
<file path=[Content_Types].xml><?xml version="1.0" encoding="utf-8"?>
<Types xmlns="http://schemas.openxmlformats.org/package/2006/content-types">
  <Default Extension="bin" ContentType="application/vnd.openxmlformats-officedocument.oleObject"/>
  <Default Extension="fntdata" ContentType="application/x-fontdata"/>
  <Default Extension="gif" ContentType="image/gif"/>
  <Default Extension="jpeg" ContentType="image/jpeg"/>
  <Default Extension="png" ContentType="image/png"/>
  <Default Extension="rels" ContentType="application/vnd.openxmlformats-package.relationships+xml"/>
  <Default Extension="vml" ContentType="application/vnd.openxmlformats-officedocument.vmlDrawing"/>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slides/slide528.xml" ContentType="application/vnd.openxmlformats-officedocument.presentationml.slide+xml"/>
  <Override PartName="/ppt/slides/slide529.xml" ContentType="application/vnd.openxmlformats-officedocument.presentationml.slide+xml"/>
  <Override PartName="/ppt/slides/slide530.xml" ContentType="application/vnd.openxmlformats-officedocument.presentationml.slide+xml"/>
  <Override PartName="/ppt/slides/slide531.xml" ContentType="application/vnd.openxmlformats-officedocument.presentationml.slide+xml"/>
  <Override PartName="/ppt/slides/slide532.xml" ContentType="application/vnd.openxmlformats-officedocument.presentationml.slide+xml"/>
  <Override PartName="/ppt/slides/slide533.xml" ContentType="application/vnd.openxmlformats-officedocument.presentationml.slide+xml"/>
  <Override PartName="/ppt/slides/slide534.xml" ContentType="application/vnd.openxmlformats-officedocument.presentationml.slide+xml"/>
  <Override PartName="/ppt/slides/slide535.xml" ContentType="application/vnd.openxmlformats-officedocument.presentationml.slide+xml"/>
  <Override PartName="/ppt/slides/slide536.xml" ContentType="application/vnd.openxmlformats-officedocument.presentationml.slide+xml"/>
  <Override PartName="/ppt/slides/slide537.xml" ContentType="application/vnd.openxmlformats-officedocument.presentationml.slide+xml"/>
  <Override PartName="/ppt/slides/slide538.xml" ContentType="application/vnd.openxmlformats-officedocument.presentationml.slide+xml"/>
  <Override PartName="/ppt/slides/slide539.xml" ContentType="application/vnd.openxmlformats-officedocument.presentationml.slide+xml"/>
  <Override PartName="/ppt/slides/slide540.xml" ContentType="application/vnd.openxmlformats-officedocument.presentationml.slide+xml"/>
  <Override PartName="/ppt/slides/slide541.xml" ContentType="application/vnd.openxmlformats-officedocument.presentationml.slide+xml"/>
  <Override PartName="/ppt/slides/slide542.xml" ContentType="application/vnd.openxmlformats-officedocument.presentationml.slide+xml"/>
  <Override PartName="/ppt/slides/slide543.xml" ContentType="application/vnd.openxmlformats-officedocument.presentationml.slide+xml"/>
  <Override PartName="/ppt/slides/slide544.xml" ContentType="application/vnd.openxmlformats-officedocument.presentationml.slide+xml"/>
  <Override PartName="/ppt/slides/slide545.xml" ContentType="application/vnd.openxmlformats-officedocument.presentationml.slide+xml"/>
  <Override PartName="/ppt/slides/slide546.xml" ContentType="application/vnd.openxmlformats-officedocument.presentationml.slide+xml"/>
  <Override PartName="/ppt/slides/slide547.xml" ContentType="application/vnd.openxmlformats-officedocument.presentationml.slide+xml"/>
  <Override PartName="/ppt/slides/slide548.xml" ContentType="application/vnd.openxmlformats-officedocument.presentationml.slide+xml"/>
  <Override PartName="/ppt/slides/slide549.xml" ContentType="application/vnd.openxmlformats-officedocument.presentationml.slide+xml"/>
  <Override PartName="/ppt/slides/slide550.xml" ContentType="application/vnd.openxmlformats-officedocument.presentationml.slide+xml"/>
  <Override PartName="/ppt/slides/slide551.xml" ContentType="application/vnd.openxmlformats-officedocument.presentationml.slide+xml"/>
  <Override PartName="/ppt/slides/slide552.xml" ContentType="application/vnd.openxmlformats-officedocument.presentationml.slide+xml"/>
  <Override PartName="/ppt/slides/slide553.xml" ContentType="application/vnd.openxmlformats-officedocument.presentationml.slide+xml"/>
  <Override PartName="/ppt/slides/slide554.xml" ContentType="application/vnd.openxmlformats-officedocument.presentationml.slide+xml"/>
  <Override PartName="/ppt/slides/slide555.xml" ContentType="application/vnd.openxmlformats-officedocument.presentationml.slide+xml"/>
  <Override PartName="/ppt/slides/slide556.xml" ContentType="application/vnd.openxmlformats-officedocument.presentationml.slide+xml"/>
  <Override PartName="/ppt/slides/slide557.xml" ContentType="application/vnd.openxmlformats-officedocument.presentationml.slide+xml"/>
  <Override PartName="/ppt/slides/slide558.xml" ContentType="application/vnd.openxmlformats-officedocument.presentationml.slide+xml"/>
  <Override PartName="/ppt/slides/slide559.xml" ContentType="application/vnd.openxmlformats-officedocument.presentationml.slide+xml"/>
  <Override PartName="/ppt/slides/slide560.xml" ContentType="application/vnd.openxmlformats-officedocument.presentationml.slide+xml"/>
  <Override PartName="/ppt/slides/slide561.xml" ContentType="application/vnd.openxmlformats-officedocument.presentationml.slide+xml"/>
  <Override PartName="/ppt/slides/slide562.xml" ContentType="application/vnd.openxmlformats-officedocument.presentationml.slide+xml"/>
  <Override PartName="/ppt/slides/slide563.xml" ContentType="application/vnd.openxmlformats-officedocument.presentationml.slide+xml"/>
  <Override PartName="/ppt/slides/slide564.xml" ContentType="application/vnd.openxmlformats-officedocument.presentationml.slide+xml"/>
  <Override PartName="/ppt/slides/slide565.xml" ContentType="application/vnd.openxmlformats-officedocument.presentationml.slide+xml"/>
  <Override PartName="/ppt/slides/slide566.xml" ContentType="application/vnd.openxmlformats-officedocument.presentationml.slide+xml"/>
  <Override PartName="/ppt/slides/slide567.xml" ContentType="application/vnd.openxmlformats-officedocument.presentationml.slide+xml"/>
  <Override PartName="/ppt/slides/slide568.xml" ContentType="application/vnd.openxmlformats-officedocument.presentationml.slide+xml"/>
  <Override PartName="/ppt/slides/slide569.xml" ContentType="application/vnd.openxmlformats-officedocument.presentationml.slide+xml"/>
  <Override PartName="/ppt/slides/slide570.xml" ContentType="application/vnd.openxmlformats-officedocument.presentationml.slide+xml"/>
  <Override PartName="/ppt/slides/slide571.xml" ContentType="application/vnd.openxmlformats-officedocument.presentationml.slide+xml"/>
  <Override PartName="/ppt/slides/slide572.xml" ContentType="application/vnd.openxmlformats-officedocument.presentationml.slide+xml"/>
  <Override PartName="/ppt/slides/slide573.xml" ContentType="application/vnd.openxmlformats-officedocument.presentationml.slide+xml"/>
  <Override PartName="/ppt/slides/slide574.xml" ContentType="application/vnd.openxmlformats-officedocument.presentationml.slide+xml"/>
  <Override PartName="/ppt/slides/slide575.xml" ContentType="application/vnd.openxmlformats-officedocument.presentationml.slide+xml"/>
  <Override PartName="/ppt/slides/slide576.xml" ContentType="application/vnd.openxmlformats-officedocument.presentationml.slide+xml"/>
  <Override PartName="/ppt/slides/slide577.xml" ContentType="application/vnd.openxmlformats-officedocument.presentationml.slide+xml"/>
  <Override PartName="/ppt/slides/slide578.xml" ContentType="application/vnd.openxmlformats-officedocument.presentationml.slide+xml"/>
  <Override PartName="/ppt/slides/slide579.xml" ContentType="application/vnd.openxmlformats-officedocument.presentationml.slide+xml"/>
  <Override PartName="/ppt/slides/slide580.xml" ContentType="application/vnd.openxmlformats-officedocument.presentationml.slide+xml"/>
  <Override PartName="/ppt/slides/slide581.xml" ContentType="application/vnd.openxmlformats-officedocument.presentationml.slide+xml"/>
  <Override PartName="/ppt/slides/slide582.xml" ContentType="application/vnd.openxmlformats-officedocument.presentationml.slide+xml"/>
  <Override PartName="/ppt/slides/slide583.xml" ContentType="application/vnd.openxmlformats-officedocument.presentationml.slide+xml"/>
  <Override PartName="/ppt/slides/slide584.xml" ContentType="application/vnd.openxmlformats-officedocument.presentationml.slide+xml"/>
  <Override PartName="/ppt/slides/slide585.xml" ContentType="application/vnd.openxmlformats-officedocument.presentationml.slide+xml"/>
  <Override PartName="/ppt/slides/slide586.xml" ContentType="application/vnd.openxmlformats-officedocument.presentationml.slide+xml"/>
  <Override PartName="/ppt/slides/slide587.xml" ContentType="application/vnd.openxmlformats-officedocument.presentationml.slide+xml"/>
  <Override PartName="/ppt/slides/slide588.xml" ContentType="application/vnd.openxmlformats-officedocument.presentationml.slide+xml"/>
  <Override PartName="/ppt/slides/slide589.xml" ContentType="application/vnd.openxmlformats-officedocument.presentationml.slide+xml"/>
  <Override PartName="/ppt/slides/slide590.xml" ContentType="application/vnd.openxmlformats-officedocument.presentationml.slide+xml"/>
  <Override PartName="/ppt/slides/slide591.xml" ContentType="application/vnd.openxmlformats-officedocument.presentationml.slide+xml"/>
  <Override PartName="/ppt/slides/slide592.xml" ContentType="application/vnd.openxmlformats-officedocument.presentationml.slide+xml"/>
  <Override PartName="/ppt/slides/slide593.xml" ContentType="application/vnd.openxmlformats-officedocument.presentationml.slide+xml"/>
  <Override PartName="/ppt/slides/slide594.xml" ContentType="application/vnd.openxmlformats-officedocument.presentationml.slide+xml"/>
  <Override PartName="/ppt/slides/slide595.xml" ContentType="application/vnd.openxmlformats-officedocument.presentationml.slide+xml"/>
  <Override PartName="/ppt/slides/slide596.xml" ContentType="application/vnd.openxmlformats-officedocument.presentationml.slide+xml"/>
  <Override PartName="/ppt/slides/slide597.xml" ContentType="application/vnd.openxmlformats-officedocument.presentationml.slide+xml"/>
  <Override PartName="/ppt/slides/slide598.xml" ContentType="application/vnd.openxmlformats-officedocument.presentationml.slide+xml"/>
  <Override PartName="/ppt/slides/slide599.xml" ContentType="application/vnd.openxmlformats-officedocument.presentationml.slide+xml"/>
  <Override PartName="/ppt/slides/slide600.xml" ContentType="application/vnd.openxmlformats-officedocument.presentationml.slide+xml"/>
  <Override PartName="/ppt/slides/slide601.xml" ContentType="application/vnd.openxmlformats-officedocument.presentationml.slide+xml"/>
  <Override PartName="/ppt/slides/slide602.xml" ContentType="application/vnd.openxmlformats-officedocument.presentationml.slide+xml"/>
  <Override PartName="/ppt/slides/slide603.xml" ContentType="application/vnd.openxmlformats-officedocument.presentationml.slide+xml"/>
  <Override PartName="/ppt/slides/slide604.xml" ContentType="application/vnd.openxmlformats-officedocument.presentationml.slide+xml"/>
  <Override PartName="/ppt/slides/slide605.xml" ContentType="application/vnd.openxmlformats-officedocument.presentationml.slide+xml"/>
  <Override PartName="/ppt/slides/slide606.xml" ContentType="application/vnd.openxmlformats-officedocument.presentationml.slide+xml"/>
  <Override PartName="/ppt/slides/slide607.xml" ContentType="application/vnd.openxmlformats-officedocument.presentationml.slide+xml"/>
  <Override PartName="/ppt/slides/slide608.xml" ContentType="application/vnd.openxmlformats-officedocument.presentationml.slide+xml"/>
  <Override PartName="/ppt/slides/slide609.xml" ContentType="application/vnd.openxmlformats-officedocument.presentationml.slide+xml"/>
  <Override PartName="/ppt/slides/slide61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comments/comment1.xml" ContentType="application/vnd.openxmlformats-officedocument.presentationml.comments+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trictFirstAndLastChars="0" embedTrueTypeFonts="1">
  <p:sldMasterIdLst>
    <p:sldMasterId id="2147483648" r:id="rId1"/>
  </p:sldMasterIdLst>
  <p:notesMasterIdLst>
    <p:notesMasterId r:id="rId612"/>
  </p:notesMasterIdLst>
  <p:handoutMasterIdLst>
    <p:handoutMasterId r:id="rId613"/>
  </p:handoutMasterIdLst>
  <p:sldIdLst>
    <p:sldId id="256" r:id="rId2"/>
    <p:sldId id="1610" r:id="rId3"/>
    <p:sldId id="1825" r:id="rId4"/>
    <p:sldId id="1824" r:id="rId5"/>
    <p:sldId id="1864" r:id="rId6"/>
    <p:sldId id="2212" r:id="rId7"/>
    <p:sldId id="1861" r:id="rId8"/>
    <p:sldId id="2097" r:id="rId9"/>
    <p:sldId id="1737" r:id="rId10"/>
    <p:sldId id="1859" r:id="rId11"/>
    <p:sldId id="1860" r:id="rId12"/>
    <p:sldId id="1865" r:id="rId13"/>
    <p:sldId id="1855" r:id="rId14"/>
    <p:sldId id="1856" r:id="rId15"/>
    <p:sldId id="1844" r:id="rId16"/>
    <p:sldId id="1845" r:id="rId17"/>
    <p:sldId id="1847" r:id="rId18"/>
    <p:sldId id="1849" r:id="rId19"/>
    <p:sldId id="1863" r:id="rId20"/>
    <p:sldId id="1740" r:id="rId21"/>
    <p:sldId id="1892" r:id="rId22"/>
    <p:sldId id="1893" r:id="rId23"/>
    <p:sldId id="1894" r:id="rId24"/>
    <p:sldId id="1895" r:id="rId25"/>
    <p:sldId id="2340" r:id="rId26"/>
    <p:sldId id="1896" r:id="rId27"/>
    <p:sldId id="1899" r:id="rId28"/>
    <p:sldId id="1900" r:id="rId29"/>
    <p:sldId id="2035" r:id="rId30"/>
    <p:sldId id="2046" r:id="rId31"/>
    <p:sldId id="2047" r:id="rId32"/>
    <p:sldId id="2048" r:id="rId33"/>
    <p:sldId id="2049" r:id="rId34"/>
    <p:sldId id="2050" r:id="rId35"/>
    <p:sldId id="1901" r:id="rId36"/>
    <p:sldId id="2033" r:id="rId37"/>
    <p:sldId id="2052" r:id="rId38"/>
    <p:sldId id="2053" r:id="rId39"/>
    <p:sldId id="2054" r:id="rId40"/>
    <p:sldId id="1904" r:id="rId41"/>
    <p:sldId id="2339" r:id="rId42"/>
    <p:sldId id="2137" r:id="rId43"/>
    <p:sldId id="2138" r:id="rId44"/>
    <p:sldId id="2139" r:id="rId45"/>
    <p:sldId id="2140" r:id="rId46"/>
    <p:sldId id="1912" r:id="rId47"/>
    <p:sldId id="2136" r:id="rId48"/>
    <p:sldId id="1653" r:id="rId49"/>
    <p:sldId id="2501" r:id="rId50"/>
    <p:sldId id="1655" r:id="rId51"/>
    <p:sldId id="1656" r:id="rId52"/>
    <p:sldId id="1657" r:id="rId53"/>
    <p:sldId id="2554" r:id="rId54"/>
    <p:sldId id="2555" r:id="rId55"/>
    <p:sldId id="2556" r:id="rId56"/>
    <p:sldId id="2557" r:id="rId57"/>
    <p:sldId id="2502" r:id="rId58"/>
    <p:sldId id="1663" r:id="rId59"/>
    <p:sldId id="1664" r:id="rId60"/>
    <p:sldId id="1665" r:id="rId61"/>
    <p:sldId id="1666" r:id="rId62"/>
    <p:sldId id="2384" r:id="rId63"/>
    <p:sldId id="2387" r:id="rId64"/>
    <p:sldId id="1667" r:id="rId65"/>
    <p:sldId id="1668" r:id="rId66"/>
    <p:sldId id="2058" r:id="rId67"/>
    <p:sldId id="2059" r:id="rId68"/>
    <p:sldId id="1671" r:id="rId69"/>
    <p:sldId id="2061" r:id="rId70"/>
    <p:sldId id="1672" r:id="rId71"/>
    <p:sldId id="1673" r:id="rId72"/>
    <p:sldId id="2062" r:id="rId73"/>
    <p:sldId id="1674" r:id="rId74"/>
    <p:sldId id="1675" r:id="rId75"/>
    <p:sldId id="2068" r:id="rId76"/>
    <p:sldId id="2071" r:id="rId77"/>
    <p:sldId id="1676" r:id="rId78"/>
    <p:sldId id="2064" r:id="rId79"/>
    <p:sldId id="2065" r:id="rId80"/>
    <p:sldId id="2066" r:id="rId81"/>
    <p:sldId id="2078" r:id="rId82"/>
    <p:sldId id="2086" r:id="rId83"/>
    <p:sldId id="2083" r:id="rId84"/>
    <p:sldId id="2082" r:id="rId85"/>
    <p:sldId id="2088" r:id="rId86"/>
    <p:sldId id="1678" r:id="rId87"/>
    <p:sldId id="1679" r:id="rId88"/>
    <p:sldId id="1680" r:id="rId89"/>
    <p:sldId id="1681" r:id="rId90"/>
    <p:sldId id="2084" r:id="rId91"/>
    <p:sldId id="2142" r:id="rId92"/>
    <p:sldId id="1684" r:id="rId93"/>
    <p:sldId id="1685" r:id="rId94"/>
    <p:sldId id="2091" r:id="rId95"/>
    <p:sldId id="2075" r:id="rId96"/>
    <p:sldId id="2094" r:id="rId97"/>
    <p:sldId id="1686" r:id="rId98"/>
    <p:sldId id="1687" r:id="rId99"/>
    <p:sldId id="1688" r:id="rId100"/>
    <p:sldId id="1689" r:id="rId101"/>
    <p:sldId id="1690" r:id="rId102"/>
    <p:sldId id="2143" r:id="rId103"/>
    <p:sldId id="2144" r:id="rId104"/>
    <p:sldId id="2351" r:id="rId105"/>
    <p:sldId id="1826" r:id="rId106"/>
    <p:sldId id="1835" r:id="rId107"/>
    <p:sldId id="2181" r:id="rId108"/>
    <p:sldId id="1914" r:id="rId109"/>
    <p:sldId id="2090" r:id="rId110"/>
    <p:sldId id="1922" r:id="rId111"/>
    <p:sldId id="1619" r:id="rId112"/>
    <p:sldId id="1939" r:id="rId113"/>
    <p:sldId id="2095" r:id="rId114"/>
    <p:sldId id="1924" r:id="rId115"/>
    <p:sldId id="1925" r:id="rId116"/>
    <p:sldId id="1926" r:id="rId117"/>
    <p:sldId id="1929" r:id="rId118"/>
    <p:sldId id="1927" r:id="rId119"/>
    <p:sldId id="1942" r:id="rId120"/>
    <p:sldId id="1930" r:id="rId121"/>
    <p:sldId id="1931" r:id="rId122"/>
    <p:sldId id="2032" r:id="rId123"/>
    <p:sldId id="1933" r:id="rId124"/>
    <p:sldId id="1934" r:id="rId125"/>
    <p:sldId id="1958" r:id="rId126"/>
    <p:sldId id="1935" r:id="rId127"/>
    <p:sldId id="1954" r:id="rId128"/>
    <p:sldId id="2294" r:id="rId129"/>
    <p:sldId id="1950" r:id="rId130"/>
    <p:sldId id="1936" r:id="rId131"/>
    <p:sldId id="1937" r:id="rId132"/>
    <p:sldId id="1932" r:id="rId133"/>
    <p:sldId id="1940" r:id="rId134"/>
    <p:sldId id="2110" r:id="rId135"/>
    <p:sldId id="2107" r:id="rId136"/>
    <p:sldId id="2112" r:id="rId137"/>
    <p:sldId id="2109" r:id="rId138"/>
    <p:sldId id="2114" r:id="rId139"/>
    <p:sldId id="2116" r:id="rId140"/>
    <p:sldId id="2117" r:id="rId141"/>
    <p:sldId id="2118" r:id="rId142"/>
    <p:sldId id="2132" r:id="rId143"/>
    <p:sldId id="2104" r:id="rId144"/>
    <p:sldId id="2101" r:id="rId145"/>
    <p:sldId id="2099" r:id="rId146"/>
    <p:sldId id="2133" r:id="rId147"/>
    <p:sldId id="2134" r:id="rId148"/>
    <p:sldId id="2121" r:id="rId149"/>
    <p:sldId id="2130" r:id="rId150"/>
    <p:sldId id="2131" r:id="rId151"/>
    <p:sldId id="2126" r:id="rId152"/>
    <p:sldId id="2128" r:id="rId153"/>
    <p:sldId id="2129" r:id="rId154"/>
    <p:sldId id="2100" r:id="rId155"/>
    <p:sldId id="1649" r:id="rId156"/>
    <p:sldId id="1002" r:id="rId157"/>
    <p:sldId id="1004" r:id="rId158"/>
    <p:sldId id="1005" r:id="rId159"/>
    <p:sldId id="1003" r:id="rId160"/>
    <p:sldId id="1006" r:id="rId161"/>
    <p:sldId id="919" r:id="rId162"/>
    <p:sldId id="1016" r:id="rId163"/>
    <p:sldId id="1017" r:id="rId164"/>
    <p:sldId id="2218" r:id="rId165"/>
    <p:sldId id="1520" r:id="rId166"/>
    <p:sldId id="1590" r:id="rId167"/>
    <p:sldId id="2216" r:id="rId168"/>
    <p:sldId id="1527" r:id="rId169"/>
    <p:sldId id="1524" r:id="rId170"/>
    <p:sldId id="1525" r:id="rId171"/>
    <p:sldId id="1852" r:id="rId172"/>
    <p:sldId id="1853" r:id="rId173"/>
    <p:sldId id="2217" r:id="rId174"/>
    <p:sldId id="2377" r:id="rId175"/>
    <p:sldId id="2376" r:id="rId176"/>
    <p:sldId id="2378" r:id="rId177"/>
    <p:sldId id="2382" r:id="rId178"/>
    <p:sldId id="2389" r:id="rId179"/>
    <p:sldId id="2390" r:id="rId180"/>
    <p:sldId id="2220" r:id="rId181"/>
    <p:sldId id="1623" r:id="rId182"/>
    <p:sldId id="2232" r:id="rId183"/>
    <p:sldId id="1294" r:id="rId184"/>
    <p:sldId id="1295" r:id="rId185"/>
    <p:sldId id="1296" r:id="rId186"/>
    <p:sldId id="1297" r:id="rId187"/>
    <p:sldId id="1298" r:id="rId188"/>
    <p:sldId id="1299" r:id="rId189"/>
    <p:sldId id="1300" r:id="rId190"/>
    <p:sldId id="1301" r:id="rId191"/>
    <p:sldId id="1302" r:id="rId192"/>
    <p:sldId id="1303" r:id="rId193"/>
    <p:sldId id="1304" r:id="rId194"/>
    <p:sldId id="1305" r:id="rId195"/>
    <p:sldId id="1306" r:id="rId196"/>
    <p:sldId id="1307" r:id="rId197"/>
    <p:sldId id="1308" r:id="rId198"/>
    <p:sldId id="1309" r:id="rId199"/>
    <p:sldId id="1310" r:id="rId200"/>
    <p:sldId id="1311" r:id="rId201"/>
    <p:sldId id="2394" r:id="rId202"/>
    <p:sldId id="2644" r:id="rId203"/>
    <p:sldId id="2645" r:id="rId204"/>
    <p:sldId id="2695" r:id="rId205"/>
    <p:sldId id="2426" r:id="rId206"/>
    <p:sldId id="2410" r:id="rId207"/>
    <p:sldId id="2411" r:id="rId208"/>
    <p:sldId id="2412" r:id="rId209"/>
    <p:sldId id="2413" r:id="rId210"/>
    <p:sldId id="2414" r:id="rId211"/>
    <p:sldId id="2403" r:id="rId212"/>
    <p:sldId id="2404" r:id="rId213"/>
    <p:sldId id="2224" r:id="rId214"/>
    <p:sldId id="1538" r:id="rId215"/>
    <p:sldId id="1529" r:id="rId216"/>
    <p:sldId id="2225" r:id="rId217"/>
    <p:sldId id="2405" r:id="rId218"/>
    <p:sldId id="2407" r:id="rId219"/>
    <p:sldId id="2406" r:id="rId220"/>
    <p:sldId id="2228" r:id="rId221"/>
    <p:sldId id="916" r:id="rId222"/>
    <p:sldId id="2476" r:id="rId223"/>
    <p:sldId id="2477" r:id="rId224"/>
    <p:sldId id="917" r:id="rId225"/>
    <p:sldId id="1021" r:id="rId226"/>
    <p:sldId id="2229" r:id="rId227"/>
    <p:sldId id="2353" r:id="rId228"/>
    <p:sldId id="2541" r:id="rId229"/>
    <p:sldId id="2231" r:id="rId230"/>
    <p:sldId id="2230" r:id="rId231"/>
    <p:sldId id="2018" r:id="rId232"/>
    <p:sldId id="2019" r:id="rId233"/>
    <p:sldId id="2020" r:id="rId234"/>
    <p:sldId id="2021" r:id="rId235"/>
    <p:sldId id="2022" r:id="rId236"/>
    <p:sldId id="2023" r:id="rId237"/>
    <p:sldId id="2024" r:id="rId238"/>
    <p:sldId id="2025" r:id="rId239"/>
    <p:sldId id="2026" r:id="rId240"/>
    <p:sldId id="2027" r:id="rId241"/>
    <p:sldId id="2028" r:id="rId242"/>
    <p:sldId id="2029" r:id="rId243"/>
    <p:sldId id="2030" r:id="rId244"/>
    <p:sldId id="2031" r:id="rId245"/>
    <p:sldId id="2693" r:id="rId246"/>
    <p:sldId id="2694" r:id="rId247"/>
    <p:sldId id="2358" r:id="rId248"/>
    <p:sldId id="2359" r:id="rId249"/>
    <p:sldId id="2356" r:id="rId250"/>
    <p:sldId id="2362" r:id="rId251"/>
    <p:sldId id="2363" r:id="rId252"/>
    <p:sldId id="2364" r:id="rId253"/>
    <p:sldId id="2365" r:id="rId254"/>
    <p:sldId id="2366" r:id="rId255"/>
    <p:sldId id="2367" r:id="rId256"/>
    <p:sldId id="1028" r:id="rId257"/>
    <p:sldId id="1326" r:id="rId258"/>
    <p:sldId id="2254" r:id="rId259"/>
    <p:sldId id="2338" r:id="rId260"/>
    <p:sldId id="1026" r:id="rId261"/>
    <p:sldId id="1613" r:id="rId262"/>
    <p:sldId id="1023" r:id="rId263"/>
    <p:sldId id="2461" r:id="rId264"/>
    <p:sldId id="2462" r:id="rId265"/>
    <p:sldId id="2463" r:id="rId266"/>
    <p:sldId id="1025" r:id="rId267"/>
    <p:sldId id="1947" r:id="rId268"/>
    <p:sldId id="1946" r:id="rId269"/>
    <p:sldId id="1948" r:id="rId270"/>
    <p:sldId id="1943" r:id="rId271"/>
    <p:sldId id="2475" r:id="rId272"/>
    <p:sldId id="2465" r:id="rId273"/>
    <p:sldId id="1086" r:id="rId274"/>
    <p:sldId id="2215" r:id="rId275"/>
    <p:sldId id="1024" r:id="rId276"/>
    <p:sldId id="1612" r:id="rId277"/>
    <p:sldId id="2464" r:id="rId278"/>
    <p:sldId id="2613" r:id="rId279"/>
    <p:sldId id="2614" r:id="rId280"/>
    <p:sldId id="2615" r:id="rId281"/>
    <p:sldId id="2617" r:id="rId282"/>
    <p:sldId id="2672" r:id="rId283"/>
    <p:sldId id="2673" r:id="rId284"/>
    <p:sldId id="2674" r:id="rId285"/>
    <p:sldId id="1614" r:id="rId286"/>
    <p:sldId id="2481" r:id="rId287"/>
    <p:sldId id="2482" r:id="rId288"/>
    <p:sldId id="2480" r:id="rId289"/>
    <p:sldId id="2483" r:id="rId290"/>
    <p:sldId id="2558" r:id="rId291"/>
    <p:sldId id="2686" r:id="rId292"/>
    <p:sldId id="2687" r:id="rId293"/>
    <p:sldId id="2688" r:id="rId294"/>
    <p:sldId id="2208" r:id="rId295"/>
    <p:sldId id="2484" r:id="rId296"/>
    <p:sldId id="2485" r:id="rId297"/>
    <p:sldId id="2468" r:id="rId298"/>
    <p:sldId id="2470" r:id="rId299"/>
    <p:sldId id="2471" r:id="rId300"/>
    <p:sldId id="2469" r:id="rId301"/>
    <p:sldId id="2474" r:id="rId302"/>
    <p:sldId id="2249" r:id="rId303"/>
    <p:sldId id="2251" r:id="rId304"/>
    <p:sldId id="2252" r:id="rId305"/>
    <p:sldId id="2255" r:id="rId306"/>
    <p:sldId id="884" r:id="rId307"/>
    <p:sldId id="1339" r:id="rId308"/>
    <p:sldId id="1341" r:id="rId309"/>
    <p:sldId id="905" r:id="rId310"/>
    <p:sldId id="1337" r:id="rId311"/>
    <p:sldId id="891" r:id="rId312"/>
    <p:sldId id="1335" r:id="rId313"/>
    <p:sldId id="1338" r:id="rId314"/>
    <p:sldId id="885" r:id="rId315"/>
    <p:sldId id="2259" r:id="rId316"/>
    <p:sldId id="2260" r:id="rId317"/>
    <p:sldId id="2261" r:id="rId318"/>
    <p:sldId id="2263" r:id="rId319"/>
    <p:sldId id="2268" r:id="rId320"/>
    <p:sldId id="2264" r:id="rId321"/>
    <p:sldId id="2266" r:id="rId322"/>
    <p:sldId id="2265" r:id="rId323"/>
    <p:sldId id="2271" r:id="rId324"/>
    <p:sldId id="2274" r:id="rId325"/>
    <p:sldId id="2275" r:id="rId326"/>
    <p:sldId id="1981" r:id="rId327"/>
    <p:sldId id="2279" r:id="rId328"/>
    <p:sldId id="1982" r:id="rId329"/>
    <p:sldId id="1984" r:id="rId330"/>
    <p:sldId id="1985" r:id="rId331"/>
    <p:sldId id="1986" r:id="rId332"/>
    <p:sldId id="1987" r:id="rId333"/>
    <p:sldId id="1988" r:id="rId334"/>
    <p:sldId id="1989" r:id="rId335"/>
    <p:sldId id="1990" r:id="rId336"/>
    <p:sldId id="1991" r:id="rId337"/>
    <p:sldId id="2491" r:id="rId338"/>
    <p:sldId id="2500" r:id="rId339"/>
    <p:sldId id="2498" r:id="rId340"/>
    <p:sldId id="2499" r:id="rId341"/>
    <p:sldId id="1992" r:id="rId342"/>
    <p:sldId id="1993" r:id="rId343"/>
    <p:sldId id="1994" r:id="rId344"/>
    <p:sldId id="1995" r:id="rId345"/>
    <p:sldId id="1996" r:id="rId346"/>
    <p:sldId id="1997" r:id="rId347"/>
    <p:sldId id="1998" r:id="rId348"/>
    <p:sldId id="1999" r:id="rId349"/>
    <p:sldId id="2000" r:id="rId350"/>
    <p:sldId id="2001" r:id="rId351"/>
    <p:sldId id="2002" r:id="rId352"/>
    <p:sldId id="2003" r:id="rId353"/>
    <p:sldId id="2004" r:id="rId354"/>
    <p:sldId id="2005" r:id="rId355"/>
    <p:sldId id="2006" r:id="rId356"/>
    <p:sldId id="2007" r:id="rId357"/>
    <p:sldId id="2008" r:id="rId358"/>
    <p:sldId id="2009" r:id="rId359"/>
    <p:sldId id="2010" r:id="rId360"/>
    <p:sldId id="2011" r:id="rId361"/>
    <p:sldId id="2276" r:id="rId362"/>
    <p:sldId id="2012" r:id="rId363"/>
    <p:sldId id="2280" r:id="rId364"/>
    <p:sldId id="2487" r:id="rId365"/>
    <p:sldId id="2488" r:id="rId366"/>
    <p:sldId id="2204" r:id="rId367"/>
    <p:sldId id="2205" r:id="rId368"/>
    <p:sldId id="1431" r:id="rId369"/>
    <p:sldId id="2281" r:id="rId370"/>
    <p:sldId id="1432" r:id="rId371"/>
    <p:sldId id="1433" r:id="rId372"/>
    <p:sldId id="1434" r:id="rId373"/>
    <p:sldId id="1435" r:id="rId374"/>
    <p:sldId id="1436" r:id="rId375"/>
    <p:sldId id="1437" r:id="rId376"/>
    <p:sldId id="1438" r:id="rId377"/>
    <p:sldId id="1439" r:id="rId378"/>
    <p:sldId id="1753" r:id="rId379"/>
    <p:sldId id="2206" r:id="rId380"/>
    <p:sldId id="2207" r:id="rId381"/>
    <p:sldId id="1440" r:id="rId382"/>
    <p:sldId id="2283" r:id="rId383"/>
    <p:sldId id="2285" r:id="rId384"/>
    <p:sldId id="2282" r:id="rId385"/>
    <p:sldId id="1754" r:id="rId386"/>
    <p:sldId id="2286" r:id="rId387"/>
    <p:sldId id="2292" r:id="rId388"/>
    <p:sldId id="2332" r:id="rId389"/>
    <p:sldId id="2289" r:id="rId390"/>
    <p:sldId id="2313" r:id="rId391"/>
    <p:sldId id="2314" r:id="rId392"/>
    <p:sldId id="2316" r:id="rId393"/>
    <p:sldId id="2317" r:id="rId394"/>
    <p:sldId id="2318" r:id="rId395"/>
    <p:sldId id="2319" r:id="rId396"/>
    <p:sldId id="2320" r:id="rId397"/>
    <p:sldId id="2337" r:id="rId398"/>
    <p:sldId id="2321" r:id="rId399"/>
    <p:sldId id="2336" r:id="rId400"/>
    <p:sldId id="2322" r:id="rId401"/>
    <p:sldId id="2323" r:id="rId402"/>
    <p:sldId id="2325" r:id="rId403"/>
    <p:sldId id="2326" r:id="rId404"/>
    <p:sldId id="2330" r:id="rId405"/>
    <p:sldId id="2327" r:id="rId406"/>
    <p:sldId id="2329" r:id="rId407"/>
    <p:sldId id="2333" r:id="rId408"/>
    <p:sldId id="2331" r:id="rId409"/>
    <p:sldId id="2334" r:id="rId410"/>
    <p:sldId id="1182" r:id="rId411"/>
    <p:sldId id="1181" r:id="rId412"/>
    <p:sldId id="2335" r:id="rId413"/>
    <p:sldId id="1108" r:id="rId414"/>
    <p:sldId id="1109" r:id="rId415"/>
    <p:sldId id="1111" r:id="rId416"/>
    <p:sldId id="1115" r:id="rId417"/>
    <p:sldId id="1112" r:id="rId418"/>
    <p:sldId id="1116" r:id="rId419"/>
    <p:sldId id="1117" r:id="rId420"/>
    <p:sldId id="1223" r:id="rId421"/>
    <p:sldId id="1383" r:id="rId422"/>
    <p:sldId id="1384" r:id="rId423"/>
    <p:sldId id="1164" r:id="rId424"/>
    <p:sldId id="2628" r:id="rId425"/>
    <p:sldId id="2627" r:id="rId426"/>
    <p:sldId id="1949" r:id="rId427"/>
    <p:sldId id="1165" r:id="rId428"/>
    <p:sldId id="2676" r:id="rId429"/>
    <p:sldId id="2561" r:id="rId430"/>
    <p:sldId id="2521" r:id="rId431"/>
    <p:sldId id="2553" r:id="rId432"/>
    <p:sldId id="2523" r:id="rId433"/>
    <p:sldId id="2562" r:id="rId434"/>
    <p:sldId id="2563" r:id="rId435"/>
    <p:sldId id="2564" r:id="rId436"/>
    <p:sldId id="2566" r:id="rId437"/>
    <p:sldId id="2596" r:id="rId438"/>
    <p:sldId id="2578" r:id="rId439"/>
    <p:sldId id="2579" r:id="rId440"/>
    <p:sldId id="2580" r:id="rId441"/>
    <p:sldId id="2582" r:id="rId442"/>
    <p:sldId id="2677" r:id="rId443"/>
    <p:sldId id="2560" r:id="rId444"/>
    <p:sldId id="2678" r:id="rId445"/>
    <p:sldId id="2597" r:id="rId446"/>
    <p:sldId id="2589" r:id="rId447"/>
    <p:sldId id="2590" r:id="rId448"/>
    <p:sldId id="2679" r:id="rId449"/>
    <p:sldId id="2681" r:id="rId450"/>
    <p:sldId id="2682" r:id="rId451"/>
    <p:sldId id="1951" r:id="rId452"/>
    <p:sldId id="1953" r:id="rId453"/>
    <p:sldId id="2293" r:id="rId454"/>
    <p:sldId id="483" r:id="rId455"/>
    <p:sldId id="2584" r:id="rId456"/>
    <p:sldId id="2585" r:id="rId457"/>
    <p:sldId id="2586" r:id="rId458"/>
    <p:sldId id="2587" r:id="rId459"/>
    <p:sldId id="2675" r:id="rId460"/>
    <p:sldId id="2195" r:id="rId461"/>
    <p:sldId id="2352" r:id="rId462"/>
    <p:sldId id="2196" r:id="rId463"/>
    <p:sldId id="2344" r:id="rId464"/>
    <p:sldId id="2345" r:id="rId465"/>
    <p:sldId id="2346" r:id="rId466"/>
    <p:sldId id="2347" r:id="rId467"/>
    <p:sldId id="2349" r:id="rId468"/>
    <p:sldId id="2348" r:id="rId469"/>
    <p:sldId id="2350" r:id="rId470"/>
    <p:sldId id="2182" r:id="rId471"/>
    <p:sldId id="2185" r:id="rId472"/>
    <p:sldId id="2189" r:id="rId473"/>
    <p:sldId id="2186" r:id="rId474"/>
    <p:sldId id="2298" r:id="rId475"/>
    <p:sldId id="2191" r:id="rId476"/>
    <p:sldId id="2302" r:id="rId477"/>
    <p:sldId id="2306" r:id="rId478"/>
    <p:sldId id="2308" r:id="rId479"/>
    <p:sldId id="2309" r:id="rId480"/>
    <p:sldId id="2311" r:id="rId481"/>
    <p:sldId id="2310" r:id="rId482"/>
    <p:sldId id="2312" r:id="rId483"/>
    <p:sldId id="1641" r:id="rId484"/>
    <p:sldId id="1800" r:id="rId485"/>
    <p:sldId id="1788" r:id="rId486"/>
    <p:sldId id="1642" r:id="rId487"/>
    <p:sldId id="1789" r:id="rId488"/>
    <p:sldId id="1802" r:id="rId489"/>
    <p:sldId id="2299" r:id="rId490"/>
    <p:sldId id="2301" r:id="rId491"/>
    <p:sldId id="1766" r:id="rId492"/>
    <p:sldId id="1782" r:id="rId493"/>
    <p:sldId id="1173" r:id="rId494"/>
    <p:sldId id="1174" r:id="rId495"/>
    <p:sldId id="1175" r:id="rId496"/>
    <p:sldId id="1176" r:id="rId497"/>
    <p:sldId id="1177" r:id="rId498"/>
    <p:sldId id="2692" r:id="rId499"/>
    <p:sldId id="1224" r:id="rId500"/>
    <p:sldId id="1771" r:id="rId501"/>
    <p:sldId id="1772" r:id="rId502"/>
    <p:sldId id="1773" r:id="rId503"/>
    <p:sldId id="1774" r:id="rId504"/>
    <p:sldId id="1775" r:id="rId505"/>
    <p:sldId id="1776" r:id="rId506"/>
    <p:sldId id="1777" r:id="rId507"/>
    <p:sldId id="1778" r:id="rId508"/>
    <p:sldId id="1770" r:id="rId509"/>
    <p:sldId id="1184" r:id="rId510"/>
    <p:sldId id="1183" r:id="rId511"/>
    <p:sldId id="1196" r:id="rId512"/>
    <p:sldId id="1185" r:id="rId513"/>
    <p:sldId id="1187" r:id="rId514"/>
    <p:sldId id="1188" r:id="rId515"/>
    <p:sldId id="1189" r:id="rId516"/>
    <p:sldId id="1779" r:id="rId517"/>
    <p:sldId id="1190" r:id="rId518"/>
    <p:sldId id="1191" r:id="rId519"/>
    <p:sldId id="1192" r:id="rId520"/>
    <p:sldId id="1193" r:id="rId521"/>
    <p:sldId id="1195" r:id="rId522"/>
    <p:sldId id="1783" r:id="rId523"/>
    <p:sldId id="1784" r:id="rId524"/>
    <p:sldId id="1780" r:id="rId525"/>
    <p:sldId id="1765" r:id="rId526"/>
    <p:sldId id="2489" r:id="rId527"/>
    <p:sldId id="2490" r:id="rId528"/>
    <p:sldId id="1781" r:id="rId529"/>
    <p:sldId id="2013" r:id="rId530"/>
    <p:sldId id="2014" r:id="rId531"/>
    <p:sldId id="2015" r:id="rId532"/>
    <p:sldId id="2016" r:id="rId533"/>
    <p:sldId id="2017" r:id="rId534"/>
    <p:sldId id="1592" r:id="rId535"/>
    <p:sldId id="1593" r:id="rId536"/>
    <p:sldId id="1594" r:id="rId537"/>
    <p:sldId id="1595" r:id="rId538"/>
    <p:sldId id="1596" r:id="rId539"/>
    <p:sldId id="1597" r:id="rId540"/>
    <p:sldId id="1598" r:id="rId541"/>
    <p:sldId id="1599" r:id="rId542"/>
    <p:sldId id="1600" r:id="rId543"/>
    <p:sldId id="1601" r:id="rId544"/>
    <p:sldId id="1608" r:id="rId545"/>
    <p:sldId id="2441" r:id="rId546"/>
    <p:sldId id="2442" r:id="rId547"/>
    <p:sldId id="2443" r:id="rId548"/>
    <p:sldId id="2444" r:id="rId549"/>
    <p:sldId id="2445" r:id="rId550"/>
    <p:sldId id="2446" r:id="rId551"/>
    <p:sldId id="2447" r:id="rId552"/>
    <p:sldId id="2448" r:id="rId553"/>
    <p:sldId id="2449" r:id="rId554"/>
    <p:sldId id="2450" r:id="rId555"/>
    <p:sldId id="2451" r:id="rId556"/>
    <p:sldId id="2452" r:id="rId557"/>
    <p:sldId id="2453" r:id="rId558"/>
    <p:sldId id="2456" r:id="rId559"/>
    <p:sldId id="2415" r:id="rId560"/>
    <p:sldId id="1960" r:id="rId561"/>
    <p:sldId id="1961" r:id="rId562"/>
    <p:sldId id="1962" r:id="rId563"/>
    <p:sldId id="1963" r:id="rId564"/>
    <p:sldId id="1964" r:id="rId565"/>
    <p:sldId id="1965" r:id="rId566"/>
    <p:sldId id="1966" r:id="rId567"/>
    <p:sldId id="1967" r:id="rId568"/>
    <p:sldId id="1968" r:id="rId569"/>
    <p:sldId id="1969" r:id="rId570"/>
    <p:sldId id="1970" r:id="rId571"/>
    <p:sldId id="1971" r:id="rId572"/>
    <p:sldId id="1972" r:id="rId573"/>
    <p:sldId id="1973" r:id="rId574"/>
    <p:sldId id="1974" r:id="rId575"/>
    <p:sldId id="1975" r:id="rId576"/>
    <p:sldId id="1976" r:id="rId577"/>
    <p:sldId id="1114" r:id="rId578"/>
    <p:sldId id="1514" r:id="rId579"/>
    <p:sldId id="1515" r:id="rId580"/>
    <p:sldId id="1591" r:id="rId581"/>
    <p:sldId id="1609" r:id="rId582"/>
    <p:sldId id="1890" r:id="rId583"/>
    <p:sldId id="1905" r:id="rId584"/>
    <p:sldId id="1906" r:id="rId585"/>
    <p:sldId id="1566" r:id="rId586"/>
    <p:sldId id="2270" r:id="rId587"/>
    <p:sldId id="1567" r:id="rId588"/>
    <p:sldId id="1575" r:id="rId589"/>
    <p:sldId id="2213" r:id="rId590"/>
    <p:sldId id="2214" r:id="rId591"/>
    <p:sldId id="2296" r:id="rId592"/>
    <p:sldId id="2192" r:id="rId593"/>
    <p:sldId id="2151" r:id="rId594"/>
    <p:sldId id="2152" r:id="rId595"/>
    <p:sldId id="2163" r:id="rId596"/>
    <p:sldId id="2164" r:id="rId597"/>
    <p:sldId id="2165" r:id="rId598"/>
    <p:sldId id="2168" r:id="rId599"/>
    <p:sldId id="2193" r:id="rId600"/>
    <p:sldId id="2194" r:id="rId601"/>
    <p:sldId id="2179" r:id="rId602"/>
    <p:sldId id="2180" r:id="rId603"/>
    <p:sldId id="2173" r:id="rId604"/>
    <p:sldId id="2174" r:id="rId605"/>
    <p:sldId id="2175" r:id="rId606"/>
    <p:sldId id="2176" r:id="rId607"/>
    <p:sldId id="2177" r:id="rId608"/>
    <p:sldId id="2178" r:id="rId609"/>
    <p:sldId id="2454" r:id="rId610"/>
    <p:sldId id="2455" r:id="rId611"/>
  </p:sldIdLst>
  <p:sldSz cx="9144000" cy="6858000" type="screen4x3"/>
  <p:notesSz cx="6858000" cy="9144000"/>
  <p:embeddedFontLst>
    <p:embeddedFont>
      <p:font typeface="Arial Rounded MT Bold" panose="020F0704030504030204" pitchFamily="34" charset="0"/>
      <p:regular r:id="rId614"/>
    </p:embeddedFont>
    <p:embeddedFont>
      <p:font typeface="Cambria Math" panose="02040503050406030204" pitchFamily="18" charset="0"/>
      <p:regular r:id="rId615"/>
    </p:embeddedFont>
    <p:embeddedFont>
      <p:font typeface="Comic Sans MS" panose="030F0702030302020204" pitchFamily="66" charset="0"/>
      <p:regular r:id="rId616"/>
      <p:bold r:id="rId617"/>
      <p:italic r:id="rId618"/>
      <p:boldItalic r:id="rId619"/>
    </p:embeddedFont>
    <p:embeddedFont>
      <p:font typeface="Monotype Corsiva" panose="03010101010201010101" pitchFamily="66" charset="0"/>
      <p:italic r:id="rId620"/>
    </p:embeddedFont>
    <p:embeddedFont>
      <p:font typeface="Palatino Linotype" panose="02040502050505030304" pitchFamily="18" charset="0"/>
      <p:regular r:id="rId621"/>
      <p:bold r:id="rId622"/>
      <p:italic r:id="rId623"/>
      <p:boldItalic r:id="rId624"/>
    </p:embeddedFont>
    <p:embeddedFont>
      <p:font typeface="Script MT Bold" panose="03040602040607080904" pitchFamily="66" charset="0"/>
      <p:bold r:id="rId625"/>
    </p:embeddedFont>
    <p:embeddedFont>
      <p:font typeface="Trebuchet MS" panose="020B0603020202020204" pitchFamily="34" charset="0"/>
      <p:regular r:id="rId626"/>
      <p:bold r:id="rId627"/>
      <p:italic r:id="rId628"/>
      <p:boldItalic r:id="rId629"/>
    </p:embeddedFont>
  </p:embeddedFontLst>
  <p:custShowLst>
    <p:custShow name="3101" id="0">
      <p:sldLst>
        <p:sld r:id="rId2"/>
      </p:sldLst>
    </p:custShow>
  </p:custShowLst>
  <p:defaultTex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p:defaultTextStyle>
  <p:extLst>
    <p:ext uri="{EFAFB233-063F-42B5-8137-9DF3F51BA10A}">
      <p15:sldGuideLst xmlns:p15="http://schemas.microsoft.com/office/powerpoint/2012/main">
        <p15:guide id="1" orient="horz" pos="2064">
          <p15:clr>
            <a:srgbClr val="A4A3A4"/>
          </p15:clr>
        </p15:guide>
        <p15:guide id="2" pos="2688">
          <p15:clr>
            <a:srgbClr val="A4A3A4"/>
          </p15:clr>
        </p15:guide>
      </p15:sldGuideLst>
    </p:ext>
    <p:ext uri="{2D200454-40CA-4A62-9FC3-DE9A4176ACB9}">
      <p15:notesGuideLst xmlns:p15="http://schemas.microsoft.com/office/powerpoint/2012/main">
        <p15:guide id="1" orient="horz" pos="2880">
          <p15:clr>
            <a:srgbClr val="A4A3A4"/>
          </p15:clr>
        </p15:guide>
        <p15:guide id="2" pos="2160">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Jeff Edmonds" initials="JE" lastIdx="2" clrIdx="0">
    <p:extLst>
      <p:ext uri="{19B8F6BF-5375-455C-9EA6-DF929625EA0E}">
        <p15:presenceInfo xmlns:p15="http://schemas.microsoft.com/office/powerpoint/2012/main" userId="a8785b683ef20e23"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FF00FF"/>
    <a:srgbClr val="97CA00"/>
    <a:srgbClr val="000066"/>
    <a:srgbClr val="00FFFF"/>
    <a:srgbClr val="66FF33"/>
    <a:srgbClr val="990099"/>
    <a:srgbClr val="FFFFFF"/>
    <a:srgbClr val="ADA5A2"/>
    <a:srgbClr val="878789"/>
    <a:srgbClr val="FAD26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616DA210-FB5B-4158-B5E0-FEB733F419BA}" styleName="Light Style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9978" autoAdjust="0"/>
    <p:restoredTop sz="94571" autoAdjust="0"/>
  </p:normalViewPr>
  <p:slideViewPr>
    <p:cSldViewPr snapToObjects="1">
      <p:cViewPr varScale="1">
        <p:scale>
          <a:sx n="73" d="100"/>
          <a:sy n="73" d="100"/>
        </p:scale>
        <p:origin x="18" y="150"/>
      </p:cViewPr>
      <p:guideLst>
        <p:guide orient="horz" pos="2064"/>
        <p:guide pos="2688"/>
      </p:guideLst>
    </p:cSldViewPr>
  </p:slideViewPr>
  <p:outlineViewPr>
    <p:cViewPr>
      <p:scale>
        <a:sx n="33" d="100"/>
        <a:sy n="33" d="100"/>
      </p:scale>
      <p:origin x="0" y="0"/>
    </p:cViewPr>
  </p:outlineViewPr>
  <p:notesTextViewPr>
    <p:cViewPr>
      <p:scale>
        <a:sx n="125" d="100"/>
        <a:sy n="125" d="100"/>
      </p:scale>
      <p:origin x="0" y="0"/>
    </p:cViewPr>
  </p:notesTextViewPr>
  <p:sorterViewPr>
    <p:cViewPr>
      <p:scale>
        <a:sx n="50" d="100"/>
        <a:sy n="50" d="100"/>
      </p:scale>
      <p:origin x="0" y="-24085"/>
    </p:cViewPr>
  </p:sorterViewPr>
  <p:notesViewPr>
    <p:cSldViewPr snapToObjects="1">
      <p:cViewPr varScale="1">
        <p:scale>
          <a:sx n="35" d="100"/>
          <a:sy n="35" d="100"/>
        </p:scale>
        <p:origin x="-792" y="-82"/>
      </p:cViewPr>
      <p:guideLst>
        <p:guide orient="horz" pos="2880"/>
        <p:guide pos="2160"/>
      </p:guideLst>
    </p:cSldViewPr>
  </p:notes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99" Type="http://schemas.openxmlformats.org/officeDocument/2006/relationships/slide" Target="slides/slide298.xml"/><Relationship Id="rId21" Type="http://schemas.openxmlformats.org/officeDocument/2006/relationships/slide" Target="slides/slide20.xml"/><Relationship Id="rId63" Type="http://schemas.openxmlformats.org/officeDocument/2006/relationships/slide" Target="slides/slide62.xml"/><Relationship Id="rId159" Type="http://schemas.openxmlformats.org/officeDocument/2006/relationships/slide" Target="slides/slide158.xml"/><Relationship Id="rId324" Type="http://schemas.openxmlformats.org/officeDocument/2006/relationships/slide" Target="slides/slide323.xml"/><Relationship Id="rId366" Type="http://schemas.openxmlformats.org/officeDocument/2006/relationships/slide" Target="slides/slide365.xml"/><Relationship Id="rId531" Type="http://schemas.openxmlformats.org/officeDocument/2006/relationships/slide" Target="slides/slide530.xml"/><Relationship Id="rId573" Type="http://schemas.openxmlformats.org/officeDocument/2006/relationships/slide" Target="slides/slide572.xml"/><Relationship Id="rId629" Type="http://schemas.openxmlformats.org/officeDocument/2006/relationships/font" Target="fonts/font16.fntdata"/><Relationship Id="rId170" Type="http://schemas.openxmlformats.org/officeDocument/2006/relationships/slide" Target="slides/slide169.xml"/><Relationship Id="rId226" Type="http://schemas.openxmlformats.org/officeDocument/2006/relationships/slide" Target="slides/slide225.xml"/><Relationship Id="rId433" Type="http://schemas.openxmlformats.org/officeDocument/2006/relationships/slide" Target="slides/slide432.xml"/><Relationship Id="rId268" Type="http://schemas.openxmlformats.org/officeDocument/2006/relationships/slide" Target="slides/slide267.xml"/><Relationship Id="rId475" Type="http://schemas.openxmlformats.org/officeDocument/2006/relationships/slide" Target="slides/slide474.xml"/><Relationship Id="rId32" Type="http://schemas.openxmlformats.org/officeDocument/2006/relationships/slide" Target="slides/slide31.xml"/><Relationship Id="rId74" Type="http://schemas.openxmlformats.org/officeDocument/2006/relationships/slide" Target="slides/slide73.xml"/><Relationship Id="rId128" Type="http://schemas.openxmlformats.org/officeDocument/2006/relationships/slide" Target="slides/slide127.xml"/><Relationship Id="rId335" Type="http://schemas.openxmlformats.org/officeDocument/2006/relationships/slide" Target="slides/slide334.xml"/><Relationship Id="rId377" Type="http://schemas.openxmlformats.org/officeDocument/2006/relationships/slide" Target="slides/slide376.xml"/><Relationship Id="rId500" Type="http://schemas.openxmlformats.org/officeDocument/2006/relationships/slide" Target="slides/slide499.xml"/><Relationship Id="rId542" Type="http://schemas.openxmlformats.org/officeDocument/2006/relationships/slide" Target="slides/slide541.xml"/><Relationship Id="rId584" Type="http://schemas.openxmlformats.org/officeDocument/2006/relationships/slide" Target="slides/slide583.xml"/><Relationship Id="rId5" Type="http://schemas.openxmlformats.org/officeDocument/2006/relationships/slide" Target="slides/slide4.xml"/><Relationship Id="rId181" Type="http://schemas.openxmlformats.org/officeDocument/2006/relationships/slide" Target="slides/slide180.xml"/><Relationship Id="rId237" Type="http://schemas.openxmlformats.org/officeDocument/2006/relationships/slide" Target="slides/slide236.xml"/><Relationship Id="rId402" Type="http://schemas.openxmlformats.org/officeDocument/2006/relationships/slide" Target="slides/slide401.xml"/><Relationship Id="rId279" Type="http://schemas.openxmlformats.org/officeDocument/2006/relationships/slide" Target="slides/slide278.xml"/><Relationship Id="rId444" Type="http://schemas.openxmlformats.org/officeDocument/2006/relationships/slide" Target="slides/slide443.xml"/><Relationship Id="rId486" Type="http://schemas.openxmlformats.org/officeDocument/2006/relationships/slide" Target="slides/slide485.xml"/><Relationship Id="rId43" Type="http://schemas.openxmlformats.org/officeDocument/2006/relationships/slide" Target="slides/slide42.xml"/><Relationship Id="rId139" Type="http://schemas.openxmlformats.org/officeDocument/2006/relationships/slide" Target="slides/slide138.xml"/><Relationship Id="rId290" Type="http://schemas.openxmlformats.org/officeDocument/2006/relationships/slide" Target="slides/slide289.xml"/><Relationship Id="rId304" Type="http://schemas.openxmlformats.org/officeDocument/2006/relationships/slide" Target="slides/slide303.xml"/><Relationship Id="rId346" Type="http://schemas.openxmlformats.org/officeDocument/2006/relationships/slide" Target="slides/slide345.xml"/><Relationship Id="rId388" Type="http://schemas.openxmlformats.org/officeDocument/2006/relationships/slide" Target="slides/slide387.xml"/><Relationship Id="rId511" Type="http://schemas.openxmlformats.org/officeDocument/2006/relationships/slide" Target="slides/slide510.xml"/><Relationship Id="rId553" Type="http://schemas.openxmlformats.org/officeDocument/2006/relationships/slide" Target="slides/slide552.xml"/><Relationship Id="rId609" Type="http://schemas.openxmlformats.org/officeDocument/2006/relationships/slide" Target="slides/slide608.xml"/><Relationship Id="rId85" Type="http://schemas.openxmlformats.org/officeDocument/2006/relationships/slide" Target="slides/slide84.xml"/><Relationship Id="rId150" Type="http://schemas.openxmlformats.org/officeDocument/2006/relationships/slide" Target="slides/slide149.xml"/><Relationship Id="rId192" Type="http://schemas.openxmlformats.org/officeDocument/2006/relationships/slide" Target="slides/slide191.xml"/><Relationship Id="rId206" Type="http://schemas.openxmlformats.org/officeDocument/2006/relationships/slide" Target="slides/slide205.xml"/><Relationship Id="rId413" Type="http://schemas.openxmlformats.org/officeDocument/2006/relationships/slide" Target="slides/slide412.xml"/><Relationship Id="rId595" Type="http://schemas.openxmlformats.org/officeDocument/2006/relationships/slide" Target="slides/slide594.xml"/><Relationship Id="rId248" Type="http://schemas.openxmlformats.org/officeDocument/2006/relationships/slide" Target="slides/slide247.xml"/><Relationship Id="rId455" Type="http://schemas.openxmlformats.org/officeDocument/2006/relationships/slide" Target="slides/slide454.xml"/><Relationship Id="rId497" Type="http://schemas.openxmlformats.org/officeDocument/2006/relationships/slide" Target="slides/slide496.xml"/><Relationship Id="rId620" Type="http://schemas.openxmlformats.org/officeDocument/2006/relationships/font" Target="fonts/font7.fntdata"/><Relationship Id="rId12" Type="http://schemas.openxmlformats.org/officeDocument/2006/relationships/slide" Target="slides/slide11.xml"/><Relationship Id="rId108" Type="http://schemas.openxmlformats.org/officeDocument/2006/relationships/slide" Target="slides/slide107.xml"/><Relationship Id="rId315" Type="http://schemas.openxmlformats.org/officeDocument/2006/relationships/slide" Target="slides/slide314.xml"/><Relationship Id="rId357" Type="http://schemas.openxmlformats.org/officeDocument/2006/relationships/slide" Target="slides/slide356.xml"/><Relationship Id="rId522" Type="http://schemas.openxmlformats.org/officeDocument/2006/relationships/slide" Target="slides/slide521.xml"/><Relationship Id="rId54" Type="http://schemas.openxmlformats.org/officeDocument/2006/relationships/slide" Target="slides/slide53.xml"/><Relationship Id="rId96" Type="http://schemas.openxmlformats.org/officeDocument/2006/relationships/slide" Target="slides/slide95.xml"/><Relationship Id="rId161" Type="http://schemas.openxmlformats.org/officeDocument/2006/relationships/slide" Target="slides/slide160.xml"/><Relationship Id="rId217" Type="http://schemas.openxmlformats.org/officeDocument/2006/relationships/slide" Target="slides/slide216.xml"/><Relationship Id="rId399" Type="http://schemas.openxmlformats.org/officeDocument/2006/relationships/slide" Target="slides/slide398.xml"/><Relationship Id="rId564" Type="http://schemas.openxmlformats.org/officeDocument/2006/relationships/slide" Target="slides/slide563.xml"/><Relationship Id="rId259" Type="http://schemas.openxmlformats.org/officeDocument/2006/relationships/slide" Target="slides/slide258.xml"/><Relationship Id="rId424" Type="http://schemas.openxmlformats.org/officeDocument/2006/relationships/slide" Target="slides/slide423.xml"/><Relationship Id="rId466" Type="http://schemas.openxmlformats.org/officeDocument/2006/relationships/slide" Target="slides/slide465.xml"/><Relationship Id="rId631" Type="http://schemas.openxmlformats.org/officeDocument/2006/relationships/presProps" Target="presProps.xml"/><Relationship Id="rId23" Type="http://schemas.openxmlformats.org/officeDocument/2006/relationships/slide" Target="slides/slide22.xml"/><Relationship Id="rId119" Type="http://schemas.openxmlformats.org/officeDocument/2006/relationships/slide" Target="slides/slide118.xml"/><Relationship Id="rId270" Type="http://schemas.openxmlformats.org/officeDocument/2006/relationships/slide" Target="slides/slide269.xml"/><Relationship Id="rId326" Type="http://schemas.openxmlformats.org/officeDocument/2006/relationships/slide" Target="slides/slide325.xml"/><Relationship Id="rId533" Type="http://schemas.openxmlformats.org/officeDocument/2006/relationships/slide" Target="slides/slide532.xml"/><Relationship Id="rId65" Type="http://schemas.openxmlformats.org/officeDocument/2006/relationships/slide" Target="slides/slide64.xml"/><Relationship Id="rId130" Type="http://schemas.openxmlformats.org/officeDocument/2006/relationships/slide" Target="slides/slide129.xml"/><Relationship Id="rId368" Type="http://schemas.openxmlformats.org/officeDocument/2006/relationships/slide" Target="slides/slide367.xml"/><Relationship Id="rId575" Type="http://schemas.openxmlformats.org/officeDocument/2006/relationships/slide" Target="slides/slide574.xml"/><Relationship Id="rId172" Type="http://schemas.openxmlformats.org/officeDocument/2006/relationships/slide" Target="slides/slide171.xml"/><Relationship Id="rId228" Type="http://schemas.openxmlformats.org/officeDocument/2006/relationships/slide" Target="slides/slide227.xml"/><Relationship Id="rId435" Type="http://schemas.openxmlformats.org/officeDocument/2006/relationships/slide" Target="slides/slide434.xml"/><Relationship Id="rId477" Type="http://schemas.openxmlformats.org/officeDocument/2006/relationships/slide" Target="slides/slide476.xml"/><Relationship Id="rId600" Type="http://schemas.openxmlformats.org/officeDocument/2006/relationships/slide" Target="slides/slide599.xml"/><Relationship Id="rId281" Type="http://schemas.openxmlformats.org/officeDocument/2006/relationships/slide" Target="slides/slide280.xml"/><Relationship Id="rId337" Type="http://schemas.openxmlformats.org/officeDocument/2006/relationships/slide" Target="slides/slide336.xml"/><Relationship Id="rId502" Type="http://schemas.openxmlformats.org/officeDocument/2006/relationships/slide" Target="slides/slide501.xml"/><Relationship Id="rId34" Type="http://schemas.openxmlformats.org/officeDocument/2006/relationships/slide" Target="slides/slide33.xml"/><Relationship Id="rId76" Type="http://schemas.openxmlformats.org/officeDocument/2006/relationships/slide" Target="slides/slide75.xml"/><Relationship Id="rId141" Type="http://schemas.openxmlformats.org/officeDocument/2006/relationships/slide" Target="slides/slide140.xml"/><Relationship Id="rId379" Type="http://schemas.openxmlformats.org/officeDocument/2006/relationships/slide" Target="slides/slide378.xml"/><Relationship Id="rId544" Type="http://schemas.openxmlformats.org/officeDocument/2006/relationships/slide" Target="slides/slide543.xml"/><Relationship Id="rId586" Type="http://schemas.openxmlformats.org/officeDocument/2006/relationships/slide" Target="slides/slide585.xml"/><Relationship Id="rId7" Type="http://schemas.openxmlformats.org/officeDocument/2006/relationships/slide" Target="slides/slide6.xml"/><Relationship Id="rId183" Type="http://schemas.openxmlformats.org/officeDocument/2006/relationships/slide" Target="slides/slide182.xml"/><Relationship Id="rId239" Type="http://schemas.openxmlformats.org/officeDocument/2006/relationships/slide" Target="slides/slide238.xml"/><Relationship Id="rId390" Type="http://schemas.openxmlformats.org/officeDocument/2006/relationships/slide" Target="slides/slide389.xml"/><Relationship Id="rId404" Type="http://schemas.openxmlformats.org/officeDocument/2006/relationships/slide" Target="slides/slide403.xml"/><Relationship Id="rId446" Type="http://schemas.openxmlformats.org/officeDocument/2006/relationships/slide" Target="slides/slide445.xml"/><Relationship Id="rId611" Type="http://schemas.openxmlformats.org/officeDocument/2006/relationships/slide" Target="slides/slide610.xml"/><Relationship Id="rId250" Type="http://schemas.openxmlformats.org/officeDocument/2006/relationships/slide" Target="slides/slide249.xml"/><Relationship Id="rId292" Type="http://schemas.openxmlformats.org/officeDocument/2006/relationships/slide" Target="slides/slide291.xml"/><Relationship Id="rId306" Type="http://schemas.openxmlformats.org/officeDocument/2006/relationships/slide" Target="slides/slide305.xml"/><Relationship Id="rId488" Type="http://schemas.openxmlformats.org/officeDocument/2006/relationships/slide" Target="slides/slide487.xml"/><Relationship Id="rId45" Type="http://schemas.openxmlformats.org/officeDocument/2006/relationships/slide" Target="slides/slide44.xml"/><Relationship Id="rId87" Type="http://schemas.openxmlformats.org/officeDocument/2006/relationships/slide" Target="slides/slide86.xml"/><Relationship Id="rId110" Type="http://schemas.openxmlformats.org/officeDocument/2006/relationships/slide" Target="slides/slide109.xml"/><Relationship Id="rId348" Type="http://schemas.openxmlformats.org/officeDocument/2006/relationships/slide" Target="slides/slide347.xml"/><Relationship Id="rId513" Type="http://schemas.openxmlformats.org/officeDocument/2006/relationships/slide" Target="slides/slide512.xml"/><Relationship Id="rId555" Type="http://schemas.openxmlformats.org/officeDocument/2006/relationships/slide" Target="slides/slide554.xml"/><Relationship Id="rId597" Type="http://schemas.openxmlformats.org/officeDocument/2006/relationships/slide" Target="slides/slide596.xml"/><Relationship Id="rId152" Type="http://schemas.openxmlformats.org/officeDocument/2006/relationships/slide" Target="slides/slide151.xml"/><Relationship Id="rId194" Type="http://schemas.openxmlformats.org/officeDocument/2006/relationships/slide" Target="slides/slide193.xml"/><Relationship Id="rId208" Type="http://schemas.openxmlformats.org/officeDocument/2006/relationships/slide" Target="slides/slide207.xml"/><Relationship Id="rId415" Type="http://schemas.openxmlformats.org/officeDocument/2006/relationships/slide" Target="slides/slide414.xml"/><Relationship Id="rId457" Type="http://schemas.openxmlformats.org/officeDocument/2006/relationships/slide" Target="slides/slide456.xml"/><Relationship Id="rId622" Type="http://schemas.openxmlformats.org/officeDocument/2006/relationships/font" Target="fonts/font9.fntdata"/><Relationship Id="rId261" Type="http://schemas.openxmlformats.org/officeDocument/2006/relationships/slide" Target="slides/slide260.xml"/><Relationship Id="rId499" Type="http://schemas.openxmlformats.org/officeDocument/2006/relationships/slide" Target="slides/slide498.xml"/><Relationship Id="rId14" Type="http://schemas.openxmlformats.org/officeDocument/2006/relationships/slide" Target="slides/slide13.xml"/><Relationship Id="rId56" Type="http://schemas.openxmlformats.org/officeDocument/2006/relationships/slide" Target="slides/slide55.xml"/><Relationship Id="rId317" Type="http://schemas.openxmlformats.org/officeDocument/2006/relationships/slide" Target="slides/slide316.xml"/><Relationship Id="rId359" Type="http://schemas.openxmlformats.org/officeDocument/2006/relationships/slide" Target="slides/slide358.xml"/><Relationship Id="rId524" Type="http://schemas.openxmlformats.org/officeDocument/2006/relationships/slide" Target="slides/slide523.xml"/><Relationship Id="rId566" Type="http://schemas.openxmlformats.org/officeDocument/2006/relationships/slide" Target="slides/slide565.xml"/><Relationship Id="rId98" Type="http://schemas.openxmlformats.org/officeDocument/2006/relationships/slide" Target="slides/slide97.xml"/><Relationship Id="rId121" Type="http://schemas.openxmlformats.org/officeDocument/2006/relationships/slide" Target="slides/slide120.xml"/><Relationship Id="rId163" Type="http://schemas.openxmlformats.org/officeDocument/2006/relationships/slide" Target="slides/slide162.xml"/><Relationship Id="rId219" Type="http://schemas.openxmlformats.org/officeDocument/2006/relationships/slide" Target="slides/slide218.xml"/><Relationship Id="rId370" Type="http://schemas.openxmlformats.org/officeDocument/2006/relationships/slide" Target="slides/slide369.xml"/><Relationship Id="rId426" Type="http://schemas.openxmlformats.org/officeDocument/2006/relationships/slide" Target="slides/slide425.xml"/><Relationship Id="rId633" Type="http://schemas.openxmlformats.org/officeDocument/2006/relationships/theme" Target="theme/theme1.xml"/><Relationship Id="rId230" Type="http://schemas.openxmlformats.org/officeDocument/2006/relationships/slide" Target="slides/slide229.xml"/><Relationship Id="rId468" Type="http://schemas.openxmlformats.org/officeDocument/2006/relationships/slide" Target="slides/slide467.xml"/><Relationship Id="rId25" Type="http://schemas.openxmlformats.org/officeDocument/2006/relationships/slide" Target="slides/slide24.xml"/><Relationship Id="rId67" Type="http://schemas.openxmlformats.org/officeDocument/2006/relationships/slide" Target="slides/slide66.xml"/><Relationship Id="rId272" Type="http://schemas.openxmlformats.org/officeDocument/2006/relationships/slide" Target="slides/slide271.xml"/><Relationship Id="rId328" Type="http://schemas.openxmlformats.org/officeDocument/2006/relationships/slide" Target="slides/slide327.xml"/><Relationship Id="rId535" Type="http://schemas.openxmlformats.org/officeDocument/2006/relationships/slide" Target="slides/slide534.xml"/><Relationship Id="rId577" Type="http://schemas.openxmlformats.org/officeDocument/2006/relationships/slide" Target="slides/slide576.xml"/><Relationship Id="rId132" Type="http://schemas.openxmlformats.org/officeDocument/2006/relationships/slide" Target="slides/slide131.xml"/><Relationship Id="rId174" Type="http://schemas.openxmlformats.org/officeDocument/2006/relationships/slide" Target="slides/slide173.xml"/><Relationship Id="rId381" Type="http://schemas.openxmlformats.org/officeDocument/2006/relationships/slide" Target="slides/slide380.xml"/><Relationship Id="rId602" Type="http://schemas.openxmlformats.org/officeDocument/2006/relationships/slide" Target="slides/slide601.xml"/><Relationship Id="rId241" Type="http://schemas.openxmlformats.org/officeDocument/2006/relationships/slide" Target="slides/slide240.xml"/><Relationship Id="rId437" Type="http://schemas.openxmlformats.org/officeDocument/2006/relationships/slide" Target="slides/slide436.xml"/><Relationship Id="rId479" Type="http://schemas.openxmlformats.org/officeDocument/2006/relationships/slide" Target="slides/slide478.xml"/><Relationship Id="rId36" Type="http://schemas.openxmlformats.org/officeDocument/2006/relationships/slide" Target="slides/slide35.xml"/><Relationship Id="rId283" Type="http://schemas.openxmlformats.org/officeDocument/2006/relationships/slide" Target="slides/slide282.xml"/><Relationship Id="rId339" Type="http://schemas.openxmlformats.org/officeDocument/2006/relationships/slide" Target="slides/slide338.xml"/><Relationship Id="rId490" Type="http://schemas.openxmlformats.org/officeDocument/2006/relationships/slide" Target="slides/slide489.xml"/><Relationship Id="rId504" Type="http://schemas.openxmlformats.org/officeDocument/2006/relationships/slide" Target="slides/slide503.xml"/><Relationship Id="rId546" Type="http://schemas.openxmlformats.org/officeDocument/2006/relationships/slide" Target="slides/slide545.xml"/><Relationship Id="rId78" Type="http://schemas.openxmlformats.org/officeDocument/2006/relationships/slide" Target="slides/slide77.xml"/><Relationship Id="rId101" Type="http://schemas.openxmlformats.org/officeDocument/2006/relationships/slide" Target="slides/slide100.xml"/><Relationship Id="rId143" Type="http://schemas.openxmlformats.org/officeDocument/2006/relationships/slide" Target="slides/slide142.xml"/><Relationship Id="rId185" Type="http://schemas.openxmlformats.org/officeDocument/2006/relationships/slide" Target="slides/slide184.xml"/><Relationship Id="rId350" Type="http://schemas.openxmlformats.org/officeDocument/2006/relationships/slide" Target="slides/slide349.xml"/><Relationship Id="rId406" Type="http://schemas.openxmlformats.org/officeDocument/2006/relationships/slide" Target="slides/slide405.xml"/><Relationship Id="rId588" Type="http://schemas.openxmlformats.org/officeDocument/2006/relationships/slide" Target="slides/slide587.xml"/><Relationship Id="rId9" Type="http://schemas.openxmlformats.org/officeDocument/2006/relationships/slide" Target="slides/slide8.xml"/><Relationship Id="rId210" Type="http://schemas.openxmlformats.org/officeDocument/2006/relationships/slide" Target="slides/slide209.xml"/><Relationship Id="rId392" Type="http://schemas.openxmlformats.org/officeDocument/2006/relationships/slide" Target="slides/slide391.xml"/><Relationship Id="rId448" Type="http://schemas.openxmlformats.org/officeDocument/2006/relationships/slide" Target="slides/slide447.xml"/><Relationship Id="rId613" Type="http://schemas.openxmlformats.org/officeDocument/2006/relationships/handoutMaster" Target="handoutMasters/handoutMaster1.xml"/><Relationship Id="rId252" Type="http://schemas.openxmlformats.org/officeDocument/2006/relationships/slide" Target="slides/slide251.xml"/><Relationship Id="rId294" Type="http://schemas.openxmlformats.org/officeDocument/2006/relationships/slide" Target="slides/slide293.xml"/><Relationship Id="rId308" Type="http://schemas.openxmlformats.org/officeDocument/2006/relationships/slide" Target="slides/slide307.xml"/><Relationship Id="rId515" Type="http://schemas.openxmlformats.org/officeDocument/2006/relationships/slide" Target="slides/slide514.xml"/><Relationship Id="rId47" Type="http://schemas.openxmlformats.org/officeDocument/2006/relationships/slide" Target="slides/slide46.xml"/><Relationship Id="rId89" Type="http://schemas.openxmlformats.org/officeDocument/2006/relationships/slide" Target="slides/slide88.xml"/><Relationship Id="rId112" Type="http://schemas.openxmlformats.org/officeDocument/2006/relationships/slide" Target="slides/slide111.xml"/><Relationship Id="rId154" Type="http://schemas.openxmlformats.org/officeDocument/2006/relationships/slide" Target="slides/slide153.xml"/><Relationship Id="rId361" Type="http://schemas.openxmlformats.org/officeDocument/2006/relationships/slide" Target="slides/slide360.xml"/><Relationship Id="rId557" Type="http://schemas.openxmlformats.org/officeDocument/2006/relationships/slide" Target="slides/slide556.xml"/><Relationship Id="rId599" Type="http://schemas.openxmlformats.org/officeDocument/2006/relationships/slide" Target="slides/slide598.xml"/><Relationship Id="rId196" Type="http://schemas.openxmlformats.org/officeDocument/2006/relationships/slide" Target="slides/slide195.xml"/><Relationship Id="rId417" Type="http://schemas.openxmlformats.org/officeDocument/2006/relationships/slide" Target="slides/slide416.xml"/><Relationship Id="rId459" Type="http://schemas.openxmlformats.org/officeDocument/2006/relationships/slide" Target="slides/slide458.xml"/><Relationship Id="rId624" Type="http://schemas.openxmlformats.org/officeDocument/2006/relationships/font" Target="fonts/font11.fntdata"/><Relationship Id="rId16" Type="http://schemas.openxmlformats.org/officeDocument/2006/relationships/slide" Target="slides/slide15.xml"/><Relationship Id="rId221" Type="http://schemas.openxmlformats.org/officeDocument/2006/relationships/slide" Target="slides/slide220.xml"/><Relationship Id="rId263" Type="http://schemas.openxmlformats.org/officeDocument/2006/relationships/slide" Target="slides/slide262.xml"/><Relationship Id="rId319" Type="http://schemas.openxmlformats.org/officeDocument/2006/relationships/slide" Target="slides/slide318.xml"/><Relationship Id="rId470" Type="http://schemas.openxmlformats.org/officeDocument/2006/relationships/slide" Target="slides/slide469.xml"/><Relationship Id="rId526" Type="http://schemas.openxmlformats.org/officeDocument/2006/relationships/slide" Target="slides/slide525.xml"/><Relationship Id="rId58" Type="http://schemas.openxmlformats.org/officeDocument/2006/relationships/slide" Target="slides/slide57.xml"/><Relationship Id="rId123" Type="http://schemas.openxmlformats.org/officeDocument/2006/relationships/slide" Target="slides/slide122.xml"/><Relationship Id="rId330" Type="http://schemas.openxmlformats.org/officeDocument/2006/relationships/slide" Target="slides/slide329.xml"/><Relationship Id="rId568" Type="http://schemas.openxmlformats.org/officeDocument/2006/relationships/slide" Target="slides/slide567.xml"/><Relationship Id="rId165" Type="http://schemas.openxmlformats.org/officeDocument/2006/relationships/slide" Target="slides/slide164.xml"/><Relationship Id="rId372" Type="http://schemas.openxmlformats.org/officeDocument/2006/relationships/slide" Target="slides/slide371.xml"/><Relationship Id="rId428" Type="http://schemas.openxmlformats.org/officeDocument/2006/relationships/slide" Target="slides/slide427.xml"/><Relationship Id="rId232" Type="http://schemas.openxmlformats.org/officeDocument/2006/relationships/slide" Target="slides/slide231.xml"/><Relationship Id="rId274" Type="http://schemas.openxmlformats.org/officeDocument/2006/relationships/slide" Target="slides/slide273.xml"/><Relationship Id="rId481" Type="http://schemas.openxmlformats.org/officeDocument/2006/relationships/slide" Target="slides/slide480.xml"/><Relationship Id="rId27" Type="http://schemas.openxmlformats.org/officeDocument/2006/relationships/slide" Target="slides/slide26.xml"/><Relationship Id="rId69" Type="http://schemas.openxmlformats.org/officeDocument/2006/relationships/slide" Target="slides/slide68.xml"/><Relationship Id="rId134" Type="http://schemas.openxmlformats.org/officeDocument/2006/relationships/slide" Target="slides/slide133.xml"/><Relationship Id="rId537" Type="http://schemas.openxmlformats.org/officeDocument/2006/relationships/slide" Target="slides/slide536.xml"/><Relationship Id="rId579" Type="http://schemas.openxmlformats.org/officeDocument/2006/relationships/slide" Target="slides/slide578.xml"/><Relationship Id="rId80" Type="http://schemas.openxmlformats.org/officeDocument/2006/relationships/slide" Target="slides/slide79.xml"/><Relationship Id="rId176" Type="http://schemas.openxmlformats.org/officeDocument/2006/relationships/slide" Target="slides/slide175.xml"/><Relationship Id="rId341" Type="http://schemas.openxmlformats.org/officeDocument/2006/relationships/slide" Target="slides/slide340.xml"/><Relationship Id="rId383" Type="http://schemas.openxmlformats.org/officeDocument/2006/relationships/slide" Target="slides/slide382.xml"/><Relationship Id="rId439" Type="http://schemas.openxmlformats.org/officeDocument/2006/relationships/slide" Target="slides/slide438.xml"/><Relationship Id="rId590" Type="http://schemas.openxmlformats.org/officeDocument/2006/relationships/slide" Target="slides/slide589.xml"/><Relationship Id="rId604" Type="http://schemas.openxmlformats.org/officeDocument/2006/relationships/slide" Target="slides/slide603.xml"/><Relationship Id="rId201" Type="http://schemas.openxmlformats.org/officeDocument/2006/relationships/slide" Target="slides/slide200.xml"/><Relationship Id="rId243" Type="http://schemas.openxmlformats.org/officeDocument/2006/relationships/slide" Target="slides/slide242.xml"/><Relationship Id="rId285" Type="http://schemas.openxmlformats.org/officeDocument/2006/relationships/slide" Target="slides/slide284.xml"/><Relationship Id="rId450" Type="http://schemas.openxmlformats.org/officeDocument/2006/relationships/slide" Target="slides/slide449.xml"/><Relationship Id="rId506" Type="http://schemas.openxmlformats.org/officeDocument/2006/relationships/slide" Target="slides/slide50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310" Type="http://schemas.openxmlformats.org/officeDocument/2006/relationships/slide" Target="slides/slide309.xml"/><Relationship Id="rId492" Type="http://schemas.openxmlformats.org/officeDocument/2006/relationships/slide" Target="slides/slide491.xml"/><Relationship Id="rId527" Type="http://schemas.openxmlformats.org/officeDocument/2006/relationships/slide" Target="slides/slide526.xml"/><Relationship Id="rId548" Type="http://schemas.openxmlformats.org/officeDocument/2006/relationships/slide" Target="slides/slide547.xml"/><Relationship Id="rId569" Type="http://schemas.openxmlformats.org/officeDocument/2006/relationships/slide" Target="slides/slide568.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87" Type="http://schemas.openxmlformats.org/officeDocument/2006/relationships/slide" Target="slides/slide186.xml"/><Relationship Id="rId331" Type="http://schemas.openxmlformats.org/officeDocument/2006/relationships/slide" Target="slides/slide330.xml"/><Relationship Id="rId352" Type="http://schemas.openxmlformats.org/officeDocument/2006/relationships/slide" Target="slides/slide351.xml"/><Relationship Id="rId373" Type="http://schemas.openxmlformats.org/officeDocument/2006/relationships/slide" Target="slides/slide372.xml"/><Relationship Id="rId394" Type="http://schemas.openxmlformats.org/officeDocument/2006/relationships/slide" Target="slides/slide393.xml"/><Relationship Id="rId408" Type="http://schemas.openxmlformats.org/officeDocument/2006/relationships/slide" Target="slides/slide407.xml"/><Relationship Id="rId429" Type="http://schemas.openxmlformats.org/officeDocument/2006/relationships/slide" Target="slides/slide428.xml"/><Relationship Id="rId580" Type="http://schemas.openxmlformats.org/officeDocument/2006/relationships/slide" Target="slides/slide579.xml"/><Relationship Id="rId615" Type="http://schemas.openxmlformats.org/officeDocument/2006/relationships/font" Target="fonts/font2.fntdata"/><Relationship Id="rId1" Type="http://schemas.openxmlformats.org/officeDocument/2006/relationships/slideMaster" Target="slideMasters/slideMaster1.xml"/><Relationship Id="rId212" Type="http://schemas.openxmlformats.org/officeDocument/2006/relationships/slide" Target="slides/slide211.xml"/><Relationship Id="rId233" Type="http://schemas.openxmlformats.org/officeDocument/2006/relationships/slide" Target="slides/slide232.xml"/><Relationship Id="rId254" Type="http://schemas.openxmlformats.org/officeDocument/2006/relationships/slide" Target="slides/slide253.xml"/><Relationship Id="rId440" Type="http://schemas.openxmlformats.org/officeDocument/2006/relationships/slide" Target="slides/slide439.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275" Type="http://schemas.openxmlformats.org/officeDocument/2006/relationships/slide" Target="slides/slide274.xml"/><Relationship Id="rId296" Type="http://schemas.openxmlformats.org/officeDocument/2006/relationships/slide" Target="slides/slide295.xml"/><Relationship Id="rId300" Type="http://schemas.openxmlformats.org/officeDocument/2006/relationships/slide" Target="slides/slide299.xml"/><Relationship Id="rId461" Type="http://schemas.openxmlformats.org/officeDocument/2006/relationships/slide" Target="slides/slide460.xml"/><Relationship Id="rId482" Type="http://schemas.openxmlformats.org/officeDocument/2006/relationships/slide" Target="slides/slide481.xml"/><Relationship Id="rId517" Type="http://schemas.openxmlformats.org/officeDocument/2006/relationships/slide" Target="slides/slide516.xml"/><Relationship Id="rId538" Type="http://schemas.openxmlformats.org/officeDocument/2006/relationships/slide" Target="slides/slide537.xml"/><Relationship Id="rId559" Type="http://schemas.openxmlformats.org/officeDocument/2006/relationships/slide" Target="slides/slide558.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 Id="rId198" Type="http://schemas.openxmlformats.org/officeDocument/2006/relationships/slide" Target="slides/slide197.xml"/><Relationship Id="rId321" Type="http://schemas.openxmlformats.org/officeDocument/2006/relationships/slide" Target="slides/slide320.xml"/><Relationship Id="rId342" Type="http://schemas.openxmlformats.org/officeDocument/2006/relationships/slide" Target="slides/slide341.xml"/><Relationship Id="rId363" Type="http://schemas.openxmlformats.org/officeDocument/2006/relationships/slide" Target="slides/slide362.xml"/><Relationship Id="rId384" Type="http://schemas.openxmlformats.org/officeDocument/2006/relationships/slide" Target="slides/slide383.xml"/><Relationship Id="rId419" Type="http://schemas.openxmlformats.org/officeDocument/2006/relationships/slide" Target="slides/slide418.xml"/><Relationship Id="rId570" Type="http://schemas.openxmlformats.org/officeDocument/2006/relationships/slide" Target="slides/slide569.xml"/><Relationship Id="rId591" Type="http://schemas.openxmlformats.org/officeDocument/2006/relationships/slide" Target="slides/slide590.xml"/><Relationship Id="rId605" Type="http://schemas.openxmlformats.org/officeDocument/2006/relationships/slide" Target="slides/slide604.xml"/><Relationship Id="rId626" Type="http://schemas.openxmlformats.org/officeDocument/2006/relationships/font" Target="fonts/font13.fntdata"/><Relationship Id="rId202" Type="http://schemas.openxmlformats.org/officeDocument/2006/relationships/slide" Target="slides/slide201.xml"/><Relationship Id="rId223" Type="http://schemas.openxmlformats.org/officeDocument/2006/relationships/slide" Target="slides/slide222.xml"/><Relationship Id="rId244" Type="http://schemas.openxmlformats.org/officeDocument/2006/relationships/slide" Target="slides/slide243.xml"/><Relationship Id="rId430" Type="http://schemas.openxmlformats.org/officeDocument/2006/relationships/slide" Target="slides/slide429.xml"/><Relationship Id="rId18" Type="http://schemas.openxmlformats.org/officeDocument/2006/relationships/slide" Target="slides/slide17.xml"/><Relationship Id="rId39" Type="http://schemas.openxmlformats.org/officeDocument/2006/relationships/slide" Target="slides/slide38.xml"/><Relationship Id="rId265" Type="http://schemas.openxmlformats.org/officeDocument/2006/relationships/slide" Target="slides/slide264.xml"/><Relationship Id="rId286" Type="http://schemas.openxmlformats.org/officeDocument/2006/relationships/slide" Target="slides/slide285.xml"/><Relationship Id="rId451" Type="http://schemas.openxmlformats.org/officeDocument/2006/relationships/slide" Target="slides/slide450.xml"/><Relationship Id="rId472" Type="http://schemas.openxmlformats.org/officeDocument/2006/relationships/slide" Target="slides/slide471.xml"/><Relationship Id="rId493" Type="http://schemas.openxmlformats.org/officeDocument/2006/relationships/slide" Target="slides/slide492.xml"/><Relationship Id="rId507" Type="http://schemas.openxmlformats.org/officeDocument/2006/relationships/slide" Target="slides/slide506.xml"/><Relationship Id="rId528" Type="http://schemas.openxmlformats.org/officeDocument/2006/relationships/slide" Target="slides/slide527.xml"/><Relationship Id="rId549" Type="http://schemas.openxmlformats.org/officeDocument/2006/relationships/slide" Target="slides/slide548.xml"/><Relationship Id="rId50" Type="http://schemas.openxmlformats.org/officeDocument/2006/relationships/slide" Target="slides/slide49.xml"/><Relationship Id="rId104" Type="http://schemas.openxmlformats.org/officeDocument/2006/relationships/slide" Target="slides/slide103.xml"/><Relationship Id="rId125" Type="http://schemas.openxmlformats.org/officeDocument/2006/relationships/slide" Target="slides/slide124.xml"/><Relationship Id="rId146" Type="http://schemas.openxmlformats.org/officeDocument/2006/relationships/slide" Target="slides/slide145.xml"/><Relationship Id="rId167" Type="http://schemas.openxmlformats.org/officeDocument/2006/relationships/slide" Target="slides/slide166.xml"/><Relationship Id="rId188" Type="http://schemas.openxmlformats.org/officeDocument/2006/relationships/slide" Target="slides/slide187.xml"/><Relationship Id="rId311" Type="http://schemas.openxmlformats.org/officeDocument/2006/relationships/slide" Target="slides/slide310.xml"/><Relationship Id="rId332" Type="http://schemas.openxmlformats.org/officeDocument/2006/relationships/slide" Target="slides/slide331.xml"/><Relationship Id="rId353" Type="http://schemas.openxmlformats.org/officeDocument/2006/relationships/slide" Target="slides/slide352.xml"/><Relationship Id="rId374" Type="http://schemas.openxmlformats.org/officeDocument/2006/relationships/slide" Target="slides/slide373.xml"/><Relationship Id="rId395" Type="http://schemas.openxmlformats.org/officeDocument/2006/relationships/slide" Target="slides/slide394.xml"/><Relationship Id="rId409" Type="http://schemas.openxmlformats.org/officeDocument/2006/relationships/slide" Target="slides/slide408.xml"/><Relationship Id="rId560" Type="http://schemas.openxmlformats.org/officeDocument/2006/relationships/slide" Target="slides/slide559.xml"/><Relationship Id="rId581" Type="http://schemas.openxmlformats.org/officeDocument/2006/relationships/slide" Target="slides/slide580.xml"/><Relationship Id="rId71" Type="http://schemas.openxmlformats.org/officeDocument/2006/relationships/slide" Target="slides/slide70.xml"/><Relationship Id="rId92" Type="http://schemas.openxmlformats.org/officeDocument/2006/relationships/slide" Target="slides/slide91.xml"/><Relationship Id="rId213" Type="http://schemas.openxmlformats.org/officeDocument/2006/relationships/slide" Target="slides/slide212.xml"/><Relationship Id="rId234" Type="http://schemas.openxmlformats.org/officeDocument/2006/relationships/slide" Target="slides/slide233.xml"/><Relationship Id="rId420" Type="http://schemas.openxmlformats.org/officeDocument/2006/relationships/slide" Target="slides/slide419.xml"/><Relationship Id="rId616" Type="http://schemas.openxmlformats.org/officeDocument/2006/relationships/font" Target="fonts/font3.fntdata"/><Relationship Id="rId2" Type="http://schemas.openxmlformats.org/officeDocument/2006/relationships/slide" Target="slides/slide1.xml"/><Relationship Id="rId29" Type="http://schemas.openxmlformats.org/officeDocument/2006/relationships/slide" Target="slides/slide28.xml"/><Relationship Id="rId255" Type="http://schemas.openxmlformats.org/officeDocument/2006/relationships/slide" Target="slides/slide254.xml"/><Relationship Id="rId276" Type="http://schemas.openxmlformats.org/officeDocument/2006/relationships/slide" Target="slides/slide275.xml"/><Relationship Id="rId297" Type="http://schemas.openxmlformats.org/officeDocument/2006/relationships/slide" Target="slides/slide296.xml"/><Relationship Id="rId441" Type="http://schemas.openxmlformats.org/officeDocument/2006/relationships/slide" Target="slides/slide440.xml"/><Relationship Id="rId462" Type="http://schemas.openxmlformats.org/officeDocument/2006/relationships/slide" Target="slides/slide461.xml"/><Relationship Id="rId483" Type="http://schemas.openxmlformats.org/officeDocument/2006/relationships/slide" Target="slides/slide482.xml"/><Relationship Id="rId518" Type="http://schemas.openxmlformats.org/officeDocument/2006/relationships/slide" Target="slides/slide517.xml"/><Relationship Id="rId539" Type="http://schemas.openxmlformats.org/officeDocument/2006/relationships/slide" Target="slides/slide538.xml"/><Relationship Id="rId40" Type="http://schemas.openxmlformats.org/officeDocument/2006/relationships/slide" Target="slides/slide39.xml"/><Relationship Id="rId115" Type="http://schemas.openxmlformats.org/officeDocument/2006/relationships/slide" Target="slides/slide114.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301" Type="http://schemas.openxmlformats.org/officeDocument/2006/relationships/slide" Target="slides/slide300.xml"/><Relationship Id="rId322" Type="http://schemas.openxmlformats.org/officeDocument/2006/relationships/slide" Target="slides/slide321.xml"/><Relationship Id="rId343" Type="http://schemas.openxmlformats.org/officeDocument/2006/relationships/slide" Target="slides/slide342.xml"/><Relationship Id="rId364" Type="http://schemas.openxmlformats.org/officeDocument/2006/relationships/slide" Target="slides/slide363.xml"/><Relationship Id="rId550" Type="http://schemas.openxmlformats.org/officeDocument/2006/relationships/slide" Target="slides/slide549.xml"/><Relationship Id="rId61" Type="http://schemas.openxmlformats.org/officeDocument/2006/relationships/slide" Target="slides/slide60.xml"/><Relationship Id="rId82" Type="http://schemas.openxmlformats.org/officeDocument/2006/relationships/slide" Target="slides/slide81.xml"/><Relationship Id="rId199" Type="http://schemas.openxmlformats.org/officeDocument/2006/relationships/slide" Target="slides/slide198.xml"/><Relationship Id="rId203" Type="http://schemas.openxmlformats.org/officeDocument/2006/relationships/slide" Target="slides/slide202.xml"/><Relationship Id="rId385" Type="http://schemas.openxmlformats.org/officeDocument/2006/relationships/slide" Target="slides/slide384.xml"/><Relationship Id="rId571" Type="http://schemas.openxmlformats.org/officeDocument/2006/relationships/slide" Target="slides/slide570.xml"/><Relationship Id="rId592" Type="http://schemas.openxmlformats.org/officeDocument/2006/relationships/slide" Target="slides/slide591.xml"/><Relationship Id="rId606" Type="http://schemas.openxmlformats.org/officeDocument/2006/relationships/slide" Target="slides/slide605.xml"/><Relationship Id="rId627" Type="http://schemas.openxmlformats.org/officeDocument/2006/relationships/font" Target="fonts/font14.fntdata"/><Relationship Id="rId19" Type="http://schemas.openxmlformats.org/officeDocument/2006/relationships/slide" Target="slides/slide18.xml"/><Relationship Id="rId224" Type="http://schemas.openxmlformats.org/officeDocument/2006/relationships/slide" Target="slides/slide223.xml"/><Relationship Id="rId245" Type="http://schemas.openxmlformats.org/officeDocument/2006/relationships/slide" Target="slides/slide244.xml"/><Relationship Id="rId266" Type="http://schemas.openxmlformats.org/officeDocument/2006/relationships/slide" Target="slides/slide265.xml"/><Relationship Id="rId287" Type="http://schemas.openxmlformats.org/officeDocument/2006/relationships/slide" Target="slides/slide286.xml"/><Relationship Id="rId410" Type="http://schemas.openxmlformats.org/officeDocument/2006/relationships/slide" Target="slides/slide409.xml"/><Relationship Id="rId431" Type="http://schemas.openxmlformats.org/officeDocument/2006/relationships/slide" Target="slides/slide430.xml"/><Relationship Id="rId452" Type="http://schemas.openxmlformats.org/officeDocument/2006/relationships/slide" Target="slides/slide451.xml"/><Relationship Id="rId473" Type="http://schemas.openxmlformats.org/officeDocument/2006/relationships/slide" Target="slides/slide472.xml"/><Relationship Id="rId494" Type="http://schemas.openxmlformats.org/officeDocument/2006/relationships/slide" Target="slides/slide493.xml"/><Relationship Id="rId508" Type="http://schemas.openxmlformats.org/officeDocument/2006/relationships/slide" Target="slides/slide507.xml"/><Relationship Id="rId529" Type="http://schemas.openxmlformats.org/officeDocument/2006/relationships/slide" Target="slides/slide528.xml"/><Relationship Id="rId30" Type="http://schemas.openxmlformats.org/officeDocument/2006/relationships/slide" Target="slides/slide2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312" Type="http://schemas.openxmlformats.org/officeDocument/2006/relationships/slide" Target="slides/slide311.xml"/><Relationship Id="rId333" Type="http://schemas.openxmlformats.org/officeDocument/2006/relationships/slide" Target="slides/slide332.xml"/><Relationship Id="rId354" Type="http://schemas.openxmlformats.org/officeDocument/2006/relationships/slide" Target="slides/slide353.xml"/><Relationship Id="rId540" Type="http://schemas.openxmlformats.org/officeDocument/2006/relationships/slide" Target="slides/slide539.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189" Type="http://schemas.openxmlformats.org/officeDocument/2006/relationships/slide" Target="slides/slide188.xml"/><Relationship Id="rId375" Type="http://schemas.openxmlformats.org/officeDocument/2006/relationships/slide" Target="slides/slide374.xml"/><Relationship Id="rId396" Type="http://schemas.openxmlformats.org/officeDocument/2006/relationships/slide" Target="slides/slide395.xml"/><Relationship Id="rId561" Type="http://schemas.openxmlformats.org/officeDocument/2006/relationships/slide" Target="slides/slide560.xml"/><Relationship Id="rId582" Type="http://schemas.openxmlformats.org/officeDocument/2006/relationships/slide" Target="slides/slide581.xml"/><Relationship Id="rId617" Type="http://schemas.openxmlformats.org/officeDocument/2006/relationships/font" Target="fonts/font4.fntdata"/><Relationship Id="rId3" Type="http://schemas.openxmlformats.org/officeDocument/2006/relationships/slide" Target="slides/slide2.xml"/><Relationship Id="rId214" Type="http://schemas.openxmlformats.org/officeDocument/2006/relationships/slide" Target="slides/slide213.xml"/><Relationship Id="rId235" Type="http://schemas.openxmlformats.org/officeDocument/2006/relationships/slide" Target="slides/slide234.xml"/><Relationship Id="rId256" Type="http://schemas.openxmlformats.org/officeDocument/2006/relationships/slide" Target="slides/slide255.xml"/><Relationship Id="rId277" Type="http://schemas.openxmlformats.org/officeDocument/2006/relationships/slide" Target="slides/slide276.xml"/><Relationship Id="rId298" Type="http://schemas.openxmlformats.org/officeDocument/2006/relationships/slide" Target="slides/slide297.xml"/><Relationship Id="rId400" Type="http://schemas.openxmlformats.org/officeDocument/2006/relationships/slide" Target="slides/slide399.xml"/><Relationship Id="rId421" Type="http://schemas.openxmlformats.org/officeDocument/2006/relationships/slide" Target="slides/slide420.xml"/><Relationship Id="rId442" Type="http://schemas.openxmlformats.org/officeDocument/2006/relationships/slide" Target="slides/slide441.xml"/><Relationship Id="rId463" Type="http://schemas.openxmlformats.org/officeDocument/2006/relationships/slide" Target="slides/slide462.xml"/><Relationship Id="rId484" Type="http://schemas.openxmlformats.org/officeDocument/2006/relationships/slide" Target="slides/slide483.xml"/><Relationship Id="rId519" Type="http://schemas.openxmlformats.org/officeDocument/2006/relationships/slide" Target="slides/slide518.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302" Type="http://schemas.openxmlformats.org/officeDocument/2006/relationships/slide" Target="slides/slide301.xml"/><Relationship Id="rId323" Type="http://schemas.openxmlformats.org/officeDocument/2006/relationships/slide" Target="slides/slide322.xml"/><Relationship Id="rId344" Type="http://schemas.openxmlformats.org/officeDocument/2006/relationships/slide" Target="slides/slide343.xml"/><Relationship Id="rId530" Type="http://schemas.openxmlformats.org/officeDocument/2006/relationships/slide" Target="slides/slide529.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179" Type="http://schemas.openxmlformats.org/officeDocument/2006/relationships/slide" Target="slides/slide178.xml"/><Relationship Id="rId365" Type="http://schemas.openxmlformats.org/officeDocument/2006/relationships/slide" Target="slides/slide364.xml"/><Relationship Id="rId386" Type="http://schemas.openxmlformats.org/officeDocument/2006/relationships/slide" Target="slides/slide385.xml"/><Relationship Id="rId551" Type="http://schemas.openxmlformats.org/officeDocument/2006/relationships/slide" Target="slides/slide550.xml"/><Relationship Id="rId572" Type="http://schemas.openxmlformats.org/officeDocument/2006/relationships/slide" Target="slides/slide571.xml"/><Relationship Id="rId593" Type="http://schemas.openxmlformats.org/officeDocument/2006/relationships/slide" Target="slides/slide592.xml"/><Relationship Id="rId607" Type="http://schemas.openxmlformats.org/officeDocument/2006/relationships/slide" Target="slides/slide606.xml"/><Relationship Id="rId628" Type="http://schemas.openxmlformats.org/officeDocument/2006/relationships/font" Target="fonts/font15.fntdata"/><Relationship Id="rId190" Type="http://schemas.openxmlformats.org/officeDocument/2006/relationships/slide" Target="slides/slide189.xml"/><Relationship Id="rId204" Type="http://schemas.openxmlformats.org/officeDocument/2006/relationships/slide" Target="slides/slide203.xml"/><Relationship Id="rId225" Type="http://schemas.openxmlformats.org/officeDocument/2006/relationships/slide" Target="slides/slide224.xml"/><Relationship Id="rId246" Type="http://schemas.openxmlformats.org/officeDocument/2006/relationships/slide" Target="slides/slide245.xml"/><Relationship Id="rId267" Type="http://schemas.openxmlformats.org/officeDocument/2006/relationships/slide" Target="slides/slide266.xml"/><Relationship Id="rId288" Type="http://schemas.openxmlformats.org/officeDocument/2006/relationships/slide" Target="slides/slide287.xml"/><Relationship Id="rId411" Type="http://schemas.openxmlformats.org/officeDocument/2006/relationships/slide" Target="slides/slide410.xml"/><Relationship Id="rId432" Type="http://schemas.openxmlformats.org/officeDocument/2006/relationships/slide" Target="slides/slide431.xml"/><Relationship Id="rId453" Type="http://schemas.openxmlformats.org/officeDocument/2006/relationships/slide" Target="slides/slide452.xml"/><Relationship Id="rId474" Type="http://schemas.openxmlformats.org/officeDocument/2006/relationships/slide" Target="slides/slide473.xml"/><Relationship Id="rId509" Type="http://schemas.openxmlformats.org/officeDocument/2006/relationships/slide" Target="slides/slide508.xml"/><Relationship Id="rId106" Type="http://schemas.openxmlformats.org/officeDocument/2006/relationships/slide" Target="slides/slide105.xml"/><Relationship Id="rId127" Type="http://schemas.openxmlformats.org/officeDocument/2006/relationships/slide" Target="slides/slide126.xml"/><Relationship Id="rId313" Type="http://schemas.openxmlformats.org/officeDocument/2006/relationships/slide" Target="slides/slide312.xml"/><Relationship Id="rId495" Type="http://schemas.openxmlformats.org/officeDocument/2006/relationships/slide" Target="slides/slide494.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94" Type="http://schemas.openxmlformats.org/officeDocument/2006/relationships/slide" Target="slides/slide93.xml"/><Relationship Id="rId148" Type="http://schemas.openxmlformats.org/officeDocument/2006/relationships/slide" Target="slides/slide147.xml"/><Relationship Id="rId169" Type="http://schemas.openxmlformats.org/officeDocument/2006/relationships/slide" Target="slides/slide168.xml"/><Relationship Id="rId334" Type="http://schemas.openxmlformats.org/officeDocument/2006/relationships/slide" Target="slides/slide333.xml"/><Relationship Id="rId355" Type="http://schemas.openxmlformats.org/officeDocument/2006/relationships/slide" Target="slides/slide354.xml"/><Relationship Id="rId376" Type="http://schemas.openxmlformats.org/officeDocument/2006/relationships/slide" Target="slides/slide375.xml"/><Relationship Id="rId397" Type="http://schemas.openxmlformats.org/officeDocument/2006/relationships/slide" Target="slides/slide396.xml"/><Relationship Id="rId520" Type="http://schemas.openxmlformats.org/officeDocument/2006/relationships/slide" Target="slides/slide519.xml"/><Relationship Id="rId541" Type="http://schemas.openxmlformats.org/officeDocument/2006/relationships/slide" Target="slides/slide540.xml"/><Relationship Id="rId562" Type="http://schemas.openxmlformats.org/officeDocument/2006/relationships/slide" Target="slides/slide561.xml"/><Relationship Id="rId583" Type="http://schemas.openxmlformats.org/officeDocument/2006/relationships/slide" Target="slides/slide582.xml"/><Relationship Id="rId618" Type="http://schemas.openxmlformats.org/officeDocument/2006/relationships/font" Target="fonts/font5.fntdata"/><Relationship Id="rId4" Type="http://schemas.openxmlformats.org/officeDocument/2006/relationships/slide" Target="slides/slide3.xml"/><Relationship Id="rId180" Type="http://schemas.openxmlformats.org/officeDocument/2006/relationships/slide" Target="slides/slide179.xml"/><Relationship Id="rId215" Type="http://schemas.openxmlformats.org/officeDocument/2006/relationships/slide" Target="slides/slide214.xml"/><Relationship Id="rId236" Type="http://schemas.openxmlformats.org/officeDocument/2006/relationships/slide" Target="slides/slide235.xml"/><Relationship Id="rId257" Type="http://schemas.openxmlformats.org/officeDocument/2006/relationships/slide" Target="slides/slide256.xml"/><Relationship Id="rId278" Type="http://schemas.openxmlformats.org/officeDocument/2006/relationships/slide" Target="slides/slide277.xml"/><Relationship Id="rId401" Type="http://schemas.openxmlformats.org/officeDocument/2006/relationships/slide" Target="slides/slide400.xml"/><Relationship Id="rId422" Type="http://schemas.openxmlformats.org/officeDocument/2006/relationships/slide" Target="slides/slide421.xml"/><Relationship Id="rId443" Type="http://schemas.openxmlformats.org/officeDocument/2006/relationships/slide" Target="slides/slide442.xml"/><Relationship Id="rId464" Type="http://schemas.openxmlformats.org/officeDocument/2006/relationships/slide" Target="slides/slide463.xml"/><Relationship Id="rId303" Type="http://schemas.openxmlformats.org/officeDocument/2006/relationships/slide" Target="slides/slide302.xml"/><Relationship Id="rId485" Type="http://schemas.openxmlformats.org/officeDocument/2006/relationships/slide" Target="slides/slide484.xml"/><Relationship Id="rId42" Type="http://schemas.openxmlformats.org/officeDocument/2006/relationships/slide" Target="slides/slide41.xml"/><Relationship Id="rId84" Type="http://schemas.openxmlformats.org/officeDocument/2006/relationships/slide" Target="slides/slide83.xml"/><Relationship Id="rId138" Type="http://schemas.openxmlformats.org/officeDocument/2006/relationships/slide" Target="slides/slide137.xml"/><Relationship Id="rId345" Type="http://schemas.openxmlformats.org/officeDocument/2006/relationships/slide" Target="slides/slide344.xml"/><Relationship Id="rId387" Type="http://schemas.openxmlformats.org/officeDocument/2006/relationships/slide" Target="slides/slide386.xml"/><Relationship Id="rId510" Type="http://schemas.openxmlformats.org/officeDocument/2006/relationships/slide" Target="slides/slide509.xml"/><Relationship Id="rId552" Type="http://schemas.openxmlformats.org/officeDocument/2006/relationships/slide" Target="slides/slide551.xml"/><Relationship Id="rId594" Type="http://schemas.openxmlformats.org/officeDocument/2006/relationships/slide" Target="slides/slide593.xml"/><Relationship Id="rId608" Type="http://schemas.openxmlformats.org/officeDocument/2006/relationships/slide" Target="slides/slide607.xml"/><Relationship Id="rId191" Type="http://schemas.openxmlformats.org/officeDocument/2006/relationships/slide" Target="slides/slide190.xml"/><Relationship Id="rId205" Type="http://schemas.openxmlformats.org/officeDocument/2006/relationships/slide" Target="slides/slide204.xml"/><Relationship Id="rId247" Type="http://schemas.openxmlformats.org/officeDocument/2006/relationships/slide" Target="slides/slide246.xml"/><Relationship Id="rId412" Type="http://schemas.openxmlformats.org/officeDocument/2006/relationships/slide" Target="slides/slide411.xml"/><Relationship Id="rId107" Type="http://schemas.openxmlformats.org/officeDocument/2006/relationships/slide" Target="slides/slide106.xml"/><Relationship Id="rId289" Type="http://schemas.openxmlformats.org/officeDocument/2006/relationships/slide" Target="slides/slide288.xml"/><Relationship Id="rId454" Type="http://schemas.openxmlformats.org/officeDocument/2006/relationships/slide" Target="slides/slide453.xml"/><Relationship Id="rId496" Type="http://schemas.openxmlformats.org/officeDocument/2006/relationships/slide" Target="slides/slide495.xml"/><Relationship Id="rId11" Type="http://schemas.openxmlformats.org/officeDocument/2006/relationships/slide" Target="slides/slide10.xml"/><Relationship Id="rId53" Type="http://schemas.openxmlformats.org/officeDocument/2006/relationships/slide" Target="slides/slide52.xml"/><Relationship Id="rId149" Type="http://schemas.openxmlformats.org/officeDocument/2006/relationships/slide" Target="slides/slide148.xml"/><Relationship Id="rId314" Type="http://schemas.openxmlformats.org/officeDocument/2006/relationships/slide" Target="slides/slide313.xml"/><Relationship Id="rId356" Type="http://schemas.openxmlformats.org/officeDocument/2006/relationships/slide" Target="slides/slide355.xml"/><Relationship Id="rId398" Type="http://schemas.openxmlformats.org/officeDocument/2006/relationships/slide" Target="slides/slide397.xml"/><Relationship Id="rId521" Type="http://schemas.openxmlformats.org/officeDocument/2006/relationships/slide" Target="slides/slide520.xml"/><Relationship Id="rId563" Type="http://schemas.openxmlformats.org/officeDocument/2006/relationships/slide" Target="slides/slide562.xml"/><Relationship Id="rId619" Type="http://schemas.openxmlformats.org/officeDocument/2006/relationships/font" Target="fonts/font6.fntdata"/><Relationship Id="rId95" Type="http://schemas.openxmlformats.org/officeDocument/2006/relationships/slide" Target="slides/slide94.xml"/><Relationship Id="rId160" Type="http://schemas.openxmlformats.org/officeDocument/2006/relationships/slide" Target="slides/slide159.xml"/><Relationship Id="rId216" Type="http://schemas.openxmlformats.org/officeDocument/2006/relationships/slide" Target="slides/slide215.xml"/><Relationship Id="rId423" Type="http://schemas.openxmlformats.org/officeDocument/2006/relationships/slide" Target="slides/slide422.xml"/><Relationship Id="rId258" Type="http://schemas.openxmlformats.org/officeDocument/2006/relationships/slide" Target="slides/slide257.xml"/><Relationship Id="rId465" Type="http://schemas.openxmlformats.org/officeDocument/2006/relationships/slide" Target="slides/slide464.xml"/><Relationship Id="rId630" Type="http://schemas.openxmlformats.org/officeDocument/2006/relationships/commentAuthors" Target="commentAuthors.xml"/><Relationship Id="rId22" Type="http://schemas.openxmlformats.org/officeDocument/2006/relationships/slide" Target="slides/slide21.xml"/><Relationship Id="rId64" Type="http://schemas.openxmlformats.org/officeDocument/2006/relationships/slide" Target="slides/slide63.xml"/><Relationship Id="rId118" Type="http://schemas.openxmlformats.org/officeDocument/2006/relationships/slide" Target="slides/slide117.xml"/><Relationship Id="rId325" Type="http://schemas.openxmlformats.org/officeDocument/2006/relationships/slide" Target="slides/slide324.xml"/><Relationship Id="rId367" Type="http://schemas.openxmlformats.org/officeDocument/2006/relationships/slide" Target="slides/slide366.xml"/><Relationship Id="rId532" Type="http://schemas.openxmlformats.org/officeDocument/2006/relationships/slide" Target="slides/slide531.xml"/><Relationship Id="rId574" Type="http://schemas.openxmlformats.org/officeDocument/2006/relationships/slide" Target="slides/slide573.xml"/><Relationship Id="rId171" Type="http://schemas.openxmlformats.org/officeDocument/2006/relationships/slide" Target="slides/slide170.xml"/><Relationship Id="rId227" Type="http://schemas.openxmlformats.org/officeDocument/2006/relationships/slide" Target="slides/slide226.xml"/><Relationship Id="rId269" Type="http://schemas.openxmlformats.org/officeDocument/2006/relationships/slide" Target="slides/slide268.xml"/><Relationship Id="rId434" Type="http://schemas.openxmlformats.org/officeDocument/2006/relationships/slide" Target="slides/slide433.xml"/><Relationship Id="rId476" Type="http://schemas.openxmlformats.org/officeDocument/2006/relationships/slide" Target="slides/slide475.xml"/><Relationship Id="rId33" Type="http://schemas.openxmlformats.org/officeDocument/2006/relationships/slide" Target="slides/slide32.xml"/><Relationship Id="rId129" Type="http://schemas.openxmlformats.org/officeDocument/2006/relationships/slide" Target="slides/slide128.xml"/><Relationship Id="rId280" Type="http://schemas.openxmlformats.org/officeDocument/2006/relationships/slide" Target="slides/slide279.xml"/><Relationship Id="rId336" Type="http://schemas.openxmlformats.org/officeDocument/2006/relationships/slide" Target="slides/slide335.xml"/><Relationship Id="rId501" Type="http://schemas.openxmlformats.org/officeDocument/2006/relationships/slide" Target="slides/slide500.xml"/><Relationship Id="rId543" Type="http://schemas.openxmlformats.org/officeDocument/2006/relationships/slide" Target="slides/slide542.xml"/><Relationship Id="rId75" Type="http://schemas.openxmlformats.org/officeDocument/2006/relationships/slide" Target="slides/slide74.xml"/><Relationship Id="rId140" Type="http://schemas.openxmlformats.org/officeDocument/2006/relationships/slide" Target="slides/slide139.xml"/><Relationship Id="rId182" Type="http://schemas.openxmlformats.org/officeDocument/2006/relationships/slide" Target="slides/slide181.xml"/><Relationship Id="rId378" Type="http://schemas.openxmlformats.org/officeDocument/2006/relationships/slide" Target="slides/slide377.xml"/><Relationship Id="rId403" Type="http://schemas.openxmlformats.org/officeDocument/2006/relationships/slide" Target="slides/slide402.xml"/><Relationship Id="rId585" Type="http://schemas.openxmlformats.org/officeDocument/2006/relationships/slide" Target="slides/slide584.xml"/><Relationship Id="rId6" Type="http://schemas.openxmlformats.org/officeDocument/2006/relationships/slide" Target="slides/slide5.xml"/><Relationship Id="rId238" Type="http://schemas.openxmlformats.org/officeDocument/2006/relationships/slide" Target="slides/slide237.xml"/><Relationship Id="rId445" Type="http://schemas.openxmlformats.org/officeDocument/2006/relationships/slide" Target="slides/slide444.xml"/><Relationship Id="rId487" Type="http://schemas.openxmlformats.org/officeDocument/2006/relationships/slide" Target="slides/slide486.xml"/><Relationship Id="rId610" Type="http://schemas.openxmlformats.org/officeDocument/2006/relationships/slide" Target="slides/slide609.xml"/><Relationship Id="rId291" Type="http://schemas.openxmlformats.org/officeDocument/2006/relationships/slide" Target="slides/slide290.xml"/><Relationship Id="rId305" Type="http://schemas.openxmlformats.org/officeDocument/2006/relationships/slide" Target="slides/slide304.xml"/><Relationship Id="rId347" Type="http://schemas.openxmlformats.org/officeDocument/2006/relationships/slide" Target="slides/slide346.xml"/><Relationship Id="rId512" Type="http://schemas.openxmlformats.org/officeDocument/2006/relationships/slide" Target="slides/slide511.xml"/><Relationship Id="rId44" Type="http://schemas.openxmlformats.org/officeDocument/2006/relationships/slide" Target="slides/slide43.xml"/><Relationship Id="rId86" Type="http://schemas.openxmlformats.org/officeDocument/2006/relationships/slide" Target="slides/slide85.xml"/><Relationship Id="rId151" Type="http://schemas.openxmlformats.org/officeDocument/2006/relationships/slide" Target="slides/slide150.xml"/><Relationship Id="rId389" Type="http://schemas.openxmlformats.org/officeDocument/2006/relationships/slide" Target="slides/slide388.xml"/><Relationship Id="rId554" Type="http://schemas.openxmlformats.org/officeDocument/2006/relationships/slide" Target="slides/slide553.xml"/><Relationship Id="rId596" Type="http://schemas.openxmlformats.org/officeDocument/2006/relationships/slide" Target="slides/slide595.xml"/><Relationship Id="rId193" Type="http://schemas.openxmlformats.org/officeDocument/2006/relationships/slide" Target="slides/slide192.xml"/><Relationship Id="rId207" Type="http://schemas.openxmlformats.org/officeDocument/2006/relationships/slide" Target="slides/slide206.xml"/><Relationship Id="rId249" Type="http://schemas.openxmlformats.org/officeDocument/2006/relationships/slide" Target="slides/slide248.xml"/><Relationship Id="rId414" Type="http://schemas.openxmlformats.org/officeDocument/2006/relationships/slide" Target="slides/slide413.xml"/><Relationship Id="rId456" Type="http://schemas.openxmlformats.org/officeDocument/2006/relationships/slide" Target="slides/slide455.xml"/><Relationship Id="rId498" Type="http://schemas.openxmlformats.org/officeDocument/2006/relationships/slide" Target="slides/slide497.xml"/><Relationship Id="rId621" Type="http://schemas.openxmlformats.org/officeDocument/2006/relationships/font" Target="fonts/font8.fntdata"/><Relationship Id="rId13" Type="http://schemas.openxmlformats.org/officeDocument/2006/relationships/slide" Target="slides/slide12.xml"/><Relationship Id="rId109" Type="http://schemas.openxmlformats.org/officeDocument/2006/relationships/slide" Target="slides/slide108.xml"/><Relationship Id="rId260" Type="http://schemas.openxmlformats.org/officeDocument/2006/relationships/slide" Target="slides/slide259.xml"/><Relationship Id="rId316" Type="http://schemas.openxmlformats.org/officeDocument/2006/relationships/slide" Target="slides/slide315.xml"/><Relationship Id="rId523" Type="http://schemas.openxmlformats.org/officeDocument/2006/relationships/slide" Target="slides/slide522.xml"/><Relationship Id="rId55" Type="http://schemas.openxmlformats.org/officeDocument/2006/relationships/slide" Target="slides/slide54.xml"/><Relationship Id="rId97" Type="http://schemas.openxmlformats.org/officeDocument/2006/relationships/slide" Target="slides/slide96.xml"/><Relationship Id="rId120" Type="http://schemas.openxmlformats.org/officeDocument/2006/relationships/slide" Target="slides/slide119.xml"/><Relationship Id="rId358" Type="http://schemas.openxmlformats.org/officeDocument/2006/relationships/slide" Target="slides/slide357.xml"/><Relationship Id="rId565" Type="http://schemas.openxmlformats.org/officeDocument/2006/relationships/slide" Target="slides/slide564.xml"/><Relationship Id="rId162" Type="http://schemas.openxmlformats.org/officeDocument/2006/relationships/slide" Target="slides/slide161.xml"/><Relationship Id="rId218" Type="http://schemas.openxmlformats.org/officeDocument/2006/relationships/slide" Target="slides/slide217.xml"/><Relationship Id="rId425" Type="http://schemas.openxmlformats.org/officeDocument/2006/relationships/slide" Target="slides/slide424.xml"/><Relationship Id="rId467" Type="http://schemas.openxmlformats.org/officeDocument/2006/relationships/slide" Target="slides/slide466.xml"/><Relationship Id="rId632" Type="http://schemas.openxmlformats.org/officeDocument/2006/relationships/viewProps" Target="viewProps.xml"/><Relationship Id="rId271" Type="http://schemas.openxmlformats.org/officeDocument/2006/relationships/slide" Target="slides/slide270.xml"/><Relationship Id="rId24" Type="http://schemas.openxmlformats.org/officeDocument/2006/relationships/slide" Target="slides/slide23.xml"/><Relationship Id="rId66" Type="http://schemas.openxmlformats.org/officeDocument/2006/relationships/slide" Target="slides/slide65.xml"/><Relationship Id="rId131" Type="http://schemas.openxmlformats.org/officeDocument/2006/relationships/slide" Target="slides/slide130.xml"/><Relationship Id="rId327" Type="http://schemas.openxmlformats.org/officeDocument/2006/relationships/slide" Target="slides/slide326.xml"/><Relationship Id="rId369" Type="http://schemas.openxmlformats.org/officeDocument/2006/relationships/slide" Target="slides/slide368.xml"/><Relationship Id="rId534" Type="http://schemas.openxmlformats.org/officeDocument/2006/relationships/slide" Target="slides/slide533.xml"/><Relationship Id="rId576" Type="http://schemas.openxmlformats.org/officeDocument/2006/relationships/slide" Target="slides/slide575.xml"/><Relationship Id="rId173" Type="http://schemas.openxmlformats.org/officeDocument/2006/relationships/slide" Target="slides/slide172.xml"/><Relationship Id="rId229" Type="http://schemas.openxmlformats.org/officeDocument/2006/relationships/slide" Target="slides/slide228.xml"/><Relationship Id="rId380" Type="http://schemas.openxmlformats.org/officeDocument/2006/relationships/slide" Target="slides/slide379.xml"/><Relationship Id="rId436" Type="http://schemas.openxmlformats.org/officeDocument/2006/relationships/slide" Target="slides/slide435.xml"/><Relationship Id="rId601" Type="http://schemas.openxmlformats.org/officeDocument/2006/relationships/slide" Target="slides/slide600.xml"/><Relationship Id="rId240" Type="http://schemas.openxmlformats.org/officeDocument/2006/relationships/slide" Target="slides/slide239.xml"/><Relationship Id="rId478" Type="http://schemas.openxmlformats.org/officeDocument/2006/relationships/slide" Target="slides/slide477.xml"/><Relationship Id="rId35" Type="http://schemas.openxmlformats.org/officeDocument/2006/relationships/slide" Target="slides/slide34.xml"/><Relationship Id="rId77" Type="http://schemas.openxmlformats.org/officeDocument/2006/relationships/slide" Target="slides/slide76.xml"/><Relationship Id="rId100" Type="http://schemas.openxmlformats.org/officeDocument/2006/relationships/slide" Target="slides/slide99.xml"/><Relationship Id="rId282" Type="http://schemas.openxmlformats.org/officeDocument/2006/relationships/slide" Target="slides/slide281.xml"/><Relationship Id="rId338" Type="http://schemas.openxmlformats.org/officeDocument/2006/relationships/slide" Target="slides/slide337.xml"/><Relationship Id="rId503" Type="http://schemas.openxmlformats.org/officeDocument/2006/relationships/slide" Target="slides/slide502.xml"/><Relationship Id="rId545" Type="http://schemas.openxmlformats.org/officeDocument/2006/relationships/slide" Target="slides/slide544.xml"/><Relationship Id="rId587" Type="http://schemas.openxmlformats.org/officeDocument/2006/relationships/slide" Target="slides/slide586.xml"/><Relationship Id="rId8" Type="http://schemas.openxmlformats.org/officeDocument/2006/relationships/slide" Target="slides/slide7.xml"/><Relationship Id="rId142" Type="http://schemas.openxmlformats.org/officeDocument/2006/relationships/slide" Target="slides/slide141.xml"/><Relationship Id="rId184" Type="http://schemas.openxmlformats.org/officeDocument/2006/relationships/slide" Target="slides/slide183.xml"/><Relationship Id="rId391" Type="http://schemas.openxmlformats.org/officeDocument/2006/relationships/slide" Target="slides/slide390.xml"/><Relationship Id="rId405" Type="http://schemas.openxmlformats.org/officeDocument/2006/relationships/slide" Target="slides/slide404.xml"/><Relationship Id="rId447" Type="http://schemas.openxmlformats.org/officeDocument/2006/relationships/slide" Target="slides/slide446.xml"/><Relationship Id="rId612" Type="http://schemas.openxmlformats.org/officeDocument/2006/relationships/notesMaster" Target="notesMasters/notesMaster1.xml"/><Relationship Id="rId251" Type="http://schemas.openxmlformats.org/officeDocument/2006/relationships/slide" Target="slides/slide250.xml"/><Relationship Id="rId489" Type="http://schemas.openxmlformats.org/officeDocument/2006/relationships/slide" Target="slides/slide488.xml"/><Relationship Id="rId46" Type="http://schemas.openxmlformats.org/officeDocument/2006/relationships/slide" Target="slides/slide45.xml"/><Relationship Id="rId293" Type="http://schemas.openxmlformats.org/officeDocument/2006/relationships/slide" Target="slides/slide292.xml"/><Relationship Id="rId307" Type="http://schemas.openxmlformats.org/officeDocument/2006/relationships/slide" Target="slides/slide306.xml"/><Relationship Id="rId349" Type="http://schemas.openxmlformats.org/officeDocument/2006/relationships/slide" Target="slides/slide348.xml"/><Relationship Id="rId514" Type="http://schemas.openxmlformats.org/officeDocument/2006/relationships/slide" Target="slides/slide513.xml"/><Relationship Id="rId556" Type="http://schemas.openxmlformats.org/officeDocument/2006/relationships/slide" Target="slides/slide555.xml"/><Relationship Id="rId88" Type="http://schemas.openxmlformats.org/officeDocument/2006/relationships/slide" Target="slides/slide87.xml"/><Relationship Id="rId111" Type="http://schemas.openxmlformats.org/officeDocument/2006/relationships/slide" Target="slides/slide110.xml"/><Relationship Id="rId153" Type="http://schemas.openxmlformats.org/officeDocument/2006/relationships/slide" Target="slides/slide152.xml"/><Relationship Id="rId195" Type="http://schemas.openxmlformats.org/officeDocument/2006/relationships/slide" Target="slides/slide194.xml"/><Relationship Id="rId209" Type="http://schemas.openxmlformats.org/officeDocument/2006/relationships/slide" Target="slides/slide208.xml"/><Relationship Id="rId360" Type="http://schemas.openxmlformats.org/officeDocument/2006/relationships/slide" Target="slides/slide359.xml"/><Relationship Id="rId416" Type="http://schemas.openxmlformats.org/officeDocument/2006/relationships/slide" Target="slides/slide415.xml"/><Relationship Id="rId598" Type="http://schemas.openxmlformats.org/officeDocument/2006/relationships/slide" Target="slides/slide597.xml"/><Relationship Id="rId220" Type="http://schemas.openxmlformats.org/officeDocument/2006/relationships/slide" Target="slides/slide219.xml"/><Relationship Id="rId458" Type="http://schemas.openxmlformats.org/officeDocument/2006/relationships/slide" Target="slides/slide457.xml"/><Relationship Id="rId623" Type="http://schemas.openxmlformats.org/officeDocument/2006/relationships/font" Target="fonts/font10.fntdata"/><Relationship Id="rId15" Type="http://schemas.openxmlformats.org/officeDocument/2006/relationships/slide" Target="slides/slide14.xml"/><Relationship Id="rId57" Type="http://schemas.openxmlformats.org/officeDocument/2006/relationships/slide" Target="slides/slide56.xml"/><Relationship Id="rId262" Type="http://schemas.openxmlformats.org/officeDocument/2006/relationships/slide" Target="slides/slide261.xml"/><Relationship Id="rId318" Type="http://schemas.openxmlformats.org/officeDocument/2006/relationships/slide" Target="slides/slide317.xml"/><Relationship Id="rId525" Type="http://schemas.openxmlformats.org/officeDocument/2006/relationships/slide" Target="slides/slide524.xml"/><Relationship Id="rId567" Type="http://schemas.openxmlformats.org/officeDocument/2006/relationships/slide" Target="slides/slide566.xml"/><Relationship Id="rId99" Type="http://schemas.openxmlformats.org/officeDocument/2006/relationships/slide" Target="slides/slide98.xml"/><Relationship Id="rId122" Type="http://schemas.openxmlformats.org/officeDocument/2006/relationships/slide" Target="slides/slide121.xml"/><Relationship Id="rId164" Type="http://schemas.openxmlformats.org/officeDocument/2006/relationships/slide" Target="slides/slide163.xml"/><Relationship Id="rId371" Type="http://schemas.openxmlformats.org/officeDocument/2006/relationships/slide" Target="slides/slide370.xml"/><Relationship Id="rId427" Type="http://schemas.openxmlformats.org/officeDocument/2006/relationships/slide" Target="slides/slide426.xml"/><Relationship Id="rId469" Type="http://schemas.openxmlformats.org/officeDocument/2006/relationships/slide" Target="slides/slide468.xml"/><Relationship Id="rId634" Type="http://schemas.openxmlformats.org/officeDocument/2006/relationships/tableStyles" Target="tableStyles.xml"/><Relationship Id="rId26" Type="http://schemas.openxmlformats.org/officeDocument/2006/relationships/slide" Target="slides/slide25.xml"/><Relationship Id="rId231" Type="http://schemas.openxmlformats.org/officeDocument/2006/relationships/slide" Target="slides/slide230.xml"/><Relationship Id="rId273" Type="http://schemas.openxmlformats.org/officeDocument/2006/relationships/slide" Target="slides/slide272.xml"/><Relationship Id="rId329" Type="http://schemas.openxmlformats.org/officeDocument/2006/relationships/slide" Target="slides/slide328.xml"/><Relationship Id="rId480" Type="http://schemas.openxmlformats.org/officeDocument/2006/relationships/slide" Target="slides/slide479.xml"/><Relationship Id="rId536" Type="http://schemas.openxmlformats.org/officeDocument/2006/relationships/slide" Target="slides/slide535.xml"/><Relationship Id="rId68" Type="http://schemas.openxmlformats.org/officeDocument/2006/relationships/slide" Target="slides/slide67.xml"/><Relationship Id="rId133" Type="http://schemas.openxmlformats.org/officeDocument/2006/relationships/slide" Target="slides/slide132.xml"/><Relationship Id="rId175" Type="http://schemas.openxmlformats.org/officeDocument/2006/relationships/slide" Target="slides/slide174.xml"/><Relationship Id="rId340" Type="http://schemas.openxmlformats.org/officeDocument/2006/relationships/slide" Target="slides/slide339.xml"/><Relationship Id="rId578" Type="http://schemas.openxmlformats.org/officeDocument/2006/relationships/slide" Target="slides/slide577.xml"/><Relationship Id="rId200" Type="http://schemas.openxmlformats.org/officeDocument/2006/relationships/slide" Target="slides/slide199.xml"/><Relationship Id="rId382" Type="http://schemas.openxmlformats.org/officeDocument/2006/relationships/slide" Target="slides/slide381.xml"/><Relationship Id="rId438" Type="http://schemas.openxmlformats.org/officeDocument/2006/relationships/slide" Target="slides/slide437.xml"/><Relationship Id="rId603" Type="http://schemas.openxmlformats.org/officeDocument/2006/relationships/slide" Target="slides/slide602.xml"/><Relationship Id="rId242" Type="http://schemas.openxmlformats.org/officeDocument/2006/relationships/slide" Target="slides/slide241.xml"/><Relationship Id="rId284" Type="http://schemas.openxmlformats.org/officeDocument/2006/relationships/slide" Target="slides/slide283.xml"/><Relationship Id="rId491" Type="http://schemas.openxmlformats.org/officeDocument/2006/relationships/slide" Target="slides/slide490.xml"/><Relationship Id="rId505" Type="http://schemas.openxmlformats.org/officeDocument/2006/relationships/slide" Target="slides/slide504.xml"/><Relationship Id="rId37" Type="http://schemas.openxmlformats.org/officeDocument/2006/relationships/slide" Target="slides/slide36.xml"/><Relationship Id="rId79" Type="http://schemas.openxmlformats.org/officeDocument/2006/relationships/slide" Target="slides/slide78.xml"/><Relationship Id="rId102" Type="http://schemas.openxmlformats.org/officeDocument/2006/relationships/slide" Target="slides/slide101.xml"/><Relationship Id="rId144" Type="http://schemas.openxmlformats.org/officeDocument/2006/relationships/slide" Target="slides/slide143.xml"/><Relationship Id="rId547" Type="http://schemas.openxmlformats.org/officeDocument/2006/relationships/slide" Target="slides/slide546.xml"/><Relationship Id="rId589" Type="http://schemas.openxmlformats.org/officeDocument/2006/relationships/slide" Target="slides/slide588.xml"/><Relationship Id="rId90" Type="http://schemas.openxmlformats.org/officeDocument/2006/relationships/slide" Target="slides/slide89.xml"/><Relationship Id="rId186" Type="http://schemas.openxmlformats.org/officeDocument/2006/relationships/slide" Target="slides/slide185.xml"/><Relationship Id="rId351" Type="http://schemas.openxmlformats.org/officeDocument/2006/relationships/slide" Target="slides/slide350.xml"/><Relationship Id="rId393" Type="http://schemas.openxmlformats.org/officeDocument/2006/relationships/slide" Target="slides/slide392.xml"/><Relationship Id="rId407" Type="http://schemas.openxmlformats.org/officeDocument/2006/relationships/slide" Target="slides/slide406.xml"/><Relationship Id="rId449" Type="http://schemas.openxmlformats.org/officeDocument/2006/relationships/slide" Target="slides/slide448.xml"/><Relationship Id="rId614" Type="http://schemas.openxmlformats.org/officeDocument/2006/relationships/font" Target="fonts/font1.fntdata"/><Relationship Id="rId211" Type="http://schemas.openxmlformats.org/officeDocument/2006/relationships/slide" Target="slides/slide210.xml"/><Relationship Id="rId253" Type="http://schemas.openxmlformats.org/officeDocument/2006/relationships/slide" Target="slides/slide252.xml"/><Relationship Id="rId295" Type="http://schemas.openxmlformats.org/officeDocument/2006/relationships/slide" Target="slides/slide294.xml"/><Relationship Id="rId309" Type="http://schemas.openxmlformats.org/officeDocument/2006/relationships/slide" Target="slides/slide308.xml"/><Relationship Id="rId460" Type="http://schemas.openxmlformats.org/officeDocument/2006/relationships/slide" Target="slides/slide459.xml"/><Relationship Id="rId516" Type="http://schemas.openxmlformats.org/officeDocument/2006/relationships/slide" Target="slides/slide515.xml"/><Relationship Id="rId48" Type="http://schemas.openxmlformats.org/officeDocument/2006/relationships/slide" Target="slides/slide47.xml"/><Relationship Id="rId113" Type="http://schemas.openxmlformats.org/officeDocument/2006/relationships/slide" Target="slides/slide112.xml"/><Relationship Id="rId320" Type="http://schemas.openxmlformats.org/officeDocument/2006/relationships/slide" Target="slides/slide319.xml"/><Relationship Id="rId558" Type="http://schemas.openxmlformats.org/officeDocument/2006/relationships/slide" Target="slides/slide557.xml"/><Relationship Id="rId155" Type="http://schemas.openxmlformats.org/officeDocument/2006/relationships/slide" Target="slides/slide154.xml"/><Relationship Id="rId197" Type="http://schemas.openxmlformats.org/officeDocument/2006/relationships/slide" Target="slides/slide196.xml"/><Relationship Id="rId362" Type="http://schemas.openxmlformats.org/officeDocument/2006/relationships/slide" Target="slides/slide361.xml"/><Relationship Id="rId418" Type="http://schemas.openxmlformats.org/officeDocument/2006/relationships/slide" Target="slides/slide417.xml"/><Relationship Id="rId625" Type="http://schemas.openxmlformats.org/officeDocument/2006/relationships/font" Target="fonts/font12.fntdata"/><Relationship Id="rId222" Type="http://schemas.openxmlformats.org/officeDocument/2006/relationships/slide" Target="slides/slide221.xml"/><Relationship Id="rId264" Type="http://schemas.openxmlformats.org/officeDocument/2006/relationships/slide" Target="slides/slide263.xml"/><Relationship Id="rId471" Type="http://schemas.openxmlformats.org/officeDocument/2006/relationships/slide" Target="slides/slide470.xml"/></Relationships>
</file>

<file path=ppt/comments/comment1.xml><?xml version="1.0" encoding="utf-8"?>
<p:cmLst xmlns:a="http://schemas.openxmlformats.org/drawingml/2006/main" xmlns:r="http://schemas.openxmlformats.org/officeDocument/2006/relationships" xmlns:p="http://schemas.openxmlformats.org/presentationml/2006/main">
  <p:cm authorId="1" dt="2021-02-01T18:05:06.170" idx="1">
    <p:pos x="3656" y="1552"/>
    <p:text/>
    <p:extLst>
      <p:ext uri="{C676402C-5697-4E1C-873F-D02D1690AC5C}">
        <p15:threadingInfo xmlns:p15="http://schemas.microsoft.com/office/powerpoint/2012/main" timeZoneBias="300"/>
      </p:ext>
    </p:extLst>
  </p:cm>
</p:cmLst>
</file>

<file path=ppt/drawings/_rels/vmlDrawing1.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2.vml.rels><?xml version="1.0" encoding="UTF-8" standalone="yes"?>
<Relationships xmlns="http://schemas.openxmlformats.org/package/2006/relationships"><Relationship Id="rId1" Type="http://schemas.openxmlformats.org/officeDocument/2006/relationships/image" Target="../media/image1.wmf"/></Relationships>
</file>

<file path=ppt/drawings/_rels/vmlDrawing3.vml.rels><?xml version="1.0" encoding="UTF-8" standalone="yes"?>
<Relationships xmlns="http://schemas.openxmlformats.org/package/2006/relationships"><Relationship Id="rId1" Type="http://schemas.openxmlformats.org/officeDocument/2006/relationships/image" Target="../media/image227.wmf"/></Relationships>
</file>

<file path=ppt/drawings/_rels/vmlDrawing4.vml.rels><?xml version="1.0" encoding="UTF-8" standalone="yes"?>
<Relationships xmlns="http://schemas.openxmlformats.org/package/2006/relationships"><Relationship Id="rId1" Type="http://schemas.openxmlformats.org/officeDocument/2006/relationships/image" Target="../media/image1.w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6258" name="Rectangle 2"/>
          <p:cNvSpPr>
            <a:spLocks noGrp="1" noChangeArrowheads="1"/>
          </p:cNvSpPr>
          <p:nvPr>
            <p:ph type="hdr" sz="quarter"/>
          </p:nvPr>
        </p:nvSpPr>
        <p:spPr bwMode="auto">
          <a:xfrm>
            <a:off x="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59" name="Rectangle 3"/>
          <p:cNvSpPr>
            <a:spLocks noGrp="1" noChangeArrowheads="1"/>
          </p:cNvSpPr>
          <p:nvPr>
            <p:ph type="dt" sz="quarter" idx="1"/>
          </p:nvPr>
        </p:nvSpPr>
        <p:spPr bwMode="auto">
          <a:xfrm>
            <a:off x="3886200" y="90488"/>
            <a:ext cx="2971800" cy="274637"/>
          </a:xfrm>
          <a:prstGeom prst="rect">
            <a:avLst/>
          </a:prstGeom>
          <a:noFill/>
          <a:ln w="38100">
            <a:noFill/>
            <a:miter lim="800000"/>
            <a:headEnd/>
            <a:tailEnd/>
          </a:ln>
          <a:effectLst/>
        </p:spPr>
        <p:txBody>
          <a:bodyPr vert="horz" wrap="square" lIns="274299" tIns="45716" rIns="274299" bIns="45716" numCol="1" anchor="ctr"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endParaRPr lang="en-US"/>
          </a:p>
        </p:txBody>
      </p:sp>
      <p:sp>
        <p:nvSpPr>
          <p:cNvPr id="96260" name="Rectangle 4"/>
          <p:cNvSpPr>
            <a:spLocks noGrp="1" noChangeArrowheads="1"/>
          </p:cNvSpPr>
          <p:nvPr>
            <p:ph type="ftr" sz="quarter" idx="2"/>
          </p:nvPr>
        </p:nvSpPr>
        <p:spPr bwMode="auto">
          <a:xfrm>
            <a:off x="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l" eaLnBrk="0" hangingPunct="0">
              <a:defRPr sz="1200">
                <a:effectLst/>
                <a:latin typeface="Arial Rounded MT Bold" pitchFamily="34" charset="0"/>
                <a:cs typeface="+mn-cs"/>
              </a:defRPr>
            </a:lvl1pPr>
          </a:lstStyle>
          <a:p>
            <a:pPr>
              <a:defRPr/>
            </a:pPr>
            <a:endParaRPr lang="en-US"/>
          </a:p>
        </p:txBody>
      </p:sp>
      <p:sp>
        <p:nvSpPr>
          <p:cNvPr id="96261" name="Rectangle 5"/>
          <p:cNvSpPr>
            <a:spLocks noGrp="1" noChangeArrowheads="1"/>
          </p:cNvSpPr>
          <p:nvPr>
            <p:ph type="sldNum" sz="quarter" idx="3"/>
          </p:nvPr>
        </p:nvSpPr>
        <p:spPr bwMode="auto">
          <a:xfrm>
            <a:off x="3886200" y="8869363"/>
            <a:ext cx="2971800" cy="274637"/>
          </a:xfrm>
          <a:prstGeom prst="rect">
            <a:avLst/>
          </a:prstGeom>
          <a:noFill/>
          <a:ln w="38100">
            <a:noFill/>
            <a:miter lim="800000"/>
            <a:headEnd/>
            <a:tailEnd/>
          </a:ln>
          <a:effectLst/>
        </p:spPr>
        <p:txBody>
          <a:bodyPr vert="horz" wrap="square" lIns="274299" tIns="45716" rIns="274299" bIns="45716" numCol="1" anchor="b" anchorCtr="0" compatLnSpc="1">
            <a:prstTxWarp prst="textNoShape">
              <a:avLst/>
            </a:prstTxWarp>
            <a:spAutoFit/>
          </a:bodyPr>
          <a:lstStyle>
            <a:lvl1pPr algn="r" eaLnBrk="0" hangingPunct="0">
              <a:defRPr sz="1200">
                <a:effectLst/>
                <a:latin typeface="Arial Rounded MT Bold" pitchFamily="34" charset="0"/>
                <a:cs typeface="+mn-cs"/>
              </a:defRPr>
            </a:lvl1pPr>
          </a:lstStyle>
          <a:p>
            <a:pPr>
              <a:defRPr/>
            </a:pPr>
            <a:fld id="{18A97647-36F9-4770-B35E-CD4F1CD86F67}" type="slidenum">
              <a:rPr lang="en-US"/>
              <a:pPr>
                <a:defRPr/>
              </a:pPr>
              <a:t>‹#›</a:t>
            </a:fld>
            <a:endParaRPr lang="en-US"/>
          </a:p>
        </p:txBody>
      </p:sp>
    </p:spTree>
    <p:extLst>
      <p:ext uri="{BB962C8B-B14F-4D97-AF65-F5344CB8AC3E}">
        <p14:creationId xmlns:p14="http://schemas.microsoft.com/office/powerpoint/2010/main" val="1956104857"/>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146" name="Rectangle 2"/>
          <p:cNvSpPr>
            <a:spLocks noGrp="1" noChangeArrowheads="1"/>
          </p:cNvSpPr>
          <p:nvPr>
            <p:ph type="hdr" sz="quarter"/>
          </p:nvPr>
        </p:nvSpPr>
        <p:spPr bwMode="auto">
          <a:xfrm>
            <a:off x="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47" name="Rectangle 3"/>
          <p:cNvSpPr>
            <a:spLocks noGrp="1" noChangeArrowheads="1"/>
          </p:cNvSpPr>
          <p:nvPr>
            <p:ph type="dt" idx="1"/>
          </p:nvPr>
        </p:nvSpPr>
        <p:spPr bwMode="auto">
          <a:xfrm>
            <a:off x="3886200" y="0"/>
            <a:ext cx="2971800" cy="4572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endParaRPr lang="en-US"/>
          </a:p>
        </p:txBody>
      </p:sp>
      <p:sp>
        <p:nvSpPr>
          <p:cNvPr id="275460" name="Rectangle 4"/>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149" name="Rectangle 5"/>
          <p:cNvSpPr>
            <a:spLocks noGrp="1" noChangeArrowheads="1"/>
          </p:cNvSpPr>
          <p:nvPr>
            <p:ph type="body" sz="quarter" idx="3"/>
          </p:nvPr>
        </p:nvSpPr>
        <p:spPr bwMode="auto">
          <a:xfrm>
            <a:off x="914400" y="4343400"/>
            <a:ext cx="5029200" cy="4114800"/>
          </a:xfrm>
          <a:prstGeom prst="rect">
            <a:avLst/>
          </a:prstGeom>
          <a:noFill/>
          <a:ln w="9525">
            <a:noFill/>
            <a:miter lim="800000"/>
            <a:headEnd/>
            <a:tailEnd/>
          </a:ln>
          <a:effectLst/>
        </p:spPr>
        <p:txBody>
          <a:bodyPr vert="horz" wrap="square" lIns="91433" tIns="45716" rIns="91433" bIns="45716"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150" name="Rectangle 6"/>
          <p:cNvSpPr>
            <a:spLocks noGrp="1" noChangeArrowheads="1"/>
          </p:cNvSpPr>
          <p:nvPr>
            <p:ph type="ftr" sz="quarter" idx="4"/>
          </p:nvPr>
        </p:nvSpPr>
        <p:spPr bwMode="auto">
          <a:xfrm>
            <a:off x="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l" eaLnBrk="0" hangingPunct="0">
              <a:defRPr sz="1200" b="1">
                <a:effectLst/>
                <a:latin typeface="Arial Rounded MT Bold" pitchFamily="34" charset="0"/>
                <a:cs typeface="+mn-cs"/>
              </a:defRPr>
            </a:lvl1pPr>
          </a:lstStyle>
          <a:p>
            <a:pPr>
              <a:defRPr/>
            </a:pPr>
            <a:endParaRPr lang="en-US"/>
          </a:p>
        </p:txBody>
      </p:sp>
      <p:sp>
        <p:nvSpPr>
          <p:cNvPr id="6151" name="Rectangle 7"/>
          <p:cNvSpPr>
            <a:spLocks noGrp="1" noChangeArrowheads="1"/>
          </p:cNvSpPr>
          <p:nvPr>
            <p:ph type="sldNum" sz="quarter" idx="5"/>
          </p:nvPr>
        </p:nvSpPr>
        <p:spPr bwMode="auto">
          <a:xfrm>
            <a:off x="3886200" y="8686800"/>
            <a:ext cx="2971800" cy="457200"/>
          </a:xfrm>
          <a:prstGeom prst="rect">
            <a:avLst/>
          </a:prstGeom>
          <a:noFill/>
          <a:ln w="9525">
            <a:noFill/>
            <a:miter lim="800000"/>
            <a:headEnd/>
            <a:tailEnd/>
          </a:ln>
          <a:effectLst/>
        </p:spPr>
        <p:txBody>
          <a:bodyPr vert="horz" wrap="square" lIns="91433" tIns="45716" rIns="91433" bIns="45716" numCol="1" anchor="b" anchorCtr="0" compatLnSpc="1">
            <a:prstTxWarp prst="textNoShape">
              <a:avLst/>
            </a:prstTxWarp>
          </a:bodyPr>
          <a:lstStyle>
            <a:lvl1pPr algn="r" eaLnBrk="0" hangingPunct="0">
              <a:defRPr sz="1200" b="1">
                <a:effectLst/>
                <a:latin typeface="Arial Rounded MT Bold" pitchFamily="34" charset="0"/>
                <a:cs typeface="+mn-cs"/>
              </a:defRPr>
            </a:lvl1pPr>
          </a:lstStyle>
          <a:p>
            <a:pPr>
              <a:defRPr/>
            </a:pPr>
            <a:fld id="{26069D8C-3095-4804-889C-41D256C97096}" type="slidenum">
              <a:rPr lang="en-US"/>
              <a:pPr>
                <a:defRPr/>
              </a:pPr>
              <a:t>‹#›</a:t>
            </a:fld>
            <a:endParaRPr lang="en-US"/>
          </a:p>
        </p:txBody>
      </p:sp>
    </p:spTree>
    <p:extLst>
      <p:ext uri="{BB962C8B-B14F-4D97-AF65-F5344CB8AC3E}">
        <p14:creationId xmlns:p14="http://schemas.microsoft.com/office/powerpoint/2010/main" val="3065593159"/>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8" charset="0"/>
        <a:ea typeface="+mn-ea"/>
        <a:cs typeface="+mn-cs"/>
      </a:defRPr>
    </a:lvl1pPr>
    <a:lvl2pPr marL="457200" algn="l" rtl="0" eaLnBrk="0" fontAlgn="base" hangingPunct="0">
      <a:spcBef>
        <a:spcPct val="30000"/>
      </a:spcBef>
      <a:spcAft>
        <a:spcPct val="0"/>
      </a:spcAft>
      <a:defRPr sz="1200" kern="1200">
        <a:solidFill>
          <a:schemeClr val="tx1"/>
        </a:solidFill>
        <a:latin typeface="Times New Roman" pitchFamily="18" charset="0"/>
        <a:ea typeface="+mn-ea"/>
        <a:cs typeface="+mn-cs"/>
      </a:defRPr>
    </a:lvl2pPr>
    <a:lvl3pPr marL="914400" algn="l" rtl="0" eaLnBrk="0" fontAlgn="base" hangingPunct="0">
      <a:spcBef>
        <a:spcPct val="30000"/>
      </a:spcBef>
      <a:spcAft>
        <a:spcPct val="0"/>
      </a:spcAft>
      <a:defRPr sz="1200" kern="1200">
        <a:solidFill>
          <a:schemeClr val="tx1"/>
        </a:solidFill>
        <a:latin typeface="Times New Roman" pitchFamily="18" charset="0"/>
        <a:ea typeface="+mn-ea"/>
        <a:cs typeface="+mn-cs"/>
      </a:defRPr>
    </a:lvl3pPr>
    <a:lvl4pPr marL="1371600" algn="l" rtl="0" eaLnBrk="0" fontAlgn="base" hangingPunct="0">
      <a:spcBef>
        <a:spcPct val="30000"/>
      </a:spcBef>
      <a:spcAft>
        <a:spcPct val="0"/>
      </a:spcAft>
      <a:defRPr sz="1200" kern="1200">
        <a:solidFill>
          <a:schemeClr val="tx1"/>
        </a:solidFill>
        <a:latin typeface="Times New Roman" pitchFamily="18" charset="0"/>
        <a:ea typeface="+mn-ea"/>
        <a:cs typeface="+mn-cs"/>
      </a:defRPr>
    </a:lvl4pPr>
    <a:lvl5pPr marL="1828800" algn="l" rtl="0" eaLnBrk="0" fontAlgn="base" hangingPunct="0">
      <a:spcBef>
        <a:spcPct val="30000"/>
      </a:spcBef>
      <a:spcAft>
        <a:spcPct val="0"/>
      </a:spcAft>
      <a:defRPr sz="1200" kern="1200">
        <a:solidFill>
          <a:schemeClr val="tx1"/>
        </a:solidFill>
        <a:latin typeface="Times New Roman" pitchFamily="18" charset="0"/>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61.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204.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47.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54.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82.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83.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84.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305.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306.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308.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309.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334.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338.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345.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349.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350.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351.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353.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354.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355.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356.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357.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359.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360.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361.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362.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363.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364.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365.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366.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367.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369.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382.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383.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90.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43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439.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440.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441.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442.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443.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444.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445.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446.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449.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459.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460.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462.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463.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464.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465.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512.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513.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514.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515.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516.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51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524.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528.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529.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530.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531.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5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533.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557.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558.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563.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564.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565.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566.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567.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568.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569.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570.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571.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57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578.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579.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591.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592.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593.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594.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59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596.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597.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598.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599.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600.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601.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602.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603.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604.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60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606.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607.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608.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4*1.5hrs -</a:t>
            </a:r>
            <a:r>
              <a:rPr lang="en-CA" baseline="0" dirty="0"/>
              <a:t>  not Example …, not unsupervised.</a:t>
            </a:r>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a:t>
            </a:fld>
            <a:endParaRPr lang="en-US" dirty="0"/>
          </a:p>
        </p:txBody>
      </p:sp>
    </p:spTree>
    <p:extLst>
      <p:ext uri="{BB962C8B-B14F-4D97-AF65-F5344CB8AC3E}">
        <p14:creationId xmlns:p14="http://schemas.microsoft.com/office/powerpoint/2010/main" val="2010237164"/>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a:t>
            </a:fld>
            <a:endParaRPr lang="en-US"/>
          </a:p>
        </p:txBody>
      </p:sp>
    </p:spTree>
    <p:extLst>
      <p:ext uri="{BB962C8B-B14F-4D97-AF65-F5344CB8AC3E}">
        <p14:creationId xmlns:p14="http://schemas.microsoft.com/office/powerpoint/2010/main" val="889145397"/>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8002"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5EEDE0E6-693F-4A47-9584-3C141A79AAA2}" type="slidenum">
              <a:rPr lang="en-CA" altLang="en-US" smtClean="0"/>
              <a:pPr eaLnBrk="1" hangingPunct="1">
                <a:spcBef>
                  <a:spcPct val="50000"/>
                </a:spcBef>
              </a:pPr>
              <a:t>138</a:t>
            </a:fld>
            <a:endParaRPr lang="en-CA" altLang="en-US"/>
          </a:p>
        </p:txBody>
      </p:sp>
      <p:sp>
        <p:nvSpPr>
          <p:cNvPr id="128003" name="Rectangle 2"/>
          <p:cNvSpPr>
            <a:spLocks noGrp="1" noRot="1" noChangeAspect="1" noChangeArrowheads="1" noTextEdit="1"/>
          </p:cNvSpPr>
          <p:nvPr>
            <p:ph type="sldImg"/>
          </p:nvPr>
        </p:nvSpPr>
        <p:spPr>
          <a:ln/>
        </p:spPr>
      </p:sp>
      <p:sp>
        <p:nvSpPr>
          <p:cNvPr id="128004"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301635770"/>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0050"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2F663913-8881-4AB4-9C82-54361DCB9B14}" type="slidenum">
              <a:rPr lang="en-CA" altLang="en-US" smtClean="0"/>
              <a:pPr eaLnBrk="1" hangingPunct="1">
                <a:spcBef>
                  <a:spcPct val="50000"/>
                </a:spcBef>
              </a:pPr>
              <a:t>139</a:t>
            </a:fld>
            <a:endParaRPr lang="en-CA" altLang="en-US"/>
          </a:p>
        </p:txBody>
      </p:sp>
      <p:sp>
        <p:nvSpPr>
          <p:cNvPr id="130051" name="Rectangle 2"/>
          <p:cNvSpPr>
            <a:spLocks noGrp="1" noRot="1" noChangeAspect="1" noChangeArrowheads="1" noTextEdit="1"/>
          </p:cNvSpPr>
          <p:nvPr>
            <p:ph type="sldImg"/>
          </p:nvPr>
        </p:nvSpPr>
        <p:spPr>
          <a:ln/>
        </p:spPr>
      </p:sp>
      <p:sp>
        <p:nvSpPr>
          <p:cNvPr id="130052"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4204696393"/>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B1D8F048-F983-40F3-BDB6-6022962825A6}" type="slidenum">
              <a:rPr lang="en-CA" altLang="en-US" smtClean="0"/>
              <a:pPr eaLnBrk="1" hangingPunct="1">
                <a:spcBef>
                  <a:spcPct val="50000"/>
                </a:spcBef>
              </a:pPr>
              <a:t>140</a:t>
            </a:fld>
            <a:endParaRPr lang="en-CA" altLang="en-US"/>
          </a:p>
        </p:txBody>
      </p:sp>
      <p:sp>
        <p:nvSpPr>
          <p:cNvPr id="131075" name="Rectangle 2"/>
          <p:cNvSpPr>
            <a:spLocks noGrp="1" noRot="1" noChangeAspect="1" noChangeArrowheads="1" noTextEdit="1"/>
          </p:cNvSpPr>
          <p:nvPr>
            <p:ph type="sldImg"/>
          </p:nvPr>
        </p:nvSpPr>
        <p:spPr>
          <a:ln/>
        </p:spPr>
      </p:sp>
      <p:sp>
        <p:nvSpPr>
          <p:cNvPr id="13107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43411429"/>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2098"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E690BC02-EDC5-486B-9128-8B66F7246D71}" type="slidenum">
              <a:rPr lang="en-CA" altLang="en-US" smtClean="0"/>
              <a:pPr eaLnBrk="1" hangingPunct="1">
                <a:spcBef>
                  <a:spcPct val="50000"/>
                </a:spcBef>
              </a:pPr>
              <a:t>141</a:t>
            </a:fld>
            <a:endParaRPr lang="en-CA" altLang="en-US"/>
          </a:p>
        </p:txBody>
      </p:sp>
      <p:sp>
        <p:nvSpPr>
          <p:cNvPr id="132099" name="Rectangle 2"/>
          <p:cNvSpPr>
            <a:spLocks noGrp="1" noRot="1" noChangeAspect="1" noChangeArrowheads="1" noTextEdit="1"/>
          </p:cNvSpPr>
          <p:nvPr>
            <p:ph type="sldImg"/>
          </p:nvPr>
        </p:nvSpPr>
        <p:spPr>
          <a:ln/>
        </p:spPr>
      </p:sp>
      <p:sp>
        <p:nvSpPr>
          <p:cNvPr id="13210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204726445"/>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8"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r" eaLnBrk="1" hangingPunct="1"/>
            <a:fld id="{E297B6B5-FD0B-48C3-9295-48A3E8637F49}" type="slidenum">
              <a:rPr lang="en-US" altLang="en-US" sz="1200"/>
              <a:pPr algn="r" eaLnBrk="1" hangingPunct="1"/>
              <a:t>144</a:t>
            </a:fld>
            <a:endParaRPr lang="en-US" altLang="en-US" sz="1200"/>
          </a:p>
        </p:txBody>
      </p:sp>
      <p:sp>
        <p:nvSpPr>
          <p:cNvPr id="301059" name="Rectangle 2"/>
          <p:cNvSpPr>
            <a:spLocks noGrp="1" noRot="1" noChangeAspect="1" noChangeArrowheads="1" noTextEdit="1"/>
          </p:cNvSpPr>
          <p:nvPr>
            <p:ph type="sldImg"/>
          </p:nvPr>
        </p:nvSpPr>
        <p:spPr>
          <a:ln/>
        </p:spPr>
      </p:sp>
      <p:sp>
        <p:nvSpPr>
          <p:cNvPr id="301060"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034706466"/>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161</a:t>
            </a:fld>
            <a:endParaRPr lang="en-US"/>
          </a:p>
        </p:txBody>
      </p:sp>
    </p:spTree>
    <p:extLst>
      <p:ext uri="{BB962C8B-B14F-4D97-AF65-F5344CB8AC3E}">
        <p14:creationId xmlns:p14="http://schemas.microsoft.com/office/powerpoint/2010/main" val="3002522846"/>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162</a:t>
            </a:fld>
            <a:endParaRPr lang="en-US"/>
          </a:p>
        </p:txBody>
      </p:sp>
    </p:spTree>
    <p:extLst>
      <p:ext uri="{BB962C8B-B14F-4D97-AF65-F5344CB8AC3E}">
        <p14:creationId xmlns:p14="http://schemas.microsoft.com/office/powerpoint/2010/main" val="3655199884"/>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164</a:t>
            </a:fld>
            <a:endParaRPr lang="en-US"/>
          </a:p>
        </p:txBody>
      </p:sp>
    </p:spTree>
    <p:extLst>
      <p:ext uri="{BB962C8B-B14F-4D97-AF65-F5344CB8AC3E}">
        <p14:creationId xmlns:p14="http://schemas.microsoft.com/office/powerpoint/2010/main" val="2948959537"/>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165</a:t>
            </a:fld>
            <a:endParaRPr lang="en-US"/>
          </a:p>
        </p:txBody>
      </p:sp>
    </p:spTree>
    <p:extLst>
      <p:ext uri="{BB962C8B-B14F-4D97-AF65-F5344CB8AC3E}">
        <p14:creationId xmlns:p14="http://schemas.microsoft.com/office/powerpoint/2010/main" val="3647456695"/>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166</a:t>
            </a:fld>
            <a:endParaRPr lang="en-US"/>
          </a:p>
        </p:txBody>
      </p:sp>
    </p:spTree>
    <p:extLst>
      <p:ext uri="{BB962C8B-B14F-4D97-AF65-F5344CB8AC3E}">
        <p14:creationId xmlns:p14="http://schemas.microsoft.com/office/powerpoint/2010/main" val="21538751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a:t>
            </a:fld>
            <a:endParaRPr lang="en-US"/>
          </a:p>
        </p:txBody>
      </p:sp>
    </p:spTree>
    <p:extLst>
      <p:ext uri="{BB962C8B-B14F-4D97-AF65-F5344CB8AC3E}">
        <p14:creationId xmlns:p14="http://schemas.microsoft.com/office/powerpoint/2010/main" val="1045021463"/>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167</a:t>
            </a:fld>
            <a:endParaRPr lang="en-US"/>
          </a:p>
        </p:txBody>
      </p:sp>
    </p:spTree>
    <p:extLst>
      <p:ext uri="{BB962C8B-B14F-4D97-AF65-F5344CB8AC3E}">
        <p14:creationId xmlns:p14="http://schemas.microsoft.com/office/powerpoint/2010/main" val="699067557"/>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168</a:t>
            </a:fld>
            <a:endParaRPr lang="en-US"/>
          </a:p>
        </p:txBody>
      </p:sp>
    </p:spTree>
    <p:extLst>
      <p:ext uri="{BB962C8B-B14F-4D97-AF65-F5344CB8AC3E}">
        <p14:creationId xmlns:p14="http://schemas.microsoft.com/office/powerpoint/2010/main" val="2251806640"/>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169</a:t>
            </a:fld>
            <a:endParaRPr lang="en-US"/>
          </a:p>
        </p:txBody>
      </p:sp>
    </p:spTree>
    <p:extLst>
      <p:ext uri="{BB962C8B-B14F-4D97-AF65-F5344CB8AC3E}">
        <p14:creationId xmlns:p14="http://schemas.microsoft.com/office/powerpoint/2010/main" val="1693299569"/>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170</a:t>
            </a:fld>
            <a:endParaRPr lang="en-US"/>
          </a:p>
        </p:txBody>
      </p:sp>
    </p:spTree>
    <p:extLst>
      <p:ext uri="{BB962C8B-B14F-4D97-AF65-F5344CB8AC3E}">
        <p14:creationId xmlns:p14="http://schemas.microsoft.com/office/powerpoint/2010/main" val="9100637"/>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173</a:t>
            </a:fld>
            <a:endParaRPr lang="en-US"/>
          </a:p>
        </p:txBody>
      </p:sp>
    </p:spTree>
    <p:extLst>
      <p:ext uri="{BB962C8B-B14F-4D97-AF65-F5344CB8AC3E}">
        <p14:creationId xmlns:p14="http://schemas.microsoft.com/office/powerpoint/2010/main" val="2876339843"/>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174</a:t>
            </a:fld>
            <a:endParaRPr lang="en-US"/>
          </a:p>
        </p:txBody>
      </p:sp>
    </p:spTree>
    <p:extLst>
      <p:ext uri="{BB962C8B-B14F-4D97-AF65-F5344CB8AC3E}">
        <p14:creationId xmlns:p14="http://schemas.microsoft.com/office/powerpoint/2010/main" val="790600612"/>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175</a:t>
            </a:fld>
            <a:endParaRPr lang="en-US"/>
          </a:p>
        </p:txBody>
      </p:sp>
    </p:spTree>
    <p:extLst>
      <p:ext uri="{BB962C8B-B14F-4D97-AF65-F5344CB8AC3E}">
        <p14:creationId xmlns:p14="http://schemas.microsoft.com/office/powerpoint/2010/main" val="4249528581"/>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176</a:t>
            </a:fld>
            <a:endParaRPr lang="en-US"/>
          </a:p>
        </p:txBody>
      </p:sp>
    </p:spTree>
    <p:extLst>
      <p:ext uri="{BB962C8B-B14F-4D97-AF65-F5344CB8AC3E}">
        <p14:creationId xmlns:p14="http://schemas.microsoft.com/office/powerpoint/2010/main" val="3203782706"/>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177</a:t>
            </a:fld>
            <a:endParaRPr lang="en-US"/>
          </a:p>
        </p:txBody>
      </p:sp>
    </p:spTree>
    <p:extLst>
      <p:ext uri="{BB962C8B-B14F-4D97-AF65-F5344CB8AC3E}">
        <p14:creationId xmlns:p14="http://schemas.microsoft.com/office/powerpoint/2010/main" val="3987481798"/>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178</a:t>
            </a:fld>
            <a:endParaRPr lang="en-US"/>
          </a:p>
        </p:txBody>
      </p:sp>
    </p:spTree>
    <p:extLst>
      <p:ext uri="{BB962C8B-B14F-4D97-AF65-F5344CB8AC3E}">
        <p14:creationId xmlns:p14="http://schemas.microsoft.com/office/powerpoint/2010/main" val="2041076360"/>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a:t>
            </a:fld>
            <a:endParaRPr lang="en-US"/>
          </a:p>
        </p:txBody>
      </p:sp>
    </p:spTree>
    <p:extLst>
      <p:ext uri="{BB962C8B-B14F-4D97-AF65-F5344CB8AC3E}">
        <p14:creationId xmlns:p14="http://schemas.microsoft.com/office/powerpoint/2010/main" val="184910468"/>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179</a:t>
            </a:fld>
            <a:endParaRPr lang="en-US"/>
          </a:p>
        </p:txBody>
      </p:sp>
    </p:spTree>
    <p:extLst>
      <p:ext uri="{BB962C8B-B14F-4D97-AF65-F5344CB8AC3E}">
        <p14:creationId xmlns:p14="http://schemas.microsoft.com/office/powerpoint/2010/main" val="2290821238"/>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180</a:t>
            </a:fld>
            <a:endParaRPr lang="en-US"/>
          </a:p>
        </p:txBody>
      </p:sp>
    </p:spTree>
    <p:extLst>
      <p:ext uri="{BB962C8B-B14F-4D97-AF65-F5344CB8AC3E}">
        <p14:creationId xmlns:p14="http://schemas.microsoft.com/office/powerpoint/2010/main" val="3124541455"/>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183</a:t>
            </a:fld>
            <a:endParaRPr lang="en-US"/>
          </a:p>
        </p:txBody>
      </p:sp>
    </p:spTree>
    <p:extLst>
      <p:ext uri="{BB962C8B-B14F-4D97-AF65-F5344CB8AC3E}">
        <p14:creationId xmlns:p14="http://schemas.microsoft.com/office/powerpoint/2010/main" val="3542622829"/>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184</a:t>
            </a:fld>
            <a:endParaRPr lang="en-US"/>
          </a:p>
        </p:txBody>
      </p:sp>
    </p:spTree>
    <p:extLst>
      <p:ext uri="{BB962C8B-B14F-4D97-AF65-F5344CB8AC3E}">
        <p14:creationId xmlns:p14="http://schemas.microsoft.com/office/powerpoint/2010/main" val="3726615629"/>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185</a:t>
            </a:fld>
            <a:endParaRPr lang="en-US"/>
          </a:p>
        </p:txBody>
      </p:sp>
    </p:spTree>
    <p:extLst>
      <p:ext uri="{BB962C8B-B14F-4D97-AF65-F5344CB8AC3E}">
        <p14:creationId xmlns:p14="http://schemas.microsoft.com/office/powerpoint/2010/main" val="223082846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186</a:t>
            </a:fld>
            <a:endParaRPr lang="en-US"/>
          </a:p>
        </p:txBody>
      </p:sp>
    </p:spTree>
    <p:extLst>
      <p:ext uri="{BB962C8B-B14F-4D97-AF65-F5344CB8AC3E}">
        <p14:creationId xmlns:p14="http://schemas.microsoft.com/office/powerpoint/2010/main" val="4192955457"/>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187</a:t>
            </a:fld>
            <a:endParaRPr lang="en-US"/>
          </a:p>
        </p:txBody>
      </p:sp>
    </p:spTree>
    <p:extLst>
      <p:ext uri="{BB962C8B-B14F-4D97-AF65-F5344CB8AC3E}">
        <p14:creationId xmlns:p14="http://schemas.microsoft.com/office/powerpoint/2010/main" val="1439500166"/>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188</a:t>
            </a:fld>
            <a:endParaRPr lang="en-US"/>
          </a:p>
        </p:txBody>
      </p:sp>
    </p:spTree>
    <p:extLst>
      <p:ext uri="{BB962C8B-B14F-4D97-AF65-F5344CB8AC3E}">
        <p14:creationId xmlns:p14="http://schemas.microsoft.com/office/powerpoint/2010/main" val="1026201644"/>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189</a:t>
            </a:fld>
            <a:endParaRPr lang="en-US"/>
          </a:p>
        </p:txBody>
      </p:sp>
    </p:spTree>
    <p:extLst>
      <p:ext uri="{BB962C8B-B14F-4D97-AF65-F5344CB8AC3E}">
        <p14:creationId xmlns:p14="http://schemas.microsoft.com/office/powerpoint/2010/main" val="115427767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190</a:t>
            </a:fld>
            <a:endParaRPr lang="en-US"/>
          </a:p>
        </p:txBody>
      </p:sp>
    </p:spTree>
    <p:extLst>
      <p:ext uri="{BB962C8B-B14F-4D97-AF65-F5344CB8AC3E}">
        <p14:creationId xmlns:p14="http://schemas.microsoft.com/office/powerpoint/2010/main" val="1590967974"/>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23</a:t>
            </a:fld>
            <a:endParaRPr lang="en-US"/>
          </a:p>
        </p:txBody>
      </p:sp>
    </p:spTree>
    <p:extLst>
      <p:ext uri="{BB962C8B-B14F-4D97-AF65-F5344CB8AC3E}">
        <p14:creationId xmlns:p14="http://schemas.microsoft.com/office/powerpoint/2010/main" val="132967656"/>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191</a:t>
            </a:fld>
            <a:endParaRPr lang="en-US"/>
          </a:p>
        </p:txBody>
      </p:sp>
    </p:spTree>
    <p:extLst>
      <p:ext uri="{BB962C8B-B14F-4D97-AF65-F5344CB8AC3E}">
        <p14:creationId xmlns:p14="http://schemas.microsoft.com/office/powerpoint/2010/main" val="365847082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192</a:t>
            </a:fld>
            <a:endParaRPr lang="en-US"/>
          </a:p>
        </p:txBody>
      </p:sp>
    </p:spTree>
    <p:extLst>
      <p:ext uri="{BB962C8B-B14F-4D97-AF65-F5344CB8AC3E}">
        <p14:creationId xmlns:p14="http://schemas.microsoft.com/office/powerpoint/2010/main" val="274953515"/>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193</a:t>
            </a:fld>
            <a:endParaRPr lang="en-US"/>
          </a:p>
        </p:txBody>
      </p:sp>
    </p:spTree>
    <p:extLst>
      <p:ext uri="{BB962C8B-B14F-4D97-AF65-F5344CB8AC3E}">
        <p14:creationId xmlns:p14="http://schemas.microsoft.com/office/powerpoint/2010/main" val="90378525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194</a:t>
            </a:fld>
            <a:endParaRPr lang="en-US"/>
          </a:p>
        </p:txBody>
      </p:sp>
    </p:spTree>
    <p:extLst>
      <p:ext uri="{BB962C8B-B14F-4D97-AF65-F5344CB8AC3E}">
        <p14:creationId xmlns:p14="http://schemas.microsoft.com/office/powerpoint/2010/main" val="356889284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195</a:t>
            </a:fld>
            <a:endParaRPr lang="en-US"/>
          </a:p>
        </p:txBody>
      </p:sp>
    </p:spTree>
    <p:extLst>
      <p:ext uri="{BB962C8B-B14F-4D97-AF65-F5344CB8AC3E}">
        <p14:creationId xmlns:p14="http://schemas.microsoft.com/office/powerpoint/2010/main" val="1938027415"/>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196</a:t>
            </a:fld>
            <a:endParaRPr lang="en-US"/>
          </a:p>
        </p:txBody>
      </p:sp>
    </p:spTree>
    <p:extLst>
      <p:ext uri="{BB962C8B-B14F-4D97-AF65-F5344CB8AC3E}">
        <p14:creationId xmlns:p14="http://schemas.microsoft.com/office/powerpoint/2010/main" val="216356061"/>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197</a:t>
            </a:fld>
            <a:endParaRPr lang="en-US"/>
          </a:p>
        </p:txBody>
      </p:sp>
    </p:spTree>
    <p:extLst>
      <p:ext uri="{BB962C8B-B14F-4D97-AF65-F5344CB8AC3E}">
        <p14:creationId xmlns:p14="http://schemas.microsoft.com/office/powerpoint/2010/main" val="943015558"/>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198</a:t>
            </a:fld>
            <a:endParaRPr lang="en-US"/>
          </a:p>
        </p:txBody>
      </p:sp>
    </p:spTree>
    <p:extLst>
      <p:ext uri="{BB962C8B-B14F-4D97-AF65-F5344CB8AC3E}">
        <p14:creationId xmlns:p14="http://schemas.microsoft.com/office/powerpoint/2010/main" val="1149326131"/>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199</a:t>
            </a:fld>
            <a:endParaRPr lang="en-US"/>
          </a:p>
        </p:txBody>
      </p:sp>
    </p:spTree>
    <p:extLst>
      <p:ext uri="{BB962C8B-B14F-4D97-AF65-F5344CB8AC3E}">
        <p14:creationId xmlns:p14="http://schemas.microsoft.com/office/powerpoint/2010/main" val="3683844194"/>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200</a:t>
            </a:fld>
            <a:endParaRPr lang="en-US"/>
          </a:p>
        </p:txBody>
      </p:sp>
    </p:spTree>
    <p:extLst>
      <p:ext uri="{BB962C8B-B14F-4D97-AF65-F5344CB8AC3E}">
        <p14:creationId xmlns:p14="http://schemas.microsoft.com/office/powerpoint/2010/main" val="23724642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a:t>
            </a:fld>
            <a:endParaRPr lang="en-US"/>
          </a:p>
        </p:txBody>
      </p:sp>
    </p:spTree>
    <p:extLst>
      <p:ext uri="{BB962C8B-B14F-4D97-AF65-F5344CB8AC3E}">
        <p14:creationId xmlns:p14="http://schemas.microsoft.com/office/powerpoint/2010/main" val="277634155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201</a:t>
            </a:fld>
            <a:endParaRPr lang="en-US"/>
          </a:p>
        </p:txBody>
      </p:sp>
    </p:spTree>
    <p:extLst>
      <p:ext uri="{BB962C8B-B14F-4D97-AF65-F5344CB8AC3E}">
        <p14:creationId xmlns:p14="http://schemas.microsoft.com/office/powerpoint/2010/main" val="2128368545"/>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204</a:t>
            </a:fld>
            <a:endParaRPr lang="en-US"/>
          </a:p>
        </p:txBody>
      </p:sp>
    </p:spTree>
    <p:extLst>
      <p:ext uri="{BB962C8B-B14F-4D97-AF65-F5344CB8AC3E}">
        <p14:creationId xmlns:p14="http://schemas.microsoft.com/office/powerpoint/2010/main" val="505330909"/>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205</a:t>
            </a:fld>
            <a:endParaRPr lang="en-US"/>
          </a:p>
        </p:txBody>
      </p:sp>
    </p:spTree>
    <p:extLst>
      <p:ext uri="{BB962C8B-B14F-4D97-AF65-F5344CB8AC3E}">
        <p14:creationId xmlns:p14="http://schemas.microsoft.com/office/powerpoint/2010/main" val="2672379957"/>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206</a:t>
            </a:fld>
            <a:endParaRPr lang="en-US"/>
          </a:p>
        </p:txBody>
      </p:sp>
    </p:spTree>
    <p:extLst>
      <p:ext uri="{BB962C8B-B14F-4D97-AF65-F5344CB8AC3E}">
        <p14:creationId xmlns:p14="http://schemas.microsoft.com/office/powerpoint/2010/main" val="1811861765"/>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207</a:t>
            </a:fld>
            <a:endParaRPr lang="en-US"/>
          </a:p>
        </p:txBody>
      </p:sp>
    </p:spTree>
    <p:extLst>
      <p:ext uri="{BB962C8B-B14F-4D97-AF65-F5344CB8AC3E}">
        <p14:creationId xmlns:p14="http://schemas.microsoft.com/office/powerpoint/2010/main" val="4283044622"/>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208</a:t>
            </a:fld>
            <a:endParaRPr lang="en-US"/>
          </a:p>
        </p:txBody>
      </p:sp>
    </p:spTree>
    <p:extLst>
      <p:ext uri="{BB962C8B-B14F-4D97-AF65-F5344CB8AC3E}">
        <p14:creationId xmlns:p14="http://schemas.microsoft.com/office/powerpoint/2010/main" val="3776457230"/>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209</a:t>
            </a:fld>
            <a:endParaRPr lang="en-US"/>
          </a:p>
        </p:txBody>
      </p:sp>
    </p:spTree>
    <p:extLst>
      <p:ext uri="{BB962C8B-B14F-4D97-AF65-F5344CB8AC3E}">
        <p14:creationId xmlns:p14="http://schemas.microsoft.com/office/powerpoint/2010/main" val="3660851542"/>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210</a:t>
            </a:fld>
            <a:endParaRPr lang="en-US"/>
          </a:p>
        </p:txBody>
      </p:sp>
    </p:spTree>
    <p:extLst>
      <p:ext uri="{BB962C8B-B14F-4D97-AF65-F5344CB8AC3E}">
        <p14:creationId xmlns:p14="http://schemas.microsoft.com/office/powerpoint/2010/main" val="4144854147"/>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211</a:t>
            </a:fld>
            <a:endParaRPr lang="en-US"/>
          </a:p>
        </p:txBody>
      </p:sp>
    </p:spTree>
    <p:extLst>
      <p:ext uri="{BB962C8B-B14F-4D97-AF65-F5344CB8AC3E}">
        <p14:creationId xmlns:p14="http://schemas.microsoft.com/office/powerpoint/2010/main" val="159647137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212</a:t>
            </a:fld>
            <a:endParaRPr lang="en-US"/>
          </a:p>
        </p:txBody>
      </p:sp>
    </p:spTree>
    <p:extLst>
      <p:ext uri="{BB962C8B-B14F-4D97-AF65-F5344CB8AC3E}">
        <p14:creationId xmlns:p14="http://schemas.microsoft.com/office/powerpoint/2010/main" val="74102234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a:t>
            </a:fld>
            <a:endParaRPr lang="en-US"/>
          </a:p>
        </p:txBody>
      </p:sp>
    </p:spTree>
    <p:extLst>
      <p:ext uri="{BB962C8B-B14F-4D97-AF65-F5344CB8AC3E}">
        <p14:creationId xmlns:p14="http://schemas.microsoft.com/office/powerpoint/2010/main" val="2457606572"/>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213</a:t>
            </a:fld>
            <a:endParaRPr lang="en-US"/>
          </a:p>
        </p:txBody>
      </p:sp>
    </p:spTree>
    <p:extLst>
      <p:ext uri="{BB962C8B-B14F-4D97-AF65-F5344CB8AC3E}">
        <p14:creationId xmlns:p14="http://schemas.microsoft.com/office/powerpoint/2010/main" val="2203076066"/>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214</a:t>
            </a:fld>
            <a:endParaRPr lang="en-US"/>
          </a:p>
        </p:txBody>
      </p:sp>
    </p:spTree>
    <p:extLst>
      <p:ext uri="{BB962C8B-B14F-4D97-AF65-F5344CB8AC3E}">
        <p14:creationId xmlns:p14="http://schemas.microsoft.com/office/powerpoint/2010/main" val="4164801468"/>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215</a:t>
            </a:fld>
            <a:endParaRPr lang="en-US"/>
          </a:p>
        </p:txBody>
      </p:sp>
    </p:spTree>
    <p:extLst>
      <p:ext uri="{BB962C8B-B14F-4D97-AF65-F5344CB8AC3E}">
        <p14:creationId xmlns:p14="http://schemas.microsoft.com/office/powerpoint/2010/main" val="1063333244"/>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216</a:t>
            </a:fld>
            <a:endParaRPr lang="en-US"/>
          </a:p>
        </p:txBody>
      </p:sp>
    </p:spTree>
    <p:extLst>
      <p:ext uri="{BB962C8B-B14F-4D97-AF65-F5344CB8AC3E}">
        <p14:creationId xmlns:p14="http://schemas.microsoft.com/office/powerpoint/2010/main" val="4253623890"/>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217</a:t>
            </a:fld>
            <a:endParaRPr lang="en-US"/>
          </a:p>
        </p:txBody>
      </p:sp>
    </p:spTree>
    <p:extLst>
      <p:ext uri="{BB962C8B-B14F-4D97-AF65-F5344CB8AC3E}">
        <p14:creationId xmlns:p14="http://schemas.microsoft.com/office/powerpoint/2010/main" val="276389199"/>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218</a:t>
            </a:fld>
            <a:endParaRPr lang="en-US"/>
          </a:p>
        </p:txBody>
      </p:sp>
    </p:spTree>
    <p:extLst>
      <p:ext uri="{BB962C8B-B14F-4D97-AF65-F5344CB8AC3E}">
        <p14:creationId xmlns:p14="http://schemas.microsoft.com/office/powerpoint/2010/main" val="1995024320"/>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219</a:t>
            </a:fld>
            <a:endParaRPr lang="en-US"/>
          </a:p>
        </p:txBody>
      </p:sp>
    </p:spTree>
    <p:extLst>
      <p:ext uri="{BB962C8B-B14F-4D97-AF65-F5344CB8AC3E}">
        <p14:creationId xmlns:p14="http://schemas.microsoft.com/office/powerpoint/2010/main" val="105464803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220</a:t>
            </a:fld>
            <a:endParaRPr lang="en-US"/>
          </a:p>
        </p:txBody>
      </p:sp>
    </p:spTree>
    <p:extLst>
      <p:ext uri="{BB962C8B-B14F-4D97-AF65-F5344CB8AC3E}">
        <p14:creationId xmlns:p14="http://schemas.microsoft.com/office/powerpoint/2010/main" val="322625024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225</a:t>
            </a:fld>
            <a:endParaRPr lang="en-US"/>
          </a:p>
        </p:txBody>
      </p:sp>
    </p:spTree>
    <p:extLst>
      <p:ext uri="{BB962C8B-B14F-4D97-AF65-F5344CB8AC3E}">
        <p14:creationId xmlns:p14="http://schemas.microsoft.com/office/powerpoint/2010/main" val="3165964423"/>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226</a:t>
            </a:fld>
            <a:endParaRPr lang="en-US"/>
          </a:p>
        </p:txBody>
      </p:sp>
    </p:spTree>
    <p:extLst>
      <p:ext uri="{BB962C8B-B14F-4D97-AF65-F5344CB8AC3E}">
        <p14:creationId xmlns:p14="http://schemas.microsoft.com/office/powerpoint/2010/main" val="123370365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a:t>
            </a:fld>
            <a:endParaRPr lang="en-US"/>
          </a:p>
        </p:txBody>
      </p:sp>
    </p:spTree>
    <p:extLst>
      <p:ext uri="{BB962C8B-B14F-4D97-AF65-F5344CB8AC3E}">
        <p14:creationId xmlns:p14="http://schemas.microsoft.com/office/powerpoint/2010/main" val="3192551624"/>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227</a:t>
            </a:fld>
            <a:endParaRPr lang="en-US"/>
          </a:p>
        </p:txBody>
      </p:sp>
    </p:spTree>
    <p:extLst>
      <p:ext uri="{BB962C8B-B14F-4D97-AF65-F5344CB8AC3E}">
        <p14:creationId xmlns:p14="http://schemas.microsoft.com/office/powerpoint/2010/main" val="1563340868"/>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228</a:t>
            </a:fld>
            <a:endParaRPr lang="en-US"/>
          </a:p>
        </p:txBody>
      </p:sp>
    </p:spTree>
    <p:extLst>
      <p:ext uri="{BB962C8B-B14F-4D97-AF65-F5344CB8AC3E}">
        <p14:creationId xmlns:p14="http://schemas.microsoft.com/office/powerpoint/2010/main" val="4270785756"/>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229</a:t>
            </a:fld>
            <a:endParaRPr lang="en-US"/>
          </a:p>
        </p:txBody>
      </p:sp>
    </p:spTree>
    <p:extLst>
      <p:ext uri="{BB962C8B-B14F-4D97-AF65-F5344CB8AC3E}">
        <p14:creationId xmlns:p14="http://schemas.microsoft.com/office/powerpoint/2010/main" val="4018816238"/>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230</a:t>
            </a:fld>
            <a:endParaRPr lang="en-US"/>
          </a:p>
        </p:txBody>
      </p:sp>
    </p:spTree>
    <p:extLst>
      <p:ext uri="{BB962C8B-B14F-4D97-AF65-F5344CB8AC3E}">
        <p14:creationId xmlns:p14="http://schemas.microsoft.com/office/powerpoint/2010/main" val="1901358786"/>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231</a:t>
            </a:fld>
            <a:endParaRPr lang="en-US"/>
          </a:p>
        </p:txBody>
      </p:sp>
    </p:spTree>
    <p:extLst>
      <p:ext uri="{BB962C8B-B14F-4D97-AF65-F5344CB8AC3E}">
        <p14:creationId xmlns:p14="http://schemas.microsoft.com/office/powerpoint/2010/main" val="2269698107"/>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244</a:t>
            </a:fld>
            <a:endParaRPr lang="en-US"/>
          </a:p>
        </p:txBody>
      </p:sp>
    </p:spTree>
    <p:extLst>
      <p:ext uri="{BB962C8B-B14F-4D97-AF65-F5344CB8AC3E}">
        <p14:creationId xmlns:p14="http://schemas.microsoft.com/office/powerpoint/2010/main" val="1096450408"/>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247</a:t>
            </a:fld>
            <a:endParaRPr lang="en-US"/>
          </a:p>
        </p:txBody>
      </p:sp>
    </p:spTree>
    <p:extLst>
      <p:ext uri="{BB962C8B-B14F-4D97-AF65-F5344CB8AC3E}">
        <p14:creationId xmlns:p14="http://schemas.microsoft.com/office/powerpoint/2010/main" val="446626590"/>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248</a:t>
            </a:fld>
            <a:endParaRPr lang="en-US"/>
          </a:p>
        </p:txBody>
      </p:sp>
    </p:spTree>
    <p:extLst>
      <p:ext uri="{BB962C8B-B14F-4D97-AF65-F5344CB8AC3E}">
        <p14:creationId xmlns:p14="http://schemas.microsoft.com/office/powerpoint/2010/main" val="314782269"/>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249</a:t>
            </a:fld>
            <a:endParaRPr lang="en-US"/>
          </a:p>
        </p:txBody>
      </p:sp>
    </p:spTree>
    <p:extLst>
      <p:ext uri="{BB962C8B-B14F-4D97-AF65-F5344CB8AC3E}">
        <p14:creationId xmlns:p14="http://schemas.microsoft.com/office/powerpoint/2010/main" val="449322336"/>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250</a:t>
            </a:fld>
            <a:endParaRPr lang="en-US"/>
          </a:p>
        </p:txBody>
      </p:sp>
    </p:spTree>
    <p:extLst>
      <p:ext uri="{BB962C8B-B14F-4D97-AF65-F5344CB8AC3E}">
        <p14:creationId xmlns:p14="http://schemas.microsoft.com/office/powerpoint/2010/main" val="384363911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a:t>
            </a:fld>
            <a:endParaRPr lang="en-US"/>
          </a:p>
        </p:txBody>
      </p:sp>
    </p:spTree>
    <p:extLst>
      <p:ext uri="{BB962C8B-B14F-4D97-AF65-F5344CB8AC3E}">
        <p14:creationId xmlns:p14="http://schemas.microsoft.com/office/powerpoint/2010/main" val="32955903"/>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251</a:t>
            </a:fld>
            <a:endParaRPr lang="en-US"/>
          </a:p>
        </p:txBody>
      </p:sp>
    </p:spTree>
    <p:extLst>
      <p:ext uri="{BB962C8B-B14F-4D97-AF65-F5344CB8AC3E}">
        <p14:creationId xmlns:p14="http://schemas.microsoft.com/office/powerpoint/2010/main" val="2458643526"/>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252</a:t>
            </a:fld>
            <a:endParaRPr lang="en-US"/>
          </a:p>
        </p:txBody>
      </p:sp>
    </p:spTree>
    <p:extLst>
      <p:ext uri="{BB962C8B-B14F-4D97-AF65-F5344CB8AC3E}">
        <p14:creationId xmlns:p14="http://schemas.microsoft.com/office/powerpoint/2010/main" val="2116787313"/>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253</a:t>
            </a:fld>
            <a:endParaRPr lang="en-US"/>
          </a:p>
        </p:txBody>
      </p:sp>
    </p:spTree>
    <p:extLst>
      <p:ext uri="{BB962C8B-B14F-4D97-AF65-F5344CB8AC3E}">
        <p14:creationId xmlns:p14="http://schemas.microsoft.com/office/powerpoint/2010/main" val="47823156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254</a:t>
            </a:fld>
            <a:endParaRPr lang="en-US"/>
          </a:p>
        </p:txBody>
      </p:sp>
    </p:spTree>
    <p:extLst>
      <p:ext uri="{BB962C8B-B14F-4D97-AF65-F5344CB8AC3E}">
        <p14:creationId xmlns:p14="http://schemas.microsoft.com/office/powerpoint/2010/main" val="879476173"/>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255</a:t>
            </a:fld>
            <a:endParaRPr lang="en-US"/>
          </a:p>
        </p:txBody>
      </p:sp>
    </p:spTree>
    <p:extLst>
      <p:ext uri="{BB962C8B-B14F-4D97-AF65-F5344CB8AC3E}">
        <p14:creationId xmlns:p14="http://schemas.microsoft.com/office/powerpoint/2010/main" val="962363222"/>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272</a:t>
            </a:fld>
            <a:endParaRPr lang="en-US"/>
          </a:p>
        </p:txBody>
      </p:sp>
    </p:spTree>
    <p:extLst>
      <p:ext uri="{BB962C8B-B14F-4D97-AF65-F5344CB8AC3E}">
        <p14:creationId xmlns:p14="http://schemas.microsoft.com/office/powerpoint/2010/main" val="284481393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278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565864206"/>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279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150743292"/>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86192556"/>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127056365"/>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a:t>
            </a:fld>
            <a:endParaRPr lang="en-US"/>
          </a:p>
        </p:txBody>
      </p:sp>
    </p:spTree>
    <p:extLst>
      <p:ext uri="{BB962C8B-B14F-4D97-AF65-F5344CB8AC3E}">
        <p14:creationId xmlns:p14="http://schemas.microsoft.com/office/powerpoint/2010/main" val="1873477588"/>
      </p:ext>
    </p:extLst>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437854648"/>
      </p:ext>
    </p:extLst>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534918845"/>
      </p:ext>
    </p:extLst>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284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654422467"/>
      </p:ext>
    </p:extLst>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285</a:t>
            </a:fld>
            <a:endParaRPr lang="en-US"/>
          </a:p>
        </p:txBody>
      </p:sp>
    </p:spTree>
    <p:extLst>
      <p:ext uri="{BB962C8B-B14F-4D97-AF65-F5344CB8AC3E}">
        <p14:creationId xmlns:p14="http://schemas.microsoft.com/office/powerpoint/2010/main" val="1185965940"/>
      </p:ext>
    </p:extLst>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286</a:t>
            </a:fld>
            <a:endParaRPr lang="en-US"/>
          </a:p>
        </p:txBody>
      </p:sp>
    </p:spTree>
    <p:extLst>
      <p:ext uri="{BB962C8B-B14F-4D97-AF65-F5344CB8AC3E}">
        <p14:creationId xmlns:p14="http://schemas.microsoft.com/office/powerpoint/2010/main" val="3577026233"/>
      </p:ext>
    </p:extLst>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287</a:t>
            </a:fld>
            <a:endParaRPr lang="en-US"/>
          </a:p>
        </p:txBody>
      </p:sp>
    </p:spTree>
    <p:extLst>
      <p:ext uri="{BB962C8B-B14F-4D97-AF65-F5344CB8AC3E}">
        <p14:creationId xmlns:p14="http://schemas.microsoft.com/office/powerpoint/2010/main" val="3052349966"/>
      </p:ext>
    </p:extLst>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288</a:t>
            </a:fld>
            <a:endParaRPr lang="en-US"/>
          </a:p>
        </p:txBody>
      </p:sp>
    </p:spTree>
    <p:extLst>
      <p:ext uri="{BB962C8B-B14F-4D97-AF65-F5344CB8AC3E}">
        <p14:creationId xmlns:p14="http://schemas.microsoft.com/office/powerpoint/2010/main" val="1437682577"/>
      </p:ext>
    </p:extLst>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289</a:t>
            </a:fld>
            <a:endParaRPr lang="en-US"/>
          </a:p>
        </p:txBody>
      </p:sp>
    </p:spTree>
    <p:extLst>
      <p:ext uri="{BB962C8B-B14F-4D97-AF65-F5344CB8AC3E}">
        <p14:creationId xmlns:p14="http://schemas.microsoft.com/office/powerpoint/2010/main" val="875429751"/>
      </p:ext>
    </p:extLst>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290</a:t>
            </a:fld>
            <a:endParaRPr lang="en-US"/>
          </a:p>
        </p:txBody>
      </p:sp>
    </p:spTree>
    <p:extLst>
      <p:ext uri="{BB962C8B-B14F-4D97-AF65-F5344CB8AC3E}">
        <p14:creationId xmlns:p14="http://schemas.microsoft.com/office/powerpoint/2010/main" val="3013660906"/>
      </p:ext>
    </p:extLst>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291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23206681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32</a:t>
            </a:fld>
            <a:endParaRPr lang="en-US"/>
          </a:p>
        </p:txBody>
      </p:sp>
    </p:spTree>
    <p:extLst>
      <p:ext uri="{BB962C8B-B14F-4D97-AF65-F5344CB8AC3E}">
        <p14:creationId xmlns:p14="http://schemas.microsoft.com/office/powerpoint/2010/main" val="4246519915"/>
      </p:ext>
    </p:extLst>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294</a:t>
            </a:fld>
            <a:endParaRPr lang="en-US"/>
          </a:p>
        </p:txBody>
      </p:sp>
    </p:spTree>
    <p:extLst>
      <p:ext uri="{BB962C8B-B14F-4D97-AF65-F5344CB8AC3E}">
        <p14:creationId xmlns:p14="http://schemas.microsoft.com/office/powerpoint/2010/main" val="2375444514"/>
      </p:ext>
    </p:extLst>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295</a:t>
            </a:fld>
            <a:endParaRPr lang="en-US"/>
          </a:p>
        </p:txBody>
      </p:sp>
    </p:spTree>
    <p:extLst>
      <p:ext uri="{BB962C8B-B14F-4D97-AF65-F5344CB8AC3E}">
        <p14:creationId xmlns:p14="http://schemas.microsoft.com/office/powerpoint/2010/main" val="3135993894"/>
      </p:ext>
    </p:extLst>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296</a:t>
            </a:fld>
            <a:endParaRPr lang="en-US"/>
          </a:p>
        </p:txBody>
      </p:sp>
    </p:spTree>
    <p:extLst>
      <p:ext uri="{BB962C8B-B14F-4D97-AF65-F5344CB8AC3E}">
        <p14:creationId xmlns:p14="http://schemas.microsoft.com/office/powerpoint/2010/main" val="3292321517"/>
      </p:ext>
    </p:extLst>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297</a:t>
            </a:fld>
            <a:endParaRPr lang="en-US"/>
          </a:p>
        </p:txBody>
      </p:sp>
    </p:spTree>
    <p:extLst>
      <p:ext uri="{BB962C8B-B14F-4D97-AF65-F5344CB8AC3E}">
        <p14:creationId xmlns:p14="http://schemas.microsoft.com/office/powerpoint/2010/main" val="3599411642"/>
      </p:ext>
    </p:extLst>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298</a:t>
            </a:fld>
            <a:endParaRPr lang="en-US"/>
          </a:p>
        </p:txBody>
      </p:sp>
    </p:spTree>
    <p:extLst>
      <p:ext uri="{BB962C8B-B14F-4D97-AF65-F5344CB8AC3E}">
        <p14:creationId xmlns:p14="http://schemas.microsoft.com/office/powerpoint/2010/main" val="424321254"/>
      </p:ext>
    </p:extLst>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299</a:t>
            </a:fld>
            <a:endParaRPr lang="en-US"/>
          </a:p>
        </p:txBody>
      </p:sp>
    </p:spTree>
    <p:extLst>
      <p:ext uri="{BB962C8B-B14F-4D97-AF65-F5344CB8AC3E}">
        <p14:creationId xmlns:p14="http://schemas.microsoft.com/office/powerpoint/2010/main" val="3531814391"/>
      </p:ext>
    </p:extLst>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300</a:t>
            </a:fld>
            <a:endParaRPr lang="en-US"/>
          </a:p>
        </p:txBody>
      </p:sp>
    </p:spTree>
    <p:extLst>
      <p:ext uri="{BB962C8B-B14F-4D97-AF65-F5344CB8AC3E}">
        <p14:creationId xmlns:p14="http://schemas.microsoft.com/office/powerpoint/2010/main" val="2592114940"/>
      </p:ext>
    </p:extLst>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301</a:t>
            </a:fld>
            <a:endParaRPr lang="en-US"/>
          </a:p>
        </p:txBody>
      </p:sp>
    </p:spTree>
    <p:extLst>
      <p:ext uri="{BB962C8B-B14F-4D97-AF65-F5344CB8AC3E}">
        <p14:creationId xmlns:p14="http://schemas.microsoft.com/office/powerpoint/2010/main" val="3276407865"/>
      </p:ext>
    </p:extLst>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302</a:t>
            </a:fld>
            <a:endParaRPr lang="en-US"/>
          </a:p>
        </p:txBody>
      </p:sp>
    </p:spTree>
    <p:extLst>
      <p:ext uri="{BB962C8B-B14F-4D97-AF65-F5344CB8AC3E}">
        <p14:creationId xmlns:p14="http://schemas.microsoft.com/office/powerpoint/2010/main" val="476337383"/>
      </p:ext>
    </p:extLst>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303</a:t>
            </a:fld>
            <a:endParaRPr lang="en-US"/>
          </a:p>
        </p:txBody>
      </p:sp>
    </p:spTree>
    <p:extLst>
      <p:ext uri="{BB962C8B-B14F-4D97-AF65-F5344CB8AC3E}">
        <p14:creationId xmlns:p14="http://schemas.microsoft.com/office/powerpoint/2010/main" val="28224431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6"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lgn="ctr" eaLnBrk="0" hangingPunct="0">
              <a:defRPr sz="2800">
                <a:solidFill>
                  <a:schemeClr val="tx1"/>
                </a:solidFill>
                <a:latin typeface="Times New Roman" pitchFamily="18" charset="0"/>
              </a:defRPr>
            </a:lvl1pPr>
            <a:lvl2pPr marL="742950" indent="-285750" algn="ctr" eaLnBrk="0" hangingPunct="0">
              <a:defRPr sz="2800">
                <a:solidFill>
                  <a:schemeClr val="tx1"/>
                </a:solidFill>
                <a:latin typeface="Times New Roman" pitchFamily="18" charset="0"/>
              </a:defRPr>
            </a:lvl2pPr>
            <a:lvl3pPr marL="1143000" indent="-228600" algn="ctr" eaLnBrk="0" hangingPunct="0">
              <a:defRPr sz="2800">
                <a:solidFill>
                  <a:schemeClr val="tx1"/>
                </a:solidFill>
                <a:latin typeface="Times New Roman" pitchFamily="18" charset="0"/>
              </a:defRPr>
            </a:lvl3pPr>
            <a:lvl4pPr marL="1600200" indent="-228600" algn="ctr" eaLnBrk="0" hangingPunct="0">
              <a:defRPr sz="2800">
                <a:solidFill>
                  <a:schemeClr val="tx1"/>
                </a:solidFill>
                <a:latin typeface="Times New Roman" pitchFamily="18" charset="0"/>
              </a:defRPr>
            </a:lvl4pPr>
            <a:lvl5pPr marL="2057400" indent="-228600" algn="ctr" eaLnBrk="0" hangingPunct="0">
              <a:defRPr sz="2800">
                <a:solidFill>
                  <a:schemeClr val="tx1"/>
                </a:solidFill>
                <a:latin typeface="Times New Roman" pitchFamily="18" charset="0"/>
              </a:defRPr>
            </a:lvl5pPr>
            <a:lvl6pPr marL="2514600" indent="-228600" algn="ctr" eaLnBrk="0" fontAlgn="base" hangingPunct="0">
              <a:spcBef>
                <a:spcPct val="0"/>
              </a:spcBef>
              <a:spcAft>
                <a:spcPct val="0"/>
              </a:spcAft>
              <a:defRPr sz="2800">
                <a:solidFill>
                  <a:schemeClr val="tx1"/>
                </a:solidFill>
                <a:latin typeface="Times New Roman" pitchFamily="18" charset="0"/>
              </a:defRPr>
            </a:lvl6pPr>
            <a:lvl7pPr marL="2971800" indent="-228600" algn="ctr" eaLnBrk="0" fontAlgn="base" hangingPunct="0">
              <a:spcBef>
                <a:spcPct val="0"/>
              </a:spcBef>
              <a:spcAft>
                <a:spcPct val="0"/>
              </a:spcAft>
              <a:defRPr sz="2800">
                <a:solidFill>
                  <a:schemeClr val="tx1"/>
                </a:solidFill>
                <a:latin typeface="Times New Roman" pitchFamily="18" charset="0"/>
              </a:defRPr>
            </a:lvl7pPr>
            <a:lvl8pPr marL="3429000" indent="-228600" algn="ctr" eaLnBrk="0" fontAlgn="base" hangingPunct="0">
              <a:spcBef>
                <a:spcPct val="0"/>
              </a:spcBef>
              <a:spcAft>
                <a:spcPct val="0"/>
              </a:spcAft>
              <a:defRPr sz="2800">
                <a:solidFill>
                  <a:schemeClr val="tx1"/>
                </a:solidFill>
                <a:latin typeface="Times New Roman" pitchFamily="18" charset="0"/>
              </a:defRPr>
            </a:lvl8pPr>
            <a:lvl9pPr marL="3886200" indent="-228600" algn="ctr" eaLnBrk="0" fontAlgn="base" hangingPunct="0">
              <a:spcBef>
                <a:spcPct val="0"/>
              </a:spcBef>
              <a:spcAft>
                <a:spcPct val="0"/>
              </a:spcAft>
              <a:defRPr sz="2800">
                <a:solidFill>
                  <a:schemeClr val="tx1"/>
                </a:solidFill>
                <a:latin typeface="Times New Roman" pitchFamily="18" charset="0"/>
              </a:defRPr>
            </a:lvl9pPr>
          </a:lstStyle>
          <a:p>
            <a:pPr algn="r">
              <a:defRPr/>
            </a:pPr>
            <a:fld id="{0FEFBEB6-BE36-4058-A532-00AD6B6599B0}" type="slidenum">
              <a:rPr lang="en-US" altLang="en-US" sz="1200" smtClean="0">
                <a:latin typeface="Arial Rounded MT Bold" pitchFamily="34" charset="0"/>
              </a:rPr>
              <a:pPr algn="r">
                <a:defRPr/>
              </a:pPr>
              <a:t>5</a:t>
            </a:fld>
            <a:endParaRPr lang="en-US" altLang="en-US" sz="1200">
              <a:latin typeface="Arial Rounded MT Bold" pitchFamily="34" charset="0"/>
            </a:endParaRPr>
          </a:p>
        </p:txBody>
      </p:sp>
      <p:sp>
        <p:nvSpPr>
          <p:cNvPr id="276483" name="Rectangle 7"/>
          <p:cNvSpPr txBox="1">
            <a:spLocks noGrp="1" noChangeArrowheads="1"/>
          </p:cNvSpPr>
          <p:nvPr/>
        </p:nvSpPr>
        <p:spPr bwMode="auto">
          <a:xfrm>
            <a:off x="3886200" y="8686800"/>
            <a:ext cx="29718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b"/>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algn="r" eaLnBrk="1" hangingPunct="1">
              <a:spcBef>
                <a:spcPct val="0"/>
              </a:spcBef>
            </a:pPr>
            <a:fld id="{2B5CAA8A-8F52-4F92-BD77-7DBD246E07BE}" type="slidenum">
              <a:rPr lang="en-CA" altLang="en-US"/>
              <a:pPr algn="r" eaLnBrk="1" hangingPunct="1">
                <a:spcBef>
                  <a:spcPct val="0"/>
                </a:spcBef>
              </a:pPr>
              <a:t>5</a:t>
            </a:fld>
            <a:endParaRPr lang="en-CA" altLang="en-US"/>
          </a:p>
        </p:txBody>
      </p:sp>
      <p:sp>
        <p:nvSpPr>
          <p:cNvPr id="276484" name="Rectangle 2"/>
          <p:cNvSpPr>
            <a:spLocks noGrp="1" noRot="1" noChangeAspect="1" noChangeArrowheads="1" noTextEdit="1"/>
          </p:cNvSpPr>
          <p:nvPr>
            <p:ph type="sldImg"/>
          </p:nvPr>
        </p:nvSpPr>
        <p:spPr>
          <a:ln/>
        </p:spPr>
      </p:sp>
      <p:sp>
        <p:nvSpPr>
          <p:cNvPr id="276485"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1440" tIns="45720" rIns="91440" bIns="45720"/>
          <a:lstStyle/>
          <a:p>
            <a:pPr eaLnBrk="1" hangingPunct="1"/>
            <a:endParaRPr lang="en-CA" altLang="en-US"/>
          </a:p>
        </p:txBody>
      </p:sp>
    </p:spTree>
    <p:extLst>
      <p:ext uri="{BB962C8B-B14F-4D97-AF65-F5344CB8AC3E}">
        <p14:creationId xmlns:p14="http://schemas.microsoft.com/office/powerpoint/2010/main" val="2137928431"/>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33</a:t>
            </a:fld>
            <a:endParaRPr lang="en-US"/>
          </a:p>
        </p:txBody>
      </p:sp>
    </p:spTree>
    <p:extLst>
      <p:ext uri="{BB962C8B-B14F-4D97-AF65-F5344CB8AC3E}">
        <p14:creationId xmlns:p14="http://schemas.microsoft.com/office/powerpoint/2010/main" val="2873649074"/>
      </p:ext>
    </p:extLst>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304</a:t>
            </a:fld>
            <a:endParaRPr lang="en-US"/>
          </a:p>
        </p:txBody>
      </p:sp>
    </p:spTree>
    <p:extLst>
      <p:ext uri="{BB962C8B-B14F-4D97-AF65-F5344CB8AC3E}">
        <p14:creationId xmlns:p14="http://schemas.microsoft.com/office/powerpoint/2010/main" val="3036822638"/>
      </p:ext>
    </p:extLst>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305</a:t>
            </a:fld>
            <a:endParaRPr lang="en-US"/>
          </a:p>
        </p:txBody>
      </p:sp>
    </p:spTree>
    <p:extLst>
      <p:ext uri="{BB962C8B-B14F-4D97-AF65-F5344CB8AC3E}">
        <p14:creationId xmlns:p14="http://schemas.microsoft.com/office/powerpoint/2010/main" val="3721901830"/>
      </p:ext>
    </p:extLst>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306</a:t>
            </a:fld>
            <a:endParaRPr lang="en-US"/>
          </a:p>
        </p:txBody>
      </p:sp>
    </p:spTree>
    <p:extLst>
      <p:ext uri="{BB962C8B-B14F-4D97-AF65-F5344CB8AC3E}">
        <p14:creationId xmlns:p14="http://schemas.microsoft.com/office/powerpoint/2010/main" val="1510353545"/>
      </p:ext>
    </p:extLst>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307</a:t>
            </a:fld>
            <a:endParaRPr lang="en-US"/>
          </a:p>
        </p:txBody>
      </p:sp>
    </p:spTree>
    <p:extLst>
      <p:ext uri="{BB962C8B-B14F-4D97-AF65-F5344CB8AC3E}">
        <p14:creationId xmlns:p14="http://schemas.microsoft.com/office/powerpoint/2010/main" val="3003843266"/>
      </p:ext>
    </p:extLst>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308</a:t>
            </a:fld>
            <a:endParaRPr lang="en-US"/>
          </a:p>
        </p:txBody>
      </p:sp>
    </p:spTree>
    <p:extLst>
      <p:ext uri="{BB962C8B-B14F-4D97-AF65-F5344CB8AC3E}">
        <p14:creationId xmlns:p14="http://schemas.microsoft.com/office/powerpoint/2010/main" val="2089999829"/>
      </p:ext>
    </p:extLst>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309</a:t>
            </a:fld>
            <a:endParaRPr lang="en-US"/>
          </a:p>
        </p:txBody>
      </p:sp>
    </p:spTree>
    <p:extLst>
      <p:ext uri="{BB962C8B-B14F-4D97-AF65-F5344CB8AC3E}">
        <p14:creationId xmlns:p14="http://schemas.microsoft.com/office/powerpoint/2010/main" val="1381803982"/>
      </p:ext>
    </p:extLst>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312</a:t>
            </a:fld>
            <a:endParaRPr lang="en-US"/>
          </a:p>
        </p:txBody>
      </p:sp>
    </p:spTree>
    <p:extLst>
      <p:ext uri="{BB962C8B-B14F-4D97-AF65-F5344CB8AC3E}">
        <p14:creationId xmlns:p14="http://schemas.microsoft.com/office/powerpoint/2010/main" val="2748155483"/>
      </p:ext>
    </p:extLst>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313</a:t>
            </a:fld>
            <a:endParaRPr lang="en-US"/>
          </a:p>
        </p:txBody>
      </p:sp>
    </p:spTree>
    <p:extLst>
      <p:ext uri="{BB962C8B-B14F-4D97-AF65-F5344CB8AC3E}">
        <p14:creationId xmlns:p14="http://schemas.microsoft.com/office/powerpoint/2010/main" val="1885962515"/>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314</a:t>
            </a:fld>
            <a:endParaRPr lang="en-US"/>
          </a:p>
        </p:txBody>
      </p:sp>
    </p:spTree>
    <p:extLst>
      <p:ext uri="{BB962C8B-B14F-4D97-AF65-F5344CB8AC3E}">
        <p14:creationId xmlns:p14="http://schemas.microsoft.com/office/powerpoint/2010/main" val="334804411"/>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315</a:t>
            </a:fld>
            <a:endParaRPr lang="en-US"/>
          </a:p>
        </p:txBody>
      </p:sp>
    </p:spTree>
    <p:extLst>
      <p:ext uri="{BB962C8B-B14F-4D97-AF65-F5344CB8AC3E}">
        <p14:creationId xmlns:p14="http://schemas.microsoft.com/office/powerpoint/2010/main" val="350117327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a:t>
            </a:fld>
            <a:endParaRPr lang="en-US"/>
          </a:p>
        </p:txBody>
      </p:sp>
    </p:spTree>
    <p:extLst>
      <p:ext uri="{BB962C8B-B14F-4D97-AF65-F5344CB8AC3E}">
        <p14:creationId xmlns:p14="http://schemas.microsoft.com/office/powerpoint/2010/main" val="3769687855"/>
      </p:ext>
    </p:extLst>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333</a:t>
            </a:fld>
            <a:endParaRPr lang="en-US"/>
          </a:p>
        </p:txBody>
      </p:sp>
    </p:spTree>
    <p:extLst>
      <p:ext uri="{BB962C8B-B14F-4D97-AF65-F5344CB8AC3E}">
        <p14:creationId xmlns:p14="http://schemas.microsoft.com/office/powerpoint/2010/main" val="2535756299"/>
      </p:ext>
    </p:extLst>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334</a:t>
            </a:fld>
            <a:endParaRPr lang="en-US"/>
          </a:p>
        </p:txBody>
      </p:sp>
    </p:spTree>
    <p:extLst>
      <p:ext uri="{BB962C8B-B14F-4D97-AF65-F5344CB8AC3E}">
        <p14:creationId xmlns:p14="http://schemas.microsoft.com/office/powerpoint/2010/main" val="772558428"/>
      </p:ext>
    </p:extLst>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338</a:t>
            </a:fld>
            <a:endParaRPr lang="en-US"/>
          </a:p>
        </p:txBody>
      </p:sp>
    </p:spTree>
    <p:extLst>
      <p:ext uri="{BB962C8B-B14F-4D97-AF65-F5344CB8AC3E}">
        <p14:creationId xmlns:p14="http://schemas.microsoft.com/office/powerpoint/2010/main" val="4239232023"/>
      </p:ext>
    </p:extLst>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341</a:t>
            </a:fld>
            <a:endParaRPr lang="en-US"/>
          </a:p>
        </p:txBody>
      </p:sp>
    </p:spTree>
    <p:extLst>
      <p:ext uri="{BB962C8B-B14F-4D97-AF65-F5344CB8AC3E}">
        <p14:creationId xmlns:p14="http://schemas.microsoft.com/office/powerpoint/2010/main" val="3208304350"/>
      </p:ext>
    </p:extLst>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342</a:t>
            </a:fld>
            <a:endParaRPr lang="en-US"/>
          </a:p>
        </p:txBody>
      </p:sp>
    </p:spTree>
    <p:extLst>
      <p:ext uri="{BB962C8B-B14F-4D97-AF65-F5344CB8AC3E}">
        <p14:creationId xmlns:p14="http://schemas.microsoft.com/office/powerpoint/2010/main" val="4187714715"/>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343</a:t>
            </a:fld>
            <a:endParaRPr lang="en-US"/>
          </a:p>
        </p:txBody>
      </p:sp>
    </p:spTree>
    <p:extLst>
      <p:ext uri="{BB962C8B-B14F-4D97-AF65-F5344CB8AC3E}">
        <p14:creationId xmlns:p14="http://schemas.microsoft.com/office/powerpoint/2010/main" val="3110382800"/>
      </p:ext>
    </p:extLst>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344</a:t>
            </a:fld>
            <a:endParaRPr lang="en-US"/>
          </a:p>
        </p:txBody>
      </p:sp>
    </p:spTree>
    <p:extLst>
      <p:ext uri="{BB962C8B-B14F-4D97-AF65-F5344CB8AC3E}">
        <p14:creationId xmlns:p14="http://schemas.microsoft.com/office/powerpoint/2010/main" val="2821375107"/>
      </p:ext>
    </p:extLst>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345</a:t>
            </a:fld>
            <a:endParaRPr lang="en-US"/>
          </a:p>
        </p:txBody>
      </p:sp>
    </p:spTree>
    <p:extLst>
      <p:ext uri="{BB962C8B-B14F-4D97-AF65-F5344CB8AC3E}">
        <p14:creationId xmlns:p14="http://schemas.microsoft.com/office/powerpoint/2010/main" val="2755354482"/>
      </p:ext>
    </p:extLst>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346</a:t>
            </a:fld>
            <a:endParaRPr lang="en-US"/>
          </a:p>
        </p:txBody>
      </p:sp>
    </p:spTree>
    <p:extLst>
      <p:ext uri="{BB962C8B-B14F-4D97-AF65-F5344CB8AC3E}">
        <p14:creationId xmlns:p14="http://schemas.microsoft.com/office/powerpoint/2010/main" val="2522111965"/>
      </p:ext>
    </p:extLst>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347</a:t>
            </a:fld>
            <a:endParaRPr lang="en-US"/>
          </a:p>
        </p:txBody>
      </p:sp>
    </p:spTree>
    <p:extLst>
      <p:ext uri="{BB962C8B-B14F-4D97-AF65-F5344CB8AC3E}">
        <p14:creationId xmlns:p14="http://schemas.microsoft.com/office/powerpoint/2010/main" val="222417281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a:t>
            </a:fld>
            <a:endParaRPr lang="en-US"/>
          </a:p>
        </p:txBody>
      </p:sp>
    </p:spTree>
    <p:extLst>
      <p:ext uri="{BB962C8B-B14F-4D97-AF65-F5344CB8AC3E}">
        <p14:creationId xmlns:p14="http://schemas.microsoft.com/office/powerpoint/2010/main" val="700315035"/>
      </p:ext>
    </p:extLst>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348</a:t>
            </a:fld>
            <a:endParaRPr lang="en-US"/>
          </a:p>
        </p:txBody>
      </p:sp>
    </p:spTree>
    <p:extLst>
      <p:ext uri="{BB962C8B-B14F-4D97-AF65-F5344CB8AC3E}">
        <p14:creationId xmlns:p14="http://schemas.microsoft.com/office/powerpoint/2010/main" val="2413364739"/>
      </p:ext>
    </p:extLst>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349</a:t>
            </a:fld>
            <a:endParaRPr lang="en-US"/>
          </a:p>
        </p:txBody>
      </p:sp>
    </p:spTree>
    <p:extLst>
      <p:ext uri="{BB962C8B-B14F-4D97-AF65-F5344CB8AC3E}">
        <p14:creationId xmlns:p14="http://schemas.microsoft.com/office/powerpoint/2010/main" val="3894175782"/>
      </p:ext>
    </p:extLst>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350</a:t>
            </a:fld>
            <a:endParaRPr lang="en-US"/>
          </a:p>
        </p:txBody>
      </p:sp>
    </p:spTree>
    <p:extLst>
      <p:ext uri="{BB962C8B-B14F-4D97-AF65-F5344CB8AC3E}">
        <p14:creationId xmlns:p14="http://schemas.microsoft.com/office/powerpoint/2010/main" val="1367689495"/>
      </p:ext>
    </p:extLst>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351</a:t>
            </a:fld>
            <a:endParaRPr lang="en-US"/>
          </a:p>
        </p:txBody>
      </p:sp>
    </p:spTree>
    <p:extLst>
      <p:ext uri="{BB962C8B-B14F-4D97-AF65-F5344CB8AC3E}">
        <p14:creationId xmlns:p14="http://schemas.microsoft.com/office/powerpoint/2010/main" val="1077979500"/>
      </p:ext>
    </p:extLst>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352</a:t>
            </a:fld>
            <a:endParaRPr lang="en-US"/>
          </a:p>
        </p:txBody>
      </p:sp>
    </p:spTree>
    <p:extLst>
      <p:ext uri="{BB962C8B-B14F-4D97-AF65-F5344CB8AC3E}">
        <p14:creationId xmlns:p14="http://schemas.microsoft.com/office/powerpoint/2010/main" val="1774490920"/>
      </p:ext>
    </p:extLst>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353</a:t>
            </a:fld>
            <a:endParaRPr lang="en-US"/>
          </a:p>
        </p:txBody>
      </p:sp>
    </p:spTree>
    <p:extLst>
      <p:ext uri="{BB962C8B-B14F-4D97-AF65-F5344CB8AC3E}">
        <p14:creationId xmlns:p14="http://schemas.microsoft.com/office/powerpoint/2010/main" val="673628146"/>
      </p:ext>
    </p:extLst>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354</a:t>
            </a:fld>
            <a:endParaRPr lang="en-US"/>
          </a:p>
        </p:txBody>
      </p:sp>
    </p:spTree>
    <p:extLst>
      <p:ext uri="{BB962C8B-B14F-4D97-AF65-F5344CB8AC3E}">
        <p14:creationId xmlns:p14="http://schemas.microsoft.com/office/powerpoint/2010/main" val="752522910"/>
      </p:ext>
    </p:extLst>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355</a:t>
            </a:fld>
            <a:endParaRPr lang="en-US"/>
          </a:p>
        </p:txBody>
      </p:sp>
    </p:spTree>
    <p:extLst>
      <p:ext uri="{BB962C8B-B14F-4D97-AF65-F5344CB8AC3E}">
        <p14:creationId xmlns:p14="http://schemas.microsoft.com/office/powerpoint/2010/main" val="1498132341"/>
      </p:ext>
    </p:extLst>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356</a:t>
            </a:fld>
            <a:endParaRPr lang="en-US"/>
          </a:p>
        </p:txBody>
      </p:sp>
    </p:spTree>
    <p:extLst>
      <p:ext uri="{BB962C8B-B14F-4D97-AF65-F5344CB8AC3E}">
        <p14:creationId xmlns:p14="http://schemas.microsoft.com/office/powerpoint/2010/main" val="1839843339"/>
      </p:ext>
    </p:extLst>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357</a:t>
            </a:fld>
            <a:endParaRPr lang="en-US"/>
          </a:p>
        </p:txBody>
      </p:sp>
    </p:spTree>
    <p:extLst>
      <p:ext uri="{BB962C8B-B14F-4D97-AF65-F5344CB8AC3E}">
        <p14:creationId xmlns:p14="http://schemas.microsoft.com/office/powerpoint/2010/main" val="2820826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39</a:t>
            </a:fld>
            <a:endParaRPr lang="en-US"/>
          </a:p>
        </p:txBody>
      </p:sp>
    </p:spTree>
    <p:extLst>
      <p:ext uri="{BB962C8B-B14F-4D97-AF65-F5344CB8AC3E}">
        <p14:creationId xmlns:p14="http://schemas.microsoft.com/office/powerpoint/2010/main" val="922265780"/>
      </p:ext>
    </p:extLst>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358</a:t>
            </a:fld>
            <a:endParaRPr lang="en-US"/>
          </a:p>
        </p:txBody>
      </p:sp>
    </p:spTree>
    <p:extLst>
      <p:ext uri="{BB962C8B-B14F-4D97-AF65-F5344CB8AC3E}">
        <p14:creationId xmlns:p14="http://schemas.microsoft.com/office/powerpoint/2010/main" val="1535202753"/>
      </p:ext>
    </p:extLst>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359</a:t>
            </a:fld>
            <a:endParaRPr lang="en-US"/>
          </a:p>
        </p:txBody>
      </p:sp>
    </p:spTree>
    <p:extLst>
      <p:ext uri="{BB962C8B-B14F-4D97-AF65-F5344CB8AC3E}">
        <p14:creationId xmlns:p14="http://schemas.microsoft.com/office/powerpoint/2010/main" val="2095773237"/>
      </p:ext>
    </p:extLst>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360</a:t>
            </a:fld>
            <a:endParaRPr lang="en-US"/>
          </a:p>
        </p:txBody>
      </p:sp>
    </p:spTree>
    <p:extLst>
      <p:ext uri="{BB962C8B-B14F-4D97-AF65-F5344CB8AC3E}">
        <p14:creationId xmlns:p14="http://schemas.microsoft.com/office/powerpoint/2010/main" val="429726962"/>
      </p:ext>
    </p:extLst>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361</a:t>
            </a:fld>
            <a:endParaRPr lang="en-US"/>
          </a:p>
        </p:txBody>
      </p:sp>
    </p:spTree>
    <p:extLst>
      <p:ext uri="{BB962C8B-B14F-4D97-AF65-F5344CB8AC3E}">
        <p14:creationId xmlns:p14="http://schemas.microsoft.com/office/powerpoint/2010/main" val="1529629253"/>
      </p:ext>
    </p:extLst>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362</a:t>
            </a:fld>
            <a:endParaRPr lang="en-US"/>
          </a:p>
        </p:txBody>
      </p:sp>
    </p:spTree>
    <p:extLst>
      <p:ext uri="{BB962C8B-B14F-4D97-AF65-F5344CB8AC3E}">
        <p14:creationId xmlns:p14="http://schemas.microsoft.com/office/powerpoint/2010/main" val="4218966688"/>
      </p:ext>
    </p:extLst>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363</a:t>
            </a:fld>
            <a:endParaRPr lang="en-US"/>
          </a:p>
        </p:txBody>
      </p:sp>
    </p:spTree>
    <p:extLst>
      <p:ext uri="{BB962C8B-B14F-4D97-AF65-F5344CB8AC3E}">
        <p14:creationId xmlns:p14="http://schemas.microsoft.com/office/powerpoint/2010/main" val="2736724067"/>
      </p:ext>
    </p:extLst>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364</a:t>
            </a:fld>
            <a:endParaRPr lang="en-US"/>
          </a:p>
        </p:txBody>
      </p:sp>
    </p:spTree>
    <p:extLst>
      <p:ext uri="{BB962C8B-B14F-4D97-AF65-F5344CB8AC3E}">
        <p14:creationId xmlns:p14="http://schemas.microsoft.com/office/powerpoint/2010/main" val="1885136832"/>
      </p:ext>
    </p:extLst>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365</a:t>
            </a:fld>
            <a:endParaRPr lang="en-US"/>
          </a:p>
        </p:txBody>
      </p:sp>
    </p:spTree>
    <p:extLst>
      <p:ext uri="{BB962C8B-B14F-4D97-AF65-F5344CB8AC3E}">
        <p14:creationId xmlns:p14="http://schemas.microsoft.com/office/powerpoint/2010/main" val="4098445334"/>
      </p:ext>
    </p:extLst>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366</a:t>
            </a:fld>
            <a:endParaRPr lang="en-US"/>
          </a:p>
        </p:txBody>
      </p:sp>
    </p:spTree>
    <p:extLst>
      <p:ext uri="{BB962C8B-B14F-4D97-AF65-F5344CB8AC3E}">
        <p14:creationId xmlns:p14="http://schemas.microsoft.com/office/powerpoint/2010/main" val="145933680"/>
      </p:ext>
    </p:extLst>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367</a:t>
            </a:fld>
            <a:endParaRPr lang="en-US"/>
          </a:p>
        </p:txBody>
      </p:sp>
    </p:spTree>
    <p:extLst>
      <p:ext uri="{BB962C8B-B14F-4D97-AF65-F5344CB8AC3E}">
        <p14:creationId xmlns:p14="http://schemas.microsoft.com/office/powerpoint/2010/main" val="28864162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40</a:t>
            </a:fld>
            <a:endParaRPr lang="en-US"/>
          </a:p>
        </p:txBody>
      </p:sp>
    </p:spTree>
    <p:extLst>
      <p:ext uri="{BB962C8B-B14F-4D97-AF65-F5344CB8AC3E}">
        <p14:creationId xmlns:p14="http://schemas.microsoft.com/office/powerpoint/2010/main" val="2300272328"/>
      </p:ext>
    </p:extLst>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369</a:t>
            </a:fld>
            <a:endParaRPr lang="en-US"/>
          </a:p>
        </p:txBody>
      </p:sp>
    </p:spTree>
    <p:extLst>
      <p:ext uri="{BB962C8B-B14F-4D97-AF65-F5344CB8AC3E}">
        <p14:creationId xmlns:p14="http://schemas.microsoft.com/office/powerpoint/2010/main" val="3799632710"/>
      </p:ext>
    </p:extLst>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370</a:t>
            </a:fld>
            <a:endParaRPr lang="en-US"/>
          </a:p>
        </p:txBody>
      </p:sp>
    </p:spTree>
    <p:extLst>
      <p:ext uri="{BB962C8B-B14F-4D97-AF65-F5344CB8AC3E}">
        <p14:creationId xmlns:p14="http://schemas.microsoft.com/office/powerpoint/2010/main" val="3145879759"/>
      </p:ext>
    </p:extLst>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371</a:t>
            </a:fld>
            <a:endParaRPr lang="en-US"/>
          </a:p>
        </p:txBody>
      </p:sp>
    </p:spTree>
    <p:extLst>
      <p:ext uri="{BB962C8B-B14F-4D97-AF65-F5344CB8AC3E}">
        <p14:creationId xmlns:p14="http://schemas.microsoft.com/office/powerpoint/2010/main" val="3870707196"/>
      </p:ext>
    </p:extLst>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373</a:t>
            </a:fld>
            <a:endParaRPr lang="en-US"/>
          </a:p>
        </p:txBody>
      </p:sp>
    </p:spTree>
    <p:extLst>
      <p:ext uri="{BB962C8B-B14F-4D97-AF65-F5344CB8AC3E}">
        <p14:creationId xmlns:p14="http://schemas.microsoft.com/office/powerpoint/2010/main" val="3705716177"/>
      </p:ext>
    </p:extLst>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374</a:t>
            </a:fld>
            <a:endParaRPr lang="en-US"/>
          </a:p>
        </p:txBody>
      </p:sp>
    </p:spTree>
    <p:extLst>
      <p:ext uri="{BB962C8B-B14F-4D97-AF65-F5344CB8AC3E}">
        <p14:creationId xmlns:p14="http://schemas.microsoft.com/office/powerpoint/2010/main" val="2613456017"/>
      </p:ext>
    </p:extLst>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375</a:t>
            </a:fld>
            <a:endParaRPr lang="en-US"/>
          </a:p>
        </p:txBody>
      </p:sp>
    </p:spTree>
    <p:extLst>
      <p:ext uri="{BB962C8B-B14F-4D97-AF65-F5344CB8AC3E}">
        <p14:creationId xmlns:p14="http://schemas.microsoft.com/office/powerpoint/2010/main" val="3627335238"/>
      </p:ext>
    </p:extLst>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377</a:t>
            </a:fld>
            <a:endParaRPr lang="en-US"/>
          </a:p>
        </p:txBody>
      </p:sp>
    </p:spTree>
    <p:extLst>
      <p:ext uri="{BB962C8B-B14F-4D97-AF65-F5344CB8AC3E}">
        <p14:creationId xmlns:p14="http://schemas.microsoft.com/office/powerpoint/2010/main" val="3775998632"/>
      </p:ext>
    </p:extLst>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379</a:t>
            </a:fld>
            <a:endParaRPr lang="en-US"/>
          </a:p>
        </p:txBody>
      </p:sp>
    </p:spTree>
    <p:extLst>
      <p:ext uri="{BB962C8B-B14F-4D97-AF65-F5344CB8AC3E}">
        <p14:creationId xmlns:p14="http://schemas.microsoft.com/office/powerpoint/2010/main" val="963622560"/>
      </p:ext>
    </p:extLst>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380</a:t>
            </a:fld>
            <a:endParaRPr lang="en-US"/>
          </a:p>
        </p:txBody>
      </p:sp>
    </p:spTree>
    <p:extLst>
      <p:ext uri="{BB962C8B-B14F-4D97-AF65-F5344CB8AC3E}">
        <p14:creationId xmlns:p14="http://schemas.microsoft.com/office/powerpoint/2010/main" val="1682227871"/>
      </p:ext>
    </p:extLst>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381</a:t>
            </a:fld>
            <a:endParaRPr lang="en-US"/>
          </a:p>
        </p:txBody>
      </p:sp>
    </p:spTree>
    <p:extLst>
      <p:ext uri="{BB962C8B-B14F-4D97-AF65-F5344CB8AC3E}">
        <p14:creationId xmlns:p14="http://schemas.microsoft.com/office/powerpoint/2010/main" val="348728022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42</a:t>
            </a:fld>
            <a:endParaRPr lang="en-US"/>
          </a:p>
        </p:txBody>
      </p:sp>
    </p:spTree>
    <p:extLst>
      <p:ext uri="{BB962C8B-B14F-4D97-AF65-F5344CB8AC3E}">
        <p14:creationId xmlns:p14="http://schemas.microsoft.com/office/powerpoint/2010/main" val="2701986500"/>
      </p:ext>
    </p:extLst>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382</a:t>
            </a:fld>
            <a:endParaRPr lang="en-US"/>
          </a:p>
        </p:txBody>
      </p:sp>
    </p:spTree>
    <p:extLst>
      <p:ext uri="{BB962C8B-B14F-4D97-AF65-F5344CB8AC3E}">
        <p14:creationId xmlns:p14="http://schemas.microsoft.com/office/powerpoint/2010/main" val="1122611830"/>
      </p:ext>
    </p:extLst>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383</a:t>
            </a:fld>
            <a:endParaRPr lang="en-US"/>
          </a:p>
        </p:txBody>
      </p:sp>
    </p:spTree>
    <p:extLst>
      <p:ext uri="{BB962C8B-B14F-4D97-AF65-F5344CB8AC3E}">
        <p14:creationId xmlns:p14="http://schemas.microsoft.com/office/powerpoint/2010/main" val="503276694"/>
      </p:ext>
    </p:extLst>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384</a:t>
            </a:fld>
            <a:endParaRPr lang="en-US"/>
          </a:p>
        </p:txBody>
      </p:sp>
    </p:spTree>
    <p:extLst>
      <p:ext uri="{BB962C8B-B14F-4D97-AF65-F5344CB8AC3E}">
        <p14:creationId xmlns:p14="http://schemas.microsoft.com/office/powerpoint/2010/main" val="2696000480"/>
      </p:ext>
    </p:extLst>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387</a:t>
            </a:fld>
            <a:endParaRPr lang="en-US"/>
          </a:p>
        </p:txBody>
      </p:sp>
    </p:spTree>
    <p:extLst>
      <p:ext uri="{BB962C8B-B14F-4D97-AF65-F5344CB8AC3E}">
        <p14:creationId xmlns:p14="http://schemas.microsoft.com/office/powerpoint/2010/main" val="3956440776"/>
      </p:ext>
    </p:extLst>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388</a:t>
            </a:fld>
            <a:endParaRPr lang="en-US"/>
          </a:p>
        </p:txBody>
      </p:sp>
    </p:spTree>
    <p:extLst>
      <p:ext uri="{BB962C8B-B14F-4D97-AF65-F5344CB8AC3E}">
        <p14:creationId xmlns:p14="http://schemas.microsoft.com/office/powerpoint/2010/main" val="3895120407"/>
      </p:ext>
    </p:extLst>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389</a:t>
            </a:fld>
            <a:endParaRPr lang="en-US"/>
          </a:p>
        </p:txBody>
      </p:sp>
    </p:spTree>
    <p:extLst>
      <p:ext uri="{BB962C8B-B14F-4D97-AF65-F5344CB8AC3E}">
        <p14:creationId xmlns:p14="http://schemas.microsoft.com/office/powerpoint/2010/main" val="644513646"/>
      </p:ext>
    </p:extLst>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390</a:t>
            </a:fld>
            <a:endParaRPr lang="en-US"/>
          </a:p>
        </p:txBody>
      </p:sp>
    </p:spTree>
    <p:extLst>
      <p:ext uri="{BB962C8B-B14F-4D97-AF65-F5344CB8AC3E}">
        <p14:creationId xmlns:p14="http://schemas.microsoft.com/office/powerpoint/2010/main" val="3576477039"/>
      </p:ext>
    </p:extLst>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64583405"/>
      </p:ext>
    </p:extLst>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52006258"/>
      </p:ext>
    </p:extLst>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69793120"/>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43</a:t>
            </a:fld>
            <a:endParaRPr lang="en-US"/>
          </a:p>
        </p:txBody>
      </p:sp>
    </p:spTree>
    <p:extLst>
      <p:ext uri="{BB962C8B-B14F-4D97-AF65-F5344CB8AC3E}">
        <p14:creationId xmlns:p14="http://schemas.microsoft.com/office/powerpoint/2010/main" val="3388466877"/>
      </p:ext>
    </p:extLst>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37285984"/>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959466226"/>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938632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650296385"/>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607707086"/>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522502471"/>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016539329"/>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512557062"/>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226579099"/>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3653310728"/>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44</a:t>
            </a:fld>
            <a:endParaRPr lang="en-US"/>
          </a:p>
        </p:txBody>
      </p:sp>
    </p:spTree>
    <p:extLst>
      <p:ext uri="{BB962C8B-B14F-4D97-AF65-F5344CB8AC3E}">
        <p14:creationId xmlns:p14="http://schemas.microsoft.com/office/powerpoint/2010/main" val="1415591665"/>
      </p:ext>
    </p:extLst>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27450086"/>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452201904"/>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1911952653"/>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Notes Placeholder 1">
            <a:extLst>
              <a:ext uri="{FF2B5EF4-FFF2-40B4-BE49-F238E27FC236}">
                <a16:creationId xmlns:a16="http://schemas.microsoft.com/office/drawing/2014/main" id="{D298F57A-077C-4AF9-BE31-927A2A7312F9}"/>
              </a:ext>
            </a:extLst>
          </p:cNvPr>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281382624"/>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05943202"/>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080536444"/>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767050120"/>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991177556"/>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353181816"/>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10116440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45</a:t>
            </a:fld>
            <a:endParaRPr lang="en-US"/>
          </a:p>
        </p:txBody>
      </p:sp>
    </p:spTree>
    <p:extLst>
      <p:ext uri="{BB962C8B-B14F-4D97-AF65-F5344CB8AC3E}">
        <p14:creationId xmlns:p14="http://schemas.microsoft.com/office/powerpoint/2010/main" val="2879721926"/>
      </p:ext>
    </p:extLst>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142097842"/>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096817566"/>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469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35521756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274718026"/>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094358164"/>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165460960"/>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671380950"/>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544719010"/>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973171274"/>
      </p:ext>
    </p:extLst>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5346091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46</a:t>
            </a:fld>
            <a:endParaRPr lang="en-US"/>
          </a:p>
        </p:txBody>
      </p:sp>
    </p:spTree>
    <p:extLst>
      <p:ext uri="{BB962C8B-B14F-4D97-AF65-F5344CB8AC3E}">
        <p14:creationId xmlns:p14="http://schemas.microsoft.com/office/powerpoint/2010/main" val="4194269865"/>
      </p:ext>
    </p:extLst>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652381754"/>
      </p:ext>
    </p:extLst>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628073673"/>
      </p:ext>
    </p:extLst>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479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421948833"/>
      </p:ext>
    </p:extLst>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88329622"/>
      </p:ext>
    </p:extLst>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854184162"/>
      </p:ext>
    </p:extLst>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877248860"/>
      </p:ext>
    </p:extLst>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866715114"/>
      </p:ext>
    </p:extLst>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844940002"/>
      </p:ext>
    </p:extLst>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795178974"/>
      </p:ext>
    </p:extLst>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001979052"/>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a:t>
            </a:fld>
            <a:endParaRPr lang="en-US"/>
          </a:p>
        </p:txBody>
      </p:sp>
    </p:spTree>
    <p:extLst>
      <p:ext uri="{BB962C8B-B14F-4D97-AF65-F5344CB8AC3E}">
        <p14:creationId xmlns:p14="http://schemas.microsoft.com/office/powerpoint/2010/main" val="88963430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47</a:t>
            </a:fld>
            <a:endParaRPr lang="en-US"/>
          </a:p>
        </p:txBody>
      </p:sp>
    </p:spTree>
    <p:extLst>
      <p:ext uri="{BB962C8B-B14F-4D97-AF65-F5344CB8AC3E}">
        <p14:creationId xmlns:p14="http://schemas.microsoft.com/office/powerpoint/2010/main" val="802361520"/>
      </p:ext>
    </p:extLst>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550337798"/>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099013925"/>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489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588399054"/>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490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146595577"/>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492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089541574"/>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498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991894039"/>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499</a:t>
            </a:fld>
            <a:endParaRPr lang="en-US"/>
          </a:p>
        </p:txBody>
      </p:sp>
    </p:spTree>
    <p:extLst>
      <p:ext uri="{BB962C8B-B14F-4D97-AF65-F5344CB8AC3E}">
        <p14:creationId xmlns:p14="http://schemas.microsoft.com/office/powerpoint/2010/main" val="2424430134"/>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505</a:t>
            </a:fld>
            <a:endParaRPr lang="en-US"/>
          </a:p>
        </p:txBody>
      </p:sp>
    </p:spTree>
    <p:extLst>
      <p:ext uri="{BB962C8B-B14F-4D97-AF65-F5344CB8AC3E}">
        <p14:creationId xmlns:p14="http://schemas.microsoft.com/office/powerpoint/2010/main" val="2141961467"/>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508</a:t>
            </a:fld>
            <a:endParaRPr lang="en-US"/>
          </a:p>
        </p:txBody>
      </p:sp>
    </p:spTree>
    <p:extLst>
      <p:ext uri="{BB962C8B-B14F-4D97-AF65-F5344CB8AC3E}">
        <p14:creationId xmlns:p14="http://schemas.microsoft.com/office/powerpoint/2010/main" val="2108309159"/>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509</a:t>
            </a:fld>
            <a:endParaRPr lang="en-US"/>
          </a:p>
        </p:txBody>
      </p:sp>
    </p:spTree>
    <p:extLst>
      <p:ext uri="{BB962C8B-B14F-4D97-AF65-F5344CB8AC3E}">
        <p14:creationId xmlns:p14="http://schemas.microsoft.com/office/powerpoint/2010/main" val="394181846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48</a:t>
            </a:fld>
            <a:endParaRPr lang="en-US"/>
          </a:p>
        </p:txBody>
      </p:sp>
    </p:spTree>
    <p:extLst>
      <p:ext uri="{BB962C8B-B14F-4D97-AF65-F5344CB8AC3E}">
        <p14:creationId xmlns:p14="http://schemas.microsoft.com/office/powerpoint/2010/main" val="3532213002"/>
      </p:ext>
    </p:extLst>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510</a:t>
            </a:fld>
            <a:endParaRPr lang="en-US"/>
          </a:p>
        </p:txBody>
      </p:sp>
    </p:spTree>
    <p:extLst>
      <p:ext uri="{BB962C8B-B14F-4D97-AF65-F5344CB8AC3E}">
        <p14:creationId xmlns:p14="http://schemas.microsoft.com/office/powerpoint/2010/main" val="1266939283"/>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511</a:t>
            </a:fld>
            <a:endParaRPr lang="en-US"/>
          </a:p>
        </p:txBody>
      </p:sp>
    </p:spTree>
    <p:extLst>
      <p:ext uri="{BB962C8B-B14F-4D97-AF65-F5344CB8AC3E}">
        <p14:creationId xmlns:p14="http://schemas.microsoft.com/office/powerpoint/2010/main" val="1316278591"/>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512</a:t>
            </a:fld>
            <a:endParaRPr lang="en-US"/>
          </a:p>
        </p:txBody>
      </p:sp>
    </p:spTree>
    <p:extLst>
      <p:ext uri="{BB962C8B-B14F-4D97-AF65-F5344CB8AC3E}">
        <p14:creationId xmlns:p14="http://schemas.microsoft.com/office/powerpoint/2010/main" val="2444740912"/>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513</a:t>
            </a:fld>
            <a:endParaRPr lang="en-US"/>
          </a:p>
        </p:txBody>
      </p:sp>
    </p:spTree>
    <p:extLst>
      <p:ext uri="{BB962C8B-B14F-4D97-AF65-F5344CB8AC3E}">
        <p14:creationId xmlns:p14="http://schemas.microsoft.com/office/powerpoint/2010/main" val="596135937"/>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514</a:t>
            </a:fld>
            <a:endParaRPr lang="en-US"/>
          </a:p>
        </p:txBody>
      </p:sp>
    </p:spTree>
    <p:extLst>
      <p:ext uri="{BB962C8B-B14F-4D97-AF65-F5344CB8AC3E}">
        <p14:creationId xmlns:p14="http://schemas.microsoft.com/office/powerpoint/2010/main" val="1108186946"/>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515</a:t>
            </a:fld>
            <a:endParaRPr lang="en-US"/>
          </a:p>
        </p:txBody>
      </p:sp>
    </p:spTree>
    <p:extLst>
      <p:ext uri="{BB962C8B-B14F-4D97-AF65-F5344CB8AC3E}">
        <p14:creationId xmlns:p14="http://schemas.microsoft.com/office/powerpoint/2010/main" val="456883513"/>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516</a:t>
            </a:fld>
            <a:endParaRPr lang="en-US"/>
          </a:p>
        </p:txBody>
      </p:sp>
    </p:spTree>
    <p:extLst>
      <p:ext uri="{BB962C8B-B14F-4D97-AF65-F5344CB8AC3E}">
        <p14:creationId xmlns:p14="http://schemas.microsoft.com/office/powerpoint/2010/main" val="3534360371"/>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517</a:t>
            </a:fld>
            <a:endParaRPr lang="en-US"/>
          </a:p>
        </p:txBody>
      </p:sp>
    </p:spTree>
    <p:extLst>
      <p:ext uri="{BB962C8B-B14F-4D97-AF65-F5344CB8AC3E}">
        <p14:creationId xmlns:p14="http://schemas.microsoft.com/office/powerpoint/2010/main" val="230344821"/>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518</a:t>
            </a:fld>
            <a:endParaRPr lang="en-US"/>
          </a:p>
        </p:txBody>
      </p:sp>
    </p:spTree>
    <p:extLst>
      <p:ext uri="{BB962C8B-B14F-4D97-AF65-F5344CB8AC3E}">
        <p14:creationId xmlns:p14="http://schemas.microsoft.com/office/powerpoint/2010/main" val="3440195378"/>
      </p:ext>
    </p:extLst>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519</a:t>
            </a:fld>
            <a:endParaRPr lang="en-US"/>
          </a:p>
        </p:txBody>
      </p:sp>
    </p:spTree>
    <p:extLst>
      <p:ext uri="{BB962C8B-B14F-4D97-AF65-F5344CB8AC3E}">
        <p14:creationId xmlns:p14="http://schemas.microsoft.com/office/powerpoint/2010/main" val="3431469302"/>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49</a:t>
            </a:fld>
            <a:endParaRPr lang="en-US"/>
          </a:p>
        </p:txBody>
      </p:sp>
    </p:spTree>
    <p:extLst>
      <p:ext uri="{BB962C8B-B14F-4D97-AF65-F5344CB8AC3E}">
        <p14:creationId xmlns:p14="http://schemas.microsoft.com/office/powerpoint/2010/main" val="1898865134"/>
      </p:ext>
    </p:extLst>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520</a:t>
            </a:fld>
            <a:endParaRPr lang="en-US"/>
          </a:p>
        </p:txBody>
      </p:sp>
    </p:spTree>
    <p:extLst>
      <p:ext uri="{BB962C8B-B14F-4D97-AF65-F5344CB8AC3E}">
        <p14:creationId xmlns:p14="http://schemas.microsoft.com/office/powerpoint/2010/main" val="1199753231"/>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521</a:t>
            </a:fld>
            <a:endParaRPr lang="en-US"/>
          </a:p>
        </p:txBody>
      </p:sp>
    </p:spTree>
    <p:extLst>
      <p:ext uri="{BB962C8B-B14F-4D97-AF65-F5344CB8AC3E}">
        <p14:creationId xmlns:p14="http://schemas.microsoft.com/office/powerpoint/2010/main" val="3353072581"/>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522</a:t>
            </a:fld>
            <a:endParaRPr lang="en-US"/>
          </a:p>
        </p:txBody>
      </p:sp>
    </p:spTree>
    <p:extLst>
      <p:ext uri="{BB962C8B-B14F-4D97-AF65-F5344CB8AC3E}">
        <p14:creationId xmlns:p14="http://schemas.microsoft.com/office/powerpoint/2010/main" val="2902094607"/>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523</a:t>
            </a:fld>
            <a:endParaRPr lang="en-US"/>
          </a:p>
        </p:txBody>
      </p:sp>
    </p:spTree>
    <p:extLst>
      <p:ext uri="{BB962C8B-B14F-4D97-AF65-F5344CB8AC3E}">
        <p14:creationId xmlns:p14="http://schemas.microsoft.com/office/powerpoint/2010/main" val="42212422"/>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524</a:t>
            </a:fld>
            <a:endParaRPr lang="en-US"/>
          </a:p>
        </p:txBody>
      </p:sp>
    </p:spTree>
    <p:extLst>
      <p:ext uri="{BB962C8B-B14F-4D97-AF65-F5344CB8AC3E}">
        <p14:creationId xmlns:p14="http://schemas.microsoft.com/office/powerpoint/2010/main" val="2173083218"/>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528</a:t>
            </a:fld>
            <a:endParaRPr lang="en-US"/>
          </a:p>
        </p:txBody>
      </p:sp>
    </p:spTree>
    <p:extLst>
      <p:ext uri="{BB962C8B-B14F-4D97-AF65-F5344CB8AC3E}">
        <p14:creationId xmlns:p14="http://schemas.microsoft.com/office/powerpoint/2010/main" val="2278388114"/>
      </p:ext>
    </p:extLst>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529</a:t>
            </a:fld>
            <a:endParaRPr lang="en-US"/>
          </a:p>
        </p:txBody>
      </p:sp>
    </p:spTree>
    <p:extLst>
      <p:ext uri="{BB962C8B-B14F-4D97-AF65-F5344CB8AC3E}">
        <p14:creationId xmlns:p14="http://schemas.microsoft.com/office/powerpoint/2010/main" val="1937148814"/>
      </p:ext>
    </p:extLst>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530</a:t>
            </a:fld>
            <a:endParaRPr lang="en-US"/>
          </a:p>
        </p:txBody>
      </p:sp>
    </p:spTree>
    <p:extLst>
      <p:ext uri="{BB962C8B-B14F-4D97-AF65-F5344CB8AC3E}">
        <p14:creationId xmlns:p14="http://schemas.microsoft.com/office/powerpoint/2010/main" val="1171200121"/>
      </p:ext>
    </p:extLst>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531</a:t>
            </a:fld>
            <a:endParaRPr lang="en-US"/>
          </a:p>
        </p:txBody>
      </p:sp>
    </p:spTree>
    <p:extLst>
      <p:ext uri="{BB962C8B-B14F-4D97-AF65-F5344CB8AC3E}">
        <p14:creationId xmlns:p14="http://schemas.microsoft.com/office/powerpoint/2010/main" val="2455523261"/>
      </p:ext>
    </p:extLst>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532</a:t>
            </a:fld>
            <a:endParaRPr lang="en-US"/>
          </a:p>
        </p:txBody>
      </p:sp>
    </p:spTree>
    <p:extLst>
      <p:ext uri="{BB962C8B-B14F-4D97-AF65-F5344CB8AC3E}">
        <p14:creationId xmlns:p14="http://schemas.microsoft.com/office/powerpoint/2010/main" val="3666926465"/>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50</a:t>
            </a:fld>
            <a:endParaRPr lang="en-US"/>
          </a:p>
        </p:txBody>
      </p:sp>
    </p:spTree>
    <p:extLst>
      <p:ext uri="{BB962C8B-B14F-4D97-AF65-F5344CB8AC3E}">
        <p14:creationId xmlns:p14="http://schemas.microsoft.com/office/powerpoint/2010/main" val="4047170193"/>
      </p:ext>
    </p:extLst>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533</a:t>
            </a:fld>
            <a:endParaRPr lang="en-US"/>
          </a:p>
        </p:txBody>
      </p:sp>
    </p:spTree>
    <p:extLst>
      <p:ext uri="{BB962C8B-B14F-4D97-AF65-F5344CB8AC3E}">
        <p14:creationId xmlns:p14="http://schemas.microsoft.com/office/powerpoint/2010/main" val="2873197376"/>
      </p:ext>
    </p:extLst>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557</a:t>
            </a:fld>
            <a:endParaRPr lang="en-US"/>
          </a:p>
        </p:txBody>
      </p:sp>
    </p:spTree>
    <p:extLst>
      <p:ext uri="{BB962C8B-B14F-4D97-AF65-F5344CB8AC3E}">
        <p14:creationId xmlns:p14="http://schemas.microsoft.com/office/powerpoint/2010/main" val="1004281148"/>
      </p:ext>
    </p:extLst>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558</a:t>
            </a:fld>
            <a:endParaRPr lang="en-US"/>
          </a:p>
        </p:txBody>
      </p:sp>
    </p:spTree>
    <p:extLst>
      <p:ext uri="{BB962C8B-B14F-4D97-AF65-F5344CB8AC3E}">
        <p14:creationId xmlns:p14="http://schemas.microsoft.com/office/powerpoint/2010/main" val="4265371350"/>
      </p:ext>
    </p:extLst>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563</a:t>
            </a:fld>
            <a:endParaRPr lang="en-US"/>
          </a:p>
        </p:txBody>
      </p:sp>
    </p:spTree>
    <p:extLst>
      <p:ext uri="{BB962C8B-B14F-4D97-AF65-F5344CB8AC3E}">
        <p14:creationId xmlns:p14="http://schemas.microsoft.com/office/powerpoint/2010/main" val="1323371657"/>
      </p:ext>
    </p:extLst>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564</a:t>
            </a:fld>
            <a:endParaRPr lang="en-US"/>
          </a:p>
        </p:txBody>
      </p:sp>
    </p:spTree>
    <p:extLst>
      <p:ext uri="{BB962C8B-B14F-4D97-AF65-F5344CB8AC3E}">
        <p14:creationId xmlns:p14="http://schemas.microsoft.com/office/powerpoint/2010/main" val="3780691970"/>
      </p:ext>
    </p:extLst>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565</a:t>
            </a:fld>
            <a:endParaRPr lang="en-US"/>
          </a:p>
        </p:txBody>
      </p:sp>
    </p:spTree>
    <p:extLst>
      <p:ext uri="{BB962C8B-B14F-4D97-AF65-F5344CB8AC3E}">
        <p14:creationId xmlns:p14="http://schemas.microsoft.com/office/powerpoint/2010/main" val="911617768"/>
      </p:ext>
    </p:extLst>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566</a:t>
            </a:fld>
            <a:endParaRPr lang="en-US"/>
          </a:p>
        </p:txBody>
      </p:sp>
    </p:spTree>
    <p:extLst>
      <p:ext uri="{BB962C8B-B14F-4D97-AF65-F5344CB8AC3E}">
        <p14:creationId xmlns:p14="http://schemas.microsoft.com/office/powerpoint/2010/main" val="2566252119"/>
      </p:ext>
    </p:extLst>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567</a:t>
            </a:fld>
            <a:endParaRPr lang="en-US"/>
          </a:p>
        </p:txBody>
      </p:sp>
    </p:spTree>
    <p:extLst>
      <p:ext uri="{BB962C8B-B14F-4D97-AF65-F5344CB8AC3E}">
        <p14:creationId xmlns:p14="http://schemas.microsoft.com/office/powerpoint/2010/main" val="415958548"/>
      </p:ext>
    </p:extLst>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568</a:t>
            </a:fld>
            <a:endParaRPr lang="en-US"/>
          </a:p>
        </p:txBody>
      </p:sp>
    </p:spTree>
    <p:extLst>
      <p:ext uri="{BB962C8B-B14F-4D97-AF65-F5344CB8AC3E}">
        <p14:creationId xmlns:p14="http://schemas.microsoft.com/office/powerpoint/2010/main" val="1070036471"/>
      </p:ext>
    </p:extLst>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569</a:t>
            </a:fld>
            <a:endParaRPr lang="en-US"/>
          </a:p>
        </p:txBody>
      </p:sp>
    </p:spTree>
    <p:extLst>
      <p:ext uri="{BB962C8B-B14F-4D97-AF65-F5344CB8AC3E}">
        <p14:creationId xmlns:p14="http://schemas.microsoft.com/office/powerpoint/2010/main" val="411018411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51</a:t>
            </a:fld>
            <a:endParaRPr lang="en-US"/>
          </a:p>
        </p:txBody>
      </p:sp>
    </p:spTree>
    <p:extLst>
      <p:ext uri="{BB962C8B-B14F-4D97-AF65-F5344CB8AC3E}">
        <p14:creationId xmlns:p14="http://schemas.microsoft.com/office/powerpoint/2010/main" val="4025548942"/>
      </p:ext>
    </p:extLst>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570</a:t>
            </a:fld>
            <a:endParaRPr lang="en-US"/>
          </a:p>
        </p:txBody>
      </p:sp>
    </p:spTree>
    <p:extLst>
      <p:ext uri="{BB962C8B-B14F-4D97-AF65-F5344CB8AC3E}">
        <p14:creationId xmlns:p14="http://schemas.microsoft.com/office/powerpoint/2010/main" val="623295433"/>
      </p:ext>
    </p:extLst>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571</a:t>
            </a:fld>
            <a:endParaRPr lang="en-US"/>
          </a:p>
        </p:txBody>
      </p:sp>
    </p:spTree>
    <p:extLst>
      <p:ext uri="{BB962C8B-B14F-4D97-AF65-F5344CB8AC3E}">
        <p14:creationId xmlns:p14="http://schemas.microsoft.com/office/powerpoint/2010/main" val="3186920202"/>
      </p:ext>
    </p:extLst>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573</a:t>
            </a:fld>
            <a:endParaRPr lang="en-US"/>
          </a:p>
        </p:txBody>
      </p:sp>
    </p:spTree>
    <p:extLst>
      <p:ext uri="{BB962C8B-B14F-4D97-AF65-F5344CB8AC3E}">
        <p14:creationId xmlns:p14="http://schemas.microsoft.com/office/powerpoint/2010/main" val="2391888681"/>
      </p:ext>
    </p:extLst>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578</a:t>
            </a:fld>
            <a:endParaRPr lang="en-US"/>
          </a:p>
        </p:txBody>
      </p:sp>
    </p:spTree>
    <p:extLst>
      <p:ext uri="{BB962C8B-B14F-4D97-AF65-F5344CB8AC3E}">
        <p14:creationId xmlns:p14="http://schemas.microsoft.com/office/powerpoint/2010/main" val="1320455450"/>
      </p:ext>
    </p:extLst>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579</a:t>
            </a:fld>
            <a:endParaRPr lang="en-US"/>
          </a:p>
        </p:txBody>
      </p:sp>
    </p:spTree>
    <p:extLst>
      <p:ext uri="{BB962C8B-B14F-4D97-AF65-F5344CB8AC3E}">
        <p14:creationId xmlns:p14="http://schemas.microsoft.com/office/powerpoint/2010/main" val="1106853926"/>
      </p:ext>
    </p:extLst>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4*1.5hrs -</a:t>
            </a:r>
            <a:r>
              <a:rPr lang="en-CA" baseline="0" dirty="0"/>
              <a:t>  not Example …, not unsupervised.</a:t>
            </a:r>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591</a:t>
            </a:fld>
            <a:endParaRPr lang="en-US" dirty="0"/>
          </a:p>
        </p:txBody>
      </p:sp>
    </p:spTree>
    <p:extLst>
      <p:ext uri="{BB962C8B-B14F-4D97-AF65-F5344CB8AC3E}">
        <p14:creationId xmlns:p14="http://schemas.microsoft.com/office/powerpoint/2010/main" val="905121596"/>
      </p:ext>
    </p:extLst>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295411386"/>
      </p:ext>
    </p:extLst>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783512573"/>
      </p:ext>
    </p:extLst>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006794193"/>
      </p:ext>
    </p:extLst>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397233048"/>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52</a:t>
            </a:fld>
            <a:endParaRPr lang="en-US"/>
          </a:p>
        </p:txBody>
      </p:sp>
    </p:spTree>
    <p:extLst>
      <p:ext uri="{BB962C8B-B14F-4D97-AF65-F5344CB8AC3E}">
        <p14:creationId xmlns:p14="http://schemas.microsoft.com/office/powerpoint/2010/main" val="3270092203"/>
      </p:ext>
    </p:extLst>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91198746"/>
      </p:ext>
    </p:extLst>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978384440"/>
      </p:ext>
    </p:extLst>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3530830563"/>
      </p:ext>
    </p:extLst>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599</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261675610"/>
      </p:ext>
    </p:extLst>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600</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598617320"/>
      </p:ext>
    </p:extLst>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601</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941947054"/>
      </p:ext>
    </p:extLst>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602</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828124925"/>
      </p:ext>
    </p:extLst>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9905159"/>
      </p:ext>
    </p:extLst>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263368502"/>
      </p:ext>
    </p:extLst>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869421087"/>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53</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131204421"/>
      </p:ext>
    </p:extLst>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674178892"/>
      </p:ext>
    </p:extLst>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607</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422883878"/>
      </p:ext>
    </p:extLst>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608</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3294915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54</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683506165"/>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55</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2955813268"/>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26069D8C-3095-4804-889C-41D256C97096}" type="slidenum">
              <a:rPr kumimoji="0" lang="en-US" sz="1200" b="1" i="0" u="none" strike="noStrike" kern="1200" cap="none" spc="0" normalizeH="0" baseline="0" noProof="0" smtClean="0">
                <a:ln>
                  <a:noFill/>
                </a:ln>
                <a:solidFill>
                  <a:srgbClr val="000000"/>
                </a:solidFill>
                <a:effectLst/>
                <a:uLnTx/>
                <a:uFillTx/>
                <a:latin typeface="Arial Rounded MT Bold" pitchFamily="34" charset="0"/>
                <a:ea typeface="+mn-ea"/>
                <a:cs typeface="+mn-cs"/>
              </a:rPr>
              <a:pPr marL="0" marR="0" lvl="0" indent="0" algn="r" defTabSz="914400" rtl="0" eaLnBrk="0" fontAlgn="base" latinLnBrk="0" hangingPunct="0">
                <a:lnSpc>
                  <a:spcPct val="100000"/>
                </a:lnSpc>
                <a:spcBef>
                  <a:spcPct val="0"/>
                </a:spcBef>
                <a:spcAft>
                  <a:spcPct val="0"/>
                </a:spcAft>
                <a:buClrTx/>
                <a:buSzTx/>
                <a:buFontTx/>
                <a:buNone/>
                <a:tabLst/>
                <a:defRPr/>
              </a:pPr>
              <a:t>56</a:t>
            </a:fld>
            <a:endParaRPr kumimoji="0" lang="en-US" sz="1200" b="1" i="0" u="none" strike="noStrike" kern="1200" cap="none" spc="0" normalizeH="0" baseline="0" noProof="0">
              <a:ln>
                <a:noFill/>
              </a:ln>
              <a:solidFill>
                <a:srgbClr val="000000"/>
              </a:solidFill>
              <a:effectLst/>
              <a:uLnTx/>
              <a:uFillTx/>
              <a:latin typeface="Arial Rounded MT Bold" pitchFamily="34" charset="0"/>
              <a:ea typeface="+mn-ea"/>
              <a:cs typeface="+mn-cs"/>
            </a:endParaRPr>
          </a:p>
        </p:txBody>
      </p:sp>
    </p:spTree>
    <p:extLst>
      <p:ext uri="{BB962C8B-B14F-4D97-AF65-F5344CB8AC3E}">
        <p14:creationId xmlns:p14="http://schemas.microsoft.com/office/powerpoint/2010/main" val="414641328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a:t>
            </a:fld>
            <a:endParaRPr lang="en-US"/>
          </a:p>
        </p:txBody>
      </p:sp>
    </p:spTree>
    <p:extLst>
      <p:ext uri="{BB962C8B-B14F-4D97-AF65-F5344CB8AC3E}">
        <p14:creationId xmlns:p14="http://schemas.microsoft.com/office/powerpoint/2010/main" val="4471116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58</a:t>
            </a:fld>
            <a:endParaRPr lang="en-US"/>
          </a:p>
        </p:txBody>
      </p:sp>
    </p:spTree>
    <p:extLst>
      <p:ext uri="{BB962C8B-B14F-4D97-AF65-F5344CB8AC3E}">
        <p14:creationId xmlns:p14="http://schemas.microsoft.com/office/powerpoint/2010/main" val="2810553719"/>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59</a:t>
            </a:fld>
            <a:endParaRPr lang="en-US"/>
          </a:p>
        </p:txBody>
      </p:sp>
    </p:spTree>
    <p:extLst>
      <p:ext uri="{BB962C8B-B14F-4D97-AF65-F5344CB8AC3E}">
        <p14:creationId xmlns:p14="http://schemas.microsoft.com/office/powerpoint/2010/main" val="37227726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60</a:t>
            </a:fld>
            <a:endParaRPr lang="en-US"/>
          </a:p>
        </p:txBody>
      </p:sp>
    </p:spTree>
    <p:extLst>
      <p:ext uri="{BB962C8B-B14F-4D97-AF65-F5344CB8AC3E}">
        <p14:creationId xmlns:p14="http://schemas.microsoft.com/office/powerpoint/2010/main" val="92114305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61</a:t>
            </a:fld>
            <a:endParaRPr lang="en-US"/>
          </a:p>
        </p:txBody>
      </p:sp>
    </p:spTree>
    <p:extLst>
      <p:ext uri="{BB962C8B-B14F-4D97-AF65-F5344CB8AC3E}">
        <p14:creationId xmlns:p14="http://schemas.microsoft.com/office/powerpoint/2010/main" val="3765364538"/>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62</a:t>
            </a:fld>
            <a:endParaRPr lang="en-US"/>
          </a:p>
        </p:txBody>
      </p:sp>
    </p:spTree>
    <p:extLst>
      <p:ext uri="{BB962C8B-B14F-4D97-AF65-F5344CB8AC3E}">
        <p14:creationId xmlns:p14="http://schemas.microsoft.com/office/powerpoint/2010/main" val="1531586480"/>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63</a:t>
            </a:fld>
            <a:endParaRPr lang="en-US"/>
          </a:p>
        </p:txBody>
      </p:sp>
    </p:spTree>
    <p:extLst>
      <p:ext uri="{BB962C8B-B14F-4D97-AF65-F5344CB8AC3E}">
        <p14:creationId xmlns:p14="http://schemas.microsoft.com/office/powerpoint/2010/main" val="3292733081"/>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64</a:t>
            </a:fld>
            <a:endParaRPr lang="en-US"/>
          </a:p>
        </p:txBody>
      </p:sp>
    </p:spTree>
    <p:extLst>
      <p:ext uri="{BB962C8B-B14F-4D97-AF65-F5344CB8AC3E}">
        <p14:creationId xmlns:p14="http://schemas.microsoft.com/office/powerpoint/2010/main" val="307179182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65</a:t>
            </a:fld>
            <a:endParaRPr lang="en-US"/>
          </a:p>
        </p:txBody>
      </p:sp>
    </p:spTree>
    <p:extLst>
      <p:ext uri="{BB962C8B-B14F-4D97-AF65-F5344CB8AC3E}">
        <p14:creationId xmlns:p14="http://schemas.microsoft.com/office/powerpoint/2010/main" val="348239526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66</a:t>
            </a:fld>
            <a:endParaRPr lang="en-US"/>
          </a:p>
        </p:txBody>
      </p:sp>
    </p:spTree>
    <p:extLst>
      <p:ext uri="{BB962C8B-B14F-4D97-AF65-F5344CB8AC3E}">
        <p14:creationId xmlns:p14="http://schemas.microsoft.com/office/powerpoint/2010/main" val="319779239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a:t>
            </a:fld>
            <a:endParaRPr lang="en-US"/>
          </a:p>
        </p:txBody>
      </p:sp>
    </p:spTree>
    <p:extLst>
      <p:ext uri="{BB962C8B-B14F-4D97-AF65-F5344CB8AC3E}">
        <p14:creationId xmlns:p14="http://schemas.microsoft.com/office/powerpoint/2010/main" val="35588557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67</a:t>
            </a:fld>
            <a:endParaRPr lang="en-US"/>
          </a:p>
        </p:txBody>
      </p:sp>
    </p:spTree>
    <p:extLst>
      <p:ext uri="{BB962C8B-B14F-4D97-AF65-F5344CB8AC3E}">
        <p14:creationId xmlns:p14="http://schemas.microsoft.com/office/powerpoint/2010/main" val="3039680095"/>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69</a:t>
            </a:fld>
            <a:endParaRPr lang="en-US"/>
          </a:p>
        </p:txBody>
      </p:sp>
    </p:spTree>
    <p:extLst>
      <p:ext uri="{BB962C8B-B14F-4D97-AF65-F5344CB8AC3E}">
        <p14:creationId xmlns:p14="http://schemas.microsoft.com/office/powerpoint/2010/main" val="2381050845"/>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70</a:t>
            </a:fld>
            <a:endParaRPr lang="en-US"/>
          </a:p>
        </p:txBody>
      </p:sp>
    </p:spTree>
    <p:extLst>
      <p:ext uri="{BB962C8B-B14F-4D97-AF65-F5344CB8AC3E}">
        <p14:creationId xmlns:p14="http://schemas.microsoft.com/office/powerpoint/2010/main" val="3049479979"/>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71</a:t>
            </a:fld>
            <a:endParaRPr lang="en-US"/>
          </a:p>
        </p:txBody>
      </p:sp>
    </p:spTree>
    <p:extLst>
      <p:ext uri="{BB962C8B-B14F-4D97-AF65-F5344CB8AC3E}">
        <p14:creationId xmlns:p14="http://schemas.microsoft.com/office/powerpoint/2010/main" val="1022279637"/>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72</a:t>
            </a:fld>
            <a:endParaRPr lang="en-US"/>
          </a:p>
        </p:txBody>
      </p:sp>
    </p:spTree>
    <p:extLst>
      <p:ext uri="{BB962C8B-B14F-4D97-AF65-F5344CB8AC3E}">
        <p14:creationId xmlns:p14="http://schemas.microsoft.com/office/powerpoint/2010/main" val="3180205152"/>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73</a:t>
            </a:fld>
            <a:endParaRPr lang="en-US"/>
          </a:p>
        </p:txBody>
      </p:sp>
    </p:spTree>
    <p:extLst>
      <p:ext uri="{BB962C8B-B14F-4D97-AF65-F5344CB8AC3E}">
        <p14:creationId xmlns:p14="http://schemas.microsoft.com/office/powerpoint/2010/main" val="407800633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74</a:t>
            </a:fld>
            <a:endParaRPr lang="en-US"/>
          </a:p>
        </p:txBody>
      </p:sp>
    </p:spTree>
    <p:extLst>
      <p:ext uri="{BB962C8B-B14F-4D97-AF65-F5344CB8AC3E}">
        <p14:creationId xmlns:p14="http://schemas.microsoft.com/office/powerpoint/2010/main" val="92714992"/>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75</a:t>
            </a:fld>
            <a:endParaRPr lang="en-US"/>
          </a:p>
        </p:txBody>
      </p:sp>
    </p:spTree>
    <p:extLst>
      <p:ext uri="{BB962C8B-B14F-4D97-AF65-F5344CB8AC3E}">
        <p14:creationId xmlns:p14="http://schemas.microsoft.com/office/powerpoint/2010/main" val="3845928752"/>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76</a:t>
            </a:fld>
            <a:endParaRPr lang="en-US"/>
          </a:p>
        </p:txBody>
      </p:sp>
    </p:spTree>
    <p:extLst>
      <p:ext uri="{BB962C8B-B14F-4D97-AF65-F5344CB8AC3E}">
        <p14:creationId xmlns:p14="http://schemas.microsoft.com/office/powerpoint/2010/main" val="2615919528"/>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77</a:t>
            </a:fld>
            <a:endParaRPr lang="en-US"/>
          </a:p>
        </p:txBody>
      </p:sp>
    </p:spTree>
    <p:extLst>
      <p:ext uri="{BB962C8B-B14F-4D97-AF65-F5344CB8AC3E}">
        <p14:creationId xmlns:p14="http://schemas.microsoft.com/office/powerpoint/2010/main" val="2607662828"/>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a:t>
            </a:fld>
            <a:endParaRPr lang="en-US"/>
          </a:p>
        </p:txBody>
      </p:sp>
    </p:spTree>
    <p:extLst>
      <p:ext uri="{BB962C8B-B14F-4D97-AF65-F5344CB8AC3E}">
        <p14:creationId xmlns:p14="http://schemas.microsoft.com/office/powerpoint/2010/main" val="752002637"/>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78</a:t>
            </a:fld>
            <a:endParaRPr lang="en-US"/>
          </a:p>
        </p:txBody>
      </p:sp>
    </p:spTree>
    <p:extLst>
      <p:ext uri="{BB962C8B-B14F-4D97-AF65-F5344CB8AC3E}">
        <p14:creationId xmlns:p14="http://schemas.microsoft.com/office/powerpoint/2010/main" val="4151234152"/>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79</a:t>
            </a:fld>
            <a:endParaRPr lang="en-US"/>
          </a:p>
        </p:txBody>
      </p:sp>
    </p:spTree>
    <p:extLst>
      <p:ext uri="{BB962C8B-B14F-4D97-AF65-F5344CB8AC3E}">
        <p14:creationId xmlns:p14="http://schemas.microsoft.com/office/powerpoint/2010/main" val="84141755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80</a:t>
            </a:fld>
            <a:endParaRPr lang="en-US"/>
          </a:p>
        </p:txBody>
      </p:sp>
    </p:spTree>
    <p:extLst>
      <p:ext uri="{BB962C8B-B14F-4D97-AF65-F5344CB8AC3E}">
        <p14:creationId xmlns:p14="http://schemas.microsoft.com/office/powerpoint/2010/main" val="304577681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81</a:t>
            </a:fld>
            <a:endParaRPr lang="en-US"/>
          </a:p>
        </p:txBody>
      </p:sp>
    </p:spTree>
    <p:extLst>
      <p:ext uri="{BB962C8B-B14F-4D97-AF65-F5344CB8AC3E}">
        <p14:creationId xmlns:p14="http://schemas.microsoft.com/office/powerpoint/2010/main" val="55974793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82</a:t>
            </a:fld>
            <a:endParaRPr lang="en-US"/>
          </a:p>
        </p:txBody>
      </p:sp>
    </p:spTree>
    <p:extLst>
      <p:ext uri="{BB962C8B-B14F-4D97-AF65-F5344CB8AC3E}">
        <p14:creationId xmlns:p14="http://schemas.microsoft.com/office/powerpoint/2010/main" val="132522870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83</a:t>
            </a:fld>
            <a:endParaRPr lang="en-US"/>
          </a:p>
        </p:txBody>
      </p:sp>
    </p:spTree>
    <p:extLst>
      <p:ext uri="{BB962C8B-B14F-4D97-AF65-F5344CB8AC3E}">
        <p14:creationId xmlns:p14="http://schemas.microsoft.com/office/powerpoint/2010/main" val="2680065432"/>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84</a:t>
            </a:fld>
            <a:endParaRPr lang="en-US"/>
          </a:p>
        </p:txBody>
      </p:sp>
    </p:spTree>
    <p:extLst>
      <p:ext uri="{BB962C8B-B14F-4D97-AF65-F5344CB8AC3E}">
        <p14:creationId xmlns:p14="http://schemas.microsoft.com/office/powerpoint/2010/main" val="68024644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85</a:t>
            </a:fld>
            <a:endParaRPr lang="en-US"/>
          </a:p>
        </p:txBody>
      </p:sp>
    </p:spTree>
    <p:extLst>
      <p:ext uri="{BB962C8B-B14F-4D97-AF65-F5344CB8AC3E}">
        <p14:creationId xmlns:p14="http://schemas.microsoft.com/office/powerpoint/2010/main" val="3659866276"/>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86</a:t>
            </a:fld>
            <a:endParaRPr lang="en-US"/>
          </a:p>
        </p:txBody>
      </p:sp>
    </p:spTree>
    <p:extLst>
      <p:ext uri="{BB962C8B-B14F-4D97-AF65-F5344CB8AC3E}">
        <p14:creationId xmlns:p14="http://schemas.microsoft.com/office/powerpoint/2010/main" val="402330636"/>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87</a:t>
            </a:fld>
            <a:endParaRPr lang="en-US"/>
          </a:p>
        </p:txBody>
      </p:sp>
    </p:spTree>
    <p:extLst>
      <p:ext uri="{BB962C8B-B14F-4D97-AF65-F5344CB8AC3E}">
        <p14:creationId xmlns:p14="http://schemas.microsoft.com/office/powerpoint/2010/main" val="1316954630"/>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17</a:t>
            </a:fld>
            <a:endParaRPr lang="en-US"/>
          </a:p>
        </p:txBody>
      </p:sp>
    </p:spTree>
    <p:extLst>
      <p:ext uri="{BB962C8B-B14F-4D97-AF65-F5344CB8AC3E}">
        <p14:creationId xmlns:p14="http://schemas.microsoft.com/office/powerpoint/2010/main" val="469218947"/>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88</a:t>
            </a:fld>
            <a:endParaRPr lang="en-US"/>
          </a:p>
        </p:txBody>
      </p:sp>
    </p:spTree>
    <p:extLst>
      <p:ext uri="{BB962C8B-B14F-4D97-AF65-F5344CB8AC3E}">
        <p14:creationId xmlns:p14="http://schemas.microsoft.com/office/powerpoint/2010/main" val="1876831137"/>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89</a:t>
            </a:fld>
            <a:endParaRPr lang="en-US"/>
          </a:p>
        </p:txBody>
      </p:sp>
    </p:spTree>
    <p:extLst>
      <p:ext uri="{BB962C8B-B14F-4D97-AF65-F5344CB8AC3E}">
        <p14:creationId xmlns:p14="http://schemas.microsoft.com/office/powerpoint/2010/main" val="1886927121"/>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90</a:t>
            </a:fld>
            <a:endParaRPr lang="en-US"/>
          </a:p>
        </p:txBody>
      </p:sp>
    </p:spTree>
    <p:extLst>
      <p:ext uri="{BB962C8B-B14F-4D97-AF65-F5344CB8AC3E}">
        <p14:creationId xmlns:p14="http://schemas.microsoft.com/office/powerpoint/2010/main" val="108721219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91</a:t>
            </a:fld>
            <a:endParaRPr lang="en-US"/>
          </a:p>
        </p:txBody>
      </p:sp>
    </p:spTree>
    <p:extLst>
      <p:ext uri="{BB962C8B-B14F-4D97-AF65-F5344CB8AC3E}">
        <p14:creationId xmlns:p14="http://schemas.microsoft.com/office/powerpoint/2010/main" val="67251063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94</a:t>
            </a:fld>
            <a:endParaRPr lang="en-US"/>
          </a:p>
        </p:txBody>
      </p:sp>
    </p:spTree>
    <p:extLst>
      <p:ext uri="{BB962C8B-B14F-4D97-AF65-F5344CB8AC3E}">
        <p14:creationId xmlns:p14="http://schemas.microsoft.com/office/powerpoint/2010/main" val="4184446982"/>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95</a:t>
            </a:fld>
            <a:endParaRPr lang="en-US"/>
          </a:p>
        </p:txBody>
      </p:sp>
    </p:spTree>
    <p:extLst>
      <p:ext uri="{BB962C8B-B14F-4D97-AF65-F5344CB8AC3E}">
        <p14:creationId xmlns:p14="http://schemas.microsoft.com/office/powerpoint/2010/main" val="298968686"/>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96</a:t>
            </a:fld>
            <a:endParaRPr lang="en-US"/>
          </a:p>
        </p:txBody>
      </p:sp>
    </p:spTree>
    <p:extLst>
      <p:ext uri="{BB962C8B-B14F-4D97-AF65-F5344CB8AC3E}">
        <p14:creationId xmlns:p14="http://schemas.microsoft.com/office/powerpoint/2010/main" val="636825121"/>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97</a:t>
            </a:fld>
            <a:endParaRPr lang="en-US"/>
          </a:p>
        </p:txBody>
      </p:sp>
    </p:spTree>
    <p:extLst>
      <p:ext uri="{BB962C8B-B14F-4D97-AF65-F5344CB8AC3E}">
        <p14:creationId xmlns:p14="http://schemas.microsoft.com/office/powerpoint/2010/main" val="121962471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98</a:t>
            </a:fld>
            <a:endParaRPr lang="en-US"/>
          </a:p>
        </p:txBody>
      </p:sp>
    </p:spTree>
    <p:extLst>
      <p:ext uri="{BB962C8B-B14F-4D97-AF65-F5344CB8AC3E}">
        <p14:creationId xmlns:p14="http://schemas.microsoft.com/office/powerpoint/2010/main" val="622980337"/>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99</a:t>
            </a:fld>
            <a:endParaRPr lang="en-US"/>
          </a:p>
        </p:txBody>
      </p:sp>
    </p:spTree>
    <p:extLst>
      <p:ext uri="{BB962C8B-B14F-4D97-AF65-F5344CB8AC3E}">
        <p14:creationId xmlns:p14="http://schemas.microsoft.com/office/powerpoint/2010/main" val="117428513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18</a:t>
            </a:fld>
            <a:endParaRPr lang="en-US"/>
          </a:p>
        </p:txBody>
      </p:sp>
    </p:spTree>
    <p:extLst>
      <p:ext uri="{BB962C8B-B14F-4D97-AF65-F5344CB8AC3E}">
        <p14:creationId xmlns:p14="http://schemas.microsoft.com/office/powerpoint/2010/main" val="1129021921"/>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100</a:t>
            </a:fld>
            <a:endParaRPr lang="en-US"/>
          </a:p>
        </p:txBody>
      </p:sp>
    </p:spTree>
    <p:extLst>
      <p:ext uri="{BB962C8B-B14F-4D97-AF65-F5344CB8AC3E}">
        <p14:creationId xmlns:p14="http://schemas.microsoft.com/office/powerpoint/2010/main" val="2214560544"/>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101</a:t>
            </a:fld>
            <a:endParaRPr lang="en-US"/>
          </a:p>
        </p:txBody>
      </p:sp>
    </p:spTree>
    <p:extLst>
      <p:ext uri="{BB962C8B-B14F-4D97-AF65-F5344CB8AC3E}">
        <p14:creationId xmlns:p14="http://schemas.microsoft.com/office/powerpoint/2010/main" val="1158028734"/>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102</a:t>
            </a:fld>
            <a:endParaRPr lang="en-US"/>
          </a:p>
        </p:txBody>
      </p:sp>
    </p:spTree>
    <p:extLst>
      <p:ext uri="{BB962C8B-B14F-4D97-AF65-F5344CB8AC3E}">
        <p14:creationId xmlns:p14="http://schemas.microsoft.com/office/powerpoint/2010/main" val="202675904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103</a:t>
            </a:fld>
            <a:endParaRPr lang="en-US"/>
          </a:p>
        </p:txBody>
      </p:sp>
    </p:spTree>
    <p:extLst>
      <p:ext uri="{BB962C8B-B14F-4D97-AF65-F5344CB8AC3E}">
        <p14:creationId xmlns:p14="http://schemas.microsoft.com/office/powerpoint/2010/main" val="3290212231"/>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104</a:t>
            </a:fld>
            <a:endParaRPr lang="en-US"/>
          </a:p>
        </p:txBody>
      </p:sp>
    </p:spTree>
    <p:extLst>
      <p:ext uri="{BB962C8B-B14F-4D97-AF65-F5344CB8AC3E}">
        <p14:creationId xmlns:p14="http://schemas.microsoft.com/office/powerpoint/2010/main" val="161009472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105</a:t>
            </a:fld>
            <a:endParaRPr lang="en-US"/>
          </a:p>
        </p:txBody>
      </p:sp>
    </p:spTree>
    <p:extLst>
      <p:ext uri="{BB962C8B-B14F-4D97-AF65-F5344CB8AC3E}">
        <p14:creationId xmlns:p14="http://schemas.microsoft.com/office/powerpoint/2010/main" val="335438181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106</a:t>
            </a:fld>
            <a:endParaRPr lang="en-US"/>
          </a:p>
        </p:txBody>
      </p:sp>
    </p:spTree>
    <p:extLst>
      <p:ext uri="{BB962C8B-B14F-4D97-AF65-F5344CB8AC3E}">
        <p14:creationId xmlns:p14="http://schemas.microsoft.com/office/powerpoint/2010/main" val="1184432184"/>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107</a:t>
            </a:fld>
            <a:endParaRPr lang="en-US"/>
          </a:p>
        </p:txBody>
      </p:sp>
    </p:spTree>
    <p:extLst>
      <p:ext uri="{BB962C8B-B14F-4D97-AF65-F5344CB8AC3E}">
        <p14:creationId xmlns:p14="http://schemas.microsoft.com/office/powerpoint/2010/main" val="149823902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CA" dirty="0"/>
              <a:t>4*1.5hrs -</a:t>
            </a:r>
            <a:r>
              <a:rPr lang="en-CA" baseline="0" dirty="0"/>
              <a:t>  not Example …, not unsupervised.</a:t>
            </a:r>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112</a:t>
            </a:fld>
            <a:endParaRPr lang="en-US" dirty="0"/>
          </a:p>
        </p:txBody>
      </p:sp>
    </p:spTree>
    <p:extLst>
      <p:ext uri="{BB962C8B-B14F-4D97-AF65-F5344CB8AC3E}">
        <p14:creationId xmlns:p14="http://schemas.microsoft.com/office/powerpoint/2010/main" val="1800205805"/>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114</a:t>
            </a:fld>
            <a:endParaRPr lang="en-US"/>
          </a:p>
        </p:txBody>
      </p:sp>
    </p:spTree>
    <p:extLst>
      <p:ext uri="{BB962C8B-B14F-4D97-AF65-F5344CB8AC3E}">
        <p14:creationId xmlns:p14="http://schemas.microsoft.com/office/powerpoint/2010/main" val="2815528338"/>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19</a:t>
            </a:fld>
            <a:endParaRPr lang="en-US"/>
          </a:p>
        </p:txBody>
      </p:sp>
    </p:spTree>
    <p:extLst>
      <p:ext uri="{BB962C8B-B14F-4D97-AF65-F5344CB8AC3E}">
        <p14:creationId xmlns:p14="http://schemas.microsoft.com/office/powerpoint/2010/main" val="1176765053"/>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115</a:t>
            </a:fld>
            <a:endParaRPr lang="en-US"/>
          </a:p>
        </p:txBody>
      </p:sp>
    </p:spTree>
    <p:extLst>
      <p:ext uri="{BB962C8B-B14F-4D97-AF65-F5344CB8AC3E}">
        <p14:creationId xmlns:p14="http://schemas.microsoft.com/office/powerpoint/2010/main" val="161826726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118</a:t>
            </a:fld>
            <a:endParaRPr lang="en-US"/>
          </a:p>
        </p:txBody>
      </p:sp>
    </p:spTree>
    <p:extLst>
      <p:ext uri="{BB962C8B-B14F-4D97-AF65-F5344CB8AC3E}">
        <p14:creationId xmlns:p14="http://schemas.microsoft.com/office/powerpoint/2010/main" val="2952369279"/>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121</a:t>
            </a:fld>
            <a:endParaRPr lang="en-US"/>
          </a:p>
        </p:txBody>
      </p:sp>
    </p:spTree>
    <p:extLst>
      <p:ext uri="{BB962C8B-B14F-4D97-AF65-F5344CB8AC3E}">
        <p14:creationId xmlns:p14="http://schemas.microsoft.com/office/powerpoint/2010/main" val="127995335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122</a:t>
            </a:fld>
            <a:endParaRPr lang="en-US"/>
          </a:p>
        </p:txBody>
      </p:sp>
    </p:spTree>
    <p:extLst>
      <p:ext uri="{BB962C8B-B14F-4D97-AF65-F5344CB8AC3E}">
        <p14:creationId xmlns:p14="http://schemas.microsoft.com/office/powerpoint/2010/main" val="4219403828"/>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123</a:t>
            </a:fld>
            <a:endParaRPr lang="en-US"/>
          </a:p>
        </p:txBody>
      </p:sp>
    </p:spTree>
    <p:extLst>
      <p:ext uri="{BB962C8B-B14F-4D97-AF65-F5344CB8AC3E}">
        <p14:creationId xmlns:p14="http://schemas.microsoft.com/office/powerpoint/2010/main" val="661104904"/>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124</a:t>
            </a:fld>
            <a:endParaRPr lang="en-US"/>
          </a:p>
        </p:txBody>
      </p:sp>
    </p:spTree>
    <p:extLst>
      <p:ext uri="{BB962C8B-B14F-4D97-AF65-F5344CB8AC3E}">
        <p14:creationId xmlns:p14="http://schemas.microsoft.com/office/powerpoint/2010/main" val="2590562646"/>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CA" dirty="0"/>
          </a:p>
        </p:txBody>
      </p:sp>
      <p:sp>
        <p:nvSpPr>
          <p:cNvPr id="4" name="Slide Number Placeholder 3"/>
          <p:cNvSpPr>
            <a:spLocks noGrp="1"/>
          </p:cNvSpPr>
          <p:nvPr>
            <p:ph type="sldNum" sz="quarter" idx="10"/>
          </p:nvPr>
        </p:nvSpPr>
        <p:spPr/>
        <p:txBody>
          <a:bodyPr/>
          <a:lstStyle/>
          <a:p>
            <a:pPr>
              <a:defRPr/>
            </a:pPr>
            <a:fld id="{26069D8C-3095-4804-889C-41D256C97096}" type="slidenum">
              <a:rPr lang="en-US" smtClean="0"/>
              <a:pPr>
                <a:defRPr/>
              </a:pPr>
              <a:t>132</a:t>
            </a:fld>
            <a:endParaRPr lang="en-US"/>
          </a:p>
        </p:txBody>
      </p:sp>
    </p:spTree>
    <p:extLst>
      <p:ext uri="{BB962C8B-B14F-4D97-AF65-F5344CB8AC3E}">
        <p14:creationId xmlns:p14="http://schemas.microsoft.com/office/powerpoint/2010/main" val="4058912911"/>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eaLnBrk="1" hangingPunct="1"/>
            <a:fld id="{426532EC-A3D5-4D89-B051-D2264DB35E76}" type="slidenum">
              <a:rPr lang="en-CA" altLang="en-US" sz="1200" smtClean="0"/>
              <a:pPr eaLnBrk="1" hangingPunct="1"/>
              <a:t>135</a:t>
            </a:fld>
            <a:endParaRPr lang="en-CA" altLang="en-US" sz="1200"/>
          </a:p>
        </p:txBody>
      </p:sp>
      <p:sp>
        <p:nvSpPr>
          <p:cNvPr id="49155" name="Rectangle 2"/>
          <p:cNvSpPr>
            <a:spLocks noGrp="1" noRot="1" noChangeAspect="1" noChangeArrowheads="1" noTextEdit="1"/>
          </p:cNvSpPr>
          <p:nvPr>
            <p:ph type="sldImg"/>
          </p:nvPr>
        </p:nvSpPr>
        <p:spPr>
          <a:ln/>
        </p:spPr>
      </p:sp>
      <p:sp>
        <p:nvSpPr>
          <p:cNvPr id="49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1799837348"/>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954" name="Rectangle 7"/>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50000"/>
              </a:spcBef>
            </a:pPr>
            <a:fld id="{05622610-9BF9-4A81-88D5-18DC41010D18}" type="slidenum">
              <a:rPr lang="en-CA" altLang="en-US" smtClean="0"/>
              <a:pPr eaLnBrk="1" hangingPunct="1">
                <a:spcBef>
                  <a:spcPct val="50000"/>
                </a:spcBef>
              </a:pPr>
              <a:t>136</a:t>
            </a:fld>
            <a:endParaRPr lang="en-CA" altLang="en-US"/>
          </a:p>
        </p:txBody>
      </p:sp>
      <p:sp>
        <p:nvSpPr>
          <p:cNvPr id="125955" name="Rectangle 2"/>
          <p:cNvSpPr>
            <a:spLocks noGrp="1" noRot="1" noChangeAspect="1" noChangeArrowheads="1" noTextEdit="1"/>
          </p:cNvSpPr>
          <p:nvPr>
            <p:ph type="sldImg"/>
          </p:nvPr>
        </p:nvSpPr>
        <p:spPr>
          <a:ln/>
        </p:spPr>
      </p:sp>
      <p:sp>
        <p:nvSpPr>
          <p:cNvPr id="1259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p>
        </p:txBody>
      </p:sp>
    </p:spTree>
    <p:extLst>
      <p:ext uri="{BB962C8B-B14F-4D97-AF65-F5344CB8AC3E}">
        <p14:creationId xmlns:p14="http://schemas.microsoft.com/office/powerpoint/2010/main" val="3304628981"/>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70" name="Rectangle 7"/>
          <p:cNvSpPr>
            <a:spLocks noGrp="1" noChangeArrowheads="1"/>
          </p:cNvSpPr>
          <p:nvPr>
            <p:ph type="sldNum" sz="quarter" idx="5"/>
          </p:nvPr>
        </p:nvSpPr>
        <p:spPr>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spcBef>
                <a:spcPct val="30000"/>
              </a:spcBef>
              <a:defRPr sz="1200">
                <a:solidFill>
                  <a:schemeClr val="tx1"/>
                </a:solidFill>
                <a:latin typeface="Times New Roman" pitchFamily="18" charset="0"/>
              </a:defRPr>
            </a:lvl1pPr>
            <a:lvl2pPr marL="742950" indent="-285750" eaLnBrk="0" hangingPunct="0">
              <a:spcBef>
                <a:spcPct val="30000"/>
              </a:spcBef>
              <a:defRPr sz="1200">
                <a:solidFill>
                  <a:schemeClr val="tx1"/>
                </a:solidFill>
                <a:latin typeface="Times New Roman" pitchFamily="18" charset="0"/>
              </a:defRPr>
            </a:lvl2pPr>
            <a:lvl3pPr marL="1143000" indent="-228600" eaLnBrk="0" hangingPunct="0">
              <a:spcBef>
                <a:spcPct val="30000"/>
              </a:spcBef>
              <a:defRPr sz="1200">
                <a:solidFill>
                  <a:schemeClr val="tx1"/>
                </a:solidFill>
                <a:latin typeface="Times New Roman" pitchFamily="18" charset="0"/>
              </a:defRPr>
            </a:lvl3pPr>
            <a:lvl4pPr marL="1600200" indent="-228600" eaLnBrk="0" hangingPunct="0">
              <a:spcBef>
                <a:spcPct val="30000"/>
              </a:spcBef>
              <a:defRPr sz="1200">
                <a:solidFill>
                  <a:schemeClr val="tx1"/>
                </a:solidFill>
                <a:latin typeface="Times New Roman" pitchFamily="18" charset="0"/>
              </a:defRPr>
            </a:lvl4pPr>
            <a:lvl5pPr marL="2057400" indent="-228600" eaLnBrk="0" hangingPunct="0">
              <a:spcBef>
                <a:spcPct val="30000"/>
              </a:spcBef>
              <a:defRPr sz="1200">
                <a:solidFill>
                  <a:schemeClr val="tx1"/>
                </a:solidFill>
                <a:latin typeface="Times New Roman" pitchFamily="18" charset="0"/>
              </a:defRPr>
            </a:lvl5pPr>
            <a:lvl6pPr marL="2514600" indent="-228600" eaLnBrk="0" fontAlgn="base" hangingPunct="0">
              <a:spcBef>
                <a:spcPct val="30000"/>
              </a:spcBef>
              <a:spcAft>
                <a:spcPct val="0"/>
              </a:spcAft>
              <a:defRPr sz="1200">
                <a:solidFill>
                  <a:schemeClr val="tx1"/>
                </a:solidFill>
                <a:latin typeface="Times New Roman" pitchFamily="18" charset="0"/>
              </a:defRPr>
            </a:lvl6pPr>
            <a:lvl7pPr marL="2971800" indent="-228600" eaLnBrk="0" fontAlgn="base" hangingPunct="0">
              <a:spcBef>
                <a:spcPct val="30000"/>
              </a:spcBef>
              <a:spcAft>
                <a:spcPct val="0"/>
              </a:spcAft>
              <a:defRPr sz="1200">
                <a:solidFill>
                  <a:schemeClr val="tx1"/>
                </a:solidFill>
                <a:latin typeface="Times New Roman" pitchFamily="18" charset="0"/>
              </a:defRPr>
            </a:lvl7pPr>
            <a:lvl8pPr marL="3429000" indent="-228600" eaLnBrk="0" fontAlgn="base" hangingPunct="0">
              <a:spcBef>
                <a:spcPct val="30000"/>
              </a:spcBef>
              <a:spcAft>
                <a:spcPct val="0"/>
              </a:spcAft>
              <a:defRPr sz="1200">
                <a:solidFill>
                  <a:schemeClr val="tx1"/>
                </a:solidFill>
                <a:latin typeface="Times New Roman" pitchFamily="18" charset="0"/>
              </a:defRPr>
            </a:lvl8pPr>
            <a:lvl9pPr marL="3886200" indent="-228600" eaLnBrk="0" fontAlgn="base" hangingPunct="0">
              <a:spcBef>
                <a:spcPct val="30000"/>
              </a:spcBef>
              <a:spcAft>
                <a:spcPct val="0"/>
              </a:spcAft>
              <a:defRPr sz="1200">
                <a:solidFill>
                  <a:schemeClr val="tx1"/>
                </a:solidFill>
                <a:latin typeface="Times New Roman" pitchFamily="18" charset="0"/>
              </a:defRPr>
            </a:lvl9pPr>
          </a:lstStyle>
          <a:p>
            <a:pPr eaLnBrk="1" hangingPunct="1">
              <a:spcBef>
                <a:spcPct val="0"/>
              </a:spcBef>
              <a:defRPr/>
            </a:pPr>
            <a:fld id="{58F77ABA-1D4C-4C97-839F-2341F8543D47}" type="slidenum">
              <a:rPr lang="en-CA" altLang="en-US" smtClean="0"/>
              <a:pPr eaLnBrk="1" hangingPunct="1">
                <a:spcBef>
                  <a:spcPct val="0"/>
                </a:spcBef>
                <a:defRPr/>
              </a:pPr>
              <a:t>137</a:t>
            </a:fld>
            <a:endParaRPr lang="en-CA" altLang="en-US"/>
          </a:p>
        </p:txBody>
      </p:sp>
      <p:sp>
        <p:nvSpPr>
          <p:cNvPr id="433155" name="Rectangle 2"/>
          <p:cNvSpPr>
            <a:spLocks noGrp="1" noRot="1" noChangeAspect="1" noChangeArrowheads="1" noTextEdit="1"/>
          </p:cNvSpPr>
          <p:nvPr>
            <p:ph type="sldImg"/>
          </p:nvPr>
        </p:nvSpPr>
        <p:spPr>
          <a:ln/>
        </p:spPr>
      </p:sp>
      <p:sp>
        <p:nvSpPr>
          <p:cNvPr id="433156" name="Rectangle 3"/>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CA" altLang="en-US"/>
          </a:p>
        </p:txBody>
      </p:sp>
    </p:spTree>
    <p:extLst>
      <p:ext uri="{BB962C8B-B14F-4D97-AF65-F5344CB8AC3E}">
        <p14:creationId xmlns:p14="http://schemas.microsoft.com/office/powerpoint/2010/main" val="362282706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endParaRPr lang="en-CA"/>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88F3AFB3-81B6-4DB3-A8E8-6EE130C9DA67}" type="datetime1">
              <a:rPr lang="en-US"/>
              <a:pPr>
                <a:defRPr/>
              </a:pPr>
              <a:t>5/20/2021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479669984"/>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0C90EBE3-E8D5-4AE4-96EF-75E2AD5BACEF}" type="datetime1">
              <a:rPr lang="en-US"/>
              <a:pPr>
                <a:defRPr/>
              </a:pPr>
              <a:t>5/20/2021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09654208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228600"/>
            <a:ext cx="1943100" cy="5638800"/>
          </a:xfrm>
        </p:spPr>
        <p:txBody>
          <a:bodyPr vert="eaVert"/>
          <a:lstStyle/>
          <a:p>
            <a:r>
              <a:rPr lang="en-US"/>
              <a:t>Click to edit Master title style</a:t>
            </a:r>
            <a:endParaRPr lang="en-CA"/>
          </a:p>
        </p:txBody>
      </p:sp>
      <p:sp>
        <p:nvSpPr>
          <p:cNvPr id="3" name="Vertical Text Placeholder 2"/>
          <p:cNvSpPr>
            <a:spLocks noGrp="1"/>
          </p:cNvSpPr>
          <p:nvPr>
            <p:ph type="body" orient="vert" idx="1"/>
          </p:nvPr>
        </p:nvSpPr>
        <p:spPr>
          <a:xfrm>
            <a:off x="685800" y="228600"/>
            <a:ext cx="5676900" cy="56388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14A67245-10B0-4774-A5A8-7E94C642E23D}" type="datetime1">
              <a:rPr lang="en-US"/>
              <a:pPr>
                <a:defRPr/>
              </a:pPr>
              <a:t>5/20/2021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428672240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Rectangle 4"/>
          <p:cNvSpPr>
            <a:spLocks noGrp="1" noChangeArrowheads="1"/>
          </p:cNvSpPr>
          <p:nvPr>
            <p:ph type="dt" sz="half" idx="10"/>
          </p:nvPr>
        </p:nvSpPr>
        <p:spPr>
          <a:ln/>
        </p:spPr>
        <p:txBody>
          <a:bodyPr/>
          <a:lstStyle>
            <a:lvl1pPr>
              <a:defRPr/>
            </a:lvl1pPr>
          </a:lstStyle>
          <a:p>
            <a:pPr>
              <a:defRPr/>
            </a:pPr>
            <a:fld id="{EC07E630-F10C-42AF-A8AE-E90637828FBE}" type="datetime1">
              <a:rPr lang="en-US"/>
              <a:pPr>
                <a:defRPr/>
              </a:pPr>
              <a:t>5/20/2021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796183044"/>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endParaRPr lang="en-CA"/>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fld id="{F8A0B952-309D-4615-BB25-86FB6ECACB41}" type="datetime1">
              <a:rPr lang="en-US"/>
              <a:pPr>
                <a:defRPr/>
              </a:pPr>
              <a:t>5/20/2021</a:t>
            </a:fld>
            <a:endParaRPr lang="en-US"/>
          </a:p>
        </p:txBody>
      </p:sp>
      <p:sp>
        <p:nvSpPr>
          <p:cNvPr id="5"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72997333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Content Placeholder 2"/>
          <p:cNvSpPr>
            <a:spLocks noGrp="1"/>
          </p:cNvSpPr>
          <p:nvPr>
            <p:ph sz="half" idx="1"/>
          </p:nvPr>
        </p:nvSpPr>
        <p:spPr>
          <a:xfrm>
            <a:off x="6858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Content Placeholder 3"/>
          <p:cNvSpPr>
            <a:spLocks noGrp="1"/>
          </p:cNvSpPr>
          <p:nvPr>
            <p:ph sz="half" idx="2"/>
          </p:nvPr>
        </p:nvSpPr>
        <p:spPr>
          <a:xfrm>
            <a:off x="4648200" y="17526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Rectangle 4"/>
          <p:cNvSpPr>
            <a:spLocks noGrp="1" noChangeArrowheads="1"/>
          </p:cNvSpPr>
          <p:nvPr>
            <p:ph type="dt" sz="half" idx="10"/>
          </p:nvPr>
        </p:nvSpPr>
        <p:spPr>
          <a:ln/>
        </p:spPr>
        <p:txBody>
          <a:bodyPr/>
          <a:lstStyle>
            <a:lvl1pPr>
              <a:defRPr/>
            </a:lvl1pPr>
          </a:lstStyle>
          <a:p>
            <a:pPr>
              <a:defRPr/>
            </a:pPr>
            <a:fld id="{1F6D5902-B2B3-4336-AC88-AAA3AB148E30}" type="datetime1">
              <a:rPr lang="en-US"/>
              <a:pPr>
                <a:defRPr/>
              </a:pPr>
              <a:t>5/20/2021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8385553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endParaRPr lang="en-CA"/>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7" name="Rectangle 4"/>
          <p:cNvSpPr>
            <a:spLocks noGrp="1" noChangeArrowheads="1"/>
          </p:cNvSpPr>
          <p:nvPr>
            <p:ph type="dt" sz="half" idx="10"/>
          </p:nvPr>
        </p:nvSpPr>
        <p:spPr>
          <a:ln/>
        </p:spPr>
        <p:txBody>
          <a:bodyPr/>
          <a:lstStyle>
            <a:lvl1pPr>
              <a:defRPr/>
            </a:lvl1pPr>
          </a:lstStyle>
          <a:p>
            <a:pPr>
              <a:defRPr/>
            </a:pPr>
            <a:fld id="{DEB7DE0D-0F9D-434A-B416-0745F6699870}" type="datetime1">
              <a:rPr lang="en-US"/>
              <a:pPr>
                <a:defRPr/>
              </a:pPr>
              <a:t>5/20/2021</a:t>
            </a:fld>
            <a:endParaRPr lang="en-US"/>
          </a:p>
        </p:txBody>
      </p:sp>
      <p:sp>
        <p:nvSpPr>
          <p:cNvPr id="8"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55249638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CA"/>
          </a:p>
        </p:txBody>
      </p:sp>
      <p:sp>
        <p:nvSpPr>
          <p:cNvPr id="3" name="Rectangle 4"/>
          <p:cNvSpPr>
            <a:spLocks noGrp="1" noChangeArrowheads="1"/>
          </p:cNvSpPr>
          <p:nvPr>
            <p:ph type="dt" sz="half" idx="10"/>
          </p:nvPr>
        </p:nvSpPr>
        <p:spPr>
          <a:ln/>
        </p:spPr>
        <p:txBody>
          <a:bodyPr/>
          <a:lstStyle>
            <a:lvl1pPr>
              <a:defRPr/>
            </a:lvl1pPr>
          </a:lstStyle>
          <a:p>
            <a:pPr>
              <a:defRPr/>
            </a:pPr>
            <a:fld id="{9F8D5A7F-99CE-4ECB-A9AA-9873C4547AA4}" type="datetime1">
              <a:rPr lang="en-US"/>
              <a:pPr>
                <a:defRPr/>
              </a:pPr>
              <a:t>5/20/2021</a:t>
            </a:fld>
            <a:endParaRPr lang="en-US"/>
          </a:p>
        </p:txBody>
      </p:sp>
      <p:sp>
        <p:nvSpPr>
          <p:cNvPr id="4"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95963646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fld id="{9C963665-939F-4305-8944-CA33E5785F40}" type="datetime1">
              <a:rPr lang="en-US"/>
              <a:pPr>
                <a:defRPr/>
              </a:pPr>
              <a:t>5/20/2021</a:t>
            </a:fld>
            <a:endParaRPr lang="en-US"/>
          </a:p>
        </p:txBody>
      </p:sp>
      <p:sp>
        <p:nvSpPr>
          <p:cNvPr id="3"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3602596609"/>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endParaRPr lang="en-CA"/>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CA"/>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F1367AC4-AD64-4B76-B625-D2A4C009C2D1}" type="datetime1">
              <a:rPr lang="en-US"/>
              <a:pPr>
                <a:defRPr/>
              </a:pPr>
              <a:t>5/20/2021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2514326777"/>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endParaRPr lang="en-CA"/>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CA"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fld id="{036FC55F-3AE1-4AD9-9A53-CCD2A7BD4EA6}" type="datetime1">
              <a:rPr lang="en-US"/>
              <a:pPr>
                <a:defRPr/>
              </a:pPr>
              <a:t>5/20/2021</a:t>
            </a:fld>
            <a:endParaRPr lang="en-US"/>
          </a:p>
        </p:txBody>
      </p:sp>
      <p:sp>
        <p:nvSpPr>
          <p:cNvPr id="6" name="Rectangle 5"/>
          <p:cNvSpPr>
            <a:spLocks noGrp="1" noChangeArrowheads="1"/>
          </p:cNvSpPr>
          <p:nvPr>
            <p:ph type="ftr" sz="quarter" idx="11"/>
          </p:nvPr>
        </p:nvSpPr>
        <p:spPr>
          <a:ln/>
        </p:spPr>
        <p:txBody>
          <a:bodyPr/>
          <a:lstStyle>
            <a:lvl1pPr>
              <a:defRPr/>
            </a:lvl1pPr>
          </a:lstStyle>
          <a:p>
            <a:pPr>
              <a:defRPr/>
            </a:pPr>
            <a:r>
              <a:rPr lang="en-US"/>
              <a:t>Steven Rudich: www.cs.cmu.edu/~rudich</a:t>
            </a:r>
          </a:p>
        </p:txBody>
      </p:sp>
    </p:spTree>
    <p:extLst>
      <p:ext uri="{BB962C8B-B14F-4D97-AF65-F5344CB8AC3E}">
        <p14:creationId xmlns:p14="http://schemas.microsoft.com/office/powerpoint/2010/main" val="1098112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752600"/>
            <a:ext cx="7772400" cy="4114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7239000" y="6553200"/>
            <a:ext cx="1905000" cy="284163"/>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eaLnBrk="0" hangingPunct="0">
              <a:defRPr sz="1200">
                <a:solidFill>
                  <a:schemeClr val="folHlink"/>
                </a:solidFill>
                <a:effectLst/>
                <a:cs typeface="+mn-cs"/>
              </a:defRPr>
            </a:lvl1pPr>
          </a:lstStyle>
          <a:p>
            <a:pPr>
              <a:defRPr/>
            </a:pPr>
            <a:fld id="{3BCA6842-D50D-4A22-BE27-BE39F21A9E9D}" type="datetime1">
              <a:rPr lang="en-US"/>
              <a:pPr>
                <a:defRPr/>
              </a:pPr>
              <a:t>5/20/2021</a:t>
            </a:fld>
            <a:endParaRPr lang="en-US"/>
          </a:p>
        </p:txBody>
      </p:sp>
      <p:sp>
        <p:nvSpPr>
          <p:cNvPr id="1029" name="Rectangle 5"/>
          <p:cNvSpPr>
            <a:spLocks noGrp="1" noChangeArrowheads="1"/>
          </p:cNvSpPr>
          <p:nvPr>
            <p:ph type="ftr" sz="quarter" idx="3"/>
          </p:nvPr>
        </p:nvSpPr>
        <p:spPr bwMode="auto">
          <a:xfrm>
            <a:off x="3200400" y="6553200"/>
            <a:ext cx="2895600" cy="3048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eaLnBrk="0" hangingPunct="0">
              <a:defRPr sz="1200">
                <a:solidFill>
                  <a:schemeClr val="folHlink"/>
                </a:solidFill>
                <a:effectLst/>
                <a:latin typeface="Arial" pitchFamily="34" charset="0"/>
                <a:cs typeface="+mn-cs"/>
              </a:defRPr>
            </a:lvl1pPr>
          </a:lstStyle>
          <a:p>
            <a:pPr>
              <a:defRPr/>
            </a:pPr>
            <a:r>
              <a:rPr lang="en-US"/>
              <a:t>Steven Rudich: www.cs.cmu.edu/~rudich</a:t>
            </a:r>
          </a:p>
        </p:txBody>
      </p:sp>
    </p:spTree>
  </p:cSld>
  <p:clrMap bg1="dk2" tx1="lt1" bg2="dk1"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p:titleStyle>
    <p:body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3" Type="http://schemas.openxmlformats.org/officeDocument/2006/relationships/slide" Target="slide70.xml"/><Relationship Id="rId18" Type="http://schemas.openxmlformats.org/officeDocument/2006/relationships/slide" Target="slide112.xml"/><Relationship Id="rId26" Type="http://schemas.openxmlformats.org/officeDocument/2006/relationships/slide" Target="slide180.xml"/><Relationship Id="rId39" Type="http://schemas.openxmlformats.org/officeDocument/2006/relationships/slide" Target="slide442.xml"/><Relationship Id="rId21" Type="http://schemas.openxmlformats.org/officeDocument/2006/relationships/image" Target="../media/image3.jpeg"/><Relationship Id="rId34" Type="http://schemas.openxmlformats.org/officeDocument/2006/relationships/slide" Target="slide413.xml"/><Relationship Id="rId42" Type="http://schemas.openxmlformats.org/officeDocument/2006/relationships/slide" Target="slide491.xml"/><Relationship Id="rId47" Type="http://schemas.openxmlformats.org/officeDocument/2006/relationships/image" Target="../media/image4.jpeg"/><Relationship Id="rId50" Type="http://schemas.openxmlformats.org/officeDocument/2006/relationships/slide" Target="slide256.xml"/><Relationship Id="rId55" Type="http://schemas.openxmlformats.org/officeDocument/2006/relationships/slide" Target="slide276.xml"/><Relationship Id="rId7" Type="http://schemas.openxmlformats.org/officeDocument/2006/relationships/slide" Target="slide22.xml"/><Relationship Id="rId12" Type="http://schemas.openxmlformats.org/officeDocument/2006/relationships/slide" Target="slide64.xml"/><Relationship Id="rId17" Type="http://schemas.openxmlformats.org/officeDocument/2006/relationships/slide" Target="slide108.xml"/><Relationship Id="rId25" Type="http://schemas.openxmlformats.org/officeDocument/2006/relationships/slide" Target="slide174.xml"/><Relationship Id="rId33" Type="http://schemas.openxmlformats.org/officeDocument/2006/relationships/slide" Target="slide386.xml"/><Relationship Id="rId38" Type="http://schemas.openxmlformats.org/officeDocument/2006/relationships/slide" Target="slide436.xml"/><Relationship Id="rId46" Type="http://schemas.openxmlformats.org/officeDocument/2006/relationships/slide" Target="slide592.xml"/><Relationship Id="rId59" Type="http://schemas.openxmlformats.org/officeDocument/2006/relationships/slide" Target="slide297.xml"/><Relationship Id="rId2" Type="http://schemas.openxmlformats.org/officeDocument/2006/relationships/slideLayout" Target="../slideLayouts/slideLayout1.xml"/><Relationship Id="rId16" Type="http://schemas.openxmlformats.org/officeDocument/2006/relationships/slide" Target="slide97.xml"/><Relationship Id="rId20" Type="http://schemas.openxmlformats.org/officeDocument/2006/relationships/image" Target="../media/image2.png"/><Relationship Id="rId29" Type="http://schemas.openxmlformats.org/officeDocument/2006/relationships/slide" Target="slide302.xml"/><Relationship Id="rId41" Type="http://schemas.openxmlformats.org/officeDocument/2006/relationships/slide" Target="slide460.xml"/><Relationship Id="rId54" Type="http://schemas.openxmlformats.org/officeDocument/2006/relationships/slide" Target="slide266.xml"/><Relationship Id="rId1" Type="http://schemas.openxmlformats.org/officeDocument/2006/relationships/vmlDrawing" Target="../drawings/vmlDrawing1.vml"/><Relationship Id="rId6" Type="http://schemas.openxmlformats.org/officeDocument/2006/relationships/slide" Target="slide7.xml"/><Relationship Id="rId11" Type="http://schemas.openxmlformats.org/officeDocument/2006/relationships/slide" Target="slide57.xml"/><Relationship Id="rId24" Type="http://schemas.openxmlformats.org/officeDocument/2006/relationships/slide" Target="slide171.xml"/><Relationship Id="rId32" Type="http://schemas.openxmlformats.org/officeDocument/2006/relationships/slide" Target="slide381.xml"/><Relationship Id="rId37" Type="http://schemas.openxmlformats.org/officeDocument/2006/relationships/slide" Target="slide432.xml"/><Relationship Id="rId40" Type="http://schemas.openxmlformats.org/officeDocument/2006/relationships/slide" Target="slide451.xml"/><Relationship Id="rId45" Type="http://schemas.openxmlformats.org/officeDocument/2006/relationships/slide" Target="slide534.xml"/><Relationship Id="rId53" Type="http://schemas.openxmlformats.org/officeDocument/2006/relationships/slide" Target="slide262.xml"/><Relationship Id="rId58" Type="http://schemas.openxmlformats.org/officeDocument/2006/relationships/slide" Target="slide294.xml"/><Relationship Id="rId5" Type="http://schemas.openxmlformats.org/officeDocument/2006/relationships/image" Target="../media/image1.wmf"/><Relationship Id="rId15" Type="http://schemas.openxmlformats.org/officeDocument/2006/relationships/slide" Target="slide90.xml"/><Relationship Id="rId23" Type="http://schemas.openxmlformats.org/officeDocument/2006/relationships/slide" Target="slide164.xml"/><Relationship Id="rId28" Type="http://schemas.openxmlformats.org/officeDocument/2006/relationships/slide" Target="slide245.xml"/><Relationship Id="rId36" Type="http://schemas.openxmlformats.org/officeDocument/2006/relationships/slide" Target="slide426.xml"/><Relationship Id="rId49" Type="http://schemas.openxmlformats.org/officeDocument/2006/relationships/slide" Target="slide247.xml"/><Relationship Id="rId57" Type="http://schemas.openxmlformats.org/officeDocument/2006/relationships/slide" Target="slide285.xml"/><Relationship Id="rId10" Type="http://schemas.openxmlformats.org/officeDocument/2006/relationships/slide" Target="slide53.xml"/><Relationship Id="rId19" Type="http://schemas.openxmlformats.org/officeDocument/2006/relationships/slide" Target="slide545.xml"/><Relationship Id="rId31" Type="http://schemas.openxmlformats.org/officeDocument/2006/relationships/slide" Target="slide366.xml"/><Relationship Id="rId44" Type="http://schemas.openxmlformats.org/officeDocument/2006/relationships/slide" Target="slide529.xml"/><Relationship Id="rId52" Type="http://schemas.openxmlformats.org/officeDocument/2006/relationships/slide" Target="slide261.xml"/><Relationship Id="rId4" Type="http://schemas.openxmlformats.org/officeDocument/2006/relationships/oleObject" Target="../embeddings/oleObject1.bin"/><Relationship Id="rId9" Type="http://schemas.openxmlformats.org/officeDocument/2006/relationships/slide" Target="slide42.xml"/><Relationship Id="rId14" Type="http://schemas.openxmlformats.org/officeDocument/2006/relationships/slide" Target="slide79.xml"/><Relationship Id="rId22" Type="http://schemas.openxmlformats.org/officeDocument/2006/relationships/slide" Target="slide161.xml"/><Relationship Id="rId27" Type="http://schemas.openxmlformats.org/officeDocument/2006/relationships/slide" Target="slide231.xml"/><Relationship Id="rId30" Type="http://schemas.openxmlformats.org/officeDocument/2006/relationships/slide" Target="slide326.xml"/><Relationship Id="rId35" Type="http://schemas.openxmlformats.org/officeDocument/2006/relationships/slide" Target="slide423.xml"/><Relationship Id="rId43" Type="http://schemas.openxmlformats.org/officeDocument/2006/relationships/slide" Target="slide498.xml"/><Relationship Id="rId48" Type="http://schemas.openxmlformats.org/officeDocument/2006/relationships/image" Target="../media/image5.png"/><Relationship Id="rId56" Type="http://schemas.openxmlformats.org/officeDocument/2006/relationships/slide" Target="slide278.xml"/><Relationship Id="rId8" Type="http://schemas.openxmlformats.org/officeDocument/2006/relationships/slide" Target="slide33.xml"/><Relationship Id="rId51" Type="http://schemas.openxmlformats.org/officeDocument/2006/relationships/slide" Target="slide257.xml"/><Relationship Id="rId3"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4.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14.jpeg"/></Relationships>
</file>

<file path=ppt/slides/_rels/slide100.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80.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81.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82.xml"/><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3" Type="http://schemas.openxmlformats.org/officeDocument/2006/relationships/image" Target="../media/image149.png"/><Relationship Id="rId2" Type="http://schemas.openxmlformats.org/officeDocument/2006/relationships/notesSlide" Target="../notesSlides/notesSlide83.xml"/><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51.png"/><Relationship Id="rId2" Type="http://schemas.openxmlformats.org/officeDocument/2006/relationships/notesSlide" Target="../notesSlides/notesSlide84.xml"/><Relationship Id="rId1" Type="http://schemas.openxmlformats.org/officeDocument/2006/relationships/slideLayout" Target="../slideLayouts/slideLayout2.xml"/><Relationship Id="rId6" Type="http://schemas.openxmlformats.org/officeDocument/2006/relationships/image" Target="../media/image150.png"/><Relationship Id="rId5" Type="http://schemas.openxmlformats.org/officeDocument/2006/relationships/image" Target="../media/image110.jpeg"/><Relationship Id="rId4" Type="http://schemas.openxmlformats.org/officeDocument/2006/relationships/image" Target="../media/image111.jpeg"/></Relationships>
</file>

<file path=ppt/slides/_rels/slide10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85.xml"/><Relationship Id="rId1" Type="http://schemas.openxmlformats.org/officeDocument/2006/relationships/slideLayout" Target="../slideLayouts/slideLayout2.xml"/><Relationship Id="rId6" Type="http://schemas.openxmlformats.org/officeDocument/2006/relationships/image" Target="../media/image151.png"/><Relationship Id="rId5" Type="http://schemas.openxmlformats.org/officeDocument/2006/relationships/image" Target="../media/image150.jpeg"/><Relationship Id="rId4" Type="http://schemas.openxmlformats.org/officeDocument/2006/relationships/image" Target="../media/image147.png"/></Relationships>
</file>

<file path=ppt/slides/_rels/slide106.xml.rels><?xml version="1.0" encoding="UTF-8" standalone="yes"?>
<Relationships xmlns="http://schemas.openxmlformats.org/package/2006/relationships"><Relationship Id="rId3" Type="http://schemas.openxmlformats.org/officeDocument/2006/relationships/image" Target="../media/image540.png"/><Relationship Id="rId2" Type="http://schemas.openxmlformats.org/officeDocument/2006/relationships/notesSlide" Target="../notesSlides/notesSlide86.xml"/><Relationship Id="rId1" Type="http://schemas.openxmlformats.org/officeDocument/2006/relationships/slideLayout" Target="../slideLayouts/slideLayout2.xml"/><Relationship Id="rId5" Type="http://schemas.openxmlformats.org/officeDocument/2006/relationships/image" Target="../media/image151.png"/><Relationship Id="rId4" Type="http://schemas.openxmlformats.org/officeDocument/2006/relationships/image" Target="../media/image153.png"/></Relationships>
</file>

<file path=ppt/slides/_rels/slide10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87.xml"/><Relationship Id="rId1" Type="http://schemas.openxmlformats.org/officeDocument/2006/relationships/slideLayout" Target="../slideLayouts/slideLayout2.xml"/><Relationship Id="rId5" Type="http://schemas.openxmlformats.org/officeDocument/2006/relationships/image" Target="../media/image154.png"/><Relationship Id="rId4" Type="http://schemas.openxmlformats.org/officeDocument/2006/relationships/image" Target="../media/image152.jpeg"/></Relationships>
</file>

<file path=ppt/slides/_rels/slide108.xml.rels><?xml version="1.0" encoding="UTF-8" standalone="yes"?>
<Relationships xmlns="http://schemas.openxmlformats.org/package/2006/relationships"><Relationship Id="rId3" Type="http://schemas.openxmlformats.org/officeDocument/2006/relationships/image" Target="../media/image1213.png"/><Relationship Id="rId2" Type="http://schemas.openxmlformats.org/officeDocument/2006/relationships/image" Target="../media/image1163.png"/><Relationship Id="rId1" Type="http://schemas.openxmlformats.org/officeDocument/2006/relationships/slideLayout" Target="../slideLayouts/slideLayout2.xml"/><Relationship Id="rId4" Type="http://schemas.openxmlformats.org/officeDocument/2006/relationships/image" Target="../media/image155.jpeg"/></Relationships>
</file>

<file path=ppt/slides/_rels/slide109.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1213.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14.jpeg"/></Relationships>
</file>

<file path=ppt/slides/_rels/slide110.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image" Target="../media/image1213.png"/><Relationship Id="rId1" Type="http://schemas.openxmlformats.org/officeDocument/2006/relationships/slideLayout" Target="../slideLayouts/slideLayout2.xml"/><Relationship Id="rId6" Type="http://schemas.openxmlformats.org/officeDocument/2006/relationships/image" Target="../media/image159.png"/><Relationship Id="rId5" Type="http://schemas.openxmlformats.org/officeDocument/2006/relationships/image" Target="../media/image158.png"/><Relationship Id="rId4" Type="http://schemas.openxmlformats.org/officeDocument/2006/relationships/image" Target="../media/image157.png"/></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12.xml.rels><?xml version="1.0" encoding="UTF-8" standalone="yes"?>
<Relationships xmlns="http://schemas.openxmlformats.org/package/2006/relationships"><Relationship Id="rId8" Type="http://schemas.openxmlformats.org/officeDocument/2006/relationships/image" Target="../media/image3.jpeg"/><Relationship Id="rId13" Type="http://schemas.openxmlformats.org/officeDocument/2006/relationships/slide" Target="slide180.xml"/><Relationship Id="rId18" Type="http://schemas.openxmlformats.org/officeDocument/2006/relationships/slide" Target="slide381.xml"/><Relationship Id="rId26" Type="http://schemas.openxmlformats.org/officeDocument/2006/relationships/slide" Target="slide460.xml"/><Relationship Id="rId3" Type="http://schemas.openxmlformats.org/officeDocument/2006/relationships/notesSlide" Target="../notesSlides/notesSlide88.xml"/><Relationship Id="rId21" Type="http://schemas.openxmlformats.org/officeDocument/2006/relationships/slide" Target="slide451.xml"/><Relationship Id="rId7" Type="http://schemas.openxmlformats.org/officeDocument/2006/relationships/image" Target="../media/image2.png"/><Relationship Id="rId12" Type="http://schemas.openxmlformats.org/officeDocument/2006/relationships/slide" Target="slide231.xml"/><Relationship Id="rId17" Type="http://schemas.openxmlformats.org/officeDocument/2006/relationships/slide" Target="slide366.xml"/><Relationship Id="rId25" Type="http://schemas.openxmlformats.org/officeDocument/2006/relationships/slide" Target="slide491.xml"/><Relationship Id="rId2" Type="http://schemas.openxmlformats.org/officeDocument/2006/relationships/slideLayout" Target="../slideLayouts/slideLayout1.xml"/><Relationship Id="rId16" Type="http://schemas.openxmlformats.org/officeDocument/2006/relationships/slide" Target="slide326.xml"/><Relationship Id="rId20" Type="http://schemas.openxmlformats.org/officeDocument/2006/relationships/slide" Target="slide413.xml"/><Relationship Id="rId29" Type="http://schemas.openxmlformats.org/officeDocument/2006/relationships/slide" Target="slide534.xml"/><Relationship Id="rId1" Type="http://schemas.openxmlformats.org/officeDocument/2006/relationships/vmlDrawing" Target="../drawings/vmlDrawing2.vml"/><Relationship Id="rId6" Type="http://schemas.openxmlformats.org/officeDocument/2006/relationships/oleObject" Target="../embeddings/oleObject1.bin"/><Relationship Id="rId11" Type="http://schemas.openxmlformats.org/officeDocument/2006/relationships/slide" Target="slide171.xml"/><Relationship Id="rId24" Type="http://schemas.openxmlformats.org/officeDocument/2006/relationships/slide" Target="slide424.xml"/><Relationship Id="rId5" Type="http://schemas.openxmlformats.org/officeDocument/2006/relationships/image" Target="../media/image1.wmf"/><Relationship Id="rId15" Type="http://schemas.openxmlformats.org/officeDocument/2006/relationships/slide" Target="slide302.xml"/><Relationship Id="rId23" Type="http://schemas.openxmlformats.org/officeDocument/2006/relationships/slide" Target="slide426.xml"/><Relationship Id="rId28" Type="http://schemas.openxmlformats.org/officeDocument/2006/relationships/slide" Target="slide529.xml"/><Relationship Id="rId10" Type="http://schemas.openxmlformats.org/officeDocument/2006/relationships/slide" Target="slide164.xml"/><Relationship Id="rId19" Type="http://schemas.openxmlformats.org/officeDocument/2006/relationships/slide" Target="slide386.xml"/><Relationship Id="rId31" Type="http://schemas.openxmlformats.org/officeDocument/2006/relationships/image" Target="../media/image5.png"/><Relationship Id="rId4" Type="http://schemas.openxmlformats.org/officeDocument/2006/relationships/oleObject" Target="../embeddings/oleObject2.bin"/><Relationship Id="rId9" Type="http://schemas.openxmlformats.org/officeDocument/2006/relationships/slide" Target="slide161.xml"/><Relationship Id="rId14" Type="http://schemas.openxmlformats.org/officeDocument/2006/relationships/slide" Target="slide247.xml"/><Relationship Id="rId22" Type="http://schemas.openxmlformats.org/officeDocument/2006/relationships/slide" Target="slide423.xml"/><Relationship Id="rId27" Type="http://schemas.openxmlformats.org/officeDocument/2006/relationships/slide" Target="slide592.xml"/><Relationship Id="rId30" Type="http://schemas.openxmlformats.org/officeDocument/2006/relationships/image" Target="../media/image160.jpeg"/></Relationships>
</file>

<file path=ppt/slides/_rels/slide113.xml.rels><?xml version="1.0" encoding="UTF-8" standalone="yes"?>
<Relationships xmlns="http://schemas.openxmlformats.org/package/2006/relationships"><Relationship Id="rId8" Type="http://schemas.openxmlformats.org/officeDocument/2006/relationships/image" Target="../media/image167.jpeg"/><Relationship Id="rId3" Type="http://schemas.openxmlformats.org/officeDocument/2006/relationships/image" Target="../media/image162.png"/><Relationship Id="rId7" Type="http://schemas.openxmlformats.org/officeDocument/2006/relationships/image" Target="../media/image166.jpeg"/><Relationship Id="rId2" Type="http://schemas.openxmlformats.org/officeDocument/2006/relationships/image" Target="../media/image161.jpeg"/><Relationship Id="rId1" Type="http://schemas.openxmlformats.org/officeDocument/2006/relationships/slideLayout" Target="../slideLayouts/slideLayout2.xml"/><Relationship Id="rId6" Type="http://schemas.openxmlformats.org/officeDocument/2006/relationships/image" Target="../media/image165.jpeg"/><Relationship Id="rId5" Type="http://schemas.openxmlformats.org/officeDocument/2006/relationships/image" Target="../media/image164.jpeg"/><Relationship Id="rId4" Type="http://schemas.openxmlformats.org/officeDocument/2006/relationships/image" Target="../media/image163.png"/><Relationship Id="rId9" Type="http://schemas.openxmlformats.org/officeDocument/2006/relationships/image" Target="../media/image168.jpeg"/></Relationships>
</file>

<file path=ppt/slides/_rels/slide114.xml.rels><?xml version="1.0" encoding="UTF-8" standalone="yes"?>
<Relationships xmlns="http://schemas.openxmlformats.org/package/2006/relationships"><Relationship Id="rId8" Type="http://schemas.openxmlformats.org/officeDocument/2006/relationships/slide" Target="slide161.xml"/><Relationship Id="rId3" Type="http://schemas.openxmlformats.org/officeDocument/2006/relationships/image" Target="../media/image128.jpeg"/><Relationship Id="rId7" Type="http://schemas.openxmlformats.org/officeDocument/2006/relationships/image" Target="../media/image1220.png"/><Relationship Id="rId2" Type="http://schemas.openxmlformats.org/officeDocument/2006/relationships/notesSlide" Target="../notesSlides/notesSlide89.xml"/><Relationship Id="rId1" Type="http://schemas.openxmlformats.org/officeDocument/2006/relationships/slideLayout" Target="../slideLayouts/slideLayout7.xml"/><Relationship Id="rId6" Type="http://schemas.openxmlformats.org/officeDocument/2006/relationships/image" Target="../media/image169.png"/><Relationship Id="rId5" Type="http://schemas.openxmlformats.org/officeDocument/2006/relationships/image" Target="../media/image601.png"/><Relationship Id="rId4" Type="http://schemas.openxmlformats.org/officeDocument/2006/relationships/image" Target="../media/image1230.png"/></Relationships>
</file>

<file path=ppt/slides/_rels/slide115.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90.xml"/><Relationship Id="rId1" Type="http://schemas.openxmlformats.org/officeDocument/2006/relationships/slideLayout" Target="../slideLayouts/slideLayout7.xml"/><Relationship Id="rId5" Type="http://schemas.openxmlformats.org/officeDocument/2006/relationships/slide" Target="slide165.xml"/><Relationship Id="rId4" Type="http://schemas.openxmlformats.org/officeDocument/2006/relationships/image" Target="../media/image1332.png"/></Relationships>
</file>

<file path=ppt/slides/_rels/slide116.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128.jpeg"/><Relationship Id="rId7" Type="http://schemas.openxmlformats.org/officeDocument/2006/relationships/image" Target="../media/image801.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7010.png"/><Relationship Id="rId11" Type="http://schemas.openxmlformats.org/officeDocument/2006/relationships/slide" Target="slide224.xml"/><Relationship Id="rId5" Type="http://schemas.openxmlformats.org/officeDocument/2006/relationships/image" Target="../media/image6000.png"/><Relationship Id="rId10" Type="http://schemas.openxmlformats.org/officeDocument/2006/relationships/image" Target="../media/image1293.png"/><Relationship Id="rId4" Type="http://schemas.openxmlformats.org/officeDocument/2006/relationships/image" Target="../media/image251.png"/><Relationship Id="rId9" Type="http://schemas.openxmlformats.org/officeDocument/2006/relationships/image" Target="../media/image1282.png"/></Relationships>
</file>

<file path=ppt/slides/_rels/slide117.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 Id="rId4" Type="http://schemas.openxmlformats.org/officeDocument/2006/relationships/slide" Target="slide231.xml"/></Relationships>
</file>

<file path=ppt/slides/_rels/slide11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slide" Target="slide180.xml"/><Relationship Id="rId2" Type="http://schemas.openxmlformats.org/officeDocument/2006/relationships/notesSlide" Target="../notesSlides/notesSlide91.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19.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slide" Target="slide244.xml"/><Relationship Id="rId1" Type="http://schemas.openxmlformats.org/officeDocument/2006/relationships/slideLayout" Target="../slideLayouts/slideLayout2.xml"/><Relationship Id="rId5" Type="http://schemas.openxmlformats.org/officeDocument/2006/relationships/image" Target="../media/image145.jpeg"/><Relationship Id="rId4" Type="http://schemas.openxmlformats.org/officeDocument/2006/relationships/image" Target="../media/image172.png"/></Relationships>
</file>

<file path=ppt/slides/_rels/slide12.xml.rels><?xml version="1.0" encoding="UTF-8" standalone="yes"?>
<Relationships xmlns="http://schemas.openxmlformats.org/package/2006/relationships"><Relationship Id="rId3" Type="http://schemas.openxmlformats.org/officeDocument/2006/relationships/image" Target="../media/image15.jpeg"/><Relationship Id="rId7" Type="http://schemas.openxmlformats.org/officeDocument/2006/relationships/image" Target="../media/image14.jpeg"/><Relationship Id="rId2" Type="http://schemas.openxmlformats.org/officeDocument/2006/relationships/notesSlide" Target="../notesSlides/notesSlide6.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17.jpeg"/><Relationship Id="rId4" Type="http://schemas.openxmlformats.org/officeDocument/2006/relationships/image" Target="../media/image16.jpeg"/></Relationships>
</file>

<file path=ppt/slides/_rels/slide120.xml.rels><?xml version="1.0" encoding="UTF-8" standalone="yes"?>
<Relationships xmlns="http://schemas.openxmlformats.org/package/2006/relationships"><Relationship Id="rId3" Type="http://schemas.openxmlformats.org/officeDocument/2006/relationships/slide" Target="slide256.xml"/><Relationship Id="rId2" Type="http://schemas.openxmlformats.org/officeDocument/2006/relationships/image" Target="../media/image173.png"/><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92.xml"/><Relationship Id="rId1" Type="http://schemas.openxmlformats.org/officeDocument/2006/relationships/slideLayout" Target="../slideLayouts/slideLayout2.xml"/><Relationship Id="rId5" Type="http://schemas.openxmlformats.org/officeDocument/2006/relationships/slide" Target="slide306.xml"/><Relationship Id="rId4" Type="http://schemas.openxmlformats.org/officeDocument/2006/relationships/image" Target="../media/image175.jpeg"/></Relationships>
</file>

<file path=ppt/slides/_rels/slide122.xml.rels><?xml version="1.0" encoding="UTF-8" standalone="yes"?>
<Relationships xmlns="http://schemas.openxmlformats.org/package/2006/relationships"><Relationship Id="rId13" Type="http://schemas.openxmlformats.org/officeDocument/2006/relationships/image" Target="../media/image1880.png"/><Relationship Id="rId18" Type="http://schemas.openxmlformats.org/officeDocument/2006/relationships/image" Target="../media/image1900.png"/><Relationship Id="rId3" Type="http://schemas.openxmlformats.org/officeDocument/2006/relationships/image" Target="../media/image131.jpeg"/><Relationship Id="rId21" Type="http://schemas.openxmlformats.org/officeDocument/2006/relationships/slide" Target="slide326.xml"/><Relationship Id="rId17" Type="http://schemas.openxmlformats.org/officeDocument/2006/relationships/image" Target="../media/image1890.png"/><Relationship Id="rId2" Type="http://schemas.openxmlformats.org/officeDocument/2006/relationships/notesSlide" Target="../notesSlides/notesSlide93.xml"/><Relationship Id="rId16" Type="http://schemas.openxmlformats.org/officeDocument/2006/relationships/image" Target="../media/image133.jpeg"/><Relationship Id="rId20" Type="http://schemas.openxmlformats.org/officeDocument/2006/relationships/image" Target="../media/image1352.png"/><Relationship Id="rId1" Type="http://schemas.openxmlformats.org/officeDocument/2006/relationships/slideLayout" Target="../slideLayouts/slideLayout7.xml"/><Relationship Id="rId11" Type="http://schemas.openxmlformats.org/officeDocument/2006/relationships/image" Target="../media/image1840.png"/><Relationship Id="rId15" Type="http://schemas.openxmlformats.org/officeDocument/2006/relationships/image" Target="../media/image177.jpeg"/><Relationship Id="rId19" Type="http://schemas.openxmlformats.org/officeDocument/2006/relationships/image" Target="../media/image5.png"/><Relationship Id="rId14" Type="http://schemas.openxmlformats.org/officeDocument/2006/relationships/image" Target="../media/image176.png"/></Relationships>
</file>

<file path=ppt/slides/_rels/slide123.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94.xml"/><Relationship Id="rId1" Type="http://schemas.openxmlformats.org/officeDocument/2006/relationships/slideLayout" Target="../slideLayouts/slideLayout7.xml"/><Relationship Id="rId6" Type="http://schemas.openxmlformats.org/officeDocument/2006/relationships/slide" Target="slide368.xml"/><Relationship Id="rId5" Type="http://schemas.openxmlformats.org/officeDocument/2006/relationships/image" Target="../media/image180.png"/><Relationship Id="rId4" Type="http://schemas.openxmlformats.org/officeDocument/2006/relationships/image" Target="../media/image179.png"/></Relationships>
</file>

<file path=ppt/slides/_rels/slide12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95.xml"/><Relationship Id="rId1" Type="http://schemas.openxmlformats.org/officeDocument/2006/relationships/slideLayout" Target="../slideLayouts/slideLayout7.xml"/><Relationship Id="rId5" Type="http://schemas.openxmlformats.org/officeDocument/2006/relationships/slide" Target="slide381.xml"/><Relationship Id="rId4" Type="http://schemas.openxmlformats.org/officeDocument/2006/relationships/image" Target="../media/image182.png"/></Relationships>
</file>

<file path=ppt/slides/_rels/slide125.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jpeg"/><Relationship Id="rId1" Type="http://schemas.openxmlformats.org/officeDocument/2006/relationships/slideLayout" Target="../slideLayouts/slideLayout2.xml"/><Relationship Id="rId4" Type="http://schemas.openxmlformats.org/officeDocument/2006/relationships/slide" Target="slide410.xml"/></Relationships>
</file>

<file path=ppt/slides/_rels/slide12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5.png"/><Relationship Id="rId1" Type="http://schemas.openxmlformats.org/officeDocument/2006/relationships/slideLayout" Target="../slideLayouts/slideLayout2.xml"/><Relationship Id="rId5" Type="http://schemas.openxmlformats.org/officeDocument/2006/relationships/slide" Target="slide413.xml"/><Relationship Id="rId4" Type="http://schemas.openxmlformats.org/officeDocument/2006/relationships/image" Target="../media/image110.jpeg"/></Relationships>
</file>

<file path=ppt/slides/_rels/slide127.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image" Target="../media/image186.jpeg"/><Relationship Id="rId1" Type="http://schemas.openxmlformats.org/officeDocument/2006/relationships/slideLayout" Target="../slideLayouts/slideLayout2.xml"/><Relationship Id="rId4" Type="http://schemas.openxmlformats.org/officeDocument/2006/relationships/slide" Target="slide451.xml"/></Relationships>
</file>

<file path=ppt/slides/_rels/slide128.xml.rels><?xml version="1.0" encoding="UTF-8" standalone="yes"?>
<Relationships xmlns="http://schemas.openxmlformats.org/package/2006/relationships"><Relationship Id="rId3" Type="http://schemas.openxmlformats.org/officeDocument/2006/relationships/hyperlink" Target="https://www.eecs.yorku.ca/~jeff/courses/fun/" TargetMode="External"/><Relationship Id="rId2" Type="http://schemas.openxmlformats.org/officeDocument/2006/relationships/image" Target="../media/image188.png"/><Relationship Id="rId1" Type="http://schemas.openxmlformats.org/officeDocument/2006/relationships/slideLayout" Target="../slideLayouts/slideLayout2.xml"/><Relationship Id="rId4" Type="http://schemas.openxmlformats.org/officeDocument/2006/relationships/hyperlink" Target="https://www.eecs.yorku.ca/~jeff/courses/6111/syllabus/6111-22-Causal.pptx" TargetMode="External"/></Relationships>
</file>

<file path=ppt/slides/_rels/slide129.xml.rels><?xml version="1.0" encoding="UTF-8" standalone="yes"?>
<Relationships xmlns="http://schemas.openxmlformats.org/package/2006/relationships"><Relationship Id="rId3" Type="http://schemas.openxmlformats.org/officeDocument/2006/relationships/slide" Target="slide423.xml"/><Relationship Id="rId2" Type="http://schemas.openxmlformats.org/officeDocument/2006/relationships/image" Target="../media/image189.jpeg"/><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image" Target="../media/image18.jpeg"/><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8" Type="http://schemas.openxmlformats.org/officeDocument/2006/relationships/image" Target="../media/image195.jpeg"/><Relationship Id="rId3" Type="http://schemas.openxmlformats.org/officeDocument/2006/relationships/image" Target="../media/image191.jpeg"/><Relationship Id="rId7" Type="http://schemas.openxmlformats.org/officeDocument/2006/relationships/image" Target="../media/image110.jpeg"/><Relationship Id="rId2" Type="http://schemas.openxmlformats.org/officeDocument/2006/relationships/image" Target="../media/image190.png"/><Relationship Id="rId1" Type="http://schemas.openxmlformats.org/officeDocument/2006/relationships/slideLayout" Target="../slideLayouts/slideLayout2.xml"/><Relationship Id="rId6" Type="http://schemas.openxmlformats.org/officeDocument/2006/relationships/image" Target="../media/image194.jpeg"/><Relationship Id="rId11" Type="http://schemas.openxmlformats.org/officeDocument/2006/relationships/slide" Target="slide426.xml"/><Relationship Id="rId5" Type="http://schemas.openxmlformats.org/officeDocument/2006/relationships/image" Target="../media/image193.jpeg"/><Relationship Id="rId10" Type="http://schemas.openxmlformats.org/officeDocument/2006/relationships/image" Target="../media/image196.jpeg"/><Relationship Id="rId4" Type="http://schemas.openxmlformats.org/officeDocument/2006/relationships/image" Target="../media/image192.jpeg"/><Relationship Id="rId9" Type="http://schemas.openxmlformats.org/officeDocument/2006/relationships/image" Target="../media/image111.jpeg"/></Relationships>
</file>

<file path=ppt/slides/_rels/slide13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image" Target="../media/image197.jpeg"/><Relationship Id="rId1" Type="http://schemas.openxmlformats.org/officeDocument/2006/relationships/slideLayout" Target="../slideLayouts/slideLayout2.xml"/><Relationship Id="rId5" Type="http://schemas.openxmlformats.org/officeDocument/2006/relationships/slide" Target="slide491.xml"/><Relationship Id="rId4" Type="http://schemas.openxmlformats.org/officeDocument/2006/relationships/image" Target="../media/image125.png"/></Relationships>
</file>

<file path=ppt/slides/_rels/slide132.xml.rels><?xml version="1.0" encoding="UTF-8" standalone="yes"?>
<Relationships xmlns="http://schemas.openxmlformats.org/package/2006/relationships"><Relationship Id="rId3" Type="http://schemas.openxmlformats.org/officeDocument/2006/relationships/image" Target="../media/image530.png"/><Relationship Id="rId7" Type="http://schemas.openxmlformats.org/officeDocument/2006/relationships/slide" Target="slide470.xml"/><Relationship Id="rId2" Type="http://schemas.openxmlformats.org/officeDocument/2006/relationships/notesSlide" Target="../notesSlides/notesSlide96.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7.png"/><Relationship Id="rId4" Type="http://schemas.openxmlformats.org/officeDocument/2006/relationships/image" Target="../media/image146.jpeg"/></Relationships>
</file>

<file path=ppt/slides/_rels/slide133.xml.rels><?xml version="1.0" encoding="UTF-8" standalone="yes"?>
<Relationships xmlns="http://schemas.openxmlformats.org/package/2006/relationships"><Relationship Id="rId8" Type="http://schemas.openxmlformats.org/officeDocument/2006/relationships/image" Target="../media/image2820.png"/><Relationship Id="rId3" Type="http://schemas.openxmlformats.org/officeDocument/2006/relationships/image" Target="../media/image2850.png"/><Relationship Id="rId7" Type="http://schemas.openxmlformats.org/officeDocument/2006/relationships/image" Target="../media/image159.png"/><Relationship Id="rId2" Type="http://schemas.openxmlformats.org/officeDocument/2006/relationships/slide" Target="slide534.xml"/><Relationship Id="rId1" Type="http://schemas.openxmlformats.org/officeDocument/2006/relationships/slideLayout" Target="../slideLayouts/slideLayout2.xml"/><Relationship Id="rId6" Type="http://schemas.openxmlformats.org/officeDocument/2006/relationships/image" Target="../media/image158.png"/><Relationship Id="rId5" Type="http://schemas.openxmlformats.org/officeDocument/2006/relationships/image" Target="../media/image157.png"/><Relationship Id="rId4" Type="http://schemas.openxmlformats.org/officeDocument/2006/relationships/image" Target="../media/image156.jpeg"/></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8" Type="http://schemas.openxmlformats.org/officeDocument/2006/relationships/image" Target="../media/image203.wmf"/><Relationship Id="rId3" Type="http://schemas.openxmlformats.org/officeDocument/2006/relationships/image" Target="../media/image198.wmf"/><Relationship Id="rId7" Type="http://schemas.openxmlformats.org/officeDocument/2006/relationships/image" Target="../media/image202.wmf"/><Relationship Id="rId2" Type="http://schemas.openxmlformats.org/officeDocument/2006/relationships/notesSlide" Target="../notesSlides/notesSlide97.xml"/><Relationship Id="rId1" Type="http://schemas.openxmlformats.org/officeDocument/2006/relationships/slideLayout" Target="../slideLayouts/slideLayout4.xml"/><Relationship Id="rId6" Type="http://schemas.openxmlformats.org/officeDocument/2006/relationships/image" Target="../media/image201.wmf"/><Relationship Id="rId5" Type="http://schemas.openxmlformats.org/officeDocument/2006/relationships/image" Target="../media/image200.wmf"/><Relationship Id="rId10" Type="http://schemas.openxmlformats.org/officeDocument/2006/relationships/image" Target="../media/image205.jpeg"/><Relationship Id="rId4" Type="http://schemas.openxmlformats.org/officeDocument/2006/relationships/image" Target="../media/image199.wmf"/><Relationship Id="rId9" Type="http://schemas.openxmlformats.org/officeDocument/2006/relationships/image" Target="../media/image204.wmf"/></Relationships>
</file>

<file path=ppt/slides/_rels/slide136.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98.xml"/><Relationship Id="rId1" Type="http://schemas.openxmlformats.org/officeDocument/2006/relationships/slideLayout" Target="../slideLayouts/slideLayout6.xml"/><Relationship Id="rId6" Type="http://schemas.openxmlformats.org/officeDocument/2006/relationships/image" Target="../media/image208.wmf"/><Relationship Id="rId5" Type="http://schemas.openxmlformats.org/officeDocument/2006/relationships/image" Target="../media/image207.png"/><Relationship Id="rId4" Type="http://schemas.openxmlformats.org/officeDocument/2006/relationships/image" Target="../media/image165.jpeg"/></Relationships>
</file>

<file path=ppt/slides/_rels/slide137.xml.rels><?xml version="1.0" encoding="UTF-8" standalone="yes"?>
<Relationships xmlns="http://schemas.openxmlformats.org/package/2006/relationships"><Relationship Id="rId3" Type="http://schemas.openxmlformats.org/officeDocument/2006/relationships/image" Target="../media/image209.png"/><Relationship Id="rId2" Type="http://schemas.openxmlformats.org/officeDocument/2006/relationships/notesSlide" Target="../notesSlides/notesSlide99.xml"/><Relationship Id="rId1" Type="http://schemas.openxmlformats.org/officeDocument/2006/relationships/slideLayout" Target="../slideLayouts/slideLayout6.xml"/><Relationship Id="rId4" Type="http://schemas.openxmlformats.org/officeDocument/2006/relationships/image" Target="../media/image210.png"/></Relationships>
</file>

<file path=ppt/slides/_rels/slide138.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100.xml"/><Relationship Id="rId1" Type="http://schemas.openxmlformats.org/officeDocument/2006/relationships/slideLayout" Target="../slideLayouts/slideLayout6.xml"/></Relationships>
</file>

<file path=ppt/slides/_rels/slide139.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101.xml"/><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3" Type="http://schemas.openxmlformats.org/officeDocument/2006/relationships/image" Target="../media/image213.wmf"/><Relationship Id="rId2" Type="http://schemas.openxmlformats.org/officeDocument/2006/relationships/notesSlide" Target="../notesSlides/notesSlide102.xml"/><Relationship Id="rId1" Type="http://schemas.openxmlformats.org/officeDocument/2006/relationships/slideLayout" Target="../slideLayouts/slideLayout6.xml"/><Relationship Id="rId4" Type="http://schemas.openxmlformats.org/officeDocument/2006/relationships/image" Target="../media/image214.gif"/></Relationships>
</file>

<file path=ppt/slides/_rels/slide141.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103.xml"/><Relationship Id="rId1" Type="http://schemas.openxmlformats.org/officeDocument/2006/relationships/slideLayout" Target="../slideLayouts/slideLayout6.xml"/><Relationship Id="rId4" Type="http://schemas.openxmlformats.org/officeDocument/2006/relationships/image" Target="../media/image216.jpeg"/></Relationships>
</file>

<file path=ppt/slides/_rels/slide142.xml.rels><?xml version="1.0" encoding="UTF-8" standalone="yes"?>
<Relationships xmlns="http://schemas.openxmlformats.org/package/2006/relationships"><Relationship Id="rId3" Type="http://schemas.openxmlformats.org/officeDocument/2006/relationships/image" Target="../media/image218.png"/><Relationship Id="rId2" Type="http://schemas.openxmlformats.org/officeDocument/2006/relationships/image" Target="../media/image217.png"/><Relationship Id="rId1" Type="http://schemas.openxmlformats.org/officeDocument/2006/relationships/slideLayout" Target="../slideLayouts/slideLayout2.xml"/><Relationship Id="rId4" Type="http://schemas.openxmlformats.org/officeDocument/2006/relationships/image" Target="../media/image219.png"/></Relationships>
</file>

<file path=ppt/slides/_rels/slide143.xml.rels><?xml version="1.0" encoding="UTF-8" standalone="yes"?>
<Relationships xmlns="http://schemas.openxmlformats.org/package/2006/relationships"><Relationship Id="rId2" Type="http://schemas.openxmlformats.org/officeDocument/2006/relationships/image" Target="../media/image221.png"/><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3" Type="http://schemas.openxmlformats.org/officeDocument/2006/relationships/image" Target="../media/image222.jpeg"/><Relationship Id="rId2" Type="http://schemas.openxmlformats.org/officeDocument/2006/relationships/notesSlide" Target="../notesSlides/notesSlide104.xml"/><Relationship Id="rId1" Type="http://schemas.openxmlformats.org/officeDocument/2006/relationships/slideLayout" Target="../slideLayouts/slideLayout7.xml"/></Relationships>
</file>

<file path=ppt/slides/_rels/slide145.xml.rels><?xml version="1.0" encoding="UTF-8" standalone="yes"?>
<Relationships xmlns="http://schemas.openxmlformats.org/package/2006/relationships"><Relationship Id="rId2" Type="http://schemas.openxmlformats.org/officeDocument/2006/relationships/image" Target="../media/image223.png"/><Relationship Id="rId1" Type="http://schemas.openxmlformats.org/officeDocument/2006/relationships/slideLayout" Target="../slideLayouts/slideLayout6.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47.xml.rels><?xml version="1.0" encoding="UTF-8" standalone="yes"?>
<Relationships xmlns="http://schemas.openxmlformats.org/package/2006/relationships"><Relationship Id="rId2" Type="http://schemas.openxmlformats.org/officeDocument/2006/relationships/image" Target="../media/image224.wmf"/><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3" Type="http://schemas.openxmlformats.org/officeDocument/2006/relationships/image" Target="../media/image226.jpeg"/><Relationship Id="rId2" Type="http://schemas.openxmlformats.org/officeDocument/2006/relationships/image" Target="../media/image225.png"/><Relationship Id="rId1" Type="http://schemas.openxmlformats.org/officeDocument/2006/relationships/slideLayout" Target="../slideLayouts/slideLayout7.xml"/></Relationships>
</file>

<file path=ppt/slides/_rels/slide149.xml.rels><?xml version="1.0" encoding="UTF-8" standalone="yes"?>
<Relationships xmlns="http://schemas.openxmlformats.org/package/2006/relationships"><Relationship Id="rId3" Type="http://schemas.openxmlformats.org/officeDocument/2006/relationships/oleObject" Target="../embeddings/oleObject3.bin"/><Relationship Id="rId2" Type="http://schemas.openxmlformats.org/officeDocument/2006/relationships/slideLayout" Target="../slideLayouts/slideLayout1.xml"/><Relationship Id="rId1" Type="http://schemas.openxmlformats.org/officeDocument/2006/relationships/vmlDrawing" Target="../drawings/vmlDrawing3.vml"/><Relationship Id="rId5" Type="http://schemas.openxmlformats.org/officeDocument/2006/relationships/image" Target="../media/image228.jpeg"/><Relationship Id="rId4" Type="http://schemas.openxmlformats.org/officeDocument/2006/relationships/image" Target="../media/image227.wmf"/></Relationships>
</file>

<file path=ppt/slides/_rels/slide15.xml.rels><?xml version="1.0" encoding="UTF-8" standalone="yes"?>
<Relationships xmlns="http://schemas.openxmlformats.org/package/2006/relationships"><Relationship Id="rId3" Type="http://schemas.openxmlformats.org/officeDocument/2006/relationships/image" Target="../media/image23.jpeg"/><Relationship Id="rId2" Type="http://schemas.openxmlformats.org/officeDocument/2006/relationships/image" Target="../media/image22.jpeg"/><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2" Type="http://schemas.openxmlformats.org/officeDocument/2006/relationships/image" Target="../media/image229.png"/><Relationship Id="rId1" Type="http://schemas.openxmlformats.org/officeDocument/2006/relationships/slideLayout" Target="../slideLayouts/slideLayout7.xml"/></Relationships>
</file>

<file path=ppt/slides/_rels/slide151.xml.rels><?xml version="1.0" encoding="UTF-8" standalone="yes"?>
<Relationships xmlns="http://schemas.openxmlformats.org/package/2006/relationships"><Relationship Id="rId3" Type="http://schemas.openxmlformats.org/officeDocument/2006/relationships/image" Target="../media/image231.gif"/><Relationship Id="rId2" Type="http://schemas.openxmlformats.org/officeDocument/2006/relationships/image" Target="../media/image230.jpeg"/><Relationship Id="rId1" Type="http://schemas.openxmlformats.org/officeDocument/2006/relationships/slideLayout" Target="../slideLayouts/slideLayout7.xml"/></Relationships>
</file>

<file path=ppt/slides/_rels/slide152.xml.rels><?xml version="1.0" encoding="UTF-8" standalone="yes"?>
<Relationships xmlns="http://schemas.openxmlformats.org/package/2006/relationships"><Relationship Id="rId2" Type="http://schemas.openxmlformats.org/officeDocument/2006/relationships/image" Target="../media/image232.jpeg"/><Relationship Id="rId1" Type="http://schemas.openxmlformats.org/officeDocument/2006/relationships/slideLayout" Target="../slideLayouts/slideLayout7.xml"/></Relationships>
</file>

<file path=ppt/slides/_rels/slide153.xml.rels><?xml version="1.0" encoding="UTF-8" standalone="yes"?>
<Relationships xmlns="http://schemas.openxmlformats.org/package/2006/relationships"><Relationship Id="rId2" Type="http://schemas.openxmlformats.org/officeDocument/2006/relationships/image" Target="../media/image233.jpeg"/><Relationship Id="rId1" Type="http://schemas.openxmlformats.org/officeDocument/2006/relationships/slideLayout" Target="../slideLayouts/slideLayout7.xml"/></Relationships>
</file>

<file path=ppt/slides/_rels/slide154.xml.rels><?xml version="1.0" encoding="UTF-8" standalone="yes"?>
<Relationships xmlns="http://schemas.openxmlformats.org/package/2006/relationships"><Relationship Id="rId3" Type="http://schemas.openxmlformats.org/officeDocument/2006/relationships/image" Target="../media/image235.png"/><Relationship Id="rId2" Type="http://schemas.openxmlformats.org/officeDocument/2006/relationships/image" Target="../media/image234.jpeg"/><Relationship Id="rId1" Type="http://schemas.openxmlformats.org/officeDocument/2006/relationships/slideLayout" Target="../slideLayouts/slideLayout7.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56.xml.rels><?xml version="1.0" encoding="UTF-8" standalone="yes"?>
<Relationships xmlns="http://schemas.openxmlformats.org/package/2006/relationships"><Relationship Id="rId2" Type="http://schemas.openxmlformats.org/officeDocument/2006/relationships/image" Target="../media/image21.jpeg"/><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2" Type="http://schemas.openxmlformats.org/officeDocument/2006/relationships/image" Target="../media/image236.jpeg"/><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jpeg"/><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image" Target="../media/image24.jpeg"/><Relationship Id="rId1" Type="http://schemas.openxmlformats.org/officeDocument/2006/relationships/slideLayout" Target="../slideLayouts/slideLayout2.xml"/><Relationship Id="rId4" Type="http://schemas.openxmlformats.org/officeDocument/2006/relationships/image" Target="../media/image2.png"/></Relationships>
</file>

<file path=ppt/slides/_rels/slide160.xml.rels><?xml version="1.0" encoding="UTF-8" standalone="yes"?>
<Relationships xmlns="http://schemas.openxmlformats.org/package/2006/relationships"><Relationship Id="rId2" Type="http://schemas.openxmlformats.org/officeDocument/2006/relationships/image" Target="../media/image237.jpeg"/><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3" Type="http://schemas.openxmlformats.org/officeDocument/2006/relationships/image" Target="../media/image1161.png"/><Relationship Id="rId7" Type="http://schemas.openxmlformats.org/officeDocument/2006/relationships/image" Target="../media/image12200.png"/><Relationship Id="rId2" Type="http://schemas.openxmlformats.org/officeDocument/2006/relationships/notesSlide" Target="../notesSlides/notesSlide105.xml"/><Relationship Id="rId1" Type="http://schemas.openxmlformats.org/officeDocument/2006/relationships/slideLayout" Target="../slideLayouts/slideLayout7.xml"/><Relationship Id="rId6" Type="http://schemas.openxmlformats.org/officeDocument/2006/relationships/image" Target="../media/image6010.png"/><Relationship Id="rId5" Type="http://schemas.openxmlformats.org/officeDocument/2006/relationships/image" Target="../media/image1211.png"/><Relationship Id="rId4" Type="http://schemas.openxmlformats.org/officeDocument/2006/relationships/image" Target="../media/image128.jpeg"/></Relationships>
</file>

<file path=ppt/slides/_rels/slide162.xml.rels><?xml version="1.0" encoding="UTF-8" standalone="yes"?>
<Relationships xmlns="http://schemas.openxmlformats.org/package/2006/relationships"><Relationship Id="rId3" Type="http://schemas.openxmlformats.org/officeDocument/2006/relationships/image" Target="../media/image128.jpeg"/><Relationship Id="rId7" Type="http://schemas.openxmlformats.org/officeDocument/2006/relationships/image" Target="../media/image12200.png"/><Relationship Id="rId2" Type="http://schemas.openxmlformats.org/officeDocument/2006/relationships/notesSlide" Target="../notesSlides/notesSlide106.xml"/><Relationship Id="rId1" Type="http://schemas.openxmlformats.org/officeDocument/2006/relationships/slideLayout" Target="../slideLayouts/slideLayout7.xml"/><Relationship Id="rId6" Type="http://schemas.openxmlformats.org/officeDocument/2006/relationships/image" Target="../media/image169.png"/><Relationship Id="rId5" Type="http://schemas.openxmlformats.org/officeDocument/2006/relationships/image" Target="../media/image6010.png"/><Relationship Id="rId4" Type="http://schemas.openxmlformats.org/officeDocument/2006/relationships/image" Target="../media/image12300.png"/></Relationships>
</file>

<file path=ppt/slides/_rels/slide163.xml.rels><?xml version="1.0" encoding="UTF-8" standalone="yes"?>
<Relationships xmlns="http://schemas.openxmlformats.org/package/2006/relationships"><Relationship Id="rId8" Type="http://schemas.openxmlformats.org/officeDocument/2006/relationships/image" Target="../media/image1322.png"/><Relationship Id="rId3" Type="http://schemas.openxmlformats.org/officeDocument/2006/relationships/image" Target="../media/image12300.png"/><Relationship Id="rId7" Type="http://schemas.openxmlformats.org/officeDocument/2006/relationships/image" Target="../media/image1312.png"/><Relationship Id="rId2" Type="http://schemas.openxmlformats.org/officeDocument/2006/relationships/image" Target="../media/image128.jpeg"/><Relationship Id="rId1" Type="http://schemas.openxmlformats.org/officeDocument/2006/relationships/slideLayout" Target="../slideLayouts/slideLayout7.xml"/><Relationship Id="rId6" Type="http://schemas.openxmlformats.org/officeDocument/2006/relationships/image" Target="../media/image1302.png"/><Relationship Id="rId5" Type="http://schemas.openxmlformats.org/officeDocument/2006/relationships/image" Target="../media/image169.png"/><Relationship Id="rId4" Type="http://schemas.openxmlformats.org/officeDocument/2006/relationships/image" Target="../media/image6010.png"/><Relationship Id="rId9" Type="http://schemas.openxmlformats.org/officeDocument/2006/relationships/image" Target="../media/image12200.png"/></Relationships>
</file>

<file path=ppt/slides/_rels/slide164.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65.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08.xml"/><Relationship Id="rId1" Type="http://schemas.openxmlformats.org/officeDocument/2006/relationships/slideLayout" Target="../slideLayouts/slideLayout7.xml"/><Relationship Id="rId6" Type="http://schemas.openxmlformats.org/officeDocument/2006/relationships/image" Target="../media/image132.png"/><Relationship Id="rId5" Type="http://schemas.openxmlformats.org/officeDocument/2006/relationships/image" Target="../media/image1281.png"/><Relationship Id="rId4" Type="http://schemas.openxmlformats.org/officeDocument/2006/relationships/image" Target="../media/image1271.png"/></Relationships>
</file>

<file path=ppt/slides/_rels/slide166.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109.xml"/><Relationship Id="rId1" Type="http://schemas.openxmlformats.org/officeDocument/2006/relationships/slideLayout" Target="../slideLayouts/slideLayout7.xml"/><Relationship Id="rId5" Type="http://schemas.openxmlformats.org/officeDocument/2006/relationships/image" Target="../media/image239.png"/><Relationship Id="rId4" Type="http://schemas.openxmlformats.org/officeDocument/2006/relationships/image" Target="../media/image2381.png"/></Relationships>
</file>

<file path=ppt/slides/_rels/slide167.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10.xml"/><Relationship Id="rId1" Type="http://schemas.openxmlformats.org/officeDocument/2006/relationships/slideLayout" Target="../slideLayouts/slideLayout7.xml"/><Relationship Id="rId4" Type="http://schemas.openxmlformats.org/officeDocument/2006/relationships/image" Target="../media/image240.png"/></Relationships>
</file>

<file path=ppt/slides/_rels/slide168.xml.rels><?xml version="1.0" encoding="UTF-8" standalone="yes"?>
<Relationships xmlns="http://schemas.openxmlformats.org/package/2006/relationships"><Relationship Id="rId3" Type="http://schemas.openxmlformats.org/officeDocument/2006/relationships/image" Target="../media/image1342.png"/><Relationship Id="rId2" Type="http://schemas.openxmlformats.org/officeDocument/2006/relationships/notesSlide" Target="../notesSlides/notesSlide111.xml"/><Relationship Id="rId1" Type="http://schemas.openxmlformats.org/officeDocument/2006/relationships/slideLayout" Target="../slideLayouts/slideLayout7.xml"/><Relationship Id="rId6" Type="http://schemas.openxmlformats.org/officeDocument/2006/relationships/image" Target="../media/image132.png"/><Relationship Id="rId5" Type="http://schemas.openxmlformats.org/officeDocument/2006/relationships/image" Target="../media/image1361.png"/><Relationship Id="rId4" Type="http://schemas.openxmlformats.org/officeDocument/2006/relationships/image" Target="../media/image1351.png"/></Relationships>
</file>

<file path=ppt/slides/_rels/slide169.xml.rels><?xml version="1.0" encoding="UTF-8" standalone="yes"?>
<Relationships xmlns="http://schemas.openxmlformats.org/package/2006/relationships"><Relationship Id="rId3" Type="http://schemas.openxmlformats.org/officeDocument/2006/relationships/image" Target="../media/image1342.png"/><Relationship Id="rId2" Type="http://schemas.openxmlformats.org/officeDocument/2006/relationships/notesSlide" Target="../notesSlides/notesSlide112.xml"/><Relationship Id="rId1" Type="http://schemas.openxmlformats.org/officeDocument/2006/relationships/slideLayout" Target="../slideLayouts/slideLayout7.xml"/><Relationship Id="rId10" Type="http://schemas.openxmlformats.org/officeDocument/2006/relationships/image" Target="../media/image1440.png"/><Relationship Id="rId4" Type="http://schemas.openxmlformats.org/officeDocument/2006/relationships/image" Target="../media/image1351.png"/></Relationships>
</file>

<file path=ppt/slides/_rels/slide17.xml.rels><?xml version="1.0" encoding="UTF-8" standalone="yes"?>
<Relationships xmlns="http://schemas.openxmlformats.org/package/2006/relationships"><Relationship Id="rId8" Type="http://schemas.openxmlformats.org/officeDocument/2006/relationships/image" Target="../media/image220.png"/><Relationship Id="rId3" Type="http://schemas.openxmlformats.org/officeDocument/2006/relationships/image" Target="../media/image26.jpeg"/><Relationship Id="rId7" Type="http://schemas.openxmlformats.org/officeDocument/2006/relationships/image" Target="../media/image2112.png"/><Relationship Id="rId12" Type="http://schemas.openxmlformats.org/officeDocument/2006/relationships/image" Target="../media/image30.jpeg"/><Relationship Id="rId2" Type="http://schemas.openxmlformats.org/officeDocument/2006/relationships/notesSlide" Target="../notesSlides/notesSlide7.xml"/><Relationship Id="rId1" Type="http://schemas.openxmlformats.org/officeDocument/2006/relationships/slideLayout" Target="../slideLayouts/slideLayout2.xml"/><Relationship Id="rId6" Type="http://schemas.openxmlformats.org/officeDocument/2006/relationships/image" Target="../media/image29.jpeg"/><Relationship Id="rId11" Type="http://schemas.openxmlformats.org/officeDocument/2006/relationships/image" Target="../media/image5.png"/><Relationship Id="rId5" Type="http://schemas.openxmlformats.org/officeDocument/2006/relationships/image" Target="../media/image28.jpeg"/><Relationship Id="rId10" Type="http://schemas.openxmlformats.org/officeDocument/2006/relationships/image" Target="../media/image80.png"/><Relationship Id="rId4" Type="http://schemas.openxmlformats.org/officeDocument/2006/relationships/image" Target="../media/image27.png"/><Relationship Id="rId9" Type="http://schemas.openxmlformats.org/officeDocument/2006/relationships/image" Target="../media/image701.png"/></Relationships>
</file>

<file path=ppt/slides/_rels/slide170.xml.rels><?xml version="1.0" encoding="UTF-8" standalone="yes"?>
<Relationships xmlns="http://schemas.openxmlformats.org/package/2006/relationships"><Relationship Id="rId3" Type="http://schemas.openxmlformats.org/officeDocument/2006/relationships/image" Target="../media/image1342.png"/><Relationship Id="rId2" Type="http://schemas.openxmlformats.org/officeDocument/2006/relationships/notesSlide" Target="../notesSlides/notesSlide113.xml"/><Relationship Id="rId1" Type="http://schemas.openxmlformats.org/officeDocument/2006/relationships/slideLayout" Target="../slideLayouts/slideLayout7.xml"/><Relationship Id="rId10" Type="http://schemas.openxmlformats.org/officeDocument/2006/relationships/image" Target="../media/image1440.png"/><Relationship Id="rId4" Type="http://schemas.openxmlformats.org/officeDocument/2006/relationships/image" Target="../media/image1351.png"/></Relationships>
</file>

<file path=ppt/slides/_rels/slide1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240.jpeg"/><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3" Type="http://schemas.openxmlformats.org/officeDocument/2006/relationships/image" Target="../media/image241.png"/><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114.xml"/><Relationship Id="rId1" Type="http://schemas.openxmlformats.org/officeDocument/2006/relationships/slideLayout" Target="../slideLayouts/slideLayout7.xml"/><Relationship Id="rId4" Type="http://schemas.openxmlformats.org/officeDocument/2006/relationships/image" Target="../media/image242.png"/></Relationships>
</file>

<file path=ppt/slides/_rels/slide174.xml.rels><?xml version="1.0" encoding="UTF-8" standalone="yes"?>
<Relationships xmlns="http://schemas.openxmlformats.org/package/2006/relationships"><Relationship Id="rId8" Type="http://schemas.openxmlformats.org/officeDocument/2006/relationships/image" Target="../media/image243.png"/><Relationship Id="rId3" Type="http://schemas.openxmlformats.org/officeDocument/2006/relationships/image" Target="../media/image742.png"/><Relationship Id="rId7" Type="http://schemas.openxmlformats.org/officeDocument/2006/relationships/image" Target="../media/image780.png"/><Relationship Id="rId2" Type="http://schemas.openxmlformats.org/officeDocument/2006/relationships/notesSlide" Target="../notesSlides/notesSlide115.xml"/><Relationship Id="rId1" Type="http://schemas.openxmlformats.org/officeDocument/2006/relationships/slideLayout" Target="../slideLayouts/slideLayout2.xml"/><Relationship Id="rId6" Type="http://schemas.openxmlformats.org/officeDocument/2006/relationships/image" Target="../media/image2421.png"/><Relationship Id="rId11" Type="http://schemas.openxmlformats.org/officeDocument/2006/relationships/image" Target="../media/image245.png"/><Relationship Id="rId5" Type="http://schemas.openxmlformats.org/officeDocument/2006/relationships/image" Target="../media/image681.png"/><Relationship Id="rId10" Type="http://schemas.openxmlformats.org/officeDocument/2006/relationships/image" Target="../media/image244.png"/><Relationship Id="rId4" Type="http://schemas.openxmlformats.org/officeDocument/2006/relationships/image" Target="../media/image110.jpeg"/><Relationship Id="rId9" Type="http://schemas.openxmlformats.org/officeDocument/2006/relationships/image" Target="../media/image124.png"/></Relationships>
</file>

<file path=ppt/slides/_rels/slide175.xml.rels><?xml version="1.0" encoding="UTF-8" standalone="yes"?>
<Relationships xmlns="http://schemas.openxmlformats.org/package/2006/relationships"><Relationship Id="rId8" Type="http://schemas.openxmlformats.org/officeDocument/2006/relationships/image" Target="../media/image780.png"/><Relationship Id="rId13" Type="http://schemas.openxmlformats.org/officeDocument/2006/relationships/image" Target="../media/image245.png"/><Relationship Id="rId3" Type="http://schemas.openxmlformats.org/officeDocument/2006/relationships/image" Target="../media/image124.png"/><Relationship Id="rId7" Type="http://schemas.openxmlformats.org/officeDocument/2006/relationships/image" Target="../media/image760.png"/><Relationship Id="rId12" Type="http://schemas.openxmlformats.org/officeDocument/2006/relationships/image" Target="../media/image248.png"/><Relationship Id="rId2" Type="http://schemas.openxmlformats.org/officeDocument/2006/relationships/notesSlide" Target="../notesSlides/notesSlide116.xml"/><Relationship Id="rId1" Type="http://schemas.openxmlformats.org/officeDocument/2006/relationships/slideLayout" Target="../slideLayouts/slideLayout2.xml"/><Relationship Id="rId6" Type="http://schemas.openxmlformats.org/officeDocument/2006/relationships/image" Target="../media/image681.png"/><Relationship Id="rId11" Type="http://schemas.openxmlformats.org/officeDocument/2006/relationships/image" Target="../media/image247.png"/><Relationship Id="rId5" Type="http://schemas.openxmlformats.org/officeDocument/2006/relationships/image" Target="../media/image110.jpeg"/><Relationship Id="rId10" Type="http://schemas.openxmlformats.org/officeDocument/2006/relationships/image" Target="../media/image246.png"/><Relationship Id="rId4" Type="http://schemas.openxmlformats.org/officeDocument/2006/relationships/image" Target="../media/image742.png"/><Relationship Id="rId9" Type="http://schemas.openxmlformats.org/officeDocument/2006/relationships/image" Target="../media/image244.png"/></Relationships>
</file>

<file path=ppt/slides/_rels/slide176.xml.rels><?xml version="1.0" encoding="UTF-8" standalone="yes"?>
<Relationships xmlns="http://schemas.openxmlformats.org/package/2006/relationships"><Relationship Id="rId8" Type="http://schemas.openxmlformats.org/officeDocument/2006/relationships/image" Target="../media/image780.png"/><Relationship Id="rId3" Type="http://schemas.openxmlformats.org/officeDocument/2006/relationships/image" Target="../media/image124.png"/><Relationship Id="rId7" Type="http://schemas.openxmlformats.org/officeDocument/2006/relationships/image" Target="../media/image760.png"/><Relationship Id="rId12" Type="http://schemas.openxmlformats.org/officeDocument/2006/relationships/image" Target="../media/image248.png"/><Relationship Id="rId2" Type="http://schemas.openxmlformats.org/officeDocument/2006/relationships/notesSlide" Target="../notesSlides/notesSlide117.xml"/><Relationship Id="rId1" Type="http://schemas.openxmlformats.org/officeDocument/2006/relationships/slideLayout" Target="../slideLayouts/slideLayout2.xml"/><Relationship Id="rId6" Type="http://schemas.openxmlformats.org/officeDocument/2006/relationships/image" Target="../media/image681.png"/><Relationship Id="rId11" Type="http://schemas.openxmlformats.org/officeDocument/2006/relationships/image" Target="../media/image247.png"/><Relationship Id="rId5" Type="http://schemas.openxmlformats.org/officeDocument/2006/relationships/image" Target="../media/image110.jpeg"/><Relationship Id="rId10" Type="http://schemas.openxmlformats.org/officeDocument/2006/relationships/image" Target="../media/image246.png"/><Relationship Id="rId4" Type="http://schemas.openxmlformats.org/officeDocument/2006/relationships/image" Target="../media/image742.png"/><Relationship Id="rId9" Type="http://schemas.openxmlformats.org/officeDocument/2006/relationships/image" Target="../media/image244.png"/></Relationships>
</file>

<file path=ppt/slides/_rels/slide17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18.xml"/><Relationship Id="rId1" Type="http://schemas.openxmlformats.org/officeDocument/2006/relationships/slideLayout" Target="../slideLayouts/slideLayout2.xml"/><Relationship Id="rId6" Type="http://schemas.openxmlformats.org/officeDocument/2006/relationships/image" Target="../media/image245.png"/><Relationship Id="rId5" Type="http://schemas.openxmlformats.org/officeDocument/2006/relationships/image" Target="../media/image244.png"/><Relationship Id="rId4" Type="http://schemas.openxmlformats.org/officeDocument/2006/relationships/image" Target="../media/image124.png"/></Relationships>
</file>

<file path=ppt/slides/_rels/slide17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249.png"/><Relationship Id="rId2" Type="http://schemas.openxmlformats.org/officeDocument/2006/relationships/notesSlide" Target="../notesSlides/notesSlide119.xml"/><Relationship Id="rId1" Type="http://schemas.openxmlformats.org/officeDocument/2006/relationships/slideLayout" Target="../slideLayouts/slideLayout2.xml"/><Relationship Id="rId6" Type="http://schemas.openxmlformats.org/officeDocument/2006/relationships/image" Target="../media/image125.png"/><Relationship Id="rId5" Type="http://schemas.openxmlformats.org/officeDocument/2006/relationships/image" Target="../media/image244.png"/><Relationship Id="rId4" Type="http://schemas.openxmlformats.org/officeDocument/2006/relationships/image" Target="../media/image124.png"/></Relationships>
</file>

<file path=ppt/slides/_rels/slide1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0.xml"/><Relationship Id="rId1" Type="http://schemas.openxmlformats.org/officeDocument/2006/relationships/slideLayout" Target="../slideLayouts/slideLayout2.xml"/><Relationship Id="rId4" Type="http://schemas.openxmlformats.org/officeDocument/2006/relationships/image" Target="../media/image250.png"/></Relationships>
</file>

<file path=ppt/slides/_rels/slide1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8.xml"/><Relationship Id="rId1" Type="http://schemas.openxmlformats.org/officeDocument/2006/relationships/slideLayout" Target="../slideLayouts/slideLayout2.xml"/><Relationship Id="rId5" Type="http://schemas.openxmlformats.org/officeDocument/2006/relationships/image" Target="../media/image30.jpeg"/><Relationship Id="rId4" Type="http://schemas.openxmlformats.org/officeDocument/2006/relationships/image" Target="../media/image31.jpeg"/></Relationships>
</file>

<file path=ppt/slides/_rels/slide180.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21.xml"/><Relationship Id="rId1" Type="http://schemas.openxmlformats.org/officeDocument/2006/relationships/slideLayout" Target="../slideLayouts/slideLayout2.xml"/><Relationship Id="rId5" Type="http://schemas.openxmlformats.org/officeDocument/2006/relationships/image" Target="../media/image34.jpeg"/><Relationship Id="rId4" Type="http://schemas.openxmlformats.org/officeDocument/2006/relationships/image" Target="../media/image5.png"/></Relationships>
</file>

<file path=ppt/slides/_rels/slide181.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image" Target="../media/image131.jpeg"/><Relationship Id="rId1" Type="http://schemas.openxmlformats.org/officeDocument/2006/relationships/slideLayout" Target="../slideLayouts/slideLayout7.xml"/><Relationship Id="rId4" Type="http://schemas.openxmlformats.org/officeDocument/2006/relationships/image" Target="../media/image133.jpeg"/></Relationships>
</file>

<file path=ppt/slides/_rels/slide182.xml.rels><?xml version="1.0" encoding="UTF-8" standalone="yes"?>
<Relationships xmlns="http://schemas.openxmlformats.org/package/2006/relationships"><Relationship Id="rId3" Type="http://schemas.openxmlformats.org/officeDocument/2006/relationships/image" Target="../media/image2510.png"/><Relationship Id="rId2" Type="http://schemas.openxmlformats.org/officeDocument/2006/relationships/image" Target="../media/image128.jpeg"/><Relationship Id="rId1" Type="http://schemas.openxmlformats.org/officeDocument/2006/relationships/slideLayout" Target="../slideLayouts/slideLayout7.xml"/><Relationship Id="rId6" Type="http://schemas.openxmlformats.org/officeDocument/2006/relationships/image" Target="../media/image800.png"/><Relationship Id="rId5" Type="http://schemas.openxmlformats.org/officeDocument/2006/relationships/image" Target="../media/image7011.png"/><Relationship Id="rId4" Type="http://schemas.openxmlformats.org/officeDocument/2006/relationships/image" Target="../media/image60000.png"/></Relationships>
</file>

<file path=ppt/slides/_rels/slide183.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1.jpeg"/><Relationship Id="rId2" Type="http://schemas.openxmlformats.org/officeDocument/2006/relationships/notesSlide" Target="../notesSlides/notesSlide122.xml"/><Relationship Id="rId1" Type="http://schemas.openxmlformats.org/officeDocument/2006/relationships/slideLayout" Target="../slideLayouts/slideLayout7.xml"/><Relationship Id="rId6" Type="http://schemas.openxmlformats.org/officeDocument/2006/relationships/image" Target="../media/image1341.png"/><Relationship Id="rId5" Type="http://schemas.openxmlformats.org/officeDocument/2006/relationships/image" Target="../media/image2451.png"/><Relationship Id="rId4" Type="http://schemas.openxmlformats.org/officeDocument/2006/relationships/image" Target="../media/image243.jpeg"/></Relationships>
</file>

<file path=ppt/slides/_rels/slide184.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1.jpeg"/><Relationship Id="rId2" Type="http://schemas.openxmlformats.org/officeDocument/2006/relationships/notesSlide" Target="../notesSlides/notesSlide123.xml"/><Relationship Id="rId1" Type="http://schemas.openxmlformats.org/officeDocument/2006/relationships/slideLayout" Target="../slideLayouts/slideLayout7.xml"/><Relationship Id="rId6" Type="http://schemas.openxmlformats.org/officeDocument/2006/relationships/image" Target="../media/image130.jpeg"/><Relationship Id="rId5" Type="http://schemas.openxmlformats.org/officeDocument/2006/relationships/image" Target="../media/image1341.png"/><Relationship Id="rId4" Type="http://schemas.openxmlformats.org/officeDocument/2006/relationships/image" Target="../media/image243.jpeg"/></Relationships>
</file>

<file path=ppt/slides/_rels/slide18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4.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243.jpeg"/></Relationships>
</file>

<file path=ppt/slides/_rels/slide186.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3.jpeg"/><Relationship Id="rId2" Type="http://schemas.openxmlformats.org/officeDocument/2006/relationships/notesSlide" Target="../notesSlides/notesSlide125.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243.jpeg"/></Relationships>
</file>

<file path=ppt/slides/_rels/slide187.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3.jpeg"/><Relationship Id="rId2" Type="http://schemas.openxmlformats.org/officeDocument/2006/relationships/notesSlide" Target="../notesSlides/notesSlide126.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243.jpeg"/></Relationships>
</file>

<file path=ppt/slides/_rels/slide18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3.jpeg"/><Relationship Id="rId2" Type="http://schemas.openxmlformats.org/officeDocument/2006/relationships/notesSlide" Target="../notesSlides/notesSlide127.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243.jpeg"/></Relationships>
</file>

<file path=ppt/slides/_rels/slide189.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33.jpeg"/><Relationship Id="rId2" Type="http://schemas.openxmlformats.org/officeDocument/2006/relationships/notesSlide" Target="../notesSlides/notesSlide128.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130.jpeg"/><Relationship Id="rId4" Type="http://schemas.openxmlformats.org/officeDocument/2006/relationships/image" Target="../media/image243.jpeg"/></Relationships>
</file>

<file path=ppt/slides/_rels/slide19.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9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9.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0.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1.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2.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4.xml.rels><?xml version="1.0" encoding="UTF-8" standalone="yes"?>
<Relationships xmlns="http://schemas.openxmlformats.org/package/2006/relationships"><Relationship Id="rId8" Type="http://schemas.openxmlformats.org/officeDocument/2006/relationships/image" Target="../media/image133.jpeg"/><Relationship Id="rId3" Type="http://schemas.openxmlformats.org/officeDocument/2006/relationships/image" Target="../media/image5.png"/><Relationship Id="rId7" Type="http://schemas.openxmlformats.org/officeDocument/2006/relationships/image" Target="../media/image177.jpeg"/><Relationship Id="rId2" Type="http://schemas.openxmlformats.org/officeDocument/2006/relationships/notesSlide" Target="../notesSlides/notesSlide133.xml"/><Relationship Id="rId1" Type="http://schemas.openxmlformats.org/officeDocument/2006/relationships/slideLayout" Target="../slideLayouts/slideLayout7.xml"/><Relationship Id="rId6" Type="http://schemas.openxmlformats.org/officeDocument/2006/relationships/image" Target="../media/image176.png"/><Relationship Id="rId5" Type="http://schemas.openxmlformats.org/officeDocument/2006/relationships/image" Target="../media/image130.jpeg"/><Relationship Id="rId4" Type="http://schemas.openxmlformats.org/officeDocument/2006/relationships/image" Target="../media/image131.jpeg"/></Relationships>
</file>

<file path=ppt/slides/_rels/slide1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4.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5.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6.xml"/><Relationship Id="rId1" Type="http://schemas.openxmlformats.org/officeDocument/2006/relationships/slideLayout" Target="../slideLayouts/slideLayout7.xml"/><Relationship Id="rId6" Type="http://schemas.openxmlformats.org/officeDocument/2006/relationships/image" Target="../media/image110.jpeg"/><Relationship Id="rId5" Type="http://schemas.openxmlformats.org/officeDocument/2006/relationships/image" Target="../media/image133.jpeg"/><Relationship Id="rId4" Type="http://schemas.openxmlformats.org/officeDocument/2006/relationships/image" Target="../media/image130.jpeg"/></Relationships>
</file>

<file path=ppt/slides/_rels/slide19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7.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19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8.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32.jpeg"/><Relationship Id="rId2" Type="http://schemas.openxmlformats.org/officeDocument/2006/relationships/notesSlide" Target="../notesSlides/notesSlide10.xml"/><Relationship Id="rId1" Type="http://schemas.openxmlformats.org/officeDocument/2006/relationships/slideLayout" Target="../slideLayouts/slideLayout2.xml"/><Relationship Id="rId5" Type="http://schemas.openxmlformats.org/officeDocument/2006/relationships/image" Target="../media/image21.jpeg"/><Relationship Id="rId4" Type="http://schemas.openxmlformats.org/officeDocument/2006/relationships/image" Target="../media/image33.jpeg"/></Relationships>
</file>

<file path=ppt/slides/_rels/slide2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39.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2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0.xml"/><Relationship Id="rId1" Type="http://schemas.openxmlformats.org/officeDocument/2006/relationships/slideLayout" Target="../slideLayouts/slideLayout7.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3" Type="http://schemas.openxmlformats.org/officeDocument/2006/relationships/image" Target="../media/image253.png"/><Relationship Id="rId2" Type="http://schemas.openxmlformats.org/officeDocument/2006/relationships/image" Target="../media/image252.png"/><Relationship Id="rId1" Type="http://schemas.openxmlformats.org/officeDocument/2006/relationships/slideLayout" Target="../slideLayouts/slideLayout2.xml"/><Relationship Id="rId4" Type="http://schemas.openxmlformats.org/officeDocument/2006/relationships/image" Target="../media/image254.png"/></Relationships>
</file>

<file path=ppt/slides/_rels/slide20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1.xml"/><Relationship Id="rId1" Type="http://schemas.openxmlformats.org/officeDocument/2006/relationships/slideLayout" Target="../slideLayouts/slideLayout7.xml"/><Relationship Id="rId4" Type="http://schemas.openxmlformats.org/officeDocument/2006/relationships/image" Target="../media/image255.gif"/></Relationships>
</file>

<file path=ppt/slides/_rels/slide205.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800.png"/><Relationship Id="rId2" Type="http://schemas.openxmlformats.org/officeDocument/2006/relationships/notesSlide" Target="../notesSlides/notesSlide142.xml"/><Relationship Id="rId1" Type="http://schemas.openxmlformats.org/officeDocument/2006/relationships/slideLayout" Target="../slideLayouts/slideLayout7.xml"/><Relationship Id="rId6" Type="http://schemas.openxmlformats.org/officeDocument/2006/relationships/image" Target="../media/image7011.png"/><Relationship Id="rId5" Type="http://schemas.openxmlformats.org/officeDocument/2006/relationships/image" Target="../media/image2520.png"/><Relationship Id="rId4" Type="http://schemas.openxmlformats.org/officeDocument/2006/relationships/image" Target="../media/image128.jpeg"/></Relationships>
</file>

<file path=ppt/slides/_rels/slide20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3.xml"/><Relationship Id="rId1" Type="http://schemas.openxmlformats.org/officeDocument/2006/relationships/slideLayout" Target="../slideLayouts/slideLayout7.xml"/></Relationships>
</file>

<file path=ppt/slides/_rels/slide20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4.xml"/><Relationship Id="rId1" Type="http://schemas.openxmlformats.org/officeDocument/2006/relationships/slideLayout" Target="../slideLayouts/slideLayout7.xml"/></Relationships>
</file>

<file path=ppt/slides/_rels/slide20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5.xml"/><Relationship Id="rId1" Type="http://schemas.openxmlformats.org/officeDocument/2006/relationships/slideLayout" Target="../slideLayouts/slideLayout7.xml"/></Relationships>
</file>

<file path=ppt/slides/_rels/slide20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6.xml"/><Relationship Id="rId1" Type="http://schemas.openxmlformats.org/officeDocument/2006/relationships/slideLayout" Target="../slideLayouts/slideLayout7.xml"/><Relationship Id="rId5" Type="http://schemas.openxmlformats.org/officeDocument/2006/relationships/image" Target="../media/image256.png"/><Relationship Id="rId4" Type="http://schemas.openxmlformats.org/officeDocument/2006/relationships/image" Target="../media/image197.jpeg"/></Relationships>
</file>

<file path=ppt/slides/_rels/slide21.xml.rels><?xml version="1.0" encoding="UTF-8" standalone="yes"?>
<Relationships xmlns="http://schemas.openxmlformats.org/package/2006/relationships"><Relationship Id="rId3" Type="http://schemas.openxmlformats.org/officeDocument/2006/relationships/image" Target="../media/image33.jpeg"/><Relationship Id="rId2" Type="http://schemas.openxmlformats.org/officeDocument/2006/relationships/notesSlide" Target="../notesSlides/notesSlide11.xml"/><Relationship Id="rId1" Type="http://schemas.openxmlformats.org/officeDocument/2006/relationships/slideLayout" Target="../slideLayouts/slideLayout2.xml"/><Relationship Id="rId4" Type="http://schemas.openxmlformats.org/officeDocument/2006/relationships/image" Target="../media/image34.jpeg"/></Relationships>
</file>

<file path=ppt/slides/_rels/slide210.xml.rels><?xml version="1.0" encoding="UTF-8" standalone="yes"?>
<Relationships xmlns="http://schemas.openxmlformats.org/package/2006/relationships"><Relationship Id="rId3" Type="http://schemas.openxmlformats.org/officeDocument/2006/relationships/notesSlide" Target="../notesSlides/notesSlide147.xml"/><Relationship Id="rId7" Type="http://schemas.openxmlformats.org/officeDocument/2006/relationships/image" Target="../media/image257.png"/><Relationship Id="rId2" Type="http://schemas.openxmlformats.org/officeDocument/2006/relationships/slideLayout" Target="../slideLayouts/slideLayout7.xml"/><Relationship Id="rId1" Type="http://schemas.openxmlformats.org/officeDocument/2006/relationships/video" Target="file:///C:\My%20Documents\Pictures\Mona_Lisa.jpg" TargetMode="External"/><Relationship Id="rId6" Type="http://schemas.openxmlformats.org/officeDocument/2006/relationships/image" Target="../media/image125.png"/><Relationship Id="rId5" Type="http://schemas.openxmlformats.org/officeDocument/2006/relationships/image" Target="../media/image124.png"/><Relationship Id="rId4" Type="http://schemas.openxmlformats.org/officeDocument/2006/relationships/image" Target="../media/image5.png"/></Relationships>
</file>

<file path=ppt/slides/_rels/slide2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8.xml"/><Relationship Id="rId1" Type="http://schemas.openxmlformats.org/officeDocument/2006/relationships/slideLayout" Target="../slideLayouts/slideLayout7.xml"/></Relationships>
</file>

<file path=ppt/slides/_rels/slide2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49.xml"/><Relationship Id="rId1" Type="http://schemas.openxmlformats.org/officeDocument/2006/relationships/slideLayout" Target="../slideLayouts/slideLayout7.xml"/></Relationships>
</file>

<file path=ppt/slides/_rels/slide213.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5.png"/><Relationship Id="rId7" Type="http://schemas.openxmlformats.org/officeDocument/2006/relationships/image" Target="../media/image25100.png"/><Relationship Id="rId2" Type="http://schemas.openxmlformats.org/officeDocument/2006/relationships/notesSlide" Target="../notesSlides/notesSlide150.xml"/><Relationship Id="rId1" Type="http://schemas.openxmlformats.org/officeDocument/2006/relationships/slideLayout" Target="../slideLayouts/slideLayout7.xml"/><Relationship Id="rId4" Type="http://schemas.openxmlformats.org/officeDocument/2006/relationships/image" Target="../media/image128.jpeg"/><Relationship Id="rId9" Type="http://schemas.openxmlformats.org/officeDocument/2006/relationships/image" Target="../media/image80.png"/></Relationships>
</file>

<file path=ppt/slides/_rels/slide214.xml.rels><?xml version="1.0" encoding="UTF-8" standalone="yes"?>
<Relationships xmlns="http://schemas.openxmlformats.org/package/2006/relationships"><Relationship Id="rId8" Type="http://schemas.openxmlformats.org/officeDocument/2006/relationships/image" Target="../media/image2460.png"/><Relationship Id="rId3" Type="http://schemas.openxmlformats.org/officeDocument/2006/relationships/image" Target="../media/image132.png"/><Relationship Id="rId7" Type="http://schemas.openxmlformats.org/officeDocument/2006/relationships/image" Target="../media/image2430.png"/><Relationship Id="rId2" Type="http://schemas.openxmlformats.org/officeDocument/2006/relationships/notesSlide" Target="../notesSlides/notesSlide151.xml"/><Relationship Id="rId1" Type="http://schemas.openxmlformats.org/officeDocument/2006/relationships/slideLayout" Target="../slideLayouts/slideLayout7.xml"/><Relationship Id="rId6" Type="http://schemas.openxmlformats.org/officeDocument/2006/relationships/image" Target="../media/image2440.png"/><Relationship Id="rId5" Type="http://schemas.openxmlformats.org/officeDocument/2006/relationships/image" Target="../media/image2420.png"/><Relationship Id="rId10" Type="http://schemas.openxmlformats.org/officeDocument/2006/relationships/image" Target="../media/image2480.png"/><Relationship Id="rId4" Type="http://schemas.openxmlformats.org/officeDocument/2006/relationships/image" Target="../media/image1371.png"/><Relationship Id="rId9" Type="http://schemas.openxmlformats.org/officeDocument/2006/relationships/image" Target="../media/image2470.png"/></Relationships>
</file>

<file path=ppt/slides/_rels/slide215.xml.rels><?xml version="1.0" encoding="UTF-8" standalone="yes"?>
<Relationships xmlns="http://schemas.openxmlformats.org/package/2006/relationships"><Relationship Id="rId8" Type="http://schemas.openxmlformats.org/officeDocument/2006/relationships/image" Target="../media/image2120.png"/><Relationship Id="rId3" Type="http://schemas.openxmlformats.org/officeDocument/2006/relationships/image" Target="../media/image132.png"/><Relationship Id="rId12" Type="http://schemas.openxmlformats.org/officeDocument/2006/relationships/image" Target="../media/image1390.png"/><Relationship Id="rId2" Type="http://schemas.openxmlformats.org/officeDocument/2006/relationships/notesSlide" Target="../notesSlides/notesSlide152.xml"/><Relationship Id="rId1" Type="http://schemas.openxmlformats.org/officeDocument/2006/relationships/slideLayout" Target="../slideLayouts/slideLayout7.xml"/><Relationship Id="rId6" Type="http://schemas.openxmlformats.org/officeDocument/2006/relationships/image" Target="../media/image2100.png"/><Relationship Id="rId11" Type="http://schemas.openxmlformats.org/officeDocument/2006/relationships/image" Target="../media/image1371.png"/><Relationship Id="rId9" Type="http://schemas.openxmlformats.org/officeDocument/2006/relationships/image" Target="../media/image2130.png"/></Relationships>
</file>

<file path=ppt/slides/_rels/slide216.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5.png"/><Relationship Id="rId7" Type="http://schemas.openxmlformats.org/officeDocument/2006/relationships/image" Target="../media/image25100.png"/><Relationship Id="rId2" Type="http://schemas.openxmlformats.org/officeDocument/2006/relationships/notesSlide" Target="../notesSlides/notesSlide153.xml"/><Relationship Id="rId1" Type="http://schemas.openxmlformats.org/officeDocument/2006/relationships/slideLayout" Target="../slideLayouts/slideLayout7.xml"/><Relationship Id="rId4" Type="http://schemas.openxmlformats.org/officeDocument/2006/relationships/image" Target="../media/image128.jpeg"/><Relationship Id="rId9" Type="http://schemas.openxmlformats.org/officeDocument/2006/relationships/image" Target="../media/image80.png"/></Relationships>
</file>

<file path=ppt/slides/_rels/slide217.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5.png"/><Relationship Id="rId7" Type="http://schemas.openxmlformats.org/officeDocument/2006/relationships/image" Target="../media/image25100.png"/><Relationship Id="rId2" Type="http://schemas.openxmlformats.org/officeDocument/2006/relationships/notesSlide" Target="../notesSlides/notesSlide154.xml"/><Relationship Id="rId1" Type="http://schemas.openxmlformats.org/officeDocument/2006/relationships/slideLayout" Target="../slideLayouts/slideLayout7.xml"/><Relationship Id="rId6" Type="http://schemas.openxmlformats.org/officeDocument/2006/relationships/image" Target="../media/image128.jpeg"/><Relationship Id="rId5" Type="http://schemas.openxmlformats.org/officeDocument/2006/relationships/image" Target="../media/image255.png"/><Relationship Id="rId4" Type="http://schemas.openxmlformats.org/officeDocument/2006/relationships/image" Target="../media/image132.png"/><Relationship Id="rId9" Type="http://schemas.openxmlformats.org/officeDocument/2006/relationships/image" Target="../media/image80.png"/></Relationships>
</file>

<file path=ppt/slides/_rels/slide218.xml.rels><?xml version="1.0" encoding="UTF-8" standalone="yes"?>
<Relationships xmlns="http://schemas.openxmlformats.org/package/2006/relationships"><Relationship Id="rId8" Type="http://schemas.openxmlformats.org/officeDocument/2006/relationships/image" Target="../media/image701.png"/><Relationship Id="rId13" Type="http://schemas.openxmlformats.org/officeDocument/2006/relationships/image" Target="../media/image255.png"/><Relationship Id="rId3" Type="http://schemas.openxmlformats.org/officeDocument/2006/relationships/image" Target="../media/image5.png"/><Relationship Id="rId7" Type="http://schemas.openxmlformats.org/officeDocument/2006/relationships/image" Target="../media/image25100.png"/><Relationship Id="rId12" Type="http://schemas.openxmlformats.org/officeDocument/2006/relationships/image" Target="../media/image259.png"/><Relationship Id="rId2" Type="http://schemas.openxmlformats.org/officeDocument/2006/relationships/notesSlide" Target="../notesSlides/notesSlide155.xml"/><Relationship Id="rId1" Type="http://schemas.openxmlformats.org/officeDocument/2006/relationships/slideLayout" Target="../slideLayouts/slideLayout7.xml"/><Relationship Id="rId11" Type="http://schemas.openxmlformats.org/officeDocument/2006/relationships/image" Target="../media/image258.png"/><Relationship Id="rId10" Type="http://schemas.openxmlformats.org/officeDocument/2006/relationships/image" Target="../media/image132.png"/><Relationship Id="rId4" Type="http://schemas.openxmlformats.org/officeDocument/2006/relationships/image" Target="../media/image128.jpeg"/><Relationship Id="rId9" Type="http://schemas.openxmlformats.org/officeDocument/2006/relationships/image" Target="../media/image80.png"/></Relationships>
</file>

<file path=ppt/slides/_rels/slide2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6.xml"/><Relationship Id="rId1" Type="http://schemas.openxmlformats.org/officeDocument/2006/relationships/slideLayout" Target="../slideLayouts/slideLayout7.xml"/><Relationship Id="rId4" Type="http://schemas.openxmlformats.org/officeDocument/2006/relationships/image" Target="../media/image2580.png"/></Relationships>
</file>

<file path=ppt/slides/_rels/slide22.xml.rels><?xml version="1.0" encoding="UTF-8" standalone="yes"?>
<Relationships xmlns="http://schemas.openxmlformats.org/package/2006/relationships"><Relationship Id="rId8" Type="http://schemas.openxmlformats.org/officeDocument/2006/relationships/image" Target="../media/image40.jpeg"/><Relationship Id="rId3" Type="http://schemas.openxmlformats.org/officeDocument/2006/relationships/image" Target="../media/image35.jpeg"/><Relationship Id="rId7" Type="http://schemas.openxmlformats.org/officeDocument/2006/relationships/image" Target="../media/image39.jpeg"/><Relationship Id="rId2" Type="http://schemas.openxmlformats.org/officeDocument/2006/relationships/notesSlide" Target="../notesSlides/notesSlide12.xml"/><Relationship Id="rId1" Type="http://schemas.openxmlformats.org/officeDocument/2006/relationships/slideLayout" Target="../slideLayouts/slideLayout2.xml"/><Relationship Id="rId6" Type="http://schemas.openxmlformats.org/officeDocument/2006/relationships/image" Target="../media/image38.jpeg"/><Relationship Id="rId5" Type="http://schemas.openxmlformats.org/officeDocument/2006/relationships/image" Target="../media/image37.jpeg"/><Relationship Id="rId10" Type="http://schemas.openxmlformats.org/officeDocument/2006/relationships/image" Target="../media/image42.jpeg"/><Relationship Id="rId4" Type="http://schemas.openxmlformats.org/officeDocument/2006/relationships/image" Target="../media/image36.png"/><Relationship Id="rId9" Type="http://schemas.openxmlformats.org/officeDocument/2006/relationships/image" Target="../media/image41.jpeg"/></Relationships>
</file>

<file path=ppt/slides/_rels/slide2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57.xml"/><Relationship Id="rId1" Type="http://schemas.openxmlformats.org/officeDocument/2006/relationships/slideLayout" Target="../slideLayouts/slideLayout7.xml"/><Relationship Id="rId6" Type="http://schemas.openxmlformats.org/officeDocument/2006/relationships/image" Target="../media/image131.jpeg"/><Relationship Id="rId5" Type="http://schemas.openxmlformats.org/officeDocument/2006/relationships/image" Target="../media/image2500.png"/><Relationship Id="rId4" Type="http://schemas.openxmlformats.org/officeDocument/2006/relationships/image" Target="../media/image2490.png"/></Relationships>
</file>

<file path=ppt/slides/_rels/slide221.xml.rels><?xml version="1.0" encoding="UTF-8" standalone="yes"?>
<Relationships xmlns="http://schemas.openxmlformats.org/package/2006/relationships"><Relationship Id="rId2" Type="http://schemas.openxmlformats.org/officeDocument/2006/relationships/image" Target="../media/image710.png"/><Relationship Id="rId1" Type="http://schemas.openxmlformats.org/officeDocument/2006/relationships/slideLayout" Target="../slideLayouts/slideLayout7.xml"/></Relationships>
</file>

<file path=ppt/slides/_rels/slide222.xml.rels><?xml version="1.0" encoding="UTF-8" standalone="yes"?>
<Relationships xmlns="http://schemas.openxmlformats.org/package/2006/relationships"><Relationship Id="rId3" Type="http://schemas.openxmlformats.org/officeDocument/2006/relationships/image" Target="../media/image260.png"/><Relationship Id="rId2" Type="http://schemas.openxmlformats.org/officeDocument/2006/relationships/image" Target="../media/image2590.png"/><Relationship Id="rId1" Type="http://schemas.openxmlformats.org/officeDocument/2006/relationships/slideLayout" Target="../slideLayouts/slideLayout7.xml"/></Relationships>
</file>

<file path=ppt/slides/_rels/slide223.xml.rels><?xml version="1.0" encoding="UTF-8" standalone="yes"?>
<Relationships xmlns="http://schemas.openxmlformats.org/package/2006/relationships"><Relationship Id="rId3" Type="http://schemas.openxmlformats.org/officeDocument/2006/relationships/image" Target="../media/image261.png"/><Relationship Id="rId2" Type="http://schemas.openxmlformats.org/officeDocument/2006/relationships/image" Target="../media/image2590.png"/><Relationship Id="rId1" Type="http://schemas.openxmlformats.org/officeDocument/2006/relationships/slideLayout" Target="../slideLayouts/slideLayout7.xml"/></Relationships>
</file>

<file path=ppt/slides/_rels/slide224.xml.rels><?xml version="1.0" encoding="UTF-8" standalone="yes"?>
<Relationships xmlns="http://schemas.openxmlformats.org/package/2006/relationships"><Relationship Id="rId2" Type="http://schemas.openxmlformats.org/officeDocument/2006/relationships/image" Target="../media/image1380.png"/><Relationship Id="rId1" Type="http://schemas.openxmlformats.org/officeDocument/2006/relationships/slideLayout" Target="../slideLayouts/slideLayout7.xml"/></Relationships>
</file>

<file path=ppt/slides/_rels/slide225.xml.rels><?xml version="1.0" encoding="UTF-8" standalone="yes"?>
<Relationships xmlns="http://schemas.openxmlformats.org/package/2006/relationships"><Relationship Id="rId3" Type="http://schemas.openxmlformats.org/officeDocument/2006/relationships/image" Target="../media/image2441.png"/><Relationship Id="rId2" Type="http://schemas.openxmlformats.org/officeDocument/2006/relationships/notesSlide" Target="../notesSlides/notesSlide158.xml"/><Relationship Id="rId1" Type="http://schemas.openxmlformats.org/officeDocument/2006/relationships/slideLayout" Target="../slideLayouts/slideLayout7.xml"/></Relationships>
</file>

<file path=ppt/slides/_rels/slide226.xml.rels><?xml version="1.0" encoding="UTF-8" standalone="yes"?>
<Relationships xmlns="http://schemas.openxmlformats.org/package/2006/relationships"><Relationship Id="rId3" Type="http://schemas.openxmlformats.org/officeDocument/2006/relationships/image" Target="../media/image2452.png"/><Relationship Id="rId7" Type="http://schemas.openxmlformats.org/officeDocument/2006/relationships/image" Target="../media/image2530.png"/><Relationship Id="rId2" Type="http://schemas.openxmlformats.org/officeDocument/2006/relationships/notesSlide" Target="../notesSlides/notesSlide159.xml"/><Relationship Id="rId1" Type="http://schemas.openxmlformats.org/officeDocument/2006/relationships/slideLayout" Target="../slideLayouts/slideLayout7.xml"/><Relationship Id="rId6" Type="http://schemas.openxmlformats.org/officeDocument/2006/relationships/image" Target="../media/image2491.png"/><Relationship Id="rId5" Type="http://schemas.openxmlformats.org/officeDocument/2006/relationships/image" Target="../media/image262.png"/><Relationship Id="rId4" Type="http://schemas.openxmlformats.org/officeDocument/2006/relationships/image" Target="../media/image2501.png"/></Relationships>
</file>

<file path=ppt/slides/_rels/slide227.xml.rels><?xml version="1.0" encoding="UTF-8" standalone="yes"?>
<Relationships xmlns="http://schemas.openxmlformats.org/package/2006/relationships"><Relationship Id="rId3" Type="http://schemas.openxmlformats.org/officeDocument/2006/relationships/image" Target="../media/image2541.png"/><Relationship Id="rId2" Type="http://schemas.openxmlformats.org/officeDocument/2006/relationships/notesSlide" Target="../notesSlides/notesSlide160.xml"/><Relationship Id="rId1" Type="http://schemas.openxmlformats.org/officeDocument/2006/relationships/slideLayout" Target="../slideLayouts/slideLayout7.xml"/><Relationship Id="rId6" Type="http://schemas.openxmlformats.org/officeDocument/2006/relationships/image" Target="../media/image2560.png"/><Relationship Id="rId5" Type="http://schemas.openxmlformats.org/officeDocument/2006/relationships/image" Target="../media/image2551.png"/><Relationship Id="rId4" Type="http://schemas.openxmlformats.org/officeDocument/2006/relationships/image" Target="../media/image2540.png"/></Relationships>
</file>

<file path=ppt/slides/_rels/slide228.xml.rels><?xml version="1.0" encoding="UTF-8" standalone="yes"?>
<Relationships xmlns="http://schemas.openxmlformats.org/package/2006/relationships"><Relationship Id="rId3" Type="http://schemas.openxmlformats.org/officeDocument/2006/relationships/image" Target="../media/image2541.png"/><Relationship Id="rId2" Type="http://schemas.openxmlformats.org/officeDocument/2006/relationships/notesSlide" Target="../notesSlides/notesSlide161.xml"/><Relationship Id="rId1" Type="http://schemas.openxmlformats.org/officeDocument/2006/relationships/slideLayout" Target="../slideLayouts/slideLayout7.xml"/><Relationship Id="rId6" Type="http://schemas.openxmlformats.org/officeDocument/2006/relationships/image" Target="../media/image265.png"/><Relationship Id="rId5" Type="http://schemas.openxmlformats.org/officeDocument/2006/relationships/image" Target="../media/image264.png"/><Relationship Id="rId4" Type="http://schemas.openxmlformats.org/officeDocument/2006/relationships/image" Target="../media/image263.png"/></Relationships>
</file>

<file path=ppt/slides/_rels/slide229.xml.rels><?xml version="1.0" encoding="UTF-8" standalone="yes"?>
<Relationships xmlns="http://schemas.openxmlformats.org/package/2006/relationships"><Relationship Id="rId8" Type="http://schemas.openxmlformats.org/officeDocument/2006/relationships/image" Target="../media/image134.png"/><Relationship Id="rId3" Type="http://schemas.openxmlformats.org/officeDocument/2006/relationships/image" Target="../media/image1240.png"/><Relationship Id="rId2" Type="http://schemas.openxmlformats.org/officeDocument/2006/relationships/notesSlide" Target="../notesSlides/notesSlide162.xml"/><Relationship Id="rId1" Type="http://schemas.openxmlformats.org/officeDocument/2006/relationships/slideLayout" Target="../slideLayouts/slideLayout2.xml"/><Relationship Id="rId11" Type="http://schemas.openxmlformats.org/officeDocument/2006/relationships/image" Target="../media/image2572.png"/><Relationship Id="rId10" Type="http://schemas.openxmlformats.org/officeDocument/2006/relationships/image" Target="../media/image108.png"/><Relationship Id="rId4" Type="http://schemas.openxmlformats.org/officeDocument/2006/relationships/image" Target="../media/image2550.png"/><Relationship Id="rId9" Type="http://schemas.openxmlformats.org/officeDocument/2006/relationships/image" Target="../media/image135.png"/></Relationships>
</file>

<file path=ppt/slides/_rels/slide23.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13.xml"/><Relationship Id="rId1" Type="http://schemas.openxmlformats.org/officeDocument/2006/relationships/slideLayout" Target="../slideLayouts/slideLayout2.xml"/><Relationship Id="rId5" Type="http://schemas.openxmlformats.org/officeDocument/2006/relationships/image" Target="../media/image45.jpeg"/><Relationship Id="rId4" Type="http://schemas.openxmlformats.org/officeDocument/2006/relationships/image" Target="../media/image44.jpeg"/></Relationships>
</file>

<file path=ppt/slides/_rels/slide230.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2572.png"/><Relationship Id="rId3" Type="http://schemas.openxmlformats.org/officeDocument/2006/relationships/image" Target="../media/image1240.png"/><Relationship Id="rId12" Type="http://schemas.openxmlformats.org/officeDocument/2006/relationships/image" Target="../media/image138.png"/><Relationship Id="rId2" Type="http://schemas.openxmlformats.org/officeDocument/2006/relationships/notesSlide" Target="../notesSlides/notesSlide163.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7.jpeg"/><Relationship Id="rId10" Type="http://schemas.openxmlformats.org/officeDocument/2006/relationships/image" Target="../media/image108.png"/><Relationship Id="rId4" Type="http://schemas.openxmlformats.org/officeDocument/2006/relationships/image" Target="../media/image1272.png"/><Relationship Id="rId9" Type="http://schemas.openxmlformats.org/officeDocument/2006/relationships/image" Target="../media/image135.png"/><Relationship Id="rId14" Type="http://schemas.openxmlformats.org/officeDocument/2006/relationships/image" Target="../media/image2571.png"/></Relationships>
</file>

<file path=ppt/slides/_rels/slide23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64.xml"/><Relationship Id="rId1" Type="http://schemas.openxmlformats.org/officeDocument/2006/relationships/slideLayout" Target="../slideLayouts/slideLayout7.xml"/><Relationship Id="rId4" Type="http://schemas.openxmlformats.org/officeDocument/2006/relationships/image" Target="../media/image260.jpeg"/></Relationships>
</file>

<file path=ppt/slides/_rels/slide232.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image" Target="../media/image171.jpeg"/><Relationship Id="rId1" Type="http://schemas.openxmlformats.org/officeDocument/2006/relationships/slideLayout" Target="../slideLayouts/slideLayout7.xml"/></Relationships>
</file>

<file path=ppt/slides/_rels/slide23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s>
</file>

<file path=ppt/slides/_rels/slide234.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s>
</file>

<file path=ppt/slides/_rels/slide235.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 Id="rId4" Type="http://schemas.openxmlformats.org/officeDocument/2006/relationships/image" Target="../media/image266.png"/></Relationships>
</file>

<file path=ppt/slides/_rels/slide236.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171.jpeg"/><Relationship Id="rId7" Type="http://schemas.openxmlformats.org/officeDocument/2006/relationships/image" Target="../media/image600000.png"/><Relationship Id="rId2" Type="http://schemas.openxmlformats.org/officeDocument/2006/relationships/image" Target="../media/image170.jpeg"/><Relationship Id="rId1" Type="http://schemas.openxmlformats.org/officeDocument/2006/relationships/slideLayout" Target="../slideLayouts/slideLayout7.xml"/><Relationship Id="rId6" Type="http://schemas.openxmlformats.org/officeDocument/2006/relationships/image" Target="../media/image320.png"/><Relationship Id="rId5" Type="http://schemas.openxmlformats.org/officeDocument/2006/relationships/image" Target="../media/image128.jpeg"/><Relationship Id="rId4" Type="http://schemas.openxmlformats.org/officeDocument/2006/relationships/image" Target="../media/image266.png"/><Relationship Id="rId9" Type="http://schemas.openxmlformats.org/officeDocument/2006/relationships/image" Target="../media/image80.png"/></Relationships>
</file>

<file path=ppt/slides/_rels/slide237.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171.jpeg"/><Relationship Id="rId7" Type="http://schemas.openxmlformats.org/officeDocument/2006/relationships/image" Target="../media/image600000.png"/><Relationship Id="rId2" Type="http://schemas.openxmlformats.org/officeDocument/2006/relationships/image" Target="../media/image170.jpeg"/><Relationship Id="rId1" Type="http://schemas.openxmlformats.org/officeDocument/2006/relationships/slideLayout" Target="../slideLayouts/slideLayout7.xml"/><Relationship Id="rId6" Type="http://schemas.openxmlformats.org/officeDocument/2006/relationships/image" Target="../media/image320.png"/><Relationship Id="rId5" Type="http://schemas.openxmlformats.org/officeDocument/2006/relationships/image" Target="../media/image128.jpeg"/><Relationship Id="rId4" Type="http://schemas.openxmlformats.org/officeDocument/2006/relationships/image" Target="../media/image266.png"/><Relationship Id="rId9" Type="http://schemas.openxmlformats.org/officeDocument/2006/relationships/image" Target="../media/image80.png"/></Relationships>
</file>

<file path=ppt/slides/_rels/slide238.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 Id="rId4" Type="http://schemas.openxmlformats.org/officeDocument/2006/relationships/image" Target="../media/image266.png"/></Relationships>
</file>

<file path=ppt/slides/_rels/slide239.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171.jpeg"/><Relationship Id="rId7" Type="http://schemas.openxmlformats.org/officeDocument/2006/relationships/image" Target="../media/image600000.png"/><Relationship Id="rId2" Type="http://schemas.openxmlformats.org/officeDocument/2006/relationships/image" Target="../media/image170.jpeg"/><Relationship Id="rId1" Type="http://schemas.openxmlformats.org/officeDocument/2006/relationships/slideLayout" Target="../slideLayouts/slideLayout7.xml"/><Relationship Id="rId6" Type="http://schemas.openxmlformats.org/officeDocument/2006/relationships/image" Target="../media/image330.png"/><Relationship Id="rId5" Type="http://schemas.openxmlformats.org/officeDocument/2006/relationships/image" Target="../media/image128.jpeg"/><Relationship Id="rId4" Type="http://schemas.openxmlformats.org/officeDocument/2006/relationships/image" Target="../media/image266.png"/><Relationship Id="rId9" Type="http://schemas.openxmlformats.org/officeDocument/2006/relationships/image" Target="../media/image80.png"/></Relationships>
</file>

<file path=ppt/slides/_rels/slide24.xml.rels><?xml version="1.0" encoding="UTF-8" standalone="yes"?>
<Relationships xmlns="http://schemas.openxmlformats.org/package/2006/relationships"><Relationship Id="rId8" Type="http://schemas.openxmlformats.org/officeDocument/2006/relationships/image" Target="../media/image48.jpeg"/><Relationship Id="rId3" Type="http://schemas.openxmlformats.org/officeDocument/2006/relationships/image" Target="../media/image43.jpeg"/><Relationship Id="rId7" Type="http://schemas.openxmlformats.org/officeDocument/2006/relationships/image" Target="../media/image47.jpeg"/><Relationship Id="rId2" Type="http://schemas.openxmlformats.org/officeDocument/2006/relationships/notesSlide" Target="../notesSlides/notesSlide14.xml"/><Relationship Id="rId1" Type="http://schemas.openxmlformats.org/officeDocument/2006/relationships/slideLayout" Target="../slideLayouts/slideLayout2.xml"/><Relationship Id="rId6" Type="http://schemas.openxmlformats.org/officeDocument/2006/relationships/image" Target="../media/image46.png"/><Relationship Id="rId5" Type="http://schemas.openxmlformats.org/officeDocument/2006/relationships/image" Target="../media/image45.jpeg"/><Relationship Id="rId4" Type="http://schemas.openxmlformats.org/officeDocument/2006/relationships/image" Target="../media/image44.jpeg"/></Relationships>
</file>

<file path=ppt/slides/_rels/slide240.xml.rels><?xml version="1.0" encoding="UTF-8" standalone="yes"?>
<Relationships xmlns="http://schemas.openxmlformats.org/package/2006/relationships"><Relationship Id="rId8" Type="http://schemas.openxmlformats.org/officeDocument/2006/relationships/image" Target="../media/image701.png"/><Relationship Id="rId3" Type="http://schemas.openxmlformats.org/officeDocument/2006/relationships/image" Target="../media/image171.jpeg"/><Relationship Id="rId7" Type="http://schemas.openxmlformats.org/officeDocument/2006/relationships/image" Target="../media/image600000.png"/><Relationship Id="rId2" Type="http://schemas.openxmlformats.org/officeDocument/2006/relationships/image" Target="../media/image170.jpeg"/><Relationship Id="rId1" Type="http://schemas.openxmlformats.org/officeDocument/2006/relationships/slideLayout" Target="../slideLayouts/slideLayout7.xml"/><Relationship Id="rId6" Type="http://schemas.openxmlformats.org/officeDocument/2006/relationships/image" Target="../media/image330.png"/><Relationship Id="rId5" Type="http://schemas.openxmlformats.org/officeDocument/2006/relationships/image" Target="../media/image128.jpeg"/><Relationship Id="rId4" Type="http://schemas.openxmlformats.org/officeDocument/2006/relationships/image" Target="../media/image266.png"/><Relationship Id="rId9" Type="http://schemas.openxmlformats.org/officeDocument/2006/relationships/image" Target="../media/image80.png"/></Relationships>
</file>

<file path=ppt/slides/_rels/slide241.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s>
</file>

<file path=ppt/slides/_rels/slide24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70.jpeg"/><Relationship Id="rId1" Type="http://schemas.openxmlformats.org/officeDocument/2006/relationships/slideLayout" Target="../slideLayouts/slideLayout7.xml"/></Relationships>
</file>

<file path=ppt/slides/_rels/slide243.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image" Target="../media/image1460.png"/><Relationship Id="rId1" Type="http://schemas.openxmlformats.org/officeDocument/2006/relationships/slideLayout" Target="../slideLayouts/slideLayout7.xml"/><Relationship Id="rId4" Type="http://schemas.openxmlformats.org/officeDocument/2006/relationships/image" Target="../media/image267.jpeg"/></Relationships>
</file>

<file path=ppt/slides/_rels/slide244.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165.xml"/><Relationship Id="rId1" Type="http://schemas.openxmlformats.org/officeDocument/2006/relationships/slideLayout" Target="../slideLayouts/slideLayout7.xml"/><Relationship Id="rId4" Type="http://schemas.openxmlformats.org/officeDocument/2006/relationships/image" Target="../media/image171.jpeg"/></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8" Type="http://schemas.openxmlformats.org/officeDocument/2006/relationships/image" Target="../media/image134.png"/><Relationship Id="rId3" Type="http://schemas.openxmlformats.org/officeDocument/2006/relationships/image" Target="../media/image1240.png"/><Relationship Id="rId12" Type="http://schemas.openxmlformats.org/officeDocument/2006/relationships/image" Target="../media/image138.png"/><Relationship Id="rId2" Type="http://schemas.openxmlformats.org/officeDocument/2006/relationships/notesSlide" Target="../notesSlides/notesSlide166.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7.jpeg"/><Relationship Id="rId5" Type="http://schemas.openxmlformats.org/officeDocument/2006/relationships/image" Target="../media/image2621.png"/><Relationship Id="rId10" Type="http://schemas.openxmlformats.org/officeDocument/2006/relationships/image" Target="../media/image108.png"/><Relationship Id="rId4" Type="http://schemas.openxmlformats.org/officeDocument/2006/relationships/image" Target="../media/image1272.png"/><Relationship Id="rId9" Type="http://schemas.openxmlformats.org/officeDocument/2006/relationships/image" Target="../media/image135.png"/></Relationships>
</file>

<file path=ppt/slides/_rels/slide248.xml.rels><?xml version="1.0" encoding="UTF-8" standalone="yes"?>
<Relationships xmlns="http://schemas.openxmlformats.org/package/2006/relationships"><Relationship Id="rId8" Type="http://schemas.openxmlformats.org/officeDocument/2006/relationships/image" Target="../media/image107.jpeg"/><Relationship Id="rId13" Type="http://schemas.openxmlformats.org/officeDocument/2006/relationships/image" Target="../media/image2621.png"/><Relationship Id="rId3" Type="http://schemas.openxmlformats.org/officeDocument/2006/relationships/image" Target="../media/image1240.png"/><Relationship Id="rId7" Type="http://schemas.openxmlformats.org/officeDocument/2006/relationships/image" Target="../media/image1090.png"/><Relationship Id="rId12" Type="http://schemas.openxmlformats.org/officeDocument/2006/relationships/image" Target="../media/image1323.png"/><Relationship Id="rId2" Type="http://schemas.openxmlformats.org/officeDocument/2006/relationships/notesSlide" Target="../notesSlides/notesSlide167.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8.png"/><Relationship Id="rId10" Type="http://schemas.openxmlformats.org/officeDocument/2006/relationships/image" Target="../media/image135.png"/><Relationship Id="rId4" Type="http://schemas.openxmlformats.org/officeDocument/2006/relationships/image" Target="../media/image1272.png"/><Relationship Id="rId9" Type="http://schemas.openxmlformats.org/officeDocument/2006/relationships/image" Target="../media/image134.png"/></Relationships>
</file>

<file path=ppt/slides/_rels/slide249.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323.png"/><Relationship Id="rId3" Type="http://schemas.openxmlformats.org/officeDocument/2006/relationships/image" Target="../media/image1240.png"/><Relationship Id="rId7" Type="http://schemas.openxmlformats.org/officeDocument/2006/relationships/image" Target="../media/image1090.png"/><Relationship Id="rId12" Type="http://schemas.openxmlformats.org/officeDocument/2006/relationships/image" Target="../media/image138.png"/><Relationship Id="rId2" Type="http://schemas.openxmlformats.org/officeDocument/2006/relationships/notesSlide" Target="../notesSlides/notesSlide168.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7.jpeg"/><Relationship Id="rId10" Type="http://schemas.openxmlformats.org/officeDocument/2006/relationships/image" Target="../media/image108.png"/><Relationship Id="rId4" Type="http://schemas.openxmlformats.org/officeDocument/2006/relationships/image" Target="../media/image1272.png"/><Relationship Id="rId9" Type="http://schemas.openxmlformats.org/officeDocument/2006/relationships/image" Target="../media/image135.png"/><Relationship Id="rId14" Type="http://schemas.openxmlformats.org/officeDocument/2006/relationships/image" Target="../media/image2621.png"/></Relationships>
</file>

<file path=ppt/slides/_rels/slide25.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250.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72.png"/><Relationship Id="rId12" Type="http://schemas.openxmlformats.org/officeDocument/2006/relationships/image" Target="../media/image138.png"/><Relationship Id="rId2" Type="http://schemas.openxmlformats.org/officeDocument/2006/relationships/notesSlide" Target="../notesSlides/notesSlide169.xml"/><Relationship Id="rId16" Type="http://schemas.openxmlformats.org/officeDocument/2006/relationships/image" Target="../media/image2651.png"/><Relationship Id="rId1" Type="http://schemas.openxmlformats.org/officeDocument/2006/relationships/slideLayout" Target="../slideLayouts/slideLayout2.xml"/><Relationship Id="rId11" Type="http://schemas.openxmlformats.org/officeDocument/2006/relationships/image" Target="../media/image107.jpeg"/><Relationship Id="rId15" Type="http://schemas.openxmlformats.org/officeDocument/2006/relationships/image" Target="../media/image2642.png"/><Relationship Id="rId10" Type="http://schemas.openxmlformats.org/officeDocument/2006/relationships/image" Target="../media/image108.png"/><Relationship Id="rId9" Type="http://schemas.openxmlformats.org/officeDocument/2006/relationships/image" Target="../media/image135.png"/><Relationship Id="rId14" Type="http://schemas.openxmlformats.org/officeDocument/2006/relationships/image" Target="../media/image2631.png"/></Relationships>
</file>

<file path=ppt/slides/_rels/slide251.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70.xml"/><Relationship Id="rId1" Type="http://schemas.openxmlformats.org/officeDocument/2006/relationships/slideLayout" Target="../slideLayouts/slideLayout2.xml"/><Relationship Id="rId4" Type="http://schemas.openxmlformats.org/officeDocument/2006/relationships/image" Target="../media/image2660.png"/></Relationships>
</file>

<file path=ppt/slides/_rels/slide25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71.xml"/><Relationship Id="rId1" Type="http://schemas.openxmlformats.org/officeDocument/2006/relationships/slideLayout" Target="../slideLayouts/slideLayout2.xml"/><Relationship Id="rId4" Type="http://schemas.openxmlformats.org/officeDocument/2006/relationships/image" Target="../media/image2660.png"/></Relationships>
</file>

<file path=ppt/slides/_rels/slide253.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notesSlide" Target="../notesSlides/notesSlide172.xml"/><Relationship Id="rId1" Type="http://schemas.openxmlformats.org/officeDocument/2006/relationships/slideLayout" Target="../slideLayouts/slideLayout2.xml"/><Relationship Id="rId5" Type="http://schemas.openxmlformats.org/officeDocument/2006/relationships/image" Target="../media/image2660.png"/><Relationship Id="rId4" Type="http://schemas.openxmlformats.org/officeDocument/2006/relationships/image" Target="../media/image2671.png"/></Relationships>
</file>

<file path=ppt/slides/_rels/slide254.xml.rels><?xml version="1.0" encoding="UTF-8" standalone="yes"?>
<Relationships xmlns="http://schemas.openxmlformats.org/package/2006/relationships"><Relationship Id="rId8" Type="http://schemas.openxmlformats.org/officeDocument/2006/relationships/image" Target="../media/image2660.png"/><Relationship Id="rId3" Type="http://schemas.openxmlformats.org/officeDocument/2006/relationships/image" Target="../media/image172.png"/><Relationship Id="rId7" Type="http://schemas.openxmlformats.org/officeDocument/2006/relationships/image" Target="../media/image270.png"/><Relationship Id="rId2" Type="http://schemas.openxmlformats.org/officeDocument/2006/relationships/notesSlide" Target="../notesSlides/notesSlide173.xml"/><Relationship Id="rId1" Type="http://schemas.openxmlformats.org/officeDocument/2006/relationships/slideLayout" Target="../slideLayouts/slideLayout2.xml"/><Relationship Id="rId6" Type="http://schemas.openxmlformats.org/officeDocument/2006/relationships/image" Target="../media/image2671.png"/><Relationship Id="rId5" Type="http://schemas.openxmlformats.org/officeDocument/2006/relationships/image" Target="../media/image269.png"/><Relationship Id="rId4" Type="http://schemas.openxmlformats.org/officeDocument/2006/relationships/image" Target="../media/image268.png"/></Relationships>
</file>

<file path=ppt/slides/_rels/slide255.xml.rels><?xml version="1.0" encoding="UTF-8" standalone="yes"?>
<Relationships xmlns="http://schemas.openxmlformats.org/package/2006/relationships"><Relationship Id="rId8" Type="http://schemas.openxmlformats.org/officeDocument/2006/relationships/image" Target="../media/image2660.png"/><Relationship Id="rId3" Type="http://schemas.openxmlformats.org/officeDocument/2006/relationships/image" Target="../media/image172.png"/><Relationship Id="rId7" Type="http://schemas.openxmlformats.org/officeDocument/2006/relationships/image" Target="../media/image270.png"/><Relationship Id="rId2" Type="http://schemas.openxmlformats.org/officeDocument/2006/relationships/notesSlide" Target="../notesSlides/notesSlide174.xml"/><Relationship Id="rId1" Type="http://schemas.openxmlformats.org/officeDocument/2006/relationships/slideLayout" Target="../slideLayouts/slideLayout2.xml"/><Relationship Id="rId6" Type="http://schemas.openxmlformats.org/officeDocument/2006/relationships/image" Target="../media/image2671.png"/><Relationship Id="rId5" Type="http://schemas.openxmlformats.org/officeDocument/2006/relationships/image" Target="../media/image269.png"/><Relationship Id="rId10" Type="http://schemas.openxmlformats.org/officeDocument/2006/relationships/image" Target="../media/image272.png"/><Relationship Id="rId4" Type="http://schemas.openxmlformats.org/officeDocument/2006/relationships/image" Target="../media/image268.png"/><Relationship Id="rId9" Type="http://schemas.openxmlformats.org/officeDocument/2006/relationships/image" Target="../media/image271.png"/></Relationships>
</file>

<file path=ppt/slides/_rels/slide256.xml.rels><?xml version="1.0" encoding="UTF-8" standalone="yes"?>
<Relationships xmlns="http://schemas.openxmlformats.org/package/2006/relationships"><Relationship Id="rId2" Type="http://schemas.openxmlformats.org/officeDocument/2006/relationships/image" Target="../media/image269.jpeg"/><Relationship Id="rId1" Type="http://schemas.openxmlformats.org/officeDocument/2006/relationships/slideLayout" Target="../slideLayouts/slideLayout2.xml"/></Relationships>
</file>

<file path=ppt/slides/_rels/slide257.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58.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141.png"/><Relationship Id="rId1" Type="http://schemas.openxmlformats.org/officeDocument/2006/relationships/slideLayout" Target="../slideLayouts/slideLayout2.xml"/><Relationship Id="rId4" Type="http://schemas.openxmlformats.org/officeDocument/2006/relationships/image" Target="../media/image274.png"/></Relationships>
</file>

<file path=ppt/slides/_rels/slide259.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image" Target="../media/image141.png"/><Relationship Id="rId1" Type="http://schemas.openxmlformats.org/officeDocument/2006/relationships/slideLayout" Target="../slideLayouts/slideLayout2.xml"/><Relationship Id="rId5" Type="http://schemas.openxmlformats.org/officeDocument/2006/relationships/image" Target="../media/image275.jpeg"/><Relationship Id="rId4" Type="http://schemas.openxmlformats.org/officeDocument/2006/relationships/image" Target="../media/image274.png"/></Relationships>
</file>

<file path=ppt/slides/_rels/slide26.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36.png"/><Relationship Id="rId1" Type="http://schemas.openxmlformats.org/officeDocument/2006/relationships/slideLayout" Target="../slideLayouts/slideLayout2.xml"/><Relationship Id="rId5" Type="http://schemas.openxmlformats.org/officeDocument/2006/relationships/image" Target="../media/image52.jpeg"/><Relationship Id="rId4" Type="http://schemas.openxmlformats.org/officeDocument/2006/relationships/image" Target="../media/image51.jpeg"/></Relationships>
</file>

<file path=ppt/slides/_rels/slide260.xml.rels><?xml version="1.0" encoding="UTF-8" standalone="yes"?>
<Relationships xmlns="http://schemas.openxmlformats.org/package/2006/relationships"><Relationship Id="rId2" Type="http://schemas.openxmlformats.org/officeDocument/2006/relationships/image" Target="../media/image141.png"/><Relationship Id="rId1" Type="http://schemas.openxmlformats.org/officeDocument/2006/relationships/slideLayout" Target="../slideLayouts/slideLayout2.xml"/></Relationships>
</file>

<file path=ppt/slides/_rels/slide261.xml.rels><?xml version="1.0" encoding="UTF-8" standalone="yes"?>
<Relationships xmlns="http://schemas.openxmlformats.org/package/2006/relationships"><Relationship Id="rId3" Type="http://schemas.openxmlformats.org/officeDocument/2006/relationships/image" Target="../media/image277.gif"/><Relationship Id="rId2" Type="http://schemas.openxmlformats.org/officeDocument/2006/relationships/image" Target="../media/image276.png"/><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3" Type="http://schemas.openxmlformats.org/officeDocument/2006/relationships/image" Target="../media/image173.png"/><Relationship Id="rId2" Type="http://schemas.openxmlformats.org/officeDocument/2006/relationships/image" Target="../media/image278.png"/><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2" Type="http://schemas.openxmlformats.org/officeDocument/2006/relationships/image" Target="../media/image173.png"/><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130.jpeg"/></Relationships>
</file>

<file path=ppt/slides/_rels/slide267.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130.jpeg"/></Relationships>
</file>

<file path=ppt/slides/_rels/slide268.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130.jpeg"/></Relationships>
</file>

<file path=ppt/slides/_rels/slide269.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130.jpeg"/></Relationships>
</file>

<file path=ppt/slides/_rels/slide27.xml.rels><?xml version="1.0" encoding="UTF-8" standalone="yes"?>
<Relationships xmlns="http://schemas.openxmlformats.org/package/2006/relationships"><Relationship Id="rId2" Type="http://schemas.openxmlformats.org/officeDocument/2006/relationships/image" Target="../media/image53.jpeg"/><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2" Type="http://schemas.openxmlformats.org/officeDocument/2006/relationships/image" Target="../media/image279.png"/><Relationship Id="rId1" Type="http://schemas.openxmlformats.org/officeDocument/2006/relationships/slideLayout" Target="../slideLayouts/slideLayout2.xml"/></Relationships>
</file>

<file path=ppt/slides/_rels/slide271.xml.rels><?xml version="1.0" encoding="UTF-8" standalone="yes"?>
<Relationships xmlns="http://schemas.openxmlformats.org/package/2006/relationships"><Relationship Id="rId2" Type="http://schemas.openxmlformats.org/officeDocument/2006/relationships/image" Target="../media/image280.png"/><Relationship Id="rId1" Type="http://schemas.openxmlformats.org/officeDocument/2006/relationships/slideLayout" Target="../slideLayouts/slideLayout2.xml"/></Relationships>
</file>

<file path=ppt/slides/_rels/slide272.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2" Type="http://schemas.openxmlformats.org/officeDocument/2006/relationships/image" Target="../media/image2801.png"/><Relationship Id="rId1" Type="http://schemas.openxmlformats.org/officeDocument/2006/relationships/slideLayout" Target="../slideLayouts/slideLayout2.xml"/></Relationships>
</file>

<file path=ppt/slides/_rels/slide274.xml.rels><?xml version="1.0" encoding="UTF-8" standalone="yes"?>
<Relationships xmlns="http://schemas.openxmlformats.org/package/2006/relationships"><Relationship Id="rId2" Type="http://schemas.openxmlformats.org/officeDocument/2006/relationships/image" Target="../media/image281.png"/><Relationship Id="rId1" Type="http://schemas.openxmlformats.org/officeDocument/2006/relationships/slideLayout" Target="../slideLayouts/slideLayout2.xml"/></Relationships>
</file>

<file path=ppt/slides/_rels/slide275.xml.rels><?xml version="1.0" encoding="UTF-8" standalone="yes"?>
<Relationships xmlns="http://schemas.openxmlformats.org/package/2006/relationships"><Relationship Id="rId2" Type="http://schemas.openxmlformats.org/officeDocument/2006/relationships/image" Target="../media/image281.jpeg"/><Relationship Id="rId1" Type="http://schemas.openxmlformats.org/officeDocument/2006/relationships/slideLayout" Target="../slideLayouts/slideLayout2.xml"/></Relationships>
</file>

<file path=ppt/slides/_rels/slide2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8.xml.rels><?xml version="1.0" encoding="UTF-8" standalone="yes"?>
<Relationships xmlns="http://schemas.openxmlformats.org/package/2006/relationships"><Relationship Id="rId8" Type="http://schemas.openxmlformats.org/officeDocument/2006/relationships/image" Target="../media/image95.png"/><Relationship Id="rId3" Type="http://schemas.openxmlformats.org/officeDocument/2006/relationships/image" Target="../media/image93.png"/><Relationship Id="rId7" Type="http://schemas.openxmlformats.org/officeDocument/2006/relationships/image" Target="../media/image122000.png"/><Relationship Id="rId2" Type="http://schemas.openxmlformats.org/officeDocument/2006/relationships/notesSlide" Target="../notesSlides/notesSlide176.xml"/><Relationship Id="rId1" Type="http://schemas.openxmlformats.org/officeDocument/2006/relationships/slideLayout" Target="../slideLayouts/slideLayout7.xml"/><Relationship Id="rId6" Type="http://schemas.openxmlformats.org/officeDocument/2006/relationships/image" Target="../media/image60100.png"/><Relationship Id="rId5" Type="http://schemas.openxmlformats.org/officeDocument/2006/relationships/image" Target="../media/image12110.png"/><Relationship Id="rId4" Type="http://schemas.openxmlformats.org/officeDocument/2006/relationships/image" Target="../media/image128.jpeg"/></Relationships>
</file>

<file path=ppt/slides/_rels/slide279.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128.jpeg"/><Relationship Id="rId7" Type="http://schemas.openxmlformats.org/officeDocument/2006/relationships/image" Target="../media/image122000.png"/><Relationship Id="rId12" Type="http://schemas.openxmlformats.org/officeDocument/2006/relationships/image" Target="../media/image95.png"/><Relationship Id="rId2" Type="http://schemas.openxmlformats.org/officeDocument/2006/relationships/notesSlide" Target="../notesSlides/notesSlide177.xml"/><Relationship Id="rId1" Type="http://schemas.openxmlformats.org/officeDocument/2006/relationships/slideLayout" Target="../slideLayouts/slideLayout7.xml"/><Relationship Id="rId6" Type="http://schemas.openxmlformats.org/officeDocument/2006/relationships/image" Target="../media/image169.png"/><Relationship Id="rId11" Type="http://schemas.openxmlformats.org/officeDocument/2006/relationships/image" Target="../media/image102.png"/><Relationship Id="rId5" Type="http://schemas.openxmlformats.org/officeDocument/2006/relationships/image" Target="../media/image60100.png"/><Relationship Id="rId10" Type="http://schemas.openxmlformats.org/officeDocument/2006/relationships/image" Target="../media/image101.png"/><Relationship Id="rId4" Type="http://schemas.openxmlformats.org/officeDocument/2006/relationships/image" Target="../media/image123000.png"/><Relationship Id="rId9" Type="http://schemas.openxmlformats.org/officeDocument/2006/relationships/image" Target="../media/image100.png"/></Relationships>
</file>

<file path=ppt/slides/_rels/slide28.xml.rels><?xml version="1.0" encoding="UTF-8" standalone="yes"?>
<Relationships xmlns="http://schemas.openxmlformats.org/package/2006/relationships"><Relationship Id="rId3" Type="http://schemas.openxmlformats.org/officeDocument/2006/relationships/image" Target="../media/image54.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56.jpeg"/><Relationship Id="rId4" Type="http://schemas.openxmlformats.org/officeDocument/2006/relationships/image" Target="../media/image55.jpeg"/></Relationships>
</file>

<file path=ppt/slides/_rels/slide280.xml.rels><?xml version="1.0" encoding="UTF-8" standalone="yes"?>
<Relationships xmlns="http://schemas.openxmlformats.org/package/2006/relationships"><Relationship Id="rId8" Type="http://schemas.openxmlformats.org/officeDocument/2006/relationships/image" Target="../media/image99.png"/><Relationship Id="rId3" Type="http://schemas.openxmlformats.org/officeDocument/2006/relationships/image" Target="../media/image128.jpeg"/><Relationship Id="rId7" Type="http://schemas.openxmlformats.org/officeDocument/2006/relationships/image" Target="../media/image122000.png"/><Relationship Id="rId12" Type="http://schemas.openxmlformats.org/officeDocument/2006/relationships/image" Target="../media/image238.jpeg"/><Relationship Id="rId2" Type="http://schemas.openxmlformats.org/officeDocument/2006/relationships/notesSlide" Target="../notesSlides/notesSlide178.xml"/><Relationship Id="rId1" Type="http://schemas.openxmlformats.org/officeDocument/2006/relationships/slideLayout" Target="../slideLayouts/slideLayout7.xml"/><Relationship Id="rId6" Type="http://schemas.openxmlformats.org/officeDocument/2006/relationships/image" Target="../media/image169.png"/><Relationship Id="rId11" Type="http://schemas.openxmlformats.org/officeDocument/2006/relationships/image" Target="../media/image102.png"/><Relationship Id="rId5" Type="http://schemas.openxmlformats.org/officeDocument/2006/relationships/image" Target="../media/image60100.png"/><Relationship Id="rId10" Type="http://schemas.openxmlformats.org/officeDocument/2006/relationships/image" Target="../media/image101.png"/><Relationship Id="rId4" Type="http://schemas.openxmlformats.org/officeDocument/2006/relationships/image" Target="../media/image123000.png"/><Relationship Id="rId9" Type="http://schemas.openxmlformats.org/officeDocument/2006/relationships/image" Target="../media/image100.png"/></Relationships>
</file>

<file path=ppt/slides/_rels/slide281.xml.rels><?xml version="1.0" encoding="UTF-8" standalone="yes"?>
<Relationships xmlns="http://schemas.openxmlformats.org/package/2006/relationships"><Relationship Id="rId8" Type="http://schemas.openxmlformats.org/officeDocument/2006/relationships/image" Target="../media/image1091.png"/><Relationship Id="rId3" Type="http://schemas.openxmlformats.org/officeDocument/2006/relationships/image" Target="../media/image71.png"/><Relationship Id="rId7" Type="http://schemas.openxmlformats.org/officeDocument/2006/relationships/image" Target="../media/image1082.png"/><Relationship Id="rId2" Type="http://schemas.openxmlformats.org/officeDocument/2006/relationships/notesSlide" Target="../notesSlides/notesSlide179.xml"/><Relationship Id="rId1" Type="http://schemas.openxmlformats.org/officeDocument/2006/relationships/slideLayout" Target="../slideLayouts/slideLayout2.xml"/><Relationship Id="rId6" Type="http://schemas.openxmlformats.org/officeDocument/2006/relationships/image" Target="../media/image1070.png"/><Relationship Id="rId5" Type="http://schemas.openxmlformats.org/officeDocument/2006/relationships/image" Target="../media/image106.png"/><Relationship Id="rId4" Type="http://schemas.openxmlformats.org/officeDocument/2006/relationships/image" Target="../media/image94.png"/><Relationship Id="rId9" Type="http://schemas.openxmlformats.org/officeDocument/2006/relationships/image" Target="../media/image197.jpeg"/></Relationships>
</file>

<file path=ppt/slides/_rels/slide28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180.xml"/><Relationship Id="rId1" Type="http://schemas.openxmlformats.org/officeDocument/2006/relationships/slideLayout" Target="../slideLayouts/slideLayout2.xml"/><Relationship Id="rId5" Type="http://schemas.openxmlformats.org/officeDocument/2006/relationships/image" Target="../media/image282.png"/><Relationship Id="rId4" Type="http://schemas.openxmlformats.org/officeDocument/2006/relationships/image" Target="../media/image111.png"/></Relationships>
</file>

<file path=ppt/slides/_rels/slide283.xml.rels><?xml version="1.0" encoding="UTF-8" standalone="yes"?>
<Relationships xmlns="http://schemas.openxmlformats.org/package/2006/relationships"><Relationship Id="rId3" Type="http://schemas.openxmlformats.org/officeDocument/2006/relationships/image" Target="../media/image283.png"/><Relationship Id="rId2" Type="http://schemas.openxmlformats.org/officeDocument/2006/relationships/notesSlide" Target="../notesSlides/notesSlide181.xml"/><Relationship Id="rId1" Type="http://schemas.openxmlformats.org/officeDocument/2006/relationships/slideLayout" Target="../slideLayouts/slideLayout2.xml"/></Relationships>
</file>

<file path=ppt/slides/_rels/slide284.xml.rels><?xml version="1.0" encoding="UTF-8" standalone="yes"?>
<Relationships xmlns="http://schemas.openxmlformats.org/package/2006/relationships"><Relationship Id="rId8" Type="http://schemas.openxmlformats.org/officeDocument/2006/relationships/image" Target="../media/image285.png"/><Relationship Id="rId3" Type="http://schemas.openxmlformats.org/officeDocument/2006/relationships/image" Target="../media/image284.png"/><Relationship Id="rId7" Type="http://schemas.openxmlformats.org/officeDocument/2006/relationships/image" Target="../media/image116.png"/><Relationship Id="rId2" Type="http://schemas.openxmlformats.org/officeDocument/2006/relationships/notesSlide" Target="../notesSlides/notesSlide182.xml"/><Relationship Id="rId1" Type="http://schemas.openxmlformats.org/officeDocument/2006/relationships/slideLayout" Target="../slideLayouts/slideLayout2.xml"/><Relationship Id="rId4" Type="http://schemas.openxmlformats.org/officeDocument/2006/relationships/image" Target="../media/image104.png"/><Relationship Id="rId9" Type="http://schemas.openxmlformats.org/officeDocument/2006/relationships/image" Target="../media/image1131.png"/></Relationships>
</file>

<file path=ppt/slides/_rels/slide285.xml.rels><?xml version="1.0" encoding="UTF-8" standalone="yes"?>
<Relationships xmlns="http://schemas.openxmlformats.org/package/2006/relationships"><Relationship Id="rId3" Type="http://schemas.openxmlformats.org/officeDocument/2006/relationships/image" Target="../media/image286.png"/><Relationship Id="rId2" Type="http://schemas.openxmlformats.org/officeDocument/2006/relationships/notesSlide" Target="../notesSlides/notesSlide183.xml"/><Relationship Id="rId1" Type="http://schemas.openxmlformats.org/officeDocument/2006/relationships/slideLayout" Target="../slideLayouts/slideLayout2.xml"/></Relationships>
</file>

<file path=ppt/slides/_rels/slide286.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184.xml"/><Relationship Id="rId1" Type="http://schemas.openxmlformats.org/officeDocument/2006/relationships/slideLayout" Target="../slideLayouts/slideLayout2.xml"/></Relationships>
</file>

<file path=ppt/slides/_rels/slide287.xml.rels><?xml version="1.0" encoding="UTF-8" standalone="yes"?>
<Relationships xmlns="http://schemas.openxmlformats.org/package/2006/relationships"><Relationship Id="rId3" Type="http://schemas.openxmlformats.org/officeDocument/2006/relationships/image" Target="../media/image288.gif"/><Relationship Id="rId2" Type="http://schemas.openxmlformats.org/officeDocument/2006/relationships/notesSlide" Target="../notesSlides/notesSlide185.xml"/><Relationship Id="rId1" Type="http://schemas.openxmlformats.org/officeDocument/2006/relationships/slideLayout" Target="../slideLayouts/slideLayout2.xml"/></Relationships>
</file>

<file path=ppt/slides/_rels/slide288.xml.rels><?xml version="1.0" encoding="UTF-8" standalone="yes"?>
<Relationships xmlns="http://schemas.openxmlformats.org/package/2006/relationships"><Relationship Id="rId3" Type="http://schemas.openxmlformats.org/officeDocument/2006/relationships/image" Target="../media/image287.png"/><Relationship Id="rId2" Type="http://schemas.openxmlformats.org/officeDocument/2006/relationships/notesSlide" Target="../notesSlides/notesSlide186.xml"/><Relationship Id="rId1" Type="http://schemas.openxmlformats.org/officeDocument/2006/relationships/slideLayout" Target="../slideLayouts/slideLayout2.xml"/><Relationship Id="rId5" Type="http://schemas.openxmlformats.org/officeDocument/2006/relationships/image" Target="../media/image288.gif"/><Relationship Id="rId4" Type="http://schemas.openxmlformats.org/officeDocument/2006/relationships/image" Target="../media/image289.png"/></Relationships>
</file>

<file path=ppt/slides/_rels/slide289.xml.rels><?xml version="1.0" encoding="UTF-8" standalone="yes"?>
<Relationships xmlns="http://schemas.openxmlformats.org/package/2006/relationships"><Relationship Id="rId2" Type="http://schemas.openxmlformats.org/officeDocument/2006/relationships/notesSlide" Target="../notesSlides/notesSlide187.xml"/><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image" Target="../media/image57.jpeg"/><Relationship Id="rId1" Type="http://schemas.openxmlformats.org/officeDocument/2006/relationships/slideLayout" Target="../slideLayouts/slideLayout2.xml"/></Relationships>
</file>

<file path=ppt/slides/_rels/slide290.xml.rels><?xml version="1.0" encoding="UTF-8" standalone="yes"?>
<Relationships xmlns="http://schemas.openxmlformats.org/package/2006/relationships"><Relationship Id="rId3" Type="http://schemas.openxmlformats.org/officeDocument/2006/relationships/image" Target="../media/image290.png"/><Relationship Id="rId2" Type="http://schemas.openxmlformats.org/officeDocument/2006/relationships/notesSlide" Target="../notesSlides/notesSlide188.xml"/><Relationship Id="rId1" Type="http://schemas.openxmlformats.org/officeDocument/2006/relationships/slideLayout" Target="../slideLayouts/slideLayout2.xml"/></Relationships>
</file>

<file path=ppt/slides/_rels/slide291.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189.xml"/><Relationship Id="rId1" Type="http://schemas.openxmlformats.org/officeDocument/2006/relationships/slideLayout" Target="../slideLayouts/slideLayout2.xml"/><Relationship Id="rId4" Type="http://schemas.openxmlformats.org/officeDocument/2006/relationships/image" Target="../media/image291.jpeg"/></Relationships>
</file>

<file path=ppt/slides/_rels/slide292.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xml"/></Relationships>
</file>

<file path=ppt/slides/_rels/slide293.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29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0.xml"/><Relationship Id="rId1" Type="http://schemas.openxmlformats.org/officeDocument/2006/relationships/slideLayout" Target="../slideLayouts/slideLayout2.xml"/></Relationships>
</file>

<file path=ppt/slides/_rels/slide2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1.xml"/><Relationship Id="rId1" Type="http://schemas.openxmlformats.org/officeDocument/2006/relationships/slideLayout" Target="../slideLayouts/slideLayout2.xml"/></Relationships>
</file>

<file path=ppt/slides/_rels/slide296.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192.xml"/><Relationship Id="rId1" Type="http://schemas.openxmlformats.org/officeDocument/2006/relationships/slideLayout" Target="../slideLayouts/slideLayout2.xml"/><Relationship Id="rId6" Type="http://schemas.openxmlformats.org/officeDocument/2006/relationships/image" Target="../media/image294.jpeg"/><Relationship Id="rId5" Type="http://schemas.openxmlformats.org/officeDocument/2006/relationships/image" Target="../media/image293.jpeg"/><Relationship Id="rId4" Type="http://schemas.openxmlformats.org/officeDocument/2006/relationships/image" Target="../media/image292.jpeg"/></Relationships>
</file>

<file path=ppt/slides/_rels/slide297.xml.rels><?xml version="1.0" encoding="UTF-8" standalone="yes"?>
<Relationships xmlns="http://schemas.openxmlformats.org/package/2006/relationships"><Relationship Id="rId3" Type="http://schemas.openxmlformats.org/officeDocument/2006/relationships/image" Target="../media/image295.jpeg"/><Relationship Id="rId2" Type="http://schemas.openxmlformats.org/officeDocument/2006/relationships/notesSlide" Target="../notesSlides/notesSlide193.xml"/><Relationship Id="rId1" Type="http://schemas.openxmlformats.org/officeDocument/2006/relationships/slideLayout" Target="../slideLayouts/slideLayout2.xml"/><Relationship Id="rId5" Type="http://schemas.openxmlformats.org/officeDocument/2006/relationships/image" Target="../media/image297.jpeg"/><Relationship Id="rId4" Type="http://schemas.openxmlformats.org/officeDocument/2006/relationships/image" Target="../media/image296.png"/></Relationships>
</file>

<file path=ppt/slides/_rels/slide298.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194.xml"/><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3" Type="http://schemas.openxmlformats.org/officeDocument/2006/relationships/image" Target="../media/image298.jpeg"/><Relationship Id="rId2" Type="http://schemas.openxmlformats.org/officeDocument/2006/relationships/notesSlide" Target="../notesSlides/notesSlide195.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hyperlink" Target="https://www.eecs.yorku.ca/~jeff/courses/fun/Building_Computer.pptx" TargetMode="External"/><Relationship Id="rId2" Type="http://schemas.openxmlformats.org/officeDocument/2006/relationships/hyperlink" Target="https://www.eecs.yorku.ca/~jeff/courses/fun/Machine_Learning_Made_Easy.pptx" TargetMode="External"/><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3" Type="http://schemas.openxmlformats.org/officeDocument/2006/relationships/image" Target="../media/image58.png"/><Relationship Id="rId2" Type="http://schemas.openxmlformats.org/officeDocument/2006/relationships/notesSlide" Target="../notesSlides/notesSlide17.xml"/><Relationship Id="rId1" Type="http://schemas.openxmlformats.org/officeDocument/2006/relationships/slideLayout" Target="../slideLayouts/slideLayout2.xml"/><Relationship Id="rId6" Type="http://schemas.openxmlformats.org/officeDocument/2006/relationships/image" Target="../media/image61.png"/><Relationship Id="rId5" Type="http://schemas.openxmlformats.org/officeDocument/2006/relationships/image" Target="../media/image60.png"/><Relationship Id="rId4" Type="http://schemas.openxmlformats.org/officeDocument/2006/relationships/image" Target="../media/image59.png"/></Relationships>
</file>

<file path=ppt/slides/_rels/slide30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6.xml"/><Relationship Id="rId1" Type="http://schemas.openxmlformats.org/officeDocument/2006/relationships/slideLayout" Target="../slideLayouts/slideLayout2.xml"/><Relationship Id="rId5" Type="http://schemas.openxmlformats.org/officeDocument/2006/relationships/image" Target="../media/image173.png"/><Relationship Id="rId4" Type="http://schemas.openxmlformats.org/officeDocument/2006/relationships/image" Target="../media/image299.png"/></Relationships>
</file>

<file path=ppt/slides/_rels/slide30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7.xml"/><Relationship Id="rId1" Type="http://schemas.openxmlformats.org/officeDocument/2006/relationships/slideLayout" Target="../slideLayouts/slideLayout2.xml"/><Relationship Id="rId4" Type="http://schemas.openxmlformats.org/officeDocument/2006/relationships/image" Target="../media/image152.jpeg"/></Relationships>
</file>

<file path=ppt/slides/_rels/slide302.xml.rels><?xml version="1.0" encoding="UTF-8" standalone="yes"?>
<Relationships xmlns="http://schemas.openxmlformats.org/package/2006/relationships"><Relationship Id="rId8" Type="http://schemas.openxmlformats.org/officeDocument/2006/relationships/image" Target="../media/image24.jpeg"/><Relationship Id="rId3" Type="http://schemas.openxmlformats.org/officeDocument/2006/relationships/image" Target="../media/image107.jpeg"/><Relationship Id="rId7" Type="http://schemas.openxmlformats.org/officeDocument/2006/relationships/image" Target="../media/image5.png"/><Relationship Id="rId2" Type="http://schemas.openxmlformats.org/officeDocument/2006/relationships/notesSlide" Target="../notesSlides/notesSlide198.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109.png"/><Relationship Id="rId4" Type="http://schemas.openxmlformats.org/officeDocument/2006/relationships/image" Target="../media/image108.png"/><Relationship Id="rId9" Type="http://schemas.openxmlformats.org/officeDocument/2006/relationships/image" Target="../media/image112.png"/></Relationships>
</file>

<file path=ppt/slides/_rels/slide303.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107.jpeg"/><Relationship Id="rId7" Type="http://schemas.openxmlformats.org/officeDocument/2006/relationships/image" Target="../media/image5.png"/><Relationship Id="rId2" Type="http://schemas.openxmlformats.org/officeDocument/2006/relationships/notesSlide" Target="../notesSlides/notesSlide199.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24.jpeg"/><Relationship Id="rId4" Type="http://schemas.openxmlformats.org/officeDocument/2006/relationships/image" Target="../media/image109.png"/><Relationship Id="rId9" Type="http://schemas.openxmlformats.org/officeDocument/2006/relationships/image" Target="../media/image142.jpeg"/></Relationships>
</file>

<file path=ppt/slides/_rels/slide304.xml.rels><?xml version="1.0" encoding="UTF-8" standalone="yes"?>
<Relationships xmlns="http://schemas.openxmlformats.org/package/2006/relationships"><Relationship Id="rId8" Type="http://schemas.openxmlformats.org/officeDocument/2006/relationships/image" Target="../media/image24.jpeg"/><Relationship Id="rId3" Type="http://schemas.openxmlformats.org/officeDocument/2006/relationships/image" Target="../media/image107.jpeg"/><Relationship Id="rId7" Type="http://schemas.openxmlformats.org/officeDocument/2006/relationships/image" Target="../media/image5.png"/><Relationship Id="rId2" Type="http://schemas.openxmlformats.org/officeDocument/2006/relationships/notesSlide" Target="../notesSlides/notesSlide200.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109.png"/><Relationship Id="rId4" Type="http://schemas.openxmlformats.org/officeDocument/2006/relationships/image" Target="../media/image108.png"/><Relationship Id="rId9" Type="http://schemas.openxmlformats.org/officeDocument/2006/relationships/image" Target="../media/image112.png"/></Relationships>
</file>

<file path=ppt/slides/_rels/slide305.xml.rels><?xml version="1.0" encoding="UTF-8" standalone="yes"?>
<Relationships xmlns="http://schemas.openxmlformats.org/package/2006/relationships"><Relationship Id="rId8" Type="http://schemas.openxmlformats.org/officeDocument/2006/relationships/image" Target="../media/image112.png"/><Relationship Id="rId3" Type="http://schemas.openxmlformats.org/officeDocument/2006/relationships/image" Target="../media/image107.jpeg"/><Relationship Id="rId7" Type="http://schemas.openxmlformats.org/officeDocument/2006/relationships/image" Target="../media/image5.png"/><Relationship Id="rId2" Type="http://schemas.openxmlformats.org/officeDocument/2006/relationships/notesSlide" Target="../notesSlides/notesSlide201.xml"/><Relationship Id="rId1" Type="http://schemas.openxmlformats.org/officeDocument/2006/relationships/slideLayout" Target="../slideLayouts/slideLayout2.xml"/><Relationship Id="rId6" Type="http://schemas.openxmlformats.org/officeDocument/2006/relationships/image" Target="../media/image111.jpeg"/><Relationship Id="rId5" Type="http://schemas.openxmlformats.org/officeDocument/2006/relationships/image" Target="../media/image109.png"/><Relationship Id="rId4" Type="http://schemas.openxmlformats.org/officeDocument/2006/relationships/image" Target="../media/image108.png"/></Relationships>
</file>

<file path=ppt/slides/_rels/slide306.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202.xml"/><Relationship Id="rId1" Type="http://schemas.openxmlformats.org/officeDocument/2006/relationships/slideLayout" Target="../slideLayouts/slideLayout2.xml"/><Relationship Id="rId5" Type="http://schemas.openxmlformats.org/officeDocument/2006/relationships/image" Target="../media/image172.png"/><Relationship Id="rId4" Type="http://schemas.openxmlformats.org/officeDocument/2006/relationships/image" Target="../media/image142.jpeg"/></Relationships>
</file>

<file path=ppt/slides/_rels/slide307.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203.xml"/><Relationship Id="rId1" Type="http://schemas.openxmlformats.org/officeDocument/2006/relationships/slideLayout" Target="../slideLayouts/slideLayout2.xml"/><Relationship Id="rId5" Type="http://schemas.openxmlformats.org/officeDocument/2006/relationships/image" Target="../media/image172.png"/><Relationship Id="rId4" Type="http://schemas.openxmlformats.org/officeDocument/2006/relationships/image" Target="../media/image300.jpeg"/></Relationships>
</file>

<file path=ppt/slides/_rels/slide308.xml.rels><?xml version="1.0" encoding="UTF-8" standalone="yes"?>
<Relationships xmlns="http://schemas.openxmlformats.org/package/2006/relationships"><Relationship Id="rId3" Type="http://schemas.openxmlformats.org/officeDocument/2006/relationships/image" Target="../media/image2730.png"/><Relationship Id="rId2" Type="http://schemas.openxmlformats.org/officeDocument/2006/relationships/notesSlide" Target="../notesSlides/notesSlide204.xml"/><Relationship Id="rId1" Type="http://schemas.openxmlformats.org/officeDocument/2006/relationships/slideLayout" Target="../slideLayouts/slideLayout2.xml"/><Relationship Id="rId4" Type="http://schemas.openxmlformats.org/officeDocument/2006/relationships/image" Target="../media/image172.png"/></Relationships>
</file>

<file path=ppt/slides/_rels/slide309.xml.rels><?xml version="1.0" encoding="UTF-8" standalone="yes"?>
<Relationships xmlns="http://schemas.openxmlformats.org/package/2006/relationships"><Relationship Id="rId3" Type="http://schemas.openxmlformats.org/officeDocument/2006/relationships/image" Target="../media/image301.gif"/><Relationship Id="rId2" Type="http://schemas.openxmlformats.org/officeDocument/2006/relationships/notesSlide" Target="../notesSlides/notesSlide205.xml"/><Relationship Id="rId1" Type="http://schemas.openxmlformats.org/officeDocument/2006/relationships/slideLayout" Target="../slideLayouts/slideLayout2.xml"/><Relationship Id="rId5" Type="http://schemas.openxmlformats.org/officeDocument/2006/relationships/image" Target="../media/image302.jpeg"/><Relationship Id="rId4" Type="http://schemas.openxmlformats.org/officeDocument/2006/relationships/image" Target="../media/image2800.png"/></Relationships>
</file>

<file path=ppt/slides/_rels/slide31.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64.png"/><Relationship Id="rId4" Type="http://schemas.openxmlformats.org/officeDocument/2006/relationships/image" Target="../media/image63.png"/></Relationships>
</file>

<file path=ppt/slides/_rels/slide310.xml.rels><?xml version="1.0" encoding="UTF-8" standalone="yes"?>
<Relationships xmlns="http://schemas.openxmlformats.org/package/2006/relationships"><Relationship Id="rId2" Type="http://schemas.openxmlformats.org/officeDocument/2006/relationships/image" Target="../media/image303.jpeg"/><Relationship Id="rId1" Type="http://schemas.openxmlformats.org/officeDocument/2006/relationships/slideLayout" Target="../slideLayouts/slideLayout2.xml"/></Relationships>
</file>

<file path=ppt/slides/_rels/slide311.xml.rels><?xml version="1.0" encoding="UTF-8" standalone="yes"?>
<Relationships xmlns="http://schemas.openxmlformats.org/package/2006/relationships"><Relationship Id="rId2" Type="http://schemas.openxmlformats.org/officeDocument/2006/relationships/image" Target="../media/image304.jpeg"/><Relationship Id="rId1" Type="http://schemas.openxmlformats.org/officeDocument/2006/relationships/slideLayout" Target="../slideLayouts/slideLayout2.xml"/></Relationships>
</file>

<file path=ppt/slides/_rels/slide312.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206.xml"/><Relationship Id="rId1" Type="http://schemas.openxmlformats.org/officeDocument/2006/relationships/slideLayout" Target="../slideLayouts/slideLayout2.xml"/></Relationships>
</file>

<file path=ppt/slides/_rels/slide313.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207.xml"/><Relationship Id="rId1" Type="http://schemas.openxmlformats.org/officeDocument/2006/relationships/slideLayout" Target="../slideLayouts/slideLayout2.xml"/></Relationships>
</file>

<file path=ppt/slides/_rels/slide314.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2.xml"/></Relationships>
</file>

<file path=ppt/slides/_rels/slide315.xml.rels><?xml version="1.0" encoding="UTF-8" standalone="yes"?>
<Relationships xmlns="http://schemas.openxmlformats.org/package/2006/relationships"><Relationship Id="rId2" Type="http://schemas.openxmlformats.org/officeDocument/2006/relationships/notesSlide" Target="../notesSlides/notesSlide209.xml"/><Relationship Id="rId1" Type="http://schemas.openxmlformats.org/officeDocument/2006/relationships/slideLayout" Target="../slideLayouts/slideLayout2.xml"/></Relationships>
</file>

<file path=ppt/slides/_rels/slide3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7.xml.rels><?xml version="1.0" encoding="UTF-8" standalone="yes"?>
<Relationships xmlns="http://schemas.openxmlformats.org/package/2006/relationships"><Relationship Id="rId2" Type="http://schemas.openxmlformats.org/officeDocument/2006/relationships/image" Target="../media/image2782.png"/><Relationship Id="rId1" Type="http://schemas.openxmlformats.org/officeDocument/2006/relationships/slideLayout" Target="../slideLayouts/slideLayout2.xml"/></Relationships>
</file>

<file path=ppt/slides/_rels/slide318.xml.rels><?xml version="1.0" encoding="UTF-8" standalone="yes"?>
<Relationships xmlns="http://schemas.openxmlformats.org/package/2006/relationships"><Relationship Id="rId2" Type="http://schemas.openxmlformats.org/officeDocument/2006/relationships/image" Target="../media/image2782.png"/><Relationship Id="rId1" Type="http://schemas.openxmlformats.org/officeDocument/2006/relationships/slideLayout" Target="../slideLayouts/slideLayout2.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19.xml"/><Relationship Id="rId1" Type="http://schemas.openxmlformats.org/officeDocument/2006/relationships/slideLayout" Target="../slideLayouts/slideLayout2.xml"/><Relationship Id="rId5" Type="http://schemas.openxmlformats.org/officeDocument/2006/relationships/image" Target="../media/image67.png"/><Relationship Id="rId4" Type="http://schemas.openxmlformats.org/officeDocument/2006/relationships/image" Target="../media/image66.png"/></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2.xml.rels><?xml version="1.0" encoding="UTF-8" standalone="yes"?>
<Relationships xmlns="http://schemas.openxmlformats.org/package/2006/relationships"><Relationship Id="rId2" Type="http://schemas.openxmlformats.org/officeDocument/2006/relationships/image" Target="../media/image2791.png"/><Relationship Id="rId1" Type="http://schemas.openxmlformats.org/officeDocument/2006/relationships/slideLayout" Target="../slideLayouts/slideLayout2.xml"/></Relationships>
</file>

<file path=ppt/slides/_rels/slide323.xml.rels><?xml version="1.0" encoding="UTF-8" standalone="yes"?>
<Relationships xmlns="http://schemas.openxmlformats.org/package/2006/relationships"><Relationship Id="rId3" Type="http://schemas.openxmlformats.org/officeDocument/2006/relationships/image" Target="../media/image2821.png"/><Relationship Id="rId2" Type="http://schemas.openxmlformats.org/officeDocument/2006/relationships/image" Target="../media/image2810.png"/><Relationship Id="rId1" Type="http://schemas.openxmlformats.org/officeDocument/2006/relationships/slideLayout" Target="../slideLayouts/slideLayout2.xml"/></Relationships>
</file>

<file path=ppt/slides/_rels/slide324.xml.rels><?xml version="1.0" encoding="UTF-8" standalone="yes"?>
<Relationships xmlns="http://schemas.openxmlformats.org/package/2006/relationships"><Relationship Id="rId3" Type="http://schemas.openxmlformats.org/officeDocument/2006/relationships/image" Target="../media/image2841.png"/><Relationship Id="rId2" Type="http://schemas.openxmlformats.org/officeDocument/2006/relationships/image" Target="../media/image2832.png"/><Relationship Id="rId1" Type="http://schemas.openxmlformats.org/officeDocument/2006/relationships/slideLayout" Target="../slideLayouts/slideLayout2.xml"/></Relationships>
</file>

<file path=ppt/slides/_rels/slide325.xml.rels><?xml version="1.0" encoding="UTF-8" standalone="yes"?>
<Relationships xmlns="http://schemas.openxmlformats.org/package/2006/relationships"><Relationship Id="rId3" Type="http://schemas.openxmlformats.org/officeDocument/2006/relationships/image" Target="../media/image2852.png"/><Relationship Id="rId2" Type="http://schemas.openxmlformats.org/officeDocument/2006/relationships/image" Target="../media/image2832.png"/><Relationship Id="rId1" Type="http://schemas.openxmlformats.org/officeDocument/2006/relationships/slideLayout" Target="../slideLayouts/slideLayout2.xml"/><Relationship Id="rId5" Type="http://schemas.openxmlformats.org/officeDocument/2006/relationships/image" Target="../media/image2871.png"/><Relationship Id="rId4" Type="http://schemas.openxmlformats.org/officeDocument/2006/relationships/image" Target="../media/image2861.png"/></Relationships>
</file>

<file path=ppt/slides/_rels/slide32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9.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3" Type="http://schemas.openxmlformats.org/officeDocument/2006/relationships/image" Target="../media/image42.jpeg"/><Relationship Id="rId7" Type="http://schemas.openxmlformats.org/officeDocument/2006/relationships/image" Target="../media/image71.jpeg"/><Relationship Id="rId2" Type="http://schemas.openxmlformats.org/officeDocument/2006/relationships/notesSlide" Target="../notesSlides/notesSlide20.xml"/><Relationship Id="rId1" Type="http://schemas.openxmlformats.org/officeDocument/2006/relationships/slideLayout" Target="../slideLayouts/slideLayout2.xml"/><Relationship Id="rId6" Type="http://schemas.openxmlformats.org/officeDocument/2006/relationships/image" Target="../media/image70.jpeg"/><Relationship Id="rId5" Type="http://schemas.openxmlformats.org/officeDocument/2006/relationships/image" Target="../media/image69.png"/><Relationship Id="rId4" Type="http://schemas.openxmlformats.org/officeDocument/2006/relationships/image" Target="../media/image68.png"/></Relationships>
</file>

<file path=ppt/slides/_rels/slide33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s>
</file>

<file path=ppt/slides/_rels/slide33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730.png"/><Relationship Id="rId1" Type="http://schemas.openxmlformats.org/officeDocument/2006/relationships/slideLayout" Target="../slideLayouts/slideLayout2.xml"/><Relationship Id="rId4" Type="http://schemas.openxmlformats.org/officeDocument/2006/relationships/image" Target="../media/image131.jpeg"/></Relationships>
</file>

<file path=ppt/slides/_rels/slide332.xml.rels><?xml version="1.0" encoding="UTF-8" standalone="yes"?>
<Relationships xmlns="http://schemas.openxmlformats.org/package/2006/relationships"><Relationship Id="rId3" Type="http://schemas.openxmlformats.org/officeDocument/2006/relationships/image" Target="../media/image1740.pn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1750.png"/></Relationships>
</file>

<file path=ppt/slides/_rels/slide33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0.xml"/><Relationship Id="rId1" Type="http://schemas.openxmlformats.org/officeDocument/2006/relationships/slideLayout" Target="../slideLayouts/slideLayout2.xml"/><Relationship Id="rId5" Type="http://schemas.openxmlformats.org/officeDocument/2006/relationships/image" Target="../media/image1740.png"/><Relationship Id="rId4" Type="http://schemas.openxmlformats.org/officeDocument/2006/relationships/image" Target="../media/image1760.png"/></Relationships>
</file>

<file path=ppt/slides/_rels/slide334.xml.rels><?xml version="1.0" encoding="UTF-8" standalone="yes"?>
<Relationships xmlns="http://schemas.openxmlformats.org/package/2006/relationships"><Relationship Id="rId8" Type="http://schemas.openxmlformats.org/officeDocument/2006/relationships/image" Target="../media/image1740.png"/><Relationship Id="rId3" Type="http://schemas.openxmlformats.org/officeDocument/2006/relationships/image" Target="../media/image5.png"/><Relationship Id="rId7" Type="http://schemas.openxmlformats.org/officeDocument/2006/relationships/image" Target="../media/image1800.png"/><Relationship Id="rId2" Type="http://schemas.openxmlformats.org/officeDocument/2006/relationships/notesSlide" Target="../notesSlides/notesSlide211.xml"/><Relationship Id="rId1" Type="http://schemas.openxmlformats.org/officeDocument/2006/relationships/slideLayout" Target="../slideLayouts/slideLayout2.xml"/><Relationship Id="rId4" Type="http://schemas.openxmlformats.org/officeDocument/2006/relationships/image" Target="../media/image2882.png"/></Relationships>
</file>

<file path=ppt/slides/_rels/slide33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740.png"/><Relationship Id="rId5" Type="http://schemas.openxmlformats.org/officeDocument/2006/relationships/image" Target="../media/image1811.png"/></Relationships>
</file>

<file path=ppt/slides/_rels/slide33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740.png"/><Relationship Id="rId5" Type="http://schemas.openxmlformats.org/officeDocument/2006/relationships/image" Target="../media/image1820.png"/></Relationships>
</file>

<file path=ppt/slides/_rels/slide3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8.xml.rels><?xml version="1.0" encoding="UTF-8" standalone="yes"?>
<Relationships xmlns="http://schemas.openxmlformats.org/package/2006/relationships"><Relationship Id="rId8" Type="http://schemas.openxmlformats.org/officeDocument/2006/relationships/image" Target="../media/image302.png"/><Relationship Id="rId3" Type="http://schemas.openxmlformats.org/officeDocument/2006/relationships/image" Target="../media/image5.png"/><Relationship Id="rId7" Type="http://schemas.openxmlformats.org/officeDocument/2006/relationships/image" Target="../media/image301.png"/><Relationship Id="rId12" Type="http://schemas.openxmlformats.org/officeDocument/2006/relationships/image" Target="../media/image306.png"/><Relationship Id="rId2" Type="http://schemas.openxmlformats.org/officeDocument/2006/relationships/notesSlide" Target="../notesSlides/notesSlide212.xml"/><Relationship Id="rId1" Type="http://schemas.openxmlformats.org/officeDocument/2006/relationships/slideLayout" Target="../slideLayouts/slideLayout7.xml"/><Relationship Id="rId6" Type="http://schemas.openxmlformats.org/officeDocument/2006/relationships/image" Target="../media/image300.png"/><Relationship Id="rId11" Type="http://schemas.openxmlformats.org/officeDocument/2006/relationships/image" Target="../media/image305.png"/><Relationship Id="rId5" Type="http://schemas.openxmlformats.org/officeDocument/2006/relationships/image" Target="../media/image2992.png"/><Relationship Id="rId10" Type="http://schemas.openxmlformats.org/officeDocument/2006/relationships/image" Target="../media/image304.png"/><Relationship Id="rId4" Type="http://schemas.openxmlformats.org/officeDocument/2006/relationships/image" Target="../media/image131.jpeg"/><Relationship Id="rId9" Type="http://schemas.openxmlformats.org/officeDocument/2006/relationships/image" Target="../media/image303.png"/></Relationships>
</file>

<file path=ppt/slides/_rels/slide339.xml.rels><?xml version="1.0" encoding="UTF-8" standalone="yes"?>
<Relationships xmlns="http://schemas.openxmlformats.org/package/2006/relationships"><Relationship Id="rId2" Type="http://schemas.openxmlformats.org/officeDocument/2006/relationships/image" Target="NULL"/><Relationship Id="rId1" Type="http://schemas.openxmlformats.org/officeDocument/2006/relationships/slideLayout" Target="../slideLayouts/slideLayout7.xml"/></Relationships>
</file>

<file path=ppt/slides/_rels/slide34.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image" Target="../media/image72.jpeg"/><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1.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image" Target="../media/image177.jpeg"/><Relationship Id="rId2" Type="http://schemas.openxmlformats.org/officeDocument/2006/relationships/notesSlide" Target="../notesSlides/notesSlide213.xml"/><Relationship Id="rId1" Type="http://schemas.openxmlformats.org/officeDocument/2006/relationships/slideLayout" Target="../slideLayouts/slideLayout7.xml"/><Relationship Id="rId6" Type="http://schemas.openxmlformats.org/officeDocument/2006/relationships/image" Target="../media/image176.png"/><Relationship Id="rId5" Type="http://schemas.openxmlformats.org/officeDocument/2006/relationships/image" Target="../media/image131.jpeg"/><Relationship Id="rId4" Type="http://schemas.openxmlformats.org/officeDocument/2006/relationships/image" Target="../media/image243.jpeg"/></Relationships>
</file>

<file path=ppt/slides/_rels/slide342.xml.rels><?xml version="1.0" encoding="UTF-8" standalone="yes"?>
<Relationships xmlns="http://schemas.openxmlformats.org/package/2006/relationships"><Relationship Id="rId8" Type="http://schemas.openxmlformats.org/officeDocument/2006/relationships/image" Target="../media/image177.jpeg"/><Relationship Id="rId3" Type="http://schemas.openxmlformats.org/officeDocument/2006/relationships/image" Target="../media/image5.png"/><Relationship Id="rId7" Type="http://schemas.openxmlformats.org/officeDocument/2006/relationships/image" Target="../media/image176.png"/><Relationship Id="rId2" Type="http://schemas.openxmlformats.org/officeDocument/2006/relationships/notesSlide" Target="../notesSlides/notesSlide214.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1.jpeg"/><Relationship Id="rId4" Type="http://schemas.openxmlformats.org/officeDocument/2006/relationships/image" Target="../media/image243.jpeg"/></Relationships>
</file>

<file path=ppt/slides/_rels/slide343.xml.rels><?xml version="1.0" encoding="UTF-8" standalone="yes"?>
<Relationships xmlns="http://schemas.openxmlformats.org/package/2006/relationships"><Relationship Id="rId8" Type="http://schemas.openxmlformats.org/officeDocument/2006/relationships/image" Target="../media/image177.jpeg"/><Relationship Id="rId3" Type="http://schemas.openxmlformats.org/officeDocument/2006/relationships/image" Target="../media/image5.png"/><Relationship Id="rId7" Type="http://schemas.openxmlformats.org/officeDocument/2006/relationships/image" Target="../media/image176.png"/><Relationship Id="rId2" Type="http://schemas.openxmlformats.org/officeDocument/2006/relationships/notesSlide" Target="../notesSlides/notesSlide215.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1.jpeg"/><Relationship Id="rId4" Type="http://schemas.openxmlformats.org/officeDocument/2006/relationships/image" Target="../media/image243.jpeg"/></Relationships>
</file>

<file path=ppt/slides/_rels/slide344.xml.rels><?xml version="1.0" encoding="UTF-8" standalone="yes"?>
<Relationships xmlns="http://schemas.openxmlformats.org/package/2006/relationships"><Relationship Id="rId8" Type="http://schemas.openxmlformats.org/officeDocument/2006/relationships/image" Target="../media/image1830.png"/><Relationship Id="rId3" Type="http://schemas.openxmlformats.org/officeDocument/2006/relationships/image" Target="../media/image5.png"/><Relationship Id="rId7" Type="http://schemas.openxmlformats.org/officeDocument/2006/relationships/image" Target="../media/image177.jpeg"/><Relationship Id="rId2" Type="http://schemas.openxmlformats.org/officeDocument/2006/relationships/notesSlide" Target="../notesSlides/notesSlide216.xml"/><Relationship Id="rId1" Type="http://schemas.openxmlformats.org/officeDocument/2006/relationships/slideLayout" Target="../slideLayouts/slideLayout7.xml"/><Relationship Id="rId6" Type="http://schemas.openxmlformats.org/officeDocument/2006/relationships/image" Target="../media/image176.png"/><Relationship Id="rId11" Type="http://schemas.openxmlformats.org/officeDocument/2006/relationships/image" Target="../media/image1860.png"/><Relationship Id="rId5" Type="http://schemas.openxmlformats.org/officeDocument/2006/relationships/image" Target="../media/image133.jpeg"/><Relationship Id="rId10" Type="http://schemas.openxmlformats.org/officeDocument/2006/relationships/image" Target="../media/image1850.png"/><Relationship Id="rId4" Type="http://schemas.openxmlformats.org/officeDocument/2006/relationships/image" Target="../media/image131.jpeg"/><Relationship Id="rId9" Type="http://schemas.openxmlformats.org/officeDocument/2006/relationships/image" Target="../media/image18400.png"/></Relationships>
</file>

<file path=ppt/slides/_rels/slide345.xml.rels><?xml version="1.0" encoding="UTF-8" standalone="yes"?>
<Relationships xmlns="http://schemas.openxmlformats.org/package/2006/relationships"><Relationship Id="rId8" Type="http://schemas.openxmlformats.org/officeDocument/2006/relationships/image" Target="../media/image1870.png"/><Relationship Id="rId13" Type="http://schemas.openxmlformats.org/officeDocument/2006/relationships/image" Target="../media/image133.jpeg"/><Relationship Id="rId3" Type="http://schemas.openxmlformats.org/officeDocument/2006/relationships/image" Target="../media/image5.png"/><Relationship Id="rId7" Type="http://schemas.openxmlformats.org/officeDocument/2006/relationships/image" Target="../media/image1860.png"/><Relationship Id="rId12" Type="http://schemas.openxmlformats.org/officeDocument/2006/relationships/image" Target="../media/image302.jpeg"/><Relationship Id="rId2" Type="http://schemas.openxmlformats.org/officeDocument/2006/relationships/notesSlide" Target="../notesSlides/notesSlide217.xml"/><Relationship Id="rId1" Type="http://schemas.openxmlformats.org/officeDocument/2006/relationships/slideLayout" Target="../slideLayouts/slideLayout7.xml"/><Relationship Id="rId6" Type="http://schemas.openxmlformats.org/officeDocument/2006/relationships/image" Target="../media/image177.jpeg"/><Relationship Id="rId11" Type="http://schemas.openxmlformats.org/officeDocument/2006/relationships/image" Target="../media/image1850.png"/><Relationship Id="rId5" Type="http://schemas.openxmlformats.org/officeDocument/2006/relationships/image" Target="../media/image176.png"/><Relationship Id="rId10" Type="http://schemas.openxmlformats.org/officeDocument/2006/relationships/image" Target="../media/image18400.png"/><Relationship Id="rId4" Type="http://schemas.openxmlformats.org/officeDocument/2006/relationships/image" Target="../media/image131.jpeg"/><Relationship Id="rId9" Type="http://schemas.openxmlformats.org/officeDocument/2006/relationships/image" Target="../media/image1830.png"/></Relationships>
</file>

<file path=ppt/slides/_rels/slide346.xml.rels><?xml version="1.0" encoding="UTF-8" standalone="yes"?>
<Relationships xmlns="http://schemas.openxmlformats.org/package/2006/relationships"><Relationship Id="rId8" Type="http://schemas.openxmlformats.org/officeDocument/2006/relationships/image" Target="../media/image133.jpeg"/><Relationship Id="rId3" Type="http://schemas.openxmlformats.org/officeDocument/2006/relationships/image" Target="../media/image1860.png"/><Relationship Id="rId7" Type="http://schemas.openxmlformats.org/officeDocument/2006/relationships/image" Target="../media/image131.jpeg"/><Relationship Id="rId12" Type="http://schemas.openxmlformats.org/officeDocument/2006/relationships/image" Target="../media/image1850.png"/><Relationship Id="rId2" Type="http://schemas.openxmlformats.org/officeDocument/2006/relationships/notesSlide" Target="../notesSlides/notesSlide218.xml"/><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18400.png"/><Relationship Id="rId5" Type="http://schemas.openxmlformats.org/officeDocument/2006/relationships/image" Target="../media/image1830.png"/><Relationship Id="rId10" Type="http://schemas.openxmlformats.org/officeDocument/2006/relationships/image" Target="../media/image177.jpeg"/><Relationship Id="rId4" Type="http://schemas.openxmlformats.org/officeDocument/2006/relationships/image" Target="../media/image1870.png"/><Relationship Id="rId9" Type="http://schemas.openxmlformats.org/officeDocument/2006/relationships/image" Target="../media/image176.png"/></Relationships>
</file>

<file path=ppt/slides/_rels/slide347.xml.rels><?xml version="1.0" encoding="UTF-8" standalone="yes"?>
<Relationships xmlns="http://schemas.openxmlformats.org/package/2006/relationships"><Relationship Id="rId8" Type="http://schemas.openxmlformats.org/officeDocument/2006/relationships/image" Target="../media/image133.jpeg"/><Relationship Id="rId13" Type="http://schemas.openxmlformats.org/officeDocument/2006/relationships/image" Target="../media/image18800.png"/><Relationship Id="rId3" Type="http://schemas.openxmlformats.org/officeDocument/2006/relationships/image" Target="../media/image1860.png"/><Relationship Id="rId7" Type="http://schemas.openxmlformats.org/officeDocument/2006/relationships/image" Target="../media/image131.jpeg"/><Relationship Id="rId12" Type="http://schemas.openxmlformats.org/officeDocument/2006/relationships/image" Target="../media/image1850.png"/><Relationship Id="rId2" Type="http://schemas.openxmlformats.org/officeDocument/2006/relationships/notesSlide" Target="../notesSlides/notesSlide219.xml"/><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18400.png"/><Relationship Id="rId5" Type="http://schemas.openxmlformats.org/officeDocument/2006/relationships/image" Target="../media/image1830.png"/><Relationship Id="rId15" Type="http://schemas.openxmlformats.org/officeDocument/2006/relationships/image" Target="../media/image19000.png"/><Relationship Id="rId10" Type="http://schemas.openxmlformats.org/officeDocument/2006/relationships/image" Target="../media/image177.jpeg"/><Relationship Id="rId4" Type="http://schemas.openxmlformats.org/officeDocument/2006/relationships/image" Target="../media/image1870.png"/><Relationship Id="rId9" Type="http://schemas.openxmlformats.org/officeDocument/2006/relationships/image" Target="../media/image176.png"/><Relationship Id="rId14" Type="http://schemas.openxmlformats.org/officeDocument/2006/relationships/image" Target="../media/image18900.png"/></Relationships>
</file>

<file path=ppt/slides/_rels/slide348.xml.rels><?xml version="1.0" encoding="UTF-8" standalone="yes"?>
<Relationships xmlns="http://schemas.openxmlformats.org/package/2006/relationships"><Relationship Id="rId8" Type="http://schemas.openxmlformats.org/officeDocument/2006/relationships/image" Target="../media/image133.jpeg"/><Relationship Id="rId13" Type="http://schemas.openxmlformats.org/officeDocument/2006/relationships/image" Target="../media/image18800.png"/><Relationship Id="rId3" Type="http://schemas.openxmlformats.org/officeDocument/2006/relationships/image" Target="../media/image1860.png"/><Relationship Id="rId7" Type="http://schemas.openxmlformats.org/officeDocument/2006/relationships/image" Target="../media/image131.jpeg"/><Relationship Id="rId12" Type="http://schemas.openxmlformats.org/officeDocument/2006/relationships/image" Target="../media/image1850.png"/><Relationship Id="rId2" Type="http://schemas.openxmlformats.org/officeDocument/2006/relationships/notesSlide" Target="../notesSlides/notesSlide220.xml"/><Relationship Id="rId1" Type="http://schemas.openxmlformats.org/officeDocument/2006/relationships/slideLayout" Target="../slideLayouts/slideLayout7.xml"/><Relationship Id="rId6" Type="http://schemas.openxmlformats.org/officeDocument/2006/relationships/image" Target="../media/image5.png"/><Relationship Id="rId11" Type="http://schemas.openxmlformats.org/officeDocument/2006/relationships/image" Target="../media/image18400.png"/><Relationship Id="rId5" Type="http://schemas.openxmlformats.org/officeDocument/2006/relationships/image" Target="../media/image1830.png"/><Relationship Id="rId15" Type="http://schemas.openxmlformats.org/officeDocument/2006/relationships/image" Target="../media/image19000.png"/><Relationship Id="rId10" Type="http://schemas.openxmlformats.org/officeDocument/2006/relationships/image" Target="../media/image177.jpeg"/><Relationship Id="rId4" Type="http://schemas.openxmlformats.org/officeDocument/2006/relationships/image" Target="../media/image1870.png"/><Relationship Id="rId9" Type="http://schemas.openxmlformats.org/officeDocument/2006/relationships/image" Target="../media/image176.png"/><Relationship Id="rId14" Type="http://schemas.openxmlformats.org/officeDocument/2006/relationships/image" Target="../media/image18900.png"/></Relationships>
</file>

<file path=ppt/slides/_rels/slide349.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1870.png"/><Relationship Id="rId7" Type="http://schemas.openxmlformats.org/officeDocument/2006/relationships/image" Target="../media/image701.png"/><Relationship Id="rId12" Type="http://schemas.openxmlformats.org/officeDocument/2006/relationships/image" Target="../media/image1930.png"/><Relationship Id="rId2" Type="http://schemas.openxmlformats.org/officeDocument/2006/relationships/notesSlide" Target="../notesSlides/notesSlide221.xml"/><Relationship Id="rId1" Type="http://schemas.openxmlformats.org/officeDocument/2006/relationships/slideLayout" Target="../slideLayouts/slideLayout7.xml"/><Relationship Id="rId6" Type="http://schemas.openxmlformats.org/officeDocument/2006/relationships/image" Target="../media/image600000.png"/><Relationship Id="rId11" Type="http://schemas.openxmlformats.org/officeDocument/2006/relationships/image" Target="../media/image1920.png"/><Relationship Id="rId5" Type="http://schemas.openxmlformats.org/officeDocument/2006/relationships/image" Target="../media/image25100.png"/><Relationship Id="rId10" Type="http://schemas.openxmlformats.org/officeDocument/2006/relationships/image" Target="../media/image302.jpeg"/><Relationship Id="rId4" Type="http://schemas.openxmlformats.org/officeDocument/2006/relationships/image" Target="../media/image128.jpeg"/><Relationship Id="rId9" Type="http://schemas.openxmlformats.org/officeDocument/2006/relationships/image" Target="../media/image1910.png"/></Relationships>
</file>

<file path=ppt/slides/_rels/slide35.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image" Target="../media/image74.jpeg"/><Relationship Id="rId1" Type="http://schemas.openxmlformats.org/officeDocument/2006/relationships/slideLayout" Target="../slideLayouts/slideLayout2.xml"/></Relationships>
</file>

<file path=ppt/slides/_rels/slide350.xml.rels><?xml version="1.0" encoding="UTF-8" standalone="yes"?>
<Relationships xmlns="http://schemas.openxmlformats.org/package/2006/relationships"><Relationship Id="rId8" Type="http://schemas.openxmlformats.org/officeDocument/2006/relationships/image" Target="../media/image1910.png"/><Relationship Id="rId3" Type="http://schemas.openxmlformats.org/officeDocument/2006/relationships/image" Target="../media/image128.jpeg"/><Relationship Id="rId7" Type="http://schemas.openxmlformats.org/officeDocument/2006/relationships/image" Target="../media/image80.png"/><Relationship Id="rId2" Type="http://schemas.openxmlformats.org/officeDocument/2006/relationships/notesSlide" Target="../notesSlides/notesSlide222.xml"/><Relationship Id="rId1" Type="http://schemas.openxmlformats.org/officeDocument/2006/relationships/slideLayout" Target="../slideLayouts/slideLayout7.xml"/><Relationship Id="rId6" Type="http://schemas.openxmlformats.org/officeDocument/2006/relationships/image" Target="../media/image701.png"/><Relationship Id="rId11" Type="http://schemas.openxmlformats.org/officeDocument/2006/relationships/image" Target="../media/image1770.png"/><Relationship Id="rId5" Type="http://schemas.openxmlformats.org/officeDocument/2006/relationships/image" Target="../media/image600000.png"/><Relationship Id="rId10" Type="http://schemas.openxmlformats.org/officeDocument/2006/relationships/image" Target="../media/image132.png"/><Relationship Id="rId4" Type="http://schemas.openxmlformats.org/officeDocument/2006/relationships/image" Target="../media/image25100.png"/><Relationship Id="rId9" Type="http://schemas.openxmlformats.org/officeDocument/2006/relationships/image" Target="../media/image1680.png"/></Relationships>
</file>

<file path=ppt/slides/_rels/slide351.xml.rels><?xml version="1.0" encoding="UTF-8" standalone="yes"?>
<Relationships xmlns="http://schemas.openxmlformats.org/package/2006/relationships"><Relationship Id="rId8" Type="http://schemas.openxmlformats.org/officeDocument/2006/relationships/image" Target="../media/image1910.png"/><Relationship Id="rId3" Type="http://schemas.openxmlformats.org/officeDocument/2006/relationships/image" Target="../media/image128.jpeg"/><Relationship Id="rId7" Type="http://schemas.openxmlformats.org/officeDocument/2006/relationships/image" Target="../media/image80.png"/><Relationship Id="rId2" Type="http://schemas.openxmlformats.org/officeDocument/2006/relationships/notesSlide" Target="../notesSlides/notesSlide223.xml"/><Relationship Id="rId1" Type="http://schemas.openxmlformats.org/officeDocument/2006/relationships/slideLayout" Target="../slideLayouts/slideLayout7.xml"/><Relationship Id="rId6" Type="http://schemas.openxmlformats.org/officeDocument/2006/relationships/image" Target="../media/image701.png"/><Relationship Id="rId5" Type="http://schemas.openxmlformats.org/officeDocument/2006/relationships/image" Target="../media/image600000.png"/><Relationship Id="rId10" Type="http://schemas.openxmlformats.org/officeDocument/2006/relationships/image" Target="../media/image1770.png"/><Relationship Id="rId4" Type="http://schemas.openxmlformats.org/officeDocument/2006/relationships/image" Target="../media/image25100.png"/><Relationship Id="rId9" Type="http://schemas.openxmlformats.org/officeDocument/2006/relationships/image" Target="../media/image1950.png"/></Relationships>
</file>

<file path=ppt/slides/_rels/slide352.xml.rels><?xml version="1.0" encoding="UTF-8" standalone="yes"?>
<Relationships xmlns="http://schemas.openxmlformats.org/package/2006/relationships"><Relationship Id="rId8" Type="http://schemas.openxmlformats.org/officeDocument/2006/relationships/image" Target="../media/image1910.png"/><Relationship Id="rId13" Type="http://schemas.openxmlformats.org/officeDocument/2006/relationships/image" Target="../media/image1960.png"/><Relationship Id="rId3" Type="http://schemas.openxmlformats.org/officeDocument/2006/relationships/image" Target="../media/image128.jpeg"/><Relationship Id="rId7" Type="http://schemas.openxmlformats.org/officeDocument/2006/relationships/image" Target="../media/image80.png"/><Relationship Id="rId12" Type="http://schemas.openxmlformats.org/officeDocument/2006/relationships/image" Target="../media/image1940.png"/><Relationship Id="rId2" Type="http://schemas.openxmlformats.org/officeDocument/2006/relationships/notesSlide" Target="../notesSlides/notesSlide224.xml"/><Relationship Id="rId1" Type="http://schemas.openxmlformats.org/officeDocument/2006/relationships/slideLayout" Target="../slideLayouts/slideLayout7.xml"/><Relationship Id="rId6" Type="http://schemas.openxmlformats.org/officeDocument/2006/relationships/image" Target="../media/image701.png"/><Relationship Id="rId11" Type="http://schemas.openxmlformats.org/officeDocument/2006/relationships/image" Target="../media/image1780.png"/><Relationship Id="rId5" Type="http://schemas.openxmlformats.org/officeDocument/2006/relationships/image" Target="../media/image600000.png"/><Relationship Id="rId10" Type="http://schemas.openxmlformats.org/officeDocument/2006/relationships/image" Target="../media/image1770.png"/><Relationship Id="rId4" Type="http://schemas.openxmlformats.org/officeDocument/2006/relationships/image" Target="../media/image25100.png"/><Relationship Id="rId9" Type="http://schemas.openxmlformats.org/officeDocument/2006/relationships/image" Target="../media/image1950.png"/><Relationship Id="rId14" Type="http://schemas.openxmlformats.org/officeDocument/2006/relationships/image" Target="../media/image1980.png"/></Relationships>
</file>

<file path=ppt/slides/_rels/slide353.xml.rels><?xml version="1.0" encoding="UTF-8" standalone="yes"?>
<Relationships xmlns="http://schemas.openxmlformats.org/package/2006/relationships"><Relationship Id="rId13" Type="http://schemas.openxmlformats.org/officeDocument/2006/relationships/image" Target="../media/image1980.png"/><Relationship Id="rId3" Type="http://schemas.openxmlformats.org/officeDocument/2006/relationships/image" Target="../media/image5.png"/><Relationship Id="rId17" Type="http://schemas.openxmlformats.org/officeDocument/2006/relationships/image" Target="../media/image2030.png"/><Relationship Id="rId2" Type="http://schemas.openxmlformats.org/officeDocument/2006/relationships/notesSlide" Target="../notesSlides/notesSlide225.xml"/><Relationship Id="rId16" Type="http://schemas.openxmlformats.org/officeDocument/2006/relationships/image" Target="../media/image2020.png"/><Relationship Id="rId1" Type="http://schemas.openxmlformats.org/officeDocument/2006/relationships/slideLayout" Target="../slideLayouts/slideLayout7.xml"/><Relationship Id="rId5" Type="http://schemas.openxmlformats.org/officeDocument/2006/relationships/image" Target="../media/image1991.png"/><Relationship Id="rId15" Type="http://schemas.openxmlformats.org/officeDocument/2006/relationships/image" Target="../media/image2010.png"/><Relationship Id="rId4" Type="http://schemas.openxmlformats.org/officeDocument/2006/relationships/image" Target="../media/image1970.png"/><Relationship Id="rId14" Type="http://schemas.openxmlformats.org/officeDocument/2006/relationships/image" Target="../media/image2000.png"/></Relationships>
</file>

<file path=ppt/slides/_rels/slide354.xml.rels><?xml version="1.0" encoding="UTF-8" standalone="yes"?>
<Relationships xmlns="http://schemas.openxmlformats.org/package/2006/relationships"><Relationship Id="rId8" Type="http://schemas.openxmlformats.org/officeDocument/2006/relationships/image" Target="../media/image131.jpeg"/><Relationship Id="rId3" Type="http://schemas.openxmlformats.org/officeDocument/2006/relationships/image" Target="../media/image5.png"/><Relationship Id="rId7" Type="http://schemas.openxmlformats.org/officeDocument/2006/relationships/image" Target="../media/image2030.png"/><Relationship Id="rId12" Type="http://schemas.openxmlformats.org/officeDocument/2006/relationships/image" Target="../media/image1970.png"/><Relationship Id="rId2" Type="http://schemas.openxmlformats.org/officeDocument/2006/relationships/notesSlide" Target="../notesSlides/notesSlide226.xml"/><Relationship Id="rId1" Type="http://schemas.openxmlformats.org/officeDocument/2006/relationships/slideLayout" Target="../slideLayouts/slideLayout7.xml"/><Relationship Id="rId6" Type="http://schemas.openxmlformats.org/officeDocument/2006/relationships/image" Target="../media/image2020.png"/><Relationship Id="rId11" Type="http://schemas.openxmlformats.org/officeDocument/2006/relationships/image" Target="../media/image133.jpeg"/><Relationship Id="rId5" Type="http://schemas.openxmlformats.org/officeDocument/2006/relationships/image" Target="../media/image2010.png"/><Relationship Id="rId10" Type="http://schemas.openxmlformats.org/officeDocument/2006/relationships/image" Target="../media/image177.jpeg"/><Relationship Id="rId4" Type="http://schemas.openxmlformats.org/officeDocument/2006/relationships/image" Target="../media/image1991.png"/><Relationship Id="rId9" Type="http://schemas.openxmlformats.org/officeDocument/2006/relationships/image" Target="../media/image176.png"/></Relationships>
</file>

<file path=ppt/slides/_rels/slide355.xml.rels><?xml version="1.0" encoding="UTF-8" standalone="yes"?>
<Relationships xmlns="http://schemas.openxmlformats.org/package/2006/relationships"><Relationship Id="rId8" Type="http://schemas.openxmlformats.org/officeDocument/2006/relationships/image" Target="../media/image2081.png"/><Relationship Id="rId3" Type="http://schemas.openxmlformats.org/officeDocument/2006/relationships/image" Target="../media/image5.png"/><Relationship Id="rId7" Type="http://schemas.openxmlformats.org/officeDocument/2006/relationships/image" Target="../media/image2071.png"/><Relationship Id="rId2" Type="http://schemas.openxmlformats.org/officeDocument/2006/relationships/notesSlide" Target="../notesSlides/notesSlide227.xml"/><Relationship Id="rId1" Type="http://schemas.openxmlformats.org/officeDocument/2006/relationships/slideLayout" Target="../slideLayouts/slideLayout7.xml"/><Relationship Id="rId6" Type="http://schemas.openxmlformats.org/officeDocument/2006/relationships/image" Target="../media/image2061.png"/><Relationship Id="rId5" Type="http://schemas.openxmlformats.org/officeDocument/2006/relationships/image" Target="../media/image2051.png"/><Relationship Id="rId4" Type="http://schemas.openxmlformats.org/officeDocument/2006/relationships/image" Target="../media/image2041.png"/></Relationships>
</file>

<file path=ppt/slides/_rels/slide356.xml.rels><?xml version="1.0" encoding="UTF-8" standalone="yes"?>
<Relationships xmlns="http://schemas.openxmlformats.org/package/2006/relationships"><Relationship Id="rId18" Type="http://schemas.openxmlformats.org/officeDocument/2006/relationships/image" Target="../media/image2091.png"/><Relationship Id="rId8" Type="http://schemas.openxmlformats.org/officeDocument/2006/relationships/image" Target="../media/image1910.png"/><Relationship Id="rId21" Type="http://schemas.openxmlformats.org/officeDocument/2006/relationships/image" Target="../media/image128.jpeg"/><Relationship Id="rId17" Type="http://schemas.openxmlformats.org/officeDocument/2006/relationships/image" Target="../media/image2071.png"/><Relationship Id="rId7" Type="http://schemas.openxmlformats.org/officeDocument/2006/relationships/image" Target="../media/image80.png"/><Relationship Id="rId2" Type="http://schemas.openxmlformats.org/officeDocument/2006/relationships/notesSlide" Target="../notesSlides/notesSlide228.xml"/><Relationship Id="rId16" Type="http://schemas.openxmlformats.org/officeDocument/2006/relationships/image" Target="../media/image2061.png"/><Relationship Id="rId20" Type="http://schemas.openxmlformats.org/officeDocument/2006/relationships/image" Target="../media/image2111.png"/><Relationship Id="rId1" Type="http://schemas.openxmlformats.org/officeDocument/2006/relationships/slideLayout" Target="../slideLayouts/slideLayout7.xml"/><Relationship Id="rId6" Type="http://schemas.openxmlformats.org/officeDocument/2006/relationships/image" Target="../media/image701.png"/><Relationship Id="rId15" Type="http://schemas.openxmlformats.org/officeDocument/2006/relationships/image" Target="../media/image2051.png"/><Relationship Id="rId5" Type="http://schemas.openxmlformats.org/officeDocument/2006/relationships/image" Target="../media/image600000.png"/><Relationship Id="rId19" Type="http://schemas.openxmlformats.org/officeDocument/2006/relationships/image" Target="../media/image2101.png"/><Relationship Id="rId14" Type="http://schemas.openxmlformats.org/officeDocument/2006/relationships/image" Target="../media/image1990.png"/><Relationship Id="rId4" Type="http://schemas.openxmlformats.org/officeDocument/2006/relationships/image" Target="../media/image25100.png"/></Relationships>
</file>

<file path=ppt/slides/_rels/slide357.xml.rels><?xml version="1.0" encoding="UTF-8" standalone="yes"?>
<Relationships xmlns="http://schemas.openxmlformats.org/package/2006/relationships"><Relationship Id="rId8" Type="http://schemas.openxmlformats.org/officeDocument/2006/relationships/image" Target="../media/image1421.png"/><Relationship Id="rId13" Type="http://schemas.openxmlformats.org/officeDocument/2006/relationships/image" Target="../media/image2171.png"/><Relationship Id="rId3" Type="http://schemas.openxmlformats.org/officeDocument/2006/relationships/image" Target="../media/image2121.png"/><Relationship Id="rId7" Type="http://schemas.openxmlformats.org/officeDocument/2006/relationships/image" Target="../media/image1392.png"/><Relationship Id="rId12" Type="http://schemas.openxmlformats.org/officeDocument/2006/relationships/image" Target="../media/image2161.png"/><Relationship Id="rId2" Type="http://schemas.openxmlformats.org/officeDocument/2006/relationships/notesSlide" Target="../notesSlides/notesSlide229.xml"/><Relationship Id="rId1" Type="http://schemas.openxmlformats.org/officeDocument/2006/relationships/slideLayout" Target="../slideLayouts/slideLayout7.xml"/><Relationship Id="rId6" Type="http://schemas.openxmlformats.org/officeDocument/2006/relationships/image" Target="../media/image1370.png"/><Relationship Id="rId11" Type="http://schemas.openxmlformats.org/officeDocument/2006/relationships/image" Target="../media/image2151.png"/><Relationship Id="rId5" Type="http://schemas.openxmlformats.org/officeDocument/2006/relationships/image" Target="../media/image239.jpeg"/><Relationship Id="rId15" Type="http://schemas.openxmlformats.org/officeDocument/2006/relationships/image" Target="../media/image2191.png"/><Relationship Id="rId10" Type="http://schemas.openxmlformats.org/officeDocument/2006/relationships/image" Target="../media/image2141.png"/><Relationship Id="rId4" Type="http://schemas.openxmlformats.org/officeDocument/2006/relationships/image" Target="../media/image2131.png"/><Relationship Id="rId9" Type="http://schemas.openxmlformats.org/officeDocument/2006/relationships/image" Target="../media/image1430.png"/><Relationship Id="rId14" Type="http://schemas.openxmlformats.org/officeDocument/2006/relationships/image" Target="../media/image2181.png"/></Relationships>
</file>

<file path=ppt/slides/_rels/slide358.xml.rels><?xml version="1.0" encoding="UTF-8" standalone="yes"?>
<Relationships xmlns="http://schemas.openxmlformats.org/package/2006/relationships"><Relationship Id="rId8" Type="http://schemas.openxmlformats.org/officeDocument/2006/relationships/image" Target="../media/image1421.png"/><Relationship Id="rId13" Type="http://schemas.openxmlformats.org/officeDocument/2006/relationships/image" Target="../media/image2171.png"/><Relationship Id="rId18" Type="http://schemas.openxmlformats.org/officeDocument/2006/relationships/image" Target="../media/image2221.png"/><Relationship Id="rId3" Type="http://schemas.openxmlformats.org/officeDocument/2006/relationships/image" Target="../media/image2121.png"/><Relationship Id="rId21" Type="http://schemas.openxmlformats.org/officeDocument/2006/relationships/image" Target="../media/image2251.png"/><Relationship Id="rId7" Type="http://schemas.openxmlformats.org/officeDocument/2006/relationships/image" Target="../media/image1392.png"/><Relationship Id="rId12" Type="http://schemas.openxmlformats.org/officeDocument/2006/relationships/image" Target="../media/image2161.png"/><Relationship Id="rId17" Type="http://schemas.openxmlformats.org/officeDocument/2006/relationships/image" Target="../media/image2211.png"/><Relationship Id="rId2" Type="http://schemas.openxmlformats.org/officeDocument/2006/relationships/notesSlide" Target="../notesSlides/notesSlide230.xml"/><Relationship Id="rId16" Type="http://schemas.openxmlformats.org/officeDocument/2006/relationships/image" Target="../media/image2201.png"/><Relationship Id="rId20" Type="http://schemas.openxmlformats.org/officeDocument/2006/relationships/image" Target="../media/image2241.png"/><Relationship Id="rId1" Type="http://schemas.openxmlformats.org/officeDocument/2006/relationships/slideLayout" Target="../slideLayouts/slideLayout7.xml"/><Relationship Id="rId6" Type="http://schemas.openxmlformats.org/officeDocument/2006/relationships/image" Target="../media/image1370.png"/><Relationship Id="rId11" Type="http://schemas.openxmlformats.org/officeDocument/2006/relationships/image" Target="../media/image2151.png"/><Relationship Id="rId24" Type="http://schemas.openxmlformats.org/officeDocument/2006/relationships/hyperlink" Target="http://www.eecs.yorku.ca/~jeff/courses/fun/Machine_Learning_Made_Easy.xlxs" TargetMode="External"/><Relationship Id="rId5" Type="http://schemas.openxmlformats.org/officeDocument/2006/relationships/image" Target="../media/image239.jpeg"/><Relationship Id="rId15" Type="http://schemas.openxmlformats.org/officeDocument/2006/relationships/image" Target="../media/image2191.png"/><Relationship Id="rId23" Type="http://schemas.openxmlformats.org/officeDocument/2006/relationships/image" Target="../media/image2271.png"/><Relationship Id="rId10" Type="http://schemas.openxmlformats.org/officeDocument/2006/relationships/image" Target="../media/image2141.png"/><Relationship Id="rId19" Type="http://schemas.openxmlformats.org/officeDocument/2006/relationships/image" Target="../media/image2231.png"/><Relationship Id="rId4" Type="http://schemas.openxmlformats.org/officeDocument/2006/relationships/image" Target="../media/image2131.png"/><Relationship Id="rId9" Type="http://schemas.openxmlformats.org/officeDocument/2006/relationships/image" Target="../media/image1430.png"/><Relationship Id="rId14" Type="http://schemas.openxmlformats.org/officeDocument/2006/relationships/image" Target="../media/image2181.png"/><Relationship Id="rId22" Type="http://schemas.openxmlformats.org/officeDocument/2006/relationships/image" Target="../media/image2261.png"/></Relationships>
</file>

<file path=ppt/slides/_rels/slide359.xml.rels><?xml version="1.0" encoding="UTF-8" standalone="yes"?>
<Relationships xmlns="http://schemas.openxmlformats.org/package/2006/relationships"><Relationship Id="rId8" Type="http://schemas.openxmlformats.org/officeDocument/2006/relationships/image" Target="../media/image1421.png"/><Relationship Id="rId13" Type="http://schemas.openxmlformats.org/officeDocument/2006/relationships/image" Target="../media/image2201.png"/><Relationship Id="rId18" Type="http://schemas.openxmlformats.org/officeDocument/2006/relationships/image" Target="../media/image2251.png"/><Relationship Id="rId3" Type="http://schemas.openxmlformats.org/officeDocument/2006/relationships/image" Target="../media/image2121.png"/><Relationship Id="rId21" Type="http://schemas.openxmlformats.org/officeDocument/2006/relationships/image" Target="../media/image2301.png"/><Relationship Id="rId7" Type="http://schemas.openxmlformats.org/officeDocument/2006/relationships/image" Target="../media/image1392.png"/><Relationship Id="rId12" Type="http://schemas.openxmlformats.org/officeDocument/2006/relationships/image" Target="../media/image2161.png"/><Relationship Id="rId17" Type="http://schemas.openxmlformats.org/officeDocument/2006/relationships/image" Target="../media/image2241.png"/><Relationship Id="rId2" Type="http://schemas.openxmlformats.org/officeDocument/2006/relationships/notesSlide" Target="../notesSlides/notesSlide231.xml"/><Relationship Id="rId16" Type="http://schemas.openxmlformats.org/officeDocument/2006/relationships/image" Target="../media/image2231.png"/><Relationship Id="rId20" Type="http://schemas.openxmlformats.org/officeDocument/2006/relationships/image" Target="../media/image2291.png"/><Relationship Id="rId1" Type="http://schemas.openxmlformats.org/officeDocument/2006/relationships/slideLayout" Target="../slideLayouts/slideLayout7.xml"/><Relationship Id="rId6" Type="http://schemas.openxmlformats.org/officeDocument/2006/relationships/image" Target="../media/image1370.png"/><Relationship Id="rId11" Type="http://schemas.openxmlformats.org/officeDocument/2006/relationships/image" Target="../media/image2151.png"/><Relationship Id="rId5" Type="http://schemas.openxmlformats.org/officeDocument/2006/relationships/image" Target="../media/image239.jpeg"/><Relationship Id="rId15" Type="http://schemas.openxmlformats.org/officeDocument/2006/relationships/image" Target="../media/image2221.png"/><Relationship Id="rId10" Type="http://schemas.openxmlformats.org/officeDocument/2006/relationships/image" Target="../media/image2141.png"/><Relationship Id="rId19" Type="http://schemas.openxmlformats.org/officeDocument/2006/relationships/image" Target="../media/image2281.png"/><Relationship Id="rId4" Type="http://schemas.openxmlformats.org/officeDocument/2006/relationships/image" Target="../media/image2131.png"/><Relationship Id="rId9" Type="http://schemas.openxmlformats.org/officeDocument/2006/relationships/image" Target="../media/image1430.png"/><Relationship Id="rId14" Type="http://schemas.openxmlformats.org/officeDocument/2006/relationships/image" Target="../media/image2211.png"/></Relationships>
</file>

<file path=ppt/slides/_rels/slide36.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image" Target="../media/image75.jpeg"/><Relationship Id="rId1" Type="http://schemas.openxmlformats.org/officeDocument/2006/relationships/slideLayout" Target="../slideLayouts/slideLayout2.xml"/></Relationships>
</file>

<file path=ppt/slides/_rels/slide360.xml.rels><?xml version="1.0" encoding="UTF-8" standalone="yes"?>
<Relationships xmlns="http://schemas.openxmlformats.org/package/2006/relationships"><Relationship Id="rId8" Type="http://schemas.openxmlformats.org/officeDocument/2006/relationships/image" Target="../media/image1421.png"/><Relationship Id="rId13" Type="http://schemas.openxmlformats.org/officeDocument/2006/relationships/image" Target="../media/image2231.png"/><Relationship Id="rId18" Type="http://schemas.openxmlformats.org/officeDocument/2006/relationships/image" Target="../media/image2330.png"/><Relationship Id="rId3" Type="http://schemas.openxmlformats.org/officeDocument/2006/relationships/image" Target="../media/image2121.png"/><Relationship Id="rId7" Type="http://schemas.openxmlformats.org/officeDocument/2006/relationships/image" Target="../media/image1392.png"/><Relationship Id="rId12" Type="http://schemas.openxmlformats.org/officeDocument/2006/relationships/image" Target="../media/image2221.png"/><Relationship Id="rId17" Type="http://schemas.openxmlformats.org/officeDocument/2006/relationships/image" Target="../media/image2320.png"/><Relationship Id="rId2" Type="http://schemas.openxmlformats.org/officeDocument/2006/relationships/notesSlide" Target="../notesSlides/notesSlide232.xml"/><Relationship Id="rId16" Type="http://schemas.openxmlformats.org/officeDocument/2006/relationships/image" Target="../media/image2310.png"/><Relationship Id="rId1" Type="http://schemas.openxmlformats.org/officeDocument/2006/relationships/slideLayout" Target="../slideLayouts/slideLayout7.xml"/><Relationship Id="rId6" Type="http://schemas.openxmlformats.org/officeDocument/2006/relationships/image" Target="../media/image1370.png"/><Relationship Id="rId11" Type="http://schemas.openxmlformats.org/officeDocument/2006/relationships/image" Target="../media/image2211.png"/><Relationship Id="rId5" Type="http://schemas.openxmlformats.org/officeDocument/2006/relationships/image" Target="../media/image239.jpeg"/><Relationship Id="rId15" Type="http://schemas.openxmlformats.org/officeDocument/2006/relationships/image" Target="../media/image2251.png"/><Relationship Id="rId10" Type="http://schemas.openxmlformats.org/officeDocument/2006/relationships/image" Target="../media/image2201.png"/><Relationship Id="rId4" Type="http://schemas.openxmlformats.org/officeDocument/2006/relationships/image" Target="../media/image2131.png"/><Relationship Id="rId9" Type="http://schemas.openxmlformats.org/officeDocument/2006/relationships/image" Target="../media/image1430.png"/><Relationship Id="rId14" Type="http://schemas.openxmlformats.org/officeDocument/2006/relationships/image" Target="../media/image2241.png"/></Relationships>
</file>

<file path=ppt/slides/_rels/slide361.xml.rels><?xml version="1.0" encoding="UTF-8" standalone="yes"?>
<Relationships xmlns="http://schemas.openxmlformats.org/package/2006/relationships"><Relationship Id="rId3" Type="http://schemas.openxmlformats.org/officeDocument/2006/relationships/image" Target="../media/image132.png"/><Relationship Id="rId2" Type="http://schemas.openxmlformats.org/officeDocument/2006/relationships/notesSlide" Target="../notesSlides/notesSlide233.xml"/><Relationship Id="rId1" Type="http://schemas.openxmlformats.org/officeDocument/2006/relationships/slideLayout" Target="../slideLayouts/slideLayout7.xml"/><Relationship Id="rId4" Type="http://schemas.openxmlformats.org/officeDocument/2006/relationships/image" Target="../media/image242.png"/></Relationships>
</file>

<file path=ppt/slides/_rels/slide36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363.xml.rels><?xml version="1.0" encoding="UTF-8" standalone="yes"?>
<Relationships xmlns="http://schemas.openxmlformats.org/package/2006/relationships"><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364.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36.xml"/><Relationship Id="rId1" Type="http://schemas.openxmlformats.org/officeDocument/2006/relationships/slideLayout" Target="../slideLayouts/slideLayout2.xml"/><Relationship Id="rId6" Type="http://schemas.openxmlformats.org/officeDocument/2006/relationships/image" Target="../media/image294.jpeg"/><Relationship Id="rId5" Type="http://schemas.openxmlformats.org/officeDocument/2006/relationships/image" Target="../media/image293.jpeg"/><Relationship Id="rId4" Type="http://schemas.openxmlformats.org/officeDocument/2006/relationships/image" Target="../media/image292.jpeg"/></Relationships>
</file>

<file path=ppt/slides/_rels/slide36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7.xml"/><Relationship Id="rId1" Type="http://schemas.openxmlformats.org/officeDocument/2006/relationships/slideLayout" Target="../slideLayouts/slideLayout2.xml"/></Relationships>
</file>

<file path=ppt/slides/_rels/slide36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8.xml"/><Relationship Id="rId1" Type="http://schemas.openxmlformats.org/officeDocument/2006/relationships/slideLayout" Target="../slideLayouts/slideLayout2.xml"/><Relationship Id="rId5" Type="http://schemas.openxmlformats.org/officeDocument/2006/relationships/image" Target="../media/image130.jpeg"/><Relationship Id="rId4" Type="http://schemas.openxmlformats.org/officeDocument/2006/relationships/image" Target="../media/image131.jpeg"/></Relationships>
</file>

<file path=ppt/slides/_rels/slide36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39.xml"/><Relationship Id="rId1" Type="http://schemas.openxmlformats.org/officeDocument/2006/relationships/slideLayout" Target="../slideLayouts/slideLayout2.xml"/><Relationship Id="rId5" Type="http://schemas.openxmlformats.org/officeDocument/2006/relationships/image" Target="../media/image131.jpeg"/><Relationship Id="rId4" Type="http://schemas.openxmlformats.org/officeDocument/2006/relationships/image" Target="../media/image130.jpeg"/></Relationships>
</file>

<file path=ppt/slides/_rels/slide368.xml.rels><?xml version="1.0" encoding="UTF-8" standalone="yes"?>
<Relationships xmlns="http://schemas.openxmlformats.org/package/2006/relationships"><Relationship Id="rId3" Type="http://schemas.openxmlformats.org/officeDocument/2006/relationships/image" Target="../media/image308.png"/><Relationship Id="rId2" Type="http://schemas.openxmlformats.org/officeDocument/2006/relationships/image" Target="../media/image307.png"/><Relationship Id="rId1" Type="http://schemas.openxmlformats.org/officeDocument/2006/relationships/slideLayout" Target="../slideLayouts/slideLayout2.xml"/></Relationships>
</file>

<file path=ppt/slides/_rels/slide369.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40.xml"/><Relationship Id="rId1" Type="http://schemas.openxmlformats.org/officeDocument/2006/relationships/slideLayout" Target="../slideLayouts/slideLayout7.xml"/></Relationships>
</file>

<file path=ppt/slides/_rels/slide37.xml.rels><?xml version="1.0" encoding="UTF-8" standalone="yes"?>
<Relationships xmlns="http://schemas.openxmlformats.org/package/2006/relationships"><Relationship Id="rId3" Type="http://schemas.openxmlformats.org/officeDocument/2006/relationships/image" Target="../media/image75.jpeg"/><Relationship Id="rId2" Type="http://schemas.openxmlformats.org/officeDocument/2006/relationships/notesSlide" Target="../notesSlides/notesSlide21.xml"/><Relationship Id="rId1" Type="http://schemas.openxmlformats.org/officeDocument/2006/relationships/slideLayout" Target="../slideLayouts/slideLayout2.xml"/><Relationship Id="rId5" Type="http://schemas.openxmlformats.org/officeDocument/2006/relationships/image" Target="../media/image77.jpeg"/><Relationship Id="rId4" Type="http://schemas.openxmlformats.org/officeDocument/2006/relationships/image" Target="../media/image76.png"/></Relationships>
</file>

<file path=ppt/slides/_rels/slide37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41.xml"/><Relationship Id="rId1" Type="http://schemas.openxmlformats.org/officeDocument/2006/relationships/slideLayout" Target="../slideLayouts/slideLayout7.xml"/></Relationships>
</file>

<file path=ppt/slides/_rels/slide371.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242.xml"/><Relationship Id="rId1" Type="http://schemas.openxmlformats.org/officeDocument/2006/relationships/slideLayout" Target="../slideLayouts/slideLayout7.xml"/></Relationships>
</file>

<file path=ppt/slides/_rels/slide372.xml.rels><?xml version="1.0" encoding="UTF-8" standalone="yes"?>
<Relationships xmlns="http://schemas.openxmlformats.org/package/2006/relationships"><Relationship Id="rId2" Type="http://schemas.openxmlformats.org/officeDocument/2006/relationships/image" Target="../media/image179.png"/><Relationship Id="rId1" Type="http://schemas.openxmlformats.org/officeDocument/2006/relationships/slideLayout" Target="../slideLayouts/slideLayout7.xml"/></Relationships>
</file>

<file path=ppt/slides/_rels/slide373.xml.rels><?xml version="1.0" encoding="UTF-8" standalone="yes"?>
<Relationships xmlns="http://schemas.openxmlformats.org/package/2006/relationships"><Relationship Id="rId3" Type="http://schemas.openxmlformats.org/officeDocument/2006/relationships/image" Target="../media/image309.gif"/><Relationship Id="rId2" Type="http://schemas.openxmlformats.org/officeDocument/2006/relationships/notesSlide" Target="../notesSlides/notesSlide243.xml"/><Relationship Id="rId1" Type="http://schemas.openxmlformats.org/officeDocument/2006/relationships/slideLayout" Target="../slideLayouts/slideLayout7.xml"/></Relationships>
</file>

<file path=ppt/slides/_rels/slide374.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44.xml"/><Relationship Id="rId1" Type="http://schemas.openxmlformats.org/officeDocument/2006/relationships/slideLayout" Target="../slideLayouts/slideLayout7.xml"/></Relationships>
</file>

<file path=ppt/slides/_rels/slide375.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45.xml"/><Relationship Id="rId1" Type="http://schemas.openxmlformats.org/officeDocument/2006/relationships/slideLayout" Target="../slideLayouts/slideLayout7.xml"/></Relationships>
</file>

<file path=ppt/slides/_rels/slide376.xml.rels><?xml version="1.0" encoding="UTF-8" standalone="yes"?>
<Relationships xmlns="http://schemas.openxmlformats.org/package/2006/relationships"><Relationship Id="rId2" Type="http://schemas.openxmlformats.org/officeDocument/2006/relationships/image" Target="../media/image310.png"/><Relationship Id="rId1" Type="http://schemas.openxmlformats.org/officeDocument/2006/relationships/slideLayout" Target="../slideLayouts/slideLayout7.xml"/></Relationships>
</file>

<file path=ppt/slides/_rels/slide377.xml.rels><?xml version="1.0" encoding="UTF-8" standalone="yes"?>
<Relationships xmlns="http://schemas.openxmlformats.org/package/2006/relationships"><Relationship Id="rId3" Type="http://schemas.openxmlformats.org/officeDocument/2006/relationships/image" Target="../media/image180.png"/><Relationship Id="rId2" Type="http://schemas.openxmlformats.org/officeDocument/2006/relationships/notesSlide" Target="../notesSlides/notesSlide246.xml"/><Relationship Id="rId1" Type="http://schemas.openxmlformats.org/officeDocument/2006/relationships/slideLayout" Target="../slideLayouts/slideLayout7.xml"/></Relationships>
</file>

<file path=ppt/slides/_rels/slide378.xml.rels><?xml version="1.0" encoding="UTF-8" standalone="yes"?>
<Relationships xmlns="http://schemas.openxmlformats.org/package/2006/relationships"><Relationship Id="rId3" Type="http://schemas.openxmlformats.org/officeDocument/2006/relationships/image" Target="../media/image311.png"/><Relationship Id="rId2" Type="http://schemas.openxmlformats.org/officeDocument/2006/relationships/image" Target="../media/image180.png"/><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7.xml"/><Relationship Id="rId1" Type="http://schemas.openxmlformats.org/officeDocument/2006/relationships/slideLayout" Target="../slideLayouts/slideLayout2.xml"/><Relationship Id="rId4" Type="http://schemas.openxmlformats.org/officeDocument/2006/relationships/image" Target="../media/image312.png"/></Relationships>
</file>

<file path=ppt/slides/_rels/slide38.xml.rels><?xml version="1.0" encoding="UTF-8" standalone="yes"?>
<Relationships xmlns="http://schemas.openxmlformats.org/package/2006/relationships"><Relationship Id="rId3" Type="http://schemas.openxmlformats.org/officeDocument/2006/relationships/image" Target="../media/image76.png"/><Relationship Id="rId2" Type="http://schemas.openxmlformats.org/officeDocument/2006/relationships/notesSlide" Target="../notesSlides/notesSlide22.xml"/><Relationship Id="rId1" Type="http://schemas.openxmlformats.org/officeDocument/2006/relationships/slideLayout" Target="../slideLayouts/slideLayout2.xml"/><Relationship Id="rId5" Type="http://schemas.openxmlformats.org/officeDocument/2006/relationships/image" Target="../media/image78.jpeg"/><Relationship Id="rId4" Type="http://schemas.openxmlformats.org/officeDocument/2006/relationships/image" Target="../media/image77.jpeg"/></Relationships>
</file>

<file path=ppt/slides/_rels/slide38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8.xml"/><Relationship Id="rId1" Type="http://schemas.openxmlformats.org/officeDocument/2006/relationships/slideLayout" Target="../slideLayouts/slideLayout2.xml"/><Relationship Id="rId4" Type="http://schemas.openxmlformats.org/officeDocument/2006/relationships/image" Target="../media/image312.png"/></Relationships>
</file>

<file path=ppt/slides/_rels/slide381.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49.xml"/><Relationship Id="rId1" Type="http://schemas.openxmlformats.org/officeDocument/2006/relationships/slideLayout" Target="../slideLayouts/slideLayout7.xml"/><Relationship Id="rId4" Type="http://schemas.openxmlformats.org/officeDocument/2006/relationships/image" Target="../media/image182.png"/></Relationships>
</file>

<file path=ppt/slides/_rels/slide382.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0.xml"/><Relationship Id="rId1" Type="http://schemas.openxmlformats.org/officeDocument/2006/relationships/slideLayout" Target="../slideLayouts/slideLayout7.xml"/><Relationship Id="rId4" Type="http://schemas.openxmlformats.org/officeDocument/2006/relationships/image" Target="../media/image182.png"/></Relationships>
</file>

<file path=ppt/slides/_rels/slide383.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1.xml"/><Relationship Id="rId1" Type="http://schemas.openxmlformats.org/officeDocument/2006/relationships/slideLayout" Target="../slideLayouts/slideLayout7.xml"/><Relationship Id="rId5" Type="http://schemas.openxmlformats.org/officeDocument/2006/relationships/image" Target="../media/image24.jpeg"/><Relationship Id="rId4" Type="http://schemas.openxmlformats.org/officeDocument/2006/relationships/image" Target="../media/image182.png"/></Relationships>
</file>

<file path=ppt/slides/_rels/slide384.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2.xml"/><Relationship Id="rId1" Type="http://schemas.openxmlformats.org/officeDocument/2006/relationships/slideLayout" Target="../slideLayouts/slideLayout7.xml"/><Relationship Id="rId4" Type="http://schemas.openxmlformats.org/officeDocument/2006/relationships/image" Target="../media/image182.png"/></Relationships>
</file>

<file path=ppt/slides/_rels/slide385.xml.rels><?xml version="1.0" encoding="UTF-8" standalone="yes"?>
<Relationships xmlns="http://schemas.openxmlformats.org/package/2006/relationships"><Relationship Id="rId2" Type="http://schemas.openxmlformats.org/officeDocument/2006/relationships/image" Target="../media/image311.png"/><Relationship Id="rId1" Type="http://schemas.openxmlformats.org/officeDocument/2006/relationships/slideLayout" Target="../slideLayouts/slideLayout2.xml"/></Relationships>
</file>

<file path=ppt/slides/_rels/slide386.xml.rels><?xml version="1.0" encoding="UTF-8" standalone="yes"?>
<Relationships xmlns="http://schemas.openxmlformats.org/package/2006/relationships"><Relationship Id="rId3" Type="http://schemas.openxmlformats.org/officeDocument/2006/relationships/image" Target="../media/image184.png"/><Relationship Id="rId2" Type="http://schemas.openxmlformats.org/officeDocument/2006/relationships/image" Target="../media/image183.jpeg"/><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314.jpeg"/><Relationship Id="rId4" Type="http://schemas.openxmlformats.org/officeDocument/2006/relationships/image" Target="../media/image313.png"/></Relationships>
</file>

<file path=ppt/slides/_rels/slide38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253.xml"/><Relationship Id="rId1" Type="http://schemas.openxmlformats.org/officeDocument/2006/relationships/slideLayout" Target="../slideLayouts/slideLayout7.xml"/><Relationship Id="rId6" Type="http://schemas.openxmlformats.org/officeDocument/2006/relationships/image" Target="../media/image24.jpeg"/><Relationship Id="rId5" Type="http://schemas.openxmlformats.org/officeDocument/2006/relationships/image" Target="../media/image45.jpeg"/><Relationship Id="rId4" Type="http://schemas.openxmlformats.org/officeDocument/2006/relationships/image" Target="../media/image314.jpeg"/></Relationships>
</file>

<file path=ppt/slides/_rels/slide388.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4.xml"/><Relationship Id="rId1" Type="http://schemas.openxmlformats.org/officeDocument/2006/relationships/slideLayout" Target="../slideLayouts/slideLayout7.xml"/><Relationship Id="rId4" Type="http://schemas.openxmlformats.org/officeDocument/2006/relationships/image" Target="../media/image45.jpeg"/></Relationships>
</file>

<file path=ppt/slides/_rels/slide389.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5.xml"/><Relationship Id="rId1" Type="http://schemas.openxmlformats.org/officeDocument/2006/relationships/slideLayout" Target="../slideLayouts/slideLayout7.xml"/><Relationship Id="rId5" Type="http://schemas.openxmlformats.org/officeDocument/2006/relationships/image" Target="../media/image45.jpeg"/><Relationship Id="rId4" Type="http://schemas.openxmlformats.org/officeDocument/2006/relationships/image" Target="../media/image24.jpeg"/></Relationships>
</file>

<file path=ppt/slides/_rels/slide39.xml.rels><?xml version="1.0" encoding="UTF-8" standalone="yes"?>
<Relationships xmlns="http://schemas.openxmlformats.org/package/2006/relationships"><Relationship Id="rId3" Type="http://schemas.openxmlformats.org/officeDocument/2006/relationships/image" Target="../media/image77.jpeg"/><Relationship Id="rId2" Type="http://schemas.openxmlformats.org/officeDocument/2006/relationships/notesSlide" Target="../notesSlides/notesSlide23.xml"/><Relationship Id="rId1" Type="http://schemas.openxmlformats.org/officeDocument/2006/relationships/slideLayout" Target="../slideLayouts/slideLayout2.xml"/><Relationship Id="rId5" Type="http://schemas.openxmlformats.org/officeDocument/2006/relationships/image" Target="../media/image79.jpeg"/><Relationship Id="rId4" Type="http://schemas.openxmlformats.org/officeDocument/2006/relationships/image" Target="../media/image78.jpeg"/></Relationships>
</file>

<file path=ppt/slides/_rels/slide390.xml.rels><?xml version="1.0" encoding="UTF-8" standalone="yes"?>
<Relationships xmlns="http://schemas.openxmlformats.org/package/2006/relationships"><Relationship Id="rId3" Type="http://schemas.openxmlformats.org/officeDocument/2006/relationships/image" Target="../media/image181.png"/><Relationship Id="rId2" Type="http://schemas.openxmlformats.org/officeDocument/2006/relationships/notesSlide" Target="../notesSlides/notesSlide256.xml"/><Relationship Id="rId1" Type="http://schemas.openxmlformats.org/officeDocument/2006/relationships/slideLayout" Target="../slideLayouts/slideLayout7.xml"/><Relationship Id="rId6" Type="http://schemas.openxmlformats.org/officeDocument/2006/relationships/image" Target="../media/image313.png"/><Relationship Id="rId5" Type="http://schemas.openxmlformats.org/officeDocument/2006/relationships/image" Target="../media/image184.png"/><Relationship Id="rId4" Type="http://schemas.openxmlformats.org/officeDocument/2006/relationships/image" Target="../media/image45.jpeg"/></Relationships>
</file>

<file path=ppt/slides/_rels/slide391.xml.rels><?xml version="1.0" encoding="UTF-8" standalone="yes"?>
<Relationships xmlns="http://schemas.openxmlformats.org/package/2006/relationships"><Relationship Id="rId2" Type="http://schemas.openxmlformats.org/officeDocument/2006/relationships/image" Target="../media/image313.png"/><Relationship Id="rId1" Type="http://schemas.openxmlformats.org/officeDocument/2006/relationships/slideLayout" Target="../slideLayouts/slideLayout7.xml"/></Relationships>
</file>

<file path=ppt/slides/_rels/slide392.xml.rels><?xml version="1.0" encoding="UTF-8" standalone="yes"?>
<Relationships xmlns="http://schemas.openxmlformats.org/package/2006/relationships"><Relationship Id="rId2" Type="http://schemas.openxmlformats.org/officeDocument/2006/relationships/image" Target="../media/image45.jpeg"/><Relationship Id="rId1" Type="http://schemas.openxmlformats.org/officeDocument/2006/relationships/slideLayout" Target="../slideLayouts/slideLayout7.xml"/></Relationships>
</file>

<file path=ppt/slides/_rels/slide3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9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4" Type="http://schemas.openxmlformats.org/officeDocument/2006/relationships/image" Target="../media/image317.png"/></Relationships>
</file>

<file path=ppt/slides/_rels/slide396.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397.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398.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399.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8" Type="http://schemas.openxmlformats.org/officeDocument/2006/relationships/image" Target="../media/image85.jpeg"/><Relationship Id="rId3" Type="http://schemas.openxmlformats.org/officeDocument/2006/relationships/image" Target="../media/image80.jpeg"/><Relationship Id="rId7" Type="http://schemas.openxmlformats.org/officeDocument/2006/relationships/image" Target="../media/image84.jpeg"/><Relationship Id="rId2" Type="http://schemas.openxmlformats.org/officeDocument/2006/relationships/notesSlide" Target="../notesSlides/notesSlide24.xml"/><Relationship Id="rId1" Type="http://schemas.openxmlformats.org/officeDocument/2006/relationships/slideLayout" Target="../slideLayouts/slideLayout2.xml"/><Relationship Id="rId6" Type="http://schemas.openxmlformats.org/officeDocument/2006/relationships/image" Target="../media/image83.jpeg"/><Relationship Id="rId11" Type="http://schemas.openxmlformats.org/officeDocument/2006/relationships/image" Target="../media/image88.jpeg"/><Relationship Id="rId5" Type="http://schemas.openxmlformats.org/officeDocument/2006/relationships/image" Target="../media/image82.jpeg"/><Relationship Id="rId10" Type="http://schemas.openxmlformats.org/officeDocument/2006/relationships/image" Target="../media/image87.jpeg"/><Relationship Id="rId4" Type="http://schemas.openxmlformats.org/officeDocument/2006/relationships/image" Target="../media/image81.jpeg"/><Relationship Id="rId9" Type="http://schemas.openxmlformats.org/officeDocument/2006/relationships/image" Target="../media/image86.jpeg"/></Relationships>
</file>

<file path=ppt/slides/_rels/slide400.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401.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3.png"/><Relationship Id="rId4" Type="http://schemas.openxmlformats.org/officeDocument/2006/relationships/image" Target="../media/image317.png"/></Relationships>
</file>

<file path=ppt/slides/_rels/slide402.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8.jpeg"/><Relationship Id="rId4" Type="http://schemas.openxmlformats.org/officeDocument/2006/relationships/image" Target="../media/image317.png"/></Relationships>
</file>

<file path=ppt/slides/_rels/slide403.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9.jpeg"/><Relationship Id="rId4" Type="http://schemas.openxmlformats.org/officeDocument/2006/relationships/image" Target="../media/image317.png"/></Relationships>
</file>

<file path=ppt/slides/_rels/slide404.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5" Type="http://schemas.openxmlformats.org/officeDocument/2006/relationships/image" Target="../media/image319.jpeg"/><Relationship Id="rId4" Type="http://schemas.openxmlformats.org/officeDocument/2006/relationships/image" Target="../media/image317.png"/></Relationships>
</file>

<file path=ppt/slides/_rels/slide405.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6" Type="http://schemas.openxmlformats.org/officeDocument/2006/relationships/image" Target="../media/image313.png"/><Relationship Id="rId5" Type="http://schemas.openxmlformats.org/officeDocument/2006/relationships/image" Target="../media/image45.jpeg"/><Relationship Id="rId4" Type="http://schemas.openxmlformats.org/officeDocument/2006/relationships/image" Target="../media/image317.png"/></Relationships>
</file>

<file path=ppt/slides/_rels/slide406.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5.png"/><Relationship Id="rId2" Type="http://schemas.openxmlformats.org/officeDocument/2006/relationships/image" Target="../media/image315.png"/><Relationship Id="rId1" Type="http://schemas.openxmlformats.org/officeDocument/2006/relationships/slideLayout" Target="../slideLayouts/slideLayout7.xml"/><Relationship Id="rId6" Type="http://schemas.openxmlformats.org/officeDocument/2006/relationships/image" Target="../media/image24.jpeg"/><Relationship Id="rId5" Type="http://schemas.openxmlformats.org/officeDocument/2006/relationships/image" Target="../media/image321.png"/><Relationship Id="rId4" Type="http://schemas.openxmlformats.org/officeDocument/2006/relationships/image" Target="../media/image317.png"/></Relationships>
</file>

<file path=ppt/slides/_rels/slide407.xml.rels><?xml version="1.0" encoding="UTF-8" standalone="yes"?>
<Relationships xmlns="http://schemas.openxmlformats.org/package/2006/relationships"><Relationship Id="rId3" Type="http://schemas.openxmlformats.org/officeDocument/2006/relationships/image" Target="../media/image316.png"/><Relationship Id="rId7" Type="http://schemas.openxmlformats.org/officeDocument/2006/relationships/image" Target="../media/image5.png"/><Relationship Id="rId2" Type="http://schemas.openxmlformats.org/officeDocument/2006/relationships/image" Target="../media/image315.png"/><Relationship Id="rId1" Type="http://schemas.openxmlformats.org/officeDocument/2006/relationships/slideLayout" Target="../slideLayouts/slideLayout7.xml"/><Relationship Id="rId6" Type="http://schemas.openxmlformats.org/officeDocument/2006/relationships/image" Target="../media/image24.jpeg"/><Relationship Id="rId5" Type="http://schemas.openxmlformats.org/officeDocument/2006/relationships/image" Target="../media/image321.png"/><Relationship Id="rId4" Type="http://schemas.openxmlformats.org/officeDocument/2006/relationships/image" Target="../media/image317.png"/></Relationships>
</file>

<file path=ppt/slides/_rels/slide408.xml.rels><?xml version="1.0" encoding="UTF-8" standalone="yes"?>
<Relationships xmlns="http://schemas.openxmlformats.org/package/2006/relationships"><Relationship Id="rId8" Type="http://schemas.openxmlformats.org/officeDocument/2006/relationships/image" Target="../media/image319.jpeg"/><Relationship Id="rId3" Type="http://schemas.openxmlformats.org/officeDocument/2006/relationships/image" Target="../media/image316.png"/><Relationship Id="rId7" Type="http://schemas.openxmlformats.org/officeDocument/2006/relationships/image" Target="../media/image5.png"/><Relationship Id="rId2" Type="http://schemas.openxmlformats.org/officeDocument/2006/relationships/image" Target="../media/image315.png"/><Relationship Id="rId1" Type="http://schemas.openxmlformats.org/officeDocument/2006/relationships/slideLayout" Target="../slideLayouts/slideLayout7.xml"/><Relationship Id="rId6" Type="http://schemas.openxmlformats.org/officeDocument/2006/relationships/image" Target="../media/image24.jpeg"/><Relationship Id="rId5" Type="http://schemas.openxmlformats.org/officeDocument/2006/relationships/image" Target="../media/image321.png"/><Relationship Id="rId4" Type="http://schemas.openxmlformats.org/officeDocument/2006/relationships/image" Target="../media/image317.png"/></Relationships>
</file>

<file path=ppt/slides/_rels/slide409.xml.rels><?xml version="1.0" encoding="UTF-8" standalone="yes"?>
<Relationships xmlns="http://schemas.openxmlformats.org/package/2006/relationships"><Relationship Id="rId3" Type="http://schemas.openxmlformats.org/officeDocument/2006/relationships/image" Target="../media/image316.png"/><Relationship Id="rId2" Type="http://schemas.openxmlformats.org/officeDocument/2006/relationships/image" Target="../media/image315.png"/><Relationship Id="rId1" Type="http://schemas.openxmlformats.org/officeDocument/2006/relationships/slideLayout" Target="../slideLayouts/slideLayout7.xml"/><Relationship Id="rId6" Type="http://schemas.openxmlformats.org/officeDocument/2006/relationships/image" Target="../media/image45.jpeg"/><Relationship Id="rId5" Type="http://schemas.openxmlformats.org/officeDocument/2006/relationships/image" Target="../media/image321.png"/><Relationship Id="rId4" Type="http://schemas.openxmlformats.org/officeDocument/2006/relationships/image" Target="../media/image317.png"/></Relationships>
</file>

<file path=ppt/slides/_rels/slide41.xml.rels><?xml version="1.0" encoding="UTF-8" standalone="yes"?>
<Relationships xmlns="http://schemas.openxmlformats.org/package/2006/relationships"><Relationship Id="rId8" Type="http://schemas.openxmlformats.org/officeDocument/2006/relationships/image" Target="../media/image95.jpeg"/><Relationship Id="rId13" Type="http://schemas.openxmlformats.org/officeDocument/2006/relationships/image" Target="../media/image100.jpeg"/><Relationship Id="rId18" Type="http://schemas.openxmlformats.org/officeDocument/2006/relationships/image" Target="../media/image105.jpeg"/><Relationship Id="rId3" Type="http://schemas.openxmlformats.org/officeDocument/2006/relationships/image" Target="../media/image90.png"/><Relationship Id="rId7" Type="http://schemas.openxmlformats.org/officeDocument/2006/relationships/image" Target="../media/image94.jpeg"/><Relationship Id="rId12" Type="http://schemas.openxmlformats.org/officeDocument/2006/relationships/image" Target="../media/image99.jpeg"/><Relationship Id="rId17" Type="http://schemas.openxmlformats.org/officeDocument/2006/relationships/image" Target="../media/image104.jpeg"/><Relationship Id="rId2" Type="http://schemas.openxmlformats.org/officeDocument/2006/relationships/image" Target="../media/image89.png"/><Relationship Id="rId16" Type="http://schemas.openxmlformats.org/officeDocument/2006/relationships/image" Target="../media/image103.png"/><Relationship Id="rId1" Type="http://schemas.openxmlformats.org/officeDocument/2006/relationships/slideLayout" Target="../slideLayouts/slideLayout2.xml"/><Relationship Id="rId6" Type="http://schemas.openxmlformats.org/officeDocument/2006/relationships/image" Target="../media/image93.jpeg"/><Relationship Id="rId11" Type="http://schemas.openxmlformats.org/officeDocument/2006/relationships/image" Target="../media/image98.jpeg"/><Relationship Id="rId5" Type="http://schemas.openxmlformats.org/officeDocument/2006/relationships/image" Target="../media/image92.jpeg"/><Relationship Id="rId15" Type="http://schemas.openxmlformats.org/officeDocument/2006/relationships/image" Target="../media/image102.jpeg"/><Relationship Id="rId10" Type="http://schemas.openxmlformats.org/officeDocument/2006/relationships/image" Target="../media/image97.jpeg"/><Relationship Id="rId19" Type="http://schemas.openxmlformats.org/officeDocument/2006/relationships/image" Target="../media/image106.jpeg"/><Relationship Id="rId4" Type="http://schemas.openxmlformats.org/officeDocument/2006/relationships/image" Target="../media/image91.jpeg"/><Relationship Id="rId9" Type="http://schemas.openxmlformats.org/officeDocument/2006/relationships/image" Target="../media/image96.jpeg"/><Relationship Id="rId14" Type="http://schemas.openxmlformats.org/officeDocument/2006/relationships/image" Target="../media/image101.jpeg"/></Relationships>
</file>

<file path=ppt/slides/_rels/slide410.xml.rels><?xml version="1.0" encoding="UTF-8" standalone="yes"?>
<Relationships xmlns="http://schemas.openxmlformats.org/package/2006/relationships"><Relationship Id="rId3" Type="http://schemas.openxmlformats.org/officeDocument/2006/relationships/image" Target="../media/image45.jpeg"/><Relationship Id="rId2" Type="http://schemas.openxmlformats.org/officeDocument/2006/relationships/image" Target="../media/image321.png"/><Relationship Id="rId1" Type="http://schemas.openxmlformats.org/officeDocument/2006/relationships/slideLayout" Target="../slideLayouts/slideLayout2.xml"/></Relationships>
</file>

<file path=ppt/slides/_rels/slide411.xml.rels><?xml version="1.0" encoding="UTF-8" standalone="yes"?>
<Relationships xmlns="http://schemas.openxmlformats.org/package/2006/relationships"><Relationship Id="rId3" Type="http://schemas.openxmlformats.org/officeDocument/2006/relationships/image" Target="../media/image322.png"/><Relationship Id="rId2" Type="http://schemas.openxmlformats.org/officeDocument/2006/relationships/image" Target="../media/image236.jpeg"/><Relationship Id="rId1" Type="http://schemas.openxmlformats.org/officeDocument/2006/relationships/slideLayout" Target="../slideLayouts/slideLayout2.xml"/></Relationships>
</file>

<file path=ppt/slides/_rels/slide41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jpeg"/><Relationship Id="rId1" Type="http://schemas.openxmlformats.org/officeDocument/2006/relationships/slideLayout" Target="../slideLayouts/slideLayout2.xml"/><Relationship Id="rId4" Type="http://schemas.openxmlformats.org/officeDocument/2006/relationships/image" Target="../media/image322.png"/></Relationships>
</file>

<file path=ppt/slides/_rels/slide413.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94.jpeg"/><Relationship Id="rId1" Type="http://schemas.openxmlformats.org/officeDocument/2006/relationships/slideLayout" Target="../slideLayouts/slideLayout2.xml"/><Relationship Id="rId4" Type="http://schemas.openxmlformats.org/officeDocument/2006/relationships/image" Target="../media/image111.jpeg"/></Relationships>
</file>

<file path=ppt/slides/_rels/slide4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5.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image" Target="../media/image185.png"/><Relationship Id="rId1" Type="http://schemas.openxmlformats.org/officeDocument/2006/relationships/slideLayout" Target="../slideLayouts/slideLayout2.xml"/><Relationship Id="rId5" Type="http://schemas.openxmlformats.org/officeDocument/2006/relationships/image" Target="../media/image111.jpeg"/><Relationship Id="rId4" Type="http://schemas.openxmlformats.org/officeDocument/2006/relationships/image" Target="../media/image110.jpeg"/></Relationships>
</file>

<file path=ppt/slides/_rels/slide4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5.png"/><Relationship Id="rId1" Type="http://schemas.openxmlformats.org/officeDocument/2006/relationships/slideLayout" Target="../slideLayouts/slideLayout2.xml"/><Relationship Id="rId5" Type="http://schemas.openxmlformats.org/officeDocument/2006/relationships/image" Target="../media/image110.jpeg"/><Relationship Id="rId4" Type="http://schemas.openxmlformats.org/officeDocument/2006/relationships/image" Target="../media/image111.jpeg"/></Relationships>
</file>

<file path=ppt/slides/_rels/slide41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5.png"/><Relationship Id="rId1" Type="http://schemas.openxmlformats.org/officeDocument/2006/relationships/slideLayout" Target="../slideLayouts/slideLayout2.xml"/><Relationship Id="rId4" Type="http://schemas.openxmlformats.org/officeDocument/2006/relationships/image" Target="../media/image110.jpeg"/></Relationships>
</file>

<file path=ppt/slides/_rels/slide41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85.png"/><Relationship Id="rId1" Type="http://schemas.openxmlformats.org/officeDocument/2006/relationships/slideLayout" Target="../slideLayouts/slideLayout2.xml"/><Relationship Id="rId4" Type="http://schemas.openxmlformats.org/officeDocument/2006/relationships/image" Target="../media/image110.jpeg"/></Relationships>
</file>

<file path=ppt/slides/_rels/slide419.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85.png"/><Relationship Id="rId1" Type="http://schemas.openxmlformats.org/officeDocument/2006/relationships/slideLayout" Target="../slideLayouts/slideLayout2.xml"/><Relationship Id="rId4" Type="http://schemas.openxmlformats.org/officeDocument/2006/relationships/image" Target="../media/image323.jpeg"/></Relationships>
</file>

<file path=ppt/slides/_rels/slide42.xml.rels><?xml version="1.0" encoding="UTF-8" standalone="yes"?>
<Relationships xmlns="http://schemas.openxmlformats.org/package/2006/relationships"><Relationship Id="rId8" Type="http://schemas.openxmlformats.org/officeDocument/2006/relationships/image" Target="../media/image111.jpeg"/><Relationship Id="rId3" Type="http://schemas.openxmlformats.org/officeDocument/2006/relationships/image" Target="../media/image107.jpeg"/><Relationship Id="rId7" Type="http://schemas.openxmlformats.org/officeDocument/2006/relationships/image" Target="../media/image110.jpeg"/><Relationship Id="rId2" Type="http://schemas.openxmlformats.org/officeDocument/2006/relationships/notesSlide" Target="../notesSlides/notesSlide25.xml"/><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109.png"/><Relationship Id="rId10" Type="http://schemas.openxmlformats.org/officeDocument/2006/relationships/image" Target="../media/image5.png"/><Relationship Id="rId4" Type="http://schemas.openxmlformats.org/officeDocument/2006/relationships/image" Target="../media/image108.png"/><Relationship Id="rId9" Type="http://schemas.openxmlformats.org/officeDocument/2006/relationships/image" Target="../media/image112.png"/></Relationships>
</file>

<file path=ppt/slides/_rels/slide420.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85.png"/><Relationship Id="rId1" Type="http://schemas.openxmlformats.org/officeDocument/2006/relationships/slideLayout" Target="../slideLayouts/slideLayout2.xml"/><Relationship Id="rId4" Type="http://schemas.openxmlformats.org/officeDocument/2006/relationships/image" Target="../media/image323.jpeg"/></Relationships>
</file>

<file path=ppt/slides/_rels/slide421.xml.rels><?xml version="1.0" encoding="UTF-8" standalone="yes"?>
<Relationships xmlns="http://schemas.openxmlformats.org/package/2006/relationships"><Relationship Id="rId2" Type="http://schemas.openxmlformats.org/officeDocument/2006/relationships/image" Target="../media/image54.png"/><Relationship Id="rId1" Type="http://schemas.openxmlformats.org/officeDocument/2006/relationships/slideLayout" Target="../slideLayouts/slideLayout2.xml"/></Relationships>
</file>

<file path=ppt/slides/_rels/slide422.xml.rels><?xml version="1.0" encoding="UTF-8" standalone="yes"?>
<Relationships xmlns="http://schemas.openxmlformats.org/package/2006/relationships"><Relationship Id="rId2" Type="http://schemas.openxmlformats.org/officeDocument/2006/relationships/image" Target="../media/image55.jpeg"/><Relationship Id="rId1" Type="http://schemas.openxmlformats.org/officeDocument/2006/relationships/slideLayout" Target="../slideLayouts/slideLayout2.xml"/></Relationships>
</file>

<file path=ppt/slides/_rels/slide423.xml.rels><?xml version="1.0" encoding="UTF-8" standalone="yes"?>
<Relationships xmlns="http://schemas.openxmlformats.org/package/2006/relationships"><Relationship Id="rId3" Type="http://schemas.openxmlformats.org/officeDocument/2006/relationships/image" Target="../media/image325.png"/><Relationship Id="rId2" Type="http://schemas.openxmlformats.org/officeDocument/2006/relationships/image" Target="../media/image324.png"/><Relationship Id="rId1" Type="http://schemas.openxmlformats.org/officeDocument/2006/relationships/slideLayout" Target="../slideLayouts/slideLayout2.xml"/><Relationship Id="rId5" Type="http://schemas.openxmlformats.org/officeDocument/2006/relationships/image" Target="../media/image326.png"/><Relationship Id="rId4" Type="http://schemas.openxmlformats.org/officeDocument/2006/relationships/image" Target="../media/image189.jpeg"/></Relationships>
</file>

<file path=ppt/slides/_rels/slide424.xml.rels><?xml version="1.0" encoding="UTF-8" standalone="yes"?>
<Relationships xmlns="http://schemas.openxmlformats.org/package/2006/relationships"><Relationship Id="rId3" Type="http://schemas.openxmlformats.org/officeDocument/2006/relationships/image" Target="../media/image326.png"/><Relationship Id="rId2" Type="http://schemas.openxmlformats.org/officeDocument/2006/relationships/image" Target="../media/image189.jpeg"/><Relationship Id="rId1" Type="http://schemas.openxmlformats.org/officeDocument/2006/relationships/slideLayout" Target="../slideLayouts/slideLayout2.xml"/><Relationship Id="rId5" Type="http://schemas.openxmlformats.org/officeDocument/2006/relationships/image" Target="../media/image324.png"/><Relationship Id="rId4" Type="http://schemas.openxmlformats.org/officeDocument/2006/relationships/image" Target="../media/image325.png"/></Relationships>
</file>

<file path=ppt/slides/_rels/slide425.xml.rels><?xml version="1.0" encoding="UTF-8" standalone="yes"?>
<Relationships xmlns="http://schemas.openxmlformats.org/package/2006/relationships"><Relationship Id="rId3" Type="http://schemas.openxmlformats.org/officeDocument/2006/relationships/image" Target="../media/image1183.png"/><Relationship Id="rId2" Type="http://schemas.openxmlformats.org/officeDocument/2006/relationships/image" Target="../media/image190.png"/><Relationship Id="rId1" Type="http://schemas.openxmlformats.org/officeDocument/2006/relationships/slideLayout" Target="../slideLayouts/slideLayout2.xml"/></Relationships>
</file>

<file path=ppt/slides/_rels/slide426.xml.rels><?xml version="1.0" encoding="UTF-8" standalone="yes"?>
<Relationships xmlns="http://schemas.openxmlformats.org/package/2006/relationships"><Relationship Id="rId8" Type="http://schemas.openxmlformats.org/officeDocument/2006/relationships/image" Target="../media/image195.jpeg"/><Relationship Id="rId3" Type="http://schemas.openxmlformats.org/officeDocument/2006/relationships/image" Target="../media/image191.jpeg"/><Relationship Id="rId7" Type="http://schemas.openxmlformats.org/officeDocument/2006/relationships/image" Target="../media/image110.jpeg"/><Relationship Id="rId2" Type="http://schemas.openxmlformats.org/officeDocument/2006/relationships/image" Target="../media/image190.png"/><Relationship Id="rId1" Type="http://schemas.openxmlformats.org/officeDocument/2006/relationships/slideLayout" Target="../slideLayouts/slideLayout2.xml"/><Relationship Id="rId6" Type="http://schemas.openxmlformats.org/officeDocument/2006/relationships/image" Target="../media/image194.jpeg"/><Relationship Id="rId5" Type="http://schemas.openxmlformats.org/officeDocument/2006/relationships/image" Target="../media/image193.jpeg"/><Relationship Id="rId10" Type="http://schemas.openxmlformats.org/officeDocument/2006/relationships/image" Target="../media/image196.jpeg"/><Relationship Id="rId4" Type="http://schemas.openxmlformats.org/officeDocument/2006/relationships/image" Target="../media/image192.jpeg"/><Relationship Id="rId9" Type="http://schemas.openxmlformats.org/officeDocument/2006/relationships/image" Target="../media/image111.jpeg"/></Relationships>
</file>

<file path=ppt/slides/_rels/slide427.xml.rels><?xml version="1.0" encoding="UTF-8" standalone="yes"?>
<Relationships xmlns="http://schemas.openxmlformats.org/package/2006/relationships"><Relationship Id="rId8" Type="http://schemas.openxmlformats.org/officeDocument/2006/relationships/image" Target="../media/image195.jpeg"/><Relationship Id="rId3" Type="http://schemas.openxmlformats.org/officeDocument/2006/relationships/image" Target="../media/image191.jpeg"/><Relationship Id="rId7" Type="http://schemas.openxmlformats.org/officeDocument/2006/relationships/image" Target="../media/image110.jpeg"/><Relationship Id="rId2" Type="http://schemas.openxmlformats.org/officeDocument/2006/relationships/image" Target="../media/image190.png"/><Relationship Id="rId1" Type="http://schemas.openxmlformats.org/officeDocument/2006/relationships/slideLayout" Target="../slideLayouts/slideLayout2.xml"/><Relationship Id="rId6" Type="http://schemas.openxmlformats.org/officeDocument/2006/relationships/image" Target="../media/image194.jpeg"/><Relationship Id="rId5" Type="http://schemas.openxmlformats.org/officeDocument/2006/relationships/image" Target="../media/image193.jpeg"/><Relationship Id="rId10" Type="http://schemas.openxmlformats.org/officeDocument/2006/relationships/image" Target="../media/image196.jpeg"/><Relationship Id="rId4" Type="http://schemas.openxmlformats.org/officeDocument/2006/relationships/image" Target="../media/image192.jpeg"/><Relationship Id="rId9" Type="http://schemas.openxmlformats.org/officeDocument/2006/relationships/image" Target="../media/image111.jpeg"/></Relationships>
</file>

<file path=ppt/slides/_rels/slide428.xml.rels><?xml version="1.0" encoding="UTF-8" standalone="yes"?>
<Relationships xmlns="http://schemas.openxmlformats.org/package/2006/relationships"><Relationship Id="rId2" Type="http://schemas.openxmlformats.org/officeDocument/2006/relationships/image" Target="../media/image327.png"/><Relationship Id="rId1" Type="http://schemas.openxmlformats.org/officeDocument/2006/relationships/slideLayout" Target="../slideLayouts/slideLayout2.xml"/></Relationships>
</file>

<file path=ppt/slides/_rels/slide429.xml.rels><?xml version="1.0" encoding="UTF-8" standalone="yes"?>
<Relationships xmlns="http://schemas.openxmlformats.org/package/2006/relationships"><Relationship Id="rId3" Type="http://schemas.openxmlformats.org/officeDocument/2006/relationships/image" Target="../media/image329.png"/><Relationship Id="rId2" Type="http://schemas.openxmlformats.org/officeDocument/2006/relationships/image" Target="../media/image328.png"/><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8" Type="http://schemas.openxmlformats.org/officeDocument/2006/relationships/image" Target="../media/image111.jpeg"/><Relationship Id="rId3" Type="http://schemas.openxmlformats.org/officeDocument/2006/relationships/image" Target="../media/image107.jpeg"/><Relationship Id="rId7" Type="http://schemas.openxmlformats.org/officeDocument/2006/relationships/image" Target="../media/image110.jpeg"/><Relationship Id="rId2" Type="http://schemas.openxmlformats.org/officeDocument/2006/relationships/notesSlide" Target="../notesSlides/notesSlide26.xml"/><Relationship Id="rId1" Type="http://schemas.openxmlformats.org/officeDocument/2006/relationships/slideLayout" Target="../slideLayouts/slideLayout2.xml"/><Relationship Id="rId6" Type="http://schemas.openxmlformats.org/officeDocument/2006/relationships/image" Target="../media/image24.jpeg"/><Relationship Id="rId5" Type="http://schemas.openxmlformats.org/officeDocument/2006/relationships/image" Target="../media/image109.png"/><Relationship Id="rId10" Type="http://schemas.openxmlformats.org/officeDocument/2006/relationships/image" Target="../media/image112.png"/><Relationship Id="rId4" Type="http://schemas.openxmlformats.org/officeDocument/2006/relationships/image" Target="../media/image108.png"/><Relationship Id="rId9" Type="http://schemas.openxmlformats.org/officeDocument/2006/relationships/image" Target="../media/image5.png"/></Relationships>
</file>

<file path=ppt/slides/_rels/slide430.xml.rels><?xml version="1.0" encoding="UTF-8" standalone="yes"?>
<Relationships xmlns="http://schemas.openxmlformats.org/package/2006/relationships"><Relationship Id="rId3" Type="http://schemas.openxmlformats.org/officeDocument/2006/relationships/image" Target="../media/image332.png"/><Relationship Id="rId2" Type="http://schemas.openxmlformats.org/officeDocument/2006/relationships/image" Target="../media/image331.png"/><Relationship Id="rId1" Type="http://schemas.openxmlformats.org/officeDocument/2006/relationships/slideLayout" Target="../slideLayouts/slideLayout2.xml"/></Relationships>
</file>

<file path=ppt/slides/_rels/slide431.xml.rels><?xml version="1.0" encoding="UTF-8" standalone="yes"?>
<Relationships xmlns="http://schemas.openxmlformats.org/package/2006/relationships"><Relationship Id="rId3" Type="http://schemas.openxmlformats.org/officeDocument/2006/relationships/image" Target="../media/image333.png"/><Relationship Id="rId2" Type="http://schemas.openxmlformats.org/officeDocument/2006/relationships/image" Target="../media/image331.png"/><Relationship Id="rId1" Type="http://schemas.openxmlformats.org/officeDocument/2006/relationships/slideLayout" Target="../slideLayouts/slideLayout2.xml"/></Relationships>
</file>

<file path=ppt/slides/_rels/slide432.xml.rels><?xml version="1.0" encoding="UTF-8" standalone="yes"?>
<Relationships xmlns="http://schemas.openxmlformats.org/package/2006/relationships"><Relationship Id="rId3" Type="http://schemas.openxmlformats.org/officeDocument/2006/relationships/image" Target="../media/image334.png"/><Relationship Id="rId2" Type="http://schemas.openxmlformats.org/officeDocument/2006/relationships/image" Target="../media/image630.png"/><Relationship Id="rId1" Type="http://schemas.openxmlformats.org/officeDocument/2006/relationships/slideLayout" Target="../slideLayouts/slideLayout2.xml"/><Relationship Id="rId5" Type="http://schemas.openxmlformats.org/officeDocument/2006/relationships/image" Target="../media/image335.png"/><Relationship Id="rId4" Type="http://schemas.openxmlformats.org/officeDocument/2006/relationships/image" Target="../media/image650.png"/></Relationships>
</file>

<file path=ppt/slides/_rels/slide433.xml.rels><?xml version="1.0" encoding="UTF-8" standalone="yes"?>
<Relationships xmlns="http://schemas.openxmlformats.org/package/2006/relationships"><Relationship Id="rId3" Type="http://schemas.openxmlformats.org/officeDocument/2006/relationships/image" Target="../media/image630.png"/><Relationship Id="rId2" Type="http://schemas.openxmlformats.org/officeDocument/2006/relationships/image" Target="../media/image334.png"/><Relationship Id="rId1" Type="http://schemas.openxmlformats.org/officeDocument/2006/relationships/slideLayout" Target="../slideLayouts/slideLayout2.xml"/><Relationship Id="rId5" Type="http://schemas.openxmlformats.org/officeDocument/2006/relationships/image" Target="../media/image650.png"/><Relationship Id="rId4" Type="http://schemas.openxmlformats.org/officeDocument/2006/relationships/image" Target="../media/image335.png"/></Relationships>
</file>

<file path=ppt/slides/_rels/slide434.xml.rels><?xml version="1.0" encoding="UTF-8" standalone="yes"?>
<Relationships xmlns="http://schemas.openxmlformats.org/package/2006/relationships"><Relationship Id="rId3" Type="http://schemas.openxmlformats.org/officeDocument/2006/relationships/image" Target="../media/image630.png"/><Relationship Id="rId2" Type="http://schemas.openxmlformats.org/officeDocument/2006/relationships/image" Target="../media/image334.png"/><Relationship Id="rId1" Type="http://schemas.openxmlformats.org/officeDocument/2006/relationships/slideLayout" Target="../slideLayouts/slideLayout2.xml"/><Relationship Id="rId5" Type="http://schemas.openxmlformats.org/officeDocument/2006/relationships/image" Target="../media/image650.png"/><Relationship Id="rId4" Type="http://schemas.openxmlformats.org/officeDocument/2006/relationships/image" Target="../media/image335.png"/></Relationships>
</file>

<file path=ppt/slides/_rels/slide435.xml.rels><?xml version="1.0" encoding="UTF-8" standalone="yes"?>
<Relationships xmlns="http://schemas.openxmlformats.org/package/2006/relationships"><Relationship Id="rId3" Type="http://schemas.openxmlformats.org/officeDocument/2006/relationships/image" Target="../media/image630.png"/><Relationship Id="rId2" Type="http://schemas.openxmlformats.org/officeDocument/2006/relationships/image" Target="../media/image334.png"/><Relationship Id="rId1" Type="http://schemas.openxmlformats.org/officeDocument/2006/relationships/slideLayout" Target="../slideLayouts/slideLayout2.xml"/><Relationship Id="rId5" Type="http://schemas.openxmlformats.org/officeDocument/2006/relationships/image" Target="../media/image650.png"/><Relationship Id="rId4" Type="http://schemas.openxmlformats.org/officeDocument/2006/relationships/image" Target="../media/image335.png"/></Relationships>
</file>

<file path=ppt/slides/_rels/slide436.xml.rels><?xml version="1.0" encoding="UTF-8" standalone="yes"?>
<Relationships xmlns="http://schemas.openxmlformats.org/package/2006/relationships"><Relationship Id="rId3" Type="http://schemas.openxmlformats.org/officeDocument/2006/relationships/image" Target="../media/image40.png"/><Relationship Id="rId2" Type="http://schemas.openxmlformats.org/officeDocument/2006/relationships/notesSlide" Target="../notesSlides/notesSlide257.xml"/><Relationship Id="rId1" Type="http://schemas.openxmlformats.org/officeDocument/2006/relationships/slideLayout" Target="../slideLayouts/slideLayout2.xml"/><Relationship Id="rId6" Type="http://schemas.openxmlformats.org/officeDocument/2006/relationships/image" Target="../media/image336.png"/><Relationship Id="rId5" Type="http://schemas.openxmlformats.org/officeDocument/2006/relationships/image" Target="../media/image42.png"/><Relationship Id="rId4" Type="http://schemas.openxmlformats.org/officeDocument/2006/relationships/image" Target="../media/image41.png"/></Relationships>
</file>

<file path=ppt/slides/_rels/slide437.xml.rels><?xml version="1.0" encoding="UTF-8" standalone="yes"?>
<Relationships xmlns="http://schemas.openxmlformats.org/package/2006/relationships"><Relationship Id="rId8" Type="http://schemas.openxmlformats.org/officeDocument/2006/relationships/image" Target="../media/image48.png"/><Relationship Id="rId3" Type="http://schemas.openxmlformats.org/officeDocument/2006/relationships/image" Target="../media/image44.png"/><Relationship Id="rId7" Type="http://schemas.openxmlformats.org/officeDocument/2006/relationships/image" Target="../media/image47.png"/><Relationship Id="rId2" Type="http://schemas.openxmlformats.org/officeDocument/2006/relationships/notesSlide" Target="../notesSlides/notesSlide258.xml"/><Relationship Id="rId1" Type="http://schemas.openxmlformats.org/officeDocument/2006/relationships/slideLayout" Target="../slideLayouts/slideLayout2.xml"/><Relationship Id="rId6" Type="http://schemas.openxmlformats.org/officeDocument/2006/relationships/image" Target="../media/image460.png"/><Relationship Id="rId5" Type="http://schemas.openxmlformats.org/officeDocument/2006/relationships/image" Target="../media/image336.png"/><Relationship Id="rId4" Type="http://schemas.openxmlformats.org/officeDocument/2006/relationships/image" Target="../media/image45.png"/></Relationships>
</file>

<file path=ppt/slides/_rels/slide438.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59.xml"/><Relationship Id="rId1" Type="http://schemas.openxmlformats.org/officeDocument/2006/relationships/slideLayout" Target="../slideLayouts/slideLayout2.xml"/></Relationships>
</file>

<file path=ppt/slides/_rels/slide439.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60.xml"/><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07.jpeg"/><Relationship Id="rId7" Type="http://schemas.openxmlformats.org/officeDocument/2006/relationships/image" Target="../media/image111.jpeg"/><Relationship Id="rId2" Type="http://schemas.openxmlformats.org/officeDocument/2006/relationships/notesSlide" Target="../notesSlides/notesSlide27.xml"/><Relationship Id="rId1" Type="http://schemas.openxmlformats.org/officeDocument/2006/relationships/slideLayout" Target="../slideLayouts/slideLayout2.xml"/><Relationship Id="rId6" Type="http://schemas.openxmlformats.org/officeDocument/2006/relationships/image" Target="../media/image110.jpeg"/><Relationship Id="rId5" Type="http://schemas.openxmlformats.org/officeDocument/2006/relationships/image" Target="../media/image24.jpeg"/><Relationship Id="rId4" Type="http://schemas.openxmlformats.org/officeDocument/2006/relationships/image" Target="../media/image109.png"/><Relationship Id="rId9" Type="http://schemas.openxmlformats.org/officeDocument/2006/relationships/image" Target="../media/image112.png"/></Relationships>
</file>

<file path=ppt/slides/_rels/slide440.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61.xml"/><Relationship Id="rId1" Type="http://schemas.openxmlformats.org/officeDocument/2006/relationships/slideLayout" Target="../slideLayouts/slideLayout2.xml"/></Relationships>
</file>

<file path=ppt/slides/_rels/slide441.xml.rels><?xml version="1.0" encoding="UTF-8" standalone="yes"?>
<Relationships xmlns="http://schemas.openxmlformats.org/package/2006/relationships"><Relationship Id="rId3" Type="http://schemas.openxmlformats.org/officeDocument/2006/relationships/image" Target="../media/image337.png"/><Relationship Id="rId2" Type="http://schemas.openxmlformats.org/officeDocument/2006/relationships/notesSlide" Target="../notesSlides/notesSlide262.xml"/><Relationship Id="rId1" Type="http://schemas.openxmlformats.org/officeDocument/2006/relationships/slideLayout" Target="../slideLayouts/slideLayout2.xml"/></Relationships>
</file>

<file path=ppt/slides/_rels/slide442.xml.rels><?xml version="1.0" encoding="UTF-8" standalone="yes"?>
<Relationships xmlns="http://schemas.openxmlformats.org/package/2006/relationships"><Relationship Id="rId2" Type="http://schemas.openxmlformats.org/officeDocument/2006/relationships/notesSlide" Target="../notesSlides/notesSlide263.xml"/><Relationship Id="rId1" Type="http://schemas.openxmlformats.org/officeDocument/2006/relationships/slideLayout" Target="../slideLayouts/slideLayout2.xml"/></Relationships>
</file>

<file path=ppt/slides/_rels/slide443.xml.rels><?xml version="1.0" encoding="UTF-8" standalone="yes"?>
<Relationships xmlns="http://schemas.openxmlformats.org/package/2006/relationships"><Relationship Id="rId3" Type="http://schemas.openxmlformats.org/officeDocument/2006/relationships/image" Target="../media/image50.png"/><Relationship Id="rId2" Type="http://schemas.openxmlformats.org/officeDocument/2006/relationships/notesSlide" Target="../notesSlides/notesSlide264.xml"/><Relationship Id="rId1" Type="http://schemas.openxmlformats.org/officeDocument/2006/relationships/slideLayout" Target="../slideLayouts/slideLayout2.xml"/></Relationships>
</file>

<file path=ppt/slides/_rels/slide444.xml.rels><?xml version="1.0" encoding="UTF-8" standalone="yes"?>
<Relationships xmlns="http://schemas.openxmlformats.org/package/2006/relationships"><Relationship Id="rId3" Type="http://schemas.openxmlformats.org/officeDocument/2006/relationships/image" Target="../media/image51.png"/><Relationship Id="rId2" Type="http://schemas.openxmlformats.org/officeDocument/2006/relationships/notesSlide" Target="../notesSlides/notesSlide265.xml"/><Relationship Id="rId1" Type="http://schemas.openxmlformats.org/officeDocument/2006/relationships/slideLayout" Target="../slideLayouts/slideLayout2.xml"/><Relationship Id="rId6" Type="http://schemas.openxmlformats.org/officeDocument/2006/relationships/image" Target="../media/image52.png"/><Relationship Id="rId5" Type="http://schemas.openxmlformats.org/officeDocument/2006/relationships/image" Target="../media/image802.png"/><Relationship Id="rId4" Type="http://schemas.openxmlformats.org/officeDocument/2006/relationships/image" Target="../media/image78.png"/></Relationships>
</file>

<file path=ppt/slides/_rels/slide445.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53.png"/><Relationship Id="rId7" Type="http://schemas.openxmlformats.org/officeDocument/2006/relationships/image" Target="../media/image336.png"/><Relationship Id="rId2" Type="http://schemas.openxmlformats.org/officeDocument/2006/relationships/notesSlide" Target="../notesSlides/notesSlide266.xml"/><Relationship Id="rId1" Type="http://schemas.openxmlformats.org/officeDocument/2006/relationships/slideLayout" Target="../slideLayouts/slideLayout2.xml"/><Relationship Id="rId6" Type="http://schemas.openxmlformats.org/officeDocument/2006/relationships/image" Target="../media/image56.png"/><Relationship Id="rId5" Type="http://schemas.openxmlformats.org/officeDocument/2006/relationships/image" Target="../media/image55.png"/><Relationship Id="rId4" Type="http://schemas.openxmlformats.org/officeDocument/2006/relationships/image" Target="../media/image541.png"/></Relationships>
</file>

<file path=ppt/slides/_rels/slide446.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267.xml"/><Relationship Id="rId1" Type="http://schemas.openxmlformats.org/officeDocument/2006/relationships/slideLayout" Target="../slideLayouts/slideLayout2.xml"/><Relationship Id="rId6" Type="http://schemas.openxmlformats.org/officeDocument/2006/relationships/image" Target="../media/image590.png"/><Relationship Id="rId5" Type="http://schemas.openxmlformats.org/officeDocument/2006/relationships/image" Target="../media/image541.png"/><Relationship Id="rId4" Type="http://schemas.openxmlformats.org/officeDocument/2006/relationships/image" Target="../media/image53.png"/></Relationships>
</file>

<file path=ppt/slides/_rels/slide447.xml.rels><?xml version="1.0" encoding="UTF-8" standalone="yes"?>
<Relationships xmlns="http://schemas.openxmlformats.org/package/2006/relationships"><Relationship Id="rId3" Type="http://schemas.openxmlformats.org/officeDocument/2006/relationships/image" Target="../media/image541.png"/><Relationship Id="rId2" Type="http://schemas.openxmlformats.org/officeDocument/2006/relationships/image" Target="../media/image53.png"/><Relationship Id="rId1" Type="http://schemas.openxmlformats.org/officeDocument/2006/relationships/slideLayout" Target="../slideLayouts/slideLayout2.xml"/></Relationships>
</file>

<file path=ppt/slides/_rels/slide448.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xml"/></Relationships>
</file>

<file path=ppt/slides/_rels/slide449.xml.rels><?xml version="1.0" encoding="UTF-8" standalone="yes"?>
<Relationships xmlns="http://schemas.openxmlformats.org/package/2006/relationships"><Relationship Id="rId8" Type="http://schemas.openxmlformats.org/officeDocument/2006/relationships/image" Target="../media/image8701.png"/><Relationship Id="rId13" Type="http://schemas.openxmlformats.org/officeDocument/2006/relationships/image" Target="../media/image660.png"/><Relationship Id="rId3" Type="http://schemas.openxmlformats.org/officeDocument/2006/relationships/image" Target="../media/image632.png"/><Relationship Id="rId7" Type="http://schemas.openxmlformats.org/officeDocument/2006/relationships/image" Target="../media/image334.png"/><Relationship Id="rId12" Type="http://schemas.openxmlformats.org/officeDocument/2006/relationships/image" Target="../media/image541.png"/><Relationship Id="rId2" Type="http://schemas.openxmlformats.org/officeDocument/2006/relationships/notesSlide" Target="../notesSlides/notesSlide268.xml"/><Relationship Id="rId1" Type="http://schemas.openxmlformats.org/officeDocument/2006/relationships/slideLayout" Target="../slideLayouts/slideLayout2.xml"/><Relationship Id="rId6" Type="http://schemas.openxmlformats.org/officeDocument/2006/relationships/image" Target="../media/image641.png"/><Relationship Id="rId11" Type="http://schemas.openxmlformats.org/officeDocument/2006/relationships/image" Target="../media/image53.png"/><Relationship Id="rId5" Type="http://schemas.openxmlformats.org/officeDocument/2006/relationships/image" Target="../media/image86.png"/><Relationship Id="rId10" Type="http://schemas.openxmlformats.org/officeDocument/2006/relationships/image" Target="../media/image900.png"/><Relationship Id="rId4" Type="http://schemas.openxmlformats.org/officeDocument/2006/relationships/image" Target="../media/image85.png"/><Relationship Id="rId9" Type="http://schemas.openxmlformats.org/officeDocument/2006/relationships/image" Target="../media/image8802.png"/></Relationships>
</file>

<file path=ppt/slides/_rels/slide45.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07.jpeg"/><Relationship Id="rId7" Type="http://schemas.openxmlformats.org/officeDocument/2006/relationships/image" Target="../media/image111.jpeg"/><Relationship Id="rId2" Type="http://schemas.openxmlformats.org/officeDocument/2006/relationships/notesSlide" Target="../notesSlides/notesSlide28.xml"/><Relationship Id="rId1" Type="http://schemas.openxmlformats.org/officeDocument/2006/relationships/slideLayout" Target="../slideLayouts/slideLayout2.xml"/><Relationship Id="rId6" Type="http://schemas.openxmlformats.org/officeDocument/2006/relationships/image" Target="../media/image110.jpeg"/><Relationship Id="rId5" Type="http://schemas.openxmlformats.org/officeDocument/2006/relationships/image" Target="../media/image24.jpeg"/><Relationship Id="rId10" Type="http://schemas.openxmlformats.org/officeDocument/2006/relationships/image" Target="../media/image112.png"/><Relationship Id="rId4" Type="http://schemas.openxmlformats.org/officeDocument/2006/relationships/image" Target="../media/image109.png"/><Relationship Id="rId9" Type="http://schemas.openxmlformats.org/officeDocument/2006/relationships/image" Target="../media/image113.jpeg"/></Relationships>
</file>

<file path=ppt/slides/_rels/slide450.xml.rels><?xml version="1.0" encoding="UTF-8" standalone="yes"?>
<Relationships xmlns="http://schemas.openxmlformats.org/package/2006/relationships"><Relationship Id="rId3" Type="http://schemas.openxmlformats.org/officeDocument/2006/relationships/image" Target="../media/image683.png"/><Relationship Id="rId2" Type="http://schemas.openxmlformats.org/officeDocument/2006/relationships/image" Target="../media/image671.png"/><Relationship Id="rId1" Type="http://schemas.openxmlformats.org/officeDocument/2006/relationships/slideLayout" Target="../slideLayouts/slideLayout7.xml"/></Relationships>
</file>

<file path=ppt/slides/_rels/slide45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image" Target="../media/image186.jpeg"/><Relationship Id="rId1" Type="http://schemas.openxmlformats.org/officeDocument/2006/relationships/slideLayout" Target="../slideLayouts/slideLayout2.xml"/></Relationships>
</file>

<file path=ppt/slides/_rels/slide452.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image" Target="../media/image186.jpeg"/><Relationship Id="rId1" Type="http://schemas.openxmlformats.org/officeDocument/2006/relationships/slideLayout" Target="../slideLayouts/slideLayout2.xml"/></Relationships>
</file>

<file path=ppt/slides/_rels/slide453.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image" Target="../media/image2450.png"/><Relationship Id="rId1" Type="http://schemas.openxmlformats.org/officeDocument/2006/relationships/slideLayout" Target="../slideLayouts/slideLayout2.xml"/><Relationship Id="rId4" Type="http://schemas.openxmlformats.org/officeDocument/2006/relationships/image" Target="../media/image187.jpeg"/></Relationships>
</file>

<file path=ppt/slides/_rels/slide454.xml.rels><?xml version="1.0" encoding="UTF-8" standalone="yes"?>
<Relationships xmlns="http://schemas.openxmlformats.org/package/2006/relationships"><Relationship Id="rId3" Type="http://schemas.openxmlformats.org/officeDocument/2006/relationships/hyperlink" Target="https://www.eecs.yorku.ca/~jeff/courses/fun/" TargetMode="External"/><Relationship Id="rId2" Type="http://schemas.openxmlformats.org/officeDocument/2006/relationships/image" Target="../media/image188.png"/><Relationship Id="rId1" Type="http://schemas.openxmlformats.org/officeDocument/2006/relationships/slideLayout" Target="../slideLayouts/slideLayout2.xml"/><Relationship Id="rId4" Type="http://schemas.openxmlformats.org/officeDocument/2006/relationships/hyperlink" Target="https://www.eecs.yorku.ca/~jeff/courses/6111/syllabus/6111-22-Causal.pptx" TargetMode="External"/></Relationships>
</file>

<file path=ppt/slides/_rels/slide455.xml.rels><?xml version="1.0" encoding="UTF-8" standalone="yes"?>
<Relationships xmlns="http://schemas.openxmlformats.org/package/2006/relationships"><Relationship Id="rId8" Type="http://schemas.openxmlformats.org/officeDocument/2006/relationships/image" Target="../media/image77.png"/><Relationship Id="rId3" Type="http://schemas.openxmlformats.org/officeDocument/2006/relationships/image" Target="../media/image72.png"/><Relationship Id="rId7" Type="http://schemas.openxmlformats.org/officeDocument/2006/relationships/image" Target="../media/image761.png"/><Relationship Id="rId2" Type="http://schemas.openxmlformats.org/officeDocument/2006/relationships/notesSlide" Target="../notesSlides/notesSlide269.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10" Type="http://schemas.openxmlformats.org/officeDocument/2006/relationships/image" Target="../media/image81.png"/><Relationship Id="rId4" Type="http://schemas.openxmlformats.org/officeDocument/2006/relationships/image" Target="../media/image336.png"/><Relationship Id="rId9" Type="http://schemas.openxmlformats.org/officeDocument/2006/relationships/image" Target="../media/image79.png"/></Relationships>
</file>

<file path=ppt/slides/_rels/slide456.xml.rels><?xml version="1.0" encoding="UTF-8" standalone="yes"?>
<Relationships xmlns="http://schemas.openxmlformats.org/package/2006/relationships"><Relationship Id="rId8" Type="http://schemas.openxmlformats.org/officeDocument/2006/relationships/image" Target="../media/image84.png"/><Relationship Id="rId3" Type="http://schemas.openxmlformats.org/officeDocument/2006/relationships/image" Target="../media/image82.png"/><Relationship Id="rId7" Type="http://schemas.openxmlformats.org/officeDocument/2006/relationships/image" Target="../media/image339.png"/><Relationship Id="rId2" Type="http://schemas.openxmlformats.org/officeDocument/2006/relationships/notesSlide" Target="../notesSlides/notesSlide270.xml"/><Relationship Id="rId1" Type="http://schemas.openxmlformats.org/officeDocument/2006/relationships/slideLayout" Target="../slideLayouts/slideLayout2.xml"/><Relationship Id="rId6" Type="http://schemas.openxmlformats.org/officeDocument/2006/relationships/image" Target="../media/image75.png"/><Relationship Id="rId5" Type="http://schemas.openxmlformats.org/officeDocument/2006/relationships/image" Target="../media/image74.png"/><Relationship Id="rId4" Type="http://schemas.openxmlformats.org/officeDocument/2006/relationships/image" Target="../media/image336.png"/><Relationship Id="rId9" Type="http://schemas.openxmlformats.org/officeDocument/2006/relationships/image" Target="../media/image890.png"/></Relationships>
</file>

<file path=ppt/slides/_rels/slide457.xml.rels><?xml version="1.0" encoding="UTF-8" standalone="yes"?>
<Relationships xmlns="http://schemas.openxmlformats.org/package/2006/relationships"><Relationship Id="rId3" Type="http://schemas.openxmlformats.org/officeDocument/2006/relationships/image" Target="../media/image91.png"/><Relationship Id="rId2" Type="http://schemas.openxmlformats.org/officeDocument/2006/relationships/notesSlide" Target="../notesSlides/notesSlide271.xml"/><Relationship Id="rId1" Type="http://schemas.openxmlformats.org/officeDocument/2006/relationships/slideLayout" Target="../slideLayouts/slideLayout2.xml"/><Relationship Id="rId6" Type="http://schemas.openxmlformats.org/officeDocument/2006/relationships/image" Target="../media/image92.png"/><Relationship Id="rId5" Type="http://schemas.openxmlformats.org/officeDocument/2006/relationships/image" Target="../media/image74.png"/><Relationship Id="rId4" Type="http://schemas.openxmlformats.org/officeDocument/2006/relationships/image" Target="../media/image336.png"/></Relationships>
</file>

<file path=ppt/slides/_rels/slide458.xml.rels><?xml version="1.0" encoding="UTF-8" standalone="yes"?>
<Relationships xmlns="http://schemas.openxmlformats.org/package/2006/relationships"><Relationship Id="rId3" Type="http://schemas.openxmlformats.org/officeDocument/2006/relationships/image" Target="../media/image362.png"/><Relationship Id="rId2" Type="http://schemas.openxmlformats.org/officeDocument/2006/relationships/notesSlide" Target="../notesSlides/notesSlide272.xml"/><Relationship Id="rId1" Type="http://schemas.openxmlformats.org/officeDocument/2006/relationships/slideLayout" Target="../slideLayouts/slideLayout2.xml"/><Relationship Id="rId5" Type="http://schemas.openxmlformats.org/officeDocument/2006/relationships/image" Target="../media/image1510.png"/><Relationship Id="rId4" Type="http://schemas.openxmlformats.org/officeDocument/2006/relationships/image" Target="../media/image5400.png"/></Relationships>
</file>

<file path=ppt/slides/_rels/slide459.xml.rels><?xml version="1.0" encoding="UTF-8" standalone="yes"?>
<Relationships xmlns="http://schemas.openxmlformats.org/package/2006/relationships"><Relationship Id="rId8" Type="http://schemas.openxmlformats.org/officeDocument/2006/relationships/image" Target="../media/image345.png"/><Relationship Id="rId13" Type="http://schemas.openxmlformats.org/officeDocument/2006/relationships/image" Target="../media/image350.jpeg"/><Relationship Id="rId3" Type="http://schemas.openxmlformats.org/officeDocument/2006/relationships/image" Target="../media/image340.png"/><Relationship Id="rId7" Type="http://schemas.openxmlformats.org/officeDocument/2006/relationships/image" Target="../media/image344.png"/><Relationship Id="rId12" Type="http://schemas.openxmlformats.org/officeDocument/2006/relationships/image" Target="../media/image349.png"/><Relationship Id="rId2" Type="http://schemas.openxmlformats.org/officeDocument/2006/relationships/notesSlide" Target="../notesSlides/notesSlide273.xml"/><Relationship Id="rId1" Type="http://schemas.openxmlformats.org/officeDocument/2006/relationships/slideLayout" Target="../slideLayouts/slideLayout2.xml"/><Relationship Id="rId6" Type="http://schemas.openxmlformats.org/officeDocument/2006/relationships/image" Target="../media/image343.png"/><Relationship Id="rId11" Type="http://schemas.openxmlformats.org/officeDocument/2006/relationships/image" Target="../media/image348.png"/><Relationship Id="rId5" Type="http://schemas.openxmlformats.org/officeDocument/2006/relationships/image" Target="../media/image342.png"/><Relationship Id="rId10" Type="http://schemas.openxmlformats.org/officeDocument/2006/relationships/image" Target="../media/image347.png"/><Relationship Id="rId4" Type="http://schemas.openxmlformats.org/officeDocument/2006/relationships/image" Target="../media/image341.png"/><Relationship Id="rId9" Type="http://schemas.openxmlformats.org/officeDocument/2006/relationships/image" Target="../media/image346.png"/><Relationship Id="rId14" Type="http://schemas.openxmlformats.org/officeDocument/2006/relationships/image" Target="../media/image351.png"/></Relationships>
</file>

<file path=ppt/slides/_rels/slide46.xml.rels><?xml version="1.0" encoding="UTF-8" standalone="yes"?>
<Relationships xmlns="http://schemas.openxmlformats.org/package/2006/relationships"><Relationship Id="rId8" Type="http://schemas.openxmlformats.org/officeDocument/2006/relationships/image" Target="../media/image692.png"/><Relationship Id="rId12" Type="http://schemas.openxmlformats.org/officeDocument/2006/relationships/image" Target="../media/image110.jpeg"/><Relationship Id="rId2" Type="http://schemas.openxmlformats.org/officeDocument/2006/relationships/notesSlide" Target="../notesSlides/notesSlide29.xml"/><Relationship Id="rId1" Type="http://schemas.openxmlformats.org/officeDocument/2006/relationships/slideLayout" Target="../slideLayouts/slideLayout2.xml"/><Relationship Id="rId11" Type="http://schemas.openxmlformats.org/officeDocument/2006/relationships/image" Target="../media/image111.jpeg"/><Relationship Id="rId10" Type="http://schemas.openxmlformats.org/officeDocument/2006/relationships/image" Target="../media/image940.png"/><Relationship Id="rId9" Type="http://schemas.openxmlformats.org/officeDocument/2006/relationships/image" Target="../media/image700.png"/><Relationship Id="rId4" Type="http://schemas.openxmlformats.org/officeDocument/2006/relationships/image" Target="../media/image620.png"/></Relationships>
</file>

<file path=ppt/slides/_rels/slide460.xml.rels><?xml version="1.0" encoding="UTF-8" standalone="yes"?>
<Relationships xmlns="http://schemas.openxmlformats.org/package/2006/relationships"><Relationship Id="rId3" Type="http://schemas.openxmlformats.org/officeDocument/2006/relationships/image" Target="../media/image530.png"/><Relationship Id="rId2" Type="http://schemas.openxmlformats.org/officeDocument/2006/relationships/notesSlide" Target="../notesSlides/notesSlide274.xml"/><Relationship Id="rId1" Type="http://schemas.openxmlformats.org/officeDocument/2006/relationships/slideLayout" Target="../slideLayouts/slideLayout2.xml"/><Relationship Id="rId6" Type="http://schemas.openxmlformats.org/officeDocument/2006/relationships/image" Target="../media/image150.jpeg"/><Relationship Id="rId5" Type="http://schemas.openxmlformats.org/officeDocument/2006/relationships/image" Target="../media/image147.png"/><Relationship Id="rId4" Type="http://schemas.openxmlformats.org/officeDocument/2006/relationships/image" Target="../media/image146.jpeg"/></Relationships>
</file>

<file path=ppt/slides/_rels/slide4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2.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5.xml"/><Relationship Id="rId1" Type="http://schemas.openxmlformats.org/officeDocument/2006/relationships/slideLayout" Target="../slideLayouts/slideLayout2.xml"/></Relationships>
</file>

<file path=ppt/slides/_rels/slide463.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6.xml"/><Relationship Id="rId1" Type="http://schemas.openxmlformats.org/officeDocument/2006/relationships/slideLayout" Target="../slideLayouts/slideLayout2.xml"/><Relationship Id="rId4" Type="http://schemas.openxmlformats.org/officeDocument/2006/relationships/image" Target="../media/image353.jpeg"/></Relationships>
</file>

<file path=ppt/slides/_rels/slide464.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7.xml"/><Relationship Id="rId1" Type="http://schemas.openxmlformats.org/officeDocument/2006/relationships/slideLayout" Target="../slideLayouts/slideLayout2.xml"/><Relationship Id="rId4" Type="http://schemas.openxmlformats.org/officeDocument/2006/relationships/image" Target="../media/image110.jpeg"/></Relationships>
</file>

<file path=ppt/slides/_rels/slide465.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8.xml"/><Relationship Id="rId1" Type="http://schemas.openxmlformats.org/officeDocument/2006/relationships/slideLayout" Target="../slideLayouts/slideLayout2.xml"/></Relationships>
</file>

<file path=ppt/slides/_rels/slide466.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79.xml"/><Relationship Id="rId1" Type="http://schemas.openxmlformats.org/officeDocument/2006/relationships/slideLayout" Target="../slideLayouts/slideLayout2.xml"/><Relationship Id="rId5" Type="http://schemas.openxmlformats.org/officeDocument/2006/relationships/image" Target="../media/image110.jpeg"/><Relationship Id="rId4" Type="http://schemas.openxmlformats.org/officeDocument/2006/relationships/image" Target="../media/image111.jpeg"/></Relationships>
</file>

<file path=ppt/slides/_rels/slide467.xml.rels><?xml version="1.0" encoding="UTF-8" standalone="yes"?>
<Relationships xmlns="http://schemas.openxmlformats.org/package/2006/relationships"><Relationship Id="rId3" Type="http://schemas.openxmlformats.org/officeDocument/2006/relationships/image" Target="../media/image352.jpeg"/><Relationship Id="rId2" Type="http://schemas.openxmlformats.org/officeDocument/2006/relationships/notesSlide" Target="../notesSlides/notesSlide280.xml"/><Relationship Id="rId1" Type="http://schemas.openxmlformats.org/officeDocument/2006/relationships/slideLayout" Target="../slideLayouts/slideLayout2.xml"/><Relationship Id="rId5" Type="http://schemas.openxmlformats.org/officeDocument/2006/relationships/image" Target="../media/image110.jpeg"/><Relationship Id="rId4" Type="http://schemas.openxmlformats.org/officeDocument/2006/relationships/image" Target="../media/image111.jpeg"/></Relationships>
</file>

<file path=ppt/slides/_rels/slide468.xml.rels><?xml version="1.0" encoding="UTF-8" standalone="yes"?>
<Relationships xmlns="http://schemas.openxmlformats.org/package/2006/relationships"><Relationship Id="rId3" Type="http://schemas.openxmlformats.org/officeDocument/2006/relationships/image" Target="../media/image352.jpeg"/><Relationship Id="rId7" Type="http://schemas.openxmlformats.org/officeDocument/2006/relationships/image" Target="../media/image354.png"/><Relationship Id="rId2" Type="http://schemas.openxmlformats.org/officeDocument/2006/relationships/notesSlide" Target="../notesSlides/notesSlide281.xml"/><Relationship Id="rId1" Type="http://schemas.openxmlformats.org/officeDocument/2006/relationships/slideLayout" Target="../slideLayouts/slideLayout2.xml"/><Relationship Id="rId6" Type="http://schemas.openxmlformats.org/officeDocument/2006/relationships/image" Target="../media/image3160.png"/><Relationship Id="rId5" Type="http://schemas.openxmlformats.org/officeDocument/2006/relationships/image" Target="../media/image110.jpeg"/><Relationship Id="rId4" Type="http://schemas.openxmlformats.org/officeDocument/2006/relationships/image" Target="../media/image111.jpeg"/></Relationships>
</file>

<file path=ppt/slides/_rels/slide469.xml.rels><?xml version="1.0" encoding="UTF-8" standalone="yes"?>
<Relationships xmlns="http://schemas.openxmlformats.org/package/2006/relationships"><Relationship Id="rId8" Type="http://schemas.openxmlformats.org/officeDocument/2006/relationships/image" Target="../media/image1490.png"/><Relationship Id="rId3" Type="http://schemas.openxmlformats.org/officeDocument/2006/relationships/image" Target="../media/image352.jpeg"/><Relationship Id="rId7" Type="http://schemas.openxmlformats.org/officeDocument/2006/relationships/image" Target="../media/image5.png"/><Relationship Id="rId2" Type="http://schemas.openxmlformats.org/officeDocument/2006/relationships/notesSlide" Target="../notesSlides/notesSlide282.xml"/><Relationship Id="rId1" Type="http://schemas.openxmlformats.org/officeDocument/2006/relationships/slideLayout" Target="../slideLayouts/slideLayout2.xml"/><Relationship Id="rId6" Type="http://schemas.openxmlformats.org/officeDocument/2006/relationships/image" Target="../media/image354.png"/><Relationship Id="rId5" Type="http://schemas.openxmlformats.org/officeDocument/2006/relationships/image" Target="../media/image110.jpeg"/><Relationship Id="rId4" Type="http://schemas.openxmlformats.org/officeDocument/2006/relationships/image" Target="../media/image111.jpeg"/><Relationship Id="rId9" Type="http://schemas.openxmlformats.org/officeDocument/2006/relationships/image" Target="../media/image3180.png"/></Relationships>
</file>

<file path=ppt/slides/_rels/slide47.xml.rels><?xml version="1.0" encoding="UTF-8" standalone="yes"?>
<Relationships xmlns="http://schemas.openxmlformats.org/package/2006/relationships"><Relationship Id="rId8" Type="http://schemas.openxmlformats.org/officeDocument/2006/relationships/image" Target="../media/image692.png"/><Relationship Id="rId3" Type="http://schemas.openxmlformats.org/officeDocument/2006/relationships/image" Target="../media/image682.png"/><Relationship Id="rId7" Type="http://schemas.openxmlformats.org/officeDocument/2006/relationships/image" Target="../media/image640.png"/><Relationship Id="rId2" Type="http://schemas.openxmlformats.org/officeDocument/2006/relationships/notesSlide" Target="../notesSlides/notesSlide30.xml"/><Relationship Id="rId1" Type="http://schemas.openxmlformats.org/officeDocument/2006/relationships/slideLayout" Target="../slideLayouts/slideLayout2.xml"/><Relationship Id="rId11" Type="http://schemas.openxmlformats.org/officeDocument/2006/relationships/image" Target="../media/image88.png"/><Relationship Id="rId10" Type="http://schemas.openxmlformats.org/officeDocument/2006/relationships/image" Target="../media/image5.png"/><Relationship Id="rId9" Type="http://schemas.openxmlformats.org/officeDocument/2006/relationships/image" Target="../media/image700.png"/><Relationship Id="rId4" Type="http://schemas.openxmlformats.org/officeDocument/2006/relationships/image" Target="../media/image620.png"/></Relationships>
</file>

<file path=ppt/slides/_rels/slide470.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283.xml"/><Relationship Id="rId1" Type="http://schemas.openxmlformats.org/officeDocument/2006/relationships/slideLayout" Target="../slideLayouts/slideLayout2.xml"/><Relationship Id="rId5" Type="http://schemas.openxmlformats.org/officeDocument/2006/relationships/image" Target="../media/image154.png"/><Relationship Id="rId4" Type="http://schemas.openxmlformats.org/officeDocument/2006/relationships/image" Target="../media/image152.jpeg"/></Relationships>
</file>

<file path=ppt/slides/_rels/slide471.xml.rels><?xml version="1.0" encoding="UTF-8" standalone="yes"?>
<Relationships xmlns="http://schemas.openxmlformats.org/package/2006/relationships"><Relationship Id="rId3" Type="http://schemas.openxmlformats.org/officeDocument/2006/relationships/image" Target="../media/image111.jpeg"/><Relationship Id="rId7" Type="http://schemas.openxmlformats.org/officeDocument/2006/relationships/image" Target="../media/image2781.png"/><Relationship Id="rId2" Type="http://schemas.openxmlformats.org/officeDocument/2006/relationships/notesSlide" Target="../notesSlides/notesSlide284.xml"/><Relationship Id="rId1" Type="http://schemas.openxmlformats.org/officeDocument/2006/relationships/slideLayout" Target="../slideLayouts/slideLayout2.xml"/><Relationship Id="rId6" Type="http://schemas.openxmlformats.org/officeDocument/2006/relationships/image" Target="../media/image110.jpeg"/><Relationship Id="rId5" Type="http://schemas.openxmlformats.org/officeDocument/2006/relationships/image" Target="../media/image2770.png"/><Relationship Id="rId4" Type="http://schemas.openxmlformats.org/officeDocument/2006/relationships/image" Target="../media/image5.png"/></Relationships>
</file>

<file path=ppt/slides/_rels/slide472.xml.rels><?xml version="1.0" encoding="UTF-8" standalone="yes"?>
<Relationships xmlns="http://schemas.openxmlformats.org/package/2006/relationships"><Relationship Id="rId3" Type="http://schemas.openxmlformats.org/officeDocument/2006/relationships/image" Target="../media/image2991.png"/><Relationship Id="rId2" Type="http://schemas.openxmlformats.org/officeDocument/2006/relationships/notesSlide" Target="../notesSlides/notesSlide285.xml"/><Relationship Id="rId1" Type="http://schemas.openxmlformats.org/officeDocument/2006/relationships/slideLayout" Target="../slideLayouts/slideLayout2.xml"/><Relationship Id="rId4" Type="http://schemas.openxmlformats.org/officeDocument/2006/relationships/image" Target="../media/image2781.png"/></Relationships>
</file>

<file path=ppt/slides/_rels/slide473.xml.rels><?xml version="1.0" encoding="UTF-8" standalone="yes"?>
<Relationships xmlns="http://schemas.openxmlformats.org/package/2006/relationships"><Relationship Id="rId2" Type="http://schemas.openxmlformats.org/officeDocument/2006/relationships/notesSlide" Target="../notesSlides/notesSlide286.xml"/><Relationship Id="rId1" Type="http://schemas.openxmlformats.org/officeDocument/2006/relationships/slideLayout" Target="../slideLayouts/slideLayout2.xml"/><Relationship Id="rId5" Type="http://schemas.openxmlformats.org/officeDocument/2006/relationships/image" Target="../media/image2991.png"/><Relationship Id="rId4" Type="http://schemas.openxmlformats.org/officeDocument/2006/relationships/image" Target="../media/image2781.png"/></Relationships>
</file>

<file path=ppt/slides/_rels/slide474.xml.rels><?xml version="1.0" encoding="UTF-8" standalone="yes"?>
<Relationships xmlns="http://schemas.openxmlformats.org/package/2006/relationships"><Relationship Id="rId8" Type="http://schemas.openxmlformats.org/officeDocument/2006/relationships/image" Target="../media/image2781.png"/><Relationship Id="rId13" Type="http://schemas.openxmlformats.org/officeDocument/2006/relationships/image" Target="../media/image2990.png"/><Relationship Id="rId12" Type="http://schemas.openxmlformats.org/officeDocument/2006/relationships/image" Target="../media/image110.jpeg"/><Relationship Id="rId2" Type="http://schemas.openxmlformats.org/officeDocument/2006/relationships/notesSlide" Target="../notesSlides/notesSlide287.xml"/><Relationship Id="rId1" Type="http://schemas.openxmlformats.org/officeDocument/2006/relationships/slideLayout" Target="../slideLayouts/slideLayout2.xml"/><Relationship Id="rId11" Type="http://schemas.openxmlformats.org/officeDocument/2006/relationships/image" Target="../media/image5.png"/><Relationship Id="rId5" Type="http://schemas.openxmlformats.org/officeDocument/2006/relationships/image" Target="../media/image1490.png"/><Relationship Id="rId10" Type="http://schemas.openxmlformats.org/officeDocument/2006/relationships/image" Target="../media/image111.jpeg"/><Relationship Id="rId9" Type="http://schemas.openxmlformats.org/officeDocument/2006/relationships/image" Target="../media/image355.jpeg"/><Relationship Id="rId14" Type="http://schemas.openxmlformats.org/officeDocument/2006/relationships/image" Target="../media/image3000.png"/></Relationships>
</file>

<file path=ppt/slides/_rels/slide475.xml.rels><?xml version="1.0" encoding="UTF-8" standalone="yes"?>
<Relationships xmlns="http://schemas.openxmlformats.org/package/2006/relationships"><Relationship Id="rId2" Type="http://schemas.openxmlformats.org/officeDocument/2006/relationships/notesSlide" Target="../notesSlides/notesSlide288.xml"/><Relationship Id="rId1" Type="http://schemas.openxmlformats.org/officeDocument/2006/relationships/slideLayout" Target="../slideLayouts/slideLayout2.xml"/><Relationship Id="rId6" Type="http://schemas.openxmlformats.org/officeDocument/2006/relationships/image" Target="../media/image3000.png"/><Relationship Id="rId5" Type="http://schemas.openxmlformats.org/officeDocument/2006/relationships/image" Target="../media/image2851.png"/><Relationship Id="rId4" Type="http://schemas.openxmlformats.org/officeDocument/2006/relationships/image" Target="../media/image2831.png"/></Relationships>
</file>

<file path=ppt/slides/_rels/slide476.xml.rels><?xml version="1.0" encoding="UTF-8" standalone="yes"?>
<Relationships xmlns="http://schemas.openxmlformats.org/package/2006/relationships"><Relationship Id="rId2" Type="http://schemas.openxmlformats.org/officeDocument/2006/relationships/notesSlide" Target="../notesSlides/notesSlide289.xml"/><Relationship Id="rId1" Type="http://schemas.openxmlformats.org/officeDocument/2006/relationships/slideLayout" Target="../slideLayouts/slideLayout2.xml"/><Relationship Id="rId5" Type="http://schemas.openxmlformats.org/officeDocument/2006/relationships/image" Target="../media/image3010.png"/><Relationship Id="rId4" Type="http://schemas.openxmlformats.org/officeDocument/2006/relationships/image" Target="../media/image2831.png"/></Relationships>
</file>

<file path=ppt/slides/_rels/slide477.xml.rels><?xml version="1.0" encoding="UTF-8" standalone="yes"?>
<Relationships xmlns="http://schemas.openxmlformats.org/package/2006/relationships"><Relationship Id="rId2" Type="http://schemas.openxmlformats.org/officeDocument/2006/relationships/notesSlide" Target="../notesSlides/notesSlide290.xml"/><Relationship Id="rId1" Type="http://schemas.openxmlformats.org/officeDocument/2006/relationships/slideLayout" Target="../slideLayouts/slideLayout2.xml"/><Relationship Id="rId5" Type="http://schemas.openxmlformats.org/officeDocument/2006/relationships/image" Target="../media/image3010.png"/><Relationship Id="rId4" Type="http://schemas.openxmlformats.org/officeDocument/2006/relationships/image" Target="../media/image2831.png"/></Relationships>
</file>

<file path=ppt/slides/_rels/slide478.xml.rels><?xml version="1.0" encoding="UTF-8" standalone="yes"?>
<Relationships xmlns="http://schemas.openxmlformats.org/package/2006/relationships"><Relationship Id="rId7" Type="http://schemas.openxmlformats.org/officeDocument/2006/relationships/image" Target="../media/image3031.png"/><Relationship Id="rId2" Type="http://schemas.openxmlformats.org/officeDocument/2006/relationships/notesSlide" Target="../notesSlides/notesSlide291.xml"/><Relationship Id="rId1" Type="http://schemas.openxmlformats.org/officeDocument/2006/relationships/slideLayout" Target="../slideLayouts/slideLayout2.xml"/><Relationship Id="rId6" Type="http://schemas.openxmlformats.org/officeDocument/2006/relationships/image" Target="../media/image3400.png"/><Relationship Id="rId5" Type="http://schemas.openxmlformats.org/officeDocument/2006/relationships/image" Target="../media/image3010.png"/><Relationship Id="rId4" Type="http://schemas.openxmlformats.org/officeDocument/2006/relationships/image" Target="../media/image2831.png"/></Relationships>
</file>

<file path=ppt/slides/_rels/slide479.xml.rels><?xml version="1.0" encoding="UTF-8" standalone="yes"?>
<Relationships xmlns="http://schemas.openxmlformats.org/package/2006/relationships"><Relationship Id="rId3" Type="http://schemas.openxmlformats.org/officeDocument/2006/relationships/image" Target="../media/image3400.png"/><Relationship Id="rId2" Type="http://schemas.openxmlformats.org/officeDocument/2006/relationships/notesSlide" Target="../notesSlides/notesSlide292.xml"/><Relationship Id="rId1" Type="http://schemas.openxmlformats.org/officeDocument/2006/relationships/slideLayout" Target="../slideLayouts/slideLayout2.xml"/><Relationship Id="rId4" Type="http://schemas.openxmlformats.org/officeDocument/2006/relationships/image" Target="../media/image3031.png"/></Relationships>
</file>

<file path=ppt/slides/_rels/slide48.xml.rels><?xml version="1.0" encoding="UTF-8" standalone="yes"?>
<Relationships xmlns="http://schemas.openxmlformats.org/package/2006/relationships"><Relationship Id="rId13" Type="http://schemas.openxmlformats.org/officeDocument/2006/relationships/image" Target="../media/image366.png"/><Relationship Id="rId8" Type="http://schemas.openxmlformats.org/officeDocument/2006/relationships/image" Target="../media/image87.png"/><Relationship Id="rId7" Type="http://schemas.openxmlformats.org/officeDocument/2006/relationships/image" Target="../media/image640.png"/><Relationship Id="rId2" Type="http://schemas.openxmlformats.org/officeDocument/2006/relationships/notesSlide" Target="../notesSlides/notesSlide31.xml"/><Relationship Id="rId1" Type="http://schemas.openxmlformats.org/officeDocument/2006/relationships/slideLayout" Target="../slideLayouts/slideLayout2.xml"/><Relationship Id="rId10" Type="http://schemas.openxmlformats.org/officeDocument/2006/relationships/image" Target="../media/image117.png"/><Relationship Id="rId4" Type="http://schemas.openxmlformats.org/officeDocument/2006/relationships/image" Target="../media/image620.png"/></Relationships>
</file>

<file path=ppt/slides/_rels/slide480.xml.rels><?xml version="1.0" encoding="UTF-8" standalone="yes"?>
<Relationships xmlns="http://schemas.openxmlformats.org/package/2006/relationships"><Relationship Id="rId3" Type="http://schemas.openxmlformats.org/officeDocument/2006/relationships/image" Target="../media/image3400.png"/><Relationship Id="rId2" Type="http://schemas.openxmlformats.org/officeDocument/2006/relationships/notesSlide" Target="../notesSlides/notesSlide293.xml"/><Relationship Id="rId1" Type="http://schemas.openxmlformats.org/officeDocument/2006/relationships/slideLayout" Target="../slideLayouts/slideLayout2.xml"/><Relationship Id="rId4" Type="http://schemas.openxmlformats.org/officeDocument/2006/relationships/image" Target="../media/image3031.png"/></Relationships>
</file>

<file path=ppt/slides/_rels/slide481.xml.rels><?xml version="1.0" encoding="UTF-8" standalone="yes"?>
<Relationships xmlns="http://schemas.openxmlformats.org/package/2006/relationships"><Relationship Id="rId2" Type="http://schemas.openxmlformats.org/officeDocument/2006/relationships/notesSlide" Target="../notesSlides/notesSlide294.xml"/><Relationship Id="rId1" Type="http://schemas.openxmlformats.org/officeDocument/2006/relationships/slideLayout" Target="../slideLayouts/slideLayout2.xml"/></Relationships>
</file>

<file path=ppt/slides/_rels/slide482.xml.rels><?xml version="1.0" encoding="UTF-8" standalone="yes"?>
<Relationships xmlns="http://schemas.openxmlformats.org/package/2006/relationships"><Relationship Id="rId8" Type="http://schemas.openxmlformats.org/officeDocument/2006/relationships/image" Target="../media/image359.jpeg"/><Relationship Id="rId3" Type="http://schemas.openxmlformats.org/officeDocument/2006/relationships/image" Target="../media/image356.jpeg"/><Relationship Id="rId7" Type="http://schemas.openxmlformats.org/officeDocument/2006/relationships/image" Target="../media/image358.png"/><Relationship Id="rId12" Type="http://schemas.openxmlformats.org/officeDocument/2006/relationships/image" Target="../media/image360.png"/><Relationship Id="rId2" Type="http://schemas.openxmlformats.org/officeDocument/2006/relationships/notesSlide" Target="../notesSlides/notesSlide295.xml"/><Relationship Id="rId1" Type="http://schemas.openxmlformats.org/officeDocument/2006/relationships/slideLayout" Target="../slideLayouts/slideLayout2.xml"/><Relationship Id="rId6" Type="http://schemas.openxmlformats.org/officeDocument/2006/relationships/image" Target="../media/image357.jpeg"/><Relationship Id="rId11" Type="http://schemas.openxmlformats.org/officeDocument/2006/relationships/image" Target="../media/image3101.png"/><Relationship Id="rId5" Type="http://schemas.openxmlformats.org/officeDocument/2006/relationships/image" Target="../media/image110.jpeg"/><Relationship Id="rId10" Type="http://schemas.openxmlformats.org/officeDocument/2006/relationships/image" Target="../media/image3091.png"/><Relationship Id="rId4" Type="http://schemas.openxmlformats.org/officeDocument/2006/relationships/image" Target="../media/image111.jpeg"/><Relationship Id="rId9" Type="http://schemas.openxmlformats.org/officeDocument/2006/relationships/image" Target="../media/image3081.png"/></Relationships>
</file>

<file path=ppt/slides/_rels/slide483.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296.xml"/><Relationship Id="rId1" Type="http://schemas.openxmlformats.org/officeDocument/2006/relationships/slideLayout" Target="../slideLayouts/slideLayout2.xml"/><Relationship Id="rId5" Type="http://schemas.openxmlformats.org/officeDocument/2006/relationships/image" Target="../media/image3140.png"/><Relationship Id="rId4" Type="http://schemas.openxmlformats.org/officeDocument/2006/relationships/image" Target="../media/image3130.png"/></Relationships>
</file>

<file path=ppt/slides/_rels/slide484.xml.rels><?xml version="1.0" encoding="UTF-8" standalone="yes"?>
<Relationships xmlns="http://schemas.openxmlformats.org/package/2006/relationships"><Relationship Id="rId3" Type="http://schemas.openxmlformats.org/officeDocument/2006/relationships/image" Target="../media/image361.png"/><Relationship Id="rId2" Type="http://schemas.openxmlformats.org/officeDocument/2006/relationships/notesSlide" Target="../notesSlides/notesSlide297.xml"/><Relationship Id="rId1" Type="http://schemas.openxmlformats.org/officeDocument/2006/relationships/slideLayout" Target="../slideLayouts/slideLayout2.xml"/><Relationship Id="rId4" Type="http://schemas.openxmlformats.org/officeDocument/2006/relationships/image" Target="../media/image3150.png"/></Relationships>
</file>

<file path=ppt/slides/_rels/slide485.xml.rels><?xml version="1.0" encoding="UTF-8" standalone="yes"?>
<Relationships xmlns="http://schemas.openxmlformats.org/package/2006/relationships"><Relationship Id="rId3" Type="http://schemas.openxmlformats.org/officeDocument/2006/relationships/image" Target="../media/image3030.png"/><Relationship Id="rId2" Type="http://schemas.openxmlformats.org/officeDocument/2006/relationships/notesSlide" Target="../notesSlides/notesSlide298.xml"/><Relationship Id="rId1" Type="http://schemas.openxmlformats.org/officeDocument/2006/relationships/slideLayout" Target="../slideLayouts/slideLayout2.xml"/></Relationships>
</file>

<file path=ppt/slides/_rels/slide486.xml.rels><?xml version="1.0" encoding="UTF-8" standalone="yes"?>
<Relationships xmlns="http://schemas.openxmlformats.org/package/2006/relationships"><Relationship Id="rId3" Type="http://schemas.openxmlformats.org/officeDocument/2006/relationships/image" Target="../media/image362.jpeg"/><Relationship Id="rId2" Type="http://schemas.openxmlformats.org/officeDocument/2006/relationships/notesSlide" Target="../notesSlides/notesSlide299.xml"/><Relationship Id="rId1" Type="http://schemas.openxmlformats.org/officeDocument/2006/relationships/slideLayout" Target="../slideLayouts/slideLayout2.xml"/></Relationships>
</file>

<file path=ppt/slides/_rels/slide487.xml.rels><?xml version="1.0" encoding="UTF-8" standalone="yes"?>
<Relationships xmlns="http://schemas.openxmlformats.org/package/2006/relationships"><Relationship Id="rId2" Type="http://schemas.openxmlformats.org/officeDocument/2006/relationships/notesSlide" Target="../notesSlides/notesSlide300.xml"/><Relationship Id="rId1" Type="http://schemas.openxmlformats.org/officeDocument/2006/relationships/slideLayout" Target="../slideLayouts/slideLayout2.xml"/></Relationships>
</file>

<file path=ppt/slides/_rels/slide488.xml.rels><?xml version="1.0" encoding="UTF-8" standalone="yes"?>
<Relationships xmlns="http://schemas.openxmlformats.org/package/2006/relationships"><Relationship Id="rId8" Type="http://schemas.openxmlformats.org/officeDocument/2006/relationships/image" Target="../media/image3090.png"/><Relationship Id="rId3" Type="http://schemas.openxmlformats.org/officeDocument/2006/relationships/image" Target="../media/image3050.png"/><Relationship Id="rId7" Type="http://schemas.openxmlformats.org/officeDocument/2006/relationships/image" Target="../media/image3080.png"/><Relationship Id="rId2" Type="http://schemas.openxmlformats.org/officeDocument/2006/relationships/notesSlide" Target="../notesSlides/notesSlide301.xml"/><Relationship Id="rId1" Type="http://schemas.openxmlformats.org/officeDocument/2006/relationships/slideLayout" Target="../slideLayouts/slideLayout2.xml"/><Relationship Id="rId6" Type="http://schemas.openxmlformats.org/officeDocument/2006/relationships/image" Target="../media/image3070.png"/><Relationship Id="rId5" Type="http://schemas.openxmlformats.org/officeDocument/2006/relationships/image" Target="../media/image3060.png"/><Relationship Id="rId4" Type="http://schemas.openxmlformats.org/officeDocument/2006/relationships/image" Target="../media/image3061.png"/></Relationships>
</file>

<file path=ppt/slides/_rels/slide489.xml.rels><?xml version="1.0" encoding="UTF-8" standalone="yes"?>
<Relationships xmlns="http://schemas.openxmlformats.org/package/2006/relationships"><Relationship Id="rId3" Type="http://schemas.openxmlformats.org/officeDocument/2006/relationships/image" Target="../media/image3100.png"/><Relationship Id="rId2" Type="http://schemas.openxmlformats.org/officeDocument/2006/relationships/notesSlide" Target="../notesSlides/notesSlide302.xml"/><Relationship Id="rId1" Type="http://schemas.openxmlformats.org/officeDocument/2006/relationships/slideLayout" Target="../slideLayouts/slideLayout2.xml"/><Relationship Id="rId4" Type="http://schemas.openxmlformats.org/officeDocument/2006/relationships/image" Target="../media/image3110.png"/></Relationships>
</file>

<file path=ppt/slides/_rels/slide49.xml.rels><?xml version="1.0" encoding="UTF-8" standalone="yes"?>
<Relationships xmlns="http://schemas.openxmlformats.org/package/2006/relationships"><Relationship Id="rId8" Type="http://schemas.openxmlformats.org/officeDocument/2006/relationships/image" Target="../media/image87.png"/><Relationship Id="rId3" Type="http://schemas.openxmlformats.org/officeDocument/2006/relationships/image" Target="../media/image712.png"/><Relationship Id="rId7" Type="http://schemas.openxmlformats.org/officeDocument/2006/relationships/image" Target="../media/image640.png"/><Relationship Id="rId2" Type="http://schemas.openxmlformats.org/officeDocument/2006/relationships/notesSlide" Target="../notesSlides/notesSlide32.xml"/><Relationship Id="rId1" Type="http://schemas.openxmlformats.org/officeDocument/2006/relationships/slideLayout" Target="../slideLayouts/slideLayout2.xml"/><Relationship Id="rId11" Type="http://schemas.openxmlformats.org/officeDocument/2006/relationships/image" Target="../media/image114.png"/><Relationship Id="rId5" Type="http://schemas.openxmlformats.org/officeDocument/2006/relationships/image" Target="../media/image631.png"/><Relationship Id="rId10" Type="http://schemas.openxmlformats.org/officeDocument/2006/relationships/image" Target="../media/image97.png"/><Relationship Id="rId4" Type="http://schemas.openxmlformats.org/officeDocument/2006/relationships/image" Target="../media/image620.png"/><Relationship Id="rId9" Type="http://schemas.openxmlformats.org/officeDocument/2006/relationships/image" Target="../media/image96.png"/></Relationships>
</file>

<file path=ppt/slides/_rels/slide490.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2.xml"/></Relationships>
</file>

<file path=ppt/slides/_rels/slide491.xml.rels><?xml version="1.0" encoding="UTF-8" standalone="yes"?>
<Relationships xmlns="http://schemas.openxmlformats.org/package/2006/relationships"><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49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04.xml"/><Relationship Id="rId1" Type="http://schemas.openxmlformats.org/officeDocument/2006/relationships/slideLayout" Target="../slideLayouts/slideLayout2.xml"/><Relationship Id="rId4" Type="http://schemas.openxmlformats.org/officeDocument/2006/relationships/image" Target="../media/image291.jpeg"/></Relationships>
</file>

<file path=ppt/slides/_rels/slide4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4.xml.rels><?xml version="1.0" encoding="UTF-8" standalone="yes"?>
<Relationships xmlns="http://schemas.openxmlformats.org/package/2006/relationships"><Relationship Id="rId2" Type="http://schemas.openxmlformats.org/officeDocument/2006/relationships/image" Target="../media/image256.png"/><Relationship Id="rId1" Type="http://schemas.openxmlformats.org/officeDocument/2006/relationships/slideLayout" Target="../slideLayouts/slideLayout2.xml"/></Relationships>
</file>

<file path=ppt/slides/_rels/slide495.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xml"/></Relationships>
</file>

<file path=ppt/slides/_rels/slide496.xml.rels><?xml version="1.0" encoding="UTF-8" standalone="yes"?>
<Relationships xmlns="http://schemas.openxmlformats.org/package/2006/relationships"><Relationship Id="rId2" Type="http://schemas.openxmlformats.org/officeDocument/2006/relationships/image" Target="../media/image197.jpeg"/><Relationship Id="rId1" Type="http://schemas.openxmlformats.org/officeDocument/2006/relationships/slideLayout" Target="../slideLayouts/slideLayout2.xml"/></Relationships>
</file>

<file path=ppt/slides/_rels/slide497.xml.rels><?xml version="1.0" encoding="UTF-8" standalone="yes"?>
<Relationships xmlns="http://schemas.openxmlformats.org/package/2006/relationships"><Relationship Id="rId3" Type="http://schemas.openxmlformats.org/officeDocument/2006/relationships/image" Target="../media/image125.png"/><Relationship Id="rId2" Type="http://schemas.openxmlformats.org/officeDocument/2006/relationships/image" Target="../media/image124.png"/><Relationship Id="rId1" Type="http://schemas.openxmlformats.org/officeDocument/2006/relationships/slideLayout" Target="../slideLayouts/slideLayout2.xml"/></Relationships>
</file>

<file path=ppt/slides/_rels/slide498.xml.rels><?xml version="1.0" encoding="UTF-8" standalone="yes"?>
<Relationships xmlns="http://schemas.openxmlformats.org/package/2006/relationships"><Relationship Id="rId3" Type="http://schemas.openxmlformats.org/officeDocument/2006/relationships/image" Target="../media/image291.jpeg"/><Relationship Id="rId2" Type="http://schemas.openxmlformats.org/officeDocument/2006/relationships/notesSlide" Target="../notesSlides/notesSlide305.xml"/><Relationship Id="rId1" Type="http://schemas.openxmlformats.org/officeDocument/2006/relationships/slideLayout" Target="../slideLayouts/slideLayout2.xml"/><Relationship Id="rId4" Type="http://schemas.openxmlformats.org/officeDocument/2006/relationships/image" Target="../media/image124.png"/></Relationships>
</file>

<file path=ppt/slides/_rels/slide49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06.xml"/><Relationship Id="rId1" Type="http://schemas.openxmlformats.org/officeDocument/2006/relationships/slideLayout" Target="../slideLayouts/slideLayout2.xml"/><Relationship Id="rId4" Type="http://schemas.openxmlformats.org/officeDocument/2006/relationships/image" Target="../media/image291.jpeg"/></Relationships>
</file>

<file path=ppt/slides/_rels/slide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8" Type="http://schemas.openxmlformats.org/officeDocument/2006/relationships/image" Target="../media/image921.png"/><Relationship Id="rId3" Type="http://schemas.openxmlformats.org/officeDocument/2006/relationships/image" Target="../media/image73.png"/><Relationship Id="rId7" Type="http://schemas.openxmlformats.org/officeDocument/2006/relationships/image" Target="../media/image97.png"/><Relationship Id="rId2" Type="http://schemas.openxmlformats.org/officeDocument/2006/relationships/notesSlide" Target="../notesSlides/notesSlide33.xml"/><Relationship Id="rId1" Type="http://schemas.openxmlformats.org/officeDocument/2006/relationships/slideLayout" Target="../slideLayouts/slideLayout2.xml"/><Relationship Id="rId6" Type="http://schemas.openxmlformats.org/officeDocument/2006/relationships/image" Target="../media/image640.png"/><Relationship Id="rId11" Type="http://schemas.openxmlformats.org/officeDocument/2006/relationships/image" Target="../media/image740.png"/><Relationship Id="rId5" Type="http://schemas.openxmlformats.org/officeDocument/2006/relationships/image" Target="../media/image911.png"/><Relationship Id="rId10" Type="http://schemas.openxmlformats.org/officeDocument/2006/relationships/image" Target="../media/image941.png"/><Relationship Id="rId4" Type="http://schemas.openxmlformats.org/officeDocument/2006/relationships/image" Target="../media/image631.png"/><Relationship Id="rId9" Type="http://schemas.openxmlformats.org/officeDocument/2006/relationships/image" Target="../media/image930.png"/></Relationships>
</file>

<file path=ppt/slides/_rels/slide500.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xml"/></Relationships>
</file>

<file path=ppt/slides/_rels/slide501.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xml"/></Relationships>
</file>

<file path=ppt/slides/_rels/slide502.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xml"/></Relationships>
</file>

<file path=ppt/slides/_rels/slide503.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xml"/></Relationships>
</file>

<file path=ppt/slides/_rels/slide504.xml.rels><?xml version="1.0" encoding="UTF-8" standalone="yes"?>
<Relationships xmlns="http://schemas.openxmlformats.org/package/2006/relationships"><Relationship Id="rId2" Type="http://schemas.openxmlformats.org/officeDocument/2006/relationships/image" Target="../media/image338.png"/><Relationship Id="rId1" Type="http://schemas.openxmlformats.org/officeDocument/2006/relationships/slideLayout" Target="../slideLayouts/slideLayout2.xml"/></Relationships>
</file>

<file path=ppt/slides/_rels/slide505.xml.rels><?xml version="1.0" encoding="UTF-8" standalone="yes"?>
<Relationships xmlns="http://schemas.openxmlformats.org/package/2006/relationships"><Relationship Id="rId3" Type="http://schemas.openxmlformats.org/officeDocument/2006/relationships/image" Target="../media/image338.png"/><Relationship Id="rId2" Type="http://schemas.openxmlformats.org/officeDocument/2006/relationships/notesSlide" Target="../notesSlides/notesSlide307.xml"/><Relationship Id="rId1" Type="http://schemas.openxmlformats.org/officeDocument/2006/relationships/slideLayout" Target="../slideLayouts/slideLayout2.xml"/></Relationships>
</file>

<file path=ppt/slides/_rels/slide5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7.xml.rels><?xml version="1.0" encoding="UTF-8" standalone="yes"?>
<Relationships xmlns="http://schemas.openxmlformats.org/package/2006/relationships"><Relationship Id="rId2" Type="http://schemas.openxmlformats.org/officeDocument/2006/relationships/image" Target="../media/image2570.png"/><Relationship Id="rId1" Type="http://schemas.openxmlformats.org/officeDocument/2006/relationships/slideLayout" Target="../slideLayouts/slideLayout2.xml"/></Relationships>
</file>

<file path=ppt/slides/_rels/slide50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08.xml"/><Relationship Id="rId1" Type="http://schemas.openxmlformats.org/officeDocument/2006/relationships/slideLayout" Target="../slideLayouts/slideLayout2.xml"/><Relationship Id="rId4" Type="http://schemas.openxmlformats.org/officeDocument/2006/relationships/image" Target="../media/image1810.png"/></Relationships>
</file>

<file path=ppt/slides/_rels/slide509.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09.xml"/><Relationship Id="rId1" Type="http://schemas.openxmlformats.org/officeDocument/2006/relationships/slideLayout" Target="../slideLayouts/slideLayout2.xml"/><Relationship Id="rId6" Type="http://schemas.openxmlformats.org/officeDocument/2006/relationships/image" Target="../media/image1120.png"/><Relationship Id="rId5" Type="http://schemas.openxmlformats.org/officeDocument/2006/relationships/image" Target="../media/image1110.png"/><Relationship Id="rId4" Type="http://schemas.openxmlformats.org/officeDocument/2006/relationships/image" Target="../media/image1080.png"/></Relationships>
</file>

<file path=ppt/slides/_rels/slide51.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34.xml"/><Relationship Id="rId1" Type="http://schemas.openxmlformats.org/officeDocument/2006/relationships/slideLayout" Target="../slideLayouts/slideLayout2.xml"/><Relationship Id="rId6" Type="http://schemas.openxmlformats.org/officeDocument/2006/relationships/image" Target="../media/image117.jpeg"/><Relationship Id="rId5" Type="http://schemas.openxmlformats.org/officeDocument/2006/relationships/image" Target="../media/image781.png"/><Relationship Id="rId4" Type="http://schemas.openxmlformats.org/officeDocument/2006/relationships/image" Target="../media/image116.wmf"/></Relationships>
</file>

<file path=ppt/slides/_rels/slide510.xml.rels><?xml version="1.0" encoding="UTF-8" standalone="yes"?>
<Relationships xmlns="http://schemas.openxmlformats.org/package/2006/relationships"><Relationship Id="rId3" Type="http://schemas.openxmlformats.org/officeDocument/2006/relationships/image" Target="../media/image1130.png"/><Relationship Id="rId2" Type="http://schemas.openxmlformats.org/officeDocument/2006/relationships/notesSlide" Target="../notesSlides/notesSlide310.xml"/><Relationship Id="rId1" Type="http://schemas.openxmlformats.org/officeDocument/2006/relationships/slideLayout" Target="../slideLayouts/slideLayout2.xml"/><Relationship Id="rId4" Type="http://schemas.openxmlformats.org/officeDocument/2006/relationships/image" Target="../media/image124.png"/></Relationships>
</file>

<file path=ppt/slides/_rels/slide511.xml.rels><?xml version="1.0" encoding="UTF-8" standalone="yes"?>
<Relationships xmlns="http://schemas.openxmlformats.org/package/2006/relationships"><Relationship Id="rId3" Type="http://schemas.openxmlformats.org/officeDocument/2006/relationships/image" Target="../media/image1130.png"/><Relationship Id="rId2" Type="http://schemas.openxmlformats.org/officeDocument/2006/relationships/notesSlide" Target="../notesSlides/notesSlide311.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150.png"/><Relationship Id="rId4" Type="http://schemas.openxmlformats.org/officeDocument/2006/relationships/image" Target="../media/image1140.png"/></Relationships>
</file>

<file path=ppt/slides/_rels/slide512.xml.rels><?xml version="1.0" encoding="UTF-8" standalone="yes"?>
<Relationships xmlns="http://schemas.openxmlformats.org/package/2006/relationships"><Relationship Id="rId3" Type="http://schemas.openxmlformats.org/officeDocument/2006/relationships/image" Target="../media/image1160.png"/><Relationship Id="rId7" Type="http://schemas.openxmlformats.org/officeDocument/2006/relationships/image" Target="../media/image124.png"/><Relationship Id="rId2" Type="http://schemas.openxmlformats.org/officeDocument/2006/relationships/notesSlide" Target="../notesSlides/notesSlide312.xml"/><Relationship Id="rId1" Type="http://schemas.openxmlformats.org/officeDocument/2006/relationships/slideLayout" Target="../slideLayouts/slideLayout2.xml"/><Relationship Id="rId6" Type="http://schemas.openxmlformats.org/officeDocument/2006/relationships/image" Target="../media/image1190.png"/><Relationship Id="rId5" Type="http://schemas.openxmlformats.org/officeDocument/2006/relationships/image" Target="../media/image1180.png"/><Relationship Id="rId4" Type="http://schemas.openxmlformats.org/officeDocument/2006/relationships/image" Target="../media/image1170.png"/></Relationships>
</file>

<file path=ppt/slides/_rels/slide513.xml.rels><?xml version="1.0" encoding="UTF-8" standalone="yes"?>
<Relationships xmlns="http://schemas.openxmlformats.org/package/2006/relationships"><Relationship Id="rId3" Type="http://schemas.openxmlformats.org/officeDocument/2006/relationships/image" Target="../media/image1160.png"/><Relationship Id="rId2" Type="http://schemas.openxmlformats.org/officeDocument/2006/relationships/notesSlide" Target="../notesSlides/notesSlide313.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210.png"/><Relationship Id="rId4" Type="http://schemas.openxmlformats.org/officeDocument/2006/relationships/image" Target="../media/image1200.png"/></Relationships>
</file>

<file path=ppt/slides/_rels/slide514.xml.rels><?xml version="1.0" encoding="UTF-8" standalone="yes"?>
<Relationships xmlns="http://schemas.openxmlformats.org/package/2006/relationships"><Relationship Id="rId3" Type="http://schemas.openxmlformats.org/officeDocument/2006/relationships/image" Target="../media/image1160.png"/><Relationship Id="rId7" Type="http://schemas.openxmlformats.org/officeDocument/2006/relationships/image" Target="../media/image124.png"/><Relationship Id="rId2" Type="http://schemas.openxmlformats.org/officeDocument/2006/relationships/notesSlide" Target="../notesSlides/notesSlide314.xml"/><Relationship Id="rId1" Type="http://schemas.openxmlformats.org/officeDocument/2006/relationships/slideLayout" Target="../slideLayouts/slideLayout2.xml"/><Relationship Id="rId6" Type="http://schemas.openxmlformats.org/officeDocument/2006/relationships/image" Target="../media/image1270.png"/><Relationship Id="rId5" Type="http://schemas.openxmlformats.org/officeDocument/2006/relationships/image" Target="../media/image1210.png"/><Relationship Id="rId4" Type="http://schemas.openxmlformats.org/officeDocument/2006/relationships/image" Target="../media/image1200.png"/></Relationships>
</file>

<file path=ppt/slides/_rels/slide515.xml.rels><?xml version="1.0" encoding="UTF-8" standalone="yes"?>
<Relationships xmlns="http://schemas.openxmlformats.org/package/2006/relationships"><Relationship Id="rId3" Type="http://schemas.openxmlformats.org/officeDocument/2006/relationships/image" Target="../media/image1280.png"/><Relationship Id="rId7" Type="http://schemas.openxmlformats.org/officeDocument/2006/relationships/image" Target="../media/image124.png"/><Relationship Id="rId2" Type="http://schemas.openxmlformats.org/officeDocument/2006/relationships/notesSlide" Target="../notesSlides/notesSlide315.xml"/><Relationship Id="rId1" Type="http://schemas.openxmlformats.org/officeDocument/2006/relationships/slideLayout" Target="../slideLayouts/slideLayout2.xml"/><Relationship Id="rId6" Type="http://schemas.openxmlformats.org/officeDocument/2006/relationships/image" Target="../media/image1301.png"/><Relationship Id="rId5" Type="http://schemas.openxmlformats.org/officeDocument/2006/relationships/image" Target="../media/image1291.png"/><Relationship Id="rId4" Type="http://schemas.openxmlformats.org/officeDocument/2006/relationships/image" Target="../media/image1270.png"/></Relationships>
</file>

<file path=ppt/slides/_rels/slide516.xml.rels><?xml version="1.0" encoding="UTF-8" standalone="yes"?>
<Relationships xmlns="http://schemas.openxmlformats.org/package/2006/relationships"><Relationship Id="rId8" Type="http://schemas.openxmlformats.org/officeDocument/2006/relationships/image" Target="../media/image1301.png"/><Relationship Id="rId3" Type="http://schemas.openxmlformats.org/officeDocument/2006/relationships/image" Target="../media/image124.png"/><Relationship Id="rId7" Type="http://schemas.openxmlformats.org/officeDocument/2006/relationships/image" Target="../media/image363.png"/><Relationship Id="rId2" Type="http://schemas.openxmlformats.org/officeDocument/2006/relationships/notesSlide" Target="../notesSlides/notesSlide316.xml"/><Relationship Id="rId1" Type="http://schemas.openxmlformats.org/officeDocument/2006/relationships/slideLayout" Target="../slideLayouts/slideLayout2.xml"/><Relationship Id="rId6" Type="http://schemas.openxmlformats.org/officeDocument/2006/relationships/image" Target="../media/image363.png"/><Relationship Id="rId5" Type="http://schemas.openxmlformats.org/officeDocument/2006/relationships/image" Target="../media/image1321.png"/><Relationship Id="rId4" Type="http://schemas.openxmlformats.org/officeDocument/2006/relationships/image" Target="../media/image1311.png"/></Relationships>
</file>

<file path=ppt/slides/_rels/slide517.xml.rels><?xml version="1.0" encoding="UTF-8" standalone="yes"?>
<Relationships xmlns="http://schemas.openxmlformats.org/package/2006/relationships"><Relationship Id="rId8" Type="http://schemas.openxmlformats.org/officeDocument/2006/relationships/image" Target="../media/image1301.png"/><Relationship Id="rId3" Type="http://schemas.openxmlformats.org/officeDocument/2006/relationships/image" Target="../media/image124.png"/><Relationship Id="rId2" Type="http://schemas.openxmlformats.org/officeDocument/2006/relationships/notesSlide" Target="../notesSlides/notesSlide317.xml"/><Relationship Id="rId1" Type="http://schemas.openxmlformats.org/officeDocument/2006/relationships/slideLayout" Target="../slideLayouts/slideLayout2.xml"/><Relationship Id="rId5" Type="http://schemas.openxmlformats.org/officeDocument/2006/relationships/image" Target="../media/image368.png"/><Relationship Id="rId4" Type="http://schemas.openxmlformats.org/officeDocument/2006/relationships/image" Target="../media/image368.png"/></Relationships>
</file>

<file path=ppt/slides/_rels/slide518.xml.rels><?xml version="1.0" encoding="UTF-8" standalone="yes"?>
<Relationships xmlns="http://schemas.openxmlformats.org/package/2006/relationships"><Relationship Id="rId3" Type="http://schemas.openxmlformats.org/officeDocument/2006/relationships/image" Target="../media/image1290.png"/><Relationship Id="rId2" Type="http://schemas.openxmlformats.org/officeDocument/2006/relationships/notesSlide" Target="../notesSlides/notesSlide318.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310.png"/><Relationship Id="rId4" Type="http://schemas.openxmlformats.org/officeDocument/2006/relationships/image" Target="../media/image1300.png"/></Relationships>
</file>

<file path=ppt/slides/_rels/slide519.xml.rels><?xml version="1.0" encoding="UTF-8" standalone="yes"?>
<Relationships xmlns="http://schemas.openxmlformats.org/package/2006/relationships"><Relationship Id="rId3" Type="http://schemas.openxmlformats.org/officeDocument/2006/relationships/image" Target="../media/image1320.png"/><Relationship Id="rId2" Type="http://schemas.openxmlformats.org/officeDocument/2006/relationships/notesSlide" Target="../notesSlides/notesSlide319.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310.png"/><Relationship Id="rId4" Type="http://schemas.openxmlformats.org/officeDocument/2006/relationships/image" Target="../media/image1300.png"/></Relationships>
</file>

<file path=ppt/slides/_rels/slide52.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35.xml"/><Relationship Id="rId1" Type="http://schemas.openxmlformats.org/officeDocument/2006/relationships/slideLayout" Target="../slideLayouts/slideLayout2.xml"/><Relationship Id="rId6" Type="http://schemas.openxmlformats.org/officeDocument/2006/relationships/image" Target="../media/image117.jpeg"/><Relationship Id="rId5" Type="http://schemas.openxmlformats.org/officeDocument/2006/relationships/image" Target="../media/image781.png"/><Relationship Id="rId4" Type="http://schemas.openxmlformats.org/officeDocument/2006/relationships/image" Target="../media/image116.wmf"/></Relationships>
</file>

<file path=ppt/slides/_rels/slide520.xml.rels><?xml version="1.0" encoding="UTF-8" standalone="yes"?>
<Relationships xmlns="http://schemas.openxmlformats.org/package/2006/relationships"><Relationship Id="rId3" Type="http://schemas.openxmlformats.org/officeDocument/2006/relationships/image" Target="../media/image1330.png"/><Relationship Id="rId2" Type="http://schemas.openxmlformats.org/officeDocument/2006/relationships/notesSlide" Target="../notesSlides/notesSlide320.xml"/><Relationship Id="rId1" Type="http://schemas.openxmlformats.org/officeDocument/2006/relationships/slideLayout" Target="../slideLayouts/slideLayout2.xml"/><Relationship Id="rId6" Type="http://schemas.openxmlformats.org/officeDocument/2006/relationships/image" Target="../media/image124.png"/><Relationship Id="rId5" Type="http://schemas.openxmlformats.org/officeDocument/2006/relationships/image" Target="../media/image1350.png"/><Relationship Id="rId4" Type="http://schemas.openxmlformats.org/officeDocument/2006/relationships/image" Target="../media/image1340.png"/></Relationships>
</file>

<file path=ppt/slides/_rels/slide521.xml.rels><?xml version="1.0" encoding="UTF-8" standalone="yes"?>
<Relationships xmlns="http://schemas.openxmlformats.org/package/2006/relationships"><Relationship Id="rId3" Type="http://schemas.openxmlformats.org/officeDocument/2006/relationships/image" Target="../media/image1360.png"/><Relationship Id="rId2" Type="http://schemas.openxmlformats.org/officeDocument/2006/relationships/notesSlide" Target="../notesSlides/notesSlide321.xml"/><Relationship Id="rId1" Type="http://schemas.openxmlformats.org/officeDocument/2006/relationships/slideLayout" Target="../slideLayouts/slideLayout2.xml"/><Relationship Id="rId5" Type="http://schemas.openxmlformats.org/officeDocument/2006/relationships/image" Target="../media/image369.jpeg"/><Relationship Id="rId4" Type="http://schemas.openxmlformats.org/officeDocument/2006/relationships/image" Target="../media/image124.png"/></Relationships>
</file>

<file path=ppt/slides/_rels/slide522.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22.xml"/><Relationship Id="rId1" Type="http://schemas.openxmlformats.org/officeDocument/2006/relationships/slideLayout" Target="../slideLayouts/slideLayout2.xml"/><Relationship Id="rId5" Type="http://schemas.openxmlformats.org/officeDocument/2006/relationships/image" Target="../media/image2620.png"/><Relationship Id="rId4" Type="http://schemas.openxmlformats.org/officeDocument/2006/relationships/image" Target="../media/image2610.png"/></Relationships>
</file>

<file path=ppt/slides/_rels/slide523.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23.xml"/><Relationship Id="rId1" Type="http://schemas.openxmlformats.org/officeDocument/2006/relationships/slideLayout" Target="../slideLayouts/slideLayout2.xml"/><Relationship Id="rId5" Type="http://schemas.openxmlformats.org/officeDocument/2006/relationships/image" Target="../media/image2620.png"/><Relationship Id="rId4" Type="http://schemas.openxmlformats.org/officeDocument/2006/relationships/image" Target="../media/image2630.png"/></Relationships>
</file>

<file path=ppt/slides/_rels/slide524.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24.xml"/><Relationship Id="rId1" Type="http://schemas.openxmlformats.org/officeDocument/2006/relationships/slideLayout" Target="../slideLayouts/slideLayout2.xml"/><Relationship Id="rId4" Type="http://schemas.openxmlformats.org/officeDocument/2006/relationships/image" Target="../media/image2620.png"/></Relationships>
</file>

<file path=ppt/slides/_rels/slide525.xml.rels><?xml version="1.0" encoding="UTF-8" standalone="yes"?>
<Relationships xmlns="http://schemas.openxmlformats.org/package/2006/relationships"><Relationship Id="rId2" Type="http://schemas.openxmlformats.org/officeDocument/2006/relationships/image" Target="../media/image2641.png"/><Relationship Id="rId1" Type="http://schemas.openxmlformats.org/officeDocument/2006/relationships/slideLayout" Target="../slideLayouts/slideLayout2.xml"/></Relationships>
</file>

<file path=ppt/slides/_rels/slide526.xml.rels><?xml version="1.0" encoding="UTF-8" standalone="yes"?>
<Relationships xmlns="http://schemas.openxmlformats.org/package/2006/relationships"><Relationship Id="rId3" Type="http://schemas.openxmlformats.org/officeDocument/2006/relationships/image" Target="../media/image3330.png"/><Relationship Id="rId2" Type="http://schemas.openxmlformats.org/officeDocument/2006/relationships/image" Target="../media/image2641.png"/><Relationship Id="rId1" Type="http://schemas.openxmlformats.org/officeDocument/2006/relationships/slideLayout" Target="../slideLayouts/slideLayout2.xml"/><Relationship Id="rId5" Type="http://schemas.openxmlformats.org/officeDocument/2006/relationships/image" Target="../media/image3340.png"/><Relationship Id="rId4" Type="http://schemas.openxmlformats.org/officeDocument/2006/relationships/image" Target="../media/image255.gif"/></Relationships>
</file>

<file path=ppt/slides/_rels/slide527.xml.rels><?xml version="1.0" encoding="UTF-8" standalone="yes"?>
<Relationships xmlns="http://schemas.openxmlformats.org/package/2006/relationships"><Relationship Id="rId3" Type="http://schemas.openxmlformats.org/officeDocument/2006/relationships/image" Target="../media/image3350.png"/><Relationship Id="rId2" Type="http://schemas.openxmlformats.org/officeDocument/2006/relationships/image" Target="../media/image2641.png"/><Relationship Id="rId1" Type="http://schemas.openxmlformats.org/officeDocument/2006/relationships/slideLayout" Target="../slideLayouts/slideLayout2.xml"/><Relationship Id="rId5" Type="http://schemas.openxmlformats.org/officeDocument/2006/relationships/image" Target="../media/image2680.png"/><Relationship Id="rId4" Type="http://schemas.openxmlformats.org/officeDocument/2006/relationships/image" Target="../media/image2670.png"/></Relationships>
</file>

<file path=ppt/slides/_rels/slide528.xml.rels><?xml version="1.0" encoding="UTF-8" standalone="yes"?>
<Relationships xmlns="http://schemas.openxmlformats.org/package/2006/relationships"><Relationship Id="rId3" Type="http://schemas.openxmlformats.org/officeDocument/2006/relationships/image" Target="../media/image124.png"/><Relationship Id="rId2" Type="http://schemas.openxmlformats.org/officeDocument/2006/relationships/notesSlide" Target="../notesSlides/notesSlide325.xml"/><Relationship Id="rId1" Type="http://schemas.openxmlformats.org/officeDocument/2006/relationships/slideLayout" Target="../slideLayouts/slideLayout2.xml"/><Relationship Id="rId4" Type="http://schemas.openxmlformats.org/officeDocument/2006/relationships/image" Target="../media/image291.jpeg"/></Relationships>
</file>

<file path=ppt/slides/_rels/slide529.xml.rels><?xml version="1.0" encoding="UTF-8" standalone="yes"?>
<Relationships xmlns="http://schemas.openxmlformats.org/package/2006/relationships"><Relationship Id="rId8" Type="http://schemas.openxmlformats.org/officeDocument/2006/relationships/image" Target="../media/image2080.png"/><Relationship Id="rId3" Type="http://schemas.openxmlformats.org/officeDocument/2006/relationships/image" Target="../media/image132.png"/><Relationship Id="rId2" Type="http://schemas.openxmlformats.org/officeDocument/2006/relationships/notesSlide" Target="../notesSlides/notesSlide326.xml"/><Relationship Id="rId1" Type="http://schemas.openxmlformats.org/officeDocument/2006/relationships/slideLayout" Target="../slideLayouts/slideLayout7.xml"/><Relationship Id="rId5" Type="http://schemas.openxmlformats.org/officeDocument/2006/relationships/image" Target="../media/image2050.png"/><Relationship Id="rId4" Type="http://schemas.openxmlformats.org/officeDocument/2006/relationships/image" Target="../media/image2040.png"/><Relationship Id="rId9" Type="http://schemas.openxmlformats.org/officeDocument/2006/relationships/image" Target="../media/image2380.png"/></Relationships>
</file>

<file path=ppt/slides/_rels/slide53.xml.rels><?xml version="1.0" encoding="UTF-8" standalone="yes"?>
<Relationships xmlns="http://schemas.openxmlformats.org/package/2006/relationships"><Relationship Id="rId8" Type="http://schemas.openxmlformats.org/officeDocument/2006/relationships/image" Target="../media/image720.png"/><Relationship Id="rId3" Type="http://schemas.openxmlformats.org/officeDocument/2006/relationships/image" Target="../media/image670.png"/><Relationship Id="rId7" Type="http://schemas.openxmlformats.org/officeDocument/2006/relationships/image" Target="../media/image711.png"/><Relationship Id="rId2" Type="http://schemas.openxmlformats.org/officeDocument/2006/relationships/notesSlide" Target="../notesSlides/notesSlide36.xml"/><Relationship Id="rId1" Type="http://schemas.openxmlformats.org/officeDocument/2006/relationships/slideLayout" Target="../slideLayouts/slideLayout2.xml"/><Relationship Id="rId6" Type="http://schemas.openxmlformats.org/officeDocument/2006/relationships/image" Target="../media/image691.png"/><Relationship Id="rId5" Type="http://schemas.openxmlformats.org/officeDocument/2006/relationships/image" Target="../media/image118.png"/><Relationship Id="rId4" Type="http://schemas.openxmlformats.org/officeDocument/2006/relationships/image" Target="../media/image680.png"/><Relationship Id="rId9" Type="http://schemas.openxmlformats.org/officeDocument/2006/relationships/image" Target="../media/image730.png"/></Relationships>
</file>

<file path=ppt/slides/_rels/slide530.xml.rels><?xml version="1.0" encoding="UTF-8" standalone="yes"?>
<Relationships xmlns="http://schemas.openxmlformats.org/package/2006/relationships"><Relationship Id="rId8" Type="http://schemas.openxmlformats.org/officeDocument/2006/relationships/image" Target="../media/image2080.png"/><Relationship Id="rId3" Type="http://schemas.openxmlformats.org/officeDocument/2006/relationships/image" Target="../media/image132.png"/><Relationship Id="rId7" Type="http://schemas.openxmlformats.org/officeDocument/2006/relationships/image" Target="../media/image2070.png"/><Relationship Id="rId2" Type="http://schemas.openxmlformats.org/officeDocument/2006/relationships/notesSlide" Target="../notesSlides/notesSlide327.xml"/><Relationship Id="rId1" Type="http://schemas.openxmlformats.org/officeDocument/2006/relationships/slideLayout" Target="../slideLayouts/slideLayout7.xml"/><Relationship Id="rId6" Type="http://schemas.openxmlformats.org/officeDocument/2006/relationships/image" Target="../media/image2060.png"/><Relationship Id="rId5" Type="http://schemas.openxmlformats.org/officeDocument/2006/relationships/image" Target="../media/image2050.png"/><Relationship Id="rId4" Type="http://schemas.openxmlformats.org/officeDocument/2006/relationships/image" Target="../media/image2040.png"/></Relationships>
</file>

<file path=ppt/slides/_rels/slide531.xml.rels><?xml version="1.0" encoding="UTF-8" standalone="yes"?>
<Relationships xmlns="http://schemas.openxmlformats.org/package/2006/relationships"><Relationship Id="rId8" Type="http://schemas.openxmlformats.org/officeDocument/2006/relationships/image" Target="../media/image2120.png"/><Relationship Id="rId3" Type="http://schemas.openxmlformats.org/officeDocument/2006/relationships/image" Target="../media/image132.png"/><Relationship Id="rId7" Type="http://schemas.openxmlformats.org/officeDocument/2006/relationships/image" Target="../media/image2110.png"/><Relationship Id="rId2" Type="http://schemas.openxmlformats.org/officeDocument/2006/relationships/notesSlide" Target="../notesSlides/notesSlide328.xml"/><Relationship Id="rId1" Type="http://schemas.openxmlformats.org/officeDocument/2006/relationships/slideLayout" Target="../slideLayouts/slideLayout7.xml"/><Relationship Id="rId6" Type="http://schemas.openxmlformats.org/officeDocument/2006/relationships/image" Target="../media/image2100.png"/><Relationship Id="rId5" Type="http://schemas.openxmlformats.org/officeDocument/2006/relationships/image" Target="../media/image2090.png"/><Relationship Id="rId10" Type="http://schemas.openxmlformats.org/officeDocument/2006/relationships/image" Target="../media/image2140.png"/><Relationship Id="rId4" Type="http://schemas.openxmlformats.org/officeDocument/2006/relationships/image" Target="../media/image2040.png"/><Relationship Id="rId9" Type="http://schemas.openxmlformats.org/officeDocument/2006/relationships/image" Target="../media/image2130.png"/></Relationships>
</file>

<file path=ppt/slides/_rels/slide532.xml.rels><?xml version="1.0" encoding="UTF-8" standalone="yes"?>
<Relationships xmlns="http://schemas.openxmlformats.org/package/2006/relationships"><Relationship Id="rId8" Type="http://schemas.openxmlformats.org/officeDocument/2006/relationships/image" Target="../media/image2190.png"/><Relationship Id="rId13" Type="http://schemas.openxmlformats.org/officeDocument/2006/relationships/image" Target="../media/image2240.png"/><Relationship Id="rId3" Type="http://schemas.openxmlformats.org/officeDocument/2006/relationships/image" Target="../media/image132.png"/><Relationship Id="rId7" Type="http://schemas.openxmlformats.org/officeDocument/2006/relationships/image" Target="../media/image2180.png"/><Relationship Id="rId12" Type="http://schemas.openxmlformats.org/officeDocument/2006/relationships/image" Target="../media/image2230.png"/><Relationship Id="rId2" Type="http://schemas.openxmlformats.org/officeDocument/2006/relationships/notesSlide" Target="../notesSlides/notesSlide329.xml"/><Relationship Id="rId1" Type="http://schemas.openxmlformats.org/officeDocument/2006/relationships/slideLayout" Target="../slideLayouts/slideLayout7.xml"/><Relationship Id="rId6" Type="http://schemas.openxmlformats.org/officeDocument/2006/relationships/image" Target="../media/image2170.png"/><Relationship Id="rId11" Type="http://schemas.openxmlformats.org/officeDocument/2006/relationships/image" Target="../media/image2220.png"/><Relationship Id="rId5" Type="http://schemas.openxmlformats.org/officeDocument/2006/relationships/image" Target="../media/image2160.png"/><Relationship Id="rId10" Type="http://schemas.openxmlformats.org/officeDocument/2006/relationships/image" Target="../media/image2210.png"/><Relationship Id="rId4" Type="http://schemas.openxmlformats.org/officeDocument/2006/relationships/image" Target="../media/image2150.png"/><Relationship Id="rId9" Type="http://schemas.openxmlformats.org/officeDocument/2006/relationships/image" Target="../media/image2200.png"/></Relationships>
</file>

<file path=ppt/slides/_rels/slide533.xml.rels><?xml version="1.0" encoding="UTF-8" standalone="yes"?>
<Relationships xmlns="http://schemas.openxmlformats.org/package/2006/relationships"><Relationship Id="rId8" Type="http://schemas.openxmlformats.org/officeDocument/2006/relationships/image" Target="../media/image2280.png"/><Relationship Id="rId3" Type="http://schemas.openxmlformats.org/officeDocument/2006/relationships/image" Target="../media/image132.png"/><Relationship Id="rId7" Type="http://schemas.openxmlformats.org/officeDocument/2006/relationships/image" Target="../media/image2040.png"/><Relationship Id="rId2" Type="http://schemas.openxmlformats.org/officeDocument/2006/relationships/notesSlide" Target="../notesSlides/notesSlide330.xml"/><Relationship Id="rId1" Type="http://schemas.openxmlformats.org/officeDocument/2006/relationships/slideLayout" Target="../slideLayouts/slideLayout7.xml"/><Relationship Id="rId6" Type="http://schemas.openxmlformats.org/officeDocument/2006/relationships/image" Target="../media/image2270.png"/><Relationship Id="rId5" Type="http://schemas.openxmlformats.org/officeDocument/2006/relationships/image" Target="../media/image2260.png"/><Relationship Id="rId10" Type="http://schemas.openxmlformats.org/officeDocument/2006/relationships/image" Target="../media/image2300.png"/><Relationship Id="rId4" Type="http://schemas.openxmlformats.org/officeDocument/2006/relationships/image" Target="../media/image2250.png"/><Relationship Id="rId9" Type="http://schemas.openxmlformats.org/officeDocument/2006/relationships/image" Target="../media/image2290.png"/></Relationships>
</file>

<file path=ppt/slides/_rels/slide534.xml.rels><?xml version="1.0" encoding="UTF-8" standalone="yes"?>
<Relationships xmlns="http://schemas.openxmlformats.org/package/2006/relationships"><Relationship Id="rId3" Type="http://schemas.openxmlformats.org/officeDocument/2006/relationships/image" Target="../media/image2650.png"/><Relationship Id="rId2" Type="http://schemas.openxmlformats.org/officeDocument/2006/relationships/image" Target="../media/image2640.png"/><Relationship Id="rId1" Type="http://schemas.openxmlformats.org/officeDocument/2006/relationships/slideLayout" Target="../slideLayouts/slideLayout2.xml"/><Relationship Id="rId6" Type="http://schemas.openxmlformats.org/officeDocument/2006/relationships/image" Target="../media/image371.jpeg"/><Relationship Id="rId5" Type="http://schemas.openxmlformats.org/officeDocument/2006/relationships/image" Target="../media/image370.gif"/><Relationship Id="rId4" Type="http://schemas.openxmlformats.org/officeDocument/2006/relationships/image" Target="../media/image155.jpeg"/></Relationships>
</file>

<file path=ppt/slides/_rels/slide535.xml.rels><?xml version="1.0" encoding="UTF-8" standalone="yes"?>
<Relationships xmlns="http://schemas.openxmlformats.org/package/2006/relationships"><Relationship Id="rId3" Type="http://schemas.openxmlformats.org/officeDocument/2006/relationships/image" Target="../media/image2650.png"/><Relationship Id="rId2" Type="http://schemas.openxmlformats.org/officeDocument/2006/relationships/image" Target="../media/image2690.png"/><Relationship Id="rId1" Type="http://schemas.openxmlformats.org/officeDocument/2006/relationships/slideLayout" Target="../slideLayouts/slideLayout2.xml"/><Relationship Id="rId6" Type="http://schemas.openxmlformats.org/officeDocument/2006/relationships/image" Target="../media/image371.jpeg"/><Relationship Id="rId5" Type="http://schemas.openxmlformats.org/officeDocument/2006/relationships/image" Target="../media/image370.gif"/><Relationship Id="rId4" Type="http://schemas.openxmlformats.org/officeDocument/2006/relationships/image" Target="../media/image155.jpeg"/></Relationships>
</file>

<file path=ppt/slides/_rels/slide536.xml.rels><?xml version="1.0" encoding="UTF-8" standalone="yes"?>
<Relationships xmlns="http://schemas.openxmlformats.org/package/2006/relationships"><Relationship Id="rId3" Type="http://schemas.openxmlformats.org/officeDocument/2006/relationships/image" Target="../media/image2710.png"/><Relationship Id="rId2" Type="http://schemas.openxmlformats.org/officeDocument/2006/relationships/image" Target="../media/image2700.png"/><Relationship Id="rId1" Type="http://schemas.openxmlformats.org/officeDocument/2006/relationships/slideLayout" Target="../slideLayouts/slideLayout2.xml"/><Relationship Id="rId5" Type="http://schemas.openxmlformats.org/officeDocument/2006/relationships/image" Target="../media/image373.jpeg"/><Relationship Id="rId4" Type="http://schemas.openxmlformats.org/officeDocument/2006/relationships/image" Target="../media/image372.png"/></Relationships>
</file>

<file path=ppt/slides/_rels/slide537.xml.rels><?xml version="1.0" encoding="UTF-8" standalone="yes"?>
<Relationships xmlns="http://schemas.openxmlformats.org/package/2006/relationships"><Relationship Id="rId3" Type="http://schemas.openxmlformats.org/officeDocument/2006/relationships/image" Target="../media/image2750.png"/><Relationship Id="rId2" Type="http://schemas.openxmlformats.org/officeDocument/2006/relationships/image" Target="../media/image2740.png"/><Relationship Id="rId1" Type="http://schemas.openxmlformats.org/officeDocument/2006/relationships/slideLayout" Target="../slideLayouts/slideLayout2.xml"/><Relationship Id="rId5" Type="http://schemas.openxmlformats.org/officeDocument/2006/relationships/image" Target="../media/image374.png"/><Relationship Id="rId4" Type="http://schemas.openxmlformats.org/officeDocument/2006/relationships/image" Target="../media/image158.png"/></Relationships>
</file>

<file path=ppt/slides/_rels/slide538.xml.rels><?xml version="1.0" encoding="UTF-8" standalone="yes"?>
<Relationships xmlns="http://schemas.openxmlformats.org/package/2006/relationships"><Relationship Id="rId3" Type="http://schemas.openxmlformats.org/officeDocument/2006/relationships/image" Target="../media/image2790.png"/><Relationship Id="rId2" Type="http://schemas.openxmlformats.org/officeDocument/2006/relationships/image" Target="../media/image2780.png"/><Relationship Id="rId1" Type="http://schemas.openxmlformats.org/officeDocument/2006/relationships/slideLayout" Target="../slideLayouts/slideLayout2.xml"/><Relationship Id="rId5" Type="http://schemas.openxmlformats.org/officeDocument/2006/relationships/image" Target="../media/image376.png"/><Relationship Id="rId4" Type="http://schemas.openxmlformats.org/officeDocument/2006/relationships/image" Target="../media/image375.png"/></Relationships>
</file>

<file path=ppt/slides/_rels/slide539.xml.rels><?xml version="1.0" encoding="UTF-8" standalone="yes"?>
<Relationships xmlns="http://schemas.openxmlformats.org/package/2006/relationships"><Relationship Id="rId3" Type="http://schemas.openxmlformats.org/officeDocument/2006/relationships/image" Target="../media/image2840.png"/><Relationship Id="rId2" Type="http://schemas.openxmlformats.org/officeDocument/2006/relationships/image" Target="../media/image2830.png"/><Relationship Id="rId1" Type="http://schemas.openxmlformats.org/officeDocument/2006/relationships/slideLayout" Target="../slideLayouts/slideLayout2.xml"/><Relationship Id="rId4" Type="http://schemas.openxmlformats.org/officeDocument/2006/relationships/image" Target="../media/image377.png"/></Relationships>
</file>

<file path=ppt/slides/_rels/slide54.xml.rels><?xml version="1.0" encoding="UTF-8" standalone="yes"?>
<Relationships xmlns="http://schemas.openxmlformats.org/package/2006/relationships"><Relationship Id="rId8" Type="http://schemas.openxmlformats.org/officeDocument/2006/relationships/image" Target="../media/image711.png"/><Relationship Id="rId3" Type="http://schemas.openxmlformats.org/officeDocument/2006/relationships/image" Target="../media/image741.png"/><Relationship Id="rId7" Type="http://schemas.openxmlformats.org/officeDocument/2006/relationships/image" Target="../media/image691.png"/><Relationship Id="rId2" Type="http://schemas.openxmlformats.org/officeDocument/2006/relationships/notesSlide" Target="../notesSlides/notesSlide37.xml"/><Relationship Id="rId1" Type="http://schemas.openxmlformats.org/officeDocument/2006/relationships/slideLayout" Target="../slideLayouts/slideLayout2.xml"/><Relationship Id="rId6" Type="http://schemas.openxmlformats.org/officeDocument/2006/relationships/image" Target="../media/image720.png"/><Relationship Id="rId5" Type="http://schemas.openxmlformats.org/officeDocument/2006/relationships/image" Target="../media/image680.png"/><Relationship Id="rId4" Type="http://schemas.openxmlformats.org/officeDocument/2006/relationships/image" Target="../media/image110.jpeg"/></Relationships>
</file>

<file path=ppt/slides/_rels/slide540.xml.rels><?xml version="1.0" encoding="UTF-8" standalone="yes"?>
<Relationships xmlns="http://schemas.openxmlformats.org/package/2006/relationships"><Relationship Id="rId3" Type="http://schemas.openxmlformats.org/officeDocument/2006/relationships/image" Target="../media/image2870.png"/><Relationship Id="rId2" Type="http://schemas.openxmlformats.org/officeDocument/2006/relationships/image" Target="../media/image2860.png"/><Relationship Id="rId1" Type="http://schemas.openxmlformats.org/officeDocument/2006/relationships/slideLayout" Target="../slideLayouts/slideLayout2.xml"/><Relationship Id="rId4" Type="http://schemas.openxmlformats.org/officeDocument/2006/relationships/image" Target="../media/image155.jpeg"/></Relationships>
</file>

<file path=ppt/slides/_rels/slide541.xml.rels><?xml version="1.0" encoding="UTF-8" standalone="yes"?>
<Relationships xmlns="http://schemas.openxmlformats.org/package/2006/relationships"><Relationship Id="rId3" Type="http://schemas.openxmlformats.org/officeDocument/2006/relationships/image" Target="../media/image2890.png"/><Relationship Id="rId2" Type="http://schemas.openxmlformats.org/officeDocument/2006/relationships/image" Target="../media/image2880.png"/><Relationship Id="rId1" Type="http://schemas.openxmlformats.org/officeDocument/2006/relationships/slideLayout" Target="../slideLayouts/slideLayout2.xml"/><Relationship Id="rId4" Type="http://schemas.openxmlformats.org/officeDocument/2006/relationships/image" Target="../media/image370.gif"/></Relationships>
</file>

<file path=ppt/slides/_rels/slide542.xml.rels><?xml version="1.0" encoding="UTF-8" standalone="yes"?>
<Relationships xmlns="http://schemas.openxmlformats.org/package/2006/relationships"><Relationship Id="rId3" Type="http://schemas.openxmlformats.org/officeDocument/2006/relationships/image" Target="../media/image2910.png"/><Relationship Id="rId2" Type="http://schemas.openxmlformats.org/officeDocument/2006/relationships/image" Target="../media/image2900.png"/><Relationship Id="rId1" Type="http://schemas.openxmlformats.org/officeDocument/2006/relationships/slideLayout" Target="../slideLayouts/slideLayout2.xml"/><Relationship Id="rId4" Type="http://schemas.openxmlformats.org/officeDocument/2006/relationships/image" Target="../media/image371.jpeg"/></Relationships>
</file>

<file path=ppt/slides/_rels/slide543.xml.rels><?xml version="1.0" encoding="UTF-8" standalone="yes"?>
<Relationships xmlns="http://schemas.openxmlformats.org/package/2006/relationships"><Relationship Id="rId3" Type="http://schemas.openxmlformats.org/officeDocument/2006/relationships/image" Target="../media/image2930.png"/><Relationship Id="rId2" Type="http://schemas.openxmlformats.org/officeDocument/2006/relationships/image" Target="../media/image2820.png"/><Relationship Id="rId1" Type="http://schemas.openxmlformats.org/officeDocument/2006/relationships/slideLayout" Target="../slideLayouts/slideLayout2.xml"/><Relationship Id="rId5" Type="http://schemas.openxmlformats.org/officeDocument/2006/relationships/image" Target="../media/image2950.png"/><Relationship Id="rId4" Type="http://schemas.openxmlformats.org/officeDocument/2006/relationships/image" Target="../media/image2940.png"/></Relationships>
</file>

<file path=ppt/slides/_rels/slide544.xml.rels><?xml version="1.0" encoding="UTF-8" standalone="yes"?>
<Relationships xmlns="http://schemas.openxmlformats.org/package/2006/relationships"><Relationship Id="rId3" Type="http://schemas.openxmlformats.org/officeDocument/2006/relationships/image" Target="../media/image156.jpeg"/><Relationship Id="rId7" Type="http://schemas.openxmlformats.org/officeDocument/2006/relationships/image" Target="../media/image2820.png"/><Relationship Id="rId2" Type="http://schemas.openxmlformats.org/officeDocument/2006/relationships/image" Target="../media/image2850.png"/><Relationship Id="rId1" Type="http://schemas.openxmlformats.org/officeDocument/2006/relationships/slideLayout" Target="../slideLayouts/slideLayout2.xml"/><Relationship Id="rId6" Type="http://schemas.openxmlformats.org/officeDocument/2006/relationships/image" Target="../media/image159.png"/><Relationship Id="rId5" Type="http://schemas.openxmlformats.org/officeDocument/2006/relationships/image" Target="../media/image158.png"/><Relationship Id="rId4" Type="http://schemas.openxmlformats.org/officeDocument/2006/relationships/image" Target="../media/image157.png"/></Relationships>
</file>

<file path=ppt/slides/_rels/slide5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8" Type="http://schemas.openxmlformats.org/officeDocument/2006/relationships/image" Target="../media/image1181.png"/><Relationship Id="rId3" Type="http://schemas.openxmlformats.org/officeDocument/2006/relationships/image" Target="../media/image741.png"/><Relationship Id="rId7" Type="http://schemas.openxmlformats.org/officeDocument/2006/relationships/image" Target="../media/image691.png"/><Relationship Id="rId2" Type="http://schemas.openxmlformats.org/officeDocument/2006/relationships/notesSlide" Target="../notesSlides/notesSlide38.xml"/><Relationship Id="rId1" Type="http://schemas.openxmlformats.org/officeDocument/2006/relationships/slideLayout" Target="../slideLayouts/slideLayout2.xml"/><Relationship Id="rId6" Type="http://schemas.openxmlformats.org/officeDocument/2006/relationships/image" Target="../media/image720.png"/><Relationship Id="rId5" Type="http://schemas.openxmlformats.org/officeDocument/2006/relationships/image" Target="../media/image680.png"/><Relationship Id="rId10" Type="http://schemas.openxmlformats.org/officeDocument/2006/relationships/image" Target="../media/image110.jpeg"/><Relationship Id="rId9" Type="http://schemas.openxmlformats.org/officeDocument/2006/relationships/image" Target="../media/image119.png"/></Relationships>
</file>

<file path=ppt/slides/_rels/slide5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1.xml.rels><?xml version="1.0" encoding="UTF-8" standalone="yes"?>
<Relationships xmlns="http://schemas.openxmlformats.org/package/2006/relationships"><Relationship Id="rId2" Type="http://schemas.openxmlformats.org/officeDocument/2006/relationships/comments" Target="../comments/comment1.xml"/><Relationship Id="rId1" Type="http://schemas.openxmlformats.org/officeDocument/2006/relationships/slideLayout" Target="../slideLayouts/slideLayout2.xml"/></Relationships>
</file>

<file path=ppt/slides/_rels/slide5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5.xml.rels><?xml version="1.0" encoding="UTF-8" standalone="yes"?>
<Relationships xmlns="http://schemas.openxmlformats.org/package/2006/relationships"><Relationship Id="rId2" Type="http://schemas.openxmlformats.org/officeDocument/2006/relationships/image" Target="../media/image378.png"/><Relationship Id="rId1" Type="http://schemas.openxmlformats.org/officeDocument/2006/relationships/slideLayout" Target="../slideLayouts/slideLayout2.xml"/></Relationships>
</file>

<file path=ppt/slides/_rels/slide5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31.xml"/><Relationship Id="rId1" Type="http://schemas.openxmlformats.org/officeDocument/2006/relationships/slideLayout" Target="../slideLayouts/slideLayout2.xml"/></Relationships>
</file>

<file path=ppt/slides/_rels/slide558.xml.rels><?xml version="1.0" encoding="UTF-8" standalone="yes"?>
<Relationships xmlns="http://schemas.openxmlformats.org/package/2006/relationships"><Relationship Id="rId2" Type="http://schemas.openxmlformats.org/officeDocument/2006/relationships/notesSlide" Target="../notesSlides/notesSlide332.xml"/><Relationship Id="rId1" Type="http://schemas.openxmlformats.org/officeDocument/2006/relationships/slideLayout" Target="../slideLayouts/slideLayout2.xml"/></Relationships>
</file>

<file path=ppt/slides/_rels/slide5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3" Type="http://schemas.openxmlformats.org/officeDocument/2006/relationships/image" Target="../media/image741.png"/><Relationship Id="rId7" Type="http://schemas.openxmlformats.org/officeDocument/2006/relationships/image" Target="../media/image110.jpeg"/><Relationship Id="rId2" Type="http://schemas.openxmlformats.org/officeDocument/2006/relationships/notesSlide" Target="../notesSlides/notesSlide39.xml"/><Relationship Id="rId1" Type="http://schemas.openxmlformats.org/officeDocument/2006/relationships/slideLayout" Target="../slideLayouts/slideLayout2.xml"/><Relationship Id="rId6" Type="http://schemas.openxmlformats.org/officeDocument/2006/relationships/image" Target="../media/image120.png"/><Relationship Id="rId5" Type="http://schemas.openxmlformats.org/officeDocument/2006/relationships/image" Target="../media/image680.png"/></Relationships>
</file>

<file path=ppt/slides/_rels/slide560.xml.rels><?xml version="1.0" encoding="UTF-8" standalone="yes"?>
<Relationships xmlns="http://schemas.openxmlformats.org/package/2006/relationships"><Relationship Id="rId3" Type="http://schemas.openxmlformats.org/officeDocument/2006/relationships/image" Target="../media/image379.jpeg"/><Relationship Id="rId2" Type="http://schemas.openxmlformats.org/officeDocument/2006/relationships/image" Target="../media/image5.png"/><Relationship Id="rId1" Type="http://schemas.openxmlformats.org/officeDocument/2006/relationships/slideLayout" Target="../slideLayouts/slideLayout2.xml"/><Relationship Id="rId4" Type="http://schemas.openxmlformats.org/officeDocument/2006/relationships/image" Target="../media/image20.png"/></Relationships>
</file>

<file path=ppt/slides/_rels/slide561.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image" Target="../media/image22.jpeg"/><Relationship Id="rId1" Type="http://schemas.openxmlformats.org/officeDocument/2006/relationships/slideLayout" Target="../slideLayouts/slideLayout2.xml"/><Relationship Id="rId6" Type="http://schemas.openxmlformats.org/officeDocument/2006/relationships/image" Target="../media/image23.jpeg"/><Relationship Id="rId5" Type="http://schemas.openxmlformats.org/officeDocument/2006/relationships/image" Target="../media/image2.png"/><Relationship Id="rId4" Type="http://schemas.openxmlformats.org/officeDocument/2006/relationships/image" Target="../media/image25.jpeg"/></Relationships>
</file>

<file path=ppt/slides/_rels/slide562.xml.rels><?xml version="1.0" encoding="UTF-8" standalone="yes"?>
<Relationships xmlns="http://schemas.openxmlformats.org/package/2006/relationships"><Relationship Id="rId3" Type="http://schemas.openxmlformats.org/officeDocument/2006/relationships/image" Target="../media/image53.jpeg"/><Relationship Id="rId2" Type="http://schemas.openxmlformats.org/officeDocument/2006/relationships/image" Target="../media/image32.jpeg"/><Relationship Id="rId1" Type="http://schemas.openxmlformats.org/officeDocument/2006/relationships/slideLayout" Target="../slideLayouts/slideLayout2.xml"/><Relationship Id="rId4" Type="http://schemas.openxmlformats.org/officeDocument/2006/relationships/image" Target="../media/image79.jpeg"/></Relationships>
</file>

<file path=ppt/slides/_rels/slide563.xml.rels><?xml version="1.0" encoding="UTF-8" standalone="yes"?>
<Relationships xmlns="http://schemas.openxmlformats.org/package/2006/relationships"><Relationship Id="rId8" Type="http://schemas.openxmlformats.org/officeDocument/2006/relationships/image" Target="../media/image651.png"/><Relationship Id="rId3" Type="http://schemas.openxmlformats.org/officeDocument/2006/relationships/image" Target="../media/image1831.png"/><Relationship Id="rId7" Type="http://schemas.openxmlformats.org/officeDocument/2006/relationships/image" Target="../media/image640.png"/><Relationship Id="rId2" Type="http://schemas.openxmlformats.org/officeDocument/2006/relationships/notesSlide" Target="../notesSlides/notesSlide333.xml"/><Relationship Id="rId1" Type="http://schemas.openxmlformats.org/officeDocument/2006/relationships/slideLayout" Target="../slideLayouts/slideLayout2.xml"/><Relationship Id="rId6" Type="http://schemas.openxmlformats.org/officeDocument/2006/relationships/image" Target="../media/image5.png"/><Relationship Id="rId5" Type="http://schemas.openxmlformats.org/officeDocument/2006/relationships/image" Target="../media/image631.png"/><Relationship Id="rId4" Type="http://schemas.openxmlformats.org/officeDocument/2006/relationships/image" Target="../media/image620.png"/><Relationship Id="rId9" Type="http://schemas.openxmlformats.org/officeDocument/2006/relationships/image" Target="../media/image107.jpeg"/></Relationships>
</file>

<file path=ppt/slides/_rels/slide56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334.xml"/><Relationship Id="rId1" Type="http://schemas.openxmlformats.org/officeDocument/2006/relationships/slideLayout" Target="../slideLayouts/slideLayout2.xml"/><Relationship Id="rId5" Type="http://schemas.openxmlformats.org/officeDocument/2006/relationships/image" Target="../media/image117.jpeg"/><Relationship Id="rId4" Type="http://schemas.openxmlformats.org/officeDocument/2006/relationships/image" Target="../media/image116.wmf"/></Relationships>
</file>

<file path=ppt/slides/_rels/slide565.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335.xml"/><Relationship Id="rId1" Type="http://schemas.openxmlformats.org/officeDocument/2006/relationships/slideLayout" Target="../slideLayouts/slideLayout2.xml"/></Relationships>
</file>

<file path=ppt/slides/_rels/slide566.xml.rels><?xml version="1.0" encoding="UTF-8" standalone="yes"?>
<Relationships xmlns="http://schemas.openxmlformats.org/package/2006/relationships"><Relationship Id="rId3" Type="http://schemas.openxmlformats.org/officeDocument/2006/relationships/image" Target="../media/image147.png"/><Relationship Id="rId2" Type="http://schemas.openxmlformats.org/officeDocument/2006/relationships/notesSlide" Target="../notesSlides/notesSlide336.xml"/><Relationship Id="rId1" Type="http://schemas.openxmlformats.org/officeDocument/2006/relationships/slideLayout" Target="../slideLayouts/slideLayout2.xml"/></Relationships>
</file>

<file path=ppt/slides/_rels/slide567.xml.rels><?xml version="1.0" encoding="UTF-8" standalone="yes"?>
<Relationships xmlns="http://schemas.openxmlformats.org/package/2006/relationships"><Relationship Id="rId3" Type="http://schemas.openxmlformats.org/officeDocument/2006/relationships/image" Target="../media/image380.jpeg"/><Relationship Id="rId2" Type="http://schemas.openxmlformats.org/officeDocument/2006/relationships/notesSlide" Target="../notesSlides/notesSlide337.xml"/><Relationship Id="rId1" Type="http://schemas.openxmlformats.org/officeDocument/2006/relationships/slideLayout" Target="../slideLayouts/slideLayout2.xml"/></Relationships>
</file>

<file path=ppt/slides/_rels/slide568.xml.rels><?xml version="1.0" encoding="UTF-8" standalone="yes"?>
<Relationships xmlns="http://schemas.openxmlformats.org/package/2006/relationships"><Relationship Id="rId3" Type="http://schemas.openxmlformats.org/officeDocument/2006/relationships/image" Target="../media/image381.jpeg"/><Relationship Id="rId2" Type="http://schemas.openxmlformats.org/officeDocument/2006/relationships/notesSlide" Target="../notesSlides/notesSlide338.xml"/><Relationship Id="rId1" Type="http://schemas.openxmlformats.org/officeDocument/2006/relationships/slideLayout" Target="../slideLayouts/slideLayout2.xml"/></Relationships>
</file>

<file path=ppt/slides/_rels/slide569.xml.rels><?xml version="1.0" encoding="UTF-8" standalone="yes"?>
<Relationships xmlns="http://schemas.openxmlformats.org/package/2006/relationships"><Relationship Id="rId8" Type="http://schemas.openxmlformats.org/officeDocument/2006/relationships/image" Target="../media/image80.png"/><Relationship Id="rId3" Type="http://schemas.openxmlformats.org/officeDocument/2006/relationships/image" Target="../media/image5.png"/><Relationship Id="rId7" Type="http://schemas.openxmlformats.org/officeDocument/2006/relationships/image" Target="../media/image701.png"/><Relationship Id="rId2" Type="http://schemas.openxmlformats.org/officeDocument/2006/relationships/notesSlide" Target="../notesSlides/notesSlide339.xml"/><Relationship Id="rId1" Type="http://schemas.openxmlformats.org/officeDocument/2006/relationships/slideLayout" Target="../slideLayouts/slideLayout2.xml"/><Relationship Id="rId6" Type="http://schemas.openxmlformats.org/officeDocument/2006/relationships/image" Target="../media/image600000.png"/><Relationship Id="rId5" Type="http://schemas.openxmlformats.org/officeDocument/2006/relationships/image" Target="../media/image6500.png"/><Relationship Id="rId4" Type="http://schemas.openxmlformats.org/officeDocument/2006/relationships/image" Target="../media/image128.jpeg"/></Relationships>
</file>

<file path=ppt/slides/_rels/slide57.xml.rels><?xml version="1.0" encoding="UTF-8" standalone="yes"?>
<Relationships xmlns="http://schemas.openxmlformats.org/package/2006/relationships"><Relationship Id="rId3" Type="http://schemas.openxmlformats.org/officeDocument/2006/relationships/image" Target="../media/image367.png"/><Relationship Id="rId7" Type="http://schemas.openxmlformats.org/officeDocument/2006/relationships/image" Target="../media/image790.png"/><Relationship Id="rId2" Type="http://schemas.openxmlformats.org/officeDocument/2006/relationships/notesSlide" Target="../notesSlides/notesSlide40.xml"/><Relationship Id="rId1" Type="http://schemas.openxmlformats.org/officeDocument/2006/relationships/slideLayout" Target="../slideLayouts/slideLayout2.xml"/><Relationship Id="rId6" Type="http://schemas.openxmlformats.org/officeDocument/2006/relationships/image" Target="../media/image9200.png"/><Relationship Id="rId5" Type="http://schemas.openxmlformats.org/officeDocument/2006/relationships/image" Target="../media/image770.png"/><Relationship Id="rId4" Type="http://schemas.openxmlformats.org/officeDocument/2006/relationships/image" Target="../media/image1401.png"/></Relationships>
</file>

<file path=ppt/slides/_rels/slide570.xml.rels><?xml version="1.0" encoding="UTF-8" standalone="yes"?>
<Relationships xmlns="http://schemas.openxmlformats.org/package/2006/relationships"><Relationship Id="rId3" Type="http://schemas.openxmlformats.org/officeDocument/2006/relationships/image" Target="../media/image1342.png"/><Relationship Id="rId2" Type="http://schemas.openxmlformats.org/officeDocument/2006/relationships/notesSlide" Target="../notesSlides/notesSlide340.xml"/><Relationship Id="rId1" Type="http://schemas.openxmlformats.org/officeDocument/2006/relationships/slideLayout" Target="../slideLayouts/slideLayout7.xml"/><Relationship Id="rId6" Type="http://schemas.openxmlformats.org/officeDocument/2006/relationships/image" Target="../media/image132.png"/><Relationship Id="rId5" Type="http://schemas.openxmlformats.org/officeDocument/2006/relationships/image" Target="../media/image1361.png"/><Relationship Id="rId4" Type="http://schemas.openxmlformats.org/officeDocument/2006/relationships/image" Target="../media/image1351.png"/></Relationships>
</file>

<file path=ppt/slides/_rels/slide57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41.xml"/><Relationship Id="rId1" Type="http://schemas.openxmlformats.org/officeDocument/2006/relationships/slideLayout" Target="../slideLayouts/slideLayout7.xml"/><Relationship Id="rId6" Type="http://schemas.openxmlformats.org/officeDocument/2006/relationships/image" Target="../media/image133.jpeg"/><Relationship Id="rId5" Type="http://schemas.openxmlformats.org/officeDocument/2006/relationships/image" Target="../media/image130.jpeg"/><Relationship Id="rId4" Type="http://schemas.openxmlformats.org/officeDocument/2006/relationships/image" Target="../media/image131.jpeg"/></Relationships>
</file>

<file path=ppt/slides/_rels/slide572.xml.rels><?xml version="1.0" encoding="UTF-8" standalone="yes"?>
<Relationships xmlns="http://schemas.openxmlformats.org/package/2006/relationships"><Relationship Id="rId3" Type="http://schemas.openxmlformats.org/officeDocument/2006/relationships/image" Target="../media/image172.png"/><Relationship Id="rId2" Type="http://schemas.openxmlformats.org/officeDocument/2006/relationships/image" Target="../media/image107.jpeg"/><Relationship Id="rId1" Type="http://schemas.openxmlformats.org/officeDocument/2006/relationships/slideLayout" Target="../slideLayouts/slideLayout2.xml"/></Relationships>
</file>

<file path=ppt/slides/_rels/slide573.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342.xml"/><Relationship Id="rId1" Type="http://schemas.openxmlformats.org/officeDocument/2006/relationships/slideLayout" Target="../slideLayouts/slideLayout2.xml"/><Relationship Id="rId5" Type="http://schemas.openxmlformats.org/officeDocument/2006/relationships/image" Target="../media/image113.jpeg"/><Relationship Id="rId4" Type="http://schemas.openxmlformats.org/officeDocument/2006/relationships/image" Target="../media/image108.png"/></Relationships>
</file>

<file path=ppt/slides/_rels/slide5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6.xml.rels><?xml version="1.0" encoding="UTF-8" standalone="yes"?>
<Relationships xmlns="http://schemas.openxmlformats.org/package/2006/relationships"><Relationship Id="rId2" Type="http://schemas.openxmlformats.org/officeDocument/2006/relationships/image" Target="../media/image107.jpeg"/><Relationship Id="rId1" Type="http://schemas.openxmlformats.org/officeDocument/2006/relationships/slideLayout" Target="../slideLayouts/slideLayout2.xml"/></Relationships>
</file>

<file path=ppt/slides/_rels/slide5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8.xml.rels><?xml version="1.0" encoding="UTF-8" standalone="yes"?>
<Relationships xmlns="http://schemas.openxmlformats.org/package/2006/relationships"><Relationship Id="rId2" Type="http://schemas.openxmlformats.org/officeDocument/2006/relationships/notesSlide" Target="../notesSlides/notesSlide343.xml"/><Relationship Id="rId1" Type="http://schemas.openxmlformats.org/officeDocument/2006/relationships/slideLayout" Target="../slideLayouts/slideLayout7.xml"/></Relationships>
</file>

<file path=ppt/slides/_rels/slide579.xml.rels><?xml version="1.0" encoding="UTF-8" standalone="yes"?>
<Relationships xmlns="http://schemas.openxmlformats.org/package/2006/relationships"><Relationship Id="rId2" Type="http://schemas.openxmlformats.org/officeDocument/2006/relationships/notesSlide" Target="../notesSlides/notesSlide344.xml"/><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3" Type="http://schemas.openxmlformats.org/officeDocument/2006/relationships/image" Target="../media/image850.png"/><Relationship Id="rId2" Type="http://schemas.openxmlformats.org/officeDocument/2006/relationships/notesSlide" Target="../notesSlides/notesSlide41.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121.jpeg"/><Relationship Id="rId4" Type="http://schemas.openxmlformats.org/officeDocument/2006/relationships/image" Target="../media/image140.png"/></Relationships>
</file>

<file path=ppt/slides/_rels/slide5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2.xml.rels><?xml version="1.0" encoding="UTF-8" standalone="yes"?>
<Relationships xmlns="http://schemas.openxmlformats.org/package/2006/relationships"><Relationship Id="rId2" Type="http://schemas.openxmlformats.org/officeDocument/2006/relationships/hyperlink" Target="https://cloud.google.com/vision/" TargetMode="External"/><Relationship Id="rId1" Type="http://schemas.openxmlformats.org/officeDocument/2006/relationships/slideLayout" Target="../slideLayouts/slideLayout2.xml"/></Relationships>
</file>

<file path=ppt/slides/_rels/slide583.xml.rels><?xml version="1.0" encoding="UTF-8" standalone="yes"?>
<Relationships xmlns="http://schemas.openxmlformats.org/package/2006/relationships"><Relationship Id="rId2" Type="http://schemas.openxmlformats.org/officeDocument/2006/relationships/image" Target="../media/image37.jpeg"/><Relationship Id="rId1" Type="http://schemas.openxmlformats.org/officeDocument/2006/relationships/slideLayout" Target="../slideLayouts/slideLayout2.xml"/></Relationships>
</file>

<file path=ppt/slides/_rels/slide584.xml.rels><?xml version="1.0" encoding="UTF-8" standalone="yes"?>
<Relationships xmlns="http://schemas.openxmlformats.org/package/2006/relationships"><Relationship Id="rId2" Type="http://schemas.openxmlformats.org/officeDocument/2006/relationships/image" Target="../media/image382.jpeg"/><Relationship Id="rId1" Type="http://schemas.openxmlformats.org/officeDocument/2006/relationships/slideLayout" Target="../slideLayouts/slideLayout2.xml"/></Relationships>
</file>

<file path=ppt/slides/_rels/slide585.xml.rels><?xml version="1.0" encoding="UTF-8" standalone="yes"?>
<Relationships xmlns="http://schemas.openxmlformats.org/package/2006/relationships"><Relationship Id="rId2" Type="http://schemas.openxmlformats.org/officeDocument/2006/relationships/image" Target="../media/image3230.png"/><Relationship Id="rId1" Type="http://schemas.openxmlformats.org/officeDocument/2006/relationships/slideLayout" Target="../slideLayouts/slideLayout2.xml"/></Relationships>
</file>

<file path=ppt/slides/_rels/slide586.xml.rels><?xml version="1.0" encoding="UTF-8" standalone="yes"?>
<Relationships xmlns="http://schemas.openxmlformats.org/package/2006/relationships"><Relationship Id="rId2" Type="http://schemas.openxmlformats.org/officeDocument/2006/relationships/image" Target="../media/image3240.png"/><Relationship Id="rId1" Type="http://schemas.openxmlformats.org/officeDocument/2006/relationships/slideLayout" Target="../slideLayouts/slideLayout2.xml"/></Relationships>
</file>

<file path=ppt/slides/_rels/slide587.xml.rels><?xml version="1.0" encoding="UTF-8" standalone="yes"?>
<Relationships xmlns="http://schemas.openxmlformats.org/package/2006/relationships"><Relationship Id="rId3" Type="http://schemas.openxmlformats.org/officeDocument/2006/relationships/image" Target="../media/image1781.png"/><Relationship Id="rId2" Type="http://schemas.openxmlformats.org/officeDocument/2006/relationships/image" Target="../media/image3250.png"/><Relationship Id="rId1" Type="http://schemas.openxmlformats.org/officeDocument/2006/relationships/slideLayout" Target="../slideLayouts/slideLayout2.xml"/><Relationship Id="rId5" Type="http://schemas.openxmlformats.org/officeDocument/2006/relationships/image" Target="../media/image3260.png"/><Relationship Id="rId4" Type="http://schemas.openxmlformats.org/officeDocument/2006/relationships/image" Target="../media/image1792.png"/></Relationships>
</file>

<file path=ppt/slides/_rels/slide588.xml.rels><?xml version="1.0" encoding="UTF-8" standalone="yes"?>
<Relationships xmlns="http://schemas.openxmlformats.org/package/2006/relationships"><Relationship Id="rId3" Type="http://schemas.openxmlformats.org/officeDocument/2006/relationships/image" Target="../media/image3260.png"/><Relationship Id="rId2" Type="http://schemas.openxmlformats.org/officeDocument/2006/relationships/image" Target="../media/image1791.png"/><Relationship Id="rId1" Type="http://schemas.openxmlformats.org/officeDocument/2006/relationships/slideLayout" Target="../slideLayouts/slideLayout2.xml"/><Relationship Id="rId4" Type="http://schemas.openxmlformats.org/officeDocument/2006/relationships/image" Target="../media/image3270.png"/></Relationships>
</file>

<file path=ppt/slides/_rels/slide5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3" Type="http://schemas.openxmlformats.org/officeDocument/2006/relationships/image" Target="../media/image850.png"/><Relationship Id="rId2" Type="http://schemas.openxmlformats.org/officeDocument/2006/relationships/notesSlide" Target="../notesSlides/notesSlide42.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122.jpeg"/><Relationship Id="rId4" Type="http://schemas.openxmlformats.org/officeDocument/2006/relationships/image" Target="../media/image140.png"/></Relationships>
</file>

<file path=ppt/slides/_rels/slide5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1.xml.rels><?xml version="1.0" encoding="UTF-8" standalone="yes"?>
<Relationships xmlns="http://schemas.openxmlformats.org/package/2006/relationships"><Relationship Id="rId8" Type="http://schemas.openxmlformats.org/officeDocument/2006/relationships/slide" Target="slide33.xml"/><Relationship Id="rId13" Type="http://schemas.openxmlformats.org/officeDocument/2006/relationships/slide" Target="slide79.xml"/><Relationship Id="rId18" Type="http://schemas.openxmlformats.org/officeDocument/2006/relationships/slide" Target="slide2.xml"/><Relationship Id="rId3" Type="http://schemas.openxmlformats.org/officeDocument/2006/relationships/notesSlide" Target="../notesSlides/notesSlide345.xml"/><Relationship Id="rId21" Type="http://schemas.openxmlformats.org/officeDocument/2006/relationships/image" Target="../media/image384.jpeg"/><Relationship Id="rId7" Type="http://schemas.openxmlformats.org/officeDocument/2006/relationships/slide" Target="slide22.xml"/><Relationship Id="rId12" Type="http://schemas.openxmlformats.org/officeDocument/2006/relationships/slide" Target="slide70.xml"/><Relationship Id="rId17" Type="http://schemas.openxmlformats.org/officeDocument/2006/relationships/slide" Target="slide112.xml"/><Relationship Id="rId2" Type="http://schemas.openxmlformats.org/officeDocument/2006/relationships/slideLayout" Target="../slideLayouts/slideLayout1.xml"/><Relationship Id="rId16" Type="http://schemas.openxmlformats.org/officeDocument/2006/relationships/slide" Target="slide108.xml"/><Relationship Id="rId20" Type="http://schemas.openxmlformats.org/officeDocument/2006/relationships/image" Target="../media/image383.jpeg"/><Relationship Id="rId1" Type="http://schemas.openxmlformats.org/officeDocument/2006/relationships/vmlDrawing" Target="../drawings/vmlDrawing4.vml"/><Relationship Id="rId6" Type="http://schemas.openxmlformats.org/officeDocument/2006/relationships/slide" Target="slide7.xml"/><Relationship Id="rId11" Type="http://schemas.openxmlformats.org/officeDocument/2006/relationships/slide" Target="slide64.xml"/><Relationship Id="rId5" Type="http://schemas.openxmlformats.org/officeDocument/2006/relationships/image" Target="../media/image1.wmf"/><Relationship Id="rId15" Type="http://schemas.openxmlformats.org/officeDocument/2006/relationships/slide" Target="slide97.xml"/><Relationship Id="rId10" Type="http://schemas.openxmlformats.org/officeDocument/2006/relationships/slide" Target="slide53.xml"/><Relationship Id="rId19" Type="http://schemas.openxmlformats.org/officeDocument/2006/relationships/image" Target="../media/image2.png"/><Relationship Id="rId4" Type="http://schemas.openxmlformats.org/officeDocument/2006/relationships/oleObject" Target="../embeddings/oleObject1.bin"/><Relationship Id="rId9" Type="http://schemas.openxmlformats.org/officeDocument/2006/relationships/slide" Target="slide42.xml"/><Relationship Id="rId14" Type="http://schemas.openxmlformats.org/officeDocument/2006/relationships/slide" Target="slide90.xml"/></Relationships>
</file>

<file path=ppt/slides/_rels/slide592.xml.rels><?xml version="1.0" encoding="UTF-8" standalone="yes"?>
<Relationships xmlns="http://schemas.openxmlformats.org/package/2006/relationships"><Relationship Id="rId3" Type="http://schemas.openxmlformats.org/officeDocument/2006/relationships/image" Target="../media/image2881.png"/><Relationship Id="rId2" Type="http://schemas.openxmlformats.org/officeDocument/2006/relationships/notesSlide" Target="../notesSlides/notesSlide346.xml"/><Relationship Id="rId1" Type="http://schemas.openxmlformats.org/officeDocument/2006/relationships/slideLayout" Target="../slideLayouts/slideLayout2.xml"/><Relationship Id="rId5" Type="http://schemas.openxmlformats.org/officeDocument/2006/relationships/image" Target="../media/image3120.png"/><Relationship Id="rId4" Type="http://schemas.openxmlformats.org/officeDocument/2006/relationships/image" Target="../media/image2891.png"/></Relationships>
</file>

<file path=ppt/slides/_rels/slide593.xml.rels><?xml version="1.0" encoding="UTF-8" standalone="yes"?>
<Relationships xmlns="http://schemas.openxmlformats.org/package/2006/relationships"><Relationship Id="rId3" Type="http://schemas.openxmlformats.org/officeDocument/2006/relationships/image" Target="../media/image1832.png"/><Relationship Id="rId2" Type="http://schemas.openxmlformats.org/officeDocument/2006/relationships/notesSlide" Target="../notesSlides/notesSlide347.xml"/><Relationship Id="rId1" Type="http://schemas.openxmlformats.org/officeDocument/2006/relationships/slideLayout" Target="../slideLayouts/slideLayout2.xml"/><Relationship Id="rId4" Type="http://schemas.openxmlformats.org/officeDocument/2006/relationships/image" Target="../media/image1841.png"/></Relationships>
</file>

<file path=ppt/slides/_rels/slide594.xml.rels><?xml version="1.0" encoding="UTF-8" standalone="yes"?>
<Relationships xmlns="http://schemas.openxmlformats.org/package/2006/relationships"><Relationship Id="rId3" Type="http://schemas.openxmlformats.org/officeDocument/2006/relationships/image" Target="../media/image3170.png"/><Relationship Id="rId2" Type="http://schemas.openxmlformats.org/officeDocument/2006/relationships/notesSlide" Target="../notesSlides/notesSlide348.xml"/><Relationship Id="rId1" Type="http://schemas.openxmlformats.org/officeDocument/2006/relationships/slideLayout" Target="../slideLayouts/slideLayout2.xml"/><Relationship Id="rId5" Type="http://schemas.openxmlformats.org/officeDocument/2006/relationships/image" Target="../media/image1851.png"/><Relationship Id="rId4" Type="http://schemas.openxmlformats.org/officeDocument/2006/relationships/image" Target="../media/image1832.png"/></Relationships>
</file>

<file path=ppt/slides/_rels/slide595.xml.rels><?xml version="1.0" encoding="UTF-8" standalone="yes"?>
<Relationships xmlns="http://schemas.openxmlformats.org/package/2006/relationships"><Relationship Id="rId3" Type="http://schemas.openxmlformats.org/officeDocument/2006/relationships/image" Target="../media/image1961.png"/><Relationship Id="rId2" Type="http://schemas.openxmlformats.org/officeDocument/2006/relationships/notesSlide" Target="../notesSlides/notesSlide349.xml"/><Relationship Id="rId1" Type="http://schemas.openxmlformats.org/officeDocument/2006/relationships/slideLayout" Target="../slideLayouts/slideLayout2.xml"/></Relationships>
</file>

<file path=ppt/slides/_rels/slide596.xml.rels><?xml version="1.0" encoding="UTF-8" standalone="yes"?>
<Relationships xmlns="http://schemas.openxmlformats.org/package/2006/relationships"><Relationship Id="rId3" Type="http://schemas.openxmlformats.org/officeDocument/2006/relationships/image" Target="../media/image1961.png"/><Relationship Id="rId2" Type="http://schemas.openxmlformats.org/officeDocument/2006/relationships/notesSlide" Target="../notesSlides/notesSlide350.xml"/><Relationship Id="rId1" Type="http://schemas.openxmlformats.org/officeDocument/2006/relationships/slideLayout" Target="../slideLayouts/slideLayout2.xml"/></Relationships>
</file>

<file path=ppt/slides/_rels/slide597.xml.rels><?xml version="1.0" encoding="UTF-8" standalone="yes"?>
<Relationships xmlns="http://schemas.openxmlformats.org/package/2006/relationships"><Relationship Id="rId3" Type="http://schemas.openxmlformats.org/officeDocument/2006/relationships/image" Target="../media/image1971.png"/><Relationship Id="rId2" Type="http://schemas.openxmlformats.org/officeDocument/2006/relationships/notesSlide" Target="../notesSlides/notesSlide351.xml"/><Relationship Id="rId1" Type="http://schemas.openxmlformats.org/officeDocument/2006/relationships/slideLayout" Target="../slideLayouts/slideLayout2.xml"/><Relationship Id="rId4" Type="http://schemas.openxmlformats.org/officeDocument/2006/relationships/image" Target="../media/image1981.png"/></Relationships>
</file>

<file path=ppt/slides/_rels/slide598.xml.rels><?xml version="1.0" encoding="UTF-8" standalone="yes"?>
<Relationships xmlns="http://schemas.openxmlformats.org/package/2006/relationships"><Relationship Id="rId3" Type="http://schemas.openxmlformats.org/officeDocument/2006/relationships/image" Target="../media/image2001.png"/><Relationship Id="rId2" Type="http://schemas.openxmlformats.org/officeDocument/2006/relationships/notesSlide" Target="../notesSlides/notesSlide352.xml"/><Relationship Id="rId1" Type="http://schemas.openxmlformats.org/officeDocument/2006/relationships/slideLayout" Target="../slideLayouts/slideLayout2.xml"/><Relationship Id="rId6" Type="http://schemas.openxmlformats.org/officeDocument/2006/relationships/image" Target="../media/image2911.png"/><Relationship Id="rId5" Type="http://schemas.openxmlformats.org/officeDocument/2006/relationships/image" Target="../media/image2092.png"/><Relationship Id="rId4" Type="http://schemas.openxmlformats.org/officeDocument/2006/relationships/image" Target="../media/image2011.png"/></Relationships>
</file>

<file path=ppt/slides/_rels/slide599.xml.rels><?xml version="1.0" encoding="UTF-8" standalone="yes"?>
<Relationships xmlns="http://schemas.openxmlformats.org/package/2006/relationships"><Relationship Id="rId3" Type="http://schemas.openxmlformats.org/officeDocument/2006/relationships/image" Target="../media/image2001.png"/><Relationship Id="rId7" Type="http://schemas.openxmlformats.org/officeDocument/2006/relationships/image" Target="../media/image2931.png"/><Relationship Id="rId2" Type="http://schemas.openxmlformats.org/officeDocument/2006/relationships/notesSlide" Target="../notesSlides/notesSlide353.xml"/><Relationship Id="rId1" Type="http://schemas.openxmlformats.org/officeDocument/2006/relationships/slideLayout" Target="../slideLayouts/slideLayout2.xml"/><Relationship Id="rId6" Type="http://schemas.openxmlformats.org/officeDocument/2006/relationships/image" Target="../media/image2920.png"/><Relationship Id="rId5" Type="http://schemas.openxmlformats.org/officeDocument/2006/relationships/image" Target="../media/image2092.png"/><Relationship Id="rId4" Type="http://schemas.openxmlformats.org/officeDocument/2006/relationships/image" Target="../media/image2011.png"/></Relationships>
</file>

<file path=ppt/slides/_rels/slide6.xml.rels><?xml version="1.0" encoding="UTF-8" standalone="yes"?>
<Relationships xmlns="http://schemas.openxmlformats.org/package/2006/relationships"><Relationship Id="rId2" Type="http://schemas.openxmlformats.org/officeDocument/2006/relationships/image" Target="../media/image7.jpeg"/><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image" Target="../media/image850.png"/><Relationship Id="rId2" Type="http://schemas.openxmlformats.org/officeDocument/2006/relationships/notesSlide" Target="../notesSlides/notesSlide43.xml"/><Relationship Id="rId1" Type="http://schemas.openxmlformats.org/officeDocument/2006/relationships/slideLayout" Target="../slideLayouts/slideLayout2.xml"/><Relationship Id="rId5" Type="http://schemas.openxmlformats.org/officeDocument/2006/relationships/image" Target="../media/image6200.png"/><Relationship Id="rId4" Type="http://schemas.openxmlformats.org/officeDocument/2006/relationships/image" Target="../media/image140.png"/></Relationships>
</file>

<file path=ppt/slides/_rels/slide600.xml.rels><?xml version="1.0" encoding="UTF-8" standalone="yes"?>
<Relationships xmlns="http://schemas.openxmlformats.org/package/2006/relationships"><Relationship Id="rId3" Type="http://schemas.openxmlformats.org/officeDocument/2006/relationships/image" Target="../media/image2001.png"/><Relationship Id="rId7" Type="http://schemas.openxmlformats.org/officeDocument/2006/relationships/image" Target="../media/image2941.png"/><Relationship Id="rId2" Type="http://schemas.openxmlformats.org/officeDocument/2006/relationships/notesSlide" Target="../notesSlides/notesSlide354.xml"/><Relationship Id="rId1" Type="http://schemas.openxmlformats.org/officeDocument/2006/relationships/slideLayout" Target="../slideLayouts/slideLayout2.xml"/><Relationship Id="rId6" Type="http://schemas.openxmlformats.org/officeDocument/2006/relationships/image" Target="../media/image2931.png"/><Relationship Id="rId5" Type="http://schemas.openxmlformats.org/officeDocument/2006/relationships/image" Target="../media/image2092.png"/><Relationship Id="rId4" Type="http://schemas.openxmlformats.org/officeDocument/2006/relationships/image" Target="../media/image2011.png"/></Relationships>
</file>

<file path=ppt/slides/_rels/slide601.xml.rels><?xml version="1.0" encoding="UTF-8" standalone="yes"?>
<Relationships xmlns="http://schemas.openxmlformats.org/package/2006/relationships"><Relationship Id="rId2" Type="http://schemas.openxmlformats.org/officeDocument/2006/relationships/notesSlide" Target="../notesSlides/notesSlide355.xml"/><Relationship Id="rId1" Type="http://schemas.openxmlformats.org/officeDocument/2006/relationships/slideLayout" Target="../slideLayouts/slideLayout2.xml"/><Relationship Id="rId5" Type="http://schemas.openxmlformats.org/officeDocument/2006/relationships/image" Target="../media/image1931.png"/><Relationship Id="rId4" Type="http://schemas.openxmlformats.org/officeDocument/2006/relationships/image" Target="../media/image1921.png"/></Relationships>
</file>

<file path=ppt/slides/_rels/slide602.xml.rels><?xml version="1.0" encoding="UTF-8" standalone="yes"?>
<Relationships xmlns="http://schemas.openxmlformats.org/package/2006/relationships"><Relationship Id="rId3" Type="http://schemas.openxmlformats.org/officeDocument/2006/relationships/image" Target="../media/image1921.png"/><Relationship Id="rId2" Type="http://schemas.openxmlformats.org/officeDocument/2006/relationships/notesSlide" Target="../notesSlides/notesSlide356.xml"/><Relationship Id="rId1" Type="http://schemas.openxmlformats.org/officeDocument/2006/relationships/slideLayout" Target="../slideLayouts/slideLayout2.xml"/><Relationship Id="rId5" Type="http://schemas.openxmlformats.org/officeDocument/2006/relationships/image" Target="../media/image1931.png"/></Relationships>
</file>

<file path=ppt/slides/_rels/slide603.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notesSlide" Target="../notesSlides/notesSlide357.xml"/><Relationship Id="rId1" Type="http://schemas.openxmlformats.org/officeDocument/2006/relationships/slideLayout" Target="../slideLayouts/slideLayout2.xml"/></Relationships>
</file>

<file path=ppt/slides/_rels/slide604.xml.rels><?xml version="1.0" encoding="UTF-8" standalone="yes"?>
<Relationships xmlns="http://schemas.openxmlformats.org/package/2006/relationships"><Relationship Id="rId8" Type="http://schemas.openxmlformats.org/officeDocument/2006/relationships/image" Target="../media/image2212.png"/><Relationship Id="rId3" Type="http://schemas.openxmlformats.org/officeDocument/2006/relationships/image" Target="../media/image2182.png"/><Relationship Id="rId7" Type="http://schemas.openxmlformats.org/officeDocument/2006/relationships/image" Target="../media/image2202.png"/><Relationship Id="rId12" Type="http://schemas.openxmlformats.org/officeDocument/2006/relationships/image" Target="../media/image2252.png"/><Relationship Id="rId2" Type="http://schemas.openxmlformats.org/officeDocument/2006/relationships/notesSlide" Target="../notesSlides/notesSlide358.xml"/><Relationship Id="rId1" Type="http://schemas.openxmlformats.org/officeDocument/2006/relationships/slideLayout" Target="../slideLayouts/slideLayout2.xml"/><Relationship Id="rId6" Type="http://schemas.openxmlformats.org/officeDocument/2006/relationships/image" Target="../media/image2192.png"/><Relationship Id="rId11" Type="http://schemas.openxmlformats.org/officeDocument/2006/relationships/image" Target="../media/image2242.png"/><Relationship Id="rId5" Type="http://schemas.openxmlformats.org/officeDocument/2006/relationships/image" Target="../media/image2172.png"/><Relationship Id="rId10" Type="http://schemas.openxmlformats.org/officeDocument/2006/relationships/image" Target="../media/image2232.png"/><Relationship Id="rId4" Type="http://schemas.openxmlformats.org/officeDocument/2006/relationships/image" Target="../media/image1992.png"/><Relationship Id="rId9" Type="http://schemas.openxmlformats.org/officeDocument/2006/relationships/image" Target="../media/image2222.png"/></Relationships>
</file>

<file path=ppt/slides/_rels/slide605.xml.rels><?xml version="1.0" encoding="UTF-8" standalone="yes"?>
<Relationships xmlns="http://schemas.openxmlformats.org/package/2006/relationships"><Relationship Id="rId8" Type="http://schemas.openxmlformats.org/officeDocument/2006/relationships/image" Target="../media/image2262.png"/><Relationship Id="rId3" Type="http://schemas.openxmlformats.org/officeDocument/2006/relationships/image" Target="../media/image2182.png"/><Relationship Id="rId7" Type="http://schemas.openxmlformats.org/officeDocument/2006/relationships/image" Target="../media/image2202.png"/><Relationship Id="rId12" Type="http://schemas.openxmlformats.org/officeDocument/2006/relationships/image" Target="../media/image2292.png"/><Relationship Id="rId2" Type="http://schemas.openxmlformats.org/officeDocument/2006/relationships/notesSlide" Target="../notesSlides/notesSlide359.xml"/><Relationship Id="rId1" Type="http://schemas.openxmlformats.org/officeDocument/2006/relationships/slideLayout" Target="../slideLayouts/slideLayout2.xml"/><Relationship Id="rId6" Type="http://schemas.openxmlformats.org/officeDocument/2006/relationships/image" Target="../media/image2192.png"/><Relationship Id="rId11" Type="http://schemas.openxmlformats.org/officeDocument/2006/relationships/image" Target="../media/image2282.png"/><Relationship Id="rId5" Type="http://schemas.openxmlformats.org/officeDocument/2006/relationships/image" Target="../media/image2172.png"/><Relationship Id="rId10" Type="http://schemas.openxmlformats.org/officeDocument/2006/relationships/image" Target="../media/image2272.png"/><Relationship Id="rId4" Type="http://schemas.openxmlformats.org/officeDocument/2006/relationships/image" Target="../media/image1992.png"/><Relationship Id="rId9" Type="http://schemas.openxmlformats.org/officeDocument/2006/relationships/image" Target="../media/image2242.png"/></Relationships>
</file>

<file path=ppt/slides/_rels/slide606.xml.rels><?xml version="1.0" encoding="UTF-8" standalone="yes"?>
<Relationships xmlns="http://schemas.openxmlformats.org/package/2006/relationships"><Relationship Id="rId8" Type="http://schemas.openxmlformats.org/officeDocument/2006/relationships/image" Target="../media/image2262.png"/><Relationship Id="rId3" Type="http://schemas.openxmlformats.org/officeDocument/2006/relationships/image" Target="../media/image2182.png"/><Relationship Id="rId7" Type="http://schemas.openxmlformats.org/officeDocument/2006/relationships/image" Target="../media/image2202.png"/><Relationship Id="rId2" Type="http://schemas.openxmlformats.org/officeDocument/2006/relationships/notesSlide" Target="../notesSlides/notesSlide360.xml"/><Relationship Id="rId1" Type="http://schemas.openxmlformats.org/officeDocument/2006/relationships/slideLayout" Target="../slideLayouts/slideLayout2.xml"/><Relationship Id="rId6" Type="http://schemas.openxmlformats.org/officeDocument/2006/relationships/image" Target="../media/image2192.png"/><Relationship Id="rId5" Type="http://schemas.openxmlformats.org/officeDocument/2006/relationships/image" Target="../media/image2172.png"/><Relationship Id="rId10" Type="http://schemas.openxmlformats.org/officeDocument/2006/relationships/image" Target="../media/image2311.png"/><Relationship Id="rId4" Type="http://schemas.openxmlformats.org/officeDocument/2006/relationships/image" Target="../media/image1992.png"/><Relationship Id="rId9" Type="http://schemas.openxmlformats.org/officeDocument/2006/relationships/image" Target="../media/image2302.png"/></Relationships>
</file>

<file path=ppt/slides/_rels/slide607.xml.rels><?xml version="1.0" encoding="UTF-8" standalone="yes"?>
<Relationships xmlns="http://schemas.openxmlformats.org/package/2006/relationships"><Relationship Id="rId8" Type="http://schemas.openxmlformats.org/officeDocument/2006/relationships/image" Target="../media/image2262.png"/><Relationship Id="rId3" Type="http://schemas.openxmlformats.org/officeDocument/2006/relationships/image" Target="../media/image2182.png"/><Relationship Id="rId7" Type="http://schemas.openxmlformats.org/officeDocument/2006/relationships/image" Target="../media/image2202.png"/><Relationship Id="rId2" Type="http://schemas.openxmlformats.org/officeDocument/2006/relationships/notesSlide" Target="../notesSlides/notesSlide361.xml"/><Relationship Id="rId1" Type="http://schemas.openxmlformats.org/officeDocument/2006/relationships/slideLayout" Target="../slideLayouts/slideLayout2.xml"/><Relationship Id="rId6" Type="http://schemas.openxmlformats.org/officeDocument/2006/relationships/image" Target="../media/image2192.png"/><Relationship Id="rId5" Type="http://schemas.openxmlformats.org/officeDocument/2006/relationships/image" Target="../media/image2172.png"/><Relationship Id="rId10" Type="http://schemas.openxmlformats.org/officeDocument/2006/relationships/image" Target="../media/image2311.png"/><Relationship Id="rId4" Type="http://schemas.openxmlformats.org/officeDocument/2006/relationships/image" Target="../media/image1992.png"/><Relationship Id="rId9" Type="http://schemas.openxmlformats.org/officeDocument/2006/relationships/image" Target="../media/image2321.png"/></Relationships>
</file>

<file path=ppt/slides/_rels/slide608.xml.rels><?xml version="1.0" encoding="UTF-8" standalone="yes"?>
<Relationships xmlns="http://schemas.openxmlformats.org/package/2006/relationships"><Relationship Id="rId3" Type="http://schemas.openxmlformats.org/officeDocument/2006/relationships/image" Target="../media/image2182.png"/><Relationship Id="rId7" Type="http://schemas.openxmlformats.org/officeDocument/2006/relationships/image" Target="../media/image2331.png"/><Relationship Id="rId2" Type="http://schemas.openxmlformats.org/officeDocument/2006/relationships/notesSlide" Target="../notesSlides/notesSlide362.xml"/><Relationship Id="rId1" Type="http://schemas.openxmlformats.org/officeDocument/2006/relationships/slideLayout" Target="../slideLayouts/slideLayout2.xml"/><Relationship Id="rId6" Type="http://schemas.openxmlformats.org/officeDocument/2006/relationships/image" Target="../media/image2192.png"/><Relationship Id="rId5" Type="http://schemas.openxmlformats.org/officeDocument/2006/relationships/image" Target="../media/image2172.png"/><Relationship Id="rId4" Type="http://schemas.openxmlformats.org/officeDocument/2006/relationships/image" Target="../media/image1992.png"/></Relationships>
</file>

<file path=ppt/slides/_rels/slide6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3" Type="http://schemas.openxmlformats.org/officeDocument/2006/relationships/image" Target="../media/image850.png"/><Relationship Id="rId7" Type="http://schemas.openxmlformats.org/officeDocument/2006/relationships/image" Target="../media/image123.png"/><Relationship Id="rId2" Type="http://schemas.openxmlformats.org/officeDocument/2006/relationships/notesSlide" Target="../notesSlides/notesSlide44.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5.png"/><Relationship Id="rId4" Type="http://schemas.openxmlformats.org/officeDocument/2006/relationships/image" Target="../media/image140.png"/></Relationships>
</file>

<file path=ppt/slides/_rels/slide6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3" Type="http://schemas.openxmlformats.org/officeDocument/2006/relationships/image" Target="../media/image850.png"/><Relationship Id="rId7" Type="http://schemas.openxmlformats.org/officeDocument/2006/relationships/image" Target="../media/image123.png"/><Relationship Id="rId2" Type="http://schemas.openxmlformats.org/officeDocument/2006/relationships/notesSlide" Target="../notesSlides/notesSlide45.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5.png"/><Relationship Id="rId4" Type="http://schemas.openxmlformats.org/officeDocument/2006/relationships/image" Target="../media/image140.png"/></Relationships>
</file>

<file path=ppt/slides/_rels/slide63.xml.rels><?xml version="1.0" encoding="UTF-8" standalone="yes"?>
<Relationships xmlns="http://schemas.openxmlformats.org/package/2006/relationships"><Relationship Id="rId8" Type="http://schemas.openxmlformats.org/officeDocument/2006/relationships/image" Target="../media/image124.png"/><Relationship Id="rId3" Type="http://schemas.openxmlformats.org/officeDocument/2006/relationships/image" Target="../media/image850.png"/><Relationship Id="rId7" Type="http://schemas.openxmlformats.org/officeDocument/2006/relationships/image" Target="../media/image123.png"/><Relationship Id="rId2" Type="http://schemas.openxmlformats.org/officeDocument/2006/relationships/notesSlide" Target="../notesSlides/notesSlide46.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5.png"/><Relationship Id="rId4" Type="http://schemas.openxmlformats.org/officeDocument/2006/relationships/image" Target="../media/image140.png"/><Relationship Id="rId9" Type="http://schemas.openxmlformats.org/officeDocument/2006/relationships/image" Target="../media/image125.png"/></Relationships>
</file>

<file path=ppt/slides/_rels/slide64.xml.rels><?xml version="1.0" encoding="UTF-8" standalone="yes"?>
<Relationships xmlns="http://schemas.openxmlformats.org/package/2006/relationships"><Relationship Id="rId3" Type="http://schemas.openxmlformats.org/officeDocument/2006/relationships/image" Target="../media/image126.jpeg"/><Relationship Id="rId2" Type="http://schemas.openxmlformats.org/officeDocument/2006/relationships/notesSlide" Target="../notesSlides/notesSlide47.xml"/><Relationship Id="rId1" Type="http://schemas.openxmlformats.org/officeDocument/2006/relationships/slideLayout" Target="../slideLayouts/slideLayout7.xml"/><Relationship Id="rId4" Type="http://schemas.openxmlformats.org/officeDocument/2006/relationships/image" Target="../media/image127.png"/></Relationships>
</file>

<file path=ppt/slides/_rels/slide65.xml.rels><?xml version="1.0" encoding="UTF-8" standalone="yes"?>
<Relationships xmlns="http://schemas.openxmlformats.org/package/2006/relationships"><Relationship Id="rId8" Type="http://schemas.openxmlformats.org/officeDocument/2006/relationships/image" Target="../media/image1062.png"/><Relationship Id="rId3" Type="http://schemas.openxmlformats.org/officeDocument/2006/relationships/image" Target="../media/image128.jpeg"/><Relationship Id="rId7" Type="http://schemas.openxmlformats.org/officeDocument/2006/relationships/image" Target="../media/image1000.png"/><Relationship Id="rId2" Type="http://schemas.openxmlformats.org/officeDocument/2006/relationships/notesSlide" Target="../notesSlides/notesSlide48.xml"/><Relationship Id="rId1" Type="http://schemas.openxmlformats.org/officeDocument/2006/relationships/slideLayout" Target="../slideLayouts/slideLayout7.xml"/><Relationship Id="rId6" Type="http://schemas.openxmlformats.org/officeDocument/2006/relationships/image" Target="../media/image990.png"/><Relationship Id="rId11" Type="http://schemas.openxmlformats.org/officeDocument/2006/relationships/image" Target="../media/image131.jpeg"/><Relationship Id="rId5" Type="http://schemas.openxmlformats.org/officeDocument/2006/relationships/image" Target="../media/image981.png"/><Relationship Id="rId10" Type="http://schemas.openxmlformats.org/officeDocument/2006/relationships/image" Target="../media/image130.jpeg"/><Relationship Id="rId4" Type="http://schemas.openxmlformats.org/officeDocument/2006/relationships/image" Target="../media/image972.png"/><Relationship Id="rId9" Type="http://schemas.openxmlformats.org/officeDocument/2006/relationships/image" Target="../media/image129.jpeg"/></Relationships>
</file>

<file path=ppt/slides/_rels/slide66.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128.jpeg"/><Relationship Id="rId7" Type="http://schemas.openxmlformats.org/officeDocument/2006/relationships/image" Target="../media/image1000.png"/><Relationship Id="rId2" Type="http://schemas.openxmlformats.org/officeDocument/2006/relationships/notesSlide" Target="../notesSlides/notesSlide49.xml"/><Relationship Id="rId1" Type="http://schemas.openxmlformats.org/officeDocument/2006/relationships/slideLayout" Target="../slideLayouts/slideLayout7.xml"/><Relationship Id="rId6" Type="http://schemas.openxmlformats.org/officeDocument/2006/relationships/image" Target="../media/image990.png"/><Relationship Id="rId5" Type="http://schemas.openxmlformats.org/officeDocument/2006/relationships/image" Target="../media/image981.png"/><Relationship Id="rId4" Type="http://schemas.openxmlformats.org/officeDocument/2006/relationships/image" Target="../media/image972.png"/></Relationships>
</file>

<file path=ppt/slides/_rels/slide67.xml.rels><?xml version="1.0" encoding="UTF-8" standalone="yes"?>
<Relationships xmlns="http://schemas.openxmlformats.org/package/2006/relationships"><Relationship Id="rId8" Type="http://schemas.openxmlformats.org/officeDocument/2006/relationships/image" Target="../media/image132.png"/><Relationship Id="rId3" Type="http://schemas.openxmlformats.org/officeDocument/2006/relationships/image" Target="../media/image128.jpeg"/><Relationship Id="rId7" Type="http://schemas.openxmlformats.org/officeDocument/2006/relationships/image" Target="../media/image1000.png"/><Relationship Id="rId2" Type="http://schemas.openxmlformats.org/officeDocument/2006/relationships/notesSlide" Target="../notesSlides/notesSlide50.xml"/><Relationship Id="rId1" Type="http://schemas.openxmlformats.org/officeDocument/2006/relationships/slideLayout" Target="../slideLayouts/slideLayout7.xml"/><Relationship Id="rId6" Type="http://schemas.openxmlformats.org/officeDocument/2006/relationships/image" Target="../media/image990.png"/><Relationship Id="rId5" Type="http://schemas.openxmlformats.org/officeDocument/2006/relationships/image" Target="../media/image981.png"/><Relationship Id="rId4" Type="http://schemas.openxmlformats.org/officeDocument/2006/relationships/image" Target="../media/image972.png"/></Relationships>
</file>

<file path=ppt/slides/_rels/slide68.xml.rels><?xml version="1.0" encoding="UTF-8" standalone="yes"?>
<Relationships xmlns="http://schemas.openxmlformats.org/package/2006/relationships"><Relationship Id="rId8" Type="http://schemas.openxmlformats.org/officeDocument/2006/relationships/image" Target="../media/image1081.png"/><Relationship Id="rId3" Type="http://schemas.openxmlformats.org/officeDocument/2006/relationships/image" Target="../media/image1061.png"/><Relationship Id="rId7" Type="http://schemas.openxmlformats.org/officeDocument/2006/relationships/image" Target="../media/image107.png"/><Relationship Id="rId2" Type="http://schemas.openxmlformats.org/officeDocument/2006/relationships/image" Target="../media/image5.png"/><Relationship Id="rId1" Type="http://schemas.openxmlformats.org/officeDocument/2006/relationships/slideLayout" Target="../slideLayouts/slideLayout2.xml"/><Relationship Id="rId6" Type="http://schemas.openxmlformats.org/officeDocument/2006/relationships/image" Target="../media/image130.jpeg"/><Relationship Id="rId5" Type="http://schemas.openxmlformats.org/officeDocument/2006/relationships/image" Target="../media/image131.jpeg"/><Relationship Id="rId4" Type="http://schemas.openxmlformats.org/officeDocument/2006/relationships/image" Target="../media/image129.jpeg"/></Relationships>
</file>

<file path=ppt/slides/_rels/slide69.xml.rels><?xml version="1.0" encoding="UTF-8" standalone="yes"?>
<Relationships xmlns="http://schemas.openxmlformats.org/package/2006/relationships"><Relationship Id="rId8" Type="http://schemas.openxmlformats.org/officeDocument/2006/relationships/image" Target="../media/image130.jpeg"/><Relationship Id="rId3" Type="http://schemas.openxmlformats.org/officeDocument/2006/relationships/image" Target="../media/image5.png"/><Relationship Id="rId7" Type="http://schemas.openxmlformats.org/officeDocument/2006/relationships/image" Target="../media/image131.jpeg"/><Relationship Id="rId2" Type="http://schemas.openxmlformats.org/officeDocument/2006/relationships/notesSlide" Target="../notesSlides/notesSlide51.xml"/><Relationship Id="rId1" Type="http://schemas.openxmlformats.org/officeDocument/2006/relationships/slideLayout" Target="../slideLayouts/slideLayout2.xml"/><Relationship Id="rId6" Type="http://schemas.openxmlformats.org/officeDocument/2006/relationships/image" Target="../media/image129.jpeg"/><Relationship Id="rId5" Type="http://schemas.openxmlformats.org/officeDocument/2006/relationships/image" Target="../media/image1101.png"/><Relationship Id="rId10" Type="http://schemas.openxmlformats.org/officeDocument/2006/relationships/image" Target="../media/image1081.png"/><Relationship Id="rId4" Type="http://schemas.openxmlformats.org/officeDocument/2006/relationships/image" Target="../media/image133.jpeg"/><Relationship Id="rId9" Type="http://schemas.openxmlformats.org/officeDocument/2006/relationships/image" Target="../media/image107.png"/></Relationships>
</file>

<file path=ppt/slides/_rels/slide7.xml.rels><?xml version="1.0" encoding="UTF-8" standalone="yes"?>
<Relationships xmlns="http://schemas.openxmlformats.org/package/2006/relationships"><Relationship Id="rId2" Type="http://schemas.openxmlformats.org/officeDocument/2006/relationships/image" Target="../media/image8.jpeg"/><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8" Type="http://schemas.openxmlformats.org/officeDocument/2006/relationships/image" Target="../media/image880.png"/><Relationship Id="rId3" Type="http://schemas.openxmlformats.org/officeDocument/2006/relationships/image" Target="../media/image140.png"/><Relationship Id="rId7" Type="http://schemas.openxmlformats.org/officeDocument/2006/relationships/image" Target="../media/image1020.png"/><Relationship Id="rId2" Type="http://schemas.openxmlformats.org/officeDocument/2006/relationships/notesSlide" Target="../notesSlides/notesSlide52.xml"/><Relationship Id="rId1" Type="http://schemas.openxmlformats.org/officeDocument/2006/relationships/slideLayout" Target="../slideLayouts/slideLayout2.xml"/><Relationship Id="rId6" Type="http://schemas.openxmlformats.org/officeDocument/2006/relationships/image" Target="../media/image7200.png"/><Relationship Id="rId11" Type="http://schemas.openxmlformats.org/officeDocument/2006/relationships/image" Target="../media/image365.png"/><Relationship Id="rId5" Type="http://schemas.openxmlformats.org/officeDocument/2006/relationships/image" Target="../media/image7110.png"/><Relationship Id="rId10" Type="http://schemas.openxmlformats.org/officeDocument/2006/relationships/image" Target="../media/image364.png"/><Relationship Id="rId4" Type="http://schemas.openxmlformats.org/officeDocument/2006/relationships/image" Target="../media/image870.png"/><Relationship Id="rId9" Type="http://schemas.openxmlformats.org/officeDocument/2006/relationships/image" Target="../media/image891.png"/></Relationships>
</file>

<file path=ppt/slides/_rels/slide71.xml.rels><?xml version="1.0" encoding="UTF-8" standalone="yes"?>
<Relationships xmlns="http://schemas.openxmlformats.org/package/2006/relationships"><Relationship Id="rId8" Type="http://schemas.openxmlformats.org/officeDocument/2006/relationships/image" Target="../media/image880.png"/><Relationship Id="rId3" Type="http://schemas.openxmlformats.org/officeDocument/2006/relationships/image" Target="../media/image140.png"/><Relationship Id="rId7" Type="http://schemas.openxmlformats.org/officeDocument/2006/relationships/image" Target="../media/image971.png"/><Relationship Id="rId2" Type="http://schemas.openxmlformats.org/officeDocument/2006/relationships/notesSlide" Target="../notesSlides/notesSlide53.xml"/><Relationship Id="rId1" Type="http://schemas.openxmlformats.org/officeDocument/2006/relationships/slideLayout" Target="../slideLayouts/slideLayout2.xml"/><Relationship Id="rId6" Type="http://schemas.openxmlformats.org/officeDocument/2006/relationships/image" Target="../media/image1020.png"/><Relationship Id="rId5" Type="http://schemas.openxmlformats.org/officeDocument/2006/relationships/image" Target="../media/image7200.png"/><Relationship Id="rId4" Type="http://schemas.openxmlformats.org/officeDocument/2006/relationships/image" Target="../media/image870.png"/></Relationships>
</file>

<file path=ppt/slides/_rels/slide72.xml.rels><?xml version="1.0" encoding="UTF-8" standalone="yes"?>
<Relationships xmlns="http://schemas.openxmlformats.org/package/2006/relationships"><Relationship Id="rId8" Type="http://schemas.openxmlformats.org/officeDocument/2006/relationships/image" Target="../media/image880.png"/><Relationship Id="rId3" Type="http://schemas.openxmlformats.org/officeDocument/2006/relationships/image" Target="../media/image140.png"/><Relationship Id="rId7" Type="http://schemas.openxmlformats.org/officeDocument/2006/relationships/image" Target="../media/image971.png"/><Relationship Id="rId2" Type="http://schemas.openxmlformats.org/officeDocument/2006/relationships/notesSlide" Target="../notesSlides/notesSlide54.xml"/><Relationship Id="rId1" Type="http://schemas.openxmlformats.org/officeDocument/2006/relationships/slideLayout" Target="../slideLayouts/slideLayout2.xml"/><Relationship Id="rId6" Type="http://schemas.openxmlformats.org/officeDocument/2006/relationships/image" Target="../media/image1020.png"/><Relationship Id="rId5" Type="http://schemas.openxmlformats.org/officeDocument/2006/relationships/image" Target="../media/image7200.png"/><Relationship Id="rId4" Type="http://schemas.openxmlformats.org/officeDocument/2006/relationships/image" Target="../media/image870.png"/></Relationships>
</file>

<file path=ppt/slides/_rels/slide73.xml.rels><?xml version="1.0" encoding="UTF-8" standalone="yes"?>
<Relationships xmlns="http://schemas.openxmlformats.org/package/2006/relationships"><Relationship Id="rId8" Type="http://schemas.openxmlformats.org/officeDocument/2006/relationships/image" Target="../media/image880.png"/><Relationship Id="rId3" Type="http://schemas.openxmlformats.org/officeDocument/2006/relationships/image" Target="../media/image140.png"/><Relationship Id="rId7" Type="http://schemas.openxmlformats.org/officeDocument/2006/relationships/image" Target="../media/image980.png"/><Relationship Id="rId2" Type="http://schemas.openxmlformats.org/officeDocument/2006/relationships/notesSlide" Target="../notesSlides/notesSlide55.xml"/><Relationship Id="rId1" Type="http://schemas.openxmlformats.org/officeDocument/2006/relationships/slideLayout" Target="../slideLayouts/slideLayout2.xml"/><Relationship Id="rId6" Type="http://schemas.openxmlformats.org/officeDocument/2006/relationships/image" Target="../media/image1040.png"/><Relationship Id="rId5" Type="http://schemas.openxmlformats.org/officeDocument/2006/relationships/image" Target="../media/image7200.png"/><Relationship Id="rId4" Type="http://schemas.openxmlformats.org/officeDocument/2006/relationships/image" Target="../media/image870.png"/></Relationships>
</file>

<file path=ppt/slides/_rels/slide74.xml.rels><?xml version="1.0" encoding="UTF-8" standalone="yes"?>
<Relationships xmlns="http://schemas.openxmlformats.org/package/2006/relationships"><Relationship Id="rId8" Type="http://schemas.openxmlformats.org/officeDocument/2006/relationships/image" Target="../media/image1122.png"/><Relationship Id="rId3" Type="http://schemas.openxmlformats.org/officeDocument/2006/relationships/image" Target="../media/image140.png"/><Relationship Id="rId7" Type="http://schemas.openxmlformats.org/officeDocument/2006/relationships/image" Target="../media/image1111.png"/><Relationship Id="rId2" Type="http://schemas.openxmlformats.org/officeDocument/2006/relationships/notesSlide" Target="../notesSlides/notesSlide56.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980.png"/><Relationship Id="rId4" Type="http://schemas.openxmlformats.org/officeDocument/2006/relationships/image" Target="../media/image1050.png"/></Relationships>
</file>

<file path=ppt/slides/_rels/slide75.xml.rels><?xml version="1.0" encoding="UTF-8" standalone="yes"?>
<Relationships xmlns="http://schemas.openxmlformats.org/package/2006/relationships"><Relationship Id="rId8" Type="http://schemas.openxmlformats.org/officeDocument/2006/relationships/image" Target="../media/image1122.png"/><Relationship Id="rId3" Type="http://schemas.openxmlformats.org/officeDocument/2006/relationships/image" Target="../media/image140.png"/><Relationship Id="rId7" Type="http://schemas.openxmlformats.org/officeDocument/2006/relationships/image" Target="../media/image1111.png"/><Relationship Id="rId2" Type="http://schemas.openxmlformats.org/officeDocument/2006/relationships/notesSlide" Target="../notesSlides/notesSlide57.xml"/><Relationship Id="rId1" Type="http://schemas.openxmlformats.org/officeDocument/2006/relationships/slideLayout" Target="../slideLayouts/slideLayout2.xml"/><Relationship Id="rId6" Type="http://schemas.openxmlformats.org/officeDocument/2006/relationships/image" Target="../media/image6200.png"/><Relationship Id="rId5" Type="http://schemas.openxmlformats.org/officeDocument/2006/relationships/image" Target="../media/image980.png"/><Relationship Id="rId4" Type="http://schemas.openxmlformats.org/officeDocument/2006/relationships/image" Target="../media/image1050.png"/><Relationship Id="rId9" Type="http://schemas.openxmlformats.org/officeDocument/2006/relationships/image" Target="../media/image113.png"/></Relationships>
</file>

<file path=ppt/slides/_rels/slide76.xml.rels><?xml version="1.0" encoding="UTF-8" standalone="yes"?>
<Relationships xmlns="http://schemas.openxmlformats.org/package/2006/relationships"><Relationship Id="rId8" Type="http://schemas.openxmlformats.org/officeDocument/2006/relationships/image" Target="../media/image1122.png"/><Relationship Id="rId13" Type="http://schemas.openxmlformats.org/officeDocument/2006/relationships/image" Target="../media/image134.jpeg"/><Relationship Id="rId7" Type="http://schemas.openxmlformats.org/officeDocument/2006/relationships/image" Target="../media/image1111.png"/><Relationship Id="rId12" Type="http://schemas.openxmlformats.org/officeDocument/2006/relationships/image" Target="../media/image5.png"/><Relationship Id="rId2" Type="http://schemas.openxmlformats.org/officeDocument/2006/relationships/notesSlide" Target="../notesSlides/notesSlide58.xml"/><Relationship Id="rId1" Type="http://schemas.openxmlformats.org/officeDocument/2006/relationships/slideLayout" Target="../slideLayouts/slideLayout2.xml"/><Relationship Id="rId6" Type="http://schemas.openxmlformats.org/officeDocument/2006/relationships/image" Target="../media/image6200.png"/><Relationship Id="rId11" Type="http://schemas.openxmlformats.org/officeDocument/2006/relationships/image" Target="../media/image1152.png"/><Relationship Id="rId5" Type="http://schemas.openxmlformats.org/officeDocument/2006/relationships/image" Target="../media/image980.png"/><Relationship Id="rId15" Type="http://schemas.openxmlformats.org/officeDocument/2006/relationships/image" Target="../media/image1162.png"/><Relationship Id="rId10" Type="http://schemas.openxmlformats.org/officeDocument/2006/relationships/image" Target="../media/image1142.png"/><Relationship Id="rId9" Type="http://schemas.openxmlformats.org/officeDocument/2006/relationships/image" Target="../media/image113.png"/><Relationship Id="rId14" Type="http://schemas.openxmlformats.org/officeDocument/2006/relationships/image" Target="../media/image1171.png"/></Relationships>
</file>

<file path=ppt/slides/_rels/slide77.xml.rels><?xml version="1.0" encoding="UTF-8" standalone="yes"?>
<Relationships xmlns="http://schemas.openxmlformats.org/package/2006/relationships"><Relationship Id="rId8" Type="http://schemas.openxmlformats.org/officeDocument/2006/relationships/image" Target="../media/image1191.png"/><Relationship Id="rId13" Type="http://schemas.openxmlformats.org/officeDocument/2006/relationships/image" Target="../media/image1152.png"/><Relationship Id="rId7" Type="http://schemas.openxmlformats.org/officeDocument/2006/relationships/image" Target="../media/image1111.png"/><Relationship Id="rId12" Type="http://schemas.openxmlformats.org/officeDocument/2006/relationships/image" Target="../media/image1231.png"/><Relationship Id="rId2" Type="http://schemas.openxmlformats.org/officeDocument/2006/relationships/notesSlide" Target="../notesSlides/notesSlide59.xml"/><Relationship Id="rId1" Type="http://schemas.openxmlformats.org/officeDocument/2006/relationships/slideLayout" Target="../slideLayouts/slideLayout2.xml"/><Relationship Id="rId6" Type="http://schemas.openxmlformats.org/officeDocument/2006/relationships/image" Target="../media/image6200.png"/><Relationship Id="rId11" Type="http://schemas.openxmlformats.org/officeDocument/2006/relationships/image" Target="../media/image1221.png"/><Relationship Id="rId5" Type="http://schemas.openxmlformats.org/officeDocument/2006/relationships/image" Target="../media/image980.png"/><Relationship Id="rId15" Type="http://schemas.openxmlformats.org/officeDocument/2006/relationships/image" Target="../media/image113.png"/><Relationship Id="rId10" Type="http://schemas.openxmlformats.org/officeDocument/2006/relationships/image" Target="../media/image1212.png"/><Relationship Id="rId9" Type="http://schemas.openxmlformats.org/officeDocument/2006/relationships/image" Target="../media/image1201.png"/><Relationship Id="rId14" Type="http://schemas.openxmlformats.org/officeDocument/2006/relationships/image" Target="../media/image1122.png"/></Relationships>
</file>

<file path=ppt/slides/_rels/slide78.xml.rels><?xml version="1.0" encoding="UTF-8" standalone="yes"?>
<Relationships xmlns="http://schemas.openxmlformats.org/package/2006/relationships"><Relationship Id="rId8" Type="http://schemas.openxmlformats.org/officeDocument/2006/relationships/image" Target="../media/image1152.png"/><Relationship Id="rId7" Type="http://schemas.openxmlformats.org/officeDocument/2006/relationships/image" Target="../media/image113.png"/><Relationship Id="rId12" Type="http://schemas.openxmlformats.org/officeDocument/2006/relationships/image" Target="../media/image1231.png"/><Relationship Id="rId2" Type="http://schemas.openxmlformats.org/officeDocument/2006/relationships/notesSlide" Target="../notesSlides/notesSlide60.xml"/><Relationship Id="rId1" Type="http://schemas.openxmlformats.org/officeDocument/2006/relationships/slideLayout" Target="../slideLayouts/slideLayout2.xml"/><Relationship Id="rId6" Type="http://schemas.openxmlformats.org/officeDocument/2006/relationships/image" Target="../media/image6200.png"/><Relationship Id="rId11" Type="http://schemas.openxmlformats.org/officeDocument/2006/relationships/image" Target="../media/image1260.png"/><Relationship Id="rId10" Type="http://schemas.openxmlformats.org/officeDocument/2006/relationships/image" Target="../media/image1250.png"/><Relationship Id="rId9" Type="http://schemas.openxmlformats.org/officeDocument/2006/relationships/image" Target="../media/image1240.png"/></Relationships>
</file>

<file path=ppt/slides/_rels/slide79.xml.rels><?xml version="1.0" encoding="UTF-8" standalone="yes"?>
<Relationships xmlns="http://schemas.openxmlformats.org/package/2006/relationships"><Relationship Id="rId8" Type="http://schemas.openxmlformats.org/officeDocument/2006/relationships/image" Target="../media/image1121.png"/><Relationship Id="rId3" Type="http://schemas.openxmlformats.org/officeDocument/2006/relationships/image" Target="../media/image1240.png"/><Relationship Id="rId2" Type="http://schemas.openxmlformats.org/officeDocument/2006/relationships/notesSlide" Target="../notesSlides/notesSlide61.xml"/><Relationship Id="rId1" Type="http://schemas.openxmlformats.org/officeDocument/2006/relationships/slideLayout" Target="../slideLayouts/slideLayout2.xml"/><Relationship Id="rId6" Type="http://schemas.openxmlformats.org/officeDocument/2006/relationships/image" Target="../media/image1231.png"/><Relationship Id="rId5" Type="http://schemas.openxmlformats.org/officeDocument/2006/relationships/image" Target="../media/image1260.png"/><Relationship Id="rId4" Type="http://schemas.openxmlformats.org/officeDocument/2006/relationships/image" Target="../media/image1250.png"/></Relationships>
</file>

<file path=ppt/slides/_rels/slide8.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image" Target="../media/image9.jpeg"/><Relationship Id="rId1" Type="http://schemas.openxmlformats.org/officeDocument/2006/relationships/slideLayout" Target="../slideLayouts/slideLayout2.xml"/><Relationship Id="rId5" Type="http://schemas.openxmlformats.org/officeDocument/2006/relationships/image" Target="../media/image12.jpeg"/><Relationship Id="rId4" Type="http://schemas.openxmlformats.org/officeDocument/2006/relationships/image" Target="../media/image11.jpeg"/></Relationships>
</file>

<file path=ppt/slides/_rels/slide80.xml.rels><?xml version="1.0" encoding="UTF-8" standalone="yes"?>
<Relationships xmlns="http://schemas.openxmlformats.org/package/2006/relationships"><Relationship Id="rId8" Type="http://schemas.openxmlformats.org/officeDocument/2006/relationships/image" Target="../media/image1121.png"/><Relationship Id="rId3" Type="http://schemas.openxmlformats.org/officeDocument/2006/relationships/image" Target="../media/image1240.png"/><Relationship Id="rId2" Type="http://schemas.openxmlformats.org/officeDocument/2006/relationships/notesSlide" Target="../notesSlides/notesSlide62.xml"/><Relationship Id="rId1" Type="http://schemas.openxmlformats.org/officeDocument/2006/relationships/slideLayout" Target="../slideLayouts/slideLayout2.xml"/><Relationship Id="rId6" Type="http://schemas.openxmlformats.org/officeDocument/2006/relationships/image" Target="../media/image1231.png"/><Relationship Id="rId5" Type="http://schemas.openxmlformats.org/officeDocument/2006/relationships/image" Target="../media/image1260.png"/><Relationship Id="rId10" Type="http://schemas.openxmlformats.org/officeDocument/2006/relationships/image" Target="../media/image1292.png"/><Relationship Id="rId4" Type="http://schemas.openxmlformats.org/officeDocument/2006/relationships/image" Target="../media/image1272.png"/><Relationship Id="rId9" Type="http://schemas.openxmlformats.org/officeDocument/2006/relationships/image" Target="../media/image1283.png"/></Relationships>
</file>

<file path=ppt/slides/_rels/slide81.xml.rels><?xml version="1.0" encoding="UTF-8" standalone="yes"?>
<Relationships xmlns="http://schemas.openxmlformats.org/package/2006/relationships"><Relationship Id="rId8" Type="http://schemas.openxmlformats.org/officeDocument/2006/relationships/image" Target="../media/image1121.png"/><Relationship Id="rId13" Type="http://schemas.openxmlformats.org/officeDocument/2006/relationships/image" Target="../media/image131.png"/><Relationship Id="rId3" Type="http://schemas.openxmlformats.org/officeDocument/2006/relationships/image" Target="../media/image1240.png"/><Relationship Id="rId12" Type="http://schemas.openxmlformats.org/officeDocument/2006/relationships/image" Target="../media/image134.jpeg"/><Relationship Id="rId2" Type="http://schemas.openxmlformats.org/officeDocument/2006/relationships/notesSlide" Target="../notesSlides/notesSlide63.xml"/><Relationship Id="rId1" Type="http://schemas.openxmlformats.org/officeDocument/2006/relationships/slideLayout" Target="../slideLayouts/slideLayout2.xml"/><Relationship Id="rId11" Type="http://schemas.openxmlformats.org/officeDocument/2006/relationships/image" Target="../media/image5.png"/><Relationship Id="rId5" Type="http://schemas.openxmlformats.org/officeDocument/2006/relationships/image" Target="../media/image1260.png"/><Relationship Id="rId10" Type="http://schemas.openxmlformats.org/officeDocument/2006/relationships/image" Target="../media/image130.png"/><Relationship Id="rId4" Type="http://schemas.openxmlformats.org/officeDocument/2006/relationships/image" Target="../media/image1272.png"/><Relationship Id="rId9" Type="http://schemas.openxmlformats.org/officeDocument/2006/relationships/image" Target="../media/image1292.png"/></Relationships>
</file>

<file path=ppt/slides/_rels/slide82.xml.rels><?xml version="1.0" encoding="UTF-8" standalone="yes"?>
<Relationships xmlns="http://schemas.openxmlformats.org/package/2006/relationships"><Relationship Id="rId8" Type="http://schemas.openxmlformats.org/officeDocument/2006/relationships/image" Target="../media/image107.jpeg"/><Relationship Id="rId3" Type="http://schemas.openxmlformats.org/officeDocument/2006/relationships/image" Target="../media/image1240.png"/><Relationship Id="rId7" Type="http://schemas.openxmlformats.org/officeDocument/2006/relationships/image" Target="../media/image1090.png"/><Relationship Id="rId12" Type="http://schemas.openxmlformats.org/officeDocument/2006/relationships/image" Target="../media/image1323.png"/><Relationship Id="rId2" Type="http://schemas.openxmlformats.org/officeDocument/2006/relationships/notesSlide" Target="../notesSlides/notesSlide64.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8.png"/><Relationship Id="rId5" Type="http://schemas.openxmlformats.org/officeDocument/2006/relationships/image" Target="../media/image1260.png"/><Relationship Id="rId10" Type="http://schemas.openxmlformats.org/officeDocument/2006/relationships/image" Target="../media/image135.png"/><Relationship Id="rId4" Type="http://schemas.openxmlformats.org/officeDocument/2006/relationships/image" Target="../media/image1272.png"/><Relationship Id="rId9" Type="http://schemas.openxmlformats.org/officeDocument/2006/relationships/image" Target="../media/image134.png"/></Relationships>
</file>

<file path=ppt/slides/_rels/slide83.xml.rels><?xml version="1.0" encoding="UTF-8" standalone="yes"?>
<Relationships xmlns="http://schemas.openxmlformats.org/package/2006/relationships"><Relationship Id="rId8" Type="http://schemas.openxmlformats.org/officeDocument/2006/relationships/image" Target="../media/image134.png"/><Relationship Id="rId13" Type="http://schemas.openxmlformats.org/officeDocument/2006/relationships/image" Target="../media/image1323.png"/><Relationship Id="rId3" Type="http://schemas.openxmlformats.org/officeDocument/2006/relationships/image" Target="../media/image1240.png"/><Relationship Id="rId7" Type="http://schemas.openxmlformats.org/officeDocument/2006/relationships/image" Target="../media/image1090.png"/><Relationship Id="rId12" Type="http://schemas.openxmlformats.org/officeDocument/2006/relationships/image" Target="../media/image138.png"/><Relationship Id="rId2" Type="http://schemas.openxmlformats.org/officeDocument/2006/relationships/notesSlide" Target="../notesSlides/notesSlide65.xml"/><Relationship Id="rId1" Type="http://schemas.openxmlformats.org/officeDocument/2006/relationships/slideLayout" Target="../slideLayouts/slideLayout2.xml"/><Relationship Id="rId6" Type="http://schemas.openxmlformats.org/officeDocument/2006/relationships/image" Target="../media/image1292.png"/><Relationship Id="rId11" Type="http://schemas.openxmlformats.org/officeDocument/2006/relationships/image" Target="../media/image107.jpeg"/><Relationship Id="rId5" Type="http://schemas.openxmlformats.org/officeDocument/2006/relationships/image" Target="../media/image1260.png"/><Relationship Id="rId10" Type="http://schemas.openxmlformats.org/officeDocument/2006/relationships/image" Target="../media/image108.png"/><Relationship Id="rId4" Type="http://schemas.openxmlformats.org/officeDocument/2006/relationships/image" Target="../media/image1272.png"/><Relationship Id="rId9" Type="http://schemas.openxmlformats.org/officeDocument/2006/relationships/image" Target="../media/image135.png"/></Relationships>
</file>

<file path=ppt/slides/_rels/slide84.xml.rels><?xml version="1.0" encoding="UTF-8" standalone="yes"?>
<Relationships xmlns="http://schemas.openxmlformats.org/package/2006/relationships"><Relationship Id="rId8" Type="http://schemas.openxmlformats.org/officeDocument/2006/relationships/image" Target="../media/image113.jpeg"/><Relationship Id="rId3" Type="http://schemas.openxmlformats.org/officeDocument/2006/relationships/image" Target="../media/image1240.png"/><Relationship Id="rId7" Type="http://schemas.openxmlformats.org/officeDocument/2006/relationships/image" Target="../media/image139.png"/><Relationship Id="rId2" Type="http://schemas.openxmlformats.org/officeDocument/2006/relationships/notesSlide" Target="../notesSlides/notesSlide66.xml"/><Relationship Id="rId1" Type="http://schemas.openxmlformats.org/officeDocument/2006/relationships/slideLayout" Target="../slideLayouts/slideLayout2.xml"/><Relationship Id="rId6" Type="http://schemas.openxmlformats.org/officeDocument/2006/relationships/image" Target="../media/image1292.png"/><Relationship Id="rId5" Type="http://schemas.openxmlformats.org/officeDocument/2006/relationships/image" Target="../media/image1260.png"/><Relationship Id="rId4" Type="http://schemas.openxmlformats.org/officeDocument/2006/relationships/image" Target="../media/image1272.png"/><Relationship Id="rId9" Type="http://schemas.openxmlformats.org/officeDocument/2006/relationships/image" Target="../media/image136.png"/></Relationships>
</file>

<file path=ppt/slides/_rels/slide85.xml.rels><?xml version="1.0" encoding="UTF-8" standalone="yes"?>
<Relationships xmlns="http://schemas.openxmlformats.org/package/2006/relationships"><Relationship Id="rId8" Type="http://schemas.openxmlformats.org/officeDocument/2006/relationships/image" Target="../media/image136.png"/><Relationship Id="rId3" Type="http://schemas.openxmlformats.org/officeDocument/2006/relationships/image" Target="../media/image1240.png"/><Relationship Id="rId7" Type="http://schemas.openxmlformats.org/officeDocument/2006/relationships/image" Target="../media/image139.png"/><Relationship Id="rId2" Type="http://schemas.openxmlformats.org/officeDocument/2006/relationships/notesSlide" Target="../notesSlides/notesSlide67.xml"/><Relationship Id="rId1" Type="http://schemas.openxmlformats.org/officeDocument/2006/relationships/slideLayout" Target="../slideLayouts/slideLayout2.xml"/><Relationship Id="rId6" Type="http://schemas.openxmlformats.org/officeDocument/2006/relationships/image" Target="../media/image1292.png"/><Relationship Id="rId5" Type="http://schemas.openxmlformats.org/officeDocument/2006/relationships/image" Target="../media/image1260.png"/><Relationship Id="rId10" Type="http://schemas.openxmlformats.org/officeDocument/2006/relationships/image" Target="../media/image137.png"/><Relationship Id="rId4" Type="http://schemas.openxmlformats.org/officeDocument/2006/relationships/image" Target="../media/image1272.png"/><Relationship Id="rId9" Type="http://schemas.openxmlformats.org/officeDocument/2006/relationships/image" Target="../media/image1112.png"/></Relationships>
</file>

<file path=ppt/slides/_rels/slide86.xml.rels><?xml version="1.0" encoding="UTF-8" standalone="yes"?>
<Relationships xmlns="http://schemas.openxmlformats.org/package/2006/relationships"><Relationship Id="rId3" Type="http://schemas.openxmlformats.org/officeDocument/2006/relationships/image" Target="../media/image140.png"/><Relationship Id="rId7" Type="http://schemas.openxmlformats.org/officeDocument/2006/relationships/image" Target="../media/image6200.png"/><Relationship Id="rId2" Type="http://schemas.openxmlformats.org/officeDocument/2006/relationships/notesSlide" Target="../notesSlides/notesSlide68.xml"/><Relationship Id="rId1" Type="http://schemas.openxmlformats.org/officeDocument/2006/relationships/slideLayout" Target="../slideLayouts/slideLayout2.xml"/><Relationship Id="rId6" Type="http://schemas.openxmlformats.org/officeDocument/2006/relationships/image" Target="../media/image1151.png"/><Relationship Id="rId5" Type="http://schemas.openxmlformats.org/officeDocument/2006/relationships/image" Target="../media/image1100.png"/><Relationship Id="rId4" Type="http://schemas.openxmlformats.org/officeDocument/2006/relationships/image" Target="../media/image1141.png"/></Relationships>
</file>

<file path=ppt/slides/_rels/slide87.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40.png"/><Relationship Id="rId7" Type="http://schemas.openxmlformats.org/officeDocument/2006/relationships/image" Target="../media/image6200.png"/><Relationship Id="rId2" Type="http://schemas.openxmlformats.org/officeDocument/2006/relationships/notesSlide" Target="../notesSlides/notesSlide69.xml"/><Relationship Id="rId1" Type="http://schemas.openxmlformats.org/officeDocument/2006/relationships/slideLayout" Target="../slideLayouts/slideLayout2.xml"/><Relationship Id="rId6" Type="http://schemas.openxmlformats.org/officeDocument/2006/relationships/image" Target="../media/image1151.png"/><Relationship Id="rId5" Type="http://schemas.openxmlformats.org/officeDocument/2006/relationships/image" Target="../media/image1100.png"/><Relationship Id="rId4" Type="http://schemas.openxmlformats.org/officeDocument/2006/relationships/image" Target="../media/image970.png"/><Relationship Id="rId9" Type="http://schemas.openxmlformats.org/officeDocument/2006/relationships/image" Target="../media/image24.jpeg"/></Relationships>
</file>

<file path=ppt/slides/_rels/slide88.xml.rels><?xml version="1.0" encoding="UTF-8" standalone="yes"?>
<Relationships xmlns="http://schemas.openxmlformats.org/package/2006/relationships"><Relationship Id="rId3" Type="http://schemas.openxmlformats.org/officeDocument/2006/relationships/image" Target="../media/image140.png"/><Relationship Id="rId7" Type="http://schemas.openxmlformats.org/officeDocument/2006/relationships/image" Target="../media/image6200.png"/><Relationship Id="rId2" Type="http://schemas.openxmlformats.org/officeDocument/2006/relationships/notesSlide" Target="../notesSlides/notesSlide70.xml"/><Relationship Id="rId1" Type="http://schemas.openxmlformats.org/officeDocument/2006/relationships/slideLayout" Target="../slideLayouts/slideLayout2.xml"/><Relationship Id="rId6" Type="http://schemas.openxmlformats.org/officeDocument/2006/relationships/image" Target="../media/image1151.png"/><Relationship Id="rId5" Type="http://schemas.openxmlformats.org/officeDocument/2006/relationships/image" Target="../media/image1100.png"/><Relationship Id="rId4" Type="http://schemas.openxmlformats.org/officeDocument/2006/relationships/image" Target="../media/image970.png"/></Relationships>
</file>

<file path=ppt/slides/_rels/slide89.xml.rels><?xml version="1.0" encoding="UTF-8" standalone="yes"?>
<Relationships xmlns="http://schemas.openxmlformats.org/package/2006/relationships"><Relationship Id="rId8" Type="http://schemas.openxmlformats.org/officeDocument/2006/relationships/image" Target="../media/image141.png"/><Relationship Id="rId3" Type="http://schemas.openxmlformats.org/officeDocument/2006/relationships/image" Target="../media/image140.png"/><Relationship Id="rId7" Type="http://schemas.openxmlformats.org/officeDocument/2006/relationships/image" Target="../media/image6200.png"/><Relationship Id="rId2" Type="http://schemas.openxmlformats.org/officeDocument/2006/relationships/notesSlide" Target="../notesSlides/notesSlide71.xml"/><Relationship Id="rId1" Type="http://schemas.openxmlformats.org/officeDocument/2006/relationships/slideLayout" Target="../slideLayouts/slideLayout2.xml"/><Relationship Id="rId6" Type="http://schemas.openxmlformats.org/officeDocument/2006/relationships/image" Target="../media/image1151.png"/><Relationship Id="rId5" Type="http://schemas.openxmlformats.org/officeDocument/2006/relationships/image" Target="../media/image1100.png"/><Relationship Id="rId4" Type="http://schemas.openxmlformats.org/officeDocument/2006/relationships/image" Target="../media/image970.png"/></Relationships>
</file>

<file path=ppt/slides/_rels/slide9.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3.xml"/><Relationship Id="rId1" Type="http://schemas.openxmlformats.org/officeDocument/2006/relationships/slideLayout" Target="../slideLayouts/slideLayout2.xml"/><Relationship Id="rId5" Type="http://schemas.openxmlformats.org/officeDocument/2006/relationships/image" Target="../media/image5.png"/><Relationship Id="rId4" Type="http://schemas.openxmlformats.org/officeDocument/2006/relationships/image" Target="../media/image14.jpeg"/></Relationships>
</file>

<file path=ppt/slides/_rels/slide90.xml.rels><?xml version="1.0" encoding="UTF-8" standalone="yes"?>
<Relationships xmlns="http://schemas.openxmlformats.org/package/2006/relationships"><Relationship Id="rId3" Type="http://schemas.openxmlformats.org/officeDocument/2006/relationships/image" Target="../media/image1422.png"/><Relationship Id="rId7" Type="http://schemas.openxmlformats.org/officeDocument/2006/relationships/image" Target="../media/image144.jpeg"/><Relationship Id="rId2" Type="http://schemas.openxmlformats.org/officeDocument/2006/relationships/notesSlide" Target="../notesSlides/notesSlide72.xml"/><Relationship Id="rId1" Type="http://schemas.openxmlformats.org/officeDocument/2006/relationships/slideLayout" Target="../slideLayouts/slideLayout2.xml"/><Relationship Id="rId6" Type="http://schemas.openxmlformats.org/officeDocument/2006/relationships/image" Target="../media/image143.jpeg"/><Relationship Id="rId5" Type="http://schemas.openxmlformats.org/officeDocument/2006/relationships/image" Target="../media/image142.jpeg"/><Relationship Id="rId4" Type="http://schemas.openxmlformats.org/officeDocument/2006/relationships/image" Target="../media/image143.png"/></Relationships>
</file>

<file path=ppt/slides/_rels/slide91.xml.rels><?xml version="1.0" encoding="UTF-8" standalone="yes"?>
<Relationships xmlns="http://schemas.openxmlformats.org/package/2006/relationships"><Relationship Id="rId8" Type="http://schemas.openxmlformats.org/officeDocument/2006/relationships/image" Target="../media/image108.png"/><Relationship Id="rId3" Type="http://schemas.openxmlformats.org/officeDocument/2006/relationships/image" Target="../media/image1422.png"/><Relationship Id="rId7" Type="http://schemas.openxmlformats.org/officeDocument/2006/relationships/image" Target="../media/image134.png"/><Relationship Id="rId2" Type="http://schemas.openxmlformats.org/officeDocument/2006/relationships/notesSlide" Target="../notesSlides/notesSlide73.xml"/><Relationship Id="rId1" Type="http://schemas.openxmlformats.org/officeDocument/2006/relationships/slideLayout" Target="../slideLayouts/slideLayout2.xml"/><Relationship Id="rId6" Type="http://schemas.openxmlformats.org/officeDocument/2006/relationships/image" Target="../media/image1372.png"/><Relationship Id="rId5" Type="http://schemas.openxmlformats.org/officeDocument/2006/relationships/image" Target="../media/image107.jpeg"/><Relationship Id="rId4" Type="http://schemas.openxmlformats.org/officeDocument/2006/relationships/image" Target="../media/image143.png"/></Relationships>
</file>

<file path=ppt/slides/_rels/slide92.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image" Target="../media/image145.jpeg"/><Relationship Id="rId1" Type="http://schemas.openxmlformats.org/officeDocument/2006/relationships/slideLayout" Target="../slideLayouts/slideLayout2.xml"/><Relationship Id="rId4" Type="http://schemas.openxmlformats.org/officeDocument/2006/relationships/image" Target="../media/image1372.png"/></Relationships>
</file>

<file path=ppt/slides/_rels/slide93.xml.rels><?xml version="1.0" encoding="UTF-8" standalone="yes"?>
<Relationships xmlns="http://schemas.openxmlformats.org/package/2006/relationships"><Relationship Id="rId3" Type="http://schemas.openxmlformats.org/officeDocument/2006/relationships/image" Target="../media/image145.png"/><Relationship Id="rId2" Type="http://schemas.openxmlformats.org/officeDocument/2006/relationships/image" Target="../media/image107.jpeg"/><Relationship Id="rId1" Type="http://schemas.openxmlformats.org/officeDocument/2006/relationships/slideLayout" Target="../slideLayouts/slideLayout2.xml"/><Relationship Id="rId4" Type="http://schemas.openxmlformats.org/officeDocument/2006/relationships/image" Target="../media/image1372.png"/></Relationships>
</file>

<file path=ppt/slides/_rels/slide94.xml.rels><?xml version="1.0" encoding="UTF-8" standalone="yes"?>
<Relationships xmlns="http://schemas.openxmlformats.org/package/2006/relationships"><Relationship Id="rId3" Type="http://schemas.openxmlformats.org/officeDocument/2006/relationships/image" Target="../media/image107.jpeg"/><Relationship Id="rId2" Type="http://schemas.openxmlformats.org/officeDocument/2006/relationships/notesSlide" Target="../notesSlides/notesSlide74.xml"/><Relationship Id="rId1" Type="http://schemas.openxmlformats.org/officeDocument/2006/relationships/slideLayout" Target="../slideLayouts/slideLayout2.xml"/><Relationship Id="rId5" Type="http://schemas.openxmlformats.org/officeDocument/2006/relationships/image" Target="../media/image113.jpeg"/><Relationship Id="rId4" Type="http://schemas.openxmlformats.org/officeDocument/2006/relationships/image" Target="../media/image108.png"/></Relationships>
</file>

<file path=ppt/slides/_rels/slide9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5.xml"/><Relationship Id="rId1" Type="http://schemas.openxmlformats.org/officeDocument/2006/relationships/slideLayout" Target="../slideLayouts/slideLayout2.xml"/><Relationship Id="rId4" Type="http://schemas.openxmlformats.org/officeDocument/2006/relationships/image" Target="../media/image131.jpeg"/></Relationships>
</file>

<file path=ppt/slides/_rels/slide9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76.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8" Type="http://schemas.openxmlformats.org/officeDocument/2006/relationships/image" Target="../media/image140.png"/><Relationship Id="rId3" Type="http://schemas.openxmlformats.org/officeDocument/2006/relationships/image" Target="../media/image1172.png"/><Relationship Id="rId7" Type="http://schemas.openxmlformats.org/officeDocument/2006/relationships/image" Target="../media/image1192.png"/><Relationship Id="rId2" Type="http://schemas.openxmlformats.org/officeDocument/2006/relationships/notesSlide" Target="../notesSlides/notesSlide77.xml"/><Relationship Id="rId1" Type="http://schemas.openxmlformats.org/officeDocument/2006/relationships/slideLayout" Target="../slideLayouts/slideLayout2.xml"/><Relationship Id="rId6" Type="http://schemas.openxmlformats.org/officeDocument/2006/relationships/image" Target="../media/image891.png"/><Relationship Id="rId5" Type="http://schemas.openxmlformats.org/officeDocument/2006/relationships/image" Target="../media/image880.png"/><Relationship Id="rId4" Type="http://schemas.openxmlformats.org/officeDocument/2006/relationships/image" Target="../media/image1182.png"/><Relationship Id="rId9" Type="http://schemas.openxmlformats.org/officeDocument/2006/relationships/image" Target="../media/image1202.png"/></Relationships>
</file>

<file path=ppt/slides/_rels/slide98.xml.rels><?xml version="1.0" encoding="UTF-8" standalone="yes"?>
<Relationships xmlns="http://schemas.openxmlformats.org/package/2006/relationships"><Relationship Id="rId8" Type="http://schemas.openxmlformats.org/officeDocument/2006/relationships/image" Target="../media/image144.png"/><Relationship Id="rId3" Type="http://schemas.openxmlformats.org/officeDocument/2006/relationships/image" Target="../media/image140.png"/><Relationship Id="rId7" Type="http://schemas.openxmlformats.org/officeDocument/2006/relationships/image" Target="../media/image142.png"/><Relationship Id="rId2" Type="http://schemas.openxmlformats.org/officeDocument/2006/relationships/notesSlide" Target="../notesSlides/notesSlide78.xml"/><Relationship Id="rId1" Type="http://schemas.openxmlformats.org/officeDocument/2006/relationships/slideLayout" Target="../slideLayouts/slideLayout2.xml"/><Relationship Id="rId6" Type="http://schemas.openxmlformats.org/officeDocument/2006/relationships/image" Target="../media/image1410.png"/><Relationship Id="rId5" Type="http://schemas.openxmlformats.org/officeDocument/2006/relationships/image" Target="../media/image1334.png"/><Relationship Id="rId4" Type="http://schemas.openxmlformats.org/officeDocument/2006/relationships/image" Target="../media/image1202.png"/><Relationship Id="rId9" Type="http://schemas.openxmlformats.org/officeDocument/2006/relationships/image" Target="../media/image146.png"/></Relationships>
</file>

<file path=ppt/slides/_rels/slide99.xml.rels><?xml version="1.0" encoding="UTF-8" standalone="yes"?>
<Relationships xmlns="http://schemas.openxmlformats.org/package/2006/relationships"><Relationship Id="rId3" Type="http://schemas.openxmlformats.org/officeDocument/2006/relationships/image" Target="../media/image140.png"/><Relationship Id="rId2" Type="http://schemas.openxmlformats.org/officeDocument/2006/relationships/notesSlide" Target="../notesSlides/notesSlide79.xml"/><Relationship Id="rId1" Type="http://schemas.openxmlformats.org/officeDocument/2006/relationships/slideLayout" Target="../slideLayouts/slideLayout2.xml"/><Relationship Id="rId4" Type="http://schemas.openxmlformats.org/officeDocument/2006/relationships/image" Target="../media/image1202.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1" name="Object 4"/>
          <p:cNvGraphicFramePr>
            <a:graphicFrameLocks noChangeAspect="1"/>
          </p:cNvGraphicFramePr>
          <p:nvPr>
            <p:extLst>
              <p:ext uri="{D42A27DB-BD31-4B8C-83A1-F6EECF244321}">
                <p14:modId xmlns:p14="http://schemas.microsoft.com/office/powerpoint/2010/main" val="997278461"/>
              </p:ext>
            </p:extLst>
          </p:nvPr>
        </p:nvGraphicFramePr>
        <p:xfrm>
          <a:off x="3752850" y="2635250"/>
          <a:ext cx="112713" cy="214313"/>
        </p:xfrm>
        <a:graphic>
          <a:graphicData uri="http://schemas.openxmlformats.org/presentationml/2006/ole">
            <mc:AlternateContent xmlns:mc="http://schemas.openxmlformats.org/markup-compatibility/2006">
              <mc:Choice xmlns:v="urn:schemas-microsoft-com:vml" Requires="v">
                <p:oleObj spid="_x0000_s3051" name="Equation" r:id="rId4" imgW="114151" imgH="215619" progId="Equation.3">
                  <p:embed/>
                </p:oleObj>
              </mc:Choice>
              <mc:Fallback>
                <p:oleObj name="Equation" r:id="rId4" imgW="114151" imgH="215619" progId="Equation.3">
                  <p:embed/>
                  <p:pic>
                    <p:nvPicPr>
                      <p:cNvPr id="0"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52850" y="26352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5502" name="Text Box 14"/>
          <p:cNvSpPr txBox="1">
            <a:spLocks noChangeArrowheads="1"/>
          </p:cNvSpPr>
          <p:nvPr/>
        </p:nvSpPr>
        <p:spPr bwMode="auto">
          <a:xfrm>
            <a:off x="76200" y="961572"/>
            <a:ext cx="3276600" cy="3785652"/>
          </a:xfrm>
          <a:prstGeom prst="rect">
            <a:avLst/>
          </a:prstGeom>
          <a:noFill/>
          <a:ln w="38100" cap="sq">
            <a:noFill/>
            <a:miter lim="800000"/>
            <a:headEnd/>
            <a:tailEnd/>
          </a:ln>
          <a:effectLst/>
        </p:spPr>
        <p:txBody>
          <a:bodyPr wrap="square" lIns="274320" rIns="274320">
            <a:spAutoFit/>
          </a:bodyPr>
          <a:lstStyle/>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6" action="ppaction://hlinksldjump"/>
              </a:rPr>
              <a:t>Magic</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7" action="ppaction://hlinksldjump"/>
              </a:rPr>
              <a:t>Hopeful</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8" action="ppaction://hlinksldjump"/>
              </a:rPr>
              <a:t>Scary</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9" action="ppaction://hlinksldjump"/>
              </a:rPr>
              <a:t>Overview</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0" action="ppaction://hlinksldjump"/>
              </a:rPr>
              <a:t>Training Data</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1" action="ppaction://hlinksldjump"/>
              </a:rPr>
              <a:t>Machine</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2" action="ppaction://hlinksldjump"/>
              </a:rPr>
              <a:t>Neural Networks</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3" action="ppaction://hlinksldjump"/>
              </a:rPr>
              <a:t>Error Surface</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4" action="ppaction://hlinksldjump"/>
              </a:rPr>
              <a:t>Learning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5" action="ppaction://hlinksldjump"/>
              </a:rPr>
              <a:t>Gradient Descent</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6" action="ppaction://hlinksldjump"/>
              </a:rPr>
              <a:t>Generalizing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7" action="ppaction://hlinksldjump"/>
              </a:rPr>
              <a:t>Singularity</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8" action="ppaction://hlinksldjump"/>
              </a:rPr>
              <a:t>One page per topic</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9" action="ppaction://hlinksldjump"/>
              </a:rPr>
              <a:t>Review</a:t>
            </a:r>
            <a:endParaRPr lang="en-US" sz="2000" dirty="0">
              <a:effectLst>
                <a:outerShdw blurRad="38100" dist="38100" dir="2700000" algn="tl">
                  <a:srgbClr val="000000"/>
                </a:outerShdw>
              </a:effectLst>
            </a:endParaRPr>
          </a:p>
        </p:txBody>
      </p:sp>
      <p:sp>
        <p:nvSpPr>
          <p:cNvPr id="9" name="Rectangle 63"/>
          <p:cNvSpPr>
            <a:spLocks noChangeArrowheads="1"/>
          </p:cNvSpPr>
          <p:nvPr/>
        </p:nvSpPr>
        <p:spPr bwMode="auto">
          <a:xfrm>
            <a:off x="-457200" y="-76200"/>
            <a:ext cx="40386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a:t>
            </a:r>
            <a:br>
              <a:rPr lang="en-US" sz="3600" b="1" dirty="0">
                <a:solidFill>
                  <a:schemeClr val="tx2"/>
                </a:solidFill>
                <a:effectLst>
                  <a:outerShdw blurRad="38100" dist="38100" dir="2700000" algn="tl">
                    <a:srgbClr val="000000"/>
                  </a:outerShdw>
                </a:effectLst>
                <a:latin typeface="Arial Rounded MT Bold" pitchFamily="34" charset="0"/>
                <a:cs typeface="+mn-cs"/>
              </a:rPr>
            </a:b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p:pic>
        <p:nvPicPr>
          <p:cNvPr id="10" name="Picture 8" descr="https://resources.inbenta.com/finger%20me%20AI.png"/>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2622005" y="5486400"/>
            <a:ext cx="2923718" cy="1317732"/>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3"/>
          <p:cNvSpPr>
            <a:spLocks noGrp="1" noChangeArrowheads="1"/>
          </p:cNvSpPr>
          <p:nvPr>
            <p:ph type="subTitle" idx="1"/>
          </p:nvPr>
        </p:nvSpPr>
        <p:spPr>
          <a:xfrm>
            <a:off x="6210300" y="5446811"/>
            <a:ext cx="3124200" cy="609600"/>
          </a:xfrm>
        </p:spPr>
        <p:txBody>
          <a:bodyPr/>
          <a:lstStyle/>
          <a:p>
            <a:pPr>
              <a:defRPr/>
            </a:pPr>
            <a:r>
              <a:rPr lang="en-US" sz="2400" b="1" dirty="0">
                <a:solidFill>
                  <a:schemeClr val="tx2"/>
                </a:solidFill>
              </a:rPr>
              <a:t>Jeff Edmonds</a:t>
            </a:r>
          </a:p>
        </p:txBody>
      </p:sp>
      <p:sp>
        <p:nvSpPr>
          <p:cNvPr id="2" name="Rectangle 1"/>
          <p:cNvSpPr/>
          <p:nvPr/>
        </p:nvSpPr>
        <p:spPr>
          <a:xfrm>
            <a:off x="5638800" y="6519576"/>
            <a:ext cx="4800600" cy="400110"/>
          </a:xfrm>
          <a:prstGeom prst="rect">
            <a:avLst/>
          </a:prstGeom>
        </p:spPr>
        <p:txBody>
          <a:bodyPr wrap="square">
            <a:spAutoFit/>
          </a:bodyPr>
          <a:lstStyle/>
          <a:p>
            <a:r>
              <a:rPr lang="en-CA" sz="2000" dirty="0"/>
              <a:t>www.eecs.yorku.ca/~jeff/courses</a:t>
            </a:r>
          </a:p>
        </p:txBody>
      </p:sp>
      <p:pic>
        <p:nvPicPr>
          <p:cNvPr id="2857" name="Picture 809" descr="Image may contain: 1 person, indoor"/>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b="18062"/>
          <a:stretch/>
        </p:blipFill>
        <p:spPr bwMode="auto">
          <a:xfrm>
            <a:off x="178526" y="4863737"/>
            <a:ext cx="2288291" cy="1813097"/>
          </a:xfrm>
          <a:prstGeom prst="rect">
            <a:avLst/>
          </a:prstGeom>
          <a:noFill/>
          <a:extLst>
            <a:ext uri="{909E8E84-426E-40DD-AFC4-6F175D3DCCD1}">
              <a14:hiddenFill xmlns:a14="http://schemas.microsoft.com/office/drawing/2010/main">
                <a:solidFill>
                  <a:srgbClr val="FFFFFF"/>
                </a:solidFill>
              </a14:hiddenFill>
            </a:ext>
          </a:extLst>
        </p:spPr>
      </p:pic>
      <p:sp>
        <p:nvSpPr>
          <p:cNvPr id="12" name="Text Box 14">
            <a:extLst>
              <a:ext uri="{FF2B5EF4-FFF2-40B4-BE49-F238E27FC236}">
                <a16:creationId xmlns:a16="http://schemas.microsoft.com/office/drawing/2014/main" id="{FBCCFEA4-C5ED-4817-B567-AD5744904A40}"/>
              </a:ext>
            </a:extLst>
          </p:cNvPr>
          <p:cNvSpPr txBox="1">
            <a:spLocks noChangeArrowheads="1"/>
          </p:cNvSpPr>
          <p:nvPr/>
        </p:nvSpPr>
        <p:spPr bwMode="auto">
          <a:xfrm>
            <a:off x="3048000" y="82689"/>
            <a:ext cx="5906700" cy="5940088"/>
          </a:xfrm>
          <a:prstGeom prst="rect">
            <a:avLst/>
          </a:prstGeom>
          <a:noFill/>
          <a:ln w="38100" cap="sq">
            <a:noFill/>
            <a:miter lim="800000"/>
            <a:headEnd/>
            <a:tailEnd/>
          </a:ln>
          <a:effectLst/>
        </p:spPr>
        <p:txBody>
          <a:bodyPr wrap="square" lIns="274320" rIns="274320">
            <a:spAutoFit/>
          </a:bodyPr>
          <a:lstStyle/>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2" action="ppaction://hlinksldjump"/>
              </a:rPr>
              <a:t>Linear Regression</a:t>
            </a:r>
            <a:r>
              <a:rPr lang="en-US" sz="2000" dirty="0">
                <a:effectLst>
                  <a:outerShdw blurRad="38100" dist="38100" dir="2700000" algn="tl">
                    <a:srgbClr val="000000"/>
                  </a:outerShdw>
                </a:effectLst>
              </a:rPr>
              <a:t>,</a:t>
            </a:r>
            <a:r>
              <a:rPr lang="en-US" sz="2000" dirty="0">
                <a:effectLst>
                  <a:outerShdw blurRad="38100" dist="38100" dir="2700000" algn="tl">
                    <a:srgbClr val="000000"/>
                  </a:outerShdw>
                </a:effectLst>
                <a:cs typeface="+mn-cs"/>
              </a:rPr>
              <a:t> </a:t>
            </a:r>
            <a:r>
              <a:rPr lang="en-US" sz="2000" dirty="0">
                <a:effectLst>
                  <a:outerShdw blurRad="38100" dist="38100" dir="2700000" algn="tl">
                    <a:srgbClr val="000000"/>
                  </a:outerShdw>
                </a:effectLst>
                <a:hlinkClick r:id="rId23" action="ppaction://hlinksldjump"/>
              </a:rPr>
              <a:t>Linear Separator</a:t>
            </a:r>
            <a:endParaRPr lang="en-CA" sz="2000" dirty="0"/>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4" action="ppaction://hlinksldjump"/>
              </a:rPr>
              <a:t>Neural Networks</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5" action="ppaction://hlinksldjump"/>
              </a:rPr>
              <a:t>Abstract Representations</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6" action="ppaction://hlinksldjump"/>
              </a:rPr>
              <a:t>Matrix Multiplication</a:t>
            </a:r>
            <a:endParaRPr lang="en-US" sz="2000" dirty="0">
              <a:effectLst>
                <a:outerShdw blurRad="38100" dist="38100" dir="2700000" algn="tl">
                  <a:srgbClr val="000000"/>
                </a:outerShdw>
              </a:effectLst>
              <a:hlinkClick r:id="rId27" action="ppaction://hlinksldjump"/>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7" action="ppaction://hlinksldjump"/>
              </a:rPr>
              <a:t>Example</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8" action="ppaction://hlinksldjump"/>
              </a:rPr>
              <a:t>Practical:</a:t>
            </a:r>
            <a:endParaRPr lang="en-US" sz="2000" dirty="0">
              <a:effectLst>
                <a:outerShdw blurRad="38100" dist="38100" dir="2700000" algn="tl">
                  <a:srgbClr val="000000"/>
                </a:outerShdw>
              </a:effectLst>
              <a:cs typeface="+mn-cs"/>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9" action="ppaction://hlinksldjump"/>
              </a:rPr>
              <a:t>Steepest Direction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0" action="ppaction://hlinksldjump"/>
              </a:rPr>
              <a:t>Back Propagation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1" action="ppaction://hlinksldjump"/>
              </a:rPr>
              <a:t>Convolutional</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32" action="ppaction://hlinksldjump"/>
              </a:rPr>
              <a:t>Recurrent</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3" action="ppaction://hlinksldjump"/>
              </a:rPr>
              <a:t>Reinforcement Learning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4" action="ppaction://hlinksldjump"/>
              </a:rPr>
              <a:t>Generative Adversarial Networks</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5" action="ppaction://hlinksldjump"/>
              </a:rPr>
              <a:t>Decision Trees</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36" action="ppaction://hlinksldjump"/>
              </a:rPr>
              <a:t>Clustering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37" action="ppaction://hlinksldjump"/>
              </a:rPr>
              <a:t>Probabilities</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38" action="ppaction://hlinksldjump"/>
              </a:rPr>
              <a:t>Bias</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39" action="ppaction://hlinksldjump"/>
              </a:rPr>
              <a:t>Max Likelihood</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40" action="ppaction://hlinksldjump"/>
              </a:rPr>
              <a:t>Bayesian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41" action="ppaction://hlinksldjump"/>
              </a:rPr>
              <a:t>Generalizing from Training Data</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42" action="ppaction://hlinksldjump"/>
              </a:rPr>
              <a:t>Dimension Reduction</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43" action="ppaction://hlinksldjump"/>
              </a:rPr>
              <a:t>Maximum Likelihood</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44" action="ppaction://hlinksldjump"/>
              </a:rPr>
              <a:t>Sigmoid</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45" action="ppaction://hlinksldjump"/>
              </a:rPr>
              <a:t>Singularity</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9" action="ppaction://hlinksldjump"/>
              </a:rPr>
              <a:t>Python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1050" dirty="0">
                <a:effectLst>
                  <a:outerShdw blurRad="38100" dist="38100" dir="2700000" algn="tl">
                    <a:srgbClr val="000000"/>
                  </a:outerShdw>
                </a:effectLst>
                <a:hlinkClick r:id="rId46" action="ppaction://hlinksldjump"/>
              </a:rPr>
              <a:t>VC-Dimension</a:t>
            </a:r>
            <a:endParaRPr lang="en-US" sz="105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endParaRPr lang="en-US" sz="2000" dirty="0">
              <a:effectLst>
                <a:outerShdw blurRad="38100" dist="38100" dir="2700000" algn="tl">
                  <a:srgbClr val="000000"/>
                </a:outerShdw>
              </a:effectLst>
            </a:endParaRPr>
          </a:p>
        </p:txBody>
      </p:sp>
      <p:pic>
        <p:nvPicPr>
          <p:cNvPr id="13" name="Picture 410" descr="Related image">
            <a:extLst>
              <a:ext uri="{FF2B5EF4-FFF2-40B4-BE49-F238E27FC236}">
                <a16:creationId xmlns:a16="http://schemas.microsoft.com/office/drawing/2014/main" id="{31069F04-4410-45D5-9BD4-0E24026EE4C9}"/>
              </a:ext>
            </a:extLst>
          </p:cNvPr>
          <p:cNvPicPr>
            <a:picLocks noChangeAspect="1" noChangeArrowheads="1"/>
          </p:cNvPicPr>
          <p:nvPr/>
        </p:nvPicPr>
        <p:blipFill>
          <a:blip r:embed="rId47" cstate="print">
            <a:extLst>
              <a:ext uri="{28A0092B-C50C-407E-A947-70E740481C1C}">
                <a14:useLocalDpi xmlns:a14="http://schemas.microsoft.com/office/drawing/2010/main" val="0"/>
              </a:ext>
            </a:extLst>
          </a:blip>
          <a:srcRect/>
          <a:stretch>
            <a:fillRect/>
          </a:stretch>
        </p:blipFill>
        <p:spPr bwMode="auto">
          <a:xfrm>
            <a:off x="7086600" y="2052479"/>
            <a:ext cx="2029440" cy="1349362"/>
          </a:xfrm>
          <a:prstGeom prst="rect">
            <a:avLst/>
          </a:prstGeom>
          <a:noFill/>
          <a:extLst>
            <a:ext uri="{909E8E84-426E-40DD-AFC4-6F175D3DCCD1}">
              <a14:hiddenFill xmlns:a14="http://schemas.microsoft.com/office/drawing/2010/main">
                <a:solidFill>
                  <a:srgbClr val="FFFFFF"/>
                </a:solidFill>
              </a14:hiddenFill>
            </a:ext>
          </a:extLst>
        </p:spPr>
      </p:pic>
      <p:grpSp>
        <p:nvGrpSpPr>
          <p:cNvPr id="14" name="Group 13">
            <a:extLst>
              <a:ext uri="{FF2B5EF4-FFF2-40B4-BE49-F238E27FC236}">
                <a16:creationId xmlns:a16="http://schemas.microsoft.com/office/drawing/2014/main" id="{2A92BF71-DE61-492B-8188-3A2C6B7F1BA0}"/>
              </a:ext>
            </a:extLst>
          </p:cNvPr>
          <p:cNvGrpSpPr/>
          <p:nvPr/>
        </p:nvGrpSpPr>
        <p:grpSpPr>
          <a:xfrm>
            <a:off x="7036526" y="383178"/>
            <a:ext cx="2148112" cy="1006686"/>
            <a:chOff x="5029200" y="2819400"/>
            <a:chExt cx="3410537" cy="1295400"/>
          </a:xfrm>
        </p:grpSpPr>
        <p:sp>
          <p:nvSpPr>
            <p:cNvPr id="15" name="Rectangle 14">
              <a:extLst>
                <a:ext uri="{FF2B5EF4-FFF2-40B4-BE49-F238E27FC236}">
                  <a16:creationId xmlns:a16="http://schemas.microsoft.com/office/drawing/2014/main" id="{082A9A23-4DE9-4B12-AD43-90CFFFB5BA3B}"/>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6" name="Picture 6" descr="Image result for convolutional neural network">
              <a:extLst>
                <a:ext uri="{FF2B5EF4-FFF2-40B4-BE49-F238E27FC236}">
                  <a16:creationId xmlns:a16="http://schemas.microsoft.com/office/drawing/2014/main" id="{179B03C6-8D16-4FB3-B60B-660C668FEFEF}"/>
                </a:ext>
              </a:extLst>
            </p:cNvPr>
            <p:cNvPicPr>
              <a:picLocks noChangeAspect="1" noChangeArrowheads="1"/>
            </p:cNvPicPr>
            <p:nvPr/>
          </p:nvPicPr>
          <p:blipFill>
            <a:blip r:embed="rId48" cstate="print">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Text Box 14">
            <a:extLst>
              <a:ext uri="{FF2B5EF4-FFF2-40B4-BE49-F238E27FC236}">
                <a16:creationId xmlns:a16="http://schemas.microsoft.com/office/drawing/2014/main" id="{8BF23A49-DEB3-474F-9767-4DE76F225A57}"/>
              </a:ext>
            </a:extLst>
          </p:cNvPr>
          <p:cNvSpPr txBox="1">
            <a:spLocks noChangeArrowheads="1"/>
          </p:cNvSpPr>
          <p:nvPr/>
        </p:nvSpPr>
        <p:spPr bwMode="auto">
          <a:xfrm>
            <a:off x="4446178" y="1358817"/>
            <a:ext cx="7147107" cy="646331"/>
          </a:xfrm>
          <a:prstGeom prst="rect">
            <a:avLst/>
          </a:prstGeom>
          <a:noFill/>
          <a:ln w="38100" cap="sq">
            <a:noFill/>
            <a:miter lim="800000"/>
            <a:headEnd/>
            <a:tailEnd/>
          </a:ln>
          <a:effectLst/>
        </p:spPr>
        <p:txBody>
          <a:bodyPr wrap="square" lIns="274320" rIns="274320">
            <a:spAutoFit/>
          </a:bodyPr>
          <a:lstStyle/>
          <a:p>
            <a:pPr eaLnBrk="0" hangingPunct="0">
              <a:defRPr/>
            </a:pPr>
            <a:r>
              <a:rPr lang="en-US" sz="1200" dirty="0">
                <a:effectLst>
                  <a:outerShdw blurRad="38100" dist="38100" dir="2700000" algn="tl">
                    <a:srgbClr val="000000"/>
                  </a:outerShdw>
                </a:effectLst>
                <a:hlinkClick r:id="rId28" action="ppaction://hlinksldjump"/>
              </a:rPr>
              <a:t>Ethics</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49" action="ppaction://hlinksldjump"/>
              </a:rPr>
              <a:t>Vectors</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0" action="ppaction://hlinksldjump"/>
              </a:rPr>
              <a:t>Step Size</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1" action="ppaction://hlinksldjump"/>
              </a:rPr>
              <a:t>Local Min</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2" action="ppaction://hlinksldjump"/>
              </a:rPr>
              <a:t>Momentum</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3" action="ppaction://hlinksldjump"/>
              </a:rPr>
              <a:t>Batches</a:t>
            </a:r>
            <a:r>
              <a:rPr lang="en-US" sz="1200" dirty="0">
                <a:effectLst>
                  <a:outerShdw blurRad="38100" dist="38100" dir="2700000" algn="tl">
                    <a:srgbClr val="000000"/>
                  </a:outerShdw>
                </a:effectLst>
              </a:rPr>
              <a:t>, </a:t>
            </a:r>
            <a:br>
              <a:rPr lang="en-US" sz="1200" dirty="0">
                <a:effectLst>
                  <a:outerShdw blurRad="38100" dist="38100" dir="2700000" algn="tl">
                    <a:srgbClr val="000000"/>
                  </a:outerShdw>
                </a:effectLst>
              </a:rPr>
            </a:br>
            <a:r>
              <a:rPr lang="en-US" sz="1200" dirty="0" err="1">
                <a:effectLst>
                  <a:outerShdw blurRad="38100" dist="38100" dir="2700000" algn="tl">
                    <a:srgbClr val="000000"/>
                  </a:outerShdw>
                </a:effectLst>
                <a:hlinkClick r:id="rId54" action="ppaction://hlinksldjump"/>
              </a:rPr>
              <a:t>Formating</a:t>
            </a:r>
            <a:r>
              <a:rPr lang="en-US" sz="1200" dirty="0">
                <a:effectLst>
                  <a:outerShdw blurRad="38100" dist="38100" dir="2700000" algn="tl">
                    <a:srgbClr val="000000"/>
                  </a:outerShdw>
                </a:effectLst>
                <a:hlinkClick r:id="rId54" action="ppaction://hlinksldjump"/>
              </a:rPr>
              <a:t> Data</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5" action="ppaction://hlinksldjump"/>
              </a:rPr>
              <a:t>k-fold</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6" action="ppaction://hlinksldjump"/>
              </a:rPr>
              <a:t>Support Vector Machine</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7" action="ppaction://hlinksldjump"/>
              </a:rPr>
              <a:t>Dimensions</a:t>
            </a:r>
            <a:r>
              <a:rPr lang="en-US" sz="1200" dirty="0">
                <a:effectLst>
                  <a:outerShdw blurRad="38100" dist="38100" dir="2700000" algn="tl">
                    <a:srgbClr val="000000"/>
                  </a:outerShdw>
                </a:effectLst>
              </a:rPr>
              <a:t>, </a:t>
            </a:r>
            <a:br>
              <a:rPr lang="en-US" sz="1200" dirty="0">
                <a:effectLst>
                  <a:outerShdw blurRad="38100" dist="38100" dir="2700000" algn="tl">
                    <a:srgbClr val="000000"/>
                  </a:outerShdw>
                </a:effectLst>
              </a:rPr>
            </a:br>
            <a:r>
              <a:rPr lang="en-US" sz="1200" dirty="0">
                <a:effectLst>
                  <a:outerShdw blurRad="38100" dist="38100" dir="2700000" algn="tl">
                    <a:srgbClr val="000000"/>
                  </a:outerShdw>
                </a:effectLst>
                <a:hlinkClick r:id="rId58" action="ppaction://hlinksldjump"/>
              </a:rPr>
              <a:t>Convolution</a:t>
            </a:r>
            <a:r>
              <a:rPr lang="en-US" sz="1200" dirty="0">
                <a:effectLst>
                  <a:outerShdw blurRad="38100" dist="38100" dir="2700000" algn="tl">
                    <a:srgbClr val="000000"/>
                  </a:outerShdw>
                </a:effectLst>
              </a:rPr>
              <a:t>,  </a:t>
            </a:r>
            <a:r>
              <a:rPr lang="en-US" sz="1200" dirty="0">
                <a:effectLst>
                  <a:outerShdw blurRad="38100" dist="38100" dir="2700000" algn="tl">
                    <a:srgbClr val="000000"/>
                  </a:outerShdw>
                </a:effectLst>
                <a:hlinkClick r:id="rId59" action="ppaction://hlinksldjump"/>
              </a:rPr>
              <a:t>Drop out</a:t>
            </a:r>
            <a:r>
              <a:rPr lang="en-US" sz="1200" dirty="0">
                <a:effectLst>
                  <a:outerShdw blurRad="38100" dist="38100" dir="2700000" algn="tl">
                    <a:srgbClr val="000000"/>
                  </a:outerShdw>
                </a:effectLst>
              </a:rPr>
              <a:t> </a:t>
            </a:r>
            <a:endParaRPr lang="en-US" sz="1200" dirty="0">
              <a:effectLst>
                <a:outerShdw blurRad="38100" dist="38100" dir="2700000" algn="tl">
                  <a:srgbClr val="000000"/>
                </a:outerShdw>
              </a:effectLst>
              <a:cs typeface="+mn-cs"/>
            </a:endParaRPr>
          </a:p>
        </p:txBody>
      </p:sp>
    </p:spTree>
  </p:cSld>
  <p:clrMapOvr>
    <a:masterClrMapping/>
  </p:clrMapOvr>
  <p:transition/>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8" name="Text Box 33"/>
          <p:cNvSpPr txBox="1">
            <a:spLocks noChangeArrowheads="1"/>
          </p:cNvSpPr>
          <p:nvPr/>
        </p:nvSpPr>
        <p:spPr bwMode="auto">
          <a:xfrm>
            <a:off x="4191000" y="4114800"/>
            <a:ext cx="57150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 Walking has enough of a </a:t>
            </a:r>
            <a:br>
              <a:rPr lang="en-US" altLang="en-US" sz="2800" dirty="0">
                <a:latin typeface="Times New Roman" pitchFamily="18" charset="0"/>
              </a:rPr>
            </a:br>
            <a:r>
              <a:rPr lang="en-US" altLang="en-US" sz="2800" dirty="0">
                <a:latin typeface="Times New Roman" pitchFamily="18" charset="0"/>
              </a:rPr>
              <a:t>  pattern that machine learning </a:t>
            </a:r>
            <a:br>
              <a:rPr lang="en-US" altLang="en-US" sz="2800" dirty="0">
                <a:latin typeface="Times New Roman" pitchFamily="18" charset="0"/>
              </a:rPr>
            </a:br>
            <a:r>
              <a:rPr lang="en-US" altLang="en-US" sz="2800" dirty="0">
                <a:latin typeface="Times New Roman" pitchFamily="18" charset="0"/>
              </a:rPr>
              <a:t>  can copy it. </a:t>
            </a:r>
          </a:p>
        </p:txBody>
      </p:sp>
      <p:grpSp>
        <p:nvGrpSpPr>
          <p:cNvPr id="3" name="Group 2"/>
          <p:cNvGrpSpPr/>
          <p:nvPr/>
        </p:nvGrpSpPr>
        <p:grpSpPr>
          <a:xfrm>
            <a:off x="186087" y="685800"/>
            <a:ext cx="4081113" cy="2082513"/>
            <a:chOff x="186087" y="685800"/>
            <a:chExt cx="4081113" cy="2082513"/>
          </a:xfrm>
        </p:grpSpPr>
        <p:sp>
          <p:nvSpPr>
            <p:cNvPr id="16" name="Text Box 33"/>
            <p:cNvSpPr txBox="1">
              <a:spLocks noChangeArrowheads="1"/>
            </p:cNvSpPr>
            <p:nvPr/>
          </p:nvSpPr>
          <p:spPr bwMode="auto">
            <a:xfrm>
              <a:off x="186087" y="68580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Coding:</a:t>
              </a:r>
              <a:endParaRPr lang="en-US" altLang="en-US" sz="2800" dirty="0">
                <a:latin typeface="Times New Roman" pitchFamily="18" charset="0"/>
              </a:endParaRPr>
            </a:p>
          </p:txBody>
        </p:sp>
        <p:pic>
          <p:nvPicPr>
            <p:cNvPr id="8194" name="Picture 2" descr="Image result for softwar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821" y="1219200"/>
              <a:ext cx="2753979" cy="154911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4572000" y="685800"/>
            <a:ext cx="4766913" cy="1966261"/>
            <a:chOff x="4572000" y="685800"/>
            <a:chExt cx="4766913" cy="1966261"/>
          </a:xfrm>
        </p:grpSpPr>
        <p:sp>
          <p:nvSpPr>
            <p:cNvPr id="11" name="Text Box 33"/>
            <p:cNvSpPr txBox="1">
              <a:spLocks noChangeArrowheads="1"/>
            </p:cNvSpPr>
            <p:nvPr/>
          </p:nvSpPr>
          <p:spPr bwMode="auto">
            <a:xfrm>
              <a:off x="4572000" y="68580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endParaRPr lang="en-US" altLang="en-US" sz="2800" dirty="0">
                <a:latin typeface="Times New Roman" pitchFamily="18" charset="0"/>
              </a:endParaRPr>
            </a:p>
          </p:txBody>
        </p:sp>
        <p:pic>
          <p:nvPicPr>
            <p:cNvPr id="13" name="Picture 410"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29201" y="1182779"/>
              <a:ext cx="2209800" cy="1469282"/>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Text Box 33"/>
          <p:cNvSpPr txBox="1">
            <a:spLocks noChangeArrowheads="1"/>
          </p:cNvSpPr>
          <p:nvPr/>
        </p:nvSpPr>
        <p:spPr bwMode="auto">
          <a:xfrm>
            <a:off x="-76200" y="4114800"/>
            <a:ext cx="48431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 Expert systems </a:t>
            </a:r>
            <a:br>
              <a:rPr lang="en-US" altLang="en-US" sz="2800" dirty="0">
                <a:latin typeface="Times New Roman" pitchFamily="18" charset="0"/>
              </a:rPr>
            </a:br>
            <a:r>
              <a:rPr lang="en-US" altLang="en-US" sz="2800" dirty="0">
                <a:latin typeface="Times New Roman" pitchFamily="18" charset="0"/>
              </a:rPr>
              <a:t>  of the 80’s failed.</a:t>
            </a:r>
          </a:p>
          <a:p>
            <a:pPr>
              <a:spcBef>
                <a:spcPct val="0"/>
              </a:spcBef>
            </a:pPr>
            <a:r>
              <a:rPr lang="en-US" altLang="en-US" sz="2800" dirty="0">
                <a:latin typeface="Times New Roman" pitchFamily="18" charset="0"/>
              </a:rPr>
              <a:t>- Though we are able to walk,</a:t>
            </a:r>
            <a:br>
              <a:rPr lang="en-US" altLang="en-US" sz="2800" dirty="0">
                <a:latin typeface="Times New Roman" pitchFamily="18" charset="0"/>
              </a:rPr>
            </a:br>
            <a:r>
              <a:rPr lang="en-US" altLang="en-US" sz="2800" dirty="0">
                <a:latin typeface="Times New Roman" pitchFamily="18" charset="0"/>
              </a:rPr>
              <a:t>   it is hard to explaining </a:t>
            </a:r>
            <a:br>
              <a:rPr lang="en-US" altLang="en-US" sz="2800" dirty="0">
                <a:latin typeface="Times New Roman" pitchFamily="18" charset="0"/>
              </a:rPr>
            </a:br>
            <a:r>
              <a:rPr lang="en-US" altLang="en-US" sz="2800" dirty="0">
                <a:latin typeface="Times New Roman" pitchFamily="18" charset="0"/>
              </a:rPr>
              <a:t>   how to do it!!!</a:t>
            </a:r>
          </a:p>
        </p:txBody>
      </p:sp>
      <p:sp>
        <p:nvSpPr>
          <p:cNvPr id="20" name="Text Box 33"/>
          <p:cNvSpPr txBox="1">
            <a:spLocks noChangeArrowheads="1"/>
          </p:cNvSpPr>
          <p:nvPr/>
        </p:nvSpPr>
        <p:spPr bwMode="auto">
          <a:xfrm>
            <a:off x="186087" y="2743200"/>
            <a:ext cx="40811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66FF33"/>
                </a:solidFill>
                <a:latin typeface="Times New Roman" pitchFamily="18" charset="0"/>
              </a:rPr>
              <a:t>While( running )</a:t>
            </a:r>
          </a:p>
          <a:p>
            <a:pPr>
              <a:spcBef>
                <a:spcPct val="0"/>
              </a:spcBef>
            </a:pPr>
            <a:r>
              <a:rPr lang="en-US" altLang="en-US" sz="2800" dirty="0">
                <a:solidFill>
                  <a:srgbClr val="66FF33"/>
                </a:solidFill>
                <a:latin typeface="Times New Roman" pitchFamily="18" charset="0"/>
              </a:rPr>
              <a:t>    if( foot is here )</a:t>
            </a:r>
          </a:p>
          <a:p>
            <a:pPr>
              <a:spcBef>
                <a:spcPct val="0"/>
              </a:spcBef>
            </a:pPr>
            <a:r>
              <a:rPr lang="en-US" altLang="en-US" sz="2800" dirty="0">
                <a:solidFill>
                  <a:srgbClr val="66FF33"/>
                </a:solidFill>
                <a:latin typeface="Times New Roman" pitchFamily="18" charset="0"/>
              </a:rPr>
              <a:t>         move it there</a:t>
            </a:r>
          </a:p>
        </p:txBody>
      </p:sp>
      <p:grpSp>
        <p:nvGrpSpPr>
          <p:cNvPr id="15" name="Group 14"/>
          <p:cNvGrpSpPr/>
          <p:nvPr/>
        </p:nvGrpSpPr>
        <p:grpSpPr>
          <a:xfrm>
            <a:off x="4800600" y="2819400"/>
            <a:ext cx="3410537" cy="1295400"/>
            <a:chOff x="5029200" y="2819400"/>
            <a:chExt cx="3410537" cy="1295400"/>
          </a:xfrm>
        </p:grpSpPr>
        <p:sp>
          <p:nvSpPr>
            <p:cNvPr id="21" name="Rectangle 20"/>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2"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3" name="Group 22"/>
          <p:cNvGrpSpPr/>
          <p:nvPr/>
        </p:nvGrpSpPr>
        <p:grpSpPr>
          <a:xfrm>
            <a:off x="5053707" y="3010343"/>
            <a:ext cx="2789426" cy="1068329"/>
            <a:chOff x="5282307" y="3010343"/>
            <a:chExt cx="2789426" cy="1068329"/>
          </a:xfrm>
        </p:grpSpPr>
        <p:cxnSp>
          <p:nvCxnSpPr>
            <p:cNvPr id="24" name="Straight Connector 23"/>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6" name="Straight Connector 25"/>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7" name="Straight Connector 26"/>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8" name="Straight Connector 27"/>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9" name="Straight Connector 28"/>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30" name="Straight Connector 29"/>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31" name="Straight Connector 30"/>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32" name="Straight Connector 31"/>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33" name="Straight Connector 32"/>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34" name="Straight Connector 33"/>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35" name="Straight Connector 34"/>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36" name="Straight Connector 35"/>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37" name="Straight Connector 36"/>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38" name="Straight Connector 37"/>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39" name="Straight Connector 38"/>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40" name="Straight Connector 39"/>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41" name="Straight Connector 40"/>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42" name="Straight Connector 41"/>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43" name="Straight Connector 42"/>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45" name="Straight Connector 44"/>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46" name="Straight Connector 45"/>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47" name="Straight Connector 46"/>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49" name="Straight Connector 48"/>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50" name="Straight Connector 49"/>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51" name="Straight Connector 50"/>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64" name="Straight Connector 63"/>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65" name="Straight Connector 64"/>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69" name="Straight Connector 68"/>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70" name="Rectangle 69"/>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1" name="Rectangle 70"/>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k</a:t>
              </a:r>
              <a:endParaRPr lang="en-CA" sz="1200" dirty="0">
                <a:solidFill>
                  <a:srgbClr val="66FF33"/>
                </a:solidFill>
              </a:endParaRPr>
            </a:p>
          </p:txBody>
        </p:sp>
        <p:cxnSp>
          <p:nvCxnSpPr>
            <p:cNvPr id="72" name="Straight Connector 71"/>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73" name="Straight Connector 72"/>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83" name="Straight Connector 82"/>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Tree>
    <p:extLst>
      <p:ext uri="{BB962C8B-B14F-4D97-AF65-F5344CB8AC3E}">
        <p14:creationId xmlns:p14="http://schemas.microsoft.com/office/powerpoint/2010/main" val="15211815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0"/>
                                        </p:tgtEl>
                                        <p:attrNameLst>
                                          <p:attrName>style.visibility</p:attrName>
                                        </p:attrNameLst>
                                      </p:cBhvr>
                                      <p:to>
                                        <p:strVal val="visible"/>
                                      </p:to>
                                    </p:set>
                                    <p:anim calcmode="lin" valueType="num">
                                      <p:cBhvr additive="base">
                                        <p:cTn id="7" dur="500" fill="hold"/>
                                        <p:tgtEl>
                                          <p:spTgt spid="20"/>
                                        </p:tgtEl>
                                        <p:attrNameLst>
                                          <p:attrName>ppt_x</p:attrName>
                                        </p:attrNameLst>
                                      </p:cBhvr>
                                      <p:tavLst>
                                        <p:tav tm="0">
                                          <p:val>
                                            <p:strVal val="0-#ppt_w/2"/>
                                          </p:val>
                                        </p:tav>
                                        <p:tav tm="100000">
                                          <p:val>
                                            <p:strVal val="#ppt_x"/>
                                          </p:val>
                                        </p:tav>
                                      </p:tavLst>
                                    </p:anim>
                                    <p:anim calcmode="lin" valueType="num">
                                      <p:cBhvr additive="base">
                                        <p:cTn id="8"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1" end="1"/>
                                            </p:txEl>
                                          </p:spTgt>
                                        </p:tgtEl>
                                        <p:attrNameLst>
                                          <p:attrName>style.visibility</p:attrName>
                                        </p:attrNameLst>
                                      </p:cBhvr>
                                      <p:to>
                                        <p:strVal val="visible"/>
                                      </p:to>
                                    </p:set>
                                    <p:anim calcmode="lin" valueType="num">
                                      <p:cBhvr additive="base">
                                        <p:cTn id="19"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18">
                                            <p:txEl>
                                              <p:pRg st="0" end="0"/>
                                            </p:txEl>
                                          </p:spTgt>
                                        </p:tgtEl>
                                        <p:attrNameLst>
                                          <p:attrName>style.visibility</p:attrName>
                                        </p:attrNameLst>
                                      </p:cBhvr>
                                      <p:to>
                                        <p:strVal val="visible"/>
                                      </p:to>
                                    </p:set>
                                    <p:anim calcmode="lin" valueType="num">
                                      <p:cBhvr additive="base">
                                        <p:cTn id="25"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36" name="Rectangle 35"/>
          <p:cNvSpPr/>
          <p:nvPr/>
        </p:nvSpPr>
        <p:spPr>
          <a:xfrm>
            <a:off x="448192" y="533400"/>
            <a:ext cx="8086208" cy="1384995"/>
          </a:xfrm>
          <a:prstGeom prst="rect">
            <a:avLst/>
          </a:prstGeom>
        </p:spPr>
        <p:txBody>
          <a:bodyPr wrap="square">
            <a:spAutoFit/>
          </a:bodyPr>
          <a:lstStyle/>
          <a:p>
            <a:pPr marL="285750"/>
            <a:r>
              <a:rPr lang="en-CA" altLang="en-US" dirty="0" err="1">
                <a:solidFill>
                  <a:schemeClr val="tx2"/>
                </a:solidFill>
                <a:cs typeface="Times New Roman" panose="02020603050405020304" pitchFamily="18" charset="0"/>
                <a:sym typeface="Symbol" panose="05050102010706020507" pitchFamily="18" charset="2"/>
              </a:rPr>
              <a:t>Underfitting</a:t>
            </a:r>
            <a:r>
              <a:rPr lang="en-CA" altLang="en-US" dirty="0">
                <a:solidFill>
                  <a:schemeClr val="tx2"/>
                </a:solidFill>
                <a:cs typeface="Times New Roman" panose="02020603050405020304" pitchFamily="18" charset="0"/>
                <a:sym typeface="Symbol" panose="05050102010706020507" pitchFamily="18" charset="2"/>
              </a:rPr>
              <a:t>:</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just don’t have the capacity</a:t>
            </a:r>
          </a:p>
          <a:p>
            <a:pPr marL="285750"/>
            <a:r>
              <a:rPr lang="en-CA" altLang="en-US" dirty="0">
                <a:cs typeface="Times New Roman" panose="02020603050405020304" pitchFamily="18" charset="0"/>
                <a:sym typeface="Symbol" panose="05050102010706020507" pitchFamily="18" charset="2"/>
              </a:rPr>
              <a:t>     you cant learn the material.</a:t>
            </a:r>
          </a:p>
        </p:txBody>
      </p:sp>
      <p:grpSp>
        <p:nvGrpSpPr>
          <p:cNvPr id="2" name="Group 1"/>
          <p:cNvGrpSpPr/>
          <p:nvPr/>
        </p:nvGrpSpPr>
        <p:grpSpPr>
          <a:xfrm>
            <a:off x="829192" y="5333308"/>
            <a:ext cx="8162408" cy="1448492"/>
            <a:chOff x="829192" y="5333308"/>
            <a:chExt cx="8162408" cy="1448492"/>
          </a:xfrm>
        </p:grpSpPr>
        <p:grpSp>
          <p:nvGrpSpPr>
            <p:cNvPr id="76" name="Group 75"/>
            <p:cNvGrpSpPr/>
            <p:nvPr/>
          </p:nvGrpSpPr>
          <p:grpSpPr>
            <a:xfrm>
              <a:off x="6603434" y="5333308"/>
              <a:ext cx="2388166" cy="1442431"/>
              <a:chOff x="6483672" y="5173013"/>
              <a:chExt cx="2388166" cy="1442431"/>
            </a:xfrm>
          </p:grpSpPr>
          <p:grpSp>
            <p:nvGrpSpPr>
              <p:cNvPr id="79" name="Group 78"/>
              <p:cNvGrpSpPr/>
              <p:nvPr/>
            </p:nvGrpSpPr>
            <p:grpSpPr>
              <a:xfrm>
                <a:off x="6483672" y="5173013"/>
                <a:ext cx="2388166" cy="1442431"/>
                <a:chOff x="6483672" y="5173013"/>
                <a:chExt cx="2388166" cy="1442431"/>
              </a:xfrm>
            </p:grpSpPr>
            <p:cxnSp>
              <p:nvCxnSpPr>
                <p:cNvPr id="93" name="Straight Connector 92"/>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4" name="Straight Connector 93"/>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0" name="Group 79"/>
              <p:cNvGrpSpPr/>
              <p:nvPr/>
            </p:nvGrpSpPr>
            <p:grpSpPr>
              <a:xfrm>
                <a:off x="6805519" y="5344704"/>
                <a:ext cx="1639329" cy="678340"/>
                <a:chOff x="6805519" y="5344704"/>
                <a:chExt cx="1639329" cy="678340"/>
              </a:xfrm>
            </p:grpSpPr>
            <p:sp>
              <p:nvSpPr>
                <p:cNvPr id="81" name="Oval 8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5" name="Group 94"/>
            <p:cNvGrpSpPr/>
            <p:nvPr/>
          </p:nvGrpSpPr>
          <p:grpSpPr>
            <a:xfrm>
              <a:off x="3707835" y="5339369"/>
              <a:ext cx="2388165" cy="1442431"/>
              <a:chOff x="2963950" y="5101903"/>
              <a:chExt cx="2388165" cy="1442431"/>
            </a:xfrm>
          </p:grpSpPr>
          <p:grpSp>
            <p:nvGrpSpPr>
              <p:cNvPr id="96" name="Group 95"/>
              <p:cNvGrpSpPr/>
              <p:nvPr/>
            </p:nvGrpSpPr>
            <p:grpSpPr>
              <a:xfrm>
                <a:off x="2963950" y="5101903"/>
                <a:ext cx="2388165" cy="1442431"/>
                <a:chOff x="2963950" y="5101903"/>
                <a:chExt cx="2388165" cy="1442431"/>
              </a:xfrm>
            </p:grpSpPr>
            <p:grpSp>
              <p:nvGrpSpPr>
                <p:cNvPr id="113" name="Group 112"/>
                <p:cNvGrpSpPr/>
                <p:nvPr/>
              </p:nvGrpSpPr>
              <p:grpSpPr>
                <a:xfrm>
                  <a:off x="2963950" y="5101903"/>
                  <a:ext cx="2388165" cy="1442431"/>
                  <a:chOff x="2963950" y="5101903"/>
                  <a:chExt cx="2388165" cy="1442431"/>
                </a:xfrm>
              </p:grpSpPr>
              <p:cxnSp>
                <p:nvCxnSpPr>
                  <p:cNvPr id="128" name="Straight Connector 12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3285797" y="5273594"/>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7" name="Freeform 96"/>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30" name="Group 129"/>
            <p:cNvGrpSpPr/>
            <p:nvPr/>
          </p:nvGrpSpPr>
          <p:grpSpPr>
            <a:xfrm>
              <a:off x="829192" y="5339369"/>
              <a:ext cx="2388166" cy="1442431"/>
              <a:chOff x="76200" y="5339369"/>
              <a:chExt cx="2388166" cy="1442431"/>
            </a:xfrm>
          </p:grpSpPr>
          <p:grpSp>
            <p:nvGrpSpPr>
              <p:cNvPr id="131" name="Group 130"/>
              <p:cNvGrpSpPr/>
              <p:nvPr/>
            </p:nvGrpSpPr>
            <p:grpSpPr>
              <a:xfrm>
                <a:off x="76200" y="5339369"/>
                <a:ext cx="2388166" cy="1442431"/>
                <a:chOff x="311472" y="5173013"/>
                <a:chExt cx="2388166" cy="1442431"/>
              </a:xfrm>
            </p:grpSpPr>
            <p:grpSp>
              <p:nvGrpSpPr>
                <p:cNvPr id="133" name="Group 132"/>
                <p:cNvGrpSpPr/>
                <p:nvPr/>
              </p:nvGrpSpPr>
              <p:grpSpPr>
                <a:xfrm>
                  <a:off x="311472" y="5173013"/>
                  <a:ext cx="2388166" cy="1442431"/>
                  <a:chOff x="311472" y="5173013"/>
                  <a:chExt cx="2388166" cy="1442431"/>
                </a:xfrm>
              </p:grpSpPr>
              <p:cxnSp>
                <p:nvCxnSpPr>
                  <p:cNvPr id="147" name="Straight Connector 14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8" name="Straight Connector 14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4" name="Group 133"/>
                <p:cNvGrpSpPr/>
                <p:nvPr/>
              </p:nvGrpSpPr>
              <p:grpSpPr>
                <a:xfrm>
                  <a:off x="633319" y="5344704"/>
                  <a:ext cx="1639331" cy="678340"/>
                  <a:chOff x="875410" y="4942080"/>
                  <a:chExt cx="2353800" cy="860040"/>
                </a:xfrm>
              </p:grpSpPr>
              <p:sp>
                <p:nvSpPr>
                  <p:cNvPr id="135" name="Oval 13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6" name="Oval 13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7" name="Oval 13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8" name="Oval 13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9" name="Oval 13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132" name="Straight Connector 13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pic>
        <p:nvPicPr>
          <p:cNvPr id="81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45271" y="2471466"/>
            <a:ext cx="2566488" cy="2566489"/>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p:cNvSpPr/>
          <p:nvPr/>
        </p:nvSpPr>
        <p:spPr>
          <a:xfrm>
            <a:off x="609600" y="5105400"/>
            <a:ext cx="2743200" cy="1676400"/>
          </a:xfrm>
          <a:prstGeom prst="rect">
            <a:avLst/>
          </a:prstGeom>
          <a:ln w="25400">
            <a:solidFill>
              <a:srgbClr val="FFFF00"/>
            </a:solidFill>
          </a:ln>
        </p:spPr>
        <p:txBody>
          <a:bodyPr wrap="square" rtlCol="0" anchor="ctr">
            <a:spAutoFit/>
          </a:bodyPr>
          <a:lstStyle/>
          <a:p>
            <a:pPr algn="l"/>
            <a:endParaRPr lang="en-CA" sz="2400" dirty="0"/>
          </a:p>
        </p:txBody>
      </p:sp>
      <p:sp>
        <p:nvSpPr>
          <p:cNvPr id="64" name="Freeform 111">
            <a:extLst>
              <a:ext uri="{FF2B5EF4-FFF2-40B4-BE49-F238E27FC236}">
                <a16:creationId xmlns:a16="http://schemas.microsoft.com/office/drawing/2014/main" id="{212B8261-E917-4F38-9F2D-CF223A4CD423}"/>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10336850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1" end="1"/>
                                            </p:txEl>
                                          </p:spTgt>
                                        </p:tgtEl>
                                        <p:attrNameLst>
                                          <p:attrName>style.visibility</p:attrName>
                                        </p:attrNameLst>
                                      </p:cBhvr>
                                      <p:to>
                                        <p:strVal val="visible"/>
                                      </p:to>
                                    </p:set>
                                    <p:anim calcmode="lin" valueType="num">
                                      <p:cBhvr additive="base">
                                        <p:cTn id="1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8194"/>
                                        </p:tgtEl>
                                        <p:attrNameLst>
                                          <p:attrName>style.visibility</p:attrName>
                                        </p:attrNameLst>
                                      </p:cBhvr>
                                      <p:to>
                                        <p:strVal val="visible"/>
                                      </p:to>
                                    </p:set>
                                    <p:anim calcmode="lin" valueType="num">
                                      <p:cBhvr additive="base">
                                        <p:cTn id="21" dur="500" fill="hold"/>
                                        <p:tgtEl>
                                          <p:spTgt spid="8194"/>
                                        </p:tgtEl>
                                        <p:attrNameLst>
                                          <p:attrName>ppt_x</p:attrName>
                                        </p:attrNameLst>
                                      </p:cBhvr>
                                      <p:tavLst>
                                        <p:tav tm="0">
                                          <p:val>
                                            <p:strVal val="0-#ppt_w/2"/>
                                          </p:val>
                                        </p:tav>
                                        <p:tav tm="100000">
                                          <p:val>
                                            <p:strVal val="#ppt_x"/>
                                          </p:val>
                                        </p:tav>
                                      </p:tavLst>
                                    </p:anim>
                                    <p:anim calcmode="lin" valueType="num">
                                      <p:cBhvr additive="base">
                                        <p:cTn id="22" dur="500" fill="hold"/>
                                        <p:tgtEl>
                                          <p:spTgt spid="819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6">
                                            <p:txEl>
                                              <p:pRg st="2" end="2"/>
                                            </p:txEl>
                                          </p:spTgt>
                                        </p:tgtEl>
                                        <p:attrNameLst>
                                          <p:attrName>style.visibility</p:attrName>
                                        </p:attrNameLst>
                                      </p:cBhvr>
                                      <p:to>
                                        <p:strVal val="visible"/>
                                      </p:to>
                                    </p:set>
                                    <p:anim calcmode="lin" valueType="num">
                                      <p:cBhvr additive="base">
                                        <p:cTn id="2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36" name="Rectangle 35"/>
          <p:cNvSpPr/>
          <p:nvPr/>
        </p:nvSpPr>
        <p:spPr>
          <a:xfrm>
            <a:off x="448192" y="533400"/>
            <a:ext cx="8086208" cy="1815882"/>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Overfitting:</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cheat by making a table of all the answers,</a:t>
            </a:r>
          </a:p>
          <a:p>
            <a:pPr marL="285750"/>
            <a:r>
              <a:rPr lang="en-CA" altLang="en-US" dirty="0">
                <a:cs typeface="Times New Roman" panose="02020603050405020304" pitchFamily="18" charset="0"/>
                <a:sym typeface="Symbol" panose="05050102010706020507" pitchFamily="18" charset="2"/>
              </a:rPr>
              <a:t>     then you learn nothing</a:t>
            </a:r>
          </a:p>
          <a:p>
            <a:pPr marL="285750"/>
            <a:r>
              <a:rPr lang="en-CA" altLang="en-US" dirty="0">
                <a:cs typeface="Times New Roman" panose="02020603050405020304" pitchFamily="18" charset="0"/>
                <a:sym typeface="Symbol" panose="05050102010706020507" pitchFamily="18" charset="2"/>
              </a:rPr>
              <a:t>     and are stuck when a new question comes.</a:t>
            </a:r>
          </a:p>
        </p:txBody>
      </p:sp>
      <p:grpSp>
        <p:nvGrpSpPr>
          <p:cNvPr id="2" name="Group 1"/>
          <p:cNvGrpSpPr/>
          <p:nvPr/>
        </p:nvGrpSpPr>
        <p:grpSpPr>
          <a:xfrm>
            <a:off x="829192" y="5333308"/>
            <a:ext cx="8162408" cy="1448492"/>
            <a:chOff x="829192" y="5333308"/>
            <a:chExt cx="8162408" cy="1448492"/>
          </a:xfrm>
        </p:grpSpPr>
        <p:grpSp>
          <p:nvGrpSpPr>
            <p:cNvPr id="76" name="Group 75"/>
            <p:cNvGrpSpPr/>
            <p:nvPr/>
          </p:nvGrpSpPr>
          <p:grpSpPr>
            <a:xfrm>
              <a:off x="6603434" y="5333308"/>
              <a:ext cx="2388166" cy="1442431"/>
              <a:chOff x="6483672" y="5173013"/>
              <a:chExt cx="2388166" cy="1442431"/>
            </a:xfrm>
          </p:grpSpPr>
          <p:grpSp>
            <p:nvGrpSpPr>
              <p:cNvPr id="79" name="Group 78"/>
              <p:cNvGrpSpPr/>
              <p:nvPr/>
            </p:nvGrpSpPr>
            <p:grpSpPr>
              <a:xfrm>
                <a:off x="6483672" y="5173013"/>
                <a:ext cx="2388166" cy="1442431"/>
                <a:chOff x="6483672" y="5173013"/>
                <a:chExt cx="2388166" cy="1442431"/>
              </a:xfrm>
            </p:grpSpPr>
            <p:cxnSp>
              <p:nvCxnSpPr>
                <p:cNvPr id="93" name="Straight Connector 92"/>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4" name="Straight Connector 93"/>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0" name="Group 79"/>
              <p:cNvGrpSpPr/>
              <p:nvPr/>
            </p:nvGrpSpPr>
            <p:grpSpPr>
              <a:xfrm>
                <a:off x="6805519" y="5344704"/>
                <a:ext cx="1639329" cy="678340"/>
                <a:chOff x="6805519" y="5344704"/>
                <a:chExt cx="1639329" cy="678340"/>
              </a:xfrm>
            </p:grpSpPr>
            <p:sp>
              <p:nvSpPr>
                <p:cNvPr id="81" name="Oval 8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5" name="Group 94"/>
            <p:cNvGrpSpPr/>
            <p:nvPr/>
          </p:nvGrpSpPr>
          <p:grpSpPr>
            <a:xfrm>
              <a:off x="3707835" y="5339369"/>
              <a:ext cx="2388165" cy="1442431"/>
              <a:chOff x="2963950" y="5101903"/>
              <a:chExt cx="2388165" cy="1442431"/>
            </a:xfrm>
          </p:grpSpPr>
          <p:grpSp>
            <p:nvGrpSpPr>
              <p:cNvPr id="96" name="Group 95"/>
              <p:cNvGrpSpPr/>
              <p:nvPr/>
            </p:nvGrpSpPr>
            <p:grpSpPr>
              <a:xfrm>
                <a:off x="2963950" y="5101903"/>
                <a:ext cx="2388165" cy="1442431"/>
                <a:chOff x="2963950" y="5101903"/>
                <a:chExt cx="2388165" cy="1442431"/>
              </a:xfrm>
            </p:grpSpPr>
            <p:grpSp>
              <p:nvGrpSpPr>
                <p:cNvPr id="113" name="Group 112"/>
                <p:cNvGrpSpPr/>
                <p:nvPr/>
              </p:nvGrpSpPr>
              <p:grpSpPr>
                <a:xfrm>
                  <a:off x="2963950" y="5101903"/>
                  <a:ext cx="2388165" cy="1442431"/>
                  <a:chOff x="2963950" y="5101903"/>
                  <a:chExt cx="2388165" cy="1442431"/>
                </a:xfrm>
              </p:grpSpPr>
              <p:cxnSp>
                <p:nvCxnSpPr>
                  <p:cNvPr id="128" name="Straight Connector 12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3285797" y="5273594"/>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7" name="Freeform 96"/>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30" name="Group 129"/>
            <p:cNvGrpSpPr/>
            <p:nvPr/>
          </p:nvGrpSpPr>
          <p:grpSpPr>
            <a:xfrm>
              <a:off x="829192" y="5339369"/>
              <a:ext cx="2388166" cy="1442431"/>
              <a:chOff x="76200" y="5339369"/>
              <a:chExt cx="2388166" cy="1442431"/>
            </a:xfrm>
          </p:grpSpPr>
          <p:grpSp>
            <p:nvGrpSpPr>
              <p:cNvPr id="131" name="Group 130"/>
              <p:cNvGrpSpPr/>
              <p:nvPr/>
            </p:nvGrpSpPr>
            <p:grpSpPr>
              <a:xfrm>
                <a:off x="76200" y="5339369"/>
                <a:ext cx="2388166" cy="1442431"/>
                <a:chOff x="311472" y="5173013"/>
                <a:chExt cx="2388166" cy="1442431"/>
              </a:xfrm>
            </p:grpSpPr>
            <p:grpSp>
              <p:nvGrpSpPr>
                <p:cNvPr id="133" name="Group 132"/>
                <p:cNvGrpSpPr/>
                <p:nvPr/>
              </p:nvGrpSpPr>
              <p:grpSpPr>
                <a:xfrm>
                  <a:off x="311472" y="5173013"/>
                  <a:ext cx="2388166" cy="1442431"/>
                  <a:chOff x="311472" y="5173013"/>
                  <a:chExt cx="2388166" cy="1442431"/>
                </a:xfrm>
              </p:grpSpPr>
              <p:cxnSp>
                <p:nvCxnSpPr>
                  <p:cNvPr id="147" name="Straight Connector 14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8" name="Straight Connector 14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4" name="Group 133"/>
                <p:cNvGrpSpPr/>
                <p:nvPr/>
              </p:nvGrpSpPr>
              <p:grpSpPr>
                <a:xfrm>
                  <a:off x="633319" y="5344704"/>
                  <a:ext cx="1639331" cy="678340"/>
                  <a:chOff x="875410" y="4942080"/>
                  <a:chExt cx="2353800" cy="860040"/>
                </a:xfrm>
              </p:grpSpPr>
              <p:sp>
                <p:nvSpPr>
                  <p:cNvPr id="135" name="Oval 13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6" name="Oval 13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7" name="Oval 13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8" name="Oval 13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9" name="Oval 13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132" name="Straight Connector 13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pic>
        <p:nvPicPr>
          <p:cNvPr id="67"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91755" y="2917246"/>
            <a:ext cx="2854861" cy="2064837"/>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p:cNvSpPr/>
          <p:nvPr/>
        </p:nvSpPr>
        <p:spPr>
          <a:xfrm>
            <a:off x="6324600" y="5105400"/>
            <a:ext cx="2743200" cy="1676400"/>
          </a:xfrm>
          <a:prstGeom prst="rect">
            <a:avLst/>
          </a:prstGeom>
          <a:ln w="25400">
            <a:solidFill>
              <a:srgbClr val="FFFF00"/>
            </a:solidFill>
          </a:ln>
        </p:spPr>
        <p:txBody>
          <a:bodyPr wrap="square" rtlCol="0" anchor="ctr">
            <a:spAutoFit/>
          </a:bodyPr>
          <a:lstStyle/>
          <a:p>
            <a:pPr algn="l"/>
            <a:endParaRPr lang="en-CA" sz="2400" dirty="0"/>
          </a:p>
        </p:txBody>
      </p:sp>
      <p:sp>
        <p:nvSpPr>
          <p:cNvPr id="64" name="Freeform 111">
            <a:extLst>
              <a:ext uri="{FF2B5EF4-FFF2-40B4-BE49-F238E27FC236}">
                <a16:creationId xmlns:a16="http://schemas.microsoft.com/office/drawing/2014/main" id="{6929589D-A1E5-4126-A34F-387EE9F23C75}"/>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2835259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3"/>
                                        </p:tgtEl>
                                        <p:attrNameLst>
                                          <p:attrName>style.visibility</p:attrName>
                                        </p:attrNameLst>
                                      </p:cBhvr>
                                      <p:to>
                                        <p:strVal val="visible"/>
                                      </p:to>
                                    </p:set>
                                    <p:anim calcmode="lin" valueType="num">
                                      <p:cBhvr additive="base">
                                        <p:cTn id="11" dur="500" fill="hold"/>
                                        <p:tgtEl>
                                          <p:spTgt spid="63"/>
                                        </p:tgtEl>
                                        <p:attrNameLst>
                                          <p:attrName>ppt_x</p:attrName>
                                        </p:attrNameLst>
                                      </p:cBhvr>
                                      <p:tavLst>
                                        <p:tav tm="0">
                                          <p:val>
                                            <p:strVal val="0-#ppt_w/2"/>
                                          </p:val>
                                        </p:tav>
                                        <p:tav tm="100000">
                                          <p:val>
                                            <p:strVal val="#ppt_x"/>
                                          </p:val>
                                        </p:tav>
                                      </p:tavLst>
                                    </p:anim>
                                    <p:anim calcmode="lin" valueType="num">
                                      <p:cBhvr additive="base">
                                        <p:cTn id="12"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1" end="1"/>
                                            </p:txEl>
                                          </p:spTgt>
                                        </p:tgtEl>
                                        <p:attrNameLst>
                                          <p:attrName>style.visibility</p:attrName>
                                        </p:attrNameLst>
                                      </p:cBhvr>
                                      <p:to>
                                        <p:strVal val="visible"/>
                                      </p:to>
                                    </p:set>
                                    <p:anim calcmode="lin" valueType="num">
                                      <p:cBhvr additive="base">
                                        <p:cTn id="17"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7"/>
                                        </p:tgtEl>
                                        <p:attrNameLst>
                                          <p:attrName>style.visibility</p:attrName>
                                        </p:attrNameLst>
                                      </p:cBhvr>
                                      <p:to>
                                        <p:strVal val="visible"/>
                                      </p:to>
                                    </p:set>
                                    <p:anim calcmode="lin" valueType="num">
                                      <p:cBhvr additive="base">
                                        <p:cTn id="21" dur="500" fill="hold"/>
                                        <p:tgtEl>
                                          <p:spTgt spid="67"/>
                                        </p:tgtEl>
                                        <p:attrNameLst>
                                          <p:attrName>ppt_x</p:attrName>
                                        </p:attrNameLst>
                                      </p:cBhvr>
                                      <p:tavLst>
                                        <p:tav tm="0">
                                          <p:val>
                                            <p:strVal val="0-#ppt_w/2"/>
                                          </p:val>
                                        </p:tav>
                                        <p:tav tm="100000">
                                          <p:val>
                                            <p:strVal val="#ppt_x"/>
                                          </p:val>
                                        </p:tav>
                                      </p:tavLst>
                                    </p:anim>
                                    <p:anim calcmode="lin" valueType="num">
                                      <p:cBhvr additive="base">
                                        <p:cTn id="2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6">
                                            <p:txEl>
                                              <p:pRg st="2" end="2"/>
                                            </p:txEl>
                                          </p:spTgt>
                                        </p:tgtEl>
                                        <p:attrNameLst>
                                          <p:attrName>style.visibility</p:attrName>
                                        </p:attrNameLst>
                                      </p:cBhvr>
                                      <p:to>
                                        <p:strVal val="visible"/>
                                      </p:to>
                                    </p:set>
                                    <p:anim calcmode="lin" valueType="num">
                                      <p:cBhvr additive="base">
                                        <p:cTn id="2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6">
                                            <p:txEl>
                                              <p:pRg st="3" end="3"/>
                                            </p:txEl>
                                          </p:spTgt>
                                        </p:tgtEl>
                                        <p:attrNameLst>
                                          <p:attrName>style.visibility</p:attrName>
                                        </p:attrNameLst>
                                      </p:cBhvr>
                                      <p:to>
                                        <p:strVal val="visible"/>
                                      </p:to>
                                    </p:set>
                                    <p:anim calcmode="lin" valueType="num">
                                      <p:cBhvr additive="base">
                                        <p:cTn id="33"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36" name="Rectangle 35"/>
          <p:cNvSpPr/>
          <p:nvPr/>
        </p:nvSpPr>
        <p:spPr>
          <a:xfrm>
            <a:off x="1236696" y="533400"/>
            <a:ext cx="8086208" cy="1815882"/>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summarize the material,</a:t>
            </a:r>
          </a:p>
          <a:p>
            <a:pPr marL="285750"/>
            <a:r>
              <a:rPr lang="en-CA" altLang="en-US" dirty="0">
                <a:cs typeface="Times New Roman" panose="02020603050405020304" pitchFamily="18" charset="0"/>
                <a:sym typeface="Symbol" panose="05050102010706020507" pitchFamily="18" charset="2"/>
              </a:rPr>
              <a:t>     then hopefully you understand it</a:t>
            </a:r>
          </a:p>
          <a:p>
            <a:pPr marL="285750"/>
            <a:r>
              <a:rPr lang="en-CA" altLang="en-US" dirty="0">
                <a:cs typeface="Times New Roman" panose="02020603050405020304" pitchFamily="18" charset="0"/>
                <a:sym typeface="Symbol" panose="05050102010706020507" pitchFamily="18" charset="2"/>
              </a:rPr>
              <a:t>     and do well when a new question comes.</a:t>
            </a:r>
          </a:p>
        </p:txBody>
      </p:sp>
      <p:grpSp>
        <p:nvGrpSpPr>
          <p:cNvPr id="2" name="Group 1"/>
          <p:cNvGrpSpPr/>
          <p:nvPr/>
        </p:nvGrpSpPr>
        <p:grpSpPr>
          <a:xfrm>
            <a:off x="829192" y="5333308"/>
            <a:ext cx="8162408" cy="1448492"/>
            <a:chOff x="829192" y="5333308"/>
            <a:chExt cx="8162408" cy="1448492"/>
          </a:xfrm>
        </p:grpSpPr>
        <p:grpSp>
          <p:nvGrpSpPr>
            <p:cNvPr id="76" name="Group 75"/>
            <p:cNvGrpSpPr/>
            <p:nvPr/>
          </p:nvGrpSpPr>
          <p:grpSpPr>
            <a:xfrm>
              <a:off x="6603434" y="5333308"/>
              <a:ext cx="2388166" cy="1442431"/>
              <a:chOff x="6483672" y="5173013"/>
              <a:chExt cx="2388166" cy="1442431"/>
            </a:xfrm>
          </p:grpSpPr>
          <p:grpSp>
            <p:nvGrpSpPr>
              <p:cNvPr id="79" name="Group 78"/>
              <p:cNvGrpSpPr/>
              <p:nvPr/>
            </p:nvGrpSpPr>
            <p:grpSpPr>
              <a:xfrm>
                <a:off x="6483672" y="5173013"/>
                <a:ext cx="2388166" cy="1442431"/>
                <a:chOff x="6483672" y="5173013"/>
                <a:chExt cx="2388166" cy="1442431"/>
              </a:xfrm>
            </p:grpSpPr>
            <p:cxnSp>
              <p:nvCxnSpPr>
                <p:cNvPr id="93" name="Straight Connector 92"/>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4" name="Straight Connector 93"/>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0" name="Group 79"/>
              <p:cNvGrpSpPr/>
              <p:nvPr/>
            </p:nvGrpSpPr>
            <p:grpSpPr>
              <a:xfrm>
                <a:off x="6805519" y="5344704"/>
                <a:ext cx="1639329" cy="678340"/>
                <a:chOff x="6805519" y="5344704"/>
                <a:chExt cx="1639329" cy="678340"/>
              </a:xfrm>
            </p:grpSpPr>
            <p:sp>
              <p:nvSpPr>
                <p:cNvPr id="81" name="Oval 8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5" name="Group 94"/>
            <p:cNvGrpSpPr/>
            <p:nvPr/>
          </p:nvGrpSpPr>
          <p:grpSpPr>
            <a:xfrm>
              <a:off x="3707835" y="5339369"/>
              <a:ext cx="2388165" cy="1442431"/>
              <a:chOff x="2963950" y="5101903"/>
              <a:chExt cx="2388165" cy="1442431"/>
            </a:xfrm>
          </p:grpSpPr>
          <p:grpSp>
            <p:nvGrpSpPr>
              <p:cNvPr id="96" name="Group 95"/>
              <p:cNvGrpSpPr/>
              <p:nvPr/>
            </p:nvGrpSpPr>
            <p:grpSpPr>
              <a:xfrm>
                <a:off x="2963950" y="5101903"/>
                <a:ext cx="2388165" cy="1442431"/>
                <a:chOff x="2963950" y="5101903"/>
                <a:chExt cx="2388165" cy="1442431"/>
              </a:xfrm>
            </p:grpSpPr>
            <p:grpSp>
              <p:nvGrpSpPr>
                <p:cNvPr id="113" name="Group 112"/>
                <p:cNvGrpSpPr/>
                <p:nvPr/>
              </p:nvGrpSpPr>
              <p:grpSpPr>
                <a:xfrm>
                  <a:off x="2963950" y="5101903"/>
                  <a:ext cx="2388165" cy="1442431"/>
                  <a:chOff x="2963950" y="5101903"/>
                  <a:chExt cx="2388165" cy="1442431"/>
                </a:xfrm>
              </p:grpSpPr>
              <p:cxnSp>
                <p:nvCxnSpPr>
                  <p:cNvPr id="128" name="Straight Connector 12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3285797" y="5273594"/>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7" name="Freeform 96"/>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30" name="Group 129"/>
            <p:cNvGrpSpPr/>
            <p:nvPr/>
          </p:nvGrpSpPr>
          <p:grpSpPr>
            <a:xfrm>
              <a:off x="829192" y="5339369"/>
              <a:ext cx="2388166" cy="1442431"/>
              <a:chOff x="76200" y="5339369"/>
              <a:chExt cx="2388166" cy="1442431"/>
            </a:xfrm>
          </p:grpSpPr>
          <p:grpSp>
            <p:nvGrpSpPr>
              <p:cNvPr id="131" name="Group 130"/>
              <p:cNvGrpSpPr/>
              <p:nvPr/>
            </p:nvGrpSpPr>
            <p:grpSpPr>
              <a:xfrm>
                <a:off x="76200" y="5339369"/>
                <a:ext cx="2388166" cy="1442431"/>
                <a:chOff x="311472" y="5173013"/>
                <a:chExt cx="2388166" cy="1442431"/>
              </a:xfrm>
            </p:grpSpPr>
            <p:grpSp>
              <p:nvGrpSpPr>
                <p:cNvPr id="133" name="Group 132"/>
                <p:cNvGrpSpPr/>
                <p:nvPr/>
              </p:nvGrpSpPr>
              <p:grpSpPr>
                <a:xfrm>
                  <a:off x="311472" y="5173013"/>
                  <a:ext cx="2388166" cy="1442431"/>
                  <a:chOff x="311472" y="5173013"/>
                  <a:chExt cx="2388166" cy="1442431"/>
                </a:xfrm>
              </p:grpSpPr>
              <p:cxnSp>
                <p:nvCxnSpPr>
                  <p:cNvPr id="147" name="Straight Connector 14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8" name="Straight Connector 14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4" name="Group 133"/>
                <p:cNvGrpSpPr/>
                <p:nvPr/>
              </p:nvGrpSpPr>
              <p:grpSpPr>
                <a:xfrm>
                  <a:off x="633319" y="5344704"/>
                  <a:ext cx="1639331" cy="678340"/>
                  <a:chOff x="875410" y="4942080"/>
                  <a:chExt cx="2353800" cy="860040"/>
                </a:xfrm>
              </p:grpSpPr>
              <p:sp>
                <p:nvSpPr>
                  <p:cNvPr id="135" name="Oval 13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6" name="Oval 13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7" name="Oval 13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8" name="Oval 13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9" name="Oval 13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132" name="Straight Connector 13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pic>
        <p:nvPicPr>
          <p:cNvPr id="9218" name="Picture 2" descr="Image result for summarize the materia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001514" y="2363634"/>
            <a:ext cx="3576287" cy="2682215"/>
          </a:xfrm>
          <a:prstGeom prst="rect">
            <a:avLst/>
          </a:prstGeom>
          <a:noFill/>
          <a:extLst>
            <a:ext uri="{909E8E84-426E-40DD-AFC4-6F175D3DCCD1}">
              <a14:hiddenFill xmlns:a14="http://schemas.microsoft.com/office/drawing/2010/main">
                <a:solidFill>
                  <a:srgbClr val="FFFFFF"/>
                </a:solidFill>
              </a14:hiddenFill>
            </a:ext>
          </a:extLst>
        </p:spPr>
      </p:pic>
      <p:sp>
        <p:nvSpPr>
          <p:cNvPr id="64" name="Rectangle 63">
            <a:extLst>
              <a:ext uri="{FF2B5EF4-FFF2-40B4-BE49-F238E27FC236}">
                <a16:creationId xmlns:a16="http://schemas.microsoft.com/office/drawing/2014/main" id="{23EB35E1-6CBE-406C-B2EE-6610C1BD61BF}"/>
              </a:ext>
            </a:extLst>
          </p:cNvPr>
          <p:cNvSpPr/>
          <p:nvPr/>
        </p:nvSpPr>
        <p:spPr>
          <a:xfrm>
            <a:off x="3511256" y="5105400"/>
            <a:ext cx="2743200" cy="1676400"/>
          </a:xfrm>
          <a:prstGeom prst="rect">
            <a:avLst/>
          </a:prstGeom>
          <a:ln w="25400">
            <a:solidFill>
              <a:srgbClr val="FFFF00"/>
            </a:solidFill>
          </a:ln>
        </p:spPr>
        <p:txBody>
          <a:bodyPr wrap="square" rtlCol="0" anchor="ctr">
            <a:spAutoFit/>
          </a:bodyPr>
          <a:lstStyle/>
          <a:p>
            <a:pPr algn="l"/>
            <a:endParaRPr lang="en-CA" sz="2400" dirty="0"/>
          </a:p>
        </p:txBody>
      </p:sp>
      <p:sp>
        <p:nvSpPr>
          <p:cNvPr id="65" name="Freeform 111">
            <a:extLst>
              <a:ext uri="{FF2B5EF4-FFF2-40B4-BE49-F238E27FC236}">
                <a16:creationId xmlns:a16="http://schemas.microsoft.com/office/drawing/2014/main" id="{92113DB5-7243-4484-AD8A-0AB287FD0AED}"/>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4289370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4"/>
                                        </p:tgtEl>
                                        <p:attrNameLst>
                                          <p:attrName>style.visibility</p:attrName>
                                        </p:attrNameLst>
                                      </p:cBhvr>
                                      <p:to>
                                        <p:strVal val="visible"/>
                                      </p:to>
                                    </p:set>
                                    <p:anim calcmode="lin" valueType="num">
                                      <p:cBhvr additive="base">
                                        <p:cTn id="11" dur="500" fill="hold"/>
                                        <p:tgtEl>
                                          <p:spTgt spid="64"/>
                                        </p:tgtEl>
                                        <p:attrNameLst>
                                          <p:attrName>ppt_x</p:attrName>
                                        </p:attrNameLst>
                                      </p:cBhvr>
                                      <p:tavLst>
                                        <p:tav tm="0">
                                          <p:val>
                                            <p:strVal val="0-#ppt_w/2"/>
                                          </p:val>
                                        </p:tav>
                                        <p:tav tm="100000">
                                          <p:val>
                                            <p:strVal val="#ppt_x"/>
                                          </p:val>
                                        </p:tav>
                                      </p:tavLst>
                                    </p:anim>
                                    <p:anim calcmode="lin" valueType="num">
                                      <p:cBhvr additive="base">
                                        <p:cTn id="12" dur="500" fill="hold"/>
                                        <p:tgtEl>
                                          <p:spTgt spid="6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36">
                                            <p:txEl>
                                              <p:pRg st="1" end="1"/>
                                            </p:txEl>
                                          </p:spTgt>
                                        </p:tgtEl>
                                        <p:attrNameLst>
                                          <p:attrName>style.visibility</p:attrName>
                                        </p:attrNameLst>
                                      </p:cBhvr>
                                      <p:to>
                                        <p:strVal val="visible"/>
                                      </p:to>
                                    </p:set>
                                    <p:anim calcmode="lin" valueType="num">
                                      <p:cBhvr additive="base">
                                        <p:cTn id="15"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36">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9218"/>
                                        </p:tgtEl>
                                        <p:attrNameLst>
                                          <p:attrName>style.visibility</p:attrName>
                                        </p:attrNameLst>
                                      </p:cBhvr>
                                      <p:to>
                                        <p:strVal val="visible"/>
                                      </p:to>
                                    </p:set>
                                    <p:anim calcmode="lin" valueType="num">
                                      <p:cBhvr additive="base">
                                        <p:cTn id="19" dur="500" fill="hold"/>
                                        <p:tgtEl>
                                          <p:spTgt spid="9218"/>
                                        </p:tgtEl>
                                        <p:attrNameLst>
                                          <p:attrName>ppt_x</p:attrName>
                                        </p:attrNameLst>
                                      </p:cBhvr>
                                      <p:tavLst>
                                        <p:tav tm="0">
                                          <p:val>
                                            <p:strVal val="0-#ppt_w/2"/>
                                          </p:val>
                                        </p:tav>
                                        <p:tav tm="100000">
                                          <p:val>
                                            <p:strVal val="#ppt_x"/>
                                          </p:val>
                                        </p:tav>
                                      </p:tavLst>
                                    </p:anim>
                                    <p:anim calcmode="lin" valueType="num">
                                      <p:cBhvr additive="base">
                                        <p:cTn id="20" dur="500" fill="hold"/>
                                        <p:tgtEl>
                                          <p:spTgt spid="921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6">
                                            <p:txEl>
                                              <p:pRg st="2" end="2"/>
                                            </p:txEl>
                                          </p:spTgt>
                                        </p:tgtEl>
                                        <p:attrNameLst>
                                          <p:attrName>style.visibility</p:attrName>
                                        </p:attrNameLst>
                                      </p:cBhvr>
                                      <p:to>
                                        <p:strVal val="visible"/>
                                      </p:to>
                                    </p:set>
                                    <p:anim calcmode="lin" valueType="num">
                                      <p:cBhvr additive="base">
                                        <p:cTn id="25"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6">
                                            <p:txEl>
                                              <p:pRg st="3" end="3"/>
                                            </p:txEl>
                                          </p:spTgt>
                                        </p:tgtEl>
                                        <p:attrNameLst>
                                          <p:attrName>style.visibility</p:attrName>
                                        </p:attrNameLst>
                                      </p:cBhvr>
                                      <p:to>
                                        <p:strVal val="visible"/>
                                      </p:to>
                                    </p:set>
                                    <p:anim calcmode="lin" valueType="num">
                                      <p:cBhvr additive="base">
                                        <p:cTn id="31"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2" name="Group 1"/>
          <p:cNvGrpSpPr/>
          <p:nvPr/>
        </p:nvGrpSpPr>
        <p:grpSpPr>
          <a:xfrm>
            <a:off x="829192" y="5333308"/>
            <a:ext cx="8162408" cy="1448492"/>
            <a:chOff x="829192" y="5333308"/>
            <a:chExt cx="8162408" cy="1448492"/>
          </a:xfrm>
        </p:grpSpPr>
        <p:grpSp>
          <p:nvGrpSpPr>
            <p:cNvPr id="76" name="Group 75"/>
            <p:cNvGrpSpPr/>
            <p:nvPr/>
          </p:nvGrpSpPr>
          <p:grpSpPr>
            <a:xfrm>
              <a:off x="6603434" y="5333308"/>
              <a:ext cx="2388166" cy="1442431"/>
              <a:chOff x="6483672" y="5173013"/>
              <a:chExt cx="2388166" cy="1442431"/>
            </a:xfrm>
          </p:grpSpPr>
          <p:grpSp>
            <p:nvGrpSpPr>
              <p:cNvPr id="79" name="Group 78"/>
              <p:cNvGrpSpPr/>
              <p:nvPr/>
            </p:nvGrpSpPr>
            <p:grpSpPr>
              <a:xfrm>
                <a:off x="6483672" y="5173013"/>
                <a:ext cx="2388166" cy="1442431"/>
                <a:chOff x="6483672" y="5173013"/>
                <a:chExt cx="2388166" cy="1442431"/>
              </a:xfrm>
            </p:grpSpPr>
            <p:cxnSp>
              <p:nvCxnSpPr>
                <p:cNvPr id="93" name="Straight Connector 92"/>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4" name="Straight Connector 93"/>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0" name="Group 79"/>
              <p:cNvGrpSpPr/>
              <p:nvPr/>
            </p:nvGrpSpPr>
            <p:grpSpPr>
              <a:xfrm>
                <a:off x="6805519" y="5344704"/>
                <a:ext cx="1639329" cy="678340"/>
                <a:chOff x="6805519" y="5344704"/>
                <a:chExt cx="1639329" cy="678340"/>
              </a:xfrm>
            </p:grpSpPr>
            <p:sp>
              <p:nvSpPr>
                <p:cNvPr id="81" name="Oval 8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5" name="Group 94"/>
            <p:cNvGrpSpPr/>
            <p:nvPr/>
          </p:nvGrpSpPr>
          <p:grpSpPr>
            <a:xfrm>
              <a:off x="3707835" y="5339369"/>
              <a:ext cx="2388165" cy="1442431"/>
              <a:chOff x="2963950" y="5101903"/>
              <a:chExt cx="2388165" cy="1442431"/>
            </a:xfrm>
          </p:grpSpPr>
          <p:grpSp>
            <p:nvGrpSpPr>
              <p:cNvPr id="96" name="Group 95"/>
              <p:cNvGrpSpPr/>
              <p:nvPr/>
            </p:nvGrpSpPr>
            <p:grpSpPr>
              <a:xfrm>
                <a:off x="2963950" y="5101903"/>
                <a:ext cx="2388165" cy="1442431"/>
                <a:chOff x="2963950" y="5101903"/>
                <a:chExt cx="2388165" cy="1442431"/>
              </a:xfrm>
            </p:grpSpPr>
            <p:grpSp>
              <p:nvGrpSpPr>
                <p:cNvPr id="113" name="Group 112"/>
                <p:cNvGrpSpPr/>
                <p:nvPr/>
              </p:nvGrpSpPr>
              <p:grpSpPr>
                <a:xfrm>
                  <a:off x="2963950" y="5101903"/>
                  <a:ext cx="2388165" cy="1442431"/>
                  <a:chOff x="2963950" y="5101903"/>
                  <a:chExt cx="2388165" cy="1442431"/>
                </a:xfrm>
              </p:grpSpPr>
              <p:cxnSp>
                <p:nvCxnSpPr>
                  <p:cNvPr id="128" name="Straight Connector 12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3285797" y="5273594"/>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7" name="Freeform 96"/>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30" name="Group 129"/>
            <p:cNvGrpSpPr/>
            <p:nvPr/>
          </p:nvGrpSpPr>
          <p:grpSpPr>
            <a:xfrm>
              <a:off x="829192" y="5339369"/>
              <a:ext cx="2388166" cy="1442431"/>
              <a:chOff x="76200" y="5339369"/>
              <a:chExt cx="2388166" cy="1442431"/>
            </a:xfrm>
          </p:grpSpPr>
          <p:grpSp>
            <p:nvGrpSpPr>
              <p:cNvPr id="131" name="Group 130"/>
              <p:cNvGrpSpPr/>
              <p:nvPr/>
            </p:nvGrpSpPr>
            <p:grpSpPr>
              <a:xfrm>
                <a:off x="76200" y="5339369"/>
                <a:ext cx="2388166" cy="1442431"/>
                <a:chOff x="311472" y="5173013"/>
                <a:chExt cx="2388166" cy="1442431"/>
              </a:xfrm>
            </p:grpSpPr>
            <p:grpSp>
              <p:nvGrpSpPr>
                <p:cNvPr id="133" name="Group 132"/>
                <p:cNvGrpSpPr/>
                <p:nvPr/>
              </p:nvGrpSpPr>
              <p:grpSpPr>
                <a:xfrm>
                  <a:off x="311472" y="5173013"/>
                  <a:ext cx="2388166" cy="1442431"/>
                  <a:chOff x="311472" y="5173013"/>
                  <a:chExt cx="2388166" cy="1442431"/>
                </a:xfrm>
              </p:grpSpPr>
              <p:cxnSp>
                <p:nvCxnSpPr>
                  <p:cNvPr id="147" name="Straight Connector 14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8" name="Straight Connector 14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4" name="Group 133"/>
                <p:cNvGrpSpPr/>
                <p:nvPr/>
              </p:nvGrpSpPr>
              <p:grpSpPr>
                <a:xfrm>
                  <a:off x="633319" y="5344704"/>
                  <a:ext cx="1639331" cy="678340"/>
                  <a:chOff x="875410" y="4942080"/>
                  <a:chExt cx="2353800" cy="860040"/>
                </a:xfrm>
              </p:grpSpPr>
              <p:sp>
                <p:nvSpPr>
                  <p:cNvPr id="135" name="Oval 13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6" name="Oval 13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7" name="Oval 13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8" name="Oval 13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9" name="Oval 13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132" name="Straight Connector 13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63" name="Rectangle 62"/>
          <p:cNvSpPr/>
          <p:nvPr/>
        </p:nvSpPr>
        <p:spPr>
          <a:xfrm>
            <a:off x="3511256" y="5105400"/>
            <a:ext cx="2743200" cy="1676400"/>
          </a:xfrm>
          <a:prstGeom prst="rect">
            <a:avLst/>
          </a:prstGeom>
          <a:ln w="25400">
            <a:solidFill>
              <a:srgbClr val="FFFF00"/>
            </a:solidFill>
          </a:ln>
        </p:spPr>
        <p:txBody>
          <a:bodyPr wrap="square" rtlCol="0" anchor="ctr">
            <a:spAutoFit/>
          </a:bodyPr>
          <a:lstStyle/>
          <a:p>
            <a:pPr algn="l"/>
            <a:endParaRPr lang="en-CA" sz="2400" dirty="0"/>
          </a:p>
        </p:txBody>
      </p:sp>
      <p:pic>
        <p:nvPicPr>
          <p:cNvPr id="65"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371600"/>
            <a:ext cx="5373676" cy="2954010"/>
          </a:xfrm>
          <a:prstGeom prst="rect">
            <a:avLst/>
          </a:prstGeom>
          <a:noFill/>
          <a:extLst>
            <a:ext uri="{909E8E84-426E-40DD-AFC4-6F175D3DCCD1}">
              <a14:hiddenFill xmlns:a14="http://schemas.microsoft.com/office/drawing/2010/main">
                <a:solidFill>
                  <a:srgbClr val="FFFFFF"/>
                </a:solidFill>
              </a14:hiddenFill>
            </a:ext>
          </a:extLst>
        </p:spPr>
      </p:pic>
      <p:sp>
        <p:nvSpPr>
          <p:cNvPr id="68" name="Freeform 111">
            <a:extLst>
              <a:ext uri="{FF2B5EF4-FFF2-40B4-BE49-F238E27FC236}">
                <a16:creationId xmlns:a16="http://schemas.microsoft.com/office/drawing/2014/main" id="{CB2D912A-367B-4678-88BD-FC348A691348}"/>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9" name="Rectangle 68">
            <a:extLst>
              <a:ext uri="{FF2B5EF4-FFF2-40B4-BE49-F238E27FC236}">
                <a16:creationId xmlns:a16="http://schemas.microsoft.com/office/drawing/2014/main" id="{F4DC938C-2692-4A01-A516-2299543287FC}"/>
              </a:ext>
            </a:extLst>
          </p:cNvPr>
          <p:cNvSpPr/>
          <p:nvPr/>
        </p:nvSpPr>
        <p:spPr>
          <a:xfrm>
            <a:off x="1232452" y="533400"/>
            <a:ext cx="5486400" cy="523220"/>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p:txBody>
      </p:sp>
    </p:spTree>
    <p:extLst>
      <p:ext uri="{BB962C8B-B14F-4D97-AF65-F5344CB8AC3E}">
        <p14:creationId xmlns:p14="http://schemas.microsoft.com/office/powerpoint/2010/main" val="3558048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5"/>
                                        </p:tgtEl>
                                        <p:attrNameLst>
                                          <p:attrName>style.visibility</p:attrName>
                                        </p:attrNameLst>
                                      </p:cBhvr>
                                      <p:to>
                                        <p:strVal val="visible"/>
                                      </p:to>
                                    </p:set>
                                    <p:anim calcmode="lin" valueType="num">
                                      <p:cBhvr additive="base">
                                        <p:cTn id="7" dur="500" fill="hold"/>
                                        <p:tgtEl>
                                          <p:spTgt spid="65"/>
                                        </p:tgtEl>
                                        <p:attrNameLst>
                                          <p:attrName>ppt_x</p:attrName>
                                        </p:attrNameLst>
                                      </p:cBhvr>
                                      <p:tavLst>
                                        <p:tav tm="0">
                                          <p:val>
                                            <p:strVal val="0-#ppt_w/2"/>
                                          </p:val>
                                        </p:tav>
                                        <p:tav tm="100000">
                                          <p:val>
                                            <p:strVal val="#ppt_x"/>
                                          </p:val>
                                        </p:tav>
                                      </p:tavLst>
                                    </p:anim>
                                    <p:anim calcmode="lin" valueType="num">
                                      <p:cBhvr additive="base">
                                        <p:cTn id="8"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2" name="Group 1"/>
          <p:cNvGrpSpPr/>
          <p:nvPr/>
        </p:nvGrpSpPr>
        <p:grpSpPr>
          <a:xfrm>
            <a:off x="829192" y="5333308"/>
            <a:ext cx="8162408" cy="1448492"/>
            <a:chOff x="829192" y="5333308"/>
            <a:chExt cx="8162408" cy="1448492"/>
          </a:xfrm>
        </p:grpSpPr>
        <p:grpSp>
          <p:nvGrpSpPr>
            <p:cNvPr id="76" name="Group 75"/>
            <p:cNvGrpSpPr/>
            <p:nvPr/>
          </p:nvGrpSpPr>
          <p:grpSpPr>
            <a:xfrm>
              <a:off x="6603434" y="5333308"/>
              <a:ext cx="2388166" cy="1442431"/>
              <a:chOff x="6483672" y="5173013"/>
              <a:chExt cx="2388166" cy="1442431"/>
            </a:xfrm>
          </p:grpSpPr>
          <p:grpSp>
            <p:nvGrpSpPr>
              <p:cNvPr id="79" name="Group 78"/>
              <p:cNvGrpSpPr/>
              <p:nvPr/>
            </p:nvGrpSpPr>
            <p:grpSpPr>
              <a:xfrm>
                <a:off x="6483672" y="5173013"/>
                <a:ext cx="2388166" cy="1442431"/>
                <a:chOff x="6483672" y="5173013"/>
                <a:chExt cx="2388166" cy="1442431"/>
              </a:xfrm>
            </p:grpSpPr>
            <p:cxnSp>
              <p:nvCxnSpPr>
                <p:cNvPr id="93" name="Straight Connector 92"/>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4" name="Straight Connector 93"/>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0" name="Group 79"/>
              <p:cNvGrpSpPr/>
              <p:nvPr/>
            </p:nvGrpSpPr>
            <p:grpSpPr>
              <a:xfrm>
                <a:off x="6805519" y="5344704"/>
                <a:ext cx="1639329" cy="678340"/>
                <a:chOff x="6805519" y="5344704"/>
                <a:chExt cx="1639329" cy="678340"/>
              </a:xfrm>
            </p:grpSpPr>
            <p:sp>
              <p:nvSpPr>
                <p:cNvPr id="81" name="Oval 8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5" name="Group 94"/>
            <p:cNvGrpSpPr/>
            <p:nvPr/>
          </p:nvGrpSpPr>
          <p:grpSpPr>
            <a:xfrm>
              <a:off x="3707835" y="5339369"/>
              <a:ext cx="2388165" cy="1442431"/>
              <a:chOff x="2963950" y="5101903"/>
              <a:chExt cx="2388165" cy="1442431"/>
            </a:xfrm>
          </p:grpSpPr>
          <p:grpSp>
            <p:nvGrpSpPr>
              <p:cNvPr id="96" name="Group 95"/>
              <p:cNvGrpSpPr/>
              <p:nvPr/>
            </p:nvGrpSpPr>
            <p:grpSpPr>
              <a:xfrm>
                <a:off x="2963950" y="5101903"/>
                <a:ext cx="2388165" cy="1442431"/>
                <a:chOff x="2963950" y="5101903"/>
                <a:chExt cx="2388165" cy="1442431"/>
              </a:xfrm>
            </p:grpSpPr>
            <p:grpSp>
              <p:nvGrpSpPr>
                <p:cNvPr id="113" name="Group 112"/>
                <p:cNvGrpSpPr/>
                <p:nvPr/>
              </p:nvGrpSpPr>
              <p:grpSpPr>
                <a:xfrm>
                  <a:off x="2963950" y="5101903"/>
                  <a:ext cx="2388165" cy="1442431"/>
                  <a:chOff x="2963950" y="5101903"/>
                  <a:chExt cx="2388165" cy="1442431"/>
                </a:xfrm>
              </p:grpSpPr>
              <p:cxnSp>
                <p:nvCxnSpPr>
                  <p:cNvPr id="128" name="Straight Connector 12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9" name="Straight Connector 12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3285797" y="5273594"/>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7" name="Freeform 96"/>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30" name="Group 129"/>
            <p:cNvGrpSpPr/>
            <p:nvPr/>
          </p:nvGrpSpPr>
          <p:grpSpPr>
            <a:xfrm>
              <a:off x="829192" y="5339369"/>
              <a:ext cx="2388166" cy="1442431"/>
              <a:chOff x="76200" y="5339369"/>
              <a:chExt cx="2388166" cy="1442431"/>
            </a:xfrm>
          </p:grpSpPr>
          <p:grpSp>
            <p:nvGrpSpPr>
              <p:cNvPr id="131" name="Group 130"/>
              <p:cNvGrpSpPr/>
              <p:nvPr/>
            </p:nvGrpSpPr>
            <p:grpSpPr>
              <a:xfrm>
                <a:off x="76200" y="5339369"/>
                <a:ext cx="2388166" cy="1442431"/>
                <a:chOff x="311472" y="5173013"/>
                <a:chExt cx="2388166" cy="1442431"/>
              </a:xfrm>
            </p:grpSpPr>
            <p:grpSp>
              <p:nvGrpSpPr>
                <p:cNvPr id="133" name="Group 132"/>
                <p:cNvGrpSpPr/>
                <p:nvPr/>
              </p:nvGrpSpPr>
              <p:grpSpPr>
                <a:xfrm>
                  <a:off x="311472" y="5173013"/>
                  <a:ext cx="2388166" cy="1442431"/>
                  <a:chOff x="311472" y="5173013"/>
                  <a:chExt cx="2388166" cy="1442431"/>
                </a:xfrm>
              </p:grpSpPr>
              <p:cxnSp>
                <p:nvCxnSpPr>
                  <p:cNvPr id="147" name="Straight Connector 14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8" name="Straight Connector 14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4" name="Group 133"/>
                <p:cNvGrpSpPr/>
                <p:nvPr/>
              </p:nvGrpSpPr>
              <p:grpSpPr>
                <a:xfrm>
                  <a:off x="633319" y="5344704"/>
                  <a:ext cx="1639331" cy="678340"/>
                  <a:chOff x="875410" y="4942080"/>
                  <a:chExt cx="2353800" cy="860040"/>
                </a:xfrm>
              </p:grpSpPr>
              <p:sp>
                <p:nvSpPr>
                  <p:cNvPr id="135" name="Oval 13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6" name="Oval 13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7" name="Oval 13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8" name="Oval 13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9" name="Oval 13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132" name="Straight Connector 13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grpSp>
        <p:nvGrpSpPr>
          <p:cNvPr id="6" name="Group 5">
            <a:extLst>
              <a:ext uri="{FF2B5EF4-FFF2-40B4-BE49-F238E27FC236}">
                <a16:creationId xmlns:a16="http://schemas.microsoft.com/office/drawing/2014/main" id="{372B1A2D-AB88-4261-8EFE-DE404B58DD4F}"/>
              </a:ext>
            </a:extLst>
          </p:cNvPr>
          <p:cNvGrpSpPr/>
          <p:nvPr/>
        </p:nvGrpSpPr>
        <p:grpSpPr>
          <a:xfrm>
            <a:off x="2415809" y="2653226"/>
            <a:ext cx="3410537" cy="1680865"/>
            <a:chOff x="2415809" y="986135"/>
            <a:chExt cx="3410537" cy="1680865"/>
          </a:xfrm>
        </p:grpSpPr>
        <p:sp>
          <p:nvSpPr>
            <p:cNvPr id="36" name="Rectangle 35"/>
            <p:cNvSpPr/>
            <p:nvPr/>
          </p:nvSpPr>
          <p:spPr>
            <a:xfrm>
              <a:off x="2819400" y="986135"/>
              <a:ext cx="2379156" cy="461665"/>
            </a:xfrm>
            <a:prstGeom prst="rect">
              <a:avLst/>
            </a:prstGeom>
          </p:spPr>
          <p:txBody>
            <a:bodyPr wrap="square">
              <a:spAutoFit/>
            </a:bodyPr>
            <a:lstStyle/>
            <a:p>
              <a:pPr marL="285750"/>
              <a:r>
                <a:rPr lang="en-US" altLang="en-US" sz="2400" dirty="0">
                  <a:solidFill>
                    <a:srgbClr val="66FF33"/>
                  </a:solidFill>
                  <a:cs typeface="Times New Roman" panose="02020603050405020304" pitchFamily="18" charset="0"/>
                  <a:sym typeface="Symbol" panose="05050102010706020507" pitchFamily="18" charset="2"/>
                </a:rPr>
                <a:t></a:t>
              </a:r>
              <a:r>
                <a:rPr lang="en-US" altLang="en-US" sz="2400" i="1" dirty="0">
                  <a:solidFill>
                    <a:srgbClr val="66FF33"/>
                  </a:solidFill>
                  <a:cs typeface="Times New Roman" panose="02020603050405020304" pitchFamily="18" charset="0"/>
                </a:rPr>
                <a:t>w</a:t>
              </a:r>
              <a:r>
                <a:rPr lang="en-US" altLang="en-US" sz="2400" baseline="-25000" dirty="0">
                  <a:solidFill>
                    <a:srgbClr val="66FF33"/>
                  </a:solidFill>
                  <a:cs typeface="Times New Roman" panose="02020603050405020304" pitchFamily="18" charset="0"/>
                </a:rPr>
                <a:t>1</a:t>
              </a:r>
              <a:r>
                <a:rPr lang="en-US" altLang="en-US" sz="2400" i="1" dirty="0">
                  <a:solidFill>
                    <a:srgbClr val="66FF33"/>
                  </a:solidFill>
                  <a:cs typeface="Times New Roman" panose="02020603050405020304" pitchFamily="18" charset="0"/>
                </a:rPr>
                <a:t>,..,w</a:t>
              </a:r>
              <a:r>
                <a:rPr lang="en-US" altLang="en-US" sz="2400" i="1" baseline="-25000" dirty="0">
                  <a:solidFill>
                    <a:srgbClr val="66FF33"/>
                  </a:solidFill>
                  <a:cs typeface="Times New Roman" panose="02020603050405020304" pitchFamily="18" charset="0"/>
                </a:rPr>
                <a:t>m</a:t>
              </a:r>
              <a:r>
                <a:rPr lang="en-US" altLang="en-US" sz="2400" dirty="0">
                  <a:solidFill>
                    <a:srgbClr val="66FF33"/>
                  </a:solidFill>
                  <a:cs typeface="Times New Roman" panose="02020603050405020304" pitchFamily="18" charset="0"/>
                  <a:sym typeface="Symbol" panose="05050102010706020507" pitchFamily="18" charset="2"/>
                </a:rPr>
                <a:t></a:t>
              </a:r>
              <a:endParaRPr lang="en-CA" altLang="en-US" sz="2400" dirty="0">
                <a:cs typeface="Times New Roman" panose="02020603050405020304" pitchFamily="18" charset="0"/>
                <a:sym typeface="Symbol" panose="05050102010706020507" pitchFamily="18" charset="2"/>
              </a:endParaRPr>
            </a:p>
          </p:txBody>
        </p:sp>
        <p:grpSp>
          <p:nvGrpSpPr>
            <p:cNvPr id="5" name="Group 4">
              <a:extLst>
                <a:ext uri="{FF2B5EF4-FFF2-40B4-BE49-F238E27FC236}">
                  <a16:creationId xmlns:a16="http://schemas.microsoft.com/office/drawing/2014/main" id="{5A52C383-42DC-4F7A-A717-31B78ACF9C01}"/>
                </a:ext>
              </a:extLst>
            </p:cNvPr>
            <p:cNvGrpSpPr/>
            <p:nvPr/>
          </p:nvGrpSpPr>
          <p:grpSpPr>
            <a:xfrm>
              <a:off x="2415809" y="1371600"/>
              <a:ext cx="3410537" cy="1295400"/>
              <a:chOff x="2492009" y="3048000"/>
              <a:chExt cx="3410537" cy="1295400"/>
            </a:xfrm>
          </p:grpSpPr>
          <p:grpSp>
            <p:nvGrpSpPr>
              <p:cNvPr id="69" name="Group 68">
                <a:extLst>
                  <a:ext uri="{FF2B5EF4-FFF2-40B4-BE49-F238E27FC236}">
                    <a16:creationId xmlns:a16="http://schemas.microsoft.com/office/drawing/2014/main" id="{E37E2B1C-97EB-4365-8BB1-A27BD5CDFD11}"/>
                  </a:ext>
                </a:extLst>
              </p:cNvPr>
              <p:cNvGrpSpPr/>
              <p:nvPr/>
            </p:nvGrpSpPr>
            <p:grpSpPr>
              <a:xfrm>
                <a:off x="2492009" y="3048000"/>
                <a:ext cx="3410537" cy="1295400"/>
                <a:chOff x="5029200" y="2819400"/>
                <a:chExt cx="3410537" cy="1295400"/>
              </a:xfrm>
            </p:grpSpPr>
            <p:sp>
              <p:nvSpPr>
                <p:cNvPr id="70" name="Rectangle 69">
                  <a:extLst>
                    <a:ext uri="{FF2B5EF4-FFF2-40B4-BE49-F238E27FC236}">
                      <a16:creationId xmlns:a16="http://schemas.microsoft.com/office/drawing/2014/main" id="{D30A1B8A-09BA-4F4C-A028-588F4A6E208B}"/>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71" name="Picture 6" descr="Image result for convolutional neural network">
                  <a:extLst>
                    <a:ext uri="{FF2B5EF4-FFF2-40B4-BE49-F238E27FC236}">
                      <a16:creationId xmlns:a16="http://schemas.microsoft.com/office/drawing/2014/main" id="{C3954773-5A73-425E-8566-59B8074499C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2" name="Group 71">
                <a:extLst>
                  <a:ext uri="{FF2B5EF4-FFF2-40B4-BE49-F238E27FC236}">
                    <a16:creationId xmlns:a16="http://schemas.microsoft.com/office/drawing/2014/main" id="{43812A0B-1D9F-4748-B79D-4E5859C8C985}"/>
                  </a:ext>
                </a:extLst>
              </p:cNvPr>
              <p:cNvGrpSpPr/>
              <p:nvPr/>
            </p:nvGrpSpPr>
            <p:grpSpPr>
              <a:xfrm>
                <a:off x="2745116" y="3238943"/>
                <a:ext cx="2789426" cy="1068329"/>
                <a:chOff x="5282307" y="3010343"/>
                <a:chExt cx="2789426" cy="1068329"/>
              </a:xfrm>
            </p:grpSpPr>
            <p:cxnSp>
              <p:nvCxnSpPr>
                <p:cNvPr id="73" name="Straight Connector 72">
                  <a:extLst>
                    <a:ext uri="{FF2B5EF4-FFF2-40B4-BE49-F238E27FC236}">
                      <a16:creationId xmlns:a16="http://schemas.microsoft.com/office/drawing/2014/main" id="{2C1948E6-E622-47C8-92EA-CFE5FB9FD579}"/>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791AF4CE-BC77-46B8-AE9A-D2405E029038}"/>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5D9D2CB4-18B5-4BCC-97C7-2BB5B9E0A1E3}"/>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A97736B5-E5CD-46B4-8944-92CECF7FA775}"/>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C54C4913-CE19-419C-8BE4-BFAD17F06A9E}"/>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5FE77418-08F1-4C69-B84C-83B697F1812E}"/>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79C86F4E-D8D5-42D3-B3B1-A1218E3531EF}"/>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E1A9E244-3F21-4BA2-872F-F5D017598780}"/>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2CC32789-8F97-4021-92A0-64BB370E1688}"/>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13466220-5976-4CCC-93B3-4CD274EF6EFB}"/>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012CAC95-BC52-496F-AAC7-F86D98DF6278}"/>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9EB3B655-3479-4340-9B3E-91A04C967240}"/>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07" name="Straight Connector 106">
                  <a:extLst>
                    <a:ext uri="{FF2B5EF4-FFF2-40B4-BE49-F238E27FC236}">
                      <a16:creationId xmlns:a16="http://schemas.microsoft.com/office/drawing/2014/main" id="{18235946-D6F9-4697-8CD4-CD331EAE1F47}"/>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08" name="Straight Connector 107">
                  <a:extLst>
                    <a:ext uri="{FF2B5EF4-FFF2-40B4-BE49-F238E27FC236}">
                      <a16:creationId xmlns:a16="http://schemas.microsoft.com/office/drawing/2014/main" id="{2388E29D-F5C0-45A6-BC41-DB670C2C35EF}"/>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1C9F4027-6E16-4C1C-89A7-B81864E4F9BF}"/>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70F03E7A-2AA4-494C-9F04-186E94B78373}"/>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3EF400A5-A303-4EE8-AF8F-70896F0374AE}"/>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89623714-14F8-4FA4-A26A-D7945557E52B}"/>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16C0686E-50A8-405E-8574-40FF93F663C2}"/>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D9160F2C-B1D3-4BE0-9E0C-BF134D2883D4}"/>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3FA6BD65-9062-48C8-9EA2-BEA8A8931B79}"/>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EECE26E5-0A7D-4774-B3AB-63CF5BAC2115}"/>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0B808A1A-22CD-4202-93A9-113C32A447CC}"/>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B7E2D86C-BAF1-47C2-891E-8D29A3DC92E9}"/>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2F683A35-F555-4546-9CDB-582CD86B22EE}"/>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C730553F-E62B-4ACD-9CF6-A33840BDF7E4}"/>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7C4584B0-7B8A-4ED1-93C7-511468B0E1DD}"/>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3AA6A628-A620-491A-B2BE-F905D863A4A1}"/>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E0F0F835-D300-4DEF-B8FE-31BF9B4D99B5}"/>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7CBB9F0D-EE89-4E74-AFF7-4B32FCEB70C1}"/>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4D311299-4F10-4FE0-8CC0-58F922FFC340}"/>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3469EF2B-D65C-4200-B123-D5BD6D1F5891}"/>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ED9C86DC-68F1-4433-A491-2AF1390F0613}"/>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986FD109-45E1-4294-94F7-217D72C5C827}"/>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1D700702-02F6-46C2-8390-A40A9CDD1838}"/>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6238016F-E83E-4681-80BD-9DF790079930}"/>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E9D1602E-242E-42E2-95BC-3CF990BB4AD0}"/>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D54BC3AC-5E5F-4856-B205-D915AE01CC85}"/>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5800558C-AB83-4050-8DFF-936C1A489A03}"/>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D73FD352-47EA-4FA5-B02D-DF5DA1BEA14D}"/>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32CCC077-E78B-4A99-AA7A-97C0CBA775B8}"/>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CBE9EF49-1A97-4F5E-824A-0C45DF2A3CC1}"/>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EE6B3B4E-367D-41D7-BAD9-81BADF786B50}"/>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540A2AEF-CE1F-4769-A651-F6E7F32F31A6}"/>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CFD5CE09-AC81-4ED6-BD62-8E6C9B4CE8BF}"/>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75" name="Rectangle 174">
                  <a:extLst>
                    <a:ext uri="{FF2B5EF4-FFF2-40B4-BE49-F238E27FC236}">
                      <a16:creationId xmlns:a16="http://schemas.microsoft.com/office/drawing/2014/main" id="{C26CEEF7-56AE-40DE-88F4-66A9DAAACEA3}"/>
                    </a:ext>
                  </a:extLst>
                </p:cNvPr>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76" name="Rectangle 175">
                  <a:extLst>
                    <a:ext uri="{FF2B5EF4-FFF2-40B4-BE49-F238E27FC236}">
                      <a16:creationId xmlns:a16="http://schemas.microsoft.com/office/drawing/2014/main" id="{7A353276-DDD9-4351-A707-9912CF6CA198}"/>
                    </a:ext>
                  </a:extLst>
                </p:cNvPr>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177" name="Straight Connector 176">
                  <a:extLst>
                    <a:ext uri="{FF2B5EF4-FFF2-40B4-BE49-F238E27FC236}">
                      <a16:creationId xmlns:a16="http://schemas.microsoft.com/office/drawing/2014/main" id="{EA4A7771-4796-42B2-A974-BE8E0DA56601}"/>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EB8E99C2-FD20-4C4F-879A-09FB9106B994}"/>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46E9C1BA-C82A-4F2B-97DC-9DBE5546AEDF}"/>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138D51DB-B56D-4843-9BA1-E8BF46F1830B}"/>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9DF81B8A-02E4-495C-9294-0690944A67D6}"/>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7771E37B-7B85-4819-9418-68DA3D5FC528}"/>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101D0B46-243D-45F3-A32D-97A75F2BF19A}"/>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3C2D8146-026C-45B9-B423-596117822754}"/>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03B001F1-F68C-405F-87A5-68D7342CF6D1}"/>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63F81780-E093-4EEF-B651-4DBBA41891ED}"/>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7E218AE5-8D38-4E52-8BA6-1ADAA39EB7F2}"/>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B0CAB128-CE07-42B3-AB42-A68F4171099E}"/>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66589FD6-1A77-46C8-9E42-90956BAE65C2}"/>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295D9AA2-70C2-4E88-A0D5-0F4CC271AF6B}"/>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6F7BEABB-2831-45FC-93AD-841A681489B9}"/>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083E394E-ED9F-4DD2-AADA-8D97E118BBC7}"/>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42E5CEDA-379D-4442-BD46-4E6E797D6AC8}"/>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F4A503D3-22BE-452D-A7FD-9C3FBE35ED3D}"/>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62071A7B-7317-4315-AF88-18587C9605DB}"/>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EE3C34F0-F5ED-4568-A18F-1A56EC9B63BB}"/>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grpSp>
      </p:grpSp>
      <p:sp>
        <p:nvSpPr>
          <p:cNvPr id="199" name="Freeform 111">
            <a:extLst>
              <a:ext uri="{FF2B5EF4-FFF2-40B4-BE49-F238E27FC236}">
                <a16:creationId xmlns:a16="http://schemas.microsoft.com/office/drawing/2014/main" id="{DA965496-5810-4E98-95CB-C61685DCEFCB}"/>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5" name="Rectangle 224">
            <a:extLst>
              <a:ext uri="{FF2B5EF4-FFF2-40B4-BE49-F238E27FC236}">
                <a16:creationId xmlns:a16="http://schemas.microsoft.com/office/drawing/2014/main" id="{D4EF0D91-84D7-4227-AB3E-4F3E7587AE1C}"/>
              </a:ext>
            </a:extLst>
          </p:cNvPr>
          <p:cNvSpPr/>
          <p:nvPr/>
        </p:nvSpPr>
        <p:spPr>
          <a:xfrm>
            <a:off x="1236696" y="533400"/>
            <a:ext cx="8086208" cy="1815882"/>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a:p>
            <a:pPr lvl="1" defTabSz="685800" fontAlgn="auto">
              <a:spcAft>
                <a:spcPts val="0"/>
              </a:spcAft>
            </a:pPr>
            <a:r>
              <a:rPr lang="en-US" altLang="en-US" dirty="0">
                <a:solidFill>
                  <a:srgbClr val="FFFFFF"/>
                </a:solidFill>
              </a:rPr>
              <a:t>Because answers </a:t>
            </a:r>
            <a:r>
              <a:rPr lang="en-US" altLang="en-US" dirty="0">
                <a:solidFill>
                  <a:srgbClr val="FF00FF"/>
                </a:solidFill>
              </a:rPr>
              <a:t>{</a:t>
            </a:r>
            <a:r>
              <a:rPr lang="en-US" altLang="en-US" i="1" dirty="0">
                <a:solidFill>
                  <a:srgbClr val="FF00FF"/>
                </a:solidFill>
              </a:rPr>
              <a:t>y</a:t>
            </a:r>
            <a:r>
              <a:rPr lang="en-US" altLang="en-US" baseline="-25000" dirty="0">
                <a:solidFill>
                  <a:srgbClr val="FF00FF"/>
                </a:solidFill>
              </a:rPr>
              <a:t>1</a:t>
            </a:r>
            <a:r>
              <a:rPr lang="en-US" altLang="en-US" dirty="0">
                <a:solidFill>
                  <a:srgbClr val="FF00FF"/>
                </a:solidFill>
              </a:rPr>
              <a:t>, </a:t>
            </a:r>
            <a:r>
              <a:rPr lang="en-US" altLang="en-US" i="1" dirty="0">
                <a:solidFill>
                  <a:srgbClr val="FF00FF"/>
                </a:solidFill>
              </a:rPr>
              <a:t>y</a:t>
            </a:r>
            <a:r>
              <a:rPr lang="en-US" altLang="en-US" baseline="-25000" dirty="0">
                <a:solidFill>
                  <a:srgbClr val="FF00FF"/>
                </a:solidFill>
              </a:rPr>
              <a:t>1</a:t>
            </a:r>
            <a:r>
              <a:rPr lang="en-US" altLang="en-US" dirty="0">
                <a:solidFill>
                  <a:srgbClr val="FF00FF"/>
                </a:solidFill>
              </a:rPr>
              <a:t>,…,</a:t>
            </a:r>
            <a:r>
              <a:rPr lang="en-US" altLang="en-US" i="1" dirty="0">
                <a:solidFill>
                  <a:srgbClr val="FF00FF"/>
                </a:solidFill>
              </a:rPr>
              <a:t>y</a:t>
            </a:r>
            <a:r>
              <a:rPr lang="en-US" altLang="en-US" baseline="-25000" dirty="0">
                <a:solidFill>
                  <a:srgbClr val="FF00FF"/>
                </a:solidFill>
              </a:rPr>
              <a:t>10,000</a:t>
            </a:r>
            <a:r>
              <a:rPr lang="en-US" altLang="en-US" dirty="0">
                <a:solidFill>
                  <a:srgbClr val="FF00FF"/>
                </a:solidFill>
              </a:rPr>
              <a:t>} </a:t>
            </a:r>
          </a:p>
          <a:p>
            <a:pPr lvl="1" defTabSz="685800" fontAlgn="auto">
              <a:spcAft>
                <a:spcPts val="0"/>
              </a:spcAft>
            </a:pPr>
            <a:r>
              <a:rPr lang="en-US" altLang="en-US" dirty="0">
                <a:solidFill>
                  <a:srgbClr val="FFFFFF"/>
                </a:solidFill>
              </a:rPr>
              <a:t>can be reproduced from the weights </a:t>
            </a:r>
            <a:r>
              <a:rPr lang="en-US" altLang="en-US" dirty="0">
                <a:solidFill>
                  <a:srgbClr val="66FF33"/>
                </a:solidFill>
                <a:cs typeface="Times New Roman" panose="02020603050405020304" pitchFamily="18" charset="0"/>
                <a:sym typeface="Symbol" panose="05050102010706020507" pitchFamily="18" charset="2"/>
              </a:rPr>
              <a:t></a:t>
            </a:r>
            <a:r>
              <a:rPr lang="en-US" altLang="en-US" i="1" dirty="0">
                <a:solidFill>
                  <a:srgbClr val="66FF33"/>
                </a:solidFill>
                <a:cs typeface="Times New Roman" panose="02020603050405020304" pitchFamily="18" charset="0"/>
              </a:rPr>
              <a:t>w</a:t>
            </a:r>
            <a:r>
              <a:rPr lang="en-US" altLang="en-US" baseline="-25000" dirty="0">
                <a:solidFill>
                  <a:srgbClr val="66FF33"/>
                </a:solidFill>
                <a:cs typeface="Times New Roman" panose="02020603050405020304" pitchFamily="18" charset="0"/>
              </a:rPr>
              <a:t>1</a:t>
            </a:r>
            <a:r>
              <a:rPr lang="en-US" altLang="en-US" i="1" dirty="0">
                <a:solidFill>
                  <a:srgbClr val="66FF33"/>
                </a:solidFill>
                <a:cs typeface="Times New Roman" panose="02020603050405020304" pitchFamily="18" charset="0"/>
              </a:rPr>
              <a:t>,..,w</a:t>
            </a:r>
            <a:r>
              <a:rPr lang="en-US" altLang="en-US" i="1" baseline="-25000" dirty="0">
                <a:solidFill>
                  <a:srgbClr val="66FF33"/>
                </a:solidFill>
                <a:cs typeface="Times New Roman" panose="02020603050405020304" pitchFamily="18" charset="0"/>
              </a:rPr>
              <a:t>m</a:t>
            </a:r>
            <a:r>
              <a:rPr lang="en-US" altLang="en-US" dirty="0">
                <a:solidFill>
                  <a:srgbClr val="66FF33"/>
                </a:solidFill>
                <a:cs typeface="Times New Roman" panose="02020603050405020304" pitchFamily="18" charset="0"/>
                <a:sym typeface="Symbol" panose="05050102010706020507" pitchFamily="18" charset="2"/>
              </a:rPr>
              <a:t></a:t>
            </a:r>
            <a:r>
              <a:rPr lang="en-US" altLang="en-US" dirty="0">
                <a:solidFill>
                  <a:srgbClr val="FFFFFF"/>
                </a:solidFill>
                <a:sym typeface="Symbol" panose="05050102010706020507" pitchFamily="18" charset="2"/>
              </a:rPr>
              <a:t>,</a:t>
            </a:r>
          </a:p>
          <a:p>
            <a:pPr lvl="1" defTabSz="685800" fontAlgn="auto">
              <a:spcAft>
                <a:spcPts val="0"/>
              </a:spcAft>
            </a:pPr>
            <a:r>
              <a:rPr lang="en-US" altLang="en-US" dirty="0">
                <a:solidFill>
                  <a:srgbClr val="FFFFFF"/>
                </a:solidFill>
                <a:sym typeface="Symbol" panose="05050102010706020507" pitchFamily="18" charset="2"/>
              </a:rPr>
              <a:t>this is compressing </a:t>
            </a:r>
            <a:r>
              <a:rPr lang="en-US" altLang="en-US" dirty="0">
                <a:solidFill>
                  <a:srgbClr val="FF00FF"/>
                </a:solidFill>
                <a:sym typeface="Symbol" panose="05050102010706020507" pitchFamily="18" charset="2"/>
              </a:rPr>
              <a:t>10,000</a:t>
            </a:r>
            <a:r>
              <a:rPr lang="en-US" altLang="en-US" dirty="0">
                <a:solidFill>
                  <a:srgbClr val="FFFFFF"/>
                </a:solidFill>
                <a:sym typeface="Symbol" panose="05050102010706020507" pitchFamily="18" charset="2"/>
              </a:rPr>
              <a:t> numbers into </a:t>
            </a:r>
            <a:r>
              <a:rPr lang="en-US" altLang="en-US" dirty="0">
                <a:solidFill>
                  <a:srgbClr val="66FF33"/>
                </a:solidFill>
                <a:sym typeface="Symbol" panose="05050102010706020507" pitchFamily="18" charset="2"/>
              </a:rPr>
              <a:t>m</a:t>
            </a:r>
            <a:r>
              <a:rPr lang="en-US" altLang="en-US" dirty="0">
                <a:solidFill>
                  <a:srgbClr val="FFFFFF"/>
                </a:solidFill>
                <a:sym typeface="Symbol" panose="05050102010706020507" pitchFamily="18" charset="2"/>
              </a:rPr>
              <a:t>.</a:t>
            </a:r>
          </a:p>
        </p:txBody>
      </p:sp>
      <p:sp>
        <p:nvSpPr>
          <p:cNvPr id="227" name="Rectangle 226">
            <a:extLst>
              <a:ext uri="{FF2B5EF4-FFF2-40B4-BE49-F238E27FC236}">
                <a16:creationId xmlns:a16="http://schemas.microsoft.com/office/drawing/2014/main" id="{675CF706-0D20-4981-A8AA-4ED6A2A50431}"/>
              </a:ext>
            </a:extLst>
          </p:cNvPr>
          <p:cNvSpPr/>
          <p:nvPr/>
        </p:nvSpPr>
        <p:spPr>
          <a:xfrm>
            <a:off x="1049388" y="4623516"/>
            <a:ext cx="1676400"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a:t>
            </a:r>
          </a:p>
        </p:txBody>
      </p:sp>
      <p:sp>
        <p:nvSpPr>
          <p:cNvPr id="228" name="Rectangle 227">
            <a:extLst>
              <a:ext uri="{FF2B5EF4-FFF2-40B4-BE49-F238E27FC236}">
                <a16:creationId xmlns:a16="http://schemas.microsoft.com/office/drawing/2014/main" id="{E4D008A6-8504-4445-9A45-A152DA36F802}"/>
              </a:ext>
            </a:extLst>
          </p:cNvPr>
          <p:cNvSpPr/>
          <p:nvPr/>
        </p:nvSpPr>
        <p:spPr>
          <a:xfrm>
            <a:off x="3886200"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1,000</a:t>
            </a:r>
          </a:p>
        </p:txBody>
      </p:sp>
      <p:sp>
        <p:nvSpPr>
          <p:cNvPr id="229" name="Rectangle 228">
            <a:extLst>
              <a:ext uri="{FF2B5EF4-FFF2-40B4-BE49-F238E27FC236}">
                <a16:creationId xmlns:a16="http://schemas.microsoft.com/office/drawing/2014/main" id="{C0575295-C063-449A-ADA0-710C4F46862D}"/>
              </a:ext>
            </a:extLst>
          </p:cNvPr>
          <p:cNvSpPr/>
          <p:nvPr/>
        </p:nvSpPr>
        <p:spPr>
          <a:xfrm>
            <a:off x="6823883"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20,000</a:t>
            </a:r>
          </a:p>
        </p:txBody>
      </p:sp>
      <p:sp>
        <p:nvSpPr>
          <p:cNvPr id="239" name="Curved Up Arrow 196">
            <a:extLst>
              <a:ext uri="{FF2B5EF4-FFF2-40B4-BE49-F238E27FC236}">
                <a16:creationId xmlns:a16="http://schemas.microsoft.com/office/drawing/2014/main" id="{26F86B8D-D130-45B5-A6B7-3C8C7BEA15EC}"/>
              </a:ext>
            </a:extLst>
          </p:cNvPr>
          <p:cNvSpPr/>
          <p:nvPr/>
        </p:nvSpPr>
        <p:spPr>
          <a:xfrm rot="11851991" flipH="1" flipV="1">
            <a:off x="3540433" y="3558141"/>
            <a:ext cx="2836604" cy="595196"/>
          </a:xfrm>
          <a:prstGeom prst="curvedUpArrow">
            <a:avLst/>
          </a:prstGeom>
          <a:ln w="25400">
            <a:solidFill>
              <a:srgbClr val="FF0000"/>
            </a:solidFill>
          </a:ln>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240" name="Rectangle 239">
            <a:extLst>
              <a:ext uri="{FF2B5EF4-FFF2-40B4-BE49-F238E27FC236}">
                <a16:creationId xmlns:a16="http://schemas.microsoft.com/office/drawing/2014/main" id="{E64FA167-8157-431B-A1FB-9AA71457BFC5}"/>
              </a:ext>
            </a:extLst>
          </p:cNvPr>
          <p:cNvSpPr/>
          <p:nvPr/>
        </p:nvSpPr>
        <p:spPr>
          <a:xfrm rot="1292726">
            <a:off x="4312492" y="3631362"/>
            <a:ext cx="1124026" cy="461665"/>
          </a:xfrm>
          <a:prstGeom prst="rect">
            <a:avLst/>
          </a:prstGeom>
        </p:spPr>
        <p:txBody>
          <a:bodyPr wrap="none">
            <a:spAutoFit/>
          </a:bodyPr>
          <a:lstStyle/>
          <a:p>
            <a:r>
              <a:rPr lang="en-US" altLang="en-US" sz="2400" dirty="0">
                <a:solidFill>
                  <a:srgbClr val="FF0000"/>
                </a:solidFill>
                <a:cs typeface="Times New Roman" panose="02020603050405020304" pitchFamily="18" charset="0"/>
                <a:sym typeface="Symbol" panose="05050102010706020507" pitchFamily="18" charset="2"/>
              </a:rPr>
              <a:t>Decode</a:t>
            </a:r>
            <a:endParaRPr lang="en-US" sz="2400" dirty="0">
              <a:solidFill>
                <a:srgbClr val="FF0000"/>
              </a:solidFill>
            </a:endParaRPr>
          </a:p>
        </p:txBody>
      </p:sp>
      <p:sp>
        <p:nvSpPr>
          <p:cNvPr id="243" name="Oval 242">
            <a:extLst>
              <a:ext uri="{FF2B5EF4-FFF2-40B4-BE49-F238E27FC236}">
                <a16:creationId xmlns:a16="http://schemas.microsoft.com/office/drawing/2014/main" id="{7F6779FF-AB51-49B7-91E9-1E5E44BEF145}"/>
              </a:ext>
            </a:extLst>
          </p:cNvPr>
          <p:cNvSpPr/>
          <p:nvPr/>
        </p:nvSpPr>
        <p:spPr>
          <a:xfrm>
            <a:off x="4056270" y="2895392"/>
            <a:ext cx="244838" cy="237676"/>
          </a:xfrm>
          <a:prstGeom prst="ellipse">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9" name="Group 8">
            <a:extLst>
              <a:ext uri="{FF2B5EF4-FFF2-40B4-BE49-F238E27FC236}">
                <a16:creationId xmlns:a16="http://schemas.microsoft.com/office/drawing/2014/main" id="{26D34C48-CA44-4BF0-BF3A-0544064FEF4F}"/>
              </a:ext>
            </a:extLst>
          </p:cNvPr>
          <p:cNvGrpSpPr/>
          <p:nvPr/>
        </p:nvGrpSpPr>
        <p:grpSpPr>
          <a:xfrm>
            <a:off x="1524000" y="3048631"/>
            <a:ext cx="924044" cy="1163910"/>
            <a:chOff x="1524000" y="3134140"/>
            <a:chExt cx="924044" cy="1163910"/>
          </a:xfrm>
        </p:grpSpPr>
        <p:pic>
          <p:nvPicPr>
            <p:cNvPr id="244" name="Picture 8" descr="https://scontent-mrs1-1.xx.fbcdn.net/hphotos-xfp1/t31.0-8/10575340_10153802014361141_2581281123763146573_o.jpg">
              <a:extLst>
                <a:ext uri="{FF2B5EF4-FFF2-40B4-BE49-F238E27FC236}">
                  <a16:creationId xmlns:a16="http://schemas.microsoft.com/office/drawing/2014/main" id="{D9ACE274-AD7B-4DC3-A5F2-459A0EFF9D2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1524000" y="313414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245" name="Picture 6" descr="https://encrypted-tbn2.gstatic.com/images?q=tbn:ANd9GcQxi0BXRGGWwpZlLt6x5i_eKwXhaJLwx7Ku7fvdkqS2tzyVEg1gRg">
              <a:extLst>
                <a:ext uri="{FF2B5EF4-FFF2-40B4-BE49-F238E27FC236}">
                  <a16:creationId xmlns:a16="http://schemas.microsoft.com/office/drawing/2014/main" id="{F3BF8C58-D17A-4641-84C9-BB6EF4D67F9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39956" y="3760304"/>
              <a:ext cx="808088" cy="537746"/>
            </a:xfrm>
            <a:prstGeom prst="rect">
              <a:avLst/>
            </a:prstGeom>
            <a:noFill/>
            <a:extLst>
              <a:ext uri="{909E8E84-426E-40DD-AFC4-6F175D3DCCD1}">
                <a14:hiddenFill xmlns:a14="http://schemas.microsoft.com/office/drawing/2010/main">
                  <a:solidFill>
                    <a:srgbClr val="FFFFFF"/>
                  </a:solidFill>
                </a14:hiddenFill>
              </a:ext>
            </a:extLst>
          </p:spPr>
        </p:pic>
      </p:grpSp>
      <mc:AlternateContent xmlns:mc="http://schemas.openxmlformats.org/markup-compatibility/2006" xmlns:a14="http://schemas.microsoft.com/office/drawing/2010/main">
        <mc:Choice Requires="a14">
          <p:sp>
            <p:nvSpPr>
              <p:cNvPr id="246" name="Rectangle 245">
                <a:extLst>
                  <a:ext uri="{FF2B5EF4-FFF2-40B4-BE49-F238E27FC236}">
                    <a16:creationId xmlns:a16="http://schemas.microsoft.com/office/drawing/2014/main" id="{F1BADE26-666F-4D13-B785-F6194CBAE2DD}"/>
                  </a:ext>
                </a:extLst>
              </p:cNvPr>
              <p:cNvSpPr/>
              <p:nvPr/>
            </p:nvSpPr>
            <p:spPr>
              <a:xfrm>
                <a:off x="5610851" y="3312057"/>
                <a:ext cx="3596470" cy="830997"/>
              </a:xfrm>
              <a:prstGeom prst="rect">
                <a:avLst/>
              </a:prstGeom>
            </p:spPr>
            <p:txBody>
              <a:bodyPr wrap="square">
                <a:spAutoFit/>
              </a:bodyPr>
              <a:lstStyle/>
              <a:p>
                <a:pPr marL="285750"/>
                <a:r>
                  <a:rPr lang="en-US" altLang="en-US" sz="2400" dirty="0">
                    <a:solidFill>
                      <a:srgbClr val="FF00FF"/>
                    </a:solidFill>
                    <a:cs typeface="Times New Roman" panose="02020603050405020304" pitchFamily="18" charset="0"/>
                    <a:sym typeface="Symbol" panose="05050102010706020507" pitchFamily="18" charset="2"/>
                  </a:rPr>
                  <a:t></a:t>
                </a:r>
                <a:r>
                  <a:rPr lang="en-US" altLang="en-US" sz="2400" i="1" dirty="0">
                    <a:solidFill>
                      <a:srgbClr val="FF00FF"/>
                    </a:solidFill>
                    <a:cs typeface="Times New Roman" panose="02020603050405020304" pitchFamily="18" charset="0"/>
                    <a:sym typeface="Symbol" panose="05050102010706020507" pitchFamily="18" charset="2"/>
                  </a:rPr>
                  <a:t>y</a:t>
                </a:r>
                <a:r>
                  <a:rPr lang="en-US" altLang="en-US" sz="2400" baseline="-25000" dirty="0">
                    <a:solidFill>
                      <a:srgbClr val="FF00FF"/>
                    </a:solidFill>
                    <a:cs typeface="Times New Roman" panose="02020603050405020304" pitchFamily="18" charset="0"/>
                  </a:rPr>
                  <a:t>1</a:t>
                </a:r>
                <a:r>
                  <a:rPr lang="en-US" altLang="en-US" sz="2400" dirty="0">
                    <a:solidFill>
                      <a:srgbClr val="FF00FF"/>
                    </a:solidFill>
                    <a:cs typeface="Times New Roman" panose="02020603050405020304" pitchFamily="18" charset="0"/>
                    <a:sym typeface="Symbol" panose="05050102010706020507" pitchFamily="18" charset="2"/>
                  </a:rPr>
                  <a:t>=face, …,</a:t>
                </a:r>
                <a:br>
                  <a:rPr lang="en-US" altLang="en-US" sz="2400" dirty="0">
                    <a:solidFill>
                      <a:srgbClr val="FF00FF"/>
                    </a:solidFill>
                    <a:cs typeface="Times New Roman" panose="02020603050405020304" pitchFamily="18" charset="0"/>
                    <a:sym typeface="Symbol" panose="05050102010706020507" pitchFamily="18" charset="2"/>
                  </a:rPr>
                </a:br>
                <a:r>
                  <a:rPr lang="en-US" altLang="en-US" sz="2400"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r>
                      <m:rPr>
                        <m:nor/>
                      </m:rPr>
                      <a:rPr lang="en-US" altLang="en-US" sz="2400" i="1" dirty="0">
                        <a:solidFill>
                          <a:srgbClr val="FF00FF"/>
                        </a:solidFill>
                        <a:cs typeface="Times New Roman" panose="02020603050405020304" pitchFamily="18" charset="0"/>
                        <a:sym typeface="Symbol" panose="05050102010706020507" pitchFamily="18" charset="2"/>
                      </a:rPr>
                      <m:t>y</m:t>
                    </m:r>
                    <m:r>
                      <m:rPr>
                        <m:nor/>
                      </m:rPr>
                      <a:rPr lang="en-US" altLang="en-US" sz="2400" b="0" i="0" baseline="-25000" dirty="0" smtClean="0">
                        <a:solidFill>
                          <a:srgbClr val="FF00FF"/>
                        </a:solidFill>
                        <a:cs typeface="Times New Roman" panose="02020603050405020304" pitchFamily="18" charset="0"/>
                      </a:rPr>
                      <m:t>10,000</m:t>
                    </m:r>
                  </m:oMath>
                </a14:m>
                <a:r>
                  <a:rPr lang="en-US" altLang="en-US" sz="2400" dirty="0">
                    <a:solidFill>
                      <a:srgbClr val="FF00FF"/>
                    </a:solidFill>
                    <a:cs typeface="Times New Roman" panose="02020603050405020304" pitchFamily="18" charset="0"/>
                    <a:sym typeface="Symbol" panose="05050102010706020507" pitchFamily="18" charset="2"/>
                  </a:rPr>
                  <a:t>=bicycle</a:t>
                </a:r>
              </a:p>
            </p:txBody>
          </p:sp>
        </mc:Choice>
        <mc:Fallback xmlns="">
          <p:sp>
            <p:nvSpPr>
              <p:cNvPr id="246" name="Rectangle 245">
                <a:extLst>
                  <a:ext uri="{FF2B5EF4-FFF2-40B4-BE49-F238E27FC236}">
                    <a16:creationId xmlns:a16="http://schemas.microsoft.com/office/drawing/2014/main" id="{F1BADE26-666F-4D13-B785-F6194CBAE2DD}"/>
                  </a:ext>
                </a:extLst>
              </p:cNvPr>
              <p:cNvSpPr>
                <a:spLocks noRot="1" noChangeAspect="1" noMove="1" noResize="1" noEditPoints="1" noAdjustHandles="1" noChangeArrowheads="1" noChangeShapeType="1" noTextEdit="1"/>
              </p:cNvSpPr>
              <p:nvPr/>
            </p:nvSpPr>
            <p:spPr>
              <a:xfrm>
                <a:off x="5610851" y="3312057"/>
                <a:ext cx="3596470" cy="830997"/>
              </a:xfrm>
              <a:prstGeom prst="rect">
                <a:avLst/>
              </a:prstGeom>
              <a:blipFill>
                <a:blip r:embed="rId6"/>
                <a:stretch>
                  <a:fillRect t="-6569" b="-15328"/>
                </a:stretch>
              </a:blipFill>
            </p:spPr>
            <p:txBody>
              <a:bodyPr/>
              <a:lstStyle/>
              <a:p>
                <a:r>
                  <a:rPr lang="en-US">
                    <a:noFill/>
                  </a:rPr>
                  <a:t> </a:t>
                </a:r>
              </a:p>
            </p:txBody>
          </p:sp>
        </mc:Fallback>
      </mc:AlternateContent>
      <p:sp>
        <p:nvSpPr>
          <p:cNvPr id="247" name="Rectangle 246">
            <a:extLst>
              <a:ext uri="{FF2B5EF4-FFF2-40B4-BE49-F238E27FC236}">
                <a16:creationId xmlns:a16="http://schemas.microsoft.com/office/drawing/2014/main" id="{7ED5827B-98CC-4EBC-BE4A-1FCD4C0D92C7}"/>
              </a:ext>
            </a:extLst>
          </p:cNvPr>
          <p:cNvSpPr/>
          <p:nvPr/>
        </p:nvSpPr>
        <p:spPr>
          <a:xfrm>
            <a:off x="3734782" y="4978879"/>
            <a:ext cx="210685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Compression</a:t>
            </a:r>
            <a:endParaRPr lang="en-CA" altLang="en-US" sz="2400" dirty="0">
              <a:cs typeface="Times New Roman" panose="02020603050405020304" pitchFamily="18" charset="0"/>
              <a:sym typeface="Symbol" panose="05050102010706020507" pitchFamily="18" charset="2"/>
            </a:endParaRPr>
          </a:p>
        </p:txBody>
      </p:sp>
      <p:sp>
        <p:nvSpPr>
          <p:cNvPr id="248" name="Rectangle 247">
            <a:extLst>
              <a:ext uri="{FF2B5EF4-FFF2-40B4-BE49-F238E27FC236}">
                <a16:creationId xmlns:a16="http://schemas.microsoft.com/office/drawing/2014/main" id="{599157C5-E2F2-4998-A48F-C887209F3B93}"/>
              </a:ext>
            </a:extLst>
          </p:cNvPr>
          <p:cNvSpPr/>
          <p:nvPr/>
        </p:nvSpPr>
        <p:spPr>
          <a:xfrm>
            <a:off x="6440213" y="4965700"/>
            <a:ext cx="274188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No Compression</a:t>
            </a:r>
            <a:endParaRPr lang="en-CA" altLang="en-US" sz="2400" dirty="0">
              <a:cs typeface="Times New Roman" panose="02020603050405020304" pitchFamily="18" charset="0"/>
              <a:sym typeface="Symbol" panose="05050102010706020507" pitchFamily="18" charset="2"/>
            </a:endParaRPr>
          </a:p>
        </p:txBody>
      </p:sp>
      <p:sp>
        <p:nvSpPr>
          <p:cNvPr id="249" name="Rectangle 248">
            <a:extLst>
              <a:ext uri="{FF2B5EF4-FFF2-40B4-BE49-F238E27FC236}">
                <a16:creationId xmlns:a16="http://schemas.microsoft.com/office/drawing/2014/main" id="{EDBA9D84-BA76-4386-ADDD-FC7556F40A5B}"/>
              </a:ext>
            </a:extLst>
          </p:cNvPr>
          <p:cNvSpPr/>
          <p:nvPr/>
        </p:nvSpPr>
        <p:spPr>
          <a:xfrm>
            <a:off x="723900" y="4986635"/>
            <a:ext cx="2106857" cy="830997"/>
          </a:xfrm>
          <a:prstGeom prst="rect">
            <a:avLst/>
          </a:prstGeom>
        </p:spPr>
        <p:txBody>
          <a:bodyPr wrap="square">
            <a:spAutoFit/>
          </a:bodyPr>
          <a:lstStyle/>
          <a:p>
            <a:pPr marL="285750" algn="ctr"/>
            <a:r>
              <a:rPr lang="en-US" altLang="en-US" sz="2400" dirty="0">
                <a:cs typeface="Times New Roman" panose="02020603050405020304" pitchFamily="18" charset="0"/>
                <a:sym typeface="Symbol" panose="05050102010706020507" pitchFamily="18" charset="2"/>
              </a:rPr>
              <a:t>Too much Compression</a:t>
            </a:r>
            <a:endParaRPr lang="en-CA" altLang="en-US" sz="2400" dirty="0">
              <a:cs typeface="Times New Roman" panose="02020603050405020304" pitchFamily="18" charset="0"/>
              <a:sym typeface="Symbol" panose="05050102010706020507" pitchFamily="18" charset="2"/>
            </a:endParaRPr>
          </a:p>
        </p:txBody>
      </p:sp>
      <p:grpSp>
        <p:nvGrpSpPr>
          <p:cNvPr id="15" name="Group 14">
            <a:extLst>
              <a:ext uri="{FF2B5EF4-FFF2-40B4-BE49-F238E27FC236}">
                <a16:creationId xmlns:a16="http://schemas.microsoft.com/office/drawing/2014/main" id="{12DA4202-1D38-466C-BC6C-E0E46FC730B2}"/>
              </a:ext>
            </a:extLst>
          </p:cNvPr>
          <p:cNvGrpSpPr/>
          <p:nvPr/>
        </p:nvGrpSpPr>
        <p:grpSpPr>
          <a:xfrm>
            <a:off x="3845232" y="2362200"/>
            <a:ext cx="4586774" cy="830997"/>
            <a:chOff x="3845232" y="2447709"/>
            <a:chExt cx="4586774" cy="830997"/>
          </a:xfrm>
        </p:grpSpPr>
        <p:sp>
          <p:nvSpPr>
            <p:cNvPr id="237" name="Rectangle 236">
              <a:extLst>
                <a:ext uri="{FF2B5EF4-FFF2-40B4-BE49-F238E27FC236}">
                  <a16:creationId xmlns:a16="http://schemas.microsoft.com/office/drawing/2014/main" id="{6A903682-67B3-47DD-BF94-501F6ED16A7E}"/>
                </a:ext>
              </a:extLst>
            </p:cNvPr>
            <p:cNvSpPr/>
            <p:nvPr/>
          </p:nvSpPr>
          <p:spPr>
            <a:xfrm rot="1391537">
              <a:off x="4872641" y="2626609"/>
              <a:ext cx="1180137" cy="461665"/>
            </a:xfrm>
            <a:prstGeom prst="rect">
              <a:avLst/>
            </a:prstGeom>
          </p:spPr>
          <p:txBody>
            <a:bodyPr wrap="square">
              <a:spAutoFit/>
            </a:bodyPr>
            <a:lstStyle/>
            <a:p>
              <a:r>
                <a:rPr lang="en-US" altLang="en-US" sz="2400" dirty="0">
                  <a:solidFill>
                    <a:srgbClr val="FF0000"/>
                  </a:solidFill>
                  <a:cs typeface="Times New Roman" panose="02020603050405020304" pitchFamily="18" charset="0"/>
                  <a:sym typeface="Symbol" panose="05050102010706020507" pitchFamily="18" charset="2"/>
                </a:rPr>
                <a:t>Encode</a:t>
              </a:r>
              <a:endParaRPr lang="en-US" sz="2400" dirty="0">
                <a:solidFill>
                  <a:srgbClr val="FF0000"/>
                </a:solidFill>
              </a:endParaRPr>
            </a:p>
          </p:txBody>
        </p:sp>
        <p:sp>
          <p:nvSpPr>
            <p:cNvPr id="241" name="Rectangle 240">
              <a:extLst>
                <a:ext uri="{FF2B5EF4-FFF2-40B4-BE49-F238E27FC236}">
                  <a16:creationId xmlns:a16="http://schemas.microsoft.com/office/drawing/2014/main" id="{663074ED-2921-443B-B413-8FBB870D3F81}"/>
                </a:ext>
              </a:extLst>
            </p:cNvPr>
            <p:cNvSpPr/>
            <p:nvPr/>
          </p:nvSpPr>
          <p:spPr>
            <a:xfrm>
              <a:off x="5488444" y="2447709"/>
              <a:ext cx="2943562" cy="830997"/>
            </a:xfrm>
            <a:prstGeom prst="rect">
              <a:avLst/>
            </a:prstGeom>
          </p:spPr>
          <p:txBody>
            <a:bodyPr wrap="square">
              <a:spAutoFit/>
            </a:bodyPr>
            <a:lstStyle/>
            <a:p>
              <a:pPr marL="285750" algn="ctr"/>
              <a:r>
                <a:rPr lang="en-CA" altLang="en-US" sz="2400" dirty="0">
                  <a:cs typeface="Times New Roman" panose="02020603050405020304" pitchFamily="18" charset="0"/>
                  <a:sym typeface="Symbol" panose="05050102010706020507" pitchFamily="18" charset="2"/>
                </a:rPr>
                <a:t>Given training data</a:t>
              </a:r>
              <a:br>
                <a:rPr lang="en-CA" altLang="en-US" sz="2400" dirty="0">
                  <a:cs typeface="Times New Roman" panose="02020603050405020304" pitchFamily="18" charset="0"/>
                  <a:sym typeface="Symbol" panose="05050102010706020507" pitchFamily="18" charset="2"/>
                </a:rPr>
              </a:br>
              <a:r>
                <a:rPr lang="en-CA" altLang="en-US" sz="2400" dirty="0">
                  <a:cs typeface="Times New Roman" panose="02020603050405020304" pitchFamily="18" charset="0"/>
                  <a:sym typeface="Symbol" panose="05050102010706020507" pitchFamily="18" charset="2"/>
                </a:rPr>
                <a:t>learn weights </a:t>
              </a:r>
              <a:r>
                <a:rPr lang="en-US" altLang="en-US" sz="2400" i="1" dirty="0" err="1">
                  <a:solidFill>
                    <a:srgbClr val="66FF33"/>
                  </a:solidFill>
                  <a:cs typeface="Times New Roman" panose="02020603050405020304" pitchFamily="18" charset="0"/>
                </a:rPr>
                <a:t>w</a:t>
              </a:r>
              <a:r>
                <a:rPr lang="en-US" altLang="en-US" sz="2400" baseline="-25000" dirty="0" err="1">
                  <a:solidFill>
                    <a:srgbClr val="66FF33"/>
                  </a:solidFill>
                  <a:cs typeface="Times New Roman" panose="02020603050405020304" pitchFamily="18" charset="0"/>
                </a:rPr>
                <a:t>k</a:t>
              </a:r>
              <a:r>
                <a:rPr lang="en-CA" altLang="en-US" sz="2400" dirty="0">
                  <a:cs typeface="Times New Roman" panose="02020603050405020304" pitchFamily="18" charset="0"/>
                  <a:sym typeface="Symbol" panose="05050102010706020507" pitchFamily="18" charset="2"/>
                </a:rPr>
                <a:t>.</a:t>
              </a:r>
            </a:p>
          </p:txBody>
        </p:sp>
        <p:sp>
          <p:nvSpPr>
            <p:cNvPr id="250" name="Curved Up Arrow 196">
              <a:extLst>
                <a:ext uri="{FF2B5EF4-FFF2-40B4-BE49-F238E27FC236}">
                  <a16:creationId xmlns:a16="http://schemas.microsoft.com/office/drawing/2014/main" id="{850D7EBA-685A-46CE-A55A-B8B25C14A61B}"/>
                </a:ext>
              </a:extLst>
            </p:cNvPr>
            <p:cNvSpPr/>
            <p:nvPr/>
          </p:nvSpPr>
          <p:spPr>
            <a:xfrm rot="1051991" flipH="1" flipV="1">
              <a:off x="3845232" y="2572754"/>
              <a:ext cx="2836604" cy="595196"/>
            </a:xfrm>
            <a:prstGeom prst="curvedUpArrow">
              <a:avLst/>
            </a:prstGeom>
            <a:ln w="25400">
              <a:solidFill>
                <a:srgbClr val="FF0000"/>
              </a:solidFill>
            </a:ln>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grpSp>
        <p:nvGrpSpPr>
          <p:cNvPr id="14" name="Group 13">
            <a:extLst>
              <a:ext uri="{FF2B5EF4-FFF2-40B4-BE49-F238E27FC236}">
                <a16:creationId xmlns:a16="http://schemas.microsoft.com/office/drawing/2014/main" id="{D2F6E4D6-D9DD-4BFB-B710-0EFDCA41DFC0}"/>
              </a:ext>
            </a:extLst>
          </p:cNvPr>
          <p:cNvGrpSpPr/>
          <p:nvPr/>
        </p:nvGrpSpPr>
        <p:grpSpPr>
          <a:xfrm>
            <a:off x="4064000" y="2886291"/>
            <a:ext cx="3073042" cy="1270162"/>
            <a:chOff x="4064000" y="2971800"/>
            <a:chExt cx="3073042" cy="1270162"/>
          </a:xfrm>
        </p:grpSpPr>
        <p:grpSp>
          <p:nvGrpSpPr>
            <p:cNvPr id="230" name="Group 229">
              <a:extLst>
                <a:ext uri="{FF2B5EF4-FFF2-40B4-BE49-F238E27FC236}">
                  <a16:creationId xmlns:a16="http://schemas.microsoft.com/office/drawing/2014/main" id="{FFD2ABC6-402D-4D61-8B1A-CEDBAD53B0FC}"/>
                </a:ext>
              </a:extLst>
            </p:cNvPr>
            <p:cNvGrpSpPr/>
            <p:nvPr/>
          </p:nvGrpSpPr>
          <p:grpSpPr>
            <a:xfrm>
              <a:off x="4321206" y="3097781"/>
              <a:ext cx="2815836" cy="1144181"/>
              <a:chOff x="4541977" y="1332856"/>
              <a:chExt cx="2815836" cy="1144181"/>
            </a:xfrm>
          </p:grpSpPr>
          <p:grpSp>
            <p:nvGrpSpPr>
              <p:cNvPr id="231" name="Group 230">
                <a:extLst>
                  <a:ext uri="{FF2B5EF4-FFF2-40B4-BE49-F238E27FC236}">
                    <a16:creationId xmlns:a16="http://schemas.microsoft.com/office/drawing/2014/main" id="{E089A7EE-A488-4D2F-B105-9E0D0B43A706}"/>
                  </a:ext>
                </a:extLst>
              </p:cNvPr>
              <p:cNvGrpSpPr/>
              <p:nvPr/>
            </p:nvGrpSpPr>
            <p:grpSpPr>
              <a:xfrm>
                <a:off x="4778121" y="1332856"/>
                <a:ext cx="2579692" cy="1144181"/>
                <a:chOff x="4778121" y="1332856"/>
                <a:chExt cx="2579692" cy="1144181"/>
              </a:xfrm>
            </p:grpSpPr>
            <p:sp>
              <p:nvSpPr>
                <p:cNvPr id="235" name="Oval 234">
                  <a:extLst>
                    <a:ext uri="{FF2B5EF4-FFF2-40B4-BE49-F238E27FC236}">
                      <a16:creationId xmlns:a16="http://schemas.microsoft.com/office/drawing/2014/main" id="{06EEA0B3-B2BC-4F43-A912-7A923C8B1208}"/>
                    </a:ext>
                  </a:extLst>
                </p:cNvPr>
                <p:cNvSpPr/>
                <p:nvPr/>
              </p:nvSpPr>
              <p:spPr>
                <a:xfrm>
                  <a:off x="6657724" y="2171804"/>
                  <a:ext cx="700089" cy="305233"/>
                </a:xfrm>
                <a:prstGeom prst="ellipse">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34" name="Rectangle 233">
                  <a:extLst>
                    <a:ext uri="{FF2B5EF4-FFF2-40B4-BE49-F238E27FC236}">
                      <a16:creationId xmlns:a16="http://schemas.microsoft.com/office/drawing/2014/main" id="{E3CAEAD2-C44B-4F05-A79B-BCC20A92403F}"/>
                    </a:ext>
                  </a:extLst>
                </p:cNvPr>
                <p:cNvSpPr/>
                <p:nvPr/>
              </p:nvSpPr>
              <p:spPr>
                <a:xfrm rot="1266322">
                  <a:off x="4778121" y="1332856"/>
                  <a:ext cx="1415772" cy="461665"/>
                </a:xfrm>
                <a:prstGeom prst="rect">
                  <a:avLst/>
                </a:prstGeom>
              </p:spPr>
              <p:txBody>
                <a:bodyPr wrap="none">
                  <a:spAutoFit/>
                </a:bodyPr>
                <a:lstStyle/>
                <a:p>
                  <a:r>
                    <a:rPr lang="en-US" altLang="en-US" sz="2400" dirty="0">
                      <a:solidFill>
                        <a:srgbClr val="FF0000"/>
                      </a:solidFill>
                      <a:cs typeface="Times New Roman" panose="02020603050405020304" pitchFamily="18" charset="0"/>
                      <a:sym typeface="Symbol" panose="05050102010706020507" pitchFamily="18" charset="2"/>
                    </a:rPr>
                    <a:t>Compress</a:t>
                  </a:r>
                  <a:endParaRPr lang="en-US" sz="2400" dirty="0">
                    <a:solidFill>
                      <a:srgbClr val="FF0000"/>
                    </a:solidFill>
                  </a:endParaRPr>
                </a:p>
              </p:txBody>
            </p:sp>
          </p:grpSp>
          <p:cxnSp>
            <p:nvCxnSpPr>
              <p:cNvPr id="232" name="Straight Arrow Connector 231">
                <a:extLst>
                  <a:ext uri="{FF2B5EF4-FFF2-40B4-BE49-F238E27FC236}">
                    <a16:creationId xmlns:a16="http://schemas.microsoft.com/office/drawing/2014/main" id="{0484C958-AD0D-4C2A-82DE-09BBCC90EC76}"/>
                  </a:ext>
                </a:extLst>
              </p:cNvPr>
              <p:cNvCxnSpPr>
                <a:cxnSpLocks/>
                <a:endCxn id="235" idx="1"/>
              </p:cNvCxnSpPr>
              <p:nvPr/>
            </p:nvCxnSpPr>
            <p:spPr bwMode="auto">
              <a:xfrm>
                <a:off x="4541977" y="1394922"/>
                <a:ext cx="2218273" cy="821582"/>
              </a:xfrm>
              <a:prstGeom prst="straightConnector1">
                <a:avLst/>
              </a:prstGeom>
              <a:noFill/>
              <a:ln w="38100" cap="sq" cmpd="sng" algn="ctr">
                <a:solidFill>
                  <a:schemeClr val="hlink"/>
                </a:solidFill>
                <a:prstDash val="solid"/>
                <a:round/>
                <a:headEnd type="triangle" w="med" len="med"/>
                <a:tailEnd type="none"/>
              </a:ln>
              <a:effectLst/>
            </p:spPr>
          </p:cxnSp>
        </p:grpSp>
        <p:sp>
          <p:nvSpPr>
            <p:cNvPr id="251" name="Oval 250">
              <a:extLst>
                <a:ext uri="{FF2B5EF4-FFF2-40B4-BE49-F238E27FC236}">
                  <a16:creationId xmlns:a16="http://schemas.microsoft.com/office/drawing/2014/main" id="{484007AF-BE07-4105-98A8-799A93E25249}"/>
                </a:ext>
              </a:extLst>
            </p:cNvPr>
            <p:cNvSpPr/>
            <p:nvPr/>
          </p:nvSpPr>
          <p:spPr>
            <a:xfrm>
              <a:off x="4064000" y="2971800"/>
              <a:ext cx="244838" cy="237676"/>
            </a:xfrm>
            <a:prstGeom prst="ellipse">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253" name="Rectangle 252">
                <a:extLst>
                  <a:ext uri="{FF2B5EF4-FFF2-40B4-BE49-F238E27FC236}">
                    <a16:creationId xmlns:a16="http://schemas.microsoft.com/office/drawing/2014/main" id="{5049AF11-8DED-4C4A-B24E-6B1E87BA0384}"/>
                  </a:ext>
                </a:extLst>
              </p:cNvPr>
              <p:cNvSpPr/>
              <p:nvPr/>
            </p:nvSpPr>
            <p:spPr>
              <a:xfrm>
                <a:off x="829192" y="4201180"/>
                <a:ext cx="8086208" cy="523220"/>
              </a:xfrm>
              <a:prstGeom prst="rect">
                <a:avLst/>
              </a:prstGeom>
            </p:spPr>
            <p:txBody>
              <a:bodyPr wrap="square">
                <a:spAutoFit/>
              </a:bodyPr>
              <a:lstStyle/>
              <a:p>
                <a:pPr marL="285750" algn="ctr"/>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cs typeface="Times New Roman" panose="02020603050405020304" pitchFamily="18" charset="0"/>
                    <a:sym typeface="Symbol" panose="05050102010706020507" pitchFamily="18" charset="2"/>
                  </a:rPr>
                  <a:t> measures complexity of </a:t>
                </a:r>
                <a:r>
                  <a:rPr lang="en-CA" altLang="en-US" dirty="0">
                    <a:solidFill>
                      <a:srgbClr val="66FF33"/>
                    </a:solidFill>
                    <a:cs typeface="Times New Roman" panose="02020603050405020304" pitchFamily="18" charset="0"/>
                    <a:sym typeface="Symbol" panose="05050102010706020507" pitchFamily="18" charset="2"/>
                  </a:rPr>
                  <a:t>Machines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oMath>
                </a14:m>
                <a:r>
                  <a:rPr lang="en-CA" altLang="en-US" dirty="0">
                    <a:solidFill>
                      <a:srgbClr val="66FF33"/>
                    </a:solidFill>
                    <a:cs typeface="Times New Roman" panose="02020603050405020304" pitchFamily="18" charset="0"/>
                    <a:sym typeface="Symbol" panose="05050102010706020507" pitchFamily="18" charset="2"/>
                  </a:rPr>
                  <a:t>}</a:t>
                </a:r>
              </a:p>
            </p:txBody>
          </p:sp>
        </mc:Choice>
        <mc:Fallback xmlns="">
          <p:sp>
            <p:nvSpPr>
              <p:cNvPr id="253" name="Rectangle 252">
                <a:extLst>
                  <a:ext uri="{FF2B5EF4-FFF2-40B4-BE49-F238E27FC236}">
                    <a16:creationId xmlns:a16="http://schemas.microsoft.com/office/drawing/2014/main" id="{5049AF11-8DED-4C4A-B24E-6B1E87BA0384}"/>
                  </a:ext>
                </a:extLst>
              </p:cNvPr>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7"/>
                <a:stretch>
                  <a:fillRect t="-11628" b="-31395"/>
                </a:stretch>
              </a:blipFill>
            </p:spPr>
            <p:txBody>
              <a:bodyPr/>
              <a:lstStyle/>
              <a:p>
                <a:r>
                  <a:rPr lang="en-US">
                    <a:noFill/>
                  </a:rPr>
                  <a:t> </a:t>
                </a:r>
              </a:p>
            </p:txBody>
          </p:sp>
        </mc:Fallback>
      </mc:AlternateContent>
    </p:spTree>
    <p:extLst>
      <p:ext uri="{BB962C8B-B14F-4D97-AF65-F5344CB8AC3E}">
        <p14:creationId xmlns:p14="http://schemas.microsoft.com/office/powerpoint/2010/main" val="4259451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43"/>
                                        </p:tgtEl>
                                        <p:attrNameLst>
                                          <p:attrName>style.visibility</p:attrName>
                                        </p:attrNameLst>
                                      </p:cBhvr>
                                      <p:to>
                                        <p:strVal val="visible"/>
                                      </p:to>
                                    </p:set>
                                    <p:anim calcmode="lin" valueType="num">
                                      <p:cBhvr additive="base">
                                        <p:cTn id="13" dur="500" fill="hold"/>
                                        <p:tgtEl>
                                          <p:spTgt spid="243"/>
                                        </p:tgtEl>
                                        <p:attrNameLst>
                                          <p:attrName>ppt_x</p:attrName>
                                        </p:attrNameLst>
                                      </p:cBhvr>
                                      <p:tavLst>
                                        <p:tav tm="0">
                                          <p:val>
                                            <p:strVal val="#ppt_x"/>
                                          </p:val>
                                        </p:tav>
                                        <p:tav tm="100000">
                                          <p:val>
                                            <p:strVal val="#ppt_x"/>
                                          </p:val>
                                        </p:tav>
                                      </p:tavLst>
                                    </p:anim>
                                    <p:anim calcmode="lin" valueType="num">
                                      <p:cBhvr additive="base">
                                        <p:cTn id="14" dur="500" fill="hold"/>
                                        <p:tgtEl>
                                          <p:spTgt spid="243"/>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253"/>
                                        </p:tgtEl>
                                        <p:attrNameLst>
                                          <p:attrName>style.visibility</p:attrName>
                                        </p:attrNameLst>
                                      </p:cBhvr>
                                      <p:to>
                                        <p:strVal val="visible"/>
                                      </p:to>
                                    </p:set>
                                    <p:anim calcmode="lin" valueType="num">
                                      <p:cBhvr additive="base">
                                        <p:cTn id="17" dur="500" fill="hold"/>
                                        <p:tgtEl>
                                          <p:spTgt spid="253"/>
                                        </p:tgtEl>
                                        <p:attrNameLst>
                                          <p:attrName>ppt_x</p:attrName>
                                        </p:attrNameLst>
                                      </p:cBhvr>
                                      <p:tavLst>
                                        <p:tav tm="0">
                                          <p:val>
                                            <p:strVal val="#ppt_x"/>
                                          </p:val>
                                        </p:tav>
                                        <p:tav tm="100000">
                                          <p:val>
                                            <p:strVal val="#ppt_x"/>
                                          </p:val>
                                        </p:tav>
                                      </p:tavLst>
                                    </p:anim>
                                    <p:anim calcmode="lin" valueType="num">
                                      <p:cBhvr additive="base">
                                        <p:cTn id="18" dur="500" fill="hold"/>
                                        <p:tgtEl>
                                          <p:spTgt spid="25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227"/>
                                        </p:tgtEl>
                                        <p:attrNameLst>
                                          <p:attrName>style.visibility</p:attrName>
                                        </p:attrNameLst>
                                      </p:cBhvr>
                                      <p:to>
                                        <p:strVal val="visible"/>
                                      </p:to>
                                    </p:set>
                                    <p:anim calcmode="lin" valueType="num">
                                      <p:cBhvr additive="base">
                                        <p:cTn id="23" dur="500" fill="hold"/>
                                        <p:tgtEl>
                                          <p:spTgt spid="227"/>
                                        </p:tgtEl>
                                        <p:attrNameLst>
                                          <p:attrName>ppt_x</p:attrName>
                                        </p:attrNameLst>
                                      </p:cBhvr>
                                      <p:tavLst>
                                        <p:tav tm="0">
                                          <p:val>
                                            <p:strVal val="#ppt_x"/>
                                          </p:val>
                                        </p:tav>
                                        <p:tav tm="100000">
                                          <p:val>
                                            <p:strVal val="#ppt_x"/>
                                          </p:val>
                                        </p:tav>
                                      </p:tavLst>
                                    </p:anim>
                                    <p:anim calcmode="lin" valueType="num">
                                      <p:cBhvr additive="base">
                                        <p:cTn id="24" dur="500" fill="hold"/>
                                        <p:tgtEl>
                                          <p:spTgt spid="22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28"/>
                                        </p:tgtEl>
                                        <p:attrNameLst>
                                          <p:attrName>style.visibility</p:attrName>
                                        </p:attrNameLst>
                                      </p:cBhvr>
                                      <p:to>
                                        <p:strVal val="visible"/>
                                      </p:to>
                                    </p:set>
                                    <p:anim calcmode="lin" valueType="num">
                                      <p:cBhvr additive="base">
                                        <p:cTn id="29" dur="500" fill="hold"/>
                                        <p:tgtEl>
                                          <p:spTgt spid="228"/>
                                        </p:tgtEl>
                                        <p:attrNameLst>
                                          <p:attrName>ppt_x</p:attrName>
                                        </p:attrNameLst>
                                      </p:cBhvr>
                                      <p:tavLst>
                                        <p:tav tm="0">
                                          <p:val>
                                            <p:strVal val="#ppt_x"/>
                                          </p:val>
                                        </p:tav>
                                        <p:tav tm="100000">
                                          <p:val>
                                            <p:strVal val="#ppt_x"/>
                                          </p:val>
                                        </p:tav>
                                      </p:tavLst>
                                    </p:anim>
                                    <p:anim calcmode="lin" valueType="num">
                                      <p:cBhvr additive="base">
                                        <p:cTn id="30" dur="500" fill="hold"/>
                                        <p:tgtEl>
                                          <p:spTgt spid="228"/>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29"/>
                                        </p:tgtEl>
                                        <p:attrNameLst>
                                          <p:attrName>style.visibility</p:attrName>
                                        </p:attrNameLst>
                                      </p:cBhvr>
                                      <p:to>
                                        <p:strVal val="visible"/>
                                      </p:to>
                                    </p:set>
                                    <p:anim calcmode="lin" valueType="num">
                                      <p:cBhvr additive="base">
                                        <p:cTn id="35" dur="500" fill="hold"/>
                                        <p:tgtEl>
                                          <p:spTgt spid="229"/>
                                        </p:tgtEl>
                                        <p:attrNameLst>
                                          <p:attrName>ppt_x</p:attrName>
                                        </p:attrNameLst>
                                      </p:cBhvr>
                                      <p:tavLst>
                                        <p:tav tm="0">
                                          <p:val>
                                            <p:strVal val="#ppt_x"/>
                                          </p:val>
                                        </p:tav>
                                        <p:tav tm="100000">
                                          <p:val>
                                            <p:strVal val="#ppt_x"/>
                                          </p:val>
                                        </p:tav>
                                      </p:tavLst>
                                    </p:anim>
                                    <p:anim calcmode="lin" valueType="num">
                                      <p:cBhvr additive="base">
                                        <p:cTn id="36" dur="500" fill="hold"/>
                                        <p:tgtEl>
                                          <p:spTgt spid="229"/>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25">
                                            <p:txEl>
                                              <p:pRg st="1" end="1"/>
                                            </p:txEl>
                                          </p:spTgt>
                                        </p:tgtEl>
                                        <p:attrNameLst>
                                          <p:attrName>style.visibility</p:attrName>
                                        </p:attrNameLst>
                                      </p:cBhvr>
                                      <p:to>
                                        <p:strVal val="visible"/>
                                      </p:to>
                                    </p:set>
                                    <p:anim calcmode="lin" valueType="num">
                                      <p:cBhvr additive="base">
                                        <p:cTn id="41" dur="500" fill="hold"/>
                                        <p:tgtEl>
                                          <p:spTgt spid="225">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25">
                                            <p:txEl>
                                              <p:pRg st="1" end="1"/>
                                            </p:txEl>
                                          </p:spTgt>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243"/>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225">
                                            <p:txEl>
                                              <p:pRg st="2" end="2"/>
                                            </p:txEl>
                                          </p:spTgt>
                                        </p:tgtEl>
                                        <p:attrNameLst>
                                          <p:attrName>style.visibility</p:attrName>
                                        </p:attrNameLst>
                                      </p:cBhvr>
                                      <p:to>
                                        <p:strVal val="visible"/>
                                      </p:to>
                                    </p:set>
                                    <p:anim calcmode="lin" valueType="num">
                                      <p:cBhvr additive="base">
                                        <p:cTn id="49" dur="500" fill="hold"/>
                                        <p:tgtEl>
                                          <p:spTgt spid="225">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2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9"/>
                                        </p:tgtEl>
                                        <p:attrNameLst>
                                          <p:attrName>style.visibility</p:attrName>
                                        </p:attrNameLst>
                                      </p:cBhvr>
                                      <p:to>
                                        <p:strVal val="visible"/>
                                      </p:to>
                                    </p:set>
                                    <p:anim calcmode="lin" valueType="num">
                                      <p:cBhvr additive="base">
                                        <p:cTn id="55" dur="500" fill="hold"/>
                                        <p:tgtEl>
                                          <p:spTgt spid="9"/>
                                        </p:tgtEl>
                                        <p:attrNameLst>
                                          <p:attrName>ppt_x</p:attrName>
                                        </p:attrNameLst>
                                      </p:cBhvr>
                                      <p:tavLst>
                                        <p:tav tm="0">
                                          <p:val>
                                            <p:strVal val="0-#ppt_w/2"/>
                                          </p:val>
                                        </p:tav>
                                        <p:tav tm="100000">
                                          <p:val>
                                            <p:strVal val="#ppt_x"/>
                                          </p:val>
                                        </p:tav>
                                      </p:tavLst>
                                    </p:anim>
                                    <p:anim calcmode="lin" valueType="num">
                                      <p:cBhvr additive="base">
                                        <p:cTn id="5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9" fill="hold" grpId="0" nodeType="clickEffect">
                                  <p:stCondLst>
                                    <p:cond delay="0"/>
                                  </p:stCondLst>
                                  <p:childTnLst>
                                    <p:set>
                                      <p:cBhvr>
                                        <p:cTn id="60" dur="1" fill="hold">
                                          <p:stCondLst>
                                            <p:cond delay="0"/>
                                          </p:stCondLst>
                                        </p:cTn>
                                        <p:tgtEl>
                                          <p:spTgt spid="239"/>
                                        </p:tgtEl>
                                        <p:attrNameLst>
                                          <p:attrName>style.visibility</p:attrName>
                                        </p:attrNameLst>
                                      </p:cBhvr>
                                      <p:to>
                                        <p:strVal val="visible"/>
                                      </p:to>
                                    </p:set>
                                    <p:anim calcmode="lin" valueType="num">
                                      <p:cBhvr additive="base">
                                        <p:cTn id="61" dur="500" fill="hold"/>
                                        <p:tgtEl>
                                          <p:spTgt spid="239"/>
                                        </p:tgtEl>
                                        <p:attrNameLst>
                                          <p:attrName>ppt_x</p:attrName>
                                        </p:attrNameLst>
                                      </p:cBhvr>
                                      <p:tavLst>
                                        <p:tav tm="0">
                                          <p:val>
                                            <p:strVal val="0-#ppt_w/2"/>
                                          </p:val>
                                        </p:tav>
                                        <p:tav tm="100000">
                                          <p:val>
                                            <p:strVal val="#ppt_x"/>
                                          </p:val>
                                        </p:tav>
                                      </p:tavLst>
                                    </p:anim>
                                    <p:anim calcmode="lin" valueType="num">
                                      <p:cBhvr additive="base">
                                        <p:cTn id="62" dur="500" fill="hold"/>
                                        <p:tgtEl>
                                          <p:spTgt spid="239"/>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246"/>
                                        </p:tgtEl>
                                        <p:attrNameLst>
                                          <p:attrName>style.visibility</p:attrName>
                                        </p:attrNameLst>
                                      </p:cBhvr>
                                      <p:to>
                                        <p:strVal val="visible"/>
                                      </p:to>
                                    </p:set>
                                    <p:anim calcmode="lin" valueType="num">
                                      <p:cBhvr additive="base">
                                        <p:cTn id="67" dur="500" fill="hold"/>
                                        <p:tgtEl>
                                          <p:spTgt spid="246"/>
                                        </p:tgtEl>
                                        <p:attrNameLst>
                                          <p:attrName>ppt_x</p:attrName>
                                        </p:attrNameLst>
                                      </p:cBhvr>
                                      <p:tavLst>
                                        <p:tav tm="0">
                                          <p:val>
                                            <p:strVal val="0-#ppt_w/2"/>
                                          </p:val>
                                        </p:tav>
                                        <p:tav tm="100000">
                                          <p:val>
                                            <p:strVal val="#ppt_x"/>
                                          </p:val>
                                        </p:tav>
                                      </p:tavLst>
                                    </p:anim>
                                    <p:anim calcmode="lin" valueType="num">
                                      <p:cBhvr additive="base">
                                        <p:cTn id="68" dur="500" fill="hold"/>
                                        <p:tgtEl>
                                          <p:spTgt spid="246"/>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225">
                                            <p:txEl>
                                              <p:pRg st="3" end="3"/>
                                            </p:txEl>
                                          </p:spTgt>
                                        </p:tgtEl>
                                        <p:attrNameLst>
                                          <p:attrName>style.visibility</p:attrName>
                                        </p:attrNameLst>
                                      </p:cBhvr>
                                      <p:to>
                                        <p:strVal val="visible"/>
                                      </p:to>
                                    </p:set>
                                    <p:anim calcmode="lin" valueType="num">
                                      <p:cBhvr additive="base">
                                        <p:cTn id="73" dur="500" fill="hold"/>
                                        <p:tgtEl>
                                          <p:spTgt spid="225">
                                            <p:txEl>
                                              <p:pRg st="3" end="3"/>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22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2" fill="hold" nodeType="clickEffect">
                                  <p:stCondLst>
                                    <p:cond delay="0"/>
                                  </p:stCondLst>
                                  <p:childTnLst>
                                    <p:set>
                                      <p:cBhvr>
                                        <p:cTn id="78" dur="1" fill="hold">
                                          <p:stCondLst>
                                            <p:cond delay="0"/>
                                          </p:stCondLst>
                                        </p:cTn>
                                        <p:tgtEl>
                                          <p:spTgt spid="15"/>
                                        </p:tgtEl>
                                        <p:attrNameLst>
                                          <p:attrName>style.visibility</p:attrName>
                                        </p:attrNameLst>
                                      </p:cBhvr>
                                      <p:to>
                                        <p:strVal val="visible"/>
                                      </p:to>
                                    </p:set>
                                    <p:anim calcmode="lin" valueType="num">
                                      <p:cBhvr additive="base">
                                        <p:cTn id="79" dur="500" fill="hold"/>
                                        <p:tgtEl>
                                          <p:spTgt spid="15"/>
                                        </p:tgtEl>
                                        <p:attrNameLst>
                                          <p:attrName>ppt_x</p:attrName>
                                        </p:attrNameLst>
                                      </p:cBhvr>
                                      <p:tavLst>
                                        <p:tav tm="0">
                                          <p:val>
                                            <p:strVal val="1+#ppt_w/2"/>
                                          </p:val>
                                        </p:tav>
                                        <p:tav tm="100000">
                                          <p:val>
                                            <p:strVal val="#ppt_x"/>
                                          </p:val>
                                        </p:tav>
                                      </p:tavLst>
                                    </p:anim>
                                    <p:anim calcmode="lin" valueType="num">
                                      <p:cBhvr additive="base">
                                        <p:cTn id="80" dur="500" fill="hold"/>
                                        <p:tgtEl>
                                          <p:spTgt spid="15"/>
                                        </p:tgtEl>
                                        <p:attrNameLst>
                                          <p:attrName>ppt_y</p:attrName>
                                        </p:attrNameLst>
                                      </p:cBhvr>
                                      <p:tavLst>
                                        <p:tav tm="0">
                                          <p:val>
                                            <p:strVal val="#ppt_y"/>
                                          </p:val>
                                        </p:tav>
                                        <p:tav tm="100000">
                                          <p:val>
                                            <p:strVal val="#ppt_y"/>
                                          </p:val>
                                        </p:tav>
                                      </p:tavLst>
                                    </p:anim>
                                  </p:childTnLst>
                                </p:cTn>
                              </p:par>
                              <p:par>
                                <p:cTn id="81" presetID="1" presetClass="exit" presetSubtype="0" fill="hold" grpId="2" nodeType="withEffect">
                                  <p:stCondLst>
                                    <p:cond delay="0"/>
                                  </p:stCondLst>
                                  <p:childTnLst>
                                    <p:set>
                                      <p:cBhvr>
                                        <p:cTn id="82" dur="1" fill="hold">
                                          <p:stCondLst>
                                            <p:cond delay="0"/>
                                          </p:stCondLst>
                                        </p:cTn>
                                        <p:tgtEl>
                                          <p:spTgt spid="239"/>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9" fill="hold" grpId="0" nodeType="clickEffect">
                                  <p:stCondLst>
                                    <p:cond delay="0"/>
                                  </p:stCondLst>
                                  <p:childTnLst>
                                    <p:set>
                                      <p:cBhvr>
                                        <p:cTn id="86" dur="1" fill="hold">
                                          <p:stCondLst>
                                            <p:cond delay="0"/>
                                          </p:stCondLst>
                                        </p:cTn>
                                        <p:tgtEl>
                                          <p:spTgt spid="240"/>
                                        </p:tgtEl>
                                        <p:attrNameLst>
                                          <p:attrName>style.visibility</p:attrName>
                                        </p:attrNameLst>
                                      </p:cBhvr>
                                      <p:to>
                                        <p:strVal val="visible"/>
                                      </p:to>
                                    </p:set>
                                    <p:anim calcmode="lin" valueType="num">
                                      <p:cBhvr additive="base">
                                        <p:cTn id="87" dur="500" fill="hold"/>
                                        <p:tgtEl>
                                          <p:spTgt spid="240"/>
                                        </p:tgtEl>
                                        <p:attrNameLst>
                                          <p:attrName>ppt_x</p:attrName>
                                        </p:attrNameLst>
                                      </p:cBhvr>
                                      <p:tavLst>
                                        <p:tav tm="0">
                                          <p:val>
                                            <p:strVal val="0-#ppt_w/2"/>
                                          </p:val>
                                        </p:tav>
                                        <p:tav tm="100000">
                                          <p:val>
                                            <p:strVal val="#ppt_x"/>
                                          </p:val>
                                        </p:tav>
                                      </p:tavLst>
                                    </p:anim>
                                    <p:anim calcmode="lin" valueType="num">
                                      <p:cBhvr additive="base">
                                        <p:cTn id="88" dur="500" fill="hold"/>
                                        <p:tgtEl>
                                          <p:spTgt spid="240"/>
                                        </p:tgtEl>
                                        <p:attrNameLst>
                                          <p:attrName>ppt_y</p:attrName>
                                        </p:attrNameLst>
                                      </p:cBhvr>
                                      <p:tavLst>
                                        <p:tav tm="0">
                                          <p:val>
                                            <p:strVal val="0-#ppt_h/2"/>
                                          </p:val>
                                        </p:tav>
                                        <p:tav tm="100000">
                                          <p:val>
                                            <p:strVal val="#ppt_y"/>
                                          </p:val>
                                        </p:tav>
                                      </p:tavLst>
                                    </p:anim>
                                  </p:childTnLst>
                                </p:cTn>
                              </p:par>
                              <p:par>
                                <p:cTn id="89" presetID="2" presetClass="entr" presetSubtype="9" fill="hold" grpId="1" nodeType="withEffect">
                                  <p:stCondLst>
                                    <p:cond delay="0"/>
                                  </p:stCondLst>
                                  <p:childTnLst>
                                    <p:set>
                                      <p:cBhvr>
                                        <p:cTn id="90" dur="1" fill="hold">
                                          <p:stCondLst>
                                            <p:cond delay="0"/>
                                          </p:stCondLst>
                                        </p:cTn>
                                        <p:tgtEl>
                                          <p:spTgt spid="239"/>
                                        </p:tgtEl>
                                        <p:attrNameLst>
                                          <p:attrName>style.visibility</p:attrName>
                                        </p:attrNameLst>
                                      </p:cBhvr>
                                      <p:to>
                                        <p:strVal val="visible"/>
                                      </p:to>
                                    </p:set>
                                    <p:anim calcmode="lin" valueType="num">
                                      <p:cBhvr additive="base">
                                        <p:cTn id="91" dur="500" fill="hold"/>
                                        <p:tgtEl>
                                          <p:spTgt spid="239"/>
                                        </p:tgtEl>
                                        <p:attrNameLst>
                                          <p:attrName>ppt_x</p:attrName>
                                        </p:attrNameLst>
                                      </p:cBhvr>
                                      <p:tavLst>
                                        <p:tav tm="0">
                                          <p:val>
                                            <p:strVal val="0-#ppt_w/2"/>
                                          </p:val>
                                        </p:tav>
                                        <p:tav tm="100000">
                                          <p:val>
                                            <p:strVal val="#ppt_x"/>
                                          </p:val>
                                        </p:tav>
                                      </p:tavLst>
                                    </p:anim>
                                    <p:anim calcmode="lin" valueType="num">
                                      <p:cBhvr additive="base">
                                        <p:cTn id="92" dur="500" fill="hold"/>
                                        <p:tgtEl>
                                          <p:spTgt spid="239"/>
                                        </p:tgtEl>
                                        <p:attrNameLst>
                                          <p:attrName>ppt_y</p:attrName>
                                        </p:attrNameLst>
                                      </p:cBhvr>
                                      <p:tavLst>
                                        <p:tav tm="0">
                                          <p:val>
                                            <p:strVal val="0-#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6" fill="hold" nodeType="clickEffect">
                                  <p:stCondLst>
                                    <p:cond delay="0"/>
                                  </p:stCondLst>
                                  <p:childTnLst>
                                    <p:set>
                                      <p:cBhvr>
                                        <p:cTn id="96" dur="1" fill="hold">
                                          <p:stCondLst>
                                            <p:cond delay="0"/>
                                          </p:stCondLst>
                                        </p:cTn>
                                        <p:tgtEl>
                                          <p:spTgt spid="14"/>
                                        </p:tgtEl>
                                        <p:attrNameLst>
                                          <p:attrName>style.visibility</p:attrName>
                                        </p:attrNameLst>
                                      </p:cBhvr>
                                      <p:to>
                                        <p:strVal val="visible"/>
                                      </p:to>
                                    </p:set>
                                    <p:anim calcmode="lin" valueType="num">
                                      <p:cBhvr additive="base">
                                        <p:cTn id="97" dur="500" fill="hold"/>
                                        <p:tgtEl>
                                          <p:spTgt spid="14"/>
                                        </p:tgtEl>
                                        <p:attrNameLst>
                                          <p:attrName>ppt_x</p:attrName>
                                        </p:attrNameLst>
                                      </p:cBhvr>
                                      <p:tavLst>
                                        <p:tav tm="0">
                                          <p:val>
                                            <p:strVal val="1+#ppt_w/2"/>
                                          </p:val>
                                        </p:tav>
                                        <p:tav tm="100000">
                                          <p:val>
                                            <p:strVal val="#ppt_x"/>
                                          </p:val>
                                        </p:tav>
                                      </p:tavLst>
                                    </p:anim>
                                    <p:anim calcmode="lin" valueType="num">
                                      <p:cBhvr additive="base">
                                        <p:cTn id="9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249">
                                            <p:txEl>
                                              <p:pRg st="0" end="0"/>
                                            </p:txEl>
                                          </p:spTgt>
                                        </p:tgtEl>
                                        <p:attrNameLst>
                                          <p:attrName>style.visibility</p:attrName>
                                        </p:attrNameLst>
                                      </p:cBhvr>
                                      <p:to>
                                        <p:strVal val="visible"/>
                                      </p:to>
                                    </p:set>
                                    <p:anim calcmode="lin" valueType="num">
                                      <p:cBhvr additive="base">
                                        <p:cTn id="103" dur="500" fill="hold"/>
                                        <p:tgtEl>
                                          <p:spTgt spid="249">
                                            <p:txEl>
                                              <p:pRg st="0" end="0"/>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24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nodeType="clickEffect">
                                  <p:stCondLst>
                                    <p:cond delay="0"/>
                                  </p:stCondLst>
                                  <p:childTnLst>
                                    <p:set>
                                      <p:cBhvr>
                                        <p:cTn id="108" dur="1" fill="hold">
                                          <p:stCondLst>
                                            <p:cond delay="0"/>
                                          </p:stCondLst>
                                        </p:cTn>
                                        <p:tgtEl>
                                          <p:spTgt spid="247">
                                            <p:txEl>
                                              <p:pRg st="0" end="0"/>
                                            </p:txEl>
                                          </p:spTgt>
                                        </p:tgtEl>
                                        <p:attrNameLst>
                                          <p:attrName>style.visibility</p:attrName>
                                        </p:attrNameLst>
                                      </p:cBhvr>
                                      <p:to>
                                        <p:strVal val="visible"/>
                                      </p:to>
                                    </p:set>
                                    <p:anim calcmode="lin" valueType="num">
                                      <p:cBhvr additive="base">
                                        <p:cTn id="109" dur="500" fill="hold"/>
                                        <p:tgtEl>
                                          <p:spTgt spid="247">
                                            <p:txEl>
                                              <p:pRg st="0" end="0"/>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24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nodeType="clickEffect">
                                  <p:stCondLst>
                                    <p:cond delay="0"/>
                                  </p:stCondLst>
                                  <p:childTnLst>
                                    <p:set>
                                      <p:cBhvr>
                                        <p:cTn id="114" dur="1" fill="hold">
                                          <p:stCondLst>
                                            <p:cond delay="0"/>
                                          </p:stCondLst>
                                        </p:cTn>
                                        <p:tgtEl>
                                          <p:spTgt spid="248">
                                            <p:txEl>
                                              <p:pRg st="0" end="0"/>
                                            </p:txEl>
                                          </p:spTgt>
                                        </p:tgtEl>
                                        <p:attrNameLst>
                                          <p:attrName>style.visibility</p:attrName>
                                        </p:attrNameLst>
                                      </p:cBhvr>
                                      <p:to>
                                        <p:strVal val="visible"/>
                                      </p:to>
                                    </p:set>
                                    <p:anim calcmode="lin" valueType="num">
                                      <p:cBhvr additive="base">
                                        <p:cTn id="115" dur="500" fill="hold"/>
                                        <p:tgtEl>
                                          <p:spTgt spid="248">
                                            <p:txEl>
                                              <p:pRg st="0" end="0"/>
                                            </p:txEl>
                                          </p:spTgt>
                                        </p:tgtEl>
                                        <p:attrNameLst>
                                          <p:attrName>ppt_x</p:attrName>
                                        </p:attrNameLst>
                                      </p:cBhvr>
                                      <p:tavLst>
                                        <p:tav tm="0">
                                          <p:val>
                                            <p:strVal val="#ppt_x"/>
                                          </p:val>
                                        </p:tav>
                                        <p:tav tm="100000">
                                          <p:val>
                                            <p:strVal val="#ppt_x"/>
                                          </p:val>
                                        </p:tav>
                                      </p:tavLst>
                                    </p:anim>
                                    <p:anim calcmode="lin" valueType="num">
                                      <p:cBhvr additive="base">
                                        <p:cTn id="116" dur="500" fill="hold"/>
                                        <p:tgtEl>
                                          <p:spTgt spid="24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p:bldP spid="228" grpId="0"/>
      <p:bldP spid="229" grpId="0"/>
      <p:bldP spid="239" grpId="0" animBg="1"/>
      <p:bldP spid="239" grpId="1" animBg="1"/>
      <p:bldP spid="239" grpId="2" animBg="1"/>
      <p:bldP spid="240" grpId="0"/>
      <p:bldP spid="243" grpId="0" animBg="1"/>
      <p:bldP spid="243" grpId="1" animBg="1"/>
      <p:bldP spid="246" grpId="0"/>
      <p:bldP spid="253" grpId="0"/>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3" name="Group 2"/>
          <p:cNvGrpSpPr/>
          <p:nvPr/>
        </p:nvGrpSpPr>
        <p:grpSpPr>
          <a:xfrm>
            <a:off x="-76200" y="228600"/>
            <a:ext cx="9677400" cy="4038600"/>
            <a:chOff x="-76200" y="228600"/>
            <a:chExt cx="9677400" cy="4038600"/>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4" name="Freeform 13"/>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6" name="Rectangle 15"/>
            <p:cNvSpPr/>
            <p:nvPr/>
          </p:nvSpPr>
          <p:spPr>
            <a:xfrm>
              <a:off x="6553200" y="2738735"/>
              <a:ext cx="3022073" cy="461665"/>
            </a:xfrm>
            <a:prstGeom prst="rect">
              <a:avLst/>
            </a:prstGeom>
          </p:spPr>
          <p:txBody>
            <a:bodyPr wrap="square">
              <a:spAutoFit/>
            </a:bodyPr>
            <a:lstStyle/>
            <a:p>
              <a:pPr marL="285750" algn="ctr"/>
              <a:r>
                <a:rPr lang="en-CA" altLang="en-US" sz="2400" dirty="0">
                  <a:solidFill>
                    <a:schemeClr val="accent2"/>
                  </a:solidFill>
                  <a:cs typeface="Times New Roman" panose="02020603050405020304" pitchFamily="18" charset="0"/>
                  <a:sym typeface="Symbol" panose="05050102010706020507" pitchFamily="18" charset="2"/>
                </a:rPr>
                <a:t>General Inputs</a:t>
              </a:r>
            </a:p>
          </p:txBody>
        </p:sp>
        <p:sp>
          <p:nvSpPr>
            <p:cNvPr id="18" name="Rectangle 17"/>
            <p:cNvSpPr/>
            <p:nvPr/>
          </p:nvSpPr>
          <p:spPr>
            <a:xfrm>
              <a:off x="6096000" y="3805535"/>
              <a:ext cx="3505200" cy="461665"/>
            </a:xfrm>
            <a:prstGeom prst="rect">
              <a:avLst/>
            </a:prstGeom>
          </p:spPr>
          <p:txBody>
            <a:bodyPr wrap="square">
              <a:spAutoFit/>
            </a:bodyPr>
            <a:lstStyle/>
            <a:p>
              <a:pPr marL="285750" algn="ctr"/>
              <a:r>
                <a:rPr lang="en-CA" altLang="en-US" sz="2400" i="1" dirty="0">
                  <a:solidFill>
                    <a:srgbClr val="FF00FF"/>
                  </a:solidFill>
                  <a:cs typeface="Times New Roman" panose="02020603050405020304" pitchFamily="18" charset="0"/>
                  <a:sym typeface="Symbol" panose="05050102010706020507" pitchFamily="18" charset="2"/>
                </a:rPr>
                <a:t>D</a:t>
              </a:r>
              <a:r>
                <a:rPr lang="en-CA" altLang="en-US" sz="2400" dirty="0">
                  <a:cs typeface="Times New Roman" panose="02020603050405020304" pitchFamily="18" charset="0"/>
                  <a:sym typeface="Symbol" panose="05050102010706020507" pitchFamily="18" charset="2"/>
                </a:rPr>
                <a:t> </a:t>
              </a:r>
              <a:r>
                <a:rPr lang="en-CA" altLang="en-US" sz="2400" dirty="0">
                  <a:solidFill>
                    <a:schemeClr val="accent2"/>
                  </a:solidFill>
                  <a:cs typeface="Times New Roman" panose="02020603050405020304" pitchFamily="18" charset="0"/>
                  <a:sym typeface="Symbol" panose="05050102010706020507" pitchFamily="18" charset="2"/>
                </a:rPr>
                <a:t>Training Inputs</a:t>
              </a:r>
            </a:p>
          </p:txBody>
        </p:sp>
      </p:grpSp>
      <p:grpSp>
        <p:nvGrpSpPr>
          <p:cNvPr id="20" name="Group 19"/>
          <p:cNvGrpSpPr/>
          <p:nvPr/>
        </p:nvGrpSpPr>
        <p:grpSpPr>
          <a:xfrm>
            <a:off x="829192" y="5333308"/>
            <a:ext cx="8162408" cy="1448492"/>
            <a:chOff x="829192" y="5333308"/>
            <a:chExt cx="8162408" cy="1448492"/>
          </a:xfrm>
        </p:grpSpPr>
        <p:grpSp>
          <p:nvGrpSpPr>
            <p:cNvPr id="62" name="Group 61"/>
            <p:cNvGrpSpPr/>
            <p:nvPr/>
          </p:nvGrpSpPr>
          <p:grpSpPr>
            <a:xfrm>
              <a:off x="6603434" y="5333308"/>
              <a:ext cx="2388166" cy="1442431"/>
              <a:chOff x="6483672" y="5173013"/>
              <a:chExt cx="2388166" cy="1442431"/>
            </a:xfrm>
          </p:grpSpPr>
          <p:grpSp>
            <p:nvGrpSpPr>
              <p:cNvPr id="64" name="Group 63"/>
              <p:cNvGrpSpPr/>
              <p:nvPr/>
            </p:nvGrpSpPr>
            <p:grpSpPr>
              <a:xfrm>
                <a:off x="6483672" y="5173013"/>
                <a:ext cx="2388166" cy="1442431"/>
                <a:chOff x="6483672" y="5173013"/>
                <a:chExt cx="2388166" cy="1442431"/>
              </a:xfrm>
            </p:grpSpPr>
            <p:cxnSp>
              <p:nvCxnSpPr>
                <p:cNvPr id="81" name="Straight Connector 8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2" name="Straight Connector 8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5" name="Group 64"/>
              <p:cNvGrpSpPr/>
              <p:nvPr/>
            </p:nvGrpSpPr>
            <p:grpSpPr>
              <a:xfrm>
                <a:off x="6805519" y="5344704"/>
                <a:ext cx="1639329" cy="678340"/>
                <a:chOff x="6805519" y="5344704"/>
                <a:chExt cx="1639329" cy="678340"/>
              </a:xfrm>
            </p:grpSpPr>
            <p:sp>
              <p:nvSpPr>
                <p:cNvPr id="66" name="Oval 65"/>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9" name="Oval 7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0" name="Oval 7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22" name="Group 21"/>
            <p:cNvGrpSpPr/>
            <p:nvPr/>
          </p:nvGrpSpPr>
          <p:grpSpPr>
            <a:xfrm>
              <a:off x="3707835" y="5339369"/>
              <a:ext cx="2388165" cy="1442431"/>
              <a:chOff x="2963950" y="5101903"/>
              <a:chExt cx="2388165" cy="1442431"/>
            </a:xfrm>
          </p:grpSpPr>
          <p:grpSp>
            <p:nvGrpSpPr>
              <p:cNvPr id="44" name="Group 43"/>
              <p:cNvGrpSpPr/>
              <p:nvPr/>
            </p:nvGrpSpPr>
            <p:grpSpPr>
              <a:xfrm>
                <a:off x="2963950" y="5101903"/>
                <a:ext cx="2388165" cy="1442431"/>
                <a:chOff x="2963950" y="5101903"/>
                <a:chExt cx="2388165" cy="1442431"/>
              </a:xfrm>
            </p:grpSpPr>
            <p:grpSp>
              <p:nvGrpSpPr>
                <p:cNvPr id="46" name="Group 45"/>
                <p:cNvGrpSpPr/>
                <p:nvPr/>
              </p:nvGrpSpPr>
              <p:grpSpPr>
                <a:xfrm>
                  <a:off x="2963950" y="5101903"/>
                  <a:ext cx="2388165" cy="1442431"/>
                  <a:chOff x="2963950" y="5101903"/>
                  <a:chExt cx="2388165" cy="1442431"/>
                </a:xfrm>
              </p:grpSpPr>
              <p:cxnSp>
                <p:nvCxnSpPr>
                  <p:cNvPr id="60" name="Straight Connector 5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61" name="Straight Connector 6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47" name="Group 46"/>
                <p:cNvGrpSpPr/>
                <p:nvPr/>
              </p:nvGrpSpPr>
              <p:grpSpPr>
                <a:xfrm>
                  <a:off x="3285797" y="5273594"/>
                  <a:ext cx="1639331" cy="678340"/>
                  <a:chOff x="875410" y="4942080"/>
                  <a:chExt cx="2353800" cy="860040"/>
                </a:xfrm>
              </p:grpSpPr>
              <p:sp>
                <p:nvSpPr>
                  <p:cNvPr id="48" name="Oval 4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9" name="Oval 4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0" name="Oval 4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1" name="Oval 5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Oval 5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3" name="Oval 5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4" name="Oval 5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5" name="Oval 5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6" name="Oval 5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9" name="Oval 5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45" name="Freeform 4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3" name="Group 22"/>
            <p:cNvGrpSpPr/>
            <p:nvPr/>
          </p:nvGrpSpPr>
          <p:grpSpPr>
            <a:xfrm>
              <a:off x="829192" y="5339369"/>
              <a:ext cx="2388166" cy="1442431"/>
              <a:chOff x="76200" y="5339369"/>
              <a:chExt cx="2388166" cy="1442431"/>
            </a:xfrm>
          </p:grpSpPr>
          <p:grpSp>
            <p:nvGrpSpPr>
              <p:cNvPr id="24" name="Group 23"/>
              <p:cNvGrpSpPr/>
              <p:nvPr/>
            </p:nvGrpSpPr>
            <p:grpSpPr>
              <a:xfrm>
                <a:off x="76200" y="5339369"/>
                <a:ext cx="2388166" cy="1442431"/>
                <a:chOff x="311472" y="5173013"/>
                <a:chExt cx="2388166" cy="1442431"/>
              </a:xfrm>
            </p:grpSpPr>
            <p:grpSp>
              <p:nvGrpSpPr>
                <p:cNvPr id="26" name="Group 25"/>
                <p:cNvGrpSpPr/>
                <p:nvPr/>
              </p:nvGrpSpPr>
              <p:grpSpPr>
                <a:xfrm>
                  <a:off x="311472" y="5173013"/>
                  <a:ext cx="2388166" cy="1442431"/>
                  <a:chOff x="311472" y="5173013"/>
                  <a:chExt cx="2388166" cy="1442431"/>
                </a:xfrm>
              </p:grpSpPr>
              <p:cxnSp>
                <p:nvCxnSpPr>
                  <p:cNvPr id="42" name="Straight Connector 41"/>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43" name="Straight Connector 42"/>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27" name="Group 26"/>
                <p:cNvGrpSpPr/>
                <p:nvPr/>
              </p:nvGrpSpPr>
              <p:grpSpPr>
                <a:xfrm>
                  <a:off x="633319" y="5344704"/>
                  <a:ext cx="1639331" cy="678340"/>
                  <a:chOff x="875410" y="4942080"/>
                  <a:chExt cx="2353800" cy="860040"/>
                </a:xfrm>
              </p:grpSpPr>
              <p:sp>
                <p:nvSpPr>
                  <p:cNvPr id="28" name="Oval 2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1" name="Oval 40"/>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25" name="Straight Connector 24"/>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grpSp>
        <p:nvGrpSpPr>
          <p:cNvPr id="5" name="Group 4"/>
          <p:cNvGrpSpPr/>
          <p:nvPr/>
        </p:nvGrpSpPr>
        <p:grpSpPr>
          <a:xfrm>
            <a:off x="381000" y="2058608"/>
            <a:ext cx="2227029" cy="1811356"/>
            <a:chOff x="381000" y="2058608"/>
            <a:chExt cx="2227029" cy="1811356"/>
          </a:xfrm>
        </p:grpSpPr>
        <p:pic>
          <p:nvPicPr>
            <p:cNvPr id="85"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945271" y="2058608"/>
              <a:ext cx="1370391" cy="1370392"/>
            </a:xfrm>
            <a:prstGeom prst="rect">
              <a:avLst/>
            </a:prstGeom>
            <a:noFill/>
            <a:extLst>
              <a:ext uri="{909E8E84-426E-40DD-AFC4-6F175D3DCCD1}">
                <a14:hiddenFill xmlns:a14="http://schemas.microsoft.com/office/drawing/2010/main">
                  <a:solidFill>
                    <a:srgbClr val="FFFFFF"/>
                  </a:solidFill>
                </a14:hiddenFill>
              </a:ext>
            </a:extLst>
          </p:spPr>
        </p:pic>
        <p:sp>
          <p:nvSpPr>
            <p:cNvPr id="84" name="Rectangle 83"/>
            <p:cNvSpPr/>
            <p:nvPr/>
          </p:nvSpPr>
          <p:spPr>
            <a:xfrm>
              <a:off x="381000" y="3346744"/>
              <a:ext cx="2227029" cy="523220"/>
            </a:xfrm>
            <a:prstGeom prst="rect">
              <a:avLst/>
            </a:prstGeom>
          </p:spPr>
          <p:txBody>
            <a:bodyPr wrap="square">
              <a:spAutoFit/>
            </a:bodyPr>
            <a:lstStyle/>
            <a:p>
              <a:pPr marL="285750"/>
              <a:r>
                <a:rPr lang="en-CA" altLang="en-US" dirty="0" err="1">
                  <a:solidFill>
                    <a:schemeClr val="tx2"/>
                  </a:solidFill>
                  <a:cs typeface="Times New Roman" panose="02020603050405020304" pitchFamily="18" charset="0"/>
                  <a:sym typeface="Symbol" panose="05050102010706020507" pitchFamily="18" charset="2"/>
                </a:rPr>
                <a:t>Underfitting</a:t>
              </a:r>
              <a:endParaRPr lang="en-CA" altLang="en-US" dirty="0">
                <a:solidFill>
                  <a:schemeClr val="tx2"/>
                </a:solidFill>
                <a:cs typeface="Times New Roman" panose="02020603050405020304" pitchFamily="18" charset="0"/>
                <a:sym typeface="Symbol" panose="05050102010706020507" pitchFamily="18" charset="2"/>
              </a:endParaRPr>
            </a:p>
          </p:txBody>
        </p:sp>
      </p:grpSp>
      <p:grpSp>
        <p:nvGrpSpPr>
          <p:cNvPr id="6" name="Group 5"/>
          <p:cNvGrpSpPr/>
          <p:nvPr/>
        </p:nvGrpSpPr>
        <p:grpSpPr>
          <a:xfrm>
            <a:off x="6866132" y="641985"/>
            <a:ext cx="2132822" cy="1786235"/>
            <a:chOff x="6866132" y="641985"/>
            <a:chExt cx="2132822" cy="1786235"/>
          </a:xfrm>
        </p:grpSpPr>
        <p:sp>
          <p:nvSpPr>
            <p:cNvPr id="86" name="Rectangle 85"/>
            <p:cNvSpPr/>
            <p:nvPr/>
          </p:nvSpPr>
          <p:spPr>
            <a:xfrm>
              <a:off x="6866132" y="1905000"/>
              <a:ext cx="2132822" cy="523220"/>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Overfitting</a:t>
              </a:r>
            </a:p>
          </p:txBody>
        </p:sp>
        <p:pic>
          <p:nvPicPr>
            <p:cNvPr id="87"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84491" y="641985"/>
              <a:ext cx="1811342" cy="131009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3351194" y="723687"/>
            <a:ext cx="2668606" cy="2466533"/>
            <a:chOff x="3351194" y="723687"/>
            <a:chExt cx="2668606" cy="2466533"/>
          </a:xfrm>
        </p:grpSpPr>
        <p:sp>
          <p:nvSpPr>
            <p:cNvPr id="88" name="Rectangle 87"/>
            <p:cNvSpPr/>
            <p:nvPr/>
          </p:nvSpPr>
          <p:spPr>
            <a:xfrm>
              <a:off x="3419992" y="2667000"/>
              <a:ext cx="2447408" cy="523220"/>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p:txBody>
        </p:sp>
        <p:pic>
          <p:nvPicPr>
            <p:cNvPr id="89" name="Picture 2" descr="Image result for summarize the materia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351194" y="723687"/>
              <a:ext cx="2668606" cy="2001454"/>
            </a:xfrm>
            <a:prstGeom prst="rect">
              <a:avLst/>
            </a:prstGeom>
            <a:noFill/>
            <a:extLst>
              <a:ext uri="{909E8E84-426E-40DD-AFC4-6F175D3DCCD1}">
                <a14:hiddenFill xmlns:a14="http://schemas.microsoft.com/office/drawing/2010/main">
                  <a:solidFill>
                    <a:srgbClr val="FFFFFF"/>
                  </a:solidFill>
                </a14:hiddenFill>
              </a:ext>
            </a:extLst>
          </p:spPr>
        </p:pic>
      </p:grpSp>
      <p:sp>
        <p:nvSpPr>
          <p:cNvPr id="90" name="Freeform 111">
            <a:extLst>
              <a:ext uri="{FF2B5EF4-FFF2-40B4-BE49-F238E27FC236}">
                <a16:creationId xmlns:a16="http://schemas.microsoft.com/office/drawing/2014/main" id="{37267B97-049E-4A2B-AB96-10F1DDC6409D}"/>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92" name="Rectangle 91">
                <a:extLst>
                  <a:ext uri="{FF2B5EF4-FFF2-40B4-BE49-F238E27FC236}">
                    <a16:creationId xmlns:a16="http://schemas.microsoft.com/office/drawing/2014/main" id="{FA5F9F54-421A-484B-919B-76092373B549}"/>
                  </a:ext>
                </a:extLst>
              </p:cNvPr>
              <p:cNvSpPr/>
              <p:nvPr/>
            </p:nvSpPr>
            <p:spPr>
              <a:xfrm>
                <a:off x="829192" y="4201180"/>
                <a:ext cx="8086208" cy="523220"/>
              </a:xfrm>
              <a:prstGeom prst="rect">
                <a:avLst/>
              </a:prstGeom>
            </p:spPr>
            <p:txBody>
              <a:bodyPr wrap="square">
                <a:spAutoFit/>
              </a:bodyPr>
              <a:lstStyle/>
              <a:p>
                <a:pPr marL="285750" algn="ctr"/>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cs typeface="Times New Roman" panose="02020603050405020304" pitchFamily="18" charset="0"/>
                    <a:sym typeface="Symbol" panose="05050102010706020507" pitchFamily="18" charset="2"/>
                  </a:rPr>
                  <a:t> measures complexity of </a:t>
                </a:r>
                <a:r>
                  <a:rPr lang="en-CA" altLang="en-US" dirty="0">
                    <a:solidFill>
                      <a:srgbClr val="66FF33"/>
                    </a:solidFill>
                    <a:cs typeface="Times New Roman" panose="02020603050405020304" pitchFamily="18" charset="0"/>
                    <a:sym typeface="Symbol" panose="05050102010706020507" pitchFamily="18" charset="2"/>
                  </a:rPr>
                  <a:t>Machines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oMath>
                </a14:m>
                <a:r>
                  <a:rPr lang="en-CA" altLang="en-US" dirty="0">
                    <a:solidFill>
                      <a:srgbClr val="66FF33"/>
                    </a:solidFill>
                    <a:cs typeface="Times New Roman" panose="02020603050405020304" pitchFamily="18" charset="0"/>
                    <a:sym typeface="Symbol" panose="05050102010706020507" pitchFamily="18" charset="2"/>
                  </a:rPr>
                  <a:t>}</a:t>
                </a:r>
              </a:p>
            </p:txBody>
          </p:sp>
        </mc:Choice>
        <mc:Fallback xmlns="">
          <p:sp>
            <p:nvSpPr>
              <p:cNvPr id="92" name="Rectangle 91">
                <a:extLst>
                  <a:ext uri="{FF2B5EF4-FFF2-40B4-BE49-F238E27FC236}">
                    <a16:creationId xmlns:a16="http://schemas.microsoft.com/office/drawing/2014/main" id="{FA5F9F54-421A-484B-919B-76092373B549}"/>
                  </a:ext>
                </a:extLst>
              </p:cNvPr>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6"/>
                <a:stretch>
                  <a:fillRect t="-11628" b="-31395"/>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F321741F-8577-4491-9E76-D01597643985}"/>
              </a:ext>
            </a:extLst>
          </p:cNvPr>
          <p:cNvGrpSpPr/>
          <p:nvPr/>
        </p:nvGrpSpPr>
        <p:grpSpPr>
          <a:xfrm>
            <a:off x="723900" y="4623516"/>
            <a:ext cx="8458200" cy="1194116"/>
            <a:chOff x="723900" y="4623516"/>
            <a:chExt cx="8458200" cy="1194116"/>
          </a:xfrm>
        </p:grpSpPr>
        <p:sp>
          <p:nvSpPr>
            <p:cNvPr id="93" name="Rectangle 92">
              <a:extLst>
                <a:ext uri="{FF2B5EF4-FFF2-40B4-BE49-F238E27FC236}">
                  <a16:creationId xmlns:a16="http://schemas.microsoft.com/office/drawing/2014/main" id="{56D42047-27A2-49B0-A481-12293DCA51A8}"/>
                </a:ext>
              </a:extLst>
            </p:cNvPr>
            <p:cNvSpPr/>
            <p:nvPr/>
          </p:nvSpPr>
          <p:spPr>
            <a:xfrm>
              <a:off x="1049388" y="4623516"/>
              <a:ext cx="1676400"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a:t>
              </a:r>
            </a:p>
          </p:txBody>
        </p:sp>
        <p:sp>
          <p:nvSpPr>
            <p:cNvPr id="94" name="Rectangle 93">
              <a:extLst>
                <a:ext uri="{FF2B5EF4-FFF2-40B4-BE49-F238E27FC236}">
                  <a16:creationId xmlns:a16="http://schemas.microsoft.com/office/drawing/2014/main" id="{0AA509EB-444E-4F4D-8ACA-5FE81C129F71}"/>
                </a:ext>
              </a:extLst>
            </p:cNvPr>
            <p:cNvSpPr/>
            <p:nvPr/>
          </p:nvSpPr>
          <p:spPr>
            <a:xfrm>
              <a:off x="3886200"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1,000</a:t>
              </a:r>
            </a:p>
          </p:txBody>
        </p:sp>
        <p:sp>
          <p:nvSpPr>
            <p:cNvPr id="95" name="Rectangle 94">
              <a:extLst>
                <a:ext uri="{FF2B5EF4-FFF2-40B4-BE49-F238E27FC236}">
                  <a16:creationId xmlns:a16="http://schemas.microsoft.com/office/drawing/2014/main" id="{729DB857-3ED5-466D-88F9-7788E5C36448}"/>
                </a:ext>
              </a:extLst>
            </p:cNvPr>
            <p:cNvSpPr/>
            <p:nvPr/>
          </p:nvSpPr>
          <p:spPr>
            <a:xfrm>
              <a:off x="6823883"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20,000</a:t>
              </a:r>
            </a:p>
          </p:txBody>
        </p:sp>
        <p:sp>
          <p:nvSpPr>
            <p:cNvPr id="96" name="Rectangle 95">
              <a:extLst>
                <a:ext uri="{FF2B5EF4-FFF2-40B4-BE49-F238E27FC236}">
                  <a16:creationId xmlns:a16="http://schemas.microsoft.com/office/drawing/2014/main" id="{C56B4EC9-B042-4A2E-9E3A-FC36D1CA2220}"/>
                </a:ext>
              </a:extLst>
            </p:cNvPr>
            <p:cNvSpPr/>
            <p:nvPr/>
          </p:nvSpPr>
          <p:spPr>
            <a:xfrm>
              <a:off x="3734782" y="4978879"/>
              <a:ext cx="210685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Compression</a:t>
              </a:r>
              <a:endParaRPr lang="en-CA" altLang="en-US" sz="2400" dirty="0">
                <a:cs typeface="Times New Roman" panose="02020603050405020304" pitchFamily="18" charset="0"/>
                <a:sym typeface="Symbol" panose="05050102010706020507" pitchFamily="18" charset="2"/>
              </a:endParaRPr>
            </a:p>
          </p:txBody>
        </p:sp>
        <p:sp>
          <p:nvSpPr>
            <p:cNvPr id="97" name="Rectangle 96">
              <a:extLst>
                <a:ext uri="{FF2B5EF4-FFF2-40B4-BE49-F238E27FC236}">
                  <a16:creationId xmlns:a16="http://schemas.microsoft.com/office/drawing/2014/main" id="{40A32AE6-8A37-40BA-90E3-73DB5A7EB4E8}"/>
                </a:ext>
              </a:extLst>
            </p:cNvPr>
            <p:cNvSpPr/>
            <p:nvPr/>
          </p:nvSpPr>
          <p:spPr>
            <a:xfrm>
              <a:off x="6440213" y="4965700"/>
              <a:ext cx="274188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No Compression</a:t>
              </a:r>
              <a:endParaRPr lang="en-CA" altLang="en-US" sz="2400" dirty="0">
                <a:cs typeface="Times New Roman" panose="02020603050405020304" pitchFamily="18" charset="0"/>
                <a:sym typeface="Symbol" panose="05050102010706020507" pitchFamily="18" charset="2"/>
              </a:endParaRPr>
            </a:p>
          </p:txBody>
        </p:sp>
        <p:sp>
          <p:nvSpPr>
            <p:cNvPr id="98" name="Rectangle 97">
              <a:extLst>
                <a:ext uri="{FF2B5EF4-FFF2-40B4-BE49-F238E27FC236}">
                  <a16:creationId xmlns:a16="http://schemas.microsoft.com/office/drawing/2014/main" id="{F20E25F5-493C-4422-833B-1ABBB55AA255}"/>
                </a:ext>
              </a:extLst>
            </p:cNvPr>
            <p:cNvSpPr/>
            <p:nvPr/>
          </p:nvSpPr>
          <p:spPr>
            <a:xfrm>
              <a:off x="723900" y="4986635"/>
              <a:ext cx="2106857" cy="830997"/>
            </a:xfrm>
            <a:prstGeom prst="rect">
              <a:avLst/>
            </a:prstGeom>
          </p:spPr>
          <p:txBody>
            <a:bodyPr wrap="square">
              <a:spAutoFit/>
            </a:bodyPr>
            <a:lstStyle/>
            <a:p>
              <a:pPr marL="285750" algn="ctr"/>
              <a:r>
                <a:rPr lang="en-US" altLang="en-US" sz="2400" dirty="0">
                  <a:cs typeface="Times New Roman" panose="02020603050405020304" pitchFamily="18" charset="0"/>
                  <a:sym typeface="Symbol" panose="05050102010706020507" pitchFamily="18" charset="2"/>
                </a:rPr>
                <a:t>Too much Compression</a:t>
              </a:r>
              <a:endParaRPr lang="en-CA" altLang="en-US" sz="24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21545105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ppt_x"/>
                                          </p:val>
                                        </p:tav>
                                        <p:tav tm="100000">
                                          <p:val>
                                            <p:strVal val="#ppt_x"/>
                                          </p:val>
                                        </p:tav>
                                      </p:tavLst>
                                    </p:anim>
                                    <p:anim calcmode="lin" valueType="num">
                                      <p:cBhvr additive="base">
                                        <p:cTn id="20" dur="500" fill="hold"/>
                                        <p:tgtEl>
                                          <p:spTgt spid="6"/>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1"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ppt_x"/>
                                          </p:val>
                                        </p:tav>
                                        <p:tav tm="100000">
                                          <p:val>
                                            <p:strVal val="#ppt_x"/>
                                          </p:val>
                                        </p:tav>
                                      </p:tavLst>
                                    </p:anim>
                                    <p:anim calcmode="lin" valueType="num">
                                      <p:cBhvr additive="base">
                                        <p:cTn id="26"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76200" y="228600"/>
            <a:ext cx="8610600" cy="4002107"/>
            <a:chOff x="-76200" y="228600"/>
            <a:chExt cx="8610600" cy="40021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73" name="Rectangle 72"/>
          <p:cNvSpPr/>
          <p:nvPr/>
        </p:nvSpPr>
        <p:spPr>
          <a:xfrm>
            <a:off x="1600200" y="619780"/>
            <a:ext cx="4953000" cy="523220"/>
          </a:xfrm>
          <a:prstGeom prst="rect">
            <a:avLst/>
          </a:prstGeom>
        </p:spPr>
        <p:txBody>
          <a:bodyPr wrap="square">
            <a:spAutoFit/>
          </a:bodyPr>
          <a:lstStyle/>
          <a:p>
            <a:r>
              <a:rPr lang="en-US" b="1" dirty="0">
                <a:solidFill>
                  <a:schemeClr val="tx2"/>
                </a:solidFill>
                <a:cs typeface="Times New Roman" panose="02020603050405020304" pitchFamily="18" charset="0"/>
              </a:rPr>
              <a:t>Regularization</a:t>
            </a:r>
            <a:r>
              <a:rPr lang="en-US" dirty="0">
                <a:solidFill>
                  <a:schemeClr val="tx2"/>
                </a:solidFill>
                <a:cs typeface="Times New Roman" panose="02020603050405020304" pitchFamily="18" charset="0"/>
              </a:rPr>
              <a:t>:</a:t>
            </a:r>
          </a:p>
        </p:txBody>
      </p:sp>
      <p:sp>
        <p:nvSpPr>
          <p:cNvPr id="101" name="Rectangle 100"/>
          <p:cNvSpPr/>
          <p:nvPr/>
        </p:nvSpPr>
        <p:spPr>
          <a:xfrm>
            <a:off x="1721526" y="1573887"/>
            <a:ext cx="6574236" cy="1815882"/>
          </a:xfrm>
          <a:prstGeom prst="rect">
            <a:avLst/>
          </a:prstGeom>
        </p:spPr>
        <p:txBody>
          <a:bodyPr wrap="none">
            <a:spAutoFit/>
          </a:bodyPr>
          <a:lstStyle/>
          <a:p>
            <a:r>
              <a:rPr lang="en-US" altLang="en-US" dirty="0">
                <a:sym typeface="Symbol" panose="05050102010706020507" pitchFamily="18" charset="2"/>
              </a:rPr>
              <a:t>Find me weights </a:t>
            </a:r>
            <a:r>
              <a:rPr lang="en-US" altLang="en-US" i="1" dirty="0">
                <a:solidFill>
                  <a:srgbClr val="66FF33"/>
                </a:solidFill>
                <a:sym typeface="Symbol" panose="05050102010706020507" pitchFamily="18" charset="2"/>
              </a:rPr>
              <a:t>w </a:t>
            </a:r>
            <a:r>
              <a:rPr lang="en-US" altLang="en-US" dirty="0">
                <a:sym typeface="Symbol" panose="05050102010706020507" pitchFamily="18" charset="2"/>
              </a:rPr>
              <a:t>for which:</a:t>
            </a:r>
          </a:p>
          <a:p>
            <a:pPr marL="457200" indent="-457200">
              <a:buFont typeface="Arial" panose="020B0604020202020204" pitchFamily="34" charset="0"/>
              <a:buChar char="•"/>
            </a:pPr>
            <a:r>
              <a:rPr lang="en-US" dirty="0">
                <a:sym typeface="Symbol" panose="05050102010706020507" pitchFamily="18" charset="2"/>
              </a:rPr>
              <a:t>The training data error is small</a:t>
            </a:r>
          </a:p>
          <a:p>
            <a:pPr marL="457200" indent="-457200">
              <a:buFont typeface="Arial" panose="020B0604020202020204" pitchFamily="34" charset="0"/>
              <a:buChar char="•"/>
            </a:pPr>
            <a:r>
              <a:rPr lang="en-US" dirty="0">
                <a:sym typeface="Symbol" panose="05050102010706020507" pitchFamily="18" charset="2"/>
              </a:rPr>
              <a:t>The machine is reasonably simple.</a:t>
            </a:r>
          </a:p>
          <a:p>
            <a:pPr marL="457200" indent="-457200">
              <a:buFont typeface="Arial" panose="020B0604020202020204" pitchFamily="34" charset="0"/>
              <a:buChar char="•"/>
            </a:pPr>
            <a:r>
              <a:rPr lang="en-US" dirty="0">
                <a:sym typeface="Symbol" panose="05050102010706020507" pitchFamily="18" charset="2"/>
              </a:rPr>
              <a:t>Hopefully its general input error is small.</a:t>
            </a:r>
            <a:endParaRPr lang="en-CA" dirty="0"/>
          </a:p>
        </p:txBody>
      </p:sp>
      <p:grpSp>
        <p:nvGrpSpPr>
          <p:cNvPr id="7" name="Group 6"/>
          <p:cNvGrpSpPr/>
          <p:nvPr/>
        </p:nvGrpSpPr>
        <p:grpSpPr>
          <a:xfrm>
            <a:off x="7293847" y="2057400"/>
            <a:ext cx="1392953" cy="954107"/>
            <a:chOff x="7293847" y="2170093"/>
            <a:chExt cx="1392953" cy="954107"/>
          </a:xfrm>
        </p:grpSpPr>
        <p:sp>
          <p:nvSpPr>
            <p:cNvPr id="71" name="Rectangle 70"/>
            <p:cNvSpPr/>
            <p:nvPr/>
          </p:nvSpPr>
          <p:spPr>
            <a:xfrm>
              <a:off x="7315200" y="2170093"/>
              <a:ext cx="1371600"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Trade </a:t>
              </a:r>
            </a:p>
            <a:p>
              <a:pPr marL="285750" algn="ctr"/>
              <a:r>
                <a:rPr lang="en-CA" altLang="en-US" dirty="0">
                  <a:cs typeface="Times New Roman" panose="02020603050405020304" pitchFamily="18" charset="0"/>
                  <a:sym typeface="Symbol" panose="05050102010706020507" pitchFamily="18" charset="2"/>
                </a:rPr>
                <a:t>off</a:t>
              </a:r>
            </a:p>
          </p:txBody>
        </p:sp>
        <p:sp>
          <p:nvSpPr>
            <p:cNvPr id="6" name="Up-Down Arrow 5"/>
            <p:cNvSpPr/>
            <p:nvPr/>
          </p:nvSpPr>
          <p:spPr>
            <a:xfrm>
              <a:off x="7293847" y="2286000"/>
              <a:ext cx="326153" cy="685800"/>
            </a:xfrm>
            <a:prstGeom prst="upDownArrow">
              <a:avLst/>
            </a:prstGeom>
            <a:solidFill>
              <a:schemeClr val="tx2"/>
            </a:solidFill>
            <a:ln>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8" name="Oval 7"/>
          <p:cNvSpPr/>
          <p:nvPr/>
        </p:nvSpPr>
        <p:spPr>
          <a:xfrm>
            <a:off x="4012636" y="1066800"/>
            <a:ext cx="955767" cy="507087"/>
          </a:xfrm>
          <a:prstGeom prst="ellipse">
            <a:avLst/>
          </a:prstGeom>
          <a:ln>
            <a:solidFill>
              <a:schemeClr val="tx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4" name="Oval 103"/>
          <p:cNvSpPr/>
          <p:nvPr/>
        </p:nvSpPr>
        <p:spPr>
          <a:xfrm>
            <a:off x="5257801" y="1060450"/>
            <a:ext cx="2666999" cy="507087"/>
          </a:xfrm>
          <a:prstGeom prst="ellipse">
            <a:avLst/>
          </a:prstGeom>
          <a:ln>
            <a:solidFill>
              <a:schemeClr val="tx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7" name="Up-Down Arrow 76"/>
          <p:cNvSpPr/>
          <p:nvPr/>
        </p:nvSpPr>
        <p:spPr>
          <a:xfrm rot="5400000">
            <a:off x="2684345" y="1426385"/>
            <a:ext cx="274815" cy="4644813"/>
          </a:xfrm>
          <a:prstGeom prst="upDownArrow">
            <a:avLst/>
          </a:prstGeom>
          <a:ln>
            <a:solidFill>
              <a:srgbClr val="66FF33"/>
            </a:solidFill>
          </a:ln>
        </p:spPr>
        <p:txBody>
          <a:bodyPr wrap="square" rtlCol="0" anchor="ctr">
            <a:spAutoFit/>
          </a:bodyPr>
          <a:lstStyle/>
          <a:p>
            <a:pPr algn="l"/>
            <a:endParaRPr lang="en-CA" sz="2400" dirty="0"/>
          </a:p>
        </p:txBody>
      </p:sp>
      <p:sp>
        <p:nvSpPr>
          <p:cNvPr id="79" name="Up-Down Arrow 78"/>
          <p:cNvSpPr/>
          <p:nvPr/>
        </p:nvSpPr>
        <p:spPr>
          <a:xfrm>
            <a:off x="5033039" y="3809166"/>
            <a:ext cx="211411" cy="381834"/>
          </a:xfrm>
          <a:prstGeom prst="upDownArrow">
            <a:avLst/>
          </a:prstGeom>
          <a:ln>
            <a:solidFill>
              <a:schemeClr val="accent1"/>
            </a:solidFill>
          </a:ln>
        </p:spPr>
        <p:txBody>
          <a:bodyPr wrap="square" rtlCol="0" anchor="ctr">
            <a:spAutoFit/>
          </a:bodyPr>
          <a:lstStyle/>
          <a:p>
            <a:pPr algn="l"/>
            <a:endParaRPr lang="en-CA" sz="2400" dirty="0"/>
          </a:p>
        </p:txBody>
      </p:sp>
      <p:sp>
        <p:nvSpPr>
          <p:cNvPr id="100" name="Up-Down Arrow 99"/>
          <p:cNvSpPr/>
          <p:nvPr/>
        </p:nvSpPr>
        <p:spPr>
          <a:xfrm>
            <a:off x="5198789" y="3429000"/>
            <a:ext cx="274261" cy="762933"/>
          </a:xfrm>
          <a:prstGeom prst="upDownArrow">
            <a:avLst/>
          </a:prstGeom>
          <a:ln>
            <a:solidFill>
              <a:schemeClr val="accent1"/>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8" name="TextBox 97"/>
              <p:cNvSpPr txBox="1"/>
              <p:nvPr/>
            </p:nvSpPr>
            <p:spPr>
              <a:xfrm>
                <a:off x="986624" y="1071827"/>
                <a:ext cx="7069499"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r>
                  <a:rPr lang="en-US" altLang="en-US" i="1" dirty="0">
                    <a:solidFill>
                      <a:schemeClr val="accent1"/>
                    </a:solidFill>
                    <a:sym typeface="Symbol" panose="05050102010706020507" pitchFamily="18" charset="2"/>
                  </a:rPr>
                  <a:t> </a:t>
                </a:r>
                <a:r>
                  <a:rPr lang="en-US" altLang="en-US" i="1" dirty="0">
                    <a:sym typeface="Symbol" panose="05050102010706020507" pitchFamily="18" charset="2"/>
                  </a:rPr>
                  <a:t></a:t>
                </a:r>
                <a:r>
                  <a:rPr lang="en-US" altLang="en-US" i="1" dirty="0">
                    <a:solidFill>
                      <a:schemeClr val="accent1"/>
                    </a:solidFill>
                    <a:sym typeface="Symbol" panose="05050102010706020507" pitchFamily="18" charset="2"/>
                  </a:rPr>
                  <a:t> </a:t>
                </a:r>
                <a:r>
                  <a:rPr lang="en-US" altLang="en-US" i="1" dirty="0">
                    <a:solidFill>
                      <a:srgbClr val="66FF33"/>
                    </a:solidFill>
                    <a:sym typeface="Symbol" panose="05050102010706020507" pitchFamily="18" charset="2"/>
                  </a:rPr>
                  <a:t>Complexity(M</a:t>
                </a:r>
                <a14:m>
                  <m:oMath xmlns:m="http://schemas.openxmlformats.org/officeDocument/2006/math">
                    <m:acc>
                      <m:accPr>
                        <m:chr m:val="⃗"/>
                        <m:ctrlPr>
                          <a:rPr lang="en-CA" altLang="en-US" sz="1600" i="1" dirty="0">
                            <a:solidFill>
                              <a:srgbClr val="66FF33"/>
                            </a:solidFill>
                            <a:latin typeface="Cambria Math" panose="02040503050406030204" pitchFamily="18" charset="0"/>
                          </a:rPr>
                        </m:ctrlPr>
                      </m:accPr>
                      <m:e>
                        <m:r>
                          <a:rPr lang="en-CA" altLang="en-US" sz="1600" i="1" dirty="0">
                            <a:solidFill>
                              <a:srgbClr val="66FF33"/>
                            </a:solidFill>
                            <a:latin typeface="Cambria Math" panose="02040503050406030204" pitchFamily="18" charset="0"/>
                          </a:rPr>
                          <m:t>𝑤</m:t>
                        </m:r>
                      </m:e>
                    </m:acc>
                  </m:oMath>
                </a14:m>
                <a:r>
                  <a:rPr lang="en-US" altLang="en-US" i="1" dirty="0">
                    <a:solidFill>
                      <a:srgbClr val="66FF33"/>
                    </a:solidFill>
                    <a:sym typeface="Symbol" panose="05050102010706020507" pitchFamily="18" charset="2"/>
                  </a:rPr>
                  <a:t>)</a:t>
                </a:r>
              </a:p>
            </p:txBody>
          </p:sp>
        </mc:Choice>
        <mc:Fallback xmlns="">
          <p:sp>
            <p:nvSpPr>
              <p:cNvPr id="98" name="TextBox 97"/>
              <p:cNvSpPr txBox="1">
                <a:spLocks noRot="1" noChangeAspect="1" noMove="1" noResize="1" noEditPoints="1" noAdjustHandles="1" noChangeArrowheads="1" noChangeShapeType="1" noTextEdit="1"/>
              </p:cNvSpPr>
              <p:nvPr/>
            </p:nvSpPr>
            <p:spPr>
              <a:xfrm>
                <a:off x="986624" y="1071827"/>
                <a:ext cx="7069499" cy="464101"/>
              </a:xfrm>
              <a:prstGeom prst="rect">
                <a:avLst/>
              </a:prstGeom>
              <a:blipFill>
                <a:blip r:embed="rId3"/>
                <a:stretch>
                  <a:fillRect t="-25000" r="-1810" b="-38158"/>
                </a:stretch>
              </a:blipFill>
            </p:spPr>
            <p:txBody>
              <a:bodyPr/>
              <a:lstStyle/>
              <a:p>
                <a:r>
                  <a:rPr lang="en-CA">
                    <a:noFill/>
                  </a:rPr>
                  <a:t> </a:t>
                </a:r>
              </a:p>
            </p:txBody>
          </p:sp>
        </mc:Fallback>
      </mc:AlternateContent>
      <p:sp>
        <p:nvSpPr>
          <p:cNvPr id="99"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mc:AlternateContent xmlns:mc="http://schemas.openxmlformats.org/markup-compatibility/2006" xmlns:a14="http://schemas.microsoft.com/office/drawing/2010/main">
        <mc:Choice Requires="a14">
          <p:sp>
            <p:nvSpPr>
              <p:cNvPr id="105" name="Rectangle 104"/>
              <p:cNvSpPr/>
              <p:nvPr/>
            </p:nvSpPr>
            <p:spPr>
              <a:xfrm>
                <a:off x="2530869" y="4564856"/>
                <a:ext cx="2803131" cy="532197"/>
              </a:xfrm>
              <a:prstGeom prst="rect">
                <a:avLst/>
              </a:prstGeom>
            </p:spPr>
            <p:txBody>
              <a:bodyPr wrap="square">
                <a:spAutoFit/>
              </a:bodyPr>
              <a:lstStyle/>
              <a:p>
                <a:pPr marL="285750"/>
                <a:r>
                  <a:rPr lang="en-CA" altLang="en-US" dirty="0">
                    <a:cs typeface="Times New Roman" panose="02020603050405020304" pitchFamily="18" charset="0"/>
                    <a:sym typeface="Symbol" panose="05050102010706020507" pitchFamily="18" charset="2"/>
                  </a:rPr>
                  <a:t>or</a:t>
                </a:r>
                <a:r>
                  <a:rPr lang="en-CA" altLang="en-US" i="1" dirty="0">
                    <a:solidFill>
                      <a:srgbClr val="66FF33"/>
                    </a:solidFill>
                    <a:cs typeface="Times New Roman" panose="02020603050405020304" pitchFamily="18" charset="0"/>
                    <a:sym typeface="Symbol" panose="05050102010706020507" pitchFamily="18" charset="2"/>
                  </a:rPr>
                  <a:t> m </a:t>
                </a:r>
                <a:r>
                  <a:rPr lang="en-CA" altLang="en-US" dirty="0">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CA" altLang="en-US" i="1">
                            <a:latin typeface="Cambria Math" panose="02040503050406030204" pitchFamily="18" charset="0"/>
                            <a:cs typeface="Times New Roman" panose="02020603050405020304" pitchFamily="18" charset="0"/>
                            <a:sym typeface="Symbol" panose="05050102010706020507" pitchFamily="18" charset="2"/>
                          </a:rPr>
                        </m:ctrlPr>
                      </m:naryPr>
                      <m:sub>
                        <m:r>
                          <m:rPr>
                            <m:brk m:alnAt="7"/>
                          </m:rPr>
                          <a:rPr lang="en-CA" altLang="en-US" i="1">
                            <a:latin typeface="Cambria Math" panose="02040503050406030204" pitchFamily="18" charset="0"/>
                            <a:cs typeface="Times New Roman" panose="02020603050405020304" pitchFamily="18" charset="0"/>
                            <a:sym typeface="Symbol" panose="05050102010706020507" pitchFamily="18" charset="2"/>
                          </a:rPr>
                          <m:t>𝑖</m:t>
                        </m:r>
                      </m:sub>
                      <m:sup/>
                      <m:e>
                        <m:sSup>
                          <m:sSupPr>
                            <m:ctrlPr>
                              <a:rPr lang="en-CA" altLang="en-US" i="1">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altLang="en-US" i="1">
                                    <a:latin typeface="Cambria Math" panose="02040503050406030204" pitchFamily="18" charset="0"/>
                                    <a:cs typeface="Times New Roman" panose="02020603050405020304" pitchFamily="18" charset="0"/>
                                    <a:sym typeface="Symbol" panose="05050102010706020507" pitchFamily="18" charset="2"/>
                                  </a:rPr>
                                </m:ctrlPr>
                              </m:dPr>
                              <m:e>
                                <m:sSub>
                                  <m:sSubPr>
                                    <m:ctrlPr>
                                      <a:rPr lang="en-CA" altLang="en-US" i="1" smtClean="0">
                                        <a:solidFill>
                                          <a:srgbClr val="66FF33"/>
                                        </a:solidFill>
                                        <a:latin typeface="Cambria Math" panose="02040503050406030204" pitchFamily="18" charset="0"/>
                                        <a:cs typeface="Times New Roman" panose="02020603050405020304" pitchFamily="18" charset="0"/>
                                        <a:sym typeface="Symbol" panose="05050102010706020507" pitchFamily="18" charset="2"/>
                                      </a:rPr>
                                    </m:ctrlPr>
                                  </m:sSubPr>
                                  <m:e>
                                    <m:r>
                                      <a:rPr lang="en-CA" altLang="en-US" i="1">
                                        <a:solidFill>
                                          <a:srgbClr val="66FF33"/>
                                        </a:solidFill>
                                        <a:latin typeface="Cambria Math" panose="02040503050406030204" pitchFamily="18" charset="0"/>
                                        <a:cs typeface="Times New Roman" panose="02020603050405020304" pitchFamily="18" charset="0"/>
                                        <a:sym typeface="Symbol" panose="05050102010706020507" pitchFamily="18" charset="2"/>
                                      </a:rPr>
                                      <m:t>𝑤</m:t>
                                    </m:r>
                                  </m:e>
                                  <m:sub>
                                    <m:r>
                                      <a:rPr lang="en-CA" altLang="en-US" i="1">
                                        <a:solidFill>
                                          <a:srgbClr val="66FF33"/>
                                        </a:solidFill>
                                        <a:latin typeface="Cambria Math" panose="02040503050406030204" pitchFamily="18" charset="0"/>
                                        <a:cs typeface="Times New Roman" panose="02020603050405020304" pitchFamily="18" charset="0"/>
                                        <a:sym typeface="Symbol" panose="05050102010706020507" pitchFamily="18" charset="2"/>
                                      </a:rPr>
                                      <m:t>𝑖</m:t>
                                    </m:r>
                                  </m:sub>
                                </m:sSub>
                              </m:e>
                            </m:d>
                          </m:e>
                          <m:sup>
                            <m:r>
                              <a:rPr lang="en-CA" altLang="en-US" i="1">
                                <a:latin typeface="Cambria Math" panose="02040503050406030204" pitchFamily="18" charset="0"/>
                                <a:cs typeface="Times New Roman" panose="02020603050405020304" pitchFamily="18" charset="0"/>
                                <a:sym typeface="Symbol" panose="05050102010706020507" pitchFamily="18" charset="2"/>
                              </a:rPr>
                              <m:t>2</m:t>
                            </m:r>
                          </m:sup>
                        </m:sSup>
                      </m:e>
                    </m:nary>
                  </m:oMath>
                </a14:m>
                <a:endParaRPr lang="en-CA" altLang="en-US" dirty="0">
                  <a:cs typeface="Times New Roman" panose="02020603050405020304" pitchFamily="18" charset="0"/>
                  <a:sym typeface="Symbol" panose="05050102010706020507" pitchFamily="18" charset="2"/>
                </a:endParaRPr>
              </a:p>
            </p:txBody>
          </p:sp>
        </mc:Choice>
        <mc:Fallback xmlns="">
          <p:sp>
            <p:nvSpPr>
              <p:cNvPr id="105" name="Rectangle 104"/>
              <p:cNvSpPr>
                <a:spLocks noRot="1" noChangeAspect="1" noMove="1" noResize="1" noEditPoints="1" noAdjustHandles="1" noChangeArrowheads="1" noChangeShapeType="1" noTextEdit="1"/>
              </p:cNvSpPr>
              <p:nvPr/>
            </p:nvSpPr>
            <p:spPr>
              <a:xfrm>
                <a:off x="2530869" y="4564856"/>
                <a:ext cx="2803131" cy="532197"/>
              </a:xfrm>
              <a:prstGeom prst="rect">
                <a:avLst/>
              </a:prstGeom>
              <a:blipFill>
                <a:blip r:embed="rId4"/>
                <a:stretch>
                  <a:fillRect t="-11494" b="-31034"/>
                </a:stretch>
              </a:blipFill>
            </p:spPr>
            <p:txBody>
              <a:bodyPr/>
              <a:lstStyle/>
              <a:p>
                <a:r>
                  <a:rPr lang="en-US">
                    <a:noFill/>
                  </a:rPr>
                  <a:t> </a:t>
                </a:r>
              </a:p>
            </p:txBody>
          </p:sp>
        </mc:Fallback>
      </mc:AlternateContent>
      <p:sp>
        <p:nvSpPr>
          <p:cNvPr id="107" name="Rectangle 106"/>
          <p:cNvSpPr/>
          <p:nvPr/>
        </p:nvSpPr>
        <p:spPr>
          <a:xfrm>
            <a:off x="5334000" y="4575036"/>
            <a:ext cx="2764155" cy="523220"/>
          </a:xfrm>
          <a:prstGeom prst="rect">
            <a:avLst/>
          </a:prstGeom>
        </p:spPr>
        <p:txBody>
          <a:bodyPr wrap="square">
            <a:spAutoFit/>
          </a:bodyPr>
          <a:lstStyle/>
          <a:p>
            <a:pPr marL="285750"/>
            <a:r>
              <a:rPr lang="en-CA" altLang="en-US" dirty="0">
                <a:cs typeface="Times New Roman" panose="02020603050405020304" pitchFamily="18" charset="0"/>
                <a:sym typeface="Symbol" panose="05050102010706020507" pitchFamily="18" charset="2"/>
              </a:rPr>
              <a:t>(Differentiable)</a:t>
            </a:r>
          </a:p>
        </p:txBody>
      </p:sp>
      <p:grpSp>
        <p:nvGrpSpPr>
          <p:cNvPr id="43" name="Group 42"/>
          <p:cNvGrpSpPr/>
          <p:nvPr/>
        </p:nvGrpSpPr>
        <p:grpSpPr>
          <a:xfrm>
            <a:off x="829192" y="5333308"/>
            <a:ext cx="8162408" cy="1448492"/>
            <a:chOff x="829192" y="5333308"/>
            <a:chExt cx="8162408" cy="1448492"/>
          </a:xfrm>
        </p:grpSpPr>
        <p:grpSp>
          <p:nvGrpSpPr>
            <p:cNvPr id="90" name="Group 89"/>
            <p:cNvGrpSpPr/>
            <p:nvPr/>
          </p:nvGrpSpPr>
          <p:grpSpPr>
            <a:xfrm>
              <a:off x="6603434" y="5333308"/>
              <a:ext cx="2388166" cy="1442431"/>
              <a:chOff x="6483672" y="5173013"/>
              <a:chExt cx="2388166" cy="1442431"/>
            </a:xfrm>
          </p:grpSpPr>
          <p:grpSp>
            <p:nvGrpSpPr>
              <p:cNvPr id="92" name="Group 91"/>
              <p:cNvGrpSpPr/>
              <p:nvPr/>
            </p:nvGrpSpPr>
            <p:grpSpPr>
              <a:xfrm>
                <a:off x="6483672" y="5173013"/>
                <a:ext cx="2388166" cy="1442431"/>
                <a:chOff x="6483672" y="5173013"/>
                <a:chExt cx="2388166" cy="1442431"/>
              </a:xfrm>
            </p:grpSpPr>
            <p:cxnSp>
              <p:nvCxnSpPr>
                <p:cNvPr id="115" name="Straight Connector 114"/>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93" name="Group 92"/>
              <p:cNvGrpSpPr/>
              <p:nvPr/>
            </p:nvGrpSpPr>
            <p:grpSpPr>
              <a:xfrm>
                <a:off x="6805519" y="5344704"/>
                <a:ext cx="1639329" cy="678340"/>
                <a:chOff x="6805519" y="5344704"/>
                <a:chExt cx="1639329" cy="678340"/>
              </a:xfrm>
            </p:grpSpPr>
            <p:sp>
              <p:nvSpPr>
                <p:cNvPr id="94" name="Oval 93"/>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3" name="Oval 10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8" name="Oval 107"/>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9" name="Oval 108"/>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0" name="Oval 109"/>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1" name="Oval 110"/>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2" name="Oval 111"/>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3" name="Oval 112"/>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4" name="Oval 113"/>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45" name="Group 44"/>
            <p:cNvGrpSpPr/>
            <p:nvPr/>
          </p:nvGrpSpPr>
          <p:grpSpPr>
            <a:xfrm>
              <a:off x="3707835" y="5339369"/>
              <a:ext cx="2388165" cy="1442431"/>
              <a:chOff x="2963950" y="5101903"/>
              <a:chExt cx="2388165" cy="1442431"/>
            </a:xfrm>
          </p:grpSpPr>
          <p:grpSp>
            <p:nvGrpSpPr>
              <p:cNvPr id="65" name="Group 64"/>
              <p:cNvGrpSpPr/>
              <p:nvPr/>
            </p:nvGrpSpPr>
            <p:grpSpPr>
              <a:xfrm>
                <a:off x="2963950" y="5101903"/>
                <a:ext cx="2388165" cy="1442431"/>
                <a:chOff x="2963950" y="5101903"/>
                <a:chExt cx="2388165" cy="1442431"/>
              </a:xfrm>
            </p:grpSpPr>
            <p:grpSp>
              <p:nvGrpSpPr>
                <p:cNvPr id="67" name="Group 66"/>
                <p:cNvGrpSpPr/>
                <p:nvPr/>
              </p:nvGrpSpPr>
              <p:grpSpPr>
                <a:xfrm>
                  <a:off x="2963950" y="5101903"/>
                  <a:ext cx="2388165" cy="1442431"/>
                  <a:chOff x="2963950" y="5101903"/>
                  <a:chExt cx="2388165" cy="1442431"/>
                </a:xfrm>
              </p:grpSpPr>
              <p:cxnSp>
                <p:nvCxnSpPr>
                  <p:cNvPr id="88" name="Straight Connector 8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68" name="Group 67"/>
                <p:cNvGrpSpPr/>
                <p:nvPr/>
              </p:nvGrpSpPr>
              <p:grpSpPr>
                <a:xfrm>
                  <a:off x="3285797" y="5273594"/>
                  <a:ext cx="1639331" cy="678340"/>
                  <a:chOff x="875410" y="4942080"/>
                  <a:chExt cx="2353800" cy="860040"/>
                </a:xfrm>
              </p:grpSpPr>
              <p:sp>
                <p:nvSpPr>
                  <p:cNvPr id="69" name="Oval 68"/>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0" name="Oval 7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6" name="Oval 8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66" name="Freeform 65"/>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46" name="Group 45"/>
            <p:cNvGrpSpPr/>
            <p:nvPr/>
          </p:nvGrpSpPr>
          <p:grpSpPr>
            <a:xfrm>
              <a:off x="829192" y="5339369"/>
              <a:ext cx="2388166" cy="1442431"/>
              <a:chOff x="76200" y="5339369"/>
              <a:chExt cx="2388166" cy="1442431"/>
            </a:xfrm>
          </p:grpSpPr>
          <p:grpSp>
            <p:nvGrpSpPr>
              <p:cNvPr id="47" name="Group 46"/>
              <p:cNvGrpSpPr/>
              <p:nvPr/>
            </p:nvGrpSpPr>
            <p:grpSpPr>
              <a:xfrm>
                <a:off x="76200" y="5339369"/>
                <a:ext cx="2388166" cy="1442431"/>
                <a:chOff x="311472" y="5173013"/>
                <a:chExt cx="2388166" cy="1442431"/>
              </a:xfrm>
            </p:grpSpPr>
            <p:grpSp>
              <p:nvGrpSpPr>
                <p:cNvPr id="49" name="Group 48"/>
                <p:cNvGrpSpPr/>
                <p:nvPr/>
              </p:nvGrpSpPr>
              <p:grpSpPr>
                <a:xfrm>
                  <a:off x="311472" y="5173013"/>
                  <a:ext cx="2388166" cy="1442431"/>
                  <a:chOff x="311472" y="5173013"/>
                  <a:chExt cx="2388166" cy="1442431"/>
                </a:xfrm>
              </p:grpSpPr>
              <p:cxnSp>
                <p:nvCxnSpPr>
                  <p:cNvPr id="63" name="Straight Connector 62"/>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64" name="Straight Connector 63"/>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50" name="Group 49"/>
                <p:cNvGrpSpPr/>
                <p:nvPr/>
              </p:nvGrpSpPr>
              <p:grpSpPr>
                <a:xfrm>
                  <a:off x="633319" y="5344704"/>
                  <a:ext cx="1639331" cy="678340"/>
                  <a:chOff x="875410" y="4942080"/>
                  <a:chExt cx="2353800" cy="860040"/>
                </a:xfrm>
              </p:grpSpPr>
              <p:sp>
                <p:nvSpPr>
                  <p:cNvPr id="51" name="Oval 5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Oval 5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3" name="Oval 5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4" name="Oval 5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5" name="Oval 5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6" name="Oval 5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9" name="Oval 5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0" name="Oval 5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1" name="Oval 6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2" name="Oval 6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48" name="Straight Connector 47"/>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102" name="Freeform 111">
            <a:extLst>
              <a:ext uri="{FF2B5EF4-FFF2-40B4-BE49-F238E27FC236}">
                <a16:creationId xmlns:a16="http://schemas.microsoft.com/office/drawing/2014/main" id="{AFF115C9-F917-4837-ACC4-360D8B1E0822}"/>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118" name="Rectangle 117">
                <a:extLst>
                  <a:ext uri="{FF2B5EF4-FFF2-40B4-BE49-F238E27FC236}">
                    <a16:creationId xmlns:a16="http://schemas.microsoft.com/office/drawing/2014/main" id="{6A130002-3AEE-4E65-A104-2BD4E5BA38F2}"/>
                  </a:ext>
                </a:extLst>
              </p:cNvPr>
              <p:cNvSpPr/>
              <p:nvPr/>
            </p:nvSpPr>
            <p:spPr>
              <a:xfrm>
                <a:off x="829192" y="4201180"/>
                <a:ext cx="8086208" cy="523220"/>
              </a:xfrm>
              <a:prstGeom prst="rect">
                <a:avLst/>
              </a:prstGeom>
            </p:spPr>
            <p:txBody>
              <a:bodyPr wrap="square">
                <a:spAutoFit/>
              </a:bodyPr>
              <a:lstStyle/>
              <a:p>
                <a:pPr marL="285750" algn="ctr"/>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cs typeface="Times New Roman" panose="02020603050405020304" pitchFamily="18" charset="0"/>
                    <a:sym typeface="Symbol" panose="05050102010706020507" pitchFamily="18" charset="2"/>
                  </a:rPr>
                  <a:t> measures complexity of </a:t>
                </a:r>
                <a:r>
                  <a:rPr lang="en-CA" altLang="en-US" dirty="0">
                    <a:solidFill>
                      <a:srgbClr val="66FF33"/>
                    </a:solidFill>
                    <a:cs typeface="Times New Roman" panose="02020603050405020304" pitchFamily="18" charset="0"/>
                    <a:sym typeface="Symbol" panose="05050102010706020507" pitchFamily="18" charset="2"/>
                  </a:rPr>
                  <a:t>Machines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oMath>
                </a14:m>
                <a:r>
                  <a:rPr lang="en-CA" altLang="en-US" dirty="0">
                    <a:solidFill>
                      <a:srgbClr val="66FF33"/>
                    </a:solidFill>
                    <a:cs typeface="Times New Roman" panose="02020603050405020304" pitchFamily="18" charset="0"/>
                    <a:sym typeface="Symbol" panose="05050102010706020507" pitchFamily="18" charset="2"/>
                  </a:rPr>
                  <a:t>}</a:t>
                </a:r>
              </a:p>
            </p:txBody>
          </p:sp>
        </mc:Choice>
        <mc:Fallback xmlns="">
          <p:sp>
            <p:nvSpPr>
              <p:cNvPr id="118" name="Rectangle 117">
                <a:extLst>
                  <a:ext uri="{FF2B5EF4-FFF2-40B4-BE49-F238E27FC236}">
                    <a16:creationId xmlns:a16="http://schemas.microsoft.com/office/drawing/2014/main" id="{6A130002-3AEE-4E65-A104-2BD4E5BA38F2}"/>
                  </a:ext>
                </a:extLst>
              </p:cNvPr>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5"/>
                <a:stretch>
                  <a:fillRect t="-11628" b="-31395"/>
                </a:stretch>
              </a:blipFill>
            </p:spPr>
            <p:txBody>
              <a:bodyPr/>
              <a:lstStyle/>
              <a:p>
                <a:r>
                  <a:rPr lang="en-US">
                    <a:noFill/>
                  </a:rPr>
                  <a:t> </a:t>
                </a:r>
              </a:p>
            </p:txBody>
          </p:sp>
        </mc:Fallback>
      </mc:AlternateContent>
      <p:grpSp>
        <p:nvGrpSpPr>
          <p:cNvPr id="125" name="Group 124">
            <a:extLst>
              <a:ext uri="{FF2B5EF4-FFF2-40B4-BE49-F238E27FC236}">
                <a16:creationId xmlns:a16="http://schemas.microsoft.com/office/drawing/2014/main" id="{115679EA-AAAE-4D9D-A303-29ACA61EE416}"/>
              </a:ext>
            </a:extLst>
          </p:cNvPr>
          <p:cNvGrpSpPr/>
          <p:nvPr/>
        </p:nvGrpSpPr>
        <p:grpSpPr>
          <a:xfrm>
            <a:off x="723900" y="4623516"/>
            <a:ext cx="8458200" cy="1194116"/>
            <a:chOff x="723900" y="4623516"/>
            <a:chExt cx="8458200" cy="1194116"/>
          </a:xfrm>
        </p:grpSpPr>
        <p:sp>
          <p:nvSpPr>
            <p:cNvPr id="126" name="Rectangle 125">
              <a:extLst>
                <a:ext uri="{FF2B5EF4-FFF2-40B4-BE49-F238E27FC236}">
                  <a16:creationId xmlns:a16="http://schemas.microsoft.com/office/drawing/2014/main" id="{13BD99CD-3C47-4D3E-8001-ADFB14B32C41}"/>
                </a:ext>
              </a:extLst>
            </p:cNvPr>
            <p:cNvSpPr/>
            <p:nvPr/>
          </p:nvSpPr>
          <p:spPr>
            <a:xfrm>
              <a:off x="1049388" y="4623516"/>
              <a:ext cx="1676400"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a:t>
              </a:r>
            </a:p>
          </p:txBody>
        </p:sp>
        <p:sp>
          <p:nvSpPr>
            <p:cNvPr id="127" name="Rectangle 126">
              <a:extLst>
                <a:ext uri="{FF2B5EF4-FFF2-40B4-BE49-F238E27FC236}">
                  <a16:creationId xmlns:a16="http://schemas.microsoft.com/office/drawing/2014/main" id="{5681E185-83FF-448E-99B6-2B6F4C901EBC}"/>
                </a:ext>
              </a:extLst>
            </p:cNvPr>
            <p:cNvSpPr/>
            <p:nvPr/>
          </p:nvSpPr>
          <p:spPr>
            <a:xfrm>
              <a:off x="3886200"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1,000</a:t>
              </a:r>
            </a:p>
          </p:txBody>
        </p:sp>
        <p:sp>
          <p:nvSpPr>
            <p:cNvPr id="128" name="Rectangle 127">
              <a:extLst>
                <a:ext uri="{FF2B5EF4-FFF2-40B4-BE49-F238E27FC236}">
                  <a16:creationId xmlns:a16="http://schemas.microsoft.com/office/drawing/2014/main" id="{47793597-02E9-4DCF-90E0-AC6F37EB5B3A}"/>
                </a:ext>
              </a:extLst>
            </p:cNvPr>
            <p:cNvSpPr/>
            <p:nvPr/>
          </p:nvSpPr>
          <p:spPr>
            <a:xfrm>
              <a:off x="6823883" y="4623516"/>
              <a:ext cx="2078638" cy="523220"/>
            </a:xfrm>
            <a:prstGeom prst="rect">
              <a:avLst/>
            </a:prstGeom>
          </p:spPr>
          <p:txBody>
            <a:bodyPr wrap="square">
              <a:spAutoFit/>
            </a:bodyPr>
            <a:lstStyle/>
            <a:p>
              <a:pPr marL="285750"/>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solidFill>
                    <a:srgbClr val="66FF33"/>
                  </a:solidFill>
                  <a:cs typeface="Times New Roman" panose="02020603050405020304" pitchFamily="18" charset="0"/>
                  <a:sym typeface="Symbol" panose="05050102010706020507" pitchFamily="18" charset="2"/>
                </a:rPr>
                <a:t>20,000</a:t>
              </a:r>
            </a:p>
          </p:txBody>
        </p:sp>
        <p:sp>
          <p:nvSpPr>
            <p:cNvPr id="129" name="Rectangle 128">
              <a:extLst>
                <a:ext uri="{FF2B5EF4-FFF2-40B4-BE49-F238E27FC236}">
                  <a16:creationId xmlns:a16="http://schemas.microsoft.com/office/drawing/2014/main" id="{15C2A09D-B8E4-4B4D-9ECA-8AEF9F5F7CE2}"/>
                </a:ext>
              </a:extLst>
            </p:cNvPr>
            <p:cNvSpPr/>
            <p:nvPr/>
          </p:nvSpPr>
          <p:spPr>
            <a:xfrm>
              <a:off x="3734782" y="4978879"/>
              <a:ext cx="210685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Compression</a:t>
              </a:r>
              <a:endParaRPr lang="en-CA" altLang="en-US" sz="2400" dirty="0">
                <a:cs typeface="Times New Roman" panose="02020603050405020304" pitchFamily="18" charset="0"/>
                <a:sym typeface="Symbol" panose="05050102010706020507" pitchFamily="18" charset="2"/>
              </a:endParaRPr>
            </a:p>
          </p:txBody>
        </p:sp>
        <p:sp>
          <p:nvSpPr>
            <p:cNvPr id="130" name="Rectangle 129">
              <a:extLst>
                <a:ext uri="{FF2B5EF4-FFF2-40B4-BE49-F238E27FC236}">
                  <a16:creationId xmlns:a16="http://schemas.microsoft.com/office/drawing/2014/main" id="{4817E50D-D101-40C1-80AD-1AFBBA0F6754}"/>
                </a:ext>
              </a:extLst>
            </p:cNvPr>
            <p:cNvSpPr/>
            <p:nvPr/>
          </p:nvSpPr>
          <p:spPr>
            <a:xfrm>
              <a:off x="6440213" y="4965700"/>
              <a:ext cx="2741887" cy="461665"/>
            </a:xfrm>
            <a:prstGeom prst="rect">
              <a:avLst/>
            </a:prstGeom>
          </p:spPr>
          <p:txBody>
            <a:bodyPr wrap="square">
              <a:spAutoFit/>
            </a:bodyPr>
            <a:lstStyle/>
            <a:p>
              <a:pPr marL="285750"/>
              <a:r>
                <a:rPr lang="en-US" altLang="en-US" sz="2400" dirty="0">
                  <a:cs typeface="Times New Roman" panose="02020603050405020304" pitchFamily="18" charset="0"/>
                  <a:sym typeface="Symbol" panose="05050102010706020507" pitchFamily="18" charset="2"/>
                </a:rPr>
                <a:t>No Compression</a:t>
              </a:r>
              <a:endParaRPr lang="en-CA" altLang="en-US" sz="2400" dirty="0">
                <a:cs typeface="Times New Roman" panose="02020603050405020304" pitchFamily="18" charset="0"/>
                <a:sym typeface="Symbol" panose="05050102010706020507" pitchFamily="18" charset="2"/>
              </a:endParaRPr>
            </a:p>
          </p:txBody>
        </p:sp>
        <p:sp>
          <p:nvSpPr>
            <p:cNvPr id="131" name="Rectangle 130">
              <a:extLst>
                <a:ext uri="{FF2B5EF4-FFF2-40B4-BE49-F238E27FC236}">
                  <a16:creationId xmlns:a16="http://schemas.microsoft.com/office/drawing/2014/main" id="{545643C1-6AE5-4F68-ACE6-863D2FD0B9FF}"/>
                </a:ext>
              </a:extLst>
            </p:cNvPr>
            <p:cNvSpPr/>
            <p:nvPr/>
          </p:nvSpPr>
          <p:spPr>
            <a:xfrm>
              <a:off x="723900" y="4986635"/>
              <a:ext cx="2106857" cy="830997"/>
            </a:xfrm>
            <a:prstGeom prst="rect">
              <a:avLst/>
            </a:prstGeom>
          </p:spPr>
          <p:txBody>
            <a:bodyPr wrap="square">
              <a:spAutoFit/>
            </a:bodyPr>
            <a:lstStyle/>
            <a:p>
              <a:pPr marL="285750" algn="ctr"/>
              <a:r>
                <a:rPr lang="en-US" altLang="en-US" sz="2400" dirty="0">
                  <a:cs typeface="Times New Roman" panose="02020603050405020304" pitchFamily="18" charset="0"/>
                  <a:sym typeface="Symbol" panose="05050102010706020507" pitchFamily="18" charset="2"/>
                </a:rPr>
                <a:t>Too much Compression</a:t>
              </a:r>
              <a:endParaRPr lang="en-CA" altLang="en-US" sz="24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22941059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0-#ppt_w/2"/>
                                          </p:val>
                                        </p:tav>
                                        <p:tav tm="100000">
                                          <p:val>
                                            <p:strVal val="#ppt_x"/>
                                          </p:val>
                                        </p:tav>
                                      </p:tavLst>
                                    </p:anim>
                                    <p:anim calcmode="lin" valueType="num">
                                      <p:cBhvr additive="base">
                                        <p:cTn id="8" dur="500" fill="hold"/>
                                        <p:tgtEl>
                                          <p:spTgt spid="7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1">
                                            <p:txEl>
                                              <p:pRg st="0" end="0"/>
                                            </p:txEl>
                                          </p:spTgt>
                                        </p:tgtEl>
                                        <p:attrNameLst>
                                          <p:attrName>style.visibility</p:attrName>
                                        </p:attrNameLst>
                                      </p:cBhvr>
                                      <p:to>
                                        <p:strVal val="visible"/>
                                      </p:to>
                                    </p:set>
                                    <p:anim calcmode="lin" valueType="num">
                                      <p:cBhvr additive="base">
                                        <p:cTn id="17"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1">
                                            <p:txEl>
                                              <p:pRg st="1" end="1"/>
                                            </p:txEl>
                                          </p:spTgt>
                                        </p:tgtEl>
                                        <p:attrNameLst>
                                          <p:attrName>style.visibility</p:attrName>
                                        </p:attrNameLst>
                                      </p:cBhvr>
                                      <p:to>
                                        <p:strVal val="visible"/>
                                      </p:to>
                                    </p:set>
                                    <p:anim calcmode="lin" valueType="num">
                                      <p:cBhvr additive="base">
                                        <p:cTn id="23"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1">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1">
                                            <p:txEl>
                                              <p:pRg st="2" end="2"/>
                                            </p:txEl>
                                          </p:spTgt>
                                        </p:tgtEl>
                                        <p:attrNameLst>
                                          <p:attrName>style.visibility</p:attrName>
                                        </p:attrNameLst>
                                      </p:cBhvr>
                                      <p:to>
                                        <p:strVal val="visible"/>
                                      </p:to>
                                    </p:set>
                                    <p:anim calcmode="lin" valueType="num">
                                      <p:cBhvr additive="base">
                                        <p:cTn id="37"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1">
                                            <p:txEl>
                                              <p:pRg st="2" end="2"/>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77"/>
                                        </p:tgtEl>
                                        <p:attrNameLst>
                                          <p:attrName>style.visibility</p:attrName>
                                        </p:attrNameLst>
                                      </p:cBhvr>
                                      <p:to>
                                        <p:strVal val="visible"/>
                                      </p:to>
                                    </p:set>
                                    <p:anim calcmode="lin" valueType="num">
                                      <p:cBhvr additive="base">
                                        <p:cTn id="41" dur="500" fill="hold"/>
                                        <p:tgtEl>
                                          <p:spTgt spid="77"/>
                                        </p:tgtEl>
                                        <p:attrNameLst>
                                          <p:attrName>ppt_x</p:attrName>
                                        </p:attrNameLst>
                                      </p:cBhvr>
                                      <p:tavLst>
                                        <p:tav tm="0">
                                          <p:val>
                                            <p:strVal val="0-#ppt_w/2"/>
                                          </p:val>
                                        </p:tav>
                                        <p:tav tm="100000">
                                          <p:val>
                                            <p:strVal val="#ppt_x"/>
                                          </p:val>
                                        </p:tav>
                                      </p:tavLst>
                                    </p:anim>
                                    <p:anim calcmode="lin" valueType="num">
                                      <p:cBhvr additive="base">
                                        <p:cTn id="42" dur="500" fill="hold"/>
                                        <p:tgtEl>
                                          <p:spTgt spid="77"/>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04"/>
                                        </p:tgtEl>
                                        <p:attrNameLst>
                                          <p:attrName>style.visibility</p:attrName>
                                        </p:attrNameLst>
                                      </p:cBhvr>
                                      <p:to>
                                        <p:strVal val="visible"/>
                                      </p:to>
                                    </p:set>
                                    <p:anim calcmode="lin" valueType="num">
                                      <p:cBhvr additive="base">
                                        <p:cTn id="45" dur="500" fill="hold"/>
                                        <p:tgtEl>
                                          <p:spTgt spid="104"/>
                                        </p:tgtEl>
                                        <p:attrNameLst>
                                          <p:attrName>ppt_x</p:attrName>
                                        </p:attrNameLst>
                                      </p:cBhvr>
                                      <p:tavLst>
                                        <p:tav tm="0">
                                          <p:val>
                                            <p:strVal val="0-#ppt_w/2"/>
                                          </p:val>
                                        </p:tav>
                                        <p:tav tm="100000">
                                          <p:val>
                                            <p:strVal val="#ppt_x"/>
                                          </p:val>
                                        </p:tav>
                                      </p:tavLst>
                                    </p:anim>
                                    <p:anim calcmode="lin" valueType="num">
                                      <p:cBhvr additive="base">
                                        <p:cTn id="46" dur="500" fill="hold"/>
                                        <p:tgtEl>
                                          <p:spTgt spid="104"/>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0-#ppt_w/2"/>
                                          </p:val>
                                        </p:tav>
                                        <p:tav tm="100000">
                                          <p:val>
                                            <p:strVal val="#ppt_x"/>
                                          </p:val>
                                        </p:tav>
                                      </p:tavLst>
                                    </p:anim>
                                    <p:anim calcmode="lin" valueType="num">
                                      <p:cBhvr additive="base">
                                        <p:cTn id="54" dur="500" fill="hold"/>
                                        <p:tgtEl>
                                          <p:spTgt spid="7"/>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04"/>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1">
                                            <p:txEl>
                                              <p:pRg st="3" end="3"/>
                                            </p:txEl>
                                          </p:spTgt>
                                        </p:tgtEl>
                                        <p:attrNameLst>
                                          <p:attrName>style.visibility</p:attrName>
                                        </p:attrNameLst>
                                      </p:cBhvr>
                                      <p:to>
                                        <p:strVal val="visible"/>
                                      </p:to>
                                    </p:set>
                                    <p:anim calcmode="lin" valueType="num">
                                      <p:cBhvr additive="base">
                                        <p:cTn id="61" dur="500" fill="hold"/>
                                        <p:tgtEl>
                                          <p:spTgt spid="101">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1">
                                            <p:txEl>
                                              <p:pRg st="3" end="3"/>
                                            </p:txEl>
                                          </p:spTgt>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100"/>
                                        </p:tgtEl>
                                        <p:attrNameLst>
                                          <p:attrName>style.visibility</p:attrName>
                                        </p:attrNameLst>
                                      </p:cBhvr>
                                      <p:to>
                                        <p:strVal val="visible"/>
                                      </p:to>
                                    </p:set>
                                    <p:anim calcmode="lin" valueType="num">
                                      <p:cBhvr additive="base">
                                        <p:cTn id="65" dur="500" fill="hold"/>
                                        <p:tgtEl>
                                          <p:spTgt spid="100"/>
                                        </p:tgtEl>
                                        <p:attrNameLst>
                                          <p:attrName>ppt_x</p:attrName>
                                        </p:attrNameLst>
                                      </p:cBhvr>
                                      <p:tavLst>
                                        <p:tav tm="0">
                                          <p:val>
                                            <p:strVal val="0-#ppt_w/2"/>
                                          </p:val>
                                        </p:tav>
                                        <p:tav tm="100000">
                                          <p:val>
                                            <p:strVal val="#ppt_x"/>
                                          </p:val>
                                        </p:tav>
                                      </p:tavLst>
                                    </p:anim>
                                    <p:anim calcmode="lin" valueType="num">
                                      <p:cBhvr additive="base">
                                        <p:cTn id="66"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05"/>
                                        </p:tgtEl>
                                        <p:attrNameLst>
                                          <p:attrName>style.visibility</p:attrName>
                                        </p:attrNameLst>
                                      </p:cBhvr>
                                      <p:to>
                                        <p:strVal val="visible"/>
                                      </p:to>
                                    </p:set>
                                    <p:anim calcmode="lin" valueType="num">
                                      <p:cBhvr additive="base">
                                        <p:cTn id="71" dur="500" fill="hold"/>
                                        <p:tgtEl>
                                          <p:spTgt spid="105"/>
                                        </p:tgtEl>
                                        <p:attrNameLst>
                                          <p:attrName>ppt_x</p:attrName>
                                        </p:attrNameLst>
                                      </p:cBhvr>
                                      <p:tavLst>
                                        <p:tav tm="0">
                                          <p:val>
                                            <p:strVal val="0-#ppt_w/2"/>
                                          </p:val>
                                        </p:tav>
                                        <p:tav tm="100000">
                                          <p:val>
                                            <p:strVal val="#ppt_x"/>
                                          </p:val>
                                        </p:tav>
                                      </p:tavLst>
                                    </p:anim>
                                    <p:anim calcmode="lin" valueType="num">
                                      <p:cBhvr additive="base">
                                        <p:cTn id="72" dur="500" fill="hold"/>
                                        <p:tgtEl>
                                          <p:spTgt spid="105"/>
                                        </p:tgtEl>
                                        <p:attrNameLst>
                                          <p:attrName>ppt_y</p:attrName>
                                        </p:attrNameLst>
                                      </p:cBhvr>
                                      <p:tavLst>
                                        <p:tav tm="0">
                                          <p:val>
                                            <p:strVal val="#ppt_y"/>
                                          </p:val>
                                        </p:tav>
                                        <p:tav tm="100000">
                                          <p:val>
                                            <p:strVal val="#ppt_y"/>
                                          </p:val>
                                        </p:tav>
                                      </p:tavLst>
                                    </p:anim>
                                  </p:childTnLst>
                                </p:cTn>
                              </p:par>
                              <p:par>
                                <p:cTn id="73" presetID="1" presetClass="exit" presetSubtype="0" fill="hold" nodeType="withEffect">
                                  <p:stCondLst>
                                    <p:cond delay="0"/>
                                  </p:stCondLst>
                                  <p:childTnLst>
                                    <p:set>
                                      <p:cBhvr>
                                        <p:cTn id="74" dur="1" fill="hold">
                                          <p:stCondLst>
                                            <p:cond delay="0"/>
                                          </p:stCondLst>
                                        </p:cTn>
                                        <p:tgtEl>
                                          <p:spTgt spid="125"/>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grpId="0" nodeType="clickEffect">
                                  <p:stCondLst>
                                    <p:cond delay="0"/>
                                  </p:stCondLst>
                                  <p:childTnLst>
                                    <p:set>
                                      <p:cBhvr>
                                        <p:cTn id="78" dur="1" fill="hold">
                                          <p:stCondLst>
                                            <p:cond delay="0"/>
                                          </p:stCondLst>
                                        </p:cTn>
                                        <p:tgtEl>
                                          <p:spTgt spid="107"/>
                                        </p:tgtEl>
                                        <p:attrNameLst>
                                          <p:attrName>style.visibility</p:attrName>
                                        </p:attrNameLst>
                                      </p:cBhvr>
                                      <p:to>
                                        <p:strVal val="visible"/>
                                      </p:to>
                                    </p:set>
                                    <p:anim calcmode="lin" valueType="num">
                                      <p:cBhvr additive="base">
                                        <p:cTn id="79" dur="500" fill="hold"/>
                                        <p:tgtEl>
                                          <p:spTgt spid="107"/>
                                        </p:tgtEl>
                                        <p:attrNameLst>
                                          <p:attrName>ppt_x</p:attrName>
                                        </p:attrNameLst>
                                      </p:cBhvr>
                                      <p:tavLst>
                                        <p:tav tm="0">
                                          <p:val>
                                            <p:strVal val="0-#ppt_w/2"/>
                                          </p:val>
                                        </p:tav>
                                        <p:tav tm="100000">
                                          <p:val>
                                            <p:strVal val="#ppt_x"/>
                                          </p:val>
                                        </p:tav>
                                      </p:tavLst>
                                    </p:anim>
                                    <p:anim calcmode="lin" valueType="num">
                                      <p:cBhvr additive="base">
                                        <p:cTn id="80" dur="500" fill="hold"/>
                                        <p:tgtEl>
                                          <p:spTgt spid="1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8" grpId="0" animBg="1"/>
      <p:bldP spid="8" grpId="1" animBg="1"/>
      <p:bldP spid="104" grpId="0" animBg="1"/>
      <p:bldP spid="104" grpId="1" animBg="1"/>
      <p:bldP spid="77" grpId="0" animBg="1"/>
      <p:bldP spid="79" grpId="0" animBg="1"/>
      <p:bldP spid="100" grpId="0" animBg="1"/>
      <p:bldP spid="98" grpId="0"/>
      <p:bldP spid="105" grpId="0"/>
      <p:bldP spid="107" grpId="0"/>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36" name="Rectangle 35"/>
          <p:cNvSpPr/>
          <p:nvPr/>
        </p:nvSpPr>
        <p:spPr>
          <a:xfrm>
            <a:off x="76200" y="533400"/>
            <a:ext cx="9305408" cy="3108543"/>
          </a:xfrm>
          <a:prstGeom prst="rect">
            <a:avLst/>
          </a:prstGeom>
        </p:spPr>
        <p:txBody>
          <a:bodyPr wrap="square">
            <a:spAutoFit/>
          </a:bodyPr>
          <a:lstStyle/>
          <a:p>
            <a:pPr marL="285750"/>
            <a:r>
              <a:rPr lang="en-CA" dirty="0">
                <a:solidFill>
                  <a:schemeClr val="tx2"/>
                </a:solidFill>
                <a:cs typeface="Times New Roman" panose="02020603050405020304" pitchFamily="18" charset="0"/>
              </a:rPr>
              <a:t>Theory: </a:t>
            </a:r>
            <a:r>
              <a:rPr lang="en-CA" altLang="en-US" dirty="0">
                <a:solidFill>
                  <a:schemeClr val="tx2"/>
                </a:solidFill>
                <a:sym typeface="Symbol" panose="05050102010706020507" pitchFamily="18" charset="2"/>
              </a:rPr>
              <a:t>PAC-Learnable</a:t>
            </a:r>
            <a:r>
              <a:rPr lang="en-CA" altLang="en-US" dirty="0">
                <a:solidFill>
                  <a:schemeClr val="tx2"/>
                </a:solidFill>
                <a:cs typeface="Times New Roman" panose="02020603050405020304" pitchFamily="18" charset="0"/>
                <a:sym typeface="Symbol" panose="05050102010706020507" pitchFamily="18" charset="2"/>
              </a:rPr>
              <a:t> (</a:t>
            </a:r>
            <a:r>
              <a:rPr lang="en-CA" dirty="0" err="1">
                <a:solidFill>
                  <a:schemeClr val="tx2"/>
                </a:solidFill>
              </a:rPr>
              <a:t>Probabistic</a:t>
            </a:r>
            <a:r>
              <a:rPr lang="en-CA" dirty="0">
                <a:solidFill>
                  <a:schemeClr val="tx2"/>
                </a:solidFill>
              </a:rPr>
              <a:t> Approximately Correct)</a:t>
            </a:r>
          </a:p>
          <a:p>
            <a:pPr marL="742950" indent="-457200">
              <a:buFont typeface="Arial" panose="020B0604020202020204" pitchFamily="34" charset="0"/>
              <a:buChar char="•"/>
            </a:pPr>
            <a:r>
              <a:rPr lang="en-CA" dirty="0">
                <a:cs typeface="Times New Roman" panose="02020603050405020304" pitchFamily="18" charset="0"/>
              </a:rPr>
              <a:t>If on the randomly chosen training data, </a:t>
            </a:r>
          </a:p>
          <a:p>
            <a:pPr marL="742950" indent="-457200">
              <a:buFont typeface="Arial" panose="020B0604020202020204" pitchFamily="34" charset="0"/>
              <a:buChar char="•"/>
            </a:pPr>
            <a:r>
              <a:rPr lang="en-CA" dirty="0">
                <a:cs typeface="Times New Roman" panose="02020603050405020304" pitchFamily="18" charset="0"/>
              </a:rPr>
              <a:t>a machine is found that gives good answers</a:t>
            </a:r>
          </a:p>
          <a:p>
            <a:pPr marL="742950" indent="-457200">
              <a:buFont typeface="Arial" panose="020B0604020202020204" pitchFamily="34" charset="0"/>
              <a:buChar char="•"/>
            </a:pPr>
            <a:r>
              <a:rPr lang="en-CA" dirty="0">
                <a:cs typeface="Times New Roman" panose="02020603050405020304" pitchFamily="18" charset="0"/>
              </a:rPr>
              <a:t>without simply memorizing, </a:t>
            </a:r>
          </a:p>
          <a:p>
            <a:pPr marL="742950" indent="-457200">
              <a:buFont typeface="Arial" panose="020B0604020202020204" pitchFamily="34" charset="0"/>
              <a:buChar char="•"/>
            </a:pPr>
            <a:r>
              <a:rPr lang="en-CA" dirty="0">
                <a:cs typeface="Times New Roman" panose="02020603050405020304" pitchFamily="18" charset="0"/>
              </a:rPr>
              <a:t>then we can prove that with high probability </a:t>
            </a:r>
            <a:br>
              <a:rPr lang="en-CA" dirty="0">
                <a:cs typeface="Times New Roman" panose="02020603050405020304" pitchFamily="18" charset="0"/>
              </a:rPr>
            </a:br>
            <a:r>
              <a:rPr lang="en-CA" dirty="0">
                <a:cs typeface="Times New Roman" panose="02020603050405020304" pitchFamily="18" charset="0"/>
              </a:rPr>
              <a:t>this same machine will also work well</a:t>
            </a:r>
          </a:p>
          <a:p>
            <a:pPr marL="742950" indent="-457200">
              <a:buFont typeface="Arial" panose="020B0604020202020204" pitchFamily="34" charset="0"/>
              <a:buChar char="•"/>
            </a:pPr>
            <a:r>
              <a:rPr lang="en-CA" dirty="0">
                <a:cs typeface="Times New Roman" panose="02020603050405020304" pitchFamily="18" charset="0"/>
              </a:rPr>
              <a:t>on never seen before instances.</a:t>
            </a:r>
            <a:endParaRPr lang="en-CA" altLang="en-US" dirty="0">
              <a:cs typeface="Times New Roman" panose="02020603050405020304" pitchFamily="18" charset="0"/>
              <a:sym typeface="Symbol" panose="05050102010706020507" pitchFamily="18" charset="2"/>
            </a:endParaRP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pic>
        <p:nvPicPr>
          <p:cNvPr id="4098" name="Picture 2" descr="Image result for d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1582" y="3865062"/>
            <a:ext cx="988450" cy="98845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mage result for star tre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9448" y="3620206"/>
            <a:ext cx="2139999" cy="141859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Image result for summarize the materia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31650" y="3696036"/>
            <a:ext cx="1837980" cy="1378485"/>
          </a:xfrm>
          <a:prstGeom prst="rect">
            <a:avLst/>
          </a:prstGeom>
          <a:noFill/>
          <a:extLst>
            <a:ext uri="{909E8E84-426E-40DD-AFC4-6F175D3DCCD1}">
              <a14:hiddenFill xmlns:a14="http://schemas.microsoft.com/office/drawing/2010/main">
                <a:solidFill>
                  <a:srgbClr val="FFFFFF"/>
                </a:solidFill>
              </a14:hiddenFill>
            </a:ext>
          </a:extLst>
        </p:spPr>
      </p:pic>
      <p:sp>
        <p:nvSpPr>
          <p:cNvPr id="67" name="Freeform 66"/>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cxnSp>
        <p:nvCxnSpPr>
          <p:cNvPr id="4" name="Straight Connector 3">
            <a:extLst>
              <a:ext uri="{FF2B5EF4-FFF2-40B4-BE49-F238E27FC236}">
                <a16:creationId xmlns:a16="http://schemas.microsoft.com/office/drawing/2014/main" id="{4FFAA11E-4CAE-448F-9215-6F8407E07914}"/>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p:spTree>
    <p:extLst>
      <p:ext uri="{BB962C8B-B14F-4D97-AF65-F5344CB8AC3E}">
        <p14:creationId xmlns:p14="http://schemas.microsoft.com/office/powerpoint/2010/main" val="1789151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6">
                                            <p:txEl>
                                              <p:pRg st="1" end="1"/>
                                            </p:txEl>
                                          </p:spTgt>
                                        </p:tgtEl>
                                        <p:attrNameLst>
                                          <p:attrName>style.visibility</p:attrName>
                                        </p:attrNameLst>
                                      </p:cBhvr>
                                      <p:to>
                                        <p:strVal val="visible"/>
                                      </p:to>
                                    </p:set>
                                    <p:anim calcmode="lin" valueType="num">
                                      <p:cBhvr additive="base">
                                        <p:cTn id="1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 calcmode="lin" valueType="num">
                                      <p:cBhvr additive="base">
                                        <p:cTn id="17" dur="500" fill="hold"/>
                                        <p:tgtEl>
                                          <p:spTgt spid="114"/>
                                        </p:tgtEl>
                                        <p:attrNameLst>
                                          <p:attrName>ppt_x</p:attrName>
                                        </p:attrNameLst>
                                      </p:cBhvr>
                                      <p:tavLst>
                                        <p:tav tm="0">
                                          <p:val>
                                            <p:strVal val="0-#ppt_w/2"/>
                                          </p:val>
                                        </p:tav>
                                        <p:tav tm="100000">
                                          <p:val>
                                            <p:strVal val="#ppt_x"/>
                                          </p:val>
                                        </p:tav>
                                      </p:tavLst>
                                    </p:anim>
                                    <p:anim calcmode="lin" valueType="num">
                                      <p:cBhvr additive="base">
                                        <p:cTn id="18" dur="500" fill="hold"/>
                                        <p:tgtEl>
                                          <p:spTgt spid="11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098"/>
                                        </p:tgtEl>
                                        <p:attrNameLst>
                                          <p:attrName>style.visibility</p:attrName>
                                        </p:attrNameLst>
                                      </p:cBhvr>
                                      <p:to>
                                        <p:strVal val="visible"/>
                                      </p:to>
                                    </p:set>
                                    <p:anim calcmode="lin" valueType="num">
                                      <p:cBhvr additive="base">
                                        <p:cTn id="21" dur="500" fill="hold"/>
                                        <p:tgtEl>
                                          <p:spTgt spid="4098"/>
                                        </p:tgtEl>
                                        <p:attrNameLst>
                                          <p:attrName>ppt_x</p:attrName>
                                        </p:attrNameLst>
                                      </p:cBhvr>
                                      <p:tavLst>
                                        <p:tav tm="0">
                                          <p:val>
                                            <p:strVal val="0-#ppt_w/2"/>
                                          </p:val>
                                        </p:tav>
                                        <p:tav tm="100000">
                                          <p:val>
                                            <p:strVal val="#ppt_x"/>
                                          </p:val>
                                        </p:tav>
                                      </p:tavLst>
                                    </p:anim>
                                    <p:anim calcmode="lin" valueType="num">
                                      <p:cBhvr additive="base">
                                        <p:cTn id="22"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6">
                                            <p:txEl>
                                              <p:pRg st="2" end="2"/>
                                            </p:txEl>
                                          </p:spTgt>
                                        </p:tgtEl>
                                        <p:attrNameLst>
                                          <p:attrName>style.visibility</p:attrName>
                                        </p:attrNameLst>
                                      </p:cBhvr>
                                      <p:to>
                                        <p:strVal val="visible"/>
                                      </p:to>
                                    </p:set>
                                    <p:anim calcmode="lin" valueType="num">
                                      <p:cBhvr additive="base">
                                        <p:cTn id="2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 calcmode="lin" valueType="num">
                                      <p:cBhvr additive="base">
                                        <p:cTn id="31" dur="500" fill="hold"/>
                                        <p:tgtEl>
                                          <p:spTgt spid="67"/>
                                        </p:tgtEl>
                                        <p:attrNameLst>
                                          <p:attrName>ppt_x</p:attrName>
                                        </p:attrNameLst>
                                      </p:cBhvr>
                                      <p:tavLst>
                                        <p:tav tm="0">
                                          <p:val>
                                            <p:strVal val="0-#ppt_w/2"/>
                                          </p:val>
                                        </p:tav>
                                        <p:tav tm="100000">
                                          <p:val>
                                            <p:strVal val="#ppt_x"/>
                                          </p:val>
                                        </p:tav>
                                      </p:tavLst>
                                    </p:anim>
                                    <p:anim calcmode="lin" valueType="num">
                                      <p:cBhvr additive="base">
                                        <p:cTn id="3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6">
                                            <p:txEl>
                                              <p:pRg st="3" end="3"/>
                                            </p:txEl>
                                          </p:spTgt>
                                        </p:tgtEl>
                                        <p:attrNameLst>
                                          <p:attrName>style.visibility</p:attrName>
                                        </p:attrNameLst>
                                      </p:cBhvr>
                                      <p:to>
                                        <p:strVal val="visible"/>
                                      </p:to>
                                    </p:set>
                                    <p:anim calcmode="lin" valueType="num">
                                      <p:cBhvr additive="base">
                                        <p:cTn id="3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6">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66"/>
                                        </p:tgtEl>
                                        <p:attrNameLst>
                                          <p:attrName>style.visibility</p:attrName>
                                        </p:attrNameLst>
                                      </p:cBhvr>
                                      <p:to>
                                        <p:strVal val="visible"/>
                                      </p:to>
                                    </p:set>
                                    <p:anim calcmode="lin" valueType="num">
                                      <p:cBhvr additive="base">
                                        <p:cTn id="41" dur="500" fill="hold"/>
                                        <p:tgtEl>
                                          <p:spTgt spid="66"/>
                                        </p:tgtEl>
                                        <p:attrNameLst>
                                          <p:attrName>ppt_x</p:attrName>
                                        </p:attrNameLst>
                                      </p:cBhvr>
                                      <p:tavLst>
                                        <p:tav tm="0">
                                          <p:val>
                                            <p:strVal val="0-#ppt_w/2"/>
                                          </p:val>
                                        </p:tav>
                                        <p:tav tm="100000">
                                          <p:val>
                                            <p:strVal val="#ppt_x"/>
                                          </p:val>
                                        </p:tav>
                                      </p:tavLst>
                                    </p:anim>
                                    <p:anim calcmode="lin" valueType="num">
                                      <p:cBhvr additive="base">
                                        <p:cTn id="4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6">
                                            <p:txEl>
                                              <p:pRg st="4" end="4"/>
                                            </p:txEl>
                                          </p:spTgt>
                                        </p:tgtEl>
                                        <p:attrNameLst>
                                          <p:attrName>style.visibility</p:attrName>
                                        </p:attrNameLst>
                                      </p:cBhvr>
                                      <p:to>
                                        <p:strVal val="visible"/>
                                      </p:to>
                                    </p:set>
                                    <p:anim calcmode="lin" valueType="num">
                                      <p:cBhvr additive="base">
                                        <p:cTn id="47"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6">
                                            <p:txEl>
                                              <p:pRg st="5" end="5"/>
                                            </p:txEl>
                                          </p:spTgt>
                                        </p:tgtEl>
                                        <p:attrNameLst>
                                          <p:attrName>style.visibility</p:attrName>
                                        </p:attrNameLst>
                                      </p:cBhvr>
                                      <p:to>
                                        <p:strVal val="visible"/>
                                      </p:to>
                                    </p:set>
                                    <p:anim calcmode="lin" valueType="num">
                                      <p:cBhvr additive="base">
                                        <p:cTn id="53" dur="500" fill="hold"/>
                                        <p:tgtEl>
                                          <p:spTgt spid="36">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6">
                                            <p:txEl>
                                              <p:pRg st="5" end="5"/>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100"/>
                                        </p:tgtEl>
                                        <p:attrNameLst>
                                          <p:attrName>style.visibility</p:attrName>
                                        </p:attrNameLst>
                                      </p:cBhvr>
                                      <p:to>
                                        <p:strVal val="visible"/>
                                      </p:to>
                                    </p:set>
                                    <p:anim calcmode="lin" valueType="num">
                                      <p:cBhvr additive="base">
                                        <p:cTn id="57" dur="500" fill="hold"/>
                                        <p:tgtEl>
                                          <p:spTgt spid="4100"/>
                                        </p:tgtEl>
                                        <p:attrNameLst>
                                          <p:attrName>ppt_x</p:attrName>
                                        </p:attrNameLst>
                                      </p:cBhvr>
                                      <p:tavLst>
                                        <p:tav tm="0">
                                          <p:val>
                                            <p:strVal val="0-#ppt_w/2"/>
                                          </p:val>
                                        </p:tav>
                                        <p:tav tm="100000">
                                          <p:val>
                                            <p:strVal val="#ppt_x"/>
                                          </p:val>
                                        </p:tav>
                                      </p:tavLst>
                                    </p:anim>
                                    <p:anim calcmode="lin" valueType="num">
                                      <p:cBhvr additive="base">
                                        <p:cTn id="58" dur="500" fill="hold"/>
                                        <p:tgtEl>
                                          <p:spTgt spid="4100"/>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0-#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mc:AlternateContent xmlns:mc="http://schemas.openxmlformats.org/markup-compatibility/2006" xmlns:a14="http://schemas.microsoft.com/office/drawing/2010/main">
        <mc:Choice Requires="a14">
          <p:sp>
            <p:nvSpPr>
              <p:cNvPr id="9" name="Rectangle 8"/>
              <p:cNvSpPr/>
              <p:nvPr/>
            </p:nvSpPr>
            <p:spPr>
              <a:xfrm>
                <a:off x="3124200" y="898009"/>
                <a:ext cx="3352800" cy="473591"/>
              </a:xfrm>
              <a:prstGeom prst="rect">
                <a:avLst/>
              </a:prstGeom>
            </p:spPr>
            <p:txBody>
              <a:bodyPr wrap="square">
                <a:spAutoFit/>
              </a:bodyPr>
              <a:lstStyle/>
              <a:p>
                <a:r>
                  <a:rPr lang="en-CA" sz="2400" dirty="0"/>
                  <a:t>technology = </a:t>
                </a:r>
                <a14:m>
                  <m:oMath xmlns:m="http://schemas.openxmlformats.org/officeDocument/2006/math">
                    <m:sSup>
                      <m:sSupPr>
                        <m:ctrlPr>
                          <a:rPr lang="en-CA" sz="2400" i="1">
                            <a:latin typeface="Cambria Math" panose="02040503050406030204" pitchFamily="18" charset="0"/>
                          </a:rPr>
                        </m:ctrlPr>
                      </m:sSupPr>
                      <m:e>
                        <m:r>
                          <a:rPr lang="en-CA" sz="2400" i="1">
                            <a:latin typeface="Cambria Math" panose="02040503050406030204" pitchFamily="18" charset="0"/>
                          </a:rPr>
                          <m:t>𝑒</m:t>
                        </m:r>
                      </m:e>
                      <m:sup>
                        <m:r>
                          <a:rPr lang="en-CA" sz="2400" b="0" i="1" smtClean="0">
                            <a:latin typeface="Cambria Math" panose="02040503050406030204" pitchFamily="18" charset="0"/>
                          </a:rPr>
                          <m:t>𝑡𝑖𝑚𝑒</m:t>
                        </m:r>
                      </m:sup>
                    </m:sSup>
                  </m:oMath>
                </a14:m>
                <a:r>
                  <a:rPr lang="en-CA" sz="2400" dirty="0"/>
                  <a:t> </a:t>
                </a:r>
                <a:endParaRPr lang="en-CA" sz="2400" b="0" dirty="0">
                  <a:solidFill>
                    <a:schemeClr val="tx1"/>
                  </a:solidFill>
                </a:endParaRPr>
              </a:p>
            </p:txBody>
          </p:sp>
        </mc:Choice>
        <mc:Fallback xmlns="">
          <p:sp>
            <p:nvSpPr>
              <p:cNvPr id="9" name="Rectangle 8"/>
              <p:cNvSpPr>
                <a:spLocks noRot="1" noChangeAspect="1" noMove="1" noResize="1" noEditPoints="1" noAdjustHandles="1" noChangeArrowheads="1" noChangeShapeType="1" noTextEdit="1"/>
              </p:cNvSpPr>
              <p:nvPr/>
            </p:nvSpPr>
            <p:spPr>
              <a:xfrm>
                <a:off x="3124200" y="898009"/>
                <a:ext cx="3352800" cy="473591"/>
              </a:xfrm>
              <a:prstGeom prst="rect">
                <a:avLst/>
              </a:prstGeom>
              <a:blipFill>
                <a:blip r:embed="rId2"/>
                <a:stretch>
                  <a:fillRect l="-2909" t="-7692" b="-28205"/>
                </a:stretch>
              </a:blipFill>
            </p:spPr>
            <p:txBody>
              <a:bodyPr/>
              <a:lstStyle/>
              <a:p>
                <a:r>
                  <a:rPr lang="en-CA">
                    <a:noFill/>
                  </a:rPr>
                  <a:t> </a:t>
                </a:r>
              </a:p>
            </p:txBody>
          </p:sp>
        </mc:Fallback>
      </mc:AlternateContent>
      <p:sp>
        <p:nvSpPr>
          <p:cNvPr id="4" name="Rectangle 3"/>
          <p:cNvSpPr/>
          <p:nvPr/>
        </p:nvSpPr>
        <p:spPr>
          <a:xfrm>
            <a:off x="2057400" y="457200"/>
            <a:ext cx="5012911" cy="523220"/>
          </a:xfrm>
          <a:prstGeom prst="rect">
            <a:avLst/>
          </a:prstGeom>
        </p:spPr>
        <p:txBody>
          <a:bodyPr wrap="none">
            <a:spAutoFit/>
          </a:bodyPr>
          <a:lstStyle/>
          <a:p>
            <a:r>
              <a:rPr lang="en-CA" dirty="0"/>
              <a:t>What causes exponential growth?</a:t>
            </a:r>
          </a:p>
        </p:txBody>
      </p:sp>
      <mc:AlternateContent xmlns:mc="http://schemas.openxmlformats.org/markup-compatibility/2006" xmlns:a14="http://schemas.microsoft.com/office/drawing/2010/main">
        <mc:Choice Requires="a14">
          <p:sp>
            <p:nvSpPr>
              <p:cNvPr id="15" name="Rectangle 14"/>
              <p:cNvSpPr/>
              <p:nvPr/>
            </p:nvSpPr>
            <p:spPr>
              <a:xfrm>
                <a:off x="76200" y="1637845"/>
                <a:ext cx="4275423" cy="1333955"/>
              </a:xfrm>
              <a:prstGeom prst="rect">
                <a:avLst/>
              </a:prstGeom>
            </p:spPr>
            <p:txBody>
              <a:bodyPr wrap="square">
                <a:spAutoFit/>
              </a:bodyPr>
              <a:lstStyle/>
              <a:p>
                <a:pPr algn="r"/>
                <a:r>
                  <a:rPr lang="en-CA" sz="2400" dirty="0"/>
                  <a:t> </a:t>
                </a:r>
                <a14:m>
                  <m:oMath xmlns:m="http://schemas.openxmlformats.org/officeDocument/2006/math">
                    <m:f>
                      <m:fPr>
                        <m:ctrlPr>
                          <a:rPr lang="en-CA" sz="2000" i="1" smtClean="0">
                            <a:latin typeface="Cambria Math" panose="02040503050406030204" pitchFamily="18" charset="0"/>
                          </a:rPr>
                        </m:ctrlPr>
                      </m:fPr>
                      <m:num>
                        <m:r>
                          <m:rPr>
                            <m:nor/>
                          </m:rPr>
                          <a:rPr lang="en-CA" sz="2000" i="1" dirty="0">
                            <a:sym typeface="Symbol" panose="05050102010706020507" pitchFamily="18" charset="2"/>
                          </a:rPr>
                          <m:t></m:t>
                        </m:r>
                        <m:r>
                          <m:rPr>
                            <m:nor/>
                          </m:rPr>
                          <a:rPr lang="en-CA" sz="2000" b="0" i="0" dirty="0" smtClean="0">
                            <a:sym typeface="Symbol" panose="05050102010706020507" pitchFamily="18" charset="2"/>
                          </a:rPr>
                          <m:t> </m:t>
                        </m:r>
                        <m:r>
                          <m:rPr>
                            <m:nor/>
                          </m:rPr>
                          <a:rPr lang="en-CA" sz="2000" dirty="0"/>
                          <m:t>technology</m:t>
                        </m:r>
                        <m:r>
                          <m:rPr>
                            <m:nor/>
                          </m:rPr>
                          <a:rPr lang="en-CA" sz="2000" dirty="0"/>
                          <m:t> </m:t>
                        </m:r>
                      </m:num>
                      <m:den>
                        <m:r>
                          <m:rPr>
                            <m:nor/>
                          </m:rPr>
                          <a:rPr lang="en-CA" sz="2000" i="1" dirty="0">
                            <a:sym typeface="Symbol" panose="05050102010706020507" pitchFamily="18" charset="2"/>
                          </a:rPr>
                          <m:t></m:t>
                        </m:r>
                        <m:r>
                          <m:rPr>
                            <m:nor/>
                          </m:rPr>
                          <a:rPr lang="en-CA" sz="2000" b="0" i="1" dirty="0" smtClean="0">
                            <a:sym typeface="Symbol" panose="05050102010706020507" pitchFamily="18" charset="2"/>
                          </a:rPr>
                          <m:t> </m:t>
                        </m:r>
                        <m:r>
                          <m:rPr>
                            <m:nor/>
                          </m:rPr>
                          <a:rPr lang="en-CA" sz="2000" dirty="0">
                            <a:sym typeface="Symbol" panose="05050102010706020507" pitchFamily="18" charset="2"/>
                          </a:rPr>
                          <m:t>t</m:t>
                        </m:r>
                        <m:r>
                          <m:rPr>
                            <m:nor/>
                          </m:rPr>
                          <a:rPr lang="en-CA" sz="2000" b="0" dirty="0" smtClean="0">
                            <a:sym typeface="Symbol" panose="05050102010706020507" pitchFamily="18" charset="2"/>
                          </a:rPr>
                          <m:t>ime</m:t>
                        </m:r>
                      </m:den>
                    </m:f>
                  </m:oMath>
                </a14:m>
                <a:endParaRPr lang="en-CA" sz="2400" b="0" dirty="0"/>
              </a:p>
              <a:p>
                <a:pPr algn="r"/>
                <a14:m>
                  <m:oMath xmlns:m="http://schemas.openxmlformats.org/officeDocument/2006/math">
                    <m:r>
                      <m:rPr>
                        <m:sty m:val="p"/>
                      </m:rPr>
                      <a:rPr lang="en-CA" sz="2400">
                        <a:latin typeface="Cambria Math" panose="02040503050406030204" pitchFamily="18" charset="0"/>
                      </a:rPr>
                      <m:t>rate</m:t>
                    </m:r>
                    <m:r>
                      <a:rPr lang="en-CA" sz="2400">
                        <a:latin typeface="Cambria Math" panose="02040503050406030204" pitchFamily="18" charset="0"/>
                      </a:rPr>
                      <m:t> </m:t>
                    </m:r>
                    <m:r>
                      <m:rPr>
                        <m:sty m:val="p"/>
                      </m:rPr>
                      <a:rPr lang="en-CA" sz="2400">
                        <a:latin typeface="Cambria Math" panose="02040503050406030204" pitchFamily="18" charset="0"/>
                      </a:rPr>
                      <m:t>of</m:t>
                    </m:r>
                    <m:r>
                      <a:rPr lang="en-CA" sz="2400">
                        <a:latin typeface="Cambria Math" panose="02040503050406030204" pitchFamily="18" charset="0"/>
                      </a:rPr>
                      <m:t> </m:t>
                    </m:r>
                    <m:r>
                      <m:rPr>
                        <m:sty m:val="p"/>
                      </m:rPr>
                      <a:rPr lang="en-CA" sz="2400">
                        <a:latin typeface="Cambria Math" panose="02040503050406030204" pitchFamily="18" charset="0"/>
                      </a:rPr>
                      <m:t>chang</m:t>
                    </m:r>
                  </m:oMath>
                </a14:m>
                <a:r>
                  <a:rPr lang="en-CA" sz="2400" dirty="0"/>
                  <a:t>e</a:t>
                </a:r>
              </a:p>
              <a:p>
                <a:pPr algn="r"/>
                <a:r>
                  <a:rPr lang="en-CA" sz="2400" dirty="0"/>
                  <a:t># of inventions per year </a:t>
                </a:r>
              </a:p>
            </p:txBody>
          </p:sp>
        </mc:Choice>
        <mc:Fallback xmlns="">
          <p:sp>
            <p:nvSpPr>
              <p:cNvPr id="15" name="Rectangle 14"/>
              <p:cNvSpPr>
                <a:spLocks noRot="1" noChangeAspect="1" noMove="1" noResize="1" noEditPoints="1" noAdjustHandles="1" noChangeArrowheads="1" noChangeShapeType="1" noTextEdit="1"/>
              </p:cNvSpPr>
              <p:nvPr/>
            </p:nvSpPr>
            <p:spPr>
              <a:xfrm>
                <a:off x="76200" y="1637845"/>
                <a:ext cx="4275423" cy="1333955"/>
              </a:xfrm>
              <a:prstGeom prst="rect">
                <a:avLst/>
              </a:prstGeom>
              <a:blipFill>
                <a:blip r:embed="rId3"/>
                <a:stretch>
                  <a:fillRect r="-4137" b="-9589"/>
                </a:stretch>
              </a:blipFill>
            </p:spPr>
            <p:txBody>
              <a:bodyPr/>
              <a:lstStyle/>
              <a:p>
                <a:r>
                  <a:rPr lang="en-CA">
                    <a:noFill/>
                  </a:rPr>
                  <a:t> </a:t>
                </a:r>
              </a:p>
            </p:txBody>
          </p:sp>
        </mc:Fallback>
      </mc:AlternateContent>
      <p:sp>
        <p:nvSpPr>
          <p:cNvPr id="16" name="Rectangle 15"/>
          <p:cNvSpPr/>
          <p:nvPr/>
        </p:nvSpPr>
        <p:spPr>
          <a:xfrm>
            <a:off x="4566187" y="2129135"/>
            <a:ext cx="3587213" cy="461665"/>
          </a:xfrm>
          <a:prstGeom prst="rect">
            <a:avLst/>
          </a:prstGeom>
        </p:spPr>
        <p:txBody>
          <a:bodyPr wrap="square">
            <a:spAutoFit/>
          </a:bodyPr>
          <a:lstStyle/>
          <a:p>
            <a:pPr marL="342900" indent="-342900">
              <a:buFont typeface="Symbol" panose="05050102010706020507" pitchFamily="18" charset="2"/>
              <a:buChar char="»"/>
            </a:pPr>
            <a:r>
              <a:rPr lang="en-CA" sz="2400" dirty="0"/>
              <a:t>current technology</a:t>
            </a:r>
          </a:p>
        </p:txBody>
      </p:sp>
      <p:pic>
        <p:nvPicPr>
          <p:cNvPr id="17" name="Picture 6" descr="Image result for technology growt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905000" y="3144161"/>
            <a:ext cx="5181600" cy="358558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09416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7"/>
                                        </p:tgtEl>
                                        <p:attrNameLst>
                                          <p:attrName>style.visibility</p:attrName>
                                        </p:attrNameLst>
                                      </p:cBhvr>
                                      <p:to>
                                        <p:strVal val="visible"/>
                                      </p:to>
                                    </p:set>
                                    <p:anim calcmode="lin" valueType="num">
                                      <p:cBhvr additive="base">
                                        <p:cTn id="21" dur="500" fill="hold"/>
                                        <p:tgtEl>
                                          <p:spTgt spid="17"/>
                                        </p:tgtEl>
                                        <p:attrNameLst>
                                          <p:attrName>ppt_x</p:attrName>
                                        </p:attrNameLst>
                                      </p:cBhvr>
                                      <p:tavLst>
                                        <p:tav tm="0">
                                          <p:val>
                                            <p:strVal val="0-#ppt_w/2"/>
                                          </p:val>
                                        </p:tav>
                                        <p:tav tm="100000">
                                          <p:val>
                                            <p:strVal val="#ppt_x"/>
                                          </p:val>
                                        </p:tav>
                                      </p:tavLst>
                                    </p:anim>
                                    <p:anim calcmode="lin" valueType="num">
                                      <p:cBhvr additive="base">
                                        <p:cTn id="22"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15"/>
                                        </p:tgtEl>
                                        <p:attrNameLst>
                                          <p:attrName>style.visibility</p:attrName>
                                        </p:attrNameLst>
                                      </p:cBhvr>
                                      <p:to>
                                        <p:strVal val="visible"/>
                                      </p:to>
                                    </p:set>
                                    <p:anim calcmode="lin" valueType="num">
                                      <p:cBhvr additive="base">
                                        <p:cTn id="27" dur="500" fill="hold"/>
                                        <p:tgtEl>
                                          <p:spTgt spid="15"/>
                                        </p:tgtEl>
                                        <p:attrNameLst>
                                          <p:attrName>ppt_x</p:attrName>
                                        </p:attrNameLst>
                                      </p:cBhvr>
                                      <p:tavLst>
                                        <p:tav tm="0">
                                          <p:val>
                                            <p:strVal val="0-#ppt_w/2"/>
                                          </p:val>
                                        </p:tav>
                                        <p:tav tm="100000">
                                          <p:val>
                                            <p:strVal val="#ppt_x"/>
                                          </p:val>
                                        </p:tav>
                                      </p:tavLst>
                                    </p:anim>
                                    <p:anim calcmode="lin" valueType="num">
                                      <p:cBhvr additive="base">
                                        <p:cTn id="2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6"/>
                                        </p:tgtEl>
                                        <p:attrNameLst>
                                          <p:attrName>style.visibility</p:attrName>
                                        </p:attrNameLst>
                                      </p:cBhvr>
                                      <p:to>
                                        <p:strVal val="visible"/>
                                      </p:to>
                                    </p:set>
                                    <p:anim calcmode="lin" valueType="num">
                                      <p:cBhvr additive="base">
                                        <p:cTn id="33" dur="500" fill="hold"/>
                                        <p:tgtEl>
                                          <p:spTgt spid="16"/>
                                        </p:tgtEl>
                                        <p:attrNameLst>
                                          <p:attrName>ppt_x</p:attrName>
                                        </p:attrNameLst>
                                      </p:cBhvr>
                                      <p:tavLst>
                                        <p:tav tm="0">
                                          <p:val>
                                            <p:strVal val="0-#ppt_w/2"/>
                                          </p:val>
                                        </p:tav>
                                        <p:tav tm="100000">
                                          <p:val>
                                            <p:strVal val="#ppt_x"/>
                                          </p:val>
                                        </p:tav>
                                      </p:tavLst>
                                    </p:anim>
                                    <p:anim calcmode="lin" valueType="num">
                                      <p:cBhvr additive="base">
                                        <p:cTn id="34"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4" grpId="0"/>
      <p:bldP spid="15" grpId="0"/>
      <p:bldP spid="16" grpId="0"/>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76200" y="1637845"/>
                <a:ext cx="4275423" cy="1333955"/>
              </a:xfrm>
              <a:prstGeom prst="rect">
                <a:avLst/>
              </a:prstGeom>
            </p:spPr>
            <p:txBody>
              <a:bodyPr wrap="square">
                <a:spAutoFit/>
              </a:bodyPr>
              <a:lstStyle/>
              <a:p>
                <a:pPr algn="r"/>
                <a:r>
                  <a:rPr lang="en-CA" sz="2400" dirty="0"/>
                  <a:t> </a:t>
                </a:r>
                <a14:m>
                  <m:oMath xmlns:m="http://schemas.openxmlformats.org/officeDocument/2006/math">
                    <m:f>
                      <m:fPr>
                        <m:ctrlPr>
                          <a:rPr lang="en-CA" sz="2000" i="1" smtClean="0">
                            <a:latin typeface="Cambria Math" panose="02040503050406030204" pitchFamily="18" charset="0"/>
                          </a:rPr>
                        </m:ctrlPr>
                      </m:fPr>
                      <m:num>
                        <m:r>
                          <m:rPr>
                            <m:nor/>
                          </m:rPr>
                          <a:rPr lang="en-CA" sz="2000" i="1" dirty="0">
                            <a:sym typeface="Symbol" panose="05050102010706020507" pitchFamily="18" charset="2"/>
                          </a:rPr>
                          <m:t></m:t>
                        </m:r>
                        <m:r>
                          <m:rPr>
                            <m:nor/>
                          </m:rPr>
                          <a:rPr lang="en-CA" sz="2000" b="0" i="0" dirty="0" smtClean="0">
                            <a:sym typeface="Symbol" panose="05050102010706020507" pitchFamily="18" charset="2"/>
                          </a:rPr>
                          <m:t> </m:t>
                        </m:r>
                        <m:r>
                          <m:rPr>
                            <m:nor/>
                          </m:rPr>
                          <a:rPr lang="en-CA" sz="2000" dirty="0"/>
                          <m:t>technology</m:t>
                        </m:r>
                        <m:r>
                          <m:rPr>
                            <m:nor/>
                          </m:rPr>
                          <a:rPr lang="en-CA" sz="2000" dirty="0"/>
                          <m:t> </m:t>
                        </m:r>
                      </m:num>
                      <m:den>
                        <m:r>
                          <m:rPr>
                            <m:nor/>
                          </m:rPr>
                          <a:rPr lang="en-CA" sz="2000" i="1" dirty="0">
                            <a:sym typeface="Symbol" panose="05050102010706020507" pitchFamily="18" charset="2"/>
                          </a:rPr>
                          <m:t></m:t>
                        </m:r>
                        <m:r>
                          <m:rPr>
                            <m:nor/>
                          </m:rPr>
                          <a:rPr lang="en-CA" sz="2000" b="0" i="1" dirty="0" smtClean="0">
                            <a:sym typeface="Symbol" panose="05050102010706020507" pitchFamily="18" charset="2"/>
                          </a:rPr>
                          <m:t> </m:t>
                        </m:r>
                        <m:r>
                          <m:rPr>
                            <m:nor/>
                          </m:rPr>
                          <a:rPr lang="en-CA" sz="2000" dirty="0">
                            <a:sym typeface="Symbol" panose="05050102010706020507" pitchFamily="18" charset="2"/>
                          </a:rPr>
                          <m:t>t</m:t>
                        </m:r>
                        <m:r>
                          <m:rPr>
                            <m:nor/>
                          </m:rPr>
                          <a:rPr lang="en-CA" sz="2000" b="0" dirty="0" smtClean="0">
                            <a:sym typeface="Symbol" panose="05050102010706020507" pitchFamily="18" charset="2"/>
                          </a:rPr>
                          <m:t>ime</m:t>
                        </m:r>
                      </m:den>
                    </m:f>
                  </m:oMath>
                </a14:m>
                <a:endParaRPr lang="en-CA" sz="2400" b="0" dirty="0"/>
              </a:p>
              <a:p>
                <a:pPr algn="r"/>
                <a14:m>
                  <m:oMath xmlns:m="http://schemas.openxmlformats.org/officeDocument/2006/math">
                    <m:r>
                      <m:rPr>
                        <m:sty m:val="p"/>
                      </m:rPr>
                      <a:rPr lang="en-CA" sz="2400">
                        <a:latin typeface="Cambria Math" panose="02040503050406030204" pitchFamily="18" charset="0"/>
                      </a:rPr>
                      <m:t>rate</m:t>
                    </m:r>
                    <m:r>
                      <a:rPr lang="en-CA" sz="2400">
                        <a:latin typeface="Cambria Math" panose="02040503050406030204" pitchFamily="18" charset="0"/>
                      </a:rPr>
                      <m:t> </m:t>
                    </m:r>
                    <m:r>
                      <m:rPr>
                        <m:sty m:val="p"/>
                      </m:rPr>
                      <a:rPr lang="en-CA" sz="2400">
                        <a:latin typeface="Cambria Math" panose="02040503050406030204" pitchFamily="18" charset="0"/>
                      </a:rPr>
                      <m:t>of</m:t>
                    </m:r>
                    <m:r>
                      <a:rPr lang="en-CA" sz="2400">
                        <a:latin typeface="Cambria Math" panose="02040503050406030204" pitchFamily="18" charset="0"/>
                      </a:rPr>
                      <m:t> </m:t>
                    </m:r>
                    <m:r>
                      <m:rPr>
                        <m:sty m:val="p"/>
                      </m:rPr>
                      <a:rPr lang="en-CA" sz="2400">
                        <a:latin typeface="Cambria Math" panose="02040503050406030204" pitchFamily="18" charset="0"/>
                      </a:rPr>
                      <m:t>chang</m:t>
                    </m:r>
                  </m:oMath>
                </a14:m>
                <a:r>
                  <a:rPr lang="en-CA" sz="2400" dirty="0"/>
                  <a:t>e</a:t>
                </a:r>
              </a:p>
              <a:p>
                <a:pPr algn="r"/>
                <a:r>
                  <a:rPr lang="en-CA" sz="2400" dirty="0"/>
                  <a:t># of inventions per year </a:t>
                </a:r>
              </a:p>
            </p:txBody>
          </p:sp>
        </mc:Choice>
        <mc:Fallback xmlns="">
          <p:sp>
            <p:nvSpPr>
              <p:cNvPr id="5" name="Rectangle 4"/>
              <p:cNvSpPr>
                <a:spLocks noRot="1" noChangeAspect="1" noMove="1" noResize="1" noEditPoints="1" noAdjustHandles="1" noChangeArrowheads="1" noChangeShapeType="1" noTextEdit="1"/>
              </p:cNvSpPr>
              <p:nvPr/>
            </p:nvSpPr>
            <p:spPr>
              <a:xfrm>
                <a:off x="76200" y="1637845"/>
                <a:ext cx="4275423" cy="1333955"/>
              </a:xfrm>
              <a:prstGeom prst="rect">
                <a:avLst/>
              </a:prstGeom>
              <a:blipFill>
                <a:blip r:embed="rId2"/>
                <a:stretch>
                  <a:fillRect r="-4137" b="-9589"/>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sp>
        <p:nvSpPr>
          <p:cNvPr id="9" name="Rectangle 8"/>
          <p:cNvSpPr/>
          <p:nvPr/>
        </p:nvSpPr>
        <p:spPr>
          <a:xfrm>
            <a:off x="3124200" y="898009"/>
            <a:ext cx="3352800" cy="461665"/>
          </a:xfrm>
          <a:prstGeom prst="rect">
            <a:avLst/>
          </a:prstGeom>
        </p:spPr>
        <p:txBody>
          <a:bodyPr wrap="square">
            <a:spAutoFit/>
          </a:bodyPr>
          <a:lstStyle/>
          <a:p>
            <a:r>
              <a:rPr lang="en-CA" sz="2400" dirty="0"/>
              <a:t>technology = </a:t>
            </a:r>
            <a:endParaRPr lang="en-CA" sz="2400" b="0" dirty="0">
              <a:solidFill>
                <a:schemeClr val="tx1"/>
              </a:solidFill>
            </a:endParaRPr>
          </a:p>
        </p:txBody>
      </p:sp>
      <p:sp>
        <p:nvSpPr>
          <p:cNvPr id="4" name="Rectangle 3"/>
          <p:cNvSpPr/>
          <p:nvPr/>
        </p:nvSpPr>
        <p:spPr>
          <a:xfrm>
            <a:off x="2057400" y="457200"/>
            <a:ext cx="4015843" cy="523220"/>
          </a:xfrm>
          <a:prstGeom prst="rect">
            <a:avLst/>
          </a:prstGeom>
        </p:spPr>
        <p:txBody>
          <a:bodyPr wrap="none">
            <a:spAutoFit/>
          </a:bodyPr>
          <a:lstStyle/>
          <a:p>
            <a:r>
              <a:rPr lang="en-CA" dirty="0"/>
              <a:t>What causes a singularity?</a:t>
            </a:r>
          </a:p>
        </p:txBody>
      </p:sp>
      <p:sp>
        <p:nvSpPr>
          <p:cNvPr id="12" name="Rectangle 11"/>
          <p:cNvSpPr/>
          <p:nvPr/>
        </p:nvSpPr>
        <p:spPr>
          <a:xfrm>
            <a:off x="4648200" y="1905000"/>
            <a:ext cx="4953000" cy="830997"/>
          </a:xfrm>
          <a:prstGeom prst="rect">
            <a:avLst/>
          </a:prstGeom>
        </p:spPr>
        <p:txBody>
          <a:bodyPr wrap="square">
            <a:spAutoFit/>
          </a:bodyPr>
          <a:lstStyle/>
          <a:p>
            <a:r>
              <a:rPr lang="en-CA" sz="2400" dirty="0">
                <a:sym typeface="Symbol" panose="05050102010706020507" pitchFamily="18" charset="2"/>
              </a:rPr>
              <a:t> slightly super linearly </a:t>
            </a:r>
            <a:br>
              <a:rPr lang="en-CA" sz="2400" dirty="0">
                <a:sym typeface="Symbol" panose="05050102010706020507" pitchFamily="18" charset="2"/>
              </a:rPr>
            </a:br>
            <a:r>
              <a:rPr lang="en-CA" sz="2400" dirty="0">
                <a:sym typeface="Symbol" panose="05050102010706020507" pitchFamily="18" charset="2"/>
              </a:rPr>
              <a:t>    in what we already know</a:t>
            </a:r>
          </a:p>
        </p:txBody>
      </p:sp>
      <p:sp>
        <p:nvSpPr>
          <p:cNvPr id="15" name="Rectangle 14"/>
          <p:cNvSpPr/>
          <p:nvPr/>
        </p:nvSpPr>
        <p:spPr>
          <a:xfrm>
            <a:off x="2057400" y="2971800"/>
            <a:ext cx="5923504" cy="461665"/>
          </a:xfrm>
          <a:prstGeom prst="rect">
            <a:avLst/>
          </a:prstGeom>
        </p:spPr>
        <p:txBody>
          <a:bodyPr wrap="square">
            <a:spAutoFit/>
          </a:bodyPr>
          <a:lstStyle/>
          <a:p>
            <a:r>
              <a:rPr lang="en-CA" sz="2400" dirty="0">
                <a:sym typeface="Symbol" panose="05050102010706020507" pitchFamily="18" charset="2"/>
              </a:rPr>
              <a:t>Having AI really does change things fast.</a:t>
            </a:r>
            <a:r>
              <a:rPr lang="en-CA" sz="2400" dirty="0"/>
              <a:t> </a:t>
            </a:r>
          </a:p>
        </p:txBody>
      </p:sp>
      <p:pic>
        <p:nvPicPr>
          <p:cNvPr id="32" name="Picture 6" descr="Related image"/>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5257800" y="3589983"/>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33" name="Content Placeholder 2"/>
          <p:cNvSpPr txBox="1">
            <a:spLocks/>
          </p:cNvSpPr>
          <p:nvPr/>
        </p:nvSpPr>
        <p:spPr bwMode="auto">
          <a:xfrm>
            <a:off x="5105400" y="5181600"/>
            <a:ext cx="3124200" cy="1752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None/>
              <a:defRPr/>
            </a:pPr>
            <a:r>
              <a:rPr lang="en-US" sz="2400" kern="0" dirty="0">
                <a:latin typeface="Times New Roman" panose="02020603050405020304" pitchFamily="18" charset="0"/>
                <a:cs typeface="Times New Roman" panose="02020603050405020304" pitchFamily="18" charset="0"/>
              </a:rPr>
              <a:t>AI learns by </a:t>
            </a:r>
            <a:br>
              <a:rPr lang="en-US" sz="2400" kern="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playing with itself.</a:t>
            </a:r>
          </a:p>
        </p:txBody>
      </p:sp>
      <p:sp>
        <p:nvSpPr>
          <p:cNvPr id="34" name="Content Placeholder 2"/>
          <p:cNvSpPr txBox="1">
            <a:spLocks/>
          </p:cNvSpPr>
          <p:nvPr/>
        </p:nvSpPr>
        <p:spPr bwMode="auto">
          <a:xfrm>
            <a:off x="1371600" y="4648200"/>
            <a:ext cx="3124200" cy="1752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None/>
              <a:defRPr/>
            </a:pPr>
            <a:r>
              <a:rPr lang="en-CA" sz="2400" kern="0" dirty="0">
                <a:latin typeface="Times New Roman" panose="02020603050405020304" pitchFamily="18" charset="0"/>
                <a:cs typeface="Times New Roman" panose="02020603050405020304" pitchFamily="18" charset="0"/>
              </a:rPr>
              <a:t>When machines </a:t>
            </a:r>
            <a:br>
              <a:rPr lang="en-CA" sz="2400" kern="0" dirty="0">
                <a:latin typeface="Times New Roman" panose="02020603050405020304" pitchFamily="18" charset="0"/>
                <a:cs typeface="Times New Roman" panose="02020603050405020304" pitchFamily="18" charset="0"/>
              </a:rPr>
            </a:br>
            <a:r>
              <a:rPr lang="en-CA" sz="2400" kern="0" dirty="0">
                <a:latin typeface="Times New Roman" panose="02020603050405020304" pitchFamily="18" charset="0"/>
                <a:cs typeface="Times New Roman" panose="02020603050405020304" pitchFamily="18" charset="0"/>
              </a:rPr>
              <a:t>build new machines,</a:t>
            </a:r>
          </a:p>
          <a:p>
            <a:pPr marL="114300" lvl="1" indent="0" algn="ctr" eaLnBrk="1" hangingPunct="1">
              <a:buNone/>
              <a:defRPr/>
            </a:pPr>
            <a:r>
              <a:rPr lang="en-CA" altLang="en-US" sz="2400" dirty="0">
                <a:latin typeface="Times New Roman" panose="02020603050405020304" pitchFamily="18" charset="0"/>
                <a:cs typeface="Times New Roman" panose="02020603050405020304" pitchFamily="18" charset="0"/>
              </a:rPr>
              <a:t>No human skill </a:t>
            </a:r>
            <a:br>
              <a:rPr lang="en-CA" altLang="en-US" sz="240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given to it.</a:t>
            </a:r>
          </a:p>
          <a:p>
            <a:pPr marL="114300" lvl="1" indent="0" algn="ctr" eaLnBrk="1" hangingPunct="1">
              <a:buNone/>
              <a:defRPr/>
            </a:pPr>
            <a:r>
              <a:rPr lang="en-CA" altLang="en-US" sz="2400" dirty="0">
                <a:latin typeface="Times New Roman" panose="02020603050405020304" pitchFamily="18" charset="0"/>
                <a:cs typeface="Times New Roman" panose="02020603050405020304" pitchFamily="18" charset="0"/>
              </a:rPr>
              <a:t>Things will go fast!</a:t>
            </a:r>
          </a:p>
        </p:txBody>
      </p:sp>
    </p:spTree>
    <p:extLst>
      <p:ext uri="{BB962C8B-B14F-4D97-AF65-F5344CB8AC3E}">
        <p14:creationId xmlns:p14="http://schemas.microsoft.com/office/powerpoint/2010/main" val="36322932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 calcmode="lin" valueType="num">
                                      <p:cBhvr additive="base">
                                        <p:cTn id="1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xEl>
                                              <p:pRg st="0" end="0"/>
                                            </p:txEl>
                                          </p:spTgt>
                                        </p:tgtEl>
                                        <p:attrNameLst>
                                          <p:attrName>style.visibility</p:attrName>
                                        </p:attrNameLst>
                                      </p:cBhvr>
                                      <p:to>
                                        <p:strVal val="visible"/>
                                      </p:to>
                                    </p:set>
                                    <p:anim calcmode="lin" valueType="num">
                                      <p:cBhvr additive="base">
                                        <p:cTn id="19"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4">
                                            <p:txEl>
                                              <p:pRg st="0" end="0"/>
                                            </p:txEl>
                                          </p:spTgt>
                                        </p:tgtEl>
                                        <p:attrNameLst>
                                          <p:attrName>style.visibility</p:attrName>
                                        </p:attrNameLst>
                                      </p:cBhvr>
                                      <p:to>
                                        <p:strVal val="visible"/>
                                      </p:to>
                                    </p:set>
                                    <p:anim calcmode="lin" valueType="num">
                                      <p:cBhvr additive="base">
                                        <p:cTn id="25" dur="500" fill="hold"/>
                                        <p:tgtEl>
                                          <p:spTgt spid="34">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4">
                                            <p:txEl>
                                              <p:pRg st="1" end="1"/>
                                            </p:txEl>
                                          </p:spTgt>
                                        </p:tgtEl>
                                        <p:attrNameLst>
                                          <p:attrName>style.visibility</p:attrName>
                                        </p:attrNameLst>
                                      </p:cBhvr>
                                      <p:to>
                                        <p:strVal val="visible"/>
                                      </p:to>
                                    </p:set>
                                    <p:anim calcmode="lin" valueType="num">
                                      <p:cBhvr additive="base">
                                        <p:cTn id="31" dur="500" fill="hold"/>
                                        <p:tgtEl>
                                          <p:spTgt spid="34">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4">
                                            <p:txEl>
                                              <p:pRg st="2" end="2"/>
                                            </p:txEl>
                                          </p:spTgt>
                                        </p:tgtEl>
                                        <p:attrNameLst>
                                          <p:attrName>style.visibility</p:attrName>
                                        </p:attrNameLst>
                                      </p:cBhvr>
                                      <p:to>
                                        <p:strVal val="visible"/>
                                      </p:to>
                                    </p:set>
                                    <p:anim calcmode="lin" valueType="num">
                                      <p:cBhvr additive="base">
                                        <p:cTn id="37" dur="500" fill="hold"/>
                                        <p:tgtEl>
                                          <p:spTgt spid="34">
                                            <p:txEl>
                                              <p:pRg st="2" end="2"/>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2"/>
                                        </p:tgtEl>
                                        <p:attrNameLst>
                                          <p:attrName>style.visibility</p:attrName>
                                        </p:attrNameLst>
                                      </p:cBhvr>
                                      <p:to>
                                        <p:strVal val="visible"/>
                                      </p:to>
                                    </p:set>
                                    <p:anim calcmode="lin" valueType="num">
                                      <p:cBhvr additive="base">
                                        <p:cTn id="43" dur="500" fill="hold"/>
                                        <p:tgtEl>
                                          <p:spTgt spid="32"/>
                                        </p:tgtEl>
                                        <p:attrNameLst>
                                          <p:attrName>ppt_x</p:attrName>
                                        </p:attrNameLst>
                                      </p:cBhvr>
                                      <p:tavLst>
                                        <p:tav tm="0">
                                          <p:val>
                                            <p:strVal val="#ppt_x"/>
                                          </p:val>
                                        </p:tav>
                                        <p:tav tm="100000">
                                          <p:val>
                                            <p:strVal val="#ppt_x"/>
                                          </p:val>
                                        </p:tav>
                                      </p:tavLst>
                                    </p:anim>
                                    <p:anim calcmode="lin" valueType="num">
                                      <p:cBhvr additive="base">
                                        <p:cTn id="44"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3">
                                            <p:txEl>
                                              <p:pRg st="0" end="0"/>
                                            </p:txEl>
                                          </p:spTgt>
                                        </p:tgtEl>
                                        <p:attrNameLst>
                                          <p:attrName>style.visibility</p:attrName>
                                        </p:attrNameLst>
                                      </p:cBhvr>
                                      <p:to>
                                        <p:strVal val="visible"/>
                                      </p:to>
                                    </p:set>
                                    <p:anim calcmode="lin" valueType="num">
                                      <p:cBhvr additive="base">
                                        <p:cTn id="49" dur="500" fill="hold"/>
                                        <p:tgtEl>
                                          <p:spTgt spid="33">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8" name="Text Box 33"/>
          <p:cNvSpPr txBox="1">
            <a:spLocks noChangeArrowheads="1"/>
          </p:cNvSpPr>
          <p:nvPr/>
        </p:nvSpPr>
        <p:spPr bwMode="auto">
          <a:xfrm>
            <a:off x="4191000" y="4114800"/>
            <a:ext cx="57150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 A simple elegance</a:t>
            </a:r>
          </a:p>
          <a:p>
            <a:pPr>
              <a:spcBef>
                <a:spcPct val="0"/>
              </a:spcBef>
            </a:pPr>
            <a:r>
              <a:rPr lang="en-US" altLang="en-US" sz="2800" dirty="0">
                <a:latin typeface="Times New Roman" pitchFamily="18" charset="0"/>
              </a:rPr>
              <a:t>- I wont be hiding any </a:t>
            </a:r>
            <a:br>
              <a:rPr lang="en-US" altLang="en-US" sz="2800" dirty="0">
                <a:latin typeface="Times New Roman" pitchFamily="18" charset="0"/>
              </a:rPr>
            </a:br>
            <a:r>
              <a:rPr lang="en-US" altLang="en-US" sz="2800" dirty="0">
                <a:latin typeface="Times New Roman" pitchFamily="18" charset="0"/>
              </a:rPr>
              <a:t>  complexity from you.</a:t>
            </a:r>
          </a:p>
          <a:p>
            <a:pPr>
              <a:spcBef>
                <a:spcPct val="0"/>
              </a:spcBef>
            </a:pPr>
            <a:r>
              <a:rPr lang="en-US" altLang="en-US" sz="2800" dirty="0">
                <a:latin typeface="Times New Roman" pitchFamily="18" charset="0"/>
              </a:rPr>
              <a:t>- And believe you can </a:t>
            </a:r>
            <a:br>
              <a:rPr lang="en-US" altLang="en-US" sz="2800" dirty="0">
                <a:latin typeface="Times New Roman" pitchFamily="18" charset="0"/>
              </a:rPr>
            </a:br>
            <a:r>
              <a:rPr lang="en-US" altLang="en-US" sz="2800" dirty="0">
                <a:latin typeface="Times New Roman" pitchFamily="18" charset="0"/>
              </a:rPr>
              <a:t>   understand it all!</a:t>
            </a:r>
          </a:p>
        </p:txBody>
      </p:sp>
      <p:grpSp>
        <p:nvGrpSpPr>
          <p:cNvPr id="3" name="Group 2"/>
          <p:cNvGrpSpPr/>
          <p:nvPr/>
        </p:nvGrpSpPr>
        <p:grpSpPr>
          <a:xfrm>
            <a:off x="186087" y="685800"/>
            <a:ext cx="4081113" cy="2082513"/>
            <a:chOff x="186087" y="685800"/>
            <a:chExt cx="4081113" cy="2082513"/>
          </a:xfrm>
        </p:grpSpPr>
        <p:sp>
          <p:nvSpPr>
            <p:cNvPr id="16" name="Text Box 33"/>
            <p:cNvSpPr txBox="1">
              <a:spLocks noChangeArrowheads="1"/>
            </p:cNvSpPr>
            <p:nvPr/>
          </p:nvSpPr>
          <p:spPr bwMode="auto">
            <a:xfrm>
              <a:off x="186087" y="68580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Coding:</a:t>
              </a:r>
              <a:endParaRPr lang="en-US" altLang="en-US" sz="2800" dirty="0">
                <a:latin typeface="Times New Roman" pitchFamily="18" charset="0"/>
              </a:endParaRPr>
            </a:p>
          </p:txBody>
        </p:sp>
        <p:pic>
          <p:nvPicPr>
            <p:cNvPr id="8194" name="Picture 2" descr="Image result for softwar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821" y="1219200"/>
              <a:ext cx="2753979" cy="154911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4572000" y="685800"/>
            <a:ext cx="4766913" cy="1966261"/>
            <a:chOff x="4572000" y="685800"/>
            <a:chExt cx="4766913" cy="1966261"/>
          </a:xfrm>
        </p:grpSpPr>
        <p:sp>
          <p:nvSpPr>
            <p:cNvPr id="11" name="Text Box 33"/>
            <p:cNvSpPr txBox="1">
              <a:spLocks noChangeArrowheads="1"/>
            </p:cNvSpPr>
            <p:nvPr/>
          </p:nvSpPr>
          <p:spPr bwMode="auto">
            <a:xfrm>
              <a:off x="4572000" y="68580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endParaRPr lang="en-US" altLang="en-US" sz="2800" dirty="0">
                <a:latin typeface="Times New Roman" pitchFamily="18" charset="0"/>
              </a:endParaRPr>
            </a:p>
          </p:txBody>
        </p:sp>
        <p:pic>
          <p:nvPicPr>
            <p:cNvPr id="13" name="Picture 410"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29201" y="1182779"/>
              <a:ext cx="2209800" cy="1469282"/>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Text Box 33"/>
          <p:cNvSpPr txBox="1">
            <a:spLocks noChangeArrowheads="1"/>
          </p:cNvSpPr>
          <p:nvPr/>
        </p:nvSpPr>
        <p:spPr bwMode="auto">
          <a:xfrm>
            <a:off x="-76200" y="4114800"/>
            <a:ext cx="4843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 Complicated</a:t>
            </a:r>
          </a:p>
        </p:txBody>
      </p:sp>
      <p:sp>
        <p:nvSpPr>
          <p:cNvPr id="20" name="Text Box 33"/>
          <p:cNvSpPr txBox="1">
            <a:spLocks noChangeArrowheads="1"/>
          </p:cNvSpPr>
          <p:nvPr/>
        </p:nvSpPr>
        <p:spPr bwMode="auto">
          <a:xfrm>
            <a:off x="186087" y="2743200"/>
            <a:ext cx="40811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66FF33"/>
                </a:solidFill>
                <a:latin typeface="Times New Roman" pitchFamily="18" charset="0"/>
              </a:rPr>
              <a:t>While( running )</a:t>
            </a:r>
          </a:p>
          <a:p>
            <a:pPr>
              <a:spcBef>
                <a:spcPct val="0"/>
              </a:spcBef>
            </a:pPr>
            <a:r>
              <a:rPr lang="en-US" altLang="en-US" sz="2800" dirty="0">
                <a:solidFill>
                  <a:srgbClr val="66FF33"/>
                </a:solidFill>
                <a:latin typeface="Times New Roman" pitchFamily="18" charset="0"/>
              </a:rPr>
              <a:t>    if( foot is here )</a:t>
            </a:r>
          </a:p>
          <a:p>
            <a:pPr>
              <a:spcBef>
                <a:spcPct val="0"/>
              </a:spcBef>
            </a:pPr>
            <a:r>
              <a:rPr lang="en-US" altLang="en-US" sz="2800" dirty="0">
                <a:solidFill>
                  <a:srgbClr val="66FF33"/>
                </a:solidFill>
                <a:latin typeface="Times New Roman" pitchFamily="18" charset="0"/>
              </a:rPr>
              <a:t>         move it there</a:t>
            </a:r>
          </a:p>
        </p:txBody>
      </p:sp>
      <p:grpSp>
        <p:nvGrpSpPr>
          <p:cNvPr id="92" name="Group 91"/>
          <p:cNvGrpSpPr/>
          <p:nvPr/>
        </p:nvGrpSpPr>
        <p:grpSpPr>
          <a:xfrm>
            <a:off x="4800600" y="2819400"/>
            <a:ext cx="3410537" cy="1295400"/>
            <a:chOff x="5029200" y="2819400"/>
            <a:chExt cx="3410537" cy="1295400"/>
          </a:xfrm>
        </p:grpSpPr>
        <p:sp>
          <p:nvSpPr>
            <p:cNvPr id="93" name="Rectangle 92"/>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94"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5" name="Group 94"/>
          <p:cNvGrpSpPr/>
          <p:nvPr/>
        </p:nvGrpSpPr>
        <p:grpSpPr>
          <a:xfrm>
            <a:off x="5053707" y="3010343"/>
            <a:ext cx="2789426" cy="1068329"/>
            <a:chOff x="5282307" y="3010343"/>
            <a:chExt cx="2789426" cy="1068329"/>
          </a:xfrm>
        </p:grpSpPr>
        <p:cxnSp>
          <p:nvCxnSpPr>
            <p:cNvPr id="96" name="Straight Connector 95"/>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07" name="Straight Connector 106"/>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08" name="Straight Connector 107"/>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09" name="Straight Connector 108"/>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28" name="Straight Connector 127"/>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29" name="Straight Connector 128"/>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30" name="Straight Connector 129"/>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31" name="Straight Connector 130"/>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32" name="Straight Connector 131"/>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41" name="Rectangle 140"/>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2" name="Rectangle 141"/>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k</a:t>
              </a:r>
              <a:endParaRPr lang="en-CA" sz="1200" dirty="0">
                <a:solidFill>
                  <a:srgbClr val="66FF33"/>
                </a:solidFill>
              </a:endParaRPr>
            </a:p>
          </p:txBody>
        </p:sp>
        <p:cxnSp>
          <p:nvCxnSpPr>
            <p:cNvPr id="143" name="Straight Connector 142"/>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Tree>
    <p:extLst>
      <p:ext uri="{BB962C8B-B14F-4D97-AF65-F5344CB8AC3E}">
        <p14:creationId xmlns:p14="http://schemas.microsoft.com/office/powerpoint/2010/main" val="2638487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
                                            <p:txEl>
                                              <p:pRg st="0" end="0"/>
                                            </p:txEl>
                                          </p:spTgt>
                                        </p:tgtEl>
                                        <p:attrNameLst>
                                          <p:attrName>style.visibility</p:attrName>
                                        </p:attrNameLst>
                                      </p:cBhvr>
                                      <p:to>
                                        <p:strVal val="visible"/>
                                      </p:to>
                                    </p:set>
                                    <p:anim calcmode="lin" valueType="num">
                                      <p:cBhvr additive="base">
                                        <p:cTn id="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8">
                                            <p:txEl>
                                              <p:pRg st="0" end="0"/>
                                            </p:txEl>
                                          </p:spTgt>
                                        </p:tgtEl>
                                        <p:attrNameLst>
                                          <p:attrName>style.visibility</p:attrName>
                                        </p:attrNameLst>
                                      </p:cBhvr>
                                      <p:to>
                                        <p:strVal val="visible"/>
                                      </p:to>
                                    </p:set>
                                    <p:anim calcmode="lin" valueType="num">
                                      <p:cBhvr additive="base">
                                        <p:cTn id="13"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8">
                                            <p:txEl>
                                              <p:pRg st="1" end="1"/>
                                            </p:txEl>
                                          </p:spTgt>
                                        </p:tgtEl>
                                        <p:attrNameLst>
                                          <p:attrName>style.visibility</p:attrName>
                                        </p:attrNameLst>
                                      </p:cBhvr>
                                      <p:to>
                                        <p:strVal val="visible"/>
                                      </p:to>
                                    </p:set>
                                    <p:anim calcmode="lin" valueType="num">
                                      <p:cBhvr additive="base">
                                        <p:cTn id="19" dur="500" fill="hold"/>
                                        <p:tgtEl>
                                          <p:spTgt spid="18">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18">
                                            <p:txEl>
                                              <p:pRg st="2" end="2"/>
                                            </p:txEl>
                                          </p:spTgt>
                                        </p:tgtEl>
                                        <p:attrNameLst>
                                          <p:attrName>style.visibility</p:attrName>
                                        </p:attrNameLst>
                                      </p:cBhvr>
                                      <p:to>
                                        <p:strVal val="visible"/>
                                      </p:to>
                                    </p:set>
                                    <p:anim calcmode="lin" valueType="num">
                                      <p:cBhvr additive="base">
                                        <p:cTn id="25" dur="500" fill="hold"/>
                                        <p:tgtEl>
                                          <p:spTgt spid="18">
                                            <p:txEl>
                                              <p:pRg st="2" end="2"/>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76200" y="1637845"/>
                <a:ext cx="4275423" cy="1333955"/>
              </a:xfrm>
              <a:prstGeom prst="rect">
                <a:avLst/>
              </a:prstGeom>
            </p:spPr>
            <p:txBody>
              <a:bodyPr wrap="square">
                <a:spAutoFit/>
              </a:bodyPr>
              <a:lstStyle/>
              <a:p>
                <a:pPr algn="r"/>
                <a:r>
                  <a:rPr lang="en-CA" sz="2400" dirty="0"/>
                  <a:t> </a:t>
                </a:r>
                <a14:m>
                  <m:oMath xmlns:m="http://schemas.openxmlformats.org/officeDocument/2006/math">
                    <m:f>
                      <m:fPr>
                        <m:ctrlPr>
                          <a:rPr lang="en-CA" sz="2000" i="1" smtClean="0">
                            <a:latin typeface="Cambria Math" panose="02040503050406030204" pitchFamily="18" charset="0"/>
                          </a:rPr>
                        </m:ctrlPr>
                      </m:fPr>
                      <m:num>
                        <m:r>
                          <m:rPr>
                            <m:nor/>
                          </m:rPr>
                          <a:rPr lang="en-CA" sz="2000" i="1" dirty="0">
                            <a:sym typeface="Symbol" panose="05050102010706020507" pitchFamily="18" charset="2"/>
                          </a:rPr>
                          <m:t></m:t>
                        </m:r>
                        <m:r>
                          <m:rPr>
                            <m:nor/>
                          </m:rPr>
                          <a:rPr lang="en-CA" sz="2000" b="0" i="0" dirty="0" smtClean="0">
                            <a:sym typeface="Symbol" panose="05050102010706020507" pitchFamily="18" charset="2"/>
                          </a:rPr>
                          <m:t> </m:t>
                        </m:r>
                        <m:r>
                          <m:rPr>
                            <m:nor/>
                          </m:rPr>
                          <a:rPr lang="en-CA" sz="2000" dirty="0"/>
                          <m:t>technology</m:t>
                        </m:r>
                        <m:r>
                          <m:rPr>
                            <m:nor/>
                          </m:rPr>
                          <a:rPr lang="en-CA" sz="2000" dirty="0"/>
                          <m:t> </m:t>
                        </m:r>
                      </m:num>
                      <m:den>
                        <m:r>
                          <m:rPr>
                            <m:nor/>
                          </m:rPr>
                          <a:rPr lang="en-CA" sz="2000" i="1" dirty="0">
                            <a:sym typeface="Symbol" panose="05050102010706020507" pitchFamily="18" charset="2"/>
                          </a:rPr>
                          <m:t></m:t>
                        </m:r>
                        <m:r>
                          <m:rPr>
                            <m:nor/>
                          </m:rPr>
                          <a:rPr lang="en-CA" sz="2000" b="0" i="1" dirty="0" smtClean="0">
                            <a:sym typeface="Symbol" panose="05050102010706020507" pitchFamily="18" charset="2"/>
                          </a:rPr>
                          <m:t> </m:t>
                        </m:r>
                        <m:r>
                          <m:rPr>
                            <m:nor/>
                          </m:rPr>
                          <a:rPr lang="en-CA" sz="2000" dirty="0">
                            <a:sym typeface="Symbol" panose="05050102010706020507" pitchFamily="18" charset="2"/>
                          </a:rPr>
                          <m:t>t</m:t>
                        </m:r>
                        <m:r>
                          <m:rPr>
                            <m:nor/>
                          </m:rPr>
                          <a:rPr lang="en-CA" sz="2000" b="0" dirty="0" smtClean="0">
                            <a:sym typeface="Symbol" panose="05050102010706020507" pitchFamily="18" charset="2"/>
                          </a:rPr>
                          <m:t>ime</m:t>
                        </m:r>
                      </m:den>
                    </m:f>
                  </m:oMath>
                </a14:m>
                <a:endParaRPr lang="en-CA" sz="2400" b="0" dirty="0"/>
              </a:p>
              <a:p>
                <a:pPr algn="r"/>
                <a14:m>
                  <m:oMath xmlns:m="http://schemas.openxmlformats.org/officeDocument/2006/math">
                    <m:r>
                      <m:rPr>
                        <m:sty m:val="p"/>
                      </m:rPr>
                      <a:rPr lang="en-CA" sz="2400">
                        <a:latin typeface="Cambria Math" panose="02040503050406030204" pitchFamily="18" charset="0"/>
                      </a:rPr>
                      <m:t>rate</m:t>
                    </m:r>
                    <m:r>
                      <a:rPr lang="en-CA" sz="2400">
                        <a:latin typeface="Cambria Math" panose="02040503050406030204" pitchFamily="18" charset="0"/>
                      </a:rPr>
                      <m:t> </m:t>
                    </m:r>
                    <m:r>
                      <m:rPr>
                        <m:sty m:val="p"/>
                      </m:rPr>
                      <a:rPr lang="en-CA" sz="2400">
                        <a:latin typeface="Cambria Math" panose="02040503050406030204" pitchFamily="18" charset="0"/>
                      </a:rPr>
                      <m:t>of</m:t>
                    </m:r>
                    <m:r>
                      <a:rPr lang="en-CA" sz="2400">
                        <a:latin typeface="Cambria Math" panose="02040503050406030204" pitchFamily="18" charset="0"/>
                      </a:rPr>
                      <m:t> </m:t>
                    </m:r>
                    <m:r>
                      <m:rPr>
                        <m:sty m:val="p"/>
                      </m:rPr>
                      <a:rPr lang="en-CA" sz="2400">
                        <a:latin typeface="Cambria Math" panose="02040503050406030204" pitchFamily="18" charset="0"/>
                      </a:rPr>
                      <m:t>chang</m:t>
                    </m:r>
                  </m:oMath>
                </a14:m>
                <a:r>
                  <a:rPr lang="en-CA" sz="2400" dirty="0"/>
                  <a:t>e</a:t>
                </a:r>
              </a:p>
              <a:p>
                <a:pPr algn="r"/>
                <a:r>
                  <a:rPr lang="en-CA" sz="2400" dirty="0"/>
                  <a:t># of inventions per year </a:t>
                </a:r>
              </a:p>
            </p:txBody>
          </p:sp>
        </mc:Choice>
        <mc:Fallback xmlns="">
          <p:sp>
            <p:nvSpPr>
              <p:cNvPr id="5" name="Rectangle 4"/>
              <p:cNvSpPr>
                <a:spLocks noRot="1" noChangeAspect="1" noMove="1" noResize="1" noEditPoints="1" noAdjustHandles="1" noChangeArrowheads="1" noChangeShapeType="1" noTextEdit="1"/>
              </p:cNvSpPr>
              <p:nvPr/>
            </p:nvSpPr>
            <p:spPr>
              <a:xfrm>
                <a:off x="76200" y="1637845"/>
                <a:ext cx="4275423" cy="1333955"/>
              </a:xfrm>
              <a:prstGeom prst="rect">
                <a:avLst/>
              </a:prstGeom>
              <a:blipFill>
                <a:blip r:embed="rId2"/>
                <a:stretch>
                  <a:fillRect r="-4137" b="-9589"/>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sp>
        <p:nvSpPr>
          <p:cNvPr id="9" name="Rectangle 8"/>
          <p:cNvSpPr/>
          <p:nvPr/>
        </p:nvSpPr>
        <p:spPr>
          <a:xfrm>
            <a:off x="3124200" y="898009"/>
            <a:ext cx="3352800" cy="461665"/>
          </a:xfrm>
          <a:prstGeom prst="rect">
            <a:avLst/>
          </a:prstGeom>
        </p:spPr>
        <p:txBody>
          <a:bodyPr wrap="square">
            <a:spAutoFit/>
          </a:bodyPr>
          <a:lstStyle/>
          <a:p>
            <a:r>
              <a:rPr lang="en-CA" sz="2400" dirty="0"/>
              <a:t>technology = </a:t>
            </a:r>
            <a:endParaRPr lang="en-CA" sz="2400" b="0" dirty="0">
              <a:solidFill>
                <a:schemeClr val="tx1"/>
              </a:solidFill>
            </a:endParaRPr>
          </a:p>
        </p:txBody>
      </p:sp>
      <p:sp>
        <p:nvSpPr>
          <p:cNvPr id="4" name="Rectangle 3"/>
          <p:cNvSpPr/>
          <p:nvPr/>
        </p:nvSpPr>
        <p:spPr>
          <a:xfrm>
            <a:off x="2057400" y="457200"/>
            <a:ext cx="4015843" cy="523220"/>
          </a:xfrm>
          <a:prstGeom prst="rect">
            <a:avLst/>
          </a:prstGeom>
        </p:spPr>
        <p:txBody>
          <a:bodyPr wrap="none">
            <a:spAutoFit/>
          </a:bodyPr>
          <a:lstStyle/>
          <a:p>
            <a:r>
              <a:rPr lang="en-CA" dirty="0"/>
              <a:t>What causes a singularity?</a:t>
            </a:r>
          </a:p>
        </p:txBody>
      </p:sp>
      <p:sp>
        <p:nvSpPr>
          <p:cNvPr id="11" name="Rectangle 10"/>
          <p:cNvSpPr/>
          <p:nvPr/>
        </p:nvSpPr>
        <p:spPr>
          <a:xfrm>
            <a:off x="5070765" y="907473"/>
            <a:ext cx="4419600" cy="461665"/>
          </a:xfrm>
          <a:prstGeom prst="rect">
            <a:avLst/>
          </a:prstGeom>
        </p:spPr>
        <p:txBody>
          <a:bodyPr wrap="square">
            <a:spAutoFit/>
          </a:bodyPr>
          <a:lstStyle/>
          <a:p>
            <a:r>
              <a:rPr lang="en-CA" sz="1600" b="0" dirty="0">
                <a:solidFill>
                  <a:schemeClr val="tx1"/>
                </a:solidFill>
              </a:rPr>
              <a:t>  </a:t>
            </a:r>
            <a:r>
              <a:rPr lang="en-CA" sz="2400" dirty="0"/>
              <a:t>When </a:t>
            </a:r>
            <a:r>
              <a:rPr lang="en-CA" sz="2400" i="1" dirty="0"/>
              <a:t>time</a:t>
            </a:r>
            <a:r>
              <a:rPr lang="en-CA" sz="2400" dirty="0"/>
              <a:t> = 12:00pm,</a:t>
            </a:r>
          </a:p>
        </p:txBody>
      </p:sp>
      <p:sp>
        <p:nvSpPr>
          <p:cNvPr id="12" name="Rectangle 11"/>
          <p:cNvSpPr/>
          <p:nvPr/>
        </p:nvSpPr>
        <p:spPr>
          <a:xfrm>
            <a:off x="4648200" y="1905000"/>
            <a:ext cx="4953000" cy="830997"/>
          </a:xfrm>
          <a:prstGeom prst="rect">
            <a:avLst/>
          </a:prstGeom>
        </p:spPr>
        <p:txBody>
          <a:bodyPr wrap="square">
            <a:spAutoFit/>
          </a:bodyPr>
          <a:lstStyle/>
          <a:p>
            <a:r>
              <a:rPr lang="en-CA" sz="2400" dirty="0">
                <a:sym typeface="Symbol" panose="05050102010706020507" pitchFamily="18" charset="2"/>
              </a:rPr>
              <a:t> slightly super linearly </a:t>
            </a:r>
            <a:br>
              <a:rPr lang="en-CA" sz="2400" dirty="0">
                <a:sym typeface="Symbol" panose="05050102010706020507" pitchFamily="18" charset="2"/>
              </a:rPr>
            </a:br>
            <a:r>
              <a:rPr lang="en-CA" sz="2400" dirty="0">
                <a:sym typeface="Symbol" panose="05050102010706020507" pitchFamily="18" charset="2"/>
              </a:rPr>
              <a:t>    in what we already know</a:t>
            </a:r>
          </a:p>
        </p:txBody>
      </p:sp>
      <p:sp>
        <p:nvSpPr>
          <p:cNvPr id="15" name="Rectangle 14"/>
          <p:cNvSpPr/>
          <p:nvPr/>
        </p:nvSpPr>
        <p:spPr>
          <a:xfrm>
            <a:off x="2057400" y="2971800"/>
            <a:ext cx="5923504" cy="461665"/>
          </a:xfrm>
          <a:prstGeom prst="rect">
            <a:avLst/>
          </a:prstGeom>
        </p:spPr>
        <p:txBody>
          <a:bodyPr wrap="square">
            <a:spAutoFit/>
          </a:bodyPr>
          <a:lstStyle/>
          <a:p>
            <a:r>
              <a:rPr lang="en-CA" sz="2400" dirty="0">
                <a:sym typeface="Symbol" panose="05050102010706020507" pitchFamily="18" charset="2"/>
              </a:rPr>
              <a:t>Having AI really does change things fast.</a:t>
            </a:r>
            <a:r>
              <a:rPr lang="en-CA" sz="2400" dirty="0"/>
              <a:t> </a:t>
            </a:r>
          </a:p>
        </p:txBody>
      </p:sp>
      <p:pic>
        <p:nvPicPr>
          <p:cNvPr id="16" name="Picture 12" descr="Image result for singularit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5020" y="3442206"/>
            <a:ext cx="3304422" cy="3304422"/>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16"/>
          <p:cNvGrpSpPr/>
          <p:nvPr/>
        </p:nvGrpSpPr>
        <p:grpSpPr>
          <a:xfrm>
            <a:off x="-203400" y="3166800"/>
            <a:ext cx="5469609" cy="3996000"/>
            <a:chOff x="-203400" y="2901462"/>
            <a:chExt cx="5469609" cy="3996000"/>
          </a:xfrm>
        </p:grpSpPr>
        <p:grpSp>
          <p:nvGrpSpPr>
            <p:cNvPr id="18" name="Group 17"/>
            <p:cNvGrpSpPr/>
            <p:nvPr/>
          </p:nvGrpSpPr>
          <p:grpSpPr>
            <a:xfrm>
              <a:off x="76200" y="3200400"/>
              <a:ext cx="5190009" cy="3310547"/>
              <a:chOff x="76200" y="3200400"/>
              <a:chExt cx="5190009" cy="3310547"/>
            </a:xfrm>
          </p:grpSpPr>
          <p:pic>
            <p:nvPicPr>
              <p:cNvPr id="21" name="Picture 20"/>
              <p:cNvPicPr>
                <a:picLocks noChangeAspect="1"/>
              </p:cNvPicPr>
              <p:nvPr/>
            </p:nvPicPr>
            <p:blipFill rotWithShape="1">
              <a:blip r:embed="rId4"/>
              <a:srcRect l="8597" t="-1523" r="10426" b="1523"/>
              <a:stretch/>
            </p:blipFill>
            <p:spPr>
              <a:xfrm>
                <a:off x="76200" y="3200400"/>
                <a:ext cx="5190009" cy="3310547"/>
              </a:xfrm>
              <a:prstGeom prst="rect">
                <a:avLst/>
              </a:prstGeom>
            </p:spPr>
          </p:pic>
          <p:sp>
            <p:nvSpPr>
              <p:cNvPr id="22" name="Rectangle 21"/>
              <p:cNvSpPr/>
              <p:nvPr/>
            </p:nvSpPr>
            <p:spPr>
              <a:xfrm>
                <a:off x="2133600" y="3463800"/>
                <a:ext cx="1542654" cy="2556000"/>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3" name="Rectangle 22"/>
              <p:cNvSpPr/>
              <p:nvPr/>
            </p:nvSpPr>
            <p:spPr>
              <a:xfrm flipV="1">
                <a:off x="1049215" y="6177395"/>
                <a:ext cx="3810000" cy="205817"/>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 name="Rectangle 23"/>
              <p:cNvSpPr/>
              <p:nvPr/>
            </p:nvSpPr>
            <p:spPr>
              <a:xfrm flipH="1" flipV="1">
                <a:off x="113118" y="3250836"/>
                <a:ext cx="432000" cy="3149962"/>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5" name="Picture 24"/>
              <p:cNvPicPr>
                <a:picLocks noChangeAspect="1"/>
              </p:cNvPicPr>
              <p:nvPr/>
            </p:nvPicPr>
            <p:blipFill rotWithShape="1">
              <a:blip r:embed="rId5"/>
              <a:srcRect l="25537" t="83257" r="31246" b="9351"/>
              <a:stretch/>
            </p:blipFill>
            <p:spPr>
              <a:xfrm>
                <a:off x="2731476" y="5943600"/>
                <a:ext cx="2450124" cy="240318"/>
              </a:xfrm>
              <a:prstGeom prst="rect">
                <a:avLst/>
              </a:prstGeom>
            </p:spPr>
          </p:pic>
          <p:pic>
            <p:nvPicPr>
              <p:cNvPr id="26" name="Picture 25"/>
              <p:cNvPicPr>
                <a:picLocks noChangeAspect="1"/>
              </p:cNvPicPr>
              <p:nvPr/>
            </p:nvPicPr>
            <p:blipFill rotWithShape="1">
              <a:blip r:embed="rId5"/>
              <a:srcRect l="25537" t="83257" r="31246" b="9351"/>
              <a:stretch/>
            </p:blipFill>
            <p:spPr>
              <a:xfrm>
                <a:off x="1905000" y="5943600"/>
                <a:ext cx="2450124" cy="240318"/>
              </a:xfrm>
              <a:prstGeom prst="rect">
                <a:avLst/>
              </a:prstGeom>
            </p:spPr>
          </p:pic>
        </p:grpSp>
        <p:sp>
          <p:nvSpPr>
            <p:cNvPr id="19" name="Rectangle 18"/>
            <p:cNvSpPr/>
            <p:nvPr/>
          </p:nvSpPr>
          <p:spPr>
            <a:xfrm flipH="1" flipV="1">
              <a:off x="-203400" y="3169200"/>
              <a:ext cx="432000" cy="3384000"/>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 name="Picture 19"/>
            <p:cNvPicPr>
              <a:picLocks noChangeAspect="1"/>
            </p:cNvPicPr>
            <p:nvPr/>
          </p:nvPicPr>
          <p:blipFill>
            <a:blip r:embed="rId6"/>
            <a:stretch>
              <a:fillRect/>
            </a:stretch>
          </p:blipFill>
          <p:spPr>
            <a:xfrm>
              <a:off x="685800" y="2901462"/>
              <a:ext cx="1441807" cy="3996000"/>
            </a:xfrm>
            <a:prstGeom prst="rect">
              <a:avLst/>
            </a:prstGeom>
          </p:spPr>
        </p:pic>
      </p:grpSp>
      <p:sp>
        <p:nvSpPr>
          <p:cNvPr id="27" name="Rectangle 26"/>
          <p:cNvSpPr/>
          <p:nvPr/>
        </p:nvSpPr>
        <p:spPr>
          <a:xfrm>
            <a:off x="2825262" y="4039941"/>
            <a:ext cx="2057400" cy="830997"/>
          </a:xfrm>
          <a:prstGeom prst="rect">
            <a:avLst/>
          </a:prstGeom>
        </p:spPr>
        <p:txBody>
          <a:bodyPr wrap="square">
            <a:spAutoFit/>
          </a:bodyPr>
          <a:lstStyle/>
          <a:p>
            <a:r>
              <a:rPr lang="en-CA" sz="2400" b="0" dirty="0">
                <a:solidFill>
                  <a:schemeClr val="bg2"/>
                </a:solidFill>
              </a:rPr>
              <a:t>What does life </a:t>
            </a:r>
            <a:br>
              <a:rPr lang="en-CA" sz="2400" b="0" dirty="0">
                <a:solidFill>
                  <a:schemeClr val="bg2"/>
                </a:solidFill>
              </a:rPr>
            </a:br>
            <a:r>
              <a:rPr lang="en-CA" sz="2400" b="0" dirty="0">
                <a:solidFill>
                  <a:schemeClr val="bg2"/>
                </a:solidFill>
              </a:rPr>
              <a:t>look like here?</a:t>
            </a:r>
          </a:p>
        </p:txBody>
      </p:sp>
      <p:grpSp>
        <p:nvGrpSpPr>
          <p:cNvPr id="28" name="Group 27"/>
          <p:cNvGrpSpPr/>
          <p:nvPr/>
        </p:nvGrpSpPr>
        <p:grpSpPr>
          <a:xfrm>
            <a:off x="1641157" y="3194538"/>
            <a:ext cx="1277914" cy="3589582"/>
            <a:chOff x="1641157" y="2971800"/>
            <a:chExt cx="1277914" cy="3589582"/>
          </a:xfrm>
        </p:grpSpPr>
        <p:cxnSp>
          <p:nvCxnSpPr>
            <p:cNvPr id="29" name="Straight Connector 28"/>
            <p:cNvCxnSpPr/>
            <p:nvPr/>
          </p:nvCxnSpPr>
          <p:spPr bwMode="auto">
            <a:xfrm flipH="1">
              <a:off x="1700436" y="2971800"/>
              <a:ext cx="0" cy="3589582"/>
            </a:xfrm>
            <a:prstGeom prst="line">
              <a:avLst/>
            </a:prstGeom>
            <a:noFill/>
            <a:ln w="38100" cap="sq" cmpd="sng" algn="ctr">
              <a:solidFill>
                <a:schemeClr val="hlink"/>
              </a:solidFill>
              <a:prstDash val="solid"/>
              <a:round/>
              <a:headEnd type="none" w="med" len="med"/>
              <a:tailEnd type="none" w="med" len="med"/>
            </a:ln>
            <a:effectLst/>
          </p:spPr>
        </p:cxnSp>
        <p:sp>
          <p:nvSpPr>
            <p:cNvPr id="30" name="Rectangle 29"/>
            <p:cNvSpPr/>
            <p:nvPr/>
          </p:nvSpPr>
          <p:spPr>
            <a:xfrm>
              <a:off x="1641157" y="6019800"/>
              <a:ext cx="1277914" cy="461665"/>
            </a:xfrm>
            <a:prstGeom prst="rect">
              <a:avLst/>
            </a:prstGeom>
          </p:spPr>
          <p:txBody>
            <a:bodyPr wrap="none">
              <a:spAutoFit/>
            </a:bodyPr>
            <a:lstStyle/>
            <a:p>
              <a:r>
                <a:rPr lang="en-CA" sz="2400" dirty="0">
                  <a:solidFill>
                    <a:schemeClr val="bg2"/>
                  </a:solidFill>
                  <a:sym typeface="Symbol" panose="05050102010706020507" pitchFamily="18" charset="2"/>
                </a:rPr>
                <a:t>12:00pm</a:t>
              </a:r>
              <a:endParaRPr lang="en-CA" sz="2400" dirty="0">
                <a:solidFill>
                  <a:schemeClr val="bg2"/>
                </a:solidFill>
              </a:endParaRPr>
            </a:p>
          </p:txBody>
        </p:sp>
      </p:grpSp>
      <p:sp>
        <p:nvSpPr>
          <p:cNvPr id="31" name="Rectangle 30"/>
          <p:cNvSpPr/>
          <p:nvPr/>
        </p:nvSpPr>
        <p:spPr>
          <a:xfrm>
            <a:off x="5673438" y="1212273"/>
            <a:ext cx="2173993" cy="461665"/>
          </a:xfrm>
          <a:prstGeom prst="rect">
            <a:avLst/>
          </a:prstGeom>
        </p:spPr>
        <p:txBody>
          <a:bodyPr wrap="none">
            <a:spAutoFit/>
          </a:bodyPr>
          <a:lstStyle/>
          <a:p>
            <a:r>
              <a:rPr lang="en-CA" sz="2400" i="1" dirty="0"/>
              <a:t>technology</a:t>
            </a:r>
            <a:r>
              <a:rPr lang="en-CA" sz="2400" dirty="0"/>
              <a:t> = </a:t>
            </a:r>
            <a:r>
              <a:rPr lang="en-CA" sz="2400" dirty="0">
                <a:sym typeface="Symbol" panose="05050102010706020507" pitchFamily="18" charset="2"/>
              </a:rPr>
              <a:t>.</a:t>
            </a:r>
            <a:endParaRPr lang="en-CA" sz="2400" dirty="0"/>
          </a:p>
        </p:txBody>
      </p:sp>
    </p:spTree>
    <p:extLst>
      <p:ext uri="{BB962C8B-B14F-4D97-AF65-F5344CB8AC3E}">
        <p14:creationId xmlns:p14="http://schemas.microsoft.com/office/powerpoint/2010/main" val="10658497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 calcmode="lin" valueType="num">
                                      <p:cBhvr additive="base">
                                        <p:cTn id="1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0-#ppt_w/2"/>
                                          </p:val>
                                        </p:tav>
                                        <p:tav tm="100000">
                                          <p:val>
                                            <p:strVal val="#ppt_x"/>
                                          </p:val>
                                        </p:tav>
                                      </p:tavLst>
                                    </p:anim>
                                    <p:anim calcmode="lin" valueType="num">
                                      <p:cBhvr additive="base">
                                        <p:cTn id="1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0-#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7">
                                            <p:txEl>
                                              <p:pRg st="0" end="0"/>
                                            </p:txEl>
                                          </p:spTgt>
                                        </p:tgtEl>
                                        <p:attrNameLst>
                                          <p:attrName>style.visibility</p:attrName>
                                        </p:attrNameLst>
                                      </p:cBhvr>
                                      <p:to>
                                        <p:strVal val="visible"/>
                                      </p:to>
                                    </p:set>
                                    <p:anim calcmode="lin" valueType="num">
                                      <p:cBhvr additive="base">
                                        <p:cTn id="29" dur="500" fill="hold"/>
                                        <p:tgtEl>
                                          <p:spTgt spid="27">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500" fill="hold"/>
                                        <p:tgtEl>
                                          <p:spTgt spid="16"/>
                                        </p:tgtEl>
                                        <p:attrNameLst>
                                          <p:attrName>ppt_x</p:attrName>
                                        </p:attrNameLst>
                                      </p:cBhvr>
                                      <p:tavLst>
                                        <p:tav tm="0">
                                          <p:val>
                                            <p:strVal val="0-#ppt_w/2"/>
                                          </p:val>
                                        </p:tav>
                                        <p:tav tm="100000">
                                          <p:val>
                                            <p:strVal val="#ppt_x"/>
                                          </p:val>
                                        </p:tav>
                                      </p:tavLst>
                                    </p:anim>
                                    <p:anim calcmode="lin" valueType="num">
                                      <p:cBhvr additive="base">
                                        <p:cTn id="3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3"/>
          <p:cNvSpPr txBox="1">
            <a:spLocks noChangeArrowheads="1"/>
          </p:cNvSpPr>
          <p:nvPr/>
        </p:nvSpPr>
        <p:spPr bwMode="auto">
          <a:xfrm>
            <a:off x="1329087" y="2581870"/>
            <a:ext cx="933891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5400" dirty="0">
                <a:solidFill>
                  <a:schemeClr val="tx2"/>
                </a:solidFill>
                <a:latin typeface="Times New Roman" panose="02020603050405020304" pitchFamily="18" charset="0"/>
                <a:cs typeface="Times New Roman" panose="02020603050405020304" pitchFamily="18" charset="0"/>
              </a:rPr>
              <a:t>End of 1.5 hr talk</a:t>
            </a:r>
            <a:endParaRPr lang="en-US" alt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783706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1" name="Object 4"/>
          <p:cNvGraphicFramePr>
            <a:graphicFrameLocks noChangeAspect="1"/>
          </p:cNvGraphicFramePr>
          <p:nvPr/>
        </p:nvGraphicFramePr>
        <p:xfrm>
          <a:off x="4514850" y="3614737"/>
          <a:ext cx="112713" cy="214313"/>
        </p:xfrm>
        <a:graphic>
          <a:graphicData uri="http://schemas.openxmlformats.org/presentationml/2006/ole">
            <mc:AlternateContent xmlns:mc="http://schemas.openxmlformats.org/markup-compatibility/2006">
              <mc:Choice xmlns:v="urn:schemas-microsoft-com:vml" Requires="v">
                <p:oleObj spid="_x0000_s4440" name="Equation" r:id="rId4" imgW="114151" imgH="215619" progId="Equation.3">
                  <p:embed/>
                </p:oleObj>
              </mc:Choice>
              <mc:Fallback>
                <p:oleObj name="Equation" r:id="rId4" imgW="114151" imgH="215619" progId="Equation.3">
                  <p:embed/>
                  <p:pic>
                    <p:nvPicPr>
                      <p:cNvPr id="2051"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3614737"/>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9" name="Rectangle 63"/>
          <p:cNvSpPr>
            <a:spLocks noChangeArrowheads="1"/>
          </p:cNvSpPr>
          <p:nvPr/>
        </p:nvSpPr>
        <p:spPr bwMode="auto">
          <a:xfrm>
            <a:off x="-1905000" y="228600"/>
            <a:ext cx="7391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One page </a:t>
            </a:r>
          </a:p>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about </a:t>
            </a:r>
          </a:p>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each topic</a:t>
            </a:r>
          </a:p>
        </p:txBody>
      </p:sp>
      <p:graphicFrame>
        <p:nvGraphicFramePr>
          <p:cNvPr id="7" name="Object 4">
            <a:extLst>
              <a:ext uri="{FF2B5EF4-FFF2-40B4-BE49-F238E27FC236}">
                <a16:creationId xmlns:a16="http://schemas.microsoft.com/office/drawing/2014/main" id="{236BC195-C6CA-4B1A-908B-08C9D1A4DF54}"/>
              </a:ext>
            </a:extLst>
          </p:cNvPr>
          <p:cNvGraphicFramePr>
            <a:graphicFrameLocks noChangeAspect="1"/>
          </p:cNvGraphicFramePr>
          <p:nvPr>
            <p:extLst>
              <p:ext uri="{D42A27DB-BD31-4B8C-83A1-F6EECF244321}">
                <p14:modId xmlns:p14="http://schemas.microsoft.com/office/powerpoint/2010/main" val="462155663"/>
              </p:ext>
            </p:extLst>
          </p:nvPr>
        </p:nvGraphicFramePr>
        <p:xfrm>
          <a:off x="3752850" y="2635250"/>
          <a:ext cx="112713" cy="214313"/>
        </p:xfrm>
        <a:graphic>
          <a:graphicData uri="http://schemas.openxmlformats.org/presentationml/2006/ole">
            <mc:AlternateContent xmlns:mc="http://schemas.openxmlformats.org/markup-compatibility/2006">
              <mc:Choice xmlns:v="urn:schemas-microsoft-com:vml" Requires="v">
                <p:oleObj spid="_x0000_s4441" name="Equation" r:id="rId6" imgW="114151" imgH="215619" progId="Equation.3">
                  <p:embed/>
                </p:oleObj>
              </mc:Choice>
              <mc:Fallback>
                <p:oleObj name="Equation" r:id="rId6" imgW="114151" imgH="215619" progId="Equation.3">
                  <p:embed/>
                  <p:pic>
                    <p:nvPicPr>
                      <p:cNvPr id="2051"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752850" y="26352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pic>
        <p:nvPicPr>
          <p:cNvPr id="11" name="Picture 8" descr="https://resources.inbenta.com/finger%20me%20AI.png">
            <a:extLst>
              <a:ext uri="{FF2B5EF4-FFF2-40B4-BE49-F238E27FC236}">
                <a16:creationId xmlns:a16="http://schemas.microsoft.com/office/drawing/2014/main" id="{628F5C92-40EA-448F-8AA7-A6EE7640B62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2452912" y="4757848"/>
            <a:ext cx="4038600" cy="1820214"/>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3">
            <a:extLst>
              <a:ext uri="{FF2B5EF4-FFF2-40B4-BE49-F238E27FC236}">
                <a16:creationId xmlns:a16="http://schemas.microsoft.com/office/drawing/2014/main" id="{B983157A-E32D-4EE7-A891-BF51662980C9}"/>
              </a:ext>
            </a:extLst>
          </p:cNvPr>
          <p:cNvSpPr>
            <a:spLocks noGrp="1" noChangeArrowheads="1"/>
          </p:cNvSpPr>
          <p:nvPr>
            <p:ph type="subTitle" idx="1"/>
          </p:nvPr>
        </p:nvSpPr>
        <p:spPr>
          <a:xfrm>
            <a:off x="6210300" y="5446811"/>
            <a:ext cx="3124200" cy="609600"/>
          </a:xfrm>
        </p:spPr>
        <p:txBody>
          <a:bodyPr/>
          <a:lstStyle/>
          <a:p>
            <a:pPr>
              <a:defRPr/>
            </a:pPr>
            <a:r>
              <a:rPr lang="en-US" sz="2400" b="1" dirty="0">
                <a:solidFill>
                  <a:schemeClr val="tx2"/>
                </a:solidFill>
              </a:rPr>
              <a:t>Jeff Edmonds</a:t>
            </a:r>
          </a:p>
        </p:txBody>
      </p:sp>
      <p:sp>
        <p:nvSpPr>
          <p:cNvPr id="13" name="Rectangle 12">
            <a:extLst>
              <a:ext uri="{FF2B5EF4-FFF2-40B4-BE49-F238E27FC236}">
                <a16:creationId xmlns:a16="http://schemas.microsoft.com/office/drawing/2014/main" id="{EAC3A98C-42F6-41C7-9D03-0F370A258F15}"/>
              </a:ext>
            </a:extLst>
          </p:cNvPr>
          <p:cNvSpPr/>
          <p:nvPr/>
        </p:nvSpPr>
        <p:spPr>
          <a:xfrm>
            <a:off x="5638800" y="6519576"/>
            <a:ext cx="4800600" cy="400110"/>
          </a:xfrm>
          <a:prstGeom prst="rect">
            <a:avLst/>
          </a:prstGeom>
        </p:spPr>
        <p:txBody>
          <a:bodyPr wrap="square">
            <a:spAutoFit/>
          </a:bodyPr>
          <a:lstStyle/>
          <a:p>
            <a:r>
              <a:rPr lang="en-CA" sz="2000" dirty="0"/>
              <a:t>www.eecs.yorku.ca/~jeff/courses</a:t>
            </a:r>
          </a:p>
        </p:txBody>
      </p:sp>
      <p:pic>
        <p:nvPicPr>
          <p:cNvPr id="14" name="Picture 809" descr="Image may contain: 1 person, indoor">
            <a:extLst>
              <a:ext uri="{FF2B5EF4-FFF2-40B4-BE49-F238E27FC236}">
                <a16:creationId xmlns:a16="http://schemas.microsoft.com/office/drawing/2014/main" id="{41BE689F-9AB2-4CE1-AE4A-F602363DE970}"/>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18062"/>
          <a:stretch/>
        </p:blipFill>
        <p:spPr bwMode="auto">
          <a:xfrm>
            <a:off x="106567" y="4764965"/>
            <a:ext cx="2288291" cy="1813097"/>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14">
            <a:extLst>
              <a:ext uri="{FF2B5EF4-FFF2-40B4-BE49-F238E27FC236}">
                <a16:creationId xmlns:a16="http://schemas.microsoft.com/office/drawing/2014/main" id="{79973C1B-B8CC-4526-8AAC-6D5DE7AD38CE}"/>
              </a:ext>
            </a:extLst>
          </p:cNvPr>
          <p:cNvSpPr txBox="1">
            <a:spLocks noChangeArrowheads="1"/>
          </p:cNvSpPr>
          <p:nvPr/>
        </p:nvSpPr>
        <p:spPr bwMode="auto">
          <a:xfrm>
            <a:off x="3048000" y="82689"/>
            <a:ext cx="4724400" cy="4708981"/>
          </a:xfrm>
          <a:prstGeom prst="rect">
            <a:avLst/>
          </a:prstGeom>
          <a:noFill/>
          <a:ln w="38100" cap="sq">
            <a:noFill/>
            <a:miter lim="800000"/>
            <a:headEnd/>
            <a:tailEnd/>
          </a:ln>
          <a:effectLst/>
        </p:spPr>
        <p:txBody>
          <a:bodyPr wrap="square" lIns="274320" rIns="274320">
            <a:spAutoFit/>
          </a:bodyPr>
          <a:lstStyle/>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9" action="ppaction://hlinksldjump"/>
              </a:rPr>
              <a:t>Linear Regression</a:t>
            </a:r>
            <a:r>
              <a:rPr lang="en-US" sz="2000" dirty="0">
                <a:effectLst>
                  <a:outerShdw blurRad="38100" dist="38100" dir="2700000" algn="tl">
                    <a:srgbClr val="000000"/>
                  </a:outerShdw>
                </a:effectLst>
              </a:rPr>
              <a:t>,</a:t>
            </a:r>
            <a:r>
              <a:rPr lang="en-US" sz="2000" dirty="0">
                <a:effectLst>
                  <a:outerShdw blurRad="38100" dist="38100" dir="2700000" algn="tl">
                    <a:srgbClr val="000000"/>
                  </a:outerShdw>
                </a:effectLst>
                <a:cs typeface="+mn-cs"/>
              </a:rPr>
              <a:t> </a:t>
            </a:r>
            <a:r>
              <a:rPr lang="en-US" sz="2000" dirty="0">
                <a:effectLst>
                  <a:outerShdw blurRad="38100" dist="38100" dir="2700000" algn="tl">
                    <a:srgbClr val="000000"/>
                  </a:outerShdw>
                </a:effectLst>
                <a:hlinkClick r:id="rId10" action="ppaction://hlinksldjump"/>
              </a:rPr>
              <a:t>Linear Separator</a:t>
            </a:r>
            <a:endParaRPr lang="en-CA" sz="2000" dirty="0"/>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1" action="ppaction://hlinksldjump"/>
              </a:rPr>
              <a:t>Neural Networks</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12" action="ppaction://hlinksldjump"/>
              </a:rPr>
              <a:t>Example</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3" action="ppaction://hlinksldjump"/>
              </a:rPr>
              <a:t>Matrix Multiplication</a:t>
            </a:r>
            <a:endParaRPr lang="en-US" sz="2000" dirty="0">
              <a:effectLst>
                <a:outerShdw blurRad="38100" dist="38100" dir="2700000" algn="tl">
                  <a:srgbClr val="000000"/>
                </a:outerShdw>
              </a:effectLst>
              <a:hlinkClick r:id="rId12" action="ppaction://hlinksldjump"/>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4" action="ppaction://hlinksldjump"/>
              </a:rPr>
              <a:t>Practical Considerations</a:t>
            </a:r>
            <a:endParaRPr lang="en-US" sz="2000" dirty="0">
              <a:effectLst>
                <a:outerShdw blurRad="38100" dist="38100" dir="2700000" algn="tl">
                  <a:srgbClr val="000000"/>
                </a:outerShdw>
              </a:effectLst>
              <a:cs typeface="+mn-cs"/>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5" action="ppaction://hlinksldjump"/>
              </a:rPr>
              <a:t>Steepest Direction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6" action="ppaction://hlinksldjump"/>
              </a:rPr>
              <a:t>Back Propagation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7" action="ppaction://hlinksldjump"/>
              </a:rPr>
              <a:t>Convolutional</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18" action="ppaction://hlinksldjump"/>
              </a:rPr>
              <a:t>Recurrent</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19" action="ppaction://hlinksldjump"/>
              </a:rPr>
              <a:t>Reinforcement Learning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0" action="ppaction://hlinksldjump"/>
              </a:rPr>
              <a:t>Generative Adversarial Networks</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1" action="ppaction://hlinksldjump"/>
              </a:rPr>
              <a:t>Bayesian Inference</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2" action="ppaction://hlinksldjump"/>
              </a:rPr>
              <a:t>Decision Trees</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23" action="ppaction://hlinksldjump"/>
              </a:rPr>
              <a:t>Clustering</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4" action="ppaction://hlinksldjump"/>
              </a:rPr>
              <a:t>Maximum Likelihood</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5" action="ppaction://hlinksldjump"/>
              </a:rPr>
              <a:t>Dimension Reduction</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6" action="ppaction://hlinksldjump"/>
              </a:rPr>
              <a:t>Generalizing from Training Data</a:t>
            </a:r>
            <a:endParaRPr lang="en-US" sz="2000" dirty="0">
              <a:effectLst>
                <a:outerShdw blurRad="38100" dist="38100" dir="2700000" algn="tl">
                  <a:srgbClr val="000000"/>
                </a:outerShdw>
              </a:effectLst>
            </a:endParaRPr>
          </a:p>
          <a:p>
            <a:pPr marL="342900" indent="-342900" eaLnBrk="0" hangingPunct="0">
              <a:buFont typeface="Arial" panose="020B0604020202020204" pitchFamily="34" charset="0"/>
              <a:buChar char="•"/>
              <a:defRPr/>
            </a:pPr>
            <a:r>
              <a:rPr lang="en-US" sz="2000" dirty="0">
                <a:effectLst>
                  <a:outerShdw blurRad="38100" dist="38100" dir="2700000" algn="tl">
                    <a:srgbClr val="000000"/>
                  </a:outerShdw>
                </a:effectLst>
                <a:hlinkClick r:id="rId27" action="ppaction://hlinksldjump"/>
              </a:rPr>
              <a:t>VC-Dimension</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28" action="ppaction://hlinksldjump"/>
              </a:rPr>
              <a:t>Sigmoid</a:t>
            </a:r>
            <a:r>
              <a:rPr lang="en-US" sz="2000" dirty="0">
                <a:effectLst>
                  <a:outerShdw blurRad="38100" dist="38100" dir="2700000" algn="tl">
                    <a:srgbClr val="000000"/>
                  </a:outerShdw>
                </a:effectLst>
              </a:rPr>
              <a:t>, </a:t>
            </a:r>
            <a:r>
              <a:rPr lang="en-US" sz="2000" dirty="0">
                <a:effectLst>
                  <a:outerShdw blurRad="38100" dist="38100" dir="2700000" algn="tl">
                    <a:srgbClr val="000000"/>
                  </a:outerShdw>
                </a:effectLst>
                <a:hlinkClick r:id="rId29" action="ppaction://hlinksldjump"/>
              </a:rPr>
              <a:t>Singularity</a:t>
            </a:r>
            <a:endParaRPr lang="en-US" sz="2000" dirty="0">
              <a:effectLst>
                <a:outerShdw blurRad="38100" dist="38100" dir="2700000" algn="tl">
                  <a:srgbClr val="000000"/>
                </a:outerShdw>
              </a:effectLst>
            </a:endParaRPr>
          </a:p>
        </p:txBody>
      </p:sp>
      <p:pic>
        <p:nvPicPr>
          <p:cNvPr id="16" name="Picture 410" descr="Related image">
            <a:extLst>
              <a:ext uri="{FF2B5EF4-FFF2-40B4-BE49-F238E27FC236}">
                <a16:creationId xmlns:a16="http://schemas.microsoft.com/office/drawing/2014/main" id="{AB1DF41F-C306-4475-B0EB-E6ACE84E258D}"/>
              </a:ext>
            </a:extLst>
          </p:cNvPr>
          <p:cNvPicPr>
            <a:picLocks noChangeAspect="1" noChangeArrowheads="1"/>
          </p:cNvPicPr>
          <p:nvPr/>
        </p:nvPicPr>
        <p:blipFill>
          <a:blip r:embed="rId30" cstate="print">
            <a:extLst>
              <a:ext uri="{28A0092B-C50C-407E-A947-70E740481C1C}">
                <a14:useLocalDpi xmlns:a14="http://schemas.microsoft.com/office/drawing/2010/main" val="0"/>
              </a:ext>
            </a:extLst>
          </a:blip>
          <a:srcRect/>
          <a:stretch>
            <a:fillRect/>
          </a:stretch>
        </p:blipFill>
        <p:spPr bwMode="auto">
          <a:xfrm>
            <a:off x="6389915" y="762000"/>
            <a:ext cx="2707259" cy="1800039"/>
          </a:xfrm>
          <a:prstGeom prst="rect">
            <a:avLst/>
          </a:prstGeom>
          <a:noFill/>
          <a:extLst>
            <a:ext uri="{909E8E84-426E-40DD-AFC4-6F175D3DCCD1}">
              <a14:hiddenFill xmlns:a14="http://schemas.microsoft.com/office/drawing/2010/main">
                <a:solidFill>
                  <a:srgbClr val="FFFFFF"/>
                </a:solidFill>
              </a14:hiddenFill>
            </a:ext>
          </a:extLst>
        </p:spPr>
      </p:pic>
      <p:grpSp>
        <p:nvGrpSpPr>
          <p:cNvPr id="17" name="Group 16">
            <a:extLst>
              <a:ext uri="{FF2B5EF4-FFF2-40B4-BE49-F238E27FC236}">
                <a16:creationId xmlns:a16="http://schemas.microsoft.com/office/drawing/2014/main" id="{D34633BC-F8A5-4943-8E5E-052881DDC3C8}"/>
              </a:ext>
            </a:extLst>
          </p:cNvPr>
          <p:cNvGrpSpPr/>
          <p:nvPr/>
        </p:nvGrpSpPr>
        <p:grpSpPr>
          <a:xfrm>
            <a:off x="6400800" y="2891688"/>
            <a:ext cx="2667000" cy="1223111"/>
            <a:chOff x="5029200" y="2819400"/>
            <a:chExt cx="3410537" cy="1295400"/>
          </a:xfrm>
        </p:grpSpPr>
        <p:sp>
          <p:nvSpPr>
            <p:cNvPr id="18" name="Rectangle 17">
              <a:extLst>
                <a:ext uri="{FF2B5EF4-FFF2-40B4-BE49-F238E27FC236}">
                  <a16:creationId xmlns:a16="http://schemas.microsoft.com/office/drawing/2014/main" id="{8AE98988-5E9D-463C-844E-76DD645E3315}"/>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9" name="Picture 6" descr="Image result for convolutional neural network">
              <a:extLst>
                <a:ext uri="{FF2B5EF4-FFF2-40B4-BE49-F238E27FC236}">
                  <a16:creationId xmlns:a16="http://schemas.microsoft.com/office/drawing/2014/main" id="{A135F2C7-1963-4D3F-B512-5CA7CFEDA65F}"/>
                </a:ext>
              </a:extLst>
            </p:cNvPr>
            <p:cNvPicPr>
              <a:picLocks noChangeAspect="1" noChangeArrowheads="1"/>
            </p:cNvPicPr>
            <p:nvPr/>
          </p:nvPicPr>
          <p:blipFill>
            <a:blip r:embed="rId31">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14728924"/>
      </p:ext>
    </p:extLst>
  </p:cSld>
  <p:clrMapOvr>
    <a:masterClrMapping/>
  </p:clrMapOvr>
  <p:transition/>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6" descr="http://www.designforunity.com/free-photos/48-2/Wide-beach-with-white-sand.jp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5778000"/>
            <a:ext cx="1443548"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 name="Picture 41"/>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939769" y="4114800"/>
            <a:ext cx="1641631"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8" name="Picture 13"/>
          <p:cNvPicPr>
            <a:picLocks noChangeAspect="1" noChangeArrowheads="1"/>
          </p:cNvPicPr>
          <p:nvPr/>
        </p:nvPicPr>
        <p:blipFill>
          <a:blip r:embed="rId4">
            <a:extLst>
              <a:ext uri="{28A0092B-C50C-407E-A947-70E740481C1C}">
                <a14:useLocalDpi xmlns:a14="http://schemas.microsoft.com/office/drawing/2010/main" val="0"/>
              </a:ext>
            </a:extLst>
          </a:blip>
          <a:srcRect l="8589"/>
          <a:stretch>
            <a:fillRect/>
          </a:stretch>
        </p:blipFill>
        <p:spPr bwMode="auto">
          <a:xfrm>
            <a:off x="875011" y="4952574"/>
            <a:ext cx="1429274"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3" name="Picture 8" descr="http://www.bmvi.de/SharedDocs/DE/Bilder/Digitales/digitale-infrastrukturen.jpg?__blob=poste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734975" y="3301716"/>
            <a:ext cx="1919374"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2" name="Group 32"/>
          <p:cNvGrpSpPr>
            <a:grpSpLocks/>
          </p:cNvGrpSpPr>
          <p:nvPr/>
        </p:nvGrpSpPr>
        <p:grpSpPr bwMode="auto">
          <a:xfrm>
            <a:off x="4106216" y="2501400"/>
            <a:ext cx="4854575" cy="1080000"/>
            <a:chOff x="2328" y="2040"/>
            <a:chExt cx="3058" cy="696"/>
          </a:xfrm>
        </p:grpSpPr>
        <p:grpSp>
          <p:nvGrpSpPr>
            <p:cNvPr id="43" name="Group 11"/>
            <p:cNvGrpSpPr>
              <a:grpSpLocks/>
            </p:cNvGrpSpPr>
            <p:nvPr/>
          </p:nvGrpSpPr>
          <p:grpSpPr bwMode="auto">
            <a:xfrm>
              <a:off x="3032" y="2386"/>
              <a:ext cx="2274" cy="350"/>
              <a:chOff x="2910" y="816"/>
              <a:chExt cx="2274" cy="350"/>
            </a:xfrm>
          </p:grpSpPr>
          <p:sp>
            <p:nvSpPr>
              <p:cNvPr id="59" name="Rectangle 12"/>
              <p:cNvSpPr>
                <a:spLocks noChangeArrowheads="1"/>
              </p:cNvSpPr>
              <p:nvPr/>
            </p:nvSpPr>
            <p:spPr bwMode="auto">
              <a:xfrm>
                <a:off x="2910" y="820"/>
                <a:ext cx="686"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eaLnBrk="1" hangingPunct="1">
                  <a:spcBef>
                    <a:spcPct val="50000"/>
                  </a:spcBef>
                </a:pPr>
                <a:r>
                  <a:rPr lang="en-US" altLang="en-US" sz="3000">
                    <a:latin typeface="Times New Roman" pitchFamily="18" charset="0"/>
                  </a:rPr>
                  <a:t>&lt;x,y&gt;</a:t>
                </a:r>
              </a:p>
            </p:txBody>
          </p:sp>
          <p:sp>
            <p:nvSpPr>
              <p:cNvPr id="60" name="Rectangle 13"/>
              <p:cNvSpPr>
                <a:spLocks noChangeArrowheads="1"/>
              </p:cNvSpPr>
              <p:nvPr/>
            </p:nvSpPr>
            <p:spPr bwMode="auto">
              <a:xfrm>
                <a:off x="3534" y="816"/>
                <a:ext cx="165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eaLnBrk="1" hangingPunct="1">
                  <a:spcBef>
                    <a:spcPct val="50000"/>
                  </a:spcBef>
                </a:pPr>
                <a:r>
                  <a:rPr lang="en-US" altLang="en-US" sz="3000">
                    <a:latin typeface="Times New Roman" pitchFamily="18" charset="0"/>
                    <a:sym typeface="Symbol" pitchFamily="18" charset="2"/>
                  </a:rPr>
                  <a:t> &lt;y,</a:t>
                </a:r>
                <a:r>
                  <a:rPr lang="en-US" altLang="en-US" sz="3000">
                    <a:latin typeface="Times New Roman" pitchFamily="18" charset="0"/>
                  </a:rPr>
                  <a:t>x mod y&gt;</a:t>
                </a:r>
              </a:p>
            </p:txBody>
          </p:sp>
        </p:grpSp>
        <p:grpSp>
          <p:nvGrpSpPr>
            <p:cNvPr id="44" name="Group 14"/>
            <p:cNvGrpSpPr>
              <a:grpSpLocks/>
            </p:cNvGrpSpPr>
            <p:nvPr/>
          </p:nvGrpSpPr>
          <p:grpSpPr bwMode="auto">
            <a:xfrm>
              <a:off x="2328" y="2064"/>
              <a:ext cx="744" cy="672"/>
              <a:chOff x="1224" y="2539"/>
              <a:chExt cx="2280" cy="1785"/>
            </a:xfrm>
          </p:grpSpPr>
          <p:sp>
            <p:nvSpPr>
              <p:cNvPr id="46" name="Freeform 15" descr="Green marble"/>
              <p:cNvSpPr>
                <a:spLocks/>
              </p:cNvSpPr>
              <p:nvPr/>
            </p:nvSpPr>
            <p:spPr bwMode="auto">
              <a:xfrm>
                <a:off x="1224" y="2539"/>
                <a:ext cx="2280" cy="1785"/>
              </a:xfrm>
              <a:custGeom>
                <a:avLst/>
                <a:gdLst/>
                <a:ahLst/>
                <a:cxnLst>
                  <a:cxn ang="0">
                    <a:pos x="748" y="30"/>
                  </a:cxn>
                  <a:cxn ang="0">
                    <a:pos x="1224" y="305"/>
                  </a:cxn>
                  <a:cxn ang="0">
                    <a:pos x="2184" y="257"/>
                  </a:cxn>
                  <a:cxn ang="0">
                    <a:pos x="1800" y="1121"/>
                  </a:cxn>
                  <a:cxn ang="0">
                    <a:pos x="1743" y="1313"/>
                  </a:cxn>
                  <a:cxn ang="0">
                    <a:pos x="1717" y="1479"/>
                  </a:cxn>
                  <a:cxn ang="0">
                    <a:pos x="1560" y="1549"/>
                  </a:cxn>
                  <a:cxn ang="0">
                    <a:pos x="1272" y="1553"/>
                  </a:cxn>
                  <a:cxn ang="0">
                    <a:pos x="168" y="1649"/>
                  </a:cxn>
                  <a:cxn ang="0">
                    <a:pos x="264" y="737"/>
                  </a:cxn>
                  <a:cxn ang="0">
                    <a:pos x="425" y="126"/>
                  </a:cxn>
                  <a:cxn ang="0">
                    <a:pos x="748" y="30"/>
                  </a:cxn>
                </a:cxnLst>
                <a:rect l="0" t="0" r="r" b="b"/>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6" cstate="print"/>
                <a:srcRect/>
                <a:tile tx="0" ty="0" sx="100000" sy="100000" flip="none" algn="tl"/>
              </a:blipFill>
              <a:ln w="9525" cap="flat" cmpd="sng">
                <a:solidFill>
                  <a:srgbClr val="000000"/>
                </a:solidFill>
                <a:prstDash val="solid"/>
                <a:round/>
                <a:headEnd type="none" w="med" len="med"/>
                <a:tailEnd type="none" w="med" len="med"/>
              </a:ln>
              <a:effectLst/>
            </p:spPr>
            <p:txBody>
              <a:bodyPr/>
              <a:lstStyle/>
              <a:p>
                <a:pPr eaLnBrk="0" hangingPunct="0">
                  <a:defRPr/>
                </a:pPr>
                <a:endParaRPr lang="en-CA">
                  <a:effectLst>
                    <a:outerShdw blurRad="38100" dist="38100" dir="2700000" algn="tl">
                      <a:srgbClr val="000000">
                        <a:alpha val="43137"/>
                      </a:srgbClr>
                    </a:outerShdw>
                  </a:effectLst>
                  <a:cs typeface="+mn-cs"/>
                </a:endParaRPr>
              </a:p>
            </p:txBody>
          </p:sp>
          <p:grpSp>
            <p:nvGrpSpPr>
              <p:cNvPr id="47" name="Group 16"/>
              <p:cNvGrpSpPr>
                <a:grpSpLocks/>
              </p:cNvGrpSpPr>
              <p:nvPr/>
            </p:nvGrpSpPr>
            <p:grpSpPr bwMode="auto">
              <a:xfrm>
                <a:off x="1584" y="2688"/>
                <a:ext cx="1216" cy="1440"/>
                <a:chOff x="2641" y="1488"/>
                <a:chExt cx="2655" cy="2488"/>
              </a:xfrm>
            </p:grpSpPr>
            <p:grpSp>
              <p:nvGrpSpPr>
                <p:cNvPr id="48" name="Group 17"/>
                <p:cNvGrpSpPr>
                  <a:grpSpLocks/>
                </p:cNvGrpSpPr>
                <p:nvPr/>
              </p:nvGrpSpPr>
              <p:grpSpPr bwMode="auto">
                <a:xfrm>
                  <a:off x="2641" y="1488"/>
                  <a:ext cx="2496" cy="2436"/>
                  <a:chOff x="2641" y="1488"/>
                  <a:chExt cx="2496" cy="2436"/>
                </a:xfrm>
              </p:grpSpPr>
              <p:sp>
                <p:nvSpPr>
                  <p:cNvPr id="53" name="Freeform 18"/>
                  <p:cNvSpPr>
                    <a:spLocks/>
                  </p:cNvSpPr>
                  <p:nvPr/>
                </p:nvSpPr>
                <p:spPr bwMode="auto">
                  <a:xfrm>
                    <a:off x="3461" y="1901"/>
                    <a:ext cx="435" cy="514"/>
                  </a:xfrm>
                  <a:custGeom>
                    <a:avLst/>
                    <a:gdLst/>
                    <a:ahLst/>
                    <a:cxnLst>
                      <a:cxn ang="0">
                        <a:pos x="132" y="186"/>
                      </a:cxn>
                      <a:cxn ang="0">
                        <a:pos x="157" y="114"/>
                      </a:cxn>
                      <a:cxn ang="0">
                        <a:pos x="189" y="42"/>
                      </a:cxn>
                      <a:cxn ang="0">
                        <a:pos x="236" y="6"/>
                      </a:cxn>
                      <a:cxn ang="0">
                        <a:pos x="302" y="0"/>
                      </a:cxn>
                      <a:cxn ang="0">
                        <a:pos x="355" y="24"/>
                      </a:cxn>
                      <a:cxn ang="0">
                        <a:pos x="393" y="63"/>
                      </a:cxn>
                      <a:cxn ang="0">
                        <a:pos x="421" y="135"/>
                      </a:cxn>
                      <a:cxn ang="0">
                        <a:pos x="434" y="222"/>
                      </a:cxn>
                      <a:cxn ang="0">
                        <a:pos x="434" y="312"/>
                      </a:cxn>
                      <a:cxn ang="0">
                        <a:pos x="412" y="411"/>
                      </a:cxn>
                      <a:cxn ang="0">
                        <a:pos x="355" y="474"/>
                      </a:cxn>
                      <a:cxn ang="0">
                        <a:pos x="299" y="514"/>
                      </a:cxn>
                      <a:cxn ang="0">
                        <a:pos x="245" y="510"/>
                      </a:cxn>
                      <a:cxn ang="0">
                        <a:pos x="198" y="468"/>
                      </a:cxn>
                      <a:cxn ang="0">
                        <a:pos x="157" y="396"/>
                      </a:cxn>
                      <a:cxn ang="0">
                        <a:pos x="129" y="333"/>
                      </a:cxn>
                      <a:cxn ang="0">
                        <a:pos x="129" y="252"/>
                      </a:cxn>
                      <a:cxn ang="0">
                        <a:pos x="0" y="234"/>
                      </a:cxn>
                      <a:cxn ang="0">
                        <a:pos x="16" y="189"/>
                      </a:cxn>
                      <a:cxn ang="0">
                        <a:pos x="132" y="186"/>
                      </a:cxn>
                    </a:cxnLst>
                    <a:rect l="0" t="0" r="r" b="b"/>
                    <a:pathLst>
                      <a:path w="434" h="514">
                        <a:moveTo>
                          <a:pt x="132" y="186"/>
                        </a:moveTo>
                        <a:lnTo>
                          <a:pt x="157" y="114"/>
                        </a:lnTo>
                        <a:lnTo>
                          <a:pt x="189" y="42"/>
                        </a:lnTo>
                        <a:lnTo>
                          <a:pt x="236" y="6"/>
                        </a:lnTo>
                        <a:lnTo>
                          <a:pt x="302" y="0"/>
                        </a:lnTo>
                        <a:lnTo>
                          <a:pt x="355" y="24"/>
                        </a:lnTo>
                        <a:lnTo>
                          <a:pt x="393" y="63"/>
                        </a:lnTo>
                        <a:lnTo>
                          <a:pt x="421" y="135"/>
                        </a:lnTo>
                        <a:lnTo>
                          <a:pt x="434" y="222"/>
                        </a:lnTo>
                        <a:lnTo>
                          <a:pt x="434" y="312"/>
                        </a:lnTo>
                        <a:lnTo>
                          <a:pt x="412" y="411"/>
                        </a:lnTo>
                        <a:lnTo>
                          <a:pt x="355" y="474"/>
                        </a:lnTo>
                        <a:lnTo>
                          <a:pt x="299" y="514"/>
                        </a:lnTo>
                        <a:lnTo>
                          <a:pt x="245" y="510"/>
                        </a:lnTo>
                        <a:lnTo>
                          <a:pt x="198" y="468"/>
                        </a:lnTo>
                        <a:lnTo>
                          <a:pt x="157" y="396"/>
                        </a:lnTo>
                        <a:lnTo>
                          <a:pt x="129" y="333"/>
                        </a:lnTo>
                        <a:lnTo>
                          <a:pt x="129" y="252"/>
                        </a:lnTo>
                        <a:lnTo>
                          <a:pt x="0" y="234"/>
                        </a:lnTo>
                        <a:lnTo>
                          <a:pt x="16" y="189"/>
                        </a:lnTo>
                        <a:lnTo>
                          <a:pt x="132" y="186"/>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4" name="Freeform 19"/>
                  <p:cNvSpPr>
                    <a:spLocks/>
                  </p:cNvSpPr>
                  <p:nvPr/>
                </p:nvSpPr>
                <p:spPr bwMode="auto">
                  <a:xfrm>
                    <a:off x="3749" y="1488"/>
                    <a:ext cx="569" cy="1157"/>
                  </a:xfrm>
                  <a:custGeom>
                    <a:avLst/>
                    <a:gdLst/>
                    <a:ahLst/>
                    <a:cxnLst>
                      <a:cxn ang="0">
                        <a:pos x="13" y="1145"/>
                      </a:cxn>
                      <a:cxn ang="0">
                        <a:pos x="0" y="1088"/>
                      </a:cxn>
                      <a:cxn ang="0">
                        <a:pos x="31" y="1042"/>
                      </a:cxn>
                      <a:cxn ang="0">
                        <a:pos x="134" y="988"/>
                      </a:cxn>
                      <a:cxn ang="0">
                        <a:pos x="226" y="927"/>
                      </a:cxn>
                      <a:cxn ang="0">
                        <a:pos x="313" y="827"/>
                      </a:cxn>
                      <a:cxn ang="0">
                        <a:pos x="432" y="689"/>
                      </a:cxn>
                      <a:cxn ang="0">
                        <a:pos x="463" y="634"/>
                      </a:cxn>
                      <a:cxn ang="0">
                        <a:pos x="479" y="580"/>
                      </a:cxn>
                      <a:cxn ang="0">
                        <a:pos x="472" y="526"/>
                      </a:cxn>
                      <a:cxn ang="0">
                        <a:pos x="444" y="426"/>
                      </a:cxn>
                      <a:cxn ang="0">
                        <a:pos x="376" y="299"/>
                      </a:cxn>
                      <a:cxn ang="0">
                        <a:pos x="301" y="229"/>
                      </a:cxn>
                      <a:cxn ang="0">
                        <a:pos x="235" y="190"/>
                      </a:cxn>
                      <a:cxn ang="0">
                        <a:pos x="181" y="184"/>
                      </a:cxn>
                      <a:cxn ang="0">
                        <a:pos x="153" y="190"/>
                      </a:cxn>
                      <a:cxn ang="0">
                        <a:pos x="150" y="163"/>
                      </a:cxn>
                      <a:cxn ang="0">
                        <a:pos x="215" y="154"/>
                      </a:cxn>
                      <a:cxn ang="0">
                        <a:pos x="291" y="154"/>
                      </a:cxn>
                      <a:cxn ang="0">
                        <a:pos x="238" y="93"/>
                      </a:cxn>
                      <a:cxn ang="0">
                        <a:pos x="206" y="45"/>
                      </a:cxn>
                      <a:cxn ang="0">
                        <a:pos x="229" y="27"/>
                      </a:cxn>
                      <a:cxn ang="0">
                        <a:pos x="313" y="109"/>
                      </a:cxn>
                      <a:cxn ang="0">
                        <a:pos x="329" y="121"/>
                      </a:cxn>
                      <a:cxn ang="0">
                        <a:pos x="313" y="57"/>
                      </a:cxn>
                      <a:cxn ang="0">
                        <a:pos x="301" y="9"/>
                      </a:cxn>
                      <a:cxn ang="0">
                        <a:pos x="313" y="0"/>
                      </a:cxn>
                      <a:cxn ang="0">
                        <a:pos x="341" y="9"/>
                      </a:cxn>
                      <a:cxn ang="0">
                        <a:pos x="366" y="121"/>
                      </a:cxn>
                      <a:cxn ang="0">
                        <a:pos x="379" y="118"/>
                      </a:cxn>
                      <a:cxn ang="0">
                        <a:pos x="379" y="30"/>
                      </a:cxn>
                      <a:cxn ang="0">
                        <a:pos x="404" y="21"/>
                      </a:cxn>
                      <a:cxn ang="0">
                        <a:pos x="422" y="36"/>
                      </a:cxn>
                      <a:cxn ang="0">
                        <a:pos x="413" y="154"/>
                      </a:cxn>
                      <a:cxn ang="0">
                        <a:pos x="407" y="202"/>
                      </a:cxn>
                      <a:cxn ang="0">
                        <a:pos x="422" y="299"/>
                      </a:cxn>
                      <a:cxn ang="0">
                        <a:pos x="472" y="402"/>
                      </a:cxn>
                      <a:cxn ang="0">
                        <a:pos x="525" y="520"/>
                      </a:cxn>
                      <a:cxn ang="0">
                        <a:pos x="566" y="607"/>
                      </a:cxn>
                      <a:cxn ang="0">
                        <a:pos x="563" y="652"/>
                      </a:cxn>
                      <a:cxn ang="0">
                        <a:pos x="488" y="734"/>
                      </a:cxn>
                      <a:cxn ang="0">
                        <a:pos x="385" y="836"/>
                      </a:cxn>
                      <a:cxn ang="0">
                        <a:pos x="301" y="937"/>
                      </a:cxn>
                      <a:cxn ang="0">
                        <a:pos x="197" y="1070"/>
                      </a:cxn>
                      <a:cxn ang="0">
                        <a:pos x="112" y="1136"/>
                      </a:cxn>
                      <a:cxn ang="0">
                        <a:pos x="47" y="1154"/>
                      </a:cxn>
                      <a:cxn ang="0">
                        <a:pos x="13" y="1145"/>
                      </a:cxn>
                    </a:cxnLst>
                    <a:rect l="0" t="0" r="r" b="b"/>
                    <a:pathLst>
                      <a:path w="566" h="1154">
                        <a:moveTo>
                          <a:pt x="13" y="1145"/>
                        </a:moveTo>
                        <a:lnTo>
                          <a:pt x="0" y="1088"/>
                        </a:lnTo>
                        <a:lnTo>
                          <a:pt x="31" y="1042"/>
                        </a:lnTo>
                        <a:lnTo>
                          <a:pt x="134" y="988"/>
                        </a:lnTo>
                        <a:lnTo>
                          <a:pt x="226" y="927"/>
                        </a:lnTo>
                        <a:lnTo>
                          <a:pt x="313" y="827"/>
                        </a:lnTo>
                        <a:lnTo>
                          <a:pt x="432" y="689"/>
                        </a:lnTo>
                        <a:lnTo>
                          <a:pt x="463" y="634"/>
                        </a:lnTo>
                        <a:lnTo>
                          <a:pt x="479" y="580"/>
                        </a:lnTo>
                        <a:lnTo>
                          <a:pt x="472" y="526"/>
                        </a:lnTo>
                        <a:lnTo>
                          <a:pt x="444" y="426"/>
                        </a:lnTo>
                        <a:lnTo>
                          <a:pt x="376" y="299"/>
                        </a:lnTo>
                        <a:lnTo>
                          <a:pt x="301" y="229"/>
                        </a:lnTo>
                        <a:lnTo>
                          <a:pt x="235" y="190"/>
                        </a:lnTo>
                        <a:lnTo>
                          <a:pt x="181" y="184"/>
                        </a:lnTo>
                        <a:lnTo>
                          <a:pt x="153" y="190"/>
                        </a:lnTo>
                        <a:lnTo>
                          <a:pt x="150" y="163"/>
                        </a:lnTo>
                        <a:lnTo>
                          <a:pt x="215" y="154"/>
                        </a:lnTo>
                        <a:lnTo>
                          <a:pt x="291" y="154"/>
                        </a:lnTo>
                        <a:lnTo>
                          <a:pt x="238" y="93"/>
                        </a:lnTo>
                        <a:lnTo>
                          <a:pt x="206" y="45"/>
                        </a:lnTo>
                        <a:lnTo>
                          <a:pt x="229" y="27"/>
                        </a:lnTo>
                        <a:lnTo>
                          <a:pt x="313" y="109"/>
                        </a:lnTo>
                        <a:lnTo>
                          <a:pt x="329" y="121"/>
                        </a:lnTo>
                        <a:lnTo>
                          <a:pt x="313" y="57"/>
                        </a:lnTo>
                        <a:lnTo>
                          <a:pt x="301" y="9"/>
                        </a:lnTo>
                        <a:lnTo>
                          <a:pt x="313" y="0"/>
                        </a:lnTo>
                        <a:lnTo>
                          <a:pt x="341" y="9"/>
                        </a:lnTo>
                        <a:lnTo>
                          <a:pt x="366" y="121"/>
                        </a:lnTo>
                        <a:lnTo>
                          <a:pt x="379" y="118"/>
                        </a:lnTo>
                        <a:lnTo>
                          <a:pt x="379" y="30"/>
                        </a:lnTo>
                        <a:lnTo>
                          <a:pt x="404" y="21"/>
                        </a:lnTo>
                        <a:lnTo>
                          <a:pt x="422" y="36"/>
                        </a:lnTo>
                        <a:lnTo>
                          <a:pt x="413" y="154"/>
                        </a:lnTo>
                        <a:lnTo>
                          <a:pt x="407" y="202"/>
                        </a:lnTo>
                        <a:lnTo>
                          <a:pt x="422" y="299"/>
                        </a:lnTo>
                        <a:lnTo>
                          <a:pt x="472" y="402"/>
                        </a:lnTo>
                        <a:lnTo>
                          <a:pt x="525" y="520"/>
                        </a:lnTo>
                        <a:lnTo>
                          <a:pt x="566" y="607"/>
                        </a:lnTo>
                        <a:lnTo>
                          <a:pt x="563" y="652"/>
                        </a:lnTo>
                        <a:lnTo>
                          <a:pt x="488" y="734"/>
                        </a:lnTo>
                        <a:lnTo>
                          <a:pt x="385" y="836"/>
                        </a:lnTo>
                        <a:lnTo>
                          <a:pt x="301" y="937"/>
                        </a:lnTo>
                        <a:lnTo>
                          <a:pt x="197" y="1070"/>
                        </a:lnTo>
                        <a:lnTo>
                          <a:pt x="112" y="1136"/>
                        </a:lnTo>
                        <a:lnTo>
                          <a:pt x="47" y="1154"/>
                        </a:lnTo>
                        <a:lnTo>
                          <a:pt x="13" y="1145"/>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5" name="Freeform 20"/>
                  <p:cNvSpPr>
                    <a:spLocks/>
                  </p:cNvSpPr>
                  <p:nvPr/>
                </p:nvSpPr>
                <p:spPr bwMode="auto">
                  <a:xfrm>
                    <a:off x="2638" y="2566"/>
                    <a:ext cx="1037" cy="578"/>
                  </a:xfrm>
                  <a:custGeom>
                    <a:avLst/>
                    <a:gdLst/>
                    <a:ahLst/>
                    <a:cxnLst>
                      <a:cxn ang="0">
                        <a:pos x="210" y="468"/>
                      </a:cxn>
                      <a:cxn ang="0">
                        <a:pos x="361" y="462"/>
                      </a:cxn>
                      <a:cxn ang="0">
                        <a:pos x="498" y="444"/>
                      </a:cxn>
                      <a:cxn ang="0">
                        <a:pos x="583" y="423"/>
                      </a:cxn>
                      <a:cxn ang="0">
                        <a:pos x="705" y="354"/>
                      </a:cxn>
                      <a:cxn ang="0">
                        <a:pos x="792" y="288"/>
                      </a:cxn>
                      <a:cxn ang="0">
                        <a:pos x="906" y="207"/>
                      </a:cxn>
                      <a:cxn ang="0">
                        <a:pos x="959" y="156"/>
                      </a:cxn>
                      <a:cxn ang="0">
                        <a:pos x="1000" y="120"/>
                      </a:cxn>
                      <a:cxn ang="0">
                        <a:pos x="1037" y="81"/>
                      </a:cxn>
                      <a:cxn ang="0">
                        <a:pos x="1037" y="39"/>
                      </a:cxn>
                      <a:cxn ang="0">
                        <a:pos x="996" y="0"/>
                      </a:cxn>
                      <a:cxn ang="0">
                        <a:pos x="971" y="9"/>
                      </a:cxn>
                      <a:cxn ang="0">
                        <a:pos x="903" y="90"/>
                      </a:cxn>
                      <a:cxn ang="0">
                        <a:pos x="828" y="183"/>
                      </a:cxn>
                      <a:cxn ang="0">
                        <a:pos x="752" y="270"/>
                      </a:cxn>
                      <a:cxn ang="0">
                        <a:pos x="642" y="342"/>
                      </a:cxn>
                      <a:cxn ang="0">
                        <a:pos x="548" y="390"/>
                      </a:cxn>
                      <a:cxn ang="0">
                        <a:pos x="445" y="414"/>
                      </a:cxn>
                      <a:cxn ang="0">
                        <a:pos x="301" y="417"/>
                      </a:cxn>
                      <a:cxn ang="0">
                        <a:pos x="216" y="417"/>
                      </a:cxn>
                      <a:cxn ang="0">
                        <a:pos x="144" y="363"/>
                      </a:cxn>
                      <a:cxn ang="0">
                        <a:pos x="125" y="327"/>
                      </a:cxn>
                      <a:cxn ang="0">
                        <a:pos x="94" y="327"/>
                      </a:cxn>
                      <a:cxn ang="0">
                        <a:pos x="116" y="372"/>
                      </a:cxn>
                      <a:cxn ang="0">
                        <a:pos x="150" y="414"/>
                      </a:cxn>
                      <a:cxn ang="0">
                        <a:pos x="66" y="396"/>
                      </a:cxn>
                      <a:cxn ang="0">
                        <a:pos x="3" y="387"/>
                      </a:cxn>
                      <a:cxn ang="0">
                        <a:pos x="3" y="405"/>
                      </a:cxn>
                      <a:cxn ang="0">
                        <a:pos x="59" y="417"/>
                      </a:cxn>
                      <a:cxn ang="0">
                        <a:pos x="97" y="441"/>
                      </a:cxn>
                      <a:cxn ang="0">
                        <a:pos x="131" y="444"/>
                      </a:cxn>
                      <a:cxn ang="0">
                        <a:pos x="78" y="462"/>
                      </a:cxn>
                      <a:cxn ang="0">
                        <a:pos x="0" y="481"/>
                      </a:cxn>
                      <a:cxn ang="0">
                        <a:pos x="3" y="499"/>
                      </a:cxn>
                      <a:cxn ang="0">
                        <a:pos x="28" y="505"/>
                      </a:cxn>
                      <a:cxn ang="0">
                        <a:pos x="103" y="481"/>
                      </a:cxn>
                      <a:cxn ang="0">
                        <a:pos x="150" y="477"/>
                      </a:cxn>
                      <a:cxn ang="0">
                        <a:pos x="122" y="505"/>
                      </a:cxn>
                      <a:cxn ang="0">
                        <a:pos x="78" y="550"/>
                      </a:cxn>
                      <a:cxn ang="0">
                        <a:pos x="59" y="562"/>
                      </a:cxn>
                      <a:cxn ang="0">
                        <a:pos x="75" y="581"/>
                      </a:cxn>
                      <a:cxn ang="0">
                        <a:pos x="113" y="559"/>
                      </a:cxn>
                      <a:cxn ang="0">
                        <a:pos x="163" y="514"/>
                      </a:cxn>
                      <a:cxn ang="0">
                        <a:pos x="210" y="468"/>
                      </a:cxn>
                    </a:cxnLst>
                    <a:rect l="0" t="0" r="r" b="b"/>
                    <a:pathLst>
                      <a:path w="1037" h="581">
                        <a:moveTo>
                          <a:pt x="210" y="468"/>
                        </a:moveTo>
                        <a:lnTo>
                          <a:pt x="361" y="462"/>
                        </a:lnTo>
                        <a:lnTo>
                          <a:pt x="498" y="444"/>
                        </a:lnTo>
                        <a:lnTo>
                          <a:pt x="583" y="423"/>
                        </a:lnTo>
                        <a:lnTo>
                          <a:pt x="705" y="354"/>
                        </a:lnTo>
                        <a:lnTo>
                          <a:pt x="792" y="288"/>
                        </a:lnTo>
                        <a:lnTo>
                          <a:pt x="906" y="207"/>
                        </a:lnTo>
                        <a:lnTo>
                          <a:pt x="959" y="156"/>
                        </a:lnTo>
                        <a:lnTo>
                          <a:pt x="1000" y="120"/>
                        </a:lnTo>
                        <a:lnTo>
                          <a:pt x="1037" y="81"/>
                        </a:lnTo>
                        <a:lnTo>
                          <a:pt x="1037" y="39"/>
                        </a:lnTo>
                        <a:lnTo>
                          <a:pt x="996" y="0"/>
                        </a:lnTo>
                        <a:lnTo>
                          <a:pt x="971" y="9"/>
                        </a:lnTo>
                        <a:lnTo>
                          <a:pt x="903" y="90"/>
                        </a:lnTo>
                        <a:lnTo>
                          <a:pt x="828" y="183"/>
                        </a:lnTo>
                        <a:lnTo>
                          <a:pt x="752" y="270"/>
                        </a:lnTo>
                        <a:lnTo>
                          <a:pt x="642" y="342"/>
                        </a:lnTo>
                        <a:lnTo>
                          <a:pt x="548" y="390"/>
                        </a:lnTo>
                        <a:lnTo>
                          <a:pt x="445" y="414"/>
                        </a:lnTo>
                        <a:lnTo>
                          <a:pt x="301" y="417"/>
                        </a:lnTo>
                        <a:lnTo>
                          <a:pt x="216" y="417"/>
                        </a:lnTo>
                        <a:lnTo>
                          <a:pt x="144" y="363"/>
                        </a:lnTo>
                        <a:lnTo>
                          <a:pt x="125" y="327"/>
                        </a:lnTo>
                        <a:lnTo>
                          <a:pt x="94" y="327"/>
                        </a:lnTo>
                        <a:lnTo>
                          <a:pt x="116" y="372"/>
                        </a:lnTo>
                        <a:lnTo>
                          <a:pt x="150" y="414"/>
                        </a:lnTo>
                        <a:lnTo>
                          <a:pt x="66" y="396"/>
                        </a:lnTo>
                        <a:lnTo>
                          <a:pt x="3" y="387"/>
                        </a:lnTo>
                        <a:lnTo>
                          <a:pt x="3" y="405"/>
                        </a:lnTo>
                        <a:lnTo>
                          <a:pt x="59" y="417"/>
                        </a:lnTo>
                        <a:lnTo>
                          <a:pt x="97" y="441"/>
                        </a:lnTo>
                        <a:lnTo>
                          <a:pt x="131" y="444"/>
                        </a:lnTo>
                        <a:lnTo>
                          <a:pt x="78" y="462"/>
                        </a:lnTo>
                        <a:lnTo>
                          <a:pt x="0" y="481"/>
                        </a:lnTo>
                        <a:lnTo>
                          <a:pt x="3" y="499"/>
                        </a:lnTo>
                        <a:lnTo>
                          <a:pt x="28" y="505"/>
                        </a:lnTo>
                        <a:lnTo>
                          <a:pt x="103" y="481"/>
                        </a:lnTo>
                        <a:lnTo>
                          <a:pt x="150" y="477"/>
                        </a:lnTo>
                        <a:lnTo>
                          <a:pt x="122" y="505"/>
                        </a:lnTo>
                        <a:lnTo>
                          <a:pt x="78" y="550"/>
                        </a:lnTo>
                        <a:lnTo>
                          <a:pt x="59" y="562"/>
                        </a:lnTo>
                        <a:lnTo>
                          <a:pt x="75" y="581"/>
                        </a:lnTo>
                        <a:lnTo>
                          <a:pt x="113" y="559"/>
                        </a:lnTo>
                        <a:lnTo>
                          <a:pt x="163" y="514"/>
                        </a:lnTo>
                        <a:lnTo>
                          <a:pt x="210" y="468"/>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6" name="Freeform 21"/>
                  <p:cNvSpPr>
                    <a:spLocks/>
                  </p:cNvSpPr>
                  <p:nvPr/>
                </p:nvSpPr>
                <p:spPr bwMode="auto">
                  <a:xfrm>
                    <a:off x="3595" y="2502"/>
                    <a:ext cx="609" cy="803"/>
                  </a:xfrm>
                  <a:custGeom>
                    <a:avLst/>
                    <a:gdLst/>
                    <a:ahLst/>
                    <a:cxnLst>
                      <a:cxn ang="0">
                        <a:pos x="38" y="90"/>
                      </a:cxn>
                      <a:cxn ang="0">
                        <a:pos x="63" y="27"/>
                      </a:cxn>
                      <a:cxn ang="0">
                        <a:pos x="104" y="0"/>
                      </a:cxn>
                      <a:cxn ang="0">
                        <a:pos x="141" y="0"/>
                      </a:cxn>
                      <a:cxn ang="0">
                        <a:pos x="179" y="18"/>
                      </a:cxn>
                      <a:cxn ang="0">
                        <a:pos x="216" y="54"/>
                      </a:cxn>
                      <a:cxn ang="0">
                        <a:pos x="235" y="117"/>
                      </a:cxn>
                      <a:cxn ang="0">
                        <a:pos x="245" y="180"/>
                      </a:cxn>
                      <a:cxn ang="0">
                        <a:pos x="263" y="243"/>
                      </a:cxn>
                      <a:cxn ang="0">
                        <a:pos x="298" y="312"/>
                      </a:cxn>
                      <a:cxn ang="0">
                        <a:pos x="357" y="384"/>
                      </a:cxn>
                      <a:cxn ang="0">
                        <a:pos x="415" y="432"/>
                      </a:cxn>
                      <a:cxn ang="0">
                        <a:pos x="499" y="468"/>
                      </a:cxn>
                      <a:cxn ang="0">
                        <a:pos x="571" y="522"/>
                      </a:cxn>
                      <a:cxn ang="0">
                        <a:pos x="608" y="577"/>
                      </a:cxn>
                      <a:cxn ang="0">
                        <a:pos x="602" y="622"/>
                      </a:cxn>
                      <a:cxn ang="0">
                        <a:pos x="593" y="676"/>
                      </a:cxn>
                      <a:cxn ang="0">
                        <a:pos x="565" y="712"/>
                      </a:cxn>
                      <a:cxn ang="0">
                        <a:pos x="518" y="757"/>
                      </a:cxn>
                      <a:cxn ang="0">
                        <a:pos x="449" y="790"/>
                      </a:cxn>
                      <a:cxn ang="0">
                        <a:pos x="396" y="800"/>
                      </a:cxn>
                      <a:cxn ang="0">
                        <a:pos x="320" y="784"/>
                      </a:cxn>
                      <a:cxn ang="0">
                        <a:pos x="251" y="748"/>
                      </a:cxn>
                      <a:cxn ang="0">
                        <a:pos x="179" y="694"/>
                      </a:cxn>
                      <a:cxn ang="0">
                        <a:pos x="129" y="631"/>
                      </a:cxn>
                      <a:cxn ang="0">
                        <a:pos x="82" y="550"/>
                      </a:cxn>
                      <a:cxn ang="0">
                        <a:pos x="44" y="456"/>
                      </a:cxn>
                      <a:cxn ang="0">
                        <a:pos x="19" y="375"/>
                      </a:cxn>
                      <a:cxn ang="0">
                        <a:pos x="7" y="297"/>
                      </a:cxn>
                      <a:cxn ang="0">
                        <a:pos x="0" y="189"/>
                      </a:cxn>
                      <a:cxn ang="0">
                        <a:pos x="19" y="117"/>
                      </a:cxn>
                      <a:cxn ang="0">
                        <a:pos x="38" y="90"/>
                      </a:cxn>
                    </a:cxnLst>
                    <a:rect l="0" t="0" r="r" b="b"/>
                    <a:pathLst>
                      <a:path w="608" h="800">
                        <a:moveTo>
                          <a:pt x="38" y="90"/>
                        </a:moveTo>
                        <a:lnTo>
                          <a:pt x="63" y="27"/>
                        </a:lnTo>
                        <a:lnTo>
                          <a:pt x="104" y="0"/>
                        </a:lnTo>
                        <a:lnTo>
                          <a:pt x="141" y="0"/>
                        </a:lnTo>
                        <a:lnTo>
                          <a:pt x="179" y="18"/>
                        </a:lnTo>
                        <a:lnTo>
                          <a:pt x="216" y="54"/>
                        </a:lnTo>
                        <a:lnTo>
                          <a:pt x="235" y="117"/>
                        </a:lnTo>
                        <a:lnTo>
                          <a:pt x="245" y="180"/>
                        </a:lnTo>
                        <a:lnTo>
                          <a:pt x="263" y="243"/>
                        </a:lnTo>
                        <a:lnTo>
                          <a:pt x="298" y="312"/>
                        </a:lnTo>
                        <a:lnTo>
                          <a:pt x="357" y="384"/>
                        </a:lnTo>
                        <a:lnTo>
                          <a:pt x="415" y="432"/>
                        </a:lnTo>
                        <a:lnTo>
                          <a:pt x="499" y="468"/>
                        </a:lnTo>
                        <a:lnTo>
                          <a:pt x="571" y="522"/>
                        </a:lnTo>
                        <a:lnTo>
                          <a:pt x="608" y="577"/>
                        </a:lnTo>
                        <a:lnTo>
                          <a:pt x="602" y="622"/>
                        </a:lnTo>
                        <a:lnTo>
                          <a:pt x="593" y="676"/>
                        </a:lnTo>
                        <a:lnTo>
                          <a:pt x="565" y="712"/>
                        </a:lnTo>
                        <a:lnTo>
                          <a:pt x="518" y="757"/>
                        </a:lnTo>
                        <a:lnTo>
                          <a:pt x="449" y="790"/>
                        </a:lnTo>
                        <a:lnTo>
                          <a:pt x="396" y="800"/>
                        </a:lnTo>
                        <a:lnTo>
                          <a:pt x="320" y="784"/>
                        </a:lnTo>
                        <a:lnTo>
                          <a:pt x="251" y="748"/>
                        </a:lnTo>
                        <a:lnTo>
                          <a:pt x="179" y="694"/>
                        </a:lnTo>
                        <a:lnTo>
                          <a:pt x="129" y="631"/>
                        </a:lnTo>
                        <a:lnTo>
                          <a:pt x="82" y="550"/>
                        </a:lnTo>
                        <a:lnTo>
                          <a:pt x="44" y="456"/>
                        </a:lnTo>
                        <a:lnTo>
                          <a:pt x="19" y="375"/>
                        </a:lnTo>
                        <a:lnTo>
                          <a:pt x="7" y="297"/>
                        </a:lnTo>
                        <a:lnTo>
                          <a:pt x="0" y="189"/>
                        </a:lnTo>
                        <a:lnTo>
                          <a:pt x="19" y="117"/>
                        </a:lnTo>
                        <a:lnTo>
                          <a:pt x="38" y="9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7" name="Freeform 22"/>
                  <p:cNvSpPr>
                    <a:spLocks/>
                  </p:cNvSpPr>
                  <p:nvPr/>
                </p:nvSpPr>
                <p:spPr bwMode="auto">
                  <a:xfrm>
                    <a:off x="4090" y="2846"/>
                    <a:ext cx="1044" cy="725"/>
                  </a:xfrm>
                  <a:custGeom>
                    <a:avLst/>
                    <a:gdLst/>
                    <a:ahLst/>
                    <a:cxnLst>
                      <a:cxn ang="0">
                        <a:pos x="116" y="230"/>
                      </a:cxn>
                      <a:cxn ang="0">
                        <a:pos x="216" y="147"/>
                      </a:cxn>
                      <a:cxn ang="0">
                        <a:pos x="338" y="72"/>
                      </a:cxn>
                      <a:cxn ang="0">
                        <a:pos x="417" y="27"/>
                      </a:cxn>
                      <a:cxn ang="0">
                        <a:pos x="479" y="12"/>
                      </a:cxn>
                      <a:cxn ang="0">
                        <a:pos x="529" y="0"/>
                      </a:cxn>
                      <a:cxn ang="0">
                        <a:pos x="573" y="18"/>
                      </a:cxn>
                      <a:cxn ang="0">
                        <a:pos x="601" y="75"/>
                      </a:cxn>
                      <a:cxn ang="0">
                        <a:pos x="620" y="230"/>
                      </a:cxn>
                      <a:cxn ang="0">
                        <a:pos x="620" y="416"/>
                      </a:cxn>
                      <a:cxn ang="0">
                        <a:pos x="620" y="536"/>
                      </a:cxn>
                      <a:cxn ang="0">
                        <a:pos x="642" y="609"/>
                      </a:cxn>
                      <a:cxn ang="0">
                        <a:pos x="686" y="597"/>
                      </a:cxn>
                      <a:cxn ang="0">
                        <a:pos x="717" y="552"/>
                      </a:cxn>
                      <a:cxn ang="0">
                        <a:pos x="779" y="500"/>
                      </a:cxn>
                      <a:cxn ang="0">
                        <a:pos x="876" y="470"/>
                      </a:cxn>
                      <a:cxn ang="0">
                        <a:pos x="943" y="470"/>
                      </a:cxn>
                      <a:cxn ang="0">
                        <a:pos x="1043" y="488"/>
                      </a:cxn>
                      <a:cxn ang="0">
                        <a:pos x="1037" y="524"/>
                      </a:cxn>
                      <a:cxn ang="0">
                        <a:pos x="1015" y="555"/>
                      </a:cxn>
                      <a:cxn ang="0">
                        <a:pos x="981" y="561"/>
                      </a:cxn>
                      <a:cxn ang="0">
                        <a:pos x="943" y="542"/>
                      </a:cxn>
                      <a:cxn ang="0">
                        <a:pos x="886" y="518"/>
                      </a:cxn>
                      <a:cxn ang="0">
                        <a:pos x="829" y="518"/>
                      </a:cxn>
                      <a:cxn ang="0">
                        <a:pos x="754" y="564"/>
                      </a:cxn>
                      <a:cxn ang="0">
                        <a:pos x="708" y="633"/>
                      </a:cxn>
                      <a:cxn ang="0">
                        <a:pos x="698" y="690"/>
                      </a:cxn>
                      <a:cxn ang="0">
                        <a:pos x="679" y="726"/>
                      </a:cxn>
                      <a:cxn ang="0">
                        <a:pos x="604" y="723"/>
                      </a:cxn>
                      <a:cxn ang="0">
                        <a:pos x="601" y="669"/>
                      </a:cxn>
                      <a:cxn ang="0">
                        <a:pos x="576" y="591"/>
                      </a:cxn>
                      <a:cxn ang="0">
                        <a:pos x="567" y="509"/>
                      </a:cxn>
                      <a:cxn ang="0">
                        <a:pos x="573" y="401"/>
                      </a:cxn>
                      <a:cxn ang="0">
                        <a:pos x="564" y="248"/>
                      </a:cxn>
                      <a:cxn ang="0">
                        <a:pos x="558" y="147"/>
                      </a:cxn>
                      <a:cxn ang="0">
                        <a:pos x="539" y="111"/>
                      </a:cxn>
                      <a:cxn ang="0">
                        <a:pos x="501" y="75"/>
                      </a:cxn>
                      <a:cxn ang="0">
                        <a:pos x="461" y="75"/>
                      </a:cxn>
                      <a:cxn ang="0">
                        <a:pos x="403" y="111"/>
                      </a:cxn>
                      <a:cxn ang="0">
                        <a:pos x="328" y="181"/>
                      </a:cxn>
                      <a:cxn ang="0">
                        <a:pos x="235" y="272"/>
                      </a:cxn>
                      <a:cxn ang="0">
                        <a:pos x="141" y="356"/>
                      </a:cxn>
                      <a:cxn ang="0">
                        <a:pos x="94" y="383"/>
                      </a:cxn>
                      <a:cxn ang="0">
                        <a:pos x="38" y="383"/>
                      </a:cxn>
                      <a:cxn ang="0">
                        <a:pos x="0" y="344"/>
                      </a:cxn>
                      <a:cxn ang="0">
                        <a:pos x="3" y="281"/>
                      </a:cxn>
                      <a:cxn ang="0">
                        <a:pos x="41" y="248"/>
                      </a:cxn>
                      <a:cxn ang="0">
                        <a:pos x="84" y="239"/>
                      </a:cxn>
                      <a:cxn ang="0">
                        <a:pos x="116" y="230"/>
                      </a:cxn>
                    </a:cxnLst>
                    <a:rect l="0" t="0" r="r" b="b"/>
                    <a:pathLst>
                      <a:path w="1043" h="726">
                        <a:moveTo>
                          <a:pt x="116" y="230"/>
                        </a:moveTo>
                        <a:lnTo>
                          <a:pt x="216" y="147"/>
                        </a:lnTo>
                        <a:lnTo>
                          <a:pt x="338" y="72"/>
                        </a:lnTo>
                        <a:lnTo>
                          <a:pt x="417" y="27"/>
                        </a:lnTo>
                        <a:lnTo>
                          <a:pt x="479" y="12"/>
                        </a:lnTo>
                        <a:lnTo>
                          <a:pt x="529" y="0"/>
                        </a:lnTo>
                        <a:lnTo>
                          <a:pt x="573" y="18"/>
                        </a:lnTo>
                        <a:lnTo>
                          <a:pt x="601" y="75"/>
                        </a:lnTo>
                        <a:lnTo>
                          <a:pt x="620" y="230"/>
                        </a:lnTo>
                        <a:lnTo>
                          <a:pt x="620" y="416"/>
                        </a:lnTo>
                        <a:lnTo>
                          <a:pt x="620" y="536"/>
                        </a:lnTo>
                        <a:lnTo>
                          <a:pt x="642" y="609"/>
                        </a:lnTo>
                        <a:lnTo>
                          <a:pt x="686" y="597"/>
                        </a:lnTo>
                        <a:lnTo>
                          <a:pt x="717" y="552"/>
                        </a:lnTo>
                        <a:lnTo>
                          <a:pt x="779" y="500"/>
                        </a:lnTo>
                        <a:lnTo>
                          <a:pt x="876" y="470"/>
                        </a:lnTo>
                        <a:lnTo>
                          <a:pt x="943" y="470"/>
                        </a:lnTo>
                        <a:lnTo>
                          <a:pt x="1043" y="488"/>
                        </a:lnTo>
                        <a:lnTo>
                          <a:pt x="1037" y="524"/>
                        </a:lnTo>
                        <a:lnTo>
                          <a:pt x="1015" y="555"/>
                        </a:lnTo>
                        <a:lnTo>
                          <a:pt x="981" y="561"/>
                        </a:lnTo>
                        <a:lnTo>
                          <a:pt x="943" y="542"/>
                        </a:lnTo>
                        <a:lnTo>
                          <a:pt x="886" y="518"/>
                        </a:lnTo>
                        <a:lnTo>
                          <a:pt x="829" y="518"/>
                        </a:lnTo>
                        <a:lnTo>
                          <a:pt x="754" y="564"/>
                        </a:lnTo>
                        <a:lnTo>
                          <a:pt x="708" y="633"/>
                        </a:lnTo>
                        <a:lnTo>
                          <a:pt x="698" y="690"/>
                        </a:lnTo>
                        <a:lnTo>
                          <a:pt x="679" y="726"/>
                        </a:lnTo>
                        <a:lnTo>
                          <a:pt x="604" y="723"/>
                        </a:lnTo>
                        <a:lnTo>
                          <a:pt x="601" y="669"/>
                        </a:lnTo>
                        <a:lnTo>
                          <a:pt x="576" y="591"/>
                        </a:lnTo>
                        <a:lnTo>
                          <a:pt x="567" y="509"/>
                        </a:lnTo>
                        <a:lnTo>
                          <a:pt x="573" y="401"/>
                        </a:lnTo>
                        <a:lnTo>
                          <a:pt x="564" y="248"/>
                        </a:lnTo>
                        <a:lnTo>
                          <a:pt x="558" y="147"/>
                        </a:lnTo>
                        <a:lnTo>
                          <a:pt x="539" y="111"/>
                        </a:lnTo>
                        <a:lnTo>
                          <a:pt x="501" y="75"/>
                        </a:lnTo>
                        <a:lnTo>
                          <a:pt x="461" y="75"/>
                        </a:lnTo>
                        <a:lnTo>
                          <a:pt x="403" y="111"/>
                        </a:lnTo>
                        <a:lnTo>
                          <a:pt x="328" y="181"/>
                        </a:lnTo>
                        <a:lnTo>
                          <a:pt x="235" y="272"/>
                        </a:lnTo>
                        <a:lnTo>
                          <a:pt x="141" y="356"/>
                        </a:lnTo>
                        <a:lnTo>
                          <a:pt x="94" y="383"/>
                        </a:lnTo>
                        <a:lnTo>
                          <a:pt x="38" y="383"/>
                        </a:lnTo>
                        <a:lnTo>
                          <a:pt x="0" y="344"/>
                        </a:lnTo>
                        <a:lnTo>
                          <a:pt x="3" y="281"/>
                        </a:lnTo>
                        <a:lnTo>
                          <a:pt x="41" y="248"/>
                        </a:lnTo>
                        <a:lnTo>
                          <a:pt x="84" y="239"/>
                        </a:lnTo>
                        <a:lnTo>
                          <a:pt x="116" y="230"/>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8" name="Freeform 23"/>
                  <p:cNvSpPr>
                    <a:spLocks/>
                  </p:cNvSpPr>
                  <p:nvPr/>
                </p:nvSpPr>
                <p:spPr bwMode="auto">
                  <a:xfrm>
                    <a:off x="4030" y="3163"/>
                    <a:ext cx="709" cy="762"/>
                  </a:xfrm>
                  <a:custGeom>
                    <a:avLst/>
                    <a:gdLst/>
                    <a:ahLst/>
                    <a:cxnLst>
                      <a:cxn ang="0">
                        <a:pos x="0" y="64"/>
                      </a:cxn>
                      <a:cxn ang="0">
                        <a:pos x="22" y="16"/>
                      </a:cxn>
                      <a:cxn ang="0">
                        <a:pos x="69" y="0"/>
                      </a:cxn>
                      <a:cxn ang="0">
                        <a:pos x="134" y="7"/>
                      </a:cxn>
                      <a:cxn ang="0">
                        <a:pos x="150" y="52"/>
                      </a:cxn>
                      <a:cxn ang="0">
                        <a:pos x="125" y="227"/>
                      </a:cxn>
                      <a:cxn ang="0">
                        <a:pos x="122" y="360"/>
                      </a:cxn>
                      <a:cxn ang="0">
                        <a:pos x="116" y="435"/>
                      </a:cxn>
                      <a:cxn ang="0">
                        <a:pos x="116" y="450"/>
                      </a:cxn>
                      <a:cxn ang="0">
                        <a:pos x="131" y="524"/>
                      </a:cxn>
                      <a:cxn ang="0">
                        <a:pos x="172" y="536"/>
                      </a:cxn>
                      <a:cxn ang="0">
                        <a:pos x="225" y="524"/>
                      </a:cxn>
                      <a:cxn ang="0">
                        <a:pos x="303" y="481"/>
                      </a:cxn>
                      <a:cxn ang="0">
                        <a:pos x="387" y="460"/>
                      </a:cxn>
                      <a:cxn ang="0">
                        <a:pos x="482" y="444"/>
                      </a:cxn>
                      <a:cxn ang="0">
                        <a:pos x="585" y="432"/>
                      </a:cxn>
                      <a:cxn ang="0">
                        <a:pos x="660" y="432"/>
                      </a:cxn>
                      <a:cxn ang="0">
                        <a:pos x="694" y="441"/>
                      </a:cxn>
                      <a:cxn ang="0">
                        <a:pos x="713" y="463"/>
                      </a:cxn>
                      <a:cxn ang="0">
                        <a:pos x="704" y="496"/>
                      </a:cxn>
                      <a:cxn ang="0">
                        <a:pos x="657" y="524"/>
                      </a:cxn>
                      <a:cxn ang="0">
                        <a:pos x="613" y="563"/>
                      </a:cxn>
                      <a:cxn ang="0">
                        <a:pos x="572" y="618"/>
                      </a:cxn>
                      <a:cxn ang="0">
                        <a:pos x="547" y="663"/>
                      </a:cxn>
                      <a:cxn ang="0">
                        <a:pos x="526" y="708"/>
                      </a:cxn>
                      <a:cxn ang="0">
                        <a:pos x="510" y="762"/>
                      </a:cxn>
                      <a:cxn ang="0">
                        <a:pos x="488" y="762"/>
                      </a:cxn>
                      <a:cxn ang="0">
                        <a:pos x="469" y="741"/>
                      </a:cxn>
                      <a:cxn ang="0">
                        <a:pos x="462" y="681"/>
                      </a:cxn>
                      <a:cxn ang="0">
                        <a:pos x="507" y="627"/>
                      </a:cxn>
                      <a:cxn ang="0">
                        <a:pos x="566" y="563"/>
                      </a:cxn>
                      <a:cxn ang="0">
                        <a:pos x="622" y="515"/>
                      </a:cxn>
                      <a:cxn ang="0">
                        <a:pos x="647" y="499"/>
                      </a:cxn>
                      <a:cxn ang="0">
                        <a:pos x="657" y="478"/>
                      </a:cxn>
                      <a:cxn ang="0">
                        <a:pos x="632" y="463"/>
                      </a:cxn>
                      <a:cxn ang="0">
                        <a:pos x="547" y="463"/>
                      </a:cxn>
                      <a:cxn ang="0">
                        <a:pos x="440" y="481"/>
                      </a:cxn>
                      <a:cxn ang="0">
                        <a:pos x="356" y="509"/>
                      </a:cxn>
                      <a:cxn ang="0">
                        <a:pos x="265" y="560"/>
                      </a:cxn>
                      <a:cxn ang="0">
                        <a:pos x="187" y="596"/>
                      </a:cxn>
                      <a:cxn ang="0">
                        <a:pos x="103" y="599"/>
                      </a:cxn>
                      <a:cxn ang="0">
                        <a:pos x="69" y="587"/>
                      </a:cxn>
                      <a:cxn ang="0">
                        <a:pos x="50" y="542"/>
                      </a:cxn>
                      <a:cxn ang="0">
                        <a:pos x="37" y="478"/>
                      </a:cxn>
                      <a:cxn ang="0">
                        <a:pos x="31" y="360"/>
                      </a:cxn>
                      <a:cxn ang="0">
                        <a:pos x="19" y="151"/>
                      </a:cxn>
                      <a:cxn ang="0">
                        <a:pos x="0" y="64"/>
                      </a:cxn>
                    </a:cxnLst>
                    <a:rect l="0" t="0" r="r" b="b"/>
                    <a:pathLst>
                      <a:path w="713" h="762">
                        <a:moveTo>
                          <a:pt x="0" y="64"/>
                        </a:moveTo>
                        <a:lnTo>
                          <a:pt x="22" y="16"/>
                        </a:lnTo>
                        <a:lnTo>
                          <a:pt x="69" y="0"/>
                        </a:lnTo>
                        <a:lnTo>
                          <a:pt x="134" y="7"/>
                        </a:lnTo>
                        <a:lnTo>
                          <a:pt x="150" y="52"/>
                        </a:lnTo>
                        <a:lnTo>
                          <a:pt x="125" y="227"/>
                        </a:lnTo>
                        <a:lnTo>
                          <a:pt x="122" y="360"/>
                        </a:lnTo>
                        <a:lnTo>
                          <a:pt x="116" y="435"/>
                        </a:lnTo>
                        <a:lnTo>
                          <a:pt x="116" y="450"/>
                        </a:lnTo>
                        <a:lnTo>
                          <a:pt x="131" y="524"/>
                        </a:lnTo>
                        <a:lnTo>
                          <a:pt x="172" y="536"/>
                        </a:lnTo>
                        <a:lnTo>
                          <a:pt x="225" y="524"/>
                        </a:lnTo>
                        <a:lnTo>
                          <a:pt x="303" y="481"/>
                        </a:lnTo>
                        <a:lnTo>
                          <a:pt x="387" y="460"/>
                        </a:lnTo>
                        <a:lnTo>
                          <a:pt x="482" y="444"/>
                        </a:lnTo>
                        <a:lnTo>
                          <a:pt x="585" y="432"/>
                        </a:lnTo>
                        <a:lnTo>
                          <a:pt x="660" y="432"/>
                        </a:lnTo>
                        <a:lnTo>
                          <a:pt x="694" y="441"/>
                        </a:lnTo>
                        <a:lnTo>
                          <a:pt x="713" y="463"/>
                        </a:lnTo>
                        <a:lnTo>
                          <a:pt x="704" y="496"/>
                        </a:lnTo>
                        <a:lnTo>
                          <a:pt x="657" y="524"/>
                        </a:lnTo>
                        <a:lnTo>
                          <a:pt x="613" y="563"/>
                        </a:lnTo>
                        <a:lnTo>
                          <a:pt x="572" y="618"/>
                        </a:lnTo>
                        <a:lnTo>
                          <a:pt x="547" y="663"/>
                        </a:lnTo>
                        <a:lnTo>
                          <a:pt x="526" y="708"/>
                        </a:lnTo>
                        <a:lnTo>
                          <a:pt x="510" y="762"/>
                        </a:lnTo>
                        <a:lnTo>
                          <a:pt x="488" y="762"/>
                        </a:lnTo>
                        <a:lnTo>
                          <a:pt x="469" y="741"/>
                        </a:lnTo>
                        <a:lnTo>
                          <a:pt x="462" y="681"/>
                        </a:lnTo>
                        <a:lnTo>
                          <a:pt x="507" y="627"/>
                        </a:lnTo>
                        <a:lnTo>
                          <a:pt x="566" y="563"/>
                        </a:lnTo>
                        <a:lnTo>
                          <a:pt x="622" y="515"/>
                        </a:lnTo>
                        <a:lnTo>
                          <a:pt x="647" y="499"/>
                        </a:lnTo>
                        <a:lnTo>
                          <a:pt x="657" y="478"/>
                        </a:lnTo>
                        <a:lnTo>
                          <a:pt x="632" y="463"/>
                        </a:lnTo>
                        <a:lnTo>
                          <a:pt x="547" y="463"/>
                        </a:lnTo>
                        <a:lnTo>
                          <a:pt x="440" y="481"/>
                        </a:lnTo>
                        <a:lnTo>
                          <a:pt x="356" y="509"/>
                        </a:lnTo>
                        <a:lnTo>
                          <a:pt x="265" y="560"/>
                        </a:lnTo>
                        <a:lnTo>
                          <a:pt x="187" y="596"/>
                        </a:lnTo>
                        <a:lnTo>
                          <a:pt x="103" y="599"/>
                        </a:lnTo>
                        <a:lnTo>
                          <a:pt x="69" y="587"/>
                        </a:lnTo>
                        <a:lnTo>
                          <a:pt x="50" y="542"/>
                        </a:lnTo>
                        <a:lnTo>
                          <a:pt x="37" y="478"/>
                        </a:lnTo>
                        <a:lnTo>
                          <a:pt x="31" y="360"/>
                        </a:lnTo>
                        <a:lnTo>
                          <a:pt x="19" y="151"/>
                        </a:lnTo>
                        <a:lnTo>
                          <a:pt x="0" y="64"/>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nvGrpSpPr>
                <p:cNvPr id="49" name="Group 24"/>
                <p:cNvGrpSpPr>
                  <a:grpSpLocks/>
                </p:cNvGrpSpPr>
                <p:nvPr/>
              </p:nvGrpSpPr>
              <p:grpSpPr bwMode="auto">
                <a:xfrm>
                  <a:off x="4864" y="3099"/>
                  <a:ext cx="432" cy="877"/>
                  <a:chOff x="4864" y="3099"/>
                  <a:chExt cx="432" cy="877"/>
                </a:xfrm>
              </p:grpSpPr>
              <p:sp>
                <p:nvSpPr>
                  <p:cNvPr id="50" name="Freeform 25"/>
                  <p:cNvSpPr>
                    <a:spLocks/>
                  </p:cNvSpPr>
                  <p:nvPr/>
                </p:nvSpPr>
                <p:spPr bwMode="auto">
                  <a:xfrm>
                    <a:off x="4578" y="3585"/>
                    <a:ext cx="716" cy="110"/>
                  </a:xfrm>
                  <a:custGeom>
                    <a:avLst/>
                    <a:gdLst/>
                    <a:ahLst/>
                    <a:cxnLst>
                      <a:cxn ang="0">
                        <a:pos x="340" y="109"/>
                      </a:cxn>
                      <a:cxn ang="0">
                        <a:pos x="165" y="30"/>
                      </a:cxn>
                      <a:cxn ang="0">
                        <a:pos x="48" y="0"/>
                      </a:cxn>
                      <a:cxn ang="0">
                        <a:pos x="10" y="0"/>
                      </a:cxn>
                      <a:cxn ang="0">
                        <a:pos x="0" y="27"/>
                      </a:cxn>
                      <a:cxn ang="0">
                        <a:pos x="22" y="48"/>
                      </a:cxn>
                      <a:cxn ang="0">
                        <a:pos x="70" y="54"/>
                      </a:cxn>
                      <a:cxn ang="0">
                        <a:pos x="184" y="75"/>
                      </a:cxn>
                      <a:cxn ang="0">
                        <a:pos x="340" y="109"/>
                      </a:cxn>
                    </a:cxnLst>
                    <a:rect l="0" t="0" r="r" b="b"/>
                    <a:pathLst>
                      <a:path w="340" h="109">
                        <a:moveTo>
                          <a:pt x="340" y="109"/>
                        </a:moveTo>
                        <a:lnTo>
                          <a:pt x="165" y="30"/>
                        </a:lnTo>
                        <a:lnTo>
                          <a:pt x="48" y="0"/>
                        </a:lnTo>
                        <a:lnTo>
                          <a:pt x="10" y="0"/>
                        </a:lnTo>
                        <a:lnTo>
                          <a:pt x="0" y="27"/>
                        </a:lnTo>
                        <a:lnTo>
                          <a:pt x="22" y="48"/>
                        </a:lnTo>
                        <a:lnTo>
                          <a:pt x="70" y="54"/>
                        </a:lnTo>
                        <a:lnTo>
                          <a:pt x="184" y="75"/>
                        </a:lnTo>
                        <a:lnTo>
                          <a:pt x="340" y="109"/>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1" name="Freeform 26"/>
                  <p:cNvSpPr>
                    <a:spLocks/>
                  </p:cNvSpPr>
                  <p:nvPr/>
                </p:nvSpPr>
                <p:spPr bwMode="auto">
                  <a:xfrm>
                    <a:off x="4485" y="3686"/>
                    <a:ext cx="100" cy="289"/>
                  </a:xfrm>
                  <a:custGeom>
                    <a:avLst/>
                    <a:gdLst/>
                    <a:ahLst/>
                    <a:cxnLst>
                      <a:cxn ang="0">
                        <a:pos x="97" y="291"/>
                      </a:cxn>
                      <a:cxn ang="0">
                        <a:pos x="94" y="148"/>
                      </a:cxn>
                      <a:cxn ang="0">
                        <a:pos x="69" y="39"/>
                      </a:cxn>
                      <a:cxn ang="0">
                        <a:pos x="41" y="0"/>
                      </a:cxn>
                      <a:cxn ang="0">
                        <a:pos x="19" y="0"/>
                      </a:cxn>
                      <a:cxn ang="0">
                        <a:pos x="0" y="12"/>
                      </a:cxn>
                      <a:cxn ang="0">
                        <a:pos x="0" y="54"/>
                      </a:cxn>
                      <a:cxn ang="0">
                        <a:pos x="47" y="184"/>
                      </a:cxn>
                      <a:cxn ang="0">
                        <a:pos x="97" y="291"/>
                      </a:cxn>
                    </a:cxnLst>
                    <a:rect l="0" t="0" r="r" b="b"/>
                    <a:pathLst>
                      <a:path w="97" h="291">
                        <a:moveTo>
                          <a:pt x="97" y="291"/>
                        </a:moveTo>
                        <a:lnTo>
                          <a:pt x="94" y="148"/>
                        </a:lnTo>
                        <a:lnTo>
                          <a:pt x="69" y="39"/>
                        </a:lnTo>
                        <a:lnTo>
                          <a:pt x="41" y="0"/>
                        </a:lnTo>
                        <a:lnTo>
                          <a:pt x="19" y="0"/>
                        </a:lnTo>
                        <a:lnTo>
                          <a:pt x="0" y="12"/>
                        </a:lnTo>
                        <a:lnTo>
                          <a:pt x="0" y="54"/>
                        </a:lnTo>
                        <a:lnTo>
                          <a:pt x="47" y="184"/>
                        </a:lnTo>
                        <a:lnTo>
                          <a:pt x="97" y="291"/>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sp>
                <p:nvSpPr>
                  <p:cNvPr id="52" name="Freeform 27"/>
                  <p:cNvSpPr>
                    <a:spLocks/>
                  </p:cNvSpPr>
                  <p:nvPr/>
                </p:nvSpPr>
                <p:spPr bwMode="auto">
                  <a:xfrm>
                    <a:off x="4625" y="3098"/>
                    <a:ext cx="589" cy="110"/>
                  </a:xfrm>
                  <a:custGeom>
                    <a:avLst/>
                    <a:gdLst/>
                    <a:ahLst/>
                    <a:cxnLst>
                      <a:cxn ang="0">
                        <a:pos x="0" y="72"/>
                      </a:cxn>
                      <a:cxn ang="0">
                        <a:pos x="42" y="30"/>
                      </a:cxn>
                      <a:cxn ang="0">
                        <a:pos x="100" y="3"/>
                      </a:cxn>
                      <a:cxn ang="0">
                        <a:pos x="166" y="0"/>
                      </a:cxn>
                      <a:cxn ang="0">
                        <a:pos x="214" y="9"/>
                      </a:cxn>
                      <a:cxn ang="0">
                        <a:pos x="138" y="18"/>
                      </a:cxn>
                      <a:cxn ang="0">
                        <a:pos x="109" y="36"/>
                      </a:cxn>
                      <a:cxn ang="0">
                        <a:pos x="81" y="63"/>
                      </a:cxn>
                      <a:cxn ang="0">
                        <a:pos x="68" y="93"/>
                      </a:cxn>
                      <a:cxn ang="0">
                        <a:pos x="42" y="111"/>
                      </a:cxn>
                      <a:cxn ang="0">
                        <a:pos x="10" y="108"/>
                      </a:cxn>
                      <a:cxn ang="0">
                        <a:pos x="0" y="72"/>
                      </a:cxn>
                    </a:cxnLst>
                    <a:rect l="0" t="0" r="r" b="b"/>
                    <a:pathLst>
                      <a:path w="214" h="111">
                        <a:moveTo>
                          <a:pt x="0" y="72"/>
                        </a:moveTo>
                        <a:lnTo>
                          <a:pt x="42" y="30"/>
                        </a:lnTo>
                        <a:lnTo>
                          <a:pt x="100" y="3"/>
                        </a:lnTo>
                        <a:lnTo>
                          <a:pt x="166" y="0"/>
                        </a:lnTo>
                        <a:lnTo>
                          <a:pt x="214" y="9"/>
                        </a:lnTo>
                        <a:lnTo>
                          <a:pt x="138" y="18"/>
                        </a:lnTo>
                        <a:lnTo>
                          <a:pt x="109" y="36"/>
                        </a:lnTo>
                        <a:lnTo>
                          <a:pt x="81" y="63"/>
                        </a:lnTo>
                        <a:lnTo>
                          <a:pt x="68" y="93"/>
                        </a:lnTo>
                        <a:lnTo>
                          <a:pt x="42" y="111"/>
                        </a:lnTo>
                        <a:lnTo>
                          <a:pt x="10" y="108"/>
                        </a:lnTo>
                        <a:lnTo>
                          <a:pt x="0" y="72"/>
                        </a:lnTo>
                        <a:close/>
                      </a:path>
                    </a:pathLst>
                  </a:custGeom>
                  <a:solidFill>
                    <a:schemeClr val="tx2"/>
                  </a:solidFill>
                  <a:ln w="9525">
                    <a:noFill/>
                    <a:round/>
                    <a:headEnd/>
                    <a:tailEnd/>
                  </a:ln>
                </p:spPr>
                <p:txBody>
                  <a:bodyPr/>
                  <a:lstStyle/>
                  <a:p>
                    <a:pPr eaLnBrk="0" hangingPunct="0">
                      <a:defRPr/>
                    </a:pPr>
                    <a:endParaRPr lang="en-CA">
                      <a:effectLst>
                        <a:outerShdw blurRad="38100" dist="38100" dir="2700000" algn="tl">
                          <a:srgbClr val="000000">
                            <a:alpha val="43137"/>
                          </a:srgbClr>
                        </a:outerShdw>
                      </a:effectLst>
                      <a:cs typeface="+mn-cs"/>
                    </a:endParaRPr>
                  </a:p>
                </p:txBody>
              </p:sp>
            </p:grpSp>
          </p:grpSp>
        </p:grpSp>
        <p:sp>
          <p:nvSpPr>
            <p:cNvPr id="45" name="Rectangle 28"/>
            <p:cNvSpPr>
              <a:spLocks noChangeArrowheads="1"/>
            </p:cNvSpPr>
            <p:nvPr/>
          </p:nvSpPr>
          <p:spPr bwMode="auto">
            <a:xfrm>
              <a:off x="2976" y="2040"/>
              <a:ext cx="2410" cy="34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eaLnBrk="1" hangingPunct="1">
                <a:spcBef>
                  <a:spcPct val="50000"/>
                </a:spcBef>
              </a:pPr>
              <a:r>
                <a:rPr lang="en-US" altLang="en-US" sz="3000">
                  <a:latin typeface="Times New Roman" pitchFamily="18" charset="0"/>
                </a:rPr>
                <a:t> GCD(a,b) = GCD(x,y) </a:t>
              </a:r>
            </a:p>
          </p:txBody>
        </p:sp>
      </p:grpSp>
      <p:pic>
        <p:nvPicPr>
          <p:cNvPr id="15" name="Picture 4" descr="http://img.deusm.com/ebnonline/2014/07/274022/data-screens.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436649" y="1650858"/>
            <a:ext cx="1907278" cy="108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8612" name="Picture 4" descr="http://lb.newsflicks.in/news-flicksv2/uploads/story/ai_fbdbaa77aa4a4078855f0e9a204791cd.jpg?640%7C400"/>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9225" t="4447" r="15244" b="2905"/>
          <a:stretch/>
        </p:blipFill>
        <p:spPr bwMode="auto">
          <a:xfrm>
            <a:off x="6775390" y="825429"/>
            <a:ext cx="1222229" cy="10800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South Korean Go player Lee Sedol begins the third game in a five-game match against Google's AlphaGo in Seoul on March 12."/>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3981" r="1470"/>
          <a:stretch/>
        </p:blipFill>
        <p:spPr bwMode="auto">
          <a:xfrm>
            <a:off x="7429082" y="0"/>
            <a:ext cx="1714918" cy="1080000"/>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a:spLocks noChangeArrowheads="1"/>
          </p:cNvSpPr>
          <p:nvPr/>
        </p:nvSpPr>
        <p:spPr bwMode="auto">
          <a:xfrm>
            <a:off x="722400" y="76200"/>
            <a:ext cx="7772400" cy="1143000"/>
          </a:xfrm>
          <a:prstGeom prst="rect">
            <a:avLst/>
          </a:prstGeom>
          <a:noFill/>
          <a:ln w="9525">
            <a:noFill/>
            <a:miter lim="800000"/>
            <a:headEnd/>
            <a:tailEnd/>
          </a:ln>
          <a:effectLst/>
        </p:spPr>
        <p:txBody>
          <a:bodyPr anchor="ctr"/>
          <a:ls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a:lstStyle>
          <a:p>
            <a:pPr algn="ctr" eaLnBrk="0" hangingPunct="0">
              <a:defRPr/>
            </a:pPr>
            <a:r>
              <a:rPr lang="en-US" sz="3600" b="1" dirty="0">
                <a:solidFill>
                  <a:schemeClr val="tx2"/>
                </a:solidFill>
                <a:effectLst>
                  <a:outerShdw blurRad="38100" dist="38100" dir="2700000" algn="tl">
                    <a:srgbClr val="000000"/>
                  </a:outerShdw>
                </a:effectLst>
                <a:cs typeface="Times New Roman" pitchFamily="18" charset="0"/>
              </a:rPr>
              <a:t>Building a Computer</a:t>
            </a:r>
            <a:br>
              <a:rPr lang="en-US" sz="3600" b="1" dirty="0">
                <a:solidFill>
                  <a:schemeClr val="tx2"/>
                </a:solidFill>
                <a:effectLst>
                  <a:outerShdw blurRad="38100" dist="38100" dir="2700000" algn="tl">
                    <a:srgbClr val="000000"/>
                  </a:outerShdw>
                </a:effectLst>
                <a:cs typeface="Times New Roman" pitchFamily="18" charset="0"/>
              </a:rPr>
            </a:br>
            <a:r>
              <a:rPr lang="en-US" sz="3600" b="1" dirty="0">
                <a:solidFill>
                  <a:schemeClr val="tx2"/>
                </a:solidFill>
                <a:effectLst>
                  <a:outerShdw blurRad="38100" dist="38100" dir="2700000" algn="tl">
                    <a:srgbClr val="000000"/>
                  </a:outerShdw>
                </a:effectLst>
                <a:cs typeface="Times New Roman" pitchFamily="18" charset="0"/>
              </a:rPr>
              <a:t>From Sand</a:t>
            </a:r>
          </a:p>
        </p:txBody>
      </p:sp>
      <p:sp>
        <p:nvSpPr>
          <p:cNvPr id="2" name="Rectangle 1"/>
          <p:cNvSpPr/>
          <p:nvPr/>
        </p:nvSpPr>
        <p:spPr>
          <a:xfrm>
            <a:off x="4611600" y="6073914"/>
            <a:ext cx="4380000" cy="707886"/>
          </a:xfrm>
          <a:prstGeom prst="rect">
            <a:avLst/>
          </a:prstGeom>
        </p:spPr>
        <p:txBody>
          <a:bodyPr wrap="square">
            <a:spAutoFit/>
          </a:bodyPr>
          <a:lstStyle/>
          <a:p>
            <a:r>
              <a:rPr lang="en-CA" sz="2000" dirty="0"/>
              <a:t>https://www.eecs.yorku.ca/~jeff/courses/fun/Building_Computer.pptx</a:t>
            </a:r>
          </a:p>
        </p:txBody>
      </p:sp>
    </p:spTree>
    <p:extLst>
      <p:ext uri="{BB962C8B-B14F-4D97-AF65-F5344CB8AC3E}">
        <p14:creationId xmlns:p14="http://schemas.microsoft.com/office/powerpoint/2010/main" val="3615890022"/>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a:off x="-126564" y="3315658"/>
            <a:ext cx="9338913"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 linear predictor:</a:t>
            </a:r>
          </a:p>
          <a:p>
            <a:pPr marL="457200" indent="-457200">
              <a:spcBef>
                <a:spcPct val="0"/>
              </a:spcBef>
              <a:buFont typeface="Arial" panose="020B0604020202020204" pitchFamily="34" charset="0"/>
              <a:buChar char="•"/>
            </a:pPr>
            <a:r>
              <a:rPr lang="en-US" altLang="en-US" sz="2800" dirty="0">
                <a:latin typeface="Times New Roman" pitchFamily="18" charset="0"/>
              </a:rPr>
              <a:t>Preprocessing can produce </a:t>
            </a:r>
            <a:r>
              <a:rPr lang="en-US" altLang="en-US" sz="2800" dirty="0">
                <a:solidFill>
                  <a:schemeClr val="tx2"/>
                </a:solidFill>
                <a:latin typeface="Times New Roman" pitchFamily="18" charset="0"/>
              </a:rPr>
              <a:t>features</a:t>
            </a:r>
            <a:r>
              <a:rPr lang="en-US" altLang="en-US" sz="2800" dirty="0">
                <a:latin typeface="Times New Roman" pitchFamily="18" charset="0"/>
              </a:rPr>
              <a:t> of the input.</a:t>
            </a:r>
            <a:endParaRPr lang="en-US" altLang="en-US" sz="2800" dirty="0">
              <a:solidFill>
                <a:srgbClr val="FF00FF"/>
              </a:solidFill>
              <a:latin typeface="Times New Roman" pitchFamily="18" charset="0"/>
              <a:sym typeface="Symbol" panose="05050102010706020507" pitchFamily="18" charset="2"/>
            </a:endParaRPr>
          </a:p>
          <a:p>
            <a:pPr>
              <a:spcBef>
                <a:spcPct val="0"/>
              </a:spcBef>
            </a:pPr>
            <a:r>
              <a:rPr lang="en-US" altLang="en-US" sz="2800" dirty="0">
                <a:latin typeface="Times New Roman" pitchFamily="18" charset="0"/>
              </a:rPr>
              <a:t>        These are hand chosen by human.</a:t>
            </a:r>
          </a:p>
          <a:p>
            <a:pPr>
              <a:spcBef>
                <a:spcPct val="0"/>
              </a:spcBef>
            </a:pPr>
            <a:br>
              <a:rPr lang="en-US" altLang="en-US" sz="2800" dirty="0">
                <a:latin typeface="Times New Roman" pitchFamily="18" charset="0"/>
              </a:rPr>
            </a:br>
            <a:r>
              <a:rPr lang="en-US" altLang="en-US" sz="2800" dirty="0">
                <a:latin typeface="Times New Roman" pitchFamily="18" charset="0"/>
              </a:rPr>
              <a:t>        </a:t>
            </a:r>
            <a:r>
              <a:rPr lang="en-US" altLang="en-US" sz="2800" i="1" dirty="0">
                <a:solidFill>
                  <a:srgbClr val="00FFFF"/>
                </a:solidFill>
                <a:latin typeface="Times New Roman" pitchFamily="18" charset="0"/>
              </a:rPr>
              <a:t>z</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a:t>
            </a:r>
            <a:r>
              <a:rPr lang="en-US" altLang="en-US" sz="2800" dirty="0">
                <a:latin typeface="Times New Roman" pitchFamily="18" charset="0"/>
              </a:rPr>
              <a:t>  + … +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baseline="-25000" dirty="0">
                <a:solidFill>
                  <a:srgbClr val="66FF33"/>
                </a:solidFill>
                <a:latin typeface="Times New Roman" pitchFamily="18" charset="0"/>
              </a:rPr>
              <a:t> </a:t>
            </a:r>
            <a:r>
              <a:rPr lang="en-US" altLang="en-US" sz="2800" i="1" dirty="0" err="1">
                <a:solidFill>
                  <a:srgbClr val="FF00FF"/>
                </a:solidFill>
                <a:latin typeface="Times New Roman" pitchFamily="18" charset="0"/>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rPr>
              <a:t> </a:t>
            </a:r>
          </a:p>
          <a:p>
            <a:pPr>
              <a:spcBef>
                <a:spcPct val="0"/>
              </a:spcBef>
            </a:pPr>
            <a:r>
              <a:rPr lang="en-US" altLang="en-US" sz="2800" dirty="0">
                <a:solidFill>
                  <a:srgbClr val="FF00FF"/>
                </a:solidFill>
                <a:latin typeface="Times New Roman" pitchFamily="18" charset="0"/>
              </a:rPr>
              <a:t>                    </a:t>
            </a:r>
            <a:r>
              <a:rPr lang="en-US"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m-2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a:t>
            </a:r>
            <a:r>
              <a:rPr lang="en-US" altLang="en-US" sz="2800" i="1" baseline="30000" dirty="0">
                <a:solidFill>
                  <a:srgbClr val="FF00FF"/>
                </a:solidFill>
                <a:latin typeface="Times New Roman" pitchFamily="18" charset="0"/>
              </a:rPr>
              <a:t>2</a:t>
            </a:r>
            <a:r>
              <a:rPr lang="en-US" altLang="en-US" sz="2800" dirty="0">
                <a:latin typeface="Times New Roman" pitchFamily="18" charset="0"/>
              </a:rPr>
              <a:t>  </a:t>
            </a:r>
            <a:r>
              <a:rPr lang="en-US" altLang="en-US" sz="2800" dirty="0">
                <a:latin typeface="Times New Roman" panose="02020603050405020304" pitchFamily="18" charset="0"/>
                <a:cs typeface="Times New Roman" panose="02020603050405020304"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m-1  </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2  </a:t>
            </a:r>
            <a:r>
              <a:rPr lang="en-US" altLang="en-US" sz="2800" dirty="0">
                <a:latin typeface="Times New Roman" panose="02020603050405020304" pitchFamily="18" charset="0"/>
                <a:cs typeface="Times New Roman" panose="02020603050405020304"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i="1" baseline="-25000" dirty="0">
                <a:solidFill>
                  <a:srgbClr val="66FF33"/>
                </a:solidFill>
                <a:latin typeface="Times New Roman" pitchFamily="18" charset="0"/>
              </a:rPr>
              <a:t>  </a:t>
            </a:r>
            <a:r>
              <a:rPr lang="en-US" altLang="en-US" sz="2800" i="1" dirty="0">
                <a:solidFill>
                  <a:srgbClr val="FF00FF"/>
                </a:solidFill>
                <a:latin typeface="Times New Roman" panose="02020603050405020304" pitchFamily="18" charset="0"/>
                <a:cs typeface="Times New Roman" panose="02020603050405020304" pitchFamily="18" charset="0"/>
              </a:rPr>
              <a:t>e</a:t>
            </a:r>
            <a:r>
              <a:rPr lang="en-US" altLang="en-US" sz="2800" i="1" baseline="30000" dirty="0">
                <a:solidFill>
                  <a:srgbClr val="FF00FF"/>
                </a:solidFill>
                <a:latin typeface="Times New Roman" panose="02020603050405020304" pitchFamily="18" charset="0"/>
                <a:cs typeface="Times New Roman" panose="02020603050405020304" pitchFamily="18" charset="0"/>
              </a:rPr>
              <a:t>x</a:t>
            </a:r>
          </a:p>
          <a:p>
            <a:pPr marL="457200" indent="-457200">
              <a:spcBef>
                <a:spcPct val="0"/>
              </a:spcBef>
              <a:buFont typeface="Arial" panose="020B0604020202020204" pitchFamily="34" charset="0"/>
              <a:buChar char="•"/>
            </a:pPr>
            <a:r>
              <a:rPr lang="en-US" sz="2800" dirty="0">
                <a:latin typeface="Times New Roman" panose="02020603050405020304" pitchFamily="18" charset="0"/>
                <a:cs typeface="Times New Roman" panose="02020603050405020304" pitchFamily="18" charset="0"/>
              </a:rPr>
              <a:t>Note this is linear in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endParaRPr lang="en-CA"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1514" name="Group 21513"/>
          <p:cNvGrpSpPr/>
          <p:nvPr/>
        </p:nvGrpSpPr>
        <p:grpSpPr>
          <a:xfrm>
            <a:off x="759652" y="609600"/>
            <a:ext cx="7850948" cy="2819400"/>
            <a:chOff x="759652" y="609600"/>
            <a:chExt cx="7850948" cy="2819400"/>
          </a:xfrm>
        </p:grpSpPr>
        <p:sp>
          <p:nvSpPr>
            <p:cNvPr id="11" name="Rectangle 10"/>
            <p:cNvSpPr/>
            <p:nvPr/>
          </p:nvSpPr>
          <p:spPr>
            <a:xfrm>
              <a:off x="759652" y="609600"/>
              <a:ext cx="2158500" cy="28188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7794808" y="609600"/>
              <a:ext cx="815792" cy="2818800"/>
            </a:xfrm>
            <a:prstGeom prst="rect">
              <a:avLst/>
            </a:prstGeom>
            <a:solidFill>
              <a:schemeClr val="tx1"/>
            </a:solidFill>
            <a:ln>
              <a:noFill/>
            </a:ln>
          </p:spPr>
          <p:txBody>
            <a:bodyPr wrap="square" rtlCol="0" anchor="ctr">
              <a:spAutoFit/>
            </a:bodyPr>
            <a:lstStyle/>
            <a:p>
              <a:pPr algn="l"/>
              <a:endParaRPr lang="en-CA" sz="2400" dirty="0"/>
            </a:p>
          </p:txBody>
        </p:sp>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4" t="22222" r="42905" b="44444"/>
            <a:stretch/>
          </p:blipFill>
          <p:spPr bwMode="auto">
            <a:xfrm>
              <a:off x="2859588"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6364788" y="2133600"/>
              <a:ext cx="12954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6125896" y="24534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6125896" y="2453464"/>
                  <a:ext cx="1723805" cy="747192"/>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8344057" y="1876644"/>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8344057" y="1876644"/>
                  <a:ext cx="212751" cy="307777"/>
                </a:xfrm>
                <a:prstGeom prst="rect">
                  <a:avLst/>
                </a:prstGeom>
                <a:blipFill>
                  <a:blip r:embed="rId5"/>
                  <a:stretch>
                    <a:fillRect l="-28571" r="-25714" b="-28000"/>
                  </a:stretch>
                </a:blipFill>
              </p:spPr>
              <p:txBody>
                <a:bodyPr/>
                <a:lstStyle/>
                <a:p>
                  <a:r>
                    <a:rPr lang="en-CA">
                      <a:noFill/>
                    </a:rPr>
                    <a:t> </a:t>
                  </a:r>
                </a:p>
              </p:txBody>
            </p:sp>
          </mc:Fallback>
        </mc:AlternateContent>
        <p:sp>
          <p:nvSpPr>
            <p:cNvPr id="6" name="Oval 5"/>
            <p:cNvSpPr/>
            <p:nvPr/>
          </p:nvSpPr>
          <p:spPr>
            <a:xfrm>
              <a:off x="7871008" y="1905000"/>
              <a:ext cx="304800" cy="304800"/>
            </a:xfrm>
            <a:prstGeom prst="ellipse">
              <a:avLst/>
            </a:prstGeom>
            <a:ln w="15875">
              <a:solidFill>
                <a:schemeClr val="bg2"/>
              </a:solidFill>
            </a:ln>
          </p:spPr>
          <p:txBody>
            <a:bodyPr wrap="square" rtlCol="0" anchor="ctr">
              <a:spAutoFit/>
            </a:bodyPr>
            <a:lstStyle/>
            <a:p>
              <a:pPr algn="l"/>
              <a:endParaRPr lang="en-CA" sz="2400" dirty="0"/>
            </a:p>
          </p:txBody>
        </p:sp>
        <p:sp>
          <p:nvSpPr>
            <p:cNvPr id="4" name="Oval 3"/>
            <p:cNvSpPr/>
            <p:nvPr/>
          </p:nvSpPr>
          <p:spPr>
            <a:xfrm>
              <a:off x="3885354" y="996462"/>
              <a:ext cx="228600" cy="224135"/>
            </a:xfrm>
            <a:prstGeom prst="ellipse">
              <a:avLst/>
            </a:prstGeom>
            <a:solidFill>
              <a:schemeClr val="tx1"/>
            </a:solidFill>
            <a:ln>
              <a:noFill/>
            </a:ln>
          </p:spPr>
          <p:txBody>
            <a:bodyPr wrap="square" rtlCol="0" anchor="ctr">
              <a:spAutoFit/>
            </a:bodyPr>
            <a:lstStyle/>
            <a:p>
              <a:pPr algn="l"/>
              <a:endParaRPr lang="en-CA" sz="2400" dirty="0"/>
            </a:p>
          </p:txBody>
        </p:sp>
        <p:sp>
          <p:nvSpPr>
            <p:cNvPr id="17" name="Oval 16"/>
            <p:cNvSpPr/>
            <p:nvPr/>
          </p:nvSpPr>
          <p:spPr>
            <a:xfrm>
              <a:off x="3850188" y="1335037"/>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8" name="Oval 17"/>
            <p:cNvSpPr/>
            <p:nvPr/>
          </p:nvSpPr>
          <p:spPr>
            <a:xfrm>
              <a:off x="3773988" y="2438400"/>
              <a:ext cx="304800" cy="300335"/>
            </a:xfrm>
            <a:prstGeom prst="ellipse">
              <a:avLst/>
            </a:prstGeom>
            <a:solidFill>
              <a:schemeClr val="tx1"/>
            </a:solidFill>
            <a:ln>
              <a:noFill/>
            </a:ln>
          </p:spPr>
          <p:txBody>
            <a:bodyPr wrap="square" rtlCol="0" anchor="ctr">
              <a:spAutoFit/>
            </a:bodyPr>
            <a:lstStyle/>
            <a:p>
              <a:pPr algn="l"/>
              <a:endParaRPr lang="en-CA" sz="2400" dirty="0"/>
            </a:p>
          </p:txBody>
        </p:sp>
        <p:sp>
          <p:nvSpPr>
            <p:cNvPr id="19" name="Oval 18"/>
            <p:cNvSpPr/>
            <p:nvPr/>
          </p:nvSpPr>
          <p:spPr>
            <a:xfrm>
              <a:off x="5145588" y="1318848"/>
              <a:ext cx="304800" cy="362017"/>
            </a:xfrm>
            <a:prstGeom prst="ellipse">
              <a:avLst/>
            </a:prstGeom>
            <a:solidFill>
              <a:schemeClr val="tx1"/>
            </a:solidFill>
            <a:ln>
              <a:noFill/>
            </a:ln>
          </p:spPr>
          <p:txBody>
            <a:bodyPr wrap="square" rtlCol="0" anchor="ctr">
              <a:spAutoFit/>
            </a:bodyPr>
            <a:lstStyle/>
            <a:p>
              <a:pPr algn="l"/>
              <a:endParaRPr lang="en-CA" sz="2400" dirty="0"/>
            </a:p>
          </p:txBody>
        </p:sp>
        <p:sp>
          <p:nvSpPr>
            <p:cNvPr id="16" name="Rectangle 15"/>
            <p:cNvSpPr/>
            <p:nvPr/>
          </p:nvSpPr>
          <p:spPr>
            <a:xfrm>
              <a:off x="3773988" y="1138535"/>
              <a:ext cx="492443"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0" name="Rectangle 19"/>
            <p:cNvSpPr/>
            <p:nvPr/>
          </p:nvSpPr>
          <p:spPr>
            <a:xfrm>
              <a:off x="3768126" y="7575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1</a:t>
              </a:r>
              <a:endParaRPr lang="en-CA" sz="2400" dirty="0">
                <a:solidFill>
                  <a:srgbClr val="00B050"/>
                </a:solidFill>
              </a:endParaRPr>
            </a:p>
          </p:txBody>
        </p:sp>
        <p:sp>
          <p:nvSpPr>
            <p:cNvPr id="21" name="Rectangle 20"/>
            <p:cNvSpPr/>
            <p:nvPr/>
          </p:nvSpPr>
          <p:spPr>
            <a:xfrm>
              <a:off x="3738745" y="2286000"/>
              <a:ext cx="526106"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2" name="Rectangle 21"/>
            <p:cNvSpPr/>
            <p:nvPr/>
          </p:nvSpPr>
          <p:spPr>
            <a:xfrm>
              <a:off x="5034145" y="12147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0</a:t>
              </a:r>
              <a:endParaRPr lang="en-CA" sz="2400" dirty="0">
                <a:solidFill>
                  <a:srgbClr val="00B050"/>
                </a:solidFill>
              </a:endParaRPr>
            </a:p>
          </p:txBody>
        </p:sp>
        <p:sp>
          <p:nvSpPr>
            <p:cNvPr id="8" name="Rectangle 7"/>
            <p:cNvSpPr/>
            <p:nvPr/>
          </p:nvSpPr>
          <p:spPr>
            <a:xfrm>
              <a:off x="2016922" y="762000"/>
              <a:ext cx="461666" cy="2590800"/>
            </a:xfrm>
            <a:prstGeom prst="rect">
              <a:avLst/>
            </a:prstGeom>
            <a:ln w="34925">
              <a:solidFill>
                <a:schemeClr val="bg2"/>
              </a:solidFill>
            </a:ln>
          </p:spPr>
          <p:txBody>
            <a:bodyPr wrap="square" rtlCol="0" anchor="ctr">
              <a:spAutoFit/>
            </a:bodyPr>
            <a:lstStyle/>
            <a:p>
              <a:pPr algn="l"/>
              <a:endParaRPr lang="en-CA" sz="2400" dirty="0"/>
            </a:p>
          </p:txBody>
        </p:sp>
        <p:sp>
          <p:nvSpPr>
            <p:cNvPr id="13" name="Rectangle 12"/>
            <p:cNvSpPr/>
            <p:nvPr/>
          </p:nvSpPr>
          <p:spPr>
            <a:xfrm>
              <a:off x="2819400" y="644766"/>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15" name="Rectangle 14"/>
            <p:cNvSpPr/>
            <p:nvPr/>
          </p:nvSpPr>
          <p:spPr>
            <a:xfrm>
              <a:off x="2590047" y="1981200"/>
              <a:ext cx="1067553" cy="461665"/>
            </a:xfrm>
            <a:prstGeom prst="rect">
              <a:avLst/>
            </a:prstGeom>
            <a:solidFill>
              <a:schemeClr val="tx1"/>
            </a:solid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dirty="0">
                  <a:solidFill>
                    <a:srgbClr val="FF00FF"/>
                  </a:solidFill>
                  <a:sym typeface="Symbol" panose="05050102010706020507" pitchFamily="18" charset="2"/>
                </a:rPr>
                <a:t> </a:t>
              </a:r>
              <a:r>
                <a:rPr lang="en-US" altLang="en-US" sz="2400" i="1" dirty="0">
                  <a:solidFill>
                    <a:srgbClr val="FF00FF"/>
                  </a:solidFill>
                </a:rPr>
                <a:t>x</a:t>
              </a:r>
              <a:r>
                <a:rPr lang="en-US" altLang="en-US" sz="2400" i="1" baseline="-25000" dirty="0">
                  <a:solidFill>
                    <a:srgbClr val="FF00FF"/>
                  </a:solidFill>
                </a:rPr>
                <a:t>2</a:t>
              </a:r>
              <a:endParaRPr lang="en-CA" sz="2400" dirty="0">
                <a:solidFill>
                  <a:schemeClr val="bg2"/>
                </a:solidFill>
              </a:endParaRPr>
            </a:p>
          </p:txBody>
        </p:sp>
        <p:sp>
          <p:nvSpPr>
            <p:cNvPr id="29" name="Rectangle 28"/>
            <p:cNvSpPr/>
            <p:nvPr/>
          </p:nvSpPr>
          <p:spPr>
            <a:xfrm rot="16200000">
              <a:off x="2682731" y="9875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sp>
          <p:nvSpPr>
            <p:cNvPr id="30" name="Rectangle 29"/>
            <p:cNvSpPr/>
            <p:nvPr/>
          </p:nvSpPr>
          <p:spPr>
            <a:xfrm>
              <a:off x="2839887" y="1554701"/>
              <a:ext cx="817713" cy="461665"/>
            </a:xfrm>
            <a:prstGeom prst="rect">
              <a:avLst/>
            </a:prstGeom>
            <a:no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baseline="30000" dirty="0">
                  <a:solidFill>
                    <a:srgbClr val="FF00FF"/>
                  </a:solidFill>
                </a:rPr>
                <a:t>2</a:t>
              </a:r>
              <a:endParaRPr lang="en-CA" sz="2400" baseline="30000" dirty="0">
                <a:solidFill>
                  <a:schemeClr val="bg2"/>
                </a:solidFill>
              </a:endParaRPr>
            </a:p>
          </p:txBody>
        </p:sp>
        <p:sp>
          <p:nvSpPr>
            <p:cNvPr id="31" name="Rectangle 30"/>
            <p:cNvSpPr/>
            <p:nvPr/>
          </p:nvSpPr>
          <p:spPr>
            <a:xfrm>
              <a:off x="2782635" y="2621501"/>
              <a:ext cx="500467" cy="461665"/>
            </a:xfrm>
            <a:prstGeom prst="rect">
              <a:avLst/>
            </a:prstGeom>
            <a:solidFill>
              <a:schemeClr val="tx1"/>
            </a:solidFill>
          </p:spPr>
          <p:txBody>
            <a:bodyPr wrap="square">
              <a:spAutoFit/>
            </a:bodyPr>
            <a:lstStyle/>
            <a:p>
              <a:r>
                <a:rPr lang="en-US" altLang="en-US" sz="2400" i="1" dirty="0">
                  <a:solidFill>
                    <a:srgbClr val="FF00FF"/>
                  </a:solidFill>
                </a:rPr>
                <a:t>e</a:t>
              </a:r>
              <a:r>
                <a:rPr lang="en-US" altLang="en-US" sz="2400" i="1" baseline="30000" dirty="0">
                  <a:solidFill>
                    <a:srgbClr val="FF00FF"/>
                  </a:solidFill>
                </a:rPr>
                <a:t>x</a:t>
              </a:r>
              <a:endParaRPr lang="en-CA" sz="2400" baseline="30000" dirty="0">
                <a:solidFill>
                  <a:schemeClr val="bg2"/>
                </a:solidFill>
              </a:endParaRPr>
            </a:p>
          </p:txBody>
        </p:sp>
        <p:sp>
          <p:nvSpPr>
            <p:cNvPr id="38" name="Rectangle 37"/>
            <p:cNvSpPr/>
            <p:nvPr/>
          </p:nvSpPr>
          <p:spPr>
            <a:xfrm rot="16200000">
              <a:off x="1134309" y="1803415"/>
              <a:ext cx="2226892" cy="461665"/>
            </a:xfrm>
            <a:prstGeom prst="rect">
              <a:avLst/>
            </a:prstGeom>
            <a:noFill/>
          </p:spPr>
          <p:txBody>
            <a:bodyPr wrap="none">
              <a:spAutoFit/>
            </a:bodyPr>
            <a:lstStyle/>
            <a:p>
              <a:r>
                <a:rPr lang="en-US" altLang="en-US" sz="2400" dirty="0">
                  <a:solidFill>
                    <a:schemeClr val="bg2"/>
                  </a:solidFill>
                </a:rPr>
                <a:t>Preprocess input</a:t>
              </a:r>
              <a:endParaRPr lang="en-CA" sz="2400" dirty="0">
                <a:solidFill>
                  <a:schemeClr val="bg2"/>
                </a:solidFill>
              </a:endParaRPr>
            </a:p>
          </p:txBody>
        </p:sp>
        <p:pic>
          <p:nvPicPr>
            <p:cNvPr id="21507" name="Picture 21506"/>
            <p:cNvPicPr>
              <a:picLocks noChangeAspect="1"/>
            </p:cNvPicPr>
            <p:nvPr/>
          </p:nvPicPr>
          <p:blipFill>
            <a:blip r:embed="rId6"/>
            <a:stretch>
              <a:fillRect/>
            </a:stretch>
          </p:blipFill>
          <p:spPr>
            <a:xfrm>
              <a:off x="3392988" y="1772713"/>
              <a:ext cx="363537" cy="363537"/>
            </a:xfrm>
            <a:prstGeom prst="rect">
              <a:avLst/>
            </a:prstGeom>
          </p:spPr>
        </p:pic>
        <p:pic>
          <p:nvPicPr>
            <p:cNvPr id="47" name="Picture 46"/>
            <p:cNvPicPr>
              <a:picLocks noChangeAspect="1"/>
            </p:cNvPicPr>
            <p:nvPr/>
          </p:nvPicPr>
          <p:blipFill>
            <a:blip r:embed="rId6"/>
            <a:stretch>
              <a:fillRect/>
            </a:stretch>
          </p:blipFill>
          <p:spPr>
            <a:xfrm>
              <a:off x="3392988" y="2237863"/>
              <a:ext cx="363537" cy="363537"/>
            </a:xfrm>
            <a:prstGeom prst="rect">
              <a:avLst/>
            </a:prstGeom>
          </p:spPr>
        </p:pic>
        <p:cxnSp>
          <p:nvCxnSpPr>
            <p:cNvPr id="48" name="Straight Connector 47"/>
            <p:cNvCxnSpPr/>
            <p:nvPr/>
          </p:nvCxnSpPr>
          <p:spPr bwMode="auto">
            <a:xfrm flipH="1" flipV="1">
              <a:off x="3773989" y="1981200"/>
              <a:ext cx="1523999" cy="35166"/>
            </a:xfrm>
            <a:prstGeom prst="line">
              <a:avLst/>
            </a:prstGeom>
            <a:noFill/>
            <a:ln w="22225" cap="sq" cmpd="sng" algn="ctr">
              <a:solidFill>
                <a:schemeClr val="bg2"/>
              </a:solidFill>
              <a:prstDash val="solid"/>
              <a:round/>
              <a:headEnd type="none" w="med" len="med"/>
              <a:tailEnd type="none" w="med" len="med"/>
            </a:ln>
            <a:effectLst/>
          </p:spPr>
        </p:cxnSp>
        <p:cxnSp>
          <p:nvCxnSpPr>
            <p:cNvPr id="50" name="Straight Connector 49"/>
            <p:cNvCxnSpPr/>
            <p:nvPr/>
          </p:nvCxnSpPr>
          <p:spPr bwMode="auto">
            <a:xfrm flipH="1">
              <a:off x="3768689" y="2026699"/>
              <a:ext cx="1490263" cy="403035"/>
            </a:xfrm>
            <a:prstGeom prst="line">
              <a:avLst/>
            </a:prstGeom>
            <a:noFill/>
            <a:ln w="22225" cap="sq" cmpd="sng" algn="ctr">
              <a:solidFill>
                <a:schemeClr val="bg2"/>
              </a:solidFill>
              <a:prstDash val="solid"/>
              <a:round/>
              <a:headEnd type="none" w="med" len="med"/>
              <a:tailEnd type="none" w="med" len="med"/>
            </a:ln>
            <a:effectLst/>
          </p:spPr>
        </p:cxnSp>
        <p:grpSp>
          <p:nvGrpSpPr>
            <p:cNvPr id="21512" name="Group 21511"/>
            <p:cNvGrpSpPr/>
            <p:nvPr/>
          </p:nvGrpSpPr>
          <p:grpSpPr>
            <a:xfrm>
              <a:off x="1097694" y="622756"/>
              <a:ext cx="923694" cy="838200"/>
              <a:chOff x="1209906" y="609600"/>
              <a:chExt cx="923694" cy="838200"/>
            </a:xfrm>
          </p:grpSpPr>
          <p:sp>
            <p:nvSpPr>
              <p:cNvPr id="54" name="Rectangle 53"/>
              <p:cNvSpPr/>
              <p:nvPr/>
            </p:nvSpPr>
            <p:spPr>
              <a:xfrm>
                <a:off x="1582883" y="609600"/>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55" name="Rectangle 54"/>
              <p:cNvSpPr/>
              <p:nvPr/>
            </p:nvSpPr>
            <p:spPr>
              <a:xfrm>
                <a:off x="1579953" y="986135"/>
                <a:ext cx="423514" cy="461665"/>
              </a:xfrm>
              <a:prstGeom prst="rect">
                <a:avLst/>
              </a:prstGeom>
              <a:solidFill>
                <a:schemeClr val="tx1"/>
              </a:solid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57" name="Rectangle 56"/>
              <p:cNvSpPr/>
              <p:nvPr/>
            </p:nvSpPr>
            <p:spPr>
              <a:xfrm rot="16200000">
                <a:off x="1500730" y="9113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cxnSp>
            <p:nvCxnSpPr>
              <p:cNvPr id="61" name="Straight Connector 60"/>
              <p:cNvCxnSpPr/>
              <p:nvPr/>
            </p:nvCxnSpPr>
            <p:spPr bwMode="auto">
              <a:xfrm flipH="1">
                <a:off x="1230153" y="103005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62" name="Straight Connector 61"/>
              <p:cNvCxnSpPr/>
              <p:nvPr/>
            </p:nvCxnSpPr>
            <p:spPr bwMode="auto">
              <a:xfrm flipH="1">
                <a:off x="1209906" y="1424358"/>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88" name="Oval 87"/>
            <p:cNvSpPr/>
            <p:nvPr/>
          </p:nvSpPr>
          <p:spPr>
            <a:xfrm>
              <a:off x="3055488" y="1368812"/>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4" name="Rectangle 13"/>
            <p:cNvSpPr/>
            <p:nvPr/>
          </p:nvSpPr>
          <p:spPr>
            <a:xfrm>
              <a:off x="2819400" y="1143000"/>
              <a:ext cx="423514" cy="461665"/>
            </a:xfrm>
            <a:prstGeom prst="rect">
              <a:avLst/>
            </a:prstGeom>
            <a:no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89" name="Oval 88"/>
            <p:cNvSpPr/>
            <p:nvPr/>
          </p:nvSpPr>
          <p:spPr>
            <a:xfrm>
              <a:off x="3276600" y="990600"/>
              <a:ext cx="94244" cy="231388"/>
            </a:xfrm>
            <a:prstGeom prst="ellipse">
              <a:avLst/>
            </a:prstGeom>
            <a:solidFill>
              <a:schemeClr val="tx1"/>
            </a:solidFill>
            <a:ln>
              <a:noFill/>
            </a:ln>
          </p:spPr>
          <p:txBody>
            <a:bodyPr wrap="square" rtlCol="0" anchor="ctr">
              <a:spAutoFit/>
            </a:bodyPr>
            <a:lstStyle/>
            <a:p>
              <a:pPr algn="l"/>
              <a:endParaRPr lang="en-CA" sz="2400" dirty="0"/>
            </a:p>
          </p:txBody>
        </p:sp>
        <p:grpSp>
          <p:nvGrpSpPr>
            <p:cNvPr id="21505" name="Group 21504"/>
            <p:cNvGrpSpPr/>
            <p:nvPr/>
          </p:nvGrpSpPr>
          <p:grpSpPr>
            <a:xfrm>
              <a:off x="2478588" y="1065219"/>
              <a:ext cx="950412" cy="1935891"/>
              <a:chOff x="2819400" y="1065219"/>
              <a:chExt cx="950412" cy="1935891"/>
            </a:xfrm>
          </p:grpSpPr>
          <p:cxnSp>
            <p:nvCxnSpPr>
              <p:cNvPr id="21504" name="Straight Connector 21503"/>
              <p:cNvCxnSpPr/>
              <p:nvPr/>
            </p:nvCxnSpPr>
            <p:spPr bwMode="auto">
              <a:xfrm flipH="1">
                <a:off x="2850600" y="1065219"/>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4" name="Straight Connector 33"/>
              <p:cNvCxnSpPr/>
              <p:nvPr/>
            </p:nvCxnSpPr>
            <p:spPr bwMode="auto">
              <a:xfrm flipH="1">
                <a:off x="2830353" y="145952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5" name="Straight Connector 34"/>
              <p:cNvCxnSpPr/>
              <p:nvPr/>
            </p:nvCxnSpPr>
            <p:spPr bwMode="auto">
              <a:xfrm flipH="1">
                <a:off x="2830353" y="242081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6" name="Straight Connector 35"/>
              <p:cNvCxnSpPr/>
              <p:nvPr/>
            </p:nvCxnSpPr>
            <p:spPr bwMode="auto">
              <a:xfrm flipH="1">
                <a:off x="2830353" y="300111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7" name="Straight Connector 36"/>
              <p:cNvCxnSpPr/>
              <p:nvPr/>
            </p:nvCxnSpPr>
            <p:spPr bwMode="auto">
              <a:xfrm flipH="1">
                <a:off x="2819400" y="198120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87" name="Straight Connector 86"/>
              <p:cNvCxnSpPr/>
              <p:nvPr/>
            </p:nvCxnSpPr>
            <p:spPr bwMode="auto">
              <a:xfrm flipH="1">
                <a:off x="2855412" y="146221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90" name="Straight Connector 89"/>
              <p:cNvCxnSpPr/>
              <p:nvPr/>
            </p:nvCxnSpPr>
            <p:spPr bwMode="auto">
              <a:xfrm flipH="1">
                <a:off x="2866365" y="1066800"/>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92" name="Rectangle 91"/>
            <p:cNvSpPr/>
            <p:nvPr/>
          </p:nvSpPr>
          <p:spPr>
            <a:xfrm>
              <a:off x="3810000" y="1555730"/>
              <a:ext cx="73289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n+1</a:t>
              </a:r>
              <a:endParaRPr lang="en-CA" sz="2400" dirty="0">
                <a:solidFill>
                  <a:srgbClr val="00B050"/>
                </a:solidFill>
              </a:endParaRPr>
            </a:p>
          </p:txBody>
        </p:sp>
        <p:sp>
          <p:nvSpPr>
            <p:cNvPr id="93" name="Rectangle 92"/>
            <p:cNvSpPr/>
            <p:nvPr/>
          </p:nvSpPr>
          <p:spPr>
            <a:xfrm>
              <a:off x="3817437" y="1950065"/>
              <a:ext cx="697627"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n_2</a:t>
              </a:r>
              <a:endParaRPr lang="en-CA" sz="2400" dirty="0">
                <a:solidFill>
                  <a:srgbClr val="00B050"/>
                </a:solidFill>
              </a:endParaRPr>
            </a:p>
          </p:txBody>
        </p:sp>
      </p:grpSp>
      <p:grpSp>
        <p:nvGrpSpPr>
          <p:cNvPr id="113" name="Group 112"/>
          <p:cNvGrpSpPr/>
          <p:nvPr/>
        </p:nvGrpSpPr>
        <p:grpSpPr>
          <a:xfrm>
            <a:off x="6934200" y="4348769"/>
            <a:ext cx="2388165" cy="1442431"/>
            <a:chOff x="2963950" y="5101903"/>
            <a:chExt cx="2388165" cy="1442431"/>
          </a:xfrm>
        </p:grpSpPr>
        <p:grpSp>
          <p:nvGrpSpPr>
            <p:cNvPr id="114" name="Group 113"/>
            <p:cNvGrpSpPr/>
            <p:nvPr/>
          </p:nvGrpSpPr>
          <p:grpSpPr>
            <a:xfrm>
              <a:off x="2963950" y="5101903"/>
              <a:ext cx="2388165" cy="1442431"/>
              <a:chOff x="2963950" y="5101903"/>
              <a:chExt cx="2388165" cy="1442431"/>
            </a:xfrm>
          </p:grpSpPr>
          <p:grpSp>
            <p:nvGrpSpPr>
              <p:cNvPr id="116" name="Group 115"/>
              <p:cNvGrpSpPr/>
              <p:nvPr/>
            </p:nvGrpSpPr>
            <p:grpSpPr>
              <a:xfrm>
                <a:off x="2963950" y="5101903"/>
                <a:ext cx="2388165" cy="1442431"/>
                <a:chOff x="2963950" y="5101903"/>
                <a:chExt cx="2388165" cy="1442431"/>
              </a:xfrm>
            </p:grpSpPr>
            <p:cxnSp>
              <p:nvCxnSpPr>
                <p:cNvPr id="130" name="Straight Connector 12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1" name="Straight Connector 13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7" name="Group 116"/>
              <p:cNvGrpSpPr/>
              <p:nvPr/>
            </p:nvGrpSpPr>
            <p:grpSpPr>
              <a:xfrm>
                <a:off x="3285797" y="5273594"/>
                <a:ext cx="1639331" cy="678340"/>
                <a:chOff x="875410" y="4942080"/>
                <a:chExt cx="2353800" cy="860040"/>
              </a:xfrm>
            </p:grpSpPr>
            <p:sp>
              <p:nvSpPr>
                <p:cNvPr id="118" name="Oval 11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5" name="Freeform 11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mc:AlternateContent xmlns:mc="http://schemas.openxmlformats.org/markup-compatibility/2006" xmlns:a14="http://schemas.microsoft.com/office/drawing/2010/main">
        <mc:Choice Requires="a14">
          <p:sp>
            <p:nvSpPr>
              <p:cNvPr id="69" name="TextBox 68"/>
              <p:cNvSpPr txBox="1"/>
              <p:nvPr/>
            </p:nvSpPr>
            <p:spPr>
              <a:xfrm>
                <a:off x="8252008" y="1840468"/>
                <a:ext cx="304800" cy="369332"/>
              </a:xfrm>
              <a:prstGeom prst="rect">
                <a:avLst/>
              </a:prstGeom>
              <a:solidFill>
                <a:schemeClr val="tx1"/>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sz="2400" b="0" i="1" smtClean="0">
                          <a:solidFill>
                            <a:srgbClr val="00FFFF"/>
                          </a:solidFill>
                          <a:latin typeface="Cambria Math" panose="02040503050406030204" pitchFamily="18" charset="0"/>
                        </a:rPr>
                        <m:t>𝑧</m:t>
                      </m:r>
                    </m:oMath>
                  </m:oMathPara>
                </a14:m>
                <a:endParaRPr lang="en-CA" sz="2400" dirty="0">
                  <a:solidFill>
                    <a:srgbClr val="00FFFF"/>
                  </a:solidFill>
                </a:endParaRPr>
              </a:p>
            </p:txBody>
          </p:sp>
        </mc:Choice>
        <mc:Fallback xmlns="">
          <p:sp>
            <p:nvSpPr>
              <p:cNvPr id="69" name="TextBox 68"/>
              <p:cNvSpPr txBox="1">
                <a:spLocks noRot="1" noChangeAspect="1" noMove="1" noResize="1" noEditPoints="1" noAdjustHandles="1" noChangeArrowheads="1" noChangeShapeType="1" noTextEdit="1"/>
              </p:cNvSpPr>
              <p:nvPr/>
            </p:nvSpPr>
            <p:spPr>
              <a:xfrm>
                <a:off x="8252008" y="1840468"/>
                <a:ext cx="304800" cy="369332"/>
              </a:xfrm>
              <a:prstGeom prst="rect">
                <a:avLst/>
              </a:prstGeom>
              <a:blipFill>
                <a:blip r:embed="rId7"/>
                <a:stretch>
                  <a:fillRect l="-2000"/>
                </a:stretch>
              </a:blipFill>
            </p:spPr>
            <p:txBody>
              <a:bodyPr/>
              <a:lstStyle/>
              <a:p>
                <a:r>
                  <a:rPr lang="en-CA">
                    <a:noFill/>
                  </a:rPr>
                  <a:t> </a:t>
                </a:r>
              </a:p>
            </p:txBody>
          </p:sp>
        </mc:Fallback>
      </mc:AlternateContent>
      <p:sp>
        <p:nvSpPr>
          <p:cNvPr id="23" name="Rectangle 22"/>
          <p:cNvSpPr/>
          <p:nvPr/>
        </p:nvSpPr>
        <p:spPr>
          <a:xfrm>
            <a:off x="2995816" y="-47625"/>
            <a:ext cx="3557384" cy="646331"/>
          </a:xfrm>
          <a:prstGeom prst="rect">
            <a:avLst/>
          </a:prstGeom>
        </p:spPr>
        <p:txBody>
          <a:bodyPr wrap="none">
            <a:spAutoFit/>
          </a:bodyPr>
          <a:lstStyle/>
          <a:p>
            <a:r>
              <a:rPr lang="en-US" sz="3600" dirty="0">
                <a:effectLst>
                  <a:outerShdw blurRad="38100" dist="38100" dir="2700000" algn="tl">
                    <a:srgbClr val="000000"/>
                  </a:outerShdw>
                </a:effectLst>
                <a:hlinkClick r:id="rId8" action="ppaction://hlinksldjump"/>
              </a:rPr>
              <a:t>Linear Regression</a:t>
            </a:r>
            <a:endParaRPr lang="en-CA" sz="3600" dirty="0"/>
          </a:p>
        </p:txBody>
      </p:sp>
    </p:spTree>
    <p:extLst>
      <p:ext uri="{BB962C8B-B14F-4D97-AF65-F5344CB8AC3E}">
        <p14:creationId xmlns:p14="http://schemas.microsoft.com/office/powerpoint/2010/main" val="747574054"/>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80737"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p:sp>
        <p:nvSpPr>
          <p:cNvPr id="40" name="Text Box 33"/>
          <p:cNvSpPr txBox="1">
            <a:spLocks noChangeArrowheads="1"/>
          </p:cNvSpPr>
          <p:nvPr/>
        </p:nvSpPr>
        <p:spPr bwMode="auto">
          <a:xfrm>
            <a:off x="-210982" y="777895"/>
            <a:ext cx="181118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AND</a:t>
            </a:r>
          </a:p>
          <a:p>
            <a:pPr>
              <a:spcBef>
                <a:spcPct val="0"/>
              </a:spcBef>
              <a:spcAft>
                <a:spcPts val="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a:t>
            </a:r>
            <a:br>
              <a:rPr lang="en-US" altLang="en-US" sz="2400" dirty="0">
                <a:latin typeface="Times New Roman" pitchFamily="18" charset="0"/>
              </a:rPr>
            </a:b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a:t>
            </a:r>
            <a:br>
              <a:rPr lang="en-US" altLang="en-US" sz="2400" dirty="0">
                <a:latin typeface="Times New Roman" pitchFamily="18" charset="0"/>
              </a:rPr>
            </a:b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2</a:t>
            </a:r>
          </a:p>
        </p:txBody>
      </p:sp>
      <p:graphicFrame>
        <p:nvGraphicFramePr>
          <p:cNvPr id="16" name="Table 15"/>
          <p:cNvGraphicFramePr>
            <a:graphicFrameLocks noGrp="1"/>
          </p:cNvGraphicFramePr>
          <p:nvPr/>
        </p:nvGraphicFramePr>
        <p:xfrm>
          <a:off x="76201" y="4845781"/>
          <a:ext cx="4495799"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30462690"/>
                    </a:ext>
                  </a:extLst>
                </a:gridCol>
                <a:gridCol w="642257">
                  <a:extLst>
                    <a:ext uri="{9D8B030D-6E8A-4147-A177-3AD203B41FA5}">
                      <a16:colId xmlns:a16="http://schemas.microsoft.com/office/drawing/2014/main" val="2652458157"/>
                    </a:ext>
                  </a:extLst>
                </a:gridCol>
                <a:gridCol w="642257">
                  <a:extLst>
                    <a:ext uri="{9D8B030D-6E8A-4147-A177-3AD203B41FA5}">
                      <a16:colId xmlns:a16="http://schemas.microsoft.com/office/drawing/2014/main" val="546545982"/>
                    </a:ext>
                  </a:extLst>
                </a:gridCol>
                <a:gridCol w="642257">
                  <a:extLst>
                    <a:ext uri="{9D8B030D-6E8A-4147-A177-3AD203B41FA5}">
                      <a16:colId xmlns:a16="http://schemas.microsoft.com/office/drawing/2014/main" val="3723607153"/>
                    </a:ext>
                  </a:extLst>
                </a:gridCol>
                <a:gridCol w="642257">
                  <a:extLst>
                    <a:ext uri="{9D8B030D-6E8A-4147-A177-3AD203B41FA5}">
                      <a16:colId xmlns:a16="http://schemas.microsoft.com/office/drawing/2014/main" val="934745702"/>
                    </a:ext>
                  </a:extLst>
                </a:gridCol>
                <a:gridCol w="642257">
                  <a:extLst>
                    <a:ext uri="{9D8B030D-6E8A-4147-A177-3AD203B41FA5}">
                      <a16:colId xmlns:a16="http://schemas.microsoft.com/office/drawing/2014/main" val="2620897000"/>
                    </a:ext>
                  </a:extLst>
                </a:gridCol>
                <a:gridCol w="642257">
                  <a:extLst>
                    <a:ext uri="{9D8B030D-6E8A-4147-A177-3AD203B41FA5}">
                      <a16:colId xmlns:a16="http://schemas.microsoft.com/office/drawing/2014/main" val="374277314"/>
                    </a:ext>
                  </a:extLst>
                </a:gridCol>
              </a:tblGrid>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-3</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71110408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00048554"/>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3426816"/>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dirty="0"/>
                    </a:p>
                  </a:txBody>
                  <a:tcPr marL="4763" marR="4763" marT="4763" marB="0" anchor="b"/>
                </a:tc>
                <a:tc>
                  <a:txBody>
                    <a:bodyPr/>
                    <a:lstStyle/>
                    <a:p>
                      <a:endParaRPr lang="en-CA" dirty="0"/>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37413145"/>
                  </a:ext>
                </a:extLst>
              </a:tr>
              <a:tr h="387204">
                <a:tc>
                  <a:txBody>
                    <a:bodyPr/>
                    <a:lstStyle/>
                    <a:p>
                      <a:endParaRPr lang="en-CA"/>
                    </a:p>
                  </a:txBody>
                  <a:tcPr marL="4763" marR="4763" marT="4763" marB="0" anchor="b"/>
                </a:tc>
                <a:tc>
                  <a:txBody>
                    <a:bodyPr/>
                    <a:lstStyle/>
                    <a:p>
                      <a:endParaRPr lang="en-CA" dirty="0"/>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40156778"/>
                  </a:ext>
                </a:extLst>
              </a:tr>
            </a:tbl>
          </a:graphicData>
        </a:graphic>
      </p:graphicFrame>
      <p:grpSp>
        <p:nvGrpSpPr>
          <p:cNvPr id="25" name="Group 24"/>
          <p:cNvGrpSpPr/>
          <p:nvPr/>
        </p:nvGrpSpPr>
        <p:grpSpPr>
          <a:xfrm>
            <a:off x="5029200" y="3588815"/>
            <a:ext cx="3048000" cy="2633299"/>
            <a:chOff x="5029200" y="4152966"/>
            <a:chExt cx="3048000" cy="2633299"/>
          </a:xfrm>
        </p:grpSpPr>
        <p:cxnSp>
          <p:nvCxnSpPr>
            <p:cNvPr id="26" name="Straight Connector 25"/>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27" name="Straight Connector 26"/>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36"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37"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grpSp>
        <p:nvGrpSpPr>
          <p:cNvPr id="38" name="Group 37"/>
          <p:cNvGrpSpPr/>
          <p:nvPr/>
        </p:nvGrpSpPr>
        <p:grpSpPr>
          <a:xfrm>
            <a:off x="5715600" y="3663917"/>
            <a:ext cx="2361600" cy="2362200"/>
            <a:chOff x="5715600" y="3313668"/>
            <a:chExt cx="2361600" cy="2362200"/>
          </a:xfrm>
        </p:grpSpPr>
        <p:sp>
          <p:nvSpPr>
            <p:cNvPr id="39" name="Text Box 33"/>
            <p:cNvSpPr txBox="1">
              <a:spLocks noChangeArrowheads="1"/>
            </p:cNvSpPr>
            <p:nvPr/>
          </p:nvSpPr>
          <p:spPr bwMode="auto">
            <a:xfrm rot="2837742">
              <a:off x="6574562" y="468657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1" name="Text Box 33"/>
            <p:cNvSpPr txBox="1">
              <a:spLocks noChangeArrowheads="1"/>
            </p:cNvSpPr>
            <p:nvPr/>
          </p:nvSpPr>
          <p:spPr bwMode="auto">
            <a:xfrm rot="2837742">
              <a:off x="6853962" y="443514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42" name="Straight Connector 41"/>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grpSp>
        <p:nvGrpSpPr>
          <p:cNvPr id="43" name="Group 42"/>
          <p:cNvGrpSpPr/>
          <p:nvPr/>
        </p:nvGrpSpPr>
        <p:grpSpPr>
          <a:xfrm>
            <a:off x="5905500" y="4446515"/>
            <a:ext cx="1452946" cy="1433896"/>
            <a:chOff x="5905500" y="4096266"/>
            <a:chExt cx="1452946" cy="1433896"/>
          </a:xfrm>
        </p:grpSpPr>
        <p:sp>
          <p:nvSpPr>
            <p:cNvPr id="44" name="Oval 43"/>
            <p:cNvSpPr/>
            <p:nvPr/>
          </p:nvSpPr>
          <p:spPr>
            <a:xfrm>
              <a:off x="5911850" y="5289550"/>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5" name="Oval 44"/>
            <p:cNvSpPr/>
            <p:nvPr/>
          </p:nvSpPr>
          <p:spPr>
            <a:xfrm>
              <a:off x="5905500" y="4096266"/>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7" name="Oval 46"/>
            <p:cNvSpPr/>
            <p:nvPr/>
          </p:nvSpPr>
          <p:spPr>
            <a:xfrm>
              <a:off x="7129846" y="5301562"/>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8" name="Oval 47"/>
            <p:cNvSpPr/>
            <p:nvPr/>
          </p:nvSpPr>
          <p:spPr>
            <a:xfrm>
              <a:off x="7129846" y="4096266"/>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2" name="Rectangle 51"/>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pSp>
        <p:nvGrpSpPr>
          <p:cNvPr id="49" name="Group 48"/>
          <p:cNvGrpSpPr/>
          <p:nvPr/>
        </p:nvGrpSpPr>
        <p:grpSpPr>
          <a:xfrm>
            <a:off x="2572266" y="533400"/>
            <a:ext cx="6495534" cy="2057400"/>
            <a:chOff x="2572266" y="4724400"/>
            <a:chExt cx="6495534" cy="2057400"/>
          </a:xfrm>
        </p:grpSpPr>
        <p:grpSp>
          <p:nvGrpSpPr>
            <p:cNvPr id="50" name="Group 49"/>
            <p:cNvGrpSpPr/>
            <p:nvPr/>
          </p:nvGrpSpPr>
          <p:grpSpPr>
            <a:xfrm>
              <a:off x="2572266" y="5218093"/>
              <a:ext cx="3066534" cy="954107"/>
              <a:chOff x="7775122" y="5029200"/>
              <a:chExt cx="3066534" cy="954107"/>
            </a:xfrm>
          </p:grpSpPr>
          <p:sp>
            <p:nvSpPr>
              <p:cNvPr id="57" name="TextBox 56"/>
              <p:cNvSpPr txBox="1"/>
              <p:nvPr/>
            </p:nvSpPr>
            <p:spPr>
              <a:xfrm flipH="1">
                <a:off x="8678776" y="5029200"/>
                <a:ext cx="2162880" cy="954107"/>
              </a:xfrm>
              <a:prstGeom prst="rect">
                <a:avLst/>
              </a:prstGeom>
              <a:noFill/>
            </p:spPr>
            <p:txBody>
              <a:bodyPr wrap="square" rtlCol="0">
                <a:spAutoFit/>
              </a:bodyPr>
              <a:lstStyle/>
              <a:p>
                <a:r>
                  <a:rPr lang="en-CA" i="1" dirty="0"/>
                  <a:t>1  if  </a:t>
                </a:r>
                <a:r>
                  <a:rPr lang="en-CA" i="1" dirty="0">
                    <a:solidFill>
                      <a:srgbClr val="00FFFF"/>
                    </a:solidFill>
                  </a:rPr>
                  <a:t>z</a:t>
                </a:r>
                <a:r>
                  <a:rPr lang="en-CA" i="1" dirty="0"/>
                  <a:t> </a:t>
                </a:r>
                <a:r>
                  <a:rPr lang="en-CA" i="1" dirty="0">
                    <a:sym typeface="Symbol" panose="05050102010706020507" pitchFamily="18" charset="2"/>
                  </a:rPr>
                  <a:t> 0</a:t>
                </a:r>
              </a:p>
              <a:p>
                <a:r>
                  <a:rPr lang="en-CA" i="1" dirty="0">
                    <a:sym typeface="Symbol" panose="05050102010706020507" pitchFamily="18" charset="2"/>
                  </a:rPr>
                  <a:t>0  else</a:t>
                </a:r>
                <a:endParaRPr lang="en-CA" i="1" dirty="0"/>
              </a:p>
            </p:txBody>
          </p:sp>
          <p:sp>
            <p:nvSpPr>
              <p:cNvPr id="58" name="Left Brace 57"/>
              <p:cNvSpPr/>
              <p:nvPr/>
            </p:nvSpPr>
            <p:spPr bwMode="auto">
              <a:xfrm>
                <a:off x="8587909" y="5107008"/>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59" name="TextBox 58"/>
              <p:cNvSpPr txBox="1"/>
              <p:nvPr/>
            </p:nvSpPr>
            <p:spPr>
              <a:xfrm flipH="1">
                <a:off x="7775122" y="5289750"/>
                <a:ext cx="835478" cy="523220"/>
              </a:xfrm>
              <a:prstGeom prst="rect">
                <a:avLst/>
              </a:prstGeom>
              <a:noFill/>
            </p:spPr>
            <p:txBody>
              <a:bodyPr wrap="square" rtlCol="0">
                <a:spAutoFit/>
              </a:bodyPr>
              <a:lstStyle/>
              <a:p>
                <a:r>
                  <a:rPr lang="en-CA" i="1" dirty="0">
                    <a:solidFill>
                      <a:srgbClr val="66FF33"/>
                    </a:solidFill>
                  </a:rPr>
                  <a:t>M</a:t>
                </a:r>
                <a:r>
                  <a:rPr lang="en-CA" i="1" dirty="0"/>
                  <a:t> = </a:t>
                </a:r>
              </a:p>
            </p:txBody>
          </p:sp>
        </p:grpSp>
        <p:grpSp>
          <p:nvGrpSpPr>
            <p:cNvPr id="51" name="Group 50"/>
            <p:cNvGrpSpPr/>
            <p:nvPr/>
          </p:nvGrpSpPr>
          <p:grpSpPr>
            <a:xfrm>
              <a:off x="5257800" y="4724400"/>
              <a:ext cx="3810000" cy="2057400"/>
              <a:chOff x="457200" y="990600"/>
              <a:chExt cx="4619625" cy="3076575"/>
            </a:xfrm>
          </p:grpSpPr>
          <p:pic>
            <p:nvPicPr>
              <p:cNvPr id="53" name="Picture 52"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55" name="Straight Connector 54"/>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56" name="Elbow Connector 55"/>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60" name="Rectangle 59"/>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0" name="Rectangle 59"/>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4"/>
                <a:stretch>
                  <a:fillRect r="-5185" b="-6452"/>
                </a:stretch>
              </a:blipFill>
            </p:spPr>
            <p:txBody>
              <a:bodyPr/>
              <a:lstStyle/>
              <a:p>
                <a:r>
                  <a:rPr lang="en-CA">
                    <a:noFill/>
                  </a:rPr>
                  <a:t> </a:t>
                </a:r>
              </a:p>
            </p:txBody>
          </p:sp>
        </mc:Fallback>
      </mc:AlternateContent>
      <p:graphicFrame>
        <p:nvGraphicFramePr>
          <p:cNvPr id="61" name="Table 60"/>
          <p:cNvGraphicFramePr>
            <a:graphicFrameLocks noGrp="1"/>
          </p:cNvGraphicFramePr>
          <p:nvPr/>
        </p:nvGraphicFramePr>
        <p:xfrm>
          <a:off x="2159367" y="4833450"/>
          <a:ext cx="412899" cy="1548816"/>
        </p:xfrm>
        <a:graphic>
          <a:graphicData uri="http://schemas.openxmlformats.org/drawingml/2006/table">
            <a:tbl>
              <a:tblPr>
                <a:tableStyleId>{5C22544A-7EE6-4342-B048-85BDC9FD1C3A}</a:tableStyleId>
              </a:tblPr>
              <a:tblGrid>
                <a:gridCol w="412899">
                  <a:extLst>
                    <a:ext uri="{9D8B030D-6E8A-4147-A177-3AD203B41FA5}">
                      <a16:colId xmlns:a16="http://schemas.microsoft.com/office/drawing/2014/main" val="732720410"/>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23230047"/>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11601541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13293890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529271154"/>
                  </a:ext>
                </a:extLst>
              </a:tr>
            </a:tbl>
          </a:graphicData>
        </a:graphic>
      </p:graphicFrame>
      <p:sp>
        <p:nvSpPr>
          <p:cNvPr id="62" name="Text Box 33"/>
          <p:cNvSpPr txBox="1">
            <a:spLocks noChangeArrowheads="1"/>
          </p:cNvSpPr>
          <p:nvPr/>
        </p:nvSpPr>
        <p:spPr bwMode="auto">
          <a:xfrm>
            <a:off x="838200" y="2205335"/>
            <a:ext cx="3810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We will post-process </a:t>
            </a:r>
            <a:br>
              <a:rPr lang="en-US" altLang="en-US" sz="2400" dirty="0">
                <a:latin typeface="Times New Roman" pitchFamily="18" charset="0"/>
              </a:rPr>
            </a:br>
            <a:r>
              <a:rPr lang="en-US" altLang="en-US" sz="2400" i="1" dirty="0">
                <a:solidFill>
                  <a:srgbClr val="00FFFF"/>
                </a:solidFill>
                <a:latin typeface="Times New Roman" pitchFamily="18" charset="0"/>
              </a:rPr>
              <a:t>z</a:t>
            </a:r>
            <a:r>
              <a:rPr lang="en-US" altLang="en-US" sz="2400" i="1" dirty="0">
                <a:latin typeface="Times New Roman" pitchFamily="18" charset="0"/>
              </a:rPr>
              <a:t> </a:t>
            </a:r>
            <a:r>
              <a:rPr lang="en-US" altLang="en-US" sz="2400" dirty="0">
                <a:latin typeface="Times New Roman" pitchFamily="18" charset="0"/>
              </a:rPr>
              <a:t>into</a:t>
            </a:r>
            <a:r>
              <a:rPr lang="en-US" altLang="en-US" sz="2400" i="1" dirty="0">
                <a:solidFill>
                  <a:srgbClr val="FF00FF"/>
                </a:solidFill>
                <a:latin typeface="Times New Roman" pitchFamily="18" charset="0"/>
              </a:rPr>
              <a:t> </a:t>
            </a:r>
            <a:r>
              <a:rPr lang="en-US" altLang="en-US" sz="2400" i="1" dirty="0">
                <a:solidFill>
                  <a:srgbClr val="FF00FF"/>
                </a:solidFill>
                <a:latin typeface="Times New Roman" pitchFamily="18" charset="0"/>
                <a:sym typeface="Symbol" panose="05050102010706020507" pitchFamily="18" charset="2"/>
              </a:rPr>
              <a:t> </a:t>
            </a:r>
            <a:r>
              <a:rPr lang="en-US" altLang="en-US" sz="2400" i="1" dirty="0">
                <a:solidFill>
                  <a:srgbClr val="FF00FF"/>
                </a:solidFill>
                <a:latin typeface="Times New Roman" pitchFamily="18" charset="0"/>
              </a:rPr>
              <a:t>y</a:t>
            </a:r>
            <a:endParaRPr lang="en-CA" altLang="en-US" sz="2400" i="1" baseline="-25000" dirty="0">
              <a:latin typeface="Times New Roman" panose="02020603050405020304" pitchFamily="18" charset="0"/>
              <a:cs typeface="Times New Roman" panose="02020603050405020304" pitchFamily="18" charset="0"/>
            </a:endParaRPr>
          </a:p>
        </p:txBody>
      </p:sp>
      <p:sp>
        <p:nvSpPr>
          <p:cNvPr id="46" name="Rectangle 45"/>
          <p:cNvSpPr/>
          <p:nvPr/>
        </p:nvSpPr>
        <p:spPr>
          <a:xfrm>
            <a:off x="2995816" y="-47625"/>
            <a:ext cx="3275256" cy="646331"/>
          </a:xfrm>
          <a:prstGeom prst="rect">
            <a:avLst/>
          </a:prstGeom>
        </p:spPr>
        <p:txBody>
          <a:bodyPr wrap="none">
            <a:spAutoFit/>
          </a:bodyPr>
          <a:lstStyle/>
          <a:p>
            <a:r>
              <a:rPr lang="en-US" sz="3600" dirty="0">
                <a:effectLst>
                  <a:outerShdw blurRad="38100" dist="38100" dir="2700000" algn="tl">
                    <a:srgbClr val="000000"/>
                  </a:outerShdw>
                </a:effectLst>
                <a:hlinkClick r:id="rId5" action="ppaction://hlinksldjump"/>
              </a:rPr>
              <a:t>Linear Separator</a:t>
            </a:r>
            <a:endParaRPr lang="en-CA" sz="3600" dirty="0"/>
          </a:p>
        </p:txBody>
      </p:sp>
    </p:spTree>
    <p:extLst>
      <p:ext uri="{BB962C8B-B14F-4D97-AF65-F5344CB8AC3E}">
        <p14:creationId xmlns:p14="http://schemas.microsoft.com/office/powerpoint/2010/main" val="2271412057"/>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 name="Group 25"/>
          <p:cNvGrpSpPr/>
          <p:nvPr/>
        </p:nvGrpSpPr>
        <p:grpSpPr>
          <a:xfrm>
            <a:off x="1871248" y="647700"/>
            <a:ext cx="5520152" cy="2019300"/>
            <a:chOff x="990600" y="571500"/>
            <a:chExt cx="6858000" cy="2781300"/>
          </a:xfrm>
        </p:grpSpPr>
        <p:sp>
          <p:nvSpPr>
            <p:cNvPr id="27" name="Rectangle 26"/>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2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a:off x="6096000" y="2792963"/>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30" name="Rectangle 29"/>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1" name="Rectangle 30"/>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2" name="Rectangle 31"/>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33" name="Rectangle 32"/>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34" name="Rectangle 33"/>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35" name="Rectangle 34"/>
            <p:cNvSpPr/>
            <p:nvPr/>
          </p:nvSpPr>
          <p:spPr>
            <a:xfrm>
              <a:off x="6858000" y="1474356"/>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36" name="Rectangle 35"/>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7" name="Rectangle 36"/>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38" name="Rectangle 37"/>
            <p:cNvSpPr/>
            <p:nvPr/>
          </p:nvSpPr>
          <p:spPr>
            <a:xfrm>
              <a:off x="6858000" y="23066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39" name="Rectangle 38"/>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18" name="Group 17"/>
          <p:cNvGrpSpPr/>
          <p:nvPr/>
        </p:nvGrpSpPr>
        <p:grpSpPr>
          <a:xfrm>
            <a:off x="233657" y="2771279"/>
            <a:ext cx="5163820" cy="2057400"/>
            <a:chOff x="228600" y="2438400"/>
            <a:chExt cx="8364220" cy="2819400"/>
          </a:xfrm>
        </p:grpSpPr>
        <p:pic>
          <p:nvPicPr>
            <p:cNvPr id="19" name="Picture 2" descr="image20"/>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 name="Rectangle 19"/>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21" name="Rectangle 20"/>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2" name="TextBox 21"/>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28" name="TextBox 27"/>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4"/>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3" name="TextBox 22"/>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Box 23"/>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5" name="TextBox 24"/>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pic>
        <p:nvPicPr>
          <p:cNvPr id="40" name="Picture 4" descr="Image result for sigmoid functi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527875" y="2763485"/>
            <a:ext cx="3137215" cy="2089320"/>
          </a:xfrm>
          <a:prstGeom prst="rect">
            <a:avLst/>
          </a:prstGeom>
          <a:noFill/>
          <a:extLst>
            <a:ext uri="{909E8E84-426E-40DD-AFC4-6F175D3DCCD1}">
              <a14:hiddenFill xmlns:a14="http://schemas.microsoft.com/office/drawing/2010/main">
                <a:solidFill>
                  <a:srgbClr val="FFFFFF"/>
                </a:solidFill>
              </a14:hiddenFill>
            </a:ext>
          </a:extLst>
        </p:spPr>
      </p:pic>
      <p:grpSp>
        <p:nvGrpSpPr>
          <p:cNvPr id="41" name="Group 40"/>
          <p:cNvGrpSpPr/>
          <p:nvPr/>
        </p:nvGrpSpPr>
        <p:grpSpPr>
          <a:xfrm>
            <a:off x="228600" y="4876800"/>
            <a:ext cx="5085767" cy="1909084"/>
            <a:chOff x="779780" y="609600"/>
            <a:chExt cx="7373620" cy="2819403"/>
          </a:xfrm>
        </p:grpSpPr>
        <p:sp>
          <p:nvSpPr>
            <p:cNvPr id="42" name="Rectangle 41"/>
            <p:cNvSpPr/>
            <p:nvPr/>
          </p:nvSpPr>
          <p:spPr>
            <a:xfrm>
              <a:off x="779780" y="609600"/>
              <a:ext cx="7373620" cy="2819403"/>
            </a:xfrm>
            <a:prstGeom prst="rect">
              <a:avLst/>
            </a:prstGeom>
            <a:solidFill>
              <a:schemeClr val="tx1"/>
            </a:solidFill>
            <a:ln>
              <a:noFill/>
            </a:ln>
          </p:spPr>
          <p:txBody>
            <a:bodyPr wrap="square" rtlCol="0" anchor="ctr">
              <a:spAutoFit/>
            </a:bodyPr>
            <a:lstStyle/>
            <a:p>
              <a:pPr algn="l"/>
              <a:endParaRPr lang="en-CA" sz="2400" dirty="0"/>
            </a:p>
          </p:txBody>
        </p:sp>
        <p:sp>
          <p:nvSpPr>
            <p:cNvPr id="43" name="Rectangle 42"/>
            <p:cNvSpPr/>
            <p:nvPr/>
          </p:nvSpPr>
          <p:spPr>
            <a:xfrm>
              <a:off x="1239981" y="2079601"/>
              <a:ext cx="12954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44" name="TextBox 43"/>
                <p:cNvSpPr txBox="1"/>
                <p:nvPr/>
              </p:nvSpPr>
              <p:spPr>
                <a:xfrm>
                  <a:off x="2367514" y="1317427"/>
                  <a:ext cx="3181233" cy="1103104"/>
                </a:xfrm>
                <a:prstGeom prst="rect">
                  <a:avLst/>
                </a:prstGeom>
                <a:noFill/>
              </p:spPr>
              <p:txBody>
                <a:bodyPr wrap="square" lIns="0" tIns="0" rIns="0" bIns="0" rtlCol="0">
                  <a:spAutoFit/>
                </a:bodyPr>
                <a:lstStyle/>
                <a:p>
                  <a:r>
                    <a:rPr lang="en-CA" sz="2400" b="0" dirty="0">
                      <a:solidFill>
                        <a:schemeClr val="bg2"/>
                      </a:solidFill>
                    </a:rPr>
                    <a:t> </a:t>
                  </a:r>
                  <a14:m>
                    <m:oMath xmlns:m="http://schemas.openxmlformats.org/officeDocument/2006/math">
                      <m:sSub>
                        <m:sSubPr>
                          <m:ctrlPr>
                            <a:rPr lang="en-CA" sz="2400" b="0" i="1" smtClean="0">
                              <a:solidFill>
                                <a:schemeClr val="bg2"/>
                              </a:solidFill>
                              <a:latin typeface="Cambria Math" panose="02040503050406030204" pitchFamily="18" charset="0"/>
                            </a:rPr>
                          </m:ctrlPr>
                        </m:sSubPr>
                        <m:e>
                          <m:r>
                            <a:rPr lang="en-CA" sz="2400" b="0" i="1" smtClean="0">
                              <a:solidFill>
                                <a:schemeClr val="bg2"/>
                              </a:solidFill>
                              <a:latin typeface="Cambria Math" panose="02040503050406030204" pitchFamily="18" charset="0"/>
                            </a:rPr>
                            <m:t>𝑀</m:t>
                          </m:r>
                        </m:e>
                        <m:sub>
                          <m:r>
                            <a:rPr lang="en-CA" sz="2400" b="0" i="1" smtClean="0">
                              <a:solidFill>
                                <a:schemeClr val="bg2"/>
                              </a:solidFill>
                              <a:latin typeface="Cambria Math" panose="02040503050406030204" pitchFamily="18" charset="0"/>
                            </a:rPr>
                            <m:t>𝑗</m:t>
                          </m:r>
                        </m:sub>
                      </m:sSub>
                      <m:r>
                        <a:rPr lang="en-CA" sz="2400" b="0" i="1" smtClean="0">
                          <a:solidFill>
                            <a:schemeClr val="bg2"/>
                          </a:solidFill>
                          <a:latin typeface="Cambria Math" panose="02040503050406030204" pitchFamily="18" charset="0"/>
                          <a:sym typeface="Symbol" panose="05050102010706020507" pitchFamily="18" charset="2"/>
                        </a:rPr>
                        <m:t>= </m:t>
                      </m:r>
                      <m:f>
                        <m:fPr>
                          <m:ctrlPr>
                            <a:rPr lang="en-CA" sz="2400" b="0" i="1" smtClean="0">
                              <a:solidFill>
                                <a:schemeClr val="bg2"/>
                              </a:solidFill>
                              <a:latin typeface="Cambria Math" panose="02040503050406030204" pitchFamily="18" charset="0"/>
                              <a:sym typeface="Symbol" panose="05050102010706020507" pitchFamily="18" charset="2"/>
                            </a:rPr>
                          </m:ctrlPr>
                        </m:fPr>
                        <m:num>
                          <m:sSup>
                            <m:sSupPr>
                              <m:ctrlPr>
                                <a:rPr lang="en-CA" sz="2400" b="0" i="1" smtClean="0">
                                  <a:solidFill>
                                    <a:schemeClr val="bg2"/>
                                  </a:solidFill>
                                  <a:latin typeface="Cambria Math" panose="02040503050406030204" pitchFamily="18" charset="0"/>
                                  <a:sym typeface="Symbol" panose="05050102010706020507" pitchFamily="18" charset="2"/>
                                </a:rPr>
                              </m:ctrlPr>
                            </m:sSupPr>
                            <m:e>
                              <m:r>
                                <a:rPr lang="en-CA" sz="2400" b="0" i="1" smtClean="0">
                                  <a:solidFill>
                                    <a:schemeClr val="bg2"/>
                                  </a:solidFill>
                                  <a:latin typeface="Cambria Math" panose="02040503050406030204" pitchFamily="18" charset="0"/>
                                  <a:sym typeface="Symbol" panose="05050102010706020507" pitchFamily="18" charset="2"/>
                                </a:rPr>
                                <m:t>𝑒</m:t>
                              </m:r>
                            </m:e>
                            <m:sup>
                              <m:sSubSup>
                                <m:sSubSupPr>
                                  <m:ctrlPr>
                                    <a:rPr lang="en-CA" sz="2400" b="0" i="1" smtClean="0">
                                      <a:solidFill>
                                        <a:schemeClr val="bg2"/>
                                      </a:solidFill>
                                      <a:latin typeface="Cambria Math" panose="02040503050406030204" pitchFamily="18" charset="0"/>
                                      <a:sym typeface="Symbol" panose="05050102010706020507" pitchFamily="18" charset="2"/>
                                    </a:rPr>
                                  </m:ctrlPr>
                                </m:sSubSupPr>
                                <m:e>
                                  <m:r>
                                    <a:rPr lang="en-CA" sz="2400" b="0" i="1" smtClean="0">
                                      <a:solidFill>
                                        <a:schemeClr val="bg2"/>
                                      </a:solidFill>
                                      <a:latin typeface="Cambria Math" panose="02040503050406030204" pitchFamily="18" charset="0"/>
                                      <a:sym typeface="Symbol" panose="05050102010706020507" pitchFamily="18" charset="2"/>
                                    </a:rPr>
                                    <m:t>𝑧</m:t>
                                  </m:r>
                                </m:e>
                                <m:sub>
                                  <m:r>
                                    <a:rPr lang="en-CA" sz="2400" b="0" i="1" smtClean="0">
                                      <a:solidFill>
                                        <a:schemeClr val="bg2"/>
                                      </a:solidFill>
                                      <a:latin typeface="Cambria Math" panose="02040503050406030204" pitchFamily="18" charset="0"/>
                                      <a:sym typeface="Symbol" panose="05050102010706020507" pitchFamily="18" charset="2"/>
                                    </a:rPr>
                                    <m:t>𝑗</m:t>
                                  </m:r>
                                </m:sub>
                                <m:sup/>
                              </m:sSubSup>
                            </m:sup>
                          </m:sSup>
                        </m:num>
                        <m:den>
                          <m:nary>
                            <m:naryPr>
                              <m:chr m:val="∑"/>
                              <m:supHide m:val="on"/>
                              <m:ctrlPr>
                                <a:rPr lang="en-CA" sz="2400" b="0" i="1" smtClean="0">
                                  <a:solidFill>
                                    <a:schemeClr val="bg2"/>
                                  </a:solidFill>
                                  <a:latin typeface="Cambria Math" panose="02040503050406030204" pitchFamily="18" charset="0"/>
                                  <a:sym typeface="Symbol" panose="05050102010706020507" pitchFamily="18" charset="2"/>
                                </a:rPr>
                              </m:ctrlPr>
                            </m:naryPr>
                            <m:sub>
                              <m:r>
                                <m:rPr>
                                  <m:brk m:alnAt="7"/>
                                </m:rPr>
                                <a:rPr lang="en-CA" sz="2400" b="0" i="1" smtClean="0">
                                  <a:solidFill>
                                    <a:schemeClr val="bg2"/>
                                  </a:solidFill>
                                  <a:latin typeface="Cambria Math" panose="02040503050406030204" pitchFamily="18" charset="0"/>
                                  <a:sym typeface="Symbol" panose="05050102010706020507" pitchFamily="18" charset="2"/>
                                </a:rPr>
                                <m:t>𝑘</m:t>
                              </m:r>
                              <m:r>
                                <a:rPr lang="en-CA" sz="2400" b="0" i="1" smtClean="0">
                                  <a:solidFill>
                                    <a:schemeClr val="bg2"/>
                                  </a:solidFill>
                                  <a:latin typeface="Cambria Math" panose="02040503050406030204" pitchFamily="18" charset="0"/>
                                  <a:sym typeface="Symbol" panose="05050102010706020507" pitchFamily="18" charset="2"/>
                                </a:rPr>
                                <m:t>=1..</m:t>
                              </m:r>
                              <m:r>
                                <a:rPr lang="en-CA" sz="2400" b="0" i="1" smtClean="0">
                                  <a:solidFill>
                                    <a:schemeClr val="bg2"/>
                                  </a:solidFill>
                                  <a:latin typeface="Cambria Math" panose="02040503050406030204" pitchFamily="18" charset="0"/>
                                  <a:sym typeface="Symbol" panose="05050102010706020507" pitchFamily="18" charset="2"/>
                                </a:rPr>
                                <m:t>𝑐</m:t>
                              </m:r>
                            </m:sub>
                            <m:sup/>
                            <m:e>
                              <m:sSup>
                                <m:sSupPr>
                                  <m:ctrlPr>
                                    <a:rPr lang="en-CA" sz="2400" b="0" i="1" smtClean="0">
                                      <a:solidFill>
                                        <a:schemeClr val="bg2"/>
                                      </a:solidFill>
                                      <a:latin typeface="Cambria Math" panose="02040503050406030204" pitchFamily="18" charset="0"/>
                                      <a:sym typeface="Symbol" panose="05050102010706020507" pitchFamily="18" charset="2"/>
                                    </a:rPr>
                                  </m:ctrlPr>
                                </m:sSupPr>
                                <m:e>
                                  <m:r>
                                    <a:rPr lang="en-CA" sz="2400" b="0" i="1" smtClean="0">
                                      <a:solidFill>
                                        <a:schemeClr val="bg2"/>
                                      </a:solidFill>
                                      <a:latin typeface="Cambria Math" panose="02040503050406030204" pitchFamily="18" charset="0"/>
                                      <a:sym typeface="Symbol" panose="05050102010706020507" pitchFamily="18" charset="2"/>
                                    </a:rPr>
                                    <m:t>𝑒</m:t>
                                  </m:r>
                                </m:e>
                                <m:sup>
                                  <m:sSub>
                                    <m:sSubPr>
                                      <m:ctrlPr>
                                        <a:rPr lang="en-CA" sz="2400" b="0" i="1" smtClean="0">
                                          <a:solidFill>
                                            <a:schemeClr val="bg2"/>
                                          </a:solidFill>
                                          <a:latin typeface="Cambria Math" panose="02040503050406030204" pitchFamily="18" charset="0"/>
                                          <a:sym typeface="Symbol" panose="05050102010706020507" pitchFamily="18" charset="2"/>
                                        </a:rPr>
                                      </m:ctrlPr>
                                    </m:sSubPr>
                                    <m:e>
                                      <m:r>
                                        <a:rPr lang="en-CA" sz="2400" b="0" i="1" smtClean="0">
                                          <a:solidFill>
                                            <a:schemeClr val="bg2"/>
                                          </a:solidFill>
                                          <a:latin typeface="Cambria Math" panose="02040503050406030204" pitchFamily="18" charset="0"/>
                                          <a:sym typeface="Symbol" panose="05050102010706020507" pitchFamily="18" charset="2"/>
                                        </a:rPr>
                                        <m:t>𝑧</m:t>
                                      </m:r>
                                    </m:e>
                                    <m:sub>
                                      <m:r>
                                        <a:rPr lang="en-CA" sz="2400" b="0" i="1" smtClean="0">
                                          <a:solidFill>
                                            <a:schemeClr val="bg2"/>
                                          </a:solidFill>
                                          <a:latin typeface="Cambria Math" panose="02040503050406030204" pitchFamily="18" charset="0"/>
                                          <a:sym typeface="Symbol" panose="05050102010706020507" pitchFamily="18" charset="2"/>
                                        </a:rPr>
                                        <m:t>𝑘</m:t>
                                      </m:r>
                                    </m:sub>
                                  </m:sSub>
                                </m:sup>
                              </m:sSup>
                            </m:e>
                          </m:nary>
                        </m:den>
                      </m:f>
                    </m:oMath>
                  </a14:m>
                  <a:endParaRPr lang="en-CA" sz="2400" dirty="0">
                    <a:solidFill>
                      <a:schemeClr val="bg2"/>
                    </a:solidFill>
                  </a:endParaRPr>
                </a:p>
              </p:txBody>
            </p:sp>
          </mc:Choice>
          <mc:Fallback xmlns="">
            <p:sp>
              <p:nvSpPr>
                <p:cNvPr id="44" name="TextBox 43"/>
                <p:cNvSpPr txBox="1">
                  <a:spLocks noRot="1" noChangeAspect="1" noMove="1" noResize="1" noEditPoints="1" noAdjustHandles="1" noChangeArrowheads="1" noChangeShapeType="1" noTextEdit="1"/>
                </p:cNvSpPr>
                <p:nvPr/>
              </p:nvSpPr>
              <p:spPr>
                <a:xfrm>
                  <a:off x="2367514" y="1317427"/>
                  <a:ext cx="3181233" cy="1103104"/>
                </a:xfrm>
                <a:prstGeom prst="rect">
                  <a:avLst/>
                </a:prstGeom>
                <a:blipFill>
                  <a:blip r:embed="rId9"/>
                  <a:stretch>
                    <a:fillRect b="-9016"/>
                  </a:stretch>
                </a:blipFill>
              </p:spPr>
              <p:txBody>
                <a:bodyPr/>
                <a:lstStyle/>
                <a:p>
                  <a:r>
                    <a:rPr lang="en-CA">
                      <a:noFill/>
                    </a:rPr>
                    <a:t> </a:t>
                  </a:r>
                </a:p>
              </p:txBody>
            </p:sp>
          </mc:Fallback>
        </mc:AlternateContent>
        <p:sp>
          <p:nvSpPr>
            <p:cNvPr id="45" name="Rectangle 44"/>
            <p:cNvSpPr/>
            <p:nvPr/>
          </p:nvSpPr>
          <p:spPr>
            <a:xfrm>
              <a:off x="2175166" y="762000"/>
              <a:ext cx="3125149" cy="2536802"/>
            </a:xfrm>
            <a:prstGeom prst="rect">
              <a:avLst/>
            </a:prstGeom>
            <a:ln w="12700">
              <a:solidFill>
                <a:schemeClr val="bg1"/>
              </a:solidFill>
            </a:ln>
          </p:spPr>
          <p:txBody>
            <a:bodyPr wrap="square" rtlCol="0" anchor="ctr">
              <a:spAutoFit/>
            </a:bodyPr>
            <a:lstStyle/>
            <a:p>
              <a:pPr algn="l"/>
              <a:endParaRPr lang="en-CA" sz="2400" dirty="0"/>
            </a:p>
          </p:txBody>
        </p:sp>
        <p:grpSp>
          <p:nvGrpSpPr>
            <p:cNvPr id="46" name="Group 45"/>
            <p:cNvGrpSpPr/>
            <p:nvPr/>
          </p:nvGrpSpPr>
          <p:grpSpPr>
            <a:xfrm>
              <a:off x="838200" y="842872"/>
              <a:ext cx="6366165" cy="540751"/>
              <a:chOff x="1939635" y="842872"/>
              <a:chExt cx="6366165" cy="540751"/>
            </a:xfrm>
          </p:grpSpPr>
          <p:cxnSp>
            <p:nvCxnSpPr>
              <p:cNvPr id="69" name="Straight Arrow Connector 68"/>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70" name="TextBox 69"/>
              <p:cNvSpPr txBox="1"/>
              <p:nvPr/>
            </p:nvSpPr>
            <p:spPr>
              <a:xfrm flipH="1">
                <a:off x="1939635" y="842872"/>
                <a:ext cx="685800" cy="523221"/>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1</a:t>
                </a:r>
                <a:r>
                  <a:rPr lang="en-CA" i="1" dirty="0">
                    <a:solidFill>
                      <a:schemeClr val="bg1"/>
                    </a:solidFill>
                  </a:rPr>
                  <a:t> </a:t>
                </a:r>
              </a:p>
            </p:txBody>
          </p:sp>
          <p:cxnSp>
            <p:nvCxnSpPr>
              <p:cNvPr id="71" name="Straight Arrow Connector 70"/>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72" name="TextBox 71"/>
              <p:cNvSpPr txBox="1"/>
              <p:nvPr/>
            </p:nvSpPr>
            <p:spPr>
              <a:xfrm flipH="1">
                <a:off x="7620000" y="860400"/>
                <a:ext cx="685800" cy="523223"/>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1</a:t>
                </a:r>
                <a:r>
                  <a:rPr lang="en-CA" i="1" dirty="0">
                    <a:solidFill>
                      <a:schemeClr val="bg1"/>
                    </a:solidFill>
                  </a:rPr>
                  <a:t> </a:t>
                </a:r>
              </a:p>
            </p:txBody>
          </p:sp>
          <p:sp>
            <p:nvSpPr>
              <p:cNvPr id="73" name="Oval 72"/>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47" name="Group 46"/>
            <p:cNvGrpSpPr/>
            <p:nvPr/>
          </p:nvGrpSpPr>
          <p:grpSpPr>
            <a:xfrm>
              <a:off x="838200" y="1440453"/>
              <a:ext cx="6366165" cy="540751"/>
              <a:chOff x="1939635" y="842873"/>
              <a:chExt cx="6366165" cy="540751"/>
            </a:xfrm>
          </p:grpSpPr>
          <p:cxnSp>
            <p:nvCxnSpPr>
              <p:cNvPr id="64" name="Straight Arrow Connector 63"/>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65" name="TextBox 64"/>
              <p:cNvSpPr txBox="1"/>
              <p:nvPr/>
            </p:nvSpPr>
            <p:spPr>
              <a:xfrm flipH="1">
                <a:off x="1939635" y="842873"/>
                <a:ext cx="685800" cy="523221"/>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2</a:t>
                </a:r>
                <a:r>
                  <a:rPr lang="en-CA" i="1" dirty="0">
                    <a:solidFill>
                      <a:schemeClr val="bg1"/>
                    </a:solidFill>
                  </a:rPr>
                  <a:t> </a:t>
                </a:r>
              </a:p>
            </p:txBody>
          </p:sp>
          <p:cxnSp>
            <p:nvCxnSpPr>
              <p:cNvPr id="66" name="Straight Arrow Connector 65"/>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67" name="TextBox 66"/>
              <p:cNvSpPr txBox="1"/>
              <p:nvPr/>
            </p:nvSpPr>
            <p:spPr>
              <a:xfrm flipH="1">
                <a:off x="7620000" y="860401"/>
                <a:ext cx="685800" cy="523223"/>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2</a:t>
                </a:r>
                <a:r>
                  <a:rPr lang="en-CA" i="1" dirty="0">
                    <a:solidFill>
                      <a:schemeClr val="bg1"/>
                    </a:solidFill>
                  </a:rPr>
                  <a:t> </a:t>
                </a:r>
              </a:p>
            </p:txBody>
          </p:sp>
          <p:sp>
            <p:nvSpPr>
              <p:cNvPr id="68" name="Oval 67"/>
              <p:cNvSpPr/>
              <p:nvPr/>
            </p:nvSpPr>
            <p:spPr>
              <a:xfrm>
                <a:off x="7308273" y="1032164"/>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48" name="Group 47"/>
            <p:cNvGrpSpPr/>
            <p:nvPr/>
          </p:nvGrpSpPr>
          <p:grpSpPr>
            <a:xfrm>
              <a:off x="838200" y="2038032"/>
              <a:ext cx="6366165" cy="540751"/>
              <a:chOff x="1939635" y="842872"/>
              <a:chExt cx="6366165" cy="540751"/>
            </a:xfrm>
          </p:grpSpPr>
          <p:cxnSp>
            <p:nvCxnSpPr>
              <p:cNvPr id="59" name="Straight Arrow Connector 58"/>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60" name="TextBox 59"/>
              <p:cNvSpPr txBox="1"/>
              <p:nvPr/>
            </p:nvSpPr>
            <p:spPr>
              <a:xfrm flipH="1">
                <a:off x="1939635" y="842872"/>
                <a:ext cx="685800" cy="523221"/>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3</a:t>
                </a:r>
                <a:r>
                  <a:rPr lang="en-CA" i="1" dirty="0">
                    <a:solidFill>
                      <a:schemeClr val="bg1"/>
                    </a:solidFill>
                  </a:rPr>
                  <a:t> </a:t>
                </a:r>
              </a:p>
            </p:txBody>
          </p:sp>
          <p:cxnSp>
            <p:nvCxnSpPr>
              <p:cNvPr id="61" name="Straight Arrow Connector 60"/>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62" name="TextBox 61"/>
              <p:cNvSpPr txBox="1"/>
              <p:nvPr/>
            </p:nvSpPr>
            <p:spPr>
              <a:xfrm flipH="1">
                <a:off x="7620000" y="860400"/>
                <a:ext cx="685800" cy="523223"/>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3</a:t>
                </a:r>
                <a:r>
                  <a:rPr lang="en-CA" i="1" dirty="0">
                    <a:solidFill>
                      <a:schemeClr val="bg1"/>
                    </a:solidFill>
                  </a:rPr>
                  <a:t> </a:t>
                </a:r>
              </a:p>
            </p:txBody>
          </p:sp>
          <p:sp>
            <p:nvSpPr>
              <p:cNvPr id="63" name="Oval 62"/>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49" name="Group 48"/>
            <p:cNvGrpSpPr/>
            <p:nvPr/>
          </p:nvGrpSpPr>
          <p:grpSpPr>
            <a:xfrm>
              <a:off x="838200" y="2635613"/>
              <a:ext cx="6366165" cy="540750"/>
              <a:chOff x="1939635" y="842873"/>
              <a:chExt cx="6366165" cy="540750"/>
            </a:xfrm>
          </p:grpSpPr>
          <p:cxnSp>
            <p:nvCxnSpPr>
              <p:cNvPr id="54" name="Straight Arrow Connector 53"/>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5" name="TextBox 54"/>
              <p:cNvSpPr txBox="1"/>
              <p:nvPr/>
            </p:nvSpPr>
            <p:spPr>
              <a:xfrm flipH="1">
                <a:off x="1939635" y="842873"/>
                <a:ext cx="685800" cy="523221"/>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4</a:t>
                </a:r>
                <a:r>
                  <a:rPr lang="en-CA" i="1" dirty="0">
                    <a:solidFill>
                      <a:schemeClr val="bg1"/>
                    </a:solidFill>
                  </a:rPr>
                  <a:t> </a:t>
                </a:r>
              </a:p>
            </p:txBody>
          </p:sp>
          <p:cxnSp>
            <p:nvCxnSpPr>
              <p:cNvPr id="56" name="Straight Arrow Connector 55"/>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7" name="TextBox 56"/>
              <p:cNvSpPr txBox="1"/>
              <p:nvPr/>
            </p:nvSpPr>
            <p:spPr>
              <a:xfrm flipH="1">
                <a:off x="7620000" y="860401"/>
                <a:ext cx="685800" cy="523222"/>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4</a:t>
                </a:r>
                <a:r>
                  <a:rPr lang="en-CA" i="1" dirty="0">
                    <a:solidFill>
                      <a:schemeClr val="bg1"/>
                    </a:solidFill>
                  </a:rPr>
                  <a:t> </a:t>
                </a:r>
              </a:p>
            </p:txBody>
          </p:sp>
          <p:sp>
            <p:nvSpPr>
              <p:cNvPr id="58" name="Oval 57"/>
              <p:cNvSpPr/>
              <p:nvPr/>
            </p:nvSpPr>
            <p:spPr>
              <a:xfrm>
                <a:off x="7308273" y="1032164"/>
                <a:ext cx="304800" cy="299292"/>
              </a:xfrm>
              <a:prstGeom prst="ellipse">
                <a:avLst/>
              </a:prstGeom>
              <a:ln w="12700">
                <a:solidFill>
                  <a:schemeClr val="bg1"/>
                </a:solidFill>
              </a:ln>
            </p:spPr>
            <p:txBody>
              <a:bodyPr wrap="square" rtlCol="0" anchor="ctr">
                <a:spAutoFit/>
              </a:bodyPr>
              <a:lstStyle/>
              <a:p>
                <a:pPr algn="l"/>
                <a:endParaRPr lang="en-CA" sz="2400" dirty="0"/>
              </a:p>
            </p:txBody>
          </p:sp>
        </p:grpSp>
        <p:sp>
          <p:nvSpPr>
            <p:cNvPr id="50" name="Rectangle 49"/>
            <p:cNvSpPr/>
            <p:nvPr/>
          </p:nvSpPr>
          <p:spPr>
            <a:xfrm>
              <a:off x="7192831" y="878266"/>
              <a:ext cx="565715" cy="575542"/>
            </a:xfrm>
            <a:prstGeom prst="rect">
              <a:avLst/>
            </a:prstGeom>
          </p:spPr>
          <p:txBody>
            <a:bodyPr wrap="none">
              <a:spAutoFit/>
            </a:bodyPr>
            <a:lstStyle/>
            <a:p>
              <a:r>
                <a:rPr lang="en-US" altLang="en-US" i="1" dirty="0">
                  <a:solidFill>
                    <a:schemeClr val="bg2"/>
                  </a:solidFill>
                  <a:sym typeface="Symbol" panose="05050102010706020507" pitchFamily="18" charset="2"/>
                </a:rPr>
                <a:t>cat</a:t>
              </a:r>
              <a:endParaRPr lang="en-CA" dirty="0">
                <a:solidFill>
                  <a:schemeClr val="bg2"/>
                </a:solidFill>
              </a:endParaRPr>
            </a:p>
          </p:txBody>
        </p:sp>
        <p:sp>
          <p:nvSpPr>
            <p:cNvPr id="51" name="Rectangle 50"/>
            <p:cNvSpPr/>
            <p:nvPr/>
          </p:nvSpPr>
          <p:spPr>
            <a:xfrm>
              <a:off x="7187672" y="1502284"/>
              <a:ext cx="723275" cy="523220"/>
            </a:xfrm>
            <a:prstGeom prst="rect">
              <a:avLst/>
            </a:prstGeom>
          </p:spPr>
          <p:txBody>
            <a:bodyPr wrap="none">
              <a:spAutoFit/>
            </a:bodyPr>
            <a:lstStyle/>
            <a:p>
              <a:r>
                <a:rPr lang="en-US" i="1" dirty="0">
                  <a:solidFill>
                    <a:schemeClr val="bg2"/>
                  </a:solidFill>
                  <a:sym typeface="Symbol" panose="05050102010706020507" pitchFamily="18" charset="2"/>
                </a:rPr>
                <a:t>dog</a:t>
              </a:r>
              <a:endParaRPr lang="en-CA" dirty="0">
                <a:solidFill>
                  <a:schemeClr val="bg2"/>
                </a:solidFill>
              </a:endParaRPr>
            </a:p>
          </p:txBody>
        </p:sp>
        <p:sp>
          <p:nvSpPr>
            <p:cNvPr id="52" name="Rectangle 51"/>
            <p:cNvSpPr/>
            <p:nvPr/>
          </p:nvSpPr>
          <p:spPr>
            <a:xfrm>
              <a:off x="7225146" y="2110162"/>
              <a:ext cx="780983" cy="523220"/>
            </a:xfrm>
            <a:prstGeom prst="rect">
              <a:avLst/>
            </a:prstGeom>
          </p:spPr>
          <p:txBody>
            <a:bodyPr wrap="none">
              <a:spAutoFit/>
            </a:bodyPr>
            <a:lstStyle/>
            <a:p>
              <a:r>
                <a:rPr lang="en-US" altLang="en-US" i="1">
                  <a:solidFill>
                    <a:schemeClr val="bg2"/>
                  </a:solidFill>
                  <a:sym typeface="Symbol" panose="05050102010706020507" pitchFamily="18" charset="2"/>
                </a:rPr>
                <a:t>face</a:t>
              </a:r>
              <a:endParaRPr lang="en-CA" dirty="0">
                <a:solidFill>
                  <a:schemeClr val="bg2"/>
                </a:solidFill>
              </a:endParaRPr>
            </a:p>
          </p:txBody>
        </p:sp>
        <p:sp>
          <p:nvSpPr>
            <p:cNvPr id="53" name="Rectangle 52"/>
            <p:cNvSpPr/>
            <p:nvPr/>
          </p:nvSpPr>
          <p:spPr>
            <a:xfrm>
              <a:off x="7204365" y="2674991"/>
              <a:ext cx="702436" cy="523220"/>
            </a:xfrm>
            <a:prstGeom prst="rect">
              <a:avLst/>
            </a:prstGeom>
          </p:spPr>
          <p:txBody>
            <a:bodyPr wrap="none">
              <a:spAutoFit/>
            </a:bodyPr>
            <a:lstStyle/>
            <a:p>
              <a:r>
                <a:rPr lang="en-US" i="1">
                  <a:solidFill>
                    <a:schemeClr val="bg2"/>
                  </a:solidFill>
                  <a:sym typeface="Symbol" panose="05050102010706020507" pitchFamily="18" charset="2"/>
                </a:rPr>
                <a:t>fish</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74" name="TextBox 73"/>
              <p:cNvSpPr txBox="1"/>
              <p:nvPr/>
            </p:nvSpPr>
            <p:spPr>
              <a:xfrm>
                <a:off x="5427085" y="5311107"/>
                <a:ext cx="3716915" cy="403893"/>
              </a:xfrm>
              <a:prstGeom prst="rect">
                <a:avLst/>
              </a:prstGeom>
              <a:noFill/>
            </p:spPr>
            <p:txBody>
              <a:bodyPr wrap="none" lIns="0" tIns="0" rIns="0" bIns="0" rtlCol="0">
                <a:spAutoFit/>
              </a:bodyPr>
              <a:lstStyle/>
              <a:p>
                <a:r>
                  <a:rPr lang="en-US" altLang="en-US" sz="2400"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i="1" dirty="0">
                    <a:solidFill>
                      <a:schemeClr val="accent1"/>
                    </a:solidFill>
                    <a:cs typeface="Times New Roman" panose="02020603050405020304" pitchFamily="18" charset="0"/>
                    <a:sym typeface="Symbol" panose="05050102010706020507" pitchFamily="18" charset="2"/>
                  </a:rPr>
                  <a:t>)</a:t>
                </a:r>
                <a:r>
                  <a:rPr lang="en-US" altLang="en-US" sz="2400" dirty="0">
                    <a:cs typeface="Times New Roman" panose="02020603050405020304" pitchFamily="18" charset="0"/>
                    <a:sym typeface="Symbol" panose="05050102010706020507" pitchFamily="18" charset="2"/>
                  </a:rPr>
                  <a:t> </a:t>
                </a:r>
                <a:r>
                  <a:rPr lang="en-US" altLang="en-US" sz="2400" i="1" dirty="0">
                    <a:solidFill>
                      <a:schemeClr val="tx1"/>
                    </a:solidFill>
                    <a:sym typeface="Symbol" panose="05050102010706020507" pitchFamily="18" charset="2"/>
                  </a:rPr>
                  <a:t>= </a:t>
                </a:r>
                <a14:m>
                  <m:oMath xmlns:m="http://schemas.openxmlformats.org/officeDocument/2006/math">
                    <m:nary>
                      <m:naryPr>
                        <m:chr m:val="∑"/>
                        <m:supHide m:val="on"/>
                        <m:ctrlPr>
                          <a:rPr lang="en-US" altLang="en-US" sz="24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2400" b="0" i="1" dirty="0" smtClean="0">
                            <a:solidFill>
                              <a:schemeClr val="tx1"/>
                            </a:solidFill>
                            <a:latin typeface="Cambria Math" panose="02040503050406030204" pitchFamily="18" charset="0"/>
                            <a:sym typeface="Symbol" panose="05050102010706020507" pitchFamily="18" charset="2"/>
                          </a:rPr>
                          <m:t>𝑑</m:t>
                        </m:r>
                        <m:r>
                          <a:rPr lang="en-CA" altLang="en-US" sz="2400" b="0" i="1" dirty="0" smtClean="0">
                            <a:solidFill>
                              <a:schemeClr val="tx1"/>
                            </a:solidFill>
                            <a:latin typeface="Cambria Math" panose="02040503050406030204" pitchFamily="18" charset="0"/>
                            <a:sym typeface="Symbol" panose="05050102010706020507" pitchFamily="18" charset="2"/>
                          </a:rPr>
                          <m:t>=1..</m:t>
                        </m:r>
                        <m:r>
                          <a:rPr lang="en-CA" altLang="en-US" sz="2400" b="0" i="1" dirty="0" smtClean="0">
                            <a:solidFill>
                              <a:schemeClr val="tx1"/>
                            </a:solidFill>
                            <a:latin typeface="Cambria Math" panose="02040503050406030204" pitchFamily="18" charset="0"/>
                            <a:sym typeface="Symbol" panose="05050102010706020507" pitchFamily="18" charset="2"/>
                          </a:rPr>
                          <m:t>𝐷</m:t>
                        </m:r>
                      </m:sub>
                      <m:sup/>
                      <m:e>
                        <m:sSub>
                          <m:sSubPr>
                            <m:ctrlPr>
                              <a:rPr lang="en-US" altLang="en-US" sz="2400" i="1" dirty="0" smtClean="0">
                                <a:solidFill>
                                  <a:schemeClr val="tx1"/>
                                </a:solidFill>
                                <a:latin typeface="Cambria Math" panose="02040503050406030204" pitchFamily="18" charset="0"/>
                                <a:sym typeface="Symbol" panose="05050102010706020507" pitchFamily="18" charset="2"/>
                              </a:rPr>
                            </m:ctrlPr>
                          </m:sSubPr>
                          <m:e>
                            <m:func>
                              <m:funcPr>
                                <m:ctrlPr>
                                  <a:rPr lang="en-US" altLang="en-US" sz="2400" i="1" dirty="0" smtClean="0">
                                    <a:solidFill>
                                      <a:schemeClr val="tx1"/>
                                    </a:solidFill>
                                    <a:latin typeface="Cambria Math" panose="02040503050406030204" pitchFamily="18" charset="0"/>
                                    <a:sym typeface="Symbol" panose="05050102010706020507" pitchFamily="18" charset="2"/>
                                  </a:rPr>
                                </m:ctrlPr>
                              </m:funcPr>
                              <m:fName>
                                <m:r>
                                  <a:rPr lang="en-CA" altLang="en-US" sz="2400" b="0" i="1" dirty="0" smtClean="0">
                                    <a:solidFill>
                                      <a:schemeClr val="tx1"/>
                                    </a:solidFill>
                                    <a:latin typeface="Cambria Math" panose="02040503050406030204" pitchFamily="18" charset="0"/>
                                    <a:sym typeface="Symbol" panose="05050102010706020507" pitchFamily="18" charset="2"/>
                                  </a:rPr>
                                  <m:t>−</m:t>
                                </m:r>
                                <m:r>
                                  <a:rPr lang="en-US" altLang="en-US" sz="2400" i="1" dirty="0" smtClean="0">
                                    <a:solidFill>
                                      <a:schemeClr val="tx1"/>
                                    </a:solidFill>
                                    <a:latin typeface="Cambria Math" panose="02040503050406030204" pitchFamily="18" charset="0"/>
                                    <a:sym typeface="Symbol" panose="05050102010706020507" pitchFamily="18" charset="2"/>
                                  </a:rPr>
                                  <m:t>𝑙𝑜𝑔</m:t>
                                </m:r>
                              </m:fName>
                              <m:e>
                                <m:sSub>
                                  <m:sSubPr>
                                    <m:ctrlPr>
                                      <a:rPr lang="en-US" altLang="en-US" sz="240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rgbClr val="66FF33"/>
                                        </a:solidFill>
                                        <a:latin typeface="Cambria Math" panose="02040503050406030204" pitchFamily="18" charset="0"/>
                                        <a:sym typeface="Symbol" panose="05050102010706020507" pitchFamily="18" charset="2"/>
                                      </a:rPr>
                                      <m:t>𝑀</m:t>
                                    </m:r>
                                  </m:e>
                                  <m:sub>
                                    <m:r>
                                      <a:rPr lang="en-CA" altLang="en-US" sz="2400" b="0" i="1" dirty="0" smtClean="0">
                                        <a:solidFill>
                                          <a:srgbClr val="00FFFF"/>
                                        </a:solidFill>
                                        <a:latin typeface="Cambria Math" panose="02040503050406030204" pitchFamily="18" charset="0"/>
                                        <a:sym typeface="Symbol" panose="05050102010706020507" pitchFamily="18" charset="2"/>
                                      </a:rPr>
                                      <m:t>𝑑</m:t>
                                    </m:r>
                                    <m:r>
                                      <a:rPr lang="en-CA" altLang="en-US" sz="2400" b="0" i="1" dirty="0" smtClean="0">
                                        <a:solidFill>
                                          <a:schemeClr val="tx1"/>
                                        </a:solidFill>
                                        <a:latin typeface="Cambria Math" panose="02040503050406030204" pitchFamily="18" charset="0"/>
                                        <a:sym typeface="Symbol" panose="05050102010706020507" pitchFamily="18" charset="2"/>
                                      </a:rPr>
                                      <m:t>,</m:t>
                                    </m:r>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rgbClr val="FF00FF"/>
                                            </a:solidFill>
                                            <a:latin typeface="Cambria Math" panose="02040503050406030204" pitchFamily="18" charset="0"/>
                                            <a:sym typeface="Symbol" panose="05050102010706020507" pitchFamily="18" charset="2"/>
                                          </a:rPr>
                                          <m:t>𝑦</m:t>
                                        </m:r>
                                      </m:e>
                                      <m:sub>
                                        <m:r>
                                          <a:rPr lang="en-CA" altLang="en-US" sz="2400" b="0" i="1" dirty="0" smtClean="0">
                                            <a:solidFill>
                                              <a:srgbClr val="FF00FF"/>
                                            </a:solidFill>
                                            <a:latin typeface="Cambria Math" panose="02040503050406030204" pitchFamily="18" charset="0"/>
                                            <a:sym typeface="Symbol" panose="05050102010706020507" pitchFamily="18" charset="2"/>
                                          </a:rPr>
                                          <m:t>𝑑</m:t>
                                        </m:r>
                                      </m:sub>
                                    </m:sSub>
                                  </m:sub>
                                </m:sSub>
                              </m:e>
                            </m:func>
                            <m:r>
                              <a:rPr lang="en-CA" altLang="en-US" sz="2400" b="0" i="1" dirty="0" smtClean="0">
                                <a:solidFill>
                                  <a:schemeClr val="tx1"/>
                                </a:solidFill>
                                <a:latin typeface="Cambria Math" panose="02040503050406030204" pitchFamily="18" charset="0"/>
                                <a:sym typeface="Symbol" panose="05050102010706020507" pitchFamily="18" charset="2"/>
                              </a:rPr>
                              <m:t> </m:t>
                            </m:r>
                          </m:e>
                          <m:sub/>
                        </m:sSub>
                      </m:e>
                    </m:nary>
                  </m:oMath>
                </a14:m>
                <a:endParaRPr lang="en-CA" sz="2400" i="1" dirty="0">
                  <a:solidFill>
                    <a:schemeClr val="tx1"/>
                  </a:solidFill>
                </a:endParaRPr>
              </a:p>
            </p:txBody>
          </p:sp>
        </mc:Choice>
        <mc:Fallback xmlns="">
          <p:sp>
            <p:nvSpPr>
              <p:cNvPr id="74" name="TextBox 73"/>
              <p:cNvSpPr txBox="1">
                <a:spLocks noRot="1" noChangeAspect="1" noMove="1" noResize="1" noEditPoints="1" noAdjustHandles="1" noChangeArrowheads="1" noChangeShapeType="1" noTextEdit="1"/>
              </p:cNvSpPr>
              <p:nvPr/>
            </p:nvSpPr>
            <p:spPr>
              <a:xfrm>
                <a:off x="5427085" y="5311107"/>
                <a:ext cx="3716915" cy="403893"/>
              </a:xfrm>
              <a:prstGeom prst="rect">
                <a:avLst/>
              </a:prstGeom>
              <a:blipFill>
                <a:blip r:embed="rId10"/>
                <a:stretch>
                  <a:fillRect l="-4918" t="-156716" b="-225373"/>
                </a:stretch>
              </a:blipFill>
            </p:spPr>
            <p:txBody>
              <a:bodyPr/>
              <a:lstStyle/>
              <a:p>
                <a:r>
                  <a:rPr lang="en-CA">
                    <a:noFill/>
                  </a:rPr>
                  <a:t> </a:t>
                </a:r>
              </a:p>
            </p:txBody>
          </p:sp>
        </mc:Fallback>
      </mc:AlternateContent>
      <p:sp>
        <p:nvSpPr>
          <p:cNvPr id="75" name="Rectangle 74"/>
          <p:cNvSpPr/>
          <p:nvPr/>
        </p:nvSpPr>
        <p:spPr>
          <a:xfrm>
            <a:off x="2995816" y="-36731"/>
            <a:ext cx="3352200" cy="646331"/>
          </a:xfrm>
          <a:prstGeom prst="rect">
            <a:avLst/>
          </a:prstGeom>
        </p:spPr>
        <p:txBody>
          <a:bodyPr wrap="none">
            <a:spAutoFit/>
          </a:bodyPr>
          <a:lstStyle/>
          <a:p>
            <a:r>
              <a:rPr lang="en-US" sz="3600" dirty="0">
                <a:effectLst>
                  <a:outerShdw blurRad="38100" dist="38100" dir="2700000" algn="tl">
                    <a:srgbClr val="000000"/>
                  </a:outerShdw>
                </a:effectLst>
                <a:hlinkClick r:id="rId11" action="ppaction://hlinksldjump"/>
              </a:rPr>
              <a:t>Neural Networks</a:t>
            </a:r>
            <a:endParaRPr lang="en-CA" sz="3600" dirty="0"/>
          </a:p>
        </p:txBody>
      </p:sp>
    </p:spTree>
    <p:extLst>
      <p:ext uri="{BB962C8B-B14F-4D97-AF65-F5344CB8AC3E}">
        <p14:creationId xmlns:p14="http://schemas.microsoft.com/office/powerpoint/2010/main" val="501093969"/>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0" name="Group 119"/>
          <p:cNvGrpSpPr/>
          <p:nvPr/>
        </p:nvGrpSpPr>
        <p:grpSpPr>
          <a:xfrm>
            <a:off x="4987368" y="1423896"/>
            <a:ext cx="1910976" cy="3248232"/>
            <a:chOff x="4987368" y="1423896"/>
            <a:chExt cx="1910976" cy="3248232"/>
          </a:xfrm>
        </p:grpSpPr>
        <p:sp>
          <p:nvSpPr>
            <p:cNvPr id="121" name="Oval 120"/>
            <p:cNvSpPr/>
            <p:nvPr/>
          </p:nvSpPr>
          <p:spPr>
            <a:xfrm>
              <a:off x="4987368" y="14326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2" name="Oval 121"/>
            <p:cNvSpPr/>
            <p:nvPr/>
          </p:nvSpPr>
          <p:spPr>
            <a:xfrm>
              <a:off x="5731440" y="144581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3" name="Oval 122"/>
            <p:cNvSpPr/>
            <p:nvPr/>
          </p:nvSpPr>
          <p:spPr>
            <a:xfrm>
              <a:off x="6469536" y="142389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4" name="Oval 123"/>
            <p:cNvSpPr/>
            <p:nvPr/>
          </p:nvSpPr>
          <p:spPr>
            <a:xfrm>
              <a:off x="4987368" y="18360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5" name="Oval 124"/>
            <p:cNvSpPr/>
            <p:nvPr/>
          </p:nvSpPr>
          <p:spPr>
            <a:xfrm>
              <a:off x="5731440" y="184922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6" name="Oval 125"/>
            <p:cNvSpPr/>
            <p:nvPr/>
          </p:nvSpPr>
          <p:spPr>
            <a:xfrm>
              <a:off x="6469536" y="182731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4987368" y="224548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8" name="Oval 127"/>
            <p:cNvSpPr/>
            <p:nvPr/>
          </p:nvSpPr>
          <p:spPr>
            <a:xfrm>
              <a:off x="5731440" y="2258621"/>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9" name="Oval 128"/>
            <p:cNvSpPr/>
            <p:nvPr/>
          </p:nvSpPr>
          <p:spPr>
            <a:xfrm>
              <a:off x="6469536" y="223670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0" name="Oval 129"/>
            <p:cNvSpPr/>
            <p:nvPr/>
          </p:nvSpPr>
          <p:spPr>
            <a:xfrm>
              <a:off x="4987368" y="266084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1" name="Oval 130"/>
            <p:cNvSpPr/>
            <p:nvPr/>
          </p:nvSpPr>
          <p:spPr>
            <a:xfrm>
              <a:off x="5731440" y="267398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2" name="Oval 131"/>
            <p:cNvSpPr/>
            <p:nvPr/>
          </p:nvSpPr>
          <p:spPr>
            <a:xfrm>
              <a:off x="6469536" y="26520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3" name="Oval 132"/>
            <p:cNvSpPr/>
            <p:nvPr/>
          </p:nvSpPr>
          <p:spPr>
            <a:xfrm>
              <a:off x="4987368" y="307621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4" name="Oval 133"/>
            <p:cNvSpPr/>
            <p:nvPr/>
          </p:nvSpPr>
          <p:spPr>
            <a:xfrm>
              <a:off x="5731440" y="3089357"/>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5" name="Oval 134"/>
            <p:cNvSpPr/>
            <p:nvPr/>
          </p:nvSpPr>
          <p:spPr>
            <a:xfrm>
              <a:off x="6469536" y="306744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6" name="Oval 135"/>
            <p:cNvSpPr/>
            <p:nvPr/>
          </p:nvSpPr>
          <p:spPr>
            <a:xfrm>
              <a:off x="4987368" y="349158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7" name="Oval 136"/>
            <p:cNvSpPr/>
            <p:nvPr/>
          </p:nvSpPr>
          <p:spPr>
            <a:xfrm>
              <a:off x="5731440" y="350472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8" name="Oval 137"/>
            <p:cNvSpPr/>
            <p:nvPr/>
          </p:nvSpPr>
          <p:spPr>
            <a:xfrm>
              <a:off x="6469536" y="348280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9" name="Oval 138"/>
            <p:cNvSpPr/>
            <p:nvPr/>
          </p:nvSpPr>
          <p:spPr>
            <a:xfrm>
              <a:off x="4987368" y="390695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0" name="Oval 139"/>
            <p:cNvSpPr/>
            <p:nvPr/>
          </p:nvSpPr>
          <p:spPr>
            <a:xfrm>
              <a:off x="5731440" y="392009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1" name="Oval 140"/>
            <p:cNvSpPr/>
            <p:nvPr/>
          </p:nvSpPr>
          <p:spPr>
            <a:xfrm>
              <a:off x="6469536" y="389817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2" name="Oval 141"/>
            <p:cNvSpPr/>
            <p:nvPr/>
          </p:nvSpPr>
          <p:spPr>
            <a:xfrm>
              <a:off x="4987368" y="428646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3" name="Oval 142"/>
            <p:cNvSpPr/>
            <p:nvPr/>
          </p:nvSpPr>
          <p:spPr>
            <a:xfrm>
              <a:off x="5731440" y="429960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4" name="Oval 143"/>
            <p:cNvSpPr/>
            <p:nvPr/>
          </p:nvSpPr>
          <p:spPr>
            <a:xfrm>
              <a:off x="6469536" y="42776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gr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ext Box 33"/>
          <p:cNvSpPr txBox="1">
            <a:spLocks noChangeArrowheads="1"/>
          </p:cNvSpPr>
          <p:nvPr/>
        </p:nvSpPr>
        <p:spPr bwMode="auto">
          <a:xfrm>
            <a:off x="-152400" y="4256544"/>
            <a:ext cx="9338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Machine Learning:</a:t>
            </a:r>
          </a:p>
          <a:p>
            <a:pPr marL="457200" indent="-457200">
              <a:spcBef>
                <a:spcPct val="0"/>
              </a:spcBef>
              <a:buFont typeface="Arial" panose="020B0604020202020204" pitchFamily="34" charset="0"/>
              <a:buChar char="•"/>
            </a:pPr>
            <a:r>
              <a:rPr lang="en-CA" altLang="en-US" sz="2800" dirty="0">
                <a:latin typeface="Times New Roman" pitchFamily="18" charset="0"/>
              </a:rPr>
              <a:t>Hand coding the weights would be a LOT of work.</a:t>
            </a:r>
          </a:p>
          <a:p>
            <a:pPr marL="457200" indent="-457200">
              <a:spcBef>
                <a:spcPct val="0"/>
              </a:spcBef>
              <a:buFont typeface="Arial" panose="020B0604020202020204" pitchFamily="34" charset="0"/>
              <a:buChar char="•"/>
            </a:pPr>
            <a:r>
              <a:rPr lang="en-CA" altLang="en-US" sz="2800" dirty="0">
                <a:latin typeface="Times New Roman" pitchFamily="18" charset="0"/>
              </a:rPr>
              <a:t>Machine Learning learns them automatically.</a:t>
            </a:r>
          </a:p>
        </p:txBody>
      </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32" name="TextBox 31"/>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33" name="TextBox 32"/>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
        <p:nvSpPr>
          <p:cNvPr id="34" name="Rectangle 33"/>
          <p:cNvSpPr/>
          <p:nvPr/>
        </p:nvSpPr>
        <p:spPr>
          <a:xfrm>
            <a:off x="1767860" y="-36731"/>
            <a:ext cx="5775940"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4" action="ppaction://hlinksldjump"/>
              </a:rPr>
              <a:t>Example with Compression</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1142808879"/>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755704"/>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1696660"/>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975463"/>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2270122"/>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2528959"/>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31" name="Group 30"/>
          <p:cNvGrpSpPr/>
          <p:nvPr/>
        </p:nvGrpSpPr>
        <p:grpSpPr>
          <a:xfrm>
            <a:off x="609600" y="1022404"/>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1411150"/>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730304"/>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2217487"/>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cxnSp>
        <p:nvCxnSpPr>
          <p:cNvPr id="143" name="Straight Connector 142"/>
          <p:cNvCxnSpPr/>
          <p:nvPr/>
        </p:nvCxnSpPr>
        <p:spPr bwMode="auto">
          <a:xfrm>
            <a:off x="2627278" y="2527592"/>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1436282"/>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1705298"/>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976840"/>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2250908"/>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2524976"/>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799044"/>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925934"/>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925934"/>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835716"/>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1335008"/>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59" y="1704604"/>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4" name="Text Box 33"/>
          <p:cNvSpPr txBox="1">
            <a:spLocks noChangeArrowheads="1"/>
          </p:cNvSpPr>
          <p:nvPr/>
        </p:nvSpPr>
        <p:spPr bwMode="auto">
          <a:xfrm rot="16200000">
            <a:off x="4603198" y="5702139"/>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FF00FF"/>
              </a:solidFill>
              <a:latin typeface="Times New Roman" panose="02020603050405020304" pitchFamily="18" charset="0"/>
              <a:cs typeface="Times New Roman" panose="02020603050405020304" pitchFamily="18" charset="0"/>
            </a:endParaRPr>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08" name="Rectangle 107"/>
          <p:cNvSpPr/>
          <p:nvPr/>
        </p:nvSpPr>
        <p:spPr>
          <a:xfrm>
            <a:off x="700308" y="45342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1,J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09"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9"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0" name="Text Box 33"/>
          <p:cNvSpPr txBox="1">
            <a:spLocks noChangeArrowheads="1"/>
          </p:cNvSpPr>
          <p:nvPr/>
        </p:nvSpPr>
        <p:spPr bwMode="auto">
          <a:xfrm rot="16200000">
            <a:off x="1291173" y="5702138"/>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00FFFF"/>
              </a:solidFill>
              <a:latin typeface="Times New Roman" panose="02020603050405020304" pitchFamily="18" charset="0"/>
              <a:cs typeface="Times New Roman" panose="02020603050405020304" pitchFamily="18" charset="0"/>
            </a:endParaRPr>
          </a:p>
        </p:txBody>
      </p:sp>
      <p:sp>
        <p:nvSpPr>
          <p:cNvPr id="121" name="Text Box 33"/>
          <p:cNvSpPr txBox="1">
            <a:spLocks noChangeArrowheads="1"/>
          </p:cNvSpPr>
          <p:nvPr/>
        </p:nvSpPr>
        <p:spPr bwMode="auto">
          <a:xfrm>
            <a:off x="3912570" y="4534283"/>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sp>
        <p:nvSpPr>
          <p:cNvPr id="129" name="Rectangle 128"/>
          <p:cNvSpPr/>
          <p:nvPr/>
        </p:nvSpPr>
        <p:spPr>
          <a:xfrm>
            <a:off x="702022" y="48723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2,J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78"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914284" y="4872335"/>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Rectangle 179"/>
          <p:cNvSpPr/>
          <p:nvPr/>
        </p:nvSpPr>
        <p:spPr>
          <a:xfrm>
            <a:off x="693584" y="6313411"/>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81"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82" name="Text Box 33"/>
          <p:cNvSpPr txBox="1">
            <a:spLocks noChangeArrowheads="1"/>
          </p:cNvSpPr>
          <p:nvPr/>
        </p:nvSpPr>
        <p:spPr bwMode="auto">
          <a:xfrm>
            <a:off x="3905846" y="6313411"/>
            <a:ext cx="24031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7" name="Group 186"/>
          <p:cNvGrpSpPr/>
          <p:nvPr/>
        </p:nvGrpSpPr>
        <p:grpSpPr>
          <a:xfrm>
            <a:off x="44268" y="5381159"/>
            <a:ext cx="641532" cy="601516"/>
            <a:chOff x="4635890" y="1543039"/>
            <a:chExt cx="641532" cy="601516"/>
          </a:xfrm>
        </p:grpSpPr>
        <p:grpSp>
          <p:nvGrpSpPr>
            <p:cNvPr id="188" name="Group 187"/>
            <p:cNvGrpSpPr/>
            <p:nvPr/>
          </p:nvGrpSpPr>
          <p:grpSpPr>
            <a:xfrm>
              <a:off x="4635890" y="1543039"/>
              <a:ext cx="540000" cy="540000"/>
              <a:chOff x="3220343" y="2894580"/>
              <a:chExt cx="540000" cy="540000"/>
            </a:xfrm>
          </p:grpSpPr>
          <p:sp>
            <p:nvSpPr>
              <p:cNvPr id="190" name="Rectangle 189"/>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9" name="Rectangle 188"/>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2" name="Group 191"/>
          <p:cNvGrpSpPr/>
          <p:nvPr/>
        </p:nvGrpSpPr>
        <p:grpSpPr>
          <a:xfrm>
            <a:off x="3347238" y="5381159"/>
            <a:ext cx="641532" cy="601516"/>
            <a:chOff x="4635890" y="1543039"/>
            <a:chExt cx="641532" cy="601516"/>
          </a:xfrm>
        </p:grpSpPr>
        <p:grpSp>
          <p:nvGrpSpPr>
            <p:cNvPr id="193" name="Group 192"/>
            <p:cNvGrpSpPr/>
            <p:nvPr/>
          </p:nvGrpSpPr>
          <p:grpSpPr>
            <a:xfrm>
              <a:off x="4635890" y="1543039"/>
              <a:ext cx="540000" cy="540000"/>
              <a:chOff x="3220343" y="2894580"/>
              <a:chExt cx="540000" cy="540000"/>
            </a:xfrm>
          </p:grpSpPr>
          <p:sp>
            <p:nvSpPr>
              <p:cNvPr id="195" name="Rectangle 19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6"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4" name="Rectangle 19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7" name="Group 196"/>
          <p:cNvGrpSpPr/>
          <p:nvPr/>
        </p:nvGrpSpPr>
        <p:grpSpPr>
          <a:xfrm>
            <a:off x="5131770" y="3917460"/>
            <a:ext cx="543876" cy="540000"/>
            <a:chOff x="5181600" y="2743200"/>
            <a:chExt cx="543876" cy="540000"/>
          </a:xfrm>
        </p:grpSpPr>
        <p:pic>
          <p:nvPicPr>
            <p:cNvPr id="19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99" name="Rectangle 19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0" name="Rectangle 19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1" name="Group 200"/>
          <p:cNvGrpSpPr/>
          <p:nvPr/>
        </p:nvGrpSpPr>
        <p:grpSpPr>
          <a:xfrm>
            <a:off x="6474339" y="5792415"/>
            <a:ext cx="543876" cy="540000"/>
            <a:chOff x="5181600" y="2743200"/>
            <a:chExt cx="543876" cy="540000"/>
          </a:xfrm>
        </p:grpSpPr>
        <p:pic>
          <p:nvPicPr>
            <p:cNvPr id="202"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03" name="Rectangle 202"/>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4" name="Rectangle 203"/>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5" name="Group 204"/>
          <p:cNvGrpSpPr/>
          <p:nvPr/>
        </p:nvGrpSpPr>
        <p:grpSpPr>
          <a:xfrm>
            <a:off x="7330635" y="3850757"/>
            <a:ext cx="525780" cy="584473"/>
            <a:chOff x="4055280" y="3839232"/>
            <a:chExt cx="525780" cy="584473"/>
          </a:xfrm>
        </p:grpSpPr>
        <p:pic>
          <p:nvPicPr>
            <p:cNvPr id="20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07" name="Rectangle 20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08" name="Group 207"/>
          <p:cNvGrpSpPr/>
          <p:nvPr/>
        </p:nvGrpSpPr>
        <p:grpSpPr>
          <a:xfrm>
            <a:off x="833120" y="3835400"/>
            <a:ext cx="525780" cy="584473"/>
            <a:chOff x="4055280" y="3839232"/>
            <a:chExt cx="525780" cy="584473"/>
          </a:xfrm>
        </p:grpSpPr>
        <p:pic>
          <p:nvPicPr>
            <p:cNvPr id="209"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10" name="Rectangle 209"/>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11" name="Group 110"/>
          <p:cNvGrpSpPr/>
          <p:nvPr/>
        </p:nvGrpSpPr>
        <p:grpSpPr>
          <a:xfrm>
            <a:off x="996465" y="4572000"/>
            <a:ext cx="6759135" cy="2088000"/>
            <a:chOff x="996465" y="4572000"/>
            <a:chExt cx="6759135" cy="2088000"/>
          </a:xfrm>
        </p:grpSpPr>
        <p:sp>
          <p:nvSpPr>
            <p:cNvPr id="112" name="TextBox 111"/>
            <p:cNvSpPr txBox="1"/>
            <p:nvPr/>
          </p:nvSpPr>
          <p:spPr>
            <a:xfrm>
              <a:off x="4075800" y="5458260"/>
              <a:ext cx="1944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3" name="TextBox 112"/>
            <p:cNvSpPr txBox="1"/>
            <p:nvPr/>
          </p:nvSpPr>
          <p:spPr>
            <a:xfrm>
              <a:off x="7467600" y="4572000"/>
              <a:ext cx="288000" cy="20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4" name="TextBox 113"/>
            <p:cNvSpPr txBox="1"/>
            <p:nvPr/>
          </p:nvSpPr>
          <p:spPr>
            <a:xfrm>
              <a:off x="996465" y="5481705"/>
              <a:ext cx="288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grpSp>
        <p:nvGrpSpPr>
          <p:cNvPr id="115" name="Group 114"/>
          <p:cNvGrpSpPr/>
          <p:nvPr/>
        </p:nvGrpSpPr>
        <p:grpSpPr>
          <a:xfrm>
            <a:off x="3545406" y="1159564"/>
            <a:ext cx="180774" cy="2363274"/>
            <a:chOff x="4008388" y="965526"/>
            <a:chExt cx="180774" cy="2363274"/>
          </a:xfrm>
          <a:solidFill>
            <a:srgbClr val="00FFFF"/>
          </a:solidFill>
        </p:grpSpPr>
        <p:sp>
          <p:nvSpPr>
            <p:cNvPr id="116" name="Oval 115"/>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17" name="Oval 116"/>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18" name="Oval 117"/>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22" name="Oval 121"/>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23" name="Oval 122"/>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24" name="Oval 123"/>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25" name="Oval 124"/>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26" name="Oval 125"/>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27" name="Oval 126"/>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30" name="Group 129"/>
          <p:cNvGrpSpPr/>
          <p:nvPr/>
        </p:nvGrpSpPr>
        <p:grpSpPr>
          <a:xfrm>
            <a:off x="3308073" y="685800"/>
            <a:ext cx="525780" cy="584473"/>
            <a:chOff x="4055280" y="3839232"/>
            <a:chExt cx="525780" cy="584473"/>
          </a:xfrm>
        </p:grpSpPr>
        <p:pic>
          <p:nvPicPr>
            <p:cNvPr id="137"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38" name="Rectangle 137"/>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39" name="Group 138"/>
          <p:cNvGrpSpPr/>
          <p:nvPr/>
        </p:nvGrpSpPr>
        <p:grpSpPr>
          <a:xfrm>
            <a:off x="3810000" y="1808257"/>
            <a:ext cx="702786" cy="546100"/>
            <a:chOff x="3927264" y="-12700"/>
            <a:chExt cx="702786" cy="546100"/>
          </a:xfrm>
        </p:grpSpPr>
        <p:sp>
          <p:nvSpPr>
            <p:cNvPr id="140" name="Rectangle 139"/>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1" name="Rectangle 140"/>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42" name="Group 141"/>
          <p:cNvGrpSpPr/>
          <p:nvPr/>
        </p:nvGrpSpPr>
        <p:grpSpPr>
          <a:xfrm>
            <a:off x="3810000" y="1235727"/>
            <a:ext cx="362214" cy="888230"/>
            <a:chOff x="3894887" y="1447802"/>
            <a:chExt cx="362214" cy="888230"/>
          </a:xfrm>
        </p:grpSpPr>
        <p:sp>
          <p:nvSpPr>
            <p:cNvPr id="152" name="Rectangle 151"/>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53" name="Straight Arrow Connector 152"/>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cxnSp>
        <p:nvCxnSpPr>
          <p:cNvPr id="155" name="Straight Arrow Connector 154"/>
          <p:cNvCxnSpPr/>
          <p:nvPr/>
        </p:nvCxnSpPr>
        <p:spPr bwMode="auto">
          <a:xfrm flipV="1">
            <a:off x="4269827" y="5586824"/>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56" name="Straight Arrow Connector 155"/>
          <p:cNvCxnSpPr/>
          <p:nvPr/>
        </p:nvCxnSpPr>
        <p:spPr bwMode="auto">
          <a:xfrm flipH="1">
            <a:off x="7623528" y="4800600"/>
            <a:ext cx="1" cy="1676402"/>
          </a:xfrm>
          <a:prstGeom prst="straightConnector1">
            <a:avLst/>
          </a:prstGeom>
          <a:noFill/>
          <a:ln w="38100" cap="sq" cmpd="sng" algn="ctr">
            <a:solidFill>
              <a:schemeClr val="hlink"/>
            </a:solidFill>
            <a:prstDash val="solid"/>
            <a:round/>
            <a:headEnd type="none" w="med" len="med"/>
            <a:tailEnd type="triangle"/>
          </a:ln>
          <a:effectLst/>
        </p:spPr>
      </p:cxnSp>
      <p:sp>
        <p:nvSpPr>
          <p:cNvPr id="157" name="Rectangle 156"/>
          <p:cNvSpPr/>
          <p:nvPr/>
        </p:nvSpPr>
        <p:spPr>
          <a:xfrm>
            <a:off x="2197750" y="-36731"/>
            <a:ext cx="4660250"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7" action="ppaction://hlinksldjump"/>
              </a:rPr>
              <a:t>Matrix Multiplication</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217877504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dirty="0">
                <a:effectLst>
                  <a:outerShdw blurRad="38100" dist="38100" dir="2700000" algn="tl">
                    <a:srgbClr val="000000"/>
                  </a:outerShdw>
                </a:effectLst>
                <a:hlinkClick r:id="rId2" action="ppaction://hlinksldjump"/>
              </a:rPr>
              <a:t>Gradient Descent</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2" name="Rectangle 11"/>
          <p:cNvSpPr/>
          <p:nvPr/>
        </p:nvSpPr>
        <p:spPr>
          <a:xfrm>
            <a:off x="1981200" y="563940"/>
            <a:ext cx="10191032" cy="1384995"/>
          </a:xfrm>
          <a:prstGeom prst="rect">
            <a:avLst/>
          </a:prstGeom>
        </p:spPr>
        <p:txBody>
          <a:bodyPr wrap="square">
            <a:spAutoFit/>
          </a:bodyPr>
          <a:lstStyle/>
          <a:p>
            <a:pPr>
              <a:spcAft>
                <a:spcPts val="0"/>
              </a:spcAft>
            </a:pPr>
            <a:r>
              <a:rPr lang="en-US" dirty="0"/>
              <a:t>The way to find the bottom of the valley </a:t>
            </a:r>
          </a:p>
          <a:p>
            <a:pPr marL="342900" indent="-342900">
              <a:spcAft>
                <a:spcPts val="0"/>
              </a:spcAft>
              <a:buFont typeface="Arial" panose="020B0604020202020204" pitchFamily="34" charset="0"/>
              <a:buChar char="•"/>
            </a:pPr>
            <a:r>
              <a:rPr lang="en-US" dirty="0"/>
              <a:t>is to keep going down.</a:t>
            </a:r>
          </a:p>
          <a:p>
            <a:pPr marL="800100" lvl="1" indent="-342900">
              <a:spcAft>
                <a:spcPts val="0"/>
              </a:spcAft>
              <a:buFont typeface="Arial" panose="020B0604020202020204" pitchFamily="34" charset="0"/>
              <a:buChar char="•"/>
            </a:pPr>
            <a:endParaRPr lang="en-US" dirty="0"/>
          </a:p>
        </p:txBody>
      </p:sp>
      <p:sp>
        <p:nvSpPr>
          <p:cNvPr id="13" name="Rectangle 12"/>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990599" y="3585775"/>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6" name="Rectangle 15"/>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17" name="Rectangle 16"/>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18" name="Rectangle 17"/>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0" name="Group 19"/>
          <p:cNvGrpSpPr/>
          <p:nvPr/>
        </p:nvGrpSpPr>
        <p:grpSpPr>
          <a:xfrm>
            <a:off x="5972640" y="3505200"/>
            <a:ext cx="3183800" cy="3124199"/>
            <a:chOff x="6006682" y="3505200"/>
            <a:chExt cx="3183800" cy="3124199"/>
          </a:xfrm>
        </p:grpSpPr>
        <p:pic>
          <p:nvPicPr>
            <p:cNvPr id="21" name="Picture 10" descr="The gradient descent algorithm in action. (1: contou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8382000" y="5029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3" name="Rectangle 22"/>
            <p:cNvSpPr/>
            <p:nvPr/>
          </p:nvSpPr>
          <p:spPr>
            <a:xfrm>
              <a:off x="6920378" y="3505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grpSp>
      <p:pic>
        <p:nvPicPr>
          <p:cNvPr id="24" name="Picture 4"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019543" y="1517113"/>
            <a:ext cx="2695457" cy="1933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9660778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grpSp>
        <p:nvGrpSpPr>
          <p:cNvPr id="7" name="Group 6"/>
          <p:cNvGrpSpPr/>
          <p:nvPr/>
        </p:nvGrpSpPr>
        <p:grpSpPr>
          <a:xfrm>
            <a:off x="4393145" y="4630854"/>
            <a:ext cx="2684746" cy="2150946"/>
            <a:chOff x="520433" y="4529030"/>
            <a:chExt cx="2819400" cy="2258826"/>
          </a:xfrm>
        </p:grpSpPr>
        <p:pic>
          <p:nvPicPr>
            <p:cNvPr id="4098" name="Picture 2" descr="expand your consciousness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97913" y="4958153"/>
              <a:ext cx="2380391" cy="1829703"/>
            </a:xfrm>
            <a:prstGeom prst="rect">
              <a:avLst/>
            </a:prstGeom>
            <a:noFill/>
            <a:extLst>
              <a:ext uri="{909E8E84-426E-40DD-AFC4-6F175D3DCCD1}">
                <a14:hiddenFill xmlns:a14="http://schemas.microsoft.com/office/drawing/2010/main">
                  <a:solidFill>
                    <a:srgbClr val="FFFFFF"/>
                  </a:solidFill>
                </a14:hiddenFill>
              </a:ext>
            </a:extLst>
          </p:spPr>
        </p:pic>
        <p:sp>
          <p:nvSpPr>
            <p:cNvPr id="22" name="Text Box 33"/>
            <p:cNvSpPr txBox="1">
              <a:spLocks noChangeArrowheads="1"/>
            </p:cNvSpPr>
            <p:nvPr/>
          </p:nvSpPr>
          <p:spPr bwMode="auto">
            <a:xfrm>
              <a:off x="520433" y="4529030"/>
              <a:ext cx="2819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Consciousness</a:t>
              </a:r>
            </a:p>
          </p:txBody>
        </p:sp>
      </p:grpSp>
      <p:grpSp>
        <p:nvGrpSpPr>
          <p:cNvPr id="10" name="Group 9"/>
          <p:cNvGrpSpPr/>
          <p:nvPr/>
        </p:nvGrpSpPr>
        <p:grpSpPr>
          <a:xfrm>
            <a:off x="472084" y="2425835"/>
            <a:ext cx="4038600" cy="2082530"/>
            <a:chOff x="0" y="0"/>
            <a:chExt cx="4241157" cy="2186981"/>
          </a:xfrm>
        </p:grpSpPr>
        <p:sp>
          <p:nvSpPr>
            <p:cNvPr id="16" name="Text Box 33"/>
            <p:cNvSpPr txBox="1">
              <a:spLocks noChangeArrowheads="1"/>
            </p:cNvSpPr>
            <p:nvPr/>
          </p:nvSpPr>
          <p:spPr bwMode="auto">
            <a:xfrm>
              <a:off x="0" y="0"/>
              <a:ext cx="4241157" cy="5494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Complex Understanding</a:t>
              </a:r>
            </a:p>
          </p:txBody>
        </p:sp>
        <p:pic>
          <p:nvPicPr>
            <p:cNvPr id="4106" name="Picture 10"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2810" y="435054"/>
              <a:ext cx="2936191" cy="175192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 name="Group 8"/>
          <p:cNvGrpSpPr/>
          <p:nvPr/>
        </p:nvGrpSpPr>
        <p:grpSpPr>
          <a:xfrm>
            <a:off x="679268" y="4557863"/>
            <a:ext cx="3886200" cy="2141006"/>
            <a:chOff x="152400" y="2191632"/>
            <a:chExt cx="4081113" cy="2248390"/>
          </a:xfrm>
        </p:grpSpPr>
        <p:sp>
          <p:nvSpPr>
            <p:cNvPr id="21" name="Text Box 33"/>
            <p:cNvSpPr txBox="1">
              <a:spLocks noChangeArrowheads="1"/>
            </p:cNvSpPr>
            <p:nvPr/>
          </p:nvSpPr>
          <p:spPr bwMode="auto">
            <a:xfrm>
              <a:off x="152400" y="2191632"/>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Emotions &amp; Empathy</a:t>
              </a:r>
            </a:p>
          </p:txBody>
        </p:sp>
        <p:pic>
          <p:nvPicPr>
            <p:cNvPr id="4108" name="Picture 12" descr="Image result for Emotions &amp; Empathy"/>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4951" y="2640022"/>
              <a:ext cx="2660098" cy="18000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5" name="Group 94"/>
          <p:cNvGrpSpPr/>
          <p:nvPr/>
        </p:nvGrpSpPr>
        <p:grpSpPr>
          <a:xfrm>
            <a:off x="4800600" y="2819400"/>
            <a:ext cx="3410537" cy="1295400"/>
            <a:chOff x="5029200" y="2819400"/>
            <a:chExt cx="3410537" cy="1295400"/>
          </a:xfrm>
        </p:grpSpPr>
        <p:sp>
          <p:nvSpPr>
            <p:cNvPr id="96" name="Rectangle 95"/>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97" name="Picture 6" descr="Image result for convolutional neural networ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98" name="Group 97"/>
          <p:cNvGrpSpPr/>
          <p:nvPr/>
        </p:nvGrpSpPr>
        <p:grpSpPr>
          <a:xfrm>
            <a:off x="5053707" y="3010343"/>
            <a:ext cx="2789426" cy="1068329"/>
            <a:chOff x="5282307" y="3010343"/>
            <a:chExt cx="2789426" cy="1068329"/>
          </a:xfrm>
        </p:grpSpPr>
        <p:cxnSp>
          <p:nvCxnSpPr>
            <p:cNvPr id="99" name="Straight Connector 98"/>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07" name="Straight Connector 106"/>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08" name="Straight Connector 107"/>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09" name="Straight Connector 108"/>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28" name="Straight Connector 127"/>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29" name="Straight Connector 128"/>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30" name="Straight Connector 129"/>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31" name="Straight Connector 130"/>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32" name="Straight Connector 131"/>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37" name="Straight Connector 136"/>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44" name="Rectangle 143"/>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5" name="Rectangle 144"/>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k</a:t>
              </a:r>
              <a:endParaRPr lang="en-CA" sz="1200" dirty="0">
                <a:solidFill>
                  <a:srgbClr val="66FF33"/>
                </a:solidFill>
              </a:endParaRPr>
            </a:p>
          </p:txBody>
        </p:sp>
        <p:cxnSp>
          <p:nvCxnSpPr>
            <p:cNvPr id="146" name="Straight Connector 145"/>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52" name="Straight Connector 151"/>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53" name="Straight Connector 152"/>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54" name="Straight Connector 153"/>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 name="Rectangle 1"/>
          <p:cNvSpPr/>
          <p:nvPr/>
        </p:nvSpPr>
        <p:spPr>
          <a:xfrm>
            <a:off x="19594" y="630324"/>
            <a:ext cx="4572000" cy="1815882"/>
          </a:xfrm>
          <a:prstGeom prst="rect">
            <a:avLst/>
          </a:prstGeom>
        </p:spPr>
        <p:txBody>
          <a:bodyPr>
            <a:spAutoFit/>
          </a:bodyPr>
          <a:lstStyle/>
          <a:p>
            <a:pPr algn="ctr"/>
            <a:r>
              <a:rPr lang="en-US" altLang="en-US" dirty="0">
                <a:solidFill>
                  <a:srgbClr val="FF0000"/>
                </a:solidFill>
              </a:rPr>
              <a:t>Areas in which </a:t>
            </a:r>
          </a:p>
          <a:p>
            <a:pPr algn="ctr"/>
            <a:r>
              <a:rPr lang="en-US" altLang="en-US" dirty="0">
                <a:solidFill>
                  <a:srgbClr val="FF0000"/>
                </a:solidFill>
              </a:rPr>
              <a:t>machine learning </a:t>
            </a:r>
            <a:br>
              <a:rPr lang="en-US" altLang="en-US" dirty="0">
                <a:solidFill>
                  <a:srgbClr val="FF0000"/>
                </a:solidFill>
              </a:rPr>
            </a:br>
            <a:r>
              <a:rPr lang="en-US" altLang="en-US" dirty="0">
                <a:solidFill>
                  <a:srgbClr val="FF0000"/>
                </a:solidFill>
              </a:rPr>
              <a:t>is not likely to find </a:t>
            </a:r>
          </a:p>
          <a:p>
            <a:pPr algn="ctr"/>
            <a:r>
              <a:rPr lang="en-US" altLang="en-US" dirty="0">
                <a:solidFill>
                  <a:srgbClr val="FF0000"/>
                </a:solidFill>
              </a:rPr>
              <a:t>the pattern soon.</a:t>
            </a:r>
          </a:p>
        </p:txBody>
      </p:sp>
      <p:grpSp>
        <p:nvGrpSpPr>
          <p:cNvPr id="88" name="Group 87"/>
          <p:cNvGrpSpPr/>
          <p:nvPr/>
        </p:nvGrpSpPr>
        <p:grpSpPr>
          <a:xfrm>
            <a:off x="4572000" y="685800"/>
            <a:ext cx="4766913" cy="1966261"/>
            <a:chOff x="4572000" y="685800"/>
            <a:chExt cx="4766913" cy="1966261"/>
          </a:xfrm>
        </p:grpSpPr>
        <p:sp>
          <p:nvSpPr>
            <p:cNvPr id="89" name="Text Box 33"/>
            <p:cNvSpPr txBox="1">
              <a:spLocks noChangeArrowheads="1"/>
            </p:cNvSpPr>
            <p:nvPr/>
          </p:nvSpPr>
          <p:spPr bwMode="auto">
            <a:xfrm>
              <a:off x="4572000" y="68580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endParaRPr lang="en-US" altLang="en-US" sz="2800" dirty="0">
                <a:latin typeface="Times New Roman" pitchFamily="18" charset="0"/>
              </a:endParaRPr>
            </a:p>
          </p:txBody>
        </p:sp>
        <p:pic>
          <p:nvPicPr>
            <p:cNvPr id="90" name="Picture 410" descr="Related imag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029201" y="1182779"/>
              <a:ext cx="2209800" cy="146928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088111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gtEl>
                                        <p:attrNameLst>
                                          <p:attrName>style.visibility</p:attrName>
                                        </p:attrNameLst>
                                      </p:cBhvr>
                                      <p:to>
                                        <p:strVal val="visible"/>
                                      </p:to>
                                    </p:set>
                                    <p:anim calcmode="lin" valueType="num">
                                      <p:cBhvr additive="base">
                                        <p:cTn id="13" dur="500" fill="hold"/>
                                        <p:tgtEl>
                                          <p:spTgt spid="10"/>
                                        </p:tgtEl>
                                        <p:attrNameLst>
                                          <p:attrName>ppt_x</p:attrName>
                                        </p:attrNameLst>
                                      </p:cBhvr>
                                      <p:tavLst>
                                        <p:tav tm="0">
                                          <p:val>
                                            <p:strVal val="0-#ppt_w/2"/>
                                          </p:val>
                                        </p:tav>
                                        <p:tav tm="100000">
                                          <p:val>
                                            <p:strVal val="#ppt_x"/>
                                          </p:val>
                                        </p:tav>
                                      </p:tavLst>
                                    </p:anim>
                                    <p:anim calcmode="lin" valueType="num">
                                      <p:cBhvr additive="base">
                                        <p:cTn id="1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
                                        </p:tgtEl>
                                        <p:attrNameLst>
                                          <p:attrName>style.visibility</p:attrName>
                                        </p:attrNameLst>
                                      </p:cBhvr>
                                      <p:to>
                                        <p:strVal val="visible"/>
                                      </p:to>
                                    </p:set>
                                    <p:anim calcmode="lin" valueType="num">
                                      <p:cBhvr additive="base">
                                        <p:cTn id="25" dur="500" fill="hold"/>
                                        <p:tgtEl>
                                          <p:spTgt spid="7"/>
                                        </p:tgtEl>
                                        <p:attrNameLst>
                                          <p:attrName>ppt_x</p:attrName>
                                        </p:attrNameLst>
                                      </p:cBhvr>
                                      <p:tavLst>
                                        <p:tav tm="0">
                                          <p:val>
                                            <p:strVal val="0-#ppt_w/2"/>
                                          </p:val>
                                        </p:tav>
                                        <p:tav tm="100000">
                                          <p:val>
                                            <p:strVal val="#ppt_x"/>
                                          </p:val>
                                        </p:tav>
                                      </p:tavLst>
                                    </p:anim>
                                    <p:anim calcmode="lin" valueType="num">
                                      <p:cBhvr additive="base">
                                        <p:cTn id="2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228600" y="609600"/>
            <a:ext cx="9048032" cy="1384995"/>
          </a:xfrm>
          <a:prstGeom prst="rect">
            <a:avLst/>
          </a:prstGeom>
        </p:spPr>
        <p:txBody>
          <a:bodyPr wrap="square">
            <a:spAutoFit/>
          </a:bodyPr>
          <a:lstStyle/>
          <a:p>
            <a:pPr>
              <a:spcAft>
                <a:spcPts val="0"/>
              </a:spcAft>
            </a:pPr>
            <a:r>
              <a:rPr lang="en-US" dirty="0">
                <a:solidFill>
                  <a:schemeClr val="tx2"/>
                </a:solidFill>
              </a:rPr>
              <a:t>Stochastic Gradient descent</a:t>
            </a:r>
          </a:p>
          <a:p>
            <a:pPr lvl="1">
              <a:spcAft>
                <a:spcPts val="0"/>
              </a:spcAft>
            </a:pPr>
            <a:r>
              <a:rPr lang="en-US" dirty="0">
                <a:sym typeface="Symbol" panose="05050102010706020507" pitchFamily="18" charset="2"/>
              </a:rPr>
              <a:t>It works fine to go in a random direction</a:t>
            </a:r>
          </a:p>
          <a:p>
            <a:pPr lvl="1">
              <a:spcAft>
                <a:spcPts val="0"/>
              </a:spcAft>
            </a:pPr>
            <a:r>
              <a:rPr lang="en-US" dirty="0">
                <a:sym typeface="Symbol" panose="05050102010706020507" pitchFamily="18" charset="2"/>
              </a:rPr>
              <a:t>whose expected direction is more or less right</a:t>
            </a:r>
          </a:p>
        </p:txBody>
      </p:sp>
      <p:pic>
        <p:nvPicPr>
          <p:cNvPr id="5" name="Picture 4"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91515" y="2590800"/>
            <a:ext cx="7846182" cy="38862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
          <p:cNvSpPr/>
          <p:nvPr/>
        </p:nvSpPr>
        <p:spPr>
          <a:xfrm>
            <a:off x="1862837" y="-36731"/>
            <a:ext cx="5147563"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3" action="ppaction://hlinksldjump"/>
              </a:rPr>
              <a:t>Practical Considerations</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321658807"/>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6" descr="Image result for stairs"/>
          <p:cNvPicPr>
            <a:picLocks noChangeAspect="1" noChangeArrowheads="1"/>
          </p:cNvPicPr>
          <p:nvPr/>
        </p:nvPicPr>
        <p:blipFill rotWithShape="1">
          <a:blip r:embed="rId3">
            <a:extLst>
              <a:ext uri="{28A0092B-C50C-407E-A947-70E740481C1C}">
                <a14:useLocalDpi xmlns:a14="http://schemas.microsoft.com/office/drawing/2010/main" val="0"/>
              </a:ext>
            </a:extLst>
          </a:blip>
          <a:srcRect l="15677"/>
          <a:stretch/>
        </p:blipFill>
        <p:spPr bwMode="auto">
          <a:xfrm rot="20666110">
            <a:off x="564018" y="926142"/>
            <a:ext cx="5067534" cy="3192629"/>
          </a:xfrm>
          <a:prstGeom prst="rect">
            <a:avLst/>
          </a:prstGeom>
          <a:noFill/>
          <a:extLst>
            <a:ext uri="{909E8E84-426E-40DD-AFC4-6F175D3DCCD1}">
              <a14:hiddenFill xmlns:a14="http://schemas.microsoft.com/office/drawing/2010/main">
                <a:solidFill>
                  <a:srgbClr val="FFFFFF"/>
                </a:solidFill>
              </a14:hiddenFill>
            </a:ext>
          </a:extLst>
        </p:spPr>
      </p:pic>
      <p:sp>
        <p:nvSpPr>
          <p:cNvPr id="49" name="Oval 48"/>
          <p:cNvSpPr>
            <a:spLocks noChangeAspect="1"/>
          </p:cNvSpPr>
          <p:nvPr/>
        </p:nvSpPr>
        <p:spPr>
          <a:xfrm>
            <a:off x="2181660" y="319966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8575" y="-591711"/>
            <a:ext cx="4874025" cy="6571506"/>
            <a:chOff x="28575" y="-591711"/>
            <a:chExt cx="4874025" cy="6571506"/>
          </a:xfrm>
        </p:grpSpPr>
        <p:grpSp>
          <p:nvGrpSpPr>
            <p:cNvPr id="2" name="Group 1"/>
            <p:cNvGrpSpPr/>
            <p:nvPr/>
          </p:nvGrpSpPr>
          <p:grpSpPr>
            <a:xfrm>
              <a:off x="28575" y="626745"/>
              <a:ext cx="4874025" cy="5353050"/>
              <a:chOff x="28575" y="626745"/>
              <a:chExt cx="4874025" cy="5353050"/>
            </a:xfrm>
          </p:grpSpPr>
          <p:grpSp>
            <p:nvGrpSpPr>
              <p:cNvPr id="234" name="Group 233"/>
              <p:cNvGrpSpPr/>
              <p:nvPr/>
            </p:nvGrpSpPr>
            <p:grpSpPr>
              <a:xfrm>
                <a:off x="28575" y="626745"/>
                <a:ext cx="4874025" cy="5200650"/>
                <a:chOff x="28575" y="626745"/>
                <a:chExt cx="4874025" cy="5200650"/>
              </a:xfrm>
            </p:grpSpPr>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grpSp>
              <p:nvGrpSpPr>
                <p:cNvPr id="185" name="Group 184"/>
                <p:cNvGrpSpPr/>
                <p:nvPr/>
              </p:nvGrpSpPr>
              <p:grpSpPr>
                <a:xfrm>
                  <a:off x="28575" y="626745"/>
                  <a:ext cx="4874025" cy="5194935"/>
                  <a:chOff x="28575" y="626745"/>
                  <a:chExt cx="4874025" cy="5194935"/>
                </a:xfrm>
              </p:grpSpPr>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sp>
            <p:nvSpPr>
              <p:cNvPr id="94" name="TextBox 93"/>
              <p:cNvSpPr txBox="1"/>
              <p:nvPr/>
            </p:nvSpPr>
            <p:spPr>
              <a:xfrm rot="5400000">
                <a:off x="3100871" y="5162222"/>
                <a:ext cx="1173480" cy="461665"/>
              </a:xfrm>
              <a:prstGeom prst="rect">
                <a:avLst/>
              </a:prstGeom>
              <a:noFill/>
            </p:spPr>
            <p:txBody>
              <a:bodyPr wrap="square" rtlCol="0">
                <a:spAutoFit/>
              </a:bodyPr>
              <a:lstStyle/>
              <a:p>
                <a:endParaRPr lang="en-CA" sz="2400" i="1" dirty="0">
                  <a:solidFill>
                    <a:srgbClr val="66FF33"/>
                  </a:solidFill>
                </a:endParaRPr>
              </a:p>
            </p:txBody>
          </p:sp>
        </p:grpSp>
        <p:sp>
          <p:nvSpPr>
            <p:cNvPr id="56" name="TextBox 55"/>
            <p:cNvSpPr txBox="1"/>
            <p:nvPr/>
          </p:nvSpPr>
          <p:spPr>
            <a:xfrm>
              <a:off x="1905000" y="5405735"/>
              <a:ext cx="1981200" cy="461665"/>
            </a:xfrm>
            <a:prstGeom prst="rect">
              <a:avLst/>
            </a:prstGeom>
            <a:noFill/>
          </p:spPr>
          <p:txBody>
            <a:bodyPr wrap="square" rtlCol="0">
              <a:spAutoFit/>
            </a:bodyPr>
            <a:lstStyle/>
            <a:p>
              <a:r>
                <a:rPr lang="en-CA" sz="2400" i="1" dirty="0">
                  <a:solidFill>
                    <a:srgbClr val="66FF33"/>
                  </a:solidFill>
                </a:rPr>
                <a:t>Distance East</a:t>
              </a:r>
            </a:p>
          </p:txBody>
        </p:sp>
        <p:sp>
          <p:nvSpPr>
            <p:cNvPr id="57" name="TextBox 56"/>
            <p:cNvSpPr txBox="1"/>
            <p:nvPr/>
          </p:nvSpPr>
          <p:spPr>
            <a:xfrm rot="16200000">
              <a:off x="-753631" y="509840"/>
              <a:ext cx="2664768" cy="461665"/>
            </a:xfrm>
            <a:prstGeom prst="rect">
              <a:avLst/>
            </a:prstGeom>
            <a:noFill/>
          </p:spPr>
          <p:txBody>
            <a:bodyPr wrap="square" rtlCol="0">
              <a:spAutoFit/>
            </a:bodyPr>
            <a:lstStyle/>
            <a:p>
              <a:r>
                <a:rPr lang="en-CA" sz="2400" i="1" dirty="0">
                  <a:solidFill>
                    <a:srgbClr val="66FF33"/>
                  </a:solidFill>
                </a:rPr>
                <a:t>Distance North</a:t>
              </a:r>
            </a:p>
          </p:txBody>
        </p:sp>
      </p:grpSp>
      <p:grpSp>
        <p:nvGrpSpPr>
          <p:cNvPr id="13" name="Group 12"/>
          <p:cNvGrpSpPr/>
          <p:nvPr/>
        </p:nvGrpSpPr>
        <p:grpSpPr>
          <a:xfrm>
            <a:off x="1531682" y="773430"/>
            <a:ext cx="3497518" cy="3738294"/>
            <a:chOff x="1531682" y="773430"/>
            <a:chExt cx="3497518" cy="3738294"/>
          </a:xfrm>
        </p:grpSpPr>
        <p:cxnSp>
          <p:nvCxnSpPr>
            <p:cNvPr id="59" name="Straight Connector 58"/>
            <p:cNvCxnSpPr/>
            <p:nvPr/>
          </p:nvCxnSpPr>
          <p:spPr bwMode="auto">
            <a:xfrm>
              <a:off x="3581400" y="773430"/>
              <a:ext cx="1447800" cy="750570"/>
            </a:xfrm>
            <a:prstGeom prst="line">
              <a:avLst/>
            </a:prstGeom>
            <a:noFill/>
            <a:ln w="3175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3304378" y="125896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6" name="Straight Connector 65"/>
            <p:cNvCxnSpPr/>
            <p:nvPr/>
          </p:nvCxnSpPr>
          <p:spPr bwMode="auto">
            <a:xfrm>
              <a:off x="2974160" y="18060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7" name="Straight Connector 66"/>
            <p:cNvCxnSpPr/>
            <p:nvPr/>
          </p:nvCxnSpPr>
          <p:spPr bwMode="auto">
            <a:xfrm>
              <a:off x="2683702" y="230872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8" name="Straight Connector 67"/>
            <p:cNvCxnSpPr/>
            <p:nvPr/>
          </p:nvCxnSpPr>
          <p:spPr bwMode="auto">
            <a:xfrm>
              <a:off x="2450044" y="27488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9" name="Straight Connector 68"/>
            <p:cNvCxnSpPr/>
            <p:nvPr/>
          </p:nvCxnSpPr>
          <p:spPr bwMode="auto">
            <a:xfrm>
              <a:off x="2136866" y="321744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70" name="Straight Connector 69"/>
            <p:cNvCxnSpPr/>
            <p:nvPr/>
          </p:nvCxnSpPr>
          <p:spPr bwMode="auto">
            <a:xfrm>
              <a:off x="1935138" y="3674640"/>
              <a:ext cx="1039022" cy="592560"/>
            </a:xfrm>
            <a:prstGeom prst="line">
              <a:avLst/>
            </a:prstGeom>
            <a:noFill/>
            <a:ln w="31750" cap="sq" cmpd="sng" algn="ctr">
              <a:solidFill>
                <a:schemeClr val="accent1"/>
              </a:solidFill>
              <a:prstDash val="solid"/>
              <a:round/>
              <a:headEnd type="none" w="med" len="med"/>
              <a:tailEnd type="none" w="med" len="med"/>
            </a:ln>
            <a:effectLst/>
          </p:spPr>
        </p:cxnSp>
        <p:cxnSp>
          <p:nvCxnSpPr>
            <p:cNvPr id="72" name="Straight Connector 71"/>
            <p:cNvCxnSpPr/>
            <p:nvPr/>
          </p:nvCxnSpPr>
          <p:spPr bwMode="auto">
            <a:xfrm>
              <a:off x="1733410" y="3990800"/>
              <a:ext cx="716634" cy="428800"/>
            </a:xfrm>
            <a:prstGeom prst="line">
              <a:avLst/>
            </a:prstGeom>
            <a:noFill/>
            <a:ln w="31750" cap="sq" cmpd="sng" algn="ctr">
              <a:solidFill>
                <a:schemeClr val="accent1"/>
              </a:solidFill>
              <a:prstDash val="solid"/>
              <a:round/>
              <a:headEnd type="none" w="med" len="med"/>
              <a:tailEnd type="none" w="med" len="med"/>
            </a:ln>
            <a:effectLst/>
          </p:spPr>
        </p:cxnSp>
        <p:cxnSp>
          <p:nvCxnSpPr>
            <p:cNvPr id="74" name="Straight Connector 73"/>
            <p:cNvCxnSpPr/>
            <p:nvPr/>
          </p:nvCxnSpPr>
          <p:spPr bwMode="auto">
            <a:xfrm>
              <a:off x="1531682" y="4346720"/>
              <a:ext cx="220918" cy="165004"/>
            </a:xfrm>
            <a:prstGeom prst="line">
              <a:avLst/>
            </a:prstGeom>
            <a:noFill/>
            <a:ln w="31750" cap="sq" cmpd="sng" algn="ctr">
              <a:solidFill>
                <a:schemeClr val="accent1"/>
              </a:solidFill>
              <a:prstDash val="solid"/>
              <a:round/>
              <a:headEnd type="none" w="med" len="med"/>
              <a:tailEnd type="none" w="med" len="med"/>
            </a:ln>
            <a:effectLst/>
          </p:spPr>
        </p:cxnSp>
      </p:grpSp>
      <p:sp>
        <p:nvSpPr>
          <p:cNvPr id="43" name="Rectangle 42"/>
          <p:cNvSpPr/>
          <p:nvPr/>
        </p:nvSpPr>
        <p:spPr>
          <a:xfrm>
            <a:off x="5257800" y="609600"/>
            <a:ext cx="4114800" cy="523220"/>
          </a:xfrm>
          <a:prstGeom prst="rect">
            <a:avLst/>
          </a:prstGeom>
        </p:spPr>
        <p:txBody>
          <a:bodyPr wrap="square">
            <a:spAutoFit/>
          </a:bodyPr>
          <a:lstStyle/>
          <a:p>
            <a:pPr algn="ctr"/>
            <a:r>
              <a:rPr lang="en-CA" dirty="0"/>
              <a:t>Direction steepest down?</a:t>
            </a:r>
          </a:p>
        </p:txBody>
      </p:sp>
      <p:cxnSp>
        <p:nvCxnSpPr>
          <p:cNvPr id="45" name="Straight Connector 44"/>
          <p:cNvCxnSpPr/>
          <p:nvPr/>
        </p:nvCxnSpPr>
        <p:spPr bwMode="auto">
          <a:xfrm flipV="1">
            <a:off x="2366028" y="2073057"/>
            <a:ext cx="2053572" cy="1158241"/>
          </a:xfrm>
          <a:prstGeom prst="line">
            <a:avLst/>
          </a:prstGeom>
          <a:noFill/>
          <a:ln w="50800" cap="sq" cmpd="sng" algn="ctr">
            <a:solidFill>
              <a:srgbClr val="FF00FF"/>
            </a:solidFill>
            <a:prstDash val="solid"/>
            <a:round/>
            <a:headEnd type="none" w="lg" len="lg"/>
            <a:tailEnd type="stealth" w="med" len="med"/>
          </a:ln>
          <a:effectLst/>
        </p:spPr>
      </p:cxnSp>
      <p:sp>
        <p:nvSpPr>
          <p:cNvPr id="47" name="Rectangle 46"/>
          <p:cNvSpPr/>
          <p:nvPr/>
        </p:nvSpPr>
        <p:spPr>
          <a:xfrm rot="17994879">
            <a:off x="1816715" y="2454667"/>
            <a:ext cx="720000" cy="720000"/>
          </a:xfrm>
          <a:prstGeom prst="rect">
            <a:avLst/>
          </a:prstGeom>
          <a:ln w="25400">
            <a:solidFill>
              <a:srgbClr val="FFFF00"/>
            </a:solidFill>
          </a:ln>
        </p:spPr>
        <p:txBody>
          <a:bodyPr wrap="square" rtlCol="0" anchor="ctr">
            <a:spAutoFit/>
          </a:bodyPr>
          <a:lstStyle/>
          <a:p>
            <a:pPr algn="l"/>
            <a:endParaRPr lang="en-CA" sz="2400" dirty="0"/>
          </a:p>
        </p:txBody>
      </p:sp>
      <p:pic>
        <p:nvPicPr>
          <p:cNvPr id="48" name="Picture 6" descr="Image result for windy mountain pat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18444" y="4397458"/>
            <a:ext cx="5134518" cy="2384342"/>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40"/>
          <p:cNvSpPr/>
          <p:nvPr/>
        </p:nvSpPr>
        <p:spPr>
          <a:xfrm>
            <a:off x="2197750" y="-36731"/>
            <a:ext cx="4044697"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5" action="ppaction://hlinksldjump"/>
              </a:rPr>
              <a:t>Steepest Direction</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221602872"/>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44268" y="3850757"/>
            <a:ext cx="9022139" cy="2953243"/>
            <a:chOff x="44268" y="3850757"/>
            <a:chExt cx="9022139" cy="2953243"/>
          </a:xfrm>
        </p:grpSpPr>
        <p:sp>
          <p:nvSpPr>
            <p:cNvPr id="82" name="Rectangle 81"/>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3" name="Rectangle 92"/>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3" name="Group 2"/>
            <p:cNvGrpSpPr/>
            <p:nvPr/>
          </p:nvGrpSpPr>
          <p:grpSpPr>
            <a:xfrm>
              <a:off x="44268" y="3886200"/>
              <a:ext cx="2735588" cy="2917800"/>
              <a:chOff x="44268" y="3886200"/>
              <a:chExt cx="2735588" cy="2917800"/>
            </a:xfrm>
          </p:grpSpPr>
          <p:sp>
            <p:nvSpPr>
              <p:cNvPr id="73" name="Rectangle 72"/>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grpSp>
            <p:nvGrpSpPr>
              <p:cNvPr id="122" name="Group 121"/>
              <p:cNvGrpSpPr/>
              <p:nvPr/>
            </p:nvGrpSpPr>
            <p:grpSpPr>
              <a:xfrm>
                <a:off x="44268" y="5381159"/>
                <a:ext cx="641532" cy="601516"/>
                <a:chOff x="4635890" y="1543039"/>
                <a:chExt cx="641532" cy="601516"/>
              </a:xfrm>
            </p:grpSpPr>
            <p:grpSp>
              <p:nvGrpSpPr>
                <p:cNvPr id="123" name="Group 122"/>
                <p:cNvGrpSpPr/>
                <p:nvPr/>
              </p:nvGrpSpPr>
              <p:grpSpPr>
                <a:xfrm>
                  <a:off x="4635890" y="1543039"/>
                  <a:ext cx="540000" cy="540000"/>
                  <a:chOff x="3220343" y="2894580"/>
                  <a:chExt cx="540000" cy="540000"/>
                </a:xfrm>
              </p:grpSpPr>
              <p:sp>
                <p:nvSpPr>
                  <p:cNvPr id="125" name="Rectangle 12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27"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24" name="Rectangle 12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2" name="TextBox 171"/>
                  <p:cNvSpPr txBox="1"/>
                  <p:nvPr/>
                </p:nvSpPr>
                <p:spPr>
                  <a:xfrm>
                    <a:off x="1219200" y="5399284"/>
                    <a:ext cx="1167627" cy="54431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2" name="TextBox 171"/>
                  <p:cNvSpPr txBox="1">
                    <a:spLocks noRot="1" noChangeAspect="1" noMove="1" noResize="1" noEditPoints="1" noAdjustHandles="1" noChangeArrowheads="1" noChangeShapeType="1" noTextEdit="1"/>
                  </p:cNvSpPr>
                  <p:nvPr/>
                </p:nvSpPr>
                <p:spPr>
                  <a:xfrm>
                    <a:off x="1219200" y="5399284"/>
                    <a:ext cx="1167627" cy="544316"/>
                  </a:xfrm>
                  <a:prstGeom prst="rect">
                    <a:avLst/>
                  </a:prstGeom>
                  <a:blipFill>
                    <a:blip r:embed="rId13"/>
                    <a:stretch>
                      <a:fillRect l="-59896" t="-217978" r="-73437" b="-312360"/>
                    </a:stretch>
                  </a:blipFill>
                </p:spPr>
                <p:txBody>
                  <a:bodyPr/>
                  <a:lstStyle/>
                  <a:p>
                    <a:r>
                      <a:rPr lang="en-CA">
                        <a:noFill/>
                      </a:rPr>
                      <a:t> </a:t>
                    </a:r>
                  </a:p>
                </p:txBody>
              </p:sp>
            </mc:Fallback>
          </mc:AlternateContent>
          <p:grpSp>
            <p:nvGrpSpPr>
              <p:cNvPr id="2" name="Group 1"/>
              <p:cNvGrpSpPr/>
              <p:nvPr/>
            </p:nvGrpSpPr>
            <p:grpSpPr>
              <a:xfrm>
                <a:off x="907800" y="3886200"/>
                <a:ext cx="540000" cy="609600"/>
                <a:chOff x="907800" y="3886200"/>
                <a:chExt cx="540000" cy="609600"/>
              </a:xfrm>
            </p:grpSpPr>
            <p:pic>
              <p:nvPicPr>
                <p:cNvPr id="173" name="Picture 172"/>
                <p:cNvPicPr>
                  <a:picLocks noChangeAspect="1"/>
                </p:cNvPicPr>
                <p:nvPr/>
              </p:nvPicPr>
              <p:blipFill>
                <a:blip r:embed="rId14"/>
                <a:stretch>
                  <a:fillRect/>
                </a:stretch>
              </p:blipFill>
              <p:spPr>
                <a:xfrm>
                  <a:off x="907800" y="3886200"/>
                  <a:ext cx="540000" cy="578859"/>
                </a:xfrm>
                <a:prstGeom prst="rect">
                  <a:avLst/>
                </a:prstGeom>
                <a:blipFill>
                  <a:blip r:embed="rId15"/>
                  <a:tile tx="0" ty="0" sx="100000" sy="100000" flip="none" algn="tl"/>
                </a:blipFill>
                <a:ln w="25400">
                  <a:solidFill>
                    <a:srgbClr val="FF00FF"/>
                  </a:solidFill>
                </a:ln>
              </p:spPr>
            </p:pic>
            <p:sp>
              <p:nvSpPr>
                <p:cNvPr id="174" name="Rectangle 173"/>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nvGrpSpPr>
            <p:cNvPr id="7" name="Group 6"/>
            <p:cNvGrpSpPr/>
            <p:nvPr/>
          </p:nvGrpSpPr>
          <p:grpSpPr>
            <a:xfrm>
              <a:off x="3347238" y="3850757"/>
              <a:ext cx="2633980" cy="2953243"/>
              <a:chOff x="3347238" y="3850757"/>
              <a:chExt cx="2633980" cy="2953243"/>
            </a:xfrm>
          </p:grpSpPr>
          <p:grpSp>
            <p:nvGrpSpPr>
              <p:cNvPr id="159" name="Group 158"/>
              <p:cNvGrpSpPr/>
              <p:nvPr/>
            </p:nvGrpSpPr>
            <p:grpSpPr>
              <a:xfrm>
                <a:off x="5189220" y="3850757"/>
                <a:ext cx="525780" cy="584473"/>
                <a:chOff x="4055280" y="3839232"/>
                <a:chExt cx="525780" cy="584473"/>
              </a:xfrm>
            </p:grpSpPr>
            <p:pic>
              <p:nvPicPr>
                <p:cNvPr id="160" name="Picture 4" descr="Image result for hidden"/>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61" name="Rectangle 16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4" name="Group 3"/>
              <p:cNvGrpSpPr/>
              <p:nvPr/>
            </p:nvGrpSpPr>
            <p:grpSpPr>
              <a:xfrm>
                <a:off x="3347238" y="4572000"/>
                <a:ext cx="2633980" cy="2232000"/>
                <a:chOff x="3347238" y="4572000"/>
                <a:chExt cx="2633980" cy="2232000"/>
              </a:xfrm>
            </p:grpSpPr>
            <p:sp>
              <p:nvSpPr>
                <p:cNvPr id="70" name="Rectangle 69"/>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grpSp>
              <p:nvGrpSpPr>
                <p:cNvPr id="129" name="Group 128"/>
                <p:cNvGrpSpPr/>
                <p:nvPr/>
              </p:nvGrpSpPr>
              <p:grpSpPr>
                <a:xfrm>
                  <a:off x="3347238" y="5381159"/>
                  <a:ext cx="641532" cy="601516"/>
                  <a:chOff x="4635890" y="1543039"/>
                  <a:chExt cx="641532" cy="601516"/>
                </a:xfrm>
              </p:grpSpPr>
              <p:grpSp>
                <p:nvGrpSpPr>
                  <p:cNvPr id="131" name="Group 130"/>
                  <p:cNvGrpSpPr/>
                  <p:nvPr/>
                </p:nvGrpSpPr>
                <p:grpSpPr>
                  <a:xfrm>
                    <a:off x="4635890" y="1543039"/>
                    <a:ext cx="540000" cy="540000"/>
                    <a:chOff x="3220343" y="2894580"/>
                    <a:chExt cx="540000" cy="540000"/>
                  </a:xfrm>
                </p:grpSpPr>
                <p:sp>
                  <p:nvSpPr>
                    <p:cNvPr id="135" name="Rectangle 13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9"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34" name="Rectangle 13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8" name="TextBox 177"/>
                    <p:cNvSpPr txBox="1"/>
                    <p:nvPr/>
                  </p:nvSpPr>
                  <p:spPr>
                    <a:xfrm>
                      <a:off x="4450883" y="5296465"/>
                      <a:ext cx="1175643" cy="55252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b="0" i="1" dirty="0" smtClean="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78" name="TextBox 177"/>
                    <p:cNvSpPr txBox="1">
                      <a:spLocks noRot="1" noChangeAspect="1" noMove="1" noResize="1" noEditPoints="1" noAdjustHandles="1" noChangeArrowheads="1" noChangeShapeType="1" noTextEdit="1"/>
                    </p:cNvSpPr>
                    <p:nvPr/>
                  </p:nvSpPr>
                  <p:spPr>
                    <a:xfrm>
                      <a:off x="4450883" y="5296465"/>
                      <a:ext cx="1175643" cy="552524"/>
                    </a:xfrm>
                    <a:prstGeom prst="rect">
                      <a:avLst/>
                    </a:prstGeom>
                    <a:blipFill>
                      <a:blip r:embed="rId17"/>
                      <a:stretch>
                        <a:fillRect l="-59585" t="-215556" r="-73057" b="-307778"/>
                      </a:stretch>
                    </a:blipFill>
                  </p:spPr>
                  <p:txBody>
                    <a:bodyPr/>
                    <a:lstStyle/>
                    <a:p>
                      <a:r>
                        <a:rPr lang="en-CA">
                          <a:noFill/>
                        </a:rPr>
                        <a:t> </a:t>
                      </a:r>
                    </a:p>
                  </p:txBody>
                </p:sp>
              </mc:Fallback>
            </mc:AlternateContent>
          </p:grpSp>
        </p:grpSp>
        <p:grpSp>
          <p:nvGrpSpPr>
            <p:cNvPr id="5" name="Group 4"/>
            <p:cNvGrpSpPr/>
            <p:nvPr/>
          </p:nvGrpSpPr>
          <p:grpSpPr>
            <a:xfrm>
              <a:off x="6484620" y="3886200"/>
              <a:ext cx="2581787" cy="2773800"/>
              <a:chOff x="6484620" y="3886200"/>
              <a:chExt cx="2581787" cy="2773800"/>
            </a:xfrm>
          </p:grpSpPr>
          <p:sp>
            <p:nvSpPr>
              <p:cNvPr id="72" name="Rectangle 71"/>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79" name="TextBox 178"/>
                  <p:cNvSpPr txBox="1"/>
                  <p:nvPr/>
                </p:nvSpPr>
                <p:spPr>
                  <a:xfrm>
                    <a:off x="7330351" y="5301775"/>
                    <a:ext cx="1585049" cy="67864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sSub>
                                <m:sSubPr>
                                  <m:ctrlPr>
                                    <a:rPr lang="en-CA" sz="2000" i="1" dirty="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9" name="TextBox 178"/>
                  <p:cNvSpPr txBox="1">
                    <a:spLocks noRot="1" noChangeAspect="1" noMove="1" noResize="1" noEditPoints="1" noAdjustHandles="1" noChangeArrowheads="1" noChangeShapeType="1" noTextEdit="1"/>
                  </p:cNvSpPr>
                  <p:nvPr/>
                </p:nvSpPr>
                <p:spPr>
                  <a:xfrm>
                    <a:off x="7330351" y="5301775"/>
                    <a:ext cx="1585049" cy="678647"/>
                  </a:xfrm>
                  <a:prstGeom prst="rect">
                    <a:avLst/>
                  </a:prstGeom>
                  <a:blipFill>
                    <a:blip r:embed="rId18"/>
                    <a:stretch>
                      <a:fillRect/>
                    </a:stretch>
                  </a:blipFill>
                </p:spPr>
                <p:txBody>
                  <a:bodyPr/>
                  <a:lstStyle/>
                  <a:p>
                    <a:r>
                      <a:rPr lang="en-CA">
                        <a:noFill/>
                      </a:rPr>
                      <a:t> </a:t>
                    </a:r>
                  </a:p>
                </p:txBody>
              </p:sp>
            </mc:Fallback>
          </mc:AlternateContent>
          <p:grpSp>
            <p:nvGrpSpPr>
              <p:cNvPr id="180" name="Group 179"/>
              <p:cNvGrpSpPr/>
              <p:nvPr/>
            </p:nvGrpSpPr>
            <p:grpSpPr>
              <a:xfrm>
                <a:off x="6484620" y="5816327"/>
                <a:ext cx="525780" cy="584473"/>
                <a:chOff x="4055280" y="3839232"/>
                <a:chExt cx="525780" cy="584473"/>
              </a:xfrm>
            </p:grpSpPr>
            <p:pic>
              <p:nvPicPr>
                <p:cNvPr id="181" name="Picture 4" descr="Image result for hidden"/>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82" name="Rectangle 18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85" name="Group 184"/>
              <p:cNvGrpSpPr/>
              <p:nvPr/>
            </p:nvGrpSpPr>
            <p:grpSpPr>
              <a:xfrm>
                <a:off x="7308600" y="3886200"/>
                <a:ext cx="540000" cy="609600"/>
                <a:chOff x="907800" y="3886200"/>
                <a:chExt cx="540000" cy="609600"/>
              </a:xfrm>
            </p:grpSpPr>
            <p:pic>
              <p:nvPicPr>
                <p:cNvPr id="186" name="Picture 185"/>
                <p:cNvPicPr>
                  <a:picLocks noChangeAspect="1"/>
                </p:cNvPicPr>
                <p:nvPr/>
              </p:nvPicPr>
              <p:blipFill>
                <a:blip r:embed="rId14"/>
                <a:stretch>
                  <a:fillRect/>
                </a:stretch>
              </p:blipFill>
              <p:spPr>
                <a:xfrm>
                  <a:off x="907800" y="3886200"/>
                  <a:ext cx="540000" cy="578859"/>
                </a:xfrm>
                <a:prstGeom prst="rect">
                  <a:avLst/>
                </a:prstGeom>
                <a:blipFill>
                  <a:blip r:embed="rId15"/>
                  <a:tile tx="0" ty="0" sx="100000" sy="100000" flip="none" algn="tl"/>
                </a:blipFill>
                <a:ln w="25400">
                  <a:solidFill>
                    <a:srgbClr val="FF00FF"/>
                  </a:solidFill>
                </a:ln>
              </p:spPr>
            </p:pic>
            <p:sp>
              <p:nvSpPr>
                <p:cNvPr id="187" name="Rectangle 186"/>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grpSp>
        <p:nvGrpSpPr>
          <p:cNvPr id="103" name="Group 102"/>
          <p:cNvGrpSpPr/>
          <p:nvPr/>
        </p:nvGrpSpPr>
        <p:grpSpPr>
          <a:xfrm>
            <a:off x="1007400" y="4572000"/>
            <a:ext cx="6748200" cy="2088000"/>
            <a:chOff x="1007400" y="4572000"/>
            <a:chExt cx="6748200" cy="2088000"/>
          </a:xfrm>
        </p:grpSpPr>
        <p:sp>
          <p:nvSpPr>
            <p:cNvPr id="107" name="TextBox 106"/>
            <p:cNvSpPr txBox="1"/>
            <p:nvPr/>
          </p:nvSpPr>
          <p:spPr>
            <a:xfrm>
              <a:off x="4075800" y="5458260"/>
              <a:ext cx="1944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1" name="TextBox 110"/>
            <p:cNvSpPr txBox="1"/>
            <p:nvPr/>
          </p:nvSpPr>
          <p:spPr>
            <a:xfrm>
              <a:off x="7467600" y="4572000"/>
              <a:ext cx="288000" cy="20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21" name="TextBox 120"/>
            <p:cNvSpPr txBox="1"/>
            <p:nvPr/>
          </p:nvSpPr>
          <p:spPr>
            <a:xfrm>
              <a:off x="1007400" y="5481705"/>
              <a:ext cx="288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cxnSp>
        <p:nvCxnSpPr>
          <p:cNvPr id="132" name="Straight Arrow Connector 131"/>
          <p:cNvCxnSpPr/>
          <p:nvPr/>
        </p:nvCxnSpPr>
        <p:spPr bwMode="auto">
          <a:xfrm flipV="1">
            <a:off x="4269827" y="5586824"/>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50" name="Straight Arrow Connector 149"/>
          <p:cNvCxnSpPr/>
          <p:nvPr/>
        </p:nvCxnSpPr>
        <p:spPr bwMode="auto">
          <a:xfrm flipH="1">
            <a:off x="7623528" y="4800600"/>
            <a:ext cx="1" cy="1676402"/>
          </a:xfrm>
          <a:prstGeom prst="straightConnector1">
            <a:avLst/>
          </a:prstGeom>
          <a:noFill/>
          <a:ln w="38100" cap="sq" cmpd="sng" algn="ctr">
            <a:solidFill>
              <a:schemeClr val="hlink"/>
            </a:solidFill>
            <a:prstDash val="solid"/>
            <a:round/>
            <a:headEnd type="none" w="med" len="med"/>
            <a:tailEnd type="triangle"/>
          </a:ln>
          <a:effectLst/>
        </p:spPr>
      </p:cxnSp>
      <p:grpSp>
        <p:nvGrpSpPr>
          <p:cNvPr id="11" name="Group 10"/>
          <p:cNvGrpSpPr/>
          <p:nvPr/>
        </p:nvGrpSpPr>
        <p:grpSpPr>
          <a:xfrm>
            <a:off x="609600" y="870933"/>
            <a:ext cx="8157138" cy="2862867"/>
            <a:chOff x="609600" y="-152400"/>
            <a:chExt cx="8157138" cy="2862867"/>
          </a:xfrm>
        </p:grpSpPr>
        <p:sp>
          <p:nvSpPr>
            <p:cNvPr id="58" name="Rectangle 57"/>
            <p:cNvSpPr/>
            <p:nvPr/>
          </p:nvSpPr>
          <p:spPr>
            <a:xfrm>
              <a:off x="609600" y="-82496"/>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60" name="Picture 6" descr="Image result for convolutional neural network"/>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2133600" y="52991"/>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p:cNvSpPr/>
            <p:nvPr/>
          </p:nvSpPr>
          <p:spPr>
            <a:xfrm>
              <a:off x="7467600" y="858460"/>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62" name="Rectangle 61"/>
            <p:cNvSpPr/>
            <p:nvPr/>
          </p:nvSpPr>
          <p:spPr>
            <a:xfrm>
              <a:off x="7467600" y="1137263"/>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66" name="Rectangle 65"/>
            <p:cNvSpPr/>
            <p:nvPr/>
          </p:nvSpPr>
          <p:spPr>
            <a:xfrm>
              <a:off x="7482672" y="1431922"/>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67" name="Rectangle 66"/>
            <p:cNvSpPr/>
            <p:nvPr/>
          </p:nvSpPr>
          <p:spPr>
            <a:xfrm>
              <a:off x="7467600" y="1690759"/>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68" name="Group 67"/>
            <p:cNvGrpSpPr/>
            <p:nvPr/>
          </p:nvGrpSpPr>
          <p:grpSpPr>
            <a:xfrm>
              <a:off x="609600" y="184204"/>
              <a:ext cx="1582484" cy="1471466"/>
              <a:chOff x="609600" y="304800"/>
              <a:chExt cx="1582484" cy="1471466"/>
            </a:xfrm>
          </p:grpSpPr>
          <p:grpSp>
            <p:nvGrpSpPr>
              <p:cNvPr id="69" name="Group 68"/>
              <p:cNvGrpSpPr/>
              <p:nvPr/>
            </p:nvGrpSpPr>
            <p:grpSpPr>
              <a:xfrm>
                <a:off x="685800" y="1174750"/>
                <a:ext cx="641532" cy="601516"/>
                <a:chOff x="4635890" y="1543039"/>
                <a:chExt cx="641532" cy="601516"/>
              </a:xfrm>
            </p:grpSpPr>
            <p:grpSp>
              <p:nvGrpSpPr>
                <p:cNvPr id="75" name="Group 74"/>
                <p:cNvGrpSpPr/>
                <p:nvPr/>
              </p:nvGrpSpPr>
              <p:grpSpPr>
                <a:xfrm>
                  <a:off x="4635890" y="1543039"/>
                  <a:ext cx="540000" cy="540000"/>
                  <a:chOff x="3220343" y="2894580"/>
                  <a:chExt cx="540000" cy="540000"/>
                </a:xfrm>
              </p:grpSpPr>
              <p:sp>
                <p:nvSpPr>
                  <p:cNvPr id="77" name="Rectangle 76"/>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8"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76" name="Rectangle 75"/>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74" name="Rectangle 73"/>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79" name="Group 78"/>
            <p:cNvGrpSpPr/>
            <p:nvPr/>
          </p:nvGrpSpPr>
          <p:grpSpPr>
            <a:xfrm>
              <a:off x="4407825" y="-152400"/>
              <a:ext cx="525780" cy="584473"/>
              <a:chOff x="4055280" y="3839232"/>
              <a:chExt cx="525780" cy="584473"/>
            </a:xfrm>
          </p:grpSpPr>
          <p:pic>
            <p:nvPicPr>
              <p:cNvPr id="80" name="Picture 4" descr="Image result for hidden"/>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1" name="Rectangle 8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5" name="Group 84"/>
            <p:cNvGrpSpPr/>
            <p:nvPr/>
          </p:nvGrpSpPr>
          <p:grpSpPr>
            <a:xfrm>
              <a:off x="4909752" y="336604"/>
              <a:ext cx="362214" cy="888230"/>
              <a:chOff x="3894887" y="1447802"/>
              <a:chExt cx="362214" cy="888230"/>
            </a:xfrm>
          </p:grpSpPr>
          <p:sp>
            <p:nvSpPr>
              <p:cNvPr id="86" name="Rectangle 85"/>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7" name="Straight Arrow Connector 86"/>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88" name="Group 87"/>
            <p:cNvGrpSpPr/>
            <p:nvPr/>
          </p:nvGrpSpPr>
          <p:grpSpPr>
            <a:xfrm>
              <a:off x="3216876" y="572950"/>
              <a:ext cx="230011" cy="1097404"/>
              <a:chOff x="3657600" y="1066802"/>
              <a:chExt cx="258812" cy="839758"/>
            </a:xfrm>
          </p:grpSpPr>
          <p:sp>
            <p:nvSpPr>
              <p:cNvPr id="91" name="Rectangle 90"/>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94" name="Straight Arrow Connector 9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96" name="Group 95"/>
            <p:cNvGrpSpPr/>
            <p:nvPr/>
          </p:nvGrpSpPr>
          <p:grpSpPr>
            <a:xfrm>
              <a:off x="3133172" y="-86161"/>
              <a:ext cx="581013" cy="542011"/>
              <a:chOff x="5503407" y="3134380"/>
              <a:chExt cx="581013" cy="542011"/>
            </a:xfrm>
          </p:grpSpPr>
          <p:pic>
            <p:nvPicPr>
              <p:cNvPr id="99" name="Picture 98"/>
              <p:cNvPicPr>
                <a:picLocks noChangeAspect="1"/>
              </p:cNvPicPr>
              <p:nvPr/>
            </p:nvPicPr>
            <p:blipFill>
              <a:blip r:embed="rId14"/>
              <a:stretch>
                <a:fillRect/>
              </a:stretch>
            </p:blipFill>
            <p:spPr>
              <a:xfrm>
                <a:off x="5503407" y="3136391"/>
                <a:ext cx="540000" cy="540000"/>
              </a:xfrm>
              <a:prstGeom prst="rect">
                <a:avLst/>
              </a:prstGeom>
              <a:blipFill>
                <a:blip r:embed="rId15"/>
                <a:tile tx="0" ty="0" sx="100000" sy="100000" flip="none" algn="tl"/>
              </a:blipFill>
              <a:ln w="25400">
                <a:solidFill>
                  <a:srgbClr val="FF00FF"/>
                </a:solidFill>
              </a:ln>
            </p:spPr>
          </p:pic>
          <p:sp>
            <p:nvSpPr>
              <p:cNvPr id="100" name="Rectangle 99"/>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112" name="Group 111"/>
            <p:cNvGrpSpPr/>
            <p:nvPr/>
          </p:nvGrpSpPr>
          <p:grpSpPr>
            <a:xfrm>
              <a:off x="4694086" y="1022404"/>
              <a:ext cx="4072652" cy="690265"/>
              <a:chOff x="4694086" y="1143000"/>
              <a:chExt cx="4072652" cy="690265"/>
            </a:xfrm>
          </p:grpSpPr>
          <p:grpSp>
            <p:nvGrpSpPr>
              <p:cNvPr id="113" name="Group 112"/>
              <p:cNvGrpSpPr/>
              <p:nvPr/>
            </p:nvGrpSpPr>
            <p:grpSpPr>
              <a:xfrm>
                <a:off x="4694086" y="1371600"/>
                <a:ext cx="4072652" cy="461665"/>
                <a:chOff x="4694086" y="1371600"/>
                <a:chExt cx="4072652" cy="461665"/>
              </a:xfrm>
            </p:grpSpPr>
            <p:cxnSp>
              <p:nvCxnSpPr>
                <p:cNvPr id="115" name="Straight Connector 114"/>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16" name="Rectangle 115"/>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14" name="TextBox 11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14" name="TextBox 11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11"/>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17" name="TextBox 116"/>
                <p:cNvSpPr txBox="1"/>
                <p:nvPr/>
              </p:nvSpPr>
              <p:spPr>
                <a:xfrm>
                  <a:off x="2337573" y="1555804"/>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17" name="TextBox 116"/>
                <p:cNvSpPr txBox="1">
                  <a:spLocks noRot="1" noChangeAspect="1" noMove="1" noResize="1" noEditPoints="1" noAdjustHandles="1" noChangeArrowheads="1" noChangeShapeType="1" noTextEdit="1"/>
                </p:cNvSpPr>
                <p:nvPr/>
              </p:nvSpPr>
              <p:spPr>
                <a:xfrm>
                  <a:off x="2337573" y="1555804"/>
                  <a:ext cx="1167627" cy="544316"/>
                </a:xfrm>
                <a:prstGeom prst="rect">
                  <a:avLst/>
                </a:prstGeom>
                <a:blipFill>
                  <a:blip r:embed="rId20"/>
                  <a:stretch>
                    <a:fillRect l="-59896" t="-216854" r="-73958" b="-313483"/>
                  </a:stretch>
                </a:blipFill>
              </p:spPr>
              <p:txBody>
                <a:bodyPr/>
                <a:lstStyle/>
                <a:p>
                  <a:r>
                    <a:rPr lang="en-CA">
                      <a:noFill/>
                    </a:rPr>
                    <a:t> </a:t>
                  </a:r>
                </a:p>
              </p:txBody>
            </p:sp>
          </mc:Fallback>
        </mc:AlternateContent>
        <p:cxnSp>
          <p:nvCxnSpPr>
            <p:cNvPr id="146" name="Straight Connector 145"/>
            <p:cNvCxnSpPr/>
            <p:nvPr/>
          </p:nvCxnSpPr>
          <p:spPr bwMode="auto">
            <a:xfrm flipV="1">
              <a:off x="3630704" y="723976"/>
              <a:ext cx="1078876" cy="1095630"/>
            </a:xfrm>
            <a:prstGeom prst="line">
              <a:avLst/>
            </a:prstGeom>
            <a:noFill/>
            <a:ln w="25400" cap="sq" cmpd="sng" algn="ctr">
              <a:solidFill>
                <a:srgbClr val="66FF33"/>
              </a:solidFill>
              <a:prstDash val="solid"/>
              <a:round/>
              <a:headEnd type="none" w="med" len="med"/>
              <a:tailEnd type="none" w="med" len="med"/>
            </a:ln>
            <a:effectLst/>
          </p:spPr>
        </p:cxnSp>
        <p:grpSp>
          <p:nvGrpSpPr>
            <p:cNvPr id="152" name="Group 151"/>
            <p:cNvGrpSpPr/>
            <p:nvPr/>
          </p:nvGrpSpPr>
          <p:grpSpPr>
            <a:xfrm>
              <a:off x="4675097" y="412804"/>
              <a:ext cx="3706903" cy="2221461"/>
              <a:chOff x="5764534" y="4956972"/>
              <a:chExt cx="1492059" cy="1101433"/>
            </a:xfrm>
          </p:grpSpPr>
          <p:cxnSp>
            <p:nvCxnSpPr>
              <p:cNvPr id="153" name="Straight Connector 152"/>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54" name="Straight Connector 153"/>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55" name="Straight Connector 154"/>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56" name="Straight Connector 155"/>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57" name="Straight Connector 156"/>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58" name="Straight Connector 157"/>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62" name="Straight Connector 161"/>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63" name="Straight Connector 162"/>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64" name="Straight Connector 163"/>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22" name="Group 21"/>
            <p:cNvGrpSpPr/>
            <p:nvPr/>
          </p:nvGrpSpPr>
          <p:grpSpPr>
            <a:xfrm>
              <a:off x="3630704" y="343328"/>
              <a:ext cx="1169896" cy="2347096"/>
              <a:chOff x="3630704" y="463924"/>
              <a:chExt cx="1169896" cy="2347096"/>
            </a:xfrm>
          </p:grpSpPr>
          <p:grpSp>
            <p:nvGrpSpPr>
              <p:cNvPr id="10" name="Group 9"/>
              <p:cNvGrpSpPr/>
              <p:nvPr/>
            </p:nvGrpSpPr>
            <p:grpSpPr>
              <a:xfrm>
                <a:off x="4589232" y="463924"/>
                <a:ext cx="211368" cy="2347096"/>
                <a:chOff x="4607856" y="463924"/>
                <a:chExt cx="211368" cy="2347096"/>
              </a:xfrm>
            </p:grpSpPr>
            <p:sp>
              <p:nvSpPr>
                <p:cNvPr id="118" name="Oval 117"/>
                <p:cNvSpPr/>
                <p:nvPr/>
              </p:nvSpPr>
              <p:spPr>
                <a:xfrm>
                  <a:off x="4619182" y="4639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4614580" y="7545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4609978" y="10452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6" name="Oval 125"/>
                <p:cNvSpPr/>
                <p:nvPr/>
              </p:nvSpPr>
              <p:spPr>
                <a:xfrm>
                  <a:off x="4619182" y="128867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8" name="Oval 127"/>
                <p:cNvSpPr/>
                <p:nvPr/>
              </p:nvSpPr>
              <p:spPr>
                <a:xfrm>
                  <a:off x="4607856" y="15726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0" name="Oval 129"/>
                <p:cNvSpPr/>
                <p:nvPr/>
              </p:nvSpPr>
              <p:spPr>
                <a:xfrm>
                  <a:off x="4630264" y="18288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3" name="Oval 132"/>
                <p:cNvSpPr/>
                <p:nvPr/>
              </p:nvSpPr>
              <p:spPr>
                <a:xfrm>
                  <a:off x="4639224" y="20917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6" name="Oval 135"/>
                <p:cNvSpPr/>
                <p:nvPr/>
              </p:nvSpPr>
              <p:spPr>
                <a:xfrm>
                  <a:off x="4628012" y="23613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7" name="Oval 136"/>
                <p:cNvSpPr/>
                <p:nvPr/>
              </p:nvSpPr>
              <p:spPr>
                <a:xfrm>
                  <a:off x="4616800" y="2631020"/>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38" name="Straight Connector 137"/>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a:endCxn id="60" idx="2"/>
              </p:cNvCxnSpPr>
              <p:nvPr/>
            </p:nvCxnSpPr>
            <p:spPr bwMode="auto">
              <a:xfrm>
                <a:off x="3630704" y="1819606"/>
                <a:ext cx="1169896" cy="890861"/>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p:cNvCxnSpPr/>
              <p:nvPr/>
            </p:nvCxnSpPr>
            <p:spPr bwMode="auto">
              <a:xfrm>
                <a:off x="3630704" y="1940202"/>
                <a:ext cx="1085184" cy="511170"/>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p:cNvCxnSpPr/>
              <p:nvPr/>
            </p:nvCxnSpPr>
            <p:spPr bwMode="auto">
              <a:xfrm>
                <a:off x="3630704" y="1940202"/>
                <a:ext cx="1063382" cy="238850"/>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p:cNvCxnSpPr/>
              <p:nvPr/>
            </p:nvCxnSpPr>
            <p:spPr bwMode="auto">
              <a:xfrm flipV="1">
                <a:off x="3630704" y="1918800"/>
                <a:ext cx="1078876" cy="2140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flipV="1">
                <a:off x="3630704" y="1653208"/>
                <a:ext cx="1078876" cy="286994"/>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flipV="1">
                <a:off x="3630704" y="1116208"/>
                <a:ext cx="1048310" cy="82399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flipV="1">
                <a:off x="3630704" y="578100"/>
                <a:ext cx="1105131" cy="1362102"/>
              </a:xfrm>
              <a:prstGeom prst="line">
                <a:avLst/>
              </a:prstGeom>
              <a:noFill/>
              <a:ln w="25400" cap="sq" cmpd="sng" algn="ctr">
                <a:solidFill>
                  <a:srgbClr val="66FF33"/>
                </a:solidFill>
                <a:prstDash val="solid"/>
                <a:round/>
                <a:headEnd type="none" w="med" len="med"/>
                <a:tailEnd type="none" w="med" len="med"/>
              </a:ln>
              <a:effectLst/>
            </p:spPr>
          </p:cxnSp>
        </p:grpSp>
        <p:sp>
          <p:nvSpPr>
            <p:cNvPr id="148" name="Oval 147"/>
            <p:cNvSpPr/>
            <p:nvPr/>
          </p:nvSpPr>
          <p:spPr>
            <a:xfrm>
              <a:off x="3541488" y="1729606"/>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02" name="Group 101"/>
            <p:cNvGrpSpPr/>
            <p:nvPr/>
          </p:nvGrpSpPr>
          <p:grpSpPr>
            <a:xfrm>
              <a:off x="3802354" y="919412"/>
              <a:ext cx="698790" cy="537000"/>
              <a:chOff x="2732738" y="0"/>
              <a:chExt cx="698790" cy="537000"/>
            </a:xfrm>
          </p:grpSpPr>
          <p:sp>
            <p:nvSpPr>
              <p:cNvPr id="104" name="Rectangle 103"/>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5" name="Rectangle 104"/>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
        <p:nvSpPr>
          <p:cNvPr id="151" name="Rectangle 150"/>
          <p:cNvSpPr/>
          <p:nvPr/>
        </p:nvSpPr>
        <p:spPr>
          <a:xfrm>
            <a:off x="2197750" y="-36731"/>
            <a:ext cx="3942105"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21" action="ppaction://hlinksldjump"/>
              </a:rPr>
              <a:t>Back Propagation</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279728369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641882"/>
            <a:ext cx="3437961" cy="4701643"/>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https://cdn-images-1.medium.com/max/1600/1*EuSjHyyDRPAQUdKCKLTgIQ.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86200" y="685800"/>
            <a:ext cx="4724400" cy="3219282"/>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p:cNvGrpSpPr/>
          <p:nvPr/>
        </p:nvGrpSpPr>
        <p:grpSpPr>
          <a:xfrm>
            <a:off x="2590800" y="4038600"/>
            <a:ext cx="6477000" cy="2657476"/>
            <a:chOff x="155575" y="2295524"/>
            <a:chExt cx="7997825" cy="2886076"/>
          </a:xfrm>
        </p:grpSpPr>
        <p:sp>
          <p:nvSpPr>
            <p:cNvPr id="10" name="Rectangle 9"/>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11" name="Picture 2"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11"/>
          <p:cNvSpPr/>
          <p:nvPr/>
        </p:nvSpPr>
        <p:spPr>
          <a:xfrm>
            <a:off x="1981200" y="-36731"/>
            <a:ext cx="5198859"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6" action="ppaction://hlinksldjump"/>
              </a:rPr>
              <a:t>Convolutional Networks</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1659473006"/>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Image result for recurrent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47675" y="3532214"/>
            <a:ext cx="7781925" cy="3173385"/>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09800" y="703245"/>
            <a:ext cx="4495800" cy="2573355"/>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2327478" y="-36731"/>
            <a:ext cx="4378122" cy="646331"/>
          </a:xfrm>
          <a:prstGeom prst="rect">
            <a:avLst/>
          </a:prstGeom>
        </p:spPr>
        <p:txBody>
          <a:bodyPr wrap="none">
            <a:spAutoFit/>
          </a:bodyPr>
          <a:lstStyle/>
          <a:p>
            <a:pPr lvl="1" algn="ctr" eaLnBrk="0" hangingPunct="0">
              <a:defRPr/>
            </a:pPr>
            <a:r>
              <a:rPr lang="en-US" sz="3600" dirty="0">
                <a:effectLst>
                  <a:outerShdw blurRad="38100" dist="38100" dir="2700000" algn="tl">
                    <a:srgbClr val="000000"/>
                  </a:outerShdw>
                </a:effectLst>
                <a:hlinkClick r:id="rId5" action="ppaction://hlinksldjump"/>
              </a:rPr>
              <a:t>Recurrent Networks</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3410938126"/>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128713"/>
            <a:ext cx="9144000" cy="4510087"/>
          </a:xfrm>
        </p:spPr>
        <p:txBody>
          <a:bodyPr/>
          <a:lstStyle/>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Learn from future rewards what steps to take</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125</a:t>
            </a:fld>
            <a:endParaRPr lang="tr-TR" altLang="en-US" sz="1400"/>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8206" name="Picture 14" descr="Image result for future rewards robotic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800600" y="3056456"/>
            <a:ext cx="6096000" cy="3657601"/>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Image result for markov cha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652" y="1838323"/>
            <a:ext cx="4783748" cy="3533839"/>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0" y="-36731"/>
            <a:ext cx="8999258"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4" action="ppaction://hlinksldjump"/>
              </a:rPr>
              <a:t>Reinforcement Learning and </a:t>
            </a:r>
            <a:r>
              <a:rPr lang="en-US" sz="3600" dirty="0" err="1">
                <a:effectLst>
                  <a:outerShdw blurRad="38100" dist="38100" dir="2700000" algn="tl">
                    <a:srgbClr val="000000"/>
                  </a:outerShdw>
                </a:effectLst>
                <a:hlinkClick r:id="rId4" action="ppaction://hlinksldjump"/>
              </a:rPr>
              <a:t>Markoff</a:t>
            </a:r>
            <a:r>
              <a:rPr lang="en-US" sz="3600" dirty="0">
                <a:effectLst>
                  <a:outerShdw blurRad="38100" dist="38100" dir="2700000" algn="tl">
                    <a:srgbClr val="000000"/>
                  </a:outerShdw>
                </a:effectLst>
                <a:hlinkClick r:id="rId4" action="ppaction://hlinksldjump"/>
              </a:rPr>
              <a:t> Chains</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4193573925"/>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8938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6838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9708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2842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642640"/>
            <a:ext cx="6597015" cy="523220"/>
          </a:xfrm>
          <a:prstGeom prst="rect">
            <a:avLst/>
          </a:prstGeom>
        </p:spPr>
        <p:txBody>
          <a:bodyPr wrap="square">
            <a:spAutoFit/>
          </a:bodyPr>
          <a:lstStyle/>
          <a:p>
            <a:r>
              <a:rPr lang="en-US" altLang="en-US" dirty="0"/>
              <a:t>Lets just try to mimic the true distribution.</a:t>
            </a:r>
          </a:p>
        </p:txBody>
      </p:sp>
      <p:sp>
        <p:nvSpPr>
          <p:cNvPr id="22" name="Rectangle 21"/>
          <p:cNvSpPr/>
          <p:nvPr/>
        </p:nvSpPr>
        <p:spPr>
          <a:xfrm>
            <a:off x="2362200" y="3124200"/>
            <a:ext cx="6216015" cy="1384995"/>
          </a:xfrm>
          <a:prstGeom prst="rect">
            <a:avLst/>
          </a:prstGeom>
        </p:spPr>
        <p:txBody>
          <a:bodyPr wrap="square">
            <a:spAutoFit/>
          </a:bodyPr>
          <a:lstStyle/>
          <a:p>
            <a:r>
              <a:rPr lang="en-US" altLang="en-US" dirty="0"/>
              <a:t>Discerner tries to tell if its input came </a:t>
            </a:r>
            <a:br>
              <a:rPr lang="en-US" altLang="en-US" dirty="0"/>
            </a:br>
            <a:r>
              <a:rPr lang="en-US" altLang="en-US" dirty="0"/>
              <a:t>    from the true </a:t>
            </a:r>
            <a:r>
              <a:rPr lang="en-US" altLang="en-US" dirty="0">
                <a:solidFill>
                  <a:srgbClr val="FF00FF"/>
                </a:solidFill>
              </a:rPr>
              <a:t>distribution</a:t>
            </a:r>
            <a:r>
              <a:rPr lang="en-US" altLang="en-US" dirty="0"/>
              <a:t> </a:t>
            </a:r>
            <a:br>
              <a:rPr lang="en-US" altLang="en-US" dirty="0"/>
            </a:br>
            <a:r>
              <a:rPr lang="en-US" altLang="en-US" dirty="0"/>
              <a:t>    or the </a:t>
            </a:r>
            <a:r>
              <a:rPr lang="en-US" altLang="en-US" dirty="0">
                <a:solidFill>
                  <a:srgbClr val="00FFFF"/>
                </a:solidFill>
              </a:rPr>
              <a:t>mimic</a:t>
            </a:r>
          </a:p>
        </p:txBody>
      </p:sp>
      <p:grpSp>
        <p:nvGrpSpPr>
          <p:cNvPr id="3" name="Group 2"/>
          <p:cNvGrpSpPr/>
          <p:nvPr/>
        </p:nvGrpSpPr>
        <p:grpSpPr>
          <a:xfrm>
            <a:off x="2666103" y="4592401"/>
            <a:ext cx="3658497" cy="1808399"/>
            <a:chOff x="2666103" y="4821001"/>
            <a:chExt cx="3658497" cy="1808399"/>
          </a:xfrm>
        </p:grpSpPr>
        <p:sp>
          <p:nvSpPr>
            <p:cNvPr id="24" name="Rectangle 23"/>
            <p:cNvSpPr/>
            <p:nvPr/>
          </p:nvSpPr>
          <p:spPr>
            <a:xfrm>
              <a:off x="2666103" y="4821001"/>
              <a:ext cx="3658497" cy="1808399"/>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103" y="4876800"/>
              <a:ext cx="3506019" cy="1727888"/>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2966445" y="4953000"/>
              <a:ext cx="767355"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1" name="Rectangle 30"/>
            <p:cNvSpPr/>
            <p:nvPr/>
          </p:nvSpPr>
          <p:spPr>
            <a:xfrm>
              <a:off x="5091875" y="5943600"/>
              <a:ext cx="699325"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cxnSp>
        <p:nvCxnSpPr>
          <p:cNvPr id="5" name="Straight Arrow Connector 4"/>
          <p:cNvCxnSpPr/>
          <p:nvPr/>
        </p:nvCxnSpPr>
        <p:spPr bwMode="auto">
          <a:xfrm>
            <a:off x="1295400" y="5638800"/>
            <a:ext cx="1370703" cy="0"/>
          </a:xfrm>
          <a:prstGeom prst="straightConnector1">
            <a:avLst/>
          </a:prstGeom>
          <a:noFill/>
          <a:ln w="76200" cap="sq" cmpd="sng" algn="ctr">
            <a:solidFill>
              <a:srgbClr val="FF00FF"/>
            </a:solidFill>
            <a:prstDash val="solid"/>
            <a:round/>
            <a:headEnd type="none" w="med" len="med"/>
            <a:tailEnd type="triangle"/>
          </a:ln>
          <a:effectLst/>
        </p:spPr>
      </p:cxnSp>
      <p:sp>
        <p:nvSpPr>
          <p:cNvPr id="26" name="Freeform 25"/>
          <p:cNvSpPr/>
          <p:nvPr/>
        </p:nvSpPr>
        <p:spPr>
          <a:xfrm>
            <a:off x="1420990" y="2244608"/>
            <a:ext cx="6379953" cy="3369479"/>
          </a:xfrm>
          <a:custGeom>
            <a:avLst/>
            <a:gdLst>
              <a:gd name="connsiteX0" fmla="*/ 5881379 w 6424211"/>
              <a:gd name="connsiteY0" fmla="*/ 0 h 2954655"/>
              <a:gd name="connsiteX1" fmla="*/ 5904239 w 6424211"/>
              <a:gd name="connsiteY1" fmla="*/ 1183005 h 2954655"/>
              <a:gd name="connsiteX2" fmla="*/ 423554 w 6424211"/>
              <a:gd name="connsiteY2" fmla="*/ 1788795 h 2954655"/>
              <a:gd name="connsiteX3" fmla="*/ 469274 w 6424211"/>
              <a:gd name="connsiteY3" fmla="*/ 2737485 h 2954655"/>
              <a:gd name="connsiteX4" fmla="*/ 1292234 w 6424211"/>
              <a:gd name="connsiteY4" fmla="*/ 2954655 h 2954655"/>
              <a:gd name="connsiteX0" fmla="*/ 5996747 w 6539579"/>
              <a:gd name="connsiteY0" fmla="*/ 0 h 3019479"/>
              <a:gd name="connsiteX1" fmla="*/ 6019607 w 6539579"/>
              <a:gd name="connsiteY1" fmla="*/ 1183005 h 3019479"/>
              <a:gd name="connsiteX2" fmla="*/ 538922 w 6539579"/>
              <a:gd name="connsiteY2" fmla="*/ 1788795 h 3019479"/>
              <a:gd name="connsiteX3" fmla="*/ 302009 w 6539579"/>
              <a:gd name="connsiteY3" fmla="*/ 2928677 h 3019479"/>
              <a:gd name="connsiteX4" fmla="*/ 1407602 w 6539579"/>
              <a:gd name="connsiteY4" fmla="*/ 2954655 h 3019479"/>
              <a:gd name="connsiteX0" fmla="*/ 5981994 w 6524826"/>
              <a:gd name="connsiteY0" fmla="*/ 0 h 3061774"/>
              <a:gd name="connsiteX1" fmla="*/ 6004854 w 6524826"/>
              <a:gd name="connsiteY1" fmla="*/ 1183005 h 3061774"/>
              <a:gd name="connsiteX2" fmla="*/ 524169 w 6524826"/>
              <a:gd name="connsiteY2" fmla="*/ 1788795 h 3061774"/>
              <a:gd name="connsiteX3" fmla="*/ 287256 w 6524826"/>
              <a:gd name="connsiteY3" fmla="*/ 2928677 h 3061774"/>
              <a:gd name="connsiteX4" fmla="*/ 1110217 w 6524826"/>
              <a:gd name="connsiteY4" fmla="*/ 3046095 h 3061774"/>
              <a:gd name="connsiteX0" fmla="*/ 6073312 w 6616144"/>
              <a:gd name="connsiteY0" fmla="*/ 0 h 3046095"/>
              <a:gd name="connsiteX1" fmla="*/ 6096172 w 6616144"/>
              <a:gd name="connsiteY1" fmla="*/ 1183005 h 3046095"/>
              <a:gd name="connsiteX2" fmla="*/ 615487 w 6616144"/>
              <a:gd name="connsiteY2" fmla="*/ 1788795 h 3046095"/>
              <a:gd name="connsiteX3" fmla="*/ 195694 w 6616144"/>
              <a:gd name="connsiteY3" fmla="*/ 2695921 h 3046095"/>
              <a:gd name="connsiteX4" fmla="*/ 1201535 w 6616144"/>
              <a:gd name="connsiteY4" fmla="*/ 3046095 h 3046095"/>
              <a:gd name="connsiteX0" fmla="*/ 6012273 w 6555105"/>
              <a:gd name="connsiteY0" fmla="*/ 0 h 3046095"/>
              <a:gd name="connsiteX1" fmla="*/ 6035133 w 6555105"/>
              <a:gd name="connsiteY1" fmla="*/ 1183005 h 3046095"/>
              <a:gd name="connsiteX2" fmla="*/ 554448 w 6555105"/>
              <a:gd name="connsiteY2" fmla="*/ 1788795 h 3046095"/>
              <a:gd name="connsiteX3" fmla="*/ 134655 w 6555105"/>
              <a:gd name="connsiteY3" fmla="*/ 2695921 h 3046095"/>
              <a:gd name="connsiteX4" fmla="*/ 1140496 w 6555105"/>
              <a:gd name="connsiteY4" fmla="*/ 3046095 h 3046095"/>
              <a:gd name="connsiteX0" fmla="*/ 6046031 w 6588863"/>
              <a:gd name="connsiteY0" fmla="*/ 0 h 3046095"/>
              <a:gd name="connsiteX1" fmla="*/ 6068891 w 6588863"/>
              <a:gd name="connsiteY1" fmla="*/ 1183005 h 3046095"/>
              <a:gd name="connsiteX2" fmla="*/ 588206 w 6588863"/>
              <a:gd name="connsiteY2" fmla="*/ 1788795 h 3046095"/>
              <a:gd name="connsiteX3" fmla="*/ 101911 w 6588863"/>
              <a:gd name="connsiteY3" fmla="*/ 2388350 h 3046095"/>
              <a:gd name="connsiteX4" fmla="*/ 1174254 w 6588863"/>
              <a:gd name="connsiteY4" fmla="*/ 3046095 h 3046095"/>
              <a:gd name="connsiteX0" fmla="*/ 6104612 w 6647444"/>
              <a:gd name="connsiteY0" fmla="*/ 0 h 3046095"/>
              <a:gd name="connsiteX1" fmla="*/ 6127472 w 6647444"/>
              <a:gd name="connsiteY1" fmla="*/ 1183005 h 3046095"/>
              <a:gd name="connsiteX2" fmla="*/ 646787 w 6647444"/>
              <a:gd name="connsiteY2" fmla="*/ 1788795 h 3046095"/>
              <a:gd name="connsiteX3" fmla="*/ 160492 w 6647444"/>
              <a:gd name="connsiteY3" fmla="*/ 2388350 h 3046095"/>
              <a:gd name="connsiteX4" fmla="*/ 1232835 w 6647444"/>
              <a:gd name="connsiteY4" fmla="*/ 3046095 h 3046095"/>
              <a:gd name="connsiteX0" fmla="*/ 5944120 w 6521507"/>
              <a:gd name="connsiteY0" fmla="*/ 0 h 3046095"/>
              <a:gd name="connsiteX1" fmla="*/ 5966980 w 6521507"/>
              <a:gd name="connsiteY1" fmla="*/ 1183005 h 3046095"/>
              <a:gd name="connsiteX2" fmla="*/ 0 w 6521507"/>
              <a:gd name="connsiteY2" fmla="*/ 2388350 h 3046095"/>
              <a:gd name="connsiteX3" fmla="*/ 1072343 w 6521507"/>
              <a:gd name="connsiteY3" fmla="*/ 3046095 h 3046095"/>
              <a:gd name="connsiteX0" fmla="*/ 5958091 w 6535478"/>
              <a:gd name="connsiteY0" fmla="*/ 0 h 3046095"/>
              <a:gd name="connsiteX1" fmla="*/ 5980951 w 6535478"/>
              <a:gd name="connsiteY1" fmla="*/ 1183005 h 3046095"/>
              <a:gd name="connsiteX2" fmla="*/ 13971 w 6535478"/>
              <a:gd name="connsiteY2" fmla="*/ 2388350 h 3046095"/>
              <a:gd name="connsiteX3" fmla="*/ 1086314 w 6535478"/>
              <a:gd name="connsiteY3" fmla="*/ 3046095 h 3046095"/>
              <a:gd name="connsiteX0" fmla="*/ 6456854 w 6803799"/>
              <a:gd name="connsiteY0" fmla="*/ 0 h 3079345"/>
              <a:gd name="connsiteX1" fmla="*/ 5980951 w 6803799"/>
              <a:gd name="connsiteY1" fmla="*/ 1216255 h 3079345"/>
              <a:gd name="connsiteX2" fmla="*/ 13971 w 6803799"/>
              <a:gd name="connsiteY2" fmla="*/ 2421600 h 3079345"/>
              <a:gd name="connsiteX3" fmla="*/ 1086314 w 6803799"/>
              <a:gd name="connsiteY3" fmla="*/ 3079345 h 3079345"/>
              <a:gd name="connsiteX0" fmla="*/ 5110192 w 6269040"/>
              <a:gd name="connsiteY0" fmla="*/ 0 h 3245600"/>
              <a:gd name="connsiteX1" fmla="*/ 5980951 w 6269040"/>
              <a:gd name="connsiteY1" fmla="*/ 1382510 h 3245600"/>
              <a:gd name="connsiteX2" fmla="*/ 13971 w 6269040"/>
              <a:gd name="connsiteY2" fmla="*/ 2587855 h 3245600"/>
              <a:gd name="connsiteX3" fmla="*/ 1086314 w 6269040"/>
              <a:gd name="connsiteY3" fmla="*/ 3245600 h 3245600"/>
              <a:gd name="connsiteX0" fmla="*/ 5351109 w 6785483"/>
              <a:gd name="connsiteY0" fmla="*/ 0 h 3245600"/>
              <a:gd name="connsiteX1" fmla="*/ 6537752 w 6785483"/>
              <a:gd name="connsiteY1" fmla="*/ 933622 h 3245600"/>
              <a:gd name="connsiteX2" fmla="*/ 254888 w 6785483"/>
              <a:gd name="connsiteY2" fmla="*/ 2587855 h 3245600"/>
              <a:gd name="connsiteX3" fmla="*/ 1327231 w 6785483"/>
              <a:gd name="connsiteY3" fmla="*/ 3245600 h 3245600"/>
              <a:gd name="connsiteX0" fmla="*/ 5351109 w 6547605"/>
              <a:gd name="connsiteY0" fmla="*/ 0 h 3245600"/>
              <a:gd name="connsiteX1" fmla="*/ 6537752 w 6547605"/>
              <a:gd name="connsiteY1" fmla="*/ 933622 h 3245600"/>
              <a:gd name="connsiteX2" fmla="*/ 254888 w 6547605"/>
              <a:gd name="connsiteY2" fmla="*/ 2587855 h 3245600"/>
              <a:gd name="connsiteX3" fmla="*/ 1327231 w 6547605"/>
              <a:gd name="connsiteY3" fmla="*/ 3245600 h 3245600"/>
              <a:gd name="connsiteX0" fmla="*/ 5351109 w 6554995"/>
              <a:gd name="connsiteY0" fmla="*/ 0 h 3245600"/>
              <a:gd name="connsiteX1" fmla="*/ 6537752 w 6554995"/>
              <a:gd name="connsiteY1" fmla="*/ 933622 h 3245600"/>
              <a:gd name="connsiteX2" fmla="*/ 254888 w 6554995"/>
              <a:gd name="connsiteY2" fmla="*/ 2587855 h 3245600"/>
              <a:gd name="connsiteX3" fmla="*/ 1327231 w 6554995"/>
              <a:gd name="connsiteY3" fmla="*/ 3245600 h 3245600"/>
              <a:gd name="connsiteX0" fmla="*/ 5352195 w 6572207"/>
              <a:gd name="connsiteY0" fmla="*/ 0 h 3245600"/>
              <a:gd name="connsiteX1" fmla="*/ 6555463 w 6572207"/>
              <a:gd name="connsiteY1" fmla="*/ 775680 h 3245600"/>
              <a:gd name="connsiteX2" fmla="*/ 255974 w 6572207"/>
              <a:gd name="connsiteY2" fmla="*/ 2587855 h 3245600"/>
              <a:gd name="connsiteX3" fmla="*/ 1328317 w 6572207"/>
              <a:gd name="connsiteY3" fmla="*/ 3245600 h 3245600"/>
              <a:gd name="connsiteX0" fmla="*/ 5352195 w 6560107"/>
              <a:gd name="connsiteY0" fmla="*/ 0 h 3245600"/>
              <a:gd name="connsiteX1" fmla="*/ 6555463 w 6560107"/>
              <a:gd name="connsiteY1" fmla="*/ 775680 h 3245600"/>
              <a:gd name="connsiteX2" fmla="*/ 255974 w 6560107"/>
              <a:gd name="connsiteY2" fmla="*/ 2587855 h 3245600"/>
              <a:gd name="connsiteX3" fmla="*/ 1328317 w 6560107"/>
              <a:gd name="connsiteY3" fmla="*/ 3245600 h 3245600"/>
            </a:gdLst>
            <a:ahLst/>
            <a:cxnLst>
              <a:cxn ang="0">
                <a:pos x="connsiteX0" y="connsiteY0"/>
              </a:cxn>
              <a:cxn ang="0">
                <a:pos x="connsiteX1" y="connsiteY1"/>
              </a:cxn>
              <a:cxn ang="0">
                <a:pos x="connsiteX2" y="connsiteY2"/>
              </a:cxn>
              <a:cxn ang="0">
                <a:pos x="connsiteX3" y="connsiteY3"/>
              </a:cxn>
            </a:cxnLst>
            <a:rect l="l" t="t" r="r" b="b"/>
            <a:pathLst>
              <a:path w="6560107" h="3245600">
                <a:moveTo>
                  <a:pt x="5352195" y="0"/>
                </a:moveTo>
                <a:cubicBezTo>
                  <a:pt x="6234080" y="118240"/>
                  <a:pt x="6606812" y="119927"/>
                  <a:pt x="6555463" y="775680"/>
                </a:cubicBezTo>
                <a:cubicBezTo>
                  <a:pt x="6504114" y="1431433"/>
                  <a:pt x="1127165" y="2176202"/>
                  <a:pt x="255974" y="2587855"/>
                </a:cubicBezTo>
                <a:cubicBezTo>
                  <a:pt x="-615217" y="2999508"/>
                  <a:pt x="989227" y="3234170"/>
                  <a:pt x="1328317" y="3245600"/>
                </a:cubicBezTo>
              </a:path>
            </a:pathLst>
          </a:custGeom>
          <a:noFill/>
          <a:ln w="76200">
            <a:solidFill>
              <a:srgbClr val="00FFFF"/>
            </a:solidFill>
            <a:tailEnd type="triangle"/>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7" name="Rectangle 5"/>
          <p:cNvSpPr>
            <a:spLocks noChangeArrowheads="1"/>
          </p:cNvSpPr>
          <p:nvPr/>
        </p:nvSpPr>
        <p:spPr bwMode="auto">
          <a:xfrm>
            <a:off x="6248400" y="6410980"/>
            <a:ext cx="1398203"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Wrong</a:t>
            </a:r>
          </a:p>
        </p:txBody>
      </p:sp>
      <p:pic>
        <p:nvPicPr>
          <p:cNvPr id="33"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9504" y="512742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5"/>
          <p:cNvSpPr>
            <a:spLocks noChangeArrowheads="1"/>
          </p:cNvSpPr>
          <p:nvPr/>
        </p:nvSpPr>
        <p:spPr bwMode="auto">
          <a:xfrm>
            <a:off x="6248400" y="5344180"/>
            <a:ext cx="13708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rPr>
              <a:t>Mimic</a:t>
            </a:r>
          </a:p>
        </p:txBody>
      </p:sp>
      <p:sp>
        <p:nvSpPr>
          <p:cNvPr id="23" name="Rectangle 22"/>
          <p:cNvSpPr/>
          <p:nvPr/>
        </p:nvSpPr>
        <p:spPr>
          <a:xfrm>
            <a:off x="381000" y="-112931"/>
            <a:ext cx="8430706"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5" action="ppaction://hlinksldjump"/>
              </a:rPr>
              <a:t>Generative Adversarial Networks (GANs)</a:t>
            </a:r>
            <a:endParaRPr lang="en-US" sz="3600" dirty="0">
              <a:effectLst>
                <a:outerShdw blurRad="38100" dist="38100" dir="2700000" algn="tl">
                  <a:srgbClr val="000000"/>
                </a:outerShdw>
              </a:effectLst>
            </a:endParaRPr>
          </a:p>
        </p:txBody>
      </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2400" b="1" dirty="0">
                <a:solidFill>
                  <a:srgbClr val="FF0000"/>
                </a:solidFill>
                <a:effectLst>
                  <a:outerShdw blurRad="38100" dist="38100" dir="2700000" algn="tl">
                    <a:srgbClr val="000000"/>
                  </a:outerShdw>
                </a:effectLst>
                <a:latin typeface="Arial Rounded MT Bold" pitchFamily="34" charset="0"/>
              </a:rPr>
              <a:t>Un</a:t>
            </a:r>
            <a:r>
              <a:rPr lang="en-US" sz="24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extLst>
      <p:ext uri="{BB962C8B-B14F-4D97-AF65-F5344CB8AC3E}">
        <p14:creationId xmlns:p14="http://schemas.microsoft.com/office/powerpoint/2010/main" val="3553774310"/>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514356" y="4648200"/>
            <a:ext cx="7614585"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Given that you have a common cold</a:t>
            </a:r>
            <a:br>
              <a:rPr lang="en-US" altLang="en-US" sz="2800" dirty="0">
                <a:latin typeface="Times New Roman" pitchFamily="18" charset="0"/>
              </a:rPr>
            </a:br>
            <a:r>
              <a:rPr lang="en-US" altLang="en-US" sz="2800" dirty="0">
                <a:latin typeface="Times New Roman" pitchFamily="18" charset="0"/>
              </a:rPr>
              <a:t>the probability that you have a sore throat is 0.9</a:t>
            </a:r>
          </a:p>
          <a:p>
            <a:pPr>
              <a:spcBef>
                <a:spcPct val="0"/>
              </a:spcBef>
            </a:pPr>
            <a:r>
              <a:rPr lang="en-US" altLang="en-US" sz="2800" dirty="0" err="1">
                <a:latin typeface="Times New Roman" pitchFamily="18" charset="0"/>
              </a:rPr>
              <a:t>Pr</a:t>
            </a:r>
            <a:r>
              <a:rPr lang="en-US" altLang="en-US" sz="2800" dirty="0">
                <a:latin typeface="Times New Roman" pitchFamily="18" charset="0"/>
              </a:rPr>
              <a:t>( sore throat | common cold ) = 0.9</a:t>
            </a:r>
          </a:p>
          <a:p>
            <a:pPr>
              <a:spcBef>
                <a:spcPct val="0"/>
              </a:spcBef>
            </a:pPr>
            <a:r>
              <a:rPr lang="en-US" altLang="en-US" sz="2800" dirty="0">
                <a:latin typeface="Times New Roman" pitchFamily="18" charset="0"/>
              </a:rPr>
              <a:t>Determine </a:t>
            </a:r>
            <a:r>
              <a:rPr lang="en-US" altLang="en-US" sz="2800" dirty="0" err="1">
                <a:latin typeface="Times New Roman" pitchFamily="18" charset="0"/>
              </a:rPr>
              <a:t>Pr</a:t>
            </a:r>
            <a:r>
              <a:rPr lang="en-US" altLang="en-US" sz="2800" dirty="0">
                <a:latin typeface="Times New Roman" pitchFamily="18" charset="0"/>
              </a:rPr>
              <a:t>( common cold | sore throat )</a:t>
            </a:r>
          </a:p>
          <a:p>
            <a:pPr>
              <a:spcBef>
                <a:spcPct val="0"/>
              </a:spcBef>
            </a:pPr>
            <a:r>
              <a:rPr lang="en-US" altLang="en-US" sz="2800" dirty="0">
                <a:latin typeface="Times New Roman" pitchFamily="18" charset="0"/>
              </a:rPr>
              <a:t>                  </a:t>
            </a:r>
            <a:r>
              <a:rPr lang="en-US" altLang="en-US" sz="2800" dirty="0" err="1">
                <a:latin typeface="Times New Roman" pitchFamily="18" charset="0"/>
              </a:rPr>
              <a:t>Pr</a:t>
            </a:r>
            <a:r>
              <a:rPr lang="en-US" altLang="en-US" sz="2800" dirty="0">
                <a:latin typeface="Times New Roman" pitchFamily="18" charset="0"/>
              </a:rPr>
              <a:t>( heart attack | sore throat )</a:t>
            </a:r>
          </a:p>
        </p:txBody>
      </p:sp>
      <p:grpSp>
        <p:nvGrpSpPr>
          <p:cNvPr id="61" name="Group 60"/>
          <p:cNvGrpSpPr/>
          <p:nvPr/>
        </p:nvGrpSpPr>
        <p:grpSpPr>
          <a:xfrm>
            <a:off x="1143000" y="937845"/>
            <a:ext cx="7287491" cy="3454494"/>
            <a:chOff x="1143000" y="937845"/>
            <a:chExt cx="7287491" cy="3454494"/>
          </a:xfrm>
        </p:grpSpPr>
        <p:grpSp>
          <p:nvGrpSpPr>
            <p:cNvPr id="60" name="Group 59"/>
            <p:cNvGrpSpPr/>
            <p:nvPr/>
          </p:nvGrpSpPr>
          <p:grpSpPr>
            <a:xfrm>
              <a:off x="1143000" y="990600"/>
              <a:ext cx="7287491" cy="3401739"/>
              <a:chOff x="1143000" y="990600"/>
              <a:chExt cx="7287491" cy="3401739"/>
            </a:xfrm>
          </p:grpSpPr>
          <p:pic>
            <p:nvPicPr>
              <p:cNvPr id="5126" name="Picture 6"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8685" y="990600"/>
                <a:ext cx="2921806" cy="1953958"/>
              </a:xfrm>
              <a:prstGeom prst="rect">
                <a:avLst/>
              </a:prstGeom>
              <a:noFill/>
              <a:extLst>
                <a:ext uri="{909E8E84-426E-40DD-AFC4-6F175D3DCCD1}">
                  <a14:hiddenFill xmlns:a14="http://schemas.microsoft.com/office/drawing/2010/main">
                    <a:solidFill>
                      <a:srgbClr val="FFFFFF"/>
                    </a:solidFill>
                  </a14:hiddenFill>
                </a:ext>
              </a:extLst>
            </p:spPr>
          </p:pic>
          <p:sp>
            <p:nvSpPr>
              <p:cNvPr id="12" name="Oval 11"/>
              <p:cNvSpPr/>
              <p:nvPr/>
            </p:nvSpPr>
            <p:spPr>
              <a:xfrm>
                <a:off x="1219200" y="1694705"/>
                <a:ext cx="2721181" cy="649188"/>
              </a:xfrm>
              <a:prstGeom prst="ellipse">
                <a:avLst/>
              </a:prstGeom>
              <a:solidFill>
                <a:schemeClr val="tx2"/>
              </a:solidFill>
              <a:ln>
                <a:noFill/>
              </a:ln>
            </p:spPr>
            <p:txBody>
              <a:bodyPr wrap="none" rtlCol="0" anchor="ctr">
                <a:spAutoFit/>
              </a:bodyPr>
              <a:lstStyle/>
              <a:p>
                <a:r>
                  <a:rPr lang="en-CA" sz="2400" dirty="0">
                    <a:solidFill>
                      <a:schemeClr val="bg2"/>
                    </a:solidFill>
                  </a:rPr>
                  <a:t>Common cold</a:t>
                </a:r>
              </a:p>
            </p:txBody>
          </p:sp>
          <p:sp>
            <p:nvSpPr>
              <p:cNvPr id="35" name="Oval 34"/>
              <p:cNvSpPr/>
              <p:nvPr/>
            </p:nvSpPr>
            <p:spPr>
              <a:xfrm>
                <a:off x="1143000" y="3465612"/>
                <a:ext cx="2791059" cy="649188"/>
              </a:xfrm>
              <a:prstGeom prst="ellipse">
                <a:avLst/>
              </a:prstGeom>
              <a:solidFill>
                <a:schemeClr val="tx2"/>
              </a:solidFill>
              <a:ln>
                <a:noFill/>
              </a:ln>
            </p:spPr>
            <p:txBody>
              <a:bodyPr wrap="none" rtlCol="0" anchor="ctr">
                <a:spAutoFit/>
              </a:bodyPr>
              <a:lstStyle/>
              <a:p>
                <a:r>
                  <a:rPr lang="en-CA" sz="2400" dirty="0">
                    <a:solidFill>
                      <a:schemeClr val="bg2"/>
                    </a:solidFill>
                  </a:rPr>
                  <a:t>  Heart attack  </a:t>
                </a:r>
              </a:p>
            </p:txBody>
          </p:sp>
          <p:pic>
            <p:nvPicPr>
              <p:cNvPr id="5130" name="Picture 10" descr="Image result for heart atta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2672" y="3188072"/>
                <a:ext cx="1711792" cy="120426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Arrow Connector 15"/>
              <p:cNvCxnSpPr>
                <a:stCxn id="12" idx="6"/>
              </p:cNvCxnSpPr>
              <p:nvPr/>
            </p:nvCxnSpPr>
            <p:spPr bwMode="auto">
              <a:xfrm>
                <a:off x="3940381" y="2019299"/>
                <a:ext cx="3451019" cy="647701"/>
              </a:xfrm>
              <a:prstGeom prst="straightConnector1">
                <a:avLst/>
              </a:prstGeom>
              <a:noFill/>
              <a:ln w="38100" cap="sq" cmpd="sng" algn="ctr">
                <a:solidFill>
                  <a:srgbClr val="FFFF00"/>
                </a:solidFill>
                <a:prstDash val="solid"/>
                <a:round/>
                <a:headEnd type="none" w="med" len="med"/>
                <a:tailEnd type="triangle"/>
              </a:ln>
              <a:effectLst/>
            </p:spPr>
          </p:cxnSp>
          <p:cxnSp>
            <p:nvCxnSpPr>
              <p:cNvPr id="39" name="Straight Arrow Connector 38"/>
              <p:cNvCxnSpPr/>
              <p:nvPr/>
            </p:nvCxnSpPr>
            <p:spPr bwMode="auto">
              <a:xfrm>
                <a:off x="3940381" y="1984662"/>
                <a:ext cx="2003219" cy="24479"/>
              </a:xfrm>
              <a:prstGeom prst="straightConnector1">
                <a:avLst/>
              </a:prstGeom>
              <a:noFill/>
              <a:ln w="38100" cap="sq" cmpd="sng" algn="ctr">
                <a:solidFill>
                  <a:srgbClr val="FFFF00"/>
                </a:solidFill>
                <a:prstDash val="solid"/>
                <a:round/>
                <a:headEnd type="none" w="med" len="med"/>
                <a:tailEnd type="triangle"/>
              </a:ln>
              <a:effectLst/>
            </p:spPr>
          </p:cxnSp>
          <p:cxnSp>
            <p:nvCxnSpPr>
              <p:cNvPr id="42" name="Straight Arrow Connector 41"/>
              <p:cNvCxnSpPr/>
              <p:nvPr/>
            </p:nvCxnSpPr>
            <p:spPr bwMode="auto">
              <a:xfrm flipV="1">
                <a:off x="3948546" y="1465002"/>
                <a:ext cx="2438400" cy="488490"/>
              </a:xfrm>
              <a:prstGeom prst="straightConnector1">
                <a:avLst/>
              </a:prstGeom>
              <a:noFill/>
              <a:ln w="38100" cap="sq" cmpd="sng" algn="ctr">
                <a:solidFill>
                  <a:srgbClr val="FFFF00"/>
                </a:solidFill>
                <a:prstDash val="solid"/>
                <a:round/>
                <a:headEnd type="none" w="med" len="med"/>
                <a:tailEnd type="triangle"/>
              </a:ln>
              <a:effectLst/>
            </p:spPr>
          </p:cxnSp>
          <p:cxnSp>
            <p:nvCxnSpPr>
              <p:cNvPr id="44" name="Straight Arrow Connector 43"/>
              <p:cNvCxnSpPr/>
              <p:nvPr/>
            </p:nvCxnSpPr>
            <p:spPr bwMode="auto">
              <a:xfrm flipV="1">
                <a:off x="3962400" y="1827444"/>
                <a:ext cx="3962400" cy="153756"/>
              </a:xfrm>
              <a:prstGeom prst="straightConnector1">
                <a:avLst/>
              </a:prstGeom>
              <a:noFill/>
              <a:ln w="38100" cap="sq" cmpd="sng" algn="ctr">
                <a:solidFill>
                  <a:srgbClr val="FFFF00"/>
                </a:solidFill>
                <a:prstDash val="solid"/>
                <a:round/>
                <a:headEnd type="none" w="med" len="med"/>
                <a:tailEnd type="triangle"/>
              </a:ln>
              <a:effectLst/>
            </p:spPr>
          </p:cxnSp>
          <p:cxnSp>
            <p:nvCxnSpPr>
              <p:cNvPr id="46" name="Straight Arrow Connector 45"/>
              <p:cNvCxnSpPr/>
              <p:nvPr/>
            </p:nvCxnSpPr>
            <p:spPr bwMode="auto">
              <a:xfrm flipV="1">
                <a:off x="3984419" y="1465002"/>
                <a:ext cx="3559381" cy="516198"/>
              </a:xfrm>
              <a:prstGeom prst="straightConnector1">
                <a:avLst/>
              </a:prstGeom>
              <a:noFill/>
              <a:ln w="38100" cap="sq" cmpd="sng" algn="ctr">
                <a:solidFill>
                  <a:srgbClr val="FFFF00"/>
                </a:solidFill>
                <a:prstDash val="solid"/>
                <a:round/>
                <a:headEnd type="none" w="med" len="med"/>
                <a:tailEnd type="triangle"/>
              </a:ln>
              <a:effectLst/>
            </p:spPr>
          </p:cxnSp>
          <p:cxnSp>
            <p:nvCxnSpPr>
              <p:cNvPr id="48" name="Straight Arrow Connector 47"/>
              <p:cNvCxnSpPr/>
              <p:nvPr/>
            </p:nvCxnSpPr>
            <p:spPr bwMode="auto">
              <a:xfrm>
                <a:off x="3962400" y="2022765"/>
                <a:ext cx="2286000" cy="276333"/>
              </a:xfrm>
              <a:prstGeom prst="straightConnector1">
                <a:avLst/>
              </a:prstGeom>
              <a:noFill/>
              <a:ln w="38100" cap="sq" cmpd="sng" algn="ctr">
                <a:solidFill>
                  <a:srgbClr val="FFFF00"/>
                </a:solidFill>
                <a:prstDash val="solid"/>
                <a:round/>
                <a:headEnd type="none" w="med" len="med"/>
                <a:tailEnd type="triangle"/>
              </a:ln>
              <a:effectLst/>
            </p:spPr>
          </p:cxnSp>
          <p:cxnSp>
            <p:nvCxnSpPr>
              <p:cNvPr id="50" name="Straight Arrow Connector 49"/>
              <p:cNvCxnSpPr/>
              <p:nvPr/>
            </p:nvCxnSpPr>
            <p:spPr bwMode="auto">
              <a:xfrm>
                <a:off x="3984419" y="2009667"/>
                <a:ext cx="3940381" cy="80272"/>
              </a:xfrm>
              <a:prstGeom prst="straightConnector1">
                <a:avLst/>
              </a:prstGeom>
              <a:noFill/>
              <a:ln w="38100" cap="sq" cmpd="sng" algn="ctr">
                <a:solidFill>
                  <a:srgbClr val="FFFF00"/>
                </a:solidFill>
                <a:prstDash val="solid"/>
                <a:round/>
                <a:headEnd type="none" w="med" len="med"/>
                <a:tailEnd type="triangle"/>
              </a:ln>
              <a:effectLst/>
            </p:spPr>
          </p:cxnSp>
          <p:cxnSp>
            <p:nvCxnSpPr>
              <p:cNvPr id="52" name="Straight Arrow Connector 51"/>
              <p:cNvCxnSpPr/>
              <p:nvPr/>
            </p:nvCxnSpPr>
            <p:spPr bwMode="auto">
              <a:xfrm>
                <a:off x="3948546" y="2029692"/>
                <a:ext cx="2194126" cy="1529837"/>
              </a:xfrm>
              <a:prstGeom prst="straightConnector1">
                <a:avLst/>
              </a:prstGeom>
              <a:noFill/>
              <a:ln w="38100" cap="sq" cmpd="sng" algn="ctr">
                <a:solidFill>
                  <a:srgbClr val="FFFF00"/>
                </a:solidFill>
                <a:prstDash val="solid"/>
                <a:round/>
                <a:headEnd type="none" w="med" len="med"/>
                <a:tailEnd type="triangle"/>
              </a:ln>
              <a:effectLst/>
            </p:spPr>
          </p:cxnSp>
          <p:sp>
            <p:nvSpPr>
              <p:cNvPr id="49" name="Rectangle 48"/>
              <p:cNvSpPr/>
              <p:nvPr/>
            </p:nvSpPr>
            <p:spPr>
              <a:xfrm>
                <a:off x="4459813" y="2057400"/>
                <a:ext cx="569387" cy="461665"/>
              </a:xfrm>
              <a:prstGeom prst="rect">
                <a:avLst/>
              </a:prstGeom>
            </p:spPr>
            <p:txBody>
              <a:bodyPr wrap="none">
                <a:spAutoFit/>
              </a:bodyPr>
              <a:lstStyle/>
              <a:p>
                <a:r>
                  <a:rPr lang="en-US" altLang="en-US" sz="2400" dirty="0"/>
                  <a:t>0.9</a:t>
                </a:r>
              </a:p>
            </p:txBody>
          </p:sp>
          <p:sp>
            <p:nvSpPr>
              <p:cNvPr id="55" name="Rectangle 54"/>
              <p:cNvSpPr/>
              <p:nvPr/>
            </p:nvSpPr>
            <p:spPr>
              <a:xfrm>
                <a:off x="4343400" y="2514600"/>
                <a:ext cx="569387" cy="461665"/>
              </a:xfrm>
              <a:prstGeom prst="rect">
                <a:avLst/>
              </a:prstGeom>
            </p:spPr>
            <p:txBody>
              <a:bodyPr wrap="none">
                <a:spAutoFit/>
              </a:bodyPr>
              <a:lstStyle/>
              <a:p>
                <a:r>
                  <a:rPr lang="en-US" altLang="en-US" sz="2400" dirty="0"/>
                  <a:t>0.3</a:t>
                </a:r>
              </a:p>
            </p:txBody>
          </p:sp>
          <p:sp>
            <p:nvSpPr>
              <p:cNvPr id="56" name="Rectangle 55"/>
              <p:cNvSpPr/>
              <p:nvPr/>
            </p:nvSpPr>
            <p:spPr>
              <a:xfrm>
                <a:off x="4487521" y="1371600"/>
                <a:ext cx="569387" cy="461665"/>
              </a:xfrm>
              <a:prstGeom prst="rect">
                <a:avLst/>
              </a:prstGeom>
            </p:spPr>
            <p:txBody>
              <a:bodyPr wrap="none">
                <a:spAutoFit/>
              </a:bodyPr>
              <a:lstStyle/>
              <a:p>
                <a:r>
                  <a:rPr lang="en-US" altLang="en-US" sz="2400" dirty="0"/>
                  <a:t>0.8</a:t>
                </a:r>
              </a:p>
            </p:txBody>
          </p:sp>
          <p:sp>
            <p:nvSpPr>
              <p:cNvPr id="57" name="Rectangle 56"/>
              <p:cNvSpPr/>
              <p:nvPr/>
            </p:nvSpPr>
            <p:spPr>
              <a:xfrm>
                <a:off x="4572000" y="1676400"/>
                <a:ext cx="569387" cy="461665"/>
              </a:xfrm>
              <a:prstGeom prst="rect">
                <a:avLst/>
              </a:prstGeom>
            </p:spPr>
            <p:txBody>
              <a:bodyPr wrap="none">
                <a:spAutoFit/>
              </a:bodyPr>
              <a:lstStyle/>
              <a:p>
                <a:r>
                  <a:rPr lang="en-US" altLang="en-US" sz="2400" dirty="0"/>
                  <a:t>0.7</a:t>
                </a:r>
              </a:p>
            </p:txBody>
          </p:sp>
          <p:sp>
            <p:nvSpPr>
              <p:cNvPr id="58" name="Rectangle 57"/>
              <p:cNvSpPr/>
              <p:nvPr/>
            </p:nvSpPr>
            <p:spPr>
              <a:xfrm>
                <a:off x="4724400" y="1828800"/>
                <a:ext cx="569387" cy="461665"/>
              </a:xfrm>
              <a:prstGeom prst="rect">
                <a:avLst/>
              </a:prstGeom>
            </p:spPr>
            <p:txBody>
              <a:bodyPr wrap="none">
                <a:spAutoFit/>
              </a:bodyPr>
              <a:lstStyle/>
              <a:p>
                <a:r>
                  <a:rPr lang="en-US" altLang="en-US" sz="2400" dirty="0"/>
                  <a:t>0.8</a:t>
                </a:r>
              </a:p>
            </p:txBody>
          </p:sp>
          <p:cxnSp>
            <p:nvCxnSpPr>
              <p:cNvPr id="59" name="Straight Arrow Connector 58"/>
              <p:cNvCxnSpPr>
                <a:stCxn id="35" idx="6"/>
                <a:endCxn id="5130" idx="1"/>
              </p:cNvCxnSpPr>
              <p:nvPr/>
            </p:nvCxnSpPr>
            <p:spPr bwMode="auto">
              <a:xfrm>
                <a:off x="3934059" y="3790206"/>
                <a:ext cx="2208613" cy="0"/>
              </a:xfrm>
              <a:prstGeom prst="straightConnector1">
                <a:avLst/>
              </a:prstGeom>
              <a:noFill/>
              <a:ln w="38100" cap="sq" cmpd="sng" algn="ctr">
                <a:solidFill>
                  <a:srgbClr val="FFFF00"/>
                </a:solidFill>
                <a:prstDash val="solid"/>
                <a:round/>
                <a:headEnd type="none" w="med" len="med"/>
                <a:tailEnd type="triangle"/>
              </a:ln>
              <a:effectLst/>
            </p:spPr>
          </p:cxnSp>
          <p:cxnSp>
            <p:nvCxnSpPr>
              <p:cNvPr id="62" name="Straight Arrow Connector 61"/>
              <p:cNvCxnSpPr/>
              <p:nvPr/>
            </p:nvCxnSpPr>
            <p:spPr bwMode="auto">
              <a:xfrm flipV="1">
                <a:off x="3810000" y="2794610"/>
                <a:ext cx="1855890" cy="862990"/>
              </a:xfrm>
              <a:prstGeom prst="straightConnector1">
                <a:avLst/>
              </a:prstGeom>
              <a:noFill/>
              <a:ln w="38100" cap="sq" cmpd="sng" algn="ctr">
                <a:solidFill>
                  <a:srgbClr val="FFFF00"/>
                </a:solidFill>
                <a:prstDash val="solid"/>
                <a:round/>
                <a:headEnd type="none" w="med" len="med"/>
                <a:tailEnd type="triangle"/>
              </a:ln>
              <a:effectLst/>
            </p:spPr>
          </p:cxnSp>
          <p:sp>
            <p:nvSpPr>
              <p:cNvPr id="64" name="Rectangle 63"/>
              <p:cNvSpPr/>
              <p:nvPr/>
            </p:nvSpPr>
            <p:spPr>
              <a:xfrm>
                <a:off x="4343400" y="3124200"/>
                <a:ext cx="569387" cy="461665"/>
              </a:xfrm>
              <a:prstGeom prst="rect">
                <a:avLst/>
              </a:prstGeom>
            </p:spPr>
            <p:txBody>
              <a:bodyPr wrap="none">
                <a:spAutoFit/>
              </a:bodyPr>
              <a:lstStyle/>
              <a:p>
                <a:r>
                  <a:rPr lang="en-US" altLang="en-US" sz="2400" dirty="0"/>
                  <a:t>0.1</a:t>
                </a:r>
              </a:p>
            </p:txBody>
          </p:sp>
          <p:sp>
            <p:nvSpPr>
              <p:cNvPr id="65" name="Rectangle 64"/>
              <p:cNvSpPr/>
              <p:nvPr/>
            </p:nvSpPr>
            <p:spPr>
              <a:xfrm>
                <a:off x="4419600" y="3729335"/>
                <a:ext cx="723275" cy="461665"/>
              </a:xfrm>
              <a:prstGeom prst="rect">
                <a:avLst/>
              </a:prstGeom>
            </p:spPr>
            <p:txBody>
              <a:bodyPr wrap="none">
                <a:spAutoFit/>
              </a:bodyPr>
              <a:lstStyle/>
              <a:p>
                <a:r>
                  <a:rPr lang="en-US" altLang="en-US" sz="2400" dirty="0"/>
                  <a:t>0.95</a:t>
                </a:r>
              </a:p>
            </p:txBody>
          </p:sp>
        </p:grpSp>
        <p:sp>
          <p:nvSpPr>
            <p:cNvPr id="69" name="Rectangle 68"/>
            <p:cNvSpPr/>
            <p:nvPr/>
          </p:nvSpPr>
          <p:spPr>
            <a:xfrm>
              <a:off x="1970973" y="937845"/>
              <a:ext cx="1298753" cy="523220"/>
            </a:xfrm>
            <a:prstGeom prst="rect">
              <a:avLst/>
            </a:prstGeom>
          </p:spPr>
          <p:txBody>
            <a:bodyPr wrap="none">
              <a:spAutoFit/>
            </a:bodyPr>
            <a:lstStyle/>
            <a:p>
              <a:r>
                <a:rPr lang="en-US" altLang="en-US" dirty="0"/>
                <a:t>Disease</a:t>
              </a:r>
              <a:endParaRPr lang="en-CA" dirty="0"/>
            </a:p>
          </p:txBody>
        </p:sp>
      </p:grpSp>
      <p:sp>
        <p:nvSpPr>
          <p:cNvPr id="28" name="Rectangle 27"/>
          <p:cNvSpPr/>
          <p:nvPr/>
        </p:nvSpPr>
        <p:spPr>
          <a:xfrm>
            <a:off x="2916466" y="-36731"/>
            <a:ext cx="4198585"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4" action="ppaction://hlinksldjump"/>
              </a:rPr>
              <a:t>Bayesian Inference</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1472002761"/>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4D6E825-5A81-4034-9713-11D6240555E7}"/>
              </a:ext>
            </a:extLst>
          </p:cNvPr>
          <p:cNvGrpSpPr/>
          <p:nvPr/>
        </p:nvGrpSpPr>
        <p:grpSpPr>
          <a:xfrm>
            <a:off x="6324600" y="1562100"/>
            <a:ext cx="1981200" cy="2095500"/>
            <a:chOff x="6934200" y="228600"/>
            <a:chExt cx="1981200" cy="2095500"/>
          </a:xfrm>
        </p:grpSpPr>
        <p:sp>
          <p:nvSpPr>
            <p:cNvPr id="16" name="Rectangle 2">
              <a:extLst>
                <a:ext uri="{FF2B5EF4-FFF2-40B4-BE49-F238E27FC236}">
                  <a16:creationId xmlns:a16="http://schemas.microsoft.com/office/drawing/2014/main" id="{546C40B9-E88A-4E75-9E1D-ED1BCC31EEB3}"/>
                </a:ext>
              </a:extLst>
            </p:cNvPr>
            <p:cNvSpPr txBox="1">
              <a:spLocks noChangeArrowheads="1"/>
            </p:cNvSpPr>
            <p:nvPr/>
          </p:nvSpPr>
          <p:spPr bwMode="auto">
            <a:xfrm>
              <a:off x="7175494" y="609600"/>
              <a:ext cx="1663701"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lnSpc>
                  <a:spcPct val="80000"/>
                </a:lnSpc>
                <a:buFontTx/>
                <a:buNone/>
              </a:pPr>
              <a:r>
                <a:rPr lang="en-US" altLang="en-US" sz="2000" kern="0" dirty="0">
                  <a:latin typeface="Times New Roman" panose="02020603050405020304" pitchFamily="18" charset="0"/>
                  <a:cs typeface="Times New Roman" panose="02020603050405020304" pitchFamily="18" charset="0"/>
                </a:rPr>
                <a:t>A (Disease)</a:t>
              </a:r>
            </a:p>
          </p:txBody>
        </p:sp>
        <p:cxnSp>
          <p:nvCxnSpPr>
            <p:cNvPr id="17" name="Straight Arrow Connector 16">
              <a:extLst>
                <a:ext uri="{FF2B5EF4-FFF2-40B4-BE49-F238E27FC236}">
                  <a16:creationId xmlns:a16="http://schemas.microsoft.com/office/drawing/2014/main" id="{AA5EAA98-523C-4A65-99F4-DFBE6A3AE05F}"/>
                </a:ext>
              </a:extLst>
            </p:cNvPr>
            <p:cNvCxnSpPr/>
            <p:nvPr/>
          </p:nvCxnSpPr>
          <p:spPr bwMode="auto">
            <a:xfrm>
              <a:off x="7772400" y="990599"/>
              <a:ext cx="0" cy="868362"/>
            </a:xfrm>
            <a:prstGeom prst="straightConnector1">
              <a:avLst/>
            </a:prstGeom>
            <a:solidFill>
              <a:schemeClr val="accent1"/>
            </a:solidFill>
            <a:ln w="25400" cap="flat" cmpd="sng" algn="ctr">
              <a:solidFill>
                <a:schemeClr val="tx1"/>
              </a:solidFill>
              <a:prstDash val="solid"/>
              <a:round/>
              <a:headEnd type="none" w="med" len="med"/>
              <a:tailEnd type="triangle"/>
            </a:ln>
            <a:effectLst/>
          </p:spPr>
        </p:cxnSp>
        <p:sp>
          <p:nvSpPr>
            <p:cNvPr id="22" name="Oval 21">
              <a:extLst>
                <a:ext uri="{FF2B5EF4-FFF2-40B4-BE49-F238E27FC236}">
                  <a16:creationId xmlns:a16="http://schemas.microsoft.com/office/drawing/2014/main" id="{BFBA1EA8-C2FF-48EC-BCA3-EE4A198DD6AE}"/>
                </a:ext>
              </a:extLst>
            </p:cNvPr>
            <p:cNvSpPr/>
            <p:nvPr/>
          </p:nvSpPr>
          <p:spPr bwMode="auto">
            <a:xfrm>
              <a:off x="7696200" y="924718"/>
              <a:ext cx="152395" cy="167481"/>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000" b="0" i="0" u="none" strike="noStrike" cap="none" normalizeH="0" baseline="0">
                <a:ln>
                  <a:noFill/>
                </a:ln>
                <a:solidFill>
                  <a:schemeClr val="tx1"/>
                </a:solidFill>
                <a:effectLst/>
                <a:cs typeface="Times New Roman" panose="02020603050405020304" pitchFamily="18" charset="0"/>
              </a:endParaRPr>
            </a:p>
          </p:txBody>
        </p:sp>
        <p:sp>
          <p:nvSpPr>
            <p:cNvPr id="26" name="Rectangle 2">
              <a:extLst>
                <a:ext uri="{FF2B5EF4-FFF2-40B4-BE49-F238E27FC236}">
                  <a16:creationId xmlns:a16="http://schemas.microsoft.com/office/drawing/2014/main" id="{E46B490D-4BC9-4C9D-A9F7-0F8A703E8A52}"/>
                </a:ext>
              </a:extLst>
            </p:cNvPr>
            <p:cNvSpPr txBox="1">
              <a:spLocks noChangeArrowheads="1"/>
            </p:cNvSpPr>
            <p:nvPr/>
          </p:nvSpPr>
          <p:spPr bwMode="auto">
            <a:xfrm>
              <a:off x="6934200" y="2028984"/>
              <a:ext cx="1981199" cy="295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lnSpc>
                  <a:spcPct val="80000"/>
                </a:lnSpc>
                <a:buFontTx/>
                <a:buNone/>
              </a:pPr>
              <a:r>
                <a:rPr lang="en-US" altLang="en-US" sz="2000" kern="0" dirty="0">
                  <a:latin typeface="Times New Roman" panose="02020603050405020304" pitchFamily="18" charset="0"/>
                  <a:cs typeface="Times New Roman" panose="02020603050405020304" pitchFamily="18" charset="0"/>
                </a:rPr>
                <a:t>B (Symptoms)</a:t>
              </a:r>
            </a:p>
          </p:txBody>
        </p:sp>
        <p:sp>
          <p:nvSpPr>
            <p:cNvPr id="27" name="Oval 26">
              <a:extLst>
                <a:ext uri="{FF2B5EF4-FFF2-40B4-BE49-F238E27FC236}">
                  <a16:creationId xmlns:a16="http://schemas.microsoft.com/office/drawing/2014/main" id="{0F23B2D4-6FAD-4DFA-AC05-BA9B68E26DFA}"/>
                </a:ext>
              </a:extLst>
            </p:cNvPr>
            <p:cNvSpPr/>
            <p:nvPr/>
          </p:nvSpPr>
          <p:spPr bwMode="auto">
            <a:xfrm>
              <a:off x="7708905" y="1867773"/>
              <a:ext cx="152395" cy="167481"/>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50000"/>
                </a:spcBef>
                <a:spcAft>
                  <a:spcPct val="0"/>
                </a:spcAft>
                <a:buClrTx/>
                <a:buSzTx/>
                <a:buFontTx/>
                <a:buNone/>
                <a:tabLst/>
              </a:pPr>
              <a:endParaRPr kumimoji="0" lang="en-US" sz="2000" b="0" i="0" u="none" strike="noStrike" cap="none" normalizeH="0" baseline="0">
                <a:ln>
                  <a:noFill/>
                </a:ln>
                <a:solidFill>
                  <a:schemeClr val="tx1"/>
                </a:solidFill>
                <a:effectLst/>
                <a:cs typeface="Times New Roman" panose="02020603050405020304" pitchFamily="18" charset="0"/>
              </a:endParaRPr>
            </a:p>
          </p:txBody>
        </p:sp>
        <p:sp>
          <p:nvSpPr>
            <p:cNvPr id="38" name="Rectangle 2">
              <a:extLst>
                <a:ext uri="{FF2B5EF4-FFF2-40B4-BE49-F238E27FC236}">
                  <a16:creationId xmlns:a16="http://schemas.microsoft.com/office/drawing/2014/main" id="{82AF12F1-8A28-42B0-87CB-B87617D608DD}"/>
                </a:ext>
              </a:extLst>
            </p:cNvPr>
            <p:cNvSpPr txBox="1">
              <a:spLocks noChangeArrowheads="1"/>
            </p:cNvSpPr>
            <p:nvPr/>
          </p:nvSpPr>
          <p:spPr bwMode="auto">
            <a:xfrm>
              <a:off x="6934200" y="228600"/>
              <a:ext cx="1981200"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lnSpc>
                  <a:spcPct val="80000"/>
                </a:lnSpc>
                <a:buFontTx/>
                <a:buNone/>
              </a:pPr>
              <a:r>
                <a:rPr lang="en-US" altLang="en-US" sz="2000" kern="0" dirty="0">
                  <a:latin typeface="Times New Roman" panose="02020603050405020304" pitchFamily="18" charset="0"/>
                  <a:cs typeface="Times New Roman" panose="02020603050405020304" pitchFamily="18" charset="0"/>
                </a:rPr>
                <a:t>Causal Graph</a:t>
              </a:r>
            </a:p>
          </p:txBody>
        </p:sp>
      </p:grpSp>
      <p:pic>
        <p:nvPicPr>
          <p:cNvPr id="1026" name="Picture 2" descr="Image result for Causal Inference in Statistics: A Primer">
            <a:extLst>
              <a:ext uri="{FF2B5EF4-FFF2-40B4-BE49-F238E27FC236}">
                <a16:creationId xmlns:a16="http://schemas.microsoft.com/office/drawing/2014/main" id="{1E14A6A0-35F2-4236-9A09-D3D0632C44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31220" y="784338"/>
            <a:ext cx="2936878" cy="4224707"/>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63">
            <a:extLst>
              <a:ext uri="{FF2B5EF4-FFF2-40B4-BE49-F238E27FC236}">
                <a16:creationId xmlns:a16="http://schemas.microsoft.com/office/drawing/2014/main" id="{99F3D7EB-0804-4024-81A4-AAD78FD7265E}"/>
              </a:ext>
            </a:extLst>
          </p:cNvPr>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Bayesian Inference</a:t>
            </a:r>
          </a:p>
        </p:txBody>
      </p:sp>
      <p:sp>
        <p:nvSpPr>
          <p:cNvPr id="13" name="Rectangle 12">
            <a:extLst>
              <a:ext uri="{FF2B5EF4-FFF2-40B4-BE49-F238E27FC236}">
                <a16:creationId xmlns:a16="http://schemas.microsoft.com/office/drawing/2014/main" id="{DF1A6764-8C78-4B96-B7FB-26EF99CEF1C8}"/>
              </a:ext>
            </a:extLst>
          </p:cNvPr>
          <p:cNvSpPr/>
          <p:nvPr/>
        </p:nvSpPr>
        <p:spPr>
          <a:xfrm>
            <a:off x="2412994" y="6055519"/>
            <a:ext cx="8305800" cy="1015663"/>
          </a:xfrm>
          <a:prstGeom prst="rect">
            <a:avLst/>
          </a:prstGeom>
        </p:spPr>
        <p:txBody>
          <a:bodyPr wrap="square">
            <a:spAutoFit/>
          </a:bodyPr>
          <a:lstStyle/>
          <a:p>
            <a:r>
              <a:rPr lang="en-CA" sz="2000" dirty="0">
                <a:hlinkClick r:id="rId3"/>
              </a:rPr>
              <a:t>https://www.eecs.yorku.ca/~jeff/courses/fun/</a:t>
            </a:r>
            <a:r>
              <a:rPr lang="en-CA" sz="2000" dirty="0"/>
              <a:t> </a:t>
            </a:r>
            <a:br>
              <a:rPr lang="en-CA" sz="2000" dirty="0"/>
            </a:br>
            <a:r>
              <a:rPr lang="en-CA" sz="2000" dirty="0"/>
              <a:t>  </a:t>
            </a:r>
            <a:r>
              <a:rPr lang="en-US" sz="2000" dirty="0">
                <a:hlinkClick r:id="rId4"/>
              </a:rPr>
              <a:t>Calculating probabilities differently to handle causality</a:t>
            </a:r>
            <a:endParaRPr lang="en-US" sz="2000" dirty="0"/>
          </a:p>
          <a:p>
            <a:endParaRPr lang="en-CA" sz="2000" dirty="0"/>
          </a:p>
        </p:txBody>
      </p:sp>
    </p:spTree>
    <p:extLst>
      <p:ext uri="{BB962C8B-B14F-4D97-AF65-F5344CB8AC3E}">
        <p14:creationId xmlns:p14="http://schemas.microsoft.com/office/powerpoint/2010/main" val="3607251891"/>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00200" y="4876800"/>
            <a:ext cx="584961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It is like playing 20-questions,</a:t>
            </a:r>
          </a:p>
          <a:p>
            <a:pPr>
              <a:spcBef>
                <a:spcPct val="0"/>
              </a:spcBef>
            </a:pPr>
            <a:r>
              <a:rPr lang="en-US" altLang="en-US" sz="2800" dirty="0">
                <a:latin typeface="Times New Roman" pitchFamily="18" charset="0"/>
              </a:rPr>
              <a:t>   but you don’t need to ask questions </a:t>
            </a:r>
          </a:p>
          <a:p>
            <a:pPr>
              <a:spcBef>
                <a:spcPct val="0"/>
              </a:spcBef>
            </a:pPr>
            <a:r>
              <a:rPr lang="en-US" altLang="en-US" sz="2800" dirty="0">
                <a:latin typeface="Times New Roman" pitchFamily="18" charset="0"/>
              </a:rPr>
              <a:t>   until you know what the object is.</a:t>
            </a:r>
          </a:p>
          <a:p>
            <a:pPr>
              <a:spcBef>
                <a:spcPct val="0"/>
              </a:spcBef>
            </a:pPr>
            <a:r>
              <a:rPr lang="en-US" altLang="en-US" sz="2800" dirty="0">
                <a:latin typeface="Times New Roman" pitchFamily="18" charset="0"/>
              </a:rPr>
              <a:t>   only until you know its </a:t>
            </a:r>
            <a:r>
              <a:rPr lang="en-US" altLang="en-US" sz="2800" dirty="0" err="1">
                <a:latin typeface="Times New Roman" pitchFamily="18" charset="0"/>
              </a:rPr>
              <a:t>colour</a:t>
            </a:r>
            <a:r>
              <a:rPr lang="en-US" altLang="en-US" sz="2800" dirty="0">
                <a:latin typeface="Times New Roman" pitchFamily="18" charset="0"/>
              </a:rPr>
              <a:t>.</a:t>
            </a:r>
          </a:p>
        </p:txBody>
      </p:sp>
      <p:grpSp>
        <p:nvGrpSpPr>
          <p:cNvPr id="7" name="Group 6"/>
          <p:cNvGrpSpPr/>
          <p:nvPr/>
        </p:nvGrpSpPr>
        <p:grpSpPr>
          <a:xfrm>
            <a:off x="1524000" y="685800"/>
            <a:ext cx="5695950" cy="4038600"/>
            <a:chOff x="1143000" y="2286000"/>
            <a:chExt cx="6076950" cy="4562476"/>
          </a:xfrm>
        </p:grpSpPr>
        <p:pic>
          <p:nvPicPr>
            <p:cNvPr id="5122" name="Picture 2" descr="Decision tree exampl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43000" y="2286000"/>
              <a:ext cx="6076950" cy="4562476"/>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1943910" y="5009745"/>
              <a:ext cx="1044000" cy="762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sp>
        <p:nvSpPr>
          <p:cNvPr id="8" name="Rectangle 7"/>
          <p:cNvSpPr/>
          <p:nvPr/>
        </p:nvSpPr>
        <p:spPr>
          <a:xfrm>
            <a:off x="2916466" y="-36731"/>
            <a:ext cx="3404586"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3" action="ppaction://hlinksldjump"/>
              </a:rPr>
              <a:t>Decision Trees</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16233378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AutoShape 2" descr="data:image/jpeg;base64,/9j/4AAQSkZJRgABAQAAAQABAAD/2wCEAAkGBxITEhUSEBIRFhUVGBYZFxcWFRIdGBUZFxUXFxUZGBUZHSggGBomGxYaITEhJikrMC4uFx8/ODMsNygtLi0BCgoKDQ0NDg0NDjcZFRkrLSs3KysrKysrKy0tKy0rKysrKysrKysrKysrKysrKysrKysrKysrKysrKysrKysrK//AABEIAKUBMgMBIgACEQEDEQH/xAAcAAEAAgIDAQAAAAAAAAAAAAAAAgcFBgMECAH/xABEEAACAQMCAwUEBwQJAgcAAAABAgMABBESIQUGMQcTQVFhIjJxgQgUI0KRobFSU6LBFTNDYnKCksLwY9EkJVSytOHx/8QAFQEBAQAAAAAAAAAAAAAAAAAAAAH/xAAUEQEAAAAAAAAAAAAAAAAAAAAA/9oADAMBAAIRAxEAPwC8KUpQKUpQKUpQKUpQKUpQKUpQKUpQKUpQKUpQKUpQKUpQKUpQKUpQKUpQKUpQKUpQKUpQKUpQKUpQKUpQKUpQKUpQKUpQKUpQKUpQKUpQKUpQKUpQKUpQKUpQKUpQKUpQKUpQKUpQKUpQKUpQKUpQKUpQKUpQKUpQKVHNM0EqVHNM0EqVHNM0EqVHNM0EqVHNM0EqVHNM0EqVHNM0EqVHNM0EqVHNM0EqVHNM0EqVHNM0EqVHNM0EqVHNM0EqVw202tFcdGUN+IzXJmglSo5pmglSo5pmglSo5pmglSo5pmglSo5pmglSo5pQQzTNQzTNBPNM1DNM0E80zUM0zQTzTNQzTNBPNM1DNM0E80zUM0zQTzTNQzWM5m4/DY20l1OToQDYe87E4VVHmT+G56Cgy2aZqqeWu260nlEVzC1sGICyGQOm5wO8OldA9dwPEgb1amaCWaZqGaZoJ5rS+NdqnC7aZoJJnZ0bS/dxsyoR1Bbxx0OM4PwrMc6Xrw2F3LE2l0glKt+y2g6SPUHp64rx+TQe2LW5SRFkjYMjqGVgchlYZBB8iDXJmtD7FZ2bhEGoSDSZFUuwbUoc7rjdUzkAHcafLFbzmgnmqD7dOcLxbtrGN5IYERCdJKmbWoYsWG5UH2cdMqavnNUn9Ibi1owittBa7Qh9Yx9nGwPsMep1bNp8MZ8cEIdgXN8hmksZ2lk7wd5EzEtoKKdYJJ2UjGMeI9auji10Y4JZB1SN2HxVSR+YqnewLlS3aP8ApJmYzJJJGihsKg7sA6lG5Yhz1OMY2q1uYn+xCj+0lgj/AMrzxh/4NVBk7ePQqoOiqFHyGP5VPNRzXzNBPNdfiF9HDG8szBUQZYnwFcuarHtl41Eyx8OBIld4pCxZVhRSzKO9Y7+uMbbHwAIfeFdsET3LJPEUgZgI5Bklc7AuvXBPlvv08BaGqqv5Y5Qt+ERvfcTeNpUOEKhmWPJ0r3YIBaVvPGwOBjcnP8t9o1leTCCPvkkbOhZUA14BY6SjMM4BODjpQbjmmahmmaCeaZrjZwOp67fOvglGor5Y/wCfp+NBy5pmoZpmgnmvtcea+0HHmmahmmaInmmahmmaCeaZqGaZoJ5pmoZpmgnmmaiDVZcY7aLOC4eAQTyLGxRpFKAEqcNpUn2hkdSRmgs/NM10uFcSiuIUngcPHINSsPEeo8CDsR4EGu1mgnmvPHbZztHeSJaW+ox2zvrfI0ySbL7I8lwwDeOo423N5czXEiWdy8X9YkEzJ/iWNiv5ivH1FbVynyPxK6MU1pEyoX9ictpVCje9qHtDDDqATkbV6rTOBqOTgZOMZPiceFU39HXiEpjuoGJMSGN0znCs+oOAfXSpx6Hzq4s0E80zUM0zRFS/SI4u6QW9qhIWZneT1EWjQp8xqfPxUVV3Zpe28fEIRdwwywynumEqI6r3mArgMCAQ2nfy1Vu30i5s3FonlE5/1OB/tqoaK9qRRqihEUKqgBVUABQNgABsAPKpZrrWTN3aa/e0Lq/xaRq/OubNETzXl3tlH/nN3nzh/wDjxYr0/mvOXb1b6eKav3kMTfHGqP8A2UVHsQ5je34gtv1iuvYYZ6OATGw9c+z8G9BV+8YJM1mg/fO7eqx28uP42SvL/Z6ueJ2WP/URfk4r01N7XEI9/wCqtpSR6zSxBT+ELj5mgzeaZriklCgsxAA6kkAD4k9KwV5zlZxXS2kk6K5UMSxIUasaF1kaSzZz1/UURsE0wVSzHCqCSfIAZJ/AVRHKLf0lxoTzDKl3n0n9mMfYqf8AD9n/AKfWrrv7dLmCSLWdE0bJqjYZ0upBKsNuhrz/AMV4de8JuvZd0O/dzIPZlQ/HIz0ypzg+mCSrS7ZuGzTWIeLdYJO9kXOMoEZSw89OrOPInyxVPcqiU3tt3GTJ30ZUatOcMCwLeA0g59M7HpXZ4vzjfXURhuZy8ZZWI0RLuucDKKMrnfB8QK6/LvH5bOQywJAz42MsevR1zoOQVJzgkGoLis+ZWt+Kf0fOZG73JDtjBdhqjZR91WAZSAAAwGBuTXztQ45f2cSTW0sIjaRUx3GXX2GY5kZypBKkY0A79ar3nvnP659UlhOh4xqcaBrimVsgrJjJQ9QM423GRWd7UeMyHh9hA7ZedEllbC+0UjTwA2y8mdse7VFgcqX8s9lDc3DKWdUbZNGkZXVn2iG3BOoY2I2FZqNDsxxnOT8CAMfkPwrS+yXi0lxYBJY1C25WFGGcSKiLjIPiAQCehPluK3fNETzTNQzTNBPNKhmvtBClKUClKUClY3iHMFpA4juLq2icjOmSWNTg9DhiMD1rBL2m8KM/1f60uckd4QRDkf8AV93Hr09aDb6UBrE828U+q2VxcZAMcTlf8ZGI/wCMrQUl2p9o1xNcyW1pM8UETFCY2KtMy7OSw305yABscZ8dtW5d5Kur6CWe0CSGJ1Vo9WJDqGQwz7JHXxztWtV6O7EuXWtbHvZCNV0VlAH3Y9P2efUhifmKKznZrwm4teHwwXSosiatk07BmLAMVGCwyckZ+JrZ6UojB89X3c8Ou5PKGQD4uuhfzYV5Kr0D298eMNmloqnN0TqbwCQsjED1LFfkD51RHC7Fp5o4I/eldEX4uwUfrRVqfR+5iCSy2LkDvftIvV1XDr8SgB/yGrzqi+0jlE8LntuI2CfZQ9yHC5Gl48AMxHhIAAT+0Tn3qvKOQMAy9GAI+BGRREqUpQUV9IqP/wARat5xOPwfP+6qotbV5WEcSO7tnCopZjgZOFG52BPyrcO2Dik03E5lmBUQHuo18kHtK3+fVr/zDyrPfR9soXvZpHP2sUWYl26OdMjj1AIX4SGirJ7Pu0KHiC91IBDdJs8ROA+Ni0edz6r1Hr1rda0jtA7O4uIFZYmWC5Ur9qAfaXIzqAwWYY2OR8fLdkGABknAG56n1NEfapT6Q3FISbe2CKZlzI0mPaRDlVQHxDEFiPDQvnV11Rf0hOCss8N4D7Eid0w8nQlgfgVb+A+dBW/KsFw95AtmwWcyL3THGFYHIY5BGBjJ2Owq7uzu74rJxG4+vqMJGIpX0KoDRsWhVCuASRMz9N1YelVR2VXaxcWtGfGC5T4GRGjX+JhXovlghhcSj+0up/n3TC3H5QCiu/xXhkNzGYbhBJG2Mqc4ODkdD4HetXfs3tFjmS3aWMSxugVmaSJGbAEgjY5LgZAOrbJrYuYOJfV4HlABfZY1OcNIx0oDj7uTknwAJ8KwHAeY9BWG5kLg4AmfGdXTEmNsE9D4Zwdt6Iry65Y4xw0lrZ5WjGTqt2Zl+LwHx/yketYHjvN17doIrmbUqNnSERfa3A1BQM43ABq7+I888OhUs11C5BxpiYO+c491Sfx6VT/M/HJ+K3gSFGKltMEQ6n++/wDeI3JOyj5kxWq0rkuYSjujYyjMpx0yrFTj0yK46K5Et3ZGkVHKJs7hWKp/iYDC/Oua/wCIzXBj7xzIyIsUfTOkE6FHnu2Pwq+eUeJ28PDbQzSwRAwR51vGoJ04Y7kZJIOax03NXAY5lf8A8KZARiVLbOnJ696EwB6g7URtnA+Fx2sEcEShVRQNvFursT4ktk59a71AaVUKUpQKUpQKUpQKrztK7TE4eTb24WS6Iycn2IM9C4HVvEJtsQT4A7hzRNKlncvb571YZTHgZOoISpA8TnoK8hyyFiWYlmYkkkkkknJJJ6nNBzcQvZJ5Hmmdnkc5ZmO5P/PDwqweG9lN80NneWcsZaUJKQ3sdx0eNsknWOh2GdxsetV9w9oxLGZgTGHTWBnJTUNYGPTNex48YGnGnAxjpjG2PTFFI84GrGcDOOmcb49M1Xnbxfd3wzu/GaaNPkuZD+aD8asWsNzZy1BxC3NvcA4zqVl96NwCAy/iRjxBojzn2b8nf0ncPE0vdpHGzsRgsTsqAKeo1EE+g8yKuHsnuZ7fvuE3u01qdcRztJA595D95Q34awNiCBSJe64TfsEfTNbuVyPdceo8UZcHB8D51ctpxiTiM/CL21gZSDci5YZ0xKAiyRsehDZ1Lnfpt1oqzaUpRFZfSAKf0dHqUFjcIEPiv2chbHoQMfhXn+2naN1kjYq6MGVh1VlOVI+BFWz2181Q3jw2FnmZo5CWZASC5GhY0x753OcemM747PH+zADg8UzBYru1hd5QMYkUFpGVyP7RVOA3pjcYIK2ni3MDX/AJJ4oZJJJo+7aOJSxEmsI5CjJ0g+18CK27lW0khsraGb+sjhiR984KoARnxxjHyrQ/o+Sk8PmUn3blsemYov5g/jVoUQpStL7RO0GHhqhAoluHGVjzgKOmuQ+A64HU48OtBSvbBfGXi1x0xGUjHwRFBz5+1muTsYumTi9uFO0glRh5gxO3/uVT8q5+QuWLji1+bqZNUHfGS4c7KzFtZjUeJOcYHQHw2rk7PLZF5hRLf2okmughG4MapMFbPlpxv60V6PpSlEKpX6Rd02bOL7uJXPq2UUfgM/6quqqM+kDciW6tLaPLSqjZUdcysoRfidHT1HnQVNEzoysuVYEMp9QdiPmPyr1jySxNhbOSCZIlkYjxaX7R/wCJjVUdqfLKW1jwzXp7+ILA5XoyhDI2/iFfOD/fNWD2Q3DPwi1LdQJFHwSaRVHyAA+VFbPxPh0VxGYpl1I3qQQR0ZWG6sPAjcVT/PPLV7AO7RJbiJztJGhZsD7siIPZbpuBg+GNwLqpRHmqDlW/f3LK6+cLqPxcAVc8VhBwrh73CQxrMkCa2wNUkgRUUFvIyY2G2ST1NbdXBf2Uc0bRTIro4wysMg75H4EA/EUV5ayfEknxJ6k+JNKszjHZBKoBs7hZN/dmGghcHfWuQxzj7o61rnEOz++icRlI3cxSyhY2ZiyxNGrhRpyWzKuB471FarilWBwTslvpjG0xihicKzZLGVQRnHdaRh/DBO3yxWm8bshBczwKSwilkjBIwSEcrkjz2oLV7JucRIi2Nw32qDELH+0QD3M/tqOnmo9CasqvMU/D5Yore6XUEl1GORcjTJFI6suR0cFNQ8wduhxb3IHaElyvc3jLHOi51khUlAwM5OyvuMr49R4gVG/0rEJzRZNMlulzE8rkhUjOvcKWOSmQuynqRWXohSlKDk7lvL9Kdy3l+ld2horSeeOdrbhijv8AU0rjKRJjWw6aj4IufE+uAcGvPV7wppra64o8LRRyTgQAe4Wkd2dV23VVUjO2+PUVZnCOTli43InFop77vsNBcMrvGDk7TqBgHGBg+yMDbBBG9dr3D1k4RcII2YoIzGsa5IYSIF0qB0wcHyGaCjOH8m/WOByX8a/a288mrH34AkRbI81JZs+Wr0q/uRJmm4dZyZ1EwRAnI3ZUCt+YNV/2e8a7ngs1otncvdKk57poXCS942kYc7EBWBK5BIVsZ2rf+y3hMtrwu2gnGJFV2Zf2dcjyBT6gMKDPdy3l+lah2mc3DhlrrAUzykrCpxjI95yPFVBHzKjxrfKpTtLsGtuLQ8R4lH9asMhFQDa3IGwZOjjVltz7W4PQCgwHB+Tbh+H3/FuI6mkmt5GjD41HOH70/s+6AoHgfLFb/wBh0R/oiIgdZJvL94R/Kts5laO44ZcMupo5bWVlwj6iGhJUhCNWrcbYz6VoPYFzTbG0WwaQLcI0jBG27xWYt7B+8Rk5HXbPSgtDuW8v0rQu2XmI2VgURtM1yTGmCMhcfauN87KQuR0LirKqnO2vlPiVxcQ3loomjgUaYlGZEYMXZu7P9YDhRhcnYbeNBydi/Z+beIX1zGfrEo+zVsZhjPjjwdh8wMDbJFbT2oJIvCrwoN+636e6WUP/AA6qlyX2j2l9ohcmG7I9qB1YHUB7WhiMMNiQM5x4Vs3HYEktp0lGUaKRWH90oQ35UFTfR1ybW5UDpMp/GMD/AG1bXct5fpXnnsX59tuHfWI7zvAkvdsrKurBXUGDAb7gjGB4Gr35X5us+IK7WU3ed3jWCrqy6s6chgNjg7jbY0Gv898+W3DAFlDPOy6kiXxGSAWfoq5BGdzsdjVTct8jX3G7h7+6JihlbJkxu4G2iFT90AaQx2GPvEEVcvafyYnErRkGhZ4/ahkb7p+8pbqEYbHyODg4rh7JOISvYpb3MUkc1piFsowRlXIjZJPdf2QAdJO4z0YZDM8M4Cltbi2tkEaKpVRnxIPtE9SSTkmqF7CrNhxZkZcNHDMGG2xDKhH4mvS9UP2bX1tBzBxLv5UjZpLmOLWQFYm6yVydtXsjA8d6C6+5by/Snct5fpXdpQdLuW8v0qjLHh5uua5dQBELmQ5/6MSpH+D6K9AV517N+bLZOPXdzcSqkdz9YCSOcKNc6yJluijSmMn0oNv7fOGMbKKf9zIc7+EqFdvM6gvyzWS7EQW4RDj7rzDw/esf51sXMkttdQbSRSwiOeR2RlZSv1eSM7qT+9z8qrfsJ51s4LR7S7uI4XErOhkOlWRlT759nIYHYkdR60Fxdy3l+lO5by/Sue0uo5UWSJ0dGGVdGDKw8ww2IrmoOl3LeX6U7lvL9K7tah2ltdfV41tO9XM0feyRyaHjjU6mKnoScYwcj0PSgynEOJwQbXE8ERPQSSxqT8mNaXxHmKEcZsXS7g7gQzh2EsRQagzEM+dstHH4/cHrnG8Q4LazXJ4bw2GMzjLXd7dR99Ii6UOUeTOqRtY3GOhxj3lyJ7F7bvIiLibulB71Tp1yHHslXGAgz1Gk7D50G323PHDXfu0vbYsdgC4GT6E4B+VedOZZdd5dN53E5+XfPj8qs5uGQcJnFrfW8VzY3Oe6ma3jaWOTUoMcrBfaG+Qevl0IFWcbgSO4nSMHQksgQYIIUOQq4JPQbbnwqC3uzjhUd5wY20q5TXMvhlW161YZ6MCwIrVeKdkl6kkKRaZlkAEknsqsTb6iVJzox0O5JyMDarJ7JuCfVbHadJlnfvlKBgqho41077nGjyG5O1bpVGp8r8k29iPsIyZCMNK5BdvMA9FG3QY+dZ/uW8v0ru0oOl3LeX6Uru0oFKUoOq9kgyVDKf7pIz/KujcJIylGJxnx67eo61mKUGFRXEfdjABzufI9R6VlLSEIiqvQD8fE1yaB5V87seVBOsVxLhrO6yAq4XpG/u/LH86ytcF5BrXFBjZeK+w66SjgEDBBGemzCuvwvhNuzR3E8cbXAJ0SSAGQY2Ghm3G3lXZityhyAM+oFd63Ue8xJYeJxt8B4UHarFcc4aZBqQtqH3dR0sPh0zWUBr7QYnht2qgLIixN02XSCP5V3OIS4idlwfZON9jnbrUeJQFlGw2OfWsb9U6Zzgfl8KDBcB5E4e4d5bK2Y5wPs18snoPWtu4Xwm3tl0W0MUSnqEVVzjpnHWogALoiBHr0x6mu8gwBk5Pn50HBeWSSjEgyPLLD9DWIzJavhQzQ+AO+nzwfDfOxrP0oOG1ulkXUp2+G4PlVaR9nfDLm6leW3Y940kmRLMMlm1HI1bdSdq3S5tykhKZXfIxt/wDopw63zKGJ3GTv1JOf+9Bzcu8uW9kpS2EoUhRh5pnAC50hQ7EIN/u48PIVl643nUdSP+egrkoFVdadn/DnuHgmt4wBqC6VVSxB23A29nfarRrX+YoAXVhjVjfHX0OaDqRcAsuH2r28EQWKUSBhkszl0wSSxJIwAPLcVr3Buy3hs6CWa3GcnSEZkGBtuFO+4NbDL3s+hDg46fzJPwrYOFxBY1QfdyD8cnP57/OgnYWccMaQwqEjjUKqjoABgCuxUZGwMgE+grq99KfdUAeuf/qg7lfCPOuoXm/ZT/nzr7Jc7YIZT54BFBgTyeiXp4hA5EpTQIz/AFQGANgNx06Zx6Cskb241qhjQEgkjP558PhXC5k8Xb8TXGyMerMfDqaD5x/llb6PurzePIOlWbII8iMadiR4nfritC4xyDaySyt9shZ2O0mcEsc+8DVjR2c2AVc/6j+lcLcNcnfBJ9VoNO5Z7P5LcCa34ncwJqyV0oVbBGSyk6CdsZK1YbcVhBA1jfyBP4kDauCHg427xicdAOgrvQ2qL7qqPlv+NBKKdW91lPwIP6VyVHuxnOBnzwKlQKUpQKUpQKUpQKUpQKUpQMVHQPKpUoAFKUoBqHdip0oIquOlSpSgUpSg4LiHViuH6pXdpQRRAOgA+FSpSgVjeIJqboNvHxrJVFkBoMTb2vtDr18P+9ZCOAK2Rnf1J3+fp+lcyrivpFB9NR0+pqVKDjMI8cn4k1xm3HkBXYpQdY2tfBa12qUHVNoPCklqNsV2qUEYwcbmpUpQKUpQKUpQKUpQKUpQKUpQKUpQKUpQKUpQKUpQKUpQKUpQKUpQKUpQKUpQKUpQKUpQKUpQKUpQKUpQKUpQKUpQKUpQf//Z"/>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92166" name="Picture 6" descr="http://gospelmasquerade.com/wp-content/uploads/2014/07/evolution.jp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024465" y="1083734"/>
            <a:ext cx="6315075" cy="1884411"/>
          </a:xfrm>
          <a:prstGeom prst="rect">
            <a:avLst/>
          </a:prstGeom>
          <a:noFill/>
          <a:extLst>
            <a:ext uri="{909E8E84-426E-40DD-AFC4-6F175D3DCCD1}">
              <a14:hiddenFill xmlns:a14="http://schemas.microsoft.com/office/drawing/2010/main">
                <a:solidFill>
                  <a:srgbClr val="FFFFFF"/>
                </a:solidFill>
              </a14:hiddenFill>
            </a:ext>
          </a:extLst>
        </p:spPr>
      </p:pic>
      <p:sp>
        <p:nvSpPr>
          <p:cNvPr id="6" name="AutoShape 8" descr="data:image/jpeg;base64,/9j/4AAQSkZJRgABAQAAAQABAAD/2wCEAAkGBxISEhUQEBMWEhUSFRgYFRUVFxkXGBgYFRcYGBUaFRcZHiggGBslHhgXIzEhJSkrLi4uGB8zODMtNyguMC0BCgoKDg0OGxAQGC0lHyUtLS0tKy0rLS0tLS0tLS0tLS0tLS0tLS0tLy0tLSstLS0tLS0tKy0tLS0rLS0tLS4rLf/AABEIAPwAyAMBIgACEQEDEQH/xAAcAAEAAgMBAQEAAAAAAAAAAAAABQYDBAcCCAH/xABDEAACAQIDBAcEBgcHBQAAAAABAgADEQQSIQUGMVEHEyJBYXGBMpGhsRRCUmJywRYjM1OC0fAVkqLC0+HxJEODlLL/xAAXAQEBAQEAAAAAAAAAAAAAAAAAAQID/8QAHhEBAQEBAAMAAwEAAAAAAAAAAAERAhIhMUFRYSL/2gAMAwEAAhEDEQA/AO4xEQEREBERAREQEREBERAREQET8ZgBcyJxO0Ea4JNh3W4yyaJRqqjiwHqJ6DA8NZWKldO5B7gJqGqytmTTyMviLnEg9l7aLHJU9/f/ALyckswIiJAiIgIiICIiAiIgIiICIiAiIgIiICRW8m8OHwFE4jFPkS4UAC7Mx4KijVjofcZKznfSVi6IUPWUPkqZkvY5aeDHX1mS/AvUWlRNuYliWvzeXpPwVFhRqmqr5VZ0VMxQsobK5BsHAIuBe08UukLZ4UApWAOt2okn1AuROE4bNXxQaqczFjUqHmx7bf4tPKWaq0vkrp/6XbPcgJXCMeC1OwT5B7GSFPEq2qkHynz5vHibkUhwGreZ4D3fOaOz9qV6BvQqvT8FPZ/unT4R5D6moYJGyOp1FtR38wRJjBVbE0z9XVTzB4Tgu6PSRihpUVauW2b6hI5jiCfdOsbtbz0sZTNdAUNBstVXsCtxfUjS3A38ZfqLdEwYLGU6yCpRdaiNwZCGB9RM8wpERAREQEREBERAREQEREBERAREQE4tvBsiti6WMFEvVqgtlQkdlXxK1KqUwdBfJ62naZWMLu/9GxVfEo10xAHZ71cMzN6G83xZljn1LbK+ctm0GpYt0qqabZWsrgqdWB4HXuPukvXqBQWPAAk+k7fvDsDC4xMmJorUHceDqeaONVM5fvF0b4hVZcJiUrIdMlfsVVHLOBZvUCS8ujldaqWYseLG59Z4lmfcHaINuoB8RVpW+Lie06P8f+4v4dbRH+eTBGbtH9aRzQ/ArLlSxxo7M2gQSor16VNiOPV5aa1MvjqR75CfoTtFBcYRz+Bqb/8Aw5k8NgOcLRwVWyim6164vcs7FyKemlgGsfTlNcc21jvqcza7RudsulhxWp4ZBToirZFHNVAc682v63likRump+i02b2nzOfOoxc/OS8zfrXMyEREikREBERAREQEREBERAREQEREBMeJp5lKjiRp590yRArOFpYhaYOKVQ9yLobqeR8P9pG7SqSz7Z2nh6KhcRUVOuIRAT2nZjYBF4k3I8pyHae9xo3p42jUpMpI6xVLUqgBIDI3de3Dum5dRYWqwKvjOfYnfwNphqL1DzbQe5bk+towO0MXUrUkxVZMKtVsuY2RFJBtdj6d5lHSEqyqsld8ZUpKpIqsuU2+6B87y8Ybc+upQdctRSO09rEeg9r4S37PwKUVyIPM95PMxO8Z748pj92bQNOlTpniiAG3gJsxE5tkREBERAREQEREBERAREQEREBESPfaKOz06bXNI2qW+qbA5b87EH1EsmjztDaopmwFz/XvkPiNs1m9k5fID87mSP8AZ6k5nuTy7h4TNYLooA8pvIimYzZS1qwxNUZqy2yub3AHADkPATNV2YHGVySOUtTNNavSTibDxGkopjbk4U6gEfxN/Oau2dw6GICioz2p3y5Wtxte+mp0EtdVgD2Wv6WnkVYGvulSqbPpfR1d69IHsCoQSg+yhA9nwPDulrwu1qb6HsnkZX6RBYA95A+Mk8TgQdU7J5d3pyksgnQYkHgdtU1dMPWdVqVL9WpPaawuSByk5MWYpERIEREBETHVrKtszBb8LkC/leBkiIgYcVi0pjNUYKPGZKdQMAykEEXBGoI8JBb5Yao9HNSXOUNyLhdO83Yge+a3RxtHr8EjkZWDOGQkHL2iRYjiCNb+Muek1aIiJFIiIEdvFjzh8NWrjjTpsV/Fbs39bTnXRJtENRxCs2aqaxdr8f1igAnnco06Pt7CLWw9ai7BVqU2UseC3FgfQ2nzxsPbD7PxZLeyCUqgd634jnY2I5jzm+fjF+u5nGv9r4CYmxj8x7pCYHaqVl6ymwdTwYcNOI8D4TYavNNN5se/3fjNCtVYm5N5iatML1ZBmLmeetM1WrTw1eBv065uPMSZxO0xoF4sbX5SrpV1kLvjtvqaDBTZ6oKJbiMws7DyU+8iBVNsbUGOxtfEq5U5wMOQfZp09KZW3cfaPi07j0f7dbGYNKlT9qhNOr4sttfUEet583YM5CCvdO6dDNNvotWo3CpWNvGyi5HqfhHXxjm+3QYiJzdCIiAlP3jx3XHqkHaBsASLNfhYnQHwlwlR3j2FQQNVOchwRlBsoJ77jUd8sETsbeHGYeuMJXorkJawLHOgVQ182qlTrYel+4WD9NcIv7Z+p49ptV0BJ1W9tAeMo6444YfRzXd0e3VI7sQFGRMpJuCc7Djxv4Svbw0Xpk1iFRPZJJBFnyhieQAzXvzFrW11jOu3f2lh6lPMtVGRwbEEEEag/mLSi7Pxlanj6bGnloXqB6ge9hl7N1tqpJBB+6fC+xQq06qB6bBkuVFuAKEqV8LWtaYsUq2tca98YroOGxKVFzU2DDmD8+UyzlSVqlDM+HrBHANgASCe4FT7Ws1Ny9+MfWpVDWqB8r9lmpqCQdSDlCg207ucnia7BE5ZtLe3aAOalVpJb6jUcyn1DAj3yM21vhj8TSomhiPo9WzmvTohcihWKJd3VnDMVYhbWC89CZ4luLlv5tnq1yKdTf0toT58R6HnKruhuJR2glTFYomzEpSyNZgVNmY8Re9xY37/AAldwWE2jtKr9GWqmY3NSrU0ZF0zMAoHWE5tNF1vw4zuOwdk08Jh6eFoiyUlsL8SeLM3NmYknxJlvpJ7VDYPRmmEd2pYqoVca02VbE/VJ8RzFpg2rh6lElWGvdyPkZ0WYcVhkqLkqKGB7j+XKTVxw198f1lSmtMvkdwpBFiisQpJ7iQBp4zWO/CAlaiMluJ9oc+7X4SHxGJpnEV3UKgZzlA+ytxfxNgL+UrmIqZiWPeZ1sc51XVqe0gSVPZYG1jx9hGPuL5T95GHdMvXyjbS2g+dKqWUcMvG99Tc8eN9eZ7507dvdKtWp067OqJURWHFmswuNOHxmbka4ts9o0MZU9u7nbWqVDVbDvUVicmWxst+yMt7r6id02Vu/RoWIGdx9ZtSPIcBJaZ8mrHzKm62JpVUp4um1HPZhcqSVvYkAE2PHjPovYWFp0sPTpURlRFAUfG55k8fWV3pG2dmSniAP2LEN+F7anyIH96SO5+0adSl1YdS6AEoCMwVrhSRxAJVhfwMW7CTFgiImVIiICeaiBgVYAg8QRcHzE9RAru0tzMJWYvlKMwUdg2F0N0Nrdx981n3JR0NOtVZhpbKAvAg63uCDaxEtcS7UxVn3NREC4dynEkNqGY6s2lspJ10FuQE0/0TxBNi9MDmC3ytLrEbVQ+yN3qVA5v2j/abu/CO6bmP2ZSrC1VA1uB4EeRGs3IkFc/QvCk9rOw5F9PgAfjKbt/cfFUarvgaa1abi2TMFIAZmUEk3uCzC+twdbTqsTU6xm86onR1upWwzPisWqJWqLkCI2bKt7m7cL6LoPHnYXuIkt1ZMIia+NxQpi54nhIr5h2zherq1KbDVHZT5qxBkZkEs++LPXxlRqdMsWGdxTUnLmJte2pJGv8AxK9Sw751DUny5lzXVlGW4zXPdpedq4T3Nj3RBZh32/oT6j2Jhuqw9Gl+7pIp81UAziGH3dQ1kqhMmejTc0x7K1LFatvAVEew5WnQ929q1KFqVS70+7vK+Xh4TPUdOP2vMTzTcMAym4OoM9Tm2q3SdhWq7NxCre6hHNjbspUVn1/CGlP6J6wpYiuj0xSWs5OGLMHbq9MqFuJJ9o37wPCdWrUg6lGF1YEEHgQRYgzh+wcOuE26MOS701dhSV2JsFUhCBoL3uPSb5zMc+pdljucQDEw6EREBERAREQEREBERAREQERECM3l20mCw1XFVNRSW+UcWY6Ko8yRMPVGqqNUNjlBYDmQCQL8BIXpcwTVdnVMov1bK7AfZF1b0Ga/pMWw9rricNSq95pqG8GUZWHvBm+fjP5S2G2VQo36qmqZtSQNT5k6mRW2MLRfQqCe/lMlarbgSPImaFRxzmlY8LgKdP2R7yTw4cZYsDhKZp6gdoce/wBJXDW8Z6x+3OowzPfSmrNbmRcgepsPWNTJEhsLfCiMY2zmJuCVSofYaoPbRTzHzBHK91nyvs3aFQEEktV6xXRu/PmzE+d/nPqiY6hzdJz7eLApTxwrlAWBD03tqMws4B8wff4zoMpHSnsH6XRo/rTTCVDmAFy6upBA5EEDjp8JOfq1csKwKKRqCNPKZZW9w8MtDDLhlZm6sm2e17MSbCwAtrylki/VIiJAiIgIiICIiAiIgIiICIiBhxZGRrgEZTodQdO8d4nItkUzh8YcPRIFKs2iE2VXOgKnUi+gt4jhOn7x7Tp4egz1AzZuwiU1L1HdgbKiDVjxPoZyLYe2qFfHUXJIQVVZmymwy9pdQOGcICeABJm+ZcZti24ysyNkqKUbk35HgR4iaFbEjnOm4nCpUGWooYciPlykNW3QwzG4DL4A/wAwZPJVCNflNTbuwsbjaPV4SlnXMM5ZlQWXUAFiL62OnC3jOmYXdbDIb5S/4zf4CwMmUQAAAAAcANAPIR5GPnzcjYRpYxXxaj/p6mqcRmRrEk+FifGwn0LOX704cUa9XuzMWH8faPxJ906Zh75Vvxyi/nbWKSYyStb3VbGmCCR3AcSTy93zk7i8bTpKWqMFCqWPOwFzYcTKbV2xhsXVZKiipSKt7RVkK6qwFrg2IZSOYPdaOYWtvdHHJVXOtwQ1u8HkQQeVpb5RtyKJtckks17k3PqecvMdEIiJlSIiAiIgIiICIiAiIgIiIFI6R3qI1CorFFtVplgAQOsCgg3GhIBseOh5zmGx9nUSophetepUyAHt1C7PpfvH2ifMmdL6Z8S67O6unxr1qdPTjrdwB5lAPWavRnQFKo1G5cJT7BYlsuoDZL+yDfW1r6TpL/ly8b5V0KillCk3sAL87Ce4ic3UiIgcU6ZVYV3cvWc2pCnQpqcuQFesJccL3ewtoQON50Xo7xLPgaasxY0iUDMbsVGqZjzCsoPiDIHpaoVKSpjqQVhTGSopuCQT2CCO4Em/pM/Q3jFq4N3v2mrM7J9nMFC25js8fOdLni5c+Xn/ABNVsPiDX0Sw+3pY+J/lNXebZtHCYCsaFqJuGzat2mYLwJ9nX2RwHAS2yl767wUQ64QOuYA1KhzABLdlFPicxNvu+UzLXSyPXRic+GNRqi1WDsuZRYWFiNO42IlykRuqwOGQi2t9R3915LyX6QiIkUiIgIiICIiAiIgIiICRW1NvUqBysGJtfQae8/lJWVraTAuTx/5lk0V/ePfTDVaeUheycy5iDqveNNCLyM3H3jo0neowLmoLKE1Ngbsbe6b+3sPSqAZ6NNiL6lFPHzGkh6VTq1y0wEFzooAHd3DSbxHVtmbRp10z072vYgixB5ETblR3Br3FVT91vmD+Ut0xVIiY672UkdwNvykEDv7guuwb0zpm0vyuCAfQ2lO6HcNUw7PQqWuyMxANx2XXLr5E++Z94G2gVJDiopOqlso01FlGnEDjKeibTVy1NeqPDMKqg27xoZvPSO17w9f9HqfRdatuzrY2v2spOma17eM5umwatRUv1SVLtZayZwc2hDkG4vbx1AJvJTdbFbQCg1ahq/vELBrA6aMdfdLVhN3glQVDULhfZUqB5XI4+4ST0fUjsrBChRp0BqKaKt7WvlFr2HCbURMqREQEREBERAREQEREBERA8VmspPhKzijqZP7RqWTzlbrNxM3yiF2qdJAVTp6n8pNbUMruLqWF5RbOj/E/ryv2kI91j+RnQ5xLdPeOhRxdM1KqoA1mLMAAGBFyToBrO1UqisAykMrC4INwQeBBHETHQ9zV2m1qbeOk2pHbaeygcz8on1VWx/EyNZJIYw6zUtNold211b8PylxU6SobBPbI5qfylswzXUeUnQyRETCkREBERAREQEREBEReAnl2AFzwE/biQu2cd9RZZNGptLGl204Ce8MFydtRqSRcd3Pymtg8PnOvsjj/ACjauJt2R6+XcJ0RB7byliV4Sg72VSAlJTlL5mJ5KLf16y5Yw5mA5/0Zz3fmoevFjYFCvxFx/XKRL8aGx9kq1Pr6t8pNkUHLmt7RJGtr6WnT+h/G9XUfCKT1TqXRCbhHB7WS/AMCSRwul9LmUOi4GFoAfu/iSSZYOi+tbHqTwVHJ/ukfMiSrI6fv9tt8Jg6lSl+0bsU/Bn0Del7znHRRjK1VcQ9ao9Q9YB22LahdeJ46/KTfTLtQChSC63qf5W/O00uiXCFMGrka1qhc+PaCqfUKD6y8z0n5WHGUyDqLXmraT+0zdsthwv4zUFIcpVedim1Qespe/u28Vgdq0KtB2ytSUNSLHI/Vu+cEcLkEC/dpynQ9mIA9rDUSgdNeCPV0cUo1o1ipP3almH+ILCX465gMWtamlZPZqKGXyYXF5nlU6ONoB9n0Tf2cy+iuQPhaWYVgZzsajLE/AYkH7ERAREQE8tPUQMDkzUqFpJWn4VECDd25zSqICbk2B9fdLHUwqtxHukPid2tS1Gs9InusHQ/wnh/DaalwePplJFsDYDwN5W8biwb63vJLFbu436rYep4k1KXwyv8AOR1TdXaB+rhh/wCap/oy7EQ1TFZSTa+mkpG9dIuuYalTfz5zpbbhYx/arUU8FVn+JK/KeG6LQ37WvUfwFkH+EA/GNHGcHtpVpClUuMpOU2voTexlk3P2mtMtVOjOMqjvC3uSeRJA08PGX9eirCKb9WCeZ1+Jm2u5NKn7KAekg55v3tNq9OkBqQxt5kAD851Hd3BilSo0V4IFUfwi0h9oboU6q5W0sQwsNQRwtLJgiBY8pqVM9su0R2/T8zNaZsfiENjexHdYzT+krzlVI7PPbHkZGdIGzuvweKp2ueqFRfxUu0Pis2sHi0DAkmbuMqK6N402U35H+jAqHRvXNPZ9EHTMXYeTObfCXbBV80gNl7OIARQAqgAACwAGgA5Sz4LBZRwnOkbiRPYWJFeoiICIiAiIgIiICIiAiIgIiICfhUT9iBr1cEjcRbykVi93bnNSqtTJ46BlPmp/Kxk7EaKZiN3sd9V8PU8+spfIPNM7A2j+7wv/ALFT/Ql/iXaKPQ3dx/1voyeT1Knw6tfnJnB7vv8A9+tn+6iZF+JYn3yfiNoxUMOqCyi0yxEgREQP/9k="/>
          <p:cNvSpPr>
            <a:spLocks noChangeAspect="1" noChangeArrowheads="1"/>
          </p:cNvSpPr>
          <p:nvPr/>
        </p:nvSpPr>
        <p:spPr bwMode="auto">
          <a:xfrm>
            <a:off x="307975" y="79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7" name="AutoShape 10" descr="data:image/jpeg;base64,/9j/4AAQSkZJRgABAQAAAQABAAD/2wCEAAkGBxISEhUQEBMWEhUSFRgYFRUVFxkXGBgYFRcYGBUaFRcZHiggGBslHhgXIzEhJSkrLi4uGB8zODMtNyguMC0BCgoKDg0OGxAQGC0lHyUtLS0tKy0rLS0tLS0tLS0tLS0tLS0tLS0tLy0tLSstLS0tLS0tKy0tLS0rLS0tLS4rLf/AABEIAPwAyAMBIgACEQEDEQH/xAAcAAEAAgMBAQEAAAAAAAAAAAAABQYDBAcCCAH/xABDEAACAQIDBAcEBgcHBQAAAAABAgADEQQSIQUGMVEHEyJBYXGBMpGhsRRCUmJywRYjM1OC0fAVkqLC0+HxJEODlLL/xAAXAQEBAQEAAAAAAAAAAAAAAAAAAQID/8QAHhEBAQEBAAMAAwEAAAAAAAAAAAERAhIhMUFRYSL/2gAMAwEAAhEDEQA/AO4xEQEREBERAREQEREBERAREQET8ZgBcyJxO0Ea4JNh3W4yyaJRqqjiwHqJ6DA8NZWKldO5B7gJqGqytmTTyMviLnEg9l7aLHJU9/f/ALyckswIiJAiIgIiICIiAiIgIiICIiAiIgIiICRW8m8OHwFE4jFPkS4UAC7Mx4KijVjofcZKznfSVi6IUPWUPkqZkvY5aeDHX1mS/AvUWlRNuYliWvzeXpPwVFhRqmqr5VZ0VMxQsobK5BsHAIuBe08UukLZ4UApWAOt2okn1AuROE4bNXxQaqczFjUqHmx7bf4tPKWaq0vkrp/6XbPcgJXCMeC1OwT5B7GSFPEq2qkHynz5vHibkUhwGreZ4D3fOaOz9qV6BvQqvT8FPZ/unT4R5D6moYJGyOp1FtR38wRJjBVbE0z9XVTzB4Tgu6PSRihpUVauW2b6hI5jiCfdOsbtbz0sZTNdAUNBstVXsCtxfUjS3A38ZfqLdEwYLGU6yCpRdaiNwZCGB9RM8wpERAREQEREBERAREQEREBERAREQE4tvBsiti6WMFEvVqgtlQkdlXxK1KqUwdBfJ62naZWMLu/9GxVfEo10xAHZ71cMzN6G83xZljn1LbK+ctm0GpYt0qqabZWsrgqdWB4HXuPukvXqBQWPAAk+k7fvDsDC4xMmJorUHceDqeaONVM5fvF0b4hVZcJiUrIdMlfsVVHLOBZvUCS8ujldaqWYseLG59Z4lmfcHaINuoB8RVpW+Lie06P8f+4v4dbRH+eTBGbtH9aRzQ/ArLlSxxo7M2gQSor16VNiOPV5aa1MvjqR75CfoTtFBcYRz+Bqb/8Aw5k8NgOcLRwVWyim6164vcs7FyKemlgGsfTlNcc21jvqcza7RudsulhxWp4ZBToirZFHNVAc682v63likRump+i02b2nzOfOoxc/OS8zfrXMyEREikREBERAREQEREBERAREQEREBMeJp5lKjiRp590yRArOFpYhaYOKVQ9yLobqeR8P9pG7SqSz7Z2nh6KhcRUVOuIRAT2nZjYBF4k3I8pyHae9xo3p42jUpMpI6xVLUqgBIDI3de3Dum5dRYWqwKvjOfYnfwNphqL1DzbQe5bk+towO0MXUrUkxVZMKtVsuY2RFJBtdj6d5lHSEqyqsld8ZUpKpIqsuU2+6B87y8Ybc+upQdctRSO09rEeg9r4S37PwKUVyIPM95PMxO8Z748pj92bQNOlTpniiAG3gJsxE5tkREBERAREQEREBERAREQEREBESPfaKOz06bXNI2qW+qbA5b87EH1EsmjztDaopmwFz/XvkPiNs1m9k5fID87mSP8AZ6k5nuTy7h4TNYLooA8pvIimYzZS1qwxNUZqy2yub3AHADkPATNV2YHGVySOUtTNNavSTibDxGkopjbk4U6gEfxN/Oau2dw6GICioz2p3y5Wtxte+mp0EtdVgD2Wv6WnkVYGvulSqbPpfR1d69IHsCoQSg+yhA9nwPDulrwu1qb6HsnkZX6RBYA95A+Mk8TgQdU7J5d3pyksgnQYkHgdtU1dMPWdVqVL9WpPaawuSByk5MWYpERIEREBETHVrKtszBb8LkC/leBkiIgYcVi0pjNUYKPGZKdQMAykEEXBGoI8JBb5Yao9HNSXOUNyLhdO83Yge+a3RxtHr8EjkZWDOGQkHL2iRYjiCNb+Muek1aIiJFIiIEdvFjzh8NWrjjTpsV/Fbs39bTnXRJtENRxCs2aqaxdr8f1igAnnco06Pt7CLWw9ai7BVqU2UseC3FgfQ2nzxsPbD7PxZLeyCUqgd634jnY2I5jzm+fjF+u5nGv9r4CYmxj8x7pCYHaqVl6ymwdTwYcNOI8D4TYavNNN5se/3fjNCtVYm5N5iatML1ZBmLmeetM1WrTw1eBv065uPMSZxO0xoF4sbX5SrpV1kLvjtvqaDBTZ6oKJbiMws7DyU+8iBVNsbUGOxtfEq5U5wMOQfZp09KZW3cfaPi07j0f7dbGYNKlT9qhNOr4sttfUEet583YM5CCvdO6dDNNvotWo3CpWNvGyi5HqfhHXxjm+3QYiJzdCIiAlP3jx3XHqkHaBsASLNfhYnQHwlwlR3j2FQQNVOchwRlBsoJ77jUd8sETsbeHGYeuMJXorkJawLHOgVQ182qlTrYel+4WD9NcIv7Z+p49ptV0BJ1W9tAeMo6444YfRzXd0e3VI7sQFGRMpJuCc7Djxv4Svbw0Xpk1iFRPZJJBFnyhieQAzXvzFrW11jOu3f2lh6lPMtVGRwbEEEEag/mLSi7Pxlanj6bGnloXqB6ge9hl7N1tqpJBB+6fC+xQq06qB6bBkuVFuAKEqV8LWtaYsUq2tca98YroOGxKVFzU2DDmD8+UyzlSVqlDM+HrBHANgASCe4FT7Ws1Ny9+MfWpVDWqB8r9lmpqCQdSDlCg207ucnia7BE5ZtLe3aAOalVpJb6jUcyn1DAj3yM21vhj8TSomhiPo9WzmvTohcihWKJd3VnDMVYhbWC89CZ4luLlv5tnq1yKdTf0toT58R6HnKruhuJR2glTFYomzEpSyNZgVNmY8Re9xY37/AAldwWE2jtKr9GWqmY3NSrU0ZF0zMAoHWE5tNF1vw4zuOwdk08Jh6eFoiyUlsL8SeLM3NmYknxJlvpJ7VDYPRmmEd2pYqoVca02VbE/VJ8RzFpg2rh6lElWGvdyPkZ0WYcVhkqLkqKGB7j+XKTVxw198f1lSmtMvkdwpBFiisQpJ7iQBp4zWO/CAlaiMluJ9oc+7X4SHxGJpnEV3UKgZzlA+ytxfxNgL+UrmIqZiWPeZ1sc51XVqe0gSVPZYG1jx9hGPuL5T95GHdMvXyjbS2g+dKqWUcMvG99Tc8eN9eZ7507dvdKtWp067OqJURWHFmswuNOHxmbka4ts9o0MZU9u7nbWqVDVbDvUVicmWxst+yMt7r6id02Vu/RoWIGdx9ZtSPIcBJaZ8mrHzKm62JpVUp4um1HPZhcqSVvYkAE2PHjPovYWFp0sPTpURlRFAUfG55k8fWV3pG2dmSniAP2LEN+F7anyIH96SO5+0adSl1YdS6AEoCMwVrhSRxAJVhfwMW7CTFgiImVIiICeaiBgVYAg8QRcHzE9RAru0tzMJWYvlKMwUdg2F0N0Nrdx981n3JR0NOtVZhpbKAvAg63uCDaxEtcS7UxVn3NREC4dynEkNqGY6s2lspJ10FuQE0/0TxBNi9MDmC3ytLrEbVQ+yN3qVA5v2j/abu/CO6bmP2ZSrC1VA1uB4EeRGs3IkFc/QvCk9rOw5F9PgAfjKbt/cfFUarvgaa1abi2TMFIAZmUEk3uCzC+twdbTqsTU6xm86onR1upWwzPisWqJWqLkCI2bKt7m7cL6LoPHnYXuIkt1ZMIia+NxQpi54nhIr5h2zherq1KbDVHZT5qxBkZkEs++LPXxlRqdMsWGdxTUnLmJte2pJGv8AxK9Sw751DUny5lzXVlGW4zXPdpedq4T3Nj3RBZh32/oT6j2Jhuqw9Gl+7pIp81UAziGH3dQ1kqhMmejTc0x7K1LFatvAVEew5WnQ929q1KFqVS70+7vK+Xh4TPUdOP2vMTzTcMAym4OoM9Tm2q3SdhWq7NxCre6hHNjbspUVn1/CGlP6J6wpYiuj0xSWs5OGLMHbq9MqFuJJ9o37wPCdWrUg6lGF1YEEHgQRYgzh+wcOuE26MOS701dhSV2JsFUhCBoL3uPSb5zMc+pdljucQDEw6EREBERAREQEREBERAREQERECM3l20mCw1XFVNRSW+UcWY6Ko8yRMPVGqqNUNjlBYDmQCQL8BIXpcwTVdnVMov1bK7AfZF1b0Ga/pMWw9rricNSq95pqG8GUZWHvBm+fjP5S2G2VQo36qmqZtSQNT5k6mRW2MLRfQqCe/lMlarbgSPImaFRxzmlY8LgKdP2R7yTw4cZYsDhKZp6gdoce/wBJXDW8Z6x+3OowzPfSmrNbmRcgepsPWNTJEhsLfCiMY2zmJuCVSofYaoPbRTzHzBHK91nyvs3aFQEEktV6xXRu/PmzE+d/nPqiY6hzdJz7eLApTxwrlAWBD03tqMws4B8wff4zoMpHSnsH6XRo/rTTCVDmAFy6upBA5EEDjp8JOfq1csKwKKRqCNPKZZW9w8MtDDLhlZm6sm2e17MSbCwAtrylki/VIiJAiIgIiICIiAiIgIiICIiBhxZGRrgEZTodQdO8d4nItkUzh8YcPRIFKs2iE2VXOgKnUi+gt4jhOn7x7Tp4egz1AzZuwiU1L1HdgbKiDVjxPoZyLYe2qFfHUXJIQVVZmymwy9pdQOGcICeABJm+ZcZti24ysyNkqKUbk35HgR4iaFbEjnOm4nCpUGWooYciPlykNW3QwzG4DL4A/wAwZPJVCNflNTbuwsbjaPV4SlnXMM5ZlQWXUAFiL62OnC3jOmYXdbDIb5S/4zf4CwMmUQAAAAAcANAPIR5GPnzcjYRpYxXxaj/p6mqcRmRrEk+FifGwn0LOX704cUa9XuzMWH8faPxJ906Zh75Vvxyi/nbWKSYyStb3VbGmCCR3AcSTy93zk7i8bTpKWqMFCqWPOwFzYcTKbV2xhsXVZKiipSKt7RVkK6qwFrg2IZSOYPdaOYWtvdHHJVXOtwQ1u8HkQQeVpb5RtyKJtckks17k3PqecvMdEIiJlSIiAiIgIiICIiAiIgIiIFI6R3qI1CorFFtVplgAQOsCgg3GhIBseOh5zmGx9nUSophetepUyAHt1C7PpfvH2ifMmdL6Z8S67O6unxr1qdPTjrdwB5lAPWavRnQFKo1G5cJT7BYlsuoDZL+yDfW1r6TpL/ly8b5V0KillCk3sAL87Ce4ic3UiIgcU6ZVYV3cvWc2pCnQpqcuQFesJccL3ewtoQON50Xo7xLPgaasxY0iUDMbsVGqZjzCsoPiDIHpaoVKSpjqQVhTGSopuCQT2CCO4Em/pM/Q3jFq4N3v2mrM7J9nMFC25js8fOdLni5c+Xn/ABNVsPiDX0Sw+3pY+J/lNXebZtHCYCsaFqJuGzat2mYLwJ9nX2RwHAS2yl767wUQ64QOuYA1KhzABLdlFPicxNvu+UzLXSyPXRic+GNRqi1WDsuZRYWFiNO42IlykRuqwOGQi2t9R3915LyX6QiIkUiIgIiICIiAiIgIiICRW1NvUqBysGJtfQae8/lJWVraTAuTx/5lk0V/ePfTDVaeUheycy5iDqveNNCLyM3H3jo0neowLmoLKE1Ngbsbe6b+3sPSqAZ6NNiL6lFPHzGkh6VTq1y0wEFzooAHd3DSbxHVtmbRp10z072vYgixB5ETblR3Br3FVT91vmD+Ut0xVIiY672UkdwNvykEDv7guuwb0zpm0vyuCAfQ2lO6HcNUw7PQqWuyMxANx2XXLr5E++Z94G2gVJDiopOqlso01FlGnEDjKeibTVy1NeqPDMKqg27xoZvPSO17w9f9HqfRdatuzrY2v2spOma17eM5umwatRUv1SVLtZayZwc2hDkG4vbx1AJvJTdbFbQCg1ahq/vELBrA6aMdfdLVhN3glQVDULhfZUqB5XI4+4ST0fUjsrBChRp0BqKaKt7WvlFr2HCbURMqREQEREBERAREQEREBERA8VmspPhKzijqZP7RqWTzlbrNxM3yiF2qdJAVTp6n8pNbUMruLqWF5RbOj/E/ryv2kI91j+RnQ5xLdPeOhRxdM1KqoA1mLMAAGBFyToBrO1UqisAykMrC4INwQeBBHETHQ9zV2m1qbeOk2pHbaeygcz8on1VWx/EyNZJIYw6zUtNold211b8PylxU6SobBPbI5qfylswzXUeUnQyRETCkREBERAREQEREBEReAnl2AFzwE/biQu2cd9RZZNGptLGl204Ce8MFydtRqSRcd3Pymtg8PnOvsjj/ACjauJt2R6+XcJ0RB7byliV4Sg72VSAlJTlL5mJ5KLf16y5Yw5mA5/0Zz3fmoevFjYFCvxFx/XKRL8aGx9kq1Pr6t8pNkUHLmt7RJGtr6WnT+h/G9XUfCKT1TqXRCbhHB7WS/AMCSRwul9LmUOi4GFoAfu/iSSZYOi+tbHqTwVHJ/ukfMiSrI6fv9tt8Jg6lSl+0bsU/Bn0Del7znHRRjK1VcQ9ao9Q9YB22LahdeJ46/KTfTLtQChSC63qf5W/O00uiXCFMGrka1qhc+PaCqfUKD6y8z0n5WHGUyDqLXmraT+0zdsthwv4zUFIcpVedim1Qespe/u28Vgdq0KtB2ytSUNSLHI/Vu+cEcLkEC/dpynQ9mIA9rDUSgdNeCPV0cUo1o1ipP3almH+ILCX465gMWtamlZPZqKGXyYXF5nlU6ONoB9n0Tf2cy+iuQPhaWYVgZzsajLE/AYkH7ERAREQE8tPUQMDkzUqFpJWn4VECDd25zSqICbk2B9fdLHUwqtxHukPid2tS1Gs9InusHQ/wnh/DaalwePplJFsDYDwN5W8biwb63vJLFbu436rYep4k1KXwyv8AOR1TdXaB+rhh/wCap/oy7EQ1TFZSTa+mkpG9dIuuYalTfz5zpbbhYx/arUU8FVn+JK/KeG6LQ37WvUfwFkH+EA/GNHGcHtpVpClUuMpOU2voTexlk3P2mtMtVOjOMqjvC3uSeRJA08PGX9eirCKb9WCeZ1+Jm2u5NKn7KAekg55v3tNq9OkBqQxt5kAD851Hd3BilSo0V4IFUfwi0h9oboU6q5W0sQwsNQRwtLJgiBY8pqVM9su0R2/T8zNaZsfiENjexHdYzT+krzlVI7PPbHkZGdIGzuvweKp2ueqFRfxUu0Pis2sHi0DAkmbuMqK6N402U35H+jAqHRvXNPZ9EHTMXYeTObfCXbBV80gNl7OIARQAqgAACwAGgA5Sz4LBZRwnOkbiRPYWJFeoiICIiAiIgIiICIiAiIgIiICfhUT9iBr1cEjcRbykVi93bnNSqtTJ46BlPmp/Kxk7EaKZiN3sd9V8PU8+spfIPNM7A2j+7wv/ALFT/Ql/iXaKPQ3dx/1voyeT1Knw6tfnJnB7vv8A9+tn+6iZF+JYn3yfiNoxUMOqCyi0yxEgREQP/9k="/>
          <p:cNvSpPr>
            <a:spLocks noChangeAspect="1" noChangeArrowheads="1"/>
          </p:cNvSpPr>
          <p:nvPr/>
        </p:nvSpPr>
        <p:spPr bwMode="auto">
          <a:xfrm>
            <a:off x="460375" y="1603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8" name="AutoShape 12" descr="data:image/jpeg;base64,/9j/4AAQSkZJRgABAQAAAQABAAD/2wCEAAkGBxISEhUQEBMWEhUSFRgYFRUVFxkXGBgYFRcYGBUaFRcZHiggGBslHhgXIzEhJSkrLi4uGB8zODMtNyguMC0BCgoKDg0OGxAQGC0lHyUtLS0tKy0rLS0tLS0tLS0tLS0tLS0tLS0tLy0tLSstLS0tLS0tKy0tLS0rLS0tLS4rLf/AABEIAPwAyAMBIgACEQEDEQH/xAAcAAEAAgMBAQEAAAAAAAAAAAAABQYDBAcCCAH/xABDEAACAQIDBAcEBgcHBQAAAAABAgADEQQSIQUGMVEHEyJBYXGBMpGhsRRCUmJywRYjM1OC0fAVkqLC0+HxJEODlLL/xAAXAQEBAQEAAAAAAAAAAAAAAAAAAQID/8QAHhEBAQEBAAMAAwEAAAAAAAAAAAERAhIhMUFRYSL/2gAMAwEAAhEDEQA/AO4xEQEREBERAREQEREBERAREQET8ZgBcyJxO0Ea4JNh3W4yyaJRqqjiwHqJ6DA8NZWKldO5B7gJqGqytmTTyMviLnEg9l7aLHJU9/f/ALyckswIiJAiIgIiICIiAiIgIiICIiAiIgIiICRW8m8OHwFE4jFPkS4UAC7Mx4KijVjofcZKznfSVi6IUPWUPkqZkvY5aeDHX1mS/AvUWlRNuYliWvzeXpPwVFhRqmqr5VZ0VMxQsobK5BsHAIuBe08UukLZ4UApWAOt2okn1AuROE4bNXxQaqczFjUqHmx7bf4tPKWaq0vkrp/6XbPcgJXCMeC1OwT5B7GSFPEq2qkHynz5vHibkUhwGreZ4D3fOaOz9qV6BvQqvT8FPZ/unT4R5D6moYJGyOp1FtR38wRJjBVbE0z9XVTzB4Tgu6PSRihpUVauW2b6hI5jiCfdOsbtbz0sZTNdAUNBstVXsCtxfUjS3A38ZfqLdEwYLGU6yCpRdaiNwZCGB9RM8wpERAREQEREBERAREQEREBERAREQE4tvBsiti6WMFEvVqgtlQkdlXxK1KqUwdBfJ62naZWMLu/9GxVfEo10xAHZ71cMzN6G83xZljn1LbK+ctm0GpYt0qqabZWsrgqdWB4HXuPukvXqBQWPAAk+k7fvDsDC4xMmJorUHceDqeaONVM5fvF0b4hVZcJiUrIdMlfsVVHLOBZvUCS8ujldaqWYseLG59Z4lmfcHaINuoB8RVpW+Lie06P8f+4v4dbRH+eTBGbtH9aRzQ/ArLlSxxo7M2gQSor16VNiOPV5aa1MvjqR75CfoTtFBcYRz+Bqb/8Aw5k8NgOcLRwVWyim6164vcs7FyKemlgGsfTlNcc21jvqcza7RudsulhxWp4ZBToirZFHNVAc682v63likRump+i02b2nzOfOoxc/OS8zfrXMyEREikREBERAREQEREBERAREQEREBMeJp5lKjiRp590yRArOFpYhaYOKVQ9yLobqeR8P9pG7SqSz7Z2nh6KhcRUVOuIRAT2nZjYBF4k3I8pyHae9xo3p42jUpMpI6xVLUqgBIDI3de3Dum5dRYWqwKvjOfYnfwNphqL1DzbQe5bk+towO0MXUrUkxVZMKtVsuY2RFJBtdj6d5lHSEqyqsld8ZUpKpIqsuU2+6B87y8Ybc+upQdctRSO09rEeg9r4S37PwKUVyIPM95PMxO8Z748pj92bQNOlTpniiAG3gJsxE5tkREBERAREQEREBERAREQEREBESPfaKOz06bXNI2qW+qbA5b87EH1EsmjztDaopmwFz/XvkPiNs1m9k5fID87mSP8AZ6k5nuTy7h4TNYLooA8pvIimYzZS1qwxNUZqy2yub3AHADkPATNV2YHGVySOUtTNNavSTibDxGkopjbk4U6gEfxN/Oau2dw6GICioz2p3y5Wtxte+mp0EtdVgD2Wv6WnkVYGvulSqbPpfR1d69IHsCoQSg+yhA9nwPDulrwu1qb6HsnkZX6RBYA95A+Mk8TgQdU7J5d3pyksgnQYkHgdtU1dMPWdVqVL9WpPaawuSByk5MWYpERIEREBETHVrKtszBb8LkC/leBkiIgYcVi0pjNUYKPGZKdQMAykEEXBGoI8JBb5Yao9HNSXOUNyLhdO83Yge+a3RxtHr8EjkZWDOGQkHL2iRYjiCNb+Muek1aIiJFIiIEdvFjzh8NWrjjTpsV/Fbs39bTnXRJtENRxCs2aqaxdr8f1igAnnco06Pt7CLWw9ai7BVqU2UseC3FgfQ2nzxsPbD7PxZLeyCUqgd634jnY2I5jzm+fjF+u5nGv9r4CYmxj8x7pCYHaqVl6ymwdTwYcNOI8D4TYavNNN5se/3fjNCtVYm5N5iatML1ZBmLmeetM1WrTw1eBv065uPMSZxO0xoF4sbX5SrpV1kLvjtvqaDBTZ6oKJbiMws7DyU+8iBVNsbUGOxtfEq5U5wMOQfZp09KZW3cfaPi07j0f7dbGYNKlT9qhNOr4sttfUEet583YM5CCvdO6dDNNvotWo3CpWNvGyi5HqfhHXxjm+3QYiJzdCIiAlP3jx3XHqkHaBsASLNfhYnQHwlwlR3j2FQQNVOchwRlBsoJ77jUd8sETsbeHGYeuMJXorkJawLHOgVQ182qlTrYel+4WD9NcIv7Z+p49ptV0BJ1W9tAeMo6444YfRzXd0e3VI7sQFGRMpJuCc7Djxv4Svbw0Xpk1iFRPZJJBFnyhieQAzXvzFrW11jOu3f2lh6lPMtVGRwbEEEEag/mLSi7Pxlanj6bGnloXqB6ge9hl7N1tqpJBB+6fC+xQq06qB6bBkuVFuAKEqV8LWtaYsUq2tca98YroOGxKVFzU2DDmD8+UyzlSVqlDM+HrBHANgASCe4FT7Ws1Ny9+MfWpVDWqB8r9lmpqCQdSDlCg207ucnia7BE5ZtLe3aAOalVpJb6jUcyn1DAj3yM21vhj8TSomhiPo9WzmvTohcihWKJd3VnDMVYhbWC89CZ4luLlv5tnq1yKdTf0toT58R6HnKruhuJR2glTFYomzEpSyNZgVNmY8Re9xY37/AAldwWE2jtKr9GWqmY3NSrU0ZF0zMAoHWE5tNF1vw4zuOwdk08Jh6eFoiyUlsL8SeLM3NmYknxJlvpJ7VDYPRmmEd2pYqoVca02VbE/VJ8RzFpg2rh6lElWGvdyPkZ0WYcVhkqLkqKGB7j+XKTVxw198f1lSmtMvkdwpBFiisQpJ7iQBp4zWO/CAlaiMluJ9oc+7X4SHxGJpnEV3UKgZzlA+ytxfxNgL+UrmIqZiWPeZ1sc51XVqe0gSVPZYG1jx9hGPuL5T95GHdMvXyjbS2g+dKqWUcMvG99Tc8eN9eZ7507dvdKtWp067OqJURWHFmswuNOHxmbka4ts9o0MZU9u7nbWqVDVbDvUVicmWxst+yMt7r6id02Vu/RoWIGdx9ZtSPIcBJaZ8mrHzKm62JpVUp4um1HPZhcqSVvYkAE2PHjPovYWFp0sPTpURlRFAUfG55k8fWV3pG2dmSniAP2LEN+F7anyIH96SO5+0adSl1YdS6AEoCMwVrhSRxAJVhfwMW7CTFgiImVIiICeaiBgVYAg8QRcHzE9RAru0tzMJWYvlKMwUdg2F0N0Nrdx981n3JR0NOtVZhpbKAvAg63uCDaxEtcS7UxVn3NREC4dynEkNqGY6s2lspJ10FuQE0/0TxBNi9MDmC3ytLrEbVQ+yN3qVA5v2j/abu/CO6bmP2ZSrC1VA1uB4EeRGs3IkFc/QvCk9rOw5F9PgAfjKbt/cfFUarvgaa1abi2TMFIAZmUEk3uCzC+twdbTqsTU6xm86onR1upWwzPisWqJWqLkCI2bKt7m7cL6LoPHnYXuIkt1ZMIia+NxQpi54nhIr5h2zherq1KbDVHZT5qxBkZkEs++LPXxlRqdMsWGdxTUnLmJte2pJGv8AxK9Sw751DUny5lzXVlGW4zXPdpedq4T3Nj3RBZh32/oT6j2Jhuqw9Gl+7pIp81UAziGH3dQ1kqhMmejTc0x7K1LFatvAVEew5WnQ929q1KFqVS70+7vK+Xh4TPUdOP2vMTzTcMAym4OoM9Tm2q3SdhWq7NxCre6hHNjbspUVn1/CGlP6J6wpYiuj0xSWs5OGLMHbq9MqFuJJ9o37wPCdWrUg6lGF1YEEHgQRYgzh+wcOuE26MOS701dhSV2JsFUhCBoL3uPSb5zMc+pdljucQDEw6EREBERAREQEREBERAREQERECM3l20mCw1XFVNRSW+UcWY6Ko8yRMPVGqqNUNjlBYDmQCQL8BIXpcwTVdnVMov1bK7AfZF1b0Ga/pMWw9rricNSq95pqG8GUZWHvBm+fjP5S2G2VQo36qmqZtSQNT5k6mRW2MLRfQqCe/lMlarbgSPImaFRxzmlY8LgKdP2R7yTw4cZYsDhKZp6gdoce/wBJXDW8Z6x+3OowzPfSmrNbmRcgepsPWNTJEhsLfCiMY2zmJuCVSofYaoPbRTzHzBHK91nyvs3aFQEEktV6xXRu/PmzE+d/nPqiY6hzdJz7eLApTxwrlAWBD03tqMws4B8wff4zoMpHSnsH6XRo/rTTCVDmAFy6upBA5EEDjp8JOfq1csKwKKRqCNPKZZW9w8MtDDLhlZm6sm2e17MSbCwAtrylki/VIiJAiIgIiICIiAiIgIiICIiBhxZGRrgEZTodQdO8d4nItkUzh8YcPRIFKs2iE2VXOgKnUi+gt4jhOn7x7Tp4egz1AzZuwiU1L1HdgbKiDVjxPoZyLYe2qFfHUXJIQVVZmymwy9pdQOGcICeABJm+ZcZti24ysyNkqKUbk35HgR4iaFbEjnOm4nCpUGWooYciPlykNW3QwzG4DL4A/wAwZPJVCNflNTbuwsbjaPV4SlnXMM5ZlQWXUAFiL62OnC3jOmYXdbDIb5S/4zf4CwMmUQAAAAAcANAPIR5GPnzcjYRpYxXxaj/p6mqcRmRrEk+FifGwn0LOX704cUa9XuzMWH8faPxJ906Zh75Vvxyi/nbWKSYyStb3VbGmCCR3AcSTy93zk7i8bTpKWqMFCqWPOwFzYcTKbV2xhsXVZKiipSKt7RVkK6qwFrg2IZSOYPdaOYWtvdHHJVXOtwQ1u8HkQQeVpb5RtyKJtckks17k3PqecvMdEIiJlSIiAiIgIiICIiAiIgIiIFI6R3qI1CorFFtVplgAQOsCgg3GhIBseOh5zmGx9nUSophetepUyAHt1C7PpfvH2ifMmdL6Z8S67O6unxr1qdPTjrdwB5lAPWavRnQFKo1G5cJT7BYlsuoDZL+yDfW1r6TpL/ly8b5V0KillCk3sAL87Ce4ic3UiIgcU6ZVYV3cvWc2pCnQpqcuQFesJccL3ewtoQON50Xo7xLPgaasxY0iUDMbsVGqZjzCsoPiDIHpaoVKSpjqQVhTGSopuCQT2CCO4Em/pM/Q3jFq4N3v2mrM7J9nMFC25js8fOdLni5c+Xn/ABNVsPiDX0Sw+3pY+J/lNXebZtHCYCsaFqJuGzat2mYLwJ9nX2RwHAS2yl767wUQ64QOuYA1KhzABLdlFPicxNvu+UzLXSyPXRic+GNRqi1WDsuZRYWFiNO42IlykRuqwOGQi2t9R3915LyX6QiIkUiIgIiICIiAiIgIiICRW1NvUqBysGJtfQae8/lJWVraTAuTx/5lk0V/ePfTDVaeUheycy5iDqveNNCLyM3H3jo0neowLmoLKE1Ngbsbe6b+3sPSqAZ6NNiL6lFPHzGkh6VTq1y0wEFzooAHd3DSbxHVtmbRp10z072vYgixB5ETblR3Br3FVT91vmD+Ut0xVIiY672UkdwNvykEDv7guuwb0zpm0vyuCAfQ2lO6HcNUw7PQqWuyMxANx2XXLr5E++Z94G2gVJDiopOqlso01FlGnEDjKeibTVy1NeqPDMKqg27xoZvPSO17w9f9HqfRdatuzrY2v2spOma17eM5umwatRUv1SVLtZayZwc2hDkG4vbx1AJvJTdbFbQCg1ahq/vELBrA6aMdfdLVhN3glQVDULhfZUqB5XI4+4ST0fUjsrBChRp0BqKaKt7WvlFr2HCbURMqREQEREBERAREQEREBERA8VmspPhKzijqZP7RqWTzlbrNxM3yiF2qdJAVTp6n8pNbUMruLqWF5RbOj/E/ryv2kI91j+RnQ5xLdPeOhRxdM1KqoA1mLMAAGBFyToBrO1UqisAykMrC4INwQeBBHETHQ9zV2m1qbeOk2pHbaeygcz8on1VWx/EyNZJIYw6zUtNold211b8PylxU6SobBPbI5qfylswzXUeUnQyRETCkREBERAREQEREBEReAnl2AFzwE/biQu2cd9RZZNGptLGl204Ce8MFydtRqSRcd3Pymtg8PnOvsjj/ACjauJt2R6+XcJ0RB7byliV4Sg72VSAlJTlL5mJ5KLf16y5Yw5mA5/0Zz3fmoevFjYFCvxFx/XKRL8aGx9kq1Pr6t8pNkUHLmt7RJGtr6WnT+h/G9XUfCKT1TqXRCbhHB7WS/AMCSRwul9LmUOi4GFoAfu/iSSZYOi+tbHqTwVHJ/ukfMiSrI6fv9tt8Jg6lSl+0bsU/Bn0Del7znHRRjK1VcQ9ao9Q9YB22LahdeJ46/KTfTLtQChSC63qf5W/O00uiXCFMGrka1qhc+PaCqfUKD6y8z0n5WHGUyDqLXmraT+0zdsthwv4zUFIcpVedim1Qespe/u28Vgdq0KtB2ytSUNSLHI/Vu+cEcLkEC/dpynQ9mIA9rDUSgdNeCPV0cUo1o1ipP3almH+ILCX465gMWtamlZPZqKGXyYXF5nlU6ONoB9n0Tf2cy+iuQPhaWYVgZzsajLE/AYkH7ERAREQE8tPUQMDkzUqFpJWn4VECDd25zSqICbk2B9fdLHUwqtxHukPid2tS1Gs9InusHQ/wnh/DaalwePplJFsDYDwN5W8biwb63vJLFbu436rYep4k1KXwyv8AOR1TdXaB+rhh/wCap/oy7EQ1TFZSTa+mkpG9dIuuYalTfz5zpbbhYx/arUU8FVn+JK/KeG6LQ37WvUfwFkH+EA/GNHGcHtpVpClUuMpOU2voTexlk3P2mtMtVOjOMqjvC3uSeRJA08PGX9eirCKb9WCeZ1+Jm2u5NKn7KAekg55v3tNq9OkBqQxt5kAD851Hd3BilSo0V4IFUfwi0h9oboU6q5W0sQwsNQRwtLJgiBY8pqVM9su0R2/T8zNaZsfiENjexHdYzT+krzlVI7PPbHkZGdIGzuvweKp2ueqFRfxUu0Pis2sHi0DAkmbuMqK6N402U35H+jAqHRvXNPZ9EHTMXYeTObfCXbBV80gNl7OIARQAqgAACwAGgA5Sz4LBZRwnOkbiRPYWJFeoiICIiAiIgIiICIiAiIgIiICfhUT9iBr1cEjcRbykVi93bnNSqtTJ46BlPmp/Kxk7EaKZiN3sd9V8PU8+spfIPNM7A2j+7wv/ALFT/Ql/iXaKPQ3dx/1voyeT1Knw6tfnJnB7vv8A9+tn+6iZF+JYn3yfiNoxUMOqCyi0yxEgREQP/9k="/>
          <p:cNvSpPr>
            <a:spLocks noChangeAspect="1" noChangeArrowheads="1"/>
          </p:cNvSpPr>
          <p:nvPr/>
        </p:nvSpPr>
        <p:spPr bwMode="auto">
          <a:xfrm>
            <a:off x="612775" y="3127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9" name="AutoShape 14" descr="data:image/jpeg;base64,/9j/4AAQSkZJRgABAQAAAQABAAD/2wCEAAkGBxISEhUQEBMWEhUSFRgYFRUVFxkXGBgYFRcYGBUaFRcZHiggGBslHhgXIzEhJSkrLi4uGB8zODMtNyguMC0BCgoKDg0OGxAQGC0lHyUtLS0tKy0rLS0tLS0tLS0tLS0tLS0tLS0tLy0tLSstLS0tLS0tKy0tLS0rLS0tLS4rLf/AABEIAPwAyAMBIgACEQEDEQH/xAAcAAEAAgMBAQEAAAAAAAAAAAAABQYDBAcCCAH/xABDEAACAQIDBAcEBgcHBQAAAAABAgADEQQSIQUGMVEHEyJBYXGBMpGhsRRCUmJywRYjM1OC0fAVkqLC0+HxJEODlLL/xAAXAQEBAQEAAAAAAAAAAAAAAAAAAQID/8QAHhEBAQEBAAMAAwEAAAAAAAAAAAERAhIhMUFRYSL/2gAMAwEAAhEDEQA/AO4xEQEREBERAREQEREBERAREQET8ZgBcyJxO0Ea4JNh3W4yyaJRqqjiwHqJ6DA8NZWKldO5B7gJqGqytmTTyMviLnEg9l7aLHJU9/f/ALyckswIiJAiIgIiICIiAiIgIiICIiAiIgIiICRW8m8OHwFE4jFPkS4UAC7Mx4KijVjofcZKznfSVi6IUPWUPkqZkvY5aeDHX1mS/AvUWlRNuYliWvzeXpPwVFhRqmqr5VZ0VMxQsobK5BsHAIuBe08UukLZ4UApWAOt2okn1AuROE4bNXxQaqczFjUqHmx7bf4tPKWaq0vkrp/6XbPcgJXCMeC1OwT5B7GSFPEq2qkHynz5vHibkUhwGreZ4D3fOaOz9qV6BvQqvT8FPZ/unT4R5D6moYJGyOp1FtR38wRJjBVbE0z9XVTzB4Tgu6PSRihpUVauW2b6hI5jiCfdOsbtbz0sZTNdAUNBstVXsCtxfUjS3A38ZfqLdEwYLGU6yCpRdaiNwZCGB9RM8wpERAREQEREBERAREQEREBERAREQE4tvBsiti6WMFEvVqgtlQkdlXxK1KqUwdBfJ62naZWMLu/9GxVfEo10xAHZ71cMzN6G83xZljn1LbK+ctm0GpYt0qqabZWsrgqdWB4HXuPukvXqBQWPAAk+k7fvDsDC4xMmJorUHceDqeaONVM5fvF0b4hVZcJiUrIdMlfsVVHLOBZvUCS8ujldaqWYseLG59Z4lmfcHaINuoB8RVpW+Lie06P8f+4v4dbRH+eTBGbtH9aRzQ/ArLlSxxo7M2gQSor16VNiOPV5aa1MvjqR75CfoTtFBcYRz+Bqb/8Aw5k8NgOcLRwVWyim6164vcs7FyKemlgGsfTlNcc21jvqcza7RudsulhxWp4ZBToirZFHNVAc682v63likRump+i02b2nzOfOoxc/OS8zfrXMyEREikREBERAREQEREBERAREQEREBMeJp5lKjiRp590yRArOFpYhaYOKVQ9yLobqeR8P9pG7SqSz7Z2nh6KhcRUVOuIRAT2nZjYBF4k3I8pyHae9xo3p42jUpMpI6xVLUqgBIDI3de3Dum5dRYWqwKvjOfYnfwNphqL1DzbQe5bk+towO0MXUrUkxVZMKtVsuY2RFJBtdj6d5lHSEqyqsld8ZUpKpIqsuU2+6B87y8Ybc+upQdctRSO09rEeg9r4S37PwKUVyIPM95PMxO8Z748pj92bQNOlTpniiAG3gJsxE5tkREBERAREQEREBERAREQEREBESPfaKOz06bXNI2qW+qbA5b87EH1EsmjztDaopmwFz/XvkPiNs1m9k5fID87mSP8AZ6k5nuTy7h4TNYLooA8pvIimYzZS1qwxNUZqy2yub3AHADkPATNV2YHGVySOUtTNNavSTibDxGkopjbk4U6gEfxN/Oau2dw6GICioz2p3y5Wtxte+mp0EtdVgD2Wv6WnkVYGvulSqbPpfR1d69IHsCoQSg+yhA9nwPDulrwu1qb6HsnkZX6RBYA95A+Mk8TgQdU7J5d3pyksgnQYkHgdtU1dMPWdVqVL9WpPaawuSByk5MWYpERIEREBETHVrKtszBb8LkC/leBkiIgYcVi0pjNUYKPGZKdQMAykEEXBGoI8JBb5Yao9HNSXOUNyLhdO83Yge+a3RxtHr8EjkZWDOGQkHL2iRYjiCNb+Muek1aIiJFIiIEdvFjzh8NWrjjTpsV/Fbs39bTnXRJtENRxCs2aqaxdr8f1igAnnco06Pt7CLWw9ai7BVqU2UseC3FgfQ2nzxsPbD7PxZLeyCUqgd634jnY2I5jzm+fjF+u5nGv9r4CYmxj8x7pCYHaqVl6ymwdTwYcNOI8D4TYavNNN5se/3fjNCtVYm5N5iatML1ZBmLmeetM1WrTw1eBv065uPMSZxO0xoF4sbX5SrpV1kLvjtvqaDBTZ6oKJbiMws7DyU+8iBVNsbUGOxtfEq5U5wMOQfZp09KZW3cfaPi07j0f7dbGYNKlT9qhNOr4sttfUEet583YM5CCvdO6dDNNvotWo3CpWNvGyi5HqfhHXxjm+3QYiJzdCIiAlP3jx3XHqkHaBsASLNfhYnQHwlwlR3j2FQQNVOchwRlBsoJ77jUd8sETsbeHGYeuMJXorkJawLHOgVQ182qlTrYel+4WD9NcIv7Z+p49ptV0BJ1W9tAeMo6444YfRzXd0e3VI7sQFGRMpJuCc7Djxv4Svbw0Xpk1iFRPZJJBFnyhieQAzXvzFrW11jOu3f2lh6lPMtVGRwbEEEEag/mLSi7Pxlanj6bGnloXqB6ge9hl7N1tqpJBB+6fC+xQq06qB6bBkuVFuAKEqV8LWtaYsUq2tca98YroOGxKVFzU2DDmD8+UyzlSVqlDM+HrBHANgASCe4FT7Ws1Ny9+MfWpVDWqB8r9lmpqCQdSDlCg207ucnia7BE5ZtLe3aAOalVpJb6jUcyn1DAj3yM21vhj8TSomhiPo9WzmvTohcihWKJd3VnDMVYhbWC89CZ4luLlv5tnq1yKdTf0toT58R6HnKruhuJR2glTFYomzEpSyNZgVNmY8Re9xY37/AAldwWE2jtKr9GWqmY3NSrU0ZF0zMAoHWE5tNF1vw4zuOwdk08Jh6eFoiyUlsL8SeLM3NmYknxJlvpJ7VDYPRmmEd2pYqoVca02VbE/VJ8RzFpg2rh6lElWGvdyPkZ0WYcVhkqLkqKGB7j+XKTVxw198f1lSmtMvkdwpBFiisQpJ7iQBp4zWO/CAlaiMluJ9oc+7X4SHxGJpnEV3UKgZzlA+ytxfxNgL+UrmIqZiWPeZ1sc51XVqe0gSVPZYG1jx9hGPuL5T95GHdMvXyjbS2g+dKqWUcMvG99Tc8eN9eZ7507dvdKtWp067OqJURWHFmswuNOHxmbka4ts9o0MZU9u7nbWqVDVbDvUVicmWxst+yMt7r6id02Vu/RoWIGdx9ZtSPIcBJaZ8mrHzKm62JpVUp4um1HPZhcqSVvYkAE2PHjPovYWFp0sPTpURlRFAUfG55k8fWV3pG2dmSniAP2LEN+F7anyIH96SO5+0adSl1YdS6AEoCMwVrhSRxAJVhfwMW7CTFgiImVIiICeaiBgVYAg8QRcHzE9RAru0tzMJWYvlKMwUdg2F0N0Nrdx981n3JR0NOtVZhpbKAvAg63uCDaxEtcS7UxVn3NREC4dynEkNqGY6s2lspJ10FuQE0/0TxBNi9MDmC3ytLrEbVQ+yN3qVA5v2j/abu/CO6bmP2ZSrC1VA1uB4EeRGs3IkFc/QvCk9rOw5F9PgAfjKbt/cfFUarvgaa1abi2TMFIAZmUEk3uCzC+twdbTqsTU6xm86onR1upWwzPisWqJWqLkCI2bKt7m7cL6LoPHnYXuIkt1ZMIia+NxQpi54nhIr5h2zherq1KbDVHZT5qxBkZkEs++LPXxlRqdMsWGdxTUnLmJte2pJGv8AxK9Sw751DUny5lzXVlGW4zXPdpedq4T3Nj3RBZh32/oT6j2Jhuqw9Gl+7pIp81UAziGH3dQ1kqhMmejTc0x7K1LFatvAVEew5WnQ929q1KFqVS70+7vK+Xh4TPUdOP2vMTzTcMAym4OoM9Tm2q3SdhWq7NxCre6hHNjbspUVn1/CGlP6J6wpYiuj0xSWs5OGLMHbq9MqFuJJ9o37wPCdWrUg6lGF1YEEHgQRYgzh+wcOuE26MOS701dhSV2JsFUhCBoL3uPSb5zMc+pdljucQDEw6EREBERAREQEREBERAREQERECM3l20mCw1XFVNRSW+UcWY6Ko8yRMPVGqqNUNjlBYDmQCQL8BIXpcwTVdnVMov1bK7AfZF1b0Ga/pMWw9rricNSq95pqG8GUZWHvBm+fjP5S2G2VQo36qmqZtSQNT5k6mRW2MLRfQqCe/lMlarbgSPImaFRxzmlY8LgKdP2R7yTw4cZYsDhKZp6gdoce/wBJXDW8Z6x+3OowzPfSmrNbmRcgepsPWNTJEhsLfCiMY2zmJuCVSofYaoPbRTzHzBHK91nyvs3aFQEEktV6xXRu/PmzE+d/nPqiY6hzdJz7eLApTxwrlAWBD03tqMws4B8wff4zoMpHSnsH6XRo/rTTCVDmAFy6upBA5EEDjp8JOfq1csKwKKRqCNPKZZW9w8MtDDLhlZm6sm2e17MSbCwAtrylki/VIiJAiIgIiICIiAiIgIiICIiBhxZGRrgEZTodQdO8d4nItkUzh8YcPRIFKs2iE2VXOgKnUi+gt4jhOn7x7Tp4egz1AzZuwiU1L1HdgbKiDVjxPoZyLYe2qFfHUXJIQVVZmymwy9pdQOGcICeABJm+ZcZti24ysyNkqKUbk35HgR4iaFbEjnOm4nCpUGWooYciPlykNW3QwzG4DL4A/wAwZPJVCNflNTbuwsbjaPV4SlnXMM5ZlQWXUAFiL62OnC3jOmYXdbDIb5S/4zf4CwMmUQAAAAAcANAPIR5GPnzcjYRpYxXxaj/p6mqcRmRrEk+FifGwn0LOX704cUa9XuzMWH8faPxJ906Zh75Vvxyi/nbWKSYyStb3VbGmCCR3AcSTy93zk7i8bTpKWqMFCqWPOwFzYcTKbV2xhsXVZKiipSKt7RVkK6qwFrg2IZSOYPdaOYWtvdHHJVXOtwQ1u8HkQQeVpb5RtyKJtckks17k3PqecvMdEIiJlSIiAiIgIiICIiAiIgIiIFI6R3qI1CorFFtVplgAQOsCgg3GhIBseOh5zmGx9nUSophetepUyAHt1C7PpfvH2ifMmdL6Z8S67O6unxr1qdPTjrdwB5lAPWavRnQFKo1G5cJT7BYlsuoDZL+yDfW1r6TpL/ly8b5V0KillCk3sAL87Ce4ic3UiIgcU6ZVYV3cvWc2pCnQpqcuQFesJccL3ewtoQON50Xo7xLPgaasxY0iUDMbsVGqZjzCsoPiDIHpaoVKSpjqQVhTGSopuCQT2CCO4Em/pM/Q3jFq4N3v2mrM7J9nMFC25js8fOdLni5c+Xn/ABNVsPiDX0Sw+3pY+J/lNXebZtHCYCsaFqJuGzat2mYLwJ9nX2RwHAS2yl767wUQ64QOuYA1KhzABLdlFPicxNvu+UzLXSyPXRic+GNRqi1WDsuZRYWFiNO42IlykRuqwOGQi2t9R3915LyX6QiIkUiIgIiICIiAiIgIiICRW1NvUqBysGJtfQae8/lJWVraTAuTx/5lk0V/ePfTDVaeUheycy5iDqveNNCLyM3H3jo0neowLmoLKE1Ngbsbe6b+3sPSqAZ6NNiL6lFPHzGkh6VTq1y0wEFzooAHd3DSbxHVtmbRp10z072vYgixB5ETblR3Br3FVT91vmD+Ut0xVIiY672UkdwNvykEDv7guuwb0zpm0vyuCAfQ2lO6HcNUw7PQqWuyMxANx2XXLr5E++Z94G2gVJDiopOqlso01FlGnEDjKeibTVy1NeqPDMKqg27xoZvPSO17w9f9HqfRdatuzrY2v2spOma17eM5umwatRUv1SVLtZayZwc2hDkG4vbx1AJvJTdbFbQCg1ahq/vELBrA6aMdfdLVhN3glQVDULhfZUqB5XI4+4ST0fUjsrBChRp0BqKaKt7WvlFr2HCbURMqREQEREBERAREQEREBERA8VmspPhKzijqZP7RqWTzlbrNxM3yiF2qdJAVTp6n8pNbUMruLqWF5RbOj/E/ryv2kI91j+RnQ5xLdPeOhRxdM1KqoA1mLMAAGBFyToBrO1UqisAykMrC4INwQeBBHETHQ9zV2m1qbeOk2pHbaeygcz8on1VWx/EyNZJIYw6zUtNold211b8PylxU6SobBPbI5qfylswzXUeUnQyRETCkREBERAREQEREBEReAnl2AFzwE/biQu2cd9RZZNGptLGl204Ce8MFydtRqSRcd3Pymtg8PnOvsjj/ACjauJt2R6+XcJ0RB7byliV4Sg72VSAlJTlL5mJ5KLf16y5Yw5mA5/0Zz3fmoevFjYFCvxFx/XKRL8aGx9kq1Pr6t8pNkUHLmt7RJGtr6WnT+h/G9XUfCKT1TqXRCbhHB7WS/AMCSRwul9LmUOi4GFoAfu/iSSZYOi+tbHqTwVHJ/ukfMiSrI6fv9tt8Jg6lSl+0bsU/Bn0Del7znHRRjK1VcQ9ao9Q9YB22LahdeJ46/KTfTLtQChSC63qf5W/O00uiXCFMGrka1qhc+PaCqfUKD6y8z0n5WHGUyDqLXmraT+0zdsthwv4zUFIcpVedim1Qespe/u28Vgdq0KtB2ytSUNSLHI/Vu+cEcLkEC/dpynQ9mIA9rDUSgdNeCPV0cUo1o1ipP3almH+ILCX465gMWtamlZPZqKGXyYXF5nlU6ONoB9n0Tf2cy+iuQPhaWYVgZzsajLE/AYkH7ERAREQE8tPUQMDkzUqFpJWn4VECDd25zSqICbk2B9fdLHUwqtxHukPid2tS1Gs9InusHQ/wnh/DaalwePplJFsDYDwN5W8biwb63vJLFbu436rYep4k1KXwyv8AOR1TdXaB+rhh/wCap/oy7EQ1TFZSTa+mkpG9dIuuYalTfz5zpbbhYx/arUU8FVn+JK/KeG6LQ37WvUfwFkH+EA/GNHGcHtpVpClUuMpOU2voTexlk3P2mtMtVOjOMqjvC3uSeRJA08PGX9eirCKb9WCeZ1+Jm2u5NKn7KAekg55v3tNq9OkBqQxt5kAD851Hd3BilSo0V4IFUfwi0h9oboU6q5W0sQwsNQRwtLJgiBY8pqVM9su0R2/T8zNaZsfiENjexHdYzT+krzlVI7PPbHkZGdIGzuvweKp2ueqFRfxUu0Pis2sHi0DAkmbuMqK6N402U35H+jAqHRvXNPZ9EHTMXYeTObfCXbBV80gNl7OIARQAqgAACwAGgA5Sz4LBZRwnOkbiRPYWJFeoiICIiAiIgIiICIiAiIgIiICfhUT9iBr1cEjcRbykVi93bnNSqtTJ46BlPmp/Kxk7EaKZiN3sd9V8PU8+spfIPNM7A2j+7wv/ALFT/Ql/iXaKPQ3dx/1voyeT1Knw6tfnJnB7vv8A9+tn+6iZF+JYn3yfiNoxUMOqCyi0yxEgREQP/9k="/>
          <p:cNvSpPr>
            <a:spLocks noChangeAspect="1" noChangeArrowheads="1"/>
          </p:cNvSpPr>
          <p:nvPr/>
        </p:nvSpPr>
        <p:spPr bwMode="auto">
          <a:xfrm>
            <a:off x="765175" y="465137"/>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92178" name="Picture 18" descr="http://www.kurzweilai.net/images/robot-family.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3102451"/>
            <a:ext cx="2334298" cy="3603149"/>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5"/>
          <p:cNvSpPr>
            <a:spLocks noChangeArrowheads="1"/>
          </p:cNvSpPr>
          <p:nvPr/>
        </p:nvSpPr>
        <p:spPr bwMode="auto">
          <a:xfrm>
            <a:off x="3505200" y="3444657"/>
            <a:ext cx="6172199"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Loop </a:t>
            </a:r>
          </a:p>
          <a:p>
            <a:pPr>
              <a:spcBef>
                <a:spcPct val="0"/>
              </a:spcBef>
            </a:pPr>
            <a:r>
              <a:rPr lang="en-US" altLang="en-US" sz="2800" dirty="0">
                <a:latin typeface="Times New Roman" pitchFamily="18" charset="0"/>
              </a:rPr>
              <a:t>    Given a population of solutions.</a:t>
            </a:r>
          </a:p>
          <a:p>
            <a:pPr>
              <a:spcBef>
                <a:spcPct val="0"/>
              </a:spcBef>
            </a:pPr>
            <a:r>
              <a:rPr lang="en-US" altLang="en-US" sz="2800" dirty="0">
                <a:latin typeface="Times New Roman" pitchFamily="18" charset="0"/>
              </a:rPr>
              <a:t>    Add some random errors</a:t>
            </a:r>
          </a:p>
          <a:p>
            <a:pPr>
              <a:spcBef>
                <a:spcPct val="0"/>
              </a:spcBef>
            </a:pPr>
            <a:r>
              <a:rPr lang="en-US" altLang="en-US" sz="2800" dirty="0">
                <a:latin typeface="Times New Roman" pitchFamily="18" charset="0"/>
              </a:rPr>
              <a:t>    Randomly cross two.</a:t>
            </a:r>
          </a:p>
          <a:p>
            <a:pPr>
              <a:spcBef>
                <a:spcPct val="0"/>
              </a:spcBef>
            </a:pPr>
            <a:r>
              <a:rPr lang="en-US" altLang="en-US" sz="2800" dirty="0">
                <a:latin typeface="Times New Roman" pitchFamily="18" charset="0"/>
              </a:rPr>
              <a:t>    Keep best.</a:t>
            </a:r>
          </a:p>
          <a:p>
            <a:pPr>
              <a:spcBef>
                <a:spcPct val="0"/>
              </a:spcBef>
            </a:pPr>
            <a:r>
              <a:rPr lang="en-US" altLang="en-US" sz="2800" dirty="0">
                <a:latin typeface="Times New Roman" pitchFamily="18" charset="0"/>
              </a:rPr>
              <a:t>    Repeat</a:t>
            </a:r>
          </a:p>
          <a:p>
            <a:pPr>
              <a:spcBef>
                <a:spcPct val="0"/>
              </a:spcBef>
            </a:pPr>
            <a:endParaRPr lang="en-US" altLang="en-US" sz="2800" dirty="0">
              <a:latin typeface="Times New Roman" pitchFamily="18" charset="0"/>
            </a:endParaRPr>
          </a:p>
        </p:txBody>
      </p:sp>
      <p:sp>
        <p:nvSpPr>
          <p:cNvPr id="13"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5" name="Text Box 33"/>
          <p:cNvSpPr txBox="1">
            <a:spLocks noChangeArrowheads="1"/>
          </p:cNvSpPr>
          <p:nvPr/>
        </p:nvSpPr>
        <p:spPr bwMode="auto">
          <a:xfrm>
            <a:off x="4953000" y="38100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Genetic Algorithms</a:t>
            </a:r>
          </a:p>
        </p:txBody>
      </p:sp>
    </p:spTree>
    <p:extLst>
      <p:ext uri="{BB962C8B-B14F-4D97-AF65-F5344CB8AC3E}">
        <p14:creationId xmlns:p14="http://schemas.microsoft.com/office/powerpoint/2010/main" val="2952355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2166"/>
                                        </p:tgtEl>
                                        <p:attrNameLst>
                                          <p:attrName>style.visibility</p:attrName>
                                        </p:attrNameLst>
                                      </p:cBhvr>
                                      <p:to>
                                        <p:strVal val="visible"/>
                                      </p:to>
                                    </p:set>
                                    <p:anim calcmode="lin" valueType="num">
                                      <p:cBhvr additive="base">
                                        <p:cTn id="7" dur="500" fill="hold"/>
                                        <p:tgtEl>
                                          <p:spTgt spid="92166"/>
                                        </p:tgtEl>
                                        <p:attrNameLst>
                                          <p:attrName>ppt_x</p:attrName>
                                        </p:attrNameLst>
                                      </p:cBhvr>
                                      <p:tavLst>
                                        <p:tav tm="0">
                                          <p:val>
                                            <p:strVal val="0-#ppt_w/2"/>
                                          </p:val>
                                        </p:tav>
                                        <p:tav tm="100000">
                                          <p:val>
                                            <p:strVal val="#ppt_x"/>
                                          </p:val>
                                        </p:tav>
                                      </p:tavLst>
                                    </p:anim>
                                    <p:anim calcmode="lin" valueType="num">
                                      <p:cBhvr additive="base">
                                        <p:cTn id="8" dur="500" fill="hold"/>
                                        <p:tgtEl>
                                          <p:spTgt spid="9216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anim calcmode="lin" valueType="num">
                                      <p:cBhvr additive="base">
                                        <p:cTn id="1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4">
                                            <p:txEl>
                                              <p:pRg st="1" end="1"/>
                                            </p:txEl>
                                          </p:spTgt>
                                        </p:tgtEl>
                                        <p:attrNameLst>
                                          <p:attrName>style.visibility</p:attrName>
                                        </p:attrNameLst>
                                      </p:cBhvr>
                                      <p:to>
                                        <p:strVal val="visible"/>
                                      </p:to>
                                    </p:set>
                                    <p:anim calcmode="lin" valueType="num">
                                      <p:cBhvr additive="base">
                                        <p:cTn id="21"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2178"/>
                                        </p:tgtEl>
                                        <p:attrNameLst>
                                          <p:attrName>style.visibility</p:attrName>
                                        </p:attrNameLst>
                                      </p:cBhvr>
                                      <p:to>
                                        <p:strVal val="visible"/>
                                      </p:to>
                                    </p:set>
                                    <p:anim calcmode="lin" valueType="num">
                                      <p:cBhvr additive="base">
                                        <p:cTn id="27" dur="500" fill="hold"/>
                                        <p:tgtEl>
                                          <p:spTgt spid="92178"/>
                                        </p:tgtEl>
                                        <p:attrNameLst>
                                          <p:attrName>ppt_x</p:attrName>
                                        </p:attrNameLst>
                                      </p:cBhvr>
                                      <p:tavLst>
                                        <p:tav tm="0">
                                          <p:val>
                                            <p:strVal val="0-#ppt_w/2"/>
                                          </p:val>
                                        </p:tav>
                                        <p:tav tm="100000">
                                          <p:val>
                                            <p:strVal val="#ppt_x"/>
                                          </p:val>
                                        </p:tav>
                                      </p:tavLst>
                                    </p:anim>
                                    <p:anim calcmode="lin" valueType="num">
                                      <p:cBhvr additive="base">
                                        <p:cTn id="28" dur="500" fill="hold"/>
                                        <p:tgtEl>
                                          <p:spTgt spid="9217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4">
                                            <p:txEl>
                                              <p:pRg st="2" end="2"/>
                                            </p:txEl>
                                          </p:spTgt>
                                        </p:tgtEl>
                                        <p:attrNameLst>
                                          <p:attrName>style.visibility</p:attrName>
                                        </p:attrNameLst>
                                      </p:cBhvr>
                                      <p:to>
                                        <p:strVal val="visible"/>
                                      </p:to>
                                    </p:set>
                                    <p:anim calcmode="lin" valueType="num">
                                      <p:cBhvr additive="base">
                                        <p:cTn id="33"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4">
                                            <p:txEl>
                                              <p:pRg st="3" end="3"/>
                                            </p:txEl>
                                          </p:spTgt>
                                        </p:tgtEl>
                                        <p:attrNameLst>
                                          <p:attrName>style.visibility</p:attrName>
                                        </p:attrNameLst>
                                      </p:cBhvr>
                                      <p:to>
                                        <p:strVal val="visible"/>
                                      </p:to>
                                    </p:set>
                                    <p:anim calcmode="lin" valueType="num">
                                      <p:cBhvr additive="base">
                                        <p:cTn id="39"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4">
                                            <p:txEl>
                                              <p:pRg st="4" end="4"/>
                                            </p:txEl>
                                          </p:spTgt>
                                        </p:tgtEl>
                                        <p:attrNameLst>
                                          <p:attrName>style.visibility</p:attrName>
                                        </p:attrNameLst>
                                      </p:cBhvr>
                                      <p:to>
                                        <p:strVal val="visible"/>
                                      </p:to>
                                    </p:set>
                                    <p:anim calcmode="lin" valueType="num">
                                      <p:cBhvr additive="base">
                                        <p:cTn id="45"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4">
                                            <p:txEl>
                                              <p:pRg st="5" end="5"/>
                                            </p:txEl>
                                          </p:spTgt>
                                        </p:tgtEl>
                                        <p:attrNameLst>
                                          <p:attrName>style.visibility</p:attrName>
                                        </p:attrNameLst>
                                      </p:cBhvr>
                                      <p:to>
                                        <p:strVal val="visible"/>
                                      </p:to>
                                    </p:set>
                                    <p:anim calcmode="lin" valueType="num">
                                      <p:cBhvr additive="base">
                                        <p:cTn id="51" dur="500" fill="hold"/>
                                        <p:tgtEl>
                                          <p:spTgt spid="14">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4">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3474" y="950893"/>
            <a:ext cx="70214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Clustering is grouping together similar things</a:t>
            </a:r>
            <a:br>
              <a:rPr lang="en-US" altLang="en-US" sz="2800" dirty="0">
                <a:latin typeface="Times New Roman" pitchFamily="18" charset="0"/>
              </a:rPr>
            </a:br>
            <a:r>
              <a:rPr lang="en-US" altLang="en-US" sz="2800" dirty="0">
                <a:latin typeface="Times New Roman" pitchFamily="18" charset="0"/>
              </a:rPr>
              <a:t>without knowing the nature of the things.</a:t>
            </a:r>
          </a:p>
        </p:txBody>
      </p:sp>
      <p:pic>
        <p:nvPicPr>
          <p:cNvPr id="6146" name="Picture 2" descr="Related image"/>
          <p:cNvPicPr>
            <a:picLocks noChangeAspect="1" noChangeArrowheads="1"/>
          </p:cNvPicPr>
          <p:nvPr/>
        </p:nvPicPr>
        <p:blipFill rotWithShape="1">
          <a:blip r:embed="rId2">
            <a:extLst>
              <a:ext uri="{28A0092B-C50C-407E-A947-70E740481C1C}">
                <a14:useLocalDpi xmlns:a14="http://schemas.microsoft.com/office/drawing/2010/main" val="0"/>
              </a:ext>
            </a:extLst>
          </a:blip>
          <a:srcRect l="8290" t="2890" r="2592" b="9250"/>
          <a:stretch/>
        </p:blipFill>
        <p:spPr bwMode="auto">
          <a:xfrm>
            <a:off x="165192" y="2286000"/>
            <a:ext cx="5638800" cy="43434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251182" y="5005200"/>
            <a:ext cx="2962010" cy="1471800"/>
            <a:chOff x="533400" y="4267200"/>
            <a:chExt cx="4038600" cy="2209800"/>
          </a:xfrm>
        </p:grpSpPr>
        <p:pic>
          <p:nvPicPr>
            <p:cNvPr id="7170" name="Picture 2" descr="Image result for car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4800600"/>
              <a:ext cx="1568979" cy="94138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Image result for ca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09990" y="5410200"/>
              <a:ext cx="1676400" cy="1044258"/>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Image result for cars"/>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3" t="25333" r="223" b="22667"/>
            <a:stretch/>
          </p:blipFill>
          <p:spPr bwMode="auto">
            <a:xfrm>
              <a:off x="2264477" y="4772891"/>
              <a:ext cx="2063704" cy="718611"/>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a:xfrm>
              <a:off x="533400" y="4267200"/>
              <a:ext cx="40386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 name="Group 3"/>
          <p:cNvGrpSpPr/>
          <p:nvPr/>
        </p:nvGrpSpPr>
        <p:grpSpPr>
          <a:xfrm>
            <a:off x="1841500" y="1981200"/>
            <a:ext cx="2743200" cy="2209800"/>
            <a:chOff x="4191000" y="1981200"/>
            <a:chExt cx="2743200" cy="2209800"/>
          </a:xfrm>
        </p:grpSpPr>
        <p:pic>
          <p:nvPicPr>
            <p:cNvPr id="9" name="Picture 4" descr="https://encrypted-tbn2.gstatic.com/images?q=tbn:ANd9GcS7PL2s9Lns42oCWggJ__3V8TsG3qcSvTqcRU8fPctwsbQzVD8y8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8291" y="2926188"/>
              <a:ext cx="1048478"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18096" y="2351595"/>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descr="Image result for bicycl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24400" y="3048000"/>
              <a:ext cx="951844" cy="951844"/>
            </a:xfrm>
            <a:prstGeom prst="rect">
              <a:avLst/>
            </a:prstGeom>
            <a:noFill/>
            <a:extLst>
              <a:ext uri="{909E8E84-426E-40DD-AFC4-6F175D3DCCD1}">
                <a14:hiddenFill xmlns:a14="http://schemas.microsoft.com/office/drawing/2010/main">
                  <a:solidFill>
                    <a:srgbClr val="FFFFFF"/>
                  </a:solidFill>
                </a14:hiddenFill>
              </a:ext>
            </a:extLst>
          </p:spPr>
        </p:pic>
        <p:sp>
          <p:nvSpPr>
            <p:cNvPr id="16" name="Oval 15"/>
            <p:cNvSpPr/>
            <p:nvPr/>
          </p:nvSpPr>
          <p:spPr>
            <a:xfrm>
              <a:off x="4191000" y="1981200"/>
              <a:ext cx="27432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5" name="Group 4"/>
          <p:cNvGrpSpPr/>
          <p:nvPr/>
        </p:nvGrpSpPr>
        <p:grpSpPr>
          <a:xfrm>
            <a:off x="3670300" y="3962400"/>
            <a:ext cx="1676400" cy="1779588"/>
            <a:chOff x="6019800" y="3962400"/>
            <a:chExt cx="1676400" cy="1779588"/>
          </a:xfrm>
        </p:grpSpPr>
        <p:pic>
          <p:nvPicPr>
            <p:cNvPr id="11" name="Picture 8" descr="https://scontent-mrs1-1.xx.fbcdn.net/hphotos-xfp1/t31.0-8/10575340_10153802014361141_2581281123763146573_o.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31303" t="13188" r="53606" b="53100"/>
            <a:stretch/>
          </p:blipFill>
          <p:spPr bwMode="auto">
            <a:xfrm>
              <a:off x="6374171" y="4195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https://scontent-mrs1-1.xx.fbcdn.net/hphotos-xfp1/t31.0-8/10575340_10153802014361141_2581281123763146573_o.jpg"/>
            <p:cNvPicPr>
              <a:picLocks noChangeAspect="1" noChangeArrowheads="1"/>
            </p:cNvPicPr>
            <p:nvPr/>
          </p:nvPicPr>
          <p:blipFill rotWithShape="1">
            <a:blip r:embed="rId9">
              <a:extLst>
                <a:ext uri="{28A0092B-C50C-407E-A947-70E740481C1C}">
                  <a14:useLocalDpi xmlns:a14="http://schemas.microsoft.com/office/drawing/2010/main" val="0"/>
                </a:ext>
              </a:extLst>
            </a:blip>
            <a:srcRect l="55625" t="24793" r="32063" b="49247"/>
            <a:stretch/>
          </p:blipFill>
          <p:spPr bwMode="auto">
            <a:xfrm>
              <a:off x="6934200" y="4600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6" name="Picture 8" descr="Image result for obama"/>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147" t="3621" r="36685" b="55953"/>
            <a:stretch/>
          </p:blipFill>
          <p:spPr bwMode="auto">
            <a:xfrm>
              <a:off x="6425970" y="4900103"/>
              <a:ext cx="399384" cy="646978"/>
            </a:xfrm>
            <a:prstGeom prst="rect">
              <a:avLst/>
            </a:prstGeom>
            <a:noFill/>
            <a:extLst>
              <a:ext uri="{909E8E84-426E-40DD-AFC4-6F175D3DCCD1}">
                <a14:hiddenFill xmlns:a14="http://schemas.microsoft.com/office/drawing/2010/main">
                  <a:solidFill>
                    <a:srgbClr val="FFFFFF"/>
                  </a:solidFill>
                </a14:hiddenFill>
              </a:ext>
            </a:extLst>
          </p:spPr>
        </p:pic>
        <p:sp>
          <p:nvSpPr>
            <p:cNvPr id="18" name="Oval 17"/>
            <p:cNvSpPr/>
            <p:nvPr/>
          </p:nvSpPr>
          <p:spPr>
            <a:xfrm>
              <a:off x="6019800" y="3962400"/>
              <a:ext cx="1676400" cy="1779588"/>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1" name="Rectangle 5"/>
          <p:cNvSpPr>
            <a:spLocks noChangeArrowheads="1"/>
          </p:cNvSpPr>
          <p:nvPr/>
        </p:nvSpPr>
        <p:spPr bwMode="auto">
          <a:xfrm>
            <a:off x="5486400" y="2327970"/>
            <a:ext cx="3699397"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Unlabeled</a:t>
            </a:r>
            <a:br>
              <a:rPr lang="en-US" altLang="en-US" sz="2800" dirty="0">
                <a:solidFill>
                  <a:schemeClr val="tx2"/>
                </a:solidFill>
                <a:latin typeface="Times New Roman" pitchFamily="18" charset="0"/>
              </a:rPr>
            </a:br>
            <a:r>
              <a:rPr lang="en-US" altLang="en-US" sz="2800" dirty="0">
                <a:latin typeface="Times New Roman" pitchFamily="18" charset="0"/>
              </a:rPr>
              <a:t>Note we did not say car, bike, and face, because we do not have a supervisor to give us labels</a:t>
            </a:r>
          </a:p>
        </p:txBody>
      </p:sp>
      <p:sp>
        <p:nvSpPr>
          <p:cNvPr id="22" name="Rectangle 63"/>
          <p:cNvSpPr>
            <a:spLocks noChangeArrowheads="1"/>
          </p:cNvSpPr>
          <p:nvPr/>
        </p:nvSpPr>
        <p:spPr bwMode="auto">
          <a:xfrm>
            <a:off x="685800" y="533400"/>
            <a:ext cx="7772400" cy="1143000"/>
          </a:xfrm>
          <a:prstGeom prst="rect">
            <a:avLst/>
          </a:prstGeom>
          <a:noFill/>
          <a:ln w="9525">
            <a:noFill/>
            <a:miter lim="800000"/>
            <a:headEnd/>
            <a:tailEnd/>
          </a:ln>
          <a:effectLst/>
        </p:spPr>
        <p:txBody>
          <a:bodyPr anchor="ctr"/>
          <a:lstStyle/>
          <a:p>
            <a:pPr algn="ctr" eaLnBrk="0" hangingPunct="0">
              <a:defRPr/>
            </a:pPr>
            <a:r>
              <a:rPr lang="en-US" sz="2400" b="1" dirty="0">
                <a:solidFill>
                  <a:srgbClr val="FF0000"/>
                </a:solidFill>
                <a:effectLst>
                  <a:outerShdw blurRad="38100" dist="38100" dir="2700000" algn="tl">
                    <a:srgbClr val="000000"/>
                  </a:outerShdw>
                </a:effectLst>
                <a:latin typeface="Arial Rounded MT Bold" pitchFamily="34" charset="0"/>
              </a:rPr>
              <a:t>Un</a:t>
            </a:r>
            <a:r>
              <a:rPr lang="en-US" sz="24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3" name="Rectangle 22"/>
          <p:cNvSpPr/>
          <p:nvPr/>
        </p:nvSpPr>
        <p:spPr>
          <a:xfrm>
            <a:off x="2916466" y="-36731"/>
            <a:ext cx="2569934"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11" action="ppaction://hlinksldjump"/>
              </a:rPr>
              <a:t>Clustering</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351927460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236220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2" name="Group 1"/>
          <p:cNvGrpSpPr/>
          <p:nvPr/>
        </p:nvGrpSpPr>
        <p:grpSpPr>
          <a:xfrm>
            <a:off x="34290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37" name="Group 36"/>
          <p:cNvGrpSpPr/>
          <p:nvPr/>
        </p:nvGrpSpPr>
        <p:grpSpPr>
          <a:xfrm>
            <a:off x="32004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45" name="Group 44"/>
          <p:cNvGrpSpPr/>
          <p:nvPr/>
        </p:nvGrpSpPr>
        <p:grpSpPr>
          <a:xfrm rot="20069230">
            <a:off x="3360484" y="5208772"/>
            <a:ext cx="2527275" cy="87120"/>
            <a:chOff x="969746" y="4765004"/>
            <a:chExt cx="2527275" cy="87120"/>
          </a:xfrm>
        </p:grpSpPr>
        <p:sp>
          <p:nvSpPr>
            <p:cNvPr id="47" name="Oval 46"/>
            <p:cNvSpPr/>
            <p:nvPr/>
          </p:nvSpPr>
          <p:spPr>
            <a:xfrm rot="1564055">
              <a:off x="96974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48" name="Oval 47"/>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49" name="Oval 48"/>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0" name="Oval 49"/>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1" name="Oval 50"/>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2" name="Oval 51"/>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3" name="Oval 52"/>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4" name="Oval 53"/>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5" name="Oval 54"/>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6" name="Oval 55"/>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7" name="Oval 56"/>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8" name="Oval 57"/>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59" name="Oval 58"/>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0" name="Oval 59"/>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1" name="Oval 60"/>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2" name="Oval 61"/>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63" name="Oval 62"/>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algn="l"/>
              <a:endParaRPr lang="en-CA" sz="2400" dirty="0"/>
            </a:p>
          </p:txBody>
        </p:sp>
      </p:grpSp>
      <p:pic>
        <p:nvPicPr>
          <p:cNvPr id="64" name="Picture 2" descr="Image result for lamp"/>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19" t="3006" r="30247" b="49856"/>
          <a:stretch/>
        </p:blipFill>
        <p:spPr bwMode="auto">
          <a:xfrm rot="2333929" flipH="1">
            <a:off x="36336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33"/>
          <p:cNvSpPr txBox="1">
            <a:spLocks noChangeArrowheads="1"/>
          </p:cNvSpPr>
          <p:nvPr/>
        </p:nvSpPr>
        <p:spPr bwMode="auto">
          <a:xfrm rot="19975377">
            <a:off x="6085169" y="4162509"/>
            <a:ext cx="1006766"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z</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grpSp>
        <p:nvGrpSpPr>
          <p:cNvPr id="67" name="Group 66"/>
          <p:cNvGrpSpPr/>
          <p:nvPr/>
        </p:nvGrpSpPr>
        <p:grpSpPr>
          <a:xfrm>
            <a:off x="914400" y="459195"/>
            <a:ext cx="3533478" cy="2741205"/>
            <a:chOff x="-152400" y="1941493"/>
            <a:chExt cx="5077430" cy="4470327"/>
          </a:xfrm>
        </p:grpSpPr>
        <p:pic>
          <p:nvPicPr>
            <p:cNvPr id="68" name="Picture 67"/>
            <p:cNvPicPr>
              <a:picLocks noChangeAspect="1"/>
            </p:cNvPicPr>
            <p:nvPr/>
          </p:nvPicPr>
          <p:blipFill>
            <a:blip r:embed="rId3"/>
            <a:stretch>
              <a:fillRect/>
            </a:stretch>
          </p:blipFill>
          <p:spPr>
            <a:xfrm>
              <a:off x="91691" y="2819850"/>
              <a:ext cx="4297439" cy="3591970"/>
            </a:xfrm>
            <a:prstGeom prst="rect">
              <a:avLst/>
            </a:prstGeom>
          </p:spPr>
        </p:pic>
        <p:sp>
          <p:nvSpPr>
            <p:cNvPr id="69" name="Text Box 33"/>
            <p:cNvSpPr txBox="1">
              <a:spLocks noChangeArrowheads="1"/>
            </p:cNvSpPr>
            <p:nvPr/>
          </p:nvSpPr>
          <p:spPr bwMode="auto">
            <a:xfrm>
              <a:off x="-1524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Described by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10,000 numbers</a:t>
              </a:r>
              <a:endParaRPr lang="en-CA" altLang="en-US" sz="2800" baseline="-25000" dirty="0">
                <a:latin typeface="Times New Roman" pitchFamily="18" charset="0"/>
              </a:endParaRPr>
            </a:p>
          </p:txBody>
        </p:sp>
      </p:grpSp>
      <p:grpSp>
        <p:nvGrpSpPr>
          <p:cNvPr id="70" name="Group 69"/>
          <p:cNvGrpSpPr/>
          <p:nvPr/>
        </p:nvGrpSpPr>
        <p:grpSpPr>
          <a:xfrm>
            <a:off x="5562600" y="457200"/>
            <a:ext cx="3533478" cy="2738042"/>
            <a:chOff x="4495800" y="1941493"/>
            <a:chExt cx="5077430" cy="4465169"/>
          </a:xfrm>
        </p:grpSpPr>
        <p:pic>
          <p:nvPicPr>
            <p:cNvPr id="71" name="Picture 70"/>
            <p:cNvPicPr>
              <a:picLocks noChangeAspect="1"/>
            </p:cNvPicPr>
            <p:nvPr/>
          </p:nvPicPr>
          <p:blipFill>
            <a:blip r:embed="rId4"/>
            <a:stretch>
              <a:fillRect/>
            </a:stretch>
          </p:blipFill>
          <p:spPr>
            <a:xfrm>
              <a:off x="4508406" y="2825262"/>
              <a:ext cx="4577708" cy="3581400"/>
            </a:xfrm>
            <a:prstGeom prst="rect">
              <a:avLst/>
            </a:prstGeom>
          </p:spPr>
        </p:pic>
        <p:sp>
          <p:nvSpPr>
            <p:cNvPr id="72" name="Text Box 33"/>
            <p:cNvSpPr txBox="1">
              <a:spLocks noChangeArrowheads="1"/>
            </p:cNvSpPr>
            <p:nvPr/>
          </p:nvSpPr>
          <p:spPr bwMode="auto">
            <a:xfrm>
              <a:off x="44958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Described by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100 numbers</a:t>
              </a:r>
              <a:endParaRPr lang="en-CA" altLang="en-US" sz="2800" baseline="-25000" dirty="0">
                <a:latin typeface="Times New Roman" pitchFamily="18" charset="0"/>
              </a:endParaRPr>
            </a:p>
          </p:txBody>
        </p:sp>
      </p:grpSp>
      <p:sp>
        <p:nvSpPr>
          <p:cNvPr id="73" name="Rectangle 72"/>
          <p:cNvSpPr/>
          <p:nvPr/>
        </p:nvSpPr>
        <p:spPr>
          <a:xfrm>
            <a:off x="2197750" y="-36731"/>
            <a:ext cx="4685898"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5" action="ppaction://hlinksldjump"/>
              </a:rPr>
              <a:t>Dimension Reduction</a:t>
            </a:r>
            <a:endParaRPr lang="en-US" sz="3600" dirty="0">
              <a:effectLst>
                <a:outerShdw blurRad="38100" dist="38100" dir="2700000" algn="tl">
                  <a:srgbClr val="000000"/>
                </a:outerShdw>
              </a:effectLst>
            </a:endParaRPr>
          </a:p>
        </p:txBody>
      </p:sp>
    </p:spTree>
    <p:extLst>
      <p:ext uri="{BB962C8B-B14F-4D97-AF65-F5344CB8AC3E}">
        <p14:creationId xmlns:p14="http://schemas.microsoft.com/office/powerpoint/2010/main" val="45219884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6200" y="228600"/>
            <a:ext cx="9677400" cy="4495800"/>
            <a:chOff x="-76200" y="228600"/>
            <a:chExt cx="9677400" cy="4495800"/>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77" name="Rectangle 76"/>
                <p:cNvSpPr/>
                <p:nvPr/>
              </p:nvSpPr>
              <p:spPr>
                <a:xfrm>
                  <a:off x="829192" y="4201180"/>
                  <a:ext cx="8086208" cy="523220"/>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a:t>
                  </a:r>
                  <a:r>
                    <a:rPr lang="en-CA" altLang="en-US" i="1" dirty="0">
                      <a:solidFill>
                        <a:srgbClr val="66FF33"/>
                      </a:solidFill>
                      <a:cs typeface="Times New Roman" panose="02020603050405020304" pitchFamily="18" charset="0"/>
                      <a:sym typeface="Symbol" panose="05050102010706020507" pitchFamily="18" charset="2"/>
                    </a:rPr>
                    <a:t>m</a:t>
                  </a:r>
                  <a:r>
                    <a:rPr lang="en-CA" altLang="en-US" dirty="0">
                      <a:cs typeface="Times New Roman" panose="02020603050405020304" pitchFamily="18" charset="0"/>
                      <a:sym typeface="Symbol" panose="05050102010706020507" pitchFamily="18" charset="2"/>
                    </a:rPr>
                    <a:t> of </a:t>
                  </a:r>
                  <a:r>
                    <a:rPr lang="en-CA" altLang="en-US" dirty="0">
                      <a:solidFill>
                        <a:srgbClr val="66FF33"/>
                      </a:solidFill>
                      <a:cs typeface="Times New Roman" panose="02020603050405020304" pitchFamily="18" charset="0"/>
                      <a:sym typeface="Symbol" panose="05050102010706020507" pitchFamily="18" charset="2"/>
                    </a:rPr>
                    <a:t>Machines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oMath>
                  </a14:m>
                  <a:r>
                    <a:rPr lang="en-CA" altLang="en-US" dirty="0">
                      <a:solidFill>
                        <a:srgbClr val="66FF33"/>
                      </a:solidFill>
                      <a:cs typeface="Times New Roman" panose="02020603050405020304" pitchFamily="18" charset="0"/>
                      <a:sym typeface="Symbol" panose="05050102010706020507" pitchFamily="18" charset="2"/>
                    </a:rPr>
                    <a:t>}</a:t>
                  </a:r>
                </a:p>
              </p:txBody>
            </p:sp>
          </mc:Choice>
          <mc:Fallback xmlns="">
            <p:sp>
              <p:nvSpPr>
                <p:cNvPr id="77" name="Rectangle 76"/>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3"/>
                  <a:stretch>
                    <a:fillRect t="-11628" b="-31395"/>
                  </a:stretch>
                </a:blipFill>
              </p:spPr>
              <p:txBody>
                <a:bodyPr/>
                <a:lstStyle/>
                <a:p>
                  <a:r>
                    <a:rPr lang="en-CA">
                      <a:noFill/>
                    </a:rPr>
                    <a:t> </a:t>
                  </a:r>
                </a:p>
              </p:txBody>
            </p:sp>
          </mc:Fallback>
        </mc:AlternateContent>
        <p:sp>
          <p:nvSpPr>
            <p:cNvPr id="14" name="Freeform 13"/>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6" name="Rectangle 15"/>
            <p:cNvSpPr/>
            <p:nvPr/>
          </p:nvSpPr>
          <p:spPr>
            <a:xfrm>
              <a:off x="6553200" y="2738735"/>
              <a:ext cx="3022073" cy="461665"/>
            </a:xfrm>
            <a:prstGeom prst="rect">
              <a:avLst/>
            </a:prstGeom>
          </p:spPr>
          <p:txBody>
            <a:bodyPr wrap="square">
              <a:spAutoFit/>
            </a:bodyPr>
            <a:lstStyle/>
            <a:p>
              <a:pPr marL="285750" algn="ctr"/>
              <a:r>
                <a:rPr lang="en-CA" altLang="en-US" sz="2400" dirty="0">
                  <a:solidFill>
                    <a:schemeClr val="accent2"/>
                  </a:solidFill>
                  <a:cs typeface="Times New Roman" panose="02020603050405020304" pitchFamily="18" charset="0"/>
                  <a:sym typeface="Symbol" panose="05050102010706020507" pitchFamily="18" charset="2"/>
                </a:rPr>
                <a:t>General Inputs</a:t>
              </a:r>
            </a:p>
          </p:txBody>
        </p:sp>
        <p:sp>
          <p:nvSpPr>
            <p:cNvPr id="18" name="Rectangle 17"/>
            <p:cNvSpPr/>
            <p:nvPr/>
          </p:nvSpPr>
          <p:spPr>
            <a:xfrm>
              <a:off x="6096000" y="3805535"/>
              <a:ext cx="3505200" cy="461665"/>
            </a:xfrm>
            <a:prstGeom prst="rect">
              <a:avLst/>
            </a:prstGeom>
          </p:spPr>
          <p:txBody>
            <a:bodyPr wrap="square">
              <a:spAutoFit/>
            </a:bodyPr>
            <a:lstStyle/>
            <a:p>
              <a:pPr marL="285750" algn="ctr"/>
              <a:r>
                <a:rPr lang="en-CA" altLang="en-US" sz="2400" i="1" dirty="0">
                  <a:solidFill>
                    <a:srgbClr val="FF00FF"/>
                  </a:solidFill>
                  <a:cs typeface="Times New Roman" panose="02020603050405020304" pitchFamily="18" charset="0"/>
                  <a:sym typeface="Symbol" panose="05050102010706020507" pitchFamily="18" charset="2"/>
                </a:rPr>
                <a:t>D</a:t>
              </a:r>
              <a:r>
                <a:rPr lang="en-CA" altLang="en-US" sz="2400" dirty="0">
                  <a:cs typeface="Times New Roman" panose="02020603050405020304" pitchFamily="18" charset="0"/>
                  <a:sym typeface="Symbol" panose="05050102010706020507" pitchFamily="18" charset="2"/>
                </a:rPr>
                <a:t> </a:t>
              </a:r>
              <a:r>
                <a:rPr lang="en-CA" altLang="en-US" sz="2400" dirty="0">
                  <a:solidFill>
                    <a:schemeClr val="accent2"/>
                  </a:solidFill>
                  <a:cs typeface="Times New Roman" panose="02020603050405020304" pitchFamily="18" charset="0"/>
                  <a:sym typeface="Symbol" panose="05050102010706020507" pitchFamily="18" charset="2"/>
                </a:rPr>
                <a:t>Training Inputs</a:t>
              </a:r>
            </a:p>
          </p:txBody>
        </p:sp>
      </p:grpSp>
      <p:grpSp>
        <p:nvGrpSpPr>
          <p:cNvPr id="20" name="Group 19"/>
          <p:cNvGrpSpPr/>
          <p:nvPr/>
        </p:nvGrpSpPr>
        <p:grpSpPr>
          <a:xfrm>
            <a:off x="829192" y="5333308"/>
            <a:ext cx="8162408" cy="1448492"/>
            <a:chOff x="829192" y="5333308"/>
            <a:chExt cx="8162408" cy="1448492"/>
          </a:xfrm>
        </p:grpSpPr>
        <p:grpSp>
          <p:nvGrpSpPr>
            <p:cNvPr id="62" name="Group 61"/>
            <p:cNvGrpSpPr/>
            <p:nvPr/>
          </p:nvGrpSpPr>
          <p:grpSpPr>
            <a:xfrm>
              <a:off x="6603434" y="5333308"/>
              <a:ext cx="2388166" cy="1442431"/>
              <a:chOff x="6483672" y="5173013"/>
              <a:chExt cx="2388166" cy="1442431"/>
            </a:xfrm>
          </p:grpSpPr>
          <p:grpSp>
            <p:nvGrpSpPr>
              <p:cNvPr id="64" name="Group 63"/>
              <p:cNvGrpSpPr/>
              <p:nvPr/>
            </p:nvGrpSpPr>
            <p:grpSpPr>
              <a:xfrm>
                <a:off x="6483672" y="5173013"/>
                <a:ext cx="2388166" cy="1442431"/>
                <a:chOff x="6483672" y="5173013"/>
                <a:chExt cx="2388166" cy="1442431"/>
              </a:xfrm>
            </p:grpSpPr>
            <p:cxnSp>
              <p:nvCxnSpPr>
                <p:cNvPr id="81" name="Straight Connector 8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2" name="Straight Connector 8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5" name="Group 64"/>
              <p:cNvGrpSpPr/>
              <p:nvPr/>
            </p:nvGrpSpPr>
            <p:grpSpPr>
              <a:xfrm>
                <a:off x="6805519" y="5344704"/>
                <a:ext cx="1639329" cy="678340"/>
                <a:chOff x="6805519" y="5344704"/>
                <a:chExt cx="1639329" cy="678340"/>
              </a:xfrm>
            </p:grpSpPr>
            <p:sp>
              <p:nvSpPr>
                <p:cNvPr id="66" name="Oval 65"/>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9" name="Oval 7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0" name="Oval 7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22" name="Group 21"/>
            <p:cNvGrpSpPr/>
            <p:nvPr/>
          </p:nvGrpSpPr>
          <p:grpSpPr>
            <a:xfrm>
              <a:off x="3707835" y="5339369"/>
              <a:ext cx="2388165" cy="1442431"/>
              <a:chOff x="2963950" y="5101903"/>
              <a:chExt cx="2388165" cy="1442431"/>
            </a:xfrm>
          </p:grpSpPr>
          <p:grpSp>
            <p:nvGrpSpPr>
              <p:cNvPr id="44" name="Group 43"/>
              <p:cNvGrpSpPr/>
              <p:nvPr/>
            </p:nvGrpSpPr>
            <p:grpSpPr>
              <a:xfrm>
                <a:off x="2963950" y="5101903"/>
                <a:ext cx="2388165" cy="1442431"/>
                <a:chOff x="2963950" y="5101903"/>
                <a:chExt cx="2388165" cy="1442431"/>
              </a:xfrm>
            </p:grpSpPr>
            <p:grpSp>
              <p:nvGrpSpPr>
                <p:cNvPr id="46" name="Group 45"/>
                <p:cNvGrpSpPr/>
                <p:nvPr/>
              </p:nvGrpSpPr>
              <p:grpSpPr>
                <a:xfrm>
                  <a:off x="2963950" y="5101903"/>
                  <a:ext cx="2388165" cy="1442431"/>
                  <a:chOff x="2963950" y="5101903"/>
                  <a:chExt cx="2388165" cy="1442431"/>
                </a:xfrm>
              </p:grpSpPr>
              <p:cxnSp>
                <p:nvCxnSpPr>
                  <p:cNvPr id="60" name="Straight Connector 5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61" name="Straight Connector 6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47" name="Group 46"/>
                <p:cNvGrpSpPr/>
                <p:nvPr/>
              </p:nvGrpSpPr>
              <p:grpSpPr>
                <a:xfrm>
                  <a:off x="3285797" y="5273594"/>
                  <a:ext cx="1639331" cy="678340"/>
                  <a:chOff x="875410" y="4942080"/>
                  <a:chExt cx="2353800" cy="860040"/>
                </a:xfrm>
              </p:grpSpPr>
              <p:sp>
                <p:nvSpPr>
                  <p:cNvPr id="48" name="Oval 4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9" name="Oval 4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0" name="Oval 4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1" name="Oval 5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Oval 5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3" name="Oval 5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4" name="Oval 5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5" name="Oval 5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6" name="Oval 5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9" name="Oval 5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45" name="Freeform 4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3" name="Group 22"/>
            <p:cNvGrpSpPr/>
            <p:nvPr/>
          </p:nvGrpSpPr>
          <p:grpSpPr>
            <a:xfrm>
              <a:off x="829192" y="5339369"/>
              <a:ext cx="2388166" cy="1442431"/>
              <a:chOff x="76200" y="5339369"/>
              <a:chExt cx="2388166" cy="1442431"/>
            </a:xfrm>
          </p:grpSpPr>
          <p:grpSp>
            <p:nvGrpSpPr>
              <p:cNvPr id="24" name="Group 23"/>
              <p:cNvGrpSpPr/>
              <p:nvPr/>
            </p:nvGrpSpPr>
            <p:grpSpPr>
              <a:xfrm>
                <a:off x="76200" y="5339369"/>
                <a:ext cx="2388166" cy="1442431"/>
                <a:chOff x="311472" y="5173013"/>
                <a:chExt cx="2388166" cy="1442431"/>
              </a:xfrm>
            </p:grpSpPr>
            <p:grpSp>
              <p:nvGrpSpPr>
                <p:cNvPr id="26" name="Group 25"/>
                <p:cNvGrpSpPr/>
                <p:nvPr/>
              </p:nvGrpSpPr>
              <p:grpSpPr>
                <a:xfrm>
                  <a:off x="311472" y="5173013"/>
                  <a:ext cx="2388166" cy="1442431"/>
                  <a:chOff x="311472" y="5173013"/>
                  <a:chExt cx="2388166" cy="1442431"/>
                </a:xfrm>
              </p:grpSpPr>
              <p:cxnSp>
                <p:nvCxnSpPr>
                  <p:cNvPr id="42" name="Straight Connector 41"/>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43" name="Straight Connector 42"/>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27" name="Group 26"/>
                <p:cNvGrpSpPr/>
                <p:nvPr/>
              </p:nvGrpSpPr>
              <p:grpSpPr>
                <a:xfrm>
                  <a:off x="633319" y="5344704"/>
                  <a:ext cx="1639331" cy="678340"/>
                  <a:chOff x="875410" y="4942080"/>
                  <a:chExt cx="2353800" cy="860040"/>
                </a:xfrm>
              </p:grpSpPr>
              <p:sp>
                <p:nvSpPr>
                  <p:cNvPr id="28" name="Oval 2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1" name="Oval 40"/>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25" name="Straight Connector 24"/>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83" name="Rectangle 82"/>
          <p:cNvSpPr/>
          <p:nvPr/>
        </p:nvSpPr>
        <p:spPr>
          <a:xfrm>
            <a:off x="3429000" y="5105400"/>
            <a:ext cx="2743200" cy="1676400"/>
          </a:xfrm>
          <a:prstGeom prst="rect">
            <a:avLst/>
          </a:prstGeom>
          <a:ln w="25400">
            <a:solidFill>
              <a:schemeClr val="hlink"/>
            </a:solidFill>
          </a:ln>
        </p:spPr>
        <p:txBody>
          <a:bodyPr wrap="square" rtlCol="0" anchor="ctr">
            <a:spAutoFit/>
          </a:bodyPr>
          <a:lstStyle/>
          <a:p>
            <a:pPr algn="l"/>
            <a:endParaRPr lang="en-CA" sz="2400" dirty="0"/>
          </a:p>
        </p:txBody>
      </p:sp>
      <p:grpSp>
        <p:nvGrpSpPr>
          <p:cNvPr id="5" name="Group 4"/>
          <p:cNvGrpSpPr/>
          <p:nvPr/>
        </p:nvGrpSpPr>
        <p:grpSpPr>
          <a:xfrm>
            <a:off x="381000" y="2058608"/>
            <a:ext cx="2227029" cy="1811356"/>
            <a:chOff x="381000" y="2058608"/>
            <a:chExt cx="2227029" cy="1811356"/>
          </a:xfrm>
        </p:grpSpPr>
        <p:pic>
          <p:nvPicPr>
            <p:cNvPr id="85"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5271" y="2058608"/>
              <a:ext cx="1370391" cy="1370392"/>
            </a:xfrm>
            <a:prstGeom prst="rect">
              <a:avLst/>
            </a:prstGeom>
            <a:noFill/>
            <a:extLst>
              <a:ext uri="{909E8E84-426E-40DD-AFC4-6F175D3DCCD1}">
                <a14:hiddenFill xmlns:a14="http://schemas.microsoft.com/office/drawing/2010/main">
                  <a:solidFill>
                    <a:srgbClr val="FFFFFF"/>
                  </a:solidFill>
                </a14:hiddenFill>
              </a:ext>
            </a:extLst>
          </p:spPr>
        </p:pic>
        <p:sp>
          <p:nvSpPr>
            <p:cNvPr id="84" name="Rectangle 83"/>
            <p:cNvSpPr/>
            <p:nvPr/>
          </p:nvSpPr>
          <p:spPr>
            <a:xfrm>
              <a:off x="381000" y="3346744"/>
              <a:ext cx="2227029" cy="523220"/>
            </a:xfrm>
            <a:prstGeom prst="rect">
              <a:avLst/>
            </a:prstGeom>
          </p:spPr>
          <p:txBody>
            <a:bodyPr wrap="square">
              <a:spAutoFit/>
            </a:bodyPr>
            <a:lstStyle/>
            <a:p>
              <a:pPr marL="285750"/>
              <a:r>
                <a:rPr lang="en-CA" altLang="en-US" dirty="0" err="1">
                  <a:solidFill>
                    <a:schemeClr val="tx2"/>
                  </a:solidFill>
                  <a:cs typeface="Times New Roman" panose="02020603050405020304" pitchFamily="18" charset="0"/>
                  <a:sym typeface="Symbol" panose="05050102010706020507" pitchFamily="18" charset="2"/>
                </a:rPr>
                <a:t>Underfitting</a:t>
              </a:r>
              <a:endParaRPr lang="en-CA" altLang="en-US" dirty="0">
                <a:solidFill>
                  <a:schemeClr val="tx2"/>
                </a:solidFill>
                <a:cs typeface="Times New Roman" panose="02020603050405020304" pitchFamily="18" charset="0"/>
                <a:sym typeface="Symbol" panose="05050102010706020507" pitchFamily="18" charset="2"/>
              </a:endParaRPr>
            </a:p>
          </p:txBody>
        </p:sp>
      </p:grpSp>
      <p:grpSp>
        <p:nvGrpSpPr>
          <p:cNvPr id="6" name="Group 5"/>
          <p:cNvGrpSpPr/>
          <p:nvPr/>
        </p:nvGrpSpPr>
        <p:grpSpPr>
          <a:xfrm>
            <a:off x="6866132" y="641985"/>
            <a:ext cx="2132822" cy="1786235"/>
            <a:chOff x="6866132" y="641985"/>
            <a:chExt cx="2132822" cy="1786235"/>
          </a:xfrm>
        </p:grpSpPr>
        <p:sp>
          <p:nvSpPr>
            <p:cNvPr id="86" name="Rectangle 85"/>
            <p:cNvSpPr/>
            <p:nvPr/>
          </p:nvSpPr>
          <p:spPr>
            <a:xfrm>
              <a:off x="6866132" y="1905000"/>
              <a:ext cx="2132822" cy="523220"/>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Overfitting</a:t>
              </a:r>
            </a:p>
          </p:txBody>
        </p:sp>
        <p:pic>
          <p:nvPicPr>
            <p:cNvPr id="87" name="Picture 2" descr="Related imag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4491" y="641985"/>
              <a:ext cx="1811342" cy="131009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3351194" y="723687"/>
            <a:ext cx="2668606" cy="2466533"/>
            <a:chOff x="3351194" y="723687"/>
            <a:chExt cx="2668606" cy="2466533"/>
          </a:xfrm>
        </p:grpSpPr>
        <p:sp>
          <p:nvSpPr>
            <p:cNvPr id="88" name="Rectangle 87"/>
            <p:cNvSpPr/>
            <p:nvPr/>
          </p:nvSpPr>
          <p:spPr>
            <a:xfrm>
              <a:off x="3419992" y="2667000"/>
              <a:ext cx="2447408" cy="523220"/>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p:txBody>
        </p:sp>
        <p:pic>
          <p:nvPicPr>
            <p:cNvPr id="89" name="Picture 2" descr="Image result for summarize the materia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51194" y="723687"/>
              <a:ext cx="2668606" cy="2001454"/>
            </a:xfrm>
            <a:prstGeom prst="rect">
              <a:avLst/>
            </a:prstGeom>
            <a:noFill/>
            <a:extLst>
              <a:ext uri="{909E8E84-426E-40DD-AFC4-6F175D3DCCD1}">
                <a14:hiddenFill xmlns:a14="http://schemas.microsoft.com/office/drawing/2010/main">
                  <a:solidFill>
                    <a:srgbClr val="FFFFFF"/>
                  </a:solidFill>
                </a14:hiddenFill>
              </a:ext>
            </a:extLst>
          </p:spPr>
        </p:pic>
      </p:grpSp>
      <p:sp>
        <p:nvSpPr>
          <p:cNvPr id="90" name="Rectangle 89"/>
          <p:cNvSpPr/>
          <p:nvPr/>
        </p:nvSpPr>
        <p:spPr>
          <a:xfrm>
            <a:off x="1440216" y="-36731"/>
            <a:ext cx="6713184" cy="646331"/>
          </a:xfrm>
          <a:prstGeom prst="rect">
            <a:avLst/>
          </a:prstGeom>
        </p:spPr>
        <p:txBody>
          <a:bodyPr wrap="none">
            <a:spAutoFit/>
          </a:bodyPr>
          <a:lstStyle/>
          <a:p>
            <a:pPr lvl="1" eaLnBrk="0" hangingPunct="0">
              <a:defRPr/>
            </a:pPr>
            <a:r>
              <a:rPr lang="en-US" sz="3600" dirty="0">
                <a:effectLst>
                  <a:outerShdw blurRad="38100" dist="38100" dir="2700000" algn="tl">
                    <a:srgbClr val="000000"/>
                  </a:outerShdw>
                </a:effectLst>
                <a:hlinkClick r:id="rId7" action="ppaction://hlinksldjump"/>
              </a:rPr>
              <a:t>Generalizing from Training Data</a:t>
            </a:r>
            <a:endParaRPr lang="en-US" sz="3600" dirty="0">
              <a:effectLst>
                <a:outerShdw blurRad="38100" dist="38100" dir="2700000" algn="tl">
                  <a:srgbClr val="000000"/>
                </a:outerShdw>
              </a:effectLst>
            </a:endParaRPr>
          </a:p>
        </p:txBody>
      </p:sp>
      <p:sp>
        <p:nvSpPr>
          <p:cNvPr id="91" name="Freeform 111">
            <a:extLst>
              <a:ext uri="{FF2B5EF4-FFF2-40B4-BE49-F238E27FC236}">
                <a16:creationId xmlns:a16="http://schemas.microsoft.com/office/drawing/2014/main" id="{5F7571CE-65B5-4BB3-A988-DDA560A963CA}"/>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842073293"/>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lvl="1" algn="ctr" eaLnBrk="0" hangingPunct="0">
              <a:defRPr/>
            </a:pPr>
            <a:r>
              <a:rPr lang="en-US" sz="3600" dirty="0">
                <a:effectLst>
                  <a:outerShdw blurRad="38100" dist="38100" dir="2700000" algn="tl">
                    <a:srgbClr val="000000"/>
                  </a:outerShdw>
                </a:effectLst>
                <a:hlinkClick r:id="rId2" action="ppaction://hlinksldjump"/>
              </a:rPr>
              <a:t>Singularity</a:t>
            </a:r>
            <a:endParaRPr lang="en-US" sz="3600" dirty="0">
              <a:effectLst>
                <a:outerShdw blurRad="38100" dist="38100" dir="2700000" algn="tl">
                  <a:srgbClr val="000000"/>
                </a:outerShdw>
              </a:effectLst>
            </a:endParaRPr>
          </a:p>
        </p:txBody>
      </p:sp>
      <p:sp>
        <p:nvSpPr>
          <p:cNvPr id="12" name="Rectangle 11"/>
          <p:cNvSpPr/>
          <p:nvPr/>
        </p:nvSpPr>
        <p:spPr>
          <a:xfrm>
            <a:off x="5715000" y="1349493"/>
            <a:ext cx="4419600" cy="1077218"/>
          </a:xfrm>
          <a:prstGeom prst="rect">
            <a:avLst/>
          </a:prstGeom>
        </p:spPr>
        <p:txBody>
          <a:bodyPr wrap="square">
            <a:spAutoFit/>
          </a:bodyPr>
          <a:lstStyle/>
          <a:p>
            <a:r>
              <a:rPr lang="en-CA" sz="2400" b="0" dirty="0">
                <a:solidFill>
                  <a:schemeClr val="tx1"/>
                </a:solidFill>
              </a:rPr>
              <a:t>This does not look so bad.</a:t>
            </a:r>
            <a:br>
              <a:rPr lang="en-CA" sz="2400" dirty="0"/>
            </a:br>
            <a:r>
              <a:rPr lang="en-CA" sz="1600" b="0" dirty="0">
                <a:solidFill>
                  <a:schemeClr val="tx1"/>
                </a:solidFill>
              </a:rPr>
              <a:t>  </a:t>
            </a:r>
          </a:p>
          <a:p>
            <a:r>
              <a:rPr lang="en-CA" sz="2400" dirty="0"/>
              <a:t>When </a:t>
            </a:r>
            <a:r>
              <a:rPr lang="en-CA" sz="2400" i="1" dirty="0"/>
              <a:t>time</a:t>
            </a:r>
            <a:r>
              <a:rPr lang="en-CA" sz="2400" dirty="0"/>
              <a:t> = 12:00pm,</a:t>
            </a:r>
          </a:p>
        </p:txBody>
      </p:sp>
      <mc:AlternateContent xmlns:mc="http://schemas.openxmlformats.org/markup-compatibility/2006" xmlns:a14="http://schemas.microsoft.com/office/drawing/2010/main">
        <mc:Choice Requires="a14">
          <p:sp>
            <p:nvSpPr>
              <p:cNvPr id="13" name="Rectangle 12"/>
              <p:cNvSpPr/>
              <p:nvPr/>
            </p:nvSpPr>
            <p:spPr>
              <a:xfrm>
                <a:off x="5562600" y="685800"/>
                <a:ext cx="2209800" cy="540789"/>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f>
                            <m:fPr>
                              <m:type m:val="skw"/>
                              <m:ctrlPr>
                                <a:rPr lang="en-CA" sz="2400" b="0" i="1" smtClean="0">
                                  <a:solidFill>
                                    <a:schemeClr val="tx1"/>
                                  </a:solidFill>
                                  <a:latin typeface="Cambria Math" panose="02040503050406030204" pitchFamily="18" charset="0"/>
                                </a:rPr>
                              </m:ctrlPr>
                            </m:fPr>
                            <m:num>
                              <m:r>
                                <a:rPr lang="en-CA" sz="2400" b="0" i="1" smtClean="0">
                                  <a:solidFill>
                                    <a:schemeClr val="tx1"/>
                                  </a:solidFill>
                                  <a:latin typeface="Cambria Math" panose="02040503050406030204" pitchFamily="18" charset="0"/>
                                </a:rPr>
                                <m:t>1</m:t>
                              </m:r>
                            </m:num>
                            <m:den>
                              <m:r>
                                <a:rPr lang="en-CA" sz="2400" b="0" i="1" smtClean="0">
                                  <a:solidFill>
                                    <a:schemeClr val="tx1"/>
                                  </a:solidFill>
                                  <a:latin typeface="Cambria Math" panose="02040503050406030204" pitchFamily="18" charset="0"/>
                                </a:rPr>
                                <m:t>12−</m:t>
                              </m:r>
                              <m:r>
                                <a:rPr lang="en-CA" sz="2400" b="0" i="1" smtClean="0">
                                  <a:solidFill>
                                    <a:schemeClr val="tx1"/>
                                  </a:solidFill>
                                  <a:latin typeface="Cambria Math" panose="02040503050406030204" pitchFamily="18" charset="0"/>
                                </a:rPr>
                                <m:t>𝑡</m:t>
                              </m:r>
                            </m:den>
                          </m:f>
                          <m:r>
                            <m:rPr>
                              <m:nor/>
                            </m:rPr>
                            <a:rPr lang="en-CA" sz="2400" dirty="0"/>
                            <m:t> </m:t>
                          </m:r>
                        </m:sup>
                      </m:sSup>
                    </m:oMath>
                  </m:oMathPara>
                </a14:m>
                <a:endParaRPr lang="en-CA" sz="2400" dirty="0">
                  <a:solidFill>
                    <a:schemeClr val="tx1"/>
                  </a:solidFill>
                </a:endParaRPr>
              </a:p>
            </p:txBody>
          </p:sp>
        </mc:Choice>
        <mc:Fallback xmlns="">
          <p:sp>
            <p:nvSpPr>
              <p:cNvPr id="13" name="Rectangle 12"/>
              <p:cNvSpPr>
                <a:spLocks noRot="1" noChangeAspect="1" noMove="1" noResize="1" noEditPoints="1" noAdjustHandles="1" noChangeArrowheads="1" noChangeShapeType="1" noTextEdit="1"/>
              </p:cNvSpPr>
              <p:nvPr/>
            </p:nvSpPr>
            <p:spPr>
              <a:xfrm>
                <a:off x="5562600" y="685800"/>
                <a:ext cx="2209800" cy="540789"/>
              </a:xfrm>
              <a:prstGeom prst="rect">
                <a:avLst/>
              </a:prstGeom>
              <a:blipFill>
                <a:blip r:embed="rId3"/>
                <a:stretch>
                  <a:fillRect/>
                </a:stretch>
              </a:blipFill>
            </p:spPr>
            <p:txBody>
              <a:bodyPr/>
              <a:lstStyle/>
              <a:p>
                <a:r>
                  <a:rPr lang="en-CA">
                    <a:noFill/>
                  </a:rPr>
                  <a:t> </a:t>
                </a:r>
              </a:p>
            </p:txBody>
          </p:sp>
        </mc:Fallback>
      </mc:AlternateContent>
      <p:pic>
        <p:nvPicPr>
          <p:cNvPr id="36" name="Picture 12" descr="Image result for singularity"/>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545020" y="3219468"/>
            <a:ext cx="3304422" cy="3304422"/>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203400" y="2944062"/>
            <a:ext cx="5469609" cy="3996000"/>
            <a:chOff x="-203400" y="2901462"/>
            <a:chExt cx="5469609" cy="3996000"/>
          </a:xfrm>
        </p:grpSpPr>
        <p:grpSp>
          <p:nvGrpSpPr>
            <p:cNvPr id="29" name="Group 28"/>
            <p:cNvGrpSpPr/>
            <p:nvPr/>
          </p:nvGrpSpPr>
          <p:grpSpPr>
            <a:xfrm>
              <a:off x="76200" y="3200400"/>
              <a:ext cx="5190009" cy="3310547"/>
              <a:chOff x="76200" y="3200400"/>
              <a:chExt cx="5190009" cy="3310547"/>
            </a:xfrm>
          </p:grpSpPr>
          <p:pic>
            <p:nvPicPr>
              <p:cNvPr id="30" name="Picture 29"/>
              <p:cNvPicPr>
                <a:picLocks noChangeAspect="1"/>
              </p:cNvPicPr>
              <p:nvPr/>
            </p:nvPicPr>
            <p:blipFill rotWithShape="1">
              <a:blip r:embed="rId5"/>
              <a:srcRect l="8597" t="-1523" r="10426" b="1523"/>
              <a:stretch/>
            </p:blipFill>
            <p:spPr>
              <a:xfrm>
                <a:off x="76200" y="3200400"/>
                <a:ext cx="5190009" cy="3310547"/>
              </a:xfrm>
              <a:prstGeom prst="rect">
                <a:avLst/>
              </a:prstGeom>
            </p:spPr>
          </p:pic>
          <p:sp>
            <p:nvSpPr>
              <p:cNvPr id="31" name="Rectangle 30"/>
              <p:cNvSpPr/>
              <p:nvPr/>
            </p:nvSpPr>
            <p:spPr>
              <a:xfrm>
                <a:off x="2133600" y="3463800"/>
                <a:ext cx="1542654" cy="2556000"/>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2" name="Rectangle 31"/>
              <p:cNvSpPr/>
              <p:nvPr/>
            </p:nvSpPr>
            <p:spPr>
              <a:xfrm flipV="1">
                <a:off x="1049215" y="6177395"/>
                <a:ext cx="3810000" cy="205817"/>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3" name="Rectangle 32"/>
              <p:cNvSpPr/>
              <p:nvPr/>
            </p:nvSpPr>
            <p:spPr>
              <a:xfrm flipH="1" flipV="1">
                <a:off x="113118" y="3250836"/>
                <a:ext cx="432000" cy="3149962"/>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4" name="Picture 33"/>
              <p:cNvPicPr>
                <a:picLocks noChangeAspect="1"/>
              </p:cNvPicPr>
              <p:nvPr/>
            </p:nvPicPr>
            <p:blipFill rotWithShape="1">
              <a:blip r:embed="rId6"/>
              <a:srcRect l="25537" t="83257" r="31246" b="9351"/>
              <a:stretch/>
            </p:blipFill>
            <p:spPr>
              <a:xfrm>
                <a:off x="2731476" y="5943600"/>
                <a:ext cx="2450124" cy="240318"/>
              </a:xfrm>
              <a:prstGeom prst="rect">
                <a:avLst/>
              </a:prstGeom>
            </p:spPr>
          </p:pic>
          <p:pic>
            <p:nvPicPr>
              <p:cNvPr id="35" name="Picture 34"/>
              <p:cNvPicPr>
                <a:picLocks noChangeAspect="1"/>
              </p:cNvPicPr>
              <p:nvPr/>
            </p:nvPicPr>
            <p:blipFill rotWithShape="1">
              <a:blip r:embed="rId6"/>
              <a:srcRect l="25537" t="83257" r="31246" b="9351"/>
              <a:stretch/>
            </p:blipFill>
            <p:spPr>
              <a:xfrm>
                <a:off x="1905000" y="5943600"/>
                <a:ext cx="2450124" cy="240318"/>
              </a:xfrm>
              <a:prstGeom prst="rect">
                <a:avLst/>
              </a:prstGeom>
            </p:spPr>
          </p:pic>
        </p:grpSp>
        <p:sp>
          <p:nvSpPr>
            <p:cNvPr id="37" name="Rectangle 36"/>
            <p:cNvSpPr/>
            <p:nvPr/>
          </p:nvSpPr>
          <p:spPr>
            <a:xfrm flipH="1" flipV="1">
              <a:off x="-203400" y="3169200"/>
              <a:ext cx="432000" cy="3384000"/>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8" name="Picture 37"/>
            <p:cNvPicPr>
              <a:picLocks noChangeAspect="1"/>
            </p:cNvPicPr>
            <p:nvPr/>
          </p:nvPicPr>
          <p:blipFill>
            <a:blip r:embed="rId7"/>
            <a:stretch>
              <a:fillRect/>
            </a:stretch>
          </p:blipFill>
          <p:spPr>
            <a:xfrm>
              <a:off x="685800" y="2901462"/>
              <a:ext cx="1441807" cy="3996000"/>
            </a:xfrm>
            <a:prstGeom prst="rect">
              <a:avLst/>
            </a:prstGeom>
          </p:spPr>
        </p:pic>
      </p:grpSp>
      <p:sp>
        <p:nvSpPr>
          <p:cNvPr id="39" name="Rectangle 38"/>
          <p:cNvSpPr/>
          <p:nvPr/>
        </p:nvSpPr>
        <p:spPr>
          <a:xfrm>
            <a:off x="2825262" y="3817203"/>
            <a:ext cx="2057400" cy="830997"/>
          </a:xfrm>
          <a:prstGeom prst="rect">
            <a:avLst/>
          </a:prstGeom>
        </p:spPr>
        <p:txBody>
          <a:bodyPr wrap="square">
            <a:spAutoFit/>
          </a:bodyPr>
          <a:lstStyle/>
          <a:p>
            <a:r>
              <a:rPr lang="en-CA" sz="2400" b="0" dirty="0">
                <a:solidFill>
                  <a:schemeClr val="bg2"/>
                </a:solidFill>
              </a:rPr>
              <a:t>What does life </a:t>
            </a:r>
            <a:br>
              <a:rPr lang="en-CA" sz="2400" b="0" dirty="0">
                <a:solidFill>
                  <a:schemeClr val="bg2"/>
                </a:solidFill>
              </a:rPr>
            </a:br>
            <a:r>
              <a:rPr lang="en-CA" sz="2400" b="0" dirty="0">
                <a:solidFill>
                  <a:schemeClr val="bg2"/>
                </a:solidFill>
              </a:rPr>
              <a:t>look like here?</a:t>
            </a:r>
          </a:p>
        </p:txBody>
      </p:sp>
      <p:grpSp>
        <p:nvGrpSpPr>
          <p:cNvPr id="8" name="Group 7"/>
          <p:cNvGrpSpPr/>
          <p:nvPr/>
        </p:nvGrpSpPr>
        <p:grpSpPr>
          <a:xfrm>
            <a:off x="1641157" y="2971800"/>
            <a:ext cx="1277914" cy="3589582"/>
            <a:chOff x="1641157" y="2971800"/>
            <a:chExt cx="1277914" cy="3589582"/>
          </a:xfrm>
        </p:grpSpPr>
        <p:cxnSp>
          <p:nvCxnSpPr>
            <p:cNvPr id="40" name="Straight Connector 39"/>
            <p:cNvCxnSpPr/>
            <p:nvPr/>
          </p:nvCxnSpPr>
          <p:spPr bwMode="auto">
            <a:xfrm flipH="1">
              <a:off x="1700436" y="2971800"/>
              <a:ext cx="0" cy="3589582"/>
            </a:xfrm>
            <a:prstGeom prst="line">
              <a:avLst/>
            </a:prstGeom>
            <a:noFill/>
            <a:ln w="38100" cap="sq" cmpd="sng" algn="ctr">
              <a:solidFill>
                <a:schemeClr val="hlink"/>
              </a:solidFill>
              <a:prstDash val="solid"/>
              <a:round/>
              <a:headEnd type="none" w="med" len="med"/>
              <a:tailEnd type="none" w="med" len="med"/>
            </a:ln>
            <a:effectLst/>
          </p:spPr>
        </p:cxnSp>
        <p:sp>
          <p:nvSpPr>
            <p:cNvPr id="41" name="Rectangle 40"/>
            <p:cNvSpPr/>
            <p:nvPr/>
          </p:nvSpPr>
          <p:spPr>
            <a:xfrm>
              <a:off x="1641157" y="6019800"/>
              <a:ext cx="1277914" cy="461665"/>
            </a:xfrm>
            <a:prstGeom prst="rect">
              <a:avLst/>
            </a:prstGeom>
          </p:spPr>
          <p:txBody>
            <a:bodyPr wrap="none">
              <a:spAutoFit/>
            </a:bodyPr>
            <a:lstStyle/>
            <a:p>
              <a:r>
                <a:rPr lang="en-CA" sz="2400" dirty="0">
                  <a:solidFill>
                    <a:schemeClr val="bg2"/>
                  </a:solidFill>
                  <a:sym typeface="Symbol" panose="05050102010706020507" pitchFamily="18" charset="2"/>
                </a:rPr>
                <a:t>12:00pm</a:t>
              </a:r>
              <a:endParaRPr lang="en-CA" sz="2400" dirty="0">
                <a:solidFill>
                  <a:schemeClr val="bg2"/>
                </a:solidFill>
              </a:endParaRPr>
            </a:p>
          </p:txBody>
        </p:sp>
      </p:grpSp>
      <mc:AlternateContent xmlns:mc="http://schemas.openxmlformats.org/markup-compatibility/2006" xmlns:a14="http://schemas.microsoft.com/office/drawing/2010/main">
        <mc:Choice Requires="a14">
          <p:sp>
            <p:nvSpPr>
              <p:cNvPr id="5" name="Rectangle 4"/>
              <p:cNvSpPr/>
              <p:nvPr/>
            </p:nvSpPr>
            <p:spPr>
              <a:xfrm>
                <a:off x="533400" y="609600"/>
                <a:ext cx="4953000" cy="2641236"/>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i="1">
                          <a:latin typeface="Cambria Math" panose="02040503050406030204" pitchFamily="18" charset="0"/>
                        </a:rPr>
                        <m:t>𝑦</m:t>
                      </m:r>
                      <m:r>
                        <a:rPr lang="en-CA" sz="2400" i="1">
                          <a:latin typeface="Cambria Math" panose="02040503050406030204" pitchFamily="18" charset="0"/>
                        </a:rPr>
                        <m:t> </m:t>
                      </m:r>
                      <m:sSup>
                        <m:sSupPr>
                          <m:ctrlPr>
                            <a:rPr lang="en-CA" sz="2400" i="1">
                              <a:latin typeface="Cambria Math" panose="02040503050406030204" pitchFamily="18" charset="0"/>
                            </a:rPr>
                          </m:ctrlPr>
                        </m:sSupPr>
                        <m:e>
                          <m:r>
                            <a:rPr lang="en-CA" sz="2400" i="1">
                              <a:latin typeface="Cambria Math" panose="02040503050406030204" pitchFamily="18" charset="0"/>
                            </a:rPr>
                            <m:t>𝑙𝑛</m:t>
                          </m:r>
                        </m:e>
                        <m:sup>
                          <m:r>
                            <a:rPr lang="en-CA" sz="2400" i="1">
                              <a:latin typeface="Cambria Math" panose="02040503050406030204" pitchFamily="18" charset="0"/>
                            </a:rPr>
                            <m:t>2</m:t>
                          </m:r>
                        </m:sup>
                      </m:sSup>
                      <m:r>
                        <a:rPr lang="en-CA" sz="2400" i="1">
                          <a:latin typeface="Cambria Math" panose="02040503050406030204" pitchFamily="18" charset="0"/>
                        </a:rPr>
                        <m:t>(</m:t>
                      </m:r>
                      <m:r>
                        <a:rPr lang="en-CA" sz="2400" i="1">
                          <a:latin typeface="Cambria Math" panose="02040503050406030204" pitchFamily="18" charset="0"/>
                        </a:rPr>
                        <m:t>𝑦</m:t>
                      </m:r>
                      <m:r>
                        <a:rPr lang="en-CA" sz="2400" i="1">
                          <a:latin typeface="Cambria Math" panose="02040503050406030204" pitchFamily="18" charset="0"/>
                        </a:rPr>
                        <m:t>)</m:t>
                      </m:r>
                    </m:oMath>
                  </m:oMathPara>
                </a14:m>
                <a:endParaRPr lang="en-CA" sz="2400" dirty="0"/>
              </a:p>
              <a:p>
                <a:r>
                  <a:rPr lang="en-CA" sz="2400" dirty="0"/>
                  <a:t># of inventions this year</a:t>
                </a:r>
                <a:br>
                  <a:rPr lang="en-CA" sz="2400" dirty="0"/>
                </a:br>
                <a:r>
                  <a:rPr lang="en-CA" sz="2400" dirty="0"/>
                  <a:t> </a:t>
                </a:r>
                <a:r>
                  <a:rPr lang="en-CA" sz="2400" dirty="0">
                    <a:sym typeface="Symbol" panose="05050102010706020507" pitchFamily="18" charset="2"/>
                  </a:rPr>
                  <a:t> slightly super linearly </a:t>
                </a:r>
                <a:br>
                  <a:rPr lang="en-CA" sz="2400" dirty="0">
                    <a:sym typeface="Symbol" panose="05050102010706020507" pitchFamily="18" charset="2"/>
                  </a:rPr>
                </a:br>
                <a:r>
                  <a:rPr lang="en-CA" sz="2400" dirty="0">
                    <a:sym typeface="Symbol" panose="05050102010706020507" pitchFamily="18" charset="2"/>
                  </a:rPr>
                  <a:t>    in what we already know</a:t>
                </a:r>
              </a:p>
              <a:p>
                <a:r>
                  <a:rPr lang="en-CA" sz="2400" dirty="0">
                    <a:sym typeface="Symbol" panose="05050102010706020507" pitchFamily="18" charset="2"/>
                  </a:rPr>
                  <a:t>Having AI really does change </a:t>
                </a:r>
                <a:br>
                  <a:rPr lang="en-CA" sz="2400" dirty="0">
                    <a:sym typeface="Symbol" panose="05050102010706020507" pitchFamily="18" charset="2"/>
                  </a:rPr>
                </a:br>
                <a:r>
                  <a:rPr lang="en-CA" sz="2400" dirty="0">
                    <a:sym typeface="Symbol" panose="05050102010706020507" pitchFamily="18" charset="2"/>
                  </a:rPr>
                  <a:t>things fast.</a:t>
                </a:r>
                <a:r>
                  <a:rPr lang="en-CA" sz="2400" dirty="0"/>
                  <a:t> </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2641236"/>
              </a:xfrm>
              <a:prstGeom prst="rect">
                <a:avLst/>
              </a:prstGeom>
              <a:blipFill>
                <a:blip r:embed="rId8"/>
                <a:stretch>
                  <a:fillRect l="-1970" b="-4388"/>
                </a:stretch>
              </a:blipFill>
            </p:spPr>
            <p:txBody>
              <a:bodyPr/>
              <a:lstStyle/>
              <a:p>
                <a:r>
                  <a:rPr lang="en-CA">
                    <a:noFill/>
                  </a:rPr>
                  <a:t> </a:t>
                </a:r>
              </a:p>
            </p:txBody>
          </p:sp>
        </mc:Fallback>
      </mc:AlternateContent>
      <p:sp>
        <p:nvSpPr>
          <p:cNvPr id="9" name="Rectangle 8"/>
          <p:cNvSpPr/>
          <p:nvPr/>
        </p:nvSpPr>
        <p:spPr>
          <a:xfrm>
            <a:off x="5715000" y="2286000"/>
            <a:ext cx="2173993" cy="461665"/>
          </a:xfrm>
          <a:prstGeom prst="rect">
            <a:avLst/>
          </a:prstGeom>
        </p:spPr>
        <p:txBody>
          <a:bodyPr wrap="none">
            <a:spAutoFit/>
          </a:bodyPr>
          <a:lstStyle/>
          <a:p>
            <a:r>
              <a:rPr lang="en-CA" sz="2400" i="1" dirty="0"/>
              <a:t>technology</a:t>
            </a:r>
            <a:r>
              <a:rPr lang="en-CA" sz="2400" dirty="0"/>
              <a:t> = </a:t>
            </a:r>
            <a:r>
              <a:rPr lang="en-CA" sz="2400" dirty="0">
                <a:sym typeface="Symbol" panose="05050102010706020507" pitchFamily="18" charset="2"/>
              </a:rPr>
              <a:t>.</a:t>
            </a:r>
            <a:endParaRPr lang="en-CA" sz="2400" dirty="0"/>
          </a:p>
        </p:txBody>
      </p:sp>
    </p:spTree>
    <p:extLst>
      <p:ext uri="{BB962C8B-B14F-4D97-AF65-F5344CB8AC3E}">
        <p14:creationId xmlns:p14="http://schemas.microsoft.com/office/powerpoint/2010/main" val="1723376321"/>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81200"/>
            <a:ext cx="7772400" cy="1143000"/>
          </a:xfrm>
        </p:spPr>
        <p:txBody>
          <a:bodyPr/>
          <a:lstStyle/>
          <a:p>
            <a:r>
              <a:rPr lang="en-CA" sz="4400" dirty="0"/>
              <a:t>Computer Science</a:t>
            </a:r>
            <a:br>
              <a:rPr lang="en-CA" sz="4400" dirty="0"/>
            </a:br>
            <a:r>
              <a:rPr lang="en-CA" sz="4400" dirty="0"/>
              <a:t>Theory</a:t>
            </a:r>
          </a:p>
        </p:txBody>
      </p:sp>
    </p:spTree>
    <p:extLst>
      <p:ext uri="{BB962C8B-B14F-4D97-AF65-F5344CB8AC3E}">
        <p14:creationId xmlns:p14="http://schemas.microsoft.com/office/powerpoint/2010/main" val="43967451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Rectangle 2"/>
          <p:cNvSpPr>
            <a:spLocks noGrp="1" noChangeArrowheads="1"/>
          </p:cNvSpPr>
          <p:nvPr>
            <p:ph type="title"/>
          </p:nvPr>
        </p:nvSpPr>
        <p:spPr>
          <a:xfrm>
            <a:off x="685800" y="-228600"/>
            <a:ext cx="7772400" cy="1143000"/>
          </a:xfrm>
        </p:spPr>
        <p:txBody>
          <a:bodyPr/>
          <a:lstStyle/>
          <a:p>
            <a:pPr eaLnBrk="1" hangingPunct="1"/>
            <a:r>
              <a:rPr lang="en-US" altLang="en-US" dirty="0"/>
              <a:t>Understand Quantifiers!!!</a:t>
            </a:r>
            <a:endParaRPr lang="en-CA" altLang="en-US" dirty="0"/>
          </a:p>
        </p:txBody>
      </p:sp>
      <p:grpSp>
        <p:nvGrpSpPr>
          <p:cNvPr id="17411" name="Group 3"/>
          <p:cNvGrpSpPr>
            <a:grpSpLocks/>
          </p:cNvGrpSpPr>
          <p:nvPr/>
        </p:nvGrpSpPr>
        <p:grpSpPr bwMode="auto">
          <a:xfrm>
            <a:off x="5105400" y="3651250"/>
            <a:ext cx="4038600" cy="3206750"/>
            <a:chOff x="3216" y="1680"/>
            <a:chExt cx="2544" cy="2020"/>
          </a:xfrm>
        </p:grpSpPr>
        <p:sp>
          <p:nvSpPr>
            <p:cNvPr id="17447" name="Rectangle 4"/>
            <p:cNvSpPr>
              <a:spLocks noChangeArrowheads="1"/>
            </p:cNvSpPr>
            <p:nvPr/>
          </p:nvSpPr>
          <p:spPr bwMode="auto">
            <a:xfrm>
              <a:off x="441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Ann</a:t>
              </a:r>
              <a:endParaRPr lang="en-CA" altLang="en-US" sz="2800"/>
            </a:p>
          </p:txBody>
        </p:sp>
        <p:sp>
          <p:nvSpPr>
            <p:cNvPr id="17448" name="Rectangle 5"/>
            <p:cNvSpPr>
              <a:spLocks noChangeArrowheads="1"/>
            </p:cNvSpPr>
            <p:nvPr/>
          </p:nvSpPr>
          <p:spPr bwMode="auto">
            <a:xfrm>
              <a:off x="3456" y="322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Fred</a:t>
              </a:r>
              <a:endParaRPr lang="en-CA" altLang="en-US" sz="2800"/>
            </a:p>
          </p:txBody>
        </p:sp>
        <p:sp>
          <p:nvSpPr>
            <p:cNvPr id="17449" name="Rectangle 6"/>
            <p:cNvSpPr>
              <a:spLocks noChangeArrowheads="1"/>
            </p:cNvSpPr>
            <p:nvPr/>
          </p:nvSpPr>
          <p:spPr bwMode="auto">
            <a:xfrm>
              <a:off x="441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Marilin Monro</a:t>
              </a:r>
              <a:endParaRPr lang="en-CA" altLang="en-US" sz="2800"/>
            </a:p>
          </p:txBody>
        </p:sp>
        <p:sp>
          <p:nvSpPr>
            <p:cNvPr id="17450" name="Rectangle 7"/>
            <p:cNvSpPr>
              <a:spLocks noChangeArrowheads="1"/>
            </p:cNvSpPr>
            <p:nvPr/>
          </p:nvSpPr>
          <p:spPr bwMode="auto">
            <a:xfrm>
              <a:off x="3456" y="2630"/>
              <a:ext cx="960" cy="5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John</a:t>
              </a:r>
              <a:endParaRPr lang="en-CA" altLang="en-US" sz="2800"/>
            </a:p>
          </p:txBody>
        </p:sp>
        <p:sp>
          <p:nvSpPr>
            <p:cNvPr id="17451" name="Rectangle 8"/>
            <p:cNvSpPr>
              <a:spLocks noChangeArrowheads="1"/>
            </p:cNvSpPr>
            <p:nvPr/>
          </p:nvSpPr>
          <p:spPr bwMode="auto">
            <a:xfrm>
              <a:off x="441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Beth</a:t>
              </a:r>
              <a:endParaRPr lang="en-CA" altLang="en-US" sz="2800"/>
            </a:p>
          </p:txBody>
        </p:sp>
        <p:sp>
          <p:nvSpPr>
            <p:cNvPr id="17452" name="Rectangle 9"/>
            <p:cNvSpPr>
              <a:spLocks noChangeArrowheads="1"/>
            </p:cNvSpPr>
            <p:nvPr/>
          </p:nvSpPr>
          <p:spPr bwMode="auto">
            <a:xfrm>
              <a:off x="3456" y="2155"/>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Bob</a:t>
              </a:r>
              <a:endParaRPr lang="en-CA" altLang="en-US" sz="2800"/>
            </a:p>
          </p:txBody>
        </p:sp>
        <p:sp>
          <p:nvSpPr>
            <p:cNvPr id="17453" name="Rectangle 10"/>
            <p:cNvSpPr>
              <a:spLocks noChangeArrowheads="1"/>
            </p:cNvSpPr>
            <p:nvPr/>
          </p:nvSpPr>
          <p:spPr bwMode="auto">
            <a:xfrm>
              <a:off x="441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Mary</a:t>
              </a:r>
              <a:endParaRPr lang="en-CA" altLang="en-US" sz="2800"/>
            </a:p>
          </p:txBody>
        </p:sp>
        <p:sp>
          <p:nvSpPr>
            <p:cNvPr id="17454" name="Rectangle 11"/>
            <p:cNvSpPr>
              <a:spLocks noChangeArrowheads="1"/>
            </p:cNvSpPr>
            <p:nvPr/>
          </p:nvSpPr>
          <p:spPr bwMode="auto">
            <a:xfrm>
              <a:off x="3456" y="1680"/>
              <a:ext cx="960" cy="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anchor="ctr" anchorCtr="1"/>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spcBef>
                  <a:spcPct val="20000"/>
                </a:spcBef>
              </a:pPr>
              <a:r>
                <a:rPr lang="en-US" altLang="en-US" sz="2800"/>
                <a:t>Sam</a:t>
              </a:r>
              <a:endParaRPr lang="en-CA" altLang="en-US" sz="2800"/>
            </a:p>
          </p:txBody>
        </p:sp>
        <p:sp>
          <p:nvSpPr>
            <p:cNvPr id="17455" name="Freeform 12"/>
            <p:cNvSpPr>
              <a:spLocks/>
            </p:cNvSpPr>
            <p:nvPr/>
          </p:nvSpPr>
          <p:spPr bwMode="auto">
            <a:xfrm>
              <a:off x="4176" y="1920"/>
              <a:ext cx="490" cy="515"/>
            </a:xfrm>
            <a:custGeom>
              <a:avLst/>
              <a:gdLst>
                <a:gd name="T0" fmla="*/ 0 w 490"/>
                <a:gd name="T1" fmla="*/ 0 h 515"/>
                <a:gd name="T2" fmla="*/ 490 w 490"/>
                <a:gd name="T3" fmla="*/ 515 h 515"/>
                <a:gd name="T4" fmla="*/ 0 60000 65536"/>
                <a:gd name="T5" fmla="*/ 0 60000 65536"/>
                <a:gd name="T6" fmla="*/ 0 w 490"/>
                <a:gd name="T7" fmla="*/ 0 h 515"/>
                <a:gd name="T8" fmla="*/ 490 w 490"/>
                <a:gd name="T9" fmla="*/ 515 h 515"/>
              </a:gdLst>
              <a:ahLst/>
              <a:cxnLst>
                <a:cxn ang="T4">
                  <a:pos x="T0" y="T1"/>
                </a:cxn>
                <a:cxn ang="T5">
                  <a:pos x="T2" y="T3"/>
                </a:cxn>
              </a:cxnLst>
              <a:rect l="T6" t="T7" r="T8" b="T9"/>
              <a:pathLst>
                <a:path w="490" h="515">
                  <a:moveTo>
                    <a:pt x="0" y="0"/>
                  </a:moveTo>
                  <a:lnTo>
                    <a:pt x="490" y="515"/>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6" name="Line 13"/>
            <p:cNvSpPr>
              <a:spLocks noChangeShapeType="1"/>
            </p:cNvSpPr>
            <p:nvPr/>
          </p:nvSpPr>
          <p:spPr bwMode="auto">
            <a:xfrm>
              <a:off x="4128" y="2400"/>
              <a:ext cx="384" cy="528"/>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57" name="Freeform 14"/>
            <p:cNvSpPr>
              <a:spLocks/>
            </p:cNvSpPr>
            <p:nvPr/>
          </p:nvSpPr>
          <p:spPr bwMode="auto">
            <a:xfrm>
              <a:off x="4176" y="1961"/>
              <a:ext cx="432" cy="967"/>
            </a:xfrm>
            <a:custGeom>
              <a:avLst/>
              <a:gdLst>
                <a:gd name="T0" fmla="*/ 0 w 432"/>
                <a:gd name="T1" fmla="*/ 967 h 967"/>
                <a:gd name="T2" fmla="*/ 432 w 432"/>
                <a:gd name="T3" fmla="*/ 0 h 967"/>
                <a:gd name="T4" fmla="*/ 0 60000 65536"/>
                <a:gd name="T5" fmla="*/ 0 60000 65536"/>
                <a:gd name="T6" fmla="*/ 0 w 432"/>
                <a:gd name="T7" fmla="*/ 0 h 967"/>
                <a:gd name="T8" fmla="*/ 432 w 432"/>
                <a:gd name="T9" fmla="*/ 967 h 967"/>
              </a:gdLst>
              <a:ahLst/>
              <a:cxnLst>
                <a:cxn ang="T4">
                  <a:pos x="T0" y="T1"/>
                </a:cxn>
                <a:cxn ang="T5">
                  <a:pos x="T2" y="T3"/>
                </a:cxn>
              </a:cxnLst>
              <a:rect l="T6" t="T7" r="T8" b="T9"/>
              <a:pathLst>
                <a:path w="432" h="967">
                  <a:moveTo>
                    <a:pt x="0" y="967"/>
                  </a:moveTo>
                  <a:lnTo>
                    <a:pt x="432" y="0"/>
                  </a:lnTo>
                </a:path>
              </a:pathLst>
            </a:custGeom>
            <a:noFill/>
            <a:ln w="38100">
              <a:solidFill>
                <a:schemeClr val="hlink"/>
              </a:solidFill>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17458" name="Line 15"/>
            <p:cNvSpPr>
              <a:spLocks noChangeShapeType="1"/>
            </p:cNvSpPr>
            <p:nvPr/>
          </p:nvSpPr>
          <p:spPr bwMode="auto">
            <a:xfrm flipV="1">
              <a:off x="4176" y="2928"/>
              <a:ext cx="336" cy="576"/>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17459" name="Line 16"/>
            <p:cNvSpPr>
              <a:spLocks noChangeShapeType="1"/>
            </p:cNvSpPr>
            <p:nvPr/>
          </p:nvSpPr>
          <p:spPr bwMode="auto">
            <a:xfrm>
              <a:off x="4176" y="3504"/>
              <a:ext cx="432" cy="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pic>
          <p:nvPicPr>
            <p:cNvPr id="17460" name="Picture 17" descr="j039672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304" y="3168"/>
              <a:ext cx="456"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1" name="Picture 18" descr="j0233040"/>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250" y="1728"/>
              <a:ext cx="384" cy="3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2" name="Picture 19" descr="j0334222"/>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202" y="2160"/>
              <a:ext cx="302" cy="4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463" name="Group 20"/>
            <p:cNvGrpSpPr>
              <a:grpSpLocks/>
            </p:cNvGrpSpPr>
            <p:nvPr/>
          </p:nvGrpSpPr>
          <p:grpSpPr bwMode="auto">
            <a:xfrm>
              <a:off x="3216" y="1728"/>
              <a:ext cx="478" cy="1920"/>
              <a:chOff x="3330" y="1728"/>
              <a:chExt cx="478" cy="1920"/>
            </a:xfrm>
          </p:grpSpPr>
          <p:pic>
            <p:nvPicPr>
              <p:cNvPr id="17465" name="Picture 21" descr="j023290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522" y="1728"/>
                <a:ext cx="232" cy="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6" name="Picture 22" descr="j0232139"/>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330" y="2256"/>
                <a:ext cx="475" cy="3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7" name="Picture 23" descr="j0397518"/>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426" y="2688"/>
                <a:ext cx="382" cy="3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468" name="Picture 24" descr="j0334220"/>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426" y="3120"/>
                <a:ext cx="333" cy="52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17464" name="Picture 25"/>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296" y="2688"/>
              <a:ext cx="320" cy="4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pic>
      </p:grpSp>
      <p:grpSp>
        <p:nvGrpSpPr>
          <p:cNvPr id="4" name="Group 26"/>
          <p:cNvGrpSpPr>
            <a:grpSpLocks/>
          </p:cNvGrpSpPr>
          <p:nvPr/>
        </p:nvGrpSpPr>
        <p:grpSpPr bwMode="auto">
          <a:xfrm flipH="1">
            <a:off x="152400" y="1524000"/>
            <a:ext cx="882650" cy="1828800"/>
            <a:chOff x="2308" y="1513"/>
            <a:chExt cx="1162" cy="2570"/>
          </a:xfrm>
        </p:grpSpPr>
        <p:grpSp>
          <p:nvGrpSpPr>
            <p:cNvPr id="17433" name="Group 27"/>
            <p:cNvGrpSpPr>
              <a:grpSpLocks/>
            </p:cNvGrpSpPr>
            <p:nvPr/>
          </p:nvGrpSpPr>
          <p:grpSpPr bwMode="auto">
            <a:xfrm>
              <a:off x="2308" y="1740"/>
              <a:ext cx="957" cy="2343"/>
              <a:chOff x="2308" y="1740"/>
              <a:chExt cx="957" cy="2343"/>
            </a:xfrm>
          </p:grpSpPr>
          <p:sp>
            <p:nvSpPr>
              <p:cNvPr id="17441" name="Freeform 2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2" name="Freeform 2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3" name="Freeform 3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4" name="Freeform 3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5" name="Freeform 3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46" name="Freeform 3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7434" name="Freeform 3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5" name="Freeform 3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6" name="Oval 3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eaLnBrk="1" hangingPunct="1"/>
              <a:endParaRPr lang="en-US" altLang="en-US"/>
            </a:p>
          </p:txBody>
        </p:sp>
        <p:sp>
          <p:nvSpPr>
            <p:cNvPr id="17437" name="Oval 3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eaLnBrk="1" hangingPunct="1"/>
              <a:endParaRPr lang="en-US" altLang="en-US"/>
            </a:p>
          </p:txBody>
        </p:sp>
        <p:sp>
          <p:nvSpPr>
            <p:cNvPr id="17438" name="Oval 3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eaLnBrk="1" hangingPunct="1"/>
              <a:endParaRPr lang="en-US" altLang="en-US"/>
            </a:p>
          </p:txBody>
        </p:sp>
        <p:sp>
          <p:nvSpPr>
            <p:cNvPr id="17439" name="Oval 3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eaLnBrk="1" hangingPunct="1"/>
              <a:endParaRPr lang="en-US" altLang="en-US"/>
            </a:p>
          </p:txBody>
        </p:sp>
        <p:sp>
          <p:nvSpPr>
            <p:cNvPr id="17440" name="Oval 4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ctr"/>
              <a:endParaRPr lang="en-US" altLang="en-US" sz="2400"/>
            </a:p>
          </p:txBody>
        </p:sp>
      </p:grpSp>
      <p:sp>
        <p:nvSpPr>
          <p:cNvPr id="670761" name="AutoShape 41"/>
          <p:cNvSpPr>
            <a:spLocks noChangeArrowheads="1"/>
          </p:cNvSpPr>
          <p:nvPr/>
        </p:nvSpPr>
        <p:spPr bwMode="auto">
          <a:xfrm>
            <a:off x="1074738" y="1371600"/>
            <a:ext cx="5326062" cy="685800"/>
          </a:xfrm>
          <a:prstGeom prst="wedgeRoundRectCallout">
            <a:avLst>
              <a:gd name="adj1" fmla="val -56231"/>
              <a:gd name="adj2" fmla="val 28704"/>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ctr" eaLnBrk="1" hangingPunct="1"/>
            <a:r>
              <a:rPr lang="en-US" altLang="en-US"/>
              <a:t>We  read this left to right.</a:t>
            </a:r>
          </a:p>
        </p:txBody>
      </p:sp>
      <p:grpSp>
        <p:nvGrpSpPr>
          <p:cNvPr id="6" name="Group 42"/>
          <p:cNvGrpSpPr>
            <a:grpSpLocks/>
          </p:cNvGrpSpPr>
          <p:nvPr/>
        </p:nvGrpSpPr>
        <p:grpSpPr bwMode="auto">
          <a:xfrm>
            <a:off x="304800" y="838200"/>
            <a:ext cx="4806950" cy="579438"/>
            <a:chOff x="192" y="528"/>
            <a:chExt cx="3028" cy="365"/>
          </a:xfrm>
        </p:grpSpPr>
        <p:sp>
          <p:nvSpPr>
            <p:cNvPr id="17431" name="Text Box 43"/>
            <p:cNvSpPr txBox="1">
              <a:spLocks noChangeArrowheads="1"/>
            </p:cNvSpPr>
            <p:nvPr/>
          </p:nvSpPr>
          <p:spPr bwMode="auto">
            <a:xfrm>
              <a:off x="192" y="528"/>
              <a:ext cx="755"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a:solidFill>
                    <a:srgbClr val="000000"/>
                  </a:solidFill>
                  <a:miter lim="800000"/>
                  <a:headEnd/>
                  <a:tailEnd/>
                </a14:hiddenLine>
              </a:ext>
            </a:extLst>
          </p:spPr>
          <p:txBody>
            <a:bodyPr wrap="none">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r>
                <a:rPr lang="en-US" altLang="en-US">
                  <a:solidFill>
                    <a:schemeClr val="tx2"/>
                  </a:solidFill>
                </a:rPr>
                <a:t>Proof:</a:t>
              </a:r>
            </a:p>
          </p:txBody>
        </p:sp>
        <p:sp>
          <p:nvSpPr>
            <p:cNvPr id="17432" name="Text Box 44"/>
            <p:cNvSpPr txBox="1">
              <a:spLocks noChangeArrowheads="1"/>
            </p:cNvSpPr>
            <p:nvPr/>
          </p:nvSpPr>
          <p:spPr bwMode="auto">
            <a:xfrm>
              <a:off x="960" y="528"/>
              <a:ext cx="2260" cy="3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l" eaLnBrk="1" hangingPunct="1"/>
              <a:r>
                <a:rPr lang="en-US" altLang="en-US">
                  <a:solidFill>
                    <a:schemeClr val="accent2"/>
                  </a:solidFill>
                  <a:latin typeface="Symbol" pitchFamily="18" charset="2"/>
                </a:rPr>
                <a:t>$</a:t>
              </a:r>
              <a:r>
                <a:rPr lang="en-US" altLang="en-US">
                  <a:solidFill>
                    <a:schemeClr val="accent2"/>
                  </a:solidFill>
                </a:rPr>
                <a:t> g,</a:t>
              </a:r>
              <a:r>
                <a:rPr lang="en-US" altLang="en-US"/>
                <a:t> </a:t>
              </a:r>
              <a:r>
                <a:rPr lang="en-US" altLang="en-US">
                  <a:solidFill>
                    <a:schemeClr val="accent2"/>
                  </a:solidFill>
                  <a:latin typeface="Symbol" pitchFamily="18" charset="2"/>
                </a:rPr>
                <a:t>"</a:t>
              </a:r>
              <a:r>
                <a:rPr lang="en-US" altLang="en-US">
                  <a:solidFill>
                    <a:schemeClr val="accent2"/>
                  </a:solidFill>
                </a:rPr>
                <a:t> b, Loves(b, g)</a:t>
              </a:r>
            </a:p>
          </p:txBody>
        </p:sp>
      </p:grpSp>
      <p:sp>
        <p:nvSpPr>
          <p:cNvPr id="17415" name="Line 45"/>
          <p:cNvSpPr>
            <a:spLocks noChangeShapeType="1"/>
          </p:cNvSpPr>
          <p:nvPr/>
        </p:nvSpPr>
        <p:spPr bwMode="auto">
          <a:xfrm>
            <a:off x="6629400" y="4038600"/>
            <a:ext cx="533400" cy="160020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0766" name="AutoShape 46"/>
          <p:cNvSpPr>
            <a:spLocks noChangeArrowheads="1"/>
          </p:cNvSpPr>
          <p:nvPr/>
        </p:nvSpPr>
        <p:spPr bwMode="auto">
          <a:xfrm>
            <a:off x="990600" y="2133600"/>
            <a:ext cx="6477000" cy="685800"/>
          </a:xfrm>
          <a:prstGeom prst="wedgeRoundRectCallout">
            <a:avLst>
              <a:gd name="adj1" fmla="val -53023"/>
              <a:gd name="adj2" fmla="val -61440"/>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ctr" eaLnBrk="1" hangingPunct="1"/>
            <a:r>
              <a:rPr lang="en-US" altLang="en-US"/>
              <a:t>I produce the object when it is a </a:t>
            </a:r>
            <a:r>
              <a:rPr lang="en-US" altLang="en-US">
                <a:solidFill>
                  <a:schemeClr val="accent2"/>
                </a:solidFill>
                <a:latin typeface="Symbol" pitchFamily="18" charset="2"/>
              </a:rPr>
              <a:t>$.</a:t>
            </a:r>
            <a:r>
              <a:rPr lang="en-US" altLang="en-US"/>
              <a:t> </a:t>
            </a:r>
          </a:p>
        </p:txBody>
      </p:sp>
      <p:grpSp>
        <p:nvGrpSpPr>
          <p:cNvPr id="7" name="Group 47"/>
          <p:cNvGrpSpPr>
            <a:grpSpLocks/>
          </p:cNvGrpSpPr>
          <p:nvPr/>
        </p:nvGrpSpPr>
        <p:grpSpPr bwMode="auto">
          <a:xfrm>
            <a:off x="76200" y="2819400"/>
            <a:ext cx="912813" cy="1905000"/>
            <a:chOff x="2593" y="768"/>
            <a:chExt cx="849" cy="1475"/>
          </a:xfrm>
        </p:grpSpPr>
        <p:sp>
          <p:nvSpPr>
            <p:cNvPr id="17421"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2"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3"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4"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5"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6"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27"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17428" name="Group 55"/>
            <p:cNvGrpSpPr>
              <a:grpSpLocks/>
            </p:cNvGrpSpPr>
            <p:nvPr/>
          </p:nvGrpSpPr>
          <p:grpSpPr bwMode="auto">
            <a:xfrm>
              <a:off x="2720" y="768"/>
              <a:ext cx="230" cy="1456"/>
              <a:chOff x="2720" y="768"/>
              <a:chExt cx="230" cy="1456"/>
            </a:xfrm>
          </p:grpSpPr>
          <p:sp>
            <p:nvSpPr>
              <p:cNvPr id="17429"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7430"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670778" name="AutoShape 58"/>
          <p:cNvSpPr>
            <a:spLocks noChangeArrowheads="1"/>
          </p:cNvSpPr>
          <p:nvPr/>
        </p:nvSpPr>
        <p:spPr bwMode="auto">
          <a:xfrm>
            <a:off x="990600" y="2895600"/>
            <a:ext cx="6477000" cy="685800"/>
          </a:xfrm>
          <a:prstGeom prst="wedgeRoundRectCallout">
            <a:avLst>
              <a:gd name="adj1" fmla="val -52380"/>
              <a:gd name="adj2" fmla="val 72454"/>
              <a:gd name="adj3" fmla="val 16667"/>
            </a:avLst>
          </a:prstGeom>
          <a:noFill/>
          <a:ln w="381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ctr" eaLnBrk="1" hangingPunct="1"/>
            <a:r>
              <a:rPr lang="en-US" altLang="en-US"/>
              <a:t>I produce the object when it is a </a:t>
            </a:r>
            <a:r>
              <a:rPr lang="en-US" altLang="en-US">
                <a:solidFill>
                  <a:schemeClr val="accent2"/>
                </a:solidFill>
                <a:latin typeface="Symbol" pitchFamily="18" charset="2"/>
              </a:rPr>
              <a:t>"</a:t>
            </a:r>
            <a:r>
              <a:rPr lang="en-US" altLang="en-US"/>
              <a:t>.</a:t>
            </a:r>
          </a:p>
        </p:txBody>
      </p:sp>
      <p:sp>
        <p:nvSpPr>
          <p:cNvPr id="17419" name="Line 59"/>
          <p:cNvSpPr>
            <a:spLocks noChangeShapeType="1"/>
          </p:cNvSpPr>
          <p:nvPr/>
        </p:nvSpPr>
        <p:spPr bwMode="auto">
          <a:xfrm flipH="1">
            <a:off x="6629400" y="5562600"/>
            <a:ext cx="533400" cy="76200"/>
          </a:xfrm>
          <a:prstGeom prst="line">
            <a:avLst/>
          </a:prstGeom>
          <a:noFill/>
          <a:ln w="38100">
            <a:solidFill>
              <a:schemeClr val="hlink"/>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670780" name="AutoShape 60"/>
          <p:cNvSpPr>
            <a:spLocks noChangeArrowheads="1"/>
          </p:cNvSpPr>
          <p:nvPr/>
        </p:nvSpPr>
        <p:spPr bwMode="auto">
          <a:xfrm>
            <a:off x="1066800" y="3810000"/>
            <a:ext cx="3733800" cy="1752600"/>
          </a:xfrm>
          <a:prstGeom prst="wedgeRoundRectCallout">
            <a:avLst>
              <a:gd name="adj1" fmla="val -27593"/>
              <a:gd name="adj2" fmla="val -54685"/>
              <a:gd name="adj3" fmla="val 16667"/>
            </a:avLst>
          </a:prstGeom>
          <a:noFill/>
          <a:ln w="38100">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defRPr sz="3200">
                <a:solidFill>
                  <a:schemeClr val="tx1"/>
                </a:solidFill>
                <a:latin typeface="Times New Roman" pitchFamily="18" charset="0"/>
              </a:defRPr>
            </a:lvl1pPr>
            <a:lvl2pPr marL="742950" indent="-285750" eaLnBrk="0" hangingPunct="0">
              <a:defRPr sz="3200">
                <a:solidFill>
                  <a:schemeClr val="tx1"/>
                </a:solidFill>
                <a:latin typeface="Times New Roman" pitchFamily="18" charset="0"/>
              </a:defRPr>
            </a:lvl2pPr>
            <a:lvl3pPr marL="1143000" indent="-228600" eaLnBrk="0" hangingPunct="0">
              <a:defRPr sz="3200">
                <a:solidFill>
                  <a:schemeClr val="tx1"/>
                </a:solidFill>
                <a:latin typeface="Times New Roman" pitchFamily="18" charset="0"/>
              </a:defRPr>
            </a:lvl3pPr>
            <a:lvl4pPr marL="1600200" indent="-228600" eaLnBrk="0" hangingPunct="0">
              <a:defRPr sz="3200">
                <a:solidFill>
                  <a:schemeClr val="tx1"/>
                </a:solidFill>
                <a:latin typeface="Times New Roman" pitchFamily="18" charset="0"/>
              </a:defRPr>
            </a:lvl4pPr>
            <a:lvl5pPr marL="2057400" indent="-228600" eaLnBrk="0" hangingPunct="0">
              <a:defRPr sz="3200">
                <a:solidFill>
                  <a:schemeClr val="tx1"/>
                </a:solidFill>
                <a:latin typeface="Times New Roman" pitchFamily="18" charset="0"/>
              </a:defRPr>
            </a:lvl5pPr>
            <a:lvl6pPr marL="2514600" indent="-228600" algn="r" eaLnBrk="0" fontAlgn="base" hangingPunct="0">
              <a:spcBef>
                <a:spcPct val="0"/>
              </a:spcBef>
              <a:spcAft>
                <a:spcPct val="0"/>
              </a:spcAft>
              <a:defRPr sz="3200">
                <a:solidFill>
                  <a:schemeClr val="tx1"/>
                </a:solidFill>
                <a:latin typeface="Times New Roman" pitchFamily="18" charset="0"/>
              </a:defRPr>
            </a:lvl6pPr>
            <a:lvl7pPr marL="2971800" indent="-228600" algn="r" eaLnBrk="0" fontAlgn="base" hangingPunct="0">
              <a:spcBef>
                <a:spcPct val="0"/>
              </a:spcBef>
              <a:spcAft>
                <a:spcPct val="0"/>
              </a:spcAft>
              <a:defRPr sz="3200">
                <a:solidFill>
                  <a:schemeClr val="tx1"/>
                </a:solidFill>
                <a:latin typeface="Times New Roman" pitchFamily="18" charset="0"/>
              </a:defRPr>
            </a:lvl7pPr>
            <a:lvl8pPr marL="3429000" indent="-228600" algn="r" eaLnBrk="0" fontAlgn="base" hangingPunct="0">
              <a:spcBef>
                <a:spcPct val="0"/>
              </a:spcBef>
              <a:spcAft>
                <a:spcPct val="0"/>
              </a:spcAft>
              <a:defRPr sz="3200">
                <a:solidFill>
                  <a:schemeClr val="tx1"/>
                </a:solidFill>
                <a:latin typeface="Times New Roman" pitchFamily="18" charset="0"/>
              </a:defRPr>
            </a:lvl8pPr>
            <a:lvl9pPr marL="3886200" indent="-228600" algn="r" eaLnBrk="0" fontAlgn="base" hangingPunct="0">
              <a:spcBef>
                <a:spcPct val="0"/>
              </a:spcBef>
              <a:spcAft>
                <a:spcPct val="0"/>
              </a:spcAft>
              <a:defRPr sz="3200">
                <a:solidFill>
                  <a:schemeClr val="tx1"/>
                </a:solidFill>
                <a:latin typeface="Times New Roman" pitchFamily="18" charset="0"/>
              </a:defRPr>
            </a:lvl9pPr>
          </a:lstStyle>
          <a:p>
            <a:pPr algn="ctr" eaLnBrk="1" hangingPunct="1"/>
            <a:r>
              <a:rPr lang="en-US" altLang="en-US"/>
              <a:t>I can always win</a:t>
            </a:r>
          </a:p>
          <a:p>
            <a:pPr algn="ctr" eaLnBrk="1" hangingPunct="1"/>
            <a:r>
              <a:rPr lang="en-US" altLang="en-US"/>
              <a:t>if and only if</a:t>
            </a:r>
          </a:p>
          <a:p>
            <a:pPr algn="ctr" eaLnBrk="1" hangingPunct="1"/>
            <a:r>
              <a:rPr lang="en-US" altLang="en-US"/>
              <a:t>statement is true.</a:t>
            </a:r>
          </a:p>
        </p:txBody>
      </p:sp>
    </p:spTree>
    <p:extLst>
      <p:ext uri="{BB962C8B-B14F-4D97-AF65-F5344CB8AC3E}">
        <p14:creationId xmlns:p14="http://schemas.microsoft.com/office/powerpoint/2010/main" val="3445611831"/>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6" name="Rectangle 2"/>
          <p:cNvSpPr>
            <a:spLocks noGrp="1" noChangeArrowheads="1"/>
          </p:cNvSpPr>
          <p:nvPr>
            <p:ph type="title"/>
          </p:nvPr>
        </p:nvSpPr>
        <p:spPr>
          <a:xfrm>
            <a:off x="685800" y="0"/>
            <a:ext cx="8458200" cy="1143000"/>
          </a:xfrm>
        </p:spPr>
        <p:txBody>
          <a:bodyPr/>
          <a:lstStyle/>
          <a:p>
            <a:pPr eaLnBrk="1" hangingPunct="1"/>
            <a:r>
              <a:rPr lang="en-US" altLang="en-US" dirty="0"/>
              <a:t>Iterative Algorithms </a:t>
            </a:r>
            <a:br>
              <a:rPr lang="en-US" altLang="en-US" dirty="0"/>
            </a:br>
            <a:r>
              <a:rPr lang="en-US" altLang="en-US" dirty="0"/>
              <a:t>Loop Invariants </a:t>
            </a:r>
          </a:p>
        </p:txBody>
      </p:sp>
      <p:grpSp>
        <p:nvGrpSpPr>
          <p:cNvPr id="52227" name="Group 3"/>
          <p:cNvGrpSpPr>
            <a:grpSpLocks/>
          </p:cNvGrpSpPr>
          <p:nvPr/>
        </p:nvGrpSpPr>
        <p:grpSpPr bwMode="auto">
          <a:xfrm>
            <a:off x="6324600" y="2257425"/>
            <a:ext cx="2514600" cy="2381250"/>
            <a:chOff x="-144" y="1129"/>
            <a:chExt cx="3264" cy="3191"/>
          </a:xfrm>
        </p:grpSpPr>
        <p:grpSp>
          <p:nvGrpSpPr>
            <p:cNvPr id="52253" name="Group 4"/>
            <p:cNvGrpSpPr>
              <a:grpSpLocks noChangeAspect="1"/>
            </p:cNvGrpSpPr>
            <p:nvPr/>
          </p:nvGrpSpPr>
          <p:grpSpPr bwMode="auto">
            <a:xfrm>
              <a:off x="336" y="2447"/>
              <a:ext cx="1814" cy="1873"/>
              <a:chOff x="384" y="816"/>
              <a:chExt cx="2947" cy="3043"/>
            </a:xfrm>
          </p:grpSpPr>
          <p:sp>
            <p:nvSpPr>
              <p:cNvPr id="52323" name="Oval 5" descr="Stationery"/>
              <p:cNvSpPr>
                <a:spLocks noChangeAspect="1" noChangeArrowheads="1"/>
              </p:cNvSpPr>
              <p:nvPr/>
            </p:nvSpPr>
            <p:spPr bwMode="auto">
              <a:xfrm>
                <a:off x="384" y="912"/>
                <a:ext cx="2947" cy="2947"/>
              </a:xfrm>
              <a:prstGeom prst="ellipse">
                <a:avLst/>
              </a:prstGeom>
              <a:blipFill dpi="0" rotWithShape="0">
                <a:blip r:embed="rId3"/>
                <a:srcRect/>
                <a:tile tx="0" ty="0" sx="100000" sy="100000" flip="none" algn="tl"/>
              </a:blipFill>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useBgFill="1">
            <p:nvSpPr>
              <p:cNvPr id="52324" name="Oval 6"/>
              <p:cNvSpPr>
                <a:spLocks noChangeAspect="1" noChangeArrowheads="1"/>
              </p:cNvSpPr>
              <p:nvPr/>
            </p:nvSpPr>
            <p:spPr bwMode="auto">
              <a:xfrm>
                <a:off x="610" y="1138"/>
                <a:ext cx="2494" cy="2494"/>
              </a:xfrm>
              <a:prstGeom prst="ellipse">
                <a:avLst/>
              </a:prstGeom>
              <a:ln w="9525">
                <a:solidFill>
                  <a:schemeClr val="tx1"/>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pPr>
                <a:endParaRPr lang="en-US" altLang="en-US" sz="2400"/>
              </a:p>
            </p:txBody>
          </p:sp>
          <p:sp>
            <p:nvSpPr>
              <p:cNvPr id="52325" name="Freeform 7" descr="Green marble"/>
              <p:cNvSpPr>
                <a:spLocks noChangeAspect="1"/>
              </p:cNvSpPr>
              <p:nvPr/>
            </p:nvSpPr>
            <p:spPr bwMode="auto">
              <a:xfrm rot="2360341">
                <a:off x="1632" y="816"/>
                <a:ext cx="445" cy="491"/>
              </a:xfrm>
              <a:custGeom>
                <a:avLst/>
                <a:gdLst>
                  <a:gd name="T0" fmla="*/ 0 w 2280"/>
                  <a:gd name="T1" fmla="*/ 0 h 1785"/>
                  <a:gd name="T2" fmla="*/ 0 w 2280"/>
                  <a:gd name="T3" fmla="*/ 0 h 1785"/>
                  <a:gd name="T4" fmla="*/ 0 w 2280"/>
                  <a:gd name="T5" fmla="*/ 0 h 1785"/>
                  <a:gd name="T6" fmla="*/ 0 w 2280"/>
                  <a:gd name="T7" fmla="*/ 0 h 1785"/>
                  <a:gd name="T8" fmla="*/ 0 w 2280"/>
                  <a:gd name="T9" fmla="*/ 0 h 1785"/>
                  <a:gd name="T10" fmla="*/ 0 w 2280"/>
                  <a:gd name="T11" fmla="*/ 0 h 1785"/>
                  <a:gd name="T12" fmla="*/ 0 w 2280"/>
                  <a:gd name="T13" fmla="*/ 0 h 1785"/>
                  <a:gd name="T14" fmla="*/ 0 w 2280"/>
                  <a:gd name="T15" fmla="*/ 0 h 1785"/>
                  <a:gd name="T16" fmla="*/ 0 w 2280"/>
                  <a:gd name="T17" fmla="*/ 0 h 1785"/>
                  <a:gd name="T18" fmla="*/ 0 w 2280"/>
                  <a:gd name="T19" fmla="*/ 0 h 1785"/>
                  <a:gd name="T20" fmla="*/ 0 w 2280"/>
                  <a:gd name="T21" fmla="*/ 0 h 1785"/>
                  <a:gd name="T22" fmla="*/ 0 w 2280"/>
                  <a:gd name="T23" fmla="*/ 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grpSp>
          <p:nvGrpSpPr>
            <p:cNvPr id="52254" name="Group 8"/>
            <p:cNvGrpSpPr>
              <a:grpSpLocks noChangeAspect="1"/>
            </p:cNvGrpSpPr>
            <p:nvPr/>
          </p:nvGrpSpPr>
          <p:grpSpPr bwMode="auto">
            <a:xfrm>
              <a:off x="1329" y="1989"/>
              <a:ext cx="647" cy="603"/>
              <a:chOff x="2836" y="2439"/>
              <a:chExt cx="1451" cy="1352"/>
            </a:xfrm>
          </p:grpSpPr>
          <p:sp>
            <p:nvSpPr>
              <p:cNvPr id="52317" name="Freeform 9"/>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8" name="Freeform 10"/>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9" name="Freeform 11"/>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0" name="Freeform 12"/>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1" name="Freeform 13"/>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22" name="Freeform 14"/>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55" name="Group 15"/>
            <p:cNvGrpSpPr>
              <a:grpSpLocks noChangeAspect="1"/>
            </p:cNvGrpSpPr>
            <p:nvPr/>
          </p:nvGrpSpPr>
          <p:grpSpPr bwMode="auto">
            <a:xfrm>
              <a:off x="1355" y="2053"/>
              <a:ext cx="144" cy="186"/>
              <a:chOff x="2895" y="2582"/>
              <a:chExt cx="322" cy="418"/>
            </a:xfrm>
          </p:grpSpPr>
          <p:sp>
            <p:nvSpPr>
              <p:cNvPr id="52315" name="Freeform 16"/>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6" name="Freeform 17"/>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56" name="Group 18"/>
            <p:cNvGrpSpPr>
              <a:grpSpLocks noChangeAspect="1"/>
            </p:cNvGrpSpPr>
            <p:nvPr/>
          </p:nvGrpSpPr>
          <p:grpSpPr bwMode="auto">
            <a:xfrm>
              <a:off x="720" y="1912"/>
              <a:ext cx="762" cy="646"/>
              <a:chOff x="1471" y="2266"/>
              <a:chExt cx="1709" cy="1449"/>
            </a:xfrm>
          </p:grpSpPr>
          <p:sp>
            <p:nvSpPr>
              <p:cNvPr id="52309" name="Freeform 19"/>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0" name="Freeform 20"/>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1" name="Freeform 21"/>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2" name="Freeform 22"/>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3" name="Freeform 23"/>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14" name="Freeform 24"/>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2257" name="Text Box 25"/>
            <p:cNvSpPr txBox="1">
              <a:spLocks noChangeArrowheads="1"/>
            </p:cNvSpPr>
            <p:nvPr/>
          </p:nvSpPr>
          <p:spPr bwMode="auto">
            <a:xfrm>
              <a:off x="960" y="2065"/>
              <a:ext cx="495"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i-1</a:t>
              </a:r>
              <a:endParaRPr lang="en-CA" altLang="en-US" sz="1400" i="0">
                <a:solidFill>
                  <a:schemeClr val="bg2"/>
                </a:solidFill>
              </a:endParaRPr>
            </a:p>
          </p:txBody>
        </p:sp>
        <p:sp>
          <p:nvSpPr>
            <p:cNvPr id="52258" name="Text Box 26"/>
            <p:cNvSpPr txBox="1">
              <a:spLocks noChangeArrowheads="1"/>
            </p:cNvSpPr>
            <p:nvPr/>
          </p:nvSpPr>
          <p:spPr bwMode="auto">
            <a:xfrm>
              <a:off x="1562" y="2161"/>
              <a:ext cx="303"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i</a:t>
              </a:r>
              <a:endParaRPr lang="en-CA" altLang="en-US" sz="1400" i="0">
                <a:solidFill>
                  <a:schemeClr val="bg2"/>
                </a:solidFill>
              </a:endParaRPr>
            </a:p>
          </p:txBody>
        </p:sp>
        <p:grpSp>
          <p:nvGrpSpPr>
            <p:cNvPr id="52259" name="Group 27"/>
            <p:cNvGrpSpPr>
              <a:grpSpLocks/>
            </p:cNvGrpSpPr>
            <p:nvPr/>
          </p:nvGrpSpPr>
          <p:grpSpPr bwMode="auto">
            <a:xfrm rot="5563661">
              <a:off x="1850" y="3599"/>
              <a:ext cx="647" cy="603"/>
              <a:chOff x="1329" y="1989"/>
              <a:chExt cx="647" cy="603"/>
            </a:xfrm>
          </p:grpSpPr>
          <p:grpSp>
            <p:nvGrpSpPr>
              <p:cNvPr id="52298" name="Group 28"/>
              <p:cNvGrpSpPr>
                <a:grpSpLocks noChangeAspect="1"/>
              </p:cNvGrpSpPr>
              <p:nvPr/>
            </p:nvGrpSpPr>
            <p:grpSpPr bwMode="auto">
              <a:xfrm>
                <a:off x="1355" y="2053"/>
                <a:ext cx="144" cy="186"/>
                <a:chOff x="2895" y="2582"/>
                <a:chExt cx="322" cy="418"/>
              </a:xfrm>
            </p:grpSpPr>
            <p:sp>
              <p:nvSpPr>
                <p:cNvPr id="52307" name="Freeform 29"/>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8" name="Freeform 30"/>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99" name="Group 31"/>
              <p:cNvGrpSpPr>
                <a:grpSpLocks noChangeAspect="1"/>
              </p:cNvGrpSpPr>
              <p:nvPr/>
            </p:nvGrpSpPr>
            <p:grpSpPr bwMode="auto">
              <a:xfrm>
                <a:off x="1329" y="1989"/>
                <a:ext cx="647" cy="603"/>
                <a:chOff x="2836" y="2439"/>
                <a:chExt cx="1451" cy="1352"/>
              </a:xfrm>
            </p:grpSpPr>
            <p:sp>
              <p:nvSpPr>
                <p:cNvPr id="52301" name="Freeform 32"/>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2" name="Freeform 33"/>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3" name="Freeform 34"/>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4" name="Freeform 35"/>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5" name="Freeform 36"/>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306" name="Freeform 37"/>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2300" name="Text Box 38"/>
              <p:cNvSpPr txBox="1">
                <a:spLocks noChangeArrowheads="1"/>
              </p:cNvSpPr>
              <p:nvPr/>
            </p:nvSpPr>
            <p:spPr bwMode="auto">
              <a:xfrm>
                <a:off x="1557" y="2168"/>
                <a:ext cx="313" cy="3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i</a:t>
                </a:r>
                <a:endParaRPr lang="en-CA" altLang="en-US" sz="1400" i="0">
                  <a:solidFill>
                    <a:schemeClr val="bg2"/>
                  </a:solidFill>
                </a:endParaRPr>
              </a:p>
            </p:txBody>
          </p:sp>
        </p:grpSp>
        <p:grpSp>
          <p:nvGrpSpPr>
            <p:cNvPr id="52260" name="Group 39"/>
            <p:cNvGrpSpPr>
              <a:grpSpLocks/>
            </p:cNvGrpSpPr>
            <p:nvPr/>
          </p:nvGrpSpPr>
          <p:grpSpPr bwMode="auto">
            <a:xfrm rot="-8307170">
              <a:off x="37" y="3600"/>
              <a:ext cx="779" cy="646"/>
              <a:chOff x="720" y="1912"/>
              <a:chExt cx="779" cy="646"/>
            </a:xfrm>
          </p:grpSpPr>
          <p:grpSp>
            <p:nvGrpSpPr>
              <p:cNvPr id="52287" name="Group 40"/>
              <p:cNvGrpSpPr>
                <a:grpSpLocks noChangeAspect="1"/>
              </p:cNvGrpSpPr>
              <p:nvPr/>
            </p:nvGrpSpPr>
            <p:grpSpPr bwMode="auto">
              <a:xfrm>
                <a:off x="1355" y="2053"/>
                <a:ext cx="144" cy="186"/>
                <a:chOff x="2895" y="2582"/>
                <a:chExt cx="322" cy="418"/>
              </a:xfrm>
            </p:grpSpPr>
            <p:sp>
              <p:nvSpPr>
                <p:cNvPr id="52296" name="Freeform 41"/>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7" name="Freeform 42"/>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88" name="Group 43"/>
              <p:cNvGrpSpPr>
                <a:grpSpLocks noChangeAspect="1"/>
              </p:cNvGrpSpPr>
              <p:nvPr/>
            </p:nvGrpSpPr>
            <p:grpSpPr bwMode="auto">
              <a:xfrm>
                <a:off x="720" y="1912"/>
                <a:ext cx="762" cy="646"/>
                <a:chOff x="1471" y="2266"/>
                <a:chExt cx="1709" cy="1449"/>
              </a:xfrm>
            </p:grpSpPr>
            <p:sp>
              <p:nvSpPr>
                <p:cNvPr id="52290" name="Freeform 44"/>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1" name="Freeform 45"/>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2" name="Freeform 46"/>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3" name="Freeform 47"/>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4" name="Freeform 48"/>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95" name="Freeform 49"/>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2289" name="Text Box 50"/>
              <p:cNvSpPr txBox="1">
                <a:spLocks noChangeArrowheads="1"/>
              </p:cNvSpPr>
              <p:nvPr/>
            </p:nvSpPr>
            <p:spPr bwMode="auto">
              <a:xfrm>
                <a:off x="1000" y="2071"/>
                <a:ext cx="303"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i</a:t>
                </a:r>
                <a:endParaRPr lang="en-CA" altLang="en-US" sz="1400" i="0">
                  <a:solidFill>
                    <a:schemeClr val="bg2"/>
                  </a:solidFill>
                </a:endParaRPr>
              </a:p>
            </p:txBody>
          </p:sp>
        </p:grpSp>
        <p:pic>
          <p:nvPicPr>
            <p:cNvPr id="52261" name="Picture 51"/>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4" y="1200"/>
              <a:ext cx="263" cy="3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2262" name="Group 52"/>
            <p:cNvGrpSpPr>
              <a:grpSpLocks noChangeAspect="1"/>
            </p:cNvGrpSpPr>
            <p:nvPr/>
          </p:nvGrpSpPr>
          <p:grpSpPr bwMode="auto">
            <a:xfrm rot="902222">
              <a:off x="48" y="1286"/>
              <a:ext cx="821" cy="682"/>
              <a:chOff x="1471" y="2266"/>
              <a:chExt cx="1746" cy="1449"/>
            </a:xfrm>
          </p:grpSpPr>
          <p:grpSp>
            <p:nvGrpSpPr>
              <p:cNvPr id="52277" name="Group 53"/>
              <p:cNvGrpSpPr>
                <a:grpSpLocks noChangeAspect="1"/>
              </p:cNvGrpSpPr>
              <p:nvPr/>
            </p:nvGrpSpPr>
            <p:grpSpPr bwMode="auto">
              <a:xfrm>
                <a:off x="2895" y="2582"/>
                <a:ext cx="322" cy="418"/>
                <a:chOff x="2895" y="2582"/>
                <a:chExt cx="322" cy="418"/>
              </a:xfrm>
            </p:grpSpPr>
            <p:sp>
              <p:nvSpPr>
                <p:cNvPr id="52285" name="Freeform 54"/>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6" name="Freeform 55"/>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78" name="Group 56"/>
              <p:cNvGrpSpPr>
                <a:grpSpLocks noChangeAspect="1"/>
              </p:cNvGrpSpPr>
              <p:nvPr/>
            </p:nvGrpSpPr>
            <p:grpSpPr bwMode="auto">
              <a:xfrm>
                <a:off x="1471" y="2266"/>
                <a:ext cx="1709" cy="1449"/>
                <a:chOff x="1471" y="2266"/>
                <a:chExt cx="1709" cy="1449"/>
              </a:xfrm>
            </p:grpSpPr>
            <p:sp>
              <p:nvSpPr>
                <p:cNvPr id="52279" name="Freeform 57"/>
                <p:cNvSpPr>
                  <a:spLocks noChangeAspect="1"/>
                </p:cNvSpPr>
                <p:nvPr/>
              </p:nvSpPr>
              <p:spPr bwMode="auto">
                <a:xfrm>
                  <a:off x="2351" y="2266"/>
                  <a:ext cx="351" cy="352"/>
                </a:xfrm>
                <a:custGeom>
                  <a:avLst/>
                  <a:gdLst>
                    <a:gd name="T0" fmla="*/ 201 w 351"/>
                    <a:gd name="T1" fmla="*/ 22 h 352"/>
                    <a:gd name="T2" fmla="*/ 175 w 351"/>
                    <a:gd name="T3" fmla="*/ 7 h 352"/>
                    <a:gd name="T4" fmla="*/ 151 w 351"/>
                    <a:gd name="T5" fmla="*/ 1 h 352"/>
                    <a:gd name="T6" fmla="*/ 127 w 351"/>
                    <a:gd name="T7" fmla="*/ 0 h 352"/>
                    <a:gd name="T8" fmla="*/ 100 w 351"/>
                    <a:gd name="T9" fmla="*/ 7 h 352"/>
                    <a:gd name="T10" fmla="*/ 73 w 351"/>
                    <a:gd name="T11" fmla="*/ 20 h 352"/>
                    <a:gd name="T12" fmla="*/ 55 w 351"/>
                    <a:gd name="T13" fmla="*/ 35 h 352"/>
                    <a:gd name="T14" fmla="*/ 33 w 351"/>
                    <a:gd name="T15" fmla="*/ 61 h 352"/>
                    <a:gd name="T16" fmla="*/ 15 w 351"/>
                    <a:gd name="T17" fmla="*/ 95 h 352"/>
                    <a:gd name="T18" fmla="*/ 4 w 351"/>
                    <a:gd name="T19" fmla="*/ 133 h 352"/>
                    <a:gd name="T20" fmla="*/ 0 w 351"/>
                    <a:gd name="T21" fmla="*/ 204 h 352"/>
                    <a:gd name="T22" fmla="*/ 10 w 351"/>
                    <a:gd name="T23" fmla="*/ 254 h 352"/>
                    <a:gd name="T24" fmla="*/ 24 w 351"/>
                    <a:gd name="T25" fmla="*/ 289 h 352"/>
                    <a:gd name="T26" fmla="*/ 39 w 351"/>
                    <a:gd name="T27" fmla="*/ 310 h 352"/>
                    <a:gd name="T28" fmla="*/ 53 w 351"/>
                    <a:gd name="T29" fmla="*/ 324 h 352"/>
                    <a:gd name="T30" fmla="*/ 69 w 351"/>
                    <a:gd name="T31" fmla="*/ 337 h 352"/>
                    <a:gd name="T32" fmla="*/ 93 w 351"/>
                    <a:gd name="T33" fmla="*/ 348 h 352"/>
                    <a:gd name="T34" fmla="*/ 131 w 351"/>
                    <a:gd name="T35" fmla="*/ 352 h 352"/>
                    <a:gd name="T36" fmla="*/ 158 w 351"/>
                    <a:gd name="T37" fmla="*/ 345 h 352"/>
                    <a:gd name="T38" fmla="*/ 167 w 351"/>
                    <a:gd name="T39" fmla="*/ 340 h 352"/>
                    <a:gd name="T40" fmla="*/ 180 w 351"/>
                    <a:gd name="T41" fmla="*/ 332 h 352"/>
                    <a:gd name="T42" fmla="*/ 189 w 351"/>
                    <a:gd name="T43" fmla="*/ 324 h 352"/>
                    <a:gd name="T44" fmla="*/ 198 w 351"/>
                    <a:gd name="T45" fmla="*/ 314 h 352"/>
                    <a:gd name="T46" fmla="*/ 225 w 351"/>
                    <a:gd name="T47" fmla="*/ 266 h 352"/>
                    <a:gd name="T48" fmla="*/ 248 w 351"/>
                    <a:gd name="T49" fmla="*/ 225 h 352"/>
                    <a:gd name="T50" fmla="*/ 259 w 351"/>
                    <a:gd name="T51" fmla="*/ 228 h 352"/>
                    <a:gd name="T52" fmla="*/ 269 w 351"/>
                    <a:gd name="T53" fmla="*/ 236 h 352"/>
                    <a:gd name="T54" fmla="*/ 284 w 351"/>
                    <a:gd name="T55" fmla="*/ 253 h 352"/>
                    <a:gd name="T56" fmla="*/ 296 w 351"/>
                    <a:gd name="T57" fmla="*/ 261 h 352"/>
                    <a:gd name="T58" fmla="*/ 311 w 351"/>
                    <a:gd name="T59" fmla="*/ 265 h 352"/>
                    <a:gd name="T60" fmla="*/ 325 w 351"/>
                    <a:gd name="T61" fmla="*/ 264 h 352"/>
                    <a:gd name="T62" fmla="*/ 335 w 351"/>
                    <a:gd name="T63" fmla="*/ 259 h 352"/>
                    <a:gd name="T64" fmla="*/ 344 w 351"/>
                    <a:gd name="T65" fmla="*/ 252 h 352"/>
                    <a:gd name="T66" fmla="*/ 350 w 351"/>
                    <a:gd name="T67" fmla="*/ 237 h 352"/>
                    <a:gd name="T68" fmla="*/ 349 w 351"/>
                    <a:gd name="T69" fmla="*/ 222 h 352"/>
                    <a:gd name="T70" fmla="*/ 340 w 351"/>
                    <a:gd name="T71" fmla="*/ 208 h 352"/>
                    <a:gd name="T72" fmla="*/ 328 w 351"/>
                    <a:gd name="T73" fmla="*/ 199 h 352"/>
                    <a:gd name="T74" fmla="*/ 297 w 351"/>
                    <a:gd name="T75" fmla="*/ 186 h 352"/>
                    <a:gd name="T76" fmla="*/ 277 w 351"/>
                    <a:gd name="T77" fmla="*/ 176 h 352"/>
                    <a:gd name="T78" fmla="*/ 262 w 351"/>
                    <a:gd name="T79" fmla="*/ 159 h 352"/>
                    <a:gd name="T80" fmla="*/ 253 w 351"/>
                    <a:gd name="T81" fmla="*/ 131 h 352"/>
                    <a:gd name="T82" fmla="*/ 244 w 351"/>
                    <a:gd name="T83" fmla="*/ 90 h 352"/>
                    <a:gd name="T84" fmla="*/ 227 w 351"/>
                    <a:gd name="T85" fmla="*/ 53 h 352"/>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w 351"/>
                    <a:gd name="T130" fmla="*/ 0 h 352"/>
                    <a:gd name="T131" fmla="*/ 351 w 351"/>
                    <a:gd name="T132" fmla="*/ 352 h 352"/>
                  </a:gdLst>
                  <a:ahLst/>
                  <a:cxnLst>
                    <a:cxn ang="T86">
                      <a:pos x="T0" y="T1"/>
                    </a:cxn>
                    <a:cxn ang="T87">
                      <a:pos x="T2" y="T3"/>
                    </a:cxn>
                    <a:cxn ang="T88">
                      <a:pos x="T4" y="T5"/>
                    </a:cxn>
                    <a:cxn ang="T89">
                      <a:pos x="T6" y="T7"/>
                    </a:cxn>
                    <a:cxn ang="T90">
                      <a:pos x="T8" y="T9"/>
                    </a:cxn>
                    <a:cxn ang="T91">
                      <a:pos x="T10" y="T11"/>
                    </a:cxn>
                    <a:cxn ang="T92">
                      <a:pos x="T12" y="T13"/>
                    </a:cxn>
                    <a:cxn ang="T93">
                      <a:pos x="T14" y="T15"/>
                    </a:cxn>
                    <a:cxn ang="T94">
                      <a:pos x="T16" y="T17"/>
                    </a:cxn>
                    <a:cxn ang="T95">
                      <a:pos x="T18" y="T19"/>
                    </a:cxn>
                    <a:cxn ang="T96">
                      <a:pos x="T20" y="T21"/>
                    </a:cxn>
                    <a:cxn ang="T97">
                      <a:pos x="T22" y="T23"/>
                    </a:cxn>
                    <a:cxn ang="T98">
                      <a:pos x="T24" y="T25"/>
                    </a:cxn>
                    <a:cxn ang="T99">
                      <a:pos x="T26" y="T27"/>
                    </a:cxn>
                    <a:cxn ang="T100">
                      <a:pos x="T28" y="T29"/>
                    </a:cxn>
                    <a:cxn ang="T101">
                      <a:pos x="T30" y="T31"/>
                    </a:cxn>
                    <a:cxn ang="T102">
                      <a:pos x="T32" y="T33"/>
                    </a:cxn>
                    <a:cxn ang="T103">
                      <a:pos x="T34" y="T35"/>
                    </a:cxn>
                    <a:cxn ang="T104">
                      <a:pos x="T36" y="T37"/>
                    </a:cxn>
                    <a:cxn ang="T105">
                      <a:pos x="T38" y="T39"/>
                    </a:cxn>
                    <a:cxn ang="T106">
                      <a:pos x="T40" y="T41"/>
                    </a:cxn>
                    <a:cxn ang="T107">
                      <a:pos x="T42" y="T43"/>
                    </a:cxn>
                    <a:cxn ang="T108">
                      <a:pos x="T44" y="T45"/>
                    </a:cxn>
                    <a:cxn ang="T109">
                      <a:pos x="T46" y="T47"/>
                    </a:cxn>
                    <a:cxn ang="T110">
                      <a:pos x="T48" y="T49"/>
                    </a:cxn>
                    <a:cxn ang="T111">
                      <a:pos x="T50" y="T51"/>
                    </a:cxn>
                    <a:cxn ang="T112">
                      <a:pos x="T52" y="T53"/>
                    </a:cxn>
                    <a:cxn ang="T113">
                      <a:pos x="T54" y="T55"/>
                    </a:cxn>
                    <a:cxn ang="T114">
                      <a:pos x="T56" y="T57"/>
                    </a:cxn>
                    <a:cxn ang="T115">
                      <a:pos x="T58" y="T59"/>
                    </a:cxn>
                    <a:cxn ang="T116">
                      <a:pos x="T60" y="T61"/>
                    </a:cxn>
                    <a:cxn ang="T117">
                      <a:pos x="T62" y="T63"/>
                    </a:cxn>
                    <a:cxn ang="T118">
                      <a:pos x="T64" y="T65"/>
                    </a:cxn>
                    <a:cxn ang="T119">
                      <a:pos x="T66" y="T67"/>
                    </a:cxn>
                    <a:cxn ang="T120">
                      <a:pos x="T68" y="T69"/>
                    </a:cxn>
                    <a:cxn ang="T121">
                      <a:pos x="T70" y="T71"/>
                    </a:cxn>
                    <a:cxn ang="T122">
                      <a:pos x="T72" y="T73"/>
                    </a:cxn>
                    <a:cxn ang="T123">
                      <a:pos x="T74" y="T75"/>
                    </a:cxn>
                    <a:cxn ang="T124">
                      <a:pos x="T76" y="T77"/>
                    </a:cxn>
                    <a:cxn ang="T125">
                      <a:pos x="T78" y="T79"/>
                    </a:cxn>
                    <a:cxn ang="T126">
                      <a:pos x="T80" y="T81"/>
                    </a:cxn>
                    <a:cxn ang="T127">
                      <a:pos x="T82" y="T83"/>
                    </a:cxn>
                    <a:cxn ang="T128">
                      <a:pos x="T84" y="T85"/>
                    </a:cxn>
                  </a:cxnLst>
                  <a:rect l="T129" t="T130" r="T131" b="T132"/>
                  <a:pathLst>
                    <a:path w="351" h="352">
                      <a:moveTo>
                        <a:pt x="210" y="31"/>
                      </a:moveTo>
                      <a:lnTo>
                        <a:pt x="206" y="26"/>
                      </a:lnTo>
                      <a:lnTo>
                        <a:pt x="201" y="22"/>
                      </a:lnTo>
                      <a:lnTo>
                        <a:pt x="196" y="18"/>
                      </a:lnTo>
                      <a:lnTo>
                        <a:pt x="192" y="14"/>
                      </a:lnTo>
                      <a:lnTo>
                        <a:pt x="175" y="7"/>
                      </a:lnTo>
                      <a:lnTo>
                        <a:pt x="167" y="5"/>
                      </a:lnTo>
                      <a:lnTo>
                        <a:pt x="159" y="3"/>
                      </a:lnTo>
                      <a:lnTo>
                        <a:pt x="151" y="1"/>
                      </a:lnTo>
                      <a:lnTo>
                        <a:pt x="143" y="0"/>
                      </a:lnTo>
                      <a:lnTo>
                        <a:pt x="135" y="0"/>
                      </a:lnTo>
                      <a:lnTo>
                        <a:pt x="127" y="0"/>
                      </a:lnTo>
                      <a:lnTo>
                        <a:pt x="112" y="2"/>
                      </a:lnTo>
                      <a:lnTo>
                        <a:pt x="106" y="4"/>
                      </a:lnTo>
                      <a:lnTo>
                        <a:pt x="100" y="7"/>
                      </a:lnTo>
                      <a:lnTo>
                        <a:pt x="85" y="13"/>
                      </a:lnTo>
                      <a:lnTo>
                        <a:pt x="79" y="16"/>
                      </a:lnTo>
                      <a:lnTo>
                        <a:pt x="73" y="20"/>
                      </a:lnTo>
                      <a:lnTo>
                        <a:pt x="66" y="24"/>
                      </a:lnTo>
                      <a:lnTo>
                        <a:pt x="60" y="29"/>
                      </a:lnTo>
                      <a:lnTo>
                        <a:pt x="55" y="35"/>
                      </a:lnTo>
                      <a:lnTo>
                        <a:pt x="50" y="40"/>
                      </a:lnTo>
                      <a:lnTo>
                        <a:pt x="41" y="50"/>
                      </a:lnTo>
                      <a:lnTo>
                        <a:pt x="33" y="61"/>
                      </a:lnTo>
                      <a:lnTo>
                        <a:pt x="26" y="71"/>
                      </a:lnTo>
                      <a:lnTo>
                        <a:pt x="20" y="83"/>
                      </a:lnTo>
                      <a:lnTo>
                        <a:pt x="15" y="95"/>
                      </a:lnTo>
                      <a:lnTo>
                        <a:pt x="10" y="107"/>
                      </a:lnTo>
                      <a:lnTo>
                        <a:pt x="7" y="120"/>
                      </a:lnTo>
                      <a:lnTo>
                        <a:pt x="4" y="133"/>
                      </a:lnTo>
                      <a:lnTo>
                        <a:pt x="1" y="157"/>
                      </a:lnTo>
                      <a:lnTo>
                        <a:pt x="0" y="180"/>
                      </a:lnTo>
                      <a:lnTo>
                        <a:pt x="0" y="204"/>
                      </a:lnTo>
                      <a:lnTo>
                        <a:pt x="3" y="228"/>
                      </a:lnTo>
                      <a:lnTo>
                        <a:pt x="6" y="241"/>
                      </a:lnTo>
                      <a:lnTo>
                        <a:pt x="10" y="254"/>
                      </a:lnTo>
                      <a:lnTo>
                        <a:pt x="13" y="265"/>
                      </a:lnTo>
                      <a:lnTo>
                        <a:pt x="18" y="277"/>
                      </a:lnTo>
                      <a:lnTo>
                        <a:pt x="24" y="289"/>
                      </a:lnTo>
                      <a:lnTo>
                        <a:pt x="28" y="294"/>
                      </a:lnTo>
                      <a:lnTo>
                        <a:pt x="31" y="299"/>
                      </a:lnTo>
                      <a:lnTo>
                        <a:pt x="39" y="310"/>
                      </a:lnTo>
                      <a:lnTo>
                        <a:pt x="44" y="314"/>
                      </a:lnTo>
                      <a:lnTo>
                        <a:pt x="48" y="319"/>
                      </a:lnTo>
                      <a:lnTo>
                        <a:pt x="53" y="324"/>
                      </a:lnTo>
                      <a:lnTo>
                        <a:pt x="59" y="329"/>
                      </a:lnTo>
                      <a:lnTo>
                        <a:pt x="64" y="333"/>
                      </a:lnTo>
                      <a:lnTo>
                        <a:pt x="69" y="337"/>
                      </a:lnTo>
                      <a:lnTo>
                        <a:pt x="74" y="340"/>
                      </a:lnTo>
                      <a:lnTo>
                        <a:pt x="80" y="343"/>
                      </a:lnTo>
                      <a:lnTo>
                        <a:pt x="93" y="348"/>
                      </a:lnTo>
                      <a:lnTo>
                        <a:pt x="105" y="351"/>
                      </a:lnTo>
                      <a:lnTo>
                        <a:pt x="117" y="352"/>
                      </a:lnTo>
                      <a:lnTo>
                        <a:pt x="131" y="352"/>
                      </a:lnTo>
                      <a:lnTo>
                        <a:pt x="145" y="349"/>
                      </a:lnTo>
                      <a:lnTo>
                        <a:pt x="154" y="346"/>
                      </a:lnTo>
                      <a:lnTo>
                        <a:pt x="158" y="345"/>
                      </a:lnTo>
                      <a:lnTo>
                        <a:pt x="163" y="343"/>
                      </a:lnTo>
                      <a:lnTo>
                        <a:pt x="164" y="341"/>
                      </a:lnTo>
                      <a:lnTo>
                        <a:pt x="167" y="340"/>
                      </a:lnTo>
                      <a:lnTo>
                        <a:pt x="171" y="338"/>
                      </a:lnTo>
                      <a:lnTo>
                        <a:pt x="179" y="334"/>
                      </a:lnTo>
                      <a:lnTo>
                        <a:pt x="180" y="332"/>
                      </a:lnTo>
                      <a:lnTo>
                        <a:pt x="182" y="331"/>
                      </a:lnTo>
                      <a:lnTo>
                        <a:pt x="186" y="328"/>
                      </a:lnTo>
                      <a:lnTo>
                        <a:pt x="189" y="324"/>
                      </a:lnTo>
                      <a:lnTo>
                        <a:pt x="193" y="321"/>
                      </a:lnTo>
                      <a:lnTo>
                        <a:pt x="195" y="317"/>
                      </a:lnTo>
                      <a:lnTo>
                        <a:pt x="198" y="314"/>
                      </a:lnTo>
                      <a:lnTo>
                        <a:pt x="204" y="306"/>
                      </a:lnTo>
                      <a:lnTo>
                        <a:pt x="214" y="286"/>
                      </a:lnTo>
                      <a:lnTo>
                        <a:pt x="225" y="266"/>
                      </a:lnTo>
                      <a:lnTo>
                        <a:pt x="235" y="245"/>
                      </a:lnTo>
                      <a:lnTo>
                        <a:pt x="244" y="225"/>
                      </a:lnTo>
                      <a:lnTo>
                        <a:pt x="248" y="225"/>
                      </a:lnTo>
                      <a:lnTo>
                        <a:pt x="252" y="226"/>
                      </a:lnTo>
                      <a:lnTo>
                        <a:pt x="256" y="227"/>
                      </a:lnTo>
                      <a:lnTo>
                        <a:pt x="259" y="228"/>
                      </a:lnTo>
                      <a:lnTo>
                        <a:pt x="263" y="230"/>
                      </a:lnTo>
                      <a:lnTo>
                        <a:pt x="266" y="234"/>
                      </a:lnTo>
                      <a:lnTo>
                        <a:pt x="269" y="236"/>
                      </a:lnTo>
                      <a:lnTo>
                        <a:pt x="272" y="240"/>
                      </a:lnTo>
                      <a:lnTo>
                        <a:pt x="280" y="249"/>
                      </a:lnTo>
                      <a:lnTo>
                        <a:pt x="284" y="253"/>
                      </a:lnTo>
                      <a:lnTo>
                        <a:pt x="287" y="255"/>
                      </a:lnTo>
                      <a:lnTo>
                        <a:pt x="291" y="259"/>
                      </a:lnTo>
                      <a:lnTo>
                        <a:pt x="296" y="261"/>
                      </a:lnTo>
                      <a:lnTo>
                        <a:pt x="300" y="262"/>
                      </a:lnTo>
                      <a:lnTo>
                        <a:pt x="305" y="264"/>
                      </a:lnTo>
                      <a:lnTo>
                        <a:pt x="311" y="265"/>
                      </a:lnTo>
                      <a:lnTo>
                        <a:pt x="317" y="265"/>
                      </a:lnTo>
                      <a:lnTo>
                        <a:pt x="320" y="264"/>
                      </a:lnTo>
                      <a:lnTo>
                        <a:pt x="325" y="264"/>
                      </a:lnTo>
                      <a:lnTo>
                        <a:pt x="328" y="262"/>
                      </a:lnTo>
                      <a:lnTo>
                        <a:pt x="333" y="262"/>
                      </a:lnTo>
                      <a:lnTo>
                        <a:pt x="335" y="259"/>
                      </a:lnTo>
                      <a:lnTo>
                        <a:pt x="339" y="257"/>
                      </a:lnTo>
                      <a:lnTo>
                        <a:pt x="341" y="255"/>
                      </a:lnTo>
                      <a:lnTo>
                        <a:pt x="344" y="252"/>
                      </a:lnTo>
                      <a:lnTo>
                        <a:pt x="347" y="247"/>
                      </a:lnTo>
                      <a:lnTo>
                        <a:pt x="349" y="241"/>
                      </a:lnTo>
                      <a:lnTo>
                        <a:pt x="350" y="237"/>
                      </a:lnTo>
                      <a:lnTo>
                        <a:pt x="351" y="232"/>
                      </a:lnTo>
                      <a:lnTo>
                        <a:pt x="350" y="227"/>
                      </a:lnTo>
                      <a:lnTo>
                        <a:pt x="349" y="222"/>
                      </a:lnTo>
                      <a:lnTo>
                        <a:pt x="347" y="217"/>
                      </a:lnTo>
                      <a:lnTo>
                        <a:pt x="345" y="213"/>
                      </a:lnTo>
                      <a:lnTo>
                        <a:pt x="340" y="208"/>
                      </a:lnTo>
                      <a:lnTo>
                        <a:pt x="337" y="205"/>
                      </a:lnTo>
                      <a:lnTo>
                        <a:pt x="333" y="201"/>
                      </a:lnTo>
                      <a:lnTo>
                        <a:pt x="328" y="199"/>
                      </a:lnTo>
                      <a:lnTo>
                        <a:pt x="316" y="193"/>
                      </a:lnTo>
                      <a:lnTo>
                        <a:pt x="305" y="189"/>
                      </a:lnTo>
                      <a:lnTo>
                        <a:pt x="297" y="186"/>
                      </a:lnTo>
                      <a:lnTo>
                        <a:pt x="289" y="184"/>
                      </a:lnTo>
                      <a:lnTo>
                        <a:pt x="283" y="180"/>
                      </a:lnTo>
                      <a:lnTo>
                        <a:pt x="277" y="176"/>
                      </a:lnTo>
                      <a:lnTo>
                        <a:pt x="270" y="171"/>
                      </a:lnTo>
                      <a:lnTo>
                        <a:pt x="266" y="166"/>
                      </a:lnTo>
                      <a:lnTo>
                        <a:pt x="262" y="159"/>
                      </a:lnTo>
                      <a:lnTo>
                        <a:pt x="258" y="153"/>
                      </a:lnTo>
                      <a:lnTo>
                        <a:pt x="255" y="142"/>
                      </a:lnTo>
                      <a:lnTo>
                        <a:pt x="253" y="131"/>
                      </a:lnTo>
                      <a:lnTo>
                        <a:pt x="251" y="117"/>
                      </a:lnTo>
                      <a:lnTo>
                        <a:pt x="248" y="104"/>
                      </a:lnTo>
                      <a:lnTo>
                        <a:pt x="244" y="90"/>
                      </a:lnTo>
                      <a:lnTo>
                        <a:pt x="239" y="77"/>
                      </a:lnTo>
                      <a:lnTo>
                        <a:pt x="234" y="65"/>
                      </a:lnTo>
                      <a:lnTo>
                        <a:pt x="227" y="53"/>
                      </a:lnTo>
                      <a:lnTo>
                        <a:pt x="219" y="42"/>
                      </a:lnTo>
                      <a:lnTo>
                        <a:pt x="210"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0" name="Freeform 58"/>
                <p:cNvSpPr>
                  <a:spLocks noChangeAspect="1"/>
                </p:cNvSpPr>
                <p:nvPr/>
              </p:nvSpPr>
              <p:spPr bwMode="auto">
                <a:xfrm>
                  <a:off x="2122" y="2623"/>
                  <a:ext cx="357" cy="538"/>
                </a:xfrm>
                <a:custGeom>
                  <a:avLst/>
                  <a:gdLst>
                    <a:gd name="T0" fmla="*/ 229 w 357"/>
                    <a:gd name="T1" fmla="*/ 2 h 538"/>
                    <a:gd name="T2" fmla="*/ 191 w 357"/>
                    <a:gd name="T3" fmla="*/ 4 h 538"/>
                    <a:gd name="T4" fmla="*/ 151 w 357"/>
                    <a:gd name="T5" fmla="*/ 18 h 538"/>
                    <a:gd name="T6" fmla="*/ 116 w 357"/>
                    <a:gd name="T7" fmla="*/ 41 h 538"/>
                    <a:gd name="T8" fmla="*/ 87 w 357"/>
                    <a:gd name="T9" fmla="*/ 67 h 538"/>
                    <a:gd name="T10" fmla="*/ 54 w 357"/>
                    <a:gd name="T11" fmla="*/ 113 h 538"/>
                    <a:gd name="T12" fmla="*/ 31 w 357"/>
                    <a:gd name="T13" fmla="*/ 159 h 538"/>
                    <a:gd name="T14" fmla="*/ 18 w 357"/>
                    <a:gd name="T15" fmla="*/ 191 h 538"/>
                    <a:gd name="T16" fmla="*/ 8 w 357"/>
                    <a:gd name="T17" fmla="*/ 237 h 538"/>
                    <a:gd name="T18" fmla="*/ 7 w 357"/>
                    <a:gd name="T19" fmla="*/ 276 h 538"/>
                    <a:gd name="T20" fmla="*/ 5 w 357"/>
                    <a:gd name="T21" fmla="*/ 307 h 538"/>
                    <a:gd name="T22" fmla="*/ 1 w 357"/>
                    <a:gd name="T23" fmla="*/ 351 h 538"/>
                    <a:gd name="T24" fmla="*/ 5 w 357"/>
                    <a:gd name="T25" fmla="*/ 406 h 538"/>
                    <a:gd name="T26" fmla="*/ 8 w 357"/>
                    <a:gd name="T27" fmla="*/ 415 h 538"/>
                    <a:gd name="T28" fmla="*/ 13 w 357"/>
                    <a:gd name="T29" fmla="*/ 433 h 538"/>
                    <a:gd name="T30" fmla="*/ 18 w 357"/>
                    <a:gd name="T31" fmla="*/ 452 h 538"/>
                    <a:gd name="T32" fmla="*/ 28 w 357"/>
                    <a:gd name="T33" fmla="*/ 472 h 538"/>
                    <a:gd name="T34" fmla="*/ 38 w 357"/>
                    <a:gd name="T35" fmla="*/ 487 h 538"/>
                    <a:gd name="T36" fmla="*/ 57 w 357"/>
                    <a:gd name="T37" fmla="*/ 504 h 538"/>
                    <a:gd name="T38" fmla="*/ 81 w 357"/>
                    <a:gd name="T39" fmla="*/ 520 h 538"/>
                    <a:gd name="T40" fmla="*/ 108 w 357"/>
                    <a:gd name="T41" fmla="*/ 531 h 538"/>
                    <a:gd name="T42" fmla="*/ 133 w 357"/>
                    <a:gd name="T43" fmla="*/ 537 h 538"/>
                    <a:gd name="T44" fmla="*/ 155 w 357"/>
                    <a:gd name="T45" fmla="*/ 538 h 538"/>
                    <a:gd name="T46" fmla="*/ 177 w 357"/>
                    <a:gd name="T47" fmla="*/ 534 h 538"/>
                    <a:gd name="T48" fmla="*/ 203 w 357"/>
                    <a:gd name="T49" fmla="*/ 526 h 538"/>
                    <a:gd name="T50" fmla="*/ 219 w 357"/>
                    <a:gd name="T51" fmla="*/ 518 h 538"/>
                    <a:gd name="T52" fmla="*/ 236 w 357"/>
                    <a:gd name="T53" fmla="*/ 500 h 538"/>
                    <a:gd name="T54" fmla="*/ 245 w 357"/>
                    <a:gd name="T55" fmla="*/ 488 h 538"/>
                    <a:gd name="T56" fmla="*/ 249 w 357"/>
                    <a:gd name="T57" fmla="*/ 485 h 538"/>
                    <a:gd name="T58" fmla="*/ 252 w 357"/>
                    <a:gd name="T59" fmla="*/ 480 h 538"/>
                    <a:gd name="T60" fmla="*/ 259 w 357"/>
                    <a:gd name="T61" fmla="*/ 464 h 538"/>
                    <a:gd name="T62" fmla="*/ 264 w 357"/>
                    <a:gd name="T63" fmla="*/ 454 h 538"/>
                    <a:gd name="T64" fmla="*/ 268 w 357"/>
                    <a:gd name="T65" fmla="*/ 440 h 538"/>
                    <a:gd name="T66" fmla="*/ 269 w 357"/>
                    <a:gd name="T67" fmla="*/ 433 h 538"/>
                    <a:gd name="T68" fmla="*/ 272 w 357"/>
                    <a:gd name="T69" fmla="*/ 412 h 538"/>
                    <a:gd name="T70" fmla="*/ 271 w 357"/>
                    <a:gd name="T71" fmla="*/ 401 h 538"/>
                    <a:gd name="T72" fmla="*/ 268 w 357"/>
                    <a:gd name="T73" fmla="*/ 379 h 538"/>
                    <a:gd name="T74" fmla="*/ 267 w 357"/>
                    <a:gd name="T75" fmla="*/ 371 h 538"/>
                    <a:gd name="T76" fmla="*/ 257 w 357"/>
                    <a:gd name="T77" fmla="*/ 342 h 538"/>
                    <a:gd name="T78" fmla="*/ 252 w 357"/>
                    <a:gd name="T79" fmla="*/ 313 h 538"/>
                    <a:gd name="T80" fmla="*/ 256 w 357"/>
                    <a:gd name="T81" fmla="*/ 283 h 538"/>
                    <a:gd name="T82" fmla="*/ 266 w 357"/>
                    <a:gd name="T83" fmla="*/ 257 h 538"/>
                    <a:gd name="T84" fmla="*/ 280 w 357"/>
                    <a:gd name="T85" fmla="*/ 234 h 538"/>
                    <a:gd name="T86" fmla="*/ 300 w 357"/>
                    <a:gd name="T87" fmla="*/ 214 h 538"/>
                    <a:gd name="T88" fmla="*/ 314 w 357"/>
                    <a:gd name="T89" fmla="*/ 200 h 538"/>
                    <a:gd name="T90" fmla="*/ 327 w 357"/>
                    <a:gd name="T91" fmla="*/ 184 h 538"/>
                    <a:gd name="T92" fmla="*/ 343 w 357"/>
                    <a:gd name="T93" fmla="*/ 158 h 538"/>
                    <a:gd name="T94" fmla="*/ 352 w 357"/>
                    <a:gd name="T95" fmla="*/ 137 h 538"/>
                    <a:gd name="T96" fmla="*/ 357 w 357"/>
                    <a:gd name="T97" fmla="*/ 110 h 538"/>
                    <a:gd name="T98" fmla="*/ 357 w 357"/>
                    <a:gd name="T99" fmla="*/ 96 h 538"/>
                    <a:gd name="T100" fmla="*/ 353 w 357"/>
                    <a:gd name="T101" fmla="*/ 77 h 538"/>
                    <a:gd name="T102" fmla="*/ 345 w 357"/>
                    <a:gd name="T103" fmla="*/ 60 h 538"/>
                    <a:gd name="T104" fmla="*/ 330 w 357"/>
                    <a:gd name="T105" fmla="*/ 43 h 538"/>
                    <a:gd name="T106" fmla="*/ 315 w 357"/>
                    <a:gd name="T107" fmla="*/ 32 h 538"/>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57"/>
                    <a:gd name="T163" fmla="*/ 0 h 538"/>
                    <a:gd name="T164" fmla="*/ 357 w 357"/>
                    <a:gd name="T165" fmla="*/ 538 h 538"/>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57" h="538">
                      <a:moveTo>
                        <a:pt x="304" y="26"/>
                      </a:moveTo>
                      <a:lnTo>
                        <a:pt x="266" y="13"/>
                      </a:lnTo>
                      <a:lnTo>
                        <a:pt x="229" y="2"/>
                      </a:lnTo>
                      <a:lnTo>
                        <a:pt x="221" y="0"/>
                      </a:lnTo>
                      <a:lnTo>
                        <a:pt x="214" y="0"/>
                      </a:lnTo>
                      <a:lnTo>
                        <a:pt x="191" y="4"/>
                      </a:lnTo>
                      <a:lnTo>
                        <a:pt x="181" y="5"/>
                      </a:lnTo>
                      <a:lnTo>
                        <a:pt x="170" y="10"/>
                      </a:lnTo>
                      <a:lnTo>
                        <a:pt x="151" y="18"/>
                      </a:lnTo>
                      <a:lnTo>
                        <a:pt x="141" y="24"/>
                      </a:lnTo>
                      <a:lnTo>
                        <a:pt x="132" y="30"/>
                      </a:lnTo>
                      <a:lnTo>
                        <a:pt x="116" y="41"/>
                      </a:lnTo>
                      <a:lnTo>
                        <a:pt x="108" y="47"/>
                      </a:lnTo>
                      <a:lnTo>
                        <a:pt x="101" y="54"/>
                      </a:lnTo>
                      <a:lnTo>
                        <a:pt x="87" y="67"/>
                      </a:lnTo>
                      <a:lnTo>
                        <a:pt x="75" y="82"/>
                      </a:lnTo>
                      <a:lnTo>
                        <a:pt x="63" y="97"/>
                      </a:lnTo>
                      <a:lnTo>
                        <a:pt x="54" y="113"/>
                      </a:lnTo>
                      <a:lnTo>
                        <a:pt x="44" y="130"/>
                      </a:lnTo>
                      <a:lnTo>
                        <a:pt x="36" y="147"/>
                      </a:lnTo>
                      <a:lnTo>
                        <a:pt x="31" y="159"/>
                      </a:lnTo>
                      <a:lnTo>
                        <a:pt x="27" y="169"/>
                      </a:lnTo>
                      <a:lnTo>
                        <a:pt x="21" y="181"/>
                      </a:lnTo>
                      <a:lnTo>
                        <a:pt x="18" y="191"/>
                      </a:lnTo>
                      <a:lnTo>
                        <a:pt x="12" y="215"/>
                      </a:lnTo>
                      <a:lnTo>
                        <a:pt x="9" y="225"/>
                      </a:lnTo>
                      <a:lnTo>
                        <a:pt x="8" y="237"/>
                      </a:lnTo>
                      <a:lnTo>
                        <a:pt x="7" y="250"/>
                      </a:lnTo>
                      <a:lnTo>
                        <a:pt x="8" y="261"/>
                      </a:lnTo>
                      <a:lnTo>
                        <a:pt x="7" y="276"/>
                      </a:lnTo>
                      <a:lnTo>
                        <a:pt x="7" y="292"/>
                      </a:lnTo>
                      <a:lnTo>
                        <a:pt x="6" y="300"/>
                      </a:lnTo>
                      <a:lnTo>
                        <a:pt x="5" y="307"/>
                      </a:lnTo>
                      <a:lnTo>
                        <a:pt x="7" y="323"/>
                      </a:lnTo>
                      <a:lnTo>
                        <a:pt x="4" y="334"/>
                      </a:lnTo>
                      <a:lnTo>
                        <a:pt x="1" y="351"/>
                      </a:lnTo>
                      <a:lnTo>
                        <a:pt x="0" y="370"/>
                      </a:lnTo>
                      <a:lnTo>
                        <a:pt x="2" y="388"/>
                      </a:lnTo>
                      <a:lnTo>
                        <a:pt x="5" y="406"/>
                      </a:lnTo>
                      <a:lnTo>
                        <a:pt x="6" y="409"/>
                      </a:lnTo>
                      <a:lnTo>
                        <a:pt x="7" y="413"/>
                      </a:lnTo>
                      <a:lnTo>
                        <a:pt x="8" y="415"/>
                      </a:lnTo>
                      <a:lnTo>
                        <a:pt x="11" y="418"/>
                      </a:lnTo>
                      <a:lnTo>
                        <a:pt x="12" y="425"/>
                      </a:lnTo>
                      <a:lnTo>
                        <a:pt x="13" y="433"/>
                      </a:lnTo>
                      <a:lnTo>
                        <a:pt x="14" y="439"/>
                      </a:lnTo>
                      <a:lnTo>
                        <a:pt x="16" y="446"/>
                      </a:lnTo>
                      <a:lnTo>
                        <a:pt x="18" y="452"/>
                      </a:lnTo>
                      <a:lnTo>
                        <a:pt x="21" y="459"/>
                      </a:lnTo>
                      <a:lnTo>
                        <a:pt x="24" y="465"/>
                      </a:lnTo>
                      <a:lnTo>
                        <a:pt x="28" y="472"/>
                      </a:lnTo>
                      <a:lnTo>
                        <a:pt x="30" y="478"/>
                      </a:lnTo>
                      <a:lnTo>
                        <a:pt x="35" y="483"/>
                      </a:lnTo>
                      <a:lnTo>
                        <a:pt x="38" y="487"/>
                      </a:lnTo>
                      <a:lnTo>
                        <a:pt x="43" y="492"/>
                      </a:lnTo>
                      <a:lnTo>
                        <a:pt x="49" y="498"/>
                      </a:lnTo>
                      <a:lnTo>
                        <a:pt x="57" y="504"/>
                      </a:lnTo>
                      <a:lnTo>
                        <a:pt x="64" y="509"/>
                      </a:lnTo>
                      <a:lnTo>
                        <a:pt x="73" y="514"/>
                      </a:lnTo>
                      <a:lnTo>
                        <a:pt x="81" y="520"/>
                      </a:lnTo>
                      <a:lnTo>
                        <a:pt x="91" y="524"/>
                      </a:lnTo>
                      <a:lnTo>
                        <a:pt x="98" y="527"/>
                      </a:lnTo>
                      <a:lnTo>
                        <a:pt x="108" y="531"/>
                      </a:lnTo>
                      <a:lnTo>
                        <a:pt x="116" y="534"/>
                      </a:lnTo>
                      <a:lnTo>
                        <a:pt x="126" y="536"/>
                      </a:lnTo>
                      <a:lnTo>
                        <a:pt x="133" y="537"/>
                      </a:lnTo>
                      <a:lnTo>
                        <a:pt x="143" y="538"/>
                      </a:lnTo>
                      <a:lnTo>
                        <a:pt x="151" y="538"/>
                      </a:lnTo>
                      <a:lnTo>
                        <a:pt x="155" y="538"/>
                      </a:lnTo>
                      <a:lnTo>
                        <a:pt x="160" y="538"/>
                      </a:lnTo>
                      <a:lnTo>
                        <a:pt x="168" y="536"/>
                      </a:lnTo>
                      <a:lnTo>
                        <a:pt x="177" y="534"/>
                      </a:lnTo>
                      <a:lnTo>
                        <a:pt x="186" y="533"/>
                      </a:lnTo>
                      <a:lnTo>
                        <a:pt x="195" y="529"/>
                      </a:lnTo>
                      <a:lnTo>
                        <a:pt x="203" y="526"/>
                      </a:lnTo>
                      <a:lnTo>
                        <a:pt x="212" y="522"/>
                      </a:lnTo>
                      <a:lnTo>
                        <a:pt x="217" y="520"/>
                      </a:lnTo>
                      <a:lnTo>
                        <a:pt x="219" y="518"/>
                      </a:lnTo>
                      <a:lnTo>
                        <a:pt x="221" y="516"/>
                      </a:lnTo>
                      <a:lnTo>
                        <a:pt x="229" y="508"/>
                      </a:lnTo>
                      <a:lnTo>
                        <a:pt x="236" y="500"/>
                      </a:lnTo>
                      <a:lnTo>
                        <a:pt x="239" y="496"/>
                      </a:lnTo>
                      <a:lnTo>
                        <a:pt x="243" y="492"/>
                      </a:lnTo>
                      <a:lnTo>
                        <a:pt x="245" y="488"/>
                      </a:lnTo>
                      <a:lnTo>
                        <a:pt x="247" y="486"/>
                      </a:lnTo>
                      <a:lnTo>
                        <a:pt x="248" y="485"/>
                      </a:lnTo>
                      <a:lnTo>
                        <a:pt x="249" y="485"/>
                      </a:lnTo>
                      <a:lnTo>
                        <a:pt x="249" y="483"/>
                      </a:lnTo>
                      <a:lnTo>
                        <a:pt x="250" y="482"/>
                      </a:lnTo>
                      <a:lnTo>
                        <a:pt x="252" y="480"/>
                      </a:lnTo>
                      <a:lnTo>
                        <a:pt x="254" y="476"/>
                      </a:lnTo>
                      <a:lnTo>
                        <a:pt x="259" y="467"/>
                      </a:lnTo>
                      <a:lnTo>
                        <a:pt x="259" y="464"/>
                      </a:lnTo>
                      <a:lnTo>
                        <a:pt x="260" y="463"/>
                      </a:lnTo>
                      <a:lnTo>
                        <a:pt x="262" y="458"/>
                      </a:lnTo>
                      <a:lnTo>
                        <a:pt x="264" y="454"/>
                      </a:lnTo>
                      <a:lnTo>
                        <a:pt x="266" y="450"/>
                      </a:lnTo>
                      <a:lnTo>
                        <a:pt x="266" y="445"/>
                      </a:lnTo>
                      <a:lnTo>
                        <a:pt x="268" y="440"/>
                      </a:lnTo>
                      <a:lnTo>
                        <a:pt x="269" y="435"/>
                      </a:lnTo>
                      <a:lnTo>
                        <a:pt x="269" y="434"/>
                      </a:lnTo>
                      <a:lnTo>
                        <a:pt x="269" y="433"/>
                      </a:lnTo>
                      <a:lnTo>
                        <a:pt x="270" y="431"/>
                      </a:lnTo>
                      <a:lnTo>
                        <a:pt x="271" y="421"/>
                      </a:lnTo>
                      <a:lnTo>
                        <a:pt x="272" y="412"/>
                      </a:lnTo>
                      <a:lnTo>
                        <a:pt x="271" y="409"/>
                      </a:lnTo>
                      <a:lnTo>
                        <a:pt x="271" y="407"/>
                      </a:lnTo>
                      <a:lnTo>
                        <a:pt x="271" y="401"/>
                      </a:lnTo>
                      <a:lnTo>
                        <a:pt x="271" y="392"/>
                      </a:lnTo>
                      <a:lnTo>
                        <a:pt x="269" y="381"/>
                      </a:lnTo>
                      <a:lnTo>
                        <a:pt x="268" y="379"/>
                      </a:lnTo>
                      <a:lnTo>
                        <a:pt x="267" y="377"/>
                      </a:lnTo>
                      <a:lnTo>
                        <a:pt x="267" y="376"/>
                      </a:lnTo>
                      <a:lnTo>
                        <a:pt x="267" y="371"/>
                      </a:lnTo>
                      <a:lnTo>
                        <a:pt x="264" y="361"/>
                      </a:lnTo>
                      <a:lnTo>
                        <a:pt x="261" y="351"/>
                      </a:lnTo>
                      <a:lnTo>
                        <a:pt x="257" y="342"/>
                      </a:lnTo>
                      <a:lnTo>
                        <a:pt x="254" y="332"/>
                      </a:lnTo>
                      <a:lnTo>
                        <a:pt x="252" y="322"/>
                      </a:lnTo>
                      <a:lnTo>
                        <a:pt x="252" y="313"/>
                      </a:lnTo>
                      <a:lnTo>
                        <a:pt x="252" y="302"/>
                      </a:lnTo>
                      <a:lnTo>
                        <a:pt x="253" y="293"/>
                      </a:lnTo>
                      <a:lnTo>
                        <a:pt x="256" y="283"/>
                      </a:lnTo>
                      <a:lnTo>
                        <a:pt x="259" y="274"/>
                      </a:lnTo>
                      <a:lnTo>
                        <a:pt x="263" y="265"/>
                      </a:lnTo>
                      <a:lnTo>
                        <a:pt x="266" y="257"/>
                      </a:lnTo>
                      <a:lnTo>
                        <a:pt x="271" y="249"/>
                      </a:lnTo>
                      <a:lnTo>
                        <a:pt x="276" y="241"/>
                      </a:lnTo>
                      <a:lnTo>
                        <a:pt x="280" y="234"/>
                      </a:lnTo>
                      <a:lnTo>
                        <a:pt x="287" y="227"/>
                      </a:lnTo>
                      <a:lnTo>
                        <a:pt x="293" y="220"/>
                      </a:lnTo>
                      <a:lnTo>
                        <a:pt x="300" y="214"/>
                      </a:lnTo>
                      <a:lnTo>
                        <a:pt x="303" y="210"/>
                      </a:lnTo>
                      <a:lnTo>
                        <a:pt x="307" y="207"/>
                      </a:lnTo>
                      <a:lnTo>
                        <a:pt x="314" y="200"/>
                      </a:lnTo>
                      <a:lnTo>
                        <a:pt x="317" y="195"/>
                      </a:lnTo>
                      <a:lnTo>
                        <a:pt x="321" y="191"/>
                      </a:lnTo>
                      <a:lnTo>
                        <a:pt x="327" y="184"/>
                      </a:lnTo>
                      <a:lnTo>
                        <a:pt x="333" y="175"/>
                      </a:lnTo>
                      <a:lnTo>
                        <a:pt x="338" y="166"/>
                      </a:lnTo>
                      <a:lnTo>
                        <a:pt x="343" y="158"/>
                      </a:lnTo>
                      <a:lnTo>
                        <a:pt x="349" y="148"/>
                      </a:lnTo>
                      <a:lnTo>
                        <a:pt x="350" y="143"/>
                      </a:lnTo>
                      <a:lnTo>
                        <a:pt x="352" y="137"/>
                      </a:lnTo>
                      <a:lnTo>
                        <a:pt x="356" y="125"/>
                      </a:lnTo>
                      <a:lnTo>
                        <a:pt x="357" y="114"/>
                      </a:lnTo>
                      <a:lnTo>
                        <a:pt x="357" y="110"/>
                      </a:lnTo>
                      <a:lnTo>
                        <a:pt x="357" y="108"/>
                      </a:lnTo>
                      <a:lnTo>
                        <a:pt x="357" y="103"/>
                      </a:lnTo>
                      <a:lnTo>
                        <a:pt x="357" y="96"/>
                      </a:lnTo>
                      <a:lnTo>
                        <a:pt x="356" y="89"/>
                      </a:lnTo>
                      <a:lnTo>
                        <a:pt x="354" y="82"/>
                      </a:lnTo>
                      <a:lnTo>
                        <a:pt x="353" y="77"/>
                      </a:lnTo>
                      <a:lnTo>
                        <a:pt x="350" y="71"/>
                      </a:lnTo>
                      <a:lnTo>
                        <a:pt x="348" y="66"/>
                      </a:lnTo>
                      <a:lnTo>
                        <a:pt x="345" y="60"/>
                      </a:lnTo>
                      <a:lnTo>
                        <a:pt x="343" y="56"/>
                      </a:lnTo>
                      <a:lnTo>
                        <a:pt x="335" y="46"/>
                      </a:lnTo>
                      <a:lnTo>
                        <a:pt x="330" y="43"/>
                      </a:lnTo>
                      <a:lnTo>
                        <a:pt x="326" y="39"/>
                      </a:lnTo>
                      <a:lnTo>
                        <a:pt x="321" y="35"/>
                      </a:lnTo>
                      <a:lnTo>
                        <a:pt x="315" y="32"/>
                      </a:lnTo>
                      <a:lnTo>
                        <a:pt x="310" y="29"/>
                      </a:lnTo>
                      <a:lnTo>
                        <a:pt x="30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1" name="Freeform 59"/>
                <p:cNvSpPr>
                  <a:spLocks noChangeAspect="1"/>
                </p:cNvSpPr>
                <p:nvPr/>
              </p:nvSpPr>
              <p:spPr bwMode="auto">
                <a:xfrm>
                  <a:off x="2368" y="2629"/>
                  <a:ext cx="812" cy="237"/>
                </a:xfrm>
                <a:custGeom>
                  <a:avLst/>
                  <a:gdLst>
                    <a:gd name="T0" fmla="*/ 368 w 812"/>
                    <a:gd name="T1" fmla="*/ 166 h 237"/>
                    <a:gd name="T2" fmla="*/ 318 w 812"/>
                    <a:gd name="T3" fmla="*/ 151 h 237"/>
                    <a:gd name="T4" fmla="*/ 243 w 812"/>
                    <a:gd name="T5" fmla="*/ 112 h 237"/>
                    <a:gd name="T6" fmla="*/ 198 w 812"/>
                    <a:gd name="T7" fmla="*/ 86 h 237"/>
                    <a:gd name="T8" fmla="*/ 155 w 812"/>
                    <a:gd name="T9" fmla="*/ 61 h 237"/>
                    <a:gd name="T10" fmla="*/ 101 w 812"/>
                    <a:gd name="T11" fmla="*/ 41 h 237"/>
                    <a:gd name="T12" fmla="*/ 60 w 812"/>
                    <a:gd name="T13" fmla="*/ 35 h 237"/>
                    <a:gd name="T14" fmla="*/ 29 w 812"/>
                    <a:gd name="T15" fmla="*/ 39 h 237"/>
                    <a:gd name="T16" fmla="*/ 8 w 812"/>
                    <a:gd name="T17" fmla="*/ 53 h 237"/>
                    <a:gd name="T18" fmla="*/ 0 w 812"/>
                    <a:gd name="T19" fmla="*/ 77 h 237"/>
                    <a:gd name="T20" fmla="*/ 8 w 812"/>
                    <a:gd name="T21" fmla="*/ 102 h 237"/>
                    <a:gd name="T22" fmla="*/ 23 w 812"/>
                    <a:gd name="T23" fmla="*/ 116 h 237"/>
                    <a:gd name="T24" fmla="*/ 79 w 812"/>
                    <a:gd name="T25" fmla="*/ 137 h 237"/>
                    <a:gd name="T26" fmla="*/ 170 w 812"/>
                    <a:gd name="T27" fmla="*/ 165 h 237"/>
                    <a:gd name="T28" fmla="*/ 261 w 812"/>
                    <a:gd name="T29" fmla="*/ 203 h 237"/>
                    <a:gd name="T30" fmla="*/ 319 w 812"/>
                    <a:gd name="T31" fmla="*/ 231 h 237"/>
                    <a:gd name="T32" fmla="*/ 353 w 812"/>
                    <a:gd name="T33" fmla="*/ 237 h 237"/>
                    <a:gd name="T34" fmla="*/ 400 w 812"/>
                    <a:gd name="T35" fmla="*/ 235 h 237"/>
                    <a:gd name="T36" fmla="*/ 434 w 812"/>
                    <a:gd name="T37" fmla="*/ 226 h 237"/>
                    <a:gd name="T38" fmla="*/ 605 w 812"/>
                    <a:gd name="T39" fmla="*/ 156 h 237"/>
                    <a:gd name="T40" fmla="*/ 637 w 812"/>
                    <a:gd name="T41" fmla="*/ 156 h 237"/>
                    <a:gd name="T42" fmla="*/ 645 w 812"/>
                    <a:gd name="T43" fmla="*/ 152 h 237"/>
                    <a:gd name="T44" fmla="*/ 657 w 812"/>
                    <a:gd name="T45" fmla="*/ 143 h 237"/>
                    <a:gd name="T46" fmla="*/ 662 w 812"/>
                    <a:gd name="T47" fmla="*/ 135 h 237"/>
                    <a:gd name="T48" fmla="*/ 686 w 812"/>
                    <a:gd name="T49" fmla="*/ 113 h 237"/>
                    <a:gd name="T50" fmla="*/ 718 w 812"/>
                    <a:gd name="T51" fmla="*/ 115 h 237"/>
                    <a:gd name="T52" fmla="*/ 743 w 812"/>
                    <a:gd name="T53" fmla="*/ 127 h 237"/>
                    <a:gd name="T54" fmla="*/ 761 w 812"/>
                    <a:gd name="T55" fmla="*/ 127 h 237"/>
                    <a:gd name="T56" fmla="*/ 779 w 812"/>
                    <a:gd name="T57" fmla="*/ 116 h 237"/>
                    <a:gd name="T58" fmla="*/ 783 w 812"/>
                    <a:gd name="T59" fmla="*/ 110 h 237"/>
                    <a:gd name="T60" fmla="*/ 784 w 812"/>
                    <a:gd name="T61" fmla="*/ 107 h 237"/>
                    <a:gd name="T62" fmla="*/ 777 w 812"/>
                    <a:gd name="T63" fmla="*/ 91 h 237"/>
                    <a:gd name="T64" fmla="*/ 762 w 812"/>
                    <a:gd name="T65" fmla="*/ 75 h 237"/>
                    <a:gd name="T66" fmla="*/ 741 w 812"/>
                    <a:gd name="T67" fmla="*/ 68 h 237"/>
                    <a:gd name="T68" fmla="*/ 727 w 812"/>
                    <a:gd name="T69" fmla="*/ 60 h 237"/>
                    <a:gd name="T70" fmla="*/ 763 w 812"/>
                    <a:gd name="T71" fmla="*/ 50 h 237"/>
                    <a:gd name="T72" fmla="*/ 782 w 812"/>
                    <a:gd name="T73" fmla="*/ 48 h 237"/>
                    <a:gd name="T74" fmla="*/ 802 w 812"/>
                    <a:gd name="T75" fmla="*/ 44 h 237"/>
                    <a:gd name="T76" fmla="*/ 806 w 812"/>
                    <a:gd name="T77" fmla="*/ 41 h 237"/>
                    <a:gd name="T78" fmla="*/ 812 w 812"/>
                    <a:gd name="T79" fmla="*/ 34 h 237"/>
                    <a:gd name="T80" fmla="*/ 812 w 812"/>
                    <a:gd name="T81" fmla="*/ 25 h 237"/>
                    <a:gd name="T82" fmla="*/ 811 w 812"/>
                    <a:gd name="T83" fmla="*/ 20 h 237"/>
                    <a:gd name="T84" fmla="*/ 803 w 812"/>
                    <a:gd name="T85" fmla="*/ 6 h 237"/>
                    <a:gd name="T86" fmla="*/ 787 w 812"/>
                    <a:gd name="T87" fmla="*/ 0 h 237"/>
                    <a:gd name="T88" fmla="*/ 752 w 812"/>
                    <a:gd name="T89" fmla="*/ 7 h 237"/>
                    <a:gd name="T90" fmla="*/ 712 w 812"/>
                    <a:gd name="T91" fmla="*/ 30 h 237"/>
                    <a:gd name="T92" fmla="*/ 688 w 812"/>
                    <a:gd name="T93" fmla="*/ 55 h 237"/>
                    <a:gd name="T94" fmla="*/ 684 w 812"/>
                    <a:gd name="T95" fmla="*/ 59 h 237"/>
                    <a:gd name="T96" fmla="*/ 672 w 812"/>
                    <a:gd name="T97" fmla="*/ 68 h 237"/>
                    <a:gd name="T98" fmla="*/ 657 w 812"/>
                    <a:gd name="T99" fmla="*/ 75 h 237"/>
                    <a:gd name="T100" fmla="*/ 647 w 812"/>
                    <a:gd name="T101" fmla="*/ 80 h 237"/>
                    <a:gd name="T102" fmla="*/ 620 w 812"/>
                    <a:gd name="T103" fmla="*/ 89 h 237"/>
                    <a:gd name="T104" fmla="*/ 594 w 812"/>
                    <a:gd name="T105" fmla="*/ 104 h 237"/>
                    <a:gd name="T106" fmla="*/ 576 w 812"/>
                    <a:gd name="T107" fmla="*/ 111 h 237"/>
                    <a:gd name="T108" fmla="*/ 535 w 812"/>
                    <a:gd name="T109" fmla="*/ 128 h 237"/>
                    <a:gd name="T110" fmla="*/ 474 w 812"/>
                    <a:gd name="T111" fmla="*/ 148 h 237"/>
                    <a:gd name="T112" fmla="*/ 400 w 812"/>
                    <a:gd name="T113" fmla="*/ 164 h 237"/>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w 812"/>
                    <a:gd name="T172" fmla="*/ 0 h 237"/>
                    <a:gd name="T173" fmla="*/ 812 w 812"/>
                    <a:gd name="T174" fmla="*/ 237 h 237"/>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T171" t="T172" r="T173" b="T174"/>
                  <a:pathLst>
                    <a:path w="812" h="237">
                      <a:moveTo>
                        <a:pt x="400" y="164"/>
                      </a:moveTo>
                      <a:lnTo>
                        <a:pt x="384" y="166"/>
                      </a:lnTo>
                      <a:lnTo>
                        <a:pt x="376" y="166"/>
                      </a:lnTo>
                      <a:lnTo>
                        <a:pt x="368" y="166"/>
                      </a:lnTo>
                      <a:lnTo>
                        <a:pt x="353" y="163"/>
                      </a:lnTo>
                      <a:lnTo>
                        <a:pt x="346" y="161"/>
                      </a:lnTo>
                      <a:lnTo>
                        <a:pt x="339" y="159"/>
                      </a:lnTo>
                      <a:lnTo>
                        <a:pt x="318" y="151"/>
                      </a:lnTo>
                      <a:lnTo>
                        <a:pt x="297" y="143"/>
                      </a:lnTo>
                      <a:lnTo>
                        <a:pt x="278" y="132"/>
                      </a:lnTo>
                      <a:lnTo>
                        <a:pt x="259" y="122"/>
                      </a:lnTo>
                      <a:lnTo>
                        <a:pt x="243" y="112"/>
                      </a:lnTo>
                      <a:lnTo>
                        <a:pt x="228" y="103"/>
                      </a:lnTo>
                      <a:lnTo>
                        <a:pt x="218" y="98"/>
                      </a:lnTo>
                      <a:lnTo>
                        <a:pt x="208" y="93"/>
                      </a:lnTo>
                      <a:lnTo>
                        <a:pt x="198" y="86"/>
                      </a:lnTo>
                      <a:lnTo>
                        <a:pt x="188" y="79"/>
                      </a:lnTo>
                      <a:lnTo>
                        <a:pt x="177" y="73"/>
                      </a:lnTo>
                      <a:lnTo>
                        <a:pt x="167" y="67"/>
                      </a:lnTo>
                      <a:lnTo>
                        <a:pt x="155" y="61"/>
                      </a:lnTo>
                      <a:lnTo>
                        <a:pt x="145" y="56"/>
                      </a:lnTo>
                      <a:lnTo>
                        <a:pt x="134" y="52"/>
                      </a:lnTo>
                      <a:lnTo>
                        <a:pt x="122" y="48"/>
                      </a:lnTo>
                      <a:lnTo>
                        <a:pt x="101" y="41"/>
                      </a:lnTo>
                      <a:lnTo>
                        <a:pt x="91" y="38"/>
                      </a:lnTo>
                      <a:lnTo>
                        <a:pt x="81" y="37"/>
                      </a:lnTo>
                      <a:lnTo>
                        <a:pt x="71" y="36"/>
                      </a:lnTo>
                      <a:lnTo>
                        <a:pt x="60" y="35"/>
                      </a:lnTo>
                      <a:lnTo>
                        <a:pt x="49" y="36"/>
                      </a:lnTo>
                      <a:lnTo>
                        <a:pt x="39" y="37"/>
                      </a:lnTo>
                      <a:lnTo>
                        <a:pt x="34" y="37"/>
                      </a:lnTo>
                      <a:lnTo>
                        <a:pt x="29" y="39"/>
                      </a:lnTo>
                      <a:lnTo>
                        <a:pt x="24" y="41"/>
                      </a:lnTo>
                      <a:lnTo>
                        <a:pt x="20" y="43"/>
                      </a:lnTo>
                      <a:lnTo>
                        <a:pt x="14" y="48"/>
                      </a:lnTo>
                      <a:lnTo>
                        <a:pt x="8" y="53"/>
                      </a:lnTo>
                      <a:lnTo>
                        <a:pt x="4" y="58"/>
                      </a:lnTo>
                      <a:lnTo>
                        <a:pt x="2" y="64"/>
                      </a:lnTo>
                      <a:lnTo>
                        <a:pt x="0" y="70"/>
                      </a:lnTo>
                      <a:lnTo>
                        <a:pt x="0" y="77"/>
                      </a:lnTo>
                      <a:lnTo>
                        <a:pt x="1" y="84"/>
                      </a:lnTo>
                      <a:lnTo>
                        <a:pt x="4" y="91"/>
                      </a:lnTo>
                      <a:lnTo>
                        <a:pt x="6" y="96"/>
                      </a:lnTo>
                      <a:lnTo>
                        <a:pt x="8" y="102"/>
                      </a:lnTo>
                      <a:lnTo>
                        <a:pt x="12" y="105"/>
                      </a:lnTo>
                      <a:lnTo>
                        <a:pt x="15" y="109"/>
                      </a:lnTo>
                      <a:lnTo>
                        <a:pt x="19" y="113"/>
                      </a:lnTo>
                      <a:lnTo>
                        <a:pt x="23" y="116"/>
                      </a:lnTo>
                      <a:lnTo>
                        <a:pt x="28" y="118"/>
                      </a:lnTo>
                      <a:lnTo>
                        <a:pt x="34" y="121"/>
                      </a:lnTo>
                      <a:lnTo>
                        <a:pt x="56" y="129"/>
                      </a:lnTo>
                      <a:lnTo>
                        <a:pt x="79" y="137"/>
                      </a:lnTo>
                      <a:lnTo>
                        <a:pt x="102" y="144"/>
                      </a:lnTo>
                      <a:lnTo>
                        <a:pt x="126" y="151"/>
                      </a:lnTo>
                      <a:lnTo>
                        <a:pt x="148" y="157"/>
                      </a:lnTo>
                      <a:lnTo>
                        <a:pt x="170" y="165"/>
                      </a:lnTo>
                      <a:lnTo>
                        <a:pt x="192" y="173"/>
                      </a:lnTo>
                      <a:lnTo>
                        <a:pt x="214" y="182"/>
                      </a:lnTo>
                      <a:lnTo>
                        <a:pt x="237" y="192"/>
                      </a:lnTo>
                      <a:lnTo>
                        <a:pt x="261" y="203"/>
                      </a:lnTo>
                      <a:lnTo>
                        <a:pt x="283" y="214"/>
                      </a:lnTo>
                      <a:lnTo>
                        <a:pt x="306" y="226"/>
                      </a:lnTo>
                      <a:lnTo>
                        <a:pt x="312" y="229"/>
                      </a:lnTo>
                      <a:lnTo>
                        <a:pt x="319" y="231"/>
                      </a:lnTo>
                      <a:lnTo>
                        <a:pt x="326" y="233"/>
                      </a:lnTo>
                      <a:lnTo>
                        <a:pt x="334" y="235"/>
                      </a:lnTo>
                      <a:lnTo>
                        <a:pt x="344" y="237"/>
                      </a:lnTo>
                      <a:lnTo>
                        <a:pt x="353" y="237"/>
                      </a:lnTo>
                      <a:lnTo>
                        <a:pt x="373" y="237"/>
                      </a:lnTo>
                      <a:lnTo>
                        <a:pt x="381" y="237"/>
                      </a:lnTo>
                      <a:lnTo>
                        <a:pt x="391" y="237"/>
                      </a:lnTo>
                      <a:lnTo>
                        <a:pt x="400" y="235"/>
                      </a:lnTo>
                      <a:lnTo>
                        <a:pt x="409" y="233"/>
                      </a:lnTo>
                      <a:lnTo>
                        <a:pt x="417" y="231"/>
                      </a:lnTo>
                      <a:lnTo>
                        <a:pt x="425" y="230"/>
                      </a:lnTo>
                      <a:lnTo>
                        <a:pt x="434" y="226"/>
                      </a:lnTo>
                      <a:lnTo>
                        <a:pt x="443" y="224"/>
                      </a:lnTo>
                      <a:lnTo>
                        <a:pt x="483" y="207"/>
                      </a:lnTo>
                      <a:lnTo>
                        <a:pt x="524" y="190"/>
                      </a:lnTo>
                      <a:lnTo>
                        <a:pt x="605" y="156"/>
                      </a:lnTo>
                      <a:lnTo>
                        <a:pt x="613" y="152"/>
                      </a:lnTo>
                      <a:lnTo>
                        <a:pt x="622" y="149"/>
                      </a:lnTo>
                      <a:lnTo>
                        <a:pt x="631" y="157"/>
                      </a:lnTo>
                      <a:lnTo>
                        <a:pt x="637" y="156"/>
                      </a:lnTo>
                      <a:lnTo>
                        <a:pt x="643" y="154"/>
                      </a:lnTo>
                      <a:lnTo>
                        <a:pt x="643" y="153"/>
                      </a:lnTo>
                      <a:lnTo>
                        <a:pt x="645" y="152"/>
                      </a:lnTo>
                      <a:lnTo>
                        <a:pt x="648" y="150"/>
                      </a:lnTo>
                      <a:lnTo>
                        <a:pt x="650" y="149"/>
                      </a:lnTo>
                      <a:lnTo>
                        <a:pt x="653" y="147"/>
                      </a:lnTo>
                      <a:lnTo>
                        <a:pt x="657" y="143"/>
                      </a:lnTo>
                      <a:lnTo>
                        <a:pt x="657" y="141"/>
                      </a:lnTo>
                      <a:lnTo>
                        <a:pt x="658" y="139"/>
                      </a:lnTo>
                      <a:lnTo>
                        <a:pt x="659" y="139"/>
                      </a:lnTo>
                      <a:lnTo>
                        <a:pt x="662" y="135"/>
                      </a:lnTo>
                      <a:lnTo>
                        <a:pt x="664" y="130"/>
                      </a:lnTo>
                      <a:lnTo>
                        <a:pt x="671" y="117"/>
                      </a:lnTo>
                      <a:lnTo>
                        <a:pt x="679" y="115"/>
                      </a:lnTo>
                      <a:lnTo>
                        <a:pt x="686" y="113"/>
                      </a:lnTo>
                      <a:lnTo>
                        <a:pt x="694" y="112"/>
                      </a:lnTo>
                      <a:lnTo>
                        <a:pt x="703" y="112"/>
                      </a:lnTo>
                      <a:lnTo>
                        <a:pt x="711" y="113"/>
                      </a:lnTo>
                      <a:lnTo>
                        <a:pt x="718" y="115"/>
                      </a:lnTo>
                      <a:lnTo>
                        <a:pt x="726" y="118"/>
                      </a:lnTo>
                      <a:lnTo>
                        <a:pt x="734" y="122"/>
                      </a:lnTo>
                      <a:lnTo>
                        <a:pt x="738" y="125"/>
                      </a:lnTo>
                      <a:lnTo>
                        <a:pt x="743" y="127"/>
                      </a:lnTo>
                      <a:lnTo>
                        <a:pt x="747" y="128"/>
                      </a:lnTo>
                      <a:lnTo>
                        <a:pt x="752" y="129"/>
                      </a:lnTo>
                      <a:lnTo>
                        <a:pt x="756" y="128"/>
                      </a:lnTo>
                      <a:lnTo>
                        <a:pt x="761" y="127"/>
                      </a:lnTo>
                      <a:lnTo>
                        <a:pt x="766" y="125"/>
                      </a:lnTo>
                      <a:lnTo>
                        <a:pt x="770" y="123"/>
                      </a:lnTo>
                      <a:lnTo>
                        <a:pt x="776" y="120"/>
                      </a:lnTo>
                      <a:lnTo>
                        <a:pt x="779" y="116"/>
                      </a:lnTo>
                      <a:lnTo>
                        <a:pt x="780" y="115"/>
                      </a:lnTo>
                      <a:lnTo>
                        <a:pt x="782" y="113"/>
                      </a:lnTo>
                      <a:lnTo>
                        <a:pt x="783" y="111"/>
                      </a:lnTo>
                      <a:lnTo>
                        <a:pt x="783" y="110"/>
                      </a:lnTo>
                      <a:lnTo>
                        <a:pt x="784" y="109"/>
                      </a:lnTo>
                      <a:lnTo>
                        <a:pt x="784" y="107"/>
                      </a:lnTo>
                      <a:lnTo>
                        <a:pt x="784" y="105"/>
                      </a:lnTo>
                      <a:lnTo>
                        <a:pt x="783" y="101"/>
                      </a:lnTo>
                      <a:lnTo>
                        <a:pt x="781" y="95"/>
                      </a:lnTo>
                      <a:lnTo>
                        <a:pt x="777" y="91"/>
                      </a:lnTo>
                      <a:lnTo>
                        <a:pt x="774" y="86"/>
                      </a:lnTo>
                      <a:lnTo>
                        <a:pt x="770" y="82"/>
                      </a:lnTo>
                      <a:lnTo>
                        <a:pt x="766" y="78"/>
                      </a:lnTo>
                      <a:lnTo>
                        <a:pt x="762" y="75"/>
                      </a:lnTo>
                      <a:lnTo>
                        <a:pt x="756" y="72"/>
                      </a:lnTo>
                      <a:lnTo>
                        <a:pt x="752" y="70"/>
                      </a:lnTo>
                      <a:lnTo>
                        <a:pt x="746" y="68"/>
                      </a:lnTo>
                      <a:lnTo>
                        <a:pt x="741" y="68"/>
                      </a:lnTo>
                      <a:lnTo>
                        <a:pt x="728" y="67"/>
                      </a:lnTo>
                      <a:lnTo>
                        <a:pt x="721" y="67"/>
                      </a:lnTo>
                      <a:lnTo>
                        <a:pt x="715" y="68"/>
                      </a:lnTo>
                      <a:lnTo>
                        <a:pt x="727" y="60"/>
                      </a:lnTo>
                      <a:lnTo>
                        <a:pt x="734" y="57"/>
                      </a:lnTo>
                      <a:lnTo>
                        <a:pt x="741" y="55"/>
                      </a:lnTo>
                      <a:lnTo>
                        <a:pt x="756" y="51"/>
                      </a:lnTo>
                      <a:lnTo>
                        <a:pt x="763" y="50"/>
                      </a:lnTo>
                      <a:lnTo>
                        <a:pt x="770" y="50"/>
                      </a:lnTo>
                      <a:lnTo>
                        <a:pt x="777" y="49"/>
                      </a:lnTo>
                      <a:lnTo>
                        <a:pt x="779" y="48"/>
                      </a:lnTo>
                      <a:lnTo>
                        <a:pt x="782" y="48"/>
                      </a:lnTo>
                      <a:lnTo>
                        <a:pt x="794" y="47"/>
                      </a:lnTo>
                      <a:lnTo>
                        <a:pt x="797" y="46"/>
                      </a:lnTo>
                      <a:lnTo>
                        <a:pt x="799" y="45"/>
                      </a:lnTo>
                      <a:lnTo>
                        <a:pt x="802" y="44"/>
                      </a:lnTo>
                      <a:lnTo>
                        <a:pt x="803" y="43"/>
                      </a:lnTo>
                      <a:lnTo>
                        <a:pt x="805" y="43"/>
                      </a:lnTo>
                      <a:lnTo>
                        <a:pt x="805" y="41"/>
                      </a:lnTo>
                      <a:lnTo>
                        <a:pt x="806" y="41"/>
                      </a:lnTo>
                      <a:lnTo>
                        <a:pt x="808" y="40"/>
                      </a:lnTo>
                      <a:lnTo>
                        <a:pt x="809" y="38"/>
                      </a:lnTo>
                      <a:lnTo>
                        <a:pt x="811" y="36"/>
                      </a:lnTo>
                      <a:lnTo>
                        <a:pt x="812" y="34"/>
                      </a:lnTo>
                      <a:lnTo>
                        <a:pt x="812" y="32"/>
                      </a:lnTo>
                      <a:lnTo>
                        <a:pt x="812" y="29"/>
                      </a:lnTo>
                      <a:lnTo>
                        <a:pt x="812" y="28"/>
                      </a:lnTo>
                      <a:lnTo>
                        <a:pt x="812" y="25"/>
                      </a:lnTo>
                      <a:lnTo>
                        <a:pt x="812" y="23"/>
                      </a:lnTo>
                      <a:lnTo>
                        <a:pt x="812" y="22"/>
                      </a:lnTo>
                      <a:lnTo>
                        <a:pt x="811" y="21"/>
                      </a:lnTo>
                      <a:lnTo>
                        <a:pt x="811" y="20"/>
                      </a:lnTo>
                      <a:lnTo>
                        <a:pt x="810" y="16"/>
                      </a:lnTo>
                      <a:lnTo>
                        <a:pt x="808" y="12"/>
                      </a:lnTo>
                      <a:lnTo>
                        <a:pt x="805" y="8"/>
                      </a:lnTo>
                      <a:lnTo>
                        <a:pt x="803" y="6"/>
                      </a:lnTo>
                      <a:lnTo>
                        <a:pt x="799" y="3"/>
                      </a:lnTo>
                      <a:lnTo>
                        <a:pt x="796" y="1"/>
                      </a:lnTo>
                      <a:lnTo>
                        <a:pt x="791" y="0"/>
                      </a:lnTo>
                      <a:lnTo>
                        <a:pt x="787" y="0"/>
                      </a:lnTo>
                      <a:lnTo>
                        <a:pt x="783" y="0"/>
                      </a:lnTo>
                      <a:lnTo>
                        <a:pt x="767" y="3"/>
                      </a:lnTo>
                      <a:lnTo>
                        <a:pt x="759" y="5"/>
                      </a:lnTo>
                      <a:lnTo>
                        <a:pt x="752" y="7"/>
                      </a:lnTo>
                      <a:lnTo>
                        <a:pt x="738" y="13"/>
                      </a:lnTo>
                      <a:lnTo>
                        <a:pt x="725" y="21"/>
                      </a:lnTo>
                      <a:lnTo>
                        <a:pt x="718" y="25"/>
                      </a:lnTo>
                      <a:lnTo>
                        <a:pt x="712" y="30"/>
                      </a:lnTo>
                      <a:lnTo>
                        <a:pt x="706" y="35"/>
                      </a:lnTo>
                      <a:lnTo>
                        <a:pt x="700" y="41"/>
                      </a:lnTo>
                      <a:lnTo>
                        <a:pt x="692" y="50"/>
                      </a:lnTo>
                      <a:lnTo>
                        <a:pt x="688" y="55"/>
                      </a:lnTo>
                      <a:lnTo>
                        <a:pt x="685" y="56"/>
                      </a:lnTo>
                      <a:lnTo>
                        <a:pt x="685" y="57"/>
                      </a:lnTo>
                      <a:lnTo>
                        <a:pt x="684" y="59"/>
                      </a:lnTo>
                      <a:lnTo>
                        <a:pt x="682" y="60"/>
                      </a:lnTo>
                      <a:lnTo>
                        <a:pt x="681" y="61"/>
                      </a:lnTo>
                      <a:lnTo>
                        <a:pt x="676" y="64"/>
                      </a:lnTo>
                      <a:lnTo>
                        <a:pt x="672" y="68"/>
                      </a:lnTo>
                      <a:lnTo>
                        <a:pt x="667" y="70"/>
                      </a:lnTo>
                      <a:lnTo>
                        <a:pt x="664" y="72"/>
                      </a:lnTo>
                      <a:lnTo>
                        <a:pt x="663" y="74"/>
                      </a:lnTo>
                      <a:lnTo>
                        <a:pt x="657" y="75"/>
                      </a:lnTo>
                      <a:lnTo>
                        <a:pt x="652" y="78"/>
                      </a:lnTo>
                      <a:lnTo>
                        <a:pt x="650" y="79"/>
                      </a:lnTo>
                      <a:lnTo>
                        <a:pt x="648" y="79"/>
                      </a:lnTo>
                      <a:lnTo>
                        <a:pt x="647" y="80"/>
                      </a:lnTo>
                      <a:lnTo>
                        <a:pt x="643" y="82"/>
                      </a:lnTo>
                      <a:lnTo>
                        <a:pt x="630" y="85"/>
                      </a:lnTo>
                      <a:lnTo>
                        <a:pt x="625" y="87"/>
                      </a:lnTo>
                      <a:lnTo>
                        <a:pt x="620" y="89"/>
                      </a:lnTo>
                      <a:lnTo>
                        <a:pt x="613" y="93"/>
                      </a:lnTo>
                      <a:lnTo>
                        <a:pt x="607" y="96"/>
                      </a:lnTo>
                      <a:lnTo>
                        <a:pt x="600" y="100"/>
                      </a:lnTo>
                      <a:lnTo>
                        <a:pt x="594" y="104"/>
                      </a:lnTo>
                      <a:lnTo>
                        <a:pt x="582" y="109"/>
                      </a:lnTo>
                      <a:lnTo>
                        <a:pt x="580" y="109"/>
                      </a:lnTo>
                      <a:lnTo>
                        <a:pt x="579" y="110"/>
                      </a:lnTo>
                      <a:lnTo>
                        <a:pt x="576" y="111"/>
                      </a:lnTo>
                      <a:lnTo>
                        <a:pt x="571" y="114"/>
                      </a:lnTo>
                      <a:lnTo>
                        <a:pt x="558" y="119"/>
                      </a:lnTo>
                      <a:lnTo>
                        <a:pt x="547" y="123"/>
                      </a:lnTo>
                      <a:lnTo>
                        <a:pt x="535" y="128"/>
                      </a:lnTo>
                      <a:lnTo>
                        <a:pt x="523" y="132"/>
                      </a:lnTo>
                      <a:lnTo>
                        <a:pt x="499" y="141"/>
                      </a:lnTo>
                      <a:lnTo>
                        <a:pt x="487" y="144"/>
                      </a:lnTo>
                      <a:lnTo>
                        <a:pt x="474" y="148"/>
                      </a:lnTo>
                      <a:lnTo>
                        <a:pt x="450" y="154"/>
                      </a:lnTo>
                      <a:lnTo>
                        <a:pt x="424" y="159"/>
                      </a:lnTo>
                      <a:lnTo>
                        <a:pt x="412" y="162"/>
                      </a:lnTo>
                      <a:lnTo>
                        <a:pt x="400" y="1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2" name="Freeform 60"/>
                <p:cNvSpPr>
                  <a:spLocks noChangeAspect="1"/>
                </p:cNvSpPr>
                <p:nvPr/>
              </p:nvSpPr>
              <p:spPr bwMode="auto">
                <a:xfrm>
                  <a:off x="1861" y="2608"/>
                  <a:ext cx="480" cy="486"/>
                </a:xfrm>
                <a:custGeom>
                  <a:avLst/>
                  <a:gdLst>
                    <a:gd name="T0" fmla="*/ 12 w 480"/>
                    <a:gd name="T1" fmla="*/ 76 h 486"/>
                    <a:gd name="T2" fmla="*/ 2 w 480"/>
                    <a:gd name="T3" fmla="*/ 99 h 486"/>
                    <a:gd name="T4" fmla="*/ 2 w 480"/>
                    <a:gd name="T5" fmla="*/ 156 h 486"/>
                    <a:gd name="T6" fmla="*/ 11 w 480"/>
                    <a:gd name="T7" fmla="*/ 205 h 486"/>
                    <a:gd name="T8" fmla="*/ 32 w 480"/>
                    <a:gd name="T9" fmla="*/ 272 h 486"/>
                    <a:gd name="T10" fmla="*/ 60 w 480"/>
                    <a:gd name="T11" fmla="*/ 338 h 486"/>
                    <a:gd name="T12" fmla="*/ 81 w 480"/>
                    <a:gd name="T13" fmla="*/ 361 h 486"/>
                    <a:gd name="T14" fmla="*/ 106 w 480"/>
                    <a:gd name="T15" fmla="*/ 375 h 486"/>
                    <a:gd name="T16" fmla="*/ 127 w 480"/>
                    <a:gd name="T17" fmla="*/ 398 h 486"/>
                    <a:gd name="T18" fmla="*/ 106 w 480"/>
                    <a:gd name="T19" fmla="*/ 437 h 486"/>
                    <a:gd name="T20" fmla="*/ 105 w 480"/>
                    <a:gd name="T21" fmla="*/ 452 h 486"/>
                    <a:gd name="T22" fmla="*/ 116 w 480"/>
                    <a:gd name="T23" fmla="*/ 465 h 486"/>
                    <a:gd name="T24" fmla="*/ 161 w 480"/>
                    <a:gd name="T25" fmla="*/ 458 h 486"/>
                    <a:gd name="T26" fmla="*/ 173 w 480"/>
                    <a:gd name="T27" fmla="*/ 484 h 486"/>
                    <a:gd name="T28" fmla="*/ 182 w 480"/>
                    <a:gd name="T29" fmla="*/ 486 h 486"/>
                    <a:gd name="T30" fmla="*/ 187 w 480"/>
                    <a:gd name="T31" fmla="*/ 486 h 486"/>
                    <a:gd name="T32" fmla="*/ 194 w 480"/>
                    <a:gd name="T33" fmla="*/ 484 h 486"/>
                    <a:gd name="T34" fmla="*/ 205 w 480"/>
                    <a:gd name="T35" fmla="*/ 474 h 486"/>
                    <a:gd name="T36" fmla="*/ 244 w 480"/>
                    <a:gd name="T37" fmla="*/ 479 h 486"/>
                    <a:gd name="T38" fmla="*/ 248 w 480"/>
                    <a:gd name="T39" fmla="*/ 474 h 486"/>
                    <a:gd name="T40" fmla="*/ 254 w 480"/>
                    <a:gd name="T41" fmla="*/ 463 h 486"/>
                    <a:gd name="T42" fmla="*/ 254 w 480"/>
                    <a:gd name="T43" fmla="*/ 458 h 486"/>
                    <a:gd name="T44" fmla="*/ 252 w 480"/>
                    <a:gd name="T45" fmla="*/ 447 h 486"/>
                    <a:gd name="T46" fmla="*/ 247 w 480"/>
                    <a:gd name="T47" fmla="*/ 430 h 486"/>
                    <a:gd name="T48" fmla="*/ 245 w 480"/>
                    <a:gd name="T49" fmla="*/ 396 h 486"/>
                    <a:gd name="T50" fmla="*/ 235 w 480"/>
                    <a:gd name="T51" fmla="*/ 371 h 486"/>
                    <a:gd name="T52" fmla="*/ 194 w 480"/>
                    <a:gd name="T53" fmla="*/ 344 h 486"/>
                    <a:gd name="T54" fmla="*/ 136 w 480"/>
                    <a:gd name="T55" fmla="*/ 323 h 486"/>
                    <a:gd name="T56" fmla="*/ 117 w 480"/>
                    <a:gd name="T57" fmla="*/ 312 h 486"/>
                    <a:gd name="T58" fmla="*/ 100 w 480"/>
                    <a:gd name="T59" fmla="*/ 290 h 486"/>
                    <a:gd name="T60" fmla="*/ 85 w 480"/>
                    <a:gd name="T61" fmla="*/ 243 h 486"/>
                    <a:gd name="T62" fmla="*/ 75 w 480"/>
                    <a:gd name="T63" fmla="*/ 187 h 486"/>
                    <a:gd name="T64" fmla="*/ 71 w 480"/>
                    <a:gd name="T65" fmla="*/ 138 h 486"/>
                    <a:gd name="T66" fmla="*/ 101 w 480"/>
                    <a:gd name="T67" fmla="*/ 103 h 486"/>
                    <a:gd name="T68" fmla="*/ 176 w 480"/>
                    <a:gd name="T69" fmla="*/ 87 h 486"/>
                    <a:gd name="T70" fmla="*/ 235 w 480"/>
                    <a:gd name="T71" fmla="*/ 88 h 486"/>
                    <a:gd name="T72" fmla="*/ 344 w 480"/>
                    <a:gd name="T73" fmla="*/ 110 h 486"/>
                    <a:gd name="T74" fmla="*/ 427 w 480"/>
                    <a:gd name="T75" fmla="*/ 125 h 486"/>
                    <a:gd name="T76" fmla="*/ 439 w 480"/>
                    <a:gd name="T77" fmla="*/ 123 h 486"/>
                    <a:gd name="T78" fmla="*/ 454 w 480"/>
                    <a:gd name="T79" fmla="*/ 116 h 486"/>
                    <a:gd name="T80" fmla="*/ 467 w 480"/>
                    <a:gd name="T81" fmla="*/ 105 h 486"/>
                    <a:gd name="T82" fmla="*/ 478 w 480"/>
                    <a:gd name="T83" fmla="*/ 79 h 486"/>
                    <a:gd name="T84" fmla="*/ 476 w 480"/>
                    <a:gd name="T85" fmla="*/ 44 h 486"/>
                    <a:gd name="T86" fmla="*/ 475 w 480"/>
                    <a:gd name="T87" fmla="*/ 40 h 486"/>
                    <a:gd name="T88" fmla="*/ 458 w 480"/>
                    <a:gd name="T89" fmla="*/ 21 h 486"/>
                    <a:gd name="T90" fmla="*/ 403 w 480"/>
                    <a:gd name="T91" fmla="*/ 8 h 486"/>
                    <a:gd name="T92" fmla="*/ 329 w 480"/>
                    <a:gd name="T93" fmla="*/ 0 h 486"/>
                    <a:gd name="T94" fmla="*/ 256 w 480"/>
                    <a:gd name="T95" fmla="*/ 4 h 486"/>
                    <a:gd name="T96" fmla="*/ 95 w 480"/>
                    <a:gd name="T97" fmla="*/ 40 h 48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480"/>
                    <a:gd name="T148" fmla="*/ 0 h 486"/>
                    <a:gd name="T149" fmla="*/ 480 w 480"/>
                    <a:gd name="T150" fmla="*/ 486 h 48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480" h="486">
                      <a:moveTo>
                        <a:pt x="28" y="65"/>
                      </a:moveTo>
                      <a:lnTo>
                        <a:pt x="22" y="68"/>
                      </a:lnTo>
                      <a:lnTo>
                        <a:pt x="17" y="72"/>
                      </a:lnTo>
                      <a:lnTo>
                        <a:pt x="12" y="76"/>
                      </a:lnTo>
                      <a:lnTo>
                        <a:pt x="9" y="81"/>
                      </a:lnTo>
                      <a:lnTo>
                        <a:pt x="5" y="86"/>
                      </a:lnTo>
                      <a:lnTo>
                        <a:pt x="4" y="92"/>
                      </a:lnTo>
                      <a:lnTo>
                        <a:pt x="2" y="99"/>
                      </a:lnTo>
                      <a:lnTo>
                        <a:pt x="2" y="106"/>
                      </a:lnTo>
                      <a:lnTo>
                        <a:pt x="0" y="119"/>
                      </a:lnTo>
                      <a:lnTo>
                        <a:pt x="0" y="131"/>
                      </a:lnTo>
                      <a:lnTo>
                        <a:pt x="2" y="156"/>
                      </a:lnTo>
                      <a:lnTo>
                        <a:pt x="3" y="169"/>
                      </a:lnTo>
                      <a:lnTo>
                        <a:pt x="4" y="181"/>
                      </a:lnTo>
                      <a:lnTo>
                        <a:pt x="7" y="193"/>
                      </a:lnTo>
                      <a:lnTo>
                        <a:pt x="11" y="205"/>
                      </a:lnTo>
                      <a:lnTo>
                        <a:pt x="15" y="222"/>
                      </a:lnTo>
                      <a:lnTo>
                        <a:pt x="20" y="239"/>
                      </a:lnTo>
                      <a:lnTo>
                        <a:pt x="26" y="256"/>
                      </a:lnTo>
                      <a:lnTo>
                        <a:pt x="32" y="272"/>
                      </a:lnTo>
                      <a:lnTo>
                        <a:pt x="42" y="297"/>
                      </a:lnTo>
                      <a:lnTo>
                        <a:pt x="53" y="323"/>
                      </a:lnTo>
                      <a:lnTo>
                        <a:pt x="56" y="331"/>
                      </a:lnTo>
                      <a:lnTo>
                        <a:pt x="60" y="338"/>
                      </a:lnTo>
                      <a:lnTo>
                        <a:pt x="64" y="345"/>
                      </a:lnTo>
                      <a:lnTo>
                        <a:pt x="69" y="351"/>
                      </a:lnTo>
                      <a:lnTo>
                        <a:pt x="75" y="356"/>
                      </a:lnTo>
                      <a:lnTo>
                        <a:pt x="81" y="361"/>
                      </a:lnTo>
                      <a:lnTo>
                        <a:pt x="88" y="366"/>
                      </a:lnTo>
                      <a:lnTo>
                        <a:pt x="97" y="370"/>
                      </a:lnTo>
                      <a:lnTo>
                        <a:pt x="102" y="373"/>
                      </a:lnTo>
                      <a:lnTo>
                        <a:pt x="106" y="375"/>
                      </a:lnTo>
                      <a:lnTo>
                        <a:pt x="114" y="381"/>
                      </a:lnTo>
                      <a:lnTo>
                        <a:pt x="121" y="389"/>
                      </a:lnTo>
                      <a:lnTo>
                        <a:pt x="124" y="394"/>
                      </a:lnTo>
                      <a:lnTo>
                        <a:pt x="127" y="398"/>
                      </a:lnTo>
                      <a:lnTo>
                        <a:pt x="119" y="407"/>
                      </a:lnTo>
                      <a:lnTo>
                        <a:pt x="114" y="416"/>
                      </a:lnTo>
                      <a:lnTo>
                        <a:pt x="109" y="426"/>
                      </a:lnTo>
                      <a:lnTo>
                        <a:pt x="106" y="437"/>
                      </a:lnTo>
                      <a:lnTo>
                        <a:pt x="104" y="440"/>
                      </a:lnTo>
                      <a:lnTo>
                        <a:pt x="104" y="445"/>
                      </a:lnTo>
                      <a:lnTo>
                        <a:pt x="104" y="449"/>
                      </a:lnTo>
                      <a:lnTo>
                        <a:pt x="105" y="452"/>
                      </a:lnTo>
                      <a:lnTo>
                        <a:pt x="107" y="456"/>
                      </a:lnTo>
                      <a:lnTo>
                        <a:pt x="109" y="459"/>
                      </a:lnTo>
                      <a:lnTo>
                        <a:pt x="112" y="462"/>
                      </a:lnTo>
                      <a:lnTo>
                        <a:pt x="116" y="465"/>
                      </a:lnTo>
                      <a:lnTo>
                        <a:pt x="123" y="468"/>
                      </a:lnTo>
                      <a:lnTo>
                        <a:pt x="131" y="471"/>
                      </a:lnTo>
                      <a:lnTo>
                        <a:pt x="140" y="472"/>
                      </a:lnTo>
                      <a:lnTo>
                        <a:pt x="161" y="458"/>
                      </a:lnTo>
                      <a:lnTo>
                        <a:pt x="162" y="474"/>
                      </a:lnTo>
                      <a:lnTo>
                        <a:pt x="165" y="478"/>
                      </a:lnTo>
                      <a:lnTo>
                        <a:pt x="169" y="481"/>
                      </a:lnTo>
                      <a:lnTo>
                        <a:pt x="173" y="484"/>
                      </a:lnTo>
                      <a:lnTo>
                        <a:pt x="177" y="486"/>
                      </a:lnTo>
                      <a:lnTo>
                        <a:pt x="180" y="486"/>
                      </a:lnTo>
                      <a:lnTo>
                        <a:pt x="181" y="486"/>
                      </a:lnTo>
                      <a:lnTo>
                        <a:pt x="182" y="486"/>
                      </a:lnTo>
                      <a:lnTo>
                        <a:pt x="183" y="486"/>
                      </a:lnTo>
                      <a:lnTo>
                        <a:pt x="186" y="486"/>
                      </a:lnTo>
                      <a:lnTo>
                        <a:pt x="187" y="486"/>
                      </a:lnTo>
                      <a:lnTo>
                        <a:pt x="189" y="486"/>
                      </a:lnTo>
                      <a:lnTo>
                        <a:pt x="190" y="485"/>
                      </a:lnTo>
                      <a:lnTo>
                        <a:pt x="191" y="485"/>
                      </a:lnTo>
                      <a:lnTo>
                        <a:pt x="194" y="484"/>
                      </a:lnTo>
                      <a:lnTo>
                        <a:pt x="196" y="482"/>
                      </a:lnTo>
                      <a:lnTo>
                        <a:pt x="200" y="480"/>
                      </a:lnTo>
                      <a:lnTo>
                        <a:pt x="202" y="478"/>
                      </a:lnTo>
                      <a:lnTo>
                        <a:pt x="205" y="474"/>
                      </a:lnTo>
                      <a:lnTo>
                        <a:pt x="210" y="474"/>
                      </a:lnTo>
                      <a:lnTo>
                        <a:pt x="222" y="482"/>
                      </a:lnTo>
                      <a:lnTo>
                        <a:pt x="242" y="481"/>
                      </a:lnTo>
                      <a:lnTo>
                        <a:pt x="244" y="479"/>
                      </a:lnTo>
                      <a:lnTo>
                        <a:pt x="246" y="477"/>
                      </a:lnTo>
                      <a:lnTo>
                        <a:pt x="247" y="475"/>
                      </a:lnTo>
                      <a:lnTo>
                        <a:pt x="247" y="474"/>
                      </a:lnTo>
                      <a:lnTo>
                        <a:pt x="248" y="474"/>
                      </a:lnTo>
                      <a:lnTo>
                        <a:pt x="250" y="472"/>
                      </a:lnTo>
                      <a:lnTo>
                        <a:pt x="252" y="467"/>
                      </a:lnTo>
                      <a:lnTo>
                        <a:pt x="253" y="465"/>
                      </a:lnTo>
                      <a:lnTo>
                        <a:pt x="254" y="463"/>
                      </a:lnTo>
                      <a:lnTo>
                        <a:pt x="254" y="460"/>
                      </a:lnTo>
                      <a:lnTo>
                        <a:pt x="254" y="458"/>
                      </a:lnTo>
                      <a:lnTo>
                        <a:pt x="254" y="455"/>
                      </a:lnTo>
                      <a:lnTo>
                        <a:pt x="254" y="452"/>
                      </a:lnTo>
                      <a:lnTo>
                        <a:pt x="252" y="447"/>
                      </a:lnTo>
                      <a:lnTo>
                        <a:pt x="251" y="441"/>
                      </a:lnTo>
                      <a:lnTo>
                        <a:pt x="248" y="435"/>
                      </a:lnTo>
                      <a:lnTo>
                        <a:pt x="247" y="432"/>
                      </a:lnTo>
                      <a:lnTo>
                        <a:pt x="247" y="430"/>
                      </a:lnTo>
                      <a:lnTo>
                        <a:pt x="246" y="423"/>
                      </a:lnTo>
                      <a:lnTo>
                        <a:pt x="247" y="416"/>
                      </a:lnTo>
                      <a:lnTo>
                        <a:pt x="247" y="406"/>
                      </a:lnTo>
                      <a:lnTo>
                        <a:pt x="245" y="396"/>
                      </a:lnTo>
                      <a:lnTo>
                        <a:pt x="244" y="391"/>
                      </a:lnTo>
                      <a:lnTo>
                        <a:pt x="244" y="387"/>
                      </a:lnTo>
                      <a:lnTo>
                        <a:pt x="240" y="379"/>
                      </a:lnTo>
                      <a:lnTo>
                        <a:pt x="235" y="371"/>
                      </a:lnTo>
                      <a:lnTo>
                        <a:pt x="229" y="364"/>
                      </a:lnTo>
                      <a:lnTo>
                        <a:pt x="222" y="359"/>
                      </a:lnTo>
                      <a:lnTo>
                        <a:pt x="214" y="353"/>
                      </a:lnTo>
                      <a:lnTo>
                        <a:pt x="194" y="344"/>
                      </a:lnTo>
                      <a:lnTo>
                        <a:pt x="176" y="335"/>
                      </a:lnTo>
                      <a:lnTo>
                        <a:pt x="156" y="328"/>
                      </a:lnTo>
                      <a:lnTo>
                        <a:pt x="146" y="325"/>
                      </a:lnTo>
                      <a:lnTo>
                        <a:pt x="136" y="323"/>
                      </a:lnTo>
                      <a:lnTo>
                        <a:pt x="132" y="322"/>
                      </a:lnTo>
                      <a:lnTo>
                        <a:pt x="129" y="321"/>
                      </a:lnTo>
                      <a:lnTo>
                        <a:pt x="124" y="317"/>
                      </a:lnTo>
                      <a:lnTo>
                        <a:pt x="117" y="312"/>
                      </a:lnTo>
                      <a:lnTo>
                        <a:pt x="112" y="308"/>
                      </a:lnTo>
                      <a:lnTo>
                        <a:pt x="108" y="302"/>
                      </a:lnTo>
                      <a:lnTo>
                        <a:pt x="103" y="296"/>
                      </a:lnTo>
                      <a:lnTo>
                        <a:pt x="100" y="290"/>
                      </a:lnTo>
                      <a:lnTo>
                        <a:pt x="96" y="283"/>
                      </a:lnTo>
                      <a:lnTo>
                        <a:pt x="94" y="276"/>
                      </a:lnTo>
                      <a:lnTo>
                        <a:pt x="92" y="270"/>
                      </a:lnTo>
                      <a:lnTo>
                        <a:pt x="85" y="243"/>
                      </a:lnTo>
                      <a:lnTo>
                        <a:pt x="81" y="229"/>
                      </a:lnTo>
                      <a:lnTo>
                        <a:pt x="80" y="215"/>
                      </a:lnTo>
                      <a:lnTo>
                        <a:pt x="77" y="201"/>
                      </a:lnTo>
                      <a:lnTo>
                        <a:pt x="75" y="187"/>
                      </a:lnTo>
                      <a:lnTo>
                        <a:pt x="74" y="173"/>
                      </a:lnTo>
                      <a:lnTo>
                        <a:pt x="74" y="159"/>
                      </a:lnTo>
                      <a:lnTo>
                        <a:pt x="73" y="148"/>
                      </a:lnTo>
                      <a:lnTo>
                        <a:pt x="71" y="138"/>
                      </a:lnTo>
                      <a:lnTo>
                        <a:pt x="67" y="119"/>
                      </a:lnTo>
                      <a:lnTo>
                        <a:pt x="78" y="113"/>
                      </a:lnTo>
                      <a:lnTo>
                        <a:pt x="89" y="108"/>
                      </a:lnTo>
                      <a:lnTo>
                        <a:pt x="101" y="103"/>
                      </a:lnTo>
                      <a:lnTo>
                        <a:pt x="112" y="99"/>
                      </a:lnTo>
                      <a:lnTo>
                        <a:pt x="137" y="92"/>
                      </a:lnTo>
                      <a:lnTo>
                        <a:pt x="162" y="89"/>
                      </a:lnTo>
                      <a:lnTo>
                        <a:pt x="176" y="87"/>
                      </a:lnTo>
                      <a:lnTo>
                        <a:pt x="191" y="86"/>
                      </a:lnTo>
                      <a:lnTo>
                        <a:pt x="206" y="85"/>
                      </a:lnTo>
                      <a:lnTo>
                        <a:pt x="221" y="86"/>
                      </a:lnTo>
                      <a:lnTo>
                        <a:pt x="235" y="88"/>
                      </a:lnTo>
                      <a:lnTo>
                        <a:pt x="250" y="90"/>
                      </a:lnTo>
                      <a:lnTo>
                        <a:pt x="265" y="92"/>
                      </a:lnTo>
                      <a:lnTo>
                        <a:pt x="279" y="96"/>
                      </a:lnTo>
                      <a:lnTo>
                        <a:pt x="344" y="110"/>
                      </a:lnTo>
                      <a:lnTo>
                        <a:pt x="377" y="117"/>
                      </a:lnTo>
                      <a:lnTo>
                        <a:pt x="410" y="123"/>
                      </a:lnTo>
                      <a:lnTo>
                        <a:pt x="418" y="124"/>
                      </a:lnTo>
                      <a:lnTo>
                        <a:pt x="427" y="125"/>
                      </a:lnTo>
                      <a:lnTo>
                        <a:pt x="433" y="124"/>
                      </a:lnTo>
                      <a:lnTo>
                        <a:pt x="435" y="123"/>
                      </a:lnTo>
                      <a:lnTo>
                        <a:pt x="437" y="123"/>
                      </a:lnTo>
                      <a:lnTo>
                        <a:pt x="439" y="123"/>
                      </a:lnTo>
                      <a:lnTo>
                        <a:pt x="444" y="121"/>
                      </a:lnTo>
                      <a:lnTo>
                        <a:pt x="449" y="119"/>
                      </a:lnTo>
                      <a:lnTo>
                        <a:pt x="452" y="117"/>
                      </a:lnTo>
                      <a:lnTo>
                        <a:pt x="454" y="116"/>
                      </a:lnTo>
                      <a:lnTo>
                        <a:pt x="456" y="114"/>
                      </a:lnTo>
                      <a:lnTo>
                        <a:pt x="459" y="113"/>
                      </a:lnTo>
                      <a:lnTo>
                        <a:pt x="462" y="109"/>
                      </a:lnTo>
                      <a:lnTo>
                        <a:pt x="467" y="105"/>
                      </a:lnTo>
                      <a:lnTo>
                        <a:pt x="472" y="96"/>
                      </a:lnTo>
                      <a:lnTo>
                        <a:pt x="476" y="88"/>
                      </a:lnTo>
                      <a:lnTo>
                        <a:pt x="477" y="83"/>
                      </a:lnTo>
                      <a:lnTo>
                        <a:pt x="478" y="79"/>
                      </a:lnTo>
                      <a:lnTo>
                        <a:pt x="480" y="70"/>
                      </a:lnTo>
                      <a:lnTo>
                        <a:pt x="480" y="62"/>
                      </a:lnTo>
                      <a:lnTo>
                        <a:pt x="478" y="53"/>
                      </a:lnTo>
                      <a:lnTo>
                        <a:pt x="476" y="44"/>
                      </a:lnTo>
                      <a:lnTo>
                        <a:pt x="476" y="42"/>
                      </a:lnTo>
                      <a:lnTo>
                        <a:pt x="475" y="42"/>
                      </a:lnTo>
                      <a:lnTo>
                        <a:pt x="475" y="40"/>
                      </a:lnTo>
                      <a:lnTo>
                        <a:pt x="473" y="35"/>
                      </a:lnTo>
                      <a:lnTo>
                        <a:pt x="469" y="29"/>
                      </a:lnTo>
                      <a:lnTo>
                        <a:pt x="464" y="25"/>
                      </a:lnTo>
                      <a:lnTo>
                        <a:pt x="458" y="21"/>
                      </a:lnTo>
                      <a:lnTo>
                        <a:pt x="455" y="20"/>
                      </a:lnTo>
                      <a:lnTo>
                        <a:pt x="452" y="19"/>
                      </a:lnTo>
                      <a:lnTo>
                        <a:pt x="427" y="13"/>
                      </a:lnTo>
                      <a:lnTo>
                        <a:pt x="403" y="8"/>
                      </a:lnTo>
                      <a:lnTo>
                        <a:pt x="378" y="4"/>
                      </a:lnTo>
                      <a:lnTo>
                        <a:pt x="354" y="2"/>
                      </a:lnTo>
                      <a:lnTo>
                        <a:pt x="342" y="1"/>
                      </a:lnTo>
                      <a:lnTo>
                        <a:pt x="329" y="0"/>
                      </a:lnTo>
                      <a:lnTo>
                        <a:pt x="305" y="0"/>
                      </a:lnTo>
                      <a:lnTo>
                        <a:pt x="292" y="0"/>
                      </a:lnTo>
                      <a:lnTo>
                        <a:pt x="280" y="1"/>
                      </a:lnTo>
                      <a:lnTo>
                        <a:pt x="256" y="4"/>
                      </a:lnTo>
                      <a:lnTo>
                        <a:pt x="214" y="9"/>
                      </a:lnTo>
                      <a:lnTo>
                        <a:pt x="174" y="17"/>
                      </a:lnTo>
                      <a:lnTo>
                        <a:pt x="134" y="28"/>
                      </a:lnTo>
                      <a:lnTo>
                        <a:pt x="95" y="40"/>
                      </a:lnTo>
                      <a:lnTo>
                        <a:pt x="61" y="52"/>
                      </a:lnTo>
                      <a:lnTo>
                        <a:pt x="28" y="6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3" name="Freeform 61"/>
                <p:cNvSpPr>
                  <a:spLocks noChangeAspect="1"/>
                </p:cNvSpPr>
                <p:nvPr/>
              </p:nvSpPr>
              <p:spPr bwMode="auto">
                <a:xfrm>
                  <a:off x="2282" y="3046"/>
                  <a:ext cx="804" cy="669"/>
                </a:xfrm>
                <a:custGeom>
                  <a:avLst/>
                  <a:gdLst>
                    <a:gd name="T0" fmla="*/ 4 w 804"/>
                    <a:gd name="T1" fmla="*/ 81 h 669"/>
                    <a:gd name="T2" fmla="*/ 14 w 804"/>
                    <a:gd name="T3" fmla="*/ 102 h 669"/>
                    <a:gd name="T4" fmla="*/ 33 w 804"/>
                    <a:gd name="T5" fmla="*/ 117 h 669"/>
                    <a:gd name="T6" fmla="*/ 77 w 804"/>
                    <a:gd name="T7" fmla="*/ 137 h 669"/>
                    <a:gd name="T8" fmla="*/ 292 w 804"/>
                    <a:gd name="T9" fmla="*/ 202 h 669"/>
                    <a:gd name="T10" fmla="*/ 338 w 804"/>
                    <a:gd name="T11" fmla="*/ 225 h 669"/>
                    <a:gd name="T12" fmla="*/ 351 w 804"/>
                    <a:gd name="T13" fmla="*/ 247 h 669"/>
                    <a:gd name="T14" fmla="*/ 354 w 804"/>
                    <a:gd name="T15" fmla="*/ 275 h 669"/>
                    <a:gd name="T16" fmla="*/ 346 w 804"/>
                    <a:gd name="T17" fmla="*/ 315 h 669"/>
                    <a:gd name="T18" fmla="*/ 346 w 804"/>
                    <a:gd name="T19" fmla="*/ 356 h 669"/>
                    <a:gd name="T20" fmla="*/ 358 w 804"/>
                    <a:gd name="T21" fmla="*/ 376 h 669"/>
                    <a:gd name="T22" fmla="*/ 384 w 804"/>
                    <a:gd name="T23" fmla="*/ 427 h 669"/>
                    <a:gd name="T24" fmla="*/ 429 w 804"/>
                    <a:gd name="T25" fmla="*/ 494 h 669"/>
                    <a:gd name="T26" fmla="*/ 455 w 804"/>
                    <a:gd name="T27" fmla="*/ 535 h 669"/>
                    <a:gd name="T28" fmla="*/ 482 w 804"/>
                    <a:gd name="T29" fmla="*/ 580 h 669"/>
                    <a:gd name="T30" fmla="*/ 498 w 804"/>
                    <a:gd name="T31" fmla="*/ 624 h 669"/>
                    <a:gd name="T32" fmla="*/ 510 w 804"/>
                    <a:gd name="T33" fmla="*/ 645 h 669"/>
                    <a:gd name="T34" fmla="*/ 525 w 804"/>
                    <a:gd name="T35" fmla="*/ 659 h 669"/>
                    <a:gd name="T36" fmla="*/ 547 w 804"/>
                    <a:gd name="T37" fmla="*/ 667 h 669"/>
                    <a:gd name="T38" fmla="*/ 573 w 804"/>
                    <a:gd name="T39" fmla="*/ 667 h 669"/>
                    <a:gd name="T40" fmla="*/ 577 w 804"/>
                    <a:gd name="T41" fmla="*/ 664 h 669"/>
                    <a:gd name="T42" fmla="*/ 581 w 804"/>
                    <a:gd name="T43" fmla="*/ 661 h 669"/>
                    <a:gd name="T44" fmla="*/ 600 w 804"/>
                    <a:gd name="T45" fmla="*/ 626 h 669"/>
                    <a:gd name="T46" fmla="*/ 605 w 804"/>
                    <a:gd name="T47" fmla="*/ 615 h 669"/>
                    <a:gd name="T48" fmla="*/ 621 w 804"/>
                    <a:gd name="T49" fmla="*/ 588 h 669"/>
                    <a:gd name="T50" fmla="*/ 673 w 804"/>
                    <a:gd name="T51" fmla="*/ 551 h 669"/>
                    <a:gd name="T52" fmla="*/ 732 w 804"/>
                    <a:gd name="T53" fmla="*/ 531 h 669"/>
                    <a:gd name="T54" fmla="*/ 779 w 804"/>
                    <a:gd name="T55" fmla="*/ 529 h 669"/>
                    <a:gd name="T56" fmla="*/ 784 w 804"/>
                    <a:gd name="T57" fmla="*/ 528 h 669"/>
                    <a:gd name="T58" fmla="*/ 796 w 804"/>
                    <a:gd name="T59" fmla="*/ 520 h 669"/>
                    <a:gd name="T60" fmla="*/ 803 w 804"/>
                    <a:gd name="T61" fmla="*/ 509 h 669"/>
                    <a:gd name="T62" fmla="*/ 804 w 804"/>
                    <a:gd name="T63" fmla="*/ 503 h 669"/>
                    <a:gd name="T64" fmla="*/ 803 w 804"/>
                    <a:gd name="T65" fmla="*/ 490 h 669"/>
                    <a:gd name="T66" fmla="*/ 798 w 804"/>
                    <a:gd name="T67" fmla="*/ 479 h 669"/>
                    <a:gd name="T68" fmla="*/ 789 w 804"/>
                    <a:gd name="T69" fmla="*/ 459 h 669"/>
                    <a:gd name="T70" fmla="*/ 765 w 804"/>
                    <a:gd name="T71" fmla="*/ 437 h 669"/>
                    <a:gd name="T72" fmla="*/ 741 w 804"/>
                    <a:gd name="T73" fmla="*/ 430 h 669"/>
                    <a:gd name="T74" fmla="*/ 703 w 804"/>
                    <a:gd name="T75" fmla="*/ 437 h 669"/>
                    <a:gd name="T76" fmla="*/ 670 w 804"/>
                    <a:gd name="T77" fmla="*/ 456 h 669"/>
                    <a:gd name="T78" fmla="*/ 597 w 804"/>
                    <a:gd name="T79" fmla="*/ 513 h 669"/>
                    <a:gd name="T80" fmla="*/ 571 w 804"/>
                    <a:gd name="T81" fmla="*/ 546 h 669"/>
                    <a:gd name="T82" fmla="*/ 557 w 804"/>
                    <a:gd name="T83" fmla="*/ 565 h 669"/>
                    <a:gd name="T84" fmla="*/ 529 w 804"/>
                    <a:gd name="T85" fmla="*/ 530 h 669"/>
                    <a:gd name="T86" fmla="*/ 501 w 804"/>
                    <a:gd name="T87" fmla="*/ 478 h 669"/>
                    <a:gd name="T88" fmla="*/ 471 w 804"/>
                    <a:gd name="T89" fmla="*/ 406 h 669"/>
                    <a:gd name="T90" fmla="*/ 447 w 804"/>
                    <a:gd name="T91" fmla="*/ 335 h 669"/>
                    <a:gd name="T92" fmla="*/ 438 w 804"/>
                    <a:gd name="T93" fmla="*/ 281 h 669"/>
                    <a:gd name="T94" fmla="*/ 437 w 804"/>
                    <a:gd name="T95" fmla="*/ 225 h 669"/>
                    <a:gd name="T96" fmla="*/ 439 w 804"/>
                    <a:gd name="T97" fmla="*/ 197 h 669"/>
                    <a:gd name="T98" fmla="*/ 426 w 804"/>
                    <a:gd name="T99" fmla="*/ 174 h 669"/>
                    <a:gd name="T100" fmla="*/ 388 w 804"/>
                    <a:gd name="T101" fmla="*/ 139 h 669"/>
                    <a:gd name="T102" fmla="*/ 343 w 804"/>
                    <a:gd name="T103" fmla="*/ 118 h 669"/>
                    <a:gd name="T104" fmla="*/ 328 w 804"/>
                    <a:gd name="T105" fmla="*/ 108 h 669"/>
                    <a:gd name="T106" fmla="*/ 189 w 804"/>
                    <a:gd name="T107" fmla="*/ 41 h 669"/>
                    <a:gd name="T108" fmla="*/ 135 w 804"/>
                    <a:gd name="T109" fmla="*/ 17 h 669"/>
                    <a:gd name="T110" fmla="*/ 60 w 804"/>
                    <a:gd name="T111" fmla="*/ 1 h 669"/>
                    <a:gd name="T112" fmla="*/ 26 w 804"/>
                    <a:gd name="T113" fmla="*/ 6 h 669"/>
                    <a:gd name="T114" fmla="*/ 7 w 804"/>
                    <a:gd name="T115" fmla="*/ 25 h 669"/>
                    <a:gd name="T116" fmla="*/ 0 w 804"/>
                    <a:gd name="T117" fmla="*/ 49 h 669"/>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804"/>
                    <a:gd name="T178" fmla="*/ 0 h 669"/>
                    <a:gd name="T179" fmla="*/ 804 w 804"/>
                    <a:gd name="T180" fmla="*/ 669 h 669"/>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804" h="669">
                      <a:moveTo>
                        <a:pt x="0" y="60"/>
                      </a:moveTo>
                      <a:lnTo>
                        <a:pt x="0" y="65"/>
                      </a:lnTo>
                      <a:lnTo>
                        <a:pt x="1" y="70"/>
                      </a:lnTo>
                      <a:lnTo>
                        <a:pt x="4" y="81"/>
                      </a:lnTo>
                      <a:lnTo>
                        <a:pt x="7" y="89"/>
                      </a:lnTo>
                      <a:lnTo>
                        <a:pt x="9" y="93"/>
                      </a:lnTo>
                      <a:lnTo>
                        <a:pt x="12" y="98"/>
                      </a:lnTo>
                      <a:lnTo>
                        <a:pt x="14" y="102"/>
                      </a:lnTo>
                      <a:lnTo>
                        <a:pt x="17" y="105"/>
                      </a:lnTo>
                      <a:lnTo>
                        <a:pt x="21" y="108"/>
                      </a:lnTo>
                      <a:lnTo>
                        <a:pt x="24" y="111"/>
                      </a:lnTo>
                      <a:lnTo>
                        <a:pt x="33" y="117"/>
                      </a:lnTo>
                      <a:lnTo>
                        <a:pt x="42" y="124"/>
                      </a:lnTo>
                      <a:lnTo>
                        <a:pt x="44" y="125"/>
                      </a:lnTo>
                      <a:lnTo>
                        <a:pt x="47" y="127"/>
                      </a:lnTo>
                      <a:lnTo>
                        <a:pt x="77" y="137"/>
                      </a:lnTo>
                      <a:lnTo>
                        <a:pt x="108" y="147"/>
                      </a:lnTo>
                      <a:lnTo>
                        <a:pt x="196" y="174"/>
                      </a:lnTo>
                      <a:lnTo>
                        <a:pt x="285" y="201"/>
                      </a:lnTo>
                      <a:lnTo>
                        <a:pt x="292" y="202"/>
                      </a:lnTo>
                      <a:lnTo>
                        <a:pt x="299" y="204"/>
                      </a:lnTo>
                      <a:lnTo>
                        <a:pt x="312" y="210"/>
                      </a:lnTo>
                      <a:lnTo>
                        <a:pt x="325" y="217"/>
                      </a:lnTo>
                      <a:lnTo>
                        <a:pt x="338" y="225"/>
                      </a:lnTo>
                      <a:lnTo>
                        <a:pt x="340" y="229"/>
                      </a:lnTo>
                      <a:lnTo>
                        <a:pt x="344" y="235"/>
                      </a:lnTo>
                      <a:lnTo>
                        <a:pt x="349" y="242"/>
                      </a:lnTo>
                      <a:lnTo>
                        <a:pt x="351" y="247"/>
                      </a:lnTo>
                      <a:lnTo>
                        <a:pt x="353" y="254"/>
                      </a:lnTo>
                      <a:lnTo>
                        <a:pt x="354" y="261"/>
                      </a:lnTo>
                      <a:lnTo>
                        <a:pt x="355" y="268"/>
                      </a:lnTo>
                      <a:lnTo>
                        <a:pt x="354" y="275"/>
                      </a:lnTo>
                      <a:lnTo>
                        <a:pt x="353" y="282"/>
                      </a:lnTo>
                      <a:lnTo>
                        <a:pt x="350" y="284"/>
                      </a:lnTo>
                      <a:lnTo>
                        <a:pt x="350" y="288"/>
                      </a:lnTo>
                      <a:lnTo>
                        <a:pt x="346" y="315"/>
                      </a:lnTo>
                      <a:lnTo>
                        <a:pt x="345" y="343"/>
                      </a:lnTo>
                      <a:lnTo>
                        <a:pt x="345" y="347"/>
                      </a:lnTo>
                      <a:lnTo>
                        <a:pt x="345" y="352"/>
                      </a:lnTo>
                      <a:lnTo>
                        <a:pt x="346" y="356"/>
                      </a:lnTo>
                      <a:lnTo>
                        <a:pt x="348" y="360"/>
                      </a:lnTo>
                      <a:lnTo>
                        <a:pt x="350" y="365"/>
                      </a:lnTo>
                      <a:lnTo>
                        <a:pt x="352" y="368"/>
                      </a:lnTo>
                      <a:lnTo>
                        <a:pt x="358" y="376"/>
                      </a:lnTo>
                      <a:lnTo>
                        <a:pt x="365" y="394"/>
                      </a:lnTo>
                      <a:lnTo>
                        <a:pt x="374" y="411"/>
                      </a:lnTo>
                      <a:lnTo>
                        <a:pt x="378" y="419"/>
                      </a:lnTo>
                      <a:lnTo>
                        <a:pt x="384" y="427"/>
                      </a:lnTo>
                      <a:lnTo>
                        <a:pt x="395" y="444"/>
                      </a:lnTo>
                      <a:lnTo>
                        <a:pt x="407" y="460"/>
                      </a:lnTo>
                      <a:lnTo>
                        <a:pt x="419" y="477"/>
                      </a:lnTo>
                      <a:lnTo>
                        <a:pt x="429" y="494"/>
                      </a:lnTo>
                      <a:lnTo>
                        <a:pt x="440" y="512"/>
                      </a:lnTo>
                      <a:lnTo>
                        <a:pt x="443" y="518"/>
                      </a:lnTo>
                      <a:lnTo>
                        <a:pt x="447" y="524"/>
                      </a:lnTo>
                      <a:lnTo>
                        <a:pt x="455" y="535"/>
                      </a:lnTo>
                      <a:lnTo>
                        <a:pt x="463" y="545"/>
                      </a:lnTo>
                      <a:lnTo>
                        <a:pt x="470" y="557"/>
                      </a:lnTo>
                      <a:lnTo>
                        <a:pt x="476" y="568"/>
                      </a:lnTo>
                      <a:lnTo>
                        <a:pt x="482" y="580"/>
                      </a:lnTo>
                      <a:lnTo>
                        <a:pt x="488" y="593"/>
                      </a:lnTo>
                      <a:lnTo>
                        <a:pt x="492" y="605"/>
                      </a:lnTo>
                      <a:lnTo>
                        <a:pt x="496" y="618"/>
                      </a:lnTo>
                      <a:lnTo>
                        <a:pt x="498" y="624"/>
                      </a:lnTo>
                      <a:lnTo>
                        <a:pt x="501" y="629"/>
                      </a:lnTo>
                      <a:lnTo>
                        <a:pt x="503" y="636"/>
                      </a:lnTo>
                      <a:lnTo>
                        <a:pt x="506" y="641"/>
                      </a:lnTo>
                      <a:lnTo>
                        <a:pt x="510" y="645"/>
                      </a:lnTo>
                      <a:lnTo>
                        <a:pt x="513" y="650"/>
                      </a:lnTo>
                      <a:lnTo>
                        <a:pt x="517" y="653"/>
                      </a:lnTo>
                      <a:lnTo>
                        <a:pt x="521" y="657"/>
                      </a:lnTo>
                      <a:lnTo>
                        <a:pt x="525" y="659"/>
                      </a:lnTo>
                      <a:lnTo>
                        <a:pt x="531" y="662"/>
                      </a:lnTo>
                      <a:lnTo>
                        <a:pt x="536" y="664"/>
                      </a:lnTo>
                      <a:lnTo>
                        <a:pt x="541" y="666"/>
                      </a:lnTo>
                      <a:lnTo>
                        <a:pt x="547" y="667"/>
                      </a:lnTo>
                      <a:lnTo>
                        <a:pt x="553" y="668"/>
                      </a:lnTo>
                      <a:lnTo>
                        <a:pt x="567" y="669"/>
                      </a:lnTo>
                      <a:lnTo>
                        <a:pt x="571" y="668"/>
                      </a:lnTo>
                      <a:lnTo>
                        <a:pt x="573" y="667"/>
                      </a:lnTo>
                      <a:lnTo>
                        <a:pt x="575" y="666"/>
                      </a:lnTo>
                      <a:lnTo>
                        <a:pt x="576" y="665"/>
                      </a:lnTo>
                      <a:lnTo>
                        <a:pt x="577" y="665"/>
                      </a:lnTo>
                      <a:lnTo>
                        <a:pt x="577" y="664"/>
                      </a:lnTo>
                      <a:lnTo>
                        <a:pt x="578" y="664"/>
                      </a:lnTo>
                      <a:lnTo>
                        <a:pt x="580" y="662"/>
                      </a:lnTo>
                      <a:lnTo>
                        <a:pt x="581" y="661"/>
                      </a:lnTo>
                      <a:lnTo>
                        <a:pt x="588" y="650"/>
                      </a:lnTo>
                      <a:lnTo>
                        <a:pt x="594" y="638"/>
                      </a:lnTo>
                      <a:lnTo>
                        <a:pt x="600" y="627"/>
                      </a:lnTo>
                      <a:lnTo>
                        <a:pt x="600" y="626"/>
                      </a:lnTo>
                      <a:lnTo>
                        <a:pt x="600" y="625"/>
                      </a:lnTo>
                      <a:lnTo>
                        <a:pt x="601" y="623"/>
                      </a:lnTo>
                      <a:lnTo>
                        <a:pt x="601" y="621"/>
                      </a:lnTo>
                      <a:lnTo>
                        <a:pt x="605" y="615"/>
                      </a:lnTo>
                      <a:lnTo>
                        <a:pt x="607" y="610"/>
                      </a:lnTo>
                      <a:lnTo>
                        <a:pt x="608" y="605"/>
                      </a:lnTo>
                      <a:lnTo>
                        <a:pt x="615" y="597"/>
                      </a:lnTo>
                      <a:lnTo>
                        <a:pt x="621" y="588"/>
                      </a:lnTo>
                      <a:lnTo>
                        <a:pt x="629" y="581"/>
                      </a:lnTo>
                      <a:lnTo>
                        <a:pt x="643" y="569"/>
                      </a:lnTo>
                      <a:lnTo>
                        <a:pt x="659" y="558"/>
                      </a:lnTo>
                      <a:lnTo>
                        <a:pt x="673" y="551"/>
                      </a:lnTo>
                      <a:lnTo>
                        <a:pt x="687" y="544"/>
                      </a:lnTo>
                      <a:lnTo>
                        <a:pt x="702" y="539"/>
                      </a:lnTo>
                      <a:lnTo>
                        <a:pt x="717" y="535"/>
                      </a:lnTo>
                      <a:lnTo>
                        <a:pt x="732" y="531"/>
                      </a:lnTo>
                      <a:lnTo>
                        <a:pt x="748" y="530"/>
                      </a:lnTo>
                      <a:lnTo>
                        <a:pt x="763" y="529"/>
                      </a:lnTo>
                      <a:lnTo>
                        <a:pt x="779" y="529"/>
                      </a:lnTo>
                      <a:lnTo>
                        <a:pt x="780" y="529"/>
                      </a:lnTo>
                      <a:lnTo>
                        <a:pt x="781" y="529"/>
                      </a:lnTo>
                      <a:lnTo>
                        <a:pt x="782" y="529"/>
                      </a:lnTo>
                      <a:lnTo>
                        <a:pt x="784" y="528"/>
                      </a:lnTo>
                      <a:lnTo>
                        <a:pt x="786" y="528"/>
                      </a:lnTo>
                      <a:lnTo>
                        <a:pt x="787" y="527"/>
                      </a:lnTo>
                      <a:lnTo>
                        <a:pt x="790" y="526"/>
                      </a:lnTo>
                      <a:lnTo>
                        <a:pt x="796" y="520"/>
                      </a:lnTo>
                      <a:lnTo>
                        <a:pt x="798" y="517"/>
                      </a:lnTo>
                      <a:lnTo>
                        <a:pt x="800" y="515"/>
                      </a:lnTo>
                      <a:lnTo>
                        <a:pt x="802" y="512"/>
                      </a:lnTo>
                      <a:lnTo>
                        <a:pt x="803" y="509"/>
                      </a:lnTo>
                      <a:lnTo>
                        <a:pt x="803" y="508"/>
                      </a:lnTo>
                      <a:lnTo>
                        <a:pt x="804" y="506"/>
                      </a:lnTo>
                      <a:lnTo>
                        <a:pt x="804" y="503"/>
                      </a:lnTo>
                      <a:lnTo>
                        <a:pt x="804" y="500"/>
                      </a:lnTo>
                      <a:lnTo>
                        <a:pt x="804" y="496"/>
                      </a:lnTo>
                      <a:lnTo>
                        <a:pt x="804" y="493"/>
                      </a:lnTo>
                      <a:lnTo>
                        <a:pt x="803" y="490"/>
                      </a:lnTo>
                      <a:lnTo>
                        <a:pt x="802" y="486"/>
                      </a:lnTo>
                      <a:lnTo>
                        <a:pt x="800" y="482"/>
                      </a:lnTo>
                      <a:lnTo>
                        <a:pt x="799" y="480"/>
                      </a:lnTo>
                      <a:lnTo>
                        <a:pt x="798" y="479"/>
                      </a:lnTo>
                      <a:lnTo>
                        <a:pt x="797" y="475"/>
                      </a:lnTo>
                      <a:lnTo>
                        <a:pt x="795" y="471"/>
                      </a:lnTo>
                      <a:lnTo>
                        <a:pt x="793" y="466"/>
                      </a:lnTo>
                      <a:lnTo>
                        <a:pt x="789" y="459"/>
                      </a:lnTo>
                      <a:lnTo>
                        <a:pt x="783" y="452"/>
                      </a:lnTo>
                      <a:lnTo>
                        <a:pt x="778" y="447"/>
                      </a:lnTo>
                      <a:lnTo>
                        <a:pt x="772" y="442"/>
                      </a:lnTo>
                      <a:lnTo>
                        <a:pt x="765" y="437"/>
                      </a:lnTo>
                      <a:lnTo>
                        <a:pt x="757" y="433"/>
                      </a:lnTo>
                      <a:lnTo>
                        <a:pt x="749" y="430"/>
                      </a:lnTo>
                      <a:lnTo>
                        <a:pt x="745" y="430"/>
                      </a:lnTo>
                      <a:lnTo>
                        <a:pt x="741" y="430"/>
                      </a:lnTo>
                      <a:lnTo>
                        <a:pt x="731" y="430"/>
                      </a:lnTo>
                      <a:lnTo>
                        <a:pt x="721" y="431"/>
                      </a:lnTo>
                      <a:lnTo>
                        <a:pt x="712" y="433"/>
                      </a:lnTo>
                      <a:lnTo>
                        <a:pt x="703" y="437"/>
                      </a:lnTo>
                      <a:lnTo>
                        <a:pt x="694" y="440"/>
                      </a:lnTo>
                      <a:lnTo>
                        <a:pt x="685" y="444"/>
                      </a:lnTo>
                      <a:lnTo>
                        <a:pt x="678" y="450"/>
                      </a:lnTo>
                      <a:lnTo>
                        <a:pt x="670" y="456"/>
                      </a:lnTo>
                      <a:lnTo>
                        <a:pt x="642" y="478"/>
                      </a:lnTo>
                      <a:lnTo>
                        <a:pt x="614" y="499"/>
                      </a:lnTo>
                      <a:lnTo>
                        <a:pt x="605" y="506"/>
                      </a:lnTo>
                      <a:lnTo>
                        <a:pt x="597" y="513"/>
                      </a:lnTo>
                      <a:lnTo>
                        <a:pt x="589" y="521"/>
                      </a:lnTo>
                      <a:lnTo>
                        <a:pt x="583" y="529"/>
                      </a:lnTo>
                      <a:lnTo>
                        <a:pt x="576" y="537"/>
                      </a:lnTo>
                      <a:lnTo>
                        <a:pt x="571" y="546"/>
                      </a:lnTo>
                      <a:lnTo>
                        <a:pt x="566" y="556"/>
                      </a:lnTo>
                      <a:lnTo>
                        <a:pt x="560" y="565"/>
                      </a:lnTo>
                      <a:lnTo>
                        <a:pt x="557" y="565"/>
                      </a:lnTo>
                      <a:lnTo>
                        <a:pt x="556" y="565"/>
                      </a:lnTo>
                      <a:lnTo>
                        <a:pt x="546" y="554"/>
                      </a:lnTo>
                      <a:lnTo>
                        <a:pt x="538" y="542"/>
                      </a:lnTo>
                      <a:lnTo>
                        <a:pt x="529" y="530"/>
                      </a:lnTo>
                      <a:lnTo>
                        <a:pt x="521" y="517"/>
                      </a:lnTo>
                      <a:lnTo>
                        <a:pt x="513" y="504"/>
                      </a:lnTo>
                      <a:lnTo>
                        <a:pt x="507" y="492"/>
                      </a:lnTo>
                      <a:lnTo>
                        <a:pt x="501" y="478"/>
                      </a:lnTo>
                      <a:lnTo>
                        <a:pt x="496" y="465"/>
                      </a:lnTo>
                      <a:lnTo>
                        <a:pt x="489" y="446"/>
                      </a:lnTo>
                      <a:lnTo>
                        <a:pt x="481" y="430"/>
                      </a:lnTo>
                      <a:lnTo>
                        <a:pt x="471" y="406"/>
                      </a:lnTo>
                      <a:lnTo>
                        <a:pt x="466" y="394"/>
                      </a:lnTo>
                      <a:lnTo>
                        <a:pt x="461" y="382"/>
                      </a:lnTo>
                      <a:lnTo>
                        <a:pt x="454" y="359"/>
                      </a:lnTo>
                      <a:lnTo>
                        <a:pt x="447" y="335"/>
                      </a:lnTo>
                      <a:lnTo>
                        <a:pt x="446" y="329"/>
                      </a:lnTo>
                      <a:lnTo>
                        <a:pt x="445" y="324"/>
                      </a:lnTo>
                      <a:lnTo>
                        <a:pt x="440" y="302"/>
                      </a:lnTo>
                      <a:lnTo>
                        <a:pt x="438" y="281"/>
                      </a:lnTo>
                      <a:lnTo>
                        <a:pt x="436" y="258"/>
                      </a:lnTo>
                      <a:lnTo>
                        <a:pt x="436" y="236"/>
                      </a:lnTo>
                      <a:lnTo>
                        <a:pt x="436" y="231"/>
                      </a:lnTo>
                      <a:lnTo>
                        <a:pt x="437" y="225"/>
                      </a:lnTo>
                      <a:lnTo>
                        <a:pt x="439" y="217"/>
                      </a:lnTo>
                      <a:lnTo>
                        <a:pt x="440" y="210"/>
                      </a:lnTo>
                      <a:lnTo>
                        <a:pt x="439" y="203"/>
                      </a:lnTo>
                      <a:lnTo>
                        <a:pt x="439" y="197"/>
                      </a:lnTo>
                      <a:lnTo>
                        <a:pt x="436" y="190"/>
                      </a:lnTo>
                      <a:lnTo>
                        <a:pt x="433" y="184"/>
                      </a:lnTo>
                      <a:lnTo>
                        <a:pt x="430" y="179"/>
                      </a:lnTo>
                      <a:lnTo>
                        <a:pt x="426" y="174"/>
                      </a:lnTo>
                      <a:lnTo>
                        <a:pt x="418" y="164"/>
                      </a:lnTo>
                      <a:lnTo>
                        <a:pt x="408" y="155"/>
                      </a:lnTo>
                      <a:lnTo>
                        <a:pt x="399" y="147"/>
                      </a:lnTo>
                      <a:lnTo>
                        <a:pt x="388" y="139"/>
                      </a:lnTo>
                      <a:lnTo>
                        <a:pt x="378" y="133"/>
                      </a:lnTo>
                      <a:lnTo>
                        <a:pt x="366" y="127"/>
                      </a:lnTo>
                      <a:lnTo>
                        <a:pt x="355" y="122"/>
                      </a:lnTo>
                      <a:lnTo>
                        <a:pt x="343" y="118"/>
                      </a:lnTo>
                      <a:lnTo>
                        <a:pt x="339" y="115"/>
                      </a:lnTo>
                      <a:lnTo>
                        <a:pt x="336" y="112"/>
                      </a:lnTo>
                      <a:lnTo>
                        <a:pt x="331" y="110"/>
                      </a:lnTo>
                      <a:lnTo>
                        <a:pt x="328" y="108"/>
                      </a:lnTo>
                      <a:lnTo>
                        <a:pt x="292" y="92"/>
                      </a:lnTo>
                      <a:lnTo>
                        <a:pt x="258" y="76"/>
                      </a:lnTo>
                      <a:lnTo>
                        <a:pt x="223" y="59"/>
                      </a:lnTo>
                      <a:lnTo>
                        <a:pt x="189" y="41"/>
                      </a:lnTo>
                      <a:lnTo>
                        <a:pt x="172" y="32"/>
                      </a:lnTo>
                      <a:lnTo>
                        <a:pt x="154" y="24"/>
                      </a:lnTo>
                      <a:lnTo>
                        <a:pt x="144" y="20"/>
                      </a:lnTo>
                      <a:lnTo>
                        <a:pt x="135" y="17"/>
                      </a:lnTo>
                      <a:lnTo>
                        <a:pt x="117" y="11"/>
                      </a:lnTo>
                      <a:lnTo>
                        <a:pt x="98" y="7"/>
                      </a:lnTo>
                      <a:lnTo>
                        <a:pt x="79" y="3"/>
                      </a:lnTo>
                      <a:lnTo>
                        <a:pt x="60" y="1"/>
                      </a:lnTo>
                      <a:lnTo>
                        <a:pt x="50" y="0"/>
                      </a:lnTo>
                      <a:lnTo>
                        <a:pt x="41" y="0"/>
                      </a:lnTo>
                      <a:lnTo>
                        <a:pt x="30" y="4"/>
                      </a:lnTo>
                      <a:lnTo>
                        <a:pt x="26" y="6"/>
                      </a:lnTo>
                      <a:lnTo>
                        <a:pt x="21" y="9"/>
                      </a:lnTo>
                      <a:lnTo>
                        <a:pt x="14" y="15"/>
                      </a:lnTo>
                      <a:lnTo>
                        <a:pt x="9" y="22"/>
                      </a:lnTo>
                      <a:lnTo>
                        <a:pt x="7" y="25"/>
                      </a:lnTo>
                      <a:lnTo>
                        <a:pt x="5" y="30"/>
                      </a:lnTo>
                      <a:lnTo>
                        <a:pt x="3" y="34"/>
                      </a:lnTo>
                      <a:lnTo>
                        <a:pt x="2" y="39"/>
                      </a:lnTo>
                      <a:lnTo>
                        <a:pt x="0" y="49"/>
                      </a:lnTo>
                      <a:lnTo>
                        <a:pt x="0" y="54"/>
                      </a:lnTo>
                      <a:lnTo>
                        <a:pt x="0" y="6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84" name="Freeform 62"/>
                <p:cNvSpPr>
                  <a:spLocks noChangeAspect="1"/>
                </p:cNvSpPr>
                <p:nvPr/>
              </p:nvSpPr>
              <p:spPr bwMode="auto">
                <a:xfrm>
                  <a:off x="1471" y="3026"/>
                  <a:ext cx="788" cy="432"/>
                </a:xfrm>
                <a:custGeom>
                  <a:avLst/>
                  <a:gdLst>
                    <a:gd name="T0" fmla="*/ 787 w 788"/>
                    <a:gd name="T1" fmla="*/ 82 h 432"/>
                    <a:gd name="T2" fmla="*/ 777 w 788"/>
                    <a:gd name="T3" fmla="*/ 48 h 432"/>
                    <a:gd name="T4" fmla="*/ 750 w 788"/>
                    <a:gd name="T5" fmla="*/ 26 h 432"/>
                    <a:gd name="T6" fmla="*/ 714 w 788"/>
                    <a:gd name="T7" fmla="*/ 22 h 432"/>
                    <a:gd name="T8" fmla="*/ 691 w 788"/>
                    <a:gd name="T9" fmla="*/ 34 h 432"/>
                    <a:gd name="T10" fmla="*/ 634 w 788"/>
                    <a:gd name="T11" fmla="*/ 105 h 432"/>
                    <a:gd name="T12" fmla="*/ 566 w 788"/>
                    <a:gd name="T13" fmla="*/ 213 h 432"/>
                    <a:gd name="T14" fmla="*/ 530 w 788"/>
                    <a:gd name="T15" fmla="*/ 286 h 432"/>
                    <a:gd name="T16" fmla="*/ 510 w 788"/>
                    <a:gd name="T17" fmla="*/ 314 h 432"/>
                    <a:gd name="T18" fmla="*/ 478 w 788"/>
                    <a:gd name="T19" fmla="*/ 331 h 432"/>
                    <a:gd name="T20" fmla="*/ 431 w 788"/>
                    <a:gd name="T21" fmla="*/ 280 h 432"/>
                    <a:gd name="T22" fmla="*/ 371 w 788"/>
                    <a:gd name="T23" fmla="*/ 226 h 432"/>
                    <a:gd name="T24" fmla="*/ 300 w 788"/>
                    <a:gd name="T25" fmla="*/ 178 h 432"/>
                    <a:gd name="T26" fmla="*/ 257 w 788"/>
                    <a:gd name="T27" fmla="*/ 144 h 432"/>
                    <a:gd name="T28" fmla="*/ 228 w 788"/>
                    <a:gd name="T29" fmla="*/ 94 h 432"/>
                    <a:gd name="T30" fmla="*/ 198 w 788"/>
                    <a:gd name="T31" fmla="*/ 21 h 432"/>
                    <a:gd name="T32" fmla="*/ 184 w 788"/>
                    <a:gd name="T33" fmla="*/ 6 h 432"/>
                    <a:gd name="T34" fmla="*/ 155 w 788"/>
                    <a:gd name="T35" fmla="*/ 0 h 432"/>
                    <a:gd name="T36" fmla="*/ 123 w 788"/>
                    <a:gd name="T37" fmla="*/ 22 h 432"/>
                    <a:gd name="T38" fmla="*/ 120 w 788"/>
                    <a:gd name="T39" fmla="*/ 57 h 432"/>
                    <a:gd name="T40" fmla="*/ 118 w 788"/>
                    <a:gd name="T41" fmla="*/ 89 h 432"/>
                    <a:gd name="T42" fmla="*/ 106 w 788"/>
                    <a:gd name="T43" fmla="*/ 127 h 432"/>
                    <a:gd name="T44" fmla="*/ 95 w 788"/>
                    <a:gd name="T45" fmla="*/ 146 h 432"/>
                    <a:gd name="T46" fmla="*/ 80 w 788"/>
                    <a:gd name="T47" fmla="*/ 162 h 432"/>
                    <a:gd name="T48" fmla="*/ 25 w 788"/>
                    <a:gd name="T49" fmla="*/ 219 h 432"/>
                    <a:gd name="T50" fmla="*/ 0 w 788"/>
                    <a:gd name="T51" fmla="*/ 266 h 432"/>
                    <a:gd name="T52" fmla="*/ 3 w 788"/>
                    <a:gd name="T53" fmla="*/ 287 h 432"/>
                    <a:gd name="T54" fmla="*/ 32 w 788"/>
                    <a:gd name="T55" fmla="*/ 300 h 432"/>
                    <a:gd name="T56" fmla="*/ 50 w 788"/>
                    <a:gd name="T57" fmla="*/ 295 h 432"/>
                    <a:gd name="T58" fmla="*/ 74 w 788"/>
                    <a:gd name="T59" fmla="*/ 283 h 432"/>
                    <a:gd name="T60" fmla="*/ 91 w 788"/>
                    <a:gd name="T61" fmla="*/ 269 h 432"/>
                    <a:gd name="T62" fmla="*/ 97 w 788"/>
                    <a:gd name="T63" fmla="*/ 264 h 432"/>
                    <a:gd name="T64" fmla="*/ 118 w 788"/>
                    <a:gd name="T65" fmla="*/ 237 h 432"/>
                    <a:gd name="T66" fmla="*/ 130 w 788"/>
                    <a:gd name="T67" fmla="*/ 211 h 432"/>
                    <a:gd name="T68" fmla="*/ 140 w 788"/>
                    <a:gd name="T69" fmla="*/ 169 h 432"/>
                    <a:gd name="T70" fmla="*/ 150 w 788"/>
                    <a:gd name="T71" fmla="*/ 131 h 432"/>
                    <a:gd name="T72" fmla="*/ 172 w 788"/>
                    <a:gd name="T73" fmla="*/ 116 h 432"/>
                    <a:gd name="T74" fmla="*/ 190 w 788"/>
                    <a:gd name="T75" fmla="*/ 130 h 432"/>
                    <a:gd name="T76" fmla="*/ 207 w 788"/>
                    <a:gd name="T77" fmla="*/ 158 h 432"/>
                    <a:gd name="T78" fmla="*/ 250 w 788"/>
                    <a:gd name="T79" fmla="*/ 223 h 432"/>
                    <a:gd name="T80" fmla="*/ 373 w 788"/>
                    <a:gd name="T81" fmla="*/ 329 h 432"/>
                    <a:gd name="T82" fmla="*/ 433 w 788"/>
                    <a:gd name="T83" fmla="*/ 377 h 432"/>
                    <a:gd name="T84" fmla="*/ 454 w 788"/>
                    <a:gd name="T85" fmla="*/ 413 h 432"/>
                    <a:gd name="T86" fmla="*/ 496 w 788"/>
                    <a:gd name="T87" fmla="*/ 432 h 432"/>
                    <a:gd name="T88" fmla="*/ 517 w 788"/>
                    <a:gd name="T89" fmla="*/ 427 h 432"/>
                    <a:gd name="T90" fmla="*/ 561 w 788"/>
                    <a:gd name="T91" fmla="*/ 399 h 432"/>
                    <a:gd name="T92" fmla="*/ 577 w 788"/>
                    <a:gd name="T93" fmla="*/ 384 h 432"/>
                    <a:gd name="T94" fmla="*/ 646 w 788"/>
                    <a:gd name="T95" fmla="*/ 310 h 432"/>
                    <a:gd name="T96" fmla="*/ 693 w 788"/>
                    <a:gd name="T97" fmla="*/ 253 h 432"/>
                    <a:gd name="T98" fmla="*/ 714 w 788"/>
                    <a:gd name="T99" fmla="*/ 225 h 432"/>
                    <a:gd name="T100" fmla="*/ 753 w 788"/>
                    <a:gd name="T101" fmla="*/ 165 h 432"/>
                    <a:gd name="T102" fmla="*/ 782 w 788"/>
                    <a:gd name="T103" fmla="*/ 106 h 432"/>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788"/>
                    <a:gd name="T157" fmla="*/ 0 h 432"/>
                    <a:gd name="T158" fmla="*/ 788 w 788"/>
                    <a:gd name="T159" fmla="*/ 432 h 432"/>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788" h="432">
                      <a:moveTo>
                        <a:pt x="782" y="106"/>
                      </a:moveTo>
                      <a:lnTo>
                        <a:pt x="784" y="98"/>
                      </a:lnTo>
                      <a:lnTo>
                        <a:pt x="786" y="91"/>
                      </a:lnTo>
                      <a:lnTo>
                        <a:pt x="786" y="87"/>
                      </a:lnTo>
                      <a:lnTo>
                        <a:pt x="787" y="82"/>
                      </a:lnTo>
                      <a:lnTo>
                        <a:pt x="788" y="75"/>
                      </a:lnTo>
                      <a:lnTo>
                        <a:pt x="785" y="64"/>
                      </a:lnTo>
                      <a:lnTo>
                        <a:pt x="784" y="60"/>
                      </a:lnTo>
                      <a:lnTo>
                        <a:pt x="782" y="55"/>
                      </a:lnTo>
                      <a:lnTo>
                        <a:pt x="777" y="48"/>
                      </a:lnTo>
                      <a:lnTo>
                        <a:pt x="770" y="39"/>
                      </a:lnTo>
                      <a:lnTo>
                        <a:pt x="766" y="35"/>
                      </a:lnTo>
                      <a:lnTo>
                        <a:pt x="763" y="33"/>
                      </a:lnTo>
                      <a:lnTo>
                        <a:pt x="755" y="27"/>
                      </a:lnTo>
                      <a:lnTo>
                        <a:pt x="750" y="26"/>
                      </a:lnTo>
                      <a:lnTo>
                        <a:pt x="747" y="24"/>
                      </a:lnTo>
                      <a:lnTo>
                        <a:pt x="738" y="21"/>
                      </a:lnTo>
                      <a:lnTo>
                        <a:pt x="728" y="21"/>
                      </a:lnTo>
                      <a:lnTo>
                        <a:pt x="719" y="21"/>
                      </a:lnTo>
                      <a:lnTo>
                        <a:pt x="714" y="22"/>
                      </a:lnTo>
                      <a:lnTo>
                        <a:pt x="708" y="24"/>
                      </a:lnTo>
                      <a:lnTo>
                        <a:pt x="703" y="25"/>
                      </a:lnTo>
                      <a:lnTo>
                        <a:pt x="699" y="27"/>
                      </a:lnTo>
                      <a:lnTo>
                        <a:pt x="694" y="31"/>
                      </a:lnTo>
                      <a:lnTo>
                        <a:pt x="691" y="34"/>
                      </a:lnTo>
                      <a:lnTo>
                        <a:pt x="679" y="48"/>
                      </a:lnTo>
                      <a:lnTo>
                        <a:pt x="667" y="62"/>
                      </a:lnTo>
                      <a:lnTo>
                        <a:pt x="656" y="76"/>
                      </a:lnTo>
                      <a:lnTo>
                        <a:pt x="644" y="90"/>
                      </a:lnTo>
                      <a:lnTo>
                        <a:pt x="634" y="105"/>
                      </a:lnTo>
                      <a:lnTo>
                        <a:pt x="623" y="120"/>
                      </a:lnTo>
                      <a:lnTo>
                        <a:pt x="603" y="150"/>
                      </a:lnTo>
                      <a:lnTo>
                        <a:pt x="583" y="182"/>
                      </a:lnTo>
                      <a:lnTo>
                        <a:pt x="573" y="198"/>
                      </a:lnTo>
                      <a:lnTo>
                        <a:pt x="566" y="213"/>
                      </a:lnTo>
                      <a:lnTo>
                        <a:pt x="558" y="232"/>
                      </a:lnTo>
                      <a:lnTo>
                        <a:pt x="549" y="250"/>
                      </a:lnTo>
                      <a:lnTo>
                        <a:pt x="544" y="259"/>
                      </a:lnTo>
                      <a:lnTo>
                        <a:pt x="539" y="267"/>
                      </a:lnTo>
                      <a:lnTo>
                        <a:pt x="530" y="286"/>
                      </a:lnTo>
                      <a:lnTo>
                        <a:pt x="525" y="293"/>
                      </a:lnTo>
                      <a:lnTo>
                        <a:pt x="523" y="296"/>
                      </a:lnTo>
                      <a:lnTo>
                        <a:pt x="521" y="300"/>
                      </a:lnTo>
                      <a:lnTo>
                        <a:pt x="516" y="307"/>
                      </a:lnTo>
                      <a:lnTo>
                        <a:pt x="510" y="314"/>
                      </a:lnTo>
                      <a:lnTo>
                        <a:pt x="504" y="320"/>
                      </a:lnTo>
                      <a:lnTo>
                        <a:pt x="499" y="327"/>
                      </a:lnTo>
                      <a:lnTo>
                        <a:pt x="493" y="333"/>
                      </a:lnTo>
                      <a:lnTo>
                        <a:pt x="486" y="339"/>
                      </a:lnTo>
                      <a:lnTo>
                        <a:pt x="478" y="331"/>
                      </a:lnTo>
                      <a:lnTo>
                        <a:pt x="470" y="324"/>
                      </a:lnTo>
                      <a:lnTo>
                        <a:pt x="455" y="309"/>
                      </a:lnTo>
                      <a:lnTo>
                        <a:pt x="448" y="301"/>
                      </a:lnTo>
                      <a:lnTo>
                        <a:pt x="441" y="292"/>
                      </a:lnTo>
                      <a:lnTo>
                        <a:pt x="431" y="280"/>
                      </a:lnTo>
                      <a:lnTo>
                        <a:pt x="419" y="267"/>
                      </a:lnTo>
                      <a:lnTo>
                        <a:pt x="408" y="256"/>
                      </a:lnTo>
                      <a:lnTo>
                        <a:pt x="397" y="246"/>
                      </a:lnTo>
                      <a:lnTo>
                        <a:pt x="383" y="235"/>
                      </a:lnTo>
                      <a:lnTo>
                        <a:pt x="371" y="226"/>
                      </a:lnTo>
                      <a:lnTo>
                        <a:pt x="358" y="216"/>
                      </a:lnTo>
                      <a:lnTo>
                        <a:pt x="344" y="208"/>
                      </a:lnTo>
                      <a:lnTo>
                        <a:pt x="328" y="198"/>
                      </a:lnTo>
                      <a:lnTo>
                        <a:pt x="313" y="188"/>
                      </a:lnTo>
                      <a:lnTo>
                        <a:pt x="300" y="178"/>
                      </a:lnTo>
                      <a:lnTo>
                        <a:pt x="288" y="170"/>
                      </a:lnTo>
                      <a:lnTo>
                        <a:pt x="276" y="160"/>
                      </a:lnTo>
                      <a:lnTo>
                        <a:pt x="264" y="151"/>
                      </a:lnTo>
                      <a:lnTo>
                        <a:pt x="260" y="147"/>
                      </a:lnTo>
                      <a:lnTo>
                        <a:pt x="257" y="144"/>
                      </a:lnTo>
                      <a:lnTo>
                        <a:pt x="254" y="139"/>
                      </a:lnTo>
                      <a:lnTo>
                        <a:pt x="251" y="136"/>
                      </a:lnTo>
                      <a:lnTo>
                        <a:pt x="243" y="122"/>
                      </a:lnTo>
                      <a:lnTo>
                        <a:pt x="235" y="108"/>
                      </a:lnTo>
                      <a:lnTo>
                        <a:pt x="228" y="94"/>
                      </a:lnTo>
                      <a:lnTo>
                        <a:pt x="221" y="80"/>
                      </a:lnTo>
                      <a:lnTo>
                        <a:pt x="215" y="65"/>
                      </a:lnTo>
                      <a:lnTo>
                        <a:pt x="208" y="51"/>
                      </a:lnTo>
                      <a:lnTo>
                        <a:pt x="203" y="36"/>
                      </a:lnTo>
                      <a:lnTo>
                        <a:pt x="198" y="21"/>
                      </a:lnTo>
                      <a:lnTo>
                        <a:pt x="196" y="17"/>
                      </a:lnTo>
                      <a:lnTo>
                        <a:pt x="193" y="14"/>
                      </a:lnTo>
                      <a:lnTo>
                        <a:pt x="190" y="10"/>
                      </a:lnTo>
                      <a:lnTo>
                        <a:pt x="187" y="7"/>
                      </a:lnTo>
                      <a:lnTo>
                        <a:pt x="184" y="6"/>
                      </a:lnTo>
                      <a:lnTo>
                        <a:pt x="180" y="4"/>
                      </a:lnTo>
                      <a:lnTo>
                        <a:pt x="176" y="2"/>
                      </a:lnTo>
                      <a:lnTo>
                        <a:pt x="172" y="1"/>
                      </a:lnTo>
                      <a:lnTo>
                        <a:pt x="163" y="0"/>
                      </a:lnTo>
                      <a:lnTo>
                        <a:pt x="155" y="0"/>
                      </a:lnTo>
                      <a:lnTo>
                        <a:pt x="148" y="2"/>
                      </a:lnTo>
                      <a:lnTo>
                        <a:pt x="141" y="5"/>
                      </a:lnTo>
                      <a:lnTo>
                        <a:pt x="135" y="9"/>
                      </a:lnTo>
                      <a:lnTo>
                        <a:pt x="128" y="15"/>
                      </a:lnTo>
                      <a:lnTo>
                        <a:pt x="123" y="22"/>
                      </a:lnTo>
                      <a:lnTo>
                        <a:pt x="120" y="26"/>
                      </a:lnTo>
                      <a:lnTo>
                        <a:pt x="118" y="30"/>
                      </a:lnTo>
                      <a:lnTo>
                        <a:pt x="116" y="39"/>
                      </a:lnTo>
                      <a:lnTo>
                        <a:pt x="118" y="48"/>
                      </a:lnTo>
                      <a:lnTo>
                        <a:pt x="120" y="57"/>
                      </a:lnTo>
                      <a:lnTo>
                        <a:pt x="121" y="68"/>
                      </a:lnTo>
                      <a:lnTo>
                        <a:pt x="121" y="77"/>
                      </a:lnTo>
                      <a:lnTo>
                        <a:pt x="120" y="83"/>
                      </a:lnTo>
                      <a:lnTo>
                        <a:pt x="119" y="86"/>
                      </a:lnTo>
                      <a:lnTo>
                        <a:pt x="118" y="89"/>
                      </a:lnTo>
                      <a:lnTo>
                        <a:pt x="116" y="96"/>
                      </a:lnTo>
                      <a:lnTo>
                        <a:pt x="116" y="103"/>
                      </a:lnTo>
                      <a:lnTo>
                        <a:pt x="113" y="109"/>
                      </a:lnTo>
                      <a:lnTo>
                        <a:pt x="111" y="115"/>
                      </a:lnTo>
                      <a:lnTo>
                        <a:pt x="106" y="127"/>
                      </a:lnTo>
                      <a:lnTo>
                        <a:pt x="103" y="131"/>
                      </a:lnTo>
                      <a:lnTo>
                        <a:pt x="101" y="137"/>
                      </a:lnTo>
                      <a:lnTo>
                        <a:pt x="99" y="138"/>
                      </a:lnTo>
                      <a:lnTo>
                        <a:pt x="97" y="141"/>
                      </a:lnTo>
                      <a:lnTo>
                        <a:pt x="95" y="146"/>
                      </a:lnTo>
                      <a:lnTo>
                        <a:pt x="90" y="150"/>
                      </a:lnTo>
                      <a:lnTo>
                        <a:pt x="87" y="154"/>
                      </a:lnTo>
                      <a:lnTo>
                        <a:pt x="85" y="156"/>
                      </a:lnTo>
                      <a:lnTo>
                        <a:pt x="83" y="158"/>
                      </a:lnTo>
                      <a:lnTo>
                        <a:pt x="80" y="162"/>
                      </a:lnTo>
                      <a:lnTo>
                        <a:pt x="64" y="177"/>
                      </a:lnTo>
                      <a:lnTo>
                        <a:pt x="49" y="192"/>
                      </a:lnTo>
                      <a:lnTo>
                        <a:pt x="38" y="204"/>
                      </a:lnTo>
                      <a:lnTo>
                        <a:pt x="32" y="210"/>
                      </a:lnTo>
                      <a:lnTo>
                        <a:pt x="25" y="219"/>
                      </a:lnTo>
                      <a:lnTo>
                        <a:pt x="18" y="228"/>
                      </a:lnTo>
                      <a:lnTo>
                        <a:pt x="11" y="241"/>
                      </a:lnTo>
                      <a:lnTo>
                        <a:pt x="4" y="254"/>
                      </a:lnTo>
                      <a:lnTo>
                        <a:pt x="2" y="260"/>
                      </a:lnTo>
                      <a:lnTo>
                        <a:pt x="0" y="266"/>
                      </a:lnTo>
                      <a:lnTo>
                        <a:pt x="0" y="267"/>
                      </a:lnTo>
                      <a:lnTo>
                        <a:pt x="0" y="271"/>
                      </a:lnTo>
                      <a:lnTo>
                        <a:pt x="0" y="276"/>
                      </a:lnTo>
                      <a:lnTo>
                        <a:pt x="1" y="281"/>
                      </a:lnTo>
                      <a:lnTo>
                        <a:pt x="3" y="287"/>
                      </a:lnTo>
                      <a:lnTo>
                        <a:pt x="5" y="291"/>
                      </a:lnTo>
                      <a:lnTo>
                        <a:pt x="9" y="297"/>
                      </a:lnTo>
                      <a:lnTo>
                        <a:pt x="18" y="299"/>
                      </a:lnTo>
                      <a:lnTo>
                        <a:pt x="28" y="300"/>
                      </a:lnTo>
                      <a:lnTo>
                        <a:pt x="32" y="300"/>
                      </a:lnTo>
                      <a:lnTo>
                        <a:pt x="37" y="300"/>
                      </a:lnTo>
                      <a:lnTo>
                        <a:pt x="42" y="299"/>
                      </a:lnTo>
                      <a:lnTo>
                        <a:pt x="47" y="297"/>
                      </a:lnTo>
                      <a:lnTo>
                        <a:pt x="48" y="296"/>
                      </a:lnTo>
                      <a:lnTo>
                        <a:pt x="50" y="295"/>
                      </a:lnTo>
                      <a:lnTo>
                        <a:pt x="53" y="294"/>
                      </a:lnTo>
                      <a:lnTo>
                        <a:pt x="60" y="291"/>
                      </a:lnTo>
                      <a:lnTo>
                        <a:pt x="67" y="288"/>
                      </a:lnTo>
                      <a:lnTo>
                        <a:pt x="70" y="285"/>
                      </a:lnTo>
                      <a:lnTo>
                        <a:pt x="74" y="283"/>
                      </a:lnTo>
                      <a:lnTo>
                        <a:pt x="76" y="281"/>
                      </a:lnTo>
                      <a:lnTo>
                        <a:pt x="80" y="279"/>
                      </a:lnTo>
                      <a:lnTo>
                        <a:pt x="82" y="276"/>
                      </a:lnTo>
                      <a:lnTo>
                        <a:pt x="85" y="274"/>
                      </a:lnTo>
                      <a:lnTo>
                        <a:pt x="91" y="269"/>
                      </a:lnTo>
                      <a:lnTo>
                        <a:pt x="94" y="267"/>
                      </a:lnTo>
                      <a:lnTo>
                        <a:pt x="95" y="266"/>
                      </a:lnTo>
                      <a:lnTo>
                        <a:pt x="95" y="265"/>
                      </a:lnTo>
                      <a:lnTo>
                        <a:pt x="96" y="264"/>
                      </a:lnTo>
                      <a:lnTo>
                        <a:pt x="97" y="264"/>
                      </a:lnTo>
                      <a:lnTo>
                        <a:pt x="104" y="255"/>
                      </a:lnTo>
                      <a:lnTo>
                        <a:pt x="113" y="247"/>
                      </a:lnTo>
                      <a:lnTo>
                        <a:pt x="117" y="240"/>
                      </a:lnTo>
                      <a:lnTo>
                        <a:pt x="118" y="237"/>
                      </a:lnTo>
                      <a:lnTo>
                        <a:pt x="118" y="236"/>
                      </a:lnTo>
                      <a:lnTo>
                        <a:pt x="119" y="235"/>
                      </a:lnTo>
                      <a:lnTo>
                        <a:pt x="122" y="232"/>
                      </a:lnTo>
                      <a:lnTo>
                        <a:pt x="130" y="211"/>
                      </a:lnTo>
                      <a:lnTo>
                        <a:pt x="133" y="199"/>
                      </a:lnTo>
                      <a:lnTo>
                        <a:pt x="135" y="194"/>
                      </a:lnTo>
                      <a:lnTo>
                        <a:pt x="137" y="189"/>
                      </a:lnTo>
                      <a:lnTo>
                        <a:pt x="139" y="178"/>
                      </a:lnTo>
                      <a:lnTo>
                        <a:pt x="140" y="169"/>
                      </a:lnTo>
                      <a:lnTo>
                        <a:pt x="141" y="161"/>
                      </a:lnTo>
                      <a:lnTo>
                        <a:pt x="142" y="153"/>
                      </a:lnTo>
                      <a:lnTo>
                        <a:pt x="144" y="145"/>
                      </a:lnTo>
                      <a:lnTo>
                        <a:pt x="146" y="138"/>
                      </a:lnTo>
                      <a:lnTo>
                        <a:pt x="150" y="131"/>
                      </a:lnTo>
                      <a:lnTo>
                        <a:pt x="153" y="125"/>
                      </a:lnTo>
                      <a:lnTo>
                        <a:pt x="158" y="119"/>
                      </a:lnTo>
                      <a:lnTo>
                        <a:pt x="163" y="113"/>
                      </a:lnTo>
                      <a:lnTo>
                        <a:pt x="168" y="114"/>
                      </a:lnTo>
                      <a:lnTo>
                        <a:pt x="172" y="116"/>
                      </a:lnTo>
                      <a:lnTo>
                        <a:pt x="177" y="117"/>
                      </a:lnTo>
                      <a:lnTo>
                        <a:pt x="180" y="120"/>
                      </a:lnTo>
                      <a:lnTo>
                        <a:pt x="184" y="123"/>
                      </a:lnTo>
                      <a:lnTo>
                        <a:pt x="187" y="126"/>
                      </a:lnTo>
                      <a:lnTo>
                        <a:pt x="190" y="130"/>
                      </a:lnTo>
                      <a:lnTo>
                        <a:pt x="193" y="135"/>
                      </a:lnTo>
                      <a:lnTo>
                        <a:pt x="196" y="141"/>
                      </a:lnTo>
                      <a:lnTo>
                        <a:pt x="200" y="147"/>
                      </a:lnTo>
                      <a:lnTo>
                        <a:pt x="203" y="152"/>
                      </a:lnTo>
                      <a:lnTo>
                        <a:pt x="207" y="158"/>
                      </a:lnTo>
                      <a:lnTo>
                        <a:pt x="215" y="174"/>
                      </a:lnTo>
                      <a:lnTo>
                        <a:pt x="225" y="190"/>
                      </a:lnTo>
                      <a:lnTo>
                        <a:pt x="235" y="204"/>
                      </a:lnTo>
                      <a:lnTo>
                        <a:pt x="245" y="217"/>
                      </a:lnTo>
                      <a:lnTo>
                        <a:pt x="250" y="223"/>
                      </a:lnTo>
                      <a:lnTo>
                        <a:pt x="257" y="230"/>
                      </a:lnTo>
                      <a:lnTo>
                        <a:pt x="270" y="242"/>
                      </a:lnTo>
                      <a:lnTo>
                        <a:pt x="327" y="293"/>
                      </a:lnTo>
                      <a:lnTo>
                        <a:pt x="357" y="317"/>
                      </a:lnTo>
                      <a:lnTo>
                        <a:pt x="373" y="329"/>
                      </a:lnTo>
                      <a:lnTo>
                        <a:pt x="389" y="341"/>
                      </a:lnTo>
                      <a:lnTo>
                        <a:pt x="400" y="349"/>
                      </a:lnTo>
                      <a:lnTo>
                        <a:pt x="412" y="358"/>
                      </a:lnTo>
                      <a:lnTo>
                        <a:pt x="422" y="367"/>
                      </a:lnTo>
                      <a:lnTo>
                        <a:pt x="433" y="377"/>
                      </a:lnTo>
                      <a:lnTo>
                        <a:pt x="436" y="381"/>
                      </a:lnTo>
                      <a:lnTo>
                        <a:pt x="440" y="385"/>
                      </a:lnTo>
                      <a:lnTo>
                        <a:pt x="446" y="394"/>
                      </a:lnTo>
                      <a:lnTo>
                        <a:pt x="450" y="403"/>
                      </a:lnTo>
                      <a:lnTo>
                        <a:pt x="454" y="413"/>
                      </a:lnTo>
                      <a:lnTo>
                        <a:pt x="462" y="419"/>
                      </a:lnTo>
                      <a:lnTo>
                        <a:pt x="470" y="425"/>
                      </a:lnTo>
                      <a:lnTo>
                        <a:pt x="479" y="428"/>
                      </a:lnTo>
                      <a:lnTo>
                        <a:pt x="489" y="432"/>
                      </a:lnTo>
                      <a:lnTo>
                        <a:pt x="496" y="432"/>
                      </a:lnTo>
                      <a:lnTo>
                        <a:pt x="500" y="432"/>
                      </a:lnTo>
                      <a:lnTo>
                        <a:pt x="503" y="432"/>
                      </a:lnTo>
                      <a:lnTo>
                        <a:pt x="510" y="431"/>
                      </a:lnTo>
                      <a:lnTo>
                        <a:pt x="514" y="429"/>
                      </a:lnTo>
                      <a:lnTo>
                        <a:pt x="517" y="427"/>
                      </a:lnTo>
                      <a:lnTo>
                        <a:pt x="523" y="424"/>
                      </a:lnTo>
                      <a:lnTo>
                        <a:pt x="529" y="421"/>
                      </a:lnTo>
                      <a:lnTo>
                        <a:pt x="540" y="414"/>
                      </a:lnTo>
                      <a:lnTo>
                        <a:pt x="551" y="406"/>
                      </a:lnTo>
                      <a:lnTo>
                        <a:pt x="561" y="399"/>
                      </a:lnTo>
                      <a:lnTo>
                        <a:pt x="570" y="391"/>
                      </a:lnTo>
                      <a:lnTo>
                        <a:pt x="573" y="387"/>
                      </a:lnTo>
                      <a:lnTo>
                        <a:pt x="576" y="385"/>
                      </a:lnTo>
                      <a:lnTo>
                        <a:pt x="576" y="384"/>
                      </a:lnTo>
                      <a:lnTo>
                        <a:pt x="577" y="384"/>
                      </a:lnTo>
                      <a:lnTo>
                        <a:pt x="578" y="384"/>
                      </a:lnTo>
                      <a:lnTo>
                        <a:pt x="587" y="375"/>
                      </a:lnTo>
                      <a:lnTo>
                        <a:pt x="595" y="367"/>
                      </a:lnTo>
                      <a:lnTo>
                        <a:pt x="621" y="338"/>
                      </a:lnTo>
                      <a:lnTo>
                        <a:pt x="646" y="310"/>
                      </a:lnTo>
                      <a:lnTo>
                        <a:pt x="653" y="301"/>
                      </a:lnTo>
                      <a:lnTo>
                        <a:pt x="658" y="295"/>
                      </a:lnTo>
                      <a:lnTo>
                        <a:pt x="662" y="291"/>
                      </a:lnTo>
                      <a:lnTo>
                        <a:pt x="677" y="273"/>
                      </a:lnTo>
                      <a:lnTo>
                        <a:pt x="693" y="253"/>
                      </a:lnTo>
                      <a:lnTo>
                        <a:pt x="700" y="243"/>
                      </a:lnTo>
                      <a:lnTo>
                        <a:pt x="704" y="239"/>
                      </a:lnTo>
                      <a:lnTo>
                        <a:pt x="708" y="233"/>
                      </a:lnTo>
                      <a:lnTo>
                        <a:pt x="713" y="227"/>
                      </a:lnTo>
                      <a:lnTo>
                        <a:pt x="714" y="225"/>
                      </a:lnTo>
                      <a:lnTo>
                        <a:pt x="717" y="221"/>
                      </a:lnTo>
                      <a:lnTo>
                        <a:pt x="726" y="210"/>
                      </a:lnTo>
                      <a:lnTo>
                        <a:pt x="734" y="198"/>
                      </a:lnTo>
                      <a:lnTo>
                        <a:pt x="742" y="185"/>
                      </a:lnTo>
                      <a:lnTo>
                        <a:pt x="753" y="165"/>
                      </a:lnTo>
                      <a:lnTo>
                        <a:pt x="763" y="146"/>
                      </a:lnTo>
                      <a:lnTo>
                        <a:pt x="766" y="141"/>
                      </a:lnTo>
                      <a:lnTo>
                        <a:pt x="768" y="136"/>
                      </a:lnTo>
                      <a:lnTo>
                        <a:pt x="773" y="126"/>
                      </a:lnTo>
                      <a:lnTo>
                        <a:pt x="782" y="10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52263" name="Text Box 63"/>
            <p:cNvSpPr txBox="1">
              <a:spLocks noChangeArrowheads="1"/>
            </p:cNvSpPr>
            <p:nvPr/>
          </p:nvSpPr>
          <p:spPr bwMode="auto">
            <a:xfrm>
              <a:off x="367" y="1440"/>
              <a:ext cx="354" cy="4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0</a:t>
              </a:r>
              <a:endParaRPr lang="en-CA" altLang="en-US" sz="1400" i="0">
                <a:solidFill>
                  <a:schemeClr val="bg2"/>
                </a:solidFill>
              </a:endParaRPr>
            </a:p>
          </p:txBody>
        </p:sp>
        <p:grpSp>
          <p:nvGrpSpPr>
            <p:cNvPr id="52264" name="Group 64"/>
            <p:cNvGrpSpPr>
              <a:grpSpLocks/>
            </p:cNvGrpSpPr>
            <p:nvPr/>
          </p:nvGrpSpPr>
          <p:grpSpPr bwMode="auto">
            <a:xfrm rot="-2627108">
              <a:off x="1911" y="1129"/>
              <a:ext cx="881" cy="603"/>
              <a:chOff x="1320" y="1966"/>
              <a:chExt cx="698" cy="603"/>
            </a:xfrm>
          </p:grpSpPr>
          <p:grpSp>
            <p:nvGrpSpPr>
              <p:cNvPr id="52266" name="Group 65"/>
              <p:cNvGrpSpPr>
                <a:grpSpLocks noChangeAspect="1"/>
              </p:cNvGrpSpPr>
              <p:nvPr/>
            </p:nvGrpSpPr>
            <p:grpSpPr bwMode="auto">
              <a:xfrm>
                <a:off x="1320" y="1966"/>
                <a:ext cx="647" cy="603"/>
                <a:chOff x="2836" y="2439"/>
                <a:chExt cx="1451" cy="1352"/>
              </a:xfrm>
            </p:grpSpPr>
            <p:sp>
              <p:nvSpPr>
                <p:cNvPr id="52271" name="Freeform 66"/>
                <p:cNvSpPr>
                  <a:spLocks noChangeAspect="1"/>
                </p:cNvSpPr>
                <p:nvPr/>
              </p:nvSpPr>
              <p:spPr bwMode="auto">
                <a:xfrm>
                  <a:off x="3551" y="2439"/>
                  <a:ext cx="406" cy="277"/>
                </a:xfrm>
                <a:custGeom>
                  <a:avLst/>
                  <a:gdLst>
                    <a:gd name="T0" fmla="*/ 360 w 406"/>
                    <a:gd name="T1" fmla="*/ 13 h 277"/>
                    <a:gd name="T2" fmla="*/ 319 w 406"/>
                    <a:gd name="T3" fmla="*/ 4 h 277"/>
                    <a:gd name="T4" fmla="*/ 256 w 406"/>
                    <a:gd name="T5" fmla="*/ 4 h 277"/>
                    <a:gd name="T6" fmla="*/ 215 w 406"/>
                    <a:gd name="T7" fmla="*/ 22 h 277"/>
                    <a:gd name="T8" fmla="*/ 193 w 406"/>
                    <a:gd name="T9" fmla="*/ 40 h 277"/>
                    <a:gd name="T10" fmla="*/ 147 w 406"/>
                    <a:gd name="T11" fmla="*/ 96 h 277"/>
                    <a:gd name="T12" fmla="*/ 130 w 406"/>
                    <a:gd name="T13" fmla="*/ 118 h 277"/>
                    <a:gd name="T14" fmla="*/ 121 w 406"/>
                    <a:gd name="T15" fmla="*/ 121 h 277"/>
                    <a:gd name="T16" fmla="*/ 97 w 406"/>
                    <a:gd name="T17" fmla="*/ 127 h 277"/>
                    <a:gd name="T18" fmla="*/ 95 w 406"/>
                    <a:gd name="T19" fmla="*/ 127 h 277"/>
                    <a:gd name="T20" fmla="*/ 73 w 406"/>
                    <a:gd name="T21" fmla="*/ 128 h 277"/>
                    <a:gd name="T22" fmla="*/ 62 w 406"/>
                    <a:gd name="T23" fmla="*/ 128 h 277"/>
                    <a:gd name="T24" fmla="*/ 39 w 406"/>
                    <a:gd name="T25" fmla="*/ 127 h 277"/>
                    <a:gd name="T26" fmla="*/ 18 w 406"/>
                    <a:gd name="T27" fmla="*/ 132 h 277"/>
                    <a:gd name="T28" fmla="*/ 4 w 406"/>
                    <a:gd name="T29" fmla="*/ 143 h 277"/>
                    <a:gd name="T30" fmla="*/ 0 w 406"/>
                    <a:gd name="T31" fmla="*/ 155 h 277"/>
                    <a:gd name="T32" fmla="*/ 4 w 406"/>
                    <a:gd name="T33" fmla="*/ 172 h 277"/>
                    <a:gd name="T34" fmla="*/ 11 w 406"/>
                    <a:gd name="T35" fmla="*/ 178 h 277"/>
                    <a:gd name="T36" fmla="*/ 39 w 406"/>
                    <a:gd name="T37" fmla="*/ 183 h 277"/>
                    <a:gd name="T38" fmla="*/ 41 w 406"/>
                    <a:gd name="T39" fmla="*/ 183 h 277"/>
                    <a:gd name="T40" fmla="*/ 72 w 406"/>
                    <a:gd name="T41" fmla="*/ 183 h 277"/>
                    <a:gd name="T42" fmla="*/ 97 w 406"/>
                    <a:gd name="T43" fmla="*/ 176 h 277"/>
                    <a:gd name="T44" fmla="*/ 119 w 406"/>
                    <a:gd name="T45" fmla="*/ 169 h 277"/>
                    <a:gd name="T46" fmla="*/ 128 w 406"/>
                    <a:gd name="T47" fmla="*/ 182 h 277"/>
                    <a:gd name="T48" fmla="*/ 130 w 406"/>
                    <a:gd name="T49" fmla="*/ 218 h 277"/>
                    <a:gd name="T50" fmla="*/ 134 w 406"/>
                    <a:gd name="T51" fmla="*/ 231 h 277"/>
                    <a:gd name="T52" fmla="*/ 146 w 406"/>
                    <a:gd name="T53" fmla="*/ 252 h 277"/>
                    <a:gd name="T54" fmla="*/ 161 w 406"/>
                    <a:gd name="T55" fmla="*/ 264 h 277"/>
                    <a:gd name="T56" fmla="*/ 181 w 406"/>
                    <a:gd name="T57" fmla="*/ 272 h 277"/>
                    <a:gd name="T58" fmla="*/ 221 w 406"/>
                    <a:gd name="T59" fmla="*/ 277 h 277"/>
                    <a:gd name="T60" fmla="*/ 250 w 406"/>
                    <a:gd name="T61" fmla="*/ 273 h 277"/>
                    <a:gd name="T62" fmla="*/ 279 w 406"/>
                    <a:gd name="T63" fmla="*/ 264 h 277"/>
                    <a:gd name="T64" fmla="*/ 298 w 406"/>
                    <a:gd name="T65" fmla="*/ 254 h 277"/>
                    <a:gd name="T66" fmla="*/ 324 w 406"/>
                    <a:gd name="T67" fmla="*/ 235 h 277"/>
                    <a:gd name="T68" fmla="*/ 333 w 406"/>
                    <a:gd name="T69" fmla="*/ 226 h 277"/>
                    <a:gd name="T70" fmla="*/ 342 w 406"/>
                    <a:gd name="T71" fmla="*/ 217 h 277"/>
                    <a:gd name="T72" fmla="*/ 365 w 406"/>
                    <a:gd name="T73" fmla="*/ 187 h 277"/>
                    <a:gd name="T74" fmla="*/ 388 w 406"/>
                    <a:gd name="T75" fmla="*/ 154 h 277"/>
                    <a:gd name="T76" fmla="*/ 395 w 406"/>
                    <a:gd name="T77" fmla="*/ 142 h 277"/>
                    <a:gd name="T78" fmla="*/ 403 w 406"/>
                    <a:gd name="T79" fmla="*/ 116 h 277"/>
                    <a:gd name="T80" fmla="*/ 406 w 406"/>
                    <a:gd name="T81" fmla="*/ 98 h 277"/>
                    <a:gd name="T82" fmla="*/ 406 w 406"/>
                    <a:gd name="T83" fmla="*/ 89 h 277"/>
                    <a:gd name="T84" fmla="*/ 400 w 406"/>
                    <a:gd name="T85" fmla="*/ 57 h 277"/>
                    <a:gd name="T86" fmla="*/ 384 w 406"/>
                    <a:gd name="T87" fmla="*/ 31 h 277"/>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406"/>
                    <a:gd name="T133" fmla="*/ 0 h 277"/>
                    <a:gd name="T134" fmla="*/ 406 w 406"/>
                    <a:gd name="T135" fmla="*/ 277 h 277"/>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406" h="277">
                      <a:moveTo>
                        <a:pt x="368" y="17"/>
                      </a:moveTo>
                      <a:lnTo>
                        <a:pt x="364" y="15"/>
                      </a:lnTo>
                      <a:lnTo>
                        <a:pt x="360" y="13"/>
                      </a:lnTo>
                      <a:lnTo>
                        <a:pt x="356" y="11"/>
                      </a:lnTo>
                      <a:lnTo>
                        <a:pt x="352" y="10"/>
                      </a:lnTo>
                      <a:lnTo>
                        <a:pt x="319" y="4"/>
                      </a:lnTo>
                      <a:lnTo>
                        <a:pt x="286" y="0"/>
                      </a:lnTo>
                      <a:lnTo>
                        <a:pt x="270" y="2"/>
                      </a:lnTo>
                      <a:lnTo>
                        <a:pt x="256" y="4"/>
                      </a:lnTo>
                      <a:lnTo>
                        <a:pt x="242" y="9"/>
                      </a:lnTo>
                      <a:lnTo>
                        <a:pt x="228" y="15"/>
                      </a:lnTo>
                      <a:lnTo>
                        <a:pt x="215" y="22"/>
                      </a:lnTo>
                      <a:lnTo>
                        <a:pt x="204" y="31"/>
                      </a:lnTo>
                      <a:lnTo>
                        <a:pt x="198" y="35"/>
                      </a:lnTo>
                      <a:lnTo>
                        <a:pt x="193" y="40"/>
                      </a:lnTo>
                      <a:lnTo>
                        <a:pt x="182" y="51"/>
                      </a:lnTo>
                      <a:lnTo>
                        <a:pt x="165" y="73"/>
                      </a:lnTo>
                      <a:lnTo>
                        <a:pt x="147" y="96"/>
                      </a:lnTo>
                      <a:lnTo>
                        <a:pt x="140" y="106"/>
                      </a:lnTo>
                      <a:lnTo>
                        <a:pt x="136" y="116"/>
                      </a:lnTo>
                      <a:lnTo>
                        <a:pt x="130" y="118"/>
                      </a:lnTo>
                      <a:lnTo>
                        <a:pt x="125" y="120"/>
                      </a:lnTo>
                      <a:lnTo>
                        <a:pt x="123" y="121"/>
                      </a:lnTo>
                      <a:lnTo>
                        <a:pt x="121" y="121"/>
                      </a:lnTo>
                      <a:lnTo>
                        <a:pt x="111" y="124"/>
                      </a:lnTo>
                      <a:lnTo>
                        <a:pt x="102" y="126"/>
                      </a:lnTo>
                      <a:lnTo>
                        <a:pt x="97" y="127"/>
                      </a:lnTo>
                      <a:lnTo>
                        <a:pt x="95" y="127"/>
                      </a:lnTo>
                      <a:lnTo>
                        <a:pt x="92" y="128"/>
                      </a:lnTo>
                      <a:lnTo>
                        <a:pt x="82" y="128"/>
                      </a:lnTo>
                      <a:lnTo>
                        <a:pt x="73" y="128"/>
                      </a:lnTo>
                      <a:lnTo>
                        <a:pt x="70" y="128"/>
                      </a:lnTo>
                      <a:lnTo>
                        <a:pt x="67" y="128"/>
                      </a:lnTo>
                      <a:lnTo>
                        <a:pt x="62" y="128"/>
                      </a:lnTo>
                      <a:lnTo>
                        <a:pt x="53" y="128"/>
                      </a:lnTo>
                      <a:lnTo>
                        <a:pt x="46" y="127"/>
                      </a:lnTo>
                      <a:lnTo>
                        <a:pt x="39" y="127"/>
                      </a:lnTo>
                      <a:lnTo>
                        <a:pt x="32" y="128"/>
                      </a:lnTo>
                      <a:lnTo>
                        <a:pt x="26" y="129"/>
                      </a:lnTo>
                      <a:lnTo>
                        <a:pt x="18" y="132"/>
                      </a:lnTo>
                      <a:lnTo>
                        <a:pt x="12" y="135"/>
                      </a:lnTo>
                      <a:lnTo>
                        <a:pt x="7" y="139"/>
                      </a:lnTo>
                      <a:lnTo>
                        <a:pt x="4" y="143"/>
                      </a:lnTo>
                      <a:lnTo>
                        <a:pt x="1" y="148"/>
                      </a:lnTo>
                      <a:lnTo>
                        <a:pt x="0" y="151"/>
                      </a:lnTo>
                      <a:lnTo>
                        <a:pt x="0" y="155"/>
                      </a:lnTo>
                      <a:lnTo>
                        <a:pt x="1" y="161"/>
                      </a:lnTo>
                      <a:lnTo>
                        <a:pt x="3" y="169"/>
                      </a:lnTo>
                      <a:lnTo>
                        <a:pt x="4" y="172"/>
                      </a:lnTo>
                      <a:lnTo>
                        <a:pt x="5" y="175"/>
                      </a:lnTo>
                      <a:lnTo>
                        <a:pt x="8" y="176"/>
                      </a:lnTo>
                      <a:lnTo>
                        <a:pt x="11" y="178"/>
                      </a:lnTo>
                      <a:lnTo>
                        <a:pt x="23" y="182"/>
                      </a:lnTo>
                      <a:lnTo>
                        <a:pt x="35" y="183"/>
                      </a:lnTo>
                      <a:lnTo>
                        <a:pt x="39" y="183"/>
                      </a:lnTo>
                      <a:lnTo>
                        <a:pt x="40" y="183"/>
                      </a:lnTo>
                      <a:lnTo>
                        <a:pt x="41" y="183"/>
                      </a:lnTo>
                      <a:lnTo>
                        <a:pt x="47" y="184"/>
                      </a:lnTo>
                      <a:lnTo>
                        <a:pt x="60" y="184"/>
                      </a:lnTo>
                      <a:lnTo>
                        <a:pt x="72" y="183"/>
                      </a:lnTo>
                      <a:lnTo>
                        <a:pt x="85" y="181"/>
                      </a:lnTo>
                      <a:lnTo>
                        <a:pt x="90" y="178"/>
                      </a:lnTo>
                      <a:lnTo>
                        <a:pt x="97" y="176"/>
                      </a:lnTo>
                      <a:lnTo>
                        <a:pt x="109" y="172"/>
                      </a:lnTo>
                      <a:lnTo>
                        <a:pt x="115" y="169"/>
                      </a:lnTo>
                      <a:lnTo>
                        <a:pt x="119" y="169"/>
                      </a:lnTo>
                      <a:lnTo>
                        <a:pt x="129" y="170"/>
                      </a:lnTo>
                      <a:lnTo>
                        <a:pt x="128" y="176"/>
                      </a:lnTo>
                      <a:lnTo>
                        <a:pt x="128" y="182"/>
                      </a:lnTo>
                      <a:lnTo>
                        <a:pt x="128" y="193"/>
                      </a:lnTo>
                      <a:lnTo>
                        <a:pt x="129" y="205"/>
                      </a:lnTo>
                      <a:lnTo>
                        <a:pt x="130" y="218"/>
                      </a:lnTo>
                      <a:lnTo>
                        <a:pt x="130" y="222"/>
                      </a:lnTo>
                      <a:lnTo>
                        <a:pt x="132" y="227"/>
                      </a:lnTo>
                      <a:lnTo>
                        <a:pt x="134" y="231"/>
                      </a:lnTo>
                      <a:lnTo>
                        <a:pt x="136" y="237"/>
                      </a:lnTo>
                      <a:lnTo>
                        <a:pt x="140" y="245"/>
                      </a:lnTo>
                      <a:lnTo>
                        <a:pt x="146" y="252"/>
                      </a:lnTo>
                      <a:lnTo>
                        <a:pt x="153" y="259"/>
                      </a:lnTo>
                      <a:lnTo>
                        <a:pt x="157" y="261"/>
                      </a:lnTo>
                      <a:lnTo>
                        <a:pt x="161" y="264"/>
                      </a:lnTo>
                      <a:lnTo>
                        <a:pt x="165" y="266"/>
                      </a:lnTo>
                      <a:lnTo>
                        <a:pt x="170" y="268"/>
                      </a:lnTo>
                      <a:lnTo>
                        <a:pt x="181" y="272"/>
                      </a:lnTo>
                      <a:lnTo>
                        <a:pt x="194" y="274"/>
                      </a:lnTo>
                      <a:lnTo>
                        <a:pt x="208" y="276"/>
                      </a:lnTo>
                      <a:lnTo>
                        <a:pt x="221" y="277"/>
                      </a:lnTo>
                      <a:lnTo>
                        <a:pt x="235" y="276"/>
                      </a:lnTo>
                      <a:lnTo>
                        <a:pt x="243" y="275"/>
                      </a:lnTo>
                      <a:lnTo>
                        <a:pt x="250" y="273"/>
                      </a:lnTo>
                      <a:lnTo>
                        <a:pt x="257" y="272"/>
                      </a:lnTo>
                      <a:lnTo>
                        <a:pt x="265" y="270"/>
                      </a:lnTo>
                      <a:lnTo>
                        <a:pt x="279" y="264"/>
                      </a:lnTo>
                      <a:lnTo>
                        <a:pt x="293" y="258"/>
                      </a:lnTo>
                      <a:lnTo>
                        <a:pt x="296" y="256"/>
                      </a:lnTo>
                      <a:lnTo>
                        <a:pt x="298" y="254"/>
                      </a:lnTo>
                      <a:lnTo>
                        <a:pt x="304" y="251"/>
                      </a:lnTo>
                      <a:lnTo>
                        <a:pt x="314" y="243"/>
                      </a:lnTo>
                      <a:lnTo>
                        <a:pt x="324" y="235"/>
                      </a:lnTo>
                      <a:lnTo>
                        <a:pt x="326" y="232"/>
                      </a:lnTo>
                      <a:lnTo>
                        <a:pt x="328" y="231"/>
                      </a:lnTo>
                      <a:lnTo>
                        <a:pt x="333" y="226"/>
                      </a:lnTo>
                      <a:lnTo>
                        <a:pt x="338" y="221"/>
                      </a:lnTo>
                      <a:lnTo>
                        <a:pt x="340" y="219"/>
                      </a:lnTo>
                      <a:lnTo>
                        <a:pt x="342" y="217"/>
                      </a:lnTo>
                      <a:lnTo>
                        <a:pt x="350" y="207"/>
                      </a:lnTo>
                      <a:lnTo>
                        <a:pt x="358" y="197"/>
                      </a:lnTo>
                      <a:lnTo>
                        <a:pt x="365" y="187"/>
                      </a:lnTo>
                      <a:lnTo>
                        <a:pt x="375" y="171"/>
                      </a:lnTo>
                      <a:lnTo>
                        <a:pt x="385" y="158"/>
                      </a:lnTo>
                      <a:lnTo>
                        <a:pt x="388" y="154"/>
                      </a:lnTo>
                      <a:lnTo>
                        <a:pt x="389" y="152"/>
                      </a:lnTo>
                      <a:lnTo>
                        <a:pt x="390" y="150"/>
                      </a:lnTo>
                      <a:lnTo>
                        <a:pt x="395" y="142"/>
                      </a:lnTo>
                      <a:lnTo>
                        <a:pt x="398" y="134"/>
                      </a:lnTo>
                      <a:lnTo>
                        <a:pt x="402" y="126"/>
                      </a:lnTo>
                      <a:lnTo>
                        <a:pt x="403" y="116"/>
                      </a:lnTo>
                      <a:lnTo>
                        <a:pt x="405" y="107"/>
                      </a:lnTo>
                      <a:lnTo>
                        <a:pt x="405" y="103"/>
                      </a:lnTo>
                      <a:lnTo>
                        <a:pt x="406" y="98"/>
                      </a:lnTo>
                      <a:lnTo>
                        <a:pt x="406" y="93"/>
                      </a:lnTo>
                      <a:lnTo>
                        <a:pt x="406" y="91"/>
                      </a:lnTo>
                      <a:lnTo>
                        <a:pt x="406" y="89"/>
                      </a:lnTo>
                      <a:lnTo>
                        <a:pt x="405" y="77"/>
                      </a:lnTo>
                      <a:lnTo>
                        <a:pt x="403" y="67"/>
                      </a:lnTo>
                      <a:lnTo>
                        <a:pt x="400" y="57"/>
                      </a:lnTo>
                      <a:lnTo>
                        <a:pt x="396" y="48"/>
                      </a:lnTo>
                      <a:lnTo>
                        <a:pt x="390" y="39"/>
                      </a:lnTo>
                      <a:lnTo>
                        <a:pt x="384" y="31"/>
                      </a:lnTo>
                      <a:lnTo>
                        <a:pt x="376" y="24"/>
                      </a:lnTo>
                      <a:lnTo>
                        <a:pt x="368"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2" name="Freeform 67"/>
                <p:cNvSpPr>
                  <a:spLocks noChangeAspect="1"/>
                </p:cNvSpPr>
                <p:nvPr/>
              </p:nvSpPr>
              <p:spPr bwMode="auto">
                <a:xfrm>
                  <a:off x="3450" y="2729"/>
                  <a:ext cx="368" cy="512"/>
                </a:xfrm>
                <a:custGeom>
                  <a:avLst/>
                  <a:gdLst>
                    <a:gd name="T0" fmla="*/ 188 w 368"/>
                    <a:gd name="T1" fmla="*/ 19 h 512"/>
                    <a:gd name="T2" fmla="*/ 161 w 368"/>
                    <a:gd name="T3" fmla="*/ 38 h 512"/>
                    <a:gd name="T4" fmla="*/ 96 w 368"/>
                    <a:gd name="T5" fmla="*/ 104 h 512"/>
                    <a:gd name="T6" fmla="*/ 63 w 368"/>
                    <a:gd name="T7" fmla="*/ 150 h 512"/>
                    <a:gd name="T8" fmla="*/ 43 w 368"/>
                    <a:gd name="T9" fmla="*/ 189 h 512"/>
                    <a:gd name="T10" fmla="*/ 39 w 368"/>
                    <a:gd name="T11" fmla="*/ 203 h 512"/>
                    <a:gd name="T12" fmla="*/ 16 w 368"/>
                    <a:gd name="T13" fmla="*/ 271 h 512"/>
                    <a:gd name="T14" fmla="*/ 14 w 368"/>
                    <a:gd name="T15" fmla="*/ 282 h 512"/>
                    <a:gd name="T16" fmla="*/ 2 w 368"/>
                    <a:gd name="T17" fmla="*/ 337 h 512"/>
                    <a:gd name="T18" fmla="*/ 0 w 368"/>
                    <a:gd name="T19" fmla="*/ 398 h 512"/>
                    <a:gd name="T20" fmla="*/ 3 w 368"/>
                    <a:gd name="T21" fmla="*/ 418 h 512"/>
                    <a:gd name="T22" fmla="*/ 16 w 368"/>
                    <a:gd name="T23" fmla="*/ 456 h 512"/>
                    <a:gd name="T24" fmla="*/ 31 w 368"/>
                    <a:gd name="T25" fmla="*/ 477 h 512"/>
                    <a:gd name="T26" fmla="*/ 51 w 368"/>
                    <a:gd name="T27" fmla="*/ 497 h 512"/>
                    <a:gd name="T28" fmla="*/ 83 w 368"/>
                    <a:gd name="T29" fmla="*/ 509 h 512"/>
                    <a:gd name="T30" fmla="*/ 117 w 368"/>
                    <a:gd name="T31" fmla="*/ 512 h 512"/>
                    <a:gd name="T32" fmla="*/ 146 w 368"/>
                    <a:gd name="T33" fmla="*/ 507 h 512"/>
                    <a:gd name="T34" fmla="*/ 154 w 368"/>
                    <a:gd name="T35" fmla="*/ 504 h 512"/>
                    <a:gd name="T36" fmla="*/ 167 w 368"/>
                    <a:gd name="T37" fmla="*/ 498 h 512"/>
                    <a:gd name="T38" fmla="*/ 178 w 368"/>
                    <a:gd name="T39" fmla="*/ 491 h 512"/>
                    <a:gd name="T40" fmla="*/ 183 w 368"/>
                    <a:gd name="T41" fmla="*/ 488 h 512"/>
                    <a:gd name="T42" fmla="*/ 197 w 368"/>
                    <a:gd name="T43" fmla="*/ 475 h 512"/>
                    <a:gd name="T44" fmla="*/ 206 w 368"/>
                    <a:gd name="T45" fmla="*/ 464 h 512"/>
                    <a:gd name="T46" fmla="*/ 209 w 368"/>
                    <a:gd name="T47" fmla="*/ 461 h 512"/>
                    <a:gd name="T48" fmla="*/ 211 w 368"/>
                    <a:gd name="T49" fmla="*/ 456 h 512"/>
                    <a:gd name="T50" fmla="*/ 218 w 368"/>
                    <a:gd name="T51" fmla="*/ 445 h 512"/>
                    <a:gd name="T52" fmla="*/ 227 w 368"/>
                    <a:gd name="T53" fmla="*/ 423 h 512"/>
                    <a:gd name="T54" fmla="*/ 231 w 368"/>
                    <a:gd name="T55" fmla="*/ 406 h 512"/>
                    <a:gd name="T56" fmla="*/ 230 w 368"/>
                    <a:gd name="T57" fmla="*/ 379 h 512"/>
                    <a:gd name="T58" fmla="*/ 227 w 368"/>
                    <a:gd name="T59" fmla="*/ 359 h 512"/>
                    <a:gd name="T60" fmla="*/ 220 w 368"/>
                    <a:gd name="T61" fmla="*/ 342 h 512"/>
                    <a:gd name="T62" fmla="*/ 216 w 368"/>
                    <a:gd name="T63" fmla="*/ 319 h 512"/>
                    <a:gd name="T64" fmla="*/ 218 w 368"/>
                    <a:gd name="T65" fmla="*/ 297 h 512"/>
                    <a:gd name="T66" fmla="*/ 229 w 368"/>
                    <a:gd name="T67" fmla="*/ 270 h 512"/>
                    <a:gd name="T68" fmla="*/ 251 w 368"/>
                    <a:gd name="T69" fmla="*/ 248 h 512"/>
                    <a:gd name="T70" fmla="*/ 278 w 368"/>
                    <a:gd name="T71" fmla="*/ 233 h 512"/>
                    <a:gd name="T72" fmla="*/ 301 w 368"/>
                    <a:gd name="T73" fmla="*/ 216 h 512"/>
                    <a:gd name="T74" fmla="*/ 315 w 368"/>
                    <a:gd name="T75" fmla="*/ 203 h 512"/>
                    <a:gd name="T76" fmla="*/ 325 w 368"/>
                    <a:gd name="T77" fmla="*/ 192 h 512"/>
                    <a:gd name="T78" fmla="*/ 334 w 368"/>
                    <a:gd name="T79" fmla="*/ 182 h 512"/>
                    <a:gd name="T80" fmla="*/ 345 w 368"/>
                    <a:gd name="T81" fmla="*/ 166 h 512"/>
                    <a:gd name="T82" fmla="*/ 354 w 368"/>
                    <a:gd name="T83" fmla="*/ 148 h 512"/>
                    <a:gd name="T84" fmla="*/ 366 w 368"/>
                    <a:gd name="T85" fmla="*/ 119 h 512"/>
                    <a:gd name="T86" fmla="*/ 368 w 368"/>
                    <a:gd name="T87" fmla="*/ 88 h 512"/>
                    <a:gd name="T88" fmla="*/ 362 w 368"/>
                    <a:gd name="T89" fmla="*/ 60 h 512"/>
                    <a:gd name="T90" fmla="*/ 350 w 368"/>
                    <a:gd name="T91" fmla="*/ 35 h 512"/>
                    <a:gd name="T92" fmla="*/ 337 w 368"/>
                    <a:gd name="T93" fmla="*/ 21 h 512"/>
                    <a:gd name="T94" fmla="*/ 322 w 368"/>
                    <a:gd name="T95" fmla="*/ 11 h 512"/>
                    <a:gd name="T96" fmla="*/ 300 w 368"/>
                    <a:gd name="T97" fmla="*/ 5 h 512"/>
                    <a:gd name="T98" fmla="*/ 273 w 368"/>
                    <a:gd name="T99" fmla="*/ 1 h 512"/>
                    <a:gd name="T100" fmla="*/ 236 w 368"/>
                    <a:gd name="T101" fmla="*/ 2 h 512"/>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368"/>
                    <a:gd name="T154" fmla="*/ 0 h 512"/>
                    <a:gd name="T155" fmla="*/ 368 w 368"/>
                    <a:gd name="T156" fmla="*/ 512 h 512"/>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368" h="512">
                      <a:moveTo>
                        <a:pt x="208" y="11"/>
                      </a:moveTo>
                      <a:lnTo>
                        <a:pt x="194" y="16"/>
                      </a:lnTo>
                      <a:lnTo>
                        <a:pt x="188" y="19"/>
                      </a:lnTo>
                      <a:lnTo>
                        <a:pt x="183" y="22"/>
                      </a:lnTo>
                      <a:lnTo>
                        <a:pt x="171" y="30"/>
                      </a:lnTo>
                      <a:lnTo>
                        <a:pt x="161" y="38"/>
                      </a:lnTo>
                      <a:lnTo>
                        <a:pt x="133" y="64"/>
                      </a:lnTo>
                      <a:lnTo>
                        <a:pt x="108" y="91"/>
                      </a:lnTo>
                      <a:lnTo>
                        <a:pt x="96" y="104"/>
                      </a:lnTo>
                      <a:lnTo>
                        <a:pt x="85" y="119"/>
                      </a:lnTo>
                      <a:lnTo>
                        <a:pt x="74" y="134"/>
                      </a:lnTo>
                      <a:lnTo>
                        <a:pt x="63" y="150"/>
                      </a:lnTo>
                      <a:lnTo>
                        <a:pt x="55" y="168"/>
                      </a:lnTo>
                      <a:lnTo>
                        <a:pt x="47" y="184"/>
                      </a:lnTo>
                      <a:lnTo>
                        <a:pt x="43" y="189"/>
                      </a:lnTo>
                      <a:lnTo>
                        <a:pt x="40" y="194"/>
                      </a:lnTo>
                      <a:lnTo>
                        <a:pt x="39" y="200"/>
                      </a:lnTo>
                      <a:lnTo>
                        <a:pt x="39" y="203"/>
                      </a:lnTo>
                      <a:lnTo>
                        <a:pt x="36" y="209"/>
                      </a:lnTo>
                      <a:lnTo>
                        <a:pt x="26" y="239"/>
                      </a:lnTo>
                      <a:lnTo>
                        <a:pt x="16" y="271"/>
                      </a:lnTo>
                      <a:lnTo>
                        <a:pt x="15" y="274"/>
                      </a:lnTo>
                      <a:lnTo>
                        <a:pt x="15" y="279"/>
                      </a:lnTo>
                      <a:lnTo>
                        <a:pt x="14" y="282"/>
                      </a:lnTo>
                      <a:lnTo>
                        <a:pt x="12" y="287"/>
                      </a:lnTo>
                      <a:lnTo>
                        <a:pt x="7" y="312"/>
                      </a:lnTo>
                      <a:lnTo>
                        <a:pt x="2" y="337"/>
                      </a:lnTo>
                      <a:lnTo>
                        <a:pt x="0" y="364"/>
                      </a:lnTo>
                      <a:lnTo>
                        <a:pt x="0" y="391"/>
                      </a:lnTo>
                      <a:lnTo>
                        <a:pt x="0" y="398"/>
                      </a:lnTo>
                      <a:lnTo>
                        <a:pt x="1" y="404"/>
                      </a:lnTo>
                      <a:lnTo>
                        <a:pt x="1" y="411"/>
                      </a:lnTo>
                      <a:lnTo>
                        <a:pt x="3" y="418"/>
                      </a:lnTo>
                      <a:lnTo>
                        <a:pt x="7" y="431"/>
                      </a:lnTo>
                      <a:lnTo>
                        <a:pt x="11" y="443"/>
                      </a:lnTo>
                      <a:lnTo>
                        <a:pt x="16" y="456"/>
                      </a:lnTo>
                      <a:lnTo>
                        <a:pt x="20" y="461"/>
                      </a:lnTo>
                      <a:lnTo>
                        <a:pt x="23" y="467"/>
                      </a:lnTo>
                      <a:lnTo>
                        <a:pt x="31" y="477"/>
                      </a:lnTo>
                      <a:lnTo>
                        <a:pt x="41" y="489"/>
                      </a:lnTo>
                      <a:lnTo>
                        <a:pt x="46" y="492"/>
                      </a:lnTo>
                      <a:lnTo>
                        <a:pt x="51" y="497"/>
                      </a:lnTo>
                      <a:lnTo>
                        <a:pt x="62" y="501"/>
                      </a:lnTo>
                      <a:lnTo>
                        <a:pt x="72" y="505"/>
                      </a:lnTo>
                      <a:lnTo>
                        <a:pt x="83" y="509"/>
                      </a:lnTo>
                      <a:lnTo>
                        <a:pt x="94" y="511"/>
                      </a:lnTo>
                      <a:lnTo>
                        <a:pt x="105" y="512"/>
                      </a:lnTo>
                      <a:lnTo>
                        <a:pt x="117" y="512"/>
                      </a:lnTo>
                      <a:lnTo>
                        <a:pt x="128" y="511"/>
                      </a:lnTo>
                      <a:lnTo>
                        <a:pt x="140" y="509"/>
                      </a:lnTo>
                      <a:lnTo>
                        <a:pt x="146" y="507"/>
                      </a:lnTo>
                      <a:lnTo>
                        <a:pt x="149" y="505"/>
                      </a:lnTo>
                      <a:lnTo>
                        <a:pt x="152" y="505"/>
                      </a:lnTo>
                      <a:lnTo>
                        <a:pt x="154" y="504"/>
                      </a:lnTo>
                      <a:lnTo>
                        <a:pt x="157" y="503"/>
                      </a:lnTo>
                      <a:lnTo>
                        <a:pt x="162" y="500"/>
                      </a:lnTo>
                      <a:lnTo>
                        <a:pt x="167" y="498"/>
                      </a:lnTo>
                      <a:lnTo>
                        <a:pt x="173" y="495"/>
                      </a:lnTo>
                      <a:lnTo>
                        <a:pt x="178" y="491"/>
                      </a:lnTo>
                      <a:lnTo>
                        <a:pt x="179" y="490"/>
                      </a:lnTo>
                      <a:lnTo>
                        <a:pt x="180" y="490"/>
                      </a:lnTo>
                      <a:lnTo>
                        <a:pt x="183" y="488"/>
                      </a:lnTo>
                      <a:lnTo>
                        <a:pt x="187" y="484"/>
                      </a:lnTo>
                      <a:lnTo>
                        <a:pt x="193" y="479"/>
                      </a:lnTo>
                      <a:lnTo>
                        <a:pt x="197" y="475"/>
                      </a:lnTo>
                      <a:lnTo>
                        <a:pt x="201" y="470"/>
                      </a:lnTo>
                      <a:lnTo>
                        <a:pt x="205" y="466"/>
                      </a:lnTo>
                      <a:lnTo>
                        <a:pt x="206" y="464"/>
                      </a:lnTo>
                      <a:lnTo>
                        <a:pt x="206" y="463"/>
                      </a:lnTo>
                      <a:lnTo>
                        <a:pt x="207" y="463"/>
                      </a:lnTo>
                      <a:lnTo>
                        <a:pt x="209" y="461"/>
                      </a:lnTo>
                      <a:lnTo>
                        <a:pt x="210" y="458"/>
                      </a:lnTo>
                      <a:lnTo>
                        <a:pt x="211" y="457"/>
                      </a:lnTo>
                      <a:lnTo>
                        <a:pt x="211" y="456"/>
                      </a:lnTo>
                      <a:lnTo>
                        <a:pt x="212" y="456"/>
                      </a:lnTo>
                      <a:lnTo>
                        <a:pt x="215" y="451"/>
                      </a:lnTo>
                      <a:lnTo>
                        <a:pt x="218" y="445"/>
                      </a:lnTo>
                      <a:lnTo>
                        <a:pt x="221" y="441"/>
                      </a:lnTo>
                      <a:lnTo>
                        <a:pt x="225" y="429"/>
                      </a:lnTo>
                      <a:lnTo>
                        <a:pt x="227" y="423"/>
                      </a:lnTo>
                      <a:lnTo>
                        <a:pt x="229" y="418"/>
                      </a:lnTo>
                      <a:lnTo>
                        <a:pt x="229" y="411"/>
                      </a:lnTo>
                      <a:lnTo>
                        <a:pt x="231" y="406"/>
                      </a:lnTo>
                      <a:lnTo>
                        <a:pt x="231" y="399"/>
                      </a:lnTo>
                      <a:lnTo>
                        <a:pt x="231" y="392"/>
                      </a:lnTo>
                      <a:lnTo>
                        <a:pt x="230" y="379"/>
                      </a:lnTo>
                      <a:lnTo>
                        <a:pt x="229" y="372"/>
                      </a:lnTo>
                      <a:lnTo>
                        <a:pt x="229" y="365"/>
                      </a:lnTo>
                      <a:lnTo>
                        <a:pt x="227" y="359"/>
                      </a:lnTo>
                      <a:lnTo>
                        <a:pt x="224" y="353"/>
                      </a:lnTo>
                      <a:lnTo>
                        <a:pt x="222" y="348"/>
                      </a:lnTo>
                      <a:lnTo>
                        <a:pt x="220" y="342"/>
                      </a:lnTo>
                      <a:lnTo>
                        <a:pt x="218" y="330"/>
                      </a:lnTo>
                      <a:lnTo>
                        <a:pt x="217" y="325"/>
                      </a:lnTo>
                      <a:lnTo>
                        <a:pt x="216" y="319"/>
                      </a:lnTo>
                      <a:lnTo>
                        <a:pt x="216" y="313"/>
                      </a:lnTo>
                      <a:lnTo>
                        <a:pt x="217" y="308"/>
                      </a:lnTo>
                      <a:lnTo>
                        <a:pt x="218" y="297"/>
                      </a:lnTo>
                      <a:lnTo>
                        <a:pt x="221" y="288"/>
                      </a:lnTo>
                      <a:lnTo>
                        <a:pt x="224" y="278"/>
                      </a:lnTo>
                      <a:lnTo>
                        <a:pt x="229" y="270"/>
                      </a:lnTo>
                      <a:lnTo>
                        <a:pt x="236" y="262"/>
                      </a:lnTo>
                      <a:lnTo>
                        <a:pt x="243" y="255"/>
                      </a:lnTo>
                      <a:lnTo>
                        <a:pt x="251" y="248"/>
                      </a:lnTo>
                      <a:lnTo>
                        <a:pt x="262" y="243"/>
                      </a:lnTo>
                      <a:lnTo>
                        <a:pt x="270" y="238"/>
                      </a:lnTo>
                      <a:lnTo>
                        <a:pt x="278" y="233"/>
                      </a:lnTo>
                      <a:lnTo>
                        <a:pt x="286" y="227"/>
                      </a:lnTo>
                      <a:lnTo>
                        <a:pt x="294" y="222"/>
                      </a:lnTo>
                      <a:lnTo>
                        <a:pt x="301" y="216"/>
                      </a:lnTo>
                      <a:lnTo>
                        <a:pt x="309" y="210"/>
                      </a:lnTo>
                      <a:lnTo>
                        <a:pt x="312" y="206"/>
                      </a:lnTo>
                      <a:lnTo>
                        <a:pt x="315" y="203"/>
                      </a:lnTo>
                      <a:lnTo>
                        <a:pt x="319" y="199"/>
                      </a:lnTo>
                      <a:lnTo>
                        <a:pt x="322" y="196"/>
                      </a:lnTo>
                      <a:lnTo>
                        <a:pt x="325" y="192"/>
                      </a:lnTo>
                      <a:lnTo>
                        <a:pt x="328" y="189"/>
                      </a:lnTo>
                      <a:lnTo>
                        <a:pt x="331" y="185"/>
                      </a:lnTo>
                      <a:lnTo>
                        <a:pt x="334" y="182"/>
                      </a:lnTo>
                      <a:lnTo>
                        <a:pt x="336" y="177"/>
                      </a:lnTo>
                      <a:lnTo>
                        <a:pt x="340" y="174"/>
                      </a:lnTo>
                      <a:lnTo>
                        <a:pt x="345" y="166"/>
                      </a:lnTo>
                      <a:lnTo>
                        <a:pt x="347" y="161"/>
                      </a:lnTo>
                      <a:lnTo>
                        <a:pt x="349" y="157"/>
                      </a:lnTo>
                      <a:lnTo>
                        <a:pt x="354" y="148"/>
                      </a:lnTo>
                      <a:lnTo>
                        <a:pt x="358" y="140"/>
                      </a:lnTo>
                      <a:lnTo>
                        <a:pt x="362" y="131"/>
                      </a:lnTo>
                      <a:lnTo>
                        <a:pt x="366" y="119"/>
                      </a:lnTo>
                      <a:lnTo>
                        <a:pt x="368" y="107"/>
                      </a:lnTo>
                      <a:lnTo>
                        <a:pt x="368" y="97"/>
                      </a:lnTo>
                      <a:lnTo>
                        <a:pt x="368" y="88"/>
                      </a:lnTo>
                      <a:lnTo>
                        <a:pt x="367" y="78"/>
                      </a:lnTo>
                      <a:lnTo>
                        <a:pt x="365" y="70"/>
                      </a:lnTo>
                      <a:lnTo>
                        <a:pt x="362" y="60"/>
                      </a:lnTo>
                      <a:lnTo>
                        <a:pt x="359" y="51"/>
                      </a:lnTo>
                      <a:lnTo>
                        <a:pt x="354" y="43"/>
                      </a:lnTo>
                      <a:lnTo>
                        <a:pt x="350" y="35"/>
                      </a:lnTo>
                      <a:lnTo>
                        <a:pt x="346" y="29"/>
                      </a:lnTo>
                      <a:lnTo>
                        <a:pt x="341" y="25"/>
                      </a:lnTo>
                      <a:lnTo>
                        <a:pt x="337" y="21"/>
                      </a:lnTo>
                      <a:lnTo>
                        <a:pt x="333" y="17"/>
                      </a:lnTo>
                      <a:lnTo>
                        <a:pt x="327" y="14"/>
                      </a:lnTo>
                      <a:lnTo>
                        <a:pt x="322" y="11"/>
                      </a:lnTo>
                      <a:lnTo>
                        <a:pt x="316" y="9"/>
                      </a:lnTo>
                      <a:lnTo>
                        <a:pt x="310" y="7"/>
                      </a:lnTo>
                      <a:lnTo>
                        <a:pt x="300" y="5"/>
                      </a:lnTo>
                      <a:lnTo>
                        <a:pt x="292" y="3"/>
                      </a:lnTo>
                      <a:lnTo>
                        <a:pt x="282" y="2"/>
                      </a:lnTo>
                      <a:lnTo>
                        <a:pt x="273" y="1"/>
                      </a:lnTo>
                      <a:lnTo>
                        <a:pt x="254" y="0"/>
                      </a:lnTo>
                      <a:lnTo>
                        <a:pt x="244" y="1"/>
                      </a:lnTo>
                      <a:lnTo>
                        <a:pt x="236" y="2"/>
                      </a:lnTo>
                      <a:lnTo>
                        <a:pt x="222" y="6"/>
                      </a:lnTo>
                      <a:lnTo>
                        <a:pt x="208"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3" name="Freeform 68"/>
                <p:cNvSpPr>
                  <a:spLocks noChangeAspect="1"/>
                </p:cNvSpPr>
                <p:nvPr/>
              </p:nvSpPr>
              <p:spPr bwMode="auto">
                <a:xfrm>
                  <a:off x="3743" y="2767"/>
                  <a:ext cx="544" cy="306"/>
                </a:xfrm>
                <a:custGeom>
                  <a:avLst/>
                  <a:gdLst>
                    <a:gd name="T0" fmla="*/ 41 w 544"/>
                    <a:gd name="T1" fmla="*/ 158 h 306"/>
                    <a:gd name="T2" fmla="*/ 58 w 544"/>
                    <a:gd name="T3" fmla="*/ 184 h 306"/>
                    <a:gd name="T4" fmla="*/ 96 w 544"/>
                    <a:gd name="T5" fmla="*/ 230 h 306"/>
                    <a:gd name="T6" fmla="*/ 119 w 544"/>
                    <a:gd name="T7" fmla="*/ 270 h 306"/>
                    <a:gd name="T8" fmla="*/ 126 w 544"/>
                    <a:gd name="T9" fmla="*/ 289 h 306"/>
                    <a:gd name="T10" fmla="*/ 139 w 544"/>
                    <a:gd name="T11" fmla="*/ 296 h 306"/>
                    <a:gd name="T12" fmla="*/ 197 w 544"/>
                    <a:gd name="T13" fmla="*/ 296 h 306"/>
                    <a:gd name="T14" fmla="*/ 343 w 544"/>
                    <a:gd name="T15" fmla="*/ 272 h 306"/>
                    <a:gd name="T16" fmla="*/ 353 w 544"/>
                    <a:gd name="T17" fmla="*/ 284 h 306"/>
                    <a:gd name="T18" fmla="*/ 374 w 544"/>
                    <a:gd name="T19" fmla="*/ 300 h 306"/>
                    <a:gd name="T20" fmla="*/ 395 w 544"/>
                    <a:gd name="T21" fmla="*/ 304 h 306"/>
                    <a:gd name="T22" fmla="*/ 399 w 544"/>
                    <a:gd name="T23" fmla="*/ 299 h 306"/>
                    <a:gd name="T24" fmla="*/ 402 w 544"/>
                    <a:gd name="T25" fmla="*/ 291 h 306"/>
                    <a:gd name="T26" fmla="*/ 401 w 544"/>
                    <a:gd name="T27" fmla="*/ 285 h 306"/>
                    <a:gd name="T28" fmla="*/ 416 w 544"/>
                    <a:gd name="T29" fmla="*/ 265 h 306"/>
                    <a:gd name="T30" fmla="*/ 445 w 544"/>
                    <a:gd name="T31" fmla="*/ 291 h 306"/>
                    <a:gd name="T32" fmla="*/ 481 w 544"/>
                    <a:gd name="T33" fmla="*/ 303 h 306"/>
                    <a:gd name="T34" fmla="*/ 484 w 544"/>
                    <a:gd name="T35" fmla="*/ 301 h 306"/>
                    <a:gd name="T36" fmla="*/ 487 w 544"/>
                    <a:gd name="T37" fmla="*/ 299 h 306"/>
                    <a:gd name="T38" fmla="*/ 490 w 544"/>
                    <a:gd name="T39" fmla="*/ 294 h 306"/>
                    <a:gd name="T40" fmla="*/ 490 w 544"/>
                    <a:gd name="T41" fmla="*/ 290 h 306"/>
                    <a:gd name="T42" fmla="*/ 484 w 544"/>
                    <a:gd name="T43" fmla="*/ 273 h 306"/>
                    <a:gd name="T44" fmla="*/ 464 w 544"/>
                    <a:gd name="T45" fmla="*/ 251 h 306"/>
                    <a:gd name="T46" fmla="*/ 458 w 544"/>
                    <a:gd name="T47" fmla="*/ 245 h 306"/>
                    <a:gd name="T48" fmla="*/ 495 w 544"/>
                    <a:gd name="T49" fmla="*/ 256 h 306"/>
                    <a:gd name="T50" fmla="*/ 514 w 544"/>
                    <a:gd name="T51" fmla="*/ 268 h 306"/>
                    <a:gd name="T52" fmla="*/ 527 w 544"/>
                    <a:gd name="T53" fmla="*/ 272 h 306"/>
                    <a:gd name="T54" fmla="*/ 540 w 544"/>
                    <a:gd name="T55" fmla="*/ 267 h 306"/>
                    <a:gd name="T56" fmla="*/ 544 w 544"/>
                    <a:gd name="T57" fmla="*/ 256 h 306"/>
                    <a:gd name="T58" fmla="*/ 531 w 544"/>
                    <a:gd name="T59" fmla="*/ 236 h 306"/>
                    <a:gd name="T60" fmla="*/ 513 w 544"/>
                    <a:gd name="T61" fmla="*/ 219 h 306"/>
                    <a:gd name="T62" fmla="*/ 490 w 544"/>
                    <a:gd name="T63" fmla="*/ 207 h 306"/>
                    <a:gd name="T64" fmla="*/ 463 w 544"/>
                    <a:gd name="T65" fmla="*/ 203 h 306"/>
                    <a:gd name="T66" fmla="*/ 386 w 544"/>
                    <a:gd name="T67" fmla="*/ 216 h 306"/>
                    <a:gd name="T68" fmla="*/ 329 w 544"/>
                    <a:gd name="T69" fmla="*/ 234 h 306"/>
                    <a:gd name="T70" fmla="*/ 313 w 544"/>
                    <a:gd name="T71" fmla="*/ 239 h 306"/>
                    <a:gd name="T72" fmla="*/ 261 w 544"/>
                    <a:gd name="T73" fmla="*/ 248 h 306"/>
                    <a:gd name="T74" fmla="*/ 214 w 544"/>
                    <a:gd name="T75" fmla="*/ 248 h 306"/>
                    <a:gd name="T76" fmla="*/ 198 w 544"/>
                    <a:gd name="T77" fmla="*/ 247 h 306"/>
                    <a:gd name="T78" fmla="*/ 165 w 544"/>
                    <a:gd name="T79" fmla="*/ 226 h 306"/>
                    <a:gd name="T80" fmla="*/ 131 w 544"/>
                    <a:gd name="T81" fmla="*/ 186 h 306"/>
                    <a:gd name="T82" fmla="*/ 106 w 544"/>
                    <a:gd name="T83" fmla="*/ 141 h 306"/>
                    <a:gd name="T84" fmla="*/ 86 w 544"/>
                    <a:gd name="T85" fmla="*/ 54 h 306"/>
                    <a:gd name="T86" fmla="*/ 76 w 544"/>
                    <a:gd name="T87" fmla="*/ 33 h 306"/>
                    <a:gd name="T88" fmla="*/ 60 w 544"/>
                    <a:gd name="T89" fmla="*/ 16 h 306"/>
                    <a:gd name="T90" fmla="*/ 35 w 544"/>
                    <a:gd name="T91" fmla="*/ 3 h 306"/>
                    <a:gd name="T92" fmla="*/ 14 w 544"/>
                    <a:gd name="T93" fmla="*/ 2 h 306"/>
                    <a:gd name="T94" fmla="*/ 7 w 544"/>
                    <a:gd name="T95" fmla="*/ 21 h 306"/>
                    <a:gd name="T96" fmla="*/ 1 w 544"/>
                    <a:gd name="T97" fmla="*/ 44 h 306"/>
                    <a:gd name="T98" fmla="*/ 0 w 544"/>
                    <a:gd name="T99" fmla="*/ 73 h 306"/>
                    <a:gd name="T100" fmla="*/ 14 w 544"/>
                    <a:gd name="T101" fmla="*/ 114 h 3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544"/>
                    <a:gd name="T154" fmla="*/ 0 h 306"/>
                    <a:gd name="T155" fmla="*/ 544 w 544"/>
                    <a:gd name="T156" fmla="*/ 306 h 3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544" h="306">
                      <a:moveTo>
                        <a:pt x="32" y="138"/>
                      </a:moveTo>
                      <a:lnTo>
                        <a:pt x="34" y="145"/>
                      </a:lnTo>
                      <a:lnTo>
                        <a:pt x="37" y="152"/>
                      </a:lnTo>
                      <a:lnTo>
                        <a:pt x="41" y="158"/>
                      </a:lnTo>
                      <a:lnTo>
                        <a:pt x="45" y="165"/>
                      </a:lnTo>
                      <a:lnTo>
                        <a:pt x="49" y="171"/>
                      </a:lnTo>
                      <a:lnTo>
                        <a:pt x="53" y="178"/>
                      </a:lnTo>
                      <a:lnTo>
                        <a:pt x="58" y="184"/>
                      </a:lnTo>
                      <a:lnTo>
                        <a:pt x="64" y="190"/>
                      </a:lnTo>
                      <a:lnTo>
                        <a:pt x="76" y="203"/>
                      </a:lnTo>
                      <a:lnTo>
                        <a:pt x="86" y="216"/>
                      </a:lnTo>
                      <a:lnTo>
                        <a:pt x="96" y="230"/>
                      </a:lnTo>
                      <a:lnTo>
                        <a:pt x="106" y="245"/>
                      </a:lnTo>
                      <a:lnTo>
                        <a:pt x="111" y="253"/>
                      </a:lnTo>
                      <a:lnTo>
                        <a:pt x="115" y="262"/>
                      </a:lnTo>
                      <a:lnTo>
                        <a:pt x="119" y="270"/>
                      </a:lnTo>
                      <a:lnTo>
                        <a:pt x="121" y="279"/>
                      </a:lnTo>
                      <a:lnTo>
                        <a:pt x="122" y="283"/>
                      </a:lnTo>
                      <a:lnTo>
                        <a:pt x="124" y="286"/>
                      </a:lnTo>
                      <a:lnTo>
                        <a:pt x="126" y="289"/>
                      </a:lnTo>
                      <a:lnTo>
                        <a:pt x="128" y="292"/>
                      </a:lnTo>
                      <a:lnTo>
                        <a:pt x="131" y="293"/>
                      </a:lnTo>
                      <a:lnTo>
                        <a:pt x="134" y="295"/>
                      </a:lnTo>
                      <a:lnTo>
                        <a:pt x="139" y="296"/>
                      </a:lnTo>
                      <a:lnTo>
                        <a:pt x="143" y="297"/>
                      </a:lnTo>
                      <a:lnTo>
                        <a:pt x="164" y="298"/>
                      </a:lnTo>
                      <a:lnTo>
                        <a:pt x="186" y="298"/>
                      </a:lnTo>
                      <a:lnTo>
                        <a:pt x="197" y="296"/>
                      </a:lnTo>
                      <a:lnTo>
                        <a:pt x="207" y="296"/>
                      </a:lnTo>
                      <a:lnTo>
                        <a:pt x="229" y="292"/>
                      </a:lnTo>
                      <a:lnTo>
                        <a:pt x="285" y="283"/>
                      </a:lnTo>
                      <a:lnTo>
                        <a:pt x="343" y="272"/>
                      </a:lnTo>
                      <a:lnTo>
                        <a:pt x="346" y="275"/>
                      </a:lnTo>
                      <a:lnTo>
                        <a:pt x="348" y="277"/>
                      </a:lnTo>
                      <a:lnTo>
                        <a:pt x="350" y="278"/>
                      </a:lnTo>
                      <a:lnTo>
                        <a:pt x="353" y="284"/>
                      </a:lnTo>
                      <a:lnTo>
                        <a:pt x="359" y="289"/>
                      </a:lnTo>
                      <a:lnTo>
                        <a:pt x="363" y="293"/>
                      </a:lnTo>
                      <a:lnTo>
                        <a:pt x="368" y="298"/>
                      </a:lnTo>
                      <a:lnTo>
                        <a:pt x="374" y="300"/>
                      </a:lnTo>
                      <a:lnTo>
                        <a:pt x="380" y="303"/>
                      </a:lnTo>
                      <a:lnTo>
                        <a:pt x="385" y="305"/>
                      </a:lnTo>
                      <a:lnTo>
                        <a:pt x="392" y="306"/>
                      </a:lnTo>
                      <a:lnTo>
                        <a:pt x="395" y="304"/>
                      </a:lnTo>
                      <a:lnTo>
                        <a:pt x="397" y="302"/>
                      </a:lnTo>
                      <a:lnTo>
                        <a:pt x="398" y="300"/>
                      </a:lnTo>
                      <a:lnTo>
                        <a:pt x="398" y="299"/>
                      </a:lnTo>
                      <a:lnTo>
                        <a:pt x="399" y="299"/>
                      </a:lnTo>
                      <a:lnTo>
                        <a:pt x="401" y="298"/>
                      </a:lnTo>
                      <a:lnTo>
                        <a:pt x="402" y="294"/>
                      </a:lnTo>
                      <a:lnTo>
                        <a:pt x="402" y="292"/>
                      </a:lnTo>
                      <a:lnTo>
                        <a:pt x="402" y="291"/>
                      </a:lnTo>
                      <a:lnTo>
                        <a:pt x="402" y="290"/>
                      </a:lnTo>
                      <a:lnTo>
                        <a:pt x="402" y="289"/>
                      </a:lnTo>
                      <a:lnTo>
                        <a:pt x="401" y="285"/>
                      </a:lnTo>
                      <a:lnTo>
                        <a:pt x="398" y="280"/>
                      </a:lnTo>
                      <a:lnTo>
                        <a:pt x="396" y="275"/>
                      </a:lnTo>
                      <a:lnTo>
                        <a:pt x="389" y="265"/>
                      </a:lnTo>
                      <a:lnTo>
                        <a:pt x="416" y="265"/>
                      </a:lnTo>
                      <a:lnTo>
                        <a:pt x="422" y="272"/>
                      </a:lnTo>
                      <a:lnTo>
                        <a:pt x="430" y="279"/>
                      </a:lnTo>
                      <a:lnTo>
                        <a:pt x="437" y="285"/>
                      </a:lnTo>
                      <a:lnTo>
                        <a:pt x="445" y="291"/>
                      </a:lnTo>
                      <a:lnTo>
                        <a:pt x="454" y="294"/>
                      </a:lnTo>
                      <a:lnTo>
                        <a:pt x="463" y="298"/>
                      </a:lnTo>
                      <a:lnTo>
                        <a:pt x="472" y="301"/>
                      </a:lnTo>
                      <a:lnTo>
                        <a:pt x="481" y="303"/>
                      </a:lnTo>
                      <a:lnTo>
                        <a:pt x="482" y="303"/>
                      </a:lnTo>
                      <a:lnTo>
                        <a:pt x="482" y="302"/>
                      </a:lnTo>
                      <a:lnTo>
                        <a:pt x="484" y="301"/>
                      </a:lnTo>
                      <a:lnTo>
                        <a:pt x="485" y="300"/>
                      </a:lnTo>
                      <a:lnTo>
                        <a:pt x="487" y="299"/>
                      </a:lnTo>
                      <a:lnTo>
                        <a:pt x="487" y="298"/>
                      </a:lnTo>
                      <a:lnTo>
                        <a:pt x="489" y="297"/>
                      </a:lnTo>
                      <a:lnTo>
                        <a:pt x="490" y="294"/>
                      </a:lnTo>
                      <a:lnTo>
                        <a:pt x="490" y="292"/>
                      </a:lnTo>
                      <a:lnTo>
                        <a:pt x="491" y="291"/>
                      </a:lnTo>
                      <a:lnTo>
                        <a:pt x="490" y="290"/>
                      </a:lnTo>
                      <a:lnTo>
                        <a:pt x="490" y="289"/>
                      </a:lnTo>
                      <a:lnTo>
                        <a:pt x="490" y="287"/>
                      </a:lnTo>
                      <a:lnTo>
                        <a:pt x="487" y="280"/>
                      </a:lnTo>
                      <a:lnTo>
                        <a:pt x="484" y="273"/>
                      </a:lnTo>
                      <a:lnTo>
                        <a:pt x="480" y="267"/>
                      </a:lnTo>
                      <a:lnTo>
                        <a:pt x="475" y="261"/>
                      </a:lnTo>
                      <a:lnTo>
                        <a:pt x="470" y="256"/>
                      </a:lnTo>
                      <a:lnTo>
                        <a:pt x="464" y="251"/>
                      </a:lnTo>
                      <a:lnTo>
                        <a:pt x="458" y="247"/>
                      </a:lnTo>
                      <a:lnTo>
                        <a:pt x="451" y="243"/>
                      </a:lnTo>
                      <a:lnTo>
                        <a:pt x="454" y="243"/>
                      </a:lnTo>
                      <a:lnTo>
                        <a:pt x="458" y="245"/>
                      </a:lnTo>
                      <a:lnTo>
                        <a:pt x="466" y="249"/>
                      </a:lnTo>
                      <a:lnTo>
                        <a:pt x="476" y="252"/>
                      </a:lnTo>
                      <a:lnTo>
                        <a:pt x="486" y="255"/>
                      </a:lnTo>
                      <a:lnTo>
                        <a:pt x="495" y="256"/>
                      </a:lnTo>
                      <a:lnTo>
                        <a:pt x="498" y="258"/>
                      </a:lnTo>
                      <a:lnTo>
                        <a:pt x="509" y="262"/>
                      </a:lnTo>
                      <a:lnTo>
                        <a:pt x="512" y="265"/>
                      </a:lnTo>
                      <a:lnTo>
                        <a:pt x="514" y="268"/>
                      </a:lnTo>
                      <a:lnTo>
                        <a:pt x="516" y="270"/>
                      </a:lnTo>
                      <a:lnTo>
                        <a:pt x="518" y="270"/>
                      </a:lnTo>
                      <a:lnTo>
                        <a:pt x="522" y="272"/>
                      </a:lnTo>
                      <a:lnTo>
                        <a:pt x="527" y="272"/>
                      </a:lnTo>
                      <a:lnTo>
                        <a:pt x="534" y="272"/>
                      </a:lnTo>
                      <a:lnTo>
                        <a:pt x="536" y="270"/>
                      </a:lnTo>
                      <a:lnTo>
                        <a:pt x="538" y="269"/>
                      </a:lnTo>
                      <a:lnTo>
                        <a:pt x="540" y="267"/>
                      </a:lnTo>
                      <a:lnTo>
                        <a:pt x="543" y="265"/>
                      </a:lnTo>
                      <a:lnTo>
                        <a:pt x="544" y="262"/>
                      </a:lnTo>
                      <a:lnTo>
                        <a:pt x="544" y="259"/>
                      </a:lnTo>
                      <a:lnTo>
                        <a:pt x="544" y="256"/>
                      </a:lnTo>
                      <a:lnTo>
                        <a:pt x="543" y="254"/>
                      </a:lnTo>
                      <a:lnTo>
                        <a:pt x="539" y="248"/>
                      </a:lnTo>
                      <a:lnTo>
                        <a:pt x="536" y="242"/>
                      </a:lnTo>
                      <a:lnTo>
                        <a:pt x="531" y="236"/>
                      </a:lnTo>
                      <a:lnTo>
                        <a:pt x="527" y="231"/>
                      </a:lnTo>
                      <a:lnTo>
                        <a:pt x="523" y="227"/>
                      </a:lnTo>
                      <a:lnTo>
                        <a:pt x="518" y="222"/>
                      </a:lnTo>
                      <a:lnTo>
                        <a:pt x="513" y="219"/>
                      </a:lnTo>
                      <a:lnTo>
                        <a:pt x="508" y="215"/>
                      </a:lnTo>
                      <a:lnTo>
                        <a:pt x="502" y="212"/>
                      </a:lnTo>
                      <a:lnTo>
                        <a:pt x="496" y="210"/>
                      </a:lnTo>
                      <a:lnTo>
                        <a:pt x="490" y="207"/>
                      </a:lnTo>
                      <a:lnTo>
                        <a:pt x="484" y="206"/>
                      </a:lnTo>
                      <a:lnTo>
                        <a:pt x="477" y="204"/>
                      </a:lnTo>
                      <a:lnTo>
                        <a:pt x="470" y="203"/>
                      </a:lnTo>
                      <a:lnTo>
                        <a:pt x="463" y="203"/>
                      </a:lnTo>
                      <a:lnTo>
                        <a:pt x="455" y="203"/>
                      </a:lnTo>
                      <a:lnTo>
                        <a:pt x="439" y="204"/>
                      </a:lnTo>
                      <a:lnTo>
                        <a:pt x="424" y="206"/>
                      </a:lnTo>
                      <a:lnTo>
                        <a:pt x="386" y="216"/>
                      </a:lnTo>
                      <a:lnTo>
                        <a:pt x="367" y="222"/>
                      </a:lnTo>
                      <a:lnTo>
                        <a:pt x="348" y="228"/>
                      </a:lnTo>
                      <a:lnTo>
                        <a:pt x="331" y="234"/>
                      </a:lnTo>
                      <a:lnTo>
                        <a:pt x="329" y="234"/>
                      </a:lnTo>
                      <a:lnTo>
                        <a:pt x="328" y="235"/>
                      </a:lnTo>
                      <a:lnTo>
                        <a:pt x="325" y="235"/>
                      </a:lnTo>
                      <a:lnTo>
                        <a:pt x="322" y="236"/>
                      </a:lnTo>
                      <a:lnTo>
                        <a:pt x="313" y="239"/>
                      </a:lnTo>
                      <a:lnTo>
                        <a:pt x="296" y="242"/>
                      </a:lnTo>
                      <a:lnTo>
                        <a:pt x="287" y="244"/>
                      </a:lnTo>
                      <a:lnTo>
                        <a:pt x="279" y="246"/>
                      </a:lnTo>
                      <a:lnTo>
                        <a:pt x="261" y="248"/>
                      </a:lnTo>
                      <a:lnTo>
                        <a:pt x="243" y="249"/>
                      </a:lnTo>
                      <a:lnTo>
                        <a:pt x="225" y="249"/>
                      </a:lnTo>
                      <a:lnTo>
                        <a:pt x="216" y="249"/>
                      </a:lnTo>
                      <a:lnTo>
                        <a:pt x="214" y="248"/>
                      </a:lnTo>
                      <a:lnTo>
                        <a:pt x="213" y="248"/>
                      </a:lnTo>
                      <a:lnTo>
                        <a:pt x="211" y="248"/>
                      </a:lnTo>
                      <a:lnTo>
                        <a:pt x="207" y="248"/>
                      </a:lnTo>
                      <a:lnTo>
                        <a:pt x="198" y="247"/>
                      </a:lnTo>
                      <a:lnTo>
                        <a:pt x="191" y="244"/>
                      </a:lnTo>
                      <a:lnTo>
                        <a:pt x="183" y="241"/>
                      </a:lnTo>
                      <a:lnTo>
                        <a:pt x="177" y="235"/>
                      </a:lnTo>
                      <a:lnTo>
                        <a:pt x="165" y="226"/>
                      </a:lnTo>
                      <a:lnTo>
                        <a:pt x="154" y="215"/>
                      </a:lnTo>
                      <a:lnTo>
                        <a:pt x="144" y="204"/>
                      </a:lnTo>
                      <a:lnTo>
                        <a:pt x="135" y="192"/>
                      </a:lnTo>
                      <a:lnTo>
                        <a:pt x="131" y="186"/>
                      </a:lnTo>
                      <a:lnTo>
                        <a:pt x="127" y="180"/>
                      </a:lnTo>
                      <a:lnTo>
                        <a:pt x="120" y="167"/>
                      </a:lnTo>
                      <a:lnTo>
                        <a:pt x="113" y="154"/>
                      </a:lnTo>
                      <a:lnTo>
                        <a:pt x="106" y="141"/>
                      </a:lnTo>
                      <a:lnTo>
                        <a:pt x="103" y="118"/>
                      </a:lnTo>
                      <a:lnTo>
                        <a:pt x="99" y="96"/>
                      </a:lnTo>
                      <a:lnTo>
                        <a:pt x="92" y="75"/>
                      </a:lnTo>
                      <a:lnTo>
                        <a:pt x="86" y="54"/>
                      </a:lnTo>
                      <a:lnTo>
                        <a:pt x="84" y="48"/>
                      </a:lnTo>
                      <a:lnTo>
                        <a:pt x="81" y="43"/>
                      </a:lnTo>
                      <a:lnTo>
                        <a:pt x="78" y="37"/>
                      </a:lnTo>
                      <a:lnTo>
                        <a:pt x="76" y="33"/>
                      </a:lnTo>
                      <a:lnTo>
                        <a:pt x="72" y="28"/>
                      </a:lnTo>
                      <a:lnTo>
                        <a:pt x="69" y="23"/>
                      </a:lnTo>
                      <a:lnTo>
                        <a:pt x="64" y="20"/>
                      </a:lnTo>
                      <a:lnTo>
                        <a:pt x="60" y="16"/>
                      </a:lnTo>
                      <a:lnTo>
                        <a:pt x="56" y="13"/>
                      </a:lnTo>
                      <a:lnTo>
                        <a:pt x="51" y="10"/>
                      </a:lnTo>
                      <a:lnTo>
                        <a:pt x="41" y="6"/>
                      </a:lnTo>
                      <a:lnTo>
                        <a:pt x="35" y="3"/>
                      </a:lnTo>
                      <a:lnTo>
                        <a:pt x="29" y="2"/>
                      </a:lnTo>
                      <a:lnTo>
                        <a:pt x="23" y="1"/>
                      </a:lnTo>
                      <a:lnTo>
                        <a:pt x="17" y="0"/>
                      </a:lnTo>
                      <a:lnTo>
                        <a:pt x="14" y="2"/>
                      </a:lnTo>
                      <a:lnTo>
                        <a:pt x="11" y="5"/>
                      </a:lnTo>
                      <a:lnTo>
                        <a:pt x="9" y="8"/>
                      </a:lnTo>
                      <a:lnTo>
                        <a:pt x="8" y="13"/>
                      </a:lnTo>
                      <a:lnTo>
                        <a:pt x="7" y="21"/>
                      </a:lnTo>
                      <a:lnTo>
                        <a:pt x="6" y="22"/>
                      </a:lnTo>
                      <a:lnTo>
                        <a:pt x="6" y="24"/>
                      </a:lnTo>
                      <a:lnTo>
                        <a:pt x="5" y="28"/>
                      </a:lnTo>
                      <a:lnTo>
                        <a:pt x="1" y="44"/>
                      </a:lnTo>
                      <a:lnTo>
                        <a:pt x="0" y="51"/>
                      </a:lnTo>
                      <a:lnTo>
                        <a:pt x="0" y="59"/>
                      </a:lnTo>
                      <a:lnTo>
                        <a:pt x="0" y="66"/>
                      </a:lnTo>
                      <a:lnTo>
                        <a:pt x="0" y="73"/>
                      </a:lnTo>
                      <a:lnTo>
                        <a:pt x="4" y="87"/>
                      </a:lnTo>
                      <a:lnTo>
                        <a:pt x="7" y="100"/>
                      </a:lnTo>
                      <a:lnTo>
                        <a:pt x="10" y="107"/>
                      </a:lnTo>
                      <a:lnTo>
                        <a:pt x="14" y="114"/>
                      </a:lnTo>
                      <a:lnTo>
                        <a:pt x="21" y="126"/>
                      </a:lnTo>
                      <a:lnTo>
                        <a:pt x="26" y="132"/>
                      </a:lnTo>
                      <a:lnTo>
                        <a:pt x="32" y="1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4" name="Freeform 69"/>
                <p:cNvSpPr>
                  <a:spLocks noChangeAspect="1"/>
                </p:cNvSpPr>
                <p:nvPr/>
              </p:nvSpPr>
              <p:spPr bwMode="auto">
                <a:xfrm>
                  <a:off x="2836" y="3137"/>
                  <a:ext cx="760" cy="438"/>
                </a:xfrm>
                <a:custGeom>
                  <a:avLst/>
                  <a:gdLst>
                    <a:gd name="T0" fmla="*/ 753 w 760"/>
                    <a:gd name="T1" fmla="*/ 23 h 438"/>
                    <a:gd name="T2" fmla="*/ 731 w 760"/>
                    <a:gd name="T3" fmla="*/ 4 h 438"/>
                    <a:gd name="T4" fmla="*/ 704 w 760"/>
                    <a:gd name="T5" fmla="*/ 0 h 438"/>
                    <a:gd name="T6" fmla="*/ 659 w 760"/>
                    <a:gd name="T7" fmla="*/ 16 h 438"/>
                    <a:gd name="T8" fmla="*/ 632 w 760"/>
                    <a:gd name="T9" fmla="*/ 46 h 438"/>
                    <a:gd name="T10" fmla="*/ 576 w 760"/>
                    <a:gd name="T11" fmla="*/ 208 h 438"/>
                    <a:gd name="T12" fmla="*/ 532 w 760"/>
                    <a:gd name="T13" fmla="*/ 313 h 438"/>
                    <a:gd name="T14" fmla="*/ 517 w 760"/>
                    <a:gd name="T15" fmla="*/ 341 h 438"/>
                    <a:gd name="T16" fmla="*/ 499 w 760"/>
                    <a:gd name="T17" fmla="*/ 357 h 438"/>
                    <a:gd name="T18" fmla="*/ 484 w 760"/>
                    <a:gd name="T19" fmla="*/ 364 h 438"/>
                    <a:gd name="T20" fmla="*/ 467 w 760"/>
                    <a:gd name="T21" fmla="*/ 364 h 438"/>
                    <a:gd name="T22" fmla="*/ 432 w 760"/>
                    <a:gd name="T23" fmla="*/ 330 h 438"/>
                    <a:gd name="T24" fmla="*/ 378 w 760"/>
                    <a:gd name="T25" fmla="*/ 283 h 438"/>
                    <a:gd name="T26" fmla="*/ 322 w 760"/>
                    <a:gd name="T27" fmla="*/ 250 h 438"/>
                    <a:gd name="T28" fmla="*/ 292 w 760"/>
                    <a:gd name="T29" fmla="*/ 224 h 438"/>
                    <a:gd name="T30" fmla="*/ 262 w 760"/>
                    <a:gd name="T31" fmla="*/ 182 h 438"/>
                    <a:gd name="T32" fmla="*/ 246 w 760"/>
                    <a:gd name="T33" fmla="*/ 126 h 438"/>
                    <a:gd name="T34" fmla="*/ 231 w 760"/>
                    <a:gd name="T35" fmla="*/ 97 h 438"/>
                    <a:gd name="T36" fmla="*/ 196 w 760"/>
                    <a:gd name="T37" fmla="*/ 89 h 438"/>
                    <a:gd name="T38" fmla="*/ 164 w 760"/>
                    <a:gd name="T39" fmla="*/ 111 h 438"/>
                    <a:gd name="T40" fmla="*/ 106 w 760"/>
                    <a:gd name="T41" fmla="*/ 174 h 438"/>
                    <a:gd name="T42" fmla="*/ 66 w 760"/>
                    <a:gd name="T43" fmla="*/ 208 h 438"/>
                    <a:gd name="T44" fmla="*/ 47 w 760"/>
                    <a:gd name="T45" fmla="*/ 219 h 438"/>
                    <a:gd name="T46" fmla="*/ 32 w 760"/>
                    <a:gd name="T47" fmla="*/ 225 h 438"/>
                    <a:gd name="T48" fmla="*/ 13 w 760"/>
                    <a:gd name="T49" fmla="*/ 237 h 438"/>
                    <a:gd name="T50" fmla="*/ 2 w 760"/>
                    <a:gd name="T51" fmla="*/ 269 h 438"/>
                    <a:gd name="T52" fmla="*/ 4 w 760"/>
                    <a:gd name="T53" fmla="*/ 314 h 438"/>
                    <a:gd name="T54" fmla="*/ 15 w 760"/>
                    <a:gd name="T55" fmla="*/ 336 h 438"/>
                    <a:gd name="T56" fmla="*/ 38 w 760"/>
                    <a:gd name="T57" fmla="*/ 352 h 438"/>
                    <a:gd name="T58" fmla="*/ 63 w 760"/>
                    <a:gd name="T59" fmla="*/ 356 h 438"/>
                    <a:gd name="T60" fmla="*/ 88 w 760"/>
                    <a:gd name="T61" fmla="*/ 344 h 438"/>
                    <a:gd name="T62" fmla="*/ 89 w 760"/>
                    <a:gd name="T63" fmla="*/ 341 h 438"/>
                    <a:gd name="T64" fmla="*/ 129 w 760"/>
                    <a:gd name="T65" fmla="*/ 258 h 438"/>
                    <a:gd name="T66" fmla="*/ 140 w 760"/>
                    <a:gd name="T67" fmla="*/ 239 h 438"/>
                    <a:gd name="T68" fmla="*/ 169 w 760"/>
                    <a:gd name="T69" fmla="*/ 204 h 438"/>
                    <a:gd name="T70" fmla="*/ 222 w 760"/>
                    <a:gd name="T71" fmla="*/ 234 h 438"/>
                    <a:gd name="T72" fmla="*/ 294 w 760"/>
                    <a:gd name="T73" fmla="*/ 334 h 438"/>
                    <a:gd name="T74" fmla="*/ 338 w 760"/>
                    <a:gd name="T75" fmla="*/ 381 h 438"/>
                    <a:gd name="T76" fmla="*/ 387 w 760"/>
                    <a:gd name="T77" fmla="*/ 412 h 438"/>
                    <a:gd name="T78" fmla="*/ 457 w 760"/>
                    <a:gd name="T79" fmla="*/ 435 h 438"/>
                    <a:gd name="T80" fmla="*/ 501 w 760"/>
                    <a:gd name="T81" fmla="*/ 435 h 438"/>
                    <a:gd name="T82" fmla="*/ 529 w 760"/>
                    <a:gd name="T83" fmla="*/ 426 h 438"/>
                    <a:gd name="T84" fmla="*/ 542 w 760"/>
                    <a:gd name="T85" fmla="*/ 419 h 438"/>
                    <a:gd name="T86" fmla="*/ 588 w 760"/>
                    <a:gd name="T87" fmla="*/ 377 h 438"/>
                    <a:gd name="T88" fmla="*/ 623 w 760"/>
                    <a:gd name="T89" fmla="*/ 332 h 438"/>
                    <a:gd name="T90" fmla="*/ 666 w 760"/>
                    <a:gd name="T91" fmla="*/ 264 h 438"/>
                    <a:gd name="T92" fmla="*/ 687 w 760"/>
                    <a:gd name="T93" fmla="*/ 224 h 438"/>
                    <a:gd name="T94" fmla="*/ 730 w 760"/>
                    <a:gd name="T95" fmla="*/ 159 h 438"/>
                    <a:gd name="T96" fmla="*/ 733 w 760"/>
                    <a:gd name="T97" fmla="*/ 157 h 438"/>
                    <a:gd name="T98" fmla="*/ 749 w 760"/>
                    <a:gd name="T99" fmla="*/ 123 h 438"/>
                    <a:gd name="T100" fmla="*/ 751 w 760"/>
                    <a:gd name="T101" fmla="*/ 113 h 438"/>
                    <a:gd name="T102" fmla="*/ 758 w 760"/>
                    <a:gd name="T103" fmla="*/ 79 h 438"/>
                    <a:gd name="T104" fmla="*/ 760 w 760"/>
                    <a:gd name="T105" fmla="*/ 59 h 438"/>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w 760"/>
                    <a:gd name="T160" fmla="*/ 0 h 438"/>
                    <a:gd name="T161" fmla="*/ 760 w 760"/>
                    <a:gd name="T162" fmla="*/ 438 h 438"/>
                  </a:gdLst>
                  <a:ahLst/>
                  <a:cxnLst>
                    <a:cxn ang="T106">
                      <a:pos x="T0" y="T1"/>
                    </a:cxn>
                    <a:cxn ang="T107">
                      <a:pos x="T2" y="T3"/>
                    </a:cxn>
                    <a:cxn ang="T108">
                      <a:pos x="T4" y="T5"/>
                    </a:cxn>
                    <a:cxn ang="T109">
                      <a:pos x="T6" y="T7"/>
                    </a:cxn>
                    <a:cxn ang="T110">
                      <a:pos x="T8" y="T9"/>
                    </a:cxn>
                    <a:cxn ang="T111">
                      <a:pos x="T10" y="T11"/>
                    </a:cxn>
                    <a:cxn ang="T112">
                      <a:pos x="T12" y="T13"/>
                    </a:cxn>
                    <a:cxn ang="T113">
                      <a:pos x="T14" y="T15"/>
                    </a:cxn>
                    <a:cxn ang="T114">
                      <a:pos x="T16" y="T17"/>
                    </a:cxn>
                    <a:cxn ang="T115">
                      <a:pos x="T18" y="T19"/>
                    </a:cxn>
                    <a:cxn ang="T116">
                      <a:pos x="T20" y="T21"/>
                    </a:cxn>
                    <a:cxn ang="T117">
                      <a:pos x="T22" y="T23"/>
                    </a:cxn>
                    <a:cxn ang="T118">
                      <a:pos x="T24" y="T25"/>
                    </a:cxn>
                    <a:cxn ang="T119">
                      <a:pos x="T26" y="T27"/>
                    </a:cxn>
                    <a:cxn ang="T120">
                      <a:pos x="T28" y="T29"/>
                    </a:cxn>
                    <a:cxn ang="T121">
                      <a:pos x="T30" y="T31"/>
                    </a:cxn>
                    <a:cxn ang="T122">
                      <a:pos x="T32" y="T33"/>
                    </a:cxn>
                    <a:cxn ang="T123">
                      <a:pos x="T34" y="T35"/>
                    </a:cxn>
                    <a:cxn ang="T124">
                      <a:pos x="T36" y="T37"/>
                    </a:cxn>
                    <a:cxn ang="T125">
                      <a:pos x="T38" y="T39"/>
                    </a:cxn>
                    <a:cxn ang="T126">
                      <a:pos x="T40" y="T41"/>
                    </a:cxn>
                    <a:cxn ang="T127">
                      <a:pos x="T42" y="T43"/>
                    </a:cxn>
                    <a:cxn ang="T128">
                      <a:pos x="T44" y="T45"/>
                    </a:cxn>
                    <a:cxn ang="T129">
                      <a:pos x="T46" y="T47"/>
                    </a:cxn>
                    <a:cxn ang="T130">
                      <a:pos x="T48" y="T49"/>
                    </a:cxn>
                    <a:cxn ang="T131">
                      <a:pos x="T50" y="T51"/>
                    </a:cxn>
                    <a:cxn ang="T132">
                      <a:pos x="T52" y="T53"/>
                    </a:cxn>
                    <a:cxn ang="T133">
                      <a:pos x="T54" y="T55"/>
                    </a:cxn>
                    <a:cxn ang="T134">
                      <a:pos x="T56" y="T57"/>
                    </a:cxn>
                    <a:cxn ang="T135">
                      <a:pos x="T58" y="T59"/>
                    </a:cxn>
                    <a:cxn ang="T136">
                      <a:pos x="T60" y="T61"/>
                    </a:cxn>
                    <a:cxn ang="T137">
                      <a:pos x="T62" y="T63"/>
                    </a:cxn>
                    <a:cxn ang="T138">
                      <a:pos x="T64" y="T65"/>
                    </a:cxn>
                    <a:cxn ang="T139">
                      <a:pos x="T66" y="T67"/>
                    </a:cxn>
                    <a:cxn ang="T140">
                      <a:pos x="T68" y="T69"/>
                    </a:cxn>
                    <a:cxn ang="T141">
                      <a:pos x="T70" y="T71"/>
                    </a:cxn>
                    <a:cxn ang="T142">
                      <a:pos x="T72" y="T73"/>
                    </a:cxn>
                    <a:cxn ang="T143">
                      <a:pos x="T74" y="T75"/>
                    </a:cxn>
                    <a:cxn ang="T144">
                      <a:pos x="T76" y="T77"/>
                    </a:cxn>
                    <a:cxn ang="T145">
                      <a:pos x="T78" y="T79"/>
                    </a:cxn>
                    <a:cxn ang="T146">
                      <a:pos x="T80" y="T81"/>
                    </a:cxn>
                    <a:cxn ang="T147">
                      <a:pos x="T82" y="T83"/>
                    </a:cxn>
                    <a:cxn ang="T148">
                      <a:pos x="T84" y="T85"/>
                    </a:cxn>
                    <a:cxn ang="T149">
                      <a:pos x="T86" y="T87"/>
                    </a:cxn>
                    <a:cxn ang="T150">
                      <a:pos x="T88" y="T89"/>
                    </a:cxn>
                    <a:cxn ang="T151">
                      <a:pos x="T90" y="T91"/>
                    </a:cxn>
                    <a:cxn ang="T152">
                      <a:pos x="T92" y="T93"/>
                    </a:cxn>
                    <a:cxn ang="T153">
                      <a:pos x="T94" y="T95"/>
                    </a:cxn>
                    <a:cxn ang="T154">
                      <a:pos x="T96" y="T97"/>
                    </a:cxn>
                    <a:cxn ang="T155">
                      <a:pos x="T98" y="T99"/>
                    </a:cxn>
                    <a:cxn ang="T156">
                      <a:pos x="T100" y="T101"/>
                    </a:cxn>
                    <a:cxn ang="T157">
                      <a:pos x="T102" y="T103"/>
                    </a:cxn>
                    <a:cxn ang="T158">
                      <a:pos x="T104" y="T105"/>
                    </a:cxn>
                  </a:cxnLst>
                  <a:rect l="T159" t="T160" r="T161" b="T162"/>
                  <a:pathLst>
                    <a:path w="760" h="438">
                      <a:moveTo>
                        <a:pt x="759" y="39"/>
                      </a:moveTo>
                      <a:lnTo>
                        <a:pt x="757" y="34"/>
                      </a:lnTo>
                      <a:lnTo>
                        <a:pt x="756" y="30"/>
                      </a:lnTo>
                      <a:lnTo>
                        <a:pt x="755" y="26"/>
                      </a:lnTo>
                      <a:lnTo>
                        <a:pt x="753" y="23"/>
                      </a:lnTo>
                      <a:lnTo>
                        <a:pt x="749" y="16"/>
                      </a:lnTo>
                      <a:lnTo>
                        <a:pt x="744" y="11"/>
                      </a:lnTo>
                      <a:lnTo>
                        <a:pt x="737" y="6"/>
                      </a:lnTo>
                      <a:lnTo>
                        <a:pt x="734" y="4"/>
                      </a:lnTo>
                      <a:lnTo>
                        <a:pt x="731" y="4"/>
                      </a:lnTo>
                      <a:lnTo>
                        <a:pt x="727" y="2"/>
                      </a:lnTo>
                      <a:lnTo>
                        <a:pt x="723" y="1"/>
                      </a:lnTo>
                      <a:lnTo>
                        <a:pt x="719" y="0"/>
                      </a:lnTo>
                      <a:lnTo>
                        <a:pt x="714" y="0"/>
                      </a:lnTo>
                      <a:lnTo>
                        <a:pt x="704" y="0"/>
                      </a:lnTo>
                      <a:lnTo>
                        <a:pt x="694" y="2"/>
                      </a:lnTo>
                      <a:lnTo>
                        <a:pt x="685" y="4"/>
                      </a:lnTo>
                      <a:lnTo>
                        <a:pt x="676" y="7"/>
                      </a:lnTo>
                      <a:lnTo>
                        <a:pt x="668" y="11"/>
                      </a:lnTo>
                      <a:lnTo>
                        <a:pt x="659" y="16"/>
                      </a:lnTo>
                      <a:lnTo>
                        <a:pt x="652" y="21"/>
                      </a:lnTo>
                      <a:lnTo>
                        <a:pt x="645" y="29"/>
                      </a:lnTo>
                      <a:lnTo>
                        <a:pt x="640" y="34"/>
                      </a:lnTo>
                      <a:lnTo>
                        <a:pt x="636" y="40"/>
                      </a:lnTo>
                      <a:lnTo>
                        <a:pt x="632" y="46"/>
                      </a:lnTo>
                      <a:lnTo>
                        <a:pt x="630" y="53"/>
                      </a:lnTo>
                      <a:lnTo>
                        <a:pt x="617" y="88"/>
                      </a:lnTo>
                      <a:lnTo>
                        <a:pt x="605" y="123"/>
                      </a:lnTo>
                      <a:lnTo>
                        <a:pt x="591" y="166"/>
                      </a:lnTo>
                      <a:lnTo>
                        <a:pt x="576" y="208"/>
                      </a:lnTo>
                      <a:lnTo>
                        <a:pt x="553" y="269"/>
                      </a:lnTo>
                      <a:lnTo>
                        <a:pt x="545" y="287"/>
                      </a:lnTo>
                      <a:lnTo>
                        <a:pt x="541" y="296"/>
                      </a:lnTo>
                      <a:lnTo>
                        <a:pt x="538" y="305"/>
                      </a:lnTo>
                      <a:lnTo>
                        <a:pt x="532" y="313"/>
                      </a:lnTo>
                      <a:lnTo>
                        <a:pt x="531" y="317"/>
                      </a:lnTo>
                      <a:lnTo>
                        <a:pt x="528" y="321"/>
                      </a:lnTo>
                      <a:lnTo>
                        <a:pt x="518" y="339"/>
                      </a:lnTo>
                      <a:lnTo>
                        <a:pt x="517" y="339"/>
                      </a:lnTo>
                      <a:lnTo>
                        <a:pt x="517" y="341"/>
                      </a:lnTo>
                      <a:lnTo>
                        <a:pt x="516" y="343"/>
                      </a:lnTo>
                      <a:lnTo>
                        <a:pt x="513" y="346"/>
                      </a:lnTo>
                      <a:lnTo>
                        <a:pt x="510" y="350"/>
                      </a:lnTo>
                      <a:lnTo>
                        <a:pt x="506" y="353"/>
                      </a:lnTo>
                      <a:lnTo>
                        <a:pt x="499" y="357"/>
                      </a:lnTo>
                      <a:lnTo>
                        <a:pt x="496" y="360"/>
                      </a:lnTo>
                      <a:lnTo>
                        <a:pt x="492" y="362"/>
                      </a:lnTo>
                      <a:lnTo>
                        <a:pt x="488" y="363"/>
                      </a:lnTo>
                      <a:lnTo>
                        <a:pt x="486" y="364"/>
                      </a:lnTo>
                      <a:lnTo>
                        <a:pt x="484" y="364"/>
                      </a:lnTo>
                      <a:lnTo>
                        <a:pt x="475" y="364"/>
                      </a:lnTo>
                      <a:lnTo>
                        <a:pt x="473" y="364"/>
                      </a:lnTo>
                      <a:lnTo>
                        <a:pt x="471" y="364"/>
                      </a:lnTo>
                      <a:lnTo>
                        <a:pt x="467" y="364"/>
                      </a:lnTo>
                      <a:lnTo>
                        <a:pt x="462" y="364"/>
                      </a:lnTo>
                      <a:lnTo>
                        <a:pt x="458" y="363"/>
                      </a:lnTo>
                      <a:lnTo>
                        <a:pt x="445" y="346"/>
                      </a:lnTo>
                      <a:lnTo>
                        <a:pt x="438" y="338"/>
                      </a:lnTo>
                      <a:lnTo>
                        <a:pt x="432" y="330"/>
                      </a:lnTo>
                      <a:lnTo>
                        <a:pt x="424" y="323"/>
                      </a:lnTo>
                      <a:lnTo>
                        <a:pt x="417" y="316"/>
                      </a:lnTo>
                      <a:lnTo>
                        <a:pt x="402" y="302"/>
                      </a:lnTo>
                      <a:lnTo>
                        <a:pt x="386" y="289"/>
                      </a:lnTo>
                      <a:lnTo>
                        <a:pt x="378" y="283"/>
                      </a:lnTo>
                      <a:lnTo>
                        <a:pt x="370" y="278"/>
                      </a:lnTo>
                      <a:lnTo>
                        <a:pt x="353" y="266"/>
                      </a:lnTo>
                      <a:lnTo>
                        <a:pt x="344" y="262"/>
                      </a:lnTo>
                      <a:lnTo>
                        <a:pt x="335" y="257"/>
                      </a:lnTo>
                      <a:lnTo>
                        <a:pt x="322" y="250"/>
                      </a:lnTo>
                      <a:lnTo>
                        <a:pt x="316" y="245"/>
                      </a:lnTo>
                      <a:lnTo>
                        <a:pt x="310" y="241"/>
                      </a:lnTo>
                      <a:lnTo>
                        <a:pt x="304" y="236"/>
                      </a:lnTo>
                      <a:lnTo>
                        <a:pt x="298" y="230"/>
                      </a:lnTo>
                      <a:lnTo>
                        <a:pt x="292" y="224"/>
                      </a:lnTo>
                      <a:lnTo>
                        <a:pt x="287" y="219"/>
                      </a:lnTo>
                      <a:lnTo>
                        <a:pt x="282" y="214"/>
                      </a:lnTo>
                      <a:lnTo>
                        <a:pt x="278" y="208"/>
                      </a:lnTo>
                      <a:lnTo>
                        <a:pt x="270" y="195"/>
                      </a:lnTo>
                      <a:lnTo>
                        <a:pt x="262" y="182"/>
                      </a:lnTo>
                      <a:lnTo>
                        <a:pt x="259" y="175"/>
                      </a:lnTo>
                      <a:lnTo>
                        <a:pt x="257" y="169"/>
                      </a:lnTo>
                      <a:lnTo>
                        <a:pt x="252" y="155"/>
                      </a:lnTo>
                      <a:lnTo>
                        <a:pt x="250" y="140"/>
                      </a:lnTo>
                      <a:lnTo>
                        <a:pt x="246" y="126"/>
                      </a:lnTo>
                      <a:lnTo>
                        <a:pt x="243" y="114"/>
                      </a:lnTo>
                      <a:lnTo>
                        <a:pt x="241" y="109"/>
                      </a:lnTo>
                      <a:lnTo>
                        <a:pt x="238" y="104"/>
                      </a:lnTo>
                      <a:lnTo>
                        <a:pt x="235" y="101"/>
                      </a:lnTo>
                      <a:lnTo>
                        <a:pt x="231" y="97"/>
                      </a:lnTo>
                      <a:lnTo>
                        <a:pt x="227" y="95"/>
                      </a:lnTo>
                      <a:lnTo>
                        <a:pt x="222" y="93"/>
                      </a:lnTo>
                      <a:lnTo>
                        <a:pt x="212" y="90"/>
                      </a:lnTo>
                      <a:lnTo>
                        <a:pt x="204" y="89"/>
                      </a:lnTo>
                      <a:lnTo>
                        <a:pt x="196" y="89"/>
                      </a:lnTo>
                      <a:lnTo>
                        <a:pt x="189" y="91"/>
                      </a:lnTo>
                      <a:lnTo>
                        <a:pt x="181" y="95"/>
                      </a:lnTo>
                      <a:lnTo>
                        <a:pt x="175" y="98"/>
                      </a:lnTo>
                      <a:lnTo>
                        <a:pt x="169" y="104"/>
                      </a:lnTo>
                      <a:lnTo>
                        <a:pt x="164" y="111"/>
                      </a:lnTo>
                      <a:lnTo>
                        <a:pt x="153" y="124"/>
                      </a:lnTo>
                      <a:lnTo>
                        <a:pt x="142" y="138"/>
                      </a:lnTo>
                      <a:lnTo>
                        <a:pt x="130" y="150"/>
                      </a:lnTo>
                      <a:lnTo>
                        <a:pt x="118" y="162"/>
                      </a:lnTo>
                      <a:lnTo>
                        <a:pt x="106" y="174"/>
                      </a:lnTo>
                      <a:lnTo>
                        <a:pt x="99" y="180"/>
                      </a:lnTo>
                      <a:lnTo>
                        <a:pt x="93" y="186"/>
                      </a:lnTo>
                      <a:lnTo>
                        <a:pt x="80" y="197"/>
                      </a:lnTo>
                      <a:lnTo>
                        <a:pt x="73" y="202"/>
                      </a:lnTo>
                      <a:lnTo>
                        <a:pt x="66" y="208"/>
                      </a:lnTo>
                      <a:lnTo>
                        <a:pt x="61" y="210"/>
                      </a:lnTo>
                      <a:lnTo>
                        <a:pt x="59" y="212"/>
                      </a:lnTo>
                      <a:lnTo>
                        <a:pt x="56" y="214"/>
                      </a:lnTo>
                      <a:lnTo>
                        <a:pt x="52" y="216"/>
                      </a:lnTo>
                      <a:lnTo>
                        <a:pt x="47" y="219"/>
                      </a:lnTo>
                      <a:lnTo>
                        <a:pt x="42" y="221"/>
                      </a:lnTo>
                      <a:lnTo>
                        <a:pt x="37" y="223"/>
                      </a:lnTo>
                      <a:lnTo>
                        <a:pt x="34" y="223"/>
                      </a:lnTo>
                      <a:lnTo>
                        <a:pt x="32" y="224"/>
                      </a:lnTo>
                      <a:lnTo>
                        <a:pt x="32" y="225"/>
                      </a:lnTo>
                      <a:lnTo>
                        <a:pt x="27" y="227"/>
                      </a:lnTo>
                      <a:lnTo>
                        <a:pt x="24" y="228"/>
                      </a:lnTo>
                      <a:lnTo>
                        <a:pt x="21" y="229"/>
                      </a:lnTo>
                      <a:lnTo>
                        <a:pt x="17" y="232"/>
                      </a:lnTo>
                      <a:lnTo>
                        <a:pt x="13" y="237"/>
                      </a:lnTo>
                      <a:lnTo>
                        <a:pt x="11" y="239"/>
                      </a:lnTo>
                      <a:lnTo>
                        <a:pt x="10" y="242"/>
                      </a:lnTo>
                      <a:lnTo>
                        <a:pt x="6" y="251"/>
                      </a:lnTo>
                      <a:lnTo>
                        <a:pt x="4" y="260"/>
                      </a:lnTo>
                      <a:lnTo>
                        <a:pt x="2" y="269"/>
                      </a:lnTo>
                      <a:lnTo>
                        <a:pt x="1" y="279"/>
                      </a:lnTo>
                      <a:lnTo>
                        <a:pt x="0" y="287"/>
                      </a:lnTo>
                      <a:lnTo>
                        <a:pt x="1" y="296"/>
                      </a:lnTo>
                      <a:lnTo>
                        <a:pt x="2" y="306"/>
                      </a:lnTo>
                      <a:lnTo>
                        <a:pt x="4" y="314"/>
                      </a:lnTo>
                      <a:lnTo>
                        <a:pt x="5" y="319"/>
                      </a:lnTo>
                      <a:lnTo>
                        <a:pt x="8" y="323"/>
                      </a:lnTo>
                      <a:lnTo>
                        <a:pt x="10" y="328"/>
                      </a:lnTo>
                      <a:lnTo>
                        <a:pt x="12" y="332"/>
                      </a:lnTo>
                      <a:lnTo>
                        <a:pt x="15" y="336"/>
                      </a:lnTo>
                      <a:lnTo>
                        <a:pt x="18" y="339"/>
                      </a:lnTo>
                      <a:lnTo>
                        <a:pt x="22" y="343"/>
                      </a:lnTo>
                      <a:lnTo>
                        <a:pt x="27" y="346"/>
                      </a:lnTo>
                      <a:lnTo>
                        <a:pt x="34" y="350"/>
                      </a:lnTo>
                      <a:lnTo>
                        <a:pt x="38" y="352"/>
                      </a:lnTo>
                      <a:lnTo>
                        <a:pt x="39" y="353"/>
                      </a:lnTo>
                      <a:lnTo>
                        <a:pt x="41" y="354"/>
                      </a:lnTo>
                      <a:lnTo>
                        <a:pt x="48" y="356"/>
                      </a:lnTo>
                      <a:lnTo>
                        <a:pt x="56" y="357"/>
                      </a:lnTo>
                      <a:lnTo>
                        <a:pt x="63" y="356"/>
                      </a:lnTo>
                      <a:lnTo>
                        <a:pt x="67" y="355"/>
                      </a:lnTo>
                      <a:lnTo>
                        <a:pt x="70" y="355"/>
                      </a:lnTo>
                      <a:lnTo>
                        <a:pt x="77" y="351"/>
                      </a:lnTo>
                      <a:lnTo>
                        <a:pt x="85" y="347"/>
                      </a:lnTo>
                      <a:lnTo>
                        <a:pt x="88" y="344"/>
                      </a:lnTo>
                      <a:lnTo>
                        <a:pt x="88" y="343"/>
                      </a:lnTo>
                      <a:lnTo>
                        <a:pt x="89" y="341"/>
                      </a:lnTo>
                      <a:lnTo>
                        <a:pt x="100" y="311"/>
                      </a:lnTo>
                      <a:lnTo>
                        <a:pt x="105" y="297"/>
                      </a:lnTo>
                      <a:lnTo>
                        <a:pt x="111" y="284"/>
                      </a:lnTo>
                      <a:lnTo>
                        <a:pt x="119" y="271"/>
                      </a:lnTo>
                      <a:lnTo>
                        <a:pt x="129" y="258"/>
                      </a:lnTo>
                      <a:lnTo>
                        <a:pt x="131" y="253"/>
                      </a:lnTo>
                      <a:lnTo>
                        <a:pt x="133" y="251"/>
                      </a:lnTo>
                      <a:lnTo>
                        <a:pt x="135" y="249"/>
                      </a:lnTo>
                      <a:lnTo>
                        <a:pt x="137" y="244"/>
                      </a:lnTo>
                      <a:lnTo>
                        <a:pt x="140" y="239"/>
                      </a:lnTo>
                      <a:lnTo>
                        <a:pt x="144" y="230"/>
                      </a:lnTo>
                      <a:lnTo>
                        <a:pt x="150" y="223"/>
                      </a:lnTo>
                      <a:lnTo>
                        <a:pt x="156" y="215"/>
                      </a:lnTo>
                      <a:lnTo>
                        <a:pt x="162" y="209"/>
                      </a:lnTo>
                      <a:lnTo>
                        <a:pt x="169" y="204"/>
                      </a:lnTo>
                      <a:lnTo>
                        <a:pt x="177" y="200"/>
                      </a:lnTo>
                      <a:lnTo>
                        <a:pt x="186" y="195"/>
                      </a:lnTo>
                      <a:lnTo>
                        <a:pt x="195" y="193"/>
                      </a:lnTo>
                      <a:lnTo>
                        <a:pt x="208" y="214"/>
                      </a:lnTo>
                      <a:lnTo>
                        <a:pt x="222" y="234"/>
                      </a:lnTo>
                      <a:lnTo>
                        <a:pt x="236" y="255"/>
                      </a:lnTo>
                      <a:lnTo>
                        <a:pt x="250" y="275"/>
                      </a:lnTo>
                      <a:lnTo>
                        <a:pt x="264" y="294"/>
                      </a:lnTo>
                      <a:lnTo>
                        <a:pt x="278" y="314"/>
                      </a:lnTo>
                      <a:lnTo>
                        <a:pt x="294" y="334"/>
                      </a:lnTo>
                      <a:lnTo>
                        <a:pt x="310" y="353"/>
                      </a:lnTo>
                      <a:lnTo>
                        <a:pt x="317" y="361"/>
                      </a:lnTo>
                      <a:lnTo>
                        <a:pt x="324" y="368"/>
                      </a:lnTo>
                      <a:lnTo>
                        <a:pt x="331" y="374"/>
                      </a:lnTo>
                      <a:lnTo>
                        <a:pt x="338" y="381"/>
                      </a:lnTo>
                      <a:lnTo>
                        <a:pt x="348" y="388"/>
                      </a:lnTo>
                      <a:lnTo>
                        <a:pt x="357" y="394"/>
                      </a:lnTo>
                      <a:lnTo>
                        <a:pt x="367" y="400"/>
                      </a:lnTo>
                      <a:lnTo>
                        <a:pt x="377" y="406"/>
                      </a:lnTo>
                      <a:lnTo>
                        <a:pt x="387" y="412"/>
                      </a:lnTo>
                      <a:lnTo>
                        <a:pt x="398" y="417"/>
                      </a:lnTo>
                      <a:lnTo>
                        <a:pt x="409" y="421"/>
                      </a:lnTo>
                      <a:lnTo>
                        <a:pt x="420" y="426"/>
                      </a:lnTo>
                      <a:lnTo>
                        <a:pt x="434" y="429"/>
                      </a:lnTo>
                      <a:lnTo>
                        <a:pt x="457" y="435"/>
                      </a:lnTo>
                      <a:lnTo>
                        <a:pt x="465" y="437"/>
                      </a:lnTo>
                      <a:lnTo>
                        <a:pt x="473" y="438"/>
                      </a:lnTo>
                      <a:lnTo>
                        <a:pt x="481" y="438"/>
                      </a:lnTo>
                      <a:lnTo>
                        <a:pt x="489" y="437"/>
                      </a:lnTo>
                      <a:lnTo>
                        <a:pt x="501" y="435"/>
                      </a:lnTo>
                      <a:lnTo>
                        <a:pt x="506" y="434"/>
                      </a:lnTo>
                      <a:lnTo>
                        <a:pt x="512" y="432"/>
                      </a:lnTo>
                      <a:lnTo>
                        <a:pt x="524" y="428"/>
                      </a:lnTo>
                      <a:lnTo>
                        <a:pt x="526" y="427"/>
                      </a:lnTo>
                      <a:lnTo>
                        <a:pt x="529" y="426"/>
                      </a:lnTo>
                      <a:lnTo>
                        <a:pt x="534" y="423"/>
                      </a:lnTo>
                      <a:lnTo>
                        <a:pt x="539" y="420"/>
                      </a:lnTo>
                      <a:lnTo>
                        <a:pt x="540" y="420"/>
                      </a:lnTo>
                      <a:lnTo>
                        <a:pt x="542" y="419"/>
                      </a:lnTo>
                      <a:lnTo>
                        <a:pt x="545" y="417"/>
                      </a:lnTo>
                      <a:lnTo>
                        <a:pt x="554" y="411"/>
                      </a:lnTo>
                      <a:lnTo>
                        <a:pt x="564" y="403"/>
                      </a:lnTo>
                      <a:lnTo>
                        <a:pt x="573" y="394"/>
                      </a:lnTo>
                      <a:lnTo>
                        <a:pt x="588" y="377"/>
                      </a:lnTo>
                      <a:lnTo>
                        <a:pt x="595" y="368"/>
                      </a:lnTo>
                      <a:lnTo>
                        <a:pt x="602" y="359"/>
                      </a:lnTo>
                      <a:lnTo>
                        <a:pt x="616" y="341"/>
                      </a:lnTo>
                      <a:lnTo>
                        <a:pt x="620" y="336"/>
                      </a:lnTo>
                      <a:lnTo>
                        <a:pt x="623" y="332"/>
                      </a:lnTo>
                      <a:lnTo>
                        <a:pt x="630" y="322"/>
                      </a:lnTo>
                      <a:lnTo>
                        <a:pt x="643" y="303"/>
                      </a:lnTo>
                      <a:lnTo>
                        <a:pt x="655" y="284"/>
                      </a:lnTo>
                      <a:lnTo>
                        <a:pt x="661" y="273"/>
                      </a:lnTo>
                      <a:lnTo>
                        <a:pt x="666" y="264"/>
                      </a:lnTo>
                      <a:lnTo>
                        <a:pt x="668" y="261"/>
                      </a:lnTo>
                      <a:lnTo>
                        <a:pt x="669" y="258"/>
                      </a:lnTo>
                      <a:lnTo>
                        <a:pt x="672" y="254"/>
                      </a:lnTo>
                      <a:lnTo>
                        <a:pt x="678" y="244"/>
                      </a:lnTo>
                      <a:lnTo>
                        <a:pt x="687" y="224"/>
                      </a:lnTo>
                      <a:lnTo>
                        <a:pt x="699" y="206"/>
                      </a:lnTo>
                      <a:lnTo>
                        <a:pt x="711" y="187"/>
                      </a:lnTo>
                      <a:lnTo>
                        <a:pt x="724" y="170"/>
                      </a:lnTo>
                      <a:lnTo>
                        <a:pt x="728" y="163"/>
                      </a:lnTo>
                      <a:lnTo>
                        <a:pt x="730" y="159"/>
                      </a:lnTo>
                      <a:lnTo>
                        <a:pt x="731" y="159"/>
                      </a:lnTo>
                      <a:lnTo>
                        <a:pt x="732" y="158"/>
                      </a:lnTo>
                      <a:lnTo>
                        <a:pt x="733" y="157"/>
                      </a:lnTo>
                      <a:lnTo>
                        <a:pt x="737" y="150"/>
                      </a:lnTo>
                      <a:lnTo>
                        <a:pt x="741" y="143"/>
                      </a:lnTo>
                      <a:lnTo>
                        <a:pt x="746" y="130"/>
                      </a:lnTo>
                      <a:lnTo>
                        <a:pt x="749" y="124"/>
                      </a:lnTo>
                      <a:lnTo>
                        <a:pt x="749" y="123"/>
                      </a:lnTo>
                      <a:lnTo>
                        <a:pt x="749" y="122"/>
                      </a:lnTo>
                      <a:lnTo>
                        <a:pt x="749" y="121"/>
                      </a:lnTo>
                      <a:lnTo>
                        <a:pt x="751" y="117"/>
                      </a:lnTo>
                      <a:lnTo>
                        <a:pt x="751" y="114"/>
                      </a:lnTo>
                      <a:lnTo>
                        <a:pt x="751" y="113"/>
                      </a:lnTo>
                      <a:lnTo>
                        <a:pt x="752" y="112"/>
                      </a:lnTo>
                      <a:lnTo>
                        <a:pt x="753" y="111"/>
                      </a:lnTo>
                      <a:lnTo>
                        <a:pt x="755" y="105"/>
                      </a:lnTo>
                      <a:lnTo>
                        <a:pt x="757" y="92"/>
                      </a:lnTo>
                      <a:lnTo>
                        <a:pt x="758" y="79"/>
                      </a:lnTo>
                      <a:lnTo>
                        <a:pt x="758" y="75"/>
                      </a:lnTo>
                      <a:lnTo>
                        <a:pt x="758" y="74"/>
                      </a:lnTo>
                      <a:lnTo>
                        <a:pt x="759" y="73"/>
                      </a:lnTo>
                      <a:lnTo>
                        <a:pt x="760" y="66"/>
                      </a:lnTo>
                      <a:lnTo>
                        <a:pt x="760" y="59"/>
                      </a:lnTo>
                      <a:lnTo>
                        <a:pt x="760" y="53"/>
                      </a:lnTo>
                      <a:lnTo>
                        <a:pt x="759"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5" name="Freeform 70"/>
                <p:cNvSpPr>
                  <a:spLocks noChangeAspect="1"/>
                </p:cNvSpPr>
                <p:nvPr/>
              </p:nvSpPr>
              <p:spPr bwMode="auto">
                <a:xfrm>
                  <a:off x="3004" y="2741"/>
                  <a:ext cx="682" cy="256"/>
                </a:xfrm>
                <a:custGeom>
                  <a:avLst/>
                  <a:gdLst>
                    <a:gd name="T0" fmla="*/ 635 w 682"/>
                    <a:gd name="T1" fmla="*/ 0 h 256"/>
                    <a:gd name="T2" fmla="*/ 605 w 682"/>
                    <a:gd name="T3" fmla="*/ 4 h 256"/>
                    <a:gd name="T4" fmla="*/ 552 w 682"/>
                    <a:gd name="T5" fmla="*/ 31 h 256"/>
                    <a:gd name="T6" fmla="*/ 472 w 682"/>
                    <a:gd name="T7" fmla="*/ 81 h 256"/>
                    <a:gd name="T8" fmla="*/ 343 w 682"/>
                    <a:gd name="T9" fmla="*/ 172 h 256"/>
                    <a:gd name="T10" fmla="*/ 314 w 682"/>
                    <a:gd name="T11" fmla="*/ 191 h 256"/>
                    <a:gd name="T12" fmla="*/ 306 w 682"/>
                    <a:gd name="T13" fmla="*/ 195 h 256"/>
                    <a:gd name="T14" fmla="*/ 298 w 682"/>
                    <a:gd name="T15" fmla="*/ 197 h 256"/>
                    <a:gd name="T16" fmla="*/ 295 w 682"/>
                    <a:gd name="T17" fmla="*/ 198 h 256"/>
                    <a:gd name="T18" fmla="*/ 269 w 682"/>
                    <a:gd name="T19" fmla="*/ 199 h 256"/>
                    <a:gd name="T20" fmla="*/ 227 w 682"/>
                    <a:gd name="T21" fmla="*/ 186 h 256"/>
                    <a:gd name="T22" fmla="*/ 181 w 682"/>
                    <a:gd name="T23" fmla="*/ 174 h 256"/>
                    <a:gd name="T24" fmla="*/ 142 w 682"/>
                    <a:gd name="T25" fmla="*/ 168 h 256"/>
                    <a:gd name="T26" fmla="*/ 98 w 682"/>
                    <a:gd name="T27" fmla="*/ 159 h 256"/>
                    <a:gd name="T28" fmla="*/ 90 w 682"/>
                    <a:gd name="T29" fmla="*/ 153 h 256"/>
                    <a:gd name="T30" fmla="*/ 90 w 682"/>
                    <a:gd name="T31" fmla="*/ 132 h 256"/>
                    <a:gd name="T32" fmla="*/ 91 w 682"/>
                    <a:gd name="T33" fmla="*/ 105 h 256"/>
                    <a:gd name="T34" fmla="*/ 87 w 682"/>
                    <a:gd name="T35" fmla="*/ 81 h 256"/>
                    <a:gd name="T36" fmla="*/ 78 w 682"/>
                    <a:gd name="T37" fmla="*/ 65 h 256"/>
                    <a:gd name="T38" fmla="*/ 65 w 682"/>
                    <a:gd name="T39" fmla="*/ 56 h 256"/>
                    <a:gd name="T40" fmla="*/ 50 w 682"/>
                    <a:gd name="T41" fmla="*/ 53 h 256"/>
                    <a:gd name="T42" fmla="*/ 38 w 682"/>
                    <a:gd name="T43" fmla="*/ 60 h 256"/>
                    <a:gd name="T44" fmla="*/ 33 w 682"/>
                    <a:gd name="T45" fmla="*/ 70 h 256"/>
                    <a:gd name="T46" fmla="*/ 37 w 682"/>
                    <a:gd name="T47" fmla="*/ 160 h 256"/>
                    <a:gd name="T48" fmla="*/ 4 w 682"/>
                    <a:gd name="T49" fmla="*/ 203 h 256"/>
                    <a:gd name="T50" fmla="*/ 1 w 682"/>
                    <a:gd name="T51" fmla="*/ 215 h 256"/>
                    <a:gd name="T52" fmla="*/ 10 w 682"/>
                    <a:gd name="T53" fmla="*/ 226 h 256"/>
                    <a:gd name="T54" fmla="*/ 87 w 682"/>
                    <a:gd name="T55" fmla="*/ 204 h 256"/>
                    <a:gd name="T56" fmla="*/ 135 w 682"/>
                    <a:gd name="T57" fmla="*/ 213 h 256"/>
                    <a:gd name="T58" fmla="*/ 207 w 682"/>
                    <a:gd name="T59" fmla="*/ 237 h 256"/>
                    <a:gd name="T60" fmla="*/ 284 w 682"/>
                    <a:gd name="T61" fmla="*/ 256 h 256"/>
                    <a:gd name="T62" fmla="*/ 305 w 682"/>
                    <a:gd name="T63" fmla="*/ 255 h 256"/>
                    <a:gd name="T64" fmla="*/ 326 w 682"/>
                    <a:gd name="T65" fmla="*/ 248 h 256"/>
                    <a:gd name="T66" fmla="*/ 345 w 682"/>
                    <a:gd name="T67" fmla="*/ 238 h 256"/>
                    <a:gd name="T68" fmla="*/ 399 w 682"/>
                    <a:gd name="T69" fmla="*/ 203 h 256"/>
                    <a:gd name="T70" fmla="*/ 469 w 682"/>
                    <a:gd name="T71" fmla="*/ 172 h 256"/>
                    <a:gd name="T72" fmla="*/ 571 w 682"/>
                    <a:gd name="T73" fmla="*/ 133 h 256"/>
                    <a:gd name="T74" fmla="*/ 595 w 682"/>
                    <a:gd name="T75" fmla="*/ 123 h 256"/>
                    <a:gd name="T76" fmla="*/ 620 w 682"/>
                    <a:gd name="T77" fmla="*/ 107 h 256"/>
                    <a:gd name="T78" fmla="*/ 638 w 682"/>
                    <a:gd name="T79" fmla="*/ 94 h 256"/>
                    <a:gd name="T80" fmla="*/ 656 w 682"/>
                    <a:gd name="T81" fmla="*/ 76 h 256"/>
                    <a:gd name="T82" fmla="*/ 675 w 682"/>
                    <a:gd name="T83" fmla="*/ 57 h 256"/>
                    <a:gd name="T84" fmla="*/ 681 w 682"/>
                    <a:gd name="T85" fmla="*/ 45 h 256"/>
                    <a:gd name="T86" fmla="*/ 682 w 682"/>
                    <a:gd name="T87" fmla="*/ 39 h 256"/>
                    <a:gd name="T88" fmla="*/ 682 w 682"/>
                    <a:gd name="T89" fmla="*/ 31 h 256"/>
                    <a:gd name="T90" fmla="*/ 681 w 682"/>
                    <a:gd name="T91" fmla="*/ 24 h 256"/>
                    <a:gd name="T92" fmla="*/ 675 w 682"/>
                    <a:gd name="T93" fmla="*/ 14 h 256"/>
                    <a:gd name="T94" fmla="*/ 666 w 682"/>
                    <a:gd name="T95" fmla="*/ 7 h 256"/>
                    <a:gd name="T96" fmla="*/ 647 w 682"/>
                    <a:gd name="T97" fmla="*/ 4 h 25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682"/>
                    <a:gd name="T148" fmla="*/ 0 h 256"/>
                    <a:gd name="T149" fmla="*/ 682 w 682"/>
                    <a:gd name="T150" fmla="*/ 256 h 256"/>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682" h="256">
                      <a:moveTo>
                        <a:pt x="647" y="4"/>
                      </a:moveTo>
                      <a:lnTo>
                        <a:pt x="641" y="1"/>
                      </a:lnTo>
                      <a:lnTo>
                        <a:pt x="635" y="0"/>
                      </a:lnTo>
                      <a:lnTo>
                        <a:pt x="623" y="0"/>
                      </a:lnTo>
                      <a:lnTo>
                        <a:pt x="611" y="2"/>
                      </a:lnTo>
                      <a:lnTo>
                        <a:pt x="605" y="4"/>
                      </a:lnTo>
                      <a:lnTo>
                        <a:pt x="599" y="6"/>
                      </a:lnTo>
                      <a:lnTo>
                        <a:pt x="575" y="18"/>
                      </a:lnTo>
                      <a:lnTo>
                        <a:pt x="552" y="31"/>
                      </a:lnTo>
                      <a:lnTo>
                        <a:pt x="528" y="44"/>
                      </a:lnTo>
                      <a:lnTo>
                        <a:pt x="506" y="59"/>
                      </a:lnTo>
                      <a:lnTo>
                        <a:pt x="472" y="81"/>
                      </a:lnTo>
                      <a:lnTo>
                        <a:pt x="440" y="103"/>
                      </a:lnTo>
                      <a:lnTo>
                        <a:pt x="352" y="165"/>
                      </a:lnTo>
                      <a:lnTo>
                        <a:pt x="343" y="172"/>
                      </a:lnTo>
                      <a:lnTo>
                        <a:pt x="337" y="174"/>
                      </a:lnTo>
                      <a:lnTo>
                        <a:pt x="333" y="178"/>
                      </a:lnTo>
                      <a:lnTo>
                        <a:pt x="314" y="191"/>
                      </a:lnTo>
                      <a:lnTo>
                        <a:pt x="308" y="194"/>
                      </a:lnTo>
                      <a:lnTo>
                        <a:pt x="307" y="194"/>
                      </a:lnTo>
                      <a:lnTo>
                        <a:pt x="306" y="195"/>
                      </a:lnTo>
                      <a:lnTo>
                        <a:pt x="305" y="195"/>
                      </a:lnTo>
                      <a:lnTo>
                        <a:pt x="302" y="196"/>
                      </a:lnTo>
                      <a:lnTo>
                        <a:pt x="298" y="197"/>
                      </a:lnTo>
                      <a:lnTo>
                        <a:pt x="297" y="197"/>
                      </a:lnTo>
                      <a:lnTo>
                        <a:pt x="296" y="197"/>
                      </a:lnTo>
                      <a:lnTo>
                        <a:pt x="295" y="198"/>
                      </a:lnTo>
                      <a:lnTo>
                        <a:pt x="288" y="200"/>
                      </a:lnTo>
                      <a:lnTo>
                        <a:pt x="279" y="200"/>
                      </a:lnTo>
                      <a:lnTo>
                        <a:pt x="269" y="199"/>
                      </a:lnTo>
                      <a:lnTo>
                        <a:pt x="260" y="197"/>
                      </a:lnTo>
                      <a:lnTo>
                        <a:pt x="251" y="195"/>
                      </a:lnTo>
                      <a:lnTo>
                        <a:pt x="227" y="186"/>
                      </a:lnTo>
                      <a:lnTo>
                        <a:pt x="204" y="180"/>
                      </a:lnTo>
                      <a:lnTo>
                        <a:pt x="192" y="177"/>
                      </a:lnTo>
                      <a:lnTo>
                        <a:pt x="181" y="174"/>
                      </a:lnTo>
                      <a:lnTo>
                        <a:pt x="169" y="173"/>
                      </a:lnTo>
                      <a:lnTo>
                        <a:pt x="158" y="171"/>
                      </a:lnTo>
                      <a:lnTo>
                        <a:pt x="142" y="168"/>
                      </a:lnTo>
                      <a:lnTo>
                        <a:pt x="127" y="166"/>
                      </a:lnTo>
                      <a:lnTo>
                        <a:pt x="112" y="162"/>
                      </a:lnTo>
                      <a:lnTo>
                        <a:pt x="98" y="159"/>
                      </a:lnTo>
                      <a:lnTo>
                        <a:pt x="93" y="157"/>
                      </a:lnTo>
                      <a:lnTo>
                        <a:pt x="91" y="155"/>
                      </a:lnTo>
                      <a:lnTo>
                        <a:pt x="90" y="153"/>
                      </a:lnTo>
                      <a:lnTo>
                        <a:pt x="86" y="149"/>
                      </a:lnTo>
                      <a:lnTo>
                        <a:pt x="88" y="139"/>
                      </a:lnTo>
                      <a:lnTo>
                        <a:pt x="90" y="132"/>
                      </a:lnTo>
                      <a:lnTo>
                        <a:pt x="91" y="123"/>
                      </a:lnTo>
                      <a:lnTo>
                        <a:pt x="91" y="114"/>
                      </a:lnTo>
                      <a:lnTo>
                        <a:pt x="91" y="105"/>
                      </a:lnTo>
                      <a:lnTo>
                        <a:pt x="90" y="97"/>
                      </a:lnTo>
                      <a:lnTo>
                        <a:pt x="89" y="89"/>
                      </a:lnTo>
                      <a:lnTo>
                        <a:pt x="87" y="81"/>
                      </a:lnTo>
                      <a:lnTo>
                        <a:pt x="84" y="74"/>
                      </a:lnTo>
                      <a:lnTo>
                        <a:pt x="80" y="68"/>
                      </a:lnTo>
                      <a:lnTo>
                        <a:pt x="78" y="65"/>
                      </a:lnTo>
                      <a:lnTo>
                        <a:pt x="76" y="62"/>
                      </a:lnTo>
                      <a:lnTo>
                        <a:pt x="71" y="59"/>
                      </a:lnTo>
                      <a:lnTo>
                        <a:pt x="65" y="56"/>
                      </a:lnTo>
                      <a:lnTo>
                        <a:pt x="60" y="54"/>
                      </a:lnTo>
                      <a:lnTo>
                        <a:pt x="55" y="53"/>
                      </a:lnTo>
                      <a:lnTo>
                        <a:pt x="50" y="53"/>
                      </a:lnTo>
                      <a:lnTo>
                        <a:pt x="45" y="55"/>
                      </a:lnTo>
                      <a:lnTo>
                        <a:pt x="42" y="58"/>
                      </a:lnTo>
                      <a:lnTo>
                        <a:pt x="38" y="60"/>
                      </a:lnTo>
                      <a:lnTo>
                        <a:pt x="35" y="63"/>
                      </a:lnTo>
                      <a:lnTo>
                        <a:pt x="34" y="66"/>
                      </a:lnTo>
                      <a:lnTo>
                        <a:pt x="33" y="70"/>
                      </a:lnTo>
                      <a:lnTo>
                        <a:pt x="56" y="132"/>
                      </a:lnTo>
                      <a:lnTo>
                        <a:pt x="50" y="147"/>
                      </a:lnTo>
                      <a:lnTo>
                        <a:pt x="37" y="160"/>
                      </a:lnTo>
                      <a:lnTo>
                        <a:pt x="26" y="174"/>
                      </a:lnTo>
                      <a:lnTo>
                        <a:pt x="14" y="188"/>
                      </a:lnTo>
                      <a:lnTo>
                        <a:pt x="4" y="203"/>
                      </a:lnTo>
                      <a:lnTo>
                        <a:pt x="1" y="206"/>
                      </a:lnTo>
                      <a:lnTo>
                        <a:pt x="0" y="210"/>
                      </a:lnTo>
                      <a:lnTo>
                        <a:pt x="1" y="215"/>
                      </a:lnTo>
                      <a:lnTo>
                        <a:pt x="3" y="218"/>
                      </a:lnTo>
                      <a:lnTo>
                        <a:pt x="7" y="222"/>
                      </a:lnTo>
                      <a:lnTo>
                        <a:pt x="10" y="226"/>
                      </a:lnTo>
                      <a:lnTo>
                        <a:pt x="55" y="202"/>
                      </a:lnTo>
                      <a:lnTo>
                        <a:pt x="70" y="203"/>
                      </a:lnTo>
                      <a:lnTo>
                        <a:pt x="87" y="204"/>
                      </a:lnTo>
                      <a:lnTo>
                        <a:pt x="103" y="207"/>
                      </a:lnTo>
                      <a:lnTo>
                        <a:pt x="120" y="210"/>
                      </a:lnTo>
                      <a:lnTo>
                        <a:pt x="135" y="213"/>
                      </a:lnTo>
                      <a:lnTo>
                        <a:pt x="151" y="217"/>
                      </a:lnTo>
                      <a:lnTo>
                        <a:pt x="183" y="228"/>
                      </a:lnTo>
                      <a:lnTo>
                        <a:pt x="207" y="237"/>
                      </a:lnTo>
                      <a:lnTo>
                        <a:pt x="232" y="245"/>
                      </a:lnTo>
                      <a:lnTo>
                        <a:pt x="258" y="251"/>
                      </a:lnTo>
                      <a:lnTo>
                        <a:pt x="284" y="256"/>
                      </a:lnTo>
                      <a:lnTo>
                        <a:pt x="295" y="256"/>
                      </a:lnTo>
                      <a:lnTo>
                        <a:pt x="300" y="256"/>
                      </a:lnTo>
                      <a:lnTo>
                        <a:pt x="305" y="255"/>
                      </a:lnTo>
                      <a:lnTo>
                        <a:pt x="312" y="253"/>
                      </a:lnTo>
                      <a:lnTo>
                        <a:pt x="320" y="252"/>
                      </a:lnTo>
                      <a:lnTo>
                        <a:pt x="326" y="248"/>
                      </a:lnTo>
                      <a:lnTo>
                        <a:pt x="333" y="245"/>
                      </a:lnTo>
                      <a:lnTo>
                        <a:pt x="338" y="241"/>
                      </a:lnTo>
                      <a:lnTo>
                        <a:pt x="345" y="238"/>
                      </a:lnTo>
                      <a:lnTo>
                        <a:pt x="362" y="225"/>
                      </a:lnTo>
                      <a:lnTo>
                        <a:pt x="380" y="214"/>
                      </a:lnTo>
                      <a:lnTo>
                        <a:pt x="399" y="203"/>
                      </a:lnTo>
                      <a:lnTo>
                        <a:pt x="418" y="193"/>
                      </a:lnTo>
                      <a:lnTo>
                        <a:pt x="443" y="181"/>
                      </a:lnTo>
                      <a:lnTo>
                        <a:pt x="469" y="172"/>
                      </a:lnTo>
                      <a:lnTo>
                        <a:pt x="516" y="154"/>
                      </a:lnTo>
                      <a:lnTo>
                        <a:pt x="563" y="137"/>
                      </a:lnTo>
                      <a:lnTo>
                        <a:pt x="571" y="133"/>
                      </a:lnTo>
                      <a:lnTo>
                        <a:pt x="579" y="130"/>
                      </a:lnTo>
                      <a:lnTo>
                        <a:pt x="587" y="126"/>
                      </a:lnTo>
                      <a:lnTo>
                        <a:pt x="595" y="123"/>
                      </a:lnTo>
                      <a:lnTo>
                        <a:pt x="610" y="114"/>
                      </a:lnTo>
                      <a:lnTo>
                        <a:pt x="617" y="109"/>
                      </a:lnTo>
                      <a:lnTo>
                        <a:pt x="620" y="107"/>
                      </a:lnTo>
                      <a:lnTo>
                        <a:pt x="624" y="104"/>
                      </a:lnTo>
                      <a:lnTo>
                        <a:pt x="631" y="99"/>
                      </a:lnTo>
                      <a:lnTo>
                        <a:pt x="638" y="94"/>
                      </a:lnTo>
                      <a:lnTo>
                        <a:pt x="644" y="88"/>
                      </a:lnTo>
                      <a:lnTo>
                        <a:pt x="651" y="82"/>
                      </a:lnTo>
                      <a:lnTo>
                        <a:pt x="656" y="76"/>
                      </a:lnTo>
                      <a:lnTo>
                        <a:pt x="663" y="70"/>
                      </a:lnTo>
                      <a:lnTo>
                        <a:pt x="668" y="63"/>
                      </a:lnTo>
                      <a:lnTo>
                        <a:pt x="675" y="57"/>
                      </a:lnTo>
                      <a:lnTo>
                        <a:pt x="677" y="53"/>
                      </a:lnTo>
                      <a:lnTo>
                        <a:pt x="679" y="49"/>
                      </a:lnTo>
                      <a:lnTo>
                        <a:pt x="681" y="45"/>
                      </a:lnTo>
                      <a:lnTo>
                        <a:pt x="681" y="43"/>
                      </a:lnTo>
                      <a:lnTo>
                        <a:pt x="682" y="41"/>
                      </a:lnTo>
                      <a:lnTo>
                        <a:pt x="682" y="39"/>
                      </a:lnTo>
                      <a:lnTo>
                        <a:pt x="682" y="36"/>
                      </a:lnTo>
                      <a:lnTo>
                        <a:pt x="682" y="32"/>
                      </a:lnTo>
                      <a:lnTo>
                        <a:pt x="682" y="31"/>
                      </a:lnTo>
                      <a:lnTo>
                        <a:pt x="682" y="30"/>
                      </a:lnTo>
                      <a:lnTo>
                        <a:pt x="682" y="27"/>
                      </a:lnTo>
                      <a:lnTo>
                        <a:pt x="681" y="24"/>
                      </a:lnTo>
                      <a:lnTo>
                        <a:pt x="679" y="20"/>
                      </a:lnTo>
                      <a:lnTo>
                        <a:pt x="678" y="18"/>
                      </a:lnTo>
                      <a:lnTo>
                        <a:pt x="675" y="14"/>
                      </a:lnTo>
                      <a:lnTo>
                        <a:pt x="674" y="12"/>
                      </a:lnTo>
                      <a:lnTo>
                        <a:pt x="669" y="9"/>
                      </a:lnTo>
                      <a:lnTo>
                        <a:pt x="666" y="7"/>
                      </a:lnTo>
                      <a:lnTo>
                        <a:pt x="663" y="6"/>
                      </a:lnTo>
                      <a:lnTo>
                        <a:pt x="655" y="4"/>
                      </a:lnTo>
                      <a:lnTo>
                        <a:pt x="647"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6" name="Freeform 71"/>
                <p:cNvSpPr>
                  <a:spLocks noChangeAspect="1"/>
                </p:cNvSpPr>
                <p:nvPr/>
              </p:nvSpPr>
              <p:spPr bwMode="auto">
                <a:xfrm>
                  <a:off x="3580" y="3105"/>
                  <a:ext cx="345" cy="686"/>
                </a:xfrm>
                <a:custGeom>
                  <a:avLst/>
                  <a:gdLst>
                    <a:gd name="T0" fmla="*/ 57 w 345"/>
                    <a:gd name="T1" fmla="*/ 2 h 686"/>
                    <a:gd name="T2" fmla="*/ 89 w 345"/>
                    <a:gd name="T3" fmla="*/ 0 h 686"/>
                    <a:gd name="T4" fmla="*/ 113 w 345"/>
                    <a:gd name="T5" fmla="*/ 15 h 686"/>
                    <a:gd name="T6" fmla="*/ 169 w 345"/>
                    <a:gd name="T7" fmla="*/ 64 h 686"/>
                    <a:gd name="T8" fmla="*/ 227 w 345"/>
                    <a:gd name="T9" fmla="*/ 121 h 686"/>
                    <a:gd name="T10" fmla="*/ 278 w 345"/>
                    <a:gd name="T11" fmla="*/ 176 h 686"/>
                    <a:gd name="T12" fmla="*/ 315 w 345"/>
                    <a:gd name="T13" fmla="*/ 225 h 686"/>
                    <a:gd name="T14" fmla="*/ 337 w 345"/>
                    <a:gd name="T15" fmla="*/ 263 h 686"/>
                    <a:gd name="T16" fmla="*/ 345 w 345"/>
                    <a:gd name="T17" fmla="*/ 293 h 686"/>
                    <a:gd name="T18" fmla="*/ 341 w 345"/>
                    <a:gd name="T19" fmla="*/ 321 h 686"/>
                    <a:gd name="T20" fmla="*/ 329 w 345"/>
                    <a:gd name="T21" fmla="*/ 349 h 686"/>
                    <a:gd name="T22" fmla="*/ 302 w 345"/>
                    <a:gd name="T23" fmla="*/ 382 h 686"/>
                    <a:gd name="T24" fmla="*/ 262 w 345"/>
                    <a:gd name="T25" fmla="*/ 416 h 686"/>
                    <a:gd name="T26" fmla="*/ 201 w 345"/>
                    <a:gd name="T27" fmla="*/ 467 h 686"/>
                    <a:gd name="T28" fmla="*/ 154 w 345"/>
                    <a:gd name="T29" fmla="*/ 496 h 686"/>
                    <a:gd name="T30" fmla="*/ 127 w 345"/>
                    <a:gd name="T31" fmla="*/ 521 h 686"/>
                    <a:gd name="T32" fmla="*/ 115 w 345"/>
                    <a:gd name="T33" fmla="*/ 544 h 686"/>
                    <a:gd name="T34" fmla="*/ 117 w 345"/>
                    <a:gd name="T35" fmla="*/ 559 h 686"/>
                    <a:gd name="T36" fmla="*/ 133 w 345"/>
                    <a:gd name="T37" fmla="*/ 575 h 686"/>
                    <a:gd name="T38" fmla="*/ 171 w 345"/>
                    <a:gd name="T39" fmla="*/ 600 h 686"/>
                    <a:gd name="T40" fmla="*/ 203 w 345"/>
                    <a:gd name="T41" fmla="*/ 619 h 686"/>
                    <a:gd name="T42" fmla="*/ 241 w 345"/>
                    <a:gd name="T43" fmla="*/ 631 h 686"/>
                    <a:gd name="T44" fmla="*/ 264 w 345"/>
                    <a:gd name="T45" fmla="*/ 638 h 686"/>
                    <a:gd name="T46" fmla="*/ 269 w 345"/>
                    <a:gd name="T47" fmla="*/ 654 h 686"/>
                    <a:gd name="T48" fmla="*/ 262 w 345"/>
                    <a:gd name="T49" fmla="*/ 664 h 686"/>
                    <a:gd name="T50" fmla="*/ 229 w 345"/>
                    <a:gd name="T51" fmla="*/ 678 h 686"/>
                    <a:gd name="T52" fmla="*/ 224 w 345"/>
                    <a:gd name="T53" fmla="*/ 680 h 686"/>
                    <a:gd name="T54" fmla="*/ 180 w 345"/>
                    <a:gd name="T55" fmla="*/ 686 h 686"/>
                    <a:gd name="T56" fmla="*/ 157 w 345"/>
                    <a:gd name="T57" fmla="*/ 686 h 686"/>
                    <a:gd name="T58" fmla="*/ 134 w 345"/>
                    <a:gd name="T59" fmla="*/ 668 h 686"/>
                    <a:gd name="T60" fmla="*/ 112 w 345"/>
                    <a:gd name="T61" fmla="*/ 635 h 686"/>
                    <a:gd name="T62" fmla="*/ 89 w 345"/>
                    <a:gd name="T63" fmla="*/ 614 h 686"/>
                    <a:gd name="T64" fmla="*/ 56 w 345"/>
                    <a:gd name="T65" fmla="*/ 596 h 686"/>
                    <a:gd name="T66" fmla="*/ 33 w 345"/>
                    <a:gd name="T67" fmla="*/ 575 h 686"/>
                    <a:gd name="T68" fmla="*/ 31 w 345"/>
                    <a:gd name="T69" fmla="*/ 547 h 686"/>
                    <a:gd name="T70" fmla="*/ 36 w 345"/>
                    <a:gd name="T71" fmla="*/ 526 h 686"/>
                    <a:gd name="T72" fmla="*/ 57 w 345"/>
                    <a:gd name="T73" fmla="*/ 505 h 686"/>
                    <a:gd name="T74" fmla="*/ 91 w 345"/>
                    <a:gd name="T75" fmla="*/ 486 h 686"/>
                    <a:gd name="T76" fmla="*/ 119 w 345"/>
                    <a:gd name="T77" fmla="*/ 463 h 686"/>
                    <a:gd name="T78" fmla="*/ 145 w 345"/>
                    <a:gd name="T79" fmla="*/ 424 h 686"/>
                    <a:gd name="T80" fmla="*/ 169 w 345"/>
                    <a:gd name="T81" fmla="*/ 381 h 686"/>
                    <a:gd name="T82" fmla="*/ 201 w 345"/>
                    <a:gd name="T83" fmla="*/ 339 h 686"/>
                    <a:gd name="T84" fmla="*/ 234 w 345"/>
                    <a:gd name="T85" fmla="*/ 314 h 686"/>
                    <a:gd name="T86" fmla="*/ 252 w 345"/>
                    <a:gd name="T87" fmla="*/ 302 h 686"/>
                    <a:gd name="T88" fmla="*/ 255 w 345"/>
                    <a:gd name="T89" fmla="*/ 291 h 686"/>
                    <a:gd name="T90" fmla="*/ 238 w 345"/>
                    <a:gd name="T91" fmla="*/ 279 h 686"/>
                    <a:gd name="T92" fmla="*/ 185 w 345"/>
                    <a:gd name="T93" fmla="*/ 237 h 686"/>
                    <a:gd name="T94" fmla="*/ 115 w 345"/>
                    <a:gd name="T95" fmla="*/ 193 h 686"/>
                    <a:gd name="T96" fmla="*/ 63 w 345"/>
                    <a:gd name="T97" fmla="*/ 153 h 686"/>
                    <a:gd name="T98" fmla="*/ 19 w 345"/>
                    <a:gd name="T99" fmla="*/ 102 h 686"/>
                    <a:gd name="T100" fmla="*/ 0 w 345"/>
                    <a:gd name="T101" fmla="*/ 53 h 686"/>
                    <a:gd name="T102" fmla="*/ 7 w 345"/>
                    <a:gd name="T103" fmla="*/ 27 h 686"/>
                    <a:gd name="T104" fmla="*/ 33 w 345"/>
                    <a:gd name="T105" fmla="*/ 9 h 686"/>
                    <a:gd name="T106" fmla="*/ 57 w 345"/>
                    <a:gd name="T107" fmla="*/ 2 h 68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w 345"/>
                    <a:gd name="T163" fmla="*/ 0 h 686"/>
                    <a:gd name="T164" fmla="*/ 345 w 345"/>
                    <a:gd name="T165" fmla="*/ 686 h 686"/>
                  </a:gdLst>
                  <a:ahLst/>
                  <a:cxnLst>
                    <a:cxn ang="T108">
                      <a:pos x="T0" y="T1"/>
                    </a:cxn>
                    <a:cxn ang="T109">
                      <a:pos x="T2" y="T3"/>
                    </a:cxn>
                    <a:cxn ang="T110">
                      <a:pos x="T4" y="T5"/>
                    </a:cxn>
                    <a:cxn ang="T111">
                      <a:pos x="T6" y="T7"/>
                    </a:cxn>
                    <a:cxn ang="T112">
                      <a:pos x="T8" y="T9"/>
                    </a:cxn>
                    <a:cxn ang="T113">
                      <a:pos x="T10" y="T11"/>
                    </a:cxn>
                    <a:cxn ang="T114">
                      <a:pos x="T12" y="T13"/>
                    </a:cxn>
                    <a:cxn ang="T115">
                      <a:pos x="T14" y="T15"/>
                    </a:cxn>
                    <a:cxn ang="T116">
                      <a:pos x="T16" y="T17"/>
                    </a:cxn>
                    <a:cxn ang="T117">
                      <a:pos x="T18" y="T19"/>
                    </a:cxn>
                    <a:cxn ang="T118">
                      <a:pos x="T20" y="T21"/>
                    </a:cxn>
                    <a:cxn ang="T119">
                      <a:pos x="T22" y="T23"/>
                    </a:cxn>
                    <a:cxn ang="T120">
                      <a:pos x="T24" y="T25"/>
                    </a:cxn>
                    <a:cxn ang="T121">
                      <a:pos x="T26" y="T27"/>
                    </a:cxn>
                    <a:cxn ang="T122">
                      <a:pos x="T28" y="T29"/>
                    </a:cxn>
                    <a:cxn ang="T123">
                      <a:pos x="T30" y="T31"/>
                    </a:cxn>
                    <a:cxn ang="T124">
                      <a:pos x="T32" y="T33"/>
                    </a:cxn>
                    <a:cxn ang="T125">
                      <a:pos x="T34" y="T35"/>
                    </a:cxn>
                    <a:cxn ang="T126">
                      <a:pos x="T36" y="T37"/>
                    </a:cxn>
                    <a:cxn ang="T127">
                      <a:pos x="T38" y="T39"/>
                    </a:cxn>
                    <a:cxn ang="T128">
                      <a:pos x="T40" y="T41"/>
                    </a:cxn>
                    <a:cxn ang="T129">
                      <a:pos x="T42" y="T43"/>
                    </a:cxn>
                    <a:cxn ang="T130">
                      <a:pos x="T44" y="T45"/>
                    </a:cxn>
                    <a:cxn ang="T131">
                      <a:pos x="T46" y="T47"/>
                    </a:cxn>
                    <a:cxn ang="T132">
                      <a:pos x="T48" y="T49"/>
                    </a:cxn>
                    <a:cxn ang="T133">
                      <a:pos x="T50" y="T51"/>
                    </a:cxn>
                    <a:cxn ang="T134">
                      <a:pos x="T52" y="T53"/>
                    </a:cxn>
                    <a:cxn ang="T135">
                      <a:pos x="T54" y="T55"/>
                    </a:cxn>
                    <a:cxn ang="T136">
                      <a:pos x="T56" y="T57"/>
                    </a:cxn>
                    <a:cxn ang="T137">
                      <a:pos x="T58" y="T59"/>
                    </a:cxn>
                    <a:cxn ang="T138">
                      <a:pos x="T60" y="T61"/>
                    </a:cxn>
                    <a:cxn ang="T139">
                      <a:pos x="T62" y="T63"/>
                    </a:cxn>
                    <a:cxn ang="T140">
                      <a:pos x="T64" y="T65"/>
                    </a:cxn>
                    <a:cxn ang="T141">
                      <a:pos x="T66" y="T67"/>
                    </a:cxn>
                    <a:cxn ang="T142">
                      <a:pos x="T68" y="T69"/>
                    </a:cxn>
                    <a:cxn ang="T143">
                      <a:pos x="T70" y="T71"/>
                    </a:cxn>
                    <a:cxn ang="T144">
                      <a:pos x="T72" y="T73"/>
                    </a:cxn>
                    <a:cxn ang="T145">
                      <a:pos x="T74" y="T75"/>
                    </a:cxn>
                    <a:cxn ang="T146">
                      <a:pos x="T76" y="T77"/>
                    </a:cxn>
                    <a:cxn ang="T147">
                      <a:pos x="T78" y="T79"/>
                    </a:cxn>
                    <a:cxn ang="T148">
                      <a:pos x="T80" y="T81"/>
                    </a:cxn>
                    <a:cxn ang="T149">
                      <a:pos x="T82" y="T83"/>
                    </a:cxn>
                    <a:cxn ang="T150">
                      <a:pos x="T84" y="T85"/>
                    </a:cxn>
                    <a:cxn ang="T151">
                      <a:pos x="T86" y="T87"/>
                    </a:cxn>
                    <a:cxn ang="T152">
                      <a:pos x="T88" y="T89"/>
                    </a:cxn>
                    <a:cxn ang="T153">
                      <a:pos x="T90" y="T91"/>
                    </a:cxn>
                    <a:cxn ang="T154">
                      <a:pos x="T92" y="T93"/>
                    </a:cxn>
                    <a:cxn ang="T155">
                      <a:pos x="T94" y="T95"/>
                    </a:cxn>
                    <a:cxn ang="T156">
                      <a:pos x="T96" y="T97"/>
                    </a:cxn>
                    <a:cxn ang="T157">
                      <a:pos x="T98" y="T99"/>
                    </a:cxn>
                    <a:cxn ang="T158">
                      <a:pos x="T100" y="T101"/>
                    </a:cxn>
                    <a:cxn ang="T159">
                      <a:pos x="T102" y="T103"/>
                    </a:cxn>
                    <a:cxn ang="T160">
                      <a:pos x="T104" y="T105"/>
                    </a:cxn>
                    <a:cxn ang="T161">
                      <a:pos x="T106" y="T107"/>
                    </a:cxn>
                  </a:cxnLst>
                  <a:rect l="T162" t="T163" r="T164" b="T165"/>
                  <a:pathLst>
                    <a:path w="345" h="686">
                      <a:moveTo>
                        <a:pt x="57" y="2"/>
                      </a:moveTo>
                      <a:lnTo>
                        <a:pt x="89" y="0"/>
                      </a:lnTo>
                      <a:lnTo>
                        <a:pt x="113" y="15"/>
                      </a:lnTo>
                      <a:lnTo>
                        <a:pt x="169" y="64"/>
                      </a:lnTo>
                      <a:lnTo>
                        <a:pt x="227" y="121"/>
                      </a:lnTo>
                      <a:lnTo>
                        <a:pt x="278" y="176"/>
                      </a:lnTo>
                      <a:lnTo>
                        <a:pt x="315" y="225"/>
                      </a:lnTo>
                      <a:lnTo>
                        <a:pt x="337" y="263"/>
                      </a:lnTo>
                      <a:lnTo>
                        <a:pt x="345" y="293"/>
                      </a:lnTo>
                      <a:lnTo>
                        <a:pt x="341" y="321"/>
                      </a:lnTo>
                      <a:lnTo>
                        <a:pt x="329" y="349"/>
                      </a:lnTo>
                      <a:lnTo>
                        <a:pt x="302" y="382"/>
                      </a:lnTo>
                      <a:lnTo>
                        <a:pt x="262" y="416"/>
                      </a:lnTo>
                      <a:lnTo>
                        <a:pt x="201" y="467"/>
                      </a:lnTo>
                      <a:lnTo>
                        <a:pt x="154" y="496"/>
                      </a:lnTo>
                      <a:lnTo>
                        <a:pt x="127" y="521"/>
                      </a:lnTo>
                      <a:lnTo>
                        <a:pt x="115" y="544"/>
                      </a:lnTo>
                      <a:lnTo>
                        <a:pt x="117" y="559"/>
                      </a:lnTo>
                      <a:lnTo>
                        <a:pt x="133" y="575"/>
                      </a:lnTo>
                      <a:lnTo>
                        <a:pt x="171" y="600"/>
                      </a:lnTo>
                      <a:lnTo>
                        <a:pt x="203" y="619"/>
                      </a:lnTo>
                      <a:lnTo>
                        <a:pt x="241" y="631"/>
                      </a:lnTo>
                      <a:lnTo>
                        <a:pt x="264" y="638"/>
                      </a:lnTo>
                      <a:lnTo>
                        <a:pt x="269" y="654"/>
                      </a:lnTo>
                      <a:lnTo>
                        <a:pt x="262" y="664"/>
                      </a:lnTo>
                      <a:lnTo>
                        <a:pt x="229" y="678"/>
                      </a:lnTo>
                      <a:lnTo>
                        <a:pt x="224" y="680"/>
                      </a:lnTo>
                      <a:lnTo>
                        <a:pt x="180" y="686"/>
                      </a:lnTo>
                      <a:lnTo>
                        <a:pt x="157" y="686"/>
                      </a:lnTo>
                      <a:lnTo>
                        <a:pt x="134" y="668"/>
                      </a:lnTo>
                      <a:lnTo>
                        <a:pt x="112" y="635"/>
                      </a:lnTo>
                      <a:lnTo>
                        <a:pt x="89" y="614"/>
                      </a:lnTo>
                      <a:lnTo>
                        <a:pt x="56" y="596"/>
                      </a:lnTo>
                      <a:lnTo>
                        <a:pt x="33" y="575"/>
                      </a:lnTo>
                      <a:lnTo>
                        <a:pt x="31" y="547"/>
                      </a:lnTo>
                      <a:lnTo>
                        <a:pt x="36" y="526"/>
                      </a:lnTo>
                      <a:lnTo>
                        <a:pt x="57" y="505"/>
                      </a:lnTo>
                      <a:lnTo>
                        <a:pt x="91" y="486"/>
                      </a:lnTo>
                      <a:lnTo>
                        <a:pt x="119" y="463"/>
                      </a:lnTo>
                      <a:lnTo>
                        <a:pt x="145" y="424"/>
                      </a:lnTo>
                      <a:lnTo>
                        <a:pt x="169" y="381"/>
                      </a:lnTo>
                      <a:lnTo>
                        <a:pt x="201" y="339"/>
                      </a:lnTo>
                      <a:lnTo>
                        <a:pt x="234" y="314"/>
                      </a:lnTo>
                      <a:lnTo>
                        <a:pt x="252" y="302"/>
                      </a:lnTo>
                      <a:lnTo>
                        <a:pt x="255" y="291"/>
                      </a:lnTo>
                      <a:lnTo>
                        <a:pt x="238" y="279"/>
                      </a:lnTo>
                      <a:lnTo>
                        <a:pt x="185" y="237"/>
                      </a:lnTo>
                      <a:lnTo>
                        <a:pt x="115" y="193"/>
                      </a:lnTo>
                      <a:lnTo>
                        <a:pt x="63" y="153"/>
                      </a:lnTo>
                      <a:lnTo>
                        <a:pt x="19" y="102"/>
                      </a:lnTo>
                      <a:lnTo>
                        <a:pt x="0" y="53"/>
                      </a:lnTo>
                      <a:lnTo>
                        <a:pt x="7" y="27"/>
                      </a:lnTo>
                      <a:lnTo>
                        <a:pt x="33" y="9"/>
                      </a:lnTo>
                      <a:lnTo>
                        <a:pt x="57"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67" name="Group 72"/>
              <p:cNvGrpSpPr>
                <a:grpSpLocks noChangeAspect="1"/>
              </p:cNvGrpSpPr>
              <p:nvPr/>
            </p:nvGrpSpPr>
            <p:grpSpPr bwMode="auto">
              <a:xfrm>
                <a:off x="1346" y="2030"/>
                <a:ext cx="144" cy="186"/>
                <a:chOff x="2895" y="2582"/>
                <a:chExt cx="322" cy="418"/>
              </a:xfrm>
            </p:grpSpPr>
            <p:sp>
              <p:nvSpPr>
                <p:cNvPr id="52269" name="Freeform 73"/>
                <p:cNvSpPr>
                  <a:spLocks noChangeAspect="1"/>
                </p:cNvSpPr>
                <p:nvPr/>
              </p:nvSpPr>
              <p:spPr bwMode="auto">
                <a:xfrm>
                  <a:off x="2895" y="2582"/>
                  <a:ext cx="322" cy="418"/>
                </a:xfrm>
                <a:custGeom>
                  <a:avLst/>
                  <a:gdLst>
                    <a:gd name="T0" fmla="*/ 20 w 322"/>
                    <a:gd name="T1" fmla="*/ 319 h 418"/>
                    <a:gd name="T2" fmla="*/ 5 w 322"/>
                    <a:gd name="T3" fmla="*/ 347 h 418"/>
                    <a:gd name="T4" fmla="*/ 1 w 322"/>
                    <a:gd name="T5" fmla="*/ 386 h 418"/>
                    <a:gd name="T6" fmla="*/ 8 w 322"/>
                    <a:gd name="T7" fmla="*/ 398 h 418"/>
                    <a:gd name="T8" fmla="*/ 23 w 322"/>
                    <a:gd name="T9" fmla="*/ 410 h 418"/>
                    <a:gd name="T10" fmla="*/ 54 w 322"/>
                    <a:gd name="T11" fmla="*/ 417 h 418"/>
                    <a:gd name="T12" fmla="*/ 83 w 322"/>
                    <a:gd name="T13" fmla="*/ 413 h 418"/>
                    <a:gd name="T14" fmla="*/ 107 w 322"/>
                    <a:gd name="T15" fmla="*/ 399 h 418"/>
                    <a:gd name="T16" fmla="*/ 120 w 322"/>
                    <a:gd name="T17" fmla="*/ 384 h 418"/>
                    <a:gd name="T18" fmla="*/ 121 w 322"/>
                    <a:gd name="T19" fmla="*/ 378 h 418"/>
                    <a:gd name="T20" fmla="*/ 133 w 322"/>
                    <a:gd name="T21" fmla="*/ 362 h 418"/>
                    <a:gd name="T22" fmla="*/ 150 w 322"/>
                    <a:gd name="T23" fmla="*/ 333 h 418"/>
                    <a:gd name="T24" fmla="*/ 171 w 322"/>
                    <a:gd name="T25" fmla="*/ 288 h 418"/>
                    <a:gd name="T26" fmla="*/ 237 w 322"/>
                    <a:gd name="T27" fmla="*/ 196 h 418"/>
                    <a:gd name="T28" fmla="*/ 315 w 322"/>
                    <a:gd name="T29" fmla="*/ 90 h 418"/>
                    <a:gd name="T30" fmla="*/ 321 w 322"/>
                    <a:gd name="T31" fmla="*/ 76 h 418"/>
                    <a:gd name="T32" fmla="*/ 322 w 322"/>
                    <a:gd name="T33" fmla="*/ 72 h 418"/>
                    <a:gd name="T34" fmla="*/ 319 w 322"/>
                    <a:gd name="T35" fmla="*/ 42 h 418"/>
                    <a:gd name="T36" fmla="*/ 306 w 322"/>
                    <a:gd name="T37" fmla="*/ 20 h 418"/>
                    <a:gd name="T38" fmla="*/ 277 w 322"/>
                    <a:gd name="T39" fmla="*/ 1 h 418"/>
                    <a:gd name="T40" fmla="*/ 211 w 322"/>
                    <a:gd name="T41" fmla="*/ 6 h 418"/>
                    <a:gd name="T42" fmla="*/ 207 w 322"/>
                    <a:gd name="T43" fmla="*/ 24 h 418"/>
                    <a:gd name="T44" fmla="*/ 185 w 322"/>
                    <a:gd name="T45" fmla="*/ 66 h 418"/>
                    <a:gd name="T46" fmla="*/ 163 w 322"/>
                    <a:gd name="T47" fmla="*/ 105 h 418"/>
                    <a:gd name="T48" fmla="*/ 144 w 322"/>
                    <a:gd name="T49" fmla="*/ 140 h 418"/>
                    <a:gd name="T50" fmla="*/ 52 w 322"/>
                    <a:gd name="T51" fmla="*/ 280 h 418"/>
                    <a:gd name="T52" fmla="*/ 37 w 322"/>
                    <a:gd name="T53" fmla="*/ 298 h 418"/>
                    <a:gd name="T54" fmla="*/ 48 w 322"/>
                    <a:gd name="T55" fmla="*/ 318 h 418"/>
                    <a:gd name="T56" fmla="*/ 106 w 322"/>
                    <a:gd name="T57" fmla="*/ 238 h 418"/>
                    <a:gd name="T58" fmla="*/ 170 w 322"/>
                    <a:gd name="T59" fmla="*/ 138 h 418"/>
                    <a:gd name="T60" fmla="*/ 181 w 322"/>
                    <a:gd name="T61" fmla="*/ 117 h 418"/>
                    <a:gd name="T62" fmla="*/ 188 w 322"/>
                    <a:gd name="T63" fmla="*/ 104 h 418"/>
                    <a:gd name="T64" fmla="*/ 226 w 322"/>
                    <a:gd name="T65" fmla="*/ 38 h 418"/>
                    <a:gd name="T66" fmla="*/ 269 w 322"/>
                    <a:gd name="T67" fmla="*/ 21 h 418"/>
                    <a:gd name="T68" fmla="*/ 297 w 322"/>
                    <a:gd name="T69" fmla="*/ 47 h 418"/>
                    <a:gd name="T70" fmla="*/ 291 w 322"/>
                    <a:gd name="T71" fmla="*/ 83 h 418"/>
                    <a:gd name="T72" fmla="*/ 220 w 322"/>
                    <a:gd name="T73" fmla="*/ 181 h 418"/>
                    <a:gd name="T74" fmla="*/ 203 w 322"/>
                    <a:gd name="T75" fmla="*/ 208 h 418"/>
                    <a:gd name="T76" fmla="*/ 165 w 322"/>
                    <a:gd name="T77" fmla="*/ 259 h 418"/>
                    <a:gd name="T78" fmla="*/ 134 w 322"/>
                    <a:gd name="T79" fmla="*/ 316 h 418"/>
                    <a:gd name="T80" fmla="*/ 131 w 322"/>
                    <a:gd name="T81" fmla="*/ 319 h 418"/>
                    <a:gd name="T82" fmla="*/ 120 w 322"/>
                    <a:gd name="T83" fmla="*/ 345 h 418"/>
                    <a:gd name="T84" fmla="*/ 107 w 322"/>
                    <a:gd name="T85" fmla="*/ 364 h 418"/>
                    <a:gd name="T86" fmla="*/ 83 w 322"/>
                    <a:gd name="T87" fmla="*/ 389 h 418"/>
                    <a:gd name="T88" fmla="*/ 55 w 322"/>
                    <a:gd name="T89" fmla="*/ 399 h 418"/>
                    <a:gd name="T90" fmla="*/ 27 w 322"/>
                    <a:gd name="T91" fmla="*/ 387 h 418"/>
                    <a:gd name="T92" fmla="*/ 21 w 322"/>
                    <a:gd name="T93" fmla="*/ 369 h 418"/>
                    <a:gd name="T94" fmla="*/ 37 w 322"/>
                    <a:gd name="T95" fmla="*/ 350 h 418"/>
                    <a:gd name="T96" fmla="*/ 62 w 322"/>
                    <a:gd name="T97" fmla="*/ 350 h 418"/>
                    <a:gd name="T98" fmla="*/ 89 w 322"/>
                    <a:gd name="T99" fmla="*/ 365 h 418"/>
                    <a:gd name="T100" fmla="*/ 90 w 322"/>
                    <a:gd name="T101" fmla="*/ 350 h 418"/>
                    <a:gd name="T102" fmla="*/ 75 w 322"/>
                    <a:gd name="T103" fmla="*/ 330 h 418"/>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322"/>
                    <a:gd name="T157" fmla="*/ 0 h 418"/>
                    <a:gd name="T158" fmla="*/ 322 w 322"/>
                    <a:gd name="T159" fmla="*/ 418 h 418"/>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322" h="418">
                      <a:moveTo>
                        <a:pt x="37" y="298"/>
                      </a:moveTo>
                      <a:lnTo>
                        <a:pt x="35" y="299"/>
                      </a:lnTo>
                      <a:lnTo>
                        <a:pt x="30" y="303"/>
                      </a:lnTo>
                      <a:lnTo>
                        <a:pt x="27" y="308"/>
                      </a:lnTo>
                      <a:lnTo>
                        <a:pt x="20" y="319"/>
                      </a:lnTo>
                      <a:lnTo>
                        <a:pt x="14" y="329"/>
                      </a:lnTo>
                      <a:lnTo>
                        <a:pt x="10" y="341"/>
                      </a:lnTo>
                      <a:lnTo>
                        <a:pt x="7" y="343"/>
                      </a:lnTo>
                      <a:lnTo>
                        <a:pt x="6" y="344"/>
                      </a:lnTo>
                      <a:lnTo>
                        <a:pt x="5" y="347"/>
                      </a:lnTo>
                      <a:lnTo>
                        <a:pt x="2" y="351"/>
                      </a:lnTo>
                      <a:lnTo>
                        <a:pt x="1" y="357"/>
                      </a:lnTo>
                      <a:lnTo>
                        <a:pt x="0" y="363"/>
                      </a:lnTo>
                      <a:lnTo>
                        <a:pt x="1" y="369"/>
                      </a:lnTo>
                      <a:lnTo>
                        <a:pt x="1" y="386"/>
                      </a:lnTo>
                      <a:lnTo>
                        <a:pt x="2" y="387"/>
                      </a:lnTo>
                      <a:lnTo>
                        <a:pt x="3" y="389"/>
                      </a:lnTo>
                      <a:lnTo>
                        <a:pt x="5" y="392"/>
                      </a:lnTo>
                      <a:lnTo>
                        <a:pt x="7" y="393"/>
                      </a:lnTo>
                      <a:lnTo>
                        <a:pt x="8" y="398"/>
                      </a:lnTo>
                      <a:lnTo>
                        <a:pt x="11" y="402"/>
                      </a:lnTo>
                      <a:lnTo>
                        <a:pt x="15" y="406"/>
                      </a:lnTo>
                      <a:lnTo>
                        <a:pt x="21" y="408"/>
                      </a:lnTo>
                      <a:lnTo>
                        <a:pt x="21" y="409"/>
                      </a:lnTo>
                      <a:lnTo>
                        <a:pt x="23" y="410"/>
                      </a:lnTo>
                      <a:lnTo>
                        <a:pt x="27" y="411"/>
                      </a:lnTo>
                      <a:lnTo>
                        <a:pt x="34" y="414"/>
                      </a:lnTo>
                      <a:lnTo>
                        <a:pt x="41" y="415"/>
                      </a:lnTo>
                      <a:lnTo>
                        <a:pt x="48" y="416"/>
                      </a:lnTo>
                      <a:lnTo>
                        <a:pt x="54" y="417"/>
                      </a:lnTo>
                      <a:lnTo>
                        <a:pt x="60" y="418"/>
                      </a:lnTo>
                      <a:lnTo>
                        <a:pt x="66" y="417"/>
                      </a:lnTo>
                      <a:lnTo>
                        <a:pt x="72" y="416"/>
                      </a:lnTo>
                      <a:lnTo>
                        <a:pt x="78" y="415"/>
                      </a:lnTo>
                      <a:lnTo>
                        <a:pt x="83" y="413"/>
                      </a:lnTo>
                      <a:lnTo>
                        <a:pt x="89" y="410"/>
                      </a:lnTo>
                      <a:lnTo>
                        <a:pt x="96" y="407"/>
                      </a:lnTo>
                      <a:lnTo>
                        <a:pt x="101" y="404"/>
                      </a:lnTo>
                      <a:lnTo>
                        <a:pt x="106" y="400"/>
                      </a:lnTo>
                      <a:lnTo>
                        <a:pt x="107" y="399"/>
                      </a:lnTo>
                      <a:lnTo>
                        <a:pt x="109" y="398"/>
                      </a:lnTo>
                      <a:lnTo>
                        <a:pt x="111" y="396"/>
                      </a:lnTo>
                      <a:lnTo>
                        <a:pt x="116" y="391"/>
                      </a:lnTo>
                      <a:lnTo>
                        <a:pt x="119" y="386"/>
                      </a:lnTo>
                      <a:lnTo>
                        <a:pt x="120" y="384"/>
                      </a:lnTo>
                      <a:lnTo>
                        <a:pt x="120" y="383"/>
                      </a:lnTo>
                      <a:lnTo>
                        <a:pt x="120" y="382"/>
                      </a:lnTo>
                      <a:lnTo>
                        <a:pt x="121" y="380"/>
                      </a:lnTo>
                      <a:lnTo>
                        <a:pt x="120" y="379"/>
                      </a:lnTo>
                      <a:lnTo>
                        <a:pt x="121" y="378"/>
                      </a:lnTo>
                      <a:lnTo>
                        <a:pt x="124" y="375"/>
                      </a:lnTo>
                      <a:lnTo>
                        <a:pt x="126" y="373"/>
                      </a:lnTo>
                      <a:lnTo>
                        <a:pt x="127" y="372"/>
                      </a:lnTo>
                      <a:lnTo>
                        <a:pt x="128" y="371"/>
                      </a:lnTo>
                      <a:lnTo>
                        <a:pt x="133" y="362"/>
                      </a:lnTo>
                      <a:lnTo>
                        <a:pt x="136" y="357"/>
                      </a:lnTo>
                      <a:lnTo>
                        <a:pt x="137" y="355"/>
                      </a:lnTo>
                      <a:lnTo>
                        <a:pt x="139" y="352"/>
                      </a:lnTo>
                      <a:lnTo>
                        <a:pt x="144" y="342"/>
                      </a:lnTo>
                      <a:lnTo>
                        <a:pt x="150" y="333"/>
                      </a:lnTo>
                      <a:lnTo>
                        <a:pt x="151" y="331"/>
                      </a:lnTo>
                      <a:lnTo>
                        <a:pt x="151" y="329"/>
                      </a:lnTo>
                      <a:lnTo>
                        <a:pt x="157" y="315"/>
                      </a:lnTo>
                      <a:lnTo>
                        <a:pt x="164" y="301"/>
                      </a:lnTo>
                      <a:lnTo>
                        <a:pt x="171" y="288"/>
                      </a:lnTo>
                      <a:lnTo>
                        <a:pt x="180" y="276"/>
                      </a:lnTo>
                      <a:lnTo>
                        <a:pt x="191" y="262"/>
                      </a:lnTo>
                      <a:lnTo>
                        <a:pt x="203" y="249"/>
                      </a:lnTo>
                      <a:lnTo>
                        <a:pt x="219" y="222"/>
                      </a:lnTo>
                      <a:lnTo>
                        <a:pt x="237" y="196"/>
                      </a:lnTo>
                      <a:lnTo>
                        <a:pt x="295" y="113"/>
                      </a:lnTo>
                      <a:lnTo>
                        <a:pt x="300" y="108"/>
                      </a:lnTo>
                      <a:lnTo>
                        <a:pt x="306" y="102"/>
                      </a:lnTo>
                      <a:lnTo>
                        <a:pt x="310" y="97"/>
                      </a:lnTo>
                      <a:lnTo>
                        <a:pt x="315" y="90"/>
                      </a:lnTo>
                      <a:lnTo>
                        <a:pt x="315" y="89"/>
                      </a:lnTo>
                      <a:lnTo>
                        <a:pt x="316" y="88"/>
                      </a:lnTo>
                      <a:lnTo>
                        <a:pt x="318" y="85"/>
                      </a:lnTo>
                      <a:lnTo>
                        <a:pt x="320" y="81"/>
                      </a:lnTo>
                      <a:lnTo>
                        <a:pt x="321" y="76"/>
                      </a:lnTo>
                      <a:lnTo>
                        <a:pt x="321" y="75"/>
                      </a:lnTo>
                      <a:lnTo>
                        <a:pt x="321" y="74"/>
                      </a:lnTo>
                      <a:lnTo>
                        <a:pt x="322" y="74"/>
                      </a:lnTo>
                      <a:lnTo>
                        <a:pt x="322" y="72"/>
                      </a:lnTo>
                      <a:lnTo>
                        <a:pt x="322" y="65"/>
                      </a:lnTo>
                      <a:lnTo>
                        <a:pt x="322" y="59"/>
                      </a:lnTo>
                      <a:lnTo>
                        <a:pt x="321" y="54"/>
                      </a:lnTo>
                      <a:lnTo>
                        <a:pt x="321" y="48"/>
                      </a:lnTo>
                      <a:lnTo>
                        <a:pt x="319" y="42"/>
                      </a:lnTo>
                      <a:lnTo>
                        <a:pt x="317" y="38"/>
                      </a:lnTo>
                      <a:lnTo>
                        <a:pt x="315" y="32"/>
                      </a:lnTo>
                      <a:lnTo>
                        <a:pt x="312" y="28"/>
                      </a:lnTo>
                      <a:lnTo>
                        <a:pt x="309" y="24"/>
                      </a:lnTo>
                      <a:lnTo>
                        <a:pt x="306" y="20"/>
                      </a:lnTo>
                      <a:lnTo>
                        <a:pt x="301" y="16"/>
                      </a:lnTo>
                      <a:lnTo>
                        <a:pt x="298" y="12"/>
                      </a:lnTo>
                      <a:lnTo>
                        <a:pt x="293" y="9"/>
                      </a:lnTo>
                      <a:lnTo>
                        <a:pt x="288" y="6"/>
                      </a:lnTo>
                      <a:lnTo>
                        <a:pt x="277" y="1"/>
                      </a:lnTo>
                      <a:lnTo>
                        <a:pt x="225" y="0"/>
                      </a:lnTo>
                      <a:lnTo>
                        <a:pt x="222" y="1"/>
                      </a:lnTo>
                      <a:lnTo>
                        <a:pt x="218" y="2"/>
                      </a:lnTo>
                      <a:lnTo>
                        <a:pt x="214" y="4"/>
                      </a:lnTo>
                      <a:lnTo>
                        <a:pt x="211" y="6"/>
                      </a:lnTo>
                      <a:lnTo>
                        <a:pt x="209" y="10"/>
                      </a:lnTo>
                      <a:lnTo>
                        <a:pt x="207" y="12"/>
                      </a:lnTo>
                      <a:lnTo>
                        <a:pt x="207" y="16"/>
                      </a:lnTo>
                      <a:lnTo>
                        <a:pt x="207" y="22"/>
                      </a:lnTo>
                      <a:lnTo>
                        <a:pt x="207" y="24"/>
                      </a:lnTo>
                      <a:lnTo>
                        <a:pt x="203" y="33"/>
                      </a:lnTo>
                      <a:lnTo>
                        <a:pt x="198" y="44"/>
                      </a:lnTo>
                      <a:lnTo>
                        <a:pt x="192" y="54"/>
                      </a:lnTo>
                      <a:lnTo>
                        <a:pt x="187" y="63"/>
                      </a:lnTo>
                      <a:lnTo>
                        <a:pt x="185" y="66"/>
                      </a:lnTo>
                      <a:lnTo>
                        <a:pt x="185" y="68"/>
                      </a:lnTo>
                      <a:lnTo>
                        <a:pt x="182" y="73"/>
                      </a:lnTo>
                      <a:lnTo>
                        <a:pt x="176" y="83"/>
                      </a:lnTo>
                      <a:lnTo>
                        <a:pt x="164" y="103"/>
                      </a:lnTo>
                      <a:lnTo>
                        <a:pt x="163" y="105"/>
                      </a:lnTo>
                      <a:lnTo>
                        <a:pt x="162" y="108"/>
                      </a:lnTo>
                      <a:lnTo>
                        <a:pt x="159" y="115"/>
                      </a:lnTo>
                      <a:lnTo>
                        <a:pt x="157" y="121"/>
                      </a:lnTo>
                      <a:lnTo>
                        <a:pt x="150" y="134"/>
                      </a:lnTo>
                      <a:lnTo>
                        <a:pt x="144" y="140"/>
                      </a:lnTo>
                      <a:lnTo>
                        <a:pt x="139" y="147"/>
                      </a:lnTo>
                      <a:lnTo>
                        <a:pt x="128" y="163"/>
                      </a:lnTo>
                      <a:lnTo>
                        <a:pt x="116" y="180"/>
                      </a:lnTo>
                      <a:lnTo>
                        <a:pt x="96" y="213"/>
                      </a:lnTo>
                      <a:lnTo>
                        <a:pt x="52" y="280"/>
                      </a:lnTo>
                      <a:lnTo>
                        <a:pt x="48" y="282"/>
                      </a:lnTo>
                      <a:lnTo>
                        <a:pt x="43" y="286"/>
                      </a:lnTo>
                      <a:lnTo>
                        <a:pt x="39" y="292"/>
                      </a:lnTo>
                      <a:lnTo>
                        <a:pt x="38" y="296"/>
                      </a:lnTo>
                      <a:lnTo>
                        <a:pt x="37" y="298"/>
                      </a:lnTo>
                      <a:lnTo>
                        <a:pt x="69" y="328"/>
                      </a:lnTo>
                      <a:lnTo>
                        <a:pt x="67" y="327"/>
                      </a:lnTo>
                      <a:lnTo>
                        <a:pt x="65" y="327"/>
                      </a:lnTo>
                      <a:lnTo>
                        <a:pt x="40" y="328"/>
                      </a:lnTo>
                      <a:lnTo>
                        <a:pt x="48" y="318"/>
                      </a:lnTo>
                      <a:lnTo>
                        <a:pt x="66" y="294"/>
                      </a:lnTo>
                      <a:lnTo>
                        <a:pt x="75" y="282"/>
                      </a:lnTo>
                      <a:lnTo>
                        <a:pt x="83" y="270"/>
                      </a:lnTo>
                      <a:lnTo>
                        <a:pt x="95" y="254"/>
                      </a:lnTo>
                      <a:lnTo>
                        <a:pt x="106" y="238"/>
                      </a:lnTo>
                      <a:lnTo>
                        <a:pt x="128" y="205"/>
                      </a:lnTo>
                      <a:lnTo>
                        <a:pt x="138" y="188"/>
                      </a:lnTo>
                      <a:lnTo>
                        <a:pt x="144" y="180"/>
                      </a:lnTo>
                      <a:lnTo>
                        <a:pt x="150" y="172"/>
                      </a:lnTo>
                      <a:lnTo>
                        <a:pt x="170" y="138"/>
                      </a:lnTo>
                      <a:lnTo>
                        <a:pt x="170" y="137"/>
                      </a:lnTo>
                      <a:lnTo>
                        <a:pt x="171" y="136"/>
                      </a:lnTo>
                      <a:lnTo>
                        <a:pt x="172" y="133"/>
                      </a:lnTo>
                      <a:lnTo>
                        <a:pt x="180" y="119"/>
                      </a:lnTo>
                      <a:lnTo>
                        <a:pt x="181" y="117"/>
                      </a:lnTo>
                      <a:lnTo>
                        <a:pt x="181" y="116"/>
                      </a:lnTo>
                      <a:lnTo>
                        <a:pt x="182" y="115"/>
                      </a:lnTo>
                      <a:lnTo>
                        <a:pt x="184" y="112"/>
                      </a:lnTo>
                      <a:lnTo>
                        <a:pt x="188" y="104"/>
                      </a:lnTo>
                      <a:lnTo>
                        <a:pt x="196" y="90"/>
                      </a:lnTo>
                      <a:lnTo>
                        <a:pt x="204" y="76"/>
                      </a:lnTo>
                      <a:lnTo>
                        <a:pt x="218" y="54"/>
                      </a:lnTo>
                      <a:lnTo>
                        <a:pt x="222" y="46"/>
                      </a:lnTo>
                      <a:lnTo>
                        <a:pt x="226" y="38"/>
                      </a:lnTo>
                      <a:lnTo>
                        <a:pt x="228" y="31"/>
                      </a:lnTo>
                      <a:lnTo>
                        <a:pt x="229" y="24"/>
                      </a:lnTo>
                      <a:lnTo>
                        <a:pt x="231" y="21"/>
                      </a:lnTo>
                      <a:lnTo>
                        <a:pt x="268" y="20"/>
                      </a:lnTo>
                      <a:lnTo>
                        <a:pt x="269" y="21"/>
                      </a:lnTo>
                      <a:lnTo>
                        <a:pt x="277" y="26"/>
                      </a:lnTo>
                      <a:lnTo>
                        <a:pt x="286" y="32"/>
                      </a:lnTo>
                      <a:lnTo>
                        <a:pt x="290" y="34"/>
                      </a:lnTo>
                      <a:lnTo>
                        <a:pt x="293" y="40"/>
                      </a:lnTo>
                      <a:lnTo>
                        <a:pt x="297" y="47"/>
                      </a:lnTo>
                      <a:lnTo>
                        <a:pt x="299" y="51"/>
                      </a:lnTo>
                      <a:lnTo>
                        <a:pt x="301" y="54"/>
                      </a:lnTo>
                      <a:lnTo>
                        <a:pt x="303" y="64"/>
                      </a:lnTo>
                      <a:lnTo>
                        <a:pt x="303" y="66"/>
                      </a:lnTo>
                      <a:lnTo>
                        <a:pt x="291" y="83"/>
                      </a:lnTo>
                      <a:lnTo>
                        <a:pt x="268" y="114"/>
                      </a:lnTo>
                      <a:lnTo>
                        <a:pt x="247" y="146"/>
                      </a:lnTo>
                      <a:lnTo>
                        <a:pt x="226" y="178"/>
                      </a:lnTo>
                      <a:lnTo>
                        <a:pt x="222" y="179"/>
                      </a:lnTo>
                      <a:lnTo>
                        <a:pt x="220" y="181"/>
                      </a:lnTo>
                      <a:lnTo>
                        <a:pt x="217" y="184"/>
                      </a:lnTo>
                      <a:lnTo>
                        <a:pt x="212" y="192"/>
                      </a:lnTo>
                      <a:lnTo>
                        <a:pt x="208" y="200"/>
                      </a:lnTo>
                      <a:lnTo>
                        <a:pt x="207" y="202"/>
                      </a:lnTo>
                      <a:lnTo>
                        <a:pt x="203" y="208"/>
                      </a:lnTo>
                      <a:lnTo>
                        <a:pt x="199" y="215"/>
                      </a:lnTo>
                      <a:lnTo>
                        <a:pt x="190" y="227"/>
                      </a:lnTo>
                      <a:lnTo>
                        <a:pt x="180" y="241"/>
                      </a:lnTo>
                      <a:lnTo>
                        <a:pt x="171" y="253"/>
                      </a:lnTo>
                      <a:lnTo>
                        <a:pt x="165" y="259"/>
                      </a:lnTo>
                      <a:lnTo>
                        <a:pt x="161" y="266"/>
                      </a:lnTo>
                      <a:lnTo>
                        <a:pt x="153" y="280"/>
                      </a:lnTo>
                      <a:lnTo>
                        <a:pt x="148" y="285"/>
                      </a:lnTo>
                      <a:lnTo>
                        <a:pt x="145" y="292"/>
                      </a:lnTo>
                      <a:lnTo>
                        <a:pt x="134" y="316"/>
                      </a:lnTo>
                      <a:lnTo>
                        <a:pt x="133" y="317"/>
                      </a:lnTo>
                      <a:lnTo>
                        <a:pt x="132" y="317"/>
                      </a:lnTo>
                      <a:lnTo>
                        <a:pt x="132" y="318"/>
                      </a:lnTo>
                      <a:lnTo>
                        <a:pt x="131" y="319"/>
                      </a:lnTo>
                      <a:lnTo>
                        <a:pt x="130" y="321"/>
                      </a:lnTo>
                      <a:lnTo>
                        <a:pt x="130" y="324"/>
                      </a:lnTo>
                      <a:lnTo>
                        <a:pt x="127" y="331"/>
                      </a:lnTo>
                      <a:lnTo>
                        <a:pt x="123" y="338"/>
                      </a:lnTo>
                      <a:lnTo>
                        <a:pt x="120" y="345"/>
                      </a:lnTo>
                      <a:lnTo>
                        <a:pt x="116" y="351"/>
                      </a:lnTo>
                      <a:lnTo>
                        <a:pt x="113" y="355"/>
                      </a:lnTo>
                      <a:lnTo>
                        <a:pt x="111" y="358"/>
                      </a:lnTo>
                      <a:lnTo>
                        <a:pt x="110" y="361"/>
                      </a:lnTo>
                      <a:lnTo>
                        <a:pt x="107" y="364"/>
                      </a:lnTo>
                      <a:lnTo>
                        <a:pt x="103" y="371"/>
                      </a:lnTo>
                      <a:lnTo>
                        <a:pt x="96" y="377"/>
                      </a:lnTo>
                      <a:lnTo>
                        <a:pt x="93" y="380"/>
                      </a:lnTo>
                      <a:lnTo>
                        <a:pt x="90" y="384"/>
                      </a:lnTo>
                      <a:lnTo>
                        <a:pt x="83" y="389"/>
                      </a:lnTo>
                      <a:lnTo>
                        <a:pt x="79" y="393"/>
                      </a:lnTo>
                      <a:lnTo>
                        <a:pt x="75" y="395"/>
                      </a:lnTo>
                      <a:lnTo>
                        <a:pt x="70" y="397"/>
                      </a:lnTo>
                      <a:lnTo>
                        <a:pt x="65" y="398"/>
                      </a:lnTo>
                      <a:lnTo>
                        <a:pt x="55" y="399"/>
                      </a:lnTo>
                      <a:lnTo>
                        <a:pt x="51" y="398"/>
                      </a:lnTo>
                      <a:lnTo>
                        <a:pt x="46" y="398"/>
                      </a:lnTo>
                      <a:lnTo>
                        <a:pt x="36" y="394"/>
                      </a:lnTo>
                      <a:lnTo>
                        <a:pt x="33" y="393"/>
                      </a:lnTo>
                      <a:lnTo>
                        <a:pt x="27" y="387"/>
                      </a:lnTo>
                      <a:lnTo>
                        <a:pt x="25" y="384"/>
                      </a:lnTo>
                      <a:lnTo>
                        <a:pt x="22" y="380"/>
                      </a:lnTo>
                      <a:lnTo>
                        <a:pt x="21" y="378"/>
                      </a:lnTo>
                      <a:lnTo>
                        <a:pt x="21" y="374"/>
                      </a:lnTo>
                      <a:lnTo>
                        <a:pt x="21" y="369"/>
                      </a:lnTo>
                      <a:lnTo>
                        <a:pt x="21" y="366"/>
                      </a:lnTo>
                      <a:lnTo>
                        <a:pt x="25" y="360"/>
                      </a:lnTo>
                      <a:lnTo>
                        <a:pt x="29" y="356"/>
                      </a:lnTo>
                      <a:lnTo>
                        <a:pt x="34" y="351"/>
                      </a:lnTo>
                      <a:lnTo>
                        <a:pt x="37" y="350"/>
                      </a:lnTo>
                      <a:lnTo>
                        <a:pt x="41" y="349"/>
                      </a:lnTo>
                      <a:lnTo>
                        <a:pt x="47" y="347"/>
                      </a:lnTo>
                      <a:lnTo>
                        <a:pt x="55" y="346"/>
                      </a:lnTo>
                      <a:lnTo>
                        <a:pt x="57" y="348"/>
                      </a:lnTo>
                      <a:lnTo>
                        <a:pt x="62" y="350"/>
                      </a:lnTo>
                      <a:lnTo>
                        <a:pt x="68" y="354"/>
                      </a:lnTo>
                      <a:lnTo>
                        <a:pt x="73" y="358"/>
                      </a:lnTo>
                      <a:lnTo>
                        <a:pt x="77" y="364"/>
                      </a:lnTo>
                      <a:lnTo>
                        <a:pt x="80" y="365"/>
                      </a:lnTo>
                      <a:lnTo>
                        <a:pt x="89" y="365"/>
                      </a:lnTo>
                      <a:lnTo>
                        <a:pt x="89" y="364"/>
                      </a:lnTo>
                      <a:lnTo>
                        <a:pt x="90" y="362"/>
                      </a:lnTo>
                      <a:lnTo>
                        <a:pt x="90" y="361"/>
                      </a:lnTo>
                      <a:lnTo>
                        <a:pt x="91" y="355"/>
                      </a:lnTo>
                      <a:lnTo>
                        <a:pt x="90" y="350"/>
                      </a:lnTo>
                      <a:lnTo>
                        <a:pt x="89" y="345"/>
                      </a:lnTo>
                      <a:lnTo>
                        <a:pt x="87" y="341"/>
                      </a:lnTo>
                      <a:lnTo>
                        <a:pt x="83" y="336"/>
                      </a:lnTo>
                      <a:lnTo>
                        <a:pt x="80" y="334"/>
                      </a:lnTo>
                      <a:lnTo>
                        <a:pt x="75" y="330"/>
                      </a:lnTo>
                      <a:lnTo>
                        <a:pt x="69" y="328"/>
                      </a:lnTo>
                      <a:lnTo>
                        <a:pt x="37" y="29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70" name="Freeform 74"/>
                <p:cNvSpPr>
                  <a:spLocks noChangeAspect="1"/>
                </p:cNvSpPr>
                <p:nvPr/>
              </p:nvSpPr>
              <p:spPr bwMode="auto">
                <a:xfrm>
                  <a:off x="2916" y="2602"/>
                  <a:ext cx="284" cy="378"/>
                </a:xfrm>
                <a:custGeom>
                  <a:avLst/>
                  <a:gdLst>
                    <a:gd name="T0" fmla="*/ 46 w 284"/>
                    <a:gd name="T1" fmla="*/ 307 h 378"/>
                    <a:gd name="T2" fmla="*/ 54 w 284"/>
                    <a:gd name="T3" fmla="*/ 310 h 378"/>
                    <a:gd name="T4" fmla="*/ 63 w 284"/>
                    <a:gd name="T5" fmla="*/ 316 h 378"/>
                    <a:gd name="T6" fmla="*/ 69 w 284"/>
                    <a:gd name="T7" fmla="*/ 325 h 378"/>
                    <a:gd name="T8" fmla="*/ 71 w 284"/>
                    <a:gd name="T9" fmla="*/ 335 h 378"/>
                    <a:gd name="T10" fmla="*/ 70 w 284"/>
                    <a:gd name="T11" fmla="*/ 342 h 378"/>
                    <a:gd name="T12" fmla="*/ 68 w 284"/>
                    <a:gd name="T13" fmla="*/ 345 h 378"/>
                    <a:gd name="T14" fmla="*/ 57 w 284"/>
                    <a:gd name="T15" fmla="*/ 343 h 378"/>
                    <a:gd name="T16" fmla="*/ 47 w 284"/>
                    <a:gd name="T17" fmla="*/ 334 h 378"/>
                    <a:gd name="T18" fmla="*/ 37 w 284"/>
                    <a:gd name="T19" fmla="*/ 328 h 378"/>
                    <a:gd name="T20" fmla="*/ 26 w 284"/>
                    <a:gd name="T21" fmla="*/ 327 h 378"/>
                    <a:gd name="T22" fmla="*/ 17 w 284"/>
                    <a:gd name="T23" fmla="*/ 329 h 378"/>
                    <a:gd name="T24" fmla="*/ 9 w 284"/>
                    <a:gd name="T25" fmla="*/ 335 h 378"/>
                    <a:gd name="T26" fmla="*/ 0 w 284"/>
                    <a:gd name="T27" fmla="*/ 346 h 378"/>
                    <a:gd name="T28" fmla="*/ 0 w 284"/>
                    <a:gd name="T29" fmla="*/ 354 h 378"/>
                    <a:gd name="T30" fmla="*/ 2 w 284"/>
                    <a:gd name="T31" fmla="*/ 360 h 378"/>
                    <a:gd name="T32" fmla="*/ 7 w 284"/>
                    <a:gd name="T33" fmla="*/ 367 h 378"/>
                    <a:gd name="T34" fmla="*/ 16 w 284"/>
                    <a:gd name="T35" fmla="*/ 374 h 378"/>
                    <a:gd name="T36" fmla="*/ 31 w 284"/>
                    <a:gd name="T37" fmla="*/ 378 h 378"/>
                    <a:gd name="T38" fmla="*/ 45 w 284"/>
                    <a:gd name="T39" fmla="*/ 378 h 378"/>
                    <a:gd name="T40" fmla="*/ 55 w 284"/>
                    <a:gd name="T41" fmla="*/ 375 h 378"/>
                    <a:gd name="T42" fmla="*/ 63 w 284"/>
                    <a:gd name="T43" fmla="*/ 369 h 378"/>
                    <a:gd name="T44" fmla="*/ 73 w 284"/>
                    <a:gd name="T45" fmla="*/ 360 h 378"/>
                    <a:gd name="T46" fmla="*/ 82 w 284"/>
                    <a:gd name="T47" fmla="*/ 350 h 378"/>
                    <a:gd name="T48" fmla="*/ 89 w 284"/>
                    <a:gd name="T49" fmla="*/ 341 h 378"/>
                    <a:gd name="T50" fmla="*/ 93 w 284"/>
                    <a:gd name="T51" fmla="*/ 335 h 378"/>
                    <a:gd name="T52" fmla="*/ 100 w 284"/>
                    <a:gd name="T53" fmla="*/ 325 h 378"/>
                    <a:gd name="T54" fmla="*/ 107 w 284"/>
                    <a:gd name="T55" fmla="*/ 311 h 378"/>
                    <a:gd name="T56" fmla="*/ 110 w 284"/>
                    <a:gd name="T57" fmla="*/ 300 h 378"/>
                    <a:gd name="T58" fmla="*/ 112 w 284"/>
                    <a:gd name="T59" fmla="*/ 298 h 378"/>
                    <a:gd name="T60" fmla="*/ 112 w 284"/>
                    <a:gd name="T61" fmla="*/ 297 h 378"/>
                    <a:gd name="T62" fmla="*/ 114 w 284"/>
                    <a:gd name="T63" fmla="*/ 296 h 378"/>
                    <a:gd name="T64" fmla="*/ 128 w 284"/>
                    <a:gd name="T65" fmla="*/ 265 h 378"/>
                    <a:gd name="T66" fmla="*/ 141 w 284"/>
                    <a:gd name="T67" fmla="*/ 246 h 378"/>
                    <a:gd name="T68" fmla="*/ 151 w 284"/>
                    <a:gd name="T69" fmla="*/ 233 h 378"/>
                    <a:gd name="T70" fmla="*/ 170 w 284"/>
                    <a:gd name="T71" fmla="*/ 207 h 378"/>
                    <a:gd name="T72" fmla="*/ 183 w 284"/>
                    <a:gd name="T73" fmla="*/ 188 h 378"/>
                    <a:gd name="T74" fmla="*/ 188 w 284"/>
                    <a:gd name="T75" fmla="*/ 180 h 378"/>
                    <a:gd name="T76" fmla="*/ 197 w 284"/>
                    <a:gd name="T77" fmla="*/ 164 h 378"/>
                    <a:gd name="T78" fmla="*/ 202 w 284"/>
                    <a:gd name="T79" fmla="*/ 159 h 378"/>
                    <a:gd name="T80" fmla="*/ 227 w 284"/>
                    <a:gd name="T81" fmla="*/ 126 h 378"/>
                    <a:gd name="T82" fmla="*/ 272 w 284"/>
                    <a:gd name="T83" fmla="*/ 63 h 378"/>
                    <a:gd name="T84" fmla="*/ 284 w 284"/>
                    <a:gd name="T85" fmla="*/ 44 h 378"/>
                    <a:gd name="T86" fmla="*/ 280 w 284"/>
                    <a:gd name="T87" fmla="*/ 31 h 378"/>
                    <a:gd name="T88" fmla="*/ 273 w 284"/>
                    <a:gd name="T89" fmla="*/ 21 h 378"/>
                    <a:gd name="T90" fmla="*/ 266 w 284"/>
                    <a:gd name="T91" fmla="*/ 13 h 378"/>
                    <a:gd name="T92" fmla="*/ 250 w 284"/>
                    <a:gd name="T93" fmla="*/ 1 h 378"/>
                    <a:gd name="T94" fmla="*/ 211 w 284"/>
                    <a:gd name="T95" fmla="*/ 1 h 378"/>
                    <a:gd name="T96" fmla="*/ 209 w 284"/>
                    <a:gd name="T97" fmla="*/ 11 h 378"/>
                    <a:gd name="T98" fmla="*/ 202 w 284"/>
                    <a:gd name="T99" fmla="*/ 26 h 378"/>
                    <a:gd name="T100" fmla="*/ 184 w 284"/>
                    <a:gd name="T101" fmla="*/ 56 h 378"/>
                    <a:gd name="T102" fmla="*/ 168 w 284"/>
                    <a:gd name="T103" fmla="*/ 85 h 378"/>
                    <a:gd name="T104" fmla="*/ 162 w 284"/>
                    <a:gd name="T105" fmla="*/ 95 h 378"/>
                    <a:gd name="T106" fmla="*/ 161 w 284"/>
                    <a:gd name="T107" fmla="*/ 96 h 378"/>
                    <a:gd name="T108" fmla="*/ 160 w 284"/>
                    <a:gd name="T109" fmla="*/ 99 h 378"/>
                    <a:gd name="T110" fmla="*/ 151 w 284"/>
                    <a:gd name="T111" fmla="*/ 116 h 378"/>
                    <a:gd name="T112" fmla="*/ 150 w 284"/>
                    <a:gd name="T113" fmla="*/ 118 h 378"/>
                    <a:gd name="T114" fmla="*/ 124 w 284"/>
                    <a:gd name="T115" fmla="*/ 160 h 378"/>
                    <a:gd name="T116" fmla="*/ 108 w 284"/>
                    <a:gd name="T117" fmla="*/ 185 h 378"/>
                    <a:gd name="T118" fmla="*/ 75 w 284"/>
                    <a:gd name="T119" fmla="*/ 234 h 378"/>
                    <a:gd name="T120" fmla="*/ 54 w 284"/>
                    <a:gd name="T121" fmla="*/ 262 h 378"/>
                    <a:gd name="T122" fmla="*/ 27 w 284"/>
                    <a:gd name="T123" fmla="*/ 298 h 378"/>
                    <a:gd name="T124" fmla="*/ 45 w 284"/>
                    <a:gd name="T125" fmla="*/ 307 h 378"/>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 name="T189" fmla="*/ 0 w 284"/>
                    <a:gd name="T190" fmla="*/ 0 h 378"/>
                    <a:gd name="T191" fmla="*/ 284 w 284"/>
                    <a:gd name="T192" fmla="*/ 378 h 378"/>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T189" t="T190" r="T191" b="T192"/>
                  <a:pathLst>
                    <a:path w="284" h="378">
                      <a:moveTo>
                        <a:pt x="45" y="307"/>
                      </a:moveTo>
                      <a:lnTo>
                        <a:pt x="46" y="307"/>
                      </a:lnTo>
                      <a:lnTo>
                        <a:pt x="48" y="308"/>
                      </a:lnTo>
                      <a:lnTo>
                        <a:pt x="54" y="310"/>
                      </a:lnTo>
                      <a:lnTo>
                        <a:pt x="60" y="314"/>
                      </a:lnTo>
                      <a:lnTo>
                        <a:pt x="63" y="316"/>
                      </a:lnTo>
                      <a:lnTo>
                        <a:pt x="67" y="321"/>
                      </a:lnTo>
                      <a:lnTo>
                        <a:pt x="69" y="325"/>
                      </a:lnTo>
                      <a:lnTo>
                        <a:pt x="70" y="329"/>
                      </a:lnTo>
                      <a:lnTo>
                        <a:pt x="71" y="335"/>
                      </a:lnTo>
                      <a:lnTo>
                        <a:pt x="70" y="341"/>
                      </a:lnTo>
                      <a:lnTo>
                        <a:pt x="70" y="342"/>
                      </a:lnTo>
                      <a:lnTo>
                        <a:pt x="69" y="343"/>
                      </a:lnTo>
                      <a:lnTo>
                        <a:pt x="68" y="345"/>
                      </a:lnTo>
                      <a:lnTo>
                        <a:pt x="60" y="345"/>
                      </a:lnTo>
                      <a:lnTo>
                        <a:pt x="57" y="343"/>
                      </a:lnTo>
                      <a:lnTo>
                        <a:pt x="53" y="338"/>
                      </a:lnTo>
                      <a:lnTo>
                        <a:pt x="47" y="334"/>
                      </a:lnTo>
                      <a:lnTo>
                        <a:pt x="42" y="330"/>
                      </a:lnTo>
                      <a:lnTo>
                        <a:pt x="37" y="328"/>
                      </a:lnTo>
                      <a:lnTo>
                        <a:pt x="34" y="326"/>
                      </a:lnTo>
                      <a:lnTo>
                        <a:pt x="26" y="327"/>
                      </a:lnTo>
                      <a:lnTo>
                        <a:pt x="20" y="328"/>
                      </a:lnTo>
                      <a:lnTo>
                        <a:pt x="17" y="329"/>
                      </a:lnTo>
                      <a:lnTo>
                        <a:pt x="14" y="331"/>
                      </a:lnTo>
                      <a:lnTo>
                        <a:pt x="9" y="335"/>
                      </a:lnTo>
                      <a:lnTo>
                        <a:pt x="4" y="340"/>
                      </a:lnTo>
                      <a:lnTo>
                        <a:pt x="0" y="346"/>
                      </a:lnTo>
                      <a:lnTo>
                        <a:pt x="0" y="349"/>
                      </a:lnTo>
                      <a:lnTo>
                        <a:pt x="0" y="354"/>
                      </a:lnTo>
                      <a:lnTo>
                        <a:pt x="0" y="358"/>
                      </a:lnTo>
                      <a:lnTo>
                        <a:pt x="2" y="360"/>
                      </a:lnTo>
                      <a:lnTo>
                        <a:pt x="4" y="364"/>
                      </a:lnTo>
                      <a:lnTo>
                        <a:pt x="7" y="367"/>
                      </a:lnTo>
                      <a:lnTo>
                        <a:pt x="12" y="373"/>
                      </a:lnTo>
                      <a:lnTo>
                        <a:pt x="16" y="374"/>
                      </a:lnTo>
                      <a:lnTo>
                        <a:pt x="25" y="378"/>
                      </a:lnTo>
                      <a:lnTo>
                        <a:pt x="31" y="378"/>
                      </a:lnTo>
                      <a:lnTo>
                        <a:pt x="35" y="378"/>
                      </a:lnTo>
                      <a:lnTo>
                        <a:pt x="45" y="378"/>
                      </a:lnTo>
                      <a:lnTo>
                        <a:pt x="50" y="377"/>
                      </a:lnTo>
                      <a:lnTo>
                        <a:pt x="55" y="375"/>
                      </a:lnTo>
                      <a:lnTo>
                        <a:pt x="59" y="372"/>
                      </a:lnTo>
                      <a:lnTo>
                        <a:pt x="63" y="369"/>
                      </a:lnTo>
                      <a:lnTo>
                        <a:pt x="70" y="364"/>
                      </a:lnTo>
                      <a:lnTo>
                        <a:pt x="73" y="360"/>
                      </a:lnTo>
                      <a:lnTo>
                        <a:pt x="76" y="357"/>
                      </a:lnTo>
                      <a:lnTo>
                        <a:pt x="82" y="350"/>
                      </a:lnTo>
                      <a:lnTo>
                        <a:pt x="87" y="343"/>
                      </a:lnTo>
                      <a:lnTo>
                        <a:pt x="89" y="341"/>
                      </a:lnTo>
                      <a:lnTo>
                        <a:pt x="91" y="338"/>
                      </a:lnTo>
                      <a:lnTo>
                        <a:pt x="93" y="335"/>
                      </a:lnTo>
                      <a:lnTo>
                        <a:pt x="96" y="331"/>
                      </a:lnTo>
                      <a:lnTo>
                        <a:pt x="100" y="325"/>
                      </a:lnTo>
                      <a:lnTo>
                        <a:pt x="103" y="318"/>
                      </a:lnTo>
                      <a:lnTo>
                        <a:pt x="107" y="311"/>
                      </a:lnTo>
                      <a:lnTo>
                        <a:pt x="110" y="304"/>
                      </a:lnTo>
                      <a:lnTo>
                        <a:pt x="110" y="300"/>
                      </a:lnTo>
                      <a:lnTo>
                        <a:pt x="111" y="299"/>
                      </a:lnTo>
                      <a:lnTo>
                        <a:pt x="112" y="298"/>
                      </a:lnTo>
                      <a:lnTo>
                        <a:pt x="112" y="297"/>
                      </a:lnTo>
                      <a:lnTo>
                        <a:pt x="113" y="297"/>
                      </a:lnTo>
                      <a:lnTo>
                        <a:pt x="114" y="296"/>
                      </a:lnTo>
                      <a:lnTo>
                        <a:pt x="125" y="272"/>
                      </a:lnTo>
                      <a:lnTo>
                        <a:pt x="128" y="265"/>
                      </a:lnTo>
                      <a:lnTo>
                        <a:pt x="133" y="260"/>
                      </a:lnTo>
                      <a:lnTo>
                        <a:pt x="141" y="246"/>
                      </a:lnTo>
                      <a:lnTo>
                        <a:pt x="146" y="239"/>
                      </a:lnTo>
                      <a:lnTo>
                        <a:pt x="151" y="233"/>
                      </a:lnTo>
                      <a:lnTo>
                        <a:pt x="160" y="221"/>
                      </a:lnTo>
                      <a:lnTo>
                        <a:pt x="170" y="207"/>
                      </a:lnTo>
                      <a:lnTo>
                        <a:pt x="179" y="195"/>
                      </a:lnTo>
                      <a:lnTo>
                        <a:pt x="183" y="188"/>
                      </a:lnTo>
                      <a:lnTo>
                        <a:pt x="188" y="182"/>
                      </a:lnTo>
                      <a:lnTo>
                        <a:pt x="188" y="180"/>
                      </a:lnTo>
                      <a:lnTo>
                        <a:pt x="192" y="172"/>
                      </a:lnTo>
                      <a:lnTo>
                        <a:pt x="197" y="164"/>
                      </a:lnTo>
                      <a:lnTo>
                        <a:pt x="201" y="161"/>
                      </a:lnTo>
                      <a:lnTo>
                        <a:pt x="202" y="159"/>
                      </a:lnTo>
                      <a:lnTo>
                        <a:pt x="206" y="158"/>
                      </a:lnTo>
                      <a:lnTo>
                        <a:pt x="227" y="126"/>
                      </a:lnTo>
                      <a:lnTo>
                        <a:pt x="249" y="94"/>
                      </a:lnTo>
                      <a:lnTo>
                        <a:pt x="272" y="63"/>
                      </a:lnTo>
                      <a:lnTo>
                        <a:pt x="284" y="46"/>
                      </a:lnTo>
                      <a:lnTo>
                        <a:pt x="284" y="44"/>
                      </a:lnTo>
                      <a:lnTo>
                        <a:pt x="281" y="35"/>
                      </a:lnTo>
                      <a:lnTo>
                        <a:pt x="280" y="31"/>
                      </a:lnTo>
                      <a:lnTo>
                        <a:pt x="278" y="28"/>
                      </a:lnTo>
                      <a:lnTo>
                        <a:pt x="273" y="21"/>
                      </a:lnTo>
                      <a:lnTo>
                        <a:pt x="271" y="14"/>
                      </a:lnTo>
                      <a:lnTo>
                        <a:pt x="266" y="13"/>
                      </a:lnTo>
                      <a:lnTo>
                        <a:pt x="258" y="7"/>
                      </a:lnTo>
                      <a:lnTo>
                        <a:pt x="250" y="1"/>
                      </a:lnTo>
                      <a:lnTo>
                        <a:pt x="249" y="0"/>
                      </a:lnTo>
                      <a:lnTo>
                        <a:pt x="211" y="1"/>
                      </a:lnTo>
                      <a:lnTo>
                        <a:pt x="209" y="4"/>
                      </a:lnTo>
                      <a:lnTo>
                        <a:pt x="209" y="11"/>
                      </a:lnTo>
                      <a:lnTo>
                        <a:pt x="206" y="18"/>
                      </a:lnTo>
                      <a:lnTo>
                        <a:pt x="202" y="26"/>
                      </a:lnTo>
                      <a:lnTo>
                        <a:pt x="198" y="34"/>
                      </a:lnTo>
                      <a:lnTo>
                        <a:pt x="184" y="56"/>
                      </a:lnTo>
                      <a:lnTo>
                        <a:pt x="176" y="70"/>
                      </a:lnTo>
                      <a:lnTo>
                        <a:pt x="168" y="85"/>
                      </a:lnTo>
                      <a:lnTo>
                        <a:pt x="164" y="92"/>
                      </a:lnTo>
                      <a:lnTo>
                        <a:pt x="162" y="95"/>
                      </a:lnTo>
                      <a:lnTo>
                        <a:pt x="161" y="96"/>
                      </a:lnTo>
                      <a:lnTo>
                        <a:pt x="161" y="97"/>
                      </a:lnTo>
                      <a:lnTo>
                        <a:pt x="160" y="99"/>
                      </a:lnTo>
                      <a:lnTo>
                        <a:pt x="153" y="114"/>
                      </a:lnTo>
                      <a:lnTo>
                        <a:pt x="151" y="116"/>
                      </a:lnTo>
                      <a:lnTo>
                        <a:pt x="150" y="117"/>
                      </a:lnTo>
                      <a:lnTo>
                        <a:pt x="150" y="118"/>
                      </a:lnTo>
                      <a:lnTo>
                        <a:pt x="130" y="152"/>
                      </a:lnTo>
                      <a:lnTo>
                        <a:pt x="124" y="160"/>
                      </a:lnTo>
                      <a:lnTo>
                        <a:pt x="118" y="168"/>
                      </a:lnTo>
                      <a:lnTo>
                        <a:pt x="108" y="185"/>
                      </a:lnTo>
                      <a:lnTo>
                        <a:pt x="86" y="218"/>
                      </a:lnTo>
                      <a:lnTo>
                        <a:pt x="75" y="234"/>
                      </a:lnTo>
                      <a:lnTo>
                        <a:pt x="63" y="250"/>
                      </a:lnTo>
                      <a:lnTo>
                        <a:pt x="54" y="262"/>
                      </a:lnTo>
                      <a:lnTo>
                        <a:pt x="46" y="274"/>
                      </a:lnTo>
                      <a:lnTo>
                        <a:pt x="27" y="298"/>
                      </a:lnTo>
                      <a:lnTo>
                        <a:pt x="19" y="308"/>
                      </a:lnTo>
                      <a:lnTo>
                        <a:pt x="45" y="30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2268" name="Text Box 75"/>
              <p:cNvSpPr txBox="1">
                <a:spLocks noChangeArrowheads="1"/>
              </p:cNvSpPr>
              <p:nvPr/>
            </p:nvSpPr>
            <p:spPr bwMode="auto">
              <a:xfrm>
                <a:off x="1523" y="2137"/>
                <a:ext cx="495" cy="40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400" i="0">
                    <a:solidFill>
                      <a:schemeClr val="bg2"/>
                    </a:solidFill>
                  </a:rPr>
                  <a:t>T+1</a:t>
                </a:r>
                <a:endParaRPr lang="en-CA" altLang="en-US" sz="1400" i="0">
                  <a:solidFill>
                    <a:schemeClr val="bg2"/>
                  </a:solidFill>
                </a:endParaRPr>
              </a:p>
            </p:txBody>
          </p:sp>
        </p:grpSp>
        <p:pic>
          <p:nvPicPr>
            <p:cNvPr id="52265" name="Picture 76"/>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640" y="1226"/>
              <a:ext cx="480" cy="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52228" name="Text Box 77"/>
          <p:cNvSpPr txBox="1">
            <a:spLocks noChangeArrowheads="1"/>
          </p:cNvSpPr>
          <p:nvPr/>
        </p:nvSpPr>
        <p:spPr bwMode="auto">
          <a:xfrm>
            <a:off x="0" y="2033588"/>
            <a:ext cx="290195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CA" altLang="en-US" sz="2000" i="0"/>
              <a:t>&lt;preCond&gt;          </a:t>
            </a:r>
          </a:p>
          <a:p>
            <a:pPr eaLnBrk="1" hangingPunct="1">
              <a:spcBef>
                <a:spcPct val="0"/>
              </a:spcBef>
              <a:buFontTx/>
              <a:buNone/>
            </a:pPr>
            <a:r>
              <a:rPr lang="en-CA" altLang="en-US" sz="2000" i="0"/>
              <a:t>codeA  </a:t>
            </a:r>
            <a:endParaRPr lang="en-US" altLang="en-US" sz="2000" i="0"/>
          </a:p>
          <a:p>
            <a:pPr eaLnBrk="1" hangingPunct="1">
              <a:spcBef>
                <a:spcPct val="0"/>
              </a:spcBef>
              <a:buFontTx/>
              <a:buNone/>
            </a:pPr>
            <a:r>
              <a:rPr lang="en-CA" altLang="en-US" sz="2000" i="0"/>
              <a:t>loop  </a:t>
            </a:r>
          </a:p>
          <a:p>
            <a:pPr eaLnBrk="1" hangingPunct="1">
              <a:spcBef>
                <a:spcPct val="0"/>
              </a:spcBef>
              <a:buFontTx/>
              <a:buNone/>
            </a:pPr>
            <a:r>
              <a:rPr lang="en-CA" altLang="en-US" sz="2000" i="0"/>
              <a:t>      </a:t>
            </a:r>
            <a:r>
              <a:rPr lang="en-CA" altLang="en-US" sz="2000" i="0">
                <a:solidFill>
                  <a:srgbClr val="33CC33"/>
                </a:solidFill>
              </a:rPr>
              <a:t>&lt;loop-invariant&gt;</a:t>
            </a:r>
          </a:p>
          <a:p>
            <a:pPr eaLnBrk="1" hangingPunct="1">
              <a:spcBef>
                <a:spcPct val="0"/>
              </a:spcBef>
              <a:buFontTx/>
              <a:buNone/>
            </a:pPr>
            <a:r>
              <a:rPr lang="en-CA" altLang="en-US" sz="2000" i="0"/>
              <a:t>      exit when &lt;exit Cond&gt;</a:t>
            </a:r>
          </a:p>
          <a:p>
            <a:pPr eaLnBrk="1" hangingPunct="1">
              <a:spcBef>
                <a:spcPct val="0"/>
              </a:spcBef>
              <a:buFontTx/>
              <a:buNone/>
            </a:pPr>
            <a:r>
              <a:rPr lang="en-CA" altLang="en-US" sz="2000" i="0"/>
              <a:t>      codeB</a:t>
            </a:r>
          </a:p>
          <a:p>
            <a:pPr eaLnBrk="1" hangingPunct="1">
              <a:spcBef>
                <a:spcPct val="0"/>
              </a:spcBef>
              <a:buFontTx/>
              <a:buNone/>
            </a:pPr>
            <a:r>
              <a:rPr lang="en-CA" altLang="en-US" sz="2000" i="0"/>
              <a:t>codeC</a:t>
            </a:r>
          </a:p>
          <a:p>
            <a:pPr eaLnBrk="1" hangingPunct="1">
              <a:spcBef>
                <a:spcPct val="0"/>
              </a:spcBef>
              <a:buFontTx/>
              <a:buNone/>
            </a:pPr>
            <a:r>
              <a:rPr lang="en-CA" altLang="en-US" sz="2000" i="0"/>
              <a:t>&lt;postCond&gt;</a:t>
            </a:r>
          </a:p>
          <a:p>
            <a:pPr eaLnBrk="1" hangingPunct="1">
              <a:spcBef>
                <a:spcPct val="0"/>
              </a:spcBef>
              <a:buFontTx/>
              <a:buNone/>
            </a:pPr>
            <a:endParaRPr lang="en-CA" altLang="en-US" sz="2000" i="0"/>
          </a:p>
        </p:txBody>
      </p:sp>
      <p:grpSp>
        <p:nvGrpSpPr>
          <p:cNvPr id="52229" name="Group 78"/>
          <p:cNvGrpSpPr>
            <a:grpSpLocks noChangeAspect="1"/>
          </p:cNvGrpSpPr>
          <p:nvPr/>
        </p:nvGrpSpPr>
        <p:grpSpPr bwMode="auto">
          <a:xfrm>
            <a:off x="3124200" y="2595563"/>
            <a:ext cx="2879725" cy="1704975"/>
            <a:chOff x="288" y="1208"/>
            <a:chExt cx="5254" cy="3112"/>
          </a:xfrm>
        </p:grpSpPr>
        <p:sp>
          <p:nvSpPr>
            <p:cNvPr id="52233" name="Freeform 79" descr="Green marble"/>
            <p:cNvSpPr>
              <a:spLocks noChangeAspect="1"/>
            </p:cNvSpPr>
            <p:nvPr/>
          </p:nvSpPr>
          <p:spPr bwMode="auto">
            <a:xfrm>
              <a:off x="1224" y="2535"/>
              <a:ext cx="2280" cy="1785"/>
            </a:xfrm>
            <a:custGeom>
              <a:avLst/>
              <a:gdLst>
                <a:gd name="T0" fmla="*/ 748 w 2280"/>
                <a:gd name="T1" fmla="*/ 30 h 1785"/>
                <a:gd name="T2" fmla="*/ 1224 w 2280"/>
                <a:gd name="T3" fmla="*/ 305 h 1785"/>
                <a:gd name="T4" fmla="*/ 2184 w 2280"/>
                <a:gd name="T5" fmla="*/ 257 h 1785"/>
                <a:gd name="T6" fmla="*/ 1800 w 2280"/>
                <a:gd name="T7" fmla="*/ 1121 h 1785"/>
                <a:gd name="T8" fmla="*/ 1743 w 2280"/>
                <a:gd name="T9" fmla="*/ 1313 h 1785"/>
                <a:gd name="T10" fmla="*/ 1717 w 2280"/>
                <a:gd name="T11" fmla="*/ 1479 h 1785"/>
                <a:gd name="T12" fmla="*/ 1560 w 2280"/>
                <a:gd name="T13" fmla="*/ 1549 h 1785"/>
                <a:gd name="T14" fmla="*/ 1272 w 2280"/>
                <a:gd name="T15" fmla="*/ 1553 h 1785"/>
                <a:gd name="T16" fmla="*/ 168 w 2280"/>
                <a:gd name="T17" fmla="*/ 1649 h 1785"/>
                <a:gd name="T18" fmla="*/ 264 w 2280"/>
                <a:gd name="T19" fmla="*/ 737 h 1785"/>
                <a:gd name="T20" fmla="*/ 425 w 2280"/>
                <a:gd name="T21" fmla="*/ 126 h 1785"/>
                <a:gd name="T22" fmla="*/ 748 w 2280"/>
                <a:gd name="T23" fmla="*/ 30 h 1785"/>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w 2280"/>
                <a:gd name="T37" fmla="*/ 0 h 1785"/>
                <a:gd name="T38" fmla="*/ 2280 w 2280"/>
                <a:gd name="T39" fmla="*/ 1785 h 1785"/>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T36" t="T37" r="T38" b="T39"/>
              <a:pathLst>
                <a:path w="2280" h="1785">
                  <a:moveTo>
                    <a:pt x="748" y="30"/>
                  </a:moveTo>
                  <a:cubicBezTo>
                    <a:pt x="881" y="60"/>
                    <a:pt x="985" y="267"/>
                    <a:pt x="1224" y="305"/>
                  </a:cubicBezTo>
                  <a:cubicBezTo>
                    <a:pt x="1463" y="343"/>
                    <a:pt x="2088" y="121"/>
                    <a:pt x="2184" y="257"/>
                  </a:cubicBezTo>
                  <a:cubicBezTo>
                    <a:pt x="2280" y="393"/>
                    <a:pt x="1873" y="945"/>
                    <a:pt x="1800" y="1121"/>
                  </a:cubicBezTo>
                  <a:cubicBezTo>
                    <a:pt x="1727" y="1297"/>
                    <a:pt x="1757" y="1253"/>
                    <a:pt x="1743" y="1313"/>
                  </a:cubicBezTo>
                  <a:cubicBezTo>
                    <a:pt x="1729" y="1373"/>
                    <a:pt x="1747" y="1440"/>
                    <a:pt x="1717" y="1479"/>
                  </a:cubicBezTo>
                  <a:cubicBezTo>
                    <a:pt x="1687" y="1518"/>
                    <a:pt x="1634" y="1537"/>
                    <a:pt x="1560" y="1549"/>
                  </a:cubicBezTo>
                  <a:cubicBezTo>
                    <a:pt x="1486" y="1561"/>
                    <a:pt x="1504" y="1536"/>
                    <a:pt x="1272" y="1553"/>
                  </a:cubicBezTo>
                  <a:cubicBezTo>
                    <a:pt x="1040" y="1570"/>
                    <a:pt x="336" y="1785"/>
                    <a:pt x="168" y="1649"/>
                  </a:cubicBezTo>
                  <a:cubicBezTo>
                    <a:pt x="0" y="1513"/>
                    <a:pt x="221" y="991"/>
                    <a:pt x="264" y="737"/>
                  </a:cubicBezTo>
                  <a:cubicBezTo>
                    <a:pt x="307" y="483"/>
                    <a:pt x="344" y="244"/>
                    <a:pt x="425" y="126"/>
                  </a:cubicBezTo>
                  <a:cubicBezTo>
                    <a:pt x="506" y="8"/>
                    <a:pt x="615" y="0"/>
                    <a:pt x="748" y="3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52234" name="Group 80"/>
            <p:cNvGrpSpPr>
              <a:grpSpLocks noChangeAspect="1"/>
            </p:cNvGrpSpPr>
            <p:nvPr/>
          </p:nvGrpSpPr>
          <p:grpSpPr bwMode="auto">
            <a:xfrm>
              <a:off x="288" y="1208"/>
              <a:ext cx="5254" cy="2992"/>
              <a:chOff x="288" y="1208"/>
              <a:chExt cx="5254" cy="2992"/>
            </a:xfrm>
          </p:grpSpPr>
          <p:sp>
            <p:nvSpPr>
              <p:cNvPr id="52235" name="Freeform 81" descr="Green marble"/>
              <p:cNvSpPr>
                <a:spLocks noChangeAspect="1"/>
              </p:cNvSpPr>
              <p:nvPr/>
            </p:nvSpPr>
            <p:spPr bwMode="auto">
              <a:xfrm>
                <a:off x="3056" y="1624"/>
                <a:ext cx="1312" cy="1296"/>
              </a:xfrm>
              <a:custGeom>
                <a:avLst/>
                <a:gdLst>
                  <a:gd name="T0" fmla="*/ 592 w 1312"/>
                  <a:gd name="T1" fmla="*/ 160 h 1296"/>
                  <a:gd name="T2" fmla="*/ 16 w 1312"/>
                  <a:gd name="T3" fmla="*/ 640 h 1296"/>
                  <a:gd name="T4" fmla="*/ 496 w 1312"/>
                  <a:gd name="T5" fmla="*/ 1024 h 1296"/>
                  <a:gd name="T6" fmla="*/ 1216 w 1312"/>
                  <a:gd name="T7" fmla="*/ 1216 h 1296"/>
                  <a:gd name="T8" fmla="*/ 1072 w 1312"/>
                  <a:gd name="T9" fmla="*/ 544 h 1296"/>
                  <a:gd name="T10" fmla="*/ 1120 w 1312"/>
                  <a:gd name="T11" fmla="*/ 64 h 1296"/>
                  <a:gd name="T12" fmla="*/ 592 w 1312"/>
                  <a:gd name="T13" fmla="*/ 160 h 1296"/>
                  <a:gd name="T14" fmla="*/ 0 60000 65536"/>
                  <a:gd name="T15" fmla="*/ 0 60000 65536"/>
                  <a:gd name="T16" fmla="*/ 0 60000 65536"/>
                  <a:gd name="T17" fmla="*/ 0 60000 65536"/>
                  <a:gd name="T18" fmla="*/ 0 60000 65536"/>
                  <a:gd name="T19" fmla="*/ 0 60000 65536"/>
                  <a:gd name="T20" fmla="*/ 0 60000 65536"/>
                  <a:gd name="T21" fmla="*/ 0 w 1312"/>
                  <a:gd name="T22" fmla="*/ 0 h 1296"/>
                  <a:gd name="T23" fmla="*/ 1312 w 1312"/>
                  <a:gd name="T24" fmla="*/ 1296 h 1296"/>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312" h="1296">
                    <a:moveTo>
                      <a:pt x="592" y="160"/>
                    </a:moveTo>
                    <a:cubicBezTo>
                      <a:pt x="408" y="256"/>
                      <a:pt x="32" y="496"/>
                      <a:pt x="16" y="640"/>
                    </a:cubicBezTo>
                    <a:cubicBezTo>
                      <a:pt x="0" y="784"/>
                      <a:pt x="296" y="928"/>
                      <a:pt x="496" y="1024"/>
                    </a:cubicBezTo>
                    <a:cubicBezTo>
                      <a:pt x="696" y="1120"/>
                      <a:pt x="1120" y="1296"/>
                      <a:pt x="1216" y="1216"/>
                    </a:cubicBezTo>
                    <a:cubicBezTo>
                      <a:pt x="1312" y="1136"/>
                      <a:pt x="1088" y="736"/>
                      <a:pt x="1072" y="544"/>
                    </a:cubicBezTo>
                    <a:cubicBezTo>
                      <a:pt x="1056" y="352"/>
                      <a:pt x="1208" y="128"/>
                      <a:pt x="1120" y="64"/>
                    </a:cubicBezTo>
                    <a:cubicBezTo>
                      <a:pt x="1032" y="0"/>
                      <a:pt x="776" y="64"/>
                      <a:pt x="592" y="16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sp>
            <p:nvSpPr>
              <p:cNvPr id="52236" name="Freeform 82" descr="Green marble"/>
              <p:cNvSpPr>
                <a:spLocks noChangeAspect="1"/>
              </p:cNvSpPr>
              <p:nvPr/>
            </p:nvSpPr>
            <p:spPr bwMode="auto">
              <a:xfrm>
                <a:off x="3384" y="3048"/>
                <a:ext cx="1192" cy="1152"/>
              </a:xfrm>
              <a:custGeom>
                <a:avLst/>
                <a:gdLst>
                  <a:gd name="T0" fmla="*/ 408 w 1192"/>
                  <a:gd name="T1" fmla="*/ 224 h 1152"/>
                  <a:gd name="T2" fmla="*/ 264 w 1192"/>
                  <a:gd name="T3" fmla="*/ 512 h 1152"/>
                  <a:gd name="T4" fmla="*/ 72 w 1192"/>
                  <a:gd name="T5" fmla="*/ 944 h 1152"/>
                  <a:gd name="T6" fmla="*/ 696 w 1192"/>
                  <a:gd name="T7" fmla="*/ 1088 h 1152"/>
                  <a:gd name="T8" fmla="*/ 792 w 1192"/>
                  <a:gd name="T9" fmla="*/ 560 h 1152"/>
                  <a:gd name="T10" fmla="*/ 1176 w 1192"/>
                  <a:gd name="T11" fmla="*/ 416 h 1152"/>
                  <a:gd name="T12" fmla="*/ 696 w 1192"/>
                  <a:gd name="T13" fmla="*/ 32 h 1152"/>
                  <a:gd name="T14" fmla="*/ 408 w 1192"/>
                  <a:gd name="T15" fmla="*/ 224 h 1152"/>
                  <a:gd name="T16" fmla="*/ 0 60000 65536"/>
                  <a:gd name="T17" fmla="*/ 0 60000 65536"/>
                  <a:gd name="T18" fmla="*/ 0 60000 65536"/>
                  <a:gd name="T19" fmla="*/ 0 60000 65536"/>
                  <a:gd name="T20" fmla="*/ 0 60000 65536"/>
                  <a:gd name="T21" fmla="*/ 0 60000 65536"/>
                  <a:gd name="T22" fmla="*/ 0 60000 65536"/>
                  <a:gd name="T23" fmla="*/ 0 60000 65536"/>
                  <a:gd name="T24" fmla="*/ 0 w 1192"/>
                  <a:gd name="T25" fmla="*/ 0 h 1152"/>
                  <a:gd name="T26" fmla="*/ 1192 w 1192"/>
                  <a:gd name="T27" fmla="*/ 1152 h 115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1192" h="1152">
                    <a:moveTo>
                      <a:pt x="408" y="224"/>
                    </a:moveTo>
                    <a:cubicBezTo>
                      <a:pt x="336" y="304"/>
                      <a:pt x="320" y="392"/>
                      <a:pt x="264" y="512"/>
                    </a:cubicBezTo>
                    <a:cubicBezTo>
                      <a:pt x="208" y="632"/>
                      <a:pt x="0" y="848"/>
                      <a:pt x="72" y="944"/>
                    </a:cubicBezTo>
                    <a:cubicBezTo>
                      <a:pt x="144" y="1040"/>
                      <a:pt x="576" y="1152"/>
                      <a:pt x="696" y="1088"/>
                    </a:cubicBezTo>
                    <a:cubicBezTo>
                      <a:pt x="816" y="1024"/>
                      <a:pt x="712" y="672"/>
                      <a:pt x="792" y="560"/>
                    </a:cubicBezTo>
                    <a:cubicBezTo>
                      <a:pt x="872" y="448"/>
                      <a:pt x="1192" y="504"/>
                      <a:pt x="1176" y="416"/>
                    </a:cubicBezTo>
                    <a:cubicBezTo>
                      <a:pt x="1160" y="328"/>
                      <a:pt x="824" y="64"/>
                      <a:pt x="696" y="32"/>
                    </a:cubicBezTo>
                    <a:cubicBezTo>
                      <a:pt x="568" y="0"/>
                      <a:pt x="480" y="144"/>
                      <a:pt x="408" y="224"/>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pic>
            <p:nvPicPr>
              <p:cNvPr id="52237" name="Picture 83"/>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656" y="2024"/>
                <a:ext cx="886" cy="7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238" name="Picture 84"/>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88" y="1880"/>
                <a:ext cx="770" cy="11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2239" name="Freeform 85" descr="Green marble"/>
              <p:cNvSpPr>
                <a:spLocks noChangeAspect="1"/>
              </p:cNvSpPr>
              <p:nvPr/>
            </p:nvSpPr>
            <p:spPr bwMode="auto">
              <a:xfrm>
                <a:off x="1152" y="1304"/>
                <a:ext cx="1192" cy="1152"/>
              </a:xfrm>
              <a:custGeom>
                <a:avLst/>
                <a:gdLst>
                  <a:gd name="T0" fmla="*/ 112 w 1192"/>
                  <a:gd name="T1" fmla="*/ 200 h 1152"/>
                  <a:gd name="T2" fmla="*/ 64 w 1192"/>
                  <a:gd name="T3" fmla="*/ 968 h 1152"/>
                  <a:gd name="T4" fmla="*/ 496 w 1192"/>
                  <a:gd name="T5" fmla="*/ 1112 h 1152"/>
                  <a:gd name="T6" fmla="*/ 784 w 1192"/>
                  <a:gd name="T7" fmla="*/ 728 h 1152"/>
                  <a:gd name="T8" fmla="*/ 1120 w 1192"/>
                  <a:gd name="T9" fmla="*/ 536 h 1152"/>
                  <a:gd name="T10" fmla="*/ 352 w 1192"/>
                  <a:gd name="T11" fmla="*/ 56 h 1152"/>
                  <a:gd name="T12" fmla="*/ 112 w 1192"/>
                  <a:gd name="T13" fmla="*/ 200 h 1152"/>
                  <a:gd name="T14" fmla="*/ 0 60000 65536"/>
                  <a:gd name="T15" fmla="*/ 0 60000 65536"/>
                  <a:gd name="T16" fmla="*/ 0 60000 65536"/>
                  <a:gd name="T17" fmla="*/ 0 60000 65536"/>
                  <a:gd name="T18" fmla="*/ 0 60000 65536"/>
                  <a:gd name="T19" fmla="*/ 0 60000 65536"/>
                  <a:gd name="T20" fmla="*/ 0 60000 65536"/>
                  <a:gd name="T21" fmla="*/ 0 w 1192"/>
                  <a:gd name="T22" fmla="*/ 0 h 1152"/>
                  <a:gd name="T23" fmla="*/ 1192 w 1192"/>
                  <a:gd name="T24" fmla="*/ 1152 h 11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1192" h="1152">
                    <a:moveTo>
                      <a:pt x="112" y="200"/>
                    </a:moveTo>
                    <a:cubicBezTo>
                      <a:pt x="64" y="352"/>
                      <a:pt x="0" y="816"/>
                      <a:pt x="64" y="968"/>
                    </a:cubicBezTo>
                    <a:cubicBezTo>
                      <a:pt x="128" y="1120"/>
                      <a:pt x="376" y="1152"/>
                      <a:pt x="496" y="1112"/>
                    </a:cubicBezTo>
                    <a:cubicBezTo>
                      <a:pt x="616" y="1072"/>
                      <a:pt x="680" y="824"/>
                      <a:pt x="784" y="728"/>
                    </a:cubicBezTo>
                    <a:cubicBezTo>
                      <a:pt x="888" y="632"/>
                      <a:pt x="1192" y="648"/>
                      <a:pt x="1120" y="536"/>
                    </a:cubicBezTo>
                    <a:cubicBezTo>
                      <a:pt x="1048" y="424"/>
                      <a:pt x="512" y="112"/>
                      <a:pt x="352" y="56"/>
                    </a:cubicBezTo>
                    <a:cubicBezTo>
                      <a:pt x="192" y="0"/>
                      <a:pt x="160" y="48"/>
                      <a:pt x="112" y="200"/>
                    </a:cubicBezTo>
                    <a:close/>
                  </a:path>
                </a:pathLst>
              </a:custGeom>
              <a:blipFill dpi="0" rotWithShape="0">
                <a:blip r:embed="rId4"/>
                <a:srcRect/>
                <a:tile tx="0" ty="0" sx="100000" sy="100000" flip="none" algn="tl"/>
              </a:blipFill>
              <a:ln w="9525">
                <a:solidFill>
                  <a:srgbClr val="000000"/>
                </a:solidFill>
                <a:round/>
                <a:headEnd/>
                <a:tailEnd/>
              </a:ln>
            </p:spPr>
            <p:txBody>
              <a:bodyPr/>
              <a:lstStyle/>
              <a:p>
                <a:endParaRPr lang="en-US"/>
              </a:p>
            </p:txBody>
          </p:sp>
          <p:grpSp>
            <p:nvGrpSpPr>
              <p:cNvPr id="52240" name="Group 86"/>
              <p:cNvGrpSpPr>
                <a:grpSpLocks noChangeAspect="1"/>
              </p:cNvGrpSpPr>
              <p:nvPr/>
            </p:nvGrpSpPr>
            <p:grpSpPr bwMode="auto">
              <a:xfrm>
                <a:off x="1776" y="1208"/>
                <a:ext cx="1944" cy="2413"/>
                <a:chOff x="2227" y="1194"/>
                <a:chExt cx="1944" cy="2413"/>
              </a:xfrm>
            </p:grpSpPr>
            <p:sp>
              <p:nvSpPr>
                <p:cNvPr id="52247" name="Freeform 87"/>
                <p:cNvSpPr>
                  <a:spLocks noChangeAspect="1"/>
                </p:cNvSpPr>
                <p:nvPr/>
              </p:nvSpPr>
              <p:spPr bwMode="auto">
                <a:xfrm rot="-2705309">
                  <a:off x="2708" y="1513"/>
                  <a:ext cx="406" cy="340"/>
                </a:xfrm>
                <a:custGeom>
                  <a:avLst/>
                  <a:gdLst>
                    <a:gd name="T0" fmla="*/ 8 w 600"/>
                    <a:gd name="T1" fmla="*/ 1 h 608"/>
                    <a:gd name="T2" fmla="*/ 7 w 600"/>
                    <a:gd name="T3" fmla="*/ 1 h 608"/>
                    <a:gd name="T4" fmla="*/ 7 w 600"/>
                    <a:gd name="T5" fmla="*/ 1 h 608"/>
                    <a:gd name="T6" fmla="*/ 6 w 600"/>
                    <a:gd name="T7" fmla="*/ 1 h 608"/>
                    <a:gd name="T8" fmla="*/ 3 w 600"/>
                    <a:gd name="T9" fmla="*/ 0 h 608"/>
                    <a:gd name="T10" fmla="*/ 2 w 600"/>
                    <a:gd name="T11" fmla="*/ 1 h 608"/>
                    <a:gd name="T12" fmla="*/ 1 w 600"/>
                    <a:gd name="T13" fmla="*/ 1 h 608"/>
                    <a:gd name="T14" fmla="*/ 0 w 600"/>
                    <a:gd name="T15" fmla="*/ 1 h 608"/>
                    <a:gd name="T16" fmla="*/ 1 w 600"/>
                    <a:gd name="T17" fmla="*/ 1 h 608"/>
                    <a:gd name="T18" fmla="*/ 1 w 600"/>
                    <a:gd name="T19" fmla="*/ 1 h 608"/>
                    <a:gd name="T20" fmla="*/ 2 w 600"/>
                    <a:gd name="T21" fmla="*/ 2 h 608"/>
                    <a:gd name="T22" fmla="*/ 3 w 600"/>
                    <a:gd name="T23" fmla="*/ 2 h 608"/>
                    <a:gd name="T24" fmla="*/ 3 w 600"/>
                    <a:gd name="T25" fmla="*/ 2 h 608"/>
                    <a:gd name="T26" fmla="*/ 5 w 600"/>
                    <a:gd name="T27" fmla="*/ 2 h 608"/>
                    <a:gd name="T28" fmla="*/ 6 w 600"/>
                    <a:gd name="T29" fmla="*/ 2 h 608"/>
                    <a:gd name="T30" fmla="*/ 7 w 600"/>
                    <a:gd name="T31" fmla="*/ 1 h 608"/>
                    <a:gd name="T32" fmla="*/ 8 w 600"/>
                    <a:gd name="T33" fmla="*/ 1 h 608"/>
                    <a:gd name="T34" fmla="*/ 8 w 600"/>
                    <a:gd name="T35" fmla="*/ 1 h 608"/>
                    <a:gd name="T36" fmla="*/ 12 w 600"/>
                    <a:gd name="T37" fmla="*/ 1 h 608"/>
                    <a:gd name="T38" fmla="*/ 12 w 600"/>
                    <a:gd name="T39" fmla="*/ 1 h 608"/>
                    <a:gd name="T40" fmla="*/ 12 w 600"/>
                    <a:gd name="T41" fmla="*/ 1 h 608"/>
                    <a:gd name="T42" fmla="*/ 8 w 600"/>
                    <a:gd name="T43" fmla="*/ 1 h 60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600"/>
                    <a:gd name="T67" fmla="*/ 0 h 608"/>
                    <a:gd name="T68" fmla="*/ 600 w 600"/>
                    <a:gd name="T69" fmla="*/ 608 h 60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600" h="608">
                      <a:moveTo>
                        <a:pt x="388" y="289"/>
                      </a:moveTo>
                      <a:lnTo>
                        <a:pt x="372" y="177"/>
                      </a:lnTo>
                      <a:lnTo>
                        <a:pt x="341" y="78"/>
                      </a:lnTo>
                      <a:lnTo>
                        <a:pt x="284" y="24"/>
                      </a:lnTo>
                      <a:lnTo>
                        <a:pt x="185" y="0"/>
                      </a:lnTo>
                      <a:lnTo>
                        <a:pt x="100" y="24"/>
                      </a:lnTo>
                      <a:lnTo>
                        <a:pt x="19" y="123"/>
                      </a:lnTo>
                      <a:lnTo>
                        <a:pt x="0" y="243"/>
                      </a:lnTo>
                      <a:lnTo>
                        <a:pt x="19" y="370"/>
                      </a:lnTo>
                      <a:lnTo>
                        <a:pt x="50" y="447"/>
                      </a:lnTo>
                      <a:lnTo>
                        <a:pt x="88" y="528"/>
                      </a:lnTo>
                      <a:lnTo>
                        <a:pt x="130" y="582"/>
                      </a:lnTo>
                      <a:lnTo>
                        <a:pt x="177" y="608"/>
                      </a:lnTo>
                      <a:lnTo>
                        <a:pt x="242" y="585"/>
                      </a:lnTo>
                      <a:lnTo>
                        <a:pt x="307" y="531"/>
                      </a:lnTo>
                      <a:lnTo>
                        <a:pt x="349" y="455"/>
                      </a:lnTo>
                      <a:lnTo>
                        <a:pt x="388" y="390"/>
                      </a:lnTo>
                      <a:lnTo>
                        <a:pt x="400" y="351"/>
                      </a:lnTo>
                      <a:lnTo>
                        <a:pt x="565" y="293"/>
                      </a:lnTo>
                      <a:lnTo>
                        <a:pt x="600" y="270"/>
                      </a:lnTo>
                      <a:lnTo>
                        <a:pt x="580" y="235"/>
                      </a:lnTo>
                      <a:lnTo>
                        <a:pt x="388" y="28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8" name="Freeform 88"/>
                <p:cNvSpPr>
                  <a:spLocks noChangeAspect="1"/>
                </p:cNvSpPr>
                <p:nvPr/>
              </p:nvSpPr>
              <p:spPr bwMode="auto">
                <a:xfrm rot="-2705309">
                  <a:off x="2999" y="1873"/>
                  <a:ext cx="418" cy="758"/>
                </a:xfrm>
                <a:custGeom>
                  <a:avLst/>
                  <a:gdLst>
                    <a:gd name="T0" fmla="*/ 4 w 619"/>
                    <a:gd name="T1" fmla="*/ 4 h 1085"/>
                    <a:gd name="T2" fmla="*/ 5 w 619"/>
                    <a:gd name="T3" fmla="*/ 2 h 1085"/>
                    <a:gd name="T4" fmla="*/ 8 w 619"/>
                    <a:gd name="T5" fmla="*/ 1 h 1085"/>
                    <a:gd name="T6" fmla="*/ 9 w 619"/>
                    <a:gd name="T7" fmla="*/ 0 h 1085"/>
                    <a:gd name="T8" fmla="*/ 11 w 619"/>
                    <a:gd name="T9" fmla="*/ 1 h 1085"/>
                    <a:gd name="T10" fmla="*/ 12 w 619"/>
                    <a:gd name="T11" fmla="*/ 2 h 1085"/>
                    <a:gd name="T12" fmla="*/ 12 w 619"/>
                    <a:gd name="T13" fmla="*/ 4 h 1085"/>
                    <a:gd name="T14" fmla="*/ 11 w 619"/>
                    <a:gd name="T15" fmla="*/ 8 h 1085"/>
                    <a:gd name="T16" fmla="*/ 9 w 619"/>
                    <a:gd name="T17" fmla="*/ 12 h 1085"/>
                    <a:gd name="T18" fmla="*/ 8 w 619"/>
                    <a:gd name="T19" fmla="*/ 14 h 1085"/>
                    <a:gd name="T20" fmla="*/ 8 w 619"/>
                    <a:gd name="T21" fmla="*/ 17 h 1085"/>
                    <a:gd name="T22" fmla="*/ 8 w 619"/>
                    <a:gd name="T23" fmla="*/ 20 h 1085"/>
                    <a:gd name="T24" fmla="*/ 9 w 619"/>
                    <a:gd name="T25" fmla="*/ 22 h 1085"/>
                    <a:gd name="T26" fmla="*/ 9 w 619"/>
                    <a:gd name="T27" fmla="*/ 26 h 1085"/>
                    <a:gd name="T28" fmla="*/ 8 w 619"/>
                    <a:gd name="T29" fmla="*/ 28 h 1085"/>
                    <a:gd name="T30" fmla="*/ 7 w 619"/>
                    <a:gd name="T31" fmla="*/ 29 h 1085"/>
                    <a:gd name="T32" fmla="*/ 5 w 619"/>
                    <a:gd name="T33" fmla="*/ 30 h 1085"/>
                    <a:gd name="T34" fmla="*/ 3 w 619"/>
                    <a:gd name="T35" fmla="*/ 30 h 1085"/>
                    <a:gd name="T36" fmla="*/ 2 w 619"/>
                    <a:gd name="T37" fmla="*/ 29 h 1085"/>
                    <a:gd name="T38" fmla="*/ 1 w 619"/>
                    <a:gd name="T39" fmla="*/ 25 h 1085"/>
                    <a:gd name="T40" fmla="*/ 0 w 619"/>
                    <a:gd name="T41" fmla="*/ 22 h 1085"/>
                    <a:gd name="T42" fmla="*/ 1 w 619"/>
                    <a:gd name="T43" fmla="*/ 17 h 1085"/>
                    <a:gd name="T44" fmla="*/ 1 w 619"/>
                    <a:gd name="T45" fmla="*/ 12 h 1085"/>
                    <a:gd name="T46" fmla="*/ 2 w 619"/>
                    <a:gd name="T47" fmla="*/ 7 h 1085"/>
                    <a:gd name="T48" fmla="*/ 4 w 619"/>
                    <a:gd name="T49" fmla="*/ 4 h 1085"/>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619"/>
                    <a:gd name="T76" fmla="*/ 0 h 1085"/>
                    <a:gd name="T77" fmla="*/ 619 w 619"/>
                    <a:gd name="T78" fmla="*/ 1085 h 1085"/>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619" h="1085">
                      <a:moveTo>
                        <a:pt x="208" y="161"/>
                      </a:moveTo>
                      <a:lnTo>
                        <a:pt x="284" y="80"/>
                      </a:lnTo>
                      <a:lnTo>
                        <a:pt x="411" y="3"/>
                      </a:lnTo>
                      <a:lnTo>
                        <a:pt x="469" y="0"/>
                      </a:lnTo>
                      <a:lnTo>
                        <a:pt x="573" y="34"/>
                      </a:lnTo>
                      <a:lnTo>
                        <a:pt x="619" y="85"/>
                      </a:lnTo>
                      <a:lnTo>
                        <a:pt x="619" y="161"/>
                      </a:lnTo>
                      <a:lnTo>
                        <a:pt x="542" y="304"/>
                      </a:lnTo>
                      <a:lnTo>
                        <a:pt x="458" y="415"/>
                      </a:lnTo>
                      <a:lnTo>
                        <a:pt x="422" y="508"/>
                      </a:lnTo>
                      <a:lnTo>
                        <a:pt x="399" y="615"/>
                      </a:lnTo>
                      <a:lnTo>
                        <a:pt x="422" y="719"/>
                      </a:lnTo>
                      <a:lnTo>
                        <a:pt x="445" y="820"/>
                      </a:lnTo>
                      <a:lnTo>
                        <a:pt x="445" y="935"/>
                      </a:lnTo>
                      <a:lnTo>
                        <a:pt x="411" y="1005"/>
                      </a:lnTo>
                      <a:lnTo>
                        <a:pt x="334" y="1043"/>
                      </a:lnTo>
                      <a:lnTo>
                        <a:pt x="242" y="1085"/>
                      </a:lnTo>
                      <a:lnTo>
                        <a:pt x="157" y="1085"/>
                      </a:lnTo>
                      <a:lnTo>
                        <a:pt x="100" y="1054"/>
                      </a:lnTo>
                      <a:lnTo>
                        <a:pt x="23" y="927"/>
                      </a:lnTo>
                      <a:lnTo>
                        <a:pt x="0" y="797"/>
                      </a:lnTo>
                      <a:lnTo>
                        <a:pt x="8" y="628"/>
                      </a:lnTo>
                      <a:lnTo>
                        <a:pt x="65" y="415"/>
                      </a:lnTo>
                      <a:lnTo>
                        <a:pt x="123" y="277"/>
                      </a:lnTo>
                      <a:lnTo>
                        <a:pt x="208" y="16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49" name="Freeform 89"/>
                <p:cNvSpPr>
                  <a:spLocks noChangeAspect="1"/>
                </p:cNvSpPr>
                <p:nvPr/>
              </p:nvSpPr>
              <p:spPr bwMode="auto">
                <a:xfrm rot="-2705309">
                  <a:off x="3504" y="2064"/>
                  <a:ext cx="812" cy="523"/>
                </a:xfrm>
                <a:custGeom>
                  <a:avLst/>
                  <a:gdLst>
                    <a:gd name="T0" fmla="*/ 0 w 782"/>
                    <a:gd name="T1" fmla="*/ 1 h 808"/>
                    <a:gd name="T2" fmla="*/ 97 w 782"/>
                    <a:gd name="T3" fmla="*/ 0 h 808"/>
                    <a:gd name="T4" fmla="*/ 237 w 782"/>
                    <a:gd name="T5" fmla="*/ 0 h 808"/>
                    <a:gd name="T6" fmla="*/ 499 w 782"/>
                    <a:gd name="T7" fmla="*/ 1 h 808"/>
                    <a:gd name="T8" fmla="*/ 810 w 782"/>
                    <a:gd name="T9" fmla="*/ 1 h 808"/>
                    <a:gd name="T10" fmla="*/ 924 w 782"/>
                    <a:gd name="T11" fmla="*/ 1 h 808"/>
                    <a:gd name="T12" fmla="*/ 977 w 782"/>
                    <a:gd name="T13" fmla="*/ 1 h 808"/>
                    <a:gd name="T14" fmla="*/ 987 w 782"/>
                    <a:gd name="T15" fmla="*/ 3 h 808"/>
                    <a:gd name="T16" fmla="*/ 952 w 782"/>
                    <a:gd name="T17" fmla="*/ 3 h 808"/>
                    <a:gd name="T18" fmla="*/ 856 w 782"/>
                    <a:gd name="T19" fmla="*/ 5 h 808"/>
                    <a:gd name="T20" fmla="*/ 733 w 782"/>
                    <a:gd name="T21" fmla="*/ 6 h 808"/>
                    <a:gd name="T22" fmla="*/ 640 w 782"/>
                    <a:gd name="T23" fmla="*/ 6 h 808"/>
                    <a:gd name="T24" fmla="*/ 600 w 782"/>
                    <a:gd name="T25" fmla="*/ 8 h 808"/>
                    <a:gd name="T26" fmla="*/ 573 w 782"/>
                    <a:gd name="T27" fmla="*/ 8 h 808"/>
                    <a:gd name="T28" fmla="*/ 584 w 782"/>
                    <a:gd name="T29" fmla="*/ 9 h 808"/>
                    <a:gd name="T30" fmla="*/ 590 w 782"/>
                    <a:gd name="T31" fmla="*/ 9 h 808"/>
                    <a:gd name="T32" fmla="*/ 701 w 782"/>
                    <a:gd name="T33" fmla="*/ 9 h 808"/>
                    <a:gd name="T34" fmla="*/ 876 w 782"/>
                    <a:gd name="T35" fmla="*/ 9 h 808"/>
                    <a:gd name="T36" fmla="*/ 987 w 782"/>
                    <a:gd name="T37" fmla="*/ 9 h 808"/>
                    <a:gd name="T38" fmla="*/ 1104 w 782"/>
                    <a:gd name="T39" fmla="*/ 9 h 808"/>
                    <a:gd name="T40" fmla="*/ 1140 w 782"/>
                    <a:gd name="T41" fmla="*/ 10 h 808"/>
                    <a:gd name="T42" fmla="*/ 1104 w 782"/>
                    <a:gd name="T43" fmla="*/ 10 h 808"/>
                    <a:gd name="T44" fmla="*/ 1056 w 782"/>
                    <a:gd name="T45" fmla="*/ 10 h 808"/>
                    <a:gd name="T46" fmla="*/ 977 w 782"/>
                    <a:gd name="T47" fmla="*/ 10 h 808"/>
                    <a:gd name="T48" fmla="*/ 872 w 782"/>
                    <a:gd name="T49" fmla="*/ 10 h 808"/>
                    <a:gd name="T50" fmla="*/ 758 w 782"/>
                    <a:gd name="T51" fmla="*/ 10 h 808"/>
                    <a:gd name="T52" fmla="*/ 573 w 782"/>
                    <a:gd name="T53" fmla="*/ 10 h 808"/>
                    <a:gd name="T54" fmla="*/ 517 w 782"/>
                    <a:gd name="T55" fmla="*/ 10 h 808"/>
                    <a:gd name="T56" fmla="*/ 487 w 782"/>
                    <a:gd name="T57" fmla="*/ 10 h 808"/>
                    <a:gd name="T58" fmla="*/ 487 w 782"/>
                    <a:gd name="T59" fmla="*/ 9 h 808"/>
                    <a:gd name="T60" fmla="*/ 487 w 782"/>
                    <a:gd name="T61" fmla="*/ 8 h 808"/>
                    <a:gd name="T62" fmla="*/ 566 w 782"/>
                    <a:gd name="T63" fmla="*/ 6 h 808"/>
                    <a:gd name="T64" fmla="*/ 684 w 782"/>
                    <a:gd name="T65" fmla="*/ 5 h 808"/>
                    <a:gd name="T66" fmla="*/ 787 w 782"/>
                    <a:gd name="T67" fmla="*/ 4 h 808"/>
                    <a:gd name="T68" fmla="*/ 851 w 782"/>
                    <a:gd name="T69" fmla="*/ 3 h 808"/>
                    <a:gd name="T70" fmla="*/ 885 w 782"/>
                    <a:gd name="T71" fmla="*/ 3 h 808"/>
                    <a:gd name="T72" fmla="*/ 872 w 782"/>
                    <a:gd name="T73" fmla="*/ 2 h 808"/>
                    <a:gd name="T74" fmla="*/ 823 w 782"/>
                    <a:gd name="T75" fmla="*/ 1 h 808"/>
                    <a:gd name="T76" fmla="*/ 758 w 782"/>
                    <a:gd name="T77" fmla="*/ 1 h 808"/>
                    <a:gd name="T78" fmla="*/ 684 w 782"/>
                    <a:gd name="T79" fmla="*/ 1 h 808"/>
                    <a:gd name="T80" fmla="*/ 522 w 782"/>
                    <a:gd name="T81" fmla="*/ 1 h 808"/>
                    <a:gd name="T82" fmla="*/ 281 w 782"/>
                    <a:gd name="T83" fmla="*/ 2 h 808"/>
                    <a:gd name="T84" fmla="*/ 102 w 782"/>
                    <a:gd name="T85" fmla="*/ 2 h 808"/>
                    <a:gd name="T86" fmla="*/ 30 w 782"/>
                    <a:gd name="T87" fmla="*/ 2 h 808"/>
                    <a:gd name="T88" fmla="*/ 0 w 782"/>
                    <a:gd name="T89" fmla="*/ 1 h 808"/>
                    <a:gd name="T90" fmla="*/ 0 w 782"/>
                    <a:gd name="T91" fmla="*/ 1 h 808"/>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782"/>
                    <a:gd name="T139" fmla="*/ 0 h 808"/>
                    <a:gd name="T140" fmla="*/ 782 w 782"/>
                    <a:gd name="T141" fmla="*/ 808 h 808"/>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782" h="808">
                      <a:moveTo>
                        <a:pt x="0" y="76"/>
                      </a:moveTo>
                      <a:lnTo>
                        <a:pt x="66" y="0"/>
                      </a:lnTo>
                      <a:lnTo>
                        <a:pt x="163" y="0"/>
                      </a:lnTo>
                      <a:lnTo>
                        <a:pt x="343" y="19"/>
                      </a:lnTo>
                      <a:lnTo>
                        <a:pt x="555" y="30"/>
                      </a:lnTo>
                      <a:lnTo>
                        <a:pt x="636" y="65"/>
                      </a:lnTo>
                      <a:lnTo>
                        <a:pt x="670" y="110"/>
                      </a:lnTo>
                      <a:lnTo>
                        <a:pt x="678" y="180"/>
                      </a:lnTo>
                      <a:lnTo>
                        <a:pt x="654" y="253"/>
                      </a:lnTo>
                      <a:lnTo>
                        <a:pt x="589" y="365"/>
                      </a:lnTo>
                      <a:lnTo>
                        <a:pt x="504" y="457"/>
                      </a:lnTo>
                      <a:lnTo>
                        <a:pt x="439" y="541"/>
                      </a:lnTo>
                      <a:lnTo>
                        <a:pt x="412" y="607"/>
                      </a:lnTo>
                      <a:lnTo>
                        <a:pt x="393" y="653"/>
                      </a:lnTo>
                      <a:lnTo>
                        <a:pt x="400" y="689"/>
                      </a:lnTo>
                      <a:lnTo>
                        <a:pt x="405" y="711"/>
                      </a:lnTo>
                      <a:lnTo>
                        <a:pt x="482" y="711"/>
                      </a:lnTo>
                      <a:lnTo>
                        <a:pt x="601" y="692"/>
                      </a:lnTo>
                      <a:lnTo>
                        <a:pt x="678" y="692"/>
                      </a:lnTo>
                      <a:lnTo>
                        <a:pt x="758" y="723"/>
                      </a:lnTo>
                      <a:lnTo>
                        <a:pt x="782" y="761"/>
                      </a:lnTo>
                      <a:lnTo>
                        <a:pt x="758" y="796"/>
                      </a:lnTo>
                      <a:lnTo>
                        <a:pt x="724" y="808"/>
                      </a:lnTo>
                      <a:lnTo>
                        <a:pt x="670" y="792"/>
                      </a:lnTo>
                      <a:lnTo>
                        <a:pt x="597" y="749"/>
                      </a:lnTo>
                      <a:lnTo>
                        <a:pt x="520" y="757"/>
                      </a:lnTo>
                      <a:lnTo>
                        <a:pt x="393" y="780"/>
                      </a:lnTo>
                      <a:lnTo>
                        <a:pt x="355" y="773"/>
                      </a:lnTo>
                      <a:lnTo>
                        <a:pt x="335" y="746"/>
                      </a:lnTo>
                      <a:lnTo>
                        <a:pt x="335" y="681"/>
                      </a:lnTo>
                      <a:lnTo>
                        <a:pt x="335" y="588"/>
                      </a:lnTo>
                      <a:lnTo>
                        <a:pt x="389" y="518"/>
                      </a:lnTo>
                      <a:lnTo>
                        <a:pt x="470" y="414"/>
                      </a:lnTo>
                      <a:lnTo>
                        <a:pt x="540" y="323"/>
                      </a:lnTo>
                      <a:lnTo>
                        <a:pt x="586" y="253"/>
                      </a:lnTo>
                      <a:lnTo>
                        <a:pt x="609" y="192"/>
                      </a:lnTo>
                      <a:lnTo>
                        <a:pt x="597" y="157"/>
                      </a:lnTo>
                      <a:lnTo>
                        <a:pt x="566" y="115"/>
                      </a:lnTo>
                      <a:lnTo>
                        <a:pt x="520" y="103"/>
                      </a:lnTo>
                      <a:lnTo>
                        <a:pt x="470" y="103"/>
                      </a:lnTo>
                      <a:lnTo>
                        <a:pt x="358" y="103"/>
                      </a:lnTo>
                      <a:lnTo>
                        <a:pt x="193" y="134"/>
                      </a:lnTo>
                      <a:lnTo>
                        <a:pt x="70" y="146"/>
                      </a:lnTo>
                      <a:lnTo>
                        <a:pt x="20" y="134"/>
                      </a:lnTo>
                      <a:lnTo>
                        <a:pt x="0" y="115"/>
                      </a:lnTo>
                      <a:lnTo>
                        <a:pt x="0" y="7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0" name="Freeform 90"/>
                <p:cNvSpPr>
                  <a:spLocks noChangeAspect="1"/>
                </p:cNvSpPr>
                <p:nvPr/>
              </p:nvSpPr>
              <p:spPr bwMode="auto">
                <a:xfrm rot="-4121048">
                  <a:off x="2675" y="2797"/>
                  <a:ext cx="1159" cy="461"/>
                </a:xfrm>
                <a:custGeom>
                  <a:avLst/>
                  <a:gdLst>
                    <a:gd name="T0" fmla="*/ 3830 w 992"/>
                    <a:gd name="T1" fmla="*/ 2 h 770"/>
                    <a:gd name="T2" fmla="*/ 3902 w 992"/>
                    <a:gd name="T3" fmla="*/ 1 h 770"/>
                    <a:gd name="T4" fmla="*/ 4171 w 992"/>
                    <a:gd name="T5" fmla="*/ 1 h 770"/>
                    <a:gd name="T6" fmla="*/ 4502 w 992"/>
                    <a:gd name="T7" fmla="*/ 1 h 770"/>
                    <a:gd name="T8" fmla="*/ 4700 w 992"/>
                    <a:gd name="T9" fmla="*/ 1 h 770"/>
                    <a:gd name="T10" fmla="*/ 4613 w 992"/>
                    <a:gd name="T11" fmla="*/ 2 h 770"/>
                    <a:gd name="T12" fmla="*/ 4430 w 992"/>
                    <a:gd name="T13" fmla="*/ 2 h 770"/>
                    <a:gd name="T14" fmla="*/ 4062 w 992"/>
                    <a:gd name="T15" fmla="*/ 4 h 770"/>
                    <a:gd name="T16" fmla="*/ 3608 w 992"/>
                    <a:gd name="T17" fmla="*/ 4 h 770"/>
                    <a:gd name="T18" fmla="*/ 3230 w 992"/>
                    <a:gd name="T19" fmla="*/ 4 h 770"/>
                    <a:gd name="T20" fmla="*/ 2806 w 992"/>
                    <a:gd name="T21" fmla="*/ 5 h 770"/>
                    <a:gd name="T22" fmla="*/ 2402 w 992"/>
                    <a:gd name="T23" fmla="*/ 5 h 770"/>
                    <a:gd name="T24" fmla="*/ 2095 w 992"/>
                    <a:gd name="T25" fmla="*/ 4 h 770"/>
                    <a:gd name="T26" fmla="*/ 1982 w 992"/>
                    <a:gd name="T27" fmla="*/ 4 h 770"/>
                    <a:gd name="T28" fmla="*/ 1858 w 992"/>
                    <a:gd name="T29" fmla="*/ 4 h 770"/>
                    <a:gd name="T30" fmla="*/ 1712 w 992"/>
                    <a:gd name="T31" fmla="*/ 2 h 770"/>
                    <a:gd name="T32" fmla="*/ 1603 w 992"/>
                    <a:gd name="T33" fmla="*/ 1 h 770"/>
                    <a:gd name="T34" fmla="*/ 1603 w 992"/>
                    <a:gd name="T35" fmla="*/ 1 h 770"/>
                    <a:gd name="T36" fmla="*/ 1527 w 992"/>
                    <a:gd name="T37" fmla="*/ 1 h 770"/>
                    <a:gd name="T38" fmla="*/ 1317 w 992"/>
                    <a:gd name="T39" fmla="*/ 1 h 770"/>
                    <a:gd name="T40" fmla="*/ 1060 w 992"/>
                    <a:gd name="T41" fmla="*/ 1 h 770"/>
                    <a:gd name="T42" fmla="*/ 818 w 992"/>
                    <a:gd name="T43" fmla="*/ 1 h 770"/>
                    <a:gd name="T44" fmla="*/ 543 w 992"/>
                    <a:gd name="T45" fmla="*/ 1 h 770"/>
                    <a:gd name="T46" fmla="*/ 125 w 992"/>
                    <a:gd name="T47" fmla="*/ 1 h 770"/>
                    <a:gd name="T48" fmla="*/ 0 w 992"/>
                    <a:gd name="T49" fmla="*/ 1 h 770"/>
                    <a:gd name="T50" fmla="*/ 0 w 992"/>
                    <a:gd name="T51" fmla="*/ 1 h 770"/>
                    <a:gd name="T52" fmla="*/ 187 w 992"/>
                    <a:gd name="T53" fmla="*/ 1 h 770"/>
                    <a:gd name="T54" fmla="*/ 388 w 992"/>
                    <a:gd name="T55" fmla="*/ 1 h 770"/>
                    <a:gd name="T56" fmla="*/ 561 w 992"/>
                    <a:gd name="T57" fmla="*/ 1 h 770"/>
                    <a:gd name="T58" fmla="*/ 894 w 992"/>
                    <a:gd name="T59" fmla="*/ 1 h 770"/>
                    <a:gd name="T60" fmla="*/ 1219 w 992"/>
                    <a:gd name="T61" fmla="*/ 1 h 770"/>
                    <a:gd name="T62" fmla="*/ 1527 w 992"/>
                    <a:gd name="T63" fmla="*/ 1 h 770"/>
                    <a:gd name="T64" fmla="*/ 1967 w 992"/>
                    <a:gd name="T65" fmla="*/ 0 h 770"/>
                    <a:gd name="T66" fmla="*/ 1982 w 992"/>
                    <a:gd name="T67" fmla="*/ 1 h 770"/>
                    <a:gd name="T68" fmla="*/ 1883 w 992"/>
                    <a:gd name="T69" fmla="*/ 1 h 770"/>
                    <a:gd name="T70" fmla="*/ 1858 w 992"/>
                    <a:gd name="T71" fmla="*/ 1 h 770"/>
                    <a:gd name="T72" fmla="*/ 1982 w 992"/>
                    <a:gd name="T73" fmla="*/ 2 h 770"/>
                    <a:gd name="T74" fmla="*/ 2189 w 992"/>
                    <a:gd name="T75" fmla="*/ 3 h 770"/>
                    <a:gd name="T76" fmla="*/ 2367 w 992"/>
                    <a:gd name="T77" fmla="*/ 4 h 770"/>
                    <a:gd name="T78" fmla="*/ 2645 w 992"/>
                    <a:gd name="T79" fmla="*/ 4 h 770"/>
                    <a:gd name="T80" fmla="*/ 2914 w 992"/>
                    <a:gd name="T81" fmla="*/ 4 h 770"/>
                    <a:gd name="T82" fmla="*/ 3190 w 992"/>
                    <a:gd name="T83" fmla="*/ 4 h 770"/>
                    <a:gd name="T84" fmla="*/ 3552 w 992"/>
                    <a:gd name="T85" fmla="*/ 3 h 770"/>
                    <a:gd name="T86" fmla="*/ 3792 w 992"/>
                    <a:gd name="T87" fmla="*/ 2 h 770"/>
                    <a:gd name="T88" fmla="*/ 3830 w 992"/>
                    <a:gd name="T89" fmla="*/ 2 h 770"/>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w 992"/>
                    <a:gd name="T136" fmla="*/ 0 h 770"/>
                    <a:gd name="T137" fmla="*/ 992 w 992"/>
                    <a:gd name="T138" fmla="*/ 770 h 770"/>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T135" t="T136" r="T137" b="T138"/>
                  <a:pathLst>
                    <a:path w="992" h="770">
                      <a:moveTo>
                        <a:pt x="808" y="320"/>
                      </a:moveTo>
                      <a:lnTo>
                        <a:pt x="823" y="219"/>
                      </a:lnTo>
                      <a:lnTo>
                        <a:pt x="881" y="181"/>
                      </a:lnTo>
                      <a:lnTo>
                        <a:pt x="950" y="174"/>
                      </a:lnTo>
                      <a:lnTo>
                        <a:pt x="992" y="219"/>
                      </a:lnTo>
                      <a:lnTo>
                        <a:pt x="973" y="308"/>
                      </a:lnTo>
                      <a:lnTo>
                        <a:pt x="935" y="427"/>
                      </a:lnTo>
                      <a:lnTo>
                        <a:pt x="857" y="562"/>
                      </a:lnTo>
                      <a:lnTo>
                        <a:pt x="761" y="677"/>
                      </a:lnTo>
                      <a:lnTo>
                        <a:pt x="681" y="739"/>
                      </a:lnTo>
                      <a:lnTo>
                        <a:pt x="592" y="770"/>
                      </a:lnTo>
                      <a:lnTo>
                        <a:pt x="507" y="759"/>
                      </a:lnTo>
                      <a:lnTo>
                        <a:pt x="442" y="723"/>
                      </a:lnTo>
                      <a:lnTo>
                        <a:pt x="419" y="666"/>
                      </a:lnTo>
                      <a:lnTo>
                        <a:pt x="392" y="566"/>
                      </a:lnTo>
                      <a:lnTo>
                        <a:pt x="361" y="382"/>
                      </a:lnTo>
                      <a:lnTo>
                        <a:pt x="338" y="254"/>
                      </a:lnTo>
                      <a:lnTo>
                        <a:pt x="338" y="104"/>
                      </a:lnTo>
                      <a:lnTo>
                        <a:pt x="323" y="78"/>
                      </a:lnTo>
                      <a:lnTo>
                        <a:pt x="277" y="70"/>
                      </a:lnTo>
                      <a:lnTo>
                        <a:pt x="223" y="112"/>
                      </a:lnTo>
                      <a:lnTo>
                        <a:pt x="173" y="181"/>
                      </a:lnTo>
                      <a:lnTo>
                        <a:pt x="115" y="219"/>
                      </a:lnTo>
                      <a:lnTo>
                        <a:pt x="27" y="219"/>
                      </a:lnTo>
                      <a:lnTo>
                        <a:pt x="0" y="196"/>
                      </a:lnTo>
                      <a:lnTo>
                        <a:pt x="0" y="158"/>
                      </a:lnTo>
                      <a:lnTo>
                        <a:pt x="39" y="123"/>
                      </a:lnTo>
                      <a:lnTo>
                        <a:pt x="81" y="135"/>
                      </a:lnTo>
                      <a:lnTo>
                        <a:pt x="119" y="127"/>
                      </a:lnTo>
                      <a:lnTo>
                        <a:pt x="189" y="78"/>
                      </a:lnTo>
                      <a:lnTo>
                        <a:pt x="257" y="23"/>
                      </a:lnTo>
                      <a:lnTo>
                        <a:pt x="323" y="8"/>
                      </a:lnTo>
                      <a:lnTo>
                        <a:pt x="415" y="0"/>
                      </a:lnTo>
                      <a:lnTo>
                        <a:pt x="419" y="42"/>
                      </a:lnTo>
                      <a:lnTo>
                        <a:pt x="397" y="89"/>
                      </a:lnTo>
                      <a:lnTo>
                        <a:pt x="392" y="208"/>
                      </a:lnTo>
                      <a:lnTo>
                        <a:pt x="419" y="366"/>
                      </a:lnTo>
                      <a:lnTo>
                        <a:pt x="462" y="520"/>
                      </a:lnTo>
                      <a:lnTo>
                        <a:pt x="499" y="612"/>
                      </a:lnTo>
                      <a:lnTo>
                        <a:pt x="558" y="655"/>
                      </a:lnTo>
                      <a:lnTo>
                        <a:pt x="615" y="655"/>
                      </a:lnTo>
                      <a:lnTo>
                        <a:pt x="673" y="612"/>
                      </a:lnTo>
                      <a:lnTo>
                        <a:pt x="750" y="515"/>
                      </a:lnTo>
                      <a:lnTo>
                        <a:pt x="800" y="377"/>
                      </a:lnTo>
                      <a:lnTo>
                        <a:pt x="808" y="3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1" name="Freeform 91"/>
                <p:cNvSpPr>
                  <a:spLocks noChangeAspect="1"/>
                </p:cNvSpPr>
                <p:nvPr/>
              </p:nvSpPr>
              <p:spPr bwMode="auto">
                <a:xfrm rot="-2705309">
                  <a:off x="2414" y="1540"/>
                  <a:ext cx="474" cy="848"/>
                </a:xfrm>
                <a:custGeom>
                  <a:avLst/>
                  <a:gdLst>
                    <a:gd name="T0" fmla="*/ 9 w 699"/>
                    <a:gd name="T1" fmla="*/ 25 h 1216"/>
                    <a:gd name="T2" fmla="*/ 12 w 699"/>
                    <a:gd name="T3" fmla="*/ 29 h 1216"/>
                    <a:gd name="T4" fmla="*/ 12 w 699"/>
                    <a:gd name="T5" fmla="*/ 29 h 1216"/>
                    <a:gd name="T6" fmla="*/ 14 w 699"/>
                    <a:gd name="T7" fmla="*/ 30 h 1216"/>
                    <a:gd name="T8" fmla="*/ 14 w 699"/>
                    <a:gd name="T9" fmla="*/ 31 h 1216"/>
                    <a:gd name="T10" fmla="*/ 14 w 699"/>
                    <a:gd name="T11" fmla="*/ 33 h 1216"/>
                    <a:gd name="T12" fmla="*/ 13 w 699"/>
                    <a:gd name="T13" fmla="*/ 33 h 1216"/>
                    <a:gd name="T14" fmla="*/ 11 w 699"/>
                    <a:gd name="T15" fmla="*/ 31 h 1216"/>
                    <a:gd name="T16" fmla="*/ 8 w 699"/>
                    <a:gd name="T17" fmla="*/ 28 h 1216"/>
                    <a:gd name="T18" fmla="*/ 6 w 699"/>
                    <a:gd name="T19" fmla="*/ 24 h 1216"/>
                    <a:gd name="T20" fmla="*/ 5 w 699"/>
                    <a:gd name="T21" fmla="*/ 21 h 1216"/>
                    <a:gd name="T22" fmla="*/ 4 w 699"/>
                    <a:gd name="T23" fmla="*/ 16 h 1216"/>
                    <a:gd name="T24" fmla="*/ 4 w 699"/>
                    <a:gd name="T25" fmla="*/ 10 h 1216"/>
                    <a:gd name="T26" fmla="*/ 4 w 699"/>
                    <a:gd name="T27" fmla="*/ 8 h 1216"/>
                    <a:gd name="T28" fmla="*/ 3 w 699"/>
                    <a:gd name="T29" fmla="*/ 6 h 1216"/>
                    <a:gd name="T30" fmla="*/ 1 w 699"/>
                    <a:gd name="T31" fmla="*/ 7 h 1216"/>
                    <a:gd name="T32" fmla="*/ 0 w 699"/>
                    <a:gd name="T33" fmla="*/ 6 h 1216"/>
                    <a:gd name="T34" fmla="*/ 1 w 699"/>
                    <a:gd name="T35" fmla="*/ 6 h 1216"/>
                    <a:gd name="T36" fmla="*/ 2 w 699"/>
                    <a:gd name="T37" fmla="*/ 6 h 1216"/>
                    <a:gd name="T38" fmla="*/ 3 w 699"/>
                    <a:gd name="T39" fmla="*/ 5 h 1216"/>
                    <a:gd name="T40" fmla="*/ 1 w 699"/>
                    <a:gd name="T41" fmla="*/ 3 h 1216"/>
                    <a:gd name="T42" fmla="*/ 1 w 699"/>
                    <a:gd name="T43" fmla="*/ 2 h 1216"/>
                    <a:gd name="T44" fmla="*/ 1 w 699"/>
                    <a:gd name="T45" fmla="*/ 2 h 1216"/>
                    <a:gd name="T46" fmla="*/ 3 w 699"/>
                    <a:gd name="T47" fmla="*/ 3 h 1216"/>
                    <a:gd name="T48" fmla="*/ 3 w 699"/>
                    <a:gd name="T49" fmla="*/ 3 h 1216"/>
                    <a:gd name="T50" fmla="*/ 3 w 699"/>
                    <a:gd name="T51" fmla="*/ 1 h 1216"/>
                    <a:gd name="T52" fmla="*/ 3 w 699"/>
                    <a:gd name="T53" fmla="*/ 0 h 1216"/>
                    <a:gd name="T54" fmla="*/ 3 w 699"/>
                    <a:gd name="T55" fmla="*/ 1 h 1216"/>
                    <a:gd name="T56" fmla="*/ 4 w 699"/>
                    <a:gd name="T57" fmla="*/ 3 h 1216"/>
                    <a:gd name="T58" fmla="*/ 5 w 699"/>
                    <a:gd name="T59" fmla="*/ 3 h 1216"/>
                    <a:gd name="T60" fmla="*/ 6 w 699"/>
                    <a:gd name="T61" fmla="*/ 1 h 1216"/>
                    <a:gd name="T62" fmla="*/ 6 w 699"/>
                    <a:gd name="T63" fmla="*/ 1 h 1216"/>
                    <a:gd name="T64" fmla="*/ 6 w 699"/>
                    <a:gd name="T65" fmla="*/ 1 h 1216"/>
                    <a:gd name="T66" fmla="*/ 5 w 699"/>
                    <a:gd name="T67" fmla="*/ 4 h 1216"/>
                    <a:gd name="T68" fmla="*/ 5 w 699"/>
                    <a:gd name="T69" fmla="*/ 6 h 1216"/>
                    <a:gd name="T70" fmla="*/ 5 w 699"/>
                    <a:gd name="T71" fmla="*/ 7 h 1216"/>
                    <a:gd name="T72" fmla="*/ 5 w 699"/>
                    <a:gd name="T73" fmla="*/ 10 h 1216"/>
                    <a:gd name="T74" fmla="*/ 5 w 699"/>
                    <a:gd name="T75" fmla="*/ 15 h 1216"/>
                    <a:gd name="T76" fmla="*/ 6 w 699"/>
                    <a:gd name="T77" fmla="*/ 17 h 1216"/>
                    <a:gd name="T78" fmla="*/ 7 w 699"/>
                    <a:gd name="T79" fmla="*/ 21 h 1216"/>
                    <a:gd name="T80" fmla="*/ 8 w 699"/>
                    <a:gd name="T81" fmla="*/ 23 h 1216"/>
                    <a:gd name="T82" fmla="*/ 9 w 699"/>
                    <a:gd name="T83" fmla="*/ 25 h 121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699"/>
                    <a:gd name="T127" fmla="*/ 0 h 1216"/>
                    <a:gd name="T128" fmla="*/ 699 w 699"/>
                    <a:gd name="T129" fmla="*/ 1216 h 121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699" h="1216">
                      <a:moveTo>
                        <a:pt x="445" y="923"/>
                      </a:moveTo>
                      <a:lnTo>
                        <a:pt x="560" y="1039"/>
                      </a:lnTo>
                      <a:lnTo>
                        <a:pt x="606" y="1039"/>
                      </a:lnTo>
                      <a:lnTo>
                        <a:pt x="684" y="1086"/>
                      </a:lnTo>
                      <a:lnTo>
                        <a:pt x="699" y="1139"/>
                      </a:lnTo>
                      <a:lnTo>
                        <a:pt x="676" y="1208"/>
                      </a:lnTo>
                      <a:lnTo>
                        <a:pt x="614" y="1216"/>
                      </a:lnTo>
                      <a:lnTo>
                        <a:pt x="537" y="1162"/>
                      </a:lnTo>
                      <a:lnTo>
                        <a:pt x="383" y="1016"/>
                      </a:lnTo>
                      <a:lnTo>
                        <a:pt x="284" y="878"/>
                      </a:lnTo>
                      <a:lnTo>
                        <a:pt x="237" y="769"/>
                      </a:lnTo>
                      <a:lnTo>
                        <a:pt x="206" y="585"/>
                      </a:lnTo>
                      <a:lnTo>
                        <a:pt x="206" y="346"/>
                      </a:lnTo>
                      <a:lnTo>
                        <a:pt x="198" y="285"/>
                      </a:lnTo>
                      <a:lnTo>
                        <a:pt x="153" y="239"/>
                      </a:lnTo>
                      <a:lnTo>
                        <a:pt x="22" y="247"/>
                      </a:lnTo>
                      <a:lnTo>
                        <a:pt x="0" y="223"/>
                      </a:lnTo>
                      <a:lnTo>
                        <a:pt x="29" y="208"/>
                      </a:lnTo>
                      <a:lnTo>
                        <a:pt x="122" y="200"/>
                      </a:lnTo>
                      <a:lnTo>
                        <a:pt x="138" y="185"/>
                      </a:lnTo>
                      <a:lnTo>
                        <a:pt x="6" y="107"/>
                      </a:lnTo>
                      <a:lnTo>
                        <a:pt x="6" y="77"/>
                      </a:lnTo>
                      <a:lnTo>
                        <a:pt x="29" y="70"/>
                      </a:lnTo>
                      <a:lnTo>
                        <a:pt x="138" y="130"/>
                      </a:lnTo>
                      <a:lnTo>
                        <a:pt x="161" y="123"/>
                      </a:lnTo>
                      <a:lnTo>
                        <a:pt x="138" y="8"/>
                      </a:lnTo>
                      <a:lnTo>
                        <a:pt x="153" y="0"/>
                      </a:lnTo>
                      <a:lnTo>
                        <a:pt x="169" y="8"/>
                      </a:lnTo>
                      <a:lnTo>
                        <a:pt x="198" y="123"/>
                      </a:lnTo>
                      <a:lnTo>
                        <a:pt x="222" y="130"/>
                      </a:lnTo>
                      <a:lnTo>
                        <a:pt x="284" y="8"/>
                      </a:lnTo>
                      <a:lnTo>
                        <a:pt x="299" y="8"/>
                      </a:lnTo>
                      <a:lnTo>
                        <a:pt x="299" y="46"/>
                      </a:lnTo>
                      <a:lnTo>
                        <a:pt x="260" y="146"/>
                      </a:lnTo>
                      <a:lnTo>
                        <a:pt x="260" y="200"/>
                      </a:lnTo>
                      <a:lnTo>
                        <a:pt x="276" y="270"/>
                      </a:lnTo>
                      <a:lnTo>
                        <a:pt x="268" y="361"/>
                      </a:lnTo>
                      <a:lnTo>
                        <a:pt x="276" y="531"/>
                      </a:lnTo>
                      <a:lnTo>
                        <a:pt x="291" y="639"/>
                      </a:lnTo>
                      <a:lnTo>
                        <a:pt x="330" y="762"/>
                      </a:lnTo>
                      <a:lnTo>
                        <a:pt x="383" y="855"/>
                      </a:lnTo>
                      <a:lnTo>
                        <a:pt x="445" y="9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2252" name="Freeform 92"/>
                <p:cNvSpPr>
                  <a:spLocks noChangeAspect="1"/>
                </p:cNvSpPr>
                <p:nvPr/>
              </p:nvSpPr>
              <p:spPr bwMode="auto">
                <a:xfrm rot="-2705309">
                  <a:off x="2793" y="1150"/>
                  <a:ext cx="620" cy="708"/>
                </a:xfrm>
                <a:custGeom>
                  <a:avLst/>
                  <a:gdLst>
                    <a:gd name="T0" fmla="*/ 1 w 915"/>
                    <a:gd name="T1" fmla="*/ 9 h 1139"/>
                    <a:gd name="T2" fmla="*/ 0 w 915"/>
                    <a:gd name="T3" fmla="*/ 9 h 1139"/>
                    <a:gd name="T4" fmla="*/ 1 w 915"/>
                    <a:gd name="T5" fmla="*/ 10 h 1139"/>
                    <a:gd name="T6" fmla="*/ 1 w 915"/>
                    <a:gd name="T7" fmla="*/ 10 h 1139"/>
                    <a:gd name="T8" fmla="*/ 5 w 915"/>
                    <a:gd name="T9" fmla="*/ 10 h 1139"/>
                    <a:gd name="T10" fmla="*/ 8 w 915"/>
                    <a:gd name="T11" fmla="*/ 9 h 1139"/>
                    <a:gd name="T12" fmla="*/ 12 w 915"/>
                    <a:gd name="T13" fmla="*/ 8 h 1139"/>
                    <a:gd name="T14" fmla="*/ 13 w 915"/>
                    <a:gd name="T15" fmla="*/ 7 h 1139"/>
                    <a:gd name="T16" fmla="*/ 15 w 915"/>
                    <a:gd name="T17" fmla="*/ 5 h 1139"/>
                    <a:gd name="T18" fmla="*/ 15 w 915"/>
                    <a:gd name="T19" fmla="*/ 4 h 1139"/>
                    <a:gd name="T20" fmla="*/ 15 w 915"/>
                    <a:gd name="T21" fmla="*/ 2 h 1139"/>
                    <a:gd name="T22" fmla="*/ 16 w 915"/>
                    <a:gd name="T23" fmla="*/ 2 h 1139"/>
                    <a:gd name="T24" fmla="*/ 18 w 915"/>
                    <a:gd name="T25" fmla="*/ 1 h 1139"/>
                    <a:gd name="T26" fmla="*/ 19 w 915"/>
                    <a:gd name="T27" fmla="*/ 1 h 1139"/>
                    <a:gd name="T28" fmla="*/ 19 w 915"/>
                    <a:gd name="T29" fmla="*/ 1 h 1139"/>
                    <a:gd name="T30" fmla="*/ 17 w 915"/>
                    <a:gd name="T31" fmla="*/ 1 h 1139"/>
                    <a:gd name="T32" fmla="*/ 16 w 915"/>
                    <a:gd name="T33" fmla="*/ 1 h 1139"/>
                    <a:gd name="T34" fmla="*/ 18 w 915"/>
                    <a:gd name="T35" fmla="*/ 1 h 1139"/>
                    <a:gd name="T36" fmla="*/ 18 w 915"/>
                    <a:gd name="T37" fmla="*/ 1 h 1139"/>
                    <a:gd name="T38" fmla="*/ 18 w 915"/>
                    <a:gd name="T39" fmla="*/ 1 h 1139"/>
                    <a:gd name="T40" fmla="*/ 16 w 915"/>
                    <a:gd name="T41" fmla="*/ 1 h 1139"/>
                    <a:gd name="T42" fmla="*/ 16 w 915"/>
                    <a:gd name="T43" fmla="*/ 1 h 1139"/>
                    <a:gd name="T44" fmla="*/ 16 w 915"/>
                    <a:gd name="T45" fmla="*/ 1 h 1139"/>
                    <a:gd name="T46" fmla="*/ 16 w 915"/>
                    <a:gd name="T47" fmla="*/ 0 h 1139"/>
                    <a:gd name="T48" fmla="*/ 15 w 915"/>
                    <a:gd name="T49" fmla="*/ 1 h 1139"/>
                    <a:gd name="T50" fmla="*/ 15 w 915"/>
                    <a:gd name="T51" fmla="*/ 1 h 1139"/>
                    <a:gd name="T52" fmla="*/ 15 w 915"/>
                    <a:gd name="T53" fmla="*/ 1 h 1139"/>
                    <a:gd name="T54" fmla="*/ 14 w 915"/>
                    <a:gd name="T55" fmla="*/ 1 h 1139"/>
                    <a:gd name="T56" fmla="*/ 13 w 915"/>
                    <a:gd name="T57" fmla="*/ 1 h 1139"/>
                    <a:gd name="T58" fmla="*/ 13 w 915"/>
                    <a:gd name="T59" fmla="*/ 1 h 1139"/>
                    <a:gd name="T60" fmla="*/ 14 w 915"/>
                    <a:gd name="T61" fmla="*/ 1 h 1139"/>
                    <a:gd name="T62" fmla="*/ 14 w 915"/>
                    <a:gd name="T63" fmla="*/ 1 h 1139"/>
                    <a:gd name="T64" fmla="*/ 14 w 915"/>
                    <a:gd name="T65" fmla="*/ 2 h 1139"/>
                    <a:gd name="T66" fmla="*/ 14 w 915"/>
                    <a:gd name="T67" fmla="*/ 2 h 1139"/>
                    <a:gd name="T68" fmla="*/ 14 w 915"/>
                    <a:gd name="T69" fmla="*/ 4 h 1139"/>
                    <a:gd name="T70" fmla="*/ 13 w 915"/>
                    <a:gd name="T71" fmla="*/ 6 h 1139"/>
                    <a:gd name="T72" fmla="*/ 13 w 915"/>
                    <a:gd name="T73" fmla="*/ 6 h 1139"/>
                    <a:gd name="T74" fmla="*/ 12 w 915"/>
                    <a:gd name="T75" fmla="*/ 7 h 1139"/>
                    <a:gd name="T76" fmla="*/ 10 w 915"/>
                    <a:gd name="T77" fmla="*/ 8 h 1139"/>
                    <a:gd name="T78" fmla="*/ 9 w 915"/>
                    <a:gd name="T79" fmla="*/ 8 h 1139"/>
                    <a:gd name="T80" fmla="*/ 7 w 915"/>
                    <a:gd name="T81" fmla="*/ 9 h 1139"/>
                    <a:gd name="T82" fmla="*/ 4 w 915"/>
                    <a:gd name="T83" fmla="*/ 9 h 1139"/>
                    <a:gd name="T84" fmla="*/ 2 w 915"/>
                    <a:gd name="T85" fmla="*/ 9 h 1139"/>
                    <a:gd name="T86" fmla="*/ 1 w 915"/>
                    <a:gd name="T87" fmla="*/ 9 h 1139"/>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915"/>
                    <a:gd name="T133" fmla="*/ 0 h 1139"/>
                    <a:gd name="T134" fmla="*/ 915 w 915"/>
                    <a:gd name="T135" fmla="*/ 1139 h 1139"/>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915" h="1139">
                      <a:moveTo>
                        <a:pt x="15" y="1008"/>
                      </a:moveTo>
                      <a:lnTo>
                        <a:pt x="0" y="1061"/>
                      </a:lnTo>
                      <a:lnTo>
                        <a:pt x="15" y="1139"/>
                      </a:lnTo>
                      <a:lnTo>
                        <a:pt x="70" y="1139"/>
                      </a:lnTo>
                      <a:lnTo>
                        <a:pt x="231" y="1108"/>
                      </a:lnTo>
                      <a:lnTo>
                        <a:pt x="408" y="1046"/>
                      </a:lnTo>
                      <a:lnTo>
                        <a:pt x="554" y="946"/>
                      </a:lnTo>
                      <a:lnTo>
                        <a:pt x="639" y="816"/>
                      </a:lnTo>
                      <a:lnTo>
                        <a:pt x="715" y="593"/>
                      </a:lnTo>
                      <a:lnTo>
                        <a:pt x="738" y="385"/>
                      </a:lnTo>
                      <a:lnTo>
                        <a:pt x="738" y="285"/>
                      </a:lnTo>
                      <a:lnTo>
                        <a:pt x="777" y="224"/>
                      </a:lnTo>
                      <a:lnTo>
                        <a:pt x="845" y="200"/>
                      </a:lnTo>
                      <a:lnTo>
                        <a:pt x="907" y="200"/>
                      </a:lnTo>
                      <a:lnTo>
                        <a:pt x="915" y="169"/>
                      </a:lnTo>
                      <a:lnTo>
                        <a:pt x="823" y="177"/>
                      </a:lnTo>
                      <a:lnTo>
                        <a:pt x="808" y="154"/>
                      </a:lnTo>
                      <a:lnTo>
                        <a:pt x="884" y="70"/>
                      </a:lnTo>
                      <a:lnTo>
                        <a:pt x="868" y="47"/>
                      </a:lnTo>
                      <a:lnTo>
                        <a:pt x="853" y="62"/>
                      </a:lnTo>
                      <a:lnTo>
                        <a:pt x="792" y="123"/>
                      </a:lnTo>
                      <a:lnTo>
                        <a:pt x="777" y="123"/>
                      </a:lnTo>
                      <a:lnTo>
                        <a:pt x="777" y="16"/>
                      </a:lnTo>
                      <a:lnTo>
                        <a:pt x="761" y="0"/>
                      </a:lnTo>
                      <a:lnTo>
                        <a:pt x="738" y="8"/>
                      </a:lnTo>
                      <a:lnTo>
                        <a:pt x="746" y="123"/>
                      </a:lnTo>
                      <a:lnTo>
                        <a:pt x="730" y="131"/>
                      </a:lnTo>
                      <a:lnTo>
                        <a:pt x="668" y="70"/>
                      </a:lnTo>
                      <a:lnTo>
                        <a:pt x="623" y="62"/>
                      </a:lnTo>
                      <a:lnTo>
                        <a:pt x="631" y="93"/>
                      </a:lnTo>
                      <a:lnTo>
                        <a:pt x="699" y="162"/>
                      </a:lnTo>
                      <a:lnTo>
                        <a:pt x="699" y="200"/>
                      </a:lnTo>
                      <a:lnTo>
                        <a:pt x="676" y="278"/>
                      </a:lnTo>
                      <a:lnTo>
                        <a:pt x="676" y="346"/>
                      </a:lnTo>
                      <a:lnTo>
                        <a:pt x="676" y="462"/>
                      </a:lnTo>
                      <a:lnTo>
                        <a:pt x="645" y="608"/>
                      </a:lnTo>
                      <a:lnTo>
                        <a:pt x="615" y="700"/>
                      </a:lnTo>
                      <a:lnTo>
                        <a:pt x="561" y="816"/>
                      </a:lnTo>
                      <a:lnTo>
                        <a:pt x="499" y="908"/>
                      </a:lnTo>
                      <a:lnTo>
                        <a:pt x="454" y="954"/>
                      </a:lnTo>
                      <a:lnTo>
                        <a:pt x="330" y="993"/>
                      </a:lnTo>
                      <a:lnTo>
                        <a:pt x="215" y="1008"/>
                      </a:lnTo>
                      <a:lnTo>
                        <a:pt x="99" y="1024"/>
                      </a:lnTo>
                      <a:lnTo>
                        <a:pt x="15" y="100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52241" name="Group 93"/>
              <p:cNvGrpSpPr>
                <a:grpSpLocks noChangeAspect="1"/>
              </p:cNvGrpSpPr>
              <p:nvPr/>
            </p:nvGrpSpPr>
            <p:grpSpPr bwMode="auto">
              <a:xfrm>
                <a:off x="1584" y="3168"/>
                <a:ext cx="768" cy="672"/>
                <a:chOff x="1584" y="2256"/>
                <a:chExt cx="768" cy="672"/>
              </a:xfrm>
            </p:grpSpPr>
            <p:sp>
              <p:nvSpPr>
                <p:cNvPr id="52245" name="AutoShape 94"/>
                <p:cNvSpPr>
                  <a:spLocks noChangeAspect="1" noChangeArrowheads="1"/>
                </p:cNvSpPr>
                <p:nvPr/>
              </p:nvSpPr>
              <p:spPr bwMode="auto">
                <a:xfrm>
                  <a:off x="1584"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9 km </a:t>
                  </a:r>
                  <a:endParaRPr lang="en-CA" altLang="en-US" sz="2400" i="0" baseline="-8000">
                    <a:solidFill>
                      <a:schemeClr val="bg2"/>
                    </a:solidFill>
                  </a:endParaRPr>
                </a:p>
              </p:txBody>
            </p:sp>
            <p:sp>
              <p:nvSpPr>
                <p:cNvPr id="52246" name="Line 95"/>
                <p:cNvSpPr>
                  <a:spLocks noChangeAspect="1" noChangeShapeType="1"/>
                </p:cNvSpPr>
                <p:nvPr/>
              </p:nvSpPr>
              <p:spPr bwMode="auto">
                <a:xfrm>
                  <a:off x="1968"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nvGrpSpPr>
              <p:cNvPr id="52242" name="Group 96"/>
              <p:cNvGrpSpPr>
                <a:grpSpLocks noChangeAspect="1"/>
              </p:cNvGrpSpPr>
              <p:nvPr/>
            </p:nvGrpSpPr>
            <p:grpSpPr bwMode="auto">
              <a:xfrm>
                <a:off x="3648" y="1392"/>
                <a:ext cx="768" cy="672"/>
                <a:chOff x="3072" y="2256"/>
                <a:chExt cx="768" cy="672"/>
              </a:xfrm>
            </p:grpSpPr>
            <p:sp>
              <p:nvSpPr>
                <p:cNvPr id="52243" name="AutoShape 97"/>
                <p:cNvSpPr>
                  <a:spLocks noChangeAspect="1" noChangeArrowheads="1"/>
                </p:cNvSpPr>
                <p:nvPr/>
              </p:nvSpPr>
              <p:spPr bwMode="auto">
                <a:xfrm>
                  <a:off x="3072" y="2256"/>
                  <a:ext cx="768" cy="576"/>
                </a:xfrm>
                <a:prstGeom prst="horizontalScroll">
                  <a:avLst>
                    <a:gd name="adj" fmla="val 12500"/>
                  </a:avLst>
                </a:prstGeom>
                <a:solidFill>
                  <a:srgbClr val="FFFFFF"/>
                </a:solidFill>
                <a:ln w="38100">
                  <a:solidFill>
                    <a:srgbClr val="FF00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i="0" baseline="-8000">
                      <a:solidFill>
                        <a:schemeClr val="bg2"/>
                      </a:solidFill>
                    </a:rPr>
                    <a:t>5 km </a:t>
                  </a:r>
                  <a:endParaRPr lang="en-CA" altLang="en-US" sz="2400" i="0" baseline="-8000">
                    <a:solidFill>
                      <a:schemeClr val="bg2"/>
                    </a:solidFill>
                  </a:endParaRPr>
                </a:p>
              </p:txBody>
            </p:sp>
            <p:sp>
              <p:nvSpPr>
                <p:cNvPr id="52244" name="Line 98"/>
                <p:cNvSpPr>
                  <a:spLocks noChangeAspect="1" noChangeShapeType="1"/>
                </p:cNvSpPr>
                <p:nvPr/>
              </p:nvSpPr>
              <p:spPr bwMode="auto">
                <a:xfrm>
                  <a:off x="3456" y="2784"/>
                  <a:ext cx="0" cy="144"/>
                </a:xfrm>
                <a:prstGeom prst="line">
                  <a:avLst/>
                </a:prstGeom>
                <a:noFill/>
                <a:ln w="63500">
                  <a:solidFill>
                    <a:srgbClr val="FF0000"/>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grpSp>
      </p:grpSp>
      <p:sp>
        <p:nvSpPr>
          <p:cNvPr id="52230" name="Text Box 99"/>
          <p:cNvSpPr txBox="1">
            <a:spLocks noChangeArrowheads="1"/>
          </p:cNvSpPr>
          <p:nvPr/>
        </p:nvSpPr>
        <p:spPr bwMode="auto">
          <a:xfrm>
            <a:off x="596900" y="4953000"/>
            <a:ext cx="1612900"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t>Code</a:t>
            </a:r>
            <a:endParaRPr lang="en-CA" altLang="en-US" sz="3000" i="0"/>
          </a:p>
        </p:txBody>
      </p:sp>
      <p:sp>
        <p:nvSpPr>
          <p:cNvPr id="52231" name="Text Box 100"/>
          <p:cNvSpPr txBox="1">
            <a:spLocks noChangeArrowheads="1"/>
          </p:cNvSpPr>
          <p:nvPr/>
        </p:nvSpPr>
        <p:spPr bwMode="auto">
          <a:xfrm>
            <a:off x="6600825" y="4953000"/>
            <a:ext cx="1933575" cy="549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t>Relay Race</a:t>
            </a:r>
            <a:endParaRPr lang="en-CA" altLang="en-US" sz="3000" i="0"/>
          </a:p>
        </p:txBody>
      </p:sp>
      <p:sp>
        <p:nvSpPr>
          <p:cNvPr id="52232" name="Text Box 101"/>
          <p:cNvSpPr txBox="1">
            <a:spLocks noChangeArrowheads="1"/>
          </p:cNvSpPr>
          <p:nvPr/>
        </p:nvSpPr>
        <p:spPr bwMode="auto">
          <a:xfrm>
            <a:off x="3797300" y="4724400"/>
            <a:ext cx="1612900" cy="10064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3000" i="0"/>
              <a:t>One step at a time</a:t>
            </a:r>
            <a:endParaRPr lang="en-CA" altLang="en-US" sz="3000" i="0"/>
          </a:p>
        </p:txBody>
      </p:sp>
    </p:spTree>
    <p:extLst>
      <p:ext uri="{BB962C8B-B14F-4D97-AF65-F5344CB8AC3E}">
        <p14:creationId xmlns:p14="http://schemas.microsoft.com/office/powerpoint/2010/main" val="1804985746"/>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1" name="Rectangle 6"/>
          <p:cNvSpPr>
            <a:spLocks noGrp="1" noChangeArrowheads="1"/>
          </p:cNvSpPr>
          <p:nvPr>
            <p:ph type="title"/>
          </p:nvPr>
        </p:nvSpPr>
        <p:spPr>
          <a:xfrm>
            <a:off x="762000" y="-152400"/>
            <a:ext cx="7772400" cy="1143000"/>
          </a:xfrm>
        </p:spPr>
        <p:txBody>
          <a:bodyPr/>
          <a:lstStyle/>
          <a:p>
            <a:pPr eaLnBrk="1" hangingPunct="1"/>
            <a:r>
              <a:rPr lang="en-US" altLang="en-US" sz="3600" dirty="0"/>
              <a:t>Recursion</a:t>
            </a:r>
          </a:p>
        </p:txBody>
      </p:sp>
      <p:grpSp>
        <p:nvGrpSpPr>
          <p:cNvPr id="3" name="Group 2"/>
          <p:cNvGrpSpPr/>
          <p:nvPr/>
        </p:nvGrpSpPr>
        <p:grpSpPr>
          <a:xfrm>
            <a:off x="0" y="2819400"/>
            <a:ext cx="3223066" cy="4027056"/>
            <a:chOff x="0" y="2819400"/>
            <a:chExt cx="3223066" cy="4027056"/>
          </a:xfrm>
        </p:grpSpPr>
        <p:grpSp>
          <p:nvGrpSpPr>
            <p:cNvPr id="7170" name="Group 2"/>
            <p:cNvGrpSpPr>
              <a:grpSpLocks/>
            </p:cNvGrpSpPr>
            <p:nvPr/>
          </p:nvGrpSpPr>
          <p:grpSpPr bwMode="auto">
            <a:xfrm>
              <a:off x="920750" y="2819400"/>
              <a:ext cx="1676400" cy="1676400"/>
              <a:chOff x="2352" y="624"/>
              <a:chExt cx="1056" cy="1056"/>
            </a:xfrm>
          </p:grpSpPr>
          <p:sp>
            <p:nvSpPr>
              <p:cNvPr id="7253" name="Rectangle 3"/>
              <p:cNvSpPr>
                <a:spLocks noChangeArrowheads="1"/>
              </p:cNvSpPr>
              <p:nvPr/>
            </p:nvSpPr>
            <p:spPr bwMode="auto">
              <a:xfrm>
                <a:off x="2352" y="624"/>
                <a:ext cx="1056" cy="1056"/>
              </a:xfrm>
              <a:prstGeom prst="rect">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endParaRPr lang="en-CA" altLang="en-US"/>
              </a:p>
            </p:txBody>
          </p:sp>
          <p:sp>
            <p:nvSpPr>
              <p:cNvPr id="7254" name="Text Box 4"/>
              <p:cNvSpPr txBox="1">
                <a:spLocks noChangeArrowheads="1"/>
              </p:cNvSpPr>
              <p:nvPr/>
            </p:nvSpPr>
            <p:spPr bwMode="auto">
              <a:xfrm>
                <a:off x="2400" y="624"/>
                <a:ext cx="508" cy="3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X  = 33</a:t>
                </a:r>
              </a:p>
              <a:p>
                <a:pPr eaLnBrk="1" hangingPunct="1">
                  <a:spcBef>
                    <a:spcPct val="0"/>
                  </a:spcBef>
                  <a:buFontTx/>
                  <a:buNone/>
                </a:pPr>
                <a:r>
                  <a:rPr lang="en-US" altLang="en-US" sz="1600" dirty="0"/>
                  <a:t>Y = 12</a:t>
                </a:r>
              </a:p>
            </p:txBody>
          </p:sp>
        </p:grpSp>
        <p:grpSp>
          <p:nvGrpSpPr>
            <p:cNvPr id="7173" name="Group 8"/>
            <p:cNvGrpSpPr>
              <a:grpSpLocks/>
            </p:cNvGrpSpPr>
            <p:nvPr/>
          </p:nvGrpSpPr>
          <p:grpSpPr bwMode="auto">
            <a:xfrm>
              <a:off x="615950" y="3733800"/>
              <a:ext cx="441325" cy="1066800"/>
              <a:chOff x="864" y="465"/>
              <a:chExt cx="1046" cy="2358"/>
            </a:xfrm>
          </p:grpSpPr>
          <p:grpSp>
            <p:nvGrpSpPr>
              <p:cNvPr id="7230" name="Group 9"/>
              <p:cNvGrpSpPr>
                <a:grpSpLocks/>
              </p:cNvGrpSpPr>
              <p:nvPr/>
            </p:nvGrpSpPr>
            <p:grpSpPr bwMode="auto">
              <a:xfrm>
                <a:off x="864" y="465"/>
                <a:ext cx="1008" cy="2319"/>
                <a:chOff x="587" y="528"/>
                <a:chExt cx="1008" cy="2319"/>
              </a:xfrm>
            </p:grpSpPr>
            <p:grpSp>
              <p:nvGrpSpPr>
                <p:cNvPr id="7233" name="Group 10"/>
                <p:cNvGrpSpPr>
                  <a:grpSpLocks/>
                </p:cNvGrpSpPr>
                <p:nvPr/>
              </p:nvGrpSpPr>
              <p:grpSpPr bwMode="auto">
                <a:xfrm>
                  <a:off x="587" y="528"/>
                  <a:ext cx="1008" cy="2319"/>
                  <a:chOff x="587" y="528"/>
                  <a:chExt cx="1008" cy="2319"/>
                </a:xfrm>
              </p:grpSpPr>
              <p:grpSp>
                <p:nvGrpSpPr>
                  <p:cNvPr id="7235" name="Group 11"/>
                  <p:cNvGrpSpPr>
                    <a:grpSpLocks/>
                  </p:cNvGrpSpPr>
                  <p:nvPr/>
                </p:nvGrpSpPr>
                <p:grpSpPr bwMode="auto">
                  <a:xfrm>
                    <a:off x="587" y="528"/>
                    <a:ext cx="1008" cy="2319"/>
                    <a:chOff x="1151" y="1104"/>
                    <a:chExt cx="686" cy="1741"/>
                  </a:xfrm>
                </p:grpSpPr>
                <p:sp>
                  <p:nvSpPr>
                    <p:cNvPr id="7242" name="Freeform 1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3" name="Freeform 1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4" name="Freeform 1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5" name="Freeform 1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6" name="Freeform 1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47" name="Freeform 1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7248" name="Group 18"/>
                    <p:cNvGrpSpPr>
                      <a:grpSpLocks/>
                    </p:cNvGrpSpPr>
                    <p:nvPr/>
                  </p:nvGrpSpPr>
                  <p:grpSpPr bwMode="auto">
                    <a:xfrm flipH="1">
                      <a:off x="1212" y="1104"/>
                      <a:ext cx="277" cy="235"/>
                      <a:chOff x="1590" y="1104"/>
                      <a:chExt cx="277" cy="235"/>
                    </a:xfrm>
                  </p:grpSpPr>
                  <p:sp>
                    <p:nvSpPr>
                      <p:cNvPr id="7249" name="Freeform 1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0" name="Freeform 2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1" name="Freeform 2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52" name="Freeform 2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7236" name="Group 23"/>
                  <p:cNvGrpSpPr>
                    <a:grpSpLocks/>
                  </p:cNvGrpSpPr>
                  <p:nvPr/>
                </p:nvGrpSpPr>
                <p:grpSpPr bwMode="auto">
                  <a:xfrm rot="4286940" flipH="1">
                    <a:off x="1038" y="766"/>
                    <a:ext cx="141" cy="50"/>
                    <a:chOff x="4032" y="2817"/>
                    <a:chExt cx="417" cy="635"/>
                  </a:xfrm>
                </p:grpSpPr>
                <p:sp>
                  <p:nvSpPr>
                    <p:cNvPr id="7240" name="Oval 2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41" name="Oval 2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grpSp>
              <p:grpSp>
                <p:nvGrpSpPr>
                  <p:cNvPr id="7237" name="Group 26"/>
                  <p:cNvGrpSpPr>
                    <a:grpSpLocks/>
                  </p:cNvGrpSpPr>
                  <p:nvPr/>
                </p:nvGrpSpPr>
                <p:grpSpPr bwMode="auto">
                  <a:xfrm rot="4286940" flipH="1">
                    <a:off x="962" y="766"/>
                    <a:ext cx="141" cy="50"/>
                    <a:chOff x="4032" y="2817"/>
                    <a:chExt cx="417" cy="635"/>
                  </a:xfrm>
                </p:grpSpPr>
                <p:sp>
                  <p:nvSpPr>
                    <p:cNvPr id="7238" name="Oval 2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39" name="Oval 2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grpSp>
            </p:grpSp>
            <p:sp>
              <p:nvSpPr>
                <p:cNvPr id="7234" name="Oval 2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sp>
            <p:nvSpPr>
              <p:cNvPr id="7231" name="Freeform 3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32" name="Freeform 3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2" name="Group 1"/>
            <p:cNvGrpSpPr>
              <a:grpSpLocks/>
            </p:cNvGrpSpPr>
            <p:nvPr/>
          </p:nvGrpSpPr>
          <p:grpSpPr bwMode="auto">
            <a:xfrm>
              <a:off x="6350" y="4495800"/>
              <a:ext cx="3117850" cy="1985963"/>
              <a:chOff x="381000" y="4495800"/>
              <a:chExt cx="3117371" cy="1986697"/>
            </a:xfrm>
          </p:grpSpPr>
          <p:sp>
            <p:nvSpPr>
              <p:cNvPr id="7176"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7177"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7178"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7179" name="Text Box 35"/>
              <p:cNvSpPr txBox="1">
                <a:spLocks noChangeArrowheads="1"/>
              </p:cNvSpPr>
              <p:nvPr/>
            </p:nvSpPr>
            <p:spPr bwMode="auto">
              <a:xfrm>
                <a:off x="747816" y="56515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X = 3</a:t>
                </a:r>
              </a:p>
              <a:p>
                <a:pPr eaLnBrk="1" hangingPunct="1">
                  <a:spcBef>
                    <a:spcPct val="0"/>
                  </a:spcBef>
                  <a:buFontTx/>
                  <a:buNone/>
                </a:pPr>
                <a:r>
                  <a:rPr lang="en-US" altLang="en-US" sz="1600"/>
                  <a:t>Y = 1</a:t>
                </a:r>
              </a:p>
              <a:p>
                <a:pPr eaLnBrk="1" hangingPunct="1">
                  <a:spcBef>
                    <a:spcPct val="0"/>
                  </a:spcBef>
                  <a:buFontTx/>
                  <a:buNone/>
                </a:pPr>
                <a:r>
                  <a:rPr lang="en-US" altLang="en-US" sz="1600"/>
                  <a:t>XY = 3</a:t>
                </a:r>
              </a:p>
            </p:txBody>
          </p:sp>
          <p:sp>
            <p:nvSpPr>
              <p:cNvPr id="7180" name="Text Box 36"/>
              <p:cNvSpPr txBox="1">
                <a:spLocks noChangeArrowheads="1"/>
              </p:cNvSpPr>
              <p:nvPr/>
            </p:nvSpPr>
            <p:spPr bwMode="auto">
              <a:xfrm>
                <a:off x="1732066" y="5638800"/>
                <a:ext cx="7665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X = 3</a:t>
                </a:r>
              </a:p>
              <a:p>
                <a:pPr eaLnBrk="1" hangingPunct="1">
                  <a:spcBef>
                    <a:spcPct val="0"/>
                  </a:spcBef>
                  <a:buFontTx/>
                  <a:buNone/>
                </a:pPr>
                <a:r>
                  <a:rPr lang="en-US" altLang="en-US" sz="1600"/>
                  <a:t>Y = 2</a:t>
                </a:r>
              </a:p>
              <a:p>
                <a:pPr eaLnBrk="1" hangingPunct="1">
                  <a:spcBef>
                    <a:spcPct val="0"/>
                  </a:spcBef>
                  <a:buFontTx/>
                  <a:buNone/>
                </a:pPr>
                <a:r>
                  <a:rPr lang="en-US" altLang="en-US" sz="1600"/>
                  <a:t>XY = 6</a:t>
                </a:r>
              </a:p>
            </p:txBody>
          </p:sp>
          <p:sp>
            <p:nvSpPr>
              <p:cNvPr id="7181" name="Text Box 37"/>
              <p:cNvSpPr txBox="1">
                <a:spLocks noChangeArrowheads="1"/>
              </p:cNvSpPr>
              <p:nvPr/>
            </p:nvSpPr>
            <p:spPr bwMode="auto">
              <a:xfrm>
                <a:off x="2635250" y="5651500"/>
                <a:ext cx="86312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X = 6</a:t>
                </a:r>
                <a:endParaRPr lang="en-US" altLang="en-US" sz="1600" b="1" dirty="0"/>
              </a:p>
              <a:p>
                <a:pPr eaLnBrk="1" hangingPunct="1">
                  <a:spcBef>
                    <a:spcPct val="0"/>
                  </a:spcBef>
                  <a:buFontTx/>
                  <a:buNone/>
                </a:pPr>
                <a:r>
                  <a:rPr lang="en-US" altLang="en-US" sz="1600" b="1" dirty="0"/>
                  <a:t>Y = 3</a:t>
                </a:r>
              </a:p>
              <a:p>
                <a:pPr eaLnBrk="1" hangingPunct="1">
                  <a:spcBef>
                    <a:spcPct val="0"/>
                  </a:spcBef>
                  <a:buFontTx/>
                  <a:buNone/>
                </a:pPr>
                <a:r>
                  <a:rPr lang="en-US" altLang="en-US" sz="1600" b="1" dirty="0"/>
                  <a:t>XY = 18</a:t>
                </a:r>
              </a:p>
            </p:txBody>
          </p:sp>
          <p:sp>
            <p:nvSpPr>
              <p:cNvPr id="7182"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3"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7184"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7185" name="Group 41"/>
              <p:cNvGrpSpPr>
                <a:grpSpLocks/>
              </p:cNvGrpSpPr>
              <p:nvPr/>
            </p:nvGrpSpPr>
            <p:grpSpPr bwMode="auto">
              <a:xfrm flipH="1">
                <a:off x="381000" y="5181600"/>
                <a:ext cx="381000" cy="993775"/>
                <a:chOff x="2308" y="1513"/>
                <a:chExt cx="1162" cy="2570"/>
              </a:xfrm>
            </p:grpSpPr>
            <p:grpSp>
              <p:nvGrpSpPr>
                <p:cNvPr id="7216" name="Group 42"/>
                <p:cNvGrpSpPr>
                  <a:grpSpLocks/>
                </p:cNvGrpSpPr>
                <p:nvPr/>
              </p:nvGrpSpPr>
              <p:grpSpPr bwMode="auto">
                <a:xfrm>
                  <a:off x="2308" y="1740"/>
                  <a:ext cx="957" cy="2343"/>
                  <a:chOff x="2308" y="1740"/>
                  <a:chExt cx="957" cy="2343"/>
                </a:xfrm>
              </p:grpSpPr>
              <p:sp>
                <p:nvSpPr>
                  <p:cNvPr id="7224"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5"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6"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7"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8"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29"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217"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8"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9"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20"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21"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22"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23"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7186" name="Group 56"/>
              <p:cNvGrpSpPr>
                <a:grpSpLocks/>
              </p:cNvGrpSpPr>
              <p:nvPr/>
            </p:nvGrpSpPr>
            <p:grpSpPr bwMode="auto">
              <a:xfrm flipH="1">
                <a:off x="1371600" y="5181600"/>
                <a:ext cx="381000" cy="993775"/>
                <a:chOff x="2308" y="1513"/>
                <a:chExt cx="1162" cy="2570"/>
              </a:xfrm>
            </p:grpSpPr>
            <p:grpSp>
              <p:nvGrpSpPr>
                <p:cNvPr id="7202" name="Group 57"/>
                <p:cNvGrpSpPr>
                  <a:grpSpLocks/>
                </p:cNvGrpSpPr>
                <p:nvPr/>
              </p:nvGrpSpPr>
              <p:grpSpPr bwMode="auto">
                <a:xfrm>
                  <a:off x="2308" y="1740"/>
                  <a:ext cx="957" cy="2343"/>
                  <a:chOff x="2308" y="1740"/>
                  <a:chExt cx="957" cy="2343"/>
                </a:xfrm>
              </p:grpSpPr>
              <p:sp>
                <p:nvSpPr>
                  <p:cNvPr id="7210"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1"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2"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3"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4"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15"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203"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4"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5"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06"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07"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08"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209"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7187" name="Group 71"/>
              <p:cNvGrpSpPr>
                <a:grpSpLocks/>
              </p:cNvGrpSpPr>
              <p:nvPr/>
            </p:nvGrpSpPr>
            <p:grpSpPr bwMode="auto">
              <a:xfrm flipH="1">
                <a:off x="2362200" y="5181600"/>
                <a:ext cx="381000" cy="993775"/>
                <a:chOff x="2308" y="1513"/>
                <a:chExt cx="1162" cy="2570"/>
              </a:xfrm>
            </p:grpSpPr>
            <p:grpSp>
              <p:nvGrpSpPr>
                <p:cNvPr id="7188" name="Group 72"/>
                <p:cNvGrpSpPr>
                  <a:grpSpLocks/>
                </p:cNvGrpSpPr>
                <p:nvPr/>
              </p:nvGrpSpPr>
              <p:grpSpPr bwMode="auto">
                <a:xfrm>
                  <a:off x="2308" y="1740"/>
                  <a:ext cx="957" cy="2343"/>
                  <a:chOff x="2308" y="1740"/>
                  <a:chExt cx="957" cy="2343"/>
                </a:xfrm>
              </p:grpSpPr>
              <p:sp>
                <p:nvSpPr>
                  <p:cNvPr id="7196"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7"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8"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9"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0"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201"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7189"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0"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7191"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192"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193"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194"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7195"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grpSp>
          <p:nvGrpSpPr>
            <p:cNvPr id="87" name="Group 86"/>
            <p:cNvGrpSpPr>
              <a:grpSpLocks/>
            </p:cNvGrpSpPr>
            <p:nvPr/>
          </p:nvGrpSpPr>
          <p:grpSpPr bwMode="auto">
            <a:xfrm>
              <a:off x="0" y="6369313"/>
              <a:ext cx="1206696" cy="476785"/>
              <a:chOff x="381000" y="4495800"/>
              <a:chExt cx="3048000" cy="1905000"/>
            </a:xfrm>
          </p:grpSpPr>
          <p:sp>
            <p:nvSpPr>
              <p:cNvPr id="88"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89"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90"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94"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5"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96"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97" name="Group 41"/>
              <p:cNvGrpSpPr>
                <a:grpSpLocks/>
              </p:cNvGrpSpPr>
              <p:nvPr/>
            </p:nvGrpSpPr>
            <p:grpSpPr bwMode="auto">
              <a:xfrm flipH="1">
                <a:off x="381000" y="5181600"/>
                <a:ext cx="381000" cy="993775"/>
                <a:chOff x="2308" y="1513"/>
                <a:chExt cx="1162" cy="2570"/>
              </a:xfrm>
            </p:grpSpPr>
            <p:grpSp>
              <p:nvGrpSpPr>
                <p:cNvPr id="128" name="Group 42"/>
                <p:cNvGrpSpPr>
                  <a:grpSpLocks/>
                </p:cNvGrpSpPr>
                <p:nvPr/>
              </p:nvGrpSpPr>
              <p:grpSpPr bwMode="auto">
                <a:xfrm>
                  <a:off x="2308" y="1740"/>
                  <a:ext cx="957" cy="2343"/>
                  <a:chOff x="2308" y="1740"/>
                  <a:chExt cx="957" cy="2343"/>
                </a:xfrm>
              </p:grpSpPr>
              <p:sp>
                <p:nvSpPr>
                  <p:cNvPr id="136"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7"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8"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9"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0"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41"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29"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0"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31"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32"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33"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34"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35"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98" name="Group 56"/>
              <p:cNvGrpSpPr>
                <a:grpSpLocks/>
              </p:cNvGrpSpPr>
              <p:nvPr/>
            </p:nvGrpSpPr>
            <p:grpSpPr bwMode="auto">
              <a:xfrm flipH="1">
                <a:off x="1371600" y="5181600"/>
                <a:ext cx="381000" cy="993775"/>
                <a:chOff x="2308" y="1513"/>
                <a:chExt cx="1162" cy="2570"/>
              </a:xfrm>
            </p:grpSpPr>
            <p:grpSp>
              <p:nvGrpSpPr>
                <p:cNvPr id="114" name="Group 57"/>
                <p:cNvGrpSpPr>
                  <a:grpSpLocks/>
                </p:cNvGrpSpPr>
                <p:nvPr/>
              </p:nvGrpSpPr>
              <p:grpSpPr bwMode="auto">
                <a:xfrm>
                  <a:off x="2308" y="1740"/>
                  <a:ext cx="957" cy="2343"/>
                  <a:chOff x="2308" y="1740"/>
                  <a:chExt cx="957" cy="2343"/>
                </a:xfrm>
              </p:grpSpPr>
              <p:sp>
                <p:nvSpPr>
                  <p:cNvPr id="122"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3"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4"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5"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6"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27"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15"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6"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7"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18"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19"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20"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21"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99" name="Group 71"/>
              <p:cNvGrpSpPr>
                <a:grpSpLocks/>
              </p:cNvGrpSpPr>
              <p:nvPr/>
            </p:nvGrpSpPr>
            <p:grpSpPr bwMode="auto">
              <a:xfrm flipH="1">
                <a:off x="2362200" y="5181600"/>
                <a:ext cx="381000" cy="993775"/>
                <a:chOff x="2308" y="1513"/>
                <a:chExt cx="1162" cy="2570"/>
              </a:xfrm>
            </p:grpSpPr>
            <p:grpSp>
              <p:nvGrpSpPr>
                <p:cNvPr id="100" name="Group 72"/>
                <p:cNvGrpSpPr>
                  <a:grpSpLocks/>
                </p:cNvGrpSpPr>
                <p:nvPr/>
              </p:nvGrpSpPr>
              <p:grpSpPr bwMode="auto">
                <a:xfrm>
                  <a:off x="2308" y="1740"/>
                  <a:ext cx="957" cy="2343"/>
                  <a:chOff x="2308" y="1740"/>
                  <a:chExt cx="957" cy="2343"/>
                </a:xfrm>
              </p:grpSpPr>
              <p:sp>
                <p:nvSpPr>
                  <p:cNvPr id="108"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9"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0"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1"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2"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13"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01"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2"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103"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04"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05"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06"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107"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grpSp>
          <p:nvGrpSpPr>
            <p:cNvPr id="197" name="Group 196"/>
            <p:cNvGrpSpPr>
              <a:grpSpLocks/>
            </p:cNvGrpSpPr>
            <p:nvPr/>
          </p:nvGrpSpPr>
          <p:grpSpPr bwMode="auto">
            <a:xfrm>
              <a:off x="1043354" y="6369492"/>
              <a:ext cx="1206696" cy="476785"/>
              <a:chOff x="381000" y="4495800"/>
              <a:chExt cx="3048000" cy="1905000"/>
            </a:xfrm>
          </p:grpSpPr>
          <p:sp>
            <p:nvSpPr>
              <p:cNvPr id="198"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199"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200"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201"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2"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03"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04" name="Group 41"/>
              <p:cNvGrpSpPr>
                <a:grpSpLocks/>
              </p:cNvGrpSpPr>
              <p:nvPr/>
            </p:nvGrpSpPr>
            <p:grpSpPr bwMode="auto">
              <a:xfrm flipH="1">
                <a:off x="381000" y="5181600"/>
                <a:ext cx="381000" cy="993775"/>
                <a:chOff x="2308" y="1513"/>
                <a:chExt cx="1162" cy="2570"/>
              </a:xfrm>
            </p:grpSpPr>
            <p:grpSp>
              <p:nvGrpSpPr>
                <p:cNvPr id="235" name="Group 42"/>
                <p:cNvGrpSpPr>
                  <a:grpSpLocks/>
                </p:cNvGrpSpPr>
                <p:nvPr/>
              </p:nvGrpSpPr>
              <p:grpSpPr bwMode="auto">
                <a:xfrm>
                  <a:off x="2308" y="1740"/>
                  <a:ext cx="957" cy="2343"/>
                  <a:chOff x="2308" y="1740"/>
                  <a:chExt cx="957" cy="2343"/>
                </a:xfrm>
              </p:grpSpPr>
              <p:sp>
                <p:nvSpPr>
                  <p:cNvPr id="243"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4"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5"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6"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7"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48"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36"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7"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8"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39"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40"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41"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42"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205" name="Group 56"/>
              <p:cNvGrpSpPr>
                <a:grpSpLocks/>
              </p:cNvGrpSpPr>
              <p:nvPr/>
            </p:nvGrpSpPr>
            <p:grpSpPr bwMode="auto">
              <a:xfrm flipH="1">
                <a:off x="1371600" y="5181600"/>
                <a:ext cx="381000" cy="993775"/>
                <a:chOff x="2308" y="1513"/>
                <a:chExt cx="1162" cy="2570"/>
              </a:xfrm>
            </p:grpSpPr>
            <p:grpSp>
              <p:nvGrpSpPr>
                <p:cNvPr id="221" name="Group 57"/>
                <p:cNvGrpSpPr>
                  <a:grpSpLocks/>
                </p:cNvGrpSpPr>
                <p:nvPr/>
              </p:nvGrpSpPr>
              <p:grpSpPr bwMode="auto">
                <a:xfrm>
                  <a:off x="2308" y="1740"/>
                  <a:ext cx="957" cy="2343"/>
                  <a:chOff x="2308" y="1740"/>
                  <a:chExt cx="957" cy="2343"/>
                </a:xfrm>
              </p:grpSpPr>
              <p:sp>
                <p:nvSpPr>
                  <p:cNvPr id="229"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0"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1"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2"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3"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34"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22"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3"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4"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25"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26"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27"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28"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206" name="Group 71"/>
              <p:cNvGrpSpPr>
                <a:grpSpLocks/>
              </p:cNvGrpSpPr>
              <p:nvPr/>
            </p:nvGrpSpPr>
            <p:grpSpPr bwMode="auto">
              <a:xfrm flipH="1">
                <a:off x="2362200" y="5181600"/>
                <a:ext cx="381000" cy="993775"/>
                <a:chOff x="2308" y="1513"/>
                <a:chExt cx="1162" cy="2570"/>
              </a:xfrm>
            </p:grpSpPr>
            <p:grpSp>
              <p:nvGrpSpPr>
                <p:cNvPr id="207" name="Group 72"/>
                <p:cNvGrpSpPr>
                  <a:grpSpLocks/>
                </p:cNvGrpSpPr>
                <p:nvPr/>
              </p:nvGrpSpPr>
              <p:grpSpPr bwMode="auto">
                <a:xfrm>
                  <a:off x="2308" y="1740"/>
                  <a:ext cx="957" cy="2343"/>
                  <a:chOff x="2308" y="1740"/>
                  <a:chExt cx="957" cy="2343"/>
                </a:xfrm>
              </p:grpSpPr>
              <p:sp>
                <p:nvSpPr>
                  <p:cNvPr id="215"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6"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7"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8"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9"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20"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08"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09"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10"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11"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12"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13"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14"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grpSp>
          <p:nvGrpSpPr>
            <p:cNvPr id="249" name="Group 248"/>
            <p:cNvGrpSpPr>
              <a:grpSpLocks/>
            </p:cNvGrpSpPr>
            <p:nvPr/>
          </p:nvGrpSpPr>
          <p:grpSpPr bwMode="auto">
            <a:xfrm>
              <a:off x="2016370" y="6369671"/>
              <a:ext cx="1206696" cy="476785"/>
              <a:chOff x="381000" y="4495800"/>
              <a:chExt cx="3048000" cy="1905000"/>
            </a:xfrm>
          </p:grpSpPr>
          <p:sp>
            <p:nvSpPr>
              <p:cNvPr id="250" name="AutoShape 32"/>
              <p:cNvSpPr>
                <a:spLocks noChangeArrowheads="1"/>
              </p:cNvSpPr>
              <p:nvPr/>
            </p:nvSpPr>
            <p:spPr bwMode="auto">
              <a:xfrm>
                <a:off x="16002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251" name="AutoShape 33"/>
              <p:cNvSpPr>
                <a:spLocks noChangeArrowheads="1"/>
              </p:cNvSpPr>
              <p:nvPr/>
            </p:nvSpPr>
            <p:spPr bwMode="auto">
              <a:xfrm>
                <a:off x="2514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252" name="AutoShape 34"/>
              <p:cNvSpPr>
                <a:spLocks noChangeArrowheads="1"/>
              </p:cNvSpPr>
              <p:nvPr/>
            </p:nvSpPr>
            <p:spPr bwMode="auto">
              <a:xfrm>
                <a:off x="609600" y="5105400"/>
                <a:ext cx="914400" cy="1295400"/>
              </a:xfrm>
              <a:prstGeom prst="triangle">
                <a:avLst>
                  <a:gd name="adj" fmla="val 50000"/>
                </a:avLst>
              </a:prstGeom>
              <a:solidFill>
                <a:srgbClr val="0000FF"/>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sz="2400"/>
              </a:p>
            </p:txBody>
          </p:sp>
          <p:sp>
            <p:nvSpPr>
              <p:cNvPr id="253" name="Line 38"/>
              <p:cNvSpPr>
                <a:spLocks noChangeShapeType="1"/>
              </p:cNvSpPr>
              <p:nvPr/>
            </p:nvSpPr>
            <p:spPr bwMode="auto">
              <a:xfrm flipH="1">
                <a:off x="1066800" y="4495800"/>
                <a:ext cx="10668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4" name="Line 39"/>
              <p:cNvSpPr>
                <a:spLocks noChangeShapeType="1"/>
              </p:cNvSpPr>
              <p:nvPr/>
            </p:nvSpPr>
            <p:spPr bwMode="auto">
              <a:xfrm flipH="1">
                <a:off x="2057400" y="4495800"/>
                <a:ext cx="76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sp>
            <p:nvSpPr>
              <p:cNvPr id="255" name="Line 40"/>
              <p:cNvSpPr>
                <a:spLocks noChangeShapeType="1"/>
              </p:cNvSpPr>
              <p:nvPr/>
            </p:nvSpPr>
            <p:spPr bwMode="auto">
              <a:xfrm>
                <a:off x="2133600" y="4495800"/>
                <a:ext cx="838200" cy="609600"/>
              </a:xfrm>
              <a:prstGeom prst="line">
                <a:avLst/>
              </a:prstGeom>
              <a:noFill/>
              <a:ln w="38100">
                <a:solidFill>
                  <a:srgbClr val="0000FF"/>
                </a:solidFill>
                <a:round/>
                <a:headEnd/>
                <a:tailEnd/>
              </a:ln>
              <a:extLst>
                <a:ext uri="{909E8E84-426E-40DD-AFC4-6F175D3DCCD1}">
                  <a14:hiddenFill xmlns:a14="http://schemas.microsoft.com/office/drawing/2010/main">
                    <a:noFill/>
                  </a14:hiddenFill>
                </a:ext>
              </a:extLst>
            </p:spPr>
            <p:txBody>
              <a:bodyPr/>
              <a:lstStyle/>
              <a:p>
                <a:endParaRPr lang="en-US"/>
              </a:p>
            </p:txBody>
          </p:sp>
          <p:grpSp>
            <p:nvGrpSpPr>
              <p:cNvPr id="256" name="Group 41"/>
              <p:cNvGrpSpPr>
                <a:grpSpLocks/>
              </p:cNvGrpSpPr>
              <p:nvPr/>
            </p:nvGrpSpPr>
            <p:grpSpPr bwMode="auto">
              <a:xfrm flipH="1">
                <a:off x="381000" y="5181600"/>
                <a:ext cx="381000" cy="993775"/>
                <a:chOff x="2308" y="1513"/>
                <a:chExt cx="1162" cy="2570"/>
              </a:xfrm>
            </p:grpSpPr>
            <p:grpSp>
              <p:nvGrpSpPr>
                <p:cNvPr id="287" name="Group 42"/>
                <p:cNvGrpSpPr>
                  <a:grpSpLocks/>
                </p:cNvGrpSpPr>
                <p:nvPr/>
              </p:nvGrpSpPr>
              <p:grpSpPr bwMode="auto">
                <a:xfrm>
                  <a:off x="2308" y="1740"/>
                  <a:ext cx="957" cy="2343"/>
                  <a:chOff x="2308" y="1740"/>
                  <a:chExt cx="957" cy="2343"/>
                </a:xfrm>
              </p:grpSpPr>
              <p:sp>
                <p:nvSpPr>
                  <p:cNvPr id="295" name="Freeform 4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6" name="Freeform 4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7" name="Freeform 4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8" name="Freeform 4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9" name="Freeform 4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00" name="Freeform 4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88" name="Freeform 4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9" name="Freeform 5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90" name="Oval 5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91" name="Oval 5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92" name="Oval 5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93" name="Oval 5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94" name="Oval 5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257" name="Group 56"/>
              <p:cNvGrpSpPr>
                <a:grpSpLocks/>
              </p:cNvGrpSpPr>
              <p:nvPr/>
            </p:nvGrpSpPr>
            <p:grpSpPr bwMode="auto">
              <a:xfrm flipH="1">
                <a:off x="1371600" y="5181600"/>
                <a:ext cx="381000" cy="993775"/>
                <a:chOff x="2308" y="1513"/>
                <a:chExt cx="1162" cy="2570"/>
              </a:xfrm>
            </p:grpSpPr>
            <p:grpSp>
              <p:nvGrpSpPr>
                <p:cNvPr id="273" name="Group 57"/>
                <p:cNvGrpSpPr>
                  <a:grpSpLocks/>
                </p:cNvGrpSpPr>
                <p:nvPr/>
              </p:nvGrpSpPr>
              <p:grpSpPr bwMode="auto">
                <a:xfrm>
                  <a:off x="2308" y="1740"/>
                  <a:ext cx="957" cy="2343"/>
                  <a:chOff x="2308" y="1740"/>
                  <a:chExt cx="957" cy="2343"/>
                </a:xfrm>
              </p:grpSpPr>
              <p:sp>
                <p:nvSpPr>
                  <p:cNvPr id="281" name="Freeform 58"/>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2" name="Freeform 59"/>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3" name="Freeform 60"/>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4" name="Freeform 61"/>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5" name="Freeform 62"/>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86" name="Freeform 63"/>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74" name="Freeform 64"/>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5" name="Freeform 65"/>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6" name="Oval 66"/>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77" name="Oval 67"/>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78" name="Oval 68"/>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79" name="Oval 69"/>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80" name="Oval 70"/>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nvGrpSpPr>
              <p:cNvPr id="258" name="Group 71"/>
              <p:cNvGrpSpPr>
                <a:grpSpLocks/>
              </p:cNvGrpSpPr>
              <p:nvPr/>
            </p:nvGrpSpPr>
            <p:grpSpPr bwMode="auto">
              <a:xfrm flipH="1">
                <a:off x="2362200" y="5181600"/>
                <a:ext cx="381000" cy="993775"/>
                <a:chOff x="2308" y="1513"/>
                <a:chExt cx="1162" cy="2570"/>
              </a:xfrm>
            </p:grpSpPr>
            <p:grpSp>
              <p:nvGrpSpPr>
                <p:cNvPr id="259" name="Group 72"/>
                <p:cNvGrpSpPr>
                  <a:grpSpLocks/>
                </p:cNvGrpSpPr>
                <p:nvPr/>
              </p:nvGrpSpPr>
              <p:grpSpPr bwMode="auto">
                <a:xfrm>
                  <a:off x="2308" y="1740"/>
                  <a:ext cx="957" cy="2343"/>
                  <a:chOff x="2308" y="1740"/>
                  <a:chExt cx="957" cy="2343"/>
                </a:xfrm>
              </p:grpSpPr>
              <p:sp>
                <p:nvSpPr>
                  <p:cNvPr id="267" name="Freeform 73"/>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8" name="Freeform 74"/>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9" name="Freeform 75"/>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0" name="Freeform 76"/>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1" name="Freeform 77"/>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72" name="Freeform 78"/>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260" name="Freeform 79"/>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1" name="Freeform 80"/>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262" name="Oval 81"/>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63" name="Oval 82"/>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64" name="Oval 83"/>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65" name="Oval 84"/>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CA" altLang="en-US"/>
                </a:p>
              </p:txBody>
            </p:sp>
            <p:sp>
              <p:nvSpPr>
                <p:cNvPr id="266" name="Oval 85"/>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pPr>
                  <a:endParaRPr lang="en-CA" altLang="en-US" sz="2400"/>
                </a:p>
              </p:txBody>
            </p:sp>
          </p:grpSp>
        </p:grpSp>
        <p:sp>
          <p:nvSpPr>
            <p:cNvPr id="306" name="Text Box 4"/>
            <p:cNvSpPr txBox="1">
              <a:spLocks noChangeArrowheads="1"/>
            </p:cNvSpPr>
            <p:nvPr/>
          </p:nvSpPr>
          <p:spPr bwMode="auto">
            <a:xfrm>
              <a:off x="1070633" y="4167554"/>
              <a:ext cx="1010213"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XY = </a:t>
              </a:r>
              <a:r>
                <a:rPr lang="en-US" altLang="en-US" sz="1800" dirty="0"/>
                <a:t>396</a:t>
              </a:r>
            </a:p>
          </p:txBody>
        </p:sp>
        <p:sp>
          <p:nvSpPr>
            <p:cNvPr id="307" name="Text Box 4"/>
            <p:cNvSpPr txBox="1">
              <a:spLocks noChangeArrowheads="1"/>
            </p:cNvSpPr>
            <p:nvPr/>
          </p:nvSpPr>
          <p:spPr bwMode="auto">
            <a:xfrm>
              <a:off x="1951486" y="3324834"/>
              <a:ext cx="527709"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dirty="0"/>
                <a:t>= 3</a:t>
              </a:r>
              <a:endParaRPr lang="en-US" altLang="en-US" sz="1600" dirty="0">
                <a:solidFill>
                  <a:schemeClr val="hlink"/>
                </a:solidFill>
              </a:endParaRPr>
            </a:p>
            <a:p>
              <a:pPr eaLnBrk="1" hangingPunct="1">
                <a:spcBef>
                  <a:spcPct val="0"/>
                </a:spcBef>
                <a:buFontTx/>
                <a:buNone/>
              </a:pPr>
              <a:r>
                <a:rPr lang="en-US" altLang="en-US" sz="1600" dirty="0"/>
                <a:t>= 6</a:t>
              </a:r>
            </a:p>
            <a:p>
              <a:pPr eaLnBrk="1" hangingPunct="1">
                <a:spcBef>
                  <a:spcPct val="0"/>
                </a:spcBef>
                <a:buFontTx/>
                <a:buNone/>
              </a:pPr>
              <a:r>
                <a:rPr lang="en-US" altLang="en-US" sz="1200" dirty="0"/>
                <a:t> </a:t>
              </a:r>
              <a:br>
                <a:rPr lang="en-US" altLang="en-US" sz="1600" dirty="0"/>
              </a:br>
              <a:r>
                <a:rPr lang="en-US" altLang="en-US" sz="1600" dirty="0"/>
                <a:t>=18</a:t>
              </a:r>
              <a:endParaRPr lang="en-US" altLang="en-US" sz="1600" dirty="0">
                <a:sym typeface="Symbol"/>
              </a:endParaRPr>
            </a:p>
          </p:txBody>
        </p:sp>
      </p:grpSp>
      <p:sp>
        <p:nvSpPr>
          <p:cNvPr id="318" name="Text Box 147"/>
          <p:cNvSpPr txBox="1">
            <a:spLocks noChangeArrowheads="1"/>
          </p:cNvSpPr>
          <p:nvPr/>
        </p:nvSpPr>
        <p:spPr bwMode="auto">
          <a:xfrm>
            <a:off x="0" y="609600"/>
            <a:ext cx="3886200" cy="17543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spcBef>
                <a:spcPts val="0"/>
              </a:spcBef>
              <a:buFontTx/>
              <a:buNone/>
            </a:pPr>
            <a:r>
              <a:rPr lang="en-US" altLang="en-US" sz="1800" i="0" dirty="0">
                <a:solidFill>
                  <a:schemeClr val="accent1"/>
                </a:solidFill>
              </a:rPr>
              <a:t>MULT(X,Y):</a:t>
            </a:r>
          </a:p>
          <a:p>
            <a:pPr>
              <a:spcBef>
                <a:spcPts val="0"/>
              </a:spcBef>
              <a:buFontTx/>
              <a:buNone/>
            </a:pPr>
            <a:r>
              <a:rPr lang="en-US" altLang="en-US" sz="1800" i="0" dirty="0">
                <a:solidFill>
                  <a:schemeClr val="accent1"/>
                </a:solidFill>
              </a:rPr>
              <a:t> If |X| = |Y| = 1 then return( XY )</a:t>
            </a:r>
          </a:p>
          <a:p>
            <a:pPr>
              <a:spcBef>
                <a:spcPts val="0"/>
              </a:spcBef>
              <a:buFontTx/>
              <a:buNone/>
            </a:pPr>
            <a:r>
              <a:rPr lang="en-US" altLang="en-US" sz="1800" i="0" dirty="0">
                <a:solidFill>
                  <a:schemeClr val="accent1"/>
                </a:solidFill>
              </a:rPr>
              <a:t> Break X into </a:t>
            </a:r>
            <a:r>
              <a:rPr lang="en-US" altLang="en-US" sz="1800" i="0" dirty="0" err="1">
                <a:solidFill>
                  <a:schemeClr val="accent1"/>
                </a:solidFill>
              </a:rPr>
              <a:t>a,b</a:t>
            </a:r>
            <a:r>
              <a:rPr lang="en-US" altLang="en-US" sz="1800" i="0" dirty="0">
                <a:solidFill>
                  <a:schemeClr val="accent1"/>
                </a:solidFill>
              </a:rPr>
              <a:t> and Y into </a:t>
            </a:r>
            <a:r>
              <a:rPr lang="en-US" altLang="en-US" sz="1800" i="0" dirty="0" err="1">
                <a:solidFill>
                  <a:schemeClr val="accent1"/>
                </a:solidFill>
              </a:rPr>
              <a:t>c,d</a:t>
            </a:r>
            <a:endParaRPr lang="en-US" altLang="en-US" sz="1800" i="0" dirty="0">
              <a:solidFill>
                <a:schemeClr val="accent1"/>
              </a:solidFill>
            </a:endParaRPr>
          </a:p>
          <a:p>
            <a:pPr>
              <a:spcBef>
                <a:spcPts val="0"/>
              </a:spcBef>
              <a:buFontTx/>
              <a:buNone/>
            </a:pPr>
            <a:r>
              <a:rPr lang="en-US" altLang="en-US" sz="1800" i="0" dirty="0">
                <a:solidFill>
                  <a:schemeClr val="accent1"/>
                </a:solidFill>
              </a:rPr>
              <a:t> e = MULT(</a:t>
            </a:r>
            <a:r>
              <a:rPr lang="en-US" altLang="en-US" sz="1800" i="0" dirty="0" err="1">
                <a:solidFill>
                  <a:schemeClr val="accent1"/>
                </a:solidFill>
              </a:rPr>
              <a:t>a,c</a:t>
            </a:r>
            <a:r>
              <a:rPr lang="en-US" altLang="en-US" sz="1800" i="0" dirty="0">
                <a:solidFill>
                  <a:schemeClr val="accent1"/>
                </a:solidFill>
              </a:rPr>
              <a:t>) and f =MULT(</a:t>
            </a:r>
            <a:r>
              <a:rPr lang="en-US" altLang="en-US" sz="1800" i="0" dirty="0" err="1">
                <a:solidFill>
                  <a:schemeClr val="accent1"/>
                </a:solidFill>
              </a:rPr>
              <a:t>b,d</a:t>
            </a:r>
            <a:r>
              <a:rPr lang="en-US" altLang="en-US" sz="1800" i="0" dirty="0">
                <a:solidFill>
                  <a:schemeClr val="accent1"/>
                </a:solidFill>
              </a:rPr>
              <a:t>)</a:t>
            </a:r>
          </a:p>
          <a:p>
            <a:pPr>
              <a:spcBef>
                <a:spcPts val="0"/>
              </a:spcBef>
              <a:buFontTx/>
              <a:buNone/>
            </a:pPr>
            <a:r>
              <a:rPr lang="en-US" altLang="en-US" sz="1800" i="0" dirty="0">
                <a:solidFill>
                  <a:schemeClr val="accent1"/>
                </a:solidFill>
              </a:rPr>
              <a:t> return( e 10</a:t>
            </a:r>
            <a:r>
              <a:rPr lang="en-US" altLang="en-US" sz="1800" i="0" baseline="30000" dirty="0">
                <a:solidFill>
                  <a:schemeClr val="accent1"/>
                </a:solidFill>
              </a:rPr>
              <a:t>n</a:t>
            </a:r>
            <a:r>
              <a:rPr lang="en-US" altLang="en-US" sz="1800" i="0" dirty="0">
                <a:solidFill>
                  <a:schemeClr val="accent1"/>
                </a:solidFill>
              </a:rPr>
              <a:t> + (MULT(</a:t>
            </a:r>
            <a:r>
              <a:rPr lang="en-US" altLang="en-US" sz="1800" i="0" dirty="0" err="1">
                <a:solidFill>
                  <a:schemeClr val="accent1"/>
                </a:solidFill>
              </a:rPr>
              <a:t>a+b</a:t>
            </a:r>
            <a:r>
              <a:rPr lang="en-US" altLang="en-US" sz="1800" i="0" dirty="0">
                <a:solidFill>
                  <a:schemeClr val="accent1"/>
                </a:solidFill>
              </a:rPr>
              <a:t>, </a:t>
            </a:r>
            <a:r>
              <a:rPr lang="en-US" altLang="en-US" sz="1800" i="0" dirty="0" err="1">
                <a:solidFill>
                  <a:schemeClr val="accent1"/>
                </a:solidFill>
              </a:rPr>
              <a:t>c+d</a:t>
            </a:r>
            <a:r>
              <a:rPr lang="en-US" altLang="en-US" sz="1800" i="0" dirty="0">
                <a:solidFill>
                  <a:schemeClr val="accent1"/>
                </a:solidFill>
              </a:rPr>
              <a:t>) </a:t>
            </a:r>
            <a:br>
              <a:rPr lang="en-US" altLang="en-US" sz="1800" i="0" dirty="0">
                <a:solidFill>
                  <a:schemeClr val="accent1"/>
                </a:solidFill>
              </a:rPr>
            </a:br>
            <a:r>
              <a:rPr lang="en-US" altLang="en-US" sz="1800" i="0" dirty="0">
                <a:solidFill>
                  <a:schemeClr val="accent1"/>
                </a:solidFill>
              </a:rPr>
              <a:t>            – e - f) 10</a:t>
            </a:r>
            <a:r>
              <a:rPr lang="en-US" altLang="en-US" sz="1800" i="0" baseline="30000" dirty="0">
                <a:solidFill>
                  <a:schemeClr val="accent1"/>
                </a:solidFill>
              </a:rPr>
              <a:t>n/2</a:t>
            </a:r>
            <a:r>
              <a:rPr lang="en-US" altLang="en-US" sz="1800" i="0" dirty="0">
                <a:solidFill>
                  <a:schemeClr val="accent1"/>
                </a:solidFill>
              </a:rPr>
              <a:t> + f )</a:t>
            </a:r>
          </a:p>
        </p:txBody>
      </p:sp>
      <p:pic>
        <p:nvPicPr>
          <p:cNvPr id="301" name="Picture 4" descr="capture10"/>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561008" y="809583"/>
            <a:ext cx="5272459" cy="23944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10" name="Picture 4" descr="capture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517900" y="3886380"/>
            <a:ext cx="5473700" cy="26791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6" name="Rectangle 6"/>
          <p:cNvSpPr>
            <a:spLocks noChangeArrowheads="1"/>
          </p:cNvSpPr>
          <p:nvPr/>
        </p:nvSpPr>
        <p:spPr bwMode="auto">
          <a:xfrm>
            <a:off x="5414923" y="4622316"/>
            <a:ext cx="91523" cy="49614"/>
          </a:xfrm>
          <a:prstGeom prst="rect">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800"/>
          </a:p>
        </p:txBody>
      </p:sp>
      <p:sp>
        <p:nvSpPr>
          <p:cNvPr id="334" name="Rectangle 9"/>
          <p:cNvSpPr>
            <a:spLocks noChangeArrowheads="1"/>
          </p:cNvSpPr>
          <p:nvPr/>
        </p:nvSpPr>
        <p:spPr bwMode="auto">
          <a:xfrm rot="2992896">
            <a:off x="5386417" y="4584823"/>
            <a:ext cx="198455" cy="91523"/>
          </a:xfrm>
          <a:prstGeom prst="rect">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800"/>
          </a:p>
        </p:txBody>
      </p:sp>
      <p:sp>
        <p:nvSpPr>
          <p:cNvPr id="332" name="Rectangle 12"/>
          <p:cNvSpPr>
            <a:spLocks noChangeArrowheads="1"/>
          </p:cNvSpPr>
          <p:nvPr/>
        </p:nvSpPr>
        <p:spPr bwMode="auto">
          <a:xfrm rot="5699865">
            <a:off x="5335186" y="4431463"/>
            <a:ext cx="446523" cy="216327"/>
          </a:xfrm>
          <a:prstGeom prst="rect">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800"/>
          </a:p>
        </p:txBody>
      </p:sp>
      <p:sp>
        <p:nvSpPr>
          <p:cNvPr id="330" name="Rectangle 15"/>
          <p:cNvSpPr>
            <a:spLocks noChangeArrowheads="1"/>
          </p:cNvSpPr>
          <p:nvPr/>
        </p:nvSpPr>
        <p:spPr bwMode="auto">
          <a:xfrm rot="8507812">
            <a:off x="5172595" y="4268818"/>
            <a:ext cx="1470608" cy="595364"/>
          </a:xfrm>
          <a:prstGeom prst="rect">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800"/>
          </a:p>
        </p:txBody>
      </p:sp>
      <p:sp>
        <p:nvSpPr>
          <p:cNvPr id="328" name="Rectangle 18"/>
          <p:cNvSpPr>
            <a:spLocks noChangeArrowheads="1"/>
          </p:cNvSpPr>
          <p:nvPr/>
        </p:nvSpPr>
        <p:spPr bwMode="auto">
          <a:xfrm rot="10830767">
            <a:off x="3562622" y="3985607"/>
            <a:ext cx="5390497" cy="2485853"/>
          </a:xfrm>
          <a:prstGeom prst="rect">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wrap="none"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800"/>
          </a:p>
        </p:txBody>
      </p:sp>
    </p:spTree>
    <p:extLst>
      <p:ext uri="{BB962C8B-B14F-4D97-AF65-F5344CB8AC3E}">
        <p14:creationId xmlns:p14="http://schemas.microsoft.com/office/powerpoint/2010/main" val="721273512"/>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a:xfrm>
            <a:off x="685800" y="-152400"/>
            <a:ext cx="7772400" cy="1143000"/>
          </a:xfrm>
        </p:spPr>
        <p:txBody>
          <a:bodyPr/>
          <a:lstStyle/>
          <a:p>
            <a:pPr eaLnBrk="1" hangingPunct="1"/>
            <a:r>
              <a:rPr lang="en-US" altLang="en-US"/>
              <a:t>Graph Search Algorithms</a:t>
            </a:r>
          </a:p>
        </p:txBody>
      </p:sp>
      <p:pic>
        <p:nvPicPr>
          <p:cNvPr id="54275" name="Picture 3" descr="00-5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590800" y="838200"/>
            <a:ext cx="4000500" cy="556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002995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2" name="Rectangle 2"/>
          <p:cNvSpPr>
            <a:spLocks noGrp="1" noChangeArrowheads="1"/>
          </p:cNvSpPr>
          <p:nvPr>
            <p:ph type="title"/>
          </p:nvPr>
        </p:nvSpPr>
        <p:spPr>
          <a:xfrm>
            <a:off x="685800" y="-228600"/>
            <a:ext cx="7772400" cy="1143000"/>
          </a:xfrm>
        </p:spPr>
        <p:txBody>
          <a:bodyPr/>
          <a:lstStyle/>
          <a:p>
            <a:pPr eaLnBrk="1" hangingPunct="1"/>
            <a:r>
              <a:rPr lang="en-US" altLang="en-US" dirty="0"/>
              <a:t>Greedy Algorithms</a:t>
            </a:r>
          </a:p>
        </p:txBody>
      </p:sp>
      <p:sp>
        <p:nvSpPr>
          <p:cNvPr id="56323" name="Rectangle 2"/>
          <p:cNvSpPr>
            <a:spLocks noChangeArrowheads="1"/>
          </p:cNvSpPr>
          <p:nvPr/>
        </p:nvSpPr>
        <p:spPr bwMode="auto">
          <a:xfrm>
            <a:off x="914400" y="26670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r>
              <a:rPr lang="en-US" altLang="en-US" sz="4400" i="0"/>
              <a:t>NEED A PIC HERE </a:t>
            </a:r>
          </a:p>
          <a:p>
            <a:pPr algn="ctr" eaLnBrk="1" hangingPunct="1">
              <a:spcBef>
                <a:spcPct val="0"/>
              </a:spcBef>
              <a:buFontTx/>
              <a:buNone/>
            </a:pPr>
            <a:r>
              <a:rPr lang="en-US" altLang="en-US" sz="4400" i="0"/>
              <a:t>(NOT POOH)</a:t>
            </a:r>
          </a:p>
        </p:txBody>
      </p:sp>
      <p:pic>
        <p:nvPicPr>
          <p:cNvPr id="56324" name="Picture 3" descr="IMGP2323"/>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1524000" y="1295400"/>
            <a:ext cx="6524625" cy="4681537"/>
          </a:xfrm>
          <a:noFill/>
        </p:spPr>
      </p:pic>
    </p:spTree>
    <p:extLst>
      <p:ext uri="{BB962C8B-B14F-4D97-AF65-F5344CB8AC3E}">
        <p14:creationId xmlns:p14="http://schemas.microsoft.com/office/powerpoint/2010/main" val="10623409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21" name="Rectangle 5"/>
          <p:cNvSpPr>
            <a:spLocks noChangeArrowheads="1"/>
          </p:cNvSpPr>
          <p:nvPr/>
        </p:nvSpPr>
        <p:spPr bwMode="auto">
          <a:xfrm>
            <a:off x="0" y="4382631"/>
            <a:ext cx="51054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A supervisor tells the machine </a:t>
            </a:r>
          </a:p>
          <a:p>
            <a:pPr>
              <a:spcBef>
                <a:spcPct val="0"/>
              </a:spcBef>
            </a:pPr>
            <a:r>
              <a:rPr lang="en-US" altLang="en-US" sz="2800" dirty="0">
                <a:latin typeface="Times New Roman" pitchFamily="18" charset="0"/>
              </a:rPr>
              <a:t>which direction to head </a:t>
            </a:r>
          </a:p>
          <a:p>
            <a:pPr>
              <a:spcBef>
                <a:spcPct val="0"/>
              </a:spcBef>
            </a:pPr>
            <a:r>
              <a:rPr lang="en-US" altLang="en-US" sz="2800" dirty="0">
                <a:latin typeface="Times New Roman" pitchFamily="18" charset="0"/>
              </a:rPr>
              <a:t>to correct its current mistakes</a:t>
            </a:r>
          </a:p>
          <a:p>
            <a:pPr>
              <a:spcBef>
                <a:spcPct val="0"/>
              </a:spcBef>
            </a:pPr>
            <a:r>
              <a:rPr lang="en-US" altLang="en-US" sz="2800" dirty="0" err="1">
                <a:latin typeface="Times New Roman" pitchFamily="18" charset="0"/>
              </a:rPr>
              <a:t>ie</a:t>
            </a:r>
            <a:r>
              <a:rPr lang="en-US" altLang="en-US" sz="2800" dirty="0">
                <a:latin typeface="Times New Roman" pitchFamily="18" charset="0"/>
              </a:rPr>
              <a:t> take a small step</a:t>
            </a:r>
            <a:br>
              <a:rPr lang="en-US" altLang="en-US" sz="2800" dirty="0">
                <a:latin typeface="Times New Roman" pitchFamily="18" charset="0"/>
              </a:rPr>
            </a:br>
            <a:r>
              <a:rPr lang="en-US" altLang="en-US" sz="2800" dirty="0">
                <a:latin typeface="Times New Roman" pitchFamily="18" charset="0"/>
              </a:rPr>
              <a:t>in the steepest direction</a:t>
            </a:r>
          </a:p>
        </p:txBody>
      </p:sp>
      <p:grpSp>
        <p:nvGrpSpPr>
          <p:cNvPr id="7" name="Group 6"/>
          <p:cNvGrpSpPr/>
          <p:nvPr/>
        </p:nvGrpSpPr>
        <p:grpSpPr>
          <a:xfrm>
            <a:off x="4742568" y="2524780"/>
            <a:ext cx="4766913" cy="4057594"/>
            <a:chOff x="4742568" y="2524780"/>
            <a:chExt cx="4766913" cy="4057594"/>
          </a:xfrm>
        </p:grpSpPr>
        <p:grpSp>
          <p:nvGrpSpPr>
            <p:cNvPr id="5" name="Group 4"/>
            <p:cNvGrpSpPr/>
            <p:nvPr/>
          </p:nvGrpSpPr>
          <p:grpSpPr>
            <a:xfrm>
              <a:off x="4844097" y="3048000"/>
              <a:ext cx="4223703" cy="3534374"/>
              <a:chOff x="4363684" y="3048000"/>
              <a:chExt cx="4223703" cy="3534374"/>
            </a:xfrm>
          </p:grpSpPr>
          <p:pic>
            <p:nvPicPr>
              <p:cNvPr id="12" name="Picture 2" descr="Image result for stochastic gradient descent"/>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363684" y="3048000"/>
                <a:ext cx="4223703" cy="3534374"/>
              </a:xfrm>
              <a:prstGeom prst="rect">
                <a:avLst/>
              </a:prstGeom>
              <a:noFill/>
              <a:extLst>
                <a:ext uri="{909E8E84-426E-40DD-AFC4-6F175D3DCCD1}">
                  <a14:hiddenFill xmlns:a14="http://schemas.microsoft.com/office/drawing/2010/main">
                    <a:solidFill>
                      <a:srgbClr val="FFFFFF"/>
                    </a:solidFill>
                  </a14:hiddenFill>
                </a:ext>
              </a:extLst>
            </p:spPr>
          </p:pic>
          <p:sp>
            <p:nvSpPr>
              <p:cNvPr id="3" name="Rectangle 2"/>
              <p:cNvSpPr/>
              <p:nvPr/>
            </p:nvSpPr>
            <p:spPr>
              <a:xfrm>
                <a:off x="4742568" y="3236735"/>
                <a:ext cx="1948903" cy="414811"/>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sp>
          <p:nvSpPr>
            <p:cNvPr id="22" name="Text Box 33"/>
            <p:cNvSpPr txBox="1">
              <a:spLocks noChangeArrowheads="1"/>
            </p:cNvSpPr>
            <p:nvPr/>
          </p:nvSpPr>
          <p:spPr bwMode="auto">
            <a:xfrm>
              <a:off x="4742568" y="252478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Gradient Descent </a:t>
              </a:r>
            </a:p>
          </p:txBody>
        </p:sp>
      </p:grpSp>
      <p:grpSp>
        <p:nvGrpSpPr>
          <p:cNvPr id="6" name="Group 5"/>
          <p:cNvGrpSpPr/>
          <p:nvPr/>
        </p:nvGrpSpPr>
        <p:grpSpPr>
          <a:xfrm>
            <a:off x="-381000" y="695980"/>
            <a:ext cx="4766913" cy="3545820"/>
            <a:chOff x="-381000" y="695980"/>
            <a:chExt cx="4766913" cy="3545820"/>
          </a:xfrm>
        </p:grpSpPr>
        <p:pic>
          <p:nvPicPr>
            <p:cNvPr id="15" name="Picture 6" descr="Related image"/>
            <p:cNvPicPr>
              <a:picLocks noChangeAspect="1" noChangeArrowheads="1"/>
            </p:cNvPicPr>
            <p:nvPr/>
          </p:nvPicPr>
          <p:blipFill rotWithShape="1">
            <a:blip r:embed="rId3">
              <a:extLst>
                <a:ext uri="{28A0092B-C50C-407E-A947-70E740481C1C}">
                  <a14:useLocalDpi xmlns:a14="http://schemas.microsoft.com/office/drawing/2010/main" val="0"/>
                </a:ext>
              </a:extLst>
            </a:blip>
            <a:srcRect l="15812" t="2357" r="8864"/>
            <a:stretch/>
          </p:blipFill>
          <p:spPr bwMode="auto">
            <a:xfrm>
              <a:off x="76201" y="1219200"/>
              <a:ext cx="3886200" cy="3022600"/>
            </a:xfrm>
            <a:prstGeom prst="rect">
              <a:avLst/>
            </a:prstGeom>
            <a:noFill/>
            <a:extLst>
              <a:ext uri="{909E8E84-426E-40DD-AFC4-6F175D3DCCD1}">
                <a14:hiddenFill xmlns:a14="http://schemas.microsoft.com/office/drawing/2010/main">
                  <a:solidFill>
                    <a:srgbClr val="FFFFFF"/>
                  </a:solidFill>
                </a14:hiddenFill>
              </a:ext>
            </a:extLst>
          </p:spPr>
        </p:pic>
        <p:sp>
          <p:nvSpPr>
            <p:cNvPr id="23" name="Text Box 33"/>
            <p:cNvSpPr txBox="1">
              <a:spLocks noChangeArrowheads="1"/>
            </p:cNvSpPr>
            <p:nvPr/>
          </p:nvSpPr>
          <p:spPr bwMode="auto">
            <a:xfrm>
              <a:off x="-381000" y="69598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Supervised Learning</a:t>
              </a:r>
            </a:p>
          </p:txBody>
        </p:sp>
      </p:grpSp>
    </p:spTree>
    <p:extLst>
      <p:ext uri="{BB962C8B-B14F-4D97-AF65-F5344CB8AC3E}">
        <p14:creationId xmlns:p14="http://schemas.microsoft.com/office/powerpoint/2010/main" val="3923692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0-#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0-#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1">
                                            <p:txEl>
                                              <p:pRg st="0" end="0"/>
                                            </p:txEl>
                                          </p:spTgt>
                                        </p:tgtEl>
                                        <p:attrNameLst>
                                          <p:attrName>style.visibility</p:attrName>
                                        </p:attrNameLst>
                                      </p:cBhvr>
                                      <p:to>
                                        <p:strVal val="visible"/>
                                      </p:to>
                                    </p:set>
                                    <p:anim calcmode="lin" valueType="num">
                                      <p:cBhvr additive="base">
                                        <p:cTn id="19"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1">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1">
                                            <p:txEl>
                                              <p:pRg st="1" end="1"/>
                                            </p:txEl>
                                          </p:spTgt>
                                        </p:tgtEl>
                                        <p:attrNameLst>
                                          <p:attrName>style.visibility</p:attrName>
                                        </p:attrNameLst>
                                      </p:cBhvr>
                                      <p:to>
                                        <p:strVal val="visible"/>
                                      </p:to>
                                    </p:set>
                                    <p:anim calcmode="lin" valueType="num">
                                      <p:cBhvr additive="base">
                                        <p:cTn id="23" dur="500" fill="hold"/>
                                        <p:tgtEl>
                                          <p:spTgt spid="2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1">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1">
                                            <p:txEl>
                                              <p:pRg st="2" end="2"/>
                                            </p:txEl>
                                          </p:spTgt>
                                        </p:tgtEl>
                                        <p:attrNameLst>
                                          <p:attrName>style.visibility</p:attrName>
                                        </p:attrNameLst>
                                      </p:cBhvr>
                                      <p:to>
                                        <p:strVal val="visible"/>
                                      </p:to>
                                    </p:set>
                                    <p:anim calcmode="lin" valueType="num">
                                      <p:cBhvr additive="base">
                                        <p:cTn id="27" dur="500" fill="hold"/>
                                        <p:tgtEl>
                                          <p:spTgt spid="21">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1">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1">
                                            <p:txEl>
                                              <p:pRg st="3" end="3"/>
                                            </p:txEl>
                                          </p:spTgt>
                                        </p:tgtEl>
                                        <p:attrNameLst>
                                          <p:attrName>style.visibility</p:attrName>
                                        </p:attrNameLst>
                                      </p:cBhvr>
                                      <p:to>
                                        <p:strVal val="visible"/>
                                      </p:to>
                                    </p:set>
                                    <p:anim calcmode="lin" valueType="num">
                                      <p:cBhvr additive="base">
                                        <p:cTn id="31" dur="500" fill="hold"/>
                                        <p:tgtEl>
                                          <p:spTgt spid="21">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2"/>
          <p:cNvSpPr>
            <a:spLocks noGrp="1" noChangeArrowheads="1"/>
          </p:cNvSpPr>
          <p:nvPr>
            <p:ph type="title"/>
          </p:nvPr>
        </p:nvSpPr>
        <p:spPr>
          <a:xfrm>
            <a:off x="685800" y="-228600"/>
            <a:ext cx="7772400" cy="1143000"/>
          </a:xfrm>
        </p:spPr>
        <p:txBody>
          <a:bodyPr/>
          <a:lstStyle/>
          <a:p>
            <a:pPr eaLnBrk="1" hangingPunct="1"/>
            <a:r>
              <a:rPr lang="en-US" altLang="en-US" dirty="0"/>
              <a:t>Recursive Back Tracking</a:t>
            </a:r>
          </a:p>
        </p:txBody>
      </p:sp>
      <p:pic>
        <p:nvPicPr>
          <p:cNvPr id="57347" name="Picture 60" descr="j025089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179888" y="914400"/>
            <a:ext cx="4583112" cy="4638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7348" name="Picture 61" descr="j0336807"/>
          <p:cNvPicPr>
            <a:picLocks noChangeAspect="1" noChangeArrowheads="1" noCrop="1"/>
          </p:cNvPicPr>
          <p:nvPr/>
        </p:nvPicPr>
        <p:blipFill>
          <a:blip r:embed="rId4">
            <a:extLst>
              <a:ext uri="{28A0092B-C50C-407E-A947-70E740481C1C}">
                <a14:useLocalDpi xmlns:a14="http://schemas.microsoft.com/office/drawing/2010/main" val="0"/>
              </a:ext>
            </a:extLst>
          </a:blip>
          <a:srcRect/>
          <a:stretch>
            <a:fillRect/>
          </a:stretch>
        </p:blipFill>
        <p:spPr bwMode="auto">
          <a:xfrm>
            <a:off x="290513" y="1722438"/>
            <a:ext cx="3733800" cy="35655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18760270"/>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Rectangle 2"/>
          <p:cNvSpPr>
            <a:spLocks noGrp="1" noChangeArrowheads="1"/>
          </p:cNvSpPr>
          <p:nvPr>
            <p:ph type="title"/>
          </p:nvPr>
        </p:nvSpPr>
        <p:spPr>
          <a:xfrm>
            <a:off x="685800" y="-228600"/>
            <a:ext cx="7772400" cy="1143000"/>
          </a:xfrm>
        </p:spPr>
        <p:txBody>
          <a:bodyPr/>
          <a:lstStyle/>
          <a:p>
            <a:pPr eaLnBrk="1" hangingPunct="1"/>
            <a:r>
              <a:rPr lang="en-US" altLang="en-US" dirty="0"/>
              <a:t>Dynamic Programing</a:t>
            </a:r>
          </a:p>
        </p:txBody>
      </p:sp>
      <p:pic>
        <p:nvPicPr>
          <p:cNvPr id="58371" name="Picture 1028" descr="00-57"/>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14400"/>
            <a:ext cx="4343400" cy="4648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8372" name="Picture 1029" descr="00-57b"/>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1600200"/>
            <a:ext cx="3962400" cy="353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701844993"/>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7"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0" y="1280661"/>
            <a:ext cx="4483200" cy="28800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2"/>
          <p:cNvSpPr txBox="1">
            <a:spLocks noChangeArrowheads="1"/>
          </p:cNvSpPr>
          <p:nvPr/>
        </p:nvSpPr>
        <p:spPr bwMode="auto">
          <a:xfrm>
            <a:off x="685800" y="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dirty="0"/>
              <a:t>Random Algorithms</a:t>
            </a:r>
          </a:p>
          <a:p>
            <a:pPr eaLnBrk="1" hangingPunct="1"/>
            <a:r>
              <a:rPr lang="en-US" altLang="en-US" kern="0" dirty="0"/>
              <a:t>And Probability</a:t>
            </a:r>
            <a:endParaRPr lang="en-CA" altLang="en-US" kern="0" dirty="0"/>
          </a:p>
        </p:txBody>
      </p:sp>
      <p:pic>
        <p:nvPicPr>
          <p:cNvPr id="13314" name="Picture 2" descr="Image result for normal distribut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92000" y="3948183"/>
            <a:ext cx="5760000" cy="2880000"/>
          </a:xfrm>
          <a:prstGeom prst="rect">
            <a:avLst/>
          </a:prstGeom>
          <a:noFill/>
          <a:extLst>
            <a:ext uri="{909E8E84-426E-40DD-AFC4-6F175D3DCCD1}">
              <a14:hiddenFill xmlns:a14="http://schemas.microsoft.com/office/drawing/2010/main">
                <a:solidFill>
                  <a:srgbClr val="FFFFFF"/>
                </a:solidFill>
              </a14:hiddenFill>
            </a:ext>
          </a:extLst>
        </p:spPr>
      </p:pic>
      <p:pic>
        <p:nvPicPr>
          <p:cNvPr id="7" name="Picture 2" descr="Image result for random algorithms"/>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33399" y="1352549"/>
            <a:ext cx="2740965" cy="288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63320755"/>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pSp>
        <p:nvGrpSpPr>
          <p:cNvPr id="51202" name="Group 14"/>
          <p:cNvGrpSpPr>
            <a:grpSpLocks/>
          </p:cNvGrpSpPr>
          <p:nvPr/>
        </p:nvGrpSpPr>
        <p:grpSpPr bwMode="auto">
          <a:xfrm>
            <a:off x="6211888" y="709613"/>
            <a:ext cx="2551112" cy="1466850"/>
            <a:chOff x="6211787" y="938784"/>
            <a:chExt cx="2551213" cy="1465864"/>
          </a:xfrm>
        </p:grpSpPr>
        <p:sp>
          <p:nvSpPr>
            <p:cNvPr id="51227" name="Rectangle 16"/>
            <p:cNvSpPr>
              <a:spLocks noChangeArrowheads="1"/>
            </p:cNvSpPr>
            <p:nvPr/>
          </p:nvSpPr>
          <p:spPr bwMode="auto">
            <a:xfrm>
              <a:off x="6248400" y="1228570"/>
              <a:ext cx="1143000" cy="9144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M</a:t>
              </a:r>
              <a:r>
                <a:rPr lang="en-US" altLang="en-US" sz="2400" baseline="-25000"/>
                <a:t>i,j</a:t>
              </a:r>
            </a:p>
          </p:txBody>
        </p:sp>
        <p:sp>
          <p:nvSpPr>
            <p:cNvPr id="51228" name="Rectangle 13"/>
            <p:cNvSpPr>
              <a:spLocks noChangeArrowheads="1"/>
            </p:cNvSpPr>
            <p:nvPr/>
          </p:nvSpPr>
          <p:spPr bwMode="auto">
            <a:xfrm>
              <a:off x="7467600" y="1234440"/>
              <a:ext cx="304800" cy="117020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X</a:t>
              </a:r>
              <a:r>
                <a:rPr lang="en-US" altLang="en-US" sz="2400" baseline="-25000"/>
                <a:t>j</a:t>
              </a:r>
            </a:p>
          </p:txBody>
        </p:sp>
        <p:sp>
          <p:nvSpPr>
            <p:cNvPr id="51229" name="Rectangle 14"/>
            <p:cNvSpPr>
              <a:spLocks noChangeArrowheads="1"/>
            </p:cNvSpPr>
            <p:nvPr/>
          </p:nvSpPr>
          <p:spPr bwMode="auto">
            <a:xfrm>
              <a:off x="8458200" y="1228570"/>
              <a:ext cx="304800" cy="9144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N</a:t>
              </a:r>
              <a:r>
                <a:rPr lang="en-US" altLang="en-US" sz="2400" baseline="-25000"/>
                <a:t>i</a:t>
              </a:r>
            </a:p>
          </p:txBody>
        </p:sp>
        <p:sp>
          <p:nvSpPr>
            <p:cNvPr id="51230" name="Text Box 18"/>
            <p:cNvSpPr txBox="1">
              <a:spLocks noChangeArrowheads="1"/>
            </p:cNvSpPr>
            <p:nvPr/>
          </p:nvSpPr>
          <p:spPr bwMode="auto">
            <a:xfrm>
              <a:off x="8001000" y="15240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a:latin typeface="Symbol" pitchFamily="18" charset="2"/>
                </a:rPr>
                <a:t>³</a:t>
              </a:r>
            </a:p>
          </p:txBody>
        </p:sp>
        <p:sp>
          <p:nvSpPr>
            <p:cNvPr id="51231" name="Rectangle 22"/>
            <p:cNvSpPr>
              <a:spLocks noChangeArrowheads="1"/>
            </p:cNvSpPr>
            <p:nvPr/>
          </p:nvSpPr>
          <p:spPr bwMode="auto">
            <a:xfrm>
              <a:off x="6211787" y="938784"/>
              <a:ext cx="9797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subject to</a:t>
              </a:r>
            </a:p>
          </p:txBody>
        </p:sp>
      </p:grpSp>
      <p:sp>
        <p:nvSpPr>
          <p:cNvPr id="51203" name="Rectangle 2"/>
          <p:cNvSpPr>
            <a:spLocks noGrp="1" noChangeArrowheads="1"/>
          </p:cNvSpPr>
          <p:nvPr>
            <p:ph type="title"/>
          </p:nvPr>
        </p:nvSpPr>
        <p:spPr>
          <a:xfrm>
            <a:off x="1828800" y="-204788"/>
            <a:ext cx="5913438" cy="1143001"/>
          </a:xfrm>
        </p:spPr>
        <p:txBody>
          <a:bodyPr/>
          <a:lstStyle/>
          <a:p>
            <a:pPr eaLnBrk="1" hangingPunct="1"/>
            <a:r>
              <a:rPr lang="en-US" altLang="en-US" dirty="0"/>
              <a:t>Linear Programming</a:t>
            </a:r>
          </a:p>
        </p:txBody>
      </p:sp>
      <p:sp>
        <p:nvSpPr>
          <p:cNvPr id="51204" name="Rectangle 3"/>
          <p:cNvSpPr>
            <a:spLocks noGrp="1" noChangeArrowheads="1"/>
          </p:cNvSpPr>
          <p:nvPr>
            <p:ph type="body" idx="1"/>
          </p:nvPr>
        </p:nvSpPr>
        <p:spPr>
          <a:xfrm>
            <a:off x="228600" y="609600"/>
            <a:ext cx="3581400" cy="1752600"/>
          </a:xfrm>
        </p:spPr>
        <p:txBody>
          <a:bodyPr/>
          <a:lstStyle/>
          <a:p>
            <a:pPr eaLnBrk="1" hangingPunct="1">
              <a:buFontTx/>
              <a:buNone/>
            </a:pPr>
            <a:r>
              <a:rPr lang="en-US" altLang="en-US" sz="2800" dirty="0">
                <a:solidFill>
                  <a:schemeClr val="tx2"/>
                </a:solidFill>
                <a:latin typeface="Times New Roman" panose="02020603050405020304" pitchFamily="18" charset="0"/>
                <a:cs typeface="Times New Roman" panose="02020603050405020304" pitchFamily="18" charset="0"/>
              </a:rPr>
              <a:t>Primal: </a:t>
            </a:r>
          </a:p>
          <a:p>
            <a:pPr eaLnBrk="1" hangingPunct="1">
              <a:buFontTx/>
              <a:buNone/>
            </a:pPr>
            <a:r>
              <a:rPr lang="en-US" altLang="en-US" sz="2000" dirty="0">
                <a:latin typeface="Times New Roman" panose="02020603050405020304" pitchFamily="18" charset="0"/>
                <a:cs typeface="Times New Roman" panose="02020603050405020304" pitchFamily="18" charset="0"/>
              </a:rPr>
              <a:t>Minimize: C</a:t>
            </a:r>
            <a:r>
              <a:rPr lang="en-US" altLang="en-US" sz="2000" baseline="30000" dirty="0">
                <a:latin typeface="Times New Roman" panose="02020603050405020304" pitchFamily="18" charset="0"/>
                <a:cs typeface="Times New Roman" panose="02020603050405020304" pitchFamily="18" charset="0"/>
              </a:rPr>
              <a:t>T</a:t>
            </a:r>
            <a:r>
              <a:rPr lang="en-US" altLang="en-US" sz="2000" dirty="0">
                <a:latin typeface="Times New Roman" panose="02020603050405020304" pitchFamily="18" charset="0"/>
                <a:cs typeface="Times New Roman" panose="02020603050405020304" pitchFamily="18" charset="0"/>
                <a:sym typeface="Symbol" pitchFamily="18" charset="2"/>
              </a:rPr>
              <a:t></a:t>
            </a:r>
            <a:r>
              <a:rPr lang="en-US" altLang="en-US" sz="2000" dirty="0">
                <a:latin typeface="Times New Roman" panose="02020603050405020304" pitchFamily="18" charset="0"/>
                <a:cs typeface="Times New Roman" panose="02020603050405020304" pitchFamily="18" charset="0"/>
              </a:rPr>
              <a:t>X</a:t>
            </a:r>
          </a:p>
          <a:p>
            <a:pPr eaLnBrk="1" hangingPunct="1">
              <a:buFontTx/>
              <a:buNone/>
            </a:pPr>
            <a:r>
              <a:rPr lang="en-US" altLang="en-US" sz="2000" dirty="0">
                <a:latin typeface="Times New Roman" panose="02020603050405020304" pitchFamily="18" charset="0"/>
                <a:cs typeface="Times New Roman" panose="02020603050405020304" pitchFamily="18" charset="0"/>
                <a:sym typeface="Symbol" pitchFamily="18" charset="2"/>
              </a:rPr>
              <a:t>Subject to: M</a:t>
            </a:r>
            <a:r>
              <a:rPr lang="en-US" altLang="en-US" sz="2000" dirty="0">
                <a:latin typeface="Times New Roman" panose="02020603050405020304" pitchFamily="18" charset="0"/>
                <a:cs typeface="Times New Roman" panose="02020603050405020304" pitchFamily="18" charset="0"/>
              </a:rPr>
              <a:t>X ³ N</a:t>
            </a:r>
          </a:p>
        </p:txBody>
      </p:sp>
      <p:sp>
        <p:nvSpPr>
          <p:cNvPr id="51206" name="Rectangle 13"/>
          <p:cNvSpPr>
            <a:spLocks noChangeArrowheads="1"/>
          </p:cNvSpPr>
          <p:nvPr/>
        </p:nvSpPr>
        <p:spPr bwMode="auto">
          <a:xfrm>
            <a:off x="5257800" y="1000125"/>
            <a:ext cx="304800" cy="116998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X</a:t>
            </a:r>
            <a:r>
              <a:rPr lang="en-US" altLang="en-US" sz="2400" baseline="-25000"/>
              <a:t>j</a:t>
            </a:r>
          </a:p>
        </p:txBody>
      </p:sp>
      <p:grpSp>
        <p:nvGrpSpPr>
          <p:cNvPr id="51207" name="Group 13"/>
          <p:cNvGrpSpPr>
            <a:grpSpLocks/>
          </p:cNvGrpSpPr>
          <p:nvPr/>
        </p:nvGrpSpPr>
        <p:grpSpPr bwMode="auto">
          <a:xfrm>
            <a:off x="3978275" y="709613"/>
            <a:ext cx="1203325" cy="519112"/>
            <a:chOff x="3977603" y="938784"/>
            <a:chExt cx="1203997" cy="518386"/>
          </a:xfrm>
        </p:grpSpPr>
        <p:sp>
          <p:nvSpPr>
            <p:cNvPr id="51225" name="Rectangle 12"/>
            <p:cNvSpPr>
              <a:spLocks noChangeArrowheads="1"/>
            </p:cNvSpPr>
            <p:nvPr/>
          </p:nvSpPr>
          <p:spPr bwMode="auto">
            <a:xfrm>
              <a:off x="4038600" y="1228570"/>
              <a:ext cx="1143000" cy="2286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C</a:t>
              </a:r>
              <a:r>
                <a:rPr lang="en-US" altLang="en-US" sz="2400" baseline="-25000"/>
                <a:t>j</a:t>
              </a:r>
            </a:p>
          </p:txBody>
        </p:sp>
        <p:sp>
          <p:nvSpPr>
            <p:cNvPr id="51226" name="Rectangle 3"/>
            <p:cNvSpPr>
              <a:spLocks noChangeArrowheads="1"/>
            </p:cNvSpPr>
            <p:nvPr/>
          </p:nvSpPr>
          <p:spPr bwMode="auto">
            <a:xfrm>
              <a:off x="3977603" y="938784"/>
              <a:ext cx="1015021"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minimize </a:t>
              </a:r>
            </a:p>
          </p:txBody>
        </p:sp>
      </p:grpSp>
      <p:grpSp>
        <p:nvGrpSpPr>
          <p:cNvPr id="3" name="Group 2"/>
          <p:cNvGrpSpPr>
            <a:grpSpLocks/>
          </p:cNvGrpSpPr>
          <p:nvPr/>
        </p:nvGrpSpPr>
        <p:grpSpPr bwMode="auto">
          <a:xfrm>
            <a:off x="198438" y="2209800"/>
            <a:ext cx="8534400" cy="1752600"/>
            <a:chOff x="198120" y="2667000"/>
            <a:chExt cx="8534400" cy="1752600"/>
          </a:xfrm>
        </p:grpSpPr>
        <p:grpSp>
          <p:nvGrpSpPr>
            <p:cNvPr id="51214" name="Group 26"/>
            <p:cNvGrpSpPr>
              <a:grpSpLocks/>
            </p:cNvGrpSpPr>
            <p:nvPr/>
          </p:nvGrpSpPr>
          <p:grpSpPr bwMode="auto">
            <a:xfrm>
              <a:off x="6181307" y="2767584"/>
              <a:ext cx="2551213" cy="1465864"/>
              <a:chOff x="6211787" y="938784"/>
              <a:chExt cx="2551213" cy="1465864"/>
            </a:xfrm>
          </p:grpSpPr>
          <p:sp>
            <p:nvSpPr>
              <p:cNvPr id="51220" name="Rectangle 16"/>
              <p:cNvSpPr>
                <a:spLocks noChangeArrowheads="1"/>
              </p:cNvSpPr>
              <p:nvPr/>
            </p:nvSpPr>
            <p:spPr bwMode="auto">
              <a:xfrm>
                <a:off x="6248400" y="1228570"/>
                <a:ext cx="1143000" cy="9144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M</a:t>
                </a:r>
                <a:r>
                  <a:rPr lang="en-US" altLang="en-US" sz="2400" baseline="-25000"/>
                  <a:t>i,j</a:t>
                </a:r>
              </a:p>
            </p:txBody>
          </p:sp>
          <p:sp>
            <p:nvSpPr>
              <p:cNvPr id="51221" name="Rectangle 13"/>
              <p:cNvSpPr>
                <a:spLocks noChangeArrowheads="1"/>
              </p:cNvSpPr>
              <p:nvPr/>
            </p:nvSpPr>
            <p:spPr bwMode="auto">
              <a:xfrm>
                <a:off x="7467600" y="1234440"/>
                <a:ext cx="304800" cy="117020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X</a:t>
                </a:r>
                <a:r>
                  <a:rPr lang="en-US" altLang="en-US" sz="2400" baseline="-25000"/>
                  <a:t>j</a:t>
                </a:r>
              </a:p>
            </p:txBody>
          </p:sp>
          <p:sp>
            <p:nvSpPr>
              <p:cNvPr id="51222" name="Rectangle 14"/>
              <p:cNvSpPr>
                <a:spLocks noChangeArrowheads="1"/>
              </p:cNvSpPr>
              <p:nvPr/>
            </p:nvSpPr>
            <p:spPr bwMode="auto">
              <a:xfrm>
                <a:off x="8458200" y="1228570"/>
                <a:ext cx="304800" cy="9144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N</a:t>
                </a:r>
                <a:r>
                  <a:rPr lang="en-US" altLang="en-US" sz="2400" baseline="-25000"/>
                  <a:t>i</a:t>
                </a:r>
              </a:p>
            </p:txBody>
          </p:sp>
          <p:sp>
            <p:nvSpPr>
              <p:cNvPr id="51223" name="Text Box 18"/>
              <p:cNvSpPr txBox="1">
                <a:spLocks noChangeArrowheads="1"/>
              </p:cNvSpPr>
              <p:nvPr/>
            </p:nvSpPr>
            <p:spPr bwMode="auto">
              <a:xfrm>
                <a:off x="8001000" y="1524000"/>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dirty="0">
                    <a:latin typeface="Symbol" pitchFamily="18" charset="2"/>
                    <a:sym typeface="Symbol" pitchFamily="18" charset="2"/>
                  </a:rPr>
                  <a:t></a:t>
                </a:r>
                <a:endParaRPr lang="en-US" altLang="en-US" sz="2800" dirty="0">
                  <a:latin typeface="Symbol" pitchFamily="18" charset="2"/>
                </a:endParaRPr>
              </a:p>
            </p:txBody>
          </p:sp>
          <p:sp>
            <p:nvSpPr>
              <p:cNvPr id="51224" name="Rectangle 35"/>
              <p:cNvSpPr>
                <a:spLocks noChangeArrowheads="1"/>
              </p:cNvSpPr>
              <p:nvPr/>
            </p:nvSpPr>
            <p:spPr bwMode="auto">
              <a:xfrm>
                <a:off x="6211787" y="938784"/>
                <a:ext cx="979755"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subject to</a:t>
                </a:r>
              </a:p>
            </p:txBody>
          </p:sp>
        </p:grpSp>
        <p:sp>
          <p:nvSpPr>
            <p:cNvPr id="37" name="Rectangle 3"/>
            <p:cNvSpPr txBox="1">
              <a:spLocks noChangeArrowheads="1"/>
            </p:cNvSpPr>
            <p:nvPr/>
          </p:nvSpPr>
          <p:spPr bwMode="auto">
            <a:xfrm>
              <a:off x="198120" y="2667000"/>
              <a:ext cx="35814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eaLnBrk="1" hangingPunct="1">
                <a:buNone/>
                <a:defRPr/>
              </a:pPr>
              <a:r>
                <a:rPr lang="en-US" altLang="en-US" sz="2800" i="1" kern="0" dirty="0">
                  <a:latin typeface="Times New Roman" panose="02020603050405020304" pitchFamily="18" charset="0"/>
                  <a:cs typeface="Times New Roman" panose="02020603050405020304" pitchFamily="18" charset="0"/>
                </a:rPr>
                <a:t> </a:t>
              </a:r>
              <a:r>
                <a:rPr lang="en-US" altLang="en-US" sz="2800" dirty="0">
                  <a:solidFill>
                    <a:schemeClr val="tx2"/>
                  </a:solidFill>
                  <a:latin typeface="Times New Roman" panose="02020603050405020304" pitchFamily="18" charset="0"/>
                  <a:cs typeface="Times New Roman" panose="02020603050405020304" pitchFamily="18" charset="0"/>
                </a:rPr>
                <a:t>Dual: </a:t>
              </a:r>
              <a:endParaRPr lang="en-US" altLang="en-US" sz="2800" kern="0" dirty="0">
                <a:latin typeface="Times New Roman" panose="02020603050405020304" pitchFamily="18" charset="0"/>
                <a:cs typeface="Times New Roman" panose="02020603050405020304" pitchFamily="18" charset="0"/>
              </a:endParaRPr>
            </a:p>
            <a:p>
              <a:pPr eaLnBrk="1" hangingPunct="1">
                <a:buFontTx/>
                <a:buNone/>
                <a:defRPr/>
              </a:pPr>
              <a:r>
                <a:rPr lang="en-US" altLang="en-US" sz="2000" kern="0" dirty="0">
                  <a:latin typeface="Times New Roman" panose="02020603050405020304" pitchFamily="18" charset="0"/>
                  <a:cs typeface="Times New Roman" panose="02020603050405020304" pitchFamily="18" charset="0"/>
                </a:rPr>
                <a:t>Maximize: C</a:t>
              </a:r>
              <a:r>
                <a:rPr lang="en-US" altLang="en-US" sz="2000" baseline="30000" dirty="0">
                  <a:latin typeface="Times New Roman" panose="02020603050405020304" pitchFamily="18" charset="0"/>
                  <a:cs typeface="Times New Roman" panose="02020603050405020304" pitchFamily="18" charset="0"/>
                </a:rPr>
                <a:t>T</a:t>
              </a:r>
              <a:r>
                <a:rPr lang="en-US" altLang="en-US" sz="2000" kern="0" dirty="0">
                  <a:latin typeface="Times New Roman" panose="02020603050405020304" pitchFamily="18" charset="0"/>
                  <a:cs typeface="Times New Roman" panose="02020603050405020304" pitchFamily="18" charset="0"/>
                  <a:sym typeface="Symbol"/>
                </a:rPr>
                <a:t></a:t>
              </a:r>
              <a:r>
                <a:rPr lang="en-US" altLang="en-US" sz="2000" kern="0" dirty="0">
                  <a:latin typeface="Times New Roman" panose="02020603050405020304" pitchFamily="18" charset="0"/>
                  <a:cs typeface="Times New Roman" panose="02020603050405020304" pitchFamily="18" charset="0"/>
                </a:rPr>
                <a:t>X</a:t>
              </a:r>
            </a:p>
            <a:p>
              <a:pPr eaLnBrk="1" hangingPunct="1">
                <a:buNone/>
                <a:defRPr/>
              </a:pPr>
              <a:r>
                <a:rPr lang="en-US" altLang="en-US" sz="2000" kern="0" dirty="0">
                  <a:latin typeface="Times New Roman" panose="02020603050405020304" pitchFamily="18" charset="0"/>
                  <a:cs typeface="Times New Roman" panose="02020603050405020304" pitchFamily="18" charset="0"/>
                  <a:sym typeface="Symbol"/>
                </a:rPr>
                <a:t>Subject to: M</a:t>
              </a:r>
              <a:r>
                <a:rPr lang="en-US" altLang="en-US" sz="2000" kern="0" dirty="0">
                  <a:latin typeface="Times New Roman" panose="02020603050405020304" pitchFamily="18" charset="0"/>
                  <a:cs typeface="Times New Roman" panose="02020603050405020304" pitchFamily="18" charset="0"/>
                </a:rPr>
                <a:t>X </a:t>
              </a:r>
              <a:r>
                <a:rPr lang="en-US" altLang="en-US" sz="2000" dirty="0">
                  <a:latin typeface="Times New Roman" panose="02020603050405020304" pitchFamily="18" charset="0"/>
                  <a:cs typeface="Times New Roman" panose="02020603050405020304" pitchFamily="18" charset="0"/>
                  <a:sym typeface="Symbol" pitchFamily="18" charset="2"/>
                </a:rPr>
                <a:t></a:t>
              </a:r>
              <a:r>
                <a:rPr lang="en-US" altLang="en-US" sz="2000" kern="0" dirty="0">
                  <a:latin typeface="Times New Roman" panose="02020603050405020304" pitchFamily="18" charset="0"/>
                  <a:cs typeface="Times New Roman" panose="02020603050405020304" pitchFamily="18" charset="0"/>
                </a:rPr>
                <a:t> N</a:t>
              </a:r>
            </a:p>
          </p:txBody>
        </p:sp>
        <p:sp>
          <p:nvSpPr>
            <p:cNvPr id="51216" name="Rectangle 13"/>
            <p:cNvSpPr>
              <a:spLocks noChangeArrowheads="1"/>
            </p:cNvSpPr>
            <p:nvPr/>
          </p:nvSpPr>
          <p:spPr bwMode="auto">
            <a:xfrm>
              <a:off x="5227320" y="3057370"/>
              <a:ext cx="304800" cy="1170208"/>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X</a:t>
              </a:r>
              <a:r>
                <a:rPr lang="en-US" altLang="en-US" sz="2400" baseline="-25000"/>
                <a:t>j</a:t>
              </a:r>
            </a:p>
          </p:txBody>
        </p:sp>
        <p:grpSp>
          <p:nvGrpSpPr>
            <p:cNvPr id="51217" name="Group 39"/>
            <p:cNvGrpSpPr>
              <a:grpSpLocks/>
            </p:cNvGrpSpPr>
            <p:nvPr/>
          </p:nvGrpSpPr>
          <p:grpSpPr bwMode="auto">
            <a:xfrm>
              <a:off x="3947123" y="2767584"/>
              <a:ext cx="1203997" cy="518386"/>
              <a:chOff x="3977603" y="938784"/>
              <a:chExt cx="1203997" cy="518386"/>
            </a:xfrm>
          </p:grpSpPr>
          <p:sp>
            <p:nvSpPr>
              <p:cNvPr id="51218" name="Rectangle 12"/>
              <p:cNvSpPr>
                <a:spLocks noChangeArrowheads="1"/>
              </p:cNvSpPr>
              <p:nvPr/>
            </p:nvSpPr>
            <p:spPr bwMode="auto">
              <a:xfrm>
                <a:off x="4038600" y="1228570"/>
                <a:ext cx="1143000" cy="228600"/>
              </a:xfrm>
              <a:prstGeom prst="rect">
                <a:avLst/>
              </a:prstGeom>
              <a:solidFill>
                <a:schemeClr val="bg1"/>
              </a:solidFill>
              <a:ln w="9525">
                <a:solidFill>
                  <a:schemeClr val="tx1"/>
                </a:solidFill>
                <a:miter lim="800000"/>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400"/>
                  <a:t>C</a:t>
                </a:r>
                <a:r>
                  <a:rPr lang="en-US" altLang="en-US" sz="2400" baseline="-25000"/>
                  <a:t>j</a:t>
                </a:r>
              </a:p>
            </p:txBody>
          </p:sp>
          <p:sp>
            <p:nvSpPr>
              <p:cNvPr id="51219" name="Rectangle 43"/>
              <p:cNvSpPr>
                <a:spLocks noChangeArrowheads="1"/>
              </p:cNvSpPr>
              <p:nvPr/>
            </p:nvSpPr>
            <p:spPr bwMode="auto">
              <a:xfrm>
                <a:off x="3977603" y="938784"/>
                <a:ext cx="997389"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0"/>
                  </a:spcBef>
                  <a:buFontTx/>
                  <a:buNone/>
                </a:pPr>
                <a:r>
                  <a:rPr lang="en-US" altLang="en-US" sz="1600"/>
                  <a:t>maximize</a:t>
                </a:r>
              </a:p>
            </p:txBody>
          </p:sp>
        </p:grpSp>
      </p:grpSp>
      <p:grpSp>
        <p:nvGrpSpPr>
          <p:cNvPr id="10" name="Group 9"/>
          <p:cNvGrpSpPr>
            <a:grpSpLocks/>
          </p:cNvGrpSpPr>
          <p:nvPr/>
        </p:nvGrpSpPr>
        <p:grpSpPr bwMode="auto">
          <a:xfrm>
            <a:off x="8001000" y="1624013"/>
            <a:ext cx="384175" cy="2725737"/>
            <a:chOff x="8001000" y="1853184"/>
            <a:chExt cx="384048" cy="2724912"/>
          </a:xfrm>
        </p:grpSpPr>
        <p:sp>
          <p:nvSpPr>
            <p:cNvPr id="51210" name="Text Box 18"/>
            <p:cNvSpPr txBox="1">
              <a:spLocks noChangeArrowheads="1"/>
            </p:cNvSpPr>
            <p:nvPr/>
          </p:nvSpPr>
          <p:spPr bwMode="auto">
            <a:xfrm>
              <a:off x="8001000" y="3748087"/>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a:latin typeface="Symbol" pitchFamily="18" charset="2"/>
                </a:rPr>
                <a:t>³</a:t>
              </a:r>
            </a:p>
          </p:txBody>
        </p:sp>
        <p:sp>
          <p:nvSpPr>
            <p:cNvPr id="51211" name="Text Box 18"/>
            <p:cNvSpPr txBox="1">
              <a:spLocks noChangeArrowheads="1"/>
            </p:cNvSpPr>
            <p:nvPr/>
          </p:nvSpPr>
          <p:spPr bwMode="auto">
            <a:xfrm>
              <a:off x="8001000" y="4058983"/>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a:latin typeface="Symbol" pitchFamily="18" charset="2"/>
                </a:rPr>
                <a:t>=</a:t>
              </a:r>
            </a:p>
          </p:txBody>
        </p:sp>
        <p:sp>
          <p:nvSpPr>
            <p:cNvPr id="51212" name="Text Box 18"/>
            <p:cNvSpPr txBox="1">
              <a:spLocks noChangeArrowheads="1"/>
            </p:cNvSpPr>
            <p:nvPr/>
          </p:nvSpPr>
          <p:spPr bwMode="auto">
            <a:xfrm>
              <a:off x="8004048" y="1853184"/>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a:latin typeface="Symbol" pitchFamily="18" charset="2"/>
                  <a:sym typeface="Symbol" pitchFamily="18" charset="2"/>
                </a:rPr>
                <a:t></a:t>
              </a:r>
              <a:endParaRPr lang="en-US" altLang="en-US" sz="2800">
                <a:latin typeface="Symbol" pitchFamily="18" charset="2"/>
              </a:endParaRPr>
            </a:p>
          </p:txBody>
        </p:sp>
        <p:sp>
          <p:nvSpPr>
            <p:cNvPr id="51213" name="Text Box 18"/>
            <p:cNvSpPr txBox="1">
              <a:spLocks noChangeArrowheads="1"/>
            </p:cNvSpPr>
            <p:nvPr/>
          </p:nvSpPr>
          <p:spPr bwMode="auto">
            <a:xfrm>
              <a:off x="8001000" y="2145792"/>
              <a:ext cx="38100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50000"/>
                </a:spcBef>
                <a:buFontTx/>
                <a:buNone/>
              </a:pPr>
              <a:r>
                <a:rPr lang="en-US" altLang="en-US" sz="2800">
                  <a:latin typeface="Symbol" pitchFamily="18" charset="2"/>
                </a:rPr>
                <a:t>=</a:t>
              </a:r>
            </a:p>
          </p:txBody>
        </p:sp>
      </p:grpSp>
      <p:pic>
        <p:nvPicPr>
          <p:cNvPr id="32" name="Picture 1068" descr="C:\Documents and Settings\Romil Jain\Desktop\3f 59 dome animation 24 frames.gif"/>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19400" y="3869036"/>
            <a:ext cx="4171156" cy="291276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Oval 1071"/>
          <p:cNvSpPr>
            <a:spLocks noChangeArrowheads="1"/>
          </p:cNvSpPr>
          <p:nvPr/>
        </p:nvSpPr>
        <p:spPr bwMode="auto">
          <a:xfrm>
            <a:off x="1608909" y="5849982"/>
            <a:ext cx="152400" cy="152400"/>
          </a:xfrm>
          <a:prstGeom prst="ellipse">
            <a:avLst/>
          </a:prstGeom>
          <a:solidFill>
            <a:srgbClr val="66FF33"/>
          </a:solidFill>
          <a:ln w="9525">
            <a:solidFill>
              <a:srgbClr val="00FF00"/>
            </a:solidFill>
            <a:round/>
            <a:headEnd/>
            <a:tailEnd/>
          </a:ln>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eaLnBrk="1" hangingPunct="1">
              <a:spcBef>
                <a:spcPct val="0"/>
              </a:spcBef>
              <a:buFontTx/>
              <a:buNone/>
            </a:pPr>
            <a:endParaRPr lang="en-US" altLang="en-US" sz="2400">
              <a:solidFill>
                <a:srgbClr val="66FF33"/>
              </a:solidFill>
            </a:endParaRPr>
          </a:p>
        </p:txBody>
      </p:sp>
    </p:spTree>
    <p:extLst>
      <p:ext uri="{BB962C8B-B14F-4D97-AF65-F5344CB8AC3E}">
        <p14:creationId xmlns:p14="http://schemas.microsoft.com/office/powerpoint/2010/main" val="378146939"/>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Text Box 215"/>
          <p:cNvSpPr txBox="1">
            <a:spLocks noChangeArrowheads="1"/>
          </p:cNvSpPr>
          <p:nvPr/>
        </p:nvSpPr>
        <p:spPr bwMode="auto">
          <a:xfrm>
            <a:off x="325438" y="596900"/>
            <a:ext cx="912336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4572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buFontTx/>
              <a:buChar char="•"/>
            </a:pPr>
            <a:r>
              <a:rPr lang="en-US" altLang="en-US"/>
              <a:t>Linear Transformations</a:t>
            </a:r>
          </a:p>
          <a:p>
            <a:pPr lvl="3" eaLnBrk="1" hangingPunct="1">
              <a:buFontTx/>
              <a:buChar char="•"/>
            </a:pPr>
            <a:r>
              <a:rPr lang="en-US" altLang="en-US">
                <a:sym typeface="Symbol" pitchFamily="18" charset="2"/>
              </a:rPr>
              <a:t>We only need to know where the basis vectors </a:t>
            </a:r>
            <a:br>
              <a:rPr lang="en-US" altLang="en-US">
                <a:sym typeface="Symbol" pitchFamily="18" charset="2"/>
              </a:rPr>
            </a:br>
            <a:r>
              <a:rPr lang="en-US" altLang="en-US">
                <a:sym typeface="Symbol" pitchFamily="18" charset="2"/>
              </a:rPr>
              <a:t>  get mapped</a:t>
            </a:r>
          </a:p>
          <a:p>
            <a:pPr lvl="3" eaLnBrk="1" hangingPunct="1">
              <a:buFontTx/>
              <a:buChar char="•"/>
            </a:pPr>
            <a:r>
              <a:rPr lang="en-US" altLang="en-US" i="1">
                <a:solidFill>
                  <a:schemeClr val="accent1"/>
                </a:solidFill>
                <a:sym typeface="Symbol" pitchFamily="18" charset="2"/>
              </a:rPr>
              <a:t>T(v) = a</a:t>
            </a:r>
            <a:r>
              <a:rPr lang="en-US" altLang="en-US" i="1" baseline="-25000">
                <a:solidFill>
                  <a:schemeClr val="accent1"/>
                </a:solidFill>
              </a:rPr>
              <a:t>1</a:t>
            </a:r>
            <a:r>
              <a:rPr lang="en-US" altLang="en-US" i="1">
                <a:solidFill>
                  <a:schemeClr val="accent1"/>
                </a:solidFill>
              </a:rPr>
              <a:t>T(w</a:t>
            </a:r>
            <a:r>
              <a:rPr lang="en-US" altLang="en-US" i="1" baseline="-25000">
                <a:solidFill>
                  <a:schemeClr val="accent1"/>
                </a:solidFill>
              </a:rPr>
              <a:t>1</a:t>
            </a:r>
            <a:r>
              <a:rPr lang="en-US" altLang="en-US" i="1">
                <a:solidFill>
                  <a:schemeClr val="accent1"/>
                </a:solidFill>
              </a:rPr>
              <a:t>) +</a:t>
            </a:r>
            <a:r>
              <a:rPr lang="en-US" altLang="en-US" i="1">
                <a:solidFill>
                  <a:schemeClr val="accent1"/>
                </a:solidFill>
                <a:sym typeface="Symbol" pitchFamily="18" charset="2"/>
              </a:rPr>
              <a:t>a</a:t>
            </a:r>
            <a:r>
              <a:rPr lang="en-US" altLang="en-US" i="1" baseline="-25000">
                <a:solidFill>
                  <a:schemeClr val="accent1"/>
                </a:solidFill>
                <a:sym typeface="Symbol" pitchFamily="18" charset="2"/>
              </a:rPr>
              <a:t>2</a:t>
            </a:r>
            <a:r>
              <a:rPr lang="en-US" altLang="en-US" i="1">
                <a:solidFill>
                  <a:schemeClr val="accent1"/>
                </a:solidFill>
              </a:rPr>
              <a:t>T(w</a:t>
            </a:r>
            <a:r>
              <a:rPr lang="en-US" altLang="en-US" i="1" baseline="-25000">
                <a:solidFill>
                  <a:schemeClr val="accent1"/>
                </a:solidFill>
              </a:rPr>
              <a:t>2</a:t>
            </a:r>
            <a:r>
              <a:rPr lang="en-US" altLang="en-US" i="1">
                <a:solidFill>
                  <a:schemeClr val="accent1"/>
                </a:solidFill>
              </a:rPr>
              <a:t>) +… + a</a:t>
            </a:r>
            <a:r>
              <a:rPr lang="en-US" altLang="en-US" i="1" baseline="-25000">
                <a:solidFill>
                  <a:schemeClr val="accent1"/>
                </a:solidFill>
              </a:rPr>
              <a:t>d</a:t>
            </a:r>
            <a:r>
              <a:rPr lang="en-US" altLang="en-US" i="1">
                <a:solidFill>
                  <a:schemeClr val="accent1"/>
                </a:solidFill>
              </a:rPr>
              <a:t>T(w</a:t>
            </a:r>
            <a:r>
              <a:rPr lang="en-US" altLang="en-US" i="1" baseline="-25000">
                <a:solidFill>
                  <a:schemeClr val="accent1"/>
                </a:solidFill>
              </a:rPr>
              <a:t>d</a:t>
            </a:r>
            <a:r>
              <a:rPr lang="en-US" altLang="en-US" i="1">
                <a:solidFill>
                  <a:schemeClr val="accent1"/>
                </a:solidFill>
              </a:rPr>
              <a:t> )</a:t>
            </a:r>
          </a:p>
        </p:txBody>
      </p:sp>
      <p:graphicFrame>
        <p:nvGraphicFramePr>
          <p:cNvPr id="47" name="Table 46"/>
          <p:cNvGraphicFramePr>
            <a:graphicFrameLocks noGrp="1"/>
          </p:cNvGraphicFramePr>
          <p:nvPr/>
        </p:nvGraphicFramePr>
        <p:xfrm>
          <a:off x="5457825" y="4797425"/>
          <a:ext cx="1319214" cy="731838"/>
        </p:xfrm>
        <a:graphic>
          <a:graphicData uri="http://schemas.openxmlformats.org/drawingml/2006/table">
            <a:tbl>
              <a:tblPr>
                <a:tableStyleId>{073A0DAA-6AF3-43AB-8588-CEC1D06C72B9}</a:tableStyleId>
              </a:tblPr>
              <a:tblGrid>
                <a:gridCol w="659607">
                  <a:extLst>
                    <a:ext uri="{9D8B030D-6E8A-4147-A177-3AD203B41FA5}">
                      <a16:colId xmlns:a16="http://schemas.microsoft.com/office/drawing/2014/main" val="20000"/>
                    </a:ext>
                  </a:extLst>
                </a:gridCol>
                <a:gridCol w="659607">
                  <a:extLst>
                    <a:ext uri="{9D8B030D-6E8A-4147-A177-3AD203B41FA5}">
                      <a16:colId xmlns:a16="http://schemas.microsoft.com/office/drawing/2014/main" val="20001"/>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rPr>
                        <a:t>?</a:t>
                      </a: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49" name="Rectangle 48"/>
          <p:cNvSpPr>
            <a:spLocks noChangeArrowheads="1"/>
          </p:cNvSpPr>
          <p:nvPr/>
        </p:nvSpPr>
        <p:spPr bwMode="auto">
          <a:xfrm>
            <a:off x="5314950" y="4638675"/>
            <a:ext cx="36766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50" name="Table 49"/>
          <p:cNvGraphicFramePr>
            <a:graphicFrameLocks noGrp="1"/>
          </p:cNvGraphicFramePr>
          <p:nvPr/>
        </p:nvGraphicFramePr>
        <p:xfrm>
          <a:off x="7040563" y="4811713"/>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52" name="Table 51"/>
          <p:cNvGraphicFramePr>
            <a:graphicFrameLocks noGrp="1"/>
          </p:cNvGraphicFramePr>
          <p:nvPr/>
        </p:nvGraphicFramePr>
        <p:xfrm>
          <a:off x="8005763" y="4802188"/>
          <a:ext cx="952500" cy="731838"/>
        </p:xfrm>
        <a:graphic>
          <a:graphicData uri="http://schemas.openxmlformats.org/drawingml/2006/table">
            <a:tbl>
              <a:tblPr>
                <a:tableStyleId>{073A0DAA-6AF3-43AB-8588-CEC1D06C72B9}</a:tableStyleId>
              </a:tblPr>
              <a:tblGrid>
                <a:gridCol w="952500">
                  <a:extLst>
                    <a:ext uri="{9D8B030D-6E8A-4147-A177-3AD203B41FA5}">
                      <a16:colId xmlns:a16="http://schemas.microsoft.com/office/drawing/2014/main" val="20000"/>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pSp>
        <p:nvGrpSpPr>
          <p:cNvPr id="94223" name="Group 62"/>
          <p:cNvGrpSpPr>
            <a:grpSpLocks/>
          </p:cNvGrpSpPr>
          <p:nvPr/>
        </p:nvGrpSpPr>
        <p:grpSpPr bwMode="auto">
          <a:xfrm>
            <a:off x="311150" y="2514600"/>
            <a:ext cx="2432050" cy="523875"/>
            <a:chOff x="311124" y="2514600"/>
            <a:chExt cx="2432076" cy="523220"/>
          </a:xfrm>
        </p:grpSpPr>
        <p:sp>
          <p:nvSpPr>
            <p:cNvPr id="94272" name="Rectangle 54"/>
            <p:cNvSpPr>
              <a:spLocks noChangeArrowheads="1"/>
            </p:cNvSpPr>
            <p:nvPr/>
          </p:nvSpPr>
          <p:spPr bwMode="auto">
            <a:xfrm>
              <a:off x="311124" y="2514600"/>
              <a:ext cx="243207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rPr>
                <a:t>Basis = </a:t>
              </a:r>
              <a:r>
                <a:rPr lang="en-US" altLang="en-US">
                  <a:solidFill>
                    <a:schemeClr val="accent1"/>
                  </a:solidFill>
                </a:rPr>
                <a:t>[     ,   ]</a:t>
              </a:r>
            </a:p>
          </p:txBody>
        </p:sp>
        <p:sp>
          <p:nvSpPr>
            <p:cNvPr id="94273" name="Line 5"/>
            <p:cNvSpPr>
              <a:spLocks noChangeShapeType="1"/>
            </p:cNvSpPr>
            <p:nvPr/>
          </p:nvSpPr>
          <p:spPr bwMode="auto">
            <a:xfrm rot="5400000" flipH="1" flipV="1">
              <a:off x="1921671" y="2694920"/>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74" name="Line 5"/>
            <p:cNvSpPr>
              <a:spLocks noChangeShapeType="1"/>
            </p:cNvSpPr>
            <p:nvPr/>
          </p:nvSpPr>
          <p:spPr bwMode="auto">
            <a:xfrm flipH="1" flipV="1">
              <a:off x="2366962" y="2607467"/>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3" name="Group 100"/>
          <p:cNvGrpSpPr>
            <a:grpSpLocks/>
          </p:cNvGrpSpPr>
          <p:nvPr/>
        </p:nvGrpSpPr>
        <p:grpSpPr bwMode="auto">
          <a:xfrm>
            <a:off x="311150" y="3152775"/>
            <a:ext cx="3498850" cy="1419225"/>
            <a:chOff x="2057400" y="3152059"/>
            <a:chExt cx="3498850" cy="1419941"/>
          </a:xfrm>
        </p:grpSpPr>
        <p:grpSp>
          <p:nvGrpSpPr>
            <p:cNvPr id="94262" name="Group 42"/>
            <p:cNvGrpSpPr>
              <a:grpSpLocks/>
            </p:cNvGrpSpPr>
            <p:nvPr/>
          </p:nvGrpSpPr>
          <p:grpSpPr bwMode="auto">
            <a:xfrm>
              <a:off x="2743200" y="3324225"/>
              <a:ext cx="831850" cy="1247775"/>
              <a:chOff x="1295400" y="5076825"/>
              <a:chExt cx="831850" cy="1247775"/>
            </a:xfrm>
          </p:grpSpPr>
          <p:pic>
            <p:nvPicPr>
              <p:cNvPr id="94269"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4270"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71"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sp>
          <p:nvSpPr>
            <p:cNvPr id="94263" name="Rectangle 16"/>
            <p:cNvSpPr>
              <a:spLocks noChangeArrowheads="1"/>
            </p:cNvSpPr>
            <p:nvPr/>
          </p:nvSpPr>
          <p:spPr bwMode="auto">
            <a:xfrm>
              <a:off x="2057400" y="3400425"/>
              <a:ext cx="686406"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4400" i="1">
                  <a:solidFill>
                    <a:schemeClr val="accent1"/>
                  </a:solidFill>
                  <a:sym typeface="Symbol" pitchFamily="18" charset="2"/>
                </a:rPr>
                <a:t>T(</a:t>
              </a:r>
              <a:endParaRPr lang="en-CA" altLang="en-US" sz="4400"/>
            </a:p>
          </p:txBody>
        </p:sp>
        <p:sp>
          <p:nvSpPr>
            <p:cNvPr id="94264" name="Rectangle 17"/>
            <p:cNvSpPr>
              <a:spLocks noChangeArrowheads="1"/>
            </p:cNvSpPr>
            <p:nvPr/>
          </p:nvSpPr>
          <p:spPr bwMode="auto">
            <a:xfrm>
              <a:off x="3581400" y="3403600"/>
              <a:ext cx="1176925"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4400" i="1">
                  <a:solidFill>
                    <a:schemeClr val="accent1"/>
                  </a:solidFill>
                  <a:sym typeface="Symbol" pitchFamily="18" charset="2"/>
                </a:rPr>
                <a:t>)  = </a:t>
              </a:r>
              <a:endParaRPr lang="en-CA" altLang="en-US" sz="4400"/>
            </a:p>
          </p:txBody>
        </p:sp>
        <p:grpSp>
          <p:nvGrpSpPr>
            <p:cNvPr id="94265" name="Group 42"/>
            <p:cNvGrpSpPr>
              <a:grpSpLocks/>
            </p:cNvGrpSpPr>
            <p:nvPr/>
          </p:nvGrpSpPr>
          <p:grpSpPr bwMode="auto">
            <a:xfrm rot="-1189007">
              <a:off x="4724400" y="3152059"/>
              <a:ext cx="831850" cy="1247775"/>
              <a:chOff x="1295400" y="5076825"/>
              <a:chExt cx="831850" cy="1247775"/>
            </a:xfrm>
          </p:grpSpPr>
          <p:pic>
            <p:nvPicPr>
              <p:cNvPr id="94266" name="Picture 4"/>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95400" y="5076825"/>
                <a:ext cx="831850" cy="1247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94267" name="Line 5"/>
              <p:cNvSpPr>
                <a:spLocks noChangeShapeType="1"/>
              </p:cNvSpPr>
              <p:nvPr/>
            </p:nvSpPr>
            <p:spPr bwMode="auto">
              <a:xfrm flipH="1" flipV="1">
                <a:off x="1295400" y="59309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68" name="Line 5"/>
              <p:cNvSpPr>
                <a:spLocks noChangeShapeType="1"/>
              </p:cNvSpPr>
              <p:nvPr/>
            </p:nvSpPr>
            <p:spPr bwMode="auto">
              <a:xfrm rot="5400000" flipH="1" flipV="1">
                <a:off x="1492251" y="6096000"/>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pSp>
        <p:nvGrpSpPr>
          <p:cNvPr id="6" name="Group 99"/>
          <p:cNvGrpSpPr>
            <a:grpSpLocks/>
          </p:cNvGrpSpPr>
          <p:nvPr/>
        </p:nvGrpSpPr>
        <p:grpSpPr bwMode="auto">
          <a:xfrm>
            <a:off x="5334000" y="3108325"/>
            <a:ext cx="2763838" cy="1325563"/>
            <a:chOff x="5967979" y="3108990"/>
            <a:chExt cx="2764564" cy="1324767"/>
          </a:xfrm>
        </p:grpSpPr>
        <p:sp>
          <p:nvSpPr>
            <p:cNvPr id="94252" name="Line 5"/>
            <p:cNvSpPr>
              <a:spLocks noChangeShapeType="1"/>
            </p:cNvSpPr>
            <p:nvPr/>
          </p:nvSpPr>
          <p:spPr bwMode="auto">
            <a:xfrm rot="-1189007" flipH="1" flipV="1">
              <a:off x="6920715" y="3108990"/>
              <a:ext cx="71784" cy="92466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3" name="Line 5"/>
            <p:cNvSpPr>
              <a:spLocks noChangeShapeType="1"/>
            </p:cNvSpPr>
            <p:nvPr/>
          </p:nvSpPr>
          <p:spPr bwMode="auto">
            <a:xfrm rot="4210993" flipH="1" flipV="1">
              <a:off x="7557428" y="3385405"/>
              <a:ext cx="26504" cy="922078"/>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cxnSp>
          <p:nvCxnSpPr>
            <p:cNvPr id="94254" name="Straight Connector 84"/>
            <p:cNvCxnSpPr>
              <a:cxnSpLocks noChangeShapeType="1"/>
            </p:cNvCxnSpPr>
            <p:nvPr/>
          </p:nvCxnSpPr>
          <p:spPr bwMode="auto">
            <a:xfrm>
              <a:off x="7147104" y="4020071"/>
              <a:ext cx="838200" cy="1"/>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94255" name="Straight Connector 87"/>
            <p:cNvCxnSpPr>
              <a:cxnSpLocks noChangeShapeType="1"/>
            </p:cNvCxnSpPr>
            <p:nvPr/>
          </p:nvCxnSpPr>
          <p:spPr bwMode="auto">
            <a:xfrm rot="5400000" flipH="1" flipV="1">
              <a:off x="7808905" y="3855955"/>
              <a:ext cx="352800" cy="2"/>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94256" name="TextBox 92"/>
            <p:cNvSpPr txBox="1">
              <a:spLocks noChangeArrowheads="1"/>
            </p:cNvSpPr>
            <p:nvPr/>
          </p:nvSpPr>
          <p:spPr bwMode="auto">
            <a:xfrm>
              <a:off x="7147905" y="3910537"/>
              <a:ext cx="849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sym typeface="Symbol" pitchFamily="18" charset="2"/>
                </a:rPr>
                <a:t>cos</a:t>
              </a:r>
              <a:endParaRPr lang="en-CA" altLang="en-US">
                <a:solidFill>
                  <a:schemeClr val="accent1"/>
                </a:solidFill>
              </a:endParaRPr>
            </a:p>
          </p:txBody>
        </p:sp>
        <p:sp>
          <p:nvSpPr>
            <p:cNvPr id="94257" name="TextBox 93"/>
            <p:cNvSpPr txBox="1">
              <a:spLocks noChangeArrowheads="1"/>
            </p:cNvSpPr>
            <p:nvPr/>
          </p:nvSpPr>
          <p:spPr bwMode="auto">
            <a:xfrm>
              <a:off x="7941942" y="3598594"/>
              <a:ext cx="79060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sin</a:t>
              </a:r>
              <a:r>
                <a:rPr lang="en-CA" altLang="en-US">
                  <a:solidFill>
                    <a:schemeClr val="accent1"/>
                  </a:solidFill>
                  <a:sym typeface="Symbol" pitchFamily="18" charset="2"/>
                </a:rPr>
                <a:t></a:t>
              </a:r>
              <a:endParaRPr lang="en-CA" altLang="en-US">
                <a:solidFill>
                  <a:schemeClr val="accent1"/>
                </a:solidFill>
              </a:endParaRPr>
            </a:p>
          </p:txBody>
        </p:sp>
        <p:cxnSp>
          <p:nvCxnSpPr>
            <p:cNvPr id="94258" name="Straight Connector 94"/>
            <p:cNvCxnSpPr>
              <a:cxnSpLocks noChangeShapeType="1"/>
            </p:cNvCxnSpPr>
            <p:nvPr/>
          </p:nvCxnSpPr>
          <p:spPr bwMode="auto">
            <a:xfrm rot="5400000">
              <a:off x="6366053" y="3603352"/>
              <a:ext cx="838200" cy="1"/>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cxnSp>
          <p:nvCxnSpPr>
            <p:cNvPr id="94259" name="Straight Connector 95"/>
            <p:cNvCxnSpPr>
              <a:cxnSpLocks noChangeShapeType="1"/>
            </p:cNvCxnSpPr>
            <p:nvPr/>
          </p:nvCxnSpPr>
          <p:spPr bwMode="auto">
            <a:xfrm rot="10800000" flipH="1" flipV="1">
              <a:off x="6787534" y="4015502"/>
              <a:ext cx="352800" cy="2"/>
            </a:xfrm>
            <a:prstGeom prst="line">
              <a:avLst/>
            </a:prstGeom>
            <a:noFill/>
            <a:ln w="25400" algn="ctr">
              <a:solidFill>
                <a:schemeClr val="accent1"/>
              </a:solidFill>
              <a:round/>
              <a:headEnd/>
              <a:tailEnd/>
            </a:ln>
            <a:extLst>
              <a:ext uri="{909E8E84-426E-40DD-AFC4-6F175D3DCCD1}">
                <a14:hiddenFill xmlns:a14="http://schemas.microsoft.com/office/drawing/2010/main">
                  <a:noFill/>
                </a14:hiddenFill>
              </a:ext>
            </a:extLst>
          </p:spPr>
        </p:cxnSp>
        <p:sp>
          <p:nvSpPr>
            <p:cNvPr id="94260" name="TextBox 97"/>
            <p:cNvSpPr txBox="1">
              <a:spLocks noChangeArrowheads="1"/>
            </p:cNvSpPr>
            <p:nvPr/>
          </p:nvSpPr>
          <p:spPr bwMode="auto">
            <a:xfrm>
              <a:off x="5967979" y="3377137"/>
              <a:ext cx="849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sym typeface="Symbol" pitchFamily="18" charset="2"/>
                </a:rPr>
                <a:t>cos</a:t>
              </a:r>
              <a:endParaRPr lang="en-CA" altLang="en-US">
                <a:solidFill>
                  <a:schemeClr val="accent1"/>
                </a:solidFill>
              </a:endParaRPr>
            </a:p>
          </p:txBody>
        </p:sp>
        <p:sp>
          <p:nvSpPr>
            <p:cNvPr id="94261" name="TextBox 98"/>
            <p:cNvSpPr txBox="1">
              <a:spLocks noChangeArrowheads="1"/>
            </p:cNvSpPr>
            <p:nvPr/>
          </p:nvSpPr>
          <p:spPr bwMode="auto">
            <a:xfrm>
              <a:off x="6272496" y="3910537"/>
              <a:ext cx="91082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CA" altLang="en-US">
                  <a:solidFill>
                    <a:schemeClr val="accent1"/>
                  </a:solidFill>
                </a:rPr>
                <a:t>-sin</a:t>
              </a:r>
              <a:r>
                <a:rPr lang="en-CA" altLang="en-US">
                  <a:solidFill>
                    <a:schemeClr val="accent1"/>
                  </a:solidFill>
                  <a:sym typeface="Symbol" pitchFamily="18" charset="2"/>
                </a:rPr>
                <a:t></a:t>
              </a:r>
              <a:endParaRPr lang="en-CA" altLang="en-US">
                <a:solidFill>
                  <a:schemeClr val="accent1"/>
                </a:solidFill>
              </a:endParaRPr>
            </a:p>
          </p:txBody>
        </p:sp>
      </p:grpSp>
      <p:grpSp>
        <p:nvGrpSpPr>
          <p:cNvPr id="7" name="Group 69"/>
          <p:cNvGrpSpPr>
            <a:grpSpLocks/>
          </p:cNvGrpSpPr>
          <p:nvPr/>
        </p:nvGrpSpPr>
        <p:grpSpPr bwMode="auto">
          <a:xfrm>
            <a:off x="228600" y="4919663"/>
            <a:ext cx="4821238" cy="519112"/>
            <a:chOff x="144" y="3099"/>
            <a:chExt cx="3037" cy="327"/>
          </a:xfrm>
        </p:grpSpPr>
        <p:sp>
          <p:nvSpPr>
            <p:cNvPr id="94247" name="Rectangle 24"/>
            <p:cNvSpPr>
              <a:spLocks noChangeArrowheads="1"/>
            </p:cNvSpPr>
            <p:nvPr/>
          </p:nvSpPr>
          <p:spPr bwMode="auto">
            <a:xfrm>
              <a:off x="144" y="3099"/>
              <a:ext cx="303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cos      + sin    </a:t>
              </a:r>
              <a:endParaRPr lang="en-CA" altLang="en-US"/>
            </a:p>
          </p:txBody>
        </p:sp>
        <p:sp>
          <p:nvSpPr>
            <p:cNvPr id="94248" name="Line 5"/>
            <p:cNvSpPr>
              <a:spLocks noChangeShapeType="1"/>
            </p:cNvSpPr>
            <p:nvPr/>
          </p:nvSpPr>
          <p:spPr bwMode="auto">
            <a:xfrm rot="5400000" flipH="1" flipV="1">
              <a:off x="552" y="3155"/>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9" name="Line 5"/>
            <p:cNvSpPr>
              <a:spLocks noChangeShapeType="1"/>
            </p:cNvSpPr>
            <p:nvPr/>
          </p:nvSpPr>
          <p:spPr bwMode="auto">
            <a:xfrm rot="5400000" flipH="1" flipV="1">
              <a:off x="2147" y="3154"/>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0" name="Line 5"/>
            <p:cNvSpPr>
              <a:spLocks noChangeShapeType="1"/>
            </p:cNvSpPr>
            <p:nvPr/>
          </p:nvSpPr>
          <p:spPr bwMode="auto">
            <a:xfrm flipH="1" flipV="1">
              <a:off x="2971" y="3158"/>
              <a:ext cx="0" cy="239"/>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51" name="Line 5"/>
            <p:cNvSpPr>
              <a:spLocks noChangeShapeType="1"/>
            </p:cNvSpPr>
            <p:nvPr/>
          </p:nvSpPr>
          <p:spPr bwMode="auto">
            <a:xfrm rot="4210993" flipH="1" flipV="1">
              <a:off x="1124" y="3132"/>
              <a:ext cx="8"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nvGrpSpPr>
          <p:cNvPr id="8" name="Group 68"/>
          <p:cNvGrpSpPr>
            <a:grpSpLocks/>
          </p:cNvGrpSpPr>
          <p:nvPr/>
        </p:nvGrpSpPr>
        <p:grpSpPr bwMode="auto">
          <a:xfrm>
            <a:off x="228600" y="5876925"/>
            <a:ext cx="4897438" cy="523875"/>
            <a:chOff x="144" y="3702"/>
            <a:chExt cx="3085" cy="330"/>
          </a:xfrm>
        </p:grpSpPr>
        <p:sp>
          <p:nvSpPr>
            <p:cNvPr id="94241" name="Line 5"/>
            <p:cNvSpPr>
              <a:spLocks noChangeShapeType="1"/>
            </p:cNvSpPr>
            <p:nvPr/>
          </p:nvSpPr>
          <p:spPr bwMode="auto">
            <a:xfrm rot="5400000" flipH="1" flipV="1">
              <a:off x="2147" y="3768"/>
              <a:ext cx="0" cy="24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nvGrpSpPr>
            <p:cNvPr id="94242" name="Group 123"/>
            <p:cNvGrpSpPr>
              <a:grpSpLocks/>
            </p:cNvGrpSpPr>
            <p:nvPr/>
          </p:nvGrpSpPr>
          <p:grpSpPr bwMode="auto">
            <a:xfrm>
              <a:off x="144" y="3702"/>
              <a:ext cx="3085" cy="330"/>
              <a:chOff x="228267" y="5207001"/>
              <a:chExt cx="4897495" cy="523220"/>
            </a:xfrm>
          </p:grpSpPr>
          <p:sp>
            <p:nvSpPr>
              <p:cNvPr id="94243" name="Line 5"/>
              <p:cNvSpPr>
                <a:spLocks noChangeShapeType="1"/>
              </p:cNvSpPr>
              <p:nvPr/>
            </p:nvSpPr>
            <p:spPr bwMode="auto">
              <a:xfrm rot="-1189007" flipH="1" flipV="1">
                <a:off x="1760357" y="5248672"/>
                <a:ext cx="12700" cy="381001"/>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4" name="Rectangle 112"/>
              <p:cNvSpPr>
                <a:spLocks noChangeArrowheads="1"/>
              </p:cNvSpPr>
              <p:nvPr/>
            </p:nvSpPr>
            <p:spPr bwMode="auto">
              <a:xfrm>
                <a:off x="228267" y="5207001"/>
                <a:ext cx="489749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i="1">
                    <a:solidFill>
                      <a:schemeClr val="accent1"/>
                    </a:solidFill>
                    <a:sym typeface="Symbol" pitchFamily="18" charset="2"/>
                  </a:rPr>
                  <a:t>T(     ) =      = -sin      + cos    </a:t>
                </a:r>
                <a:endParaRPr lang="en-CA" altLang="en-US"/>
              </a:p>
            </p:txBody>
          </p:sp>
          <p:sp>
            <p:nvSpPr>
              <p:cNvPr id="94245" name="Line 5"/>
              <p:cNvSpPr>
                <a:spLocks noChangeShapeType="1"/>
              </p:cNvSpPr>
              <p:nvPr/>
            </p:nvSpPr>
            <p:spPr bwMode="auto">
              <a:xfrm flipH="1" flipV="1">
                <a:off x="4715597" y="5300132"/>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sp>
            <p:nvSpPr>
              <p:cNvPr id="94246" name="Line 5"/>
              <p:cNvSpPr>
                <a:spLocks noChangeShapeType="1"/>
              </p:cNvSpPr>
              <p:nvPr/>
            </p:nvSpPr>
            <p:spPr bwMode="auto">
              <a:xfrm flipH="1" flipV="1">
                <a:off x="838200" y="5300132"/>
                <a:ext cx="0" cy="381000"/>
              </a:xfrm>
              <a:prstGeom prst="line">
                <a:avLst/>
              </a:prstGeom>
              <a:noFill/>
              <a:ln w="38100">
                <a:solidFill>
                  <a:srgbClr val="FF00FF"/>
                </a:solidFill>
                <a:round/>
                <a:headEnd/>
                <a:tailEnd type="triangle" w="med" len="med"/>
              </a:ln>
              <a:extLst>
                <a:ext uri="{909E8E84-426E-40DD-AFC4-6F175D3DCCD1}">
                  <a14:hiddenFill xmlns:a14="http://schemas.microsoft.com/office/drawing/2010/main">
                    <a:noFill/>
                  </a14:hiddenFill>
                </a:ext>
              </a:extLst>
            </p:spPr>
            <p:txBody>
              <a:bodyPr anchor="ctr">
                <a:spAutoFit/>
              </a:bodyPr>
              <a:lstStyle/>
              <a:p>
                <a:endParaRPr lang="en-US"/>
              </a:p>
            </p:txBody>
          </p:sp>
        </p:grpSp>
      </p:grpSp>
      <p:graphicFrame>
        <p:nvGraphicFramePr>
          <p:cNvPr id="125" name="Table 124"/>
          <p:cNvGraphicFramePr>
            <a:graphicFrameLocks noGrp="1"/>
          </p:cNvGraphicFramePr>
          <p:nvPr/>
        </p:nvGraphicFramePr>
        <p:xfrm>
          <a:off x="5476875" y="5802313"/>
          <a:ext cx="1319214" cy="1006039"/>
        </p:xfrm>
        <a:graphic>
          <a:graphicData uri="http://schemas.openxmlformats.org/drawingml/2006/table">
            <a:tbl>
              <a:tblPr>
                <a:tableStyleId>{073A0DAA-6AF3-43AB-8588-CEC1D06C72B9}</a:tableStyleId>
              </a:tblPr>
              <a:tblGrid>
                <a:gridCol w="659607">
                  <a:extLst>
                    <a:ext uri="{9D8B030D-6E8A-4147-A177-3AD203B41FA5}">
                      <a16:colId xmlns:a16="http://schemas.microsoft.com/office/drawing/2014/main" val="20000"/>
                    </a:ext>
                  </a:extLst>
                </a:gridCol>
                <a:gridCol w="659607">
                  <a:extLst>
                    <a:ext uri="{9D8B030D-6E8A-4147-A177-3AD203B41FA5}">
                      <a16:colId xmlns:a16="http://schemas.microsoft.com/office/drawing/2014/main" val="20001"/>
                    </a:ext>
                  </a:extLst>
                </a:gridCol>
              </a:tblGrid>
              <a:tr h="365919">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tc>
                  <a:txBody>
                    <a:bodyPr/>
                    <a:lstStyle/>
                    <a:p>
                      <a:pPr algn="ctr"/>
                      <a:r>
                        <a:rPr lang="en-CA" sz="1800" dirty="0" err="1">
                          <a:solidFill>
                            <a:schemeClr val="accent1"/>
                          </a:solidFill>
                        </a:rPr>
                        <a:t>cos</a:t>
                      </a:r>
                      <a:r>
                        <a:rPr lang="en-CA" sz="1800" dirty="0">
                          <a:solidFill>
                            <a:schemeClr val="accent1"/>
                          </a:solidFill>
                          <a:sym typeface="Symbol"/>
                        </a:rPr>
                        <a:t></a:t>
                      </a:r>
                      <a:endParaRPr lang="en-CA" sz="1800" dirty="0">
                        <a:solidFill>
                          <a:schemeClr val="accent1"/>
                        </a:solidFill>
                      </a:endParaRPr>
                    </a:p>
                  </a:txBody>
                  <a:tcPr marL="91424" marR="91424"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126" name="Rectangle 125"/>
          <p:cNvSpPr>
            <a:spLocks noChangeArrowheads="1"/>
          </p:cNvSpPr>
          <p:nvPr/>
        </p:nvSpPr>
        <p:spPr bwMode="auto">
          <a:xfrm>
            <a:off x="5334000" y="5638800"/>
            <a:ext cx="3676650" cy="9223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eaLnBrk="1" hangingPunct="1"/>
            <a:r>
              <a:rPr lang="en-US" altLang="en-US" sz="5400">
                <a:solidFill>
                  <a:schemeClr val="accent1"/>
                </a:solidFill>
              </a:rPr>
              <a:t>[      ][ ] </a:t>
            </a:r>
            <a:r>
              <a:rPr lang="en-US" altLang="en-US">
                <a:solidFill>
                  <a:schemeClr val="accent1"/>
                </a:solidFill>
              </a:rPr>
              <a:t>=</a:t>
            </a:r>
            <a:r>
              <a:rPr lang="en-US" altLang="en-US" sz="5400">
                <a:solidFill>
                  <a:schemeClr val="accent1"/>
                </a:solidFill>
              </a:rPr>
              <a:t> [  ]</a:t>
            </a:r>
            <a:endParaRPr lang="en-CA" altLang="en-US" sz="5400"/>
          </a:p>
        </p:txBody>
      </p:sp>
      <p:graphicFrame>
        <p:nvGraphicFramePr>
          <p:cNvPr id="127" name="Table 126"/>
          <p:cNvGraphicFramePr>
            <a:graphicFrameLocks noGrp="1"/>
          </p:cNvGraphicFramePr>
          <p:nvPr/>
        </p:nvGraphicFramePr>
        <p:xfrm>
          <a:off x="7059613" y="5816600"/>
          <a:ext cx="342900" cy="731838"/>
        </p:xfrm>
        <a:graphic>
          <a:graphicData uri="http://schemas.openxmlformats.org/drawingml/2006/table">
            <a:tbl>
              <a:tblPr>
                <a:tableStyleId>{073A0DAA-6AF3-43AB-8588-CEC1D06C72B9}</a:tableStyleId>
              </a:tblPr>
              <a:tblGrid>
                <a:gridCol w="3429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rPr>
                        <a:t>0</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a:solidFill>
                            <a:schemeClr val="accent1"/>
                          </a:solidFill>
                        </a:rPr>
                        <a:t>1</a:t>
                      </a: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graphicFrame>
        <p:nvGraphicFramePr>
          <p:cNvPr id="128" name="Table 127"/>
          <p:cNvGraphicFramePr>
            <a:graphicFrameLocks noGrp="1"/>
          </p:cNvGraphicFramePr>
          <p:nvPr/>
        </p:nvGraphicFramePr>
        <p:xfrm>
          <a:off x="8023225" y="5808663"/>
          <a:ext cx="952500" cy="731838"/>
        </p:xfrm>
        <a:graphic>
          <a:graphicData uri="http://schemas.openxmlformats.org/drawingml/2006/table">
            <a:tbl>
              <a:tblPr>
                <a:tableStyleId>{073A0DAA-6AF3-43AB-8588-CEC1D06C72B9}</a:tableStyleId>
              </a:tblPr>
              <a:tblGrid>
                <a:gridCol w="952500">
                  <a:extLst>
                    <a:ext uri="{9D8B030D-6E8A-4147-A177-3AD203B41FA5}">
                      <a16:colId xmlns:a16="http://schemas.microsoft.com/office/drawing/2014/main" val="20000"/>
                    </a:ext>
                  </a:extLst>
                </a:gridCol>
              </a:tblGrid>
              <a:tr h="365919">
                <a:tc>
                  <a:txBody>
                    <a:bodyPr/>
                    <a:lstStyle/>
                    <a:p>
                      <a:pPr algn="ctr"/>
                      <a:r>
                        <a:rPr lang="en-CA" sz="1800" dirty="0">
                          <a:solidFill>
                            <a:schemeClr val="accent1"/>
                          </a:solidFill>
                          <a:sym typeface="Symbol"/>
                        </a:rPr>
                        <a:t>-sin</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0"/>
                  </a:ext>
                </a:extLst>
              </a:tr>
              <a:tr h="365919">
                <a:tc>
                  <a:txBody>
                    <a:bodyPr/>
                    <a:lstStyle/>
                    <a:p>
                      <a:pPr algn="ctr"/>
                      <a:r>
                        <a:rPr lang="en-CA" sz="1800" dirty="0" err="1">
                          <a:solidFill>
                            <a:schemeClr val="accent1"/>
                          </a:solidFill>
                          <a:sym typeface="Symbol"/>
                        </a:rPr>
                        <a:t>cos</a:t>
                      </a:r>
                      <a:r>
                        <a:rPr lang="en-CA" sz="1800" dirty="0">
                          <a:solidFill>
                            <a:schemeClr val="accent1"/>
                          </a:solidFill>
                          <a:sym typeface="Symbol"/>
                        </a:rPr>
                        <a:t></a:t>
                      </a:r>
                      <a:endParaRPr lang="en-CA" sz="1800" dirty="0">
                        <a:solidFill>
                          <a:schemeClr val="accent1"/>
                        </a:solidFill>
                      </a:endParaRPr>
                    </a:p>
                  </a:txBody>
                  <a:tcPr marT="45740" marB="4574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001"/>
                  </a:ext>
                </a:extLst>
              </a:tr>
            </a:tbl>
          </a:graphicData>
        </a:graphic>
      </p:graphicFrame>
      <p:sp>
        <p:nvSpPr>
          <p:cNvPr id="94240" name="Rectangle 2"/>
          <p:cNvSpPr>
            <a:spLocks noChangeArrowheads="1"/>
          </p:cNvSpPr>
          <p:nvPr/>
        </p:nvSpPr>
        <p:spPr bwMode="auto">
          <a:xfrm>
            <a:off x="6858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r>
              <a:rPr lang="en-US" altLang="en-US" sz="3600" b="1" dirty="0">
                <a:solidFill>
                  <a:schemeClr val="tx2"/>
                </a:solidFill>
                <a:effectLst>
                  <a:outerShdw blurRad="38100" dist="38100" dir="2700000" algn="tl">
                    <a:srgbClr val="000000">
                      <a:alpha val="43137"/>
                    </a:srgbClr>
                  </a:outerShdw>
                </a:effectLst>
                <a:latin typeface="+mj-lt"/>
              </a:rPr>
              <a:t>Linear Transformations</a:t>
            </a:r>
          </a:p>
        </p:txBody>
      </p:sp>
    </p:spTree>
    <p:extLst>
      <p:ext uri="{BB962C8B-B14F-4D97-AF65-F5344CB8AC3E}">
        <p14:creationId xmlns:p14="http://schemas.microsoft.com/office/powerpoint/2010/main" val="3692474009"/>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1074" name="Rectangle 5"/>
          <p:cNvSpPr>
            <a:spLocks noChangeArrowheads="1"/>
          </p:cNvSpPr>
          <p:nvPr/>
        </p:nvSpPr>
        <p:spPr bwMode="auto">
          <a:xfrm>
            <a:off x="2133600" y="-228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a:r>
              <a:rPr lang="en-US" altLang="en-US" sz="3600" b="1" dirty="0">
                <a:solidFill>
                  <a:srgbClr val="FFFF00"/>
                </a:solidFill>
                <a:effectLst>
                  <a:outerShdw blurRad="38100" dist="38100" dir="2700000" algn="tl">
                    <a:srgbClr val="000000">
                      <a:alpha val="43137"/>
                    </a:srgbClr>
                  </a:outerShdw>
                </a:effectLst>
                <a:latin typeface="+mj-lt"/>
              </a:rPr>
              <a:t>Fourier Transformation </a:t>
            </a:r>
          </a:p>
        </p:txBody>
      </p:sp>
      <p:sp>
        <p:nvSpPr>
          <p:cNvPr id="131075" name="Text Box 215"/>
          <p:cNvSpPr txBox="1">
            <a:spLocks noChangeArrowheads="1"/>
          </p:cNvSpPr>
          <p:nvPr/>
        </p:nvSpPr>
        <p:spPr bwMode="auto">
          <a:xfrm>
            <a:off x="2406650" y="590550"/>
            <a:ext cx="206692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r>
              <a:rPr lang="en-US" altLang="en-US" sz="2400" i="1">
                <a:solidFill>
                  <a:srgbClr val="FFFF00"/>
                </a:solidFill>
              </a:rPr>
              <a:t>Time Domain </a:t>
            </a:r>
            <a:r>
              <a:rPr lang="en-US" altLang="en-US" sz="2400" i="1">
                <a:solidFill>
                  <a:srgbClr val="FF9900"/>
                </a:solidFill>
                <a:sym typeface="Symbol" pitchFamily="18" charset="2"/>
              </a:rPr>
              <a:t>y</a:t>
            </a:r>
            <a:endParaRPr lang="en-US" altLang="en-US" sz="2400">
              <a:solidFill>
                <a:srgbClr val="FF9900"/>
              </a:solidFill>
              <a:sym typeface="Symbol" pitchFamily="18" charset="2"/>
            </a:endParaRPr>
          </a:p>
        </p:txBody>
      </p:sp>
      <p:sp>
        <p:nvSpPr>
          <p:cNvPr id="131076" name="Text Box 215"/>
          <p:cNvSpPr txBox="1">
            <a:spLocks noChangeArrowheads="1"/>
          </p:cNvSpPr>
          <p:nvPr/>
        </p:nvSpPr>
        <p:spPr bwMode="auto">
          <a:xfrm>
            <a:off x="4954588" y="609600"/>
            <a:ext cx="2874962"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r>
              <a:rPr lang="en-US" altLang="en-US" sz="2400" i="1">
                <a:solidFill>
                  <a:srgbClr val="FFFF00"/>
                </a:solidFill>
              </a:rPr>
              <a:t>Frequency Domain </a:t>
            </a:r>
            <a:r>
              <a:rPr lang="en-US" altLang="en-US" sz="2400" i="1">
                <a:solidFill>
                  <a:srgbClr val="FF9900"/>
                </a:solidFill>
              </a:rPr>
              <a:t>Y</a:t>
            </a:r>
            <a:endParaRPr lang="en-US" altLang="en-US" sz="2400">
              <a:solidFill>
                <a:srgbClr val="FF9900"/>
              </a:solidFill>
              <a:sym typeface="Symbol" pitchFamily="18" charset="2"/>
            </a:endParaRPr>
          </a:p>
        </p:txBody>
      </p:sp>
      <p:sp>
        <p:nvSpPr>
          <p:cNvPr id="35" name="Rectangle 34"/>
          <p:cNvSpPr>
            <a:spLocks noChangeArrowheads="1"/>
          </p:cNvSpPr>
          <p:nvPr/>
        </p:nvSpPr>
        <p:spPr bwMode="auto">
          <a:xfrm>
            <a:off x="1400175" y="5657850"/>
            <a:ext cx="2930525"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r>
              <a:rPr lang="en-CA" altLang="en-US" sz="2400">
                <a:solidFill>
                  <a:srgbClr val="FFFFFF"/>
                </a:solidFill>
                <a:sym typeface="Symbol" pitchFamily="18" charset="2"/>
              </a:rPr>
              <a:t>The value </a:t>
            </a:r>
            <a:r>
              <a:rPr lang="en-CA" altLang="en-US" sz="2400" i="1">
                <a:solidFill>
                  <a:srgbClr val="FF9900"/>
                </a:solidFill>
                <a:sym typeface="Symbol" pitchFamily="18" charset="2"/>
              </a:rPr>
              <a:t>y[j] </a:t>
            </a:r>
          </a:p>
          <a:p>
            <a:pPr algn="l" eaLnBrk="1" hangingPunct="1"/>
            <a:r>
              <a:rPr lang="en-CA" altLang="en-US" sz="2400">
                <a:solidFill>
                  <a:srgbClr val="FFFFFF"/>
                </a:solidFill>
                <a:sym typeface="Symbol" pitchFamily="18" charset="2"/>
              </a:rPr>
              <a:t>of the signal </a:t>
            </a:r>
          </a:p>
          <a:p>
            <a:pPr algn="l" eaLnBrk="1" hangingPunct="1"/>
            <a:r>
              <a:rPr lang="en-CA" altLang="en-US" sz="2400">
                <a:solidFill>
                  <a:srgbClr val="FFFFFF"/>
                </a:solidFill>
                <a:sym typeface="Symbol" pitchFamily="18" charset="2"/>
              </a:rPr>
              <a:t>at each point in time </a:t>
            </a:r>
            <a:r>
              <a:rPr lang="en-CA" altLang="en-US" sz="2400" i="1">
                <a:solidFill>
                  <a:srgbClr val="FF9900"/>
                </a:solidFill>
                <a:sym typeface="Symbol" pitchFamily="18" charset="2"/>
              </a:rPr>
              <a:t>j</a:t>
            </a:r>
            <a:r>
              <a:rPr lang="en-CA" altLang="en-US" sz="2400">
                <a:solidFill>
                  <a:srgbClr val="FFFFFF"/>
                </a:solidFill>
                <a:sym typeface="Symbol" pitchFamily="18" charset="2"/>
              </a:rPr>
              <a:t>.</a:t>
            </a:r>
            <a:endParaRPr lang="en-US" altLang="en-US" sz="2400" i="1">
              <a:solidFill>
                <a:srgbClr val="FF9900"/>
              </a:solidFill>
              <a:sym typeface="Symbol" pitchFamily="18" charset="2"/>
            </a:endParaRPr>
          </a:p>
        </p:txBody>
      </p:sp>
      <p:pic>
        <p:nvPicPr>
          <p:cNvPr id="38918" name="Picture 2"/>
          <p:cNvPicPr>
            <a:picLocks noChangeAspect="1" noChangeArrowheads="1"/>
          </p:cNvPicPr>
          <p:nvPr/>
        </p:nvPicPr>
        <p:blipFill>
          <a:blip r:embed="rId2" cstate="print">
            <a:extLst>
              <a:ext uri="{28A0092B-C50C-407E-A947-70E740481C1C}">
                <a14:useLocalDpi xmlns:a14="http://schemas.microsoft.com/office/drawing/2010/main" val="0"/>
              </a:ext>
            </a:extLst>
          </a:blip>
          <a:srcRect t="69" r="29137"/>
          <a:stretch>
            <a:fillRect/>
          </a:stretch>
        </p:blipFill>
        <p:spPr bwMode="auto">
          <a:xfrm>
            <a:off x="2882900" y="1071563"/>
            <a:ext cx="3563938" cy="4643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pic>
      <p:sp>
        <p:nvSpPr>
          <p:cNvPr id="8" name="Rectangle 7"/>
          <p:cNvSpPr>
            <a:spLocks noChangeArrowheads="1"/>
          </p:cNvSpPr>
          <p:nvPr/>
        </p:nvSpPr>
        <p:spPr bwMode="auto">
          <a:xfrm>
            <a:off x="4662488" y="5657850"/>
            <a:ext cx="3719512" cy="1200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l" eaLnBrk="1" hangingPunct="1"/>
            <a:r>
              <a:rPr lang="en-CA" altLang="en-US" sz="2400">
                <a:solidFill>
                  <a:srgbClr val="FFFFFF"/>
                </a:solidFill>
                <a:sym typeface="Symbol" pitchFamily="18" charset="2"/>
              </a:rPr>
              <a:t>The amount </a:t>
            </a:r>
            <a:r>
              <a:rPr lang="en-CA" altLang="en-US" sz="2400" i="1">
                <a:solidFill>
                  <a:srgbClr val="FF9900"/>
                </a:solidFill>
                <a:sym typeface="Symbol" pitchFamily="18" charset="2"/>
              </a:rPr>
              <a:t>Y[f] </a:t>
            </a:r>
          </a:p>
          <a:p>
            <a:pPr algn="l" eaLnBrk="1" hangingPunct="1"/>
            <a:r>
              <a:rPr lang="en-CA" altLang="en-US" sz="2400">
                <a:solidFill>
                  <a:srgbClr val="FFFFFF"/>
                </a:solidFill>
                <a:sym typeface="Symbol" pitchFamily="18" charset="2"/>
              </a:rPr>
              <a:t>of frequency f in the signal </a:t>
            </a:r>
          </a:p>
          <a:p>
            <a:pPr algn="l" eaLnBrk="1" hangingPunct="1"/>
            <a:r>
              <a:rPr lang="en-CA" altLang="en-US" sz="2400">
                <a:solidFill>
                  <a:srgbClr val="FFFFFF"/>
                </a:solidFill>
                <a:sym typeface="Symbol" pitchFamily="18" charset="2"/>
              </a:rPr>
              <a:t>for each frequency </a:t>
            </a:r>
            <a:r>
              <a:rPr lang="en-CA" altLang="en-US" sz="2400" i="1">
                <a:solidFill>
                  <a:srgbClr val="FF9900"/>
                </a:solidFill>
                <a:sym typeface="Symbol" pitchFamily="18" charset="2"/>
              </a:rPr>
              <a:t>f</a:t>
            </a:r>
            <a:r>
              <a:rPr lang="en-CA" altLang="en-US" sz="2400">
                <a:solidFill>
                  <a:srgbClr val="FFFFFF"/>
                </a:solidFill>
                <a:sym typeface="Symbol" pitchFamily="18" charset="2"/>
              </a:rPr>
              <a:t>.</a:t>
            </a:r>
            <a:endParaRPr lang="en-US" altLang="en-US" sz="2400" i="1">
              <a:solidFill>
                <a:srgbClr val="FF9900"/>
              </a:solidFill>
              <a:sym typeface="Symbol" pitchFamily="18" charset="2"/>
            </a:endParaRPr>
          </a:p>
        </p:txBody>
      </p:sp>
    </p:spTree>
    <p:extLst>
      <p:ext uri="{BB962C8B-B14F-4D97-AF65-F5344CB8AC3E}">
        <p14:creationId xmlns:p14="http://schemas.microsoft.com/office/powerpoint/2010/main" val="3950306589"/>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2"/>
          <p:cNvSpPr>
            <a:spLocks noGrp="1" noChangeArrowheads="1"/>
          </p:cNvSpPr>
          <p:nvPr>
            <p:ph type="title" idx="4294967295"/>
          </p:nvPr>
        </p:nvSpPr>
        <p:spPr>
          <a:xfrm>
            <a:off x="685800" y="-228600"/>
            <a:ext cx="7772400" cy="1143000"/>
          </a:xfrm>
        </p:spPr>
        <p:txBody>
          <a:bodyPr/>
          <a:lstStyle/>
          <a:p>
            <a:r>
              <a:rPr lang="en-US" altLang="en-US" dirty="0"/>
              <a:t>Cryptography</a:t>
            </a:r>
          </a:p>
        </p:txBody>
      </p:sp>
      <p:grpSp>
        <p:nvGrpSpPr>
          <p:cNvPr id="37891" name="Group 3"/>
          <p:cNvGrpSpPr>
            <a:grpSpLocks/>
          </p:cNvGrpSpPr>
          <p:nvPr/>
        </p:nvGrpSpPr>
        <p:grpSpPr bwMode="auto">
          <a:xfrm flipH="1">
            <a:off x="42863" y="990600"/>
            <a:ext cx="1785937" cy="3657600"/>
            <a:chOff x="2308" y="1513"/>
            <a:chExt cx="1162" cy="2570"/>
          </a:xfrm>
        </p:grpSpPr>
        <p:grpSp>
          <p:nvGrpSpPr>
            <p:cNvPr id="37935" name="Group 4"/>
            <p:cNvGrpSpPr>
              <a:grpSpLocks/>
            </p:cNvGrpSpPr>
            <p:nvPr/>
          </p:nvGrpSpPr>
          <p:grpSpPr bwMode="auto">
            <a:xfrm>
              <a:off x="2308" y="1740"/>
              <a:ext cx="957" cy="2343"/>
              <a:chOff x="2308" y="1740"/>
              <a:chExt cx="957" cy="2343"/>
            </a:xfrm>
          </p:grpSpPr>
          <p:sp>
            <p:nvSpPr>
              <p:cNvPr id="37943" name="Freeform 5"/>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4" name="Freeform 6"/>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5" name="Freeform 7"/>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6" name="Freeform 8"/>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7" name="Freeform 9"/>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48" name="Freeform 10"/>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37936" name="Freeform 11"/>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7" name="Freeform 12"/>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8" name="Oval 13"/>
            <p:cNvSpPr>
              <a:spLocks noChangeArrowheads="1"/>
            </p:cNvSpPr>
            <p:nvPr/>
          </p:nvSpPr>
          <p:spPr bwMode="auto">
            <a:xfrm rot="-4286940">
              <a:off x="279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39" name="Oval 14"/>
            <p:cNvSpPr>
              <a:spLocks noChangeArrowheads="1"/>
            </p:cNvSpPr>
            <p:nvPr/>
          </p:nvSpPr>
          <p:spPr bwMode="auto">
            <a:xfrm rot="-4286940">
              <a:off x="281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0" name="Oval 15"/>
            <p:cNvSpPr>
              <a:spLocks noChangeArrowheads="1"/>
            </p:cNvSpPr>
            <p:nvPr/>
          </p:nvSpPr>
          <p:spPr bwMode="auto">
            <a:xfrm rot="-4286940">
              <a:off x="2741" y="1887"/>
              <a:ext cx="141" cy="50"/>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1" name="Oval 16"/>
            <p:cNvSpPr>
              <a:spLocks noChangeArrowheads="1"/>
            </p:cNvSpPr>
            <p:nvPr/>
          </p:nvSpPr>
          <p:spPr bwMode="auto">
            <a:xfrm rot="-4286940">
              <a:off x="2760" y="1913"/>
              <a:ext cx="81" cy="19"/>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42" name="Oval 17"/>
            <p:cNvSpPr>
              <a:spLocks noChangeArrowheads="1"/>
            </p:cNvSpPr>
            <p:nvPr/>
          </p:nvSpPr>
          <p:spPr bwMode="auto">
            <a:xfrm>
              <a:off x="2687" y="2089"/>
              <a:ext cx="198" cy="85"/>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grpSp>
        <p:nvGrpSpPr>
          <p:cNvPr id="37892" name="Group 18"/>
          <p:cNvGrpSpPr>
            <a:grpSpLocks/>
          </p:cNvGrpSpPr>
          <p:nvPr/>
        </p:nvGrpSpPr>
        <p:grpSpPr bwMode="auto">
          <a:xfrm flipH="1">
            <a:off x="7483475" y="762000"/>
            <a:ext cx="1660525" cy="3743325"/>
            <a:chOff x="864" y="465"/>
            <a:chExt cx="1046" cy="2358"/>
          </a:xfrm>
        </p:grpSpPr>
        <p:grpSp>
          <p:nvGrpSpPr>
            <p:cNvPr id="37912" name="Group 19"/>
            <p:cNvGrpSpPr>
              <a:grpSpLocks/>
            </p:cNvGrpSpPr>
            <p:nvPr/>
          </p:nvGrpSpPr>
          <p:grpSpPr bwMode="auto">
            <a:xfrm>
              <a:off x="864" y="465"/>
              <a:ext cx="1008" cy="2319"/>
              <a:chOff x="587" y="528"/>
              <a:chExt cx="1008" cy="2319"/>
            </a:xfrm>
          </p:grpSpPr>
          <p:grpSp>
            <p:nvGrpSpPr>
              <p:cNvPr id="37915" name="Group 20"/>
              <p:cNvGrpSpPr>
                <a:grpSpLocks/>
              </p:cNvGrpSpPr>
              <p:nvPr/>
            </p:nvGrpSpPr>
            <p:grpSpPr bwMode="auto">
              <a:xfrm>
                <a:off x="587" y="528"/>
                <a:ext cx="1008" cy="2319"/>
                <a:chOff x="587" y="528"/>
                <a:chExt cx="1008" cy="2319"/>
              </a:xfrm>
            </p:grpSpPr>
            <p:grpSp>
              <p:nvGrpSpPr>
                <p:cNvPr id="37917" name="Group 21"/>
                <p:cNvGrpSpPr>
                  <a:grpSpLocks/>
                </p:cNvGrpSpPr>
                <p:nvPr/>
              </p:nvGrpSpPr>
              <p:grpSpPr bwMode="auto">
                <a:xfrm>
                  <a:off x="587" y="528"/>
                  <a:ext cx="1008" cy="2319"/>
                  <a:chOff x="1151" y="1104"/>
                  <a:chExt cx="686" cy="1741"/>
                </a:xfrm>
              </p:grpSpPr>
              <p:sp>
                <p:nvSpPr>
                  <p:cNvPr id="37924" name="Freeform 22"/>
                  <p:cNvSpPr>
                    <a:spLocks/>
                  </p:cNvSpPr>
                  <p:nvPr/>
                </p:nvSpPr>
                <p:spPr bwMode="auto">
                  <a:xfrm flipH="1">
                    <a:off x="1321" y="1581"/>
                    <a:ext cx="304" cy="566"/>
                  </a:xfrm>
                  <a:custGeom>
                    <a:avLst/>
                    <a:gdLst>
                      <a:gd name="T0" fmla="*/ 7 w 304"/>
                      <a:gd name="T1" fmla="*/ 174 h 566"/>
                      <a:gd name="T2" fmla="*/ 18 w 304"/>
                      <a:gd name="T3" fmla="*/ 122 h 566"/>
                      <a:gd name="T4" fmla="*/ 42 w 304"/>
                      <a:gd name="T5" fmla="*/ 83 h 566"/>
                      <a:gd name="T6" fmla="*/ 81 w 304"/>
                      <a:gd name="T7" fmla="*/ 45 h 566"/>
                      <a:gd name="T8" fmla="*/ 148 w 304"/>
                      <a:gd name="T9" fmla="*/ 7 h 566"/>
                      <a:gd name="T10" fmla="*/ 205 w 304"/>
                      <a:gd name="T11" fmla="*/ 0 h 566"/>
                      <a:gd name="T12" fmla="*/ 255 w 304"/>
                      <a:gd name="T13" fmla="*/ 10 h 566"/>
                      <a:gd name="T14" fmla="*/ 290 w 304"/>
                      <a:gd name="T15" fmla="*/ 31 h 566"/>
                      <a:gd name="T16" fmla="*/ 304 w 304"/>
                      <a:gd name="T17" fmla="*/ 59 h 566"/>
                      <a:gd name="T18" fmla="*/ 304 w 304"/>
                      <a:gd name="T19" fmla="*/ 87 h 566"/>
                      <a:gd name="T20" fmla="*/ 290 w 304"/>
                      <a:gd name="T21" fmla="*/ 118 h 566"/>
                      <a:gd name="T22" fmla="*/ 262 w 304"/>
                      <a:gd name="T23" fmla="*/ 146 h 566"/>
                      <a:gd name="T24" fmla="*/ 223 w 304"/>
                      <a:gd name="T25" fmla="*/ 181 h 566"/>
                      <a:gd name="T26" fmla="*/ 201 w 304"/>
                      <a:gd name="T27" fmla="*/ 215 h 566"/>
                      <a:gd name="T28" fmla="*/ 194 w 304"/>
                      <a:gd name="T29" fmla="*/ 240 h 566"/>
                      <a:gd name="T30" fmla="*/ 194 w 304"/>
                      <a:gd name="T31" fmla="*/ 260 h 566"/>
                      <a:gd name="T32" fmla="*/ 205 w 304"/>
                      <a:gd name="T33" fmla="*/ 295 h 566"/>
                      <a:gd name="T34" fmla="*/ 230 w 304"/>
                      <a:gd name="T35" fmla="*/ 344 h 566"/>
                      <a:gd name="T36" fmla="*/ 247 w 304"/>
                      <a:gd name="T37" fmla="*/ 399 h 566"/>
                      <a:gd name="T38" fmla="*/ 251 w 304"/>
                      <a:gd name="T39" fmla="*/ 438 h 566"/>
                      <a:gd name="T40" fmla="*/ 244 w 304"/>
                      <a:gd name="T41" fmla="*/ 479 h 566"/>
                      <a:gd name="T42" fmla="*/ 233 w 304"/>
                      <a:gd name="T43" fmla="*/ 510 h 566"/>
                      <a:gd name="T44" fmla="*/ 201 w 304"/>
                      <a:gd name="T45" fmla="*/ 545 h 566"/>
                      <a:gd name="T46" fmla="*/ 173 w 304"/>
                      <a:gd name="T47" fmla="*/ 559 h 566"/>
                      <a:gd name="T48" fmla="*/ 141 w 304"/>
                      <a:gd name="T49" fmla="*/ 566 h 566"/>
                      <a:gd name="T50" fmla="*/ 113 w 304"/>
                      <a:gd name="T51" fmla="*/ 563 h 566"/>
                      <a:gd name="T52" fmla="*/ 92 w 304"/>
                      <a:gd name="T53" fmla="*/ 549 h 566"/>
                      <a:gd name="T54" fmla="*/ 67 w 304"/>
                      <a:gd name="T55" fmla="*/ 521 h 566"/>
                      <a:gd name="T56" fmla="*/ 42 w 304"/>
                      <a:gd name="T57" fmla="*/ 472 h 566"/>
                      <a:gd name="T58" fmla="*/ 14 w 304"/>
                      <a:gd name="T59" fmla="*/ 392 h 566"/>
                      <a:gd name="T60" fmla="*/ 4 w 304"/>
                      <a:gd name="T61" fmla="*/ 333 h 566"/>
                      <a:gd name="T62" fmla="*/ 0 w 304"/>
                      <a:gd name="T63" fmla="*/ 257 h 566"/>
                      <a:gd name="T64" fmla="*/ 0 w 304"/>
                      <a:gd name="T65" fmla="*/ 222 h 566"/>
                      <a:gd name="T66" fmla="*/ 7 w 304"/>
                      <a:gd name="T67" fmla="*/ 174 h 56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04"/>
                      <a:gd name="T103" fmla="*/ 0 h 566"/>
                      <a:gd name="T104" fmla="*/ 304 w 304"/>
                      <a:gd name="T105" fmla="*/ 566 h 56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04" h="566">
                        <a:moveTo>
                          <a:pt x="7" y="174"/>
                        </a:moveTo>
                        <a:lnTo>
                          <a:pt x="18" y="122"/>
                        </a:lnTo>
                        <a:lnTo>
                          <a:pt x="42" y="83"/>
                        </a:lnTo>
                        <a:lnTo>
                          <a:pt x="81" y="45"/>
                        </a:lnTo>
                        <a:lnTo>
                          <a:pt x="148" y="7"/>
                        </a:lnTo>
                        <a:lnTo>
                          <a:pt x="205" y="0"/>
                        </a:lnTo>
                        <a:lnTo>
                          <a:pt x="255" y="10"/>
                        </a:lnTo>
                        <a:lnTo>
                          <a:pt x="290" y="31"/>
                        </a:lnTo>
                        <a:lnTo>
                          <a:pt x="304" y="59"/>
                        </a:lnTo>
                        <a:lnTo>
                          <a:pt x="304" y="87"/>
                        </a:lnTo>
                        <a:lnTo>
                          <a:pt x="290" y="118"/>
                        </a:lnTo>
                        <a:lnTo>
                          <a:pt x="262" y="146"/>
                        </a:lnTo>
                        <a:lnTo>
                          <a:pt x="223" y="181"/>
                        </a:lnTo>
                        <a:lnTo>
                          <a:pt x="201" y="215"/>
                        </a:lnTo>
                        <a:lnTo>
                          <a:pt x="194" y="240"/>
                        </a:lnTo>
                        <a:lnTo>
                          <a:pt x="194" y="260"/>
                        </a:lnTo>
                        <a:lnTo>
                          <a:pt x="205" y="295"/>
                        </a:lnTo>
                        <a:lnTo>
                          <a:pt x="230" y="344"/>
                        </a:lnTo>
                        <a:lnTo>
                          <a:pt x="247" y="399"/>
                        </a:lnTo>
                        <a:lnTo>
                          <a:pt x="251" y="438"/>
                        </a:lnTo>
                        <a:lnTo>
                          <a:pt x="244" y="479"/>
                        </a:lnTo>
                        <a:lnTo>
                          <a:pt x="233" y="510"/>
                        </a:lnTo>
                        <a:lnTo>
                          <a:pt x="201" y="545"/>
                        </a:lnTo>
                        <a:lnTo>
                          <a:pt x="173" y="559"/>
                        </a:lnTo>
                        <a:lnTo>
                          <a:pt x="141" y="566"/>
                        </a:lnTo>
                        <a:lnTo>
                          <a:pt x="113" y="563"/>
                        </a:lnTo>
                        <a:lnTo>
                          <a:pt x="92" y="549"/>
                        </a:lnTo>
                        <a:lnTo>
                          <a:pt x="67" y="521"/>
                        </a:lnTo>
                        <a:lnTo>
                          <a:pt x="42" y="472"/>
                        </a:lnTo>
                        <a:lnTo>
                          <a:pt x="14" y="392"/>
                        </a:lnTo>
                        <a:lnTo>
                          <a:pt x="4" y="333"/>
                        </a:lnTo>
                        <a:lnTo>
                          <a:pt x="0" y="257"/>
                        </a:lnTo>
                        <a:lnTo>
                          <a:pt x="0" y="222"/>
                        </a:lnTo>
                        <a:lnTo>
                          <a:pt x="7" y="17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5" name="Freeform 23"/>
                  <p:cNvSpPr>
                    <a:spLocks/>
                  </p:cNvSpPr>
                  <p:nvPr/>
                </p:nvSpPr>
                <p:spPr bwMode="auto">
                  <a:xfrm flipH="1">
                    <a:off x="1151" y="1619"/>
                    <a:ext cx="249" cy="572"/>
                  </a:xfrm>
                  <a:custGeom>
                    <a:avLst/>
                    <a:gdLst>
                      <a:gd name="T0" fmla="*/ 25 w 249"/>
                      <a:gd name="T1" fmla="*/ 65 h 572"/>
                      <a:gd name="T2" fmla="*/ 7 w 249"/>
                      <a:gd name="T3" fmla="*/ 44 h 572"/>
                      <a:gd name="T4" fmla="*/ 0 w 249"/>
                      <a:gd name="T5" fmla="*/ 27 h 572"/>
                      <a:gd name="T6" fmla="*/ 11 w 249"/>
                      <a:gd name="T7" fmla="*/ 7 h 572"/>
                      <a:gd name="T8" fmla="*/ 28 w 249"/>
                      <a:gd name="T9" fmla="*/ 0 h 572"/>
                      <a:gd name="T10" fmla="*/ 60 w 249"/>
                      <a:gd name="T11" fmla="*/ 0 h 572"/>
                      <a:gd name="T12" fmla="*/ 96 w 249"/>
                      <a:gd name="T13" fmla="*/ 24 h 572"/>
                      <a:gd name="T14" fmla="*/ 132 w 249"/>
                      <a:gd name="T15" fmla="*/ 61 h 572"/>
                      <a:gd name="T16" fmla="*/ 192 w 249"/>
                      <a:gd name="T17" fmla="*/ 140 h 572"/>
                      <a:gd name="T18" fmla="*/ 231 w 249"/>
                      <a:gd name="T19" fmla="*/ 204 h 572"/>
                      <a:gd name="T20" fmla="*/ 249 w 249"/>
                      <a:gd name="T21" fmla="*/ 255 h 572"/>
                      <a:gd name="T22" fmla="*/ 245 w 249"/>
                      <a:gd name="T23" fmla="*/ 283 h 572"/>
                      <a:gd name="T24" fmla="*/ 224 w 249"/>
                      <a:gd name="T25" fmla="*/ 320 h 572"/>
                      <a:gd name="T26" fmla="*/ 181 w 249"/>
                      <a:gd name="T27" fmla="*/ 347 h 572"/>
                      <a:gd name="T28" fmla="*/ 110 w 249"/>
                      <a:gd name="T29" fmla="*/ 371 h 572"/>
                      <a:gd name="T30" fmla="*/ 75 w 249"/>
                      <a:gd name="T31" fmla="*/ 395 h 572"/>
                      <a:gd name="T32" fmla="*/ 60 w 249"/>
                      <a:gd name="T33" fmla="*/ 415 h 572"/>
                      <a:gd name="T34" fmla="*/ 68 w 249"/>
                      <a:gd name="T35" fmla="*/ 436 h 572"/>
                      <a:gd name="T36" fmla="*/ 107 w 249"/>
                      <a:gd name="T37" fmla="*/ 456 h 572"/>
                      <a:gd name="T38" fmla="*/ 139 w 249"/>
                      <a:gd name="T39" fmla="*/ 497 h 572"/>
                      <a:gd name="T40" fmla="*/ 153 w 249"/>
                      <a:gd name="T41" fmla="*/ 538 h 572"/>
                      <a:gd name="T42" fmla="*/ 149 w 249"/>
                      <a:gd name="T43" fmla="*/ 558 h 572"/>
                      <a:gd name="T44" fmla="*/ 117 w 249"/>
                      <a:gd name="T45" fmla="*/ 572 h 572"/>
                      <a:gd name="T46" fmla="*/ 107 w 249"/>
                      <a:gd name="T47" fmla="*/ 572 h 572"/>
                      <a:gd name="T48" fmla="*/ 92 w 249"/>
                      <a:gd name="T49" fmla="*/ 535 h 572"/>
                      <a:gd name="T50" fmla="*/ 85 w 249"/>
                      <a:gd name="T51" fmla="*/ 494 h 572"/>
                      <a:gd name="T52" fmla="*/ 64 w 249"/>
                      <a:gd name="T53" fmla="*/ 463 h 572"/>
                      <a:gd name="T54" fmla="*/ 32 w 249"/>
                      <a:gd name="T55" fmla="*/ 446 h 572"/>
                      <a:gd name="T56" fmla="*/ 21 w 249"/>
                      <a:gd name="T57" fmla="*/ 426 h 572"/>
                      <a:gd name="T58" fmla="*/ 25 w 249"/>
                      <a:gd name="T59" fmla="*/ 405 h 572"/>
                      <a:gd name="T60" fmla="*/ 53 w 249"/>
                      <a:gd name="T61" fmla="*/ 371 h 572"/>
                      <a:gd name="T62" fmla="*/ 107 w 249"/>
                      <a:gd name="T63" fmla="*/ 351 h 572"/>
                      <a:gd name="T64" fmla="*/ 157 w 249"/>
                      <a:gd name="T65" fmla="*/ 320 h 572"/>
                      <a:gd name="T66" fmla="*/ 196 w 249"/>
                      <a:gd name="T67" fmla="*/ 286 h 572"/>
                      <a:gd name="T68" fmla="*/ 210 w 249"/>
                      <a:gd name="T69" fmla="*/ 252 h 572"/>
                      <a:gd name="T70" fmla="*/ 206 w 249"/>
                      <a:gd name="T71" fmla="*/ 238 h 572"/>
                      <a:gd name="T72" fmla="*/ 189 w 249"/>
                      <a:gd name="T73" fmla="*/ 208 h 572"/>
                      <a:gd name="T74" fmla="*/ 157 w 249"/>
                      <a:gd name="T75" fmla="*/ 163 h 572"/>
                      <a:gd name="T76" fmla="*/ 121 w 249"/>
                      <a:gd name="T77" fmla="*/ 136 h 572"/>
                      <a:gd name="T78" fmla="*/ 82 w 249"/>
                      <a:gd name="T79" fmla="*/ 106 h 572"/>
                      <a:gd name="T80" fmla="*/ 53 w 249"/>
                      <a:gd name="T81" fmla="*/ 89 h 572"/>
                      <a:gd name="T82" fmla="*/ 25 w 249"/>
                      <a:gd name="T83" fmla="*/ 65 h 572"/>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w 249"/>
                      <a:gd name="T127" fmla="*/ 0 h 572"/>
                      <a:gd name="T128" fmla="*/ 249 w 249"/>
                      <a:gd name="T129" fmla="*/ 572 h 572"/>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T126" t="T127" r="T128" b="T129"/>
                    <a:pathLst>
                      <a:path w="249" h="572">
                        <a:moveTo>
                          <a:pt x="25" y="65"/>
                        </a:moveTo>
                        <a:lnTo>
                          <a:pt x="7" y="44"/>
                        </a:lnTo>
                        <a:lnTo>
                          <a:pt x="0" y="27"/>
                        </a:lnTo>
                        <a:lnTo>
                          <a:pt x="11" y="7"/>
                        </a:lnTo>
                        <a:lnTo>
                          <a:pt x="28" y="0"/>
                        </a:lnTo>
                        <a:lnTo>
                          <a:pt x="60" y="0"/>
                        </a:lnTo>
                        <a:lnTo>
                          <a:pt x="96" y="24"/>
                        </a:lnTo>
                        <a:lnTo>
                          <a:pt x="132" y="61"/>
                        </a:lnTo>
                        <a:lnTo>
                          <a:pt x="192" y="140"/>
                        </a:lnTo>
                        <a:lnTo>
                          <a:pt x="231" y="204"/>
                        </a:lnTo>
                        <a:lnTo>
                          <a:pt x="249" y="255"/>
                        </a:lnTo>
                        <a:lnTo>
                          <a:pt x="245" y="283"/>
                        </a:lnTo>
                        <a:lnTo>
                          <a:pt x="224" y="320"/>
                        </a:lnTo>
                        <a:lnTo>
                          <a:pt x="181" y="347"/>
                        </a:lnTo>
                        <a:lnTo>
                          <a:pt x="110" y="371"/>
                        </a:lnTo>
                        <a:lnTo>
                          <a:pt x="75" y="395"/>
                        </a:lnTo>
                        <a:lnTo>
                          <a:pt x="60" y="415"/>
                        </a:lnTo>
                        <a:lnTo>
                          <a:pt x="68" y="436"/>
                        </a:lnTo>
                        <a:lnTo>
                          <a:pt x="107" y="456"/>
                        </a:lnTo>
                        <a:lnTo>
                          <a:pt x="139" y="497"/>
                        </a:lnTo>
                        <a:lnTo>
                          <a:pt x="153" y="538"/>
                        </a:lnTo>
                        <a:lnTo>
                          <a:pt x="149" y="558"/>
                        </a:lnTo>
                        <a:lnTo>
                          <a:pt x="117" y="572"/>
                        </a:lnTo>
                        <a:lnTo>
                          <a:pt x="107" y="572"/>
                        </a:lnTo>
                        <a:lnTo>
                          <a:pt x="92" y="535"/>
                        </a:lnTo>
                        <a:lnTo>
                          <a:pt x="85" y="494"/>
                        </a:lnTo>
                        <a:lnTo>
                          <a:pt x="64" y="463"/>
                        </a:lnTo>
                        <a:lnTo>
                          <a:pt x="32" y="446"/>
                        </a:lnTo>
                        <a:lnTo>
                          <a:pt x="21" y="426"/>
                        </a:lnTo>
                        <a:lnTo>
                          <a:pt x="25" y="405"/>
                        </a:lnTo>
                        <a:lnTo>
                          <a:pt x="53" y="371"/>
                        </a:lnTo>
                        <a:lnTo>
                          <a:pt x="107" y="351"/>
                        </a:lnTo>
                        <a:lnTo>
                          <a:pt x="157" y="320"/>
                        </a:lnTo>
                        <a:lnTo>
                          <a:pt x="196" y="286"/>
                        </a:lnTo>
                        <a:lnTo>
                          <a:pt x="210" y="252"/>
                        </a:lnTo>
                        <a:lnTo>
                          <a:pt x="206" y="238"/>
                        </a:lnTo>
                        <a:lnTo>
                          <a:pt x="189" y="208"/>
                        </a:lnTo>
                        <a:lnTo>
                          <a:pt x="157" y="163"/>
                        </a:lnTo>
                        <a:lnTo>
                          <a:pt x="121" y="136"/>
                        </a:lnTo>
                        <a:lnTo>
                          <a:pt x="82" y="106"/>
                        </a:lnTo>
                        <a:lnTo>
                          <a:pt x="53" y="89"/>
                        </a:lnTo>
                        <a:lnTo>
                          <a:pt x="25" y="6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6" name="Freeform 24"/>
                  <p:cNvSpPr>
                    <a:spLocks/>
                  </p:cNvSpPr>
                  <p:nvPr/>
                </p:nvSpPr>
                <p:spPr bwMode="auto">
                  <a:xfrm flipH="1">
                    <a:off x="1447" y="1581"/>
                    <a:ext cx="362" cy="499"/>
                  </a:xfrm>
                  <a:custGeom>
                    <a:avLst/>
                    <a:gdLst>
                      <a:gd name="T0" fmla="*/ 151 w 362"/>
                      <a:gd name="T1" fmla="*/ 35 h 499"/>
                      <a:gd name="T2" fmla="*/ 221 w 362"/>
                      <a:gd name="T3" fmla="*/ 0 h 499"/>
                      <a:gd name="T4" fmla="*/ 281 w 362"/>
                      <a:gd name="T5" fmla="*/ 0 h 499"/>
                      <a:gd name="T6" fmla="*/ 344 w 362"/>
                      <a:gd name="T7" fmla="*/ 14 h 499"/>
                      <a:gd name="T8" fmla="*/ 362 w 362"/>
                      <a:gd name="T9" fmla="*/ 35 h 499"/>
                      <a:gd name="T10" fmla="*/ 351 w 362"/>
                      <a:gd name="T11" fmla="*/ 59 h 499"/>
                      <a:gd name="T12" fmla="*/ 334 w 362"/>
                      <a:gd name="T13" fmla="*/ 91 h 499"/>
                      <a:gd name="T14" fmla="*/ 302 w 362"/>
                      <a:gd name="T15" fmla="*/ 87 h 499"/>
                      <a:gd name="T16" fmla="*/ 274 w 362"/>
                      <a:gd name="T17" fmla="*/ 77 h 499"/>
                      <a:gd name="T18" fmla="*/ 253 w 362"/>
                      <a:gd name="T19" fmla="*/ 63 h 499"/>
                      <a:gd name="T20" fmla="*/ 232 w 362"/>
                      <a:gd name="T21" fmla="*/ 59 h 499"/>
                      <a:gd name="T22" fmla="*/ 193 w 362"/>
                      <a:gd name="T23" fmla="*/ 70 h 499"/>
                      <a:gd name="T24" fmla="*/ 137 w 362"/>
                      <a:gd name="T25" fmla="*/ 94 h 499"/>
                      <a:gd name="T26" fmla="*/ 91 w 362"/>
                      <a:gd name="T27" fmla="*/ 136 h 499"/>
                      <a:gd name="T28" fmla="*/ 70 w 362"/>
                      <a:gd name="T29" fmla="*/ 164 h 499"/>
                      <a:gd name="T30" fmla="*/ 60 w 362"/>
                      <a:gd name="T31" fmla="*/ 185 h 499"/>
                      <a:gd name="T32" fmla="*/ 60 w 362"/>
                      <a:gd name="T33" fmla="*/ 202 h 499"/>
                      <a:gd name="T34" fmla="*/ 74 w 362"/>
                      <a:gd name="T35" fmla="*/ 220 h 499"/>
                      <a:gd name="T36" fmla="*/ 116 w 362"/>
                      <a:gd name="T37" fmla="*/ 248 h 499"/>
                      <a:gd name="T38" fmla="*/ 155 w 362"/>
                      <a:gd name="T39" fmla="*/ 286 h 499"/>
                      <a:gd name="T40" fmla="*/ 179 w 362"/>
                      <a:gd name="T41" fmla="*/ 325 h 499"/>
                      <a:gd name="T42" fmla="*/ 193 w 362"/>
                      <a:gd name="T43" fmla="*/ 352 h 499"/>
                      <a:gd name="T44" fmla="*/ 186 w 362"/>
                      <a:gd name="T45" fmla="*/ 370 h 499"/>
                      <a:gd name="T46" fmla="*/ 169 w 362"/>
                      <a:gd name="T47" fmla="*/ 387 h 499"/>
                      <a:gd name="T48" fmla="*/ 134 w 362"/>
                      <a:gd name="T49" fmla="*/ 398 h 499"/>
                      <a:gd name="T50" fmla="*/ 95 w 362"/>
                      <a:gd name="T51" fmla="*/ 412 h 499"/>
                      <a:gd name="T52" fmla="*/ 77 w 362"/>
                      <a:gd name="T53" fmla="*/ 433 h 499"/>
                      <a:gd name="T54" fmla="*/ 81 w 362"/>
                      <a:gd name="T55" fmla="*/ 468 h 499"/>
                      <a:gd name="T56" fmla="*/ 53 w 362"/>
                      <a:gd name="T57" fmla="*/ 499 h 499"/>
                      <a:gd name="T58" fmla="*/ 39 w 362"/>
                      <a:gd name="T59" fmla="*/ 489 h 499"/>
                      <a:gd name="T60" fmla="*/ 42 w 362"/>
                      <a:gd name="T61" fmla="*/ 429 h 499"/>
                      <a:gd name="T62" fmla="*/ 67 w 362"/>
                      <a:gd name="T63" fmla="*/ 398 h 499"/>
                      <a:gd name="T64" fmla="*/ 102 w 362"/>
                      <a:gd name="T65" fmla="*/ 373 h 499"/>
                      <a:gd name="T66" fmla="*/ 137 w 362"/>
                      <a:gd name="T67" fmla="*/ 359 h 499"/>
                      <a:gd name="T68" fmla="*/ 155 w 362"/>
                      <a:gd name="T69" fmla="*/ 352 h 499"/>
                      <a:gd name="T70" fmla="*/ 158 w 362"/>
                      <a:gd name="T71" fmla="*/ 342 h 499"/>
                      <a:gd name="T72" fmla="*/ 148 w 362"/>
                      <a:gd name="T73" fmla="*/ 325 h 499"/>
                      <a:gd name="T74" fmla="*/ 112 w 362"/>
                      <a:gd name="T75" fmla="*/ 290 h 499"/>
                      <a:gd name="T76" fmla="*/ 70 w 362"/>
                      <a:gd name="T77" fmla="*/ 262 h 499"/>
                      <a:gd name="T78" fmla="*/ 35 w 362"/>
                      <a:gd name="T79" fmla="*/ 241 h 499"/>
                      <a:gd name="T80" fmla="*/ 7 w 362"/>
                      <a:gd name="T81" fmla="*/ 220 h 499"/>
                      <a:gd name="T82" fmla="*/ 0 w 362"/>
                      <a:gd name="T83" fmla="*/ 195 h 499"/>
                      <a:gd name="T84" fmla="*/ 18 w 362"/>
                      <a:gd name="T85" fmla="*/ 157 h 499"/>
                      <a:gd name="T86" fmla="*/ 56 w 362"/>
                      <a:gd name="T87" fmla="*/ 108 h 499"/>
                      <a:gd name="T88" fmla="*/ 95 w 362"/>
                      <a:gd name="T89" fmla="*/ 70 h 499"/>
                      <a:gd name="T90" fmla="*/ 123 w 362"/>
                      <a:gd name="T91" fmla="*/ 52 h 499"/>
                      <a:gd name="T92" fmla="*/ 151 w 362"/>
                      <a:gd name="T93" fmla="*/ 35 h 49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362"/>
                      <a:gd name="T142" fmla="*/ 0 h 499"/>
                      <a:gd name="T143" fmla="*/ 362 w 362"/>
                      <a:gd name="T144" fmla="*/ 499 h 49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362" h="499">
                        <a:moveTo>
                          <a:pt x="151" y="35"/>
                        </a:moveTo>
                        <a:lnTo>
                          <a:pt x="221" y="0"/>
                        </a:lnTo>
                        <a:lnTo>
                          <a:pt x="281" y="0"/>
                        </a:lnTo>
                        <a:lnTo>
                          <a:pt x="344" y="14"/>
                        </a:lnTo>
                        <a:lnTo>
                          <a:pt x="362" y="35"/>
                        </a:lnTo>
                        <a:lnTo>
                          <a:pt x="351" y="59"/>
                        </a:lnTo>
                        <a:lnTo>
                          <a:pt x="334" y="91"/>
                        </a:lnTo>
                        <a:lnTo>
                          <a:pt x="302" y="87"/>
                        </a:lnTo>
                        <a:lnTo>
                          <a:pt x="274" y="77"/>
                        </a:lnTo>
                        <a:lnTo>
                          <a:pt x="253" y="63"/>
                        </a:lnTo>
                        <a:lnTo>
                          <a:pt x="232" y="59"/>
                        </a:lnTo>
                        <a:lnTo>
                          <a:pt x="193" y="70"/>
                        </a:lnTo>
                        <a:lnTo>
                          <a:pt x="137" y="94"/>
                        </a:lnTo>
                        <a:lnTo>
                          <a:pt x="91" y="136"/>
                        </a:lnTo>
                        <a:lnTo>
                          <a:pt x="70" y="164"/>
                        </a:lnTo>
                        <a:lnTo>
                          <a:pt x="60" y="185"/>
                        </a:lnTo>
                        <a:lnTo>
                          <a:pt x="60" y="202"/>
                        </a:lnTo>
                        <a:lnTo>
                          <a:pt x="74" y="220"/>
                        </a:lnTo>
                        <a:lnTo>
                          <a:pt x="116" y="248"/>
                        </a:lnTo>
                        <a:lnTo>
                          <a:pt x="155" y="286"/>
                        </a:lnTo>
                        <a:lnTo>
                          <a:pt x="179" y="325"/>
                        </a:lnTo>
                        <a:lnTo>
                          <a:pt x="193" y="352"/>
                        </a:lnTo>
                        <a:lnTo>
                          <a:pt x="186" y="370"/>
                        </a:lnTo>
                        <a:lnTo>
                          <a:pt x="169" y="387"/>
                        </a:lnTo>
                        <a:lnTo>
                          <a:pt x="134" y="398"/>
                        </a:lnTo>
                        <a:lnTo>
                          <a:pt x="95" y="412"/>
                        </a:lnTo>
                        <a:lnTo>
                          <a:pt x="77" y="433"/>
                        </a:lnTo>
                        <a:lnTo>
                          <a:pt x="81" y="468"/>
                        </a:lnTo>
                        <a:lnTo>
                          <a:pt x="53" y="499"/>
                        </a:lnTo>
                        <a:lnTo>
                          <a:pt x="39" y="489"/>
                        </a:lnTo>
                        <a:lnTo>
                          <a:pt x="42" y="429"/>
                        </a:lnTo>
                        <a:lnTo>
                          <a:pt x="67" y="398"/>
                        </a:lnTo>
                        <a:lnTo>
                          <a:pt x="102" y="373"/>
                        </a:lnTo>
                        <a:lnTo>
                          <a:pt x="137" y="359"/>
                        </a:lnTo>
                        <a:lnTo>
                          <a:pt x="155" y="352"/>
                        </a:lnTo>
                        <a:lnTo>
                          <a:pt x="158" y="342"/>
                        </a:lnTo>
                        <a:lnTo>
                          <a:pt x="148" y="325"/>
                        </a:lnTo>
                        <a:lnTo>
                          <a:pt x="112" y="290"/>
                        </a:lnTo>
                        <a:lnTo>
                          <a:pt x="70" y="262"/>
                        </a:lnTo>
                        <a:lnTo>
                          <a:pt x="35" y="241"/>
                        </a:lnTo>
                        <a:lnTo>
                          <a:pt x="7" y="220"/>
                        </a:lnTo>
                        <a:lnTo>
                          <a:pt x="0" y="195"/>
                        </a:lnTo>
                        <a:lnTo>
                          <a:pt x="18" y="157"/>
                        </a:lnTo>
                        <a:lnTo>
                          <a:pt x="56" y="108"/>
                        </a:lnTo>
                        <a:lnTo>
                          <a:pt x="95" y="70"/>
                        </a:lnTo>
                        <a:lnTo>
                          <a:pt x="123" y="52"/>
                        </a:lnTo>
                        <a:lnTo>
                          <a:pt x="151" y="35"/>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7" name="Freeform 25"/>
                  <p:cNvSpPr>
                    <a:spLocks/>
                  </p:cNvSpPr>
                  <p:nvPr/>
                </p:nvSpPr>
                <p:spPr bwMode="auto">
                  <a:xfrm flipH="1">
                    <a:off x="1376" y="2005"/>
                    <a:ext cx="229" cy="840"/>
                  </a:xfrm>
                  <a:custGeom>
                    <a:avLst/>
                    <a:gdLst>
                      <a:gd name="T0" fmla="*/ 132 w 229"/>
                      <a:gd name="T1" fmla="*/ 69 h 840"/>
                      <a:gd name="T2" fmla="*/ 136 w 229"/>
                      <a:gd name="T3" fmla="*/ 21 h 840"/>
                      <a:gd name="T4" fmla="*/ 168 w 229"/>
                      <a:gd name="T5" fmla="*/ 0 h 840"/>
                      <a:gd name="T6" fmla="*/ 204 w 229"/>
                      <a:gd name="T7" fmla="*/ 3 h 840"/>
                      <a:gd name="T8" fmla="*/ 225 w 229"/>
                      <a:gd name="T9" fmla="*/ 21 h 840"/>
                      <a:gd name="T10" fmla="*/ 229 w 229"/>
                      <a:gd name="T11" fmla="*/ 90 h 840"/>
                      <a:gd name="T12" fmla="*/ 218 w 229"/>
                      <a:gd name="T13" fmla="*/ 266 h 840"/>
                      <a:gd name="T14" fmla="*/ 204 w 229"/>
                      <a:gd name="T15" fmla="*/ 373 h 840"/>
                      <a:gd name="T16" fmla="*/ 222 w 229"/>
                      <a:gd name="T17" fmla="*/ 460 h 840"/>
                      <a:gd name="T18" fmla="*/ 225 w 229"/>
                      <a:gd name="T19" fmla="*/ 546 h 840"/>
                      <a:gd name="T20" fmla="*/ 215 w 229"/>
                      <a:gd name="T21" fmla="*/ 633 h 840"/>
                      <a:gd name="T22" fmla="*/ 197 w 229"/>
                      <a:gd name="T23" fmla="*/ 743 h 840"/>
                      <a:gd name="T24" fmla="*/ 204 w 229"/>
                      <a:gd name="T25" fmla="*/ 802 h 840"/>
                      <a:gd name="T26" fmla="*/ 186 w 229"/>
                      <a:gd name="T27" fmla="*/ 812 h 840"/>
                      <a:gd name="T28" fmla="*/ 72 w 229"/>
                      <a:gd name="T29" fmla="*/ 833 h 840"/>
                      <a:gd name="T30" fmla="*/ 43 w 229"/>
                      <a:gd name="T31" fmla="*/ 840 h 840"/>
                      <a:gd name="T32" fmla="*/ 0 w 229"/>
                      <a:gd name="T33" fmla="*/ 816 h 840"/>
                      <a:gd name="T34" fmla="*/ 0 w 229"/>
                      <a:gd name="T35" fmla="*/ 802 h 840"/>
                      <a:gd name="T36" fmla="*/ 125 w 229"/>
                      <a:gd name="T37" fmla="*/ 795 h 840"/>
                      <a:gd name="T38" fmla="*/ 168 w 229"/>
                      <a:gd name="T39" fmla="*/ 778 h 840"/>
                      <a:gd name="T40" fmla="*/ 172 w 229"/>
                      <a:gd name="T41" fmla="*/ 740 h 840"/>
                      <a:gd name="T42" fmla="*/ 175 w 229"/>
                      <a:gd name="T43" fmla="*/ 622 h 840"/>
                      <a:gd name="T44" fmla="*/ 165 w 229"/>
                      <a:gd name="T45" fmla="*/ 525 h 840"/>
                      <a:gd name="T46" fmla="*/ 154 w 229"/>
                      <a:gd name="T47" fmla="*/ 408 h 840"/>
                      <a:gd name="T48" fmla="*/ 157 w 229"/>
                      <a:gd name="T49" fmla="*/ 335 h 840"/>
                      <a:gd name="T50" fmla="*/ 165 w 229"/>
                      <a:gd name="T51" fmla="*/ 242 h 840"/>
                      <a:gd name="T52" fmla="*/ 147 w 229"/>
                      <a:gd name="T53" fmla="*/ 152 h 840"/>
                      <a:gd name="T54" fmla="*/ 132 w 229"/>
                      <a:gd name="T55" fmla="*/ 69 h 840"/>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29"/>
                      <a:gd name="T85" fmla="*/ 0 h 840"/>
                      <a:gd name="T86" fmla="*/ 229 w 229"/>
                      <a:gd name="T87" fmla="*/ 840 h 840"/>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29" h="840">
                        <a:moveTo>
                          <a:pt x="132" y="69"/>
                        </a:moveTo>
                        <a:lnTo>
                          <a:pt x="136" y="21"/>
                        </a:lnTo>
                        <a:lnTo>
                          <a:pt x="168" y="0"/>
                        </a:lnTo>
                        <a:lnTo>
                          <a:pt x="204" y="3"/>
                        </a:lnTo>
                        <a:lnTo>
                          <a:pt x="225" y="21"/>
                        </a:lnTo>
                        <a:lnTo>
                          <a:pt x="229" y="90"/>
                        </a:lnTo>
                        <a:lnTo>
                          <a:pt x="218" y="266"/>
                        </a:lnTo>
                        <a:lnTo>
                          <a:pt x="204" y="373"/>
                        </a:lnTo>
                        <a:lnTo>
                          <a:pt x="222" y="460"/>
                        </a:lnTo>
                        <a:lnTo>
                          <a:pt x="225" y="546"/>
                        </a:lnTo>
                        <a:lnTo>
                          <a:pt x="215" y="633"/>
                        </a:lnTo>
                        <a:lnTo>
                          <a:pt x="197" y="743"/>
                        </a:lnTo>
                        <a:lnTo>
                          <a:pt x="204" y="802"/>
                        </a:lnTo>
                        <a:lnTo>
                          <a:pt x="186" y="812"/>
                        </a:lnTo>
                        <a:lnTo>
                          <a:pt x="72" y="833"/>
                        </a:lnTo>
                        <a:lnTo>
                          <a:pt x="43" y="840"/>
                        </a:lnTo>
                        <a:lnTo>
                          <a:pt x="0" y="816"/>
                        </a:lnTo>
                        <a:lnTo>
                          <a:pt x="0" y="802"/>
                        </a:lnTo>
                        <a:lnTo>
                          <a:pt x="125" y="795"/>
                        </a:lnTo>
                        <a:lnTo>
                          <a:pt x="168" y="778"/>
                        </a:lnTo>
                        <a:lnTo>
                          <a:pt x="172" y="740"/>
                        </a:lnTo>
                        <a:lnTo>
                          <a:pt x="175" y="622"/>
                        </a:lnTo>
                        <a:lnTo>
                          <a:pt x="165" y="525"/>
                        </a:lnTo>
                        <a:lnTo>
                          <a:pt x="154" y="408"/>
                        </a:lnTo>
                        <a:lnTo>
                          <a:pt x="157" y="335"/>
                        </a:lnTo>
                        <a:lnTo>
                          <a:pt x="165" y="242"/>
                        </a:lnTo>
                        <a:lnTo>
                          <a:pt x="147" y="152"/>
                        </a:lnTo>
                        <a:lnTo>
                          <a:pt x="132" y="69"/>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8" name="Freeform 26"/>
                  <p:cNvSpPr>
                    <a:spLocks/>
                  </p:cNvSpPr>
                  <p:nvPr/>
                </p:nvSpPr>
                <p:spPr bwMode="auto">
                  <a:xfrm flipH="1">
                    <a:off x="1390" y="2033"/>
                    <a:ext cx="447" cy="658"/>
                  </a:xfrm>
                  <a:custGeom>
                    <a:avLst/>
                    <a:gdLst>
                      <a:gd name="T0" fmla="*/ 212 w 447"/>
                      <a:gd name="T1" fmla="*/ 268 h 658"/>
                      <a:gd name="T2" fmla="*/ 212 w 447"/>
                      <a:gd name="T3" fmla="*/ 233 h 658"/>
                      <a:gd name="T4" fmla="*/ 230 w 447"/>
                      <a:gd name="T5" fmla="*/ 174 h 658"/>
                      <a:gd name="T6" fmla="*/ 284 w 447"/>
                      <a:gd name="T7" fmla="*/ 80 h 658"/>
                      <a:gd name="T8" fmla="*/ 370 w 447"/>
                      <a:gd name="T9" fmla="*/ 0 h 658"/>
                      <a:gd name="T10" fmla="*/ 424 w 447"/>
                      <a:gd name="T11" fmla="*/ 0 h 658"/>
                      <a:gd name="T12" fmla="*/ 447 w 447"/>
                      <a:gd name="T13" fmla="*/ 38 h 658"/>
                      <a:gd name="T14" fmla="*/ 415 w 447"/>
                      <a:gd name="T15" fmla="*/ 91 h 658"/>
                      <a:gd name="T16" fmla="*/ 348 w 447"/>
                      <a:gd name="T17" fmla="*/ 129 h 658"/>
                      <a:gd name="T18" fmla="*/ 307 w 447"/>
                      <a:gd name="T19" fmla="*/ 167 h 658"/>
                      <a:gd name="T20" fmla="*/ 266 w 447"/>
                      <a:gd name="T21" fmla="*/ 223 h 658"/>
                      <a:gd name="T22" fmla="*/ 257 w 447"/>
                      <a:gd name="T23" fmla="*/ 261 h 658"/>
                      <a:gd name="T24" fmla="*/ 262 w 447"/>
                      <a:gd name="T25" fmla="*/ 303 h 658"/>
                      <a:gd name="T26" fmla="*/ 284 w 447"/>
                      <a:gd name="T27" fmla="*/ 373 h 658"/>
                      <a:gd name="T28" fmla="*/ 289 w 447"/>
                      <a:gd name="T29" fmla="*/ 449 h 658"/>
                      <a:gd name="T30" fmla="*/ 280 w 447"/>
                      <a:gd name="T31" fmla="*/ 547 h 658"/>
                      <a:gd name="T32" fmla="*/ 257 w 447"/>
                      <a:gd name="T33" fmla="*/ 616 h 658"/>
                      <a:gd name="T34" fmla="*/ 217 w 447"/>
                      <a:gd name="T35" fmla="*/ 658 h 658"/>
                      <a:gd name="T36" fmla="*/ 190 w 447"/>
                      <a:gd name="T37" fmla="*/ 658 h 658"/>
                      <a:gd name="T38" fmla="*/ 104 w 447"/>
                      <a:gd name="T39" fmla="*/ 637 h 658"/>
                      <a:gd name="T40" fmla="*/ 27 w 447"/>
                      <a:gd name="T41" fmla="*/ 634 h 658"/>
                      <a:gd name="T42" fmla="*/ 0 w 447"/>
                      <a:gd name="T43" fmla="*/ 620 h 658"/>
                      <a:gd name="T44" fmla="*/ 50 w 447"/>
                      <a:gd name="T45" fmla="*/ 606 h 658"/>
                      <a:gd name="T46" fmla="*/ 131 w 447"/>
                      <a:gd name="T47" fmla="*/ 609 h 658"/>
                      <a:gd name="T48" fmla="*/ 181 w 447"/>
                      <a:gd name="T49" fmla="*/ 623 h 658"/>
                      <a:gd name="T50" fmla="*/ 212 w 447"/>
                      <a:gd name="T51" fmla="*/ 613 h 658"/>
                      <a:gd name="T52" fmla="*/ 244 w 447"/>
                      <a:gd name="T53" fmla="*/ 557 h 658"/>
                      <a:gd name="T54" fmla="*/ 248 w 447"/>
                      <a:gd name="T55" fmla="*/ 477 h 658"/>
                      <a:gd name="T56" fmla="*/ 239 w 447"/>
                      <a:gd name="T57" fmla="*/ 404 h 658"/>
                      <a:gd name="T58" fmla="*/ 212 w 447"/>
                      <a:gd name="T59" fmla="*/ 317 h 658"/>
                      <a:gd name="T60" fmla="*/ 212 w 447"/>
                      <a:gd name="T61" fmla="*/ 268 h 6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447"/>
                      <a:gd name="T94" fmla="*/ 0 h 658"/>
                      <a:gd name="T95" fmla="*/ 447 w 447"/>
                      <a:gd name="T96" fmla="*/ 658 h 6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447" h="658">
                        <a:moveTo>
                          <a:pt x="212" y="268"/>
                        </a:moveTo>
                        <a:lnTo>
                          <a:pt x="212" y="233"/>
                        </a:lnTo>
                        <a:lnTo>
                          <a:pt x="230" y="174"/>
                        </a:lnTo>
                        <a:lnTo>
                          <a:pt x="284" y="80"/>
                        </a:lnTo>
                        <a:lnTo>
                          <a:pt x="370" y="0"/>
                        </a:lnTo>
                        <a:lnTo>
                          <a:pt x="424" y="0"/>
                        </a:lnTo>
                        <a:lnTo>
                          <a:pt x="447" y="38"/>
                        </a:lnTo>
                        <a:lnTo>
                          <a:pt x="415" y="91"/>
                        </a:lnTo>
                        <a:lnTo>
                          <a:pt x="348" y="129"/>
                        </a:lnTo>
                        <a:lnTo>
                          <a:pt x="307" y="167"/>
                        </a:lnTo>
                        <a:lnTo>
                          <a:pt x="266" y="223"/>
                        </a:lnTo>
                        <a:lnTo>
                          <a:pt x="257" y="261"/>
                        </a:lnTo>
                        <a:lnTo>
                          <a:pt x="262" y="303"/>
                        </a:lnTo>
                        <a:lnTo>
                          <a:pt x="284" y="373"/>
                        </a:lnTo>
                        <a:lnTo>
                          <a:pt x="289" y="449"/>
                        </a:lnTo>
                        <a:lnTo>
                          <a:pt x="280" y="547"/>
                        </a:lnTo>
                        <a:lnTo>
                          <a:pt x="257" y="616"/>
                        </a:lnTo>
                        <a:lnTo>
                          <a:pt x="217" y="658"/>
                        </a:lnTo>
                        <a:lnTo>
                          <a:pt x="190" y="658"/>
                        </a:lnTo>
                        <a:lnTo>
                          <a:pt x="104" y="637"/>
                        </a:lnTo>
                        <a:lnTo>
                          <a:pt x="27" y="634"/>
                        </a:lnTo>
                        <a:lnTo>
                          <a:pt x="0" y="620"/>
                        </a:lnTo>
                        <a:lnTo>
                          <a:pt x="50" y="606"/>
                        </a:lnTo>
                        <a:lnTo>
                          <a:pt x="131" y="609"/>
                        </a:lnTo>
                        <a:lnTo>
                          <a:pt x="181" y="623"/>
                        </a:lnTo>
                        <a:lnTo>
                          <a:pt x="212" y="613"/>
                        </a:lnTo>
                        <a:lnTo>
                          <a:pt x="244" y="557"/>
                        </a:lnTo>
                        <a:lnTo>
                          <a:pt x="248" y="477"/>
                        </a:lnTo>
                        <a:lnTo>
                          <a:pt x="239" y="404"/>
                        </a:lnTo>
                        <a:lnTo>
                          <a:pt x="212" y="317"/>
                        </a:lnTo>
                        <a:lnTo>
                          <a:pt x="212" y="26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29" name="Freeform 27"/>
                  <p:cNvSpPr>
                    <a:spLocks/>
                  </p:cNvSpPr>
                  <p:nvPr/>
                </p:nvSpPr>
                <p:spPr bwMode="auto">
                  <a:xfrm flipH="1">
                    <a:off x="1353" y="1223"/>
                    <a:ext cx="282" cy="326"/>
                  </a:xfrm>
                  <a:custGeom>
                    <a:avLst/>
                    <a:gdLst>
                      <a:gd name="T0" fmla="*/ 81 w 282"/>
                      <a:gd name="T1" fmla="*/ 137 h 326"/>
                      <a:gd name="T2" fmla="*/ 78 w 282"/>
                      <a:gd name="T3" fmla="*/ 84 h 326"/>
                      <a:gd name="T4" fmla="*/ 88 w 282"/>
                      <a:gd name="T5" fmla="*/ 35 h 326"/>
                      <a:gd name="T6" fmla="*/ 127 w 282"/>
                      <a:gd name="T7" fmla="*/ 7 h 326"/>
                      <a:gd name="T8" fmla="*/ 173 w 282"/>
                      <a:gd name="T9" fmla="*/ 0 h 326"/>
                      <a:gd name="T10" fmla="*/ 208 w 282"/>
                      <a:gd name="T11" fmla="*/ 4 h 326"/>
                      <a:gd name="T12" fmla="*/ 240 w 282"/>
                      <a:gd name="T13" fmla="*/ 25 h 326"/>
                      <a:gd name="T14" fmla="*/ 257 w 282"/>
                      <a:gd name="T15" fmla="*/ 60 h 326"/>
                      <a:gd name="T16" fmla="*/ 278 w 282"/>
                      <a:gd name="T17" fmla="*/ 130 h 326"/>
                      <a:gd name="T18" fmla="*/ 282 w 282"/>
                      <a:gd name="T19" fmla="*/ 207 h 326"/>
                      <a:gd name="T20" fmla="*/ 271 w 282"/>
                      <a:gd name="T21" fmla="*/ 263 h 326"/>
                      <a:gd name="T22" fmla="*/ 250 w 282"/>
                      <a:gd name="T23" fmla="*/ 298 h 326"/>
                      <a:gd name="T24" fmla="*/ 215 w 282"/>
                      <a:gd name="T25" fmla="*/ 319 h 326"/>
                      <a:gd name="T26" fmla="*/ 187 w 282"/>
                      <a:gd name="T27" fmla="*/ 326 h 326"/>
                      <a:gd name="T28" fmla="*/ 145 w 282"/>
                      <a:gd name="T29" fmla="*/ 315 h 326"/>
                      <a:gd name="T30" fmla="*/ 123 w 282"/>
                      <a:gd name="T31" fmla="*/ 284 h 326"/>
                      <a:gd name="T32" fmla="*/ 102 w 282"/>
                      <a:gd name="T33" fmla="*/ 238 h 326"/>
                      <a:gd name="T34" fmla="*/ 85 w 282"/>
                      <a:gd name="T35" fmla="*/ 186 h 326"/>
                      <a:gd name="T36" fmla="*/ 53 w 282"/>
                      <a:gd name="T37" fmla="*/ 207 h 326"/>
                      <a:gd name="T38" fmla="*/ 18 w 282"/>
                      <a:gd name="T39" fmla="*/ 221 h 326"/>
                      <a:gd name="T40" fmla="*/ 4 w 282"/>
                      <a:gd name="T41" fmla="*/ 221 h 326"/>
                      <a:gd name="T42" fmla="*/ 0 w 282"/>
                      <a:gd name="T43" fmla="*/ 207 h 326"/>
                      <a:gd name="T44" fmla="*/ 7 w 282"/>
                      <a:gd name="T45" fmla="*/ 189 h 326"/>
                      <a:gd name="T46" fmla="*/ 60 w 282"/>
                      <a:gd name="T47" fmla="*/ 168 h 326"/>
                      <a:gd name="T48" fmla="*/ 81 w 282"/>
                      <a:gd name="T49" fmla="*/ 137 h 32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w 282"/>
                      <a:gd name="T76" fmla="*/ 0 h 326"/>
                      <a:gd name="T77" fmla="*/ 282 w 282"/>
                      <a:gd name="T78" fmla="*/ 326 h 326"/>
                    </a:gdLst>
                    <a:ahLst/>
                    <a:cxnLst>
                      <a:cxn ang="T50">
                        <a:pos x="T0" y="T1"/>
                      </a:cxn>
                      <a:cxn ang="T51">
                        <a:pos x="T2" y="T3"/>
                      </a:cxn>
                      <a:cxn ang="T52">
                        <a:pos x="T4" y="T5"/>
                      </a:cxn>
                      <a:cxn ang="T53">
                        <a:pos x="T6" y="T7"/>
                      </a:cxn>
                      <a:cxn ang="T54">
                        <a:pos x="T8" y="T9"/>
                      </a:cxn>
                      <a:cxn ang="T55">
                        <a:pos x="T10" y="T11"/>
                      </a:cxn>
                      <a:cxn ang="T56">
                        <a:pos x="T12" y="T13"/>
                      </a:cxn>
                      <a:cxn ang="T57">
                        <a:pos x="T14" y="T15"/>
                      </a:cxn>
                      <a:cxn ang="T58">
                        <a:pos x="T16" y="T17"/>
                      </a:cxn>
                      <a:cxn ang="T59">
                        <a:pos x="T18" y="T19"/>
                      </a:cxn>
                      <a:cxn ang="T60">
                        <a:pos x="T20" y="T21"/>
                      </a:cxn>
                      <a:cxn ang="T61">
                        <a:pos x="T22" y="T23"/>
                      </a:cxn>
                      <a:cxn ang="T62">
                        <a:pos x="T24" y="T25"/>
                      </a:cxn>
                      <a:cxn ang="T63">
                        <a:pos x="T26" y="T27"/>
                      </a:cxn>
                      <a:cxn ang="T64">
                        <a:pos x="T28" y="T29"/>
                      </a:cxn>
                      <a:cxn ang="T65">
                        <a:pos x="T30" y="T31"/>
                      </a:cxn>
                      <a:cxn ang="T66">
                        <a:pos x="T32" y="T33"/>
                      </a:cxn>
                      <a:cxn ang="T67">
                        <a:pos x="T34" y="T35"/>
                      </a:cxn>
                      <a:cxn ang="T68">
                        <a:pos x="T36" y="T37"/>
                      </a:cxn>
                      <a:cxn ang="T69">
                        <a:pos x="T38" y="T39"/>
                      </a:cxn>
                      <a:cxn ang="T70">
                        <a:pos x="T40" y="T41"/>
                      </a:cxn>
                      <a:cxn ang="T71">
                        <a:pos x="T42" y="T43"/>
                      </a:cxn>
                      <a:cxn ang="T72">
                        <a:pos x="T44" y="T45"/>
                      </a:cxn>
                      <a:cxn ang="T73">
                        <a:pos x="T46" y="T47"/>
                      </a:cxn>
                      <a:cxn ang="T74">
                        <a:pos x="T48" y="T49"/>
                      </a:cxn>
                    </a:cxnLst>
                    <a:rect l="T75" t="T76" r="T77" b="T78"/>
                    <a:pathLst>
                      <a:path w="282" h="326">
                        <a:moveTo>
                          <a:pt x="81" y="137"/>
                        </a:moveTo>
                        <a:lnTo>
                          <a:pt x="78" y="84"/>
                        </a:lnTo>
                        <a:lnTo>
                          <a:pt x="88" y="35"/>
                        </a:lnTo>
                        <a:lnTo>
                          <a:pt x="127" y="7"/>
                        </a:lnTo>
                        <a:lnTo>
                          <a:pt x="173" y="0"/>
                        </a:lnTo>
                        <a:lnTo>
                          <a:pt x="208" y="4"/>
                        </a:lnTo>
                        <a:lnTo>
                          <a:pt x="240" y="25"/>
                        </a:lnTo>
                        <a:lnTo>
                          <a:pt x="257" y="60"/>
                        </a:lnTo>
                        <a:lnTo>
                          <a:pt x="278" y="130"/>
                        </a:lnTo>
                        <a:lnTo>
                          <a:pt x="282" y="207"/>
                        </a:lnTo>
                        <a:lnTo>
                          <a:pt x="271" y="263"/>
                        </a:lnTo>
                        <a:lnTo>
                          <a:pt x="250" y="298"/>
                        </a:lnTo>
                        <a:lnTo>
                          <a:pt x="215" y="319"/>
                        </a:lnTo>
                        <a:lnTo>
                          <a:pt x="187" y="326"/>
                        </a:lnTo>
                        <a:lnTo>
                          <a:pt x="145" y="315"/>
                        </a:lnTo>
                        <a:lnTo>
                          <a:pt x="123" y="284"/>
                        </a:lnTo>
                        <a:lnTo>
                          <a:pt x="102" y="238"/>
                        </a:lnTo>
                        <a:lnTo>
                          <a:pt x="85" y="186"/>
                        </a:lnTo>
                        <a:lnTo>
                          <a:pt x="53" y="207"/>
                        </a:lnTo>
                        <a:lnTo>
                          <a:pt x="18" y="221"/>
                        </a:lnTo>
                        <a:lnTo>
                          <a:pt x="4" y="221"/>
                        </a:lnTo>
                        <a:lnTo>
                          <a:pt x="0" y="207"/>
                        </a:lnTo>
                        <a:lnTo>
                          <a:pt x="7" y="189"/>
                        </a:lnTo>
                        <a:lnTo>
                          <a:pt x="60" y="168"/>
                        </a:lnTo>
                        <a:lnTo>
                          <a:pt x="81" y="13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nvGrpSpPr>
                  <p:cNvPr id="37930" name="Group 28"/>
                  <p:cNvGrpSpPr>
                    <a:grpSpLocks/>
                  </p:cNvGrpSpPr>
                  <p:nvPr/>
                </p:nvGrpSpPr>
                <p:grpSpPr bwMode="auto">
                  <a:xfrm flipH="1">
                    <a:off x="1212" y="1104"/>
                    <a:ext cx="277" cy="235"/>
                    <a:chOff x="1590" y="1104"/>
                    <a:chExt cx="277" cy="235"/>
                  </a:xfrm>
                </p:grpSpPr>
                <p:sp>
                  <p:nvSpPr>
                    <p:cNvPr id="37931" name="Freeform 29"/>
                    <p:cNvSpPr>
                      <a:spLocks/>
                    </p:cNvSpPr>
                    <p:nvPr/>
                  </p:nvSpPr>
                  <p:spPr bwMode="auto">
                    <a:xfrm>
                      <a:off x="1683" y="1257"/>
                      <a:ext cx="184" cy="82"/>
                    </a:xfrm>
                    <a:custGeom>
                      <a:avLst/>
                      <a:gdLst>
                        <a:gd name="T0" fmla="*/ 13 w 184"/>
                        <a:gd name="T1" fmla="*/ 82 h 82"/>
                        <a:gd name="T2" fmla="*/ 0 w 184"/>
                        <a:gd name="T3" fmla="*/ 71 h 82"/>
                        <a:gd name="T4" fmla="*/ 0 w 184"/>
                        <a:gd name="T5" fmla="*/ 45 h 82"/>
                        <a:gd name="T6" fmla="*/ 16 w 184"/>
                        <a:gd name="T7" fmla="*/ 17 h 82"/>
                        <a:gd name="T8" fmla="*/ 36 w 184"/>
                        <a:gd name="T9" fmla="*/ 9 h 82"/>
                        <a:gd name="T10" fmla="*/ 61 w 184"/>
                        <a:gd name="T11" fmla="*/ 22 h 82"/>
                        <a:gd name="T12" fmla="*/ 86 w 184"/>
                        <a:gd name="T13" fmla="*/ 19 h 82"/>
                        <a:gd name="T14" fmla="*/ 102 w 184"/>
                        <a:gd name="T15" fmla="*/ 0 h 82"/>
                        <a:gd name="T16" fmla="*/ 123 w 184"/>
                        <a:gd name="T17" fmla="*/ 2 h 82"/>
                        <a:gd name="T18" fmla="*/ 155 w 184"/>
                        <a:gd name="T19" fmla="*/ 15 h 82"/>
                        <a:gd name="T20" fmla="*/ 182 w 184"/>
                        <a:gd name="T21" fmla="*/ 13 h 82"/>
                        <a:gd name="T22" fmla="*/ 184 w 184"/>
                        <a:gd name="T23" fmla="*/ 32 h 82"/>
                        <a:gd name="T24" fmla="*/ 175 w 184"/>
                        <a:gd name="T25" fmla="*/ 45 h 82"/>
                        <a:gd name="T26" fmla="*/ 141 w 184"/>
                        <a:gd name="T27" fmla="*/ 43 h 82"/>
                        <a:gd name="T28" fmla="*/ 118 w 184"/>
                        <a:gd name="T29" fmla="*/ 39 h 82"/>
                        <a:gd name="T30" fmla="*/ 105 w 184"/>
                        <a:gd name="T31" fmla="*/ 48 h 82"/>
                        <a:gd name="T32" fmla="*/ 91 w 184"/>
                        <a:gd name="T33" fmla="*/ 67 h 82"/>
                        <a:gd name="T34" fmla="*/ 66 w 184"/>
                        <a:gd name="T35" fmla="*/ 62 h 82"/>
                        <a:gd name="T36" fmla="*/ 54 w 184"/>
                        <a:gd name="T37" fmla="*/ 56 h 82"/>
                        <a:gd name="T38" fmla="*/ 45 w 184"/>
                        <a:gd name="T39" fmla="*/ 63 h 82"/>
                        <a:gd name="T40" fmla="*/ 32 w 184"/>
                        <a:gd name="T41" fmla="*/ 76 h 82"/>
                        <a:gd name="T42" fmla="*/ 13 w 184"/>
                        <a:gd name="T43" fmla="*/ 82 h 82"/>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84"/>
                        <a:gd name="T67" fmla="*/ 0 h 82"/>
                        <a:gd name="T68" fmla="*/ 184 w 184"/>
                        <a:gd name="T69" fmla="*/ 82 h 82"/>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84" h="82">
                          <a:moveTo>
                            <a:pt x="13" y="82"/>
                          </a:moveTo>
                          <a:lnTo>
                            <a:pt x="0" y="71"/>
                          </a:lnTo>
                          <a:lnTo>
                            <a:pt x="0" y="45"/>
                          </a:lnTo>
                          <a:lnTo>
                            <a:pt x="16" y="17"/>
                          </a:lnTo>
                          <a:lnTo>
                            <a:pt x="36" y="9"/>
                          </a:lnTo>
                          <a:lnTo>
                            <a:pt x="61" y="22"/>
                          </a:lnTo>
                          <a:lnTo>
                            <a:pt x="86" y="19"/>
                          </a:lnTo>
                          <a:lnTo>
                            <a:pt x="102" y="0"/>
                          </a:lnTo>
                          <a:lnTo>
                            <a:pt x="123" y="2"/>
                          </a:lnTo>
                          <a:lnTo>
                            <a:pt x="155" y="15"/>
                          </a:lnTo>
                          <a:lnTo>
                            <a:pt x="182" y="13"/>
                          </a:lnTo>
                          <a:lnTo>
                            <a:pt x="184" y="32"/>
                          </a:lnTo>
                          <a:lnTo>
                            <a:pt x="175" y="45"/>
                          </a:lnTo>
                          <a:lnTo>
                            <a:pt x="141" y="43"/>
                          </a:lnTo>
                          <a:lnTo>
                            <a:pt x="118" y="39"/>
                          </a:lnTo>
                          <a:lnTo>
                            <a:pt x="105" y="48"/>
                          </a:lnTo>
                          <a:lnTo>
                            <a:pt x="91" y="67"/>
                          </a:lnTo>
                          <a:lnTo>
                            <a:pt x="66" y="62"/>
                          </a:lnTo>
                          <a:lnTo>
                            <a:pt x="54" y="56"/>
                          </a:lnTo>
                          <a:lnTo>
                            <a:pt x="45" y="63"/>
                          </a:lnTo>
                          <a:lnTo>
                            <a:pt x="32" y="76"/>
                          </a:lnTo>
                          <a:lnTo>
                            <a:pt x="13" y="8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2" name="Freeform 30"/>
                    <p:cNvSpPr>
                      <a:spLocks/>
                    </p:cNvSpPr>
                    <p:nvPr/>
                  </p:nvSpPr>
                  <p:spPr bwMode="auto">
                    <a:xfrm>
                      <a:off x="1654" y="1193"/>
                      <a:ext cx="178" cy="114"/>
                    </a:xfrm>
                    <a:custGeom>
                      <a:avLst/>
                      <a:gdLst>
                        <a:gd name="T0" fmla="*/ 23 w 178"/>
                        <a:gd name="T1" fmla="*/ 114 h 114"/>
                        <a:gd name="T2" fmla="*/ 11 w 178"/>
                        <a:gd name="T3" fmla="*/ 108 h 114"/>
                        <a:gd name="T4" fmla="*/ 0 w 178"/>
                        <a:gd name="T5" fmla="*/ 79 h 114"/>
                        <a:gd name="T6" fmla="*/ 11 w 178"/>
                        <a:gd name="T7" fmla="*/ 51 h 114"/>
                        <a:gd name="T8" fmla="*/ 27 w 178"/>
                        <a:gd name="T9" fmla="*/ 39 h 114"/>
                        <a:gd name="T10" fmla="*/ 56 w 178"/>
                        <a:gd name="T11" fmla="*/ 42 h 114"/>
                        <a:gd name="T12" fmla="*/ 76 w 178"/>
                        <a:gd name="T13" fmla="*/ 35 h 114"/>
                        <a:gd name="T14" fmla="*/ 90 w 178"/>
                        <a:gd name="T15" fmla="*/ 13 h 114"/>
                        <a:gd name="T16" fmla="*/ 111 w 178"/>
                        <a:gd name="T17" fmla="*/ 4 h 114"/>
                        <a:gd name="T18" fmla="*/ 146 w 178"/>
                        <a:gd name="T19" fmla="*/ 9 h 114"/>
                        <a:gd name="T20" fmla="*/ 171 w 178"/>
                        <a:gd name="T21" fmla="*/ 0 h 114"/>
                        <a:gd name="T22" fmla="*/ 178 w 178"/>
                        <a:gd name="T23" fmla="*/ 17 h 114"/>
                        <a:gd name="T24" fmla="*/ 171 w 178"/>
                        <a:gd name="T25" fmla="*/ 33 h 114"/>
                        <a:gd name="T26" fmla="*/ 140 w 178"/>
                        <a:gd name="T27" fmla="*/ 42 h 114"/>
                        <a:gd name="T28" fmla="*/ 120 w 178"/>
                        <a:gd name="T29" fmla="*/ 40 h 114"/>
                        <a:gd name="T30" fmla="*/ 108 w 178"/>
                        <a:gd name="T31" fmla="*/ 57 h 114"/>
                        <a:gd name="T32" fmla="*/ 97 w 178"/>
                        <a:gd name="T33" fmla="*/ 79 h 114"/>
                        <a:gd name="T34" fmla="*/ 72 w 178"/>
                        <a:gd name="T35" fmla="*/ 81 h 114"/>
                        <a:gd name="T36" fmla="*/ 59 w 178"/>
                        <a:gd name="T37" fmla="*/ 79 h 114"/>
                        <a:gd name="T38" fmla="*/ 47 w 178"/>
                        <a:gd name="T39" fmla="*/ 88 h 114"/>
                        <a:gd name="T40" fmla="*/ 41 w 178"/>
                        <a:gd name="T41" fmla="*/ 99 h 114"/>
                        <a:gd name="T42" fmla="*/ 23 w 178"/>
                        <a:gd name="T43" fmla="*/ 114 h 11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78"/>
                        <a:gd name="T67" fmla="*/ 0 h 114"/>
                        <a:gd name="T68" fmla="*/ 178 w 178"/>
                        <a:gd name="T69" fmla="*/ 114 h 11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78" h="114">
                          <a:moveTo>
                            <a:pt x="23" y="114"/>
                          </a:moveTo>
                          <a:lnTo>
                            <a:pt x="11" y="108"/>
                          </a:lnTo>
                          <a:lnTo>
                            <a:pt x="0" y="79"/>
                          </a:lnTo>
                          <a:lnTo>
                            <a:pt x="11" y="51"/>
                          </a:lnTo>
                          <a:lnTo>
                            <a:pt x="27" y="39"/>
                          </a:lnTo>
                          <a:lnTo>
                            <a:pt x="56" y="42"/>
                          </a:lnTo>
                          <a:lnTo>
                            <a:pt x="76" y="35"/>
                          </a:lnTo>
                          <a:lnTo>
                            <a:pt x="90" y="13"/>
                          </a:lnTo>
                          <a:lnTo>
                            <a:pt x="111" y="4"/>
                          </a:lnTo>
                          <a:lnTo>
                            <a:pt x="146" y="9"/>
                          </a:lnTo>
                          <a:lnTo>
                            <a:pt x="171" y="0"/>
                          </a:lnTo>
                          <a:lnTo>
                            <a:pt x="178" y="17"/>
                          </a:lnTo>
                          <a:lnTo>
                            <a:pt x="171" y="33"/>
                          </a:lnTo>
                          <a:lnTo>
                            <a:pt x="140" y="42"/>
                          </a:lnTo>
                          <a:lnTo>
                            <a:pt x="120" y="40"/>
                          </a:lnTo>
                          <a:lnTo>
                            <a:pt x="108" y="57"/>
                          </a:lnTo>
                          <a:lnTo>
                            <a:pt x="97" y="79"/>
                          </a:lnTo>
                          <a:lnTo>
                            <a:pt x="72" y="81"/>
                          </a:lnTo>
                          <a:lnTo>
                            <a:pt x="59" y="79"/>
                          </a:lnTo>
                          <a:lnTo>
                            <a:pt x="47" y="88"/>
                          </a:lnTo>
                          <a:lnTo>
                            <a:pt x="41" y="99"/>
                          </a:lnTo>
                          <a:lnTo>
                            <a:pt x="23" y="114"/>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3" name="Freeform 31"/>
                    <p:cNvSpPr>
                      <a:spLocks/>
                    </p:cNvSpPr>
                    <p:nvPr/>
                  </p:nvSpPr>
                  <p:spPr bwMode="auto">
                    <a:xfrm>
                      <a:off x="1630" y="1154"/>
                      <a:ext cx="161" cy="138"/>
                    </a:xfrm>
                    <a:custGeom>
                      <a:avLst/>
                      <a:gdLst>
                        <a:gd name="T0" fmla="*/ 31 w 161"/>
                        <a:gd name="T1" fmla="*/ 138 h 138"/>
                        <a:gd name="T2" fmla="*/ 16 w 161"/>
                        <a:gd name="T3" fmla="*/ 133 h 138"/>
                        <a:gd name="T4" fmla="*/ 0 w 161"/>
                        <a:gd name="T5" fmla="*/ 109 h 138"/>
                        <a:gd name="T6" fmla="*/ 5 w 161"/>
                        <a:gd name="T7" fmla="*/ 78 h 138"/>
                        <a:gd name="T8" fmla="*/ 16 w 161"/>
                        <a:gd name="T9" fmla="*/ 65 h 138"/>
                        <a:gd name="T10" fmla="*/ 43 w 161"/>
                        <a:gd name="T11" fmla="*/ 62 h 138"/>
                        <a:gd name="T12" fmla="*/ 65 w 161"/>
                        <a:gd name="T13" fmla="*/ 51 h 138"/>
                        <a:gd name="T14" fmla="*/ 72 w 161"/>
                        <a:gd name="T15" fmla="*/ 25 h 138"/>
                        <a:gd name="T16" fmla="*/ 92 w 161"/>
                        <a:gd name="T17" fmla="*/ 15 h 138"/>
                        <a:gd name="T18" fmla="*/ 127 w 161"/>
                        <a:gd name="T19" fmla="*/ 13 h 138"/>
                        <a:gd name="T20" fmla="*/ 148 w 161"/>
                        <a:gd name="T21" fmla="*/ 0 h 138"/>
                        <a:gd name="T22" fmla="*/ 161 w 161"/>
                        <a:gd name="T23" fmla="*/ 13 h 138"/>
                        <a:gd name="T24" fmla="*/ 156 w 161"/>
                        <a:gd name="T25" fmla="*/ 25 h 138"/>
                        <a:gd name="T26" fmla="*/ 128 w 161"/>
                        <a:gd name="T27" fmla="*/ 44 h 138"/>
                        <a:gd name="T28" fmla="*/ 107 w 161"/>
                        <a:gd name="T29" fmla="*/ 49 h 138"/>
                        <a:gd name="T30" fmla="*/ 99 w 161"/>
                        <a:gd name="T31" fmla="*/ 65 h 138"/>
                        <a:gd name="T32" fmla="*/ 94 w 161"/>
                        <a:gd name="T33" fmla="*/ 91 h 138"/>
                        <a:gd name="T34" fmla="*/ 69 w 161"/>
                        <a:gd name="T35" fmla="*/ 98 h 138"/>
                        <a:gd name="T36" fmla="*/ 54 w 161"/>
                        <a:gd name="T37" fmla="*/ 94 h 138"/>
                        <a:gd name="T38" fmla="*/ 45 w 161"/>
                        <a:gd name="T39" fmla="*/ 105 h 138"/>
                        <a:gd name="T40" fmla="*/ 40 w 161"/>
                        <a:gd name="T41" fmla="*/ 123 h 138"/>
                        <a:gd name="T42" fmla="*/ 31 w 161"/>
                        <a:gd name="T43" fmla="*/ 138 h 138"/>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61"/>
                        <a:gd name="T67" fmla="*/ 0 h 138"/>
                        <a:gd name="T68" fmla="*/ 161 w 161"/>
                        <a:gd name="T69" fmla="*/ 138 h 138"/>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61" h="138">
                          <a:moveTo>
                            <a:pt x="31" y="138"/>
                          </a:moveTo>
                          <a:lnTo>
                            <a:pt x="16" y="133"/>
                          </a:lnTo>
                          <a:lnTo>
                            <a:pt x="0" y="109"/>
                          </a:lnTo>
                          <a:lnTo>
                            <a:pt x="5" y="78"/>
                          </a:lnTo>
                          <a:lnTo>
                            <a:pt x="16" y="65"/>
                          </a:lnTo>
                          <a:lnTo>
                            <a:pt x="43" y="62"/>
                          </a:lnTo>
                          <a:lnTo>
                            <a:pt x="65" y="51"/>
                          </a:lnTo>
                          <a:lnTo>
                            <a:pt x="72" y="25"/>
                          </a:lnTo>
                          <a:lnTo>
                            <a:pt x="92" y="15"/>
                          </a:lnTo>
                          <a:lnTo>
                            <a:pt x="127" y="13"/>
                          </a:lnTo>
                          <a:lnTo>
                            <a:pt x="148" y="0"/>
                          </a:lnTo>
                          <a:lnTo>
                            <a:pt x="161" y="13"/>
                          </a:lnTo>
                          <a:lnTo>
                            <a:pt x="156" y="25"/>
                          </a:lnTo>
                          <a:lnTo>
                            <a:pt x="128" y="44"/>
                          </a:lnTo>
                          <a:lnTo>
                            <a:pt x="107" y="49"/>
                          </a:lnTo>
                          <a:lnTo>
                            <a:pt x="99" y="65"/>
                          </a:lnTo>
                          <a:lnTo>
                            <a:pt x="94" y="91"/>
                          </a:lnTo>
                          <a:lnTo>
                            <a:pt x="69" y="98"/>
                          </a:lnTo>
                          <a:lnTo>
                            <a:pt x="54" y="94"/>
                          </a:lnTo>
                          <a:lnTo>
                            <a:pt x="45" y="105"/>
                          </a:lnTo>
                          <a:lnTo>
                            <a:pt x="40" y="123"/>
                          </a:lnTo>
                          <a:lnTo>
                            <a:pt x="31" y="138"/>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34" name="Freeform 32"/>
                    <p:cNvSpPr>
                      <a:spLocks/>
                    </p:cNvSpPr>
                    <p:nvPr/>
                  </p:nvSpPr>
                  <p:spPr bwMode="auto">
                    <a:xfrm>
                      <a:off x="1590" y="1104"/>
                      <a:ext cx="123" cy="174"/>
                    </a:xfrm>
                    <a:custGeom>
                      <a:avLst/>
                      <a:gdLst>
                        <a:gd name="T0" fmla="*/ 48 w 123"/>
                        <a:gd name="T1" fmla="*/ 172 h 174"/>
                        <a:gd name="T2" fmla="*/ 31 w 123"/>
                        <a:gd name="T3" fmla="*/ 174 h 174"/>
                        <a:gd name="T4" fmla="*/ 9 w 123"/>
                        <a:gd name="T5" fmla="*/ 158 h 174"/>
                        <a:gd name="T6" fmla="*/ 0 w 123"/>
                        <a:gd name="T7" fmla="*/ 131 h 174"/>
                        <a:gd name="T8" fmla="*/ 4 w 123"/>
                        <a:gd name="T9" fmla="*/ 113 h 174"/>
                        <a:gd name="T10" fmla="*/ 29 w 123"/>
                        <a:gd name="T11" fmla="*/ 97 h 174"/>
                        <a:gd name="T12" fmla="*/ 46 w 123"/>
                        <a:gd name="T13" fmla="*/ 79 h 174"/>
                        <a:gd name="T14" fmla="*/ 46 w 123"/>
                        <a:gd name="T15" fmla="*/ 52 h 174"/>
                        <a:gd name="T16" fmla="*/ 59 w 123"/>
                        <a:gd name="T17" fmla="*/ 39 h 174"/>
                        <a:gd name="T18" fmla="*/ 90 w 123"/>
                        <a:gd name="T19" fmla="*/ 22 h 174"/>
                        <a:gd name="T20" fmla="*/ 106 w 123"/>
                        <a:gd name="T21" fmla="*/ 0 h 174"/>
                        <a:gd name="T22" fmla="*/ 121 w 123"/>
                        <a:gd name="T23" fmla="*/ 7 h 174"/>
                        <a:gd name="T24" fmla="*/ 123 w 123"/>
                        <a:gd name="T25" fmla="*/ 22 h 174"/>
                        <a:gd name="T26" fmla="*/ 105 w 123"/>
                        <a:gd name="T27" fmla="*/ 47 h 174"/>
                        <a:gd name="T28" fmla="*/ 84 w 123"/>
                        <a:gd name="T29" fmla="*/ 61 h 174"/>
                        <a:gd name="T30" fmla="*/ 86 w 123"/>
                        <a:gd name="T31" fmla="*/ 81 h 174"/>
                        <a:gd name="T32" fmla="*/ 90 w 123"/>
                        <a:gd name="T33" fmla="*/ 104 h 174"/>
                        <a:gd name="T34" fmla="*/ 68 w 123"/>
                        <a:gd name="T35" fmla="*/ 118 h 174"/>
                        <a:gd name="T36" fmla="*/ 59 w 123"/>
                        <a:gd name="T37" fmla="*/ 124 h 174"/>
                        <a:gd name="T38" fmla="*/ 51 w 123"/>
                        <a:gd name="T39" fmla="*/ 138 h 174"/>
                        <a:gd name="T40" fmla="*/ 50 w 123"/>
                        <a:gd name="T41" fmla="*/ 152 h 174"/>
                        <a:gd name="T42" fmla="*/ 48 w 123"/>
                        <a:gd name="T43" fmla="*/ 172 h 17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123"/>
                        <a:gd name="T67" fmla="*/ 0 h 174"/>
                        <a:gd name="T68" fmla="*/ 123 w 123"/>
                        <a:gd name="T69" fmla="*/ 174 h 17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123" h="174">
                          <a:moveTo>
                            <a:pt x="48" y="172"/>
                          </a:moveTo>
                          <a:lnTo>
                            <a:pt x="31" y="174"/>
                          </a:lnTo>
                          <a:lnTo>
                            <a:pt x="9" y="158"/>
                          </a:lnTo>
                          <a:lnTo>
                            <a:pt x="0" y="131"/>
                          </a:lnTo>
                          <a:lnTo>
                            <a:pt x="4" y="113"/>
                          </a:lnTo>
                          <a:lnTo>
                            <a:pt x="29" y="97"/>
                          </a:lnTo>
                          <a:lnTo>
                            <a:pt x="46" y="79"/>
                          </a:lnTo>
                          <a:lnTo>
                            <a:pt x="46" y="52"/>
                          </a:lnTo>
                          <a:lnTo>
                            <a:pt x="59" y="39"/>
                          </a:lnTo>
                          <a:lnTo>
                            <a:pt x="90" y="22"/>
                          </a:lnTo>
                          <a:lnTo>
                            <a:pt x="106" y="0"/>
                          </a:lnTo>
                          <a:lnTo>
                            <a:pt x="121" y="7"/>
                          </a:lnTo>
                          <a:lnTo>
                            <a:pt x="123" y="22"/>
                          </a:lnTo>
                          <a:lnTo>
                            <a:pt x="105" y="47"/>
                          </a:lnTo>
                          <a:lnTo>
                            <a:pt x="84" y="61"/>
                          </a:lnTo>
                          <a:lnTo>
                            <a:pt x="86" y="81"/>
                          </a:lnTo>
                          <a:lnTo>
                            <a:pt x="90" y="104"/>
                          </a:lnTo>
                          <a:lnTo>
                            <a:pt x="68" y="118"/>
                          </a:lnTo>
                          <a:lnTo>
                            <a:pt x="59" y="124"/>
                          </a:lnTo>
                          <a:lnTo>
                            <a:pt x="51" y="138"/>
                          </a:lnTo>
                          <a:lnTo>
                            <a:pt x="50" y="152"/>
                          </a:lnTo>
                          <a:lnTo>
                            <a:pt x="48" y="172"/>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grpSp>
              <p:nvGrpSpPr>
                <p:cNvPr id="37918" name="Group 33"/>
                <p:cNvGrpSpPr>
                  <a:grpSpLocks/>
                </p:cNvGrpSpPr>
                <p:nvPr/>
              </p:nvGrpSpPr>
              <p:grpSpPr bwMode="auto">
                <a:xfrm rot="4286940" flipH="1">
                  <a:off x="1038" y="766"/>
                  <a:ext cx="141" cy="50"/>
                  <a:chOff x="4032" y="2817"/>
                  <a:chExt cx="417" cy="635"/>
                </a:xfrm>
              </p:grpSpPr>
              <p:sp>
                <p:nvSpPr>
                  <p:cNvPr id="37922" name="Oval 34"/>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3" name="Oval 35"/>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nvGrpSpPr>
                <p:cNvPr id="37919" name="Group 36"/>
                <p:cNvGrpSpPr>
                  <a:grpSpLocks/>
                </p:cNvGrpSpPr>
                <p:nvPr/>
              </p:nvGrpSpPr>
              <p:grpSpPr bwMode="auto">
                <a:xfrm rot="4286940" flipH="1">
                  <a:off x="962" y="766"/>
                  <a:ext cx="141" cy="50"/>
                  <a:chOff x="4032" y="2817"/>
                  <a:chExt cx="417" cy="635"/>
                </a:xfrm>
              </p:grpSpPr>
              <p:sp>
                <p:nvSpPr>
                  <p:cNvPr id="37920" name="Oval 37"/>
                  <p:cNvSpPr>
                    <a:spLocks noChangeArrowheads="1"/>
                  </p:cNvSpPr>
                  <p:nvPr/>
                </p:nvSpPr>
                <p:spPr bwMode="auto">
                  <a:xfrm>
                    <a:off x="4032" y="2817"/>
                    <a:ext cx="417" cy="635"/>
                  </a:xfrm>
                  <a:prstGeom prst="ellipse">
                    <a:avLst/>
                  </a:prstGeom>
                  <a:solidFill>
                    <a:schemeClr val="tx2"/>
                  </a:solidFill>
                  <a:ln w="12700" cap="sq">
                    <a:solidFill>
                      <a:schemeClr val="tx1"/>
                    </a:solidFill>
                    <a:round/>
                    <a:headEnd type="none" w="sm" len="sm"/>
                    <a:tailEnd type="none" w="sm" len="sm"/>
                  </a:ln>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sp>
                <p:nvSpPr>
                  <p:cNvPr id="37921" name="Oval 38"/>
                  <p:cNvSpPr>
                    <a:spLocks noChangeArrowheads="1"/>
                  </p:cNvSpPr>
                  <p:nvPr/>
                </p:nvSpPr>
                <p:spPr bwMode="auto">
                  <a:xfrm>
                    <a:off x="4080" y="2928"/>
                    <a:ext cx="240" cy="240"/>
                  </a:xfrm>
                  <a:prstGeom prst="ellipse">
                    <a:avLst/>
                  </a:prstGeom>
                  <a:solidFill>
                    <a:schemeClr val="bg2"/>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eaLnBrk="1" hangingPunct="1"/>
                    <a:endParaRPr lang="en-CA" altLang="en-US"/>
                  </a:p>
                </p:txBody>
              </p:sp>
            </p:grpSp>
          </p:grpSp>
          <p:sp>
            <p:nvSpPr>
              <p:cNvPr id="37916" name="Oval 39"/>
              <p:cNvSpPr>
                <a:spLocks noChangeArrowheads="1"/>
              </p:cNvSpPr>
              <p:nvPr/>
            </p:nvSpPr>
            <p:spPr bwMode="auto">
              <a:xfrm>
                <a:off x="1098" y="1008"/>
                <a:ext cx="198" cy="74"/>
              </a:xfrm>
              <a:prstGeom prst="ellipse">
                <a:avLst/>
              </a:prstGeom>
              <a:solidFill>
                <a:schemeClr val="bg1"/>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sz="2400">
                  <a:latin typeface="Arial Rounded MT Bold" pitchFamily="34" charset="0"/>
                </a:endParaRPr>
              </a:p>
            </p:txBody>
          </p:sp>
        </p:grpSp>
        <p:sp>
          <p:nvSpPr>
            <p:cNvPr id="37913" name="Freeform 40"/>
            <p:cNvSpPr>
              <a:spLocks noChangeAspect="1"/>
            </p:cNvSpPr>
            <p:nvPr/>
          </p:nvSpPr>
          <p:spPr bwMode="auto">
            <a:xfrm>
              <a:off x="1153" y="2448"/>
              <a:ext cx="446" cy="375"/>
            </a:xfrm>
            <a:custGeom>
              <a:avLst/>
              <a:gdLst>
                <a:gd name="T0" fmla="*/ 194 w 446"/>
                <a:gd name="T1" fmla="*/ 93 h 375"/>
                <a:gd name="T2" fmla="*/ 183 w 446"/>
                <a:gd name="T3" fmla="*/ 57 h 375"/>
                <a:gd name="T4" fmla="*/ 164 w 446"/>
                <a:gd name="T5" fmla="*/ 22 h 375"/>
                <a:gd name="T6" fmla="*/ 131 w 446"/>
                <a:gd name="T7" fmla="*/ 0 h 375"/>
                <a:gd name="T8" fmla="*/ 93 w 446"/>
                <a:gd name="T9" fmla="*/ 0 h 375"/>
                <a:gd name="T10" fmla="*/ 54 w 446"/>
                <a:gd name="T11" fmla="*/ 13 h 375"/>
                <a:gd name="T12" fmla="*/ 2 w 446"/>
                <a:gd name="T13" fmla="*/ 57 h 375"/>
                <a:gd name="T14" fmla="*/ 0 w 446"/>
                <a:gd name="T15" fmla="*/ 79 h 375"/>
                <a:gd name="T16" fmla="*/ 16 w 446"/>
                <a:gd name="T17" fmla="*/ 115 h 375"/>
                <a:gd name="T18" fmla="*/ 68 w 446"/>
                <a:gd name="T19" fmla="*/ 159 h 375"/>
                <a:gd name="T20" fmla="*/ 68 w 446"/>
                <a:gd name="T21" fmla="*/ 177 h 375"/>
                <a:gd name="T22" fmla="*/ 46 w 446"/>
                <a:gd name="T23" fmla="*/ 203 h 375"/>
                <a:gd name="T24" fmla="*/ 49 w 446"/>
                <a:gd name="T25" fmla="*/ 225 h 375"/>
                <a:gd name="T26" fmla="*/ 63 w 446"/>
                <a:gd name="T27" fmla="*/ 234 h 375"/>
                <a:gd name="T28" fmla="*/ 80 w 446"/>
                <a:gd name="T29" fmla="*/ 243 h 375"/>
                <a:gd name="T30" fmla="*/ 80 w 446"/>
                <a:gd name="T31" fmla="*/ 265 h 375"/>
                <a:gd name="T32" fmla="*/ 52 w 446"/>
                <a:gd name="T33" fmla="*/ 305 h 375"/>
                <a:gd name="T34" fmla="*/ 54 w 446"/>
                <a:gd name="T35" fmla="*/ 322 h 375"/>
                <a:gd name="T36" fmla="*/ 82 w 446"/>
                <a:gd name="T37" fmla="*/ 344 h 375"/>
                <a:gd name="T38" fmla="*/ 123 w 446"/>
                <a:gd name="T39" fmla="*/ 327 h 375"/>
                <a:gd name="T40" fmla="*/ 142 w 446"/>
                <a:gd name="T41" fmla="*/ 331 h 375"/>
                <a:gd name="T42" fmla="*/ 189 w 446"/>
                <a:gd name="T43" fmla="*/ 340 h 375"/>
                <a:gd name="T44" fmla="*/ 232 w 446"/>
                <a:gd name="T45" fmla="*/ 366 h 375"/>
                <a:gd name="T46" fmla="*/ 259 w 446"/>
                <a:gd name="T47" fmla="*/ 375 h 375"/>
                <a:gd name="T48" fmla="*/ 355 w 446"/>
                <a:gd name="T49" fmla="*/ 356 h 375"/>
                <a:gd name="T50" fmla="*/ 446 w 446"/>
                <a:gd name="T51" fmla="*/ 273 h 375"/>
                <a:gd name="T52" fmla="*/ 408 w 446"/>
                <a:gd name="T53" fmla="*/ 349 h 375"/>
                <a:gd name="T54" fmla="*/ 325 w 446"/>
                <a:gd name="T55" fmla="*/ 364 h 375"/>
                <a:gd name="T56" fmla="*/ 431 w 446"/>
                <a:gd name="T57" fmla="*/ 303 h 375"/>
                <a:gd name="T58" fmla="*/ 393 w 446"/>
                <a:gd name="T59" fmla="*/ 273 h 375"/>
                <a:gd name="T60" fmla="*/ 281 w 446"/>
                <a:gd name="T61" fmla="*/ 260 h 375"/>
                <a:gd name="T62" fmla="*/ 197 w 446"/>
                <a:gd name="T63" fmla="*/ 247 h 375"/>
                <a:gd name="T64" fmla="*/ 153 w 446"/>
                <a:gd name="T65" fmla="*/ 238 h 375"/>
                <a:gd name="T66" fmla="*/ 161 w 446"/>
                <a:gd name="T67" fmla="*/ 221 h 375"/>
                <a:gd name="T68" fmla="*/ 186 w 446"/>
                <a:gd name="T69" fmla="*/ 199 h 375"/>
                <a:gd name="T70" fmla="*/ 180 w 446"/>
                <a:gd name="T71" fmla="*/ 172 h 375"/>
                <a:gd name="T72" fmla="*/ 156 w 446"/>
                <a:gd name="T73" fmla="*/ 146 h 375"/>
                <a:gd name="T74" fmla="*/ 156 w 446"/>
                <a:gd name="T75" fmla="*/ 124 h 375"/>
                <a:gd name="T76" fmla="*/ 169 w 446"/>
                <a:gd name="T77" fmla="*/ 75 h 375"/>
                <a:gd name="T78" fmla="*/ 147 w 446"/>
                <a:gd name="T79" fmla="*/ 167 h 375"/>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46"/>
                <a:gd name="T121" fmla="*/ 0 h 375"/>
                <a:gd name="T122" fmla="*/ 446 w 446"/>
                <a:gd name="T123" fmla="*/ 375 h 375"/>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46" h="375">
                  <a:moveTo>
                    <a:pt x="194" y="93"/>
                  </a:moveTo>
                  <a:lnTo>
                    <a:pt x="183" y="57"/>
                  </a:lnTo>
                  <a:lnTo>
                    <a:pt x="164" y="22"/>
                  </a:lnTo>
                  <a:lnTo>
                    <a:pt x="131" y="0"/>
                  </a:lnTo>
                  <a:lnTo>
                    <a:pt x="93" y="0"/>
                  </a:lnTo>
                  <a:lnTo>
                    <a:pt x="54" y="13"/>
                  </a:lnTo>
                  <a:lnTo>
                    <a:pt x="2" y="57"/>
                  </a:lnTo>
                  <a:lnTo>
                    <a:pt x="0" y="79"/>
                  </a:lnTo>
                  <a:lnTo>
                    <a:pt x="16" y="115"/>
                  </a:lnTo>
                  <a:lnTo>
                    <a:pt x="68" y="159"/>
                  </a:lnTo>
                  <a:lnTo>
                    <a:pt x="68" y="177"/>
                  </a:lnTo>
                  <a:lnTo>
                    <a:pt x="46" y="203"/>
                  </a:lnTo>
                  <a:lnTo>
                    <a:pt x="49" y="225"/>
                  </a:lnTo>
                  <a:lnTo>
                    <a:pt x="63" y="234"/>
                  </a:lnTo>
                  <a:lnTo>
                    <a:pt x="80" y="243"/>
                  </a:lnTo>
                  <a:lnTo>
                    <a:pt x="80" y="265"/>
                  </a:lnTo>
                  <a:lnTo>
                    <a:pt x="52" y="305"/>
                  </a:lnTo>
                  <a:lnTo>
                    <a:pt x="54" y="322"/>
                  </a:lnTo>
                  <a:lnTo>
                    <a:pt x="82" y="344"/>
                  </a:lnTo>
                  <a:lnTo>
                    <a:pt x="123" y="327"/>
                  </a:lnTo>
                  <a:lnTo>
                    <a:pt x="142" y="331"/>
                  </a:lnTo>
                  <a:lnTo>
                    <a:pt x="189" y="340"/>
                  </a:lnTo>
                  <a:lnTo>
                    <a:pt x="232" y="366"/>
                  </a:lnTo>
                  <a:lnTo>
                    <a:pt x="259" y="375"/>
                  </a:lnTo>
                  <a:lnTo>
                    <a:pt x="355" y="356"/>
                  </a:lnTo>
                  <a:lnTo>
                    <a:pt x="446" y="273"/>
                  </a:lnTo>
                  <a:lnTo>
                    <a:pt x="408" y="349"/>
                  </a:lnTo>
                  <a:lnTo>
                    <a:pt x="325" y="364"/>
                  </a:lnTo>
                  <a:lnTo>
                    <a:pt x="431" y="303"/>
                  </a:lnTo>
                  <a:lnTo>
                    <a:pt x="393" y="273"/>
                  </a:lnTo>
                  <a:lnTo>
                    <a:pt x="281" y="260"/>
                  </a:lnTo>
                  <a:lnTo>
                    <a:pt x="197" y="247"/>
                  </a:lnTo>
                  <a:lnTo>
                    <a:pt x="153" y="238"/>
                  </a:lnTo>
                  <a:lnTo>
                    <a:pt x="161" y="221"/>
                  </a:lnTo>
                  <a:lnTo>
                    <a:pt x="186" y="199"/>
                  </a:lnTo>
                  <a:lnTo>
                    <a:pt x="180" y="172"/>
                  </a:lnTo>
                  <a:lnTo>
                    <a:pt x="156" y="146"/>
                  </a:lnTo>
                  <a:lnTo>
                    <a:pt x="156" y="124"/>
                  </a:lnTo>
                  <a:lnTo>
                    <a:pt x="169" y="75"/>
                  </a:lnTo>
                  <a:lnTo>
                    <a:pt x="147" y="167"/>
                  </a:lnTo>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4" name="Freeform 41"/>
            <p:cNvSpPr>
              <a:spLocks/>
            </p:cNvSpPr>
            <p:nvPr/>
          </p:nvSpPr>
          <p:spPr bwMode="auto">
            <a:xfrm>
              <a:off x="1440" y="2304"/>
              <a:ext cx="470" cy="320"/>
            </a:xfrm>
            <a:custGeom>
              <a:avLst/>
              <a:gdLst>
                <a:gd name="T0" fmla="*/ 88 w 470"/>
                <a:gd name="T1" fmla="*/ 0 h 320"/>
                <a:gd name="T2" fmla="*/ 48 w 470"/>
                <a:gd name="T3" fmla="*/ 9 h 320"/>
                <a:gd name="T4" fmla="*/ 13 w 470"/>
                <a:gd name="T5" fmla="*/ 77 h 320"/>
                <a:gd name="T6" fmla="*/ 0 w 470"/>
                <a:gd name="T7" fmla="*/ 133 h 320"/>
                <a:gd name="T8" fmla="*/ 8 w 470"/>
                <a:gd name="T9" fmla="*/ 133 h 320"/>
                <a:gd name="T10" fmla="*/ 19 w 470"/>
                <a:gd name="T11" fmla="*/ 124 h 320"/>
                <a:gd name="T12" fmla="*/ 31 w 470"/>
                <a:gd name="T13" fmla="*/ 133 h 320"/>
                <a:gd name="T14" fmla="*/ 25 w 470"/>
                <a:gd name="T15" fmla="*/ 152 h 320"/>
                <a:gd name="T16" fmla="*/ 17 w 470"/>
                <a:gd name="T17" fmla="*/ 181 h 320"/>
                <a:gd name="T18" fmla="*/ 23 w 470"/>
                <a:gd name="T19" fmla="*/ 206 h 320"/>
                <a:gd name="T20" fmla="*/ 35 w 470"/>
                <a:gd name="T21" fmla="*/ 200 h 320"/>
                <a:gd name="T22" fmla="*/ 40 w 470"/>
                <a:gd name="T23" fmla="*/ 220 h 320"/>
                <a:gd name="T24" fmla="*/ 35 w 470"/>
                <a:gd name="T25" fmla="*/ 253 h 320"/>
                <a:gd name="T26" fmla="*/ 40 w 470"/>
                <a:gd name="T27" fmla="*/ 301 h 320"/>
                <a:gd name="T28" fmla="*/ 48 w 470"/>
                <a:gd name="T29" fmla="*/ 320 h 320"/>
                <a:gd name="T30" fmla="*/ 65 w 470"/>
                <a:gd name="T31" fmla="*/ 320 h 320"/>
                <a:gd name="T32" fmla="*/ 88 w 470"/>
                <a:gd name="T33" fmla="*/ 306 h 320"/>
                <a:gd name="T34" fmla="*/ 103 w 470"/>
                <a:gd name="T35" fmla="*/ 301 h 320"/>
                <a:gd name="T36" fmla="*/ 111 w 470"/>
                <a:gd name="T37" fmla="*/ 291 h 320"/>
                <a:gd name="T38" fmla="*/ 132 w 470"/>
                <a:gd name="T39" fmla="*/ 282 h 320"/>
                <a:gd name="T40" fmla="*/ 178 w 470"/>
                <a:gd name="T41" fmla="*/ 291 h 320"/>
                <a:gd name="T42" fmla="*/ 195 w 470"/>
                <a:gd name="T43" fmla="*/ 301 h 320"/>
                <a:gd name="T44" fmla="*/ 204 w 470"/>
                <a:gd name="T45" fmla="*/ 277 h 320"/>
                <a:gd name="T46" fmla="*/ 394 w 470"/>
                <a:gd name="T47" fmla="*/ 264 h 320"/>
                <a:gd name="T48" fmla="*/ 470 w 470"/>
                <a:gd name="T49" fmla="*/ 219 h 320"/>
                <a:gd name="T50" fmla="*/ 341 w 470"/>
                <a:gd name="T51" fmla="*/ 205 h 320"/>
                <a:gd name="T52" fmla="*/ 265 w 470"/>
                <a:gd name="T53" fmla="*/ 205 h 320"/>
                <a:gd name="T54" fmla="*/ 197 w 470"/>
                <a:gd name="T55" fmla="*/ 205 h 320"/>
                <a:gd name="T56" fmla="*/ 181 w 470"/>
                <a:gd name="T57" fmla="*/ 177 h 320"/>
                <a:gd name="T58" fmla="*/ 135 w 470"/>
                <a:gd name="T59" fmla="*/ 177 h 320"/>
                <a:gd name="T60" fmla="*/ 120 w 470"/>
                <a:gd name="T61" fmla="*/ 172 h 320"/>
                <a:gd name="T62" fmla="*/ 101 w 470"/>
                <a:gd name="T63" fmla="*/ 162 h 320"/>
                <a:gd name="T64" fmla="*/ 94 w 470"/>
                <a:gd name="T65" fmla="*/ 143 h 320"/>
                <a:gd name="T66" fmla="*/ 97 w 470"/>
                <a:gd name="T67" fmla="*/ 124 h 320"/>
                <a:gd name="T68" fmla="*/ 93 w 470"/>
                <a:gd name="T69" fmla="*/ 106 h 320"/>
                <a:gd name="T70" fmla="*/ 84 w 470"/>
                <a:gd name="T71" fmla="*/ 91 h 320"/>
                <a:gd name="T72" fmla="*/ 90 w 470"/>
                <a:gd name="T73" fmla="*/ 67 h 320"/>
                <a:gd name="T74" fmla="*/ 107 w 470"/>
                <a:gd name="T75" fmla="*/ 52 h 320"/>
                <a:gd name="T76" fmla="*/ 105 w 470"/>
                <a:gd name="T77" fmla="*/ 29 h 320"/>
                <a:gd name="T78" fmla="*/ 88 w 470"/>
                <a:gd name="T79" fmla="*/ 0 h 320"/>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470"/>
                <a:gd name="T121" fmla="*/ 0 h 320"/>
                <a:gd name="T122" fmla="*/ 470 w 470"/>
                <a:gd name="T123" fmla="*/ 320 h 320"/>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470" h="320">
                  <a:moveTo>
                    <a:pt x="88" y="0"/>
                  </a:moveTo>
                  <a:lnTo>
                    <a:pt x="48" y="9"/>
                  </a:lnTo>
                  <a:lnTo>
                    <a:pt x="13" y="77"/>
                  </a:lnTo>
                  <a:lnTo>
                    <a:pt x="0" y="133"/>
                  </a:lnTo>
                  <a:lnTo>
                    <a:pt x="8" y="133"/>
                  </a:lnTo>
                  <a:lnTo>
                    <a:pt x="19" y="124"/>
                  </a:lnTo>
                  <a:lnTo>
                    <a:pt x="31" y="133"/>
                  </a:lnTo>
                  <a:lnTo>
                    <a:pt x="25" y="152"/>
                  </a:lnTo>
                  <a:lnTo>
                    <a:pt x="17" y="181"/>
                  </a:lnTo>
                  <a:lnTo>
                    <a:pt x="23" y="206"/>
                  </a:lnTo>
                  <a:lnTo>
                    <a:pt x="35" y="200"/>
                  </a:lnTo>
                  <a:lnTo>
                    <a:pt x="40" y="220"/>
                  </a:lnTo>
                  <a:lnTo>
                    <a:pt x="35" y="253"/>
                  </a:lnTo>
                  <a:lnTo>
                    <a:pt x="40" y="301"/>
                  </a:lnTo>
                  <a:lnTo>
                    <a:pt x="48" y="320"/>
                  </a:lnTo>
                  <a:lnTo>
                    <a:pt x="65" y="320"/>
                  </a:lnTo>
                  <a:lnTo>
                    <a:pt x="88" y="306"/>
                  </a:lnTo>
                  <a:lnTo>
                    <a:pt x="103" y="301"/>
                  </a:lnTo>
                  <a:lnTo>
                    <a:pt x="111" y="291"/>
                  </a:lnTo>
                  <a:lnTo>
                    <a:pt x="132" y="282"/>
                  </a:lnTo>
                  <a:lnTo>
                    <a:pt x="178" y="291"/>
                  </a:lnTo>
                  <a:lnTo>
                    <a:pt x="195" y="301"/>
                  </a:lnTo>
                  <a:lnTo>
                    <a:pt x="204" y="277"/>
                  </a:lnTo>
                  <a:lnTo>
                    <a:pt x="394" y="264"/>
                  </a:lnTo>
                  <a:lnTo>
                    <a:pt x="470" y="219"/>
                  </a:lnTo>
                  <a:lnTo>
                    <a:pt x="341" y="205"/>
                  </a:lnTo>
                  <a:lnTo>
                    <a:pt x="265" y="205"/>
                  </a:lnTo>
                  <a:lnTo>
                    <a:pt x="197" y="205"/>
                  </a:lnTo>
                  <a:lnTo>
                    <a:pt x="181" y="177"/>
                  </a:lnTo>
                  <a:lnTo>
                    <a:pt x="135" y="177"/>
                  </a:lnTo>
                  <a:lnTo>
                    <a:pt x="120" y="172"/>
                  </a:lnTo>
                  <a:lnTo>
                    <a:pt x="101" y="162"/>
                  </a:lnTo>
                  <a:lnTo>
                    <a:pt x="94" y="143"/>
                  </a:lnTo>
                  <a:lnTo>
                    <a:pt x="97" y="124"/>
                  </a:lnTo>
                  <a:lnTo>
                    <a:pt x="93" y="106"/>
                  </a:lnTo>
                  <a:lnTo>
                    <a:pt x="84" y="91"/>
                  </a:lnTo>
                  <a:lnTo>
                    <a:pt x="90" y="67"/>
                  </a:lnTo>
                  <a:lnTo>
                    <a:pt x="107" y="52"/>
                  </a:lnTo>
                  <a:lnTo>
                    <a:pt x="105" y="29"/>
                  </a:lnTo>
                  <a:lnTo>
                    <a:pt x="88" y="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181290" name="AutoShape 42"/>
          <p:cNvSpPr>
            <a:spLocks noChangeArrowheads="1"/>
          </p:cNvSpPr>
          <p:nvPr/>
        </p:nvSpPr>
        <p:spPr bwMode="auto">
          <a:xfrm>
            <a:off x="2041525" y="762000"/>
            <a:ext cx="5502275" cy="1143000"/>
          </a:xfrm>
          <a:prstGeom prst="wedgeRoundRectCallout">
            <a:avLst>
              <a:gd name="adj1" fmla="val -64454"/>
              <a:gd name="adj2" fmla="val 4847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I publish a </a:t>
            </a:r>
            <a:r>
              <a:rPr lang="en-US" altLang="en-US">
                <a:solidFill>
                  <a:schemeClr val="accent1"/>
                </a:solidFill>
              </a:rPr>
              <a:t>public key E</a:t>
            </a:r>
            <a:br>
              <a:rPr lang="en-US" altLang="en-US"/>
            </a:br>
            <a:r>
              <a:rPr lang="en-US" altLang="en-US"/>
              <a:t>and hide a </a:t>
            </a:r>
            <a:r>
              <a:rPr lang="en-US" altLang="en-US">
                <a:solidFill>
                  <a:schemeClr val="accent1"/>
                </a:solidFill>
              </a:rPr>
              <a:t>private key D</a:t>
            </a:r>
            <a:r>
              <a:rPr lang="en-US" altLang="en-US"/>
              <a:t>.</a:t>
            </a:r>
          </a:p>
        </p:txBody>
      </p:sp>
      <p:sp>
        <p:nvSpPr>
          <p:cNvPr id="181291" name="AutoShape 43"/>
          <p:cNvSpPr>
            <a:spLocks noChangeArrowheads="1"/>
          </p:cNvSpPr>
          <p:nvPr/>
        </p:nvSpPr>
        <p:spPr bwMode="auto">
          <a:xfrm>
            <a:off x="1981200" y="2057400"/>
            <a:ext cx="5502275" cy="1481138"/>
          </a:xfrm>
          <a:prstGeom prst="wedgeRoundRectCallout">
            <a:avLst>
              <a:gd name="adj1" fmla="val 63995"/>
              <a:gd name="adj2" fmla="val -109162"/>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dirty="0"/>
              <a:t>I have a message </a:t>
            </a:r>
            <a:r>
              <a:rPr lang="en-US" altLang="en-US" dirty="0">
                <a:solidFill>
                  <a:schemeClr val="accent1"/>
                </a:solidFill>
              </a:rPr>
              <a:t>m</a:t>
            </a:r>
            <a:r>
              <a:rPr lang="en-US" altLang="en-US" dirty="0"/>
              <a:t> to send to him. I use </a:t>
            </a:r>
            <a:r>
              <a:rPr lang="en-US" altLang="en-US" dirty="0">
                <a:solidFill>
                  <a:schemeClr val="accent1"/>
                </a:solidFill>
              </a:rPr>
              <a:t>E</a:t>
            </a:r>
            <a:r>
              <a:rPr lang="en-US" altLang="en-US" dirty="0"/>
              <a:t> to encode it.</a:t>
            </a:r>
          </a:p>
          <a:p>
            <a:pPr algn="ctr"/>
            <a:r>
              <a:rPr lang="en-US" altLang="en-US" dirty="0">
                <a:solidFill>
                  <a:schemeClr val="accent1"/>
                </a:solidFill>
              </a:rPr>
              <a:t>code = Encode(</a:t>
            </a:r>
            <a:r>
              <a:rPr lang="en-US" altLang="en-US" dirty="0" err="1">
                <a:solidFill>
                  <a:schemeClr val="accent1"/>
                </a:solidFill>
              </a:rPr>
              <a:t>m,E</a:t>
            </a:r>
            <a:r>
              <a:rPr lang="en-US" altLang="en-US" dirty="0">
                <a:solidFill>
                  <a:schemeClr val="accent1"/>
                </a:solidFill>
              </a:rPr>
              <a:t>)</a:t>
            </a:r>
          </a:p>
        </p:txBody>
      </p:sp>
      <p:grpSp>
        <p:nvGrpSpPr>
          <p:cNvPr id="11" name="Group 45"/>
          <p:cNvGrpSpPr>
            <a:grpSpLocks/>
          </p:cNvGrpSpPr>
          <p:nvPr/>
        </p:nvGrpSpPr>
        <p:grpSpPr bwMode="auto">
          <a:xfrm>
            <a:off x="2041525" y="4287838"/>
            <a:ext cx="7026275" cy="2341562"/>
            <a:chOff x="1286" y="2701"/>
            <a:chExt cx="4426" cy="1475"/>
          </a:xfrm>
        </p:grpSpPr>
        <p:grpSp>
          <p:nvGrpSpPr>
            <p:cNvPr id="37899" name="Group 46"/>
            <p:cNvGrpSpPr>
              <a:grpSpLocks/>
            </p:cNvGrpSpPr>
            <p:nvPr/>
          </p:nvGrpSpPr>
          <p:grpSpPr bwMode="auto">
            <a:xfrm>
              <a:off x="4863" y="2701"/>
              <a:ext cx="849" cy="1475"/>
              <a:chOff x="2593" y="768"/>
              <a:chExt cx="849" cy="1475"/>
            </a:xfrm>
          </p:grpSpPr>
          <p:grpSp>
            <p:nvGrpSpPr>
              <p:cNvPr id="37901" name="Group 47"/>
              <p:cNvGrpSpPr>
                <a:grpSpLocks/>
              </p:cNvGrpSpPr>
              <p:nvPr/>
            </p:nvGrpSpPr>
            <p:grpSpPr bwMode="auto">
              <a:xfrm>
                <a:off x="2593" y="1179"/>
                <a:ext cx="849" cy="1064"/>
                <a:chOff x="2593" y="1179"/>
                <a:chExt cx="849" cy="1064"/>
              </a:xfrm>
            </p:grpSpPr>
            <p:sp>
              <p:nvSpPr>
                <p:cNvPr id="37905" name="Freeform 48"/>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6" name="Freeform 49"/>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7" name="Freeform 50"/>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8" name="Freeform 51"/>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9" name="Freeform 52"/>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0" name="Freeform 53"/>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11" name="Freeform 54"/>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nvGrpSpPr>
              <p:cNvPr id="37902" name="Group 55"/>
              <p:cNvGrpSpPr>
                <a:grpSpLocks/>
              </p:cNvGrpSpPr>
              <p:nvPr/>
            </p:nvGrpSpPr>
            <p:grpSpPr bwMode="auto">
              <a:xfrm>
                <a:off x="2720" y="768"/>
                <a:ext cx="230" cy="1456"/>
                <a:chOff x="2720" y="768"/>
                <a:chExt cx="230" cy="1456"/>
              </a:xfrm>
            </p:grpSpPr>
            <p:sp>
              <p:nvSpPr>
                <p:cNvPr id="37903" name="Freeform 56"/>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37904" name="Freeform 57"/>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rgbClr val="A50021"/>
                </a:soli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grpSp>
        <p:sp>
          <p:nvSpPr>
            <p:cNvPr id="37900" name="AutoShape 58"/>
            <p:cNvSpPr>
              <a:spLocks noChangeArrowheads="1"/>
            </p:cNvSpPr>
            <p:nvPr/>
          </p:nvSpPr>
          <p:spPr bwMode="auto">
            <a:xfrm>
              <a:off x="1286" y="3579"/>
              <a:ext cx="3466" cy="597"/>
            </a:xfrm>
            <a:prstGeom prst="wedgeRoundRectCallout">
              <a:avLst>
                <a:gd name="adj1" fmla="val 65639"/>
                <a:gd name="adj2" fmla="val -8417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E</a:t>
              </a:r>
              <a:r>
                <a:rPr lang="en-US" altLang="en-US"/>
                <a:t> but not </a:t>
              </a:r>
              <a:r>
                <a:rPr lang="en-US" altLang="en-US">
                  <a:solidFill>
                    <a:schemeClr val="accent1"/>
                  </a:solidFill>
                </a:rPr>
                <a:t>D</a:t>
              </a:r>
              <a:r>
                <a:rPr lang="en-US" altLang="en-US"/>
                <a:t>, </a:t>
              </a:r>
              <a:br>
                <a:rPr lang="en-US" altLang="en-US"/>
              </a:br>
              <a:r>
                <a:rPr lang="en-US" altLang="en-US"/>
                <a:t>I cannot decode the message.  </a:t>
              </a:r>
            </a:p>
          </p:txBody>
        </p:sp>
      </p:grpSp>
      <p:grpSp>
        <p:nvGrpSpPr>
          <p:cNvPr id="15" name="Group 60"/>
          <p:cNvGrpSpPr>
            <a:grpSpLocks/>
          </p:cNvGrpSpPr>
          <p:nvPr/>
        </p:nvGrpSpPr>
        <p:grpSpPr bwMode="auto">
          <a:xfrm>
            <a:off x="1768475" y="3886200"/>
            <a:ext cx="5851525" cy="990600"/>
            <a:chOff x="1114" y="2448"/>
            <a:chExt cx="3686" cy="624"/>
          </a:xfrm>
        </p:grpSpPr>
        <p:sp>
          <p:nvSpPr>
            <p:cNvPr id="37897" name="AutoShape 44"/>
            <p:cNvSpPr>
              <a:spLocks noChangeArrowheads="1"/>
            </p:cNvSpPr>
            <p:nvPr/>
          </p:nvSpPr>
          <p:spPr bwMode="auto">
            <a:xfrm>
              <a:off x="1114" y="2448"/>
              <a:ext cx="3686" cy="624"/>
            </a:xfrm>
            <a:prstGeom prst="wedgeRoundRectCallout">
              <a:avLst>
                <a:gd name="adj1" fmla="val -62153"/>
                <a:gd name="adj2" fmla="val -245671"/>
                <a:gd name="adj3" fmla="val 16667"/>
              </a:avLst>
            </a:prstGeom>
            <a:noFill/>
            <a:ln w="57150"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274320" rIns="274320"/>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endParaRPr lang="en-US" altLang="en-US">
                <a:solidFill>
                  <a:schemeClr val="accent1"/>
                </a:solidFill>
              </a:endParaRPr>
            </a:p>
          </p:txBody>
        </p:sp>
        <p:sp>
          <p:nvSpPr>
            <p:cNvPr id="37898" name="Rectangle 59"/>
            <p:cNvSpPr>
              <a:spLocks noChangeArrowheads="1"/>
            </p:cNvSpPr>
            <p:nvPr/>
          </p:nvSpPr>
          <p:spPr bwMode="auto">
            <a:xfrm>
              <a:off x="1203" y="2476"/>
              <a:ext cx="3354" cy="5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algn="ctr"/>
              <a:r>
                <a:rPr lang="en-US" altLang="en-US"/>
                <a:t>Knowing </a:t>
              </a:r>
              <a:r>
                <a:rPr lang="en-US" altLang="en-US">
                  <a:solidFill>
                    <a:schemeClr val="accent1"/>
                  </a:solidFill>
                </a:rPr>
                <a:t>D</a:t>
              </a:r>
              <a:r>
                <a:rPr lang="en-US" altLang="en-US"/>
                <a:t>, I decode the message.  </a:t>
              </a:r>
              <a:br>
                <a:rPr lang="en-US" altLang="en-US"/>
              </a:br>
              <a:r>
                <a:rPr lang="en-US" altLang="en-US">
                  <a:solidFill>
                    <a:schemeClr val="accent1"/>
                  </a:solidFill>
                </a:rPr>
                <a:t>m</a:t>
              </a:r>
              <a:r>
                <a:rPr lang="en-US" altLang="en-US">
                  <a:solidFill>
                    <a:srgbClr val="00FFCC"/>
                  </a:solidFill>
                </a:rPr>
                <a:t> </a:t>
              </a:r>
              <a:r>
                <a:rPr lang="en-US" altLang="en-US">
                  <a:solidFill>
                    <a:schemeClr val="accent1"/>
                  </a:solidFill>
                </a:rPr>
                <a:t>= Decode(code,D)</a:t>
              </a:r>
            </a:p>
          </p:txBody>
        </p:sp>
      </p:grpSp>
    </p:spTree>
    <p:extLst>
      <p:ext uri="{BB962C8B-B14F-4D97-AF65-F5344CB8AC3E}">
        <p14:creationId xmlns:p14="http://schemas.microsoft.com/office/powerpoint/2010/main" val="2460956227"/>
      </p:ext>
    </p:extLst>
  </p:cSld>
  <p:clrMapOvr>
    <a:masterClrMapping/>
  </p:clrMapOvr>
  <p:transition/>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8" name="Title 1"/>
          <p:cNvSpPr>
            <a:spLocks noGrp="1"/>
          </p:cNvSpPr>
          <p:nvPr>
            <p:ph type="title"/>
          </p:nvPr>
        </p:nvSpPr>
        <p:spPr>
          <a:xfrm>
            <a:off x="762000" y="-152400"/>
            <a:ext cx="7772400" cy="1143000"/>
          </a:xfrm>
        </p:spPr>
        <p:txBody>
          <a:bodyPr/>
          <a:lstStyle/>
          <a:p>
            <a:r>
              <a:rPr lang="en-CA" altLang="en-US" dirty="0"/>
              <a:t>Common Knowledge</a:t>
            </a:r>
          </a:p>
        </p:txBody>
      </p:sp>
      <p:sp>
        <p:nvSpPr>
          <p:cNvPr id="3" name="Content Placeholder 2"/>
          <p:cNvSpPr>
            <a:spLocks noGrp="1"/>
          </p:cNvSpPr>
          <p:nvPr>
            <p:ph idx="1"/>
          </p:nvPr>
        </p:nvSpPr>
        <p:spPr>
          <a:xfrm>
            <a:off x="304800" y="1752600"/>
            <a:ext cx="8763000" cy="4114800"/>
          </a:xfrm>
        </p:spPr>
        <p:txBody>
          <a:bodyPr/>
          <a:lstStyle/>
          <a:p>
            <a:pPr>
              <a:spcBef>
                <a:spcPct val="0"/>
              </a:spcBef>
              <a:buFontTx/>
              <a:buNone/>
            </a:pPr>
            <a:r>
              <a:rPr lang="en-CA" altLang="en-US" sz="2800"/>
              <a:t>To be happy, it is important</a:t>
            </a:r>
          </a:p>
          <a:p>
            <a:pPr>
              <a:spcBef>
                <a:spcPct val="0"/>
              </a:spcBef>
            </a:pPr>
            <a:r>
              <a:rPr lang="en-CA" altLang="en-US" sz="2800"/>
              <a:t>For you to be a good person</a:t>
            </a:r>
          </a:p>
          <a:p>
            <a:pPr>
              <a:spcBef>
                <a:spcPct val="0"/>
              </a:spcBef>
            </a:pPr>
            <a:r>
              <a:rPr lang="en-CA" altLang="en-US" sz="2800"/>
              <a:t>For you to know you are a good person</a:t>
            </a:r>
          </a:p>
          <a:p>
            <a:pPr>
              <a:spcBef>
                <a:spcPct val="0"/>
              </a:spcBef>
            </a:pPr>
            <a:r>
              <a:rPr lang="en-CA" altLang="en-US" sz="2800"/>
              <a:t>For your mom to know you are a good person</a:t>
            </a:r>
          </a:p>
          <a:p>
            <a:pPr>
              <a:spcBef>
                <a:spcPct val="0"/>
              </a:spcBef>
            </a:pPr>
            <a:r>
              <a:rPr lang="en-CA" altLang="en-US" sz="2800"/>
              <a:t>For you to know your mom knows you are a good person.</a:t>
            </a:r>
          </a:p>
          <a:p>
            <a:pPr>
              <a:spcBef>
                <a:spcPct val="0"/>
              </a:spcBef>
            </a:pPr>
            <a:r>
              <a:rPr lang="en-CA" altLang="en-US" sz="2800"/>
              <a:t>For your dad to know your mom knows you are a good person.</a:t>
            </a:r>
          </a:p>
          <a:p>
            <a:pPr>
              <a:spcBef>
                <a:spcPct val="0"/>
              </a:spcBef>
            </a:pPr>
            <a:r>
              <a:rPr lang="en-CA" altLang="en-US" sz="2800"/>
              <a:t>For you to  know your dad knows your mom knows you are a good person.</a:t>
            </a:r>
          </a:p>
          <a:p>
            <a:pPr>
              <a:spcBef>
                <a:spcPct val="0"/>
              </a:spcBef>
            </a:pPr>
            <a:r>
              <a:rPr lang="en-CA" altLang="en-US" sz="2800"/>
              <a:t>For it to be </a:t>
            </a:r>
            <a:r>
              <a:rPr lang="en-CA" altLang="en-US" sz="2800">
                <a:solidFill>
                  <a:schemeClr val="tx2"/>
                </a:solidFill>
              </a:rPr>
              <a:t>common knowledge </a:t>
            </a:r>
            <a:r>
              <a:rPr lang="en-CA" altLang="en-US" sz="2800"/>
              <a:t>that you are a good person.</a:t>
            </a:r>
          </a:p>
          <a:p>
            <a:pPr>
              <a:spcBef>
                <a:spcPct val="0"/>
              </a:spcBef>
            </a:pPr>
            <a:endParaRPr lang="en-CA" altLang="en-US" sz="2800"/>
          </a:p>
          <a:p>
            <a:pPr>
              <a:spcBef>
                <a:spcPct val="0"/>
              </a:spcBef>
            </a:pPr>
            <a:endParaRPr lang="en-CA" altLang="en-US" sz="2800"/>
          </a:p>
          <a:p>
            <a:pPr>
              <a:spcBef>
                <a:spcPct val="0"/>
              </a:spcBef>
              <a:buFontTx/>
              <a:buNone/>
            </a:pPr>
            <a:endParaRPr lang="en-CA" altLang="en-US" sz="2800"/>
          </a:p>
        </p:txBody>
      </p:sp>
      <p:pic>
        <p:nvPicPr>
          <p:cNvPr id="4100" name="Picture 108" descr="C:\Users\Jeff\AppData\Local\Microsoft\Windows\Temporary Internet Files\Content.IE5\B09WK95L\MC900154858[1].wmf"/>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5791200" y="533400"/>
            <a:ext cx="3352800" cy="2222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93902963"/>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1044" name="Picture 4"/>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446463" y="1600200"/>
            <a:ext cx="4384675" cy="4481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nvGrpSpPr>
          <p:cNvPr id="2" name="Group 5"/>
          <p:cNvGrpSpPr>
            <a:grpSpLocks/>
          </p:cNvGrpSpPr>
          <p:nvPr/>
        </p:nvGrpSpPr>
        <p:grpSpPr bwMode="auto">
          <a:xfrm>
            <a:off x="165100" y="533400"/>
            <a:ext cx="6083300" cy="5095876"/>
            <a:chOff x="450" y="624"/>
            <a:chExt cx="3832" cy="3210"/>
          </a:xfrm>
        </p:grpSpPr>
        <p:pic>
          <p:nvPicPr>
            <p:cNvPr id="3078" name="Picture 6" descr="Euclid_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0" y="1056"/>
              <a:ext cx="1518" cy="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079" name="Text Box 7"/>
            <p:cNvSpPr txBox="1">
              <a:spLocks noChangeArrowheads="1"/>
            </p:cNvSpPr>
            <p:nvPr/>
          </p:nvSpPr>
          <p:spPr bwMode="auto">
            <a:xfrm>
              <a:off x="2016" y="624"/>
              <a:ext cx="2266" cy="6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Monotype Corsiva" pitchFamily="66" charset="0"/>
                </a:rPr>
                <a:t>Euclid said, </a:t>
              </a:r>
            </a:p>
            <a:p>
              <a:r>
                <a:rPr lang="en-US" altLang="en-US" sz="3200">
                  <a:effectLst/>
                  <a:latin typeface="Monotype Corsiva" pitchFamily="66" charset="0"/>
                </a:rPr>
                <a:t>“ Let there be proofs”</a:t>
              </a:r>
            </a:p>
          </p:txBody>
        </p:sp>
        <p:sp>
          <p:nvSpPr>
            <p:cNvPr id="3080" name="Text Box 8"/>
            <p:cNvSpPr txBox="1">
              <a:spLocks noChangeArrowheads="1"/>
            </p:cNvSpPr>
            <p:nvPr/>
          </p:nvSpPr>
          <p:spPr bwMode="auto">
            <a:xfrm>
              <a:off x="655" y="3504"/>
              <a:ext cx="939"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effectLst/>
                </a:rPr>
                <a:t>Euclid</a:t>
              </a:r>
            </a:p>
          </p:txBody>
        </p:sp>
      </p:grpSp>
      <p:sp>
        <p:nvSpPr>
          <p:cNvPr id="1111049" name="Rectangle 9"/>
          <p:cNvSpPr>
            <a:spLocks noChangeArrowheads="1"/>
          </p:cNvSpPr>
          <p:nvPr/>
        </p:nvSpPr>
        <p:spPr bwMode="auto">
          <a:xfrm>
            <a:off x="685800" y="-228600"/>
            <a:ext cx="7772400" cy="1143000"/>
          </a:xfrm>
          <a:prstGeom prst="rect">
            <a:avLst/>
          </a:prstGeom>
          <a:noFill/>
          <a:ln w="9525">
            <a:noFill/>
            <a:miter lim="800000"/>
            <a:headEnd/>
            <a:tailEnd/>
          </a:ln>
          <a:effectLst/>
        </p:spPr>
        <p:txBody>
          <a:bodyPr anchor="ctr"/>
          <a:lstStyle/>
          <a:p>
            <a:pPr algn="ctr">
              <a:defRPr/>
            </a:pPr>
            <a:r>
              <a:rPr lang="en-US" sz="3600" b="1" dirty="0">
                <a:solidFill>
                  <a:schemeClr val="tx2"/>
                </a:solidFill>
                <a:effectLst>
                  <a:outerShdw blurRad="38100" dist="38100" dir="2700000" algn="tl">
                    <a:srgbClr val="000000">
                      <a:alpha val="43137"/>
                    </a:srgbClr>
                  </a:outerShdw>
                </a:effectLst>
                <a:latin typeface="Arial Rounded MT Bold" pitchFamily="34" charset="0"/>
              </a:rPr>
              <a:t>Proofs and Algorithms</a:t>
            </a:r>
          </a:p>
        </p:txBody>
      </p:sp>
      <p:sp>
        <p:nvSpPr>
          <p:cNvPr id="1111050" name="Text Box 10"/>
          <p:cNvSpPr txBox="1">
            <a:spLocks noChangeArrowheads="1"/>
          </p:cNvSpPr>
          <p:nvPr/>
        </p:nvSpPr>
        <p:spPr bwMode="auto">
          <a:xfrm>
            <a:off x="3406775" y="6202363"/>
            <a:ext cx="2994025" cy="579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3200">
                <a:effectLst/>
                <a:latin typeface="Monotype Corsiva" pitchFamily="66" charset="0"/>
              </a:rPr>
              <a:t>And it was good.</a:t>
            </a:r>
          </a:p>
        </p:txBody>
      </p:sp>
      <p:sp>
        <p:nvSpPr>
          <p:cNvPr id="3" name="Rectangle 2"/>
          <p:cNvSpPr/>
          <p:nvPr/>
        </p:nvSpPr>
        <p:spPr>
          <a:xfrm>
            <a:off x="7228091" y="10180"/>
            <a:ext cx="1915909" cy="646331"/>
          </a:xfrm>
          <a:prstGeom prst="rect">
            <a:avLst/>
          </a:prstGeom>
        </p:spPr>
        <p:txBody>
          <a:bodyPr wrap="none">
            <a:spAutoFit/>
          </a:bodyPr>
          <a:lstStyle/>
          <a:p>
            <a:r>
              <a:rPr lang="en-US" altLang="en-US" sz="3600" dirty="0"/>
              <a:t>(300 BC)</a:t>
            </a:r>
          </a:p>
        </p:txBody>
      </p:sp>
    </p:spTree>
    <p:extLst>
      <p:ext uri="{BB962C8B-B14F-4D97-AF65-F5344CB8AC3E}">
        <p14:creationId xmlns:p14="http://schemas.microsoft.com/office/powerpoint/2010/main" val="760329600"/>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6" name="Object 1"/>
          <p:cNvGraphicFramePr>
            <a:graphicFrameLocks noChangeAspect="1"/>
          </p:cNvGraphicFramePr>
          <p:nvPr/>
        </p:nvGraphicFramePr>
        <p:xfrm>
          <a:off x="2943724" y="685800"/>
          <a:ext cx="3341687" cy="2373312"/>
        </p:xfrm>
        <a:graphic>
          <a:graphicData uri="http://schemas.openxmlformats.org/presentationml/2006/ole">
            <mc:AlternateContent xmlns:mc="http://schemas.openxmlformats.org/markup-compatibility/2006">
              <mc:Choice xmlns:v="urn:schemas-microsoft-com:vml" Requires="v">
                <p:oleObj spid="_x0000_s7350" name="Equation" r:id="rId3" imgW="1104900" imgH="800100" progId="Equation.DSMT4">
                  <p:embed/>
                </p:oleObj>
              </mc:Choice>
              <mc:Fallback>
                <p:oleObj name="Equation" r:id="rId3" imgW="1104900" imgH="800100" progId="Equation.DSMT4">
                  <p:embed/>
                  <p:pic>
                    <p:nvPicPr>
                      <p:cNvPr id="2056" name="Object 1"/>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943724" y="685800"/>
                        <a:ext cx="3341687" cy="2373312"/>
                      </a:xfrm>
                      <a:prstGeom prst="rect">
                        <a:avLst/>
                      </a:prstGeom>
                      <a:solidFill>
                        <a:schemeClr val="accent1"/>
                      </a:solidFill>
                      <a:ln>
                        <a:noFill/>
                      </a:ln>
                      <a:extLst>
                        <a:ext uri="{91240B29-F687-4F45-9708-019B960494DF}">
                          <a14:hiddenLine xmlns:a14="http://schemas.microsoft.com/office/drawing/2010/main" w="9525">
                            <a:solidFill>
                              <a:srgbClr val="000000"/>
                            </a:solidFill>
                            <a:miter lim="800000"/>
                            <a:headEnd/>
                            <a:tailEnd/>
                          </a14:hiddenLine>
                        </a:ext>
                      </a:extLst>
                    </p:spPr>
                  </p:pic>
                </p:oleObj>
              </mc:Fallback>
            </mc:AlternateContent>
          </a:graphicData>
        </a:graphic>
      </p:graphicFrame>
      <p:grpSp>
        <p:nvGrpSpPr>
          <p:cNvPr id="11" name="Group 10"/>
          <p:cNvGrpSpPr>
            <a:grpSpLocks/>
          </p:cNvGrpSpPr>
          <p:nvPr/>
        </p:nvGrpSpPr>
        <p:grpSpPr bwMode="auto">
          <a:xfrm>
            <a:off x="247842" y="533401"/>
            <a:ext cx="2388994" cy="3302099"/>
            <a:chOff x="7010400" y="4096888"/>
            <a:chExt cx="1752600" cy="2658734"/>
          </a:xfrm>
        </p:grpSpPr>
        <p:pic>
          <p:nvPicPr>
            <p:cNvPr id="12" name="Picture 5" descr="CantorGeor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010400" y="4096888"/>
              <a:ext cx="1752600" cy="23039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Rectangle 12"/>
            <p:cNvSpPr/>
            <p:nvPr/>
          </p:nvSpPr>
          <p:spPr>
            <a:xfrm>
              <a:off x="7430367" y="6334344"/>
              <a:ext cx="851649" cy="421278"/>
            </a:xfrm>
            <a:prstGeom prst="rect">
              <a:avLst/>
            </a:prstGeom>
          </p:spPr>
          <p:txBody>
            <a:bodyPr wrap="none">
              <a:spAutoFit/>
            </a:bodyPr>
            <a:lstStyle/>
            <a:p>
              <a:pPr>
                <a:defRPr/>
              </a:pPr>
              <a:r>
                <a:rPr lang="en-US" dirty="0"/>
                <a:t>Cantor</a:t>
              </a:r>
              <a:endParaRPr lang="en-CA" dirty="0"/>
            </a:p>
          </p:txBody>
        </p:sp>
      </p:grpSp>
      <p:sp>
        <p:nvSpPr>
          <p:cNvPr id="16" name="Text Box 3"/>
          <p:cNvSpPr txBox="1">
            <a:spLocks noChangeArrowheads="1"/>
          </p:cNvSpPr>
          <p:nvPr/>
        </p:nvSpPr>
        <p:spPr bwMode="auto">
          <a:xfrm>
            <a:off x="582294" y="3810000"/>
            <a:ext cx="2815835" cy="461665"/>
          </a:xfrm>
          <a:prstGeom prst="rect">
            <a:avLst/>
          </a:prstGeom>
          <a:noFill/>
          <a:ln w="38100" cap="sq">
            <a:noFill/>
            <a:miter lim="800000"/>
            <a:headEnd/>
            <a:tailEnd/>
          </a:ln>
          <a:effectLst/>
        </p:spPr>
        <p:txBody>
          <a:bodyPr wrap="none" lIns="274320" rIns="274320">
            <a:spAutoFit/>
          </a:bodyPr>
          <a:lstStyle/>
          <a:p>
            <a:pPr algn="l">
              <a:defRPr/>
            </a:pPr>
            <a:r>
              <a:rPr lang="en-US" sz="2400" dirty="0">
                <a:effectLst>
                  <a:outerShdw blurRad="38100" dist="38100" dir="2700000" algn="tl">
                    <a:srgbClr val="000000"/>
                  </a:outerShdw>
                </a:effectLst>
                <a:sym typeface="Symbol" pitchFamily="18" charset="2"/>
              </a:rPr>
              <a:t>Proof that </a:t>
            </a:r>
            <a:r>
              <a:rPr lang="en-US" sz="2400" dirty="0">
                <a:solidFill>
                  <a:schemeClr val="hlink"/>
                </a:solidFill>
                <a:effectLst>
                  <a:outerShdw blurRad="38100" dist="38100" dir="2700000" algn="tl">
                    <a:srgbClr val="000000"/>
                  </a:outerShdw>
                </a:effectLst>
                <a:sym typeface="Symbol" pitchFamily="18" charset="2"/>
              </a:rPr>
              <a:t>|</a:t>
            </a:r>
            <a:r>
              <a:rPr lang="en-US" sz="2400" i="1" dirty="0">
                <a:solidFill>
                  <a:schemeClr val="hlink"/>
                </a:solidFill>
                <a:effectLst>
                  <a:outerShdw blurRad="38100" dist="38100" dir="2700000" algn="tl">
                    <a:srgbClr val="000000"/>
                  </a:outerShdw>
                </a:effectLst>
                <a:sym typeface="Symbol" pitchFamily="18" charset="2"/>
              </a:rPr>
              <a:t>R</a:t>
            </a:r>
            <a:r>
              <a:rPr lang="en-US" sz="2400" dirty="0">
                <a:solidFill>
                  <a:schemeClr val="hlink"/>
                </a:solidFill>
                <a:effectLst>
                  <a:outerShdw blurRad="38100" dist="38100" dir="2700000" algn="tl">
                    <a:srgbClr val="000000"/>
                  </a:outerShdw>
                </a:effectLst>
                <a:sym typeface="Symbol" pitchFamily="18" charset="2"/>
              </a:rPr>
              <a:t>| &gt; |</a:t>
            </a:r>
            <a:r>
              <a:rPr lang="en-US" sz="2400" i="1" dirty="0">
                <a:solidFill>
                  <a:schemeClr val="hlink"/>
                </a:solidFill>
                <a:effectLst>
                  <a:outerShdw blurRad="38100" dist="38100" dir="2700000" algn="tl">
                    <a:srgbClr val="000000"/>
                  </a:outerShdw>
                </a:effectLst>
                <a:sym typeface="Symbol" pitchFamily="18" charset="2"/>
              </a:rPr>
              <a:t>N</a:t>
            </a:r>
            <a:r>
              <a:rPr lang="en-US" sz="2400" dirty="0">
                <a:solidFill>
                  <a:schemeClr val="hlink"/>
                </a:solidFill>
                <a:effectLst>
                  <a:outerShdw blurRad="38100" dist="38100" dir="2700000" algn="tl">
                    <a:srgbClr val="000000"/>
                  </a:outerShdw>
                </a:effectLst>
                <a:sym typeface="Symbol" pitchFamily="18" charset="2"/>
              </a:rPr>
              <a:t>|</a:t>
            </a:r>
          </a:p>
        </p:txBody>
      </p:sp>
      <p:sp>
        <p:nvSpPr>
          <p:cNvPr id="17" name="Rectangle 5"/>
          <p:cNvSpPr>
            <a:spLocks noChangeArrowheads="1"/>
          </p:cNvSpPr>
          <p:nvPr/>
        </p:nvSpPr>
        <p:spPr bwMode="auto">
          <a:xfrm>
            <a:off x="921407" y="4949661"/>
            <a:ext cx="5478423" cy="2369880"/>
          </a:xfrm>
          <a:prstGeom prst="rect">
            <a:avLst/>
          </a:prstGeom>
          <a:noFill/>
          <a:ln w="38100" cap="sq">
            <a:noFill/>
            <a:miter lim="800000"/>
            <a:headEnd/>
            <a:tailEnd/>
          </a:ln>
          <a:effectLst/>
        </p:spPr>
        <p:txBody>
          <a:bodyPr wrap="none" lIns="274320" rIns="274320">
            <a:spAutoFit/>
          </a:bodyPr>
          <a:lstStyle/>
          <a:p>
            <a:pPr marL="457200" indent="-457200" algn="l">
              <a:buFontTx/>
              <a:buAutoNum type="arabicPlain"/>
              <a:defRPr/>
            </a:pPr>
            <a:r>
              <a:rPr lang="en-US" sz="2400" dirty="0">
                <a:effectLst>
                  <a:outerShdw blurRad="38100" dist="38100" dir="2700000" algn="tl">
                    <a:srgbClr val="000000"/>
                  </a:outerShdw>
                </a:effectLst>
              </a:rPr>
              <a:t>  12.34323834749308477599304 …</a:t>
            </a:r>
          </a:p>
          <a:p>
            <a:pPr marL="457200" indent="-457200" algn="l">
              <a:buFontTx/>
              <a:buAutoNum type="arabicPlain"/>
              <a:defRPr/>
            </a:pPr>
            <a:r>
              <a:rPr lang="en-US" sz="2400" dirty="0">
                <a:effectLst>
                  <a:outerShdw blurRad="38100" dist="38100" dir="2700000" algn="tl">
                    <a:srgbClr val="000000"/>
                  </a:outerShdw>
                </a:effectLst>
              </a:rPr>
              <a:t>    8.50949039988484877588487 …</a:t>
            </a:r>
          </a:p>
          <a:p>
            <a:pPr marL="457200" indent="-457200" algn="l">
              <a:buFontTx/>
              <a:buAutoNum type="arabicPlain"/>
              <a:defRPr/>
            </a:pPr>
            <a:r>
              <a:rPr lang="en-US" sz="2400" dirty="0">
                <a:effectLst>
                  <a:outerShdw blurRad="38100" dist="38100" dir="2700000" algn="tl">
                    <a:srgbClr val="000000"/>
                  </a:outerShdw>
                </a:effectLst>
              </a:rPr>
              <a:t>930.93994885783998573895002 …</a:t>
            </a:r>
          </a:p>
          <a:p>
            <a:pPr marL="457200" indent="-457200" algn="l">
              <a:buFontTx/>
              <a:buAutoNum type="arabicPlain"/>
              <a:defRPr/>
            </a:pPr>
            <a:r>
              <a:rPr lang="en-US" sz="2400" dirty="0">
                <a:effectLst>
                  <a:outerShdw blurRad="38100" dist="38100" dir="2700000" algn="tl">
                    <a:srgbClr val="000000"/>
                  </a:outerShdw>
                </a:effectLst>
              </a:rPr>
              <a:t>  34.39498837792008948859069 …</a:t>
            </a:r>
          </a:p>
          <a:p>
            <a:pPr marL="457200" indent="-457200" algn="l">
              <a:buFontTx/>
              <a:buAutoNum type="arabicPlain"/>
              <a:defRPr/>
            </a:pPr>
            <a:r>
              <a:rPr lang="en-US" sz="2400" dirty="0">
                <a:effectLst>
                  <a:outerShdw blurRad="38100" dist="38100" dir="2700000" algn="tl">
                    <a:srgbClr val="000000"/>
                  </a:outerShdw>
                </a:effectLst>
              </a:rPr>
              <a:t>    0.00343988348757590125473 …</a:t>
            </a:r>
          </a:p>
          <a:p>
            <a:pPr marL="457200" indent="-457200" algn="l">
              <a:buFontTx/>
              <a:buAutoNum type="arabicPlain"/>
              <a:defRPr/>
            </a:pPr>
            <a:r>
              <a:rPr lang="en-US" sz="2400" dirty="0">
                <a:effectLst>
                  <a:outerShdw blurRad="38100" dist="38100" dir="2700000" algn="tl">
                    <a:srgbClr val="000000"/>
                  </a:outerShdw>
                </a:effectLst>
              </a:rPr>
              <a:t> …..</a:t>
            </a:r>
          </a:p>
        </p:txBody>
      </p:sp>
      <p:grpSp>
        <p:nvGrpSpPr>
          <p:cNvPr id="4" name="Group 3"/>
          <p:cNvGrpSpPr/>
          <p:nvPr/>
        </p:nvGrpSpPr>
        <p:grpSpPr>
          <a:xfrm>
            <a:off x="2020253" y="5063104"/>
            <a:ext cx="951547" cy="1718696"/>
            <a:chOff x="2062319" y="4831556"/>
            <a:chExt cx="1434352" cy="2089317"/>
          </a:xfrm>
        </p:grpSpPr>
        <p:sp>
          <p:nvSpPr>
            <p:cNvPr id="18" name="Oval 11"/>
            <p:cNvSpPr>
              <a:spLocks noChangeArrowheads="1"/>
            </p:cNvSpPr>
            <p:nvPr/>
          </p:nvSpPr>
          <p:spPr bwMode="auto">
            <a:xfrm>
              <a:off x="2062319" y="4831556"/>
              <a:ext cx="779117" cy="649188"/>
            </a:xfrm>
            <a:prstGeom prst="ellipse">
              <a:avLst/>
            </a:prstGeom>
            <a:noFill/>
            <a:ln w="38100" cap="sq">
              <a:solidFill>
                <a:srgbClr val="FF00FF"/>
              </a:solidFill>
              <a:round/>
              <a:headEnd/>
              <a:tailEnd/>
            </a:ln>
            <a:effectLst/>
          </p:spPr>
          <p:txBody>
            <a:bodyPr wrap="none" lIns="274320" rIns="274320" anchor="ctr">
              <a:spAutoFit/>
            </a:bodyPr>
            <a:lstStyle/>
            <a:p>
              <a:pPr algn="l">
                <a:defRPr/>
              </a:pPr>
              <a:endParaRPr lang="en-CA" sz="2400"/>
            </a:p>
          </p:txBody>
        </p:sp>
        <p:sp>
          <p:nvSpPr>
            <p:cNvPr id="19" name="Oval 12"/>
            <p:cNvSpPr>
              <a:spLocks noChangeArrowheads="1"/>
            </p:cNvSpPr>
            <p:nvPr/>
          </p:nvSpPr>
          <p:spPr bwMode="auto">
            <a:xfrm>
              <a:off x="2234749" y="5202177"/>
              <a:ext cx="779117" cy="649188"/>
            </a:xfrm>
            <a:prstGeom prst="ellipse">
              <a:avLst/>
            </a:prstGeom>
            <a:noFill/>
            <a:ln w="38100" cap="sq">
              <a:solidFill>
                <a:srgbClr val="FF00FF"/>
              </a:solidFill>
              <a:round/>
              <a:headEnd/>
              <a:tailEnd/>
            </a:ln>
            <a:effectLst/>
          </p:spPr>
          <p:txBody>
            <a:bodyPr wrap="none" lIns="274320" rIns="274320" anchor="ctr">
              <a:spAutoFit/>
            </a:bodyPr>
            <a:lstStyle/>
            <a:p>
              <a:pPr algn="l">
                <a:defRPr/>
              </a:pPr>
              <a:endParaRPr lang="en-CA" sz="2400"/>
            </a:p>
          </p:txBody>
        </p:sp>
        <p:sp>
          <p:nvSpPr>
            <p:cNvPr id="20" name="Oval 13"/>
            <p:cNvSpPr>
              <a:spLocks noChangeArrowheads="1"/>
            </p:cNvSpPr>
            <p:nvPr/>
          </p:nvSpPr>
          <p:spPr bwMode="auto">
            <a:xfrm>
              <a:off x="2384189" y="5551620"/>
              <a:ext cx="779117" cy="649188"/>
            </a:xfrm>
            <a:prstGeom prst="ellipse">
              <a:avLst/>
            </a:prstGeom>
            <a:noFill/>
            <a:ln w="38100" cap="sq">
              <a:solidFill>
                <a:srgbClr val="FF00FF"/>
              </a:solidFill>
              <a:round/>
              <a:headEnd/>
              <a:tailEnd/>
            </a:ln>
            <a:effectLst/>
          </p:spPr>
          <p:txBody>
            <a:bodyPr wrap="none" lIns="274320" rIns="274320" anchor="ctr">
              <a:spAutoFit/>
            </a:bodyPr>
            <a:lstStyle/>
            <a:p>
              <a:pPr algn="l">
                <a:defRPr/>
              </a:pPr>
              <a:endParaRPr lang="en-CA" sz="2400"/>
            </a:p>
          </p:txBody>
        </p:sp>
        <p:sp>
          <p:nvSpPr>
            <p:cNvPr id="21" name="Oval 14"/>
            <p:cNvSpPr>
              <a:spLocks noChangeArrowheads="1"/>
            </p:cNvSpPr>
            <p:nvPr/>
          </p:nvSpPr>
          <p:spPr bwMode="auto">
            <a:xfrm>
              <a:off x="2579608" y="5911652"/>
              <a:ext cx="779117" cy="649188"/>
            </a:xfrm>
            <a:prstGeom prst="ellipse">
              <a:avLst/>
            </a:prstGeom>
            <a:noFill/>
            <a:ln w="38100" cap="sq">
              <a:solidFill>
                <a:srgbClr val="FF00FF"/>
              </a:solidFill>
              <a:round/>
              <a:headEnd/>
              <a:tailEnd/>
            </a:ln>
            <a:effectLst/>
          </p:spPr>
          <p:txBody>
            <a:bodyPr wrap="none" lIns="274320" rIns="274320" anchor="ctr">
              <a:spAutoFit/>
            </a:bodyPr>
            <a:lstStyle/>
            <a:p>
              <a:pPr algn="l">
                <a:defRPr/>
              </a:pPr>
              <a:endParaRPr lang="en-CA" sz="2400"/>
            </a:p>
          </p:txBody>
        </p:sp>
        <p:sp>
          <p:nvSpPr>
            <p:cNvPr id="22" name="Oval 15"/>
            <p:cNvSpPr>
              <a:spLocks noChangeArrowheads="1"/>
            </p:cNvSpPr>
            <p:nvPr/>
          </p:nvSpPr>
          <p:spPr bwMode="auto">
            <a:xfrm>
              <a:off x="2717554" y="6271685"/>
              <a:ext cx="779117" cy="649188"/>
            </a:xfrm>
            <a:prstGeom prst="ellipse">
              <a:avLst/>
            </a:prstGeom>
            <a:noFill/>
            <a:ln w="38100" cap="sq">
              <a:solidFill>
                <a:srgbClr val="FF00FF"/>
              </a:solidFill>
              <a:round/>
              <a:headEnd/>
              <a:tailEnd/>
            </a:ln>
            <a:effectLst/>
          </p:spPr>
          <p:txBody>
            <a:bodyPr wrap="none" lIns="274320" rIns="274320" anchor="ctr">
              <a:spAutoFit/>
            </a:bodyPr>
            <a:lstStyle/>
            <a:p>
              <a:pPr algn="l">
                <a:defRPr/>
              </a:pPr>
              <a:endParaRPr lang="en-CA" sz="2400"/>
            </a:p>
          </p:txBody>
        </p:sp>
        <p:sp>
          <p:nvSpPr>
            <p:cNvPr id="23" name="Line 8"/>
            <p:cNvSpPr>
              <a:spLocks noChangeShapeType="1"/>
            </p:cNvSpPr>
            <p:nvPr/>
          </p:nvSpPr>
          <p:spPr bwMode="auto">
            <a:xfrm>
              <a:off x="2177272" y="5002607"/>
              <a:ext cx="758692" cy="1778982"/>
            </a:xfrm>
            <a:prstGeom prst="line">
              <a:avLst/>
            </a:prstGeom>
            <a:noFill/>
            <a:ln w="38100" cap="sq">
              <a:solidFill>
                <a:schemeClr val="hlink"/>
              </a:solidFill>
              <a:round/>
              <a:headEnd/>
              <a:tailEnd/>
            </a:ln>
            <a:effectLst/>
          </p:spPr>
          <p:txBody>
            <a:bodyPr lIns="274320" rIns="274320">
              <a:spAutoFit/>
            </a:bodyPr>
            <a:lstStyle/>
            <a:p>
              <a:pPr algn="l">
                <a:defRPr/>
              </a:pPr>
              <a:endParaRPr lang="en-CA" sz="2400"/>
            </a:p>
          </p:txBody>
        </p:sp>
      </p:grpSp>
      <p:sp>
        <p:nvSpPr>
          <p:cNvPr id="24" name="Text Box 26"/>
          <p:cNvSpPr txBox="1">
            <a:spLocks noChangeArrowheads="1"/>
          </p:cNvSpPr>
          <p:nvPr/>
        </p:nvSpPr>
        <p:spPr bwMode="auto">
          <a:xfrm>
            <a:off x="5713527" y="5648547"/>
            <a:ext cx="2516073" cy="830997"/>
          </a:xfrm>
          <a:prstGeom prst="rect">
            <a:avLst/>
          </a:prstGeom>
          <a:noFill/>
          <a:ln w="38100" cap="sq">
            <a:noFill/>
            <a:miter lim="800000"/>
            <a:headEnd/>
            <a:tailEnd/>
          </a:ln>
          <a:effectLst/>
        </p:spPr>
        <p:txBody>
          <a:bodyPr wrap="none" lIns="274320" rIns="274320">
            <a:spAutoFit/>
          </a:bodyPr>
          <a:lstStyle/>
          <a:p>
            <a:pPr>
              <a:defRPr/>
            </a:pPr>
            <a:r>
              <a:rPr lang="en-US" sz="2400" dirty="0">
                <a:solidFill>
                  <a:schemeClr val="tx2"/>
                </a:solidFill>
                <a:effectLst>
                  <a:outerShdw blurRad="38100" dist="38100" dir="2700000" algn="tl">
                    <a:srgbClr val="000000"/>
                  </a:outerShdw>
                </a:effectLst>
              </a:rPr>
              <a:t>Proof by</a:t>
            </a:r>
            <a:br>
              <a:rPr lang="en-US" sz="2400" dirty="0">
                <a:solidFill>
                  <a:schemeClr val="tx2"/>
                </a:solidFill>
                <a:effectLst>
                  <a:outerShdw blurRad="38100" dist="38100" dir="2700000" algn="tl">
                    <a:srgbClr val="000000"/>
                  </a:outerShdw>
                </a:effectLst>
              </a:rPr>
            </a:br>
            <a:r>
              <a:rPr lang="en-US" sz="2400" dirty="0" err="1">
                <a:solidFill>
                  <a:schemeClr val="tx2"/>
                </a:solidFill>
                <a:effectLst>
                  <a:outerShdw blurRad="38100" dist="38100" dir="2700000" algn="tl">
                    <a:srgbClr val="000000"/>
                  </a:outerShdw>
                </a:effectLst>
              </a:rPr>
              <a:t>Diagonalization</a:t>
            </a:r>
            <a:endParaRPr lang="en-US" sz="2400" dirty="0">
              <a:solidFill>
                <a:schemeClr val="tx2"/>
              </a:solidFill>
              <a:effectLst>
                <a:outerShdw blurRad="38100" dist="38100" dir="2700000" algn="tl">
                  <a:srgbClr val="000000"/>
                </a:outerShdw>
              </a:effectLst>
            </a:endParaRPr>
          </a:p>
        </p:txBody>
      </p:sp>
      <p:sp>
        <p:nvSpPr>
          <p:cNvPr id="25" name="Rectangle 24"/>
          <p:cNvSpPr/>
          <p:nvPr/>
        </p:nvSpPr>
        <p:spPr>
          <a:xfrm>
            <a:off x="3829728" y="3823236"/>
            <a:ext cx="4084773" cy="461665"/>
          </a:xfrm>
          <a:prstGeom prst="rect">
            <a:avLst/>
          </a:prstGeom>
        </p:spPr>
        <p:txBody>
          <a:bodyPr wrap="none">
            <a:spAutoFit/>
          </a:bodyPr>
          <a:lstStyle/>
          <a:p>
            <a:pPr algn="l">
              <a:defRPr/>
            </a:pPr>
            <a:r>
              <a:rPr lang="en-CA" sz="2400" dirty="0">
                <a:effectLst>
                  <a:outerShdw blurRad="38100" dist="38100" dir="2700000" algn="tl">
                    <a:srgbClr val="000000"/>
                  </a:outerShdw>
                </a:effectLst>
                <a:sym typeface="Symbol" pitchFamily="18" charset="2"/>
              </a:rPr>
              <a:t>i.e. </a:t>
            </a:r>
            <a:r>
              <a:rPr lang="en-CA" sz="2400" dirty="0">
                <a:solidFill>
                  <a:schemeClr val="accent2"/>
                </a:solidFill>
                <a:effectLst>
                  <a:outerShdw blurRad="38100" dist="38100" dir="2700000" algn="tl">
                    <a:srgbClr val="000000"/>
                  </a:outerShdw>
                </a:effectLst>
                <a:sym typeface="Symbol" pitchFamily="18" charset="2"/>
              </a:rPr>
              <a:t></a:t>
            </a:r>
            <a:r>
              <a:rPr lang="en-CA" sz="2400" i="1" dirty="0">
                <a:solidFill>
                  <a:schemeClr val="accent2"/>
                </a:solidFill>
                <a:effectLst>
                  <a:outerShdw blurRad="38100" dist="38100" dir="2700000" algn="tl">
                    <a:srgbClr val="000000"/>
                  </a:outerShdw>
                </a:effectLst>
              </a:rPr>
              <a:t>List</a:t>
            </a:r>
            <a:r>
              <a:rPr lang="en-CA" sz="2400" dirty="0">
                <a:solidFill>
                  <a:schemeClr val="accent2"/>
                </a:solidFill>
                <a:effectLst>
                  <a:outerShdw blurRad="38100" dist="38100" dir="2700000" algn="tl">
                    <a:srgbClr val="000000"/>
                  </a:outerShdw>
                </a:effectLst>
              </a:rPr>
              <a:t>, </a:t>
            </a:r>
            <a:r>
              <a:rPr lang="en-CA" sz="2400" i="1" dirty="0">
                <a:solidFill>
                  <a:schemeClr val="accent2"/>
                </a:solidFill>
                <a:effectLst>
                  <a:outerShdw blurRad="38100" dist="38100" dir="2700000" algn="tl">
                    <a:srgbClr val="000000"/>
                  </a:outerShdw>
                </a:effectLst>
                <a:sym typeface="Symbol" pitchFamily="18" charset="2"/>
              </a:rPr>
              <a:t></a:t>
            </a:r>
            <a:r>
              <a:rPr lang="en-CA" sz="2400" i="1" dirty="0" err="1">
                <a:solidFill>
                  <a:schemeClr val="accent2"/>
                </a:solidFill>
                <a:effectLst>
                  <a:outerShdw blurRad="38100" dist="38100" dir="2700000" algn="tl">
                    <a:srgbClr val="000000"/>
                  </a:outerShdw>
                </a:effectLst>
                <a:sym typeface="Symbol" pitchFamily="18" charset="2"/>
              </a:rPr>
              <a:t>xϵR</a:t>
            </a:r>
            <a:r>
              <a:rPr lang="en-CA" sz="2400" i="1" dirty="0">
                <a:solidFill>
                  <a:schemeClr val="accent2"/>
                </a:solidFill>
                <a:effectLst>
                  <a:outerShdw blurRad="38100" dist="38100" dir="2700000" algn="tl">
                    <a:srgbClr val="000000"/>
                  </a:outerShdw>
                </a:effectLst>
                <a:sym typeface="Symbol" pitchFamily="18" charset="2"/>
              </a:rPr>
              <a:t>, </a:t>
            </a:r>
            <a:r>
              <a:rPr lang="en-CA" sz="2400" i="1" dirty="0" err="1">
                <a:solidFill>
                  <a:schemeClr val="accent2"/>
                </a:solidFill>
                <a:effectLst>
                  <a:outerShdw blurRad="38100" dist="38100" dir="2700000" algn="tl">
                    <a:srgbClr val="000000"/>
                  </a:outerShdw>
                </a:effectLst>
                <a:sym typeface="Symbol" pitchFamily="18" charset="2"/>
              </a:rPr>
              <a:t>i</a:t>
            </a:r>
            <a:r>
              <a:rPr lang="el-GR" sz="2400" i="1" dirty="0">
                <a:solidFill>
                  <a:schemeClr val="accent2"/>
                </a:solidFill>
                <a:effectLst>
                  <a:outerShdw blurRad="38100" dist="38100" dir="2700000" algn="tl">
                    <a:srgbClr val="000000"/>
                  </a:outerShdw>
                </a:effectLst>
                <a:sym typeface="Symbol" pitchFamily="18" charset="2"/>
              </a:rPr>
              <a:t>ϵ</a:t>
            </a:r>
            <a:r>
              <a:rPr lang="en-CA" sz="2400" i="1" dirty="0">
                <a:solidFill>
                  <a:schemeClr val="accent2"/>
                </a:solidFill>
                <a:effectLst>
                  <a:outerShdw blurRad="38100" dist="38100" dir="2700000" algn="tl">
                    <a:srgbClr val="000000"/>
                  </a:outerShdw>
                </a:effectLst>
                <a:sym typeface="Symbol" pitchFamily="18" charset="2"/>
              </a:rPr>
              <a:t>N  List(</a:t>
            </a:r>
            <a:r>
              <a:rPr lang="en-CA" sz="2400" i="1" dirty="0" err="1">
                <a:solidFill>
                  <a:schemeClr val="accent2"/>
                </a:solidFill>
                <a:effectLst>
                  <a:outerShdw blurRad="38100" dist="38100" dir="2700000" algn="tl">
                    <a:srgbClr val="000000"/>
                  </a:outerShdw>
                </a:effectLst>
                <a:sym typeface="Symbol" pitchFamily="18" charset="2"/>
              </a:rPr>
              <a:t>i</a:t>
            </a:r>
            <a:r>
              <a:rPr lang="en-CA" sz="2400" i="1" dirty="0">
                <a:solidFill>
                  <a:schemeClr val="accent2"/>
                </a:solidFill>
                <a:effectLst>
                  <a:outerShdw blurRad="38100" dist="38100" dir="2700000" algn="tl">
                    <a:srgbClr val="000000"/>
                  </a:outerShdw>
                </a:effectLst>
                <a:sym typeface="Symbol" pitchFamily="18" charset="2"/>
              </a:rPr>
              <a:t>)≠x</a:t>
            </a:r>
          </a:p>
        </p:txBody>
      </p:sp>
      <p:sp>
        <p:nvSpPr>
          <p:cNvPr id="26" name="Rectangle 25"/>
          <p:cNvSpPr/>
          <p:nvPr/>
        </p:nvSpPr>
        <p:spPr>
          <a:xfrm>
            <a:off x="748976" y="4185916"/>
            <a:ext cx="6345428" cy="461665"/>
          </a:xfrm>
          <a:prstGeom prst="rect">
            <a:avLst/>
          </a:prstGeom>
        </p:spPr>
        <p:txBody>
          <a:bodyPr>
            <a:spAutoFit/>
          </a:bodyPr>
          <a:lstStyle/>
          <a:p>
            <a:pPr algn="l">
              <a:buFont typeface="Arial" pitchFamily="34" charset="0"/>
              <a:buChar char="•"/>
              <a:defRPr/>
            </a:pPr>
            <a:r>
              <a:rPr lang="en-US" sz="2400" dirty="0">
                <a:effectLst>
                  <a:outerShdw blurRad="38100" dist="38100" dir="2700000" algn="tl">
                    <a:srgbClr val="000000"/>
                  </a:outerShdw>
                </a:effectLst>
                <a:sym typeface="Symbol" pitchFamily="18" charset="2"/>
              </a:rPr>
              <a:t>Let </a:t>
            </a:r>
            <a:r>
              <a:rPr lang="en-US" sz="2400" i="1" dirty="0">
                <a:effectLst>
                  <a:outerShdw blurRad="38100" dist="38100" dir="2700000" algn="tl">
                    <a:srgbClr val="000000"/>
                  </a:outerShdw>
                </a:effectLst>
                <a:sym typeface="Symbol" pitchFamily="18" charset="2"/>
              </a:rPr>
              <a:t>List</a:t>
            </a:r>
            <a:r>
              <a:rPr lang="en-US" sz="2400" dirty="0">
                <a:effectLst>
                  <a:outerShdw blurRad="38100" dist="38100" dir="2700000" algn="tl">
                    <a:srgbClr val="000000"/>
                  </a:outerShdw>
                </a:effectLst>
                <a:sym typeface="Symbol" pitchFamily="18" charset="2"/>
              </a:rPr>
              <a:t> be an arbitrary mapping from </a:t>
            </a:r>
            <a:r>
              <a:rPr lang="en-US" sz="2400" i="1" dirty="0">
                <a:effectLst>
                  <a:outerShdw blurRad="38100" dist="38100" dir="2700000" algn="tl">
                    <a:srgbClr val="000000"/>
                  </a:outerShdw>
                </a:effectLst>
                <a:sym typeface="Symbol" pitchFamily="18" charset="2"/>
              </a:rPr>
              <a:t>N</a:t>
            </a:r>
            <a:r>
              <a:rPr lang="en-US" sz="2400" dirty="0">
                <a:effectLst>
                  <a:outerShdw blurRad="38100" dist="38100" dir="2700000" algn="tl">
                    <a:srgbClr val="000000"/>
                  </a:outerShdw>
                </a:effectLst>
                <a:sym typeface="Symbol" pitchFamily="18" charset="2"/>
              </a:rPr>
              <a:t> to </a:t>
            </a:r>
            <a:r>
              <a:rPr lang="en-US" sz="2400" i="1" dirty="0">
                <a:effectLst>
                  <a:outerShdw blurRad="38100" dist="38100" dir="2700000" algn="tl">
                    <a:srgbClr val="000000"/>
                  </a:outerShdw>
                </a:effectLst>
                <a:sym typeface="Symbol" pitchFamily="18" charset="2"/>
              </a:rPr>
              <a:t>R.</a:t>
            </a:r>
          </a:p>
        </p:txBody>
      </p:sp>
      <p:sp>
        <p:nvSpPr>
          <p:cNvPr id="27" name="Rectangle 26"/>
          <p:cNvSpPr/>
          <p:nvPr/>
        </p:nvSpPr>
        <p:spPr>
          <a:xfrm>
            <a:off x="1131197" y="4577716"/>
            <a:ext cx="3644023" cy="461665"/>
          </a:xfrm>
          <a:prstGeom prst="rect">
            <a:avLst/>
          </a:prstGeom>
        </p:spPr>
        <p:txBody>
          <a:bodyPr>
            <a:spAutoFit/>
          </a:bodyPr>
          <a:lstStyle/>
          <a:p>
            <a:pPr algn="l">
              <a:defRPr/>
            </a:pPr>
            <a:r>
              <a:rPr lang="en-US" sz="2400" i="1" dirty="0" err="1">
                <a:effectLst>
                  <a:outerShdw blurRad="38100" dist="38100" dir="2700000" algn="tl">
                    <a:srgbClr val="000000"/>
                  </a:outerShdw>
                </a:effectLst>
                <a:sym typeface="Symbol" pitchFamily="18" charset="2"/>
              </a:rPr>
              <a:t>i</a:t>
            </a:r>
            <a:r>
              <a:rPr lang="en-US" sz="2400" i="1" dirty="0">
                <a:effectLst>
                  <a:outerShdw blurRad="38100" dist="38100" dir="2700000" algn="tl">
                    <a:srgbClr val="000000"/>
                  </a:outerShdw>
                </a:effectLst>
                <a:sym typeface="Symbol" pitchFamily="18" charset="2"/>
              </a:rPr>
              <a:t>             x=List(</a:t>
            </a:r>
            <a:r>
              <a:rPr lang="en-US" sz="2400" i="1" dirty="0" err="1">
                <a:effectLst>
                  <a:outerShdw blurRad="38100" dist="38100" dir="2700000" algn="tl">
                    <a:srgbClr val="000000"/>
                  </a:outerShdw>
                </a:effectLst>
                <a:sym typeface="Symbol" pitchFamily="18" charset="2"/>
              </a:rPr>
              <a:t>i</a:t>
            </a:r>
            <a:r>
              <a:rPr lang="en-US" sz="2400" i="1" dirty="0">
                <a:effectLst>
                  <a:outerShdw blurRad="38100" dist="38100" dir="2700000" algn="tl">
                    <a:srgbClr val="000000"/>
                  </a:outerShdw>
                </a:effectLst>
                <a:sym typeface="Symbol" pitchFamily="18" charset="2"/>
              </a:rPr>
              <a:t>)</a:t>
            </a:r>
          </a:p>
        </p:txBody>
      </p:sp>
      <p:sp>
        <p:nvSpPr>
          <p:cNvPr id="5" name="Rectangle 4"/>
          <p:cNvSpPr/>
          <p:nvPr/>
        </p:nvSpPr>
        <p:spPr>
          <a:xfrm>
            <a:off x="7696200" y="-36731"/>
            <a:ext cx="1348446" cy="646331"/>
          </a:xfrm>
          <a:prstGeom prst="rect">
            <a:avLst/>
          </a:prstGeom>
        </p:spPr>
        <p:txBody>
          <a:bodyPr wrap="none">
            <a:spAutoFit/>
          </a:bodyPr>
          <a:lstStyle/>
          <a:p>
            <a:pPr>
              <a:defRPr/>
            </a:pPr>
            <a:r>
              <a:rPr lang="en-US" dirty="0"/>
              <a:t>(</a:t>
            </a:r>
            <a:r>
              <a:rPr lang="en-US" sz="3600" dirty="0"/>
              <a:t>1874</a:t>
            </a:r>
            <a:r>
              <a:rPr lang="en-US" dirty="0"/>
              <a:t>)</a:t>
            </a:r>
            <a:endParaRPr lang="en-CA" dirty="0"/>
          </a:p>
        </p:txBody>
      </p:sp>
      <p:sp>
        <p:nvSpPr>
          <p:cNvPr id="29" name="Rectangle 2"/>
          <p:cNvSpPr txBox="1">
            <a:spLocks noChangeArrowheads="1"/>
          </p:cNvSpPr>
          <p:nvPr/>
        </p:nvSpPr>
        <p:spPr bwMode="auto">
          <a:xfrm>
            <a:off x="6858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dirty="0"/>
              <a:t>Uncountable Infinite</a:t>
            </a:r>
            <a:endParaRPr lang="en-CA" altLang="en-US" kern="0" dirty="0"/>
          </a:p>
        </p:txBody>
      </p:sp>
    </p:spTree>
    <p:extLst>
      <p:ext uri="{BB962C8B-B14F-4D97-AF65-F5344CB8AC3E}">
        <p14:creationId xmlns:p14="http://schemas.microsoft.com/office/powerpoint/2010/main" val="1589755923"/>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3901440" y="953631"/>
            <a:ext cx="558987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dirty="0">
              <a:solidFill>
                <a:schemeClr val="tx2"/>
              </a:solidFill>
              <a:latin typeface="Times New Roman" pitchFamily="18" charset="0"/>
            </a:endParaRPr>
          </a:p>
          <a:p>
            <a:pPr algn="ctr">
              <a:spcBef>
                <a:spcPct val="0"/>
              </a:spcBef>
            </a:pPr>
            <a:r>
              <a:rPr lang="en-US" altLang="en-US" sz="2800" dirty="0">
                <a:latin typeface="Times New Roman" pitchFamily="18" charset="0"/>
              </a:rPr>
              <a:t>Add just a little random change</a:t>
            </a:r>
          </a:p>
          <a:p>
            <a:pPr algn="ctr">
              <a:spcBef>
                <a:spcPct val="0"/>
              </a:spcBef>
            </a:pPr>
            <a:r>
              <a:rPr lang="en-US" altLang="en-US" sz="2800" dirty="0">
                <a:latin typeface="Times New Roman" pitchFamily="18" charset="0"/>
              </a:rPr>
              <a:t>that is encouraged just a little </a:t>
            </a:r>
          </a:p>
          <a:p>
            <a:pPr algn="ctr">
              <a:spcBef>
                <a:spcPct val="0"/>
              </a:spcBef>
            </a:pPr>
            <a:r>
              <a:rPr lang="en-US" altLang="en-US" sz="2800" dirty="0">
                <a:latin typeface="Times New Roman" pitchFamily="18" charset="0"/>
              </a:rPr>
              <a:t>     by some feed back </a:t>
            </a:r>
          </a:p>
          <a:p>
            <a:pPr algn="ctr">
              <a:spcBef>
                <a:spcPct val="0"/>
              </a:spcBef>
            </a:pPr>
            <a:r>
              <a:rPr lang="en-US" altLang="en-US" sz="2800" dirty="0">
                <a:latin typeface="Times New Roman" pitchFamily="18" charset="0"/>
              </a:rPr>
              <a:t>       to go in the right direction.</a:t>
            </a:r>
          </a:p>
        </p:txBody>
      </p:sp>
      <p:pic>
        <p:nvPicPr>
          <p:cNvPr id="82948" name="Picture 4" descr="Image result for lion mouse roa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60" y="685800"/>
            <a:ext cx="3749040" cy="3124200"/>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Image result for evolution"/>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2400" y="3962400"/>
            <a:ext cx="4029558" cy="2686372"/>
          </a:xfrm>
          <a:prstGeom prst="rect">
            <a:avLst/>
          </a:prstGeom>
          <a:noFill/>
          <a:extLst>
            <a:ext uri="{909E8E84-426E-40DD-AFC4-6F175D3DCCD1}">
              <a14:hiddenFill xmlns:a14="http://schemas.microsoft.com/office/drawing/2010/main">
                <a:solidFill>
                  <a:srgbClr val="FFFFFF"/>
                </a:solidFill>
              </a14:hiddenFill>
            </a:ext>
          </a:extLst>
        </p:spPr>
      </p:pic>
      <p:sp>
        <p:nvSpPr>
          <p:cNvPr id="18"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9" name="Text Box 33"/>
          <p:cNvSpPr txBox="1">
            <a:spLocks noChangeArrowheads="1"/>
          </p:cNvSpPr>
          <p:nvPr/>
        </p:nvSpPr>
        <p:spPr bwMode="auto">
          <a:xfrm>
            <a:off x="5257800" y="4584918"/>
            <a:ext cx="3810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Emergent Complexity</a:t>
            </a:r>
          </a:p>
          <a:p>
            <a:pPr algn="ctr">
              <a:spcBef>
                <a:spcPct val="0"/>
              </a:spcBef>
            </a:pPr>
            <a:r>
              <a:rPr lang="en-US" altLang="en-US" sz="2800" dirty="0">
                <a:latin typeface="Times New Roman" pitchFamily="18" charset="0"/>
              </a:rPr>
              <a:t>And what arises</a:t>
            </a:r>
          </a:p>
          <a:p>
            <a:pPr algn="ctr">
              <a:spcBef>
                <a:spcPct val="0"/>
              </a:spcBef>
            </a:pPr>
            <a:r>
              <a:rPr lang="en-US" altLang="en-US" sz="2800" dirty="0">
                <a:latin typeface="Times New Roman" pitchFamily="18" charset="0"/>
              </a:rPr>
              <a:t>is awe inspiring</a:t>
            </a:r>
          </a:p>
          <a:p>
            <a:pPr algn="ctr">
              <a:spcBef>
                <a:spcPct val="0"/>
              </a:spcBef>
            </a:pPr>
            <a:endParaRPr lang="en-US" altLang="en-US" sz="2800" dirty="0">
              <a:latin typeface="Times New Roman" pitchFamily="18" charset="0"/>
            </a:endParaRPr>
          </a:p>
        </p:txBody>
      </p:sp>
    </p:spTree>
    <p:extLst>
      <p:ext uri="{BB962C8B-B14F-4D97-AF65-F5344CB8AC3E}">
        <p14:creationId xmlns:p14="http://schemas.microsoft.com/office/powerpoint/2010/main" val="124065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82948"/>
                                        </p:tgtEl>
                                        <p:attrNameLst>
                                          <p:attrName>style.visibility</p:attrName>
                                        </p:attrNameLst>
                                      </p:cBhvr>
                                      <p:to>
                                        <p:strVal val="visible"/>
                                      </p:to>
                                    </p:set>
                                    <p:anim calcmode="lin" valueType="num">
                                      <p:cBhvr additive="base">
                                        <p:cTn id="7" dur="500" fill="hold"/>
                                        <p:tgtEl>
                                          <p:spTgt spid="82948"/>
                                        </p:tgtEl>
                                        <p:attrNameLst>
                                          <p:attrName>ppt_x</p:attrName>
                                        </p:attrNameLst>
                                      </p:cBhvr>
                                      <p:tavLst>
                                        <p:tav tm="0">
                                          <p:val>
                                            <p:strVal val="#ppt_x"/>
                                          </p:val>
                                        </p:tav>
                                        <p:tav tm="100000">
                                          <p:val>
                                            <p:strVal val="#ppt_x"/>
                                          </p:val>
                                        </p:tav>
                                      </p:tavLst>
                                    </p:anim>
                                    <p:anim calcmode="lin" valueType="num">
                                      <p:cBhvr additive="base">
                                        <p:cTn id="8" dur="500" fill="hold"/>
                                        <p:tgtEl>
                                          <p:spTgt spid="82948"/>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16"/>
                                        </p:tgtEl>
                                        <p:attrNameLst>
                                          <p:attrName>style.visibility</p:attrName>
                                        </p:attrNameLst>
                                      </p:cBhvr>
                                      <p:to>
                                        <p:strVal val="visible"/>
                                      </p:to>
                                    </p:set>
                                    <p:anim calcmode="lin" valueType="num">
                                      <p:cBhvr additive="base">
                                        <p:cTn id="11" dur="500" fill="hold"/>
                                        <p:tgtEl>
                                          <p:spTgt spid="16"/>
                                        </p:tgtEl>
                                        <p:attrNameLst>
                                          <p:attrName>ppt_x</p:attrName>
                                        </p:attrNameLst>
                                      </p:cBhvr>
                                      <p:tavLst>
                                        <p:tav tm="0">
                                          <p:val>
                                            <p:strVal val="#ppt_x"/>
                                          </p:val>
                                        </p:tav>
                                        <p:tav tm="100000">
                                          <p:val>
                                            <p:strVal val="#ppt_x"/>
                                          </p:val>
                                        </p:tav>
                                      </p:tavLst>
                                    </p:anim>
                                    <p:anim calcmode="lin" valueType="num">
                                      <p:cBhvr additive="base">
                                        <p:cTn id="12" dur="500" fill="hold"/>
                                        <p:tgtEl>
                                          <p:spTgt spid="16"/>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ppt_x"/>
                                          </p:val>
                                        </p:tav>
                                        <p:tav tm="100000">
                                          <p:val>
                                            <p:strVal val="#ppt_x"/>
                                          </p:val>
                                        </p:tav>
                                      </p:tavLst>
                                    </p:anim>
                                    <p:anim calcmode="lin" valueType="num">
                                      <p:cBhvr additive="base">
                                        <p:cTn id="18" dur="500" fill="hold"/>
                                        <p:tgtEl>
                                          <p:spTgt spid="17"/>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ppt_x"/>
                                          </p:val>
                                        </p:tav>
                                        <p:tav tm="100000">
                                          <p:val>
                                            <p:strVal val="#ppt_x"/>
                                          </p:val>
                                        </p:tav>
                                      </p:tavLst>
                                    </p:anim>
                                    <p:anim calcmode="lin" valueType="num">
                                      <p:cBhvr additive="base">
                                        <p:cTn id="22" dur="500" fill="hold"/>
                                        <p:tgtEl>
                                          <p:spTgt spid="1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9"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2659" name="Text Box 3"/>
          <p:cNvSpPr txBox="1">
            <a:spLocks noChangeArrowheads="1"/>
          </p:cNvSpPr>
          <p:nvPr/>
        </p:nvSpPr>
        <p:spPr bwMode="auto">
          <a:xfrm>
            <a:off x="3636963" y="1606549"/>
            <a:ext cx="4659289" cy="1954381"/>
          </a:xfrm>
          <a:prstGeom prst="rect">
            <a:avLst/>
          </a:prstGeom>
          <a:noFill/>
          <a:ln w="38100" cap="sq">
            <a:noFill/>
            <a:miter lim="800000"/>
            <a:headEnd/>
            <a:tailEnd/>
          </a:ln>
          <a:effectLst/>
        </p:spPr>
        <p:txBody>
          <a:bodyPr wrap="none" lIns="274320" rIns="274320">
            <a:spAutoFit/>
          </a:bodyPr>
          <a:lstStyle/>
          <a:p>
            <a:pPr>
              <a:defRPr/>
            </a:pPr>
            <a:endParaRPr lang="en-US" sz="900" dirty="0">
              <a:effectLst>
                <a:outerShdw blurRad="38100" dist="38100" dir="2700000" algn="tl">
                  <a:srgbClr val="000000"/>
                </a:outerShdw>
              </a:effectLst>
            </a:endParaRPr>
          </a:p>
          <a:p>
            <a:pPr>
              <a:defRPr/>
            </a:pPr>
            <a:r>
              <a:rPr lang="en-US" dirty="0">
                <a:effectLst>
                  <a:outerShdw blurRad="38100" dist="38100" dir="2700000" algn="tl">
                    <a:srgbClr val="000000"/>
                  </a:outerShdw>
                </a:effectLst>
              </a:rPr>
              <a:t>For every proof system </a:t>
            </a:r>
            <a:r>
              <a:rPr lang="en-US" i="1" dirty="0">
                <a:solidFill>
                  <a:srgbClr val="00FFFF"/>
                </a:solidFill>
                <a:effectLst>
                  <a:outerShdw blurRad="38100" dist="38100" dir="2700000" algn="tl">
                    <a:srgbClr val="000000"/>
                  </a:outerShdw>
                </a:effectLst>
              </a:rPr>
              <a:t>S</a:t>
            </a:r>
            <a:r>
              <a:rPr lang="en-US" dirty="0">
                <a:effectLst>
                  <a:outerShdw blurRad="38100" dist="38100" dir="2700000" algn="tl">
                    <a:srgbClr val="000000"/>
                  </a:outerShdw>
                </a:effectLst>
              </a:rPr>
              <a:t>,</a:t>
            </a:r>
            <a:br>
              <a:rPr lang="en-US" dirty="0">
                <a:effectLst>
                  <a:outerShdw blurRad="38100" dist="38100" dir="2700000" algn="tl">
                    <a:srgbClr val="000000"/>
                  </a:outerShdw>
                </a:effectLst>
              </a:rPr>
            </a:br>
            <a:r>
              <a:rPr lang="en-US" dirty="0">
                <a:effectLst>
                  <a:outerShdw blurRad="38100" dist="38100" dir="2700000" algn="tl">
                    <a:srgbClr val="000000"/>
                  </a:outerShdw>
                </a:effectLst>
              </a:rPr>
              <a:t>there are math statements </a:t>
            </a:r>
            <a:r>
              <a:rPr lang="el-GR" i="1" dirty="0">
                <a:solidFill>
                  <a:srgbClr val="00FFFF"/>
                </a:solidFill>
                <a:effectLst/>
              </a:rPr>
              <a:t>Φ</a:t>
            </a:r>
            <a:r>
              <a:rPr lang="el-GR" i="1" dirty="0">
                <a:solidFill>
                  <a:srgbClr val="00FFCC"/>
                </a:solidFill>
                <a:effectLst/>
              </a:rPr>
              <a:t> </a:t>
            </a:r>
            <a:br>
              <a:rPr lang="en-US" dirty="0">
                <a:effectLst>
                  <a:outerShdw blurRad="38100" dist="38100" dir="2700000" algn="tl">
                    <a:srgbClr val="000000"/>
                  </a:outerShdw>
                </a:effectLst>
              </a:rPr>
            </a:br>
            <a:r>
              <a:rPr lang="en-US" dirty="0">
                <a:effectLst>
                  <a:outerShdw blurRad="38100" dist="38100" dir="2700000" algn="tl">
                    <a:srgbClr val="000000"/>
                  </a:outerShdw>
                </a:effectLst>
              </a:rPr>
              <a:t>which are either not proved</a:t>
            </a:r>
            <a:br>
              <a:rPr lang="en-US" dirty="0">
                <a:effectLst>
                  <a:outerShdw blurRad="38100" dist="38100" dir="2700000" algn="tl">
                    <a:srgbClr val="000000"/>
                  </a:outerShdw>
                </a:effectLst>
              </a:rPr>
            </a:br>
            <a:r>
              <a:rPr lang="en-US" dirty="0">
                <a:effectLst>
                  <a:outerShdw blurRad="38100" dist="38100" dir="2700000" algn="tl">
                    <a:srgbClr val="000000"/>
                  </a:outerShdw>
                </a:effectLst>
              </a:rPr>
              <a:t>or proved incorrectly!</a:t>
            </a:r>
          </a:p>
        </p:txBody>
      </p:sp>
      <p:grpSp>
        <p:nvGrpSpPr>
          <p:cNvPr id="2" name="Group 5"/>
          <p:cNvGrpSpPr>
            <a:grpSpLocks/>
          </p:cNvGrpSpPr>
          <p:nvPr/>
        </p:nvGrpSpPr>
        <p:grpSpPr bwMode="auto">
          <a:xfrm>
            <a:off x="914400" y="1244599"/>
            <a:ext cx="2705100" cy="4546601"/>
            <a:chOff x="0" y="528"/>
            <a:chExt cx="1704" cy="2864"/>
          </a:xfrm>
        </p:grpSpPr>
        <p:sp>
          <p:nvSpPr>
            <p:cNvPr id="10245" name="Text Box 6"/>
            <p:cNvSpPr txBox="1">
              <a:spLocks noChangeArrowheads="1"/>
            </p:cNvSpPr>
            <p:nvPr/>
          </p:nvSpPr>
          <p:spPr bwMode="auto">
            <a:xfrm>
              <a:off x="347" y="3062"/>
              <a:ext cx="901"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effectLst/>
                </a:rPr>
                <a:t>G</a:t>
              </a:r>
              <a:r>
                <a:rPr lang="en-US" altLang="en-US" dirty="0">
                  <a:effectLst/>
                  <a:cs typeface="Times New Roman" pitchFamily="18" charset="0"/>
                </a:rPr>
                <a:t>ö</a:t>
              </a:r>
              <a:r>
                <a:rPr lang="en-US" altLang="en-US" dirty="0">
                  <a:effectLst/>
                </a:rPr>
                <a:t>del</a:t>
              </a:r>
            </a:p>
          </p:txBody>
        </p:sp>
        <p:pic>
          <p:nvPicPr>
            <p:cNvPr id="10246" name="Picture 7"/>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528"/>
              <a:ext cx="1704" cy="25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pic>
      </p:grpSp>
      <p:sp>
        <p:nvSpPr>
          <p:cNvPr id="3" name="Rectangle 2"/>
          <p:cNvSpPr/>
          <p:nvPr/>
        </p:nvSpPr>
        <p:spPr>
          <a:xfrm>
            <a:off x="7772400" y="-46822"/>
            <a:ext cx="1415772" cy="587574"/>
          </a:xfrm>
          <a:prstGeom prst="rect">
            <a:avLst/>
          </a:prstGeom>
        </p:spPr>
        <p:txBody>
          <a:bodyPr wrap="none">
            <a:spAutoFit/>
          </a:bodyPr>
          <a:lstStyle/>
          <a:p>
            <a:r>
              <a:rPr lang="en-US" altLang="en-US" sz="3600" dirty="0"/>
              <a:t>(1931)</a:t>
            </a:r>
          </a:p>
        </p:txBody>
      </p:sp>
      <p:sp>
        <p:nvSpPr>
          <p:cNvPr id="8" name="Rectangle 2"/>
          <p:cNvSpPr txBox="1">
            <a:spLocks noChangeArrowheads="1"/>
          </p:cNvSpPr>
          <p:nvPr/>
        </p:nvSpPr>
        <p:spPr bwMode="auto">
          <a:xfrm>
            <a:off x="228600" y="-228600"/>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US" altLang="en-US" kern="0" dirty="0"/>
              <a:t>Gödel's Incompleteness Theorem</a:t>
            </a:r>
            <a:endParaRPr lang="en-CA" altLang="en-US" kern="0" dirty="0"/>
          </a:p>
        </p:txBody>
      </p:sp>
    </p:spTree>
    <p:extLst>
      <p:ext uri="{BB962C8B-B14F-4D97-AF65-F5344CB8AC3E}">
        <p14:creationId xmlns:p14="http://schemas.microsoft.com/office/powerpoint/2010/main" val="2539047505"/>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8" name="Text Box 6"/>
          <p:cNvSpPr txBox="1">
            <a:spLocks noChangeArrowheads="1"/>
          </p:cNvSpPr>
          <p:nvPr/>
        </p:nvSpPr>
        <p:spPr bwMode="auto">
          <a:xfrm>
            <a:off x="5935663" y="1676400"/>
            <a:ext cx="549275" cy="5794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sz="3200">
              <a:effectLst/>
              <a:latin typeface="Monotype Corsiva" pitchFamily="66" charset="0"/>
            </a:endParaRPr>
          </a:p>
        </p:txBody>
      </p:sp>
      <p:grpSp>
        <p:nvGrpSpPr>
          <p:cNvPr id="6151" name="Group 8"/>
          <p:cNvGrpSpPr>
            <a:grpSpLocks/>
          </p:cNvGrpSpPr>
          <p:nvPr/>
        </p:nvGrpSpPr>
        <p:grpSpPr bwMode="auto">
          <a:xfrm>
            <a:off x="3810000" y="838200"/>
            <a:ext cx="5257800" cy="5918200"/>
            <a:chOff x="2400" y="528"/>
            <a:chExt cx="3312" cy="3728"/>
          </a:xfrm>
        </p:grpSpPr>
        <p:sp>
          <p:nvSpPr>
            <p:cNvPr id="1057801" name="Oval 9"/>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6157" name="Text Box 10"/>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sp>
        <p:nvSpPr>
          <p:cNvPr id="6152" name="Text Box 11"/>
          <p:cNvSpPr txBox="1">
            <a:spLocks noChangeArrowheads="1"/>
          </p:cNvSpPr>
          <p:nvPr/>
        </p:nvSpPr>
        <p:spPr bwMode="auto">
          <a:xfrm>
            <a:off x="7721600" y="762000"/>
            <a:ext cx="16296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effectLst/>
              </a:rPr>
              <a:t>Halting</a:t>
            </a:r>
          </a:p>
        </p:txBody>
      </p:sp>
      <p:pic>
        <p:nvPicPr>
          <p:cNvPr id="16" name="Picture 16" descr="Alan_Turi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399" y="1371600"/>
            <a:ext cx="3494461" cy="41454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28" descr="animated-addone"/>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2430917"/>
            <a:ext cx="3667850" cy="244588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Rectangle 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alpha val="43137"/>
                    </a:srgbClr>
                  </a:outerShdw>
                </a:effectLst>
                <a:latin typeface="Arial Rounded MT Bold" pitchFamily="34" charset="0"/>
                <a:cs typeface="+mn-cs"/>
              </a:rPr>
              <a:t>Computability</a:t>
            </a:r>
          </a:p>
        </p:txBody>
      </p:sp>
      <p:sp>
        <p:nvSpPr>
          <p:cNvPr id="20" name="Rectangle 19"/>
          <p:cNvSpPr/>
          <p:nvPr/>
        </p:nvSpPr>
        <p:spPr>
          <a:xfrm>
            <a:off x="7772400" y="-46822"/>
            <a:ext cx="1415772" cy="646331"/>
          </a:xfrm>
          <a:prstGeom prst="rect">
            <a:avLst/>
          </a:prstGeom>
        </p:spPr>
        <p:txBody>
          <a:bodyPr wrap="none">
            <a:spAutoFit/>
          </a:bodyPr>
          <a:lstStyle/>
          <a:p>
            <a:r>
              <a:rPr lang="en-US" altLang="en-US" sz="3600" dirty="0"/>
              <a:t>(1936)</a:t>
            </a:r>
          </a:p>
        </p:txBody>
      </p:sp>
      <p:sp>
        <p:nvSpPr>
          <p:cNvPr id="21" name="Rectangle 20"/>
          <p:cNvSpPr/>
          <p:nvPr/>
        </p:nvSpPr>
        <p:spPr>
          <a:xfrm>
            <a:off x="983733" y="5486400"/>
            <a:ext cx="1149867" cy="523220"/>
          </a:xfrm>
          <a:prstGeom prst="rect">
            <a:avLst/>
          </a:prstGeom>
        </p:spPr>
        <p:txBody>
          <a:bodyPr wrap="none">
            <a:spAutoFit/>
          </a:bodyPr>
          <a:lstStyle/>
          <a:p>
            <a:r>
              <a:rPr lang="en-US" altLang="en-US" dirty="0"/>
              <a:t>Turing</a:t>
            </a:r>
          </a:p>
        </p:txBody>
      </p:sp>
    </p:spTree>
    <p:extLst>
      <p:ext uri="{BB962C8B-B14F-4D97-AF65-F5344CB8AC3E}">
        <p14:creationId xmlns:p14="http://schemas.microsoft.com/office/powerpoint/2010/main" val="3314801303"/>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1890" name="Rectangle 2"/>
          <p:cNvSpPr>
            <a:spLocks noChangeArrowheads="1"/>
          </p:cNvSpPr>
          <p:nvPr/>
        </p:nvSpPr>
        <p:spPr bwMode="auto">
          <a:xfrm>
            <a:off x="1219200" y="-228600"/>
            <a:ext cx="7772400" cy="1143000"/>
          </a:xfrm>
          <a:prstGeom prst="rect">
            <a:avLst/>
          </a:prstGeom>
          <a:noFill/>
          <a:ln w="9525">
            <a:noFill/>
            <a:miter lim="800000"/>
            <a:headEnd/>
            <a:tailEnd/>
          </a:ln>
          <a:effectLst/>
        </p:spPr>
        <p:txBody>
          <a:bodyPr anchor="ctr"/>
          <a:lstStyle/>
          <a:p>
            <a:pPr algn="ctr">
              <a:defRPr/>
            </a:pPr>
            <a:r>
              <a:rPr lang="en-US" sz="3600" b="1" dirty="0">
                <a:solidFill>
                  <a:schemeClr val="tx2"/>
                </a:solidFill>
                <a:effectLst>
                  <a:outerShdw blurRad="38100" dist="38100" dir="2700000" algn="tl">
                    <a:srgbClr val="000000"/>
                  </a:outerShdw>
                </a:effectLst>
                <a:latin typeface="Arial Rounded MT Bold" pitchFamily="34" charset="0"/>
              </a:rPr>
              <a:t>Poly and NP Time</a:t>
            </a:r>
          </a:p>
        </p:txBody>
      </p:sp>
      <p:grpSp>
        <p:nvGrpSpPr>
          <p:cNvPr id="10243" name="Group 3"/>
          <p:cNvGrpSpPr>
            <a:grpSpLocks/>
          </p:cNvGrpSpPr>
          <p:nvPr/>
        </p:nvGrpSpPr>
        <p:grpSpPr bwMode="auto">
          <a:xfrm>
            <a:off x="3810000" y="838200"/>
            <a:ext cx="5257800" cy="5918200"/>
            <a:chOff x="2400" y="528"/>
            <a:chExt cx="3312" cy="3728"/>
          </a:xfrm>
        </p:grpSpPr>
        <p:sp>
          <p:nvSpPr>
            <p:cNvPr id="1061892"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0273"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0244" name="Group 6"/>
          <p:cNvGrpSpPr>
            <a:grpSpLocks/>
          </p:cNvGrpSpPr>
          <p:nvPr/>
        </p:nvGrpSpPr>
        <p:grpSpPr bwMode="auto">
          <a:xfrm>
            <a:off x="3916363" y="1830388"/>
            <a:ext cx="4986337" cy="4926012"/>
            <a:chOff x="2467" y="1153"/>
            <a:chExt cx="3141" cy="3103"/>
          </a:xfrm>
        </p:grpSpPr>
        <p:grpSp>
          <p:nvGrpSpPr>
            <p:cNvPr id="10266" name="Group 7"/>
            <p:cNvGrpSpPr>
              <a:grpSpLocks/>
            </p:cNvGrpSpPr>
            <p:nvPr/>
          </p:nvGrpSpPr>
          <p:grpSpPr bwMode="auto">
            <a:xfrm>
              <a:off x="2467" y="1153"/>
              <a:ext cx="3141" cy="3079"/>
              <a:chOff x="2467" y="1153"/>
              <a:chExt cx="3141" cy="3079"/>
            </a:xfrm>
          </p:grpSpPr>
          <p:sp>
            <p:nvSpPr>
              <p:cNvPr id="1061896"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0271"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0267" name="Group 10"/>
            <p:cNvGrpSpPr>
              <a:grpSpLocks/>
            </p:cNvGrpSpPr>
            <p:nvPr/>
          </p:nvGrpSpPr>
          <p:grpSpPr bwMode="auto">
            <a:xfrm>
              <a:off x="3304" y="2753"/>
              <a:ext cx="1440" cy="1503"/>
              <a:chOff x="3304" y="2753"/>
              <a:chExt cx="1440" cy="1503"/>
            </a:xfrm>
          </p:grpSpPr>
          <p:sp>
            <p:nvSpPr>
              <p:cNvPr id="10268"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0269"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10251" name="Group 28"/>
          <p:cNvGrpSpPr>
            <a:grpSpLocks/>
          </p:cNvGrpSpPr>
          <p:nvPr/>
        </p:nvGrpSpPr>
        <p:grpSpPr bwMode="auto">
          <a:xfrm>
            <a:off x="3657600" y="3087688"/>
            <a:ext cx="4202113" cy="3254375"/>
            <a:chOff x="2304" y="1945"/>
            <a:chExt cx="2647" cy="2050"/>
          </a:xfrm>
        </p:grpSpPr>
        <p:sp>
          <p:nvSpPr>
            <p:cNvPr id="1061917" name="Oval 29"/>
            <p:cNvSpPr>
              <a:spLocks noChangeArrowheads="1"/>
            </p:cNvSpPr>
            <p:nvPr/>
          </p:nvSpPr>
          <p:spPr bwMode="auto">
            <a:xfrm rot="2528719">
              <a:off x="2304" y="2256"/>
              <a:ext cx="2647" cy="1739"/>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257" name="Text Box 30"/>
            <p:cNvSpPr txBox="1">
              <a:spLocks noChangeArrowheads="1"/>
            </p:cNvSpPr>
            <p:nvPr/>
          </p:nvSpPr>
          <p:spPr bwMode="auto">
            <a:xfrm>
              <a:off x="2823" y="1945"/>
              <a:ext cx="633"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00FFFF"/>
                  </a:solidFill>
                  <a:effectLst/>
                </a:rPr>
                <a:t>NP</a:t>
              </a:r>
            </a:p>
          </p:txBody>
        </p:sp>
      </p:grpSp>
      <p:sp>
        <p:nvSpPr>
          <p:cNvPr id="10255" name="Text Box 36"/>
          <p:cNvSpPr txBox="1">
            <a:spLocks noChangeArrowheads="1"/>
          </p:cNvSpPr>
          <p:nvPr/>
        </p:nvSpPr>
        <p:spPr bwMode="auto">
          <a:xfrm>
            <a:off x="5506795" y="4719935"/>
            <a:ext cx="173220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dirty="0">
                <a:effectLst/>
              </a:rPr>
              <a:t>Matching</a:t>
            </a:r>
          </a:p>
        </p:txBody>
      </p:sp>
      <p:grpSp>
        <p:nvGrpSpPr>
          <p:cNvPr id="34" name="Group 36"/>
          <p:cNvGrpSpPr>
            <a:grpSpLocks/>
          </p:cNvGrpSpPr>
          <p:nvPr/>
        </p:nvGrpSpPr>
        <p:grpSpPr bwMode="auto">
          <a:xfrm>
            <a:off x="381000" y="1196975"/>
            <a:ext cx="3030538" cy="4965701"/>
            <a:chOff x="240" y="764"/>
            <a:chExt cx="1909" cy="3128"/>
          </a:xfrm>
        </p:grpSpPr>
        <p:pic>
          <p:nvPicPr>
            <p:cNvPr id="35" name="Picture 34" descr="Photo-042"/>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240" y="764"/>
              <a:ext cx="1907" cy="274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 name="Rectangle 35"/>
            <p:cNvSpPr>
              <a:spLocks noChangeArrowheads="1"/>
            </p:cNvSpPr>
            <p:nvPr/>
          </p:nvSpPr>
          <p:spPr bwMode="auto">
            <a:xfrm>
              <a:off x="432" y="3562"/>
              <a:ext cx="1717" cy="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effectLst/>
                </a:rPr>
                <a:t>Jack Edmonds</a:t>
              </a:r>
            </a:p>
          </p:txBody>
        </p:sp>
      </p:grpSp>
      <p:sp>
        <p:nvSpPr>
          <p:cNvPr id="37" name="Rectangle 36"/>
          <p:cNvSpPr/>
          <p:nvPr/>
        </p:nvSpPr>
        <p:spPr>
          <a:xfrm>
            <a:off x="7772400" y="-46822"/>
            <a:ext cx="1447799" cy="646331"/>
          </a:xfrm>
          <a:prstGeom prst="rect">
            <a:avLst/>
          </a:prstGeom>
        </p:spPr>
        <p:txBody>
          <a:bodyPr wrap="square">
            <a:spAutoFit/>
          </a:bodyPr>
          <a:lstStyle/>
          <a:p>
            <a:r>
              <a:rPr lang="en-US" altLang="en-US" sz="3600" dirty="0"/>
              <a:t>(1961)</a:t>
            </a:r>
          </a:p>
        </p:txBody>
      </p:sp>
    </p:spTree>
    <p:extLst>
      <p:ext uri="{BB962C8B-B14F-4D97-AF65-F5344CB8AC3E}">
        <p14:creationId xmlns:p14="http://schemas.microsoft.com/office/powerpoint/2010/main" val="3959782325"/>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3938" name="Rectangle 2"/>
          <p:cNvSpPr>
            <a:spLocks noChangeArrowheads="1"/>
          </p:cNvSpPr>
          <p:nvPr/>
        </p:nvSpPr>
        <p:spPr bwMode="auto">
          <a:xfrm>
            <a:off x="1295400" y="-304800"/>
            <a:ext cx="7772400" cy="1143000"/>
          </a:xfrm>
          <a:prstGeom prst="rect">
            <a:avLst/>
          </a:prstGeom>
          <a:noFill/>
          <a:ln w="9525">
            <a:noFill/>
            <a:miter lim="800000"/>
            <a:headEnd/>
            <a:tailEnd/>
          </a:ln>
          <a:effectLst/>
        </p:spPr>
        <p:txBody>
          <a:bodyPr anchor="ctr"/>
          <a:lstStyle/>
          <a:p>
            <a:pPr algn="ctr">
              <a:defRPr/>
            </a:pPr>
            <a:r>
              <a:rPr lang="en-US" sz="3600" b="1" dirty="0">
                <a:solidFill>
                  <a:schemeClr val="tx2"/>
                </a:solidFill>
                <a:effectLst>
                  <a:outerShdw blurRad="38100" dist="38100" dir="2700000" algn="tl">
                    <a:srgbClr val="000000"/>
                  </a:outerShdw>
                </a:effectLst>
                <a:latin typeface="Arial Rounded MT Bold" pitchFamily="34" charset="0"/>
              </a:rPr>
              <a:t>NP-Complete</a:t>
            </a:r>
          </a:p>
        </p:txBody>
      </p:sp>
      <p:grpSp>
        <p:nvGrpSpPr>
          <p:cNvPr id="12291" name="Group 3"/>
          <p:cNvGrpSpPr>
            <a:grpSpLocks/>
          </p:cNvGrpSpPr>
          <p:nvPr/>
        </p:nvGrpSpPr>
        <p:grpSpPr bwMode="auto">
          <a:xfrm>
            <a:off x="3810000" y="838200"/>
            <a:ext cx="5257800" cy="5918200"/>
            <a:chOff x="2400" y="528"/>
            <a:chExt cx="3312" cy="3728"/>
          </a:xfrm>
        </p:grpSpPr>
        <p:sp>
          <p:nvSpPr>
            <p:cNvPr id="1063940" name="Oval 4"/>
            <p:cNvSpPr>
              <a:spLocks noChangeArrowheads="1"/>
            </p:cNvSpPr>
            <p:nvPr/>
          </p:nvSpPr>
          <p:spPr bwMode="auto">
            <a:xfrm>
              <a:off x="2400" y="528"/>
              <a:ext cx="3312" cy="3728"/>
            </a:xfrm>
            <a:prstGeom prst="ellipse">
              <a:avLst/>
            </a:prstGeom>
            <a:noFill/>
            <a:ln w="38100" cap="sq">
              <a:solidFill>
                <a:schemeClr val="hlink"/>
              </a:solidFill>
              <a:round/>
              <a:headEnd/>
              <a:tailEnd/>
            </a:ln>
            <a:effectLst/>
          </p:spPr>
          <p:txBody>
            <a:bodyPr lIns="274320" rIns="274320" anchor="ctr">
              <a:spAutoFit/>
            </a:bodyPr>
            <a:lstStyle/>
            <a:p>
              <a:pPr>
                <a:defRPr/>
              </a:pPr>
              <a:endParaRPr lang="en-CA"/>
            </a:p>
          </p:txBody>
        </p:sp>
        <p:sp>
          <p:nvSpPr>
            <p:cNvPr id="12322" name="Text Box 5"/>
            <p:cNvSpPr txBox="1">
              <a:spLocks noChangeArrowheads="1"/>
            </p:cNvSpPr>
            <p:nvPr/>
          </p:nvSpPr>
          <p:spPr bwMode="auto">
            <a:xfrm>
              <a:off x="3329" y="528"/>
              <a:ext cx="1439"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FF5050"/>
                  </a:solidFill>
                  <a:effectLst/>
                </a:rPr>
                <a:t>Computable</a:t>
              </a:r>
            </a:p>
          </p:txBody>
        </p:sp>
      </p:grpSp>
      <p:grpSp>
        <p:nvGrpSpPr>
          <p:cNvPr id="12292" name="Group 6"/>
          <p:cNvGrpSpPr>
            <a:grpSpLocks/>
          </p:cNvGrpSpPr>
          <p:nvPr/>
        </p:nvGrpSpPr>
        <p:grpSpPr bwMode="auto">
          <a:xfrm>
            <a:off x="3916363" y="1830388"/>
            <a:ext cx="4986337" cy="4926012"/>
            <a:chOff x="2467" y="1153"/>
            <a:chExt cx="3141" cy="3103"/>
          </a:xfrm>
        </p:grpSpPr>
        <p:grpSp>
          <p:nvGrpSpPr>
            <p:cNvPr id="12315" name="Group 7"/>
            <p:cNvGrpSpPr>
              <a:grpSpLocks/>
            </p:cNvGrpSpPr>
            <p:nvPr/>
          </p:nvGrpSpPr>
          <p:grpSpPr bwMode="auto">
            <a:xfrm>
              <a:off x="2467" y="1153"/>
              <a:ext cx="3141" cy="3079"/>
              <a:chOff x="2467" y="1153"/>
              <a:chExt cx="3141" cy="3079"/>
            </a:xfrm>
          </p:grpSpPr>
          <p:sp>
            <p:nvSpPr>
              <p:cNvPr id="1063944" name="Oval 8"/>
              <p:cNvSpPr>
                <a:spLocks noChangeArrowheads="1"/>
              </p:cNvSpPr>
              <p:nvPr/>
            </p:nvSpPr>
            <p:spPr bwMode="auto">
              <a:xfrm>
                <a:off x="2467" y="1240"/>
                <a:ext cx="3141" cy="2992"/>
              </a:xfrm>
              <a:prstGeom prst="ellipse">
                <a:avLst/>
              </a:prstGeom>
              <a:noFill/>
              <a:ln w="38100" cap="sq">
                <a:solidFill>
                  <a:srgbClr val="00FF00"/>
                </a:solidFill>
                <a:round/>
                <a:headEnd/>
                <a:tailEnd/>
              </a:ln>
              <a:effectLst/>
            </p:spPr>
            <p:txBody>
              <a:bodyPr wrap="none" lIns="274320" rIns="274320" anchor="ctr">
                <a:spAutoFit/>
              </a:bodyPr>
              <a:lstStyle/>
              <a:p>
                <a:pPr>
                  <a:defRPr/>
                </a:pPr>
                <a:endParaRPr lang="en-CA"/>
              </a:p>
            </p:txBody>
          </p:sp>
          <p:sp>
            <p:nvSpPr>
              <p:cNvPr id="12320" name="Text Box 9"/>
              <p:cNvSpPr txBox="1">
                <a:spLocks noChangeArrowheads="1"/>
              </p:cNvSpPr>
              <p:nvPr/>
            </p:nvSpPr>
            <p:spPr bwMode="auto">
              <a:xfrm>
                <a:off x="3696" y="1153"/>
                <a:ext cx="70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66FF33"/>
                    </a:solidFill>
                    <a:effectLst/>
                  </a:rPr>
                  <a:t>Exp</a:t>
                </a:r>
              </a:p>
            </p:txBody>
          </p:sp>
        </p:grpSp>
        <p:grpSp>
          <p:nvGrpSpPr>
            <p:cNvPr id="12316" name="Group 10"/>
            <p:cNvGrpSpPr>
              <a:grpSpLocks/>
            </p:cNvGrpSpPr>
            <p:nvPr/>
          </p:nvGrpSpPr>
          <p:grpSpPr bwMode="auto">
            <a:xfrm>
              <a:off x="3304" y="2753"/>
              <a:ext cx="1440" cy="1503"/>
              <a:chOff x="3304" y="2753"/>
              <a:chExt cx="1440" cy="1503"/>
            </a:xfrm>
          </p:grpSpPr>
          <p:sp>
            <p:nvSpPr>
              <p:cNvPr id="12317" name="Oval 11"/>
              <p:cNvSpPr>
                <a:spLocks noChangeArrowheads="1"/>
              </p:cNvSpPr>
              <p:nvPr/>
            </p:nvSpPr>
            <p:spPr bwMode="auto">
              <a:xfrm>
                <a:off x="3304" y="2816"/>
                <a:ext cx="1440" cy="1440"/>
              </a:xfrm>
              <a:prstGeom prst="ellipse">
                <a:avLst/>
              </a:prstGeom>
              <a:noFill/>
              <a:ln w="38100" cap="sq">
                <a:solidFill>
                  <a:srgbClr val="CC99FF"/>
                </a:solidFill>
                <a:round/>
                <a:headEnd/>
                <a:tailEnd/>
              </a:ln>
              <a:extLst>
                <a:ext uri="{909E8E84-426E-40DD-AFC4-6F175D3DCCD1}">
                  <a14:hiddenFill xmlns:a14="http://schemas.microsoft.com/office/drawing/2010/main">
                    <a:solidFill>
                      <a:srgbClr val="FFFFFF"/>
                    </a:solidFill>
                  </a14:hiddenFill>
                </a:ext>
              </a:extLst>
            </p:spPr>
            <p:txBody>
              <a:bodyPr lIns="274320" rIns="274320" anchor="ctr">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endParaRPr lang="en-US" altLang="en-US">
                  <a:effectLst/>
                </a:endParaRPr>
              </a:p>
            </p:txBody>
          </p:sp>
          <p:sp>
            <p:nvSpPr>
              <p:cNvPr id="12318" name="Text Box 12"/>
              <p:cNvSpPr txBox="1">
                <a:spLocks noChangeArrowheads="1"/>
              </p:cNvSpPr>
              <p:nvPr/>
            </p:nvSpPr>
            <p:spPr bwMode="auto">
              <a:xfrm>
                <a:off x="3648" y="2753"/>
                <a:ext cx="757" cy="32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a:solidFill>
                      <a:srgbClr val="CC99FF"/>
                    </a:solidFill>
                    <a:effectLst/>
                  </a:rPr>
                  <a:t>Poly</a:t>
                </a:r>
              </a:p>
            </p:txBody>
          </p:sp>
        </p:grpSp>
      </p:grpSp>
      <p:grpSp>
        <p:nvGrpSpPr>
          <p:cNvPr id="7" name="Group 23"/>
          <p:cNvGrpSpPr>
            <a:grpSpLocks/>
          </p:cNvGrpSpPr>
          <p:nvPr/>
        </p:nvGrpSpPr>
        <p:grpSpPr bwMode="auto">
          <a:xfrm>
            <a:off x="372706" y="1219200"/>
            <a:ext cx="2980094" cy="4495800"/>
            <a:chOff x="1255" y="768"/>
            <a:chExt cx="1162" cy="1949"/>
          </a:xfrm>
        </p:grpSpPr>
        <p:pic>
          <p:nvPicPr>
            <p:cNvPr id="12311" name="Picture 24" descr="Stephen"/>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96" y="768"/>
              <a:ext cx="1121" cy="168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312" name="Rectangle 25"/>
            <p:cNvSpPr>
              <a:spLocks noChangeArrowheads="1"/>
            </p:cNvSpPr>
            <p:nvPr/>
          </p:nvSpPr>
          <p:spPr bwMode="auto">
            <a:xfrm>
              <a:off x="1255" y="2448"/>
              <a:ext cx="1071" cy="2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pPr algn="ctr"/>
              <a:r>
                <a:rPr lang="en-US" altLang="en-US" dirty="0">
                  <a:effectLst/>
                </a:rPr>
                <a:t>Steve Cook</a:t>
              </a:r>
            </a:p>
          </p:txBody>
        </p:sp>
      </p:grpSp>
      <p:sp>
        <p:nvSpPr>
          <p:cNvPr id="1063964" name="Oval 28"/>
          <p:cNvSpPr>
            <a:spLocks noChangeArrowheads="1"/>
          </p:cNvSpPr>
          <p:nvPr/>
        </p:nvSpPr>
        <p:spPr bwMode="auto">
          <a:xfrm rot="2528719">
            <a:off x="3657600" y="3581401"/>
            <a:ext cx="4202113" cy="2760663"/>
          </a:xfrm>
          <a:prstGeom prst="ellipse">
            <a:avLst/>
          </a:prstGeom>
          <a:noFill/>
          <a:ln w="38100" cap="sq">
            <a:solidFill>
              <a:srgbClr val="00FFFF"/>
            </a:solidFill>
            <a:round/>
            <a:headEnd/>
            <a:tailEnd/>
          </a:ln>
          <a:effectLst/>
        </p:spPr>
        <p:txBody>
          <a:bodyPr lIns="274320" rIns="274320" anchor="ctr">
            <a:spAutoFit/>
          </a:bodyPr>
          <a:lstStyle/>
          <a:p>
            <a:pPr>
              <a:defRPr/>
            </a:pPr>
            <a:endParaRPr lang="en-CA"/>
          </a:p>
        </p:txBody>
      </p:sp>
      <p:sp>
        <p:nvSpPr>
          <p:cNvPr id="1063967" name="Text Box 31"/>
          <p:cNvSpPr txBox="1">
            <a:spLocks noChangeArrowheads="1"/>
          </p:cNvSpPr>
          <p:nvPr/>
        </p:nvSpPr>
        <p:spPr bwMode="auto">
          <a:xfrm>
            <a:off x="4319588" y="3441700"/>
            <a:ext cx="1125537"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sz="2400">
                <a:effectLst/>
              </a:rPr>
              <a:t>SAT</a:t>
            </a:r>
          </a:p>
        </p:txBody>
      </p:sp>
      <p:sp>
        <p:nvSpPr>
          <p:cNvPr id="1063974" name="Freeform 38"/>
          <p:cNvSpPr>
            <a:spLocks/>
          </p:cNvSpPr>
          <p:nvPr/>
        </p:nvSpPr>
        <p:spPr bwMode="auto">
          <a:xfrm>
            <a:off x="3935412" y="3582991"/>
            <a:ext cx="2266950" cy="582235"/>
          </a:xfrm>
          <a:custGeom>
            <a:avLst/>
            <a:gdLst/>
            <a:ahLst/>
            <a:cxnLst>
              <a:cxn ang="0">
                <a:pos x="0" y="342"/>
              </a:cxn>
              <a:cxn ang="0">
                <a:pos x="852" y="348"/>
              </a:cxn>
              <a:cxn ang="0">
                <a:pos x="1428" y="0"/>
              </a:cxn>
            </a:cxnLst>
            <a:rect l="0" t="0" r="r" b="b"/>
            <a:pathLst>
              <a:path w="1428" h="405">
                <a:moveTo>
                  <a:pt x="0" y="342"/>
                </a:moveTo>
                <a:cubicBezTo>
                  <a:pt x="142" y="344"/>
                  <a:pt x="614" y="405"/>
                  <a:pt x="852" y="348"/>
                </a:cubicBezTo>
                <a:cubicBezTo>
                  <a:pt x="1103" y="294"/>
                  <a:pt x="1308" y="72"/>
                  <a:pt x="1428" y="0"/>
                </a:cubicBezTo>
              </a:path>
            </a:pathLst>
          </a:custGeom>
          <a:noFill/>
          <a:ln w="38100" cap="sq" cmpd="sng">
            <a:solidFill>
              <a:srgbClr val="00FFFF"/>
            </a:solidFill>
            <a:prstDash val="solid"/>
            <a:round/>
            <a:headEnd type="none" w="med" len="med"/>
            <a:tailEnd type="none" w="med" len="med"/>
          </a:ln>
          <a:effectLst/>
        </p:spPr>
        <p:txBody>
          <a:bodyPr lIns="274320" rIns="274320">
            <a:spAutoFit/>
          </a:bodyPr>
          <a:lstStyle/>
          <a:p>
            <a:pPr>
              <a:defRPr/>
            </a:pPr>
            <a:endParaRPr lang="en-CA"/>
          </a:p>
        </p:txBody>
      </p:sp>
      <p:sp>
        <p:nvSpPr>
          <p:cNvPr id="35" name="Rectangle 34"/>
          <p:cNvSpPr/>
          <p:nvPr/>
        </p:nvSpPr>
        <p:spPr>
          <a:xfrm>
            <a:off x="7772400" y="-46822"/>
            <a:ext cx="1447799" cy="646331"/>
          </a:xfrm>
          <a:prstGeom prst="rect">
            <a:avLst/>
          </a:prstGeom>
        </p:spPr>
        <p:txBody>
          <a:bodyPr wrap="square">
            <a:spAutoFit/>
          </a:bodyPr>
          <a:lstStyle/>
          <a:p>
            <a:r>
              <a:rPr lang="en-US" altLang="en-US" sz="3600" dirty="0"/>
              <a:t>(1971)</a:t>
            </a:r>
          </a:p>
        </p:txBody>
      </p:sp>
      <p:sp>
        <p:nvSpPr>
          <p:cNvPr id="36" name="Text Box 30"/>
          <p:cNvSpPr txBox="1">
            <a:spLocks noChangeArrowheads="1"/>
          </p:cNvSpPr>
          <p:nvPr/>
        </p:nvSpPr>
        <p:spPr bwMode="auto">
          <a:xfrm>
            <a:off x="4481513" y="3087688"/>
            <a:ext cx="1004888"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00FFFF"/>
                </a:solidFill>
                <a:effectLst/>
              </a:rPr>
              <a:t>NP</a:t>
            </a:r>
          </a:p>
        </p:txBody>
      </p:sp>
      <p:sp>
        <p:nvSpPr>
          <p:cNvPr id="37" name="Text Box 39"/>
          <p:cNvSpPr txBox="1">
            <a:spLocks noChangeArrowheads="1"/>
          </p:cNvSpPr>
          <p:nvPr/>
        </p:nvSpPr>
        <p:spPr bwMode="auto">
          <a:xfrm>
            <a:off x="5022672" y="3048000"/>
            <a:ext cx="207685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74320" rIns="274320">
            <a:spAutoFit/>
          </a:bodyPr>
          <a:lstStyle>
            <a:lvl1pPr>
              <a:defRPr sz="2800">
                <a:solidFill>
                  <a:schemeClr val="tx1"/>
                </a:solidFill>
                <a:latin typeface="Times New Roman" pitchFamily="18" charset="0"/>
              </a:defRPr>
            </a:lvl1pPr>
            <a:lvl2pPr marL="742950" indent="-285750">
              <a:defRPr sz="2800">
                <a:solidFill>
                  <a:schemeClr val="tx1"/>
                </a:solidFill>
                <a:latin typeface="Times New Roman" pitchFamily="18" charset="0"/>
              </a:defRPr>
            </a:lvl2pPr>
            <a:lvl3pPr marL="1143000" indent="-228600">
              <a:defRPr sz="2800">
                <a:solidFill>
                  <a:schemeClr val="tx1"/>
                </a:solidFill>
                <a:latin typeface="Times New Roman" pitchFamily="18" charset="0"/>
              </a:defRPr>
            </a:lvl3pPr>
            <a:lvl4pPr marL="1600200" indent="-228600">
              <a:defRPr sz="2800">
                <a:solidFill>
                  <a:schemeClr val="tx1"/>
                </a:solidFill>
                <a:latin typeface="Times New Roman" pitchFamily="18" charset="0"/>
              </a:defRPr>
            </a:lvl4pPr>
            <a:lvl5pPr marL="2057400" indent="-228600">
              <a:defRPr sz="2800">
                <a:solidFill>
                  <a:schemeClr val="tx1"/>
                </a:solidFill>
                <a:latin typeface="Times New Roman" pitchFamily="18" charset="0"/>
              </a:defRPr>
            </a:lvl5pPr>
            <a:lvl6pPr marL="2514600" indent="-228600" eaLnBrk="0" fontAlgn="base" hangingPunct="0">
              <a:spcBef>
                <a:spcPct val="0"/>
              </a:spcBef>
              <a:spcAft>
                <a:spcPct val="0"/>
              </a:spcAft>
              <a:defRPr sz="2800">
                <a:solidFill>
                  <a:schemeClr val="tx1"/>
                </a:solidFill>
                <a:latin typeface="Times New Roman" pitchFamily="18" charset="0"/>
              </a:defRPr>
            </a:lvl6pPr>
            <a:lvl7pPr marL="2971800" indent="-228600" eaLnBrk="0" fontAlgn="base" hangingPunct="0">
              <a:spcBef>
                <a:spcPct val="0"/>
              </a:spcBef>
              <a:spcAft>
                <a:spcPct val="0"/>
              </a:spcAft>
              <a:defRPr sz="2800">
                <a:solidFill>
                  <a:schemeClr val="tx1"/>
                </a:solidFill>
                <a:latin typeface="Times New Roman" pitchFamily="18" charset="0"/>
              </a:defRPr>
            </a:lvl7pPr>
            <a:lvl8pPr marL="3429000" indent="-228600" eaLnBrk="0" fontAlgn="base" hangingPunct="0">
              <a:spcBef>
                <a:spcPct val="0"/>
              </a:spcBef>
              <a:spcAft>
                <a:spcPct val="0"/>
              </a:spcAft>
              <a:defRPr sz="2800">
                <a:solidFill>
                  <a:schemeClr val="tx1"/>
                </a:solidFill>
                <a:latin typeface="Times New Roman" pitchFamily="18" charset="0"/>
              </a:defRPr>
            </a:lvl8pPr>
            <a:lvl9pPr marL="3886200" indent="-228600" eaLnBrk="0" fontAlgn="base" hangingPunct="0">
              <a:spcBef>
                <a:spcPct val="0"/>
              </a:spcBef>
              <a:spcAft>
                <a:spcPct val="0"/>
              </a:spcAft>
              <a:defRPr sz="2800">
                <a:solidFill>
                  <a:schemeClr val="tx1"/>
                </a:solidFill>
                <a:latin typeface="Times New Roman" pitchFamily="18" charset="0"/>
              </a:defRPr>
            </a:lvl9pPr>
          </a:lstStyle>
          <a:p>
            <a:r>
              <a:rPr lang="en-US" altLang="en-US" dirty="0">
                <a:solidFill>
                  <a:srgbClr val="00FFFF"/>
                </a:solidFill>
                <a:effectLst/>
              </a:rPr>
              <a:t>- complete</a:t>
            </a:r>
          </a:p>
        </p:txBody>
      </p:sp>
    </p:spTree>
    <p:extLst>
      <p:ext uri="{BB962C8B-B14F-4D97-AF65-F5344CB8AC3E}">
        <p14:creationId xmlns:p14="http://schemas.microsoft.com/office/powerpoint/2010/main" val="951776370"/>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2"/>
          <p:cNvSpPr txBox="1">
            <a:spLocks noChangeArrowheads="1"/>
          </p:cNvSpPr>
          <p:nvPr/>
        </p:nvSpPr>
        <p:spPr bwMode="auto">
          <a:xfrm>
            <a:off x="685800" y="-152400"/>
            <a:ext cx="7772400" cy="1143000"/>
          </a:xfrm>
          <a:prstGeom prst="rect">
            <a:avLst/>
          </a:prstGeom>
          <a:noFill/>
          <a:ln w="9525">
            <a:noFill/>
            <a:miter lim="800000"/>
            <a:headEnd/>
            <a:tailEnd/>
          </a:ln>
        </p:spPr>
        <p:txBody>
          <a:bodyPr anchor="ctr"/>
          <a:lstStyle/>
          <a:p>
            <a:pPr algn="ctr">
              <a:defRPr/>
            </a:pPr>
            <a:r>
              <a:rPr lang="en-US" sz="3600" b="1" kern="0" dirty="0">
                <a:solidFill>
                  <a:schemeClr val="tx2"/>
                </a:solidFill>
                <a:effectLst>
                  <a:outerShdw blurRad="38100" dist="38100" dir="2700000" algn="tl">
                    <a:srgbClr val="000000">
                      <a:alpha val="43137"/>
                    </a:srgbClr>
                  </a:outerShdw>
                </a:effectLst>
                <a:latin typeface="+mj-lt"/>
                <a:ea typeface="+mj-ea"/>
                <a:cs typeface="+mj-cs"/>
                <a:sym typeface="Wingdings" panose="05000000000000000000" pitchFamily="2" charset="2"/>
              </a:rPr>
              <a:t>Quantum</a:t>
            </a:r>
            <a:endParaRPr lang="en-US" sz="3600" b="1" kern="0" dirty="0">
              <a:solidFill>
                <a:schemeClr val="tx2"/>
              </a:solidFill>
              <a:effectLst>
                <a:outerShdw blurRad="38100" dist="38100" dir="2700000" algn="tl">
                  <a:srgbClr val="000000">
                    <a:alpha val="43137"/>
                  </a:srgbClr>
                </a:outerShdw>
              </a:effectLst>
              <a:sym typeface="Wingdings" panose="05000000000000000000" pitchFamily="2" charset="2"/>
            </a:endParaRPr>
          </a:p>
        </p:txBody>
      </p:sp>
      <p:pic>
        <p:nvPicPr>
          <p:cNvPr id="29"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3267075"/>
            <a:ext cx="6248400" cy="3514725"/>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bwMode="auto">
          <a:xfrm>
            <a:off x="4472941" y="4842680"/>
            <a:ext cx="198119" cy="198119"/>
          </a:xfrm>
          <a:prstGeom prst="ellipse">
            <a:avLst/>
          </a:prstGeom>
          <a:solidFill>
            <a:srgbClr val="FF0000"/>
          </a:solidFill>
          <a:ln w="57150" cap="sq">
            <a:noFill/>
            <a:miter lim="800000"/>
            <a:headEnd/>
            <a:tailEnd/>
          </a:ln>
        </p:spPr>
        <p:txBody>
          <a:bodyPr lIns="0" tIns="0" rIns="0" bIns="0" rtlCol="0" anchor="ctr"/>
          <a:lstStyle/>
          <a:p>
            <a:pPr algn="ctr" eaLnBrk="0" hangingPunct="0"/>
            <a:endParaRPr lang="en-CA" dirty="0"/>
          </a:p>
        </p:txBody>
      </p:sp>
      <p:grpSp>
        <p:nvGrpSpPr>
          <p:cNvPr id="24" name="Group 23"/>
          <p:cNvGrpSpPr/>
          <p:nvPr/>
        </p:nvGrpSpPr>
        <p:grpSpPr>
          <a:xfrm>
            <a:off x="3086100" y="4572000"/>
            <a:ext cx="2971800" cy="381000"/>
            <a:chOff x="1371600" y="4572000"/>
            <a:chExt cx="2971800" cy="381000"/>
          </a:xfrm>
        </p:grpSpPr>
        <p:cxnSp>
          <p:nvCxnSpPr>
            <p:cNvPr id="5" name="Straight Connector 4"/>
            <p:cNvCxnSpPr/>
            <p:nvPr/>
          </p:nvCxnSpPr>
          <p:spPr bwMode="auto">
            <a:xfrm>
              <a:off x="2978624"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12" name="Straight Arrow Connector 11"/>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grpSp>
        <p:nvGrpSpPr>
          <p:cNvPr id="31" name="Group 30"/>
          <p:cNvGrpSpPr/>
          <p:nvPr/>
        </p:nvGrpSpPr>
        <p:grpSpPr>
          <a:xfrm flipV="1">
            <a:off x="3127612" y="4987290"/>
            <a:ext cx="2888776" cy="381000"/>
            <a:chOff x="1371600" y="4572000"/>
            <a:chExt cx="2888776" cy="381000"/>
          </a:xfrm>
        </p:grpSpPr>
        <p:cxnSp>
          <p:nvCxnSpPr>
            <p:cNvPr id="34" name="Straight Connector 33"/>
            <p:cNvCxnSpPr/>
            <p:nvPr/>
          </p:nvCxnSpPr>
          <p:spPr bwMode="auto">
            <a:xfrm>
              <a:off x="2895600" y="4572000"/>
              <a:ext cx="1364776" cy="369740"/>
            </a:xfrm>
            <a:prstGeom prst="line">
              <a:avLst/>
            </a:prstGeom>
            <a:noFill/>
            <a:ln w="25400" cap="flat" cmpd="sng" algn="ctr">
              <a:solidFill>
                <a:schemeClr val="accent1"/>
              </a:solidFill>
              <a:prstDash val="solid"/>
              <a:round/>
              <a:headEnd type="none" w="med" len="med"/>
              <a:tailEnd type="triangle" w="med" len="med"/>
            </a:ln>
            <a:effectLst/>
          </p:spPr>
        </p:cxnSp>
        <p:cxnSp>
          <p:nvCxnSpPr>
            <p:cNvPr id="35" name="Straight Arrow Connector 34"/>
            <p:cNvCxnSpPr/>
            <p:nvPr/>
          </p:nvCxnSpPr>
          <p:spPr bwMode="auto">
            <a:xfrm flipV="1">
              <a:off x="1371600" y="4572000"/>
              <a:ext cx="1600200" cy="381000"/>
            </a:xfrm>
            <a:prstGeom prst="straightConnector1">
              <a:avLst/>
            </a:prstGeom>
            <a:noFill/>
            <a:ln w="25400" cap="flat" cmpd="sng" algn="ctr">
              <a:solidFill>
                <a:schemeClr val="accent1"/>
              </a:solidFill>
              <a:prstDash val="solid"/>
              <a:round/>
              <a:headEnd type="none" w="med" len="med"/>
              <a:tailEnd type="triangle"/>
            </a:ln>
            <a:effectLst/>
          </p:spPr>
        </p:cxnSp>
      </p:grpSp>
      <p:sp>
        <p:nvSpPr>
          <p:cNvPr id="38" name="Oval 37"/>
          <p:cNvSpPr/>
          <p:nvPr/>
        </p:nvSpPr>
        <p:spPr bwMode="auto">
          <a:xfrm>
            <a:off x="4336733" y="4836795"/>
            <a:ext cx="470535" cy="245575"/>
          </a:xfrm>
          <a:prstGeom prst="ellipse">
            <a:avLst/>
          </a:prstGeom>
          <a:noFill/>
          <a:ln w="25400" cap="sq">
            <a:solidFill>
              <a:srgbClr val="FF0000"/>
            </a:solidFill>
            <a:miter lim="800000"/>
            <a:headEnd/>
            <a:tailEnd/>
          </a:ln>
        </p:spPr>
        <p:txBody>
          <a:bodyPr lIns="0" tIns="0" rIns="0" bIns="0" rtlCol="0" anchor="ctr"/>
          <a:lstStyle/>
          <a:p>
            <a:pPr algn="ctr" eaLnBrk="0" hangingPunct="0"/>
            <a:endParaRPr lang="en-CA" dirty="0"/>
          </a:p>
        </p:txBody>
      </p:sp>
      <p:sp>
        <p:nvSpPr>
          <p:cNvPr id="15" name="Freeform 14"/>
          <p:cNvSpPr/>
          <p:nvPr/>
        </p:nvSpPr>
        <p:spPr bwMode="auto">
          <a:xfrm>
            <a:off x="4423551" y="3774063"/>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latin typeface="Times New Roman" pitchFamily="18" charset="0"/>
            </a:endParaRPr>
          </a:p>
        </p:txBody>
      </p:sp>
      <p:sp>
        <p:nvSpPr>
          <p:cNvPr id="16" name="Freeform 15"/>
          <p:cNvSpPr/>
          <p:nvPr/>
        </p:nvSpPr>
        <p:spPr bwMode="auto">
          <a:xfrm>
            <a:off x="4423551" y="4198006"/>
            <a:ext cx="296899" cy="1908902"/>
          </a:xfrm>
          <a:custGeom>
            <a:avLst/>
            <a:gdLst>
              <a:gd name="connsiteX0" fmla="*/ 0 w 248513"/>
              <a:gd name="connsiteY0" fmla="*/ 0 h 1570645"/>
              <a:gd name="connsiteX1" fmla="*/ 248505 w 248513"/>
              <a:gd name="connsiteY1" fmla="*/ 716562 h 1570645"/>
              <a:gd name="connsiteX2" fmla="*/ 9651 w 248513"/>
              <a:gd name="connsiteY2" fmla="*/ 1570645 h 1570645"/>
              <a:gd name="connsiteX3" fmla="*/ 9651 w 248513"/>
              <a:gd name="connsiteY3" fmla="*/ 1570645 h 1570645"/>
              <a:gd name="connsiteX0" fmla="*/ 0 w 231626"/>
              <a:gd name="connsiteY0" fmla="*/ 0 h 1570645"/>
              <a:gd name="connsiteX1" fmla="*/ 231616 w 231626"/>
              <a:gd name="connsiteY1" fmla="*/ 820306 h 1570645"/>
              <a:gd name="connsiteX2" fmla="*/ 9651 w 231626"/>
              <a:gd name="connsiteY2" fmla="*/ 1570645 h 1570645"/>
              <a:gd name="connsiteX3" fmla="*/ 9651 w 231626"/>
              <a:gd name="connsiteY3" fmla="*/ 1570645 h 1570645"/>
              <a:gd name="connsiteX0" fmla="*/ 0 w 231684"/>
              <a:gd name="connsiteY0" fmla="*/ 0 h 1570645"/>
              <a:gd name="connsiteX1" fmla="*/ 231616 w 231684"/>
              <a:gd name="connsiteY1" fmla="*/ 820306 h 1570645"/>
              <a:gd name="connsiteX2" fmla="*/ 9651 w 231684"/>
              <a:gd name="connsiteY2" fmla="*/ 1570645 h 1570645"/>
              <a:gd name="connsiteX3" fmla="*/ 9651 w 231684"/>
              <a:gd name="connsiteY3" fmla="*/ 1570645 h 1570645"/>
              <a:gd name="connsiteX0" fmla="*/ 0 w 270204"/>
              <a:gd name="connsiteY0" fmla="*/ 0 h 1489404"/>
              <a:gd name="connsiteX1" fmla="*/ 269964 w 270204"/>
              <a:gd name="connsiteY1" fmla="*/ 739065 h 1489404"/>
              <a:gd name="connsiteX2" fmla="*/ 47999 w 270204"/>
              <a:gd name="connsiteY2" fmla="*/ 1489404 h 1489404"/>
              <a:gd name="connsiteX3" fmla="*/ 47999 w 270204"/>
              <a:gd name="connsiteY3" fmla="*/ 1489404 h 1489404"/>
              <a:gd name="connsiteX0" fmla="*/ 0 w 270205"/>
              <a:gd name="connsiteY0" fmla="*/ 0 h 1489404"/>
              <a:gd name="connsiteX1" fmla="*/ 269964 w 270205"/>
              <a:gd name="connsiteY1" fmla="*/ 739065 h 1489404"/>
              <a:gd name="connsiteX2" fmla="*/ 47999 w 270205"/>
              <a:gd name="connsiteY2" fmla="*/ 1489404 h 1489404"/>
              <a:gd name="connsiteX3" fmla="*/ 47999 w 270205"/>
              <a:gd name="connsiteY3" fmla="*/ 1489404 h 1489404"/>
              <a:gd name="connsiteX0" fmla="*/ 0 w 270205"/>
              <a:gd name="connsiteY0" fmla="*/ 0 h 1541592"/>
              <a:gd name="connsiteX1" fmla="*/ 269964 w 270205"/>
              <a:gd name="connsiteY1" fmla="*/ 739065 h 1541592"/>
              <a:gd name="connsiteX2" fmla="*/ 47999 w 270205"/>
              <a:gd name="connsiteY2" fmla="*/ 1489404 h 1541592"/>
              <a:gd name="connsiteX3" fmla="*/ 47999 w 270205"/>
              <a:gd name="connsiteY3" fmla="*/ 1475864 h 1541592"/>
              <a:gd name="connsiteX0" fmla="*/ 0 w 270206"/>
              <a:gd name="connsiteY0" fmla="*/ 0 h 1654159"/>
              <a:gd name="connsiteX1" fmla="*/ 269964 w 270206"/>
              <a:gd name="connsiteY1" fmla="*/ 739065 h 1654159"/>
              <a:gd name="connsiteX2" fmla="*/ 47999 w 270206"/>
              <a:gd name="connsiteY2" fmla="*/ 1489404 h 1654159"/>
              <a:gd name="connsiteX3" fmla="*/ 44707 w 270206"/>
              <a:gd name="connsiteY3" fmla="*/ 1653530 h 1654159"/>
              <a:gd name="connsiteX0" fmla="*/ 0 w 270206"/>
              <a:gd name="connsiteY0" fmla="*/ 0 h 1489404"/>
              <a:gd name="connsiteX1" fmla="*/ 269964 w 270206"/>
              <a:gd name="connsiteY1" fmla="*/ 739065 h 1489404"/>
              <a:gd name="connsiteX2" fmla="*/ 47999 w 270206"/>
              <a:gd name="connsiteY2" fmla="*/ 1489404 h 1489404"/>
              <a:gd name="connsiteX0" fmla="*/ 0 w 269967"/>
              <a:gd name="connsiteY0" fmla="*/ 0 h 1489404"/>
              <a:gd name="connsiteX1" fmla="*/ 269964 w 269967"/>
              <a:gd name="connsiteY1" fmla="*/ 739065 h 1489404"/>
              <a:gd name="connsiteX2" fmla="*/ 6234 w 269967"/>
              <a:gd name="connsiteY2" fmla="*/ 1489404 h 1489404"/>
              <a:gd name="connsiteX0" fmla="*/ 0 w 269970"/>
              <a:gd name="connsiteY0" fmla="*/ 0 h 1489404"/>
              <a:gd name="connsiteX1" fmla="*/ 269964 w 269970"/>
              <a:gd name="connsiteY1" fmla="*/ 739065 h 1489404"/>
              <a:gd name="connsiteX2" fmla="*/ 6234 w 269970"/>
              <a:gd name="connsiteY2" fmla="*/ 1489404 h 1489404"/>
              <a:gd name="connsiteX0" fmla="*/ 0 w 314826"/>
              <a:gd name="connsiteY0" fmla="*/ 0 h 1607687"/>
              <a:gd name="connsiteX1" fmla="*/ 314497 w 314826"/>
              <a:gd name="connsiteY1" fmla="*/ 857348 h 1607687"/>
              <a:gd name="connsiteX2" fmla="*/ 50767 w 314826"/>
              <a:gd name="connsiteY2" fmla="*/ 1607687 h 1607687"/>
              <a:gd name="connsiteX0" fmla="*/ 17517 w 332073"/>
              <a:gd name="connsiteY0" fmla="*/ 0 h 1713649"/>
              <a:gd name="connsiteX1" fmla="*/ 332014 w 332073"/>
              <a:gd name="connsiteY1" fmla="*/ 857348 h 1713649"/>
              <a:gd name="connsiteX2" fmla="*/ 0 w 332073"/>
              <a:gd name="connsiteY2" fmla="*/ 1713649 h 1713649"/>
              <a:gd name="connsiteX0" fmla="*/ 37534 w 352090"/>
              <a:gd name="connsiteY0" fmla="*/ 0 h 1873566"/>
              <a:gd name="connsiteX1" fmla="*/ 352031 w 352090"/>
              <a:gd name="connsiteY1" fmla="*/ 857348 h 1873566"/>
              <a:gd name="connsiteX2" fmla="*/ 0 w 352090"/>
              <a:gd name="connsiteY2" fmla="*/ 1873566 h 1873566"/>
              <a:gd name="connsiteX0" fmla="*/ 0 w 377087"/>
              <a:gd name="connsiteY0" fmla="*/ 0 h 1985716"/>
              <a:gd name="connsiteX1" fmla="*/ 377051 w 377087"/>
              <a:gd name="connsiteY1" fmla="*/ 969498 h 1985716"/>
              <a:gd name="connsiteX2" fmla="*/ 25020 w 377087"/>
              <a:gd name="connsiteY2" fmla="*/ 1985716 h 1985716"/>
              <a:gd name="connsiteX0" fmla="*/ 0 w 377088"/>
              <a:gd name="connsiteY0" fmla="*/ 0 h 1985716"/>
              <a:gd name="connsiteX1" fmla="*/ 377051 w 377088"/>
              <a:gd name="connsiteY1" fmla="*/ 969498 h 1985716"/>
              <a:gd name="connsiteX2" fmla="*/ 25020 w 377088"/>
              <a:gd name="connsiteY2" fmla="*/ 1985716 h 1985716"/>
              <a:gd name="connsiteX0" fmla="*/ 0 w 377091"/>
              <a:gd name="connsiteY0" fmla="*/ 0 h 1985716"/>
              <a:gd name="connsiteX1" fmla="*/ 377051 w 377091"/>
              <a:gd name="connsiteY1" fmla="*/ 969498 h 1985716"/>
              <a:gd name="connsiteX2" fmla="*/ 25020 w 377091"/>
              <a:gd name="connsiteY2" fmla="*/ 1985716 h 1985716"/>
              <a:gd name="connsiteX0" fmla="*/ 0 w 372088"/>
              <a:gd name="connsiteY0" fmla="*/ 0 h 1985716"/>
              <a:gd name="connsiteX1" fmla="*/ 372047 w 372088"/>
              <a:gd name="connsiteY1" fmla="*/ 1046342 h 1985716"/>
              <a:gd name="connsiteX2" fmla="*/ 25020 w 372088"/>
              <a:gd name="connsiteY2" fmla="*/ 1985716 h 1985716"/>
              <a:gd name="connsiteX0" fmla="*/ 0 w 372088"/>
              <a:gd name="connsiteY0" fmla="*/ 0 h 1985716"/>
              <a:gd name="connsiteX1" fmla="*/ 372047 w 372088"/>
              <a:gd name="connsiteY1" fmla="*/ 1015190 h 1985716"/>
              <a:gd name="connsiteX2" fmla="*/ 25020 w 372088"/>
              <a:gd name="connsiteY2" fmla="*/ 1985716 h 1985716"/>
            </a:gdLst>
            <a:ahLst/>
            <a:cxnLst>
              <a:cxn ang="0">
                <a:pos x="connsiteX0" y="connsiteY0"/>
              </a:cxn>
              <a:cxn ang="0">
                <a:pos x="connsiteX1" y="connsiteY1"/>
              </a:cxn>
              <a:cxn ang="0">
                <a:pos x="connsiteX2" y="connsiteY2"/>
              </a:cxn>
            </a:cxnLst>
            <a:rect l="l" t="t" r="r" b="b"/>
            <a:pathLst>
              <a:path w="372088" h="1985716">
                <a:moveTo>
                  <a:pt x="0" y="0"/>
                </a:moveTo>
                <a:cubicBezTo>
                  <a:pt x="222935" y="211960"/>
                  <a:pt x="374966" y="729582"/>
                  <a:pt x="372047" y="1015190"/>
                </a:cubicBezTo>
                <a:cubicBezTo>
                  <a:pt x="369128" y="1300798"/>
                  <a:pt x="170902" y="1848023"/>
                  <a:pt x="25020" y="1985716"/>
                </a:cubicBezTo>
              </a:path>
            </a:pathLst>
          </a:custGeom>
          <a:noFill/>
          <a:ln w="57150" cap="sq">
            <a:solidFill>
              <a:srgbClr val="FF0000"/>
            </a:solidFill>
            <a:miter lim="800000"/>
            <a:headEnd/>
            <a:tailEnd/>
          </a:ln>
          <a:extLst>
            <a:ext uri="{909E8E84-426E-40DD-AFC4-6F175D3DCCD1}">
              <a14:hiddenFill xmlns:a14="http://schemas.microsoft.com/office/drawing/2010/main">
                <a:solidFill>
                  <a:srgbClr val="FFFFFF"/>
                </a:solidFill>
              </a14:hiddenFill>
            </a:ext>
          </a:extLst>
        </p:spPr>
        <p:txBody>
          <a:bodyPr vert="horz" wrap="none" lIns="91440" tIns="45720" rIns="91440" bIns="45720" numCol="1" rtlCol="0" anchor="ctr" anchorCtr="0" compatLnSpc="1">
            <a:prstTxWarp prst="textNoShape">
              <a:avLst/>
            </a:prstTxWarp>
          </a:bodyPr>
          <a:lstStyle/>
          <a:p>
            <a:pPr marL="0" marR="0" indent="0" algn="ctr" defTabSz="914400" rtl="0" eaLnBrk="1" fontAlgn="base" latinLnBrk="0" hangingPunct="1">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latin typeface="Times New Roman" pitchFamily="18" charset="0"/>
            </a:endParaRPr>
          </a:p>
        </p:txBody>
      </p:sp>
      <p:grpSp>
        <p:nvGrpSpPr>
          <p:cNvPr id="17" name="Group 16"/>
          <p:cNvGrpSpPr/>
          <p:nvPr/>
        </p:nvGrpSpPr>
        <p:grpSpPr>
          <a:xfrm>
            <a:off x="2438400" y="882245"/>
            <a:ext cx="4267200" cy="2249652"/>
            <a:chOff x="6583082" y="3581400"/>
            <a:chExt cx="2332318" cy="1447800"/>
          </a:xfrm>
        </p:grpSpPr>
        <p:sp>
          <p:nvSpPr>
            <p:cNvPr id="18" name="Rectangle 17"/>
            <p:cNvSpPr/>
            <p:nvPr/>
          </p:nvSpPr>
          <p:spPr bwMode="auto">
            <a:xfrm>
              <a:off x="6583082" y="3581400"/>
              <a:ext cx="2332318" cy="1447800"/>
            </a:xfrm>
            <a:prstGeom prst="rect">
              <a:avLst/>
            </a:prstGeom>
            <a:solidFill>
              <a:schemeClr val="tx1"/>
            </a:solidFill>
            <a:ln w="57150" cap="sq">
              <a:noFill/>
              <a:miter lim="800000"/>
              <a:headEnd/>
              <a:tailEnd/>
            </a:ln>
          </p:spPr>
          <p:txBody>
            <a:bodyPr lIns="0" tIns="0" rIns="0" bIns="0" rtlCol="0" anchor="ctr"/>
            <a:lstStyle/>
            <a:p>
              <a:pPr algn="ctr" eaLnBrk="0" hangingPunct="0"/>
              <a:endParaRPr lang="en-CA" dirty="0"/>
            </a:p>
          </p:txBody>
        </p:sp>
        <p:pic>
          <p:nvPicPr>
            <p:cNvPr id="19" name="Picture 2" descr="https://upload.wikimedia.org/wikipedia/commons/thumb/f/f1/Quantum_mechanics_travelling_wavefunctions_wavelength.svg/2560px-Quantum_mechanics_travelling_wavefunctions_wavelength.svg.png"/>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r="50894" b="50682"/>
            <a:stretch/>
          </p:blipFill>
          <p:spPr bwMode="auto">
            <a:xfrm>
              <a:off x="6629400" y="3657601"/>
              <a:ext cx="2241567" cy="129797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561583490"/>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 Box 33"/>
          <p:cNvSpPr txBox="1">
            <a:spLocks noChangeArrowheads="1"/>
          </p:cNvSpPr>
          <p:nvPr/>
        </p:nvSpPr>
        <p:spPr bwMode="auto">
          <a:xfrm>
            <a:off x="2167287" y="2581870"/>
            <a:ext cx="9338913"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5400" dirty="0">
                <a:solidFill>
                  <a:schemeClr val="tx2"/>
                </a:solidFill>
                <a:latin typeface="Times New Roman" panose="02020603050405020304" pitchFamily="18" charset="0"/>
                <a:cs typeface="Times New Roman" panose="02020603050405020304" pitchFamily="18" charset="0"/>
              </a:rPr>
              <a:t>Beginning 2001 </a:t>
            </a:r>
            <a:endParaRPr lang="en-US" altLang="en-US" sz="5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90367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Supervised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Learning from input/output pairs,</a:t>
            </a:r>
            <a:endParaRPr lang="tr-TR" altLang="en-US" dirty="0">
              <a:latin typeface="Times New Roman" panose="02020603050405020304" pitchFamily="18" charset="0"/>
              <a:cs typeface="Times New Roman" panose="02020603050405020304" pitchFamily="18" charset="0"/>
            </a:endParaRP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156</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Types of Machine Learning</a:t>
            </a:r>
          </a:p>
        </p:txBody>
      </p:sp>
      <p:pic>
        <p:nvPicPr>
          <p:cNvPr id="5" name="Picture 6"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2" y="2057400"/>
            <a:ext cx="7238998" cy="43434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6553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xEl>
                                              <p:pRg st="0" end="0"/>
                                            </p:txEl>
                                          </p:spTgt>
                                        </p:tgtEl>
                                        <p:attrNameLst>
                                          <p:attrName>style.visibility</p:attrName>
                                        </p:attrNameLst>
                                      </p:cBhvr>
                                      <p:to>
                                        <p:strVal val="visible"/>
                                      </p:to>
                                    </p:set>
                                    <p:anim calcmode="lin" valueType="num">
                                      <p:cBhvr additive="base">
                                        <p:cTn id="13"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xEl>
                                              <p:pRg st="1" end="1"/>
                                            </p:txEl>
                                          </p:spTgt>
                                        </p:tgtEl>
                                        <p:attrNameLst>
                                          <p:attrName>style.visibility</p:attrName>
                                        </p:attrNameLst>
                                      </p:cBhvr>
                                      <p:to>
                                        <p:strVal val="visible"/>
                                      </p:to>
                                    </p:set>
                                    <p:anim calcmode="lin" valueType="num">
                                      <p:cBhvr additive="base">
                                        <p:cTn id="1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Unsupervised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Finding pattern in data</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157</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10244"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199" y="2438401"/>
            <a:ext cx="7122407" cy="428288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9872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anim calcmode="lin" valueType="num">
                                      <p:cBhvr additive="base">
                                        <p:cTn id="11"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244"/>
                                        </p:tgtEl>
                                        <p:attrNameLst>
                                          <p:attrName>style.visibility</p:attrName>
                                        </p:attrNameLst>
                                      </p:cBhvr>
                                      <p:to>
                                        <p:strVal val="visible"/>
                                      </p:to>
                                    </p:set>
                                    <p:anim calcmode="lin" valueType="num">
                                      <p:cBhvr additive="base">
                                        <p:cTn id="15" dur="500" fill="hold"/>
                                        <p:tgtEl>
                                          <p:spTgt spid="10244"/>
                                        </p:tgtEl>
                                        <p:attrNameLst>
                                          <p:attrName>ppt_x</p:attrName>
                                        </p:attrNameLst>
                                      </p:cBhvr>
                                      <p:tavLst>
                                        <p:tav tm="0">
                                          <p:val>
                                            <p:strVal val="0-#ppt_w/2"/>
                                          </p:val>
                                        </p:tav>
                                        <p:tav tm="100000">
                                          <p:val>
                                            <p:strVal val="#ppt_x"/>
                                          </p:val>
                                        </p:tav>
                                      </p:tavLst>
                                    </p:anim>
                                    <p:anim calcmode="lin" valueType="num">
                                      <p:cBhvr additive="base">
                                        <p:cTn id="16"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Unsupervised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Finding pattern in data</a:t>
            </a:r>
          </a:p>
          <a:p>
            <a:pPr marL="973138" lvl="2" indent="-457200" eaLnBrk="1" hangingPunct="1">
              <a:buFont typeface="Arial" panose="020B0604020202020204" pitchFamily="34" charset="0"/>
              <a:buChar char="•"/>
            </a:pPr>
            <a:r>
              <a:rPr lang="en-CA" altLang="en-US" dirty="0" err="1">
                <a:latin typeface="Times New Roman" panose="02020603050405020304" pitchFamily="18" charset="0"/>
                <a:cs typeface="Times New Roman" panose="02020603050405020304" pitchFamily="18" charset="0"/>
              </a:rPr>
              <a:t>Eg</a:t>
            </a:r>
            <a:r>
              <a:rPr lang="en-CA" altLang="en-US" dirty="0">
                <a:latin typeface="Times New Roman" panose="02020603050405020304" pitchFamily="18" charset="0"/>
                <a:cs typeface="Times New Roman" panose="02020603050405020304" pitchFamily="18" charset="0"/>
              </a:rPr>
              <a:t>. An alien walks the world and discovers the concept of cars and stop signs even though she doesn’t know what they are.</a:t>
            </a:r>
            <a:endParaRPr lang="tr-TR" altLang="en-US" dirty="0">
              <a:latin typeface="Times New Roman" panose="02020603050405020304" pitchFamily="18" charset="0"/>
              <a:cs typeface="Times New Roman" panose="02020603050405020304" pitchFamily="18" charset="0"/>
            </a:endParaRP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158</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grpSp>
        <p:nvGrpSpPr>
          <p:cNvPr id="4" name="Group 3"/>
          <p:cNvGrpSpPr/>
          <p:nvPr/>
        </p:nvGrpSpPr>
        <p:grpSpPr>
          <a:xfrm>
            <a:off x="152400" y="3770308"/>
            <a:ext cx="8836026" cy="2982918"/>
            <a:chOff x="155575" y="3770308"/>
            <a:chExt cx="8836026" cy="2982918"/>
          </a:xfrm>
        </p:grpSpPr>
        <p:pic>
          <p:nvPicPr>
            <p:cNvPr id="10242"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3045" y="3770308"/>
              <a:ext cx="5338556" cy="2982917"/>
            </a:xfrm>
            <a:prstGeom prst="rect">
              <a:avLst/>
            </a:prstGeom>
            <a:noFill/>
            <a:extLst>
              <a:ext uri="{909E8E84-426E-40DD-AFC4-6F175D3DCCD1}">
                <a14:hiddenFill xmlns:a14="http://schemas.microsoft.com/office/drawing/2010/main">
                  <a:solidFill>
                    <a:srgbClr val="FFFFFF"/>
                  </a:solidFill>
                </a14:hiddenFill>
              </a:ext>
            </a:extLst>
          </p:spPr>
        </p:pic>
        <p:pic>
          <p:nvPicPr>
            <p:cNvPr id="8202" name="Picture 10" descr="Image result for cars stop sig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3781704"/>
              <a:ext cx="4568825" cy="29715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33136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 calcmode="lin" valueType="num">
                                      <p:cBhvr additive="base">
                                        <p:cTn id="7"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Unsupervised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Reinforcement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Learn from future rewards what steps to take</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159</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8206" name="Picture 14" descr="Image result for future rewards robotic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895600" y="3097725"/>
            <a:ext cx="6096000" cy="3657601"/>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Image result for markov cha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1000" y="3135380"/>
            <a:ext cx="4936148" cy="36464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05030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anim calcmode="lin" valueType="num">
                                      <p:cBhvr additive="base">
                                        <p:cTn id="11"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3" end="3"/>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206"/>
                                        </p:tgtEl>
                                        <p:attrNameLst>
                                          <p:attrName>style.visibility</p:attrName>
                                        </p:attrNameLst>
                                      </p:cBhvr>
                                      <p:to>
                                        <p:strVal val="visible"/>
                                      </p:to>
                                    </p:set>
                                    <p:anim calcmode="lin" valueType="num">
                                      <p:cBhvr additive="base">
                                        <p:cTn id="15" dur="500" fill="hold"/>
                                        <p:tgtEl>
                                          <p:spTgt spid="8206"/>
                                        </p:tgtEl>
                                        <p:attrNameLst>
                                          <p:attrName>ppt_x</p:attrName>
                                        </p:attrNameLst>
                                      </p:cBhvr>
                                      <p:tavLst>
                                        <p:tav tm="0">
                                          <p:val>
                                            <p:strVal val="0-#ppt_w/2"/>
                                          </p:val>
                                        </p:tav>
                                        <p:tav tm="100000">
                                          <p:val>
                                            <p:strVal val="#ppt_x"/>
                                          </p:val>
                                        </p:tav>
                                      </p:tavLst>
                                    </p:anim>
                                    <p:anim calcmode="lin" valueType="num">
                                      <p:cBhvr additive="base">
                                        <p:cTn id="16" dur="500" fill="hold"/>
                                        <p:tgtEl>
                                          <p:spTgt spid="820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3901440" y="953631"/>
            <a:ext cx="558987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dirty="0">
              <a:solidFill>
                <a:schemeClr val="tx2"/>
              </a:solidFill>
              <a:latin typeface="Times New Roman" pitchFamily="18" charset="0"/>
            </a:endParaRPr>
          </a:p>
          <a:p>
            <a:pPr algn="ctr">
              <a:spcBef>
                <a:spcPct val="0"/>
              </a:spcBef>
            </a:pPr>
            <a:r>
              <a:rPr lang="en-US" altLang="en-US" sz="2800" dirty="0">
                <a:latin typeface="Times New Roman" pitchFamily="18" charset="0"/>
              </a:rPr>
              <a:t>Add just a little random change</a:t>
            </a:r>
          </a:p>
          <a:p>
            <a:pPr algn="ctr">
              <a:spcBef>
                <a:spcPct val="0"/>
              </a:spcBef>
            </a:pPr>
            <a:r>
              <a:rPr lang="en-US" altLang="en-US" sz="2800" dirty="0">
                <a:latin typeface="Times New Roman" pitchFamily="18" charset="0"/>
              </a:rPr>
              <a:t>that is encouraged just a little </a:t>
            </a:r>
          </a:p>
          <a:p>
            <a:pPr algn="ctr">
              <a:spcBef>
                <a:spcPct val="0"/>
              </a:spcBef>
            </a:pPr>
            <a:r>
              <a:rPr lang="en-US" altLang="en-US" sz="2800" dirty="0">
                <a:latin typeface="Times New Roman" pitchFamily="18" charset="0"/>
              </a:rPr>
              <a:t>     by some feed back </a:t>
            </a:r>
          </a:p>
          <a:p>
            <a:pPr algn="ctr">
              <a:spcBef>
                <a:spcPct val="0"/>
              </a:spcBef>
            </a:pPr>
            <a:r>
              <a:rPr lang="en-US" altLang="en-US" sz="2800" dirty="0">
                <a:latin typeface="Times New Roman" pitchFamily="18" charset="0"/>
              </a:rPr>
              <a:t>       to go in the right direction.</a:t>
            </a:r>
          </a:p>
        </p:txBody>
      </p:sp>
      <p:sp>
        <p:nvSpPr>
          <p:cNvPr id="18"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5" name="Text Box 33"/>
          <p:cNvSpPr txBox="1">
            <a:spLocks noChangeArrowheads="1"/>
          </p:cNvSpPr>
          <p:nvPr/>
        </p:nvSpPr>
        <p:spPr bwMode="auto">
          <a:xfrm>
            <a:off x="5257800" y="4584918"/>
            <a:ext cx="3810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Emergent Complexity</a:t>
            </a:r>
          </a:p>
          <a:p>
            <a:pPr algn="ctr">
              <a:spcBef>
                <a:spcPct val="0"/>
              </a:spcBef>
            </a:pPr>
            <a:r>
              <a:rPr lang="en-US" altLang="en-US" sz="2800" dirty="0">
                <a:latin typeface="Times New Roman" pitchFamily="18" charset="0"/>
              </a:rPr>
              <a:t>And what arises</a:t>
            </a:r>
          </a:p>
          <a:p>
            <a:pPr algn="ctr">
              <a:spcBef>
                <a:spcPct val="0"/>
              </a:spcBef>
            </a:pPr>
            <a:r>
              <a:rPr lang="en-US" altLang="en-US" sz="2800" dirty="0">
                <a:latin typeface="Times New Roman" pitchFamily="18" charset="0"/>
              </a:rPr>
              <a:t>is awe inspiring</a:t>
            </a:r>
          </a:p>
          <a:p>
            <a:pPr algn="ctr">
              <a:spcBef>
                <a:spcPct val="0"/>
              </a:spcBef>
            </a:pPr>
            <a:endParaRPr lang="en-US" altLang="en-US" sz="2800" dirty="0">
              <a:latin typeface="Times New Roman" pitchFamily="18" charset="0"/>
            </a:endParaRPr>
          </a:p>
        </p:txBody>
      </p:sp>
      <p:grpSp>
        <p:nvGrpSpPr>
          <p:cNvPr id="7" name="Group 6"/>
          <p:cNvGrpSpPr/>
          <p:nvPr/>
        </p:nvGrpSpPr>
        <p:grpSpPr>
          <a:xfrm>
            <a:off x="609600" y="1143000"/>
            <a:ext cx="3200400" cy="2667000"/>
            <a:chOff x="4724400" y="3077392"/>
            <a:chExt cx="4030951" cy="3642254"/>
          </a:xfrm>
        </p:grpSpPr>
        <p:pic>
          <p:nvPicPr>
            <p:cNvPr id="8"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24400" y="3077392"/>
              <a:ext cx="4030951" cy="3642254"/>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6400800" y="4114800"/>
              <a:ext cx="2033628"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 name="Text Box 33"/>
            <p:cNvSpPr txBox="1">
              <a:spLocks noChangeArrowheads="1"/>
            </p:cNvSpPr>
            <p:nvPr/>
          </p:nvSpPr>
          <p:spPr bwMode="auto">
            <a:xfrm>
              <a:off x="6096000" y="3909907"/>
              <a:ext cx="2590800" cy="94572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solidFill>
                    <a:schemeClr val="bg2"/>
                  </a:solidFill>
                  <a:latin typeface="Times New Roman" pitchFamily="18" charset="0"/>
                </a:rPr>
                <a:t>No. That is not a face.</a:t>
              </a:r>
            </a:p>
          </p:txBody>
        </p:sp>
        <p:pic>
          <p:nvPicPr>
            <p:cNvPr id="11"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77021" y="3143221"/>
              <a:ext cx="819179" cy="819179"/>
            </a:xfrm>
            <a:prstGeom prst="rect">
              <a:avLst/>
            </a:prstGeom>
            <a:noFill/>
            <a:extLst>
              <a:ext uri="{909E8E84-426E-40DD-AFC4-6F175D3DCCD1}">
                <a14:hiddenFill xmlns:a14="http://schemas.microsoft.com/office/drawing/2010/main">
                  <a:solidFill>
                    <a:srgbClr val="FFFFFF"/>
                  </a:solidFill>
                </a14:hiddenFill>
              </a:ext>
            </a:extLst>
          </p:spPr>
        </p:pic>
      </p:grpSp>
      <p:pic>
        <p:nvPicPr>
          <p:cNvPr id="12" name="Picture 8" descr="https://resources.inbenta.com/finger%20me%20AI.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90499" y="4361245"/>
            <a:ext cx="4991101" cy="224951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478057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ppt_x"/>
                                          </p:val>
                                        </p:tav>
                                        <p:tav tm="100000">
                                          <p:val>
                                            <p:strVal val="#ppt_x"/>
                                          </p:val>
                                        </p:tav>
                                      </p:tavLst>
                                    </p:anim>
                                    <p:anim calcmode="lin" valueType="num">
                                      <p:cBhvr additive="base">
                                        <p:cTn id="14" dur="500" fill="hold"/>
                                        <p:tgtEl>
                                          <p:spTgt spid="12"/>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Unsupervised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Reinforcement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Learn from future rewards what steps to take</a:t>
            </a:r>
          </a:p>
          <a:p>
            <a:pPr marL="0" indent="0" eaLnBrk="1" hangingPunct="1"/>
            <a:endParaRPr lang="tr-TR" altLang="en-US" dirty="0">
              <a:latin typeface="Times New Roman" panose="02020603050405020304" pitchFamily="18" charset="0"/>
              <a:cs typeface="Times New Roman" panose="02020603050405020304" pitchFamily="18" charset="0"/>
            </a:endParaRP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160</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8204" name="Picture 12" descr="Image result for alpha go"/>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47800" y="3200400"/>
            <a:ext cx="6259284" cy="3505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72468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04"/>
                                        </p:tgtEl>
                                        <p:attrNameLst>
                                          <p:attrName>style.visibility</p:attrName>
                                        </p:attrNameLst>
                                      </p:cBhvr>
                                      <p:to>
                                        <p:strVal val="visible"/>
                                      </p:to>
                                    </p:set>
                                    <p:anim calcmode="lin" valueType="num">
                                      <p:cBhvr additive="base">
                                        <p:cTn id="7" dur="500" fill="hold"/>
                                        <p:tgtEl>
                                          <p:spTgt spid="8204"/>
                                        </p:tgtEl>
                                        <p:attrNameLst>
                                          <p:attrName>ppt_x</p:attrName>
                                        </p:attrNameLst>
                                      </p:cBhvr>
                                      <p:tavLst>
                                        <p:tav tm="0">
                                          <p:val>
                                            <p:strVal val="0-#ppt_w/2"/>
                                          </p:val>
                                        </p:tav>
                                        <p:tav tm="100000">
                                          <p:val>
                                            <p:strVal val="#ppt_x"/>
                                          </p:val>
                                        </p:tav>
                                      </p:tavLst>
                                    </p:anim>
                                    <p:anim calcmode="lin" valueType="num">
                                      <p:cBhvr additive="base">
                                        <p:cTn id="8" dur="500" fill="hold"/>
                                        <p:tgtEl>
                                          <p:spTgt spid="82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 name="Text Box 33"/>
              <p:cNvSpPr txBox="1">
                <a:spLocks noChangeArrowheads="1"/>
              </p:cNvSpPr>
              <p:nvPr/>
            </p:nvSpPr>
            <p:spPr bwMode="auto">
              <a:xfrm>
                <a:off x="-97457" y="3352800"/>
                <a:ext cx="9338913" cy="348807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 linear predictor:</a:t>
                </a:r>
              </a:p>
              <a:p>
                <a:pPr marL="457200" indent="-457200">
                  <a:spcBef>
                    <a:spcPct val="0"/>
                  </a:spcBef>
                  <a:buFont typeface="Arial" panose="020B0604020202020204" pitchFamily="34" charset="0"/>
                  <a:buChar char="•"/>
                </a:pPr>
                <a:r>
                  <a:rPr lang="en-US" altLang="en-US" sz="2800" dirty="0">
                    <a:latin typeface="Times New Roman" pitchFamily="18" charset="0"/>
                  </a:rPr>
                  <a:t>The input </a:t>
                </a:r>
                <a14:m>
                  <m:oMath xmlns:m="http://schemas.openxmlformats.org/officeDocument/2006/math">
                    <m:acc>
                      <m:accPr>
                        <m:chr m:val="⃗"/>
                        <m:ctrlPr>
                          <a:rPr lang="en-US" altLang="en-US" sz="2800" b="1" i="1" dirty="0" smtClean="0">
                            <a:solidFill>
                              <a:srgbClr val="FF00FF"/>
                            </a:solidFill>
                            <a:latin typeface="Cambria Math" panose="02040503050406030204" pitchFamily="18" charset="0"/>
                            <a:sym typeface="Symbol" panose="05050102010706020507" pitchFamily="18" charset="2"/>
                          </a:rPr>
                        </m:ctrlPr>
                      </m:accPr>
                      <m:e>
                        <m:r>
                          <a:rPr lang="en-CA" altLang="en-US" sz="2800" b="1" i="1" dirty="0" smtClean="0">
                            <a:solidFill>
                              <a:srgbClr val="FF00FF"/>
                            </a:solidFill>
                            <a:latin typeface="Cambria Math" panose="02040503050406030204" pitchFamily="18" charset="0"/>
                            <a:sym typeface="Symbol" panose="05050102010706020507" pitchFamily="18" charset="2"/>
                          </a:rPr>
                          <m:t>𝒙</m:t>
                        </m:r>
                      </m:e>
                    </m:acc>
                  </m:oMath>
                </a14:m>
                <a:r>
                  <a:rPr lang="en-US" altLang="en-US" sz="2800" i="1" dirty="0">
                    <a:solidFill>
                      <a:srgbClr val="FF00FF"/>
                    </a:solidFill>
                    <a:latin typeface="Times New Roman" pitchFamily="18" charset="0"/>
                    <a:sym typeface="Symbol" panose="05050102010706020507" pitchFamily="18" charset="2"/>
                  </a:rPr>
                  <a:t> =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US" altLang="en-US" sz="2800" dirty="0">
                    <a:latin typeface="Times New Roman" pitchFamily="18" charset="0"/>
                  </a:rPr>
                  <a:t>Each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i</a:t>
                </a:r>
                <a:r>
                  <a:rPr lang="en-US" altLang="en-US" sz="2800" dirty="0">
                    <a:latin typeface="Times New Roman" pitchFamily="18" charset="0"/>
                  </a:rPr>
                  <a:t> is multiplied by its corresponding weight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i</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rPr>
                  <a:t>These products are summed up, giving</a:t>
                </a:r>
                <a:br>
                  <a:rPr lang="en-US" altLang="en-US" sz="2800" dirty="0">
                    <a:latin typeface="Times New Roman" pitchFamily="18" charset="0"/>
                  </a:rPr>
                </a:br>
                <a:r>
                  <a:rPr lang="en-US" altLang="en-US" sz="2800" dirty="0">
                    <a:latin typeface="Times New Roman" pitchFamily="18" charset="0"/>
                  </a:rPr>
                  <a:t>   </a:t>
                </a:r>
                <a:r>
                  <a:rPr lang="en-US" altLang="en-US" sz="2800" i="1" dirty="0">
                    <a:solidFill>
                      <a:srgbClr val="00FFFF"/>
                    </a:solidFill>
                    <a:latin typeface="Times New Roman" pitchFamily="18" charset="0"/>
                  </a:rPr>
                  <a:t>z</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a:t>
                </a:r>
                <a:r>
                  <a:rPr lang="en-US" altLang="en-US" sz="2800" dirty="0">
                    <a:latin typeface="Times New Roman" pitchFamily="18" charset="0"/>
                  </a:rPr>
                  <a:t>  + … +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baseline="-25000" dirty="0">
                    <a:solidFill>
                      <a:srgbClr val="66FF33"/>
                    </a:solidFill>
                    <a:latin typeface="Times New Roman" pitchFamily="18" charset="0"/>
                  </a:rPr>
                  <a:t> </a:t>
                </a:r>
                <a:r>
                  <a:rPr lang="en-US" altLang="en-US" sz="2800" i="1" dirty="0" err="1">
                    <a:solidFill>
                      <a:srgbClr val="FF00FF"/>
                    </a:solidFill>
                    <a:latin typeface="Times New Roman" pitchFamily="18" charset="0"/>
                  </a:rPr>
                  <a:t>x</a:t>
                </a:r>
                <a:r>
                  <a:rPr lang="en-US" altLang="en-US" sz="2800" i="1" baseline="-25000" dirty="0" err="1">
                    <a:solidFill>
                      <a:srgbClr val="FF00FF"/>
                    </a:solidFill>
                    <a:latin typeface="Times New Roman" pitchFamily="18" charset="0"/>
                  </a:rPr>
                  <a:t>n</a:t>
                </a:r>
                <a:endParaRPr lang="en-US" altLang="en-US" sz="2800" i="1" baseline="-25000" dirty="0">
                  <a:solidFill>
                    <a:srgbClr val="FF00FF"/>
                  </a:solidFill>
                  <a:latin typeface="Times New Roman" pitchFamily="18" charset="0"/>
                </a:endParaRPr>
              </a:p>
              <a:p>
                <a:pPr marL="457200" indent="-457200">
                  <a:spcBef>
                    <a:spcPct val="0"/>
                  </a:spcBef>
                  <a:buFont typeface="Arial" panose="020B0604020202020204" pitchFamily="34" charset="0"/>
                  <a:buChar char="•"/>
                </a:pPr>
                <a:endParaRPr lang="en-US" altLang="en-US" sz="2800" i="1" baseline="-25000" dirty="0">
                  <a:solidFill>
                    <a:srgbClr val="FF00FF"/>
                  </a:solidFill>
                  <a:latin typeface="Times New Roman" pitchFamily="18" charset="0"/>
                </a:endParaRPr>
              </a:p>
              <a:p>
                <a:pPr>
                  <a:spcBef>
                    <a:spcPct val="0"/>
                  </a:spcBef>
                </a:pPr>
                <a:r>
                  <a:rPr lang="en-US" altLang="en-US" sz="2800" i="1" baseline="-25000" dirty="0">
                    <a:solidFill>
                      <a:srgbClr val="FF00FF"/>
                    </a:solidFill>
                    <a:latin typeface="Times New Roman" pitchFamily="18" charset="0"/>
                  </a:rPr>
                  <a:t>                                                         </a:t>
                </a:r>
                <a:r>
                  <a:rPr lang="en-US" altLang="en-US" sz="2800" dirty="0">
                    <a:latin typeface="Times New Roman" pitchFamily="18" charset="0"/>
                  </a:rPr>
                  <a:t>Lines and planes </a:t>
                </a:r>
              </a:p>
              <a:p>
                <a:pPr marL="457200" indent="-457200">
                  <a:spcBef>
                    <a:spcPct val="0"/>
                  </a:spcBef>
                  <a:buFont typeface="Arial" panose="020B0604020202020204" pitchFamily="34" charset="0"/>
                  <a:buChar char="•"/>
                </a:pPr>
                <a:endParaRPr lang="en-CA" altLang="en-US" sz="2800" dirty="0">
                  <a:latin typeface="Times New Roman" pitchFamily="18" charset="0"/>
                </a:endParaRPr>
              </a:p>
            </p:txBody>
          </p:sp>
        </mc:Choice>
        <mc:Fallback xmlns="">
          <p:sp>
            <p:nvSpPr>
              <p:cNvPr id="9" name="Text Box 33"/>
              <p:cNvSpPr txBox="1">
                <a:spLocks noRot="1" noChangeAspect="1" noMove="1" noResize="1" noEditPoints="1" noAdjustHandles="1" noChangeArrowheads="1" noChangeShapeType="1" noTextEdit="1"/>
              </p:cNvSpPr>
              <p:nvPr/>
            </p:nvSpPr>
            <p:spPr bwMode="auto">
              <a:xfrm>
                <a:off x="-97457" y="3352800"/>
                <a:ext cx="9338913" cy="3488071"/>
              </a:xfrm>
              <a:prstGeom prst="rect">
                <a:avLst/>
              </a:prstGeom>
              <a:blipFill>
                <a:blip r:embed="rId3"/>
                <a:stretch>
                  <a:fillRect t="-174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Linear Regression</a:t>
            </a:r>
          </a:p>
        </p:txBody>
      </p:sp>
      <p:grpSp>
        <p:nvGrpSpPr>
          <p:cNvPr id="23" name="Group 22"/>
          <p:cNvGrpSpPr/>
          <p:nvPr/>
        </p:nvGrpSpPr>
        <p:grpSpPr>
          <a:xfrm>
            <a:off x="2859588" y="630771"/>
            <a:ext cx="5751012" cy="2819400"/>
            <a:chOff x="3200400" y="609600"/>
            <a:chExt cx="5751012" cy="2819400"/>
          </a:xfrm>
        </p:grpSpPr>
        <p:sp>
          <p:nvSpPr>
            <p:cNvPr id="24" name="Rectangle 23"/>
            <p:cNvSpPr/>
            <p:nvPr/>
          </p:nvSpPr>
          <p:spPr>
            <a:xfrm>
              <a:off x="8135620" y="609600"/>
              <a:ext cx="815792" cy="2818800"/>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2" descr="image20"/>
            <p:cNvPicPr>
              <a:picLocks noChangeAspect="1" noChangeArrowheads="1"/>
            </p:cNvPicPr>
            <p:nvPr/>
          </p:nvPicPr>
          <p:blipFill rotWithShape="1">
            <a:blip r:embed="rId4">
              <a:extLst>
                <a:ext uri="{28A0092B-C50C-407E-A947-70E740481C1C}">
                  <a14:useLocalDpi xmlns:a14="http://schemas.microsoft.com/office/drawing/2010/main" val="0"/>
                </a:ext>
              </a:extLst>
            </a:blip>
            <a:srcRect l="13334" t="22222" r="42905" b="44444"/>
            <a:stretch/>
          </p:blipFill>
          <p:spPr bwMode="auto">
            <a:xfrm>
              <a:off x="3200400"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Rectangle 25"/>
            <p:cNvSpPr/>
            <p:nvPr/>
          </p:nvSpPr>
          <p:spPr>
            <a:xfrm>
              <a:off x="6705600" y="2133600"/>
              <a:ext cx="12954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7" name="TextBox 26"/>
                <p:cNvSpPr txBox="1"/>
                <p:nvPr/>
              </p:nvSpPr>
              <p:spPr>
                <a:xfrm>
                  <a:off x="6466708" y="2453464"/>
                  <a:ext cx="1779910"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7" name="TextBox 26"/>
                <p:cNvSpPr txBox="1">
                  <a:spLocks noRot="1" noChangeAspect="1" noMove="1" noResize="1" noEditPoints="1" noAdjustHandles="1" noChangeArrowheads="1" noChangeShapeType="1" noTextEdit="1"/>
                </p:cNvSpPr>
                <p:nvPr/>
              </p:nvSpPr>
              <p:spPr>
                <a:xfrm>
                  <a:off x="6466708" y="2453464"/>
                  <a:ext cx="1779910"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8" name="TextBox 27"/>
                <p:cNvSpPr txBox="1"/>
                <p:nvPr/>
              </p:nvSpPr>
              <p:spPr>
                <a:xfrm>
                  <a:off x="8684869" y="1876644"/>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28" name="TextBox 27"/>
                <p:cNvSpPr txBox="1">
                  <a:spLocks noRot="1" noChangeAspect="1" noMove="1" noResize="1" noEditPoints="1" noAdjustHandles="1" noChangeArrowheads="1" noChangeShapeType="1" noTextEdit="1"/>
                </p:cNvSpPr>
                <p:nvPr/>
              </p:nvSpPr>
              <p:spPr>
                <a:xfrm>
                  <a:off x="8684869" y="1876644"/>
                  <a:ext cx="212751" cy="307777"/>
                </a:xfrm>
                <a:prstGeom prst="rect">
                  <a:avLst/>
                </a:prstGeom>
                <a:blipFill>
                  <a:blip r:embed="rId6"/>
                  <a:stretch>
                    <a:fillRect l="-28571" r="-25714" b="-28000"/>
                  </a:stretch>
                </a:blipFill>
              </p:spPr>
              <p:txBody>
                <a:bodyPr/>
                <a:lstStyle/>
                <a:p>
                  <a:r>
                    <a:rPr lang="en-CA">
                      <a:noFill/>
                    </a:rPr>
                    <a:t> </a:t>
                  </a:r>
                </a:p>
              </p:txBody>
            </p:sp>
          </mc:Fallback>
        </mc:AlternateContent>
        <p:sp>
          <p:nvSpPr>
            <p:cNvPr id="29" name="Oval 28"/>
            <p:cNvSpPr/>
            <p:nvPr/>
          </p:nvSpPr>
          <p:spPr>
            <a:xfrm>
              <a:off x="8211820" y="1905000"/>
              <a:ext cx="304800" cy="304800"/>
            </a:xfrm>
            <a:prstGeom prst="ellipse">
              <a:avLst/>
            </a:prstGeom>
            <a:ln w="15875">
              <a:solidFill>
                <a:schemeClr val="bg2"/>
              </a:solidFill>
            </a:ln>
          </p:spPr>
          <p:txBody>
            <a:bodyPr wrap="square" rtlCol="0" anchor="ctr">
              <a:spAutoFit/>
            </a:bodyPr>
            <a:lstStyle/>
            <a:p>
              <a:pPr algn="l"/>
              <a:endParaRPr lang="en-CA" sz="2400" dirty="0"/>
            </a:p>
          </p:txBody>
        </p:sp>
        <p:sp>
          <p:nvSpPr>
            <p:cNvPr id="30" name="Rectangle 29"/>
            <p:cNvSpPr/>
            <p:nvPr/>
          </p:nvSpPr>
          <p:spPr>
            <a:xfrm>
              <a:off x="3285392" y="762000"/>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31" name="Rectangle 30"/>
            <p:cNvSpPr/>
            <p:nvPr/>
          </p:nvSpPr>
          <p:spPr>
            <a:xfrm>
              <a:off x="3276600" y="1214735"/>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2</a:t>
              </a:r>
              <a:endParaRPr lang="en-CA" sz="2400" dirty="0">
                <a:solidFill>
                  <a:schemeClr val="bg2"/>
                </a:solidFill>
              </a:endParaRPr>
            </a:p>
          </p:txBody>
        </p:sp>
        <p:sp>
          <p:nvSpPr>
            <p:cNvPr id="32" name="Rectangle 31"/>
            <p:cNvSpPr/>
            <p:nvPr/>
          </p:nvSpPr>
          <p:spPr>
            <a:xfrm>
              <a:off x="3276600" y="2743200"/>
              <a:ext cx="423514" cy="461665"/>
            </a:xfrm>
            <a:prstGeom prst="rect">
              <a:avLst/>
            </a:prstGeom>
            <a:solidFill>
              <a:schemeClr val="tx1"/>
            </a:solid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33" name="Oval 32"/>
            <p:cNvSpPr/>
            <p:nvPr/>
          </p:nvSpPr>
          <p:spPr>
            <a:xfrm>
              <a:off x="4226166" y="996462"/>
              <a:ext cx="228600" cy="224135"/>
            </a:xfrm>
            <a:prstGeom prst="ellipse">
              <a:avLst/>
            </a:prstGeom>
            <a:solidFill>
              <a:schemeClr val="tx1"/>
            </a:solidFill>
            <a:ln>
              <a:noFill/>
            </a:ln>
          </p:spPr>
          <p:txBody>
            <a:bodyPr wrap="square" rtlCol="0" anchor="ctr">
              <a:spAutoFit/>
            </a:bodyPr>
            <a:lstStyle/>
            <a:p>
              <a:pPr algn="l"/>
              <a:endParaRPr lang="en-CA" sz="2400" dirty="0"/>
            </a:p>
          </p:txBody>
        </p:sp>
        <p:sp>
          <p:nvSpPr>
            <p:cNvPr id="34" name="Oval 33"/>
            <p:cNvSpPr/>
            <p:nvPr/>
          </p:nvSpPr>
          <p:spPr>
            <a:xfrm>
              <a:off x="4191000" y="1335037"/>
              <a:ext cx="228600" cy="224135"/>
            </a:xfrm>
            <a:prstGeom prst="ellipse">
              <a:avLst/>
            </a:prstGeom>
            <a:solidFill>
              <a:schemeClr val="tx1"/>
            </a:solidFill>
            <a:ln>
              <a:noFill/>
            </a:ln>
          </p:spPr>
          <p:txBody>
            <a:bodyPr wrap="square" rtlCol="0" anchor="ctr">
              <a:spAutoFit/>
            </a:bodyPr>
            <a:lstStyle/>
            <a:p>
              <a:pPr algn="l"/>
              <a:endParaRPr lang="en-CA" sz="2400" dirty="0"/>
            </a:p>
          </p:txBody>
        </p:sp>
        <p:sp>
          <p:nvSpPr>
            <p:cNvPr id="35" name="Oval 34"/>
            <p:cNvSpPr/>
            <p:nvPr/>
          </p:nvSpPr>
          <p:spPr>
            <a:xfrm>
              <a:off x="4114800" y="2438400"/>
              <a:ext cx="304800" cy="300335"/>
            </a:xfrm>
            <a:prstGeom prst="ellipse">
              <a:avLst/>
            </a:prstGeom>
            <a:solidFill>
              <a:schemeClr val="tx1"/>
            </a:solidFill>
            <a:ln>
              <a:noFill/>
            </a:ln>
          </p:spPr>
          <p:txBody>
            <a:bodyPr wrap="square" rtlCol="0" anchor="ctr">
              <a:spAutoFit/>
            </a:bodyPr>
            <a:lstStyle/>
            <a:p>
              <a:pPr algn="l"/>
              <a:endParaRPr lang="en-CA" sz="2400" dirty="0"/>
            </a:p>
          </p:txBody>
        </p:sp>
        <p:sp>
          <p:nvSpPr>
            <p:cNvPr id="36" name="Oval 35"/>
            <p:cNvSpPr/>
            <p:nvPr/>
          </p:nvSpPr>
          <p:spPr>
            <a:xfrm>
              <a:off x="5486400" y="1318848"/>
              <a:ext cx="304800" cy="362017"/>
            </a:xfrm>
            <a:prstGeom prst="ellipse">
              <a:avLst/>
            </a:prstGeom>
            <a:solidFill>
              <a:schemeClr val="tx1"/>
            </a:solidFill>
            <a:ln>
              <a:noFill/>
            </a:ln>
          </p:spPr>
          <p:txBody>
            <a:bodyPr wrap="square" rtlCol="0" anchor="ctr">
              <a:spAutoFit/>
            </a:bodyPr>
            <a:lstStyle/>
            <a:p>
              <a:pPr algn="l"/>
              <a:endParaRPr lang="en-CA" sz="2400" dirty="0"/>
            </a:p>
          </p:txBody>
        </p:sp>
        <p:sp>
          <p:nvSpPr>
            <p:cNvPr id="37" name="Rectangle 36"/>
            <p:cNvSpPr/>
            <p:nvPr/>
          </p:nvSpPr>
          <p:spPr>
            <a:xfrm>
              <a:off x="4114800" y="1219200"/>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2</a:t>
              </a:r>
              <a:endParaRPr lang="en-CA" sz="2400" dirty="0">
                <a:solidFill>
                  <a:srgbClr val="00B050"/>
                </a:solidFill>
              </a:endParaRPr>
            </a:p>
          </p:txBody>
        </p:sp>
        <p:sp>
          <p:nvSpPr>
            <p:cNvPr id="38" name="Rectangle 37"/>
            <p:cNvSpPr/>
            <p:nvPr/>
          </p:nvSpPr>
          <p:spPr>
            <a:xfrm>
              <a:off x="4108938" y="791310"/>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1</a:t>
              </a:r>
              <a:endParaRPr lang="en-CA" sz="2400" dirty="0">
                <a:solidFill>
                  <a:srgbClr val="00B050"/>
                </a:solidFill>
              </a:endParaRPr>
            </a:p>
          </p:txBody>
        </p:sp>
        <p:sp>
          <p:nvSpPr>
            <p:cNvPr id="39" name="Rectangle 38"/>
            <p:cNvSpPr/>
            <p:nvPr/>
          </p:nvSpPr>
          <p:spPr>
            <a:xfrm>
              <a:off x="4079557" y="2286000"/>
              <a:ext cx="492443"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40" name="Rectangle 39"/>
            <p:cNvSpPr/>
            <p:nvPr/>
          </p:nvSpPr>
          <p:spPr>
            <a:xfrm>
              <a:off x="5374957" y="12147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0</a:t>
              </a:r>
              <a:endParaRPr lang="en-CA" sz="2400" dirty="0">
                <a:solidFill>
                  <a:srgbClr val="00B050"/>
                </a:solidFill>
              </a:endParaRPr>
            </a:p>
          </p:txBody>
        </p:sp>
        <mc:AlternateContent xmlns:mc="http://schemas.openxmlformats.org/markup-compatibility/2006" xmlns:a14="http://schemas.microsoft.com/office/drawing/2010/main">
          <mc:Choice Requires="a14">
            <p:sp>
              <p:nvSpPr>
                <p:cNvPr id="42" name="TextBox 41"/>
                <p:cNvSpPr txBox="1"/>
                <p:nvPr/>
              </p:nvSpPr>
              <p:spPr>
                <a:xfrm>
                  <a:off x="8592820" y="1819297"/>
                  <a:ext cx="304800" cy="369332"/>
                </a:xfrm>
                <a:prstGeom prst="rect">
                  <a:avLst/>
                </a:prstGeom>
                <a:solidFill>
                  <a:schemeClr val="tx1"/>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sz="2400" b="0" i="1" smtClean="0">
                            <a:solidFill>
                              <a:srgbClr val="00FFFF"/>
                            </a:solidFill>
                            <a:latin typeface="Cambria Math" panose="02040503050406030204" pitchFamily="18" charset="0"/>
                          </a:rPr>
                          <m:t>𝑧</m:t>
                        </m:r>
                      </m:oMath>
                    </m:oMathPara>
                  </a14:m>
                  <a:endParaRPr lang="en-CA" sz="2400" dirty="0">
                    <a:solidFill>
                      <a:srgbClr val="00FFFF"/>
                    </a:solidFill>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8592820" y="1819297"/>
                  <a:ext cx="304800" cy="369332"/>
                </a:xfrm>
                <a:prstGeom prst="rect">
                  <a:avLst/>
                </a:prstGeom>
                <a:blipFill>
                  <a:blip r:embed="rId7"/>
                  <a:stretch>
                    <a:fillRect l="-2000"/>
                  </a:stretch>
                </a:blipFill>
              </p:spPr>
              <p:txBody>
                <a:bodyPr/>
                <a:lstStyle/>
                <a:p>
                  <a:r>
                    <a:rPr lang="en-CA">
                      <a:noFill/>
                    </a:rPr>
                    <a:t> </a:t>
                  </a:r>
                </a:p>
              </p:txBody>
            </p:sp>
          </mc:Fallback>
        </mc:AlternateContent>
      </p:grpSp>
      <p:grpSp>
        <p:nvGrpSpPr>
          <p:cNvPr id="60" name="Group 59"/>
          <p:cNvGrpSpPr/>
          <p:nvPr/>
        </p:nvGrpSpPr>
        <p:grpSpPr>
          <a:xfrm>
            <a:off x="6019800" y="5257800"/>
            <a:ext cx="2388166" cy="1442431"/>
            <a:chOff x="76200" y="5339369"/>
            <a:chExt cx="2388166" cy="1442431"/>
          </a:xfrm>
        </p:grpSpPr>
        <p:grpSp>
          <p:nvGrpSpPr>
            <p:cNvPr id="61" name="Group 60"/>
            <p:cNvGrpSpPr/>
            <p:nvPr/>
          </p:nvGrpSpPr>
          <p:grpSpPr>
            <a:xfrm>
              <a:off x="76200" y="5339369"/>
              <a:ext cx="2388166" cy="1442431"/>
              <a:chOff x="311472" y="5173013"/>
              <a:chExt cx="2388166" cy="1442431"/>
            </a:xfrm>
          </p:grpSpPr>
          <p:grpSp>
            <p:nvGrpSpPr>
              <p:cNvPr id="63" name="Group 62"/>
              <p:cNvGrpSpPr/>
              <p:nvPr/>
            </p:nvGrpSpPr>
            <p:grpSpPr>
              <a:xfrm>
                <a:off x="311472" y="5173013"/>
                <a:ext cx="2388166" cy="1442431"/>
                <a:chOff x="311472" y="5173013"/>
                <a:chExt cx="2388166" cy="1442431"/>
              </a:xfrm>
            </p:grpSpPr>
            <p:cxnSp>
              <p:nvCxnSpPr>
                <p:cNvPr id="77" name="Straight Connector 7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78" name="Straight Connector 7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4" name="Group 63"/>
              <p:cNvGrpSpPr/>
              <p:nvPr/>
            </p:nvGrpSpPr>
            <p:grpSpPr>
              <a:xfrm>
                <a:off x="633319" y="5344704"/>
                <a:ext cx="1639331" cy="678340"/>
                <a:chOff x="875410" y="4942080"/>
                <a:chExt cx="2353800" cy="860040"/>
              </a:xfrm>
            </p:grpSpPr>
            <p:sp>
              <p:nvSpPr>
                <p:cNvPr id="65" name="Oval 6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6" name="Oval 7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62" name="Straight Connector 61"/>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sp>
        <p:nvSpPr>
          <p:cNvPr id="2" name="Left-Right Arrow 1"/>
          <p:cNvSpPr/>
          <p:nvPr/>
        </p:nvSpPr>
        <p:spPr>
          <a:xfrm rot="19670878" flipH="1">
            <a:off x="3035947" y="4000147"/>
            <a:ext cx="3967952" cy="358122"/>
          </a:xfrm>
          <a:prstGeom prst="leftRightArrow">
            <a:avLst/>
          </a:prstGeom>
          <a:solidFill>
            <a:schemeClr val="tx2"/>
          </a:solid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58583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 calcmode="lin" valueType="num">
                                      <p:cBhvr additive="base">
                                        <p:cTn id="1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3"/>
                                        </p:tgtEl>
                                        <p:attrNameLst>
                                          <p:attrName>style.visibility</p:attrName>
                                        </p:attrNameLst>
                                      </p:cBhvr>
                                      <p:to>
                                        <p:strVal val="visible"/>
                                      </p:to>
                                    </p:set>
                                    <p:anim calcmode="lin" valueType="num">
                                      <p:cBhvr additive="base">
                                        <p:cTn id="17" dur="500" fill="hold"/>
                                        <p:tgtEl>
                                          <p:spTgt spid="23"/>
                                        </p:tgtEl>
                                        <p:attrNameLst>
                                          <p:attrName>ppt_x</p:attrName>
                                        </p:attrNameLst>
                                      </p:cBhvr>
                                      <p:tavLst>
                                        <p:tav tm="0">
                                          <p:val>
                                            <p:strVal val="0-#ppt_w/2"/>
                                          </p:val>
                                        </p:tav>
                                        <p:tav tm="100000">
                                          <p:val>
                                            <p:strVal val="#ppt_x"/>
                                          </p:val>
                                        </p:tav>
                                      </p:tavLst>
                                    </p:anim>
                                    <p:anim calcmode="lin" valueType="num">
                                      <p:cBhvr additive="base">
                                        <p:cTn id="18"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0"/>
                                        </p:tgtEl>
                                        <p:attrNameLst>
                                          <p:attrName>style.visibility</p:attrName>
                                        </p:attrNameLst>
                                      </p:cBhvr>
                                      <p:to>
                                        <p:strVal val="visible"/>
                                      </p:to>
                                    </p:set>
                                    <p:anim calcmode="lin" valueType="num">
                                      <p:cBhvr additive="base">
                                        <p:cTn id="23" dur="500" fill="hold"/>
                                        <p:tgtEl>
                                          <p:spTgt spid="60"/>
                                        </p:tgtEl>
                                        <p:attrNameLst>
                                          <p:attrName>ppt_x</p:attrName>
                                        </p:attrNameLst>
                                      </p:cBhvr>
                                      <p:tavLst>
                                        <p:tav tm="0">
                                          <p:val>
                                            <p:strVal val="0-#ppt_w/2"/>
                                          </p:val>
                                        </p:tav>
                                        <p:tav tm="100000">
                                          <p:val>
                                            <p:strVal val="#ppt_x"/>
                                          </p:val>
                                        </p:tav>
                                      </p:tavLst>
                                    </p:anim>
                                    <p:anim calcmode="lin" valueType="num">
                                      <p:cBhvr additive="base">
                                        <p:cTn id="24" dur="500" fill="hold"/>
                                        <p:tgtEl>
                                          <p:spTgt spid="60"/>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
                                            <p:txEl>
                                              <p:pRg st="5" end="5"/>
                                            </p:txEl>
                                          </p:spTgt>
                                        </p:tgtEl>
                                        <p:attrNameLst>
                                          <p:attrName>style.visibility</p:attrName>
                                        </p:attrNameLst>
                                      </p:cBhvr>
                                      <p:to>
                                        <p:strVal val="visible"/>
                                      </p:to>
                                    </p:set>
                                    <p:anim calcmode="lin" valueType="num">
                                      <p:cBhvr additive="base">
                                        <p:cTn id="2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
                                            <p:txEl>
                                              <p:pRg st="1" end="1"/>
                                            </p:txEl>
                                          </p:spTgt>
                                        </p:tgtEl>
                                        <p:attrNameLst>
                                          <p:attrName>style.visibility</p:attrName>
                                        </p:attrNameLst>
                                      </p:cBhvr>
                                      <p:to>
                                        <p:strVal val="visible"/>
                                      </p:to>
                                    </p:set>
                                    <p:anim calcmode="lin" valueType="num">
                                      <p:cBhvr additive="base">
                                        <p:cTn id="3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9">
                                            <p:txEl>
                                              <p:pRg st="2" end="2"/>
                                            </p:txEl>
                                          </p:spTgt>
                                        </p:tgtEl>
                                        <p:attrNameLst>
                                          <p:attrName>style.visibility</p:attrName>
                                        </p:attrNameLst>
                                      </p:cBhvr>
                                      <p:to>
                                        <p:strVal val="visible"/>
                                      </p:to>
                                    </p:set>
                                    <p:anim calcmode="lin" valueType="num">
                                      <p:cBhvr additive="base">
                                        <p:cTn id="39"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3" end="3"/>
                                            </p:txEl>
                                          </p:spTgt>
                                        </p:tgtEl>
                                        <p:attrNameLst>
                                          <p:attrName>style.visibility</p:attrName>
                                        </p:attrNameLst>
                                      </p:cBhvr>
                                      <p:to>
                                        <p:strVal val="visible"/>
                                      </p:to>
                                    </p:set>
                                    <p:anim calcmode="lin" valueType="num">
                                      <p:cBhvr additive="base">
                                        <p:cTn id="45"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2"/>
                                        </p:tgtEl>
                                        <p:attrNameLst>
                                          <p:attrName>style.visibility</p:attrName>
                                        </p:attrNameLst>
                                      </p:cBhvr>
                                      <p:to>
                                        <p:strVal val="visible"/>
                                      </p:to>
                                    </p:set>
                                    <p:anim calcmode="lin" valueType="num">
                                      <p:cBhvr additive="base">
                                        <p:cTn id="51" dur="500" fill="hold"/>
                                        <p:tgtEl>
                                          <p:spTgt spid="2"/>
                                        </p:tgtEl>
                                        <p:attrNameLst>
                                          <p:attrName>ppt_x</p:attrName>
                                        </p:attrNameLst>
                                      </p:cBhvr>
                                      <p:tavLst>
                                        <p:tav tm="0">
                                          <p:val>
                                            <p:strVal val="0-#ppt_w/2"/>
                                          </p:val>
                                        </p:tav>
                                        <p:tav tm="100000">
                                          <p:val>
                                            <p:strVal val="#ppt_x"/>
                                          </p:val>
                                        </p:tav>
                                      </p:tavLst>
                                    </p:anim>
                                    <p:anim calcmode="lin" valueType="num">
                                      <p:cBhvr additive="base">
                                        <p:cTn id="52"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2"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a:off x="-97457" y="3352800"/>
            <a:ext cx="9338913"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 linear predictor:</a:t>
            </a:r>
          </a:p>
          <a:p>
            <a:pPr marL="457200" indent="-457200">
              <a:spcBef>
                <a:spcPct val="0"/>
              </a:spcBef>
              <a:buFont typeface="Arial" panose="020B0604020202020204" pitchFamily="34" charset="0"/>
              <a:buChar char="•"/>
            </a:pPr>
            <a:r>
              <a:rPr lang="en-US" altLang="en-US" sz="2800" dirty="0">
                <a:latin typeface="Times New Roman" pitchFamily="18" charset="0"/>
              </a:rPr>
              <a:t>Preprocessing can produce </a:t>
            </a:r>
            <a:r>
              <a:rPr lang="en-US" altLang="en-US" sz="2800" dirty="0">
                <a:solidFill>
                  <a:schemeClr val="tx2"/>
                </a:solidFill>
                <a:latin typeface="Times New Roman" pitchFamily="18" charset="0"/>
              </a:rPr>
              <a:t>features</a:t>
            </a:r>
            <a:r>
              <a:rPr lang="en-US" altLang="en-US" sz="2800" dirty="0">
                <a:latin typeface="Times New Roman" pitchFamily="18" charset="0"/>
              </a:rPr>
              <a:t> of the input.</a:t>
            </a:r>
            <a:endParaRPr lang="en-US" altLang="en-US" sz="2800" dirty="0">
              <a:solidFill>
                <a:srgbClr val="FF00FF"/>
              </a:solidFill>
              <a:latin typeface="Times New Roman" pitchFamily="18" charset="0"/>
              <a:sym typeface="Symbol" panose="05050102010706020507" pitchFamily="18" charset="2"/>
            </a:endParaRPr>
          </a:p>
          <a:p>
            <a:pPr>
              <a:spcBef>
                <a:spcPct val="0"/>
              </a:spcBef>
            </a:pPr>
            <a:r>
              <a:rPr lang="en-US" altLang="en-US" sz="2800" dirty="0">
                <a:latin typeface="Times New Roman" pitchFamily="18" charset="0"/>
              </a:rPr>
              <a:t>        These are hand chosen by human.</a:t>
            </a:r>
          </a:p>
          <a:p>
            <a:pPr>
              <a:spcBef>
                <a:spcPct val="0"/>
              </a:spcBef>
            </a:pPr>
            <a:br>
              <a:rPr lang="en-US" altLang="en-US" sz="2800" dirty="0">
                <a:latin typeface="Times New Roman" pitchFamily="18" charset="0"/>
              </a:rPr>
            </a:br>
            <a:r>
              <a:rPr lang="en-US" altLang="en-US" sz="2800" dirty="0">
                <a:latin typeface="Times New Roman" pitchFamily="18" charset="0"/>
              </a:rPr>
              <a:t>        </a:t>
            </a:r>
            <a:r>
              <a:rPr lang="en-US" altLang="en-US" sz="2800" i="1" dirty="0">
                <a:solidFill>
                  <a:srgbClr val="00FFFF"/>
                </a:solidFill>
                <a:latin typeface="Times New Roman" pitchFamily="18" charset="0"/>
              </a:rPr>
              <a:t>z</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a:t>
            </a:r>
            <a:r>
              <a:rPr lang="en-US"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a:t>
            </a:r>
            <a:r>
              <a:rPr lang="en-US" altLang="en-US" sz="2800" dirty="0">
                <a:latin typeface="Times New Roman" pitchFamily="18" charset="0"/>
              </a:rPr>
              <a:t>  + … +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baseline="-25000" dirty="0">
                <a:solidFill>
                  <a:srgbClr val="66FF33"/>
                </a:solidFill>
                <a:latin typeface="Times New Roman" pitchFamily="18" charset="0"/>
              </a:rPr>
              <a:t> </a:t>
            </a:r>
            <a:r>
              <a:rPr lang="en-US" altLang="en-US" sz="2800" i="1" dirty="0" err="1">
                <a:solidFill>
                  <a:srgbClr val="FF00FF"/>
                </a:solidFill>
                <a:latin typeface="Times New Roman" pitchFamily="18" charset="0"/>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rPr>
              <a:t> </a:t>
            </a:r>
          </a:p>
          <a:p>
            <a:pPr>
              <a:spcBef>
                <a:spcPct val="0"/>
              </a:spcBef>
            </a:pPr>
            <a:r>
              <a:rPr lang="en-US" altLang="en-US" sz="2800" dirty="0">
                <a:solidFill>
                  <a:srgbClr val="FF00FF"/>
                </a:solidFill>
                <a:latin typeface="Times New Roman" pitchFamily="18" charset="0"/>
              </a:rPr>
              <a:t>                    </a:t>
            </a:r>
            <a:r>
              <a:rPr lang="en-US"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m-2  </a:t>
            </a:r>
            <a:r>
              <a:rPr lang="en-US" altLang="en-US" sz="2800" i="1" dirty="0">
                <a:solidFill>
                  <a:srgbClr val="FF00FF"/>
                </a:solidFill>
                <a:latin typeface="Times New Roman" pitchFamily="18" charset="0"/>
              </a:rPr>
              <a:t>x</a:t>
            </a:r>
            <a:r>
              <a:rPr lang="en-US" altLang="en-US" sz="2800" i="1" baseline="-25000" dirty="0">
                <a:solidFill>
                  <a:srgbClr val="FF00FF"/>
                </a:solidFill>
                <a:latin typeface="Times New Roman" pitchFamily="18" charset="0"/>
              </a:rPr>
              <a:t>1</a:t>
            </a:r>
            <a:r>
              <a:rPr lang="en-US" altLang="en-US" sz="2800" i="1" baseline="30000" dirty="0">
                <a:solidFill>
                  <a:srgbClr val="FF00FF"/>
                </a:solidFill>
                <a:latin typeface="Times New Roman" pitchFamily="18" charset="0"/>
              </a:rPr>
              <a:t>2</a:t>
            </a:r>
            <a:r>
              <a:rPr lang="en-US" altLang="en-US" sz="2800" dirty="0">
                <a:latin typeface="Times New Roman" pitchFamily="18" charset="0"/>
              </a:rPr>
              <a:t>  </a:t>
            </a:r>
            <a:r>
              <a:rPr lang="en-US" altLang="en-US" sz="2800" dirty="0">
                <a:latin typeface="Times New Roman" panose="02020603050405020304" pitchFamily="18" charset="0"/>
                <a:cs typeface="Times New Roman" panose="02020603050405020304"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m-1  </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2  </a:t>
            </a:r>
            <a:r>
              <a:rPr lang="en-US" altLang="en-US" sz="2800" dirty="0">
                <a:latin typeface="Times New Roman" panose="02020603050405020304" pitchFamily="18" charset="0"/>
                <a:cs typeface="Times New Roman" panose="02020603050405020304"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i="1" baseline="-25000" dirty="0">
                <a:solidFill>
                  <a:srgbClr val="66FF33"/>
                </a:solidFill>
                <a:latin typeface="Times New Roman" pitchFamily="18" charset="0"/>
              </a:rPr>
              <a:t>  </a:t>
            </a:r>
            <a:r>
              <a:rPr lang="en-US" altLang="en-US" sz="2800" i="1" dirty="0">
                <a:solidFill>
                  <a:srgbClr val="FF00FF"/>
                </a:solidFill>
                <a:latin typeface="Times New Roman" panose="02020603050405020304" pitchFamily="18" charset="0"/>
                <a:cs typeface="Times New Roman" panose="02020603050405020304" pitchFamily="18" charset="0"/>
              </a:rPr>
              <a:t>e</a:t>
            </a:r>
            <a:r>
              <a:rPr lang="en-US" altLang="en-US" sz="2800" i="1" baseline="30000" dirty="0">
                <a:solidFill>
                  <a:srgbClr val="FF00FF"/>
                </a:solidFill>
                <a:latin typeface="Times New Roman" panose="02020603050405020304" pitchFamily="18" charset="0"/>
                <a:cs typeface="Times New Roman" panose="02020603050405020304" pitchFamily="18" charset="0"/>
              </a:rPr>
              <a:t>x</a:t>
            </a:r>
          </a:p>
          <a:p>
            <a:pPr marL="457200" indent="-457200">
              <a:spcBef>
                <a:spcPct val="0"/>
              </a:spcBef>
              <a:buFont typeface="Arial" panose="020B0604020202020204" pitchFamily="34" charset="0"/>
              <a:buChar char="•"/>
            </a:pPr>
            <a:r>
              <a:rPr lang="en-US" sz="2800" dirty="0">
                <a:latin typeface="Times New Roman" panose="02020603050405020304" pitchFamily="18" charset="0"/>
                <a:cs typeface="Times New Roman" panose="02020603050405020304" pitchFamily="18" charset="0"/>
              </a:rPr>
              <a:t>Note this is linear in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endParaRPr lang="en-CA"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Linear Regression</a:t>
            </a:r>
          </a:p>
        </p:txBody>
      </p:sp>
      <p:grpSp>
        <p:nvGrpSpPr>
          <p:cNvPr id="21514" name="Group 21513"/>
          <p:cNvGrpSpPr/>
          <p:nvPr/>
        </p:nvGrpSpPr>
        <p:grpSpPr>
          <a:xfrm>
            <a:off x="759652" y="609600"/>
            <a:ext cx="7850948" cy="2819400"/>
            <a:chOff x="759652" y="609600"/>
            <a:chExt cx="7850948" cy="2819400"/>
          </a:xfrm>
        </p:grpSpPr>
        <p:sp>
          <p:nvSpPr>
            <p:cNvPr id="11" name="Rectangle 10"/>
            <p:cNvSpPr/>
            <p:nvPr/>
          </p:nvSpPr>
          <p:spPr>
            <a:xfrm>
              <a:off x="759652" y="609600"/>
              <a:ext cx="2158500" cy="28188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7794808" y="609600"/>
              <a:ext cx="815792" cy="2818800"/>
            </a:xfrm>
            <a:prstGeom prst="rect">
              <a:avLst/>
            </a:prstGeom>
            <a:solidFill>
              <a:schemeClr val="tx1"/>
            </a:solidFill>
            <a:ln>
              <a:noFill/>
            </a:ln>
          </p:spPr>
          <p:txBody>
            <a:bodyPr wrap="square" rtlCol="0" anchor="ctr">
              <a:spAutoFit/>
            </a:bodyPr>
            <a:lstStyle/>
            <a:p>
              <a:pPr algn="l"/>
              <a:endParaRPr lang="en-CA" sz="2400" dirty="0"/>
            </a:p>
          </p:txBody>
        </p:sp>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4" t="22222" r="42905" b="44444"/>
            <a:stretch/>
          </p:blipFill>
          <p:spPr bwMode="auto">
            <a:xfrm>
              <a:off x="2859588"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6364788" y="2133600"/>
              <a:ext cx="12954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6125896" y="24534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6125896" y="2453464"/>
                  <a:ext cx="1723805" cy="747192"/>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8344057" y="1876644"/>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8344057" y="1876644"/>
                  <a:ext cx="212751" cy="307777"/>
                </a:xfrm>
                <a:prstGeom prst="rect">
                  <a:avLst/>
                </a:prstGeom>
                <a:blipFill>
                  <a:blip r:embed="rId5"/>
                  <a:stretch>
                    <a:fillRect l="-28571" r="-25714" b="-28000"/>
                  </a:stretch>
                </a:blipFill>
              </p:spPr>
              <p:txBody>
                <a:bodyPr/>
                <a:lstStyle/>
                <a:p>
                  <a:r>
                    <a:rPr lang="en-CA">
                      <a:noFill/>
                    </a:rPr>
                    <a:t> </a:t>
                  </a:r>
                </a:p>
              </p:txBody>
            </p:sp>
          </mc:Fallback>
        </mc:AlternateContent>
        <p:sp>
          <p:nvSpPr>
            <p:cNvPr id="6" name="Oval 5"/>
            <p:cNvSpPr/>
            <p:nvPr/>
          </p:nvSpPr>
          <p:spPr>
            <a:xfrm>
              <a:off x="7871008" y="1905000"/>
              <a:ext cx="304800" cy="304800"/>
            </a:xfrm>
            <a:prstGeom prst="ellipse">
              <a:avLst/>
            </a:prstGeom>
            <a:ln w="15875">
              <a:solidFill>
                <a:schemeClr val="bg2"/>
              </a:solidFill>
            </a:ln>
          </p:spPr>
          <p:txBody>
            <a:bodyPr wrap="square" rtlCol="0" anchor="ctr">
              <a:spAutoFit/>
            </a:bodyPr>
            <a:lstStyle/>
            <a:p>
              <a:pPr algn="l"/>
              <a:endParaRPr lang="en-CA" sz="2400" dirty="0"/>
            </a:p>
          </p:txBody>
        </p:sp>
        <p:sp>
          <p:nvSpPr>
            <p:cNvPr id="4" name="Oval 3"/>
            <p:cNvSpPr/>
            <p:nvPr/>
          </p:nvSpPr>
          <p:spPr>
            <a:xfrm>
              <a:off x="3885354" y="996462"/>
              <a:ext cx="228600" cy="224135"/>
            </a:xfrm>
            <a:prstGeom prst="ellipse">
              <a:avLst/>
            </a:prstGeom>
            <a:solidFill>
              <a:schemeClr val="tx1"/>
            </a:solidFill>
            <a:ln>
              <a:noFill/>
            </a:ln>
          </p:spPr>
          <p:txBody>
            <a:bodyPr wrap="square" rtlCol="0" anchor="ctr">
              <a:spAutoFit/>
            </a:bodyPr>
            <a:lstStyle/>
            <a:p>
              <a:pPr algn="l"/>
              <a:endParaRPr lang="en-CA" sz="2400" dirty="0"/>
            </a:p>
          </p:txBody>
        </p:sp>
        <p:sp>
          <p:nvSpPr>
            <p:cNvPr id="17" name="Oval 16"/>
            <p:cNvSpPr/>
            <p:nvPr/>
          </p:nvSpPr>
          <p:spPr>
            <a:xfrm>
              <a:off x="3850188" y="1335037"/>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8" name="Oval 17"/>
            <p:cNvSpPr/>
            <p:nvPr/>
          </p:nvSpPr>
          <p:spPr>
            <a:xfrm>
              <a:off x="3773988" y="2438400"/>
              <a:ext cx="304800" cy="300335"/>
            </a:xfrm>
            <a:prstGeom prst="ellipse">
              <a:avLst/>
            </a:prstGeom>
            <a:solidFill>
              <a:schemeClr val="tx1"/>
            </a:solidFill>
            <a:ln>
              <a:noFill/>
            </a:ln>
          </p:spPr>
          <p:txBody>
            <a:bodyPr wrap="square" rtlCol="0" anchor="ctr">
              <a:spAutoFit/>
            </a:bodyPr>
            <a:lstStyle/>
            <a:p>
              <a:pPr algn="l"/>
              <a:endParaRPr lang="en-CA" sz="2400" dirty="0"/>
            </a:p>
          </p:txBody>
        </p:sp>
        <p:sp>
          <p:nvSpPr>
            <p:cNvPr id="19" name="Oval 18"/>
            <p:cNvSpPr/>
            <p:nvPr/>
          </p:nvSpPr>
          <p:spPr>
            <a:xfrm>
              <a:off x="5145588" y="1318848"/>
              <a:ext cx="304800" cy="362017"/>
            </a:xfrm>
            <a:prstGeom prst="ellipse">
              <a:avLst/>
            </a:prstGeom>
            <a:solidFill>
              <a:schemeClr val="tx1"/>
            </a:solidFill>
            <a:ln>
              <a:noFill/>
            </a:ln>
          </p:spPr>
          <p:txBody>
            <a:bodyPr wrap="square" rtlCol="0" anchor="ctr">
              <a:spAutoFit/>
            </a:bodyPr>
            <a:lstStyle/>
            <a:p>
              <a:pPr algn="l"/>
              <a:endParaRPr lang="en-CA" sz="2400" dirty="0"/>
            </a:p>
          </p:txBody>
        </p:sp>
        <p:sp>
          <p:nvSpPr>
            <p:cNvPr id="16" name="Rectangle 15"/>
            <p:cNvSpPr/>
            <p:nvPr/>
          </p:nvSpPr>
          <p:spPr>
            <a:xfrm>
              <a:off x="3773988" y="1138535"/>
              <a:ext cx="492443"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0" name="Rectangle 19"/>
            <p:cNvSpPr/>
            <p:nvPr/>
          </p:nvSpPr>
          <p:spPr>
            <a:xfrm>
              <a:off x="3768126" y="7575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1</a:t>
              </a:r>
              <a:endParaRPr lang="en-CA" sz="2400" dirty="0">
                <a:solidFill>
                  <a:srgbClr val="00B050"/>
                </a:solidFill>
              </a:endParaRPr>
            </a:p>
          </p:txBody>
        </p:sp>
        <p:sp>
          <p:nvSpPr>
            <p:cNvPr id="21" name="Rectangle 20"/>
            <p:cNvSpPr/>
            <p:nvPr/>
          </p:nvSpPr>
          <p:spPr>
            <a:xfrm>
              <a:off x="3738745" y="2286000"/>
              <a:ext cx="526106"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2" name="Rectangle 21"/>
            <p:cNvSpPr/>
            <p:nvPr/>
          </p:nvSpPr>
          <p:spPr>
            <a:xfrm>
              <a:off x="5034145" y="12147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0</a:t>
              </a:r>
              <a:endParaRPr lang="en-CA" sz="2400" dirty="0">
                <a:solidFill>
                  <a:srgbClr val="00B050"/>
                </a:solidFill>
              </a:endParaRPr>
            </a:p>
          </p:txBody>
        </p:sp>
        <p:sp>
          <p:nvSpPr>
            <p:cNvPr id="8" name="Rectangle 7"/>
            <p:cNvSpPr/>
            <p:nvPr/>
          </p:nvSpPr>
          <p:spPr>
            <a:xfrm>
              <a:off x="2016922" y="762000"/>
              <a:ext cx="461666" cy="2590800"/>
            </a:xfrm>
            <a:prstGeom prst="rect">
              <a:avLst/>
            </a:prstGeom>
            <a:ln w="34925">
              <a:solidFill>
                <a:schemeClr val="bg2"/>
              </a:solidFill>
            </a:ln>
          </p:spPr>
          <p:txBody>
            <a:bodyPr wrap="square" rtlCol="0" anchor="ctr">
              <a:spAutoFit/>
            </a:bodyPr>
            <a:lstStyle/>
            <a:p>
              <a:pPr algn="l"/>
              <a:endParaRPr lang="en-CA" sz="2400" dirty="0"/>
            </a:p>
          </p:txBody>
        </p:sp>
        <p:sp>
          <p:nvSpPr>
            <p:cNvPr id="13" name="Rectangle 12"/>
            <p:cNvSpPr/>
            <p:nvPr/>
          </p:nvSpPr>
          <p:spPr>
            <a:xfrm>
              <a:off x="2819400" y="644766"/>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15" name="Rectangle 14"/>
            <p:cNvSpPr/>
            <p:nvPr/>
          </p:nvSpPr>
          <p:spPr>
            <a:xfrm>
              <a:off x="2590047" y="1981200"/>
              <a:ext cx="1067553" cy="461665"/>
            </a:xfrm>
            <a:prstGeom prst="rect">
              <a:avLst/>
            </a:prstGeom>
            <a:solidFill>
              <a:schemeClr val="tx1"/>
            </a:solid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dirty="0">
                  <a:solidFill>
                    <a:srgbClr val="FF00FF"/>
                  </a:solidFill>
                  <a:sym typeface="Symbol" panose="05050102010706020507" pitchFamily="18" charset="2"/>
                </a:rPr>
                <a:t> </a:t>
              </a:r>
              <a:r>
                <a:rPr lang="en-US" altLang="en-US" sz="2400" i="1" dirty="0">
                  <a:solidFill>
                    <a:srgbClr val="FF00FF"/>
                  </a:solidFill>
                </a:rPr>
                <a:t>x</a:t>
              </a:r>
              <a:r>
                <a:rPr lang="en-US" altLang="en-US" sz="2400" i="1" baseline="-25000" dirty="0">
                  <a:solidFill>
                    <a:srgbClr val="FF00FF"/>
                  </a:solidFill>
                </a:rPr>
                <a:t>2</a:t>
              </a:r>
              <a:endParaRPr lang="en-CA" sz="2400" dirty="0">
                <a:solidFill>
                  <a:schemeClr val="bg2"/>
                </a:solidFill>
              </a:endParaRPr>
            </a:p>
          </p:txBody>
        </p:sp>
        <p:sp>
          <p:nvSpPr>
            <p:cNvPr id="29" name="Rectangle 28"/>
            <p:cNvSpPr/>
            <p:nvPr/>
          </p:nvSpPr>
          <p:spPr>
            <a:xfrm rot="16200000">
              <a:off x="2682731" y="9875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sp>
          <p:nvSpPr>
            <p:cNvPr id="30" name="Rectangle 29"/>
            <p:cNvSpPr/>
            <p:nvPr/>
          </p:nvSpPr>
          <p:spPr>
            <a:xfrm>
              <a:off x="2839887" y="1554701"/>
              <a:ext cx="817713" cy="461665"/>
            </a:xfrm>
            <a:prstGeom prst="rect">
              <a:avLst/>
            </a:prstGeom>
            <a:no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baseline="30000" dirty="0">
                  <a:solidFill>
                    <a:srgbClr val="FF00FF"/>
                  </a:solidFill>
                </a:rPr>
                <a:t>2</a:t>
              </a:r>
              <a:endParaRPr lang="en-CA" sz="2400" baseline="30000" dirty="0">
                <a:solidFill>
                  <a:schemeClr val="bg2"/>
                </a:solidFill>
              </a:endParaRPr>
            </a:p>
          </p:txBody>
        </p:sp>
        <p:sp>
          <p:nvSpPr>
            <p:cNvPr id="31" name="Rectangle 30"/>
            <p:cNvSpPr/>
            <p:nvPr/>
          </p:nvSpPr>
          <p:spPr>
            <a:xfrm>
              <a:off x="2782635" y="2621501"/>
              <a:ext cx="500467" cy="461665"/>
            </a:xfrm>
            <a:prstGeom prst="rect">
              <a:avLst/>
            </a:prstGeom>
            <a:solidFill>
              <a:schemeClr val="tx1"/>
            </a:solidFill>
          </p:spPr>
          <p:txBody>
            <a:bodyPr wrap="square">
              <a:spAutoFit/>
            </a:bodyPr>
            <a:lstStyle/>
            <a:p>
              <a:r>
                <a:rPr lang="en-US" altLang="en-US" sz="2400" i="1" dirty="0">
                  <a:solidFill>
                    <a:srgbClr val="FF00FF"/>
                  </a:solidFill>
                </a:rPr>
                <a:t>e</a:t>
              </a:r>
              <a:r>
                <a:rPr lang="en-US" altLang="en-US" sz="2400" i="1" baseline="30000" dirty="0">
                  <a:solidFill>
                    <a:srgbClr val="FF00FF"/>
                  </a:solidFill>
                </a:rPr>
                <a:t>x</a:t>
              </a:r>
              <a:endParaRPr lang="en-CA" sz="2400" baseline="30000" dirty="0">
                <a:solidFill>
                  <a:schemeClr val="bg2"/>
                </a:solidFill>
              </a:endParaRPr>
            </a:p>
          </p:txBody>
        </p:sp>
        <p:sp>
          <p:nvSpPr>
            <p:cNvPr id="38" name="Rectangle 37"/>
            <p:cNvSpPr/>
            <p:nvPr/>
          </p:nvSpPr>
          <p:spPr>
            <a:xfrm rot="16200000">
              <a:off x="1134309" y="1803415"/>
              <a:ext cx="2226892" cy="461665"/>
            </a:xfrm>
            <a:prstGeom prst="rect">
              <a:avLst/>
            </a:prstGeom>
            <a:noFill/>
          </p:spPr>
          <p:txBody>
            <a:bodyPr wrap="none">
              <a:spAutoFit/>
            </a:bodyPr>
            <a:lstStyle/>
            <a:p>
              <a:r>
                <a:rPr lang="en-US" altLang="en-US" sz="2400" dirty="0">
                  <a:solidFill>
                    <a:schemeClr val="bg2"/>
                  </a:solidFill>
                </a:rPr>
                <a:t>Preprocess input</a:t>
              </a:r>
              <a:endParaRPr lang="en-CA" sz="2400" dirty="0">
                <a:solidFill>
                  <a:schemeClr val="bg2"/>
                </a:solidFill>
              </a:endParaRPr>
            </a:p>
          </p:txBody>
        </p:sp>
        <p:pic>
          <p:nvPicPr>
            <p:cNvPr id="21507" name="Picture 21506"/>
            <p:cNvPicPr>
              <a:picLocks noChangeAspect="1"/>
            </p:cNvPicPr>
            <p:nvPr/>
          </p:nvPicPr>
          <p:blipFill>
            <a:blip r:embed="rId6"/>
            <a:stretch>
              <a:fillRect/>
            </a:stretch>
          </p:blipFill>
          <p:spPr>
            <a:xfrm>
              <a:off x="3392988" y="1772713"/>
              <a:ext cx="363537" cy="363537"/>
            </a:xfrm>
            <a:prstGeom prst="rect">
              <a:avLst/>
            </a:prstGeom>
          </p:spPr>
        </p:pic>
        <p:pic>
          <p:nvPicPr>
            <p:cNvPr id="47" name="Picture 46"/>
            <p:cNvPicPr>
              <a:picLocks noChangeAspect="1"/>
            </p:cNvPicPr>
            <p:nvPr/>
          </p:nvPicPr>
          <p:blipFill>
            <a:blip r:embed="rId6"/>
            <a:stretch>
              <a:fillRect/>
            </a:stretch>
          </p:blipFill>
          <p:spPr>
            <a:xfrm>
              <a:off x="3392988" y="2237863"/>
              <a:ext cx="363537" cy="363537"/>
            </a:xfrm>
            <a:prstGeom prst="rect">
              <a:avLst/>
            </a:prstGeom>
          </p:spPr>
        </p:pic>
        <p:cxnSp>
          <p:nvCxnSpPr>
            <p:cNvPr id="48" name="Straight Connector 47"/>
            <p:cNvCxnSpPr/>
            <p:nvPr/>
          </p:nvCxnSpPr>
          <p:spPr bwMode="auto">
            <a:xfrm flipH="1" flipV="1">
              <a:off x="3773989" y="1981200"/>
              <a:ext cx="1523999" cy="35166"/>
            </a:xfrm>
            <a:prstGeom prst="line">
              <a:avLst/>
            </a:prstGeom>
            <a:noFill/>
            <a:ln w="22225" cap="sq" cmpd="sng" algn="ctr">
              <a:solidFill>
                <a:schemeClr val="bg2"/>
              </a:solidFill>
              <a:prstDash val="solid"/>
              <a:round/>
              <a:headEnd type="none" w="med" len="med"/>
              <a:tailEnd type="none" w="med" len="med"/>
            </a:ln>
            <a:effectLst/>
          </p:spPr>
        </p:cxnSp>
        <p:cxnSp>
          <p:nvCxnSpPr>
            <p:cNvPr id="50" name="Straight Connector 49"/>
            <p:cNvCxnSpPr/>
            <p:nvPr/>
          </p:nvCxnSpPr>
          <p:spPr bwMode="auto">
            <a:xfrm flipH="1">
              <a:off x="3768689" y="2026699"/>
              <a:ext cx="1490263" cy="403035"/>
            </a:xfrm>
            <a:prstGeom prst="line">
              <a:avLst/>
            </a:prstGeom>
            <a:noFill/>
            <a:ln w="22225" cap="sq" cmpd="sng" algn="ctr">
              <a:solidFill>
                <a:schemeClr val="bg2"/>
              </a:solidFill>
              <a:prstDash val="solid"/>
              <a:round/>
              <a:headEnd type="none" w="med" len="med"/>
              <a:tailEnd type="none" w="med" len="med"/>
            </a:ln>
            <a:effectLst/>
          </p:spPr>
        </p:cxnSp>
        <p:grpSp>
          <p:nvGrpSpPr>
            <p:cNvPr id="21512" name="Group 21511"/>
            <p:cNvGrpSpPr/>
            <p:nvPr/>
          </p:nvGrpSpPr>
          <p:grpSpPr>
            <a:xfrm>
              <a:off x="1097694" y="622756"/>
              <a:ext cx="923694" cy="838200"/>
              <a:chOff x="1209906" y="609600"/>
              <a:chExt cx="923694" cy="838200"/>
            </a:xfrm>
          </p:grpSpPr>
          <p:sp>
            <p:nvSpPr>
              <p:cNvPr id="54" name="Rectangle 53"/>
              <p:cNvSpPr/>
              <p:nvPr/>
            </p:nvSpPr>
            <p:spPr>
              <a:xfrm>
                <a:off x="1582883" y="609600"/>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55" name="Rectangle 54"/>
              <p:cNvSpPr/>
              <p:nvPr/>
            </p:nvSpPr>
            <p:spPr>
              <a:xfrm>
                <a:off x="1579953" y="986135"/>
                <a:ext cx="423514" cy="461665"/>
              </a:xfrm>
              <a:prstGeom prst="rect">
                <a:avLst/>
              </a:prstGeom>
              <a:solidFill>
                <a:schemeClr val="tx1"/>
              </a:solid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57" name="Rectangle 56"/>
              <p:cNvSpPr/>
              <p:nvPr/>
            </p:nvSpPr>
            <p:spPr>
              <a:xfrm rot="16200000">
                <a:off x="1500730" y="9113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cxnSp>
            <p:nvCxnSpPr>
              <p:cNvPr id="61" name="Straight Connector 60"/>
              <p:cNvCxnSpPr/>
              <p:nvPr/>
            </p:nvCxnSpPr>
            <p:spPr bwMode="auto">
              <a:xfrm flipH="1">
                <a:off x="1230153" y="103005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62" name="Straight Connector 61"/>
              <p:cNvCxnSpPr/>
              <p:nvPr/>
            </p:nvCxnSpPr>
            <p:spPr bwMode="auto">
              <a:xfrm flipH="1">
                <a:off x="1209906" y="1424358"/>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88" name="Oval 87"/>
            <p:cNvSpPr/>
            <p:nvPr/>
          </p:nvSpPr>
          <p:spPr>
            <a:xfrm>
              <a:off x="3055488" y="1368812"/>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4" name="Rectangle 13"/>
            <p:cNvSpPr/>
            <p:nvPr/>
          </p:nvSpPr>
          <p:spPr>
            <a:xfrm>
              <a:off x="2819400" y="1143000"/>
              <a:ext cx="423514" cy="461665"/>
            </a:xfrm>
            <a:prstGeom prst="rect">
              <a:avLst/>
            </a:prstGeom>
            <a:no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89" name="Oval 88"/>
            <p:cNvSpPr/>
            <p:nvPr/>
          </p:nvSpPr>
          <p:spPr>
            <a:xfrm>
              <a:off x="3276600" y="990600"/>
              <a:ext cx="94244" cy="231388"/>
            </a:xfrm>
            <a:prstGeom prst="ellipse">
              <a:avLst/>
            </a:prstGeom>
            <a:solidFill>
              <a:schemeClr val="tx1"/>
            </a:solidFill>
            <a:ln>
              <a:noFill/>
            </a:ln>
          </p:spPr>
          <p:txBody>
            <a:bodyPr wrap="square" rtlCol="0" anchor="ctr">
              <a:spAutoFit/>
            </a:bodyPr>
            <a:lstStyle/>
            <a:p>
              <a:pPr algn="l"/>
              <a:endParaRPr lang="en-CA" sz="2400" dirty="0"/>
            </a:p>
          </p:txBody>
        </p:sp>
        <p:grpSp>
          <p:nvGrpSpPr>
            <p:cNvPr id="21505" name="Group 21504"/>
            <p:cNvGrpSpPr/>
            <p:nvPr/>
          </p:nvGrpSpPr>
          <p:grpSpPr>
            <a:xfrm>
              <a:off x="2478588" y="1065219"/>
              <a:ext cx="950412" cy="1935891"/>
              <a:chOff x="2819400" y="1065219"/>
              <a:chExt cx="950412" cy="1935891"/>
            </a:xfrm>
          </p:grpSpPr>
          <p:cxnSp>
            <p:nvCxnSpPr>
              <p:cNvPr id="21504" name="Straight Connector 21503"/>
              <p:cNvCxnSpPr/>
              <p:nvPr/>
            </p:nvCxnSpPr>
            <p:spPr bwMode="auto">
              <a:xfrm flipH="1">
                <a:off x="2850600" y="1065219"/>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4" name="Straight Connector 33"/>
              <p:cNvCxnSpPr/>
              <p:nvPr/>
            </p:nvCxnSpPr>
            <p:spPr bwMode="auto">
              <a:xfrm flipH="1">
                <a:off x="2830353" y="145952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5" name="Straight Connector 34"/>
              <p:cNvCxnSpPr/>
              <p:nvPr/>
            </p:nvCxnSpPr>
            <p:spPr bwMode="auto">
              <a:xfrm flipH="1">
                <a:off x="2830353" y="242081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6" name="Straight Connector 35"/>
              <p:cNvCxnSpPr/>
              <p:nvPr/>
            </p:nvCxnSpPr>
            <p:spPr bwMode="auto">
              <a:xfrm flipH="1">
                <a:off x="2830353" y="300111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7" name="Straight Connector 36"/>
              <p:cNvCxnSpPr/>
              <p:nvPr/>
            </p:nvCxnSpPr>
            <p:spPr bwMode="auto">
              <a:xfrm flipH="1">
                <a:off x="2819400" y="198120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87" name="Straight Connector 86"/>
              <p:cNvCxnSpPr/>
              <p:nvPr/>
            </p:nvCxnSpPr>
            <p:spPr bwMode="auto">
              <a:xfrm flipH="1">
                <a:off x="2855412" y="146221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90" name="Straight Connector 89"/>
              <p:cNvCxnSpPr/>
              <p:nvPr/>
            </p:nvCxnSpPr>
            <p:spPr bwMode="auto">
              <a:xfrm flipH="1">
                <a:off x="2866365" y="1066800"/>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92" name="Rectangle 91"/>
            <p:cNvSpPr/>
            <p:nvPr/>
          </p:nvSpPr>
          <p:spPr>
            <a:xfrm>
              <a:off x="3810000" y="1555730"/>
              <a:ext cx="73289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n+1</a:t>
              </a:r>
              <a:endParaRPr lang="en-CA" sz="2400" dirty="0">
                <a:solidFill>
                  <a:srgbClr val="00B050"/>
                </a:solidFill>
              </a:endParaRPr>
            </a:p>
          </p:txBody>
        </p:sp>
        <p:sp>
          <p:nvSpPr>
            <p:cNvPr id="93" name="Rectangle 92"/>
            <p:cNvSpPr/>
            <p:nvPr/>
          </p:nvSpPr>
          <p:spPr>
            <a:xfrm>
              <a:off x="3817437" y="1950065"/>
              <a:ext cx="697627"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n_2</a:t>
              </a:r>
              <a:endParaRPr lang="en-CA" sz="2400" dirty="0">
                <a:solidFill>
                  <a:srgbClr val="00B050"/>
                </a:solidFill>
              </a:endParaRPr>
            </a:p>
          </p:txBody>
        </p:sp>
      </p:grpSp>
      <p:grpSp>
        <p:nvGrpSpPr>
          <p:cNvPr id="113" name="Group 112"/>
          <p:cNvGrpSpPr/>
          <p:nvPr/>
        </p:nvGrpSpPr>
        <p:grpSpPr>
          <a:xfrm>
            <a:off x="6934200" y="4348769"/>
            <a:ext cx="2388165" cy="1442431"/>
            <a:chOff x="2963950" y="5101903"/>
            <a:chExt cx="2388165" cy="1442431"/>
          </a:xfrm>
        </p:grpSpPr>
        <p:grpSp>
          <p:nvGrpSpPr>
            <p:cNvPr id="114" name="Group 113"/>
            <p:cNvGrpSpPr/>
            <p:nvPr/>
          </p:nvGrpSpPr>
          <p:grpSpPr>
            <a:xfrm>
              <a:off x="2963950" y="5101903"/>
              <a:ext cx="2388165" cy="1442431"/>
              <a:chOff x="2963950" y="5101903"/>
              <a:chExt cx="2388165" cy="1442431"/>
            </a:xfrm>
          </p:grpSpPr>
          <p:grpSp>
            <p:nvGrpSpPr>
              <p:cNvPr id="116" name="Group 115"/>
              <p:cNvGrpSpPr/>
              <p:nvPr/>
            </p:nvGrpSpPr>
            <p:grpSpPr>
              <a:xfrm>
                <a:off x="2963950" y="5101903"/>
                <a:ext cx="2388165" cy="1442431"/>
                <a:chOff x="2963950" y="5101903"/>
                <a:chExt cx="2388165" cy="1442431"/>
              </a:xfrm>
            </p:grpSpPr>
            <p:cxnSp>
              <p:nvCxnSpPr>
                <p:cNvPr id="130" name="Straight Connector 12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1" name="Straight Connector 13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17" name="Group 116"/>
              <p:cNvGrpSpPr/>
              <p:nvPr/>
            </p:nvGrpSpPr>
            <p:grpSpPr>
              <a:xfrm>
                <a:off x="3285797" y="5273594"/>
                <a:ext cx="1639331" cy="678340"/>
                <a:chOff x="875410" y="4942080"/>
                <a:chExt cx="2353800" cy="860040"/>
              </a:xfrm>
            </p:grpSpPr>
            <p:sp>
              <p:nvSpPr>
                <p:cNvPr id="118" name="Oval 11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5" name="Freeform 11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mc:AlternateContent xmlns:mc="http://schemas.openxmlformats.org/markup-compatibility/2006" xmlns:a14="http://schemas.microsoft.com/office/drawing/2010/main">
        <mc:Choice Requires="a14">
          <p:sp>
            <p:nvSpPr>
              <p:cNvPr id="69" name="TextBox 68"/>
              <p:cNvSpPr txBox="1"/>
              <p:nvPr/>
            </p:nvSpPr>
            <p:spPr>
              <a:xfrm>
                <a:off x="8252008" y="1840468"/>
                <a:ext cx="304800" cy="369332"/>
              </a:xfrm>
              <a:prstGeom prst="rect">
                <a:avLst/>
              </a:prstGeom>
              <a:solidFill>
                <a:schemeClr val="tx1"/>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sz="2400" b="0" i="1" smtClean="0">
                          <a:solidFill>
                            <a:srgbClr val="00FFFF"/>
                          </a:solidFill>
                          <a:latin typeface="Cambria Math" panose="02040503050406030204" pitchFamily="18" charset="0"/>
                        </a:rPr>
                        <m:t>𝑧</m:t>
                      </m:r>
                    </m:oMath>
                  </m:oMathPara>
                </a14:m>
                <a:endParaRPr lang="en-CA" sz="2400" dirty="0">
                  <a:solidFill>
                    <a:srgbClr val="00FFFF"/>
                  </a:solidFill>
                </a:endParaRPr>
              </a:p>
            </p:txBody>
          </p:sp>
        </mc:Choice>
        <mc:Fallback xmlns="">
          <p:sp>
            <p:nvSpPr>
              <p:cNvPr id="69" name="TextBox 68"/>
              <p:cNvSpPr txBox="1">
                <a:spLocks noRot="1" noChangeAspect="1" noMove="1" noResize="1" noEditPoints="1" noAdjustHandles="1" noChangeArrowheads="1" noChangeShapeType="1" noTextEdit="1"/>
              </p:cNvSpPr>
              <p:nvPr/>
            </p:nvSpPr>
            <p:spPr>
              <a:xfrm>
                <a:off x="8252008" y="1840468"/>
                <a:ext cx="304800" cy="369332"/>
              </a:xfrm>
              <a:prstGeom prst="rect">
                <a:avLst/>
              </a:prstGeom>
              <a:blipFill>
                <a:blip r:embed="rId7"/>
                <a:stretch>
                  <a:fillRect l="-2000"/>
                </a:stretch>
              </a:blipFill>
            </p:spPr>
            <p:txBody>
              <a:bodyPr/>
              <a:lstStyle/>
              <a:p>
                <a:r>
                  <a:rPr lang="en-CA">
                    <a:noFill/>
                  </a:rPr>
                  <a:t> </a:t>
                </a:r>
              </a:p>
            </p:txBody>
          </p:sp>
        </mc:Fallback>
      </mc:AlternateContent>
    </p:spTree>
    <p:extLst>
      <p:ext uri="{BB962C8B-B14F-4D97-AF65-F5344CB8AC3E}">
        <p14:creationId xmlns:p14="http://schemas.microsoft.com/office/powerpoint/2010/main" val="3747813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4" end="4"/>
                                            </p:txEl>
                                          </p:spTgt>
                                        </p:tgtEl>
                                        <p:attrNameLst>
                                          <p:attrName>style.visibility</p:attrName>
                                        </p:attrNameLst>
                                      </p:cBhvr>
                                      <p:to>
                                        <p:strVal val="visible"/>
                                      </p:to>
                                    </p:set>
                                    <p:anim calcmode="lin" valueType="num">
                                      <p:cBhvr additive="base">
                                        <p:cTn id="1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
                                            <p:txEl>
                                              <p:pRg st="5" end="5"/>
                                            </p:txEl>
                                          </p:spTgt>
                                        </p:tgtEl>
                                        <p:attrNameLst>
                                          <p:attrName>style.visibility</p:attrName>
                                        </p:attrNameLst>
                                      </p:cBhvr>
                                      <p:to>
                                        <p:strVal val="visible"/>
                                      </p:to>
                                    </p:set>
                                    <p:anim calcmode="lin" valueType="num">
                                      <p:cBhvr additive="base">
                                        <p:cTn id="25"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13"/>
                                        </p:tgtEl>
                                        <p:attrNameLst>
                                          <p:attrName>style.visibility</p:attrName>
                                        </p:attrNameLst>
                                      </p:cBhvr>
                                      <p:to>
                                        <p:strVal val="visible"/>
                                      </p:to>
                                    </p:set>
                                    <p:anim calcmode="lin" valueType="num">
                                      <p:cBhvr additive="base">
                                        <p:cTn id="31" dur="500" fill="hold"/>
                                        <p:tgtEl>
                                          <p:spTgt spid="113"/>
                                        </p:tgtEl>
                                        <p:attrNameLst>
                                          <p:attrName>ppt_x</p:attrName>
                                        </p:attrNameLst>
                                      </p:cBhvr>
                                      <p:tavLst>
                                        <p:tav tm="0">
                                          <p:val>
                                            <p:strVal val="0-#ppt_w/2"/>
                                          </p:val>
                                        </p:tav>
                                        <p:tav tm="100000">
                                          <p:val>
                                            <p:strVal val="#ppt_x"/>
                                          </p:val>
                                        </p:tav>
                                      </p:tavLst>
                                    </p:anim>
                                    <p:anim calcmode="lin" valueType="num">
                                      <p:cBhvr additive="base">
                                        <p:cTn id="32" dur="500" fill="hold"/>
                                        <p:tgtEl>
                                          <p:spTgt spid="1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a:off x="-97457" y="3352800"/>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 linear predictor:</a:t>
            </a:r>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Linear Regression</a:t>
            </a:r>
          </a:p>
        </p:txBody>
      </p:sp>
      <p:grpSp>
        <p:nvGrpSpPr>
          <p:cNvPr id="21514" name="Group 21513"/>
          <p:cNvGrpSpPr/>
          <p:nvPr/>
        </p:nvGrpSpPr>
        <p:grpSpPr>
          <a:xfrm>
            <a:off x="759652" y="609600"/>
            <a:ext cx="7850948" cy="2819400"/>
            <a:chOff x="759652" y="609600"/>
            <a:chExt cx="7850948" cy="2819400"/>
          </a:xfrm>
        </p:grpSpPr>
        <p:sp>
          <p:nvSpPr>
            <p:cNvPr id="11" name="Rectangle 10"/>
            <p:cNvSpPr/>
            <p:nvPr/>
          </p:nvSpPr>
          <p:spPr>
            <a:xfrm>
              <a:off x="759652" y="609600"/>
              <a:ext cx="2158500" cy="28188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7794808" y="609600"/>
              <a:ext cx="815792" cy="2818800"/>
            </a:xfrm>
            <a:prstGeom prst="rect">
              <a:avLst/>
            </a:prstGeom>
            <a:solidFill>
              <a:schemeClr val="tx1"/>
            </a:solidFill>
            <a:ln>
              <a:noFill/>
            </a:ln>
          </p:spPr>
          <p:txBody>
            <a:bodyPr wrap="square" rtlCol="0" anchor="ctr">
              <a:spAutoFit/>
            </a:bodyPr>
            <a:lstStyle/>
            <a:p>
              <a:pPr algn="l"/>
              <a:endParaRPr lang="en-CA" sz="2400" dirty="0"/>
            </a:p>
          </p:txBody>
        </p:sp>
        <p:pic>
          <p:nvPicPr>
            <p:cNvPr id="21506" name="Picture 2" descr="image20"/>
            <p:cNvPicPr>
              <a:picLocks noChangeAspect="1" noChangeArrowheads="1"/>
            </p:cNvPicPr>
            <p:nvPr/>
          </p:nvPicPr>
          <p:blipFill rotWithShape="1">
            <a:blip r:embed="rId2">
              <a:extLst>
                <a:ext uri="{28A0092B-C50C-407E-A947-70E740481C1C}">
                  <a14:useLocalDpi xmlns:a14="http://schemas.microsoft.com/office/drawing/2010/main" val="0"/>
                </a:ext>
              </a:extLst>
            </a:blip>
            <a:srcRect l="13334" t="22222" r="42905" b="44444"/>
            <a:stretch/>
          </p:blipFill>
          <p:spPr bwMode="auto">
            <a:xfrm>
              <a:off x="2859588"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6364788" y="2133600"/>
              <a:ext cx="12954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6125896" y="24534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6125896" y="2453464"/>
                  <a:ext cx="1723805" cy="747192"/>
                </a:xfrm>
                <a:prstGeom prst="rect">
                  <a:avLst/>
                </a:prstGeom>
                <a:blipFill>
                  <a:blip r:embed="rId3"/>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8344057" y="1876644"/>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8344057" y="1876644"/>
                  <a:ext cx="212751" cy="307777"/>
                </a:xfrm>
                <a:prstGeom prst="rect">
                  <a:avLst/>
                </a:prstGeom>
                <a:blipFill>
                  <a:blip r:embed="rId4"/>
                  <a:stretch>
                    <a:fillRect l="-28571" r="-25714" b="-28000"/>
                  </a:stretch>
                </a:blipFill>
              </p:spPr>
              <p:txBody>
                <a:bodyPr/>
                <a:lstStyle/>
                <a:p>
                  <a:r>
                    <a:rPr lang="en-CA">
                      <a:noFill/>
                    </a:rPr>
                    <a:t> </a:t>
                  </a:r>
                </a:p>
              </p:txBody>
            </p:sp>
          </mc:Fallback>
        </mc:AlternateContent>
        <p:sp>
          <p:nvSpPr>
            <p:cNvPr id="6" name="Oval 5"/>
            <p:cNvSpPr/>
            <p:nvPr/>
          </p:nvSpPr>
          <p:spPr>
            <a:xfrm>
              <a:off x="7871008" y="1905000"/>
              <a:ext cx="304800" cy="304800"/>
            </a:xfrm>
            <a:prstGeom prst="ellipse">
              <a:avLst/>
            </a:prstGeom>
            <a:ln w="15875">
              <a:solidFill>
                <a:schemeClr val="bg2"/>
              </a:solidFill>
            </a:ln>
          </p:spPr>
          <p:txBody>
            <a:bodyPr wrap="square" rtlCol="0" anchor="ctr">
              <a:spAutoFit/>
            </a:bodyPr>
            <a:lstStyle/>
            <a:p>
              <a:pPr algn="l"/>
              <a:endParaRPr lang="en-CA" sz="2400" dirty="0"/>
            </a:p>
          </p:txBody>
        </p:sp>
        <p:sp>
          <p:nvSpPr>
            <p:cNvPr id="4" name="Oval 3"/>
            <p:cNvSpPr/>
            <p:nvPr/>
          </p:nvSpPr>
          <p:spPr>
            <a:xfrm>
              <a:off x="3885354" y="996462"/>
              <a:ext cx="228600" cy="224135"/>
            </a:xfrm>
            <a:prstGeom prst="ellipse">
              <a:avLst/>
            </a:prstGeom>
            <a:solidFill>
              <a:schemeClr val="tx1"/>
            </a:solidFill>
            <a:ln>
              <a:noFill/>
            </a:ln>
          </p:spPr>
          <p:txBody>
            <a:bodyPr wrap="square" rtlCol="0" anchor="ctr">
              <a:spAutoFit/>
            </a:bodyPr>
            <a:lstStyle/>
            <a:p>
              <a:pPr algn="l"/>
              <a:endParaRPr lang="en-CA" sz="2400" dirty="0"/>
            </a:p>
          </p:txBody>
        </p:sp>
        <p:sp>
          <p:nvSpPr>
            <p:cNvPr id="17" name="Oval 16"/>
            <p:cNvSpPr/>
            <p:nvPr/>
          </p:nvSpPr>
          <p:spPr>
            <a:xfrm>
              <a:off x="3850188" y="1335037"/>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8" name="Oval 17"/>
            <p:cNvSpPr/>
            <p:nvPr/>
          </p:nvSpPr>
          <p:spPr>
            <a:xfrm>
              <a:off x="3773988" y="2438400"/>
              <a:ext cx="304800" cy="300335"/>
            </a:xfrm>
            <a:prstGeom prst="ellipse">
              <a:avLst/>
            </a:prstGeom>
            <a:solidFill>
              <a:schemeClr val="tx1"/>
            </a:solidFill>
            <a:ln>
              <a:noFill/>
            </a:ln>
          </p:spPr>
          <p:txBody>
            <a:bodyPr wrap="square" rtlCol="0" anchor="ctr">
              <a:spAutoFit/>
            </a:bodyPr>
            <a:lstStyle/>
            <a:p>
              <a:pPr algn="l"/>
              <a:endParaRPr lang="en-CA" sz="2400" dirty="0"/>
            </a:p>
          </p:txBody>
        </p:sp>
        <p:sp>
          <p:nvSpPr>
            <p:cNvPr id="19" name="Oval 18"/>
            <p:cNvSpPr/>
            <p:nvPr/>
          </p:nvSpPr>
          <p:spPr>
            <a:xfrm>
              <a:off x="5145588" y="1318848"/>
              <a:ext cx="304800" cy="362017"/>
            </a:xfrm>
            <a:prstGeom prst="ellipse">
              <a:avLst/>
            </a:prstGeom>
            <a:solidFill>
              <a:schemeClr val="tx1"/>
            </a:solidFill>
            <a:ln>
              <a:noFill/>
            </a:ln>
          </p:spPr>
          <p:txBody>
            <a:bodyPr wrap="square" rtlCol="0" anchor="ctr">
              <a:spAutoFit/>
            </a:bodyPr>
            <a:lstStyle/>
            <a:p>
              <a:pPr algn="l"/>
              <a:endParaRPr lang="en-CA" sz="2400" dirty="0"/>
            </a:p>
          </p:txBody>
        </p:sp>
        <p:sp>
          <p:nvSpPr>
            <p:cNvPr id="16" name="Rectangle 15"/>
            <p:cNvSpPr/>
            <p:nvPr/>
          </p:nvSpPr>
          <p:spPr>
            <a:xfrm>
              <a:off x="3773988" y="1138535"/>
              <a:ext cx="492443"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0" name="Rectangle 19"/>
            <p:cNvSpPr/>
            <p:nvPr/>
          </p:nvSpPr>
          <p:spPr>
            <a:xfrm>
              <a:off x="3768126" y="7575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1</a:t>
              </a:r>
              <a:endParaRPr lang="en-CA" sz="2400" dirty="0">
                <a:solidFill>
                  <a:srgbClr val="00B050"/>
                </a:solidFill>
              </a:endParaRPr>
            </a:p>
          </p:txBody>
        </p:sp>
        <p:sp>
          <p:nvSpPr>
            <p:cNvPr id="21" name="Rectangle 20"/>
            <p:cNvSpPr/>
            <p:nvPr/>
          </p:nvSpPr>
          <p:spPr>
            <a:xfrm>
              <a:off x="3738745" y="2286000"/>
              <a:ext cx="526106" cy="461665"/>
            </a:xfrm>
            <a:prstGeom prst="rect">
              <a:avLst/>
            </a:prstGeom>
            <a:no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N</a:t>
              </a:r>
              <a:endParaRPr lang="en-CA" sz="2400" dirty="0">
                <a:solidFill>
                  <a:srgbClr val="00B050"/>
                </a:solidFill>
              </a:endParaRPr>
            </a:p>
          </p:txBody>
        </p:sp>
        <p:sp>
          <p:nvSpPr>
            <p:cNvPr id="22" name="Rectangle 21"/>
            <p:cNvSpPr/>
            <p:nvPr/>
          </p:nvSpPr>
          <p:spPr>
            <a:xfrm>
              <a:off x="5034145" y="1214735"/>
              <a:ext cx="49244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0</a:t>
              </a:r>
              <a:endParaRPr lang="en-CA" sz="2400" dirty="0">
                <a:solidFill>
                  <a:srgbClr val="00B050"/>
                </a:solidFill>
              </a:endParaRPr>
            </a:p>
          </p:txBody>
        </p:sp>
        <p:sp>
          <p:nvSpPr>
            <p:cNvPr id="8" name="Rectangle 7"/>
            <p:cNvSpPr/>
            <p:nvPr/>
          </p:nvSpPr>
          <p:spPr>
            <a:xfrm>
              <a:off x="2016922" y="762000"/>
              <a:ext cx="461666" cy="2590800"/>
            </a:xfrm>
            <a:prstGeom prst="rect">
              <a:avLst/>
            </a:prstGeom>
            <a:ln w="34925">
              <a:solidFill>
                <a:schemeClr val="bg2"/>
              </a:solidFill>
            </a:ln>
          </p:spPr>
          <p:txBody>
            <a:bodyPr wrap="square" rtlCol="0" anchor="ctr">
              <a:spAutoFit/>
            </a:bodyPr>
            <a:lstStyle/>
            <a:p>
              <a:pPr algn="l"/>
              <a:endParaRPr lang="en-CA" sz="2400" dirty="0"/>
            </a:p>
          </p:txBody>
        </p:sp>
        <p:sp>
          <p:nvSpPr>
            <p:cNvPr id="13" name="Rectangle 12"/>
            <p:cNvSpPr/>
            <p:nvPr/>
          </p:nvSpPr>
          <p:spPr>
            <a:xfrm>
              <a:off x="2819400" y="644766"/>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15" name="Rectangle 14"/>
            <p:cNvSpPr/>
            <p:nvPr/>
          </p:nvSpPr>
          <p:spPr>
            <a:xfrm>
              <a:off x="2590047" y="1981200"/>
              <a:ext cx="1067553" cy="461665"/>
            </a:xfrm>
            <a:prstGeom prst="rect">
              <a:avLst/>
            </a:prstGeom>
            <a:solidFill>
              <a:schemeClr val="tx1"/>
            </a:solid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dirty="0">
                  <a:solidFill>
                    <a:srgbClr val="FF00FF"/>
                  </a:solidFill>
                  <a:sym typeface="Symbol" panose="05050102010706020507" pitchFamily="18" charset="2"/>
                </a:rPr>
                <a:t> </a:t>
              </a:r>
              <a:r>
                <a:rPr lang="en-US" altLang="en-US" sz="2400" i="1" dirty="0">
                  <a:solidFill>
                    <a:srgbClr val="FF00FF"/>
                  </a:solidFill>
                </a:rPr>
                <a:t>x</a:t>
              </a:r>
              <a:r>
                <a:rPr lang="en-US" altLang="en-US" sz="2400" i="1" baseline="-25000" dirty="0">
                  <a:solidFill>
                    <a:srgbClr val="FF00FF"/>
                  </a:solidFill>
                </a:rPr>
                <a:t>2</a:t>
              </a:r>
              <a:endParaRPr lang="en-CA" sz="2400" dirty="0">
                <a:solidFill>
                  <a:schemeClr val="bg2"/>
                </a:solidFill>
              </a:endParaRPr>
            </a:p>
          </p:txBody>
        </p:sp>
        <p:sp>
          <p:nvSpPr>
            <p:cNvPr id="29" name="Rectangle 28"/>
            <p:cNvSpPr/>
            <p:nvPr/>
          </p:nvSpPr>
          <p:spPr>
            <a:xfrm rot="16200000">
              <a:off x="2682731" y="9875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sp>
          <p:nvSpPr>
            <p:cNvPr id="30" name="Rectangle 29"/>
            <p:cNvSpPr/>
            <p:nvPr/>
          </p:nvSpPr>
          <p:spPr>
            <a:xfrm>
              <a:off x="2839887" y="1554701"/>
              <a:ext cx="817713" cy="461665"/>
            </a:xfrm>
            <a:prstGeom prst="rect">
              <a:avLst/>
            </a:prstGeom>
            <a:noFill/>
          </p:spPr>
          <p:txBody>
            <a:bodyPr wrap="square">
              <a:spAutoFit/>
            </a:bodyPr>
            <a:lstStyle/>
            <a:p>
              <a:r>
                <a:rPr lang="en-US" altLang="en-US" sz="2400" i="1" dirty="0">
                  <a:solidFill>
                    <a:srgbClr val="FF00FF"/>
                  </a:solidFill>
                </a:rPr>
                <a:t>x</a:t>
              </a:r>
              <a:r>
                <a:rPr lang="en-US" altLang="en-US" sz="2400" i="1" baseline="-25000" dirty="0">
                  <a:solidFill>
                    <a:srgbClr val="FF00FF"/>
                  </a:solidFill>
                </a:rPr>
                <a:t>1</a:t>
              </a:r>
              <a:r>
                <a:rPr lang="en-US" altLang="en-US" sz="2400" i="1" baseline="30000" dirty="0">
                  <a:solidFill>
                    <a:srgbClr val="FF00FF"/>
                  </a:solidFill>
                </a:rPr>
                <a:t>2</a:t>
              </a:r>
              <a:endParaRPr lang="en-CA" sz="2400" baseline="30000" dirty="0">
                <a:solidFill>
                  <a:schemeClr val="bg2"/>
                </a:solidFill>
              </a:endParaRPr>
            </a:p>
          </p:txBody>
        </p:sp>
        <p:sp>
          <p:nvSpPr>
            <p:cNvPr id="31" name="Rectangle 30"/>
            <p:cNvSpPr/>
            <p:nvPr/>
          </p:nvSpPr>
          <p:spPr>
            <a:xfrm>
              <a:off x="2782635" y="2621501"/>
              <a:ext cx="500467" cy="461665"/>
            </a:xfrm>
            <a:prstGeom prst="rect">
              <a:avLst/>
            </a:prstGeom>
            <a:solidFill>
              <a:schemeClr val="tx1"/>
            </a:solidFill>
          </p:spPr>
          <p:txBody>
            <a:bodyPr wrap="square">
              <a:spAutoFit/>
            </a:bodyPr>
            <a:lstStyle/>
            <a:p>
              <a:r>
                <a:rPr lang="en-US" altLang="en-US" sz="2400" i="1" dirty="0">
                  <a:solidFill>
                    <a:srgbClr val="FF00FF"/>
                  </a:solidFill>
                </a:rPr>
                <a:t>e</a:t>
              </a:r>
              <a:r>
                <a:rPr lang="en-US" altLang="en-US" sz="2400" i="1" baseline="30000" dirty="0">
                  <a:solidFill>
                    <a:srgbClr val="FF00FF"/>
                  </a:solidFill>
                </a:rPr>
                <a:t>x</a:t>
              </a:r>
              <a:endParaRPr lang="en-CA" sz="2400" baseline="30000" dirty="0">
                <a:solidFill>
                  <a:schemeClr val="bg2"/>
                </a:solidFill>
              </a:endParaRPr>
            </a:p>
          </p:txBody>
        </p:sp>
        <p:sp>
          <p:nvSpPr>
            <p:cNvPr id="38" name="Rectangle 37"/>
            <p:cNvSpPr/>
            <p:nvPr/>
          </p:nvSpPr>
          <p:spPr>
            <a:xfrm rot="16200000">
              <a:off x="1134309" y="1803415"/>
              <a:ext cx="2226892" cy="461665"/>
            </a:xfrm>
            <a:prstGeom prst="rect">
              <a:avLst/>
            </a:prstGeom>
            <a:noFill/>
          </p:spPr>
          <p:txBody>
            <a:bodyPr wrap="none">
              <a:spAutoFit/>
            </a:bodyPr>
            <a:lstStyle/>
            <a:p>
              <a:r>
                <a:rPr lang="en-US" altLang="en-US" sz="2400" dirty="0">
                  <a:solidFill>
                    <a:schemeClr val="bg2"/>
                  </a:solidFill>
                </a:rPr>
                <a:t>Preprocess input</a:t>
              </a:r>
              <a:endParaRPr lang="en-CA" sz="2400" dirty="0">
                <a:solidFill>
                  <a:schemeClr val="bg2"/>
                </a:solidFill>
              </a:endParaRPr>
            </a:p>
          </p:txBody>
        </p:sp>
        <p:pic>
          <p:nvPicPr>
            <p:cNvPr id="21507" name="Picture 21506"/>
            <p:cNvPicPr>
              <a:picLocks noChangeAspect="1"/>
            </p:cNvPicPr>
            <p:nvPr/>
          </p:nvPicPr>
          <p:blipFill>
            <a:blip r:embed="rId5"/>
            <a:stretch>
              <a:fillRect/>
            </a:stretch>
          </p:blipFill>
          <p:spPr>
            <a:xfrm>
              <a:off x="3392988" y="1772713"/>
              <a:ext cx="363537" cy="363537"/>
            </a:xfrm>
            <a:prstGeom prst="rect">
              <a:avLst/>
            </a:prstGeom>
          </p:spPr>
        </p:pic>
        <p:pic>
          <p:nvPicPr>
            <p:cNvPr id="47" name="Picture 46"/>
            <p:cNvPicPr>
              <a:picLocks noChangeAspect="1"/>
            </p:cNvPicPr>
            <p:nvPr/>
          </p:nvPicPr>
          <p:blipFill>
            <a:blip r:embed="rId5"/>
            <a:stretch>
              <a:fillRect/>
            </a:stretch>
          </p:blipFill>
          <p:spPr>
            <a:xfrm>
              <a:off x="3392988" y="2237863"/>
              <a:ext cx="363537" cy="363537"/>
            </a:xfrm>
            <a:prstGeom prst="rect">
              <a:avLst/>
            </a:prstGeom>
          </p:spPr>
        </p:pic>
        <p:cxnSp>
          <p:nvCxnSpPr>
            <p:cNvPr id="48" name="Straight Connector 47"/>
            <p:cNvCxnSpPr/>
            <p:nvPr/>
          </p:nvCxnSpPr>
          <p:spPr bwMode="auto">
            <a:xfrm flipH="1" flipV="1">
              <a:off x="3773989" y="1981200"/>
              <a:ext cx="1523999" cy="35166"/>
            </a:xfrm>
            <a:prstGeom prst="line">
              <a:avLst/>
            </a:prstGeom>
            <a:noFill/>
            <a:ln w="22225" cap="sq" cmpd="sng" algn="ctr">
              <a:solidFill>
                <a:schemeClr val="bg2"/>
              </a:solidFill>
              <a:prstDash val="solid"/>
              <a:round/>
              <a:headEnd type="none" w="med" len="med"/>
              <a:tailEnd type="none" w="med" len="med"/>
            </a:ln>
            <a:effectLst/>
          </p:spPr>
        </p:cxnSp>
        <p:cxnSp>
          <p:nvCxnSpPr>
            <p:cNvPr id="50" name="Straight Connector 49"/>
            <p:cNvCxnSpPr/>
            <p:nvPr/>
          </p:nvCxnSpPr>
          <p:spPr bwMode="auto">
            <a:xfrm flipH="1">
              <a:off x="3768689" y="2026699"/>
              <a:ext cx="1490263" cy="403035"/>
            </a:xfrm>
            <a:prstGeom prst="line">
              <a:avLst/>
            </a:prstGeom>
            <a:noFill/>
            <a:ln w="22225" cap="sq" cmpd="sng" algn="ctr">
              <a:solidFill>
                <a:schemeClr val="bg2"/>
              </a:solidFill>
              <a:prstDash val="solid"/>
              <a:round/>
              <a:headEnd type="none" w="med" len="med"/>
              <a:tailEnd type="none" w="med" len="med"/>
            </a:ln>
            <a:effectLst/>
          </p:spPr>
        </p:cxnSp>
        <p:grpSp>
          <p:nvGrpSpPr>
            <p:cNvPr id="21512" name="Group 21511"/>
            <p:cNvGrpSpPr/>
            <p:nvPr/>
          </p:nvGrpSpPr>
          <p:grpSpPr>
            <a:xfrm>
              <a:off x="1097694" y="622756"/>
              <a:ext cx="923694" cy="838200"/>
              <a:chOff x="1209906" y="609600"/>
              <a:chExt cx="923694" cy="838200"/>
            </a:xfrm>
          </p:grpSpPr>
          <p:sp>
            <p:nvSpPr>
              <p:cNvPr id="54" name="Rectangle 53"/>
              <p:cNvSpPr/>
              <p:nvPr/>
            </p:nvSpPr>
            <p:spPr>
              <a:xfrm>
                <a:off x="1582883" y="609600"/>
                <a:ext cx="423514" cy="461665"/>
              </a:xfrm>
              <a:prstGeom prst="rect">
                <a:avLst/>
              </a:prstGeom>
              <a:solidFill>
                <a:schemeClr val="tx1"/>
              </a:solidFill>
            </p:spPr>
            <p:txBody>
              <a:bodyPr wrap="none">
                <a:spAutoFit/>
              </a:bodyPr>
              <a:lstStyle/>
              <a:p>
                <a:r>
                  <a:rPr lang="en-US" altLang="en-US" sz="2400" i="1" dirty="0">
                    <a:solidFill>
                      <a:srgbClr val="FF00FF"/>
                    </a:solidFill>
                  </a:rPr>
                  <a:t>x</a:t>
                </a:r>
                <a:r>
                  <a:rPr lang="en-US" altLang="en-US" sz="2400" i="1" baseline="-25000" dirty="0">
                    <a:solidFill>
                      <a:srgbClr val="FF00FF"/>
                    </a:solidFill>
                  </a:rPr>
                  <a:t>1</a:t>
                </a:r>
                <a:endParaRPr lang="en-CA" sz="2400" dirty="0">
                  <a:solidFill>
                    <a:schemeClr val="bg2"/>
                  </a:solidFill>
                </a:endParaRPr>
              </a:p>
            </p:txBody>
          </p:sp>
          <p:sp>
            <p:nvSpPr>
              <p:cNvPr id="55" name="Rectangle 54"/>
              <p:cNvSpPr/>
              <p:nvPr/>
            </p:nvSpPr>
            <p:spPr>
              <a:xfrm>
                <a:off x="1579953" y="986135"/>
                <a:ext cx="423514" cy="461665"/>
              </a:xfrm>
              <a:prstGeom prst="rect">
                <a:avLst/>
              </a:prstGeom>
              <a:solidFill>
                <a:schemeClr val="tx1"/>
              </a:solid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57" name="Rectangle 56"/>
              <p:cNvSpPr/>
              <p:nvPr/>
            </p:nvSpPr>
            <p:spPr>
              <a:xfrm rot="16200000">
                <a:off x="1500730" y="911377"/>
                <a:ext cx="458780" cy="461665"/>
              </a:xfrm>
              <a:prstGeom prst="rect">
                <a:avLst/>
              </a:prstGeom>
              <a:noFill/>
            </p:spPr>
            <p:txBody>
              <a:bodyPr wrap="none">
                <a:spAutoFit/>
              </a:bodyPr>
              <a:lstStyle/>
              <a:p>
                <a:r>
                  <a:rPr lang="en-US" altLang="en-US" sz="2400" i="1" dirty="0">
                    <a:solidFill>
                      <a:srgbClr val="FF00FF"/>
                    </a:solidFill>
                  </a:rPr>
                  <a:t>…</a:t>
                </a:r>
                <a:endParaRPr lang="en-CA" sz="2400" dirty="0">
                  <a:solidFill>
                    <a:schemeClr val="bg2"/>
                  </a:solidFill>
                </a:endParaRPr>
              </a:p>
            </p:txBody>
          </p:sp>
          <p:cxnSp>
            <p:nvCxnSpPr>
              <p:cNvPr id="61" name="Straight Connector 60"/>
              <p:cNvCxnSpPr/>
              <p:nvPr/>
            </p:nvCxnSpPr>
            <p:spPr bwMode="auto">
              <a:xfrm flipH="1">
                <a:off x="1230153" y="103005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62" name="Straight Connector 61"/>
              <p:cNvCxnSpPr/>
              <p:nvPr/>
            </p:nvCxnSpPr>
            <p:spPr bwMode="auto">
              <a:xfrm flipH="1">
                <a:off x="1209906" y="1424358"/>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88" name="Oval 87"/>
            <p:cNvSpPr/>
            <p:nvPr/>
          </p:nvSpPr>
          <p:spPr>
            <a:xfrm>
              <a:off x="3055488" y="1368812"/>
              <a:ext cx="297312" cy="231388"/>
            </a:xfrm>
            <a:prstGeom prst="ellipse">
              <a:avLst/>
            </a:prstGeom>
            <a:solidFill>
              <a:schemeClr val="tx1"/>
            </a:solidFill>
            <a:ln>
              <a:noFill/>
            </a:ln>
          </p:spPr>
          <p:txBody>
            <a:bodyPr wrap="square" rtlCol="0" anchor="ctr">
              <a:spAutoFit/>
            </a:bodyPr>
            <a:lstStyle/>
            <a:p>
              <a:pPr algn="l"/>
              <a:endParaRPr lang="en-CA" sz="2400" dirty="0"/>
            </a:p>
          </p:txBody>
        </p:sp>
        <p:sp>
          <p:nvSpPr>
            <p:cNvPr id="14" name="Rectangle 13"/>
            <p:cNvSpPr/>
            <p:nvPr/>
          </p:nvSpPr>
          <p:spPr>
            <a:xfrm>
              <a:off x="2819400" y="1143000"/>
              <a:ext cx="423514" cy="461665"/>
            </a:xfrm>
            <a:prstGeom prst="rect">
              <a:avLst/>
            </a:prstGeom>
            <a:noFill/>
          </p:spPr>
          <p:txBody>
            <a:bodyPr wrap="none">
              <a:spAutoFit/>
            </a:bodyPr>
            <a:lstStyle/>
            <a:p>
              <a:r>
                <a:rPr lang="en-US" altLang="en-US" sz="2400" i="1" dirty="0" err="1">
                  <a:solidFill>
                    <a:srgbClr val="FF00FF"/>
                  </a:solidFill>
                </a:rPr>
                <a:t>x</a:t>
              </a:r>
              <a:r>
                <a:rPr lang="en-US" altLang="en-US" sz="2400" i="1" baseline="-25000" dirty="0" err="1">
                  <a:solidFill>
                    <a:srgbClr val="FF00FF"/>
                  </a:solidFill>
                </a:rPr>
                <a:t>n</a:t>
              </a:r>
              <a:endParaRPr lang="en-CA" sz="2400" dirty="0">
                <a:solidFill>
                  <a:schemeClr val="bg2"/>
                </a:solidFill>
              </a:endParaRPr>
            </a:p>
          </p:txBody>
        </p:sp>
        <p:sp>
          <p:nvSpPr>
            <p:cNvPr id="89" name="Oval 88"/>
            <p:cNvSpPr/>
            <p:nvPr/>
          </p:nvSpPr>
          <p:spPr>
            <a:xfrm>
              <a:off x="3276600" y="990600"/>
              <a:ext cx="94244" cy="231388"/>
            </a:xfrm>
            <a:prstGeom prst="ellipse">
              <a:avLst/>
            </a:prstGeom>
            <a:solidFill>
              <a:schemeClr val="tx1"/>
            </a:solidFill>
            <a:ln>
              <a:noFill/>
            </a:ln>
          </p:spPr>
          <p:txBody>
            <a:bodyPr wrap="square" rtlCol="0" anchor="ctr">
              <a:spAutoFit/>
            </a:bodyPr>
            <a:lstStyle/>
            <a:p>
              <a:pPr algn="l"/>
              <a:endParaRPr lang="en-CA" sz="2400" dirty="0"/>
            </a:p>
          </p:txBody>
        </p:sp>
        <p:grpSp>
          <p:nvGrpSpPr>
            <p:cNvPr id="21505" name="Group 21504"/>
            <p:cNvGrpSpPr/>
            <p:nvPr/>
          </p:nvGrpSpPr>
          <p:grpSpPr>
            <a:xfrm>
              <a:off x="2478588" y="1065219"/>
              <a:ext cx="950412" cy="1935891"/>
              <a:chOff x="2819400" y="1065219"/>
              <a:chExt cx="950412" cy="1935891"/>
            </a:xfrm>
          </p:grpSpPr>
          <p:cxnSp>
            <p:nvCxnSpPr>
              <p:cNvPr id="21504" name="Straight Connector 21503"/>
              <p:cNvCxnSpPr/>
              <p:nvPr/>
            </p:nvCxnSpPr>
            <p:spPr bwMode="auto">
              <a:xfrm flipH="1">
                <a:off x="2850600" y="1065219"/>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4" name="Straight Connector 33"/>
              <p:cNvCxnSpPr/>
              <p:nvPr/>
            </p:nvCxnSpPr>
            <p:spPr bwMode="auto">
              <a:xfrm flipH="1">
                <a:off x="2830353" y="145952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5" name="Straight Connector 34"/>
              <p:cNvCxnSpPr/>
              <p:nvPr/>
            </p:nvCxnSpPr>
            <p:spPr bwMode="auto">
              <a:xfrm flipH="1">
                <a:off x="2830353" y="242081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6" name="Straight Connector 35"/>
              <p:cNvCxnSpPr/>
              <p:nvPr/>
            </p:nvCxnSpPr>
            <p:spPr bwMode="auto">
              <a:xfrm flipH="1">
                <a:off x="2830353" y="300111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7" name="Straight Connector 36"/>
              <p:cNvCxnSpPr/>
              <p:nvPr/>
            </p:nvCxnSpPr>
            <p:spPr bwMode="auto">
              <a:xfrm flipH="1">
                <a:off x="2819400" y="198120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87" name="Straight Connector 86"/>
              <p:cNvCxnSpPr/>
              <p:nvPr/>
            </p:nvCxnSpPr>
            <p:spPr bwMode="auto">
              <a:xfrm flipH="1">
                <a:off x="2855412" y="146221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90" name="Straight Connector 89"/>
              <p:cNvCxnSpPr/>
              <p:nvPr/>
            </p:nvCxnSpPr>
            <p:spPr bwMode="auto">
              <a:xfrm flipH="1">
                <a:off x="2866365" y="1066800"/>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92" name="Rectangle 91"/>
            <p:cNvSpPr/>
            <p:nvPr/>
          </p:nvSpPr>
          <p:spPr>
            <a:xfrm>
              <a:off x="3810000" y="1555730"/>
              <a:ext cx="732893"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n+1</a:t>
              </a:r>
              <a:endParaRPr lang="en-CA" sz="2400" dirty="0">
                <a:solidFill>
                  <a:srgbClr val="00B050"/>
                </a:solidFill>
              </a:endParaRPr>
            </a:p>
          </p:txBody>
        </p:sp>
        <p:sp>
          <p:nvSpPr>
            <p:cNvPr id="93" name="Rectangle 92"/>
            <p:cNvSpPr/>
            <p:nvPr/>
          </p:nvSpPr>
          <p:spPr>
            <a:xfrm>
              <a:off x="3817437" y="1950065"/>
              <a:ext cx="697627" cy="461665"/>
            </a:xfrm>
            <a:prstGeom prst="rect">
              <a:avLst/>
            </a:prstGeom>
            <a:noFill/>
          </p:spPr>
          <p:txBody>
            <a:bodyPr wrap="none">
              <a:spAutoFit/>
            </a:bodyPr>
            <a:lstStyle/>
            <a:p>
              <a:r>
                <a:rPr lang="en-US" altLang="en-US" sz="2400" i="1" dirty="0">
                  <a:solidFill>
                    <a:srgbClr val="00B050"/>
                  </a:solidFill>
                </a:rPr>
                <a:t>w</a:t>
              </a:r>
              <a:r>
                <a:rPr lang="en-US" altLang="en-US" sz="2400" i="1" baseline="-25000" dirty="0">
                  <a:solidFill>
                    <a:srgbClr val="00B050"/>
                  </a:solidFill>
                </a:rPr>
                <a:t>n_2</a:t>
              </a:r>
              <a:endParaRPr lang="en-CA" sz="2400" dirty="0">
                <a:solidFill>
                  <a:srgbClr val="00B050"/>
                </a:solidFill>
              </a:endParaRPr>
            </a:p>
          </p:txBody>
        </p:sp>
      </p:grpSp>
      <p:grpSp>
        <p:nvGrpSpPr>
          <p:cNvPr id="94" name="Group 93"/>
          <p:cNvGrpSpPr/>
          <p:nvPr/>
        </p:nvGrpSpPr>
        <p:grpSpPr>
          <a:xfrm>
            <a:off x="6934200" y="4343400"/>
            <a:ext cx="2388165" cy="1442431"/>
            <a:chOff x="2963950" y="5101903"/>
            <a:chExt cx="2388165" cy="1442431"/>
          </a:xfrm>
        </p:grpSpPr>
        <p:grpSp>
          <p:nvGrpSpPr>
            <p:cNvPr id="95" name="Group 94"/>
            <p:cNvGrpSpPr/>
            <p:nvPr/>
          </p:nvGrpSpPr>
          <p:grpSpPr>
            <a:xfrm>
              <a:off x="2963950" y="5101903"/>
              <a:ext cx="2388165" cy="1442431"/>
              <a:chOff x="2963950" y="5101903"/>
              <a:chExt cx="2388165" cy="1442431"/>
            </a:xfrm>
          </p:grpSpPr>
          <p:grpSp>
            <p:nvGrpSpPr>
              <p:cNvPr id="97" name="Group 96"/>
              <p:cNvGrpSpPr/>
              <p:nvPr/>
            </p:nvGrpSpPr>
            <p:grpSpPr>
              <a:xfrm>
                <a:off x="2963950" y="5101903"/>
                <a:ext cx="2388165" cy="1442431"/>
                <a:chOff x="2963950" y="5101903"/>
                <a:chExt cx="2388165" cy="1442431"/>
              </a:xfrm>
            </p:grpSpPr>
            <p:cxnSp>
              <p:nvCxnSpPr>
                <p:cNvPr id="111" name="Straight Connector 110"/>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2" name="Straight Connector 111"/>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98" name="Group 97"/>
              <p:cNvGrpSpPr/>
              <p:nvPr/>
            </p:nvGrpSpPr>
            <p:grpSpPr>
              <a:xfrm>
                <a:off x="3285797" y="5273594"/>
                <a:ext cx="1639331" cy="678340"/>
                <a:chOff x="875410" y="4942080"/>
                <a:chExt cx="2353800" cy="860040"/>
              </a:xfrm>
            </p:grpSpPr>
            <p:sp>
              <p:nvSpPr>
                <p:cNvPr id="99" name="Oval 98"/>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0" name="Oval 99"/>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1" name="Oval 100"/>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2" name="Oval 101"/>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3" name="Oval 102"/>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5" name="Oval 104"/>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6" name="Oval 105"/>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7" name="Oval 106"/>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8" name="Oval 107"/>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9" name="Oval 108"/>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0" name="Oval 109"/>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6" name="Freeform 95"/>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71" name="Group 70"/>
          <p:cNvGrpSpPr/>
          <p:nvPr/>
        </p:nvGrpSpPr>
        <p:grpSpPr>
          <a:xfrm>
            <a:off x="7290388" y="4596808"/>
            <a:ext cx="1576969" cy="535090"/>
            <a:chOff x="912128" y="5007360"/>
            <a:chExt cx="2280320" cy="794760"/>
          </a:xfrm>
        </p:grpSpPr>
        <p:cxnSp>
          <p:nvCxnSpPr>
            <p:cNvPr id="72" name="Straight Connector 71"/>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73" name="Straight Connector 72"/>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74" name="Straight Connector 73"/>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76" name="Straight Connector 75"/>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77" name="Straight Connector 76"/>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78" name="Straight Connector 77"/>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79" name="Straight Connector 78"/>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80" name="Straight Connector 79"/>
            <p:cNvCxnSpPr/>
            <p:nvPr/>
          </p:nvCxnSpPr>
          <p:spPr bwMode="auto">
            <a:xfrm>
              <a:off x="2893612" y="5470524"/>
              <a:ext cx="0" cy="146436"/>
            </a:xfrm>
            <a:prstGeom prst="line">
              <a:avLst/>
            </a:prstGeom>
            <a:noFill/>
            <a:ln w="12700" cap="sq" cmpd="sng" algn="ctr">
              <a:solidFill>
                <a:schemeClr val="accent1"/>
              </a:solidFill>
              <a:prstDash val="solid"/>
              <a:round/>
              <a:headEnd type="none" w="med" len="med"/>
              <a:tailEnd type="none" w="med" len="med"/>
            </a:ln>
            <a:effectLst/>
          </p:spPr>
        </p:cxnSp>
        <p:cxnSp>
          <p:nvCxnSpPr>
            <p:cNvPr id="81" name="Straight Connector 80"/>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82" name="Straight Connector 81"/>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7" name="Rectangle 6"/>
              <p:cNvSpPr/>
              <p:nvPr/>
            </p:nvSpPr>
            <p:spPr>
              <a:xfrm>
                <a:off x="152400" y="5168205"/>
                <a:ext cx="6092384" cy="987322"/>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There are formulas that will give you the optimal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e>
                      <m:sub>
                        <m:r>
                          <a:rPr lang="en-CA" altLang="en-US" i="1" dirty="0">
                            <a:solidFill>
                              <a:srgbClr val="66FF33"/>
                            </a:solidFill>
                            <a:latin typeface="Cambria Math" panose="02040503050406030204" pitchFamily="18" charset="0"/>
                            <a:sym typeface="Symbol" panose="05050102010706020507" pitchFamily="18" charset="2"/>
                          </a:rPr>
                          <m:t>𝑜𝑝𝑡</m:t>
                        </m:r>
                      </m:sub>
                    </m:sSub>
                  </m:oMath>
                </a14:m>
                <a:r>
                  <a:rPr lang="en-CA" altLang="en-US" dirty="0">
                    <a:cs typeface="Times New Roman" panose="02020603050405020304" pitchFamily="18" charset="0"/>
                    <a:sym typeface="Symbol" panose="05050102010706020507" pitchFamily="18" charset="2"/>
                  </a:rPr>
                  <a:t>.</a:t>
                </a:r>
              </a:p>
            </p:txBody>
          </p:sp>
        </mc:Choice>
        <mc:Fallback xmlns="">
          <p:sp>
            <p:nvSpPr>
              <p:cNvPr id="7" name="Rectangle 6"/>
              <p:cNvSpPr>
                <a:spLocks noRot="1" noChangeAspect="1" noMove="1" noResize="1" noEditPoints="1" noAdjustHandles="1" noChangeArrowheads="1" noChangeShapeType="1" noTextEdit="1"/>
              </p:cNvSpPr>
              <p:nvPr/>
            </p:nvSpPr>
            <p:spPr>
              <a:xfrm>
                <a:off x="152400" y="5168205"/>
                <a:ext cx="6092384" cy="987322"/>
              </a:xfrm>
              <a:prstGeom prst="rect">
                <a:avLst/>
              </a:prstGeom>
              <a:blipFill>
                <a:blip r:embed="rId6"/>
                <a:stretch>
                  <a:fillRect l="-2002" t="-6790" r="-1902" b="-1296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8" name="TextBox 127"/>
              <p:cNvSpPr txBox="1"/>
              <p:nvPr/>
            </p:nvSpPr>
            <p:spPr>
              <a:xfrm>
                <a:off x="609600" y="3979723"/>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128" name="TextBox 127"/>
              <p:cNvSpPr txBox="1">
                <a:spLocks noRot="1" noChangeAspect="1" noMove="1" noResize="1" noEditPoints="1" noAdjustHandles="1" noChangeArrowheads="1" noChangeShapeType="1" noTextEdit="1"/>
              </p:cNvSpPr>
              <p:nvPr/>
            </p:nvSpPr>
            <p:spPr>
              <a:xfrm>
                <a:off x="609600" y="3979723"/>
                <a:ext cx="4830297" cy="436786"/>
              </a:xfrm>
              <a:prstGeom prst="rect">
                <a:avLst/>
              </a:prstGeom>
              <a:blipFill>
                <a:blip r:embed="rId7"/>
                <a:stretch>
                  <a:fillRect l="-4419" t="-23944" r="-4798" b="-4929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9" name="TextBox 128"/>
              <p:cNvSpPr txBox="1"/>
              <p:nvPr/>
            </p:nvSpPr>
            <p:spPr>
              <a:xfrm>
                <a:off x="685800" y="4565099"/>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129" name="TextBox 128"/>
              <p:cNvSpPr txBox="1">
                <a:spLocks noRot="1" noChangeAspect="1" noMove="1" noResize="1" noEditPoints="1" noAdjustHandles="1" noChangeArrowheads="1" noChangeShapeType="1" noTextEdit="1"/>
              </p:cNvSpPr>
              <p:nvPr/>
            </p:nvSpPr>
            <p:spPr>
              <a:xfrm>
                <a:off x="685800" y="4565099"/>
                <a:ext cx="3716402" cy="464101"/>
              </a:xfrm>
              <a:prstGeom prst="rect">
                <a:avLst/>
              </a:prstGeom>
              <a:blipFill>
                <a:blip r:embed="rId8"/>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8252008" y="1840468"/>
                <a:ext cx="304800" cy="369332"/>
              </a:xfrm>
              <a:prstGeom prst="rect">
                <a:avLst/>
              </a:prstGeom>
              <a:solidFill>
                <a:schemeClr val="tx1"/>
              </a:solidFill>
            </p:spPr>
            <p:txBody>
              <a:bodyPr wrap="square" lIns="0" tIns="0" rIns="0" bIns="0" rtlCol="0">
                <a:spAutoFit/>
              </a:bodyPr>
              <a:lstStyle/>
              <a:p>
                <a:pPr/>
                <a14:m>
                  <m:oMathPara xmlns:m="http://schemas.openxmlformats.org/officeDocument/2006/math">
                    <m:oMathParaPr>
                      <m:jc m:val="centerGroup"/>
                    </m:oMathParaPr>
                    <m:oMath xmlns:m="http://schemas.openxmlformats.org/officeDocument/2006/math">
                      <m:r>
                        <a:rPr lang="en-CA" sz="2400" b="0" i="1" smtClean="0">
                          <a:solidFill>
                            <a:srgbClr val="00FFFF"/>
                          </a:solidFill>
                          <a:latin typeface="Cambria Math" panose="02040503050406030204" pitchFamily="18" charset="0"/>
                        </a:rPr>
                        <m:t>𝑧</m:t>
                      </m:r>
                    </m:oMath>
                  </m:oMathPara>
                </a14:m>
                <a:endParaRPr lang="en-CA" sz="2400" dirty="0">
                  <a:solidFill>
                    <a:srgbClr val="00FFFF"/>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8252008" y="1840468"/>
                <a:ext cx="304800" cy="369332"/>
              </a:xfrm>
              <a:prstGeom prst="rect">
                <a:avLst/>
              </a:prstGeom>
              <a:blipFill>
                <a:blip r:embed="rId9"/>
                <a:stretch>
                  <a:fillRect l="-2000"/>
                </a:stretch>
              </a:blipFill>
            </p:spPr>
            <p:txBody>
              <a:bodyPr/>
              <a:lstStyle/>
              <a:p>
                <a:r>
                  <a:rPr lang="en-CA">
                    <a:noFill/>
                  </a:rPr>
                  <a:t> </a:t>
                </a:r>
              </a:p>
            </p:txBody>
          </p:sp>
        </mc:Fallback>
      </mc:AlternateContent>
    </p:spTree>
    <p:extLst>
      <p:ext uri="{BB962C8B-B14F-4D97-AF65-F5344CB8AC3E}">
        <p14:creationId xmlns:p14="http://schemas.microsoft.com/office/powerpoint/2010/main" val="36072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1"/>
                                        </p:tgtEl>
                                        <p:attrNameLst>
                                          <p:attrName>style.visibility</p:attrName>
                                        </p:attrNameLst>
                                      </p:cBhvr>
                                      <p:to>
                                        <p:strVal val="visible"/>
                                      </p:to>
                                    </p:set>
                                    <p:anim calcmode="lin" valueType="num">
                                      <p:cBhvr additive="base">
                                        <p:cTn id="7" dur="500" fill="hold"/>
                                        <p:tgtEl>
                                          <p:spTgt spid="71"/>
                                        </p:tgtEl>
                                        <p:attrNameLst>
                                          <p:attrName>ppt_x</p:attrName>
                                        </p:attrNameLst>
                                      </p:cBhvr>
                                      <p:tavLst>
                                        <p:tav tm="0">
                                          <p:val>
                                            <p:strVal val="0-#ppt_w/2"/>
                                          </p:val>
                                        </p:tav>
                                        <p:tav tm="100000">
                                          <p:val>
                                            <p:strVal val="#ppt_x"/>
                                          </p:val>
                                        </p:tav>
                                      </p:tavLst>
                                    </p:anim>
                                    <p:anim calcmode="lin" valueType="num">
                                      <p:cBhvr additive="base">
                                        <p:cTn id="8" dur="500" fill="hold"/>
                                        <p:tgtEl>
                                          <p:spTgt spid="7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additive="base">
                                        <p:cTn id="11" dur="500" fill="hold"/>
                                        <p:tgtEl>
                                          <p:spTgt spid="128"/>
                                        </p:tgtEl>
                                        <p:attrNameLst>
                                          <p:attrName>ppt_x</p:attrName>
                                        </p:attrNameLst>
                                      </p:cBhvr>
                                      <p:tavLst>
                                        <p:tav tm="0">
                                          <p:val>
                                            <p:strVal val="0-#ppt_w/2"/>
                                          </p:val>
                                        </p:tav>
                                        <p:tav tm="100000">
                                          <p:val>
                                            <p:strVal val="#ppt_x"/>
                                          </p:val>
                                        </p:tav>
                                      </p:tavLst>
                                    </p:anim>
                                    <p:anim calcmode="lin" valueType="num">
                                      <p:cBhvr additive="base">
                                        <p:cTn id="12" dur="500" fill="hold"/>
                                        <p:tgtEl>
                                          <p:spTgt spid="12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29"/>
                                        </p:tgtEl>
                                        <p:attrNameLst>
                                          <p:attrName>style.visibility</p:attrName>
                                        </p:attrNameLst>
                                      </p:cBhvr>
                                      <p:to>
                                        <p:strVal val="visible"/>
                                      </p:to>
                                    </p:set>
                                    <p:anim calcmode="lin" valueType="num">
                                      <p:cBhvr additive="base">
                                        <p:cTn id="17" dur="500" fill="hold"/>
                                        <p:tgtEl>
                                          <p:spTgt spid="129"/>
                                        </p:tgtEl>
                                        <p:attrNameLst>
                                          <p:attrName>ppt_x</p:attrName>
                                        </p:attrNameLst>
                                      </p:cBhvr>
                                      <p:tavLst>
                                        <p:tav tm="0">
                                          <p:val>
                                            <p:strVal val="0-#ppt_w/2"/>
                                          </p:val>
                                        </p:tav>
                                        <p:tav tm="100000">
                                          <p:val>
                                            <p:strVal val="#ppt_x"/>
                                          </p:val>
                                        </p:tav>
                                      </p:tavLst>
                                    </p:anim>
                                    <p:anim calcmode="lin" valueType="num">
                                      <p:cBhvr additive="base">
                                        <p:cTn id="18" dur="500" fill="hold"/>
                                        <p:tgtEl>
                                          <p:spTgt spid="12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8" grpId="0"/>
      <p:bldP spid="129" grpId="0"/>
    </p:bld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Linear Separator</a:t>
            </a:r>
          </a:p>
        </p:txBody>
      </p:sp>
      <p:pic>
        <p:nvPicPr>
          <p:cNvPr id="8194" name="Picture 2" descr="What is a Linear Separator? What is a Hyperplane? (Simple Explanation) -  The Genius Blog">
            <a:extLst>
              <a:ext uri="{FF2B5EF4-FFF2-40B4-BE49-F238E27FC236}">
                <a16:creationId xmlns:a16="http://schemas.microsoft.com/office/drawing/2014/main" id="{42FD7CCB-D25B-4F5E-BE8B-7E20B146A0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25488"/>
            <a:ext cx="9144000" cy="540543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53054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additive="base">
                                        <p:cTn id="11" dur="500" fill="hold"/>
                                        <p:tgtEl>
                                          <p:spTgt spid="8194"/>
                                        </p:tgtEl>
                                        <p:attrNameLst>
                                          <p:attrName>ppt_x</p:attrName>
                                        </p:attrNameLst>
                                      </p:cBhvr>
                                      <p:tavLst>
                                        <p:tav tm="0">
                                          <p:val>
                                            <p:strVal val="#ppt_x"/>
                                          </p:val>
                                        </p:tav>
                                        <p:tav tm="100000">
                                          <p:val>
                                            <p:strVal val="#ppt_x"/>
                                          </p:val>
                                        </p:tav>
                                      </p:tavLst>
                                    </p:anim>
                                    <p:anim calcmode="lin" valueType="num">
                                      <p:cBhvr additive="base">
                                        <p:cTn id="12"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pic>
        <p:nvPicPr>
          <p:cNvPr id="160" name="Picture 2" descr="image20"/>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333" t="22222" r="42388" b="44444"/>
          <a:stretch/>
        </p:blipFill>
        <p:spPr bwMode="auto">
          <a:xfrm>
            <a:off x="3962400" y="63334"/>
            <a:ext cx="3047999" cy="1689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1" name="Rectangle 160"/>
          <p:cNvSpPr/>
          <p:nvPr/>
        </p:nvSpPr>
        <p:spPr>
          <a:xfrm>
            <a:off x="6055412" y="982378"/>
            <a:ext cx="790693" cy="353391"/>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164" name="TextBox 163"/>
              <p:cNvSpPr txBox="1"/>
              <p:nvPr/>
            </p:nvSpPr>
            <p:spPr>
              <a:xfrm>
                <a:off x="5340017" y="1089497"/>
                <a:ext cx="1451338" cy="64340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164" name="TextBox 163"/>
              <p:cNvSpPr txBox="1">
                <a:spLocks noRot="1" noChangeAspect="1" noMove="1" noResize="1" noEditPoints="1" noAdjustHandles="1" noChangeArrowheads="1" noChangeShapeType="1" noTextEdit="1"/>
              </p:cNvSpPr>
              <p:nvPr/>
            </p:nvSpPr>
            <p:spPr>
              <a:xfrm>
                <a:off x="5340017" y="1089497"/>
                <a:ext cx="1451338" cy="643405"/>
              </a:xfrm>
              <a:prstGeom prst="rect">
                <a:avLst/>
              </a:prstGeom>
              <a:blipFill>
                <a:blip r:embed="rId4"/>
                <a:stretch>
                  <a:fillRect b="-476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65" name="TextBox 164"/>
              <p:cNvSpPr txBox="1"/>
              <p:nvPr/>
            </p:nvSpPr>
            <p:spPr>
              <a:xfrm>
                <a:off x="6310362" y="700732"/>
                <a:ext cx="143966" cy="23559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165" name="TextBox 164"/>
              <p:cNvSpPr txBox="1">
                <a:spLocks noRot="1" noChangeAspect="1" noMove="1" noResize="1" noEditPoints="1" noAdjustHandles="1" noChangeArrowheads="1" noChangeShapeType="1" noTextEdit="1"/>
              </p:cNvSpPr>
              <p:nvPr/>
            </p:nvSpPr>
            <p:spPr>
              <a:xfrm>
                <a:off x="6310362" y="700732"/>
                <a:ext cx="143966" cy="235594"/>
              </a:xfrm>
              <a:prstGeom prst="rect">
                <a:avLst/>
              </a:prstGeom>
              <a:blipFill>
                <a:blip r:embed="rId5"/>
                <a:stretch>
                  <a:fillRect l="-20833" r="-16667" b="-2564"/>
                </a:stretch>
              </a:blipFill>
            </p:spPr>
            <p:txBody>
              <a:bodyPr/>
              <a:lstStyle/>
              <a:p>
                <a:r>
                  <a:rPr lang="en-CA">
                    <a:noFill/>
                  </a:rPr>
                  <a:t> </a:t>
                </a:r>
              </a:p>
            </p:txBody>
          </p:sp>
        </mc:Fallback>
      </mc:AlternateContent>
      <p:sp>
        <p:nvSpPr>
          <p:cNvPr id="167" name="Text Box 33"/>
          <p:cNvSpPr txBox="1">
            <a:spLocks noChangeArrowheads="1"/>
          </p:cNvSpPr>
          <p:nvPr/>
        </p:nvSpPr>
        <p:spPr bwMode="auto">
          <a:xfrm>
            <a:off x="2667000" y="2286000"/>
            <a:ext cx="4648200"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We will use a linear function </a:t>
            </a:r>
            <a:br>
              <a:rPr lang="en-US" altLang="en-US" sz="2400" dirty="0">
                <a:latin typeface="Times New Roman" pitchFamily="18" charset="0"/>
              </a:rPr>
            </a:b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US" altLang="en-US" sz="2400" dirty="0">
              <a:latin typeface="Times New Roman" pitchFamily="18" charset="0"/>
            </a:endParaRPr>
          </a:p>
          <a:p>
            <a:pPr algn="ctr">
              <a:spcBef>
                <a:spcPct val="0"/>
              </a:spcBef>
            </a:pPr>
            <a:r>
              <a:rPr lang="en-US" altLang="en-US" sz="2400" dirty="0">
                <a:latin typeface="Times New Roman" pitchFamily="18" charset="0"/>
              </a:rPr>
              <a:t>to separate </a:t>
            </a:r>
            <a:r>
              <a:rPr lang="en-US" altLang="en-US" sz="2400" dirty="0" err="1">
                <a:latin typeface="Times New Roman" pitchFamily="18" charset="0"/>
              </a:rPr>
              <a:t>yes&amp;no</a:t>
            </a:r>
            <a:r>
              <a:rPr lang="en-US" altLang="en-US" sz="2400" dirty="0">
                <a:latin typeface="Times New Roman" pitchFamily="18" charset="0"/>
              </a:rPr>
              <a:t> answers</a:t>
            </a:r>
            <a:br>
              <a:rPr lang="en-US" altLang="en-US" sz="2400" dirty="0">
                <a:latin typeface="Times New Roman" pitchFamily="18" charset="0"/>
              </a:rPr>
            </a:br>
            <a:r>
              <a:rPr lang="en-US" altLang="en-US" sz="2400" i="1" dirty="0">
                <a:solidFill>
                  <a:srgbClr val="66FF33"/>
                </a:solidFill>
                <a:latin typeface="Times New Roman" pitchFamily="18" charset="0"/>
              </a:rPr>
              <a:t>M</a:t>
            </a:r>
            <a:r>
              <a:rPr lang="en-US" altLang="en-US" sz="2400" dirty="0">
                <a:latin typeface="Times New Roman" pitchFamily="18" charset="0"/>
              </a:rPr>
              <a:t> = </a:t>
            </a:r>
            <a:r>
              <a:rPr lang="en-US" altLang="en-US" sz="2400" dirty="0">
                <a:solidFill>
                  <a:schemeClr val="tx2"/>
                </a:solidFill>
                <a:latin typeface="Times New Roman" pitchFamily="18" charset="0"/>
              </a:rPr>
              <a:t>f</a:t>
            </a:r>
            <a:r>
              <a:rPr lang="en-US" altLang="en-US" sz="2400" dirty="0">
                <a:latin typeface="Times New Roman" pitchFamily="18" charset="0"/>
              </a:rPr>
              <a:t>(</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r>
              <a:rPr lang="en-US" altLang="en-US" sz="2400" dirty="0">
                <a:latin typeface="Times New Roman" pitchFamily="18" charset="0"/>
              </a:rPr>
              <a:t>)</a:t>
            </a:r>
          </a:p>
          <a:p>
            <a:pPr algn="ctr">
              <a:spcBef>
                <a:spcPct val="0"/>
              </a:spcBef>
            </a:pPr>
            <a:r>
              <a:rPr lang="en-US" altLang="en-US" sz="2400" i="1" dirty="0">
                <a:solidFill>
                  <a:srgbClr val="00FFFF"/>
                </a:solidFill>
                <a:latin typeface="Times New Roman" pitchFamily="18" charset="0"/>
              </a:rPr>
              <a:t>z = </a:t>
            </a:r>
            <a:r>
              <a:rPr lang="en-US" altLang="en-US" sz="2400" i="1" dirty="0" err="1">
                <a:solidFill>
                  <a:srgbClr val="00FFFF"/>
                </a:solidFill>
                <a:latin typeface="Times New Roman" pitchFamily="18" charset="0"/>
              </a:rPr>
              <a:t>neg</a:t>
            </a:r>
            <a:r>
              <a:rPr lang="en-US" altLang="en-US" sz="2400" i="1" dirty="0">
                <a:solidFill>
                  <a:srgbClr val="00FFFF"/>
                </a:solidFill>
                <a:latin typeface="Times New Roman" pitchFamily="18" charset="0"/>
              </a:rPr>
              <a:t>  </a:t>
            </a:r>
            <a:r>
              <a:rPr lang="en-US" altLang="en-US" sz="2400" i="1" dirty="0">
                <a:latin typeface="Times New Roman" pitchFamily="18" charset="0"/>
                <a:sym typeface="Wingdings" panose="05000000000000000000" pitchFamily="2" charset="2"/>
              </a:rPr>
              <a:t> </a:t>
            </a:r>
            <a:r>
              <a:rPr lang="en-US" altLang="en-US" sz="2400" i="1" dirty="0">
                <a:solidFill>
                  <a:srgbClr val="66FF33"/>
                </a:solidFill>
                <a:latin typeface="Times New Roman" pitchFamily="18" charset="0"/>
                <a:sym typeface="Wingdings" panose="05000000000000000000" pitchFamily="2" charset="2"/>
              </a:rPr>
              <a:t>M = no</a:t>
            </a:r>
            <a:br>
              <a:rPr lang="en-US" altLang="en-US" sz="2400" i="1" dirty="0">
                <a:solidFill>
                  <a:srgbClr val="66FF33"/>
                </a:solidFill>
                <a:latin typeface="Times New Roman" pitchFamily="18" charset="0"/>
                <a:sym typeface="Wingdings" panose="05000000000000000000" pitchFamily="2" charset="2"/>
              </a:rPr>
            </a:br>
            <a:r>
              <a:rPr lang="en-US" altLang="en-US" sz="2400" i="1" dirty="0">
                <a:solidFill>
                  <a:srgbClr val="00FFFF"/>
                </a:solidFill>
                <a:latin typeface="Times New Roman" pitchFamily="18" charset="0"/>
              </a:rPr>
              <a:t>z = </a:t>
            </a:r>
            <a:r>
              <a:rPr lang="en-US" altLang="en-US" sz="2400" i="1" dirty="0" err="1">
                <a:solidFill>
                  <a:srgbClr val="00FFFF"/>
                </a:solidFill>
                <a:latin typeface="Times New Roman" pitchFamily="18" charset="0"/>
              </a:rPr>
              <a:t>pos</a:t>
            </a:r>
            <a:r>
              <a:rPr lang="en-US" altLang="en-US" sz="2400" i="1" dirty="0">
                <a:solidFill>
                  <a:srgbClr val="00FFFF"/>
                </a:solidFill>
                <a:latin typeface="Times New Roman" pitchFamily="18" charset="0"/>
              </a:rPr>
              <a:t>  </a:t>
            </a:r>
            <a:r>
              <a:rPr lang="en-US" altLang="en-US" sz="2400" i="1" dirty="0">
                <a:latin typeface="Times New Roman" pitchFamily="18" charset="0"/>
                <a:sym typeface="Wingdings" panose="05000000000000000000" pitchFamily="2" charset="2"/>
              </a:rPr>
              <a:t>  </a:t>
            </a:r>
            <a:r>
              <a:rPr lang="en-US" altLang="en-US" sz="2400" i="1" dirty="0">
                <a:solidFill>
                  <a:srgbClr val="66FF33"/>
                </a:solidFill>
                <a:latin typeface="Times New Roman" pitchFamily="18" charset="0"/>
                <a:sym typeface="Wingdings" panose="05000000000000000000" pitchFamily="2" charset="2"/>
              </a:rPr>
              <a:t>M = yes</a:t>
            </a:r>
            <a:endParaRPr lang="en-US" altLang="en-US" sz="2400" i="1" dirty="0">
              <a:solidFill>
                <a:srgbClr val="66FF33"/>
              </a:solidFill>
              <a:latin typeface="Times New Roman" pitchFamily="18" charset="0"/>
            </a:endParaRPr>
          </a:p>
        </p:txBody>
      </p:sp>
      <p:sp>
        <p:nvSpPr>
          <p:cNvPr id="2" name="Rectangle 1"/>
          <p:cNvSpPr/>
          <p:nvPr/>
        </p:nvSpPr>
        <p:spPr>
          <a:xfrm>
            <a:off x="7851830" y="619780"/>
            <a:ext cx="593432" cy="523220"/>
          </a:xfrm>
          <a:prstGeom prst="rect">
            <a:avLst/>
          </a:prstGeom>
        </p:spPr>
        <p:txBody>
          <a:bodyPr wrap="none">
            <a:spAutoFit/>
          </a:bodyPr>
          <a:lstStyle/>
          <a:p>
            <a:r>
              <a:rPr lang="en-US" altLang="en-US" dirty="0">
                <a:solidFill>
                  <a:srgbClr val="66FF33"/>
                </a:solidFill>
              </a:rPr>
              <a:t>M</a:t>
            </a:r>
            <a:r>
              <a:rPr lang="en-US" altLang="en-US" dirty="0"/>
              <a:t> </a:t>
            </a:r>
            <a:endParaRPr lang="en-CA" dirty="0"/>
          </a:p>
        </p:txBody>
      </p:sp>
      <p:sp>
        <p:nvSpPr>
          <p:cNvPr id="6" name="Rectangle 5"/>
          <p:cNvSpPr/>
          <p:nvPr/>
        </p:nvSpPr>
        <p:spPr>
          <a:xfrm>
            <a:off x="6248400" y="362310"/>
            <a:ext cx="324128" cy="523220"/>
          </a:xfrm>
          <a:prstGeom prst="rect">
            <a:avLst/>
          </a:prstGeom>
          <a:solidFill>
            <a:schemeClr val="tx1"/>
          </a:solidFill>
        </p:spPr>
        <p:txBody>
          <a:bodyPr wrap="none">
            <a:spAutoFit/>
          </a:bodyPr>
          <a:lstStyle/>
          <a:p>
            <a:r>
              <a:rPr lang="en-US" altLang="en-US" i="1" dirty="0">
                <a:solidFill>
                  <a:srgbClr val="00FFFF"/>
                </a:solidFill>
              </a:rPr>
              <a:t>z</a:t>
            </a:r>
            <a:endParaRPr lang="en-CA" dirty="0"/>
          </a:p>
        </p:txBody>
      </p:sp>
      <p:grpSp>
        <p:nvGrpSpPr>
          <p:cNvPr id="29" name="Group 28"/>
          <p:cNvGrpSpPr/>
          <p:nvPr/>
        </p:nvGrpSpPr>
        <p:grpSpPr>
          <a:xfrm>
            <a:off x="1828800" y="4648200"/>
            <a:ext cx="6495534" cy="2057400"/>
            <a:chOff x="2572266" y="4724400"/>
            <a:chExt cx="6495534" cy="2057400"/>
          </a:xfrm>
        </p:grpSpPr>
        <p:grpSp>
          <p:nvGrpSpPr>
            <p:cNvPr id="30" name="Group 29"/>
            <p:cNvGrpSpPr/>
            <p:nvPr/>
          </p:nvGrpSpPr>
          <p:grpSpPr>
            <a:xfrm>
              <a:off x="2572266" y="5218093"/>
              <a:ext cx="3066534" cy="954107"/>
              <a:chOff x="7775122" y="5029200"/>
              <a:chExt cx="3066534" cy="954107"/>
            </a:xfrm>
          </p:grpSpPr>
          <p:sp>
            <p:nvSpPr>
              <p:cNvPr id="36" name="TextBox 35"/>
              <p:cNvSpPr txBox="1"/>
              <p:nvPr/>
            </p:nvSpPr>
            <p:spPr>
              <a:xfrm flipH="1">
                <a:off x="8678776" y="5029200"/>
                <a:ext cx="2162880" cy="954107"/>
              </a:xfrm>
              <a:prstGeom prst="rect">
                <a:avLst/>
              </a:prstGeom>
              <a:noFill/>
            </p:spPr>
            <p:txBody>
              <a:bodyPr wrap="square" rtlCol="0">
                <a:spAutoFit/>
              </a:bodyPr>
              <a:lstStyle/>
              <a:p>
                <a:r>
                  <a:rPr lang="en-CA" i="1" dirty="0"/>
                  <a:t>1  if  </a:t>
                </a:r>
                <a:r>
                  <a:rPr lang="en-CA" i="1" dirty="0">
                    <a:solidFill>
                      <a:srgbClr val="00FFFF"/>
                    </a:solidFill>
                  </a:rPr>
                  <a:t>z</a:t>
                </a:r>
                <a:r>
                  <a:rPr lang="en-CA" i="1" dirty="0"/>
                  <a:t> </a:t>
                </a:r>
                <a:r>
                  <a:rPr lang="en-CA" i="1" dirty="0">
                    <a:sym typeface="Symbol" panose="05050102010706020507" pitchFamily="18" charset="2"/>
                  </a:rPr>
                  <a:t> 0</a:t>
                </a:r>
              </a:p>
              <a:p>
                <a:r>
                  <a:rPr lang="en-CA" i="1" dirty="0">
                    <a:sym typeface="Symbol" panose="05050102010706020507" pitchFamily="18" charset="2"/>
                  </a:rPr>
                  <a:t>0  else</a:t>
                </a:r>
                <a:endParaRPr lang="en-CA" i="1" dirty="0"/>
              </a:p>
            </p:txBody>
          </p:sp>
          <p:sp>
            <p:nvSpPr>
              <p:cNvPr id="37" name="Left Brace 36"/>
              <p:cNvSpPr/>
              <p:nvPr/>
            </p:nvSpPr>
            <p:spPr bwMode="auto">
              <a:xfrm>
                <a:off x="8587909" y="5107008"/>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38" name="TextBox 37"/>
              <p:cNvSpPr txBox="1"/>
              <p:nvPr/>
            </p:nvSpPr>
            <p:spPr>
              <a:xfrm flipH="1">
                <a:off x="7775122" y="5289750"/>
                <a:ext cx="835478" cy="523220"/>
              </a:xfrm>
              <a:prstGeom prst="rect">
                <a:avLst/>
              </a:prstGeom>
              <a:noFill/>
            </p:spPr>
            <p:txBody>
              <a:bodyPr wrap="square" rtlCol="0">
                <a:spAutoFit/>
              </a:bodyPr>
              <a:lstStyle/>
              <a:p>
                <a:r>
                  <a:rPr lang="en-CA" i="1" dirty="0">
                    <a:solidFill>
                      <a:srgbClr val="66FF33"/>
                    </a:solidFill>
                  </a:rPr>
                  <a:t>M</a:t>
                </a:r>
                <a:r>
                  <a:rPr lang="en-CA" i="1" dirty="0"/>
                  <a:t> = </a:t>
                </a:r>
              </a:p>
            </p:txBody>
          </p:sp>
        </p:grpSp>
        <p:grpSp>
          <p:nvGrpSpPr>
            <p:cNvPr id="31" name="Group 30"/>
            <p:cNvGrpSpPr/>
            <p:nvPr/>
          </p:nvGrpSpPr>
          <p:grpSpPr>
            <a:xfrm>
              <a:off x="5257800" y="4724400"/>
              <a:ext cx="3810000" cy="2057400"/>
              <a:chOff x="457200" y="990600"/>
              <a:chExt cx="4619625" cy="3076575"/>
            </a:xfrm>
          </p:grpSpPr>
          <p:pic>
            <p:nvPicPr>
              <p:cNvPr id="32" name="Picture 31" descr="Image result for sigmoid functi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33" name="Rectangle 32"/>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34" name="Straight Connector 33"/>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35" name="Elbow Connector 34"/>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grpSp>
    </p:spTree>
    <p:extLst>
      <p:ext uri="{BB962C8B-B14F-4D97-AF65-F5344CB8AC3E}">
        <p14:creationId xmlns:p14="http://schemas.microsoft.com/office/powerpoint/2010/main" val="20089330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7">
                                            <p:txEl>
                                              <p:pRg st="0" end="0"/>
                                            </p:txEl>
                                          </p:spTgt>
                                        </p:tgtEl>
                                        <p:attrNameLst>
                                          <p:attrName>style.visibility</p:attrName>
                                        </p:attrNameLst>
                                      </p:cBhvr>
                                      <p:to>
                                        <p:strVal val="visible"/>
                                      </p:to>
                                    </p:set>
                                    <p:anim calcmode="lin" valueType="num">
                                      <p:cBhvr additive="base">
                                        <p:cTn id="13" dur="500" fill="hold"/>
                                        <p:tgtEl>
                                          <p:spTgt spid="167">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67">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0-#ppt_w/2"/>
                                          </p:val>
                                        </p:tav>
                                        <p:tav tm="100000">
                                          <p:val>
                                            <p:strVal val="#ppt_x"/>
                                          </p:val>
                                        </p:tav>
                                      </p:tavLst>
                                    </p:anim>
                                    <p:anim calcmode="lin" valueType="num">
                                      <p:cBhvr additive="base">
                                        <p:cTn id="1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67">
                                            <p:txEl>
                                              <p:pRg st="1" end="1"/>
                                            </p:txEl>
                                          </p:spTgt>
                                        </p:tgtEl>
                                        <p:attrNameLst>
                                          <p:attrName>style.visibility</p:attrName>
                                        </p:attrNameLst>
                                      </p:cBhvr>
                                      <p:to>
                                        <p:strVal val="visible"/>
                                      </p:to>
                                    </p:set>
                                    <p:anim calcmode="lin" valueType="num">
                                      <p:cBhvr additive="base">
                                        <p:cTn id="23" dur="500" fill="hold"/>
                                        <p:tgtEl>
                                          <p:spTgt spid="16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6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0-#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67">
                                            <p:txEl>
                                              <p:pRg st="2" end="2"/>
                                            </p:txEl>
                                          </p:spTgt>
                                        </p:tgtEl>
                                        <p:attrNameLst>
                                          <p:attrName>style.visibility</p:attrName>
                                        </p:attrNameLst>
                                      </p:cBhvr>
                                      <p:to>
                                        <p:strVal val="visible"/>
                                      </p:to>
                                    </p:set>
                                    <p:anim calcmode="lin" valueType="num">
                                      <p:cBhvr additive="base">
                                        <p:cTn id="33" dur="500" fill="hold"/>
                                        <p:tgtEl>
                                          <p:spTgt spid="167">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6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0-#ppt_w/2"/>
                                          </p:val>
                                        </p:tav>
                                        <p:tav tm="100000">
                                          <p:val>
                                            <p:strVal val="#ppt_x"/>
                                          </p:val>
                                        </p:tav>
                                      </p:tavLst>
                                    </p:anim>
                                    <p:anim calcmode="lin" valueType="num">
                                      <p:cBhvr additive="base">
                                        <p:cTn id="40"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2" grpId="0"/>
      <p:bldP spid="6" grpId="0" animBg="1"/>
    </p:bld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5243"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p:sp>
        <p:nvSpPr>
          <p:cNvPr id="46"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graphicFrame>
        <p:nvGraphicFramePr>
          <p:cNvPr id="23" name="Table 22"/>
          <p:cNvGraphicFramePr>
            <a:graphicFrameLocks noGrp="1"/>
          </p:cNvGraphicFramePr>
          <p:nvPr>
            <p:extLst>
              <p:ext uri="{D42A27DB-BD31-4B8C-83A1-F6EECF244321}">
                <p14:modId xmlns:p14="http://schemas.microsoft.com/office/powerpoint/2010/main" val="1000870412"/>
              </p:ext>
            </p:extLst>
          </p:nvPr>
        </p:nvGraphicFramePr>
        <p:xfrm>
          <a:off x="76201" y="4921980"/>
          <a:ext cx="4015468"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30462690"/>
                    </a:ext>
                  </a:extLst>
                </a:gridCol>
                <a:gridCol w="642257">
                  <a:extLst>
                    <a:ext uri="{9D8B030D-6E8A-4147-A177-3AD203B41FA5}">
                      <a16:colId xmlns:a16="http://schemas.microsoft.com/office/drawing/2014/main" val="2652458157"/>
                    </a:ext>
                  </a:extLst>
                </a:gridCol>
                <a:gridCol w="642257">
                  <a:extLst>
                    <a:ext uri="{9D8B030D-6E8A-4147-A177-3AD203B41FA5}">
                      <a16:colId xmlns:a16="http://schemas.microsoft.com/office/drawing/2014/main" val="546545982"/>
                    </a:ext>
                  </a:extLst>
                </a:gridCol>
                <a:gridCol w="161926">
                  <a:extLst>
                    <a:ext uri="{9D8B030D-6E8A-4147-A177-3AD203B41FA5}">
                      <a16:colId xmlns:a16="http://schemas.microsoft.com/office/drawing/2014/main" val="3723607153"/>
                    </a:ext>
                  </a:extLst>
                </a:gridCol>
                <a:gridCol w="631371">
                  <a:extLst>
                    <a:ext uri="{9D8B030D-6E8A-4147-A177-3AD203B41FA5}">
                      <a16:colId xmlns:a16="http://schemas.microsoft.com/office/drawing/2014/main" val="934745702"/>
                    </a:ext>
                  </a:extLst>
                </a:gridCol>
                <a:gridCol w="653143">
                  <a:extLst>
                    <a:ext uri="{9D8B030D-6E8A-4147-A177-3AD203B41FA5}">
                      <a16:colId xmlns:a16="http://schemas.microsoft.com/office/drawing/2014/main" val="2620897000"/>
                    </a:ext>
                  </a:extLst>
                </a:gridCol>
                <a:gridCol w="642257">
                  <a:extLst>
                    <a:ext uri="{9D8B030D-6E8A-4147-A177-3AD203B41FA5}">
                      <a16:colId xmlns:a16="http://schemas.microsoft.com/office/drawing/2014/main" val="374277314"/>
                    </a:ext>
                  </a:extLst>
                </a:gridCol>
              </a:tblGrid>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711104088"/>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00048554"/>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3426816"/>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dirty="0"/>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37413145"/>
                  </a:ext>
                </a:extLst>
              </a:tr>
              <a:tr h="387204">
                <a:tc>
                  <a:txBody>
                    <a:bodyPr/>
                    <a:lstStyle/>
                    <a:p>
                      <a:endParaRPr lang="en-CA" dirty="0"/>
                    </a:p>
                  </a:txBody>
                  <a:tcPr marL="4763" marR="4763" marT="4763" marB="0" anchor="b"/>
                </a:tc>
                <a:tc>
                  <a:txBody>
                    <a:bodyPr/>
                    <a:lstStyle/>
                    <a:p>
                      <a:endParaRPr lang="en-CA" dirty="0"/>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40156778"/>
                  </a:ext>
                </a:extLst>
              </a:tr>
            </a:tbl>
          </a:graphicData>
        </a:graphic>
      </p:graphicFrame>
      <p:graphicFrame>
        <p:nvGraphicFramePr>
          <p:cNvPr id="3" name="Table 2"/>
          <p:cNvGraphicFramePr>
            <a:graphicFrameLocks noGrp="1"/>
          </p:cNvGraphicFramePr>
          <p:nvPr/>
        </p:nvGraphicFramePr>
        <p:xfrm>
          <a:off x="1643743" y="4852814"/>
          <a:ext cx="642257"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758527269"/>
                    </a:ext>
                  </a:extLst>
                </a:gridCol>
              </a:tblGrid>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52093326"/>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78421662"/>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476741118"/>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pos</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791133714"/>
                  </a:ext>
                </a:extLst>
              </a:tr>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406448569"/>
                  </a:ext>
                </a:extLst>
              </a:tr>
            </a:tbl>
          </a:graphicData>
        </a:graphic>
      </p:graphicFrame>
      <p:graphicFrame>
        <p:nvGraphicFramePr>
          <p:cNvPr id="4" name="Table 3"/>
          <p:cNvGraphicFramePr>
            <a:graphicFrameLocks noGrp="1"/>
          </p:cNvGraphicFramePr>
          <p:nvPr/>
        </p:nvGraphicFramePr>
        <p:xfrm>
          <a:off x="3472822" y="4851400"/>
          <a:ext cx="456921" cy="1936020"/>
        </p:xfrm>
        <a:graphic>
          <a:graphicData uri="http://schemas.openxmlformats.org/drawingml/2006/table">
            <a:tbl>
              <a:tblPr>
                <a:tableStyleId>{5C22544A-7EE6-4342-B048-85BDC9FD1C3A}</a:tableStyleId>
              </a:tblPr>
              <a:tblGrid>
                <a:gridCol w="456921">
                  <a:extLst>
                    <a:ext uri="{9D8B030D-6E8A-4147-A177-3AD203B41FA5}">
                      <a16:colId xmlns:a16="http://schemas.microsoft.com/office/drawing/2014/main" val="3140379773"/>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12409645"/>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856722580"/>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958957343"/>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56467250"/>
                  </a:ext>
                </a:extLst>
              </a:tr>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021137455"/>
                  </a:ext>
                </a:extLst>
              </a:tr>
            </a:tbl>
          </a:graphicData>
        </a:graphic>
      </p:graphicFrame>
      <p:graphicFrame>
        <p:nvGraphicFramePr>
          <p:cNvPr id="5" name="Table 4"/>
          <p:cNvGraphicFramePr>
            <a:graphicFrameLocks noGrp="1"/>
          </p:cNvGraphicFramePr>
          <p:nvPr/>
        </p:nvGraphicFramePr>
        <p:xfrm>
          <a:off x="82550" y="4851984"/>
          <a:ext cx="1284514" cy="1548816"/>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40536283"/>
                    </a:ext>
                  </a:extLst>
                </a:gridCol>
                <a:gridCol w="642257">
                  <a:extLst>
                    <a:ext uri="{9D8B030D-6E8A-4147-A177-3AD203B41FA5}">
                      <a16:colId xmlns:a16="http://schemas.microsoft.com/office/drawing/2014/main" val="70903231"/>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01421406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45502383"/>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4905267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85413734"/>
                  </a:ext>
                </a:extLst>
              </a:tr>
            </a:tbl>
          </a:graphicData>
        </a:graphic>
      </p:graphicFrame>
      <p:grpSp>
        <p:nvGrpSpPr>
          <p:cNvPr id="58" name="Group 57"/>
          <p:cNvGrpSpPr/>
          <p:nvPr/>
        </p:nvGrpSpPr>
        <p:grpSpPr>
          <a:xfrm>
            <a:off x="5029200" y="3588815"/>
            <a:ext cx="3048000" cy="2633299"/>
            <a:chOff x="5029200" y="4152966"/>
            <a:chExt cx="3048000" cy="2633299"/>
          </a:xfrm>
        </p:grpSpPr>
        <p:cxnSp>
          <p:nvCxnSpPr>
            <p:cNvPr id="59" name="Straight Connector 58"/>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60" name="Straight Connector 59"/>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61"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62"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grpSp>
        <p:nvGrpSpPr>
          <p:cNvPr id="68" name="Group 67"/>
          <p:cNvGrpSpPr/>
          <p:nvPr/>
        </p:nvGrpSpPr>
        <p:grpSpPr>
          <a:xfrm>
            <a:off x="5905500" y="4446515"/>
            <a:ext cx="1452946" cy="1433896"/>
            <a:chOff x="5905500" y="4096266"/>
            <a:chExt cx="1452946" cy="1433896"/>
          </a:xfrm>
        </p:grpSpPr>
        <p:sp>
          <p:nvSpPr>
            <p:cNvPr id="69" name="Oval 68"/>
            <p:cNvSpPr/>
            <p:nvPr/>
          </p:nvSpPr>
          <p:spPr>
            <a:xfrm>
              <a:off x="5911850" y="5289550"/>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0" name="Oval 69"/>
            <p:cNvSpPr/>
            <p:nvPr/>
          </p:nvSpPr>
          <p:spPr>
            <a:xfrm>
              <a:off x="5905500" y="4096266"/>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1" name="Oval 70"/>
            <p:cNvSpPr/>
            <p:nvPr/>
          </p:nvSpPr>
          <p:spPr>
            <a:xfrm>
              <a:off x="7129846" y="5301562"/>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2" name="Oval 71"/>
            <p:cNvSpPr/>
            <p:nvPr/>
          </p:nvSpPr>
          <p:spPr>
            <a:xfrm>
              <a:off x="7129846" y="4096266"/>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pic>
        <p:nvPicPr>
          <p:cNvPr id="160" name="Picture 2" descr="image20"/>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3333" t="22222" r="42388" b="44444"/>
          <a:stretch/>
        </p:blipFill>
        <p:spPr bwMode="auto">
          <a:xfrm>
            <a:off x="3962400" y="63334"/>
            <a:ext cx="3047999" cy="168926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61" name="Rectangle 160"/>
          <p:cNvSpPr/>
          <p:nvPr/>
        </p:nvSpPr>
        <p:spPr>
          <a:xfrm>
            <a:off x="6055412" y="982378"/>
            <a:ext cx="790693" cy="353391"/>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164" name="TextBox 163"/>
              <p:cNvSpPr txBox="1"/>
              <p:nvPr/>
            </p:nvSpPr>
            <p:spPr>
              <a:xfrm>
                <a:off x="5340017" y="1089497"/>
                <a:ext cx="1451338" cy="64340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164" name="TextBox 163"/>
              <p:cNvSpPr txBox="1">
                <a:spLocks noRot="1" noChangeAspect="1" noMove="1" noResize="1" noEditPoints="1" noAdjustHandles="1" noChangeArrowheads="1" noChangeShapeType="1" noTextEdit="1"/>
              </p:cNvSpPr>
              <p:nvPr/>
            </p:nvSpPr>
            <p:spPr>
              <a:xfrm>
                <a:off x="5340017" y="1089497"/>
                <a:ext cx="1451338" cy="643405"/>
              </a:xfrm>
              <a:prstGeom prst="rect">
                <a:avLst/>
              </a:prstGeom>
              <a:blipFill>
                <a:blip r:embed="rId4"/>
                <a:stretch>
                  <a:fillRect b="-4762"/>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5" name="TextBox 164"/>
              <p:cNvSpPr txBox="1"/>
              <p:nvPr/>
            </p:nvSpPr>
            <p:spPr>
              <a:xfrm>
                <a:off x="6310362" y="700732"/>
                <a:ext cx="143966" cy="23559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165" name="TextBox 164"/>
              <p:cNvSpPr txBox="1">
                <a:spLocks noRot="1" noChangeAspect="1" noMove="1" noResize="1" noEditPoints="1" noAdjustHandles="1" noChangeArrowheads="1" noChangeShapeType="1" noTextEdit="1"/>
              </p:cNvSpPr>
              <p:nvPr/>
            </p:nvSpPr>
            <p:spPr>
              <a:xfrm>
                <a:off x="6310362" y="700732"/>
                <a:ext cx="143966" cy="235594"/>
              </a:xfrm>
              <a:prstGeom prst="rect">
                <a:avLst/>
              </a:prstGeom>
              <a:blipFill>
                <a:blip r:embed="rId5"/>
                <a:stretch>
                  <a:fillRect l="-20833" r="-16667" b="-2564"/>
                </a:stretch>
              </a:blipFill>
            </p:spPr>
            <p:txBody>
              <a:bodyPr/>
              <a:lstStyle/>
              <a:p>
                <a:r>
                  <a:rPr lang="en-US">
                    <a:noFill/>
                  </a:rPr>
                  <a:t> </a:t>
                </a:r>
              </a:p>
            </p:txBody>
          </p:sp>
        </mc:Fallback>
      </mc:AlternateContent>
      <p:sp>
        <p:nvSpPr>
          <p:cNvPr id="29" name="Text Box 33">
            <a:extLst>
              <a:ext uri="{FF2B5EF4-FFF2-40B4-BE49-F238E27FC236}">
                <a16:creationId xmlns:a16="http://schemas.microsoft.com/office/drawing/2014/main" id="{846BEE34-AEB1-47E2-BD89-81DF1DC31547}"/>
              </a:ext>
            </a:extLst>
          </p:cNvPr>
          <p:cNvSpPr txBox="1">
            <a:spLocks noChangeArrowheads="1"/>
          </p:cNvSpPr>
          <p:nvPr/>
        </p:nvSpPr>
        <p:spPr bwMode="auto">
          <a:xfrm>
            <a:off x="-210982" y="777895"/>
            <a:ext cx="3106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AND </a:t>
            </a:r>
            <a:r>
              <a:rPr lang="en-US" altLang="en-US" sz="2400" dirty="0">
                <a:latin typeface="Times New Roman" pitchFamily="18" charset="0"/>
              </a:rPr>
              <a:t>(example)</a:t>
            </a:r>
          </a:p>
        </p:txBody>
      </p:sp>
      <p:grpSp>
        <p:nvGrpSpPr>
          <p:cNvPr id="30" name="Group 29">
            <a:extLst>
              <a:ext uri="{FF2B5EF4-FFF2-40B4-BE49-F238E27FC236}">
                <a16:creationId xmlns:a16="http://schemas.microsoft.com/office/drawing/2014/main" id="{E000B123-B501-4F95-9AD6-AB3E6D9975D8}"/>
              </a:ext>
            </a:extLst>
          </p:cNvPr>
          <p:cNvGrpSpPr/>
          <p:nvPr/>
        </p:nvGrpSpPr>
        <p:grpSpPr>
          <a:xfrm>
            <a:off x="5715600" y="3663917"/>
            <a:ext cx="2361600" cy="2362200"/>
            <a:chOff x="5715600" y="3313668"/>
            <a:chExt cx="2361600" cy="2362200"/>
          </a:xfrm>
        </p:grpSpPr>
        <p:sp>
          <p:nvSpPr>
            <p:cNvPr id="31" name="Text Box 33">
              <a:extLst>
                <a:ext uri="{FF2B5EF4-FFF2-40B4-BE49-F238E27FC236}">
                  <a16:creationId xmlns:a16="http://schemas.microsoft.com/office/drawing/2014/main" id="{2554CAEE-6613-4B39-83AD-7A7AE796A5C8}"/>
                </a:ext>
              </a:extLst>
            </p:cNvPr>
            <p:cNvSpPr txBox="1">
              <a:spLocks noChangeArrowheads="1"/>
            </p:cNvSpPr>
            <p:nvPr/>
          </p:nvSpPr>
          <p:spPr bwMode="auto">
            <a:xfrm rot="2837742">
              <a:off x="6574562" y="468657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2" name="Text Box 33">
              <a:extLst>
                <a:ext uri="{FF2B5EF4-FFF2-40B4-BE49-F238E27FC236}">
                  <a16:creationId xmlns:a16="http://schemas.microsoft.com/office/drawing/2014/main" id="{CBB40FCE-4CBF-448F-8F2C-C8A09A88BC32}"/>
                </a:ext>
              </a:extLst>
            </p:cNvPr>
            <p:cNvSpPr txBox="1">
              <a:spLocks noChangeArrowheads="1"/>
            </p:cNvSpPr>
            <p:nvPr/>
          </p:nvSpPr>
          <p:spPr bwMode="auto">
            <a:xfrm rot="2837742">
              <a:off x="6853962" y="443514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33" name="Straight Connector 32">
              <a:extLst>
                <a:ext uri="{FF2B5EF4-FFF2-40B4-BE49-F238E27FC236}">
                  <a16:creationId xmlns:a16="http://schemas.microsoft.com/office/drawing/2014/main" id="{8AB6ACB6-7D89-4B9F-9941-28D810F6E0F3}"/>
                </a:ext>
              </a:extLst>
            </p:cNvPr>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sp>
        <p:nvSpPr>
          <p:cNvPr id="34" name="Text Box 33">
            <a:extLst>
              <a:ext uri="{FF2B5EF4-FFF2-40B4-BE49-F238E27FC236}">
                <a16:creationId xmlns:a16="http://schemas.microsoft.com/office/drawing/2014/main" id="{599271FB-760A-4E20-BFD1-5DFC22060A9C}"/>
              </a:ext>
            </a:extLst>
          </p:cNvPr>
          <p:cNvSpPr txBox="1">
            <a:spLocks noChangeArrowheads="1"/>
          </p:cNvSpPr>
          <p:nvPr/>
        </p:nvSpPr>
        <p:spPr bwMode="auto">
          <a:xfrm rot="3498041">
            <a:off x="-379349" y="3285636"/>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 </a:t>
            </a:r>
            <a:r>
              <a:rPr lang="en-US" altLang="en-US" sz="2400" i="1" dirty="0">
                <a:solidFill>
                  <a:srgbClr val="66FF33"/>
                </a:solidFill>
                <a:latin typeface="Times New Roman" pitchFamily="18" charset="0"/>
              </a:rPr>
              <a:t>-3</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a:t>
            </a:r>
            <a:r>
              <a:rPr lang="en-US" altLang="en-US" sz="2400" i="1" baseline="-25000" dirty="0">
                <a:solidFill>
                  <a:srgbClr val="66FF33"/>
                </a:solidFill>
                <a:latin typeface="Times New Roman" pitchFamily="18" charset="0"/>
              </a:rPr>
              <a:t>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5" name="Rectangle 34">
            <a:extLst>
              <a:ext uri="{FF2B5EF4-FFF2-40B4-BE49-F238E27FC236}">
                <a16:creationId xmlns:a16="http://schemas.microsoft.com/office/drawing/2014/main" id="{F04F4F13-75CD-4386-B31D-09ADAC731C05}"/>
              </a:ext>
            </a:extLst>
          </p:cNvPr>
          <p:cNvSpPr/>
          <p:nvPr/>
        </p:nvSpPr>
        <p:spPr>
          <a:xfrm>
            <a:off x="2514600" y="1752600"/>
            <a:ext cx="6705601" cy="1569660"/>
          </a:xfrm>
          <a:prstGeom prst="rect">
            <a:avLst/>
          </a:prstGeom>
        </p:spPr>
        <p:txBody>
          <a:bodyPr wrap="square">
            <a:spAutoFit/>
          </a:bodyPr>
          <a:lstStyle/>
          <a:p>
            <a:pPr algn="ctr"/>
            <a:r>
              <a:rPr lang="en-US" altLang="en-US" sz="2400" i="1" dirty="0">
                <a:solidFill>
                  <a:srgbClr val="00FFFF"/>
                </a:solidFill>
              </a:rPr>
              <a:t>z</a:t>
            </a:r>
            <a:r>
              <a:rPr lang="en-US" altLang="en-US" sz="2400" dirty="0"/>
              <a:t> starts at -3 and goes up by two</a:t>
            </a:r>
            <a:br>
              <a:rPr lang="en-US" altLang="en-US" sz="2400" dirty="0"/>
            </a:br>
            <a:r>
              <a:rPr lang="en-US" altLang="en-US" sz="2400" dirty="0"/>
              <a:t>for each one in the input.</a:t>
            </a:r>
          </a:p>
          <a:p>
            <a:pPr algn="ctr"/>
            <a:r>
              <a:rPr lang="en-US" altLang="en-US" sz="2400" dirty="0"/>
              <a:t>Both inputs need to be one </a:t>
            </a:r>
            <a:br>
              <a:rPr lang="en-US" altLang="en-US" sz="2400" dirty="0"/>
            </a:br>
            <a:r>
              <a:rPr lang="en-US" altLang="en-US" sz="2400" dirty="0"/>
              <a:t>for </a:t>
            </a:r>
            <a:r>
              <a:rPr lang="en-US" altLang="en-US" sz="2400" i="1" dirty="0">
                <a:solidFill>
                  <a:srgbClr val="00FFFF"/>
                </a:solidFill>
              </a:rPr>
              <a:t>z</a:t>
            </a:r>
            <a:r>
              <a:rPr lang="en-US" altLang="en-US" sz="2400" dirty="0"/>
              <a:t> to be positive.</a:t>
            </a:r>
            <a:endParaRPr lang="en-CA" sz="2400" dirty="0"/>
          </a:p>
        </p:txBody>
      </p:sp>
      <p:sp>
        <p:nvSpPr>
          <p:cNvPr id="36" name="Rectangle 35">
            <a:extLst>
              <a:ext uri="{FF2B5EF4-FFF2-40B4-BE49-F238E27FC236}">
                <a16:creationId xmlns:a16="http://schemas.microsoft.com/office/drawing/2014/main" id="{BA24D6F7-46E0-4275-BBAF-4044585F4683}"/>
              </a:ext>
            </a:extLst>
          </p:cNvPr>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pSp>
        <p:nvGrpSpPr>
          <p:cNvPr id="7" name="Group 6">
            <a:extLst>
              <a:ext uri="{FF2B5EF4-FFF2-40B4-BE49-F238E27FC236}">
                <a16:creationId xmlns:a16="http://schemas.microsoft.com/office/drawing/2014/main" id="{D020B991-721C-4BE6-AE28-D68D56ABAA4C}"/>
              </a:ext>
            </a:extLst>
          </p:cNvPr>
          <p:cNvGrpSpPr/>
          <p:nvPr/>
        </p:nvGrpSpPr>
        <p:grpSpPr>
          <a:xfrm>
            <a:off x="4013875" y="161977"/>
            <a:ext cx="2298926" cy="1330333"/>
            <a:chOff x="4013875" y="161977"/>
            <a:chExt cx="2298926" cy="1330333"/>
          </a:xfrm>
        </p:grpSpPr>
        <p:sp>
          <p:nvSpPr>
            <p:cNvPr id="2" name="Rectangle 1">
              <a:extLst>
                <a:ext uri="{FF2B5EF4-FFF2-40B4-BE49-F238E27FC236}">
                  <a16:creationId xmlns:a16="http://schemas.microsoft.com/office/drawing/2014/main" id="{CFFE90EA-7477-4DAA-87FD-92667CA3F8B7}"/>
                </a:ext>
              </a:extLst>
            </p:cNvPr>
            <p:cNvSpPr/>
            <p:nvPr/>
          </p:nvSpPr>
          <p:spPr>
            <a:xfrm rot="1324806">
              <a:off x="4246547" y="625725"/>
              <a:ext cx="1066800" cy="18288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8" name="Rectangle 37">
              <a:extLst>
                <a:ext uri="{FF2B5EF4-FFF2-40B4-BE49-F238E27FC236}">
                  <a16:creationId xmlns:a16="http://schemas.microsoft.com/office/drawing/2014/main" id="{0DD0D5F0-8146-47B1-A827-C3DFF74BC3CC}"/>
                </a:ext>
              </a:extLst>
            </p:cNvPr>
            <p:cNvSpPr/>
            <p:nvPr/>
          </p:nvSpPr>
          <p:spPr>
            <a:xfrm rot="660962">
              <a:off x="4013875" y="487616"/>
              <a:ext cx="740886" cy="246327"/>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7" name="Text Box 33">
              <a:extLst>
                <a:ext uri="{FF2B5EF4-FFF2-40B4-BE49-F238E27FC236}">
                  <a16:creationId xmlns:a16="http://schemas.microsoft.com/office/drawing/2014/main" id="{4217AEB4-FCBE-4A4A-811B-9737AF613667}"/>
                </a:ext>
              </a:extLst>
            </p:cNvPr>
            <p:cNvSpPr txBox="1">
              <a:spLocks noChangeArrowheads="1"/>
            </p:cNvSpPr>
            <p:nvPr/>
          </p:nvSpPr>
          <p:spPr bwMode="auto">
            <a:xfrm>
              <a:off x="5308600" y="384720"/>
              <a:ext cx="1004201"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66FF33"/>
                  </a:solidFill>
                  <a:latin typeface="Times New Roman" pitchFamily="18" charset="0"/>
                </a:rPr>
                <a:t>= -3</a:t>
              </a:r>
              <a:endParaRPr lang="en-CA" altLang="en-US" sz="2000" i="1" baseline="-25000" dirty="0">
                <a:latin typeface="Times New Roman" panose="02020603050405020304" pitchFamily="18" charset="0"/>
                <a:cs typeface="Times New Roman" panose="02020603050405020304" pitchFamily="18" charset="0"/>
              </a:endParaRPr>
            </a:p>
          </p:txBody>
        </p:sp>
        <p:sp>
          <p:nvSpPr>
            <p:cNvPr id="40" name="Text Box 33">
              <a:extLst>
                <a:ext uri="{FF2B5EF4-FFF2-40B4-BE49-F238E27FC236}">
                  <a16:creationId xmlns:a16="http://schemas.microsoft.com/office/drawing/2014/main" id="{F35616C3-478C-424D-AE99-685D445A5B58}"/>
                </a:ext>
              </a:extLst>
            </p:cNvPr>
            <p:cNvSpPr txBox="1">
              <a:spLocks noChangeArrowheads="1"/>
            </p:cNvSpPr>
            <p:nvPr/>
          </p:nvSpPr>
          <p:spPr bwMode="auto">
            <a:xfrm>
              <a:off x="4505734" y="161977"/>
              <a:ext cx="8631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66FF33"/>
                  </a:solidFill>
                  <a:latin typeface="Times New Roman" pitchFamily="18" charset="0"/>
                </a:rPr>
                <a:t>=2</a:t>
              </a:r>
              <a:endParaRPr lang="en-CA" altLang="en-US" sz="2000" i="1" baseline="-25000" dirty="0">
                <a:latin typeface="Times New Roman" panose="02020603050405020304" pitchFamily="18" charset="0"/>
                <a:cs typeface="Times New Roman" panose="02020603050405020304" pitchFamily="18" charset="0"/>
              </a:endParaRPr>
            </a:p>
          </p:txBody>
        </p:sp>
        <p:sp>
          <p:nvSpPr>
            <p:cNvPr id="41" name="Text Box 33">
              <a:extLst>
                <a:ext uri="{FF2B5EF4-FFF2-40B4-BE49-F238E27FC236}">
                  <a16:creationId xmlns:a16="http://schemas.microsoft.com/office/drawing/2014/main" id="{A4425D32-668F-4783-AF80-E86C8ED2B814}"/>
                </a:ext>
              </a:extLst>
            </p:cNvPr>
            <p:cNvSpPr txBox="1">
              <a:spLocks noChangeArrowheads="1"/>
            </p:cNvSpPr>
            <p:nvPr/>
          </p:nvSpPr>
          <p:spPr bwMode="auto">
            <a:xfrm>
              <a:off x="4493034" y="1092200"/>
              <a:ext cx="863160"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66FF33"/>
                  </a:solidFill>
                  <a:latin typeface="Times New Roman" pitchFamily="18" charset="0"/>
                </a:rPr>
                <a:t>=2</a:t>
              </a:r>
              <a:endParaRPr lang="en-CA" altLang="en-US" sz="2000" i="1" baseline="-25000"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8371443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 calcmode="lin" valueType="num">
                                      <p:cBhvr additive="base">
                                        <p:cTn id="7" dur="500" fill="hold"/>
                                        <p:tgtEl>
                                          <p:spTgt spid="2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58"/>
                                        </p:tgtEl>
                                        <p:attrNameLst>
                                          <p:attrName>style.visibility</p:attrName>
                                        </p:attrNameLst>
                                      </p:cBhvr>
                                      <p:to>
                                        <p:strVal val="visible"/>
                                      </p:to>
                                    </p:set>
                                    <p:anim calcmode="lin" valueType="num">
                                      <p:cBhvr additive="base">
                                        <p:cTn id="23" dur="500" fill="hold"/>
                                        <p:tgtEl>
                                          <p:spTgt spid="58"/>
                                        </p:tgtEl>
                                        <p:attrNameLst>
                                          <p:attrName>ppt_x</p:attrName>
                                        </p:attrNameLst>
                                      </p:cBhvr>
                                      <p:tavLst>
                                        <p:tav tm="0">
                                          <p:val>
                                            <p:strVal val="0-#ppt_w/2"/>
                                          </p:val>
                                        </p:tav>
                                        <p:tav tm="100000">
                                          <p:val>
                                            <p:strVal val="#ppt_x"/>
                                          </p:val>
                                        </p:tav>
                                      </p:tavLst>
                                    </p:anim>
                                    <p:anim calcmode="lin" valueType="num">
                                      <p:cBhvr additive="base">
                                        <p:cTn id="24" dur="500" fill="hold"/>
                                        <p:tgtEl>
                                          <p:spTgt spid="58"/>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 calcmode="lin" valueType="num">
                                      <p:cBhvr additive="base">
                                        <p:cTn id="27" dur="500" fill="hold"/>
                                        <p:tgtEl>
                                          <p:spTgt spid="17"/>
                                        </p:tgtEl>
                                        <p:attrNameLst>
                                          <p:attrName>ppt_x</p:attrName>
                                        </p:attrNameLst>
                                      </p:cBhvr>
                                      <p:tavLst>
                                        <p:tav tm="0">
                                          <p:val>
                                            <p:strVal val="0-#ppt_w/2"/>
                                          </p:val>
                                        </p:tav>
                                        <p:tav tm="100000">
                                          <p:val>
                                            <p:strVal val="#ppt_x"/>
                                          </p:val>
                                        </p:tav>
                                      </p:tavLst>
                                    </p:anim>
                                    <p:anim calcmode="lin" valueType="num">
                                      <p:cBhvr additive="base">
                                        <p:cTn id="28" dur="500" fill="hold"/>
                                        <p:tgtEl>
                                          <p:spTgt spid="1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68"/>
                                        </p:tgtEl>
                                        <p:attrNameLst>
                                          <p:attrName>style.visibility</p:attrName>
                                        </p:attrNameLst>
                                      </p:cBhvr>
                                      <p:to>
                                        <p:strVal val="visible"/>
                                      </p:to>
                                    </p:set>
                                    <p:anim calcmode="lin" valueType="num">
                                      <p:cBhvr additive="base">
                                        <p:cTn id="35" dur="500" fill="hold"/>
                                        <p:tgtEl>
                                          <p:spTgt spid="68"/>
                                        </p:tgtEl>
                                        <p:attrNameLst>
                                          <p:attrName>ppt_x</p:attrName>
                                        </p:attrNameLst>
                                      </p:cBhvr>
                                      <p:tavLst>
                                        <p:tav tm="0">
                                          <p:val>
                                            <p:strVal val="0-#ppt_w/2"/>
                                          </p:val>
                                        </p:tav>
                                        <p:tav tm="100000">
                                          <p:val>
                                            <p:strVal val="#ppt_x"/>
                                          </p:val>
                                        </p:tav>
                                      </p:tavLst>
                                    </p:anim>
                                    <p:anim calcmode="lin" valueType="num">
                                      <p:cBhvr additive="base">
                                        <p:cTn id="36"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additive="base">
                                        <p:cTn id="41" dur="500" fill="hold"/>
                                        <p:tgtEl>
                                          <p:spTgt spid="15"/>
                                        </p:tgtEl>
                                        <p:attrNameLst>
                                          <p:attrName>ppt_x</p:attrName>
                                        </p:attrNameLst>
                                      </p:cBhvr>
                                      <p:tavLst>
                                        <p:tav tm="0">
                                          <p:val>
                                            <p:strVal val="0-#ppt_w/2"/>
                                          </p:val>
                                        </p:tav>
                                        <p:tav tm="100000">
                                          <p:val>
                                            <p:strVal val="#ppt_x"/>
                                          </p:val>
                                        </p:tav>
                                      </p:tavLst>
                                    </p:anim>
                                    <p:anim calcmode="lin" valueType="num">
                                      <p:cBhvr additive="base">
                                        <p:cTn id="42" dur="500" fill="hold"/>
                                        <p:tgtEl>
                                          <p:spTgt spid="15"/>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3"/>
                                        </p:tgtEl>
                                        <p:attrNameLst>
                                          <p:attrName>style.visibility</p:attrName>
                                        </p:attrNameLst>
                                      </p:cBhvr>
                                      <p:to>
                                        <p:strVal val="visible"/>
                                      </p:to>
                                    </p:set>
                                    <p:anim calcmode="lin" valueType="num">
                                      <p:cBhvr additive="base">
                                        <p:cTn id="45" dur="500" fill="hold"/>
                                        <p:tgtEl>
                                          <p:spTgt spid="3"/>
                                        </p:tgtEl>
                                        <p:attrNameLst>
                                          <p:attrName>ppt_x</p:attrName>
                                        </p:attrNameLst>
                                      </p:cBhvr>
                                      <p:tavLst>
                                        <p:tav tm="0">
                                          <p:val>
                                            <p:strVal val="0-#ppt_w/2"/>
                                          </p:val>
                                        </p:tav>
                                        <p:tav tm="100000">
                                          <p:val>
                                            <p:strVal val="#ppt_x"/>
                                          </p:val>
                                        </p:tav>
                                      </p:tavLst>
                                    </p:anim>
                                    <p:anim calcmode="lin" valueType="num">
                                      <p:cBhvr additive="base">
                                        <p:cTn id="4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0-#ppt_w/2"/>
                                          </p:val>
                                        </p:tav>
                                        <p:tav tm="100000">
                                          <p:val>
                                            <p:strVal val="#ppt_x"/>
                                          </p:val>
                                        </p:tav>
                                      </p:tavLst>
                                    </p:anim>
                                    <p:anim calcmode="lin" valueType="num">
                                      <p:cBhvr additive="base">
                                        <p:cTn id="52" dur="500" fill="hold"/>
                                        <p:tgtEl>
                                          <p:spTgt spid="30"/>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34"/>
                                        </p:tgtEl>
                                        <p:attrNameLst>
                                          <p:attrName>style.visibility</p:attrName>
                                        </p:attrNameLst>
                                      </p:cBhvr>
                                      <p:to>
                                        <p:strVal val="visible"/>
                                      </p:to>
                                    </p:set>
                                    <p:anim calcmode="lin" valueType="num">
                                      <p:cBhvr additive="base">
                                        <p:cTn id="55" dur="500" fill="hold"/>
                                        <p:tgtEl>
                                          <p:spTgt spid="34"/>
                                        </p:tgtEl>
                                        <p:attrNameLst>
                                          <p:attrName>ppt_x</p:attrName>
                                        </p:attrNameLst>
                                      </p:cBhvr>
                                      <p:tavLst>
                                        <p:tav tm="0">
                                          <p:val>
                                            <p:strVal val="0-#ppt_w/2"/>
                                          </p:val>
                                        </p:tav>
                                        <p:tav tm="100000">
                                          <p:val>
                                            <p:strVal val="#ppt_x"/>
                                          </p:val>
                                        </p:tav>
                                      </p:tavLst>
                                    </p:anim>
                                    <p:anim calcmode="lin" valueType="num">
                                      <p:cBhvr additive="base">
                                        <p:cTn id="56" dur="500" fill="hold"/>
                                        <p:tgtEl>
                                          <p:spTgt spid="34"/>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6">
                                            <p:txEl>
                                              <p:pRg st="0" end="0"/>
                                            </p:txEl>
                                          </p:spTgt>
                                        </p:tgtEl>
                                        <p:attrNameLst>
                                          <p:attrName>style.visibility</p:attrName>
                                        </p:attrNameLst>
                                      </p:cBhvr>
                                      <p:to>
                                        <p:strVal val="visible"/>
                                      </p:to>
                                    </p:set>
                                    <p:anim calcmode="lin" valueType="num">
                                      <p:cBhvr additive="base">
                                        <p:cTn id="59"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36">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0-#ppt_w/2"/>
                                          </p:val>
                                        </p:tav>
                                        <p:tav tm="100000">
                                          <p:val>
                                            <p:strVal val="#ppt_x"/>
                                          </p:val>
                                        </p:tav>
                                      </p:tavLst>
                                    </p:anim>
                                    <p:anim calcmode="lin" valueType="num">
                                      <p:cBhvr additive="base">
                                        <p:cTn id="6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35">
                                            <p:txEl>
                                              <p:pRg st="0" end="0"/>
                                            </p:txEl>
                                          </p:spTgt>
                                        </p:tgtEl>
                                        <p:attrNameLst>
                                          <p:attrName>style.visibility</p:attrName>
                                        </p:attrNameLst>
                                      </p:cBhvr>
                                      <p:to>
                                        <p:strVal val="visible"/>
                                      </p:to>
                                    </p:set>
                                    <p:anim calcmode="lin" valueType="num">
                                      <p:cBhvr additive="base">
                                        <p:cTn id="69"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3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35">
                                            <p:txEl>
                                              <p:pRg st="1" end="1"/>
                                            </p:txEl>
                                          </p:spTgt>
                                        </p:tgtEl>
                                        <p:attrNameLst>
                                          <p:attrName>style.visibility</p:attrName>
                                        </p:attrNameLst>
                                      </p:cBhvr>
                                      <p:to>
                                        <p:strVal val="visible"/>
                                      </p:to>
                                    </p:set>
                                    <p:anim calcmode="lin" valueType="num">
                                      <p:cBhvr additive="base">
                                        <p:cTn id="75"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3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P spid="15" grpId="0"/>
      <p:bldP spid="17" grpId="0"/>
      <p:bldP spid="34" grpId="0"/>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5243"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p:sp>
        <p:nvSpPr>
          <p:cNvPr id="46"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graphicFrame>
        <p:nvGraphicFramePr>
          <p:cNvPr id="23" name="Table 22"/>
          <p:cNvGraphicFramePr>
            <a:graphicFrameLocks noGrp="1"/>
          </p:cNvGraphicFramePr>
          <p:nvPr/>
        </p:nvGraphicFramePr>
        <p:xfrm>
          <a:off x="76201" y="4921980"/>
          <a:ext cx="4015468"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30462690"/>
                    </a:ext>
                  </a:extLst>
                </a:gridCol>
                <a:gridCol w="642257">
                  <a:extLst>
                    <a:ext uri="{9D8B030D-6E8A-4147-A177-3AD203B41FA5}">
                      <a16:colId xmlns:a16="http://schemas.microsoft.com/office/drawing/2014/main" val="2652458157"/>
                    </a:ext>
                  </a:extLst>
                </a:gridCol>
                <a:gridCol w="642257">
                  <a:extLst>
                    <a:ext uri="{9D8B030D-6E8A-4147-A177-3AD203B41FA5}">
                      <a16:colId xmlns:a16="http://schemas.microsoft.com/office/drawing/2014/main" val="546545982"/>
                    </a:ext>
                  </a:extLst>
                </a:gridCol>
                <a:gridCol w="161926">
                  <a:extLst>
                    <a:ext uri="{9D8B030D-6E8A-4147-A177-3AD203B41FA5}">
                      <a16:colId xmlns:a16="http://schemas.microsoft.com/office/drawing/2014/main" val="3723607153"/>
                    </a:ext>
                  </a:extLst>
                </a:gridCol>
                <a:gridCol w="631371">
                  <a:extLst>
                    <a:ext uri="{9D8B030D-6E8A-4147-A177-3AD203B41FA5}">
                      <a16:colId xmlns:a16="http://schemas.microsoft.com/office/drawing/2014/main" val="934745702"/>
                    </a:ext>
                  </a:extLst>
                </a:gridCol>
                <a:gridCol w="653143">
                  <a:extLst>
                    <a:ext uri="{9D8B030D-6E8A-4147-A177-3AD203B41FA5}">
                      <a16:colId xmlns:a16="http://schemas.microsoft.com/office/drawing/2014/main" val="2620897000"/>
                    </a:ext>
                  </a:extLst>
                </a:gridCol>
                <a:gridCol w="642257">
                  <a:extLst>
                    <a:ext uri="{9D8B030D-6E8A-4147-A177-3AD203B41FA5}">
                      <a16:colId xmlns:a16="http://schemas.microsoft.com/office/drawing/2014/main" val="374277314"/>
                    </a:ext>
                  </a:extLst>
                </a:gridCol>
              </a:tblGrid>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711104088"/>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00048554"/>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3426816"/>
                  </a:ext>
                </a:extLst>
              </a:tr>
              <a:tr h="387204">
                <a:tc>
                  <a:txBody>
                    <a:bodyPr/>
                    <a:lstStyle/>
                    <a:p>
                      <a:endParaRPr lang="en-CA"/>
                    </a:p>
                  </a:txBody>
                  <a:tcPr marL="4763" marR="4763" marT="4763" marB="0" anchor="b"/>
                </a:tc>
                <a:tc>
                  <a:txBody>
                    <a:bodyPr/>
                    <a:lstStyle/>
                    <a:p>
                      <a:endParaRPr lang="en-CA"/>
                    </a:p>
                  </a:txBody>
                  <a:tcPr marL="4763" marR="4763" marT="4763" marB="0" anchor="b"/>
                </a:tc>
                <a:tc>
                  <a:txBody>
                    <a:bodyPr/>
                    <a:lstStyle/>
                    <a:p>
                      <a:endParaRPr lang="en-CA" dirty="0"/>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37413145"/>
                  </a:ext>
                </a:extLst>
              </a:tr>
              <a:tr h="387204">
                <a:tc>
                  <a:txBody>
                    <a:bodyPr/>
                    <a:lstStyle/>
                    <a:p>
                      <a:endParaRPr lang="en-CA" dirty="0"/>
                    </a:p>
                  </a:txBody>
                  <a:tcPr marL="4763" marR="4763" marT="4763" marB="0" anchor="b"/>
                </a:tc>
                <a:tc>
                  <a:txBody>
                    <a:bodyPr/>
                    <a:lstStyle/>
                    <a:p>
                      <a:endParaRPr lang="en-CA" dirty="0"/>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40156778"/>
                  </a:ext>
                </a:extLst>
              </a:tr>
            </a:tbl>
          </a:graphicData>
        </a:graphic>
      </p:graphicFrame>
      <p:graphicFrame>
        <p:nvGraphicFramePr>
          <p:cNvPr id="4" name="Table 3"/>
          <p:cNvGraphicFramePr>
            <a:graphicFrameLocks noGrp="1"/>
          </p:cNvGraphicFramePr>
          <p:nvPr/>
        </p:nvGraphicFramePr>
        <p:xfrm>
          <a:off x="3472822" y="4851400"/>
          <a:ext cx="456921" cy="1936020"/>
        </p:xfrm>
        <a:graphic>
          <a:graphicData uri="http://schemas.openxmlformats.org/drawingml/2006/table">
            <a:tbl>
              <a:tblPr>
                <a:tableStyleId>{5C22544A-7EE6-4342-B048-85BDC9FD1C3A}</a:tableStyleId>
              </a:tblPr>
              <a:tblGrid>
                <a:gridCol w="456921">
                  <a:extLst>
                    <a:ext uri="{9D8B030D-6E8A-4147-A177-3AD203B41FA5}">
                      <a16:colId xmlns:a16="http://schemas.microsoft.com/office/drawing/2014/main" val="3140379773"/>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12409645"/>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856722580"/>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958957343"/>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56467250"/>
                  </a:ext>
                </a:extLst>
              </a:tr>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021137455"/>
                  </a:ext>
                </a:extLst>
              </a:tr>
            </a:tbl>
          </a:graphicData>
        </a:graphic>
      </p:graphicFrame>
      <p:graphicFrame>
        <p:nvGraphicFramePr>
          <p:cNvPr id="5" name="Table 4"/>
          <p:cNvGraphicFramePr>
            <a:graphicFrameLocks noGrp="1"/>
          </p:cNvGraphicFramePr>
          <p:nvPr/>
        </p:nvGraphicFramePr>
        <p:xfrm>
          <a:off x="82550" y="4851984"/>
          <a:ext cx="1284514" cy="1548816"/>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40536283"/>
                    </a:ext>
                  </a:extLst>
                </a:gridCol>
                <a:gridCol w="642257">
                  <a:extLst>
                    <a:ext uri="{9D8B030D-6E8A-4147-A177-3AD203B41FA5}">
                      <a16:colId xmlns:a16="http://schemas.microsoft.com/office/drawing/2014/main" val="70903231"/>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01421406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45502383"/>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4905267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85413734"/>
                  </a:ext>
                </a:extLst>
              </a:tr>
            </a:tbl>
          </a:graphicData>
        </a:graphic>
      </p:graphicFrame>
      <p:grpSp>
        <p:nvGrpSpPr>
          <p:cNvPr id="58" name="Group 57"/>
          <p:cNvGrpSpPr/>
          <p:nvPr/>
        </p:nvGrpSpPr>
        <p:grpSpPr>
          <a:xfrm>
            <a:off x="5029200" y="3588815"/>
            <a:ext cx="3048000" cy="2633299"/>
            <a:chOff x="5029200" y="4152966"/>
            <a:chExt cx="3048000" cy="2633299"/>
          </a:xfrm>
        </p:grpSpPr>
        <p:cxnSp>
          <p:nvCxnSpPr>
            <p:cNvPr id="59" name="Straight Connector 58"/>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60" name="Straight Connector 59"/>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61"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62"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grpSp>
        <p:nvGrpSpPr>
          <p:cNvPr id="68" name="Group 67"/>
          <p:cNvGrpSpPr/>
          <p:nvPr/>
        </p:nvGrpSpPr>
        <p:grpSpPr>
          <a:xfrm>
            <a:off x="5905500" y="4446515"/>
            <a:ext cx="1452946" cy="1433896"/>
            <a:chOff x="5905500" y="4096266"/>
            <a:chExt cx="1452946" cy="1433896"/>
          </a:xfrm>
        </p:grpSpPr>
        <p:sp>
          <p:nvSpPr>
            <p:cNvPr id="69" name="Oval 68"/>
            <p:cNvSpPr/>
            <p:nvPr/>
          </p:nvSpPr>
          <p:spPr>
            <a:xfrm>
              <a:off x="5911850" y="5289550"/>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0" name="Oval 69"/>
            <p:cNvSpPr/>
            <p:nvPr/>
          </p:nvSpPr>
          <p:spPr>
            <a:xfrm>
              <a:off x="5905500" y="4096266"/>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1" name="Oval 70"/>
            <p:cNvSpPr/>
            <p:nvPr/>
          </p:nvSpPr>
          <p:spPr>
            <a:xfrm>
              <a:off x="7129846" y="5301562"/>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2" name="Oval 71"/>
            <p:cNvSpPr/>
            <p:nvPr/>
          </p:nvSpPr>
          <p:spPr>
            <a:xfrm>
              <a:off x="7129846" y="4096266"/>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9" name="Text Box 33">
            <a:extLst>
              <a:ext uri="{FF2B5EF4-FFF2-40B4-BE49-F238E27FC236}">
                <a16:creationId xmlns:a16="http://schemas.microsoft.com/office/drawing/2014/main" id="{846BEE34-AEB1-47E2-BD89-81DF1DC31547}"/>
              </a:ext>
            </a:extLst>
          </p:cNvPr>
          <p:cNvSpPr txBox="1">
            <a:spLocks noChangeArrowheads="1"/>
          </p:cNvSpPr>
          <p:nvPr/>
        </p:nvSpPr>
        <p:spPr bwMode="auto">
          <a:xfrm>
            <a:off x="-210982" y="777895"/>
            <a:ext cx="3106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AND </a:t>
            </a:r>
            <a:r>
              <a:rPr lang="en-US" altLang="en-US" sz="2400" dirty="0">
                <a:latin typeface="Times New Roman" pitchFamily="18" charset="0"/>
              </a:rPr>
              <a:t>(example)</a:t>
            </a:r>
          </a:p>
        </p:txBody>
      </p:sp>
      <p:grpSp>
        <p:nvGrpSpPr>
          <p:cNvPr id="30" name="Group 29">
            <a:extLst>
              <a:ext uri="{FF2B5EF4-FFF2-40B4-BE49-F238E27FC236}">
                <a16:creationId xmlns:a16="http://schemas.microsoft.com/office/drawing/2014/main" id="{E000B123-B501-4F95-9AD6-AB3E6D9975D8}"/>
              </a:ext>
            </a:extLst>
          </p:cNvPr>
          <p:cNvGrpSpPr/>
          <p:nvPr/>
        </p:nvGrpSpPr>
        <p:grpSpPr>
          <a:xfrm>
            <a:off x="5715600" y="3663917"/>
            <a:ext cx="2361600" cy="2362200"/>
            <a:chOff x="5715600" y="3313668"/>
            <a:chExt cx="2361600" cy="2362200"/>
          </a:xfrm>
        </p:grpSpPr>
        <p:sp>
          <p:nvSpPr>
            <p:cNvPr id="31" name="Text Box 33">
              <a:extLst>
                <a:ext uri="{FF2B5EF4-FFF2-40B4-BE49-F238E27FC236}">
                  <a16:creationId xmlns:a16="http://schemas.microsoft.com/office/drawing/2014/main" id="{2554CAEE-6613-4B39-83AD-7A7AE796A5C8}"/>
                </a:ext>
              </a:extLst>
            </p:cNvPr>
            <p:cNvSpPr txBox="1">
              <a:spLocks noChangeArrowheads="1"/>
            </p:cNvSpPr>
            <p:nvPr/>
          </p:nvSpPr>
          <p:spPr bwMode="auto">
            <a:xfrm rot="2837742">
              <a:off x="6574562" y="468657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2" name="Text Box 33">
              <a:extLst>
                <a:ext uri="{FF2B5EF4-FFF2-40B4-BE49-F238E27FC236}">
                  <a16:creationId xmlns:a16="http://schemas.microsoft.com/office/drawing/2014/main" id="{CBB40FCE-4CBF-448F-8F2C-C8A09A88BC32}"/>
                </a:ext>
              </a:extLst>
            </p:cNvPr>
            <p:cNvSpPr txBox="1">
              <a:spLocks noChangeArrowheads="1"/>
            </p:cNvSpPr>
            <p:nvPr/>
          </p:nvSpPr>
          <p:spPr bwMode="auto">
            <a:xfrm rot="2837742">
              <a:off x="6853962" y="443514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33" name="Straight Connector 32">
              <a:extLst>
                <a:ext uri="{FF2B5EF4-FFF2-40B4-BE49-F238E27FC236}">
                  <a16:creationId xmlns:a16="http://schemas.microsoft.com/office/drawing/2014/main" id="{8AB6ACB6-7D89-4B9F-9941-28D810F6E0F3}"/>
                </a:ext>
              </a:extLst>
            </p:cNvPr>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sp>
        <p:nvSpPr>
          <p:cNvPr id="34" name="Text Box 33">
            <a:extLst>
              <a:ext uri="{FF2B5EF4-FFF2-40B4-BE49-F238E27FC236}">
                <a16:creationId xmlns:a16="http://schemas.microsoft.com/office/drawing/2014/main" id="{599271FB-760A-4E20-BFD1-5DFC22060A9C}"/>
              </a:ext>
            </a:extLst>
          </p:cNvPr>
          <p:cNvSpPr txBox="1">
            <a:spLocks noChangeArrowheads="1"/>
          </p:cNvSpPr>
          <p:nvPr/>
        </p:nvSpPr>
        <p:spPr bwMode="auto">
          <a:xfrm rot="3498041">
            <a:off x="-379349" y="3285636"/>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 </a:t>
            </a:r>
            <a:r>
              <a:rPr lang="en-US" altLang="en-US" sz="2400" i="1" dirty="0">
                <a:solidFill>
                  <a:srgbClr val="66FF33"/>
                </a:solidFill>
                <a:latin typeface="Times New Roman" pitchFamily="18" charset="0"/>
              </a:rPr>
              <a:t>-3</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a:t>
            </a:r>
            <a:r>
              <a:rPr lang="en-US" altLang="en-US" sz="2400" i="1" baseline="-25000" dirty="0">
                <a:solidFill>
                  <a:srgbClr val="66FF33"/>
                </a:solidFill>
                <a:latin typeface="Times New Roman" pitchFamily="18" charset="0"/>
              </a:rPr>
              <a:t>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6" name="Rectangle 35">
            <a:extLst>
              <a:ext uri="{FF2B5EF4-FFF2-40B4-BE49-F238E27FC236}">
                <a16:creationId xmlns:a16="http://schemas.microsoft.com/office/drawing/2014/main" id="{BA24D6F7-46E0-4275-BBAF-4044585F4683}"/>
              </a:ext>
            </a:extLst>
          </p:cNvPr>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pSp>
        <p:nvGrpSpPr>
          <p:cNvPr id="37" name="Group 36">
            <a:extLst>
              <a:ext uri="{FF2B5EF4-FFF2-40B4-BE49-F238E27FC236}">
                <a16:creationId xmlns:a16="http://schemas.microsoft.com/office/drawing/2014/main" id="{7A8A18D1-1035-4FDD-8D5B-E7F3F16397BD}"/>
              </a:ext>
            </a:extLst>
          </p:cNvPr>
          <p:cNvGrpSpPr/>
          <p:nvPr/>
        </p:nvGrpSpPr>
        <p:grpSpPr>
          <a:xfrm>
            <a:off x="2572266" y="533400"/>
            <a:ext cx="6495534" cy="2057400"/>
            <a:chOff x="2572266" y="4724400"/>
            <a:chExt cx="6495534" cy="2057400"/>
          </a:xfrm>
        </p:grpSpPr>
        <p:grpSp>
          <p:nvGrpSpPr>
            <p:cNvPr id="38" name="Group 37">
              <a:extLst>
                <a:ext uri="{FF2B5EF4-FFF2-40B4-BE49-F238E27FC236}">
                  <a16:creationId xmlns:a16="http://schemas.microsoft.com/office/drawing/2014/main" id="{3314CB1E-BC6E-4F38-B983-2B91431E83EB}"/>
                </a:ext>
              </a:extLst>
            </p:cNvPr>
            <p:cNvGrpSpPr/>
            <p:nvPr/>
          </p:nvGrpSpPr>
          <p:grpSpPr>
            <a:xfrm>
              <a:off x="2572266" y="5218093"/>
              <a:ext cx="3066534" cy="954107"/>
              <a:chOff x="7775122" y="5029200"/>
              <a:chExt cx="3066534" cy="954107"/>
            </a:xfrm>
          </p:grpSpPr>
          <p:sp>
            <p:nvSpPr>
              <p:cNvPr id="44" name="TextBox 43">
                <a:extLst>
                  <a:ext uri="{FF2B5EF4-FFF2-40B4-BE49-F238E27FC236}">
                    <a16:creationId xmlns:a16="http://schemas.microsoft.com/office/drawing/2014/main" id="{71F2578A-251A-4DA0-A1BE-31BAE1F1EAAF}"/>
                  </a:ext>
                </a:extLst>
              </p:cNvPr>
              <p:cNvSpPr txBox="1"/>
              <p:nvPr/>
            </p:nvSpPr>
            <p:spPr>
              <a:xfrm flipH="1">
                <a:off x="8678776" y="5029200"/>
                <a:ext cx="2162880" cy="954107"/>
              </a:xfrm>
              <a:prstGeom prst="rect">
                <a:avLst/>
              </a:prstGeom>
              <a:noFill/>
            </p:spPr>
            <p:txBody>
              <a:bodyPr wrap="square" rtlCol="0">
                <a:spAutoFit/>
              </a:bodyPr>
              <a:lstStyle/>
              <a:p>
                <a:r>
                  <a:rPr lang="en-CA" i="1" dirty="0"/>
                  <a:t>1  if  </a:t>
                </a:r>
                <a:r>
                  <a:rPr lang="en-CA" i="1" dirty="0">
                    <a:solidFill>
                      <a:srgbClr val="00FFFF"/>
                    </a:solidFill>
                  </a:rPr>
                  <a:t>z</a:t>
                </a:r>
                <a:r>
                  <a:rPr lang="en-CA" i="1" dirty="0"/>
                  <a:t> </a:t>
                </a:r>
                <a:r>
                  <a:rPr lang="en-CA" i="1" dirty="0">
                    <a:sym typeface="Symbol" panose="05050102010706020507" pitchFamily="18" charset="2"/>
                  </a:rPr>
                  <a:t> 0</a:t>
                </a:r>
              </a:p>
              <a:p>
                <a:r>
                  <a:rPr lang="en-CA" i="1" dirty="0">
                    <a:sym typeface="Symbol" panose="05050102010706020507" pitchFamily="18" charset="2"/>
                  </a:rPr>
                  <a:t>0  else</a:t>
                </a:r>
                <a:endParaRPr lang="en-CA" i="1" dirty="0"/>
              </a:p>
            </p:txBody>
          </p:sp>
          <p:sp>
            <p:nvSpPr>
              <p:cNvPr id="45" name="Left Brace 44">
                <a:extLst>
                  <a:ext uri="{FF2B5EF4-FFF2-40B4-BE49-F238E27FC236}">
                    <a16:creationId xmlns:a16="http://schemas.microsoft.com/office/drawing/2014/main" id="{527BEB35-05BF-4E1C-B0E4-BD21F2DE657D}"/>
                  </a:ext>
                </a:extLst>
              </p:cNvPr>
              <p:cNvSpPr/>
              <p:nvPr/>
            </p:nvSpPr>
            <p:spPr bwMode="auto">
              <a:xfrm>
                <a:off x="8587909" y="5107008"/>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7" name="TextBox 46">
                <a:extLst>
                  <a:ext uri="{FF2B5EF4-FFF2-40B4-BE49-F238E27FC236}">
                    <a16:creationId xmlns:a16="http://schemas.microsoft.com/office/drawing/2014/main" id="{9315AE4D-20E0-4AC0-8E70-FCFF0B77290B}"/>
                  </a:ext>
                </a:extLst>
              </p:cNvPr>
              <p:cNvSpPr txBox="1"/>
              <p:nvPr/>
            </p:nvSpPr>
            <p:spPr>
              <a:xfrm flipH="1">
                <a:off x="7775122" y="5289750"/>
                <a:ext cx="835478" cy="523220"/>
              </a:xfrm>
              <a:prstGeom prst="rect">
                <a:avLst/>
              </a:prstGeom>
              <a:noFill/>
            </p:spPr>
            <p:txBody>
              <a:bodyPr wrap="square" rtlCol="0">
                <a:spAutoFit/>
              </a:bodyPr>
              <a:lstStyle/>
              <a:p>
                <a:r>
                  <a:rPr lang="en-CA" i="1" dirty="0">
                    <a:solidFill>
                      <a:srgbClr val="66FF33"/>
                    </a:solidFill>
                  </a:rPr>
                  <a:t>M</a:t>
                </a:r>
                <a:r>
                  <a:rPr lang="en-CA" i="1" dirty="0"/>
                  <a:t> = </a:t>
                </a:r>
              </a:p>
            </p:txBody>
          </p:sp>
        </p:grpSp>
        <p:grpSp>
          <p:nvGrpSpPr>
            <p:cNvPr id="39" name="Group 38">
              <a:extLst>
                <a:ext uri="{FF2B5EF4-FFF2-40B4-BE49-F238E27FC236}">
                  <a16:creationId xmlns:a16="http://schemas.microsoft.com/office/drawing/2014/main" id="{E027FC83-194C-4E7F-8154-81D14F1776BD}"/>
                </a:ext>
              </a:extLst>
            </p:cNvPr>
            <p:cNvGrpSpPr/>
            <p:nvPr/>
          </p:nvGrpSpPr>
          <p:grpSpPr>
            <a:xfrm>
              <a:off x="5257800" y="4724400"/>
              <a:ext cx="3810000" cy="2057400"/>
              <a:chOff x="457200" y="990600"/>
              <a:chExt cx="4619625" cy="3076575"/>
            </a:xfrm>
          </p:grpSpPr>
          <p:pic>
            <p:nvPicPr>
              <p:cNvPr id="40" name="Picture 39" descr="Image result for sigmoid function">
                <a:extLst>
                  <a:ext uri="{FF2B5EF4-FFF2-40B4-BE49-F238E27FC236}">
                    <a16:creationId xmlns:a16="http://schemas.microsoft.com/office/drawing/2014/main" id="{906B71AF-B06D-47B3-BC32-F5BF4EBFC74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41" name="Rectangle 40">
                <a:extLst>
                  <a:ext uri="{FF2B5EF4-FFF2-40B4-BE49-F238E27FC236}">
                    <a16:creationId xmlns:a16="http://schemas.microsoft.com/office/drawing/2014/main" id="{8FEE6134-60CA-480C-BD6C-F566D2BB8437}"/>
                  </a:ext>
                </a:extLst>
              </p:cNvPr>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42" name="Straight Connector 41">
                <a:extLst>
                  <a:ext uri="{FF2B5EF4-FFF2-40B4-BE49-F238E27FC236}">
                    <a16:creationId xmlns:a16="http://schemas.microsoft.com/office/drawing/2014/main" id="{843F0BCE-5BA4-4E8D-B10A-32B68F4C2B02}"/>
                  </a:ext>
                </a:extLst>
              </p:cNvPr>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43" name="Elbow Connector 55">
                <a:extLst>
                  <a:ext uri="{FF2B5EF4-FFF2-40B4-BE49-F238E27FC236}">
                    <a16:creationId xmlns:a16="http://schemas.microsoft.com/office/drawing/2014/main" id="{24CA6472-9D30-4516-957D-CC1B81A27EA8}"/>
                  </a:ext>
                </a:extLst>
              </p:cNvPr>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48" name="Rectangle 47">
                <a:extLst>
                  <a:ext uri="{FF2B5EF4-FFF2-40B4-BE49-F238E27FC236}">
                    <a16:creationId xmlns:a16="http://schemas.microsoft.com/office/drawing/2014/main" id="{60DDFC00-C91A-4BB7-864F-6CC1FA03DA2A}"/>
                  </a:ext>
                </a:extLst>
              </p:cNvPr>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48" name="Rectangle 47">
                <a:extLst>
                  <a:ext uri="{FF2B5EF4-FFF2-40B4-BE49-F238E27FC236}">
                    <a16:creationId xmlns:a16="http://schemas.microsoft.com/office/drawing/2014/main" id="{60DDFC00-C91A-4BB7-864F-6CC1FA03DA2A}"/>
                  </a:ext>
                </a:extLst>
              </p:cNvPr>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4"/>
                <a:stretch>
                  <a:fillRect r="-5185" b="-6452"/>
                </a:stretch>
              </a:blipFill>
            </p:spPr>
            <p:txBody>
              <a:bodyPr/>
              <a:lstStyle/>
              <a:p>
                <a:r>
                  <a:rPr lang="en-US">
                    <a:noFill/>
                  </a:rPr>
                  <a:t> </a:t>
                </a:r>
              </a:p>
            </p:txBody>
          </p:sp>
        </mc:Fallback>
      </mc:AlternateContent>
      <p:graphicFrame>
        <p:nvGraphicFramePr>
          <p:cNvPr id="49" name="Table 48">
            <a:extLst>
              <a:ext uri="{FF2B5EF4-FFF2-40B4-BE49-F238E27FC236}">
                <a16:creationId xmlns:a16="http://schemas.microsoft.com/office/drawing/2014/main" id="{33C6A0B6-EEA6-4FAE-A77E-7123BBB39600}"/>
              </a:ext>
            </a:extLst>
          </p:cNvPr>
          <p:cNvGraphicFramePr>
            <a:graphicFrameLocks noGrp="1"/>
          </p:cNvGraphicFramePr>
          <p:nvPr/>
        </p:nvGraphicFramePr>
        <p:xfrm>
          <a:off x="2159367" y="4833450"/>
          <a:ext cx="412899" cy="1548816"/>
        </p:xfrm>
        <a:graphic>
          <a:graphicData uri="http://schemas.openxmlformats.org/drawingml/2006/table">
            <a:tbl>
              <a:tblPr>
                <a:tableStyleId>{5C22544A-7EE6-4342-B048-85BDC9FD1C3A}</a:tableStyleId>
              </a:tblPr>
              <a:tblGrid>
                <a:gridCol w="412899">
                  <a:extLst>
                    <a:ext uri="{9D8B030D-6E8A-4147-A177-3AD203B41FA5}">
                      <a16:colId xmlns:a16="http://schemas.microsoft.com/office/drawing/2014/main" val="732720410"/>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23230047"/>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11601541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13293890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529271154"/>
                  </a:ext>
                </a:extLst>
              </a:tr>
            </a:tbl>
          </a:graphicData>
        </a:graphic>
      </p:graphicFrame>
      <p:graphicFrame>
        <p:nvGraphicFramePr>
          <p:cNvPr id="3" name="Table 2"/>
          <p:cNvGraphicFramePr>
            <a:graphicFrameLocks noGrp="1"/>
          </p:cNvGraphicFramePr>
          <p:nvPr/>
        </p:nvGraphicFramePr>
        <p:xfrm>
          <a:off x="1643743" y="4852814"/>
          <a:ext cx="642257"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758527269"/>
                    </a:ext>
                  </a:extLst>
                </a:gridCol>
              </a:tblGrid>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52093326"/>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78421662"/>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neg</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476741118"/>
                  </a:ext>
                </a:extLst>
              </a:tr>
              <a:tr h="387204">
                <a:tc>
                  <a:txBody>
                    <a:bodyPr/>
                    <a:lstStyle/>
                    <a:p>
                      <a:pPr algn="r" fontAlgn="b"/>
                      <a:r>
                        <a:rPr lang="en-CA" sz="2400" b="0" i="0" u="none" strike="noStrike" dirty="0" err="1">
                          <a:solidFill>
                            <a:schemeClr val="dk1"/>
                          </a:solidFill>
                          <a:effectLst/>
                          <a:latin typeface="Times New Roman" panose="02020603050405020304" pitchFamily="18" charset="0"/>
                          <a:cs typeface="Times New Roman" panose="02020603050405020304" pitchFamily="18" charset="0"/>
                        </a:rPr>
                        <a:t>pos</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791133714"/>
                  </a:ext>
                </a:extLst>
              </a:tr>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406448569"/>
                  </a:ext>
                </a:extLst>
              </a:tr>
            </a:tbl>
          </a:graphicData>
        </a:graphic>
      </p:graphicFrame>
    </p:spTree>
    <p:extLst>
      <p:ext uri="{BB962C8B-B14F-4D97-AF65-F5344CB8AC3E}">
        <p14:creationId xmlns:p14="http://schemas.microsoft.com/office/powerpoint/2010/main" val="22480358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0-#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additive="base">
                                        <p:cTn id="11" dur="500" fill="hold"/>
                                        <p:tgtEl>
                                          <p:spTgt spid="48"/>
                                        </p:tgtEl>
                                        <p:attrNameLst>
                                          <p:attrName>ppt_x</p:attrName>
                                        </p:attrNameLst>
                                      </p:cBhvr>
                                      <p:tavLst>
                                        <p:tav tm="0">
                                          <p:val>
                                            <p:strVal val="0-#ppt_w/2"/>
                                          </p:val>
                                        </p:tav>
                                        <p:tav tm="100000">
                                          <p:val>
                                            <p:strVal val="#ppt_x"/>
                                          </p:val>
                                        </p:tav>
                                      </p:tavLst>
                                    </p:anim>
                                    <p:anim calcmode="lin" valueType="num">
                                      <p:cBhvr additive="base">
                                        <p:cTn id="12" dur="500" fill="hold"/>
                                        <p:tgtEl>
                                          <p:spTgt spid="4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0-#ppt_w/2"/>
                                          </p:val>
                                        </p:tav>
                                        <p:tav tm="100000">
                                          <p:val>
                                            <p:strVal val="#ppt_x"/>
                                          </p:val>
                                        </p:tav>
                                      </p:tavLst>
                                    </p:anim>
                                    <p:anim calcmode="lin" valueType="num">
                                      <p:cBhvr additive="base">
                                        <p:cTn id="16"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3"/>
                <a:stretch>
                  <a:fillRect r="-5185" b="-6452"/>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1028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1028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graphicFrame>
        <p:nvGraphicFramePr>
          <p:cNvPr id="16" name="Table 15"/>
          <p:cNvGraphicFramePr>
            <a:graphicFrameLocks noGrp="1"/>
          </p:cNvGraphicFramePr>
          <p:nvPr>
            <p:extLst>
              <p:ext uri="{D42A27DB-BD31-4B8C-83A1-F6EECF244321}">
                <p14:modId xmlns:p14="http://schemas.microsoft.com/office/powerpoint/2010/main" val="2081561883"/>
              </p:ext>
            </p:extLst>
          </p:nvPr>
        </p:nvGraphicFramePr>
        <p:xfrm>
          <a:off x="76201" y="4845781"/>
          <a:ext cx="4495799"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30462690"/>
                    </a:ext>
                  </a:extLst>
                </a:gridCol>
                <a:gridCol w="642257">
                  <a:extLst>
                    <a:ext uri="{9D8B030D-6E8A-4147-A177-3AD203B41FA5}">
                      <a16:colId xmlns:a16="http://schemas.microsoft.com/office/drawing/2014/main" val="2652458157"/>
                    </a:ext>
                  </a:extLst>
                </a:gridCol>
                <a:gridCol w="642257">
                  <a:extLst>
                    <a:ext uri="{9D8B030D-6E8A-4147-A177-3AD203B41FA5}">
                      <a16:colId xmlns:a16="http://schemas.microsoft.com/office/drawing/2014/main" val="546545982"/>
                    </a:ext>
                  </a:extLst>
                </a:gridCol>
                <a:gridCol w="642257">
                  <a:extLst>
                    <a:ext uri="{9D8B030D-6E8A-4147-A177-3AD203B41FA5}">
                      <a16:colId xmlns:a16="http://schemas.microsoft.com/office/drawing/2014/main" val="3723607153"/>
                    </a:ext>
                  </a:extLst>
                </a:gridCol>
                <a:gridCol w="642257">
                  <a:extLst>
                    <a:ext uri="{9D8B030D-6E8A-4147-A177-3AD203B41FA5}">
                      <a16:colId xmlns:a16="http://schemas.microsoft.com/office/drawing/2014/main" val="934745702"/>
                    </a:ext>
                  </a:extLst>
                </a:gridCol>
                <a:gridCol w="642257">
                  <a:extLst>
                    <a:ext uri="{9D8B030D-6E8A-4147-A177-3AD203B41FA5}">
                      <a16:colId xmlns:a16="http://schemas.microsoft.com/office/drawing/2014/main" val="2620897000"/>
                    </a:ext>
                  </a:extLst>
                </a:gridCol>
                <a:gridCol w="642257">
                  <a:extLst>
                    <a:ext uri="{9D8B030D-6E8A-4147-A177-3AD203B41FA5}">
                      <a16:colId xmlns:a16="http://schemas.microsoft.com/office/drawing/2014/main" val="374277314"/>
                    </a:ext>
                  </a:extLst>
                </a:gridCol>
              </a:tblGrid>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-3</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71110408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00048554"/>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3426816"/>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dirty="0"/>
                    </a:p>
                  </a:txBody>
                  <a:tcPr marL="4763" marR="4763" marT="4763" marB="0" anchor="b"/>
                </a:tc>
                <a:tc>
                  <a:txBody>
                    <a:bodyPr/>
                    <a:lstStyle/>
                    <a:p>
                      <a:endParaRPr lang="en-CA" dirty="0"/>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37413145"/>
                  </a:ext>
                </a:extLst>
              </a:tr>
              <a:tr h="387204">
                <a:tc>
                  <a:txBody>
                    <a:bodyPr/>
                    <a:lstStyle/>
                    <a:p>
                      <a:endParaRPr lang="en-CA"/>
                    </a:p>
                  </a:txBody>
                  <a:tcPr marL="4763" marR="4763" marT="4763" marB="0" anchor="b"/>
                </a:tc>
                <a:tc>
                  <a:txBody>
                    <a:bodyPr/>
                    <a:lstStyle/>
                    <a:p>
                      <a:endParaRPr lang="en-CA" dirty="0"/>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40156778"/>
                  </a:ext>
                </a:extLst>
              </a:tr>
            </a:tbl>
          </a:graphicData>
        </a:graphic>
      </p:graphicFrame>
      <p:grpSp>
        <p:nvGrpSpPr>
          <p:cNvPr id="25" name="Group 24"/>
          <p:cNvGrpSpPr/>
          <p:nvPr/>
        </p:nvGrpSpPr>
        <p:grpSpPr>
          <a:xfrm>
            <a:off x="5029200" y="3588815"/>
            <a:ext cx="3048000" cy="2633299"/>
            <a:chOff x="5029200" y="4152966"/>
            <a:chExt cx="3048000" cy="2633299"/>
          </a:xfrm>
        </p:grpSpPr>
        <p:cxnSp>
          <p:nvCxnSpPr>
            <p:cNvPr id="26" name="Straight Connector 25"/>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27" name="Straight Connector 26"/>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36"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37"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grpSp>
        <p:nvGrpSpPr>
          <p:cNvPr id="38" name="Group 37"/>
          <p:cNvGrpSpPr/>
          <p:nvPr/>
        </p:nvGrpSpPr>
        <p:grpSpPr>
          <a:xfrm>
            <a:off x="5715600" y="3663917"/>
            <a:ext cx="2361600" cy="2362200"/>
            <a:chOff x="5715600" y="3313668"/>
            <a:chExt cx="2361600" cy="2362200"/>
          </a:xfrm>
        </p:grpSpPr>
        <p:sp>
          <p:nvSpPr>
            <p:cNvPr id="39" name="Text Box 33"/>
            <p:cNvSpPr txBox="1">
              <a:spLocks noChangeArrowheads="1"/>
            </p:cNvSpPr>
            <p:nvPr/>
          </p:nvSpPr>
          <p:spPr bwMode="auto">
            <a:xfrm rot="2837742">
              <a:off x="6574562" y="468657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1" name="Text Box 33"/>
            <p:cNvSpPr txBox="1">
              <a:spLocks noChangeArrowheads="1"/>
            </p:cNvSpPr>
            <p:nvPr/>
          </p:nvSpPr>
          <p:spPr bwMode="auto">
            <a:xfrm rot="2837742">
              <a:off x="6853962" y="443514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42" name="Straight Connector 41"/>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grpSp>
        <p:nvGrpSpPr>
          <p:cNvPr id="43" name="Group 42"/>
          <p:cNvGrpSpPr/>
          <p:nvPr/>
        </p:nvGrpSpPr>
        <p:grpSpPr>
          <a:xfrm>
            <a:off x="5905500" y="4446515"/>
            <a:ext cx="1452946" cy="1433896"/>
            <a:chOff x="5905500" y="4096266"/>
            <a:chExt cx="1452946" cy="1433896"/>
          </a:xfrm>
        </p:grpSpPr>
        <p:sp>
          <p:nvSpPr>
            <p:cNvPr id="44" name="Oval 43"/>
            <p:cNvSpPr/>
            <p:nvPr/>
          </p:nvSpPr>
          <p:spPr>
            <a:xfrm>
              <a:off x="5911850" y="5289550"/>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5" name="Oval 44"/>
            <p:cNvSpPr/>
            <p:nvPr/>
          </p:nvSpPr>
          <p:spPr>
            <a:xfrm>
              <a:off x="5905500" y="4096266"/>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7" name="Oval 46"/>
            <p:cNvSpPr/>
            <p:nvPr/>
          </p:nvSpPr>
          <p:spPr>
            <a:xfrm>
              <a:off x="7129846" y="5301562"/>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8" name="Oval 47"/>
            <p:cNvSpPr/>
            <p:nvPr/>
          </p:nvSpPr>
          <p:spPr>
            <a:xfrm>
              <a:off x="7129846" y="4096266"/>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2" name="Rectangle 51"/>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aphicFrame>
        <p:nvGraphicFramePr>
          <p:cNvPr id="2" name="Table 1"/>
          <p:cNvGraphicFramePr>
            <a:graphicFrameLocks noGrp="1"/>
          </p:cNvGraphicFramePr>
          <p:nvPr/>
        </p:nvGraphicFramePr>
        <p:xfrm>
          <a:off x="2159367" y="4833450"/>
          <a:ext cx="412899" cy="1548816"/>
        </p:xfrm>
        <a:graphic>
          <a:graphicData uri="http://schemas.openxmlformats.org/drawingml/2006/table">
            <a:tbl>
              <a:tblPr>
                <a:tableStyleId>{5C22544A-7EE6-4342-B048-85BDC9FD1C3A}</a:tableStyleId>
              </a:tblPr>
              <a:tblGrid>
                <a:gridCol w="412899">
                  <a:extLst>
                    <a:ext uri="{9D8B030D-6E8A-4147-A177-3AD203B41FA5}">
                      <a16:colId xmlns:a16="http://schemas.microsoft.com/office/drawing/2014/main" val="732720410"/>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23230047"/>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11601541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13293890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529271154"/>
                  </a:ext>
                </a:extLst>
              </a:tr>
            </a:tbl>
          </a:graphicData>
        </a:graphic>
      </p:graphicFrame>
      <p:graphicFrame>
        <p:nvGraphicFramePr>
          <p:cNvPr id="3" name="Table 2"/>
          <p:cNvGraphicFramePr>
            <a:graphicFrameLocks noGrp="1"/>
          </p:cNvGraphicFramePr>
          <p:nvPr/>
        </p:nvGraphicFramePr>
        <p:xfrm>
          <a:off x="4011387" y="4845780"/>
          <a:ext cx="642257"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3065958138"/>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832691949"/>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4168503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81805475"/>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5672414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664954030"/>
                  </a:ext>
                </a:extLst>
              </a:tr>
            </a:tbl>
          </a:graphicData>
        </a:graphic>
      </p:graphicFrame>
      <p:graphicFrame>
        <p:nvGraphicFramePr>
          <p:cNvPr id="4" name="Table 3"/>
          <p:cNvGraphicFramePr>
            <a:graphicFrameLocks noGrp="1"/>
          </p:cNvGraphicFramePr>
          <p:nvPr/>
        </p:nvGraphicFramePr>
        <p:xfrm>
          <a:off x="87086" y="6384473"/>
          <a:ext cx="1284514" cy="387204"/>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64209231"/>
                    </a:ext>
                  </a:extLst>
                </a:gridCol>
                <a:gridCol w="642257">
                  <a:extLst>
                    <a:ext uri="{9D8B030D-6E8A-4147-A177-3AD203B41FA5}">
                      <a16:colId xmlns:a16="http://schemas.microsoft.com/office/drawing/2014/main" val="3311852107"/>
                    </a:ext>
                  </a:extLst>
                </a:gridCol>
              </a:tblGrid>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Total</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600049046"/>
                  </a:ext>
                </a:extLst>
              </a:tr>
            </a:tbl>
          </a:graphicData>
        </a:graphic>
      </p:graphicFrame>
      <mc:AlternateContent xmlns:mc="http://schemas.openxmlformats.org/markup-compatibility/2006" xmlns:a14="http://schemas.microsoft.com/office/drawing/2010/main">
        <mc:Choice Requires="a14">
          <p:sp>
            <p:nvSpPr>
              <p:cNvPr id="63" name="Rectangle 62"/>
              <p:cNvSpPr/>
              <p:nvPr/>
            </p:nvSpPr>
            <p:spPr>
              <a:xfrm rot="3498041">
                <a:off x="2173603" y="3873108"/>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3" name="Rectangle 62"/>
              <p:cNvSpPr>
                <a:spLocks noRot="1" noChangeAspect="1" noMove="1" noResize="1" noEditPoints="1" noAdjustHandles="1" noChangeArrowheads="1" noChangeShapeType="1" noTextEdit="1"/>
              </p:cNvSpPr>
              <p:nvPr/>
            </p:nvSpPr>
            <p:spPr>
              <a:xfrm rot="3498041">
                <a:off x="2173603" y="3873108"/>
                <a:ext cx="1301447" cy="461665"/>
              </a:xfrm>
              <a:prstGeom prst="rect">
                <a:avLst/>
              </a:prstGeom>
              <a:blipFill>
                <a:blip r:embed="rId5"/>
                <a:stretch>
                  <a:fillRect r="-7910" b="-10811"/>
                </a:stretch>
              </a:blipFill>
            </p:spPr>
            <p:txBody>
              <a:bodyPr/>
              <a:lstStyle/>
              <a:p>
                <a:r>
                  <a:rPr lang="en-CA">
                    <a:noFill/>
                  </a:rPr>
                  <a:t> </a:t>
                </a:r>
              </a:p>
            </p:txBody>
          </p:sp>
        </mc:Fallback>
      </mc:AlternateContent>
      <p:graphicFrame>
        <p:nvGraphicFramePr>
          <p:cNvPr id="5" name="Table 4"/>
          <p:cNvGraphicFramePr>
            <a:graphicFrameLocks noGrp="1"/>
          </p:cNvGraphicFramePr>
          <p:nvPr/>
        </p:nvGraphicFramePr>
        <p:xfrm>
          <a:off x="2743200" y="4835655"/>
          <a:ext cx="642257" cy="1548816"/>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53714646"/>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849305459"/>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538018952"/>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651576461"/>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0.73</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871752885"/>
                  </a:ext>
                </a:extLst>
              </a:tr>
            </a:tbl>
          </a:graphicData>
        </a:graphic>
      </p:graphicFrame>
      <p:pic>
        <p:nvPicPr>
          <p:cNvPr id="61" name="Picture 4" descr="Image result for sigmoid functi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86435" y="533400"/>
            <a:ext cx="3134884" cy="2087768"/>
          </a:xfrm>
          <a:prstGeom prst="rect">
            <a:avLst/>
          </a:prstGeom>
          <a:noFill/>
          <a:extLst>
            <a:ext uri="{909E8E84-426E-40DD-AFC4-6F175D3DCCD1}">
              <a14:hiddenFill xmlns:a14="http://schemas.microsoft.com/office/drawing/2010/main">
                <a:solidFill>
                  <a:srgbClr val="FFFFFF"/>
                </a:solidFill>
              </a14:hiddenFill>
            </a:ext>
          </a:extLst>
        </p:spPr>
      </p:pic>
      <p:sp>
        <p:nvSpPr>
          <p:cNvPr id="64"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sp>
        <p:nvSpPr>
          <p:cNvPr id="33" name="Text Box 33">
            <a:extLst>
              <a:ext uri="{FF2B5EF4-FFF2-40B4-BE49-F238E27FC236}">
                <a16:creationId xmlns:a16="http://schemas.microsoft.com/office/drawing/2014/main" id="{1726F2D7-EFB2-4D7F-BB92-7B477B7A6641}"/>
              </a:ext>
            </a:extLst>
          </p:cNvPr>
          <p:cNvSpPr txBox="1">
            <a:spLocks noChangeArrowheads="1"/>
          </p:cNvSpPr>
          <p:nvPr/>
        </p:nvSpPr>
        <p:spPr bwMode="auto">
          <a:xfrm rot="3498041">
            <a:off x="-25243"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4" name="Text Box 33">
            <a:extLst>
              <a:ext uri="{FF2B5EF4-FFF2-40B4-BE49-F238E27FC236}">
                <a16:creationId xmlns:a16="http://schemas.microsoft.com/office/drawing/2014/main" id="{56C147F9-BBD7-4D6B-B332-A44659556722}"/>
              </a:ext>
            </a:extLst>
          </p:cNvPr>
          <p:cNvSpPr txBox="1">
            <a:spLocks noChangeArrowheads="1"/>
          </p:cNvSpPr>
          <p:nvPr/>
        </p:nvSpPr>
        <p:spPr bwMode="auto">
          <a:xfrm>
            <a:off x="-210982" y="777895"/>
            <a:ext cx="3106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AND </a:t>
            </a:r>
            <a:r>
              <a:rPr lang="en-US" altLang="en-US" sz="2400" dirty="0">
                <a:latin typeface="Times New Roman" pitchFamily="18" charset="0"/>
              </a:rPr>
              <a:t>(example)</a:t>
            </a:r>
          </a:p>
        </p:txBody>
      </p:sp>
      <p:sp>
        <p:nvSpPr>
          <p:cNvPr id="35" name="Text Box 33">
            <a:extLst>
              <a:ext uri="{FF2B5EF4-FFF2-40B4-BE49-F238E27FC236}">
                <a16:creationId xmlns:a16="http://schemas.microsoft.com/office/drawing/2014/main" id="{725A5793-73A4-419C-8131-89BA3752BE60}"/>
              </a:ext>
            </a:extLst>
          </p:cNvPr>
          <p:cNvSpPr txBox="1">
            <a:spLocks noChangeArrowheads="1"/>
          </p:cNvSpPr>
          <p:nvPr/>
        </p:nvSpPr>
        <p:spPr bwMode="auto">
          <a:xfrm rot="3498041">
            <a:off x="-379349" y="3285636"/>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 </a:t>
            </a:r>
            <a:r>
              <a:rPr lang="en-US" altLang="en-US" sz="2400" i="1" dirty="0">
                <a:solidFill>
                  <a:srgbClr val="66FF33"/>
                </a:solidFill>
                <a:latin typeface="Times New Roman" pitchFamily="18" charset="0"/>
              </a:rPr>
              <a:t>-3</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a:t>
            </a:r>
            <a:r>
              <a:rPr lang="en-US" altLang="en-US" sz="2400" i="1" baseline="-25000" dirty="0">
                <a:solidFill>
                  <a:srgbClr val="66FF33"/>
                </a:solidFill>
                <a:latin typeface="Times New Roman" pitchFamily="18" charset="0"/>
              </a:rPr>
              <a:t>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941939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0-#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19"/>
                                        </p:tgtEl>
                                        <p:attrNameLst>
                                          <p:attrName>style.visibility</p:attrName>
                                        </p:attrNameLst>
                                      </p:cBhvr>
                                      <p:to>
                                        <p:strVal val="visible"/>
                                      </p:to>
                                    </p:set>
                                    <p:anim calcmode="lin" valueType="num">
                                      <p:cBhvr additive="base">
                                        <p:cTn id="23" dur="500" fill="hold"/>
                                        <p:tgtEl>
                                          <p:spTgt spid="19"/>
                                        </p:tgtEl>
                                        <p:attrNameLst>
                                          <p:attrName>ppt_x</p:attrName>
                                        </p:attrNameLst>
                                      </p:cBhvr>
                                      <p:tavLst>
                                        <p:tav tm="0">
                                          <p:val>
                                            <p:strVal val="0-#ppt_w/2"/>
                                          </p:val>
                                        </p:tav>
                                        <p:tav tm="100000">
                                          <p:val>
                                            <p:strVal val="#ppt_x"/>
                                          </p:val>
                                        </p:tav>
                                      </p:tavLst>
                                    </p:anim>
                                    <p:anim calcmode="lin" valueType="num">
                                      <p:cBhvr additive="base">
                                        <p:cTn id="24" dur="500" fill="hold"/>
                                        <p:tgtEl>
                                          <p:spTgt spid="19"/>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63"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3"/>
                <a:stretch>
                  <a:fillRect r="-5185" b="-6452"/>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1028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1028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3" name="Rectangle 62"/>
              <p:cNvSpPr/>
              <p:nvPr/>
            </p:nvSpPr>
            <p:spPr>
              <a:xfrm rot="3498041">
                <a:off x="2173603" y="3873108"/>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3" name="Rectangle 62"/>
              <p:cNvSpPr>
                <a:spLocks noRot="1" noChangeAspect="1" noMove="1" noResize="1" noEditPoints="1" noAdjustHandles="1" noChangeArrowheads="1" noChangeShapeType="1" noTextEdit="1"/>
              </p:cNvSpPr>
              <p:nvPr/>
            </p:nvSpPr>
            <p:spPr>
              <a:xfrm rot="3498041">
                <a:off x="2173603" y="3873108"/>
                <a:ext cx="1301447" cy="461665"/>
              </a:xfrm>
              <a:prstGeom prst="rect">
                <a:avLst/>
              </a:prstGeom>
              <a:blipFill>
                <a:blip r:embed="rId10"/>
                <a:stretch>
                  <a:fillRect r="-7910" b="-10811"/>
                </a:stretch>
              </a:blipFill>
            </p:spPr>
            <p:txBody>
              <a:bodyPr/>
              <a:lstStyle/>
              <a:p>
                <a:r>
                  <a:rPr lang="en-CA">
                    <a:noFill/>
                  </a:rPr>
                  <a:t> </a:t>
                </a:r>
              </a:p>
            </p:txBody>
          </p:sp>
        </mc:Fallback>
      </mc:AlternateContent>
      <p:graphicFrame>
        <p:nvGraphicFramePr>
          <p:cNvPr id="25" name="Table 24"/>
          <p:cNvGraphicFramePr>
            <a:graphicFrameLocks noGrp="1"/>
          </p:cNvGraphicFramePr>
          <p:nvPr/>
        </p:nvGraphicFramePr>
        <p:xfrm>
          <a:off x="76200" y="4845780"/>
          <a:ext cx="4495799" cy="1926495"/>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3712140626"/>
                    </a:ext>
                  </a:extLst>
                </a:gridCol>
                <a:gridCol w="642257">
                  <a:extLst>
                    <a:ext uri="{9D8B030D-6E8A-4147-A177-3AD203B41FA5}">
                      <a16:colId xmlns:a16="http://schemas.microsoft.com/office/drawing/2014/main" val="2620927257"/>
                    </a:ext>
                  </a:extLst>
                </a:gridCol>
                <a:gridCol w="642257">
                  <a:extLst>
                    <a:ext uri="{9D8B030D-6E8A-4147-A177-3AD203B41FA5}">
                      <a16:colId xmlns:a16="http://schemas.microsoft.com/office/drawing/2014/main" val="1132659778"/>
                    </a:ext>
                  </a:extLst>
                </a:gridCol>
                <a:gridCol w="642257">
                  <a:extLst>
                    <a:ext uri="{9D8B030D-6E8A-4147-A177-3AD203B41FA5}">
                      <a16:colId xmlns:a16="http://schemas.microsoft.com/office/drawing/2014/main" val="73424582"/>
                    </a:ext>
                  </a:extLst>
                </a:gridCol>
                <a:gridCol w="642257">
                  <a:extLst>
                    <a:ext uri="{9D8B030D-6E8A-4147-A177-3AD203B41FA5}">
                      <a16:colId xmlns:a16="http://schemas.microsoft.com/office/drawing/2014/main" val="2336188360"/>
                    </a:ext>
                  </a:extLst>
                </a:gridCol>
                <a:gridCol w="642257">
                  <a:extLst>
                    <a:ext uri="{9D8B030D-6E8A-4147-A177-3AD203B41FA5}">
                      <a16:colId xmlns:a16="http://schemas.microsoft.com/office/drawing/2014/main" val="3998132396"/>
                    </a:ext>
                  </a:extLst>
                </a:gridCol>
                <a:gridCol w="642257">
                  <a:extLst>
                    <a:ext uri="{9D8B030D-6E8A-4147-A177-3AD203B41FA5}">
                      <a16:colId xmlns:a16="http://schemas.microsoft.com/office/drawing/2014/main" val="2731236277"/>
                    </a:ext>
                  </a:extLst>
                </a:gridCol>
              </a:tblGrid>
              <a:tr h="385299">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420394790"/>
                  </a:ext>
                </a:extLst>
              </a:tr>
              <a:tr h="385299">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0.73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986776609"/>
                  </a:ext>
                </a:extLst>
              </a:tr>
              <a:tr h="385299">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0.73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47089931"/>
                  </a:ext>
                </a:extLst>
              </a:tr>
              <a:tr h="385299">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0.95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646013661"/>
                  </a:ext>
                </a:extLst>
              </a:tr>
              <a:tr h="385299">
                <a:tc>
                  <a:txBody>
                    <a:bodyPr/>
                    <a:lstStyle/>
                    <a:p>
                      <a:pPr algn="l" fontAlgn="b"/>
                      <a:r>
                        <a:rPr lang="en-CA" sz="2400" u="none" strike="noStrike">
                          <a:effectLst/>
                          <a:latin typeface="Times New Roman" panose="02020603050405020304" pitchFamily="18" charset="0"/>
                          <a:cs typeface="Times New Roman" panose="02020603050405020304" pitchFamily="18" charset="0"/>
                        </a:rPr>
                        <a:t>Total</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1.14</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145057222"/>
                  </a:ext>
                </a:extLst>
              </a:tr>
            </a:tbl>
          </a:graphicData>
        </a:graphic>
      </p:graphicFrame>
      <p:grpSp>
        <p:nvGrpSpPr>
          <p:cNvPr id="22" name="Group 21"/>
          <p:cNvGrpSpPr/>
          <p:nvPr/>
        </p:nvGrpSpPr>
        <p:grpSpPr>
          <a:xfrm>
            <a:off x="5029200" y="3588815"/>
            <a:ext cx="3048000" cy="2633299"/>
            <a:chOff x="5029200" y="4152966"/>
            <a:chExt cx="3048000" cy="2633299"/>
          </a:xfrm>
        </p:grpSpPr>
        <p:cxnSp>
          <p:nvCxnSpPr>
            <p:cNvPr id="23" name="Straight Connector 22"/>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24" name="Straight Connector 23"/>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26"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27"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sp>
        <p:nvSpPr>
          <p:cNvPr id="42" name="Oval 41"/>
          <p:cNvSpPr/>
          <p:nvPr/>
        </p:nvSpPr>
        <p:spPr>
          <a:xfrm>
            <a:off x="5911850" y="5639799"/>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2" name="Group 1"/>
          <p:cNvGrpSpPr/>
          <p:nvPr/>
        </p:nvGrpSpPr>
        <p:grpSpPr>
          <a:xfrm>
            <a:off x="5905500" y="4446515"/>
            <a:ext cx="1452946" cy="1433896"/>
            <a:chOff x="5905500" y="4446515"/>
            <a:chExt cx="1452946" cy="1433896"/>
          </a:xfrm>
        </p:grpSpPr>
        <p:sp>
          <p:nvSpPr>
            <p:cNvPr id="43" name="Oval 42"/>
            <p:cNvSpPr/>
            <p:nvPr/>
          </p:nvSpPr>
          <p:spPr>
            <a:xfrm>
              <a:off x="5905500" y="4446515"/>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4" name="Oval 43"/>
            <p:cNvSpPr/>
            <p:nvPr/>
          </p:nvSpPr>
          <p:spPr>
            <a:xfrm>
              <a:off x="7129846" y="5651811"/>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45" name="Oval 44"/>
          <p:cNvSpPr/>
          <p:nvPr/>
        </p:nvSpPr>
        <p:spPr>
          <a:xfrm>
            <a:off x="7129846" y="4446515"/>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36" name="Group 35"/>
          <p:cNvGrpSpPr/>
          <p:nvPr/>
        </p:nvGrpSpPr>
        <p:grpSpPr>
          <a:xfrm>
            <a:off x="5334600" y="4419600"/>
            <a:ext cx="2361600" cy="2362200"/>
            <a:chOff x="5715600" y="3313668"/>
            <a:chExt cx="2361600" cy="2362200"/>
          </a:xfrm>
        </p:grpSpPr>
        <p:sp>
          <p:nvSpPr>
            <p:cNvPr id="37" name="Text Box 33"/>
            <p:cNvSpPr txBox="1">
              <a:spLocks noChangeArrowheads="1"/>
            </p:cNvSpPr>
            <p:nvPr/>
          </p:nvSpPr>
          <p:spPr bwMode="auto">
            <a:xfrm rot="2837742">
              <a:off x="6109160" y="4235270"/>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38" name="Text Box 33"/>
            <p:cNvSpPr txBox="1">
              <a:spLocks noChangeArrowheads="1"/>
            </p:cNvSpPr>
            <p:nvPr/>
          </p:nvSpPr>
          <p:spPr bwMode="auto">
            <a:xfrm rot="2837742">
              <a:off x="6388560" y="398383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39" name="Straight Connector 38"/>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sp>
        <p:nvSpPr>
          <p:cNvPr id="74"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sp>
        <p:nvSpPr>
          <p:cNvPr id="46" name="Text Box 33">
            <a:extLst>
              <a:ext uri="{FF2B5EF4-FFF2-40B4-BE49-F238E27FC236}">
                <a16:creationId xmlns:a16="http://schemas.microsoft.com/office/drawing/2014/main" id="{114E4AFD-4EFB-4B47-8A01-FDEDD556F3B2}"/>
              </a:ext>
            </a:extLst>
          </p:cNvPr>
          <p:cNvSpPr txBox="1">
            <a:spLocks noChangeArrowheads="1"/>
          </p:cNvSpPr>
          <p:nvPr/>
        </p:nvSpPr>
        <p:spPr bwMode="auto">
          <a:xfrm rot="3498041">
            <a:off x="-25243"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51" name="Text Box 33">
            <a:extLst>
              <a:ext uri="{FF2B5EF4-FFF2-40B4-BE49-F238E27FC236}">
                <a16:creationId xmlns:a16="http://schemas.microsoft.com/office/drawing/2014/main" id="{D624D2BF-76FB-4148-B4E2-942D2F1499EE}"/>
              </a:ext>
            </a:extLst>
          </p:cNvPr>
          <p:cNvSpPr txBox="1">
            <a:spLocks noChangeArrowheads="1"/>
          </p:cNvSpPr>
          <p:nvPr/>
        </p:nvSpPr>
        <p:spPr bwMode="auto">
          <a:xfrm rot="3498041">
            <a:off x="-379349" y="3285636"/>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 </a:t>
            </a:r>
            <a:r>
              <a:rPr lang="en-US" altLang="en-US" sz="2400" i="1" dirty="0">
                <a:solidFill>
                  <a:srgbClr val="66FF33"/>
                </a:solidFill>
                <a:latin typeface="Times New Roman" pitchFamily="18" charset="0"/>
              </a:rPr>
              <a:t>-1</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a:t>
            </a:r>
            <a:r>
              <a:rPr lang="en-US" altLang="en-US" sz="2400" i="1" baseline="-25000" dirty="0">
                <a:solidFill>
                  <a:srgbClr val="66FF33"/>
                </a:solidFill>
                <a:latin typeface="Times New Roman" pitchFamily="18" charset="0"/>
              </a:rPr>
              <a:t>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54" name="Text Box 33">
            <a:extLst>
              <a:ext uri="{FF2B5EF4-FFF2-40B4-BE49-F238E27FC236}">
                <a16:creationId xmlns:a16="http://schemas.microsoft.com/office/drawing/2014/main" id="{E56C85D7-C380-47CF-8A79-725A35DC2B64}"/>
              </a:ext>
            </a:extLst>
          </p:cNvPr>
          <p:cNvSpPr txBox="1">
            <a:spLocks noChangeArrowheads="1"/>
          </p:cNvSpPr>
          <p:nvPr/>
        </p:nvSpPr>
        <p:spPr bwMode="auto">
          <a:xfrm>
            <a:off x="-210982" y="777895"/>
            <a:ext cx="3106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Or </a:t>
            </a:r>
            <a:r>
              <a:rPr lang="en-US" altLang="en-US" sz="2400" dirty="0">
                <a:latin typeface="Times New Roman" pitchFamily="18" charset="0"/>
              </a:rPr>
              <a:t>(example)</a:t>
            </a:r>
          </a:p>
        </p:txBody>
      </p:sp>
      <p:sp>
        <p:nvSpPr>
          <p:cNvPr id="55" name="Rectangle 54">
            <a:extLst>
              <a:ext uri="{FF2B5EF4-FFF2-40B4-BE49-F238E27FC236}">
                <a16:creationId xmlns:a16="http://schemas.microsoft.com/office/drawing/2014/main" id="{B2E84066-9C0A-49E7-B2EC-EFCB1FDD10EA}"/>
              </a:ext>
            </a:extLst>
          </p:cNvPr>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spTree>
    <p:extLst>
      <p:ext uri="{BB962C8B-B14F-4D97-AF65-F5344CB8AC3E}">
        <p14:creationId xmlns:p14="http://schemas.microsoft.com/office/powerpoint/2010/main" val="145460003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Image result for lov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575" y="4687185"/>
            <a:ext cx="2779247" cy="2084435"/>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6"/>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1965" y="1666220"/>
            <a:ext cx="3233532" cy="1800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16" name="Text Box 33"/>
          <p:cNvSpPr txBox="1">
            <a:spLocks noChangeArrowheads="1"/>
          </p:cNvSpPr>
          <p:nvPr/>
        </p:nvSpPr>
        <p:spPr bwMode="auto">
          <a:xfrm>
            <a:off x="1600200" y="533400"/>
            <a:ext cx="5867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This simple process produces </a:t>
            </a:r>
          </a:p>
          <a:p>
            <a:pPr algn="ctr">
              <a:spcBef>
                <a:spcPct val="0"/>
              </a:spcBef>
            </a:pPr>
            <a:r>
              <a:rPr lang="en-US" altLang="en-US" sz="2800" dirty="0">
                <a:latin typeface="Times New Roman" pitchFamily="18" charset="0"/>
              </a:rPr>
              <a:t>layers of complexity</a:t>
            </a:r>
          </a:p>
        </p:txBody>
      </p:sp>
      <p:sp>
        <p:nvSpPr>
          <p:cNvPr id="2" name="AutoShape 6" descr="Image result for evolu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pic>
        <p:nvPicPr>
          <p:cNvPr id="3074" name="Picture 2" descr="Image result for brain"/>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76400" y="3224354"/>
            <a:ext cx="2752942" cy="1800000"/>
          </a:xfrm>
          <a:prstGeom prst="rect">
            <a:avLst/>
          </a:prstGeom>
          <a:noFill/>
          <a:extLst>
            <a:ext uri="{909E8E84-426E-40DD-AFC4-6F175D3DCCD1}">
              <a14:hiddenFill xmlns:a14="http://schemas.microsoft.com/office/drawing/2010/main">
                <a:solidFill>
                  <a:srgbClr val="FFFFFF"/>
                </a:solidFill>
              </a14:hiddenFill>
            </a:ext>
          </a:extLst>
        </p:spPr>
      </p:pic>
      <p:grpSp>
        <p:nvGrpSpPr>
          <p:cNvPr id="10" name="Group 9"/>
          <p:cNvGrpSpPr/>
          <p:nvPr/>
        </p:nvGrpSpPr>
        <p:grpSpPr>
          <a:xfrm>
            <a:off x="4800600" y="1666220"/>
            <a:ext cx="4182180" cy="1600200"/>
            <a:chOff x="228600" y="2438400"/>
            <a:chExt cx="8364220" cy="2819400"/>
          </a:xfrm>
        </p:grpSpPr>
        <p:pic>
          <p:nvPicPr>
            <p:cNvPr id="11" name="Picture 2" descr="image20"/>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2" name="Rectangle 11"/>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4" name="Rectangle 13"/>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5" name="TextBox 14"/>
                <p:cNvSpPr txBox="1"/>
                <p:nvPr/>
              </p:nvSpPr>
              <p:spPr>
                <a:xfrm>
                  <a:off x="5799629" y="4378037"/>
                  <a:ext cx="1896446" cy="573933"/>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1400" b="0" i="1" smtClean="0">
                          <a:solidFill>
                            <a:schemeClr val="bg2"/>
                          </a:solidFill>
                          <a:latin typeface="Cambria Math" panose="02040503050406030204" pitchFamily="18" charset="0"/>
                        </a:rPr>
                        <m:t>=</m:t>
                      </m:r>
                      <m:r>
                        <a:rPr lang="en-CA" sz="1400" b="0" i="1" smtClean="0">
                          <a:solidFill>
                            <a:schemeClr val="bg2"/>
                          </a:solidFill>
                          <a:latin typeface="Cambria Math" panose="02040503050406030204" pitchFamily="18" charset="0"/>
                          <a:sym typeface="Symbol" panose="05050102010706020507" pitchFamily="18" charset="2"/>
                        </a:rPr>
                        <m:t></m:t>
                      </m:r>
                      <m:d>
                        <m:dPr>
                          <m:ctrlPr>
                            <a:rPr lang="en-CA" sz="1400" b="0" i="1" smtClean="0">
                              <a:solidFill>
                                <a:schemeClr val="bg2"/>
                              </a:solidFill>
                              <a:latin typeface="Cambria Math" panose="02040503050406030204" pitchFamily="18" charset="0"/>
                              <a:sym typeface="Symbol" panose="05050102010706020507" pitchFamily="18" charset="2"/>
                            </a:rPr>
                          </m:ctrlPr>
                        </m:dPr>
                        <m:e>
                          <m:r>
                            <a:rPr lang="en-CA" sz="1400" b="0" i="1" smtClean="0">
                              <a:solidFill>
                                <a:schemeClr val="bg2"/>
                              </a:solidFill>
                              <a:latin typeface="Cambria Math" panose="02040503050406030204" pitchFamily="18" charset="0"/>
                              <a:sym typeface="Symbol" panose="05050102010706020507" pitchFamily="18" charset="2"/>
                            </a:rPr>
                            <m:t>𝑧</m:t>
                          </m:r>
                        </m:e>
                      </m:d>
                      <m:r>
                        <a:rPr lang="en-CA" sz="1400" b="0" i="1" smtClean="0">
                          <a:solidFill>
                            <a:schemeClr val="bg2"/>
                          </a:solidFill>
                          <a:latin typeface="Cambria Math" panose="02040503050406030204" pitchFamily="18" charset="0"/>
                          <a:sym typeface="Symbol" panose="05050102010706020507" pitchFamily="18" charset="2"/>
                        </a:rPr>
                        <m:t>= </m:t>
                      </m:r>
                      <m:f>
                        <m:fPr>
                          <m:ctrlPr>
                            <a:rPr lang="en-CA" sz="1400" b="0" i="1" smtClean="0">
                              <a:solidFill>
                                <a:schemeClr val="bg2"/>
                              </a:solidFill>
                              <a:latin typeface="Cambria Math" panose="02040503050406030204" pitchFamily="18" charset="0"/>
                              <a:sym typeface="Symbol" panose="05050102010706020507" pitchFamily="18" charset="2"/>
                            </a:rPr>
                          </m:ctrlPr>
                        </m:fPr>
                        <m:num>
                          <m:r>
                            <a:rPr lang="en-CA" sz="1400" b="0" i="1" smtClean="0">
                              <a:solidFill>
                                <a:schemeClr val="bg2"/>
                              </a:solidFill>
                              <a:latin typeface="Cambria Math" panose="02040503050406030204" pitchFamily="18" charset="0"/>
                              <a:sym typeface="Symbol" panose="05050102010706020507" pitchFamily="18" charset="2"/>
                            </a:rPr>
                            <m:t>1</m:t>
                          </m:r>
                        </m:num>
                        <m:den>
                          <m:r>
                            <a:rPr lang="en-CA" sz="1400" b="0" i="1" smtClean="0">
                              <a:solidFill>
                                <a:schemeClr val="bg2"/>
                              </a:solidFill>
                              <a:latin typeface="Cambria Math" panose="02040503050406030204" pitchFamily="18" charset="0"/>
                              <a:sym typeface="Symbol" panose="05050102010706020507" pitchFamily="18" charset="2"/>
                            </a:rPr>
                            <m:t>1+</m:t>
                          </m:r>
                          <m:sSup>
                            <m:sSupPr>
                              <m:ctrlPr>
                                <a:rPr lang="en-CA" sz="1400" b="0" i="1" smtClean="0">
                                  <a:solidFill>
                                    <a:schemeClr val="bg2"/>
                                  </a:solidFill>
                                  <a:latin typeface="Cambria Math" panose="02040503050406030204" pitchFamily="18" charset="0"/>
                                  <a:sym typeface="Symbol" panose="05050102010706020507" pitchFamily="18" charset="2"/>
                                </a:rPr>
                              </m:ctrlPr>
                            </m:sSupPr>
                            <m:e>
                              <m:r>
                                <a:rPr lang="en-CA" sz="1400" b="0" i="1" smtClean="0">
                                  <a:solidFill>
                                    <a:schemeClr val="bg2"/>
                                  </a:solidFill>
                                  <a:latin typeface="Cambria Math" panose="02040503050406030204" pitchFamily="18" charset="0"/>
                                  <a:sym typeface="Symbol" panose="05050102010706020507" pitchFamily="18" charset="2"/>
                                </a:rPr>
                                <m:t>𝑒</m:t>
                              </m:r>
                            </m:e>
                            <m:sup>
                              <m:r>
                                <a:rPr lang="en-CA" sz="1400" b="0" i="1" smtClean="0">
                                  <a:solidFill>
                                    <a:schemeClr val="bg2"/>
                                  </a:solidFill>
                                  <a:latin typeface="Cambria Math" panose="02040503050406030204" pitchFamily="18" charset="0"/>
                                  <a:sym typeface="Symbol" panose="05050102010706020507" pitchFamily="18" charset="2"/>
                                </a:rPr>
                                <m:t>−</m:t>
                              </m:r>
                              <m:r>
                                <a:rPr lang="en-CA" sz="14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15" name="TextBox 14"/>
                <p:cNvSpPr txBox="1">
                  <a:spLocks noRot="1" noChangeAspect="1" noMove="1" noResize="1" noEditPoints="1" noAdjustHandles="1" noChangeArrowheads="1" noChangeShapeType="1" noTextEdit="1"/>
                </p:cNvSpPr>
                <p:nvPr/>
              </p:nvSpPr>
              <p:spPr>
                <a:xfrm>
                  <a:off x="5799629" y="4378037"/>
                  <a:ext cx="1896446" cy="573933"/>
                </a:xfrm>
                <a:prstGeom prst="rect">
                  <a:avLst/>
                </a:prstGeom>
                <a:blipFill>
                  <a:blip r:embed="rId7"/>
                  <a:stretch>
                    <a:fillRect l="-16026" t="-30189" r="-46154" b="-3584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a:xfrm>
                  <a:off x="2514562" y="4282263"/>
                  <a:ext cx="1665004" cy="97532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400" b="0" i="1" smtClean="0">
                            <a:solidFill>
                              <a:schemeClr val="bg2"/>
                            </a:solidFill>
                            <a:latin typeface="Cambria Math" panose="02040503050406030204" pitchFamily="18" charset="0"/>
                          </a:rPr>
                          <m:t>𝑧</m:t>
                        </m:r>
                        <m:r>
                          <a:rPr lang="en-CA" sz="1400" b="0" i="1" smtClean="0">
                            <a:solidFill>
                              <a:schemeClr val="bg2"/>
                            </a:solidFill>
                            <a:latin typeface="Cambria Math" panose="02040503050406030204" pitchFamily="18" charset="0"/>
                          </a:rPr>
                          <m:t>= </m:t>
                        </m:r>
                        <m:nary>
                          <m:naryPr>
                            <m:chr m:val="∑"/>
                            <m:supHide m:val="on"/>
                            <m:ctrlPr>
                              <a:rPr lang="en-CA" sz="1400" b="0" i="1" smtClean="0">
                                <a:solidFill>
                                  <a:schemeClr val="bg2"/>
                                </a:solidFill>
                                <a:latin typeface="Cambria Math" panose="02040503050406030204" pitchFamily="18" charset="0"/>
                              </a:rPr>
                            </m:ctrlPr>
                          </m:naryPr>
                          <m:sub>
                            <m:r>
                              <m:rPr>
                                <m:brk m:alnAt="7"/>
                              </m:rPr>
                              <a:rPr lang="en-CA" sz="1400" b="0" i="1" smtClean="0">
                                <a:solidFill>
                                  <a:schemeClr val="bg2"/>
                                </a:solidFill>
                                <a:latin typeface="Cambria Math" panose="02040503050406030204" pitchFamily="18" charset="0"/>
                              </a:rPr>
                              <m:t>𝑖</m:t>
                            </m:r>
                            <m:r>
                              <a:rPr lang="en-CA" sz="1400" b="0" i="1" smtClean="0">
                                <a:solidFill>
                                  <a:schemeClr val="bg2"/>
                                </a:solidFill>
                                <a:latin typeface="Cambria Math" panose="02040503050406030204" pitchFamily="18" charset="0"/>
                              </a:rPr>
                              <m:t>=0..</m:t>
                            </m:r>
                            <m:r>
                              <a:rPr lang="en-CA" sz="1400" b="0" i="1" smtClean="0">
                                <a:solidFill>
                                  <a:schemeClr val="bg2"/>
                                </a:solidFill>
                                <a:latin typeface="Cambria Math" panose="02040503050406030204" pitchFamily="18" charset="0"/>
                              </a:rPr>
                              <m:t>𝑛</m:t>
                            </m:r>
                          </m:sub>
                          <m:sup/>
                          <m:e>
                            <m:sSub>
                              <m:sSubPr>
                                <m:ctrlPr>
                                  <a:rPr lang="en-CA" sz="1400" b="0" i="1" smtClean="0">
                                    <a:solidFill>
                                      <a:schemeClr val="bg2"/>
                                    </a:solidFill>
                                    <a:latin typeface="Cambria Math" panose="02040503050406030204" pitchFamily="18" charset="0"/>
                                  </a:rPr>
                                </m:ctrlPr>
                              </m:sSubPr>
                              <m:e>
                                <m:r>
                                  <a:rPr lang="en-CA" sz="1400" b="0" i="1" smtClean="0">
                                    <a:solidFill>
                                      <a:schemeClr val="bg2"/>
                                    </a:solidFill>
                                    <a:latin typeface="Cambria Math" panose="02040503050406030204" pitchFamily="18" charset="0"/>
                                  </a:rPr>
                                  <m:t>𝑤</m:t>
                                </m:r>
                              </m:e>
                              <m:sub>
                                <m:r>
                                  <a:rPr lang="en-CA" sz="1400" b="0" i="1" smtClean="0">
                                    <a:solidFill>
                                      <a:schemeClr val="bg2"/>
                                    </a:solidFill>
                                    <a:latin typeface="Cambria Math" panose="02040503050406030204" pitchFamily="18" charset="0"/>
                                  </a:rPr>
                                  <m:t>𝑖</m:t>
                                </m:r>
                              </m:sub>
                            </m:sSub>
                          </m:e>
                        </m:nary>
                        <m:sSub>
                          <m:sSubPr>
                            <m:ctrlPr>
                              <a:rPr lang="en-CA" sz="1400" b="0" i="1" smtClean="0">
                                <a:solidFill>
                                  <a:schemeClr val="bg2"/>
                                </a:solidFill>
                                <a:latin typeface="Cambria Math" panose="02040503050406030204" pitchFamily="18" charset="0"/>
                              </a:rPr>
                            </m:ctrlPr>
                          </m:sSubPr>
                          <m:e>
                            <m:r>
                              <a:rPr lang="en-CA" sz="1400" b="0" i="1" smtClean="0">
                                <a:solidFill>
                                  <a:schemeClr val="bg2"/>
                                </a:solidFill>
                                <a:latin typeface="Cambria Math" panose="02040503050406030204" pitchFamily="18" charset="0"/>
                              </a:rPr>
                              <m:t>𝑥</m:t>
                            </m:r>
                          </m:e>
                          <m:sub>
                            <m:r>
                              <a:rPr lang="en-CA" sz="1400" b="0" i="1" smtClean="0">
                                <a:solidFill>
                                  <a:schemeClr val="bg2"/>
                                </a:solidFill>
                                <a:latin typeface="Cambria Math" panose="02040503050406030204" pitchFamily="18" charset="0"/>
                              </a:rPr>
                              <m:t>𝑖</m:t>
                            </m:r>
                          </m:sub>
                        </m:sSub>
                        <m:r>
                          <a:rPr lang="en-CA" sz="14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17" name="TextBox 16"/>
                <p:cNvSpPr txBox="1">
                  <a:spLocks noRot="1" noChangeAspect="1" noMove="1" noResize="1" noEditPoints="1" noAdjustHandles="1" noChangeArrowheads="1" noChangeShapeType="1" noTextEdit="1"/>
                </p:cNvSpPr>
                <p:nvPr/>
              </p:nvSpPr>
              <p:spPr>
                <a:xfrm>
                  <a:off x="2514562" y="4282263"/>
                  <a:ext cx="1665004" cy="975329"/>
                </a:xfrm>
                <a:prstGeom prst="rect">
                  <a:avLst/>
                </a:prstGeom>
                <a:blipFill>
                  <a:blip r:embed="rId8"/>
                  <a:stretch>
                    <a:fillRect l="-29927" t="-136264" r="-129927" b="-18791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 name="TextBox 17"/>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9"/>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9" name="TextBox 18"/>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10"/>
                  <a:stretch>
                    <a:fillRect l="-29412" r="-26471" b="-28000"/>
                  </a:stretch>
                </a:blipFill>
              </p:spPr>
              <p:txBody>
                <a:bodyPr/>
                <a:lstStyle/>
                <a:p>
                  <a:r>
                    <a:rPr lang="en-CA">
                      <a:noFill/>
                    </a:rPr>
                    <a:t> </a:t>
                  </a:r>
                </a:p>
              </p:txBody>
            </p:sp>
          </mc:Fallback>
        </mc:AlternateContent>
      </p:grpSp>
      <p:pic>
        <p:nvPicPr>
          <p:cNvPr id="21" name="Picture 6" descr="Image result for convolutional neural network"/>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4572000" y="3428106"/>
            <a:ext cx="4021248" cy="1596248"/>
          </a:xfrm>
          <a:prstGeom prst="rect">
            <a:avLst/>
          </a:prstGeom>
          <a:solidFill>
            <a:schemeClr val="tx1"/>
          </a:solidFill>
        </p:spPr>
      </p:pic>
      <p:sp>
        <p:nvSpPr>
          <p:cNvPr id="24" name="Text Box 33"/>
          <p:cNvSpPr txBox="1">
            <a:spLocks noChangeArrowheads="1"/>
          </p:cNvSpPr>
          <p:nvPr/>
        </p:nvSpPr>
        <p:spPr bwMode="auto">
          <a:xfrm>
            <a:off x="2209800" y="5244405"/>
            <a:ext cx="449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We don’t understand</a:t>
            </a:r>
          </a:p>
          <a:p>
            <a:pPr algn="ctr">
              <a:spcBef>
                <a:spcPct val="0"/>
              </a:spcBef>
            </a:pPr>
            <a:r>
              <a:rPr lang="en-US" altLang="en-US" sz="2800" dirty="0">
                <a:latin typeface="Times New Roman" pitchFamily="18" charset="0"/>
              </a:rPr>
              <a:t>the resulting brain </a:t>
            </a:r>
          </a:p>
          <a:p>
            <a:pPr algn="ctr">
              <a:spcBef>
                <a:spcPct val="0"/>
              </a:spcBef>
            </a:pPr>
            <a:r>
              <a:rPr lang="en-US" altLang="en-US" sz="2800" dirty="0">
                <a:latin typeface="Times New Roman" pitchFamily="18" charset="0"/>
              </a:rPr>
              <a:t>or neural network.</a:t>
            </a:r>
          </a:p>
        </p:txBody>
      </p:sp>
      <p:pic>
        <p:nvPicPr>
          <p:cNvPr id="20" name="Picture 2" descr="Related image"/>
          <p:cNvPicPr>
            <a:picLocks noChangeAspect="1" noChangeArrowheads="1"/>
          </p:cNvPicPr>
          <p:nvPr/>
        </p:nvPicPr>
        <p:blipFill rotWithShape="1">
          <a:blip r:embed="rId12">
            <a:extLst>
              <a:ext uri="{28A0092B-C50C-407E-A947-70E740481C1C}">
                <a14:useLocalDpi xmlns:a14="http://schemas.microsoft.com/office/drawing/2010/main" val="0"/>
              </a:ext>
            </a:extLst>
          </a:blip>
          <a:srcRect r="519" b="7031"/>
          <a:stretch/>
        </p:blipFill>
        <p:spPr bwMode="auto">
          <a:xfrm>
            <a:off x="6078966" y="4741936"/>
            <a:ext cx="2971800" cy="19749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60826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additive="base">
                                        <p:cTn id="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6">
                                            <p:txEl>
                                              <p:pRg st="1" end="1"/>
                                            </p:txEl>
                                          </p:spTgt>
                                        </p:tgtEl>
                                        <p:attrNameLst>
                                          <p:attrName>style.visibility</p:attrName>
                                        </p:attrNameLst>
                                      </p:cBhvr>
                                      <p:to>
                                        <p:strVal val="visible"/>
                                      </p:to>
                                    </p:set>
                                    <p:anim calcmode="lin" valueType="num">
                                      <p:cBhvr additive="base">
                                        <p:cTn id="11"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6">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 fill="hold" nodeType="clickEffect">
                                  <p:stCondLst>
                                    <p:cond delay="0"/>
                                  </p:stCondLst>
                                  <p:childTnLst>
                                    <p:set>
                                      <p:cBhvr>
                                        <p:cTn id="22" dur="1" fill="hold">
                                          <p:stCondLst>
                                            <p:cond delay="0"/>
                                          </p:stCondLst>
                                        </p:cTn>
                                        <p:tgtEl>
                                          <p:spTgt spid="3074"/>
                                        </p:tgtEl>
                                        <p:attrNameLst>
                                          <p:attrName>style.visibility</p:attrName>
                                        </p:attrNameLst>
                                      </p:cBhvr>
                                      <p:to>
                                        <p:strVal val="visible"/>
                                      </p:to>
                                    </p:set>
                                    <p:anim calcmode="lin" valueType="num">
                                      <p:cBhvr additive="base">
                                        <p:cTn id="23" dur="500" fill="hold"/>
                                        <p:tgtEl>
                                          <p:spTgt spid="3074"/>
                                        </p:tgtEl>
                                        <p:attrNameLst>
                                          <p:attrName>ppt_x</p:attrName>
                                        </p:attrNameLst>
                                      </p:cBhvr>
                                      <p:tavLst>
                                        <p:tav tm="0">
                                          <p:val>
                                            <p:strVal val="#ppt_x"/>
                                          </p:val>
                                        </p:tav>
                                        <p:tav tm="100000">
                                          <p:val>
                                            <p:strVal val="#ppt_x"/>
                                          </p:val>
                                        </p:tav>
                                      </p:tavLst>
                                    </p:anim>
                                    <p:anim calcmode="lin" valueType="num">
                                      <p:cBhvr additive="base">
                                        <p:cTn id="24" dur="500" fill="hold"/>
                                        <p:tgtEl>
                                          <p:spTgt spid="3074"/>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 fill="hold" nodeType="clickEffect">
                                  <p:stCondLst>
                                    <p:cond delay="0"/>
                                  </p:stCondLst>
                                  <p:childTnLst>
                                    <p:set>
                                      <p:cBhvr>
                                        <p:cTn id="28" dur="1" fill="hold">
                                          <p:stCondLst>
                                            <p:cond delay="0"/>
                                          </p:stCondLst>
                                        </p:cTn>
                                        <p:tgtEl>
                                          <p:spTgt spid="3076"/>
                                        </p:tgtEl>
                                        <p:attrNameLst>
                                          <p:attrName>style.visibility</p:attrName>
                                        </p:attrNameLst>
                                      </p:cBhvr>
                                      <p:to>
                                        <p:strVal val="visible"/>
                                      </p:to>
                                    </p:set>
                                    <p:anim calcmode="lin" valueType="num">
                                      <p:cBhvr additive="base">
                                        <p:cTn id="29" dur="500" fill="hold"/>
                                        <p:tgtEl>
                                          <p:spTgt spid="3076"/>
                                        </p:tgtEl>
                                        <p:attrNameLst>
                                          <p:attrName>ppt_x</p:attrName>
                                        </p:attrNameLst>
                                      </p:cBhvr>
                                      <p:tavLst>
                                        <p:tav tm="0">
                                          <p:val>
                                            <p:strVal val="#ppt_x"/>
                                          </p:val>
                                        </p:tav>
                                        <p:tav tm="100000">
                                          <p:val>
                                            <p:strVal val="#ppt_x"/>
                                          </p:val>
                                        </p:tav>
                                      </p:tavLst>
                                    </p:anim>
                                    <p:anim calcmode="lin" valueType="num">
                                      <p:cBhvr additive="base">
                                        <p:cTn id="30" dur="500" fill="hold"/>
                                        <p:tgtEl>
                                          <p:spTgt spid="3076"/>
                                        </p:tgtEl>
                                        <p:attrNameLst>
                                          <p:attrName>ppt_y</p:attrName>
                                        </p:attrNameLst>
                                      </p:cBhvr>
                                      <p:tavLst>
                                        <p:tav tm="0">
                                          <p:val>
                                            <p:strVal val="0-#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1"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anim calcmode="lin" valueType="num">
                                      <p:cBhvr additive="base">
                                        <p:cTn id="35" dur="500" fill="hold"/>
                                        <p:tgtEl>
                                          <p:spTgt spid="10"/>
                                        </p:tgtEl>
                                        <p:attrNameLst>
                                          <p:attrName>ppt_x</p:attrName>
                                        </p:attrNameLst>
                                      </p:cBhvr>
                                      <p:tavLst>
                                        <p:tav tm="0">
                                          <p:val>
                                            <p:strVal val="#ppt_x"/>
                                          </p:val>
                                        </p:tav>
                                        <p:tav tm="100000">
                                          <p:val>
                                            <p:strVal val="#ppt_x"/>
                                          </p:val>
                                        </p:tav>
                                      </p:tavLst>
                                    </p:anim>
                                    <p:anim calcmode="lin" valueType="num">
                                      <p:cBhvr additive="base">
                                        <p:cTn id="36" dur="500" fill="hold"/>
                                        <p:tgtEl>
                                          <p:spTgt spid="10"/>
                                        </p:tgtEl>
                                        <p:attrNameLst>
                                          <p:attrName>ppt_y</p:attrName>
                                        </p:attrNameLst>
                                      </p:cBhvr>
                                      <p:tavLst>
                                        <p:tav tm="0">
                                          <p:val>
                                            <p:strVal val="0-#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1" fill="hold" nodeType="clickEffect">
                                  <p:stCondLst>
                                    <p:cond delay="0"/>
                                  </p:stCondLst>
                                  <p:childTnLst>
                                    <p:set>
                                      <p:cBhvr>
                                        <p:cTn id="40" dur="1" fill="hold">
                                          <p:stCondLst>
                                            <p:cond delay="0"/>
                                          </p:stCondLst>
                                        </p:cTn>
                                        <p:tgtEl>
                                          <p:spTgt spid="21"/>
                                        </p:tgtEl>
                                        <p:attrNameLst>
                                          <p:attrName>style.visibility</p:attrName>
                                        </p:attrNameLst>
                                      </p:cBhvr>
                                      <p:to>
                                        <p:strVal val="visible"/>
                                      </p:to>
                                    </p:set>
                                    <p:anim calcmode="lin" valueType="num">
                                      <p:cBhvr additive="base">
                                        <p:cTn id="41" dur="500" fill="hold"/>
                                        <p:tgtEl>
                                          <p:spTgt spid="21"/>
                                        </p:tgtEl>
                                        <p:attrNameLst>
                                          <p:attrName>ppt_x</p:attrName>
                                        </p:attrNameLst>
                                      </p:cBhvr>
                                      <p:tavLst>
                                        <p:tav tm="0">
                                          <p:val>
                                            <p:strVal val="#ppt_x"/>
                                          </p:val>
                                        </p:tav>
                                        <p:tav tm="100000">
                                          <p:val>
                                            <p:strVal val="#ppt_x"/>
                                          </p:val>
                                        </p:tav>
                                      </p:tavLst>
                                    </p:anim>
                                    <p:anim calcmode="lin" valueType="num">
                                      <p:cBhvr additive="base">
                                        <p:cTn id="42" dur="500" fill="hold"/>
                                        <p:tgtEl>
                                          <p:spTgt spid="21"/>
                                        </p:tgtEl>
                                        <p:attrNameLst>
                                          <p:attrName>ppt_y</p:attrName>
                                        </p:attrNameLst>
                                      </p:cBhvr>
                                      <p:tavLst>
                                        <p:tav tm="0">
                                          <p:val>
                                            <p:strVal val="0-#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20"/>
                                        </p:tgtEl>
                                        <p:attrNameLst>
                                          <p:attrName>style.visibility</p:attrName>
                                        </p:attrNameLst>
                                      </p:cBhvr>
                                      <p:to>
                                        <p:strVal val="visible"/>
                                      </p:to>
                                    </p:set>
                                    <p:anim calcmode="lin" valueType="num">
                                      <p:cBhvr additive="base">
                                        <p:cTn id="47" dur="500" fill="hold"/>
                                        <p:tgtEl>
                                          <p:spTgt spid="20"/>
                                        </p:tgtEl>
                                        <p:attrNameLst>
                                          <p:attrName>ppt_x</p:attrName>
                                        </p:attrNameLst>
                                      </p:cBhvr>
                                      <p:tavLst>
                                        <p:tav tm="0">
                                          <p:val>
                                            <p:strVal val="#ppt_x"/>
                                          </p:val>
                                        </p:tav>
                                        <p:tav tm="100000">
                                          <p:val>
                                            <p:strVal val="#ppt_x"/>
                                          </p:val>
                                        </p:tav>
                                      </p:tavLst>
                                    </p:anim>
                                    <p:anim calcmode="lin" valueType="num">
                                      <p:cBhvr additive="base">
                                        <p:cTn id="48" dur="500" fill="hold"/>
                                        <p:tgtEl>
                                          <p:spTgt spid="20"/>
                                        </p:tgtEl>
                                        <p:attrNameLst>
                                          <p:attrName>ppt_y</p:attrName>
                                        </p:attrNameLst>
                                      </p:cBhvr>
                                      <p:tavLst>
                                        <p:tav tm="0">
                                          <p:val>
                                            <p:strVal val="0-#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1" fill="hold" nodeType="clickEffect">
                                  <p:stCondLst>
                                    <p:cond delay="0"/>
                                  </p:stCondLst>
                                  <p:childTnLst>
                                    <p:set>
                                      <p:cBhvr>
                                        <p:cTn id="52" dur="1" fill="hold">
                                          <p:stCondLst>
                                            <p:cond delay="0"/>
                                          </p:stCondLst>
                                        </p:cTn>
                                        <p:tgtEl>
                                          <p:spTgt spid="24">
                                            <p:txEl>
                                              <p:pRg st="0" end="0"/>
                                            </p:txEl>
                                          </p:spTgt>
                                        </p:tgtEl>
                                        <p:attrNameLst>
                                          <p:attrName>style.visibility</p:attrName>
                                        </p:attrNameLst>
                                      </p:cBhvr>
                                      <p:to>
                                        <p:strVal val="visible"/>
                                      </p:to>
                                    </p:set>
                                    <p:anim calcmode="lin" valueType="num">
                                      <p:cBhvr additive="base">
                                        <p:cTn id="53"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24">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1" fill="hold" nodeType="clickEffect">
                                  <p:stCondLst>
                                    <p:cond delay="0"/>
                                  </p:stCondLst>
                                  <p:childTnLst>
                                    <p:set>
                                      <p:cBhvr>
                                        <p:cTn id="58" dur="1" fill="hold">
                                          <p:stCondLst>
                                            <p:cond delay="0"/>
                                          </p:stCondLst>
                                        </p:cTn>
                                        <p:tgtEl>
                                          <p:spTgt spid="24">
                                            <p:txEl>
                                              <p:pRg st="1" end="1"/>
                                            </p:txEl>
                                          </p:spTgt>
                                        </p:tgtEl>
                                        <p:attrNameLst>
                                          <p:attrName>style.visibility</p:attrName>
                                        </p:attrNameLst>
                                      </p:cBhvr>
                                      <p:to>
                                        <p:strVal val="visible"/>
                                      </p:to>
                                    </p:set>
                                    <p:anim calcmode="lin" valueType="num">
                                      <p:cBhvr additive="base">
                                        <p:cTn id="59" dur="500" fill="hold"/>
                                        <p:tgtEl>
                                          <p:spTgt spid="24">
                                            <p:txEl>
                                              <p:pRg st="1" end="1"/>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24">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1" fill="hold" nodeType="clickEffect">
                                  <p:stCondLst>
                                    <p:cond delay="0"/>
                                  </p:stCondLst>
                                  <p:childTnLst>
                                    <p:set>
                                      <p:cBhvr>
                                        <p:cTn id="64" dur="1" fill="hold">
                                          <p:stCondLst>
                                            <p:cond delay="0"/>
                                          </p:stCondLst>
                                        </p:cTn>
                                        <p:tgtEl>
                                          <p:spTgt spid="24">
                                            <p:txEl>
                                              <p:pRg st="2" end="2"/>
                                            </p:txEl>
                                          </p:spTgt>
                                        </p:tgtEl>
                                        <p:attrNameLst>
                                          <p:attrName>style.visibility</p:attrName>
                                        </p:attrNameLst>
                                      </p:cBhvr>
                                      <p:to>
                                        <p:strVal val="visible"/>
                                      </p:to>
                                    </p:set>
                                    <p:anim calcmode="lin" valueType="num">
                                      <p:cBhvr additive="base">
                                        <p:cTn id="65" dur="500" fill="hold"/>
                                        <p:tgtEl>
                                          <p:spTgt spid="24">
                                            <p:txEl>
                                              <p:pRg st="2" end="2"/>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24">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3"/>
                <a:stretch>
                  <a:fillRect r="-5185" b="-6452"/>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1028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1028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3" name="Rectangle 62"/>
              <p:cNvSpPr/>
              <p:nvPr/>
            </p:nvSpPr>
            <p:spPr>
              <a:xfrm rot="3498041">
                <a:off x="2173603" y="3873108"/>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3" name="Rectangle 62"/>
              <p:cNvSpPr>
                <a:spLocks noRot="1" noChangeAspect="1" noMove="1" noResize="1" noEditPoints="1" noAdjustHandles="1" noChangeArrowheads="1" noChangeShapeType="1" noTextEdit="1"/>
              </p:cNvSpPr>
              <p:nvPr/>
            </p:nvSpPr>
            <p:spPr>
              <a:xfrm rot="3498041">
                <a:off x="2173603" y="3873108"/>
                <a:ext cx="1301447" cy="461665"/>
              </a:xfrm>
              <a:prstGeom prst="rect">
                <a:avLst/>
              </a:prstGeom>
              <a:blipFill>
                <a:blip r:embed="rId10"/>
                <a:stretch>
                  <a:fillRect r="-7910" b="-10811"/>
                </a:stretch>
              </a:blipFill>
            </p:spPr>
            <p:txBody>
              <a:bodyPr/>
              <a:lstStyle/>
              <a:p>
                <a:r>
                  <a:rPr lang="en-CA">
                    <a:noFill/>
                  </a:rPr>
                  <a:t> </a:t>
                </a:r>
              </a:p>
            </p:txBody>
          </p:sp>
        </mc:Fallback>
      </mc:AlternateContent>
      <p:graphicFrame>
        <p:nvGraphicFramePr>
          <p:cNvPr id="25" name="Table 24"/>
          <p:cNvGraphicFramePr>
            <a:graphicFrameLocks noGrp="1"/>
          </p:cNvGraphicFramePr>
          <p:nvPr/>
        </p:nvGraphicFramePr>
        <p:xfrm>
          <a:off x="762000" y="4876800"/>
          <a:ext cx="3886200" cy="1536459"/>
        </p:xfrm>
        <a:graphic>
          <a:graphicData uri="http://schemas.openxmlformats.org/drawingml/2006/table">
            <a:tbl>
              <a:tblPr>
                <a:tableStyleId>{5C22544A-7EE6-4342-B048-85BDC9FD1C3A}</a:tableStyleId>
              </a:tblPr>
              <a:tblGrid>
                <a:gridCol w="647700">
                  <a:extLst>
                    <a:ext uri="{9D8B030D-6E8A-4147-A177-3AD203B41FA5}">
                      <a16:colId xmlns:a16="http://schemas.microsoft.com/office/drawing/2014/main" val="3748451787"/>
                    </a:ext>
                  </a:extLst>
                </a:gridCol>
                <a:gridCol w="647700">
                  <a:extLst>
                    <a:ext uri="{9D8B030D-6E8A-4147-A177-3AD203B41FA5}">
                      <a16:colId xmlns:a16="http://schemas.microsoft.com/office/drawing/2014/main" val="966680771"/>
                    </a:ext>
                  </a:extLst>
                </a:gridCol>
                <a:gridCol w="647700">
                  <a:extLst>
                    <a:ext uri="{9D8B030D-6E8A-4147-A177-3AD203B41FA5}">
                      <a16:colId xmlns:a16="http://schemas.microsoft.com/office/drawing/2014/main" val="3514779799"/>
                    </a:ext>
                  </a:extLst>
                </a:gridCol>
                <a:gridCol w="647700">
                  <a:extLst>
                    <a:ext uri="{9D8B030D-6E8A-4147-A177-3AD203B41FA5}">
                      <a16:colId xmlns:a16="http://schemas.microsoft.com/office/drawing/2014/main" val="2139825823"/>
                    </a:ext>
                  </a:extLst>
                </a:gridCol>
                <a:gridCol w="647700">
                  <a:extLst>
                    <a:ext uri="{9D8B030D-6E8A-4147-A177-3AD203B41FA5}">
                      <a16:colId xmlns:a16="http://schemas.microsoft.com/office/drawing/2014/main" val="1192673096"/>
                    </a:ext>
                  </a:extLst>
                </a:gridCol>
                <a:gridCol w="647700">
                  <a:extLst>
                    <a:ext uri="{9D8B030D-6E8A-4147-A177-3AD203B41FA5}">
                      <a16:colId xmlns:a16="http://schemas.microsoft.com/office/drawing/2014/main" val="751790075"/>
                    </a:ext>
                  </a:extLst>
                </a:gridCol>
              </a:tblGrid>
              <a:tr h="512153">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0.73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10773748"/>
                  </a:ext>
                </a:extLst>
              </a:tr>
              <a:tr h="512153">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479897024"/>
                  </a:ext>
                </a:extLst>
              </a:tr>
              <a:tr h="512153">
                <a:tc>
                  <a:txBody>
                    <a:bodyPr/>
                    <a:lstStyle/>
                    <a:p>
                      <a:pPr algn="l" fontAlgn="b"/>
                      <a:r>
                        <a:rPr lang="en-CA" sz="2400" u="none" strike="noStrike">
                          <a:effectLst/>
                          <a:latin typeface="Times New Roman" panose="02020603050405020304" pitchFamily="18" charset="0"/>
                          <a:cs typeface="Times New Roman" panose="02020603050405020304" pitchFamily="18" charset="0"/>
                        </a:rPr>
                        <a:t>Total</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0.14</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160468006"/>
                  </a:ext>
                </a:extLst>
              </a:tr>
            </a:tbl>
          </a:graphicData>
        </a:graphic>
      </p:graphicFrame>
      <p:cxnSp>
        <p:nvCxnSpPr>
          <p:cNvPr id="24" name="Straight Connector 23"/>
          <p:cNvCxnSpPr/>
          <p:nvPr/>
        </p:nvCxnSpPr>
        <p:spPr bwMode="auto">
          <a:xfrm flipV="1">
            <a:off x="5867400" y="5756745"/>
            <a:ext cx="1635345" cy="0"/>
          </a:xfrm>
          <a:prstGeom prst="line">
            <a:avLst/>
          </a:prstGeom>
          <a:noFill/>
          <a:ln w="22225" cap="sq" cmpd="sng" algn="ctr">
            <a:solidFill>
              <a:srgbClr val="FF00FF"/>
            </a:solidFill>
            <a:prstDash val="solid"/>
            <a:round/>
            <a:headEnd type="none" w="med" len="med"/>
            <a:tailEnd type="none" w="med" len="med"/>
          </a:ln>
          <a:effectLst/>
        </p:spPr>
      </p:cxnSp>
      <p:sp>
        <p:nvSpPr>
          <p:cNvPr id="26" name="Text Box 33"/>
          <p:cNvSpPr txBox="1">
            <a:spLocks noChangeArrowheads="1"/>
          </p:cNvSpPr>
          <p:nvPr/>
        </p:nvSpPr>
        <p:spPr bwMode="auto">
          <a:xfrm>
            <a:off x="6248400" y="5760449"/>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nvGrpSpPr>
          <p:cNvPr id="5" name="Group 4"/>
          <p:cNvGrpSpPr/>
          <p:nvPr/>
        </p:nvGrpSpPr>
        <p:grpSpPr>
          <a:xfrm>
            <a:off x="5709557" y="4495800"/>
            <a:ext cx="3205843" cy="2253189"/>
            <a:chOff x="5709557" y="4495800"/>
            <a:chExt cx="3205843" cy="2253189"/>
          </a:xfrm>
        </p:grpSpPr>
        <p:sp>
          <p:nvSpPr>
            <p:cNvPr id="44" name="Rectangle 43"/>
            <p:cNvSpPr/>
            <p:nvPr/>
          </p:nvSpPr>
          <p:spPr>
            <a:xfrm>
              <a:off x="7162801" y="4953000"/>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pSp>
          <p:nvGrpSpPr>
            <p:cNvPr id="4" name="Group 3"/>
            <p:cNvGrpSpPr/>
            <p:nvPr/>
          </p:nvGrpSpPr>
          <p:grpSpPr>
            <a:xfrm>
              <a:off x="5709557" y="4495800"/>
              <a:ext cx="2062843" cy="2253189"/>
              <a:chOff x="5709557" y="4495800"/>
              <a:chExt cx="2062843" cy="2253189"/>
            </a:xfrm>
          </p:grpSpPr>
          <p:sp>
            <p:nvSpPr>
              <p:cNvPr id="45" name="Text Box 33"/>
              <p:cNvSpPr txBox="1">
                <a:spLocks noChangeArrowheads="1"/>
              </p:cNvSpPr>
              <p:nvPr/>
            </p:nvSpPr>
            <p:spPr bwMode="auto">
              <a:xfrm>
                <a:off x="5709557" y="6193972"/>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7" name="Text Box 33"/>
              <p:cNvSpPr txBox="1">
                <a:spLocks noChangeArrowheads="1"/>
              </p:cNvSpPr>
              <p:nvPr/>
            </p:nvSpPr>
            <p:spPr bwMode="auto">
              <a:xfrm>
                <a:off x="6698393" y="618308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54" name="Straight Connector 53"/>
              <p:cNvCxnSpPr/>
              <p:nvPr/>
            </p:nvCxnSpPr>
            <p:spPr bwMode="auto">
              <a:xfrm>
                <a:off x="6667501" y="4495800"/>
                <a:ext cx="0" cy="2253189"/>
              </a:xfrm>
              <a:prstGeom prst="line">
                <a:avLst/>
              </a:prstGeom>
              <a:noFill/>
              <a:ln w="22225" cap="sq" cmpd="sng" algn="ctr">
                <a:solidFill>
                  <a:srgbClr val="00FFFF"/>
                </a:solidFill>
                <a:prstDash val="solid"/>
                <a:round/>
                <a:headEnd type="none" w="med" len="med"/>
                <a:tailEnd type="none" w="med" len="med"/>
              </a:ln>
              <a:effectLst/>
            </p:spPr>
          </p:cxnSp>
        </p:grpSp>
      </p:grpSp>
      <p:grpSp>
        <p:nvGrpSpPr>
          <p:cNvPr id="8" name="Group 7"/>
          <p:cNvGrpSpPr/>
          <p:nvPr/>
        </p:nvGrpSpPr>
        <p:grpSpPr>
          <a:xfrm>
            <a:off x="5943600" y="5639799"/>
            <a:ext cx="1404256" cy="240612"/>
            <a:chOff x="5943600" y="5639799"/>
            <a:chExt cx="1404256" cy="240612"/>
          </a:xfrm>
        </p:grpSpPr>
        <p:sp>
          <p:nvSpPr>
            <p:cNvPr id="39" name="Oval 38"/>
            <p:cNvSpPr/>
            <p:nvPr/>
          </p:nvSpPr>
          <p:spPr>
            <a:xfrm>
              <a:off x="5943600" y="5651811"/>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Oval 54"/>
            <p:cNvSpPr/>
            <p:nvPr/>
          </p:nvSpPr>
          <p:spPr>
            <a:xfrm>
              <a:off x="7119256" y="5639799"/>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36"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sp>
        <p:nvSpPr>
          <p:cNvPr id="38" name="Text Box 33">
            <a:extLst>
              <a:ext uri="{FF2B5EF4-FFF2-40B4-BE49-F238E27FC236}">
                <a16:creationId xmlns:a16="http://schemas.microsoft.com/office/drawing/2014/main" id="{7309728A-2778-464B-963D-D98DD2CAB231}"/>
              </a:ext>
            </a:extLst>
          </p:cNvPr>
          <p:cNvSpPr txBox="1">
            <a:spLocks noChangeArrowheads="1"/>
          </p:cNvSpPr>
          <p:nvPr/>
        </p:nvSpPr>
        <p:spPr bwMode="auto">
          <a:xfrm rot="3498041">
            <a:off x="-25243"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1" name="Text Box 33">
            <a:extLst>
              <a:ext uri="{FF2B5EF4-FFF2-40B4-BE49-F238E27FC236}">
                <a16:creationId xmlns:a16="http://schemas.microsoft.com/office/drawing/2014/main" id="{E8C3F65C-AF4A-429B-B4DE-F640C8ADE202}"/>
              </a:ext>
            </a:extLst>
          </p:cNvPr>
          <p:cNvSpPr txBox="1">
            <a:spLocks noChangeArrowheads="1"/>
          </p:cNvSpPr>
          <p:nvPr/>
        </p:nvSpPr>
        <p:spPr bwMode="auto">
          <a:xfrm rot="3498041">
            <a:off x="-379349" y="3285636"/>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latin typeface="Times New Roman" pitchFamily="18" charset="0"/>
              </a:rPr>
              <a:t>       =</a:t>
            </a:r>
            <a:r>
              <a:rPr lang="en-US" altLang="en-US" sz="1400" i="1"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1</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-2 </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2" name="Text Box 33">
            <a:extLst>
              <a:ext uri="{FF2B5EF4-FFF2-40B4-BE49-F238E27FC236}">
                <a16:creationId xmlns:a16="http://schemas.microsoft.com/office/drawing/2014/main" id="{19C46180-8A72-4B0C-B524-ACECA12E30A8}"/>
              </a:ext>
            </a:extLst>
          </p:cNvPr>
          <p:cNvSpPr txBox="1">
            <a:spLocks noChangeArrowheads="1"/>
          </p:cNvSpPr>
          <p:nvPr/>
        </p:nvSpPr>
        <p:spPr bwMode="auto">
          <a:xfrm>
            <a:off x="-210982" y="777895"/>
            <a:ext cx="31065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Not </a:t>
            </a:r>
            <a:r>
              <a:rPr lang="en-US" altLang="en-US" sz="2400" dirty="0">
                <a:latin typeface="Times New Roman" pitchFamily="18" charset="0"/>
              </a:rPr>
              <a:t>(example)</a:t>
            </a:r>
          </a:p>
        </p:txBody>
      </p:sp>
    </p:spTree>
    <p:extLst>
      <p:ext uri="{BB962C8B-B14F-4D97-AF65-F5344CB8AC3E}">
        <p14:creationId xmlns:p14="http://schemas.microsoft.com/office/powerpoint/2010/main" val="2937675286"/>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186087" y="685800"/>
            <a:ext cx="4081113"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Computers:</a:t>
            </a:r>
            <a:br>
              <a:rPr lang="en-US" altLang="en-US" sz="2800" dirty="0">
                <a:solidFill>
                  <a:schemeClr val="tx2"/>
                </a:solidFill>
                <a:latin typeface="Times New Roman" pitchFamily="18" charset="0"/>
              </a:rPr>
            </a:br>
            <a:r>
              <a:rPr lang="en-US" altLang="en-US" sz="2800" dirty="0">
                <a:latin typeface="Times New Roman" pitchFamily="18" charset="0"/>
              </a:rPr>
              <a:t>But we know computers can compute.</a:t>
            </a:r>
          </a:p>
          <a:p>
            <a:pPr>
              <a:spcBef>
                <a:spcPct val="0"/>
              </a:spcBef>
            </a:pPr>
            <a:r>
              <a:rPr lang="en-US" altLang="en-US" sz="2800" dirty="0">
                <a:latin typeface="Times New Roman" pitchFamily="18" charset="0"/>
              </a:rPr>
              <a:t>Turing claims they can compute anything computable.</a:t>
            </a:r>
          </a:p>
        </p:txBody>
      </p:sp>
      <p:sp>
        <p:nvSpPr>
          <p:cNvPr id="11" name="Text Box 33"/>
          <p:cNvSpPr txBox="1">
            <a:spLocks noChangeArrowheads="1"/>
          </p:cNvSpPr>
          <p:nvPr/>
        </p:nvSpPr>
        <p:spPr bwMode="auto">
          <a:xfrm>
            <a:off x="4572000" y="685800"/>
            <a:ext cx="4766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br>
              <a:rPr lang="en-US" altLang="en-US" sz="2800" dirty="0">
                <a:solidFill>
                  <a:schemeClr val="tx2"/>
                </a:solidFill>
                <a:latin typeface="Times New Roman" pitchFamily="18" charset="0"/>
              </a:rPr>
            </a:br>
            <a:r>
              <a:rPr lang="en-US" altLang="en-US" sz="2800" dirty="0">
                <a:latin typeface="Times New Roman" pitchFamily="18" charset="0"/>
              </a:rPr>
              <a:t>A neural network is such a simple thing it is hard to believe it can compute much.</a:t>
            </a:r>
          </a:p>
        </p:txBody>
      </p:sp>
      <p:pic>
        <p:nvPicPr>
          <p:cNvPr id="7172" name="Picture 4" descr="Image result for computer"/>
          <p:cNvPicPr>
            <a:picLocks noChangeAspect="1" noChangeArrowheads="1"/>
          </p:cNvPicPr>
          <p:nvPr/>
        </p:nvPicPr>
        <p:blipFill rotWithShape="1">
          <a:blip r:embed="rId2">
            <a:extLst>
              <a:ext uri="{28A0092B-C50C-407E-A947-70E740481C1C}">
                <a14:useLocalDpi xmlns:a14="http://schemas.microsoft.com/office/drawing/2010/main" val="0"/>
              </a:ext>
            </a:extLst>
          </a:blip>
          <a:srcRect l="1534" t="17600" r="866" b="18400"/>
          <a:stretch/>
        </p:blipFill>
        <p:spPr bwMode="auto">
          <a:xfrm>
            <a:off x="480060" y="3876206"/>
            <a:ext cx="2339340" cy="1533994"/>
          </a:xfrm>
          <a:prstGeom prst="rect">
            <a:avLst/>
          </a:prstGeom>
          <a:noFill/>
          <a:extLst>
            <a:ext uri="{909E8E84-426E-40DD-AFC4-6F175D3DCCD1}">
              <a14:hiddenFill xmlns:a14="http://schemas.microsoft.com/office/drawing/2010/main">
                <a:solidFill>
                  <a:srgbClr val="FFFFFF"/>
                </a:solidFill>
              </a14:hiddenFill>
            </a:ext>
          </a:extLst>
        </p:spPr>
      </p:pic>
      <p:grpSp>
        <p:nvGrpSpPr>
          <p:cNvPr id="30" name="Group 29"/>
          <p:cNvGrpSpPr/>
          <p:nvPr/>
        </p:nvGrpSpPr>
        <p:grpSpPr>
          <a:xfrm>
            <a:off x="4825695" y="3903345"/>
            <a:ext cx="3556305" cy="1533582"/>
            <a:chOff x="4648200" y="2657418"/>
            <a:chExt cx="3556305" cy="1533582"/>
          </a:xfrm>
        </p:grpSpPr>
        <p:sp>
          <p:nvSpPr>
            <p:cNvPr id="31" name="Rectangle 30"/>
            <p:cNvSpPr/>
            <p:nvPr/>
          </p:nvSpPr>
          <p:spPr>
            <a:xfrm>
              <a:off x="4715087" y="2657418"/>
              <a:ext cx="3489418" cy="1533582"/>
            </a:xfrm>
            <a:prstGeom prst="rect">
              <a:avLst/>
            </a:prstGeom>
            <a:solidFill>
              <a:schemeClr val="tx1"/>
            </a:solidFill>
            <a:ln>
              <a:noFill/>
            </a:ln>
          </p:spPr>
          <p:txBody>
            <a:bodyPr wrap="square" rtlCol="0" anchor="ctr">
              <a:spAutoFit/>
            </a:bodyPr>
            <a:lstStyle/>
            <a:p>
              <a:pPr algn="l"/>
              <a:endParaRPr lang="en-CA" sz="2400" dirty="0"/>
            </a:p>
          </p:txBody>
        </p:sp>
        <p:pic>
          <p:nvPicPr>
            <p:cNvPr id="32"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8200" y="2703112"/>
              <a:ext cx="3556305" cy="1411688"/>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a:extLst>
              <a:ext uri="{FF2B5EF4-FFF2-40B4-BE49-F238E27FC236}">
                <a16:creationId xmlns:a16="http://schemas.microsoft.com/office/drawing/2014/main" id="{082CC4F2-E6A5-4053-982D-33B82C2545B1}"/>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Tree>
    <p:extLst>
      <p:ext uri="{BB962C8B-B14F-4D97-AF65-F5344CB8AC3E}">
        <p14:creationId xmlns:p14="http://schemas.microsoft.com/office/powerpoint/2010/main" val="18730869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 calcmode="lin" valueType="num">
                                      <p:cBhvr additive="base">
                                        <p:cTn id="13" dur="500" fill="hold"/>
                                        <p:tgtEl>
                                          <p:spTgt spid="11">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1">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0"/>
                                        </p:tgtEl>
                                        <p:attrNameLst>
                                          <p:attrName>style.visibility</p:attrName>
                                        </p:attrNameLst>
                                      </p:cBhvr>
                                      <p:to>
                                        <p:strVal val="visible"/>
                                      </p:to>
                                    </p:set>
                                    <p:anim calcmode="lin" valueType="num">
                                      <p:cBhvr additive="base">
                                        <p:cTn id="17" dur="500" fill="hold"/>
                                        <p:tgtEl>
                                          <p:spTgt spid="30"/>
                                        </p:tgtEl>
                                        <p:attrNameLst>
                                          <p:attrName>ppt_x</p:attrName>
                                        </p:attrNameLst>
                                      </p:cBhvr>
                                      <p:tavLst>
                                        <p:tav tm="0">
                                          <p:val>
                                            <p:strVal val="1+#ppt_w/2"/>
                                          </p:val>
                                        </p:tav>
                                        <p:tav tm="100000">
                                          <p:val>
                                            <p:strVal val="#ppt_x"/>
                                          </p:val>
                                        </p:tav>
                                      </p:tavLst>
                                    </p:anim>
                                    <p:anim calcmode="lin" valueType="num">
                                      <p:cBhvr additive="base">
                                        <p:cTn id="1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6">
                                            <p:txEl>
                                              <p:pRg st="0" end="0"/>
                                            </p:txEl>
                                          </p:spTgt>
                                        </p:tgtEl>
                                        <p:attrNameLst>
                                          <p:attrName>style.visibility</p:attrName>
                                        </p:attrNameLst>
                                      </p:cBhvr>
                                      <p:to>
                                        <p:strVal val="visible"/>
                                      </p:to>
                                    </p:set>
                                    <p:anim calcmode="lin" valueType="num">
                                      <p:cBhvr additive="base">
                                        <p:cTn id="2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6">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7172"/>
                                        </p:tgtEl>
                                        <p:attrNameLst>
                                          <p:attrName>style.visibility</p:attrName>
                                        </p:attrNameLst>
                                      </p:cBhvr>
                                      <p:to>
                                        <p:strVal val="visible"/>
                                      </p:to>
                                    </p:set>
                                    <p:anim calcmode="lin" valueType="num">
                                      <p:cBhvr additive="base">
                                        <p:cTn id="27" dur="500" fill="hold"/>
                                        <p:tgtEl>
                                          <p:spTgt spid="7172"/>
                                        </p:tgtEl>
                                        <p:attrNameLst>
                                          <p:attrName>ppt_x</p:attrName>
                                        </p:attrNameLst>
                                      </p:cBhvr>
                                      <p:tavLst>
                                        <p:tav tm="0">
                                          <p:val>
                                            <p:strVal val="0-#ppt_w/2"/>
                                          </p:val>
                                        </p:tav>
                                        <p:tav tm="100000">
                                          <p:val>
                                            <p:strVal val="#ppt_x"/>
                                          </p:val>
                                        </p:tav>
                                      </p:tavLst>
                                    </p:anim>
                                    <p:anim calcmode="lin" valueType="num">
                                      <p:cBhvr additive="base">
                                        <p:cTn id="28" dur="500" fill="hold"/>
                                        <p:tgtEl>
                                          <p:spTgt spid="717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6">
                                            <p:txEl>
                                              <p:pRg st="1" end="1"/>
                                            </p:txEl>
                                          </p:spTgt>
                                        </p:tgtEl>
                                        <p:attrNameLst>
                                          <p:attrName>style.visibility</p:attrName>
                                        </p:attrNameLst>
                                      </p:cBhvr>
                                      <p:to>
                                        <p:strVal val="visible"/>
                                      </p:to>
                                    </p:set>
                                    <p:anim calcmode="lin" valueType="num">
                                      <p:cBhvr additive="base">
                                        <p:cTn id="33"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186087" y="685800"/>
            <a:ext cx="4081113"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Computers:</a:t>
            </a:r>
          </a:p>
          <a:p>
            <a:pPr>
              <a:spcBef>
                <a:spcPct val="0"/>
              </a:spcBef>
            </a:pPr>
            <a:r>
              <a:rPr lang="en-US" altLang="en-US" sz="1400" dirty="0">
                <a:latin typeface="Times New Roman" pitchFamily="18" charset="0"/>
              </a:rPr>
              <a:t> </a:t>
            </a:r>
          </a:p>
          <a:p>
            <a:pPr>
              <a:spcBef>
                <a:spcPct val="0"/>
              </a:spcBef>
            </a:pPr>
            <a:r>
              <a:rPr lang="en-US" altLang="en-US" sz="2800" dirty="0">
                <a:solidFill>
                  <a:schemeClr val="tx2"/>
                </a:solidFill>
                <a:latin typeface="Times New Roman" pitchFamily="18" charset="0"/>
              </a:rPr>
              <a:t>Hardware:</a:t>
            </a:r>
            <a:br>
              <a:rPr lang="en-US" altLang="en-US" sz="2800" dirty="0">
                <a:solidFill>
                  <a:schemeClr val="tx2"/>
                </a:solidFill>
                <a:latin typeface="Times New Roman" pitchFamily="18" charset="0"/>
              </a:rPr>
            </a:br>
            <a:r>
              <a:rPr lang="en-US" altLang="en-US" sz="2800" dirty="0">
                <a:latin typeface="Times New Roman" pitchFamily="18" charset="0"/>
              </a:rPr>
              <a:t>Computer hardware has a fixed pattern of AND/OR/NOT gates that you buy off the shelf.</a:t>
            </a:r>
          </a:p>
        </p:txBody>
      </p:sp>
      <p:sp>
        <p:nvSpPr>
          <p:cNvPr id="11" name="Text Box 33"/>
          <p:cNvSpPr txBox="1">
            <a:spLocks noChangeArrowheads="1"/>
          </p:cNvSpPr>
          <p:nvPr/>
        </p:nvSpPr>
        <p:spPr bwMode="auto">
          <a:xfrm>
            <a:off x="4572000" y="685800"/>
            <a:ext cx="4766913" cy="289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br>
              <a:rPr lang="en-US" altLang="en-US" sz="2800" dirty="0">
                <a:solidFill>
                  <a:schemeClr val="tx2"/>
                </a:solidFill>
                <a:latin typeface="Times New Roman" pitchFamily="18" charset="0"/>
              </a:rPr>
            </a:br>
            <a:endParaRPr lang="en-US" altLang="en-US" sz="1400" dirty="0">
              <a:latin typeface="Times New Roman" pitchFamily="18" charset="0"/>
            </a:endParaRPr>
          </a:p>
          <a:p>
            <a:pPr>
              <a:spcBef>
                <a:spcPct val="0"/>
              </a:spcBef>
            </a:pPr>
            <a:r>
              <a:rPr lang="en-US" altLang="en-US" sz="2800" dirty="0">
                <a:solidFill>
                  <a:schemeClr val="tx2"/>
                </a:solidFill>
                <a:latin typeface="Times New Roman" pitchFamily="18" charset="0"/>
              </a:rPr>
              <a:t>Hardware:</a:t>
            </a:r>
            <a:br>
              <a:rPr lang="en-US" altLang="en-US" sz="2800" dirty="0">
                <a:solidFill>
                  <a:schemeClr val="tx2"/>
                </a:solidFill>
                <a:latin typeface="Times New Roman" pitchFamily="18" charset="0"/>
              </a:rPr>
            </a:br>
            <a:r>
              <a:rPr lang="en-US" altLang="en-US" sz="2800" dirty="0">
                <a:latin typeface="Times New Roman" pitchFamily="18" charset="0"/>
              </a:rPr>
              <a:t>Neural nets have a fixed pattern of neurons that are laid out in a fairly standard pattern.</a:t>
            </a:r>
          </a:p>
        </p:txBody>
      </p:sp>
      <p:grpSp>
        <p:nvGrpSpPr>
          <p:cNvPr id="3" name="Group 2"/>
          <p:cNvGrpSpPr/>
          <p:nvPr/>
        </p:nvGrpSpPr>
        <p:grpSpPr>
          <a:xfrm>
            <a:off x="4825695" y="3952818"/>
            <a:ext cx="3556305" cy="1533582"/>
            <a:chOff x="4648200" y="2657418"/>
            <a:chExt cx="3556305" cy="1533582"/>
          </a:xfrm>
        </p:grpSpPr>
        <p:sp>
          <p:nvSpPr>
            <p:cNvPr id="14" name="Rectangle 13"/>
            <p:cNvSpPr/>
            <p:nvPr/>
          </p:nvSpPr>
          <p:spPr>
            <a:xfrm>
              <a:off x="4715087" y="2657418"/>
              <a:ext cx="3489418" cy="1533582"/>
            </a:xfrm>
            <a:prstGeom prst="rect">
              <a:avLst/>
            </a:prstGeom>
            <a:solidFill>
              <a:schemeClr val="tx1"/>
            </a:solidFill>
            <a:ln>
              <a:noFill/>
            </a:ln>
          </p:spPr>
          <p:txBody>
            <a:bodyPr wrap="square" rtlCol="0" anchor="ctr">
              <a:spAutoFit/>
            </a:bodyPr>
            <a:lstStyle/>
            <a:p>
              <a:pPr algn="l"/>
              <a:endParaRPr lang="en-CA" sz="2400" dirty="0"/>
            </a:p>
          </p:txBody>
        </p:sp>
        <p:pic>
          <p:nvPicPr>
            <p:cNvPr id="15"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703112"/>
              <a:ext cx="3556305" cy="141168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 name="Group 3"/>
          <p:cNvGrpSpPr/>
          <p:nvPr/>
        </p:nvGrpSpPr>
        <p:grpSpPr>
          <a:xfrm>
            <a:off x="533400" y="4101465"/>
            <a:ext cx="2965397" cy="1314449"/>
            <a:chOff x="609600" y="5334000"/>
            <a:chExt cx="2965397" cy="1314449"/>
          </a:xfrm>
        </p:grpSpPr>
        <p:pic>
          <p:nvPicPr>
            <p:cNvPr id="7170" name="Picture 2" descr="Image result for circuits and or not"/>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9600" y="5334000"/>
              <a:ext cx="2965397" cy="1314449"/>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906780" y="5480685"/>
              <a:ext cx="627095" cy="338554"/>
            </a:xfrm>
            <a:prstGeom prst="rect">
              <a:avLst/>
            </a:prstGeom>
          </p:spPr>
          <p:txBody>
            <a:bodyPr wrap="none">
              <a:spAutoFit/>
            </a:bodyPr>
            <a:lstStyle/>
            <a:p>
              <a:r>
                <a:rPr lang="en-US" altLang="en-US" sz="1600" dirty="0">
                  <a:solidFill>
                    <a:schemeClr val="bg2"/>
                  </a:solidFill>
                </a:rPr>
                <a:t>AND</a:t>
              </a:r>
              <a:endParaRPr lang="en-CA" sz="1600" dirty="0">
                <a:solidFill>
                  <a:schemeClr val="bg2"/>
                </a:solidFill>
              </a:endParaRPr>
            </a:p>
          </p:txBody>
        </p:sp>
        <p:sp>
          <p:nvSpPr>
            <p:cNvPr id="12" name="Rectangle 11"/>
            <p:cNvSpPr/>
            <p:nvPr/>
          </p:nvSpPr>
          <p:spPr>
            <a:xfrm>
              <a:off x="1919798" y="5831205"/>
              <a:ext cx="468398" cy="338554"/>
            </a:xfrm>
            <a:prstGeom prst="rect">
              <a:avLst/>
            </a:prstGeom>
          </p:spPr>
          <p:txBody>
            <a:bodyPr wrap="none">
              <a:spAutoFit/>
            </a:bodyPr>
            <a:lstStyle/>
            <a:p>
              <a:r>
                <a:rPr lang="en-US" altLang="en-US" sz="1600" dirty="0">
                  <a:solidFill>
                    <a:schemeClr val="bg2"/>
                  </a:solidFill>
                </a:rPr>
                <a:t>OR</a:t>
              </a:r>
              <a:endParaRPr lang="en-CA" sz="1600" dirty="0">
                <a:solidFill>
                  <a:schemeClr val="bg2"/>
                </a:solidFill>
              </a:endParaRPr>
            </a:p>
          </p:txBody>
        </p:sp>
        <p:sp>
          <p:nvSpPr>
            <p:cNvPr id="13" name="Rectangle 12"/>
            <p:cNvSpPr/>
            <p:nvPr/>
          </p:nvSpPr>
          <p:spPr>
            <a:xfrm>
              <a:off x="878205" y="6177915"/>
              <a:ext cx="604653" cy="338554"/>
            </a:xfrm>
            <a:prstGeom prst="rect">
              <a:avLst/>
            </a:prstGeom>
          </p:spPr>
          <p:txBody>
            <a:bodyPr wrap="none">
              <a:spAutoFit/>
            </a:bodyPr>
            <a:lstStyle/>
            <a:p>
              <a:r>
                <a:rPr lang="en-US" altLang="en-US" sz="1600" dirty="0">
                  <a:solidFill>
                    <a:schemeClr val="bg2"/>
                  </a:solidFill>
                </a:rPr>
                <a:t>NOT</a:t>
              </a:r>
              <a:endParaRPr lang="en-CA" sz="1600" dirty="0">
                <a:solidFill>
                  <a:schemeClr val="bg2"/>
                </a:solidFill>
              </a:endParaRPr>
            </a:p>
          </p:txBody>
        </p:sp>
        <p:sp>
          <p:nvSpPr>
            <p:cNvPr id="17" name="Rectangle 16"/>
            <p:cNvSpPr/>
            <p:nvPr/>
          </p:nvSpPr>
          <p:spPr>
            <a:xfrm>
              <a:off x="2520315" y="5825490"/>
              <a:ext cx="604653" cy="338554"/>
            </a:xfrm>
            <a:prstGeom prst="rect">
              <a:avLst/>
            </a:prstGeom>
          </p:spPr>
          <p:txBody>
            <a:bodyPr wrap="none">
              <a:spAutoFit/>
            </a:bodyPr>
            <a:lstStyle/>
            <a:p>
              <a:r>
                <a:rPr lang="en-US" altLang="en-US" sz="1600" dirty="0">
                  <a:solidFill>
                    <a:schemeClr val="bg2"/>
                  </a:solidFill>
                </a:rPr>
                <a:t>NOT</a:t>
              </a:r>
              <a:endParaRPr lang="en-CA" sz="1600" dirty="0">
                <a:solidFill>
                  <a:schemeClr val="bg2"/>
                </a:solidFill>
              </a:endParaRPr>
            </a:p>
          </p:txBody>
        </p:sp>
      </p:grpSp>
      <p:sp>
        <p:nvSpPr>
          <p:cNvPr id="18" name="Text Box 33"/>
          <p:cNvSpPr txBox="1">
            <a:spLocks noChangeArrowheads="1"/>
          </p:cNvSpPr>
          <p:nvPr/>
        </p:nvSpPr>
        <p:spPr bwMode="auto">
          <a:xfrm>
            <a:off x="2209800" y="5486400"/>
            <a:ext cx="4766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These neurons can do anything AND/OR/NOT</a:t>
            </a:r>
            <a:br>
              <a:rPr lang="en-US" altLang="en-US" sz="2800" dirty="0">
                <a:latin typeface="Times New Roman" pitchFamily="18" charset="0"/>
              </a:rPr>
            </a:br>
            <a:r>
              <a:rPr lang="en-US" altLang="en-US" sz="2800" dirty="0">
                <a:latin typeface="Times New Roman" pitchFamily="18" charset="0"/>
              </a:rPr>
              <a:t>gates can do.</a:t>
            </a:r>
          </a:p>
        </p:txBody>
      </p:sp>
      <p:sp>
        <p:nvSpPr>
          <p:cNvPr id="20" name="Rectangle 63">
            <a:extLst>
              <a:ext uri="{FF2B5EF4-FFF2-40B4-BE49-F238E27FC236}">
                <a16:creationId xmlns:a16="http://schemas.microsoft.com/office/drawing/2014/main" id="{E8A4B32E-11FD-4802-A65D-2B480D5D18B8}"/>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Tree>
    <p:extLst>
      <p:ext uri="{BB962C8B-B14F-4D97-AF65-F5344CB8AC3E}">
        <p14:creationId xmlns:p14="http://schemas.microsoft.com/office/powerpoint/2010/main" val="15099175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6">
                                            <p:txEl>
                                              <p:pRg st="2" end="2"/>
                                            </p:txEl>
                                          </p:spTgt>
                                        </p:tgtEl>
                                        <p:attrNameLst>
                                          <p:attrName>style.visibility</p:attrName>
                                        </p:attrNameLst>
                                      </p:cBhvr>
                                      <p:to>
                                        <p:strVal val="visible"/>
                                      </p:to>
                                    </p:set>
                                    <p:anim calcmode="lin" valueType="num">
                                      <p:cBhvr additive="base">
                                        <p:cTn id="7"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6">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1">
                                            <p:txEl>
                                              <p:pRg st="1" end="1"/>
                                            </p:txEl>
                                          </p:spTgt>
                                        </p:tgtEl>
                                        <p:attrNameLst>
                                          <p:attrName>style.visibility</p:attrName>
                                        </p:attrNameLst>
                                      </p:cBhvr>
                                      <p:to>
                                        <p:strVal val="visible"/>
                                      </p:to>
                                    </p:set>
                                    <p:anim calcmode="lin" valueType="num">
                                      <p:cBhvr additive="base">
                                        <p:cTn id="17"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
        <p:nvSpPr>
          <p:cNvPr id="50" name="Text Box 33"/>
          <p:cNvSpPr txBox="1">
            <a:spLocks noChangeArrowheads="1"/>
          </p:cNvSpPr>
          <p:nvPr/>
        </p:nvSpPr>
        <p:spPr bwMode="auto">
          <a:xfrm>
            <a:off x="512141" y="76200"/>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Ability to Compute</a:t>
            </a:r>
            <a:endParaRPr lang="en-US" altLang="en-US" sz="2800" dirty="0">
              <a:latin typeface="Times New Roman" pitchFamily="18" charset="0"/>
            </a:endParaRPr>
          </a:p>
        </p:txBody>
      </p:sp>
      <p:grpSp>
        <p:nvGrpSpPr>
          <p:cNvPr id="2" name="Group 1">
            <a:extLst>
              <a:ext uri="{FF2B5EF4-FFF2-40B4-BE49-F238E27FC236}">
                <a16:creationId xmlns:a16="http://schemas.microsoft.com/office/drawing/2014/main" id="{5403A80B-3FB3-48DF-981B-A591EE51F279}"/>
              </a:ext>
            </a:extLst>
          </p:cNvPr>
          <p:cNvGrpSpPr/>
          <p:nvPr/>
        </p:nvGrpSpPr>
        <p:grpSpPr>
          <a:xfrm>
            <a:off x="3393453" y="1066799"/>
            <a:ext cx="2425366" cy="1477153"/>
            <a:chOff x="3393453" y="1066799"/>
            <a:chExt cx="2425366" cy="1477153"/>
          </a:xfrm>
        </p:grpSpPr>
        <p:grpSp>
          <p:nvGrpSpPr>
            <p:cNvPr id="36" name="Group 35"/>
            <p:cNvGrpSpPr/>
            <p:nvPr/>
          </p:nvGrpSpPr>
          <p:grpSpPr>
            <a:xfrm>
              <a:off x="3393453" y="1066799"/>
              <a:ext cx="2425366" cy="1154376"/>
              <a:chOff x="457200" y="990600"/>
              <a:chExt cx="4619625" cy="3076575"/>
            </a:xfrm>
          </p:grpSpPr>
          <p:pic>
            <p:nvPicPr>
              <p:cNvPr id="37" name="Picture 36"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37"/>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45" name="Straight Connector 44"/>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11" name="Straight Connector 10"/>
            <p:cNvCxnSpPr/>
            <p:nvPr/>
          </p:nvCxnSpPr>
          <p:spPr bwMode="auto">
            <a:xfrm flipV="1">
              <a:off x="3728183" y="1145505"/>
              <a:ext cx="1950712" cy="852754"/>
            </a:xfrm>
            <a:prstGeom prst="line">
              <a:avLst/>
            </a:prstGeom>
            <a:noFill/>
            <a:ln w="15875" cap="sq" cmpd="sng" algn="ctr">
              <a:solidFill>
                <a:srgbClr val="0070C0"/>
              </a:solidFill>
              <a:prstDash val="solid"/>
              <a:round/>
              <a:headEnd type="none" w="med" len="med"/>
              <a:tailEnd type="none" w="med" len="med"/>
            </a:ln>
            <a:effectLst/>
          </p:spPr>
        </p:cxnSp>
        <p:sp>
          <p:nvSpPr>
            <p:cNvPr id="20" name="Rectangle 19"/>
            <p:cNvSpPr/>
            <p:nvPr/>
          </p:nvSpPr>
          <p:spPr>
            <a:xfrm>
              <a:off x="4068749" y="2124174"/>
              <a:ext cx="878348" cy="419778"/>
            </a:xfrm>
            <a:prstGeom prst="rect">
              <a:avLst/>
            </a:prstGeom>
          </p:spPr>
          <p:txBody>
            <a:bodyPr wrap="none">
              <a:spAutoFit/>
            </a:bodyPr>
            <a:lstStyle/>
            <a:p>
              <a:r>
                <a:rPr lang="en-US" altLang="en-US" sz="2400" dirty="0"/>
                <a:t>Linear</a:t>
              </a:r>
              <a:endParaRPr lang="en-CA" sz="2400" dirty="0"/>
            </a:p>
          </p:txBody>
        </p:sp>
      </p:grpSp>
      <p:grpSp>
        <p:nvGrpSpPr>
          <p:cNvPr id="6" name="Group 5">
            <a:extLst>
              <a:ext uri="{FF2B5EF4-FFF2-40B4-BE49-F238E27FC236}">
                <a16:creationId xmlns:a16="http://schemas.microsoft.com/office/drawing/2014/main" id="{531CC941-8FD2-405F-B3C3-FF2D04FC14B3}"/>
              </a:ext>
            </a:extLst>
          </p:cNvPr>
          <p:cNvGrpSpPr/>
          <p:nvPr/>
        </p:nvGrpSpPr>
        <p:grpSpPr>
          <a:xfrm>
            <a:off x="3447749" y="5442229"/>
            <a:ext cx="2425366" cy="1516712"/>
            <a:chOff x="3447749" y="5442229"/>
            <a:chExt cx="2425366" cy="1516712"/>
          </a:xfrm>
        </p:grpSpPr>
        <p:grpSp>
          <p:nvGrpSpPr>
            <p:cNvPr id="21" name="Group 20"/>
            <p:cNvGrpSpPr/>
            <p:nvPr/>
          </p:nvGrpSpPr>
          <p:grpSpPr>
            <a:xfrm>
              <a:off x="3447749" y="5442229"/>
              <a:ext cx="2425366" cy="1154376"/>
              <a:chOff x="6389370" y="4612005"/>
              <a:chExt cx="2723085" cy="1269565"/>
            </a:xfrm>
          </p:grpSpPr>
          <p:grpSp>
            <p:nvGrpSpPr>
              <p:cNvPr id="65" name="Group 64"/>
              <p:cNvGrpSpPr/>
              <p:nvPr/>
            </p:nvGrpSpPr>
            <p:grpSpPr>
              <a:xfrm>
                <a:off x="6389370" y="4612005"/>
                <a:ext cx="2723085" cy="1269565"/>
                <a:chOff x="457200" y="990600"/>
                <a:chExt cx="4619625" cy="3076575"/>
              </a:xfrm>
            </p:grpSpPr>
            <p:pic>
              <p:nvPicPr>
                <p:cNvPr id="67" name="Picture 66"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68" name="Rectangle 67"/>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69" name="Straight Connector 68"/>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70" name="Straight Connector 69"/>
              <p:cNvCxnSpPr/>
              <p:nvPr/>
            </p:nvCxnSpPr>
            <p:spPr bwMode="auto">
              <a:xfrm flipV="1">
                <a:off x="7833421" y="4792128"/>
                <a:ext cx="1041423" cy="822746"/>
              </a:xfrm>
              <a:prstGeom prst="line">
                <a:avLst/>
              </a:prstGeom>
              <a:noFill/>
              <a:ln w="15875" cap="sq" cmpd="sng" algn="ctr">
                <a:solidFill>
                  <a:srgbClr val="0070C0"/>
                </a:solidFill>
                <a:prstDash val="solid"/>
                <a:round/>
                <a:headEnd type="none" w="med" len="med"/>
                <a:tailEnd type="none" w="med" len="med"/>
              </a:ln>
              <a:effectLst/>
            </p:spPr>
          </p:cxnSp>
        </p:grpSp>
        <p:sp>
          <p:nvSpPr>
            <p:cNvPr id="73" name="Rectangle 72"/>
            <p:cNvSpPr/>
            <p:nvPr/>
          </p:nvSpPr>
          <p:spPr>
            <a:xfrm>
              <a:off x="3505200" y="6497276"/>
              <a:ext cx="2291012" cy="461665"/>
            </a:xfrm>
            <a:prstGeom prst="rect">
              <a:avLst/>
            </a:prstGeom>
          </p:spPr>
          <p:txBody>
            <a:bodyPr wrap="none">
              <a:spAutoFit/>
            </a:bodyPr>
            <a:lstStyle/>
            <a:p>
              <a:r>
                <a:rPr lang="en-US" altLang="en-US" sz="2400" dirty="0"/>
                <a:t>Rectilinear (</a:t>
              </a:r>
              <a:r>
                <a:rPr lang="en-US" altLang="en-US" sz="2400" dirty="0" err="1"/>
                <a:t>relu</a:t>
              </a:r>
              <a:r>
                <a:rPr lang="en-US" altLang="en-US" sz="2400" dirty="0"/>
                <a:t>)</a:t>
              </a:r>
              <a:endParaRPr lang="en-CA" sz="2400" dirty="0"/>
            </a:p>
          </p:txBody>
        </p:sp>
      </p:grpSp>
      <p:grpSp>
        <p:nvGrpSpPr>
          <p:cNvPr id="3" name="Group 2">
            <a:extLst>
              <a:ext uri="{FF2B5EF4-FFF2-40B4-BE49-F238E27FC236}">
                <a16:creationId xmlns:a16="http://schemas.microsoft.com/office/drawing/2014/main" id="{F929C31A-C627-4E71-8172-7D163E17289C}"/>
              </a:ext>
            </a:extLst>
          </p:cNvPr>
          <p:cNvGrpSpPr/>
          <p:nvPr/>
        </p:nvGrpSpPr>
        <p:grpSpPr>
          <a:xfrm>
            <a:off x="3390060" y="2527008"/>
            <a:ext cx="2443282" cy="1499671"/>
            <a:chOff x="3390060" y="2527008"/>
            <a:chExt cx="2443282" cy="1499671"/>
          </a:xfrm>
        </p:grpSpPr>
        <p:grpSp>
          <p:nvGrpSpPr>
            <p:cNvPr id="56" name="Group 55"/>
            <p:cNvGrpSpPr/>
            <p:nvPr/>
          </p:nvGrpSpPr>
          <p:grpSpPr>
            <a:xfrm>
              <a:off x="3390060" y="2527008"/>
              <a:ext cx="2425366" cy="1154376"/>
              <a:chOff x="457200" y="990600"/>
              <a:chExt cx="4619625" cy="3076575"/>
            </a:xfrm>
          </p:grpSpPr>
          <p:pic>
            <p:nvPicPr>
              <p:cNvPr id="59" name="Picture 58"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60" name="Rectangle 59"/>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61" name="Straight Connector 60"/>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62" name="Elbow Connector 61"/>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sp>
          <p:nvSpPr>
            <p:cNvPr id="78" name="Rectangle 77"/>
            <p:cNvSpPr/>
            <p:nvPr/>
          </p:nvSpPr>
          <p:spPr>
            <a:xfrm>
              <a:off x="3499380" y="3606901"/>
              <a:ext cx="2333962" cy="419778"/>
            </a:xfrm>
            <a:prstGeom prst="rect">
              <a:avLst/>
            </a:prstGeom>
          </p:spPr>
          <p:txBody>
            <a:bodyPr wrap="none">
              <a:spAutoFit/>
            </a:bodyPr>
            <a:lstStyle/>
            <a:p>
              <a:r>
                <a:rPr lang="en-US" sz="2400" dirty="0"/>
                <a:t>Logical - Threshold</a:t>
              </a:r>
              <a:endParaRPr lang="en-CA" sz="2400" dirty="0"/>
            </a:p>
          </p:txBody>
        </p:sp>
      </p:grpSp>
      <p:sp>
        <p:nvSpPr>
          <p:cNvPr id="79" name="Text Box 33"/>
          <p:cNvSpPr txBox="1">
            <a:spLocks noChangeArrowheads="1"/>
          </p:cNvSpPr>
          <p:nvPr/>
        </p:nvSpPr>
        <p:spPr bwMode="auto">
          <a:xfrm>
            <a:off x="6705600" y="81915"/>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Difficulty</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to learn</a:t>
            </a:r>
            <a:endParaRPr lang="en-US" altLang="en-US" sz="2800" dirty="0">
              <a:latin typeface="Times New Roman" pitchFamily="18" charset="0"/>
            </a:endParaRPr>
          </a:p>
        </p:txBody>
      </p:sp>
      <p:sp>
        <p:nvSpPr>
          <p:cNvPr id="81" name="Text Box 33"/>
          <p:cNvSpPr txBox="1">
            <a:spLocks noChangeArrowheads="1"/>
          </p:cNvSpPr>
          <p:nvPr/>
        </p:nvSpPr>
        <p:spPr bwMode="auto">
          <a:xfrm>
            <a:off x="260681" y="3995083"/>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As strong as circuits</a:t>
            </a:r>
          </a:p>
        </p:txBody>
      </p:sp>
      <p:grpSp>
        <p:nvGrpSpPr>
          <p:cNvPr id="7" name="Group 6">
            <a:extLst>
              <a:ext uri="{FF2B5EF4-FFF2-40B4-BE49-F238E27FC236}">
                <a16:creationId xmlns:a16="http://schemas.microsoft.com/office/drawing/2014/main" id="{BDB6FDB2-C904-4962-B503-4C2812BBEA7C}"/>
              </a:ext>
            </a:extLst>
          </p:cNvPr>
          <p:cNvGrpSpPr/>
          <p:nvPr/>
        </p:nvGrpSpPr>
        <p:grpSpPr>
          <a:xfrm>
            <a:off x="152400" y="1335405"/>
            <a:ext cx="3053715" cy="523220"/>
            <a:chOff x="152400" y="1335405"/>
            <a:chExt cx="3053715" cy="523220"/>
          </a:xfrm>
        </p:grpSpPr>
        <p:sp>
          <p:nvSpPr>
            <p:cNvPr id="80" name="Text Box 33"/>
            <p:cNvSpPr txBox="1">
              <a:spLocks noChangeArrowheads="1"/>
            </p:cNvSpPr>
            <p:nvPr/>
          </p:nvSpPr>
          <p:spPr bwMode="auto">
            <a:xfrm>
              <a:off x="152400" y="1335405"/>
              <a:ext cx="21548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weak</a:t>
              </a:r>
            </a:p>
          </p:txBody>
        </p:sp>
        <p:cxnSp>
          <p:nvCxnSpPr>
            <p:cNvPr id="25" name="Straight Arrow Connector 24"/>
            <p:cNvCxnSpPr/>
            <p:nvPr/>
          </p:nvCxnSpPr>
          <p:spPr bwMode="auto">
            <a:xfrm>
              <a:off x="2307259" y="1625590"/>
              <a:ext cx="898856" cy="3185"/>
            </a:xfrm>
            <a:prstGeom prst="straightConnector1">
              <a:avLst/>
            </a:prstGeom>
            <a:noFill/>
            <a:ln w="38100" cap="sq" cmpd="sng" algn="ctr">
              <a:solidFill>
                <a:schemeClr val="hlink"/>
              </a:solidFill>
              <a:prstDash val="solid"/>
              <a:round/>
              <a:headEnd type="none" w="med" len="med"/>
              <a:tailEnd type="triangle"/>
            </a:ln>
            <a:effectLst/>
          </p:spPr>
        </p:cxnSp>
      </p:grpSp>
      <p:cxnSp>
        <p:nvCxnSpPr>
          <p:cNvPr id="88" name="Straight Arrow Connector 87"/>
          <p:cNvCxnSpPr/>
          <p:nvPr/>
        </p:nvCxnSpPr>
        <p:spPr bwMode="auto">
          <a:xfrm flipV="1">
            <a:off x="2209800" y="3070860"/>
            <a:ext cx="990600" cy="1470660"/>
          </a:xfrm>
          <a:prstGeom prst="straightConnector1">
            <a:avLst/>
          </a:prstGeom>
          <a:noFill/>
          <a:ln w="38100" cap="sq" cmpd="sng" algn="ctr">
            <a:solidFill>
              <a:schemeClr val="hlink"/>
            </a:solidFill>
            <a:prstDash val="solid"/>
            <a:round/>
            <a:headEnd type="none" w="med" len="med"/>
            <a:tailEnd type="triangle"/>
          </a:ln>
          <a:effectLst/>
        </p:spPr>
      </p:cxnSp>
      <p:cxnSp>
        <p:nvCxnSpPr>
          <p:cNvPr id="90" name="Straight Arrow Connector 89"/>
          <p:cNvCxnSpPr/>
          <p:nvPr/>
        </p:nvCxnSpPr>
        <p:spPr bwMode="auto">
          <a:xfrm>
            <a:off x="2209800" y="4541520"/>
            <a:ext cx="979170" cy="1470660"/>
          </a:xfrm>
          <a:prstGeom prst="straightConnector1">
            <a:avLst/>
          </a:prstGeom>
          <a:noFill/>
          <a:ln w="38100" cap="sq" cmpd="sng" algn="ctr">
            <a:solidFill>
              <a:schemeClr val="hlink"/>
            </a:solidFill>
            <a:prstDash val="solid"/>
            <a:round/>
            <a:headEnd type="none" w="med" len="med"/>
            <a:tailEnd type="triangle"/>
          </a:ln>
          <a:effectLst/>
        </p:spPr>
      </p:cxnSp>
      <p:grpSp>
        <p:nvGrpSpPr>
          <p:cNvPr id="8" name="Group 7">
            <a:extLst>
              <a:ext uri="{FF2B5EF4-FFF2-40B4-BE49-F238E27FC236}">
                <a16:creationId xmlns:a16="http://schemas.microsoft.com/office/drawing/2014/main" id="{B9C43453-AF59-4602-9735-4D247E77649B}"/>
              </a:ext>
            </a:extLst>
          </p:cNvPr>
          <p:cNvGrpSpPr/>
          <p:nvPr/>
        </p:nvGrpSpPr>
        <p:grpSpPr>
          <a:xfrm>
            <a:off x="5943600" y="1202055"/>
            <a:ext cx="2948940" cy="954107"/>
            <a:chOff x="5943600" y="1202055"/>
            <a:chExt cx="2948940" cy="954107"/>
          </a:xfrm>
        </p:grpSpPr>
        <p:sp>
          <p:nvSpPr>
            <p:cNvPr id="84" name="Text Box 33"/>
            <p:cNvSpPr txBox="1">
              <a:spLocks noChangeArrowheads="1"/>
            </p:cNvSpPr>
            <p:nvPr/>
          </p:nvSpPr>
          <p:spPr bwMode="auto">
            <a:xfrm>
              <a:off x="6737681" y="1202055"/>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easy</a:t>
              </a:r>
              <a:br>
                <a:rPr lang="en-US" altLang="en-US" sz="2800" dirty="0">
                  <a:latin typeface="Times New Roman" pitchFamily="18" charset="0"/>
                </a:rPr>
              </a:br>
              <a:r>
                <a:rPr lang="en-US" altLang="en-US" sz="2800" dirty="0">
                  <a:latin typeface="Times New Roman" pitchFamily="18" charset="0"/>
                </a:rPr>
                <a:t>formula</a:t>
              </a:r>
            </a:p>
          </p:txBody>
        </p:sp>
        <p:cxnSp>
          <p:nvCxnSpPr>
            <p:cNvPr id="95" name="Straight Arrow Connector 94"/>
            <p:cNvCxnSpPr/>
            <p:nvPr/>
          </p:nvCxnSpPr>
          <p:spPr bwMode="auto">
            <a:xfrm flipH="1">
              <a:off x="5943600" y="1670685"/>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9" name="Group 8">
            <a:extLst>
              <a:ext uri="{FF2B5EF4-FFF2-40B4-BE49-F238E27FC236}">
                <a16:creationId xmlns:a16="http://schemas.microsoft.com/office/drawing/2014/main" id="{FB349C48-4AD4-4026-8856-0332F8875813}"/>
              </a:ext>
            </a:extLst>
          </p:cNvPr>
          <p:cNvGrpSpPr/>
          <p:nvPr/>
        </p:nvGrpSpPr>
        <p:grpSpPr>
          <a:xfrm>
            <a:off x="5976289" y="2737485"/>
            <a:ext cx="2977515" cy="523220"/>
            <a:chOff x="5976289" y="2737485"/>
            <a:chExt cx="2977515" cy="523220"/>
          </a:xfrm>
        </p:grpSpPr>
        <p:sp>
          <p:nvSpPr>
            <p:cNvPr id="85" name="Text Box 33"/>
            <p:cNvSpPr txBox="1">
              <a:spLocks noChangeArrowheads="1"/>
            </p:cNvSpPr>
            <p:nvPr/>
          </p:nvSpPr>
          <p:spPr bwMode="auto">
            <a:xfrm>
              <a:off x="6798945" y="2737485"/>
              <a:ext cx="21548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impossible</a:t>
              </a:r>
            </a:p>
          </p:txBody>
        </p:sp>
        <p:cxnSp>
          <p:nvCxnSpPr>
            <p:cNvPr id="96" name="Straight Arrow Connector 95"/>
            <p:cNvCxnSpPr/>
            <p:nvPr/>
          </p:nvCxnSpPr>
          <p:spPr bwMode="auto">
            <a:xfrm flipH="1">
              <a:off x="5976289" y="3035290"/>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5" name="Group 4">
            <a:extLst>
              <a:ext uri="{FF2B5EF4-FFF2-40B4-BE49-F238E27FC236}">
                <a16:creationId xmlns:a16="http://schemas.microsoft.com/office/drawing/2014/main" id="{FF5853B9-FAC8-420B-B713-01FDAD03E1FF}"/>
              </a:ext>
            </a:extLst>
          </p:cNvPr>
          <p:cNvGrpSpPr/>
          <p:nvPr/>
        </p:nvGrpSpPr>
        <p:grpSpPr>
          <a:xfrm>
            <a:off x="3447749" y="3982020"/>
            <a:ext cx="2425366" cy="1483486"/>
            <a:chOff x="3447749" y="3982020"/>
            <a:chExt cx="2425366" cy="1483486"/>
          </a:xfrm>
        </p:grpSpPr>
        <p:pic>
          <p:nvPicPr>
            <p:cNvPr id="53" name="Picture 52"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47749" y="3982020"/>
              <a:ext cx="2425366" cy="1154376"/>
            </a:xfrm>
            <a:prstGeom prst="rect">
              <a:avLst/>
            </a:prstGeom>
            <a:noFill/>
            <a:extLst>
              <a:ext uri="{909E8E84-426E-40DD-AFC4-6F175D3DCCD1}">
                <a14:hiddenFill xmlns:a14="http://schemas.microsoft.com/office/drawing/2010/main">
                  <a:solidFill>
                    <a:srgbClr val="FFFFFF"/>
                  </a:solidFill>
                </a14:hiddenFill>
              </a:ext>
            </a:extLst>
          </p:spPr>
        </p:pic>
        <p:sp>
          <p:nvSpPr>
            <p:cNvPr id="76" name="Rectangle 75"/>
            <p:cNvSpPr/>
            <p:nvPr/>
          </p:nvSpPr>
          <p:spPr>
            <a:xfrm>
              <a:off x="4095897" y="5045728"/>
              <a:ext cx="1092510" cy="419778"/>
            </a:xfrm>
            <a:prstGeom prst="rect">
              <a:avLst/>
            </a:prstGeom>
          </p:spPr>
          <p:txBody>
            <a:bodyPr wrap="none">
              <a:spAutoFit/>
            </a:bodyPr>
            <a:lstStyle/>
            <a:p>
              <a:r>
                <a:rPr lang="en-US" altLang="en-US" sz="2400" dirty="0"/>
                <a:t>Sigmoid</a:t>
              </a:r>
              <a:endParaRPr lang="en-CA" sz="2400" dirty="0"/>
            </a:p>
          </p:txBody>
        </p:sp>
      </p:grpSp>
      <p:grpSp>
        <p:nvGrpSpPr>
          <p:cNvPr id="13" name="Group 12">
            <a:extLst>
              <a:ext uri="{FF2B5EF4-FFF2-40B4-BE49-F238E27FC236}">
                <a16:creationId xmlns:a16="http://schemas.microsoft.com/office/drawing/2014/main" id="{A43AA5DC-7F5E-4B8C-B26E-B57D037FC436}"/>
              </a:ext>
            </a:extLst>
          </p:cNvPr>
          <p:cNvGrpSpPr/>
          <p:nvPr/>
        </p:nvGrpSpPr>
        <p:grpSpPr>
          <a:xfrm>
            <a:off x="6041667" y="5512713"/>
            <a:ext cx="3077568" cy="954107"/>
            <a:chOff x="6041667" y="5512713"/>
            <a:chExt cx="3077568" cy="954107"/>
          </a:xfrm>
        </p:grpSpPr>
        <p:sp>
          <p:nvSpPr>
            <p:cNvPr id="87" name="Text Box 33"/>
            <p:cNvSpPr txBox="1">
              <a:spLocks noChangeArrowheads="1"/>
            </p:cNvSpPr>
            <p:nvPr/>
          </p:nvSpPr>
          <p:spPr bwMode="auto">
            <a:xfrm>
              <a:off x="6781800" y="5512713"/>
              <a:ext cx="233743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Slightly better</a:t>
              </a:r>
            </a:p>
          </p:txBody>
        </p:sp>
        <p:cxnSp>
          <p:nvCxnSpPr>
            <p:cNvPr id="98" name="Straight Arrow Connector 97"/>
            <p:cNvCxnSpPr/>
            <p:nvPr/>
          </p:nvCxnSpPr>
          <p:spPr bwMode="auto">
            <a:xfrm flipH="1">
              <a:off x="6041667" y="5987385"/>
              <a:ext cx="898856" cy="3185"/>
            </a:xfrm>
            <a:prstGeom prst="straightConnector1">
              <a:avLst/>
            </a:prstGeom>
            <a:noFill/>
            <a:ln w="38100" cap="sq" cmpd="sng" algn="ctr">
              <a:solidFill>
                <a:schemeClr val="hlink"/>
              </a:solidFill>
              <a:prstDash val="solid"/>
              <a:round/>
              <a:headEnd type="none" w="med" len="med"/>
              <a:tailEnd type="triangle"/>
            </a:ln>
            <a:effectLst/>
          </p:spPr>
        </p:cxnSp>
      </p:grpSp>
      <p:cxnSp>
        <p:nvCxnSpPr>
          <p:cNvPr id="57" name="Straight Arrow Connector 56">
            <a:extLst>
              <a:ext uri="{FF2B5EF4-FFF2-40B4-BE49-F238E27FC236}">
                <a16:creationId xmlns:a16="http://schemas.microsoft.com/office/drawing/2014/main" id="{C4FD67B2-73AB-4333-A3FC-10C23CF12555}"/>
              </a:ext>
            </a:extLst>
          </p:cNvPr>
          <p:cNvCxnSpPr/>
          <p:nvPr/>
        </p:nvCxnSpPr>
        <p:spPr bwMode="auto">
          <a:xfrm>
            <a:off x="2209800" y="4541520"/>
            <a:ext cx="984885" cy="0"/>
          </a:xfrm>
          <a:prstGeom prst="straightConnector1">
            <a:avLst/>
          </a:prstGeom>
          <a:noFill/>
          <a:ln w="38100" cap="sq" cmpd="sng" algn="ctr">
            <a:solidFill>
              <a:schemeClr val="hlink"/>
            </a:solidFill>
            <a:prstDash val="solid"/>
            <a:round/>
            <a:headEnd type="none" w="med" len="med"/>
            <a:tailEnd type="triangle"/>
          </a:ln>
          <a:effectLst/>
        </p:spPr>
      </p:cxnSp>
      <p:grpSp>
        <p:nvGrpSpPr>
          <p:cNvPr id="12" name="Group 11">
            <a:extLst>
              <a:ext uri="{FF2B5EF4-FFF2-40B4-BE49-F238E27FC236}">
                <a16:creationId xmlns:a16="http://schemas.microsoft.com/office/drawing/2014/main" id="{7441F7C5-9F7F-4025-8766-3B25DDEF842D}"/>
              </a:ext>
            </a:extLst>
          </p:cNvPr>
          <p:cNvGrpSpPr/>
          <p:nvPr/>
        </p:nvGrpSpPr>
        <p:grpSpPr>
          <a:xfrm>
            <a:off x="6008978" y="3774995"/>
            <a:ext cx="3064537" cy="1384995"/>
            <a:chOff x="6008978" y="3774995"/>
            <a:chExt cx="3064537" cy="1384995"/>
          </a:xfrm>
        </p:grpSpPr>
        <p:sp>
          <p:nvSpPr>
            <p:cNvPr id="86" name="Text Box 33"/>
            <p:cNvSpPr txBox="1">
              <a:spLocks noChangeArrowheads="1"/>
            </p:cNvSpPr>
            <p:nvPr/>
          </p:nvSpPr>
          <p:spPr bwMode="auto">
            <a:xfrm>
              <a:off x="6736080" y="3774995"/>
              <a:ext cx="233743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Learns surprisingly well</a:t>
              </a:r>
            </a:p>
          </p:txBody>
        </p:sp>
        <p:cxnSp>
          <p:nvCxnSpPr>
            <p:cNvPr id="63" name="Straight Arrow Connector 62">
              <a:extLst>
                <a:ext uri="{FF2B5EF4-FFF2-40B4-BE49-F238E27FC236}">
                  <a16:creationId xmlns:a16="http://schemas.microsoft.com/office/drawing/2014/main" id="{F275E22C-27D2-4D20-93DB-EA100A80B634}"/>
                </a:ext>
              </a:extLst>
            </p:cNvPr>
            <p:cNvCxnSpPr/>
            <p:nvPr/>
          </p:nvCxnSpPr>
          <p:spPr bwMode="auto">
            <a:xfrm flipH="1">
              <a:off x="6008978" y="4514195"/>
              <a:ext cx="898856" cy="3185"/>
            </a:xfrm>
            <a:prstGeom prst="straightConnector1">
              <a:avLst/>
            </a:prstGeom>
            <a:noFill/>
            <a:ln w="38100" cap="sq" cmpd="sng" algn="ctr">
              <a:solidFill>
                <a:schemeClr val="hlink"/>
              </a:solidFill>
              <a:prstDash val="solid"/>
              <a:round/>
              <a:headEnd type="none" w="med" len="med"/>
              <a:tailEnd type="triangle"/>
            </a:ln>
            <a:effectLst/>
          </p:spPr>
        </p:cxnSp>
      </p:grpSp>
      <p:pic>
        <p:nvPicPr>
          <p:cNvPr id="11266" name="Picture 2" descr="https://upload.wikimedia.org/wikipedia/commons/thumb/4/42/ReLU_and_GELU.svg/1920px-ReLU_and_GELU.svg.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44360" y="4941170"/>
            <a:ext cx="2145821" cy="1783714"/>
          </a:xfrm>
          <a:prstGeom prst="rect">
            <a:avLst/>
          </a:prstGeom>
          <a:noFill/>
          <a:extLst>
            <a:ext uri="{909E8E84-426E-40DD-AFC4-6F175D3DCCD1}">
              <a14:hiddenFill xmlns:a14="http://schemas.microsoft.com/office/drawing/2010/main">
                <a:solidFill>
                  <a:srgbClr val="FFFFFF"/>
                </a:solidFill>
              </a14:hiddenFill>
            </a:ext>
          </a:extLst>
        </p:spPr>
      </p:pic>
      <p:cxnSp>
        <p:nvCxnSpPr>
          <p:cNvPr id="58" name="Straight Connector 57"/>
          <p:cNvCxnSpPr/>
          <p:nvPr/>
        </p:nvCxnSpPr>
        <p:spPr bwMode="auto">
          <a:xfrm flipV="1">
            <a:off x="3849614" y="6364353"/>
            <a:ext cx="869258" cy="89830"/>
          </a:xfrm>
          <a:prstGeom prst="line">
            <a:avLst/>
          </a:prstGeom>
          <a:noFill/>
          <a:ln w="15875" cap="sq" cmpd="sng" algn="ctr">
            <a:solidFill>
              <a:srgbClr val="0070C0"/>
            </a:solidFill>
            <a:prstDash val="solid"/>
            <a:round/>
            <a:headEnd type="none" w="med" len="med"/>
            <a:tailEnd type="none" w="med" len="med"/>
          </a:ln>
          <a:effectLst/>
        </p:spPr>
      </p:cxnSp>
      <p:cxnSp>
        <p:nvCxnSpPr>
          <p:cNvPr id="64" name="Straight Connector 63"/>
          <p:cNvCxnSpPr/>
          <p:nvPr/>
        </p:nvCxnSpPr>
        <p:spPr bwMode="auto">
          <a:xfrm flipV="1">
            <a:off x="3729189" y="6353928"/>
            <a:ext cx="1004487" cy="0"/>
          </a:xfrm>
          <a:prstGeom prst="line">
            <a:avLst/>
          </a:prstGeom>
          <a:noFill/>
          <a:ln w="15875" cap="sq" cmpd="sng" algn="ctr">
            <a:solidFill>
              <a:srgbClr val="0070C0"/>
            </a:solidFill>
            <a:prstDash val="solid"/>
            <a:round/>
            <a:headEnd type="none" w="med" len="med"/>
            <a:tailEnd type="none" w="med" len="med"/>
          </a:ln>
          <a:effectLst/>
        </p:spPr>
      </p:cxnSp>
    </p:spTree>
    <p:extLst>
      <p:ext uri="{BB962C8B-B14F-4D97-AF65-F5344CB8AC3E}">
        <p14:creationId xmlns:p14="http://schemas.microsoft.com/office/powerpoint/2010/main" val="36303635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0"/>
                                        </p:tgtEl>
                                        <p:attrNameLst>
                                          <p:attrName>style.visibility</p:attrName>
                                        </p:attrNameLst>
                                      </p:cBhvr>
                                      <p:to>
                                        <p:strVal val="visible"/>
                                      </p:to>
                                    </p:set>
                                    <p:anim calcmode="lin" valueType="num">
                                      <p:cBhvr additive="base">
                                        <p:cTn id="13" dur="500" fill="hold"/>
                                        <p:tgtEl>
                                          <p:spTgt spid="50"/>
                                        </p:tgtEl>
                                        <p:attrNameLst>
                                          <p:attrName>ppt_x</p:attrName>
                                        </p:attrNameLst>
                                      </p:cBhvr>
                                      <p:tavLst>
                                        <p:tav tm="0">
                                          <p:val>
                                            <p:strVal val="#ppt_x"/>
                                          </p:val>
                                        </p:tav>
                                        <p:tav tm="100000">
                                          <p:val>
                                            <p:strVal val="#ppt_x"/>
                                          </p:val>
                                        </p:tav>
                                      </p:tavLst>
                                    </p:anim>
                                    <p:anim calcmode="lin" valueType="num">
                                      <p:cBhvr additive="base">
                                        <p:cTn id="1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ppt_x"/>
                                          </p:val>
                                        </p:tav>
                                        <p:tav tm="100000">
                                          <p:val>
                                            <p:strVal val="#ppt_x"/>
                                          </p:val>
                                        </p:tav>
                                      </p:tavLst>
                                    </p:anim>
                                    <p:anim calcmode="lin" valueType="num">
                                      <p:cBhvr additive="base">
                                        <p:cTn id="2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9"/>
                                        </p:tgtEl>
                                        <p:attrNameLst>
                                          <p:attrName>style.visibility</p:attrName>
                                        </p:attrNameLst>
                                      </p:cBhvr>
                                      <p:to>
                                        <p:strVal val="visible"/>
                                      </p:to>
                                    </p:set>
                                    <p:anim calcmode="lin" valueType="num">
                                      <p:cBhvr additive="base">
                                        <p:cTn id="25" dur="500" fill="hold"/>
                                        <p:tgtEl>
                                          <p:spTgt spid="79"/>
                                        </p:tgtEl>
                                        <p:attrNameLst>
                                          <p:attrName>ppt_x</p:attrName>
                                        </p:attrNameLst>
                                      </p:cBhvr>
                                      <p:tavLst>
                                        <p:tav tm="0">
                                          <p:val>
                                            <p:strVal val="#ppt_x"/>
                                          </p:val>
                                        </p:tav>
                                        <p:tav tm="100000">
                                          <p:val>
                                            <p:strVal val="#ppt_x"/>
                                          </p:val>
                                        </p:tav>
                                      </p:tavLst>
                                    </p:anim>
                                    <p:anim calcmode="lin" valueType="num">
                                      <p:cBhvr additive="base">
                                        <p:cTn id="26"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81"/>
                                        </p:tgtEl>
                                        <p:attrNameLst>
                                          <p:attrName>style.visibility</p:attrName>
                                        </p:attrNameLst>
                                      </p:cBhvr>
                                      <p:to>
                                        <p:strVal val="visible"/>
                                      </p:to>
                                    </p:set>
                                    <p:anim calcmode="lin" valueType="num">
                                      <p:cBhvr additive="base">
                                        <p:cTn id="43" dur="500" fill="hold"/>
                                        <p:tgtEl>
                                          <p:spTgt spid="81"/>
                                        </p:tgtEl>
                                        <p:attrNameLst>
                                          <p:attrName>ppt_x</p:attrName>
                                        </p:attrNameLst>
                                      </p:cBhvr>
                                      <p:tavLst>
                                        <p:tav tm="0">
                                          <p:val>
                                            <p:strVal val="#ppt_x"/>
                                          </p:val>
                                        </p:tav>
                                        <p:tav tm="100000">
                                          <p:val>
                                            <p:strVal val="#ppt_x"/>
                                          </p:val>
                                        </p:tav>
                                      </p:tavLst>
                                    </p:anim>
                                    <p:anim calcmode="lin" valueType="num">
                                      <p:cBhvr additive="base">
                                        <p:cTn id="44" dur="500" fill="hold"/>
                                        <p:tgtEl>
                                          <p:spTgt spid="81"/>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88"/>
                                        </p:tgtEl>
                                        <p:attrNameLst>
                                          <p:attrName>style.visibility</p:attrName>
                                        </p:attrNameLst>
                                      </p:cBhvr>
                                      <p:to>
                                        <p:strVal val="visible"/>
                                      </p:to>
                                    </p:set>
                                    <p:anim calcmode="lin" valueType="num">
                                      <p:cBhvr additive="base">
                                        <p:cTn id="47" dur="500" fill="hold"/>
                                        <p:tgtEl>
                                          <p:spTgt spid="88"/>
                                        </p:tgtEl>
                                        <p:attrNameLst>
                                          <p:attrName>ppt_x</p:attrName>
                                        </p:attrNameLst>
                                      </p:cBhvr>
                                      <p:tavLst>
                                        <p:tav tm="0">
                                          <p:val>
                                            <p:strVal val="#ppt_x"/>
                                          </p:val>
                                        </p:tav>
                                        <p:tav tm="100000">
                                          <p:val>
                                            <p:strVal val="#ppt_x"/>
                                          </p:val>
                                        </p:tav>
                                      </p:tavLst>
                                    </p:anim>
                                    <p:anim calcmode="lin" valueType="num">
                                      <p:cBhvr additive="base">
                                        <p:cTn id="48"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9"/>
                                        </p:tgtEl>
                                        <p:attrNameLst>
                                          <p:attrName>style.visibility</p:attrName>
                                        </p:attrNameLst>
                                      </p:cBhvr>
                                      <p:to>
                                        <p:strVal val="visible"/>
                                      </p:to>
                                    </p:set>
                                    <p:anim calcmode="lin" valueType="num">
                                      <p:cBhvr additive="base">
                                        <p:cTn id="53" dur="500" fill="hold"/>
                                        <p:tgtEl>
                                          <p:spTgt spid="9"/>
                                        </p:tgtEl>
                                        <p:attrNameLst>
                                          <p:attrName>ppt_x</p:attrName>
                                        </p:attrNameLst>
                                      </p:cBhvr>
                                      <p:tavLst>
                                        <p:tav tm="0">
                                          <p:val>
                                            <p:strVal val="#ppt_x"/>
                                          </p:val>
                                        </p:tav>
                                        <p:tav tm="100000">
                                          <p:val>
                                            <p:strVal val="#ppt_x"/>
                                          </p:val>
                                        </p:tav>
                                      </p:tavLst>
                                    </p:anim>
                                    <p:anim calcmode="lin" valueType="num">
                                      <p:cBhvr additive="base">
                                        <p:cTn id="5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5"/>
                                        </p:tgtEl>
                                        <p:attrNameLst>
                                          <p:attrName>style.visibility</p:attrName>
                                        </p:attrNameLst>
                                      </p:cBhvr>
                                      <p:to>
                                        <p:strVal val="visible"/>
                                      </p:to>
                                    </p:set>
                                    <p:anim calcmode="lin" valueType="num">
                                      <p:cBhvr additive="base">
                                        <p:cTn id="59" dur="500" fill="hold"/>
                                        <p:tgtEl>
                                          <p:spTgt spid="5"/>
                                        </p:tgtEl>
                                        <p:attrNameLst>
                                          <p:attrName>ppt_x</p:attrName>
                                        </p:attrNameLst>
                                      </p:cBhvr>
                                      <p:tavLst>
                                        <p:tav tm="0">
                                          <p:val>
                                            <p:strVal val="#ppt_x"/>
                                          </p:val>
                                        </p:tav>
                                        <p:tav tm="100000">
                                          <p:val>
                                            <p:strVal val="#ppt_x"/>
                                          </p:val>
                                        </p:tav>
                                      </p:tavLst>
                                    </p:anim>
                                    <p:anim calcmode="lin" valueType="num">
                                      <p:cBhvr additive="base">
                                        <p:cTn id="6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7"/>
                                        </p:tgtEl>
                                        <p:attrNameLst>
                                          <p:attrName>style.visibility</p:attrName>
                                        </p:attrNameLst>
                                      </p:cBhvr>
                                      <p:to>
                                        <p:strVal val="visible"/>
                                      </p:to>
                                    </p:set>
                                    <p:anim calcmode="lin" valueType="num">
                                      <p:cBhvr additive="base">
                                        <p:cTn id="65" dur="500" fill="hold"/>
                                        <p:tgtEl>
                                          <p:spTgt spid="57"/>
                                        </p:tgtEl>
                                        <p:attrNameLst>
                                          <p:attrName>ppt_x</p:attrName>
                                        </p:attrNameLst>
                                      </p:cBhvr>
                                      <p:tavLst>
                                        <p:tav tm="0">
                                          <p:val>
                                            <p:strVal val="#ppt_x"/>
                                          </p:val>
                                        </p:tav>
                                        <p:tav tm="100000">
                                          <p:val>
                                            <p:strVal val="#ppt_x"/>
                                          </p:val>
                                        </p:tav>
                                      </p:tavLst>
                                    </p:anim>
                                    <p:anim calcmode="lin" valueType="num">
                                      <p:cBhvr additive="base">
                                        <p:cTn id="66"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2"/>
                                        </p:tgtEl>
                                        <p:attrNameLst>
                                          <p:attrName>style.visibility</p:attrName>
                                        </p:attrNameLst>
                                      </p:cBhvr>
                                      <p:to>
                                        <p:strVal val="visible"/>
                                      </p:to>
                                    </p:set>
                                    <p:anim calcmode="lin" valueType="num">
                                      <p:cBhvr additive="base">
                                        <p:cTn id="71" dur="500" fill="hold"/>
                                        <p:tgtEl>
                                          <p:spTgt spid="12"/>
                                        </p:tgtEl>
                                        <p:attrNameLst>
                                          <p:attrName>ppt_x</p:attrName>
                                        </p:attrNameLst>
                                      </p:cBhvr>
                                      <p:tavLst>
                                        <p:tav tm="0">
                                          <p:val>
                                            <p:strVal val="#ppt_x"/>
                                          </p:val>
                                        </p:tav>
                                        <p:tav tm="100000">
                                          <p:val>
                                            <p:strVal val="#ppt_x"/>
                                          </p:val>
                                        </p:tav>
                                      </p:tavLst>
                                    </p:anim>
                                    <p:anim calcmode="lin" valueType="num">
                                      <p:cBhvr additive="base">
                                        <p:cTn id="7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6"/>
                                        </p:tgtEl>
                                        <p:attrNameLst>
                                          <p:attrName>style.visibility</p:attrName>
                                        </p:attrNameLst>
                                      </p:cBhvr>
                                      <p:to>
                                        <p:strVal val="visible"/>
                                      </p:to>
                                    </p:set>
                                    <p:anim calcmode="lin" valueType="num">
                                      <p:cBhvr additive="base">
                                        <p:cTn id="77" dur="500" fill="hold"/>
                                        <p:tgtEl>
                                          <p:spTgt spid="6"/>
                                        </p:tgtEl>
                                        <p:attrNameLst>
                                          <p:attrName>ppt_x</p:attrName>
                                        </p:attrNameLst>
                                      </p:cBhvr>
                                      <p:tavLst>
                                        <p:tav tm="0">
                                          <p:val>
                                            <p:strVal val="#ppt_x"/>
                                          </p:val>
                                        </p:tav>
                                        <p:tav tm="100000">
                                          <p:val>
                                            <p:strVal val="#ppt_x"/>
                                          </p:val>
                                        </p:tav>
                                      </p:tavLst>
                                    </p:anim>
                                    <p:anim calcmode="lin" valueType="num">
                                      <p:cBhvr additive="base">
                                        <p:cTn id="78" dur="500" fill="hold"/>
                                        <p:tgtEl>
                                          <p:spTgt spid="6"/>
                                        </p:tgtEl>
                                        <p:attrNameLst>
                                          <p:attrName>ppt_y</p:attrName>
                                        </p:attrNameLst>
                                      </p:cBhvr>
                                      <p:tavLst>
                                        <p:tav tm="0">
                                          <p:val>
                                            <p:strVal val="1+#ppt_h/2"/>
                                          </p:val>
                                        </p:tav>
                                        <p:tav tm="100000">
                                          <p:val>
                                            <p:strVal val="#ppt_y"/>
                                          </p:val>
                                        </p:tav>
                                      </p:tavLst>
                                    </p:anim>
                                  </p:childTnLst>
                                </p:cTn>
                              </p:par>
                              <p:par>
                                <p:cTn id="79" presetID="2" presetClass="entr" presetSubtype="4" fill="hold" nodeType="withEffect">
                                  <p:stCondLst>
                                    <p:cond delay="0"/>
                                  </p:stCondLst>
                                  <p:childTnLst>
                                    <p:set>
                                      <p:cBhvr>
                                        <p:cTn id="80" dur="1" fill="hold">
                                          <p:stCondLst>
                                            <p:cond delay="0"/>
                                          </p:stCondLst>
                                        </p:cTn>
                                        <p:tgtEl>
                                          <p:spTgt spid="64"/>
                                        </p:tgtEl>
                                        <p:attrNameLst>
                                          <p:attrName>style.visibility</p:attrName>
                                        </p:attrNameLst>
                                      </p:cBhvr>
                                      <p:to>
                                        <p:strVal val="visible"/>
                                      </p:to>
                                    </p:set>
                                    <p:anim calcmode="lin" valueType="num">
                                      <p:cBhvr additive="base">
                                        <p:cTn id="81" dur="500" fill="hold"/>
                                        <p:tgtEl>
                                          <p:spTgt spid="64"/>
                                        </p:tgtEl>
                                        <p:attrNameLst>
                                          <p:attrName>ppt_x</p:attrName>
                                        </p:attrNameLst>
                                      </p:cBhvr>
                                      <p:tavLst>
                                        <p:tav tm="0">
                                          <p:val>
                                            <p:strVal val="#ppt_x"/>
                                          </p:val>
                                        </p:tav>
                                        <p:tav tm="100000">
                                          <p:val>
                                            <p:strVal val="#ppt_x"/>
                                          </p:val>
                                        </p:tav>
                                      </p:tavLst>
                                    </p:anim>
                                    <p:anim calcmode="lin" valueType="num">
                                      <p:cBhvr additive="base">
                                        <p:cTn id="82" dur="500" fill="hold"/>
                                        <p:tgtEl>
                                          <p:spTgt spid="6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90"/>
                                        </p:tgtEl>
                                        <p:attrNameLst>
                                          <p:attrName>style.visibility</p:attrName>
                                        </p:attrNameLst>
                                      </p:cBhvr>
                                      <p:to>
                                        <p:strVal val="visible"/>
                                      </p:to>
                                    </p:set>
                                    <p:anim calcmode="lin" valueType="num">
                                      <p:cBhvr additive="base">
                                        <p:cTn id="87" dur="500" fill="hold"/>
                                        <p:tgtEl>
                                          <p:spTgt spid="90"/>
                                        </p:tgtEl>
                                        <p:attrNameLst>
                                          <p:attrName>ppt_x</p:attrName>
                                        </p:attrNameLst>
                                      </p:cBhvr>
                                      <p:tavLst>
                                        <p:tav tm="0">
                                          <p:val>
                                            <p:strVal val="#ppt_x"/>
                                          </p:val>
                                        </p:tav>
                                        <p:tav tm="100000">
                                          <p:val>
                                            <p:strVal val="#ppt_x"/>
                                          </p:val>
                                        </p:tav>
                                      </p:tavLst>
                                    </p:anim>
                                    <p:anim calcmode="lin" valueType="num">
                                      <p:cBhvr additive="base">
                                        <p:cTn id="88"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3"/>
                                        </p:tgtEl>
                                        <p:attrNameLst>
                                          <p:attrName>style.visibility</p:attrName>
                                        </p:attrNameLst>
                                      </p:cBhvr>
                                      <p:to>
                                        <p:strVal val="visible"/>
                                      </p:to>
                                    </p:set>
                                    <p:anim calcmode="lin" valueType="num">
                                      <p:cBhvr additive="base">
                                        <p:cTn id="93" dur="500" fill="hold"/>
                                        <p:tgtEl>
                                          <p:spTgt spid="13"/>
                                        </p:tgtEl>
                                        <p:attrNameLst>
                                          <p:attrName>ppt_x</p:attrName>
                                        </p:attrNameLst>
                                      </p:cBhvr>
                                      <p:tavLst>
                                        <p:tav tm="0">
                                          <p:val>
                                            <p:strVal val="#ppt_x"/>
                                          </p:val>
                                        </p:tav>
                                        <p:tav tm="100000">
                                          <p:val>
                                            <p:strVal val="#ppt_x"/>
                                          </p:val>
                                        </p:tav>
                                      </p:tavLst>
                                    </p:anim>
                                    <p:anim calcmode="lin" valueType="num">
                                      <p:cBhvr additive="base">
                                        <p:cTn id="9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4" fill="hold" nodeType="clickEffect">
                                  <p:stCondLst>
                                    <p:cond delay="0"/>
                                  </p:stCondLst>
                                  <p:childTnLst>
                                    <p:set>
                                      <p:cBhvr>
                                        <p:cTn id="98" dur="1" fill="hold">
                                          <p:stCondLst>
                                            <p:cond delay="0"/>
                                          </p:stCondLst>
                                        </p:cTn>
                                        <p:tgtEl>
                                          <p:spTgt spid="58"/>
                                        </p:tgtEl>
                                        <p:attrNameLst>
                                          <p:attrName>style.visibility</p:attrName>
                                        </p:attrNameLst>
                                      </p:cBhvr>
                                      <p:to>
                                        <p:strVal val="visible"/>
                                      </p:to>
                                    </p:set>
                                    <p:anim calcmode="lin" valueType="num">
                                      <p:cBhvr additive="base">
                                        <p:cTn id="99" dur="500" fill="hold"/>
                                        <p:tgtEl>
                                          <p:spTgt spid="58"/>
                                        </p:tgtEl>
                                        <p:attrNameLst>
                                          <p:attrName>ppt_x</p:attrName>
                                        </p:attrNameLst>
                                      </p:cBhvr>
                                      <p:tavLst>
                                        <p:tav tm="0">
                                          <p:val>
                                            <p:strVal val="#ppt_x"/>
                                          </p:val>
                                        </p:tav>
                                        <p:tav tm="100000">
                                          <p:val>
                                            <p:strVal val="#ppt_x"/>
                                          </p:val>
                                        </p:tav>
                                      </p:tavLst>
                                    </p:anim>
                                    <p:anim calcmode="lin" valueType="num">
                                      <p:cBhvr additive="base">
                                        <p:cTn id="100" dur="500" fill="hold"/>
                                        <p:tgtEl>
                                          <p:spTgt spid="58"/>
                                        </p:tgtEl>
                                        <p:attrNameLst>
                                          <p:attrName>ppt_y</p:attrName>
                                        </p:attrNameLst>
                                      </p:cBhvr>
                                      <p:tavLst>
                                        <p:tav tm="0">
                                          <p:val>
                                            <p:strVal val="1+#ppt_h/2"/>
                                          </p:val>
                                        </p:tav>
                                        <p:tav tm="100000">
                                          <p:val>
                                            <p:strVal val="#ppt_y"/>
                                          </p:val>
                                        </p:tav>
                                      </p:tavLst>
                                    </p:anim>
                                  </p:childTnLst>
                                </p:cTn>
                              </p:par>
                              <p:par>
                                <p:cTn id="101" presetID="1" presetClass="exit" presetSubtype="0" fill="hold" nodeType="withEffect">
                                  <p:stCondLst>
                                    <p:cond delay="0"/>
                                  </p:stCondLst>
                                  <p:childTnLst>
                                    <p:set>
                                      <p:cBhvr>
                                        <p:cTn id="102" dur="1" fill="hold">
                                          <p:stCondLst>
                                            <p:cond delay="0"/>
                                          </p:stCondLst>
                                        </p:cTn>
                                        <p:tgtEl>
                                          <p:spTgt spid="64"/>
                                        </p:tgtEl>
                                        <p:attrNameLst>
                                          <p:attrName>style.visibility</p:attrName>
                                        </p:attrNameLst>
                                      </p:cBhvr>
                                      <p:to>
                                        <p:strVal val="hidden"/>
                                      </p:to>
                                    </p:set>
                                  </p:childTnLst>
                                </p:cTn>
                              </p:par>
                            </p:childTnLst>
                          </p:cTn>
                        </p:par>
                      </p:childTnLst>
                    </p:cTn>
                  </p:par>
                  <p:par>
                    <p:cTn id="103" fill="hold">
                      <p:stCondLst>
                        <p:cond delay="indefinite"/>
                      </p:stCondLst>
                      <p:childTnLst>
                        <p:par>
                          <p:cTn id="104" fill="hold">
                            <p:stCondLst>
                              <p:cond delay="0"/>
                            </p:stCondLst>
                            <p:childTnLst>
                              <p:par>
                                <p:cTn id="105" presetID="2" presetClass="entr" presetSubtype="4" fill="hold" nodeType="clickEffect">
                                  <p:stCondLst>
                                    <p:cond delay="0"/>
                                  </p:stCondLst>
                                  <p:childTnLst>
                                    <p:set>
                                      <p:cBhvr>
                                        <p:cTn id="106" dur="1" fill="hold">
                                          <p:stCondLst>
                                            <p:cond delay="0"/>
                                          </p:stCondLst>
                                        </p:cTn>
                                        <p:tgtEl>
                                          <p:spTgt spid="11266"/>
                                        </p:tgtEl>
                                        <p:attrNameLst>
                                          <p:attrName>style.visibility</p:attrName>
                                        </p:attrNameLst>
                                      </p:cBhvr>
                                      <p:to>
                                        <p:strVal val="visible"/>
                                      </p:to>
                                    </p:set>
                                    <p:anim calcmode="lin" valueType="num">
                                      <p:cBhvr additive="base">
                                        <p:cTn id="107" dur="500" fill="hold"/>
                                        <p:tgtEl>
                                          <p:spTgt spid="11266"/>
                                        </p:tgtEl>
                                        <p:attrNameLst>
                                          <p:attrName>ppt_x</p:attrName>
                                        </p:attrNameLst>
                                      </p:cBhvr>
                                      <p:tavLst>
                                        <p:tav tm="0">
                                          <p:val>
                                            <p:strVal val="#ppt_x"/>
                                          </p:val>
                                        </p:tav>
                                        <p:tav tm="100000">
                                          <p:val>
                                            <p:strVal val="#ppt_x"/>
                                          </p:val>
                                        </p:tav>
                                      </p:tavLst>
                                    </p:anim>
                                    <p:anim calcmode="lin" valueType="num">
                                      <p:cBhvr additive="base">
                                        <p:cTn id="108" dur="500" fill="hold"/>
                                        <p:tgtEl>
                                          <p:spTgt spid="1126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79" grpId="0"/>
      <p:bldP spid="81" grpId="0"/>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 </a:t>
                </a:r>
                <a:r>
                  <a:rPr lang="en-US" altLang="en-US" sz="2800" dirty="0">
                    <a:latin typeface="Times New Roman" pitchFamily="18" charset="0"/>
                  </a:rPr>
                  <a:t>is a set of </a:t>
                </a:r>
                <a:r>
                  <a:rPr lang="en-US" altLang="en-US" sz="2800" dirty="0">
                    <a:latin typeface="Times New Roman" pitchFamily="18" charset="0"/>
                    <a:sym typeface="Symbol" panose="05050102010706020507" pitchFamily="18" charset="2"/>
                  </a:rPr>
                  <a:t>input/output pairs</a:t>
                </a:r>
                <a:br>
                  <a:rPr lang="en-US" altLang="en-US" sz="2800" dirty="0">
                    <a:latin typeface="Times New Roman" pitchFamily="18" charset="0"/>
                    <a:sym typeface="Symbol" panose="05050102010706020507" pitchFamily="18" charset="2"/>
                  </a:rPr>
                </a:br>
                <a:endParaRPr lang="en-US" altLang="en-US" sz="2800" dirty="0">
                  <a:solidFill>
                    <a:srgbClr val="FF00FF"/>
                  </a:solidFill>
                  <a:latin typeface="Times New Roman" pitchFamily="18" charset="0"/>
                  <a:sym typeface="Symbol" panose="05050102010706020507" pitchFamily="18" charset="2"/>
                </a:endParaRPr>
              </a:p>
              <a:p>
                <a:pPr>
                  <a:spcBef>
                    <a:spcPct val="0"/>
                  </a:spcBef>
                </a:pPr>
                <a:r>
                  <a:rPr lang="en-US" altLang="en-US" sz="1200" dirty="0">
                    <a:solidFill>
                      <a:srgbClr val="FF00FF"/>
                    </a:solidFill>
                    <a:latin typeface="Times New Roman" pitchFamily="18" charset="0"/>
                    <a:sym typeface="Symbol" panose="05050102010706020507" pitchFamily="18" charset="2"/>
                  </a:rPr>
                  <a:t>   </a:t>
                </a:r>
              </a:p>
              <a:p>
                <a:pPr>
                  <a:spcBef>
                    <a:spcPct val="0"/>
                  </a:spcBef>
                </a:pPr>
                <a:r>
                  <a:rPr lang="en-US" altLang="en-US" sz="2800" dirty="0">
                    <a:latin typeface="Times New Roman" pitchFamily="18" charset="0"/>
                    <a:sym typeface="Symbol" panose="05050102010706020507" pitchFamily="18" charset="2"/>
                  </a:rPr>
                  <a:t>     Maybe each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i="1" baseline="-25000" dirty="0">
                    <a:solidFill>
                      <a:srgbClr val="FF00FF"/>
                    </a:solidFill>
                    <a:latin typeface="Times New Roman" pitchFamily="18" charset="0"/>
                  </a:rPr>
                  <a:t> </a:t>
                </a:r>
                <a:r>
                  <a:rPr lang="en-US" altLang="en-US" sz="2800" dirty="0">
                    <a:latin typeface="Times New Roman" pitchFamily="18"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3"/>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412187" y="1628400"/>
            <a:ext cx="1217213" cy="810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5"/>
                <a:stretch>
                  <a:fillRect l="-2605" t="-12791" r="-1489" b="-3255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Rectangle 5"/>
              <p:cNvSpPr>
                <a:spLocks noChangeArrowheads="1"/>
              </p:cNvSpPr>
              <p:nvPr/>
            </p:nvSpPr>
            <p:spPr bwMode="auto">
              <a:xfrm>
                <a:off x="809890" y="2852410"/>
                <a:ext cx="8661345"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  </a:t>
                </a:r>
                <a:r>
                  <a:rPr lang="en-US" altLang="en-US" sz="2800" dirty="0">
                    <a:latin typeface="Times New Roman" pitchFamily="18" charset="0"/>
                    <a:sym typeface="Symbol" panose="05050102010706020507" pitchFamily="18" charset="2"/>
                  </a:rPr>
                  <a:t>when understood which data item. </a:t>
                </a:r>
              </a:p>
            </p:txBody>
          </p:sp>
        </mc:Choice>
        <mc:Fallback xmlns="">
          <p:sp>
            <p:nvSpPr>
              <p:cNvPr id="54" name="Rectangle 5"/>
              <p:cNvSpPr>
                <a:spLocks noRot="1" noChangeAspect="1" noMove="1" noResize="1" noEditPoints="1" noAdjustHandles="1" noChangeArrowheads="1" noChangeShapeType="1" noTextEdit="1"/>
              </p:cNvSpPr>
              <p:nvPr/>
            </p:nvSpPr>
            <p:spPr bwMode="auto">
              <a:xfrm>
                <a:off x="809890" y="2852410"/>
                <a:ext cx="8661345" cy="954107"/>
              </a:xfrm>
              <a:prstGeom prst="rect">
                <a:avLst/>
              </a:prstGeom>
              <a:blipFill>
                <a:blip r:embed="rId6"/>
                <a:stretch>
                  <a:fillRect t="-7051" b="-1794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5" name="Rectangle 54"/>
              <p:cNvSpPr/>
              <p:nvPr/>
            </p:nvSpPr>
            <p:spPr>
              <a:xfrm>
                <a:off x="533400" y="2438400"/>
                <a:ext cx="6747745" cy="523220"/>
              </a:xfrm>
              <a:prstGeom prst="rect">
                <a:avLst/>
              </a:prstGeom>
            </p:spPr>
            <p:txBody>
              <a:bodyPr wrap="none">
                <a:spAutoFit/>
              </a:bodyPr>
              <a:lstStyle/>
              <a:p>
                <a:r>
                  <a:rPr lang="en-US" altLang="en-US" dirty="0">
                    <a:sym typeface="Symbol" panose="05050102010706020507" pitchFamily="18" charset="2"/>
                  </a:rPr>
                  <a:t>Note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b="1" i="1" dirty="0">
                    <a:solidFill>
                      <a:srgbClr val="FF00FF"/>
                    </a:solidFill>
                    <a:sym typeface="Symbol" panose="05050102010706020507" pitchFamily="18" charset="2"/>
                  </a:rPr>
                  <a:t> </a:t>
                </a:r>
                <a:r>
                  <a:rPr lang="en-US" altLang="en-US" dirty="0">
                    <a:sym typeface="Symbol" panose="05050102010706020507" pitchFamily="18" charset="2"/>
                  </a:rPr>
                  <a:t>is a vector of a value for each pixel. </a:t>
                </a:r>
                <a:endParaRPr lang="en-CA" dirty="0"/>
              </a:p>
            </p:txBody>
          </p:sp>
        </mc:Choice>
        <mc:Fallback xmlns="">
          <p:sp>
            <p:nvSpPr>
              <p:cNvPr id="55" name="Rectangle 54"/>
              <p:cNvSpPr>
                <a:spLocks noRot="1" noChangeAspect="1" noMove="1" noResize="1" noEditPoints="1" noAdjustHandles="1" noChangeArrowheads="1" noChangeShapeType="1" noTextEdit="1"/>
              </p:cNvSpPr>
              <p:nvPr/>
            </p:nvSpPr>
            <p:spPr>
              <a:xfrm>
                <a:off x="533400" y="2438400"/>
                <a:ext cx="6747745" cy="523220"/>
              </a:xfrm>
              <a:prstGeom prst="rect">
                <a:avLst/>
              </a:prstGeom>
              <a:blipFill>
                <a:blip r:embed="rId7"/>
                <a:stretch>
                  <a:fillRect l="-1899" t="-11628" r="-995" b="-31395"/>
                </a:stretch>
              </a:blipFill>
            </p:spPr>
            <p:txBody>
              <a:bodyPr/>
              <a:lstStyle/>
              <a:p>
                <a:r>
                  <a:rPr lang="en-CA">
                    <a:noFill/>
                  </a:rPr>
                  <a:t> </a:t>
                </a:r>
              </a:p>
            </p:txBody>
          </p:sp>
        </mc:Fallback>
      </mc:AlternateContent>
      <p:grpSp>
        <p:nvGrpSpPr>
          <p:cNvPr id="5" name="Group 4"/>
          <p:cNvGrpSpPr/>
          <p:nvPr/>
        </p:nvGrpSpPr>
        <p:grpSpPr>
          <a:xfrm>
            <a:off x="3657600" y="2286000"/>
            <a:ext cx="973343" cy="600700"/>
            <a:chOff x="3657600" y="2286000"/>
            <a:chExt cx="973343" cy="600700"/>
          </a:xfrm>
        </p:grpSpPr>
        <p:sp>
          <p:nvSpPr>
            <p:cNvPr id="58" name="Rectangle 57"/>
            <p:cNvSpPr/>
            <p:nvPr/>
          </p:nvSpPr>
          <p:spPr>
            <a:xfrm>
              <a:off x="3657600" y="2286000"/>
              <a:ext cx="973343" cy="400110"/>
            </a:xfrm>
            <a:prstGeom prst="rect">
              <a:avLst/>
            </a:prstGeom>
          </p:spPr>
          <p:txBody>
            <a:bodyPr wrap="none">
              <a:spAutoFit/>
            </a:bodyPr>
            <a:lstStyle/>
            <a:p>
              <a:r>
                <a:rPr lang="en-CA" altLang="en-US" sz="2000" dirty="0">
                  <a:sym typeface="Symbol" panose="05050102010706020507" pitchFamily="18" charset="2"/>
                </a:rPr>
                <a:t>or three</a:t>
              </a:r>
              <a:endParaRPr lang="en-CA" sz="2000" dirty="0"/>
            </a:p>
          </p:txBody>
        </p:sp>
        <p:cxnSp>
          <p:nvCxnSpPr>
            <p:cNvPr id="3" name="Straight Connector 2"/>
            <p:cNvCxnSpPr/>
            <p:nvPr/>
          </p:nvCxnSpPr>
          <p:spPr bwMode="auto">
            <a:xfrm flipV="1">
              <a:off x="3810000" y="2625090"/>
              <a:ext cx="304800" cy="261610"/>
            </a:xfrm>
            <a:prstGeom prst="line">
              <a:avLst/>
            </a:prstGeom>
            <a:noFill/>
            <a:ln w="127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141" name="Rectangle 140">
                <a:extLst>
                  <a:ext uri="{FF2B5EF4-FFF2-40B4-BE49-F238E27FC236}">
                    <a16:creationId xmlns:a16="http://schemas.microsoft.com/office/drawing/2014/main" id="{AFC369AF-7C4D-4132-8A90-0BC30AC3D4F6}"/>
                  </a:ext>
                </a:extLst>
              </p:cNvPr>
              <p:cNvSpPr/>
              <p:nvPr/>
            </p:nvSpPr>
            <p:spPr>
              <a:xfrm>
                <a:off x="609600" y="3819106"/>
                <a:ext cx="5945858" cy="954107"/>
              </a:xfrm>
              <a:prstGeom prst="rect">
                <a:avLst/>
              </a:prstGeom>
            </p:spPr>
            <p:txBody>
              <a:bodyPr wrap="none">
                <a:spAutoFit/>
              </a:bodyPr>
              <a:lstStyle/>
              <a:p>
                <a:r>
                  <a:rPr lang="en-US" altLang="en-US" dirty="0">
                    <a:sym typeface="Symbol" panose="05050102010706020507" pitchFamily="18" charset="2"/>
                  </a:rPr>
                  <a:t>Such a vector </a:t>
                </a:r>
                <a14:m>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a14:m>
                <a:r>
                  <a:rPr lang="en-US" altLang="en-US" dirty="0">
                    <a:sym typeface="Symbol" panose="05050102010706020507" pitchFamily="18" charset="2"/>
                  </a:rPr>
                  <a:t>of values can be placed </a:t>
                </a:r>
              </a:p>
              <a:p>
                <a:r>
                  <a:rPr lang="en-US" altLang="en-US" dirty="0">
                    <a:sym typeface="Symbol" panose="05050102010706020507" pitchFamily="18" charset="2"/>
                  </a:rPr>
                  <a:t>    in </a:t>
                </a:r>
                <a:r>
                  <a:rPr lang="en-US" altLang="en-US" dirty="0">
                    <a:solidFill>
                      <a:srgbClr val="FFFF00"/>
                    </a:solidFill>
                    <a:sym typeface="Symbol" panose="05050102010706020507" pitchFamily="18" charset="2"/>
                  </a:rPr>
                  <a:t>n-dimensional</a:t>
                </a:r>
                <a:r>
                  <a:rPr lang="en-US" altLang="en-US" dirty="0">
                    <a:sym typeface="Symbol" panose="05050102010706020507" pitchFamily="18" charset="2"/>
                  </a:rPr>
                  <a:t> space. </a:t>
                </a:r>
                <a:endParaRPr lang="en-CA" dirty="0"/>
              </a:p>
            </p:txBody>
          </p:sp>
        </mc:Choice>
        <mc:Fallback xmlns="">
          <p:sp>
            <p:nvSpPr>
              <p:cNvPr id="141" name="Rectangle 140">
                <a:extLst>
                  <a:ext uri="{FF2B5EF4-FFF2-40B4-BE49-F238E27FC236}">
                    <a16:creationId xmlns:a16="http://schemas.microsoft.com/office/drawing/2014/main" id="{AFC369AF-7C4D-4132-8A90-0BC30AC3D4F6}"/>
                  </a:ext>
                </a:extLst>
              </p:cNvPr>
              <p:cNvSpPr>
                <a:spLocks noRot="1" noChangeAspect="1" noMove="1" noResize="1" noEditPoints="1" noAdjustHandles="1" noChangeArrowheads="1" noChangeShapeType="1" noTextEdit="1"/>
              </p:cNvSpPr>
              <p:nvPr/>
            </p:nvSpPr>
            <p:spPr>
              <a:xfrm>
                <a:off x="609600" y="3819106"/>
                <a:ext cx="5945858" cy="954107"/>
              </a:xfrm>
              <a:prstGeom prst="rect">
                <a:avLst/>
              </a:prstGeom>
              <a:blipFill>
                <a:blip r:embed="rId8"/>
                <a:stretch>
                  <a:fillRect l="-2051" t="-6369" r="-1128" b="-16561"/>
                </a:stretch>
              </a:blipFill>
            </p:spPr>
            <p:txBody>
              <a:bodyPr/>
              <a:lstStyle/>
              <a:p>
                <a:r>
                  <a:rPr lang="en-US">
                    <a:noFill/>
                  </a:rPr>
                  <a:t> </a:t>
                </a:r>
              </a:p>
            </p:txBody>
          </p:sp>
        </mc:Fallback>
      </mc:AlternateContent>
      <p:grpSp>
        <p:nvGrpSpPr>
          <p:cNvPr id="22" name="Group 21">
            <a:extLst>
              <a:ext uri="{FF2B5EF4-FFF2-40B4-BE49-F238E27FC236}">
                <a16:creationId xmlns:a16="http://schemas.microsoft.com/office/drawing/2014/main" id="{5EA1947A-92A2-48B6-8BC0-E0F90546E6B4}"/>
              </a:ext>
            </a:extLst>
          </p:cNvPr>
          <p:cNvGrpSpPr/>
          <p:nvPr/>
        </p:nvGrpSpPr>
        <p:grpSpPr>
          <a:xfrm>
            <a:off x="2985705" y="4894043"/>
            <a:ext cx="419965" cy="457201"/>
            <a:chOff x="2985705" y="4894043"/>
            <a:chExt cx="419965" cy="457201"/>
          </a:xfrm>
        </p:grpSpPr>
        <p:pic>
          <p:nvPicPr>
            <p:cNvPr id="92" name="Picture 91">
              <a:extLst>
                <a:ext uri="{FF2B5EF4-FFF2-40B4-BE49-F238E27FC236}">
                  <a16:creationId xmlns:a16="http://schemas.microsoft.com/office/drawing/2014/main" id="{0C9BEFF3-1516-4C95-B435-3C3D67398EE0}"/>
                </a:ext>
              </a:extLst>
            </p:cNvPr>
            <p:cNvPicPr>
              <a:picLocks noChangeAspect="1"/>
            </p:cNvPicPr>
            <p:nvPr/>
          </p:nvPicPr>
          <p:blipFill rotWithShape="1">
            <a:blip r:embed="rId9"/>
            <a:srcRect l="21431" t="1733" r="59465" b="73385"/>
            <a:stretch/>
          </p:blipFill>
          <p:spPr>
            <a:xfrm>
              <a:off x="2985705" y="4894043"/>
              <a:ext cx="419965" cy="457201"/>
            </a:xfrm>
            <a:prstGeom prst="rect">
              <a:avLst/>
            </a:prstGeom>
          </p:spPr>
        </p:pic>
        <p:sp>
          <p:nvSpPr>
            <p:cNvPr id="93" name="Rectangle 92">
              <a:extLst>
                <a:ext uri="{FF2B5EF4-FFF2-40B4-BE49-F238E27FC236}">
                  <a16:creationId xmlns:a16="http://schemas.microsoft.com/office/drawing/2014/main" id="{5275A70B-22BC-489C-9E1F-81FE6FA43D10}"/>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67" name="Group 166">
            <a:extLst>
              <a:ext uri="{FF2B5EF4-FFF2-40B4-BE49-F238E27FC236}">
                <a16:creationId xmlns:a16="http://schemas.microsoft.com/office/drawing/2014/main" id="{7E05DD01-730F-4701-BB0B-64D2F33F403C}"/>
              </a:ext>
            </a:extLst>
          </p:cNvPr>
          <p:cNvGrpSpPr/>
          <p:nvPr/>
        </p:nvGrpSpPr>
        <p:grpSpPr>
          <a:xfrm>
            <a:off x="88900" y="4867694"/>
            <a:ext cx="2245157" cy="1888156"/>
            <a:chOff x="1760886" y="4867694"/>
            <a:chExt cx="2245157" cy="1888156"/>
          </a:xfrm>
        </p:grpSpPr>
        <p:sp>
          <p:nvSpPr>
            <p:cNvPr id="168" name="Rectangle 167">
              <a:extLst>
                <a:ext uri="{FF2B5EF4-FFF2-40B4-BE49-F238E27FC236}">
                  <a16:creationId xmlns:a16="http://schemas.microsoft.com/office/drawing/2014/main" id="{CC7BC956-8BB2-426C-B6E6-0719E04E6C2A}"/>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69" name="Straight Connector 168">
              <a:extLst>
                <a:ext uri="{FF2B5EF4-FFF2-40B4-BE49-F238E27FC236}">
                  <a16:creationId xmlns:a16="http://schemas.microsoft.com/office/drawing/2014/main" id="{E50E1239-EBC0-4E4F-98C7-3A0F74C05E69}"/>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FA9155B3-3AA3-457B-8BB6-0CC3B79C23D2}"/>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6DC66D41-94F5-45E3-B43E-95BC46E50E2F}"/>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172" name="Rectangle 171">
              <a:extLst>
                <a:ext uri="{FF2B5EF4-FFF2-40B4-BE49-F238E27FC236}">
                  <a16:creationId xmlns:a16="http://schemas.microsoft.com/office/drawing/2014/main" id="{CD224D6A-E8DD-4537-8AF8-1DB4ECB2A095}"/>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rPr>
                <a:t>1</a:t>
              </a:r>
              <a:endParaRPr lang="en-US" sz="2400" dirty="0">
                <a:solidFill>
                  <a:schemeClr val="bg2"/>
                </a:solidFill>
              </a:endParaRPr>
            </a:p>
          </p:txBody>
        </p:sp>
        <p:sp>
          <p:nvSpPr>
            <p:cNvPr id="173" name="Rectangle 172">
              <a:extLst>
                <a:ext uri="{FF2B5EF4-FFF2-40B4-BE49-F238E27FC236}">
                  <a16:creationId xmlns:a16="http://schemas.microsoft.com/office/drawing/2014/main" id="{0A1C4152-4FE3-410F-BE26-7E3D81B69B8C}"/>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174" name="Rectangle 173">
              <a:extLst>
                <a:ext uri="{FF2B5EF4-FFF2-40B4-BE49-F238E27FC236}">
                  <a16:creationId xmlns:a16="http://schemas.microsoft.com/office/drawing/2014/main" id="{4C44C58B-7E4C-48DF-8585-AAEF36572A68}"/>
                </a:ext>
              </a:extLst>
            </p:cNvPr>
            <p:cNvSpPr/>
            <p:nvPr/>
          </p:nvSpPr>
          <p:spPr>
            <a:xfrm>
              <a:off x="1760886" y="487233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175" name="Straight Connector 174">
            <a:extLst>
              <a:ext uri="{FF2B5EF4-FFF2-40B4-BE49-F238E27FC236}">
                <a16:creationId xmlns:a16="http://schemas.microsoft.com/office/drawing/2014/main" id="{FB375953-B7AD-4B57-8376-9D80CC1B437B}"/>
              </a:ext>
            </a:extLst>
          </p:cNvPr>
          <p:cNvCxnSpPr>
            <a:cxnSpLocks/>
            <a:stCxn id="179"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176" name="Group 175">
            <a:extLst>
              <a:ext uri="{FF2B5EF4-FFF2-40B4-BE49-F238E27FC236}">
                <a16:creationId xmlns:a16="http://schemas.microsoft.com/office/drawing/2014/main" id="{F7BA4E48-BF13-4A15-9126-B63F1B2A8EC9}"/>
              </a:ext>
            </a:extLst>
          </p:cNvPr>
          <p:cNvGrpSpPr/>
          <p:nvPr/>
        </p:nvGrpSpPr>
        <p:grpSpPr>
          <a:xfrm>
            <a:off x="1233140" y="5198296"/>
            <a:ext cx="887217" cy="1268591"/>
            <a:chOff x="2211040" y="5198296"/>
            <a:chExt cx="887217" cy="1268591"/>
          </a:xfrm>
        </p:grpSpPr>
        <p:grpSp>
          <p:nvGrpSpPr>
            <p:cNvPr id="177" name="Group 176">
              <a:extLst>
                <a:ext uri="{FF2B5EF4-FFF2-40B4-BE49-F238E27FC236}">
                  <a16:creationId xmlns:a16="http://schemas.microsoft.com/office/drawing/2014/main" id="{EE59E6D3-DE0F-40E7-88C2-46314BF20274}"/>
                </a:ext>
              </a:extLst>
            </p:cNvPr>
            <p:cNvGrpSpPr/>
            <p:nvPr/>
          </p:nvGrpSpPr>
          <p:grpSpPr>
            <a:xfrm>
              <a:off x="2211040" y="5469930"/>
              <a:ext cx="866808" cy="996957"/>
              <a:chOff x="2905126" y="5469930"/>
              <a:chExt cx="866808" cy="996957"/>
            </a:xfrm>
          </p:grpSpPr>
          <p:sp>
            <p:nvSpPr>
              <p:cNvPr id="179" name="Oval 178">
                <a:extLst>
                  <a:ext uri="{FF2B5EF4-FFF2-40B4-BE49-F238E27FC236}">
                    <a16:creationId xmlns:a16="http://schemas.microsoft.com/office/drawing/2014/main" id="{E6A55D40-D23F-42A1-B1DF-3F6DB4187FF6}"/>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180" name="Straight Connector 179">
                <a:extLst>
                  <a:ext uri="{FF2B5EF4-FFF2-40B4-BE49-F238E27FC236}">
                    <a16:creationId xmlns:a16="http://schemas.microsoft.com/office/drawing/2014/main" id="{67C1E572-2ACE-4075-A3AA-4754EE2861C4}"/>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181" name="Straight Connector 180">
                <a:extLst>
                  <a:ext uri="{FF2B5EF4-FFF2-40B4-BE49-F238E27FC236}">
                    <a16:creationId xmlns:a16="http://schemas.microsoft.com/office/drawing/2014/main" id="{9C3C1B9D-BCD7-4314-A74B-40321A626391}"/>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182" name="Straight Connector 181">
                <a:extLst>
                  <a:ext uri="{FF2B5EF4-FFF2-40B4-BE49-F238E27FC236}">
                    <a16:creationId xmlns:a16="http://schemas.microsoft.com/office/drawing/2014/main" id="{E493C7F7-7FA0-465D-8DF4-322E899B8FB4}"/>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mc:AlternateContent xmlns:mc="http://schemas.openxmlformats.org/markup-compatibility/2006" xmlns:a14="http://schemas.microsoft.com/office/drawing/2010/main">
          <mc:Choice Requires="a14">
            <p:sp>
              <p:nvSpPr>
                <p:cNvPr id="178" name="Rectangle 177">
                  <a:extLst>
                    <a:ext uri="{FF2B5EF4-FFF2-40B4-BE49-F238E27FC236}">
                      <a16:creationId xmlns:a16="http://schemas.microsoft.com/office/drawing/2014/main" id="{AC573007-8505-48F4-B47F-CEACB819645A}"/>
                    </a:ext>
                  </a:extLst>
                </p:cNvPr>
                <p:cNvSpPr/>
                <p:nvPr/>
              </p:nvSpPr>
              <p:spPr>
                <a:xfrm>
                  <a:off x="2538488" y="5198296"/>
                  <a:ext cx="559769"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178" name="Rectangle 177">
                  <a:extLst>
                    <a:ext uri="{FF2B5EF4-FFF2-40B4-BE49-F238E27FC236}">
                      <a16:creationId xmlns:a16="http://schemas.microsoft.com/office/drawing/2014/main" id="{AC573007-8505-48F4-B47F-CEACB819645A}"/>
                    </a:ext>
                  </a:extLst>
                </p:cNvPr>
                <p:cNvSpPr>
                  <a:spLocks noRot="1" noChangeAspect="1" noMove="1" noResize="1" noEditPoints="1" noAdjustHandles="1" noChangeArrowheads="1" noChangeShapeType="1" noTextEdit="1"/>
                </p:cNvSpPr>
                <p:nvPr/>
              </p:nvSpPr>
              <p:spPr>
                <a:xfrm>
                  <a:off x="2538488" y="5198296"/>
                  <a:ext cx="559769" cy="523220"/>
                </a:xfrm>
                <a:prstGeom prst="rect">
                  <a:avLst/>
                </a:prstGeom>
                <a:blipFill>
                  <a:blip r:embed="rId10"/>
                  <a:stretch>
                    <a:fillRect/>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193" name="Rectangle 5">
                <a:extLst>
                  <a:ext uri="{FF2B5EF4-FFF2-40B4-BE49-F238E27FC236}">
                    <a16:creationId xmlns:a16="http://schemas.microsoft.com/office/drawing/2014/main" id="{F1C83FE6-21FA-4537-8F36-8E45DC917826}"/>
                  </a:ext>
                </a:extLst>
              </p:cNvPr>
              <p:cNvSpPr>
                <a:spLocks noChangeArrowheads="1"/>
              </p:cNvSpPr>
              <p:nvPr/>
            </p:nvSpPr>
            <p:spPr bwMode="auto">
              <a:xfrm>
                <a:off x="4792450" y="5054600"/>
                <a:ext cx="4131259"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a:t>
                </a:r>
                <a:r>
                  <a:rPr lang="en-US" altLang="en-US" sz="1600" dirty="0">
                    <a:solidFill>
                      <a:srgbClr val="FF00FF"/>
                    </a:solidFill>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mc:Choice>
        <mc:Fallback xmlns="">
          <p:sp>
            <p:nvSpPr>
              <p:cNvPr id="193" name="Rectangle 5">
                <a:extLst>
                  <a:ext uri="{FF2B5EF4-FFF2-40B4-BE49-F238E27FC236}">
                    <a16:creationId xmlns:a16="http://schemas.microsoft.com/office/drawing/2014/main" id="{F1C83FE6-21FA-4537-8F36-8E45DC917826}"/>
                  </a:ext>
                </a:extLst>
              </p:cNvPr>
              <p:cNvSpPr>
                <a:spLocks noRot="1" noChangeAspect="1" noMove="1" noResize="1" noEditPoints="1" noAdjustHandles="1" noChangeArrowheads="1" noChangeShapeType="1" noTextEdit="1"/>
              </p:cNvSpPr>
              <p:nvPr/>
            </p:nvSpPr>
            <p:spPr bwMode="auto">
              <a:xfrm>
                <a:off x="4792450" y="5054600"/>
                <a:ext cx="4131259" cy="523220"/>
              </a:xfrm>
              <a:prstGeom prst="rect">
                <a:avLst/>
              </a:prstGeom>
              <a:blipFill>
                <a:blip r:embed="rId11"/>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94" name="Rectangle 63">
            <a:extLst>
              <a:ext uri="{FF2B5EF4-FFF2-40B4-BE49-F238E27FC236}">
                <a16:creationId xmlns:a16="http://schemas.microsoft.com/office/drawing/2014/main" id="{91E9A6F9-525C-4728-A9CF-7C7652379538}"/>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Tree>
    <p:extLst>
      <p:ext uri="{BB962C8B-B14F-4D97-AF65-F5344CB8AC3E}">
        <p14:creationId xmlns:p14="http://schemas.microsoft.com/office/powerpoint/2010/main" val="42667010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4"/>
                                        </p:tgtEl>
                                        <p:attrNameLst>
                                          <p:attrName>style.visibility</p:attrName>
                                        </p:attrNameLst>
                                      </p:cBhvr>
                                      <p:to>
                                        <p:strVal val="visible"/>
                                      </p:to>
                                    </p:set>
                                    <p:anim calcmode="lin" valueType="num">
                                      <p:cBhvr additive="base">
                                        <p:cTn id="7" dur="500" fill="hold"/>
                                        <p:tgtEl>
                                          <p:spTgt spid="194"/>
                                        </p:tgtEl>
                                        <p:attrNameLst>
                                          <p:attrName>ppt_x</p:attrName>
                                        </p:attrNameLst>
                                      </p:cBhvr>
                                      <p:tavLst>
                                        <p:tav tm="0">
                                          <p:val>
                                            <p:strVal val="#ppt_x"/>
                                          </p:val>
                                        </p:tav>
                                        <p:tav tm="100000">
                                          <p:val>
                                            <p:strVal val="#ppt_x"/>
                                          </p:val>
                                        </p:tav>
                                      </p:tavLst>
                                    </p:anim>
                                    <p:anim calcmode="lin" valueType="num">
                                      <p:cBhvr additive="base">
                                        <p:cTn id="8" dur="500" fill="hold"/>
                                        <p:tgtEl>
                                          <p:spTgt spid="19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ppt_x"/>
                                          </p:val>
                                        </p:tav>
                                        <p:tav tm="100000">
                                          <p:val>
                                            <p:strVal val="#ppt_x"/>
                                          </p:val>
                                        </p:tav>
                                      </p:tavLst>
                                    </p:anim>
                                    <p:anim calcmode="lin" valueType="num">
                                      <p:cBhvr additive="base">
                                        <p:cTn id="14" dur="500" fill="hold"/>
                                        <p:tgtEl>
                                          <p:spTgt spid="31"/>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32"/>
                                        </p:tgtEl>
                                        <p:attrNameLst>
                                          <p:attrName>style.visibility</p:attrName>
                                        </p:attrNameLst>
                                      </p:cBhvr>
                                      <p:to>
                                        <p:strVal val="visible"/>
                                      </p:to>
                                    </p:set>
                                    <p:anim calcmode="lin" valueType="num">
                                      <p:cBhvr additive="base">
                                        <p:cTn id="17" dur="500" fill="hold"/>
                                        <p:tgtEl>
                                          <p:spTgt spid="32"/>
                                        </p:tgtEl>
                                        <p:attrNameLst>
                                          <p:attrName>ppt_x</p:attrName>
                                        </p:attrNameLst>
                                      </p:cBhvr>
                                      <p:tavLst>
                                        <p:tav tm="0">
                                          <p:val>
                                            <p:strVal val="#ppt_x"/>
                                          </p:val>
                                        </p:tav>
                                        <p:tav tm="100000">
                                          <p:val>
                                            <p:strVal val="#ppt_x"/>
                                          </p:val>
                                        </p:tav>
                                      </p:tavLst>
                                    </p:anim>
                                    <p:anim calcmode="lin" valueType="num">
                                      <p:cBhvr additive="base">
                                        <p:cTn id="18" dur="500" fill="hold"/>
                                        <p:tgtEl>
                                          <p:spTgt spid="3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additive="base">
                                        <p:cTn id="21" dur="500" fill="hold"/>
                                        <p:tgtEl>
                                          <p:spTgt spid="33"/>
                                        </p:tgtEl>
                                        <p:attrNameLst>
                                          <p:attrName>ppt_x</p:attrName>
                                        </p:attrNameLst>
                                      </p:cBhvr>
                                      <p:tavLst>
                                        <p:tav tm="0">
                                          <p:val>
                                            <p:strVal val="#ppt_x"/>
                                          </p:val>
                                        </p:tav>
                                        <p:tav tm="100000">
                                          <p:val>
                                            <p:strVal val="#ppt_x"/>
                                          </p:val>
                                        </p:tav>
                                      </p:tavLst>
                                    </p:anim>
                                    <p:anim calcmode="lin" valueType="num">
                                      <p:cBhvr additive="base">
                                        <p:cTn id="2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55"/>
                                        </p:tgtEl>
                                        <p:attrNameLst>
                                          <p:attrName>style.visibility</p:attrName>
                                        </p:attrNameLst>
                                      </p:cBhvr>
                                      <p:to>
                                        <p:strVal val="visible"/>
                                      </p:to>
                                    </p:set>
                                    <p:anim calcmode="lin" valueType="num">
                                      <p:cBhvr additive="base">
                                        <p:cTn id="27" dur="500" fill="hold"/>
                                        <p:tgtEl>
                                          <p:spTgt spid="55"/>
                                        </p:tgtEl>
                                        <p:attrNameLst>
                                          <p:attrName>ppt_x</p:attrName>
                                        </p:attrNameLst>
                                      </p:cBhvr>
                                      <p:tavLst>
                                        <p:tav tm="0">
                                          <p:val>
                                            <p:strVal val="0-#ppt_w/2"/>
                                          </p:val>
                                        </p:tav>
                                        <p:tav tm="100000">
                                          <p:val>
                                            <p:strVal val="#ppt_x"/>
                                          </p:val>
                                        </p:tav>
                                      </p:tavLst>
                                    </p:anim>
                                    <p:anim calcmode="lin" valueType="num">
                                      <p:cBhvr additive="base">
                                        <p:cTn id="28" dur="500" fill="hold"/>
                                        <p:tgtEl>
                                          <p:spTgt spid="55"/>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4">
                                            <p:txEl>
                                              <p:pRg st="0" end="0"/>
                                            </p:txEl>
                                          </p:spTgt>
                                        </p:tgtEl>
                                        <p:attrNameLst>
                                          <p:attrName>style.visibility</p:attrName>
                                        </p:attrNameLst>
                                      </p:cBhvr>
                                      <p:to>
                                        <p:strVal val="visible"/>
                                      </p:to>
                                    </p:set>
                                    <p:anim calcmode="lin" valueType="num">
                                      <p:cBhvr additive="base">
                                        <p:cTn id="31"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0-#ppt_w/2"/>
                                          </p:val>
                                        </p:tav>
                                        <p:tav tm="100000">
                                          <p:val>
                                            <p:strVal val="#ppt_x"/>
                                          </p:val>
                                        </p:tav>
                                      </p:tavLst>
                                    </p:anim>
                                    <p:anim calcmode="lin" valueType="num">
                                      <p:cBhvr additive="base">
                                        <p:cTn id="3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4">
                                            <p:txEl>
                                              <p:pRg st="1" end="1"/>
                                            </p:txEl>
                                          </p:spTgt>
                                        </p:tgtEl>
                                        <p:attrNameLst>
                                          <p:attrName>style.visibility</p:attrName>
                                        </p:attrNameLst>
                                      </p:cBhvr>
                                      <p:to>
                                        <p:strVal val="visible"/>
                                      </p:to>
                                    </p:set>
                                    <p:anim calcmode="lin" valueType="num">
                                      <p:cBhvr additive="base">
                                        <p:cTn id="43" dur="500" fill="hold"/>
                                        <p:tgtEl>
                                          <p:spTgt spid="54">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41"/>
                                        </p:tgtEl>
                                        <p:attrNameLst>
                                          <p:attrName>style.visibility</p:attrName>
                                        </p:attrNameLst>
                                      </p:cBhvr>
                                      <p:to>
                                        <p:strVal val="visible"/>
                                      </p:to>
                                    </p:set>
                                    <p:anim calcmode="lin" valueType="num">
                                      <p:cBhvr additive="base">
                                        <p:cTn id="49" dur="500" fill="hold"/>
                                        <p:tgtEl>
                                          <p:spTgt spid="141"/>
                                        </p:tgtEl>
                                        <p:attrNameLst>
                                          <p:attrName>ppt_x</p:attrName>
                                        </p:attrNameLst>
                                      </p:cBhvr>
                                      <p:tavLst>
                                        <p:tav tm="0">
                                          <p:val>
                                            <p:strVal val="0-#ppt_w/2"/>
                                          </p:val>
                                        </p:tav>
                                        <p:tav tm="100000">
                                          <p:val>
                                            <p:strVal val="#ppt_x"/>
                                          </p:val>
                                        </p:tav>
                                      </p:tavLst>
                                    </p:anim>
                                    <p:anim calcmode="lin" valueType="num">
                                      <p:cBhvr additive="base">
                                        <p:cTn id="50" dur="500" fill="hold"/>
                                        <p:tgtEl>
                                          <p:spTgt spid="141"/>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67"/>
                                        </p:tgtEl>
                                        <p:attrNameLst>
                                          <p:attrName>style.visibility</p:attrName>
                                        </p:attrNameLst>
                                      </p:cBhvr>
                                      <p:to>
                                        <p:strVal val="visible"/>
                                      </p:to>
                                    </p:set>
                                    <p:anim calcmode="lin" valueType="num">
                                      <p:cBhvr additive="base">
                                        <p:cTn id="53" dur="500" fill="hold"/>
                                        <p:tgtEl>
                                          <p:spTgt spid="167"/>
                                        </p:tgtEl>
                                        <p:attrNameLst>
                                          <p:attrName>ppt_x</p:attrName>
                                        </p:attrNameLst>
                                      </p:cBhvr>
                                      <p:tavLst>
                                        <p:tav tm="0">
                                          <p:val>
                                            <p:strVal val="0-#ppt_w/2"/>
                                          </p:val>
                                        </p:tav>
                                        <p:tav tm="100000">
                                          <p:val>
                                            <p:strVal val="#ppt_x"/>
                                          </p:val>
                                        </p:tav>
                                      </p:tavLst>
                                    </p:anim>
                                    <p:anim calcmode="lin" valueType="num">
                                      <p:cBhvr additive="base">
                                        <p:cTn id="54" dur="500" fill="hold"/>
                                        <p:tgtEl>
                                          <p:spTgt spid="167"/>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93">
                                            <p:txEl>
                                              <p:pRg st="0" end="0"/>
                                            </p:txEl>
                                          </p:spTgt>
                                        </p:tgtEl>
                                        <p:attrNameLst>
                                          <p:attrName>style.visibility</p:attrName>
                                        </p:attrNameLst>
                                      </p:cBhvr>
                                      <p:to>
                                        <p:strVal val="visible"/>
                                      </p:to>
                                    </p:set>
                                    <p:anim calcmode="lin" valueType="num">
                                      <p:cBhvr additive="base">
                                        <p:cTn id="59" dur="500" fill="hold"/>
                                        <p:tgtEl>
                                          <p:spTgt spid="193">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9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76"/>
                                        </p:tgtEl>
                                        <p:attrNameLst>
                                          <p:attrName>style.visibility</p:attrName>
                                        </p:attrNameLst>
                                      </p:cBhvr>
                                      <p:to>
                                        <p:strVal val="visible"/>
                                      </p:to>
                                    </p:set>
                                    <p:anim calcmode="lin" valueType="num">
                                      <p:cBhvr additive="base">
                                        <p:cTn id="65" dur="500" fill="hold"/>
                                        <p:tgtEl>
                                          <p:spTgt spid="176"/>
                                        </p:tgtEl>
                                        <p:attrNameLst>
                                          <p:attrName>ppt_x</p:attrName>
                                        </p:attrNameLst>
                                      </p:cBhvr>
                                      <p:tavLst>
                                        <p:tav tm="0">
                                          <p:val>
                                            <p:strVal val="0-#ppt_w/2"/>
                                          </p:val>
                                        </p:tav>
                                        <p:tav tm="100000">
                                          <p:val>
                                            <p:strVal val="#ppt_x"/>
                                          </p:val>
                                        </p:tav>
                                      </p:tavLst>
                                    </p:anim>
                                    <p:anim calcmode="lin" valueType="num">
                                      <p:cBhvr additive="base">
                                        <p:cTn id="66" dur="500" fill="hold"/>
                                        <p:tgtEl>
                                          <p:spTgt spid="176"/>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75"/>
                                        </p:tgtEl>
                                        <p:attrNameLst>
                                          <p:attrName>style.visibility</p:attrName>
                                        </p:attrNameLst>
                                      </p:cBhvr>
                                      <p:to>
                                        <p:strVal val="visible"/>
                                      </p:to>
                                    </p:set>
                                    <p:anim calcmode="lin" valueType="num">
                                      <p:cBhvr additive="base">
                                        <p:cTn id="71" dur="500" fill="hold"/>
                                        <p:tgtEl>
                                          <p:spTgt spid="175"/>
                                        </p:tgtEl>
                                        <p:attrNameLst>
                                          <p:attrName>ppt_x</p:attrName>
                                        </p:attrNameLst>
                                      </p:cBhvr>
                                      <p:tavLst>
                                        <p:tav tm="0">
                                          <p:val>
                                            <p:strVal val="0-#ppt_w/2"/>
                                          </p:val>
                                        </p:tav>
                                        <p:tav tm="100000">
                                          <p:val>
                                            <p:strVal val="#ppt_x"/>
                                          </p:val>
                                        </p:tav>
                                      </p:tavLst>
                                    </p:anim>
                                    <p:anim calcmode="lin" valueType="num">
                                      <p:cBhvr additive="base">
                                        <p:cTn id="72" dur="500" fill="hold"/>
                                        <p:tgtEl>
                                          <p:spTgt spid="17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22"/>
                                        </p:tgtEl>
                                        <p:attrNameLst>
                                          <p:attrName>style.visibility</p:attrName>
                                        </p:attrNameLst>
                                      </p:cBhvr>
                                      <p:to>
                                        <p:strVal val="visible"/>
                                      </p:to>
                                    </p:set>
                                    <p:anim calcmode="lin" valueType="num">
                                      <p:cBhvr additive="base">
                                        <p:cTn id="77" dur="500" fill="hold"/>
                                        <p:tgtEl>
                                          <p:spTgt spid="22"/>
                                        </p:tgtEl>
                                        <p:attrNameLst>
                                          <p:attrName>ppt_x</p:attrName>
                                        </p:attrNameLst>
                                      </p:cBhvr>
                                      <p:tavLst>
                                        <p:tav tm="0">
                                          <p:val>
                                            <p:strVal val="0-#ppt_w/2"/>
                                          </p:val>
                                        </p:tav>
                                        <p:tav tm="100000">
                                          <p:val>
                                            <p:strVal val="#ppt_x"/>
                                          </p:val>
                                        </p:tav>
                                      </p:tavLst>
                                    </p:anim>
                                    <p:anim calcmode="lin" valueType="num">
                                      <p:cBhvr additive="base">
                                        <p:cTn id="78"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3" grpId="0"/>
      <p:bldP spid="55" grpId="0"/>
      <p:bldP spid="141" grpId="0"/>
      <p:bldP spid="194" grpId="0"/>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C43A55E0-F2D8-486C-ACB4-7B6F56855C6E}"/>
              </a:ext>
            </a:extLst>
          </p:cNvPr>
          <p:cNvGrpSpPr/>
          <p:nvPr/>
        </p:nvGrpSpPr>
        <p:grpSpPr>
          <a:xfrm>
            <a:off x="2985705" y="4894043"/>
            <a:ext cx="419965" cy="457201"/>
            <a:chOff x="2985705" y="4894043"/>
            <a:chExt cx="419965" cy="457201"/>
          </a:xfrm>
        </p:grpSpPr>
        <p:pic>
          <p:nvPicPr>
            <p:cNvPr id="179" name="Picture 178">
              <a:extLst>
                <a:ext uri="{FF2B5EF4-FFF2-40B4-BE49-F238E27FC236}">
                  <a16:creationId xmlns:a16="http://schemas.microsoft.com/office/drawing/2014/main" id="{DF899D8D-24EB-469D-98CF-E5077195DB7A}"/>
                </a:ext>
              </a:extLst>
            </p:cNvPr>
            <p:cNvPicPr>
              <a:picLocks noChangeAspect="1"/>
            </p:cNvPicPr>
            <p:nvPr/>
          </p:nvPicPr>
          <p:blipFill rotWithShape="1">
            <a:blip r:embed="rId3"/>
            <a:srcRect l="21431" t="1733" r="59465" b="73385"/>
            <a:stretch/>
          </p:blipFill>
          <p:spPr>
            <a:xfrm>
              <a:off x="2985705" y="4894043"/>
              <a:ext cx="419965" cy="457201"/>
            </a:xfrm>
            <a:prstGeom prst="rect">
              <a:avLst/>
            </a:prstGeom>
          </p:spPr>
        </p:pic>
        <p:sp>
          <p:nvSpPr>
            <p:cNvPr id="180" name="Rectangle 179">
              <a:extLst>
                <a:ext uri="{FF2B5EF4-FFF2-40B4-BE49-F238E27FC236}">
                  <a16:creationId xmlns:a16="http://schemas.microsoft.com/office/drawing/2014/main" id="{4841B40B-C5AE-4260-BBA6-517424ED581F}"/>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 </a:t>
                </a:r>
                <a:r>
                  <a:rPr lang="en-US" altLang="en-US" sz="2800" dirty="0">
                    <a:latin typeface="Times New Roman" pitchFamily="18" charset="0"/>
                  </a:rPr>
                  <a:t>is a set of </a:t>
                </a:r>
                <a:r>
                  <a:rPr lang="en-US" altLang="en-US" sz="2800" dirty="0">
                    <a:latin typeface="Times New Roman" pitchFamily="18" charset="0"/>
                    <a:sym typeface="Symbol" panose="05050102010706020507" pitchFamily="18" charset="2"/>
                  </a:rPr>
                  <a:t>input/output pairs</a:t>
                </a:r>
                <a:br>
                  <a:rPr lang="en-US" altLang="en-US" sz="2800" dirty="0">
                    <a:latin typeface="Times New Roman" pitchFamily="18" charset="0"/>
                    <a:sym typeface="Symbol" panose="05050102010706020507" pitchFamily="18" charset="2"/>
                  </a:rPr>
                </a:br>
                <a:endParaRPr lang="en-US" altLang="en-US" sz="2800" dirty="0">
                  <a:solidFill>
                    <a:srgbClr val="FF00FF"/>
                  </a:solidFill>
                  <a:latin typeface="Times New Roman" pitchFamily="18" charset="0"/>
                  <a:sym typeface="Symbol" panose="05050102010706020507" pitchFamily="18" charset="2"/>
                </a:endParaRPr>
              </a:p>
              <a:p>
                <a:pPr>
                  <a:spcBef>
                    <a:spcPct val="0"/>
                  </a:spcBef>
                </a:pPr>
                <a:r>
                  <a:rPr lang="en-US" altLang="en-US" sz="1200" dirty="0">
                    <a:solidFill>
                      <a:srgbClr val="FF00FF"/>
                    </a:solidFill>
                    <a:latin typeface="Times New Roman" pitchFamily="18" charset="0"/>
                    <a:sym typeface="Symbol" panose="05050102010706020507" pitchFamily="18" charset="2"/>
                  </a:rPr>
                  <a:t>   </a:t>
                </a:r>
              </a:p>
              <a:p>
                <a:pPr>
                  <a:spcBef>
                    <a:spcPct val="0"/>
                  </a:spcBef>
                </a:pPr>
                <a:r>
                  <a:rPr lang="en-US" altLang="en-US" sz="2800" dirty="0">
                    <a:latin typeface="Times New Roman" pitchFamily="18" charset="0"/>
                    <a:sym typeface="Symbol" panose="05050102010706020507" pitchFamily="18" charset="2"/>
                  </a:rPr>
                  <a:t>     Maybe each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i="1" baseline="-25000" dirty="0">
                    <a:solidFill>
                      <a:srgbClr val="FF00FF"/>
                    </a:solidFill>
                    <a:latin typeface="Times New Roman" pitchFamily="18" charset="0"/>
                  </a:rPr>
                  <a:t> </a:t>
                </a:r>
                <a:r>
                  <a:rPr lang="en-US" altLang="en-US" sz="2800" dirty="0">
                    <a:latin typeface="Times New Roman" pitchFamily="18"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4"/>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6" descr="https://encrypted-tbn2.gstatic.com/images?q=tbn:ANd9GcQxi0BXRGGWwpZlLt6x5i_eKwXhaJLwx7Ku7fvdkqS2tzyVEg1gR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12187" y="1628400"/>
            <a:ext cx="1217213" cy="810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6"/>
                <a:stretch>
                  <a:fillRect l="-2605" t="-12791" r="-1489" b="-3255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Rectangle 5"/>
              <p:cNvSpPr>
                <a:spLocks noChangeArrowheads="1"/>
              </p:cNvSpPr>
              <p:nvPr/>
            </p:nvSpPr>
            <p:spPr bwMode="auto">
              <a:xfrm>
                <a:off x="809890" y="2852410"/>
                <a:ext cx="8661345"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  </a:t>
                </a:r>
                <a:r>
                  <a:rPr lang="en-US" altLang="en-US" sz="2800" dirty="0">
                    <a:latin typeface="Times New Roman" pitchFamily="18" charset="0"/>
                    <a:sym typeface="Symbol" panose="05050102010706020507" pitchFamily="18" charset="2"/>
                  </a:rPr>
                  <a:t>when understood which data item. </a:t>
                </a:r>
              </a:p>
            </p:txBody>
          </p:sp>
        </mc:Choice>
        <mc:Fallback xmlns="">
          <p:sp>
            <p:nvSpPr>
              <p:cNvPr id="54" name="Rectangle 5"/>
              <p:cNvSpPr>
                <a:spLocks noRot="1" noChangeAspect="1" noMove="1" noResize="1" noEditPoints="1" noAdjustHandles="1" noChangeArrowheads="1" noChangeShapeType="1" noTextEdit="1"/>
              </p:cNvSpPr>
              <p:nvPr/>
            </p:nvSpPr>
            <p:spPr bwMode="auto">
              <a:xfrm>
                <a:off x="809890" y="2852410"/>
                <a:ext cx="8661345" cy="954107"/>
              </a:xfrm>
              <a:prstGeom prst="rect">
                <a:avLst/>
              </a:prstGeom>
              <a:blipFill>
                <a:blip r:embed="rId7"/>
                <a:stretch>
                  <a:fillRect t="-7051" b="-1794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5" name="Rectangle 54"/>
              <p:cNvSpPr/>
              <p:nvPr/>
            </p:nvSpPr>
            <p:spPr>
              <a:xfrm>
                <a:off x="533400" y="2438400"/>
                <a:ext cx="6747745" cy="523220"/>
              </a:xfrm>
              <a:prstGeom prst="rect">
                <a:avLst/>
              </a:prstGeom>
            </p:spPr>
            <p:txBody>
              <a:bodyPr wrap="none">
                <a:spAutoFit/>
              </a:bodyPr>
              <a:lstStyle/>
              <a:p>
                <a:r>
                  <a:rPr lang="en-US" altLang="en-US" dirty="0">
                    <a:sym typeface="Symbol" panose="05050102010706020507" pitchFamily="18" charset="2"/>
                  </a:rPr>
                  <a:t>Note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b="1" i="1" dirty="0">
                    <a:solidFill>
                      <a:srgbClr val="FF00FF"/>
                    </a:solidFill>
                    <a:sym typeface="Symbol" panose="05050102010706020507" pitchFamily="18" charset="2"/>
                  </a:rPr>
                  <a:t> </a:t>
                </a:r>
                <a:r>
                  <a:rPr lang="en-US" altLang="en-US" dirty="0">
                    <a:sym typeface="Symbol" panose="05050102010706020507" pitchFamily="18" charset="2"/>
                  </a:rPr>
                  <a:t>is a vector of a value for each pixel. </a:t>
                </a:r>
                <a:endParaRPr lang="en-CA" dirty="0"/>
              </a:p>
            </p:txBody>
          </p:sp>
        </mc:Choice>
        <mc:Fallback xmlns="">
          <p:sp>
            <p:nvSpPr>
              <p:cNvPr id="55" name="Rectangle 54"/>
              <p:cNvSpPr>
                <a:spLocks noRot="1" noChangeAspect="1" noMove="1" noResize="1" noEditPoints="1" noAdjustHandles="1" noChangeArrowheads="1" noChangeShapeType="1" noTextEdit="1"/>
              </p:cNvSpPr>
              <p:nvPr/>
            </p:nvSpPr>
            <p:spPr>
              <a:xfrm>
                <a:off x="533400" y="2438400"/>
                <a:ext cx="6747745" cy="523220"/>
              </a:xfrm>
              <a:prstGeom prst="rect">
                <a:avLst/>
              </a:prstGeom>
              <a:blipFill>
                <a:blip r:embed="rId8"/>
                <a:stretch>
                  <a:fillRect l="-1899" t="-11628" r="-995" b="-31395"/>
                </a:stretch>
              </a:blipFill>
            </p:spPr>
            <p:txBody>
              <a:bodyPr/>
              <a:lstStyle/>
              <a:p>
                <a:r>
                  <a:rPr lang="en-CA">
                    <a:noFill/>
                  </a:rPr>
                  <a:t> </a:t>
                </a:r>
              </a:p>
            </p:txBody>
          </p:sp>
        </mc:Fallback>
      </mc:AlternateContent>
      <p:grpSp>
        <p:nvGrpSpPr>
          <p:cNvPr id="5" name="Group 4"/>
          <p:cNvGrpSpPr/>
          <p:nvPr/>
        </p:nvGrpSpPr>
        <p:grpSpPr>
          <a:xfrm>
            <a:off x="3657600" y="2286000"/>
            <a:ext cx="973343" cy="600700"/>
            <a:chOff x="3657600" y="2286000"/>
            <a:chExt cx="973343" cy="600700"/>
          </a:xfrm>
        </p:grpSpPr>
        <p:sp>
          <p:nvSpPr>
            <p:cNvPr id="58" name="Rectangle 57"/>
            <p:cNvSpPr/>
            <p:nvPr/>
          </p:nvSpPr>
          <p:spPr>
            <a:xfrm>
              <a:off x="3657600" y="2286000"/>
              <a:ext cx="973343" cy="400110"/>
            </a:xfrm>
            <a:prstGeom prst="rect">
              <a:avLst/>
            </a:prstGeom>
          </p:spPr>
          <p:txBody>
            <a:bodyPr wrap="none">
              <a:spAutoFit/>
            </a:bodyPr>
            <a:lstStyle/>
            <a:p>
              <a:r>
                <a:rPr lang="en-CA" altLang="en-US" sz="2000" dirty="0">
                  <a:sym typeface="Symbol" panose="05050102010706020507" pitchFamily="18" charset="2"/>
                </a:rPr>
                <a:t>or three</a:t>
              </a:r>
              <a:endParaRPr lang="en-CA" sz="2000" dirty="0"/>
            </a:p>
          </p:txBody>
        </p:sp>
        <p:cxnSp>
          <p:nvCxnSpPr>
            <p:cNvPr id="3" name="Straight Connector 2"/>
            <p:cNvCxnSpPr/>
            <p:nvPr/>
          </p:nvCxnSpPr>
          <p:spPr bwMode="auto">
            <a:xfrm flipV="1">
              <a:off x="3810000" y="2625090"/>
              <a:ext cx="304800" cy="261610"/>
            </a:xfrm>
            <a:prstGeom prst="line">
              <a:avLst/>
            </a:prstGeom>
            <a:noFill/>
            <a:ln w="12700" cap="sq" cmpd="sng" algn="ctr">
              <a:solidFill>
                <a:schemeClr val="hlink"/>
              </a:solidFill>
              <a:prstDash val="solid"/>
              <a:round/>
              <a:headEnd type="none" w="med" len="med"/>
              <a:tailEnd type="none" w="med" len="med"/>
            </a:ln>
            <a:effectLst/>
          </p:spPr>
        </p:cxnSp>
      </p:grpSp>
      <p:sp>
        <p:nvSpPr>
          <p:cNvPr id="20" name="Rectangle 5"/>
          <p:cNvSpPr>
            <a:spLocks noChangeArrowheads="1"/>
          </p:cNvSpPr>
          <p:nvPr/>
        </p:nvSpPr>
        <p:spPr bwMode="auto">
          <a:xfrm>
            <a:off x="2461948" y="4091441"/>
            <a:ext cx="214994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Training data </a:t>
            </a:r>
          </a:p>
          <a:p>
            <a:pPr algn="ctr">
              <a:spcBef>
                <a:spcPct val="0"/>
              </a:spcBef>
            </a:pPr>
            <a:r>
              <a:rPr lang="en-US" altLang="en-US" sz="2400" dirty="0">
                <a:latin typeface="Times New Roman" pitchFamily="18" charset="0"/>
              </a:rPr>
              <a:t>has </a:t>
            </a:r>
            <a:r>
              <a:rPr lang="en-US" altLang="en-US" sz="2400" i="1" dirty="0">
                <a:latin typeface="Times New Roman" pitchFamily="18" charset="0"/>
              </a:rPr>
              <a:t>D</a:t>
            </a:r>
            <a:r>
              <a:rPr lang="en-US" altLang="en-US" sz="2400" dirty="0">
                <a:latin typeface="Times New Roman" pitchFamily="18" charset="0"/>
              </a:rPr>
              <a:t> images.</a:t>
            </a:r>
          </a:p>
        </p:txBody>
      </p:sp>
      <p:pic>
        <p:nvPicPr>
          <p:cNvPr id="21" name="Picture 20"/>
          <p:cNvPicPr>
            <a:picLocks noChangeAspect="1"/>
          </p:cNvPicPr>
          <p:nvPr/>
        </p:nvPicPr>
        <p:blipFill>
          <a:blip r:embed="rId3"/>
          <a:stretch>
            <a:fillRect/>
          </a:stretch>
        </p:blipFill>
        <p:spPr>
          <a:xfrm>
            <a:off x="2514600" y="4862212"/>
            <a:ext cx="2198305" cy="1837431"/>
          </a:xfrm>
          <a:prstGeom prst="rect">
            <a:avLst/>
          </a:prstGeom>
        </p:spPr>
      </p:pic>
      <p:sp>
        <p:nvSpPr>
          <p:cNvPr id="52" name="Rectangle 51">
            <a:extLst>
              <a:ext uri="{FF2B5EF4-FFF2-40B4-BE49-F238E27FC236}">
                <a16:creationId xmlns:a16="http://schemas.microsoft.com/office/drawing/2014/main" id="{72471AD5-C0A2-45E9-920C-22ACD556BF9D}"/>
              </a:ext>
            </a:extLst>
          </p:cNvPr>
          <p:cNvSpPr/>
          <p:nvPr/>
        </p:nvSpPr>
        <p:spPr>
          <a:xfrm>
            <a:off x="2983611" y="4881785"/>
            <a:ext cx="419965" cy="4572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65" name="Group 64">
            <a:extLst>
              <a:ext uri="{FF2B5EF4-FFF2-40B4-BE49-F238E27FC236}">
                <a16:creationId xmlns:a16="http://schemas.microsoft.com/office/drawing/2014/main" id="{CFA86F21-9CF9-4BC2-A31B-A88B70B21D75}"/>
              </a:ext>
            </a:extLst>
          </p:cNvPr>
          <p:cNvGrpSpPr/>
          <p:nvPr/>
        </p:nvGrpSpPr>
        <p:grpSpPr>
          <a:xfrm>
            <a:off x="88900" y="4867694"/>
            <a:ext cx="2245157" cy="1888156"/>
            <a:chOff x="1760886" y="4867694"/>
            <a:chExt cx="2245157" cy="1888156"/>
          </a:xfrm>
        </p:grpSpPr>
        <p:sp>
          <p:nvSpPr>
            <p:cNvPr id="66" name="Rectangle 65">
              <a:extLst>
                <a:ext uri="{FF2B5EF4-FFF2-40B4-BE49-F238E27FC236}">
                  <a16:creationId xmlns:a16="http://schemas.microsoft.com/office/drawing/2014/main" id="{F5B92D61-E8C8-4026-BEA2-94CBC458F070}"/>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7" name="Straight Connector 66">
              <a:extLst>
                <a:ext uri="{FF2B5EF4-FFF2-40B4-BE49-F238E27FC236}">
                  <a16:creationId xmlns:a16="http://schemas.microsoft.com/office/drawing/2014/main" id="{2B142E41-40B2-4D6D-9A57-FA40CAB46D9B}"/>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DCE5D663-070C-4CF2-A7DE-9C63E21C7C28}"/>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A6C4E77C-4A6E-4FD5-9C61-EBBDE74CB1FE}"/>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5A239A21-9EB2-4070-B4C8-A3187219418A}"/>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rPr>
                <a:t>1</a:t>
              </a:r>
              <a:endParaRPr lang="en-US" sz="2400" dirty="0">
                <a:solidFill>
                  <a:schemeClr val="bg2"/>
                </a:solidFill>
              </a:endParaRPr>
            </a:p>
          </p:txBody>
        </p:sp>
        <p:sp>
          <p:nvSpPr>
            <p:cNvPr id="71" name="Rectangle 70">
              <a:extLst>
                <a:ext uri="{FF2B5EF4-FFF2-40B4-BE49-F238E27FC236}">
                  <a16:creationId xmlns:a16="http://schemas.microsoft.com/office/drawing/2014/main" id="{5D6C3684-A592-4F51-BC03-5F1CC964C0B6}"/>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72" name="Rectangle 71">
              <a:extLst>
                <a:ext uri="{FF2B5EF4-FFF2-40B4-BE49-F238E27FC236}">
                  <a16:creationId xmlns:a16="http://schemas.microsoft.com/office/drawing/2014/main" id="{373AA1E6-F98D-4685-91FB-1BDEB098C4B6}"/>
                </a:ext>
              </a:extLst>
            </p:cNvPr>
            <p:cNvSpPr/>
            <p:nvPr/>
          </p:nvSpPr>
          <p:spPr>
            <a:xfrm>
              <a:off x="1760886" y="487233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73" name="Straight Connector 72">
            <a:extLst>
              <a:ext uri="{FF2B5EF4-FFF2-40B4-BE49-F238E27FC236}">
                <a16:creationId xmlns:a16="http://schemas.microsoft.com/office/drawing/2014/main" id="{9C4C9DF6-BFC7-4B50-B441-B2CA1FF320CA}"/>
              </a:ext>
            </a:extLst>
          </p:cNvPr>
          <p:cNvCxnSpPr>
            <a:cxnSpLocks/>
            <a:stCxn id="77"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74" name="Group 73">
            <a:extLst>
              <a:ext uri="{FF2B5EF4-FFF2-40B4-BE49-F238E27FC236}">
                <a16:creationId xmlns:a16="http://schemas.microsoft.com/office/drawing/2014/main" id="{7964E396-A189-40E5-916F-6F2D56356AF7}"/>
              </a:ext>
            </a:extLst>
          </p:cNvPr>
          <p:cNvGrpSpPr/>
          <p:nvPr/>
        </p:nvGrpSpPr>
        <p:grpSpPr>
          <a:xfrm>
            <a:off x="1233140" y="5198296"/>
            <a:ext cx="887217" cy="1268591"/>
            <a:chOff x="2211040" y="5198296"/>
            <a:chExt cx="887217" cy="1268591"/>
          </a:xfrm>
        </p:grpSpPr>
        <p:grpSp>
          <p:nvGrpSpPr>
            <p:cNvPr id="75" name="Group 74">
              <a:extLst>
                <a:ext uri="{FF2B5EF4-FFF2-40B4-BE49-F238E27FC236}">
                  <a16:creationId xmlns:a16="http://schemas.microsoft.com/office/drawing/2014/main" id="{0447EC2E-1F68-4AE3-91CF-AA6FAEA1041F}"/>
                </a:ext>
              </a:extLst>
            </p:cNvPr>
            <p:cNvGrpSpPr/>
            <p:nvPr/>
          </p:nvGrpSpPr>
          <p:grpSpPr>
            <a:xfrm>
              <a:off x="2211040" y="5469930"/>
              <a:ext cx="866808" cy="996957"/>
              <a:chOff x="2905126" y="5469930"/>
              <a:chExt cx="866808" cy="996957"/>
            </a:xfrm>
          </p:grpSpPr>
          <p:sp>
            <p:nvSpPr>
              <p:cNvPr id="77" name="Oval 76">
                <a:extLst>
                  <a:ext uri="{FF2B5EF4-FFF2-40B4-BE49-F238E27FC236}">
                    <a16:creationId xmlns:a16="http://schemas.microsoft.com/office/drawing/2014/main" id="{C6555C90-5EAC-443C-8A1A-918ADEDD8F91}"/>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78" name="Straight Connector 77">
                <a:extLst>
                  <a:ext uri="{FF2B5EF4-FFF2-40B4-BE49-F238E27FC236}">
                    <a16:creationId xmlns:a16="http://schemas.microsoft.com/office/drawing/2014/main" id="{E8F2618F-AFE2-48C1-9219-0E2DD4F410B6}"/>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79" name="Straight Connector 78">
                <a:extLst>
                  <a:ext uri="{FF2B5EF4-FFF2-40B4-BE49-F238E27FC236}">
                    <a16:creationId xmlns:a16="http://schemas.microsoft.com/office/drawing/2014/main" id="{173AEF2E-2B49-4E3E-B748-8D887E8CC100}"/>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80" name="Straight Connector 79">
                <a:extLst>
                  <a:ext uri="{FF2B5EF4-FFF2-40B4-BE49-F238E27FC236}">
                    <a16:creationId xmlns:a16="http://schemas.microsoft.com/office/drawing/2014/main" id="{16A8BA31-65BB-4761-9882-837494DA6EEB}"/>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mc:AlternateContent xmlns:mc="http://schemas.openxmlformats.org/markup-compatibility/2006" xmlns:a14="http://schemas.microsoft.com/office/drawing/2010/main">
          <mc:Choice Requires="a14">
            <p:sp>
              <p:nvSpPr>
                <p:cNvPr id="76" name="Rectangle 75">
                  <a:extLst>
                    <a:ext uri="{FF2B5EF4-FFF2-40B4-BE49-F238E27FC236}">
                      <a16:creationId xmlns:a16="http://schemas.microsoft.com/office/drawing/2014/main" id="{FFB78276-E7CC-4BC6-9C65-7D0C174A61A4}"/>
                    </a:ext>
                  </a:extLst>
                </p:cNvPr>
                <p:cNvSpPr/>
                <p:nvPr/>
              </p:nvSpPr>
              <p:spPr>
                <a:xfrm>
                  <a:off x="2538488" y="5198296"/>
                  <a:ext cx="559769"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76" name="Rectangle 75">
                  <a:extLst>
                    <a:ext uri="{FF2B5EF4-FFF2-40B4-BE49-F238E27FC236}">
                      <a16:creationId xmlns:a16="http://schemas.microsoft.com/office/drawing/2014/main" id="{FFB78276-E7CC-4BC6-9C65-7D0C174A61A4}"/>
                    </a:ext>
                  </a:extLst>
                </p:cNvPr>
                <p:cNvSpPr>
                  <a:spLocks noRot="1" noChangeAspect="1" noMove="1" noResize="1" noEditPoints="1" noAdjustHandles="1" noChangeArrowheads="1" noChangeShapeType="1" noTextEdit="1"/>
                </p:cNvSpPr>
                <p:nvPr/>
              </p:nvSpPr>
              <p:spPr>
                <a:xfrm>
                  <a:off x="2538488" y="5198296"/>
                  <a:ext cx="559769" cy="523220"/>
                </a:xfrm>
                <a:prstGeom prst="rect">
                  <a:avLst/>
                </a:prstGeom>
                <a:blipFill>
                  <a:blip r:embed="rId9"/>
                  <a:stretch>
                    <a:fillRect/>
                  </a:stretch>
                </a:blipFill>
              </p:spPr>
              <p:txBody>
                <a:bodyPr/>
                <a:lstStyle/>
                <a:p>
                  <a:r>
                    <a:rPr lang="en-US">
                      <a:noFill/>
                    </a:rPr>
                    <a:t> </a:t>
                  </a:r>
                </a:p>
              </p:txBody>
            </p:sp>
          </mc:Fallback>
        </mc:AlternateContent>
      </p:grpSp>
      <p:grpSp>
        <p:nvGrpSpPr>
          <p:cNvPr id="131" name="Group 130">
            <a:extLst>
              <a:ext uri="{FF2B5EF4-FFF2-40B4-BE49-F238E27FC236}">
                <a16:creationId xmlns:a16="http://schemas.microsoft.com/office/drawing/2014/main" id="{59BF3BED-C1A2-42A8-8B03-D09A9AC6EF0C}"/>
              </a:ext>
            </a:extLst>
          </p:cNvPr>
          <p:cNvGrpSpPr/>
          <p:nvPr/>
        </p:nvGrpSpPr>
        <p:grpSpPr>
          <a:xfrm>
            <a:off x="4786996" y="3686884"/>
            <a:ext cx="4354142" cy="2879618"/>
            <a:chOff x="4191000" y="777982"/>
            <a:chExt cx="4354142" cy="2879618"/>
          </a:xfrm>
        </p:grpSpPr>
        <p:sp>
          <p:nvSpPr>
            <p:cNvPr id="132" name="Rectangle 5">
              <a:extLst>
                <a:ext uri="{FF2B5EF4-FFF2-40B4-BE49-F238E27FC236}">
                  <a16:creationId xmlns:a16="http://schemas.microsoft.com/office/drawing/2014/main" id="{81651075-2E0C-430E-BB39-5DF6E253A377}"/>
                </a:ext>
              </a:extLst>
            </p:cNvPr>
            <p:cNvSpPr>
              <a:spLocks noChangeArrowheads="1"/>
            </p:cNvSpPr>
            <p:nvPr/>
          </p:nvSpPr>
          <p:spPr bwMode="auto">
            <a:xfrm rot="2911001">
              <a:off x="7071204" y="114250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sym typeface="Symbol" panose="05050102010706020507" pitchFamily="18" charset="2"/>
                </a:rPr>
                <a:t>pixel</a:t>
              </a:r>
              <a:r>
                <a:rPr lang="en-US" altLang="en-US" sz="2800" i="1" baseline="-25000" dirty="0" err="1">
                  <a:solidFill>
                    <a:srgbClr val="FF00FF"/>
                  </a:solidFill>
                  <a:latin typeface="Times New Roman" pitchFamily="18" charset="0"/>
                  <a:sym typeface="Symbol" panose="05050102010706020507" pitchFamily="18" charset="2"/>
                </a:rPr>
                <a:t>n</a:t>
              </a:r>
              <a:endParaRPr lang="en-US" altLang="en-US" sz="2800" i="1" dirty="0">
                <a:solidFill>
                  <a:srgbClr val="FF00FF"/>
                </a:solidFill>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33" name="Rectangle 5">
                  <a:extLst>
                    <a:ext uri="{FF2B5EF4-FFF2-40B4-BE49-F238E27FC236}">
                      <a16:creationId xmlns:a16="http://schemas.microsoft.com/office/drawing/2014/main" id="{ECC0D5B7-0882-4E98-9323-21BF6964037C}"/>
                    </a:ext>
                  </a:extLst>
                </p:cNvPr>
                <p:cNvSpPr>
                  <a:spLocks noChangeArrowheads="1"/>
                </p:cNvSpPr>
                <p:nvPr/>
              </p:nvSpPr>
              <p:spPr bwMode="auto">
                <a:xfrm>
                  <a:off x="4191000" y="1686580"/>
                  <a:ext cx="4124719"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1</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p:txBody>
            </p:sp>
          </mc:Choice>
          <mc:Fallback xmlns="">
            <p:sp>
              <p:nvSpPr>
                <p:cNvPr id="133" name="Rectangle 5">
                  <a:extLst>
                    <a:ext uri="{FF2B5EF4-FFF2-40B4-BE49-F238E27FC236}">
                      <a16:creationId xmlns:a16="http://schemas.microsoft.com/office/drawing/2014/main" id="{ECC0D5B7-0882-4E98-9323-21BF6964037C}"/>
                    </a:ext>
                  </a:extLst>
                </p:cNvPr>
                <p:cNvSpPr>
                  <a:spLocks noRot="1" noChangeAspect="1" noMove="1" noResize="1" noEditPoints="1" noAdjustHandles="1" noChangeArrowheads="1" noChangeShapeType="1" noTextEdit="1"/>
                </p:cNvSpPr>
                <p:nvPr/>
              </p:nvSpPr>
              <p:spPr bwMode="auto">
                <a:xfrm>
                  <a:off x="4191000" y="1686580"/>
                  <a:ext cx="4124719" cy="523220"/>
                </a:xfrm>
                <a:prstGeom prst="rect">
                  <a:avLst/>
                </a:prstGeom>
                <a:blipFill>
                  <a:blip r:embed="rId10"/>
                  <a:stretch>
                    <a:fillRect t="-12791"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34" name="Rectangle 5">
              <a:extLst>
                <a:ext uri="{FF2B5EF4-FFF2-40B4-BE49-F238E27FC236}">
                  <a16:creationId xmlns:a16="http://schemas.microsoft.com/office/drawing/2014/main" id="{FBB8E004-E4E8-4B90-912D-33A4275C8C4F}"/>
                </a:ext>
              </a:extLst>
            </p:cNvPr>
            <p:cNvSpPr>
              <a:spLocks noChangeArrowheads="1"/>
            </p:cNvSpPr>
            <p:nvPr/>
          </p:nvSpPr>
          <p:spPr bwMode="auto">
            <a:xfrm rot="2911001">
              <a:off x="4782930" y="116011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solidFill>
                    <a:srgbClr val="FF00FF"/>
                  </a:solidFill>
                  <a:latin typeface="Times New Roman" pitchFamily="18" charset="0"/>
                  <a:sym typeface="Symbol" panose="05050102010706020507" pitchFamily="18" charset="2"/>
                </a:rPr>
                <a:t>pixel</a:t>
              </a:r>
              <a:r>
                <a:rPr lang="en-US" altLang="en-US" sz="2800" i="1" baseline="-25000" dirty="0">
                  <a:solidFill>
                    <a:srgbClr val="FF00FF"/>
                  </a:solidFill>
                  <a:latin typeface="Times New Roman" pitchFamily="18" charset="0"/>
                  <a:sym typeface="Symbol" panose="05050102010706020507" pitchFamily="18" charset="2"/>
                </a:rPr>
                <a:t>1</a:t>
              </a:r>
              <a:endParaRPr lang="en-US" altLang="en-US" sz="2800" i="1" dirty="0">
                <a:solidFill>
                  <a:srgbClr val="FF00FF"/>
                </a:solidFill>
                <a:latin typeface="Times New Roman" pitchFamily="18" charset="0"/>
                <a:sym typeface="Symbol" panose="05050102010706020507" pitchFamily="18" charset="2"/>
              </a:endParaRPr>
            </a:p>
          </p:txBody>
        </p:sp>
        <p:sp>
          <p:nvSpPr>
            <p:cNvPr id="135" name="Rectangle 5">
              <a:extLst>
                <a:ext uri="{FF2B5EF4-FFF2-40B4-BE49-F238E27FC236}">
                  <a16:creationId xmlns:a16="http://schemas.microsoft.com/office/drawing/2014/main" id="{28D5DB44-7823-4280-8405-70ED7930750B}"/>
                </a:ext>
              </a:extLst>
            </p:cNvPr>
            <p:cNvSpPr>
              <a:spLocks noChangeArrowheads="1"/>
            </p:cNvSpPr>
            <p:nvPr/>
          </p:nvSpPr>
          <p:spPr bwMode="auto">
            <a:xfrm rot="2911001">
              <a:off x="5953181" y="1142748"/>
              <a:ext cx="11977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sym typeface="Symbol" panose="05050102010706020507" pitchFamily="18" charset="2"/>
                </a:rPr>
                <a:t>pixel</a:t>
              </a:r>
              <a:r>
                <a:rPr lang="en-US" altLang="en-US" sz="2800" i="1" baseline="-25000" dirty="0" err="1">
                  <a:solidFill>
                    <a:srgbClr val="FF00FF"/>
                  </a:solidFill>
                  <a:latin typeface="Times New Roman" pitchFamily="18" charset="0"/>
                  <a:sym typeface="Symbol" panose="05050102010706020507" pitchFamily="18" charset="2"/>
                </a:rPr>
                <a:t>i</a:t>
              </a:r>
              <a:endParaRPr lang="en-US" altLang="en-US" sz="2800" i="1" dirty="0">
                <a:solidFill>
                  <a:srgbClr val="FF00FF"/>
                </a:solidFill>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36" name="Rectangle 5">
                  <a:extLst>
                    <a:ext uri="{FF2B5EF4-FFF2-40B4-BE49-F238E27FC236}">
                      <a16:creationId xmlns:a16="http://schemas.microsoft.com/office/drawing/2014/main" id="{16BD4C6F-1D81-46F9-93C2-41D3DADBBBFB}"/>
                    </a:ext>
                  </a:extLst>
                </p:cNvPr>
                <p:cNvSpPr>
                  <a:spLocks noChangeArrowheads="1"/>
                </p:cNvSpPr>
                <p:nvPr/>
              </p:nvSpPr>
              <p:spPr bwMode="auto">
                <a:xfrm>
                  <a:off x="4196176" y="2133600"/>
                  <a:ext cx="4132991"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2</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endParaRPr lang="en-US" altLang="en-US" sz="2800" i="1" dirty="0">
                    <a:solidFill>
                      <a:srgbClr val="FF00FF"/>
                    </a:solidFill>
                    <a:latin typeface="Times New Roman" pitchFamily="18" charset="0"/>
                    <a:sym typeface="Symbol" panose="05050102010706020507" pitchFamily="18" charset="2"/>
                  </a:endParaRPr>
                </a:p>
              </p:txBody>
            </p:sp>
          </mc:Choice>
          <mc:Fallback xmlns="">
            <p:sp>
              <p:nvSpPr>
                <p:cNvPr id="136" name="Rectangle 5">
                  <a:extLst>
                    <a:ext uri="{FF2B5EF4-FFF2-40B4-BE49-F238E27FC236}">
                      <a16:creationId xmlns:a16="http://schemas.microsoft.com/office/drawing/2014/main" id="{16BD4C6F-1D81-46F9-93C2-41D3DADBBBFB}"/>
                    </a:ext>
                  </a:extLst>
                </p:cNvPr>
                <p:cNvSpPr>
                  <a:spLocks noRot="1" noChangeAspect="1" noMove="1" noResize="1" noEditPoints="1" noAdjustHandles="1" noChangeArrowheads="1" noChangeShapeType="1" noTextEdit="1"/>
                </p:cNvSpPr>
                <p:nvPr/>
              </p:nvSpPr>
              <p:spPr bwMode="auto">
                <a:xfrm>
                  <a:off x="4196176" y="2133600"/>
                  <a:ext cx="4132991" cy="523220"/>
                </a:xfrm>
                <a:prstGeom prst="rect">
                  <a:avLst/>
                </a:prstGeom>
                <a:blipFill>
                  <a:blip r:embed="rId11"/>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7" name="Rectangle 5">
                  <a:extLst>
                    <a:ext uri="{FF2B5EF4-FFF2-40B4-BE49-F238E27FC236}">
                      <a16:creationId xmlns:a16="http://schemas.microsoft.com/office/drawing/2014/main" id="{A27A4B11-ADD2-40BC-82E0-4558E1E3BBB4}"/>
                    </a:ext>
                  </a:extLst>
                </p:cNvPr>
                <p:cNvSpPr>
                  <a:spLocks noChangeArrowheads="1"/>
                </p:cNvSpPr>
                <p:nvPr/>
              </p:nvSpPr>
              <p:spPr bwMode="auto">
                <a:xfrm>
                  <a:off x="4211776" y="3134380"/>
                  <a:ext cx="4333366"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endParaRPr lang="en-US" altLang="en-US" sz="2800" i="1" dirty="0">
                    <a:solidFill>
                      <a:srgbClr val="FF00FF"/>
                    </a:solidFill>
                    <a:latin typeface="Times New Roman" pitchFamily="18" charset="0"/>
                    <a:sym typeface="Symbol" panose="05050102010706020507" pitchFamily="18" charset="2"/>
                  </a:endParaRPr>
                </a:p>
              </p:txBody>
            </p:sp>
          </mc:Choice>
          <mc:Fallback xmlns="">
            <p:sp>
              <p:nvSpPr>
                <p:cNvPr id="137" name="Rectangle 5">
                  <a:extLst>
                    <a:ext uri="{FF2B5EF4-FFF2-40B4-BE49-F238E27FC236}">
                      <a16:creationId xmlns:a16="http://schemas.microsoft.com/office/drawing/2014/main" id="{A27A4B11-ADD2-40BC-82E0-4558E1E3BBB4}"/>
                    </a:ext>
                  </a:extLst>
                </p:cNvPr>
                <p:cNvSpPr>
                  <a:spLocks noRot="1" noChangeAspect="1" noMove="1" noResize="1" noEditPoints="1" noAdjustHandles="1" noChangeArrowheads="1" noChangeShapeType="1" noTextEdit="1"/>
                </p:cNvSpPr>
                <p:nvPr/>
              </p:nvSpPr>
              <p:spPr bwMode="auto">
                <a:xfrm>
                  <a:off x="4211776" y="3134380"/>
                  <a:ext cx="4333366" cy="523220"/>
                </a:xfrm>
                <a:prstGeom prst="rect">
                  <a:avLst/>
                </a:prstGeom>
                <a:blipFill>
                  <a:blip r:embed="rId12"/>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38" name="Rectangle 137">
              <a:extLst>
                <a:ext uri="{FF2B5EF4-FFF2-40B4-BE49-F238E27FC236}">
                  <a16:creationId xmlns:a16="http://schemas.microsoft.com/office/drawing/2014/main" id="{D799A5A6-84B0-48A2-AEE3-D3CFA83FC9D7}"/>
                </a:ext>
              </a:extLst>
            </p:cNvPr>
            <p:cNvSpPr/>
            <p:nvPr/>
          </p:nvSpPr>
          <p:spPr>
            <a:xfrm rot="5400000">
              <a:off x="4571305" y="2641352"/>
              <a:ext cx="595035" cy="646331"/>
            </a:xfrm>
            <a:prstGeom prst="rect">
              <a:avLst/>
            </a:prstGeom>
          </p:spPr>
          <p:txBody>
            <a:bodyPr wrap="none">
              <a:spAutoFit/>
            </a:bodyPr>
            <a:lstStyle/>
            <a:p>
              <a:r>
                <a:rPr lang="en-US" altLang="en-US" sz="3600" i="1" dirty="0">
                  <a:solidFill>
                    <a:srgbClr val="FF00FF"/>
                  </a:solidFill>
                </a:rPr>
                <a:t>…</a:t>
              </a:r>
              <a:endParaRPr lang="en-CA" sz="3600" i="1" dirty="0">
                <a:solidFill>
                  <a:srgbClr val="FF00FF"/>
                </a:solidFill>
              </a:endParaRPr>
            </a:p>
          </p:txBody>
        </p:sp>
      </p:grpSp>
      <p:sp>
        <p:nvSpPr>
          <p:cNvPr id="139" name="Rectangle 138">
            <a:extLst>
              <a:ext uri="{FF2B5EF4-FFF2-40B4-BE49-F238E27FC236}">
                <a16:creationId xmlns:a16="http://schemas.microsoft.com/office/drawing/2014/main" id="{E4FE49F0-06FB-44EE-807A-C9C2381494ED}"/>
              </a:ext>
            </a:extLst>
          </p:cNvPr>
          <p:cNvSpPr/>
          <p:nvPr/>
        </p:nvSpPr>
        <p:spPr>
          <a:xfrm>
            <a:off x="4863852" y="5118702"/>
            <a:ext cx="4190343" cy="47756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24" name="Group 23">
            <a:extLst>
              <a:ext uri="{FF2B5EF4-FFF2-40B4-BE49-F238E27FC236}">
                <a16:creationId xmlns:a16="http://schemas.microsoft.com/office/drawing/2014/main" id="{FE9E4CF7-B712-40F5-897A-15785EFB257E}"/>
              </a:ext>
            </a:extLst>
          </p:cNvPr>
          <p:cNvGrpSpPr/>
          <p:nvPr/>
        </p:nvGrpSpPr>
        <p:grpSpPr>
          <a:xfrm>
            <a:off x="493584" y="4876800"/>
            <a:ext cx="1580215" cy="1469254"/>
            <a:chOff x="2134336" y="4975561"/>
            <a:chExt cx="1580215" cy="1469254"/>
          </a:xfrm>
          <a:solidFill>
            <a:srgbClr val="FF00FF"/>
          </a:solidFill>
        </p:grpSpPr>
        <p:sp>
          <p:nvSpPr>
            <p:cNvPr id="25" name="Oval 24">
              <a:extLst>
                <a:ext uri="{FF2B5EF4-FFF2-40B4-BE49-F238E27FC236}">
                  <a16:creationId xmlns:a16="http://schemas.microsoft.com/office/drawing/2014/main" id="{6FEAAB9D-5DCE-429E-8DDB-1A73ADF2787D}"/>
                </a:ext>
              </a:extLst>
            </p:cNvPr>
            <p:cNvSpPr/>
            <p:nvPr/>
          </p:nvSpPr>
          <p:spPr>
            <a:xfrm>
              <a:off x="2504174" y="5087983"/>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6" name="Oval 25">
              <a:extLst>
                <a:ext uri="{FF2B5EF4-FFF2-40B4-BE49-F238E27FC236}">
                  <a16:creationId xmlns:a16="http://schemas.microsoft.com/office/drawing/2014/main" id="{018A4D1E-B57A-46B5-B1FD-C87E1071E783}"/>
                </a:ext>
              </a:extLst>
            </p:cNvPr>
            <p:cNvSpPr/>
            <p:nvPr/>
          </p:nvSpPr>
          <p:spPr>
            <a:xfrm>
              <a:off x="2715647" y="5280955"/>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7" name="Oval 26">
              <a:extLst>
                <a:ext uri="{FF2B5EF4-FFF2-40B4-BE49-F238E27FC236}">
                  <a16:creationId xmlns:a16="http://schemas.microsoft.com/office/drawing/2014/main" id="{F55EDC44-EC37-4ADA-8467-5FE1104423A1}"/>
                </a:ext>
              </a:extLst>
            </p:cNvPr>
            <p:cNvSpPr/>
            <p:nvPr/>
          </p:nvSpPr>
          <p:spPr>
            <a:xfrm>
              <a:off x="2663017" y="555658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8" name="Oval 27">
              <a:extLst>
                <a:ext uri="{FF2B5EF4-FFF2-40B4-BE49-F238E27FC236}">
                  <a16:creationId xmlns:a16="http://schemas.microsoft.com/office/drawing/2014/main" id="{46461E5B-2549-42FE-8A3A-4F892E7BF27F}"/>
                </a:ext>
              </a:extLst>
            </p:cNvPr>
            <p:cNvSpPr/>
            <p:nvPr/>
          </p:nvSpPr>
          <p:spPr>
            <a:xfrm>
              <a:off x="2986054" y="55704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9" name="Oval 28">
              <a:extLst>
                <a:ext uri="{FF2B5EF4-FFF2-40B4-BE49-F238E27FC236}">
                  <a16:creationId xmlns:a16="http://schemas.microsoft.com/office/drawing/2014/main" id="{589F4483-2C2C-4276-A4E8-E5F61A081F19}"/>
                </a:ext>
              </a:extLst>
            </p:cNvPr>
            <p:cNvSpPr/>
            <p:nvPr/>
          </p:nvSpPr>
          <p:spPr>
            <a:xfrm>
              <a:off x="3309091"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0" name="Oval 29">
              <a:extLst>
                <a:ext uri="{FF2B5EF4-FFF2-40B4-BE49-F238E27FC236}">
                  <a16:creationId xmlns:a16="http://schemas.microsoft.com/office/drawing/2014/main" id="{C1DB0D87-5C1C-4AED-AA59-B488733D3150}"/>
                </a:ext>
              </a:extLst>
            </p:cNvPr>
            <p:cNvSpPr/>
            <p:nvPr/>
          </p:nvSpPr>
          <p:spPr>
            <a:xfrm>
              <a:off x="2451545" y="574955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4" name="Oval 33">
              <a:extLst>
                <a:ext uri="{FF2B5EF4-FFF2-40B4-BE49-F238E27FC236}">
                  <a16:creationId xmlns:a16="http://schemas.microsoft.com/office/drawing/2014/main" id="{027CDB86-45CF-4772-8BA5-E2C99742EBD1}"/>
                </a:ext>
              </a:extLst>
            </p:cNvPr>
            <p:cNvSpPr/>
            <p:nvPr/>
          </p:nvSpPr>
          <p:spPr>
            <a:xfrm>
              <a:off x="2134336"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5" name="Oval 34">
              <a:extLst>
                <a:ext uri="{FF2B5EF4-FFF2-40B4-BE49-F238E27FC236}">
                  <a16:creationId xmlns:a16="http://schemas.microsoft.com/office/drawing/2014/main" id="{5FF08A56-C226-40C1-A9B7-040990B818E6}"/>
                </a:ext>
              </a:extLst>
            </p:cNvPr>
            <p:cNvSpPr/>
            <p:nvPr/>
          </p:nvSpPr>
          <p:spPr>
            <a:xfrm>
              <a:off x="2240072" y="537744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6" name="Oval 35">
              <a:extLst>
                <a:ext uri="{FF2B5EF4-FFF2-40B4-BE49-F238E27FC236}">
                  <a16:creationId xmlns:a16="http://schemas.microsoft.com/office/drawing/2014/main" id="{81BB28EB-75E3-41AC-85B6-B478060451AB}"/>
                </a:ext>
              </a:extLst>
            </p:cNvPr>
            <p:cNvSpPr/>
            <p:nvPr/>
          </p:nvSpPr>
          <p:spPr>
            <a:xfrm>
              <a:off x="3297435" y="517064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7" name="Oval 36">
              <a:extLst>
                <a:ext uri="{FF2B5EF4-FFF2-40B4-BE49-F238E27FC236}">
                  <a16:creationId xmlns:a16="http://schemas.microsoft.com/office/drawing/2014/main" id="{DD9FC0D6-C20C-43D8-9E88-E6E0852CA47D}"/>
                </a:ext>
              </a:extLst>
            </p:cNvPr>
            <p:cNvSpPr/>
            <p:nvPr/>
          </p:nvSpPr>
          <p:spPr>
            <a:xfrm>
              <a:off x="3100325" y="54377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8" name="Oval 37">
              <a:extLst>
                <a:ext uri="{FF2B5EF4-FFF2-40B4-BE49-F238E27FC236}">
                  <a16:creationId xmlns:a16="http://schemas.microsoft.com/office/drawing/2014/main" id="{A9505546-A270-46F6-AD68-4CF34785F7E1}"/>
                </a:ext>
              </a:extLst>
            </p:cNvPr>
            <p:cNvSpPr/>
            <p:nvPr/>
          </p:nvSpPr>
          <p:spPr>
            <a:xfrm>
              <a:off x="2317899" y="614152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9" name="Oval 38">
              <a:extLst>
                <a:ext uri="{FF2B5EF4-FFF2-40B4-BE49-F238E27FC236}">
                  <a16:creationId xmlns:a16="http://schemas.microsoft.com/office/drawing/2014/main" id="{D7DC4241-9C87-459C-A922-7D094F2D1A3E}"/>
                </a:ext>
              </a:extLst>
            </p:cNvPr>
            <p:cNvSpPr/>
            <p:nvPr/>
          </p:nvSpPr>
          <p:spPr>
            <a:xfrm>
              <a:off x="2597475" y="6017541"/>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0" name="Oval 39">
              <a:extLst>
                <a:ext uri="{FF2B5EF4-FFF2-40B4-BE49-F238E27FC236}">
                  <a16:creationId xmlns:a16="http://schemas.microsoft.com/office/drawing/2014/main" id="{057ABC84-565C-4950-8551-60519822210C}"/>
                </a:ext>
              </a:extLst>
            </p:cNvPr>
            <p:cNvSpPr/>
            <p:nvPr/>
          </p:nvSpPr>
          <p:spPr>
            <a:xfrm>
              <a:off x="2493785" y="5342000"/>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1" name="Oval 40">
              <a:extLst>
                <a:ext uri="{FF2B5EF4-FFF2-40B4-BE49-F238E27FC236}">
                  <a16:creationId xmlns:a16="http://schemas.microsoft.com/office/drawing/2014/main" id="{2FDB40C2-8042-407C-8498-D045825BD3DC}"/>
                </a:ext>
              </a:extLst>
            </p:cNvPr>
            <p:cNvSpPr/>
            <p:nvPr/>
          </p:nvSpPr>
          <p:spPr>
            <a:xfrm>
              <a:off x="3244838" y="554417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2" name="Oval 41">
              <a:extLst>
                <a:ext uri="{FF2B5EF4-FFF2-40B4-BE49-F238E27FC236}">
                  <a16:creationId xmlns:a16="http://schemas.microsoft.com/office/drawing/2014/main" id="{359095D6-4FAD-4529-A8FB-659CB3FB0EA6}"/>
                </a:ext>
              </a:extLst>
            </p:cNvPr>
            <p:cNvSpPr/>
            <p:nvPr/>
          </p:nvSpPr>
          <p:spPr>
            <a:xfrm>
              <a:off x="3197526" y="576338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3" name="Oval 42">
              <a:extLst>
                <a:ext uri="{FF2B5EF4-FFF2-40B4-BE49-F238E27FC236}">
                  <a16:creationId xmlns:a16="http://schemas.microsoft.com/office/drawing/2014/main" id="{6FB2F050-2E89-4E4A-A84A-240635226962}"/>
                </a:ext>
              </a:extLst>
            </p:cNvPr>
            <p:cNvSpPr/>
            <p:nvPr/>
          </p:nvSpPr>
          <p:spPr>
            <a:xfrm>
              <a:off x="3516568" y="552253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4" name="Oval 43">
              <a:extLst>
                <a:ext uri="{FF2B5EF4-FFF2-40B4-BE49-F238E27FC236}">
                  <a16:creationId xmlns:a16="http://schemas.microsoft.com/office/drawing/2014/main" id="{858B6D70-CA81-4864-977B-F5EE2E7AEE47}"/>
                </a:ext>
              </a:extLst>
            </p:cNvPr>
            <p:cNvSpPr/>
            <p:nvPr/>
          </p:nvSpPr>
          <p:spPr>
            <a:xfrm>
              <a:off x="2818469" y="599290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5" name="Oval 44">
              <a:extLst>
                <a:ext uri="{FF2B5EF4-FFF2-40B4-BE49-F238E27FC236}">
                  <a16:creationId xmlns:a16="http://schemas.microsoft.com/office/drawing/2014/main" id="{8CE2CC40-4E3D-4C2A-9793-E3E6D32D705C}"/>
                </a:ext>
              </a:extLst>
            </p:cNvPr>
            <p:cNvSpPr/>
            <p:nvPr/>
          </p:nvSpPr>
          <p:spPr>
            <a:xfrm>
              <a:off x="2246174" y="56392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6" name="Oval 45">
              <a:extLst>
                <a:ext uri="{FF2B5EF4-FFF2-40B4-BE49-F238E27FC236}">
                  <a16:creationId xmlns:a16="http://schemas.microsoft.com/office/drawing/2014/main" id="{2B588E99-B653-491A-9E30-1EBCF330674A}"/>
                </a:ext>
              </a:extLst>
            </p:cNvPr>
            <p:cNvSpPr/>
            <p:nvPr/>
          </p:nvSpPr>
          <p:spPr>
            <a:xfrm>
              <a:off x="3016183" y="511179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7" name="Oval 46">
              <a:extLst>
                <a:ext uri="{FF2B5EF4-FFF2-40B4-BE49-F238E27FC236}">
                  <a16:creationId xmlns:a16="http://schemas.microsoft.com/office/drawing/2014/main" id="{E44511FA-3991-4053-8D44-D539B3D1FA35}"/>
                </a:ext>
              </a:extLst>
            </p:cNvPr>
            <p:cNvSpPr/>
            <p:nvPr/>
          </p:nvSpPr>
          <p:spPr>
            <a:xfrm>
              <a:off x="2529372" y="633450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8" name="Oval 47">
              <a:extLst>
                <a:ext uri="{FF2B5EF4-FFF2-40B4-BE49-F238E27FC236}">
                  <a16:creationId xmlns:a16="http://schemas.microsoft.com/office/drawing/2014/main" id="{A73FC30F-23AA-4F7C-931A-E006C3AB8317}"/>
                </a:ext>
              </a:extLst>
            </p:cNvPr>
            <p:cNvSpPr/>
            <p:nvPr/>
          </p:nvSpPr>
          <p:spPr>
            <a:xfrm>
              <a:off x="3197526" y="6052845"/>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9" name="Oval 48">
              <a:extLst>
                <a:ext uri="{FF2B5EF4-FFF2-40B4-BE49-F238E27FC236}">
                  <a16:creationId xmlns:a16="http://schemas.microsoft.com/office/drawing/2014/main" id="{9E10B502-53F8-411E-B8DC-0B2103395C80}"/>
                </a:ext>
              </a:extLst>
            </p:cNvPr>
            <p:cNvSpPr/>
            <p:nvPr/>
          </p:nvSpPr>
          <p:spPr>
            <a:xfrm>
              <a:off x="3614643"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0" name="Oval 49">
              <a:extLst>
                <a:ext uri="{FF2B5EF4-FFF2-40B4-BE49-F238E27FC236}">
                  <a16:creationId xmlns:a16="http://schemas.microsoft.com/office/drawing/2014/main" id="{A4E4287C-0028-4130-97E6-DAF82268E20B}"/>
                </a:ext>
              </a:extLst>
            </p:cNvPr>
            <p:cNvSpPr/>
            <p:nvPr/>
          </p:nvSpPr>
          <p:spPr>
            <a:xfrm>
              <a:off x="2768753" y="501561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1" name="Oval 50">
              <a:extLst>
                <a:ext uri="{FF2B5EF4-FFF2-40B4-BE49-F238E27FC236}">
                  <a16:creationId xmlns:a16="http://schemas.microsoft.com/office/drawing/2014/main" id="{A47424E4-2EFD-44F9-B151-3E2BF8A9A9ED}"/>
                </a:ext>
              </a:extLst>
            </p:cNvPr>
            <p:cNvSpPr/>
            <p:nvPr/>
          </p:nvSpPr>
          <p:spPr>
            <a:xfrm>
              <a:off x="2874490" y="6244051"/>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3" name="Oval 52">
              <a:extLst>
                <a:ext uri="{FF2B5EF4-FFF2-40B4-BE49-F238E27FC236}">
                  <a16:creationId xmlns:a16="http://schemas.microsoft.com/office/drawing/2014/main" id="{F6F3699A-5ABA-4E14-B623-A5BB87D1A2E7}"/>
                </a:ext>
              </a:extLst>
            </p:cNvPr>
            <p:cNvSpPr/>
            <p:nvPr/>
          </p:nvSpPr>
          <p:spPr>
            <a:xfrm>
              <a:off x="2345808" y="595635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6" name="Oval 55">
              <a:extLst>
                <a:ext uri="{FF2B5EF4-FFF2-40B4-BE49-F238E27FC236}">
                  <a16:creationId xmlns:a16="http://schemas.microsoft.com/office/drawing/2014/main" id="{29A41184-FB9E-4157-9C89-32823732FD5F}"/>
                </a:ext>
              </a:extLst>
            </p:cNvPr>
            <p:cNvSpPr/>
            <p:nvPr/>
          </p:nvSpPr>
          <p:spPr>
            <a:xfrm>
              <a:off x="2854662" y="575171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7" name="Oval 56">
              <a:extLst>
                <a:ext uri="{FF2B5EF4-FFF2-40B4-BE49-F238E27FC236}">
                  <a16:creationId xmlns:a16="http://schemas.microsoft.com/office/drawing/2014/main" id="{22A4998A-22C8-432B-BB79-F43DAA56F183}"/>
                </a:ext>
              </a:extLst>
            </p:cNvPr>
            <p:cNvSpPr/>
            <p:nvPr/>
          </p:nvSpPr>
          <p:spPr>
            <a:xfrm>
              <a:off x="3000832" y="611780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9" name="Oval 58">
              <a:extLst>
                <a:ext uri="{FF2B5EF4-FFF2-40B4-BE49-F238E27FC236}">
                  <a16:creationId xmlns:a16="http://schemas.microsoft.com/office/drawing/2014/main" id="{8692AA12-D28F-4C16-B4EF-41D1E711F05B}"/>
                </a:ext>
              </a:extLst>
            </p:cNvPr>
            <p:cNvSpPr/>
            <p:nvPr/>
          </p:nvSpPr>
          <p:spPr>
            <a:xfrm>
              <a:off x="2689451" y="622208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0" name="Oval 59">
              <a:extLst>
                <a:ext uri="{FF2B5EF4-FFF2-40B4-BE49-F238E27FC236}">
                  <a16:creationId xmlns:a16="http://schemas.microsoft.com/office/drawing/2014/main" id="{78ACD11A-4247-47C0-AC8E-355704AAA599}"/>
                </a:ext>
              </a:extLst>
            </p:cNvPr>
            <p:cNvSpPr/>
            <p:nvPr/>
          </p:nvSpPr>
          <p:spPr>
            <a:xfrm>
              <a:off x="2477979" y="55527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1" name="Oval 60">
              <a:extLst>
                <a:ext uri="{FF2B5EF4-FFF2-40B4-BE49-F238E27FC236}">
                  <a16:creationId xmlns:a16="http://schemas.microsoft.com/office/drawing/2014/main" id="{527CA375-734E-4C87-A3DF-DFA1DB690EA6}"/>
                </a:ext>
              </a:extLst>
            </p:cNvPr>
            <p:cNvSpPr/>
            <p:nvPr/>
          </p:nvSpPr>
          <p:spPr>
            <a:xfrm>
              <a:off x="2895096" y="524942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2" name="Oval 61">
              <a:extLst>
                <a:ext uri="{FF2B5EF4-FFF2-40B4-BE49-F238E27FC236}">
                  <a16:creationId xmlns:a16="http://schemas.microsoft.com/office/drawing/2014/main" id="{9495C83E-F817-476A-8D8A-2C5270611CCB}"/>
                </a:ext>
              </a:extLst>
            </p:cNvPr>
            <p:cNvSpPr/>
            <p:nvPr/>
          </p:nvSpPr>
          <p:spPr>
            <a:xfrm>
              <a:off x="3323869" y="53459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3" name="Oval 62">
              <a:extLst>
                <a:ext uri="{FF2B5EF4-FFF2-40B4-BE49-F238E27FC236}">
                  <a16:creationId xmlns:a16="http://schemas.microsoft.com/office/drawing/2014/main" id="{0A2E95FB-B6E9-46A1-8A45-A48C4042D8A1}"/>
                </a:ext>
              </a:extLst>
            </p:cNvPr>
            <p:cNvSpPr/>
            <p:nvPr/>
          </p:nvSpPr>
          <p:spPr>
            <a:xfrm>
              <a:off x="3529513" y="516676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4" name="Oval 63">
              <a:extLst>
                <a:ext uri="{FF2B5EF4-FFF2-40B4-BE49-F238E27FC236}">
                  <a16:creationId xmlns:a16="http://schemas.microsoft.com/office/drawing/2014/main" id="{0715FD91-1984-4EA1-BB46-342B46E823D1}"/>
                </a:ext>
              </a:extLst>
            </p:cNvPr>
            <p:cNvSpPr/>
            <p:nvPr/>
          </p:nvSpPr>
          <p:spPr>
            <a:xfrm>
              <a:off x="3318041" y="4975561"/>
              <a:ext cx="99908" cy="110313"/>
            </a:xfrm>
            <a:prstGeom prst="ellipse">
              <a:avLst/>
            </a:prstGeom>
            <a:grpFill/>
            <a:ln w="25400">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77" name="Rectangle 5">
                <a:extLst>
                  <a:ext uri="{FF2B5EF4-FFF2-40B4-BE49-F238E27FC236}">
                    <a16:creationId xmlns:a16="http://schemas.microsoft.com/office/drawing/2014/main" id="{11B87E43-AA79-4505-97F1-2B11D0652BF0}"/>
                  </a:ext>
                </a:extLst>
              </p:cNvPr>
              <p:cNvSpPr>
                <a:spLocks noChangeArrowheads="1"/>
              </p:cNvSpPr>
              <p:nvPr/>
            </p:nvSpPr>
            <p:spPr bwMode="auto">
              <a:xfrm>
                <a:off x="4792450" y="5054600"/>
                <a:ext cx="4131259"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a:t>
                </a:r>
                <a:r>
                  <a:rPr lang="en-US" altLang="en-US" sz="1600" dirty="0">
                    <a:solidFill>
                      <a:srgbClr val="FF00FF"/>
                    </a:solidFill>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mc:Choice>
        <mc:Fallback xmlns="">
          <p:sp>
            <p:nvSpPr>
              <p:cNvPr id="177" name="Rectangle 5">
                <a:extLst>
                  <a:ext uri="{FF2B5EF4-FFF2-40B4-BE49-F238E27FC236}">
                    <a16:creationId xmlns:a16="http://schemas.microsoft.com/office/drawing/2014/main" id="{11B87E43-AA79-4505-97F1-2B11D0652BF0}"/>
                  </a:ext>
                </a:extLst>
              </p:cNvPr>
              <p:cNvSpPr>
                <a:spLocks noRot="1" noChangeAspect="1" noMove="1" noResize="1" noEditPoints="1" noAdjustHandles="1" noChangeArrowheads="1" noChangeShapeType="1" noTextEdit="1"/>
              </p:cNvSpPr>
              <p:nvPr/>
            </p:nvSpPr>
            <p:spPr bwMode="auto">
              <a:xfrm>
                <a:off x="4792450" y="5054600"/>
                <a:ext cx="4131259" cy="523220"/>
              </a:xfrm>
              <a:prstGeom prst="rect">
                <a:avLst/>
              </a:prstGeom>
              <a:blipFill>
                <a:blip r:embed="rId13"/>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81" name="Rectangle 63">
            <a:extLst>
              <a:ext uri="{FF2B5EF4-FFF2-40B4-BE49-F238E27FC236}">
                <a16:creationId xmlns:a16="http://schemas.microsoft.com/office/drawing/2014/main" id="{1F7B37EB-9CCF-495C-A5DF-16B2EC9150A3}"/>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Tree>
    <p:extLst>
      <p:ext uri="{BB962C8B-B14F-4D97-AF65-F5344CB8AC3E}">
        <p14:creationId xmlns:p14="http://schemas.microsoft.com/office/powerpoint/2010/main" val="8432792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0-#ppt_w/2"/>
                                          </p:val>
                                        </p:tav>
                                        <p:tav tm="100000">
                                          <p:val>
                                            <p:strVal val="#ppt_x"/>
                                          </p:val>
                                        </p:tav>
                                      </p:tavLst>
                                    </p:anim>
                                    <p:anim calcmode="lin" valueType="num">
                                      <p:cBhvr additive="base">
                                        <p:cTn id="8" dur="500" fill="hold"/>
                                        <p:tgtEl>
                                          <p:spTgt spid="2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 calcmode="lin" valueType="num">
                                      <p:cBhvr additive="base">
                                        <p:cTn id="11"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0">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0">
                                            <p:txEl>
                                              <p:pRg st="1" end="1"/>
                                            </p:txEl>
                                          </p:spTgt>
                                        </p:tgtEl>
                                        <p:attrNameLst>
                                          <p:attrName>style.visibility</p:attrName>
                                        </p:attrNameLst>
                                      </p:cBhvr>
                                      <p:to>
                                        <p:strVal val="visible"/>
                                      </p:to>
                                    </p:set>
                                    <p:anim calcmode="lin" valueType="num">
                                      <p:cBhvr additive="base">
                                        <p:cTn id="15" dur="500" fill="hold"/>
                                        <p:tgtEl>
                                          <p:spTgt spid="20">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0-#ppt_w/2"/>
                                          </p:val>
                                        </p:tav>
                                        <p:tav tm="100000">
                                          <p:val>
                                            <p:strVal val="#ppt_x"/>
                                          </p:val>
                                        </p:tav>
                                      </p:tavLst>
                                    </p:anim>
                                    <p:anim calcmode="lin" valueType="num">
                                      <p:cBhvr additive="base">
                                        <p:cTn id="22"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500" fill="hold"/>
                                        <p:tgtEl>
                                          <p:spTgt spid="131"/>
                                        </p:tgtEl>
                                        <p:attrNameLst>
                                          <p:attrName>ppt_x</p:attrName>
                                        </p:attrNameLst>
                                      </p:cBhvr>
                                      <p:tavLst>
                                        <p:tav tm="0">
                                          <p:val>
                                            <p:strVal val="0-#ppt_w/2"/>
                                          </p:val>
                                        </p:tav>
                                        <p:tav tm="100000">
                                          <p:val>
                                            <p:strVal val="#ppt_x"/>
                                          </p:val>
                                        </p:tav>
                                      </p:tavLst>
                                    </p:anim>
                                    <p:anim calcmode="lin" valueType="num">
                                      <p:cBhvr additive="base">
                                        <p:cTn id="28" dur="500" fill="hold"/>
                                        <p:tgtEl>
                                          <p:spTgt spid="131"/>
                                        </p:tgtEl>
                                        <p:attrNameLst>
                                          <p:attrName>ppt_y</p:attrName>
                                        </p:attrNameLst>
                                      </p:cBhvr>
                                      <p:tavLst>
                                        <p:tav tm="0">
                                          <p:val>
                                            <p:strVal val="#ppt_y"/>
                                          </p:val>
                                        </p:tav>
                                        <p:tav tm="100000">
                                          <p:val>
                                            <p:strVal val="#ppt_y"/>
                                          </p:val>
                                        </p:tav>
                                      </p:tavLst>
                                    </p:anim>
                                  </p:childTnLst>
                                </p:cTn>
                              </p:par>
                              <p:par>
                                <p:cTn id="29" presetID="1" presetClass="exit" presetSubtype="0" fill="hold" grpId="0" nodeType="withEffect">
                                  <p:stCondLst>
                                    <p:cond delay="0"/>
                                  </p:stCondLst>
                                  <p:childTnLst>
                                    <p:set>
                                      <p:cBhvr>
                                        <p:cTn id="30" dur="1" fill="hold">
                                          <p:stCondLst>
                                            <p:cond delay="0"/>
                                          </p:stCondLst>
                                        </p:cTn>
                                        <p:tgtEl>
                                          <p:spTgt spid="177">
                                            <p:txEl>
                                              <p:pRg st="0" end="0"/>
                                            </p:txEl>
                                          </p:spTgt>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39"/>
                                        </p:tgtEl>
                                        <p:attrNameLst>
                                          <p:attrName>style.visibility</p:attrName>
                                        </p:attrNameLst>
                                      </p:cBhvr>
                                      <p:to>
                                        <p:strVal val="visible"/>
                                      </p:to>
                                    </p:set>
                                    <p:anim calcmode="lin" valueType="num">
                                      <p:cBhvr additive="base">
                                        <p:cTn id="35" dur="500" fill="hold"/>
                                        <p:tgtEl>
                                          <p:spTgt spid="139"/>
                                        </p:tgtEl>
                                        <p:attrNameLst>
                                          <p:attrName>ppt_x</p:attrName>
                                        </p:attrNameLst>
                                      </p:cBhvr>
                                      <p:tavLst>
                                        <p:tav tm="0">
                                          <p:val>
                                            <p:strVal val="0-#ppt_w/2"/>
                                          </p:val>
                                        </p:tav>
                                        <p:tav tm="100000">
                                          <p:val>
                                            <p:strVal val="#ppt_x"/>
                                          </p:val>
                                        </p:tav>
                                      </p:tavLst>
                                    </p:anim>
                                    <p:anim calcmode="lin" valueType="num">
                                      <p:cBhvr additive="base">
                                        <p:cTn id="36" dur="500" fill="hold"/>
                                        <p:tgtEl>
                                          <p:spTgt spid="139"/>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 calcmode="lin" valueType="num">
                                      <p:cBhvr additive="base">
                                        <p:cTn id="39" dur="500" fill="hold"/>
                                        <p:tgtEl>
                                          <p:spTgt spid="52"/>
                                        </p:tgtEl>
                                        <p:attrNameLst>
                                          <p:attrName>ppt_x</p:attrName>
                                        </p:attrNameLst>
                                      </p:cBhvr>
                                      <p:tavLst>
                                        <p:tav tm="0">
                                          <p:val>
                                            <p:strVal val="0-#ppt_w/2"/>
                                          </p:val>
                                        </p:tav>
                                        <p:tav tm="100000">
                                          <p:val>
                                            <p:strVal val="#ppt_x"/>
                                          </p:val>
                                        </p:tav>
                                      </p:tavLst>
                                    </p:anim>
                                    <p:anim calcmode="lin" valueType="num">
                                      <p:cBhvr additive="base">
                                        <p:cTn id="40" dur="500" fill="hold"/>
                                        <p:tgtEl>
                                          <p:spTgt spid="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139" grpId="0" animBg="1"/>
      <p:bldP spid="177" grpId="0" build="allAtOnce"/>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8" name="Group 177">
            <a:extLst>
              <a:ext uri="{FF2B5EF4-FFF2-40B4-BE49-F238E27FC236}">
                <a16:creationId xmlns:a16="http://schemas.microsoft.com/office/drawing/2014/main" id="{C43A55E0-F2D8-486C-ACB4-7B6F56855C6E}"/>
              </a:ext>
            </a:extLst>
          </p:cNvPr>
          <p:cNvGrpSpPr/>
          <p:nvPr/>
        </p:nvGrpSpPr>
        <p:grpSpPr>
          <a:xfrm>
            <a:off x="2985705" y="4894043"/>
            <a:ext cx="419965" cy="457201"/>
            <a:chOff x="2985705" y="4894043"/>
            <a:chExt cx="419965" cy="457201"/>
          </a:xfrm>
        </p:grpSpPr>
        <p:pic>
          <p:nvPicPr>
            <p:cNvPr id="179" name="Picture 178">
              <a:extLst>
                <a:ext uri="{FF2B5EF4-FFF2-40B4-BE49-F238E27FC236}">
                  <a16:creationId xmlns:a16="http://schemas.microsoft.com/office/drawing/2014/main" id="{DF899D8D-24EB-469D-98CF-E5077195DB7A}"/>
                </a:ext>
              </a:extLst>
            </p:cNvPr>
            <p:cNvPicPr>
              <a:picLocks noChangeAspect="1"/>
            </p:cNvPicPr>
            <p:nvPr/>
          </p:nvPicPr>
          <p:blipFill rotWithShape="1">
            <a:blip r:embed="rId3"/>
            <a:srcRect l="21431" t="1733" r="59465" b="73385"/>
            <a:stretch/>
          </p:blipFill>
          <p:spPr>
            <a:xfrm>
              <a:off x="2985705" y="4894043"/>
              <a:ext cx="419965" cy="457201"/>
            </a:xfrm>
            <a:prstGeom prst="rect">
              <a:avLst/>
            </a:prstGeom>
          </p:spPr>
        </p:pic>
        <p:sp>
          <p:nvSpPr>
            <p:cNvPr id="180" name="Rectangle 179">
              <a:extLst>
                <a:ext uri="{FF2B5EF4-FFF2-40B4-BE49-F238E27FC236}">
                  <a16:creationId xmlns:a16="http://schemas.microsoft.com/office/drawing/2014/main" id="{4841B40B-C5AE-4260-BBA6-517424ED581F}"/>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 </a:t>
                </a:r>
                <a:r>
                  <a:rPr lang="en-US" altLang="en-US" sz="2800" dirty="0">
                    <a:latin typeface="Times New Roman" pitchFamily="18" charset="0"/>
                  </a:rPr>
                  <a:t>is a set of </a:t>
                </a:r>
                <a:r>
                  <a:rPr lang="en-US" altLang="en-US" sz="2800" dirty="0">
                    <a:latin typeface="Times New Roman" pitchFamily="18" charset="0"/>
                    <a:sym typeface="Symbol" panose="05050102010706020507" pitchFamily="18" charset="2"/>
                  </a:rPr>
                  <a:t>input/output pairs</a:t>
                </a:r>
                <a:br>
                  <a:rPr lang="en-US" altLang="en-US" sz="2800" dirty="0">
                    <a:latin typeface="Times New Roman" pitchFamily="18" charset="0"/>
                    <a:sym typeface="Symbol" panose="05050102010706020507" pitchFamily="18" charset="2"/>
                  </a:rPr>
                </a:br>
                <a:endParaRPr lang="en-US" altLang="en-US" sz="2800" dirty="0">
                  <a:solidFill>
                    <a:srgbClr val="FF00FF"/>
                  </a:solidFill>
                  <a:latin typeface="Times New Roman" pitchFamily="18" charset="0"/>
                  <a:sym typeface="Symbol" panose="05050102010706020507" pitchFamily="18" charset="2"/>
                </a:endParaRPr>
              </a:p>
              <a:p>
                <a:pPr>
                  <a:spcBef>
                    <a:spcPct val="0"/>
                  </a:spcBef>
                </a:pPr>
                <a:r>
                  <a:rPr lang="en-US" altLang="en-US" sz="1200" dirty="0">
                    <a:solidFill>
                      <a:srgbClr val="FF00FF"/>
                    </a:solidFill>
                    <a:latin typeface="Times New Roman" pitchFamily="18" charset="0"/>
                    <a:sym typeface="Symbol" panose="05050102010706020507" pitchFamily="18" charset="2"/>
                  </a:rPr>
                  <a:t>   </a:t>
                </a:r>
              </a:p>
              <a:p>
                <a:pPr>
                  <a:spcBef>
                    <a:spcPct val="0"/>
                  </a:spcBef>
                </a:pPr>
                <a:r>
                  <a:rPr lang="en-US" altLang="en-US" sz="2800" dirty="0">
                    <a:latin typeface="Times New Roman" pitchFamily="18" charset="0"/>
                    <a:sym typeface="Symbol" panose="05050102010706020507" pitchFamily="18" charset="2"/>
                  </a:rPr>
                  <a:t>     Maybe each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i="1" baseline="-25000" dirty="0">
                    <a:solidFill>
                      <a:srgbClr val="FF00FF"/>
                    </a:solidFill>
                    <a:latin typeface="Times New Roman" pitchFamily="18" charset="0"/>
                  </a:rPr>
                  <a:t> </a:t>
                </a:r>
                <a:r>
                  <a:rPr lang="en-US" altLang="en-US" sz="2800" dirty="0">
                    <a:latin typeface="Times New Roman" pitchFamily="18"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4"/>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6" descr="https://encrypted-tbn2.gstatic.com/images?q=tbn:ANd9GcQxi0BXRGGWwpZlLt6x5i_eKwXhaJLwx7Ku7fvdkqS2tzyVEg1gR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412187" y="1628400"/>
            <a:ext cx="1217213" cy="810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6"/>
                <a:stretch>
                  <a:fillRect l="-2605" t="-12791" r="-1489" b="-3255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Rectangle 5"/>
              <p:cNvSpPr>
                <a:spLocks noChangeArrowheads="1"/>
              </p:cNvSpPr>
              <p:nvPr/>
            </p:nvSpPr>
            <p:spPr bwMode="auto">
              <a:xfrm>
                <a:off x="809890" y="2852410"/>
                <a:ext cx="8661345"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  </a:t>
                </a:r>
                <a:r>
                  <a:rPr lang="en-US" altLang="en-US" sz="2800" dirty="0">
                    <a:latin typeface="Times New Roman" pitchFamily="18" charset="0"/>
                    <a:sym typeface="Symbol" panose="05050102010706020507" pitchFamily="18" charset="2"/>
                  </a:rPr>
                  <a:t>when understood which data item. </a:t>
                </a:r>
              </a:p>
            </p:txBody>
          </p:sp>
        </mc:Choice>
        <mc:Fallback xmlns="">
          <p:sp>
            <p:nvSpPr>
              <p:cNvPr id="54" name="Rectangle 5"/>
              <p:cNvSpPr>
                <a:spLocks noRot="1" noChangeAspect="1" noMove="1" noResize="1" noEditPoints="1" noAdjustHandles="1" noChangeArrowheads="1" noChangeShapeType="1" noTextEdit="1"/>
              </p:cNvSpPr>
              <p:nvPr/>
            </p:nvSpPr>
            <p:spPr bwMode="auto">
              <a:xfrm>
                <a:off x="809890" y="2852410"/>
                <a:ext cx="8661345" cy="954107"/>
              </a:xfrm>
              <a:prstGeom prst="rect">
                <a:avLst/>
              </a:prstGeom>
              <a:blipFill>
                <a:blip r:embed="rId7"/>
                <a:stretch>
                  <a:fillRect t="-7051" b="-1794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5" name="Rectangle 54"/>
              <p:cNvSpPr/>
              <p:nvPr/>
            </p:nvSpPr>
            <p:spPr>
              <a:xfrm>
                <a:off x="533400" y="2438400"/>
                <a:ext cx="6747745" cy="523220"/>
              </a:xfrm>
              <a:prstGeom prst="rect">
                <a:avLst/>
              </a:prstGeom>
            </p:spPr>
            <p:txBody>
              <a:bodyPr wrap="none">
                <a:spAutoFit/>
              </a:bodyPr>
              <a:lstStyle/>
              <a:p>
                <a:r>
                  <a:rPr lang="en-US" altLang="en-US" dirty="0">
                    <a:sym typeface="Symbol" panose="05050102010706020507" pitchFamily="18" charset="2"/>
                  </a:rPr>
                  <a:t>Note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b="1" i="1" dirty="0">
                    <a:solidFill>
                      <a:srgbClr val="FF00FF"/>
                    </a:solidFill>
                    <a:sym typeface="Symbol" panose="05050102010706020507" pitchFamily="18" charset="2"/>
                  </a:rPr>
                  <a:t> </a:t>
                </a:r>
                <a:r>
                  <a:rPr lang="en-US" altLang="en-US" dirty="0">
                    <a:sym typeface="Symbol" panose="05050102010706020507" pitchFamily="18" charset="2"/>
                  </a:rPr>
                  <a:t>is a vector of a value for each pixel. </a:t>
                </a:r>
                <a:endParaRPr lang="en-CA" dirty="0"/>
              </a:p>
            </p:txBody>
          </p:sp>
        </mc:Choice>
        <mc:Fallback xmlns="">
          <p:sp>
            <p:nvSpPr>
              <p:cNvPr id="55" name="Rectangle 54"/>
              <p:cNvSpPr>
                <a:spLocks noRot="1" noChangeAspect="1" noMove="1" noResize="1" noEditPoints="1" noAdjustHandles="1" noChangeArrowheads="1" noChangeShapeType="1" noTextEdit="1"/>
              </p:cNvSpPr>
              <p:nvPr/>
            </p:nvSpPr>
            <p:spPr>
              <a:xfrm>
                <a:off x="533400" y="2438400"/>
                <a:ext cx="6747745" cy="523220"/>
              </a:xfrm>
              <a:prstGeom prst="rect">
                <a:avLst/>
              </a:prstGeom>
              <a:blipFill>
                <a:blip r:embed="rId8"/>
                <a:stretch>
                  <a:fillRect l="-1899" t="-11628" r="-995" b="-31395"/>
                </a:stretch>
              </a:blipFill>
            </p:spPr>
            <p:txBody>
              <a:bodyPr/>
              <a:lstStyle/>
              <a:p>
                <a:r>
                  <a:rPr lang="en-CA">
                    <a:noFill/>
                  </a:rPr>
                  <a:t> </a:t>
                </a:r>
              </a:p>
            </p:txBody>
          </p:sp>
        </mc:Fallback>
      </mc:AlternateContent>
      <p:grpSp>
        <p:nvGrpSpPr>
          <p:cNvPr id="5" name="Group 4"/>
          <p:cNvGrpSpPr/>
          <p:nvPr/>
        </p:nvGrpSpPr>
        <p:grpSpPr>
          <a:xfrm>
            <a:off x="3657600" y="2286000"/>
            <a:ext cx="973343" cy="600700"/>
            <a:chOff x="3657600" y="2286000"/>
            <a:chExt cx="973343" cy="600700"/>
          </a:xfrm>
        </p:grpSpPr>
        <p:sp>
          <p:nvSpPr>
            <p:cNvPr id="58" name="Rectangle 57"/>
            <p:cNvSpPr/>
            <p:nvPr/>
          </p:nvSpPr>
          <p:spPr>
            <a:xfrm>
              <a:off x="3657600" y="2286000"/>
              <a:ext cx="973343" cy="400110"/>
            </a:xfrm>
            <a:prstGeom prst="rect">
              <a:avLst/>
            </a:prstGeom>
          </p:spPr>
          <p:txBody>
            <a:bodyPr wrap="none">
              <a:spAutoFit/>
            </a:bodyPr>
            <a:lstStyle/>
            <a:p>
              <a:r>
                <a:rPr lang="en-CA" altLang="en-US" sz="2000" dirty="0">
                  <a:sym typeface="Symbol" panose="05050102010706020507" pitchFamily="18" charset="2"/>
                </a:rPr>
                <a:t>or three</a:t>
              </a:r>
              <a:endParaRPr lang="en-CA" sz="2000" dirty="0"/>
            </a:p>
          </p:txBody>
        </p:sp>
        <p:cxnSp>
          <p:nvCxnSpPr>
            <p:cNvPr id="3" name="Straight Connector 2"/>
            <p:cNvCxnSpPr/>
            <p:nvPr/>
          </p:nvCxnSpPr>
          <p:spPr bwMode="auto">
            <a:xfrm flipV="1">
              <a:off x="3810000" y="2625090"/>
              <a:ext cx="304800" cy="261610"/>
            </a:xfrm>
            <a:prstGeom prst="line">
              <a:avLst/>
            </a:prstGeom>
            <a:noFill/>
            <a:ln w="12700" cap="sq" cmpd="sng" algn="ctr">
              <a:solidFill>
                <a:schemeClr val="hlink"/>
              </a:solidFill>
              <a:prstDash val="solid"/>
              <a:round/>
              <a:headEnd type="none" w="med" len="med"/>
              <a:tailEnd type="none" w="med" len="med"/>
            </a:ln>
            <a:effectLst/>
          </p:spPr>
        </p:cxnSp>
      </p:grpSp>
      <p:sp>
        <p:nvSpPr>
          <p:cNvPr id="20" name="Rectangle 5"/>
          <p:cNvSpPr>
            <a:spLocks noChangeArrowheads="1"/>
          </p:cNvSpPr>
          <p:nvPr/>
        </p:nvSpPr>
        <p:spPr bwMode="auto">
          <a:xfrm>
            <a:off x="2461948" y="4091441"/>
            <a:ext cx="214994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Training data </a:t>
            </a:r>
          </a:p>
          <a:p>
            <a:pPr algn="ctr">
              <a:spcBef>
                <a:spcPct val="0"/>
              </a:spcBef>
            </a:pPr>
            <a:r>
              <a:rPr lang="en-US" altLang="en-US" sz="2400" dirty="0">
                <a:latin typeface="Times New Roman" pitchFamily="18" charset="0"/>
              </a:rPr>
              <a:t>has </a:t>
            </a:r>
            <a:r>
              <a:rPr lang="en-US" altLang="en-US" sz="2400" i="1" dirty="0">
                <a:latin typeface="Times New Roman" pitchFamily="18" charset="0"/>
              </a:rPr>
              <a:t>D</a:t>
            </a:r>
            <a:r>
              <a:rPr lang="en-US" altLang="en-US" sz="2400" dirty="0">
                <a:latin typeface="Times New Roman" pitchFamily="18" charset="0"/>
              </a:rPr>
              <a:t> images.</a:t>
            </a:r>
          </a:p>
        </p:txBody>
      </p:sp>
      <p:pic>
        <p:nvPicPr>
          <p:cNvPr id="21" name="Picture 20"/>
          <p:cNvPicPr>
            <a:picLocks noChangeAspect="1"/>
          </p:cNvPicPr>
          <p:nvPr/>
        </p:nvPicPr>
        <p:blipFill>
          <a:blip r:embed="rId3"/>
          <a:stretch>
            <a:fillRect/>
          </a:stretch>
        </p:blipFill>
        <p:spPr>
          <a:xfrm>
            <a:off x="2514600" y="4862212"/>
            <a:ext cx="2198305" cy="1837431"/>
          </a:xfrm>
          <a:prstGeom prst="rect">
            <a:avLst/>
          </a:prstGeom>
        </p:spPr>
      </p:pic>
      <p:grpSp>
        <p:nvGrpSpPr>
          <p:cNvPr id="65" name="Group 64">
            <a:extLst>
              <a:ext uri="{FF2B5EF4-FFF2-40B4-BE49-F238E27FC236}">
                <a16:creationId xmlns:a16="http://schemas.microsoft.com/office/drawing/2014/main" id="{CFA86F21-9CF9-4BC2-A31B-A88B70B21D75}"/>
              </a:ext>
            </a:extLst>
          </p:cNvPr>
          <p:cNvGrpSpPr/>
          <p:nvPr/>
        </p:nvGrpSpPr>
        <p:grpSpPr>
          <a:xfrm>
            <a:off x="88900" y="4867694"/>
            <a:ext cx="2245157" cy="1888156"/>
            <a:chOff x="1760886" y="4867694"/>
            <a:chExt cx="2245157" cy="1888156"/>
          </a:xfrm>
        </p:grpSpPr>
        <p:sp>
          <p:nvSpPr>
            <p:cNvPr id="66" name="Rectangle 65">
              <a:extLst>
                <a:ext uri="{FF2B5EF4-FFF2-40B4-BE49-F238E27FC236}">
                  <a16:creationId xmlns:a16="http://schemas.microsoft.com/office/drawing/2014/main" id="{F5B92D61-E8C8-4026-BEA2-94CBC458F070}"/>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7" name="Straight Connector 66">
              <a:extLst>
                <a:ext uri="{FF2B5EF4-FFF2-40B4-BE49-F238E27FC236}">
                  <a16:creationId xmlns:a16="http://schemas.microsoft.com/office/drawing/2014/main" id="{2B142E41-40B2-4D6D-9A57-FA40CAB46D9B}"/>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DCE5D663-070C-4CF2-A7DE-9C63E21C7C28}"/>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A6C4E77C-4A6E-4FD5-9C61-EBBDE74CB1FE}"/>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70" name="Rectangle 69">
              <a:extLst>
                <a:ext uri="{FF2B5EF4-FFF2-40B4-BE49-F238E27FC236}">
                  <a16:creationId xmlns:a16="http://schemas.microsoft.com/office/drawing/2014/main" id="{5A239A21-9EB2-4070-B4C8-A3187219418A}"/>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rPr>
                <a:t>1</a:t>
              </a:r>
              <a:endParaRPr lang="en-US" sz="2400" dirty="0">
                <a:solidFill>
                  <a:schemeClr val="bg2"/>
                </a:solidFill>
              </a:endParaRPr>
            </a:p>
          </p:txBody>
        </p:sp>
        <p:sp>
          <p:nvSpPr>
            <p:cNvPr id="71" name="Rectangle 70">
              <a:extLst>
                <a:ext uri="{FF2B5EF4-FFF2-40B4-BE49-F238E27FC236}">
                  <a16:creationId xmlns:a16="http://schemas.microsoft.com/office/drawing/2014/main" id="{5D6C3684-A592-4F51-BC03-5F1CC964C0B6}"/>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72" name="Rectangle 71">
              <a:extLst>
                <a:ext uri="{FF2B5EF4-FFF2-40B4-BE49-F238E27FC236}">
                  <a16:creationId xmlns:a16="http://schemas.microsoft.com/office/drawing/2014/main" id="{373AA1E6-F98D-4685-91FB-1BDEB098C4B6}"/>
                </a:ext>
              </a:extLst>
            </p:cNvPr>
            <p:cNvSpPr/>
            <p:nvPr/>
          </p:nvSpPr>
          <p:spPr>
            <a:xfrm>
              <a:off x="1760886" y="487233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73" name="Straight Connector 72">
            <a:extLst>
              <a:ext uri="{FF2B5EF4-FFF2-40B4-BE49-F238E27FC236}">
                <a16:creationId xmlns:a16="http://schemas.microsoft.com/office/drawing/2014/main" id="{9C4C9DF6-BFC7-4B50-B441-B2CA1FF320CA}"/>
              </a:ext>
            </a:extLst>
          </p:cNvPr>
          <p:cNvCxnSpPr>
            <a:cxnSpLocks/>
            <a:stCxn id="77"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74" name="Group 73">
            <a:extLst>
              <a:ext uri="{FF2B5EF4-FFF2-40B4-BE49-F238E27FC236}">
                <a16:creationId xmlns:a16="http://schemas.microsoft.com/office/drawing/2014/main" id="{7964E396-A189-40E5-916F-6F2D56356AF7}"/>
              </a:ext>
            </a:extLst>
          </p:cNvPr>
          <p:cNvGrpSpPr/>
          <p:nvPr/>
        </p:nvGrpSpPr>
        <p:grpSpPr>
          <a:xfrm>
            <a:off x="1233140" y="5198296"/>
            <a:ext cx="887217" cy="1268591"/>
            <a:chOff x="2211040" y="5198296"/>
            <a:chExt cx="887217" cy="1268591"/>
          </a:xfrm>
        </p:grpSpPr>
        <p:grpSp>
          <p:nvGrpSpPr>
            <p:cNvPr id="75" name="Group 74">
              <a:extLst>
                <a:ext uri="{FF2B5EF4-FFF2-40B4-BE49-F238E27FC236}">
                  <a16:creationId xmlns:a16="http://schemas.microsoft.com/office/drawing/2014/main" id="{0447EC2E-1F68-4AE3-91CF-AA6FAEA1041F}"/>
                </a:ext>
              </a:extLst>
            </p:cNvPr>
            <p:cNvGrpSpPr/>
            <p:nvPr/>
          </p:nvGrpSpPr>
          <p:grpSpPr>
            <a:xfrm>
              <a:off x="2211040" y="5469930"/>
              <a:ext cx="866808" cy="996957"/>
              <a:chOff x="2905126" y="5469930"/>
              <a:chExt cx="866808" cy="996957"/>
            </a:xfrm>
          </p:grpSpPr>
          <p:sp>
            <p:nvSpPr>
              <p:cNvPr id="77" name="Oval 76">
                <a:extLst>
                  <a:ext uri="{FF2B5EF4-FFF2-40B4-BE49-F238E27FC236}">
                    <a16:creationId xmlns:a16="http://schemas.microsoft.com/office/drawing/2014/main" id="{C6555C90-5EAC-443C-8A1A-918ADEDD8F91}"/>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78" name="Straight Connector 77">
                <a:extLst>
                  <a:ext uri="{FF2B5EF4-FFF2-40B4-BE49-F238E27FC236}">
                    <a16:creationId xmlns:a16="http://schemas.microsoft.com/office/drawing/2014/main" id="{E8F2618F-AFE2-48C1-9219-0E2DD4F410B6}"/>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79" name="Straight Connector 78">
                <a:extLst>
                  <a:ext uri="{FF2B5EF4-FFF2-40B4-BE49-F238E27FC236}">
                    <a16:creationId xmlns:a16="http://schemas.microsoft.com/office/drawing/2014/main" id="{173AEF2E-2B49-4E3E-B748-8D887E8CC100}"/>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80" name="Straight Connector 79">
                <a:extLst>
                  <a:ext uri="{FF2B5EF4-FFF2-40B4-BE49-F238E27FC236}">
                    <a16:creationId xmlns:a16="http://schemas.microsoft.com/office/drawing/2014/main" id="{16A8BA31-65BB-4761-9882-837494DA6EEB}"/>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mc:AlternateContent xmlns:mc="http://schemas.openxmlformats.org/markup-compatibility/2006" xmlns:a14="http://schemas.microsoft.com/office/drawing/2010/main">
          <mc:Choice Requires="a14">
            <p:sp>
              <p:nvSpPr>
                <p:cNvPr id="76" name="Rectangle 75">
                  <a:extLst>
                    <a:ext uri="{FF2B5EF4-FFF2-40B4-BE49-F238E27FC236}">
                      <a16:creationId xmlns:a16="http://schemas.microsoft.com/office/drawing/2014/main" id="{FFB78276-E7CC-4BC6-9C65-7D0C174A61A4}"/>
                    </a:ext>
                  </a:extLst>
                </p:cNvPr>
                <p:cNvSpPr/>
                <p:nvPr/>
              </p:nvSpPr>
              <p:spPr>
                <a:xfrm>
                  <a:off x="2538488" y="5198296"/>
                  <a:ext cx="559769"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76" name="Rectangle 75">
                  <a:extLst>
                    <a:ext uri="{FF2B5EF4-FFF2-40B4-BE49-F238E27FC236}">
                      <a16:creationId xmlns:a16="http://schemas.microsoft.com/office/drawing/2014/main" id="{FFB78276-E7CC-4BC6-9C65-7D0C174A61A4}"/>
                    </a:ext>
                  </a:extLst>
                </p:cNvPr>
                <p:cNvSpPr>
                  <a:spLocks noRot="1" noChangeAspect="1" noMove="1" noResize="1" noEditPoints="1" noAdjustHandles="1" noChangeArrowheads="1" noChangeShapeType="1" noTextEdit="1"/>
                </p:cNvSpPr>
                <p:nvPr/>
              </p:nvSpPr>
              <p:spPr>
                <a:xfrm>
                  <a:off x="2538488" y="5198296"/>
                  <a:ext cx="559769" cy="523220"/>
                </a:xfrm>
                <a:prstGeom prst="rect">
                  <a:avLst/>
                </a:prstGeom>
                <a:blipFill>
                  <a:blip r:embed="rId9"/>
                  <a:stretch>
                    <a:fillRect/>
                  </a:stretch>
                </a:blipFill>
              </p:spPr>
              <p:txBody>
                <a:bodyPr/>
                <a:lstStyle/>
                <a:p>
                  <a:r>
                    <a:rPr lang="en-US">
                      <a:noFill/>
                    </a:rPr>
                    <a:t> </a:t>
                  </a:r>
                </a:p>
              </p:txBody>
            </p:sp>
          </mc:Fallback>
        </mc:AlternateContent>
      </p:grpSp>
      <p:grpSp>
        <p:nvGrpSpPr>
          <p:cNvPr id="131" name="Group 130">
            <a:extLst>
              <a:ext uri="{FF2B5EF4-FFF2-40B4-BE49-F238E27FC236}">
                <a16:creationId xmlns:a16="http://schemas.microsoft.com/office/drawing/2014/main" id="{59BF3BED-C1A2-42A8-8B03-D09A9AC6EF0C}"/>
              </a:ext>
            </a:extLst>
          </p:cNvPr>
          <p:cNvGrpSpPr/>
          <p:nvPr/>
        </p:nvGrpSpPr>
        <p:grpSpPr>
          <a:xfrm>
            <a:off x="4786996" y="3686884"/>
            <a:ext cx="4354142" cy="2879618"/>
            <a:chOff x="4191000" y="777982"/>
            <a:chExt cx="4354142" cy="2879618"/>
          </a:xfrm>
        </p:grpSpPr>
        <p:sp>
          <p:nvSpPr>
            <p:cNvPr id="132" name="Rectangle 5">
              <a:extLst>
                <a:ext uri="{FF2B5EF4-FFF2-40B4-BE49-F238E27FC236}">
                  <a16:creationId xmlns:a16="http://schemas.microsoft.com/office/drawing/2014/main" id="{81651075-2E0C-430E-BB39-5DF6E253A377}"/>
                </a:ext>
              </a:extLst>
            </p:cNvPr>
            <p:cNvSpPr>
              <a:spLocks noChangeArrowheads="1"/>
            </p:cNvSpPr>
            <p:nvPr/>
          </p:nvSpPr>
          <p:spPr bwMode="auto">
            <a:xfrm rot="2911001">
              <a:off x="7071204" y="114250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sym typeface="Symbol" panose="05050102010706020507" pitchFamily="18" charset="2"/>
                </a:rPr>
                <a:t>pixel</a:t>
              </a:r>
              <a:r>
                <a:rPr lang="en-US" altLang="en-US" sz="2800" i="1" baseline="-25000" dirty="0" err="1">
                  <a:solidFill>
                    <a:srgbClr val="FF00FF"/>
                  </a:solidFill>
                  <a:latin typeface="Times New Roman" pitchFamily="18" charset="0"/>
                  <a:sym typeface="Symbol" panose="05050102010706020507" pitchFamily="18" charset="2"/>
                </a:rPr>
                <a:t>n</a:t>
              </a:r>
              <a:endParaRPr lang="en-US" altLang="en-US" sz="2800" i="1" dirty="0">
                <a:solidFill>
                  <a:srgbClr val="FF00FF"/>
                </a:solidFill>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33" name="Rectangle 5">
                  <a:extLst>
                    <a:ext uri="{FF2B5EF4-FFF2-40B4-BE49-F238E27FC236}">
                      <a16:creationId xmlns:a16="http://schemas.microsoft.com/office/drawing/2014/main" id="{ECC0D5B7-0882-4E98-9323-21BF6964037C}"/>
                    </a:ext>
                  </a:extLst>
                </p:cNvPr>
                <p:cNvSpPr>
                  <a:spLocks noChangeArrowheads="1"/>
                </p:cNvSpPr>
                <p:nvPr/>
              </p:nvSpPr>
              <p:spPr bwMode="auto">
                <a:xfrm>
                  <a:off x="4191000" y="1686580"/>
                  <a:ext cx="4124719"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1</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p:txBody>
            </p:sp>
          </mc:Choice>
          <mc:Fallback xmlns="">
            <p:sp>
              <p:nvSpPr>
                <p:cNvPr id="133" name="Rectangle 5">
                  <a:extLst>
                    <a:ext uri="{FF2B5EF4-FFF2-40B4-BE49-F238E27FC236}">
                      <a16:creationId xmlns:a16="http://schemas.microsoft.com/office/drawing/2014/main" id="{ECC0D5B7-0882-4E98-9323-21BF6964037C}"/>
                    </a:ext>
                  </a:extLst>
                </p:cNvPr>
                <p:cNvSpPr>
                  <a:spLocks noRot="1" noChangeAspect="1" noMove="1" noResize="1" noEditPoints="1" noAdjustHandles="1" noChangeArrowheads="1" noChangeShapeType="1" noTextEdit="1"/>
                </p:cNvSpPr>
                <p:nvPr/>
              </p:nvSpPr>
              <p:spPr bwMode="auto">
                <a:xfrm>
                  <a:off x="4191000" y="1686580"/>
                  <a:ext cx="4124719" cy="523220"/>
                </a:xfrm>
                <a:prstGeom prst="rect">
                  <a:avLst/>
                </a:prstGeom>
                <a:blipFill>
                  <a:blip r:embed="rId10"/>
                  <a:stretch>
                    <a:fillRect t="-12791"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34" name="Rectangle 5">
              <a:extLst>
                <a:ext uri="{FF2B5EF4-FFF2-40B4-BE49-F238E27FC236}">
                  <a16:creationId xmlns:a16="http://schemas.microsoft.com/office/drawing/2014/main" id="{FBB8E004-E4E8-4B90-912D-33A4275C8C4F}"/>
                </a:ext>
              </a:extLst>
            </p:cNvPr>
            <p:cNvSpPr>
              <a:spLocks noChangeArrowheads="1"/>
            </p:cNvSpPr>
            <p:nvPr/>
          </p:nvSpPr>
          <p:spPr bwMode="auto">
            <a:xfrm rot="2911001">
              <a:off x="4782930" y="116011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solidFill>
                    <a:srgbClr val="FF00FF"/>
                  </a:solidFill>
                  <a:latin typeface="Times New Roman" pitchFamily="18" charset="0"/>
                  <a:sym typeface="Symbol" panose="05050102010706020507" pitchFamily="18" charset="2"/>
                </a:rPr>
                <a:t>pixel</a:t>
              </a:r>
              <a:r>
                <a:rPr lang="en-US" altLang="en-US" sz="2800" i="1" baseline="-25000" dirty="0">
                  <a:solidFill>
                    <a:srgbClr val="FF00FF"/>
                  </a:solidFill>
                  <a:latin typeface="Times New Roman" pitchFamily="18" charset="0"/>
                  <a:sym typeface="Symbol" panose="05050102010706020507" pitchFamily="18" charset="2"/>
                </a:rPr>
                <a:t>1</a:t>
              </a:r>
              <a:endParaRPr lang="en-US" altLang="en-US" sz="2800" i="1" dirty="0">
                <a:solidFill>
                  <a:srgbClr val="FF00FF"/>
                </a:solidFill>
                <a:latin typeface="Times New Roman" pitchFamily="18" charset="0"/>
                <a:sym typeface="Symbol" panose="05050102010706020507" pitchFamily="18" charset="2"/>
              </a:endParaRPr>
            </a:p>
          </p:txBody>
        </p:sp>
        <p:sp>
          <p:nvSpPr>
            <p:cNvPr id="135" name="Rectangle 5">
              <a:extLst>
                <a:ext uri="{FF2B5EF4-FFF2-40B4-BE49-F238E27FC236}">
                  <a16:creationId xmlns:a16="http://schemas.microsoft.com/office/drawing/2014/main" id="{28D5DB44-7823-4280-8405-70ED7930750B}"/>
                </a:ext>
              </a:extLst>
            </p:cNvPr>
            <p:cNvSpPr>
              <a:spLocks noChangeArrowheads="1"/>
            </p:cNvSpPr>
            <p:nvPr/>
          </p:nvSpPr>
          <p:spPr bwMode="auto">
            <a:xfrm rot="2911001">
              <a:off x="5953181" y="1142748"/>
              <a:ext cx="11977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sym typeface="Symbol" panose="05050102010706020507" pitchFamily="18" charset="2"/>
                </a:rPr>
                <a:t>pixel</a:t>
              </a:r>
              <a:r>
                <a:rPr lang="en-US" altLang="en-US" sz="2800" i="1" baseline="-25000" dirty="0" err="1">
                  <a:solidFill>
                    <a:srgbClr val="FF00FF"/>
                  </a:solidFill>
                  <a:latin typeface="Times New Roman" pitchFamily="18" charset="0"/>
                  <a:sym typeface="Symbol" panose="05050102010706020507" pitchFamily="18" charset="2"/>
                </a:rPr>
                <a:t>i</a:t>
              </a:r>
              <a:endParaRPr lang="en-US" altLang="en-US" sz="2800" i="1" dirty="0">
                <a:solidFill>
                  <a:srgbClr val="FF00FF"/>
                </a:solidFill>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36" name="Rectangle 5">
                  <a:extLst>
                    <a:ext uri="{FF2B5EF4-FFF2-40B4-BE49-F238E27FC236}">
                      <a16:creationId xmlns:a16="http://schemas.microsoft.com/office/drawing/2014/main" id="{16BD4C6F-1D81-46F9-93C2-41D3DADBBBFB}"/>
                    </a:ext>
                  </a:extLst>
                </p:cNvPr>
                <p:cNvSpPr>
                  <a:spLocks noChangeArrowheads="1"/>
                </p:cNvSpPr>
                <p:nvPr/>
              </p:nvSpPr>
              <p:spPr bwMode="auto">
                <a:xfrm>
                  <a:off x="4196176" y="2133600"/>
                  <a:ext cx="4132991"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2</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endParaRPr lang="en-US" altLang="en-US" sz="2800" i="1" dirty="0">
                    <a:solidFill>
                      <a:srgbClr val="FF00FF"/>
                    </a:solidFill>
                    <a:latin typeface="Times New Roman" pitchFamily="18" charset="0"/>
                    <a:sym typeface="Symbol" panose="05050102010706020507" pitchFamily="18" charset="2"/>
                  </a:endParaRPr>
                </a:p>
              </p:txBody>
            </p:sp>
          </mc:Choice>
          <mc:Fallback xmlns="">
            <p:sp>
              <p:nvSpPr>
                <p:cNvPr id="136" name="Rectangle 5">
                  <a:extLst>
                    <a:ext uri="{FF2B5EF4-FFF2-40B4-BE49-F238E27FC236}">
                      <a16:creationId xmlns:a16="http://schemas.microsoft.com/office/drawing/2014/main" id="{16BD4C6F-1D81-46F9-93C2-41D3DADBBBFB}"/>
                    </a:ext>
                  </a:extLst>
                </p:cNvPr>
                <p:cNvSpPr>
                  <a:spLocks noRot="1" noChangeAspect="1" noMove="1" noResize="1" noEditPoints="1" noAdjustHandles="1" noChangeArrowheads="1" noChangeShapeType="1" noTextEdit="1"/>
                </p:cNvSpPr>
                <p:nvPr/>
              </p:nvSpPr>
              <p:spPr bwMode="auto">
                <a:xfrm>
                  <a:off x="4196176" y="2133600"/>
                  <a:ext cx="4132991" cy="523220"/>
                </a:xfrm>
                <a:prstGeom prst="rect">
                  <a:avLst/>
                </a:prstGeom>
                <a:blipFill>
                  <a:blip r:embed="rId11"/>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7" name="Rectangle 5">
                  <a:extLst>
                    <a:ext uri="{FF2B5EF4-FFF2-40B4-BE49-F238E27FC236}">
                      <a16:creationId xmlns:a16="http://schemas.microsoft.com/office/drawing/2014/main" id="{A27A4B11-ADD2-40BC-82E0-4558E1E3BBB4}"/>
                    </a:ext>
                  </a:extLst>
                </p:cNvPr>
                <p:cNvSpPr>
                  <a:spLocks noChangeArrowheads="1"/>
                </p:cNvSpPr>
                <p:nvPr/>
              </p:nvSpPr>
              <p:spPr bwMode="auto">
                <a:xfrm>
                  <a:off x="4211776" y="3134380"/>
                  <a:ext cx="4333366"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sz="2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endParaRPr lang="en-US" altLang="en-US" sz="2800" i="1" dirty="0">
                    <a:solidFill>
                      <a:srgbClr val="FF00FF"/>
                    </a:solidFill>
                    <a:latin typeface="Times New Roman" pitchFamily="18" charset="0"/>
                    <a:sym typeface="Symbol" panose="05050102010706020507" pitchFamily="18" charset="2"/>
                  </a:endParaRPr>
                </a:p>
              </p:txBody>
            </p:sp>
          </mc:Choice>
          <mc:Fallback xmlns="">
            <p:sp>
              <p:nvSpPr>
                <p:cNvPr id="137" name="Rectangle 5">
                  <a:extLst>
                    <a:ext uri="{FF2B5EF4-FFF2-40B4-BE49-F238E27FC236}">
                      <a16:creationId xmlns:a16="http://schemas.microsoft.com/office/drawing/2014/main" id="{A27A4B11-ADD2-40BC-82E0-4558E1E3BBB4}"/>
                    </a:ext>
                  </a:extLst>
                </p:cNvPr>
                <p:cNvSpPr>
                  <a:spLocks noRot="1" noChangeAspect="1" noMove="1" noResize="1" noEditPoints="1" noAdjustHandles="1" noChangeArrowheads="1" noChangeShapeType="1" noTextEdit="1"/>
                </p:cNvSpPr>
                <p:nvPr/>
              </p:nvSpPr>
              <p:spPr bwMode="auto">
                <a:xfrm>
                  <a:off x="4211776" y="3134380"/>
                  <a:ext cx="4333366" cy="523220"/>
                </a:xfrm>
                <a:prstGeom prst="rect">
                  <a:avLst/>
                </a:prstGeom>
                <a:blipFill>
                  <a:blip r:embed="rId12"/>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38" name="Rectangle 137">
              <a:extLst>
                <a:ext uri="{FF2B5EF4-FFF2-40B4-BE49-F238E27FC236}">
                  <a16:creationId xmlns:a16="http://schemas.microsoft.com/office/drawing/2014/main" id="{D799A5A6-84B0-48A2-AEE3-D3CFA83FC9D7}"/>
                </a:ext>
              </a:extLst>
            </p:cNvPr>
            <p:cNvSpPr/>
            <p:nvPr/>
          </p:nvSpPr>
          <p:spPr>
            <a:xfrm rot="5400000">
              <a:off x="4571305" y="2641352"/>
              <a:ext cx="595035" cy="646331"/>
            </a:xfrm>
            <a:prstGeom prst="rect">
              <a:avLst/>
            </a:prstGeom>
          </p:spPr>
          <p:txBody>
            <a:bodyPr wrap="none">
              <a:spAutoFit/>
            </a:bodyPr>
            <a:lstStyle/>
            <a:p>
              <a:r>
                <a:rPr lang="en-US" altLang="en-US" sz="3600" i="1" dirty="0">
                  <a:solidFill>
                    <a:srgbClr val="FF00FF"/>
                  </a:solidFill>
                </a:rPr>
                <a:t>…</a:t>
              </a:r>
              <a:endParaRPr lang="en-CA" sz="3600" i="1" dirty="0">
                <a:solidFill>
                  <a:srgbClr val="FF00FF"/>
                </a:solidFill>
              </a:endParaRPr>
            </a:p>
          </p:txBody>
        </p:sp>
      </p:grpSp>
      <p:grpSp>
        <p:nvGrpSpPr>
          <p:cNvPr id="24" name="Group 23">
            <a:extLst>
              <a:ext uri="{FF2B5EF4-FFF2-40B4-BE49-F238E27FC236}">
                <a16:creationId xmlns:a16="http://schemas.microsoft.com/office/drawing/2014/main" id="{FE9E4CF7-B712-40F5-897A-15785EFB257E}"/>
              </a:ext>
            </a:extLst>
          </p:cNvPr>
          <p:cNvGrpSpPr/>
          <p:nvPr/>
        </p:nvGrpSpPr>
        <p:grpSpPr>
          <a:xfrm>
            <a:off x="493584" y="4876800"/>
            <a:ext cx="1580215" cy="1469254"/>
            <a:chOff x="2134336" y="4975561"/>
            <a:chExt cx="1580215" cy="1469254"/>
          </a:xfrm>
          <a:solidFill>
            <a:srgbClr val="FF00FF"/>
          </a:solidFill>
        </p:grpSpPr>
        <p:sp>
          <p:nvSpPr>
            <p:cNvPr id="25" name="Oval 24">
              <a:extLst>
                <a:ext uri="{FF2B5EF4-FFF2-40B4-BE49-F238E27FC236}">
                  <a16:creationId xmlns:a16="http://schemas.microsoft.com/office/drawing/2014/main" id="{6FEAAB9D-5DCE-429E-8DDB-1A73ADF2787D}"/>
                </a:ext>
              </a:extLst>
            </p:cNvPr>
            <p:cNvSpPr/>
            <p:nvPr/>
          </p:nvSpPr>
          <p:spPr>
            <a:xfrm>
              <a:off x="2504174" y="5087983"/>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6" name="Oval 25">
              <a:extLst>
                <a:ext uri="{FF2B5EF4-FFF2-40B4-BE49-F238E27FC236}">
                  <a16:creationId xmlns:a16="http://schemas.microsoft.com/office/drawing/2014/main" id="{018A4D1E-B57A-46B5-B1FD-C87E1071E783}"/>
                </a:ext>
              </a:extLst>
            </p:cNvPr>
            <p:cNvSpPr/>
            <p:nvPr/>
          </p:nvSpPr>
          <p:spPr>
            <a:xfrm>
              <a:off x="2715647" y="5280955"/>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7" name="Oval 26">
              <a:extLst>
                <a:ext uri="{FF2B5EF4-FFF2-40B4-BE49-F238E27FC236}">
                  <a16:creationId xmlns:a16="http://schemas.microsoft.com/office/drawing/2014/main" id="{F55EDC44-EC37-4ADA-8467-5FE1104423A1}"/>
                </a:ext>
              </a:extLst>
            </p:cNvPr>
            <p:cNvSpPr/>
            <p:nvPr/>
          </p:nvSpPr>
          <p:spPr>
            <a:xfrm>
              <a:off x="2663017" y="555658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8" name="Oval 27">
              <a:extLst>
                <a:ext uri="{FF2B5EF4-FFF2-40B4-BE49-F238E27FC236}">
                  <a16:creationId xmlns:a16="http://schemas.microsoft.com/office/drawing/2014/main" id="{46461E5B-2549-42FE-8A3A-4F892E7BF27F}"/>
                </a:ext>
              </a:extLst>
            </p:cNvPr>
            <p:cNvSpPr/>
            <p:nvPr/>
          </p:nvSpPr>
          <p:spPr>
            <a:xfrm>
              <a:off x="2986054" y="55704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29" name="Oval 28">
              <a:extLst>
                <a:ext uri="{FF2B5EF4-FFF2-40B4-BE49-F238E27FC236}">
                  <a16:creationId xmlns:a16="http://schemas.microsoft.com/office/drawing/2014/main" id="{589F4483-2C2C-4276-A4E8-E5F61A081F19}"/>
                </a:ext>
              </a:extLst>
            </p:cNvPr>
            <p:cNvSpPr/>
            <p:nvPr/>
          </p:nvSpPr>
          <p:spPr>
            <a:xfrm>
              <a:off x="3309091"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0" name="Oval 29">
              <a:extLst>
                <a:ext uri="{FF2B5EF4-FFF2-40B4-BE49-F238E27FC236}">
                  <a16:creationId xmlns:a16="http://schemas.microsoft.com/office/drawing/2014/main" id="{C1DB0D87-5C1C-4AED-AA59-B488733D3150}"/>
                </a:ext>
              </a:extLst>
            </p:cNvPr>
            <p:cNvSpPr/>
            <p:nvPr/>
          </p:nvSpPr>
          <p:spPr>
            <a:xfrm>
              <a:off x="2451545" y="574955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4" name="Oval 33">
              <a:extLst>
                <a:ext uri="{FF2B5EF4-FFF2-40B4-BE49-F238E27FC236}">
                  <a16:creationId xmlns:a16="http://schemas.microsoft.com/office/drawing/2014/main" id="{027CDB86-45CF-4772-8BA5-E2C99742EBD1}"/>
                </a:ext>
              </a:extLst>
            </p:cNvPr>
            <p:cNvSpPr/>
            <p:nvPr/>
          </p:nvSpPr>
          <p:spPr>
            <a:xfrm>
              <a:off x="2134336"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5" name="Oval 34">
              <a:extLst>
                <a:ext uri="{FF2B5EF4-FFF2-40B4-BE49-F238E27FC236}">
                  <a16:creationId xmlns:a16="http://schemas.microsoft.com/office/drawing/2014/main" id="{5FF08A56-C226-40C1-A9B7-040990B818E6}"/>
                </a:ext>
              </a:extLst>
            </p:cNvPr>
            <p:cNvSpPr/>
            <p:nvPr/>
          </p:nvSpPr>
          <p:spPr>
            <a:xfrm>
              <a:off x="2240072" y="537744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6" name="Oval 35">
              <a:extLst>
                <a:ext uri="{FF2B5EF4-FFF2-40B4-BE49-F238E27FC236}">
                  <a16:creationId xmlns:a16="http://schemas.microsoft.com/office/drawing/2014/main" id="{81BB28EB-75E3-41AC-85B6-B478060451AB}"/>
                </a:ext>
              </a:extLst>
            </p:cNvPr>
            <p:cNvSpPr/>
            <p:nvPr/>
          </p:nvSpPr>
          <p:spPr>
            <a:xfrm>
              <a:off x="3297435" y="517064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7" name="Oval 36">
              <a:extLst>
                <a:ext uri="{FF2B5EF4-FFF2-40B4-BE49-F238E27FC236}">
                  <a16:creationId xmlns:a16="http://schemas.microsoft.com/office/drawing/2014/main" id="{DD9FC0D6-C20C-43D8-9E88-E6E0852CA47D}"/>
                </a:ext>
              </a:extLst>
            </p:cNvPr>
            <p:cNvSpPr/>
            <p:nvPr/>
          </p:nvSpPr>
          <p:spPr>
            <a:xfrm>
              <a:off x="3100325" y="54377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8" name="Oval 37">
              <a:extLst>
                <a:ext uri="{FF2B5EF4-FFF2-40B4-BE49-F238E27FC236}">
                  <a16:creationId xmlns:a16="http://schemas.microsoft.com/office/drawing/2014/main" id="{A9505546-A270-46F6-AD68-4CF34785F7E1}"/>
                </a:ext>
              </a:extLst>
            </p:cNvPr>
            <p:cNvSpPr/>
            <p:nvPr/>
          </p:nvSpPr>
          <p:spPr>
            <a:xfrm>
              <a:off x="2317899" y="614152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39" name="Oval 38">
              <a:extLst>
                <a:ext uri="{FF2B5EF4-FFF2-40B4-BE49-F238E27FC236}">
                  <a16:creationId xmlns:a16="http://schemas.microsoft.com/office/drawing/2014/main" id="{D7DC4241-9C87-459C-A922-7D094F2D1A3E}"/>
                </a:ext>
              </a:extLst>
            </p:cNvPr>
            <p:cNvSpPr/>
            <p:nvPr/>
          </p:nvSpPr>
          <p:spPr>
            <a:xfrm>
              <a:off x="2597475" y="6017541"/>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0" name="Oval 39">
              <a:extLst>
                <a:ext uri="{FF2B5EF4-FFF2-40B4-BE49-F238E27FC236}">
                  <a16:creationId xmlns:a16="http://schemas.microsoft.com/office/drawing/2014/main" id="{057ABC84-565C-4950-8551-60519822210C}"/>
                </a:ext>
              </a:extLst>
            </p:cNvPr>
            <p:cNvSpPr/>
            <p:nvPr/>
          </p:nvSpPr>
          <p:spPr>
            <a:xfrm>
              <a:off x="2493785" y="5342000"/>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1" name="Oval 40">
              <a:extLst>
                <a:ext uri="{FF2B5EF4-FFF2-40B4-BE49-F238E27FC236}">
                  <a16:creationId xmlns:a16="http://schemas.microsoft.com/office/drawing/2014/main" id="{2FDB40C2-8042-407C-8498-D045825BD3DC}"/>
                </a:ext>
              </a:extLst>
            </p:cNvPr>
            <p:cNvSpPr/>
            <p:nvPr/>
          </p:nvSpPr>
          <p:spPr>
            <a:xfrm>
              <a:off x="3244838" y="554417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2" name="Oval 41">
              <a:extLst>
                <a:ext uri="{FF2B5EF4-FFF2-40B4-BE49-F238E27FC236}">
                  <a16:creationId xmlns:a16="http://schemas.microsoft.com/office/drawing/2014/main" id="{359095D6-4FAD-4529-A8FB-659CB3FB0EA6}"/>
                </a:ext>
              </a:extLst>
            </p:cNvPr>
            <p:cNvSpPr/>
            <p:nvPr/>
          </p:nvSpPr>
          <p:spPr>
            <a:xfrm>
              <a:off x="3197526" y="576338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3" name="Oval 42">
              <a:extLst>
                <a:ext uri="{FF2B5EF4-FFF2-40B4-BE49-F238E27FC236}">
                  <a16:creationId xmlns:a16="http://schemas.microsoft.com/office/drawing/2014/main" id="{6FB2F050-2E89-4E4A-A84A-240635226962}"/>
                </a:ext>
              </a:extLst>
            </p:cNvPr>
            <p:cNvSpPr/>
            <p:nvPr/>
          </p:nvSpPr>
          <p:spPr>
            <a:xfrm>
              <a:off x="3516568" y="552253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4" name="Oval 43">
              <a:extLst>
                <a:ext uri="{FF2B5EF4-FFF2-40B4-BE49-F238E27FC236}">
                  <a16:creationId xmlns:a16="http://schemas.microsoft.com/office/drawing/2014/main" id="{858B6D70-CA81-4864-977B-F5EE2E7AEE47}"/>
                </a:ext>
              </a:extLst>
            </p:cNvPr>
            <p:cNvSpPr/>
            <p:nvPr/>
          </p:nvSpPr>
          <p:spPr>
            <a:xfrm>
              <a:off x="2818469" y="599290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5" name="Oval 44">
              <a:extLst>
                <a:ext uri="{FF2B5EF4-FFF2-40B4-BE49-F238E27FC236}">
                  <a16:creationId xmlns:a16="http://schemas.microsoft.com/office/drawing/2014/main" id="{8CE2CC40-4E3D-4C2A-9793-E3E6D32D705C}"/>
                </a:ext>
              </a:extLst>
            </p:cNvPr>
            <p:cNvSpPr/>
            <p:nvPr/>
          </p:nvSpPr>
          <p:spPr>
            <a:xfrm>
              <a:off x="2246174" y="56392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6" name="Oval 45">
              <a:extLst>
                <a:ext uri="{FF2B5EF4-FFF2-40B4-BE49-F238E27FC236}">
                  <a16:creationId xmlns:a16="http://schemas.microsoft.com/office/drawing/2014/main" id="{2B588E99-B653-491A-9E30-1EBCF330674A}"/>
                </a:ext>
              </a:extLst>
            </p:cNvPr>
            <p:cNvSpPr/>
            <p:nvPr/>
          </p:nvSpPr>
          <p:spPr>
            <a:xfrm>
              <a:off x="3016183" y="511179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7" name="Oval 46">
              <a:extLst>
                <a:ext uri="{FF2B5EF4-FFF2-40B4-BE49-F238E27FC236}">
                  <a16:creationId xmlns:a16="http://schemas.microsoft.com/office/drawing/2014/main" id="{E44511FA-3991-4053-8D44-D539B3D1FA35}"/>
                </a:ext>
              </a:extLst>
            </p:cNvPr>
            <p:cNvSpPr/>
            <p:nvPr/>
          </p:nvSpPr>
          <p:spPr>
            <a:xfrm>
              <a:off x="2529372" y="6334502"/>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8" name="Oval 47">
              <a:extLst>
                <a:ext uri="{FF2B5EF4-FFF2-40B4-BE49-F238E27FC236}">
                  <a16:creationId xmlns:a16="http://schemas.microsoft.com/office/drawing/2014/main" id="{A73FC30F-23AA-4F7C-931A-E006C3AB8317}"/>
                </a:ext>
              </a:extLst>
            </p:cNvPr>
            <p:cNvSpPr/>
            <p:nvPr/>
          </p:nvSpPr>
          <p:spPr>
            <a:xfrm>
              <a:off x="3197526" y="6052845"/>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49" name="Oval 48">
              <a:extLst>
                <a:ext uri="{FF2B5EF4-FFF2-40B4-BE49-F238E27FC236}">
                  <a16:creationId xmlns:a16="http://schemas.microsoft.com/office/drawing/2014/main" id="{9E10B502-53F8-411E-B8DC-0B2103395C80}"/>
                </a:ext>
              </a:extLst>
            </p:cNvPr>
            <p:cNvSpPr/>
            <p:nvPr/>
          </p:nvSpPr>
          <p:spPr>
            <a:xfrm>
              <a:off x="3614643" y="584604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0" name="Oval 49">
              <a:extLst>
                <a:ext uri="{FF2B5EF4-FFF2-40B4-BE49-F238E27FC236}">
                  <a16:creationId xmlns:a16="http://schemas.microsoft.com/office/drawing/2014/main" id="{A4E4287C-0028-4130-97E6-DAF82268E20B}"/>
                </a:ext>
              </a:extLst>
            </p:cNvPr>
            <p:cNvSpPr/>
            <p:nvPr/>
          </p:nvSpPr>
          <p:spPr>
            <a:xfrm>
              <a:off x="2768753" y="501561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1" name="Oval 50">
              <a:extLst>
                <a:ext uri="{FF2B5EF4-FFF2-40B4-BE49-F238E27FC236}">
                  <a16:creationId xmlns:a16="http://schemas.microsoft.com/office/drawing/2014/main" id="{A47424E4-2EFD-44F9-B151-3E2BF8A9A9ED}"/>
                </a:ext>
              </a:extLst>
            </p:cNvPr>
            <p:cNvSpPr/>
            <p:nvPr/>
          </p:nvSpPr>
          <p:spPr>
            <a:xfrm>
              <a:off x="2874490" y="6244051"/>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3" name="Oval 52">
              <a:extLst>
                <a:ext uri="{FF2B5EF4-FFF2-40B4-BE49-F238E27FC236}">
                  <a16:creationId xmlns:a16="http://schemas.microsoft.com/office/drawing/2014/main" id="{F6F3699A-5ABA-4E14-B623-A5BB87D1A2E7}"/>
                </a:ext>
              </a:extLst>
            </p:cNvPr>
            <p:cNvSpPr/>
            <p:nvPr/>
          </p:nvSpPr>
          <p:spPr>
            <a:xfrm>
              <a:off x="2345808" y="595635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6" name="Oval 55">
              <a:extLst>
                <a:ext uri="{FF2B5EF4-FFF2-40B4-BE49-F238E27FC236}">
                  <a16:creationId xmlns:a16="http://schemas.microsoft.com/office/drawing/2014/main" id="{29A41184-FB9E-4157-9C89-32823732FD5F}"/>
                </a:ext>
              </a:extLst>
            </p:cNvPr>
            <p:cNvSpPr/>
            <p:nvPr/>
          </p:nvSpPr>
          <p:spPr>
            <a:xfrm>
              <a:off x="2854662" y="5751717"/>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7" name="Oval 56">
              <a:extLst>
                <a:ext uri="{FF2B5EF4-FFF2-40B4-BE49-F238E27FC236}">
                  <a16:creationId xmlns:a16="http://schemas.microsoft.com/office/drawing/2014/main" id="{22A4998A-22C8-432B-BB79-F43DAA56F183}"/>
                </a:ext>
              </a:extLst>
            </p:cNvPr>
            <p:cNvSpPr/>
            <p:nvPr/>
          </p:nvSpPr>
          <p:spPr>
            <a:xfrm>
              <a:off x="3000832" y="611780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59" name="Oval 58">
              <a:extLst>
                <a:ext uri="{FF2B5EF4-FFF2-40B4-BE49-F238E27FC236}">
                  <a16:creationId xmlns:a16="http://schemas.microsoft.com/office/drawing/2014/main" id="{8692AA12-D28F-4C16-B4EF-41D1E711F05B}"/>
                </a:ext>
              </a:extLst>
            </p:cNvPr>
            <p:cNvSpPr/>
            <p:nvPr/>
          </p:nvSpPr>
          <p:spPr>
            <a:xfrm>
              <a:off x="2689451" y="6222086"/>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0" name="Oval 59">
              <a:extLst>
                <a:ext uri="{FF2B5EF4-FFF2-40B4-BE49-F238E27FC236}">
                  <a16:creationId xmlns:a16="http://schemas.microsoft.com/office/drawing/2014/main" id="{78ACD11A-4247-47C0-AC8E-355704AAA599}"/>
                </a:ext>
              </a:extLst>
            </p:cNvPr>
            <p:cNvSpPr/>
            <p:nvPr/>
          </p:nvSpPr>
          <p:spPr>
            <a:xfrm>
              <a:off x="2477979" y="55527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1" name="Oval 60">
              <a:extLst>
                <a:ext uri="{FF2B5EF4-FFF2-40B4-BE49-F238E27FC236}">
                  <a16:creationId xmlns:a16="http://schemas.microsoft.com/office/drawing/2014/main" id="{527CA375-734E-4C87-A3DF-DFA1DB690EA6}"/>
                </a:ext>
              </a:extLst>
            </p:cNvPr>
            <p:cNvSpPr/>
            <p:nvPr/>
          </p:nvSpPr>
          <p:spPr>
            <a:xfrm>
              <a:off x="2895096" y="5249428"/>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2" name="Oval 61">
              <a:extLst>
                <a:ext uri="{FF2B5EF4-FFF2-40B4-BE49-F238E27FC236}">
                  <a16:creationId xmlns:a16="http://schemas.microsoft.com/office/drawing/2014/main" id="{9495C83E-F817-476A-8D8A-2C5270611CCB}"/>
                </a:ext>
              </a:extLst>
            </p:cNvPr>
            <p:cNvSpPr/>
            <p:nvPr/>
          </p:nvSpPr>
          <p:spPr>
            <a:xfrm>
              <a:off x="3323869" y="5345914"/>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3" name="Oval 62">
              <a:extLst>
                <a:ext uri="{FF2B5EF4-FFF2-40B4-BE49-F238E27FC236}">
                  <a16:creationId xmlns:a16="http://schemas.microsoft.com/office/drawing/2014/main" id="{0A2E95FB-B6E9-46A1-8A45-A48C4042D8A1}"/>
                </a:ext>
              </a:extLst>
            </p:cNvPr>
            <p:cNvSpPr/>
            <p:nvPr/>
          </p:nvSpPr>
          <p:spPr>
            <a:xfrm>
              <a:off x="3529513" y="5166769"/>
              <a:ext cx="99908" cy="110313"/>
            </a:xfrm>
            <a:prstGeom prst="ellipse">
              <a:avLst/>
            </a:prstGeom>
            <a:grpFill/>
            <a:ln w="25400">
              <a:solidFill>
                <a:srgbClr val="FF00FF"/>
              </a:solidFill>
            </a:ln>
          </p:spPr>
          <p:txBody>
            <a:bodyPr wrap="square" rtlCol="0" anchor="ctr">
              <a:spAutoFit/>
            </a:bodyPr>
            <a:lstStyle/>
            <a:p>
              <a:pPr algn="l"/>
              <a:endParaRPr lang="en-CA" sz="2400" dirty="0"/>
            </a:p>
          </p:txBody>
        </p:sp>
        <p:sp>
          <p:nvSpPr>
            <p:cNvPr id="64" name="Oval 63">
              <a:extLst>
                <a:ext uri="{FF2B5EF4-FFF2-40B4-BE49-F238E27FC236}">
                  <a16:creationId xmlns:a16="http://schemas.microsoft.com/office/drawing/2014/main" id="{0715FD91-1984-4EA1-BB46-342B46E823D1}"/>
                </a:ext>
              </a:extLst>
            </p:cNvPr>
            <p:cNvSpPr/>
            <p:nvPr/>
          </p:nvSpPr>
          <p:spPr>
            <a:xfrm>
              <a:off x="3318041" y="4975561"/>
              <a:ext cx="99908" cy="110313"/>
            </a:xfrm>
            <a:prstGeom prst="ellipse">
              <a:avLst/>
            </a:prstGeom>
            <a:grpFill/>
            <a:ln w="25400">
              <a:solidFill>
                <a:srgbClr val="FF00FF"/>
              </a:solidFill>
            </a:ln>
          </p:spPr>
          <p:txBody>
            <a:bodyPr wrap="square" rtlCol="0" anchor="ctr">
              <a:spAutoFit/>
            </a:bodyPr>
            <a:lstStyle/>
            <a:p>
              <a:pPr algn="l"/>
              <a:endParaRPr lang="en-CA" sz="2400" dirty="0"/>
            </a:p>
          </p:txBody>
        </p:sp>
      </p:grpSp>
      <p:sp>
        <p:nvSpPr>
          <p:cNvPr id="81" name="Rectangle 80">
            <a:extLst>
              <a:ext uri="{FF2B5EF4-FFF2-40B4-BE49-F238E27FC236}">
                <a16:creationId xmlns:a16="http://schemas.microsoft.com/office/drawing/2014/main" id="{435A0B94-665D-49E8-BBA7-30EF3CF97398}"/>
              </a:ext>
            </a:extLst>
          </p:cNvPr>
          <p:cNvSpPr/>
          <p:nvPr/>
        </p:nvSpPr>
        <p:spPr>
          <a:xfrm>
            <a:off x="6621210" y="4708924"/>
            <a:ext cx="918704" cy="1857578"/>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82" name="Group 81">
            <a:extLst>
              <a:ext uri="{FF2B5EF4-FFF2-40B4-BE49-F238E27FC236}">
                <a16:creationId xmlns:a16="http://schemas.microsoft.com/office/drawing/2014/main" id="{74136E3A-2354-445B-A269-268C4F585427}"/>
              </a:ext>
            </a:extLst>
          </p:cNvPr>
          <p:cNvGrpSpPr/>
          <p:nvPr/>
        </p:nvGrpSpPr>
        <p:grpSpPr>
          <a:xfrm>
            <a:off x="2667000" y="4953000"/>
            <a:ext cx="1766790" cy="1393391"/>
            <a:chOff x="304800" y="1968600"/>
            <a:chExt cx="2222400" cy="1722600"/>
          </a:xfrm>
        </p:grpSpPr>
        <p:grpSp>
          <p:nvGrpSpPr>
            <p:cNvPr id="83" name="Group 82">
              <a:extLst>
                <a:ext uri="{FF2B5EF4-FFF2-40B4-BE49-F238E27FC236}">
                  <a16:creationId xmlns:a16="http://schemas.microsoft.com/office/drawing/2014/main" id="{34E47F67-3A0F-407E-8BBE-58821AD9D5DB}"/>
                </a:ext>
              </a:extLst>
            </p:cNvPr>
            <p:cNvGrpSpPr/>
            <p:nvPr/>
          </p:nvGrpSpPr>
          <p:grpSpPr>
            <a:xfrm>
              <a:off x="304800" y="1968600"/>
              <a:ext cx="2222400" cy="72000"/>
              <a:chOff x="304800" y="1968600"/>
              <a:chExt cx="2222400" cy="72000"/>
            </a:xfrm>
          </p:grpSpPr>
          <p:sp>
            <p:nvSpPr>
              <p:cNvPr id="102" name="Rectangle 101">
                <a:extLst>
                  <a:ext uri="{FF2B5EF4-FFF2-40B4-BE49-F238E27FC236}">
                    <a16:creationId xmlns:a16="http://schemas.microsoft.com/office/drawing/2014/main" id="{4E21943E-41B4-4CDB-9730-162A5D392E36}"/>
                  </a:ext>
                </a:extLst>
              </p:cNvPr>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3" name="Rectangle 102">
                <a:extLst>
                  <a:ext uri="{FF2B5EF4-FFF2-40B4-BE49-F238E27FC236}">
                    <a16:creationId xmlns:a16="http://schemas.microsoft.com/office/drawing/2014/main" id="{018F3BDA-CB2A-4097-AF09-DBCCBFA15B90}"/>
                  </a:ext>
                </a:extLst>
              </p:cNvPr>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4" name="Rectangle 103">
                <a:extLst>
                  <a:ext uri="{FF2B5EF4-FFF2-40B4-BE49-F238E27FC236}">
                    <a16:creationId xmlns:a16="http://schemas.microsoft.com/office/drawing/2014/main" id="{427EBAFC-151A-4E5A-A03D-F6891CA09088}"/>
                  </a:ext>
                </a:extLst>
              </p:cNvPr>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5" name="Rectangle 104">
                <a:extLst>
                  <a:ext uri="{FF2B5EF4-FFF2-40B4-BE49-F238E27FC236}">
                    <a16:creationId xmlns:a16="http://schemas.microsoft.com/office/drawing/2014/main" id="{AFA374E0-DB96-45F0-9E38-8F40CAC63F2E}"/>
                  </a:ext>
                </a:extLst>
              </p:cNvPr>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6" name="Rectangle 105">
                <a:extLst>
                  <a:ext uri="{FF2B5EF4-FFF2-40B4-BE49-F238E27FC236}">
                    <a16:creationId xmlns:a16="http://schemas.microsoft.com/office/drawing/2014/main" id="{9D6D8F62-5FD9-4840-92EE-BF95F7C28E55}"/>
                  </a:ext>
                </a:extLst>
              </p:cNvPr>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4" name="Group 83">
              <a:extLst>
                <a:ext uri="{FF2B5EF4-FFF2-40B4-BE49-F238E27FC236}">
                  <a16:creationId xmlns:a16="http://schemas.microsoft.com/office/drawing/2014/main" id="{B27BA58C-DDAD-4607-92A7-8EED200EE4A7}"/>
                </a:ext>
              </a:extLst>
            </p:cNvPr>
            <p:cNvGrpSpPr/>
            <p:nvPr/>
          </p:nvGrpSpPr>
          <p:grpSpPr>
            <a:xfrm>
              <a:off x="304800" y="2518800"/>
              <a:ext cx="2222400" cy="72000"/>
              <a:chOff x="304800" y="1968600"/>
              <a:chExt cx="2222400" cy="72000"/>
            </a:xfrm>
          </p:grpSpPr>
          <p:sp>
            <p:nvSpPr>
              <p:cNvPr id="97" name="Rectangle 96">
                <a:extLst>
                  <a:ext uri="{FF2B5EF4-FFF2-40B4-BE49-F238E27FC236}">
                    <a16:creationId xmlns:a16="http://schemas.microsoft.com/office/drawing/2014/main" id="{935BE940-9E6E-4550-B302-BAB0C81BAD7B}"/>
                  </a:ext>
                </a:extLst>
              </p:cNvPr>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8" name="Rectangle 97">
                <a:extLst>
                  <a:ext uri="{FF2B5EF4-FFF2-40B4-BE49-F238E27FC236}">
                    <a16:creationId xmlns:a16="http://schemas.microsoft.com/office/drawing/2014/main" id="{DB83CE5E-4B1E-4FDE-B9AC-280A9A01CDB8}"/>
                  </a:ext>
                </a:extLst>
              </p:cNvPr>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9" name="Rectangle 98">
                <a:extLst>
                  <a:ext uri="{FF2B5EF4-FFF2-40B4-BE49-F238E27FC236}">
                    <a16:creationId xmlns:a16="http://schemas.microsoft.com/office/drawing/2014/main" id="{44A22CC5-1646-4262-A756-A85CE22D7338}"/>
                  </a:ext>
                </a:extLst>
              </p:cNvPr>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0" name="Rectangle 99">
                <a:extLst>
                  <a:ext uri="{FF2B5EF4-FFF2-40B4-BE49-F238E27FC236}">
                    <a16:creationId xmlns:a16="http://schemas.microsoft.com/office/drawing/2014/main" id="{FAAD6BAE-01AD-490A-A9F9-01EDC15B35B0}"/>
                  </a:ext>
                </a:extLst>
              </p:cNvPr>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1" name="Rectangle 100">
                <a:extLst>
                  <a:ext uri="{FF2B5EF4-FFF2-40B4-BE49-F238E27FC236}">
                    <a16:creationId xmlns:a16="http://schemas.microsoft.com/office/drawing/2014/main" id="{7BB66A69-B6E9-4995-BE2A-F7EBAF4484B9}"/>
                  </a:ext>
                </a:extLst>
              </p:cNvPr>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5" name="Group 84">
              <a:extLst>
                <a:ext uri="{FF2B5EF4-FFF2-40B4-BE49-F238E27FC236}">
                  <a16:creationId xmlns:a16="http://schemas.microsoft.com/office/drawing/2014/main" id="{BC255764-3A14-4DDA-8643-29CF559951A4}"/>
                </a:ext>
              </a:extLst>
            </p:cNvPr>
            <p:cNvGrpSpPr/>
            <p:nvPr/>
          </p:nvGrpSpPr>
          <p:grpSpPr>
            <a:xfrm>
              <a:off x="304800" y="3069000"/>
              <a:ext cx="2222400" cy="72000"/>
              <a:chOff x="304800" y="1968600"/>
              <a:chExt cx="2222400" cy="72000"/>
            </a:xfrm>
          </p:grpSpPr>
          <p:sp>
            <p:nvSpPr>
              <p:cNvPr id="92" name="Rectangle 91">
                <a:extLst>
                  <a:ext uri="{FF2B5EF4-FFF2-40B4-BE49-F238E27FC236}">
                    <a16:creationId xmlns:a16="http://schemas.microsoft.com/office/drawing/2014/main" id="{6CC8571E-6A88-4115-977B-FA3725043E3A}"/>
                  </a:ext>
                </a:extLst>
              </p:cNvPr>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92">
                <a:extLst>
                  <a:ext uri="{FF2B5EF4-FFF2-40B4-BE49-F238E27FC236}">
                    <a16:creationId xmlns:a16="http://schemas.microsoft.com/office/drawing/2014/main" id="{3D0F5894-7142-4EC5-A703-38AE5F4D6401}"/>
                  </a:ext>
                </a:extLst>
              </p:cNvPr>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4" name="Rectangle 93">
                <a:extLst>
                  <a:ext uri="{FF2B5EF4-FFF2-40B4-BE49-F238E27FC236}">
                    <a16:creationId xmlns:a16="http://schemas.microsoft.com/office/drawing/2014/main" id="{834AC4EC-477B-49EE-9530-68A374EA1BAE}"/>
                  </a:ext>
                </a:extLst>
              </p:cNvPr>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5" name="Rectangle 94">
                <a:extLst>
                  <a:ext uri="{FF2B5EF4-FFF2-40B4-BE49-F238E27FC236}">
                    <a16:creationId xmlns:a16="http://schemas.microsoft.com/office/drawing/2014/main" id="{E07F0913-DC4A-40D2-92F4-776D6191180C}"/>
                  </a:ext>
                </a:extLst>
              </p:cNvPr>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6" name="Rectangle 95">
                <a:extLst>
                  <a:ext uri="{FF2B5EF4-FFF2-40B4-BE49-F238E27FC236}">
                    <a16:creationId xmlns:a16="http://schemas.microsoft.com/office/drawing/2014/main" id="{76D3DDC2-D77C-4162-ABCE-9FF046D54906}"/>
                  </a:ext>
                </a:extLst>
              </p:cNvPr>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6" name="Group 85">
              <a:extLst>
                <a:ext uri="{FF2B5EF4-FFF2-40B4-BE49-F238E27FC236}">
                  <a16:creationId xmlns:a16="http://schemas.microsoft.com/office/drawing/2014/main" id="{A59728F0-4F83-4449-A3A1-C576FAB28984}"/>
                </a:ext>
              </a:extLst>
            </p:cNvPr>
            <p:cNvGrpSpPr/>
            <p:nvPr/>
          </p:nvGrpSpPr>
          <p:grpSpPr>
            <a:xfrm>
              <a:off x="304800" y="3619200"/>
              <a:ext cx="2222400" cy="72000"/>
              <a:chOff x="304800" y="1968600"/>
              <a:chExt cx="2222400" cy="72000"/>
            </a:xfrm>
          </p:grpSpPr>
          <p:sp>
            <p:nvSpPr>
              <p:cNvPr id="87" name="Rectangle 86">
                <a:extLst>
                  <a:ext uri="{FF2B5EF4-FFF2-40B4-BE49-F238E27FC236}">
                    <a16:creationId xmlns:a16="http://schemas.microsoft.com/office/drawing/2014/main" id="{EEA8C7E1-E7F2-492E-9AC9-39A6B8506441}"/>
                  </a:ext>
                </a:extLst>
              </p:cNvPr>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8" name="Rectangle 87">
                <a:extLst>
                  <a:ext uri="{FF2B5EF4-FFF2-40B4-BE49-F238E27FC236}">
                    <a16:creationId xmlns:a16="http://schemas.microsoft.com/office/drawing/2014/main" id="{28BF46AA-419E-4D5F-B5E4-90B395C9E42D}"/>
                  </a:ext>
                </a:extLst>
              </p:cNvPr>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9" name="Rectangle 88">
                <a:extLst>
                  <a:ext uri="{FF2B5EF4-FFF2-40B4-BE49-F238E27FC236}">
                    <a16:creationId xmlns:a16="http://schemas.microsoft.com/office/drawing/2014/main" id="{C3FFB53D-6E85-43ED-B9C8-81545C58A9C1}"/>
                  </a:ext>
                </a:extLst>
              </p:cNvPr>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7997F635-DC27-4EA2-ACA3-5F3C39FC1B84}"/>
                  </a:ext>
                </a:extLst>
              </p:cNvPr>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1" name="Rectangle 90">
                <a:extLst>
                  <a:ext uri="{FF2B5EF4-FFF2-40B4-BE49-F238E27FC236}">
                    <a16:creationId xmlns:a16="http://schemas.microsoft.com/office/drawing/2014/main" id="{B3728842-4F90-4CF4-8AF2-4EF61D287A88}"/>
                  </a:ext>
                </a:extLst>
              </p:cNvPr>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107" name="Rectangle 63">
            <a:extLst>
              <a:ext uri="{FF2B5EF4-FFF2-40B4-BE49-F238E27FC236}">
                <a16:creationId xmlns:a16="http://schemas.microsoft.com/office/drawing/2014/main" id="{E54D07A2-565D-4C8F-BF4C-B0017F0289C9}"/>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Tree>
    <p:extLst>
      <p:ext uri="{BB962C8B-B14F-4D97-AF65-F5344CB8AC3E}">
        <p14:creationId xmlns:p14="http://schemas.microsoft.com/office/powerpoint/2010/main" val="1537801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0-#ppt_w/2"/>
                                          </p:val>
                                        </p:tav>
                                        <p:tav tm="100000">
                                          <p:val>
                                            <p:strVal val="#ppt_x"/>
                                          </p:val>
                                        </p:tav>
                                      </p:tavLst>
                                    </p:anim>
                                    <p:anim calcmode="lin" valueType="num">
                                      <p:cBhvr additive="base">
                                        <p:cTn id="8" dur="500" fill="hold"/>
                                        <p:tgtEl>
                                          <p:spTgt spid="8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anim calcmode="lin" valueType="num">
                                      <p:cBhvr additive="base">
                                        <p:cTn id="11" dur="500" fill="hold"/>
                                        <p:tgtEl>
                                          <p:spTgt spid="82"/>
                                        </p:tgtEl>
                                        <p:attrNameLst>
                                          <p:attrName>ppt_x</p:attrName>
                                        </p:attrNameLst>
                                      </p:cBhvr>
                                      <p:tavLst>
                                        <p:tav tm="0">
                                          <p:val>
                                            <p:strVal val="0-#ppt_w/2"/>
                                          </p:val>
                                        </p:tav>
                                        <p:tav tm="100000">
                                          <p:val>
                                            <p:strVal val="#ppt_x"/>
                                          </p:val>
                                        </p:tav>
                                      </p:tavLst>
                                    </p:anim>
                                    <p:anim calcmode="lin" valueType="num">
                                      <p:cBhvr additive="base">
                                        <p:cTn id="12" dur="500" fill="hold"/>
                                        <p:tgtEl>
                                          <p:spTgt spid="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ctangle 63">
            <a:extLst>
              <a:ext uri="{FF2B5EF4-FFF2-40B4-BE49-F238E27FC236}">
                <a16:creationId xmlns:a16="http://schemas.microsoft.com/office/drawing/2014/main" id="{E54D07A2-565D-4C8F-BF4C-B0017F0289C9}"/>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
        <p:nvSpPr>
          <p:cNvPr id="192" name="Text Box 33">
            <a:extLst>
              <a:ext uri="{FF2B5EF4-FFF2-40B4-BE49-F238E27FC236}">
                <a16:creationId xmlns:a16="http://schemas.microsoft.com/office/drawing/2014/main" id="{B6BEB889-9A3C-4D76-8250-072DF1610A4E}"/>
              </a:ext>
            </a:extLst>
          </p:cNvPr>
          <p:cNvSpPr txBox="1">
            <a:spLocks noChangeArrowheads="1"/>
          </p:cNvSpPr>
          <p:nvPr/>
        </p:nvSpPr>
        <p:spPr bwMode="auto">
          <a:xfrm>
            <a:off x="81691" y="3452792"/>
            <a:ext cx="982430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This pixel representation of the training data </a:t>
            </a:r>
          </a:p>
          <a:p>
            <a:pPr>
              <a:spcBef>
                <a:spcPct val="0"/>
              </a:spcBef>
            </a:pPr>
            <a:r>
              <a:rPr lang="en-US" altLang="en-US" sz="2800" dirty="0">
                <a:latin typeface="Times New Roman" pitchFamily="18" charset="0"/>
                <a:sym typeface="Symbol" panose="05050102010706020507" pitchFamily="18" charset="2"/>
              </a:rPr>
              <a:t>  is inputted into the neural network.</a:t>
            </a:r>
          </a:p>
        </p:txBody>
      </p:sp>
      <p:grpSp>
        <p:nvGrpSpPr>
          <p:cNvPr id="195" name="Group 194">
            <a:extLst>
              <a:ext uri="{FF2B5EF4-FFF2-40B4-BE49-F238E27FC236}">
                <a16:creationId xmlns:a16="http://schemas.microsoft.com/office/drawing/2014/main" id="{57CF1BFD-55EC-4249-9391-0EA5BD007FE6}"/>
              </a:ext>
            </a:extLst>
          </p:cNvPr>
          <p:cNvGrpSpPr/>
          <p:nvPr/>
        </p:nvGrpSpPr>
        <p:grpSpPr>
          <a:xfrm>
            <a:off x="376584" y="1600200"/>
            <a:ext cx="4848408" cy="1928792"/>
            <a:chOff x="990600" y="571500"/>
            <a:chExt cx="7145283" cy="2781300"/>
          </a:xfrm>
        </p:grpSpPr>
        <p:sp>
          <p:nvSpPr>
            <p:cNvPr id="196" name="Rectangle 195">
              <a:extLst>
                <a:ext uri="{FF2B5EF4-FFF2-40B4-BE49-F238E27FC236}">
                  <a16:creationId xmlns:a16="http://schemas.microsoft.com/office/drawing/2014/main" id="{87BD07B1-54A3-40D2-9943-D676F75E9844}"/>
                </a:ext>
              </a:extLst>
            </p:cNvPr>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197" name="Picture 6" descr="Image result for convolutional neural network">
              <a:extLst>
                <a:ext uri="{FF2B5EF4-FFF2-40B4-BE49-F238E27FC236}">
                  <a16:creationId xmlns:a16="http://schemas.microsoft.com/office/drawing/2014/main" id="{CF7C4C87-C6D0-4BF0-B22C-E4A39FDDB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98" name="Rectangle 197">
              <a:extLst>
                <a:ext uri="{FF2B5EF4-FFF2-40B4-BE49-F238E27FC236}">
                  <a16:creationId xmlns:a16="http://schemas.microsoft.com/office/drawing/2014/main" id="{9E6C8C1C-6159-4F1F-A772-0BFC8497128A}"/>
                </a:ext>
              </a:extLst>
            </p:cNvPr>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199" name="Rectangle 198">
              <a:extLst>
                <a:ext uri="{FF2B5EF4-FFF2-40B4-BE49-F238E27FC236}">
                  <a16:creationId xmlns:a16="http://schemas.microsoft.com/office/drawing/2014/main" id="{3C3175CA-12D8-4721-B71C-A6B53968F5F0}"/>
                </a:ext>
              </a:extLst>
            </p:cNvPr>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00" name="Rectangle 199">
              <a:extLst>
                <a:ext uri="{FF2B5EF4-FFF2-40B4-BE49-F238E27FC236}">
                  <a16:creationId xmlns:a16="http://schemas.microsoft.com/office/drawing/2014/main" id="{88387F51-18A1-48F6-9E18-72CC29205549}"/>
                </a:ext>
              </a:extLst>
            </p:cNvPr>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201" name="Rectangle 200">
              <a:extLst>
                <a:ext uri="{FF2B5EF4-FFF2-40B4-BE49-F238E27FC236}">
                  <a16:creationId xmlns:a16="http://schemas.microsoft.com/office/drawing/2014/main" id="{EB406F11-4903-4F1A-9CBF-F81F851AE46E}"/>
                </a:ext>
              </a:extLst>
            </p:cNvPr>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202" name="Rectangle 201">
              <a:extLst>
                <a:ext uri="{FF2B5EF4-FFF2-40B4-BE49-F238E27FC236}">
                  <a16:creationId xmlns:a16="http://schemas.microsoft.com/office/drawing/2014/main" id="{B7A80B43-B5F9-465E-8577-5CE9A747DAC5}"/>
                </a:ext>
              </a:extLst>
            </p:cNvPr>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203" name="Rectangle 202">
              <a:extLst>
                <a:ext uri="{FF2B5EF4-FFF2-40B4-BE49-F238E27FC236}">
                  <a16:creationId xmlns:a16="http://schemas.microsoft.com/office/drawing/2014/main" id="{19DE9751-6F20-49AD-B1EF-5E869E5EB6B6}"/>
                </a:ext>
              </a:extLst>
            </p:cNvPr>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204" name="Rectangle 203">
              <a:extLst>
                <a:ext uri="{FF2B5EF4-FFF2-40B4-BE49-F238E27FC236}">
                  <a16:creationId xmlns:a16="http://schemas.microsoft.com/office/drawing/2014/main" id="{7F5A3ACE-F8FC-4B5A-9186-0807CAC4DCE2}"/>
                </a:ext>
              </a:extLst>
            </p:cNvPr>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205" name="Rectangle 204">
              <a:extLst>
                <a:ext uri="{FF2B5EF4-FFF2-40B4-BE49-F238E27FC236}">
                  <a16:creationId xmlns:a16="http://schemas.microsoft.com/office/drawing/2014/main" id="{C5B614A2-889D-4233-A1BE-A9D416D96918}"/>
                </a:ext>
              </a:extLst>
            </p:cNvPr>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06" name="Rectangle 205">
              <a:extLst>
                <a:ext uri="{FF2B5EF4-FFF2-40B4-BE49-F238E27FC236}">
                  <a16:creationId xmlns:a16="http://schemas.microsoft.com/office/drawing/2014/main" id="{6F9E0D26-C4BF-450A-94DD-3A25D14B15D4}"/>
                </a:ext>
              </a:extLst>
            </p:cNvPr>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07" name="Rectangle 206">
              <a:extLst>
                <a:ext uri="{FF2B5EF4-FFF2-40B4-BE49-F238E27FC236}">
                  <a16:creationId xmlns:a16="http://schemas.microsoft.com/office/drawing/2014/main" id="{61121E80-A53C-45AA-B8D8-D7E8C961D39E}"/>
                </a:ext>
              </a:extLst>
            </p:cNvPr>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208" name="Rectangle 207">
              <a:extLst>
                <a:ext uri="{FF2B5EF4-FFF2-40B4-BE49-F238E27FC236}">
                  <a16:creationId xmlns:a16="http://schemas.microsoft.com/office/drawing/2014/main" id="{C9765C4A-FE74-4DB4-ADFA-BA6ABEC90A80}"/>
                </a:ext>
              </a:extLst>
            </p:cNvPr>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245" name="Group 244">
            <a:extLst>
              <a:ext uri="{FF2B5EF4-FFF2-40B4-BE49-F238E27FC236}">
                <a16:creationId xmlns:a16="http://schemas.microsoft.com/office/drawing/2014/main" id="{ED3334F7-42F7-445D-B945-E3C65E1F88A8}"/>
              </a:ext>
            </a:extLst>
          </p:cNvPr>
          <p:cNvGrpSpPr/>
          <p:nvPr/>
        </p:nvGrpSpPr>
        <p:grpSpPr>
          <a:xfrm>
            <a:off x="2985705" y="4894043"/>
            <a:ext cx="419965" cy="457201"/>
            <a:chOff x="2985705" y="4894043"/>
            <a:chExt cx="419965" cy="457201"/>
          </a:xfrm>
        </p:grpSpPr>
        <p:pic>
          <p:nvPicPr>
            <p:cNvPr id="246" name="Picture 245">
              <a:extLst>
                <a:ext uri="{FF2B5EF4-FFF2-40B4-BE49-F238E27FC236}">
                  <a16:creationId xmlns:a16="http://schemas.microsoft.com/office/drawing/2014/main" id="{ABD8FF5B-99BE-4946-94D5-29E20430082D}"/>
                </a:ext>
              </a:extLst>
            </p:cNvPr>
            <p:cNvPicPr>
              <a:picLocks noChangeAspect="1"/>
            </p:cNvPicPr>
            <p:nvPr/>
          </p:nvPicPr>
          <p:blipFill rotWithShape="1">
            <a:blip r:embed="rId4"/>
            <a:srcRect l="21431" t="1733" r="59465" b="73385"/>
            <a:stretch/>
          </p:blipFill>
          <p:spPr>
            <a:xfrm>
              <a:off x="2985705" y="4894043"/>
              <a:ext cx="419965" cy="457201"/>
            </a:xfrm>
            <a:prstGeom prst="rect">
              <a:avLst/>
            </a:prstGeom>
          </p:spPr>
        </p:pic>
        <p:sp>
          <p:nvSpPr>
            <p:cNvPr id="247" name="Rectangle 246">
              <a:extLst>
                <a:ext uri="{FF2B5EF4-FFF2-40B4-BE49-F238E27FC236}">
                  <a16:creationId xmlns:a16="http://schemas.microsoft.com/office/drawing/2014/main" id="{F484B391-FAE3-4A44-BE7C-7CAB369250C7}"/>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48" name="Group 247">
            <a:extLst>
              <a:ext uri="{FF2B5EF4-FFF2-40B4-BE49-F238E27FC236}">
                <a16:creationId xmlns:a16="http://schemas.microsoft.com/office/drawing/2014/main" id="{96B9D372-B0E3-46DB-8C01-CA13C9DF8B20}"/>
              </a:ext>
            </a:extLst>
          </p:cNvPr>
          <p:cNvGrpSpPr/>
          <p:nvPr/>
        </p:nvGrpSpPr>
        <p:grpSpPr>
          <a:xfrm>
            <a:off x="88900" y="4867694"/>
            <a:ext cx="2245157" cy="1888156"/>
            <a:chOff x="1760886" y="4867694"/>
            <a:chExt cx="2245157" cy="1888156"/>
          </a:xfrm>
        </p:grpSpPr>
        <p:sp>
          <p:nvSpPr>
            <p:cNvPr id="249" name="Rectangle 248">
              <a:extLst>
                <a:ext uri="{FF2B5EF4-FFF2-40B4-BE49-F238E27FC236}">
                  <a16:creationId xmlns:a16="http://schemas.microsoft.com/office/drawing/2014/main" id="{A513D227-8CC6-4DA5-9AB4-232E61453BFF}"/>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50" name="Straight Connector 249">
              <a:extLst>
                <a:ext uri="{FF2B5EF4-FFF2-40B4-BE49-F238E27FC236}">
                  <a16:creationId xmlns:a16="http://schemas.microsoft.com/office/drawing/2014/main" id="{8FA52A72-A1EA-4E2B-A8CE-6FD879753533}"/>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A699368A-B040-43FB-9D5F-39058EF79C0D}"/>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BD1ED282-E647-4569-BDFA-3180C955CC89}"/>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253" name="Rectangle 252">
              <a:extLst>
                <a:ext uri="{FF2B5EF4-FFF2-40B4-BE49-F238E27FC236}">
                  <a16:creationId xmlns:a16="http://schemas.microsoft.com/office/drawing/2014/main" id="{E60A08F9-29A5-407E-BF98-F11FBF4F4D8A}"/>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rPr>
                <a:t>1</a:t>
              </a:r>
              <a:endParaRPr lang="en-US" sz="2400" dirty="0">
                <a:solidFill>
                  <a:schemeClr val="bg2"/>
                </a:solidFill>
              </a:endParaRPr>
            </a:p>
          </p:txBody>
        </p:sp>
        <p:sp>
          <p:nvSpPr>
            <p:cNvPr id="254" name="Rectangle 253">
              <a:extLst>
                <a:ext uri="{FF2B5EF4-FFF2-40B4-BE49-F238E27FC236}">
                  <a16:creationId xmlns:a16="http://schemas.microsoft.com/office/drawing/2014/main" id="{A53A2BA3-6F87-4FDC-B7E9-B4EAE75D0A45}"/>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255" name="Rectangle 254">
              <a:extLst>
                <a:ext uri="{FF2B5EF4-FFF2-40B4-BE49-F238E27FC236}">
                  <a16:creationId xmlns:a16="http://schemas.microsoft.com/office/drawing/2014/main" id="{B917732E-6EDF-43B6-8979-34C7F091C43A}"/>
                </a:ext>
              </a:extLst>
            </p:cNvPr>
            <p:cNvSpPr/>
            <p:nvPr/>
          </p:nvSpPr>
          <p:spPr>
            <a:xfrm>
              <a:off x="1760886" y="487233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256" name="Straight Connector 255">
            <a:extLst>
              <a:ext uri="{FF2B5EF4-FFF2-40B4-BE49-F238E27FC236}">
                <a16:creationId xmlns:a16="http://schemas.microsoft.com/office/drawing/2014/main" id="{4D1B1299-E802-4D69-B8FC-9AD6157B570D}"/>
              </a:ext>
            </a:extLst>
          </p:cNvPr>
          <p:cNvCxnSpPr>
            <a:cxnSpLocks/>
            <a:stCxn id="260"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257" name="Group 256">
            <a:extLst>
              <a:ext uri="{FF2B5EF4-FFF2-40B4-BE49-F238E27FC236}">
                <a16:creationId xmlns:a16="http://schemas.microsoft.com/office/drawing/2014/main" id="{D2ABC6CA-A2C5-4EA5-9073-C82E962BF758}"/>
              </a:ext>
            </a:extLst>
          </p:cNvPr>
          <p:cNvGrpSpPr/>
          <p:nvPr/>
        </p:nvGrpSpPr>
        <p:grpSpPr>
          <a:xfrm>
            <a:off x="1233140" y="5198296"/>
            <a:ext cx="887217" cy="1268591"/>
            <a:chOff x="2211040" y="5198296"/>
            <a:chExt cx="887217" cy="1268591"/>
          </a:xfrm>
        </p:grpSpPr>
        <p:grpSp>
          <p:nvGrpSpPr>
            <p:cNvPr id="258" name="Group 257">
              <a:extLst>
                <a:ext uri="{FF2B5EF4-FFF2-40B4-BE49-F238E27FC236}">
                  <a16:creationId xmlns:a16="http://schemas.microsoft.com/office/drawing/2014/main" id="{0CC893C6-EB47-4565-80EA-D67AC3594DAA}"/>
                </a:ext>
              </a:extLst>
            </p:cNvPr>
            <p:cNvGrpSpPr/>
            <p:nvPr/>
          </p:nvGrpSpPr>
          <p:grpSpPr>
            <a:xfrm>
              <a:off x="2211040" y="5469930"/>
              <a:ext cx="866808" cy="996957"/>
              <a:chOff x="2905126" y="5469930"/>
              <a:chExt cx="866808" cy="996957"/>
            </a:xfrm>
          </p:grpSpPr>
          <p:sp>
            <p:nvSpPr>
              <p:cNvPr id="260" name="Oval 259">
                <a:extLst>
                  <a:ext uri="{FF2B5EF4-FFF2-40B4-BE49-F238E27FC236}">
                    <a16:creationId xmlns:a16="http://schemas.microsoft.com/office/drawing/2014/main" id="{1547353B-BAEA-4E92-ABBE-35EAFBC88B39}"/>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261" name="Straight Connector 260">
                <a:extLst>
                  <a:ext uri="{FF2B5EF4-FFF2-40B4-BE49-F238E27FC236}">
                    <a16:creationId xmlns:a16="http://schemas.microsoft.com/office/drawing/2014/main" id="{A5B9E349-0CB7-4BD8-B16E-098229010B64}"/>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262" name="Straight Connector 261">
                <a:extLst>
                  <a:ext uri="{FF2B5EF4-FFF2-40B4-BE49-F238E27FC236}">
                    <a16:creationId xmlns:a16="http://schemas.microsoft.com/office/drawing/2014/main" id="{9DDC7409-5181-402F-BBA8-CBF8C6593161}"/>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263" name="Straight Connector 262">
                <a:extLst>
                  <a:ext uri="{FF2B5EF4-FFF2-40B4-BE49-F238E27FC236}">
                    <a16:creationId xmlns:a16="http://schemas.microsoft.com/office/drawing/2014/main" id="{FA0A4661-28C8-4855-AA54-B545C7009D7D}"/>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mc:AlternateContent xmlns:mc="http://schemas.openxmlformats.org/markup-compatibility/2006" xmlns:a14="http://schemas.microsoft.com/office/drawing/2010/main">
          <mc:Choice Requires="a14">
            <p:sp>
              <p:nvSpPr>
                <p:cNvPr id="259" name="Rectangle 258">
                  <a:extLst>
                    <a:ext uri="{FF2B5EF4-FFF2-40B4-BE49-F238E27FC236}">
                      <a16:creationId xmlns:a16="http://schemas.microsoft.com/office/drawing/2014/main" id="{BCFE968A-9588-4EDF-8B4A-15C393B7CED9}"/>
                    </a:ext>
                  </a:extLst>
                </p:cNvPr>
                <p:cNvSpPr/>
                <p:nvPr/>
              </p:nvSpPr>
              <p:spPr>
                <a:xfrm>
                  <a:off x="2538488" y="5198296"/>
                  <a:ext cx="559769"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259" name="Rectangle 258">
                  <a:extLst>
                    <a:ext uri="{FF2B5EF4-FFF2-40B4-BE49-F238E27FC236}">
                      <a16:creationId xmlns:a16="http://schemas.microsoft.com/office/drawing/2014/main" id="{BCFE968A-9588-4EDF-8B4A-15C393B7CED9}"/>
                    </a:ext>
                  </a:extLst>
                </p:cNvPr>
                <p:cNvSpPr>
                  <a:spLocks noRot="1" noChangeAspect="1" noMove="1" noResize="1" noEditPoints="1" noAdjustHandles="1" noChangeArrowheads="1" noChangeShapeType="1" noTextEdit="1"/>
                </p:cNvSpPr>
                <p:nvPr/>
              </p:nvSpPr>
              <p:spPr>
                <a:xfrm>
                  <a:off x="2538488" y="5198296"/>
                  <a:ext cx="559769" cy="523220"/>
                </a:xfrm>
                <a:prstGeom prst="rect">
                  <a:avLst/>
                </a:prstGeom>
                <a:blipFill>
                  <a:blip r:embed="rId5"/>
                  <a:stretch>
                    <a:fillRect/>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264" name="Rectangle 5">
                <a:extLst>
                  <a:ext uri="{FF2B5EF4-FFF2-40B4-BE49-F238E27FC236}">
                    <a16:creationId xmlns:a16="http://schemas.microsoft.com/office/drawing/2014/main" id="{4B6024FB-531C-4422-A105-24333DDE4357}"/>
                  </a:ext>
                </a:extLst>
              </p:cNvPr>
              <p:cNvSpPr>
                <a:spLocks noChangeArrowheads="1"/>
              </p:cNvSpPr>
              <p:nvPr/>
            </p:nvSpPr>
            <p:spPr bwMode="auto">
              <a:xfrm>
                <a:off x="4792450" y="5054600"/>
                <a:ext cx="4131259"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800" dirty="0">
                    <a:solidFill>
                      <a:srgbClr val="FF00FF"/>
                    </a:solidFill>
                    <a:latin typeface="Times New Roman" pitchFamily="18" charset="0"/>
                    <a:sym typeface="Symbol" panose="05050102010706020507" pitchFamily="18" charset="2"/>
                  </a:rPr>
                  <a:t> </a:t>
                </a:r>
                <a:r>
                  <a:rPr lang="en-US" altLang="en-US" sz="1600" dirty="0">
                    <a:solidFill>
                      <a:srgbClr val="FF00FF"/>
                    </a:solidFill>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mc:Choice>
        <mc:Fallback xmlns="">
          <p:sp>
            <p:nvSpPr>
              <p:cNvPr id="264" name="Rectangle 5">
                <a:extLst>
                  <a:ext uri="{FF2B5EF4-FFF2-40B4-BE49-F238E27FC236}">
                    <a16:creationId xmlns:a16="http://schemas.microsoft.com/office/drawing/2014/main" id="{4B6024FB-531C-4422-A105-24333DDE4357}"/>
                  </a:ext>
                </a:extLst>
              </p:cNvPr>
              <p:cNvSpPr>
                <a:spLocks noRot="1" noChangeAspect="1" noMove="1" noResize="1" noEditPoints="1" noAdjustHandles="1" noChangeArrowheads="1" noChangeShapeType="1" noTextEdit="1"/>
              </p:cNvSpPr>
              <p:nvPr/>
            </p:nvSpPr>
            <p:spPr bwMode="auto">
              <a:xfrm>
                <a:off x="4792450" y="5054600"/>
                <a:ext cx="4131259" cy="523220"/>
              </a:xfrm>
              <a:prstGeom prst="rect">
                <a:avLst/>
              </a:prstGeom>
              <a:blipFill>
                <a:blip r:embed="rId6"/>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275" name="Group 274">
            <a:extLst>
              <a:ext uri="{FF2B5EF4-FFF2-40B4-BE49-F238E27FC236}">
                <a16:creationId xmlns:a16="http://schemas.microsoft.com/office/drawing/2014/main" id="{AD702EEA-D963-4FF6-BE04-2258BD0B661F}"/>
              </a:ext>
            </a:extLst>
          </p:cNvPr>
          <p:cNvGrpSpPr/>
          <p:nvPr/>
        </p:nvGrpSpPr>
        <p:grpSpPr>
          <a:xfrm>
            <a:off x="960729" y="1974372"/>
            <a:ext cx="113087" cy="1438924"/>
            <a:chOff x="2438400" y="617404"/>
            <a:chExt cx="184697" cy="2088786"/>
          </a:xfrm>
        </p:grpSpPr>
        <p:sp>
          <p:nvSpPr>
            <p:cNvPr id="276" name="Oval 275">
              <a:extLst>
                <a:ext uri="{FF2B5EF4-FFF2-40B4-BE49-F238E27FC236}">
                  <a16:creationId xmlns:a16="http://schemas.microsoft.com/office/drawing/2014/main" id="{E86A26E9-020E-4ACC-8C8E-ED8D8DEC3E97}"/>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7" name="Oval 276">
              <a:extLst>
                <a:ext uri="{FF2B5EF4-FFF2-40B4-BE49-F238E27FC236}">
                  <a16:creationId xmlns:a16="http://schemas.microsoft.com/office/drawing/2014/main" id="{CE6AD21F-441A-4A64-8F47-7700FBD24EDE}"/>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8" name="Oval 277">
              <a:extLst>
                <a:ext uri="{FF2B5EF4-FFF2-40B4-BE49-F238E27FC236}">
                  <a16:creationId xmlns:a16="http://schemas.microsoft.com/office/drawing/2014/main" id="{DDD5BA3A-5D0F-453A-A3AB-495822772610}"/>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9" name="Oval 278">
              <a:extLst>
                <a:ext uri="{FF2B5EF4-FFF2-40B4-BE49-F238E27FC236}">
                  <a16:creationId xmlns:a16="http://schemas.microsoft.com/office/drawing/2014/main" id="{BE7F8033-BF6A-4C89-BF5A-458C71EB06FA}"/>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0" name="Oval 279">
              <a:extLst>
                <a:ext uri="{FF2B5EF4-FFF2-40B4-BE49-F238E27FC236}">
                  <a16:creationId xmlns:a16="http://schemas.microsoft.com/office/drawing/2014/main" id="{825F22D9-40DB-40EB-8B24-38395EE60B11}"/>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1" name="Oval 280">
              <a:extLst>
                <a:ext uri="{FF2B5EF4-FFF2-40B4-BE49-F238E27FC236}">
                  <a16:creationId xmlns:a16="http://schemas.microsoft.com/office/drawing/2014/main" id="{2BC879C6-0A5A-47C2-9403-022479041A24}"/>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2" name="Oval 281">
              <a:extLst>
                <a:ext uri="{FF2B5EF4-FFF2-40B4-BE49-F238E27FC236}">
                  <a16:creationId xmlns:a16="http://schemas.microsoft.com/office/drawing/2014/main" id="{5F3CD8FB-0557-4DCC-B22B-72D4367232A3}"/>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3" name="Oval 282">
              <a:extLst>
                <a:ext uri="{FF2B5EF4-FFF2-40B4-BE49-F238E27FC236}">
                  <a16:creationId xmlns:a16="http://schemas.microsoft.com/office/drawing/2014/main" id="{FDDC33E9-EDAB-488E-B908-36BE9B644618}"/>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195115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2">
                                            <p:txEl>
                                              <p:pRg st="0" end="0"/>
                                            </p:txEl>
                                          </p:spTgt>
                                        </p:tgtEl>
                                        <p:attrNameLst>
                                          <p:attrName>style.visibility</p:attrName>
                                        </p:attrNameLst>
                                      </p:cBhvr>
                                      <p:to>
                                        <p:strVal val="visible"/>
                                      </p:to>
                                    </p:set>
                                    <p:anim calcmode="lin" valueType="num">
                                      <p:cBhvr additive="base">
                                        <p:cTn id="7" dur="500" fill="hold"/>
                                        <p:tgtEl>
                                          <p:spTgt spid="1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5"/>
                                        </p:tgtEl>
                                        <p:attrNameLst>
                                          <p:attrName>style.visibility</p:attrName>
                                        </p:attrNameLst>
                                      </p:cBhvr>
                                      <p:to>
                                        <p:strVal val="visible"/>
                                      </p:to>
                                    </p:set>
                                    <p:anim calcmode="lin" valueType="num">
                                      <p:cBhvr additive="base">
                                        <p:cTn id="13" dur="500" fill="hold"/>
                                        <p:tgtEl>
                                          <p:spTgt spid="195"/>
                                        </p:tgtEl>
                                        <p:attrNameLst>
                                          <p:attrName>ppt_x</p:attrName>
                                        </p:attrNameLst>
                                      </p:cBhvr>
                                      <p:tavLst>
                                        <p:tav tm="0">
                                          <p:val>
                                            <p:strVal val="0-#ppt_w/2"/>
                                          </p:val>
                                        </p:tav>
                                        <p:tav tm="100000">
                                          <p:val>
                                            <p:strVal val="#ppt_x"/>
                                          </p:val>
                                        </p:tav>
                                      </p:tavLst>
                                    </p:anim>
                                    <p:anim calcmode="lin" valueType="num">
                                      <p:cBhvr additive="base">
                                        <p:cTn id="14" dur="500" fill="hold"/>
                                        <p:tgtEl>
                                          <p:spTgt spid="19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92">
                                            <p:txEl>
                                              <p:pRg st="1" end="1"/>
                                            </p:txEl>
                                          </p:spTgt>
                                        </p:tgtEl>
                                        <p:attrNameLst>
                                          <p:attrName>style.visibility</p:attrName>
                                        </p:attrNameLst>
                                      </p:cBhvr>
                                      <p:to>
                                        <p:strVal val="visible"/>
                                      </p:to>
                                    </p:set>
                                    <p:anim calcmode="lin" valueType="num">
                                      <p:cBhvr additive="base">
                                        <p:cTn id="19" dur="500" fill="hold"/>
                                        <p:tgtEl>
                                          <p:spTgt spid="192">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92">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75"/>
                                        </p:tgtEl>
                                        <p:attrNameLst>
                                          <p:attrName>style.visibility</p:attrName>
                                        </p:attrNameLst>
                                      </p:cBhvr>
                                      <p:to>
                                        <p:strVal val="visible"/>
                                      </p:to>
                                    </p:set>
                                    <p:anim calcmode="lin" valueType="num">
                                      <p:cBhvr additive="base">
                                        <p:cTn id="23" dur="500" fill="hold"/>
                                        <p:tgtEl>
                                          <p:spTgt spid="275"/>
                                        </p:tgtEl>
                                        <p:attrNameLst>
                                          <p:attrName>ppt_x</p:attrName>
                                        </p:attrNameLst>
                                      </p:cBhvr>
                                      <p:tavLst>
                                        <p:tav tm="0">
                                          <p:val>
                                            <p:strVal val="0-#ppt_w/2"/>
                                          </p:val>
                                        </p:tav>
                                        <p:tav tm="100000">
                                          <p:val>
                                            <p:strVal val="#ppt_x"/>
                                          </p:val>
                                        </p:tav>
                                      </p:tavLst>
                                    </p:anim>
                                    <p:anim calcmode="lin" valueType="num">
                                      <p:cBhvr additive="base">
                                        <p:cTn id="24" dur="500" fill="hold"/>
                                        <p:tgtEl>
                                          <p:spTgt spid="2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ctangle 63">
            <a:extLst>
              <a:ext uri="{FF2B5EF4-FFF2-40B4-BE49-F238E27FC236}">
                <a16:creationId xmlns:a16="http://schemas.microsoft.com/office/drawing/2014/main" id="{E54D07A2-565D-4C8F-BF4C-B0017F0289C9}"/>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
        <p:nvSpPr>
          <p:cNvPr id="192" name="Text Box 33">
            <a:extLst>
              <a:ext uri="{FF2B5EF4-FFF2-40B4-BE49-F238E27FC236}">
                <a16:creationId xmlns:a16="http://schemas.microsoft.com/office/drawing/2014/main" id="{B6BEB889-9A3C-4D76-8250-072DF1610A4E}"/>
              </a:ext>
            </a:extLst>
          </p:cNvPr>
          <p:cNvSpPr txBox="1">
            <a:spLocks noChangeArrowheads="1"/>
          </p:cNvSpPr>
          <p:nvPr/>
        </p:nvSpPr>
        <p:spPr bwMode="auto">
          <a:xfrm>
            <a:off x="81691" y="3452792"/>
            <a:ext cx="9824309"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Each layer hidden nodes also holds a vector of numbers</a:t>
            </a:r>
          </a:p>
          <a:p>
            <a:pPr>
              <a:spcBef>
                <a:spcPct val="0"/>
              </a:spcBef>
            </a:pPr>
            <a:r>
              <a:rPr lang="en-US" altLang="en-US" sz="2800" dirty="0">
                <a:latin typeface="Times New Roman" pitchFamily="18" charset="0"/>
                <a:sym typeface="Symbol" panose="05050102010706020507" pitchFamily="18" charset="2"/>
              </a:rPr>
              <a:t>   and as such is a vector</a:t>
            </a:r>
          </a:p>
          <a:p>
            <a:pPr>
              <a:spcBef>
                <a:spcPct val="0"/>
              </a:spcBef>
            </a:pPr>
            <a:r>
              <a:rPr lang="en-US" altLang="en-US" sz="2800" dirty="0">
                <a:latin typeface="Times New Roman" pitchFamily="18" charset="0"/>
                <a:sym typeface="Symbol" panose="05050102010706020507" pitchFamily="18" charset="2"/>
              </a:rPr>
              <a:t>   and holds an abstract representation of the same data.</a:t>
            </a:r>
          </a:p>
        </p:txBody>
      </p:sp>
      <p:grpSp>
        <p:nvGrpSpPr>
          <p:cNvPr id="195" name="Group 194">
            <a:extLst>
              <a:ext uri="{FF2B5EF4-FFF2-40B4-BE49-F238E27FC236}">
                <a16:creationId xmlns:a16="http://schemas.microsoft.com/office/drawing/2014/main" id="{57CF1BFD-55EC-4249-9391-0EA5BD007FE6}"/>
              </a:ext>
            </a:extLst>
          </p:cNvPr>
          <p:cNvGrpSpPr/>
          <p:nvPr/>
        </p:nvGrpSpPr>
        <p:grpSpPr>
          <a:xfrm>
            <a:off x="376584" y="1600200"/>
            <a:ext cx="4848408" cy="1928792"/>
            <a:chOff x="990600" y="571500"/>
            <a:chExt cx="7145283" cy="2781300"/>
          </a:xfrm>
        </p:grpSpPr>
        <p:sp>
          <p:nvSpPr>
            <p:cNvPr id="196" name="Rectangle 195">
              <a:extLst>
                <a:ext uri="{FF2B5EF4-FFF2-40B4-BE49-F238E27FC236}">
                  <a16:creationId xmlns:a16="http://schemas.microsoft.com/office/drawing/2014/main" id="{87BD07B1-54A3-40D2-9943-D676F75E9844}"/>
                </a:ext>
              </a:extLst>
            </p:cNvPr>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197" name="Picture 6" descr="Image result for convolutional neural network">
              <a:extLst>
                <a:ext uri="{FF2B5EF4-FFF2-40B4-BE49-F238E27FC236}">
                  <a16:creationId xmlns:a16="http://schemas.microsoft.com/office/drawing/2014/main" id="{CF7C4C87-C6D0-4BF0-B22C-E4A39FDDB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98" name="Rectangle 197">
              <a:extLst>
                <a:ext uri="{FF2B5EF4-FFF2-40B4-BE49-F238E27FC236}">
                  <a16:creationId xmlns:a16="http://schemas.microsoft.com/office/drawing/2014/main" id="{9E6C8C1C-6159-4F1F-A772-0BFC8497128A}"/>
                </a:ext>
              </a:extLst>
            </p:cNvPr>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199" name="Rectangle 198">
              <a:extLst>
                <a:ext uri="{FF2B5EF4-FFF2-40B4-BE49-F238E27FC236}">
                  <a16:creationId xmlns:a16="http://schemas.microsoft.com/office/drawing/2014/main" id="{3C3175CA-12D8-4721-B71C-A6B53968F5F0}"/>
                </a:ext>
              </a:extLst>
            </p:cNvPr>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00" name="Rectangle 199">
              <a:extLst>
                <a:ext uri="{FF2B5EF4-FFF2-40B4-BE49-F238E27FC236}">
                  <a16:creationId xmlns:a16="http://schemas.microsoft.com/office/drawing/2014/main" id="{88387F51-18A1-48F6-9E18-72CC29205549}"/>
                </a:ext>
              </a:extLst>
            </p:cNvPr>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201" name="Rectangle 200">
              <a:extLst>
                <a:ext uri="{FF2B5EF4-FFF2-40B4-BE49-F238E27FC236}">
                  <a16:creationId xmlns:a16="http://schemas.microsoft.com/office/drawing/2014/main" id="{EB406F11-4903-4F1A-9CBF-F81F851AE46E}"/>
                </a:ext>
              </a:extLst>
            </p:cNvPr>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202" name="Rectangle 201">
              <a:extLst>
                <a:ext uri="{FF2B5EF4-FFF2-40B4-BE49-F238E27FC236}">
                  <a16:creationId xmlns:a16="http://schemas.microsoft.com/office/drawing/2014/main" id="{B7A80B43-B5F9-465E-8577-5CE9A747DAC5}"/>
                </a:ext>
              </a:extLst>
            </p:cNvPr>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203" name="Rectangle 202">
              <a:extLst>
                <a:ext uri="{FF2B5EF4-FFF2-40B4-BE49-F238E27FC236}">
                  <a16:creationId xmlns:a16="http://schemas.microsoft.com/office/drawing/2014/main" id="{19DE9751-6F20-49AD-B1EF-5E869E5EB6B6}"/>
                </a:ext>
              </a:extLst>
            </p:cNvPr>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204" name="Rectangle 203">
              <a:extLst>
                <a:ext uri="{FF2B5EF4-FFF2-40B4-BE49-F238E27FC236}">
                  <a16:creationId xmlns:a16="http://schemas.microsoft.com/office/drawing/2014/main" id="{7F5A3ACE-F8FC-4B5A-9186-0807CAC4DCE2}"/>
                </a:ext>
              </a:extLst>
            </p:cNvPr>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205" name="Rectangle 204">
              <a:extLst>
                <a:ext uri="{FF2B5EF4-FFF2-40B4-BE49-F238E27FC236}">
                  <a16:creationId xmlns:a16="http://schemas.microsoft.com/office/drawing/2014/main" id="{C5B614A2-889D-4233-A1BE-A9D416D96918}"/>
                </a:ext>
              </a:extLst>
            </p:cNvPr>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06" name="Rectangle 205">
              <a:extLst>
                <a:ext uri="{FF2B5EF4-FFF2-40B4-BE49-F238E27FC236}">
                  <a16:creationId xmlns:a16="http://schemas.microsoft.com/office/drawing/2014/main" id="{6F9E0D26-C4BF-450A-94DD-3A25D14B15D4}"/>
                </a:ext>
              </a:extLst>
            </p:cNvPr>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07" name="Rectangle 206">
              <a:extLst>
                <a:ext uri="{FF2B5EF4-FFF2-40B4-BE49-F238E27FC236}">
                  <a16:creationId xmlns:a16="http://schemas.microsoft.com/office/drawing/2014/main" id="{61121E80-A53C-45AA-B8D8-D7E8C961D39E}"/>
                </a:ext>
              </a:extLst>
            </p:cNvPr>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208" name="Rectangle 207">
              <a:extLst>
                <a:ext uri="{FF2B5EF4-FFF2-40B4-BE49-F238E27FC236}">
                  <a16:creationId xmlns:a16="http://schemas.microsoft.com/office/drawing/2014/main" id="{C9765C4A-FE74-4DB4-ADFA-BA6ABEC90A80}"/>
                </a:ext>
              </a:extLst>
            </p:cNvPr>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245" name="Group 244">
            <a:extLst>
              <a:ext uri="{FF2B5EF4-FFF2-40B4-BE49-F238E27FC236}">
                <a16:creationId xmlns:a16="http://schemas.microsoft.com/office/drawing/2014/main" id="{ED3334F7-42F7-445D-B945-E3C65E1F88A8}"/>
              </a:ext>
            </a:extLst>
          </p:cNvPr>
          <p:cNvGrpSpPr/>
          <p:nvPr/>
        </p:nvGrpSpPr>
        <p:grpSpPr>
          <a:xfrm>
            <a:off x="2985705" y="4894043"/>
            <a:ext cx="419965" cy="457201"/>
            <a:chOff x="2985705" y="4894043"/>
            <a:chExt cx="419965" cy="457201"/>
          </a:xfrm>
        </p:grpSpPr>
        <p:pic>
          <p:nvPicPr>
            <p:cNvPr id="246" name="Picture 245">
              <a:extLst>
                <a:ext uri="{FF2B5EF4-FFF2-40B4-BE49-F238E27FC236}">
                  <a16:creationId xmlns:a16="http://schemas.microsoft.com/office/drawing/2014/main" id="{ABD8FF5B-99BE-4946-94D5-29E20430082D}"/>
                </a:ext>
              </a:extLst>
            </p:cNvPr>
            <p:cNvPicPr>
              <a:picLocks noChangeAspect="1"/>
            </p:cNvPicPr>
            <p:nvPr/>
          </p:nvPicPr>
          <p:blipFill rotWithShape="1">
            <a:blip r:embed="rId4"/>
            <a:srcRect l="21431" t="1733" r="59465" b="73385"/>
            <a:stretch/>
          </p:blipFill>
          <p:spPr>
            <a:xfrm>
              <a:off x="2985705" y="4894043"/>
              <a:ext cx="419965" cy="457201"/>
            </a:xfrm>
            <a:prstGeom prst="rect">
              <a:avLst/>
            </a:prstGeom>
          </p:spPr>
        </p:pic>
        <p:sp>
          <p:nvSpPr>
            <p:cNvPr id="247" name="Rectangle 246">
              <a:extLst>
                <a:ext uri="{FF2B5EF4-FFF2-40B4-BE49-F238E27FC236}">
                  <a16:creationId xmlns:a16="http://schemas.microsoft.com/office/drawing/2014/main" id="{F484B391-FAE3-4A44-BE7C-7CAB369250C7}"/>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 name="Group 1">
            <a:extLst>
              <a:ext uri="{FF2B5EF4-FFF2-40B4-BE49-F238E27FC236}">
                <a16:creationId xmlns:a16="http://schemas.microsoft.com/office/drawing/2014/main" id="{103C3388-8DC9-4ECA-84FD-9C4DA3B15FC0}"/>
              </a:ext>
            </a:extLst>
          </p:cNvPr>
          <p:cNvGrpSpPr/>
          <p:nvPr/>
        </p:nvGrpSpPr>
        <p:grpSpPr>
          <a:xfrm>
            <a:off x="88900" y="4867694"/>
            <a:ext cx="2245157" cy="1888156"/>
            <a:chOff x="88900" y="4867694"/>
            <a:chExt cx="2245157" cy="1888156"/>
          </a:xfrm>
        </p:grpSpPr>
        <p:grpSp>
          <p:nvGrpSpPr>
            <p:cNvPr id="248" name="Group 247">
              <a:extLst>
                <a:ext uri="{FF2B5EF4-FFF2-40B4-BE49-F238E27FC236}">
                  <a16:creationId xmlns:a16="http://schemas.microsoft.com/office/drawing/2014/main" id="{96B9D372-B0E3-46DB-8C01-CA13C9DF8B20}"/>
                </a:ext>
              </a:extLst>
            </p:cNvPr>
            <p:cNvGrpSpPr/>
            <p:nvPr/>
          </p:nvGrpSpPr>
          <p:grpSpPr>
            <a:xfrm>
              <a:off x="88900" y="4867694"/>
              <a:ext cx="2245157" cy="1888156"/>
              <a:chOff x="1760886" y="4867694"/>
              <a:chExt cx="2245157" cy="1888156"/>
            </a:xfrm>
          </p:grpSpPr>
          <p:sp>
            <p:nvSpPr>
              <p:cNvPr id="249" name="Rectangle 248">
                <a:extLst>
                  <a:ext uri="{FF2B5EF4-FFF2-40B4-BE49-F238E27FC236}">
                    <a16:creationId xmlns:a16="http://schemas.microsoft.com/office/drawing/2014/main" id="{A513D227-8CC6-4DA5-9AB4-232E61453BFF}"/>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50" name="Straight Connector 249">
                <a:extLst>
                  <a:ext uri="{FF2B5EF4-FFF2-40B4-BE49-F238E27FC236}">
                    <a16:creationId xmlns:a16="http://schemas.microsoft.com/office/drawing/2014/main" id="{8FA52A72-A1EA-4E2B-A8CE-6FD879753533}"/>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251" name="Straight Connector 250">
                <a:extLst>
                  <a:ext uri="{FF2B5EF4-FFF2-40B4-BE49-F238E27FC236}">
                    <a16:creationId xmlns:a16="http://schemas.microsoft.com/office/drawing/2014/main" id="{A699368A-B040-43FB-9D5F-39058EF79C0D}"/>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252" name="Straight Connector 251">
                <a:extLst>
                  <a:ext uri="{FF2B5EF4-FFF2-40B4-BE49-F238E27FC236}">
                    <a16:creationId xmlns:a16="http://schemas.microsoft.com/office/drawing/2014/main" id="{BD1ED282-E647-4569-BDFA-3180C955CC89}"/>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253" name="Rectangle 252">
                <a:extLst>
                  <a:ext uri="{FF2B5EF4-FFF2-40B4-BE49-F238E27FC236}">
                    <a16:creationId xmlns:a16="http://schemas.microsoft.com/office/drawing/2014/main" id="{E60A08F9-29A5-407E-BF98-F11FBF4F4D8A}"/>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rPr>
                  <a:t>1</a:t>
                </a:r>
                <a:endParaRPr lang="en-US" sz="2400" dirty="0">
                  <a:solidFill>
                    <a:schemeClr val="bg2"/>
                  </a:solidFill>
                </a:endParaRPr>
              </a:p>
            </p:txBody>
          </p:sp>
          <p:sp>
            <p:nvSpPr>
              <p:cNvPr id="254" name="Rectangle 253">
                <a:extLst>
                  <a:ext uri="{FF2B5EF4-FFF2-40B4-BE49-F238E27FC236}">
                    <a16:creationId xmlns:a16="http://schemas.microsoft.com/office/drawing/2014/main" id="{A53A2BA3-6F87-4FDC-B7E9-B4EAE75D0A45}"/>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255" name="Rectangle 254">
                <a:extLst>
                  <a:ext uri="{FF2B5EF4-FFF2-40B4-BE49-F238E27FC236}">
                    <a16:creationId xmlns:a16="http://schemas.microsoft.com/office/drawing/2014/main" id="{B917732E-6EDF-43B6-8979-34C7F091C43A}"/>
                  </a:ext>
                </a:extLst>
              </p:cNvPr>
              <p:cNvSpPr/>
              <p:nvPr/>
            </p:nvSpPr>
            <p:spPr>
              <a:xfrm>
                <a:off x="1760886" y="487233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x</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256" name="Straight Connector 255">
              <a:extLst>
                <a:ext uri="{FF2B5EF4-FFF2-40B4-BE49-F238E27FC236}">
                  <a16:creationId xmlns:a16="http://schemas.microsoft.com/office/drawing/2014/main" id="{4D1B1299-E802-4D69-B8FC-9AD6157B570D}"/>
                </a:ext>
              </a:extLst>
            </p:cNvPr>
            <p:cNvCxnSpPr>
              <a:cxnSpLocks/>
              <a:stCxn id="260"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257" name="Group 256">
              <a:extLst>
                <a:ext uri="{FF2B5EF4-FFF2-40B4-BE49-F238E27FC236}">
                  <a16:creationId xmlns:a16="http://schemas.microsoft.com/office/drawing/2014/main" id="{D2ABC6CA-A2C5-4EA5-9073-C82E962BF758}"/>
                </a:ext>
              </a:extLst>
            </p:cNvPr>
            <p:cNvGrpSpPr/>
            <p:nvPr/>
          </p:nvGrpSpPr>
          <p:grpSpPr>
            <a:xfrm>
              <a:off x="1233140" y="5198296"/>
              <a:ext cx="887217" cy="1268591"/>
              <a:chOff x="2211040" y="5198296"/>
              <a:chExt cx="887217" cy="1268591"/>
            </a:xfrm>
          </p:grpSpPr>
          <p:grpSp>
            <p:nvGrpSpPr>
              <p:cNvPr id="258" name="Group 257">
                <a:extLst>
                  <a:ext uri="{FF2B5EF4-FFF2-40B4-BE49-F238E27FC236}">
                    <a16:creationId xmlns:a16="http://schemas.microsoft.com/office/drawing/2014/main" id="{0CC893C6-EB47-4565-80EA-D67AC3594DAA}"/>
                  </a:ext>
                </a:extLst>
              </p:cNvPr>
              <p:cNvGrpSpPr/>
              <p:nvPr/>
            </p:nvGrpSpPr>
            <p:grpSpPr>
              <a:xfrm>
                <a:off x="2211040" y="5469930"/>
                <a:ext cx="866808" cy="996957"/>
                <a:chOff x="2905126" y="5469930"/>
                <a:chExt cx="866808" cy="996957"/>
              </a:xfrm>
            </p:grpSpPr>
            <p:sp>
              <p:nvSpPr>
                <p:cNvPr id="260" name="Oval 259">
                  <a:extLst>
                    <a:ext uri="{FF2B5EF4-FFF2-40B4-BE49-F238E27FC236}">
                      <a16:creationId xmlns:a16="http://schemas.microsoft.com/office/drawing/2014/main" id="{1547353B-BAEA-4E92-ABBE-35EAFBC88B39}"/>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261" name="Straight Connector 260">
                  <a:extLst>
                    <a:ext uri="{FF2B5EF4-FFF2-40B4-BE49-F238E27FC236}">
                      <a16:creationId xmlns:a16="http://schemas.microsoft.com/office/drawing/2014/main" id="{A5B9E349-0CB7-4BD8-B16E-098229010B64}"/>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262" name="Straight Connector 261">
                  <a:extLst>
                    <a:ext uri="{FF2B5EF4-FFF2-40B4-BE49-F238E27FC236}">
                      <a16:creationId xmlns:a16="http://schemas.microsoft.com/office/drawing/2014/main" id="{9DDC7409-5181-402F-BBA8-CBF8C6593161}"/>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263" name="Straight Connector 262">
                  <a:extLst>
                    <a:ext uri="{FF2B5EF4-FFF2-40B4-BE49-F238E27FC236}">
                      <a16:creationId xmlns:a16="http://schemas.microsoft.com/office/drawing/2014/main" id="{FA0A4661-28C8-4855-AA54-B545C7009D7D}"/>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mc:AlternateContent xmlns:mc="http://schemas.openxmlformats.org/markup-compatibility/2006" xmlns:a14="http://schemas.microsoft.com/office/drawing/2010/main">
            <mc:Choice Requires="a14">
              <p:sp>
                <p:nvSpPr>
                  <p:cNvPr id="259" name="Rectangle 258">
                    <a:extLst>
                      <a:ext uri="{FF2B5EF4-FFF2-40B4-BE49-F238E27FC236}">
                        <a16:creationId xmlns:a16="http://schemas.microsoft.com/office/drawing/2014/main" id="{BCFE968A-9588-4EDF-8B4A-15C393B7CED9}"/>
                      </a:ext>
                    </a:extLst>
                  </p:cNvPr>
                  <p:cNvSpPr/>
                  <p:nvPr/>
                </p:nvSpPr>
                <p:spPr>
                  <a:xfrm>
                    <a:off x="2538488" y="5198296"/>
                    <a:ext cx="559769"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259" name="Rectangle 258">
                    <a:extLst>
                      <a:ext uri="{FF2B5EF4-FFF2-40B4-BE49-F238E27FC236}">
                        <a16:creationId xmlns:a16="http://schemas.microsoft.com/office/drawing/2014/main" id="{BCFE968A-9588-4EDF-8B4A-15C393B7CED9}"/>
                      </a:ext>
                    </a:extLst>
                  </p:cNvPr>
                  <p:cNvSpPr>
                    <a:spLocks noRot="1" noChangeAspect="1" noMove="1" noResize="1" noEditPoints="1" noAdjustHandles="1" noChangeArrowheads="1" noChangeShapeType="1" noTextEdit="1"/>
                  </p:cNvSpPr>
                  <p:nvPr/>
                </p:nvSpPr>
                <p:spPr>
                  <a:xfrm>
                    <a:off x="2538488" y="5198296"/>
                    <a:ext cx="559769" cy="523220"/>
                  </a:xfrm>
                  <a:prstGeom prst="rect">
                    <a:avLst/>
                  </a:prstGeom>
                  <a:blipFill>
                    <a:blip r:embed="rId5"/>
                    <a:stretch>
                      <a:fillRect/>
                    </a:stretch>
                  </a:blipFill>
                </p:spPr>
                <p:txBody>
                  <a:bodyPr/>
                  <a:lstStyle/>
                  <a:p>
                    <a:r>
                      <a:rPr lang="en-US">
                        <a:noFill/>
                      </a:rPr>
                      <a:t> </a:t>
                    </a:r>
                  </a:p>
                </p:txBody>
              </p:sp>
            </mc:Fallback>
          </mc:AlternateContent>
        </p:grpSp>
      </p:grpSp>
      <p:grpSp>
        <p:nvGrpSpPr>
          <p:cNvPr id="275" name="Group 274">
            <a:extLst>
              <a:ext uri="{FF2B5EF4-FFF2-40B4-BE49-F238E27FC236}">
                <a16:creationId xmlns:a16="http://schemas.microsoft.com/office/drawing/2014/main" id="{AD702EEA-D963-4FF6-BE04-2258BD0B661F}"/>
              </a:ext>
            </a:extLst>
          </p:cNvPr>
          <p:cNvGrpSpPr/>
          <p:nvPr/>
        </p:nvGrpSpPr>
        <p:grpSpPr>
          <a:xfrm>
            <a:off x="960729" y="1974372"/>
            <a:ext cx="113087" cy="1438924"/>
            <a:chOff x="2438400" y="617404"/>
            <a:chExt cx="184697" cy="2088786"/>
          </a:xfrm>
        </p:grpSpPr>
        <p:sp>
          <p:nvSpPr>
            <p:cNvPr id="276" name="Oval 275">
              <a:extLst>
                <a:ext uri="{FF2B5EF4-FFF2-40B4-BE49-F238E27FC236}">
                  <a16:creationId xmlns:a16="http://schemas.microsoft.com/office/drawing/2014/main" id="{E86A26E9-020E-4ACC-8C8E-ED8D8DEC3E97}"/>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7" name="Oval 276">
              <a:extLst>
                <a:ext uri="{FF2B5EF4-FFF2-40B4-BE49-F238E27FC236}">
                  <a16:creationId xmlns:a16="http://schemas.microsoft.com/office/drawing/2014/main" id="{CE6AD21F-441A-4A64-8F47-7700FBD24EDE}"/>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8" name="Oval 277">
              <a:extLst>
                <a:ext uri="{FF2B5EF4-FFF2-40B4-BE49-F238E27FC236}">
                  <a16:creationId xmlns:a16="http://schemas.microsoft.com/office/drawing/2014/main" id="{DDD5BA3A-5D0F-453A-A3AB-495822772610}"/>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9" name="Oval 278">
              <a:extLst>
                <a:ext uri="{FF2B5EF4-FFF2-40B4-BE49-F238E27FC236}">
                  <a16:creationId xmlns:a16="http://schemas.microsoft.com/office/drawing/2014/main" id="{BE7F8033-BF6A-4C89-BF5A-458C71EB06FA}"/>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0" name="Oval 279">
              <a:extLst>
                <a:ext uri="{FF2B5EF4-FFF2-40B4-BE49-F238E27FC236}">
                  <a16:creationId xmlns:a16="http://schemas.microsoft.com/office/drawing/2014/main" id="{825F22D9-40DB-40EB-8B24-38395EE60B11}"/>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1" name="Oval 280">
              <a:extLst>
                <a:ext uri="{FF2B5EF4-FFF2-40B4-BE49-F238E27FC236}">
                  <a16:creationId xmlns:a16="http://schemas.microsoft.com/office/drawing/2014/main" id="{2BC879C6-0A5A-47C2-9403-022479041A24}"/>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2" name="Oval 281">
              <a:extLst>
                <a:ext uri="{FF2B5EF4-FFF2-40B4-BE49-F238E27FC236}">
                  <a16:creationId xmlns:a16="http://schemas.microsoft.com/office/drawing/2014/main" id="{5F3CD8FB-0557-4DCC-B22B-72D4367232A3}"/>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3" name="Oval 282">
              <a:extLst>
                <a:ext uri="{FF2B5EF4-FFF2-40B4-BE49-F238E27FC236}">
                  <a16:creationId xmlns:a16="http://schemas.microsoft.com/office/drawing/2014/main" id="{FDDC33E9-EDAB-488E-B908-36BE9B644618}"/>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60" name="Group 59">
            <a:extLst>
              <a:ext uri="{FF2B5EF4-FFF2-40B4-BE49-F238E27FC236}">
                <a16:creationId xmlns:a16="http://schemas.microsoft.com/office/drawing/2014/main" id="{F492C42B-CD2B-4F74-80F3-C64D7A651786}"/>
              </a:ext>
            </a:extLst>
          </p:cNvPr>
          <p:cNvGrpSpPr/>
          <p:nvPr/>
        </p:nvGrpSpPr>
        <p:grpSpPr>
          <a:xfrm>
            <a:off x="966281" y="1865669"/>
            <a:ext cx="110141" cy="1610380"/>
            <a:chOff x="4008388" y="965526"/>
            <a:chExt cx="180774" cy="2363274"/>
          </a:xfrm>
          <a:solidFill>
            <a:srgbClr val="FF00FF"/>
          </a:solidFill>
        </p:grpSpPr>
        <p:sp>
          <p:nvSpPr>
            <p:cNvPr id="61" name="Oval 60">
              <a:extLst>
                <a:ext uri="{FF2B5EF4-FFF2-40B4-BE49-F238E27FC236}">
                  <a16:creationId xmlns:a16="http://schemas.microsoft.com/office/drawing/2014/main" id="{F42B536F-FF8B-4C09-A647-6F0D1B7C16ED}"/>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2" name="Oval 61">
              <a:extLst>
                <a:ext uri="{FF2B5EF4-FFF2-40B4-BE49-F238E27FC236}">
                  <a16:creationId xmlns:a16="http://schemas.microsoft.com/office/drawing/2014/main" id="{F0505823-97F9-4EEA-9547-C8BA6D5FE79F}"/>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63" name="Oval 62">
              <a:extLst>
                <a:ext uri="{FF2B5EF4-FFF2-40B4-BE49-F238E27FC236}">
                  <a16:creationId xmlns:a16="http://schemas.microsoft.com/office/drawing/2014/main" id="{249EC40B-B1E1-430F-8BA6-A5F58A234008}"/>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64" name="Oval 63">
              <a:extLst>
                <a:ext uri="{FF2B5EF4-FFF2-40B4-BE49-F238E27FC236}">
                  <a16:creationId xmlns:a16="http://schemas.microsoft.com/office/drawing/2014/main" id="{8DF1E0D8-D28A-4B63-B8DC-B8DA1894B6AF}"/>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D80112A5-E40F-49AC-96C5-70F6B92081F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82095DF6-D713-42DC-80A0-A121FED66266}"/>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F15554D2-0A2A-4D06-A94B-7CEA14F7863D}"/>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6F88FD43-B790-4FE5-9BA7-1CF4E81089A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69" name="Oval 68">
              <a:extLst>
                <a:ext uri="{FF2B5EF4-FFF2-40B4-BE49-F238E27FC236}">
                  <a16:creationId xmlns:a16="http://schemas.microsoft.com/office/drawing/2014/main" id="{D50B6FC7-F057-4DA3-AC57-8FF128B53A1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71" name="Group 70">
            <a:extLst>
              <a:ext uri="{FF2B5EF4-FFF2-40B4-BE49-F238E27FC236}">
                <a16:creationId xmlns:a16="http://schemas.microsoft.com/office/drawing/2014/main" id="{7B3FA3E4-C587-414F-B5AB-36ACA3C74568}"/>
              </a:ext>
            </a:extLst>
          </p:cNvPr>
          <p:cNvGrpSpPr/>
          <p:nvPr/>
        </p:nvGrpSpPr>
        <p:grpSpPr>
          <a:xfrm>
            <a:off x="4384242" y="4876800"/>
            <a:ext cx="2245158" cy="1888156"/>
            <a:chOff x="88899" y="4867694"/>
            <a:chExt cx="2245158" cy="1888156"/>
          </a:xfrm>
        </p:grpSpPr>
        <p:grpSp>
          <p:nvGrpSpPr>
            <p:cNvPr id="72" name="Group 71">
              <a:extLst>
                <a:ext uri="{FF2B5EF4-FFF2-40B4-BE49-F238E27FC236}">
                  <a16:creationId xmlns:a16="http://schemas.microsoft.com/office/drawing/2014/main" id="{73090BD5-73BE-4790-BF62-D4136FE68A39}"/>
                </a:ext>
              </a:extLst>
            </p:cNvPr>
            <p:cNvGrpSpPr/>
            <p:nvPr/>
          </p:nvGrpSpPr>
          <p:grpSpPr>
            <a:xfrm>
              <a:off x="88899" y="4867694"/>
              <a:ext cx="2245158" cy="1888156"/>
              <a:chOff x="1760885" y="4867694"/>
              <a:chExt cx="2245158" cy="1888156"/>
            </a:xfrm>
          </p:grpSpPr>
          <p:sp>
            <p:nvSpPr>
              <p:cNvPr id="81" name="Rectangle 80">
                <a:extLst>
                  <a:ext uri="{FF2B5EF4-FFF2-40B4-BE49-F238E27FC236}">
                    <a16:creationId xmlns:a16="http://schemas.microsoft.com/office/drawing/2014/main" id="{66F2F3F0-1CE3-466D-974B-72D1DE743A59}"/>
                  </a:ext>
                </a:extLst>
              </p:cNvPr>
              <p:cNvSpPr/>
              <p:nvPr/>
            </p:nvSpPr>
            <p:spPr>
              <a:xfrm>
                <a:off x="1828800" y="4867694"/>
                <a:ext cx="2133600" cy="183790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2" name="Straight Connector 81">
                <a:extLst>
                  <a:ext uri="{FF2B5EF4-FFF2-40B4-BE49-F238E27FC236}">
                    <a16:creationId xmlns:a16="http://schemas.microsoft.com/office/drawing/2014/main" id="{588EE6E7-ED10-4298-B8C7-DE050E5B0FA9}"/>
                  </a:ext>
                </a:extLst>
              </p:cNvPr>
              <p:cNvCxnSpPr>
                <a:cxnSpLocks/>
              </p:cNvCxnSpPr>
              <p:nvPr/>
            </p:nvCxnSpPr>
            <p:spPr bwMode="auto">
              <a:xfrm flipH="1">
                <a:off x="2101705" y="6464755"/>
                <a:ext cx="1542581" cy="0"/>
              </a:xfrm>
              <a:prstGeom prst="line">
                <a:avLst/>
              </a:prstGeom>
              <a:noFill/>
              <a:ln w="12700" cap="sq" cmpd="sng" algn="ctr">
                <a:solidFill>
                  <a:schemeClr val="bg2"/>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78B2A5E5-A256-4EC6-B686-4CCD015EFFFA}"/>
                  </a:ext>
                </a:extLst>
              </p:cNvPr>
              <p:cNvCxnSpPr>
                <a:cxnSpLocks/>
              </p:cNvCxnSpPr>
              <p:nvPr/>
            </p:nvCxnSpPr>
            <p:spPr bwMode="auto">
              <a:xfrm>
                <a:off x="2101526" y="5086629"/>
                <a:ext cx="1" cy="1366189"/>
              </a:xfrm>
              <a:prstGeom prst="line">
                <a:avLst/>
              </a:prstGeom>
              <a:noFill/>
              <a:ln w="12700" cap="sq" cmpd="sng" algn="ctr">
                <a:solidFill>
                  <a:schemeClr val="bg2"/>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41D30631-2F0A-4389-AD52-DB3385C1F687}"/>
                  </a:ext>
                </a:extLst>
              </p:cNvPr>
              <p:cNvCxnSpPr>
                <a:cxnSpLocks/>
              </p:cNvCxnSpPr>
              <p:nvPr/>
            </p:nvCxnSpPr>
            <p:spPr bwMode="auto">
              <a:xfrm flipH="1">
                <a:off x="2109863" y="5222024"/>
                <a:ext cx="1595057" cy="1238196"/>
              </a:xfrm>
              <a:prstGeom prst="line">
                <a:avLst/>
              </a:prstGeom>
              <a:noFill/>
              <a:ln w="12700" cap="sq" cmpd="sng" algn="ctr">
                <a:solidFill>
                  <a:schemeClr val="bg2"/>
                </a:solidFill>
                <a:prstDash val="solid"/>
                <a:round/>
                <a:headEnd type="none" w="med" len="med"/>
                <a:tailEnd type="none" w="med" len="med"/>
              </a:ln>
              <a:effectLst/>
            </p:spPr>
          </p:cxnSp>
          <p:sp>
            <p:nvSpPr>
              <p:cNvPr id="85" name="Rectangle 84">
                <a:extLst>
                  <a:ext uri="{FF2B5EF4-FFF2-40B4-BE49-F238E27FC236}">
                    <a16:creationId xmlns:a16="http://schemas.microsoft.com/office/drawing/2014/main" id="{1BA08F39-9E7C-4D9A-83B4-02A8CD352561}"/>
                  </a:ext>
                </a:extLst>
              </p:cNvPr>
              <p:cNvSpPr/>
              <p:nvPr/>
            </p:nvSpPr>
            <p:spPr>
              <a:xfrm>
                <a:off x="3334491" y="6294185"/>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y</a:t>
                </a:r>
                <a:r>
                  <a:rPr lang="en-US" altLang="en-US" sz="2400" i="1" baseline="-25000" dirty="0">
                    <a:solidFill>
                      <a:schemeClr val="bg2"/>
                    </a:solidFill>
                  </a:rPr>
                  <a:t>1</a:t>
                </a:r>
                <a:endParaRPr lang="en-US" sz="2400" dirty="0">
                  <a:solidFill>
                    <a:schemeClr val="bg2"/>
                  </a:solidFill>
                </a:endParaRPr>
              </a:p>
            </p:txBody>
          </p:sp>
          <p:sp>
            <p:nvSpPr>
              <p:cNvPr id="86" name="Rectangle 85">
                <a:extLst>
                  <a:ext uri="{FF2B5EF4-FFF2-40B4-BE49-F238E27FC236}">
                    <a16:creationId xmlns:a16="http://schemas.microsoft.com/office/drawing/2014/main" id="{AB015105-59AC-46B3-8A70-65157E11366D}"/>
                  </a:ext>
                </a:extLst>
              </p:cNvPr>
              <p:cNvSpPr/>
              <p:nvPr/>
            </p:nvSpPr>
            <p:spPr>
              <a:xfrm>
                <a:off x="3582529" y="5066802"/>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y</a:t>
                </a:r>
                <a:r>
                  <a:rPr lang="en-US" altLang="en-US" sz="2400" i="1" baseline="-25000" dirty="0">
                    <a:solidFill>
                      <a:schemeClr val="bg2"/>
                    </a:solidFill>
                    <a:sym typeface="Symbol" panose="05050102010706020507" pitchFamily="18" charset="2"/>
                  </a:rPr>
                  <a:t>2</a:t>
                </a:r>
                <a:endParaRPr lang="en-US" sz="2400" dirty="0">
                  <a:solidFill>
                    <a:schemeClr val="bg2"/>
                  </a:solidFill>
                </a:endParaRPr>
              </a:p>
            </p:txBody>
          </p:sp>
          <p:sp>
            <p:nvSpPr>
              <p:cNvPr id="87" name="Rectangle 86">
                <a:extLst>
                  <a:ext uri="{FF2B5EF4-FFF2-40B4-BE49-F238E27FC236}">
                    <a16:creationId xmlns:a16="http://schemas.microsoft.com/office/drawing/2014/main" id="{3B451362-EE1F-4E0F-814E-582751D53BF2}"/>
                  </a:ext>
                </a:extLst>
              </p:cNvPr>
              <p:cNvSpPr/>
              <p:nvPr/>
            </p:nvSpPr>
            <p:spPr>
              <a:xfrm>
                <a:off x="1760885" y="4872334"/>
                <a:ext cx="423514" cy="461665"/>
              </a:xfrm>
              <a:prstGeom prst="rect">
                <a:avLst/>
              </a:prstGeom>
            </p:spPr>
            <p:txBody>
              <a:bodyPr wrap="none">
                <a:spAutoFit/>
              </a:bodyPr>
              <a:lstStyle/>
              <a:p>
                <a:r>
                  <a:rPr lang="en-US" altLang="en-US" sz="2400" i="1" dirty="0">
                    <a:solidFill>
                      <a:schemeClr val="bg2"/>
                    </a:solidFill>
                    <a:sym typeface="Symbol" panose="05050102010706020507" pitchFamily="18" charset="2"/>
                  </a:rPr>
                  <a:t>y</a:t>
                </a:r>
                <a:r>
                  <a:rPr lang="en-US" altLang="en-US" sz="2400" i="1" baseline="-25000" dirty="0">
                    <a:solidFill>
                      <a:schemeClr val="bg2"/>
                    </a:solidFill>
                    <a:sym typeface="Symbol" panose="05050102010706020507" pitchFamily="18" charset="2"/>
                  </a:rPr>
                  <a:t>3</a:t>
                </a:r>
                <a:endParaRPr lang="en-US" sz="2400" dirty="0">
                  <a:solidFill>
                    <a:schemeClr val="bg2"/>
                  </a:solidFill>
                </a:endParaRPr>
              </a:p>
            </p:txBody>
          </p:sp>
        </p:grpSp>
        <p:cxnSp>
          <p:nvCxnSpPr>
            <p:cNvPr id="73" name="Straight Connector 72">
              <a:extLst>
                <a:ext uri="{FF2B5EF4-FFF2-40B4-BE49-F238E27FC236}">
                  <a16:creationId xmlns:a16="http://schemas.microsoft.com/office/drawing/2014/main" id="{9F53752F-7028-4357-B50D-B4CE80A4E883}"/>
                </a:ext>
              </a:extLst>
            </p:cNvPr>
            <p:cNvCxnSpPr>
              <a:cxnSpLocks/>
              <a:stCxn id="77" idx="3"/>
            </p:cNvCxnSpPr>
            <p:nvPr/>
          </p:nvCxnSpPr>
          <p:spPr bwMode="auto">
            <a:xfrm flipH="1">
              <a:off x="437879" y="5564088"/>
              <a:ext cx="1576792" cy="896132"/>
            </a:xfrm>
            <a:prstGeom prst="line">
              <a:avLst/>
            </a:prstGeom>
            <a:noFill/>
            <a:ln w="19050" cap="sq" cmpd="sng" algn="ctr">
              <a:solidFill>
                <a:srgbClr val="FF00FF"/>
              </a:solidFill>
              <a:prstDash val="solid"/>
              <a:round/>
              <a:headEnd type="arrow" w="med" len="med"/>
              <a:tailEnd type="none" w="med" len="med"/>
            </a:ln>
            <a:effectLst/>
          </p:spPr>
        </p:cxnSp>
        <p:grpSp>
          <p:nvGrpSpPr>
            <p:cNvPr id="75" name="Group 74">
              <a:extLst>
                <a:ext uri="{FF2B5EF4-FFF2-40B4-BE49-F238E27FC236}">
                  <a16:creationId xmlns:a16="http://schemas.microsoft.com/office/drawing/2014/main" id="{64BD83DB-79BF-4B30-88D3-96455FCCD920}"/>
                </a:ext>
              </a:extLst>
            </p:cNvPr>
            <p:cNvGrpSpPr/>
            <p:nvPr/>
          </p:nvGrpSpPr>
          <p:grpSpPr>
            <a:xfrm>
              <a:off x="1233140" y="5469930"/>
              <a:ext cx="866808" cy="996957"/>
              <a:chOff x="2905126" y="5469930"/>
              <a:chExt cx="866808" cy="996957"/>
            </a:xfrm>
          </p:grpSpPr>
          <p:sp>
            <p:nvSpPr>
              <p:cNvPr id="77" name="Oval 76">
                <a:extLst>
                  <a:ext uri="{FF2B5EF4-FFF2-40B4-BE49-F238E27FC236}">
                    <a16:creationId xmlns:a16="http://schemas.microsoft.com/office/drawing/2014/main" id="{F6973A86-9BF1-4F09-85CA-4F72B69A18B3}"/>
                  </a:ext>
                </a:extLst>
              </p:cNvPr>
              <p:cNvSpPr/>
              <p:nvPr/>
            </p:nvSpPr>
            <p:spPr>
              <a:xfrm>
                <a:off x="3672026" y="5469930"/>
                <a:ext cx="99908" cy="110313"/>
              </a:xfrm>
              <a:prstGeom prst="ellipse">
                <a:avLst/>
              </a:prstGeom>
              <a:solidFill>
                <a:srgbClr val="FF00FF"/>
              </a:solidFill>
              <a:ln w="25400">
                <a:solidFill>
                  <a:srgbClr val="FF00FF"/>
                </a:solidFill>
              </a:ln>
            </p:spPr>
            <p:txBody>
              <a:bodyPr wrap="square" rtlCol="0" anchor="ctr">
                <a:spAutoFit/>
              </a:bodyPr>
              <a:lstStyle/>
              <a:p>
                <a:pPr algn="l"/>
                <a:endParaRPr lang="en-CA" sz="2400" dirty="0"/>
              </a:p>
            </p:txBody>
          </p:sp>
          <p:cxnSp>
            <p:nvCxnSpPr>
              <p:cNvPr id="78" name="Straight Connector 77">
                <a:extLst>
                  <a:ext uri="{FF2B5EF4-FFF2-40B4-BE49-F238E27FC236}">
                    <a16:creationId xmlns:a16="http://schemas.microsoft.com/office/drawing/2014/main" id="{73B469A2-071B-49B0-A51B-3143A643917D}"/>
                  </a:ext>
                </a:extLst>
              </p:cNvPr>
              <p:cNvCxnSpPr>
                <a:cxnSpLocks/>
              </p:cNvCxnSpPr>
              <p:nvPr/>
            </p:nvCxnSpPr>
            <p:spPr bwMode="auto">
              <a:xfrm>
                <a:off x="3725335" y="5552714"/>
                <a:ext cx="1567" cy="302217"/>
              </a:xfrm>
              <a:prstGeom prst="line">
                <a:avLst/>
              </a:prstGeom>
              <a:noFill/>
              <a:ln w="12700" cap="sq" cmpd="sng" algn="ctr">
                <a:solidFill>
                  <a:srgbClr val="FF00FF"/>
                </a:solidFill>
                <a:prstDash val="sysDash"/>
                <a:round/>
                <a:headEnd type="none" w="med" len="med"/>
                <a:tailEnd type="none" w="med" len="med"/>
              </a:ln>
              <a:effectLst/>
            </p:spPr>
          </p:cxnSp>
          <p:cxnSp>
            <p:nvCxnSpPr>
              <p:cNvPr id="79" name="Straight Connector 78">
                <a:extLst>
                  <a:ext uri="{FF2B5EF4-FFF2-40B4-BE49-F238E27FC236}">
                    <a16:creationId xmlns:a16="http://schemas.microsoft.com/office/drawing/2014/main" id="{DC5823FA-AE78-4E62-87CE-0E54BAD2A907}"/>
                  </a:ext>
                </a:extLst>
              </p:cNvPr>
              <p:cNvCxnSpPr>
                <a:cxnSpLocks/>
              </p:cNvCxnSpPr>
              <p:nvPr/>
            </p:nvCxnSpPr>
            <p:spPr bwMode="auto">
              <a:xfrm flipH="1">
                <a:off x="2905126" y="5834067"/>
                <a:ext cx="822960" cy="0"/>
              </a:xfrm>
              <a:prstGeom prst="line">
                <a:avLst/>
              </a:prstGeom>
              <a:noFill/>
              <a:ln w="12700" cap="sq" cmpd="sng" algn="ctr">
                <a:solidFill>
                  <a:srgbClr val="FF00FF"/>
                </a:solidFill>
                <a:prstDash val="sysDash"/>
                <a:round/>
                <a:headEnd type="none" w="med" len="med"/>
                <a:tailEnd type="none" w="med" len="med"/>
              </a:ln>
              <a:effectLst/>
            </p:spPr>
          </p:cxnSp>
          <p:cxnSp>
            <p:nvCxnSpPr>
              <p:cNvPr id="80" name="Straight Connector 79">
                <a:extLst>
                  <a:ext uri="{FF2B5EF4-FFF2-40B4-BE49-F238E27FC236}">
                    <a16:creationId xmlns:a16="http://schemas.microsoft.com/office/drawing/2014/main" id="{81453919-888D-432B-A883-530EF7A0967E}"/>
                  </a:ext>
                </a:extLst>
              </p:cNvPr>
              <p:cNvCxnSpPr>
                <a:cxnSpLocks/>
              </p:cNvCxnSpPr>
              <p:nvPr/>
            </p:nvCxnSpPr>
            <p:spPr bwMode="auto">
              <a:xfrm flipH="1">
                <a:off x="2929161" y="5854763"/>
                <a:ext cx="791967" cy="612124"/>
              </a:xfrm>
              <a:prstGeom prst="line">
                <a:avLst/>
              </a:prstGeom>
              <a:noFill/>
              <a:ln w="12700" cap="sq" cmpd="sng" algn="ctr">
                <a:solidFill>
                  <a:srgbClr val="FF00FF"/>
                </a:solidFill>
                <a:prstDash val="sysDash"/>
                <a:round/>
                <a:headEnd type="none" w="med" len="med"/>
                <a:tailEnd type="none" w="med" len="med"/>
              </a:ln>
              <a:effectLst/>
            </p:spPr>
          </p:cxnSp>
        </p:grpSp>
      </p:grpSp>
      <p:grpSp>
        <p:nvGrpSpPr>
          <p:cNvPr id="88" name="Group 87">
            <a:extLst>
              <a:ext uri="{FF2B5EF4-FFF2-40B4-BE49-F238E27FC236}">
                <a16:creationId xmlns:a16="http://schemas.microsoft.com/office/drawing/2014/main" id="{61C447DB-0D04-4288-AFFE-7D848076BF31}"/>
              </a:ext>
            </a:extLst>
          </p:cNvPr>
          <p:cNvGrpSpPr/>
          <p:nvPr/>
        </p:nvGrpSpPr>
        <p:grpSpPr>
          <a:xfrm>
            <a:off x="7539638" y="5109672"/>
            <a:ext cx="446327" cy="484346"/>
            <a:chOff x="6429203" y="4800600"/>
            <a:chExt cx="1484892" cy="1550842"/>
          </a:xfrm>
        </p:grpSpPr>
        <p:pic>
          <p:nvPicPr>
            <p:cNvPr id="89" name="Picture 88">
              <a:extLst>
                <a:ext uri="{FF2B5EF4-FFF2-40B4-BE49-F238E27FC236}">
                  <a16:creationId xmlns:a16="http://schemas.microsoft.com/office/drawing/2014/main" id="{13BF1C93-CB27-48A4-971F-CEBECADA9E7F}"/>
                </a:ext>
              </a:extLst>
            </p:cNvPr>
            <p:cNvPicPr>
              <a:picLocks noChangeAspect="1"/>
            </p:cNvPicPr>
            <p:nvPr/>
          </p:nvPicPr>
          <p:blipFill rotWithShape="1">
            <a:blip r:embed="rId6"/>
            <a:srcRect l="59650" t="2709" r="22076" b="75741"/>
            <a:stretch/>
          </p:blipFill>
          <p:spPr>
            <a:xfrm>
              <a:off x="6429203" y="4807946"/>
              <a:ext cx="1474496" cy="1543496"/>
            </a:xfrm>
            <a:prstGeom prst="rect">
              <a:avLst/>
            </a:prstGeom>
          </p:spPr>
        </p:pic>
        <p:sp>
          <p:nvSpPr>
            <p:cNvPr id="90" name="Rectangle 89">
              <a:extLst>
                <a:ext uri="{FF2B5EF4-FFF2-40B4-BE49-F238E27FC236}">
                  <a16:creationId xmlns:a16="http://schemas.microsoft.com/office/drawing/2014/main" id="{15E4123A-A8A7-4F33-8ED4-E4DA5D27434C}"/>
                </a:ext>
              </a:extLst>
            </p:cNvPr>
            <p:cNvSpPr/>
            <p:nvPr/>
          </p:nvSpPr>
          <p:spPr>
            <a:xfrm>
              <a:off x="6429375" y="4800600"/>
              <a:ext cx="1484720" cy="1521812"/>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94" name="Rectangle 93">
                <a:extLst>
                  <a:ext uri="{FF2B5EF4-FFF2-40B4-BE49-F238E27FC236}">
                    <a16:creationId xmlns:a16="http://schemas.microsoft.com/office/drawing/2014/main" id="{42A5B494-77CC-4750-BFAA-EAFFBF9AE5AE}"/>
                  </a:ext>
                </a:extLst>
              </p:cNvPr>
              <p:cNvSpPr/>
              <p:nvPr/>
            </p:nvSpPr>
            <p:spPr>
              <a:xfrm>
                <a:off x="5692483" y="5081495"/>
                <a:ext cx="618123" cy="5232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acc>
                        <m:accPr>
                          <m:chr m:val="⃗"/>
                          <m:ctrlPr>
                            <a:rPr lang="en-US" altLang="en-US" b="1" i="1" smtClean="0">
                              <a:solidFill>
                                <a:srgbClr val="FF00FF"/>
                              </a:solidFill>
                              <a:latin typeface="Cambria Math" panose="02040503050406030204" pitchFamily="18" charset="0"/>
                              <a:sym typeface="Symbol" panose="05050102010706020507" pitchFamily="18" charset="2"/>
                            </a:rPr>
                          </m:ctrlPr>
                        </m:accPr>
                        <m:e>
                          <m:r>
                            <a:rPr lang="en-US" altLang="en-US" b="1" i="1" smtClean="0">
                              <a:solidFill>
                                <a:srgbClr val="FF00FF"/>
                              </a:solidFill>
                              <a:latin typeface="Cambria Math" panose="02040503050406030204" pitchFamily="18" charset="0"/>
                              <a:sym typeface="Symbol" panose="05050102010706020507" pitchFamily="18" charset="2"/>
                            </a:rPr>
                            <m:t>𝒚</m:t>
                          </m:r>
                        </m:e>
                      </m:acc>
                      <m:r>
                        <a:rPr lang="en-CA" altLang="en-US">
                          <a:solidFill>
                            <a:srgbClr val="FF00FF"/>
                          </a:solidFill>
                          <a:latin typeface="Cambria Math" panose="02040503050406030204" pitchFamily="18" charset="0"/>
                          <a:sym typeface="Symbol" panose="05050102010706020507" pitchFamily="18" charset="2"/>
                        </a:rPr>
                        <m:t> </m:t>
                      </m:r>
                    </m:oMath>
                  </m:oMathPara>
                </a14:m>
                <a:endParaRPr lang="en-US" dirty="0"/>
              </a:p>
            </p:txBody>
          </p:sp>
        </mc:Choice>
        <mc:Fallback xmlns="">
          <p:sp>
            <p:nvSpPr>
              <p:cNvPr id="94" name="Rectangle 93">
                <a:extLst>
                  <a:ext uri="{FF2B5EF4-FFF2-40B4-BE49-F238E27FC236}">
                    <a16:creationId xmlns:a16="http://schemas.microsoft.com/office/drawing/2014/main" id="{42A5B494-77CC-4750-BFAA-EAFFBF9AE5AE}"/>
                  </a:ext>
                </a:extLst>
              </p:cNvPr>
              <p:cNvSpPr>
                <a:spLocks noRot="1" noChangeAspect="1" noMove="1" noResize="1" noEditPoints="1" noAdjustHandles="1" noChangeArrowheads="1" noChangeShapeType="1" noTextEdit="1"/>
              </p:cNvSpPr>
              <p:nvPr/>
            </p:nvSpPr>
            <p:spPr>
              <a:xfrm>
                <a:off x="5692483" y="5081495"/>
                <a:ext cx="618123" cy="523220"/>
              </a:xfrm>
              <a:prstGeom prst="rect">
                <a:avLst/>
              </a:prstGeom>
              <a:blipFill>
                <a:blip r:embed="rId7"/>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686395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0"/>
                                  </p:stCondLst>
                                  <p:childTnLst>
                                    <p:set>
                                      <p:cBhvr>
                                        <p:cTn id="6" dur="1" fill="hold">
                                          <p:stCondLst>
                                            <p:cond delay="0"/>
                                          </p:stCondLst>
                                        </p:cTn>
                                        <p:tgtEl>
                                          <p:spTgt spid="275"/>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60"/>
                                        </p:tgtEl>
                                        <p:attrNameLst>
                                          <p:attrName>style.visibility</p:attrName>
                                        </p:attrNameLst>
                                      </p:cBhvr>
                                      <p:to>
                                        <p:strVal val="visible"/>
                                      </p:to>
                                    </p:set>
                                  </p:childTnLst>
                                </p:cTn>
                              </p:par>
                              <p:par>
                                <p:cTn id="9" presetID="42" presetClass="path" presetSubtype="0" accel="50000" decel="50000" fill="hold" nodeType="withEffect">
                                  <p:stCondLst>
                                    <p:cond delay="0"/>
                                  </p:stCondLst>
                                  <p:childTnLst>
                                    <p:animMotion origin="layout" path="M -1.94444E-6 -1.85185E-6 L 0.08004 -0.00185 " pathEditMode="relative" rAng="0" ptsTypes="AA">
                                      <p:cBhvr>
                                        <p:cTn id="10" dur="700" fill="hold"/>
                                        <p:tgtEl>
                                          <p:spTgt spid="60"/>
                                        </p:tgtEl>
                                        <p:attrNameLst>
                                          <p:attrName>ppt_x</p:attrName>
                                          <p:attrName>ppt_y</p:attrName>
                                        </p:attrNameLst>
                                      </p:cBhvr>
                                      <p:rCtr x="3993" y="-93"/>
                                    </p:animMotion>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192">
                                            <p:txEl>
                                              <p:pRg st="0" end="0"/>
                                            </p:txEl>
                                          </p:spTgt>
                                        </p:tgtEl>
                                        <p:attrNameLst>
                                          <p:attrName>style.visibility</p:attrName>
                                        </p:attrNameLst>
                                      </p:cBhvr>
                                      <p:to>
                                        <p:strVal val="visible"/>
                                      </p:to>
                                    </p:set>
                                    <p:anim calcmode="lin" valueType="num">
                                      <p:cBhvr additive="base">
                                        <p:cTn id="15" dur="500" fill="hold"/>
                                        <p:tgtEl>
                                          <p:spTgt spid="19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92">
                                            <p:txEl>
                                              <p:pRg st="1" end="1"/>
                                            </p:txEl>
                                          </p:spTgt>
                                        </p:tgtEl>
                                        <p:attrNameLst>
                                          <p:attrName>style.visibility</p:attrName>
                                        </p:attrNameLst>
                                      </p:cBhvr>
                                      <p:to>
                                        <p:strVal val="visible"/>
                                      </p:to>
                                    </p:set>
                                    <p:anim calcmode="lin" valueType="num">
                                      <p:cBhvr additive="base">
                                        <p:cTn id="21" dur="500" fill="hold"/>
                                        <p:tgtEl>
                                          <p:spTgt spid="192">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9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0" presetClass="path" presetSubtype="0" accel="50000" decel="50000" fill="hold" nodeType="clickEffect">
                                  <p:stCondLst>
                                    <p:cond delay="0"/>
                                  </p:stCondLst>
                                  <p:childTnLst>
                                    <p:animMotion origin="layout" path="M 0.00225 -0.01041 L 0.00225 -0.01041 C 0.00572 -0.0081 0.01857 0.00162 0.02447 0.00255 C 0.03263 0.00394 0.04114 0.00371 0.04947 0.0044 C 0.07135 0.01412 0.05434 0.00741 0.11059 0.00255 C 0.11336 0.00232 0.11597 0.00093 0.11892 0.0007 C 0.12812 -0.00023 0.13732 -0.00046 0.1467 -0.00115 L 0.16336 -0.00486 C 0.16701 -0.00555 0.17066 -0.00578 0.17447 -0.00671 C 0.17586 -0.00717 0.17708 -0.0081 0.17864 -0.00856 C 0.18402 -0.01064 0.18975 -0.0118 0.19531 -0.01412 C 0.19913 -0.01597 0.20052 -0.01666 0.20503 -0.01782 C 0.20989 -0.01921 0.22031 -0.0206 0.22447 -0.02338 C 0.22621 -0.02476 0.22795 -0.02615 0.23003 -0.02708 C 0.23263 -0.0287 0.23576 -0.0287 0.23836 -0.03078 C 0.24843 -0.03981 0.23559 -0.02893 0.24809 -0.03819 C 0.24947 -0.03935 0.25069 -0.04097 0.25225 -0.04189 C 0.25347 -0.04282 0.25486 -0.04328 0.25642 -0.04375 C 0.26388 -0.04676 0.26111 -0.04514 0.27031 -0.04745 C 0.2802 -0.05023 0.27135 -0.04907 0.2842 -0.05115 C 0.28871 -0.05208 0.2934 -0.05254 0.29809 -0.05301 L 0.35225 -0.05115 C 0.35503 -0.05115 0.35763 -0.05 0.36059 -0.0493 C 0.36371 -0.04884 0.36701 -0.04814 0.37031 -0.04745 C 0.37309 -0.04629 0.37569 -0.04444 0.37864 -0.04375 C 0.38142 -0.04328 0.3842 -0.04282 0.38697 -0.04189 C 0.38871 -0.04143 0.39062 -0.04074 0.39253 -0.04004 C 0.39479 -0.03935 0.39704 -0.03889 0.39947 -0.03819 C 0.41128 -0.02754 0.39618 -0.04051 0.40781 -0.03264 C 0.4092 -0.03171 0.41024 -0.02963 0.41197 -0.02893 C 0.41597 -0.02754 0.42031 -0.02801 0.42447 -0.02708 C 0.446 -0.02291 0.41875 -0.02754 0.43697 -0.02338 C 0.44062 -0.02268 0.44427 -0.02222 0.44809 -0.02152 C 0.44895 -0.01967 0.44947 -0.01736 0.45086 -0.01597 C 0.45364 -0.01296 0.4585 -0.01134 0.46197 -0.01041 C 0.46961 -0.00833 0.46788 -0.00856 0.47309 -0.00856 L 0.47031 -0.01412 " pathEditMode="relative" ptsTypes="AAAAAAAAAAAAAAAAAAAAAAAAAAAAAAAAAAAAA">
                                      <p:cBhvr>
                                        <p:cTn id="26" dur="800" fill="hold"/>
                                        <p:tgtEl>
                                          <p:spTgt spid="2"/>
                                        </p:tgtEl>
                                        <p:attrNameLst>
                                          <p:attrName>ppt_x</p:attrName>
                                          <p:attrName>ppt_y</p:attrName>
                                        </p:attrNameLst>
                                      </p:cBhvr>
                                    </p:animMotion>
                                  </p:childTnLst>
                                </p:cTn>
                              </p:par>
                            </p:childTnLst>
                          </p:cTn>
                        </p:par>
                        <p:par>
                          <p:cTn id="27" fill="hold">
                            <p:stCondLst>
                              <p:cond delay="800"/>
                            </p:stCondLst>
                            <p:childTnLst>
                              <p:par>
                                <p:cTn id="28" presetID="8" presetClass="emph" presetSubtype="0" fill="hold" nodeType="afterEffect">
                                  <p:stCondLst>
                                    <p:cond delay="0"/>
                                  </p:stCondLst>
                                  <p:childTnLst>
                                    <p:animRot by="-5400000">
                                      <p:cBhvr>
                                        <p:cTn id="29" dur="700" fill="hold"/>
                                        <p:tgtEl>
                                          <p:spTgt spid="2"/>
                                        </p:tgtEl>
                                        <p:attrNameLst>
                                          <p:attrName>r</p:attrName>
                                        </p:attrNameLst>
                                      </p:cBhvr>
                                    </p:animRot>
                                  </p:childTnLst>
                                </p:cTn>
                              </p:par>
                              <p:par>
                                <p:cTn id="30" presetID="31" presetClass="entr" presetSubtype="0" fill="hold" nodeType="withEffect">
                                  <p:stCondLst>
                                    <p:cond delay="0"/>
                                  </p:stCondLst>
                                  <p:childTnLst>
                                    <p:set>
                                      <p:cBhvr>
                                        <p:cTn id="31" dur="1" fill="hold">
                                          <p:stCondLst>
                                            <p:cond delay="0"/>
                                          </p:stCondLst>
                                        </p:cTn>
                                        <p:tgtEl>
                                          <p:spTgt spid="71"/>
                                        </p:tgtEl>
                                        <p:attrNameLst>
                                          <p:attrName>style.visibility</p:attrName>
                                        </p:attrNameLst>
                                      </p:cBhvr>
                                      <p:to>
                                        <p:strVal val="visible"/>
                                      </p:to>
                                    </p:set>
                                    <p:anim calcmode="lin" valueType="num">
                                      <p:cBhvr>
                                        <p:cTn id="32" dur="1000" fill="hold"/>
                                        <p:tgtEl>
                                          <p:spTgt spid="71"/>
                                        </p:tgtEl>
                                        <p:attrNameLst>
                                          <p:attrName>ppt_w</p:attrName>
                                        </p:attrNameLst>
                                      </p:cBhvr>
                                      <p:tavLst>
                                        <p:tav tm="0">
                                          <p:val>
                                            <p:fltVal val="0"/>
                                          </p:val>
                                        </p:tav>
                                        <p:tav tm="100000">
                                          <p:val>
                                            <p:strVal val="#ppt_w"/>
                                          </p:val>
                                        </p:tav>
                                      </p:tavLst>
                                    </p:anim>
                                    <p:anim calcmode="lin" valueType="num">
                                      <p:cBhvr>
                                        <p:cTn id="33" dur="1000" fill="hold"/>
                                        <p:tgtEl>
                                          <p:spTgt spid="71"/>
                                        </p:tgtEl>
                                        <p:attrNameLst>
                                          <p:attrName>ppt_h</p:attrName>
                                        </p:attrNameLst>
                                      </p:cBhvr>
                                      <p:tavLst>
                                        <p:tav tm="0">
                                          <p:val>
                                            <p:fltVal val="0"/>
                                          </p:val>
                                        </p:tav>
                                        <p:tav tm="100000">
                                          <p:val>
                                            <p:strVal val="#ppt_h"/>
                                          </p:val>
                                        </p:tav>
                                      </p:tavLst>
                                    </p:anim>
                                    <p:anim calcmode="lin" valueType="num">
                                      <p:cBhvr>
                                        <p:cTn id="34" dur="1000" fill="hold"/>
                                        <p:tgtEl>
                                          <p:spTgt spid="71"/>
                                        </p:tgtEl>
                                        <p:attrNameLst>
                                          <p:attrName>style.rotation</p:attrName>
                                        </p:attrNameLst>
                                      </p:cBhvr>
                                      <p:tavLst>
                                        <p:tav tm="0">
                                          <p:val>
                                            <p:fltVal val="90"/>
                                          </p:val>
                                        </p:tav>
                                        <p:tav tm="100000">
                                          <p:val>
                                            <p:fltVal val="0"/>
                                          </p:val>
                                        </p:tav>
                                      </p:tavLst>
                                    </p:anim>
                                    <p:animEffect transition="in" filter="fade">
                                      <p:cBhvr>
                                        <p:cTn id="35" dur="1000"/>
                                        <p:tgtEl>
                                          <p:spTgt spid="71"/>
                                        </p:tgtEl>
                                      </p:cBhvr>
                                    </p:animEffect>
                                  </p:childTnLst>
                                </p:cTn>
                              </p:par>
                              <p:par>
                                <p:cTn id="36" presetID="1" presetClass="exit" presetSubtype="0" fill="hold" nodeType="withEffect">
                                  <p:stCondLst>
                                    <p:cond delay="0"/>
                                  </p:stCondLst>
                                  <p:childTnLst>
                                    <p:set>
                                      <p:cBhvr>
                                        <p:cTn id="37" dur="1" fill="hold">
                                          <p:stCondLst>
                                            <p:cond delay="0"/>
                                          </p:stCondLst>
                                        </p:cTn>
                                        <p:tgtEl>
                                          <p:spTgt spid="2"/>
                                        </p:tgtEl>
                                        <p:attrNameLst>
                                          <p:attrName>style.visibility</p:attrName>
                                        </p:attrNameLst>
                                      </p:cBhvr>
                                      <p:to>
                                        <p:strVal val="hidden"/>
                                      </p:to>
                                    </p:set>
                                  </p:childTnLst>
                                </p:cTn>
                              </p:par>
                            </p:childTnLst>
                          </p:cTn>
                        </p:par>
                        <p:par>
                          <p:cTn id="38" fill="hold">
                            <p:stCondLst>
                              <p:cond delay="1800"/>
                            </p:stCondLst>
                            <p:childTnLst>
                              <p:par>
                                <p:cTn id="39" presetID="1" presetClass="entr" presetSubtype="0" fill="hold" grpId="0" nodeType="afterEffect">
                                  <p:stCondLst>
                                    <p:cond delay="0"/>
                                  </p:stCondLst>
                                  <p:childTnLst>
                                    <p:set>
                                      <p:cBhvr>
                                        <p:cTn id="40" dur="1" fill="hold">
                                          <p:stCondLst>
                                            <p:cond delay="0"/>
                                          </p:stCondLst>
                                        </p:cTn>
                                        <p:tgtEl>
                                          <p:spTgt spid="94"/>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92">
                                            <p:txEl>
                                              <p:pRg st="2" end="2"/>
                                            </p:txEl>
                                          </p:spTgt>
                                        </p:tgtEl>
                                        <p:attrNameLst>
                                          <p:attrName>style.visibility</p:attrName>
                                        </p:attrNameLst>
                                      </p:cBhvr>
                                      <p:to>
                                        <p:strVal val="visible"/>
                                      </p:to>
                                    </p:set>
                                    <p:anim calcmode="lin" valueType="num">
                                      <p:cBhvr additive="base">
                                        <p:cTn id="45" dur="500" fill="hold"/>
                                        <p:tgtEl>
                                          <p:spTgt spid="192">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9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0" presetClass="path" presetSubtype="0" accel="50000" decel="50000" fill="hold" nodeType="clickEffect">
                                  <p:stCondLst>
                                    <p:cond delay="0"/>
                                  </p:stCondLst>
                                  <p:childTnLst>
                                    <p:animMotion origin="layout" path="M 0.00052 0.00301 L 0.00052 0.00301 C 0.01875 0.01644 0.00642 0.00857 0.02135 0.01597 C 0.02882 0.01945 0.02917 0.02083 0.03802 0.02338 C 0.04167 0.02431 0.04531 0.02454 0.04913 0.02523 C 0.05226 0.0257 0.05555 0.02616 0.05885 0.02708 C 0.06111 0.02755 0.06337 0.02824 0.0658 0.02894 C 0.06892 0.02963 0.07222 0.02986 0.07552 0.03079 C 0.07865 0.03171 0.08177 0.03357 0.08524 0.03449 C 0.0934 0.03611 0.10191 0.03681 0.11024 0.0382 L 0.15608 0.03634 C 0.15972 0.03588 0.16354 0.03565 0.16719 0.03449 C 0.17274 0.03241 0.17812 0.02894 0.18385 0.02708 C 0.19913 0.02176 0.19132 0.02477 0.20746 0.01782 L 0.21163 0.01597 C 0.2151 0.00185 0.21024 0.01921 0.2158 0.00486 C 0.21632 0.00301 0.21667 0.00116 0.21719 -0.00069 C 0.20469 -0.00347 0.20451 -0.0044 0.18802 -0.00069 C 0.18628 -0.00046 0.18524 0.00162 0.18385 0.00301 C 0.18281 0.00486 0.18108 0.00625 0.18108 0.00857 C 0.1809 0.01111 0.18055 0.0331 0.18385 0.0419 C 0.18524 0.04583 0.18819 0.05 0.1908 0.05301 C 0.19427 0.05671 0.19809 0.06042 0.20191 0.06412 C 0.20365 0.06597 0.20521 0.06875 0.20746 0.06968 C 0.21441 0.07199 0.21111 0.0706 0.21719 0.07338 C 0.23281 0.07269 0.24861 0.07245 0.26441 0.07153 C 0.2658 0.0713 0.26701 0.07014 0.26858 0.06968 C 0.27049 0.06875 0.27604 0.06736 0.2783 0.06597 C 0.28125 0.06389 0.28437 0.06019 0.28663 0.05671 C 0.2908 0.04977 0.28767 0.05139 0.29358 0.0456 C 0.30781 0.03056 0.29549 0.04514 0.31441 0.03264 C 0.31615 0.03125 0.31788 0.02986 0.31996 0.02894 C 0.32257 0.02732 0.32552 0.02639 0.3283 0.02523 C 0.32969 0.02454 0.3309 0.02361 0.33246 0.02338 L 0.33941 0.02153 C 0.35417 0.02199 0.3691 0.02083 0.38385 0.02338 C 0.38524 0.02361 0.38524 0.02685 0.38524 0.02894 C 0.38524 0.03264 0.38559 0.03704 0.38385 0.04005 C 0.38177 0.04282 0.37552 0.04375 0.37552 0.04375 C 0.37153 0.04306 0.36128 0.04352 0.35608 0.04005 C 0.35451 0.03889 0.3533 0.0375 0.35191 0.03634 C 0.35139 0.0338 0.35104 0.03125 0.35052 0.02894 C 0.34965 0.02616 0.34826 0.02407 0.34774 0.02153 C 0.34687 0.01852 0.3467 0.01528 0.34635 0.01227 C 0.3474 -0.00208 0.34496 -0.00278 0.35191 -0.00995 C 0.35451 -0.01273 0.35694 -0.01597 0.36024 -0.01736 L 0.36858 -0.02106 C 0.37552 -0.0206 0.38246 -0.02037 0.38941 -0.01921 C 0.39323 -0.01875 0.39427 -0.0162 0.39774 -0.01366 C 0.41788 0.00162 0.39184 -0.01852 0.40746 -0.0081 C 0.40885 -0.00718 0.4099 -0.00532 0.41163 -0.0044 C 0.41371 -0.00347 0.41615 -0.00347 0.41858 -0.00255 C 0.42378 -0.00093 0.42257 -0.00023 0.4283 0.00301 C 0.42951 0.0037 0.43108 0.0037 0.43246 0.00486 C 0.43524 0.00695 0.43802 0.00972 0.4408 0.01227 C 0.44219 0.01343 0.44323 0.01505 0.44496 0.01597 C 0.44635 0.01644 0.44774 0.0169 0.44913 0.01782 C 0.45052 0.01875 0.45174 0.0206 0.4533 0.02153 C 0.45503 0.02245 0.45694 0.02292 0.45885 0.02338 C 0.48455 0.02778 0.48021 0.02708 0.50191 0.02708 L 0.50191 0.02708 " pathEditMode="relative" ptsTypes="AAAAAAAAAAAAAAAAAAAAAAAAAAAAAAAAAAAAAAAAAAAAAAAAAAAAAAAAAAAAA">
                                      <p:cBhvr>
                                        <p:cTn id="50" dur="800" fill="hold"/>
                                        <p:tgtEl>
                                          <p:spTgt spid="245"/>
                                        </p:tgtEl>
                                        <p:attrNameLst>
                                          <p:attrName>ppt_x</p:attrName>
                                          <p:attrName>ppt_y</p:attrName>
                                        </p:attrNameLst>
                                      </p:cBhvr>
                                    </p:animMotion>
                                  </p:childTnLst>
                                </p:cTn>
                              </p:par>
                            </p:childTnLst>
                          </p:cTn>
                        </p:par>
                        <p:par>
                          <p:cTn id="51" fill="hold">
                            <p:stCondLst>
                              <p:cond delay="800"/>
                            </p:stCondLst>
                            <p:childTnLst>
                              <p:par>
                                <p:cTn id="52" presetID="8" presetClass="emph" presetSubtype="0" fill="hold" nodeType="afterEffect">
                                  <p:stCondLst>
                                    <p:cond delay="0"/>
                                  </p:stCondLst>
                                  <p:childTnLst>
                                    <p:animRot by="21600000">
                                      <p:cBhvr>
                                        <p:cTn id="53" dur="700" fill="hold"/>
                                        <p:tgtEl>
                                          <p:spTgt spid="245"/>
                                        </p:tgtEl>
                                        <p:attrNameLst>
                                          <p:attrName>r</p:attrName>
                                        </p:attrNameLst>
                                      </p:cBhvr>
                                    </p:animRot>
                                  </p:childTnLst>
                                </p:cTn>
                              </p:par>
                            </p:childTnLst>
                          </p:cTn>
                        </p:par>
                        <p:par>
                          <p:cTn id="54" fill="hold">
                            <p:stCondLst>
                              <p:cond delay="1500"/>
                            </p:stCondLst>
                            <p:childTnLst>
                              <p:par>
                                <p:cTn id="55" presetID="31" presetClass="entr" presetSubtype="0" fill="hold" nodeType="afterEffect">
                                  <p:stCondLst>
                                    <p:cond delay="0"/>
                                  </p:stCondLst>
                                  <p:childTnLst>
                                    <p:set>
                                      <p:cBhvr>
                                        <p:cTn id="56" dur="1" fill="hold">
                                          <p:stCondLst>
                                            <p:cond delay="0"/>
                                          </p:stCondLst>
                                        </p:cTn>
                                        <p:tgtEl>
                                          <p:spTgt spid="88"/>
                                        </p:tgtEl>
                                        <p:attrNameLst>
                                          <p:attrName>style.visibility</p:attrName>
                                        </p:attrNameLst>
                                      </p:cBhvr>
                                      <p:to>
                                        <p:strVal val="visible"/>
                                      </p:to>
                                    </p:set>
                                    <p:anim calcmode="lin" valueType="num">
                                      <p:cBhvr>
                                        <p:cTn id="57" dur="1000" fill="hold"/>
                                        <p:tgtEl>
                                          <p:spTgt spid="88"/>
                                        </p:tgtEl>
                                        <p:attrNameLst>
                                          <p:attrName>ppt_w</p:attrName>
                                        </p:attrNameLst>
                                      </p:cBhvr>
                                      <p:tavLst>
                                        <p:tav tm="0">
                                          <p:val>
                                            <p:fltVal val="0"/>
                                          </p:val>
                                        </p:tav>
                                        <p:tav tm="100000">
                                          <p:val>
                                            <p:strVal val="#ppt_w"/>
                                          </p:val>
                                        </p:tav>
                                      </p:tavLst>
                                    </p:anim>
                                    <p:anim calcmode="lin" valueType="num">
                                      <p:cBhvr>
                                        <p:cTn id="58" dur="1000" fill="hold"/>
                                        <p:tgtEl>
                                          <p:spTgt spid="88"/>
                                        </p:tgtEl>
                                        <p:attrNameLst>
                                          <p:attrName>ppt_h</p:attrName>
                                        </p:attrNameLst>
                                      </p:cBhvr>
                                      <p:tavLst>
                                        <p:tav tm="0">
                                          <p:val>
                                            <p:fltVal val="0"/>
                                          </p:val>
                                        </p:tav>
                                        <p:tav tm="100000">
                                          <p:val>
                                            <p:strVal val="#ppt_h"/>
                                          </p:val>
                                        </p:tav>
                                      </p:tavLst>
                                    </p:anim>
                                    <p:anim calcmode="lin" valueType="num">
                                      <p:cBhvr>
                                        <p:cTn id="59" dur="1000" fill="hold"/>
                                        <p:tgtEl>
                                          <p:spTgt spid="88"/>
                                        </p:tgtEl>
                                        <p:attrNameLst>
                                          <p:attrName>style.rotation</p:attrName>
                                        </p:attrNameLst>
                                      </p:cBhvr>
                                      <p:tavLst>
                                        <p:tav tm="0">
                                          <p:val>
                                            <p:fltVal val="90"/>
                                          </p:val>
                                        </p:tav>
                                        <p:tav tm="100000">
                                          <p:val>
                                            <p:fltVal val="0"/>
                                          </p:val>
                                        </p:tav>
                                      </p:tavLst>
                                    </p:anim>
                                    <p:animEffect transition="in" filter="fade">
                                      <p:cBhvr>
                                        <p:cTn id="60" dur="1000"/>
                                        <p:tgtEl>
                                          <p:spTgt spid="88"/>
                                        </p:tgtEl>
                                      </p:cBhvr>
                                    </p:animEffect>
                                  </p:childTnLst>
                                </p:cTn>
                              </p:par>
                              <p:par>
                                <p:cTn id="61" presetID="1" presetClass="exit" presetSubtype="0" fill="hold" nodeType="withEffect">
                                  <p:stCondLst>
                                    <p:cond delay="0"/>
                                  </p:stCondLst>
                                  <p:childTnLst>
                                    <p:set>
                                      <p:cBhvr>
                                        <p:cTn id="62" dur="1" fill="hold">
                                          <p:stCondLst>
                                            <p:cond delay="0"/>
                                          </p:stCondLst>
                                        </p:cTn>
                                        <p:tgtEl>
                                          <p:spTgt spid="2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7" name="Rectangle 63">
            <a:extLst>
              <a:ext uri="{FF2B5EF4-FFF2-40B4-BE49-F238E27FC236}">
                <a16:creationId xmlns:a16="http://schemas.microsoft.com/office/drawing/2014/main" id="{E54D07A2-565D-4C8F-BF4C-B0017F0289C9}"/>
              </a:ext>
            </a:extLst>
          </p:cNvPr>
          <p:cNvSpPr>
            <a:spLocks noChangeArrowheads="1"/>
          </p:cNvSpPr>
          <p:nvPr/>
        </p:nvSpPr>
        <p:spPr bwMode="auto">
          <a:xfrm>
            <a:off x="228600" y="-304800"/>
            <a:ext cx="8661345"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Abstract Representations of our Data</a:t>
            </a:r>
          </a:p>
        </p:txBody>
      </p:sp>
      <p:sp>
        <p:nvSpPr>
          <p:cNvPr id="192" name="Text Box 33">
            <a:extLst>
              <a:ext uri="{FF2B5EF4-FFF2-40B4-BE49-F238E27FC236}">
                <a16:creationId xmlns:a16="http://schemas.microsoft.com/office/drawing/2014/main" id="{B6BEB889-9A3C-4D76-8250-072DF1610A4E}"/>
              </a:ext>
            </a:extLst>
          </p:cNvPr>
          <p:cNvSpPr txBox="1">
            <a:spLocks noChangeArrowheads="1"/>
          </p:cNvSpPr>
          <p:nvPr/>
        </p:nvSpPr>
        <p:spPr bwMode="auto">
          <a:xfrm>
            <a:off x="81691" y="3452792"/>
            <a:ext cx="982430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This same transformation of the representation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   happens to each data item.</a:t>
            </a:r>
          </a:p>
        </p:txBody>
      </p:sp>
      <p:grpSp>
        <p:nvGrpSpPr>
          <p:cNvPr id="195" name="Group 194">
            <a:extLst>
              <a:ext uri="{FF2B5EF4-FFF2-40B4-BE49-F238E27FC236}">
                <a16:creationId xmlns:a16="http://schemas.microsoft.com/office/drawing/2014/main" id="{57CF1BFD-55EC-4249-9391-0EA5BD007FE6}"/>
              </a:ext>
            </a:extLst>
          </p:cNvPr>
          <p:cNvGrpSpPr/>
          <p:nvPr/>
        </p:nvGrpSpPr>
        <p:grpSpPr>
          <a:xfrm>
            <a:off x="376584" y="1600200"/>
            <a:ext cx="4848408" cy="1928792"/>
            <a:chOff x="990600" y="571500"/>
            <a:chExt cx="7145283" cy="2781300"/>
          </a:xfrm>
        </p:grpSpPr>
        <p:sp>
          <p:nvSpPr>
            <p:cNvPr id="196" name="Rectangle 195">
              <a:extLst>
                <a:ext uri="{FF2B5EF4-FFF2-40B4-BE49-F238E27FC236}">
                  <a16:creationId xmlns:a16="http://schemas.microsoft.com/office/drawing/2014/main" id="{87BD07B1-54A3-40D2-9943-D676F75E9844}"/>
                </a:ext>
              </a:extLst>
            </p:cNvPr>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197" name="Picture 6" descr="Image result for convolutional neural network">
              <a:extLst>
                <a:ext uri="{FF2B5EF4-FFF2-40B4-BE49-F238E27FC236}">
                  <a16:creationId xmlns:a16="http://schemas.microsoft.com/office/drawing/2014/main" id="{CF7C4C87-C6D0-4BF0-B22C-E4A39FDDB91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98" name="Rectangle 197">
              <a:extLst>
                <a:ext uri="{FF2B5EF4-FFF2-40B4-BE49-F238E27FC236}">
                  <a16:creationId xmlns:a16="http://schemas.microsoft.com/office/drawing/2014/main" id="{9E6C8C1C-6159-4F1F-A772-0BFC8497128A}"/>
                </a:ext>
              </a:extLst>
            </p:cNvPr>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199" name="Rectangle 198">
              <a:extLst>
                <a:ext uri="{FF2B5EF4-FFF2-40B4-BE49-F238E27FC236}">
                  <a16:creationId xmlns:a16="http://schemas.microsoft.com/office/drawing/2014/main" id="{3C3175CA-12D8-4721-B71C-A6B53968F5F0}"/>
                </a:ext>
              </a:extLst>
            </p:cNvPr>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00" name="Rectangle 199">
              <a:extLst>
                <a:ext uri="{FF2B5EF4-FFF2-40B4-BE49-F238E27FC236}">
                  <a16:creationId xmlns:a16="http://schemas.microsoft.com/office/drawing/2014/main" id="{88387F51-18A1-48F6-9E18-72CC29205549}"/>
                </a:ext>
              </a:extLst>
            </p:cNvPr>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201" name="Rectangle 200">
              <a:extLst>
                <a:ext uri="{FF2B5EF4-FFF2-40B4-BE49-F238E27FC236}">
                  <a16:creationId xmlns:a16="http://schemas.microsoft.com/office/drawing/2014/main" id="{EB406F11-4903-4F1A-9CBF-F81F851AE46E}"/>
                </a:ext>
              </a:extLst>
            </p:cNvPr>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202" name="Rectangle 201">
              <a:extLst>
                <a:ext uri="{FF2B5EF4-FFF2-40B4-BE49-F238E27FC236}">
                  <a16:creationId xmlns:a16="http://schemas.microsoft.com/office/drawing/2014/main" id="{B7A80B43-B5F9-465E-8577-5CE9A747DAC5}"/>
                </a:ext>
              </a:extLst>
            </p:cNvPr>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203" name="Rectangle 202">
              <a:extLst>
                <a:ext uri="{FF2B5EF4-FFF2-40B4-BE49-F238E27FC236}">
                  <a16:creationId xmlns:a16="http://schemas.microsoft.com/office/drawing/2014/main" id="{19DE9751-6F20-49AD-B1EF-5E869E5EB6B6}"/>
                </a:ext>
              </a:extLst>
            </p:cNvPr>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204" name="Rectangle 203">
              <a:extLst>
                <a:ext uri="{FF2B5EF4-FFF2-40B4-BE49-F238E27FC236}">
                  <a16:creationId xmlns:a16="http://schemas.microsoft.com/office/drawing/2014/main" id="{7F5A3ACE-F8FC-4B5A-9186-0807CAC4DCE2}"/>
                </a:ext>
              </a:extLst>
            </p:cNvPr>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205" name="Rectangle 204">
              <a:extLst>
                <a:ext uri="{FF2B5EF4-FFF2-40B4-BE49-F238E27FC236}">
                  <a16:creationId xmlns:a16="http://schemas.microsoft.com/office/drawing/2014/main" id="{C5B614A2-889D-4233-A1BE-A9D416D96918}"/>
                </a:ext>
              </a:extLst>
            </p:cNvPr>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06" name="Rectangle 205">
              <a:extLst>
                <a:ext uri="{FF2B5EF4-FFF2-40B4-BE49-F238E27FC236}">
                  <a16:creationId xmlns:a16="http://schemas.microsoft.com/office/drawing/2014/main" id="{6F9E0D26-C4BF-450A-94DD-3A25D14B15D4}"/>
                </a:ext>
              </a:extLst>
            </p:cNvPr>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07" name="Rectangle 206">
              <a:extLst>
                <a:ext uri="{FF2B5EF4-FFF2-40B4-BE49-F238E27FC236}">
                  <a16:creationId xmlns:a16="http://schemas.microsoft.com/office/drawing/2014/main" id="{61121E80-A53C-45AA-B8D8-D7E8C961D39E}"/>
                </a:ext>
              </a:extLst>
            </p:cNvPr>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208" name="Rectangle 207">
              <a:extLst>
                <a:ext uri="{FF2B5EF4-FFF2-40B4-BE49-F238E27FC236}">
                  <a16:creationId xmlns:a16="http://schemas.microsoft.com/office/drawing/2014/main" id="{C9765C4A-FE74-4DB4-ADFA-BA6ABEC90A80}"/>
                </a:ext>
              </a:extLst>
            </p:cNvPr>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76" name="Group 75">
            <a:extLst>
              <a:ext uri="{FF2B5EF4-FFF2-40B4-BE49-F238E27FC236}">
                <a16:creationId xmlns:a16="http://schemas.microsoft.com/office/drawing/2014/main" id="{2058F439-D815-49E8-8D37-64DBCDC13D59}"/>
              </a:ext>
            </a:extLst>
          </p:cNvPr>
          <p:cNvGrpSpPr/>
          <p:nvPr/>
        </p:nvGrpSpPr>
        <p:grpSpPr>
          <a:xfrm>
            <a:off x="457200" y="4829465"/>
            <a:ext cx="1797924" cy="1682316"/>
            <a:chOff x="354242" y="4953000"/>
            <a:chExt cx="1295694" cy="1328609"/>
          </a:xfrm>
        </p:grpSpPr>
        <p:sp>
          <p:nvSpPr>
            <p:cNvPr id="91" name="Rectangle 90">
              <a:extLst>
                <a:ext uri="{FF2B5EF4-FFF2-40B4-BE49-F238E27FC236}">
                  <a16:creationId xmlns:a16="http://schemas.microsoft.com/office/drawing/2014/main" id="{25B54BB0-42D9-4E8F-BF2C-CF234FA48B12}"/>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2" name="Oval 91">
              <a:extLst>
                <a:ext uri="{FF2B5EF4-FFF2-40B4-BE49-F238E27FC236}">
                  <a16:creationId xmlns:a16="http://schemas.microsoft.com/office/drawing/2014/main" id="{890DABDD-6C55-46D7-81DC-D5B151B11417}"/>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4F00521A-3408-473E-A466-4117186CF33C}"/>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F5EBD75E-C7DF-4C03-9EAB-4EBB95C09307}"/>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86B45092-EFA3-4B1B-A864-187050589107}"/>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392DFAB8-C336-4C35-9F49-3A9169911B2D}"/>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DE4E606E-5EE1-480F-A4C8-B501A572FED8}"/>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99" name="Oval 98">
              <a:extLst>
                <a:ext uri="{FF2B5EF4-FFF2-40B4-BE49-F238E27FC236}">
                  <a16:creationId xmlns:a16="http://schemas.microsoft.com/office/drawing/2014/main" id="{D4A48F1B-6AB8-4A59-8CF9-7351A1778C90}"/>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0" name="Oval 99">
              <a:extLst>
                <a:ext uri="{FF2B5EF4-FFF2-40B4-BE49-F238E27FC236}">
                  <a16:creationId xmlns:a16="http://schemas.microsoft.com/office/drawing/2014/main" id="{475778D2-6C46-4EF3-86A8-283C260A6716}"/>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1" name="Oval 100">
              <a:extLst>
                <a:ext uri="{FF2B5EF4-FFF2-40B4-BE49-F238E27FC236}">
                  <a16:creationId xmlns:a16="http://schemas.microsoft.com/office/drawing/2014/main" id="{E48E66E0-B64D-4A04-BBCB-832DC8B68C4B}"/>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2" name="Oval 101">
              <a:extLst>
                <a:ext uri="{FF2B5EF4-FFF2-40B4-BE49-F238E27FC236}">
                  <a16:creationId xmlns:a16="http://schemas.microsoft.com/office/drawing/2014/main" id="{D7BD51DD-0B0A-45D2-A072-3FDD5A3F065B}"/>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3" name="Oval 102">
              <a:extLst>
                <a:ext uri="{FF2B5EF4-FFF2-40B4-BE49-F238E27FC236}">
                  <a16:creationId xmlns:a16="http://schemas.microsoft.com/office/drawing/2014/main" id="{3C32E0B8-EC9B-462B-BE94-16763B4C32A7}"/>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4" name="Oval 103">
              <a:extLst>
                <a:ext uri="{FF2B5EF4-FFF2-40B4-BE49-F238E27FC236}">
                  <a16:creationId xmlns:a16="http://schemas.microsoft.com/office/drawing/2014/main" id="{B0FD37B9-82CD-4010-8AB7-26286F4EB888}"/>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5" name="Oval 104">
              <a:extLst>
                <a:ext uri="{FF2B5EF4-FFF2-40B4-BE49-F238E27FC236}">
                  <a16:creationId xmlns:a16="http://schemas.microsoft.com/office/drawing/2014/main" id="{75DE95A8-434A-44D1-B991-2EDD3FF2ED7A}"/>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6" name="Oval 105">
              <a:extLst>
                <a:ext uri="{FF2B5EF4-FFF2-40B4-BE49-F238E27FC236}">
                  <a16:creationId xmlns:a16="http://schemas.microsoft.com/office/drawing/2014/main" id="{9DC60BCB-F8C9-4D08-8F53-B2DA3A8AFF5C}"/>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8" name="Oval 107">
              <a:extLst>
                <a:ext uri="{FF2B5EF4-FFF2-40B4-BE49-F238E27FC236}">
                  <a16:creationId xmlns:a16="http://schemas.microsoft.com/office/drawing/2014/main" id="{C0E43D5D-FE87-4D0F-A537-D861E5D33AE4}"/>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9" name="Oval 108">
              <a:extLst>
                <a:ext uri="{FF2B5EF4-FFF2-40B4-BE49-F238E27FC236}">
                  <a16:creationId xmlns:a16="http://schemas.microsoft.com/office/drawing/2014/main" id="{DAA4AE4D-1D67-48D2-BA71-C373BBC0134F}"/>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0" name="Oval 109">
              <a:extLst>
                <a:ext uri="{FF2B5EF4-FFF2-40B4-BE49-F238E27FC236}">
                  <a16:creationId xmlns:a16="http://schemas.microsoft.com/office/drawing/2014/main" id="{4F106FAC-5C27-4CC6-8282-9E1C41681366}"/>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1" name="Oval 110">
              <a:extLst>
                <a:ext uri="{FF2B5EF4-FFF2-40B4-BE49-F238E27FC236}">
                  <a16:creationId xmlns:a16="http://schemas.microsoft.com/office/drawing/2014/main" id="{99E317D9-8A53-4389-9142-AFF9C29AAA67}"/>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2" name="Oval 111">
              <a:extLst>
                <a:ext uri="{FF2B5EF4-FFF2-40B4-BE49-F238E27FC236}">
                  <a16:creationId xmlns:a16="http://schemas.microsoft.com/office/drawing/2014/main" id="{13037A1B-A6F5-4F1A-83BE-9E3E7D465A00}"/>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3" name="Oval 112">
              <a:extLst>
                <a:ext uri="{FF2B5EF4-FFF2-40B4-BE49-F238E27FC236}">
                  <a16:creationId xmlns:a16="http://schemas.microsoft.com/office/drawing/2014/main" id="{EAFA94C9-DE8D-44FE-9094-6279F2F92754}"/>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4" name="Oval 113">
              <a:extLst>
                <a:ext uri="{FF2B5EF4-FFF2-40B4-BE49-F238E27FC236}">
                  <a16:creationId xmlns:a16="http://schemas.microsoft.com/office/drawing/2014/main" id="{C5A61E00-E807-41E9-9ACE-4FE0F444F3C9}"/>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5" name="Oval 114">
              <a:extLst>
                <a:ext uri="{FF2B5EF4-FFF2-40B4-BE49-F238E27FC236}">
                  <a16:creationId xmlns:a16="http://schemas.microsoft.com/office/drawing/2014/main" id="{89E99ECF-708F-4974-87FE-ACED31DACD68}"/>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6" name="Oval 115">
              <a:extLst>
                <a:ext uri="{FF2B5EF4-FFF2-40B4-BE49-F238E27FC236}">
                  <a16:creationId xmlns:a16="http://schemas.microsoft.com/office/drawing/2014/main" id="{C3ED1ABD-F8FD-4CC1-9041-099436084A57}"/>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7" name="Oval 116">
              <a:extLst>
                <a:ext uri="{FF2B5EF4-FFF2-40B4-BE49-F238E27FC236}">
                  <a16:creationId xmlns:a16="http://schemas.microsoft.com/office/drawing/2014/main" id="{9577931C-D7F2-4235-9823-AC527448BEFB}"/>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8" name="Oval 117">
              <a:extLst>
                <a:ext uri="{FF2B5EF4-FFF2-40B4-BE49-F238E27FC236}">
                  <a16:creationId xmlns:a16="http://schemas.microsoft.com/office/drawing/2014/main" id="{161944DF-823B-4A47-BEBE-447023344113}"/>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92F99ADB-7A33-4B42-9F13-FAAA5232352B}"/>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61FE39A6-1B48-4A12-98CB-E5D755CEA214}"/>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F532F5AF-E3F1-4476-9D5F-44DE8F5FEBF9}"/>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58D3F6E2-2E71-43A5-B147-6C05DBA97B95}"/>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7F3B9693-CACC-47C1-B9F2-D747FB63B76A}"/>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4" name="Oval 123">
              <a:extLst>
                <a:ext uri="{FF2B5EF4-FFF2-40B4-BE49-F238E27FC236}">
                  <a16:creationId xmlns:a16="http://schemas.microsoft.com/office/drawing/2014/main" id="{EEB2AD07-F8AD-4AC3-8BD1-B0ACC21875A3}"/>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5" name="Oval 124">
              <a:extLst>
                <a:ext uri="{FF2B5EF4-FFF2-40B4-BE49-F238E27FC236}">
                  <a16:creationId xmlns:a16="http://schemas.microsoft.com/office/drawing/2014/main" id="{8716DE5E-F2DB-4721-9616-310ECE818212}"/>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6" name="Oval 125">
              <a:extLst>
                <a:ext uri="{FF2B5EF4-FFF2-40B4-BE49-F238E27FC236}">
                  <a16:creationId xmlns:a16="http://schemas.microsoft.com/office/drawing/2014/main" id="{FC1A0523-4B67-4882-9E94-2873776AA2C5}"/>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127" name="Group 126">
            <a:extLst>
              <a:ext uri="{FF2B5EF4-FFF2-40B4-BE49-F238E27FC236}">
                <a16:creationId xmlns:a16="http://schemas.microsoft.com/office/drawing/2014/main" id="{F40C0A1A-F1E0-4763-A214-2E78BBB42C6B}"/>
              </a:ext>
            </a:extLst>
          </p:cNvPr>
          <p:cNvGrpSpPr/>
          <p:nvPr/>
        </p:nvGrpSpPr>
        <p:grpSpPr>
          <a:xfrm>
            <a:off x="2455328" y="4833919"/>
            <a:ext cx="1797924" cy="1682316"/>
            <a:chOff x="1828506" y="4957454"/>
            <a:chExt cx="1295694" cy="1328609"/>
          </a:xfrm>
        </p:grpSpPr>
        <p:sp>
          <p:nvSpPr>
            <p:cNvPr id="128" name="Rectangle 127">
              <a:extLst>
                <a:ext uri="{FF2B5EF4-FFF2-40B4-BE49-F238E27FC236}">
                  <a16:creationId xmlns:a16="http://schemas.microsoft.com/office/drawing/2014/main" id="{680F4AEF-B519-4D75-A7F8-C2F4C24B4508}"/>
                </a:ext>
              </a:extLst>
            </p:cNvPr>
            <p:cNvSpPr/>
            <p:nvPr/>
          </p:nvSpPr>
          <p:spPr>
            <a:xfrm>
              <a:off x="1828506" y="4957454"/>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9" name="Oval 128">
              <a:extLst>
                <a:ext uri="{FF2B5EF4-FFF2-40B4-BE49-F238E27FC236}">
                  <a16:creationId xmlns:a16="http://schemas.microsoft.com/office/drawing/2014/main" id="{E558AC89-ED89-4AF2-A415-12F0019722F6}"/>
                </a:ext>
              </a:extLst>
            </p:cNvPr>
            <p:cNvSpPr/>
            <p:nvPr/>
          </p:nvSpPr>
          <p:spPr>
            <a:xfrm flipV="1">
              <a:off x="2578235" y="592214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0" name="Oval 129">
              <a:extLst>
                <a:ext uri="{FF2B5EF4-FFF2-40B4-BE49-F238E27FC236}">
                  <a16:creationId xmlns:a16="http://schemas.microsoft.com/office/drawing/2014/main" id="{5E3D80D5-B6E8-467C-8EAA-D46803B842D4}"/>
                </a:ext>
              </a:extLst>
            </p:cNvPr>
            <p:cNvSpPr/>
            <p:nvPr/>
          </p:nvSpPr>
          <p:spPr>
            <a:xfrm flipV="1">
              <a:off x="2378684" y="57875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1" name="Oval 130">
              <a:extLst>
                <a:ext uri="{FF2B5EF4-FFF2-40B4-BE49-F238E27FC236}">
                  <a16:creationId xmlns:a16="http://schemas.microsoft.com/office/drawing/2014/main" id="{1A4F947D-5093-4F84-9003-0E83DBCECBCF}"/>
                </a:ext>
              </a:extLst>
            </p:cNvPr>
            <p:cNvSpPr/>
            <p:nvPr/>
          </p:nvSpPr>
          <p:spPr>
            <a:xfrm flipV="1">
              <a:off x="2340756" y="60052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2" name="Oval 131">
              <a:extLst>
                <a:ext uri="{FF2B5EF4-FFF2-40B4-BE49-F238E27FC236}">
                  <a16:creationId xmlns:a16="http://schemas.microsoft.com/office/drawing/2014/main" id="{E0DC36EE-8141-412D-84D8-20AD9323706A}"/>
                </a:ext>
              </a:extLst>
            </p:cNvPr>
            <p:cNvSpPr/>
            <p:nvPr/>
          </p:nvSpPr>
          <p:spPr>
            <a:xfrm>
              <a:off x="1929365" y="5691573"/>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3" name="Oval 132">
              <a:extLst>
                <a:ext uri="{FF2B5EF4-FFF2-40B4-BE49-F238E27FC236}">
                  <a16:creationId xmlns:a16="http://schemas.microsoft.com/office/drawing/2014/main" id="{6D7ACC87-E730-452F-B1B2-D952D8E3264C}"/>
                </a:ext>
              </a:extLst>
            </p:cNvPr>
            <p:cNvSpPr/>
            <p:nvPr/>
          </p:nvSpPr>
          <p:spPr>
            <a:xfrm>
              <a:off x="2124756" y="563233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4" name="Oval 133">
              <a:extLst>
                <a:ext uri="{FF2B5EF4-FFF2-40B4-BE49-F238E27FC236}">
                  <a16:creationId xmlns:a16="http://schemas.microsoft.com/office/drawing/2014/main" id="{D97D0F4C-C40D-4B53-A974-0D9DA928B545}"/>
                </a:ext>
              </a:extLst>
            </p:cNvPr>
            <p:cNvSpPr/>
            <p:nvPr/>
          </p:nvSpPr>
          <p:spPr>
            <a:xfrm>
              <a:off x="2344956" y="51560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5" name="Oval 134">
              <a:extLst>
                <a:ext uri="{FF2B5EF4-FFF2-40B4-BE49-F238E27FC236}">
                  <a16:creationId xmlns:a16="http://schemas.microsoft.com/office/drawing/2014/main" id="{F6A0B24C-8EE2-4832-B3E7-54784A0BC9C8}"/>
                </a:ext>
              </a:extLst>
            </p:cNvPr>
            <p:cNvSpPr/>
            <p:nvPr/>
          </p:nvSpPr>
          <p:spPr>
            <a:xfrm>
              <a:off x="2116356" y="52322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6" name="Oval 135">
              <a:extLst>
                <a:ext uri="{FF2B5EF4-FFF2-40B4-BE49-F238E27FC236}">
                  <a16:creationId xmlns:a16="http://schemas.microsoft.com/office/drawing/2014/main" id="{32F1D15D-7176-43EC-9C9A-9679EF8DCC50}"/>
                </a:ext>
              </a:extLst>
            </p:cNvPr>
            <p:cNvSpPr/>
            <p:nvPr/>
          </p:nvSpPr>
          <p:spPr>
            <a:xfrm flipV="1">
              <a:off x="2035956" y="58637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7" name="Oval 136">
              <a:extLst>
                <a:ext uri="{FF2B5EF4-FFF2-40B4-BE49-F238E27FC236}">
                  <a16:creationId xmlns:a16="http://schemas.microsoft.com/office/drawing/2014/main" id="{968F1FC4-6CBC-4113-A46F-31F7FF8DE597}"/>
                </a:ext>
              </a:extLst>
            </p:cNvPr>
            <p:cNvSpPr/>
            <p:nvPr/>
          </p:nvSpPr>
          <p:spPr>
            <a:xfrm flipV="1">
              <a:off x="2797956" y="57004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8" name="Oval 137">
              <a:extLst>
                <a:ext uri="{FF2B5EF4-FFF2-40B4-BE49-F238E27FC236}">
                  <a16:creationId xmlns:a16="http://schemas.microsoft.com/office/drawing/2014/main" id="{2FC72A17-9776-4B3A-B4E3-9A71D010C6DC}"/>
                </a:ext>
              </a:extLst>
            </p:cNvPr>
            <p:cNvSpPr/>
            <p:nvPr/>
          </p:nvSpPr>
          <p:spPr>
            <a:xfrm rot="199626">
              <a:off x="2757145" y="52795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9" name="Oval 138">
              <a:extLst>
                <a:ext uri="{FF2B5EF4-FFF2-40B4-BE49-F238E27FC236}">
                  <a16:creationId xmlns:a16="http://schemas.microsoft.com/office/drawing/2014/main" id="{8C761160-2DEB-4040-8780-51E581769F6F}"/>
                </a:ext>
              </a:extLst>
            </p:cNvPr>
            <p:cNvSpPr/>
            <p:nvPr/>
          </p:nvSpPr>
          <p:spPr>
            <a:xfrm>
              <a:off x="2340756" y="52984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0" name="Oval 139">
              <a:extLst>
                <a:ext uri="{FF2B5EF4-FFF2-40B4-BE49-F238E27FC236}">
                  <a16:creationId xmlns:a16="http://schemas.microsoft.com/office/drawing/2014/main" id="{F930BA80-D648-43AD-920A-B3E448934922}"/>
                </a:ext>
              </a:extLst>
            </p:cNvPr>
            <p:cNvSpPr/>
            <p:nvPr/>
          </p:nvSpPr>
          <p:spPr>
            <a:xfrm>
              <a:off x="2542235" y="516223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1" name="Oval 140">
              <a:extLst>
                <a:ext uri="{FF2B5EF4-FFF2-40B4-BE49-F238E27FC236}">
                  <a16:creationId xmlns:a16="http://schemas.microsoft.com/office/drawing/2014/main" id="{C7B36DCF-06AB-4EF5-8613-702F72896A29}"/>
                </a:ext>
              </a:extLst>
            </p:cNvPr>
            <p:cNvSpPr/>
            <p:nvPr/>
          </p:nvSpPr>
          <p:spPr>
            <a:xfrm>
              <a:off x="1981200" y="533400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2" name="Oval 141">
              <a:extLst>
                <a:ext uri="{FF2B5EF4-FFF2-40B4-BE49-F238E27FC236}">
                  <a16:creationId xmlns:a16="http://schemas.microsoft.com/office/drawing/2014/main" id="{591A3843-7C88-4B15-812A-34567259F278}"/>
                </a:ext>
              </a:extLst>
            </p:cNvPr>
            <p:cNvSpPr/>
            <p:nvPr/>
          </p:nvSpPr>
          <p:spPr>
            <a:xfrm>
              <a:off x="2160756" y="50751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3" name="Oval 142">
              <a:extLst>
                <a:ext uri="{FF2B5EF4-FFF2-40B4-BE49-F238E27FC236}">
                  <a16:creationId xmlns:a16="http://schemas.microsoft.com/office/drawing/2014/main" id="{F0456DC4-B7C7-4338-8F04-E612E7DE884D}"/>
                </a:ext>
              </a:extLst>
            </p:cNvPr>
            <p:cNvSpPr/>
            <p:nvPr/>
          </p:nvSpPr>
          <p:spPr>
            <a:xfrm>
              <a:off x="2044356" y="5486400"/>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4" name="Oval 143">
              <a:extLst>
                <a:ext uri="{FF2B5EF4-FFF2-40B4-BE49-F238E27FC236}">
                  <a16:creationId xmlns:a16="http://schemas.microsoft.com/office/drawing/2014/main" id="{E3E55405-04CC-4CF5-B7C1-9E526724B33C}"/>
                </a:ext>
              </a:extLst>
            </p:cNvPr>
            <p:cNvSpPr/>
            <p:nvPr/>
          </p:nvSpPr>
          <p:spPr>
            <a:xfrm flipV="1">
              <a:off x="2955877" y="597831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5" name="Oval 144">
              <a:extLst>
                <a:ext uri="{FF2B5EF4-FFF2-40B4-BE49-F238E27FC236}">
                  <a16:creationId xmlns:a16="http://schemas.microsoft.com/office/drawing/2014/main" id="{3DCE3724-74A7-4B81-9551-270E7C2C4666}"/>
                </a:ext>
              </a:extLst>
            </p:cNvPr>
            <p:cNvSpPr/>
            <p:nvPr/>
          </p:nvSpPr>
          <p:spPr>
            <a:xfrm flipV="1">
              <a:off x="2767109" y="5844566"/>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6" name="Oval 145">
              <a:extLst>
                <a:ext uri="{FF2B5EF4-FFF2-40B4-BE49-F238E27FC236}">
                  <a16:creationId xmlns:a16="http://schemas.microsoft.com/office/drawing/2014/main" id="{2B5032D3-3B8D-4CC9-BAC6-9496FDA17D06}"/>
                </a:ext>
              </a:extLst>
            </p:cNvPr>
            <p:cNvSpPr/>
            <p:nvPr/>
          </p:nvSpPr>
          <p:spPr>
            <a:xfrm flipV="1">
              <a:off x="2243836" y="611828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7" name="Oval 146">
              <a:extLst>
                <a:ext uri="{FF2B5EF4-FFF2-40B4-BE49-F238E27FC236}">
                  <a16:creationId xmlns:a16="http://schemas.microsoft.com/office/drawing/2014/main" id="{187481AD-5066-4025-B297-1EAF7C2BEDDB}"/>
                </a:ext>
              </a:extLst>
            </p:cNvPr>
            <p:cNvSpPr/>
            <p:nvPr/>
          </p:nvSpPr>
          <p:spPr>
            <a:xfrm flipV="1">
              <a:off x="2595269" y="565393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8" name="Oval 147">
              <a:extLst>
                <a:ext uri="{FF2B5EF4-FFF2-40B4-BE49-F238E27FC236}">
                  <a16:creationId xmlns:a16="http://schemas.microsoft.com/office/drawing/2014/main" id="{D792F782-52D3-40F5-B1D6-3246F5D9FDB6}"/>
                </a:ext>
              </a:extLst>
            </p:cNvPr>
            <p:cNvSpPr/>
            <p:nvPr/>
          </p:nvSpPr>
          <p:spPr>
            <a:xfrm>
              <a:off x="2636490" y="545980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9" name="Oval 148">
              <a:extLst>
                <a:ext uri="{FF2B5EF4-FFF2-40B4-BE49-F238E27FC236}">
                  <a16:creationId xmlns:a16="http://schemas.microsoft.com/office/drawing/2014/main" id="{F43BBF1C-895E-4589-B204-4306BC5D8F20}"/>
                </a:ext>
              </a:extLst>
            </p:cNvPr>
            <p:cNvSpPr/>
            <p:nvPr/>
          </p:nvSpPr>
          <p:spPr>
            <a:xfrm>
              <a:off x="2243836" y="546322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0" name="Oval 149">
              <a:extLst>
                <a:ext uri="{FF2B5EF4-FFF2-40B4-BE49-F238E27FC236}">
                  <a16:creationId xmlns:a16="http://schemas.microsoft.com/office/drawing/2014/main" id="{FC0E84F1-22FE-4ADF-AEF7-44E4D7AFA46D}"/>
                </a:ext>
              </a:extLst>
            </p:cNvPr>
            <p:cNvSpPr/>
            <p:nvPr/>
          </p:nvSpPr>
          <p:spPr>
            <a:xfrm>
              <a:off x="2402660" y="559339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1" name="Oval 150">
              <a:extLst>
                <a:ext uri="{FF2B5EF4-FFF2-40B4-BE49-F238E27FC236}">
                  <a16:creationId xmlns:a16="http://schemas.microsoft.com/office/drawing/2014/main" id="{4C79683C-C780-4D94-BDA6-50F8F144C104}"/>
                </a:ext>
              </a:extLst>
            </p:cNvPr>
            <p:cNvSpPr/>
            <p:nvPr/>
          </p:nvSpPr>
          <p:spPr>
            <a:xfrm>
              <a:off x="2454322" y="543093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2" name="Oval 151">
              <a:extLst>
                <a:ext uri="{FF2B5EF4-FFF2-40B4-BE49-F238E27FC236}">
                  <a16:creationId xmlns:a16="http://schemas.microsoft.com/office/drawing/2014/main" id="{E3C15B08-4D31-47B8-ADF0-D960415EB23F}"/>
                </a:ext>
              </a:extLst>
            </p:cNvPr>
            <p:cNvSpPr/>
            <p:nvPr/>
          </p:nvSpPr>
          <p:spPr>
            <a:xfrm>
              <a:off x="2154284" y="5774081"/>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3" name="Oval 152">
              <a:extLst>
                <a:ext uri="{FF2B5EF4-FFF2-40B4-BE49-F238E27FC236}">
                  <a16:creationId xmlns:a16="http://schemas.microsoft.com/office/drawing/2014/main" id="{A4983539-99B8-44A8-BB50-492E8F5DB2DE}"/>
                </a:ext>
              </a:extLst>
            </p:cNvPr>
            <p:cNvSpPr/>
            <p:nvPr/>
          </p:nvSpPr>
          <p:spPr>
            <a:xfrm>
              <a:off x="2735677" y="60592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4" name="Oval 153">
              <a:extLst>
                <a:ext uri="{FF2B5EF4-FFF2-40B4-BE49-F238E27FC236}">
                  <a16:creationId xmlns:a16="http://schemas.microsoft.com/office/drawing/2014/main" id="{93263B72-CE6E-4FA1-BA6A-A8DC65CAD38D}"/>
                </a:ext>
              </a:extLst>
            </p:cNvPr>
            <p:cNvSpPr/>
            <p:nvPr/>
          </p:nvSpPr>
          <p:spPr>
            <a:xfrm>
              <a:off x="2839109" y="51608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35CFE237-4652-4DF0-BFC4-AA0A10342715}"/>
                </a:ext>
              </a:extLst>
            </p:cNvPr>
            <p:cNvSpPr/>
            <p:nvPr/>
          </p:nvSpPr>
          <p:spPr>
            <a:xfrm>
              <a:off x="2991509" y="53132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5799455F-BF98-42E2-A27E-EE63E2CFAEDD}"/>
                </a:ext>
              </a:extLst>
            </p:cNvPr>
            <p:cNvSpPr/>
            <p:nvPr/>
          </p:nvSpPr>
          <p:spPr>
            <a:xfrm>
              <a:off x="3002254" y="5551221"/>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7" name="Oval 156">
              <a:extLst>
                <a:ext uri="{FF2B5EF4-FFF2-40B4-BE49-F238E27FC236}">
                  <a16:creationId xmlns:a16="http://schemas.microsoft.com/office/drawing/2014/main" id="{7A5C4B8C-9CC6-4F3F-9350-15F0D75DD668}"/>
                </a:ext>
              </a:extLst>
            </p:cNvPr>
            <p:cNvSpPr/>
            <p:nvPr/>
          </p:nvSpPr>
          <p:spPr>
            <a:xfrm>
              <a:off x="2894589" y="538554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8" name="Oval 157">
              <a:extLst>
                <a:ext uri="{FF2B5EF4-FFF2-40B4-BE49-F238E27FC236}">
                  <a16:creationId xmlns:a16="http://schemas.microsoft.com/office/drawing/2014/main" id="{D7A28A67-C7DA-4E7F-A793-475A340D3C03}"/>
                </a:ext>
              </a:extLst>
            </p:cNvPr>
            <p:cNvSpPr/>
            <p:nvPr/>
          </p:nvSpPr>
          <p:spPr>
            <a:xfrm>
              <a:off x="2667000" y="5042362"/>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9" name="Oval 158">
              <a:extLst>
                <a:ext uri="{FF2B5EF4-FFF2-40B4-BE49-F238E27FC236}">
                  <a16:creationId xmlns:a16="http://schemas.microsoft.com/office/drawing/2014/main" id="{08FD82D4-8A0D-4ED4-8BD6-ADB79C6C4FE7}"/>
                </a:ext>
              </a:extLst>
            </p:cNvPr>
            <p:cNvSpPr/>
            <p:nvPr/>
          </p:nvSpPr>
          <p:spPr>
            <a:xfrm>
              <a:off x="2899800" y="50182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60" name="Oval 159">
              <a:extLst>
                <a:ext uri="{FF2B5EF4-FFF2-40B4-BE49-F238E27FC236}">
                  <a16:creationId xmlns:a16="http://schemas.microsoft.com/office/drawing/2014/main" id="{8B4E6108-CB1D-46ED-879E-88059D3FA353}"/>
                </a:ext>
              </a:extLst>
            </p:cNvPr>
            <p:cNvSpPr/>
            <p:nvPr/>
          </p:nvSpPr>
          <p:spPr>
            <a:xfrm>
              <a:off x="2812071" y="552725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161" name="Group 160">
            <a:extLst>
              <a:ext uri="{FF2B5EF4-FFF2-40B4-BE49-F238E27FC236}">
                <a16:creationId xmlns:a16="http://schemas.microsoft.com/office/drawing/2014/main" id="{BC7E7CAD-BC94-4EF8-BF3C-6BFF8C5AEA93}"/>
              </a:ext>
            </a:extLst>
          </p:cNvPr>
          <p:cNvGrpSpPr/>
          <p:nvPr/>
        </p:nvGrpSpPr>
        <p:grpSpPr>
          <a:xfrm>
            <a:off x="2589488" y="4894746"/>
            <a:ext cx="1637880" cy="968708"/>
            <a:chOff x="1914412" y="5018280"/>
            <a:chExt cx="1180357" cy="765037"/>
          </a:xfrm>
        </p:grpSpPr>
        <p:cxnSp>
          <p:nvCxnSpPr>
            <p:cNvPr id="162" name="Straight Connector 161">
              <a:extLst>
                <a:ext uri="{FF2B5EF4-FFF2-40B4-BE49-F238E27FC236}">
                  <a16:creationId xmlns:a16="http://schemas.microsoft.com/office/drawing/2014/main" id="{D8E9FFA4-DCF1-4EC9-B5D3-CE8C30CA28BA}"/>
                </a:ext>
              </a:extLst>
            </p:cNvPr>
            <p:cNvCxnSpPr>
              <a:cxnSpLocks/>
            </p:cNvCxnSpPr>
            <p:nvPr/>
          </p:nvCxnSpPr>
          <p:spPr bwMode="auto">
            <a:xfrm>
              <a:off x="1914412" y="5589971"/>
              <a:ext cx="852697" cy="0"/>
            </a:xfrm>
            <a:prstGeom prst="line">
              <a:avLst/>
            </a:prstGeom>
            <a:noFill/>
            <a:ln w="28575"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04F8CACD-C819-4CF2-87BC-BFEC4C13E135}"/>
                </a:ext>
              </a:extLst>
            </p:cNvPr>
            <p:cNvCxnSpPr>
              <a:cxnSpLocks/>
            </p:cNvCxnSpPr>
            <p:nvPr/>
          </p:nvCxnSpPr>
          <p:spPr bwMode="auto">
            <a:xfrm>
              <a:off x="2757957" y="5018280"/>
              <a:ext cx="0" cy="558299"/>
            </a:xfrm>
            <a:prstGeom prst="line">
              <a:avLst/>
            </a:prstGeom>
            <a:noFill/>
            <a:ln w="28575"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23C3821F-8362-4406-89A5-3B8FADF100CB}"/>
                </a:ext>
              </a:extLst>
            </p:cNvPr>
            <p:cNvCxnSpPr>
              <a:cxnSpLocks/>
            </p:cNvCxnSpPr>
            <p:nvPr/>
          </p:nvCxnSpPr>
          <p:spPr bwMode="auto">
            <a:xfrm>
              <a:off x="2770086" y="5585849"/>
              <a:ext cx="324683" cy="197468"/>
            </a:xfrm>
            <a:prstGeom prst="line">
              <a:avLst/>
            </a:prstGeom>
            <a:noFill/>
            <a:ln w="28575" cap="sq" cmpd="sng" algn="ctr">
              <a:solidFill>
                <a:srgbClr val="66FF33"/>
              </a:solidFill>
              <a:prstDash val="solid"/>
              <a:round/>
              <a:headEnd type="none" w="med" len="med"/>
              <a:tailEnd type="none" w="med" len="med"/>
            </a:ln>
            <a:effectLst/>
          </p:spPr>
        </p:cxnSp>
      </p:grpSp>
      <p:sp>
        <p:nvSpPr>
          <p:cNvPr id="165" name="Text Box 33">
            <a:extLst>
              <a:ext uri="{FF2B5EF4-FFF2-40B4-BE49-F238E27FC236}">
                <a16:creationId xmlns:a16="http://schemas.microsoft.com/office/drawing/2014/main" id="{10773A1A-4CBB-42E9-A3E5-55937AAFA2A4}"/>
              </a:ext>
            </a:extLst>
          </p:cNvPr>
          <p:cNvSpPr txBox="1">
            <a:spLocks noChangeArrowheads="1"/>
          </p:cNvSpPr>
          <p:nvPr/>
        </p:nvSpPr>
        <p:spPr bwMode="auto">
          <a:xfrm>
            <a:off x="1374411" y="641098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Until it can categorize it.</a:t>
            </a:r>
          </a:p>
        </p:txBody>
      </p:sp>
      <mc:AlternateContent xmlns:mc="http://schemas.openxmlformats.org/markup-compatibility/2006" xmlns:a14="http://schemas.microsoft.com/office/drawing/2010/main">
        <mc:Choice Requires="a14">
          <p:sp>
            <p:nvSpPr>
              <p:cNvPr id="166" name="Text Box 33">
                <a:extLst>
                  <a:ext uri="{FF2B5EF4-FFF2-40B4-BE49-F238E27FC236}">
                    <a16:creationId xmlns:a16="http://schemas.microsoft.com/office/drawing/2014/main" id="{A1C9DEC7-40E5-41C4-8E1E-DE6165DD30D0}"/>
                  </a:ext>
                </a:extLst>
              </p:cNvPr>
              <p:cNvSpPr txBox="1">
                <a:spLocks noChangeArrowheads="1"/>
              </p:cNvSpPr>
              <p:nvPr/>
            </p:nvSpPr>
            <p:spPr bwMode="auto">
              <a:xfrm>
                <a:off x="531964" y="6373073"/>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166" name="Text Box 33">
                <a:extLst>
                  <a:ext uri="{FF2B5EF4-FFF2-40B4-BE49-F238E27FC236}">
                    <a16:creationId xmlns:a16="http://schemas.microsoft.com/office/drawing/2014/main" id="{A1C9DEC7-40E5-41C4-8E1E-DE6165DD30D0}"/>
                  </a:ext>
                </a:extLst>
              </p:cNvPr>
              <p:cNvSpPr txBox="1">
                <a:spLocks noRot="1" noChangeAspect="1" noMove="1" noResize="1" noEditPoints="1" noAdjustHandles="1" noChangeArrowheads="1" noChangeShapeType="1" noTextEdit="1"/>
              </p:cNvSpPr>
              <p:nvPr/>
            </p:nvSpPr>
            <p:spPr bwMode="auto">
              <a:xfrm>
                <a:off x="531964" y="6373073"/>
                <a:ext cx="914400" cy="513282"/>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167" name="Group 166">
            <a:extLst>
              <a:ext uri="{FF2B5EF4-FFF2-40B4-BE49-F238E27FC236}">
                <a16:creationId xmlns:a16="http://schemas.microsoft.com/office/drawing/2014/main" id="{492B0131-C4E0-4214-8C32-65E6FCD2BCC6}"/>
              </a:ext>
            </a:extLst>
          </p:cNvPr>
          <p:cNvGrpSpPr/>
          <p:nvPr/>
        </p:nvGrpSpPr>
        <p:grpSpPr>
          <a:xfrm>
            <a:off x="952384" y="1894820"/>
            <a:ext cx="110141" cy="1610380"/>
            <a:chOff x="4008388" y="965526"/>
            <a:chExt cx="180774" cy="2363274"/>
          </a:xfrm>
          <a:solidFill>
            <a:srgbClr val="FF00FF"/>
          </a:solidFill>
        </p:grpSpPr>
        <p:sp>
          <p:nvSpPr>
            <p:cNvPr id="168" name="Oval 167">
              <a:extLst>
                <a:ext uri="{FF2B5EF4-FFF2-40B4-BE49-F238E27FC236}">
                  <a16:creationId xmlns:a16="http://schemas.microsoft.com/office/drawing/2014/main" id="{97885A58-5E54-463D-98EE-B612C0AE9237}"/>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69" name="Oval 168">
              <a:extLst>
                <a:ext uri="{FF2B5EF4-FFF2-40B4-BE49-F238E27FC236}">
                  <a16:creationId xmlns:a16="http://schemas.microsoft.com/office/drawing/2014/main" id="{6E22EA21-355C-4208-B9A6-FE3BF335FBF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70" name="Oval 169">
              <a:extLst>
                <a:ext uri="{FF2B5EF4-FFF2-40B4-BE49-F238E27FC236}">
                  <a16:creationId xmlns:a16="http://schemas.microsoft.com/office/drawing/2014/main" id="{63AA3225-0935-4158-9482-40958CAFD3DC}"/>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71" name="Oval 170">
              <a:extLst>
                <a:ext uri="{FF2B5EF4-FFF2-40B4-BE49-F238E27FC236}">
                  <a16:creationId xmlns:a16="http://schemas.microsoft.com/office/drawing/2014/main" id="{04739B85-74A6-4EA9-8F21-400F96B83829}"/>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72" name="Oval 171">
              <a:extLst>
                <a:ext uri="{FF2B5EF4-FFF2-40B4-BE49-F238E27FC236}">
                  <a16:creationId xmlns:a16="http://schemas.microsoft.com/office/drawing/2014/main" id="{84681DE7-5987-4338-AC81-DF19F969D360}"/>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73" name="Oval 172">
              <a:extLst>
                <a:ext uri="{FF2B5EF4-FFF2-40B4-BE49-F238E27FC236}">
                  <a16:creationId xmlns:a16="http://schemas.microsoft.com/office/drawing/2014/main" id="{5CC043BD-8D9D-4C90-9A5A-0DF5C62169EA}"/>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74" name="Oval 173">
              <a:extLst>
                <a:ext uri="{FF2B5EF4-FFF2-40B4-BE49-F238E27FC236}">
                  <a16:creationId xmlns:a16="http://schemas.microsoft.com/office/drawing/2014/main" id="{E053D28A-FB3B-46C3-89FB-C76D38E31205}"/>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75" name="Oval 174">
              <a:extLst>
                <a:ext uri="{FF2B5EF4-FFF2-40B4-BE49-F238E27FC236}">
                  <a16:creationId xmlns:a16="http://schemas.microsoft.com/office/drawing/2014/main" id="{847FCE91-50FE-47A6-A828-18DE2CFA0B1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76" name="Oval 175">
              <a:extLst>
                <a:ext uri="{FF2B5EF4-FFF2-40B4-BE49-F238E27FC236}">
                  <a16:creationId xmlns:a16="http://schemas.microsoft.com/office/drawing/2014/main" id="{DEE4ACBD-2102-4CFA-ADD0-D57B4C2DCBE9}"/>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77" name="Group 176">
            <a:extLst>
              <a:ext uri="{FF2B5EF4-FFF2-40B4-BE49-F238E27FC236}">
                <a16:creationId xmlns:a16="http://schemas.microsoft.com/office/drawing/2014/main" id="{26ED6801-0899-4B23-B72C-18C6800539DC}"/>
              </a:ext>
            </a:extLst>
          </p:cNvPr>
          <p:cNvGrpSpPr/>
          <p:nvPr/>
        </p:nvGrpSpPr>
        <p:grpSpPr>
          <a:xfrm>
            <a:off x="958590" y="1989633"/>
            <a:ext cx="113087" cy="1438924"/>
            <a:chOff x="2438400" y="617404"/>
            <a:chExt cx="184697" cy="2088786"/>
          </a:xfrm>
        </p:grpSpPr>
        <p:sp>
          <p:nvSpPr>
            <p:cNvPr id="178" name="Oval 177">
              <a:extLst>
                <a:ext uri="{FF2B5EF4-FFF2-40B4-BE49-F238E27FC236}">
                  <a16:creationId xmlns:a16="http://schemas.microsoft.com/office/drawing/2014/main" id="{D3896EFB-48C3-4676-A300-83B2101E067C}"/>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9" name="Oval 178">
              <a:extLst>
                <a:ext uri="{FF2B5EF4-FFF2-40B4-BE49-F238E27FC236}">
                  <a16:creationId xmlns:a16="http://schemas.microsoft.com/office/drawing/2014/main" id="{C17FDA54-288F-4C34-8E66-337DA3D3D24F}"/>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0" name="Oval 179">
              <a:extLst>
                <a:ext uri="{FF2B5EF4-FFF2-40B4-BE49-F238E27FC236}">
                  <a16:creationId xmlns:a16="http://schemas.microsoft.com/office/drawing/2014/main" id="{CA945C10-15E0-48F5-B708-734A6DE65107}"/>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E0A07F5D-0AFB-4B86-A93A-A8EF528989B9}"/>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357C6277-0DA5-4D38-9140-CC42A764FF11}"/>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4707EF23-24E2-4AF8-A65A-A7DEC5212484}"/>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43FB1753-93B7-40B6-B840-CFCA1B3A16BB}"/>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EAF654D5-6859-4C05-9A63-B1231E744768}"/>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86" name="Group 185">
            <a:extLst>
              <a:ext uri="{FF2B5EF4-FFF2-40B4-BE49-F238E27FC236}">
                <a16:creationId xmlns:a16="http://schemas.microsoft.com/office/drawing/2014/main" id="{1EA20D76-1852-4CEE-BA36-E145829ACC65}"/>
              </a:ext>
            </a:extLst>
          </p:cNvPr>
          <p:cNvGrpSpPr/>
          <p:nvPr/>
        </p:nvGrpSpPr>
        <p:grpSpPr>
          <a:xfrm>
            <a:off x="3162184" y="2361185"/>
            <a:ext cx="116752" cy="699358"/>
            <a:chOff x="6771206" y="1152459"/>
            <a:chExt cx="185296" cy="992125"/>
          </a:xfrm>
        </p:grpSpPr>
        <p:sp>
          <p:nvSpPr>
            <p:cNvPr id="187" name="Oval 186">
              <a:extLst>
                <a:ext uri="{FF2B5EF4-FFF2-40B4-BE49-F238E27FC236}">
                  <a16:creationId xmlns:a16="http://schemas.microsoft.com/office/drawing/2014/main" id="{2640C7B3-408F-4570-A12E-6E340931A369}"/>
                </a:ext>
              </a:extLst>
            </p:cNvPr>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6F060FB7-E9AC-4371-BE70-65B18080D039}"/>
                </a:ext>
              </a:extLst>
            </p:cNvPr>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9" name="Oval 188">
              <a:extLst>
                <a:ext uri="{FF2B5EF4-FFF2-40B4-BE49-F238E27FC236}">
                  <a16:creationId xmlns:a16="http://schemas.microsoft.com/office/drawing/2014/main" id="{B4C4D6D9-B289-4DB8-9A40-FD1D4E7A2C53}"/>
                </a:ext>
              </a:extLst>
            </p:cNvPr>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0" name="Oval 189">
              <a:extLst>
                <a:ext uri="{FF2B5EF4-FFF2-40B4-BE49-F238E27FC236}">
                  <a16:creationId xmlns:a16="http://schemas.microsoft.com/office/drawing/2014/main" id="{7350A363-992A-4B76-84E5-F30C74CD031A}"/>
                </a:ext>
              </a:extLst>
            </p:cNvPr>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91" name="Group 190">
            <a:extLst>
              <a:ext uri="{FF2B5EF4-FFF2-40B4-BE49-F238E27FC236}">
                <a16:creationId xmlns:a16="http://schemas.microsoft.com/office/drawing/2014/main" id="{A8D25934-3303-44B4-89E8-D37344434E3E}"/>
              </a:ext>
            </a:extLst>
          </p:cNvPr>
          <p:cNvGrpSpPr/>
          <p:nvPr/>
        </p:nvGrpSpPr>
        <p:grpSpPr>
          <a:xfrm>
            <a:off x="1693143" y="1882119"/>
            <a:ext cx="110141" cy="1610380"/>
            <a:chOff x="4008388" y="965526"/>
            <a:chExt cx="180774" cy="2363274"/>
          </a:xfrm>
          <a:solidFill>
            <a:srgbClr val="FF00FF"/>
          </a:solidFill>
        </p:grpSpPr>
        <p:sp>
          <p:nvSpPr>
            <p:cNvPr id="193" name="Oval 192">
              <a:extLst>
                <a:ext uri="{FF2B5EF4-FFF2-40B4-BE49-F238E27FC236}">
                  <a16:creationId xmlns:a16="http://schemas.microsoft.com/office/drawing/2014/main" id="{C3B9A72D-288B-454E-93E7-08D8B32E7314}"/>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94" name="Oval 193">
              <a:extLst>
                <a:ext uri="{FF2B5EF4-FFF2-40B4-BE49-F238E27FC236}">
                  <a16:creationId xmlns:a16="http://schemas.microsoft.com/office/drawing/2014/main" id="{99582358-E9C0-4B30-903C-408FA5A05FE8}"/>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09" name="Oval 208">
              <a:extLst>
                <a:ext uri="{FF2B5EF4-FFF2-40B4-BE49-F238E27FC236}">
                  <a16:creationId xmlns:a16="http://schemas.microsoft.com/office/drawing/2014/main" id="{30FACA26-AE0E-41DA-AA6E-7BA8766F61E6}"/>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10" name="Oval 209">
              <a:extLst>
                <a:ext uri="{FF2B5EF4-FFF2-40B4-BE49-F238E27FC236}">
                  <a16:creationId xmlns:a16="http://schemas.microsoft.com/office/drawing/2014/main" id="{807E7C14-5B4F-4428-8181-5BD70186F0A3}"/>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11" name="Oval 210">
              <a:extLst>
                <a:ext uri="{FF2B5EF4-FFF2-40B4-BE49-F238E27FC236}">
                  <a16:creationId xmlns:a16="http://schemas.microsoft.com/office/drawing/2014/main" id="{AE1CC630-FA1F-4086-B68A-E86FAB470CB6}"/>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12" name="Oval 211">
              <a:extLst>
                <a:ext uri="{FF2B5EF4-FFF2-40B4-BE49-F238E27FC236}">
                  <a16:creationId xmlns:a16="http://schemas.microsoft.com/office/drawing/2014/main" id="{9A3CF3F3-D2E6-4B5A-AC4B-09EB32BD7ABB}"/>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13" name="Oval 212">
              <a:extLst>
                <a:ext uri="{FF2B5EF4-FFF2-40B4-BE49-F238E27FC236}">
                  <a16:creationId xmlns:a16="http://schemas.microsoft.com/office/drawing/2014/main" id="{FCB5A210-A349-4A49-8D84-1AFC16715DD1}"/>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14" name="Oval 213">
              <a:extLst>
                <a:ext uri="{FF2B5EF4-FFF2-40B4-BE49-F238E27FC236}">
                  <a16:creationId xmlns:a16="http://schemas.microsoft.com/office/drawing/2014/main" id="{CDA1EE34-60CB-4605-98F7-313CC627F92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15" name="Oval 214">
              <a:extLst>
                <a:ext uri="{FF2B5EF4-FFF2-40B4-BE49-F238E27FC236}">
                  <a16:creationId xmlns:a16="http://schemas.microsoft.com/office/drawing/2014/main" id="{1F9A3299-E4ED-4E0B-AA94-83995DEAAD89}"/>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216" name="Group 215">
            <a:extLst>
              <a:ext uri="{FF2B5EF4-FFF2-40B4-BE49-F238E27FC236}">
                <a16:creationId xmlns:a16="http://schemas.microsoft.com/office/drawing/2014/main" id="{CCAF6AE3-D684-48EF-85CF-F3DD2E7B9AB6}"/>
              </a:ext>
            </a:extLst>
          </p:cNvPr>
          <p:cNvGrpSpPr/>
          <p:nvPr/>
        </p:nvGrpSpPr>
        <p:grpSpPr>
          <a:xfrm>
            <a:off x="2433902" y="1894818"/>
            <a:ext cx="110141" cy="1610380"/>
            <a:chOff x="4008388" y="965526"/>
            <a:chExt cx="180774" cy="2363274"/>
          </a:xfrm>
          <a:solidFill>
            <a:srgbClr val="FF00FF"/>
          </a:solidFill>
        </p:grpSpPr>
        <p:sp>
          <p:nvSpPr>
            <p:cNvPr id="217" name="Oval 216">
              <a:extLst>
                <a:ext uri="{FF2B5EF4-FFF2-40B4-BE49-F238E27FC236}">
                  <a16:creationId xmlns:a16="http://schemas.microsoft.com/office/drawing/2014/main" id="{6E2A85A9-E468-4B23-B999-B1B54F3391C6}"/>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218" name="Oval 217">
              <a:extLst>
                <a:ext uri="{FF2B5EF4-FFF2-40B4-BE49-F238E27FC236}">
                  <a16:creationId xmlns:a16="http://schemas.microsoft.com/office/drawing/2014/main" id="{8FFE8CC0-4956-427E-953F-1EE7B7AC948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19" name="Oval 218">
              <a:extLst>
                <a:ext uri="{FF2B5EF4-FFF2-40B4-BE49-F238E27FC236}">
                  <a16:creationId xmlns:a16="http://schemas.microsoft.com/office/drawing/2014/main" id="{DD237DEF-474D-4613-AC1A-DF2972465F46}"/>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20" name="Oval 219">
              <a:extLst>
                <a:ext uri="{FF2B5EF4-FFF2-40B4-BE49-F238E27FC236}">
                  <a16:creationId xmlns:a16="http://schemas.microsoft.com/office/drawing/2014/main" id="{C5F421DC-DFA9-4735-A42F-3F2D4F0A012B}"/>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21" name="Oval 220">
              <a:extLst>
                <a:ext uri="{FF2B5EF4-FFF2-40B4-BE49-F238E27FC236}">
                  <a16:creationId xmlns:a16="http://schemas.microsoft.com/office/drawing/2014/main" id="{DEEC0452-ABD1-4628-9DC8-E0E1813EDC8C}"/>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22" name="Oval 221">
              <a:extLst>
                <a:ext uri="{FF2B5EF4-FFF2-40B4-BE49-F238E27FC236}">
                  <a16:creationId xmlns:a16="http://schemas.microsoft.com/office/drawing/2014/main" id="{BD9B5B2F-7938-4788-825B-B11ECD6F8C0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23" name="Oval 222">
              <a:extLst>
                <a:ext uri="{FF2B5EF4-FFF2-40B4-BE49-F238E27FC236}">
                  <a16:creationId xmlns:a16="http://schemas.microsoft.com/office/drawing/2014/main" id="{91BA7E5B-BC9B-413B-91A8-A3BB6570944E}"/>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24" name="Oval 223">
              <a:extLst>
                <a:ext uri="{FF2B5EF4-FFF2-40B4-BE49-F238E27FC236}">
                  <a16:creationId xmlns:a16="http://schemas.microsoft.com/office/drawing/2014/main" id="{99A16070-4F2F-40AD-BDB2-D7139ECE1542}"/>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25" name="Oval 224">
              <a:extLst>
                <a:ext uri="{FF2B5EF4-FFF2-40B4-BE49-F238E27FC236}">
                  <a16:creationId xmlns:a16="http://schemas.microsoft.com/office/drawing/2014/main" id="{441C343A-3EB0-4D25-8092-D6A4D1E6CAAD}"/>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226" name="Oval 225">
            <a:extLst>
              <a:ext uri="{FF2B5EF4-FFF2-40B4-BE49-F238E27FC236}">
                <a16:creationId xmlns:a16="http://schemas.microsoft.com/office/drawing/2014/main" id="{360EB8AD-C108-420A-B613-A1AE0297BA72}"/>
              </a:ext>
            </a:extLst>
          </p:cNvPr>
          <p:cNvSpPr/>
          <p:nvPr/>
        </p:nvSpPr>
        <p:spPr>
          <a:xfrm>
            <a:off x="3554459" y="2553185"/>
            <a:ext cx="661941" cy="239665"/>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538244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92">
                                            <p:txEl>
                                              <p:pRg st="0" end="0"/>
                                            </p:txEl>
                                          </p:spTgt>
                                        </p:tgtEl>
                                        <p:attrNameLst>
                                          <p:attrName>style.visibility</p:attrName>
                                        </p:attrNameLst>
                                      </p:cBhvr>
                                      <p:to>
                                        <p:strVal val="visible"/>
                                      </p:to>
                                    </p:set>
                                    <p:anim calcmode="lin" valueType="num">
                                      <p:cBhvr additive="base">
                                        <p:cTn id="7" dur="500" fill="hold"/>
                                        <p:tgtEl>
                                          <p:spTgt spid="19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additive="base">
                                        <p:cTn id="13" dur="500" fill="hold"/>
                                        <p:tgtEl>
                                          <p:spTgt spid="76"/>
                                        </p:tgtEl>
                                        <p:attrNameLst>
                                          <p:attrName>ppt_x</p:attrName>
                                        </p:attrNameLst>
                                      </p:cBhvr>
                                      <p:tavLst>
                                        <p:tav tm="0">
                                          <p:val>
                                            <p:strVal val="0-#ppt_w/2"/>
                                          </p:val>
                                        </p:tav>
                                        <p:tav tm="100000">
                                          <p:val>
                                            <p:strVal val="#ppt_x"/>
                                          </p:val>
                                        </p:tav>
                                      </p:tavLst>
                                    </p:anim>
                                    <p:anim calcmode="lin" valueType="num">
                                      <p:cBhvr additive="base">
                                        <p:cTn id="14" dur="500" fill="hold"/>
                                        <p:tgtEl>
                                          <p:spTgt spid="7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66"/>
                                        </p:tgtEl>
                                        <p:attrNameLst>
                                          <p:attrName>style.visibility</p:attrName>
                                        </p:attrNameLst>
                                      </p:cBhvr>
                                      <p:to>
                                        <p:strVal val="visible"/>
                                      </p:to>
                                    </p:set>
                                    <p:anim calcmode="lin" valueType="num">
                                      <p:cBhvr additive="base">
                                        <p:cTn id="17" dur="500" fill="hold"/>
                                        <p:tgtEl>
                                          <p:spTgt spid="166"/>
                                        </p:tgtEl>
                                        <p:attrNameLst>
                                          <p:attrName>ppt_x</p:attrName>
                                        </p:attrNameLst>
                                      </p:cBhvr>
                                      <p:tavLst>
                                        <p:tav tm="0">
                                          <p:val>
                                            <p:strVal val="0-#ppt_w/2"/>
                                          </p:val>
                                        </p:tav>
                                        <p:tav tm="100000">
                                          <p:val>
                                            <p:strVal val="#ppt_x"/>
                                          </p:val>
                                        </p:tav>
                                      </p:tavLst>
                                    </p:anim>
                                    <p:anim calcmode="lin" valueType="num">
                                      <p:cBhvr additive="base">
                                        <p:cTn id="18" dur="500" fill="hold"/>
                                        <p:tgtEl>
                                          <p:spTgt spid="166"/>
                                        </p:tgtEl>
                                        <p:attrNameLst>
                                          <p:attrName>ppt_y</p:attrName>
                                        </p:attrNameLst>
                                      </p:cBhvr>
                                      <p:tavLst>
                                        <p:tav tm="0">
                                          <p:val>
                                            <p:strVal val="#ppt_y"/>
                                          </p:val>
                                        </p:tav>
                                        <p:tav tm="100000">
                                          <p:val>
                                            <p:strVal val="#ppt_y"/>
                                          </p:val>
                                        </p:tav>
                                      </p:tavLst>
                                    </p:anim>
                                  </p:childTnLst>
                                </p:cTn>
                              </p:par>
                            </p:childTnLst>
                          </p:cTn>
                        </p:par>
                        <p:par>
                          <p:cTn id="19" fill="hold">
                            <p:stCondLst>
                              <p:cond delay="500"/>
                            </p:stCondLst>
                            <p:childTnLst>
                              <p:par>
                                <p:cTn id="20" presetID="2" presetClass="entr" presetSubtype="8" fill="hold" nodeType="afterEffect">
                                  <p:stCondLst>
                                    <p:cond delay="0"/>
                                  </p:stCondLst>
                                  <p:childTnLst>
                                    <p:set>
                                      <p:cBhvr>
                                        <p:cTn id="21" dur="1" fill="hold">
                                          <p:stCondLst>
                                            <p:cond delay="0"/>
                                          </p:stCondLst>
                                        </p:cTn>
                                        <p:tgtEl>
                                          <p:spTgt spid="177"/>
                                        </p:tgtEl>
                                        <p:attrNameLst>
                                          <p:attrName>style.visibility</p:attrName>
                                        </p:attrNameLst>
                                      </p:cBhvr>
                                      <p:to>
                                        <p:strVal val="visible"/>
                                      </p:to>
                                    </p:set>
                                    <p:anim calcmode="lin" valueType="num">
                                      <p:cBhvr additive="base">
                                        <p:cTn id="22" dur="500" fill="hold"/>
                                        <p:tgtEl>
                                          <p:spTgt spid="177"/>
                                        </p:tgtEl>
                                        <p:attrNameLst>
                                          <p:attrName>ppt_x</p:attrName>
                                        </p:attrNameLst>
                                      </p:cBhvr>
                                      <p:tavLst>
                                        <p:tav tm="0">
                                          <p:val>
                                            <p:strVal val="0-#ppt_w/2"/>
                                          </p:val>
                                        </p:tav>
                                        <p:tav tm="100000">
                                          <p:val>
                                            <p:strVal val="#ppt_x"/>
                                          </p:val>
                                        </p:tav>
                                      </p:tavLst>
                                    </p:anim>
                                    <p:anim calcmode="lin" valueType="num">
                                      <p:cBhvr additive="base">
                                        <p:cTn id="23" dur="500" fill="hold"/>
                                        <p:tgtEl>
                                          <p:spTgt spid="177"/>
                                        </p:tgtEl>
                                        <p:attrNameLst>
                                          <p:attrName>ppt_y</p:attrName>
                                        </p:attrNameLst>
                                      </p:cBhvr>
                                      <p:tavLst>
                                        <p:tav tm="0">
                                          <p:val>
                                            <p:strVal val="#ppt_y"/>
                                          </p:val>
                                        </p:tav>
                                        <p:tav tm="100000">
                                          <p:val>
                                            <p:strVal val="#ppt_y"/>
                                          </p:val>
                                        </p:tav>
                                      </p:tavLst>
                                    </p:anim>
                                  </p:childTnLst>
                                </p:cTn>
                              </p:par>
                            </p:childTnLst>
                          </p:cTn>
                        </p:par>
                        <p:par>
                          <p:cTn id="24" fill="hold">
                            <p:stCondLst>
                              <p:cond delay="1000"/>
                            </p:stCondLst>
                            <p:childTnLst>
                              <p:par>
                                <p:cTn id="25" presetID="8" presetClass="emph" presetSubtype="0" fill="hold" nodeType="afterEffect">
                                  <p:stCondLst>
                                    <p:cond delay="0"/>
                                  </p:stCondLst>
                                  <p:childTnLst>
                                    <p:animRot by="-5400000">
                                      <p:cBhvr>
                                        <p:cTn id="26" dur="500" fill="hold"/>
                                        <p:tgtEl>
                                          <p:spTgt spid="76"/>
                                        </p:tgtEl>
                                        <p:attrNameLst>
                                          <p:attrName>r</p:attrName>
                                        </p:attrNameLst>
                                      </p:cBhvr>
                                    </p:animRot>
                                  </p:childTnLst>
                                </p:cTn>
                              </p:par>
                              <p:par>
                                <p:cTn id="27" presetID="1" presetClass="exit" presetSubtype="0" fill="hold" nodeType="withEffect">
                                  <p:stCondLst>
                                    <p:cond delay="0"/>
                                  </p:stCondLst>
                                  <p:childTnLst>
                                    <p:set>
                                      <p:cBhvr>
                                        <p:cTn id="28" dur="1" fill="hold">
                                          <p:stCondLst>
                                            <p:cond delay="0"/>
                                          </p:stCondLst>
                                        </p:cTn>
                                        <p:tgtEl>
                                          <p:spTgt spid="177"/>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167"/>
                                        </p:tgtEl>
                                        <p:attrNameLst>
                                          <p:attrName>style.visibility</p:attrName>
                                        </p:attrNameLst>
                                      </p:cBhvr>
                                      <p:to>
                                        <p:strVal val="visible"/>
                                      </p:to>
                                    </p:set>
                                  </p:childTnLst>
                                </p:cTn>
                              </p:par>
                              <p:par>
                                <p:cTn id="31" presetID="42" presetClass="path" presetSubtype="0" accel="50000" decel="50000" fill="hold" nodeType="withEffect">
                                  <p:stCondLst>
                                    <p:cond delay="0"/>
                                  </p:stCondLst>
                                  <p:childTnLst>
                                    <p:animMotion origin="layout" path="M 5.55556E-7 5.55112E-17 L 0.08125 -0.00069 " pathEditMode="relative" rAng="0" ptsTypes="AA">
                                      <p:cBhvr>
                                        <p:cTn id="32" dur="700" fill="hold"/>
                                        <p:tgtEl>
                                          <p:spTgt spid="167"/>
                                        </p:tgtEl>
                                        <p:attrNameLst>
                                          <p:attrName>ppt_x</p:attrName>
                                          <p:attrName>ppt_y</p:attrName>
                                        </p:attrNameLst>
                                      </p:cBhvr>
                                      <p:rCtr x="4062" y="-46"/>
                                    </p:animMotion>
                                  </p:childTnLst>
                                </p:cTn>
                              </p:par>
                            </p:childTnLst>
                          </p:cTn>
                        </p:par>
                        <p:par>
                          <p:cTn id="33" fill="hold">
                            <p:stCondLst>
                              <p:cond delay="1700"/>
                            </p:stCondLst>
                            <p:childTnLst>
                              <p:par>
                                <p:cTn id="34" presetID="0" presetClass="path" presetSubtype="0" accel="50000" decel="50000" fill="hold" nodeType="afterEffect">
                                  <p:stCondLst>
                                    <p:cond delay="0"/>
                                  </p:stCondLst>
                                  <p:childTnLst>
                                    <p:animMotion origin="layout" path="M -0.00694 -0.00069 L -0.00694 -0.00046 L 0.01129 -0.025 C 0.01285 -0.02708 0.01407 -0.0294 0.0158 -0.03102 C 0.01893 -0.03379 0.0224 -0.03565 0.025 -0.03912 C 0.02639 -0.0412 0.02778 -0.04352 0.02952 -0.04514 C 0.0323 -0.04815 0.03594 -0.04977 0.03855 -0.05324 C 0.0474 -0.06504 0.0382 -0.0537 0.0507 -0.06528 C 0.06198 -0.07592 0.054 -0.07153 0.06285 -0.07546 C 0.0658 -0.06319 0.06476 -0.0706 0.06285 -0.0493 C 0.06181 -0.03889 0.06077 -0.02893 0.05834 -0.01898 C 0.05782 -0.0169 0.05712 -0.01504 0.05677 -0.01296 C 0.05608 -0.00903 0.05573 -0.00486 0.05521 -0.00069 C 0.04792 -0.00579 0.04862 -0.00463 0.04167 -0.01296 C 0.03889 -0.0162 0.03594 -0.01898 0.03403 -0.02291 C 0.03299 -0.025 0.0323 -0.02731 0.03108 -0.02916 C 0.02969 -0.03079 0.02813 -0.03194 0.02639 -0.0331 C 0.0198 -0.0375 0.01841 -0.03727 0.01129 -0.03912 C 0.00608 -0.04259 0.00052 -0.04722 -0.00538 -0.0493 C -0.00781 -0.05 -0.01041 -0.05069 -0.01302 -0.05116 C -0.02395 -0.0537 -0.02795 -0.0537 -0.04027 -0.05532 C -0.0427 -0.05602 -0.04513 -0.05741 -0.04774 -0.05741 C -0.04948 -0.05741 -0.05225 -0.05741 -0.05225 -0.05532 C -0.05225 -0.05278 -0.04948 -0.05208 -0.04774 -0.05116 C -0.0434 -0.0493 -0.03871 -0.04838 -0.0342 -0.04722 C -0.01701 -0.04282 -0.01701 -0.04329 -0.00086 -0.0412 C 0.00122 -0.04051 0.00313 -0.03981 0.00521 -0.03912 C 0.00782 -0.03842 0.01025 -0.03796 0.01285 -0.03704 C 0.01598 -0.03611 0.01875 -0.03403 0.02188 -0.0331 C 0.02396 -0.03241 0.02605 -0.03194 0.02796 -0.03102 C 0.03108 -0.02986 0.03386 -0.02731 0.03698 -0.02708 L 0.05365 -0.025 C 0.06389 -0.01829 0.05556 -0.02315 0.0658 -0.01898 C 0.06893 -0.01782 0.07171 -0.01528 0.075 -0.01504 L 0.09011 -0.01296 C 0.09167 -0.01157 0.09289 -0.00972 0.09462 -0.00879 C 0.09653 -0.00787 0.09862 -0.00764 0.1007 -0.00694 C 0.10226 -0.00625 0.10365 -0.00555 0.10521 -0.00486 C 0.10886 -0.01921 0.10365 -0.00185 0.11129 -0.0169 C 0.11216 -0.01875 0.11216 -0.02106 0.11285 -0.02291 C 0.11459 -0.02778 0.11684 -0.03241 0.11893 -0.03704 C 0.1198 -0.03912 0.12101 -0.04097 0.12188 -0.04329 C 0.12813 -0.05995 0.11771 -0.03796 0.12639 -0.05532 C 0.12726 -0.05972 0.12952 -0.07245 0.13108 -0.07546 C 0.13195 -0.07754 0.13247 -0.08055 0.13403 -0.08148 C 0.1349 -0.08217 0.13403 -0.07893 0.13403 -0.07754 L 0.14775 -0.01504 " pathEditMode="relative" rAng="0" ptsTypes="AAAAAAAAAAAAAAAAAAAAAAAAAAAAAAAAAAAAAAAAAAAAAAA">
                                      <p:cBhvr>
                                        <p:cTn id="35" dur="500" fill="hold"/>
                                        <p:tgtEl>
                                          <p:spTgt spid="76"/>
                                        </p:tgtEl>
                                        <p:attrNameLst>
                                          <p:attrName>ppt_x</p:attrName>
                                          <p:attrName>ppt_y</p:attrName>
                                        </p:attrNameLst>
                                      </p:cBhvr>
                                      <p:rCtr x="5469" y="-4051"/>
                                    </p:animMotion>
                                  </p:childTnLst>
                                </p:cTn>
                              </p:par>
                              <p:par>
                                <p:cTn id="36" presetID="1" presetClass="exit" presetSubtype="0" fill="hold" nodeType="withEffect">
                                  <p:stCondLst>
                                    <p:cond delay="0"/>
                                  </p:stCondLst>
                                  <p:childTnLst>
                                    <p:set>
                                      <p:cBhvr>
                                        <p:cTn id="37" dur="1" fill="hold">
                                          <p:stCondLst>
                                            <p:cond delay="0"/>
                                          </p:stCondLst>
                                        </p:cTn>
                                        <p:tgtEl>
                                          <p:spTgt spid="167"/>
                                        </p:tgtEl>
                                        <p:attrNameLst>
                                          <p:attrName>style.visibility</p:attrName>
                                        </p:attrNameLst>
                                      </p:cBhvr>
                                      <p:to>
                                        <p:strVal val="hidden"/>
                                      </p:to>
                                    </p:set>
                                  </p:childTnLst>
                                </p:cTn>
                              </p:par>
                              <p:par>
                                <p:cTn id="38" presetID="1" presetClass="entr" presetSubtype="0" fill="hold" nodeType="withEffect">
                                  <p:stCondLst>
                                    <p:cond delay="0"/>
                                  </p:stCondLst>
                                  <p:childTnLst>
                                    <p:set>
                                      <p:cBhvr>
                                        <p:cTn id="39" dur="1" fill="hold">
                                          <p:stCondLst>
                                            <p:cond delay="0"/>
                                          </p:stCondLst>
                                        </p:cTn>
                                        <p:tgtEl>
                                          <p:spTgt spid="191"/>
                                        </p:tgtEl>
                                        <p:attrNameLst>
                                          <p:attrName>style.visibility</p:attrName>
                                        </p:attrNameLst>
                                      </p:cBhvr>
                                      <p:to>
                                        <p:strVal val="visible"/>
                                      </p:to>
                                    </p:set>
                                  </p:childTnLst>
                                </p:cTn>
                              </p:par>
                              <p:par>
                                <p:cTn id="40" presetID="42" presetClass="path" presetSubtype="0" accel="50000" decel="50000" fill="hold" nodeType="withEffect">
                                  <p:stCondLst>
                                    <p:cond delay="0"/>
                                  </p:stCondLst>
                                  <p:childTnLst>
                                    <p:animMotion origin="layout" path="M 4.16667E-6 1.85185E-6 L 0.08125 -0.0007 " pathEditMode="relative" rAng="0" ptsTypes="AA">
                                      <p:cBhvr>
                                        <p:cTn id="41" dur="900" fill="hold"/>
                                        <p:tgtEl>
                                          <p:spTgt spid="191"/>
                                        </p:tgtEl>
                                        <p:attrNameLst>
                                          <p:attrName>ppt_x</p:attrName>
                                          <p:attrName>ppt_y</p:attrName>
                                        </p:attrNameLst>
                                      </p:cBhvr>
                                      <p:rCtr x="4062" y="-46"/>
                                    </p:animMotion>
                                  </p:childTnLst>
                                </p:cTn>
                              </p:par>
                            </p:childTnLst>
                          </p:cTn>
                        </p:par>
                        <p:par>
                          <p:cTn id="42" fill="hold">
                            <p:stCondLst>
                              <p:cond delay="2600"/>
                            </p:stCondLst>
                            <p:childTnLst>
                              <p:par>
                                <p:cTn id="43" presetID="45" presetClass="entr" presetSubtype="0" fill="hold" nodeType="afterEffect">
                                  <p:stCondLst>
                                    <p:cond delay="0"/>
                                  </p:stCondLst>
                                  <p:childTnLst>
                                    <p:set>
                                      <p:cBhvr>
                                        <p:cTn id="44" dur="1" fill="hold">
                                          <p:stCondLst>
                                            <p:cond delay="0"/>
                                          </p:stCondLst>
                                        </p:cTn>
                                        <p:tgtEl>
                                          <p:spTgt spid="76"/>
                                        </p:tgtEl>
                                        <p:attrNameLst>
                                          <p:attrName>style.visibility</p:attrName>
                                        </p:attrNameLst>
                                      </p:cBhvr>
                                      <p:to>
                                        <p:strVal val="visible"/>
                                      </p:to>
                                    </p:set>
                                    <p:animEffect transition="in" filter="fade">
                                      <p:cBhvr>
                                        <p:cTn id="45" dur="500"/>
                                        <p:tgtEl>
                                          <p:spTgt spid="76"/>
                                        </p:tgtEl>
                                      </p:cBhvr>
                                    </p:animEffect>
                                    <p:anim calcmode="lin" valueType="num">
                                      <p:cBhvr>
                                        <p:cTn id="46" dur="500" fill="hold"/>
                                        <p:tgtEl>
                                          <p:spTgt spid="76"/>
                                        </p:tgtEl>
                                        <p:attrNameLst>
                                          <p:attrName>ppt_w</p:attrName>
                                        </p:attrNameLst>
                                      </p:cBhvr>
                                      <p:tavLst>
                                        <p:tav tm="0" fmla="#ppt_w*sin(2.5*pi*$)">
                                          <p:val>
                                            <p:fltVal val="0"/>
                                          </p:val>
                                        </p:tav>
                                        <p:tav tm="100000">
                                          <p:val>
                                            <p:fltVal val="1"/>
                                          </p:val>
                                        </p:tav>
                                      </p:tavLst>
                                    </p:anim>
                                    <p:anim calcmode="lin" valueType="num">
                                      <p:cBhvr>
                                        <p:cTn id="47" dur="500" fill="hold"/>
                                        <p:tgtEl>
                                          <p:spTgt spid="76"/>
                                        </p:tgtEl>
                                        <p:attrNameLst>
                                          <p:attrName>ppt_h</p:attrName>
                                        </p:attrNameLst>
                                      </p:cBhvr>
                                      <p:tavLst>
                                        <p:tav tm="0">
                                          <p:val>
                                            <p:strVal val="#ppt_h"/>
                                          </p:val>
                                        </p:tav>
                                        <p:tav tm="100000">
                                          <p:val>
                                            <p:strVal val="#ppt_h"/>
                                          </p:val>
                                        </p:tav>
                                      </p:tavLst>
                                    </p:anim>
                                  </p:childTnLst>
                                </p:cTn>
                              </p:par>
                            </p:childTnLst>
                          </p:cTn>
                        </p:par>
                        <p:par>
                          <p:cTn id="48" fill="hold">
                            <p:stCondLst>
                              <p:cond delay="3100"/>
                            </p:stCondLst>
                            <p:childTnLst>
                              <p:par>
                                <p:cTn id="49" presetID="8" presetClass="emph" presetSubtype="0" fill="hold" nodeType="afterEffect">
                                  <p:stCondLst>
                                    <p:cond delay="0"/>
                                  </p:stCondLst>
                                  <p:childTnLst>
                                    <p:animRot by="5400000">
                                      <p:cBhvr>
                                        <p:cTn id="50" dur="500" fill="hold"/>
                                        <p:tgtEl>
                                          <p:spTgt spid="76"/>
                                        </p:tgtEl>
                                        <p:attrNameLst>
                                          <p:attrName>r</p:attrName>
                                        </p:attrNameLst>
                                      </p:cBhvr>
                                    </p:animRot>
                                  </p:childTnLst>
                                </p:cTn>
                              </p:par>
                              <p:par>
                                <p:cTn id="51" presetID="1" presetClass="exit" presetSubtype="0" fill="hold" nodeType="withEffect">
                                  <p:stCondLst>
                                    <p:cond delay="0"/>
                                  </p:stCondLst>
                                  <p:childTnLst>
                                    <p:set>
                                      <p:cBhvr>
                                        <p:cTn id="52" dur="1" fill="hold">
                                          <p:stCondLst>
                                            <p:cond delay="0"/>
                                          </p:stCondLst>
                                        </p:cTn>
                                        <p:tgtEl>
                                          <p:spTgt spid="191"/>
                                        </p:tgtEl>
                                        <p:attrNameLst>
                                          <p:attrName>style.visibility</p:attrName>
                                        </p:attrNameLst>
                                      </p:cBhvr>
                                      <p:to>
                                        <p:strVal val="hidden"/>
                                      </p:to>
                                    </p:set>
                                  </p:childTnLst>
                                </p:cTn>
                              </p:par>
                              <p:par>
                                <p:cTn id="53" presetID="1" presetClass="entr" presetSubtype="0" fill="hold" nodeType="withEffect">
                                  <p:stCondLst>
                                    <p:cond delay="0"/>
                                  </p:stCondLst>
                                  <p:childTnLst>
                                    <p:set>
                                      <p:cBhvr>
                                        <p:cTn id="54" dur="1" fill="hold">
                                          <p:stCondLst>
                                            <p:cond delay="0"/>
                                          </p:stCondLst>
                                        </p:cTn>
                                        <p:tgtEl>
                                          <p:spTgt spid="216"/>
                                        </p:tgtEl>
                                        <p:attrNameLst>
                                          <p:attrName>style.visibility</p:attrName>
                                        </p:attrNameLst>
                                      </p:cBhvr>
                                      <p:to>
                                        <p:strVal val="visible"/>
                                      </p:to>
                                    </p:set>
                                  </p:childTnLst>
                                </p:cTn>
                              </p:par>
                              <p:par>
                                <p:cTn id="55" presetID="42" presetClass="path" presetSubtype="0" accel="50000" decel="50000" fill="hold" nodeType="withEffect">
                                  <p:stCondLst>
                                    <p:cond delay="0"/>
                                  </p:stCondLst>
                                  <p:childTnLst>
                                    <p:animMotion origin="layout" path="M -2.22222E-6 5.55112E-17 L 0.08125 -0.00069 " pathEditMode="relative" rAng="0" ptsTypes="AA">
                                      <p:cBhvr>
                                        <p:cTn id="56" dur="800" fill="hold"/>
                                        <p:tgtEl>
                                          <p:spTgt spid="216"/>
                                        </p:tgtEl>
                                        <p:attrNameLst>
                                          <p:attrName>ppt_x</p:attrName>
                                          <p:attrName>ppt_y</p:attrName>
                                        </p:attrNameLst>
                                      </p:cBhvr>
                                      <p:rCtr x="4062" y="-46"/>
                                    </p:animMotion>
                                  </p:childTnLst>
                                </p:cTn>
                              </p:par>
                            </p:childTnLst>
                          </p:cTn>
                        </p:par>
                        <p:par>
                          <p:cTn id="57" fill="hold">
                            <p:stCondLst>
                              <p:cond delay="3900"/>
                            </p:stCondLst>
                            <p:childTnLst>
                              <p:par>
                                <p:cTn id="58" presetID="0" presetClass="path" presetSubtype="0" accel="50000" decel="50000" fill="hold" nodeType="afterEffect">
                                  <p:stCondLst>
                                    <p:cond delay="0"/>
                                  </p:stCondLst>
                                  <p:childTnLst>
                                    <p:animMotion origin="layout" path="M 0.16129 -0.01273 L 0.16129 -0.0125 C 0.16528 -0.01551 0.16962 -0.01759 0.17344 -0.02083 C 0.17674 -0.02384 0.17882 -0.0287 0.18091 -0.03287 C 0.1816 -0.03704 0.18351 -0.05254 0.18542 -0.05509 C 0.18698 -0.05717 0.18837 -0.05949 0.18993 -0.06134 C 0.1915 -0.06273 0.19636 -0.06458 0.19462 -0.06528 C 0.19167 -0.06666 0.18855 -0.06389 0.18542 -0.06319 C 0.18403 -0.0625 0.18247 -0.0618 0.18091 -0.06134 C 0.17848 -0.06041 0.17587 -0.06041 0.17344 -0.05926 C 0.17118 -0.05833 0.16927 -0.05671 0.16737 -0.05509 C 0.1658 -0.05393 0.16441 -0.05208 0.16285 -0.05116 C 0.16042 -0.05 0.15764 -0.05 0.15521 -0.04907 C 0.15365 -0.04861 0.15226 -0.04768 0.1507 -0.04722 C 0.14862 -0.04305 0.14549 -0.03981 0.14462 -0.03495 C 0.14271 -0.02477 0.14375 -0.02963 0.14167 -0.02083 C 0.14358 -0.02014 0.14566 -0.01944 0.14757 -0.01875 C 0.1507 -0.01805 0.15382 -0.01805 0.15677 -0.0169 C 0.16528 -0.01296 0.1573 -0.01227 0.1658 -0.00671 C 0.16806 -0.00532 0.17084 -0.00555 0.17344 -0.00463 C 0.17535 -0.00416 0.17743 -0.00347 0.17934 -0.00278 C 0.18299 -0.00139 0.18646 0.00046 0.18993 0.00139 C 0.19497 0.00255 0.20018 0.00278 0.20521 0.00324 C 0.2066 0.00463 0.20834 0.00579 0.20973 0.00741 C 0.22136 0.02037 0.20747 0.00741 0.21875 0.01759 C 0.22066 0.0169 0.22726 0.01482 0.22934 0.01343 C 0.23351 0.01065 0.23507 0.00787 0.23837 0.00324 C 0.2408 -0.00625 0.24115 -0.0044 0.23837 -0.01875 C 0.23837 -0.01944 0.2375 -0.01875 0.23698 -0.01875 L 0.23698 -0.01852 " pathEditMode="relative" rAng="0" ptsTypes="AAAAAAAAAAAAAAAAAAAAAAAAAAAAAA">
                                      <p:cBhvr>
                                        <p:cTn id="59" dur="500" fill="hold"/>
                                        <p:tgtEl>
                                          <p:spTgt spid="76"/>
                                        </p:tgtEl>
                                        <p:attrNameLst>
                                          <p:attrName>ppt_x</p:attrName>
                                          <p:attrName>ppt_y</p:attrName>
                                        </p:attrNameLst>
                                      </p:cBhvr>
                                      <p:rCtr x="2969" y="-1134"/>
                                    </p:animMotion>
                                  </p:childTnLst>
                                </p:cTn>
                              </p:par>
                            </p:childTnLst>
                          </p:cTn>
                        </p:par>
                        <p:par>
                          <p:cTn id="60" fill="hold">
                            <p:stCondLst>
                              <p:cond delay="4400"/>
                            </p:stCondLst>
                            <p:childTnLst>
                              <p:par>
                                <p:cTn id="61" presetID="1" presetClass="exit" presetSubtype="0" fill="hold" nodeType="afterEffect">
                                  <p:stCondLst>
                                    <p:cond delay="0"/>
                                  </p:stCondLst>
                                  <p:childTnLst>
                                    <p:set>
                                      <p:cBhvr>
                                        <p:cTn id="62" dur="1" fill="hold">
                                          <p:stCondLst>
                                            <p:cond delay="499"/>
                                          </p:stCondLst>
                                        </p:cTn>
                                        <p:tgtEl>
                                          <p:spTgt spid="76"/>
                                        </p:tgtEl>
                                        <p:attrNameLst>
                                          <p:attrName>style.visibility</p:attrName>
                                        </p:attrNameLst>
                                      </p:cBhvr>
                                      <p:to>
                                        <p:strVal val="hidden"/>
                                      </p:to>
                                    </p:set>
                                  </p:childTnLst>
                                </p:cTn>
                              </p:par>
                            </p:childTnLst>
                          </p:cTn>
                        </p:par>
                        <p:par>
                          <p:cTn id="63" fill="hold">
                            <p:stCondLst>
                              <p:cond delay="4900"/>
                            </p:stCondLst>
                            <p:childTnLst>
                              <p:par>
                                <p:cTn id="64" presetID="31" presetClass="entr" presetSubtype="0" fill="hold" nodeType="afterEffect">
                                  <p:stCondLst>
                                    <p:cond delay="0"/>
                                  </p:stCondLst>
                                  <p:childTnLst>
                                    <p:set>
                                      <p:cBhvr>
                                        <p:cTn id="65" dur="1" fill="hold">
                                          <p:stCondLst>
                                            <p:cond delay="0"/>
                                          </p:stCondLst>
                                        </p:cTn>
                                        <p:tgtEl>
                                          <p:spTgt spid="127"/>
                                        </p:tgtEl>
                                        <p:attrNameLst>
                                          <p:attrName>style.visibility</p:attrName>
                                        </p:attrNameLst>
                                      </p:cBhvr>
                                      <p:to>
                                        <p:strVal val="visible"/>
                                      </p:to>
                                    </p:set>
                                    <p:anim calcmode="lin" valueType="num">
                                      <p:cBhvr>
                                        <p:cTn id="66" dur="500" fill="hold"/>
                                        <p:tgtEl>
                                          <p:spTgt spid="127"/>
                                        </p:tgtEl>
                                        <p:attrNameLst>
                                          <p:attrName>ppt_w</p:attrName>
                                        </p:attrNameLst>
                                      </p:cBhvr>
                                      <p:tavLst>
                                        <p:tav tm="0">
                                          <p:val>
                                            <p:fltVal val="0"/>
                                          </p:val>
                                        </p:tav>
                                        <p:tav tm="100000">
                                          <p:val>
                                            <p:strVal val="#ppt_w"/>
                                          </p:val>
                                        </p:tav>
                                      </p:tavLst>
                                    </p:anim>
                                    <p:anim calcmode="lin" valueType="num">
                                      <p:cBhvr>
                                        <p:cTn id="67" dur="500" fill="hold"/>
                                        <p:tgtEl>
                                          <p:spTgt spid="127"/>
                                        </p:tgtEl>
                                        <p:attrNameLst>
                                          <p:attrName>ppt_h</p:attrName>
                                        </p:attrNameLst>
                                      </p:cBhvr>
                                      <p:tavLst>
                                        <p:tav tm="0">
                                          <p:val>
                                            <p:fltVal val="0"/>
                                          </p:val>
                                        </p:tav>
                                        <p:tav tm="100000">
                                          <p:val>
                                            <p:strVal val="#ppt_h"/>
                                          </p:val>
                                        </p:tav>
                                      </p:tavLst>
                                    </p:anim>
                                    <p:anim calcmode="lin" valueType="num">
                                      <p:cBhvr>
                                        <p:cTn id="68" dur="500" fill="hold"/>
                                        <p:tgtEl>
                                          <p:spTgt spid="127"/>
                                        </p:tgtEl>
                                        <p:attrNameLst>
                                          <p:attrName>style.rotation</p:attrName>
                                        </p:attrNameLst>
                                      </p:cBhvr>
                                      <p:tavLst>
                                        <p:tav tm="0">
                                          <p:val>
                                            <p:fltVal val="90"/>
                                          </p:val>
                                        </p:tav>
                                        <p:tav tm="100000">
                                          <p:val>
                                            <p:fltVal val="0"/>
                                          </p:val>
                                        </p:tav>
                                      </p:tavLst>
                                    </p:anim>
                                    <p:animEffect transition="in" filter="fade">
                                      <p:cBhvr>
                                        <p:cTn id="69" dur="500"/>
                                        <p:tgtEl>
                                          <p:spTgt spid="127"/>
                                        </p:tgtEl>
                                      </p:cBhvr>
                                    </p:animEffect>
                                  </p:childTnLst>
                                </p:cTn>
                              </p:par>
                              <p:par>
                                <p:cTn id="70" presetID="1" presetClass="exit" presetSubtype="0" fill="hold" nodeType="withEffect">
                                  <p:stCondLst>
                                    <p:cond delay="0"/>
                                  </p:stCondLst>
                                  <p:childTnLst>
                                    <p:set>
                                      <p:cBhvr>
                                        <p:cTn id="71" dur="1" fill="hold">
                                          <p:stCondLst>
                                            <p:cond delay="0"/>
                                          </p:stCondLst>
                                        </p:cTn>
                                        <p:tgtEl>
                                          <p:spTgt spid="216"/>
                                        </p:tgtEl>
                                        <p:attrNameLst>
                                          <p:attrName>style.visibility</p:attrName>
                                        </p:attrNameLst>
                                      </p:cBhvr>
                                      <p:to>
                                        <p:strVal val="hidden"/>
                                      </p:to>
                                    </p:set>
                                  </p:childTnLst>
                                </p:cTn>
                              </p:par>
                              <p:par>
                                <p:cTn id="72" presetID="1" presetClass="entr" presetSubtype="0" fill="hold" nodeType="withEffect">
                                  <p:stCondLst>
                                    <p:cond delay="0"/>
                                  </p:stCondLst>
                                  <p:childTnLst>
                                    <p:set>
                                      <p:cBhvr>
                                        <p:cTn id="73" dur="1" fill="hold">
                                          <p:stCondLst>
                                            <p:cond delay="0"/>
                                          </p:stCondLst>
                                        </p:cTn>
                                        <p:tgtEl>
                                          <p:spTgt spid="186"/>
                                        </p:tgtEl>
                                        <p:attrNameLst>
                                          <p:attrName>style.visibility</p:attrName>
                                        </p:attrNameLst>
                                      </p:cBhvr>
                                      <p:to>
                                        <p:strVal val="visible"/>
                                      </p:to>
                                    </p:set>
                                  </p:childTnLst>
                                </p:cTn>
                              </p:par>
                              <p:par>
                                <p:cTn id="74" presetID="42" presetClass="path" presetSubtype="0" accel="50000" decel="50000" fill="hold" nodeType="withEffect">
                                  <p:stCondLst>
                                    <p:cond delay="0"/>
                                  </p:stCondLst>
                                  <p:childTnLst>
                                    <p:animMotion origin="layout" path="M -3.33333E-6 1.11111E-6 L 0.079 0.00139 " pathEditMode="relative" rAng="0" ptsTypes="AA">
                                      <p:cBhvr>
                                        <p:cTn id="75" dur="800" fill="hold"/>
                                        <p:tgtEl>
                                          <p:spTgt spid="186"/>
                                        </p:tgtEl>
                                        <p:attrNameLst>
                                          <p:attrName>ppt_x</p:attrName>
                                          <p:attrName>ppt_y</p:attrName>
                                        </p:attrNameLst>
                                      </p:cBhvr>
                                      <p:rCtr x="3941" y="69"/>
                                    </p:animMotion>
                                  </p:childTnLst>
                                </p:cTn>
                              </p:par>
                            </p:childTnLst>
                          </p:cTn>
                        </p:par>
                      </p:childTnLst>
                    </p:cTn>
                  </p:par>
                  <p:par>
                    <p:cTn id="76" fill="hold">
                      <p:stCondLst>
                        <p:cond delay="indefinite"/>
                      </p:stCondLst>
                      <p:childTnLst>
                        <p:par>
                          <p:cTn id="77" fill="hold">
                            <p:stCondLst>
                              <p:cond delay="0"/>
                            </p:stCondLst>
                            <p:childTnLst>
                              <p:par>
                                <p:cTn id="78" presetID="2" presetClass="entr" presetSubtype="8" fill="hold" nodeType="clickEffect">
                                  <p:stCondLst>
                                    <p:cond delay="0"/>
                                  </p:stCondLst>
                                  <p:childTnLst>
                                    <p:set>
                                      <p:cBhvr>
                                        <p:cTn id="79" dur="1" fill="hold">
                                          <p:stCondLst>
                                            <p:cond delay="0"/>
                                          </p:stCondLst>
                                        </p:cTn>
                                        <p:tgtEl>
                                          <p:spTgt spid="161"/>
                                        </p:tgtEl>
                                        <p:attrNameLst>
                                          <p:attrName>style.visibility</p:attrName>
                                        </p:attrNameLst>
                                      </p:cBhvr>
                                      <p:to>
                                        <p:strVal val="visible"/>
                                      </p:to>
                                    </p:set>
                                    <p:anim calcmode="lin" valueType="num">
                                      <p:cBhvr additive="base">
                                        <p:cTn id="80" dur="500" fill="hold"/>
                                        <p:tgtEl>
                                          <p:spTgt spid="161"/>
                                        </p:tgtEl>
                                        <p:attrNameLst>
                                          <p:attrName>ppt_x</p:attrName>
                                        </p:attrNameLst>
                                      </p:cBhvr>
                                      <p:tavLst>
                                        <p:tav tm="0">
                                          <p:val>
                                            <p:strVal val="0-#ppt_w/2"/>
                                          </p:val>
                                        </p:tav>
                                        <p:tav tm="100000">
                                          <p:val>
                                            <p:strVal val="#ppt_x"/>
                                          </p:val>
                                        </p:tav>
                                      </p:tavLst>
                                    </p:anim>
                                    <p:anim calcmode="lin" valueType="num">
                                      <p:cBhvr additive="base">
                                        <p:cTn id="81" dur="500" fill="hold"/>
                                        <p:tgtEl>
                                          <p:spTgt spid="161"/>
                                        </p:tgtEl>
                                        <p:attrNameLst>
                                          <p:attrName>ppt_y</p:attrName>
                                        </p:attrNameLst>
                                      </p:cBhvr>
                                      <p:tavLst>
                                        <p:tav tm="0">
                                          <p:val>
                                            <p:strVal val="#ppt_y"/>
                                          </p:val>
                                        </p:tav>
                                        <p:tav tm="100000">
                                          <p:val>
                                            <p:strVal val="#ppt_y"/>
                                          </p:val>
                                        </p:tav>
                                      </p:tavLst>
                                    </p:anim>
                                  </p:childTnLst>
                                </p:cTn>
                              </p:par>
                              <p:par>
                                <p:cTn id="82" presetID="2" presetClass="entr" presetSubtype="8" fill="hold" grpId="0" nodeType="withEffect">
                                  <p:stCondLst>
                                    <p:cond delay="0"/>
                                  </p:stCondLst>
                                  <p:childTnLst>
                                    <p:set>
                                      <p:cBhvr>
                                        <p:cTn id="83" dur="1" fill="hold">
                                          <p:stCondLst>
                                            <p:cond delay="0"/>
                                          </p:stCondLst>
                                        </p:cTn>
                                        <p:tgtEl>
                                          <p:spTgt spid="165"/>
                                        </p:tgtEl>
                                        <p:attrNameLst>
                                          <p:attrName>style.visibility</p:attrName>
                                        </p:attrNameLst>
                                      </p:cBhvr>
                                      <p:to>
                                        <p:strVal val="visible"/>
                                      </p:to>
                                    </p:set>
                                    <p:anim calcmode="lin" valueType="num">
                                      <p:cBhvr additive="base">
                                        <p:cTn id="84" dur="500" fill="hold"/>
                                        <p:tgtEl>
                                          <p:spTgt spid="165"/>
                                        </p:tgtEl>
                                        <p:attrNameLst>
                                          <p:attrName>ppt_x</p:attrName>
                                        </p:attrNameLst>
                                      </p:cBhvr>
                                      <p:tavLst>
                                        <p:tav tm="0">
                                          <p:val>
                                            <p:strVal val="0-#ppt_w/2"/>
                                          </p:val>
                                        </p:tav>
                                        <p:tav tm="100000">
                                          <p:val>
                                            <p:strVal val="#ppt_x"/>
                                          </p:val>
                                        </p:tav>
                                      </p:tavLst>
                                    </p:anim>
                                    <p:anim calcmode="lin" valueType="num">
                                      <p:cBhvr additive="base">
                                        <p:cTn id="85" dur="500" fill="hold"/>
                                        <p:tgtEl>
                                          <p:spTgt spid="165"/>
                                        </p:tgtEl>
                                        <p:attrNameLst>
                                          <p:attrName>ppt_y</p:attrName>
                                        </p:attrNameLst>
                                      </p:cBhvr>
                                      <p:tavLst>
                                        <p:tav tm="0">
                                          <p:val>
                                            <p:strVal val="#ppt_y"/>
                                          </p:val>
                                        </p:tav>
                                        <p:tav tm="100000">
                                          <p:val>
                                            <p:strVal val="#ppt_y"/>
                                          </p:val>
                                        </p:tav>
                                      </p:tavLst>
                                    </p:anim>
                                  </p:childTnLst>
                                </p:cTn>
                              </p:par>
                            </p:childTnLst>
                          </p:cTn>
                        </p:par>
                      </p:childTnLst>
                    </p:cTn>
                  </p:par>
                  <p:par>
                    <p:cTn id="86" fill="hold">
                      <p:stCondLst>
                        <p:cond delay="indefinite"/>
                      </p:stCondLst>
                      <p:childTnLst>
                        <p:par>
                          <p:cTn id="87" fill="hold">
                            <p:stCondLst>
                              <p:cond delay="0"/>
                            </p:stCondLst>
                            <p:childTnLst>
                              <p:par>
                                <p:cTn id="88" presetID="1" presetClass="exit" presetSubtype="0" fill="hold" nodeType="clickEffect">
                                  <p:stCondLst>
                                    <p:cond delay="0"/>
                                  </p:stCondLst>
                                  <p:childTnLst>
                                    <p:set>
                                      <p:cBhvr>
                                        <p:cTn id="89" dur="1" fill="hold">
                                          <p:stCondLst>
                                            <p:cond delay="0"/>
                                          </p:stCondLst>
                                        </p:cTn>
                                        <p:tgtEl>
                                          <p:spTgt spid="186"/>
                                        </p:tgtEl>
                                        <p:attrNameLst>
                                          <p:attrName>style.visibility</p:attrName>
                                        </p:attrNameLst>
                                      </p:cBhvr>
                                      <p:to>
                                        <p:strVal val="hidden"/>
                                      </p:to>
                                    </p:set>
                                  </p:childTnLst>
                                </p:cTn>
                              </p:par>
                              <p:par>
                                <p:cTn id="90" presetID="1" presetClass="entr" presetSubtype="0" fill="hold" grpId="0" nodeType="withEffect">
                                  <p:stCondLst>
                                    <p:cond delay="0"/>
                                  </p:stCondLst>
                                  <p:childTnLst>
                                    <p:set>
                                      <p:cBhvr>
                                        <p:cTn id="91" dur="1" fill="hold">
                                          <p:stCondLst>
                                            <p:cond delay="0"/>
                                          </p:stCondLst>
                                        </p:cTn>
                                        <p:tgtEl>
                                          <p:spTgt spid="226"/>
                                        </p:tgtEl>
                                        <p:attrNameLst>
                                          <p:attrName>style.visibility</p:attrName>
                                        </p:attrNameLst>
                                      </p:cBhvr>
                                      <p:to>
                                        <p:strVal val="visible"/>
                                      </p:to>
                                    </p:set>
                                  </p:childTnLst>
                                </p:cTn>
                              </p:par>
                              <p:par>
                                <p:cTn id="92" presetID="42" presetClass="path" presetSubtype="0" accel="50000" decel="50000" fill="hold" grpId="1" nodeType="withEffect">
                                  <p:stCondLst>
                                    <p:cond delay="0"/>
                                  </p:stCondLst>
                                  <p:childTnLst>
                                    <p:animMotion origin="layout" path="M 3.61111E-6 -3.33333E-6 L 0.09323 0.03264 " pathEditMode="relative" rAng="0" ptsTypes="AA">
                                      <p:cBhvr>
                                        <p:cTn id="93" dur="900" fill="hold"/>
                                        <p:tgtEl>
                                          <p:spTgt spid="226"/>
                                        </p:tgtEl>
                                        <p:attrNameLst>
                                          <p:attrName>ppt_x</p:attrName>
                                          <p:attrName>ppt_y</p:attrName>
                                        </p:attrNameLst>
                                      </p:cBhvr>
                                      <p:rCtr x="4653" y="16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 grpId="0"/>
      <p:bldP spid="166" grpId="0"/>
      <p:bldP spid="226" grpId="0" animBg="1"/>
      <p:bldP spid="226" grpId="1"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6" name="Picture 4" descr="Image result for lov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5575" y="4687185"/>
            <a:ext cx="2779247" cy="2084435"/>
          </a:xfrm>
          <a:prstGeom prst="rect">
            <a:avLst/>
          </a:prstGeom>
          <a:noFill/>
          <a:extLst>
            <a:ext uri="{909E8E84-426E-40DD-AFC4-6F175D3DCCD1}">
              <a14:hiddenFill xmlns:a14="http://schemas.microsoft.com/office/drawing/2010/main">
                <a:solidFill>
                  <a:srgbClr val="FFFFFF"/>
                </a:solidFill>
              </a14:hiddenFill>
            </a:ext>
          </a:extLst>
        </p:spPr>
      </p:pic>
      <p:sp>
        <p:nvSpPr>
          <p:cNvPr id="16" name="Text Box 33"/>
          <p:cNvSpPr txBox="1">
            <a:spLocks noChangeArrowheads="1"/>
          </p:cNvSpPr>
          <p:nvPr/>
        </p:nvSpPr>
        <p:spPr bwMode="auto">
          <a:xfrm>
            <a:off x="1600200" y="533400"/>
            <a:ext cx="58674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This simple process produces </a:t>
            </a:r>
          </a:p>
          <a:p>
            <a:pPr algn="ctr">
              <a:spcBef>
                <a:spcPct val="0"/>
              </a:spcBef>
            </a:pPr>
            <a:r>
              <a:rPr lang="en-US" altLang="en-US" sz="2800" dirty="0">
                <a:latin typeface="Times New Roman" pitchFamily="18" charset="0"/>
              </a:rPr>
              <a:t>layers of complexity</a:t>
            </a:r>
          </a:p>
        </p:txBody>
      </p:sp>
      <p:sp>
        <p:nvSpPr>
          <p:cNvPr id="2" name="AutoShape 6" descr="Image result for evolu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grpSp>
        <p:nvGrpSpPr>
          <p:cNvPr id="3" name="Group 2"/>
          <p:cNvGrpSpPr/>
          <p:nvPr/>
        </p:nvGrpSpPr>
        <p:grpSpPr>
          <a:xfrm>
            <a:off x="2030402" y="1981200"/>
            <a:ext cx="6884997" cy="2365512"/>
            <a:chOff x="2030402" y="1981200"/>
            <a:chExt cx="6884997" cy="2365512"/>
          </a:xfrm>
        </p:grpSpPr>
        <p:pic>
          <p:nvPicPr>
            <p:cNvPr id="26" name="Picture 2" descr="Image result for and he said it was good"/>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16592" r="4084" b="17727"/>
            <a:stretch/>
          </p:blipFill>
          <p:spPr bwMode="auto">
            <a:xfrm>
              <a:off x="2030402" y="1981200"/>
              <a:ext cx="2590800" cy="2365512"/>
            </a:xfrm>
            <a:prstGeom prst="rect">
              <a:avLst/>
            </a:prstGeom>
            <a:noFill/>
            <a:extLst>
              <a:ext uri="{909E8E84-426E-40DD-AFC4-6F175D3DCCD1}">
                <a14:hiddenFill xmlns:a14="http://schemas.microsoft.com/office/drawing/2010/main">
                  <a:solidFill>
                    <a:srgbClr val="FFFFFF"/>
                  </a:solidFill>
                </a14:hiddenFill>
              </a:ext>
            </a:extLst>
          </p:spPr>
        </p:pic>
        <p:sp>
          <p:nvSpPr>
            <p:cNvPr id="27" name="Text Box 33"/>
            <p:cNvSpPr txBox="1">
              <a:spLocks noChangeArrowheads="1"/>
            </p:cNvSpPr>
            <p:nvPr/>
          </p:nvSpPr>
          <p:spPr bwMode="auto">
            <a:xfrm>
              <a:off x="3962400" y="2677180"/>
              <a:ext cx="49529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I find it oddly spiritual. </a:t>
              </a:r>
            </a:p>
          </p:txBody>
        </p:sp>
      </p:grpSp>
      <p:sp>
        <p:nvSpPr>
          <p:cNvPr id="28" name="Text Box 33"/>
          <p:cNvSpPr txBox="1">
            <a:spLocks noChangeArrowheads="1"/>
          </p:cNvSpPr>
          <p:nvPr/>
        </p:nvSpPr>
        <p:spPr bwMode="auto">
          <a:xfrm>
            <a:off x="2209800" y="5244405"/>
            <a:ext cx="44958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We don’t understand</a:t>
            </a:r>
          </a:p>
          <a:p>
            <a:pPr algn="ctr">
              <a:spcBef>
                <a:spcPct val="0"/>
              </a:spcBef>
            </a:pPr>
            <a:r>
              <a:rPr lang="en-US" altLang="en-US" sz="2800" dirty="0">
                <a:latin typeface="Times New Roman" pitchFamily="18" charset="0"/>
              </a:rPr>
              <a:t>the resulting brain </a:t>
            </a:r>
          </a:p>
          <a:p>
            <a:pPr algn="ctr">
              <a:spcBef>
                <a:spcPct val="0"/>
              </a:spcBef>
            </a:pPr>
            <a:r>
              <a:rPr lang="en-US" altLang="en-US" sz="2800" dirty="0">
                <a:latin typeface="Times New Roman" pitchFamily="18" charset="0"/>
              </a:rPr>
              <a:t>or neural network.</a:t>
            </a:r>
          </a:p>
        </p:txBody>
      </p:sp>
      <p:pic>
        <p:nvPicPr>
          <p:cNvPr id="13"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r="519" b="7031"/>
          <a:stretch/>
        </p:blipFill>
        <p:spPr bwMode="auto">
          <a:xfrm>
            <a:off x="6078966" y="4741936"/>
            <a:ext cx="2971800" cy="197493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46113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sp>
        <p:nvSpPr>
          <p:cNvPr id="15" name="Text Box 33">
            <a:extLst>
              <a:ext uri="{FF2B5EF4-FFF2-40B4-BE49-F238E27FC236}">
                <a16:creationId xmlns:a16="http://schemas.microsoft.com/office/drawing/2014/main" id="{1E3EC861-14BF-4B57-A3A0-44967AB576D6}"/>
              </a:ext>
            </a:extLst>
          </p:cNvPr>
          <p:cNvSpPr txBox="1">
            <a:spLocks noChangeArrowheads="1"/>
          </p:cNvSpPr>
          <p:nvPr/>
        </p:nvSpPr>
        <p:spPr bwMode="auto">
          <a:xfrm>
            <a:off x="0" y="457200"/>
            <a:ext cx="11082466" cy="563231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sym typeface="Symbol" panose="05050102010706020507" pitchFamily="18" charset="2"/>
              </a:rPr>
              <a:t>Evaluating the Neural Network:</a:t>
            </a:r>
          </a:p>
          <a:p>
            <a:pPr marL="457200" indent="-457200">
              <a:spcBef>
                <a:spcPct val="0"/>
              </a:spcBef>
              <a:buFont typeface="Arial" panose="020B0604020202020204" pitchFamily="34" charset="0"/>
              <a:buChar char="•"/>
            </a:pPr>
            <a:r>
              <a:rPr lang="en-US" altLang="en-US" sz="2400" dirty="0">
                <a:latin typeface="Times New Roman" pitchFamily="18" charset="0"/>
                <a:sym typeface="Symbol" panose="05050102010706020507" pitchFamily="18" charset="2"/>
              </a:rPr>
              <a:t>Given </a:t>
            </a:r>
            <a:r>
              <a:rPr lang="en-US" altLang="en-US" sz="2400" dirty="0">
                <a:latin typeface="Times New Roman" pitchFamily="18" charset="0"/>
              </a:rPr>
              <a:t>Training data has </a:t>
            </a:r>
            <a:r>
              <a:rPr lang="en-US" altLang="en-US" sz="2400" i="1" dirty="0">
                <a:latin typeface="Times New Roman" pitchFamily="18" charset="0"/>
              </a:rPr>
              <a:t>D</a:t>
            </a:r>
            <a:r>
              <a:rPr lang="en-US" altLang="en-US" sz="2400" dirty="0">
                <a:latin typeface="Times New Roman" pitchFamily="18" charset="0"/>
              </a:rPr>
              <a:t> images.</a:t>
            </a: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a:spcBef>
                <a:spcPct val="0"/>
              </a:spcBef>
            </a:pPr>
            <a:endParaRPr lang="en-US" altLang="en-US" sz="2400" dirty="0">
              <a:latin typeface="Times New Roman" pitchFamily="18" charset="0"/>
            </a:endParaRPr>
          </a:p>
          <a:p>
            <a:pPr marL="457200" indent="-457200">
              <a:spcBef>
                <a:spcPct val="0"/>
              </a:spcBef>
              <a:buFont typeface="Arial" panose="020B0604020202020204" pitchFamily="34" charset="0"/>
              <a:buChar char="•"/>
            </a:pPr>
            <a:r>
              <a:rPr lang="en-US" altLang="en-US" sz="2400" dirty="0">
                <a:latin typeface="Times New Roman" pitchFamily="18" charset="0"/>
              </a:rPr>
              <a:t>Given the weights of neural network</a:t>
            </a: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marL="457200" indent="-457200">
              <a:spcBef>
                <a:spcPct val="0"/>
              </a:spcBef>
              <a:buFont typeface="Arial" panose="020B0604020202020204" pitchFamily="34" charset="0"/>
              <a:buChar char="•"/>
            </a:pPr>
            <a:endParaRPr lang="en-US" altLang="en-US" sz="2400" dirty="0">
              <a:latin typeface="Times New Roman" pitchFamily="18" charset="0"/>
            </a:endParaRPr>
          </a:p>
          <a:p>
            <a:pPr>
              <a:spcBef>
                <a:spcPct val="0"/>
              </a:spcBef>
            </a:pPr>
            <a:endParaRPr lang="en-US" altLang="en-US" sz="2400" dirty="0">
              <a:latin typeface="Times New Roman" pitchFamily="18" charset="0"/>
            </a:endParaRPr>
          </a:p>
          <a:p>
            <a:pPr marL="457200" indent="-457200">
              <a:spcBef>
                <a:spcPct val="0"/>
              </a:spcBef>
              <a:buFont typeface="Arial" panose="020B0604020202020204" pitchFamily="34" charset="0"/>
              <a:buChar char="•"/>
            </a:pPr>
            <a:r>
              <a:rPr lang="en-US" altLang="en-US" sz="2400" dirty="0">
                <a:latin typeface="Times New Roman" pitchFamily="18" charset="0"/>
              </a:rPr>
              <a:t>Determine the output for each image.</a:t>
            </a:r>
          </a:p>
          <a:p>
            <a:pPr>
              <a:spcBef>
                <a:spcPct val="0"/>
              </a:spcBef>
            </a:pPr>
            <a:r>
              <a:rPr lang="en-US" altLang="en-US" sz="2400" dirty="0">
                <a:latin typeface="Times New Roman" pitchFamily="18" charset="0"/>
              </a:rPr>
              <a:t>Do it FAST. </a:t>
            </a:r>
          </a:p>
        </p:txBody>
      </p:sp>
      <p:pic>
        <p:nvPicPr>
          <p:cNvPr id="17" name="Picture 16">
            <a:extLst>
              <a:ext uri="{FF2B5EF4-FFF2-40B4-BE49-F238E27FC236}">
                <a16:creationId xmlns:a16="http://schemas.microsoft.com/office/drawing/2014/main" id="{36E7A517-C715-44D8-9476-91E11F5F27D7}"/>
              </a:ext>
            </a:extLst>
          </p:cNvPr>
          <p:cNvPicPr>
            <a:picLocks noChangeAspect="1"/>
          </p:cNvPicPr>
          <p:nvPr/>
        </p:nvPicPr>
        <p:blipFill>
          <a:blip r:embed="rId3"/>
          <a:stretch>
            <a:fillRect/>
          </a:stretch>
        </p:blipFill>
        <p:spPr>
          <a:xfrm>
            <a:off x="1143001" y="1283638"/>
            <a:ext cx="2024250" cy="1691949"/>
          </a:xfrm>
          <a:prstGeom prst="rect">
            <a:avLst/>
          </a:prstGeom>
        </p:spPr>
      </p:pic>
      <p:grpSp>
        <p:nvGrpSpPr>
          <p:cNvPr id="5" name="Group 4">
            <a:extLst>
              <a:ext uri="{FF2B5EF4-FFF2-40B4-BE49-F238E27FC236}">
                <a16:creationId xmlns:a16="http://schemas.microsoft.com/office/drawing/2014/main" id="{E93B940F-0BDA-46B9-93EC-0296E7019E7D}"/>
              </a:ext>
            </a:extLst>
          </p:cNvPr>
          <p:cNvGrpSpPr/>
          <p:nvPr/>
        </p:nvGrpSpPr>
        <p:grpSpPr>
          <a:xfrm>
            <a:off x="1155879" y="3533058"/>
            <a:ext cx="4581027" cy="1569660"/>
            <a:chOff x="2133600" y="4375234"/>
            <a:chExt cx="5410200" cy="2227728"/>
          </a:xfrm>
        </p:grpSpPr>
        <p:sp>
          <p:nvSpPr>
            <p:cNvPr id="12" name="Rectangle 11">
              <a:extLst>
                <a:ext uri="{FF2B5EF4-FFF2-40B4-BE49-F238E27FC236}">
                  <a16:creationId xmlns:a16="http://schemas.microsoft.com/office/drawing/2014/main" id="{5BBCE6E5-C537-4EDB-A38F-D91FD844A393}"/>
                </a:ext>
              </a:extLst>
            </p:cNvPr>
            <p:cNvSpPr/>
            <p:nvPr/>
          </p:nvSpPr>
          <p:spPr>
            <a:xfrm>
              <a:off x="2133600" y="4375234"/>
              <a:ext cx="5410200" cy="2216066"/>
            </a:xfrm>
            <a:prstGeom prst="rect">
              <a:avLst/>
            </a:prstGeom>
            <a:solidFill>
              <a:schemeClr val="tx1"/>
            </a:solidFill>
            <a:ln>
              <a:noFill/>
            </a:ln>
          </p:spPr>
          <p:txBody>
            <a:bodyPr wrap="square" rtlCol="0" anchor="ctr">
              <a:spAutoFit/>
            </a:bodyPr>
            <a:lstStyle/>
            <a:p>
              <a:pPr algn="l"/>
              <a:endParaRPr lang="en-CA" sz="2400" dirty="0"/>
            </a:p>
          </p:txBody>
        </p:sp>
        <p:pic>
          <p:nvPicPr>
            <p:cNvPr id="13" name="Picture 6" descr="Image result for convolutional neural network">
              <a:extLst>
                <a:ext uri="{FF2B5EF4-FFF2-40B4-BE49-F238E27FC236}">
                  <a16:creationId xmlns:a16="http://schemas.microsoft.com/office/drawing/2014/main" id="{4A44D3BD-DA81-4772-ADCF-DCBBABCD9CD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4417767"/>
              <a:ext cx="4386052" cy="2185195"/>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Straight Connector 13">
              <a:extLst>
                <a:ext uri="{FF2B5EF4-FFF2-40B4-BE49-F238E27FC236}">
                  <a16:creationId xmlns:a16="http://schemas.microsoft.com/office/drawing/2014/main" id="{CC9450B1-0BAA-431C-AC26-F8179C14B7F5}"/>
                </a:ext>
              </a:extLst>
            </p:cNvPr>
            <p:cNvCxnSpPr>
              <a:cxnSpLocks/>
            </p:cNvCxnSpPr>
            <p:nvPr/>
          </p:nvCxnSpPr>
          <p:spPr bwMode="auto">
            <a:xfrm flipV="1">
              <a:off x="2430111" y="5423180"/>
              <a:ext cx="922689" cy="343137"/>
            </a:xfrm>
            <a:prstGeom prst="line">
              <a:avLst/>
            </a:prstGeom>
            <a:noFill/>
            <a:ln w="25400" cap="sq" cmpd="sng" algn="ctr">
              <a:solidFill>
                <a:srgbClr val="66FF33"/>
              </a:solidFill>
              <a:prstDash val="solid"/>
              <a:round/>
              <a:headEnd type="none" w="med" len="med"/>
              <a:tailEnd type="none" w="med" len="med"/>
            </a:ln>
            <a:effectLst/>
          </p:spPr>
        </p:cxnSp>
        <p:grpSp>
          <p:nvGrpSpPr>
            <p:cNvPr id="22" name="Group 21">
              <a:extLst>
                <a:ext uri="{FF2B5EF4-FFF2-40B4-BE49-F238E27FC236}">
                  <a16:creationId xmlns:a16="http://schemas.microsoft.com/office/drawing/2014/main" id="{ECE06371-50CD-4323-88A1-1B435F05D9E6}"/>
                </a:ext>
              </a:extLst>
            </p:cNvPr>
            <p:cNvGrpSpPr/>
            <p:nvPr/>
          </p:nvGrpSpPr>
          <p:grpSpPr>
            <a:xfrm>
              <a:off x="2468460" y="4955419"/>
              <a:ext cx="1089808" cy="655214"/>
              <a:chOff x="2723860" y="0"/>
              <a:chExt cx="1089808" cy="655214"/>
            </a:xfrm>
          </p:grpSpPr>
          <p:sp>
            <p:nvSpPr>
              <p:cNvPr id="23" name="Rectangle 22">
                <a:extLst>
                  <a:ext uri="{FF2B5EF4-FFF2-40B4-BE49-F238E27FC236}">
                    <a16:creationId xmlns:a16="http://schemas.microsoft.com/office/drawing/2014/main" id="{6D883C63-63B2-443C-A041-81C014668038}"/>
                  </a:ext>
                </a:extLst>
              </p:cNvPr>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 name="Rectangle 23">
                <a:extLst>
                  <a:ext uri="{FF2B5EF4-FFF2-40B4-BE49-F238E27FC236}">
                    <a16:creationId xmlns:a16="http://schemas.microsoft.com/office/drawing/2014/main" id="{4BBBE867-2B06-4230-A749-A4FEF7699257}"/>
                  </a:ext>
                </a:extLst>
              </p:cNvPr>
              <p:cNvSpPr/>
              <p:nvPr/>
            </p:nvSpPr>
            <p:spPr>
              <a:xfrm>
                <a:off x="2723860" y="0"/>
                <a:ext cx="1089808" cy="655214"/>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
        <p:nvSpPr>
          <p:cNvPr id="20" name="Rectangle 19">
            <a:extLst>
              <a:ext uri="{FF2B5EF4-FFF2-40B4-BE49-F238E27FC236}">
                <a16:creationId xmlns:a16="http://schemas.microsoft.com/office/drawing/2014/main" id="{6390AC67-F4C1-49EC-880A-3BE0C5DD01C5}"/>
              </a:ext>
            </a:extLst>
          </p:cNvPr>
          <p:cNvSpPr/>
          <p:nvPr/>
        </p:nvSpPr>
        <p:spPr>
          <a:xfrm>
            <a:off x="4869720" y="4157888"/>
            <a:ext cx="825970" cy="461665"/>
          </a:xfrm>
          <a:prstGeom prst="rect">
            <a:avLst/>
          </a:prstGeom>
        </p:spPr>
        <p:txBody>
          <a:bodyPr wrap="squar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38" name="Text Box 33">
            <a:extLst>
              <a:ext uri="{FF2B5EF4-FFF2-40B4-BE49-F238E27FC236}">
                <a16:creationId xmlns:a16="http://schemas.microsoft.com/office/drawing/2014/main" id="{66C92E55-FA2B-4A50-A3B5-727EF423325A}"/>
              </a:ext>
            </a:extLst>
          </p:cNvPr>
          <p:cNvSpPr txBox="1">
            <a:spLocks noChangeArrowheads="1"/>
          </p:cNvSpPr>
          <p:nvPr/>
        </p:nvSpPr>
        <p:spPr bwMode="auto">
          <a:xfrm>
            <a:off x="355242" y="5614116"/>
            <a:ext cx="8720265"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latin typeface="Times New Roman" panose="02020603050405020304" pitchFamily="18" charset="0"/>
                <a:cs typeface="Times New Roman" panose="02020603050405020304" pitchFamily="18" charset="0"/>
              </a:rPr>
              <a:t>Graphics processing unit (GPU), </a:t>
            </a:r>
          </a:p>
          <a:p>
            <a:pPr algn="ctr">
              <a:spcBef>
                <a:spcPct val="0"/>
              </a:spcBef>
            </a:pPr>
            <a:r>
              <a:rPr lang="en-US" sz="2400" dirty="0">
                <a:latin typeface="Times New Roman" panose="02020603050405020304" pitchFamily="18" charset="0"/>
                <a:cs typeface="Times New Roman" panose="02020603050405020304" pitchFamily="18" charset="0"/>
              </a:rPr>
              <a:t>built video game playing</a:t>
            </a:r>
          </a:p>
          <a:p>
            <a:pPr algn="ctr">
              <a:spcBef>
                <a:spcPct val="0"/>
              </a:spcBef>
            </a:pPr>
            <a:r>
              <a:rPr lang="en-US" sz="2400" dirty="0">
                <a:latin typeface="Times New Roman" panose="02020603050405020304" pitchFamily="18" charset="0"/>
                <a:cs typeface="Times New Roman" panose="02020603050405020304" pitchFamily="18" charset="0"/>
              </a:rPr>
              <a:t>are fast at matrix multiplying and other parallel operations. </a:t>
            </a:r>
            <a:endParaRPr lang="en-CA" altLang="en-US" sz="2400" dirty="0">
              <a:latin typeface="Times New Roman" panose="02020603050405020304" pitchFamily="18" charset="0"/>
              <a:cs typeface="Times New Roman" panose="02020603050405020304" pitchFamily="18" charset="0"/>
            </a:endParaRPr>
          </a:p>
        </p:txBody>
      </p:sp>
      <p:pic>
        <p:nvPicPr>
          <p:cNvPr id="39" name="Picture 2" descr="Related image">
            <a:extLst>
              <a:ext uri="{FF2B5EF4-FFF2-40B4-BE49-F238E27FC236}">
                <a16:creationId xmlns:a16="http://schemas.microsoft.com/office/drawing/2014/main" id="{DFEC440A-9D66-46FB-8CA5-6D0982F188FA}"/>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243792" y="5656013"/>
            <a:ext cx="1362014" cy="75762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398973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
                                            <p:txEl>
                                              <p:pRg st="0" end="0"/>
                                            </p:txEl>
                                          </p:spTgt>
                                        </p:tgtEl>
                                        <p:attrNameLst>
                                          <p:attrName>style.visibility</p:attrName>
                                        </p:attrNameLst>
                                      </p:cBhvr>
                                      <p:to>
                                        <p:strVal val="visible"/>
                                      </p:to>
                                    </p:set>
                                    <p:anim calcmode="lin" valueType="num">
                                      <p:cBhvr additive="base">
                                        <p:cTn id="13"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xEl>
                                              <p:pRg st="1" end="1"/>
                                            </p:txEl>
                                          </p:spTgt>
                                        </p:tgtEl>
                                        <p:attrNameLst>
                                          <p:attrName>style.visibility</p:attrName>
                                        </p:attrNameLst>
                                      </p:cBhvr>
                                      <p:to>
                                        <p:strVal val="visible"/>
                                      </p:to>
                                    </p:set>
                                    <p:anim calcmode="lin" valueType="num">
                                      <p:cBhvr additive="base">
                                        <p:cTn id="19"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additive="base">
                                        <p:cTn id="23" dur="500" fill="hold"/>
                                        <p:tgtEl>
                                          <p:spTgt spid="17"/>
                                        </p:tgtEl>
                                        <p:attrNameLst>
                                          <p:attrName>ppt_x</p:attrName>
                                        </p:attrNameLst>
                                      </p:cBhvr>
                                      <p:tavLst>
                                        <p:tav tm="0">
                                          <p:val>
                                            <p:strVal val="0-#ppt_w/2"/>
                                          </p:val>
                                        </p:tav>
                                        <p:tav tm="100000">
                                          <p:val>
                                            <p:strVal val="#ppt_x"/>
                                          </p:val>
                                        </p:tav>
                                      </p:tavLst>
                                    </p:anim>
                                    <p:anim calcmode="lin" valueType="num">
                                      <p:cBhvr additive="base">
                                        <p:cTn id="2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5">
                                            <p:txEl>
                                              <p:pRg st="7" end="7"/>
                                            </p:txEl>
                                          </p:spTgt>
                                        </p:tgtEl>
                                        <p:attrNameLst>
                                          <p:attrName>style.visibility</p:attrName>
                                        </p:attrNameLst>
                                      </p:cBhvr>
                                      <p:to>
                                        <p:strVal val="visible"/>
                                      </p:to>
                                    </p:set>
                                    <p:anim calcmode="lin" valueType="num">
                                      <p:cBhvr additive="base">
                                        <p:cTn id="29" dur="500" fill="hold"/>
                                        <p:tgtEl>
                                          <p:spTgt spid="15">
                                            <p:txEl>
                                              <p:pRg st="7" end="7"/>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5">
                                            <p:txEl>
                                              <p:pRg st="7" end="7"/>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5"/>
                                        </p:tgtEl>
                                        <p:attrNameLst>
                                          <p:attrName>style.visibility</p:attrName>
                                        </p:attrNameLst>
                                      </p:cBhvr>
                                      <p:to>
                                        <p:strVal val="visible"/>
                                      </p:to>
                                    </p:set>
                                    <p:anim calcmode="lin" valueType="num">
                                      <p:cBhvr additive="base">
                                        <p:cTn id="33" dur="500" fill="hold"/>
                                        <p:tgtEl>
                                          <p:spTgt spid="5"/>
                                        </p:tgtEl>
                                        <p:attrNameLst>
                                          <p:attrName>ppt_x</p:attrName>
                                        </p:attrNameLst>
                                      </p:cBhvr>
                                      <p:tavLst>
                                        <p:tav tm="0">
                                          <p:val>
                                            <p:strVal val="0-#ppt_w/2"/>
                                          </p:val>
                                        </p:tav>
                                        <p:tav tm="100000">
                                          <p:val>
                                            <p:strVal val="#ppt_x"/>
                                          </p:val>
                                        </p:tav>
                                      </p:tavLst>
                                    </p:anim>
                                    <p:anim calcmode="lin" valueType="num">
                                      <p:cBhvr additive="base">
                                        <p:cTn id="3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5">
                                            <p:txEl>
                                              <p:pRg st="13" end="13"/>
                                            </p:txEl>
                                          </p:spTgt>
                                        </p:tgtEl>
                                        <p:attrNameLst>
                                          <p:attrName>style.visibility</p:attrName>
                                        </p:attrNameLst>
                                      </p:cBhvr>
                                      <p:to>
                                        <p:strVal val="visible"/>
                                      </p:to>
                                    </p:set>
                                    <p:anim calcmode="lin" valueType="num">
                                      <p:cBhvr additive="base">
                                        <p:cTn id="39" dur="500" fill="hold"/>
                                        <p:tgtEl>
                                          <p:spTgt spid="15">
                                            <p:txEl>
                                              <p:pRg st="13" end="1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5">
                                            <p:txEl>
                                              <p:pRg st="13" end="13"/>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20"/>
                                        </p:tgtEl>
                                        <p:attrNameLst>
                                          <p:attrName>style.visibility</p:attrName>
                                        </p:attrNameLst>
                                      </p:cBhvr>
                                      <p:to>
                                        <p:strVal val="visible"/>
                                      </p:to>
                                    </p:set>
                                    <p:anim calcmode="lin" valueType="num">
                                      <p:cBhvr additive="base">
                                        <p:cTn id="43" dur="500" fill="hold"/>
                                        <p:tgtEl>
                                          <p:spTgt spid="20"/>
                                        </p:tgtEl>
                                        <p:attrNameLst>
                                          <p:attrName>ppt_x</p:attrName>
                                        </p:attrNameLst>
                                      </p:cBhvr>
                                      <p:tavLst>
                                        <p:tav tm="0">
                                          <p:val>
                                            <p:strVal val="0-#ppt_w/2"/>
                                          </p:val>
                                        </p:tav>
                                        <p:tav tm="100000">
                                          <p:val>
                                            <p:strVal val="#ppt_x"/>
                                          </p:val>
                                        </p:tav>
                                      </p:tavLst>
                                    </p:anim>
                                    <p:anim calcmode="lin" valueType="num">
                                      <p:cBhvr additive="base">
                                        <p:cTn id="4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5">
                                            <p:txEl>
                                              <p:pRg st="14" end="14"/>
                                            </p:txEl>
                                          </p:spTgt>
                                        </p:tgtEl>
                                        <p:attrNameLst>
                                          <p:attrName>style.visibility</p:attrName>
                                        </p:attrNameLst>
                                      </p:cBhvr>
                                      <p:to>
                                        <p:strVal val="visible"/>
                                      </p:to>
                                    </p:set>
                                    <p:anim calcmode="lin" valueType="num">
                                      <p:cBhvr additive="base">
                                        <p:cTn id="49" dur="500" fill="hold"/>
                                        <p:tgtEl>
                                          <p:spTgt spid="15">
                                            <p:txEl>
                                              <p:pRg st="14" end="1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5">
                                            <p:txEl>
                                              <p:pRg st="14" end="14"/>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8">
                                            <p:txEl>
                                              <p:pRg st="0" end="0"/>
                                            </p:txEl>
                                          </p:spTgt>
                                        </p:tgtEl>
                                        <p:attrNameLst>
                                          <p:attrName>style.visibility</p:attrName>
                                        </p:attrNameLst>
                                      </p:cBhvr>
                                      <p:to>
                                        <p:strVal val="visible"/>
                                      </p:to>
                                    </p:set>
                                    <p:anim calcmode="lin" valueType="num">
                                      <p:cBhvr additive="base">
                                        <p:cTn id="55"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8">
                                            <p:txEl>
                                              <p:pRg st="0" end="0"/>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9"/>
                                        </p:tgtEl>
                                        <p:attrNameLst>
                                          <p:attrName>style.visibility</p:attrName>
                                        </p:attrNameLst>
                                      </p:cBhvr>
                                      <p:to>
                                        <p:strVal val="visible"/>
                                      </p:to>
                                    </p:set>
                                    <p:anim calcmode="lin" valueType="num">
                                      <p:cBhvr additive="base">
                                        <p:cTn id="59" dur="500" fill="hold"/>
                                        <p:tgtEl>
                                          <p:spTgt spid="39"/>
                                        </p:tgtEl>
                                        <p:attrNameLst>
                                          <p:attrName>ppt_x</p:attrName>
                                        </p:attrNameLst>
                                      </p:cBhvr>
                                      <p:tavLst>
                                        <p:tav tm="0">
                                          <p:val>
                                            <p:strVal val="0-#ppt_w/2"/>
                                          </p:val>
                                        </p:tav>
                                        <p:tav tm="100000">
                                          <p:val>
                                            <p:strVal val="#ppt_x"/>
                                          </p:val>
                                        </p:tav>
                                      </p:tavLst>
                                    </p:anim>
                                    <p:anim calcmode="lin" valueType="num">
                                      <p:cBhvr additive="base">
                                        <p:cTn id="6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38">
                                            <p:txEl>
                                              <p:pRg st="1" end="1"/>
                                            </p:txEl>
                                          </p:spTgt>
                                        </p:tgtEl>
                                        <p:attrNameLst>
                                          <p:attrName>style.visibility</p:attrName>
                                        </p:attrNameLst>
                                      </p:cBhvr>
                                      <p:to>
                                        <p:strVal val="visible"/>
                                      </p:to>
                                    </p:set>
                                    <p:anim calcmode="lin" valueType="num">
                                      <p:cBhvr additive="base">
                                        <p:cTn id="65"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38">
                                            <p:txEl>
                                              <p:pRg st="2" end="2"/>
                                            </p:txEl>
                                          </p:spTgt>
                                        </p:tgtEl>
                                        <p:attrNameLst>
                                          <p:attrName>style.visibility</p:attrName>
                                        </p:attrNameLst>
                                      </p:cBhvr>
                                      <p:to>
                                        <p:strVal val="visible"/>
                                      </p:to>
                                    </p:set>
                                    <p:anim calcmode="lin" valueType="num">
                                      <p:cBhvr additive="base">
                                        <p:cTn id="71"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20"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6" name="Group 5">
            <a:extLst>
              <a:ext uri="{FF2B5EF4-FFF2-40B4-BE49-F238E27FC236}">
                <a16:creationId xmlns:a16="http://schemas.microsoft.com/office/drawing/2014/main" id="{878280F9-8764-439E-824A-83E149AFCD6C}"/>
              </a:ext>
            </a:extLst>
          </p:cNvPr>
          <p:cNvGrpSpPr/>
          <p:nvPr/>
        </p:nvGrpSpPr>
        <p:grpSpPr>
          <a:xfrm>
            <a:off x="44268" y="1451000"/>
            <a:ext cx="9022139" cy="2968600"/>
            <a:chOff x="44268" y="3835400"/>
            <a:chExt cx="9022139" cy="2968600"/>
          </a:xfrm>
        </p:grpSpPr>
        <p:sp>
          <p:nvSpPr>
            <p:cNvPr id="15" name="Rectangle 14">
              <a:extLst>
                <a:ext uri="{FF2B5EF4-FFF2-40B4-BE49-F238E27FC236}">
                  <a16:creationId xmlns:a16="http://schemas.microsoft.com/office/drawing/2014/main" id="{9BC28B80-218E-418F-920C-09455EBE9717}"/>
                </a:ext>
              </a:extLst>
            </p:cNvPr>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6" name="Rectangle 15">
              <a:extLst>
                <a:ext uri="{FF2B5EF4-FFF2-40B4-BE49-F238E27FC236}">
                  <a16:creationId xmlns:a16="http://schemas.microsoft.com/office/drawing/2014/main" id="{ED105AA8-406E-4B7E-A5EF-29148D69A23B}"/>
                </a:ext>
              </a:extLst>
            </p:cNvPr>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7" name="Rectangle 16">
              <a:extLst>
                <a:ext uri="{FF2B5EF4-FFF2-40B4-BE49-F238E27FC236}">
                  <a16:creationId xmlns:a16="http://schemas.microsoft.com/office/drawing/2014/main" id="{150F44C4-A4E8-477E-AE04-27D72C6CD710}"/>
                </a:ext>
              </a:extLst>
            </p:cNvPr>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grpSp>
          <p:nvGrpSpPr>
            <p:cNvPr id="20" name="Group 19">
              <a:extLst>
                <a:ext uri="{FF2B5EF4-FFF2-40B4-BE49-F238E27FC236}">
                  <a16:creationId xmlns:a16="http://schemas.microsoft.com/office/drawing/2014/main" id="{761C454F-9A69-4320-9BFD-89B3D3A58AD5}"/>
                </a:ext>
              </a:extLst>
            </p:cNvPr>
            <p:cNvGrpSpPr/>
            <p:nvPr/>
          </p:nvGrpSpPr>
          <p:grpSpPr>
            <a:xfrm>
              <a:off x="44268" y="5381159"/>
              <a:ext cx="641532" cy="601516"/>
              <a:chOff x="4635890" y="1543039"/>
              <a:chExt cx="641532" cy="601516"/>
            </a:xfrm>
          </p:grpSpPr>
          <p:grpSp>
            <p:nvGrpSpPr>
              <p:cNvPr id="21" name="Group 20">
                <a:extLst>
                  <a:ext uri="{FF2B5EF4-FFF2-40B4-BE49-F238E27FC236}">
                    <a16:creationId xmlns:a16="http://schemas.microsoft.com/office/drawing/2014/main" id="{DC3465AC-29F4-46CF-9CC4-4B50197B9EDC}"/>
                  </a:ext>
                </a:extLst>
              </p:cNvPr>
              <p:cNvGrpSpPr/>
              <p:nvPr/>
            </p:nvGrpSpPr>
            <p:grpSpPr>
              <a:xfrm>
                <a:off x="4635890" y="1543039"/>
                <a:ext cx="540000" cy="540000"/>
                <a:chOff x="3220343" y="2894580"/>
                <a:chExt cx="540000" cy="540000"/>
              </a:xfrm>
            </p:grpSpPr>
            <p:sp>
              <p:nvSpPr>
                <p:cNvPr id="23" name="Rectangle 22">
                  <a:extLst>
                    <a:ext uri="{FF2B5EF4-FFF2-40B4-BE49-F238E27FC236}">
                      <a16:creationId xmlns:a16="http://schemas.microsoft.com/office/drawing/2014/main" id="{4CC20E25-B2DB-42CA-9027-D45861CF3CA6}"/>
                    </a:ext>
                  </a:extLst>
                </p:cNvPr>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4" name="Picture 10" descr="Image result for bicycle">
                  <a:extLst>
                    <a:ext uri="{FF2B5EF4-FFF2-40B4-BE49-F238E27FC236}">
                      <a16:creationId xmlns:a16="http://schemas.microsoft.com/office/drawing/2014/main" id="{DA7C564D-F058-4C14-9BBC-0967EFAD4777}"/>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22" name="Rectangle 21">
                <a:extLst>
                  <a:ext uri="{FF2B5EF4-FFF2-40B4-BE49-F238E27FC236}">
                    <a16:creationId xmlns:a16="http://schemas.microsoft.com/office/drawing/2014/main" id="{D9D03C38-320D-4D57-B7E9-7A7FE5F069CC}"/>
                  </a:ext>
                </a:extLst>
              </p:cNvPr>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25" name="Group 24">
              <a:extLst>
                <a:ext uri="{FF2B5EF4-FFF2-40B4-BE49-F238E27FC236}">
                  <a16:creationId xmlns:a16="http://schemas.microsoft.com/office/drawing/2014/main" id="{D58A6091-B70B-47AB-9024-9D129027B216}"/>
                </a:ext>
              </a:extLst>
            </p:cNvPr>
            <p:cNvGrpSpPr/>
            <p:nvPr/>
          </p:nvGrpSpPr>
          <p:grpSpPr>
            <a:xfrm>
              <a:off x="3347238" y="5381159"/>
              <a:ext cx="641532" cy="601516"/>
              <a:chOff x="4635890" y="1543039"/>
              <a:chExt cx="641532" cy="601516"/>
            </a:xfrm>
          </p:grpSpPr>
          <p:grpSp>
            <p:nvGrpSpPr>
              <p:cNvPr id="26" name="Group 25">
                <a:extLst>
                  <a:ext uri="{FF2B5EF4-FFF2-40B4-BE49-F238E27FC236}">
                    <a16:creationId xmlns:a16="http://schemas.microsoft.com/office/drawing/2014/main" id="{15ADF82F-B42A-49B9-BB88-203160039196}"/>
                  </a:ext>
                </a:extLst>
              </p:cNvPr>
              <p:cNvGrpSpPr/>
              <p:nvPr/>
            </p:nvGrpSpPr>
            <p:grpSpPr>
              <a:xfrm>
                <a:off x="4635890" y="1543039"/>
                <a:ext cx="540000" cy="540000"/>
                <a:chOff x="3220343" y="2894580"/>
                <a:chExt cx="540000" cy="540000"/>
              </a:xfrm>
            </p:grpSpPr>
            <p:sp>
              <p:nvSpPr>
                <p:cNvPr id="28" name="Rectangle 27">
                  <a:extLst>
                    <a:ext uri="{FF2B5EF4-FFF2-40B4-BE49-F238E27FC236}">
                      <a16:creationId xmlns:a16="http://schemas.microsoft.com/office/drawing/2014/main" id="{B3D95E01-3275-4043-85A6-94E819CF2C4D}"/>
                    </a:ext>
                  </a:extLst>
                </p:cNvPr>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9" name="Picture 10" descr="Image result for bicycle">
                  <a:extLst>
                    <a:ext uri="{FF2B5EF4-FFF2-40B4-BE49-F238E27FC236}">
                      <a16:creationId xmlns:a16="http://schemas.microsoft.com/office/drawing/2014/main" id="{30A14A7C-4501-4023-AB86-61FA256BCC31}"/>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27" name="Rectangle 26">
                <a:extLst>
                  <a:ext uri="{FF2B5EF4-FFF2-40B4-BE49-F238E27FC236}">
                    <a16:creationId xmlns:a16="http://schemas.microsoft.com/office/drawing/2014/main" id="{16937E41-EE11-49B7-B511-0364B862C142}"/>
                  </a:ext>
                </a:extLst>
              </p:cNvPr>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30" name="Group 29">
              <a:extLst>
                <a:ext uri="{FF2B5EF4-FFF2-40B4-BE49-F238E27FC236}">
                  <a16:creationId xmlns:a16="http://schemas.microsoft.com/office/drawing/2014/main" id="{1FFCA1DA-5E8C-44AB-B55E-CDC1FDF16AA2}"/>
                </a:ext>
              </a:extLst>
            </p:cNvPr>
            <p:cNvGrpSpPr/>
            <p:nvPr/>
          </p:nvGrpSpPr>
          <p:grpSpPr>
            <a:xfrm>
              <a:off x="5131770" y="3917460"/>
              <a:ext cx="543876" cy="540000"/>
              <a:chOff x="5181600" y="2743200"/>
              <a:chExt cx="543876" cy="540000"/>
            </a:xfrm>
          </p:grpSpPr>
          <p:pic>
            <p:nvPicPr>
              <p:cNvPr id="31" name="Picture 2" descr="Pixel, square wallpaper">
                <a:extLst>
                  <a:ext uri="{FF2B5EF4-FFF2-40B4-BE49-F238E27FC236}">
                    <a16:creationId xmlns:a16="http://schemas.microsoft.com/office/drawing/2014/main" id="{5FAC6441-8E50-4850-B12D-71EAF85AFD35}"/>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2" name="Rectangle 31">
                <a:extLst>
                  <a:ext uri="{FF2B5EF4-FFF2-40B4-BE49-F238E27FC236}">
                    <a16:creationId xmlns:a16="http://schemas.microsoft.com/office/drawing/2014/main" id="{76213E98-4170-4EA6-B84E-E7AAD2CE21A8}"/>
                  </a:ext>
                </a:extLst>
              </p:cNvPr>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3" name="Rectangle 32">
                <a:extLst>
                  <a:ext uri="{FF2B5EF4-FFF2-40B4-BE49-F238E27FC236}">
                    <a16:creationId xmlns:a16="http://schemas.microsoft.com/office/drawing/2014/main" id="{D9EBD505-8005-431F-80A9-5F3BBFEDC637}"/>
                  </a:ext>
                </a:extLst>
              </p:cNvPr>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4" name="Group 33">
              <a:extLst>
                <a:ext uri="{FF2B5EF4-FFF2-40B4-BE49-F238E27FC236}">
                  <a16:creationId xmlns:a16="http://schemas.microsoft.com/office/drawing/2014/main" id="{2FCD80F4-6484-4933-B778-8CE813073B6C}"/>
                </a:ext>
              </a:extLst>
            </p:cNvPr>
            <p:cNvGrpSpPr/>
            <p:nvPr/>
          </p:nvGrpSpPr>
          <p:grpSpPr>
            <a:xfrm>
              <a:off x="6474339" y="5792415"/>
              <a:ext cx="543876" cy="540000"/>
              <a:chOff x="5181600" y="2743200"/>
              <a:chExt cx="543876" cy="540000"/>
            </a:xfrm>
          </p:grpSpPr>
          <p:pic>
            <p:nvPicPr>
              <p:cNvPr id="35" name="Picture 2" descr="Pixel, square wallpaper">
                <a:extLst>
                  <a:ext uri="{FF2B5EF4-FFF2-40B4-BE49-F238E27FC236}">
                    <a16:creationId xmlns:a16="http://schemas.microsoft.com/office/drawing/2014/main" id="{A070C66B-24E7-4E21-8530-352A908078AE}"/>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6" name="Rectangle 35">
                <a:extLst>
                  <a:ext uri="{FF2B5EF4-FFF2-40B4-BE49-F238E27FC236}">
                    <a16:creationId xmlns:a16="http://schemas.microsoft.com/office/drawing/2014/main" id="{91088D2E-C0B1-4F08-A29B-05A73D369EBC}"/>
                  </a:ext>
                </a:extLst>
              </p:cNvPr>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7" name="Rectangle 36">
                <a:extLst>
                  <a:ext uri="{FF2B5EF4-FFF2-40B4-BE49-F238E27FC236}">
                    <a16:creationId xmlns:a16="http://schemas.microsoft.com/office/drawing/2014/main" id="{DAF45F7C-5BE1-44D6-A9E3-9AC374682FB1}"/>
                  </a:ext>
                </a:extLst>
              </p:cNvPr>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8" name="Group 37">
              <a:extLst>
                <a:ext uri="{FF2B5EF4-FFF2-40B4-BE49-F238E27FC236}">
                  <a16:creationId xmlns:a16="http://schemas.microsoft.com/office/drawing/2014/main" id="{DECBCA0F-B275-44BD-8AA7-F4E0C149928F}"/>
                </a:ext>
              </a:extLst>
            </p:cNvPr>
            <p:cNvGrpSpPr/>
            <p:nvPr/>
          </p:nvGrpSpPr>
          <p:grpSpPr>
            <a:xfrm>
              <a:off x="7330635" y="3850757"/>
              <a:ext cx="525780" cy="584473"/>
              <a:chOff x="4055280" y="3839232"/>
              <a:chExt cx="525780" cy="584473"/>
            </a:xfrm>
          </p:grpSpPr>
          <p:pic>
            <p:nvPicPr>
              <p:cNvPr id="39" name="Picture 4" descr="Image result for hidden">
                <a:extLst>
                  <a:ext uri="{FF2B5EF4-FFF2-40B4-BE49-F238E27FC236}">
                    <a16:creationId xmlns:a16="http://schemas.microsoft.com/office/drawing/2014/main" id="{F0EA5C64-A358-49C9-86B5-9351E58B2301}"/>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a16="http://schemas.microsoft.com/office/drawing/2014/main" id="{06F5E559-5776-442C-9E89-339985DC638D}"/>
                  </a:ext>
                </a:extLst>
              </p:cNvPr>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41" name="Group 40">
              <a:extLst>
                <a:ext uri="{FF2B5EF4-FFF2-40B4-BE49-F238E27FC236}">
                  <a16:creationId xmlns:a16="http://schemas.microsoft.com/office/drawing/2014/main" id="{33661B23-F474-4417-81BB-B8DD68C8FB89}"/>
                </a:ext>
              </a:extLst>
            </p:cNvPr>
            <p:cNvGrpSpPr/>
            <p:nvPr/>
          </p:nvGrpSpPr>
          <p:grpSpPr>
            <a:xfrm>
              <a:off x="833120" y="3835400"/>
              <a:ext cx="525780" cy="584473"/>
              <a:chOff x="4055280" y="3839232"/>
              <a:chExt cx="525780" cy="584473"/>
            </a:xfrm>
          </p:grpSpPr>
          <p:pic>
            <p:nvPicPr>
              <p:cNvPr id="42" name="Picture 4" descr="Image result for hidden">
                <a:extLst>
                  <a:ext uri="{FF2B5EF4-FFF2-40B4-BE49-F238E27FC236}">
                    <a16:creationId xmlns:a16="http://schemas.microsoft.com/office/drawing/2014/main" id="{BAE20E83-6CAE-4146-82A8-683F9A41806B}"/>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43" name="Rectangle 42">
                <a:extLst>
                  <a:ext uri="{FF2B5EF4-FFF2-40B4-BE49-F238E27FC236}">
                    <a16:creationId xmlns:a16="http://schemas.microsoft.com/office/drawing/2014/main" id="{2C13B76D-97AE-4B5F-98B1-B71FF3594D3E}"/>
                  </a:ext>
                </a:extLst>
              </p:cNvPr>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sp>
        <p:nvSpPr>
          <p:cNvPr id="48" name="Text Box 33">
            <a:extLst>
              <a:ext uri="{FF2B5EF4-FFF2-40B4-BE49-F238E27FC236}">
                <a16:creationId xmlns:a16="http://schemas.microsoft.com/office/drawing/2014/main" id="{B4EFE7AE-190D-47C7-8798-DD389A6461F7}"/>
              </a:ext>
            </a:extLst>
          </p:cNvPr>
          <p:cNvSpPr txBox="1">
            <a:spLocks noChangeArrowheads="1"/>
          </p:cNvSpPr>
          <p:nvPr/>
        </p:nvSpPr>
        <p:spPr bwMode="auto">
          <a:xfrm>
            <a:off x="8586" y="304800"/>
            <a:ext cx="6822162"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If you read any paper on machine learning,</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it writes</a:t>
            </a:r>
          </a:p>
        </p:txBody>
      </p:sp>
      <p:sp>
        <p:nvSpPr>
          <p:cNvPr id="49" name="Text Box 33">
            <a:extLst>
              <a:ext uri="{FF2B5EF4-FFF2-40B4-BE49-F238E27FC236}">
                <a16:creationId xmlns:a16="http://schemas.microsoft.com/office/drawing/2014/main" id="{04922B38-1EE7-451F-972A-FB0E10F43111}"/>
              </a:ext>
            </a:extLst>
          </p:cNvPr>
          <p:cNvSpPr txBox="1">
            <a:spLocks noChangeArrowheads="1"/>
          </p:cNvSpPr>
          <p:nvPr/>
        </p:nvSpPr>
        <p:spPr bwMode="auto">
          <a:xfrm>
            <a:off x="64277" y="4648200"/>
            <a:ext cx="6822162"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nobody tells you what these are,</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but these are all matrices.</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We must understand how this works.</a:t>
            </a:r>
          </a:p>
        </p:txBody>
      </p:sp>
      <p:grpSp>
        <p:nvGrpSpPr>
          <p:cNvPr id="10" name="Group 9">
            <a:extLst>
              <a:ext uri="{FF2B5EF4-FFF2-40B4-BE49-F238E27FC236}">
                <a16:creationId xmlns:a16="http://schemas.microsoft.com/office/drawing/2014/main" id="{C4CD6354-82F5-4FFB-898C-538613F4FC4A}"/>
              </a:ext>
            </a:extLst>
          </p:cNvPr>
          <p:cNvGrpSpPr/>
          <p:nvPr/>
        </p:nvGrpSpPr>
        <p:grpSpPr>
          <a:xfrm>
            <a:off x="1524000" y="2895810"/>
            <a:ext cx="7467600" cy="685590"/>
            <a:chOff x="1524000" y="2895810"/>
            <a:chExt cx="7467600" cy="685590"/>
          </a:xfrm>
        </p:grpSpPr>
        <p:grpSp>
          <p:nvGrpSpPr>
            <p:cNvPr id="9" name="Group 8">
              <a:extLst>
                <a:ext uri="{FF2B5EF4-FFF2-40B4-BE49-F238E27FC236}">
                  <a16:creationId xmlns:a16="http://schemas.microsoft.com/office/drawing/2014/main" id="{C7642C94-43B8-4C18-975E-9F1830CBDB39}"/>
                </a:ext>
              </a:extLst>
            </p:cNvPr>
            <p:cNvGrpSpPr/>
            <p:nvPr/>
          </p:nvGrpSpPr>
          <p:grpSpPr>
            <a:xfrm>
              <a:off x="1524000" y="2895810"/>
              <a:ext cx="7467600" cy="685590"/>
              <a:chOff x="1524000" y="2858365"/>
              <a:chExt cx="7467600" cy="685590"/>
            </a:xfrm>
          </p:grpSpPr>
          <p:grpSp>
            <p:nvGrpSpPr>
              <p:cNvPr id="44" name="Group 43">
                <a:extLst>
                  <a:ext uri="{FF2B5EF4-FFF2-40B4-BE49-F238E27FC236}">
                    <a16:creationId xmlns:a16="http://schemas.microsoft.com/office/drawing/2014/main" id="{9225CA07-02FE-4139-8912-BC04CEDF9052}"/>
                  </a:ext>
                </a:extLst>
              </p:cNvPr>
              <p:cNvGrpSpPr/>
              <p:nvPr/>
            </p:nvGrpSpPr>
            <p:grpSpPr>
              <a:xfrm>
                <a:off x="1524000" y="2858365"/>
                <a:ext cx="7467600" cy="685590"/>
                <a:chOff x="1295400" y="5218541"/>
                <a:chExt cx="7467600" cy="685590"/>
              </a:xfrm>
            </p:grpSpPr>
            <p:sp>
              <p:nvSpPr>
                <p:cNvPr id="45" name="Rectangle 44">
                  <a:extLst>
                    <a:ext uri="{FF2B5EF4-FFF2-40B4-BE49-F238E27FC236}">
                      <a16:creationId xmlns:a16="http://schemas.microsoft.com/office/drawing/2014/main" id="{1DFE3556-5AE8-493E-8954-17BFEC6D89EF}"/>
                    </a:ext>
                  </a:extLst>
                </p:cNvPr>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46" name="Text Box 33">
                  <a:extLst>
                    <a:ext uri="{FF2B5EF4-FFF2-40B4-BE49-F238E27FC236}">
                      <a16:creationId xmlns:a16="http://schemas.microsoft.com/office/drawing/2014/main" id="{B2B108E5-49CE-4156-9E54-354D42DBAF8E}"/>
                    </a:ext>
                  </a:extLst>
                </p:cNvPr>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47" name="Text Box 33">
                  <a:extLst>
                    <a:ext uri="{FF2B5EF4-FFF2-40B4-BE49-F238E27FC236}">
                      <a16:creationId xmlns:a16="http://schemas.microsoft.com/office/drawing/2014/main" id="{3134E1AD-9D5A-4EE1-8E4E-14B794BD25AC}"/>
                    </a:ext>
                  </a:extLst>
                </p:cNvPr>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50" name="Rectangle 49">
                <a:extLst>
                  <a:ext uri="{FF2B5EF4-FFF2-40B4-BE49-F238E27FC236}">
                    <a16:creationId xmlns:a16="http://schemas.microsoft.com/office/drawing/2014/main" id="{F47665A7-E5FC-40C1-AD13-903864D762FF}"/>
                  </a:ext>
                </a:extLst>
              </p:cNvPr>
              <p:cNvSpPr/>
              <p:nvPr/>
            </p:nvSpPr>
            <p:spPr>
              <a:xfrm>
                <a:off x="2819400" y="2920425"/>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grpSp>
        <p:sp>
          <p:nvSpPr>
            <p:cNvPr id="51" name="Rectangle 50">
              <a:extLst>
                <a:ext uri="{FF2B5EF4-FFF2-40B4-BE49-F238E27FC236}">
                  <a16:creationId xmlns:a16="http://schemas.microsoft.com/office/drawing/2014/main" id="{16DD6701-45E0-433E-8C82-B73C20E667A1}"/>
                </a:ext>
              </a:extLst>
            </p:cNvPr>
            <p:cNvSpPr/>
            <p:nvPr/>
          </p:nvSpPr>
          <p:spPr>
            <a:xfrm>
              <a:off x="6261279" y="2969101"/>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spTree>
    <p:extLst>
      <p:ext uri="{BB962C8B-B14F-4D97-AF65-F5344CB8AC3E}">
        <p14:creationId xmlns:p14="http://schemas.microsoft.com/office/powerpoint/2010/main" val="134251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8">
                                            <p:txEl>
                                              <p:pRg st="0" end="0"/>
                                            </p:txEl>
                                          </p:spTgt>
                                        </p:tgtEl>
                                        <p:attrNameLst>
                                          <p:attrName>style.visibility</p:attrName>
                                        </p:attrNameLst>
                                      </p:cBhvr>
                                      <p:to>
                                        <p:strVal val="visible"/>
                                      </p:to>
                                    </p:set>
                                    <p:anim calcmode="lin" valueType="num">
                                      <p:cBhvr additive="base">
                                        <p:cTn id="7"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8">
                                            <p:txEl>
                                              <p:pRg st="1" end="1"/>
                                            </p:txEl>
                                          </p:spTgt>
                                        </p:tgtEl>
                                        <p:attrNameLst>
                                          <p:attrName>style.visibility</p:attrName>
                                        </p:attrNameLst>
                                      </p:cBhvr>
                                      <p:to>
                                        <p:strVal val="visible"/>
                                      </p:to>
                                    </p:set>
                                    <p:anim calcmode="lin" valueType="num">
                                      <p:cBhvr additive="base">
                                        <p:cTn id="13" dur="500" fill="hold"/>
                                        <p:tgtEl>
                                          <p:spTgt spid="4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8">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9">
                                            <p:txEl>
                                              <p:pRg st="0" end="0"/>
                                            </p:txEl>
                                          </p:spTgt>
                                        </p:tgtEl>
                                        <p:attrNameLst>
                                          <p:attrName>style.visibility</p:attrName>
                                        </p:attrNameLst>
                                      </p:cBhvr>
                                      <p:to>
                                        <p:strVal val="visible"/>
                                      </p:to>
                                    </p:set>
                                    <p:anim calcmode="lin" valueType="num">
                                      <p:cBhvr additive="base">
                                        <p:cTn id="23" dur="500" fill="hold"/>
                                        <p:tgtEl>
                                          <p:spTgt spid="4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9">
                                            <p:txEl>
                                              <p:pRg st="1" end="1"/>
                                            </p:txEl>
                                          </p:spTgt>
                                        </p:tgtEl>
                                        <p:attrNameLst>
                                          <p:attrName>style.visibility</p:attrName>
                                        </p:attrNameLst>
                                      </p:cBhvr>
                                      <p:to>
                                        <p:strVal val="visible"/>
                                      </p:to>
                                    </p:set>
                                    <p:anim calcmode="lin" valueType="num">
                                      <p:cBhvr additive="base">
                                        <p:cTn id="29"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9">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6"/>
                                        </p:tgtEl>
                                        <p:attrNameLst>
                                          <p:attrName>style.visibility</p:attrName>
                                        </p:attrNameLst>
                                      </p:cBhvr>
                                      <p:to>
                                        <p:strVal val="visible"/>
                                      </p:to>
                                    </p:set>
                                    <p:anim calcmode="lin" valueType="num">
                                      <p:cBhvr additive="base">
                                        <p:cTn id="33" dur="500" fill="hold"/>
                                        <p:tgtEl>
                                          <p:spTgt spid="6"/>
                                        </p:tgtEl>
                                        <p:attrNameLst>
                                          <p:attrName>ppt_x</p:attrName>
                                        </p:attrNameLst>
                                      </p:cBhvr>
                                      <p:tavLst>
                                        <p:tav tm="0">
                                          <p:val>
                                            <p:strVal val="0-#ppt_w/2"/>
                                          </p:val>
                                        </p:tav>
                                        <p:tav tm="100000">
                                          <p:val>
                                            <p:strVal val="#ppt_x"/>
                                          </p:val>
                                        </p:tav>
                                      </p:tavLst>
                                    </p:anim>
                                    <p:anim calcmode="lin" valueType="num">
                                      <p:cBhvr additive="base">
                                        <p:cTn id="3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9">
                                            <p:txEl>
                                              <p:pRg st="2" end="2"/>
                                            </p:txEl>
                                          </p:spTgt>
                                        </p:tgtEl>
                                        <p:attrNameLst>
                                          <p:attrName>style.visibility</p:attrName>
                                        </p:attrNameLst>
                                      </p:cBhvr>
                                      <p:to>
                                        <p:strVal val="visible"/>
                                      </p:to>
                                    </p:set>
                                    <p:anim calcmode="lin" valueType="num">
                                      <p:cBhvr additive="base">
                                        <p:cTn id="39"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398780" y="457200"/>
            <a:ext cx="8364220" cy="2819400"/>
            <a:chOff x="228600" y="2438400"/>
            <a:chExt cx="8364220" cy="2819400"/>
          </a:xfrm>
        </p:grpSpPr>
        <p:pic>
          <p:nvPicPr>
            <p:cNvPr id="21506" name="Picture 2" descr="image20"/>
            <p:cNvPicPr>
              <a:picLocks noChangeAspect="1" noChangeArrowheads="1"/>
            </p:cNvPicPr>
            <p:nvPr/>
          </p:nvPicPr>
          <p:blipFill rotWithShape="1">
            <a:blip r:embed="rId2">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3"/>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 name="TextBox 1"/>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5"/>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 name="TextBox 12"/>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6"/>
                  <a:stretch>
                    <a:fillRect l="-29412" r="-26471" b="-28000"/>
                  </a:stretch>
                </a:blipFill>
              </p:spPr>
              <p:txBody>
                <a:bodyPr/>
                <a:lstStyle/>
                <a:p>
                  <a:r>
                    <a:rPr lang="en-CA">
                      <a:noFill/>
                    </a:rPr>
                    <a:t> </a:t>
                  </a:r>
                </a:p>
              </p:txBody>
            </p:sp>
          </mc:Fallback>
        </mc:AlternateContent>
      </p:grpSp>
      <p:sp>
        <p:nvSpPr>
          <p:cNvPr id="4" name="Oval 3"/>
          <p:cNvSpPr/>
          <p:nvPr/>
        </p:nvSpPr>
        <p:spPr>
          <a:xfrm>
            <a:off x="3429000" y="2149257"/>
            <a:ext cx="2057400" cy="1066800"/>
          </a:xfrm>
          <a:prstGeom prst="ellipse">
            <a:avLst/>
          </a:prstGeom>
          <a:ln w="25400">
            <a:solidFill>
              <a:schemeClr val="hlink"/>
            </a:solidFill>
          </a:ln>
        </p:spPr>
        <p:txBody>
          <a:bodyPr wrap="square" rtlCol="0" anchor="ctr">
            <a:spAutoFit/>
          </a:bodyPr>
          <a:lstStyle/>
          <a:p>
            <a:pPr algn="l"/>
            <a:endParaRPr lang="en-CA" sz="2400" dirty="0"/>
          </a:p>
        </p:txBody>
      </p:sp>
      <p:sp>
        <p:nvSpPr>
          <p:cNvPr id="14"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1781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D3CC1547-FA8D-4CC6-AFF0-020446A10E49}"/>
              </a:ext>
            </a:extLst>
          </p:cNvPr>
          <p:cNvGrpSpPr/>
          <p:nvPr/>
        </p:nvGrpSpPr>
        <p:grpSpPr>
          <a:xfrm>
            <a:off x="609600" y="38100"/>
            <a:ext cx="7848600" cy="2792963"/>
            <a:chOff x="609600" y="38100"/>
            <a:chExt cx="7848600" cy="2792963"/>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61" name="Rectangle 60"/>
              <p:cNvSpPr/>
              <p:nvPr/>
            </p:nvSpPr>
            <p:spPr>
              <a:xfrm>
                <a:off x="76200" y="2895600"/>
                <a:ext cx="9525000" cy="523220"/>
              </a:xfrm>
              <a:prstGeom prst="rect">
                <a:avLst/>
              </a:prstGeom>
            </p:spPr>
            <p:txBody>
              <a:bodyPr wrap="square">
                <a:spAutoFit/>
              </a:bodyPr>
              <a:lstStyle/>
              <a:p>
                <a:r>
                  <a:rPr lang="en-US" altLang="en-US" dirty="0">
                    <a:solidFill>
                      <a:srgbClr val="FF00FF"/>
                    </a:solidFill>
                  </a:rPr>
                  <a:t>Training data = </a:t>
                </a:r>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US" altLang="en-US" i="1" smtClean="0">
                        <a:solidFill>
                          <a:srgbClr val="FF00FF"/>
                        </a:solidFill>
                        <a:latin typeface="Cambria Math" panose="02040503050406030204" pitchFamily="18" charset="0"/>
                        <a:cs typeface="Times New Roman" panose="020206030504050203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1" name="Rectangle 60"/>
              <p:cNvSpPr>
                <a:spLocks noRot="1" noChangeAspect="1" noMove="1" noResize="1" noEditPoints="1" noAdjustHandles="1" noChangeArrowheads="1" noChangeShapeType="1" noTextEdit="1"/>
              </p:cNvSpPr>
              <p:nvPr/>
            </p:nvSpPr>
            <p:spPr>
              <a:xfrm>
                <a:off x="76200" y="2895600"/>
                <a:ext cx="9525000" cy="523220"/>
              </a:xfrm>
              <a:prstGeom prst="rect">
                <a:avLst/>
              </a:prstGeom>
              <a:blipFill>
                <a:blip r:embed="rId5"/>
                <a:stretch>
                  <a:fillRect l="-1344" t="-11628" b="-32558"/>
                </a:stretch>
              </a:blipFill>
            </p:spPr>
            <p:txBody>
              <a:bodyPr/>
              <a:lstStyle/>
              <a:p>
                <a:r>
                  <a:rPr lang="en-US">
                    <a:noFill/>
                  </a:rPr>
                  <a:t> </a:t>
                </a:r>
              </a:p>
            </p:txBody>
          </p:sp>
        </mc:Fallback>
      </mc:AlternateContent>
      <p:sp>
        <p:nvSpPr>
          <p:cNvPr id="3" name="Rectangle 2"/>
          <p:cNvSpPr/>
          <p:nvPr/>
        </p:nvSpPr>
        <p:spPr>
          <a:xfrm>
            <a:off x="5715000" y="2895600"/>
            <a:ext cx="572240" cy="605542"/>
          </a:xfrm>
          <a:prstGeom prst="rect">
            <a:avLst/>
          </a:prstGeom>
          <a:ln w="25400">
            <a:solidFill>
              <a:schemeClr val="tx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64" name="Rectangle 5"/>
              <p:cNvSpPr>
                <a:spLocks noChangeArrowheads="1"/>
              </p:cNvSpPr>
              <p:nvPr/>
            </p:nvSpPr>
            <p:spPr bwMode="auto">
              <a:xfrm>
                <a:off x="2615979" y="3461640"/>
                <a:ext cx="957606" cy="58477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m:oMathPara>
                </a14:m>
                <a:endParaRPr lang="en-US" altLang="en-US" dirty="0">
                  <a:solidFill>
                    <a:srgbClr val="FF00FF"/>
                  </a:solidFill>
                  <a:latin typeface="Times New Roman" pitchFamily="18" charset="0"/>
                  <a:sym typeface="Symbol" panose="05050102010706020507" pitchFamily="18" charset="2"/>
                </a:endParaRPr>
              </a:p>
            </p:txBody>
          </p:sp>
        </mc:Choice>
        <mc:Fallback xmlns="">
          <p:sp>
            <p:nvSpPr>
              <p:cNvPr id="64" name="Rectangle 5"/>
              <p:cNvSpPr>
                <a:spLocks noRot="1" noChangeAspect="1" noMove="1" noResize="1" noEditPoints="1" noAdjustHandles="1" noChangeArrowheads="1" noChangeShapeType="1" noTextEdit="1"/>
              </p:cNvSpPr>
              <p:nvPr/>
            </p:nvSpPr>
            <p:spPr bwMode="auto">
              <a:xfrm>
                <a:off x="2615979" y="3461640"/>
                <a:ext cx="957606" cy="584775"/>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sp>
        <p:nvSpPr>
          <p:cNvPr id="67" name="Text Box 33"/>
          <p:cNvSpPr txBox="1">
            <a:spLocks noChangeArrowheads="1"/>
          </p:cNvSpPr>
          <p:nvPr/>
        </p:nvSpPr>
        <p:spPr bwMode="auto">
          <a:xfrm>
            <a:off x="1828800" y="4658380"/>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We are assuming this input is an image.</a:t>
            </a:r>
          </a:p>
        </p:txBody>
      </p:sp>
      <p:grpSp>
        <p:nvGrpSpPr>
          <p:cNvPr id="68" name="Group 67"/>
          <p:cNvGrpSpPr/>
          <p:nvPr/>
        </p:nvGrpSpPr>
        <p:grpSpPr>
          <a:xfrm>
            <a:off x="609600" y="304800"/>
            <a:ext cx="1582484" cy="1471466"/>
            <a:chOff x="609600" y="304800"/>
            <a:chExt cx="1582484" cy="1471466"/>
          </a:xfrm>
        </p:grpSpPr>
        <p:grpSp>
          <p:nvGrpSpPr>
            <p:cNvPr id="69" name="Group 68"/>
            <p:cNvGrpSpPr/>
            <p:nvPr/>
          </p:nvGrpSpPr>
          <p:grpSpPr>
            <a:xfrm>
              <a:off x="685800" y="1174750"/>
              <a:ext cx="641532" cy="601516"/>
              <a:chOff x="4635890" y="1543039"/>
              <a:chExt cx="641532" cy="601516"/>
            </a:xfrm>
          </p:grpSpPr>
          <p:grpSp>
            <p:nvGrpSpPr>
              <p:cNvPr id="71" name="Group 70"/>
              <p:cNvGrpSpPr/>
              <p:nvPr/>
            </p:nvGrpSpPr>
            <p:grpSpPr>
              <a:xfrm>
                <a:off x="4635890" y="1543039"/>
                <a:ext cx="540000" cy="540000"/>
                <a:chOff x="3220343" y="2894580"/>
                <a:chExt cx="540000" cy="540000"/>
              </a:xfrm>
            </p:grpSpPr>
            <p:sp>
              <p:nvSpPr>
                <p:cNvPr id="73" name="Rectangle 7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4"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72" name="Rectangle 71"/>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70" name="Rectangle 69"/>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sp>
        <p:nvSpPr>
          <p:cNvPr id="75" name="Text Box 33"/>
          <p:cNvSpPr txBox="1">
            <a:spLocks noChangeArrowheads="1"/>
          </p:cNvSpPr>
          <p:nvPr/>
        </p:nvSpPr>
        <p:spPr bwMode="auto">
          <a:xfrm>
            <a:off x="1828800" y="5123395"/>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is fed into the neural net.</a:t>
            </a:r>
          </a:p>
        </p:txBody>
      </p:sp>
    </p:spTree>
    <p:extLst>
      <p:ext uri="{BB962C8B-B14F-4D97-AF65-F5344CB8AC3E}">
        <p14:creationId xmlns:p14="http://schemas.microsoft.com/office/powerpoint/2010/main" val="1342962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1"/>
                                        </p:tgtEl>
                                        <p:attrNameLst>
                                          <p:attrName>style.visibility</p:attrName>
                                        </p:attrNameLst>
                                      </p:cBhvr>
                                      <p:to>
                                        <p:strVal val="visible"/>
                                      </p:to>
                                    </p:set>
                                    <p:anim calcmode="lin" valueType="num">
                                      <p:cBhvr additive="base">
                                        <p:cTn id="13" dur="500" fill="hold"/>
                                        <p:tgtEl>
                                          <p:spTgt spid="61"/>
                                        </p:tgtEl>
                                        <p:attrNameLst>
                                          <p:attrName>ppt_x</p:attrName>
                                        </p:attrNameLst>
                                      </p:cBhvr>
                                      <p:tavLst>
                                        <p:tav tm="0">
                                          <p:val>
                                            <p:strVal val="0-#ppt_w/2"/>
                                          </p:val>
                                        </p:tav>
                                        <p:tav tm="100000">
                                          <p:val>
                                            <p:strVal val="#ppt_x"/>
                                          </p:val>
                                        </p:tav>
                                      </p:tavLst>
                                    </p:anim>
                                    <p:anim calcmode="lin" valueType="num">
                                      <p:cBhvr additive="base">
                                        <p:cTn id="14"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6"/>
                                        </p:tgtEl>
                                        <p:attrNameLst>
                                          <p:attrName>style.visibility</p:attrName>
                                        </p:attrNameLst>
                                      </p:cBhvr>
                                      <p:to>
                                        <p:strVal val="visible"/>
                                      </p:to>
                                    </p:set>
                                    <p:anim calcmode="lin" valueType="num">
                                      <p:cBhvr additive="base">
                                        <p:cTn id="19" dur="500" fill="hold"/>
                                        <p:tgtEl>
                                          <p:spTgt spid="66"/>
                                        </p:tgtEl>
                                        <p:attrNameLst>
                                          <p:attrName>ppt_x</p:attrName>
                                        </p:attrNameLst>
                                      </p:cBhvr>
                                      <p:tavLst>
                                        <p:tav tm="0">
                                          <p:val>
                                            <p:strVal val="0-#ppt_w/2"/>
                                          </p:val>
                                        </p:tav>
                                        <p:tav tm="100000">
                                          <p:val>
                                            <p:strVal val="#ppt_x"/>
                                          </p:val>
                                        </p:tav>
                                      </p:tavLst>
                                    </p:anim>
                                    <p:anim calcmode="lin" valueType="num">
                                      <p:cBhvr additive="base">
                                        <p:cTn id="20" dur="500" fill="hold"/>
                                        <p:tgtEl>
                                          <p:spTgt spid="66"/>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500" fill="hold"/>
                                        <p:tgtEl>
                                          <p:spTgt spid="64"/>
                                        </p:tgtEl>
                                        <p:attrNameLst>
                                          <p:attrName>ppt_x</p:attrName>
                                        </p:attrNameLst>
                                      </p:cBhvr>
                                      <p:tavLst>
                                        <p:tav tm="0">
                                          <p:val>
                                            <p:strVal val="0-#ppt_w/2"/>
                                          </p:val>
                                        </p:tav>
                                        <p:tav tm="100000">
                                          <p:val>
                                            <p:strVal val="#ppt_x"/>
                                          </p:val>
                                        </p:tav>
                                      </p:tavLst>
                                    </p:anim>
                                    <p:anim calcmode="lin" valueType="num">
                                      <p:cBhvr additive="base">
                                        <p:cTn id="24" dur="500" fill="hold"/>
                                        <p:tgtEl>
                                          <p:spTgt spid="6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0-#ppt_w/2"/>
                                          </p:val>
                                        </p:tav>
                                        <p:tav tm="100000">
                                          <p:val>
                                            <p:strVal val="#ppt_x"/>
                                          </p:val>
                                        </p:tav>
                                      </p:tavLst>
                                    </p:anim>
                                    <p:anim calcmode="lin" valueType="num">
                                      <p:cBhvr additive="base">
                                        <p:cTn id="34" dur="500" fill="hold"/>
                                        <p:tgtEl>
                                          <p:spTgt spid="2"/>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7"/>
                                        </p:tgtEl>
                                        <p:attrNameLst>
                                          <p:attrName>style.visibility</p:attrName>
                                        </p:attrNameLst>
                                      </p:cBhvr>
                                      <p:to>
                                        <p:strVal val="visible"/>
                                      </p:to>
                                    </p:set>
                                    <p:anim calcmode="lin" valueType="num">
                                      <p:cBhvr additive="base">
                                        <p:cTn id="37" dur="500" fill="hold"/>
                                        <p:tgtEl>
                                          <p:spTgt spid="67"/>
                                        </p:tgtEl>
                                        <p:attrNameLst>
                                          <p:attrName>ppt_x</p:attrName>
                                        </p:attrNameLst>
                                      </p:cBhvr>
                                      <p:tavLst>
                                        <p:tav tm="0">
                                          <p:val>
                                            <p:strVal val="0-#ppt_w/2"/>
                                          </p:val>
                                        </p:tav>
                                        <p:tav tm="100000">
                                          <p:val>
                                            <p:strVal val="#ppt_x"/>
                                          </p:val>
                                        </p:tav>
                                      </p:tavLst>
                                    </p:anim>
                                    <p:anim calcmode="lin" valueType="num">
                                      <p:cBhvr additive="base">
                                        <p:cTn id="38"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68"/>
                                        </p:tgtEl>
                                        <p:attrNameLst>
                                          <p:attrName>style.visibility</p:attrName>
                                        </p:attrNameLst>
                                      </p:cBhvr>
                                      <p:to>
                                        <p:strVal val="visible"/>
                                      </p:to>
                                    </p:set>
                                    <p:anim calcmode="lin" valueType="num">
                                      <p:cBhvr additive="base">
                                        <p:cTn id="43" dur="500" fill="hold"/>
                                        <p:tgtEl>
                                          <p:spTgt spid="68"/>
                                        </p:tgtEl>
                                        <p:attrNameLst>
                                          <p:attrName>ppt_x</p:attrName>
                                        </p:attrNameLst>
                                      </p:cBhvr>
                                      <p:tavLst>
                                        <p:tav tm="0">
                                          <p:val>
                                            <p:strVal val="0-#ppt_w/2"/>
                                          </p:val>
                                        </p:tav>
                                        <p:tav tm="100000">
                                          <p:val>
                                            <p:strVal val="#ppt_x"/>
                                          </p:val>
                                        </p:tav>
                                      </p:tavLst>
                                    </p:anim>
                                    <p:anim calcmode="lin" valueType="num">
                                      <p:cBhvr additive="base">
                                        <p:cTn id="44" dur="500" fill="hold"/>
                                        <p:tgtEl>
                                          <p:spTgt spid="68"/>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 calcmode="lin" valueType="num">
                                      <p:cBhvr additive="base">
                                        <p:cTn id="47" dur="500" fill="hold"/>
                                        <p:tgtEl>
                                          <p:spTgt spid="75"/>
                                        </p:tgtEl>
                                        <p:attrNameLst>
                                          <p:attrName>ppt_x</p:attrName>
                                        </p:attrNameLst>
                                      </p:cBhvr>
                                      <p:tavLst>
                                        <p:tav tm="0">
                                          <p:val>
                                            <p:strVal val="0-#ppt_w/2"/>
                                          </p:val>
                                        </p:tav>
                                        <p:tav tm="100000">
                                          <p:val>
                                            <p:strVal val="#ppt_x"/>
                                          </p:val>
                                        </p:tav>
                                      </p:tavLst>
                                    </p:anim>
                                    <p:anim calcmode="lin" valueType="num">
                                      <p:cBhvr additive="base">
                                        <p:cTn id="48"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3" grpId="0" animBg="1"/>
      <p:bldP spid="64" grpId="0"/>
      <p:bldP spid="66" grpId="0"/>
      <p:bldP spid="67" grpId="0"/>
      <p:bldP spid="75" grpId="0"/>
    </p:bld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2" name="Rectangle 5"/>
          <p:cNvSpPr>
            <a:spLocks noChangeArrowheads="1"/>
          </p:cNvSpPr>
          <p:nvPr/>
        </p:nvSpPr>
        <p:spPr bwMode="auto">
          <a:xfrm>
            <a:off x="3476890" y="3452445"/>
            <a:ext cx="5667110"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dirty="0">
                <a:solidFill>
                  <a:srgbClr val="FF00FF"/>
                </a:solidFill>
                <a:latin typeface="Times New Roman" pitchFamily="18" charset="0"/>
                <a:sym typeface="Symbol" panose="05050102010706020507" pitchFamily="18" charset="2"/>
              </a:rPr>
              <a:t>= </a:t>
            </a:r>
            <a:r>
              <a:rPr lang="en-US" altLang="en-US" i="1" dirty="0">
                <a:solidFill>
                  <a:srgbClr val="66FF33"/>
                </a:solidFill>
                <a:latin typeface="Times New Roman" pitchFamily="18" charset="0"/>
              </a:rPr>
              <a:t> </a:t>
            </a:r>
            <a:r>
              <a:rPr lang="en-US" altLang="en-US" dirty="0">
                <a:solidFill>
                  <a:srgbClr val="FF00FF"/>
                </a:solidFill>
                <a:latin typeface="Times New Roman" pitchFamily="18" charset="0"/>
                <a:sym typeface="Symbol" panose="05050102010706020507" pitchFamily="18" charset="2"/>
              </a:rPr>
              <a:t></a:t>
            </a:r>
            <a:r>
              <a:rPr lang="en-US" altLang="en-US" i="1" dirty="0">
                <a:solidFill>
                  <a:srgbClr val="FF00FF"/>
                </a:solidFill>
                <a:latin typeface="Times New Roman" pitchFamily="18" charset="0"/>
                <a:sym typeface="Symbol" panose="05050102010706020507" pitchFamily="18" charset="2"/>
              </a:rPr>
              <a:t>x</a:t>
            </a:r>
            <a:r>
              <a:rPr lang="en-US" altLang="en-US" baseline="-25000" dirty="0">
                <a:solidFill>
                  <a:srgbClr val="FF00FF"/>
                </a:solidFill>
                <a:latin typeface="Times New Roman" pitchFamily="18" charset="0"/>
                <a:sym typeface="Symbol" panose="05050102010706020507" pitchFamily="18" charset="2"/>
              </a:rPr>
              <a:t></a:t>
            </a:r>
            <a:r>
              <a:rPr lang="en-US" altLang="en-US" i="1" baseline="-25000" dirty="0">
                <a:solidFill>
                  <a:srgbClr val="FF00FF"/>
                </a:solidFill>
                <a:latin typeface="Times New Roman" pitchFamily="18" charset="0"/>
                <a:sym typeface="Symbol" panose="05050102010706020507" pitchFamily="18" charset="2"/>
              </a:rPr>
              <a:t>d</a:t>
            </a:r>
            <a:r>
              <a:rPr lang="en-US" altLang="en-US" i="1" baseline="-25000" dirty="0">
                <a:solidFill>
                  <a:srgbClr val="FF00FF"/>
                </a:solidFill>
                <a:latin typeface="Times New Roman" pitchFamily="18" charset="0"/>
              </a:rPr>
              <a:t>,1</a:t>
            </a:r>
            <a:r>
              <a:rPr lang="en-US" altLang="en-US" baseline="-25000" dirty="0">
                <a:solidFill>
                  <a:srgbClr val="FF00FF"/>
                </a:solidFill>
                <a:latin typeface="Times New Roman" pitchFamily="18" charset="0"/>
                <a:sym typeface="Symbol" panose="05050102010706020507" pitchFamily="18" charset="2"/>
              </a:rPr>
              <a:t></a:t>
            </a:r>
            <a:r>
              <a:rPr lang="en-US" altLang="en-US" i="1" dirty="0">
                <a:solidFill>
                  <a:srgbClr val="FF00FF"/>
                </a:solidFill>
                <a:latin typeface="Times New Roman" pitchFamily="18" charset="0"/>
              </a:rPr>
              <a:t>, </a:t>
            </a:r>
            <a:r>
              <a:rPr lang="en-US" altLang="en-US" i="1" dirty="0">
                <a:solidFill>
                  <a:srgbClr val="FF00FF"/>
                </a:solidFill>
                <a:latin typeface="Times New Roman" pitchFamily="18" charset="0"/>
                <a:sym typeface="Symbol" panose="05050102010706020507" pitchFamily="18" charset="2"/>
              </a:rPr>
              <a:t>x</a:t>
            </a:r>
            <a:r>
              <a:rPr lang="en-US" altLang="en-US" baseline="-25000" dirty="0">
                <a:solidFill>
                  <a:srgbClr val="FF00FF"/>
                </a:solidFill>
                <a:latin typeface="Times New Roman" pitchFamily="18" charset="0"/>
                <a:sym typeface="Symbol" panose="05050102010706020507" pitchFamily="18" charset="2"/>
              </a:rPr>
              <a:t></a:t>
            </a:r>
            <a:r>
              <a:rPr lang="en-US" altLang="en-US" i="1" baseline="-25000" dirty="0">
                <a:solidFill>
                  <a:srgbClr val="FF00FF"/>
                </a:solidFill>
                <a:latin typeface="Times New Roman" pitchFamily="18" charset="0"/>
                <a:sym typeface="Symbol" panose="05050102010706020507" pitchFamily="18" charset="2"/>
              </a:rPr>
              <a:t>d</a:t>
            </a:r>
            <a:r>
              <a:rPr lang="en-US" altLang="en-US" i="1" baseline="-25000" dirty="0">
                <a:solidFill>
                  <a:srgbClr val="FF00FF"/>
                </a:solidFill>
                <a:latin typeface="Times New Roman" pitchFamily="18" charset="0"/>
              </a:rPr>
              <a:t>,2</a:t>
            </a:r>
            <a:r>
              <a:rPr lang="en-US" altLang="en-US" baseline="-25000" dirty="0">
                <a:solidFill>
                  <a:srgbClr val="FF00FF"/>
                </a:solidFill>
                <a:latin typeface="Times New Roman" pitchFamily="18" charset="0"/>
                <a:sym typeface="Symbol" panose="05050102010706020507" pitchFamily="18" charset="2"/>
              </a:rPr>
              <a:t></a:t>
            </a:r>
            <a:r>
              <a:rPr lang="en-US" altLang="en-US" i="1" dirty="0">
                <a:solidFill>
                  <a:srgbClr val="FF00FF"/>
                </a:solidFill>
                <a:latin typeface="Times New Roman" pitchFamily="18" charset="0"/>
              </a:rPr>
              <a:t>,…, </a:t>
            </a:r>
            <a:r>
              <a:rPr lang="en-US" altLang="en-US" i="1" dirty="0" err="1">
                <a:solidFill>
                  <a:srgbClr val="FF00FF"/>
                </a:solidFill>
                <a:latin typeface="Times New Roman" pitchFamily="18" charset="0"/>
                <a:sym typeface="Symbol" panose="05050102010706020507" pitchFamily="18" charset="2"/>
              </a:rPr>
              <a:t>x</a:t>
            </a:r>
            <a:r>
              <a:rPr lang="en-US" altLang="en-US" baseline="-25000" dirty="0" err="1">
                <a:solidFill>
                  <a:srgbClr val="FF00FF"/>
                </a:solidFill>
                <a:latin typeface="Times New Roman" pitchFamily="18" charset="0"/>
                <a:sym typeface="Symbol" panose="05050102010706020507" pitchFamily="18" charset="2"/>
              </a:rPr>
              <a:t></a:t>
            </a:r>
            <a:r>
              <a:rPr lang="en-US" altLang="en-US" i="1" baseline="-25000" dirty="0" err="1">
                <a:solidFill>
                  <a:srgbClr val="FF00FF"/>
                </a:solidFill>
                <a:latin typeface="Times New Roman" pitchFamily="18" charset="0"/>
                <a:sym typeface="Symbol" panose="05050102010706020507" pitchFamily="18" charset="2"/>
              </a:rPr>
              <a:t>d</a:t>
            </a:r>
            <a:r>
              <a:rPr lang="en-US" altLang="en-US" i="1" baseline="-25000" dirty="0" err="1">
                <a:solidFill>
                  <a:srgbClr val="FF00FF"/>
                </a:solidFill>
                <a:latin typeface="Times New Roman" pitchFamily="18" charset="0"/>
              </a:rPr>
              <a:t>,i</a:t>
            </a:r>
            <a:r>
              <a:rPr lang="en-US" altLang="en-US" baseline="-25000" dirty="0">
                <a:solidFill>
                  <a:srgbClr val="FF00FF"/>
                </a:solidFill>
                <a:latin typeface="Times New Roman" pitchFamily="18" charset="0"/>
                <a:sym typeface="Symbol" panose="05050102010706020507" pitchFamily="18" charset="2"/>
              </a:rPr>
              <a:t></a:t>
            </a:r>
            <a:r>
              <a:rPr lang="en-US" altLang="en-US" i="1" dirty="0">
                <a:solidFill>
                  <a:srgbClr val="FF00FF"/>
                </a:solidFill>
                <a:latin typeface="Times New Roman" pitchFamily="18" charset="0"/>
              </a:rPr>
              <a:t>,…, </a:t>
            </a:r>
            <a:r>
              <a:rPr lang="en-US" altLang="en-US" i="1" dirty="0" err="1">
                <a:solidFill>
                  <a:srgbClr val="FF00FF"/>
                </a:solidFill>
                <a:latin typeface="Times New Roman" pitchFamily="18" charset="0"/>
                <a:sym typeface="Symbol" panose="05050102010706020507" pitchFamily="18" charset="2"/>
              </a:rPr>
              <a:t>x</a:t>
            </a:r>
            <a:r>
              <a:rPr lang="en-US" altLang="en-US" baseline="-25000" dirty="0" err="1">
                <a:solidFill>
                  <a:srgbClr val="FF00FF"/>
                </a:solidFill>
                <a:latin typeface="Times New Roman" pitchFamily="18" charset="0"/>
                <a:sym typeface="Symbol" panose="05050102010706020507" pitchFamily="18" charset="2"/>
              </a:rPr>
              <a:t></a:t>
            </a:r>
            <a:r>
              <a:rPr lang="en-US" altLang="en-US" i="1" baseline="-25000" dirty="0" err="1">
                <a:solidFill>
                  <a:srgbClr val="FF00FF"/>
                </a:solidFill>
                <a:latin typeface="Times New Roman" pitchFamily="18" charset="0"/>
                <a:sym typeface="Symbol" panose="05050102010706020507" pitchFamily="18" charset="2"/>
              </a:rPr>
              <a:t>d</a:t>
            </a:r>
            <a:r>
              <a:rPr lang="en-US" altLang="en-US" i="1" baseline="-25000" dirty="0" err="1">
                <a:solidFill>
                  <a:srgbClr val="FF00FF"/>
                </a:solidFill>
                <a:latin typeface="Times New Roman" pitchFamily="18" charset="0"/>
              </a:rPr>
              <a:t>,n</a:t>
            </a:r>
            <a:r>
              <a:rPr lang="en-US" altLang="en-US" baseline="-25000" dirty="0">
                <a:solidFill>
                  <a:srgbClr val="FF00FF"/>
                </a:solidFill>
                <a:latin typeface="Times New Roman" pitchFamily="18" charset="0"/>
                <a:sym typeface="Symbol" panose="05050102010706020507" pitchFamily="18" charset="2"/>
              </a:rPr>
              <a:t></a:t>
            </a:r>
            <a:r>
              <a:rPr lang="en-US" altLang="en-US" dirty="0">
                <a:solidFill>
                  <a:srgbClr val="FF00FF"/>
                </a:solidFill>
                <a:latin typeface="Times New Roman" pitchFamily="18" charset="0"/>
                <a:sym typeface="Symbol" panose="05050102010706020507" pitchFamily="18" charset="2"/>
              </a:rPr>
              <a:t></a:t>
            </a:r>
          </a:p>
        </p:txBody>
      </p:sp>
      <p:sp>
        <p:nvSpPr>
          <p:cNvPr id="3" name="Rectangle 2"/>
          <p:cNvSpPr/>
          <p:nvPr/>
        </p:nvSpPr>
        <p:spPr>
          <a:xfrm>
            <a:off x="6400800" y="3530753"/>
            <a:ext cx="990600" cy="604162"/>
          </a:xfrm>
          <a:prstGeom prst="rect">
            <a:avLst/>
          </a:prstGeom>
          <a:ln w="25400">
            <a:solidFill>
              <a:schemeClr val="tx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64" name="Rectangle 5"/>
              <p:cNvSpPr>
                <a:spLocks noChangeArrowheads="1"/>
              </p:cNvSpPr>
              <p:nvPr/>
            </p:nvSpPr>
            <p:spPr bwMode="auto">
              <a:xfrm>
                <a:off x="2615979" y="3461640"/>
                <a:ext cx="957606" cy="58477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oMath>
                  </m:oMathPara>
                </a14:m>
                <a:endParaRPr lang="en-US" altLang="en-US" dirty="0">
                  <a:solidFill>
                    <a:srgbClr val="FF00FF"/>
                  </a:solidFill>
                  <a:latin typeface="Times New Roman" pitchFamily="18" charset="0"/>
                  <a:sym typeface="Symbol" panose="05050102010706020507" pitchFamily="18" charset="2"/>
                </a:endParaRPr>
              </a:p>
            </p:txBody>
          </p:sp>
        </mc:Choice>
        <mc:Fallback xmlns="">
          <p:sp>
            <p:nvSpPr>
              <p:cNvPr id="64" name="Rectangle 5"/>
              <p:cNvSpPr>
                <a:spLocks noRot="1" noChangeAspect="1" noMove="1" noResize="1" noEditPoints="1" noAdjustHandles="1" noChangeArrowheads="1" noChangeShapeType="1" noTextEdit="1"/>
              </p:cNvSpPr>
              <p:nvPr/>
            </p:nvSpPr>
            <p:spPr bwMode="auto">
              <a:xfrm>
                <a:off x="2615979" y="3461640"/>
                <a:ext cx="957606" cy="584775"/>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5" name="Text Box 33"/>
          <p:cNvSpPr txBox="1">
            <a:spLocks noChangeArrowheads="1"/>
          </p:cNvSpPr>
          <p:nvPr/>
        </p:nvSpPr>
        <p:spPr bwMode="auto">
          <a:xfrm>
            <a:off x="3733800" y="4343400"/>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Images are composed of pixels.</a:t>
            </a:r>
          </a:p>
        </p:txBody>
      </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6">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sp>
        <p:nvSpPr>
          <p:cNvPr id="28" name="Text Box 33"/>
          <p:cNvSpPr txBox="1">
            <a:spLocks noChangeArrowheads="1"/>
          </p:cNvSpPr>
          <p:nvPr/>
        </p:nvSpPr>
        <p:spPr bwMode="auto">
          <a:xfrm>
            <a:off x="3733800" y="4724400"/>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Consider the </a:t>
            </a:r>
            <a:r>
              <a:rPr lang="en-CA" sz="2800" i="1" dirty="0" err="1">
                <a:latin typeface="Times New Roman" panose="02020603050405020304" pitchFamily="18" charset="0"/>
                <a:cs typeface="Times New Roman" panose="02020603050405020304" pitchFamily="18" charset="0"/>
                <a:sym typeface="Symbol" panose="05050102010706020507" pitchFamily="18" charset="2"/>
              </a:rPr>
              <a:t>i</a:t>
            </a:r>
            <a:r>
              <a:rPr lang="en-CA"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sz="2800" dirty="0">
                <a:latin typeface="Times New Roman" panose="02020603050405020304" pitchFamily="18" charset="0"/>
                <a:cs typeface="Times New Roman" panose="02020603050405020304" pitchFamily="18" charset="0"/>
                <a:sym typeface="Symbol" panose="05050102010706020507" pitchFamily="18" charset="2"/>
              </a:rPr>
              <a:t> pixel.</a:t>
            </a: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6">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3" name="Text Box 33"/>
          <p:cNvSpPr txBox="1">
            <a:spLocks noChangeArrowheads="1"/>
          </p:cNvSpPr>
          <p:nvPr/>
        </p:nvSpPr>
        <p:spPr bwMode="auto">
          <a:xfrm>
            <a:off x="3733800" y="5171420"/>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is fed into the </a:t>
            </a:r>
            <a:r>
              <a:rPr lang="en-CA" sz="2800" i="1" dirty="0" err="1">
                <a:latin typeface="Times New Roman" panose="02020603050405020304" pitchFamily="18" charset="0"/>
                <a:cs typeface="Times New Roman" panose="02020603050405020304" pitchFamily="18" charset="0"/>
                <a:sym typeface="Symbol" panose="05050102010706020507" pitchFamily="18" charset="2"/>
              </a:rPr>
              <a:t>i</a:t>
            </a:r>
            <a:r>
              <a:rPr lang="en-CA"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sz="2800" dirty="0">
                <a:latin typeface="Times New Roman" panose="02020603050405020304" pitchFamily="18" charset="0"/>
                <a:cs typeface="Times New Roman" panose="02020603050405020304" pitchFamily="18" charset="0"/>
                <a:sym typeface="Symbol" panose="05050102010706020507" pitchFamily="18" charset="2"/>
              </a:rPr>
              <a:t> input neuron.</a:t>
            </a:r>
          </a:p>
        </p:txBody>
      </p:sp>
    </p:spTree>
    <p:extLst>
      <p:ext uri="{BB962C8B-B14F-4D97-AF65-F5344CB8AC3E}">
        <p14:creationId xmlns:p14="http://schemas.microsoft.com/office/powerpoint/2010/main" val="3142431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2"/>
                                        </p:tgtEl>
                                        <p:attrNameLst>
                                          <p:attrName>style.visibility</p:attrName>
                                        </p:attrNameLst>
                                      </p:cBhvr>
                                      <p:to>
                                        <p:strVal val="visible"/>
                                      </p:to>
                                    </p:set>
                                    <p:anim calcmode="lin" valueType="num">
                                      <p:cBhvr additive="base">
                                        <p:cTn id="7" dur="500" fill="hold"/>
                                        <p:tgtEl>
                                          <p:spTgt spid="62"/>
                                        </p:tgtEl>
                                        <p:attrNameLst>
                                          <p:attrName>ppt_x</p:attrName>
                                        </p:attrNameLst>
                                      </p:cBhvr>
                                      <p:tavLst>
                                        <p:tav tm="0">
                                          <p:val>
                                            <p:strVal val="0-#ppt_w/2"/>
                                          </p:val>
                                        </p:tav>
                                        <p:tav tm="100000">
                                          <p:val>
                                            <p:strVal val="#ppt_x"/>
                                          </p:val>
                                        </p:tav>
                                      </p:tavLst>
                                    </p:anim>
                                    <p:anim calcmode="lin" valueType="num">
                                      <p:cBhvr additive="base">
                                        <p:cTn id="8" dur="500" fill="hold"/>
                                        <p:tgtEl>
                                          <p:spTgt spid="6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5"/>
                                        </p:tgtEl>
                                        <p:attrNameLst>
                                          <p:attrName>style.visibility</p:attrName>
                                        </p:attrNameLst>
                                      </p:cBhvr>
                                      <p:to>
                                        <p:strVal val="visible"/>
                                      </p:to>
                                    </p:set>
                                    <p:anim calcmode="lin" valueType="num">
                                      <p:cBhvr additive="base">
                                        <p:cTn id="11" dur="500" fill="hold"/>
                                        <p:tgtEl>
                                          <p:spTgt spid="65"/>
                                        </p:tgtEl>
                                        <p:attrNameLst>
                                          <p:attrName>ppt_x</p:attrName>
                                        </p:attrNameLst>
                                      </p:cBhvr>
                                      <p:tavLst>
                                        <p:tav tm="0">
                                          <p:val>
                                            <p:strVal val="0-#ppt_w/2"/>
                                          </p:val>
                                        </p:tav>
                                        <p:tav tm="100000">
                                          <p:val>
                                            <p:strVal val="#ppt_x"/>
                                          </p:val>
                                        </p:tav>
                                      </p:tavLst>
                                    </p:anim>
                                    <p:anim calcmode="lin" valueType="num">
                                      <p:cBhvr additive="base">
                                        <p:cTn id="12" dur="500" fill="hold"/>
                                        <p:tgtEl>
                                          <p:spTgt spid="6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0-#ppt_w/2"/>
                                          </p:val>
                                        </p:tav>
                                        <p:tav tm="100000">
                                          <p:val>
                                            <p:strVal val="#ppt_x"/>
                                          </p:val>
                                        </p:tav>
                                      </p:tavLst>
                                    </p:anim>
                                    <p:anim calcmode="lin" valueType="num">
                                      <p:cBhvr additive="base">
                                        <p:cTn id="1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8"/>
                                        </p:tgtEl>
                                        <p:attrNameLst>
                                          <p:attrName>style.visibility</p:attrName>
                                        </p:attrNameLst>
                                      </p:cBhvr>
                                      <p:to>
                                        <p:strVal val="visible"/>
                                      </p:to>
                                    </p:set>
                                    <p:anim calcmode="lin" valueType="num">
                                      <p:cBhvr additive="base">
                                        <p:cTn id="21" dur="500" fill="hold"/>
                                        <p:tgtEl>
                                          <p:spTgt spid="28"/>
                                        </p:tgtEl>
                                        <p:attrNameLst>
                                          <p:attrName>ppt_x</p:attrName>
                                        </p:attrNameLst>
                                      </p:cBhvr>
                                      <p:tavLst>
                                        <p:tav tm="0">
                                          <p:val>
                                            <p:strVal val="0-#ppt_w/2"/>
                                          </p:val>
                                        </p:tav>
                                        <p:tav tm="100000">
                                          <p:val>
                                            <p:strVal val="#ppt_x"/>
                                          </p:val>
                                        </p:tav>
                                      </p:tavLst>
                                    </p:anim>
                                    <p:anim calcmode="lin" valueType="num">
                                      <p:cBhvr additive="base">
                                        <p:cTn id="22" dur="500" fill="hold"/>
                                        <p:tgtEl>
                                          <p:spTgt spid="28"/>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53"/>
                                        </p:tgtEl>
                                        <p:attrNameLst>
                                          <p:attrName>style.visibility</p:attrName>
                                        </p:attrNameLst>
                                      </p:cBhvr>
                                      <p:to>
                                        <p:strVal val="visible"/>
                                      </p:to>
                                    </p:set>
                                    <p:anim calcmode="lin" valueType="num">
                                      <p:cBhvr additive="base">
                                        <p:cTn id="35" dur="500" fill="hold"/>
                                        <p:tgtEl>
                                          <p:spTgt spid="53"/>
                                        </p:tgtEl>
                                        <p:attrNameLst>
                                          <p:attrName>ppt_x</p:attrName>
                                        </p:attrNameLst>
                                      </p:cBhvr>
                                      <p:tavLst>
                                        <p:tav tm="0">
                                          <p:val>
                                            <p:strVal val="0-#ppt_w/2"/>
                                          </p:val>
                                        </p:tav>
                                        <p:tav tm="100000">
                                          <p:val>
                                            <p:strVal val="#ppt_x"/>
                                          </p:val>
                                        </p:tav>
                                      </p:tavLst>
                                    </p:anim>
                                    <p:anim calcmode="lin" valueType="num">
                                      <p:cBhvr additive="base">
                                        <p:cTn id="36"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5"/>
                                        </p:tgtEl>
                                        <p:attrNameLst>
                                          <p:attrName>style.visibility</p:attrName>
                                        </p:attrNameLst>
                                      </p:cBhvr>
                                      <p:to>
                                        <p:strVal val="visible"/>
                                      </p:to>
                                    </p:set>
                                    <p:anim calcmode="lin" valueType="num">
                                      <p:cBhvr additive="base">
                                        <p:cTn id="41" dur="500" fill="hold"/>
                                        <p:tgtEl>
                                          <p:spTgt spid="45"/>
                                        </p:tgtEl>
                                        <p:attrNameLst>
                                          <p:attrName>ppt_x</p:attrName>
                                        </p:attrNameLst>
                                      </p:cBhvr>
                                      <p:tavLst>
                                        <p:tav tm="0">
                                          <p:val>
                                            <p:strVal val="0-#ppt_w/2"/>
                                          </p:val>
                                        </p:tav>
                                        <p:tav tm="100000">
                                          <p:val>
                                            <p:strVal val="#ppt_x"/>
                                          </p:val>
                                        </p:tav>
                                      </p:tavLst>
                                    </p:anim>
                                    <p:anim calcmode="lin" valueType="num">
                                      <p:cBhvr additive="base">
                                        <p:cTn id="4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1" fill="hold" nodeType="clickEffect">
                                  <p:stCondLst>
                                    <p:cond delay="0"/>
                                  </p:stCondLst>
                                  <p:childTnLst>
                                    <p:set>
                                      <p:cBhvr>
                                        <p:cTn id="46" dur="1" fill="hold">
                                          <p:stCondLst>
                                            <p:cond delay="0"/>
                                          </p:stCondLst>
                                        </p:cTn>
                                        <p:tgtEl>
                                          <p:spTgt spid="42"/>
                                        </p:tgtEl>
                                        <p:attrNameLst>
                                          <p:attrName>style.visibility</p:attrName>
                                        </p:attrNameLst>
                                      </p:cBhvr>
                                      <p:to>
                                        <p:strVal val="visible"/>
                                      </p:to>
                                    </p:set>
                                    <p:anim calcmode="lin" valueType="num">
                                      <p:cBhvr additive="base">
                                        <p:cTn id="47" dur="500" fill="hold"/>
                                        <p:tgtEl>
                                          <p:spTgt spid="42"/>
                                        </p:tgtEl>
                                        <p:attrNameLst>
                                          <p:attrName>ppt_x</p:attrName>
                                        </p:attrNameLst>
                                      </p:cBhvr>
                                      <p:tavLst>
                                        <p:tav tm="0">
                                          <p:val>
                                            <p:strVal val="#ppt_x"/>
                                          </p:val>
                                        </p:tav>
                                        <p:tav tm="100000">
                                          <p:val>
                                            <p:strVal val="#ppt_x"/>
                                          </p:val>
                                        </p:tav>
                                      </p:tavLst>
                                    </p:anim>
                                    <p:anim calcmode="lin" valueType="num">
                                      <p:cBhvr additive="base">
                                        <p:cTn id="48" dur="500" fill="hold"/>
                                        <p:tgtEl>
                                          <p:spTgt spid="42"/>
                                        </p:tgtEl>
                                        <p:attrNameLst>
                                          <p:attrName>ppt_y</p:attrName>
                                        </p:attrNameLst>
                                      </p:cBhvr>
                                      <p:tavLst>
                                        <p:tav tm="0">
                                          <p:val>
                                            <p:strVal val="0-#ppt_h/2"/>
                                          </p:val>
                                        </p:tav>
                                        <p:tav tm="100000">
                                          <p:val>
                                            <p:strVal val="#ppt_y"/>
                                          </p:val>
                                        </p:tav>
                                      </p:tavLst>
                                    </p:anim>
                                  </p:childTnLst>
                                </p:cTn>
                              </p:par>
                              <p:par>
                                <p:cTn id="49" presetID="2" presetClass="entr" presetSubtype="1" fill="hold" grpId="0" nodeType="withEffect">
                                  <p:stCondLst>
                                    <p:cond delay="0"/>
                                  </p:stCondLst>
                                  <p:childTnLst>
                                    <p:set>
                                      <p:cBhvr>
                                        <p:cTn id="50" dur="1" fill="hold">
                                          <p:stCondLst>
                                            <p:cond delay="0"/>
                                          </p:stCondLst>
                                        </p:cTn>
                                        <p:tgtEl>
                                          <p:spTgt spid="52"/>
                                        </p:tgtEl>
                                        <p:attrNameLst>
                                          <p:attrName>style.visibility</p:attrName>
                                        </p:attrNameLst>
                                      </p:cBhvr>
                                      <p:to>
                                        <p:strVal val="visible"/>
                                      </p:to>
                                    </p:set>
                                    <p:anim calcmode="lin" valueType="num">
                                      <p:cBhvr additive="base">
                                        <p:cTn id="51" dur="500" fill="hold"/>
                                        <p:tgtEl>
                                          <p:spTgt spid="52"/>
                                        </p:tgtEl>
                                        <p:attrNameLst>
                                          <p:attrName>ppt_x</p:attrName>
                                        </p:attrNameLst>
                                      </p:cBhvr>
                                      <p:tavLst>
                                        <p:tav tm="0">
                                          <p:val>
                                            <p:strVal val="#ppt_x"/>
                                          </p:val>
                                        </p:tav>
                                        <p:tav tm="100000">
                                          <p:val>
                                            <p:strVal val="#ppt_x"/>
                                          </p:val>
                                        </p:tav>
                                      </p:tavLst>
                                    </p:anim>
                                    <p:anim calcmode="lin" valueType="num">
                                      <p:cBhvr additive="base">
                                        <p:cTn id="52" dur="500" fill="hold"/>
                                        <p:tgtEl>
                                          <p:spTgt spid="52"/>
                                        </p:tgtEl>
                                        <p:attrNameLst>
                                          <p:attrName>ppt_y</p:attrName>
                                        </p:attrNameLst>
                                      </p:cBhvr>
                                      <p:tavLst>
                                        <p:tav tm="0">
                                          <p:val>
                                            <p:strVal val="0-#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49"/>
                                        </p:tgtEl>
                                        <p:attrNameLst>
                                          <p:attrName>style.visibility</p:attrName>
                                        </p:attrNameLst>
                                      </p:cBhvr>
                                      <p:to>
                                        <p:strVal val="visible"/>
                                      </p:to>
                                    </p:set>
                                    <p:anim calcmode="lin" valueType="num">
                                      <p:cBhvr additive="base">
                                        <p:cTn id="57" dur="500" fill="hold"/>
                                        <p:tgtEl>
                                          <p:spTgt spid="49"/>
                                        </p:tgtEl>
                                        <p:attrNameLst>
                                          <p:attrName>ppt_x</p:attrName>
                                        </p:attrNameLst>
                                      </p:cBhvr>
                                      <p:tavLst>
                                        <p:tav tm="0">
                                          <p:val>
                                            <p:strVal val="0-#ppt_w/2"/>
                                          </p:val>
                                        </p:tav>
                                        <p:tav tm="100000">
                                          <p:val>
                                            <p:strVal val="#ppt_x"/>
                                          </p:val>
                                        </p:tav>
                                      </p:tavLst>
                                    </p:anim>
                                    <p:anim calcmode="lin" valueType="num">
                                      <p:cBhvr additive="base">
                                        <p:cTn id="58" dur="500" fill="hold"/>
                                        <p:tgtEl>
                                          <p:spTgt spid="4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3" grpId="0" animBg="1"/>
      <p:bldP spid="65" grpId="0"/>
      <p:bldP spid="28" grpId="0"/>
      <p:bldP spid="52" grpId="0" animBg="1"/>
      <p:bldP spid="53" grpId="0"/>
    </p:bld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Rectangle 54"/>
          <p:cNvSpPr/>
          <p:nvPr/>
        </p:nvSpPr>
        <p:spPr>
          <a:xfrm>
            <a:off x="2157045" y="3346935"/>
            <a:ext cx="1311578" cy="954107"/>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pixel</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of input</a:t>
            </a:r>
          </a:p>
        </p:txBody>
      </p:sp>
      <p:sp>
        <p:nvSpPr>
          <p:cNvPr id="56" name="Text Box 33"/>
          <p:cNvSpPr txBox="1">
            <a:spLocks noChangeArrowheads="1"/>
          </p:cNvSpPr>
          <p:nvPr/>
        </p:nvSpPr>
        <p:spPr bwMode="auto">
          <a:xfrm>
            <a:off x="2743200" y="5867400"/>
            <a:ext cx="4572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In the </a:t>
            </a:r>
            <a:r>
              <a:rPr lang="en-CA" sz="2800" i="1" dirty="0" err="1">
                <a:latin typeface="Times New Roman" panose="02020603050405020304" pitchFamily="18" charset="0"/>
                <a:cs typeface="Times New Roman" panose="02020603050405020304" pitchFamily="18" charset="0"/>
                <a:sym typeface="Symbol" panose="05050102010706020507" pitchFamily="18" charset="2"/>
              </a:rPr>
              <a:t>d</a:t>
            </a:r>
            <a:r>
              <a:rPr lang="en-CA"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sz="2800" dirty="0">
                <a:latin typeface="Times New Roman" panose="02020603050405020304" pitchFamily="18" charset="0"/>
                <a:cs typeface="Times New Roman" panose="02020603050405020304" pitchFamily="18" charset="0"/>
                <a:sym typeface="Symbol" panose="05050102010706020507" pitchFamily="18" charset="2"/>
              </a:rPr>
              <a:t> training input,</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the value of the </a:t>
            </a:r>
            <a:r>
              <a:rPr lang="en-CA" sz="2800" i="1" dirty="0" err="1">
                <a:latin typeface="Times New Roman" panose="02020603050405020304" pitchFamily="18" charset="0"/>
                <a:cs typeface="Times New Roman" panose="02020603050405020304" pitchFamily="18" charset="0"/>
                <a:sym typeface="Symbol" panose="05050102010706020507" pitchFamily="18" charset="2"/>
              </a:rPr>
              <a:t>i</a:t>
            </a:r>
            <a:r>
              <a:rPr lang="en-CA"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sz="2800" dirty="0">
                <a:latin typeface="Times New Roman" panose="02020603050405020304" pitchFamily="18" charset="0"/>
                <a:cs typeface="Times New Roman" panose="02020603050405020304" pitchFamily="18" charset="0"/>
                <a:sym typeface="Symbol" panose="05050102010706020507" pitchFamily="18" charset="2"/>
              </a:rPr>
              <a:t> pixel.</a:t>
            </a:r>
          </a:p>
        </p:txBody>
      </p:sp>
      <p:grpSp>
        <p:nvGrpSpPr>
          <p:cNvPr id="9" name="Group 8"/>
          <p:cNvGrpSpPr/>
          <p:nvPr/>
        </p:nvGrpSpPr>
        <p:grpSpPr>
          <a:xfrm>
            <a:off x="1204150" y="5640291"/>
            <a:ext cx="2148650" cy="949640"/>
            <a:chOff x="1204150" y="5640291"/>
            <a:chExt cx="2148650" cy="949640"/>
          </a:xfrm>
        </p:grpSpPr>
        <p:sp>
          <p:nvSpPr>
            <p:cNvPr id="54" name="Text Box 33"/>
            <p:cNvSpPr txBox="1">
              <a:spLocks noChangeArrowheads="1"/>
            </p:cNvSpPr>
            <p:nvPr/>
          </p:nvSpPr>
          <p:spPr bwMode="auto">
            <a:xfrm>
              <a:off x="1447800" y="5943600"/>
              <a:ext cx="1905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36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36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cxnSp>
          <p:nvCxnSpPr>
            <p:cNvPr id="6" name="Straight Arrow Connector 5"/>
            <p:cNvCxnSpPr>
              <a:stCxn id="142" idx="2"/>
            </p:cNvCxnSpPr>
            <p:nvPr/>
          </p:nvCxnSpPr>
          <p:spPr bwMode="auto">
            <a:xfrm>
              <a:off x="1204150" y="5640291"/>
              <a:ext cx="584493" cy="455709"/>
            </a:xfrm>
            <a:prstGeom prst="straightConnector1">
              <a:avLst/>
            </a:prstGeom>
            <a:noFill/>
            <a:ln w="38100" cap="sq" cmpd="sng" algn="ctr">
              <a:solidFill>
                <a:schemeClr val="hlink"/>
              </a:solidFill>
              <a:prstDash val="solid"/>
              <a:round/>
              <a:headEnd type="none" w="med" len="med"/>
              <a:tailEnd type="triangle"/>
            </a:ln>
            <a:effectLst/>
          </p:spPr>
        </p:cxnSp>
        <p:cxnSp>
          <p:nvCxnSpPr>
            <p:cNvPr id="58" name="Straight Arrow Connector 57"/>
            <p:cNvCxnSpPr/>
            <p:nvPr/>
          </p:nvCxnSpPr>
          <p:spPr bwMode="auto">
            <a:xfrm flipH="1">
              <a:off x="2311107" y="5662245"/>
              <a:ext cx="584493" cy="455709"/>
            </a:xfrm>
            <a:prstGeom prst="straightConnector1">
              <a:avLst/>
            </a:prstGeom>
            <a:noFill/>
            <a:ln w="38100" cap="sq" cmpd="sng" algn="ctr">
              <a:solidFill>
                <a:schemeClr val="hlink"/>
              </a:solidFill>
              <a:prstDash val="solid"/>
              <a:round/>
              <a:headEnd type="none" w="med" len="med"/>
              <a:tailEnd type="triangle"/>
            </a:ln>
            <a:effectLst/>
          </p:spPr>
        </p:cxnSp>
      </p:grpSp>
      <p:sp>
        <p:nvSpPr>
          <p:cNvPr id="59" name="Text Box 33"/>
          <p:cNvSpPr txBox="1">
            <a:spLocks noChangeArrowheads="1"/>
          </p:cNvSpPr>
          <p:nvPr/>
        </p:nvSpPr>
        <p:spPr bwMode="auto">
          <a:xfrm>
            <a:off x="3733800" y="5171420"/>
            <a:ext cx="640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is fed into the </a:t>
            </a:r>
            <a:r>
              <a:rPr lang="en-CA" sz="2800" i="1" dirty="0" err="1">
                <a:latin typeface="Times New Roman" panose="02020603050405020304" pitchFamily="18" charset="0"/>
                <a:cs typeface="Times New Roman" panose="02020603050405020304" pitchFamily="18" charset="0"/>
                <a:sym typeface="Symbol" panose="05050102010706020507" pitchFamily="18" charset="2"/>
              </a:rPr>
              <a:t>i</a:t>
            </a:r>
            <a:r>
              <a:rPr lang="en-CA"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sz="2800" dirty="0">
                <a:latin typeface="Times New Roman" panose="02020603050405020304" pitchFamily="18" charset="0"/>
                <a:cs typeface="Times New Roman" panose="02020603050405020304" pitchFamily="18" charset="0"/>
                <a:sym typeface="Symbol" panose="05050102010706020507" pitchFamily="18" charset="2"/>
              </a:rPr>
              <a:t> input neuron.</a:t>
            </a:r>
          </a:p>
        </p:txBody>
      </p:sp>
    </p:spTree>
    <p:extLst>
      <p:ext uri="{BB962C8B-B14F-4D97-AF65-F5344CB8AC3E}">
        <p14:creationId xmlns:p14="http://schemas.microsoft.com/office/powerpoint/2010/main" val="29505940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 calcmode="lin" valueType="num">
                                      <p:cBhvr additive="base">
                                        <p:cTn id="19" dur="500" fill="hold"/>
                                        <p:tgtEl>
                                          <p:spTgt spid="56"/>
                                        </p:tgtEl>
                                        <p:attrNameLst>
                                          <p:attrName>ppt_x</p:attrName>
                                        </p:attrNameLst>
                                      </p:cBhvr>
                                      <p:tavLst>
                                        <p:tav tm="0">
                                          <p:val>
                                            <p:strVal val="0-#ppt_w/2"/>
                                          </p:val>
                                        </p:tav>
                                        <p:tav tm="100000">
                                          <p:val>
                                            <p:strVal val="#ppt_x"/>
                                          </p:val>
                                        </p:tav>
                                      </p:tavLst>
                                    </p:anim>
                                    <p:anim calcmode="lin" valueType="num">
                                      <p:cBhvr additive="base">
                                        <p:cTn id="20"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6"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Rectangle 54"/>
          <p:cNvSpPr/>
          <p:nvPr/>
        </p:nvSpPr>
        <p:spPr>
          <a:xfrm>
            <a:off x="2157045" y="3346935"/>
            <a:ext cx="1311578" cy="954107"/>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pixel</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of input</a:t>
            </a:r>
          </a:p>
        </p:txBody>
      </p:sp>
      <p:grpSp>
        <p:nvGrpSpPr>
          <p:cNvPr id="53" name="Group 52"/>
          <p:cNvGrpSpPr/>
          <p:nvPr/>
        </p:nvGrpSpPr>
        <p:grpSpPr>
          <a:xfrm>
            <a:off x="3721000" y="3300453"/>
            <a:ext cx="1505540" cy="2314650"/>
            <a:chOff x="5541820" y="3300453"/>
            <a:chExt cx="1505540" cy="2314650"/>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3300453"/>
              <a:ext cx="1505540" cy="954107"/>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p>
          </p:txBody>
        </p:sp>
      </p:grpSp>
      <p:grpSp>
        <p:nvGrpSpPr>
          <p:cNvPr id="63" name="Group 62"/>
          <p:cNvGrpSpPr/>
          <p:nvPr/>
        </p:nvGrpSpPr>
        <p:grpSpPr>
          <a:xfrm>
            <a:off x="3810000" y="518123"/>
            <a:ext cx="362214" cy="888230"/>
            <a:chOff x="3894887" y="1447802"/>
            <a:chExt cx="362214" cy="888230"/>
          </a:xfrm>
        </p:grpSpPr>
        <p:sp>
          <p:nvSpPr>
            <p:cNvPr id="64" name="Rectangle 63"/>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65" name="Straight Arrow Connector 64"/>
            <p:cNvCxnSpPr>
              <a:stCxn id="68" idx="1"/>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74" name="Text Box 33"/>
          <p:cNvSpPr txBox="1">
            <a:spLocks noChangeArrowheads="1"/>
          </p:cNvSpPr>
          <p:nvPr/>
        </p:nvSpPr>
        <p:spPr bwMode="auto">
          <a:xfrm>
            <a:off x="5334000" y="4456093"/>
            <a:ext cx="4572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has no human </a:t>
            </a:r>
            <a:br>
              <a:rPr lang="en-CA" sz="2800" dirty="0">
                <a:latin typeface="Times New Roman" panose="02020603050405020304" pitchFamily="18" charset="0"/>
                <a:cs typeface="Times New Roman" panose="02020603050405020304" pitchFamily="18" charset="0"/>
                <a:sym typeface="Symbol" panose="05050102010706020507" pitchFamily="18" charset="2"/>
              </a:rPr>
            </a:br>
            <a:r>
              <a:rPr lang="en-CA" sz="2800" dirty="0">
                <a:latin typeface="Times New Roman" panose="02020603050405020304" pitchFamily="18" charset="0"/>
                <a:cs typeface="Times New Roman" panose="02020603050405020304" pitchFamily="18" charset="0"/>
                <a:sym typeface="Symbol" panose="05050102010706020507" pitchFamily="18" charset="2"/>
              </a:rPr>
              <a:t>designated meaning</a:t>
            </a:r>
          </a:p>
        </p:txBody>
      </p:sp>
    </p:spTree>
    <p:extLst>
      <p:ext uri="{BB962C8B-B14F-4D97-AF65-F5344CB8AC3E}">
        <p14:creationId xmlns:p14="http://schemas.microsoft.com/office/powerpoint/2010/main" val="1459961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gtEl>
                                        <p:attrNameLst>
                                          <p:attrName>style.visibility</p:attrName>
                                        </p:attrNameLst>
                                      </p:cBhvr>
                                      <p:to>
                                        <p:strVal val="visible"/>
                                      </p:to>
                                    </p:set>
                                    <p:anim calcmode="lin" valueType="num">
                                      <p:cBhvr additive="base">
                                        <p:cTn id="7" dur="500" fill="hold"/>
                                        <p:tgtEl>
                                          <p:spTgt spid="53"/>
                                        </p:tgtEl>
                                        <p:attrNameLst>
                                          <p:attrName>ppt_x</p:attrName>
                                        </p:attrNameLst>
                                      </p:cBhvr>
                                      <p:tavLst>
                                        <p:tav tm="0">
                                          <p:val>
                                            <p:strVal val="0-#ppt_w/2"/>
                                          </p:val>
                                        </p:tav>
                                        <p:tav tm="100000">
                                          <p:val>
                                            <p:strVal val="#ppt_x"/>
                                          </p:val>
                                        </p:tav>
                                      </p:tavLst>
                                    </p:anim>
                                    <p:anim calcmode="lin" valueType="num">
                                      <p:cBhvr additive="base">
                                        <p:cTn id="8"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0"/>
                                        </p:tgtEl>
                                        <p:attrNameLst>
                                          <p:attrName>style.visibility</p:attrName>
                                        </p:attrNameLst>
                                      </p:cBhvr>
                                      <p:to>
                                        <p:strVal val="visible"/>
                                      </p:to>
                                    </p:set>
                                    <p:anim calcmode="lin" valueType="num">
                                      <p:cBhvr additive="base">
                                        <p:cTn id="13" dur="500" fill="hold"/>
                                        <p:tgtEl>
                                          <p:spTgt spid="70"/>
                                        </p:tgtEl>
                                        <p:attrNameLst>
                                          <p:attrName>ppt_x</p:attrName>
                                        </p:attrNameLst>
                                      </p:cBhvr>
                                      <p:tavLst>
                                        <p:tav tm="0">
                                          <p:val>
                                            <p:strVal val="0-#ppt_w/2"/>
                                          </p:val>
                                        </p:tav>
                                        <p:tav tm="100000">
                                          <p:val>
                                            <p:strVal val="#ppt_x"/>
                                          </p:val>
                                        </p:tav>
                                      </p:tavLst>
                                    </p:anim>
                                    <p:anim calcmode="lin" valueType="num">
                                      <p:cBhvr additive="base">
                                        <p:cTn id="14"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63"/>
                                        </p:tgtEl>
                                        <p:attrNameLst>
                                          <p:attrName>style.visibility</p:attrName>
                                        </p:attrNameLst>
                                      </p:cBhvr>
                                      <p:to>
                                        <p:strVal val="visible"/>
                                      </p:to>
                                    </p:set>
                                    <p:anim calcmode="lin" valueType="num">
                                      <p:cBhvr additive="base">
                                        <p:cTn id="19" dur="500" fill="hold"/>
                                        <p:tgtEl>
                                          <p:spTgt spid="63"/>
                                        </p:tgtEl>
                                        <p:attrNameLst>
                                          <p:attrName>ppt_x</p:attrName>
                                        </p:attrNameLst>
                                      </p:cBhvr>
                                      <p:tavLst>
                                        <p:tav tm="0">
                                          <p:val>
                                            <p:strVal val="#ppt_x"/>
                                          </p:val>
                                        </p:tav>
                                        <p:tav tm="100000">
                                          <p:val>
                                            <p:strVal val="#ppt_x"/>
                                          </p:val>
                                        </p:tav>
                                      </p:tavLst>
                                    </p:anim>
                                    <p:anim calcmode="lin" valueType="num">
                                      <p:cBhvr additive="base">
                                        <p:cTn id="20" dur="500" fill="hold"/>
                                        <p:tgtEl>
                                          <p:spTgt spid="63"/>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73"/>
                                        </p:tgtEl>
                                        <p:attrNameLst>
                                          <p:attrName>style.visibility</p:attrName>
                                        </p:attrNameLst>
                                      </p:cBhvr>
                                      <p:to>
                                        <p:strVal val="visible"/>
                                      </p:to>
                                    </p:set>
                                    <p:anim calcmode="lin" valueType="num">
                                      <p:cBhvr additive="base">
                                        <p:cTn id="23" dur="500" fill="hold"/>
                                        <p:tgtEl>
                                          <p:spTgt spid="73"/>
                                        </p:tgtEl>
                                        <p:attrNameLst>
                                          <p:attrName>ppt_x</p:attrName>
                                        </p:attrNameLst>
                                      </p:cBhvr>
                                      <p:tavLst>
                                        <p:tav tm="0">
                                          <p:val>
                                            <p:strVal val="#ppt_x"/>
                                          </p:val>
                                        </p:tav>
                                        <p:tav tm="100000">
                                          <p:val>
                                            <p:strVal val="#ppt_x"/>
                                          </p:val>
                                        </p:tav>
                                      </p:tavLst>
                                    </p:anim>
                                    <p:anim calcmode="lin" valueType="num">
                                      <p:cBhvr additive="base">
                                        <p:cTn id="24" dur="500" fill="hold"/>
                                        <p:tgtEl>
                                          <p:spTgt spid="73"/>
                                        </p:tgtEl>
                                        <p:attrNameLst>
                                          <p:attrName>ppt_y</p:attrName>
                                        </p:attrNameLst>
                                      </p:cBhvr>
                                      <p:tavLst>
                                        <p:tav tm="0">
                                          <p:val>
                                            <p:strVal val="0-#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74"/>
                                        </p:tgtEl>
                                        <p:attrNameLst>
                                          <p:attrName>style.visibility</p:attrName>
                                        </p:attrNameLst>
                                      </p:cBhvr>
                                      <p:to>
                                        <p:strVal val="visible"/>
                                      </p:to>
                                    </p:set>
                                    <p:anim calcmode="lin" valueType="num">
                                      <p:cBhvr additive="base">
                                        <p:cTn id="29" dur="500" fill="hold"/>
                                        <p:tgtEl>
                                          <p:spTgt spid="74"/>
                                        </p:tgtEl>
                                        <p:attrNameLst>
                                          <p:attrName>ppt_x</p:attrName>
                                        </p:attrNameLst>
                                      </p:cBhvr>
                                      <p:tavLst>
                                        <p:tav tm="0">
                                          <p:val>
                                            <p:strVal val="0-#ppt_w/2"/>
                                          </p:val>
                                        </p:tav>
                                        <p:tav tm="100000">
                                          <p:val>
                                            <p:strVal val="#ppt_x"/>
                                          </p:val>
                                        </p:tav>
                                      </p:tavLst>
                                    </p:anim>
                                    <p:anim calcmode="lin" valueType="num">
                                      <p:cBhvr additive="base">
                                        <p:cTn id="30"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4" grpId="0"/>
    </p:bld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Rectangle 54"/>
          <p:cNvSpPr/>
          <p:nvPr/>
        </p:nvSpPr>
        <p:spPr>
          <a:xfrm>
            <a:off x="2157045" y="3346935"/>
            <a:ext cx="1311578" cy="954107"/>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pixel</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of input</a:t>
            </a:r>
          </a:p>
        </p:txBody>
      </p:sp>
      <p:grpSp>
        <p:nvGrpSpPr>
          <p:cNvPr id="53" name="Group 52"/>
          <p:cNvGrpSpPr/>
          <p:nvPr/>
        </p:nvGrpSpPr>
        <p:grpSpPr>
          <a:xfrm>
            <a:off x="3721000" y="3300453"/>
            <a:ext cx="1505540" cy="2314650"/>
            <a:chOff x="5541820" y="3300453"/>
            <a:chExt cx="1505540" cy="2314650"/>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3300453"/>
              <a:ext cx="1505540" cy="954107"/>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54" name="Group 53"/>
          <p:cNvGrpSpPr/>
          <p:nvPr/>
        </p:nvGrpSpPr>
        <p:grpSpPr>
          <a:xfrm>
            <a:off x="1204150" y="5640291"/>
            <a:ext cx="3291650" cy="1102040"/>
            <a:chOff x="1204150" y="5640291"/>
            <a:chExt cx="3291650" cy="1102040"/>
          </a:xfrm>
        </p:grpSpPr>
        <p:sp>
          <p:nvSpPr>
            <p:cNvPr id="56" name="Rectangle 55"/>
            <p:cNvSpPr/>
            <p:nvPr/>
          </p:nvSpPr>
          <p:spPr>
            <a:xfrm>
              <a:off x="2452908" y="6096000"/>
              <a:ext cx="976092" cy="646331"/>
            </a:xfrm>
            <a:prstGeom prst="rect">
              <a:avLst/>
            </a:prstGeom>
          </p:spPr>
          <p:txBody>
            <a:bodyPr wrap="square">
              <a:spAutoFit/>
            </a:bodyPr>
            <a:lstStyle/>
            <a:p>
              <a:r>
                <a:rPr lang="en-US" altLang="en-US" sz="3600" i="1" dirty="0" err="1">
                  <a:solidFill>
                    <a:srgbClr val="00FFFF"/>
                  </a:solidFill>
                  <a:cs typeface="Times New Roman" panose="02020603050405020304" pitchFamily="18" charset="0"/>
                  <a:sym typeface="Symbol" panose="05050102010706020507" pitchFamily="18" charset="2"/>
                </a:rPr>
                <a:t>y</a:t>
              </a:r>
              <a:r>
                <a:rPr lang="en-US" altLang="en-US" sz="3600" i="1" baseline="-25000" dirty="0" err="1">
                  <a:solidFill>
                    <a:srgbClr val="00FFFF"/>
                  </a:solidFill>
                  <a:cs typeface="Times New Roman" panose="02020603050405020304" pitchFamily="18" charset="0"/>
                  <a:sym typeface="Symbol" panose="05050102010706020507" pitchFamily="18" charset="2"/>
                </a:rPr>
                <a:t>d,j</a:t>
              </a:r>
              <a:r>
                <a:rPr lang="en-US" altLang="en-US" sz="3600" i="1" baseline="-25000" dirty="0">
                  <a:solidFill>
                    <a:srgbClr val="00FFFF"/>
                  </a:solidFill>
                  <a:cs typeface="Times New Roman" panose="02020603050405020304" pitchFamily="18" charset="0"/>
                  <a:sym typeface="Symbol" panose="05050102010706020507" pitchFamily="18" charset="2"/>
                </a:rPr>
                <a:t></a:t>
              </a:r>
              <a:r>
                <a:rPr lang="en-US" altLang="en-US" sz="3600" dirty="0">
                  <a:solidFill>
                    <a:srgbClr val="00FFFF"/>
                  </a:solidFill>
                  <a:cs typeface="Times New Roman" panose="02020603050405020304" pitchFamily="18" charset="0"/>
                  <a:sym typeface="Symbol" panose="05050102010706020507" pitchFamily="18" charset="2"/>
                </a:rPr>
                <a:t>  </a:t>
              </a:r>
              <a:endParaRPr lang="en-CA" sz="3600" dirty="0">
                <a:solidFill>
                  <a:srgbClr val="00FFFF"/>
                </a:solidFill>
              </a:endParaRPr>
            </a:p>
          </p:txBody>
        </p:sp>
        <p:cxnSp>
          <p:nvCxnSpPr>
            <p:cNvPr id="58" name="Straight Arrow Connector 57"/>
            <p:cNvCxnSpPr/>
            <p:nvPr/>
          </p:nvCxnSpPr>
          <p:spPr bwMode="auto">
            <a:xfrm>
              <a:off x="1204150" y="5640291"/>
              <a:ext cx="1159461" cy="608109"/>
            </a:xfrm>
            <a:prstGeom prst="straightConnector1">
              <a:avLst/>
            </a:prstGeom>
            <a:noFill/>
            <a:ln w="38100" cap="sq" cmpd="sng" algn="ctr">
              <a:solidFill>
                <a:schemeClr val="hlink"/>
              </a:solidFill>
              <a:prstDash val="solid"/>
              <a:round/>
              <a:headEnd type="none" w="med" len="med"/>
              <a:tailEnd type="triangle"/>
            </a:ln>
            <a:effectLst/>
          </p:spPr>
        </p:cxnSp>
        <p:cxnSp>
          <p:nvCxnSpPr>
            <p:cNvPr id="59" name="Straight Arrow Connector 58"/>
            <p:cNvCxnSpPr/>
            <p:nvPr/>
          </p:nvCxnSpPr>
          <p:spPr bwMode="auto">
            <a:xfrm flipH="1">
              <a:off x="3336339" y="5685231"/>
              <a:ext cx="1159461" cy="608109"/>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69" name="Group 68"/>
          <p:cNvGrpSpPr/>
          <p:nvPr/>
        </p:nvGrpSpPr>
        <p:grpSpPr>
          <a:xfrm>
            <a:off x="3810000" y="1090653"/>
            <a:ext cx="812718" cy="546100"/>
            <a:chOff x="3927264" y="-12700"/>
            <a:chExt cx="812718" cy="546100"/>
          </a:xfrm>
        </p:grpSpPr>
        <p:sp>
          <p:nvSpPr>
            <p:cNvPr id="75" name="Rectangle 74"/>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3927264" y="-12700"/>
              <a:ext cx="812718"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y</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sp>
        <p:nvSpPr>
          <p:cNvPr id="78" name="Rectangle 77"/>
          <p:cNvSpPr/>
          <p:nvPr/>
        </p:nvSpPr>
        <p:spPr>
          <a:xfrm>
            <a:off x="5181600" y="5485117"/>
            <a:ext cx="5943600" cy="1384995"/>
          </a:xfrm>
          <a:prstGeom prst="rect">
            <a:avLst/>
          </a:prstGeom>
        </p:spPr>
        <p:txBody>
          <a:bodyPr wrap="square">
            <a:spAutoFit/>
          </a:bodyPr>
          <a:lstStyle/>
          <a:p>
            <a:r>
              <a:rPr lang="en-US" dirty="0">
                <a:cs typeface="Times New Roman" panose="02020603050405020304" pitchFamily="18" charset="0"/>
                <a:sym typeface="Symbol" panose="05050102010706020507" pitchFamily="18" charset="2"/>
              </a:rPr>
              <a:t>Indicates the</a:t>
            </a:r>
            <a:r>
              <a:rPr lang="en-CA" dirty="0">
                <a:cs typeface="Times New Roman" panose="02020603050405020304" pitchFamily="18" charset="0"/>
                <a:sym typeface="Symbol" panose="05050102010706020507" pitchFamily="18" charset="2"/>
              </a:rPr>
              <a:t> firing</a:t>
            </a:r>
          </a:p>
          <a:p>
            <a:r>
              <a:rPr lang="en-US" dirty="0">
                <a:cs typeface="Times New Roman" panose="02020603050405020304" pitchFamily="18" charset="0"/>
                <a:sym typeface="Symbol" panose="05050102010706020507" pitchFamily="18" charset="2"/>
              </a:rPr>
              <a:t>of this</a:t>
            </a:r>
            <a:r>
              <a:rPr lang="en-CA" dirty="0">
                <a:cs typeface="Times New Roman" panose="02020603050405020304" pitchFamily="18" charset="0"/>
                <a:sym typeface="Symbol" panose="05050102010706020507" pitchFamily="18" charset="2"/>
              </a:rPr>
              <a:t> </a:t>
            </a:r>
            <a:r>
              <a:rPr lang="en-CA" i="1" dirty="0" err="1">
                <a:cs typeface="Times New Roman" panose="02020603050405020304" pitchFamily="18" charset="0"/>
                <a:sym typeface="Symbol" panose="05050102010706020507" pitchFamily="18" charset="2"/>
              </a:rPr>
              <a:t>j</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hidden unit </a:t>
            </a:r>
            <a:br>
              <a:rPr lang="en-CA" dirty="0">
                <a:cs typeface="Times New Roman" panose="02020603050405020304" pitchFamily="18" charset="0"/>
                <a:sym typeface="Symbol" panose="05050102010706020507" pitchFamily="18" charset="2"/>
              </a:rPr>
            </a:br>
            <a:r>
              <a:rPr lang="en-CA" dirty="0">
                <a:cs typeface="Times New Roman" panose="02020603050405020304" pitchFamily="18" charset="0"/>
                <a:sym typeface="Symbol" panose="05050102010706020507" pitchFamily="18" charset="2"/>
              </a:rPr>
              <a:t>on the </a:t>
            </a:r>
            <a:r>
              <a:rPr lang="en-CA" i="1" dirty="0" err="1">
                <a:cs typeface="Times New Roman" panose="02020603050405020304" pitchFamily="18" charset="0"/>
                <a:sym typeface="Symbol" panose="05050102010706020507" pitchFamily="18" charset="2"/>
              </a:rPr>
              <a:t>d</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p>
        </p:txBody>
      </p:sp>
      <p:grpSp>
        <p:nvGrpSpPr>
          <p:cNvPr id="82" name="Group 81"/>
          <p:cNvGrpSpPr/>
          <p:nvPr/>
        </p:nvGrpSpPr>
        <p:grpSpPr>
          <a:xfrm>
            <a:off x="3810000" y="518123"/>
            <a:ext cx="362214" cy="888230"/>
            <a:chOff x="3894887" y="1447802"/>
            <a:chExt cx="362214" cy="888230"/>
          </a:xfrm>
        </p:grpSpPr>
        <p:sp>
          <p:nvSpPr>
            <p:cNvPr id="83" name="Rectangle 82"/>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4" name="Straight Arrow Connector 83"/>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18643986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additive="base">
                                        <p:cTn id="7" dur="500" fill="hold"/>
                                        <p:tgtEl>
                                          <p:spTgt spid="54"/>
                                        </p:tgtEl>
                                        <p:attrNameLst>
                                          <p:attrName>ppt_x</p:attrName>
                                        </p:attrNameLst>
                                      </p:cBhvr>
                                      <p:tavLst>
                                        <p:tav tm="0">
                                          <p:val>
                                            <p:strVal val="0-#ppt_w/2"/>
                                          </p:val>
                                        </p:tav>
                                        <p:tav tm="100000">
                                          <p:val>
                                            <p:strVal val="#ppt_x"/>
                                          </p:val>
                                        </p:tav>
                                      </p:tavLst>
                                    </p:anim>
                                    <p:anim calcmode="lin" valueType="num">
                                      <p:cBhvr additive="base">
                                        <p:cTn id="8" dur="500" fill="hold"/>
                                        <p:tgtEl>
                                          <p:spTgt spid="5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9"/>
                                        </p:tgtEl>
                                        <p:attrNameLst>
                                          <p:attrName>style.visibility</p:attrName>
                                        </p:attrNameLst>
                                      </p:cBhvr>
                                      <p:to>
                                        <p:strVal val="visible"/>
                                      </p:to>
                                    </p:set>
                                    <p:anim calcmode="lin" valueType="num">
                                      <p:cBhvr additive="base">
                                        <p:cTn id="11" dur="500" fill="hold"/>
                                        <p:tgtEl>
                                          <p:spTgt spid="69"/>
                                        </p:tgtEl>
                                        <p:attrNameLst>
                                          <p:attrName>ppt_x</p:attrName>
                                        </p:attrNameLst>
                                      </p:cBhvr>
                                      <p:tavLst>
                                        <p:tav tm="0">
                                          <p:val>
                                            <p:strVal val="0-#ppt_w/2"/>
                                          </p:val>
                                        </p:tav>
                                        <p:tav tm="100000">
                                          <p:val>
                                            <p:strVal val="#ppt_x"/>
                                          </p:val>
                                        </p:tav>
                                      </p:tavLst>
                                    </p:anim>
                                    <p:anim calcmode="lin" valueType="num">
                                      <p:cBhvr additive="base">
                                        <p:cTn id="12" dur="500" fill="hold"/>
                                        <p:tgtEl>
                                          <p:spTgt spid="6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8">
                                            <p:txEl>
                                              <p:pRg st="0" end="0"/>
                                            </p:txEl>
                                          </p:spTgt>
                                        </p:tgtEl>
                                        <p:attrNameLst>
                                          <p:attrName>style.visibility</p:attrName>
                                        </p:attrNameLst>
                                      </p:cBhvr>
                                      <p:to>
                                        <p:strVal val="visible"/>
                                      </p:to>
                                    </p:set>
                                    <p:anim calcmode="lin" valueType="num">
                                      <p:cBhvr additive="base">
                                        <p:cTn id="15" dur="500" fill="hold"/>
                                        <p:tgtEl>
                                          <p:spTgt spid="7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78">
                                            <p:txEl>
                                              <p:pRg st="0" end="0"/>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78">
                                            <p:txEl>
                                              <p:pRg st="1" end="1"/>
                                            </p:txEl>
                                          </p:spTgt>
                                        </p:tgtEl>
                                        <p:attrNameLst>
                                          <p:attrName>style.visibility</p:attrName>
                                        </p:attrNameLst>
                                      </p:cBhvr>
                                      <p:to>
                                        <p:strVal val="visible"/>
                                      </p:to>
                                    </p:set>
                                    <p:anim calcmode="lin" valueType="num">
                                      <p:cBhvr additive="base">
                                        <p:cTn id="19" dur="500" fill="hold"/>
                                        <p:tgtEl>
                                          <p:spTgt spid="78">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Rectangle 54"/>
          <p:cNvSpPr/>
          <p:nvPr/>
        </p:nvSpPr>
        <p:spPr>
          <a:xfrm>
            <a:off x="2157045" y="3346935"/>
            <a:ext cx="1311578" cy="954107"/>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pixel</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of input</a:t>
            </a:r>
          </a:p>
        </p:txBody>
      </p:sp>
      <p:grpSp>
        <p:nvGrpSpPr>
          <p:cNvPr id="53" name="Group 52"/>
          <p:cNvGrpSpPr/>
          <p:nvPr/>
        </p:nvGrpSpPr>
        <p:grpSpPr>
          <a:xfrm>
            <a:off x="3721000" y="3300453"/>
            <a:ext cx="1505540" cy="2314650"/>
            <a:chOff x="5541820" y="3300453"/>
            <a:chExt cx="1505540" cy="2314650"/>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3300453"/>
              <a:ext cx="1505540" cy="954107"/>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54" name="Group 53"/>
          <p:cNvGrpSpPr/>
          <p:nvPr/>
        </p:nvGrpSpPr>
        <p:grpSpPr>
          <a:xfrm>
            <a:off x="1204150" y="5640291"/>
            <a:ext cx="3291650" cy="653049"/>
            <a:chOff x="1204150" y="5640291"/>
            <a:chExt cx="3291650" cy="653049"/>
          </a:xfrm>
        </p:grpSpPr>
        <p:cxnSp>
          <p:nvCxnSpPr>
            <p:cNvPr id="58" name="Straight Arrow Connector 57"/>
            <p:cNvCxnSpPr/>
            <p:nvPr/>
          </p:nvCxnSpPr>
          <p:spPr bwMode="auto">
            <a:xfrm>
              <a:off x="1204150" y="5640291"/>
              <a:ext cx="1159461" cy="608109"/>
            </a:xfrm>
            <a:prstGeom prst="straightConnector1">
              <a:avLst/>
            </a:prstGeom>
            <a:noFill/>
            <a:ln w="38100" cap="sq" cmpd="sng" algn="ctr">
              <a:solidFill>
                <a:schemeClr val="hlink"/>
              </a:solidFill>
              <a:prstDash val="solid"/>
              <a:round/>
              <a:headEnd type="none" w="med" len="med"/>
              <a:tailEnd type="triangle"/>
            </a:ln>
            <a:effectLst/>
          </p:spPr>
        </p:cxnSp>
        <p:cxnSp>
          <p:nvCxnSpPr>
            <p:cNvPr id="59" name="Straight Arrow Connector 58"/>
            <p:cNvCxnSpPr/>
            <p:nvPr/>
          </p:nvCxnSpPr>
          <p:spPr bwMode="auto">
            <a:xfrm flipH="1">
              <a:off x="3336339" y="5685231"/>
              <a:ext cx="1159461" cy="608109"/>
            </a:xfrm>
            <a:prstGeom prst="straightConnector1">
              <a:avLst/>
            </a:prstGeom>
            <a:noFill/>
            <a:ln w="38100" cap="sq" cmpd="sng" algn="ctr">
              <a:solidFill>
                <a:schemeClr val="hlink"/>
              </a:solidFill>
              <a:prstDash val="solid"/>
              <a:round/>
              <a:headEnd type="none" w="med" len="med"/>
              <a:tailEnd type="triangle"/>
            </a:ln>
            <a:effectLst/>
          </p:spPr>
        </p:cxnSp>
      </p:grpSp>
      <p:sp>
        <p:nvSpPr>
          <p:cNvPr id="68" name="Rectangle 67"/>
          <p:cNvSpPr/>
          <p:nvPr/>
        </p:nvSpPr>
        <p:spPr>
          <a:xfrm>
            <a:off x="5181600" y="5042118"/>
            <a:ext cx="5943600" cy="1815882"/>
          </a:xfrm>
          <a:prstGeom prst="rect">
            <a:avLst/>
          </a:prstGeom>
        </p:spPr>
        <p:txBody>
          <a:bodyPr wrap="square">
            <a:spAutoFit/>
          </a:bodyPr>
          <a:lstStyle/>
          <a:p>
            <a:r>
              <a:rPr lang="en-CA" dirty="0">
                <a:cs typeface="Times New Roman" panose="02020603050405020304" pitchFamily="18" charset="0"/>
                <a:sym typeface="Symbol" panose="05050102010706020507" pitchFamily="18" charset="2"/>
              </a:rPr>
              <a:t>Determined by </a:t>
            </a:r>
            <a:br>
              <a:rPr lang="en-CA" dirty="0">
                <a:cs typeface="Times New Roman" panose="02020603050405020304" pitchFamily="18" charset="0"/>
                <a:sym typeface="Symbol" panose="05050102010706020507" pitchFamily="18" charset="2"/>
              </a:rPr>
            </a:br>
            <a:r>
              <a:rPr lang="en-CA" dirty="0">
                <a:cs typeface="Times New Roman" panose="02020603050405020304" pitchFamily="18" charset="0"/>
                <a:sym typeface="Symbol" panose="05050102010706020507" pitchFamily="18" charset="2"/>
              </a:rPr>
              <a:t>the </a:t>
            </a:r>
            <a:r>
              <a:rPr lang="en-US" dirty="0">
                <a:cs typeface="Times New Roman" panose="02020603050405020304" pitchFamily="18" charset="0"/>
                <a:sym typeface="Symbol" panose="05050102010706020507" pitchFamily="18" charset="2"/>
              </a:rPr>
              <a:t>pre-activation level </a:t>
            </a:r>
          </a:p>
          <a:p>
            <a:r>
              <a:rPr lang="en-US" dirty="0">
                <a:cs typeface="Times New Roman" panose="02020603050405020304" pitchFamily="18" charset="0"/>
                <a:sym typeface="Symbol" panose="05050102010706020507" pitchFamily="18" charset="2"/>
              </a:rPr>
              <a:t>of this</a:t>
            </a:r>
            <a:r>
              <a:rPr lang="en-CA" dirty="0">
                <a:cs typeface="Times New Roman" panose="02020603050405020304" pitchFamily="18" charset="0"/>
                <a:sym typeface="Symbol" panose="05050102010706020507" pitchFamily="18" charset="2"/>
              </a:rPr>
              <a:t> </a:t>
            </a:r>
            <a:r>
              <a:rPr lang="en-CA" i="1" dirty="0" err="1">
                <a:cs typeface="Times New Roman" panose="02020603050405020304" pitchFamily="18" charset="0"/>
                <a:sym typeface="Symbol" panose="05050102010706020507" pitchFamily="18" charset="2"/>
              </a:rPr>
              <a:t>j</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hidden unit </a:t>
            </a:r>
            <a:br>
              <a:rPr lang="en-CA" dirty="0">
                <a:cs typeface="Times New Roman" panose="02020603050405020304" pitchFamily="18" charset="0"/>
                <a:sym typeface="Symbol" panose="05050102010706020507" pitchFamily="18" charset="2"/>
              </a:rPr>
            </a:br>
            <a:r>
              <a:rPr lang="en-CA" dirty="0">
                <a:cs typeface="Times New Roman" panose="02020603050405020304" pitchFamily="18" charset="0"/>
                <a:sym typeface="Symbol" panose="05050102010706020507" pitchFamily="18" charset="2"/>
              </a:rPr>
              <a:t>on the </a:t>
            </a:r>
            <a:r>
              <a:rPr lang="en-CA" i="1" dirty="0" err="1">
                <a:cs typeface="Times New Roman" panose="02020603050405020304" pitchFamily="18" charset="0"/>
                <a:sym typeface="Symbol" panose="05050102010706020507" pitchFamily="18" charset="2"/>
              </a:rPr>
              <a:t>d</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p>
        </p:txBody>
      </p:sp>
      <p:grpSp>
        <p:nvGrpSpPr>
          <p:cNvPr id="69" name="Group 68"/>
          <p:cNvGrpSpPr/>
          <p:nvPr/>
        </p:nvGrpSpPr>
        <p:grpSpPr>
          <a:xfrm>
            <a:off x="3810000" y="1090653"/>
            <a:ext cx="702786" cy="546100"/>
            <a:chOff x="3927264" y="-12700"/>
            <a:chExt cx="702786" cy="546100"/>
          </a:xfrm>
        </p:grpSpPr>
        <p:sp>
          <p:nvSpPr>
            <p:cNvPr id="75" name="Rectangle 74"/>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sp>
        <p:nvSpPr>
          <p:cNvPr id="74" name="Rectangle 73"/>
          <p:cNvSpPr/>
          <p:nvPr/>
        </p:nvSpPr>
        <p:spPr>
          <a:xfrm>
            <a:off x="2452908" y="6096000"/>
            <a:ext cx="976092" cy="646331"/>
          </a:xfrm>
          <a:prstGeom prst="rect">
            <a:avLst/>
          </a:prstGeom>
        </p:spPr>
        <p:txBody>
          <a:bodyPr wrap="square">
            <a:spAutoFit/>
          </a:bodyPr>
          <a:lstStyle/>
          <a:p>
            <a:r>
              <a:rPr lang="en-US" altLang="en-US" sz="3600" i="1" dirty="0" err="1">
                <a:solidFill>
                  <a:srgbClr val="00FFFF"/>
                </a:solidFill>
                <a:cs typeface="Times New Roman" panose="02020603050405020304" pitchFamily="18" charset="0"/>
                <a:sym typeface="Symbol" panose="05050102010706020507" pitchFamily="18" charset="2"/>
              </a:rPr>
              <a:t>z</a:t>
            </a:r>
            <a:r>
              <a:rPr lang="en-US" altLang="en-US" sz="3600" i="1" baseline="-25000" dirty="0" err="1">
                <a:solidFill>
                  <a:srgbClr val="00FFFF"/>
                </a:solidFill>
                <a:cs typeface="Times New Roman" panose="02020603050405020304" pitchFamily="18" charset="0"/>
                <a:sym typeface="Symbol" panose="05050102010706020507" pitchFamily="18" charset="2"/>
              </a:rPr>
              <a:t>d,j</a:t>
            </a:r>
            <a:r>
              <a:rPr lang="en-US" altLang="en-US" sz="3600" i="1" baseline="-25000" dirty="0">
                <a:solidFill>
                  <a:srgbClr val="00FFFF"/>
                </a:solidFill>
                <a:cs typeface="Times New Roman" panose="02020603050405020304" pitchFamily="18" charset="0"/>
                <a:sym typeface="Symbol" panose="05050102010706020507" pitchFamily="18" charset="2"/>
              </a:rPr>
              <a:t></a:t>
            </a:r>
            <a:r>
              <a:rPr lang="en-US" altLang="en-US" sz="3600" dirty="0">
                <a:solidFill>
                  <a:srgbClr val="00FFFF"/>
                </a:solidFill>
                <a:cs typeface="Times New Roman" panose="02020603050405020304" pitchFamily="18" charset="0"/>
                <a:sym typeface="Symbol" panose="05050102010706020507" pitchFamily="18" charset="2"/>
              </a:rPr>
              <a:t>  </a:t>
            </a:r>
            <a:endParaRPr lang="en-CA" sz="3600" dirty="0">
              <a:solidFill>
                <a:srgbClr val="00FFFF"/>
              </a:solidFill>
            </a:endParaRPr>
          </a:p>
        </p:txBody>
      </p:sp>
      <p:grpSp>
        <p:nvGrpSpPr>
          <p:cNvPr id="79" name="Group 78"/>
          <p:cNvGrpSpPr/>
          <p:nvPr/>
        </p:nvGrpSpPr>
        <p:grpSpPr>
          <a:xfrm>
            <a:off x="3810000" y="518123"/>
            <a:ext cx="362214" cy="888230"/>
            <a:chOff x="3894887" y="1447802"/>
            <a:chExt cx="362214" cy="888230"/>
          </a:xfrm>
        </p:grpSpPr>
        <p:sp>
          <p:nvSpPr>
            <p:cNvPr id="80" name="Rectangle 79"/>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1" name="Straight Arrow Connector 80"/>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1884228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0-#ppt_w/2"/>
                                          </p:val>
                                        </p:tav>
                                        <p:tav tm="100000">
                                          <p:val>
                                            <p:strVal val="#ppt_x"/>
                                          </p:val>
                                        </p:tav>
                                      </p:tavLst>
                                    </p:anim>
                                    <p:anim calcmode="lin" valueType="num">
                                      <p:cBhvr additive="base">
                                        <p:cTn id="12" dur="500" fill="hold"/>
                                        <p:tgtEl>
                                          <p:spTgt spid="7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8">
                                            <p:txEl>
                                              <p:pRg st="0" end="0"/>
                                            </p:txEl>
                                          </p:spTgt>
                                        </p:tgtEl>
                                        <p:attrNameLst>
                                          <p:attrName>style.visibility</p:attrName>
                                        </p:attrNameLst>
                                      </p:cBhvr>
                                      <p:to>
                                        <p:strVal val="visible"/>
                                      </p:to>
                                    </p:set>
                                    <p:anim calcmode="lin" valueType="num">
                                      <p:cBhvr additive="base">
                                        <p:cTn id="15" dur="500" fill="hold"/>
                                        <p:tgtEl>
                                          <p:spTgt spid="68">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68">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pic>
        <p:nvPicPr>
          <p:cNvPr id="2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2209797" y="4344222"/>
            <a:ext cx="1304658" cy="1294578"/>
          </a:xfrm>
          <a:prstGeom prst="rect">
            <a:avLst/>
          </a:prstGeom>
          <a:solidFill>
            <a:schemeClr val="bg1"/>
          </a:solidFill>
          <a:ln w="25400">
            <a:solidFill>
              <a:srgbClr val="FF00FF"/>
            </a:solidFill>
          </a:ln>
        </p:spPr>
      </p:pic>
      <p:grpSp>
        <p:nvGrpSpPr>
          <p:cNvPr id="4" name="Group 3"/>
          <p:cNvGrpSpPr/>
          <p:nvPr/>
        </p:nvGrpSpPr>
        <p:grpSpPr>
          <a:xfrm>
            <a:off x="2509255" y="4646420"/>
            <a:ext cx="1014563" cy="771340"/>
            <a:chOff x="2509255" y="4646420"/>
            <a:chExt cx="1014563" cy="771340"/>
          </a:xfrm>
        </p:grpSpPr>
        <p:sp>
          <p:nvSpPr>
            <p:cNvPr id="25" name="Rectangle 24"/>
            <p:cNvSpPr/>
            <p:nvPr/>
          </p:nvSpPr>
          <p:spPr>
            <a:xfrm flipH="1" flipV="1">
              <a:off x="2509255" y="4646420"/>
              <a:ext cx="347908" cy="345221"/>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Rectangle 25"/>
            <p:cNvSpPr/>
            <p:nvPr/>
          </p:nvSpPr>
          <p:spPr>
            <a:xfrm>
              <a:off x="2984778" y="4894540"/>
              <a:ext cx="539040" cy="523220"/>
            </a:xfrm>
            <a:prstGeom prst="rect">
              <a:avLst/>
            </a:prstGeom>
          </p:spPr>
          <p:txBody>
            <a:bodyPr wrap="squar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5" name="Rectangle 54"/>
          <p:cNvSpPr/>
          <p:nvPr/>
        </p:nvSpPr>
        <p:spPr>
          <a:xfrm>
            <a:off x="2157045" y="3346935"/>
            <a:ext cx="1311578" cy="954107"/>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pixel</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of input</a:t>
            </a:r>
          </a:p>
        </p:txBody>
      </p:sp>
      <p:grpSp>
        <p:nvGrpSpPr>
          <p:cNvPr id="53" name="Group 52"/>
          <p:cNvGrpSpPr/>
          <p:nvPr/>
        </p:nvGrpSpPr>
        <p:grpSpPr>
          <a:xfrm>
            <a:off x="3721000" y="3300453"/>
            <a:ext cx="1505540" cy="2314650"/>
            <a:chOff x="5541820" y="3300453"/>
            <a:chExt cx="1505540" cy="2314650"/>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3300453"/>
              <a:ext cx="1505540" cy="954107"/>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74" name="Text Box 33"/>
          <p:cNvSpPr txBox="1">
            <a:spLocks noChangeArrowheads="1"/>
          </p:cNvSpPr>
          <p:nvPr/>
        </p:nvSpPr>
        <p:spPr bwMode="auto">
          <a:xfrm>
            <a:off x="4285368" y="6044024"/>
            <a:ext cx="4572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is its weight.</a:t>
            </a:r>
          </a:p>
        </p:txBody>
      </p:sp>
      <p:grpSp>
        <p:nvGrpSpPr>
          <p:cNvPr id="82" name="Group 81"/>
          <p:cNvGrpSpPr/>
          <p:nvPr/>
        </p:nvGrpSpPr>
        <p:grpSpPr>
          <a:xfrm>
            <a:off x="2880550" y="5640291"/>
            <a:ext cx="1691450" cy="477663"/>
            <a:chOff x="1204150" y="5640291"/>
            <a:chExt cx="1691450" cy="477663"/>
          </a:xfrm>
        </p:grpSpPr>
        <p:cxnSp>
          <p:nvCxnSpPr>
            <p:cNvPr id="84" name="Straight Arrow Connector 83"/>
            <p:cNvCxnSpPr/>
            <p:nvPr/>
          </p:nvCxnSpPr>
          <p:spPr bwMode="auto">
            <a:xfrm>
              <a:off x="1204150" y="5640291"/>
              <a:ext cx="584493" cy="455709"/>
            </a:xfrm>
            <a:prstGeom prst="straightConnector1">
              <a:avLst/>
            </a:prstGeom>
            <a:noFill/>
            <a:ln w="38100" cap="sq" cmpd="sng" algn="ctr">
              <a:solidFill>
                <a:schemeClr val="hlink"/>
              </a:solidFill>
              <a:prstDash val="solid"/>
              <a:round/>
              <a:headEnd type="none" w="med" len="med"/>
              <a:tailEnd type="triangle"/>
            </a:ln>
            <a:effectLst/>
          </p:spPr>
        </p:cxnSp>
        <p:cxnSp>
          <p:nvCxnSpPr>
            <p:cNvPr id="85" name="Straight Arrow Connector 84"/>
            <p:cNvCxnSpPr/>
            <p:nvPr/>
          </p:nvCxnSpPr>
          <p:spPr bwMode="auto">
            <a:xfrm flipH="1">
              <a:off x="2311107" y="5662245"/>
              <a:ext cx="584493" cy="455709"/>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56" name="Group 55"/>
          <p:cNvGrpSpPr/>
          <p:nvPr/>
        </p:nvGrpSpPr>
        <p:grpSpPr>
          <a:xfrm>
            <a:off x="2723860" y="987000"/>
            <a:ext cx="705140" cy="537000"/>
            <a:chOff x="2723860" y="0"/>
            <a:chExt cx="705140" cy="537000"/>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cxnSp>
        <p:nvCxnSpPr>
          <p:cNvPr id="67" name="Straight Connector 66"/>
          <p:cNvCxnSpPr/>
          <p:nvPr/>
        </p:nvCxnSpPr>
        <p:spPr bwMode="auto">
          <a:xfrm flipV="1">
            <a:off x="2536036" y="1386126"/>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8" name="Text Box 33"/>
          <p:cNvSpPr txBox="1">
            <a:spLocks noChangeArrowheads="1"/>
          </p:cNvSpPr>
          <p:nvPr/>
        </p:nvSpPr>
        <p:spPr bwMode="auto">
          <a:xfrm>
            <a:off x="3124200" y="5943600"/>
            <a:ext cx="14989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36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36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36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3600" dirty="0">
              <a:solidFill>
                <a:srgbClr val="66FF33"/>
              </a:solidFill>
              <a:latin typeface="Times New Roman" panose="02020603050405020304" pitchFamily="18" charset="0"/>
              <a:cs typeface="Times New Roman" panose="02020603050405020304" pitchFamily="18" charset="0"/>
            </a:endParaRPr>
          </a:p>
        </p:txBody>
      </p:sp>
      <p:sp>
        <p:nvSpPr>
          <p:cNvPr id="69" name="Text Box 33"/>
          <p:cNvSpPr txBox="1">
            <a:spLocks noChangeArrowheads="1"/>
          </p:cNvSpPr>
          <p:nvPr/>
        </p:nvSpPr>
        <p:spPr bwMode="auto">
          <a:xfrm>
            <a:off x="5029200" y="4913293"/>
            <a:ext cx="4572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Between these two units </a:t>
            </a:r>
            <a:br>
              <a:rPr lang="en-CA" sz="2800" dirty="0">
                <a:latin typeface="Times New Roman" panose="02020603050405020304" pitchFamily="18" charset="0"/>
                <a:cs typeface="Times New Roman" panose="02020603050405020304" pitchFamily="18" charset="0"/>
                <a:sym typeface="Symbol" panose="05050102010706020507" pitchFamily="18" charset="2"/>
              </a:rPr>
            </a:br>
            <a:r>
              <a:rPr lang="en-CA" sz="2800" dirty="0">
                <a:latin typeface="Times New Roman" panose="02020603050405020304" pitchFamily="18" charset="0"/>
                <a:cs typeface="Times New Roman" panose="02020603050405020304" pitchFamily="18" charset="0"/>
                <a:sym typeface="Symbol" panose="05050102010706020507" pitchFamily="18" charset="2"/>
              </a:rPr>
              <a:t>is an activation edge.</a:t>
            </a:r>
          </a:p>
        </p:txBody>
      </p:sp>
      <p:grpSp>
        <p:nvGrpSpPr>
          <p:cNvPr id="76" name="Group 75"/>
          <p:cNvGrpSpPr/>
          <p:nvPr/>
        </p:nvGrpSpPr>
        <p:grpSpPr>
          <a:xfrm>
            <a:off x="3810000" y="1090653"/>
            <a:ext cx="702786" cy="546100"/>
            <a:chOff x="3927264" y="-12700"/>
            <a:chExt cx="702786" cy="546100"/>
          </a:xfrm>
        </p:grpSpPr>
        <p:sp>
          <p:nvSpPr>
            <p:cNvPr id="77" name="Rectangle 76"/>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79" name="Group 78"/>
          <p:cNvGrpSpPr/>
          <p:nvPr/>
        </p:nvGrpSpPr>
        <p:grpSpPr>
          <a:xfrm>
            <a:off x="3810000" y="518123"/>
            <a:ext cx="362214" cy="888230"/>
            <a:chOff x="3894887" y="1447802"/>
            <a:chExt cx="362214" cy="888230"/>
          </a:xfrm>
        </p:grpSpPr>
        <p:sp>
          <p:nvSpPr>
            <p:cNvPr id="81" name="Rectangle 80"/>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3" name="Straight Arrow Connector 82"/>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1063538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9"/>
                                        </p:tgtEl>
                                        <p:attrNameLst>
                                          <p:attrName>style.visibility</p:attrName>
                                        </p:attrNameLst>
                                      </p:cBhvr>
                                      <p:to>
                                        <p:strVal val="visible"/>
                                      </p:to>
                                    </p:set>
                                    <p:anim calcmode="lin" valueType="num">
                                      <p:cBhvr additive="base">
                                        <p:cTn id="7" dur="500" fill="hold"/>
                                        <p:tgtEl>
                                          <p:spTgt spid="69"/>
                                        </p:tgtEl>
                                        <p:attrNameLst>
                                          <p:attrName>ppt_x</p:attrName>
                                        </p:attrNameLst>
                                      </p:cBhvr>
                                      <p:tavLst>
                                        <p:tav tm="0">
                                          <p:val>
                                            <p:strVal val="0-#ppt_w/2"/>
                                          </p:val>
                                        </p:tav>
                                        <p:tav tm="100000">
                                          <p:val>
                                            <p:strVal val="#ppt_x"/>
                                          </p:val>
                                        </p:tav>
                                      </p:tavLst>
                                    </p:anim>
                                    <p:anim calcmode="lin" valueType="num">
                                      <p:cBhvr additive="base">
                                        <p:cTn id="8" dur="500" fill="hold"/>
                                        <p:tgtEl>
                                          <p:spTgt spid="6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0-#ppt_w/2"/>
                                          </p:val>
                                        </p:tav>
                                        <p:tav tm="100000">
                                          <p:val>
                                            <p:strVal val="#ppt_x"/>
                                          </p:val>
                                        </p:tav>
                                      </p:tavLst>
                                    </p:anim>
                                    <p:anim calcmode="lin" valueType="num">
                                      <p:cBhvr additive="base">
                                        <p:cTn id="1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6"/>
                                        </p:tgtEl>
                                        <p:attrNameLst>
                                          <p:attrName>style.visibility</p:attrName>
                                        </p:attrNameLst>
                                      </p:cBhvr>
                                      <p:to>
                                        <p:strVal val="visible"/>
                                      </p:to>
                                    </p:set>
                                    <p:anim calcmode="lin" valueType="num">
                                      <p:cBhvr additive="base">
                                        <p:cTn id="17" dur="500" fill="hold"/>
                                        <p:tgtEl>
                                          <p:spTgt spid="56"/>
                                        </p:tgtEl>
                                        <p:attrNameLst>
                                          <p:attrName>ppt_x</p:attrName>
                                        </p:attrNameLst>
                                      </p:cBhvr>
                                      <p:tavLst>
                                        <p:tav tm="0">
                                          <p:val>
                                            <p:strVal val="0-#ppt_w/2"/>
                                          </p:val>
                                        </p:tav>
                                        <p:tav tm="100000">
                                          <p:val>
                                            <p:strVal val="#ppt_x"/>
                                          </p:val>
                                        </p:tav>
                                      </p:tavLst>
                                    </p:anim>
                                    <p:anim calcmode="lin" valueType="num">
                                      <p:cBhvr additive="base">
                                        <p:cTn id="18" dur="500" fill="hold"/>
                                        <p:tgtEl>
                                          <p:spTgt spid="5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4"/>
                                        </p:tgtEl>
                                        <p:attrNameLst>
                                          <p:attrName>style.visibility</p:attrName>
                                        </p:attrNameLst>
                                      </p:cBhvr>
                                      <p:to>
                                        <p:strVal val="visible"/>
                                      </p:to>
                                    </p:set>
                                    <p:anim calcmode="lin" valueType="num">
                                      <p:cBhvr additive="base">
                                        <p:cTn id="21" dur="500" fill="hold"/>
                                        <p:tgtEl>
                                          <p:spTgt spid="74"/>
                                        </p:tgtEl>
                                        <p:attrNameLst>
                                          <p:attrName>ppt_x</p:attrName>
                                        </p:attrNameLst>
                                      </p:cBhvr>
                                      <p:tavLst>
                                        <p:tav tm="0">
                                          <p:val>
                                            <p:strVal val="0-#ppt_w/2"/>
                                          </p:val>
                                        </p:tav>
                                        <p:tav tm="100000">
                                          <p:val>
                                            <p:strVal val="#ppt_x"/>
                                          </p:val>
                                        </p:tav>
                                      </p:tavLst>
                                    </p:anim>
                                    <p:anim calcmode="lin" valueType="num">
                                      <p:cBhvr additive="base">
                                        <p:cTn id="22" dur="500" fill="hold"/>
                                        <p:tgtEl>
                                          <p:spTgt spid="74"/>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8"/>
                                        </p:tgtEl>
                                        <p:attrNameLst>
                                          <p:attrName>style.visibility</p:attrName>
                                        </p:attrNameLst>
                                      </p:cBhvr>
                                      <p:to>
                                        <p:strVal val="visible"/>
                                      </p:to>
                                    </p:set>
                                    <p:anim calcmode="lin" valueType="num">
                                      <p:cBhvr additive="base">
                                        <p:cTn id="25" dur="500" fill="hold"/>
                                        <p:tgtEl>
                                          <p:spTgt spid="68"/>
                                        </p:tgtEl>
                                        <p:attrNameLst>
                                          <p:attrName>ppt_x</p:attrName>
                                        </p:attrNameLst>
                                      </p:cBhvr>
                                      <p:tavLst>
                                        <p:tav tm="0">
                                          <p:val>
                                            <p:strVal val="0-#ppt_w/2"/>
                                          </p:val>
                                        </p:tav>
                                        <p:tav tm="100000">
                                          <p:val>
                                            <p:strVal val="#ppt_x"/>
                                          </p:val>
                                        </p:tav>
                                      </p:tavLst>
                                    </p:anim>
                                    <p:anim calcmode="lin" valueType="num">
                                      <p:cBhvr additive="base">
                                        <p:cTn id="26" dur="500" fill="hold"/>
                                        <p:tgtEl>
                                          <p:spTgt spid="68"/>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82"/>
                                        </p:tgtEl>
                                        <p:attrNameLst>
                                          <p:attrName>style.visibility</p:attrName>
                                        </p:attrNameLst>
                                      </p:cBhvr>
                                      <p:to>
                                        <p:strVal val="visible"/>
                                      </p:to>
                                    </p:set>
                                    <p:anim calcmode="lin" valueType="num">
                                      <p:cBhvr additive="base">
                                        <p:cTn id="29" dur="500" fill="hold"/>
                                        <p:tgtEl>
                                          <p:spTgt spid="82"/>
                                        </p:tgtEl>
                                        <p:attrNameLst>
                                          <p:attrName>ppt_x</p:attrName>
                                        </p:attrNameLst>
                                      </p:cBhvr>
                                      <p:tavLst>
                                        <p:tav tm="0">
                                          <p:val>
                                            <p:strVal val="0-#ppt_w/2"/>
                                          </p:val>
                                        </p:tav>
                                        <p:tav tm="100000">
                                          <p:val>
                                            <p:strVal val="#ppt_x"/>
                                          </p:val>
                                        </p:tav>
                                      </p:tavLst>
                                    </p:anim>
                                    <p:anim calcmode="lin" valueType="num">
                                      <p:cBhvr additive="base">
                                        <p:cTn id="30" dur="500" fill="hold"/>
                                        <p:tgtEl>
                                          <p:spTgt spid="8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68" grpId="0"/>
      <p:bldP spid="69"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10" descr="Image result for machine learning"/>
          <p:cNvPicPr>
            <a:picLocks noChangeAspect="1" noChangeArrowheads="1"/>
          </p:cNvPicPr>
          <p:nvPr/>
        </p:nvPicPr>
        <p:blipFill rotWithShape="1">
          <a:blip r:embed="rId3">
            <a:extLst>
              <a:ext uri="{28A0092B-C50C-407E-A947-70E740481C1C}">
                <a14:useLocalDpi xmlns:a14="http://schemas.microsoft.com/office/drawing/2010/main" val="0"/>
              </a:ext>
            </a:extLst>
          </a:blip>
          <a:srcRect l="31280"/>
          <a:stretch/>
        </p:blipFill>
        <p:spPr bwMode="auto">
          <a:xfrm flipH="1">
            <a:off x="699424" y="364094"/>
            <a:ext cx="3034375" cy="2616625"/>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2" name="Content Placeholder 2"/>
          <p:cNvSpPr txBox="1">
            <a:spLocks/>
          </p:cNvSpPr>
          <p:nvPr/>
        </p:nvSpPr>
        <p:spPr bwMode="auto">
          <a:xfrm>
            <a:off x="533400" y="3048000"/>
            <a:ext cx="9144000" cy="15240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eaLnBrk="1" hangingPunct="1">
              <a:buNone/>
              <a:defRPr/>
            </a:pPr>
            <a:r>
              <a:rPr lang="tr-TR" altLang="en-US" sz="2800" kern="0" dirty="0">
                <a:latin typeface="Times New Roman" panose="02020603050405020304" pitchFamily="18" charset="0"/>
                <a:cs typeface="Times New Roman" panose="02020603050405020304" pitchFamily="18" charset="0"/>
              </a:rPr>
              <a:t>Machine learning is programming computers </a:t>
            </a:r>
            <a:br>
              <a:rPr lang="en-CA" altLang="en-US" sz="2800" kern="0" dirty="0">
                <a:latin typeface="Times New Roman" panose="02020603050405020304" pitchFamily="18" charset="0"/>
                <a:cs typeface="Times New Roman" panose="02020603050405020304" pitchFamily="18" charset="0"/>
              </a:rPr>
            </a:br>
            <a:r>
              <a:rPr lang="tr-TR" altLang="en-US" sz="2800" kern="0" dirty="0">
                <a:latin typeface="Times New Roman" panose="02020603050405020304" pitchFamily="18" charset="0"/>
                <a:cs typeface="Times New Roman" panose="02020603050405020304" pitchFamily="18" charset="0"/>
              </a:rPr>
              <a:t>to optimize a performance criterion </a:t>
            </a:r>
            <a:br>
              <a:rPr lang="en-CA" altLang="en-US" sz="2800" kern="0" dirty="0">
                <a:latin typeface="Times New Roman" panose="02020603050405020304" pitchFamily="18" charset="0"/>
                <a:cs typeface="Times New Roman" panose="02020603050405020304" pitchFamily="18" charset="0"/>
              </a:rPr>
            </a:br>
            <a:r>
              <a:rPr lang="tr-TR" altLang="en-US" sz="2800" kern="0" dirty="0">
                <a:latin typeface="Times New Roman" panose="02020603050405020304" pitchFamily="18" charset="0"/>
                <a:cs typeface="Times New Roman" panose="02020603050405020304" pitchFamily="18" charset="0"/>
              </a:rPr>
              <a:t>using example data or past experience.</a:t>
            </a:r>
            <a:endParaRPr lang="en-CA" altLang="en-US" sz="2800" kern="0" dirty="0">
              <a:latin typeface="Times New Roman" panose="02020603050405020304" pitchFamily="18" charset="0"/>
              <a:cs typeface="Times New Roman" panose="02020603050405020304" pitchFamily="18" charset="0"/>
            </a:endParaRPr>
          </a:p>
          <a:p>
            <a:pPr lvl="1" eaLnBrk="1" hangingPunct="1">
              <a:defRPr/>
            </a:pPr>
            <a:endParaRPr lang="tr-TR" altLang="en-US" sz="2800" kern="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690236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xEl>
                                              <p:pRg st="0" end="0"/>
                                            </p:txEl>
                                          </p:spTgt>
                                        </p:tgtEl>
                                        <p:attrNameLst>
                                          <p:attrName>style.visibility</p:attrName>
                                        </p:attrNameLst>
                                      </p:cBhvr>
                                      <p:to>
                                        <p:strVal val="visible"/>
                                      </p:to>
                                    </p:set>
                                    <p:anim calcmode="lin" valueType="num">
                                      <p:cBhvr additive="base">
                                        <p:cTn id="11"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67" name="Straight Connector 66"/>
          <p:cNvCxnSpPr/>
          <p:nvPr/>
        </p:nvCxnSpPr>
        <p:spPr bwMode="auto">
          <a:xfrm flipV="1">
            <a:off x="2536036" y="1386126"/>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6" name="Group 75"/>
          <p:cNvGrpSpPr/>
          <p:nvPr/>
        </p:nvGrpSpPr>
        <p:grpSpPr>
          <a:xfrm>
            <a:off x="3810000" y="1090653"/>
            <a:ext cx="702786" cy="546100"/>
            <a:chOff x="3927264" y="-12700"/>
            <a:chExt cx="702786" cy="546100"/>
          </a:xfrm>
        </p:grpSpPr>
        <p:sp>
          <p:nvSpPr>
            <p:cNvPr id="77" name="Rectangle 76"/>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sp>
        <p:nvSpPr>
          <p:cNvPr id="84" name="Text Box 33"/>
          <p:cNvSpPr txBox="1">
            <a:spLocks noChangeArrowheads="1"/>
          </p:cNvSpPr>
          <p:nvPr/>
        </p:nvSpPr>
        <p:spPr bwMode="auto">
          <a:xfrm>
            <a:off x="304801" y="2745688"/>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56" name="Group 55"/>
          <p:cNvGrpSpPr/>
          <p:nvPr/>
        </p:nvGrpSpPr>
        <p:grpSpPr>
          <a:xfrm>
            <a:off x="2723860" y="987000"/>
            <a:ext cx="705140" cy="537000"/>
            <a:chOff x="2723860" y="0"/>
            <a:chExt cx="705140" cy="537000"/>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37" name="Rectangle 136"/>
          <p:cNvSpPr/>
          <p:nvPr/>
        </p:nvSpPr>
        <p:spPr>
          <a:xfrm>
            <a:off x="1371600" y="3429000"/>
            <a:ext cx="7391400" cy="1384995"/>
          </a:xfrm>
          <a:prstGeom prst="rect">
            <a:avLst/>
          </a:prstGeom>
        </p:spPr>
        <p:txBody>
          <a:bodyPr wrap="square">
            <a:spAutoFit/>
          </a:bodyPr>
          <a:lstStyle/>
          <a:p>
            <a:r>
              <a:rPr lang="en-CA" dirty="0">
                <a:cs typeface="Times New Roman" panose="02020603050405020304" pitchFamily="18" charset="0"/>
                <a:sym typeface="Symbol" panose="05050102010706020507" pitchFamily="18" charset="2"/>
              </a:rPr>
              <a:t>The activation of the </a:t>
            </a:r>
            <a:r>
              <a:rPr lang="en-CA" i="1" dirty="0" err="1">
                <a:cs typeface="Times New Roman" panose="02020603050405020304" pitchFamily="18" charset="0"/>
                <a:sym typeface="Symbol" panose="05050102010706020507" pitchFamily="18" charset="2"/>
              </a:rPr>
              <a:t>i</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input unit</a:t>
            </a:r>
          </a:p>
          <a:p>
            <a:r>
              <a:rPr lang="en-CA" dirty="0">
                <a:cs typeface="Times New Roman" panose="02020603050405020304" pitchFamily="18" charset="0"/>
                <a:sym typeface="Symbol" panose="05050102010706020507" pitchFamily="18" charset="2"/>
              </a:rPr>
              <a:t>is multiplied by the weight of the </a:t>
            </a:r>
            <a:r>
              <a:rPr lang="en-US" altLang="en-US" i="1" dirty="0">
                <a:cs typeface="Times New Roman" panose="02020603050405020304" pitchFamily="18" charset="0"/>
                <a:sym typeface="Symbol" panose="05050102010706020507" pitchFamily="18" charset="2"/>
              </a:rPr>
              <a:t></a:t>
            </a:r>
            <a:r>
              <a:rPr lang="en-US" altLang="en-US" i="1" dirty="0" err="1">
                <a:cs typeface="Times New Roman" panose="02020603050405020304" pitchFamily="18" charset="0"/>
                <a:sym typeface="Symbol" panose="05050102010706020507" pitchFamily="18" charset="2"/>
              </a:rPr>
              <a:t>i,j</a:t>
            </a:r>
            <a:r>
              <a:rPr lang="en-US" altLang="en-US" i="1" dirty="0">
                <a:cs typeface="Times New Roman" panose="02020603050405020304" pitchFamily="18" charset="0"/>
                <a:sym typeface="Symbol" panose="05050102010706020507" pitchFamily="18" charset="2"/>
              </a:rPr>
              <a:t> </a:t>
            </a:r>
            <a:r>
              <a:rPr lang="en-CA" dirty="0">
                <a:cs typeface="Times New Roman" panose="02020603050405020304" pitchFamily="18" charset="0"/>
                <a:sym typeface="Symbol" panose="05050102010706020507" pitchFamily="18" charset="2"/>
              </a:rPr>
              <a:t>edge</a:t>
            </a:r>
          </a:p>
          <a:p>
            <a:r>
              <a:rPr lang="en-CA" dirty="0">
                <a:cs typeface="Times New Roman" panose="02020603050405020304" pitchFamily="18" charset="0"/>
                <a:sym typeface="Symbol" panose="05050102010706020507" pitchFamily="18" charset="2"/>
              </a:rPr>
              <a:t>to give the </a:t>
            </a:r>
            <a:r>
              <a:rPr lang="en-US" dirty="0">
                <a:cs typeface="Times New Roman" panose="02020603050405020304" pitchFamily="18" charset="0"/>
                <a:sym typeface="Symbol" panose="05050102010706020507" pitchFamily="18" charset="2"/>
              </a:rPr>
              <a:t>pre-activation level of </a:t>
            </a:r>
            <a:r>
              <a:rPr lang="en-CA" dirty="0">
                <a:cs typeface="Times New Roman" panose="02020603050405020304" pitchFamily="18" charset="0"/>
                <a:sym typeface="Symbol" panose="05050102010706020507" pitchFamily="18" charset="2"/>
              </a:rPr>
              <a:t> </a:t>
            </a:r>
            <a:r>
              <a:rPr lang="en-CA" i="1" dirty="0" err="1">
                <a:cs typeface="Times New Roman" panose="02020603050405020304" pitchFamily="18" charset="0"/>
                <a:sym typeface="Symbol" panose="05050102010706020507" pitchFamily="18" charset="2"/>
              </a:rPr>
              <a:t>j</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hidden</a:t>
            </a:r>
          </a:p>
        </p:txBody>
      </p:sp>
      <p:sp>
        <p:nvSpPr>
          <p:cNvPr id="138" name="Text Box 33"/>
          <p:cNvSpPr txBox="1">
            <a:spLocks noChangeArrowheads="1"/>
          </p:cNvSpPr>
          <p:nvPr/>
        </p:nvSpPr>
        <p:spPr bwMode="auto">
          <a:xfrm>
            <a:off x="1744043" y="2749550"/>
            <a:ext cx="1392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p>
        </p:txBody>
      </p:sp>
      <p:sp>
        <p:nvSpPr>
          <p:cNvPr id="139" name="Text Box 33"/>
          <p:cNvSpPr txBox="1">
            <a:spLocks noChangeArrowheads="1"/>
          </p:cNvSpPr>
          <p:nvPr/>
        </p:nvSpPr>
        <p:spPr bwMode="auto">
          <a:xfrm>
            <a:off x="2362200" y="2743200"/>
            <a:ext cx="152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40" name="Group 139"/>
          <p:cNvGrpSpPr/>
          <p:nvPr/>
        </p:nvGrpSpPr>
        <p:grpSpPr>
          <a:xfrm>
            <a:off x="3810000" y="518123"/>
            <a:ext cx="362214" cy="888230"/>
            <a:chOff x="3894887" y="1447802"/>
            <a:chExt cx="362214" cy="888230"/>
          </a:xfrm>
        </p:grpSpPr>
        <p:sp>
          <p:nvSpPr>
            <p:cNvPr id="141" name="Rectangle 140"/>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42" name="Straight Arrow Connector 141"/>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1205509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7">
                                            <p:txEl>
                                              <p:pRg st="0" end="0"/>
                                            </p:txEl>
                                          </p:spTgt>
                                        </p:tgtEl>
                                        <p:attrNameLst>
                                          <p:attrName>style.visibility</p:attrName>
                                        </p:attrNameLst>
                                      </p:cBhvr>
                                      <p:to>
                                        <p:strVal val="visible"/>
                                      </p:to>
                                    </p:set>
                                    <p:anim calcmode="lin" valueType="num">
                                      <p:cBhvr additive="base">
                                        <p:cTn id="7" dur="500" fill="hold"/>
                                        <p:tgtEl>
                                          <p:spTgt spid="13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38"/>
                                        </p:tgtEl>
                                        <p:attrNameLst>
                                          <p:attrName>style.visibility</p:attrName>
                                        </p:attrNameLst>
                                      </p:cBhvr>
                                      <p:to>
                                        <p:strVal val="visible"/>
                                      </p:to>
                                    </p:set>
                                    <p:anim calcmode="lin" valueType="num">
                                      <p:cBhvr additive="base">
                                        <p:cTn id="11" dur="500" fill="hold"/>
                                        <p:tgtEl>
                                          <p:spTgt spid="138"/>
                                        </p:tgtEl>
                                        <p:attrNameLst>
                                          <p:attrName>ppt_x</p:attrName>
                                        </p:attrNameLst>
                                      </p:cBhvr>
                                      <p:tavLst>
                                        <p:tav tm="0">
                                          <p:val>
                                            <p:strVal val="0-#ppt_w/2"/>
                                          </p:val>
                                        </p:tav>
                                        <p:tav tm="100000">
                                          <p:val>
                                            <p:strVal val="#ppt_x"/>
                                          </p:val>
                                        </p:tav>
                                      </p:tavLst>
                                    </p:anim>
                                    <p:anim calcmode="lin" valueType="num">
                                      <p:cBhvr additive="base">
                                        <p:cTn id="12" dur="500" fill="hold"/>
                                        <p:tgtEl>
                                          <p:spTgt spid="13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9"/>
                                        </p:tgtEl>
                                        <p:attrNameLst>
                                          <p:attrName>style.visibility</p:attrName>
                                        </p:attrNameLst>
                                      </p:cBhvr>
                                      <p:to>
                                        <p:strVal val="visible"/>
                                      </p:to>
                                    </p:set>
                                    <p:anim calcmode="lin" valueType="num">
                                      <p:cBhvr additive="base">
                                        <p:cTn id="15" dur="500" fill="hold"/>
                                        <p:tgtEl>
                                          <p:spTgt spid="49"/>
                                        </p:tgtEl>
                                        <p:attrNameLst>
                                          <p:attrName>ppt_x</p:attrName>
                                        </p:attrNameLst>
                                      </p:cBhvr>
                                      <p:tavLst>
                                        <p:tav tm="0">
                                          <p:val>
                                            <p:strVal val="0-#ppt_w/2"/>
                                          </p:val>
                                        </p:tav>
                                        <p:tav tm="100000">
                                          <p:val>
                                            <p:strVal val="#ppt_x"/>
                                          </p:val>
                                        </p:tav>
                                      </p:tavLst>
                                    </p:anim>
                                    <p:anim calcmode="lin" valueType="num">
                                      <p:cBhvr additive="base">
                                        <p:cTn id="1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37">
                                            <p:txEl>
                                              <p:pRg st="1" end="1"/>
                                            </p:txEl>
                                          </p:spTgt>
                                        </p:tgtEl>
                                        <p:attrNameLst>
                                          <p:attrName>style.visibility</p:attrName>
                                        </p:attrNameLst>
                                      </p:cBhvr>
                                      <p:to>
                                        <p:strVal val="visible"/>
                                      </p:to>
                                    </p:set>
                                    <p:anim calcmode="lin" valueType="num">
                                      <p:cBhvr additive="base">
                                        <p:cTn id="21" dur="500" fill="hold"/>
                                        <p:tgtEl>
                                          <p:spTgt spid="137">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37">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39"/>
                                        </p:tgtEl>
                                        <p:attrNameLst>
                                          <p:attrName>style.visibility</p:attrName>
                                        </p:attrNameLst>
                                      </p:cBhvr>
                                      <p:to>
                                        <p:strVal val="visible"/>
                                      </p:to>
                                    </p:set>
                                    <p:anim calcmode="lin" valueType="num">
                                      <p:cBhvr additive="base">
                                        <p:cTn id="25" dur="500" fill="hold"/>
                                        <p:tgtEl>
                                          <p:spTgt spid="139"/>
                                        </p:tgtEl>
                                        <p:attrNameLst>
                                          <p:attrName>ppt_x</p:attrName>
                                        </p:attrNameLst>
                                      </p:cBhvr>
                                      <p:tavLst>
                                        <p:tav tm="0">
                                          <p:val>
                                            <p:strVal val="0-#ppt_w/2"/>
                                          </p:val>
                                        </p:tav>
                                        <p:tav tm="100000">
                                          <p:val>
                                            <p:strVal val="#ppt_x"/>
                                          </p:val>
                                        </p:tav>
                                      </p:tavLst>
                                    </p:anim>
                                    <p:anim calcmode="lin" valueType="num">
                                      <p:cBhvr additive="base">
                                        <p:cTn id="26" dur="500" fill="hold"/>
                                        <p:tgtEl>
                                          <p:spTgt spid="139"/>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500" fill="hold"/>
                                        <p:tgtEl>
                                          <p:spTgt spid="56"/>
                                        </p:tgtEl>
                                        <p:attrNameLst>
                                          <p:attrName>ppt_x</p:attrName>
                                        </p:attrNameLst>
                                      </p:cBhvr>
                                      <p:tavLst>
                                        <p:tav tm="0">
                                          <p:val>
                                            <p:strVal val="0-#ppt_w/2"/>
                                          </p:val>
                                        </p:tav>
                                        <p:tav tm="100000">
                                          <p:val>
                                            <p:strVal val="#ppt_x"/>
                                          </p:val>
                                        </p:tav>
                                      </p:tavLst>
                                    </p:anim>
                                    <p:anim calcmode="lin" valueType="num">
                                      <p:cBhvr additive="base">
                                        <p:cTn id="30"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37">
                                            <p:txEl>
                                              <p:pRg st="2" end="2"/>
                                            </p:txEl>
                                          </p:spTgt>
                                        </p:tgtEl>
                                        <p:attrNameLst>
                                          <p:attrName>style.visibility</p:attrName>
                                        </p:attrNameLst>
                                      </p:cBhvr>
                                      <p:to>
                                        <p:strVal val="visible"/>
                                      </p:to>
                                    </p:set>
                                    <p:anim calcmode="lin" valueType="num">
                                      <p:cBhvr additive="base">
                                        <p:cTn id="35" dur="500" fill="hold"/>
                                        <p:tgtEl>
                                          <p:spTgt spid="137">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37">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4"/>
                                        </p:tgtEl>
                                        <p:attrNameLst>
                                          <p:attrName>style.visibility</p:attrName>
                                        </p:attrNameLst>
                                      </p:cBhvr>
                                      <p:to>
                                        <p:strVal val="visible"/>
                                      </p:to>
                                    </p:set>
                                    <p:anim calcmode="lin" valueType="num">
                                      <p:cBhvr additive="base">
                                        <p:cTn id="39" dur="500" fill="hold"/>
                                        <p:tgtEl>
                                          <p:spTgt spid="84"/>
                                        </p:tgtEl>
                                        <p:attrNameLst>
                                          <p:attrName>ppt_x</p:attrName>
                                        </p:attrNameLst>
                                      </p:cBhvr>
                                      <p:tavLst>
                                        <p:tav tm="0">
                                          <p:val>
                                            <p:strVal val="0-#ppt_w/2"/>
                                          </p:val>
                                        </p:tav>
                                        <p:tav tm="100000">
                                          <p:val>
                                            <p:strVal val="#ppt_x"/>
                                          </p:val>
                                        </p:tav>
                                      </p:tavLst>
                                    </p:anim>
                                    <p:anim calcmode="lin" valueType="num">
                                      <p:cBhvr additive="base">
                                        <p:cTn id="40" dur="500" fill="hold"/>
                                        <p:tgtEl>
                                          <p:spTgt spid="84"/>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76"/>
                                        </p:tgtEl>
                                        <p:attrNameLst>
                                          <p:attrName>style.visibility</p:attrName>
                                        </p:attrNameLst>
                                      </p:cBhvr>
                                      <p:to>
                                        <p:strVal val="visible"/>
                                      </p:to>
                                    </p:set>
                                    <p:anim calcmode="lin" valueType="num">
                                      <p:cBhvr additive="base">
                                        <p:cTn id="43" dur="500" fill="hold"/>
                                        <p:tgtEl>
                                          <p:spTgt spid="76"/>
                                        </p:tgtEl>
                                        <p:attrNameLst>
                                          <p:attrName>ppt_x</p:attrName>
                                        </p:attrNameLst>
                                      </p:cBhvr>
                                      <p:tavLst>
                                        <p:tav tm="0">
                                          <p:val>
                                            <p:strVal val="0-#ppt_w/2"/>
                                          </p:val>
                                        </p:tav>
                                        <p:tav tm="100000">
                                          <p:val>
                                            <p:strVal val="#ppt_x"/>
                                          </p:val>
                                        </p:tav>
                                      </p:tavLst>
                                    </p:anim>
                                    <p:anim calcmode="lin" valueType="num">
                                      <p:cBhvr additive="base">
                                        <p:cTn id="44"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138" grpId="0"/>
      <p:bldP spid="139" grpId="0"/>
    </p:bld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67" name="Straight Connector 66"/>
          <p:cNvCxnSpPr/>
          <p:nvPr/>
        </p:nvCxnSpPr>
        <p:spPr bwMode="auto">
          <a:xfrm flipV="1">
            <a:off x="2536036" y="1386126"/>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6" name="Group 75"/>
          <p:cNvGrpSpPr/>
          <p:nvPr/>
        </p:nvGrpSpPr>
        <p:grpSpPr>
          <a:xfrm>
            <a:off x="3810000" y="1090653"/>
            <a:ext cx="702786" cy="546100"/>
            <a:chOff x="3927264" y="-12700"/>
            <a:chExt cx="702786" cy="546100"/>
          </a:xfrm>
        </p:grpSpPr>
        <p:sp>
          <p:nvSpPr>
            <p:cNvPr id="77" name="Rectangle 76"/>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sp>
        <p:nvSpPr>
          <p:cNvPr id="84" name="Text Box 33"/>
          <p:cNvSpPr txBox="1">
            <a:spLocks noChangeArrowheads="1"/>
          </p:cNvSpPr>
          <p:nvPr/>
        </p:nvSpPr>
        <p:spPr bwMode="auto">
          <a:xfrm>
            <a:off x="304801" y="2745688"/>
            <a:ext cx="1600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7" name="Rectangle 136"/>
          <p:cNvSpPr/>
          <p:nvPr/>
        </p:nvSpPr>
        <p:spPr>
          <a:xfrm>
            <a:off x="1371600" y="3733800"/>
            <a:ext cx="7391400" cy="523220"/>
          </a:xfrm>
          <a:prstGeom prst="rect">
            <a:avLst/>
          </a:prstGeom>
        </p:spPr>
        <p:txBody>
          <a:bodyPr wrap="square">
            <a:spAutoFit/>
          </a:bodyPr>
          <a:lstStyle/>
          <a:p>
            <a:r>
              <a:rPr lang="en-CA" dirty="0">
                <a:cs typeface="Times New Roman" panose="02020603050405020304" pitchFamily="18" charset="0"/>
                <a:sym typeface="Symbol" panose="05050102010706020507" pitchFamily="18" charset="2"/>
              </a:rPr>
              <a:t>All input units contribute to this </a:t>
            </a:r>
            <a:r>
              <a:rPr lang="en-US" dirty="0">
                <a:cs typeface="Times New Roman" panose="02020603050405020304" pitchFamily="18" charset="0"/>
                <a:sym typeface="Symbol" panose="05050102010706020507" pitchFamily="18" charset="2"/>
              </a:rPr>
              <a:t>pre-activation.</a:t>
            </a:r>
            <a:endParaRPr lang="en-CA" dirty="0">
              <a:cs typeface="Times New Roman" panose="02020603050405020304" pitchFamily="18" charset="0"/>
              <a:sym typeface="Symbol" panose="05050102010706020507" pitchFamily="18" charset="2"/>
            </a:endParaRPr>
          </a:p>
        </p:txBody>
      </p:sp>
      <p:sp>
        <p:nvSpPr>
          <p:cNvPr id="138" name="Text Box 33"/>
          <p:cNvSpPr txBox="1">
            <a:spLocks noChangeArrowheads="1"/>
          </p:cNvSpPr>
          <p:nvPr/>
        </p:nvSpPr>
        <p:spPr bwMode="auto">
          <a:xfrm>
            <a:off x="1744043" y="2749550"/>
            <a:ext cx="1392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p>
        </p:txBody>
      </p:sp>
      <p:sp>
        <p:nvSpPr>
          <p:cNvPr id="139" name="Text Box 33"/>
          <p:cNvSpPr txBox="1">
            <a:spLocks noChangeArrowheads="1"/>
          </p:cNvSpPr>
          <p:nvPr/>
        </p:nvSpPr>
        <p:spPr bwMode="auto">
          <a:xfrm>
            <a:off x="2362200" y="2743200"/>
            <a:ext cx="152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53" name="Text Box 33"/>
          <p:cNvSpPr txBox="1">
            <a:spLocks noChangeArrowheads="1"/>
          </p:cNvSpPr>
          <p:nvPr/>
        </p:nvSpPr>
        <p:spPr bwMode="auto">
          <a:xfrm>
            <a:off x="1020880" y="3134380"/>
            <a:ext cx="71840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d,2</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 +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54"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55" name="Group 54"/>
          <p:cNvGrpSpPr/>
          <p:nvPr/>
        </p:nvGrpSpPr>
        <p:grpSpPr>
          <a:xfrm>
            <a:off x="2438400" y="617404"/>
            <a:ext cx="1210322" cy="2088786"/>
            <a:chOff x="4008388" y="965526"/>
            <a:chExt cx="1210322" cy="2088786"/>
          </a:xfrm>
        </p:grpSpPr>
        <p:cxnSp>
          <p:nvCxnSpPr>
            <p:cNvPr id="57" name="Straight Connector 56"/>
            <p:cNvCxnSpPr>
              <a:stCxn id="87"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69" name="Straight Connector 68"/>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79" name="Oval 78"/>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0" name="Oval 79"/>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1" name="Oval 80"/>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2" name="Oval 81"/>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3" name="Oval 82"/>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5" name="Oval 84"/>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6" name="Oval 85"/>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7" name="Oval 86"/>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60" y="987000"/>
            <a:ext cx="705140" cy="537000"/>
            <a:chOff x="2723860" y="0"/>
            <a:chExt cx="705140" cy="537000"/>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88" name="Group 87"/>
          <p:cNvGrpSpPr/>
          <p:nvPr/>
        </p:nvGrpSpPr>
        <p:grpSpPr>
          <a:xfrm>
            <a:off x="3810000" y="518123"/>
            <a:ext cx="362214" cy="888230"/>
            <a:chOff x="3894887" y="1447802"/>
            <a:chExt cx="362214" cy="888230"/>
          </a:xfrm>
        </p:grpSpPr>
        <p:sp>
          <p:nvSpPr>
            <p:cNvPr id="89" name="Rectangle 88"/>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90" name="Straight Arrow Connector 89"/>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38244696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7">
                                            <p:txEl>
                                              <p:pRg st="0" end="0"/>
                                            </p:txEl>
                                          </p:spTgt>
                                        </p:tgtEl>
                                        <p:attrNameLst>
                                          <p:attrName>style.visibility</p:attrName>
                                        </p:attrNameLst>
                                      </p:cBhvr>
                                      <p:to>
                                        <p:strVal val="visible"/>
                                      </p:to>
                                    </p:set>
                                    <p:anim calcmode="lin" valueType="num">
                                      <p:cBhvr additive="base">
                                        <p:cTn id="7" dur="500" fill="hold"/>
                                        <p:tgtEl>
                                          <p:spTgt spid="13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0-#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54"/>
                                        </p:tgtEl>
                                        <p:attrNameLst>
                                          <p:attrName>style.visibility</p:attrName>
                                        </p:attrNameLst>
                                      </p:cBhvr>
                                      <p:to>
                                        <p:strVal val="visible"/>
                                      </p:to>
                                    </p:set>
                                    <p:anim calcmode="lin" valueType="num">
                                      <p:cBhvr additive="base">
                                        <p:cTn id="17" dur="500" fill="hold"/>
                                        <p:tgtEl>
                                          <p:spTgt spid="54"/>
                                        </p:tgtEl>
                                        <p:attrNameLst>
                                          <p:attrName>ppt_x</p:attrName>
                                        </p:attrNameLst>
                                      </p:cBhvr>
                                      <p:tavLst>
                                        <p:tav tm="0">
                                          <p:val>
                                            <p:strVal val="0-#ppt_w/2"/>
                                          </p:val>
                                        </p:tav>
                                        <p:tav tm="100000">
                                          <p:val>
                                            <p:strVal val="#ppt_x"/>
                                          </p:val>
                                        </p:tav>
                                      </p:tavLst>
                                    </p:anim>
                                    <p:anim calcmode="lin" valueType="num">
                                      <p:cBhvr additive="base">
                                        <p:cTn id="18"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3">
                                            <p:txEl>
                                              <p:pRg st="0" end="0"/>
                                            </p:txEl>
                                          </p:spTgt>
                                        </p:tgtEl>
                                        <p:attrNameLst>
                                          <p:attrName>style.visibility</p:attrName>
                                        </p:attrNameLst>
                                      </p:cBhvr>
                                      <p:to>
                                        <p:strVal val="visible"/>
                                      </p:to>
                                    </p:set>
                                    <p:anim calcmode="lin" valueType="num">
                                      <p:cBhvr additive="base">
                                        <p:cTn id="23"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67" name="Straight Connector 66"/>
          <p:cNvCxnSpPr/>
          <p:nvPr/>
        </p:nvCxnSpPr>
        <p:spPr bwMode="auto">
          <a:xfrm flipV="1">
            <a:off x="2536036" y="1386126"/>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6" name="Group 75"/>
          <p:cNvGrpSpPr/>
          <p:nvPr/>
        </p:nvGrpSpPr>
        <p:grpSpPr>
          <a:xfrm>
            <a:off x="3810000" y="1090653"/>
            <a:ext cx="702786" cy="546100"/>
            <a:chOff x="3927264" y="-12700"/>
            <a:chExt cx="702786" cy="546100"/>
          </a:xfrm>
        </p:grpSpPr>
        <p:sp>
          <p:nvSpPr>
            <p:cNvPr id="77" name="Rectangle 76"/>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1" name="Group 10"/>
          <p:cNvGrpSpPr/>
          <p:nvPr/>
        </p:nvGrpSpPr>
        <p:grpSpPr>
          <a:xfrm>
            <a:off x="833120" y="3835400"/>
            <a:ext cx="7023295" cy="599830"/>
            <a:chOff x="833120" y="3835400"/>
            <a:chExt cx="7023295" cy="599830"/>
          </a:xfrm>
        </p:grpSpPr>
        <p:grpSp>
          <p:nvGrpSpPr>
            <p:cNvPr id="86" name="Group 85"/>
            <p:cNvGrpSpPr/>
            <p:nvPr/>
          </p:nvGrpSpPr>
          <p:grpSpPr>
            <a:xfrm>
              <a:off x="7330635" y="3850757"/>
              <a:ext cx="525780" cy="584473"/>
              <a:chOff x="4055280" y="3839232"/>
              <a:chExt cx="525780" cy="584473"/>
            </a:xfrm>
          </p:grpSpPr>
          <p:pic>
            <p:nvPicPr>
              <p:cNvPr id="87"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8" name="Rectangle 87"/>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9" name="Group 88"/>
            <p:cNvGrpSpPr/>
            <p:nvPr/>
          </p:nvGrpSpPr>
          <p:grpSpPr>
            <a:xfrm>
              <a:off x="833120" y="3835400"/>
              <a:ext cx="525780" cy="584473"/>
              <a:chOff x="4055280" y="3839232"/>
              <a:chExt cx="525780" cy="584473"/>
            </a:xfrm>
          </p:grpSpPr>
          <p:pic>
            <p:nvPicPr>
              <p:cNvPr id="90"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91" name="Rectangle 9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grpSp>
        <p:nvGrpSpPr>
          <p:cNvPr id="9" name="Group 8"/>
          <p:cNvGrpSpPr/>
          <p:nvPr/>
        </p:nvGrpSpPr>
        <p:grpSpPr>
          <a:xfrm>
            <a:off x="44268" y="4657642"/>
            <a:ext cx="3944502" cy="604186"/>
            <a:chOff x="44268" y="4657642"/>
            <a:chExt cx="3944502" cy="604186"/>
          </a:xfrm>
        </p:grpSpPr>
        <p:grpSp>
          <p:nvGrpSpPr>
            <p:cNvPr id="99" name="Group 98"/>
            <p:cNvGrpSpPr/>
            <p:nvPr/>
          </p:nvGrpSpPr>
          <p:grpSpPr>
            <a:xfrm>
              <a:off x="44268" y="4657642"/>
              <a:ext cx="641532" cy="601516"/>
              <a:chOff x="4635890" y="1543039"/>
              <a:chExt cx="641532" cy="601516"/>
            </a:xfrm>
          </p:grpSpPr>
          <p:grpSp>
            <p:nvGrpSpPr>
              <p:cNvPr id="100" name="Group 99"/>
              <p:cNvGrpSpPr/>
              <p:nvPr/>
            </p:nvGrpSpPr>
            <p:grpSpPr>
              <a:xfrm>
                <a:off x="4635890" y="1543039"/>
                <a:ext cx="540000" cy="540000"/>
                <a:chOff x="3220343" y="2894580"/>
                <a:chExt cx="540000" cy="540000"/>
              </a:xfrm>
            </p:grpSpPr>
            <p:sp>
              <p:nvSpPr>
                <p:cNvPr id="103" name="Rectangle 1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1" name="Rectangle 10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05" name="Group 104"/>
            <p:cNvGrpSpPr/>
            <p:nvPr/>
          </p:nvGrpSpPr>
          <p:grpSpPr>
            <a:xfrm>
              <a:off x="3347238" y="4660312"/>
              <a:ext cx="641532" cy="601516"/>
              <a:chOff x="4635890" y="1543039"/>
              <a:chExt cx="641532" cy="601516"/>
            </a:xfrm>
          </p:grpSpPr>
          <p:grpSp>
            <p:nvGrpSpPr>
              <p:cNvPr id="106" name="Group 105"/>
              <p:cNvGrpSpPr/>
              <p:nvPr/>
            </p:nvGrpSpPr>
            <p:grpSpPr>
              <a:xfrm>
                <a:off x="4635890" y="1543039"/>
                <a:ext cx="540000" cy="540000"/>
                <a:chOff x="3220343" y="2894580"/>
                <a:chExt cx="540000" cy="540000"/>
              </a:xfrm>
            </p:grpSpPr>
            <p:sp>
              <p:nvSpPr>
                <p:cNvPr id="108" name="Rectangle 107"/>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9"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7" name="Rectangle 106"/>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82" name="Text Box 33"/>
          <p:cNvSpPr txBox="1">
            <a:spLocks noChangeArrowheads="1"/>
          </p:cNvSpPr>
          <p:nvPr/>
        </p:nvSpPr>
        <p:spPr bwMode="auto">
          <a:xfrm>
            <a:off x="1020880" y="3134380"/>
            <a:ext cx="71840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d,2</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 +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84"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85"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8" name="Group 7"/>
          <p:cNvGrpSpPr/>
          <p:nvPr/>
        </p:nvGrpSpPr>
        <p:grpSpPr>
          <a:xfrm>
            <a:off x="762000" y="4534283"/>
            <a:ext cx="8820841" cy="2171317"/>
            <a:chOff x="762000" y="4534283"/>
            <a:chExt cx="8820841" cy="2171317"/>
          </a:xfrm>
        </p:grpSpPr>
        <p:sp>
          <p:nvSpPr>
            <p:cNvPr id="93" name="Rectangle 92"/>
            <p:cNvSpPr/>
            <p:nvPr/>
          </p:nvSpPr>
          <p:spPr>
            <a:xfrm>
              <a:off x="2819400" y="4654857"/>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6" name="Rectangle 95"/>
            <p:cNvSpPr/>
            <p:nvPr/>
          </p:nvSpPr>
          <p:spPr>
            <a:xfrm>
              <a:off x="6001384" y="4632392"/>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5" name="Group 4"/>
            <p:cNvGrpSpPr/>
            <p:nvPr/>
          </p:nvGrpSpPr>
          <p:grpSpPr>
            <a:xfrm>
              <a:off x="762000" y="4572000"/>
              <a:ext cx="844688" cy="720000"/>
              <a:chOff x="762000" y="4572000"/>
              <a:chExt cx="844688" cy="720000"/>
            </a:xfrm>
          </p:grpSpPr>
          <p:sp>
            <p:nvSpPr>
              <p:cNvPr id="126" name="Rectangle 125"/>
              <p:cNvSpPr/>
              <p:nvPr/>
            </p:nvSpPr>
            <p:spPr>
              <a:xfrm>
                <a:off x="762000" y="4572000"/>
                <a:ext cx="720000" cy="720000"/>
              </a:xfrm>
              <a:prstGeom prst="rect">
                <a:avLst/>
              </a:prstGeom>
              <a:ln>
                <a:solidFill>
                  <a:srgbClr val="00FFFF"/>
                </a:solidFill>
              </a:ln>
            </p:spPr>
            <p:txBody>
              <a:bodyPr wrap="square" rtlCol="0" anchor="ctr">
                <a:spAutoFit/>
              </a:bodyPr>
              <a:lstStyle/>
              <a:p>
                <a:pPr algn="l"/>
                <a:endParaRPr lang="en-CA" sz="2400" dirty="0"/>
              </a:p>
            </p:txBody>
          </p:sp>
          <p:sp>
            <p:nvSpPr>
              <p:cNvPr id="127" name="Rectangle 126"/>
              <p:cNvSpPr/>
              <p:nvPr/>
            </p:nvSpPr>
            <p:spPr>
              <a:xfrm>
                <a:off x="808993" y="4651938"/>
                <a:ext cx="797695" cy="461665"/>
              </a:xfrm>
              <a:prstGeom prst="rect">
                <a:avLst/>
              </a:prstGeom>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grpSp>
        <p:grpSp>
          <p:nvGrpSpPr>
            <p:cNvPr id="6" name="Group 5"/>
            <p:cNvGrpSpPr/>
            <p:nvPr/>
          </p:nvGrpSpPr>
          <p:grpSpPr>
            <a:xfrm>
              <a:off x="3910424" y="4577664"/>
              <a:ext cx="2209142" cy="720000"/>
              <a:chOff x="3910424" y="4577664"/>
              <a:chExt cx="2209142" cy="720000"/>
            </a:xfrm>
          </p:grpSpPr>
          <p:sp>
            <p:nvSpPr>
              <p:cNvPr id="128" name="Rectangle 127"/>
              <p:cNvSpPr/>
              <p:nvPr/>
            </p:nvSpPr>
            <p:spPr>
              <a:xfrm>
                <a:off x="4035072" y="4577664"/>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29" name="Text Box 33"/>
              <p:cNvSpPr txBox="1">
                <a:spLocks noChangeArrowheads="1"/>
              </p:cNvSpPr>
              <p:nvPr/>
            </p:nvSpPr>
            <p:spPr bwMode="auto">
              <a:xfrm>
                <a:off x="3910424" y="4683599"/>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 name="Group 6"/>
            <p:cNvGrpSpPr/>
            <p:nvPr/>
          </p:nvGrpSpPr>
          <p:grpSpPr>
            <a:xfrm>
              <a:off x="7086600" y="4534283"/>
              <a:ext cx="2496241" cy="2125717"/>
              <a:chOff x="7086600" y="4534283"/>
              <a:chExt cx="2496241" cy="2125717"/>
            </a:xfrm>
          </p:grpSpPr>
          <p:sp>
            <p:nvSpPr>
              <p:cNvPr id="118" name="Rectangle 117"/>
              <p:cNvSpPr/>
              <p:nvPr/>
            </p:nvSpPr>
            <p:spPr>
              <a:xfrm>
                <a:off x="7290157" y="4572000"/>
                <a:ext cx="720000" cy="2088000"/>
              </a:xfrm>
              <a:prstGeom prst="rect">
                <a:avLst/>
              </a:prstGeom>
              <a:ln>
                <a:solidFill>
                  <a:srgbClr val="66FF33"/>
                </a:solidFill>
              </a:ln>
            </p:spPr>
            <p:txBody>
              <a:bodyPr wrap="square" rtlCol="0" anchor="ctr">
                <a:spAutoFit/>
              </a:bodyPr>
              <a:lstStyle/>
              <a:p>
                <a:pPr algn="l"/>
                <a:endParaRPr lang="en-CA" sz="2400" dirty="0"/>
              </a:p>
            </p:txBody>
          </p:sp>
          <p:sp>
            <p:nvSpPr>
              <p:cNvPr id="120" name="Text Box 33"/>
              <p:cNvSpPr txBox="1">
                <a:spLocks noChangeArrowheads="1"/>
              </p:cNvSpPr>
              <p:nvPr/>
            </p:nvSpPr>
            <p:spPr bwMode="auto">
              <a:xfrm>
                <a:off x="7093324"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4" name="Text Box 33"/>
              <p:cNvSpPr txBox="1">
                <a:spLocks noChangeArrowheads="1"/>
              </p:cNvSpPr>
              <p:nvPr/>
            </p:nvSpPr>
            <p:spPr bwMode="auto">
              <a:xfrm>
                <a:off x="7095038" y="4872336"/>
                <a:ext cx="2279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5" name="Text Box 33"/>
              <p:cNvSpPr txBox="1">
                <a:spLocks noChangeArrowheads="1"/>
              </p:cNvSpPr>
              <p:nvPr/>
            </p:nvSpPr>
            <p:spPr bwMode="auto">
              <a:xfrm>
                <a:off x="7086600"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31" name="Text Box 33"/>
              <p:cNvSpPr txBox="1">
                <a:spLocks noChangeArrowheads="1"/>
              </p:cNvSpPr>
              <p:nvPr/>
            </p:nvSpPr>
            <p:spPr bwMode="auto">
              <a:xfrm rot="16200000">
                <a:off x="718927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grpSp>
        <p:sp>
          <p:nvSpPr>
            <p:cNvPr id="92" name="Rectangle 91"/>
            <p:cNvSpPr/>
            <p:nvPr/>
          </p:nvSpPr>
          <p:spPr>
            <a:xfrm>
              <a:off x="3934087" y="5751493"/>
              <a:ext cx="2238113" cy="954107"/>
            </a:xfrm>
            <a:prstGeom prst="rect">
              <a:avLst/>
            </a:prstGeom>
          </p:spPr>
          <p:txBody>
            <a:bodyPr wrap="none">
              <a:spAutoFit/>
            </a:bodyPr>
            <a:lstStyle/>
            <a:p>
              <a:pPr algn="ctr"/>
              <a:r>
                <a:rPr lang="en-US" altLang="en-US" dirty="0">
                  <a:cs typeface="Times New Roman" panose="02020603050405020304" pitchFamily="18" charset="0"/>
                  <a:sym typeface="Symbol" panose="05050102010706020507" pitchFamily="18" charset="2"/>
                </a:rPr>
                <a:t>Dot product</a:t>
              </a:r>
              <a:br>
                <a:rPr lang="en-US" altLang="en-US" dirty="0">
                  <a:cs typeface="Times New Roman" panose="02020603050405020304" pitchFamily="18" charset="0"/>
                  <a:sym typeface="Symbol" panose="05050102010706020507" pitchFamily="18" charset="2"/>
                </a:rPr>
              </a:br>
              <a:r>
                <a:rPr lang="en-US" altLang="en-US" dirty="0">
                  <a:cs typeface="Times New Roman" panose="02020603050405020304" pitchFamily="18" charset="0"/>
                  <a:sym typeface="Symbol" panose="05050102010706020507" pitchFamily="18" charset="2"/>
                </a:rPr>
                <a:t>of two vectors</a:t>
              </a:r>
              <a:endParaRPr lang="en-CA" dirty="0"/>
            </a:p>
          </p:txBody>
        </p:sp>
      </p:grpSp>
      <p:grpSp>
        <p:nvGrpSpPr>
          <p:cNvPr id="94" name="Group 93"/>
          <p:cNvGrpSpPr/>
          <p:nvPr/>
        </p:nvGrpSpPr>
        <p:grpSpPr>
          <a:xfrm>
            <a:off x="2438400" y="617404"/>
            <a:ext cx="1210322" cy="2088786"/>
            <a:chOff x="4008388" y="965526"/>
            <a:chExt cx="1210322" cy="2088786"/>
          </a:xfrm>
        </p:grpSpPr>
        <p:cxnSp>
          <p:nvCxnSpPr>
            <p:cNvPr id="95" name="Straight Connector 94"/>
            <p:cNvCxnSpPr>
              <a:stCxn id="13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22" name="Oval 12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3" name="Oval 122"/>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0" name="Oval 129"/>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2" name="Oval 131"/>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3" name="Oval 132"/>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4" name="Oval 13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5" name="Oval 13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6" name="Oval 13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60" y="987000"/>
            <a:ext cx="705140" cy="537000"/>
            <a:chOff x="2723860" y="0"/>
            <a:chExt cx="705140" cy="537000"/>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138" name="Group 137"/>
          <p:cNvGrpSpPr/>
          <p:nvPr/>
        </p:nvGrpSpPr>
        <p:grpSpPr>
          <a:xfrm>
            <a:off x="3810000" y="518123"/>
            <a:ext cx="362214" cy="888230"/>
            <a:chOff x="3894887" y="1447802"/>
            <a:chExt cx="362214" cy="888230"/>
          </a:xfrm>
        </p:grpSpPr>
        <p:sp>
          <p:nvSpPr>
            <p:cNvPr id="139" name="Rectangle 138"/>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40" name="Straight Arrow Connector 139"/>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cxnSp>
        <p:nvCxnSpPr>
          <p:cNvPr id="137" name="Straight Arrow Connector 136"/>
          <p:cNvCxnSpPr/>
          <p:nvPr/>
        </p:nvCxnSpPr>
        <p:spPr bwMode="auto">
          <a:xfrm flipV="1">
            <a:off x="4158637" y="4953000"/>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41" name="Straight Arrow Connector 140"/>
          <p:cNvCxnSpPr/>
          <p:nvPr/>
        </p:nvCxnSpPr>
        <p:spPr bwMode="auto">
          <a:xfrm flipH="1">
            <a:off x="7665919" y="4800600"/>
            <a:ext cx="1" cy="1676402"/>
          </a:xfrm>
          <a:prstGeom prst="straightConnector1">
            <a:avLst/>
          </a:prstGeom>
          <a:noFill/>
          <a:ln w="38100" cap="sq" cmpd="sng" algn="ctr">
            <a:solidFill>
              <a:schemeClr val="hlink"/>
            </a:solidFill>
            <a:prstDash val="solid"/>
            <a:round/>
            <a:headEnd type="none" w="med" len="med"/>
            <a:tailEnd type="triangle"/>
          </a:ln>
          <a:effectLst/>
        </p:spPr>
      </p:cxnSp>
    </p:spTree>
    <p:extLst>
      <p:ext uri="{BB962C8B-B14F-4D97-AF65-F5344CB8AC3E}">
        <p14:creationId xmlns:p14="http://schemas.microsoft.com/office/powerpoint/2010/main" val="3601485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7"/>
                                        </p:tgtEl>
                                        <p:attrNameLst>
                                          <p:attrName>style.visibility</p:attrName>
                                        </p:attrNameLst>
                                      </p:cBhvr>
                                      <p:to>
                                        <p:strVal val="visible"/>
                                      </p:to>
                                    </p:set>
                                    <p:anim calcmode="lin" valueType="num">
                                      <p:cBhvr additive="base">
                                        <p:cTn id="13" dur="500" fill="hold"/>
                                        <p:tgtEl>
                                          <p:spTgt spid="137"/>
                                        </p:tgtEl>
                                        <p:attrNameLst>
                                          <p:attrName>ppt_x</p:attrName>
                                        </p:attrNameLst>
                                      </p:cBhvr>
                                      <p:tavLst>
                                        <p:tav tm="0">
                                          <p:val>
                                            <p:strVal val="0-#ppt_w/2"/>
                                          </p:val>
                                        </p:tav>
                                        <p:tav tm="100000">
                                          <p:val>
                                            <p:strVal val="#ppt_x"/>
                                          </p:val>
                                        </p:tav>
                                      </p:tavLst>
                                    </p:anim>
                                    <p:anim calcmode="lin" valueType="num">
                                      <p:cBhvr additive="base">
                                        <p:cTn id="14" dur="500" fill="hold"/>
                                        <p:tgtEl>
                                          <p:spTgt spid="137"/>
                                        </p:tgtEl>
                                        <p:attrNameLst>
                                          <p:attrName>ppt_y</p:attrName>
                                        </p:attrNameLst>
                                      </p:cBhvr>
                                      <p:tavLst>
                                        <p:tav tm="0">
                                          <p:val>
                                            <p:strVal val="#ppt_y"/>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141"/>
                                        </p:tgtEl>
                                        <p:attrNameLst>
                                          <p:attrName>style.visibility</p:attrName>
                                        </p:attrNameLst>
                                      </p:cBhvr>
                                      <p:to>
                                        <p:strVal val="visible"/>
                                      </p:to>
                                    </p:set>
                                    <p:anim calcmode="lin" valueType="num">
                                      <p:cBhvr additive="base">
                                        <p:cTn id="17" dur="500" fill="hold"/>
                                        <p:tgtEl>
                                          <p:spTgt spid="141"/>
                                        </p:tgtEl>
                                        <p:attrNameLst>
                                          <p:attrName>ppt_x</p:attrName>
                                        </p:attrNameLst>
                                      </p:cBhvr>
                                      <p:tavLst>
                                        <p:tav tm="0">
                                          <p:val>
                                            <p:strVal val="#ppt_x"/>
                                          </p:val>
                                        </p:tav>
                                        <p:tav tm="100000">
                                          <p:val>
                                            <p:strVal val="#ppt_x"/>
                                          </p:val>
                                        </p:tav>
                                      </p:tavLst>
                                    </p:anim>
                                    <p:anim calcmode="lin" valueType="num">
                                      <p:cBhvr additive="base">
                                        <p:cTn id="18" dur="500" fill="hold"/>
                                        <p:tgtEl>
                                          <p:spTgt spid="141"/>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0-#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gtEl>
                                        <p:attrNameLst>
                                          <p:attrName>style.visibility</p:attrName>
                                        </p:attrNameLst>
                                      </p:cBhvr>
                                      <p:to>
                                        <p:strVal val="visible"/>
                                      </p:to>
                                    </p:set>
                                    <p:anim calcmode="lin" valueType="num">
                                      <p:cBhvr additive="base">
                                        <p:cTn id="29" dur="500" fill="hold"/>
                                        <p:tgtEl>
                                          <p:spTgt spid="9"/>
                                        </p:tgtEl>
                                        <p:attrNameLst>
                                          <p:attrName>ppt_x</p:attrName>
                                        </p:attrNameLst>
                                      </p:cBhvr>
                                      <p:tavLst>
                                        <p:tav tm="0">
                                          <p:val>
                                            <p:strVal val="0-#ppt_w/2"/>
                                          </p:val>
                                        </p:tav>
                                        <p:tav tm="100000">
                                          <p:val>
                                            <p:strVal val="#ppt_x"/>
                                          </p:val>
                                        </p:tav>
                                      </p:tavLst>
                                    </p:anim>
                                    <p:anim calcmode="lin" valueType="num">
                                      <p:cBhvr additive="base">
                                        <p:cTn id="3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0-#ppt_w/2"/>
                                          </p:val>
                                        </p:tav>
                                        <p:tav tm="100000">
                                          <p:val>
                                            <p:strVal val="#ppt_x"/>
                                          </p:val>
                                        </p:tav>
                                      </p:tavLst>
                                    </p:anim>
                                    <p:anim calcmode="lin" valueType="num">
                                      <p:cBhvr additive="base">
                                        <p:cTn id="36"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19430"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67" name="Straight Connector 66"/>
          <p:cNvCxnSpPr/>
          <p:nvPr/>
        </p:nvCxnSpPr>
        <p:spPr bwMode="auto">
          <a:xfrm flipV="1">
            <a:off x="2536036" y="1386126"/>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52" name="Oval 51"/>
          <p:cNvSpPr/>
          <p:nvPr/>
        </p:nvSpPr>
        <p:spPr>
          <a:xfrm>
            <a:off x="2449974" y="1693761"/>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6" name="Group 75"/>
          <p:cNvGrpSpPr/>
          <p:nvPr/>
        </p:nvGrpSpPr>
        <p:grpSpPr>
          <a:xfrm>
            <a:off x="3810000" y="1090653"/>
            <a:ext cx="702786" cy="546100"/>
            <a:chOff x="3927264" y="-12700"/>
            <a:chExt cx="702786" cy="546100"/>
          </a:xfrm>
        </p:grpSpPr>
        <p:sp>
          <p:nvSpPr>
            <p:cNvPr id="77" name="Rectangle 76"/>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1" name="Group 10"/>
          <p:cNvGrpSpPr/>
          <p:nvPr/>
        </p:nvGrpSpPr>
        <p:grpSpPr>
          <a:xfrm>
            <a:off x="833120" y="3835400"/>
            <a:ext cx="7023295" cy="599830"/>
            <a:chOff x="833120" y="3835400"/>
            <a:chExt cx="7023295" cy="599830"/>
          </a:xfrm>
        </p:grpSpPr>
        <p:grpSp>
          <p:nvGrpSpPr>
            <p:cNvPr id="86" name="Group 85"/>
            <p:cNvGrpSpPr/>
            <p:nvPr/>
          </p:nvGrpSpPr>
          <p:grpSpPr>
            <a:xfrm>
              <a:off x="7330635" y="3850757"/>
              <a:ext cx="525780" cy="584473"/>
              <a:chOff x="4055280" y="3839232"/>
              <a:chExt cx="525780" cy="584473"/>
            </a:xfrm>
          </p:grpSpPr>
          <p:pic>
            <p:nvPicPr>
              <p:cNvPr id="87"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8" name="Rectangle 87"/>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9" name="Group 88"/>
            <p:cNvGrpSpPr/>
            <p:nvPr/>
          </p:nvGrpSpPr>
          <p:grpSpPr>
            <a:xfrm>
              <a:off x="833120" y="3835400"/>
              <a:ext cx="525780" cy="584473"/>
              <a:chOff x="4055280" y="3839232"/>
              <a:chExt cx="525780" cy="584473"/>
            </a:xfrm>
          </p:grpSpPr>
          <p:pic>
            <p:nvPicPr>
              <p:cNvPr id="90"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91" name="Rectangle 9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grpSp>
        <p:nvGrpSpPr>
          <p:cNvPr id="9" name="Group 8"/>
          <p:cNvGrpSpPr/>
          <p:nvPr/>
        </p:nvGrpSpPr>
        <p:grpSpPr>
          <a:xfrm>
            <a:off x="44268" y="4657642"/>
            <a:ext cx="3944502" cy="604186"/>
            <a:chOff x="44268" y="4657642"/>
            <a:chExt cx="3944502" cy="604186"/>
          </a:xfrm>
        </p:grpSpPr>
        <p:grpSp>
          <p:nvGrpSpPr>
            <p:cNvPr id="99" name="Group 98"/>
            <p:cNvGrpSpPr/>
            <p:nvPr/>
          </p:nvGrpSpPr>
          <p:grpSpPr>
            <a:xfrm>
              <a:off x="44268" y="4657642"/>
              <a:ext cx="641532" cy="601516"/>
              <a:chOff x="4635890" y="1543039"/>
              <a:chExt cx="641532" cy="601516"/>
            </a:xfrm>
          </p:grpSpPr>
          <p:grpSp>
            <p:nvGrpSpPr>
              <p:cNvPr id="100" name="Group 99"/>
              <p:cNvGrpSpPr/>
              <p:nvPr/>
            </p:nvGrpSpPr>
            <p:grpSpPr>
              <a:xfrm>
                <a:off x="4635890" y="1543039"/>
                <a:ext cx="540000" cy="540000"/>
                <a:chOff x="3220343" y="2894580"/>
                <a:chExt cx="540000" cy="540000"/>
              </a:xfrm>
            </p:grpSpPr>
            <p:sp>
              <p:nvSpPr>
                <p:cNvPr id="103" name="Rectangle 1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1" name="Rectangle 10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05" name="Group 104"/>
            <p:cNvGrpSpPr/>
            <p:nvPr/>
          </p:nvGrpSpPr>
          <p:grpSpPr>
            <a:xfrm>
              <a:off x="3347238" y="4660312"/>
              <a:ext cx="641532" cy="601516"/>
              <a:chOff x="4635890" y="1543039"/>
              <a:chExt cx="641532" cy="601516"/>
            </a:xfrm>
          </p:grpSpPr>
          <p:grpSp>
            <p:nvGrpSpPr>
              <p:cNvPr id="106" name="Group 105"/>
              <p:cNvGrpSpPr/>
              <p:nvPr/>
            </p:nvGrpSpPr>
            <p:grpSpPr>
              <a:xfrm>
                <a:off x="4635890" y="1543039"/>
                <a:ext cx="540000" cy="540000"/>
                <a:chOff x="3220343" y="2894580"/>
                <a:chExt cx="540000" cy="540000"/>
              </a:xfrm>
            </p:grpSpPr>
            <p:sp>
              <p:nvSpPr>
                <p:cNvPr id="108" name="Rectangle 107"/>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9"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7" name="Rectangle 106"/>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762000" y="4534283"/>
            <a:ext cx="8820841" cy="2171317"/>
            <a:chOff x="762000" y="4534283"/>
            <a:chExt cx="8820841" cy="2171317"/>
          </a:xfrm>
        </p:grpSpPr>
        <p:sp>
          <p:nvSpPr>
            <p:cNvPr id="93" name="Rectangle 92"/>
            <p:cNvSpPr/>
            <p:nvPr/>
          </p:nvSpPr>
          <p:spPr>
            <a:xfrm>
              <a:off x="2819400" y="4654857"/>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6" name="Rectangle 95"/>
            <p:cNvSpPr/>
            <p:nvPr/>
          </p:nvSpPr>
          <p:spPr>
            <a:xfrm>
              <a:off x="6001384" y="4632392"/>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5" name="Group 4"/>
            <p:cNvGrpSpPr/>
            <p:nvPr/>
          </p:nvGrpSpPr>
          <p:grpSpPr>
            <a:xfrm>
              <a:off x="762000" y="4572000"/>
              <a:ext cx="844688" cy="720000"/>
              <a:chOff x="762000" y="4572000"/>
              <a:chExt cx="844688" cy="720000"/>
            </a:xfrm>
          </p:grpSpPr>
          <p:sp>
            <p:nvSpPr>
              <p:cNvPr id="126" name="Rectangle 125"/>
              <p:cNvSpPr/>
              <p:nvPr/>
            </p:nvSpPr>
            <p:spPr>
              <a:xfrm>
                <a:off x="762000" y="4572000"/>
                <a:ext cx="720000" cy="720000"/>
              </a:xfrm>
              <a:prstGeom prst="rect">
                <a:avLst/>
              </a:prstGeom>
              <a:ln>
                <a:solidFill>
                  <a:srgbClr val="00FFFF"/>
                </a:solidFill>
              </a:ln>
            </p:spPr>
            <p:txBody>
              <a:bodyPr wrap="square" rtlCol="0" anchor="ctr">
                <a:spAutoFit/>
              </a:bodyPr>
              <a:lstStyle/>
              <a:p>
                <a:pPr algn="l"/>
                <a:endParaRPr lang="en-CA" sz="2400" dirty="0"/>
              </a:p>
            </p:txBody>
          </p:sp>
          <p:sp>
            <p:nvSpPr>
              <p:cNvPr id="127" name="Rectangle 126"/>
              <p:cNvSpPr/>
              <p:nvPr/>
            </p:nvSpPr>
            <p:spPr>
              <a:xfrm>
                <a:off x="808993" y="4651938"/>
                <a:ext cx="797695" cy="461665"/>
              </a:xfrm>
              <a:prstGeom prst="rect">
                <a:avLst/>
              </a:prstGeom>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grpSp>
        <p:grpSp>
          <p:nvGrpSpPr>
            <p:cNvPr id="6" name="Group 5"/>
            <p:cNvGrpSpPr/>
            <p:nvPr/>
          </p:nvGrpSpPr>
          <p:grpSpPr>
            <a:xfrm>
              <a:off x="3910424" y="4577664"/>
              <a:ext cx="2209142" cy="720000"/>
              <a:chOff x="3910424" y="4577664"/>
              <a:chExt cx="2209142" cy="720000"/>
            </a:xfrm>
          </p:grpSpPr>
          <p:sp>
            <p:nvSpPr>
              <p:cNvPr id="128" name="Rectangle 127"/>
              <p:cNvSpPr/>
              <p:nvPr/>
            </p:nvSpPr>
            <p:spPr>
              <a:xfrm>
                <a:off x="4035072" y="4577664"/>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29" name="Text Box 33"/>
              <p:cNvSpPr txBox="1">
                <a:spLocks noChangeArrowheads="1"/>
              </p:cNvSpPr>
              <p:nvPr/>
            </p:nvSpPr>
            <p:spPr bwMode="auto">
              <a:xfrm>
                <a:off x="3910424" y="4683599"/>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 name="Group 6"/>
            <p:cNvGrpSpPr/>
            <p:nvPr/>
          </p:nvGrpSpPr>
          <p:grpSpPr>
            <a:xfrm>
              <a:off x="7086600" y="4534283"/>
              <a:ext cx="2496241" cy="2125717"/>
              <a:chOff x="7086600" y="4534283"/>
              <a:chExt cx="2496241" cy="2125717"/>
            </a:xfrm>
          </p:grpSpPr>
          <p:sp>
            <p:nvSpPr>
              <p:cNvPr id="118" name="Rectangle 117"/>
              <p:cNvSpPr/>
              <p:nvPr/>
            </p:nvSpPr>
            <p:spPr>
              <a:xfrm>
                <a:off x="7290157" y="4572000"/>
                <a:ext cx="720000" cy="2088000"/>
              </a:xfrm>
              <a:prstGeom prst="rect">
                <a:avLst/>
              </a:prstGeom>
              <a:ln>
                <a:solidFill>
                  <a:srgbClr val="66FF33"/>
                </a:solidFill>
              </a:ln>
            </p:spPr>
            <p:txBody>
              <a:bodyPr wrap="square" rtlCol="0" anchor="ctr">
                <a:spAutoFit/>
              </a:bodyPr>
              <a:lstStyle/>
              <a:p>
                <a:pPr algn="l"/>
                <a:endParaRPr lang="en-CA" sz="2400" dirty="0"/>
              </a:p>
            </p:txBody>
          </p:sp>
          <p:sp>
            <p:nvSpPr>
              <p:cNvPr id="120" name="Text Box 33"/>
              <p:cNvSpPr txBox="1">
                <a:spLocks noChangeArrowheads="1"/>
              </p:cNvSpPr>
              <p:nvPr/>
            </p:nvSpPr>
            <p:spPr bwMode="auto">
              <a:xfrm>
                <a:off x="7093324"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4" name="Text Box 33"/>
              <p:cNvSpPr txBox="1">
                <a:spLocks noChangeArrowheads="1"/>
              </p:cNvSpPr>
              <p:nvPr/>
            </p:nvSpPr>
            <p:spPr bwMode="auto">
              <a:xfrm>
                <a:off x="7095038" y="4872336"/>
                <a:ext cx="2279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5" name="Text Box 33"/>
              <p:cNvSpPr txBox="1">
                <a:spLocks noChangeArrowheads="1"/>
              </p:cNvSpPr>
              <p:nvPr/>
            </p:nvSpPr>
            <p:spPr bwMode="auto">
              <a:xfrm>
                <a:off x="7086600"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31" name="Text Box 33"/>
              <p:cNvSpPr txBox="1">
                <a:spLocks noChangeArrowheads="1"/>
              </p:cNvSpPr>
              <p:nvPr/>
            </p:nvSpPr>
            <p:spPr bwMode="auto">
              <a:xfrm rot="16200000">
                <a:off x="718927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grpSp>
        <p:sp>
          <p:nvSpPr>
            <p:cNvPr id="92" name="Rectangle 91"/>
            <p:cNvSpPr/>
            <p:nvPr/>
          </p:nvSpPr>
          <p:spPr>
            <a:xfrm>
              <a:off x="3934087" y="5751493"/>
              <a:ext cx="2238113" cy="954107"/>
            </a:xfrm>
            <a:prstGeom prst="rect">
              <a:avLst/>
            </a:prstGeom>
          </p:spPr>
          <p:txBody>
            <a:bodyPr wrap="none">
              <a:spAutoFit/>
            </a:bodyPr>
            <a:lstStyle/>
            <a:p>
              <a:pPr algn="ctr"/>
              <a:r>
                <a:rPr lang="en-US" altLang="en-US" dirty="0">
                  <a:cs typeface="Times New Roman" panose="02020603050405020304" pitchFamily="18" charset="0"/>
                  <a:sym typeface="Symbol" panose="05050102010706020507" pitchFamily="18" charset="2"/>
                </a:rPr>
                <a:t>Dot product</a:t>
              </a:r>
              <a:br>
                <a:rPr lang="en-US" altLang="en-US" dirty="0">
                  <a:cs typeface="Times New Roman" panose="02020603050405020304" pitchFamily="18" charset="0"/>
                  <a:sym typeface="Symbol" panose="05050102010706020507" pitchFamily="18" charset="2"/>
                </a:rPr>
              </a:br>
              <a:r>
                <a:rPr lang="en-US" altLang="en-US" dirty="0">
                  <a:cs typeface="Times New Roman" panose="02020603050405020304" pitchFamily="18" charset="0"/>
                  <a:sym typeface="Symbol" panose="05050102010706020507" pitchFamily="18" charset="2"/>
                </a:rPr>
                <a:t>of two vectors</a:t>
              </a:r>
              <a:endParaRPr lang="en-CA" dirty="0"/>
            </a:p>
          </p:txBody>
        </p:sp>
      </p:grpSp>
      <p:grpSp>
        <p:nvGrpSpPr>
          <p:cNvPr id="94" name="Group 93"/>
          <p:cNvGrpSpPr/>
          <p:nvPr/>
        </p:nvGrpSpPr>
        <p:grpSpPr>
          <a:xfrm>
            <a:off x="2438400" y="617404"/>
            <a:ext cx="1210322" cy="2088786"/>
            <a:chOff x="4008388" y="965526"/>
            <a:chExt cx="1210322" cy="2088786"/>
          </a:xfrm>
        </p:grpSpPr>
        <p:cxnSp>
          <p:nvCxnSpPr>
            <p:cNvPr id="95" name="Straight Connector 94"/>
            <p:cNvCxnSpPr>
              <a:stCxn id="13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22" name="Oval 12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3" name="Oval 122"/>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0" name="Oval 129"/>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2" name="Oval 131"/>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3" name="Oval 132"/>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4" name="Oval 13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5" name="Oval 13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6" name="Oval 13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60" y="987000"/>
            <a:ext cx="705140" cy="537000"/>
            <a:chOff x="2723860" y="0"/>
            <a:chExt cx="705140" cy="537000"/>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37"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hidden units at this level. </a:t>
            </a:r>
            <a:endParaRPr lang="en-CA" sz="2800" dirty="0">
              <a:latin typeface="Times New Roman" panose="02020603050405020304" pitchFamily="18" charset="0"/>
              <a:cs typeface="Times New Roman" panose="02020603050405020304" pitchFamily="18" charset="0"/>
            </a:endParaRPr>
          </a:p>
        </p:txBody>
      </p:sp>
      <p:grpSp>
        <p:nvGrpSpPr>
          <p:cNvPr id="139" name="Group 138"/>
          <p:cNvGrpSpPr/>
          <p:nvPr/>
        </p:nvGrpSpPr>
        <p:grpSpPr>
          <a:xfrm>
            <a:off x="3810000" y="518123"/>
            <a:ext cx="362214" cy="888230"/>
            <a:chOff x="3894887" y="1447802"/>
            <a:chExt cx="362214" cy="888230"/>
          </a:xfrm>
        </p:grpSpPr>
        <p:sp>
          <p:nvSpPr>
            <p:cNvPr id="140" name="Rectangle 139"/>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41" name="Straight Arrow Connector 140"/>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
        <p:nvSpPr>
          <p:cNvPr id="143"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44"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0727446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7"/>
                                        </p:tgtEl>
                                        <p:attrNameLst>
                                          <p:attrName>style.visibility</p:attrName>
                                        </p:attrNameLst>
                                      </p:cBhvr>
                                      <p:to>
                                        <p:strVal val="visible"/>
                                      </p:to>
                                    </p:set>
                                    <p:anim calcmode="lin" valueType="num">
                                      <p:cBhvr additive="base">
                                        <p:cTn id="7" dur="500" fill="hold"/>
                                        <p:tgtEl>
                                          <p:spTgt spid="137"/>
                                        </p:tgtEl>
                                        <p:attrNameLst>
                                          <p:attrName>ppt_x</p:attrName>
                                        </p:attrNameLst>
                                      </p:cBhvr>
                                      <p:tavLst>
                                        <p:tav tm="0">
                                          <p:val>
                                            <p:strVal val="0-#ppt_w/2"/>
                                          </p:val>
                                        </p:tav>
                                        <p:tav tm="100000">
                                          <p:val>
                                            <p:strVal val="#ppt_x"/>
                                          </p:val>
                                        </p:tav>
                                      </p:tavLst>
                                    </p:anim>
                                    <p:anim calcmode="lin" valueType="num">
                                      <p:cBhvr additive="base">
                                        <p:cTn id="8" dur="500" fill="hold"/>
                                        <p:tgtEl>
                                          <p:spTgt spid="1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9" name="Group 8"/>
          <p:cNvGrpSpPr/>
          <p:nvPr/>
        </p:nvGrpSpPr>
        <p:grpSpPr>
          <a:xfrm>
            <a:off x="44268" y="4657642"/>
            <a:ext cx="3944502" cy="604186"/>
            <a:chOff x="44268" y="4657642"/>
            <a:chExt cx="3944502" cy="604186"/>
          </a:xfrm>
        </p:grpSpPr>
        <p:grpSp>
          <p:nvGrpSpPr>
            <p:cNvPr id="99" name="Group 98"/>
            <p:cNvGrpSpPr/>
            <p:nvPr/>
          </p:nvGrpSpPr>
          <p:grpSpPr>
            <a:xfrm>
              <a:off x="44268" y="4657642"/>
              <a:ext cx="641532" cy="601516"/>
              <a:chOff x="4635890" y="1543039"/>
              <a:chExt cx="641532" cy="601516"/>
            </a:xfrm>
          </p:grpSpPr>
          <p:grpSp>
            <p:nvGrpSpPr>
              <p:cNvPr id="100" name="Group 99"/>
              <p:cNvGrpSpPr/>
              <p:nvPr/>
            </p:nvGrpSpPr>
            <p:grpSpPr>
              <a:xfrm>
                <a:off x="4635890" y="1543039"/>
                <a:ext cx="540000" cy="540000"/>
                <a:chOff x="3220343" y="2894580"/>
                <a:chExt cx="540000" cy="540000"/>
              </a:xfrm>
            </p:grpSpPr>
            <p:sp>
              <p:nvSpPr>
                <p:cNvPr id="103" name="Rectangle 1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1" name="Rectangle 10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05" name="Group 104"/>
            <p:cNvGrpSpPr/>
            <p:nvPr/>
          </p:nvGrpSpPr>
          <p:grpSpPr>
            <a:xfrm>
              <a:off x="3347238" y="4660312"/>
              <a:ext cx="641532" cy="601516"/>
              <a:chOff x="4635890" y="1543039"/>
              <a:chExt cx="641532" cy="601516"/>
            </a:xfrm>
          </p:grpSpPr>
          <p:grpSp>
            <p:nvGrpSpPr>
              <p:cNvPr id="106" name="Group 105"/>
              <p:cNvGrpSpPr/>
              <p:nvPr/>
            </p:nvGrpSpPr>
            <p:grpSpPr>
              <a:xfrm>
                <a:off x="4635890" y="1543039"/>
                <a:ext cx="540000" cy="540000"/>
                <a:chOff x="3220343" y="2894580"/>
                <a:chExt cx="540000" cy="540000"/>
              </a:xfrm>
            </p:grpSpPr>
            <p:sp>
              <p:nvSpPr>
                <p:cNvPr id="108" name="Rectangle 107"/>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9"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7" name="Rectangle 106"/>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93" name="Rectangle 92"/>
          <p:cNvSpPr/>
          <p:nvPr/>
        </p:nvSpPr>
        <p:spPr>
          <a:xfrm>
            <a:off x="2819400" y="4654857"/>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6" name="Rectangle 95"/>
          <p:cNvSpPr/>
          <p:nvPr/>
        </p:nvSpPr>
        <p:spPr>
          <a:xfrm>
            <a:off x="6001384" y="4632392"/>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6" name="Group 5"/>
          <p:cNvGrpSpPr/>
          <p:nvPr/>
        </p:nvGrpSpPr>
        <p:grpSpPr>
          <a:xfrm>
            <a:off x="3910424" y="4577664"/>
            <a:ext cx="2209142" cy="720000"/>
            <a:chOff x="3910424" y="4577664"/>
            <a:chExt cx="2209142" cy="720000"/>
          </a:xfrm>
        </p:grpSpPr>
        <p:sp>
          <p:nvSpPr>
            <p:cNvPr id="128" name="Rectangle 127"/>
            <p:cNvSpPr/>
            <p:nvPr/>
          </p:nvSpPr>
          <p:spPr>
            <a:xfrm>
              <a:off x="4035072" y="4577664"/>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29" name="Text Box 33"/>
            <p:cNvSpPr txBox="1">
              <a:spLocks noChangeArrowheads="1"/>
            </p:cNvSpPr>
            <p:nvPr/>
          </p:nvSpPr>
          <p:spPr bwMode="auto">
            <a:xfrm>
              <a:off x="3910424" y="4683599"/>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92" name="Rectangle 91"/>
          <p:cNvSpPr/>
          <p:nvPr/>
        </p:nvSpPr>
        <p:spPr>
          <a:xfrm>
            <a:off x="3934087" y="5751493"/>
            <a:ext cx="2238113" cy="954107"/>
          </a:xfrm>
          <a:prstGeom prst="rect">
            <a:avLst/>
          </a:prstGeom>
        </p:spPr>
        <p:txBody>
          <a:bodyPr wrap="none">
            <a:spAutoFit/>
          </a:bodyPr>
          <a:lstStyle/>
          <a:p>
            <a:pPr algn="ctr"/>
            <a:r>
              <a:rPr lang="en-US" altLang="en-US" dirty="0">
                <a:cs typeface="Times New Roman" panose="02020603050405020304" pitchFamily="18" charset="0"/>
                <a:sym typeface="Symbol" panose="05050102010706020507" pitchFamily="18" charset="2"/>
              </a:rPr>
              <a:t>Dot product</a:t>
            </a:r>
            <a:br>
              <a:rPr lang="en-US" altLang="en-US" dirty="0">
                <a:cs typeface="Times New Roman" panose="02020603050405020304" pitchFamily="18" charset="0"/>
                <a:sym typeface="Symbol" panose="05050102010706020507" pitchFamily="18" charset="2"/>
              </a:rPr>
            </a:br>
            <a:r>
              <a:rPr lang="en-US" altLang="en-US" dirty="0">
                <a:cs typeface="Times New Roman" panose="02020603050405020304" pitchFamily="18" charset="0"/>
                <a:sym typeface="Symbol" panose="05050102010706020507" pitchFamily="18" charset="2"/>
              </a:rPr>
              <a:t>of two vectors</a:t>
            </a:r>
            <a:endParaRPr lang="en-CA" dirty="0"/>
          </a:p>
        </p:txBody>
      </p:sp>
      <p:grpSp>
        <p:nvGrpSpPr>
          <p:cNvPr id="138" name="Group 137"/>
          <p:cNvGrpSpPr/>
          <p:nvPr/>
        </p:nvGrpSpPr>
        <p:grpSpPr>
          <a:xfrm>
            <a:off x="8215200" y="3891772"/>
            <a:ext cx="598417" cy="549428"/>
            <a:chOff x="5503407" y="3134380"/>
            <a:chExt cx="598417" cy="549428"/>
          </a:xfrm>
        </p:grpSpPr>
        <p:pic>
          <p:nvPicPr>
            <p:cNvPr id="139" name="Picture 138"/>
            <p:cNvPicPr>
              <a:picLocks noChangeAspect="1"/>
            </p:cNvPicPr>
            <p:nvPr/>
          </p:nvPicPr>
          <p:blipFill>
            <a:blip r:embed="rId6"/>
            <a:stretch>
              <a:fillRect/>
            </a:stretch>
          </p:blipFill>
          <p:spPr>
            <a:xfrm>
              <a:off x="5503407" y="3136391"/>
              <a:ext cx="540000" cy="540000"/>
            </a:xfrm>
            <a:prstGeom prst="rect">
              <a:avLst/>
            </a:prstGeom>
            <a:blipFill>
              <a:blip r:embed="rId7"/>
              <a:tile tx="0" ty="0" sx="100000" sy="100000" flip="none" algn="tl"/>
            </a:blipFill>
            <a:ln w="25400">
              <a:solidFill>
                <a:srgbClr val="00FFFF"/>
              </a:solidFill>
            </a:ln>
          </p:spPr>
        </p:pic>
        <p:sp>
          <p:nvSpPr>
            <p:cNvPr id="140" name="Rectangle 139"/>
            <p:cNvSpPr/>
            <p:nvPr/>
          </p:nvSpPr>
          <p:spPr>
            <a:xfrm>
              <a:off x="5741572"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sp>
          <p:nvSpPr>
            <p:cNvPr id="141" name="Rectangle 140"/>
            <p:cNvSpPr/>
            <p:nvPr/>
          </p:nvSpPr>
          <p:spPr>
            <a:xfrm>
              <a:off x="5796932" y="3160588"/>
              <a:ext cx="304892" cy="523220"/>
            </a:xfrm>
            <a:prstGeom prst="rect">
              <a:avLst/>
            </a:prstGeom>
          </p:spPr>
          <p:txBody>
            <a:bodyPr wrap="none">
              <a:spAutoFit/>
            </a:bodyPr>
            <a:lstStyle/>
            <a:p>
              <a:r>
                <a:rPr lang="en-US" b="1" i="1" dirty="0">
                  <a:solidFill>
                    <a:schemeClr val="bg2"/>
                  </a:solidFill>
                  <a:sym typeface="Symbol" panose="05050102010706020507" pitchFamily="18" charset="2"/>
                </a:rPr>
                <a:t>´</a:t>
              </a:r>
              <a:endParaRPr lang="en-CA" b="1" dirty="0">
                <a:solidFill>
                  <a:schemeClr val="bg2"/>
                </a:solidFill>
              </a:endParaRPr>
            </a:p>
          </p:txBody>
        </p:sp>
      </p:grpSp>
      <p:grpSp>
        <p:nvGrpSpPr>
          <p:cNvPr id="142" name="Group 141"/>
          <p:cNvGrpSpPr/>
          <p:nvPr/>
        </p:nvGrpSpPr>
        <p:grpSpPr>
          <a:xfrm>
            <a:off x="2447278" y="617404"/>
            <a:ext cx="1159809" cy="2088786"/>
            <a:chOff x="4008388" y="965526"/>
            <a:chExt cx="1159809" cy="2088786"/>
          </a:xfrm>
        </p:grpSpPr>
        <p:cxnSp>
          <p:nvCxnSpPr>
            <p:cNvPr id="143" name="Straight Connector 142"/>
            <p:cNvCxnSpPr>
              <a:stCxn id="159" idx="6"/>
            </p:cNvCxnSpPr>
            <p:nvPr/>
          </p:nvCxnSpPr>
          <p:spPr bwMode="auto">
            <a:xfrm>
              <a:off x="4188388" y="2158110"/>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4114800" y="1066800"/>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4112606" y="1335816"/>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4110412" y="1607358"/>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4108218" y="1881426"/>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4106024" y="2155494"/>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4103830" y="2429562"/>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4101636" y="2556452"/>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4099442" y="2556452"/>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152" name="Oval 15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3" name="Oval 152"/>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4" name="Oval 153"/>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5" name="Oval 15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6" name="Oval 15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7" name="Oval 15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8" name="Oval 15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59" name="Oval 158"/>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63" name="Group 162"/>
          <p:cNvGrpSpPr/>
          <p:nvPr/>
        </p:nvGrpSpPr>
        <p:grpSpPr>
          <a:xfrm>
            <a:off x="3809999" y="1905000"/>
            <a:ext cx="794259" cy="546100"/>
            <a:chOff x="3927263" y="-12700"/>
            <a:chExt cx="794259" cy="546100"/>
          </a:xfrm>
        </p:grpSpPr>
        <p:sp>
          <p:nvSpPr>
            <p:cNvPr id="164" name="Rectangle 163"/>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65" name="Rectangle 164"/>
            <p:cNvSpPr/>
            <p:nvPr/>
          </p:nvSpPr>
          <p:spPr>
            <a:xfrm>
              <a:off x="3927263" y="-12700"/>
              <a:ext cx="794259"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cxnSp>
        <p:nvCxnSpPr>
          <p:cNvPr id="172" name="Straight Arrow Connector 171"/>
          <p:cNvCxnSpPr/>
          <p:nvPr/>
        </p:nvCxnSpPr>
        <p:spPr bwMode="auto">
          <a:xfrm flipV="1">
            <a:off x="3810000" y="533400"/>
            <a:ext cx="12408" cy="1725428"/>
          </a:xfrm>
          <a:prstGeom prst="straightConnector1">
            <a:avLst/>
          </a:prstGeom>
          <a:noFill/>
          <a:ln w="38100" cap="sq" cmpd="sng" algn="ctr">
            <a:solidFill>
              <a:srgbClr val="00FFFF"/>
            </a:solidFill>
            <a:prstDash val="solid"/>
            <a:round/>
            <a:headEnd type="triangle"/>
            <a:tailEnd type="triangle"/>
          </a:ln>
          <a:effectLst/>
        </p:spPr>
      </p:cxnSp>
      <p:sp>
        <p:nvSpPr>
          <p:cNvPr id="188" name="Rectangle 187"/>
          <p:cNvSpPr/>
          <p:nvPr/>
        </p:nvSpPr>
        <p:spPr>
          <a:xfrm>
            <a:off x="2061798" y="4533517"/>
            <a:ext cx="720000" cy="720000"/>
          </a:xfrm>
          <a:prstGeom prst="rect">
            <a:avLst/>
          </a:prstGeom>
          <a:ln>
            <a:solidFill>
              <a:srgbClr val="00FFFF"/>
            </a:solidFill>
          </a:ln>
        </p:spPr>
        <p:txBody>
          <a:bodyPr wrap="square" rtlCol="0" anchor="ctr">
            <a:spAutoFit/>
          </a:bodyPr>
          <a:lstStyle/>
          <a:p>
            <a:pPr algn="l"/>
            <a:endParaRPr lang="en-CA" sz="2400" dirty="0"/>
          </a:p>
        </p:txBody>
      </p:sp>
      <p:sp>
        <p:nvSpPr>
          <p:cNvPr id="189" name="Rectangle 188"/>
          <p:cNvSpPr/>
          <p:nvPr/>
        </p:nvSpPr>
        <p:spPr>
          <a:xfrm>
            <a:off x="2097905" y="4629335"/>
            <a:ext cx="797695" cy="461665"/>
          </a:xfrm>
          <a:prstGeom prst="rect">
            <a:avLst/>
          </a:prstGeom>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grpSp>
        <p:nvGrpSpPr>
          <p:cNvPr id="190" name="Group 189"/>
          <p:cNvGrpSpPr/>
          <p:nvPr/>
        </p:nvGrpSpPr>
        <p:grpSpPr>
          <a:xfrm>
            <a:off x="7924800" y="4534283"/>
            <a:ext cx="2507975" cy="2125717"/>
            <a:chOff x="7169425" y="4534283"/>
            <a:chExt cx="2507975" cy="2125717"/>
          </a:xfrm>
        </p:grpSpPr>
        <p:sp>
          <p:nvSpPr>
            <p:cNvPr id="191" name="Rectangle 190"/>
            <p:cNvSpPr/>
            <p:nvPr/>
          </p:nvSpPr>
          <p:spPr>
            <a:xfrm>
              <a:off x="7406936" y="4572000"/>
              <a:ext cx="720000" cy="2088000"/>
            </a:xfrm>
            <a:prstGeom prst="rect">
              <a:avLst/>
            </a:prstGeom>
            <a:ln>
              <a:solidFill>
                <a:srgbClr val="66FF33"/>
              </a:solidFill>
            </a:ln>
          </p:spPr>
          <p:txBody>
            <a:bodyPr wrap="square" rtlCol="0" anchor="ctr">
              <a:spAutoFit/>
            </a:bodyPr>
            <a:lstStyle/>
            <a:p>
              <a:pPr algn="l"/>
              <a:endParaRPr lang="en-CA" sz="2400" dirty="0"/>
            </a:p>
          </p:txBody>
        </p:sp>
        <p:sp>
          <p:nvSpPr>
            <p:cNvPr id="192" name="Text Box 33"/>
            <p:cNvSpPr txBox="1">
              <a:spLocks noChangeArrowheads="1"/>
            </p:cNvSpPr>
            <p:nvPr/>
          </p:nvSpPr>
          <p:spPr bwMode="auto">
            <a:xfrm>
              <a:off x="7187883"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93" name="Text Box 33"/>
            <p:cNvSpPr txBox="1">
              <a:spLocks noChangeArrowheads="1"/>
            </p:cNvSpPr>
            <p:nvPr/>
          </p:nvSpPr>
          <p:spPr bwMode="auto">
            <a:xfrm>
              <a:off x="7169425" y="4872336"/>
              <a:ext cx="227937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94" name="Text Box 33"/>
            <p:cNvSpPr txBox="1">
              <a:spLocks noChangeArrowheads="1"/>
            </p:cNvSpPr>
            <p:nvPr/>
          </p:nvSpPr>
          <p:spPr bwMode="auto">
            <a:xfrm>
              <a:off x="7187883"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grpSp>
      <p:grpSp>
        <p:nvGrpSpPr>
          <p:cNvPr id="195" name="Group 194"/>
          <p:cNvGrpSpPr/>
          <p:nvPr/>
        </p:nvGrpSpPr>
        <p:grpSpPr>
          <a:xfrm>
            <a:off x="2144783" y="3886200"/>
            <a:ext cx="598417" cy="549428"/>
            <a:chOff x="5503407" y="3134380"/>
            <a:chExt cx="598417" cy="549428"/>
          </a:xfrm>
        </p:grpSpPr>
        <p:pic>
          <p:nvPicPr>
            <p:cNvPr id="196" name="Picture 195"/>
            <p:cNvPicPr>
              <a:picLocks noChangeAspect="1"/>
            </p:cNvPicPr>
            <p:nvPr/>
          </p:nvPicPr>
          <p:blipFill>
            <a:blip r:embed="rId6"/>
            <a:stretch>
              <a:fillRect/>
            </a:stretch>
          </p:blipFill>
          <p:spPr>
            <a:xfrm>
              <a:off x="5503407" y="3136391"/>
              <a:ext cx="540000" cy="540000"/>
            </a:xfrm>
            <a:prstGeom prst="rect">
              <a:avLst/>
            </a:prstGeom>
            <a:blipFill>
              <a:blip r:embed="rId7"/>
              <a:tile tx="0" ty="0" sx="100000" sy="100000" flip="none" algn="tl"/>
            </a:blipFill>
            <a:ln w="25400">
              <a:solidFill>
                <a:srgbClr val="00FFFF"/>
              </a:solidFill>
            </a:ln>
          </p:spPr>
        </p:pic>
        <p:sp>
          <p:nvSpPr>
            <p:cNvPr id="197" name="Rectangle 196"/>
            <p:cNvSpPr/>
            <p:nvPr/>
          </p:nvSpPr>
          <p:spPr>
            <a:xfrm>
              <a:off x="5741572"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sp>
          <p:nvSpPr>
            <p:cNvPr id="198" name="Rectangle 197"/>
            <p:cNvSpPr/>
            <p:nvPr/>
          </p:nvSpPr>
          <p:spPr>
            <a:xfrm>
              <a:off x="5796932" y="3160588"/>
              <a:ext cx="304892" cy="523220"/>
            </a:xfrm>
            <a:prstGeom prst="rect">
              <a:avLst/>
            </a:prstGeom>
          </p:spPr>
          <p:txBody>
            <a:bodyPr wrap="none">
              <a:spAutoFit/>
            </a:bodyPr>
            <a:lstStyle/>
            <a:p>
              <a:r>
                <a:rPr lang="en-US" b="1" i="1" dirty="0">
                  <a:solidFill>
                    <a:schemeClr val="bg2"/>
                  </a:solidFill>
                  <a:sym typeface="Symbol" panose="05050102010706020507" pitchFamily="18" charset="2"/>
                </a:rPr>
                <a:t>´</a:t>
              </a:r>
              <a:endParaRPr lang="en-CA" b="1" dirty="0">
                <a:solidFill>
                  <a:schemeClr val="bg2"/>
                </a:solidFill>
              </a:endParaRPr>
            </a:p>
          </p:txBody>
        </p:sp>
      </p:grp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73" name="Rectangle 172"/>
          <p:cNvSpPr/>
          <p:nvPr/>
        </p:nvSpPr>
        <p:spPr>
          <a:xfrm>
            <a:off x="3912610" y="1092000"/>
            <a:ext cx="396000" cy="432000"/>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sp>
        <p:nvSpPr>
          <p:cNvPr id="217" name="Text Box 33"/>
          <p:cNvSpPr txBox="1">
            <a:spLocks noChangeArrowheads="1"/>
          </p:cNvSpPr>
          <p:nvPr/>
        </p:nvSpPr>
        <p:spPr bwMode="auto">
          <a:xfrm>
            <a:off x="588343" y="32867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hidden units at this level. </a:t>
            </a:r>
            <a:endParaRPr lang="en-CA" sz="2800" dirty="0">
              <a:latin typeface="Times New Roman" panose="02020603050405020304" pitchFamily="18" charset="0"/>
              <a:cs typeface="Times New Roman" panose="02020603050405020304" pitchFamily="18" charset="0"/>
            </a:endParaRPr>
          </a:p>
        </p:txBody>
      </p:sp>
      <p:sp>
        <p:nvSpPr>
          <p:cNvPr id="218"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19"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724280840"/>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9" name="Group 8"/>
          <p:cNvGrpSpPr/>
          <p:nvPr/>
        </p:nvGrpSpPr>
        <p:grpSpPr>
          <a:xfrm>
            <a:off x="44268" y="4657642"/>
            <a:ext cx="3944502" cy="604186"/>
            <a:chOff x="44268" y="4657642"/>
            <a:chExt cx="3944502" cy="604186"/>
          </a:xfrm>
        </p:grpSpPr>
        <p:grpSp>
          <p:nvGrpSpPr>
            <p:cNvPr id="99" name="Group 98"/>
            <p:cNvGrpSpPr/>
            <p:nvPr/>
          </p:nvGrpSpPr>
          <p:grpSpPr>
            <a:xfrm>
              <a:off x="44268" y="4657642"/>
              <a:ext cx="641532" cy="601516"/>
              <a:chOff x="4635890" y="1543039"/>
              <a:chExt cx="641532" cy="601516"/>
            </a:xfrm>
          </p:grpSpPr>
          <p:grpSp>
            <p:nvGrpSpPr>
              <p:cNvPr id="100" name="Group 99"/>
              <p:cNvGrpSpPr/>
              <p:nvPr/>
            </p:nvGrpSpPr>
            <p:grpSpPr>
              <a:xfrm>
                <a:off x="4635890" y="1543039"/>
                <a:ext cx="540000" cy="540000"/>
                <a:chOff x="3220343" y="2894580"/>
                <a:chExt cx="540000" cy="540000"/>
              </a:xfrm>
            </p:grpSpPr>
            <p:sp>
              <p:nvSpPr>
                <p:cNvPr id="103" name="Rectangle 1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1" name="Rectangle 10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05" name="Group 104"/>
            <p:cNvGrpSpPr/>
            <p:nvPr/>
          </p:nvGrpSpPr>
          <p:grpSpPr>
            <a:xfrm>
              <a:off x="3347238" y="4660312"/>
              <a:ext cx="641532" cy="601516"/>
              <a:chOff x="4635890" y="1543039"/>
              <a:chExt cx="641532" cy="601516"/>
            </a:xfrm>
          </p:grpSpPr>
          <p:grpSp>
            <p:nvGrpSpPr>
              <p:cNvPr id="106" name="Group 105"/>
              <p:cNvGrpSpPr/>
              <p:nvPr/>
            </p:nvGrpSpPr>
            <p:grpSpPr>
              <a:xfrm>
                <a:off x="4635890" y="1543039"/>
                <a:ext cx="540000" cy="540000"/>
                <a:chOff x="3220343" y="2894580"/>
                <a:chExt cx="540000" cy="540000"/>
              </a:xfrm>
            </p:grpSpPr>
            <p:sp>
              <p:nvSpPr>
                <p:cNvPr id="108" name="Rectangle 107"/>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9"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7" name="Rectangle 106"/>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96" name="Rectangle 95"/>
          <p:cNvSpPr/>
          <p:nvPr/>
        </p:nvSpPr>
        <p:spPr>
          <a:xfrm>
            <a:off x="6001384" y="4632392"/>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6" name="Group 5"/>
          <p:cNvGrpSpPr/>
          <p:nvPr/>
        </p:nvGrpSpPr>
        <p:grpSpPr>
          <a:xfrm>
            <a:off x="3910424" y="4577664"/>
            <a:ext cx="2209142" cy="720000"/>
            <a:chOff x="3910424" y="4577664"/>
            <a:chExt cx="2209142" cy="720000"/>
          </a:xfrm>
        </p:grpSpPr>
        <p:sp>
          <p:nvSpPr>
            <p:cNvPr id="128" name="Rectangle 127"/>
            <p:cNvSpPr/>
            <p:nvPr/>
          </p:nvSpPr>
          <p:spPr>
            <a:xfrm>
              <a:off x="4035072" y="4577664"/>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29" name="Text Box 33"/>
            <p:cNvSpPr txBox="1">
              <a:spLocks noChangeArrowheads="1"/>
            </p:cNvSpPr>
            <p:nvPr/>
          </p:nvSpPr>
          <p:spPr bwMode="auto">
            <a:xfrm>
              <a:off x="3910424" y="4683599"/>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114" name="Rectangle 113"/>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15"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6"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7"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grpSp>
        <p:nvGrpSpPr>
          <p:cNvPr id="119" name="Group 118"/>
          <p:cNvGrpSpPr/>
          <p:nvPr/>
        </p:nvGrpSpPr>
        <p:grpSpPr>
          <a:xfrm>
            <a:off x="685800" y="4572000"/>
            <a:ext cx="3122313" cy="720000"/>
            <a:chOff x="306687" y="4572000"/>
            <a:chExt cx="3122313" cy="720000"/>
          </a:xfrm>
        </p:grpSpPr>
        <p:sp>
          <p:nvSpPr>
            <p:cNvPr id="120" name="Rectangle 119"/>
            <p:cNvSpPr/>
            <p:nvPr/>
          </p:nvSpPr>
          <p:spPr>
            <a:xfrm>
              <a:off x="306687" y="4572000"/>
              <a:ext cx="2088000" cy="720000"/>
            </a:xfrm>
            <a:prstGeom prst="rect">
              <a:avLst/>
            </a:prstGeom>
            <a:ln>
              <a:solidFill>
                <a:srgbClr val="00FFFF"/>
              </a:solidFill>
            </a:ln>
          </p:spPr>
          <p:txBody>
            <a:bodyPr wrap="square" rtlCol="0" anchor="ctr">
              <a:spAutoFit/>
            </a:bodyPr>
            <a:lstStyle/>
            <a:p>
              <a:pPr algn="l"/>
              <a:endParaRPr lang="en-CA" sz="2400" dirty="0"/>
            </a:p>
          </p:txBody>
        </p:sp>
        <p:sp>
          <p:nvSpPr>
            <p:cNvPr id="121" name="Rectangle 120"/>
            <p:cNvSpPr/>
            <p:nvPr/>
          </p:nvSpPr>
          <p:spPr>
            <a:xfrm>
              <a:off x="321022" y="46278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grpSp>
      <p:grpSp>
        <p:nvGrpSpPr>
          <p:cNvPr id="122" name="Group 121"/>
          <p:cNvGrpSpPr/>
          <p:nvPr/>
        </p:nvGrpSpPr>
        <p:grpSpPr>
          <a:xfrm>
            <a:off x="7330635" y="3850757"/>
            <a:ext cx="525780" cy="584473"/>
            <a:chOff x="4055280" y="3839232"/>
            <a:chExt cx="525780" cy="584473"/>
          </a:xfrm>
        </p:grpSpPr>
        <p:pic>
          <p:nvPicPr>
            <p:cNvPr id="123"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4" name="Rectangle 123"/>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25" name="Group 124"/>
          <p:cNvGrpSpPr/>
          <p:nvPr/>
        </p:nvGrpSpPr>
        <p:grpSpPr>
          <a:xfrm>
            <a:off x="833120" y="3835400"/>
            <a:ext cx="525780" cy="584473"/>
            <a:chOff x="4055280" y="3839232"/>
            <a:chExt cx="525780" cy="584473"/>
          </a:xfrm>
        </p:grpSpPr>
        <p:pic>
          <p:nvPicPr>
            <p:cNvPr id="12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7" name="Rectangle 12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177" name="Rectangle 176"/>
          <p:cNvSpPr/>
          <p:nvPr/>
        </p:nvSpPr>
        <p:spPr>
          <a:xfrm>
            <a:off x="2819400" y="4654857"/>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78"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hidden units at this level. </a:t>
            </a:r>
            <a:endParaRPr lang="en-CA" sz="2800" dirty="0">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4" name="Group 183"/>
          <p:cNvGrpSpPr/>
          <p:nvPr/>
        </p:nvGrpSpPr>
        <p:grpSpPr>
          <a:xfrm>
            <a:off x="3810000" y="1090653"/>
            <a:ext cx="702786" cy="546100"/>
            <a:chOff x="3927264" y="-12700"/>
            <a:chExt cx="702786" cy="546100"/>
          </a:xfrm>
        </p:grpSpPr>
        <p:sp>
          <p:nvSpPr>
            <p:cNvPr id="185" name="Rectangle 184"/>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86" name="Rectangle 185"/>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99" name="Group 198"/>
          <p:cNvGrpSpPr/>
          <p:nvPr/>
        </p:nvGrpSpPr>
        <p:grpSpPr>
          <a:xfrm>
            <a:off x="3810000" y="518123"/>
            <a:ext cx="362214" cy="888230"/>
            <a:chOff x="3894887" y="1447802"/>
            <a:chExt cx="362214" cy="888230"/>
          </a:xfrm>
        </p:grpSpPr>
        <p:sp>
          <p:nvSpPr>
            <p:cNvPr id="200" name="Rectangle 199"/>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201" name="Straight Arrow Connector 200"/>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984464254"/>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9" name="Group 8"/>
          <p:cNvGrpSpPr/>
          <p:nvPr/>
        </p:nvGrpSpPr>
        <p:grpSpPr>
          <a:xfrm>
            <a:off x="44268" y="4657642"/>
            <a:ext cx="3944502" cy="604186"/>
            <a:chOff x="44268" y="4657642"/>
            <a:chExt cx="3944502" cy="604186"/>
          </a:xfrm>
        </p:grpSpPr>
        <p:grpSp>
          <p:nvGrpSpPr>
            <p:cNvPr id="99" name="Group 98"/>
            <p:cNvGrpSpPr/>
            <p:nvPr/>
          </p:nvGrpSpPr>
          <p:grpSpPr>
            <a:xfrm>
              <a:off x="44268" y="4657642"/>
              <a:ext cx="641532" cy="601516"/>
              <a:chOff x="4635890" y="1543039"/>
              <a:chExt cx="641532" cy="601516"/>
            </a:xfrm>
          </p:grpSpPr>
          <p:grpSp>
            <p:nvGrpSpPr>
              <p:cNvPr id="100" name="Group 99"/>
              <p:cNvGrpSpPr/>
              <p:nvPr/>
            </p:nvGrpSpPr>
            <p:grpSpPr>
              <a:xfrm>
                <a:off x="4635890" y="1543039"/>
                <a:ext cx="540000" cy="540000"/>
                <a:chOff x="3220343" y="2894580"/>
                <a:chExt cx="540000" cy="540000"/>
              </a:xfrm>
            </p:grpSpPr>
            <p:sp>
              <p:nvSpPr>
                <p:cNvPr id="103" name="Rectangle 1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1" name="Rectangle 10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05" name="Group 104"/>
            <p:cNvGrpSpPr/>
            <p:nvPr/>
          </p:nvGrpSpPr>
          <p:grpSpPr>
            <a:xfrm>
              <a:off x="3347238" y="4660312"/>
              <a:ext cx="641532" cy="601516"/>
              <a:chOff x="4635890" y="1543039"/>
              <a:chExt cx="641532" cy="601516"/>
            </a:xfrm>
          </p:grpSpPr>
          <p:grpSp>
            <p:nvGrpSpPr>
              <p:cNvPr id="106" name="Group 105"/>
              <p:cNvGrpSpPr/>
              <p:nvPr/>
            </p:nvGrpSpPr>
            <p:grpSpPr>
              <a:xfrm>
                <a:off x="4635890" y="1543039"/>
                <a:ext cx="540000" cy="540000"/>
                <a:chOff x="3220343" y="2894580"/>
                <a:chExt cx="540000" cy="540000"/>
              </a:xfrm>
            </p:grpSpPr>
            <p:sp>
              <p:nvSpPr>
                <p:cNvPr id="108" name="Rectangle 107"/>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09"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07" name="Rectangle 106"/>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96" name="Rectangle 95"/>
          <p:cNvSpPr/>
          <p:nvPr/>
        </p:nvSpPr>
        <p:spPr>
          <a:xfrm>
            <a:off x="6001384" y="4632392"/>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6" name="Group 5"/>
          <p:cNvGrpSpPr/>
          <p:nvPr/>
        </p:nvGrpSpPr>
        <p:grpSpPr>
          <a:xfrm>
            <a:off x="3910424" y="4577664"/>
            <a:ext cx="2209142" cy="720000"/>
            <a:chOff x="3910424" y="4577664"/>
            <a:chExt cx="2209142" cy="720000"/>
          </a:xfrm>
        </p:grpSpPr>
        <p:sp>
          <p:nvSpPr>
            <p:cNvPr id="128" name="Rectangle 127"/>
            <p:cNvSpPr/>
            <p:nvPr/>
          </p:nvSpPr>
          <p:spPr>
            <a:xfrm>
              <a:off x="4035072" y="4577664"/>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29" name="Text Box 33"/>
            <p:cNvSpPr txBox="1">
              <a:spLocks noChangeArrowheads="1"/>
            </p:cNvSpPr>
            <p:nvPr/>
          </p:nvSpPr>
          <p:spPr bwMode="auto">
            <a:xfrm>
              <a:off x="3910424" y="4683599"/>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114" name="Rectangle 113"/>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15"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6"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7"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grpSp>
        <p:nvGrpSpPr>
          <p:cNvPr id="119" name="Group 118"/>
          <p:cNvGrpSpPr/>
          <p:nvPr/>
        </p:nvGrpSpPr>
        <p:grpSpPr>
          <a:xfrm>
            <a:off x="685800" y="4572000"/>
            <a:ext cx="3122313" cy="720000"/>
            <a:chOff x="306687" y="4572000"/>
            <a:chExt cx="3122313" cy="720000"/>
          </a:xfrm>
        </p:grpSpPr>
        <p:sp>
          <p:nvSpPr>
            <p:cNvPr id="120" name="Rectangle 119"/>
            <p:cNvSpPr/>
            <p:nvPr/>
          </p:nvSpPr>
          <p:spPr>
            <a:xfrm>
              <a:off x="306687" y="4572000"/>
              <a:ext cx="2088000" cy="720000"/>
            </a:xfrm>
            <a:prstGeom prst="rect">
              <a:avLst/>
            </a:prstGeom>
            <a:ln>
              <a:solidFill>
                <a:srgbClr val="00FFFF"/>
              </a:solidFill>
            </a:ln>
          </p:spPr>
          <p:txBody>
            <a:bodyPr wrap="square" rtlCol="0" anchor="ctr">
              <a:spAutoFit/>
            </a:bodyPr>
            <a:lstStyle/>
            <a:p>
              <a:pPr algn="l"/>
              <a:endParaRPr lang="en-CA" sz="2400" dirty="0"/>
            </a:p>
          </p:txBody>
        </p:sp>
        <p:sp>
          <p:nvSpPr>
            <p:cNvPr id="121" name="Rectangle 120"/>
            <p:cNvSpPr/>
            <p:nvPr/>
          </p:nvSpPr>
          <p:spPr>
            <a:xfrm>
              <a:off x="321022" y="46278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grpSp>
      <p:grpSp>
        <p:nvGrpSpPr>
          <p:cNvPr id="122" name="Group 121"/>
          <p:cNvGrpSpPr/>
          <p:nvPr/>
        </p:nvGrpSpPr>
        <p:grpSpPr>
          <a:xfrm>
            <a:off x="7330635" y="3850757"/>
            <a:ext cx="525780" cy="584473"/>
            <a:chOff x="4055280" y="3839232"/>
            <a:chExt cx="525780" cy="584473"/>
          </a:xfrm>
        </p:grpSpPr>
        <p:pic>
          <p:nvPicPr>
            <p:cNvPr id="123"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4" name="Rectangle 123"/>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25" name="Group 124"/>
          <p:cNvGrpSpPr/>
          <p:nvPr/>
        </p:nvGrpSpPr>
        <p:grpSpPr>
          <a:xfrm>
            <a:off x="833120" y="3835400"/>
            <a:ext cx="525780" cy="584473"/>
            <a:chOff x="4055280" y="3839232"/>
            <a:chExt cx="525780" cy="584473"/>
          </a:xfrm>
        </p:grpSpPr>
        <p:pic>
          <p:nvPicPr>
            <p:cNvPr id="12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7" name="Rectangle 12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130"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training data.</a:t>
            </a:r>
            <a:endParaRPr lang="en-CA" sz="2800" dirty="0">
              <a:latin typeface="Times New Roman" panose="02020603050405020304" pitchFamily="18" charset="0"/>
              <a:cs typeface="Times New Roman" panose="02020603050405020304" pitchFamily="18" charset="0"/>
            </a:endParaRPr>
          </a:p>
        </p:txBody>
      </p:sp>
      <p:sp>
        <p:nvSpPr>
          <p:cNvPr id="138" name="Rectangle 137"/>
          <p:cNvSpPr/>
          <p:nvPr/>
        </p:nvSpPr>
        <p:spPr>
          <a:xfrm>
            <a:off x="2819400" y="4654857"/>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39"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40"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41" name="Group 140"/>
          <p:cNvGrpSpPr/>
          <p:nvPr/>
        </p:nvGrpSpPr>
        <p:grpSpPr>
          <a:xfrm>
            <a:off x="3810000" y="1090653"/>
            <a:ext cx="702786" cy="546100"/>
            <a:chOff x="3927264" y="-12700"/>
            <a:chExt cx="702786" cy="546100"/>
          </a:xfrm>
        </p:grpSpPr>
        <p:sp>
          <p:nvSpPr>
            <p:cNvPr id="142" name="Rectangle 141"/>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52" name="Rectangle 151"/>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53" name="Group 152"/>
          <p:cNvGrpSpPr/>
          <p:nvPr/>
        </p:nvGrpSpPr>
        <p:grpSpPr>
          <a:xfrm>
            <a:off x="3810000" y="518123"/>
            <a:ext cx="362214" cy="888230"/>
            <a:chOff x="3894887" y="1447802"/>
            <a:chExt cx="362214" cy="888230"/>
          </a:xfrm>
        </p:grpSpPr>
        <p:sp>
          <p:nvSpPr>
            <p:cNvPr id="154" name="Rectangle 153"/>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55" name="Straight Arrow Connector 154"/>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20400565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0"/>
                                        </p:tgtEl>
                                        <p:attrNameLst>
                                          <p:attrName>style.visibility</p:attrName>
                                        </p:attrNameLst>
                                      </p:cBhvr>
                                      <p:to>
                                        <p:strVal val="visible"/>
                                      </p:to>
                                    </p:set>
                                    <p:anim calcmode="lin" valueType="num">
                                      <p:cBhvr additive="base">
                                        <p:cTn id="7" dur="500" fill="hold"/>
                                        <p:tgtEl>
                                          <p:spTgt spid="130"/>
                                        </p:tgtEl>
                                        <p:attrNameLst>
                                          <p:attrName>ppt_x</p:attrName>
                                        </p:attrNameLst>
                                      </p:cBhvr>
                                      <p:tavLst>
                                        <p:tav tm="0">
                                          <p:val>
                                            <p:strVal val="0-#ppt_w/2"/>
                                          </p:val>
                                        </p:tav>
                                        <p:tav tm="100000">
                                          <p:val>
                                            <p:strVal val="#ppt_x"/>
                                          </p:val>
                                        </p:tav>
                                      </p:tavLst>
                                    </p:anim>
                                    <p:anim calcmode="lin" valueType="num">
                                      <p:cBhvr additive="base">
                                        <p:cTn id="8" dur="500" fill="hold"/>
                                        <p:tgtEl>
                                          <p:spTgt spid="1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0" grpId="0"/>
    </p:bld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sp>
        <p:nvSpPr>
          <p:cNvPr id="33" name="Rectangle 32"/>
          <p:cNvSpPr/>
          <p:nvPr/>
        </p:nvSpPr>
        <p:spPr>
          <a:xfrm>
            <a:off x="609600" y="304800"/>
            <a:ext cx="1685077"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10" name="Group 9"/>
          <p:cNvGrpSpPr/>
          <p:nvPr/>
        </p:nvGrpSpPr>
        <p:grpSpPr>
          <a:xfrm>
            <a:off x="5131770" y="3917460"/>
            <a:ext cx="1886445" cy="2414955"/>
            <a:chOff x="5131770" y="3917460"/>
            <a:chExt cx="1886445" cy="2414955"/>
          </a:xfrm>
        </p:grpSpPr>
        <p:grpSp>
          <p:nvGrpSpPr>
            <p:cNvPr id="79" name="Group 78"/>
            <p:cNvGrpSpPr/>
            <p:nvPr/>
          </p:nvGrpSpPr>
          <p:grpSpPr>
            <a:xfrm>
              <a:off x="5131770" y="3917460"/>
              <a:ext cx="543876" cy="540000"/>
              <a:chOff x="5181600" y="2743200"/>
              <a:chExt cx="543876" cy="540000"/>
            </a:xfrm>
          </p:grpSpPr>
          <p:pic>
            <p:nvPicPr>
              <p:cNvPr id="80"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81" name="Rectangle 80"/>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83" name="Rectangle 8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10" name="Group 109"/>
            <p:cNvGrpSpPr/>
            <p:nvPr/>
          </p:nvGrpSpPr>
          <p:grpSpPr>
            <a:xfrm>
              <a:off x="6474339" y="5792415"/>
              <a:ext cx="543876" cy="540000"/>
              <a:chOff x="5181600" y="2743200"/>
              <a:chExt cx="543876" cy="540000"/>
            </a:xfrm>
          </p:grpSpPr>
          <p:pic>
            <p:nvPicPr>
              <p:cNvPr id="111"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2" name="Rectangle 111"/>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3" name="Rectangle 112"/>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96" name="Rectangle 95"/>
          <p:cNvSpPr/>
          <p:nvPr/>
        </p:nvSpPr>
        <p:spPr>
          <a:xfrm>
            <a:off x="6001384" y="5760720"/>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114" name="Rectangle 113"/>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15"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6"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7"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grpSp>
        <p:nvGrpSpPr>
          <p:cNvPr id="122" name="Group 121"/>
          <p:cNvGrpSpPr/>
          <p:nvPr/>
        </p:nvGrpSpPr>
        <p:grpSpPr>
          <a:xfrm>
            <a:off x="7330635" y="3850757"/>
            <a:ext cx="525780" cy="584473"/>
            <a:chOff x="4055280" y="3839232"/>
            <a:chExt cx="525780" cy="584473"/>
          </a:xfrm>
        </p:grpSpPr>
        <p:pic>
          <p:nvPicPr>
            <p:cNvPr id="123" name="Picture 4" descr="Image result for hidden"/>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4" name="Rectangle 123"/>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25" name="Group 124"/>
          <p:cNvGrpSpPr/>
          <p:nvPr/>
        </p:nvGrpSpPr>
        <p:grpSpPr>
          <a:xfrm>
            <a:off x="833120" y="3835400"/>
            <a:ext cx="525780" cy="584473"/>
            <a:chOff x="4055280" y="3839232"/>
            <a:chExt cx="525780" cy="584473"/>
          </a:xfrm>
        </p:grpSpPr>
        <p:pic>
          <p:nvPicPr>
            <p:cNvPr id="126" name="Picture 4" descr="Image result for hidden"/>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27" name="Rectangle 12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70" name="Group 69"/>
          <p:cNvGrpSpPr/>
          <p:nvPr/>
        </p:nvGrpSpPr>
        <p:grpSpPr>
          <a:xfrm>
            <a:off x="3308073"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37" name="Group 136"/>
          <p:cNvGrpSpPr/>
          <p:nvPr/>
        </p:nvGrpSpPr>
        <p:grpSpPr>
          <a:xfrm>
            <a:off x="665341" y="5715000"/>
            <a:ext cx="2339264" cy="720000"/>
            <a:chOff x="288471" y="5528400"/>
            <a:chExt cx="2339264" cy="720000"/>
          </a:xfrm>
        </p:grpSpPr>
        <p:sp>
          <p:nvSpPr>
            <p:cNvPr id="138" name="Rectangle 137"/>
            <p:cNvSpPr/>
            <p:nvPr/>
          </p:nvSpPr>
          <p:spPr>
            <a:xfrm>
              <a:off x="306687" y="5528400"/>
              <a:ext cx="2088000" cy="720000"/>
            </a:xfrm>
            <a:prstGeom prst="rect">
              <a:avLst/>
            </a:prstGeom>
            <a:ln>
              <a:solidFill>
                <a:srgbClr val="00FFFF"/>
              </a:solidFill>
            </a:ln>
          </p:spPr>
          <p:txBody>
            <a:bodyPr wrap="square" rtlCol="0" anchor="ctr">
              <a:spAutoFit/>
            </a:bodyPr>
            <a:lstStyle/>
            <a:p>
              <a:pPr algn="l"/>
              <a:endParaRPr lang="en-CA" sz="2400" dirty="0"/>
            </a:p>
          </p:txBody>
        </p:sp>
        <p:sp>
          <p:nvSpPr>
            <p:cNvPr id="139" name="Rectangle 138"/>
            <p:cNvSpPr/>
            <p:nvPr/>
          </p:nvSpPr>
          <p:spPr>
            <a:xfrm>
              <a:off x="288471" y="5585460"/>
              <a:ext cx="2339264"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a:t>
              </a:r>
              <a:r>
                <a:rPr lang="en-US" altLang="en-US" sz="2400" i="1" baseline="-25000" dirty="0">
                  <a:solidFill>
                    <a:srgbClr val="00FFFF"/>
                  </a:solidFill>
                  <a:cs typeface="Times New Roman" panose="02020603050405020304" pitchFamily="18" charset="0"/>
                  <a:sym typeface="Symbol" panose="05050102010706020507" pitchFamily="18" charset="2"/>
                </a:rPr>
                <a:t>´,J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grpSp>
      <p:grpSp>
        <p:nvGrpSpPr>
          <p:cNvPr id="140" name="Group 139"/>
          <p:cNvGrpSpPr/>
          <p:nvPr/>
        </p:nvGrpSpPr>
        <p:grpSpPr>
          <a:xfrm>
            <a:off x="3985162" y="5715000"/>
            <a:ext cx="2453738" cy="720000"/>
            <a:chOff x="3608292" y="5528400"/>
            <a:chExt cx="2453738" cy="720000"/>
          </a:xfrm>
        </p:grpSpPr>
        <p:sp>
          <p:nvSpPr>
            <p:cNvPr id="141" name="Rectangle 140"/>
            <p:cNvSpPr/>
            <p:nvPr/>
          </p:nvSpPr>
          <p:spPr>
            <a:xfrm>
              <a:off x="3782248" y="5528400"/>
              <a:ext cx="1944000" cy="720000"/>
            </a:xfrm>
            <a:prstGeom prst="rect">
              <a:avLst/>
            </a:prstGeom>
            <a:ln>
              <a:solidFill>
                <a:srgbClr val="FF00FF"/>
              </a:solidFill>
            </a:ln>
          </p:spPr>
          <p:txBody>
            <a:bodyPr wrap="square" rtlCol="0" anchor="ctr">
              <a:spAutoFit/>
            </a:bodyPr>
            <a:lstStyle/>
            <a:p>
              <a:pPr algn="l"/>
              <a:endParaRPr lang="en-CA" sz="2400" dirty="0"/>
            </a:p>
          </p:txBody>
        </p:sp>
        <p:sp>
          <p:nvSpPr>
            <p:cNvPr id="142" name="Text Box 33"/>
            <p:cNvSpPr txBox="1">
              <a:spLocks noChangeArrowheads="1"/>
            </p:cNvSpPr>
            <p:nvPr/>
          </p:nvSpPr>
          <p:spPr bwMode="auto">
            <a:xfrm>
              <a:off x="3608292" y="5615940"/>
              <a:ext cx="24537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152" name="Group 151"/>
          <p:cNvGrpSpPr/>
          <p:nvPr/>
        </p:nvGrpSpPr>
        <p:grpSpPr>
          <a:xfrm>
            <a:off x="3429000" y="5814060"/>
            <a:ext cx="584411" cy="612498"/>
            <a:chOff x="4648201" y="2142350"/>
            <a:chExt cx="584411" cy="612498"/>
          </a:xfrm>
        </p:grpSpPr>
        <p:pic>
          <p:nvPicPr>
            <p:cNvPr id="153" name="Picture 6" descr="https://encrypted-tbn2.gstatic.com/images?q=tbn:ANd9GcQxi0BXRGGWwpZlLt6x5i_eKwXhaJLwx7Ku7fvdkqS2tzyVEg1gR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144" t="9484" r="20050" b="3163"/>
            <a:stretch/>
          </p:blipFill>
          <p:spPr bwMode="auto">
            <a:xfrm>
              <a:off x="4648201" y="2142350"/>
              <a:ext cx="527689" cy="540000"/>
            </a:xfrm>
            <a:prstGeom prst="rect">
              <a:avLst/>
            </a:prstGeom>
            <a:noFill/>
            <a:ln w="25400">
              <a:solidFill>
                <a:schemeClr val="bg2"/>
              </a:solidFill>
            </a:ln>
            <a:extLst>
              <a:ext uri="{909E8E84-426E-40DD-AFC4-6F175D3DCCD1}">
                <a14:hiddenFill xmlns:a14="http://schemas.microsoft.com/office/drawing/2010/main">
                  <a:solidFill>
                    <a:srgbClr val="FFFFFF"/>
                  </a:solidFill>
                </a14:hiddenFill>
              </a:ext>
            </a:extLst>
          </p:spPr>
        </p:pic>
        <p:sp>
          <p:nvSpPr>
            <p:cNvPr id="154" name="Rectangle 153"/>
            <p:cNvSpPr/>
            <p:nvPr/>
          </p:nvSpPr>
          <p:spPr>
            <a:xfrm>
              <a:off x="4800600" y="2219980"/>
              <a:ext cx="364202" cy="523220"/>
            </a:xfrm>
            <a:prstGeom prst="rect">
              <a:avLst/>
            </a:prstGeom>
          </p:spPr>
          <p:txBody>
            <a:bodyPr wrap="none">
              <a:spAutoFit/>
            </a:bodyPr>
            <a:lstStyle/>
            <a:p>
              <a:r>
                <a:rPr lang="en-US" i="1" dirty="0">
                  <a:sym typeface="Symbol" panose="05050102010706020507" pitchFamily="18" charset="2"/>
                </a:rPr>
                <a:t>d</a:t>
              </a:r>
              <a:endParaRPr lang="en-CA" dirty="0"/>
            </a:p>
          </p:txBody>
        </p:sp>
        <p:sp>
          <p:nvSpPr>
            <p:cNvPr id="155" name="Rectangle 154"/>
            <p:cNvSpPr/>
            <p:nvPr/>
          </p:nvSpPr>
          <p:spPr>
            <a:xfrm>
              <a:off x="4927720" y="2231628"/>
              <a:ext cx="304892" cy="523220"/>
            </a:xfrm>
            <a:prstGeom prst="rect">
              <a:avLst/>
            </a:prstGeom>
          </p:spPr>
          <p:txBody>
            <a:bodyPr wrap="none">
              <a:spAutoFit/>
            </a:bodyPr>
            <a:lstStyle/>
            <a:p>
              <a:r>
                <a:rPr lang="en-US" b="1" i="1" dirty="0">
                  <a:sym typeface="Symbol" panose="05050102010706020507" pitchFamily="18" charset="2"/>
                </a:rPr>
                <a:t>´</a:t>
              </a:r>
              <a:endParaRPr lang="en-CA" b="1" dirty="0"/>
            </a:p>
          </p:txBody>
        </p:sp>
      </p:grpSp>
      <p:grpSp>
        <p:nvGrpSpPr>
          <p:cNvPr id="156" name="Group 155"/>
          <p:cNvGrpSpPr/>
          <p:nvPr/>
        </p:nvGrpSpPr>
        <p:grpSpPr>
          <a:xfrm>
            <a:off x="78529" y="5791200"/>
            <a:ext cx="584411" cy="612498"/>
            <a:chOff x="4648201" y="2142350"/>
            <a:chExt cx="584411" cy="612498"/>
          </a:xfrm>
        </p:grpSpPr>
        <p:pic>
          <p:nvPicPr>
            <p:cNvPr id="157" name="Picture 6" descr="https://encrypted-tbn2.gstatic.com/images?q=tbn:ANd9GcQxi0BXRGGWwpZlLt6x5i_eKwXhaJLwx7Ku7fvdkqS2tzyVEg1gR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144" t="9484" r="20050" b="3163"/>
            <a:stretch/>
          </p:blipFill>
          <p:spPr bwMode="auto">
            <a:xfrm>
              <a:off x="4648201" y="2142350"/>
              <a:ext cx="527689" cy="540000"/>
            </a:xfrm>
            <a:prstGeom prst="rect">
              <a:avLst/>
            </a:prstGeom>
            <a:noFill/>
            <a:ln w="25400">
              <a:solidFill>
                <a:schemeClr val="bg2"/>
              </a:solidFill>
            </a:ln>
            <a:extLst>
              <a:ext uri="{909E8E84-426E-40DD-AFC4-6F175D3DCCD1}">
                <a14:hiddenFill xmlns:a14="http://schemas.microsoft.com/office/drawing/2010/main">
                  <a:solidFill>
                    <a:srgbClr val="FFFFFF"/>
                  </a:solidFill>
                </a14:hiddenFill>
              </a:ext>
            </a:extLst>
          </p:spPr>
        </p:pic>
        <p:sp>
          <p:nvSpPr>
            <p:cNvPr id="158" name="Rectangle 157"/>
            <p:cNvSpPr/>
            <p:nvPr/>
          </p:nvSpPr>
          <p:spPr>
            <a:xfrm>
              <a:off x="4800600" y="2219980"/>
              <a:ext cx="364202" cy="523220"/>
            </a:xfrm>
            <a:prstGeom prst="rect">
              <a:avLst/>
            </a:prstGeom>
          </p:spPr>
          <p:txBody>
            <a:bodyPr wrap="none">
              <a:spAutoFit/>
            </a:bodyPr>
            <a:lstStyle/>
            <a:p>
              <a:r>
                <a:rPr lang="en-US" i="1" dirty="0">
                  <a:sym typeface="Symbol" panose="05050102010706020507" pitchFamily="18" charset="2"/>
                </a:rPr>
                <a:t>d</a:t>
              </a:r>
              <a:endParaRPr lang="en-CA" dirty="0"/>
            </a:p>
          </p:txBody>
        </p:sp>
        <p:sp>
          <p:nvSpPr>
            <p:cNvPr id="159" name="Rectangle 158"/>
            <p:cNvSpPr/>
            <p:nvPr/>
          </p:nvSpPr>
          <p:spPr>
            <a:xfrm>
              <a:off x="4927720" y="2231628"/>
              <a:ext cx="304892" cy="523220"/>
            </a:xfrm>
            <a:prstGeom prst="rect">
              <a:avLst/>
            </a:prstGeom>
          </p:spPr>
          <p:txBody>
            <a:bodyPr wrap="none">
              <a:spAutoFit/>
            </a:bodyPr>
            <a:lstStyle/>
            <a:p>
              <a:r>
                <a:rPr lang="en-US" b="1" i="1" dirty="0">
                  <a:sym typeface="Symbol" panose="05050102010706020507" pitchFamily="18" charset="2"/>
                </a:rPr>
                <a:t>´</a:t>
              </a:r>
              <a:endParaRPr lang="en-CA" b="1" dirty="0"/>
            </a:p>
          </p:txBody>
        </p:sp>
      </p:grpSp>
      <p:sp>
        <p:nvSpPr>
          <p:cNvPr id="177" name="Rectangle 176"/>
          <p:cNvSpPr/>
          <p:nvPr/>
        </p:nvSpPr>
        <p:spPr>
          <a:xfrm>
            <a:off x="2819400" y="5783185"/>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78"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training data.</a:t>
            </a:r>
            <a:endParaRPr lang="en-CA" sz="2800" dirty="0">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1" name="Group 180"/>
          <p:cNvGrpSpPr/>
          <p:nvPr/>
        </p:nvGrpSpPr>
        <p:grpSpPr>
          <a:xfrm>
            <a:off x="710989" y="1216302"/>
            <a:ext cx="584411" cy="612498"/>
            <a:chOff x="4648201" y="2142350"/>
            <a:chExt cx="584411" cy="612498"/>
          </a:xfrm>
        </p:grpSpPr>
        <p:pic>
          <p:nvPicPr>
            <p:cNvPr id="182" name="Picture 6" descr="https://encrypted-tbn2.gstatic.com/images?q=tbn:ANd9GcQxi0BXRGGWwpZlLt6x5i_eKwXhaJLwx7Ku7fvdkqS2tzyVEg1gR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3144" t="9484" r="20050" b="3163"/>
            <a:stretch/>
          </p:blipFill>
          <p:spPr bwMode="auto">
            <a:xfrm>
              <a:off x="4648201" y="2142350"/>
              <a:ext cx="527689" cy="540000"/>
            </a:xfrm>
            <a:prstGeom prst="rect">
              <a:avLst/>
            </a:prstGeom>
            <a:noFill/>
            <a:ln w="25400">
              <a:solidFill>
                <a:schemeClr val="bg2"/>
              </a:solidFill>
            </a:ln>
            <a:extLst>
              <a:ext uri="{909E8E84-426E-40DD-AFC4-6F175D3DCCD1}">
                <a14:hiddenFill xmlns:a14="http://schemas.microsoft.com/office/drawing/2010/main">
                  <a:solidFill>
                    <a:srgbClr val="FFFFFF"/>
                  </a:solidFill>
                </a14:hiddenFill>
              </a:ext>
            </a:extLst>
          </p:spPr>
        </p:pic>
        <p:sp>
          <p:nvSpPr>
            <p:cNvPr id="183" name="Rectangle 182"/>
            <p:cNvSpPr/>
            <p:nvPr/>
          </p:nvSpPr>
          <p:spPr>
            <a:xfrm>
              <a:off x="4800600" y="2219980"/>
              <a:ext cx="364202" cy="523220"/>
            </a:xfrm>
            <a:prstGeom prst="rect">
              <a:avLst/>
            </a:prstGeom>
          </p:spPr>
          <p:txBody>
            <a:bodyPr wrap="none">
              <a:spAutoFit/>
            </a:bodyPr>
            <a:lstStyle/>
            <a:p>
              <a:r>
                <a:rPr lang="en-US" i="1" dirty="0">
                  <a:sym typeface="Symbol" panose="05050102010706020507" pitchFamily="18" charset="2"/>
                </a:rPr>
                <a:t>d</a:t>
              </a:r>
              <a:endParaRPr lang="en-CA" dirty="0"/>
            </a:p>
          </p:txBody>
        </p:sp>
        <p:sp>
          <p:nvSpPr>
            <p:cNvPr id="184" name="Rectangle 183"/>
            <p:cNvSpPr/>
            <p:nvPr/>
          </p:nvSpPr>
          <p:spPr>
            <a:xfrm>
              <a:off x="4927720" y="2231628"/>
              <a:ext cx="304892" cy="523220"/>
            </a:xfrm>
            <a:prstGeom prst="rect">
              <a:avLst/>
            </a:prstGeom>
          </p:spPr>
          <p:txBody>
            <a:bodyPr wrap="none">
              <a:spAutoFit/>
            </a:bodyPr>
            <a:lstStyle/>
            <a:p>
              <a:r>
                <a:rPr lang="en-US" b="1" i="1" dirty="0">
                  <a:sym typeface="Symbol" panose="05050102010706020507" pitchFamily="18" charset="2"/>
                </a:rPr>
                <a:t>´</a:t>
              </a:r>
              <a:endParaRPr lang="en-CA" b="1" dirty="0"/>
            </a:p>
          </p:txBody>
        </p:sp>
      </p:grpSp>
      <p:grpSp>
        <p:nvGrpSpPr>
          <p:cNvPr id="185" name="Group 184"/>
          <p:cNvGrpSpPr/>
          <p:nvPr/>
        </p:nvGrpSpPr>
        <p:grpSpPr>
          <a:xfrm>
            <a:off x="3810000" y="1090653"/>
            <a:ext cx="702786" cy="546100"/>
            <a:chOff x="3927264" y="-12700"/>
            <a:chExt cx="702786" cy="546100"/>
          </a:xfrm>
        </p:grpSpPr>
        <p:sp>
          <p:nvSpPr>
            <p:cNvPr id="186" name="Rectangle 185"/>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87" name="Rectangle 186"/>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88" name="Group 187"/>
          <p:cNvGrpSpPr/>
          <p:nvPr/>
        </p:nvGrpSpPr>
        <p:grpSpPr>
          <a:xfrm>
            <a:off x="3810000" y="518123"/>
            <a:ext cx="362214" cy="888230"/>
            <a:chOff x="3894887" y="1447802"/>
            <a:chExt cx="362214" cy="888230"/>
          </a:xfrm>
        </p:grpSpPr>
        <p:sp>
          <p:nvSpPr>
            <p:cNvPr id="189" name="Rectangle 188"/>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90" name="Straight Arrow Connector 189"/>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1543475599"/>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4" name="Text Box 33"/>
          <p:cNvSpPr txBox="1">
            <a:spLocks noChangeArrowheads="1"/>
          </p:cNvSpPr>
          <p:nvPr/>
        </p:nvSpPr>
        <p:spPr bwMode="auto">
          <a:xfrm rot="16200000">
            <a:off x="4603198" y="5702139"/>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FF00FF"/>
              </a:solidFill>
              <a:latin typeface="Times New Roman" panose="02020603050405020304" pitchFamily="18" charset="0"/>
              <a:cs typeface="Times New Roman" panose="02020603050405020304" pitchFamily="18" charset="0"/>
            </a:endParaRPr>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08" name="Rectangle 107"/>
          <p:cNvSpPr/>
          <p:nvPr/>
        </p:nvSpPr>
        <p:spPr>
          <a:xfrm>
            <a:off x="700308" y="45342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1,J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09"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9"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0" name="Text Box 33"/>
          <p:cNvSpPr txBox="1">
            <a:spLocks noChangeArrowheads="1"/>
          </p:cNvSpPr>
          <p:nvPr/>
        </p:nvSpPr>
        <p:spPr bwMode="auto">
          <a:xfrm rot="16200000">
            <a:off x="1291173" y="5702138"/>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00FFFF"/>
              </a:solidFill>
              <a:latin typeface="Times New Roman" panose="02020603050405020304" pitchFamily="18" charset="0"/>
              <a:cs typeface="Times New Roman" panose="02020603050405020304" pitchFamily="18" charset="0"/>
            </a:endParaRPr>
          </a:p>
        </p:txBody>
      </p:sp>
      <p:sp>
        <p:nvSpPr>
          <p:cNvPr id="121" name="Text Box 33"/>
          <p:cNvSpPr txBox="1">
            <a:spLocks noChangeArrowheads="1"/>
          </p:cNvSpPr>
          <p:nvPr/>
        </p:nvSpPr>
        <p:spPr bwMode="auto">
          <a:xfrm>
            <a:off x="3912570" y="4534283"/>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sp>
        <p:nvSpPr>
          <p:cNvPr id="129" name="Rectangle 128"/>
          <p:cNvSpPr/>
          <p:nvPr/>
        </p:nvSpPr>
        <p:spPr>
          <a:xfrm>
            <a:off x="702022" y="48723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2,J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78"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914284" y="4872335"/>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Rectangle 179"/>
          <p:cNvSpPr/>
          <p:nvPr/>
        </p:nvSpPr>
        <p:spPr>
          <a:xfrm>
            <a:off x="693584" y="6313411"/>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81"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82" name="Text Box 33"/>
          <p:cNvSpPr txBox="1">
            <a:spLocks noChangeArrowheads="1"/>
          </p:cNvSpPr>
          <p:nvPr/>
        </p:nvSpPr>
        <p:spPr bwMode="auto">
          <a:xfrm>
            <a:off x="3905846" y="6313411"/>
            <a:ext cx="24031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7" name="Group 186"/>
          <p:cNvGrpSpPr/>
          <p:nvPr/>
        </p:nvGrpSpPr>
        <p:grpSpPr>
          <a:xfrm>
            <a:off x="44268" y="5381159"/>
            <a:ext cx="641532" cy="601516"/>
            <a:chOff x="4635890" y="1543039"/>
            <a:chExt cx="641532" cy="601516"/>
          </a:xfrm>
        </p:grpSpPr>
        <p:grpSp>
          <p:nvGrpSpPr>
            <p:cNvPr id="188" name="Group 187"/>
            <p:cNvGrpSpPr/>
            <p:nvPr/>
          </p:nvGrpSpPr>
          <p:grpSpPr>
            <a:xfrm>
              <a:off x="4635890" y="1543039"/>
              <a:ext cx="540000" cy="540000"/>
              <a:chOff x="3220343" y="2894580"/>
              <a:chExt cx="540000" cy="540000"/>
            </a:xfrm>
          </p:grpSpPr>
          <p:sp>
            <p:nvSpPr>
              <p:cNvPr id="190" name="Rectangle 189"/>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9" name="Rectangle 188"/>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2" name="Group 191"/>
          <p:cNvGrpSpPr/>
          <p:nvPr/>
        </p:nvGrpSpPr>
        <p:grpSpPr>
          <a:xfrm>
            <a:off x="3347238" y="5381159"/>
            <a:ext cx="641532" cy="601516"/>
            <a:chOff x="4635890" y="1543039"/>
            <a:chExt cx="641532" cy="601516"/>
          </a:xfrm>
        </p:grpSpPr>
        <p:grpSp>
          <p:nvGrpSpPr>
            <p:cNvPr id="193" name="Group 192"/>
            <p:cNvGrpSpPr/>
            <p:nvPr/>
          </p:nvGrpSpPr>
          <p:grpSpPr>
            <a:xfrm>
              <a:off x="4635890" y="1543039"/>
              <a:ext cx="540000" cy="540000"/>
              <a:chOff x="3220343" y="2894580"/>
              <a:chExt cx="540000" cy="540000"/>
            </a:xfrm>
          </p:grpSpPr>
          <p:sp>
            <p:nvSpPr>
              <p:cNvPr id="195" name="Rectangle 19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6"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4" name="Rectangle 19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7" name="Group 196"/>
          <p:cNvGrpSpPr/>
          <p:nvPr/>
        </p:nvGrpSpPr>
        <p:grpSpPr>
          <a:xfrm>
            <a:off x="5131770" y="3917460"/>
            <a:ext cx="543876" cy="540000"/>
            <a:chOff x="5181600" y="2743200"/>
            <a:chExt cx="543876" cy="540000"/>
          </a:xfrm>
        </p:grpSpPr>
        <p:pic>
          <p:nvPicPr>
            <p:cNvPr id="19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99" name="Rectangle 19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0" name="Rectangle 19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1" name="Group 200"/>
          <p:cNvGrpSpPr/>
          <p:nvPr/>
        </p:nvGrpSpPr>
        <p:grpSpPr>
          <a:xfrm>
            <a:off x="6474339" y="5792415"/>
            <a:ext cx="543876" cy="540000"/>
            <a:chOff x="5181600" y="2743200"/>
            <a:chExt cx="543876" cy="540000"/>
          </a:xfrm>
        </p:grpSpPr>
        <p:pic>
          <p:nvPicPr>
            <p:cNvPr id="202"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03" name="Rectangle 202"/>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4" name="Rectangle 203"/>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5" name="Group 204"/>
          <p:cNvGrpSpPr/>
          <p:nvPr/>
        </p:nvGrpSpPr>
        <p:grpSpPr>
          <a:xfrm>
            <a:off x="7330635" y="3850757"/>
            <a:ext cx="525780" cy="584473"/>
            <a:chOff x="4055280" y="3839232"/>
            <a:chExt cx="525780" cy="584473"/>
          </a:xfrm>
        </p:grpSpPr>
        <p:pic>
          <p:nvPicPr>
            <p:cNvPr id="20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07" name="Rectangle 20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08" name="Group 207"/>
          <p:cNvGrpSpPr/>
          <p:nvPr/>
        </p:nvGrpSpPr>
        <p:grpSpPr>
          <a:xfrm>
            <a:off x="833120" y="3835400"/>
            <a:ext cx="525780" cy="584473"/>
            <a:chOff x="4055280" y="3839232"/>
            <a:chExt cx="525780" cy="584473"/>
          </a:xfrm>
        </p:grpSpPr>
        <p:pic>
          <p:nvPicPr>
            <p:cNvPr id="209"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10" name="Rectangle 209"/>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211"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Same for all training data.</a:t>
            </a:r>
            <a:endParaRPr lang="en-CA" sz="2800" dirty="0">
              <a:latin typeface="Times New Roman" panose="02020603050405020304" pitchFamily="18" charset="0"/>
              <a:cs typeface="Times New Roman" panose="02020603050405020304" pitchFamily="18" charset="0"/>
            </a:endParaRPr>
          </a:p>
        </p:txBody>
      </p:sp>
      <p:sp>
        <p:nvSpPr>
          <p:cNvPr id="212"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13"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14" name="Group 213"/>
          <p:cNvGrpSpPr/>
          <p:nvPr/>
        </p:nvGrpSpPr>
        <p:grpSpPr>
          <a:xfrm>
            <a:off x="3545406" y="480060"/>
            <a:ext cx="180774" cy="2363274"/>
            <a:chOff x="4008388" y="965526"/>
            <a:chExt cx="180774" cy="2363274"/>
          </a:xfrm>
          <a:solidFill>
            <a:srgbClr val="00FFFF"/>
          </a:solidFill>
        </p:grpSpPr>
        <p:sp>
          <p:nvSpPr>
            <p:cNvPr id="215" name="Oval 214"/>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216" name="Oval 215"/>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17" name="Oval 216"/>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18" name="Oval 217"/>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19" name="Oval 218"/>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20" name="Oval 219"/>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21" name="Oval 220"/>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22" name="Oval 221"/>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23" name="Oval 222"/>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224" name="Group 223"/>
          <p:cNvGrpSpPr/>
          <p:nvPr/>
        </p:nvGrpSpPr>
        <p:grpSpPr>
          <a:xfrm>
            <a:off x="609600" y="304800"/>
            <a:ext cx="1582484" cy="1471466"/>
            <a:chOff x="609600" y="304800"/>
            <a:chExt cx="1582484" cy="1471466"/>
          </a:xfrm>
        </p:grpSpPr>
        <p:grpSp>
          <p:nvGrpSpPr>
            <p:cNvPr id="225" name="Group 224"/>
            <p:cNvGrpSpPr/>
            <p:nvPr/>
          </p:nvGrpSpPr>
          <p:grpSpPr>
            <a:xfrm>
              <a:off x="685800" y="1174750"/>
              <a:ext cx="641532" cy="601516"/>
              <a:chOff x="4635890" y="1543039"/>
              <a:chExt cx="641532" cy="601516"/>
            </a:xfrm>
          </p:grpSpPr>
          <p:grpSp>
            <p:nvGrpSpPr>
              <p:cNvPr id="227" name="Group 226"/>
              <p:cNvGrpSpPr/>
              <p:nvPr/>
            </p:nvGrpSpPr>
            <p:grpSpPr>
              <a:xfrm>
                <a:off x="4635890" y="1543039"/>
                <a:ext cx="540000" cy="540000"/>
                <a:chOff x="3220343" y="2894580"/>
                <a:chExt cx="540000" cy="540000"/>
              </a:xfrm>
            </p:grpSpPr>
            <p:sp>
              <p:nvSpPr>
                <p:cNvPr id="229" name="Rectangle 22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30"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228" name="Rectangle 22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226" name="Rectangle 225"/>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231" name="Group 230"/>
          <p:cNvGrpSpPr/>
          <p:nvPr/>
        </p:nvGrpSpPr>
        <p:grpSpPr>
          <a:xfrm>
            <a:off x="2133600" y="693546"/>
            <a:ext cx="230011" cy="1097404"/>
            <a:chOff x="3657600" y="1066802"/>
            <a:chExt cx="258812" cy="839758"/>
          </a:xfrm>
        </p:grpSpPr>
        <p:sp>
          <p:nvSpPr>
            <p:cNvPr id="232" name="Rectangle 231"/>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233" name="Straight Arrow Connector 232"/>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234" name="Group 233"/>
          <p:cNvGrpSpPr/>
          <p:nvPr/>
        </p:nvGrpSpPr>
        <p:grpSpPr>
          <a:xfrm>
            <a:off x="2133600" y="12700"/>
            <a:ext cx="543876" cy="540000"/>
            <a:chOff x="5181600" y="2743200"/>
            <a:chExt cx="543876" cy="540000"/>
          </a:xfrm>
        </p:grpSpPr>
        <p:pic>
          <p:nvPicPr>
            <p:cNvPr id="235"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36" name="Rectangle 235"/>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37" name="Rectangle 236"/>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38" name="Group 237"/>
          <p:cNvGrpSpPr/>
          <p:nvPr/>
        </p:nvGrpSpPr>
        <p:grpSpPr>
          <a:xfrm>
            <a:off x="1752600" y="1499883"/>
            <a:ext cx="703950" cy="537000"/>
            <a:chOff x="1524000" y="1295400"/>
            <a:chExt cx="703950" cy="537000"/>
          </a:xfrm>
        </p:grpSpPr>
        <p:sp>
          <p:nvSpPr>
            <p:cNvPr id="239" name="Rectangle 238"/>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0" name="Rectangle 239"/>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grpSp>
        <p:nvGrpSpPr>
          <p:cNvPr id="241" name="Group 240"/>
          <p:cNvGrpSpPr/>
          <p:nvPr/>
        </p:nvGrpSpPr>
        <p:grpSpPr>
          <a:xfrm>
            <a:off x="3308073" y="-31804"/>
            <a:ext cx="525780" cy="584473"/>
            <a:chOff x="4055280" y="3839232"/>
            <a:chExt cx="525780" cy="584473"/>
          </a:xfrm>
        </p:grpSpPr>
        <p:pic>
          <p:nvPicPr>
            <p:cNvPr id="242"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43" name="Rectangle 242"/>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44" name="Group 243"/>
          <p:cNvGrpSpPr/>
          <p:nvPr/>
        </p:nvGrpSpPr>
        <p:grpSpPr>
          <a:xfrm>
            <a:off x="2723859" y="987000"/>
            <a:ext cx="848189" cy="830997"/>
            <a:chOff x="2723860" y="0"/>
            <a:chExt cx="705140" cy="830997"/>
          </a:xfrm>
        </p:grpSpPr>
        <p:sp>
          <p:nvSpPr>
            <p:cNvPr id="245" name="Rectangle 244"/>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6" name="Rectangle 245"/>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247" name="Group 246"/>
          <p:cNvGrpSpPr/>
          <p:nvPr/>
        </p:nvGrpSpPr>
        <p:grpSpPr>
          <a:xfrm>
            <a:off x="3810000" y="1090653"/>
            <a:ext cx="702786" cy="546100"/>
            <a:chOff x="3927264" y="-12700"/>
            <a:chExt cx="702786" cy="546100"/>
          </a:xfrm>
        </p:grpSpPr>
        <p:sp>
          <p:nvSpPr>
            <p:cNvPr id="248" name="Rectangle 247"/>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9" name="Rectangle 248"/>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250" name="Group 249"/>
          <p:cNvGrpSpPr/>
          <p:nvPr/>
        </p:nvGrpSpPr>
        <p:grpSpPr>
          <a:xfrm>
            <a:off x="3810000" y="518123"/>
            <a:ext cx="362214" cy="888230"/>
            <a:chOff x="3894887" y="1447802"/>
            <a:chExt cx="362214" cy="888230"/>
          </a:xfrm>
        </p:grpSpPr>
        <p:sp>
          <p:nvSpPr>
            <p:cNvPr id="251" name="Rectangle 250"/>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252" name="Straight Arrow Connector 251"/>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spTree>
    <p:extLst>
      <p:ext uri="{BB962C8B-B14F-4D97-AF65-F5344CB8AC3E}">
        <p14:creationId xmlns:p14="http://schemas.microsoft.com/office/powerpoint/2010/main" val="3388645469"/>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4" name="Text Box 33"/>
          <p:cNvSpPr txBox="1">
            <a:spLocks noChangeArrowheads="1"/>
          </p:cNvSpPr>
          <p:nvPr/>
        </p:nvSpPr>
        <p:spPr bwMode="auto">
          <a:xfrm rot="16200000">
            <a:off x="4603198" y="5702139"/>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FF00FF"/>
              </a:solidFill>
              <a:latin typeface="Times New Roman" panose="02020603050405020304" pitchFamily="18" charset="0"/>
              <a:cs typeface="Times New Roman" panose="02020603050405020304" pitchFamily="18" charset="0"/>
            </a:endParaRPr>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08" name="Rectangle 107"/>
          <p:cNvSpPr/>
          <p:nvPr/>
        </p:nvSpPr>
        <p:spPr>
          <a:xfrm>
            <a:off x="700308" y="45342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1,J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09"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9"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0" name="Text Box 33"/>
          <p:cNvSpPr txBox="1">
            <a:spLocks noChangeArrowheads="1"/>
          </p:cNvSpPr>
          <p:nvPr/>
        </p:nvSpPr>
        <p:spPr bwMode="auto">
          <a:xfrm rot="16200000">
            <a:off x="1291173" y="5702138"/>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00FFFF"/>
              </a:solidFill>
              <a:latin typeface="Times New Roman" panose="02020603050405020304" pitchFamily="18" charset="0"/>
              <a:cs typeface="Times New Roman" panose="02020603050405020304" pitchFamily="18" charset="0"/>
            </a:endParaRPr>
          </a:p>
        </p:txBody>
      </p:sp>
      <p:sp>
        <p:nvSpPr>
          <p:cNvPr id="121" name="Text Box 33"/>
          <p:cNvSpPr txBox="1">
            <a:spLocks noChangeArrowheads="1"/>
          </p:cNvSpPr>
          <p:nvPr/>
        </p:nvSpPr>
        <p:spPr bwMode="auto">
          <a:xfrm>
            <a:off x="3912570" y="4534283"/>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sp>
        <p:nvSpPr>
          <p:cNvPr id="129" name="Rectangle 128"/>
          <p:cNvSpPr/>
          <p:nvPr/>
        </p:nvSpPr>
        <p:spPr>
          <a:xfrm>
            <a:off x="702022" y="48723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2,J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78"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914284" y="4872335"/>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Rectangle 179"/>
          <p:cNvSpPr/>
          <p:nvPr/>
        </p:nvSpPr>
        <p:spPr>
          <a:xfrm>
            <a:off x="693584" y="6313411"/>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81"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82" name="Text Box 33"/>
          <p:cNvSpPr txBox="1">
            <a:spLocks noChangeArrowheads="1"/>
          </p:cNvSpPr>
          <p:nvPr/>
        </p:nvSpPr>
        <p:spPr bwMode="auto">
          <a:xfrm>
            <a:off x="3905846" y="6313411"/>
            <a:ext cx="24031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7" name="Group 186"/>
          <p:cNvGrpSpPr/>
          <p:nvPr/>
        </p:nvGrpSpPr>
        <p:grpSpPr>
          <a:xfrm>
            <a:off x="44268" y="5381159"/>
            <a:ext cx="641532" cy="601516"/>
            <a:chOff x="4635890" y="1543039"/>
            <a:chExt cx="641532" cy="601516"/>
          </a:xfrm>
        </p:grpSpPr>
        <p:grpSp>
          <p:nvGrpSpPr>
            <p:cNvPr id="188" name="Group 187"/>
            <p:cNvGrpSpPr/>
            <p:nvPr/>
          </p:nvGrpSpPr>
          <p:grpSpPr>
            <a:xfrm>
              <a:off x="4635890" y="1543039"/>
              <a:ext cx="540000" cy="540000"/>
              <a:chOff x="3220343" y="2894580"/>
              <a:chExt cx="540000" cy="540000"/>
            </a:xfrm>
          </p:grpSpPr>
          <p:sp>
            <p:nvSpPr>
              <p:cNvPr id="190" name="Rectangle 189"/>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9" name="Rectangle 188"/>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2" name="Group 191"/>
          <p:cNvGrpSpPr/>
          <p:nvPr/>
        </p:nvGrpSpPr>
        <p:grpSpPr>
          <a:xfrm>
            <a:off x="3347238" y="5381159"/>
            <a:ext cx="641532" cy="601516"/>
            <a:chOff x="4635890" y="1543039"/>
            <a:chExt cx="641532" cy="601516"/>
          </a:xfrm>
        </p:grpSpPr>
        <p:grpSp>
          <p:nvGrpSpPr>
            <p:cNvPr id="193" name="Group 192"/>
            <p:cNvGrpSpPr/>
            <p:nvPr/>
          </p:nvGrpSpPr>
          <p:grpSpPr>
            <a:xfrm>
              <a:off x="4635890" y="1543039"/>
              <a:ext cx="540000" cy="540000"/>
              <a:chOff x="3220343" y="2894580"/>
              <a:chExt cx="540000" cy="540000"/>
            </a:xfrm>
          </p:grpSpPr>
          <p:sp>
            <p:nvSpPr>
              <p:cNvPr id="195" name="Rectangle 19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6"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4" name="Rectangle 19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7" name="Group 196"/>
          <p:cNvGrpSpPr/>
          <p:nvPr/>
        </p:nvGrpSpPr>
        <p:grpSpPr>
          <a:xfrm>
            <a:off x="5131770" y="3917460"/>
            <a:ext cx="543876" cy="540000"/>
            <a:chOff x="5181600" y="2743200"/>
            <a:chExt cx="543876" cy="540000"/>
          </a:xfrm>
        </p:grpSpPr>
        <p:pic>
          <p:nvPicPr>
            <p:cNvPr id="19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99" name="Rectangle 19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0" name="Rectangle 19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1" name="Group 200"/>
          <p:cNvGrpSpPr/>
          <p:nvPr/>
        </p:nvGrpSpPr>
        <p:grpSpPr>
          <a:xfrm>
            <a:off x="6474339" y="5792415"/>
            <a:ext cx="543876" cy="540000"/>
            <a:chOff x="5181600" y="2743200"/>
            <a:chExt cx="543876" cy="540000"/>
          </a:xfrm>
        </p:grpSpPr>
        <p:pic>
          <p:nvPicPr>
            <p:cNvPr id="202"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03" name="Rectangle 202"/>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4" name="Rectangle 203"/>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5" name="Group 204"/>
          <p:cNvGrpSpPr/>
          <p:nvPr/>
        </p:nvGrpSpPr>
        <p:grpSpPr>
          <a:xfrm>
            <a:off x="7330635" y="3850757"/>
            <a:ext cx="525780" cy="584473"/>
            <a:chOff x="4055280" y="3839232"/>
            <a:chExt cx="525780" cy="584473"/>
          </a:xfrm>
        </p:grpSpPr>
        <p:pic>
          <p:nvPicPr>
            <p:cNvPr id="20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07" name="Rectangle 20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08" name="Group 207"/>
          <p:cNvGrpSpPr/>
          <p:nvPr/>
        </p:nvGrpSpPr>
        <p:grpSpPr>
          <a:xfrm>
            <a:off x="833120" y="3835400"/>
            <a:ext cx="525780" cy="584473"/>
            <a:chOff x="4055280" y="3839232"/>
            <a:chExt cx="525780" cy="584473"/>
          </a:xfrm>
        </p:grpSpPr>
        <p:pic>
          <p:nvPicPr>
            <p:cNvPr id="209"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10" name="Rectangle 209"/>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211"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Actually, this is the definition of matrix multiplication. </a:t>
            </a:r>
            <a:endParaRPr lang="en-CA" sz="2800" dirty="0">
              <a:latin typeface="Times New Roman" panose="02020603050405020304" pitchFamily="18" charset="0"/>
              <a:cs typeface="Times New Roman" panose="02020603050405020304" pitchFamily="18" charset="0"/>
            </a:endParaRPr>
          </a:p>
        </p:txBody>
      </p:sp>
      <p:sp>
        <p:nvSpPr>
          <p:cNvPr id="212"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13"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0" name="TextBox 109"/>
          <p:cNvSpPr txBox="1"/>
          <p:nvPr/>
        </p:nvSpPr>
        <p:spPr>
          <a:xfrm>
            <a:off x="457200" y="2858271"/>
            <a:ext cx="3291672" cy="4572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nvGrpSpPr>
          <p:cNvPr id="111" name="Group 110"/>
          <p:cNvGrpSpPr/>
          <p:nvPr/>
        </p:nvGrpSpPr>
        <p:grpSpPr>
          <a:xfrm>
            <a:off x="996465" y="4572000"/>
            <a:ext cx="6759135" cy="2088000"/>
            <a:chOff x="996465" y="4572000"/>
            <a:chExt cx="6759135" cy="2088000"/>
          </a:xfrm>
        </p:grpSpPr>
        <p:sp>
          <p:nvSpPr>
            <p:cNvPr id="112" name="TextBox 111"/>
            <p:cNvSpPr txBox="1"/>
            <p:nvPr/>
          </p:nvSpPr>
          <p:spPr>
            <a:xfrm>
              <a:off x="4075800" y="5458260"/>
              <a:ext cx="1944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3" name="TextBox 112"/>
            <p:cNvSpPr txBox="1"/>
            <p:nvPr/>
          </p:nvSpPr>
          <p:spPr>
            <a:xfrm>
              <a:off x="7467600" y="4572000"/>
              <a:ext cx="288000" cy="20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4" name="TextBox 113"/>
            <p:cNvSpPr txBox="1"/>
            <p:nvPr/>
          </p:nvSpPr>
          <p:spPr>
            <a:xfrm>
              <a:off x="996465" y="5481705"/>
              <a:ext cx="288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grpSp>
        <p:nvGrpSpPr>
          <p:cNvPr id="139" name="Group 138"/>
          <p:cNvGrpSpPr/>
          <p:nvPr/>
        </p:nvGrpSpPr>
        <p:grpSpPr>
          <a:xfrm>
            <a:off x="3810000" y="1090653"/>
            <a:ext cx="702786" cy="546100"/>
            <a:chOff x="3927264" y="-12700"/>
            <a:chExt cx="702786" cy="546100"/>
          </a:xfrm>
        </p:grpSpPr>
        <p:sp>
          <p:nvSpPr>
            <p:cNvPr id="140" name="Rectangle 139"/>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1" name="Rectangle 140"/>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42" name="Group 141"/>
          <p:cNvGrpSpPr/>
          <p:nvPr/>
        </p:nvGrpSpPr>
        <p:grpSpPr>
          <a:xfrm>
            <a:off x="3810000" y="518123"/>
            <a:ext cx="362214" cy="888230"/>
            <a:chOff x="3894887" y="1447802"/>
            <a:chExt cx="362214" cy="888230"/>
          </a:xfrm>
        </p:grpSpPr>
        <p:sp>
          <p:nvSpPr>
            <p:cNvPr id="152" name="Rectangle 151"/>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53" name="Straight Arrow Connector 152"/>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cxnSp>
        <p:nvCxnSpPr>
          <p:cNvPr id="155" name="Straight Arrow Connector 154"/>
          <p:cNvCxnSpPr/>
          <p:nvPr/>
        </p:nvCxnSpPr>
        <p:spPr bwMode="auto">
          <a:xfrm flipV="1">
            <a:off x="4269827" y="5586824"/>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56" name="Straight Arrow Connector 155"/>
          <p:cNvCxnSpPr/>
          <p:nvPr/>
        </p:nvCxnSpPr>
        <p:spPr bwMode="auto">
          <a:xfrm flipH="1">
            <a:off x="7623528" y="4800600"/>
            <a:ext cx="1" cy="1676402"/>
          </a:xfrm>
          <a:prstGeom prst="straightConnector1">
            <a:avLst/>
          </a:prstGeom>
          <a:noFill/>
          <a:ln w="38100" cap="sq" cmpd="sng" algn="ctr">
            <a:solidFill>
              <a:schemeClr val="hlink"/>
            </a:solidFill>
            <a:prstDash val="solid"/>
            <a:round/>
            <a:headEnd type="none" w="med" len="med"/>
            <a:tailEnd type="triangle"/>
          </a:ln>
          <a:effectLst/>
        </p:spPr>
      </p:cxnSp>
      <p:grpSp>
        <p:nvGrpSpPr>
          <p:cNvPr id="154" name="Group 153">
            <a:extLst>
              <a:ext uri="{FF2B5EF4-FFF2-40B4-BE49-F238E27FC236}">
                <a16:creationId xmlns:a16="http://schemas.microsoft.com/office/drawing/2014/main" id="{6E36162A-2675-4716-BA99-A5045F73D9A0}"/>
              </a:ext>
            </a:extLst>
          </p:cNvPr>
          <p:cNvGrpSpPr/>
          <p:nvPr/>
        </p:nvGrpSpPr>
        <p:grpSpPr>
          <a:xfrm>
            <a:off x="3545406" y="480060"/>
            <a:ext cx="180774" cy="2363274"/>
            <a:chOff x="4008388" y="965526"/>
            <a:chExt cx="180774" cy="2363274"/>
          </a:xfrm>
          <a:solidFill>
            <a:srgbClr val="00FFFF"/>
          </a:solidFill>
        </p:grpSpPr>
        <p:sp>
          <p:nvSpPr>
            <p:cNvPr id="157" name="Oval 156">
              <a:extLst>
                <a:ext uri="{FF2B5EF4-FFF2-40B4-BE49-F238E27FC236}">
                  <a16:creationId xmlns:a16="http://schemas.microsoft.com/office/drawing/2014/main" id="{644EF481-C524-4438-A6B8-0EDD1E7B6FE1}"/>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58" name="Oval 157">
              <a:extLst>
                <a:ext uri="{FF2B5EF4-FFF2-40B4-BE49-F238E27FC236}">
                  <a16:creationId xmlns:a16="http://schemas.microsoft.com/office/drawing/2014/main" id="{9EEE62C0-EADF-4114-B112-F220890BA1CE}"/>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59" name="Oval 158">
              <a:extLst>
                <a:ext uri="{FF2B5EF4-FFF2-40B4-BE49-F238E27FC236}">
                  <a16:creationId xmlns:a16="http://schemas.microsoft.com/office/drawing/2014/main" id="{A542C33D-DDF7-47D8-B864-00DBB15FFF39}"/>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3B4E15A8-2BE4-4A83-9157-119F25B0D08C}"/>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E2E78116-0E19-4B5B-980A-82781BA83AF8}"/>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388F86FF-1AF4-44D5-A551-854E4C30F7A4}"/>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72" name="Oval 171">
              <a:extLst>
                <a:ext uri="{FF2B5EF4-FFF2-40B4-BE49-F238E27FC236}">
                  <a16:creationId xmlns:a16="http://schemas.microsoft.com/office/drawing/2014/main" id="{287B7BDD-5F33-4905-AEA0-972CF31AA67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73" name="Oval 172">
              <a:extLst>
                <a:ext uri="{FF2B5EF4-FFF2-40B4-BE49-F238E27FC236}">
                  <a16:creationId xmlns:a16="http://schemas.microsoft.com/office/drawing/2014/main" id="{0BD6A21C-1B1A-44E9-A946-1191DD546F2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F425C3E0-E912-4CD8-887A-77BD4F1E972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130" name="Group 129"/>
          <p:cNvGrpSpPr/>
          <p:nvPr/>
        </p:nvGrpSpPr>
        <p:grpSpPr>
          <a:xfrm>
            <a:off x="3308073" y="-31804"/>
            <a:ext cx="525780" cy="584473"/>
            <a:chOff x="4055280" y="3839232"/>
            <a:chExt cx="525780" cy="584473"/>
          </a:xfrm>
        </p:grpSpPr>
        <p:pic>
          <p:nvPicPr>
            <p:cNvPr id="137"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38" name="Rectangle 137"/>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Tree>
    <p:extLst>
      <p:ext uri="{BB962C8B-B14F-4D97-AF65-F5344CB8AC3E}">
        <p14:creationId xmlns:p14="http://schemas.microsoft.com/office/powerpoint/2010/main" val="668199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0"/>
                                        </p:tgtEl>
                                        <p:attrNameLst>
                                          <p:attrName>style.visibility</p:attrName>
                                        </p:attrNameLst>
                                      </p:cBhvr>
                                      <p:to>
                                        <p:strVal val="visible"/>
                                      </p:to>
                                    </p:set>
                                    <p:anim calcmode="lin" valueType="num">
                                      <p:cBhvr additive="base">
                                        <p:cTn id="7" dur="500" fill="hold"/>
                                        <p:tgtEl>
                                          <p:spTgt spid="110"/>
                                        </p:tgtEl>
                                        <p:attrNameLst>
                                          <p:attrName>ppt_x</p:attrName>
                                        </p:attrNameLst>
                                      </p:cBhvr>
                                      <p:tavLst>
                                        <p:tav tm="0">
                                          <p:val>
                                            <p:strVal val="0-#ppt_w/2"/>
                                          </p:val>
                                        </p:tav>
                                        <p:tav tm="100000">
                                          <p:val>
                                            <p:strVal val="#ppt_x"/>
                                          </p:val>
                                        </p:tav>
                                      </p:tavLst>
                                    </p:anim>
                                    <p:anim calcmode="lin" valueType="num">
                                      <p:cBhvr additive="base">
                                        <p:cTn id="8" dur="500" fill="hold"/>
                                        <p:tgtEl>
                                          <p:spTgt spid="1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11"/>
                                        </p:tgtEl>
                                        <p:attrNameLst>
                                          <p:attrName>style.visibility</p:attrName>
                                        </p:attrNameLst>
                                      </p:cBhvr>
                                      <p:to>
                                        <p:strVal val="visible"/>
                                      </p:to>
                                    </p:set>
                                    <p:anim calcmode="lin" valueType="num">
                                      <p:cBhvr additive="base">
                                        <p:cTn id="11" dur="500" fill="hold"/>
                                        <p:tgtEl>
                                          <p:spTgt spid="211"/>
                                        </p:tgtEl>
                                        <p:attrNameLst>
                                          <p:attrName>ppt_x</p:attrName>
                                        </p:attrNameLst>
                                      </p:cBhvr>
                                      <p:tavLst>
                                        <p:tav tm="0">
                                          <p:val>
                                            <p:strVal val="0-#ppt_w/2"/>
                                          </p:val>
                                        </p:tav>
                                        <p:tav tm="100000">
                                          <p:val>
                                            <p:strVal val="#ppt_x"/>
                                          </p:val>
                                        </p:tav>
                                      </p:tavLst>
                                    </p:anim>
                                    <p:anim calcmode="lin" valueType="num">
                                      <p:cBhvr additive="base">
                                        <p:cTn id="12" dur="500" fill="hold"/>
                                        <p:tgtEl>
                                          <p:spTgt spid="21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11"/>
                                        </p:tgtEl>
                                        <p:attrNameLst>
                                          <p:attrName>style.visibility</p:attrName>
                                        </p:attrNameLst>
                                      </p:cBhvr>
                                      <p:to>
                                        <p:strVal val="visible"/>
                                      </p:to>
                                    </p:set>
                                    <p:anim calcmode="lin" valueType="num">
                                      <p:cBhvr additive="base">
                                        <p:cTn id="17" dur="500" fill="hold"/>
                                        <p:tgtEl>
                                          <p:spTgt spid="111"/>
                                        </p:tgtEl>
                                        <p:attrNameLst>
                                          <p:attrName>ppt_x</p:attrName>
                                        </p:attrNameLst>
                                      </p:cBhvr>
                                      <p:tavLst>
                                        <p:tav tm="0">
                                          <p:val>
                                            <p:strVal val="0-#ppt_w/2"/>
                                          </p:val>
                                        </p:tav>
                                        <p:tav tm="100000">
                                          <p:val>
                                            <p:strVal val="#ppt_x"/>
                                          </p:val>
                                        </p:tav>
                                      </p:tavLst>
                                    </p:anim>
                                    <p:anim calcmode="lin" valueType="num">
                                      <p:cBhvr additive="base">
                                        <p:cTn id="1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55"/>
                                        </p:tgtEl>
                                        <p:attrNameLst>
                                          <p:attrName>style.visibility</p:attrName>
                                        </p:attrNameLst>
                                      </p:cBhvr>
                                      <p:to>
                                        <p:strVal val="visible"/>
                                      </p:to>
                                    </p:set>
                                    <p:anim calcmode="lin" valueType="num">
                                      <p:cBhvr additive="base">
                                        <p:cTn id="23" dur="500" fill="hold"/>
                                        <p:tgtEl>
                                          <p:spTgt spid="155"/>
                                        </p:tgtEl>
                                        <p:attrNameLst>
                                          <p:attrName>ppt_x</p:attrName>
                                        </p:attrNameLst>
                                      </p:cBhvr>
                                      <p:tavLst>
                                        <p:tav tm="0">
                                          <p:val>
                                            <p:strVal val="0-#ppt_w/2"/>
                                          </p:val>
                                        </p:tav>
                                        <p:tav tm="100000">
                                          <p:val>
                                            <p:strVal val="#ppt_x"/>
                                          </p:val>
                                        </p:tav>
                                      </p:tavLst>
                                    </p:anim>
                                    <p:anim calcmode="lin" valueType="num">
                                      <p:cBhvr additive="base">
                                        <p:cTn id="24" dur="500" fill="hold"/>
                                        <p:tgtEl>
                                          <p:spTgt spid="155"/>
                                        </p:tgtEl>
                                        <p:attrNameLst>
                                          <p:attrName>ppt_y</p:attrName>
                                        </p:attrNameLst>
                                      </p:cBhvr>
                                      <p:tavLst>
                                        <p:tav tm="0">
                                          <p:val>
                                            <p:strVal val="#ppt_y"/>
                                          </p:val>
                                        </p:tav>
                                        <p:tav tm="100000">
                                          <p:val>
                                            <p:strVal val="#ppt_y"/>
                                          </p:val>
                                        </p:tav>
                                      </p:tavLst>
                                    </p:anim>
                                  </p:childTnLst>
                                </p:cTn>
                              </p:par>
                              <p:par>
                                <p:cTn id="25" presetID="2" presetClass="entr" presetSubtype="1" fill="hold" nodeType="withEffect">
                                  <p:stCondLst>
                                    <p:cond delay="0"/>
                                  </p:stCondLst>
                                  <p:childTnLst>
                                    <p:set>
                                      <p:cBhvr>
                                        <p:cTn id="26" dur="1" fill="hold">
                                          <p:stCondLst>
                                            <p:cond delay="0"/>
                                          </p:stCondLst>
                                        </p:cTn>
                                        <p:tgtEl>
                                          <p:spTgt spid="156"/>
                                        </p:tgtEl>
                                        <p:attrNameLst>
                                          <p:attrName>style.visibility</p:attrName>
                                        </p:attrNameLst>
                                      </p:cBhvr>
                                      <p:to>
                                        <p:strVal val="visible"/>
                                      </p:to>
                                    </p:set>
                                    <p:anim calcmode="lin" valueType="num">
                                      <p:cBhvr additive="base">
                                        <p:cTn id="27" dur="500" fill="hold"/>
                                        <p:tgtEl>
                                          <p:spTgt spid="156"/>
                                        </p:tgtEl>
                                        <p:attrNameLst>
                                          <p:attrName>ppt_x</p:attrName>
                                        </p:attrNameLst>
                                      </p:cBhvr>
                                      <p:tavLst>
                                        <p:tav tm="0">
                                          <p:val>
                                            <p:strVal val="#ppt_x"/>
                                          </p:val>
                                        </p:tav>
                                        <p:tav tm="100000">
                                          <p:val>
                                            <p:strVal val="#ppt_x"/>
                                          </p:val>
                                        </p:tav>
                                      </p:tavLst>
                                    </p:anim>
                                    <p:anim calcmode="lin" valueType="num">
                                      <p:cBhvr additive="base">
                                        <p:cTn id="28" dur="500" fill="hold"/>
                                        <p:tgtEl>
                                          <p:spTgt spid="1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P spid="110"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200" y="152400"/>
            <a:ext cx="9144000" cy="6553200"/>
          </a:xfrm>
        </p:spPr>
        <p:txBody>
          <a:bodyPr/>
          <a:lstStyle/>
          <a:p>
            <a:pPr lvl="0"/>
            <a:r>
              <a:rPr lang="en-CA" sz="2000" dirty="0">
                <a:effectLst/>
                <a:latin typeface="Times New Roman" panose="02020603050405020304" pitchFamily="18" charset="0"/>
                <a:cs typeface="Times New Roman" panose="02020603050405020304" pitchFamily="18" charset="0"/>
              </a:rPr>
              <a:t>Goal: To present the intuition of the math behind machine learning to people who have zero math back ground. Some the magic, hopes, fears  of machine learning are presented followed by an overview of gradient decent for supervised learning.</a:t>
            </a:r>
          </a:p>
          <a:p>
            <a:pPr lvl="0"/>
            <a:endParaRPr lang="en-CA" sz="2000" dirty="0">
              <a:effectLst/>
              <a:latin typeface="Times New Roman" panose="02020603050405020304" pitchFamily="18" charset="0"/>
              <a:cs typeface="Times New Roman" panose="02020603050405020304" pitchFamily="18" charset="0"/>
            </a:endParaRPr>
          </a:p>
          <a:p>
            <a:pPr lvl="0"/>
            <a:r>
              <a:rPr lang="en-CA" sz="2000" dirty="0">
                <a:effectLst/>
                <a:latin typeface="Times New Roman" panose="02020603050405020304" pitchFamily="18" charset="0"/>
                <a:cs typeface="Times New Roman" panose="02020603050405020304" pitchFamily="18" charset="0"/>
              </a:rPr>
              <a:t>Machine Learning: </a:t>
            </a:r>
            <a:br>
              <a:rPr lang="en-CA" sz="2000" dirty="0">
                <a:effectLst/>
                <a:latin typeface="Times New Roman" panose="02020603050405020304" pitchFamily="18" charset="0"/>
                <a:cs typeface="Times New Roman" panose="02020603050405020304" pitchFamily="18" charset="0"/>
              </a:rPr>
            </a:br>
            <a:r>
              <a:rPr lang="en-CA" sz="2000" dirty="0">
                <a:effectLst/>
                <a:latin typeface="Times New Roman" panose="02020603050405020304" pitchFamily="18" charset="0"/>
                <a:cs typeface="Times New Roman" panose="02020603050405020304" pitchFamily="18" charset="0"/>
              </a:rPr>
              <a:t>Computers can now drive cars and find cancer in x-rays. For better or worse, this will change the world (and the job market). Strangely designing these algorithms is not done by telling the computer what to do or even by understanding what the computer does. The computers learn themselves from lots and lots of data and lots of trial and error. This learning process is more analogous to how brains evolved over billions of years of learning. The machine itself is a neural network which models both the brain and silicon and-or-not circuits, both of which are great for  computing. The only difference with neural networks is that what they compute is determined by weights and small changes in these weights give you small changes in the result of the computation. The process for finding an optimal setting of these weights is analogous to finding the bottom of a valley. “Gradient Decent” achieves this by using the local slope of the hill (derivatives) to direct the travel down the hill, i.e. small changes to the weights. There is some theory. If a machine is found that gives the correct answers on the randomly chosen training data without simply memorizing, then we can prove that with high probability this same machine will also work well on never seen before instances. </a:t>
            </a:r>
          </a:p>
          <a:p>
            <a:endParaRPr lang="en-CA" sz="1600" dirty="0">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0824085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10" descr="Image result for machine learning"/>
          <p:cNvPicPr>
            <a:picLocks noChangeAspect="1" noChangeArrowheads="1"/>
          </p:cNvPicPr>
          <p:nvPr/>
        </p:nvPicPr>
        <p:blipFill rotWithShape="1">
          <a:blip r:embed="rId3">
            <a:extLst>
              <a:ext uri="{28A0092B-C50C-407E-A947-70E740481C1C}">
                <a14:useLocalDpi xmlns:a14="http://schemas.microsoft.com/office/drawing/2010/main" val="0"/>
              </a:ext>
            </a:extLst>
          </a:blip>
          <a:srcRect l="31280"/>
          <a:stretch/>
        </p:blipFill>
        <p:spPr bwMode="auto">
          <a:xfrm flipH="1">
            <a:off x="699424" y="364094"/>
            <a:ext cx="3034375" cy="2616625"/>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3" name="Content Placeholder 2"/>
          <p:cNvSpPr>
            <a:spLocks noGrp="1"/>
          </p:cNvSpPr>
          <p:nvPr>
            <p:ph idx="1"/>
          </p:nvPr>
        </p:nvSpPr>
        <p:spPr>
          <a:xfrm>
            <a:off x="3886200" y="990600"/>
            <a:ext cx="4770826" cy="1143000"/>
          </a:xfrm>
        </p:spPr>
        <p:txBody>
          <a:bodyPr/>
          <a:lstStyle/>
          <a:p>
            <a:pPr marL="114300" lvl="1" indent="0" algn="ctr" eaLnBrk="1" hangingPunct="1">
              <a:buNone/>
              <a:defRPr/>
            </a:pPr>
            <a:r>
              <a:rPr lang="tr-TR" altLang="en-US" sz="2800" dirty="0">
                <a:latin typeface="Times New Roman" panose="02020603050405020304" pitchFamily="18" charset="0"/>
                <a:cs typeface="Times New Roman" panose="02020603050405020304" pitchFamily="18" charset="0"/>
              </a:rPr>
              <a:t>Machine learning </a:t>
            </a:r>
            <a:r>
              <a:rPr lang="en-CA" altLang="en-US" sz="2800" dirty="0">
                <a:latin typeface="Times New Roman" panose="02020603050405020304" pitchFamily="18" charset="0"/>
                <a:cs typeface="Times New Roman" panose="02020603050405020304" pitchFamily="18" charset="0"/>
              </a:rPr>
              <a:t>succeeds</a:t>
            </a:r>
            <a:br>
              <a:rPr lang="en-CA" altLang="en-US" sz="2800" dirty="0">
                <a:latin typeface="Times New Roman" panose="02020603050405020304" pitchFamily="18" charset="0"/>
                <a:cs typeface="Times New Roman" panose="02020603050405020304" pitchFamily="18" charset="0"/>
              </a:rPr>
            </a:br>
            <a:r>
              <a:rPr lang="en-CA" altLang="en-US" sz="2800" dirty="0">
                <a:latin typeface="Times New Roman" panose="02020603050405020304" pitchFamily="18" charset="0"/>
                <a:cs typeface="Times New Roman" panose="02020603050405020304" pitchFamily="18" charset="0"/>
              </a:rPr>
              <a:t> over standard p</a:t>
            </a:r>
            <a:r>
              <a:rPr lang="tr-TR" altLang="en-US" sz="2800" dirty="0">
                <a:latin typeface="Times New Roman" panose="02020603050405020304" pitchFamily="18" charset="0"/>
                <a:cs typeface="Times New Roman" panose="02020603050405020304" pitchFamily="18" charset="0"/>
              </a:rPr>
              <a:t>rogramming</a:t>
            </a:r>
            <a:r>
              <a:rPr lang="en-CA" altLang="en-US" sz="2800" dirty="0">
                <a:latin typeface="Times New Roman" panose="02020603050405020304" pitchFamily="18" charset="0"/>
                <a:cs typeface="Times New Roman" panose="02020603050405020304" pitchFamily="18" charset="0"/>
              </a:rPr>
              <a:t> </a:t>
            </a:r>
            <a:r>
              <a:rPr lang="tr-TR" altLang="en-US" sz="2800" dirty="0">
                <a:latin typeface="Times New Roman" panose="02020603050405020304" pitchFamily="18" charset="0"/>
                <a:cs typeface="Times New Roman" panose="02020603050405020304" pitchFamily="18" charset="0"/>
              </a:rPr>
              <a:t> </a:t>
            </a:r>
            <a:br>
              <a:rPr lang="en-CA" altLang="en-US" sz="2800" dirty="0">
                <a:latin typeface="Times New Roman" panose="02020603050405020304" pitchFamily="18" charset="0"/>
                <a:cs typeface="Times New Roman" panose="02020603050405020304" pitchFamily="18" charset="0"/>
              </a:rPr>
            </a:br>
            <a:endParaRPr lang="tr-TR" altLang="en-US" sz="2800" dirty="0">
              <a:latin typeface="Times New Roman" panose="02020603050405020304" pitchFamily="18" charset="0"/>
              <a:cs typeface="Times New Roman" panose="02020603050405020304" pitchFamily="18" charset="0"/>
            </a:endParaRPr>
          </a:p>
        </p:txBody>
      </p:sp>
      <p:grpSp>
        <p:nvGrpSpPr>
          <p:cNvPr id="4" name="Group 3"/>
          <p:cNvGrpSpPr/>
          <p:nvPr/>
        </p:nvGrpSpPr>
        <p:grpSpPr>
          <a:xfrm>
            <a:off x="4273256" y="3170767"/>
            <a:ext cx="4572000" cy="3534833"/>
            <a:chOff x="4273256" y="3170767"/>
            <a:chExt cx="4572000" cy="3534833"/>
          </a:xfrm>
        </p:grpSpPr>
        <p:sp>
          <p:nvSpPr>
            <p:cNvPr id="16" name="Content Placeholder 2"/>
            <p:cNvSpPr txBox="1">
              <a:spLocks/>
            </p:cNvSpPr>
            <p:nvPr/>
          </p:nvSpPr>
          <p:spPr bwMode="auto">
            <a:xfrm>
              <a:off x="4273256" y="5638800"/>
              <a:ext cx="4572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lvl="2" eaLnBrk="1" hangingPunct="1">
                <a:lnSpc>
                  <a:spcPct val="90000"/>
                </a:lnSpc>
              </a:pPr>
              <a:r>
                <a:rPr lang="en-CA" altLang="en-US" dirty="0">
                  <a:latin typeface="Times New Roman" panose="02020603050405020304" pitchFamily="18" charset="0"/>
                  <a:cs typeface="Times New Roman" panose="02020603050405020304" pitchFamily="18" charset="0"/>
                </a:rPr>
                <a:t>When a pattern can be found in lots of data.</a:t>
              </a:r>
              <a:endParaRPr lang="tr-TR" altLang="en-US" dirty="0">
                <a:latin typeface="Times New Roman" panose="02020603050405020304" pitchFamily="18" charset="0"/>
                <a:cs typeface="Times New Roman" panose="02020603050405020304" pitchFamily="18" charset="0"/>
              </a:endParaRPr>
            </a:p>
          </p:txBody>
        </p:sp>
        <p:pic>
          <p:nvPicPr>
            <p:cNvPr id="4098"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181600" y="3170767"/>
              <a:ext cx="3200400" cy="24003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0" y="3200400"/>
            <a:ext cx="4572000" cy="3505200"/>
            <a:chOff x="0" y="3200400"/>
            <a:chExt cx="4572000" cy="3505200"/>
          </a:xfrm>
        </p:grpSpPr>
        <p:pic>
          <p:nvPicPr>
            <p:cNvPr id="11" name="Picture 6"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15812" t="2357" r="8864"/>
            <a:stretch/>
          </p:blipFill>
          <p:spPr bwMode="auto">
            <a:xfrm>
              <a:off x="762000" y="3200400"/>
              <a:ext cx="3048000" cy="2370667"/>
            </a:xfrm>
            <a:prstGeom prst="rect">
              <a:avLst/>
            </a:prstGeom>
            <a:noFill/>
            <a:extLst>
              <a:ext uri="{909E8E84-426E-40DD-AFC4-6F175D3DCCD1}">
                <a14:hiddenFill xmlns:a14="http://schemas.microsoft.com/office/drawing/2010/main">
                  <a:solidFill>
                    <a:srgbClr val="FFFFFF"/>
                  </a:solidFill>
                </a14:hiddenFill>
              </a:ext>
            </a:extLst>
          </p:spPr>
        </p:pic>
        <p:sp>
          <p:nvSpPr>
            <p:cNvPr id="9" name="Content Placeholder 2"/>
            <p:cNvSpPr txBox="1">
              <a:spLocks/>
            </p:cNvSpPr>
            <p:nvPr/>
          </p:nvSpPr>
          <p:spPr bwMode="auto">
            <a:xfrm>
              <a:off x="0" y="5638800"/>
              <a:ext cx="4572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lvl="2" eaLnBrk="1" hangingPunct="1">
                <a:lnSpc>
                  <a:spcPct val="90000"/>
                </a:lnSpc>
              </a:pPr>
              <a:r>
                <a:rPr lang="en-CA" altLang="en-US" dirty="0">
                  <a:latin typeface="Times New Roman" panose="02020603050405020304" pitchFamily="18" charset="0"/>
                  <a:cs typeface="Times New Roman" panose="02020603050405020304" pitchFamily="18" charset="0"/>
                </a:rPr>
                <a:t>When h</a:t>
              </a:r>
              <a:r>
                <a:rPr lang="tr-TR" altLang="en-US" dirty="0">
                  <a:latin typeface="Times New Roman" panose="02020603050405020304" pitchFamily="18" charset="0"/>
                  <a:cs typeface="Times New Roman" panose="02020603050405020304" pitchFamily="18" charset="0"/>
                </a:rPr>
                <a:t>umans are unable to explain their expertise </a:t>
              </a:r>
              <a:r>
                <a:rPr lang="en-CA" altLang="en-US" dirty="0">
                  <a:latin typeface="Times New Roman" panose="02020603050405020304" pitchFamily="18" charset="0"/>
                  <a:cs typeface="Times New Roman" panose="02020603050405020304" pitchFamily="18" charset="0"/>
                </a:rPr>
                <a:t> </a:t>
              </a:r>
              <a:r>
                <a:rPr lang="tr-TR" altLang="en-US" dirty="0">
                  <a:latin typeface="Times New Roman" panose="02020603050405020304" pitchFamily="18" charset="0"/>
                  <a:cs typeface="Times New Roman" panose="02020603050405020304" pitchFamily="18" charset="0"/>
                </a:rPr>
                <a:t>(</a:t>
              </a:r>
              <a:r>
                <a:rPr lang="en-CA" altLang="en-US" dirty="0">
                  <a:latin typeface="Times New Roman" panose="02020603050405020304" pitchFamily="18" charset="0"/>
                  <a:cs typeface="Times New Roman" panose="02020603050405020304" pitchFamily="18" charset="0"/>
                </a:rPr>
                <a:t>walking</a:t>
              </a:r>
              <a:r>
                <a:rPr lang="tr-TR" altLang="en-US" dirty="0">
                  <a:latin typeface="Times New Roman" panose="02020603050405020304" pitchFamily="18" charset="0"/>
                  <a:cs typeface="Times New Roman" panose="02020603050405020304" pitchFamily="18" charset="0"/>
                </a:rPr>
                <a:t>)</a:t>
              </a:r>
              <a:endParaRPr lang="en-CA" altLang="en-US" dirty="0">
                <a:latin typeface="Times New Roman" panose="02020603050405020304" pitchFamily="18" charset="0"/>
                <a:cs typeface="Times New Roman" panose="02020603050405020304" pitchFamily="18" charset="0"/>
              </a:endParaRPr>
            </a:p>
          </p:txBody>
        </p:sp>
      </p:grpSp>
    </p:spTree>
    <p:extLst>
      <p:ext uri="{BB962C8B-B14F-4D97-AF65-F5344CB8AC3E}">
        <p14:creationId xmlns:p14="http://schemas.microsoft.com/office/powerpoint/2010/main" val="2263370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187" name="Group 186"/>
          <p:cNvGrpSpPr/>
          <p:nvPr/>
        </p:nvGrpSpPr>
        <p:grpSpPr>
          <a:xfrm>
            <a:off x="44268" y="5381159"/>
            <a:ext cx="641532" cy="601516"/>
            <a:chOff x="4635890" y="1543039"/>
            <a:chExt cx="641532" cy="601516"/>
          </a:xfrm>
        </p:grpSpPr>
        <p:grpSp>
          <p:nvGrpSpPr>
            <p:cNvPr id="188" name="Group 187"/>
            <p:cNvGrpSpPr/>
            <p:nvPr/>
          </p:nvGrpSpPr>
          <p:grpSpPr>
            <a:xfrm>
              <a:off x="4635890" y="1543039"/>
              <a:ext cx="540000" cy="540000"/>
              <a:chOff x="3220343" y="2894580"/>
              <a:chExt cx="540000" cy="540000"/>
            </a:xfrm>
          </p:grpSpPr>
          <p:sp>
            <p:nvSpPr>
              <p:cNvPr id="190" name="Rectangle 189"/>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9" name="Rectangle 188"/>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2" name="Group 191"/>
          <p:cNvGrpSpPr/>
          <p:nvPr/>
        </p:nvGrpSpPr>
        <p:grpSpPr>
          <a:xfrm>
            <a:off x="3347238" y="5381159"/>
            <a:ext cx="641532" cy="601516"/>
            <a:chOff x="4635890" y="1543039"/>
            <a:chExt cx="641532" cy="601516"/>
          </a:xfrm>
        </p:grpSpPr>
        <p:grpSp>
          <p:nvGrpSpPr>
            <p:cNvPr id="193" name="Group 192"/>
            <p:cNvGrpSpPr/>
            <p:nvPr/>
          </p:nvGrpSpPr>
          <p:grpSpPr>
            <a:xfrm>
              <a:off x="4635890" y="1543039"/>
              <a:ext cx="540000" cy="540000"/>
              <a:chOff x="3220343" y="2894580"/>
              <a:chExt cx="540000" cy="540000"/>
            </a:xfrm>
          </p:grpSpPr>
          <p:sp>
            <p:nvSpPr>
              <p:cNvPr id="195" name="Rectangle 19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6"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4" name="Rectangle 19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7" name="Group 196"/>
          <p:cNvGrpSpPr/>
          <p:nvPr/>
        </p:nvGrpSpPr>
        <p:grpSpPr>
          <a:xfrm>
            <a:off x="5131770" y="3917460"/>
            <a:ext cx="543876" cy="540000"/>
            <a:chOff x="5181600" y="2743200"/>
            <a:chExt cx="543876" cy="540000"/>
          </a:xfrm>
        </p:grpSpPr>
        <p:pic>
          <p:nvPicPr>
            <p:cNvPr id="19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99" name="Rectangle 19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0" name="Rectangle 19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1" name="Group 200"/>
          <p:cNvGrpSpPr/>
          <p:nvPr/>
        </p:nvGrpSpPr>
        <p:grpSpPr>
          <a:xfrm>
            <a:off x="6474339" y="5792415"/>
            <a:ext cx="543876" cy="540000"/>
            <a:chOff x="5181600" y="2743200"/>
            <a:chExt cx="543876" cy="540000"/>
          </a:xfrm>
        </p:grpSpPr>
        <p:pic>
          <p:nvPicPr>
            <p:cNvPr id="202"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03" name="Rectangle 202"/>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4" name="Rectangle 203"/>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5" name="Group 204"/>
          <p:cNvGrpSpPr/>
          <p:nvPr/>
        </p:nvGrpSpPr>
        <p:grpSpPr>
          <a:xfrm>
            <a:off x="7330635" y="3850757"/>
            <a:ext cx="525780" cy="584473"/>
            <a:chOff x="4055280" y="3839232"/>
            <a:chExt cx="525780" cy="584473"/>
          </a:xfrm>
        </p:grpSpPr>
        <p:pic>
          <p:nvPicPr>
            <p:cNvPr id="20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07" name="Rectangle 20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08" name="Group 207"/>
          <p:cNvGrpSpPr/>
          <p:nvPr/>
        </p:nvGrpSpPr>
        <p:grpSpPr>
          <a:xfrm>
            <a:off x="833120" y="3835400"/>
            <a:ext cx="525780" cy="584473"/>
            <a:chOff x="4055280" y="3839232"/>
            <a:chExt cx="525780" cy="584473"/>
          </a:xfrm>
        </p:grpSpPr>
        <p:pic>
          <p:nvPicPr>
            <p:cNvPr id="209"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10" name="Rectangle 209"/>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15" name="Group 114"/>
          <p:cNvGrpSpPr/>
          <p:nvPr/>
        </p:nvGrpSpPr>
        <p:grpSpPr>
          <a:xfrm>
            <a:off x="1524000" y="5242765"/>
            <a:ext cx="7467600" cy="685590"/>
            <a:chOff x="1295400" y="5218541"/>
            <a:chExt cx="7467600" cy="685590"/>
          </a:xfrm>
        </p:grpSpPr>
        <p:sp>
          <p:nvSpPr>
            <p:cNvPr id="116" name="Rectangle 115"/>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117" name="Text Box 33"/>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3"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84"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99" name="Group 98">
            <a:extLst>
              <a:ext uri="{FF2B5EF4-FFF2-40B4-BE49-F238E27FC236}">
                <a16:creationId xmlns:a16="http://schemas.microsoft.com/office/drawing/2014/main" id="{18CAEF5F-33FD-42F5-99C7-2E716E87F14F}"/>
              </a:ext>
            </a:extLst>
          </p:cNvPr>
          <p:cNvGrpSpPr/>
          <p:nvPr/>
        </p:nvGrpSpPr>
        <p:grpSpPr>
          <a:xfrm>
            <a:off x="3545406" y="480060"/>
            <a:ext cx="180774" cy="2363274"/>
            <a:chOff x="4008388" y="965526"/>
            <a:chExt cx="180774" cy="2363274"/>
          </a:xfrm>
          <a:solidFill>
            <a:srgbClr val="00FFFF"/>
          </a:solidFill>
        </p:grpSpPr>
        <p:sp>
          <p:nvSpPr>
            <p:cNvPr id="100" name="Oval 99">
              <a:extLst>
                <a:ext uri="{FF2B5EF4-FFF2-40B4-BE49-F238E27FC236}">
                  <a16:creationId xmlns:a16="http://schemas.microsoft.com/office/drawing/2014/main" id="{07B76343-AF06-4D61-80B9-255B571DA75E}"/>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01" name="Oval 100">
              <a:extLst>
                <a:ext uri="{FF2B5EF4-FFF2-40B4-BE49-F238E27FC236}">
                  <a16:creationId xmlns:a16="http://schemas.microsoft.com/office/drawing/2014/main" id="{26405244-8E18-4845-ADE2-F528B30B0BC6}"/>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04" name="Oval 103">
              <a:extLst>
                <a:ext uri="{FF2B5EF4-FFF2-40B4-BE49-F238E27FC236}">
                  <a16:creationId xmlns:a16="http://schemas.microsoft.com/office/drawing/2014/main" id="{222E378C-77C9-4A76-9698-B49FB11BD07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08" name="Oval 107">
              <a:extLst>
                <a:ext uri="{FF2B5EF4-FFF2-40B4-BE49-F238E27FC236}">
                  <a16:creationId xmlns:a16="http://schemas.microsoft.com/office/drawing/2014/main" id="{78F0AC0E-C107-4D63-BA0B-F7518DBA9B10}"/>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09" name="Oval 108">
              <a:extLst>
                <a:ext uri="{FF2B5EF4-FFF2-40B4-BE49-F238E27FC236}">
                  <a16:creationId xmlns:a16="http://schemas.microsoft.com/office/drawing/2014/main" id="{5EB917D6-BBFC-4AEA-AA7E-F8BFEEE0B50B}"/>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10" name="Oval 109">
              <a:extLst>
                <a:ext uri="{FF2B5EF4-FFF2-40B4-BE49-F238E27FC236}">
                  <a16:creationId xmlns:a16="http://schemas.microsoft.com/office/drawing/2014/main" id="{5DEFBA98-9FDD-44C6-995B-AA8D5C9847F8}"/>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11" name="Oval 110">
              <a:extLst>
                <a:ext uri="{FF2B5EF4-FFF2-40B4-BE49-F238E27FC236}">
                  <a16:creationId xmlns:a16="http://schemas.microsoft.com/office/drawing/2014/main" id="{2ED6C7F2-3898-4632-9F4C-C7C0BC83B63F}"/>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12" name="Oval 111">
              <a:extLst>
                <a:ext uri="{FF2B5EF4-FFF2-40B4-BE49-F238E27FC236}">
                  <a16:creationId xmlns:a16="http://schemas.microsoft.com/office/drawing/2014/main" id="{93806449-32C4-420A-9997-DED0253F975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13" name="Oval 112">
              <a:extLst>
                <a:ext uri="{FF2B5EF4-FFF2-40B4-BE49-F238E27FC236}">
                  <a16:creationId xmlns:a16="http://schemas.microsoft.com/office/drawing/2014/main" id="{25EF9E5D-2EFF-4812-AC64-82BB46A35226}"/>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8003186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5"/>
                                        </p:tgtEl>
                                        <p:attrNameLst>
                                          <p:attrName>style.visibility</p:attrName>
                                        </p:attrNameLst>
                                      </p:cBhvr>
                                      <p:to>
                                        <p:strVal val="visible"/>
                                      </p:to>
                                    </p:set>
                                    <p:anim calcmode="lin" valueType="num">
                                      <p:cBhvr additive="base">
                                        <p:cTn id="7" dur="500" fill="hold"/>
                                        <p:tgtEl>
                                          <p:spTgt spid="115"/>
                                        </p:tgtEl>
                                        <p:attrNameLst>
                                          <p:attrName>ppt_x</p:attrName>
                                        </p:attrNameLst>
                                      </p:cBhvr>
                                      <p:tavLst>
                                        <p:tav tm="0">
                                          <p:val>
                                            <p:strVal val="0-#ppt_w/2"/>
                                          </p:val>
                                        </p:tav>
                                        <p:tav tm="100000">
                                          <p:val>
                                            <p:strVal val="#ppt_x"/>
                                          </p:val>
                                        </p:tav>
                                      </p:tavLst>
                                    </p:anim>
                                    <p:anim calcmode="lin" valueType="num">
                                      <p:cBhvr additive="base">
                                        <p:cTn id="8" dur="500" fill="hold"/>
                                        <p:tgtEl>
                                          <p:spTgt spid="11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Why have these layers in the Neural Net?</a:t>
            </a:r>
            <a:endParaRPr lang="en-CA" sz="2800" dirty="0">
              <a:latin typeface="Times New Roman" panose="02020603050405020304" pitchFamily="18" charset="0"/>
              <a:cs typeface="Times New Roman" panose="02020603050405020304" pitchFamily="18" charset="0"/>
            </a:endParaRPr>
          </a:p>
        </p:txBody>
      </p:sp>
      <p:grpSp>
        <p:nvGrpSpPr>
          <p:cNvPr id="89" name="Group 88">
            <a:extLst>
              <a:ext uri="{FF2B5EF4-FFF2-40B4-BE49-F238E27FC236}">
                <a16:creationId xmlns:a16="http://schemas.microsoft.com/office/drawing/2014/main" id="{DA4FCD3A-167D-4F14-AECA-B0419B48F759}"/>
              </a:ext>
            </a:extLst>
          </p:cNvPr>
          <p:cNvGrpSpPr/>
          <p:nvPr/>
        </p:nvGrpSpPr>
        <p:grpSpPr>
          <a:xfrm>
            <a:off x="3545406" y="480060"/>
            <a:ext cx="180774" cy="2363274"/>
            <a:chOff x="4008388" y="965526"/>
            <a:chExt cx="180774" cy="2363274"/>
          </a:xfrm>
          <a:solidFill>
            <a:srgbClr val="00FFFF"/>
          </a:solidFill>
        </p:grpSpPr>
        <p:sp>
          <p:nvSpPr>
            <p:cNvPr id="90" name="Oval 89">
              <a:extLst>
                <a:ext uri="{FF2B5EF4-FFF2-40B4-BE49-F238E27FC236}">
                  <a16:creationId xmlns:a16="http://schemas.microsoft.com/office/drawing/2014/main" id="{A14B27EF-08C7-44DF-8ED0-BC1C3A622FFA}"/>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EC35BCFF-5872-447C-ADDB-E515E8B40DE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AB10A5A5-A7CE-440E-97F4-95CE0CE7368E}"/>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AEAFDE0D-3D22-47F3-AEE2-ABEA1AE2ACBA}"/>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F66DECCC-F10E-4839-B827-107BC5FDB2E2}"/>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AE80822C-D7EE-4EF3-8F9A-0893FC8DCB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B3C1C438-7C5A-457A-A3C0-9894917C4C5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EC144A6C-BD6E-44BC-8AD6-9E450C506E6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B094312B-D2F3-465E-AF31-0DC613E922C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4711369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 calcmode="lin" valueType="num">
                                      <p:cBhvr additive="base">
                                        <p:cTn id="7"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50370C-A0C3-4C87-BECF-9FD7655D17F7}"/>
              </a:ext>
            </a:extLst>
          </p:cNvPr>
          <p:cNvSpPr>
            <a:spLocks noGrp="1"/>
          </p:cNvSpPr>
          <p:nvPr>
            <p:ph type="title"/>
          </p:nvPr>
        </p:nvSpPr>
        <p:spPr>
          <a:xfrm>
            <a:off x="-1262435" y="-3962400"/>
            <a:ext cx="7772400" cy="838200"/>
          </a:xfrm>
        </p:spPr>
        <p:txBody>
          <a:bodyPr/>
          <a:lstStyle/>
          <a:p>
            <a:r>
              <a:rPr lang="en-US" dirty="0"/>
              <a:t>Smooth vs </a:t>
            </a:r>
            <a:r>
              <a:rPr lang="en-US" dirty="0" err="1"/>
              <a:t>Heiarcachle</a:t>
            </a:r>
            <a:endParaRPr lang="en-US" dirty="0"/>
          </a:p>
        </p:txBody>
      </p:sp>
      <p:sp>
        <p:nvSpPr>
          <p:cNvPr id="9" name="Rectangle 8">
            <a:extLst>
              <a:ext uri="{FF2B5EF4-FFF2-40B4-BE49-F238E27FC236}">
                <a16:creationId xmlns:a16="http://schemas.microsoft.com/office/drawing/2014/main" id="{843EEFE1-0F73-4786-9681-678AF0A88174}"/>
              </a:ext>
            </a:extLst>
          </p:cNvPr>
          <p:cNvSpPr/>
          <p:nvPr/>
        </p:nvSpPr>
        <p:spPr>
          <a:xfrm>
            <a:off x="152400" y="704195"/>
            <a:ext cx="8077200"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Smoothness:</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 (x) ≈ f (x+</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ε</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istinguishing O(k) regions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requires O(k) training examples.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Hierarchical:</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composition of features at multiple levels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D</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istinguish 2</a:t>
            </a:r>
            <a:r>
              <a:rPr kumimoji="0" lang="en-US" sz="24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O(K)</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regions</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with O(k) training examples.</a:t>
            </a:r>
          </a:p>
        </p:txBody>
      </p:sp>
      <p:sp>
        <p:nvSpPr>
          <p:cNvPr id="10" name="Title 1">
            <a:extLst>
              <a:ext uri="{FF2B5EF4-FFF2-40B4-BE49-F238E27FC236}">
                <a16:creationId xmlns:a16="http://schemas.microsoft.com/office/drawing/2014/main" id="{3FA1659E-2C3B-427B-A182-676D351F2F49}"/>
              </a:ext>
            </a:extLst>
          </p:cNvPr>
          <p:cNvSpPr txBox="1">
            <a:spLocks/>
          </p:cNvSpPr>
          <p:nvPr/>
        </p:nvSpPr>
        <p:spPr bwMode="auto">
          <a:xfrm>
            <a:off x="685800" y="-152400"/>
            <a:ext cx="7772400"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00"/>
                </a:solidFill>
                <a:effectLst>
                  <a:outerShdw blurRad="38100" dist="38100" dir="2700000" algn="tl">
                    <a:srgbClr val="000000"/>
                  </a:outerShdw>
                </a:effectLst>
                <a:uLnTx/>
                <a:uFillTx/>
                <a:latin typeface="Arial Rounded MT Bold"/>
                <a:ea typeface="+mj-ea"/>
                <a:cs typeface="+mj-cs"/>
              </a:rPr>
              <a:t>Smooth vs Hierarchical</a:t>
            </a:r>
          </a:p>
        </p:txBody>
      </p:sp>
    </p:spTree>
    <p:extLst>
      <p:ext uri="{BB962C8B-B14F-4D97-AF65-F5344CB8AC3E}">
        <p14:creationId xmlns:p14="http://schemas.microsoft.com/office/powerpoint/2010/main" val="1092389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0" end="0"/>
                                            </p:txEl>
                                          </p:spTgt>
                                        </p:tgtEl>
                                        <p:attrNameLst>
                                          <p:attrName>style.visibility</p:attrName>
                                        </p:attrNameLst>
                                      </p:cBhvr>
                                      <p:to>
                                        <p:strVal val="visible"/>
                                      </p:to>
                                    </p:set>
                                    <p:anim calcmode="lin" valueType="num">
                                      <p:cBhvr additive="base">
                                        <p:cTn id="1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1" end="1"/>
                                            </p:txEl>
                                          </p:spTgt>
                                        </p:tgtEl>
                                        <p:attrNameLst>
                                          <p:attrName>style.visibility</p:attrName>
                                        </p:attrNameLst>
                                      </p:cBhvr>
                                      <p:to>
                                        <p:strVal val="visible"/>
                                      </p:to>
                                    </p:set>
                                    <p:anim calcmode="lin" valueType="num">
                                      <p:cBhvr additive="base">
                                        <p:cTn id="19"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
                                            <p:txEl>
                                              <p:pRg st="2" end="2"/>
                                            </p:txEl>
                                          </p:spTgt>
                                        </p:tgtEl>
                                        <p:attrNameLst>
                                          <p:attrName>style.visibility</p:attrName>
                                        </p:attrNameLst>
                                      </p:cBhvr>
                                      <p:to>
                                        <p:strVal val="visible"/>
                                      </p:to>
                                    </p:set>
                                    <p:anim calcmode="lin" valueType="num">
                                      <p:cBhvr additive="base">
                                        <p:cTn id="25"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
                                            <p:txEl>
                                              <p:pRg st="3" end="3"/>
                                            </p:txEl>
                                          </p:spTgt>
                                        </p:tgtEl>
                                        <p:attrNameLst>
                                          <p:attrName>style.visibility</p:attrName>
                                        </p:attrNameLst>
                                      </p:cBhvr>
                                      <p:to>
                                        <p:strVal val="visible"/>
                                      </p:to>
                                    </p:set>
                                    <p:anim calcmode="lin" valueType="num">
                                      <p:cBhvr additive="base">
                                        <p:cTn id="31"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50370C-A0C3-4C87-BECF-9FD7655D17F7}"/>
              </a:ext>
            </a:extLst>
          </p:cNvPr>
          <p:cNvSpPr>
            <a:spLocks noGrp="1"/>
          </p:cNvSpPr>
          <p:nvPr>
            <p:ph type="title"/>
          </p:nvPr>
        </p:nvSpPr>
        <p:spPr>
          <a:xfrm>
            <a:off x="685800" y="-152400"/>
            <a:ext cx="7772400" cy="838200"/>
          </a:xfrm>
        </p:spPr>
        <p:txBody>
          <a:bodyPr/>
          <a:lstStyle/>
          <a:p>
            <a:r>
              <a:rPr lang="en-US" dirty="0"/>
              <a:t>Manifold Learning</a:t>
            </a:r>
          </a:p>
        </p:txBody>
      </p:sp>
      <p:pic>
        <p:nvPicPr>
          <p:cNvPr id="3" name="Picture 2">
            <a:extLst>
              <a:ext uri="{FF2B5EF4-FFF2-40B4-BE49-F238E27FC236}">
                <a16:creationId xmlns:a16="http://schemas.microsoft.com/office/drawing/2014/main" id="{5F21D972-99FF-4AA1-AFDA-58EEB2CA4FF9}"/>
              </a:ext>
            </a:extLst>
          </p:cNvPr>
          <p:cNvPicPr>
            <a:picLocks noChangeAspect="1"/>
          </p:cNvPicPr>
          <p:nvPr/>
        </p:nvPicPr>
        <p:blipFill>
          <a:blip r:embed="rId2"/>
          <a:stretch>
            <a:fillRect/>
          </a:stretch>
        </p:blipFill>
        <p:spPr>
          <a:xfrm>
            <a:off x="609600" y="2621520"/>
            <a:ext cx="3067050" cy="1783330"/>
          </a:xfrm>
          <a:prstGeom prst="rect">
            <a:avLst/>
          </a:prstGeom>
        </p:spPr>
      </p:pic>
      <p:sp>
        <p:nvSpPr>
          <p:cNvPr id="8" name="Rectangle 7">
            <a:extLst>
              <a:ext uri="{FF2B5EF4-FFF2-40B4-BE49-F238E27FC236}">
                <a16:creationId xmlns:a16="http://schemas.microsoft.com/office/drawing/2014/main" id="{CD4D180E-BF6E-4D71-AD19-D813268F3E55}"/>
              </a:ext>
            </a:extLst>
          </p:cNvPr>
          <p:cNvSpPr/>
          <p:nvPr/>
        </p:nvSpPr>
        <p:spPr>
          <a:xfrm>
            <a:off x="152400" y="704195"/>
            <a:ext cx="9296400" cy="6001643"/>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Huge Space:</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Each n pixels image lies in n-dim spaces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with 2</a:t>
            </a:r>
            <a:r>
              <a:rPr kumimoji="0" lang="en-US" sz="24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O(K)</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possibilities.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Manifold: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But image of interest lay in small connected regions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As this face moves,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image changes gradually within this manifold.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Transformation: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Learning tries to transform these manifolds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into shapes that are easier to understand.</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4" name="Picture 3">
            <a:extLst>
              <a:ext uri="{FF2B5EF4-FFF2-40B4-BE49-F238E27FC236}">
                <a16:creationId xmlns:a16="http://schemas.microsoft.com/office/drawing/2014/main" id="{1427088B-8B32-4BF2-B0C7-F4A61E68C005}"/>
              </a:ext>
            </a:extLst>
          </p:cNvPr>
          <p:cNvPicPr>
            <a:picLocks noChangeAspect="1"/>
          </p:cNvPicPr>
          <p:nvPr/>
        </p:nvPicPr>
        <p:blipFill>
          <a:blip r:embed="rId3"/>
          <a:stretch>
            <a:fillRect/>
          </a:stretch>
        </p:blipFill>
        <p:spPr>
          <a:xfrm>
            <a:off x="7187485" y="838200"/>
            <a:ext cx="1219200" cy="1123950"/>
          </a:xfrm>
          <a:prstGeom prst="rect">
            <a:avLst/>
          </a:prstGeom>
        </p:spPr>
      </p:pic>
      <p:pic>
        <p:nvPicPr>
          <p:cNvPr id="9" name="Picture 8">
            <a:extLst>
              <a:ext uri="{FF2B5EF4-FFF2-40B4-BE49-F238E27FC236}">
                <a16:creationId xmlns:a16="http://schemas.microsoft.com/office/drawing/2014/main" id="{E5525BB3-9773-4A8D-B38E-255BE6006A7F}"/>
              </a:ext>
            </a:extLst>
          </p:cNvPr>
          <p:cNvPicPr>
            <a:picLocks noChangeAspect="1"/>
          </p:cNvPicPr>
          <p:nvPr/>
        </p:nvPicPr>
        <p:blipFill>
          <a:blip r:embed="rId4"/>
          <a:stretch>
            <a:fillRect/>
          </a:stretch>
        </p:blipFill>
        <p:spPr>
          <a:xfrm>
            <a:off x="3886200" y="2621520"/>
            <a:ext cx="4933950" cy="1857375"/>
          </a:xfrm>
          <a:prstGeom prst="rect">
            <a:avLst/>
          </a:prstGeom>
        </p:spPr>
      </p:pic>
    </p:spTree>
    <p:extLst>
      <p:ext uri="{BB962C8B-B14F-4D97-AF65-F5344CB8AC3E}">
        <p14:creationId xmlns:p14="http://schemas.microsoft.com/office/powerpoint/2010/main" val="304458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 calcmode="lin" valueType="num">
                                      <p:cBhvr additive="base">
                                        <p:cTn id="2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8">
                                            <p:txEl>
                                              <p:pRg st="9" end="9"/>
                                            </p:txEl>
                                          </p:spTgt>
                                        </p:tgtEl>
                                        <p:attrNameLst>
                                          <p:attrName>style.visibility</p:attrName>
                                        </p:attrNameLst>
                                      </p:cBhvr>
                                      <p:to>
                                        <p:strVal val="visible"/>
                                      </p:to>
                                    </p:set>
                                    <p:anim calcmode="lin" valueType="num">
                                      <p:cBhvr additive="base">
                                        <p:cTn id="33" dur="500" fill="hold"/>
                                        <p:tgtEl>
                                          <p:spTgt spid="8">
                                            <p:txEl>
                                              <p:pRg st="9" end="9"/>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
                                            <p:txEl>
                                              <p:pRg st="9" end="9"/>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8">
                                            <p:txEl>
                                              <p:pRg st="11" end="11"/>
                                            </p:txEl>
                                          </p:spTgt>
                                        </p:tgtEl>
                                        <p:attrNameLst>
                                          <p:attrName>style.visibility</p:attrName>
                                        </p:attrNameLst>
                                      </p:cBhvr>
                                      <p:to>
                                        <p:strVal val="visible"/>
                                      </p:to>
                                    </p:set>
                                    <p:anim calcmode="lin" valueType="num">
                                      <p:cBhvr additive="base">
                                        <p:cTn id="43" dur="500" fill="hold"/>
                                        <p:tgtEl>
                                          <p:spTgt spid="8">
                                            <p:txEl>
                                              <p:pRg st="11" end="1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8">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115" name="Group 114"/>
          <p:cNvGrpSpPr/>
          <p:nvPr/>
        </p:nvGrpSpPr>
        <p:grpSpPr>
          <a:xfrm>
            <a:off x="1524000" y="5242765"/>
            <a:ext cx="7467600" cy="685590"/>
            <a:chOff x="1295400" y="5218541"/>
            <a:chExt cx="7467600" cy="685590"/>
          </a:xfrm>
        </p:grpSpPr>
        <p:sp>
          <p:nvSpPr>
            <p:cNvPr id="116" name="Rectangle 115"/>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117" name="Text Box 33"/>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Rotates the space</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Stretches it.</a:t>
            </a:r>
            <a:endParaRPr lang="en-CA" sz="2800" dirty="0">
              <a:latin typeface="Times New Roman" panose="02020603050405020304" pitchFamily="18" charset="0"/>
              <a:cs typeface="Times New Roman" panose="02020603050405020304" pitchFamily="18" charset="0"/>
            </a:endParaRPr>
          </a:p>
        </p:txBody>
      </p:sp>
      <p:pic>
        <p:nvPicPr>
          <p:cNvPr id="11266" name="Picture 2" descr="Art Rotate GIF by Waywardteacup - Find &amp; Share on GIPHY">
            <a:extLst>
              <a:ext uri="{FF2B5EF4-FFF2-40B4-BE49-F238E27FC236}">
                <a16:creationId xmlns:a16="http://schemas.microsoft.com/office/drawing/2014/main" id="{61CD8064-F8E0-472F-B31B-294ADFA59F4D}"/>
              </a:ext>
            </a:extLst>
          </p:cNvPr>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054265" y="4722049"/>
            <a:ext cx="1909906" cy="1909906"/>
          </a:xfrm>
          <a:prstGeom prst="rect">
            <a:avLst/>
          </a:prstGeom>
          <a:noFill/>
          <a:extLst>
            <a:ext uri="{909E8E84-426E-40DD-AFC4-6F175D3DCCD1}">
              <a14:hiddenFill xmlns:a14="http://schemas.microsoft.com/office/drawing/2010/main">
                <a:solidFill>
                  <a:srgbClr val="FFFFFF"/>
                </a:solidFill>
              </a14:hiddenFill>
            </a:ext>
          </a:extLst>
        </p:spPr>
      </p:pic>
      <p:grpSp>
        <p:nvGrpSpPr>
          <p:cNvPr id="89" name="Group 88">
            <a:extLst>
              <a:ext uri="{FF2B5EF4-FFF2-40B4-BE49-F238E27FC236}">
                <a16:creationId xmlns:a16="http://schemas.microsoft.com/office/drawing/2014/main" id="{DA4FCD3A-167D-4F14-AECA-B0419B48F759}"/>
              </a:ext>
            </a:extLst>
          </p:cNvPr>
          <p:cNvGrpSpPr/>
          <p:nvPr/>
        </p:nvGrpSpPr>
        <p:grpSpPr>
          <a:xfrm>
            <a:off x="3545406" y="480060"/>
            <a:ext cx="180774" cy="2363274"/>
            <a:chOff x="4008388" y="965526"/>
            <a:chExt cx="180774" cy="2363274"/>
          </a:xfrm>
          <a:solidFill>
            <a:srgbClr val="00FFFF"/>
          </a:solidFill>
        </p:grpSpPr>
        <p:sp>
          <p:nvSpPr>
            <p:cNvPr id="90" name="Oval 89">
              <a:extLst>
                <a:ext uri="{FF2B5EF4-FFF2-40B4-BE49-F238E27FC236}">
                  <a16:creationId xmlns:a16="http://schemas.microsoft.com/office/drawing/2014/main" id="{A14B27EF-08C7-44DF-8ED0-BC1C3A622FFA}"/>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EC35BCFF-5872-447C-ADDB-E515E8B40DE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AB10A5A5-A7CE-440E-97F4-95CE0CE7368E}"/>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AEAFDE0D-3D22-47F3-AEE2-ABEA1AE2ACBA}"/>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F66DECCC-F10E-4839-B827-107BC5FDB2E2}"/>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AE80822C-D7EE-4EF3-8F9A-0893FC8DCB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B3C1C438-7C5A-457A-A3C0-9894917C4C5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EC144A6C-BD6E-44BC-8AD6-9E450C506E6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B094312B-D2F3-465E-AF31-0DC613E922C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65" name="Group 64">
            <a:extLst>
              <a:ext uri="{FF2B5EF4-FFF2-40B4-BE49-F238E27FC236}">
                <a16:creationId xmlns:a16="http://schemas.microsoft.com/office/drawing/2014/main" id="{41BE3BBB-F2DB-41A2-9AEF-D5A331DF949F}"/>
              </a:ext>
            </a:extLst>
          </p:cNvPr>
          <p:cNvGrpSpPr/>
          <p:nvPr/>
        </p:nvGrpSpPr>
        <p:grpSpPr>
          <a:xfrm>
            <a:off x="4089336" y="4764031"/>
            <a:ext cx="1888935" cy="1682316"/>
            <a:chOff x="3388644" y="5135245"/>
            <a:chExt cx="1888935" cy="1682316"/>
          </a:xfrm>
        </p:grpSpPr>
        <p:grpSp>
          <p:nvGrpSpPr>
            <p:cNvPr id="66" name="Group 65">
              <a:extLst>
                <a:ext uri="{FF2B5EF4-FFF2-40B4-BE49-F238E27FC236}">
                  <a16:creationId xmlns:a16="http://schemas.microsoft.com/office/drawing/2014/main" id="{EC9F5949-99FA-480B-8A73-E1FE616066F5}"/>
                </a:ext>
              </a:extLst>
            </p:cNvPr>
            <p:cNvGrpSpPr/>
            <p:nvPr/>
          </p:nvGrpSpPr>
          <p:grpSpPr>
            <a:xfrm>
              <a:off x="3404061" y="5135245"/>
              <a:ext cx="1797924" cy="1682316"/>
              <a:chOff x="354242" y="4953000"/>
              <a:chExt cx="1295694" cy="1328609"/>
            </a:xfrm>
          </p:grpSpPr>
          <p:sp>
            <p:nvSpPr>
              <p:cNvPr id="69" name="Rectangle 68">
                <a:extLst>
                  <a:ext uri="{FF2B5EF4-FFF2-40B4-BE49-F238E27FC236}">
                    <a16:creationId xmlns:a16="http://schemas.microsoft.com/office/drawing/2014/main" id="{5182C839-6A90-4C88-8130-6C9D6F6AEB0A}"/>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0" name="Oval 69">
                <a:extLst>
                  <a:ext uri="{FF2B5EF4-FFF2-40B4-BE49-F238E27FC236}">
                    <a16:creationId xmlns:a16="http://schemas.microsoft.com/office/drawing/2014/main" id="{598C99C6-CE34-447C-9D16-50A3F0478D5D}"/>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1" name="Oval 70">
                <a:extLst>
                  <a:ext uri="{FF2B5EF4-FFF2-40B4-BE49-F238E27FC236}">
                    <a16:creationId xmlns:a16="http://schemas.microsoft.com/office/drawing/2014/main" id="{0898987A-D254-442D-94AF-6B6B4C22BA4E}"/>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2" name="Oval 71">
                <a:extLst>
                  <a:ext uri="{FF2B5EF4-FFF2-40B4-BE49-F238E27FC236}">
                    <a16:creationId xmlns:a16="http://schemas.microsoft.com/office/drawing/2014/main" id="{7DCA899C-D9C7-451B-8281-71C00BA19C85}"/>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4" name="Oval 73">
                <a:extLst>
                  <a:ext uri="{FF2B5EF4-FFF2-40B4-BE49-F238E27FC236}">
                    <a16:creationId xmlns:a16="http://schemas.microsoft.com/office/drawing/2014/main" id="{C0204D23-9DB7-4396-B308-98C22E800DF9}"/>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5" name="Oval 74">
                <a:extLst>
                  <a:ext uri="{FF2B5EF4-FFF2-40B4-BE49-F238E27FC236}">
                    <a16:creationId xmlns:a16="http://schemas.microsoft.com/office/drawing/2014/main" id="{3A89B13F-716F-453C-9116-18ECD64425EB}"/>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6" name="Oval 75">
                <a:extLst>
                  <a:ext uri="{FF2B5EF4-FFF2-40B4-BE49-F238E27FC236}">
                    <a16:creationId xmlns:a16="http://schemas.microsoft.com/office/drawing/2014/main" id="{530975F2-D9EE-4C0A-8283-CE013373C3F1}"/>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77" name="Oval 76">
                <a:extLst>
                  <a:ext uri="{FF2B5EF4-FFF2-40B4-BE49-F238E27FC236}">
                    <a16:creationId xmlns:a16="http://schemas.microsoft.com/office/drawing/2014/main" id="{2ECEBE73-BC9A-49E2-878C-4DD766B3E0EF}"/>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78" name="Oval 77">
                <a:extLst>
                  <a:ext uri="{FF2B5EF4-FFF2-40B4-BE49-F238E27FC236}">
                    <a16:creationId xmlns:a16="http://schemas.microsoft.com/office/drawing/2014/main" id="{89A651AD-3DAB-4A1B-8B79-EA10CBB44C86}"/>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CF3C6CC3-8CA3-4B18-9B34-B31859F39A59}"/>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0" name="Oval 79">
                <a:extLst>
                  <a:ext uri="{FF2B5EF4-FFF2-40B4-BE49-F238E27FC236}">
                    <a16:creationId xmlns:a16="http://schemas.microsoft.com/office/drawing/2014/main" id="{BE13C6F4-8219-4A8E-B7F1-CF59EF7D018E}"/>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1" name="Oval 80">
                <a:extLst>
                  <a:ext uri="{FF2B5EF4-FFF2-40B4-BE49-F238E27FC236}">
                    <a16:creationId xmlns:a16="http://schemas.microsoft.com/office/drawing/2014/main" id="{FE4FEF5D-2AD9-4EF0-A385-571E9A713491}"/>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2" name="Oval 81">
                <a:extLst>
                  <a:ext uri="{FF2B5EF4-FFF2-40B4-BE49-F238E27FC236}">
                    <a16:creationId xmlns:a16="http://schemas.microsoft.com/office/drawing/2014/main" id="{763F9B67-4F3B-42FE-8348-4C2722D7B93C}"/>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3" name="Oval 82">
                <a:extLst>
                  <a:ext uri="{FF2B5EF4-FFF2-40B4-BE49-F238E27FC236}">
                    <a16:creationId xmlns:a16="http://schemas.microsoft.com/office/drawing/2014/main" id="{42898AA9-F6FD-4CDC-AD87-64067F5FE7E7}"/>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4" name="Oval 83">
                <a:extLst>
                  <a:ext uri="{FF2B5EF4-FFF2-40B4-BE49-F238E27FC236}">
                    <a16:creationId xmlns:a16="http://schemas.microsoft.com/office/drawing/2014/main" id="{76B5530E-FF6E-4329-B1BD-2DA76FABFD54}"/>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5" name="Oval 84">
                <a:extLst>
                  <a:ext uri="{FF2B5EF4-FFF2-40B4-BE49-F238E27FC236}">
                    <a16:creationId xmlns:a16="http://schemas.microsoft.com/office/drawing/2014/main" id="{D7E0AFB4-8D21-41FE-8F4A-4424C155A574}"/>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7" name="Oval 86">
                <a:extLst>
                  <a:ext uri="{FF2B5EF4-FFF2-40B4-BE49-F238E27FC236}">
                    <a16:creationId xmlns:a16="http://schemas.microsoft.com/office/drawing/2014/main" id="{EAB99FDF-5F79-4ECD-927F-AEE43FA901B4}"/>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9" name="Oval 98">
                <a:extLst>
                  <a:ext uri="{FF2B5EF4-FFF2-40B4-BE49-F238E27FC236}">
                    <a16:creationId xmlns:a16="http://schemas.microsoft.com/office/drawing/2014/main" id="{8469A17B-0D63-41F9-9E2A-878474ED6D18}"/>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0" name="Oval 99">
                <a:extLst>
                  <a:ext uri="{FF2B5EF4-FFF2-40B4-BE49-F238E27FC236}">
                    <a16:creationId xmlns:a16="http://schemas.microsoft.com/office/drawing/2014/main" id="{A29A326A-523C-4F6D-8879-6F480CDF7A62}"/>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1" name="Oval 100">
                <a:extLst>
                  <a:ext uri="{FF2B5EF4-FFF2-40B4-BE49-F238E27FC236}">
                    <a16:creationId xmlns:a16="http://schemas.microsoft.com/office/drawing/2014/main" id="{8E5FBDB7-4D5F-4EA2-9396-AB4F5F1D8B70}"/>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4" name="Oval 103">
                <a:extLst>
                  <a:ext uri="{FF2B5EF4-FFF2-40B4-BE49-F238E27FC236}">
                    <a16:creationId xmlns:a16="http://schemas.microsoft.com/office/drawing/2014/main" id="{B44A1ECA-B164-4A97-8C24-47691EDCBA55}"/>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8" name="Oval 107">
                <a:extLst>
                  <a:ext uri="{FF2B5EF4-FFF2-40B4-BE49-F238E27FC236}">
                    <a16:creationId xmlns:a16="http://schemas.microsoft.com/office/drawing/2014/main" id="{C297FEF9-E825-43E1-B12D-782E57A21DAD}"/>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09" name="Oval 108">
                <a:extLst>
                  <a:ext uri="{FF2B5EF4-FFF2-40B4-BE49-F238E27FC236}">
                    <a16:creationId xmlns:a16="http://schemas.microsoft.com/office/drawing/2014/main" id="{6C4E08A0-E833-4817-8E02-DB614BEE8390}"/>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0" name="Oval 109">
                <a:extLst>
                  <a:ext uri="{FF2B5EF4-FFF2-40B4-BE49-F238E27FC236}">
                    <a16:creationId xmlns:a16="http://schemas.microsoft.com/office/drawing/2014/main" id="{C29787DC-1304-4123-B3E3-1D246A5DDA54}"/>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1" name="Oval 110">
                <a:extLst>
                  <a:ext uri="{FF2B5EF4-FFF2-40B4-BE49-F238E27FC236}">
                    <a16:creationId xmlns:a16="http://schemas.microsoft.com/office/drawing/2014/main" id="{831429C7-DEE1-4AF3-8017-040446431C59}"/>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2" name="Oval 111">
                <a:extLst>
                  <a:ext uri="{FF2B5EF4-FFF2-40B4-BE49-F238E27FC236}">
                    <a16:creationId xmlns:a16="http://schemas.microsoft.com/office/drawing/2014/main" id="{B7BF691E-482B-4FAE-9B9C-D8685CC304DC}"/>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3" name="Oval 112">
                <a:extLst>
                  <a:ext uri="{FF2B5EF4-FFF2-40B4-BE49-F238E27FC236}">
                    <a16:creationId xmlns:a16="http://schemas.microsoft.com/office/drawing/2014/main" id="{28BF5815-12D7-4135-AF8E-D800DD1BBBC1}"/>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14" name="Oval 113">
                <a:extLst>
                  <a:ext uri="{FF2B5EF4-FFF2-40B4-BE49-F238E27FC236}">
                    <a16:creationId xmlns:a16="http://schemas.microsoft.com/office/drawing/2014/main" id="{A7AFE87F-9601-4630-8F66-A62D3C38D489}"/>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E43BB6ED-20CE-4860-85F9-31CE916028D5}"/>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3A2F7380-76FE-406F-9D71-218A4FC51110}"/>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F23E84A3-A9CE-4522-8127-13EDE4933E6A}"/>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112B5F5A-BE77-4484-9412-921CD2BD59DE}"/>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95E87D46-5561-4496-B4D8-FFCCB4FD1F2C}"/>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24" name="Oval 123">
                <a:extLst>
                  <a:ext uri="{FF2B5EF4-FFF2-40B4-BE49-F238E27FC236}">
                    <a16:creationId xmlns:a16="http://schemas.microsoft.com/office/drawing/2014/main" id="{778EBF8D-0654-4EF6-8C3D-58AE69E91001}"/>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67" name="Straight Connector 66">
              <a:extLst>
                <a:ext uri="{FF2B5EF4-FFF2-40B4-BE49-F238E27FC236}">
                  <a16:creationId xmlns:a16="http://schemas.microsoft.com/office/drawing/2014/main" id="{F9C19C34-E7FC-4D5C-A51A-90CBE05EDDE6}"/>
                </a:ext>
              </a:extLst>
            </p:cNvPr>
            <p:cNvCxnSpPr>
              <a:cxnSpLocks/>
              <a:stCxn id="69"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6B0DF0E1-A08F-4120-9613-1CE51B73FC5D}"/>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grpSp>
      <p:grpSp>
        <p:nvGrpSpPr>
          <p:cNvPr id="125" name="Group 124">
            <a:extLst>
              <a:ext uri="{FF2B5EF4-FFF2-40B4-BE49-F238E27FC236}">
                <a16:creationId xmlns:a16="http://schemas.microsoft.com/office/drawing/2014/main" id="{C9C36F89-364F-4412-BC68-D18201B5E87D}"/>
              </a:ext>
            </a:extLst>
          </p:cNvPr>
          <p:cNvGrpSpPr/>
          <p:nvPr/>
        </p:nvGrpSpPr>
        <p:grpSpPr>
          <a:xfrm>
            <a:off x="3200400" y="4718483"/>
            <a:ext cx="3683064" cy="1913471"/>
            <a:chOff x="3388644" y="5135245"/>
            <a:chExt cx="1888935" cy="1682316"/>
          </a:xfrm>
        </p:grpSpPr>
        <p:grpSp>
          <p:nvGrpSpPr>
            <p:cNvPr id="126" name="Group 125">
              <a:extLst>
                <a:ext uri="{FF2B5EF4-FFF2-40B4-BE49-F238E27FC236}">
                  <a16:creationId xmlns:a16="http://schemas.microsoft.com/office/drawing/2014/main" id="{3CB6AAF1-2625-4DB1-ABD5-0DEF6BC808BE}"/>
                </a:ext>
              </a:extLst>
            </p:cNvPr>
            <p:cNvGrpSpPr/>
            <p:nvPr/>
          </p:nvGrpSpPr>
          <p:grpSpPr>
            <a:xfrm>
              <a:off x="3404061" y="5135245"/>
              <a:ext cx="1797924" cy="1682316"/>
              <a:chOff x="354242" y="4953000"/>
              <a:chExt cx="1295694" cy="1328609"/>
            </a:xfrm>
          </p:grpSpPr>
          <p:sp>
            <p:nvSpPr>
              <p:cNvPr id="130" name="Rectangle 129">
                <a:extLst>
                  <a:ext uri="{FF2B5EF4-FFF2-40B4-BE49-F238E27FC236}">
                    <a16:creationId xmlns:a16="http://schemas.microsoft.com/office/drawing/2014/main" id="{FA23BA23-7840-42F6-8B01-3EEDFAD0E873}"/>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37" name="Oval 136">
                <a:extLst>
                  <a:ext uri="{FF2B5EF4-FFF2-40B4-BE49-F238E27FC236}">
                    <a16:creationId xmlns:a16="http://schemas.microsoft.com/office/drawing/2014/main" id="{0F09AE7D-7F0B-4DD9-96CD-42DFA6D54053}"/>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8" name="Oval 137">
                <a:extLst>
                  <a:ext uri="{FF2B5EF4-FFF2-40B4-BE49-F238E27FC236}">
                    <a16:creationId xmlns:a16="http://schemas.microsoft.com/office/drawing/2014/main" id="{16466DE6-9E0F-4C3B-88C5-A45BE34B6E66}"/>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9" name="Oval 138">
                <a:extLst>
                  <a:ext uri="{FF2B5EF4-FFF2-40B4-BE49-F238E27FC236}">
                    <a16:creationId xmlns:a16="http://schemas.microsoft.com/office/drawing/2014/main" id="{DEBD8925-FD8F-49DB-A263-793D848B74F5}"/>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0" name="Oval 139">
                <a:extLst>
                  <a:ext uri="{FF2B5EF4-FFF2-40B4-BE49-F238E27FC236}">
                    <a16:creationId xmlns:a16="http://schemas.microsoft.com/office/drawing/2014/main" id="{053711A3-582D-4655-8AC6-F40F60777EC0}"/>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1" name="Oval 140">
                <a:extLst>
                  <a:ext uri="{FF2B5EF4-FFF2-40B4-BE49-F238E27FC236}">
                    <a16:creationId xmlns:a16="http://schemas.microsoft.com/office/drawing/2014/main" id="{6AD8C84A-B879-4A56-899C-BA43B02A8046}"/>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2" name="Oval 141">
                <a:extLst>
                  <a:ext uri="{FF2B5EF4-FFF2-40B4-BE49-F238E27FC236}">
                    <a16:creationId xmlns:a16="http://schemas.microsoft.com/office/drawing/2014/main" id="{72FEA308-C81B-4E07-9ADF-0EB4CD138D92}"/>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B8B06465-D7CB-47B9-B7A4-FDA8CE4659F1}"/>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B8256BE7-4A75-4271-B594-5A9D9F3B0C0E}"/>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7" name="Oval 156">
                <a:extLst>
                  <a:ext uri="{FF2B5EF4-FFF2-40B4-BE49-F238E27FC236}">
                    <a16:creationId xmlns:a16="http://schemas.microsoft.com/office/drawing/2014/main" id="{62D94315-2CD1-4332-A377-876534A3D530}"/>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8" name="Oval 157">
                <a:extLst>
                  <a:ext uri="{FF2B5EF4-FFF2-40B4-BE49-F238E27FC236}">
                    <a16:creationId xmlns:a16="http://schemas.microsoft.com/office/drawing/2014/main" id="{BE35AE8F-858E-4C5E-BF52-A9CC42A62486}"/>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9" name="Oval 158">
                <a:extLst>
                  <a:ext uri="{FF2B5EF4-FFF2-40B4-BE49-F238E27FC236}">
                    <a16:creationId xmlns:a16="http://schemas.microsoft.com/office/drawing/2014/main" id="{9A69BB5D-069E-4336-B532-BE0CAC5C5B00}"/>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F4DEF88B-A961-4776-BA68-7DE5C844432D}"/>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516BB180-CFFF-456C-979D-87077745CEEA}"/>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35C1E001-7B9E-494C-B3BB-1B3A8BEEE089}"/>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2" name="Oval 171">
                <a:extLst>
                  <a:ext uri="{FF2B5EF4-FFF2-40B4-BE49-F238E27FC236}">
                    <a16:creationId xmlns:a16="http://schemas.microsoft.com/office/drawing/2014/main" id="{407F496F-BBA7-4E0F-B186-87D445DF9F25}"/>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3" name="Oval 172">
                <a:extLst>
                  <a:ext uri="{FF2B5EF4-FFF2-40B4-BE49-F238E27FC236}">
                    <a16:creationId xmlns:a16="http://schemas.microsoft.com/office/drawing/2014/main" id="{4122B3C8-BB36-47C0-AD9F-021A4780EBAD}"/>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DE8AFB7C-2632-4E5B-A65F-498481E16B4A}"/>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C6BD2815-E1FB-40AC-92AB-A990A9FFC48A}"/>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9" name="Oval 178">
                <a:extLst>
                  <a:ext uri="{FF2B5EF4-FFF2-40B4-BE49-F238E27FC236}">
                    <a16:creationId xmlns:a16="http://schemas.microsoft.com/office/drawing/2014/main" id="{95162CAD-FE3F-4FF4-A025-F51A7F07C5B7}"/>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0" name="Oval 179">
                <a:extLst>
                  <a:ext uri="{FF2B5EF4-FFF2-40B4-BE49-F238E27FC236}">
                    <a16:creationId xmlns:a16="http://schemas.microsoft.com/office/drawing/2014/main" id="{BFE2F4C3-BAE0-48DA-A212-AB69DA12DA08}"/>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F9672D3D-76AA-424F-ACE8-5BEC21AF1B5E}"/>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162D3506-5F5D-44C1-A4C7-CF4DEE7E1847}"/>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105A14E7-8F32-4130-B556-44682C1E7606}"/>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30B2B154-0DD7-4D0D-AFAB-22CC5E96D10A}"/>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2CEAD264-5768-4D8B-A728-D9BF93830A10}"/>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0A598F8D-234A-402B-860F-802EB6124BC2}"/>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170A0B17-CA85-48FD-809D-D0E8C8DA7ACD}"/>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B2CB6B77-CBD1-46F0-AD85-EB38941F8C33}"/>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9" name="Oval 188">
                <a:extLst>
                  <a:ext uri="{FF2B5EF4-FFF2-40B4-BE49-F238E27FC236}">
                    <a16:creationId xmlns:a16="http://schemas.microsoft.com/office/drawing/2014/main" id="{345845FE-E1AD-4D79-946A-E840AFBD90A5}"/>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0" name="Oval 189">
                <a:extLst>
                  <a:ext uri="{FF2B5EF4-FFF2-40B4-BE49-F238E27FC236}">
                    <a16:creationId xmlns:a16="http://schemas.microsoft.com/office/drawing/2014/main" id="{6E24BFD2-D7D0-41AF-90B8-63C1063033A5}"/>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9C4C4341-BE5F-41EC-8D9B-3F9DA7D55302}"/>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2" name="Oval 191">
                <a:extLst>
                  <a:ext uri="{FF2B5EF4-FFF2-40B4-BE49-F238E27FC236}">
                    <a16:creationId xmlns:a16="http://schemas.microsoft.com/office/drawing/2014/main" id="{B3DD66E2-1BF6-4520-A59E-EC6CD4352A87}"/>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7BA74089-29B1-47C1-8EF0-086DBE737552}"/>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127" name="Straight Connector 126">
              <a:extLst>
                <a:ext uri="{FF2B5EF4-FFF2-40B4-BE49-F238E27FC236}">
                  <a16:creationId xmlns:a16="http://schemas.microsoft.com/office/drawing/2014/main" id="{844F3DC7-654A-449E-A91D-86456E4FAE4C}"/>
                </a:ext>
              </a:extLst>
            </p:cNvPr>
            <p:cNvCxnSpPr>
              <a:cxnSpLocks/>
              <a:stCxn id="130"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010A23D0-E56A-4462-BCBD-FCCC9A53BD3A}"/>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grpSp>
      <p:grpSp>
        <p:nvGrpSpPr>
          <p:cNvPr id="194" name="Group 193">
            <a:extLst>
              <a:ext uri="{FF2B5EF4-FFF2-40B4-BE49-F238E27FC236}">
                <a16:creationId xmlns:a16="http://schemas.microsoft.com/office/drawing/2014/main" id="{AFF85C3F-AE40-402A-B5AC-36427B1F3146}"/>
              </a:ext>
            </a:extLst>
          </p:cNvPr>
          <p:cNvGrpSpPr/>
          <p:nvPr/>
        </p:nvGrpSpPr>
        <p:grpSpPr>
          <a:xfrm>
            <a:off x="3200336" y="3815936"/>
            <a:ext cx="3683064" cy="2999735"/>
            <a:chOff x="3388644" y="5135245"/>
            <a:chExt cx="1888935" cy="1682316"/>
          </a:xfrm>
        </p:grpSpPr>
        <p:grpSp>
          <p:nvGrpSpPr>
            <p:cNvPr id="195" name="Group 194">
              <a:extLst>
                <a:ext uri="{FF2B5EF4-FFF2-40B4-BE49-F238E27FC236}">
                  <a16:creationId xmlns:a16="http://schemas.microsoft.com/office/drawing/2014/main" id="{CC91F7B8-FD8E-43ED-9FE7-171B2FA05714}"/>
                </a:ext>
              </a:extLst>
            </p:cNvPr>
            <p:cNvGrpSpPr/>
            <p:nvPr/>
          </p:nvGrpSpPr>
          <p:grpSpPr>
            <a:xfrm>
              <a:off x="3404061" y="5135245"/>
              <a:ext cx="1797924" cy="1682316"/>
              <a:chOff x="354242" y="4953000"/>
              <a:chExt cx="1295694" cy="1328609"/>
            </a:xfrm>
          </p:grpSpPr>
          <p:sp>
            <p:nvSpPr>
              <p:cNvPr id="198" name="Rectangle 197">
                <a:extLst>
                  <a:ext uri="{FF2B5EF4-FFF2-40B4-BE49-F238E27FC236}">
                    <a16:creationId xmlns:a16="http://schemas.microsoft.com/office/drawing/2014/main" id="{81D6072C-EF63-4401-9E57-AA5310EF4FC3}"/>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9" name="Oval 198">
                <a:extLst>
                  <a:ext uri="{FF2B5EF4-FFF2-40B4-BE49-F238E27FC236}">
                    <a16:creationId xmlns:a16="http://schemas.microsoft.com/office/drawing/2014/main" id="{25EFCDAA-6391-4C0B-ABAD-6C07CF18064D}"/>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0" name="Oval 199">
                <a:extLst>
                  <a:ext uri="{FF2B5EF4-FFF2-40B4-BE49-F238E27FC236}">
                    <a16:creationId xmlns:a16="http://schemas.microsoft.com/office/drawing/2014/main" id="{CC5E65C9-AB0F-4C29-8824-63C83EED21D3}"/>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1" name="Oval 200">
                <a:extLst>
                  <a:ext uri="{FF2B5EF4-FFF2-40B4-BE49-F238E27FC236}">
                    <a16:creationId xmlns:a16="http://schemas.microsoft.com/office/drawing/2014/main" id="{CDE00A2B-ECD8-4D88-BD58-9E024B2E6216}"/>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2" name="Oval 201">
                <a:extLst>
                  <a:ext uri="{FF2B5EF4-FFF2-40B4-BE49-F238E27FC236}">
                    <a16:creationId xmlns:a16="http://schemas.microsoft.com/office/drawing/2014/main" id="{D2CC91BC-8305-4190-8BE3-1ECDA092DE78}"/>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3" name="Oval 202">
                <a:extLst>
                  <a:ext uri="{FF2B5EF4-FFF2-40B4-BE49-F238E27FC236}">
                    <a16:creationId xmlns:a16="http://schemas.microsoft.com/office/drawing/2014/main" id="{E78BE5C7-2069-44BD-A9B9-46ACFE121E4D}"/>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4" name="Oval 203">
                <a:extLst>
                  <a:ext uri="{FF2B5EF4-FFF2-40B4-BE49-F238E27FC236}">
                    <a16:creationId xmlns:a16="http://schemas.microsoft.com/office/drawing/2014/main" id="{D2F99ED6-E72F-4E92-96AD-74D926E4DC93}"/>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5" name="Oval 204">
                <a:extLst>
                  <a:ext uri="{FF2B5EF4-FFF2-40B4-BE49-F238E27FC236}">
                    <a16:creationId xmlns:a16="http://schemas.microsoft.com/office/drawing/2014/main" id="{0CF11B33-DB7F-42D2-9ECD-4979CD373A67}"/>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6" name="Oval 205">
                <a:extLst>
                  <a:ext uri="{FF2B5EF4-FFF2-40B4-BE49-F238E27FC236}">
                    <a16:creationId xmlns:a16="http://schemas.microsoft.com/office/drawing/2014/main" id="{6697743D-9A95-4B34-95E3-3CF14E47330F}"/>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7" name="Oval 206">
                <a:extLst>
                  <a:ext uri="{FF2B5EF4-FFF2-40B4-BE49-F238E27FC236}">
                    <a16:creationId xmlns:a16="http://schemas.microsoft.com/office/drawing/2014/main" id="{D0AF1630-A427-420F-8186-6BC5A8674B50}"/>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8" name="Oval 207">
                <a:extLst>
                  <a:ext uri="{FF2B5EF4-FFF2-40B4-BE49-F238E27FC236}">
                    <a16:creationId xmlns:a16="http://schemas.microsoft.com/office/drawing/2014/main" id="{FA9B4CB1-F8A4-4978-905E-09F206A13978}"/>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9" name="Oval 208">
                <a:extLst>
                  <a:ext uri="{FF2B5EF4-FFF2-40B4-BE49-F238E27FC236}">
                    <a16:creationId xmlns:a16="http://schemas.microsoft.com/office/drawing/2014/main" id="{32374E7A-9CD6-4E7B-9DBB-C2638411F6C6}"/>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0" name="Oval 209">
                <a:extLst>
                  <a:ext uri="{FF2B5EF4-FFF2-40B4-BE49-F238E27FC236}">
                    <a16:creationId xmlns:a16="http://schemas.microsoft.com/office/drawing/2014/main" id="{B16E1D18-42D6-4E5E-B124-56A95F3ACFE0}"/>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1" name="Oval 210">
                <a:extLst>
                  <a:ext uri="{FF2B5EF4-FFF2-40B4-BE49-F238E27FC236}">
                    <a16:creationId xmlns:a16="http://schemas.microsoft.com/office/drawing/2014/main" id="{FE073869-346B-4C8D-A2EF-21C223970D28}"/>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2" name="Oval 211">
                <a:extLst>
                  <a:ext uri="{FF2B5EF4-FFF2-40B4-BE49-F238E27FC236}">
                    <a16:creationId xmlns:a16="http://schemas.microsoft.com/office/drawing/2014/main" id="{B58D8C99-F751-4EB1-A2C3-72251B622FCD}"/>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3" name="Oval 212">
                <a:extLst>
                  <a:ext uri="{FF2B5EF4-FFF2-40B4-BE49-F238E27FC236}">
                    <a16:creationId xmlns:a16="http://schemas.microsoft.com/office/drawing/2014/main" id="{E714150B-E30E-457A-8514-60DD583BC0DC}"/>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4" name="Oval 213">
                <a:extLst>
                  <a:ext uri="{FF2B5EF4-FFF2-40B4-BE49-F238E27FC236}">
                    <a16:creationId xmlns:a16="http://schemas.microsoft.com/office/drawing/2014/main" id="{F44F8608-3584-4083-A600-001B1586D627}"/>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5" name="Oval 214">
                <a:extLst>
                  <a:ext uri="{FF2B5EF4-FFF2-40B4-BE49-F238E27FC236}">
                    <a16:creationId xmlns:a16="http://schemas.microsoft.com/office/drawing/2014/main" id="{3B673EB0-6F1F-4E59-939D-83327AED91CC}"/>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6" name="Oval 215">
                <a:extLst>
                  <a:ext uri="{FF2B5EF4-FFF2-40B4-BE49-F238E27FC236}">
                    <a16:creationId xmlns:a16="http://schemas.microsoft.com/office/drawing/2014/main" id="{BBA451D7-E395-4052-9DB1-65020E4C5BD3}"/>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7" name="Oval 216">
                <a:extLst>
                  <a:ext uri="{FF2B5EF4-FFF2-40B4-BE49-F238E27FC236}">
                    <a16:creationId xmlns:a16="http://schemas.microsoft.com/office/drawing/2014/main" id="{445C5CD0-40AD-4F51-8DC3-C808DD770FB7}"/>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8" name="Oval 217">
                <a:extLst>
                  <a:ext uri="{FF2B5EF4-FFF2-40B4-BE49-F238E27FC236}">
                    <a16:creationId xmlns:a16="http://schemas.microsoft.com/office/drawing/2014/main" id="{F8427542-338A-4DC2-85C1-A8D29F8F5420}"/>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9" name="Oval 218">
                <a:extLst>
                  <a:ext uri="{FF2B5EF4-FFF2-40B4-BE49-F238E27FC236}">
                    <a16:creationId xmlns:a16="http://schemas.microsoft.com/office/drawing/2014/main" id="{F87E3A0D-2F62-4F6F-9063-B8E85B6A82F3}"/>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20" name="Oval 219">
                <a:extLst>
                  <a:ext uri="{FF2B5EF4-FFF2-40B4-BE49-F238E27FC236}">
                    <a16:creationId xmlns:a16="http://schemas.microsoft.com/office/drawing/2014/main" id="{4AA321E8-BE81-4D2B-AF6E-06A325A00019}"/>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21" name="Oval 220">
                <a:extLst>
                  <a:ext uri="{FF2B5EF4-FFF2-40B4-BE49-F238E27FC236}">
                    <a16:creationId xmlns:a16="http://schemas.microsoft.com/office/drawing/2014/main" id="{AF6F6EFE-F927-4266-894E-657F79867895}"/>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22" name="Oval 221">
                <a:extLst>
                  <a:ext uri="{FF2B5EF4-FFF2-40B4-BE49-F238E27FC236}">
                    <a16:creationId xmlns:a16="http://schemas.microsoft.com/office/drawing/2014/main" id="{EF1CE36E-925D-4F58-85D1-B440ADFF1E30}"/>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3" name="Oval 222">
                <a:extLst>
                  <a:ext uri="{FF2B5EF4-FFF2-40B4-BE49-F238E27FC236}">
                    <a16:creationId xmlns:a16="http://schemas.microsoft.com/office/drawing/2014/main" id="{D8EDCBE4-5B13-4A8F-87E4-70BCBC6D4B41}"/>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4" name="Oval 223">
                <a:extLst>
                  <a:ext uri="{FF2B5EF4-FFF2-40B4-BE49-F238E27FC236}">
                    <a16:creationId xmlns:a16="http://schemas.microsoft.com/office/drawing/2014/main" id="{0AED36F8-7DA0-4D67-B617-566C09857D9C}"/>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5" name="Oval 224">
                <a:extLst>
                  <a:ext uri="{FF2B5EF4-FFF2-40B4-BE49-F238E27FC236}">
                    <a16:creationId xmlns:a16="http://schemas.microsoft.com/office/drawing/2014/main" id="{06BD6742-54A5-49DC-ADF7-CCA0370666EE}"/>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6" name="Oval 225">
                <a:extLst>
                  <a:ext uri="{FF2B5EF4-FFF2-40B4-BE49-F238E27FC236}">
                    <a16:creationId xmlns:a16="http://schemas.microsoft.com/office/drawing/2014/main" id="{EE14B567-14FE-48C3-ADE5-CF778D686A24}"/>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7" name="Oval 226">
                <a:extLst>
                  <a:ext uri="{FF2B5EF4-FFF2-40B4-BE49-F238E27FC236}">
                    <a16:creationId xmlns:a16="http://schemas.microsoft.com/office/drawing/2014/main" id="{CDCADD40-B660-45A9-BF15-988B5CEE9AE9}"/>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8" name="Oval 227">
                <a:extLst>
                  <a:ext uri="{FF2B5EF4-FFF2-40B4-BE49-F238E27FC236}">
                    <a16:creationId xmlns:a16="http://schemas.microsoft.com/office/drawing/2014/main" id="{3A386824-6EF1-4FCD-B400-8A76D6506C02}"/>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9" name="Oval 228">
                <a:extLst>
                  <a:ext uri="{FF2B5EF4-FFF2-40B4-BE49-F238E27FC236}">
                    <a16:creationId xmlns:a16="http://schemas.microsoft.com/office/drawing/2014/main" id="{916B0693-52AE-42DA-95F0-A5A18A6B4E51}"/>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0" name="Oval 229">
                <a:extLst>
                  <a:ext uri="{FF2B5EF4-FFF2-40B4-BE49-F238E27FC236}">
                    <a16:creationId xmlns:a16="http://schemas.microsoft.com/office/drawing/2014/main" id="{AC3CFFE9-FEC1-4B09-B960-D5DC6E357E07}"/>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1" name="Oval 230">
                <a:extLst>
                  <a:ext uri="{FF2B5EF4-FFF2-40B4-BE49-F238E27FC236}">
                    <a16:creationId xmlns:a16="http://schemas.microsoft.com/office/drawing/2014/main" id="{D48AC178-79C9-43B8-A9E6-86CAB5DC2DE5}"/>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196" name="Straight Connector 195">
              <a:extLst>
                <a:ext uri="{FF2B5EF4-FFF2-40B4-BE49-F238E27FC236}">
                  <a16:creationId xmlns:a16="http://schemas.microsoft.com/office/drawing/2014/main" id="{6DABB726-8998-4490-A287-D018CEB3E527}"/>
                </a:ext>
              </a:extLst>
            </p:cNvPr>
            <p:cNvCxnSpPr>
              <a:cxnSpLocks/>
              <a:stCxn id="198"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66213C3D-65DB-4DDD-817C-DC10C1EB4D3C}"/>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grpSp>
    </p:spTree>
    <p:extLst>
      <p:ext uri="{BB962C8B-B14F-4D97-AF65-F5344CB8AC3E}">
        <p14:creationId xmlns:p14="http://schemas.microsoft.com/office/powerpoint/2010/main" val="42483185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0" end="0"/>
                                            </p:txEl>
                                          </p:spTgt>
                                        </p:tgtEl>
                                        <p:attrNameLst>
                                          <p:attrName>style.visibility</p:attrName>
                                        </p:attrNameLst>
                                      </p:cBhvr>
                                      <p:to>
                                        <p:strVal val="visible"/>
                                      </p:to>
                                    </p:set>
                                    <p:anim calcmode="lin" valueType="num">
                                      <p:cBhvr additive="base">
                                        <p:cTn id="7"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6">
                                            <p:txEl>
                                              <p:pRg st="1" end="1"/>
                                            </p:txEl>
                                          </p:spTgt>
                                        </p:tgtEl>
                                        <p:attrNameLst>
                                          <p:attrName>style.visibility</p:attrName>
                                        </p:attrNameLst>
                                      </p:cBhvr>
                                      <p:to>
                                        <p:strVal val="visible"/>
                                      </p:to>
                                    </p:set>
                                    <p:anim calcmode="lin" valueType="num">
                                      <p:cBhvr additive="base">
                                        <p:cTn id="13"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6">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266"/>
                                        </p:tgtEl>
                                        <p:attrNameLst>
                                          <p:attrName>style.visibility</p:attrName>
                                        </p:attrNameLst>
                                      </p:cBhvr>
                                      <p:to>
                                        <p:strVal val="visible"/>
                                      </p:to>
                                    </p:set>
                                    <p:anim calcmode="lin" valueType="num">
                                      <p:cBhvr additive="base">
                                        <p:cTn id="17" dur="500" fill="hold"/>
                                        <p:tgtEl>
                                          <p:spTgt spid="11266"/>
                                        </p:tgtEl>
                                        <p:attrNameLst>
                                          <p:attrName>ppt_x</p:attrName>
                                        </p:attrNameLst>
                                      </p:cBhvr>
                                      <p:tavLst>
                                        <p:tav tm="0">
                                          <p:val>
                                            <p:strVal val="0-#ppt_w/2"/>
                                          </p:val>
                                        </p:tav>
                                        <p:tav tm="100000">
                                          <p:val>
                                            <p:strVal val="#ppt_x"/>
                                          </p:val>
                                        </p:tav>
                                      </p:tavLst>
                                    </p:anim>
                                    <p:anim calcmode="lin" valueType="num">
                                      <p:cBhvr additive="base">
                                        <p:cTn id="18" dur="500" fill="hold"/>
                                        <p:tgtEl>
                                          <p:spTgt spid="1126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8" presetClass="emph" presetSubtype="0" fill="hold" nodeType="clickEffect">
                                  <p:stCondLst>
                                    <p:cond delay="0"/>
                                  </p:stCondLst>
                                  <p:childTnLst>
                                    <p:animRot by="5400000">
                                      <p:cBhvr>
                                        <p:cTn id="22" dur="800" fill="hold"/>
                                        <p:tgtEl>
                                          <p:spTgt spid="11266"/>
                                        </p:tgtEl>
                                        <p:attrNameLst>
                                          <p:attrName>r</p:attrName>
                                        </p:attrNameLst>
                                      </p:cBhvr>
                                    </p:animRot>
                                  </p:childTnLst>
                                </p:cTn>
                              </p:par>
                            </p:childTnLst>
                          </p:cTn>
                        </p:par>
                        <p:par>
                          <p:cTn id="23" fill="hold">
                            <p:stCondLst>
                              <p:cond delay="800"/>
                            </p:stCondLst>
                            <p:childTnLst>
                              <p:par>
                                <p:cTn id="24" presetID="45" presetClass="entr" presetSubtype="0" fill="hold" nodeType="afterEffect">
                                  <p:stCondLst>
                                    <p:cond delay="0"/>
                                  </p:stCondLst>
                                  <p:childTnLst>
                                    <p:set>
                                      <p:cBhvr>
                                        <p:cTn id="25" dur="1" fill="hold">
                                          <p:stCondLst>
                                            <p:cond delay="0"/>
                                          </p:stCondLst>
                                        </p:cTn>
                                        <p:tgtEl>
                                          <p:spTgt spid="11266"/>
                                        </p:tgtEl>
                                        <p:attrNameLst>
                                          <p:attrName>style.visibility</p:attrName>
                                        </p:attrNameLst>
                                      </p:cBhvr>
                                      <p:to>
                                        <p:strVal val="visible"/>
                                      </p:to>
                                    </p:set>
                                    <p:animEffect transition="in" filter="fade">
                                      <p:cBhvr>
                                        <p:cTn id="26" dur="1200"/>
                                        <p:tgtEl>
                                          <p:spTgt spid="11266"/>
                                        </p:tgtEl>
                                      </p:cBhvr>
                                    </p:animEffect>
                                    <p:anim calcmode="lin" valueType="num">
                                      <p:cBhvr>
                                        <p:cTn id="27" dur="1200" fill="hold"/>
                                        <p:tgtEl>
                                          <p:spTgt spid="11266"/>
                                        </p:tgtEl>
                                        <p:attrNameLst>
                                          <p:attrName>ppt_w</p:attrName>
                                        </p:attrNameLst>
                                      </p:cBhvr>
                                      <p:tavLst>
                                        <p:tav tm="0" fmla="#ppt_w*sin(2.5*pi*$)">
                                          <p:val>
                                            <p:fltVal val="0"/>
                                          </p:val>
                                        </p:tav>
                                        <p:tav tm="100000">
                                          <p:val>
                                            <p:fltVal val="1"/>
                                          </p:val>
                                        </p:tav>
                                      </p:tavLst>
                                    </p:anim>
                                    <p:anim calcmode="lin" valueType="num">
                                      <p:cBhvr>
                                        <p:cTn id="28" dur="1200" fill="hold"/>
                                        <p:tgtEl>
                                          <p:spTgt spid="11266"/>
                                        </p:tgtEl>
                                        <p:attrNameLst>
                                          <p:attrName>ppt_h</p:attrName>
                                        </p:attrNameLst>
                                      </p:cBhvr>
                                      <p:tavLst>
                                        <p:tav tm="0">
                                          <p:val>
                                            <p:strVal val="#ppt_h"/>
                                          </p:val>
                                        </p:tav>
                                        <p:tav tm="100000">
                                          <p:val>
                                            <p:strVal val="#ppt_h"/>
                                          </p:val>
                                        </p:tav>
                                      </p:tavLst>
                                    </p:anim>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5"/>
                                        </p:tgtEl>
                                        <p:attrNameLst>
                                          <p:attrName>style.visibility</p:attrName>
                                        </p:attrNameLst>
                                      </p:cBhvr>
                                      <p:to>
                                        <p:strVal val="visible"/>
                                      </p:to>
                                    </p:set>
                                  </p:childTnLst>
                                </p:cTn>
                              </p:par>
                              <p:par>
                                <p:cTn id="33" presetID="1" presetClass="exit" presetSubtype="0" fill="hold" nodeType="withEffect">
                                  <p:stCondLst>
                                    <p:cond delay="0"/>
                                  </p:stCondLst>
                                  <p:childTnLst>
                                    <p:set>
                                      <p:cBhvr>
                                        <p:cTn id="34" dur="1" fill="hold">
                                          <p:stCondLst>
                                            <p:cond delay="0"/>
                                          </p:stCondLst>
                                        </p:cTn>
                                        <p:tgtEl>
                                          <p:spTgt spid="11266"/>
                                        </p:tgtEl>
                                        <p:attrNameLst>
                                          <p:attrName>style.visibility</p:attrName>
                                        </p:attrNameLst>
                                      </p:cBhvr>
                                      <p:to>
                                        <p:strVal val="hidden"/>
                                      </p:to>
                                    </p:set>
                                  </p:childTnLst>
                                </p:cTn>
                              </p:par>
                            </p:childTnLst>
                          </p:cTn>
                        </p:par>
                        <p:par>
                          <p:cTn id="35" fill="hold">
                            <p:stCondLst>
                              <p:cond delay="0"/>
                            </p:stCondLst>
                            <p:childTnLst>
                              <p:par>
                                <p:cTn id="36" presetID="8" presetClass="emph" presetSubtype="0" fill="hold" nodeType="afterEffect">
                                  <p:stCondLst>
                                    <p:cond delay="0"/>
                                  </p:stCondLst>
                                  <p:childTnLst>
                                    <p:animRot by="-5400000">
                                      <p:cBhvr>
                                        <p:cTn id="37" dur="800" fill="hold"/>
                                        <p:tgtEl>
                                          <p:spTgt spid="65"/>
                                        </p:tgtEl>
                                        <p:attrNameLst>
                                          <p:attrName>r</p:attrName>
                                        </p:attrNameLst>
                                      </p:cBhvr>
                                    </p:animRot>
                                  </p:childTnLst>
                                </p:cTn>
                              </p:par>
                            </p:childTnLst>
                          </p:cTn>
                        </p:par>
                        <p:par>
                          <p:cTn id="38" fill="hold">
                            <p:stCondLst>
                              <p:cond delay="800"/>
                            </p:stCondLst>
                            <p:childTnLst>
                              <p:par>
                                <p:cTn id="39" presetID="45" presetClass="entr" presetSubtype="0" fill="hold" nodeType="afterEffect">
                                  <p:stCondLst>
                                    <p:cond delay="0"/>
                                  </p:stCondLst>
                                  <p:childTnLst>
                                    <p:set>
                                      <p:cBhvr>
                                        <p:cTn id="40" dur="1" fill="hold">
                                          <p:stCondLst>
                                            <p:cond delay="0"/>
                                          </p:stCondLst>
                                        </p:cTn>
                                        <p:tgtEl>
                                          <p:spTgt spid="65"/>
                                        </p:tgtEl>
                                        <p:attrNameLst>
                                          <p:attrName>style.visibility</p:attrName>
                                        </p:attrNameLst>
                                      </p:cBhvr>
                                      <p:to>
                                        <p:strVal val="visible"/>
                                      </p:to>
                                    </p:set>
                                    <p:animEffect transition="in" filter="fade">
                                      <p:cBhvr>
                                        <p:cTn id="41" dur="1100"/>
                                        <p:tgtEl>
                                          <p:spTgt spid="65"/>
                                        </p:tgtEl>
                                      </p:cBhvr>
                                    </p:animEffect>
                                    <p:anim calcmode="lin" valueType="num">
                                      <p:cBhvr>
                                        <p:cTn id="42" dur="1100" fill="hold"/>
                                        <p:tgtEl>
                                          <p:spTgt spid="65"/>
                                        </p:tgtEl>
                                        <p:attrNameLst>
                                          <p:attrName>ppt_w</p:attrName>
                                        </p:attrNameLst>
                                      </p:cBhvr>
                                      <p:tavLst>
                                        <p:tav tm="0" fmla="#ppt_w*sin(2.5*pi*$)">
                                          <p:val>
                                            <p:fltVal val="0"/>
                                          </p:val>
                                        </p:tav>
                                        <p:tav tm="100000">
                                          <p:val>
                                            <p:fltVal val="1"/>
                                          </p:val>
                                        </p:tav>
                                      </p:tavLst>
                                    </p:anim>
                                    <p:anim calcmode="lin" valueType="num">
                                      <p:cBhvr>
                                        <p:cTn id="43" dur="1100" fill="hold"/>
                                        <p:tgtEl>
                                          <p:spTgt spid="65"/>
                                        </p:tgtEl>
                                        <p:attrNameLst>
                                          <p:attrName>ppt_h</p:attrName>
                                        </p:attrNameLst>
                                      </p:cBhvr>
                                      <p:tavLst>
                                        <p:tav tm="0">
                                          <p:val>
                                            <p:strVal val="#ppt_h"/>
                                          </p:val>
                                        </p:tav>
                                        <p:tav tm="100000">
                                          <p:val>
                                            <p:strVal val="#ppt_h"/>
                                          </p:val>
                                        </p:tav>
                                      </p:tavLst>
                                    </p:anim>
                                  </p:childTnLst>
                                </p:cTn>
                              </p:par>
                            </p:childTnLst>
                          </p:cTn>
                        </p:par>
                      </p:childTnLst>
                    </p:cTn>
                  </p:par>
                  <p:par>
                    <p:cTn id="44" fill="hold">
                      <p:stCondLst>
                        <p:cond delay="indefinite"/>
                      </p:stCondLst>
                      <p:childTnLst>
                        <p:par>
                          <p:cTn id="45" fill="hold">
                            <p:stCondLst>
                              <p:cond delay="0"/>
                            </p:stCondLst>
                            <p:childTnLst>
                              <p:par>
                                <p:cTn id="46" presetID="2" presetClass="entr" presetSubtype="8" fill="hold" nodeType="clickEffect">
                                  <p:stCondLst>
                                    <p:cond delay="0"/>
                                  </p:stCondLst>
                                  <p:childTnLst>
                                    <p:set>
                                      <p:cBhvr>
                                        <p:cTn id="47" dur="1" fill="hold">
                                          <p:stCondLst>
                                            <p:cond delay="0"/>
                                          </p:stCondLst>
                                        </p:cTn>
                                        <p:tgtEl>
                                          <p:spTgt spid="86">
                                            <p:txEl>
                                              <p:pRg st="2" end="2"/>
                                            </p:txEl>
                                          </p:spTgt>
                                        </p:tgtEl>
                                        <p:attrNameLst>
                                          <p:attrName>style.visibility</p:attrName>
                                        </p:attrNameLst>
                                      </p:cBhvr>
                                      <p:to>
                                        <p:strVal val="visible"/>
                                      </p:to>
                                    </p:set>
                                    <p:anim calcmode="lin" valueType="num">
                                      <p:cBhvr additive="base">
                                        <p:cTn id="48" dur="500" fill="hold"/>
                                        <p:tgtEl>
                                          <p:spTgt spid="86">
                                            <p:txEl>
                                              <p:pRg st="2" end="2"/>
                                            </p:txEl>
                                          </p:spTgt>
                                        </p:tgtEl>
                                        <p:attrNameLst>
                                          <p:attrName>ppt_x</p:attrName>
                                        </p:attrNameLst>
                                      </p:cBhvr>
                                      <p:tavLst>
                                        <p:tav tm="0">
                                          <p:val>
                                            <p:strVal val="0-#ppt_w/2"/>
                                          </p:val>
                                        </p:tav>
                                        <p:tav tm="100000">
                                          <p:val>
                                            <p:strVal val="#ppt_x"/>
                                          </p:val>
                                        </p:tav>
                                      </p:tavLst>
                                    </p:anim>
                                    <p:anim calcmode="lin" valueType="num">
                                      <p:cBhvr additive="base">
                                        <p:cTn id="49" dur="500" fill="hold"/>
                                        <p:tgtEl>
                                          <p:spTgt spid="86">
                                            <p:txEl>
                                              <p:pRg st="2" end="2"/>
                                            </p:txEl>
                                          </p:spTgt>
                                        </p:tgtEl>
                                        <p:attrNameLst>
                                          <p:attrName>ppt_y</p:attrName>
                                        </p:attrNameLst>
                                      </p:cBhvr>
                                      <p:tavLst>
                                        <p:tav tm="0">
                                          <p:val>
                                            <p:strVal val="#ppt_y"/>
                                          </p:val>
                                        </p:tav>
                                        <p:tav tm="100000">
                                          <p:val>
                                            <p:strVal val="#ppt_y"/>
                                          </p:val>
                                        </p:tav>
                                      </p:tavLst>
                                    </p:anim>
                                  </p:childTnLst>
                                </p:cTn>
                              </p:par>
                              <p:par>
                                <p:cTn id="50" presetID="17" presetClass="entr" presetSubtype="10" fill="hold" nodeType="withEffect">
                                  <p:stCondLst>
                                    <p:cond delay="0"/>
                                  </p:stCondLst>
                                  <p:childTnLst>
                                    <p:set>
                                      <p:cBhvr>
                                        <p:cTn id="51" dur="1" fill="hold">
                                          <p:stCondLst>
                                            <p:cond delay="0"/>
                                          </p:stCondLst>
                                        </p:cTn>
                                        <p:tgtEl>
                                          <p:spTgt spid="125"/>
                                        </p:tgtEl>
                                        <p:attrNameLst>
                                          <p:attrName>style.visibility</p:attrName>
                                        </p:attrNameLst>
                                      </p:cBhvr>
                                      <p:to>
                                        <p:strVal val="visible"/>
                                      </p:to>
                                    </p:set>
                                    <p:anim calcmode="lin" valueType="num">
                                      <p:cBhvr>
                                        <p:cTn id="52" dur="500" fill="hold"/>
                                        <p:tgtEl>
                                          <p:spTgt spid="125"/>
                                        </p:tgtEl>
                                        <p:attrNameLst>
                                          <p:attrName>ppt_w</p:attrName>
                                        </p:attrNameLst>
                                      </p:cBhvr>
                                      <p:tavLst>
                                        <p:tav tm="0">
                                          <p:val>
                                            <p:fltVal val="0"/>
                                          </p:val>
                                        </p:tav>
                                        <p:tav tm="100000">
                                          <p:val>
                                            <p:strVal val="#ppt_w"/>
                                          </p:val>
                                        </p:tav>
                                      </p:tavLst>
                                    </p:anim>
                                    <p:anim calcmode="lin" valueType="num">
                                      <p:cBhvr>
                                        <p:cTn id="53" dur="500" fill="hold"/>
                                        <p:tgtEl>
                                          <p:spTgt spid="125"/>
                                        </p:tgtEl>
                                        <p:attrNameLst>
                                          <p:attrName>ppt_h</p:attrName>
                                        </p:attrNameLst>
                                      </p:cBhvr>
                                      <p:tavLst>
                                        <p:tav tm="0">
                                          <p:val>
                                            <p:strVal val="#ppt_h"/>
                                          </p:val>
                                        </p:tav>
                                        <p:tav tm="100000">
                                          <p:val>
                                            <p:strVal val="#ppt_h"/>
                                          </p:val>
                                        </p:tav>
                                      </p:tavLst>
                                    </p:anim>
                                  </p:childTnLst>
                                </p:cTn>
                              </p:par>
                            </p:childTnLst>
                          </p:cTn>
                        </p:par>
                        <p:par>
                          <p:cTn id="54" fill="hold">
                            <p:stCondLst>
                              <p:cond delay="500"/>
                            </p:stCondLst>
                            <p:childTnLst>
                              <p:par>
                                <p:cTn id="55" presetID="17" presetClass="entr" presetSubtype="10" fill="hold" nodeType="afterEffect">
                                  <p:stCondLst>
                                    <p:cond delay="0"/>
                                  </p:stCondLst>
                                  <p:childTnLst>
                                    <p:set>
                                      <p:cBhvr>
                                        <p:cTn id="56" dur="1" fill="hold">
                                          <p:stCondLst>
                                            <p:cond delay="0"/>
                                          </p:stCondLst>
                                        </p:cTn>
                                        <p:tgtEl>
                                          <p:spTgt spid="194"/>
                                        </p:tgtEl>
                                        <p:attrNameLst>
                                          <p:attrName>style.visibility</p:attrName>
                                        </p:attrNameLst>
                                      </p:cBhvr>
                                      <p:to>
                                        <p:strVal val="visible"/>
                                      </p:to>
                                    </p:set>
                                    <p:anim calcmode="lin" valueType="num">
                                      <p:cBhvr>
                                        <p:cTn id="57" dur="500" fill="hold"/>
                                        <p:tgtEl>
                                          <p:spTgt spid="194"/>
                                        </p:tgtEl>
                                        <p:attrNameLst>
                                          <p:attrName>ppt_w</p:attrName>
                                        </p:attrNameLst>
                                      </p:cBhvr>
                                      <p:tavLst>
                                        <p:tav tm="0">
                                          <p:val>
                                            <p:fltVal val="0"/>
                                          </p:val>
                                        </p:tav>
                                        <p:tav tm="100000">
                                          <p:val>
                                            <p:strVal val="#ppt_w"/>
                                          </p:val>
                                        </p:tav>
                                      </p:tavLst>
                                    </p:anim>
                                    <p:anim calcmode="lin" valueType="num">
                                      <p:cBhvr>
                                        <p:cTn id="58" dur="500" fill="hold"/>
                                        <p:tgtEl>
                                          <p:spTgt spid="19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115" name="Group 114"/>
          <p:cNvGrpSpPr/>
          <p:nvPr/>
        </p:nvGrpSpPr>
        <p:grpSpPr>
          <a:xfrm>
            <a:off x="1524000" y="5242765"/>
            <a:ext cx="7467600" cy="685590"/>
            <a:chOff x="1295400" y="5218541"/>
            <a:chExt cx="7467600" cy="685590"/>
          </a:xfrm>
        </p:grpSpPr>
        <p:sp>
          <p:nvSpPr>
            <p:cNvPr id="116" name="Rectangle 115"/>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117" name="Text Box 33"/>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Transposes/Shifts the space, ie moves the origin.</a:t>
            </a:r>
          </a:p>
        </p:txBody>
      </p:sp>
      <p:grpSp>
        <p:nvGrpSpPr>
          <p:cNvPr id="89" name="Group 88">
            <a:extLst>
              <a:ext uri="{FF2B5EF4-FFF2-40B4-BE49-F238E27FC236}">
                <a16:creationId xmlns:a16="http://schemas.microsoft.com/office/drawing/2014/main" id="{DA4FCD3A-167D-4F14-AECA-B0419B48F759}"/>
              </a:ext>
            </a:extLst>
          </p:cNvPr>
          <p:cNvGrpSpPr/>
          <p:nvPr/>
        </p:nvGrpSpPr>
        <p:grpSpPr>
          <a:xfrm>
            <a:off x="3545406" y="480060"/>
            <a:ext cx="180774" cy="2363274"/>
            <a:chOff x="4008388" y="965526"/>
            <a:chExt cx="180774" cy="2363274"/>
          </a:xfrm>
          <a:solidFill>
            <a:srgbClr val="00FFFF"/>
          </a:solidFill>
        </p:grpSpPr>
        <p:sp>
          <p:nvSpPr>
            <p:cNvPr id="90" name="Oval 89">
              <a:extLst>
                <a:ext uri="{FF2B5EF4-FFF2-40B4-BE49-F238E27FC236}">
                  <a16:creationId xmlns:a16="http://schemas.microsoft.com/office/drawing/2014/main" id="{A14B27EF-08C7-44DF-8ED0-BC1C3A622FFA}"/>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EC35BCFF-5872-447C-ADDB-E515E8B40DE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AB10A5A5-A7CE-440E-97F4-95CE0CE7368E}"/>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AEAFDE0D-3D22-47F3-AEE2-ABEA1AE2ACBA}"/>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F66DECCC-F10E-4839-B827-107BC5FDB2E2}"/>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AE80822C-D7EE-4EF3-8F9A-0893FC8DCB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B3C1C438-7C5A-457A-A3C0-9894917C4C5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EC144A6C-BD6E-44BC-8AD6-9E450C506E6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B094312B-D2F3-465E-AF31-0DC613E922C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3" name="Group 2">
            <a:extLst>
              <a:ext uri="{FF2B5EF4-FFF2-40B4-BE49-F238E27FC236}">
                <a16:creationId xmlns:a16="http://schemas.microsoft.com/office/drawing/2014/main" id="{243D4EEB-F691-48EA-B254-021D6044736E}"/>
              </a:ext>
            </a:extLst>
          </p:cNvPr>
          <p:cNvGrpSpPr/>
          <p:nvPr/>
        </p:nvGrpSpPr>
        <p:grpSpPr>
          <a:xfrm>
            <a:off x="3162817" y="964359"/>
            <a:ext cx="5499091" cy="1919375"/>
            <a:chOff x="3263908" y="431800"/>
            <a:chExt cx="5499091" cy="1919375"/>
          </a:xfrm>
        </p:grpSpPr>
        <p:grpSp>
          <p:nvGrpSpPr>
            <p:cNvPr id="84" name="Group 83">
              <a:extLst>
                <a:ext uri="{FF2B5EF4-FFF2-40B4-BE49-F238E27FC236}">
                  <a16:creationId xmlns:a16="http://schemas.microsoft.com/office/drawing/2014/main" id="{C5117E8F-6738-48FF-B7FE-5132F992DCC0}"/>
                </a:ext>
              </a:extLst>
            </p:cNvPr>
            <p:cNvGrpSpPr/>
            <p:nvPr/>
          </p:nvGrpSpPr>
          <p:grpSpPr>
            <a:xfrm>
              <a:off x="3263908" y="431800"/>
              <a:ext cx="5499091" cy="1919375"/>
              <a:chOff x="228600" y="2438400"/>
              <a:chExt cx="8364220" cy="2819400"/>
            </a:xfrm>
          </p:grpSpPr>
          <p:pic>
            <p:nvPicPr>
              <p:cNvPr id="85" name="Picture 2" descr="image20">
                <a:extLst>
                  <a:ext uri="{FF2B5EF4-FFF2-40B4-BE49-F238E27FC236}">
                    <a16:creationId xmlns:a16="http://schemas.microsoft.com/office/drawing/2014/main" id="{B8BD66CD-A079-4A89-9173-E7B488100F37}"/>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7" name="Rectangle 86">
                <a:extLst>
                  <a:ext uri="{FF2B5EF4-FFF2-40B4-BE49-F238E27FC236}">
                    <a16:creationId xmlns:a16="http://schemas.microsoft.com/office/drawing/2014/main" id="{353899E1-6635-41A5-A07C-13145AF854BD}"/>
                  </a:ext>
                </a:extLst>
              </p:cNvPr>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9" name="Rectangle 98">
                <a:extLst>
                  <a:ext uri="{FF2B5EF4-FFF2-40B4-BE49-F238E27FC236}">
                    <a16:creationId xmlns:a16="http://schemas.microsoft.com/office/drawing/2014/main" id="{74B0A74A-8417-46AF-9769-6ED9D0C6719E}"/>
                  </a:ext>
                </a:extLst>
              </p:cNvPr>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01" name="TextBox 100">
                    <a:extLst>
                      <a:ext uri="{FF2B5EF4-FFF2-40B4-BE49-F238E27FC236}">
                        <a16:creationId xmlns:a16="http://schemas.microsoft.com/office/drawing/2014/main" id="{71C8ADE8-C691-456D-A1FA-C088DBCFE72D}"/>
                      </a:ext>
                    </a:extLst>
                  </p:cNvPr>
                  <p:cNvSpPr txBox="1"/>
                  <p:nvPr/>
                </p:nvSpPr>
                <p:spPr>
                  <a:xfrm>
                    <a:off x="3472222" y="4043985"/>
                    <a:ext cx="4117627" cy="109718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m:t>
                              </m:r>
                              <m:r>
                                <a:rPr lang="en-US" sz="2000" b="0" i="1" smtClean="0">
                                  <a:solidFill>
                                    <a:srgbClr val="FF0000"/>
                                  </a:solidFill>
                                  <a:latin typeface="Cambria Math" panose="02040503050406030204" pitchFamily="18" charset="0"/>
                                </a:rPr>
                                <m:t>1</m:t>
                              </m:r>
                              <m:r>
                                <a:rPr lang="en-CA" sz="2000" b="0" i="1" smtClean="0">
                                  <a:solidFill>
                                    <a:schemeClr val="bg2"/>
                                  </a:solidFill>
                                  <a:latin typeface="Cambria Math" panose="02040503050406030204" pitchFamily="18" charset="0"/>
                                </a:rPr>
                                <m:t>..</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US" sz="2000" b="0" i="1" smtClean="0">
                              <a:solidFill>
                                <a:schemeClr val="bg2"/>
                              </a:solidFill>
                              <a:latin typeface="Cambria Math" panose="02040503050406030204" pitchFamily="18" charset="0"/>
                            </a:rPr>
                            <m:t>   +</m:t>
                          </m:r>
                          <m:sSub>
                            <m:sSubPr>
                              <m:ctrlPr>
                                <a:rPr lang="en-CA" sz="2000" i="1" smtClean="0">
                                  <a:solidFill>
                                    <a:srgbClr val="FF0000"/>
                                  </a:solidFill>
                                  <a:latin typeface="Cambria Math" panose="02040503050406030204" pitchFamily="18" charset="0"/>
                                </a:rPr>
                              </m:ctrlPr>
                            </m:sSubPr>
                            <m:e>
                              <m:r>
                                <a:rPr lang="en-US" sz="2000" b="0" i="1" smtClean="0">
                                  <a:solidFill>
                                    <a:srgbClr val="FF0000"/>
                                  </a:solidFill>
                                  <a:latin typeface="Cambria Math" panose="02040503050406030204" pitchFamily="18" charset="0"/>
                                </a:rPr>
                                <m:t>1 </m:t>
                              </m:r>
                              <m:r>
                                <a:rPr lang="en-CA" sz="2000" i="1">
                                  <a:solidFill>
                                    <a:srgbClr val="FF0000"/>
                                  </a:solidFill>
                                  <a:latin typeface="Cambria Math" panose="02040503050406030204" pitchFamily="18" charset="0"/>
                                </a:rPr>
                                <m:t>𝑤</m:t>
                              </m:r>
                            </m:e>
                            <m:sub>
                              <m:r>
                                <a:rPr lang="en-US" sz="2000" b="0" i="1" smtClean="0">
                                  <a:solidFill>
                                    <a:srgbClr val="FF0000"/>
                                  </a:solidFill>
                                  <a:latin typeface="Cambria Math" panose="02040503050406030204" pitchFamily="18" charset="0"/>
                                </a:rPr>
                                <m:t>0</m:t>
                              </m:r>
                            </m:sub>
                          </m:sSub>
                        </m:oMath>
                      </m:oMathPara>
                    </a14:m>
                    <a:endParaRPr lang="en-CA" sz="2000" dirty="0">
                      <a:solidFill>
                        <a:schemeClr val="bg2"/>
                      </a:solidFill>
                    </a:endParaRPr>
                  </a:p>
                </p:txBody>
              </p:sp>
            </mc:Choice>
            <mc:Fallback xmlns="">
              <p:sp>
                <p:nvSpPr>
                  <p:cNvPr id="101" name="TextBox 100">
                    <a:extLst>
                      <a:ext uri="{FF2B5EF4-FFF2-40B4-BE49-F238E27FC236}">
                        <a16:creationId xmlns:a16="http://schemas.microsoft.com/office/drawing/2014/main" id="{71C8ADE8-C691-456D-A1FA-C088DBCFE72D}"/>
                      </a:ext>
                    </a:extLst>
                  </p:cNvPr>
                  <p:cNvSpPr txBox="1">
                    <a:spLocks noRot="1" noChangeAspect="1" noMove="1" noResize="1" noEditPoints="1" noAdjustHandles="1" noChangeArrowheads="1" noChangeShapeType="1" noTextEdit="1"/>
                  </p:cNvSpPr>
                  <p:nvPr/>
                </p:nvSpPr>
                <p:spPr>
                  <a:xfrm>
                    <a:off x="3472222" y="4043985"/>
                    <a:ext cx="4117627" cy="1097186"/>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04" name="TextBox 103">
                    <a:extLst>
                      <a:ext uri="{FF2B5EF4-FFF2-40B4-BE49-F238E27FC236}">
                        <a16:creationId xmlns:a16="http://schemas.microsoft.com/office/drawing/2014/main" id="{B7B85F61-DC65-4CEC-9DBD-BD03BD1F25A1}"/>
                      </a:ext>
                    </a:extLst>
                  </p:cNvPr>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8" name="TextBox 107">
                    <a:extLst>
                      <a:ext uri="{FF2B5EF4-FFF2-40B4-BE49-F238E27FC236}">
                        <a16:creationId xmlns:a16="http://schemas.microsoft.com/office/drawing/2014/main" id="{E48B77AE-9B8E-4F1C-9AC8-49471841FFF8}"/>
                      </a:ext>
                    </a:extLst>
                  </p:cNvPr>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sp>
          <p:nvSpPr>
            <p:cNvPr id="109" name="Oval 108">
              <a:extLst>
                <a:ext uri="{FF2B5EF4-FFF2-40B4-BE49-F238E27FC236}">
                  <a16:creationId xmlns:a16="http://schemas.microsoft.com/office/drawing/2014/main" id="{ABA5A1F3-101A-4534-86D7-23CBD927E377}"/>
                </a:ext>
              </a:extLst>
            </p:cNvPr>
            <p:cNvSpPr/>
            <p:nvPr/>
          </p:nvSpPr>
          <p:spPr>
            <a:xfrm rot="20599094">
              <a:off x="4416488" y="493808"/>
              <a:ext cx="574732" cy="1071410"/>
            </a:xfrm>
            <a:prstGeom prst="ellipse">
              <a:avLst/>
            </a:prstGeom>
            <a:ln w="25400">
              <a:solidFill>
                <a:schemeClr val="hlink"/>
              </a:solidFill>
            </a:ln>
          </p:spPr>
          <p:txBody>
            <a:bodyPr wrap="square" rtlCol="0" anchor="ctr">
              <a:spAutoFit/>
            </a:bodyPr>
            <a:lstStyle/>
            <a:p>
              <a:pPr algn="l"/>
              <a:endParaRPr lang="en-CA" sz="2400" dirty="0"/>
            </a:p>
          </p:txBody>
        </p:sp>
      </p:grpSp>
      <p:grpSp>
        <p:nvGrpSpPr>
          <p:cNvPr id="111" name="Group 110">
            <a:extLst>
              <a:ext uri="{FF2B5EF4-FFF2-40B4-BE49-F238E27FC236}">
                <a16:creationId xmlns:a16="http://schemas.microsoft.com/office/drawing/2014/main" id="{CF3235ED-D6DF-463E-99EF-DBCAA58C8EA5}"/>
              </a:ext>
            </a:extLst>
          </p:cNvPr>
          <p:cNvGrpSpPr/>
          <p:nvPr/>
        </p:nvGrpSpPr>
        <p:grpSpPr>
          <a:xfrm>
            <a:off x="3200336" y="3815936"/>
            <a:ext cx="3683064" cy="2999735"/>
            <a:chOff x="3388644" y="5135245"/>
            <a:chExt cx="1888935" cy="1682316"/>
          </a:xfrm>
        </p:grpSpPr>
        <p:grpSp>
          <p:nvGrpSpPr>
            <p:cNvPr id="112" name="Group 111">
              <a:extLst>
                <a:ext uri="{FF2B5EF4-FFF2-40B4-BE49-F238E27FC236}">
                  <a16:creationId xmlns:a16="http://schemas.microsoft.com/office/drawing/2014/main" id="{B58B81B4-6AB1-49AE-93CA-A650F0097D79}"/>
                </a:ext>
              </a:extLst>
            </p:cNvPr>
            <p:cNvGrpSpPr/>
            <p:nvPr/>
          </p:nvGrpSpPr>
          <p:grpSpPr>
            <a:xfrm>
              <a:off x="3404061" y="5135245"/>
              <a:ext cx="1797924" cy="1682316"/>
              <a:chOff x="354242" y="4953000"/>
              <a:chExt cx="1295694" cy="1328609"/>
            </a:xfrm>
          </p:grpSpPr>
          <p:sp>
            <p:nvSpPr>
              <p:cNvPr id="119" name="Rectangle 118">
                <a:extLst>
                  <a:ext uri="{FF2B5EF4-FFF2-40B4-BE49-F238E27FC236}">
                    <a16:creationId xmlns:a16="http://schemas.microsoft.com/office/drawing/2014/main" id="{DC2C90FF-DDE1-46E8-BBA9-BC3ED2DFA28E}"/>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0" name="Oval 119">
                <a:extLst>
                  <a:ext uri="{FF2B5EF4-FFF2-40B4-BE49-F238E27FC236}">
                    <a16:creationId xmlns:a16="http://schemas.microsoft.com/office/drawing/2014/main" id="{C8F62135-920A-4396-B902-DFC44D39B0F2}"/>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1F00EE55-6DFC-453E-87AF-079BB2CC9E64}"/>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7892345F-0546-4468-A431-23031D869D70}"/>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D29D6A71-AA2F-4356-A403-D4E99BE6F131}"/>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4" name="Oval 123">
                <a:extLst>
                  <a:ext uri="{FF2B5EF4-FFF2-40B4-BE49-F238E27FC236}">
                    <a16:creationId xmlns:a16="http://schemas.microsoft.com/office/drawing/2014/main" id="{87B396EB-D487-48D3-87A7-4D3FAFD8B0FB}"/>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5" name="Oval 124">
                <a:extLst>
                  <a:ext uri="{FF2B5EF4-FFF2-40B4-BE49-F238E27FC236}">
                    <a16:creationId xmlns:a16="http://schemas.microsoft.com/office/drawing/2014/main" id="{42CD3D14-DEAE-405D-B429-0A3C94AF82C9}"/>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6" name="Oval 125">
                <a:extLst>
                  <a:ext uri="{FF2B5EF4-FFF2-40B4-BE49-F238E27FC236}">
                    <a16:creationId xmlns:a16="http://schemas.microsoft.com/office/drawing/2014/main" id="{4687CE85-BCF1-4496-A744-3FD65AFFF7E5}"/>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7" name="Oval 126">
                <a:extLst>
                  <a:ext uri="{FF2B5EF4-FFF2-40B4-BE49-F238E27FC236}">
                    <a16:creationId xmlns:a16="http://schemas.microsoft.com/office/drawing/2014/main" id="{AE56D6DF-02AB-4D05-A3E1-B8F275E58866}"/>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9" name="Oval 128">
                <a:extLst>
                  <a:ext uri="{FF2B5EF4-FFF2-40B4-BE49-F238E27FC236}">
                    <a16:creationId xmlns:a16="http://schemas.microsoft.com/office/drawing/2014/main" id="{E15AB749-575F-42F3-B4FC-B7503E33DAEF}"/>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0" name="Oval 129">
                <a:extLst>
                  <a:ext uri="{FF2B5EF4-FFF2-40B4-BE49-F238E27FC236}">
                    <a16:creationId xmlns:a16="http://schemas.microsoft.com/office/drawing/2014/main" id="{1511AA74-ED87-4F3C-9673-55EB0DBADC64}"/>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7" name="Oval 136">
                <a:extLst>
                  <a:ext uri="{FF2B5EF4-FFF2-40B4-BE49-F238E27FC236}">
                    <a16:creationId xmlns:a16="http://schemas.microsoft.com/office/drawing/2014/main" id="{AA1F2D52-1553-47C4-9833-8A38CC7F2DFC}"/>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8" name="Oval 137">
                <a:extLst>
                  <a:ext uri="{FF2B5EF4-FFF2-40B4-BE49-F238E27FC236}">
                    <a16:creationId xmlns:a16="http://schemas.microsoft.com/office/drawing/2014/main" id="{542565BB-CDD5-48D0-AF79-7FD923A9F1EE}"/>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9" name="Oval 138">
                <a:extLst>
                  <a:ext uri="{FF2B5EF4-FFF2-40B4-BE49-F238E27FC236}">
                    <a16:creationId xmlns:a16="http://schemas.microsoft.com/office/drawing/2014/main" id="{E55A7A24-4FF5-4F9B-9A84-1EDC1FEF5880}"/>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0" name="Oval 139">
                <a:extLst>
                  <a:ext uri="{FF2B5EF4-FFF2-40B4-BE49-F238E27FC236}">
                    <a16:creationId xmlns:a16="http://schemas.microsoft.com/office/drawing/2014/main" id="{F80E88C9-3EB1-40B0-A998-33652250CA05}"/>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41" name="Oval 140">
                <a:extLst>
                  <a:ext uri="{FF2B5EF4-FFF2-40B4-BE49-F238E27FC236}">
                    <a16:creationId xmlns:a16="http://schemas.microsoft.com/office/drawing/2014/main" id="{8F18C849-5CA8-4BD5-99A8-EA74508C6102}"/>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2" name="Oval 141">
                <a:extLst>
                  <a:ext uri="{FF2B5EF4-FFF2-40B4-BE49-F238E27FC236}">
                    <a16:creationId xmlns:a16="http://schemas.microsoft.com/office/drawing/2014/main" id="{A3DC3656-E66F-433A-A1CC-C7E24C66A033}"/>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B5543980-C58D-49CE-B720-2836657DF37E}"/>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BD2C094E-FBB2-45D1-AA40-DC16D93924D5}"/>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7" name="Oval 156">
                <a:extLst>
                  <a:ext uri="{FF2B5EF4-FFF2-40B4-BE49-F238E27FC236}">
                    <a16:creationId xmlns:a16="http://schemas.microsoft.com/office/drawing/2014/main" id="{31AC9AD7-FE86-474A-B6D7-A6704318AC97}"/>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8" name="Oval 157">
                <a:extLst>
                  <a:ext uri="{FF2B5EF4-FFF2-40B4-BE49-F238E27FC236}">
                    <a16:creationId xmlns:a16="http://schemas.microsoft.com/office/drawing/2014/main" id="{C31B20B9-8559-4EFB-8E1A-5FDD783E957E}"/>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59" name="Oval 158">
                <a:extLst>
                  <a:ext uri="{FF2B5EF4-FFF2-40B4-BE49-F238E27FC236}">
                    <a16:creationId xmlns:a16="http://schemas.microsoft.com/office/drawing/2014/main" id="{3C98C328-7813-4C00-984A-6132B88B1273}"/>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10C504E7-5A6A-40B5-A8A1-EB4835426EB5}"/>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091E4C6A-AF38-416A-8E29-EB2DECFF73B0}"/>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9368C334-33C4-4A34-BEC7-1FD7A9AD1C93}"/>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2" name="Oval 171">
                <a:extLst>
                  <a:ext uri="{FF2B5EF4-FFF2-40B4-BE49-F238E27FC236}">
                    <a16:creationId xmlns:a16="http://schemas.microsoft.com/office/drawing/2014/main" id="{26BD128A-0DB4-4B6F-B30B-62B284DE4FF9}"/>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3" name="Oval 172">
                <a:extLst>
                  <a:ext uri="{FF2B5EF4-FFF2-40B4-BE49-F238E27FC236}">
                    <a16:creationId xmlns:a16="http://schemas.microsoft.com/office/drawing/2014/main" id="{115135A1-87CE-49F4-8722-369222CA778B}"/>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43058A9E-FC19-4D5F-BDB6-B6799C2F30DA}"/>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28EF26A5-2E99-4095-8AE2-696614329069}"/>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79" name="Oval 178">
                <a:extLst>
                  <a:ext uri="{FF2B5EF4-FFF2-40B4-BE49-F238E27FC236}">
                    <a16:creationId xmlns:a16="http://schemas.microsoft.com/office/drawing/2014/main" id="{876FA691-6FB5-445D-82A2-A8E69805E884}"/>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0" name="Oval 179">
                <a:extLst>
                  <a:ext uri="{FF2B5EF4-FFF2-40B4-BE49-F238E27FC236}">
                    <a16:creationId xmlns:a16="http://schemas.microsoft.com/office/drawing/2014/main" id="{4FF12C57-C782-4DFD-9B52-004DC7D48A20}"/>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BA0D7F5C-AC2F-4E20-89B4-91FEAA2599D1}"/>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AC7AE47C-21C2-45DF-AAF9-97255BEB205C}"/>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CB356A0A-FB30-4E37-8E2D-AAE41EEBE8E1}"/>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113" name="Straight Connector 112">
              <a:extLst>
                <a:ext uri="{FF2B5EF4-FFF2-40B4-BE49-F238E27FC236}">
                  <a16:creationId xmlns:a16="http://schemas.microsoft.com/office/drawing/2014/main" id="{69ECA7F5-117C-47A6-9401-659E20C417DF}"/>
                </a:ext>
              </a:extLst>
            </p:cNvPr>
            <p:cNvCxnSpPr>
              <a:cxnSpLocks/>
              <a:stCxn id="119"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326F522D-5173-4887-8B72-87EA9E37CF9E}"/>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grpSp>
    </p:spTree>
    <p:extLst>
      <p:ext uri="{BB962C8B-B14F-4D97-AF65-F5344CB8AC3E}">
        <p14:creationId xmlns:p14="http://schemas.microsoft.com/office/powerpoint/2010/main" val="319447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1" end="1"/>
                                            </p:txEl>
                                          </p:spTgt>
                                        </p:tgtEl>
                                        <p:attrNameLst>
                                          <p:attrName>style.visibility</p:attrName>
                                        </p:attrNameLst>
                                      </p:cBhvr>
                                      <p:to>
                                        <p:strVal val="visible"/>
                                      </p:to>
                                    </p:set>
                                    <p:anim calcmode="lin" valueType="num">
                                      <p:cBhvr additive="base">
                                        <p:cTn id="7"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0" presetClass="path" presetSubtype="0" accel="50000" decel="50000" fill="hold" nodeType="clickEffect">
                                  <p:stCondLst>
                                    <p:cond delay="0"/>
                                  </p:stCondLst>
                                  <p:childTnLst>
                                    <p:animMotion origin="layout" path="M -0.00434 -0.00856 L -0.00434 -0.00856 L 0.00538 -0.02708 C 0.00642 -0.0287 0.00729 -0.03079 0.00816 -0.03264 C 0.0092 -0.03449 0.00955 -0.03681 0.01094 -0.03819 L 0.0151 -0.0419 C 0.01614 -0.04421 0.01649 -0.04722 0.01788 -0.04931 C 0.02031 -0.05231 0.02621 -0.05671 0.02621 -0.05671 C 0.02726 -0.05856 0.02778 -0.06065 0.02899 -0.06227 C 0.0316 -0.06505 0.03455 -0.06713 0.03733 -0.06968 C 0.03871 -0.07083 0.04045 -0.07176 0.04149 -0.07338 C 0.04809 -0.08194 0.0441 -0.07731 0.05399 -0.08634 C 0.05538 -0.0875 0.0566 -0.08912 0.05816 -0.09005 C 0.05955 -0.09051 0.06111 -0.09074 0.06233 -0.0919 C 0.06528 -0.09398 0.06753 -0.09769 0.07066 -0.09931 C 0.08125 -0.10394 0.06823 -0.09769 0.07899 -0.10486 C 0.08038 -0.10556 0.08194 -0.10579 0.08316 -0.10671 C 0.08507 -0.10764 0.08698 -0.10903 0.08871 -0.11042 C 0.09028 -0.11134 0.0941 -0.1125 0.09288 -0.11412 C 0.09149 -0.11574 0.08924 -0.11273 0.08733 -0.11227 C 0.08698 -0.11227 0.075 -0.11319 0.07205 -0.11597 C 0.05521 -0.13079 0.0816 -0.11227 0.06233 -0.12523 C 0.05903 -0.13194 0.05937 -0.13171 0.05399 -0.13819 C 0.05226 -0.14005 0.05017 -0.14167 0.04844 -0.14375 C 0.04566 -0.14722 0.04288 -0.15116 0.0401 -0.15486 C 0.0375 -0.15833 0.03524 -0.16204 0.03177 -0.16412 C 0.025 -0.16806 0.02413 -0.16713 0.01788 -0.16968 C 0.0151 -0.1706 0.01233 -0.17199 0.00955 -0.17338 L 0.00538 -0.17523 C 0.00399 -0.17569 0.00243 -0.17593 0.00121 -0.17708 C -0.00278 -0.18056 -0.00573 -0.18403 -0.01129 -0.18449 L -0.03333 -0.18611 C -0.03663 -0.18565 -0.04028 -0.18634 -0.04306 -0.18449 C -0.04445 -0.18356 -0.04375 -0.18056 -0.04445 -0.17894 C -0.04618 -0.175 -0.04896 -0.17199 -0.05 -0.16782 C -0.05052 -0.16597 -0.0507 -0.16389 -0.05139 -0.16227 L -0.05972 -0.1456 L -0.0625 -0.14005 C -0.06354 -0.13819 -0.06424 -0.13588 -0.06528 -0.13449 C -0.06667 -0.13264 -0.06823 -0.13079 -0.06945 -0.12894 C -0.07066 -0.12708 -0.07118 -0.12477 -0.07222 -0.12338 C -0.07344 -0.12176 -0.07517 -0.12106 -0.07639 -0.11968 C -0.09011 -0.1044 -0.0724 -0.12292 -0.08333 -0.10856 C -0.08455 -0.10694 -0.08611 -0.10602 -0.0875 -0.10486 C -0.09497 -0.09005 -0.08524 -0.10787 -0.09445 -0.0956 C -0.10382 -0.0831 -0.09028 -0.09606 -0.10139 -0.08634 C -0.10191 -0.08449 -0.10313 -0.08264 -0.10278 -0.08079 C -0.10261 -0.07847 -0.10087 -0.07708 -0.1 -0.07523 C -0.09896 -0.07269 -0.09844 -0.06991 -0.09722 -0.06782 C -0.09618 -0.06551 -0.09445 -0.06412 -0.09306 -0.06227 C -0.08733 -0.05301 -0.09375 -0.05972 -0.08611 -0.05301 C -0.0783 -0.03727 -0.09132 -0.06157 -0.075 -0.04005 C -0.07361 -0.03819 -0.07257 -0.03565 -0.07083 -0.03449 C -0.0684 -0.03241 -0.06493 -0.03287 -0.0625 -0.03079 C -0.05886 -0.02731 -0.05851 -0.02639 -0.05417 -0.02523 C -0.0375 -0.02014 -0.05434 -0.02708 -0.0375 -0.01968 C -0.03611 -0.01898 -0.03455 -0.01875 -0.03333 -0.01782 C -0.0257 -0.01088 -0.03281 -0.0162 -0.02101 -0.01227 C -0.00868 -0.0081 -0.01649 -0.00856 -0.0099 -0.00856 L -0.0099 -0.00856 " pathEditMode="relative" ptsTypes="AAAAAAAAAAAAAAAAAAAAAAAAAAAAAAAAAAAAAAAAAAAAAAAAAAAAAAAAAAAA">
                                      <p:cBhvr>
                                        <p:cTn id="16" dur="2000" fill="hold"/>
                                        <p:tgtEl>
                                          <p:spTgt spid="111"/>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5" name="Rectangle 104"/>
          <p:cNvSpPr/>
          <p:nvPr/>
        </p:nvSpPr>
        <p:spPr>
          <a:xfrm>
            <a:off x="6498281" y="4572000"/>
            <a:ext cx="2568126"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77593" y="4572000"/>
            <a:ext cx="2702263"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115" name="Group 114"/>
          <p:cNvGrpSpPr/>
          <p:nvPr/>
        </p:nvGrpSpPr>
        <p:grpSpPr>
          <a:xfrm>
            <a:off x="1524000" y="5242765"/>
            <a:ext cx="7467600" cy="685590"/>
            <a:chOff x="1295400" y="5218541"/>
            <a:chExt cx="7467600" cy="685590"/>
          </a:xfrm>
        </p:grpSpPr>
        <p:sp>
          <p:nvSpPr>
            <p:cNvPr id="116" name="Rectangle 115"/>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117" name="Text Box 33"/>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378027" y="2943814"/>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If the resulting layer has more hidden nodes,</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then this places our space into a larger subspace.</a:t>
            </a:r>
          </a:p>
        </p:txBody>
      </p:sp>
      <p:grpSp>
        <p:nvGrpSpPr>
          <p:cNvPr id="63" name="Group 62">
            <a:extLst>
              <a:ext uri="{FF2B5EF4-FFF2-40B4-BE49-F238E27FC236}">
                <a16:creationId xmlns:a16="http://schemas.microsoft.com/office/drawing/2014/main" id="{1A8FE57C-5411-4E6C-AD55-203B07B3764A}"/>
              </a:ext>
            </a:extLst>
          </p:cNvPr>
          <p:cNvGrpSpPr/>
          <p:nvPr/>
        </p:nvGrpSpPr>
        <p:grpSpPr>
          <a:xfrm>
            <a:off x="3545406" y="480060"/>
            <a:ext cx="180774" cy="2363274"/>
            <a:chOff x="4008388" y="965526"/>
            <a:chExt cx="180774" cy="2363274"/>
          </a:xfrm>
          <a:solidFill>
            <a:srgbClr val="00FFFF"/>
          </a:solidFill>
        </p:grpSpPr>
        <p:sp>
          <p:nvSpPr>
            <p:cNvPr id="64" name="Oval 63">
              <a:extLst>
                <a:ext uri="{FF2B5EF4-FFF2-40B4-BE49-F238E27FC236}">
                  <a16:creationId xmlns:a16="http://schemas.microsoft.com/office/drawing/2014/main" id="{BDE7100B-BB01-40B3-AF27-DF0F96161D18}"/>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138C1045-20FE-4EB0-84A3-A2F2DA659BD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26DA9E1E-0B55-4612-A6F7-00A1D3B1EF3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3AC76F3D-15CE-4770-AB09-48C8A9B70A60}"/>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D7BE87A5-0C54-4070-B10E-44CEAC7F6881}"/>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9" name="Oval 68">
              <a:extLst>
                <a:ext uri="{FF2B5EF4-FFF2-40B4-BE49-F238E27FC236}">
                  <a16:creationId xmlns:a16="http://schemas.microsoft.com/office/drawing/2014/main" id="{95DF8634-5B8E-4AFA-85F1-B9F654A40AD4}"/>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70" name="Oval 69">
              <a:extLst>
                <a:ext uri="{FF2B5EF4-FFF2-40B4-BE49-F238E27FC236}">
                  <a16:creationId xmlns:a16="http://schemas.microsoft.com/office/drawing/2014/main" id="{7FEB6355-9D3E-4F34-9B93-19E6A237AC2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71" name="Oval 70">
              <a:extLst>
                <a:ext uri="{FF2B5EF4-FFF2-40B4-BE49-F238E27FC236}">
                  <a16:creationId xmlns:a16="http://schemas.microsoft.com/office/drawing/2014/main" id="{FA5E2B9E-99D4-4DCE-BA61-3DA90D7FDC41}"/>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72" name="Oval 71">
              <a:extLst>
                <a:ext uri="{FF2B5EF4-FFF2-40B4-BE49-F238E27FC236}">
                  <a16:creationId xmlns:a16="http://schemas.microsoft.com/office/drawing/2014/main" id="{1624FCD8-AA61-4E66-8BA4-8E2675BE42AD}"/>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77" name="Rectangle 76">
            <a:extLst>
              <a:ext uri="{FF2B5EF4-FFF2-40B4-BE49-F238E27FC236}">
                <a16:creationId xmlns:a16="http://schemas.microsoft.com/office/drawing/2014/main" id="{BC9BA4A5-48C8-4DF6-A648-6915EBE57020}"/>
              </a:ext>
            </a:extLst>
          </p:cNvPr>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78" name="Rectangle 77">
            <a:extLst>
              <a:ext uri="{FF2B5EF4-FFF2-40B4-BE49-F238E27FC236}">
                <a16:creationId xmlns:a16="http://schemas.microsoft.com/office/drawing/2014/main" id="{B82965E7-850A-442E-A8EF-FD23919D332B}"/>
              </a:ext>
            </a:extLst>
          </p:cNvPr>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4232668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1" end="1"/>
                                            </p:txEl>
                                          </p:spTgt>
                                        </p:tgtEl>
                                        <p:attrNameLst>
                                          <p:attrName>style.visibility</p:attrName>
                                        </p:attrNameLst>
                                      </p:cBhvr>
                                      <p:to>
                                        <p:strVal val="visible"/>
                                      </p:to>
                                    </p:set>
                                    <p:anim calcmode="lin" valueType="num">
                                      <p:cBhvr additive="base">
                                        <p:cTn id="7"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55" presetClass="entr" presetSubtype="0" fill="hold" grpId="0" nodeType="clickEffect">
                                  <p:stCondLst>
                                    <p:cond delay="0"/>
                                  </p:stCondLst>
                                  <p:childTnLst>
                                    <p:set>
                                      <p:cBhvr>
                                        <p:cTn id="12" dur="1" fill="hold">
                                          <p:stCondLst>
                                            <p:cond delay="0"/>
                                          </p:stCondLst>
                                        </p:cTn>
                                        <p:tgtEl>
                                          <p:spTgt spid="105"/>
                                        </p:tgtEl>
                                        <p:attrNameLst>
                                          <p:attrName>style.visibility</p:attrName>
                                        </p:attrNameLst>
                                      </p:cBhvr>
                                      <p:to>
                                        <p:strVal val="visible"/>
                                      </p:to>
                                    </p:set>
                                    <p:anim calcmode="lin" valueType="num">
                                      <p:cBhvr>
                                        <p:cTn id="13" dur="1000" fill="hold"/>
                                        <p:tgtEl>
                                          <p:spTgt spid="105"/>
                                        </p:tgtEl>
                                        <p:attrNameLst>
                                          <p:attrName>ppt_w</p:attrName>
                                        </p:attrNameLst>
                                      </p:cBhvr>
                                      <p:tavLst>
                                        <p:tav tm="0">
                                          <p:val>
                                            <p:strVal val="#ppt_w*0.70"/>
                                          </p:val>
                                        </p:tav>
                                        <p:tav tm="100000">
                                          <p:val>
                                            <p:strVal val="#ppt_w"/>
                                          </p:val>
                                        </p:tav>
                                      </p:tavLst>
                                    </p:anim>
                                    <p:anim calcmode="lin" valueType="num">
                                      <p:cBhvr>
                                        <p:cTn id="14" dur="1000" fill="hold"/>
                                        <p:tgtEl>
                                          <p:spTgt spid="105"/>
                                        </p:tgtEl>
                                        <p:attrNameLst>
                                          <p:attrName>ppt_h</p:attrName>
                                        </p:attrNameLst>
                                      </p:cBhvr>
                                      <p:tavLst>
                                        <p:tav tm="0">
                                          <p:val>
                                            <p:strVal val="#ppt_h"/>
                                          </p:val>
                                        </p:tav>
                                        <p:tav tm="100000">
                                          <p:val>
                                            <p:strVal val="#ppt_h"/>
                                          </p:val>
                                        </p:tav>
                                      </p:tavLst>
                                    </p:anim>
                                    <p:animEffect transition="in" filter="fade">
                                      <p:cBhvr>
                                        <p:cTn id="15" dur="1000"/>
                                        <p:tgtEl>
                                          <p:spTgt spid="105"/>
                                        </p:tgtEl>
                                      </p:cBhvr>
                                    </p:animEffect>
                                  </p:childTnLst>
                                </p:cTn>
                              </p:par>
                              <p:par>
                                <p:cTn id="16" presetID="55" presetClass="entr" presetSubtype="0" fill="hold" grpId="0" nodeType="withEffect">
                                  <p:stCondLst>
                                    <p:cond delay="0"/>
                                  </p:stCondLst>
                                  <p:childTnLst>
                                    <p:set>
                                      <p:cBhvr>
                                        <p:cTn id="17" dur="1" fill="hold">
                                          <p:stCondLst>
                                            <p:cond delay="0"/>
                                          </p:stCondLst>
                                        </p:cTn>
                                        <p:tgtEl>
                                          <p:spTgt spid="106"/>
                                        </p:tgtEl>
                                        <p:attrNameLst>
                                          <p:attrName>style.visibility</p:attrName>
                                        </p:attrNameLst>
                                      </p:cBhvr>
                                      <p:to>
                                        <p:strVal val="visible"/>
                                      </p:to>
                                    </p:set>
                                    <p:anim calcmode="lin" valueType="num">
                                      <p:cBhvr>
                                        <p:cTn id="18" dur="1000" fill="hold"/>
                                        <p:tgtEl>
                                          <p:spTgt spid="106"/>
                                        </p:tgtEl>
                                        <p:attrNameLst>
                                          <p:attrName>ppt_w</p:attrName>
                                        </p:attrNameLst>
                                      </p:cBhvr>
                                      <p:tavLst>
                                        <p:tav tm="0">
                                          <p:val>
                                            <p:strVal val="#ppt_w*0.70"/>
                                          </p:val>
                                        </p:tav>
                                        <p:tav tm="100000">
                                          <p:val>
                                            <p:strVal val="#ppt_w"/>
                                          </p:val>
                                        </p:tav>
                                      </p:tavLst>
                                    </p:anim>
                                    <p:anim calcmode="lin" valueType="num">
                                      <p:cBhvr>
                                        <p:cTn id="19" dur="1000" fill="hold"/>
                                        <p:tgtEl>
                                          <p:spTgt spid="106"/>
                                        </p:tgtEl>
                                        <p:attrNameLst>
                                          <p:attrName>ppt_h</p:attrName>
                                        </p:attrNameLst>
                                      </p:cBhvr>
                                      <p:tavLst>
                                        <p:tav tm="0">
                                          <p:val>
                                            <p:strVal val="#ppt_h"/>
                                          </p:val>
                                        </p:tav>
                                        <p:tav tm="100000">
                                          <p:val>
                                            <p:strVal val="#ppt_h"/>
                                          </p:val>
                                        </p:tav>
                                      </p:tavLst>
                                    </p:anim>
                                    <p:animEffect transition="in" filter="fade">
                                      <p:cBhvr>
                                        <p:cTn id="20" dur="1000"/>
                                        <p:tgtEl>
                                          <p:spTgt spid="106"/>
                                        </p:tgtEl>
                                      </p:cBhvr>
                                    </p:animEffect>
                                  </p:childTnLst>
                                </p:cTn>
                              </p:par>
                              <p:par>
                                <p:cTn id="21" presetID="1" presetClass="exit" presetSubtype="0" fill="hold" grpId="0" nodeType="withEffect">
                                  <p:stCondLst>
                                    <p:cond delay="0"/>
                                  </p:stCondLst>
                                  <p:childTnLst>
                                    <p:set>
                                      <p:cBhvr>
                                        <p:cTn id="22" dur="1" fill="hold">
                                          <p:stCondLst>
                                            <p:cond delay="0"/>
                                          </p:stCondLst>
                                        </p:cTn>
                                        <p:tgtEl>
                                          <p:spTgt spid="77"/>
                                        </p:tgtEl>
                                        <p:attrNameLst>
                                          <p:attrName>style.visibility</p:attrName>
                                        </p:attrNameLst>
                                      </p:cBhvr>
                                      <p:to>
                                        <p:strVal val="hidden"/>
                                      </p:to>
                                    </p:set>
                                  </p:childTnLst>
                                </p:cTn>
                              </p:par>
                              <p:par>
                                <p:cTn id="23" presetID="1" presetClass="exit" presetSubtype="0" fill="hold" grpId="0" nodeType="withEffect">
                                  <p:stCondLst>
                                    <p:cond delay="0"/>
                                  </p:stCondLst>
                                  <p:childTnLst>
                                    <p:set>
                                      <p:cBhvr>
                                        <p:cTn id="24" dur="1" fill="hold">
                                          <p:stCondLst>
                                            <p:cond delay="0"/>
                                          </p:stCondLst>
                                        </p:cTn>
                                        <p:tgtEl>
                                          <p:spTgt spid="78"/>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86">
                                            <p:txEl>
                                              <p:pRg st="2" end="2"/>
                                            </p:txEl>
                                          </p:spTgt>
                                        </p:tgtEl>
                                        <p:attrNameLst>
                                          <p:attrName>style.visibility</p:attrName>
                                        </p:attrNameLst>
                                      </p:cBhvr>
                                      <p:to>
                                        <p:strVal val="visible"/>
                                      </p:to>
                                    </p:set>
                                    <p:anim calcmode="lin" valueType="num">
                                      <p:cBhvr additive="base">
                                        <p:cTn id="29" dur="500" fill="hold"/>
                                        <p:tgtEl>
                                          <p:spTgt spid="8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animBg="1"/>
      <p:bldP spid="77" grpId="0" animBg="1"/>
      <p:bldP spid="78" grpId="0" animBg="1"/>
    </p:bld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378027" y="2943814"/>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If the resulting layer has more hidden nodes,</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then this places our space into a larger subspace.</a:t>
            </a:r>
          </a:p>
        </p:txBody>
      </p:sp>
      <p:grpSp>
        <p:nvGrpSpPr>
          <p:cNvPr id="63" name="Group 62">
            <a:extLst>
              <a:ext uri="{FF2B5EF4-FFF2-40B4-BE49-F238E27FC236}">
                <a16:creationId xmlns:a16="http://schemas.microsoft.com/office/drawing/2014/main" id="{1A8FE57C-5411-4E6C-AD55-203B07B3764A}"/>
              </a:ext>
            </a:extLst>
          </p:cNvPr>
          <p:cNvGrpSpPr/>
          <p:nvPr/>
        </p:nvGrpSpPr>
        <p:grpSpPr>
          <a:xfrm>
            <a:off x="3545406" y="480060"/>
            <a:ext cx="180774" cy="2363274"/>
            <a:chOff x="4008388" y="965526"/>
            <a:chExt cx="180774" cy="2363274"/>
          </a:xfrm>
          <a:solidFill>
            <a:srgbClr val="00FFFF"/>
          </a:solidFill>
        </p:grpSpPr>
        <p:sp>
          <p:nvSpPr>
            <p:cNvPr id="64" name="Oval 63">
              <a:extLst>
                <a:ext uri="{FF2B5EF4-FFF2-40B4-BE49-F238E27FC236}">
                  <a16:creationId xmlns:a16="http://schemas.microsoft.com/office/drawing/2014/main" id="{BDE7100B-BB01-40B3-AF27-DF0F96161D18}"/>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138C1045-20FE-4EB0-84A3-A2F2DA659BD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26DA9E1E-0B55-4612-A6F7-00A1D3B1EF3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3AC76F3D-15CE-4770-AB09-48C8A9B70A60}"/>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D7BE87A5-0C54-4070-B10E-44CEAC7F6881}"/>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9" name="Oval 68">
              <a:extLst>
                <a:ext uri="{FF2B5EF4-FFF2-40B4-BE49-F238E27FC236}">
                  <a16:creationId xmlns:a16="http://schemas.microsoft.com/office/drawing/2014/main" id="{95DF8634-5B8E-4AFA-85F1-B9F654A40AD4}"/>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70" name="Oval 69">
              <a:extLst>
                <a:ext uri="{FF2B5EF4-FFF2-40B4-BE49-F238E27FC236}">
                  <a16:creationId xmlns:a16="http://schemas.microsoft.com/office/drawing/2014/main" id="{7FEB6355-9D3E-4F34-9B93-19E6A237AC2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71" name="Oval 70">
              <a:extLst>
                <a:ext uri="{FF2B5EF4-FFF2-40B4-BE49-F238E27FC236}">
                  <a16:creationId xmlns:a16="http://schemas.microsoft.com/office/drawing/2014/main" id="{FA5E2B9E-99D4-4DCE-BA61-3DA90D7FDC41}"/>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72" name="Oval 71">
              <a:extLst>
                <a:ext uri="{FF2B5EF4-FFF2-40B4-BE49-F238E27FC236}">
                  <a16:creationId xmlns:a16="http://schemas.microsoft.com/office/drawing/2014/main" id="{1624FCD8-AA61-4E66-8BA4-8E2675BE42AD}"/>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57" name="Group 156">
            <a:extLst>
              <a:ext uri="{FF2B5EF4-FFF2-40B4-BE49-F238E27FC236}">
                <a16:creationId xmlns:a16="http://schemas.microsoft.com/office/drawing/2014/main" id="{14A3AE03-058A-4F55-852A-235742BE4CFD}"/>
              </a:ext>
            </a:extLst>
          </p:cNvPr>
          <p:cNvGrpSpPr/>
          <p:nvPr/>
        </p:nvGrpSpPr>
        <p:grpSpPr>
          <a:xfrm>
            <a:off x="54622" y="4561728"/>
            <a:ext cx="4344013" cy="1828800"/>
            <a:chOff x="2399993" y="4862286"/>
            <a:chExt cx="4344013" cy="1828800"/>
          </a:xfrm>
        </p:grpSpPr>
        <p:sp>
          <p:nvSpPr>
            <p:cNvPr id="158" name="Rectangle 157">
              <a:extLst>
                <a:ext uri="{FF2B5EF4-FFF2-40B4-BE49-F238E27FC236}">
                  <a16:creationId xmlns:a16="http://schemas.microsoft.com/office/drawing/2014/main" id="{A5EF018D-1691-4ED9-8481-30A9A1EA3CAD}"/>
                </a:ext>
              </a:extLst>
            </p:cNvPr>
            <p:cNvSpPr/>
            <p:nvPr/>
          </p:nvSpPr>
          <p:spPr>
            <a:xfrm>
              <a:off x="2399993" y="4862286"/>
              <a:ext cx="4344013" cy="1828800"/>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159" name="Straight Connector 158">
              <a:extLst>
                <a:ext uri="{FF2B5EF4-FFF2-40B4-BE49-F238E27FC236}">
                  <a16:creationId xmlns:a16="http://schemas.microsoft.com/office/drawing/2014/main" id="{BF38CE39-55B4-498C-A4A4-17EE600543D5}"/>
                </a:ext>
              </a:extLst>
            </p:cNvPr>
            <p:cNvCxnSpPr>
              <a:cxnSpLocks/>
            </p:cNvCxnSpPr>
            <p:nvPr/>
          </p:nvCxnSpPr>
          <p:spPr bwMode="auto">
            <a:xfrm>
              <a:off x="4983607" y="5331845"/>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AF1D1348-14A2-4DEB-9F97-9566942093A5}"/>
                </a:ext>
              </a:extLst>
            </p:cNvPr>
            <p:cNvCxnSpPr>
              <a:cxnSpLocks/>
            </p:cNvCxnSpPr>
            <p:nvPr/>
          </p:nvCxnSpPr>
          <p:spPr bwMode="auto">
            <a:xfrm>
              <a:off x="6589475" y="4944016"/>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408DECCC-5111-435D-ADB5-3A85DD8CA1F2}"/>
                </a:ext>
              </a:extLst>
            </p:cNvPr>
            <p:cNvCxnSpPr>
              <a:cxnSpLocks/>
            </p:cNvCxnSpPr>
            <p:nvPr/>
          </p:nvCxnSpPr>
          <p:spPr bwMode="auto">
            <a:xfrm rot="5400000">
              <a:off x="5587129" y="4729703"/>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E4DA15C6-6B9D-4273-AF91-8834CEEFB31A}"/>
                </a:ext>
              </a:extLst>
            </p:cNvPr>
            <p:cNvCxnSpPr>
              <a:cxnSpLocks/>
            </p:cNvCxnSpPr>
            <p:nvPr/>
          </p:nvCxnSpPr>
          <p:spPr bwMode="auto">
            <a:xfrm rot="5400000">
              <a:off x="5580817" y="5935939"/>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6B0D26C6-22EF-4331-AF32-D5B96C218AEB}"/>
                </a:ext>
              </a:extLst>
            </p:cNvPr>
            <p:cNvCxnSpPr>
              <a:cxnSpLocks/>
            </p:cNvCxnSpPr>
            <p:nvPr/>
          </p:nvCxnSpPr>
          <p:spPr bwMode="auto">
            <a:xfrm rot="5400000">
              <a:off x="5997776" y="4341394"/>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CA1EC42B-0CE9-45A8-8EC6-9C5B847E84A5}"/>
                </a:ext>
              </a:extLst>
            </p:cNvPr>
            <p:cNvCxnSpPr>
              <a:cxnSpLocks/>
            </p:cNvCxnSpPr>
            <p:nvPr/>
          </p:nvCxnSpPr>
          <p:spPr bwMode="auto">
            <a:xfrm rot="5400000">
              <a:off x="5995150" y="5527469"/>
              <a:ext cx="2301" cy="1199819"/>
            </a:xfrm>
            <a:prstGeom prst="line">
              <a:avLst/>
            </a:prstGeom>
            <a:noFill/>
            <a:ln w="12700" cap="sq" cmpd="sng" algn="ctr">
              <a:solidFill>
                <a:schemeClr val="bg2"/>
              </a:solidFill>
              <a:prstDash val="dash"/>
              <a:round/>
              <a:headEnd type="none" w="med" len="med"/>
              <a:tailEnd type="none" w="med" len="med"/>
            </a:ln>
            <a:effectLst/>
          </p:spPr>
        </p:cxnSp>
        <p:cxnSp>
          <p:nvCxnSpPr>
            <p:cNvPr id="178" name="Straight Connector 177">
              <a:extLst>
                <a:ext uri="{FF2B5EF4-FFF2-40B4-BE49-F238E27FC236}">
                  <a16:creationId xmlns:a16="http://schemas.microsoft.com/office/drawing/2014/main" id="{8322A715-A203-4F3F-9362-D7611E528D31}"/>
                </a:ext>
              </a:extLst>
            </p:cNvPr>
            <p:cNvCxnSpPr>
              <a:cxnSpLocks/>
            </p:cNvCxnSpPr>
            <p:nvPr/>
          </p:nvCxnSpPr>
          <p:spPr bwMode="auto">
            <a:xfrm>
              <a:off x="6595827" y="4940844"/>
              <a:ext cx="2301" cy="1199819"/>
            </a:xfrm>
            <a:prstGeom prst="line">
              <a:avLst/>
            </a:prstGeom>
            <a:noFill/>
            <a:ln w="12700" cap="sq" cmpd="sng" algn="ctr">
              <a:solidFill>
                <a:schemeClr val="bg2"/>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8E5FEB7B-F024-49CF-9514-EE118CE11A37}"/>
                </a:ext>
              </a:extLst>
            </p:cNvPr>
            <p:cNvCxnSpPr>
              <a:cxnSpLocks/>
            </p:cNvCxnSpPr>
            <p:nvPr/>
          </p:nvCxnSpPr>
          <p:spPr bwMode="auto">
            <a:xfrm flipH="1">
              <a:off x="4985908" y="4940844"/>
              <a:ext cx="397130" cy="391001"/>
            </a:xfrm>
            <a:prstGeom prst="line">
              <a:avLst/>
            </a:prstGeom>
            <a:noFill/>
            <a:ln w="12700" cap="sq" cmpd="sng" algn="ctr">
              <a:solidFill>
                <a:schemeClr val="bg2"/>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4E8B80AD-4774-4BD5-ABA1-309C97928F41}"/>
                </a:ext>
              </a:extLst>
            </p:cNvPr>
            <p:cNvCxnSpPr>
              <a:cxnSpLocks/>
            </p:cNvCxnSpPr>
            <p:nvPr/>
          </p:nvCxnSpPr>
          <p:spPr bwMode="auto">
            <a:xfrm flipH="1">
              <a:off x="6200998" y="4934494"/>
              <a:ext cx="397130" cy="391001"/>
            </a:xfrm>
            <a:prstGeom prst="line">
              <a:avLst/>
            </a:prstGeom>
            <a:noFill/>
            <a:ln w="12700" cap="sq" cmpd="sng" algn="ctr">
              <a:solidFill>
                <a:schemeClr val="bg2"/>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4A9BB869-7DE1-45E1-B5A7-E8CB69514A8F}"/>
                </a:ext>
              </a:extLst>
            </p:cNvPr>
            <p:cNvCxnSpPr>
              <a:cxnSpLocks/>
            </p:cNvCxnSpPr>
            <p:nvPr/>
          </p:nvCxnSpPr>
          <p:spPr bwMode="auto">
            <a:xfrm flipH="1">
              <a:off x="6212428" y="6123214"/>
              <a:ext cx="397130" cy="391001"/>
            </a:xfrm>
            <a:prstGeom prst="line">
              <a:avLst/>
            </a:prstGeom>
            <a:noFill/>
            <a:ln w="12700" cap="sq" cmpd="sng" algn="ctr">
              <a:solidFill>
                <a:schemeClr val="bg2"/>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A1D447CF-780A-4F34-A529-6581406F775B}"/>
                </a:ext>
              </a:extLst>
            </p:cNvPr>
            <p:cNvCxnSpPr>
              <a:cxnSpLocks/>
            </p:cNvCxnSpPr>
            <p:nvPr/>
          </p:nvCxnSpPr>
          <p:spPr bwMode="auto">
            <a:xfrm flipH="1">
              <a:off x="5019898" y="6115594"/>
              <a:ext cx="397130" cy="391001"/>
            </a:xfrm>
            <a:prstGeom prst="line">
              <a:avLst/>
            </a:prstGeom>
            <a:noFill/>
            <a:ln w="12700" cap="sq" cmpd="sng" algn="ctr">
              <a:solidFill>
                <a:schemeClr val="bg2"/>
              </a:solidFill>
              <a:prstDash val="dash"/>
              <a:round/>
              <a:headEnd type="none" w="med" len="med"/>
              <a:tailEnd type="none" w="med" len="med"/>
            </a:ln>
            <a:effectLst/>
          </p:spPr>
        </p:cxnSp>
        <p:sp>
          <p:nvSpPr>
            <p:cNvPr id="183" name="Parallelogram 182">
              <a:extLst>
                <a:ext uri="{FF2B5EF4-FFF2-40B4-BE49-F238E27FC236}">
                  <a16:creationId xmlns:a16="http://schemas.microsoft.com/office/drawing/2014/main" id="{853876BB-9A06-4233-B5CA-3F644188F302}"/>
                </a:ext>
              </a:extLst>
            </p:cNvPr>
            <p:cNvSpPr/>
            <p:nvPr/>
          </p:nvSpPr>
          <p:spPr>
            <a:xfrm>
              <a:off x="2494696" y="5747294"/>
              <a:ext cx="2286163" cy="748500"/>
            </a:xfrm>
            <a:prstGeom prst="parallelogram">
              <a:avLst>
                <a:gd name="adj" fmla="val 77599"/>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12700">
              <a:solidFill>
                <a:schemeClr val="bg2"/>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4" name="Parallelogram 183">
              <a:extLst>
                <a:ext uri="{FF2B5EF4-FFF2-40B4-BE49-F238E27FC236}">
                  <a16:creationId xmlns:a16="http://schemas.microsoft.com/office/drawing/2014/main" id="{B694E055-F220-4595-8DDA-265836B6ECAC}"/>
                </a:ext>
              </a:extLst>
            </p:cNvPr>
            <p:cNvSpPr/>
            <p:nvPr/>
          </p:nvSpPr>
          <p:spPr>
            <a:xfrm rot="21291173">
              <a:off x="4979933" y="5459367"/>
              <a:ext cx="1639038" cy="583882"/>
            </a:xfrm>
            <a:prstGeom prst="parallelogram">
              <a:avLst>
                <a:gd name="adj" fmla="val 77599"/>
              </a:avLst>
            </a:prstGeo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a:ln w="12700">
              <a:solidFill>
                <a:schemeClr val="bg2"/>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5" name="Text Box 33">
              <a:extLst>
                <a:ext uri="{FF2B5EF4-FFF2-40B4-BE49-F238E27FC236}">
                  <a16:creationId xmlns:a16="http://schemas.microsoft.com/office/drawing/2014/main" id="{2E68D97E-C246-4849-A926-B9B2CF97779C}"/>
                </a:ext>
              </a:extLst>
            </p:cNvPr>
            <p:cNvSpPr txBox="1">
              <a:spLocks noChangeArrowheads="1"/>
            </p:cNvSpPr>
            <p:nvPr/>
          </p:nvSpPr>
          <p:spPr bwMode="auto">
            <a:xfrm>
              <a:off x="4164880" y="4862286"/>
              <a:ext cx="610982"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86" name="Arrow: Curved Right 185">
              <a:extLst>
                <a:ext uri="{FF2B5EF4-FFF2-40B4-BE49-F238E27FC236}">
                  <a16:creationId xmlns:a16="http://schemas.microsoft.com/office/drawing/2014/main" id="{E3F196F0-FDAF-4A8E-8E62-3043C87C66B5}"/>
                </a:ext>
              </a:extLst>
            </p:cNvPr>
            <p:cNvSpPr/>
            <p:nvPr/>
          </p:nvSpPr>
          <p:spPr>
            <a:xfrm rot="14806462" flipH="1">
              <a:off x="4473759" y="5176616"/>
              <a:ext cx="194917" cy="618429"/>
            </a:xfrm>
            <a:prstGeom prst="curvedRightArrow">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7" name="Oval 186">
              <a:extLst>
                <a:ext uri="{FF2B5EF4-FFF2-40B4-BE49-F238E27FC236}">
                  <a16:creationId xmlns:a16="http://schemas.microsoft.com/office/drawing/2014/main" id="{AF028D93-0AD6-4ABA-9070-27111FEB90A3}"/>
                </a:ext>
              </a:extLst>
            </p:cNvPr>
            <p:cNvSpPr/>
            <p:nvPr/>
          </p:nvSpPr>
          <p:spPr>
            <a:xfrm>
              <a:off x="2846209" y="6284499"/>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363161AB-E0B4-4CD7-A3DB-B285DE941658}"/>
                </a:ext>
              </a:extLst>
            </p:cNvPr>
            <p:cNvSpPr/>
            <p:nvPr/>
          </p:nvSpPr>
          <p:spPr>
            <a:xfrm>
              <a:off x="3341981" y="5887907"/>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9" name="Oval 188">
              <a:extLst>
                <a:ext uri="{FF2B5EF4-FFF2-40B4-BE49-F238E27FC236}">
                  <a16:creationId xmlns:a16="http://schemas.microsoft.com/office/drawing/2014/main" id="{697A80E4-82E7-4E7A-AD58-DECDFB0FF2C7}"/>
                </a:ext>
              </a:extLst>
            </p:cNvPr>
            <p:cNvSpPr/>
            <p:nvPr/>
          </p:nvSpPr>
          <p:spPr>
            <a:xfrm>
              <a:off x="3108314" y="6123513"/>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0" name="Oval 189">
              <a:extLst>
                <a:ext uri="{FF2B5EF4-FFF2-40B4-BE49-F238E27FC236}">
                  <a16:creationId xmlns:a16="http://schemas.microsoft.com/office/drawing/2014/main" id="{00BF6B54-A3C8-4325-B571-EC898AD4CFBA}"/>
                </a:ext>
              </a:extLst>
            </p:cNvPr>
            <p:cNvSpPr/>
            <p:nvPr/>
          </p:nvSpPr>
          <p:spPr>
            <a:xfrm>
              <a:off x="3615320" y="6304941"/>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0B0D8A3A-BA8F-467F-88A8-A219ACA6D32B}"/>
                </a:ext>
              </a:extLst>
            </p:cNvPr>
            <p:cNvSpPr/>
            <p:nvPr/>
          </p:nvSpPr>
          <p:spPr>
            <a:xfrm>
              <a:off x="4020028" y="5828938"/>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2" name="Oval 191">
              <a:extLst>
                <a:ext uri="{FF2B5EF4-FFF2-40B4-BE49-F238E27FC236}">
                  <a16:creationId xmlns:a16="http://schemas.microsoft.com/office/drawing/2014/main" id="{46454285-4E16-4B8C-8650-68EDF9669B9B}"/>
                </a:ext>
              </a:extLst>
            </p:cNvPr>
            <p:cNvSpPr/>
            <p:nvPr/>
          </p:nvSpPr>
          <p:spPr>
            <a:xfrm>
              <a:off x="3424942" y="6115594"/>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95097A60-D032-4FE0-8347-46D2FE5CE2AF}"/>
                </a:ext>
              </a:extLst>
            </p:cNvPr>
            <p:cNvSpPr/>
            <p:nvPr/>
          </p:nvSpPr>
          <p:spPr>
            <a:xfrm>
              <a:off x="3920120" y="6177280"/>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4" name="Oval 193">
              <a:extLst>
                <a:ext uri="{FF2B5EF4-FFF2-40B4-BE49-F238E27FC236}">
                  <a16:creationId xmlns:a16="http://schemas.microsoft.com/office/drawing/2014/main" id="{274A1429-02E9-475F-9CF6-217698C8358E}"/>
                </a:ext>
              </a:extLst>
            </p:cNvPr>
            <p:cNvSpPr/>
            <p:nvPr/>
          </p:nvSpPr>
          <p:spPr>
            <a:xfrm>
              <a:off x="4248628" y="5995852"/>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cxnSp>
          <p:nvCxnSpPr>
            <p:cNvPr id="195" name="Straight Connector 194">
              <a:extLst>
                <a:ext uri="{FF2B5EF4-FFF2-40B4-BE49-F238E27FC236}">
                  <a16:creationId xmlns:a16="http://schemas.microsoft.com/office/drawing/2014/main" id="{0BFBACCE-FE19-4BB9-AD25-C5E71EC4E40D}"/>
                </a:ext>
              </a:extLst>
            </p:cNvPr>
            <p:cNvCxnSpPr>
              <a:cxnSpLocks/>
            </p:cNvCxnSpPr>
            <p:nvPr/>
          </p:nvCxnSpPr>
          <p:spPr bwMode="auto">
            <a:xfrm>
              <a:off x="5389327" y="4948779"/>
              <a:ext cx="13150" cy="544184"/>
            </a:xfrm>
            <a:prstGeom prst="line">
              <a:avLst/>
            </a:prstGeom>
            <a:noFill/>
            <a:ln w="12700" cap="sq" cmpd="sng" algn="ctr">
              <a:solidFill>
                <a:schemeClr val="bg2"/>
              </a:solidFill>
              <a:prstDash val="dash"/>
              <a:round/>
              <a:headEnd type="none" w="med" len="med"/>
              <a:tailEnd type="none" w="med" len="med"/>
            </a:ln>
            <a:effectLst/>
          </p:spPr>
        </p:cxnSp>
        <p:sp>
          <p:nvSpPr>
            <p:cNvPr id="196" name="Oval 195">
              <a:extLst>
                <a:ext uri="{FF2B5EF4-FFF2-40B4-BE49-F238E27FC236}">
                  <a16:creationId xmlns:a16="http://schemas.microsoft.com/office/drawing/2014/main" id="{249B8618-CE83-46F0-BF53-97FE67438E70}"/>
                </a:ext>
              </a:extLst>
            </p:cNvPr>
            <p:cNvSpPr/>
            <p:nvPr/>
          </p:nvSpPr>
          <p:spPr>
            <a:xfrm rot="21291173">
              <a:off x="5249354" y="5925438"/>
              <a:ext cx="71628" cy="86052"/>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6392F5E6-3EA6-46E3-9783-52AC702F8C61}"/>
                </a:ext>
              </a:extLst>
            </p:cNvPr>
            <p:cNvSpPr/>
            <p:nvPr/>
          </p:nvSpPr>
          <p:spPr>
            <a:xfrm rot="21291173">
              <a:off x="5575604" y="5585429"/>
              <a:ext cx="71628" cy="86052"/>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32B6865A-B99D-4C2D-9C06-7D592A43856E}"/>
                </a:ext>
              </a:extLst>
            </p:cNvPr>
            <p:cNvSpPr/>
            <p:nvPr/>
          </p:nvSpPr>
          <p:spPr>
            <a:xfrm rot="21291173">
              <a:off x="5425243" y="5783506"/>
              <a:ext cx="71628" cy="86052"/>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9" name="Oval 198">
              <a:extLst>
                <a:ext uri="{FF2B5EF4-FFF2-40B4-BE49-F238E27FC236}">
                  <a16:creationId xmlns:a16="http://schemas.microsoft.com/office/drawing/2014/main" id="{DE5E7DF3-0F25-4A0D-BFF0-E979E96257BA}"/>
                </a:ext>
              </a:extLst>
            </p:cNvPr>
            <p:cNvSpPr/>
            <p:nvPr/>
          </p:nvSpPr>
          <p:spPr>
            <a:xfrm rot="21291173">
              <a:off x="5799966" y="5891851"/>
              <a:ext cx="71628" cy="86052"/>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00" name="Oval 199">
              <a:extLst>
                <a:ext uri="{FF2B5EF4-FFF2-40B4-BE49-F238E27FC236}">
                  <a16:creationId xmlns:a16="http://schemas.microsoft.com/office/drawing/2014/main" id="{3C04F1B7-F9C4-4054-A90C-59FB9BA8DB75}"/>
                </a:ext>
              </a:extLst>
            </p:cNvPr>
            <p:cNvSpPr/>
            <p:nvPr/>
          </p:nvSpPr>
          <p:spPr>
            <a:xfrm rot="21291173">
              <a:off x="6055635" y="5496003"/>
              <a:ext cx="71628" cy="86052"/>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01" name="Oval 200">
              <a:extLst>
                <a:ext uri="{FF2B5EF4-FFF2-40B4-BE49-F238E27FC236}">
                  <a16:creationId xmlns:a16="http://schemas.microsoft.com/office/drawing/2014/main" id="{31BF7DE0-478F-42CE-BA5B-17B5B781BE02}"/>
                </a:ext>
              </a:extLst>
            </p:cNvPr>
            <p:cNvSpPr/>
            <p:nvPr/>
          </p:nvSpPr>
          <p:spPr>
            <a:xfrm rot="21291173">
              <a:off x="5650777" y="5756988"/>
              <a:ext cx="71628" cy="86052"/>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2" name="Oval 201">
              <a:extLst>
                <a:ext uri="{FF2B5EF4-FFF2-40B4-BE49-F238E27FC236}">
                  <a16:creationId xmlns:a16="http://schemas.microsoft.com/office/drawing/2014/main" id="{5AA5B86C-5112-4CF4-B11A-EEB44E79773B}"/>
                </a:ext>
              </a:extLst>
            </p:cNvPr>
            <p:cNvSpPr/>
            <p:nvPr/>
          </p:nvSpPr>
          <p:spPr>
            <a:xfrm rot="21291173">
              <a:off x="6008674" y="5773064"/>
              <a:ext cx="71628" cy="86052"/>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3" name="Oval 202">
              <a:extLst>
                <a:ext uri="{FF2B5EF4-FFF2-40B4-BE49-F238E27FC236}">
                  <a16:creationId xmlns:a16="http://schemas.microsoft.com/office/drawing/2014/main" id="{54F31847-1A29-4610-82C7-AC13F37C07E8}"/>
                </a:ext>
              </a:extLst>
            </p:cNvPr>
            <p:cNvSpPr/>
            <p:nvPr/>
          </p:nvSpPr>
          <p:spPr>
            <a:xfrm rot="21291173">
              <a:off x="6230548" y="5610979"/>
              <a:ext cx="71628" cy="86052"/>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cxnSp>
          <p:nvCxnSpPr>
            <p:cNvPr id="204" name="Straight Connector 203">
              <a:extLst>
                <a:ext uri="{FF2B5EF4-FFF2-40B4-BE49-F238E27FC236}">
                  <a16:creationId xmlns:a16="http://schemas.microsoft.com/office/drawing/2014/main" id="{166D53AB-55CD-4AC6-A126-2FCDB676C1EB}"/>
                </a:ext>
              </a:extLst>
            </p:cNvPr>
            <p:cNvCxnSpPr>
              <a:cxnSpLocks/>
            </p:cNvCxnSpPr>
            <p:nvPr/>
          </p:nvCxnSpPr>
          <p:spPr bwMode="auto">
            <a:xfrm>
              <a:off x="5417028" y="6087491"/>
              <a:ext cx="450" cy="15403"/>
            </a:xfrm>
            <a:prstGeom prst="line">
              <a:avLst/>
            </a:prstGeom>
            <a:noFill/>
            <a:ln w="12700" cap="sq" cmpd="sng" algn="ctr">
              <a:solidFill>
                <a:schemeClr val="bg2"/>
              </a:solidFill>
              <a:prstDash val="dash"/>
              <a:round/>
              <a:headEnd type="none" w="med" len="med"/>
              <a:tailEnd type="none" w="med" len="med"/>
            </a:ln>
            <a:effectLst/>
          </p:spPr>
        </p:cxnSp>
        <p:cxnSp>
          <p:nvCxnSpPr>
            <p:cNvPr id="163" name="Straight Connector 162">
              <a:extLst>
                <a:ext uri="{FF2B5EF4-FFF2-40B4-BE49-F238E27FC236}">
                  <a16:creationId xmlns:a16="http://schemas.microsoft.com/office/drawing/2014/main" id="{365E5BA6-EA2B-4B64-9446-3CBE695921C4}"/>
                </a:ext>
              </a:extLst>
            </p:cNvPr>
            <p:cNvCxnSpPr>
              <a:cxnSpLocks/>
            </p:cNvCxnSpPr>
            <p:nvPr/>
          </p:nvCxnSpPr>
          <p:spPr bwMode="auto">
            <a:xfrm>
              <a:off x="6185063" y="5339305"/>
              <a:ext cx="2301" cy="1199819"/>
            </a:xfrm>
            <a:prstGeom prst="line">
              <a:avLst/>
            </a:prstGeom>
            <a:noFill/>
            <a:ln w="12700" cap="sq" cmpd="sng" algn="ctr">
              <a:solidFill>
                <a:schemeClr val="bg2"/>
              </a:solidFill>
              <a:prstDash val="solid"/>
              <a:round/>
              <a:headEnd type="none" w="med" len="med"/>
              <a:tailEnd type="none" w="med" len="med"/>
            </a:ln>
            <a:effectLst/>
          </p:spPr>
        </p:cxnSp>
      </p:grpSp>
      <p:sp>
        <p:nvSpPr>
          <p:cNvPr id="98" name="Rectangle 1">
            <a:extLst>
              <a:ext uri="{FF2B5EF4-FFF2-40B4-BE49-F238E27FC236}">
                <a16:creationId xmlns:a16="http://schemas.microsoft.com/office/drawing/2014/main" id="{614862FC-81B3-4489-9ADD-2E1C5E1BF5B2}"/>
              </a:ext>
            </a:extLst>
          </p:cNvPr>
          <p:cNvSpPr txBox="1">
            <a:spLocks noChangeArrowheads="1"/>
          </p:cNvSpPr>
          <p:nvPr/>
        </p:nvSpPr>
        <p:spPr bwMode="auto">
          <a:xfrm>
            <a:off x="4502725" y="4397276"/>
            <a:ext cx="7315200" cy="230832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spAutoFit/>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Arial" panose="020B0604020202020204" pitchFamily="34" charset="0"/>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0"/>
              </a:spcBef>
              <a:spcAft>
                <a:spcPct val="0"/>
              </a:spcAft>
              <a:buChar char="–"/>
              <a:tabLst>
                <a:tab pos="858838" algn="l"/>
              </a:tabLst>
              <a:defRPr sz="2400">
                <a:solidFill>
                  <a:schemeClr val="tx1"/>
                </a:solidFill>
                <a:latin typeface="Arial" pitchFamily="34" charset="0"/>
              </a:defRPr>
            </a:lvl9pPr>
          </a:lstStyle>
          <a:p>
            <a:pPr marL="0" indent="0">
              <a:spcBef>
                <a:spcPct val="0"/>
              </a:spcBef>
              <a:tabLst/>
            </a:pPr>
            <a:r>
              <a:rPr lang="en-US" altLang="en-US" sz="2400" kern="0" dirty="0">
                <a:solidFill>
                  <a:srgbClr val="D5D5D5"/>
                </a:solidFill>
                <a:effectLst/>
                <a:latin typeface="Times New Roman" panose="02020603050405020304" pitchFamily="18" charset="0"/>
                <a:cs typeface="Times New Roman" panose="02020603050405020304" pitchFamily="18" charset="0"/>
              </a:rPr>
              <a:t>Gives your network more freedom </a:t>
            </a:r>
            <a:br>
              <a:rPr lang="en-US" altLang="en-US" sz="2400" kern="0" dirty="0">
                <a:solidFill>
                  <a:srgbClr val="D5D5D5"/>
                </a:solidFill>
                <a:effectLst/>
                <a:latin typeface="Times New Roman" panose="02020603050405020304" pitchFamily="18" charset="0"/>
                <a:cs typeface="Times New Roman" panose="02020603050405020304" pitchFamily="18" charset="0"/>
              </a:rPr>
            </a:br>
            <a:r>
              <a:rPr lang="en-US" altLang="en-US" sz="2400" kern="0" dirty="0">
                <a:solidFill>
                  <a:srgbClr val="D5D5D5"/>
                </a:solidFill>
                <a:effectLst/>
                <a:latin typeface="Times New Roman" panose="02020603050405020304" pitchFamily="18" charset="0"/>
                <a:cs typeface="Times New Roman" panose="02020603050405020304" pitchFamily="18" charset="0"/>
              </a:rPr>
              <a:t>  to learn complex representations.</a:t>
            </a:r>
          </a:p>
          <a:p>
            <a:pPr marL="0" indent="0">
              <a:spcBef>
                <a:spcPct val="0"/>
              </a:spcBef>
              <a:tabLst/>
            </a:pPr>
            <a:r>
              <a:rPr lang="en-US" altLang="en-US" sz="2400" kern="0" dirty="0">
                <a:solidFill>
                  <a:srgbClr val="D5D5D5"/>
                </a:solidFill>
                <a:effectLst/>
                <a:latin typeface="Times New Roman" panose="02020603050405020304" pitchFamily="18" charset="0"/>
                <a:cs typeface="Times New Roman" panose="02020603050405020304" pitchFamily="18" charset="0"/>
              </a:rPr>
              <a:t>But is computationally expensive. </a:t>
            </a:r>
          </a:p>
          <a:p>
            <a:pPr marL="0" indent="0">
              <a:spcBef>
                <a:spcPct val="0"/>
              </a:spcBef>
              <a:tabLst/>
            </a:pPr>
            <a:r>
              <a:rPr lang="en-US" altLang="en-US" sz="2400" kern="0" dirty="0">
                <a:solidFill>
                  <a:srgbClr val="D5D5D5"/>
                </a:solidFill>
                <a:effectLst/>
                <a:latin typeface="Times New Roman" panose="02020603050405020304" pitchFamily="18" charset="0"/>
                <a:cs typeface="Times New Roman" panose="02020603050405020304" pitchFamily="18" charset="0"/>
              </a:rPr>
              <a:t>May lead to over fitting</a:t>
            </a:r>
          </a:p>
          <a:p>
            <a:pPr marL="0" indent="0">
              <a:spcBef>
                <a:spcPct val="0"/>
              </a:spcBef>
              <a:tabLst/>
            </a:pPr>
            <a:r>
              <a:rPr lang="en-US" altLang="en-US" sz="2400" kern="0" dirty="0">
                <a:solidFill>
                  <a:srgbClr val="D5D5D5"/>
                </a:solidFill>
                <a:effectLst/>
                <a:latin typeface="Times New Roman" panose="02020603050405020304" pitchFamily="18" charset="0"/>
                <a:cs typeface="Times New Roman" panose="02020603050405020304" pitchFamily="18" charset="0"/>
              </a:rPr>
              <a:t>  ie improve performance </a:t>
            </a:r>
            <a:br>
              <a:rPr lang="en-US" altLang="en-US" sz="2400" kern="0" dirty="0">
                <a:solidFill>
                  <a:srgbClr val="D5D5D5"/>
                </a:solidFill>
                <a:effectLst/>
                <a:latin typeface="Times New Roman" panose="02020603050405020304" pitchFamily="18" charset="0"/>
                <a:cs typeface="Times New Roman" panose="02020603050405020304" pitchFamily="18" charset="0"/>
              </a:rPr>
            </a:br>
            <a:r>
              <a:rPr lang="en-US" altLang="en-US" sz="2400" kern="0" dirty="0">
                <a:solidFill>
                  <a:srgbClr val="D5D5D5"/>
                </a:solidFill>
                <a:effectLst/>
                <a:latin typeface="Times New Roman" panose="02020603050405020304" pitchFamily="18" charset="0"/>
                <a:cs typeface="Times New Roman" panose="02020603050405020304" pitchFamily="18" charset="0"/>
              </a:rPr>
              <a:t>     on training but not test data.</a:t>
            </a:r>
            <a:r>
              <a:rPr lang="en-US" altLang="en-US" sz="2400" kern="0" dirty="0">
                <a:effectLst/>
                <a:latin typeface="Times New Roman" panose="02020603050405020304" pitchFamily="18" charset="0"/>
                <a:cs typeface="Times New Roman" panose="02020603050405020304" pitchFamily="18" charset="0"/>
              </a:rPr>
              <a:t> </a:t>
            </a:r>
          </a:p>
        </p:txBody>
      </p:sp>
    </p:spTree>
    <p:extLst>
      <p:ext uri="{BB962C8B-B14F-4D97-AF65-F5344CB8AC3E}">
        <p14:creationId xmlns:p14="http://schemas.microsoft.com/office/powerpoint/2010/main" val="30576386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7"/>
                                        </p:tgtEl>
                                        <p:attrNameLst>
                                          <p:attrName>style.visibility</p:attrName>
                                        </p:attrNameLst>
                                      </p:cBhvr>
                                      <p:to>
                                        <p:strVal val="visible"/>
                                      </p:to>
                                    </p:set>
                                    <p:anim calcmode="lin" valueType="num">
                                      <p:cBhvr additive="base">
                                        <p:cTn id="7" dur="500" fill="hold"/>
                                        <p:tgtEl>
                                          <p:spTgt spid="157"/>
                                        </p:tgtEl>
                                        <p:attrNameLst>
                                          <p:attrName>ppt_x</p:attrName>
                                        </p:attrNameLst>
                                      </p:cBhvr>
                                      <p:tavLst>
                                        <p:tav tm="0">
                                          <p:val>
                                            <p:strVal val="#ppt_x"/>
                                          </p:val>
                                        </p:tav>
                                        <p:tav tm="100000">
                                          <p:val>
                                            <p:strVal val="#ppt_x"/>
                                          </p:val>
                                        </p:tav>
                                      </p:tavLst>
                                    </p:anim>
                                    <p:anim calcmode="lin" valueType="num">
                                      <p:cBhvr additive="base">
                                        <p:cTn id="8"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8">
                                            <p:txEl>
                                              <p:pRg st="0" end="0"/>
                                            </p:txEl>
                                          </p:spTgt>
                                        </p:tgtEl>
                                        <p:attrNameLst>
                                          <p:attrName>style.visibility</p:attrName>
                                        </p:attrNameLst>
                                      </p:cBhvr>
                                      <p:to>
                                        <p:strVal val="visible"/>
                                      </p:to>
                                    </p:set>
                                    <p:anim calcmode="lin" valueType="num">
                                      <p:cBhvr additive="base">
                                        <p:cTn id="13" dur="500" fill="hold"/>
                                        <p:tgtEl>
                                          <p:spTgt spid="9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8">
                                            <p:txEl>
                                              <p:pRg st="1" end="1"/>
                                            </p:txEl>
                                          </p:spTgt>
                                        </p:tgtEl>
                                        <p:attrNameLst>
                                          <p:attrName>style.visibility</p:attrName>
                                        </p:attrNameLst>
                                      </p:cBhvr>
                                      <p:to>
                                        <p:strVal val="visible"/>
                                      </p:to>
                                    </p:set>
                                    <p:anim calcmode="lin" valueType="num">
                                      <p:cBhvr additive="base">
                                        <p:cTn id="19" dur="500" fill="hold"/>
                                        <p:tgtEl>
                                          <p:spTgt spid="98">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8">
                                            <p:txEl>
                                              <p:pRg st="2" end="2"/>
                                            </p:txEl>
                                          </p:spTgt>
                                        </p:tgtEl>
                                        <p:attrNameLst>
                                          <p:attrName>style.visibility</p:attrName>
                                        </p:attrNameLst>
                                      </p:cBhvr>
                                      <p:to>
                                        <p:strVal val="visible"/>
                                      </p:to>
                                    </p:set>
                                    <p:anim calcmode="lin" valueType="num">
                                      <p:cBhvr additive="base">
                                        <p:cTn id="25" dur="500" fill="hold"/>
                                        <p:tgtEl>
                                          <p:spTgt spid="98">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8">
                                            <p:txEl>
                                              <p:pRg st="3" end="3"/>
                                            </p:txEl>
                                          </p:spTgt>
                                        </p:tgtEl>
                                        <p:attrNameLst>
                                          <p:attrName>style.visibility</p:attrName>
                                        </p:attrNameLst>
                                      </p:cBhvr>
                                      <p:to>
                                        <p:strVal val="visible"/>
                                      </p:to>
                                    </p:set>
                                    <p:anim calcmode="lin" valueType="num">
                                      <p:cBhvr additive="base">
                                        <p:cTn id="31" dur="500" fill="hold"/>
                                        <p:tgtEl>
                                          <p:spTgt spid="98">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8">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5" name="Rectangle 104"/>
          <p:cNvSpPr/>
          <p:nvPr/>
        </p:nvSpPr>
        <p:spPr>
          <a:xfrm>
            <a:off x="7086600" y="4572000"/>
            <a:ext cx="1522125"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762000" y="4572000"/>
            <a:ext cx="1484456"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115" name="Group 114"/>
          <p:cNvGrpSpPr/>
          <p:nvPr/>
        </p:nvGrpSpPr>
        <p:grpSpPr>
          <a:xfrm>
            <a:off x="1524000" y="5242765"/>
            <a:ext cx="7467600" cy="685590"/>
            <a:chOff x="1295400" y="5218541"/>
            <a:chExt cx="7467600" cy="685590"/>
          </a:xfrm>
        </p:grpSpPr>
        <p:sp>
          <p:nvSpPr>
            <p:cNvPr id="116" name="Rectangle 115"/>
            <p:cNvSpPr/>
            <p:nvPr/>
          </p:nvSpPr>
          <p:spPr>
            <a:xfrm>
              <a:off x="1295400" y="5257800"/>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117" name="Text Box 33"/>
            <p:cNvSpPr txBox="1">
              <a:spLocks noChangeArrowheads="1"/>
            </p:cNvSpPr>
            <p:nvPr/>
          </p:nvSpPr>
          <p:spPr bwMode="auto">
            <a:xfrm>
              <a:off x="7391400" y="5218541"/>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118" name="Text Box 33"/>
            <p:cNvSpPr txBox="1">
              <a:spLocks noChangeArrowheads="1"/>
            </p:cNvSpPr>
            <p:nvPr/>
          </p:nvSpPr>
          <p:spPr bwMode="auto">
            <a:xfrm>
              <a:off x="4401399" y="5223153"/>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If the resulting layer has fewer hidden nodes,</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then this projects our space into a smaller subspace.</a:t>
            </a:r>
          </a:p>
        </p:txBody>
      </p:sp>
      <p:grpSp>
        <p:nvGrpSpPr>
          <p:cNvPr id="61" name="Group 60">
            <a:extLst>
              <a:ext uri="{FF2B5EF4-FFF2-40B4-BE49-F238E27FC236}">
                <a16:creationId xmlns:a16="http://schemas.microsoft.com/office/drawing/2014/main" id="{833E1F1B-D0E6-43BA-A348-9DCD96B41DDD}"/>
              </a:ext>
            </a:extLst>
          </p:cNvPr>
          <p:cNvGrpSpPr/>
          <p:nvPr/>
        </p:nvGrpSpPr>
        <p:grpSpPr>
          <a:xfrm>
            <a:off x="3545406" y="1046718"/>
            <a:ext cx="180602" cy="1247640"/>
            <a:chOff x="4008388" y="1532184"/>
            <a:chExt cx="180602" cy="1247640"/>
          </a:xfrm>
          <a:solidFill>
            <a:srgbClr val="00FFFF"/>
          </a:solidFill>
        </p:grpSpPr>
        <p:sp>
          <p:nvSpPr>
            <p:cNvPr id="62" name="Oval 61">
              <a:extLst>
                <a:ext uri="{FF2B5EF4-FFF2-40B4-BE49-F238E27FC236}">
                  <a16:creationId xmlns:a16="http://schemas.microsoft.com/office/drawing/2014/main" id="{F5307505-6231-4917-BEF3-6CEED5535BF3}"/>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BE2233BD-A60C-4B2A-9EC1-8F6F9BFBFBCF}"/>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0C6C74A0-FC73-404B-B934-168098CF05CB}"/>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97DD5B10-47A4-44CF-BC1B-E19D91D0AF3F}"/>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86471F8B-DC05-4205-BF8E-231BEE9917E6}"/>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grpSp>
      <p:sp>
        <p:nvSpPr>
          <p:cNvPr id="71" name="Rectangle 70">
            <a:extLst>
              <a:ext uri="{FF2B5EF4-FFF2-40B4-BE49-F238E27FC236}">
                <a16:creationId xmlns:a16="http://schemas.microsoft.com/office/drawing/2014/main" id="{272C4581-54A4-456B-91E0-03019EF1B6F4}"/>
              </a:ext>
            </a:extLst>
          </p:cNvPr>
          <p:cNvSpPr/>
          <p:nvPr/>
        </p:nvSpPr>
        <p:spPr>
          <a:xfrm>
            <a:off x="6498281" y="4572000"/>
            <a:ext cx="2568126" cy="2088000"/>
          </a:xfrm>
          <a:prstGeom prst="rect">
            <a:avLst/>
          </a:prstGeom>
          <a:ln>
            <a:solidFill>
              <a:srgbClr val="66FF33"/>
            </a:solidFill>
          </a:ln>
        </p:spPr>
        <p:txBody>
          <a:bodyPr wrap="square" rtlCol="0" anchor="ctr">
            <a:spAutoFit/>
          </a:bodyPr>
          <a:lstStyle/>
          <a:p>
            <a:pPr algn="l"/>
            <a:endParaRPr lang="en-CA" sz="2400" dirty="0"/>
          </a:p>
        </p:txBody>
      </p:sp>
      <p:sp>
        <p:nvSpPr>
          <p:cNvPr id="72" name="Rectangle 71">
            <a:extLst>
              <a:ext uri="{FF2B5EF4-FFF2-40B4-BE49-F238E27FC236}">
                <a16:creationId xmlns:a16="http://schemas.microsoft.com/office/drawing/2014/main" id="{F35CF18D-1EB9-4911-ABC7-4C717AE96CCE}"/>
              </a:ext>
            </a:extLst>
          </p:cNvPr>
          <p:cNvSpPr/>
          <p:nvPr/>
        </p:nvSpPr>
        <p:spPr>
          <a:xfrm>
            <a:off x="77593" y="4572000"/>
            <a:ext cx="2702263" cy="2232000"/>
          </a:xfrm>
          <a:prstGeom prst="rect">
            <a:avLst/>
          </a:prstGeom>
          <a:ln>
            <a:solidFill>
              <a:srgbClr val="00FFFF"/>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405430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6">
                                            <p:txEl>
                                              <p:pRg st="1" end="1"/>
                                            </p:txEl>
                                          </p:spTgt>
                                        </p:tgtEl>
                                        <p:attrNameLst>
                                          <p:attrName>style.visibility</p:attrName>
                                        </p:attrNameLst>
                                      </p:cBhvr>
                                      <p:to>
                                        <p:strVal val="visible"/>
                                      </p:to>
                                    </p:set>
                                    <p:anim calcmode="lin" valueType="num">
                                      <p:cBhvr additive="base">
                                        <p:cTn id="7" dur="500" fill="hold"/>
                                        <p:tgtEl>
                                          <p:spTgt spid="86">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32" presetClass="emph" presetSubtype="0" fill="hold" nodeType="clickEffect">
                                  <p:stCondLst>
                                    <p:cond delay="0"/>
                                  </p:stCondLst>
                                  <p:childTnLst>
                                    <p:animRot by="120000">
                                      <p:cBhvr>
                                        <p:cTn id="12" dur="100" fill="hold">
                                          <p:stCondLst>
                                            <p:cond delay="0"/>
                                          </p:stCondLst>
                                        </p:cTn>
                                        <p:tgtEl>
                                          <p:spTgt spid="61"/>
                                        </p:tgtEl>
                                        <p:attrNameLst>
                                          <p:attrName>r</p:attrName>
                                        </p:attrNameLst>
                                      </p:cBhvr>
                                    </p:animRot>
                                    <p:animRot by="-240000">
                                      <p:cBhvr>
                                        <p:cTn id="13" dur="200" fill="hold">
                                          <p:stCondLst>
                                            <p:cond delay="200"/>
                                          </p:stCondLst>
                                        </p:cTn>
                                        <p:tgtEl>
                                          <p:spTgt spid="61"/>
                                        </p:tgtEl>
                                        <p:attrNameLst>
                                          <p:attrName>r</p:attrName>
                                        </p:attrNameLst>
                                      </p:cBhvr>
                                    </p:animRot>
                                    <p:animRot by="240000">
                                      <p:cBhvr>
                                        <p:cTn id="14" dur="200" fill="hold">
                                          <p:stCondLst>
                                            <p:cond delay="400"/>
                                          </p:stCondLst>
                                        </p:cTn>
                                        <p:tgtEl>
                                          <p:spTgt spid="61"/>
                                        </p:tgtEl>
                                        <p:attrNameLst>
                                          <p:attrName>r</p:attrName>
                                        </p:attrNameLst>
                                      </p:cBhvr>
                                    </p:animRot>
                                    <p:animRot by="-240000">
                                      <p:cBhvr>
                                        <p:cTn id="15" dur="200" fill="hold">
                                          <p:stCondLst>
                                            <p:cond delay="600"/>
                                          </p:stCondLst>
                                        </p:cTn>
                                        <p:tgtEl>
                                          <p:spTgt spid="61"/>
                                        </p:tgtEl>
                                        <p:attrNameLst>
                                          <p:attrName>r</p:attrName>
                                        </p:attrNameLst>
                                      </p:cBhvr>
                                    </p:animRot>
                                    <p:animRot by="120000">
                                      <p:cBhvr>
                                        <p:cTn id="16" dur="200" fill="hold">
                                          <p:stCondLst>
                                            <p:cond delay="800"/>
                                          </p:stCondLst>
                                        </p:cTn>
                                        <p:tgtEl>
                                          <p:spTgt spid="61"/>
                                        </p:tgtEl>
                                        <p:attrNameLst>
                                          <p:attrName>r</p:attrName>
                                        </p:attrNameLst>
                                      </p:cBhvr>
                                    </p:animRot>
                                  </p:childTnLst>
                                </p:cTn>
                              </p:par>
                            </p:childTnLst>
                          </p:cTn>
                        </p:par>
                        <p:par>
                          <p:cTn id="17" fill="hold">
                            <p:stCondLst>
                              <p:cond delay="1000"/>
                            </p:stCondLst>
                            <p:childTnLst>
                              <p:par>
                                <p:cTn id="18" presetID="17" presetClass="exit" presetSubtype="10" fill="hold" grpId="0" nodeType="afterEffect">
                                  <p:stCondLst>
                                    <p:cond delay="0"/>
                                  </p:stCondLst>
                                  <p:childTnLst>
                                    <p:anim calcmode="lin" valueType="num">
                                      <p:cBhvr>
                                        <p:cTn id="19" dur="500"/>
                                        <p:tgtEl>
                                          <p:spTgt spid="72"/>
                                        </p:tgtEl>
                                        <p:attrNameLst>
                                          <p:attrName>ppt_w</p:attrName>
                                        </p:attrNameLst>
                                      </p:cBhvr>
                                      <p:tavLst>
                                        <p:tav tm="0">
                                          <p:val>
                                            <p:strVal val="ppt_w"/>
                                          </p:val>
                                        </p:tav>
                                        <p:tav tm="100000">
                                          <p:val>
                                            <p:fltVal val="0"/>
                                          </p:val>
                                        </p:tav>
                                      </p:tavLst>
                                    </p:anim>
                                    <p:anim calcmode="lin" valueType="num">
                                      <p:cBhvr>
                                        <p:cTn id="20" dur="500"/>
                                        <p:tgtEl>
                                          <p:spTgt spid="72"/>
                                        </p:tgtEl>
                                        <p:attrNameLst>
                                          <p:attrName>ppt_h</p:attrName>
                                        </p:attrNameLst>
                                      </p:cBhvr>
                                      <p:tavLst>
                                        <p:tav tm="0">
                                          <p:val>
                                            <p:strVal val="ppt_h"/>
                                          </p:val>
                                        </p:tav>
                                        <p:tav tm="100000">
                                          <p:val>
                                            <p:strVal val="ppt_h"/>
                                          </p:val>
                                        </p:tav>
                                      </p:tavLst>
                                    </p:anim>
                                    <p:set>
                                      <p:cBhvr>
                                        <p:cTn id="21" dur="1" fill="hold">
                                          <p:stCondLst>
                                            <p:cond delay="499"/>
                                          </p:stCondLst>
                                        </p:cTn>
                                        <p:tgtEl>
                                          <p:spTgt spid="72"/>
                                        </p:tgtEl>
                                        <p:attrNameLst>
                                          <p:attrName>style.visibility</p:attrName>
                                        </p:attrNameLst>
                                      </p:cBhvr>
                                      <p:to>
                                        <p:strVal val="hidden"/>
                                      </p:to>
                                    </p:set>
                                  </p:childTnLst>
                                </p:cTn>
                              </p:par>
                              <p:par>
                                <p:cTn id="22" presetID="17" presetClass="exit" presetSubtype="10" fill="hold" grpId="0" nodeType="withEffect">
                                  <p:stCondLst>
                                    <p:cond delay="0"/>
                                  </p:stCondLst>
                                  <p:childTnLst>
                                    <p:anim calcmode="lin" valueType="num">
                                      <p:cBhvr>
                                        <p:cTn id="23" dur="500"/>
                                        <p:tgtEl>
                                          <p:spTgt spid="71"/>
                                        </p:tgtEl>
                                        <p:attrNameLst>
                                          <p:attrName>ppt_w</p:attrName>
                                        </p:attrNameLst>
                                      </p:cBhvr>
                                      <p:tavLst>
                                        <p:tav tm="0">
                                          <p:val>
                                            <p:strVal val="ppt_w"/>
                                          </p:val>
                                        </p:tav>
                                        <p:tav tm="100000">
                                          <p:val>
                                            <p:fltVal val="0"/>
                                          </p:val>
                                        </p:tav>
                                      </p:tavLst>
                                    </p:anim>
                                    <p:anim calcmode="lin" valueType="num">
                                      <p:cBhvr>
                                        <p:cTn id="24" dur="500"/>
                                        <p:tgtEl>
                                          <p:spTgt spid="71"/>
                                        </p:tgtEl>
                                        <p:attrNameLst>
                                          <p:attrName>ppt_h</p:attrName>
                                        </p:attrNameLst>
                                      </p:cBhvr>
                                      <p:tavLst>
                                        <p:tav tm="0">
                                          <p:val>
                                            <p:strVal val="ppt_h"/>
                                          </p:val>
                                        </p:tav>
                                        <p:tav tm="100000">
                                          <p:val>
                                            <p:strVal val="ppt_h"/>
                                          </p:val>
                                        </p:tav>
                                      </p:tavLst>
                                    </p:anim>
                                    <p:set>
                                      <p:cBhvr>
                                        <p:cTn id="25" dur="1" fill="hold">
                                          <p:stCondLst>
                                            <p:cond delay="499"/>
                                          </p:stCondLst>
                                        </p:cTn>
                                        <p:tgtEl>
                                          <p:spTgt spid="71"/>
                                        </p:tgtEl>
                                        <p:attrNameLst>
                                          <p:attrName>style.visibility</p:attrName>
                                        </p:attrNameLst>
                                      </p:cBhvr>
                                      <p:to>
                                        <p:strVal val="hidden"/>
                                      </p:to>
                                    </p:set>
                                  </p:childTnLst>
                                </p:cTn>
                              </p:par>
                            </p:childTnLst>
                          </p:cTn>
                        </p:par>
                        <p:par>
                          <p:cTn id="26" fill="hold">
                            <p:stCondLst>
                              <p:cond delay="1500"/>
                            </p:stCondLst>
                            <p:childTnLst>
                              <p:par>
                                <p:cTn id="27" presetID="1" presetClass="entr" presetSubtype="0" fill="hold" grpId="0" nodeType="afterEffect">
                                  <p:stCondLst>
                                    <p:cond delay="0"/>
                                  </p:stCondLst>
                                  <p:childTnLst>
                                    <p:set>
                                      <p:cBhvr>
                                        <p:cTn id="28" dur="1" fill="hold">
                                          <p:stCondLst>
                                            <p:cond delay="0"/>
                                          </p:stCondLst>
                                        </p:cTn>
                                        <p:tgtEl>
                                          <p:spTgt spid="106"/>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05"/>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86">
                                            <p:txEl>
                                              <p:pRg st="2" end="2"/>
                                            </p:txEl>
                                          </p:spTgt>
                                        </p:tgtEl>
                                        <p:attrNameLst>
                                          <p:attrName>style.visibility</p:attrName>
                                        </p:attrNameLst>
                                      </p:cBhvr>
                                      <p:to>
                                        <p:strVal val="visible"/>
                                      </p:to>
                                    </p:set>
                                    <p:anim calcmode="lin" valueType="num">
                                      <p:cBhvr additive="base">
                                        <p:cTn id="35" dur="500" fill="hold"/>
                                        <p:tgtEl>
                                          <p:spTgt spid="86">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 grpId="0" animBg="1"/>
      <p:bldP spid="106" grpId="0" animBg="1"/>
      <p:bldP spid="71" grpId="0" animBg="1"/>
      <p:bldP spid="72" grpId="0" animBg="1"/>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Text Box 33">
            <a:extLst>
              <a:ext uri="{FF2B5EF4-FFF2-40B4-BE49-F238E27FC236}">
                <a16:creationId xmlns:a16="http://schemas.microsoft.com/office/drawing/2014/main" id="{06CD2AF6-AC5A-4624-B52F-B6122CF171D2}"/>
              </a:ext>
            </a:extLst>
          </p:cNvPr>
          <p:cNvSpPr txBox="1">
            <a:spLocks noChangeArrowheads="1"/>
          </p:cNvSpPr>
          <p:nvPr/>
        </p:nvSpPr>
        <p:spPr bwMode="auto">
          <a:xfrm>
            <a:off x="403427" y="2931200"/>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If the resulting layer has fewer hidden nodes,</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then this projects our space into a smaller subspace.</a:t>
            </a:r>
          </a:p>
        </p:txBody>
      </p:sp>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grpSp>
        <p:nvGrpSpPr>
          <p:cNvPr id="61" name="Group 60">
            <a:extLst>
              <a:ext uri="{FF2B5EF4-FFF2-40B4-BE49-F238E27FC236}">
                <a16:creationId xmlns:a16="http://schemas.microsoft.com/office/drawing/2014/main" id="{833E1F1B-D0E6-43BA-A348-9DCD96B41DDD}"/>
              </a:ext>
            </a:extLst>
          </p:cNvPr>
          <p:cNvGrpSpPr/>
          <p:nvPr/>
        </p:nvGrpSpPr>
        <p:grpSpPr>
          <a:xfrm>
            <a:off x="3545406" y="1046718"/>
            <a:ext cx="180602" cy="1247640"/>
            <a:chOff x="4008388" y="1532184"/>
            <a:chExt cx="180602" cy="1247640"/>
          </a:xfrm>
          <a:solidFill>
            <a:srgbClr val="00FFFF"/>
          </a:solidFill>
        </p:grpSpPr>
        <p:sp>
          <p:nvSpPr>
            <p:cNvPr id="62" name="Oval 61">
              <a:extLst>
                <a:ext uri="{FF2B5EF4-FFF2-40B4-BE49-F238E27FC236}">
                  <a16:creationId xmlns:a16="http://schemas.microsoft.com/office/drawing/2014/main" id="{F5307505-6231-4917-BEF3-6CEED5535BF3}"/>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BE2233BD-A60C-4B2A-9EC1-8F6F9BFBFBCF}"/>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0C6C74A0-FC73-404B-B934-168098CF05CB}"/>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97DD5B10-47A4-44CF-BC1B-E19D91D0AF3F}"/>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86471F8B-DC05-4205-BF8E-231BEE9917E6}"/>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grpSp>
      <p:grpSp>
        <p:nvGrpSpPr>
          <p:cNvPr id="63" name="Group 62">
            <a:extLst>
              <a:ext uri="{FF2B5EF4-FFF2-40B4-BE49-F238E27FC236}">
                <a16:creationId xmlns:a16="http://schemas.microsoft.com/office/drawing/2014/main" id="{03E9B90C-0DD6-4255-A18A-93238DEF4084}"/>
              </a:ext>
            </a:extLst>
          </p:cNvPr>
          <p:cNvGrpSpPr/>
          <p:nvPr/>
        </p:nvGrpSpPr>
        <p:grpSpPr>
          <a:xfrm>
            <a:off x="0" y="2756002"/>
            <a:ext cx="4022276" cy="4091818"/>
            <a:chOff x="0" y="2756002"/>
            <a:chExt cx="4022276" cy="4091818"/>
          </a:xfrm>
        </p:grpSpPr>
        <p:cxnSp>
          <p:nvCxnSpPr>
            <p:cNvPr id="64" name="Straight Connector 63">
              <a:extLst>
                <a:ext uri="{FF2B5EF4-FFF2-40B4-BE49-F238E27FC236}">
                  <a16:creationId xmlns:a16="http://schemas.microsoft.com/office/drawing/2014/main" id="{D601EE54-4AB5-41DF-8724-4F71BAC1F2D6}"/>
                </a:ext>
              </a:extLst>
            </p:cNvPr>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1B825B66-0D9F-46BA-B932-29F389F74BE0}"/>
                </a:ext>
              </a:extLst>
            </p:cNvPr>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70" name="Text Box 33">
              <a:extLst>
                <a:ext uri="{FF2B5EF4-FFF2-40B4-BE49-F238E27FC236}">
                  <a16:creationId xmlns:a16="http://schemas.microsoft.com/office/drawing/2014/main" id="{BA23E7F3-C492-4CDC-B542-6B251DDB95EC}"/>
                </a:ext>
              </a:extLst>
            </p:cNvPr>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74" name="Text Box 33">
              <a:extLst>
                <a:ext uri="{FF2B5EF4-FFF2-40B4-BE49-F238E27FC236}">
                  <a16:creationId xmlns:a16="http://schemas.microsoft.com/office/drawing/2014/main" id="{3E75DDB3-429B-4A53-8AF3-92D8CC09C73C}"/>
                </a:ext>
              </a:extLst>
            </p:cNvPr>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75" name="Group 74">
            <a:extLst>
              <a:ext uri="{FF2B5EF4-FFF2-40B4-BE49-F238E27FC236}">
                <a16:creationId xmlns:a16="http://schemas.microsoft.com/office/drawing/2014/main" id="{BA9B082B-7AB8-40D0-A673-F92F2E08CF3D}"/>
              </a:ext>
            </a:extLst>
          </p:cNvPr>
          <p:cNvGrpSpPr/>
          <p:nvPr/>
        </p:nvGrpSpPr>
        <p:grpSpPr>
          <a:xfrm>
            <a:off x="1066800" y="4561080"/>
            <a:ext cx="2358000" cy="1382520"/>
            <a:chOff x="1066800" y="4561080"/>
            <a:chExt cx="2358000" cy="1382520"/>
          </a:xfrm>
        </p:grpSpPr>
        <p:sp>
          <p:nvSpPr>
            <p:cNvPr id="76" name="Oval 75">
              <a:extLst>
                <a:ext uri="{FF2B5EF4-FFF2-40B4-BE49-F238E27FC236}">
                  <a16:creationId xmlns:a16="http://schemas.microsoft.com/office/drawing/2014/main" id="{543AB847-7001-4FE1-BC3B-22D4D4D72986}"/>
                </a:ext>
              </a:extLst>
            </p:cNvPr>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7" name="Oval 76">
              <a:extLst>
                <a:ext uri="{FF2B5EF4-FFF2-40B4-BE49-F238E27FC236}">
                  <a16:creationId xmlns:a16="http://schemas.microsoft.com/office/drawing/2014/main" id="{59187B78-C905-4BD9-8A76-C69705797873}"/>
                </a:ext>
              </a:extLst>
            </p:cNvPr>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8" name="Oval 77">
              <a:extLst>
                <a:ext uri="{FF2B5EF4-FFF2-40B4-BE49-F238E27FC236}">
                  <a16:creationId xmlns:a16="http://schemas.microsoft.com/office/drawing/2014/main" id="{26F9F16E-4CB2-4406-B115-AF4A54AA353C}"/>
                </a:ext>
              </a:extLst>
            </p:cNvPr>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E5B74414-E784-448B-874D-FAE6A96398A0}"/>
                </a:ext>
              </a:extLst>
            </p:cNvPr>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0" name="Oval 79">
              <a:extLst>
                <a:ext uri="{FF2B5EF4-FFF2-40B4-BE49-F238E27FC236}">
                  <a16:creationId xmlns:a16="http://schemas.microsoft.com/office/drawing/2014/main" id="{49EFB864-C509-4983-B91C-9AFFB66256EC}"/>
                </a:ext>
              </a:extLst>
            </p:cNvPr>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1" name="Oval 80">
              <a:extLst>
                <a:ext uri="{FF2B5EF4-FFF2-40B4-BE49-F238E27FC236}">
                  <a16:creationId xmlns:a16="http://schemas.microsoft.com/office/drawing/2014/main" id="{F365C20B-6D93-4D9F-BAC2-D8FA686B79BB}"/>
                </a:ext>
              </a:extLst>
            </p:cNvPr>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a:extLst>
                <a:ext uri="{FF2B5EF4-FFF2-40B4-BE49-F238E27FC236}">
                  <a16:creationId xmlns:a16="http://schemas.microsoft.com/office/drawing/2014/main" id="{E4E74486-E760-412B-BD57-551353DEDF3C}"/>
                </a:ext>
              </a:extLst>
            </p:cNvPr>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3" name="Oval 82">
              <a:extLst>
                <a:ext uri="{FF2B5EF4-FFF2-40B4-BE49-F238E27FC236}">
                  <a16:creationId xmlns:a16="http://schemas.microsoft.com/office/drawing/2014/main" id="{B2D71DD7-A2D2-4ADA-9F5D-DC5E0F6B800C}"/>
                </a:ext>
              </a:extLst>
            </p:cNvPr>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4" name="Oval 83">
              <a:extLst>
                <a:ext uri="{FF2B5EF4-FFF2-40B4-BE49-F238E27FC236}">
                  <a16:creationId xmlns:a16="http://schemas.microsoft.com/office/drawing/2014/main" id="{F92CDC9A-3FA6-4BCD-83F4-1AF7040D8309}"/>
                </a:ext>
              </a:extLst>
            </p:cNvPr>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5" name="Oval 84">
              <a:extLst>
                <a:ext uri="{FF2B5EF4-FFF2-40B4-BE49-F238E27FC236}">
                  <a16:creationId xmlns:a16="http://schemas.microsoft.com/office/drawing/2014/main" id="{11201FEA-D7C7-4D4F-A69D-099B2313E7FC}"/>
                </a:ext>
              </a:extLst>
            </p:cNvPr>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Oval 86">
              <a:extLst>
                <a:ext uri="{FF2B5EF4-FFF2-40B4-BE49-F238E27FC236}">
                  <a16:creationId xmlns:a16="http://schemas.microsoft.com/office/drawing/2014/main" id="{4A8FB3B9-05BF-46DF-A87C-3B278C48CBE7}"/>
                </a:ext>
              </a:extLst>
            </p:cNvPr>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a:extLst>
                <a:ext uri="{FF2B5EF4-FFF2-40B4-BE49-F238E27FC236}">
                  <a16:creationId xmlns:a16="http://schemas.microsoft.com/office/drawing/2014/main" id="{FC5F8FDB-2C9B-42F1-A2E7-4F2DF0F729F2}"/>
                </a:ext>
              </a:extLst>
            </p:cNvPr>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a:extLst>
                <a:ext uri="{FF2B5EF4-FFF2-40B4-BE49-F238E27FC236}">
                  <a16:creationId xmlns:a16="http://schemas.microsoft.com/office/drawing/2014/main" id="{32B54867-EA13-4860-9D1D-60681AE26CB0}"/>
                </a:ext>
              </a:extLst>
            </p:cNvPr>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a:extLst>
                <a:ext uri="{FF2B5EF4-FFF2-40B4-BE49-F238E27FC236}">
                  <a16:creationId xmlns:a16="http://schemas.microsoft.com/office/drawing/2014/main" id="{476F5AE3-33FB-4A2D-B929-108861A678E2}"/>
                </a:ext>
              </a:extLst>
            </p:cNvPr>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65C46EE3-7A51-452A-BFC2-F8A06207B692}"/>
                </a:ext>
              </a:extLst>
            </p:cNvPr>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E7012E72-454A-4ABF-B016-711E7EC5E6CB}"/>
                </a:ext>
              </a:extLst>
            </p:cNvPr>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039FCEA0-5448-4560-A95B-84A0D3B8C9AE}"/>
                </a:ext>
              </a:extLst>
            </p:cNvPr>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94" name="Group 93">
            <a:extLst>
              <a:ext uri="{FF2B5EF4-FFF2-40B4-BE49-F238E27FC236}">
                <a16:creationId xmlns:a16="http://schemas.microsoft.com/office/drawing/2014/main" id="{A7DED7C9-1B0B-4980-A9E8-7093B9D426F2}"/>
              </a:ext>
            </a:extLst>
          </p:cNvPr>
          <p:cNvGrpSpPr/>
          <p:nvPr/>
        </p:nvGrpSpPr>
        <p:grpSpPr>
          <a:xfrm>
            <a:off x="838200" y="4343400"/>
            <a:ext cx="3276600" cy="1600200"/>
            <a:chOff x="838200" y="4343400"/>
            <a:chExt cx="3276600" cy="1600200"/>
          </a:xfrm>
        </p:grpSpPr>
        <p:cxnSp>
          <p:nvCxnSpPr>
            <p:cNvPr id="95" name="Straight Arrow Connector 94">
              <a:extLst>
                <a:ext uri="{FF2B5EF4-FFF2-40B4-BE49-F238E27FC236}">
                  <a16:creationId xmlns:a16="http://schemas.microsoft.com/office/drawing/2014/main" id="{D510B77B-9342-4AD8-BE63-4ACF4B4B4C0F}"/>
                </a:ext>
              </a:extLst>
            </p:cNvPr>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37F0AC57-114A-43CE-977D-F1595F560A06}"/>
                </a:ext>
              </a:extLst>
            </p:cNvPr>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97" name="Group 96">
            <a:extLst>
              <a:ext uri="{FF2B5EF4-FFF2-40B4-BE49-F238E27FC236}">
                <a16:creationId xmlns:a16="http://schemas.microsoft.com/office/drawing/2014/main" id="{9C6EDF4E-8B41-4C29-83D1-EB67BDE883DF}"/>
              </a:ext>
            </a:extLst>
          </p:cNvPr>
          <p:cNvGrpSpPr/>
          <p:nvPr/>
        </p:nvGrpSpPr>
        <p:grpSpPr>
          <a:xfrm rot="20069230">
            <a:off x="998284" y="5208772"/>
            <a:ext cx="2527275" cy="87120"/>
            <a:chOff x="969746" y="4765004"/>
            <a:chExt cx="2527275" cy="87120"/>
          </a:xfrm>
        </p:grpSpPr>
        <p:sp>
          <p:nvSpPr>
            <p:cNvPr id="98" name="Oval 97">
              <a:extLst>
                <a:ext uri="{FF2B5EF4-FFF2-40B4-BE49-F238E27FC236}">
                  <a16:creationId xmlns:a16="http://schemas.microsoft.com/office/drawing/2014/main" id="{350852CE-DAF6-447E-ADB2-0CE2E3624124}"/>
                </a:ext>
              </a:extLst>
            </p:cNvPr>
            <p:cNvSpPr/>
            <p:nvPr/>
          </p:nvSpPr>
          <p:spPr>
            <a:xfrm rot="1564055">
              <a:off x="96974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99" name="Oval 98">
              <a:extLst>
                <a:ext uri="{FF2B5EF4-FFF2-40B4-BE49-F238E27FC236}">
                  <a16:creationId xmlns:a16="http://schemas.microsoft.com/office/drawing/2014/main" id="{199C5BCA-5398-4205-BF3C-AB66A3729645}"/>
                </a:ext>
              </a:extLst>
            </p:cNvPr>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00" name="Oval 99">
              <a:extLst>
                <a:ext uri="{FF2B5EF4-FFF2-40B4-BE49-F238E27FC236}">
                  <a16:creationId xmlns:a16="http://schemas.microsoft.com/office/drawing/2014/main" id="{00DDE7AE-F423-48DD-A2E5-FBF1BE8748F9}"/>
                </a:ext>
              </a:extLst>
            </p:cNvPr>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01" name="Oval 100">
              <a:extLst>
                <a:ext uri="{FF2B5EF4-FFF2-40B4-BE49-F238E27FC236}">
                  <a16:creationId xmlns:a16="http://schemas.microsoft.com/office/drawing/2014/main" id="{D9FB0728-556C-4406-A836-A5E1CA25B9B1}"/>
                </a:ext>
              </a:extLst>
            </p:cNvPr>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04" name="Oval 103">
              <a:extLst>
                <a:ext uri="{FF2B5EF4-FFF2-40B4-BE49-F238E27FC236}">
                  <a16:creationId xmlns:a16="http://schemas.microsoft.com/office/drawing/2014/main" id="{AA8E1FF0-E015-44AE-9114-5D5FBA49D97B}"/>
                </a:ext>
              </a:extLst>
            </p:cNvPr>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08" name="Oval 107">
              <a:extLst>
                <a:ext uri="{FF2B5EF4-FFF2-40B4-BE49-F238E27FC236}">
                  <a16:creationId xmlns:a16="http://schemas.microsoft.com/office/drawing/2014/main" id="{ECE21FA1-2666-4011-862B-C30A021D7D98}"/>
                </a:ext>
              </a:extLst>
            </p:cNvPr>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09" name="Oval 108">
              <a:extLst>
                <a:ext uri="{FF2B5EF4-FFF2-40B4-BE49-F238E27FC236}">
                  <a16:creationId xmlns:a16="http://schemas.microsoft.com/office/drawing/2014/main" id="{7E9C364A-8138-4AFD-820F-A41366ACFF0E}"/>
                </a:ext>
              </a:extLst>
            </p:cNvPr>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0" name="Oval 109">
              <a:extLst>
                <a:ext uri="{FF2B5EF4-FFF2-40B4-BE49-F238E27FC236}">
                  <a16:creationId xmlns:a16="http://schemas.microsoft.com/office/drawing/2014/main" id="{D5895CD2-6BB8-47C2-8ADF-8AD9AE3FF36D}"/>
                </a:ext>
              </a:extLst>
            </p:cNvPr>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1" name="Oval 110">
              <a:extLst>
                <a:ext uri="{FF2B5EF4-FFF2-40B4-BE49-F238E27FC236}">
                  <a16:creationId xmlns:a16="http://schemas.microsoft.com/office/drawing/2014/main" id="{254CF798-3E07-4A43-9348-305208D51E3B}"/>
                </a:ext>
              </a:extLst>
            </p:cNvPr>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2" name="Oval 111">
              <a:extLst>
                <a:ext uri="{FF2B5EF4-FFF2-40B4-BE49-F238E27FC236}">
                  <a16:creationId xmlns:a16="http://schemas.microsoft.com/office/drawing/2014/main" id="{E5E3AA0B-55C9-4B8A-8432-F8EDD407B822}"/>
                </a:ext>
              </a:extLst>
            </p:cNvPr>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3" name="Oval 112">
              <a:extLst>
                <a:ext uri="{FF2B5EF4-FFF2-40B4-BE49-F238E27FC236}">
                  <a16:creationId xmlns:a16="http://schemas.microsoft.com/office/drawing/2014/main" id="{83A243E0-479F-4EA4-850B-A0FBFCC9307E}"/>
                </a:ext>
              </a:extLst>
            </p:cNvPr>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4" name="Oval 113">
              <a:extLst>
                <a:ext uri="{FF2B5EF4-FFF2-40B4-BE49-F238E27FC236}">
                  <a16:creationId xmlns:a16="http://schemas.microsoft.com/office/drawing/2014/main" id="{35BC5B21-3C70-4515-B380-BC870338C85F}"/>
                </a:ext>
              </a:extLst>
            </p:cNvPr>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DE448386-2457-4FB6-8725-13F820567C23}"/>
                </a:ext>
              </a:extLst>
            </p:cNvPr>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1B14CEC5-4187-4DE6-8FD2-426DC1DC6868}"/>
                </a:ext>
              </a:extLst>
            </p:cNvPr>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179F16E1-3B52-4BB8-BEF6-7D442D84AE5D}"/>
                </a:ext>
              </a:extLst>
            </p:cNvPr>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EE1659A7-4A03-4650-B29E-1C35479286A8}"/>
                </a:ext>
              </a:extLst>
            </p:cNvPr>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9BC7BAFD-198E-44DB-BF25-A24A60DAD37D}"/>
                </a:ext>
              </a:extLst>
            </p:cNvPr>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algn="l"/>
              <a:endParaRPr lang="en-CA" sz="2400" dirty="0"/>
            </a:p>
          </p:txBody>
        </p:sp>
      </p:grpSp>
      <p:pic>
        <p:nvPicPr>
          <p:cNvPr id="124" name="Picture 2" descr="Image result for lamp">
            <a:extLst>
              <a:ext uri="{FF2B5EF4-FFF2-40B4-BE49-F238E27FC236}">
                <a16:creationId xmlns:a16="http://schemas.microsoft.com/office/drawing/2014/main" id="{2A1A77C8-0DD3-484E-A34D-D1EF3F5AE08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3219" t="3006" r="30247" b="49856"/>
          <a:stretch/>
        </p:blipFill>
        <p:spPr bwMode="auto">
          <a:xfrm rot="2333929" flipH="1">
            <a:off x="12714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125" name="Text Box 33">
            <a:extLst>
              <a:ext uri="{FF2B5EF4-FFF2-40B4-BE49-F238E27FC236}">
                <a16:creationId xmlns:a16="http://schemas.microsoft.com/office/drawing/2014/main" id="{CEDF37A0-C6EF-4584-8363-ECC45E8E3E83}"/>
              </a:ext>
            </a:extLst>
          </p:cNvPr>
          <p:cNvSpPr txBox="1">
            <a:spLocks noChangeArrowheads="1"/>
          </p:cNvSpPr>
          <p:nvPr/>
        </p:nvSpPr>
        <p:spPr bwMode="auto">
          <a:xfrm rot="19975377">
            <a:off x="3722969" y="4162509"/>
            <a:ext cx="1006766"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z</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pic>
        <p:nvPicPr>
          <p:cNvPr id="126" name="Picture 125">
            <a:extLst>
              <a:ext uri="{FF2B5EF4-FFF2-40B4-BE49-F238E27FC236}">
                <a16:creationId xmlns:a16="http://schemas.microsoft.com/office/drawing/2014/main" id="{E79B0502-6FC1-446B-9FA3-02D8E74F5C7D}"/>
              </a:ext>
            </a:extLst>
          </p:cNvPr>
          <p:cNvPicPr>
            <a:picLocks noChangeAspect="1"/>
          </p:cNvPicPr>
          <p:nvPr/>
        </p:nvPicPr>
        <p:blipFill>
          <a:blip r:embed="rId5"/>
          <a:stretch>
            <a:fillRect/>
          </a:stretch>
        </p:blipFill>
        <p:spPr>
          <a:xfrm>
            <a:off x="4423358" y="4343399"/>
            <a:ext cx="4418310" cy="2391071"/>
          </a:xfrm>
          <a:prstGeom prst="rect">
            <a:avLst/>
          </a:prstGeom>
        </p:spPr>
      </p:pic>
      <p:pic>
        <p:nvPicPr>
          <p:cNvPr id="127" name="Picture 126">
            <a:extLst>
              <a:ext uri="{FF2B5EF4-FFF2-40B4-BE49-F238E27FC236}">
                <a16:creationId xmlns:a16="http://schemas.microsoft.com/office/drawing/2014/main" id="{4D25F887-0152-4E22-8A01-DD300B7227A7}"/>
              </a:ext>
            </a:extLst>
          </p:cNvPr>
          <p:cNvPicPr>
            <a:picLocks noChangeAspect="1"/>
          </p:cNvPicPr>
          <p:nvPr/>
        </p:nvPicPr>
        <p:blipFill rotWithShape="1">
          <a:blip r:embed="rId5"/>
          <a:srcRect l="33036" t="28070" r="42857" b="28423"/>
          <a:stretch/>
        </p:blipFill>
        <p:spPr>
          <a:xfrm>
            <a:off x="5882978" y="5011491"/>
            <a:ext cx="1065128" cy="1040301"/>
          </a:xfrm>
          <a:prstGeom prst="rect">
            <a:avLst/>
          </a:prstGeom>
        </p:spPr>
      </p:pic>
    </p:spTree>
    <p:extLst>
      <p:ext uri="{BB962C8B-B14F-4D97-AF65-F5344CB8AC3E}">
        <p14:creationId xmlns:p14="http://schemas.microsoft.com/office/powerpoint/2010/main" val="17114760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124"/>
                                        </p:tgtEl>
                                        <p:attrNameLst>
                                          <p:attrName>style.visibility</p:attrName>
                                        </p:attrNameLst>
                                      </p:cBhvr>
                                      <p:to>
                                        <p:strVal val="visible"/>
                                      </p:to>
                                    </p:set>
                                    <p:anim calcmode="lin" valueType="num">
                                      <p:cBhvr additive="base">
                                        <p:cTn id="7" dur="500" fill="hold"/>
                                        <p:tgtEl>
                                          <p:spTgt spid="124"/>
                                        </p:tgtEl>
                                        <p:attrNameLst>
                                          <p:attrName>ppt_x</p:attrName>
                                        </p:attrNameLst>
                                      </p:cBhvr>
                                      <p:tavLst>
                                        <p:tav tm="0">
                                          <p:val>
                                            <p:strVal val="0-#ppt_w/2"/>
                                          </p:val>
                                        </p:tav>
                                        <p:tav tm="100000">
                                          <p:val>
                                            <p:strVal val="#ppt_x"/>
                                          </p:val>
                                        </p:tav>
                                      </p:tavLst>
                                    </p:anim>
                                    <p:anim calcmode="lin" valueType="num">
                                      <p:cBhvr additive="base">
                                        <p:cTn id="8" dur="500" fill="hold"/>
                                        <p:tgtEl>
                                          <p:spTgt spid="12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97"/>
                                        </p:tgtEl>
                                        <p:attrNameLst>
                                          <p:attrName>style.visibility</p:attrName>
                                        </p:attrNameLst>
                                      </p:cBhvr>
                                      <p:to>
                                        <p:strVal val="visible"/>
                                      </p:to>
                                    </p:set>
                                  </p:childTnLst>
                                </p:cTn>
                              </p:par>
                              <p:par>
                                <p:cTn id="13" presetID="42" presetClass="path" presetSubtype="0" accel="50000" decel="50000" fill="hold" nodeType="withEffect">
                                  <p:stCondLst>
                                    <p:cond delay="0"/>
                                  </p:stCondLst>
                                  <p:childTnLst>
                                    <p:animMotion origin="layout" path="M -0.03004 -0.0625 L -1.38889E-6 2.96296E-6 " pathEditMode="relative" rAng="0" ptsTypes="AA">
                                      <p:cBhvr>
                                        <p:cTn id="14" dur="2000" fill="hold"/>
                                        <p:tgtEl>
                                          <p:spTgt spid="97"/>
                                        </p:tgtEl>
                                        <p:attrNameLst>
                                          <p:attrName>ppt_x</p:attrName>
                                          <p:attrName>ppt_y</p:attrName>
                                        </p:attrNameLst>
                                      </p:cBhvr>
                                      <p:rCtr x="1458" y="3241"/>
                                    </p:animMotion>
                                  </p:childTnLst>
                                </p:cTn>
                              </p:par>
                              <p:par>
                                <p:cTn id="15" presetID="10" presetClass="exit" presetSubtype="0" fill="hold" nodeType="withEffect">
                                  <p:stCondLst>
                                    <p:cond delay="0"/>
                                  </p:stCondLst>
                                  <p:childTnLst>
                                    <p:animEffect transition="out" filter="fade">
                                      <p:cBhvr>
                                        <p:cTn id="16" dur="500"/>
                                        <p:tgtEl>
                                          <p:spTgt spid="75"/>
                                        </p:tgtEl>
                                      </p:cBhvr>
                                    </p:animEffect>
                                    <p:set>
                                      <p:cBhvr>
                                        <p:cTn id="17" dur="1" fill="hold">
                                          <p:stCondLst>
                                            <p:cond delay="499"/>
                                          </p:stCondLst>
                                        </p:cTn>
                                        <p:tgtEl>
                                          <p:spTgt spid="75"/>
                                        </p:tgtEl>
                                        <p:attrNameLst>
                                          <p:attrName>style.visibility</p:attrName>
                                        </p:attrNameLst>
                                      </p:cBhvr>
                                      <p:to>
                                        <p:strVal val="hidden"/>
                                      </p:to>
                                    </p:set>
                                  </p:childTnLst>
                                </p:cTn>
                              </p:par>
                              <p:par>
                                <p:cTn id="18" presetID="2" presetClass="entr" presetSubtype="8" fill="hold" grpId="0" nodeType="withEffect">
                                  <p:stCondLst>
                                    <p:cond delay="0"/>
                                  </p:stCondLst>
                                  <p:childTnLst>
                                    <p:set>
                                      <p:cBhvr>
                                        <p:cTn id="19" dur="1" fill="hold">
                                          <p:stCondLst>
                                            <p:cond delay="0"/>
                                          </p:stCondLst>
                                        </p:cTn>
                                        <p:tgtEl>
                                          <p:spTgt spid="125"/>
                                        </p:tgtEl>
                                        <p:attrNameLst>
                                          <p:attrName>style.visibility</p:attrName>
                                        </p:attrNameLst>
                                      </p:cBhvr>
                                      <p:to>
                                        <p:strVal val="visible"/>
                                      </p:to>
                                    </p:set>
                                    <p:anim calcmode="lin" valueType="num">
                                      <p:cBhvr additive="base">
                                        <p:cTn id="20" dur="500" fill="hold"/>
                                        <p:tgtEl>
                                          <p:spTgt spid="125"/>
                                        </p:tgtEl>
                                        <p:attrNameLst>
                                          <p:attrName>ppt_x</p:attrName>
                                        </p:attrNameLst>
                                      </p:cBhvr>
                                      <p:tavLst>
                                        <p:tav tm="0">
                                          <p:val>
                                            <p:strVal val="0-#ppt_w/2"/>
                                          </p:val>
                                        </p:tav>
                                        <p:tav tm="100000">
                                          <p:val>
                                            <p:strVal val="#ppt_x"/>
                                          </p:val>
                                        </p:tav>
                                      </p:tavLst>
                                    </p:anim>
                                    <p:anim calcmode="lin" valueType="num">
                                      <p:cBhvr additive="base">
                                        <p:cTn id="21" dur="500" fill="hold"/>
                                        <p:tgtEl>
                                          <p:spTgt spid="125"/>
                                        </p:tgtEl>
                                        <p:attrNameLst>
                                          <p:attrName>ppt_y</p:attrName>
                                        </p:attrNameLst>
                                      </p:cBhvr>
                                      <p:tavLst>
                                        <p:tav tm="0">
                                          <p:val>
                                            <p:strVal val="#ppt_y"/>
                                          </p:val>
                                        </p:tav>
                                        <p:tav tm="100000">
                                          <p:val>
                                            <p:strVal val="#ppt_y"/>
                                          </p:val>
                                        </p:tav>
                                      </p:tavLst>
                                    </p:anim>
                                  </p:childTnLst>
                                </p:cTn>
                              </p:par>
                            </p:childTnLst>
                          </p:cTn>
                        </p:par>
                      </p:childTnLst>
                    </p:cTn>
                  </p:par>
                  <p:par>
                    <p:cTn id="22" fill="hold">
                      <p:stCondLst>
                        <p:cond delay="indefinite"/>
                      </p:stCondLst>
                      <p:childTnLst>
                        <p:par>
                          <p:cTn id="23" fill="hold">
                            <p:stCondLst>
                              <p:cond delay="0"/>
                            </p:stCondLst>
                            <p:childTnLst>
                              <p:par>
                                <p:cTn id="24" presetID="2" presetClass="entr" presetSubtype="8" fill="hold" nodeType="clickEffect">
                                  <p:stCondLst>
                                    <p:cond delay="0"/>
                                  </p:stCondLst>
                                  <p:childTnLst>
                                    <p:set>
                                      <p:cBhvr>
                                        <p:cTn id="25" dur="1" fill="hold">
                                          <p:stCondLst>
                                            <p:cond delay="0"/>
                                          </p:stCondLst>
                                        </p:cTn>
                                        <p:tgtEl>
                                          <p:spTgt spid="127"/>
                                        </p:tgtEl>
                                        <p:attrNameLst>
                                          <p:attrName>style.visibility</p:attrName>
                                        </p:attrNameLst>
                                      </p:cBhvr>
                                      <p:to>
                                        <p:strVal val="visible"/>
                                      </p:to>
                                    </p:set>
                                    <p:anim calcmode="lin" valueType="num">
                                      <p:cBhvr additive="base">
                                        <p:cTn id="26" dur="500" fill="hold"/>
                                        <p:tgtEl>
                                          <p:spTgt spid="127"/>
                                        </p:tgtEl>
                                        <p:attrNameLst>
                                          <p:attrName>ppt_x</p:attrName>
                                        </p:attrNameLst>
                                      </p:cBhvr>
                                      <p:tavLst>
                                        <p:tav tm="0">
                                          <p:val>
                                            <p:strVal val="0-#ppt_w/2"/>
                                          </p:val>
                                        </p:tav>
                                        <p:tav tm="100000">
                                          <p:val>
                                            <p:strVal val="#ppt_x"/>
                                          </p:val>
                                        </p:tav>
                                      </p:tavLst>
                                    </p:anim>
                                    <p:anim calcmode="lin" valueType="num">
                                      <p:cBhvr additive="base">
                                        <p:cTn id="27" dur="500" fill="hold"/>
                                        <p:tgtEl>
                                          <p:spTgt spid="127"/>
                                        </p:tgtEl>
                                        <p:attrNameLst>
                                          <p:attrName>ppt_y</p:attrName>
                                        </p:attrNameLst>
                                      </p:cBhvr>
                                      <p:tavLst>
                                        <p:tav tm="0">
                                          <p:val>
                                            <p:strVal val="#ppt_y"/>
                                          </p:val>
                                        </p:tav>
                                        <p:tav tm="100000">
                                          <p:val>
                                            <p:strVal val="#ppt_y"/>
                                          </p:val>
                                        </p:tav>
                                      </p:tavLst>
                                    </p:anim>
                                  </p:childTnLst>
                                </p:cTn>
                              </p:par>
                              <p:par>
                                <p:cTn id="28" presetID="2" presetClass="entr" presetSubtype="8" fill="hold" nodeType="withEffect">
                                  <p:stCondLst>
                                    <p:cond delay="0"/>
                                  </p:stCondLst>
                                  <p:childTnLst>
                                    <p:set>
                                      <p:cBhvr>
                                        <p:cTn id="29" dur="1" fill="hold">
                                          <p:stCondLst>
                                            <p:cond delay="0"/>
                                          </p:stCondLst>
                                        </p:cTn>
                                        <p:tgtEl>
                                          <p:spTgt spid="126"/>
                                        </p:tgtEl>
                                        <p:attrNameLst>
                                          <p:attrName>style.visibility</p:attrName>
                                        </p:attrNameLst>
                                      </p:cBhvr>
                                      <p:to>
                                        <p:strVal val="visible"/>
                                      </p:to>
                                    </p:set>
                                    <p:anim calcmode="lin" valueType="num">
                                      <p:cBhvr additive="base">
                                        <p:cTn id="30" dur="500" fill="hold"/>
                                        <p:tgtEl>
                                          <p:spTgt spid="126"/>
                                        </p:tgtEl>
                                        <p:attrNameLst>
                                          <p:attrName>ppt_x</p:attrName>
                                        </p:attrNameLst>
                                      </p:cBhvr>
                                      <p:tavLst>
                                        <p:tav tm="0">
                                          <p:val>
                                            <p:strVal val="0-#ppt_w/2"/>
                                          </p:val>
                                        </p:tav>
                                        <p:tav tm="100000">
                                          <p:val>
                                            <p:strVal val="#ppt_x"/>
                                          </p:val>
                                        </p:tav>
                                      </p:tavLst>
                                    </p:anim>
                                    <p:anim calcmode="lin" valueType="num">
                                      <p:cBhvr additive="base">
                                        <p:cTn id="31"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2" presetClass="exit" presetSubtype="4" fill="hold" nodeType="clickEffect">
                                  <p:stCondLst>
                                    <p:cond delay="0"/>
                                  </p:stCondLst>
                                  <p:childTnLst>
                                    <p:anim calcmode="lin" valueType="num">
                                      <p:cBhvr additive="base">
                                        <p:cTn id="35" dur="500"/>
                                        <p:tgtEl>
                                          <p:spTgt spid="126"/>
                                        </p:tgtEl>
                                        <p:attrNameLst>
                                          <p:attrName>ppt_x</p:attrName>
                                        </p:attrNameLst>
                                      </p:cBhvr>
                                      <p:tavLst>
                                        <p:tav tm="0">
                                          <p:val>
                                            <p:strVal val="ppt_x"/>
                                          </p:val>
                                        </p:tav>
                                        <p:tav tm="100000">
                                          <p:val>
                                            <p:strVal val="ppt_x"/>
                                          </p:val>
                                        </p:tav>
                                      </p:tavLst>
                                    </p:anim>
                                    <p:anim calcmode="lin" valueType="num">
                                      <p:cBhvr additive="base">
                                        <p:cTn id="36" dur="500"/>
                                        <p:tgtEl>
                                          <p:spTgt spid="126"/>
                                        </p:tgtEl>
                                        <p:attrNameLst>
                                          <p:attrName>ppt_y</p:attrName>
                                        </p:attrNameLst>
                                      </p:cBhvr>
                                      <p:tavLst>
                                        <p:tav tm="0">
                                          <p:val>
                                            <p:strVal val="ppt_y"/>
                                          </p:val>
                                        </p:tav>
                                        <p:tav tm="100000">
                                          <p:val>
                                            <p:strVal val="1+ppt_h/2"/>
                                          </p:val>
                                        </p:tav>
                                      </p:tavLst>
                                    </p:anim>
                                    <p:set>
                                      <p:cBhvr>
                                        <p:cTn id="37" dur="1" fill="hold">
                                          <p:stCondLst>
                                            <p:cond delay="499"/>
                                          </p:stCondLst>
                                        </p:cTn>
                                        <p:tgtEl>
                                          <p:spTgt spid="1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5"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Magic</a:t>
            </a:r>
          </a:p>
        </p:txBody>
      </p:sp>
      <p:grpSp>
        <p:nvGrpSpPr>
          <p:cNvPr id="4" name="Group 3"/>
          <p:cNvGrpSpPr/>
          <p:nvPr/>
        </p:nvGrpSpPr>
        <p:grpSpPr>
          <a:xfrm>
            <a:off x="4273256" y="3170767"/>
            <a:ext cx="4572000" cy="3534833"/>
            <a:chOff x="4273256" y="3170767"/>
            <a:chExt cx="4572000" cy="3534833"/>
          </a:xfrm>
        </p:grpSpPr>
        <p:sp>
          <p:nvSpPr>
            <p:cNvPr id="16" name="Content Placeholder 2"/>
            <p:cNvSpPr txBox="1">
              <a:spLocks/>
            </p:cNvSpPr>
            <p:nvPr/>
          </p:nvSpPr>
          <p:spPr bwMode="auto">
            <a:xfrm>
              <a:off x="4273256" y="5638800"/>
              <a:ext cx="4572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lvl="2" eaLnBrk="1" hangingPunct="1">
                <a:lnSpc>
                  <a:spcPct val="90000"/>
                </a:lnSpc>
              </a:pPr>
              <a:r>
                <a:rPr lang="en-CA" altLang="en-US" dirty="0">
                  <a:latin typeface="Times New Roman" panose="02020603050405020304" pitchFamily="18" charset="0"/>
                  <a:cs typeface="Times New Roman" panose="02020603050405020304" pitchFamily="18" charset="0"/>
                </a:rPr>
                <a:t>When a pattern can be found in lots of data.</a:t>
              </a:r>
              <a:endParaRPr lang="tr-TR" altLang="en-US" dirty="0">
                <a:latin typeface="Times New Roman" panose="02020603050405020304" pitchFamily="18" charset="0"/>
                <a:cs typeface="Times New Roman" panose="02020603050405020304" pitchFamily="18" charset="0"/>
              </a:endParaRPr>
            </a:p>
          </p:txBody>
        </p:sp>
        <p:pic>
          <p:nvPicPr>
            <p:cNvPr id="4098"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181600" y="3170767"/>
              <a:ext cx="3200400" cy="2400300"/>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Text Box 33"/>
          <p:cNvSpPr txBox="1">
            <a:spLocks noChangeArrowheads="1"/>
          </p:cNvSpPr>
          <p:nvPr/>
        </p:nvSpPr>
        <p:spPr bwMode="auto">
          <a:xfrm>
            <a:off x="457200" y="5092005"/>
            <a:ext cx="327660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2" indent="0" algn="ctr">
              <a:spcBef>
                <a:spcPct val="0"/>
              </a:spcBef>
              <a:buNone/>
            </a:pPr>
            <a:r>
              <a:rPr lang="en-US" sz="2800" dirty="0">
                <a:latin typeface="Times New Roman" panose="02020603050405020304" pitchFamily="18" charset="0"/>
                <a:cs typeface="Times New Roman" panose="02020603050405020304" pitchFamily="18" charset="0"/>
              </a:rPr>
              <a:t>(GPU)</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ironically built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for video gaming</a:t>
            </a:r>
            <a:endParaRPr lang="en-CA" altLang="en-US" sz="2800" dirty="0">
              <a:latin typeface="Times New Roman" panose="02020603050405020304" pitchFamily="18" charset="0"/>
              <a:cs typeface="Times New Roman" panose="02020603050405020304" pitchFamily="18" charset="0"/>
            </a:endParaRPr>
          </a:p>
        </p:txBody>
      </p:sp>
      <p:sp>
        <p:nvSpPr>
          <p:cNvPr id="15" name="Content Placeholder 2"/>
          <p:cNvSpPr>
            <a:spLocks noGrp="1"/>
          </p:cNvSpPr>
          <p:nvPr>
            <p:ph idx="1"/>
          </p:nvPr>
        </p:nvSpPr>
        <p:spPr>
          <a:xfrm>
            <a:off x="0" y="762001"/>
            <a:ext cx="8915400" cy="1676399"/>
          </a:xfrm>
        </p:spPr>
        <p:txBody>
          <a:bodyPr/>
          <a:lstStyle/>
          <a:p>
            <a:pPr marL="114300" lvl="1" indent="0" eaLnBrk="1" hangingPunct="1">
              <a:buNone/>
              <a:defRPr/>
            </a:pPr>
            <a:r>
              <a:rPr lang="en-US" sz="2800" dirty="0">
                <a:latin typeface="Times New Roman" panose="02020603050405020304" pitchFamily="18" charset="0"/>
                <a:ea typeface="+mn-ea"/>
                <a:cs typeface="Times New Roman" panose="02020603050405020304" pitchFamily="18" charset="0"/>
              </a:rPr>
              <a:t>There has been an acceleration in AI.</a:t>
            </a:r>
          </a:p>
          <a:p>
            <a:pPr lvl="2" eaLnBrk="1" hangingPunct="1">
              <a:defRPr/>
            </a:pPr>
            <a:r>
              <a:rPr lang="en-US" dirty="0">
                <a:latin typeface="Times New Roman" panose="02020603050405020304" pitchFamily="18" charset="0"/>
                <a:ea typeface="+mn-ea"/>
                <a:cs typeface="Times New Roman" panose="02020603050405020304" pitchFamily="18" charset="0"/>
              </a:rPr>
              <a:t>Better algorithms</a:t>
            </a:r>
          </a:p>
          <a:p>
            <a:pPr marL="519113" lvl="2" indent="0" eaLnBrk="1" hangingPunct="1">
              <a:buNone/>
              <a:defRPr/>
            </a:pPr>
            <a:r>
              <a:rPr lang="en-US" dirty="0">
                <a:latin typeface="Times New Roman" panose="02020603050405020304" pitchFamily="18" charset="0"/>
                <a:ea typeface="+mn-ea"/>
                <a:cs typeface="Times New Roman" panose="02020603050405020304" pitchFamily="18" charset="0"/>
              </a:rPr>
              <a:t> (But everything we will learn here was known in 80s)</a:t>
            </a:r>
          </a:p>
        </p:txBody>
      </p:sp>
      <p:sp>
        <p:nvSpPr>
          <p:cNvPr id="5" name="Rectangle 4"/>
          <p:cNvSpPr/>
          <p:nvPr/>
        </p:nvSpPr>
        <p:spPr>
          <a:xfrm>
            <a:off x="5912812" y="2665646"/>
            <a:ext cx="1818126" cy="523220"/>
          </a:xfrm>
          <a:prstGeom prst="rect">
            <a:avLst/>
          </a:prstGeom>
        </p:spPr>
        <p:txBody>
          <a:bodyPr wrap="none">
            <a:spAutoFit/>
          </a:bodyPr>
          <a:lstStyle/>
          <a:p>
            <a:r>
              <a:rPr lang="en-US" dirty="0">
                <a:solidFill>
                  <a:schemeClr val="tx2"/>
                </a:solidFill>
                <a:cs typeface="Times New Roman" panose="02020603050405020304" pitchFamily="18" charset="0"/>
              </a:rPr>
              <a:t>More Data </a:t>
            </a:r>
            <a:endParaRPr lang="en-CA" dirty="0">
              <a:solidFill>
                <a:schemeClr val="tx2"/>
              </a:solidFill>
            </a:endParaRPr>
          </a:p>
        </p:txBody>
      </p:sp>
      <p:grpSp>
        <p:nvGrpSpPr>
          <p:cNvPr id="8" name="Group 7"/>
          <p:cNvGrpSpPr/>
          <p:nvPr/>
        </p:nvGrpSpPr>
        <p:grpSpPr>
          <a:xfrm>
            <a:off x="609600" y="2603500"/>
            <a:ext cx="3424722" cy="2425700"/>
            <a:chOff x="609600" y="2603500"/>
            <a:chExt cx="3424722" cy="2425700"/>
          </a:xfrm>
        </p:grpSpPr>
        <p:pic>
          <p:nvPicPr>
            <p:cNvPr id="14"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09600" y="3124200"/>
              <a:ext cx="3424722" cy="19050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5"/>
            <p:cNvSpPr/>
            <p:nvPr/>
          </p:nvSpPr>
          <p:spPr>
            <a:xfrm>
              <a:off x="779774" y="2603500"/>
              <a:ext cx="2725426" cy="523220"/>
            </a:xfrm>
            <a:prstGeom prst="rect">
              <a:avLst/>
            </a:prstGeom>
          </p:spPr>
          <p:txBody>
            <a:bodyPr wrap="none">
              <a:spAutoFit/>
            </a:bodyPr>
            <a:lstStyle/>
            <a:p>
              <a:pPr marL="0" lvl="2"/>
              <a:r>
                <a:rPr lang="en-US" dirty="0">
                  <a:solidFill>
                    <a:schemeClr val="tx2"/>
                  </a:solidFill>
                  <a:cs typeface="Times New Roman" panose="02020603050405020304" pitchFamily="18" charset="0"/>
                </a:rPr>
                <a:t>Faster Computers</a:t>
              </a:r>
            </a:p>
          </p:txBody>
        </p:sp>
      </p:grpSp>
    </p:spTree>
    <p:extLst>
      <p:ext uri="{BB962C8B-B14F-4D97-AF65-F5344CB8AC3E}">
        <p14:creationId xmlns:p14="http://schemas.microsoft.com/office/powerpoint/2010/main" val="17772229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5">
                                            <p:txEl>
                                              <p:pRg st="1" end="1"/>
                                            </p:txEl>
                                          </p:spTgt>
                                        </p:tgtEl>
                                        <p:attrNameLst>
                                          <p:attrName>style.visibility</p:attrName>
                                        </p:attrNameLst>
                                      </p:cBhvr>
                                      <p:to>
                                        <p:strVal val="visible"/>
                                      </p:to>
                                    </p:set>
                                    <p:anim calcmode="lin" valueType="num">
                                      <p:cBhvr additive="base">
                                        <p:cTn id="13" dur="500" fill="hold"/>
                                        <p:tgtEl>
                                          <p:spTgt spid="1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5">
                                            <p:txEl>
                                              <p:pRg st="2" end="2"/>
                                            </p:txEl>
                                          </p:spTgt>
                                        </p:tgtEl>
                                        <p:attrNameLst>
                                          <p:attrName>style.visibility</p:attrName>
                                        </p:attrNameLst>
                                      </p:cBhvr>
                                      <p:to>
                                        <p:strVal val="visible"/>
                                      </p:to>
                                    </p:set>
                                    <p:anim calcmode="lin" valueType="num">
                                      <p:cBhvr additive="base">
                                        <p:cTn id="19"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5">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2">
                                            <p:txEl>
                                              <p:pRg st="0" end="0"/>
                                            </p:txEl>
                                          </p:spTgt>
                                        </p:tgtEl>
                                        <p:attrNameLst>
                                          <p:attrName>style.visibility</p:attrName>
                                        </p:attrNameLst>
                                      </p:cBhvr>
                                      <p:to>
                                        <p:strVal val="visible"/>
                                      </p:to>
                                    </p:set>
                                    <p:anim calcmode="lin" valueType="num">
                                      <p:cBhvr additive="base">
                                        <p:cTn id="37" dur="500" fill="hold"/>
                                        <p:tgtEl>
                                          <p:spTgt spid="12">
                                            <p:txEl>
                                              <p:pRg st="0" end="0"/>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1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grpSp>
        <p:nvGrpSpPr>
          <p:cNvPr id="61" name="Group 60">
            <a:extLst>
              <a:ext uri="{FF2B5EF4-FFF2-40B4-BE49-F238E27FC236}">
                <a16:creationId xmlns:a16="http://schemas.microsoft.com/office/drawing/2014/main" id="{833E1F1B-D0E6-43BA-A348-9DCD96B41DDD}"/>
              </a:ext>
            </a:extLst>
          </p:cNvPr>
          <p:cNvGrpSpPr/>
          <p:nvPr/>
        </p:nvGrpSpPr>
        <p:grpSpPr>
          <a:xfrm>
            <a:off x="3545406" y="1046718"/>
            <a:ext cx="180602" cy="1247640"/>
            <a:chOff x="4008388" y="1532184"/>
            <a:chExt cx="180602" cy="1247640"/>
          </a:xfrm>
          <a:solidFill>
            <a:srgbClr val="00FFFF"/>
          </a:solidFill>
        </p:grpSpPr>
        <p:sp>
          <p:nvSpPr>
            <p:cNvPr id="62" name="Oval 61">
              <a:extLst>
                <a:ext uri="{FF2B5EF4-FFF2-40B4-BE49-F238E27FC236}">
                  <a16:creationId xmlns:a16="http://schemas.microsoft.com/office/drawing/2014/main" id="{F5307505-6231-4917-BEF3-6CEED5535BF3}"/>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BE2233BD-A60C-4B2A-9EC1-8F6F9BFBFBCF}"/>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0C6C74A0-FC73-404B-B934-168098CF05CB}"/>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97DD5B10-47A4-44CF-BC1B-E19D91D0AF3F}"/>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86471F8B-DC05-4205-BF8E-231BEE9917E6}"/>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grpSp>
      <p:grpSp>
        <p:nvGrpSpPr>
          <p:cNvPr id="103" name="Group 102">
            <a:extLst>
              <a:ext uri="{FF2B5EF4-FFF2-40B4-BE49-F238E27FC236}">
                <a16:creationId xmlns:a16="http://schemas.microsoft.com/office/drawing/2014/main" id="{73D2C10F-E773-4080-A879-03E0E3678345}"/>
              </a:ext>
            </a:extLst>
          </p:cNvPr>
          <p:cNvGrpSpPr/>
          <p:nvPr/>
        </p:nvGrpSpPr>
        <p:grpSpPr>
          <a:xfrm>
            <a:off x="-176972" y="2819400"/>
            <a:ext cx="5029200" cy="3620437"/>
            <a:chOff x="-1018484" y="2271736"/>
            <a:chExt cx="6444430" cy="4140084"/>
          </a:xfrm>
        </p:grpSpPr>
        <p:pic>
          <p:nvPicPr>
            <p:cNvPr id="105" name="Picture 104">
              <a:extLst>
                <a:ext uri="{FF2B5EF4-FFF2-40B4-BE49-F238E27FC236}">
                  <a16:creationId xmlns:a16="http://schemas.microsoft.com/office/drawing/2014/main" id="{19BEDA9C-34FB-4502-A52C-82BD95396DB3}"/>
                </a:ext>
              </a:extLst>
            </p:cNvPr>
            <p:cNvPicPr>
              <a:picLocks noChangeAspect="1"/>
            </p:cNvPicPr>
            <p:nvPr/>
          </p:nvPicPr>
          <p:blipFill>
            <a:blip r:embed="rId5"/>
            <a:stretch>
              <a:fillRect/>
            </a:stretch>
          </p:blipFill>
          <p:spPr>
            <a:xfrm>
              <a:off x="91691" y="2819850"/>
              <a:ext cx="4297439" cy="3591970"/>
            </a:xfrm>
            <a:prstGeom prst="rect">
              <a:avLst/>
            </a:prstGeom>
          </p:spPr>
        </p:pic>
        <p:sp>
          <p:nvSpPr>
            <p:cNvPr id="106" name="Text Box 33">
              <a:extLst>
                <a:ext uri="{FF2B5EF4-FFF2-40B4-BE49-F238E27FC236}">
                  <a16:creationId xmlns:a16="http://schemas.microsoft.com/office/drawing/2014/main" id="{4FC42887-1474-4730-9BF4-E426CCE21061}"/>
                </a:ext>
              </a:extLst>
            </p:cNvPr>
            <p:cNvSpPr txBox="1">
              <a:spLocks noChangeArrowheads="1"/>
            </p:cNvSpPr>
            <p:nvPr/>
          </p:nvSpPr>
          <p:spPr bwMode="auto">
            <a:xfrm>
              <a:off x="-1018484" y="2271736"/>
              <a:ext cx="6444430" cy="5983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Described by 10,000 numbers</a:t>
              </a:r>
              <a:endParaRPr lang="en-CA" altLang="en-US" sz="2800" baseline="-25000" dirty="0">
                <a:latin typeface="Times New Roman" pitchFamily="18" charset="0"/>
              </a:endParaRPr>
            </a:p>
          </p:txBody>
        </p:sp>
      </p:grpSp>
      <p:grpSp>
        <p:nvGrpSpPr>
          <p:cNvPr id="107" name="Group 106">
            <a:extLst>
              <a:ext uri="{FF2B5EF4-FFF2-40B4-BE49-F238E27FC236}">
                <a16:creationId xmlns:a16="http://schemas.microsoft.com/office/drawing/2014/main" id="{1474F139-5803-4DAC-AE76-A9034FF37361}"/>
              </a:ext>
            </a:extLst>
          </p:cNvPr>
          <p:cNvGrpSpPr/>
          <p:nvPr/>
        </p:nvGrpSpPr>
        <p:grpSpPr>
          <a:xfrm>
            <a:off x="4648200" y="2828456"/>
            <a:ext cx="4495800" cy="3626234"/>
            <a:chOff x="4007585" y="2259950"/>
            <a:chExt cx="5760930" cy="4146712"/>
          </a:xfrm>
        </p:grpSpPr>
        <p:pic>
          <p:nvPicPr>
            <p:cNvPr id="115" name="Picture 114">
              <a:extLst>
                <a:ext uri="{FF2B5EF4-FFF2-40B4-BE49-F238E27FC236}">
                  <a16:creationId xmlns:a16="http://schemas.microsoft.com/office/drawing/2014/main" id="{83A72A09-C006-4664-B0B0-209394632AB5}"/>
                </a:ext>
              </a:extLst>
            </p:cNvPr>
            <p:cNvPicPr>
              <a:picLocks noChangeAspect="1"/>
            </p:cNvPicPr>
            <p:nvPr/>
          </p:nvPicPr>
          <p:blipFill>
            <a:blip r:embed="rId6"/>
            <a:stretch>
              <a:fillRect/>
            </a:stretch>
          </p:blipFill>
          <p:spPr>
            <a:xfrm>
              <a:off x="4508406" y="2825262"/>
              <a:ext cx="4577708" cy="3581400"/>
            </a:xfrm>
            <a:prstGeom prst="rect">
              <a:avLst/>
            </a:prstGeom>
          </p:spPr>
        </p:pic>
        <p:sp>
          <p:nvSpPr>
            <p:cNvPr id="116" name="Text Box 33">
              <a:extLst>
                <a:ext uri="{FF2B5EF4-FFF2-40B4-BE49-F238E27FC236}">
                  <a16:creationId xmlns:a16="http://schemas.microsoft.com/office/drawing/2014/main" id="{C48202CE-1891-4AF9-A720-1358B091B30D}"/>
                </a:ext>
              </a:extLst>
            </p:cNvPr>
            <p:cNvSpPr txBox="1">
              <a:spLocks noChangeArrowheads="1"/>
            </p:cNvSpPr>
            <p:nvPr/>
          </p:nvSpPr>
          <p:spPr bwMode="auto">
            <a:xfrm>
              <a:off x="4007585" y="2259950"/>
              <a:ext cx="5760930" cy="598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Described by 100 numbers</a:t>
              </a:r>
              <a:endParaRPr lang="en-CA" altLang="en-US" sz="2800" baseline="-25000" dirty="0">
                <a:latin typeface="Times New Roman" pitchFamily="18" charset="0"/>
              </a:endParaRPr>
            </a:p>
          </p:txBody>
        </p:sp>
      </p:grpSp>
      <p:sp>
        <p:nvSpPr>
          <p:cNvPr id="53" name="Text Box 33">
            <a:extLst>
              <a:ext uri="{FF2B5EF4-FFF2-40B4-BE49-F238E27FC236}">
                <a16:creationId xmlns:a16="http://schemas.microsoft.com/office/drawing/2014/main" id="{9AACD7B5-54B5-42F8-BC3D-A001015AA78E}"/>
              </a:ext>
            </a:extLst>
          </p:cNvPr>
          <p:cNvSpPr txBox="1">
            <a:spLocks noChangeArrowheads="1"/>
          </p:cNvSpPr>
          <p:nvPr/>
        </p:nvSpPr>
        <p:spPr bwMode="auto">
          <a:xfrm>
            <a:off x="367568" y="6422803"/>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The key its to filter out only the “important” information.</a:t>
            </a:r>
            <a:endParaRPr lang="en-CA" sz="28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3" name="Group 2">
            <a:extLst>
              <a:ext uri="{FF2B5EF4-FFF2-40B4-BE49-F238E27FC236}">
                <a16:creationId xmlns:a16="http://schemas.microsoft.com/office/drawing/2014/main" id="{F1E2DE72-03C9-4311-BC4E-395FFEF2A7BC}"/>
              </a:ext>
            </a:extLst>
          </p:cNvPr>
          <p:cNvGrpSpPr/>
          <p:nvPr/>
        </p:nvGrpSpPr>
        <p:grpSpPr>
          <a:xfrm>
            <a:off x="2785790" y="4578851"/>
            <a:ext cx="3572420" cy="1894448"/>
            <a:chOff x="2785790" y="4578851"/>
            <a:chExt cx="3572420" cy="1894448"/>
          </a:xfrm>
        </p:grpSpPr>
        <p:sp>
          <p:nvSpPr>
            <p:cNvPr id="58" name="Rectangle 57">
              <a:extLst>
                <a:ext uri="{FF2B5EF4-FFF2-40B4-BE49-F238E27FC236}">
                  <a16:creationId xmlns:a16="http://schemas.microsoft.com/office/drawing/2014/main" id="{EEB31EEC-CC54-4F83-85A6-E0EE0492873B}"/>
                </a:ext>
              </a:extLst>
            </p:cNvPr>
            <p:cNvSpPr/>
            <p:nvPr/>
          </p:nvSpPr>
          <p:spPr>
            <a:xfrm>
              <a:off x="2785790" y="4578851"/>
              <a:ext cx="3572420" cy="1894448"/>
            </a:xfrm>
            <a:prstGeom prst="rect">
              <a:avLst/>
            </a:prstGeom>
            <a:solidFill>
              <a:schemeClr val="tx1"/>
            </a:solidFill>
            <a:ln>
              <a:noFill/>
            </a:ln>
          </p:spPr>
          <p:txBody>
            <a:bodyPr wrap="square" rtlCol="0" anchor="ctr">
              <a:spAutoFit/>
            </a:bodyPr>
            <a:lstStyle/>
            <a:p>
              <a:pPr algn="l"/>
              <a:endParaRPr lang="en-CA" sz="2400" dirty="0"/>
            </a:p>
          </p:txBody>
        </p:sp>
        <p:grpSp>
          <p:nvGrpSpPr>
            <p:cNvPr id="54" name="Group 3">
              <a:extLst>
                <a:ext uri="{FF2B5EF4-FFF2-40B4-BE49-F238E27FC236}">
                  <a16:creationId xmlns:a16="http://schemas.microsoft.com/office/drawing/2014/main" id="{656F3803-5873-4ED4-8A79-4EABE0DCB657}"/>
                </a:ext>
              </a:extLst>
            </p:cNvPr>
            <p:cNvGrpSpPr>
              <a:grpSpLocks/>
            </p:cNvGrpSpPr>
            <p:nvPr/>
          </p:nvGrpSpPr>
          <p:grpSpPr bwMode="auto">
            <a:xfrm>
              <a:off x="2933700" y="4651572"/>
              <a:ext cx="3276600" cy="1742801"/>
              <a:chOff x="288" y="1344"/>
              <a:chExt cx="5184" cy="2784"/>
            </a:xfrm>
          </p:grpSpPr>
          <p:sp>
            <p:nvSpPr>
              <p:cNvPr id="55" name="AutoShape 4">
                <a:extLst>
                  <a:ext uri="{FF2B5EF4-FFF2-40B4-BE49-F238E27FC236}">
                    <a16:creationId xmlns:a16="http://schemas.microsoft.com/office/drawing/2014/main" id="{FD03F38B-8EA9-4432-90B6-9E07C96EF364}"/>
                  </a:ext>
                </a:extLst>
              </p:cNvPr>
              <p:cNvSpPr>
                <a:spLocks noChangeArrowheads="1"/>
              </p:cNvSpPr>
              <p:nvPr/>
            </p:nvSpPr>
            <p:spPr bwMode="auto">
              <a:xfrm>
                <a:off x="3792" y="1679"/>
                <a:ext cx="1680" cy="2016"/>
              </a:xfrm>
              <a:prstGeom prst="smileyFace">
                <a:avLst>
                  <a:gd name="adj" fmla="val 2361"/>
                </a:avLst>
              </a:prstGeom>
              <a:noFill/>
              <a:ln w="57150">
                <a:solidFill>
                  <a:schemeClr val="accent1"/>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eaLnBrk="1" hangingPunct="1">
                  <a:spcBef>
                    <a:spcPct val="50000"/>
                  </a:spcBef>
                  <a:buFontTx/>
                  <a:buNone/>
                  <a:defRPr/>
                </a:pPr>
                <a:endParaRPr lang="en-US" altLang="en-US" sz="3000">
                  <a:solidFill>
                    <a:srgbClr val="FFFFFF"/>
                  </a:solidFill>
                  <a:cs typeface="+mn-cs"/>
                </a:endParaRPr>
              </a:p>
            </p:txBody>
          </p:sp>
          <p:pic>
            <p:nvPicPr>
              <p:cNvPr id="56" name="Mona_Lisa.jpg">
                <a:hlinkClick r:id="" action="ppaction://media"/>
                <a:extLst>
                  <a:ext uri="{FF2B5EF4-FFF2-40B4-BE49-F238E27FC236}">
                    <a16:creationId xmlns:a16="http://schemas.microsoft.com/office/drawing/2014/main" id="{133566AD-68B4-4D50-A138-1E16E059ED47}"/>
                  </a:ext>
                </a:extLst>
              </p:cNvPr>
              <p:cNvPicPr preferRelativeResize="0">
                <a:picLocks noRot="1" noChangeArrowheads="1"/>
              </p:cNvPicPr>
              <p:nvPr>
                <a:videoFile r:link="rId1"/>
              </p:nvPr>
            </p:nvPicPr>
            <p:blipFill>
              <a:blip r:embed="rId7">
                <a:lum bright="-6000" contrast="-12000"/>
                <a:extLst>
                  <a:ext uri="{28A0092B-C50C-407E-A947-70E740481C1C}">
                    <a14:useLocalDpi xmlns:a14="http://schemas.microsoft.com/office/drawing/2010/main" val="0"/>
                  </a:ext>
                </a:extLst>
              </a:blip>
              <a:srcRect l="24989" r="21024" b="53616"/>
              <a:stretch>
                <a:fillRect/>
              </a:stretch>
            </p:blipFill>
            <p:spPr bwMode="auto">
              <a:xfrm>
                <a:off x="288" y="1344"/>
                <a:ext cx="1920" cy="278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7" name="Text Box 6">
                <a:extLst>
                  <a:ext uri="{FF2B5EF4-FFF2-40B4-BE49-F238E27FC236}">
                    <a16:creationId xmlns:a16="http://schemas.microsoft.com/office/drawing/2014/main" id="{259BC456-472D-4A34-96C0-531BAC40BFBD}"/>
                  </a:ext>
                </a:extLst>
              </p:cNvPr>
              <p:cNvSpPr txBox="1">
                <a:spLocks noChangeArrowheads="1"/>
              </p:cNvSpPr>
              <p:nvPr/>
            </p:nvSpPr>
            <p:spPr bwMode="auto">
              <a:xfrm>
                <a:off x="2228" y="1839"/>
                <a:ext cx="1593" cy="16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lIns="91433" tIns="45717" rIns="91433" bIns="45717" anchor="ctr">
                <a:spAutoFit/>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spcBef>
                    <a:spcPct val="0"/>
                  </a:spcBef>
                  <a:buFontTx/>
                  <a:buNone/>
                  <a:defRPr/>
                </a:pPr>
                <a:r>
                  <a:rPr lang="en-US" altLang="en-US" sz="6000" b="1" i="0" dirty="0">
                    <a:solidFill>
                      <a:srgbClr val="FFFF00"/>
                    </a:solidFill>
                    <a:cs typeface="+mn-cs"/>
                    <a:sym typeface="Wingdings" panose="05000000000000000000" pitchFamily="2" charset="2"/>
                  </a:rPr>
                  <a:t></a:t>
                </a:r>
                <a:endParaRPr lang="en-US" altLang="en-US" sz="6000" b="1" i="0" dirty="0">
                  <a:solidFill>
                    <a:srgbClr val="FFFFFF"/>
                  </a:solidFill>
                  <a:cs typeface="+mn-cs"/>
                </a:endParaRPr>
              </a:p>
            </p:txBody>
          </p:sp>
        </p:grpSp>
      </p:grpSp>
    </p:spTree>
    <p:extLst>
      <p:ext uri="{BB962C8B-B14F-4D97-AF65-F5344CB8AC3E}">
        <p14:creationId xmlns:p14="http://schemas.microsoft.com/office/powerpoint/2010/main" val="574035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3"/>
                                        </p:tgtEl>
                                        <p:attrNameLst>
                                          <p:attrName>style.visibility</p:attrName>
                                        </p:attrNameLst>
                                      </p:cBhvr>
                                      <p:to>
                                        <p:strVal val="visible"/>
                                      </p:to>
                                    </p:set>
                                    <p:anim calcmode="lin" valueType="num">
                                      <p:cBhvr additive="base">
                                        <p:cTn id="7" dur="500" fill="hold"/>
                                        <p:tgtEl>
                                          <p:spTgt spid="103"/>
                                        </p:tgtEl>
                                        <p:attrNameLst>
                                          <p:attrName>ppt_x</p:attrName>
                                        </p:attrNameLst>
                                      </p:cBhvr>
                                      <p:tavLst>
                                        <p:tav tm="0">
                                          <p:val>
                                            <p:strVal val="0-#ppt_w/2"/>
                                          </p:val>
                                        </p:tav>
                                        <p:tav tm="100000">
                                          <p:val>
                                            <p:strVal val="#ppt_x"/>
                                          </p:val>
                                        </p:tav>
                                      </p:tavLst>
                                    </p:anim>
                                    <p:anim calcmode="lin" valueType="num">
                                      <p:cBhvr additive="base">
                                        <p:cTn id="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7"/>
                                        </p:tgtEl>
                                        <p:attrNameLst>
                                          <p:attrName>style.visibility</p:attrName>
                                        </p:attrNameLst>
                                      </p:cBhvr>
                                      <p:to>
                                        <p:strVal val="visible"/>
                                      </p:to>
                                    </p:set>
                                    <p:anim calcmode="lin" valueType="num">
                                      <p:cBhvr additive="base">
                                        <p:cTn id="13" dur="500" fill="hold"/>
                                        <p:tgtEl>
                                          <p:spTgt spid="107"/>
                                        </p:tgtEl>
                                        <p:attrNameLst>
                                          <p:attrName>ppt_x</p:attrName>
                                        </p:attrNameLst>
                                      </p:cBhvr>
                                      <p:tavLst>
                                        <p:tav tm="0">
                                          <p:val>
                                            <p:strVal val="0-#ppt_w/2"/>
                                          </p:val>
                                        </p:tav>
                                        <p:tav tm="100000">
                                          <p:val>
                                            <p:strVal val="#ppt_x"/>
                                          </p:val>
                                        </p:tav>
                                      </p:tavLst>
                                    </p:anim>
                                    <p:anim calcmode="lin" valueType="num">
                                      <p:cBhvr additive="base">
                                        <p:cTn id="14"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53"/>
                                        </p:tgtEl>
                                        <p:attrNameLst>
                                          <p:attrName>style.visibility</p:attrName>
                                        </p:attrNameLst>
                                      </p:cBhvr>
                                      <p:to>
                                        <p:strVal val="visible"/>
                                      </p:to>
                                    </p:set>
                                    <p:anim calcmode="lin" valueType="num">
                                      <p:cBhvr additive="base">
                                        <p:cTn id="19" dur="500" fill="hold"/>
                                        <p:tgtEl>
                                          <p:spTgt spid="53"/>
                                        </p:tgtEl>
                                        <p:attrNameLst>
                                          <p:attrName>ppt_x</p:attrName>
                                        </p:attrNameLst>
                                      </p:cBhvr>
                                      <p:tavLst>
                                        <p:tav tm="0">
                                          <p:val>
                                            <p:strVal val="#ppt_x"/>
                                          </p:val>
                                        </p:tav>
                                        <p:tav tm="100000">
                                          <p:val>
                                            <p:strVal val="#ppt_x"/>
                                          </p:val>
                                        </p:tav>
                                      </p:tavLst>
                                    </p:anim>
                                    <p:anim calcmode="lin" valueType="num">
                                      <p:cBhvr additive="base">
                                        <p:cTn id="20" dur="500" fill="hold"/>
                                        <p:tgtEl>
                                          <p:spTgt spid="53"/>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p:bld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2590800"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6" name="Rectangle 105"/>
          <p:cNvSpPr/>
          <p:nvPr/>
        </p:nvSpPr>
        <p:spPr>
          <a:xfrm>
            <a:off x="80874"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189368"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16" name="Rectangle 115"/>
          <p:cNvSpPr/>
          <p:nvPr/>
        </p:nvSpPr>
        <p:spPr>
          <a:xfrm>
            <a:off x="913018" y="5282024"/>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Multiplying twice: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cs typeface="Times New Roman" panose="02020603050405020304" pitchFamily="18" charset="0"/>
                <a:sym typeface="Symbol" panose="05050102010706020507" pitchFamily="18" charset="2"/>
              </a:rPr>
              <a:t></a:t>
            </a:r>
            <a:r>
              <a:rPr lang="en-CA" altLang="en-US" sz="2800" dirty="0">
                <a:sym typeface="Symbol" panose="05050102010706020507" pitchFamily="18" charset="2"/>
              </a:rPr>
              <a:t>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altLang="en-US" sz="2800" dirty="0">
                <a:cs typeface="Times New Roman" panose="02020603050405020304" pitchFamily="18" charset="0"/>
                <a:sym typeface="Symbol" panose="05050102010706020507" pitchFamily="18" charset="2"/>
              </a:rPr>
              <a:t> </a:t>
            </a:r>
            <a:r>
              <a:rPr lang="en-CA" altLang="en-US" sz="2800" dirty="0">
                <a:sym typeface="Symbol" panose="05050102010706020507" pitchFamily="18" charset="2"/>
              </a:rPr>
              <a:t>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2800" dirty="0">
                <a:solidFill>
                  <a:srgbClr val="66FF33"/>
                </a:solidFill>
                <a:latin typeface="Times New Roman"/>
                <a:cs typeface="Times New Roman" panose="02020603050405020304" pitchFamily="18" charset="0"/>
                <a:sym typeface="Symbol" panose="05050102010706020507" pitchFamily="18" charset="2"/>
              </a:rPr>
              <a:t>´</a:t>
            </a:r>
            <a:endParaRPr lang="en-US" altLang="en-US" sz="2800" dirty="0">
              <a:solidFill>
                <a:srgbClr val="66FF33"/>
              </a:solidFill>
              <a:latin typeface="Times New Roman"/>
              <a:cs typeface="Times New Roman" panose="02020603050405020304" pitchFamily="18" charset="0"/>
              <a:sym typeface="Symbol" panose="05050102010706020507" pitchFamily="18" charset="2"/>
            </a:endParaRP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is that same as multiplying once by </a:t>
            </a:r>
            <a:r>
              <a:rPr lang="en-CA" altLang="en-US" sz="2800" dirty="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altLang="en-US" sz="2800" dirty="0">
                <a:cs typeface="Times New Roman" panose="02020603050405020304" pitchFamily="18" charset="0"/>
                <a:sym typeface="Symbol" panose="05050102010706020507" pitchFamily="18" charset="2"/>
              </a:rPr>
              <a:t></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2800" dirty="0">
                <a:solidFill>
                  <a:srgbClr val="66FF33"/>
                </a:solidFill>
                <a:latin typeface="Times New Roman"/>
                <a:cs typeface="Times New Roman" panose="02020603050405020304" pitchFamily="18" charset="0"/>
                <a:sym typeface="Symbol" panose="05050102010706020507" pitchFamily="18" charset="2"/>
              </a:rPr>
              <a:t>´</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endParaRPr lang="en-CA" sz="2800" dirty="0">
              <a:latin typeface="Times New Roman" panose="02020603050405020304" pitchFamily="18" charset="0"/>
              <a:cs typeface="Times New Roman" panose="02020603050405020304" pitchFamily="18" charset="0"/>
              <a:sym typeface="Symbol" panose="05050102010706020507" pitchFamily="18" charset="2"/>
            </a:endParaRPr>
          </a:p>
          <a:p>
            <a:pPr>
              <a:spcBef>
                <a:spcPct val="0"/>
              </a:spcBef>
            </a:pPr>
            <a:endParaRPr lang="en-CA" sz="2800" dirty="0">
              <a:latin typeface="Times New Roman" panose="02020603050405020304" pitchFamily="18" charset="0"/>
              <a:cs typeface="Times New Roman" panose="02020603050405020304" pitchFamily="18" charset="0"/>
            </a:endParaRPr>
          </a:p>
        </p:txBody>
      </p:sp>
      <p:grpSp>
        <p:nvGrpSpPr>
          <p:cNvPr id="89" name="Group 88">
            <a:extLst>
              <a:ext uri="{FF2B5EF4-FFF2-40B4-BE49-F238E27FC236}">
                <a16:creationId xmlns:a16="http://schemas.microsoft.com/office/drawing/2014/main" id="{DA4FCD3A-167D-4F14-AECA-B0419B48F759}"/>
              </a:ext>
            </a:extLst>
          </p:cNvPr>
          <p:cNvGrpSpPr/>
          <p:nvPr/>
        </p:nvGrpSpPr>
        <p:grpSpPr>
          <a:xfrm>
            <a:off x="3545406" y="480060"/>
            <a:ext cx="180774" cy="2363274"/>
            <a:chOff x="4008388" y="965526"/>
            <a:chExt cx="180774" cy="2363274"/>
          </a:xfrm>
          <a:solidFill>
            <a:srgbClr val="00FFFF"/>
          </a:solidFill>
        </p:grpSpPr>
        <p:sp>
          <p:nvSpPr>
            <p:cNvPr id="90" name="Oval 89">
              <a:extLst>
                <a:ext uri="{FF2B5EF4-FFF2-40B4-BE49-F238E27FC236}">
                  <a16:creationId xmlns:a16="http://schemas.microsoft.com/office/drawing/2014/main" id="{A14B27EF-08C7-44DF-8ED0-BC1C3A622FFA}"/>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EC35BCFF-5872-447C-ADDB-E515E8B40DE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AB10A5A5-A7CE-440E-97F4-95CE0CE7368E}"/>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AEAFDE0D-3D22-47F3-AEE2-ABEA1AE2ACBA}"/>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F66DECCC-F10E-4839-B827-107BC5FDB2E2}"/>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AE80822C-D7EE-4EF3-8F9A-0893FC8DCB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B3C1C438-7C5A-457A-A3C0-9894917C4C5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EC144A6C-BD6E-44BC-8AD6-9E450C506E6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B094312B-D2F3-465E-AF31-0DC613E922C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4" name="Group 3">
            <a:extLst>
              <a:ext uri="{FF2B5EF4-FFF2-40B4-BE49-F238E27FC236}">
                <a16:creationId xmlns:a16="http://schemas.microsoft.com/office/drawing/2014/main" id="{B38286A5-98C8-47F2-9B22-55BAFA662314}"/>
              </a:ext>
            </a:extLst>
          </p:cNvPr>
          <p:cNvGrpSpPr/>
          <p:nvPr/>
        </p:nvGrpSpPr>
        <p:grpSpPr>
          <a:xfrm>
            <a:off x="4515484" y="4572000"/>
            <a:ext cx="2305316" cy="2088000"/>
            <a:chOff x="4515484" y="4572000"/>
            <a:chExt cx="2305316" cy="2088000"/>
          </a:xfrm>
        </p:grpSpPr>
        <p:sp>
          <p:nvSpPr>
            <p:cNvPr id="128" name="Rectangle 127"/>
            <p:cNvSpPr/>
            <p:nvPr/>
          </p:nvSpPr>
          <p:spPr>
            <a:xfrm>
              <a:off x="45154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3" name="Group 2">
              <a:extLst>
                <a:ext uri="{FF2B5EF4-FFF2-40B4-BE49-F238E27FC236}">
                  <a16:creationId xmlns:a16="http://schemas.microsoft.com/office/drawing/2014/main" id="{F3F0891F-5F1C-4276-BACD-DBA35A1802CD}"/>
                </a:ext>
              </a:extLst>
            </p:cNvPr>
            <p:cNvGrpSpPr/>
            <p:nvPr/>
          </p:nvGrpSpPr>
          <p:grpSpPr>
            <a:xfrm>
              <a:off x="4876800" y="4572000"/>
              <a:ext cx="1944000" cy="2088000"/>
              <a:chOff x="7122407" y="4572000"/>
              <a:chExt cx="1944000" cy="2088000"/>
            </a:xfrm>
          </p:grpSpPr>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63" name="Text Box 33">
                <a:extLst>
                  <a:ext uri="{FF2B5EF4-FFF2-40B4-BE49-F238E27FC236}">
                    <a16:creationId xmlns:a16="http://schemas.microsoft.com/office/drawing/2014/main" id="{5A45E7CB-3A52-4E8E-A51D-A66A3AF9E435}"/>
                  </a:ext>
                </a:extLst>
              </p:cNvPr>
              <p:cNvSpPr txBox="1">
                <a:spLocks noChangeArrowheads="1"/>
              </p:cNvSpPr>
              <p:nvPr/>
            </p:nvSpPr>
            <p:spPr bwMode="auto">
              <a:xfrm>
                <a:off x="7620000" y="5242765"/>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grpSp>
      </p:grpSp>
      <p:grpSp>
        <p:nvGrpSpPr>
          <p:cNvPr id="5" name="Group 4">
            <a:extLst>
              <a:ext uri="{FF2B5EF4-FFF2-40B4-BE49-F238E27FC236}">
                <a16:creationId xmlns:a16="http://schemas.microsoft.com/office/drawing/2014/main" id="{11A822AD-67B4-4C43-800B-3BD742B37555}"/>
              </a:ext>
            </a:extLst>
          </p:cNvPr>
          <p:cNvGrpSpPr/>
          <p:nvPr/>
        </p:nvGrpSpPr>
        <p:grpSpPr>
          <a:xfrm>
            <a:off x="6793843" y="4572000"/>
            <a:ext cx="2273957" cy="2088000"/>
            <a:chOff x="6793843" y="4572000"/>
            <a:chExt cx="2273957" cy="2088000"/>
          </a:xfrm>
        </p:grpSpPr>
        <p:grpSp>
          <p:nvGrpSpPr>
            <p:cNvPr id="65" name="Group 64">
              <a:extLst>
                <a:ext uri="{FF2B5EF4-FFF2-40B4-BE49-F238E27FC236}">
                  <a16:creationId xmlns:a16="http://schemas.microsoft.com/office/drawing/2014/main" id="{AF4B9ADD-E779-46C6-B8FF-6623BBD57C4C}"/>
                </a:ext>
              </a:extLst>
            </p:cNvPr>
            <p:cNvGrpSpPr/>
            <p:nvPr/>
          </p:nvGrpSpPr>
          <p:grpSpPr>
            <a:xfrm>
              <a:off x="7123800" y="4572000"/>
              <a:ext cx="1944000" cy="2088000"/>
              <a:chOff x="7122407" y="4572000"/>
              <a:chExt cx="1944000" cy="2088000"/>
            </a:xfrm>
          </p:grpSpPr>
          <p:sp>
            <p:nvSpPr>
              <p:cNvPr id="66" name="Rectangle 65">
                <a:extLst>
                  <a:ext uri="{FF2B5EF4-FFF2-40B4-BE49-F238E27FC236}">
                    <a16:creationId xmlns:a16="http://schemas.microsoft.com/office/drawing/2014/main" id="{3A1FD479-7E31-43A7-AFFB-FAECCD779904}"/>
                  </a:ext>
                </a:extLst>
              </p:cNvPr>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67" name="Text Box 33">
                <a:extLst>
                  <a:ext uri="{FF2B5EF4-FFF2-40B4-BE49-F238E27FC236}">
                    <a16:creationId xmlns:a16="http://schemas.microsoft.com/office/drawing/2014/main" id="{C7BCC003-ACF7-4E23-BBCE-37F90FCB3836}"/>
                  </a:ext>
                </a:extLst>
              </p:cNvPr>
              <p:cNvSpPr txBox="1">
                <a:spLocks noChangeArrowheads="1"/>
              </p:cNvSpPr>
              <p:nvPr/>
            </p:nvSpPr>
            <p:spPr bwMode="auto">
              <a:xfrm>
                <a:off x="7620000" y="5242765"/>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3600" dirty="0">
                    <a:solidFill>
                      <a:srgbClr val="66FF33"/>
                    </a:solidFill>
                    <a:latin typeface="Times New Roman"/>
                    <a:cs typeface="Times New Roman" panose="02020603050405020304" pitchFamily="18" charset="0"/>
                    <a:sym typeface="Symbol" panose="05050102010706020507" pitchFamily="18" charset="2"/>
                  </a:rPr>
                  <a:t>´</a:t>
                </a:r>
                <a:endParaRPr lang="en-CA" sz="3600" b="1" dirty="0">
                  <a:solidFill>
                    <a:srgbClr val="66FF33"/>
                  </a:solidFill>
                  <a:latin typeface="Times New Roman" panose="02020603050405020304" pitchFamily="18" charset="0"/>
                  <a:cs typeface="Times New Roman" panose="02020603050405020304" pitchFamily="18" charset="0"/>
                </a:endParaRPr>
              </a:p>
            </p:txBody>
          </p:sp>
        </p:grpSp>
        <p:sp>
          <p:nvSpPr>
            <p:cNvPr id="68" name="Rectangle 67">
              <a:extLst>
                <a:ext uri="{FF2B5EF4-FFF2-40B4-BE49-F238E27FC236}">
                  <a16:creationId xmlns:a16="http://schemas.microsoft.com/office/drawing/2014/main" id="{FDCCD5F0-24E1-4DE1-9F3B-05532FF8FCA7}"/>
                </a:ext>
              </a:extLst>
            </p:cNvPr>
            <p:cNvSpPr/>
            <p:nvPr/>
          </p:nvSpPr>
          <p:spPr>
            <a:xfrm>
              <a:off x="6793843" y="5257800"/>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sp>
        <p:nvSpPr>
          <p:cNvPr id="69" name="Text Box 33">
            <a:extLst>
              <a:ext uri="{FF2B5EF4-FFF2-40B4-BE49-F238E27FC236}">
                <a16:creationId xmlns:a16="http://schemas.microsoft.com/office/drawing/2014/main" id="{2F6DDF74-70DE-4113-86E1-E8653E4FEAF3}"/>
              </a:ext>
            </a:extLst>
          </p:cNvPr>
          <p:cNvSpPr txBox="1">
            <a:spLocks noChangeArrowheads="1"/>
          </p:cNvSpPr>
          <p:nvPr/>
        </p:nvSpPr>
        <p:spPr bwMode="auto">
          <a:xfrm>
            <a:off x="3183581" y="5247377"/>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7750731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6">
                                            <p:txEl>
                                              <p:pRg st="1" end="1"/>
                                            </p:txEl>
                                          </p:spTgt>
                                        </p:tgtEl>
                                        <p:attrNameLst>
                                          <p:attrName>style.visibility</p:attrName>
                                        </p:attrNameLst>
                                      </p:cBhvr>
                                      <p:to>
                                        <p:strVal val="visible"/>
                                      </p:to>
                                    </p:set>
                                    <p:anim calcmode="lin" valueType="num">
                                      <p:cBhvr additive="base">
                                        <p:cTn id="7" dur="500" fill="hold"/>
                                        <p:tgtEl>
                                          <p:spTgt spid="86">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86">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1+#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1+#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86">
                                            <p:txEl>
                                              <p:pRg st="2" end="2"/>
                                            </p:txEl>
                                          </p:spTgt>
                                        </p:tgtEl>
                                        <p:attrNameLst>
                                          <p:attrName>style.visibility</p:attrName>
                                        </p:attrNameLst>
                                      </p:cBhvr>
                                      <p:to>
                                        <p:strVal val="visible"/>
                                      </p:to>
                                    </p:set>
                                    <p:anim calcmode="lin" valueType="num">
                                      <p:cBhvr additive="base">
                                        <p:cTn id="23" dur="500" fill="hold"/>
                                        <p:tgtEl>
                                          <p:spTgt spid="86">
                                            <p:txEl>
                                              <p:pRg st="2" end="2"/>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8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03" name="Rectangle 102"/>
          <p:cNvSpPr/>
          <p:nvPr/>
        </p:nvSpPr>
        <p:spPr>
          <a:xfrm>
            <a:off x="2590800"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6" name="Rectangle 105"/>
          <p:cNvSpPr/>
          <p:nvPr/>
        </p:nvSpPr>
        <p:spPr>
          <a:xfrm>
            <a:off x="80874"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189368"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16" name="Rectangle 115"/>
          <p:cNvSpPr/>
          <p:nvPr/>
        </p:nvSpPr>
        <p:spPr>
          <a:xfrm>
            <a:off x="913018" y="5282024"/>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grpSp>
        <p:nvGrpSpPr>
          <p:cNvPr id="2" name="Group 1"/>
          <p:cNvGrpSpPr/>
          <p:nvPr/>
        </p:nvGrpSpPr>
        <p:grpSpPr>
          <a:xfrm>
            <a:off x="1922798" y="1371600"/>
            <a:ext cx="2258160" cy="584775"/>
            <a:chOff x="1922798" y="1371600"/>
            <a:chExt cx="2258160" cy="584775"/>
          </a:xfrm>
        </p:grpSpPr>
        <p:sp>
          <p:nvSpPr>
            <p:cNvPr id="152" name="Rectangle 151"/>
            <p:cNvSpPr/>
            <p:nvPr/>
          </p:nvSpPr>
          <p:spPr>
            <a:xfrm>
              <a:off x="1922798" y="1371600"/>
              <a:ext cx="414830"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endParaRPr lang="en-US" altLang="en-US" sz="3200" b="1" dirty="0">
                <a:cs typeface="Times New Roman" panose="02020603050405020304" pitchFamily="18" charset="0"/>
                <a:sym typeface="Symbol" panose="05050102010706020507" pitchFamily="18" charset="2"/>
              </a:endParaRPr>
            </a:p>
          </p:txBody>
        </p:sp>
        <p:sp>
          <p:nvSpPr>
            <p:cNvPr id="153" name="Rectangle 152"/>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sp>
          <p:nvSpPr>
            <p:cNvPr id="154" name="Rectangle 153"/>
            <p:cNvSpPr/>
            <p:nvPr/>
          </p:nvSpPr>
          <p:spPr>
            <a:xfrm>
              <a:off x="2830986" y="1371600"/>
              <a:ext cx="498616" cy="584775"/>
            </a:xfrm>
            <a:prstGeom prst="rect">
              <a:avLst/>
            </a:prstGeom>
            <a:solidFill>
              <a:srgbClr val="000066"/>
            </a:solidFill>
          </p:spPr>
          <p:txBody>
            <a:bodyPr wrap="square">
              <a:spAutoFit/>
            </a:bodyPr>
            <a:lstStyle/>
            <a:p>
              <a:r>
                <a:rPr lang="en-US" altLang="en-US" sz="3200" b="1" i="1" dirty="0">
                  <a:solidFill>
                    <a:srgbClr val="66FF33"/>
                  </a:solidFill>
                  <a:cs typeface="Times New Roman" panose="02020603050405020304" pitchFamily="18" charset="0"/>
                  <a:sym typeface="Symbol" panose="05050102010706020507" pitchFamily="18" charset="2"/>
                </a:rPr>
                <a:t>w</a:t>
              </a:r>
              <a:endParaRPr lang="en-CA" sz="3200" b="1" dirty="0">
                <a:solidFill>
                  <a:srgbClr val="66FF33"/>
                </a:solidFill>
                <a:cs typeface="Times New Roman" panose="02020603050405020304" pitchFamily="18" charset="0"/>
              </a:endParaRPr>
            </a:p>
          </p:txBody>
        </p:sp>
      </p:grpSp>
      <p:sp>
        <p:nvSpPr>
          <p:cNvPr id="86" name="Text Box 33">
            <a:extLst>
              <a:ext uri="{FF2B5EF4-FFF2-40B4-BE49-F238E27FC236}">
                <a16:creationId xmlns:a16="http://schemas.microsoft.com/office/drawing/2014/main" id="{1AD7189C-2044-45EB-AAEA-C8D19173A2D1}"/>
              </a:ext>
            </a:extLst>
          </p:cNvPr>
          <p:cNvSpPr txBox="1">
            <a:spLocks noChangeArrowheads="1"/>
          </p:cNvSpPr>
          <p:nvPr/>
        </p:nvSpPr>
        <p:spPr bwMode="auto">
          <a:xfrm>
            <a:off x="403427" y="2931200"/>
            <a:ext cx="96986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What does multiplying by a matrix do?</a:t>
            </a:r>
          </a:p>
          <a:p>
            <a:pPr marL="457200" indent="-457200">
              <a:spcBef>
                <a:spcPct val="0"/>
              </a:spcBef>
              <a:buFont typeface="Arial" panose="020B0604020202020204" pitchFamily="34" charset="0"/>
              <a:buChar char="•"/>
            </a:pPr>
            <a:r>
              <a:rPr lang="en-CA" sz="2800" dirty="0">
                <a:latin typeface="Times New Roman" panose="02020603050405020304" pitchFamily="18" charset="0"/>
                <a:cs typeface="Times New Roman" panose="02020603050405020304" pitchFamily="18" charset="0"/>
                <a:sym typeface="Symbol" panose="05050102010706020507" pitchFamily="18" charset="2"/>
              </a:rPr>
              <a:t>Multiplying twice: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cs typeface="Times New Roman" panose="02020603050405020304" pitchFamily="18" charset="0"/>
                <a:sym typeface="Symbol" panose="05050102010706020507" pitchFamily="18" charset="2"/>
              </a:rPr>
              <a:t></a:t>
            </a:r>
            <a:r>
              <a:rPr lang="en-CA" altLang="en-US" sz="2800" dirty="0">
                <a:sym typeface="Symbol" panose="05050102010706020507" pitchFamily="18" charset="2"/>
              </a:rPr>
              <a:t>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altLang="en-US" sz="2800" dirty="0">
                <a:cs typeface="Times New Roman" panose="02020603050405020304" pitchFamily="18" charset="0"/>
                <a:sym typeface="Symbol" panose="05050102010706020507" pitchFamily="18" charset="2"/>
              </a:rPr>
              <a:t> </a:t>
            </a:r>
            <a:r>
              <a:rPr lang="en-CA" altLang="en-US" sz="2800" dirty="0">
                <a:sym typeface="Symbol" panose="05050102010706020507" pitchFamily="18" charset="2"/>
              </a:rPr>
              <a:t>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2800" dirty="0">
                <a:solidFill>
                  <a:srgbClr val="66FF33"/>
                </a:solidFill>
                <a:latin typeface="Times New Roman"/>
                <a:cs typeface="Times New Roman" panose="02020603050405020304" pitchFamily="18" charset="0"/>
                <a:sym typeface="Symbol" panose="05050102010706020507" pitchFamily="18" charset="2"/>
              </a:rPr>
              <a:t>´</a:t>
            </a:r>
            <a:endParaRPr lang="en-US" altLang="en-US" sz="2800" dirty="0">
              <a:solidFill>
                <a:srgbClr val="66FF33"/>
              </a:solidFill>
              <a:latin typeface="Times New Roman"/>
              <a:cs typeface="Times New Roman" panose="02020603050405020304" pitchFamily="18" charset="0"/>
              <a:sym typeface="Symbol" panose="05050102010706020507" pitchFamily="18" charset="2"/>
            </a:endParaRP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is that same as multiplying once by </a:t>
            </a:r>
            <a:r>
              <a:rPr lang="en-CA" altLang="en-US" sz="2800" dirty="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altLang="en-US" sz="2800" dirty="0">
                <a:cs typeface="Times New Roman" panose="02020603050405020304" pitchFamily="18" charset="0"/>
                <a:sym typeface="Symbol" panose="05050102010706020507" pitchFamily="18" charset="2"/>
              </a:rPr>
              <a:t></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2800" dirty="0">
                <a:solidFill>
                  <a:srgbClr val="66FF33"/>
                </a:solidFill>
                <a:latin typeface="Times New Roman"/>
                <a:cs typeface="Times New Roman" panose="02020603050405020304" pitchFamily="18" charset="0"/>
                <a:sym typeface="Symbol" panose="05050102010706020507" pitchFamily="18" charset="2"/>
              </a:rPr>
              <a:t>´</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endParaRPr lang="en-CA" sz="28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89" name="Group 88">
            <a:extLst>
              <a:ext uri="{FF2B5EF4-FFF2-40B4-BE49-F238E27FC236}">
                <a16:creationId xmlns:a16="http://schemas.microsoft.com/office/drawing/2014/main" id="{DA4FCD3A-167D-4F14-AECA-B0419B48F759}"/>
              </a:ext>
            </a:extLst>
          </p:cNvPr>
          <p:cNvGrpSpPr/>
          <p:nvPr/>
        </p:nvGrpSpPr>
        <p:grpSpPr>
          <a:xfrm>
            <a:off x="3545406" y="480060"/>
            <a:ext cx="180774" cy="2363274"/>
            <a:chOff x="4008388" y="965526"/>
            <a:chExt cx="180774" cy="2363274"/>
          </a:xfrm>
          <a:solidFill>
            <a:srgbClr val="00FFFF"/>
          </a:solidFill>
        </p:grpSpPr>
        <p:sp>
          <p:nvSpPr>
            <p:cNvPr id="90" name="Oval 89">
              <a:extLst>
                <a:ext uri="{FF2B5EF4-FFF2-40B4-BE49-F238E27FC236}">
                  <a16:creationId xmlns:a16="http://schemas.microsoft.com/office/drawing/2014/main" id="{A14B27EF-08C7-44DF-8ED0-BC1C3A622FFA}"/>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EC35BCFF-5872-447C-ADDB-E515E8B40DE9}"/>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AB10A5A5-A7CE-440E-97F4-95CE0CE7368E}"/>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AEAFDE0D-3D22-47F3-AEE2-ABEA1AE2ACBA}"/>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F66DECCC-F10E-4839-B827-107BC5FDB2E2}"/>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AE80822C-D7EE-4EF3-8F9A-0893FC8DCB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B3C1C438-7C5A-457A-A3C0-9894917C4C54}"/>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EC144A6C-BD6E-44BC-8AD6-9E450C506E6F}"/>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B094312B-D2F3-465E-AF31-0DC613E922C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69" name="Text Box 33">
            <a:extLst>
              <a:ext uri="{FF2B5EF4-FFF2-40B4-BE49-F238E27FC236}">
                <a16:creationId xmlns:a16="http://schemas.microsoft.com/office/drawing/2014/main" id="{2F6DDF74-70DE-4113-86E1-E8653E4FEAF3}"/>
              </a:ext>
            </a:extLst>
          </p:cNvPr>
          <p:cNvSpPr txBox="1">
            <a:spLocks noChangeArrowheads="1"/>
          </p:cNvSpPr>
          <p:nvPr/>
        </p:nvSpPr>
        <p:spPr bwMode="auto">
          <a:xfrm>
            <a:off x="3183581" y="5247377"/>
            <a:ext cx="1275501"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36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endParaRPr lang="en-US" altLang="en-US" sz="3600" b="1"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6" name="Group 5">
            <a:extLst>
              <a:ext uri="{FF2B5EF4-FFF2-40B4-BE49-F238E27FC236}">
                <a16:creationId xmlns:a16="http://schemas.microsoft.com/office/drawing/2014/main" id="{38B1C10D-26C5-46E5-AA1A-928E23581019}"/>
              </a:ext>
            </a:extLst>
          </p:cNvPr>
          <p:cNvGrpSpPr/>
          <p:nvPr/>
        </p:nvGrpSpPr>
        <p:grpSpPr>
          <a:xfrm>
            <a:off x="4515484" y="4572000"/>
            <a:ext cx="2501923" cy="2088000"/>
            <a:chOff x="4515484" y="4572000"/>
            <a:chExt cx="2501923" cy="2088000"/>
          </a:xfrm>
        </p:grpSpPr>
        <p:grpSp>
          <p:nvGrpSpPr>
            <p:cNvPr id="70" name="Group 69">
              <a:extLst>
                <a:ext uri="{FF2B5EF4-FFF2-40B4-BE49-F238E27FC236}">
                  <a16:creationId xmlns:a16="http://schemas.microsoft.com/office/drawing/2014/main" id="{21F72667-639C-4703-8299-AF161D71E90C}"/>
                </a:ext>
              </a:extLst>
            </p:cNvPr>
            <p:cNvGrpSpPr/>
            <p:nvPr/>
          </p:nvGrpSpPr>
          <p:grpSpPr>
            <a:xfrm>
              <a:off x="4515484" y="4572000"/>
              <a:ext cx="2305316" cy="2088000"/>
              <a:chOff x="4515484" y="4572000"/>
              <a:chExt cx="2305316" cy="2088000"/>
            </a:xfrm>
          </p:grpSpPr>
          <p:sp>
            <p:nvSpPr>
              <p:cNvPr id="71" name="Rectangle 70">
                <a:extLst>
                  <a:ext uri="{FF2B5EF4-FFF2-40B4-BE49-F238E27FC236}">
                    <a16:creationId xmlns:a16="http://schemas.microsoft.com/office/drawing/2014/main" id="{F5DB74F4-D48B-4FF6-94F7-794D9DC8A048}"/>
                  </a:ext>
                </a:extLst>
              </p:cNvPr>
              <p:cNvSpPr/>
              <p:nvPr/>
            </p:nvSpPr>
            <p:spPr>
              <a:xfrm>
                <a:off x="45154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72" name="Group 71">
                <a:extLst>
                  <a:ext uri="{FF2B5EF4-FFF2-40B4-BE49-F238E27FC236}">
                    <a16:creationId xmlns:a16="http://schemas.microsoft.com/office/drawing/2014/main" id="{75ADB446-D51F-4DEE-BE58-43B6C1A6A9C8}"/>
                  </a:ext>
                </a:extLst>
              </p:cNvPr>
              <p:cNvGrpSpPr/>
              <p:nvPr/>
            </p:nvGrpSpPr>
            <p:grpSpPr>
              <a:xfrm>
                <a:off x="4876800" y="4572000"/>
                <a:ext cx="1944000" cy="2088000"/>
                <a:chOff x="7122407" y="4572000"/>
                <a:chExt cx="1944000" cy="2088000"/>
              </a:xfrm>
            </p:grpSpPr>
            <p:sp>
              <p:nvSpPr>
                <p:cNvPr id="74" name="Rectangle 73">
                  <a:extLst>
                    <a:ext uri="{FF2B5EF4-FFF2-40B4-BE49-F238E27FC236}">
                      <a16:creationId xmlns:a16="http://schemas.microsoft.com/office/drawing/2014/main" id="{FAC6BDD1-A4B8-4F31-A04B-F388FA30AE0B}"/>
                    </a:ext>
                  </a:extLst>
                </p:cNvPr>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75" name="Text Box 33">
                  <a:extLst>
                    <a:ext uri="{FF2B5EF4-FFF2-40B4-BE49-F238E27FC236}">
                      <a16:creationId xmlns:a16="http://schemas.microsoft.com/office/drawing/2014/main" id="{831D6C3F-A6DA-40F5-B00C-BF905082CEE3}"/>
                    </a:ext>
                  </a:extLst>
                </p:cNvPr>
                <p:cNvSpPr txBox="1">
                  <a:spLocks noChangeArrowheads="1"/>
                </p:cNvSpPr>
                <p:nvPr/>
              </p:nvSpPr>
              <p:spPr bwMode="auto">
                <a:xfrm>
                  <a:off x="7351007" y="5242765"/>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endParaRPr lang="en-CA" sz="3600" b="1" dirty="0">
                    <a:solidFill>
                      <a:srgbClr val="66FF33"/>
                    </a:solidFill>
                    <a:latin typeface="Times New Roman" panose="02020603050405020304" pitchFamily="18" charset="0"/>
                    <a:cs typeface="Times New Roman" panose="02020603050405020304" pitchFamily="18" charset="0"/>
                  </a:endParaRPr>
                </a:p>
              </p:txBody>
            </p:sp>
          </p:grpSp>
        </p:grpSp>
        <p:grpSp>
          <p:nvGrpSpPr>
            <p:cNvPr id="76" name="Group 75">
              <a:extLst>
                <a:ext uri="{FF2B5EF4-FFF2-40B4-BE49-F238E27FC236}">
                  <a16:creationId xmlns:a16="http://schemas.microsoft.com/office/drawing/2014/main" id="{0DE4C4E6-91AE-4573-81B0-72E8DD0ED4CE}"/>
                </a:ext>
              </a:extLst>
            </p:cNvPr>
            <p:cNvGrpSpPr/>
            <p:nvPr/>
          </p:nvGrpSpPr>
          <p:grpSpPr>
            <a:xfrm>
              <a:off x="5619750" y="5257800"/>
              <a:ext cx="1397657" cy="646331"/>
              <a:chOff x="6793843" y="5181600"/>
              <a:chExt cx="1397657" cy="646331"/>
            </a:xfrm>
          </p:grpSpPr>
          <p:sp>
            <p:nvSpPr>
              <p:cNvPr id="80" name="Text Box 33">
                <a:extLst>
                  <a:ext uri="{FF2B5EF4-FFF2-40B4-BE49-F238E27FC236}">
                    <a16:creationId xmlns:a16="http://schemas.microsoft.com/office/drawing/2014/main" id="{DB667EB1-2E05-47F4-AC0D-16FD5A4D60DD}"/>
                  </a:ext>
                </a:extLst>
              </p:cNvPr>
              <p:cNvSpPr txBox="1">
                <a:spLocks noChangeArrowheads="1"/>
              </p:cNvSpPr>
              <p:nvPr/>
            </p:nvSpPr>
            <p:spPr bwMode="auto">
              <a:xfrm>
                <a:off x="6819900" y="5181600"/>
                <a:ext cx="13716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l-GR" altLang="en-US" sz="3600" dirty="0">
                    <a:solidFill>
                      <a:srgbClr val="66FF33"/>
                    </a:solidFill>
                    <a:latin typeface="Times New Roman"/>
                    <a:cs typeface="Times New Roman" panose="02020603050405020304" pitchFamily="18" charset="0"/>
                    <a:sym typeface="Symbol" panose="05050102010706020507" pitchFamily="18" charset="2"/>
                  </a:rPr>
                  <a:t>´</a:t>
                </a:r>
                <a:endParaRPr lang="en-CA" sz="3600" b="1" dirty="0">
                  <a:solidFill>
                    <a:srgbClr val="66FF33"/>
                  </a:solidFill>
                  <a:latin typeface="Times New Roman" panose="02020603050405020304" pitchFamily="18" charset="0"/>
                  <a:cs typeface="Times New Roman" panose="02020603050405020304" pitchFamily="18" charset="0"/>
                </a:endParaRPr>
              </a:p>
            </p:txBody>
          </p:sp>
          <p:sp>
            <p:nvSpPr>
              <p:cNvPr id="78" name="Rectangle 77">
                <a:extLst>
                  <a:ext uri="{FF2B5EF4-FFF2-40B4-BE49-F238E27FC236}">
                    <a16:creationId xmlns:a16="http://schemas.microsoft.com/office/drawing/2014/main" id="{53B7FD2C-2344-43FD-89D8-D796E2E95D05}"/>
                  </a:ext>
                </a:extLst>
              </p:cNvPr>
              <p:cNvSpPr/>
              <p:nvPr/>
            </p:nvSpPr>
            <p:spPr>
              <a:xfrm>
                <a:off x="6793843" y="5257800"/>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grpSp>
      <p:sp>
        <p:nvSpPr>
          <p:cNvPr id="81" name="Text Box 33">
            <a:extLst>
              <a:ext uri="{FF2B5EF4-FFF2-40B4-BE49-F238E27FC236}">
                <a16:creationId xmlns:a16="http://schemas.microsoft.com/office/drawing/2014/main" id="{0868D4DB-461B-4C51-9491-23B12C57AA86}"/>
              </a:ext>
            </a:extLst>
          </p:cNvPr>
          <p:cNvSpPr txBox="1">
            <a:spLocks noChangeArrowheads="1"/>
          </p:cNvSpPr>
          <p:nvPr/>
        </p:nvSpPr>
        <p:spPr bwMode="auto">
          <a:xfrm>
            <a:off x="6874844" y="4470618"/>
            <a:ext cx="2307256"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Hence, we need to do something nonlinear in between.</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39010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1+#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1C49F17F-BB78-4FDA-9F1D-00C3E6B47E6D}"/>
              </a:ext>
            </a:extLst>
          </p:cNvPr>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131" name="Picture 6" descr="Image result for convolutional neural network">
            <a:extLst>
              <a:ext uri="{FF2B5EF4-FFF2-40B4-BE49-F238E27FC236}">
                <a16:creationId xmlns:a16="http://schemas.microsoft.com/office/drawing/2014/main" id="{1C08F8B9-EBA0-4CE7-B466-43FC4291C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40" name="Rectangle 139">
            <a:extLst>
              <a:ext uri="{FF2B5EF4-FFF2-40B4-BE49-F238E27FC236}">
                <a16:creationId xmlns:a16="http://schemas.microsoft.com/office/drawing/2014/main" id="{BF97EAC4-3B8F-498F-8673-8808FACFF5B0}"/>
              </a:ext>
            </a:extLst>
          </p:cNvPr>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41" name="Rectangle 140">
            <a:extLst>
              <a:ext uri="{FF2B5EF4-FFF2-40B4-BE49-F238E27FC236}">
                <a16:creationId xmlns:a16="http://schemas.microsoft.com/office/drawing/2014/main" id="{D9FF2392-123B-41CA-A5BD-F15499C5868F}"/>
              </a:ext>
            </a:extLst>
          </p:cNvPr>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42" name="Rectangle 141">
            <a:extLst>
              <a:ext uri="{FF2B5EF4-FFF2-40B4-BE49-F238E27FC236}">
                <a16:creationId xmlns:a16="http://schemas.microsoft.com/office/drawing/2014/main" id="{5B4BCB10-4CE1-4B45-89F8-40E8D73B5929}"/>
              </a:ext>
            </a:extLst>
          </p:cNvPr>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55" name="Rectangle 154">
            <a:extLst>
              <a:ext uri="{FF2B5EF4-FFF2-40B4-BE49-F238E27FC236}">
                <a16:creationId xmlns:a16="http://schemas.microsoft.com/office/drawing/2014/main" id="{1F5FD1C8-1A44-4908-8DDB-8A6F147D001B}"/>
              </a:ext>
            </a:extLst>
          </p:cNvPr>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Sigmoid</a:t>
            </a:r>
            <a:endParaRPr lang="en-CA" sz="2800" dirty="0">
              <a:latin typeface="Times New Roman" panose="02020603050405020304" pitchFamily="18" charset="0"/>
              <a:cs typeface="Times New Roman" panose="02020603050405020304" pitchFamily="18" charset="0"/>
            </a:endParaRPr>
          </a:p>
        </p:txBody>
      </p:sp>
      <p:grpSp>
        <p:nvGrpSpPr>
          <p:cNvPr id="2" name="Group 1">
            <a:extLst>
              <a:ext uri="{FF2B5EF4-FFF2-40B4-BE49-F238E27FC236}">
                <a16:creationId xmlns:a16="http://schemas.microsoft.com/office/drawing/2014/main" id="{6002F6DB-2134-48CE-8BEF-13693B5230F6}"/>
              </a:ext>
            </a:extLst>
          </p:cNvPr>
          <p:cNvGrpSpPr/>
          <p:nvPr/>
        </p:nvGrpSpPr>
        <p:grpSpPr>
          <a:xfrm>
            <a:off x="3545406" y="480060"/>
            <a:ext cx="635552" cy="2363274"/>
            <a:chOff x="3545406" y="480060"/>
            <a:chExt cx="635552" cy="2363274"/>
          </a:xfrm>
        </p:grpSpPr>
        <p:sp>
          <p:nvSpPr>
            <p:cNvPr id="232" name="Rectangle 231">
              <a:extLst>
                <a:ext uri="{FF2B5EF4-FFF2-40B4-BE49-F238E27FC236}">
                  <a16:creationId xmlns:a16="http://schemas.microsoft.com/office/drawing/2014/main" id="{7D377034-22BD-40CD-99C0-23FD458B3B5B}"/>
                </a:ext>
              </a:extLst>
            </p:cNvPr>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grpSp>
          <p:nvGrpSpPr>
            <p:cNvPr id="73" name="Group 72">
              <a:extLst>
                <a:ext uri="{FF2B5EF4-FFF2-40B4-BE49-F238E27FC236}">
                  <a16:creationId xmlns:a16="http://schemas.microsoft.com/office/drawing/2014/main" id="{F7E21E28-8DD0-49AD-935E-CDF1B0E5F92E}"/>
                </a:ext>
              </a:extLst>
            </p:cNvPr>
            <p:cNvGrpSpPr/>
            <p:nvPr/>
          </p:nvGrpSpPr>
          <p:grpSpPr>
            <a:xfrm>
              <a:off x="3545406" y="480060"/>
              <a:ext cx="180774" cy="2363274"/>
              <a:chOff x="4008388" y="965526"/>
              <a:chExt cx="180774" cy="2363274"/>
            </a:xfrm>
            <a:solidFill>
              <a:srgbClr val="00FFFF"/>
            </a:solidFill>
          </p:grpSpPr>
          <p:sp>
            <p:nvSpPr>
              <p:cNvPr id="74" name="Oval 73">
                <a:extLst>
                  <a:ext uri="{FF2B5EF4-FFF2-40B4-BE49-F238E27FC236}">
                    <a16:creationId xmlns:a16="http://schemas.microsoft.com/office/drawing/2014/main" id="{EDC36105-3E3C-45C8-920D-22C77C054E5B}"/>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75" name="Oval 74">
                <a:extLst>
                  <a:ext uri="{FF2B5EF4-FFF2-40B4-BE49-F238E27FC236}">
                    <a16:creationId xmlns:a16="http://schemas.microsoft.com/office/drawing/2014/main" id="{AAED1F9D-4F73-41E6-940C-6E60E6519E8C}"/>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76" name="Oval 75">
                <a:extLst>
                  <a:ext uri="{FF2B5EF4-FFF2-40B4-BE49-F238E27FC236}">
                    <a16:creationId xmlns:a16="http://schemas.microsoft.com/office/drawing/2014/main" id="{C2A00011-94CA-4C00-A4BF-0DE3813CDE6F}"/>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77" name="Oval 76">
                <a:extLst>
                  <a:ext uri="{FF2B5EF4-FFF2-40B4-BE49-F238E27FC236}">
                    <a16:creationId xmlns:a16="http://schemas.microsoft.com/office/drawing/2014/main" id="{CCD775D8-879D-42BC-91E8-88F43247C6E6}"/>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78" name="Oval 77">
                <a:extLst>
                  <a:ext uri="{FF2B5EF4-FFF2-40B4-BE49-F238E27FC236}">
                    <a16:creationId xmlns:a16="http://schemas.microsoft.com/office/drawing/2014/main" id="{82A8A9CE-2A3D-4A6D-8029-E77DC65E0D84}"/>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FC8FB58C-74F5-4583-8A18-82C591DE1367}"/>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80" name="Oval 79">
                <a:extLst>
                  <a:ext uri="{FF2B5EF4-FFF2-40B4-BE49-F238E27FC236}">
                    <a16:creationId xmlns:a16="http://schemas.microsoft.com/office/drawing/2014/main" id="{A9FD194F-2529-4C4A-B52A-448D424D6FA5}"/>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81" name="Oval 80">
                <a:extLst>
                  <a:ext uri="{FF2B5EF4-FFF2-40B4-BE49-F238E27FC236}">
                    <a16:creationId xmlns:a16="http://schemas.microsoft.com/office/drawing/2014/main" id="{6F2FBA14-13E6-4DB3-9771-9FCDBFD4B12D}"/>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82" name="Oval 81">
                <a:extLst>
                  <a:ext uri="{FF2B5EF4-FFF2-40B4-BE49-F238E27FC236}">
                    <a16:creationId xmlns:a16="http://schemas.microsoft.com/office/drawing/2014/main" id="{E70C1A35-032A-4722-9A73-A559DDAB42BB}"/>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87" name="Group 86">
            <a:extLst>
              <a:ext uri="{FF2B5EF4-FFF2-40B4-BE49-F238E27FC236}">
                <a16:creationId xmlns:a16="http://schemas.microsoft.com/office/drawing/2014/main" id="{3FB19164-C873-479C-BB42-451BF12517F8}"/>
              </a:ext>
            </a:extLst>
          </p:cNvPr>
          <p:cNvGrpSpPr/>
          <p:nvPr/>
        </p:nvGrpSpPr>
        <p:grpSpPr>
          <a:xfrm>
            <a:off x="3033820" y="2114282"/>
            <a:ext cx="5867400" cy="2056481"/>
            <a:chOff x="398780" y="609600"/>
            <a:chExt cx="8364220" cy="2819400"/>
          </a:xfrm>
        </p:grpSpPr>
        <p:grpSp>
          <p:nvGrpSpPr>
            <p:cNvPr id="88" name="Group 87">
              <a:extLst>
                <a:ext uri="{FF2B5EF4-FFF2-40B4-BE49-F238E27FC236}">
                  <a16:creationId xmlns:a16="http://schemas.microsoft.com/office/drawing/2014/main" id="{3A3EB7CF-36A5-4261-B2A9-C01EBD1ED5E4}"/>
                </a:ext>
              </a:extLst>
            </p:cNvPr>
            <p:cNvGrpSpPr/>
            <p:nvPr/>
          </p:nvGrpSpPr>
          <p:grpSpPr>
            <a:xfrm>
              <a:off x="398780" y="609600"/>
              <a:ext cx="8364220" cy="2819400"/>
              <a:chOff x="398780" y="609600"/>
              <a:chExt cx="8364220" cy="2819400"/>
            </a:xfrm>
          </p:grpSpPr>
          <p:grpSp>
            <p:nvGrpSpPr>
              <p:cNvPr id="92" name="Group 91">
                <a:extLst>
                  <a:ext uri="{FF2B5EF4-FFF2-40B4-BE49-F238E27FC236}">
                    <a16:creationId xmlns:a16="http://schemas.microsoft.com/office/drawing/2014/main" id="{5E339CD5-229A-4363-9D35-D50C5870F0C6}"/>
                  </a:ext>
                </a:extLst>
              </p:cNvPr>
              <p:cNvGrpSpPr/>
              <p:nvPr/>
            </p:nvGrpSpPr>
            <p:grpSpPr>
              <a:xfrm>
                <a:off x="398780" y="609600"/>
                <a:ext cx="8364220" cy="2819400"/>
                <a:chOff x="228600" y="2438400"/>
                <a:chExt cx="8364220" cy="2819400"/>
              </a:xfrm>
            </p:grpSpPr>
            <p:pic>
              <p:nvPicPr>
                <p:cNvPr id="94" name="Picture 2" descr="image20">
                  <a:extLst>
                    <a:ext uri="{FF2B5EF4-FFF2-40B4-BE49-F238E27FC236}">
                      <a16:creationId xmlns:a16="http://schemas.microsoft.com/office/drawing/2014/main" id="{6709A89B-28B1-4E24-A4ED-5612342F0D84}"/>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Rectangle 94">
                  <a:extLst>
                    <a:ext uri="{FF2B5EF4-FFF2-40B4-BE49-F238E27FC236}">
                      <a16:creationId xmlns:a16="http://schemas.microsoft.com/office/drawing/2014/main" id="{FDAAF3AE-79C7-4E79-9553-98C33656A1E5}"/>
                    </a:ext>
                  </a:extLst>
                </p:cNvPr>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6" name="Rectangle 95">
                  <a:extLst>
                    <a:ext uri="{FF2B5EF4-FFF2-40B4-BE49-F238E27FC236}">
                      <a16:creationId xmlns:a16="http://schemas.microsoft.com/office/drawing/2014/main" id="{E03A102B-0EA5-4C96-954E-52E43404CB5D}"/>
                    </a:ext>
                  </a:extLst>
                </p:cNvPr>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7" name="TextBox 96">
                      <a:extLst>
                        <a:ext uri="{FF2B5EF4-FFF2-40B4-BE49-F238E27FC236}">
                          <a16:creationId xmlns:a16="http://schemas.microsoft.com/office/drawing/2014/main" id="{62DE14CA-C89F-4D51-9EE7-E61F21DFEB60}"/>
                        </a:ext>
                      </a:extLst>
                    </p:cNvPr>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7"/>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a:extLst>
                        <a:ext uri="{FF2B5EF4-FFF2-40B4-BE49-F238E27FC236}">
                          <a16:creationId xmlns:a16="http://schemas.microsoft.com/office/drawing/2014/main" id="{725A6BFA-85E9-40AD-9D24-E482E9990E7D}"/>
                        </a:ext>
                      </a:extLst>
                    </p:cNvPr>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a:extLst>
                        <a:ext uri="{FF2B5EF4-FFF2-40B4-BE49-F238E27FC236}">
                          <a16:creationId xmlns:a16="http://schemas.microsoft.com/office/drawing/2014/main" id="{0EFFAF18-94E8-4D86-9AD3-CF30CD147F84}"/>
                        </a:ext>
                      </a:extLst>
                    </p:cNvPr>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93" name="Oval 92">
                <a:extLst>
                  <a:ext uri="{FF2B5EF4-FFF2-40B4-BE49-F238E27FC236}">
                    <a16:creationId xmlns:a16="http://schemas.microsoft.com/office/drawing/2014/main" id="{D12E8A20-78AD-4AAD-BE74-31A4C5662174}"/>
                  </a:ext>
                </a:extLst>
              </p:cNvPr>
              <p:cNvSpPr/>
              <p:nvPr/>
            </p:nvSpPr>
            <p:spPr>
              <a:xfrm>
                <a:off x="5587493" y="2338234"/>
                <a:ext cx="3175507" cy="1066800"/>
              </a:xfrm>
              <a:prstGeom prst="ellipse">
                <a:avLst/>
              </a:prstGeom>
              <a:ln w="25400">
                <a:solidFill>
                  <a:schemeClr val="hlink"/>
                </a:solidFill>
              </a:ln>
            </p:spPr>
            <p:txBody>
              <a:bodyPr wrap="square" rtlCol="0" anchor="ctr">
                <a:spAutoFit/>
              </a:bodyPr>
              <a:lstStyle/>
              <a:p>
                <a:pPr algn="l"/>
                <a:endParaRPr lang="en-CA" sz="2400" dirty="0"/>
              </a:p>
            </p:txBody>
          </p:sp>
        </p:grpSp>
        <p:sp>
          <p:nvSpPr>
            <p:cNvPr id="89" name="Oval 88">
              <a:extLst>
                <a:ext uri="{FF2B5EF4-FFF2-40B4-BE49-F238E27FC236}">
                  <a16:creationId xmlns:a16="http://schemas.microsoft.com/office/drawing/2014/main" id="{E438CBC4-0A0A-4899-9D60-DDBDDBB665A9}"/>
                </a:ext>
              </a:extLst>
            </p:cNvPr>
            <p:cNvSpPr>
              <a:spLocks noChangeAspect="1"/>
            </p:cNvSpPr>
            <p:nvPr/>
          </p:nvSpPr>
          <p:spPr>
            <a:xfrm>
              <a:off x="4207800" y="1771552"/>
              <a:ext cx="288001"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6312B638-A5F2-4E91-98E1-3A126C7BAC68}"/>
                </a:ext>
              </a:extLst>
            </p:cNvPr>
            <p:cNvSpPr>
              <a:spLocks noChangeAspect="1"/>
            </p:cNvSpPr>
            <p:nvPr/>
          </p:nvSpPr>
          <p:spPr>
            <a:xfrm>
              <a:off x="7738940" y="1861225"/>
              <a:ext cx="288000" cy="288000"/>
            </a:xfrm>
            <a:prstGeom prst="ellipse">
              <a:avLst/>
            </a:prstGeom>
            <a:solidFill>
              <a:srgbClr val="00FFFF"/>
            </a:solidFill>
            <a:ln>
              <a:noFill/>
            </a:ln>
          </p:spPr>
          <p:txBody>
            <a:bodyPr wrap="square" rtlCol="0" anchor="ctr">
              <a:spAutoFit/>
            </a:bodyPr>
            <a:lstStyle/>
            <a:p>
              <a:pPr algn="l"/>
              <a:endParaRPr lang="en-CA" sz="2400" dirty="0"/>
            </a:p>
          </p:txBody>
        </p:sp>
      </p:grpSp>
      <p:sp>
        <p:nvSpPr>
          <p:cNvPr id="84" name="Rectangle 83">
            <a:extLst>
              <a:ext uri="{FF2B5EF4-FFF2-40B4-BE49-F238E27FC236}">
                <a16:creationId xmlns:a16="http://schemas.microsoft.com/office/drawing/2014/main" id="{8AE3F32C-D326-4430-AD42-8D2AA6392519}"/>
              </a:ext>
            </a:extLst>
          </p:cNvPr>
          <p:cNvSpPr/>
          <p:nvPr/>
        </p:nvSpPr>
        <p:spPr>
          <a:xfrm>
            <a:off x="80874"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85" name="Rectangle 84">
            <a:extLst>
              <a:ext uri="{FF2B5EF4-FFF2-40B4-BE49-F238E27FC236}">
                <a16:creationId xmlns:a16="http://schemas.microsoft.com/office/drawing/2014/main" id="{398FB365-3151-47F6-8F55-B4EAB3CB947B}"/>
              </a:ext>
            </a:extLst>
          </p:cNvPr>
          <p:cNvSpPr/>
          <p:nvPr/>
        </p:nvSpPr>
        <p:spPr>
          <a:xfrm>
            <a:off x="913018" y="5282024"/>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Tree>
    <p:extLst>
      <p:ext uri="{BB962C8B-B14F-4D97-AF65-F5344CB8AC3E}">
        <p14:creationId xmlns:p14="http://schemas.microsoft.com/office/powerpoint/2010/main" val="12429624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2"/>
                                        </p:tgtEl>
                                        <p:attrNameLst>
                                          <p:attrName>style.visibility</p:attrName>
                                        </p:attrNameLst>
                                      </p:cBhvr>
                                      <p:to>
                                        <p:strVal val="visible"/>
                                      </p:to>
                                    </p:set>
                                    <p:anim calcmode="lin" valueType="num">
                                      <p:cBhvr additive="base">
                                        <p:cTn id="7" dur="500" fill="hold"/>
                                        <p:tgtEl>
                                          <p:spTgt spid="102"/>
                                        </p:tgtEl>
                                        <p:attrNameLst>
                                          <p:attrName>ppt_x</p:attrName>
                                        </p:attrNameLst>
                                      </p:cBhvr>
                                      <p:tavLst>
                                        <p:tav tm="0">
                                          <p:val>
                                            <p:strVal val="#ppt_x"/>
                                          </p:val>
                                        </p:tav>
                                        <p:tav tm="100000">
                                          <p:val>
                                            <p:strVal val="#ppt_x"/>
                                          </p:val>
                                        </p:tav>
                                      </p:tavLst>
                                    </p:anim>
                                    <p:anim calcmode="lin" valueType="num">
                                      <p:cBhvr additive="base">
                                        <p:cTn id="8" dur="500" fill="hold"/>
                                        <p:tgtEl>
                                          <p:spTgt spid="10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0-#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animBg="1"/>
    </p:bld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304800" y="914400"/>
            <a:ext cx="3962400"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16611"/>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54811"/>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62535"/>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2" name="TextBox 1"/>
              <p:cNvSpPr txBox="1"/>
              <p:nvPr/>
            </p:nvSpPr>
            <p:spPr bwMode="auto">
              <a:xfrm>
                <a:off x="733208" y="136142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 name="TextBox 1"/>
              <p:cNvSpPr txBox="1">
                <a:spLocks noRot="1" noChangeAspect="1" noMove="1" noResize="1" noEditPoints="1" noAdjustHandles="1" noChangeArrowheads="1" noChangeShapeType="1" noTextEdit="1"/>
              </p:cNvSpPr>
              <p:nvPr/>
            </p:nvSpPr>
            <p:spPr bwMode="auto">
              <a:xfrm>
                <a:off x="733208" y="1361420"/>
                <a:ext cx="3305392" cy="816634"/>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0" name="Oval 39"/>
          <p:cNvSpPr/>
          <p:nvPr/>
        </p:nvSpPr>
        <p:spPr>
          <a:xfrm>
            <a:off x="5112124" y="2162732"/>
            <a:ext cx="1288676" cy="580468"/>
          </a:xfrm>
          <a:prstGeom prst="ellipse">
            <a:avLst/>
          </a:prstGeom>
          <a:ln w="25400">
            <a:solidFill>
              <a:schemeClr val="hlink"/>
            </a:solidFill>
          </a:ln>
        </p:spPr>
        <p:txBody>
          <a:bodyPr wrap="square" rtlCol="0" anchor="ctr">
            <a:spAutoFit/>
          </a:bodyPr>
          <a:lstStyle/>
          <a:p>
            <a:pPr algn="l"/>
            <a:endParaRPr lang="en-CA" sz="2400" dirty="0"/>
          </a:p>
        </p:txBody>
      </p:sp>
      <p:sp>
        <p:nvSpPr>
          <p:cNvPr id="47" name="Text Box 33"/>
          <p:cNvSpPr txBox="1">
            <a:spLocks noChangeArrowheads="1"/>
          </p:cNvSpPr>
          <p:nvPr/>
        </p:nvSpPr>
        <p:spPr bwMode="auto">
          <a:xfrm>
            <a:off x="533400" y="2133600"/>
            <a:ext cx="3810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I love this function.</a:t>
            </a:r>
          </a:p>
        </p:txBody>
      </p:sp>
      <mc:AlternateContent xmlns:mc="http://schemas.openxmlformats.org/markup-compatibility/2006" xmlns:a14="http://schemas.microsoft.com/office/drawing/2010/main">
        <mc:Choice Requires="a14">
          <p:sp>
            <p:nvSpPr>
              <p:cNvPr id="21" name="Text Box 33"/>
              <p:cNvSpPr txBox="1">
                <a:spLocks noChangeArrowheads="1"/>
              </p:cNvSpPr>
              <p:nvPr/>
            </p:nvSpPr>
            <p:spPr bwMode="auto">
              <a:xfrm>
                <a:off x="-76200" y="3957935"/>
                <a:ext cx="59436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dirty="0">
                    <a:latin typeface="Times New Roman" panose="02020603050405020304" pitchFamily="18" charset="0"/>
                    <a:cs typeface="Times New Roman" panose="02020603050405020304" pitchFamily="18" charset="0"/>
                    <a:sym typeface="Symbol" panose="05050102010706020507" pitchFamily="18" charset="2"/>
                  </a:rPr>
                  <a:t>When z=-big  </a:t>
                </a:r>
                <a:r>
                  <a:rPr lang="en-US" sz="2800" dirty="0">
                    <a:latin typeface="Times New Roman" panose="02020603050405020304" pitchFamily="18" charset="0"/>
                    <a:cs typeface="Times New Roman" panose="02020603050405020304" pitchFamily="18" charset="0"/>
                    <a:sym typeface="Wingdings" panose="05000000000000000000" pitchFamily="2" charset="2"/>
                  </a:rPr>
                  <a:t> </a:t>
                </a:r>
                <a:r>
                  <a:rPr lang="en-US" sz="2800"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r>
                      <a:rPr lang="en-CA" sz="2800" i="1">
                        <a:latin typeface="Cambria Math" panose="02040503050406030204" pitchFamily="18" charset="0"/>
                        <a:cs typeface="Times New Roman" panose="02020603050405020304" pitchFamily="18" charset="0"/>
                        <a:sym typeface="Symbol" panose="05050102010706020507" pitchFamily="18" charset="2"/>
                      </a:rPr>
                      <m:t>𝑦</m:t>
                    </m:r>
                    <m:r>
                      <m:rPr>
                        <m:nor/>
                      </m:rPr>
                      <a:rPr lang="en-CA" sz="2800">
                        <a:latin typeface="Times New Roman" panose="02020603050405020304" pitchFamily="18" charset="0"/>
                        <a:cs typeface="Times New Roman" panose="02020603050405020304" pitchFamily="18" charset="0"/>
                        <a:sym typeface="Symbol" panose="05050102010706020507" pitchFamily="18" charset="2"/>
                      </a:rPr>
                      <m:t> </m:t>
                    </m:r>
                    <m:r>
                      <m:rPr>
                        <m:nor/>
                      </m:rPr>
                      <a:rPr lang="en-CA" sz="2800" dirty="0">
                        <a:latin typeface="Times New Roman" panose="02020603050405020304" pitchFamily="18" charset="0"/>
                        <a:cs typeface="Times New Roman" panose="02020603050405020304" pitchFamily="18" charset="0"/>
                        <a:sym typeface="Symbol" panose="05050102010706020507" pitchFamily="18" charset="2"/>
                      </a:rPr>
                      <m:t></m:t>
                    </m:r>
                    <m:r>
                      <a:rPr lang="en-CA" sz="2800" i="1" dirty="0">
                        <a:latin typeface="Cambria Math" panose="02040503050406030204" pitchFamily="18" charset="0"/>
                        <a:cs typeface="Times New Roman" panose="02020603050405020304" pitchFamily="18" charset="0"/>
                        <a:sym typeface="Symbol" panose="05050102010706020507" pitchFamily="18" charset="2"/>
                      </a:rPr>
                      <m:t> </m:t>
                    </m:r>
                    <m:sSup>
                      <m:sSupPr>
                        <m:ctrlPr>
                          <a:rPr lang="en-CA" sz="2800" i="1">
                            <a:latin typeface="Cambria Math" panose="02040503050406030204" pitchFamily="18" charset="0"/>
                            <a:cs typeface="Times New Roman" panose="02020603050405020304" pitchFamily="18" charset="0"/>
                            <a:sym typeface="Symbol" panose="05050102010706020507" pitchFamily="18" charset="2"/>
                          </a:rPr>
                        </m:ctrlPr>
                      </m:sSupPr>
                      <m:e>
                        <m:r>
                          <a:rPr lang="en-CA" sz="2800" i="1">
                            <a:latin typeface="Cambria Math" panose="02040503050406030204" pitchFamily="18" charset="0"/>
                            <a:cs typeface="Times New Roman" panose="02020603050405020304" pitchFamily="18" charset="0"/>
                            <a:sym typeface="Symbol" panose="05050102010706020507" pitchFamily="18" charset="2"/>
                          </a:rPr>
                          <m:t>𝑒</m:t>
                        </m:r>
                      </m:e>
                      <m:sup>
                        <m:r>
                          <a:rPr lang="en-CA" sz="2800" i="1">
                            <a:latin typeface="Cambria Math" panose="02040503050406030204" pitchFamily="18" charset="0"/>
                            <a:cs typeface="Times New Roman" panose="02020603050405020304" pitchFamily="18" charset="0"/>
                            <a:sym typeface="Symbol" panose="05050102010706020507" pitchFamily="18" charset="2"/>
                          </a:rPr>
                          <m:t>𝑧</m:t>
                        </m:r>
                      </m:sup>
                    </m:sSup>
                    <m:r>
                      <a:rPr lang="en-CA" sz="2800" i="1">
                        <a:latin typeface="Cambria Math" panose="02040503050406030204" pitchFamily="18" charset="0"/>
                        <a:cs typeface="Times New Roman" panose="02020603050405020304" pitchFamily="18" charset="0"/>
                        <a:sym typeface="Symbol" panose="05050102010706020507" pitchFamily="18" charset="2"/>
                      </a:rPr>
                      <m:t> </m:t>
                    </m:r>
                  </m:oMath>
                </a14:m>
                <a:r>
                  <a:rPr lang="en-CA" sz="2800" dirty="0">
                    <a:latin typeface="Times New Roman" panose="02020603050405020304" pitchFamily="18" charset="0"/>
                    <a:cs typeface="Times New Roman" panose="02020603050405020304" pitchFamily="18" charset="0"/>
                    <a:sym typeface="Symbol" panose="05050102010706020507" pitchFamily="18" charset="2"/>
                  </a:rPr>
                  <a:t> 0</a:t>
                </a:r>
              </a:p>
            </p:txBody>
          </p:sp>
        </mc:Choice>
        <mc:Fallback xmlns="">
          <p:sp>
            <p:nvSpPr>
              <p:cNvPr id="21" name="Text Box 33"/>
              <p:cNvSpPr txBox="1">
                <a:spLocks noRot="1" noChangeAspect="1" noMove="1" noResize="1" noEditPoints="1" noAdjustHandles="1" noChangeArrowheads="1" noChangeShapeType="1" noTextEdit="1"/>
              </p:cNvSpPr>
              <p:nvPr/>
            </p:nvSpPr>
            <p:spPr bwMode="auto">
              <a:xfrm>
                <a:off x="-76200" y="3957935"/>
                <a:ext cx="5943600" cy="523220"/>
              </a:xfrm>
              <a:prstGeom prst="rect">
                <a:avLst/>
              </a:prstGeom>
              <a:blipFill>
                <a:blip r:embed="rId5"/>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5" name="TextBox 14"/>
              <p:cNvSpPr txBox="1"/>
              <p:nvPr/>
            </p:nvSpPr>
            <p:spPr bwMode="auto">
              <a:xfrm>
                <a:off x="6201498" y="3077648"/>
                <a:ext cx="1905000" cy="69942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f>
                      <m:fPr>
                        <m:ctrlPr>
                          <a:rPr lang="en-CA"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𝑦</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oMath>
                </a14:m>
                <a:r>
                  <a:rPr lang="en-CA" dirty="0">
                    <a:cs typeface="Times New Roman" panose="02020603050405020304" pitchFamily="18" charset="0"/>
                    <a:sym typeface="Symbol" panose="05050102010706020507" pitchFamily="18" charset="2"/>
                  </a:rPr>
                  <a:t>y(1-y)</a:t>
                </a:r>
              </a:p>
            </p:txBody>
          </p:sp>
        </mc:Choice>
        <mc:Fallback xmlns="">
          <p:sp>
            <p:nvSpPr>
              <p:cNvPr id="15" name="TextBox 14"/>
              <p:cNvSpPr txBox="1">
                <a:spLocks noRot="1" noChangeAspect="1" noMove="1" noResize="1" noEditPoints="1" noAdjustHandles="1" noChangeArrowheads="1" noChangeShapeType="1" noTextEdit="1"/>
              </p:cNvSpPr>
              <p:nvPr/>
            </p:nvSpPr>
            <p:spPr bwMode="auto">
              <a:xfrm>
                <a:off x="6201498" y="3077648"/>
                <a:ext cx="1905000" cy="699422"/>
              </a:xfrm>
              <a:prstGeom prst="rect">
                <a:avLst/>
              </a:prstGeom>
              <a:blipFill>
                <a:blip r:embed="rId6"/>
                <a:stretch>
                  <a:fillRect b="-1478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25" name="Oval 24"/>
          <p:cNvSpPr/>
          <p:nvPr/>
        </p:nvSpPr>
        <p:spPr>
          <a:xfrm>
            <a:off x="7620000" y="511212"/>
            <a:ext cx="1288676" cy="580468"/>
          </a:xfrm>
          <a:prstGeom prst="ellipse">
            <a:avLst/>
          </a:prstGeom>
          <a:ln w="25400">
            <a:solidFill>
              <a:schemeClr val="hlink"/>
            </a:solidFill>
          </a:ln>
        </p:spPr>
        <p:txBody>
          <a:bodyPr wrap="square" rtlCol="0" anchor="ctr">
            <a:spAutoFit/>
          </a:bodyPr>
          <a:lstStyle/>
          <a:p>
            <a:pPr algn="l"/>
            <a:endParaRPr lang="en-CA" sz="2400" dirty="0"/>
          </a:p>
        </p:txBody>
      </p:sp>
      <p:sp>
        <p:nvSpPr>
          <p:cNvPr id="22" name="Text Box 33">
            <a:extLst>
              <a:ext uri="{FF2B5EF4-FFF2-40B4-BE49-F238E27FC236}">
                <a16:creationId xmlns:a16="http://schemas.microsoft.com/office/drawing/2014/main" id="{F98373AC-93F0-42DD-AC5C-C830CA6C2D57}"/>
              </a:ext>
            </a:extLst>
          </p:cNvPr>
          <p:cNvSpPr txBox="1">
            <a:spLocks noChangeArrowheads="1"/>
          </p:cNvSpPr>
          <p:nvPr/>
        </p:nvSpPr>
        <p:spPr bwMode="auto">
          <a:xfrm>
            <a:off x="-76200" y="4429780"/>
            <a:ext cx="4267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dirty="0">
                <a:latin typeface="Times New Roman" panose="02020603050405020304" pitchFamily="18" charset="0"/>
                <a:cs typeface="Times New Roman" panose="02020603050405020304" pitchFamily="18" charset="0"/>
                <a:sym typeface="Symbol" panose="05050102010706020507" pitchFamily="18" charset="2"/>
              </a:rPr>
              <a:t>When z=0  </a:t>
            </a:r>
            <a:r>
              <a:rPr lang="en-US" sz="2800" dirty="0">
                <a:latin typeface="Times New Roman" panose="02020603050405020304" pitchFamily="18" charset="0"/>
                <a:cs typeface="Times New Roman" panose="02020603050405020304" pitchFamily="18" charset="0"/>
                <a:sym typeface="Wingdings" panose="05000000000000000000" pitchFamily="2" charset="2"/>
              </a:rPr>
              <a:t> </a:t>
            </a:r>
            <a:r>
              <a:rPr lang="en-US" sz="2800" dirty="0">
                <a:latin typeface="Times New Roman" panose="02020603050405020304" pitchFamily="18" charset="0"/>
                <a:cs typeface="Times New Roman" panose="02020603050405020304" pitchFamily="18" charset="0"/>
                <a:sym typeface="Symbol" panose="05050102010706020507" pitchFamily="18" charset="2"/>
              </a:rPr>
              <a:t> y=0.5 </a:t>
            </a:r>
            <a:endParaRPr lang="en-CA" sz="2800" baseline="-25000" dirty="0">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23" name="Text Box 33">
                <a:extLst>
                  <a:ext uri="{FF2B5EF4-FFF2-40B4-BE49-F238E27FC236}">
                    <a16:creationId xmlns:a16="http://schemas.microsoft.com/office/drawing/2014/main" id="{1659AB2A-B027-4377-BBD4-FD7FB566A11A}"/>
                  </a:ext>
                </a:extLst>
              </p:cNvPr>
              <p:cNvSpPr txBox="1">
                <a:spLocks noChangeArrowheads="1"/>
              </p:cNvSpPr>
              <p:nvPr/>
            </p:nvSpPr>
            <p:spPr bwMode="auto">
              <a:xfrm>
                <a:off x="-76200" y="4876800"/>
                <a:ext cx="5188324"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dirty="0">
                    <a:latin typeface="Times New Roman" panose="02020603050405020304" pitchFamily="18" charset="0"/>
                    <a:cs typeface="Times New Roman" panose="02020603050405020304" pitchFamily="18" charset="0"/>
                    <a:sym typeface="Symbol" panose="05050102010706020507" pitchFamily="18" charset="2"/>
                  </a:rPr>
                  <a:t>When z=big  </a:t>
                </a:r>
                <a:r>
                  <a:rPr lang="en-US" sz="2800" dirty="0">
                    <a:latin typeface="Times New Roman" panose="02020603050405020304" pitchFamily="18" charset="0"/>
                    <a:cs typeface="Times New Roman" panose="02020603050405020304" pitchFamily="18" charset="0"/>
                    <a:sym typeface="Wingdings" panose="05000000000000000000" pitchFamily="2" charset="2"/>
                  </a:rPr>
                  <a:t> </a:t>
                </a:r>
                <a:r>
                  <a:rPr lang="en-US" sz="2800" dirty="0">
                    <a:latin typeface="Times New Roman" panose="02020603050405020304" pitchFamily="18" charset="0"/>
                    <a:cs typeface="Times New Roman" panose="02020603050405020304" pitchFamily="18" charset="0"/>
                    <a:sym typeface="Symbol" panose="05050102010706020507" pitchFamily="18" charset="2"/>
                  </a:rPr>
                  <a:t> y  1-</a:t>
                </a:r>
                <a14:m>
                  <m:oMath xmlns:m="http://schemas.openxmlformats.org/officeDocument/2006/math">
                    <m:sSup>
                      <m:sSupPr>
                        <m:ctrlPr>
                          <a:rPr lang="en-CA" sz="2800" i="1">
                            <a:latin typeface="Cambria Math" panose="02040503050406030204" pitchFamily="18" charset="0"/>
                            <a:cs typeface="Times New Roman" panose="02020603050405020304" pitchFamily="18" charset="0"/>
                            <a:sym typeface="Symbol" panose="05050102010706020507" pitchFamily="18" charset="2"/>
                          </a:rPr>
                        </m:ctrlPr>
                      </m:sSupPr>
                      <m:e>
                        <m:r>
                          <a:rPr lang="en-CA" sz="2800" i="1">
                            <a:latin typeface="Cambria Math" panose="02040503050406030204" pitchFamily="18" charset="0"/>
                            <a:cs typeface="Times New Roman" panose="02020603050405020304" pitchFamily="18" charset="0"/>
                            <a:sym typeface="Symbol" panose="05050102010706020507" pitchFamily="18" charset="2"/>
                          </a:rPr>
                          <m:t>𝑒</m:t>
                        </m:r>
                      </m:e>
                      <m:sup>
                        <m:r>
                          <a:rPr lang="en-US" sz="2800" b="0" i="1" smtClean="0">
                            <a:latin typeface="Cambria Math" panose="02040503050406030204" pitchFamily="18" charset="0"/>
                            <a:cs typeface="Times New Roman" panose="02020603050405020304" pitchFamily="18" charset="0"/>
                            <a:sym typeface="Symbol" panose="05050102010706020507" pitchFamily="18" charset="2"/>
                          </a:rPr>
                          <m:t>−</m:t>
                        </m:r>
                        <m:r>
                          <a:rPr lang="en-CA" sz="2800" i="1">
                            <a:latin typeface="Cambria Math" panose="02040503050406030204" pitchFamily="18" charset="0"/>
                            <a:cs typeface="Times New Roman" panose="02020603050405020304" pitchFamily="18" charset="0"/>
                            <a:sym typeface="Symbol" panose="05050102010706020507" pitchFamily="18" charset="2"/>
                          </a:rPr>
                          <m:t>𝑧</m:t>
                        </m:r>
                      </m:sup>
                    </m:sSup>
                  </m:oMath>
                </a14:m>
                <a:r>
                  <a:rPr lang="en-US" sz="2800" dirty="0">
                    <a:latin typeface="Times New Roman" panose="02020603050405020304" pitchFamily="18" charset="0"/>
                    <a:cs typeface="Times New Roman" panose="02020603050405020304" pitchFamily="18" charset="0"/>
                    <a:sym typeface="Symbol" panose="05050102010706020507" pitchFamily="18" charset="2"/>
                  </a:rPr>
                  <a:t>  1 </a:t>
                </a:r>
                <a:endParaRPr lang="en-CA" sz="2800" baseline="-25000"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23" name="Text Box 33">
                <a:extLst>
                  <a:ext uri="{FF2B5EF4-FFF2-40B4-BE49-F238E27FC236}">
                    <a16:creationId xmlns:a16="http://schemas.microsoft.com/office/drawing/2014/main" id="{1659AB2A-B027-4377-BBD4-FD7FB566A11A}"/>
                  </a:ext>
                </a:extLst>
              </p:cNvPr>
              <p:cNvSpPr txBox="1">
                <a:spLocks noRot="1" noChangeAspect="1" noMove="1" noResize="1" noEditPoints="1" noAdjustHandles="1" noChangeArrowheads="1" noChangeShapeType="1" noTextEdit="1"/>
              </p:cNvSpPr>
              <p:nvPr/>
            </p:nvSpPr>
            <p:spPr bwMode="auto">
              <a:xfrm>
                <a:off x="-76200" y="4876800"/>
                <a:ext cx="5188324"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24" name="Text Box 33">
            <a:extLst>
              <a:ext uri="{FF2B5EF4-FFF2-40B4-BE49-F238E27FC236}">
                <a16:creationId xmlns:a16="http://schemas.microsoft.com/office/drawing/2014/main" id="{10EF2E61-7E02-43CA-A2DF-FA444F473172}"/>
              </a:ext>
            </a:extLst>
          </p:cNvPr>
          <p:cNvSpPr txBox="1">
            <a:spLocks noChangeArrowheads="1"/>
          </p:cNvSpPr>
          <p:nvPr/>
        </p:nvSpPr>
        <p:spPr bwMode="auto">
          <a:xfrm>
            <a:off x="533400" y="5420380"/>
            <a:ext cx="899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Symmetry will tell us that the right is the flip of the left.</a:t>
            </a:r>
          </a:p>
        </p:txBody>
      </p:sp>
      <p:sp>
        <p:nvSpPr>
          <p:cNvPr id="28" name="Oval 27">
            <a:extLst>
              <a:ext uri="{FF2B5EF4-FFF2-40B4-BE49-F238E27FC236}">
                <a16:creationId xmlns:a16="http://schemas.microsoft.com/office/drawing/2014/main" id="{0C941B4A-30F3-4D34-8B88-6F9BEC070EB8}"/>
              </a:ext>
            </a:extLst>
          </p:cNvPr>
          <p:cNvSpPr/>
          <p:nvPr/>
        </p:nvSpPr>
        <p:spPr>
          <a:xfrm>
            <a:off x="6509660" y="1330752"/>
            <a:ext cx="1288676" cy="580468"/>
          </a:xfrm>
          <a:prstGeom prst="ellipse">
            <a:avLst/>
          </a:prstGeom>
          <a:ln w="25400">
            <a:solidFill>
              <a:schemeClr val="hlink"/>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2" name="Text Box 33">
                <a:extLst>
                  <a:ext uri="{FF2B5EF4-FFF2-40B4-BE49-F238E27FC236}">
                    <a16:creationId xmlns:a16="http://schemas.microsoft.com/office/drawing/2014/main" id="{A0B9D436-FB61-4FAE-A675-586F46B162E2}"/>
                  </a:ext>
                </a:extLst>
              </p:cNvPr>
              <p:cNvSpPr txBox="1">
                <a:spLocks noChangeArrowheads="1"/>
              </p:cNvSpPr>
              <p:nvPr/>
            </p:nvSpPr>
            <p:spPr bwMode="auto">
              <a:xfrm>
                <a:off x="6400800" y="3989886"/>
                <a:ext cx="1574264"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r>
                      <m:rPr>
                        <m:nor/>
                      </m:rPr>
                      <a:rPr lang="en-CA" sz="2800">
                        <a:latin typeface="Times New Roman" panose="02020603050405020304" pitchFamily="18" charset="0"/>
                        <a:cs typeface="Times New Roman" panose="02020603050405020304" pitchFamily="18" charset="0"/>
                        <a:sym typeface="Symbol" panose="05050102010706020507" pitchFamily="18" charset="2"/>
                      </a:rPr>
                      <m:t> </m:t>
                    </m:r>
                  </m:oMath>
                </a14:m>
                <a:r>
                  <a:rPr lang="en-CA" sz="2800" dirty="0">
                    <a:latin typeface="Times New Roman" panose="02020603050405020304" pitchFamily="18" charset="0"/>
                    <a:cs typeface="Times New Roman" panose="02020603050405020304" pitchFamily="18" charset="0"/>
                    <a:sym typeface="Symbol" panose="05050102010706020507" pitchFamily="18" charset="2"/>
                  </a:rPr>
                  <a:t> 0</a:t>
                </a:r>
              </a:p>
            </p:txBody>
          </p:sp>
        </mc:Choice>
        <mc:Fallback xmlns="">
          <p:sp>
            <p:nvSpPr>
              <p:cNvPr id="32" name="Text Box 33">
                <a:extLst>
                  <a:ext uri="{FF2B5EF4-FFF2-40B4-BE49-F238E27FC236}">
                    <a16:creationId xmlns:a16="http://schemas.microsoft.com/office/drawing/2014/main" id="{A0B9D436-FB61-4FAE-A675-586F46B162E2}"/>
                  </a:ext>
                </a:extLst>
              </p:cNvPr>
              <p:cNvSpPr txBox="1">
                <a:spLocks noRot="1" noChangeAspect="1" noMove="1" noResize="1" noEditPoints="1" noAdjustHandles="1" noChangeArrowheads="1" noChangeShapeType="1" noTextEdit="1"/>
              </p:cNvSpPr>
              <p:nvPr/>
            </p:nvSpPr>
            <p:spPr bwMode="auto">
              <a:xfrm>
                <a:off x="6400800" y="3989886"/>
                <a:ext cx="1574264" cy="523220"/>
              </a:xfrm>
              <a:prstGeom prst="rect">
                <a:avLst/>
              </a:prstGeom>
              <a:blipFill>
                <a:blip r:embed="rId8"/>
                <a:stretch>
                  <a:fillRect t="-12941" b="-3411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5" name="Text Box 33">
                <a:extLst>
                  <a:ext uri="{FF2B5EF4-FFF2-40B4-BE49-F238E27FC236}">
                    <a16:creationId xmlns:a16="http://schemas.microsoft.com/office/drawing/2014/main" id="{9F213964-82D5-4BCD-9179-ED243F317E8F}"/>
                  </a:ext>
                </a:extLst>
              </p:cNvPr>
              <p:cNvSpPr txBox="1">
                <a:spLocks noChangeArrowheads="1"/>
              </p:cNvSpPr>
              <p:nvPr/>
            </p:nvSpPr>
            <p:spPr bwMode="auto">
              <a:xfrm>
                <a:off x="6429828" y="4839808"/>
                <a:ext cx="1574264"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r>
                      <m:rPr>
                        <m:nor/>
                      </m:rPr>
                      <a:rPr lang="en-CA" sz="2800">
                        <a:latin typeface="Times New Roman" panose="02020603050405020304" pitchFamily="18" charset="0"/>
                        <a:cs typeface="Times New Roman" panose="02020603050405020304" pitchFamily="18" charset="0"/>
                        <a:sym typeface="Symbol" panose="05050102010706020507" pitchFamily="18" charset="2"/>
                      </a:rPr>
                      <m:t> </m:t>
                    </m:r>
                  </m:oMath>
                </a14:m>
                <a:r>
                  <a:rPr lang="en-CA" sz="2800" dirty="0">
                    <a:latin typeface="Times New Roman" panose="02020603050405020304" pitchFamily="18" charset="0"/>
                    <a:cs typeface="Times New Roman" panose="02020603050405020304" pitchFamily="18" charset="0"/>
                    <a:sym typeface="Symbol" panose="05050102010706020507" pitchFamily="18" charset="2"/>
                  </a:rPr>
                  <a:t> 0</a:t>
                </a:r>
              </a:p>
            </p:txBody>
          </p:sp>
        </mc:Choice>
        <mc:Fallback xmlns="">
          <p:sp>
            <p:nvSpPr>
              <p:cNvPr id="35" name="Text Box 33">
                <a:extLst>
                  <a:ext uri="{FF2B5EF4-FFF2-40B4-BE49-F238E27FC236}">
                    <a16:creationId xmlns:a16="http://schemas.microsoft.com/office/drawing/2014/main" id="{9F213964-82D5-4BCD-9179-ED243F317E8F}"/>
                  </a:ext>
                </a:extLst>
              </p:cNvPr>
              <p:cNvSpPr txBox="1">
                <a:spLocks noRot="1" noChangeAspect="1" noMove="1" noResize="1" noEditPoints="1" noAdjustHandles="1" noChangeArrowheads="1" noChangeShapeType="1" noTextEdit="1"/>
              </p:cNvSpPr>
              <p:nvPr/>
            </p:nvSpPr>
            <p:spPr bwMode="auto">
              <a:xfrm>
                <a:off x="6429828" y="4839808"/>
                <a:ext cx="1574264" cy="523220"/>
              </a:xfrm>
              <a:prstGeom prst="rect">
                <a:avLst/>
              </a:prstGeom>
              <a:blipFill>
                <a:blip r:embed="rId9"/>
                <a:stretch>
                  <a:fillRect t="-12791"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6" name="Text Box 33">
                <a:extLst>
                  <a:ext uri="{FF2B5EF4-FFF2-40B4-BE49-F238E27FC236}">
                    <a16:creationId xmlns:a16="http://schemas.microsoft.com/office/drawing/2014/main" id="{08607838-F30E-4C3D-91FD-EA3843E71601}"/>
                  </a:ext>
                </a:extLst>
              </p:cNvPr>
              <p:cNvSpPr txBox="1">
                <a:spLocks noChangeArrowheads="1"/>
              </p:cNvSpPr>
              <p:nvPr/>
            </p:nvSpPr>
            <p:spPr bwMode="auto">
              <a:xfrm>
                <a:off x="6400800" y="4411636"/>
                <a:ext cx="1574264"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r>
                      <m:rPr>
                        <m:nor/>
                      </m:rPr>
                      <a:rPr lang="en-CA" sz="2800">
                        <a:latin typeface="Times New Roman" panose="02020603050405020304" pitchFamily="18" charset="0"/>
                        <a:cs typeface="Times New Roman" panose="02020603050405020304" pitchFamily="18" charset="0"/>
                        <a:sym typeface="Symbol" panose="05050102010706020507" pitchFamily="18" charset="2"/>
                      </a:rPr>
                      <m:t> </m:t>
                    </m:r>
                  </m:oMath>
                </a14:m>
                <a:r>
                  <a:rPr lang="en-CA" sz="2800" dirty="0">
                    <a:latin typeface="Times New Roman" panose="02020603050405020304" pitchFamily="18" charset="0"/>
                    <a:cs typeface="Times New Roman" panose="02020603050405020304" pitchFamily="18" charset="0"/>
                    <a:sym typeface="Symbol" panose="05050102010706020507" pitchFamily="18" charset="2"/>
                  </a:rPr>
                  <a:t> 1/4</a:t>
                </a:r>
              </a:p>
            </p:txBody>
          </p:sp>
        </mc:Choice>
        <mc:Fallback xmlns="">
          <p:sp>
            <p:nvSpPr>
              <p:cNvPr id="36" name="Text Box 33">
                <a:extLst>
                  <a:ext uri="{FF2B5EF4-FFF2-40B4-BE49-F238E27FC236}">
                    <a16:creationId xmlns:a16="http://schemas.microsoft.com/office/drawing/2014/main" id="{08607838-F30E-4C3D-91FD-EA3843E71601}"/>
                  </a:ext>
                </a:extLst>
              </p:cNvPr>
              <p:cNvSpPr txBox="1">
                <a:spLocks noRot="1" noChangeAspect="1" noMove="1" noResize="1" noEditPoints="1" noAdjustHandles="1" noChangeArrowheads="1" noChangeShapeType="1" noTextEdit="1"/>
              </p:cNvSpPr>
              <p:nvPr/>
            </p:nvSpPr>
            <p:spPr bwMode="auto">
              <a:xfrm>
                <a:off x="6400800" y="4411636"/>
                <a:ext cx="1574264" cy="523220"/>
              </a:xfrm>
              <a:prstGeom prst="rect">
                <a:avLst/>
              </a:prstGeom>
              <a:blipFill>
                <a:blip r:embed="rId10"/>
                <a:stretch>
                  <a:fillRect t="-12791"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20" name="Text Box 33">
            <a:extLst>
              <a:ext uri="{FF2B5EF4-FFF2-40B4-BE49-F238E27FC236}">
                <a16:creationId xmlns:a16="http://schemas.microsoft.com/office/drawing/2014/main" id="{0FE8AD82-F878-4054-8493-032D6D366263}"/>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Sigmoid</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93036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additive="base">
                                        <p:cTn id="7" dur="500" fill="hold"/>
                                        <p:tgtEl>
                                          <p:spTgt spid="106"/>
                                        </p:tgtEl>
                                        <p:attrNameLst>
                                          <p:attrName>ppt_x</p:attrName>
                                        </p:attrNameLst>
                                      </p:cBhvr>
                                      <p:tavLst>
                                        <p:tav tm="0">
                                          <p:val>
                                            <p:strVal val="0-#ppt_w/2"/>
                                          </p:val>
                                        </p:tav>
                                        <p:tav tm="100000">
                                          <p:val>
                                            <p:strVal val="#ppt_x"/>
                                          </p:val>
                                        </p:tav>
                                      </p:tavLst>
                                    </p:anim>
                                    <p:anim calcmode="lin" valueType="num">
                                      <p:cBhvr additive="base">
                                        <p:cTn id="8" dur="500" fill="hold"/>
                                        <p:tgtEl>
                                          <p:spTgt spid="106"/>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7"/>
                                        </p:tgtEl>
                                        <p:attrNameLst>
                                          <p:attrName>style.visibility</p:attrName>
                                        </p:attrNameLst>
                                      </p:cBhvr>
                                      <p:to>
                                        <p:strVal val="visible"/>
                                      </p:to>
                                    </p:set>
                                    <p:anim calcmode="lin" valueType="num">
                                      <p:cBhvr additive="base">
                                        <p:cTn id="15" dur="500" fill="hold"/>
                                        <p:tgtEl>
                                          <p:spTgt spid="27"/>
                                        </p:tgtEl>
                                        <p:attrNameLst>
                                          <p:attrName>ppt_x</p:attrName>
                                        </p:attrNameLst>
                                      </p:cBhvr>
                                      <p:tavLst>
                                        <p:tav tm="0">
                                          <p:val>
                                            <p:strVal val="0-#ppt_w/2"/>
                                          </p:val>
                                        </p:tav>
                                        <p:tav tm="100000">
                                          <p:val>
                                            <p:strVal val="#ppt_x"/>
                                          </p:val>
                                        </p:tav>
                                      </p:tavLst>
                                    </p:anim>
                                    <p:anim calcmode="lin" valueType="num">
                                      <p:cBhvr additive="base">
                                        <p:cTn id="16" dur="500" fill="hold"/>
                                        <p:tgtEl>
                                          <p:spTgt spid="27"/>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47"/>
                                        </p:tgtEl>
                                        <p:attrNameLst>
                                          <p:attrName>style.visibility</p:attrName>
                                        </p:attrNameLst>
                                      </p:cBhvr>
                                      <p:to>
                                        <p:strVal val="visible"/>
                                      </p:to>
                                    </p:set>
                                    <p:anim calcmode="lin" valueType="num">
                                      <p:cBhvr additive="base">
                                        <p:cTn id="19" dur="500" fill="hold"/>
                                        <p:tgtEl>
                                          <p:spTgt spid="47"/>
                                        </p:tgtEl>
                                        <p:attrNameLst>
                                          <p:attrName>ppt_x</p:attrName>
                                        </p:attrNameLst>
                                      </p:cBhvr>
                                      <p:tavLst>
                                        <p:tav tm="0">
                                          <p:val>
                                            <p:strVal val="0-#ppt_w/2"/>
                                          </p:val>
                                        </p:tav>
                                        <p:tav tm="100000">
                                          <p:val>
                                            <p:strVal val="#ppt_x"/>
                                          </p:val>
                                        </p:tav>
                                      </p:tavLst>
                                    </p:anim>
                                    <p:anim calcmode="lin" valueType="num">
                                      <p:cBhvr additive="base">
                                        <p:cTn id="20"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0-#ppt_w/2"/>
                                          </p:val>
                                        </p:tav>
                                        <p:tav tm="100000">
                                          <p:val>
                                            <p:strVal val="#ppt_x"/>
                                          </p:val>
                                        </p:tav>
                                      </p:tavLst>
                                    </p:anim>
                                    <p:anim calcmode="lin" valueType="num">
                                      <p:cBhvr additive="base">
                                        <p:cTn id="2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0-#ppt_w/2"/>
                                          </p:val>
                                        </p:tav>
                                        <p:tav tm="100000">
                                          <p:val>
                                            <p:strVal val="#ppt_x"/>
                                          </p:val>
                                        </p:tav>
                                      </p:tavLst>
                                    </p:anim>
                                    <p:anim calcmode="lin" valueType="num">
                                      <p:cBhvr additive="base">
                                        <p:cTn id="32" dur="500" fill="hold"/>
                                        <p:tgtEl>
                                          <p:spTgt spid="21"/>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500" fill="hold"/>
                                        <p:tgtEl>
                                          <p:spTgt spid="32"/>
                                        </p:tgtEl>
                                        <p:attrNameLst>
                                          <p:attrName>ppt_x</p:attrName>
                                        </p:attrNameLst>
                                      </p:cBhvr>
                                      <p:tavLst>
                                        <p:tav tm="0">
                                          <p:val>
                                            <p:strVal val="0-#ppt_w/2"/>
                                          </p:val>
                                        </p:tav>
                                        <p:tav tm="100000">
                                          <p:val>
                                            <p:strVal val="#ppt_x"/>
                                          </p:val>
                                        </p:tav>
                                      </p:tavLst>
                                    </p:anim>
                                    <p:anim calcmode="lin" valueType="num">
                                      <p:cBhvr additive="base">
                                        <p:cTn id="42"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2"/>
                                        </p:tgtEl>
                                        <p:attrNameLst>
                                          <p:attrName>style.visibility</p:attrName>
                                        </p:attrNameLst>
                                      </p:cBhvr>
                                      <p:to>
                                        <p:strVal val="visible"/>
                                      </p:to>
                                    </p:set>
                                    <p:anim calcmode="lin" valueType="num">
                                      <p:cBhvr additive="base">
                                        <p:cTn id="47" dur="500" fill="hold"/>
                                        <p:tgtEl>
                                          <p:spTgt spid="22"/>
                                        </p:tgtEl>
                                        <p:attrNameLst>
                                          <p:attrName>ppt_x</p:attrName>
                                        </p:attrNameLst>
                                      </p:cBhvr>
                                      <p:tavLst>
                                        <p:tav tm="0">
                                          <p:val>
                                            <p:strVal val="0-#ppt_w/2"/>
                                          </p:val>
                                        </p:tav>
                                        <p:tav tm="100000">
                                          <p:val>
                                            <p:strVal val="#ppt_x"/>
                                          </p:val>
                                        </p:tav>
                                      </p:tavLst>
                                    </p:anim>
                                    <p:anim calcmode="lin" valueType="num">
                                      <p:cBhvr additive="base">
                                        <p:cTn id="48" dur="500" fill="hold"/>
                                        <p:tgtEl>
                                          <p:spTgt spid="22"/>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8"/>
                                        </p:tgtEl>
                                        <p:attrNameLst>
                                          <p:attrName>style.visibility</p:attrName>
                                        </p:attrNameLst>
                                      </p:cBhvr>
                                      <p:to>
                                        <p:strVal val="visible"/>
                                      </p:to>
                                    </p:set>
                                    <p:anim calcmode="lin" valueType="num">
                                      <p:cBhvr additive="base">
                                        <p:cTn id="51" dur="500" fill="hold"/>
                                        <p:tgtEl>
                                          <p:spTgt spid="28"/>
                                        </p:tgtEl>
                                        <p:attrNameLst>
                                          <p:attrName>ppt_x</p:attrName>
                                        </p:attrNameLst>
                                      </p:cBhvr>
                                      <p:tavLst>
                                        <p:tav tm="0">
                                          <p:val>
                                            <p:strVal val="0-#ppt_w/2"/>
                                          </p:val>
                                        </p:tav>
                                        <p:tav tm="100000">
                                          <p:val>
                                            <p:strVal val="#ppt_x"/>
                                          </p:val>
                                        </p:tav>
                                      </p:tavLst>
                                    </p:anim>
                                    <p:anim calcmode="lin" valueType="num">
                                      <p:cBhvr additive="base">
                                        <p:cTn id="52" dur="500" fill="hold"/>
                                        <p:tgtEl>
                                          <p:spTgt spid="28"/>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40"/>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additive="base">
                                        <p:cTn id="59" dur="500" fill="hold"/>
                                        <p:tgtEl>
                                          <p:spTgt spid="36"/>
                                        </p:tgtEl>
                                        <p:attrNameLst>
                                          <p:attrName>ppt_x</p:attrName>
                                        </p:attrNameLst>
                                      </p:cBhvr>
                                      <p:tavLst>
                                        <p:tav tm="0">
                                          <p:val>
                                            <p:strVal val="0-#ppt_w/2"/>
                                          </p:val>
                                        </p:tav>
                                        <p:tav tm="100000">
                                          <p:val>
                                            <p:strVal val="#ppt_x"/>
                                          </p:val>
                                        </p:tav>
                                      </p:tavLst>
                                    </p:anim>
                                    <p:anim calcmode="lin" valueType="num">
                                      <p:cBhvr additive="base">
                                        <p:cTn id="6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23"/>
                                        </p:tgtEl>
                                        <p:attrNameLst>
                                          <p:attrName>style.visibility</p:attrName>
                                        </p:attrNameLst>
                                      </p:cBhvr>
                                      <p:to>
                                        <p:strVal val="visible"/>
                                      </p:to>
                                    </p:set>
                                    <p:anim calcmode="lin" valueType="num">
                                      <p:cBhvr additive="base">
                                        <p:cTn id="65" dur="500" fill="hold"/>
                                        <p:tgtEl>
                                          <p:spTgt spid="23"/>
                                        </p:tgtEl>
                                        <p:attrNameLst>
                                          <p:attrName>ppt_x</p:attrName>
                                        </p:attrNameLst>
                                      </p:cBhvr>
                                      <p:tavLst>
                                        <p:tav tm="0">
                                          <p:val>
                                            <p:strVal val="0-#ppt_w/2"/>
                                          </p:val>
                                        </p:tav>
                                        <p:tav tm="100000">
                                          <p:val>
                                            <p:strVal val="#ppt_x"/>
                                          </p:val>
                                        </p:tav>
                                      </p:tavLst>
                                    </p:anim>
                                    <p:anim calcmode="lin" valueType="num">
                                      <p:cBhvr additive="base">
                                        <p:cTn id="66" dur="500" fill="hold"/>
                                        <p:tgtEl>
                                          <p:spTgt spid="23"/>
                                        </p:tgtEl>
                                        <p:attrNameLst>
                                          <p:attrName>ppt_y</p:attrName>
                                        </p:attrNameLst>
                                      </p:cBhvr>
                                      <p:tavLst>
                                        <p:tav tm="0">
                                          <p:val>
                                            <p:strVal val="#ppt_y"/>
                                          </p:val>
                                        </p:tav>
                                        <p:tav tm="100000">
                                          <p:val>
                                            <p:strVal val="#ppt_y"/>
                                          </p:val>
                                        </p:tav>
                                      </p:tavLst>
                                    </p:anim>
                                  </p:childTnLst>
                                </p:cTn>
                              </p:par>
                              <p:par>
                                <p:cTn id="67" presetID="2" presetClass="entr" presetSubtype="8" fill="hold" grpId="0" nodeType="withEffect">
                                  <p:stCondLst>
                                    <p:cond delay="0"/>
                                  </p:stCondLst>
                                  <p:childTnLst>
                                    <p:set>
                                      <p:cBhvr>
                                        <p:cTn id="68" dur="1" fill="hold">
                                          <p:stCondLst>
                                            <p:cond delay="0"/>
                                          </p:stCondLst>
                                        </p:cTn>
                                        <p:tgtEl>
                                          <p:spTgt spid="25"/>
                                        </p:tgtEl>
                                        <p:attrNameLst>
                                          <p:attrName>style.visibility</p:attrName>
                                        </p:attrNameLst>
                                      </p:cBhvr>
                                      <p:to>
                                        <p:strVal val="visible"/>
                                      </p:to>
                                    </p:set>
                                    <p:anim calcmode="lin" valueType="num">
                                      <p:cBhvr additive="base">
                                        <p:cTn id="69" dur="500" fill="hold"/>
                                        <p:tgtEl>
                                          <p:spTgt spid="25"/>
                                        </p:tgtEl>
                                        <p:attrNameLst>
                                          <p:attrName>ppt_x</p:attrName>
                                        </p:attrNameLst>
                                      </p:cBhvr>
                                      <p:tavLst>
                                        <p:tav tm="0">
                                          <p:val>
                                            <p:strVal val="0-#ppt_w/2"/>
                                          </p:val>
                                        </p:tav>
                                        <p:tav tm="100000">
                                          <p:val>
                                            <p:strVal val="#ppt_x"/>
                                          </p:val>
                                        </p:tav>
                                      </p:tavLst>
                                    </p:anim>
                                    <p:anim calcmode="lin" valueType="num">
                                      <p:cBhvr additive="base">
                                        <p:cTn id="70" dur="500" fill="hold"/>
                                        <p:tgtEl>
                                          <p:spTgt spid="25"/>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28"/>
                                        </p:tgtEl>
                                        <p:attrNameLst>
                                          <p:attrName>style.visibility</p:attrName>
                                        </p:attrNameLst>
                                      </p:cBhvr>
                                      <p:to>
                                        <p:strVal val="hidden"/>
                                      </p:to>
                                    </p:set>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35"/>
                                        </p:tgtEl>
                                        <p:attrNameLst>
                                          <p:attrName>style.visibility</p:attrName>
                                        </p:attrNameLst>
                                      </p:cBhvr>
                                      <p:to>
                                        <p:strVal val="visible"/>
                                      </p:to>
                                    </p:set>
                                    <p:anim calcmode="lin" valueType="num">
                                      <p:cBhvr additive="base">
                                        <p:cTn id="77" dur="500" fill="hold"/>
                                        <p:tgtEl>
                                          <p:spTgt spid="35"/>
                                        </p:tgtEl>
                                        <p:attrNameLst>
                                          <p:attrName>ppt_x</p:attrName>
                                        </p:attrNameLst>
                                      </p:cBhvr>
                                      <p:tavLst>
                                        <p:tav tm="0">
                                          <p:val>
                                            <p:strVal val="0-#ppt_w/2"/>
                                          </p:val>
                                        </p:tav>
                                        <p:tav tm="100000">
                                          <p:val>
                                            <p:strVal val="#ppt_x"/>
                                          </p:val>
                                        </p:tav>
                                      </p:tavLst>
                                    </p:anim>
                                    <p:anim calcmode="lin" valueType="num">
                                      <p:cBhvr additive="base">
                                        <p:cTn id="7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24"/>
                                        </p:tgtEl>
                                        <p:attrNameLst>
                                          <p:attrName>style.visibility</p:attrName>
                                        </p:attrNameLst>
                                      </p:cBhvr>
                                      <p:to>
                                        <p:strVal val="visible"/>
                                      </p:to>
                                    </p:set>
                                    <p:anim calcmode="lin" valueType="num">
                                      <p:cBhvr additive="base">
                                        <p:cTn id="83" dur="500" fill="hold"/>
                                        <p:tgtEl>
                                          <p:spTgt spid="24"/>
                                        </p:tgtEl>
                                        <p:attrNameLst>
                                          <p:attrName>ppt_x</p:attrName>
                                        </p:attrNameLst>
                                      </p:cBhvr>
                                      <p:tavLst>
                                        <p:tav tm="0">
                                          <p:val>
                                            <p:strVal val="0-#ppt_w/2"/>
                                          </p:val>
                                        </p:tav>
                                        <p:tav tm="100000">
                                          <p:val>
                                            <p:strVal val="#ppt_x"/>
                                          </p:val>
                                        </p:tav>
                                      </p:tavLst>
                                    </p:anim>
                                    <p:anim calcmode="lin" valueType="num">
                                      <p:cBhvr additive="base">
                                        <p:cTn id="8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2" grpId="0"/>
      <p:bldP spid="40" grpId="0" animBg="1"/>
      <p:bldP spid="40" grpId="1" animBg="1"/>
      <p:bldP spid="47" grpId="0"/>
      <p:bldP spid="21" grpId="0"/>
      <p:bldP spid="15" grpId="0"/>
      <p:bldP spid="25" grpId="0" animBg="1"/>
      <p:bldP spid="22" grpId="0"/>
      <p:bldP spid="23" grpId="0"/>
      <p:bldP spid="24" grpId="0"/>
      <p:bldP spid="28" grpId="0" animBg="1"/>
      <p:bldP spid="28" grpId="1" animBg="1"/>
      <p:bldP spid="32" grpId="0"/>
      <p:bldP spid="35" grpId="0"/>
      <p:bldP spid="36" grpId="0"/>
    </p:bld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33400"/>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71600"/>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79324"/>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8" name="Rectangle 17"/>
              <p:cNvSpPr/>
              <p:nvPr/>
            </p:nvSpPr>
            <p:spPr>
              <a:xfrm>
                <a:off x="5784980" y="1398569"/>
                <a:ext cx="939296" cy="523220"/>
              </a:xfrm>
              <a:prstGeom prst="rect">
                <a:avLst/>
              </a:prstGeom>
              <a:solidFill>
                <a:schemeClr val="tx1"/>
              </a:solidFill>
            </p:spPr>
            <p:txBody>
              <a:bodyPr wrap="none">
                <a:spAutoFit/>
              </a:bodyPr>
              <a:lstStyle/>
              <a:p>
                <a:pPr/>
                <a14:m>
                  <m:oMathPara xmlns:m="http://schemas.openxmlformats.org/officeDocument/2006/math">
                    <m:oMathParaPr>
                      <m:jc m:val="centerGroup"/>
                    </m:oMathParaPr>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m:oMathPara>
                </a14:m>
                <a:endParaRPr lang="en-CA" dirty="0">
                  <a:solidFill>
                    <a:schemeClr val="bg2"/>
                  </a:solidFill>
                </a:endParaRPr>
              </a:p>
            </p:txBody>
          </p:sp>
        </mc:Choice>
        <mc:Fallback xmlns="">
          <p:sp>
            <p:nvSpPr>
              <p:cNvPr id="18" name="Rectangle 17"/>
              <p:cNvSpPr>
                <a:spLocks noRot="1" noChangeAspect="1" noMove="1" noResize="1" noEditPoints="1" noAdjustHandles="1" noChangeArrowheads="1" noChangeShapeType="1" noTextEdit="1"/>
              </p:cNvSpPr>
              <p:nvPr/>
            </p:nvSpPr>
            <p:spPr>
              <a:xfrm>
                <a:off x="5784980" y="1398569"/>
                <a:ext cx="939296" cy="523220"/>
              </a:xfrm>
              <a:prstGeom prst="rect">
                <a:avLst/>
              </a:prstGeom>
              <a:blipFill>
                <a:blip r:embed="rId6"/>
                <a:stretch>
                  <a:fillRect/>
                </a:stretch>
              </a:blipFill>
            </p:spPr>
            <p:txBody>
              <a:bodyPr/>
              <a:lstStyle/>
              <a:p>
                <a:r>
                  <a:rPr lang="en-CA">
                    <a:noFill/>
                  </a:rPr>
                  <a:t> </a:t>
                </a:r>
              </a:p>
            </p:txBody>
          </p:sp>
        </mc:Fallback>
      </mc:AlternateContent>
      <p:grpSp>
        <p:nvGrpSpPr>
          <p:cNvPr id="5" name="Group 4"/>
          <p:cNvGrpSpPr/>
          <p:nvPr/>
        </p:nvGrpSpPr>
        <p:grpSpPr>
          <a:xfrm>
            <a:off x="4876800" y="2590800"/>
            <a:ext cx="4495800" cy="3638070"/>
            <a:chOff x="4876800" y="3224395"/>
            <a:chExt cx="4495800" cy="3638070"/>
          </a:xfrm>
        </p:grpSpPr>
        <p:grpSp>
          <p:nvGrpSpPr>
            <p:cNvPr id="4" name="Group 3"/>
            <p:cNvGrpSpPr/>
            <p:nvPr/>
          </p:nvGrpSpPr>
          <p:grpSpPr>
            <a:xfrm>
              <a:off x="4876800" y="4311966"/>
              <a:ext cx="3849069" cy="2550499"/>
              <a:chOff x="4876800" y="4311966"/>
              <a:chExt cx="3849069" cy="2550499"/>
            </a:xfrm>
          </p:grpSpPr>
          <p:pic>
            <p:nvPicPr>
              <p:cNvPr id="15"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5017294" y="4311966"/>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16" name="Text Box 33"/>
              <p:cNvSpPr txBox="1">
                <a:spLocks noChangeArrowheads="1"/>
              </p:cNvSpPr>
              <p:nvPr/>
            </p:nvSpPr>
            <p:spPr bwMode="auto">
              <a:xfrm>
                <a:off x="4876800" y="5150166"/>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3" name="Rectangle 2"/>
                  <p:cNvSpPr/>
                  <p:nvPr/>
                </p:nvSpPr>
                <p:spPr>
                  <a:xfrm>
                    <a:off x="5562600" y="5877580"/>
                    <a:ext cx="1328825"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3" name="Rectangle 2"/>
                  <p:cNvSpPr>
                    <a:spLocks noRot="1" noChangeAspect="1" noMove="1" noResize="1" noEditPoints="1" noAdjustHandles="1" noChangeArrowheads="1" noChangeShapeType="1" noTextEdit="1"/>
                  </p:cNvSpPr>
                  <p:nvPr/>
                </p:nvSpPr>
                <p:spPr>
                  <a:xfrm>
                    <a:off x="5562600" y="5877580"/>
                    <a:ext cx="1328825" cy="523220"/>
                  </a:xfrm>
                  <a:prstGeom prst="rect">
                    <a:avLst/>
                  </a:prstGeom>
                  <a:blipFill>
                    <a:blip r:embed="rId8"/>
                    <a:stretch>
                      <a:fillRect l="-9677" t="-11628" b="-31395"/>
                    </a:stretch>
                  </a:blipFill>
                </p:spPr>
                <p:txBody>
                  <a:bodyPr/>
                  <a:lstStyle/>
                  <a:p>
                    <a:r>
                      <a:rPr lang="en-CA">
                        <a:noFill/>
                      </a:rPr>
                      <a:t> </a:t>
                    </a:r>
                  </a:p>
                </p:txBody>
              </p:sp>
            </mc:Fallback>
          </mc:AlternateContent>
          <p:sp>
            <p:nvSpPr>
              <p:cNvPr id="20" name="Text Box 33"/>
              <p:cNvSpPr txBox="1">
                <a:spLocks noChangeArrowheads="1"/>
              </p:cNvSpPr>
              <p:nvPr/>
            </p:nvSpPr>
            <p:spPr bwMode="auto">
              <a:xfrm>
                <a:off x="6248400" y="64008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4" name="Group 23"/>
            <p:cNvGrpSpPr/>
            <p:nvPr/>
          </p:nvGrpSpPr>
          <p:grpSpPr>
            <a:xfrm>
              <a:off x="7860030" y="3224395"/>
              <a:ext cx="1512570" cy="1271405"/>
              <a:chOff x="7860030" y="3224395"/>
              <a:chExt cx="1512570" cy="1271405"/>
            </a:xfrm>
          </p:grpSpPr>
          <p:sp>
            <p:nvSpPr>
              <p:cNvPr id="25" name="Down Arrow 24"/>
              <p:cNvSpPr/>
              <p:nvPr/>
            </p:nvSpPr>
            <p:spPr>
              <a:xfrm>
                <a:off x="7860030" y="3224395"/>
                <a:ext cx="598170" cy="1271405"/>
              </a:xfrm>
              <a:prstGeom prst="downArrow">
                <a:avLst/>
              </a:prstGeom>
              <a:no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Text Box 33"/>
              <p:cNvSpPr txBox="1">
                <a:spLocks noChangeArrowheads="1"/>
              </p:cNvSpPr>
              <p:nvPr/>
            </p:nvSpPr>
            <p:spPr bwMode="auto">
              <a:xfrm>
                <a:off x="8229602" y="3505200"/>
                <a:ext cx="11429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solidFill>
                      <a:srgbClr val="FF0000"/>
                    </a:solidFill>
                    <a:latin typeface="Times New Roman" panose="02020603050405020304" pitchFamily="18" charset="0"/>
                    <a:cs typeface="Times New Roman" panose="02020603050405020304" pitchFamily="18" charset="0"/>
                  </a:rPr>
                  <a:t>flip</a:t>
                </a:r>
              </a:p>
            </p:txBody>
          </p:sp>
        </p:grpSp>
      </p:grpSp>
      <p:grpSp>
        <p:nvGrpSpPr>
          <p:cNvPr id="6" name="Group 5"/>
          <p:cNvGrpSpPr/>
          <p:nvPr/>
        </p:nvGrpSpPr>
        <p:grpSpPr>
          <a:xfrm>
            <a:off x="457200" y="3709805"/>
            <a:ext cx="4876800" cy="2550499"/>
            <a:chOff x="457200" y="4343400"/>
            <a:chExt cx="4876800" cy="2550499"/>
          </a:xfrm>
        </p:grpSpPr>
        <p:grpSp>
          <p:nvGrpSpPr>
            <p:cNvPr id="36" name="Group 35"/>
            <p:cNvGrpSpPr/>
            <p:nvPr/>
          </p:nvGrpSpPr>
          <p:grpSpPr>
            <a:xfrm>
              <a:off x="457200" y="4343400"/>
              <a:ext cx="3849069" cy="2550499"/>
              <a:chOff x="4876800" y="4311966"/>
              <a:chExt cx="3849069" cy="2550499"/>
            </a:xfrm>
          </p:grpSpPr>
          <p:pic>
            <p:nvPicPr>
              <p:cNvPr id="3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flipV="1">
                <a:off x="5017294" y="4311966"/>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8" name="Text Box 33"/>
              <p:cNvSpPr txBox="1">
                <a:spLocks noChangeArrowheads="1"/>
              </p:cNvSpPr>
              <p:nvPr/>
            </p:nvSpPr>
            <p:spPr bwMode="auto">
              <a:xfrm>
                <a:off x="4876800" y="5150166"/>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39" name="Rectangle 38"/>
                  <p:cNvSpPr/>
                  <p:nvPr/>
                </p:nvSpPr>
                <p:spPr>
                  <a:xfrm>
                    <a:off x="5300575" y="5248450"/>
                    <a:ext cx="1596527"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39" name="Rectangle 38"/>
                  <p:cNvSpPr>
                    <a:spLocks noRot="1" noChangeAspect="1" noMove="1" noResize="1" noEditPoints="1" noAdjustHandles="1" noChangeArrowheads="1" noChangeShapeType="1" noTextEdit="1"/>
                  </p:cNvSpPr>
                  <p:nvPr/>
                </p:nvSpPr>
                <p:spPr>
                  <a:xfrm>
                    <a:off x="5300575" y="5248450"/>
                    <a:ext cx="1596527" cy="523220"/>
                  </a:xfrm>
                  <a:prstGeom prst="rect">
                    <a:avLst/>
                  </a:prstGeom>
                  <a:blipFill>
                    <a:blip r:embed="rId9"/>
                    <a:stretch>
                      <a:fillRect l="-8046" t="-11628" b="-31395"/>
                    </a:stretch>
                  </a:blipFill>
                </p:spPr>
                <p:txBody>
                  <a:bodyPr/>
                  <a:lstStyle/>
                  <a:p>
                    <a:r>
                      <a:rPr lang="en-CA">
                        <a:noFill/>
                      </a:rPr>
                      <a:t> </a:t>
                    </a:r>
                  </a:p>
                </p:txBody>
              </p:sp>
            </mc:Fallback>
          </mc:AlternateContent>
          <p:sp>
            <p:nvSpPr>
              <p:cNvPr id="44" name="Text Box 33"/>
              <p:cNvSpPr txBox="1">
                <a:spLocks noChangeArrowheads="1"/>
              </p:cNvSpPr>
              <p:nvPr/>
            </p:nvSpPr>
            <p:spPr bwMode="auto">
              <a:xfrm>
                <a:off x="6248400" y="64008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 name="Group 27"/>
            <p:cNvGrpSpPr/>
            <p:nvPr/>
          </p:nvGrpSpPr>
          <p:grpSpPr>
            <a:xfrm>
              <a:off x="3962400" y="4932613"/>
              <a:ext cx="1371600" cy="934787"/>
              <a:chOff x="7326630" y="3561013"/>
              <a:chExt cx="1371600" cy="934787"/>
            </a:xfrm>
          </p:grpSpPr>
          <p:sp>
            <p:nvSpPr>
              <p:cNvPr id="30" name="Down Arrow 29"/>
              <p:cNvSpPr/>
              <p:nvPr/>
            </p:nvSpPr>
            <p:spPr>
              <a:xfrm rot="5400000">
                <a:off x="7663248" y="3224395"/>
                <a:ext cx="598170" cy="1271405"/>
              </a:xfrm>
              <a:prstGeom prst="downArrow">
                <a:avLst/>
              </a:prstGeom>
              <a:no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5" name="Text Box 33"/>
              <p:cNvSpPr txBox="1">
                <a:spLocks noChangeArrowheads="1"/>
              </p:cNvSpPr>
              <p:nvPr/>
            </p:nvSpPr>
            <p:spPr bwMode="auto">
              <a:xfrm>
                <a:off x="7555232" y="3972580"/>
                <a:ext cx="11429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solidFill>
                      <a:srgbClr val="FF0000"/>
                    </a:solidFill>
                    <a:latin typeface="Times New Roman" panose="02020603050405020304" pitchFamily="18" charset="0"/>
                    <a:cs typeface="Times New Roman" panose="02020603050405020304" pitchFamily="18" charset="0"/>
                  </a:rPr>
                  <a:t>flip</a:t>
                </a:r>
              </a:p>
            </p:txBody>
          </p:sp>
        </p:grpSp>
      </p:grpSp>
      <p:sp>
        <p:nvSpPr>
          <p:cNvPr id="40" name="Text Box 33"/>
          <p:cNvSpPr txBox="1">
            <a:spLocks noChangeArrowheads="1"/>
          </p:cNvSpPr>
          <p:nvPr/>
        </p:nvSpPr>
        <p:spPr bwMode="auto">
          <a:xfrm>
            <a:off x="533400" y="6188517"/>
            <a:ext cx="899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Symmetry will tell us that the right is the flip of the left.</a:t>
            </a:r>
          </a:p>
        </p:txBody>
      </p:sp>
      <p:sp>
        <p:nvSpPr>
          <p:cNvPr id="29" name="Text Box 33"/>
          <p:cNvSpPr txBox="1">
            <a:spLocks noChangeArrowheads="1"/>
          </p:cNvSpPr>
          <p:nvPr/>
        </p:nvSpPr>
        <p:spPr bwMode="auto">
          <a:xfrm>
            <a:off x="304800" y="914400"/>
            <a:ext cx="3962400"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sp>
        <p:nvSpPr>
          <p:cNvPr id="42" name="Text Box 33"/>
          <p:cNvSpPr txBox="1">
            <a:spLocks noChangeArrowheads="1"/>
          </p:cNvSpPr>
          <p:nvPr/>
        </p:nvSpPr>
        <p:spPr bwMode="auto">
          <a:xfrm>
            <a:off x="533400" y="2133600"/>
            <a:ext cx="3810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I love this function.</a:t>
            </a:r>
          </a:p>
        </p:txBody>
      </p:sp>
      <mc:AlternateContent xmlns:mc="http://schemas.openxmlformats.org/markup-compatibility/2006" xmlns:a14="http://schemas.microsoft.com/office/drawing/2010/main">
        <mc:Choice Requires="a14">
          <p:sp>
            <p:nvSpPr>
              <p:cNvPr id="43" name="TextBox 42"/>
              <p:cNvSpPr txBox="1"/>
              <p:nvPr/>
            </p:nvSpPr>
            <p:spPr bwMode="auto">
              <a:xfrm>
                <a:off x="733208" y="136142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43" name="TextBox 42"/>
              <p:cNvSpPr txBox="1">
                <a:spLocks noRot="1" noChangeAspect="1" noMove="1" noResize="1" noEditPoints="1" noAdjustHandles="1" noChangeArrowheads="1" noChangeShapeType="1" noTextEdit="1"/>
              </p:cNvSpPr>
              <p:nvPr/>
            </p:nvSpPr>
            <p:spPr bwMode="auto">
              <a:xfrm>
                <a:off x="733208" y="1361420"/>
                <a:ext cx="3305392" cy="816634"/>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 name="Group 1"/>
          <p:cNvGrpSpPr/>
          <p:nvPr/>
        </p:nvGrpSpPr>
        <p:grpSpPr>
          <a:xfrm>
            <a:off x="4114800" y="1388389"/>
            <a:ext cx="4495800" cy="2259860"/>
            <a:chOff x="4114800" y="1388389"/>
            <a:chExt cx="4495800" cy="2259860"/>
          </a:xfrm>
        </p:grpSpPr>
        <mc:AlternateContent xmlns:mc="http://schemas.openxmlformats.org/markup-compatibility/2006" xmlns:a14="http://schemas.microsoft.com/office/drawing/2010/main">
          <mc:Choice Requires="a14">
            <p:sp>
              <p:nvSpPr>
                <p:cNvPr id="45" name="Rectangle 44"/>
                <p:cNvSpPr/>
                <p:nvPr/>
              </p:nvSpPr>
              <p:spPr>
                <a:xfrm>
                  <a:off x="6722326" y="1388389"/>
                  <a:ext cx="1888274"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 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45" name="Rectangle 44"/>
                <p:cNvSpPr>
                  <a:spLocks noRot="1" noChangeAspect="1" noMove="1" noResize="1" noEditPoints="1" noAdjustHandles="1" noChangeArrowheads="1" noChangeShapeType="1" noTextEdit="1"/>
                </p:cNvSpPr>
                <p:nvPr/>
              </p:nvSpPr>
              <p:spPr>
                <a:xfrm>
                  <a:off x="6722326" y="1388389"/>
                  <a:ext cx="1888274" cy="523220"/>
                </a:xfrm>
                <a:prstGeom prst="rect">
                  <a:avLst/>
                </a:prstGeom>
                <a:blipFill>
                  <a:blip r:embed="rId12"/>
                  <a:stretch>
                    <a:fillRect l="-6774" t="-12791" b="-31395"/>
                  </a:stretch>
                </a:blipFill>
              </p:spPr>
              <p:txBody>
                <a:bodyPr/>
                <a:lstStyle/>
                <a:p>
                  <a:r>
                    <a:rPr lang="en-CA">
                      <a:noFill/>
                    </a:rPr>
                    <a:t> </a:t>
                  </a:r>
                </a:p>
              </p:txBody>
            </p:sp>
          </mc:Fallback>
        </mc:AlternateContent>
        <p:sp>
          <p:nvSpPr>
            <p:cNvPr id="31" name="Down Arrow 30"/>
            <p:cNvSpPr/>
            <p:nvPr/>
          </p:nvSpPr>
          <p:spPr>
            <a:xfrm rot="14064073">
              <a:off x="4451418" y="2713461"/>
              <a:ext cx="598170" cy="1271405"/>
            </a:xfrm>
            <a:prstGeom prst="downArrow">
              <a:avLst/>
            </a:prstGeom>
            <a:no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41" name="Text Box 33">
            <a:extLst>
              <a:ext uri="{FF2B5EF4-FFF2-40B4-BE49-F238E27FC236}">
                <a16:creationId xmlns:a16="http://schemas.microsoft.com/office/drawing/2014/main" id="{BC29ADB4-BCF8-4B1C-9C93-836B989A0AE2}"/>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Sigmoid</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3912303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1+#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2"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1C49F17F-BB78-4FDA-9F1D-00C3E6B47E6D}"/>
              </a:ext>
            </a:extLst>
          </p:cNvPr>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131" name="Picture 6" descr="Image result for convolutional neural network">
            <a:extLst>
              <a:ext uri="{FF2B5EF4-FFF2-40B4-BE49-F238E27FC236}">
                <a16:creationId xmlns:a16="http://schemas.microsoft.com/office/drawing/2014/main" id="{1C08F8B9-EBA0-4CE7-B466-43FC4291C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40" name="Rectangle 139">
            <a:extLst>
              <a:ext uri="{FF2B5EF4-FFF2-40B4-BE49-F238E27FC236}">
                <a16:creationId xmlns:a16="http://schemas.microsoft.com/office/drawing/2014/main" id="{BF97EAC4-3B8F-498F-8673-8808FACFF5B0}"/>
              </a:ext>
            </a:extLst>
          </p:cNvPr>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41" name="Rectangle 140">
            <a:extLst>
              <a:ext uri="{FF2B5EF4-FFF2-40B4-BE49-F238E27FC236}">
                <a16:creationId xmlns:a16="http://schemas.microsoft.com/office/drawing/2014/main" id="{D9FF2392-123B-41CA-A5BD-F15499C5868F}"/>
              </a:ext>
            </a:extLst>
          </p:cNvPr>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42" name="Rectangle 141">
            <a:extLst>
              <a:ext uri="{FF2B5EF4-FFF2-40B4-BE49-F238E27FC236}">
                <a16:creationId xmlns:a16="http://schemas.microsoft.com/office/drawing/2014/main" id="{5B4BCB10-4CE1-4B45-89F8-40E8D73B5929}"/>
              </a:ext>
            </a:extLst>
          </p:cNvPr>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55" name="Rectangle 154">
            <a:extLst>
              <a:ext uri="{FF2B5EF4-FFF2-40B4-BE49-F238E27FC236}">
                <a16:creationId xmlns:a16="http://schemas.microsoft.com/office/drawing/2014/main" id="{1F5FD1C8-1A44-4908-8DDB-8A6F147D001B}"/>
              </a:ext>
            </a:extLst>
          </p:cNvPr>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74" name="Group 73">
            <a:extLst>
              <a:ext uri="{FF2B5EF4-FFF2-40B4-BE49-F238E27FC236}">
                <a16:creationId xmlns:a16="http://schemas.microsoft.com/office/drawing/2014/main" id="{905CB022-E8F4-4E97-8145-27C9312BC553}"/>
              </a:ext>
            </a:extLst>
          </p:cNvPr>
          <p:cNvGrpSpPr/>
          <p:nvPr/>
        </p:nvGrpSpPr>
        <p:grpSpPr>
          <a:xfrm>
            <a:off x="685800" y="4492650"/>
            <a:ext cx="8287691" cy="2308200"/>
            <a:chOff x="306687" y="4495800"/>
            <a:chExt cx="8287691" cy="2308200"/>
          </a:xfrm>
        </p:grpSpPr>
        <p:sp>
          <p:nvSpPr>
            <p:cNvPr id="75" name="Rectangle 74">
              <a:extLst>
                <a:ext uri="{FF2B5EF4-FFF2-40B4-BE49-F238E27FC236}">
                  <a16:creationId xmlns:a16="http://schemas.microsoft.com/office/drawing/2014/main" id="{0E184B1C-FD64-4247-BA0C-52DC8B9F2655}"/>
                </a:ext>
              </a:extLst>
            </p:cNvPr>
            <p:cNvSpPr/>
            <p:nvPr/>
          </p:nvSpPr>
          <p:spPr>
            <a:xfrm>
              <a:off x="306687"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76" name="Rectangle 75">
              <a:extLst>
                <a:ext uri="{FF2B5EF4-FFF2-40B4-BE49-F238E27FC236}">
                  <a16:creationId xmlns:a16="http://schemas.microsoft.com/office/drawing/2014/main" id="{901BB76A-F1D6-46D2-9F70-EEE1516E9BE2}"/>
                </a:ext>
              </a:extLst>
            </p:cNvPr>
            <p:cNvSpPr/>
            <p:nvPr/>
          </p:nvSpPr>
          <p:spPr>
            <a:xfrm>
              <a:off x="2438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77" name="Rectangle 76">
              <a:extLst>
                <a:ext uri="{FF2B5EF4-FFF2-40B4-BE49-F238E27FC236}">
                  <a16:creationId xmlns:a16="http://schemas.microsoft.com/office/drawing/2014/main" id="{CB77738B-35F9-4DDD-B935-4C21802C6DB7}"/>
                </a:ext>
              </a:extLst>
            </p:cNvPr>
            <p:cNvSpPr/>
            <p:nvPr/>
          </p:nvSpPr>
          <p:spPr>
            <a:xfrm>
              <a:off x="1208099" y="5199768"/>
              <a:ext cx="1001701"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y</a:t>
              </a:r>
              <a:endParaRPr lang="en-CA" sz="3600" b="1" dirty="0">
                <a:solidFill>
                  <a:srgbClr val="00FFFF"/>
                </a:solidFill>
              </a:endParaRPr>
            </a:p>
          </p:txBody>
        </p:sp>
        <p:sp>
          <p:nvSpPr>
            <p:cNvPr id="78" name="Rectangle 77">
              <a:extLst>
                <a:ext uri="{FF2B5EF4-FFF2-40B4-BE49-F238E27FC236}">
                  <a16:creationId xmlns:a16="http://schemas.microsoft.com/office/drawing/2014/main" id="{D3308FD4-7F6F-4027-88A2-52C8242A56A7}"/>
                </a:ext>
              </a:extLst>
            </p:cNvPr>
            <p:cNvSpPr/>
            <p:nvPr/>
          </p:nvSpPr>
          <p:spPr>
            <a:xfrm>
              <a:off x="2895600"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79" name="Rectangle 78">
              <a:extLst>
                <a:ext uri="{FF2B5EF4-FFF2-40B4-BE49-F238E27FC236}">
                  <a16:creationId xmlns:a16="http://schemas.microsoft.com/office/drawing/2014/main" id="{F3B2AEA3-0DF8-4CF3-82EB-488FC8929D4F}"/>
                </a:ext>
              </a:extLst>
            </p:cNvPr>
            <p:cNvSpPr/>
            <p:nvPr/>
          </p:nvSpPr>
          <p:spPr>
            <a:xfrm>
              <a:off x="3548913" y="5181600"/>
              <a:ext cx="1404087" cy="646331"/>
            </a:xfrm>
            <a:prstGeom prst="rect">
              <a:avLst/>
            </a:prstGeom>
          </p:spPr>
          <p:txBody>
            <a:bodyPr wrap="square">
              <a:spAutoFit/>
            </a:bodyPr>
            <a:lstStyle/>
            <a:p>
              <a:r>
                <a:rPr lang="en-US" altLang="en-US" sz="3600" b="1" i="1" dirty="0">
                  <a:solidFill>
                    <a:srgbClr val="00FFFF"/>
                  </a:solidFill>
                  <a:cs typeface="Times New Roman" panose="02020603050405020304" pitchFamily="18" charset="0"/>
                  <a:sym typeface="Symbol" panose="05050102010706020507" pitchFamily="18" charset="2"/>
                </a:rPr>
                <a:t>(z)</a:t>
              </a:r>
              <a:endParaRPr lang="en-CA" sz="3600" b="1" dirty="0">
                <a:solidFill>
                  <a:srgbClr val="00FFFF"/>
                </a:solidFill>
              </a:endParaRPr>
            </a:p>
          </p:txBody>
        </p:sp>
        <p:sp>
          <p:nvSpPr>
            <p:cNvPr id="80" name="Rectangle 79">
              <a:extLst>
                <a:ext uri="{FF2B5EF4-FFF2-40B4-BE49-F238E27FC236}">
                  <a16:creationId xmlns:a16="http://schemas.microsoft.com/office/drawing/2014/main" id="{6016905C-1A5B-42B4-B7E2-32199A3C6496}"/>
                </a:ext>
              </a:extLst>
            </p:cNvPr>
            <p:cNvSpPr/>
            <p:nvPr/>
          </p:nvSpPr>
          <p:spPr>
            <a:xfrm>
              <a:off x="5105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grpSp>
          <p:nvGrpSpPr>
            <p:cNvPr id="81" name="Group 80">
              <a:extLst>
                <a:ext uri="{FF2B5EF4-FFF2-40B4-BE49-F238E27FC236}">
                  <a16:creationId xmlns:a16="http://schemas.microsoft.com/office/drawing/2014/main" id="{1CDE579E-DCCF-44B8-B8FB-B0FA6A18F755}"/>
                </a:ext>
              </a:extLst>
            </p:cNvPr>
            <p:cNvGrpSpPr/>
            <p:nvPr/>
          </p:nvGrpSpPr>
          <p:grpSpPr>
            <a:xfrm>
              <a:off x="5486400" y="4495800"/>
              <a:ext cx="3107978" cy="2308200"/>
              <a:chOff x="6036022" y="4495800"/>
              <a:chExt cx="3107978" cy="2308200"/>
            </a:xfrm>
          </p:grpSpPr>
          <p:sp>
            <p:nvSpPr>
              <p:cNvPr id="82" name="Rectangle 81">
                <a:extLst>
                  <a:ext uri="{FF2B5EF4-FFF2-40B4-BE49-F238E27FC236}">
                    <a16:creationId xmlns:a16="http://schemas.microsoft.com/office/drawing/2014/main" id="{C10D2E0F-813A-451F-8F5B-A5B6E78BD91C}"/>
                  </a:ext>
                </a:extLst>
              </p:cNvPr>
              <p:cNvSpPr/>
              <p:nvPr/>
            </p:nvSpPr>
            <p:spPr>
              <a:xfrm>
                <a:off x="6172373"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83" name="Text Box 33">
                <a:extLst>
                  <a:ext uri="{FF2B5EF4-FFF2-40B4-BE49-F238E27FC236}">
                    <a16:creationId xmlns:a16="http://schemas.microsoft.com/office/drawing/2014/main" id="{88C5953C-BE62-4B5C-BEFB-1D239F372382}"/>
                  </a:ext>
                </a:extLst>
              </p:cNvPr>
              <p:cNvSpPr txBox="1">
                <a:spLocks noChangeArrowheads="1"/>
              </p:cNvSpPr>
              <p:nvPr/>
            </p:nvSpPr>
            <p:spPr bwMode="auto">
              <a:xfrm rot="16200000">
                <a:off x="6771690" y="5702138"/>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00FFFF"/>
                  </a:solidFill>
                  <a:latin typeface="Times New Roman" panose="02020603050405020304" pitchFamily="18" charset="0"/>
                  <a:cs typeface="Times New Roman" panose="02020603050405020304" pitchFamily="18" charset="0"/>
                </a:endParaRPr>
              </a:p>
            </p:txBody>
          </p:sp>
          <p:sp>
            <p:nvSpPr>
              <p:cNvPr id="84" name="Rectangle 83">
                <a:extLst>
                  <a:ext uri="{FF2B5EF4-FFF2-40B4-BE49-F238E27FC236}">
                    <a16:creationId xmlns:a16="http://schemas.microsoft.com/office/drawing/2014/main" id="{FC7621AB-653C-437E-8534-34F5EB210CF4}"/>
                  </a:ext>
                </a:extLst>
              </p:cNvPr>
              <p:cNvSpPr/>
              <p:nvPr/>
            </p:nvSpPr>
            <p:spPr>
              <a:xfrm>
                <a:off x="6036022" y="48723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2,J</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sp>
            <p:nvSpPr>
              <p:cNvPr id="85" name="Rectangle 84">
                <a:extLst>
                  <a:ext uri="{FF2B5EF4-FFF2-40B4-BE49-F238E27FC236}">
                    <a16:creationId xmlns:a16="http://schemas.microsoft.com/office/drawing/2014/main" id="{5BFD2D8B-3E0D-439F-A7FA-B695F841B092}"/>
                  </a:ext>
                </a:extLst>
              </p:cNvPr>
              <p:cNvSpPr/>
              <p:nvPr/>
            </p:nvSpPr>
            <p:spPr>
              <a:xfrm>
                <a:off x="6036022" y="4495800"/>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1,J</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sp>
            <p:nvSpPr>
              <p:cNvPr id="86" name="Rectangle 85">
                <a:extLst>
                  <a:ext uri="{FF2B5EF4-FFF2-40B4-BE49-F238E27FC236}">
                    <a16:creationId xmlns:a16="http://schemas.microsoft.com/office/drawing/2014/main" id="{1C001717-AE6E-4690-848D-C31459D2790E}"/>
                  </a:ext>
                </a:extLst>
              </p:cNvPr>
              <p:cNvSpPr/>
              <p:nvPr/>
            </p:nvSpPr>
            <p:spPr>
              <a:xfrm>
                <a:off x="6036022" y="62439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solidFill>
                    <a:srgbClr val="00FFFF"/>
                  </a:solidFill>
                </a:endParaRPr>
              </a:p>
            </p:txBody>
          </p:sp>
        </p:grpSp>
      </p:grpSp>
      <p:grpSp>
        <p:nvGrpSpPr>
          <p:cNvPr id="111" name="Group 110">
            <a:extLst>
              <a:ext uri="{FF2B5EF4-FFF2-40B4-BE49-F238E27FC236}">
                <a16:creationId xmlns:a16="http://schemas.microsoft.com/office/drawing/2014/main" id="{80D16CDE-F947-4B53-BCE5-9711E00C1BB1}"/>
              </a:ext>
            </a:extLst>
          </p:cNvPr>
          <p:cNvGrpSpPr/>
          <p:nvPr/>
        </p:nvGrpSpPr>
        <p:grpSpPr>
          <a:xfrm>
            <a:off x="3545406" y="480060"/>
            <a:ext cx="635552" cy="2363274"/>
            <a:chOff x="3545406" y="480060"/>
            <a:chExt cx="635552" cy="2363274"/>
          </a:xfrm>
        </p:grpSpPr>
        <p:sp>
          <p:nvSpPr>
            <p:cNvPr id="112" name="Rectangle 111">
              <a:extLst>
                <a:ext uri="{FF2B5EF4-FFF2-40B4-BE49-F238E27FC236}">
                  <a16:creationId xmlns:a16="http://schemas.microsoft.com/office/drawing/2014/main" id="{D2A5DA71-ABA3-434B-B2A3-AAA3F7D1303F}"/>
                </a:ext>
              </a:extLst>
            </p:cNvPr>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grpSp>
          <p:nvGrpSpPr>
            <p:cNvPr id="113" name="Group 112">
              <a:extLst>
                <a:ext uri="{FF2B5EF4-FFF2-40B4-BE49-F238E27FC236}">
                  <a16:creationId xmlns:a16="http://schemas.microsoft.com/office/drawing/2014/main" id="{D433C45C-5C0D-4379-9AA7-A64492D7568B}"/>
                </a:ext>
              </a:extLst>
            </p:cNvPr>
            <p:cNvGrpSpPr/>
            <p:nvPr/>
          </p:nvGrpSpPr>
          <p:grpSpPr>
            <a:xfrm>
              <a:off x="3545406" y="480060"/>
              <a:ext cx="180774" cy="2363274"/>
              <a:chOff x="4008388" y="965526"/>
              <a:chExt cx="180774" cy="2363274"/>
            </a:xfrm>
            <a:solidFill>
              <a:srgbClr val="00FFFF"/>
            </a:solidFill>
          </p:grpSpPr>
          <p:sp>
            <p:nvSpPr>
              <p:cNvPr id="114" name="Oval 113">
                <a:extLst>
                  <a:ext uri="{FF2B5EF4-FFF2-40B4-BE49-F238E27FC236}">
                    <a16:creationId xmlns:a16="http://schemas.microsoft.com/office/drawing/2014/main" id="{1DA3327D-B64A-42D9-99E9-7334E6F9F70B}"/>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15" name="Oval 114">
                <a:extLst>
                  <a:ext uri="{FF2B5EF4-FFF2-40B4-BE49-F238E27FC236}">
                    <a16:creationId xmlns:a16="http://schemas.microsoft.com/office/drawing/2014/main" id="{3F64F228-46CE-4BB2-B201-FB1D86345187}"/>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16" name="Oval 115">
                <a:extLst>
                  <a:ext uri="{FF2B5EF4-FFF2-40B4-BE49-F238E27FC236}">
                    <a16:creationId xmlns:a16="http://schemas.microsoft.com/office/drawing/2014/main" id="{816BB504-5497-40C0-9206-57F67C6FCC3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17" name="Oval 116">
                <a:extLst>
                  <a:ext uri="{FF2B5EF4-FFF2-40B4-BE49-F238E27FC236}">
                    <a16:creationId xmlns:a16="http://schemas.microsoft.com/office/drawing/2014/main" id="{9DE52A91-EA08-4873-B2CD-DF30F1F630E0}"/>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18" name="Oval 117">
                <a:extLst>
                  <a:ext uri="{FF2B5EF4-FFF2-40B4-BE49-F238E27FC236}">
                    <a16:creationId xmlns:a16="http://schemas.microsoft.com/office/drawing/2014/main" id="{68343556-B399-4D71-B606-68B9C70EA461}"/>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A7EF0283-E1BB-462A-A82C-6998DE7081D4}"/>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65D1A237-98C8-4D91-A17A-994712509649}"/>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50C641AC-7695-4107-BA77-6824F93EFDDA}"/>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C3305D8C-08E3-4646-9FC0-9BE8F68D994A}"/>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123" name="Group 122">
            <a:extLst>
              <a:ext uri="{FF2B5EF4-FFF2-40B4-BE49-F238E27FC236}">
                <a16:creationId xmlns:a16="http://schemas.microsoft.com/office/drawing/2014/main" id="{4D6CB346-51AF-4D07-98B6-E4531F19E7C8}"/>
              </a:ext>
            </a:extLst>
          </p:cNvPr>
          <p:cNvGrpSpPr/>
          <p:nvPr/>
        </p:nvGrpSpPr>
        <p:grpSpPr>
          <a:xfrm>
            <a:off x="3033820" y="2114282"/>
            <a:ext cx="5867400" cy="2056481"/>
            <a:chOff x="398780" y="609600"/>
            <a:chExt cx="8364220" cy="2819400"/>
          </a:xfrm>
        </p:grpSpPr>
        <p:grpSp>
          <p:nvGrpSpPr>
            <p:cNvPr id="124" name="Group 123">
              <a:extLst>
                <a:ext uri="{FF2B5EF4-FFF2-40B4-BE49-F238E27FC236}">
                  <a16:creationId xmlns:a16="http://schemas.microsoft.com/office/drawing/2014/main" id="{27D16792-E869-47B1-ABC5-7A248AC95661}"/>
                </a:ext>
              </a:extLst>
            </p:cNvPr>
            <p:cNvGrpSpPr/>
            <p:nvPr/>
          </p:nvGrpSpPr>
          <p:grpSpPr>
            <a:xfrm>
              <a:off x="398780" y="609600"/>
              <a:ext cx="8364220" cy="2819400"/>
              <a:chOff x="398780" y="609600"/>
              <a:chExt cx="8364220" cy="2819400"/>
            </a:xfrm>
          </p:grpSpPr>
          <p:grpSp>
            <p:nvGrpSpPr>
              <p:cNvPr id="127" name="Group 126">
                <a:extLst>
                  <a:ext uri="{FF2B5EF4-FFF2-40B4-BE49-F238E27FC236}">
                    <a16:creationId xmlns:a16="http://schemas.microsoft.com/office/drawing/2014/main" id="{A6A0601A-F0DB-464E-8074-4BEDF5CC3133}"/>
                  </a:ext>
                </a:extLst>
              </p:cNvPr>
              <p:cNvGrpSpPr/>
              <p:nvPr/>
            </p:nvGrpSpPr>
            <p:grpSpPr>
              <a:xfrm>
                <a:off x="398780" y="609600"/>
                <a:ext cx="8364220" cy="2819400"/>
                <a:chOff x="228600" y="2438400"/>
                <a:chExt cx="8364220" cy="2819400"/>
              </a:xfrm>
            </p:grpSpPr>
            <p:pic>
              <p:nvPicPr>
                <p:cNvPr id="130" name="Picture 2" descr="image20">
                  <a:extLst>
                    <a:ext uri="{FF2B5EF4-FFF2-40B4-BE49-F238E27FC236}">
                      <a16:creationId xmlns:a16="http://schemas.microsoft.com/office/drawing/2014/main" id="{883258B5-16C8-4F1E-92D9-96C464F7348E}"/>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32" name="Rectangle 131">
                  <a:extLst>
                    <a:ext uri="{FF2B5EF4-FFF2-40B4-BE49-F238E27FC236}">
                      <a16:creationId xmlns:a16="http://schemas.microsoft.com/office/drawing/2014/main" id="{14A50A85-BE9E-47A5-9262-2D0CC1467089}"/>
                    </a:ext>
                  </a:extLst>
                </p:cNvPr>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33" name="Rectangle 132">
                  <a:extLst>
                    <a:ext uri="{FF2B5EF4-FFF2-40B4-BE49-F238E27FC236}">
                      <a16:creationId xmlns:a16="http://schemas.microsoft.com/office/drawing/2014/main" id="{CC5CBF08-AF7F-4A4D-91F9-2E1C64199B12}"/>
                    </a:ext>
                  </a:extLst>
                </p:cNvPr>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34" name="TextBox 133">
                      <a:extLst>
                        <a:ext uri="{FF2B5EF4-FFF2-40B4-BE49-F238E27FC236}">
                          <a16:creationId xmlns:a16="http://schemas.microsoft.com/office/drawing/2014/main" id="{221F03AC-604C-444E-865D-5618F9CAB6C8}"/>
                        </a:ext>
                      </a:extLst>
                    </p:cNvPr>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7"/>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5" name="TextBox 134">
                      <a:extLst>
                        <a:ext uri="{FF2B5EF4-FFF2-40B4-BE49-F238E27FC236}">
                          <a16:creationId xmlns:a16="http://schemas.microsoft.com/office/drawing/2014/main" id="{D190D881-F1F2-4691-ADCE-EA4DB6776EBE}"/>
                        </a:ext>
                      </a:extLst>
                    </p:cNvPr>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6" name="TextBox 135">
                      <a:extLst>
                        <a:ext uri="{FF2B5EF4-FFF2-40B4-BE49-F238E27FC236}">
                          <a16:creationId xmlns:a16="http://schemas.microsoft.com/office/drawing/2014/main" id="{3D8B14B8-7C48-4BD7-A23B-E788CD0DA495}"/>
                        </a:ext>
                      </a:extLst>
                    </p:cNvPr>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128" name="Oval 127">
                <a:extLst>
                  <a:ext uri="{FF2B5EF4-FFF2-40B4-BE49-F238E27FC236}">
                    <a16:creationId xmlns:a16="http://schemas.microsoft.com/office/drawing/2014/main" id="{79189BC6-03FA-4C53-991D-43899B962585}"/>
                  </a:ext>
                </a:extLst>
              </p:cNvPr>
              <p:cNvSpPr/>
              <p:nvPr/>
            </p:nvSpPr>
            <p:spPr>
              <a:xfrm>
                <a:off x="5587493" y="2338234"/>
                <a:ext cx="3175507" cy="1066800"/>
              </a:xfrm>
              <a:prstGeom prst="ellipse">
                <a:avLst/>
              </a:prstGeom>
              <a:ln w="25400">
                <a:solidFill>
                  <a:schemeClr val="hlink"/>
                </a:solidFill>
              </a:ln>
            </p:spPr>
            <p:txBody>
              <a:bodyPr wrap="square" rtlCol="0" anchor="ctr">
                <a:spAutoFit/>
              </a:bodyPr>
              <a:lstStyle/>
              <a:p>
                <a:pPr algn="l"/>
                <a:endParaRPr lang="en-CA" sz="2400" dirty="0"/>
              </a:p>
            </p:txBody>
          </p:sp>
        </p:grpSp>
        <p:sp>
          <p:nvSpPr>
            <p:cNvPr id="125" name="Oval 124">
              <a:extLst>
                <a:ext uri="{FF2B5EF4-FFF2-40B4-BE49-F238E27FC236}">
                  <a16:creationId xmlns:a16="http://schemas.microsoft.com/office/drawing/2014/main" id="{13BFACFB-DC4A-43EE-A8E9-00F8AA04E9E0}"/>
                </a:ext>
              </a:extLst>
            </p:cNvPr>
            <p:cNvSpPr>
              <a:spLocks noChangeAspect="1"/>
            </p:cNvSpPr>
            <p:nvPr/>
          </p:nvSpPr>
          <p:spPr>
            <a:xfrm>
              <a:off x="4207800" y="1771552"/>
              <a:ext cx="288001"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126" name="Oval 125">
              <a:extLst>
                <a:ext uri="{FF2B5EF4-FFF2-40B4-BE49-F238E27FC236}">
                  <a16:creationId xmlns:a16="http://schemas.microsoft.com/office/drawing/2014/main" id="{A7339EB6-F4DD-4DDB-9A88-A3E6E1E12519}"/>
                </a:ext>
              </a:extLst>
            </p:cNvPr>
            <p:cNvSpPr>
              <a:spLocks noChangeAspect="1"/>
            </p:cNvSpPr>
            <p:nvPr/>
          </p:nvSpPr>
          <p:spPr>
            <a:xfrm>
              <a:off x="7738940" y="1861225"/>
              <a:ext cx="288000" cy="288000"/>
            </a:xfrm>
            <a:prstGeom prst="ellipse">
              <a:avLst/>
            </a:prstGeom>
            <a:solidFill>
              <a:srgbClr val="00FFFF"/>
            </a:solidFill>
            <a:ln>
              <a:noFill/>
            </a:ln>
          </p:spPr>
          <p:txBody>
            <a:bodyPr wrap="square" rtlCol="0" anchor="ctr">
              <a:spAutoFit/>
            </a:bodyPr>
            <a:lstStyle/>
            <a:p>
              <a:pPr algn="l"/>
              <a:endParaRPr lang="en-CA" sz="2400" dirty="0"/>
            </a:p>
          </p:txBody>
        </p:sp>
      </p:grpSp>
      <p:sp>
        <p:nvSpPr>
          <p:cNvPr id="137" name="Text Box 33">
            <a:extLst>
              <a:ext uri="{FF2B5EF4-FFF2-40B4-BE49-F238E27FC236}">
                <a16:creationId xmlns:a16="http://schemas.microsoft.com/office/drawing/2014/main" id="{A02C295C-FFFD-420F-BA2A-9EBE3CBE51C7}"/>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Sigmoid</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27586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4"/>
                                        </p:tgtEl>
                                        <p:attrNameLst>
                                          <p:attrName>style.visibility</p:attrName>
                                        </p:attrNameLst>
                                      </p:cBhvr>
                                      <p:to>
                                        <p:strVal val="visible"/>
                                      </p:to>
                                    </p:set>
                                    <p:anim calcmode="lin" valueType="num">
                                      <p:cBhvr additive="base">
                                        <p:cTn id="7" dur="500" fill="hold"/>
                                        <p:tgtEl>
                                          <p:spTgt spid="74"/>
                                        </p:tgtEl>
                                        <p:attrNameLst>
                                          <p:attrName>ppt_x</p:attrName>
                                        </p:attrNameLst>
                                      </p:cBhvr>
                                      <p:tavLst>
                                        <p:tav tm="0">
                                          <p:val>
                                            <p:strVal val="0-#ppt_w/2"/>
                                          </p:val>
                                        </p:tav>
                                        <p:tav tm="100000">
                                          <p:val>
                                            <p:strVal val="#ppt_x"/>
                                          </p:val>
                                        </p:tav>
                                      </p:tavLst>
                                    </p:anim>
                                    <p:anim calcmode="lin" valueType="num">
                                      <p:cBhvr additive="base">
                                        <p:cTn id="8" dur="500" fill="hold"/>
                                        <p:tgtEl>
                                          <p:spTgt spid="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1C49F17F-BB78-4FDA-9F1D-00C3E6B47E6D}"/>
              </a:ext>
            </a:extLst>
          </p:cNvPr>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131" name="Picture 6" descr="Image result for convolutional neural network">
            <a:extLst>
              <a:ext uri="{FF2B5EF4-FFF2-40B4-BE49-F238E27FC236}">
                <a16:creationId xmlns:a16="http://schemas.microsoft.com/office/drawing/2014/main" id="{1C08F8B9-EBA0-4CE7-B466-43FC4291C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40" name="Rectangle 139">
            <a:extLst>
              <a:ext uri="{FF2B5EF4-FFF2-40B4-BE49-F238E27FC236}">
                <a16:creationId xmlns:a16="http://schemas.microsoft.com/office/drawing/2014/main" id="{BF97EAC4-3B8F-498F-8673-8808FACFF5B0}"/>
              </a:ext>
            </a:extLst>
          </p:cNvPr>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41" name="Rectangle 140">
            <a:extLst>
              <a:ext uri="{FF2B5EF4-FFF2-40B4-BE49-F238E27FC236}">
                <a16:creationId xmlns:a16="http://schemas.microsoft.com/office/drawing/2014/main" id="{D9FF2392-123B-41CA-A5BD-F15499C5868F}"/>
              </a:ext>
            </a:extLst>
          </p:cNvPr>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42" name="Rectangle 141">
            <a:extLst>
              <a:ext uri="{FF2B5EF4-FFF2-40B4-BE49-F238E27FC236}">
                <a16:creationId xmlns:a16="http://schemas.microsoft.com/office/drawing/2014/main" id="{5B4BCB10-4CE1-4B45-89F8-40E8D73B5929}"/>
              </a:ext>
            </a:extLst>
          </p:cNvPr>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55" name="Rectangle 154">
            <a:extLst>
              <a:ext uri="{FF2B5EF4-FFF2-40B4-BE49-F238E27FC236}">
                <a16:creationId xmlns:a16="http://schemas.microsoft.com/office/drawing/2014/main" id="{1F5FD1C8-1A44-4908-8DDB-8A6F147D001B}"/>
              </a:ext>
            </a:extLst>
          </p:cNvPr>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pic>
        <p:nvPicPr>
          <p:cNvPr id="151" name="Picture 4" descr="Image result for sigmoid function">
            <a:extLst>
              <a:ext uri="{FF2B5EF4-FFF2-40B4-BE49-F238E27FC236}">
                <a16:creationId xmlns:a16="http://schemas.microsoft.com/office/drawing/2014/main" id="{96F9436D-C65B-4B04-92A3-FC923B3BBFA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61045" y="5131557"/>
            <a:ext cx="2469941" cy="1644929"/>
          </a:xfrm>
          <a:prstGeom prst="rect">
            <a:avLst/>
          </a:prstGeom>
          <a:noFill/>
          <a:extLst>
            <a:ext uri="{909E8E84-426E-40DD-AFC4-6F175D3DCCD1}">
              <a14:hiddenFill xmlns:a14="http://schemas.microsoft.com/office/drawing/2010/main">
                <a:solidFill>
                  <a:srgbClr val="FFFFFF"/>
                </a:solidFill>
              </a14:hiddenFill>
            </a:ext>
          </a:extLst>
        </p:spPr>
      </p:pic>
      <p:sp>
        <p:nvSpPr>
          <p:cNvPr id="152" name="Text Box 33">
            <a:extLst>
              <a:ext uri="{FF2B5EF4-FFF2-40B4-BE49-F238E27FC236}">
                <a16:creationId xmlns:a16="http://schemas.microsoft.com/office/drawing/2014/main" id="{7C0C5E2C-D9FE-4383-A0F0-609B6DDE846D}"/>
              </a:ext>
            </a:extLst>
          </p:cNvPr>
          <p:cNvSpPr txBox="1">
            <a:spLocks noChangeArrowheads="1"/>
          </p:cNvSpPr>
          <p:nvPr/>
        </p:nvSpPr>
        <p:spPr bwMode="auto">
          <a:xfrm>
            <a:off x="403427" y="4280118"/>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Sigmoid pushes all positive z to 1 and negative z to 0.</a:t>
            </a:r>
            <a:endParaRPr lang="en-CA" sz="2800" dirty="0">
              <a:latin typeface="Times New Roman" panose="02020603050405020304" pitchFamily="18" charset="0"/>
              <a:cs typeface="Times New Roman" panose="02020603050405020304" pitchFamily="18" charset="0"/>
            </a:endParaRPr>
          </a:p>
        </p:txBody>
      </p:sp>
      <p:grpSp>
        <p:nvGrpSpPr>
          <p:cNvPr id="8" name="Group 7">
            <a:extLst>
              <a:ext uri="{FF2B5EF4-FFF2-40B4-BE49-F238E27FC236}">
                <a16:creationId xmlns:a16="http://schemas.microsoft.com/office/drawing/2014/main" id="{E093031D-5944-4732-B22D-781DC3E9C53E}"/>
              </a:ext>
            </a:extLst>
          </p:cNvPr>
          <p:cNvGrpSpPr/>
          <p:nvPr/>
        </p:nvGrpSpPr>
        <p:grpSpPr>
          <a:xfrm>
            <a:off x="3388644" y="5135245"/>
            <a:ext cx="1888935" cy="1682316"/>
            <a:chOff x="3388644" y="5135245"/>
            <a:chExt cx="1888935" cy="1682316"/>
          </a:xfrm>
        </p:grpSpPr>
        <p:grpSp>
          <p:nvGrpSpPr>
            <p:cNvPr id="111" name="Group 110">
              <a:extLst>
                <a:ext uri="{FF2B5EF4-FFF2-40B4-BE49-F238E27FC236}">
                  <a16:creationId xmlns:a16="http://schemas.microsoft.com/office/drawing/2014/main" id="{D7932F97-A10E-425C-A0C8-9C6BD183E6CF}"/>
                </a:ext>
              </a:extLst>
            </p:cNvPr>
            <p:cNvGrpSpPr/>
            <p:nvPr/>
          </p:nvGrpSpPr>
          <p:grpSpPr>
            <a:xfrm>
              <a:off x="3404061" y="5135245"/>
              <a:ext cx="1797924" cy="1682316"/>
              <a:chOff x="354242" y="4953000"/>
              <a:chExt cx="1295694" cy="1328609"/>
            </a:xfrm>
          </p:grpSpPr>
          <p:sp>
            <p:nvSpPr>
              <p:cNvPr id="112" name="Rectangle 111">
                <a:extLst>
                  <a:ext uri="{FF2B5EF4-FFF2-40B4-BE49-F238E27FC236}">
                    <a16:creationId xmlns:a16="http://schemas.microsoft.com/office/drawing/2014/main" id="{AF719E09-2DE9-4499-9F11-DAC3DE5C5975}"/>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13" name="Oval 112">
                <a:extLst>
                  <a:ext uri="{FF2B5EF4-FFF2-40B4-BE49-F238E27FC236}">
                    <a16:creationId xmlns:a16="http://schemas.microsoft.com/office/drawing/2014/main" id="{BB9FEAAD-640C-4D54-98FB-DCDB047A6BCF}"/>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4" name="Oval 113">
                <a:extLst>
                  <a:ext uri="{FF2B5EF4-FFF2-40B4-BE49-F238E27FC236}">
                    <a16:creationId xmlns:a16="http://schemas.microsoft.com/office/drawing/2014/main" id="{EDB460AE-563C-4FF6-8D73-354457E2D626}"/>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5" name="Oval 114">
                <a:extLst>
                  <a:ext uri="{FF2B5EF4-FFF2-40B4-BE49-F238E27FC236}">
                    <a16:creationId xmlns:a16="http://schemas.microsoft.com/office/drawing/2014/main" id="{16B971FE-136C-4A3D-B2ED-E844E2BC019D}"/>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6" name="Oval 115">
                <a:extLst>
                  <a:ext uri="{FF2B5EF4-FFF2-40B4-BE49-F238E27FC236}">
                    <a16:creationId xmlns:a16="http://schemas.microsoft.com/office/drawing/2014/main" id="{3A3EFB7F-A243-4617-B816-5783D413FCC0}"/>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7" name="Oval 116">
                <a:extLst>
                  <a:ext uri="{FF2B5EF4-FFF2-40B4-BE49-F238E27FC236}">
                    <a16:creationId xmlns:a16="http://schemas.microsoft.com/office/drawing/2014/main" id="{A9680C98-4AF3-4D43-B3C9-7DAA145FC068}"/>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8" name="Oval 117">
                <a:extLst>
                  <a:ext uri="{FF2B5EF4-FFF2-40B4-BE49-F238E27FC236}">
                    <a16:creationId xmlns:a16="http://schemas.microsoft.com/office/drawing/2014/main" id="{05C92152-9A6B-465E-859B-8804DC3A63A4}"/>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7DF84854-C91A-4C57-A412-943CE7565C20}"/>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20766531-81EC-4124-B213-14C709D5E913}"/>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A86955C0-122F-4B63-883D-D1B22152A729}"/>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21882BB3-1352-4B81-99EB-224E7896C2A1}"/>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3A7C0196-AF0B-462E-BCC1-94781B675D29}"/>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4" name="Oval 123">
                <a:extLst>
                  <a:ext uri="{FF2B5EF4-FFF2-40B4-BE49-F238E27FC236}">
                    <a16:creationId xmlns:a16="http://schemas.microsoft.com/office/drawing/2014/main" id="{6D10F9B8-99B8-49AD-8EE4-4E57AA7179D9}"/>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5" name="Oval 124">
                <a:extLst>
                  <a:ext uri="{FF2B5EF4-FFF2-40B4-BE49-F238E27FC236}">
                    <a16:creationId xmlns:a16="http://schemas.microsoft.com/office/drawing/2014/main" id="{CC83D074-9642-4A5E-B6C6-29662D2A3CE1}"/>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6" name="Oval 125">
                <a:extLst>
                  <a:ext uri="{FF2B5EF4-FFF2-40B4-BE49-F238E27FC236}">
                    <a16:creationId xmlns:a16="http://schemas.microsoft.com/office/drawing/2014/main" id="{3247771B-09D3-49D4-AED8-60BE0B9D1DA0}"/>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7" name="Oval 126">
                <a:extLst>
                  <a:ext uri="{FF2B5EF4-FFF2-40B4-BE49-F238E27FC236}">
                    <a16:creationId xmlns:a16="http://schemas.microsoft.com/office/drawing/2014/main" id="{8525C886-B995-421D-9FF5-58AFE35758A1}"/>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8" name="Oval 127">
                <a:extLst>
                  <a:ext uri="{FF2B5EF4-FFF2-40B4-BE49-F238E27FC236}">
                    <a16:creationId xmlns:a16="http://schemas.microsoft.com/office/drawing/2014/main" id="{71FFBB99-C100-4272-9C23-D0FD399F936A}"/>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0" name="Oval 129">
                <a:extLst>
                  <a:ext uri="{FF2B5EF4-FFF2-40B4-BE49-F238E27FC236}">
                    <a16:creationId xmlns:a16="http://schemas.microsoft.com/office/drawing/2014/main" id="{94E05647-E95B-4933-B3BA-BA8E828A6E92}"/>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2" name="Oval 131">
                <a:extLst>
                  <a:ext uri="{FF2B5EF4-FFF2-40B4-BE49-F238E27FC236}">
                    <a16:creationId xmlns:a16="http://schemas.microsoft.com/office/drawing/2014/main" id="{0F732614-80E6-44C2-9BE6-482124059693}"/>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3" name="Oval 132">
                <a:extLst>
                  <a:ext uri="{FF2B5EF4-FFF2-40B4-BE49-F238E27FC236}">
                    <a16:creationId xmlns:a16="http://schemas.microsoft.com/office/drawing/2014/main" id="{EFE8BB54-4222-4548-A2AB-0D7D536532CF}"/>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4" name="Oval 133">
                <a:extLst>
                  <a:ext uri="{FF2B5EF4-FFF2-40B4-BE49-F238E27FC236}">
                    <a16:creationId xmlns:a16="http://schemas.microsoft.com/office/drawing/2014/main" id="{5EDEEEA0-18A5-427F-9A3C-981C14FF7108}"/>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5" name="Oval 134">
                <a:extLst>
                  <a:ext uri="{FF2B5EF4-FFF2-40B4-BE49-F238E27FC236}">
                    <a16:creationId xmlns:a16="http://schemas.microsoft.com/office/drawing/2014/main" id="{3CF27715-49E6-4EA6-9CBC-DE8E739B1F86}"/>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6" name="Oval 135">
                <a:extLst>
                  <a:ext uri="{FF2B5EF4-FFF2-40B4-BE49-F238E27FC236}">
                    <a16:creationId xmlns:a16="http://schemas.microsoft.com/office/drawing/2014/main" id="{B9C71238-0304-4A82-8576-6E142BD4DC67}"/>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7" name="Oval 136">
                <a:extLst>
                  <a:ext uri="{FF2B5EF4-FFF2-40B4-BE49-F238E27FC236}">
                    <a16:creationId xmlns:a16="http://schemas.microsoft.com/office/drawing/2014/main" id="{ED748E48-858C-4786-9CD4-E22D25C9FC96}"/>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8" name="Oval 137">
                <a:extLst>
                  <a:ext uri="{FF2B5EF4-FFF2-40B4-BE49-F238E27FC236}">
                    <a16:creationId xmlns:a16="http://schemas.microsoft.com/office/drawing/2014/main" id="{01C2D942-5C5B-4987-93C4-8B1DFECF14CA}"/>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9" name="Oval 138">
                <a:extLst>
                  <a:ext uri="{FF2B5EF4-FFF2-40B4-BE49-F238E27FC236}">
                    <a16:creationId xmlns:a16="http://schemas.microsoft.com/office/drawing/2014/main" id="{E834F5C2-34E5-4079-B19B-02AAEEE2E5AE}"/>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43" name="Oval 142">
                <a:extLst>
                  <a:ext uri="{FF2B5EF4-FFF2-40B4-BE49-F238E27FC236}">
                    <a16:creationId xmlns:a16="http://schemas.microsoft.com/office/drawing/2014/main" id="{6ADD2C8E-3163-4101-B44D-82EB99A02BE5}"/>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4" name="Oval 143">
                <a:extLst>
                  <a:ext uri="{FF2B5EF4-FFF2-40B4-BE49-F238E27FC236}">
                    <a16:creationId xmlns:a16="http://schemas.microsoft.com/office/drawing/2014/main" id="{DF150338-EA79-472D-A339-36A93B28EC83}"/>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5" name="Oval 144">
                <a:extLst>
                  <a:ext uri="{FF2B5EF4-FFF2-40B4-BE49-F238E27FC236}">
                    <a16:creationId xmlns:a16="http://schemas.microsoft.com/office/drawing/2014/main" id="{A8F3214B-D564-4217-A897-D5AA739940A9}"/>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6" name="Oval 145">
                <a:extLst>
                  <a:ext uri="{FF2B5EF4-FFF2-40B4-BE49-F238E27FC236}">
                    <a16:creationId xmlns:a16="http://schemas.microsoft.com/office/drawing/2014/main" id="{15882B7B-E22A-446A-A085-17CCAEB243CD}"/>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7" name="Oval 146">
                <a:extLst>
                  <a:ext uri="{FF2B5EF4-FFF2-40B4-BE49-F238E27FC236}">
                    <a16:creationId xmlns:a16="http://schemas.microsoft.com/office/drawing/2014/main" id="{944A0C23-12F2-4D36-B257-CCF23A4BA9E1}"/>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8" name="Oval 147">
                <a:extLst>
                  <a:ext uri="{FF2B5EF4-FFF2-40B4-BE49-F238E27FC236}">
                    <a16:creationId xmlns:a16="http://schemas.microsoft.com/office/drawing/2014/main" id="{A6F67E48-4C5D-473E-9EB0-C13D7E3C27C6}"/>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49" name="Oval 148">
                <a:extLst>
                  <a:ext uri="{FF2B5EF4-FFF2-40B4-BE49-F238E27FC236}">
                    <a16:creationId xmlns:a16="http://schemas.microsoft.com/office/drawing/2014/main" id="{3257ABD6-1271-4C38-BC7D-2AF20728F350}"/>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50" name="Oval 149">
                <a:extLst>
                  <a:ext uri="{FF2B5EF4-FFF2-40B4-BE49-F238E27FC236}">
                    <a16:creationId xmlns:a16="http://schemas.microsoft.com/office/drawing/2014/main" id="{4BB0EE30-66C2-49D3-9CC8-1B646A575426}"/>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161" name="Straight Connector 160">
              <a:extLst>
                <a:ext uri="{FF2B5EF4-FFF2-40B4-BE49-F238E27FC236}">
                  <a16:creationId xmlns:a16="http://schemas.microsoft.com/office/drawing/2014/main" id="{FF63D0CB-7873-48CC-9102-2770F977CCDF}"/>
                </a:ext>
              </a:extLst>
            </p:cNvPr>
            <p:cNvCxnSpPr>
              <a:cxnSpLocks/>
              <a:stCxn id="112"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221" name="Straight Connector 220">
              <a:extLst>
                <a:ext uri="{FF2B5EF4-FFF2-40B4-BE49-F238E27FC236}">
                  <a16:creationId xmlns:a16="http://schemas.microsoft.com/office/drawing/2014/main" id="{2C9EAF75-BC24-4673-9AF3-74066762C580}"/>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sp>
          <p:nvSpPr>
            <p:cNvPr id="4" name="Rectangle 3">
              <a:extLst>
                <a:ext uri="{FF2B5EF4-FFF2-40B4-BE49-F238E27FC236}">
                  <a16:creationId xmlns:a16="http://schemas.microsoft.com/office/drawing/2014/main" id="{BA11CBEB-A721-4E60-AC82-29EABF61B03E}"/>
                </a:ext>
              </a:extLst>
            </p:cNvPr>
            <p:cNvSpPr/>
            <p:nvPr/>
          </p:nvSpPr>
          <p:spPr>
            <a:xfrm>
              <a:off x="3921357" y="5541476"/>
              <a:ext cx="782046" cy="786384"/>
            </a:xfrm>
            <a:prstGeom prst="rect">
              <a:avLst/>
            </a:prstGeom>
            <a:ln w="25400">
              <a:solidFill>
                <a:srgbClr val="000066"/>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7" name="Group 6">
            <a:extLst>
              <a:ext uri="{FF2B5EF4-FFF2-40B4-BE49-F238E27FC236}">
                <a16:creationId xmlns:a16="http://schemas.microsoft.com/office/drawing/2014/main" id="{B37C30B6-95A8-4102-BDA9-E6D5C30213FB}"/>
              </a:ext>
            </a:extLst>
          </p:cNvPr>
          <p:cNvGrpSpPr/>
          <p:nvPr/>
        </p:nvGrpSpPr>
        <p:grpSpPr>
          <a:xfrm>
            <a:off x="5035445" y="4748552"/>
            <a:ext cx="2394055" cy="2071348"/>
            <a:chOff x="5035445" y="4748552"/>
            <a:chExt cx="2394055" cy="2071348"/>
          </a:xfrm>
        </p:grpSpPr>
        <p:grpSp>
          <p:nvGrpSpPr>
            <p:cNvPr id="6" name="Group 5">
              <a:extLst>
                <a:ext uri="{FF2B5EF4-FFF2-40B4-BE49-F238E27FC236}">
                  <a16:creationId xmlns:a16="http://schemas.microsoft.com/office/drawing/2014/main" id="{EEF79490-853B-4A65-9D4A-2E45B296ED2B}"/>
                </a:ext>
              </a:extLst>
            </p:cNvPr>
            <p:cNvGrpSpPr/>
            <p:nvPr/>
          </p:nvGrpSpPr>
          <p:grpSpPr>
            <a:xfrm>
              <a:off x="5035445" y="4748552"/>
              <a:ext cx="2318461" cy="2071348"/>
              <a:chOff x="5035445" y="4748552"/>
              <a:chExt cx="2318461" cy="2071348"/>
            </a:xfrm>
          </p:grpSpPr>
          <mc:AlternateContent xmlns:mc="http://schemas.openxmlformats.org/markup-compatibility/2006" xmlns:a14="http://schemas.microsoft.com/office/drawing/2010/main">
            <mc:Choice Requires="a14">
              <p:sp>
                <p:nvSpPr>
                  <p:cNvPr id="192" name="Text Box 33">
                    <a:extLst>
                      <a:ext uri="{FF2B5EF4-FFF2-40B4-BE49-F238E27FC236}">
                        <a16:creationId xmlns:a16="http://schemas.microsoft.com/office/drawing/2014/main" id="{377754C2-4ECF-4328-835C-4E59AF2B42BC}"/>
                      </a:ext>
                    </a:extLst>
                  </p:cNvPr>
                  <p:cNvSpPr txBox="1">
                    <a:spLocks noChangeArrowheads="1"/>
                  </p:cNvSpPr>
                  <p:nvPr/>
                </p:nvSpPr>
                <p:spPr bwMode="auto">
                  <a:xfrm>
                    <a:off x="5035445" y="4748552"/>
                    <a:ext cx="610982" cy="6463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r>
                            <a:rPr lang="en-CA" sz="3600" i="1" smtClean="0">
                              <a:solidFill>
                                <a:schemeClr val="tx1"/>
                              </a:solidFill>
                              <a:latin typeface="Cambria Math" panose="02040503050406030204" pitchFamily="18" charset="0"/>
                              <a:sym typeface="Symbol" panose="05050102010706020507" pitchFamily="18" charset="2"/>
                            </a:rPr>
                            <m:t></m:t>
                          </m:r>
                        </m:oMath>
                      </m:oMathPara>
                    </a14:m>
                    <a:endParaRPr lang="en-CA" sz="3600" b="1" dirty="0">
                      <a:solidFill>
                        <a:schemeClr val="tx1"/>
                      </a:solidFill>
                      <a:latin typeface="Times New Roman" panose="02020603050405020304" pitchFamily="18" charset="0"/>
                      <a:cs typeface="Times New Roman" panose="02020603050405020304" pitchFamily="18" charset="0"/>
                    </a:endParaRPr>
                  </a:p>
                </p:txBody>
              </p:sp>
            </mc:Choice>
            <mc:Fallback xmlns="">
              <p:sp>
                <p:nvSpPr>
                  <p:cNvPr id="192" name="Text Box 33">
                    <a:extLst>
                      <a:ext uri="{FF2B5EF4-FFF2-40B4-BE49-F238E27FC236}">
                        <a16:creationId xmlns:a16="http://schemas.microsoft.com/office/drawing/2014/main" id="{377754C2-4ECF-4328-835C-4E59AF2B42BC}"/>
                      </a:ext>
                    </a:extLst>
                  </p:cNvPr>
                  <p:cNvSpPr txBox="1">
                    <a:spLocks noRot="1" noChangeAspect="1" noMove="1" noResize="1" noEditPoints="1" noAdjustHandles="1" noChangeArrowheads="1" noChangeShapeType="1" noTextEdit="1"/>
                  </p:cNvSpPr>
                  <p:nvPr/>
                </p:nvSpPr>
                <p:spPr bwMode="auto">
                  <a:xfrm>
                    <a:off x="5035445" y="4748552"/>
                    <a:ext cx="610982" cy="646331"/>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5" name="Group 4">
                <a:extLst>
                  <a:ext uri="{FF2B5EF4-FFF2-40B4-BE49-F238E27FC236}">
                    <a16:creationId xmlns:a16="http://schemas.microsoft.com/office/drawing/2014/main" id="{BA00D379-7FF1-4FF4-B7E0-5D958CADD6DE}"/>
                  </a:ext>
                </a:extLst>
              </p:cNvPr>
              <p:cNvGrpSpPr/>
              <p:nvPr/>
            </p:nvGrpSpPr>
            <p:grpSpPr>
              <a:xfrm>
                <a:off x="5555982" y="5137584"/>
                <a:ext cx="1797924" cy="1682316"/>
                <a:chOff x="5555982" y="5175684"/>
                <a:chExt cx="1797924" cy="1682316"/>
              </a:xfrm>
            </p:grpSpPr>
            <p:sp>
              <p:nvSpPr>
                <p:cNvPr id="223" name="Rectangle 222">
                  <a:extLst>
                    <a:ext uri="{FF2B5EF4-FFF2-40B4-BE49-F238E27FC236}">
                      <a16:creationId xmlns:a16="http://schemas.microsoft.com/office/drawing/2014/main" id="{7642E571-C18B-4658-907E-3BE86CF8CF40}"/>
                    </a:ext>
                  </a:extLst>
                </p:cNvPr>
                <p:cNvSpPr/>
                <p:nvPr/>
              </p:nvSpPr>
              <p:spPr>
                <a:xfrm>
                  <a:off x="5555982" y="5175684"/>
                  <a:ext cx="1797924" cy="168231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24" name="Oval 223">
                  <a:extLst>
                    <a:ext uri="{FF2B5EF4-FFF2-40B4-BE49-F238E27FC236}">
                      <a16:creationId xmlns:a16="http://schemas.microsoft.com/office/drawing/2014/main" id="{42EF5226-BE72-436C-8E06-DAFDD31FEFA2}"/>
                    </a:ext>
                  </a:extLst>
                </p:cNvPr>
                <p:cNvSpPr/>
                <p:nvPr/>
              </p:nvSpPr>
              <p:spPr>
                <a:xfrm>
                  <a:off x="6057665" y="5535017"/>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5" name="Oval 224">
                  <a:extLst>
                    <a:ext uri="{FF2B5EF4-FFF2-40B4-BE49-F238E27FC236}">
                      <a16:creationId xmlns:a16="http://schemas.microsoft.com/office/drawing/2014/main" id="{A25E3E27-C05A-4238-9069-5E6201415045}"/>
                    </a:ext>
                  </a:extLst>
                </p:cNvPr>
                <p:cNvSpPr/>
                <p:nvPr/>
              </p:nvSpPr>
              <p:spPr>
                <a:xfrm>
                  <a:off x="6157229" y="5581915"/>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6" name="Oval 225">
                  <a:extLst>
                    <a:ext uri="{FF2B5EF4-FFF2-40B4-BE49-F238E27FC236}">
                      <a16:creationId xmlns:a16="http://schemas.microsoft.com/office/drawing/2014/main" id="{41BF266E-E4FF-44C4-97B1-E71B131DE5F9}"/>
                    </a:ext>
                  </a:extLst>
                </p:cNvPr>
                <p:cNvSpPr/>
                <p:nvPr/>
              </p:nvSpPr>
              <p:spPr>
                <a:xfrm>
                  <a:off x="6139287" y="5801103"/>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7" name="Oval 226">
                  <a:extLst>
                    <a:ext uri="{FF2B5EF4-FFF2-40B4-BE49-F238E27FC236}">
                      <a16:creationId xmlns:a16="http://schemas.microsoft.com/office/drawing/2014/main" id="{E7A3E4EF-B493-4EC4-8134-01A7B42D3D28}"/>
                    </a:ext>
                  </a:extLst>
                </p:cNvPr>
                <p:cNvSpPr/>
                <p:nvPr/>
              </p:nvSpPr>
              <p:spPr>
                <a:xfrm>
                  <a:off x="6676487" y="5764215"/>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8" name="Oval 227">
                  <a:extLst>
                    <a:ext uri="{FF2B5EF4-FFF2-40B4-BE49-F238E27FC236}">
                      <a16:creationId xmlns:a16="http://schemas.microsoft.com/office/drawing/2014/main" id="{BB2273DE-40D8-4924-B64B-11D5D4DD3DFF}"/>
                    </a:ext>
                  </a:extLst>
                </p:cNvPr>
                <p:cNvSpPr/>
                <p:nvPr/>
              </p:nvSpPr>
              <p:spPr>
                <a:xfrm>
                  <a:off x="6780109" y="6187158"/>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29" name="Oval 228">
                  <a:extLst>
                    <a:ext uri="{FF2B5EF4-FFF2-40B4-BE49-F238E27FC236}">
                      <a16:creationId xmlns:a16="http://schemas.microsoft.com/office/drawing/2014/main" id="{20B361A2-FD9E-47C4-87D4-9FCD1463E4C6}"/>
                    </a:ext>
                  </a:extLst>
                </p:cNvPr>
                <p:cNvSpPr/>
                <p:nvPr/>
              </p:nvSpPr>
              <p:spPr>
                <a:xfrm>
                  <a:off x="6074329" y="6073372"/>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34" name="Oval 233">
                  <a:extLst>
                    <a:ext uri="{FF2B5EF4-FFF2-40B4-BE49-F238E27FC236}">
                      <a16:creationId xmlns:a16="http://schemas.microsoft.com/office/drawing/2014/main" id="{D3F7B18B-70D8-42E1-B9C2-DC17558FA498}"/>
                    </a:ext>
                  </a:extLst>
                </p:cNvPr>
                <p:cNvSpPr/>
                <p:nvPr/>
              </p:nvSpPr>
              <p:spPr>
                <a:xfrm>
                  <a:off x="6045971" y="6159350"/>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35" name="Oval 234">
                  <a:extLst>
                    <a:ext uri="{FF2B5EF4-FFF2-40B4-BE49-F238E27FC236}">
                      <a16:creationId xmlns:a16="http://schemas.microsoft.com/office/drawing/2014/main" id="{604B02BE-AAFE-438A-A670-85F254EDD26E}"/>
                    </a:ext>
                  </a:extLst>
                </p:cNvPr>
                <p:cNvSpPr/>
                <p:nvPr/>
              </p:nvSpPr>
              <p:spPr>
                <a:xfrm>
                  <a:off x="5989622" y="5606000"/>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36" name="Oval 235">
                  <a:extLst>
                    <a:ext uri="{FF2B5EF4-FFF2-40B4-BE49-F238E27FC236}">
                      <a16:creationId xmlns:a16="http://schemas.microsoft.com/office/drawing/2014/main" id="{D00F30BB-5C05-4523-BAE5-BEA269802981}"/>
                    </a:ext>
                  </a:extLst>
                </p:cNvPr>
                <p:cNvSpPr/>
                <p:nvPr/>
              </p:nvSpPr>
              <p:spPr>
                <a:xfrm>
                  <a:off x="6803043" y="5574021"/>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37" name="Oval 236">
                  <a:extLst>
                    <a:ext uri="{FF2B5EF4-FFF2-40B4-BE49-F238E27FC236}">
                      <a16:creationId xmlns:a16="http://schemas.microsoft.com/office/drawing/2014/main" id="{F03E1F14-7273-4E1F-9630-03ABBA9436B8}"/>
                    </a:ext>
                  </a:extLst>
                </p:cNvPr>
                <p:cNvSpPr/>
                <p:nvPr/>
              </p:nvSpPr>
              <p:spPr>
                <a:xfrm>
                  <a:off x="6659273" y="5623317"/>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38" name="Oval 237">
                  <a:extLst>
                    <a:ext uri="{FF2B5EF4-FFF2-40B4-BE49-F238E27FC236}">
                      <a16:creationId xmlns:a16="http://schemas.microsoft.com/office/drawing/2014/main" id="{6319E4ED-95E2-43E5-9A2C-1E284B12C0C9}"/>
                    </a:ext>
                  </a:extLst>
                </p:cNvPr>
                <p:cNvSpPr/>
                <p:nvPr/>
              </p:nvSpPr>
              <p:spPr>
                <a:xfrm>
                  <a:off x="6106844" y="6253154"/>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39" name="Oval 238">
                  <a:extLst>
                    <a:ext uri="{FF2B5EF4-FFF2-40B4-BE49-F238E27FC236}">
                      <a16:creationId xmlns:a16="http://schemas.microsoft.com/office/drawing/2014/main" id="{24A5C99E-C139-45BC-B4AF-4A227BF0D339}"/>
                    </a:ext>
                  </a:extLst>
                </p:cNvPr>
                <p:cNvSpPr/>
                <p:nvPr/>
              </p:nvSpPr>
              <p:spPr>
                <a:xfrm>
                  <a:off x="6087645" y="6322167"/>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40" name="Oval 239">
                  <a:extLst>
                    <a:ext uri="{FF2B5EF4-FFF2-40B4-BE49-F238E27FC236}">
                      <a16:creationId xmlns:a16="http://schemas.microsoft.com/office/drawing/2014/main" id="{2018B44A-6BFC-4F18-A9AF-E449FC68ACE6}"/>
                    </a:ext>
                  </a:extLst>
                </p:cNvPr>
                <p:cNvSpPr/>
                <p:nvPr/>
              </p:nvSpPr>
              <p:spPr>
                <a:xfrm>
                  <a:off x="6037691" y="5640374"/>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41" name="Oval 240">
                  <a:extLst>
                    <a:ext uri="{FF2B5EF4-FFF2-40B4-BE49-F238E27FC236}">
                      <a16:creationId xmlns:a16="http://schemas.microsoft.com/office/drawing/2014/main" id="{4102CDC4-4BDB-481F-BB61-80B9C4C0A7AF}"/>
                    </a:ext>
                  </a:extLst>
                </p:cNvPr>
                <p:cNvSpPr/>
                <p:nvPr/>
              </p:nvSpPr>
              <p:spPr>
                <a:xfrm>
                  <a:off x="6758854" y="5803172"/>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42" name="Oval 241">
                  <a:extLst>
                    <a:ext uri="{FF2B5EF4-FFF2-40B4-BE49-F238E27FC236}">
                      <a16:creationId xmlns:a16="http://schemas.microsoft.com/office/drawing/2014/main" id="{F96F5F04-5CFE-4215-9D31-CB6BC9DF5706}"/>
                    </a:ext>
                  </a:extLst>
                </p:cNvPr>
                <p:cNvSpPr/>
                <p:nvPr/>
              </p:nvSpPr>
              <p:spPr>
                <a:xfrm>
                  <a:off x="6706529" y="6119156"/>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43" name="Oval 242">
                  <a:extLst>
                    <a:ext uri="{FF2B5EF4-FFF2-40B4-BE49-F238E27FC236}">
                      <a16:creationId xmlns:a16="http://schemas.microsoft.com/office/drawing/2014/main" id="{78931D1B-0DD1-4709-B714-5813846F075E}"/>
                    </a:ext>
                  </a:extLst>
                </p:cNvPr>
                <p:cNvSpPr/>
                <p:nvPr/>
              </p:nvSpPr>
              <p:spPr>
                <a:xfrm>
                  <a:off x="6771555" y="5835627"/>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44" name="Oval 243">
                  <a:extLst>
                    <a:ext uri="{FF2B5EF4-FFF2-40B4-BE49-F238E27FC236}">
                      <a16:creationId xmlns:a16="http://schemas.microsoft.com/office/drawing/2014/main" id="{B0DD39AB-29DD-45F6-8716-CA3C4322ABD4}"/>
                    </a:ext>
                  </a:extLst>
                </p:cNvPr>
                <p:cNvSpPr/>
                <p:nvPr/>
              </p:nvSpPr>
              <p:spPr>
                <a:xfrm>
                  <a:off x="6392996" y="6211847"/>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45" name="Oval 244">
                  <a:extLst>
                    <a:ext uri="{FF2B5EF4-FFF2-40B4-BE49-F238E27FC236}">
                      <a16:creationId xmlns:a16="http://schemas.microsoft.com/office/drawing/2014/main" id="{E5028EEA-6601-432C-BC21-AFCA70BEC012}"/>
                    </a:ext>
                  </a:extLst>
                </p:cNvPr>
                <p:cNvSpPr/>
                <p:nvPr/>
              </p:nvSpPr>
              <p:spPr>
                <a:xfrm>
                  <a:off x="6052897" y="5959955"/>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46" name="Oval 245">
                  <a:extLst>
                    <a:ext uri="{FF2B5EF4-FFF2-40B4-BE49-F238E27FC236}">
                      <a16:creationId xmlns:a16="http://schemas.microsoft.com/office/drawing/2014/main" id="{BD5A5834-C618-41F1-939F-73F8FA212033}"/>
                    </a:ext>
                  </a:extLst>
                </p:cNvPr>
                <p:cNvSpPr/>
                <p:nvPr/>
              </p:nvSpPr>
              <p:spPr>
                <a:xfrm>
                  <a:off x="6565911" y="5548692"/>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47" name="Oval 246">
                  <a:extLst>
                    <a:ext uri="{FF2B5EF4-FFF2-40B4-BE49-F238E27FC236}">
                      <a16:creationId xmlns:a16="http://schemas.microsoft.com/office/drawing/2014/main" id="{6ACF32D2-14D5-4743-B588-B5A01400F9F9}"/>
                    </a:ext>
                  </a:extLst>
                </p:cNvPr>
                <p:cNvSpPr/>
                <p:nvPr/>
              </p:nvSpPr>
              <p:spPr>
                <a:xfrm>
                  <a:off x="6123515" y="6345596"/>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48" name="Oval 247">
                  <a:extLst>
                    <a:ext uri="{FF2B5EF4-FFF2-40B4-BE49-F238E27FC236}">
                      <a16:creationId xmlns:a16="http://schemas.microsoft.com/office/drawing/2014/main" id="{35EE9AA0-3E53-46DC-9585-42E8700A3C5E}"/>
                    </a:ext>
                  </a:extLst>
                </p:cNvPr>
                <p:cNvSpPr/>
                <p:nvPr/>
              </p:nvSpPr>
              <p:spPr>
                <a:xfrm>
                  <a:off x="6753089" y="6305865"/>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49" name="Oval 248">
                  <a:extLst>
                    <a:ext uri="{FF2B5EF4-FFF2-40B4-BE49-F238E27FC236}">
                      <a16:creationId xmlns:a16="http://schemas.microsoft.com/office/drawing/2014/main" id="{DE2CCFFA-957C-49C2-99A8-115E2783C044}"/>
                    </a:ext>
                  </a:extLst>
                </p:cNvPr>
                <p:cNvSpPr/>
                <p:nvPr/>
              </p:nvSpPr>
              <p:spPr>
                <a:xfrm>
                  <a:off x="6799819" y="6134947"/>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50" name="Oval 249">
                  <a:extLst>
                    <a:ext uri="{FF2B5EF4-FFF2-40B4-BE49-F238E27FC236}">
                      <a16:creationId xmlns:a16="http://schemas.microsoft.com/office/drawing/2014/main" id="{73E05AEE-1EC8-4DC9-B479-45AD8917A09F}"/>
                    </a:ext>
                  </a:extLst>
                </p:cNvPr>
                <p:cNvSpPr/>
                <p:nvPr/>
              </p:nvSpPr>
              <p:spPr>
                <a:xfrm>
                  <a:off x="6128237" y="5545764"/>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51" name="Oval 250">
                  <a:extLst>
                    <a:ext uri="{FF2B5EF4-FFF2-40B4-BE49-F238E27FC236}">
                      <a16:creationId xmlns:a16="http://schemas.microsoft.com/office/drawing/2014/main" id="{EFE2E091-BD03-498B-A880-7F55ECEB8CDA}"/>
                    </a:ext>
                  </a:extLst>
                </p:cNvPr>
                <p:cNvSpPr/>
                <p:nvPr/>
              </p:nvSpPr>
              <p:spPr>
                <a:xfrm>
                  <a:off x="6409480" y="6344307"/>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52" name="Oval 251">
                  <a:extLst>
                    <a:ext uri="{FF2B5EF4-FFF2-40B4-BE49-F238E27FC236}">
                      <a16:creationId xmlns:a16="http://schemas.microsoft.com/office/drawing/2014/main" id="{45242622-99AC-4AEA-BEB7-342BDAA3A0BF}"/>
                    </a:ext>
                  </a:extLst>
                </p:cNvPr>
                <p:cNvSpPr/>
                <p:nvPr/>
              </p:nvSpPr>
              <p:spPr>
                <a:xfrm>
                  <a:off x="6035628" y="6245260"/>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53" name="Oval 252">
                  <a:extLst>
                    <a:ext uri="{FF2B5EF4-FFF2-40B4-BE49-F238E27FC236}">
                      <a16:creationId xmlns:a16="http://schemas.microsoft.com/office/drawing/2014/main" id="{E1532438-904D-4183-870D-55177C13146C}"/>
                    </a:ext>
                  </a:extLst>
                </p:cNvPr>
                <p:cNvSpPr/>
                <p:nvPr/>
              </p:nvSpPr>
              <p:spPr>
                <a:xfrm>
                  <a:off x="6404990" y="6055395"/>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4" name="Oval 253">
                  <a:extLst>
                    <a:ext uri="{FF2B5EF4-FFF2-40B4-BE49-F238E27FC236}">
                      <a16:creationId xmlns:a16="http://schemas.microsoft.com/office/drawing/2014/main" id="{6B2BE920-B3CB-46EE-9385-E8396ED04A9D}"/>
                    </a:ext>
                  </a:extLst>
                </p:cNvPr>
                <p:cNvSpPr/>
                <p:nvPr/>
              </p:nvSpPr>
              <p:spPr>
                <a:xfrm>
                  <a:off x="6598635" y="6309889"/>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5" name="Oval 254">
                  <a:extLst>
                    <a:ext uri="{FF2B5EF4-FFF2-40B4-BE49-F238E27FC236}">
                      <a16:creationId xmlns:a16="http://schemas.microsoft.com/office/drawing/2014/main" id="{7698DE37-C301-4255-B282-5FC93316303A}"/>
                    </a:ext>
                  </a:extLst>
                </p:cNvPr>
                <p:cNvSpPr/>
                <p:nvPr/>
              </p:nvSpPr>
              <p:spPr>
                <a:xfrm>
                  <a:off x="6211130" y="6278747"/>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6" name="Oval 255">
                  <a:extLst>
                    <a:ext uri="{FF2B5EF4-FFF2-40B4-BE49-F238E27FC236}">
                      <a16:creationId xmlns:a16="http://schemas.microsoft.com/office/drawing/2014/main" id="{CE640C54-C35E-4A33-AEAB-262E84C9F826}"/>
                    </a:ext>
                  </a:extLst>
                </p:cNvPr>
                <p:cNvSpPr/>
                <p:nvPr/>
              </p:nvSpPr>
              <p:spPr>
                <a:xfrm>
                  <a:off x="6027971" y="5813158"/>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7" name="Oval 256">
                  <a:extLst>
                    <a:ext uri="{FF2B5EF4-FFF2-40B4-BE49-F238E27FC236}">
                      <a16:creationId xmlns:a16="http://schemas.microsoft.com/office/drawing/2014/main" id="{D21CB1EC-625A-4034-95CE-D34A6FD5A9C7}"/>
                    </a:ext>
                  </a:extLst>
                </p:cNvPr>
                <p:cNvSpPr/>
                <p:nvPr/>
              </p:nvSpPr>
              <p:spPr>
                <a:xfrm>
                  <a:off x="6418978" y="5533727"/>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8" name="Oval 257">
                  <a:extLst>
                    <a:ext uri="{FF2B5EF4-FFF2-40B4-BE49-F238E27FC236}">
                      <a16:creationId xmlns:a16="http://schemas.microsoft.com/office/drawing/2014/main" id="{F258D3DA-C4D0-4966-B119-E29BC2FD965E}"/>
                    </a:ext>
                  </a:extLst>
                </p:cNvPr>
                <p:cNvSpPr/>
                <p:nvPr/>
              </p:nvSpPr>
              <p:spPr>
                <a:xfrm>
                  <a:off x="6778837" y="5656077"/>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59" name="Oval 258">
                  <a:extLst>
                    <a:ext uri="{FF2B5EF4-FFF2-40B4-BE49-F238E27FC236}">
                      <a16:creationId xmlns:a16="http://schemas.microsoft.com/office/drawing/2014/main" id="{1DE28B9F-8E21-4ECF-86FE-A75E978FA3E5}"/>
                    </a:ext>
                  </a:extLst>
                </p:cNvPr>
                <p:cNvSpPr/>
                <p:nvPr/>
              </p:nvSpPr>
              <p:spPr>
                <a:xfrm>
                  <a:off x="6841340" y="5562519"/>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60" name="Oval 259">
                  <a:extLst>
                    <a:ext uri="{FF2B5EF4-FFF2-40B4-BE49-F238E27FC236}">
                      <a16:creationId xmlns:a16="http://schemas.microsoft.com/office/drawing/2014/main" id="{0FA9CACA-EB48-4D0D-AFCF-69B0FEC04C77}"/>
                    </a:ext>
                  </a:extLst>
                </p:cNvPr>
                <p:cNvSpPr/>
                <p:nvPr/>
              </p:nvSpPr>
              <p:spPr>
                <a:xfrm>
                  <a:off x="6749531" y="5515720"/>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sp>
            <p:nvSpPr>
              <p:cNvPr id="302" name="Arrow: Curved Right 301">
                <a:extLst>
                  <a:ext uri="{FF2B5EF4-FFF2-40B4-BE49-F238E27FC236}">
                    <a16:creationId xmlns:a16="http://schemas.microsoft.com/office/drawing/2014/main" id="{0DAB7A0B-FC50-4224-A19B-500710A5E362}"/>
                  </a:ext>
                </a:extLst>
              </p:cNvPr>
              <p:cNvSpPr/>
              <p:nvPr/>
            </p:nvSpPr>
            <p:spPr>
              <a:xfrm rot="16200000" flipH="1">
                <a:off x="5325806" y="4645667"/>
                <a:ext cx="194917" cy="618429"/>
              </a:xfrm>
              <a:prstGeom prst="curvedRightArrow">
                <a:avLst/>
              </a:prstGeom>
              <a:ln w="25400">
                <a:solidFill>
                  <a:schemeClr val="tx1"/>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cxnSp>
          <p:nvCxnSpPr>
            <p:cNvPr id="261" name="Straight Connector 260">
              <a:extLst>
                <a:ext uri="{FF2B5EF4-FFF2-40B4-BE49-F238E27FC236}">
                  <a16:creationId xmlns:a16="http://schemas.microsoft.com/office/drawing/2014/main" id="{CEB16F65-8477-482F-B22A-DB093E43DD25}"/>
                </a:ext>
              </a:extLst>
            </p:cNvPr>
            <p:cNvCxnSpPr>
              <a:cxnSpLocks/>
              <a:stCxn id="223" idx="0"/>
            </p:cNvCxnSpPr>
            <p:nvPr/>
          </p:nvCxnSpPr>
          <p:spPr bwMode="auto">
            <a:xfrm>
              <a:off x="6454944" y="5137584"/>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262" name="Straight Connector 261">
              <a:extLst>
                <a:ext uri="{FF2B5EF4-FFF2-40B4-BE49-F238E27FC236}">
                  <a16:creationId xmlns:a16="http://schemas.microsoft.com/office/drawing/2014/main" id="{5BFDE88D-3FA3-4942-AA91-21F87BEB9EA0}"/>
                </a:ext>
              </a:extLst>
            </p:cNvPr>
            <p:cNvCxnSpPr>
              <a:cxnSpLocks/>
            </p:cNvCxnSpPr>
            <p:nvPr/>
          </p:nvCxnSpPr>
          <p:spPr bwMode="auto">
            <a:xfrm>
              <a:off x="5540565" y="5971910"/>
              <a:ext cx="1888935" cy="0"/>
            </a:xfrm>
            <a:prstGeom prst="line">
              <a:avLst/>
            </a:prstGeom>
            <a:noFill/>
            <a:ln w="12700" cap="sq" cmpd="sng" algn="ctr">
              <a:solidFill>
                <a:schemeClr val="bg2"/>
              </a:solidFill>
              <a:prstDash val="solid"/>
              <a:round/>
              <a:headEnd type="none" w="med" len="med"/>
              <a:tailEnd type="none" w="med" len="med"/>
            </a:ln>
            <a:effectLst/>
          </p:spPr>
        </p:cxnSp>
        <p:sp>
          <p:nvSpPr>
            <p:cNvPr id="263" name="Rectangle 262">
              <a:extLst>
                <a:ext uri="{FF2B5EF4-FFF2-40B4-BE49-F238E27FC236}">
                  <a16:creationId xmlns:a16="http://schemas.microsoft.com/office/drawing/2014/main" id="{F60191AF-B5A0-4804-ADC5-0440B0F4FB9D}"/>
                </a:ext>
              </a:extLst>
            </p:cNvPr>
            <p:cNvSpPr/>
            <p:nvPr/>
          </p:nvSpPr>
          <p:spPr>
            <a:xfrm>
              <a:off x="6073278" y="5581915"/>
              <a:ext cx="782046" cy="786384"/>
            </a:xfrm>
            <a:prstGeom prst="rect">
              <a:avLst/>
            </a:prstGeom>
            <a:ln w="25400">
              <a:solidFill>
                <a:srgbClr val="000066"/>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03" name="Group 302">
            <a:extLst>
              <a:ext uri="{FF2B5EF4-FFF2-40B4-BE49-F238E27FC236}">
                <a16:creationId xmlns:a16="http://schemas.microsoft.com/office/drawing/2014/main" id="{E9A58538-7C36-49F2-9F7C-C12335EC88A3}"/>
              </a:ext>
            </a:extLst>
          </p:cNvPr>
          <p:cNvGrpSpPr/>
          <p:nvPr/>
        </p:nvGrpSpPr>
        <p:grpSpPr>
          <a:xfrm>
            <a:off x="3545406" y="480060"/>
            <a:ext cx="635552" cy="2363274"/>
            <a:chOff x="3545406" y="480060"/>
            <a:chExt cx="635552" cy="2363274"/>
          </a:xfrm>
        </p:grpSpPr>
        <p:sp>
          <p:nvSpPr>
            <p:cNvPr id="304" name="Rectangle 303">
              <a:extLst>
                <a:ext uri="{FF2B5EF4-FFF2-40B4-BE49-F238E27FC236}">
                  <a16:creationId xmlns:a16="http://schemas.microsoft.com/office/drawing/2014/main" id="{356E3215-4563-4A35-94EE-196982AD0E77}"/>
                </a:ext>
              </a:extLst>
            </p:cNvPr>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grpSp>
          <p:nvGrpSpPr>
            <p:cNvPr id="305" name="Group 304">
              <a:extLst>
                <a:ext uri="{FF2B5EF4-FFF2-40B4-BE49-F238E27FC236}">
                  <a16:creationId xmlns:a16="http://schemas.microsoft.com/office/drawing/2014/main" id="{3A05C0B7-FFCC-4C7C-A192-C871830CA021}"/>
                </a:ext>
              </a:extLst>
            </p:cNvPr>
            <p:cNvGrpSpPr/>
            <p:nvPr/>
          </p:nvGrpSpPr>
          <p:grpSpPr>
            <a:xfrm>
              <a:off x="3545406" y="480060"/>
              <a:ext cx="180774" cy="2363274"/>
              <a:chOff x="4008388" y="965526"/>
              <a:chExt cx="180774" cy="2363274"/>
            </a:xfrm>
            <a:solidFill>
              <a:srgbClr val="00FFFF"/>
            </a:solidFill>
          </p:grpSpPr>
          <p:sp>
            <p:nvSpPr>
              <p:cNvPr id="306" name="Oval 305">
                <a:extLst>
                  <a:ext uri="{FF2B5EF4-FFF2-40B4-BE49-F238E27FC236}">
                    <a16:creationId xmlns:a16="http://schemas.microsoft.com/office/drawing/2014/main" id="{B676790D-1860-43EE-90E4-54D007A0046B}"/>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07" name="Oval 306">
                <a:extLst>
                  <a:ext uri="{FF2B5EF4-FFF2-40B4-BE49-F238E27FC236}">
                    <a16:creationId xmlns:a16="http://schemas.microsoft.com/office/drawing/2014/main" id="{57496A33-B76B-4400-9076-2540FEE75671}"/>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08" name="Oval 307">
                <a:extLst>
                  <a:ext uri="{FF2B5EF4-FFF2-40B4-BE49-F238E27FC236}">
                    <a16:creationId xmlns:a16="http://schemas.microsoft.com/office/drawing/2014/main" id="{5ACFCEBC-3062-4D2F-96A2-57E0A417503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09" name="Oval 308">
                <a:extLst>
                  <a:ext uri="{FF2B5EF4-FFF2-40B4-BE49-F238E27FC236}">
                    <a16:creationId xmlns:a16="http://schemas.microsoft.com/office/drawing/2014/main" id="{FAD9AA9D-8B83-4926-B076-19033AF0CE67}"/>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10" name="Oval 309">
                <a:extLst>
                  <a:ext uri="{FF2B5EF4-FFF2-40B4-BE49-F238E27FC236}">
                    <a16:creationId xmlns:a16="http://schemas.microsoft.com/office/drawing/2014/main" id="{168E3643-4099-42D9-82E4-C80A366F135E}"/>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11" name="Oval 310">
                <a:extLst>
                  <a:ext uri="{FF2B5EF4-FFF2-40B4-BE49-F238E27FC236}">
                    <a16:creationId xmlns:a16="http://schemas.microsoft.com/office/drawing/2014/main" id="{5B7A8471-6098-4959-8D17-81EC1E16D6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12" name="Oval 311">
                <a:extLst>
                  <a:ext uri="{FF2B5EF4-FFF2-40B4-BE49-F238E27FC236}">
                    <a16:creationId xmlns:a16="http://schemas.microsoft.com/office/drawing/2014/main" id="{AD82E9DE-EB3D-400E-A752-35E098717631}"/>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13" name="Oval 312">
                <a:extLst>
                  <a:ext uri="{FF2B5EF4-FFF2-40B4-BE49-F238E27FC236}">
                    <a16:creationId xmlns:a16="http://schemas.microsoft.com/office/drawing/2014/main" id="{7EBF9571-0A7B-47EC-B605-48E123E4014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14" name="Oval 313">
                <a:extLst>
                  <a:ext uri="{FF2B5EF4-FFF2-40B4-BE49-F238E27FC236}">
                    <a16:creationId xmlns:a16="http://schemas.microsoft.com/office/drawing/2014/main" id="{FDC8C76A-DFCD-4EA9-9D02-17464C808A0C}"/>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315" name="Group 314">
            <a:extLst>
              <a:ext uri="{FF2B5EF4-FFF2-40B4-BE49-F238E27FC236}">
                <a16:creationId xmlns:a16="http://schemas.microsoft.com/office/drawing/2014/main" id="{3EE38793-3358-44A6-9B1E-6DDA9DAA11DE}"/>
              </a:ext>
            </a:extLst>
          </p:cNvPr>
          <p:cNvGrpSpPr/>
          <p:nvPr/>
        </p:nvGrpSpPr>
        <p:grpSpPr>
          <a:xfrm>
            <a:off x="3033820" y="2114282"/>
            <a:ext cx="5867400" cy="2056481"/>
            <a:chOff x="398780" y="609600"/>
            <a:chExt cx="8364220" cy="2819400"/>
          </a:xfrm>
        </p:grpSpPr>
        <p:grpSp>
          <p:nvGrpSpPr>
            <p:cNvPr id="316" name="Group 315">
              <a:extLst>
                <a:ext uri="{FF2B5EF4-FFF2-40B4-BE49-F238E27FC236}">
                  <a16:creationId xmlns:a16="http://schemas.microsoft.com/office/drawing/2014/main" id="{2BE737AB-0E2A-4268-BC03-0050D60DE057}"/>
                </a:ext>
              </a:extLst>
            </p:cNvPr>
            <p:cNvGrpSpPr/>
            <p:nvPr/>
          </p:nvGrpSpPr>
          <p:grpSpPr>
            <a:xfrm>
              <a:off x="398780" y="609600"/>
              <a:ext cx="8364220" cy="2819400"/>
              <a:chOff x="398780" y="609600"/>
              <a:chExt cx="8364220" cy="2819400"/>
            </a:xfrm>
          </p:grpSpPr>
          <p:grpSp>
            <p:nvGrpSpPr>
              <p:cNvPr id="319" name="Group 318">
                <a:extLst>
                  <a:ext uri="{FF2B5EF4-FFF2-40B4-BE49-F238E27FC236}">
                    <a16:creationId xmlns:a16="http://schemas.microsoft.com/office/drawing/2014/main" id="{7C4F2982-2A86-493A-A9CF-9677F42C86C6}"/>
                  </a:ext>
                </a:extLst>
              </p:cNvPr>
              <p:cNvGrpSpPr/>
              <p:nvPr/>
            </p:nvGrpSpPr>
            <p:grpSpPr>
              <a:xfrm>
                <a:off x="398780" y="609600"/>
                <a:ext cx="8364220" cy="2819400"/>
                <a:chOff x="228600" y="2438400"/>
                <a:chExt cx="8364220" cy="2819400"/>
              </a:xfrm>
            </p:grpSpPr>
            <p:pic>
              <p:nvPicPr>
                <p:cNvPr id="321" name="Picture 2" descr="image20">
                  <a:extLst>
                    <a:ext uri="{FF2B5EF4-FFF2-40B4-BE49-F238E27FC236}">
                      <a16:creationId xmlns:a16="http://schemas.microsoft.com/office/drawing/2014/main" id="{E465CD90-CCB8-4F10-83EA-F1BCE527DFA9}"/>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2" name="Rectangle 321">
                  <a:extLst>
                    <a:ext uri="{FF2B5EF4-FFF2-40B4-BE49-F238E27FC236}">
                      <a16:creationId xmlns:a16="http://schemas.microsoft.com/office/drawing/2014/main" id="{2A2CC891-A564-4BC8-B650-6F919D8F23E0}"/>
                    </a:ext>
                  </a:extLst>
                </p:cNvPr>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323" name="Rectangle 322">
                  <a:extLst>
                    <a:ext uri="{FF2B5EF4-FFF2-40B4-BE49-F238E27FC236}">
                      <a16:creationId xmlns:a16="http://schemas.microsoft.com/office/drawing/2014/main" id="{9D3312A7-19B9-48F2-AE3E-7FFD496BF1C9}"/>
                    </a:ext>
                  </a:extLst>
                </p:cNvPr>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24" name="TextBox 323">
                      <a:extLst>
                        <a:ext uri="{FF2B5EF4-FFF2-40B4-BE49-F238E27FC236}">
                          <a16:creationId xmlns:a16="http://schemas.microsoft.com/office/drawing/2014/main" id="{5375CEC0-08B8-4A98-BDC7-CD1689E57EB1}"/>
                        </a:ext>
                      </a:extLst>
                    </p:cNvPr>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7"/>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5" name="TextBox 324">
                      <a:extLst>
                        <a:ext uri="{FF2B5EF4-FFF2-40B4-BE49-F238E27FC236}">
                          <a16:creationId xmlns:a16="http://schemas.microsoft.com/office/drawing/2014/main" id="{BE965FFB-FAD5-4F4E-B4B5-2B59C21B756E}"/>
                        </a:ext>
                      </a:extLst>
                    </p:cNvPr>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6" name="TextBox 325">
                      <a:extLst>
                        <a:ext uri="{FF2B5EF4-FFF2-40B4-BE49-F238E27FC236}">
                          <a16:creationId xmlns:a16="http://schemas.microsoft.com/office/drawing/2014/main" id="{4EB182F7-7D1A-45C2-8BEB-89417E636AE6}"/>
                        </a:ext>
                      </a:extLst>
                    </p:cNvPr>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320" name="Oval 319">
                <a:extLst>
                  <a:ext uri="{FF2B5EF4-FFF2-40B4-BE49-F238E27FC236}">
                    <a16:creationId xmlns:a16="http://schemas.microsoft.com/office/drawing/2014/main" id="{2F114E5A-3D83-4172-B6AC-A6C55CBB0B8B}"/>
                  </a:ext>
                </a:extLst>
              </p:cNvPr>
              <p:cNvSpPr/>
              <p:nvPr/>
            </p:nvSpPr>
            <p:spPr>
              <a:xfrm>
                <a:off x="5587493" y="2338234"/>
                <a:ext cx="3175507" cy="1066800"/>
              </a:xfrm>
              <a:prstGeom prst="ellipse">
                <a:avLst/>
              </a:prstGeom>
              <a:ln w="25400">
                <a:solidFill>
                  <a:schemeClr val="hlink"/>
                </a:solidFill>
              </a:ln>
            </p:spPr>
            <p:txBody>
              <a:bodyPr wrap="square" rtlCol="0" anchor="ctr">
                <a:spAutoFit/>
              </a:bodyPr>
              <a:lstStyle/>
              <a:p>
                <a:pPr algn="l"/>
                <a:endParaRPr lang="en-CA" sz="2400" dirty="0"/>
              </a:p>
            </p:txBody>
          </p:sp>
        </p:grpSp>
        <p:sp>
          <p:nvSpPr>
            <p:cNvPr id="317" name="Oval 316">
              <a:extLst>
                <a:ext uri="{FF2B5EF4-FFF2-40B4-BE49-F238E27FC236}">
                  <a16:creationId xmlns:a16="http://schemas.microsoft.com/office/drawing/2014/main" id="{CCD5A5FD-61CE-4CCA-821E-1300BDBAA5A5}"/>
                </a:ext>
              </a:extLst>
            </p:cNvPr>
            <p:cNvSpPr>
              <a:spLocks noChangeAspect="1"/>
            </p:cNvSpPr>
            <p:nvPr/>
          </p:nvSpPr>
          <p:spPr>
            <a:xfrm>
              <a:off x="4207800" y="1771552"/>
              <a:ext cx="288001"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318" name="Oval 317">
              <a:extLst>
                <a:ext uri="{FF2B5EF4-FFF2-40B4-BE49-F238E27FC236}">
                  <a16:creationId xmlns:a16="http://schemas.microsoft.com/office/drawing/2014/main" id="{F919112F-3A63-4933-9E8F-ABB80D120304}"/>
                </a:ext>
              </a:extLst>
            </p:cNvPr>
            <p:cNvSpPr>
              <a:spLocks noChangeAspect="1"/>
            </p:cNvSpPr>
            <p:nvPr/>
          </p:nvSpPr>
          <p:spPr>
            <a:xfrm>
              <a:off x="7738940" y="1861225"/>
              <a:ext cx="288000" cy="288000"/>
            </a:xfrm>
            <a:prstGeom prst="ellipse">
              <a:avLst/>
            </a:prstGeom>
            <a:solidFill>
              <a:srgbClr val="00FFFF"/>
            </a:solidFill>
            <a:ln>
              <a:noFill/>
            </a:ln>
          </p:spPr>
          <p:txBody>
            <a:bodyPr wrap="square" rtlCol="0" anchor="ctr">
              <a:spAutoFit/>
            </a:bodyPr>
            <a:lstStyle/>
            <a:p>
              <a:pPr algn="l"/>
              <a:endParaRPr lang="en-CA" sz="2400" dirty="0"/>
            </a:p>
          </p:txBody>
        </p:sp>
      </p:grpSp>
      <p:sp>
        <p:nvSpPr>
          <p:cNvPr id="327" name="Text Box 33">
            <a:extLst>
              <a:ext uri="{FF2B5EF4-FFF2-40B4-BE49-F238E27FC236}">
                <a16:creationId xmlns:a16="http://schemas.microsoft.com/office/drawing/2014/main" id="{4EEF6033-32D2-4DAC-A27D-CD2D2D717160}"/>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Sigmoid</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1878167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1"/>
                                        </p:tgtEl>
                                        <p:attrNameLst>
                                          <p:attrName>style.visibility</p:attrName>
                                        </p:attrNameLst>
                                      </p:cBhvr>
                                      <p:to>
                                        <p:strVal val="visible"/>
                                      </p:to>
                                    </p:set>
                                    <p:anim calcmode="lin" valueType="num">
                                      <p:cBhvr additive="base">
                                        <p:cTn id="7" dur="500" fill="hold"/>
                                        <p:tgtEl>
                                          <p:spTgt spid="151"/>
                                        </p:tgtEl>
                                        <p:attrNameLst>
                                          <p:attrName>ppt_x</p:attrName>
                                        </p:attrNameLst>
                                      </p:cBhvr>
                                      <p:tavLst>
                                        <p:tav tm="0">
                                          <p:val>
                                            <p:strVal val="0-#ppt_w/2"/>
                                          </p:val>
                                        </p:tav>
                                        <p:tav tm="100000">
                                          <p:val>
                                            <p:strVal val="#ppt_x"/>
                                          </p:val>
                                        </p:tav>
                                      </p:tavLst>
                                    </p:anim>
                                    <p:anim calcmode="lin" valueType="num">
                                      <p:cBhvr additive="base">
                                        <p:cTn id="8" dur="500" fill="hold"/>
                                        <p:tgtEl>
                                          <p:spTgt spid="15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additive="base">
                                        <p:cTn id="11" dur="500" fill="hold"/>
                                        <p:tgtEl>
                                          <p:spTgt spid="152"/>
                                        </p:tgtEl>
                                        <p:attrNameLst>
                                          <p:attrName>ppt_x</p:attrName>
                                        </p:attrNameLst>
                                      </p:cBhvr>
                                      <p:tavLst>
                                        <p:tav tm="0">
                                          <p:val>
                                            <p:strVal val="0-#ppt_w/2"/>
                                          </p:val>
                                        </p:tav>
                                        <p:tav tm="100000">
                                          <p:val>
                                            <p:strVal val="#ppt_x"/>
                                          </p:val>
                                        </p:tav>
                                      </p:tavLst>
                                    </p:anim>
                                    <p:anim calcmode="lin" valueType="num">
                                      <p:cBhvr additive="base">
                                        <p:cTn id="12" dur="500" fill="hold"/>
                                        <p:tgtEl>
                                          <p:spTgt spid="15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0-#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
                                        </p:tgtEl>
                                        <p:attrNameLst>
                                          <p:attrName>style.visibility</p:attrName>
                                        </p:attrNameLst>
                                      </p:cBhvr>
                                      <p:to>
                                        <p:strVal val="visible"/>
                                      </p:to>
                                    </p:set>
                                    <p:anim calcmode="lin" valueType="num">
                                      <p:cBhvr additive="base">
                                        <p:cTn id="23" dur="500" fill="hold"/>
                                        <p:tgtEl>
                                          <p:spTgt spid="7"/>
                                        </p:tgtEl>
                                        <p:attrNameLst>
                                          <p:attrName>ppt_x</p:attrName>
                                        </p:attrNameLst>
                                      </p:cBhvr>
                                      <p:tavLst>
                                        <p:tav tm="0">
                                          <p:val>
                                            <p:strVal val="0-#ppt_w/2"/>
                                          </p:val>
                                        </p:tav>
                                        <p:tav tm="100000">
                                          <p:val>
                                            <p:strVal val="#ppt_x"/>
                                          </p:val>
                                        </p:tav>
                                      </p:tavLst>
                                    </p:anim>
                                    <p:anim calcmode="lin" valueType="num">
                                      <p:cBhvr additive="base">
                                        <p:cTn id="24"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1C49F17F-BB78-4FDA-9F1D-00C3E6B47E6D}"/>
              </a:ext>
            </a:extLst>
          </p:cNvPr>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131" name="Picture 6" descr="Image result for convolutional neural network">
            <a:extLst>
              <a:ext uri="{FF2B5EF4-FFF2-40B4-BE49-F238E27FC236}">
                <a16:creationId xmlns:a16="http://schemas.microsoft.com/office/drawing/2014/main" id="{1C08F8B9-EBA0-4CE7-B466-43FC4291C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40" name="Rectangle 139">
            <a:extLst>
              <a:ext uri="{FF2B5EF4-FFF2-40B4-BE49-F238E27FC236}">
                <a16:creationId xmlns:a16="http://schemas.microsoft.com/office/drawing/2014/main" id="{BF97EAC4-3B8F-498F-8673-8808FACFF5B0}"/>
              </a:ext>
            </a:extLst>
          </p:cNvPr>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41" name="Rectangle 140">
            <a:extLst>
              <a:ext uri="{FF2B5EF4-FFF2-40B4-BE49-F238E27FC236}">
                <a16:creationId xmlns:a16="http://schemas.microsoft.com/office/drawing/2014/main" id="{D9FF2392-123B-41CA-A5BD-F15499C5868F}"/>
              </a:ext>
            </a:extLst>
          </p:cNvPr>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42" name="Rectangle 141">
            <a:extLst>
              <a:ext uri="{FF2B5EF4-FFF2-40B4-BE49-F238E27FC236}">
                <a16:creationId xmlns:a16="http://schemas.microsoft.com/office/drawing/2014/main" id="{5B4BCB10-4CE1-4B45-89F8-40E8D73B5929}"/>
              </a:ext>
            </a:extLst>
          </p:cNvPr>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55" name="Rectangle 154">
            <a:extLst>
              <a:ext uri="{FF2B5EF4-FFF2-40B4-BE49-F238E27FC236}">
                <a16:creationId xmlns:a16="http://schemas.microsoft.com/office/drawing/2014/main" id="{1F5FD1C8-1A44-4908-8DDB-8A6F147D001B}"/>
              </a:ext>
            </a:extLst>
          </p:cNvPr>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52" name="Text Box 33">
            <a:extLst>
              <a:ext uri="{FF2B5EF4-FFF2-40B4-BE49-F238E27FC236}">
                <a16:creationId xmlns:a16="http://schemas.microsoft.com/office/drawing/2014/main" id="{7C0C5E2C-D9FE-4383-A0F0-609B6DDE846D}"/>
              </a:ext>
            </a:extLst>
          </p:cNvPr>
          <p:cNvSpPr txBox="1">
            <a:spLocks noChangeArrowheads="1"/>
          </p:cNvSpPr>
          <p:nvPr/>
        </p:nvSpPr>
        <p:spPr bwMode="auto">
          <a:xfrm>
            <a:off x="403427" y="4280118"/>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Rectilinear (</a:t>
            </a:r>
            <a:r>
              <a:rPr lang="en-US" altLang="en-US" sz="2800" dirty="0" err="1">
                <a:latin typeface="Times New Roman" panose="02020603050405020304" pitchFamily="18" charset="0"/>
                <a:cs typeface="Times New Roman" panose="02020603050405020304" pitchFamily="18" charset="0"/>
                <a:sym typeface="Symbol" panose="05050102010706020507" pitchFamily="18" charset="2"/>
              </a:rPr>
              <a:t>relu</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keeps positive and zeros negative values.</a:t>
            </a:r>
          </a:p>
        </p:txBody>
      </p:sp>
      <p:grpSp>
        <p:nvGrpSpPr>
          <p:cNvPr id="303" name="Group 302">
            <a:extLst>
              <a:ext uri="{FF2B5EF4-FFF2-40B4-BE49-F238E27FC236}">
                <a16:creationId xmlns:a16="http://schemas.microsoft.com/office/drawing/2014/main" id="{E9A58538-7C36-49F2-9F7C-C12335EC88A3}"/>
              </a:ext>
            </a:extLst>
          </p:cNvPr>
          <p:cNvGrpSpPr/>
          <p:nvPr/>
        </p:nvGrpSpPr>
        <p:grpSpPr>
          <a:xfrm>
            <a:off x="3545406" y="480060"/>
            <a:ext cx="635552" cy="2363274"/>
            <a:chOff x="3545406" y="480060"/>
            <a:chExt cx="635552" cy="2363274"/>
          </a:xfrm>
        </p:grpSpPr>
        <p:sp>
          <p:nvSpPr>
            <p:cNvPr id="304" name="Rectangle 303">
              <a:extLst>
                <a:ext uri="{FF2B5EF4-FFF2-40B4-BE49-F238E27FC236}">
                  <a16:creationId xmlns:a16="http://schemas.microsoft.com/office/drawing/2014/main" id="{356E3215-4563-4A35-94EE-196982AD0E77}"/>
                </a:ext>
              </a:extLst>
            </p:cNvPr>
            <p:cNvSpPr/>
            <p:nvPr/>
          </p:nvSpPr>
          <p:spPr>
            <a:xfrm>
              <a:off x="3775104" y="1371600"/>
              <a:ext cx="405854" cy="584775"/>
            </a:xfrm>
            <a:prstGeom prst="rect">
              <a:avLst/>
            </a:prstGeom>
            <a:solidFill>
              <a:srgbClr val="000066"/>
            </a:solidFill>
          </p:spPr>
          <p:txBody>
            <a:bodyPr wrap="square">
              <a:spAutoFit/>
            </a:bodyPr>
            <a:lstStyle/>
            <a:p>
              <a:r>
                <a:rPr lang="en-US" altLang="en-US" sz="3200" b="1" i="1" dirty="0">
                  <a:solidFill>
                    <a:srgbClr val="00FFFF"/>
                  </a:solidFill>
                  <a:cs typeface="Times New Roman" panose="02020603050405020304" pitchFamily="18" charset="0"/>
                  <a:sym typeface="Symbol" panose="05050102010706020507" pitchFamily="18" charset="2"/>
                </a:rPr>
                <a:t>z</a:t>
              </a:r>
              <a:endParaRPr lang="en-CA" sz="3200" b="1" dirty="0">
                <a:solidFill>
                  <a:srgbClr val="00FFFF"/>
                </a:solidFill>
              </a:endParaRPr>
            </a:p>
          </p:txBody>
        </p:sp>
        <p:grpSp>
          <p:nvGrpSpPr>
            <p:cNvPr id="305" name="Group 304">
              <a:extLst>
                <a:ext uri="{FF2B5EF4-FFF2-40B4-BE49-F238E27FC236}">
                  <a16:creationId xmlns:a16="http://schemas.microsoft.com/office/drawing/2014/main" id="{3A05C0B7-FFCC-4C7C-A192-C871830CA021}"/>
                </a:ext>
              </a:extLst>
            </p:cNvPr>
            <p:cNvGrpSpPr/>
            <p:nvPr/>
          </p:nvGrpSpPr>
          <p:grpSpPr>
            <a:xfrm>
              <a:off x="3545406" y="480060"/>
              <a:ext cx="180774" cy="2363274"/>
              <a:chOff x="4008388" y="965526"/>
              <a:chExt cx="180774" cy="2363274"/>
            </a:xfrm>
            <a:solidFill>
              <a:srgbClr val="00FFFF"/>
            </a:solidFill>
          </p:grpSpPr>
          <p:sp>
            <p:nvSpPr>
              <p:cNvPr id="306" name="Oval 305">
                <a:extLst>
                  <a:ext uri="{FF2B5EF4-FFF2-40B4-BE49-F238E27FC236}">
                    <a16:creationId xmlns:a16="http://schemas.microsoft.com/office/drawing/2014/main" id="{B676790D-1860-43EE-90E4-54D007A0046B}"/>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07" name="Oval 306">
                <a:extLst>
                  <a:ext uri="{FF2B5EF4-FFF2-40B4-BE49-F238E27FC236}">
                    <a16:creationId xmlns:a16="http://schemas.microsoft.com/office/drawing/2014/main" id="{57496A33-B76B-4400-9076-2540FEE75671}"/>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08" name="Oval 307">
                <a:extLst>
                  <a:ext uri="{FF2B5EF4-FFF2-40B4-BE49-F238E27FC236}">
                    <a16:creationId xmlns:a16="http://schemas.microsoft.com/office/drawing/2014/main" id="{5ACFCEBC-3062-4D2F-96A2-57E0A417503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09" name="Oval 308">
                <a:extLst>
                  <a:ext uri="{FF2B5EF4-FFF2-40B4-BE49-F238E27FC236}">
                    <a16:creationId xmlns:a16="http://schemas.microsoft.com/office/drawing/2014/main" id="{FAD9AA9D-8B83-4926-B076-19033AF0CE67}"/>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10" name="Oval 309">
                <a:extLst>
                  <a:ext uri="{FF2B5EF4-FFF2-40B4-BE49-F238E27FC236}">
                    <a16:creationId xmlns:a16="http://schemas.microsoft.com/office/drawing/2014/main" id="{168E3643-4099-42D9-82E4-C80A366F135E}"/>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11" name="Oval 310">
                <a:extLst>
                  <a:ext uri="{FF2B5EF4-FFF2-40B4-BE49-F238E27FC236}">
                    <a16:creationId xmlns:a16="http://schemas.microsoft.com/office/drawing/2014/main" id="{5B7A8471-6098-4959-8D17-81EC1E16D662}"/>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12" name="Oval 311">
                <a:extLst>
                  <a:ext uri="{FF2B5EF4-FFF2-40B4-BE49-F238E27FC236}">
                    <a16:creationId xmlns:a16="http://schemas.microsoft.com/office/drawing/2014/main" id="{AD82E9DE-EB3D-400E-A752-35E098717631}"/>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13" name="Oval 312">
                <a:extLst>
                  <a:ext uri="{FF2B5EF4-FFF2-40B4-BE49-F238E27FC236}">
                    <a16:creationId xmlns:a16="http://schemas.microsoft.com/office/drawing/2014/main" id="{7EBF9571-0A7B-47EC-B605-48E123E4014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14" name="Oval 313">
                <a:extLst>
                  <a:ext uri="{FF2B5EF4-FFF2-40B4-BE49-F238E27FC236}">
                    <a16:creationId xmlns:a16="http://schemas.microsoft.com/office/drawing/2014/main" id="{FDC8C76A-DFCD-4EA9-9D02-17464C808A0C}"/>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315" name="Group 314">
            <a:extLst>
              <a:ext uri="{FF2B5EF4-FFF2-40B4-BE49-F238E27FC236}">
                <a16:creationId xmlns:a16="http://schemas.microsoft.com/office/drawing/2014/main" id="{3EE38793-3358-44A6-9B1E-6DDA9DAA11DE}"/>
              </a:ext>
            </a:extLst>
          </p:cNvPr>
          <p:cNvGrpSpPr/>
          <p:nvPr/>
        </p:nvGrpSpPr>
        <p:grpSpPr>
          <a:xfrm>
            <a:off x="3033820" y="2114282"/>
            <a:ext cx="5867400" cy="2056481"/>
            <a:chOff x="398780" y="609600"/>
            <a:chExt cx="8364220" cy="2819400"/>
          </a:xfrm>
        </p:grpSpPr>
        <p:grpSp>
          <p:nvGrpSpPr>
            <p:cNvPr id="319" name="Group 318">
              <a:extLst>
                <a:ext uri="{FF2B5EF4-FFF2-40B4-BE49-F238E27FC236}">
                  <a16:creationId xmlns:a16="http://schemas.microsoft.com/office/drawing/2014/main" id="{7C4F2982-2A86-493A-A9CF-9677F42C86C6}"/>
                </a:ext>
              </a:extLst>
            </p:cNvPr>
            <p:cNvGrpSpPr/>
            <p:nvPr/>
          </p:nvGrpSpPr>
          <p:grpSpPr>
            <a:xfrm>
              <a:off x="398780" y="609600"/>
              <a:ext cx="8364220" cy="2819400"/>
              <a:chOff x="228600" y="2438400"/>
              <a:chExt cx="8364220" cy="2819400"/>
            </a:xfrm>
          </p:grpSpPr>
          <p:pic>
            <p:nvPicPr>
              <p:cNvPr id="321" name="Picture 2" descr="image20">
                <a:extLst>
                  <a:ext uri="{FF2B5EF4-FFF2-40B4-BE49-F238E27FC236}">
                    <a16:creationId xmlns:a16="http://schemas.microsoft.com/office/drawing/2014/main" id="{E465CD90-CCB8-4F10-83EA-F1BCE527DFA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22" name="Rectangle 321">
                <a:extLst>
                  <a:ext uri="{FF2B5EF4-FFF2-40B4-BE49-F238E27FC236}">
                    <a16:creationId xmlns:a16="http://schemas.microsoft.com/office/drawing/2014/main" id="{2A2CC891-A564-4BC8-B650-6F919D8F23E0}"/>
                  </a:ext>
                </a:extLst>
              </p:cNvPr>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323" name="Rectangle 322">
                <a:extLst>
                  <a:ext uri="{FF2B5EF4-FFF2-40B4-BE49-F238E27FC236}">
                    <a16:creationId xmlns:a16="http://schemas.microsoft.com/office/drawing/2014/main" id="{9D3312A7-19B9-48F2-AE3E-7FFD496BF1C9}"/>
                  </a:ext>
                </a:extLst>
              </p:cNvPr>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24" name="TextBox 323">
                    <a:extLst>
                      <a:ext uri="{FF2B5EF4-FFF2-40B4-BE49-F238E27FC236}">
                        <a16:creationId xmlns:a16="http://schemas.microsoft.com/office/drawing/2014/main" id="{5375CEC0-08B8-4A98-BDC7-CD1689E57EB1}"/>
                      </a:ext>
                    </a:extLst>
                  </p:cNvPr>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7"/>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5" name="TextBox 324">
                    <a:extLst>
                      <a:ext uri="{FF2B5EF4-FFF2-40B4-BE49-F238E27FC236}">
                        <a16:creationId xmlns:a16="http://schemas.microsoft.com/office/drawing/2014/main" id="{BE965FFB-FAD5-4F4E-B4B5-2B59C21B756E}"/>
                      </a:ext>
                    </a:extLst>
                  </p:cNvPr>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6" name="TextBox 325">
                    <a:extLst>
                      <a:ext uri="{FF2B5EF4-FFF2-40B4-BE49-F238E27FC236}">
                        <a16:creationId xmlns:a16="http://schemas.microsoft.com/office/drawing/2014/main" id="{4EB182F7-7D1A-45C2-8BEB-89417E636AE6}"/>
                      </a:ext>
                    </a:extLst>
                  </p:cNvPr>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317" name="Oval 316">
              <a:extLst>
                <a:ext uri="{FF2B5EF4-FFF2-40B4-BE49-F238E27FC236}">
                  <a16:creationId xmlns:a16="http://schemas.microsoft.com/office/drawing/2014/main" id="{CCD5A5FD-61CE-4CCA-821E-1300BDBAA5A5}"/>
                </a:ext>
              </a:extLst>
            </p:cNvPr>
            <p:cNvSpPr>
              <a:spLocks noChangeAspect="1"/>
            </p:cNvSpPr>
            <p:nvPr/>
          </p:nvSpPr>
          <p:spPr>
            <a:xfrm>
              <a:off x="4207800" y="1771552"/>
              <a:ext cx="288001"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318" name="Oval 317">
              <a:extLst>
                <a:ext uri="{FF2B5EF4-FFF2-40B4-BE49-F238E27FC236}">
                  <a16:creationId xmlns:a16="http://schemas.microsoft.com/office/drawing/2014/main" id="{F919112F-3A63-4933-9E8F-ABB80D120304}"/>
                </a:ext>
              </a:extLst>
            </p:cNvPr>
            <p:cNvSpPr>
              <a:spLocks noChangeAspect="1"/>
            </p:cNvSpPr>
            <p:nvPr/>
          </p:nvSpPr>
          <p:spPr>
            <a:xfrm>
              <a:off x="7738940" y="1861225"/>
              <a:ext cx="288000" cy="288000"/>
            </a:xfrm>
            <a:prstGeom prst="ellipse">
              <a:avLst/>
            </a:prstGeom>
            <a:solidFill>
              <a:srgbClr val="00FFFF"/>
            </a:solidFill>
            <a:ln>
              <a:noFill/>
            </a:ln>
          </p:spPr>
          <p:txBody>
            <a:bodyPr wrap="square" rtlCol="0" anchor="ctr">
              <a:spAutoFit/>
            </a:bodyPr>
            <a:lstStyle/>
            <a:p>
              <a:pPr algn="l"/>
              <a:endParaRPr lang="en-CA" sz="2400" dirty="0"/>
            </a:p>
          </p:txBody>
        </p:sp>
      </p:grpSp>
      <p:sp>
        <p:nvSpPr>
          <p:cNvPr id="327" name="Text Box 33">
            <a:extLst>
              <a:ext uri="{FF2B5EF4-FFF2-40B4-BE49-F238E27FC236}">
                <a16:creationId xmlns:a16="http://schemas.microsoft.com/office/drawing/2014/main" id="{4EEF6033-32D2-4DAC-A27D-CD2D2D717160}"/>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Rectilinear</a:t>
            </a:r>
            <a:endParaRPr lang="en-CA" sz="2800" dirty="0">
              <a:latin typeface="Times New Roman" panose="02020603050405020304" pitchFamily="18" charset="0"/>
              <a:cs typeface="Times New Roman" panose="02020603050405020304" pitchFamily="18" charset="0"/>
            </a:endParaRPr>
          </a:p>
        </p:txBody>
      </p:sp>
      <p:grpSp>
        <p:nvGrpSpPr>
          <p:cNvPr id="154" name="Group 153">
            <a:extLst>
              <a:ext uri="{FF2B5EF4-FFF2-40B4-BE49-F238E27FC236}">
                <a16:creationId xmlns:a16="http://schemas.microsoft.com/office/drawing/2014/main" id="{E7E53F19-3351-4FC5-A16B-0A6BDB4C6548}"/>
              </a:ext>
            </a:extLst>
          </p:cNvPr>
          <p:cNvGrpSpPr/>
          <p:nvPr/>
        </p:nvGrpSpPr>
        <p:grpSpPr>
          <a:xfrm>
            <a:off x="113064" y="5110054"/>
            <a:ext cx="3025761" cy="1657889"/>
            <a:chOff x="6389370" y="4625340"/>
            <a:chExt cx="2723085" cy="1269565"/>
          </a:xfrm>
        </p:grpSpPr>
        <p:grpSp>
          <p:nvGrpSpPr>
            <p:cNvPr id="157" name="Group 156">
              <a:extLst>
                <a:ext uri="{FF2B5EF4-FFF2-40B4-BE49-F238E27FC236}">
                  <a16:creationId xmlns:a16="http://schemas.microsoft.com/office/drawing/2014/main" id="{9299A360-73FA-4BA2-A8B8-7CD1E22A75BB}"/>
                </a:ext>
              </a:extLst>
            </p:cNvPr>
            <p:cNvGrpSpPr/>
            <p:nvPr/>
          </p:nvGrpSpPr>
          <p:grpSpPr>
            <a:xfrm>
              <a:off x="6389370" y="4625340"/>
              <a:ext cx="2723085" cy="1269565"/>
              <a:chOff x="6389370" y="4612005"/>
              <a:chExt cx="2723085" cy="1269565"/>
            </a:xfrm>
          </p:grpSpPr>
          <p:grpSp>
            <p:nvGrpSpPr>
              <p:cNvPr id="162" name="Group 161">
                <a:extLst>
                  <a:ext uri="{FF2B5EF4-FFF2-40B4-BE49-F238E27FC236}">
                    <a16:creationId xmlns:a16="http://schemas.microsoft.com/office/drawing/2014/main" id="{ECE257A3-D777-4778-8958-40B2A5D1421A}"/>
                  </a:ext>
                </a:extLst>
              </p:cNvPr>
              <p:cNvGrpSpPr/>
              <p:nvPr/>
            </p:nvGrpSpPr>
            <p:grpSpPr>
              <a:xfrm>
                <a:off x="6389370" y="4612005"/>
                <a:ext cx="2723085" cy="1269565"/>
                <a:chOff x="457200" y="990600"/>
                <a:chExt cx="4619625" cy="3076575"/>
              </a:xfrm>
            </p:grpSpPr>
            <p:pic>
              <p:nvPicPr>
                <p:cNvPr id="164" name="Picture 163" descr="Image result for sigmoid function">
                  <a:extLst>
                    <a:ext uri="{FF2B5EF4-FFF2-40B4-BE49-F238E27FC236}">
                      <a16:creationId xmlns:a16="http://schemas.microsoft.com/office/drawing/2014/main" id="{0FB51AF5-9139-48ED-81D1-7FE1B38AE971}"/>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165" name="Rectangle 164">
                  <a:extLst>
                    <a:ext uri="{FF2B5EF4-FFF2-40B4-BE49-F238E27FC236}">
                      <a16:creationId xmlns:a16="http://schemas.microsoft.com/office/drawing/2014/main" id="{A93FDB65-AE39-42FB-90F4-58F6928C3143}"/>
                    </a:ext>
                  </a:extLst>
                </p:cNvPr>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166" name="Straight Connector 165">
                  <a:extLst>
                    <a:ext uri="{FF2B5EF4-FFF2-40B4-BE49-F238E27FC236}">
                      <a16:creationId xmlns:a16="http://schemas.microsoft.com/office/drawing/2014/main" id="{4D2B4EC8-2BCB-4126-B20D-3B041FBF3A87}"/>
                    </a:ext>
                  </a:extLst>
                </p:cNvPr>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160" name="Straight Connector 159">
                <a:extLst>
                  <a:ext uri="{FF2B5EF4-FFF2-40B4-BE49-F238E27FC236}">
                    <a16:creationId xmlns:a16="http://schemas.microsoft.com/office/drawing/2014/main" id="{0E4AA6B1-F2A0-4A80-AC52-A51ED67140AB}"/>
                  </a:ext>
                </a:extLst>
              </p:cNvPr>
              <p:cNvCxnSpPr/>
              <p:nvPr/>
            </p:nvCxnSpPr>
            <p:spPr bwMode="auto">
              <a:xfrm flipV="1">
                <a:off x="7833421" y="4792128"/>
                <a:ext cx="1041423" cy="822746"/>
              </a:xfrm>
              <a:prstGeom prst="line">
                <a:avLst/>
              </a:prstGeom>
              <a:noFill/>
              <a:ln w="15875" cap="sq" cmpd="sng" algn="ctr">
                <a:solidFill>
                  <a:srgbClr val="0070C0"/>
                </a:solidFill>
                <a:prstDash val="solid"/>
                <a:round/>
                <a:headEnd type="none" w="med" len="med"/>
                <a:tailEnd type="none" w="med" len="med"/>
              </a:ln>
              <a:effectLst/>
            </p:spPr>
          </p:cxnSp>
        </p:grpSp>
        <p:cxnSp>
          <p:nvCxnSpPr>
            <p:cNvPr id="158" name="Straight Connector 157">
              <a:extLst>
                <a:ext uri="{FF2B5EF4-FFF2-40B4-BE49-F238E27FC236}">
                  <a16:creationId xmlns:a16="http://schemas.microsoft.com/office/drawing/2014/main" id="{9028C9D7-9900-4B2F-8CC9-587D660F617F}"/>
                </a:ext>
              </a:extLst>
            </p:cNvPr>
            <p:cNvCxnSpPr/>
            <p:nvPr/>
          </p:nvCxnSpPr>
          <p:spPr bwMode="auto">
            <a:xfrm flipV="1">
              <a:off x="6705357" y="5628013"/>
              <a:ext cx="1127790" cy="0"/>
            </a:xfrm>
            <a:prstGeom prst="line">
              <a:avLst/>
            </a:prstGeom>
            <a:noFill/>
            <a:ln w="15875" cap="sq" cmpd="sng" algn="ctr">
              <a:solidFill>
                <a:srgbClr val="0070C0"/>
              </a:solidFill>
              <a:prstDash val="solid"/>
              <a:round/>
              <a:headEnd type="none" w="med" len="med"/>
              <a:tailEnd type="none" w="med" len="med"/>
            </a:ln>
            <a:effectLst/>
          </p:spPr>
        </p:cxnSp>
      </p:grpSp>
      <p:pic>
        <p:nvPicPr>
          <p:cNvPr id="167" name="Picture 2" descr="Different Types of Rectifiers - Blog - Carritech Telecommunications">
            <a:extLst>
              <a:ext uri="{FF2B5EF4-FFF2-40B4-BE49-F238E27FC236}">
                <a16:creationId xmlns:a16="http://schemas.microsoft.com/office/drawing/2014/main" id="{D87C09BB-8FE8-470F-9D14-2472264B588A}"/>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2245" t="3828" r="14286" b="11961"/>
          <a:stretch/>
        </p:blipFill>
        <p:spPr bwMode="auto">
          <a:xfrm>
            <a:off x="620486" y="2980887"/>
            <a:ext cx="1978974" cy="1209373"/>
          </a:xfrm>
          <a:prstGeom prst="rect">
            <a:avLst/>
          </a:prstGeom>
          <a:noFill/>
          <a:extLst>
            <a:ext uri="{909E8E84-426E-40DD-AFC4-6F175D3DCCD1}">
              <a14:hiddenFill xmlns:a14="http://schemas.microsoft.com/office/drawing/2010/main">
                <a:solidFill>
                  <a:srgbClr val="FFFFFF"/>
                </a:solidFill>
              </a14:hiddenFill>
            </a:ext>
          </a:extLst>
        </p:spPr>
      </p:pic>
      <p:grpSp>
        <p:nvGrpSpPr>
          <p:cNvPr id="168" name="Group 167">
            <a:extLst>
              <a:ext uri="{FF2B5EF4-FFF2-40B4-BE49-F238E27FC236}">
                <a16:creationId xmlns:a16="http://schemas.microsoft.com/office/drawing/2014/main" id="{6AA2C250-4799-46F1-B3A5-630DFC8134AB}"/>
              </a:ext>
            </a:extLst>
          </p:cNvPr>
          <p:cNvGrpSpPr/>
          <p:nvPr/>
        </p:nvGrpSpPr>
        <p:grpSpPr>
          <a:xfrm>
            <a:off x="6513502" y="2971802"/>
            <a:ext cx="616014" cy="374201"/>
            <a:chOff x="6389370" y="4625340"/>
            <a:chExt cx="2723085" cy="1269565"/>
          </a:xfrm>
        </p:grpSpPr>
        <p:grpSp>
          <p:nvGrpSpPr>
            <p:cNvPr id="169" name="Group 168">
              <a:extLst>
                <a:ext uri="{FF2B5EF4-FFF2-40B4-BE49-F238E27FC236}">
                  <a16:creationId xmlns:a16="http://schemas.microsoft.com/office/drawing/2014/main" id="{A60D754D-2EB6-4B83-860D-D7A54C81A134}"/>
                </a:ext>
              </a:extLst>
            </p:cNvPr>
            <p:cNvGrpSpPr/>
            <p:nvPr/>
          </p:nvGrpSpPr>
          <p:grpSpPr>
            <a:xfrm>
              <a:off x="6389370" y="4625340"/>
              <a:ext cx="2723085" cy="1269565"/>
              <a:chOff x="6389370" y="4612005"/>
              <a:chExt cx="2723085" cy="1269565"/>
            </a:xfrm>
          </p:grpSpPr>
          <p:grpSp>
            <p:nvGrpSpPr>
              <p:cNvPr id="171" name="Group 170">
                <a:extLst>
                  <a:ext uri="{FF2B5EF4-FFF2-40B4-BE49-F238E27FC236}">
                    <a16:creationId xmlns:a16="http://schemas.microsoft.com/office/drawing/2014/main" id="{0086EE9A-6C8A-42BE-84C1-346821A8BEF4}"/>
                  </a:ext>
                </a:extLst>
              </p:cNvPr>
              <p:cNvGrpSpPr/>
              <p:nvPr/>
            </p:nvGrpSpPr>
            <p:grpSpPr>
              <a:xfrm>
                <a:off x="6389370" y="4612005"/>
                <a:ext cx="2723085" cy="1269565"/>
                <a:chOff x="457200" y="990600"/>
                <a:chExt cx="4619625" cy="3076575"/>
              </a:xfrm>
            </p:grpSpPr>
            <p:pic>
              <p:nvPicPr>
                <p:cNvPr id="173" name="Picture 172" descr="Image result for sigmoid function">
                  <a:extLst>
                    <a:ext uri="{FF2B5EF4-FFF2-40B4-BE49-F238E27FC236}">
                      <a16:creationId xmlns:a16="http://schemas.microsoft.com/office/drawing/2014/main" id="{9B790386-FE2F-46A3-9EB5-87A7EF932205}"/>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174" name="Rectangle 173">
                  <a:extLst>
                    <a:ext uri="{FF2B5EF4-FFF2-40B4-BE49-F238E27FC236}">
                      <a16:creationId xmlns:a16="http://schemas.microsoft.com/office/drawing/2014/main" id="{FDB40B54-C741-44D6-8402-C894BC0A3F7A}"/>
                    </a:ext>
                  </a:extLst>
                </p:cNvPr>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175" name="Straight Connector 174">
                  <a:extLst>
                    <a:ext uri="{FF2B5EF4-FFF2-40B4-BE49-F238E27FC236}">
                      <a16:creationId xmlns:a16="http://schemas.microsoft.com/office/drawing/2014/main" id="{DF9B8923-ED55-4DB2-94B4-ADC6A6E3F410}"/>
                    </a:ext>
                  </a:extLst>
                </p:cNvPr>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172" name="Straight Connector 171">
                <a:extLst>
                  <a:ext uri="{FF2B5EF4-FFF2-40B4-BE49-F238E27FC236}">
                    <a16:creationId xmlns:a16="http://schemas.microsoft.com/office/drawing/2014/main" id="{24C8A9CF-76C2-46DC-83C8-5CBD247878DD}"/>
                  </a:ext>
                </a:extLst>
              </p:cNvPr>
              <p:cNvCxnSpPr/>
              <p:nvPr/>
            </p:nvCxnSpPr>
            <p:spPr bwMode="auto">
              <a:xfrm flipV="1">
                <a:off x="7833421" y="4792128"/>
                <a:ext cx="1041423" cy="822746"/>
              </a:xfrm>
              <a:prstGeom prst="line">
                <a:avLst/>
              </a:prstGeom>
              <a:noFill/>
              <a:ln w="15875" cap="sq" cmpd="sng" algn="ctr">
                <a:solidFill>
                  <a:srgbClr val="0070C0"/>
                </a:solidFill>
                <a:prstDash val="solid"/>
                <a:round/>
                <a:headEnd type="none" w="med" len="med"/>
                <a:tailEnd type="none" w="med" len="med"/>
              </a:ln>
              <a:effectLst/>
            </p:spPr>
          </p:cxnSp>
        </p:grpSp>
        <p:cxnSp>
          <p:nvCxnSpPr>
            <p:cNvPr id="170" name="Straight Connector 169">
              <a:extLst>
                <a:ext uri="{FF2B5EF4-FFF2-40B4-BE49-F238E27FC236}">
                  <a16:creationId xmlns:a16="http://schemas.microsoft.com/office/drawing/2014/main" id="{436D0CBC-3CD2-44CA-B40C-DA3443123980}"/>
                </a:ext>
              </a:extLst>
            </p:cNvPr>
            <p:cNvCxnSpPr/>
            <p:nvPr/>
          </p:nvCxnSpPr>
          <p:spPr bwMode="auto">
            <a:xfrm flipV="1">
              <a:off x="6705357" y="5628013"/>
              <a:ext cx="1127790" cy="0"/>
            </a:xfrm>
            <a:prstGeom prst="line">
              <a:avLst/>
            </a:prstGeom>
            <a:noFill/>
            <a:ln w="15875" cap="sq" cmpd="sng" algn="ctr">
              <a:solidFill>
                <a:srgbClr val="0070C0"/>
              </a:solidFill>
              <a:prstDash val="solid"/>
              <a:round/>
              <a:headEnd type="none" w="med" len="med"/>
              <a:tailEnd type="none" w="med" len="med"/>
            </a:ln>
            <a:effectLst/>
          </p:spPr>
        </p:cxnSp>
      </p:grpSp>
      <p:sp>
        <p:nvSpPr>
          <p:cNvPr id="176" name="Rectangle 175">
            <a:extLst>
              <a:ext uri="{FF2B5EF4-FFF2-40B4-BE49-F238E27FC236}">
                <a16:creationId xmlns:a16="http://schemas.microsoft.com/office/drawing/2014/main" id="{B785C88A-9DC3-4C3B-801A-BD83432D532A}"/>
              </a:ext>
            </a:extLst>
          </p:cNvPr>
          <p:cNvSpPr/>
          <p:nvPr/>
        </p:nvSpPr>
        <p:spPr>
          <a:xfrm>
            <a:off x="6607344" y="3490303"/>
            <a:ext cx="2293876" cy="521368"/>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2" name="Group 1">
            <a:extLst>
              <a:ext uri="{FF2B5EF4-FFF2-40B4-BE49-F238E27FC236}">
                <a16:creationId xmlns:a16="http://schemas.microsoft.com/office/drawing/2014/main" id="{DBFFD034-AD38-475B-BCAA-15043F2227D4}"/>
              </a:ext>
            </a:extLst>
          </p:cNvPr>
          <p:cNvGrpSpPr/>
          <p:nvPr/>
        </p:nvGrpSpPr>
        <p:grpSpPr>
          <a:xfrm>
            <a:off x="5715000" y="5135880"/>
            <a:ext cx="1888935" cy="1682316"/>
            <a:chOff x="5715000" y="5135880"/>
            <a:chExt cx="1888935" cy="1682316"/>
          </a:xfrm>
        </p:grpSpPr>
        <p:sp>
          <p:nvSpPr>
            <p:cNvPr id="181" name="Rectangle 180">
              <a:extLst>
                <a:ext uri="{FF2B5EF4-FFF2-40B4-BE49-F238E27FC236}">
                  <a16:creationId xmlns:a16="http://schemas.microsoft.com/office/drawing/2014/main" id="{11EE3833-B329-4190-8F1A-C9A53B63443B}"/>
                </a:ext>
              </a:extLst>
            </p:cNvPr>
            <p:cNvSpPr/>
            <p:nvPr/>
          </p:nvSpPr>
          <p:spPr>
            <a:xfrm>
              <a:off x="5730417" y="5135880"/>
              <a:ext cx="1797924" cy="1682316"/>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2" name="Oval 181">
              <a:extLst>
                <a:ext uri="{FF2B5EF4-FFF2-40B4-BE49-F238E27FC236}">
                  <a16:creationId xmlns:a16="http://schemas.microsoft.com/office/drawing/2014/main" id="{7C38FCB2-8F8E-4C1C-99CC-E477F6891410}"/>
                </a:ext>
              </a:extLst>
            </p:cNvPr>
            <p:cNvSpPr/>
            <p:nvPr/>
          </p:nvSpPr>
          <p:spPr>
            <a:xfrm>
              <a:off x="6575212" y="5346553"/>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B56018C0-062C-457A-9F7E-2812A562E10D}"/>
                </a:ext>
              </a:extLst>
            </p:cNvPr>
            <p:cNvSpPr/>
            <p:nvPr/>
          </p:nvSpPr>
          <p:spPr>
            <a:xfrm>
              <a:off x="6590452" y="5539525"/>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D3B9F23C-AA9B-4CDA-A48B-66FD13E930A1}"/>
                </a:ext>
              </a:extLst>
            </p:cNvPr>
            <p:cNvSpPr/>
            <p:nvPr/>
          </p:nvSpPr>
          <p:spPr>
            <a:xfrm>
              <a:off x="6605692" y="5815157"/>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9B9F1118-7442-4728-8929-FC4790FF091D}"/>
                </a:ext>
              </a:extLst>
            </p:cNvPr>
            <p:cNvSpPr/>
            <p:nvPr/>
          </p:nvSpPr>
          <p:spPr>
            <a:xfrm>
              <a:off x="6704395" y="5828984"/>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8AF080E1-E1F1-4FEF-A388-CEEF4D946636}"/>
                </a:ext>
              </a:extLst>
            </p:cNvPr>
            <p:cNvSpPr/>
            <p:nvPr/>
          </p:nvSpPr>
          <p:spPr>
            <a:xfrm>
              <a:off x="7027432" y="5882640"/>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428A94A9-A16E-4C08-9DFB-C5E4C361DE78}"/>
                </a:ext>
              </a:extLst>
            </p:cNvPr>
            <p:cNvSpPr/>
            <p:nvPr/>
          </p:nvSpPr>
          <p:spPr>
            <a:xfrm>
              <a:off x="6590452" y="5875020"/>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9FE900E2-BF23-49AD-A8AD-BE4C490B853C}"/>
                </a:ext>
              </a:extLst>
            </p:cNvPr>
            <p:cNvSpPr/>
            <p:nvPr/>
          </p:nvSpPr>
          <p:spPr>
            <a:xfrm>
              <a:off x="6552301" y="5869010"/>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9" name="Oval 188">
              <a:extLst>
                <a:ext uri="{FF2B5EF4-FFF2-40B4-BE49-F238E27FC236}">
                  <a16:creationId xmlns:a16="http://schemas.microsoft.com/office/drawing/2014/main" id="{B8619F2B-BAAF-467E-82D2-314EBD62DEB5}"/>
                </a:ext>
              </a:extLst>
            </p:cNvPr>
            <p:cNvSpPr/>
            <p:nvPr/>
          </p:nvSpPr>
          <p:spPr>
            <a:xfrm>
              <a:off x="6590452" y="5636012"/>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0" name="Oval 189">
              <a:extLst>
                <a:ext uri="{FF2B5EF4-FFF2-40B4-BE49-F238E27FC236}">
                  <a16:creationId xmlns:a16="http://schemas.microsoft.com/office/drawing/2014/main" id="{78B0D631-2BF7-4122-916A-96516717EBBB}"/>
                </a:ext>
              </a:extLst>
            </p:cNvPr>
            <p:cNvSpPr/>
            <p:nvPr/>
          </p:nvSpPr>
          <p:spPr>
            <a:xfrm>
              <a:off x="7015776" y="5429212"/>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32CCD0C7-DB7F-4B6A-A193-6047CF4C6700}"/>
                </a:ext>
              </a:extLst>
            </p:cNvPr>
            <p:cNvSpPr/>
            <p:nvPr/>
          </p:nvSpPr>
          <p:spPr>
            <a:xfrm>
              <a:off x="6818666" y="5696316"/>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A785EBE4-262D-4A12-9540-A3FA87A02B07}"/>
                </a:ext>
              </a:extLst>
            </p:cNvPr>
            <p:cNvSpPr/>
            <p:nvPr/>
          </p:nvSpPr>
          <p:spPr>
            <a:xfrm>
              <a:off x="6592830" y="5927172"/>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5" name="Oval 194">
              <a:extLst>
                <a:ext uri="{FF2B5EF4-FFF2-40B4-BE49-F238E27FC236}">
                  <a16:creationId xmlns:a16="http://schemas.microsoft.com/office/drawing/2014/main" id="{612B2E4E-4283-4349-BAFC-781B687C16D0}"/>
                </a:ext>
              </a:extLst>
            </p:cNvPr>
            <p:cNvSpPr/>
            <p:nvPr/>
          </p:nvSpPr>
          <p:spPr>
            <a:xfrm>
              <a:off x="6582832" y="5600570"/>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6" name="Oval 195">
              <a:extLst>
                <a:ext uri="{FF2B5EF4-FFF2-40B4-BE49-F238E27FC236}">
                  <a16:creationId xmlns:a16="http://schemas.microsoft.com/office/drawing/2014/main" id="{D45E3D33-C5C2-418F-BE77-098848071551}"/>
                </a:ext>
              </a:extLst>
            </p:cNvPr>
            <p:cNvSpPr/>
            <p:nvPr/>
          </p:nvSpPr>
          <p:spPr>
            <a:xfrm>
              <a:off x="6963179" y="5802742"/>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BF9F5C4A-AD4A-432B-999B-693093D3AC9A}"/>
                </a:ext>
              </a:extLst>
            </p:cNvPr>
            <p:cNvSpPr/>
            <p:nvPr/>
          </p:nvSpPr>
          <p:spPr>
            <a:xfrm>
              <a:off x="6915867" y="5875020"/>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6A024A51-EC93-492A-B6A7-57E9F3739DD9}"/>
                </a:ext>
              </a:extLst>
            </p:cNvPr>
            <p:cNvSpPr/>
            <p:nvPr/>
          </p:nvSpPr>
          <p:spPr>
            <a:xfrm>
              <a:off x="7234909" y="5781106"/>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1" name="Oval 200">
              <a:extLst>
                <a:ext uri="{FF2B5EF4-FFF2-40B4-BE49-F238E27FC236}">
                  <a16:creationId xmlns:a16="http://schemas.microsoft.com/office/drawing/2014/main" id="{5E739B59-9DF6-4E53-BB4E-65F5A063D75E}"/>
                </a:ext>
              </a:extLst>
            </p:cNvPr>
            <p:cNvSpPr/>
            <p:nvPr/>
          </p:nvSpPr>
          <p:spPr>
            <a:xfrm>
              <a:off x="6734524" y="5370368"/>
              <a:ext cx="99908" cy="110313"/>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3" name="Oval 202">
              <a:extLst>
                <a:ext uri="{FF2B5EF4-FFF2-40B4-BE49-F238E27FC236}">
                  <a16:creationId xmlns:a16="http://schemas.microsoft.com/office/drawing/2014/main" id="{0E90E714-F0A1-4668-80CB-688FD65A233E}"/>
                </a:ext>
              </a:extLst>
            </p:cNvPr>
            <p:cNvSpPr/>
            <p:nvPr/>
          </p:nvSpPr>
          <p:spPr>
            <a:xfrm>
              <a:off x="6915867" y="5886627"/>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4" name="Oval 203">
              <a:extLst>
                <a:ext uri="{FF2B5EF4-FFF2-40B4-BE49-F238E27FC236}">
                  <a16:creationId xmlns:a16="http://schemas.microsoft.com/office/drawing/2014/main" id="{A4016558-19D7-46BE-AD03-9D450898B07F}"/>
                </a:ext>
              </a:extLst>
            </p:cNvPr>
            <p:cNvSpPr/>
            <p:nvPr/>
          </p:nvSpPr>
          <p:spPr>
            <a:xfrm>
              <a:off x="7332984" y="5882640"/>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5" name="Oval 204">
              <a:extLst>
                <a:ext uri="{FF2B5EF4-FFF2-40B4-BE49-F238E27FC236}">
                  <a16:creationId xmlns:a16="http://schemas.microsoft.com/office/drawing/2014/main" id="{71CF320C-EB80-47CF-8D00-DF43AECC8273}"/>
                </a:ext>
              </a:extLst>
            </p:cNvPr>
            <p:cNvSpPr/>
            <p:nvPr/>
          </p:nvSpPr>
          <p:spPr>
            <a:xfrm>
              <a:off x="6582832" y="5274188"/>
              <a:ext cx="99908" cy="110313"/>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9" name="Oval 208">
              <a:extLst>
                <a:ext uri="{FF2B5EF4-FFF2-40B4-BE49-F238E27FC236}">
                  <a16:creationId xmlns:a16="http://schemas.microsoft.com/office/drawing/2014/main" id="{8A271A49-974B-4BAA-8F1E-2A784145F2DA}"/>
                </a:ext>
              </a:extLst>
            </p:cNvPr>
            <p:cNvSpPr/>
            <p:nvPr/>
          </p:nvSpPr>
          <p:spPr>
            <a:xfrm>
              <a:off x="6719173" y="5875020"/>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11" name="Oval 210">
              <a:extLst>
                <a:ext uri="{FF2B5EF4-FFF2-40B4-BE49-F238E27FC236}">
                  <a16:creationId xmlns:a16="http://schemas.microsoft.com/office/drawing/2014/main" id="{CC0AF871-D92E-485E-8204-4833A2B1BE68}"/>
                </a:ext>
              </a:extLst>
            </p:cNvPr>
            <p:cNvSpPr/>
            <p:nvPr/>
          </p:nvSpPr>
          <p:spPr>
            <a:xfrm>
              <a:off x="6590452" y="5811284"/>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12" name="Oval 211">
              <a:extLst>
                <a:ext uri="{FF2B5EF4-FFF2-40B4-BE49-F238E27FC236}">
                  <a16:creationId xmlns:a16="http://schemas.microsoft.com/office/drawing/2014/main" id="{4C63D244-B8D0-433D-A993-8C8E5A4B43FA}"/>
                </a:ext>
              </a:extLst>
            </p:cNvPr>
            <p:cNvSpPr/>
            <p:nvPr/>
          </p:nvSpPr>
          <p:spPr>
            <a:xfrm>
              <a:off x="6613437" y="5507998"/>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13" name="Oval 212">
              <a:extLst>
                <a:ext uri="{FF2B5EF4-FFF2-40B4-BE49-F238E27FC236}">
                  <a16:creationId xmlns:a16="http://schemas.microsoft.com/office/drawing/2014/main" id="{FFD45D21-1D5A-4BDF-A0BD-FB4A458F0173}"/>
                </a:ext>
              </a:extLst>
            </p:cNvPr>
            <p:cNvSpPr/>
            <p:nvPr/>
          </p:nvSpPr>
          <p:spPr>
            <a:xfrm>
              <a:off x="7042210" y="5604484"/>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14" name="Oval 213">
              <a:extLst>
                <a:ext uri="{FF2B5EF4-FFF2-40B4-BE49-F238E27FC236}">
                  <a16:creationId xmlns:a16="http://schemas.microsoft.com/office/drawing/2014/main" id="{7516FA38-97D5-433F-A1CE-2DFCEF9BEECB}"/>
                </a:ext>
              </a:extLst>
            </p:cNvPr>
            <p:cNvSpPr/>
            <p:nvPr/>
          </p:nvSpPr>
          <p:spPr>
            <a:xfrm>
              <a:off x="7247854" y="5425339"/>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15" name="Oval 214">
              <a:extLst>
                <a:ext uri="{FF2B5EF4-FFF2-40B4-BE49-F238E27FC236}">
                  <a16:creationId xmlns:a16="http://schemas.microsoft.com/office/drawing/2014/main" id="{6F0AAE97-AEC5-42CE-B5D5-09D41D319577}"/>
                </a:ext>
              </a:extLst>
            </p:cNvPr>
            <p:cNvSpPr/>
            <p:nvPr/>
          </p:nvSpPr>
          <p:spPr>
            <a:xfrm>
              <a:off x="7036382" y="5234131"/>
              <a:ext cx="99908" cy="110313"/>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cxnSp>
          <p:nvCxnSpPr>
            <p:cNvPr id="179" name="Straight Connector 178">
              <a:extLst>
                <a:ext uri="{FF2B5EF4-FFF2-40B4-BE49-F238E27FC236}">
                  <a16:creationId xmlns:a16="http://schemas.microsoft.com/office/drawing/2014/main" id="{5F1E9B99-DCA1-4229-A837-7FD4706CA299}"/>
                </a:ext>
              </a:extLst>
            </p:cNvPr>
            <p:cNvCxnSpPr>
              <a:cxnSpLocks/>
              <a:stCxn id="181" idx="0"/>
            </p:cNvCxnSpPr>
            <p:nvPr/>
          </p:nvCxnSpPr>
          <p:spPr bwMode="auto">
            <a:xfrm>
              <a:off x="6629379" y="5135880"/>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DD4306B9-4BEB-42CC-9676-36FF296DCD6D}"/>
                </a:ext>
              </a:extLst>
            </p:cNvPr>
            <p:cNvCxnSpPr>
              <a:cxnSpLocks/>
            </p:cNvCxnSpPr>
            <p:nvPr/>
          </p:nvCxnSpPr>
          <p:spPr bwMode="auto">
            <a:xfrm>
              <a:off x="5715000" y="5939726"/>
              <a:ext cx="1888935" cy="0"/>
            </a:xfrm>
            <a:prstGeom prst="line">
              <a:avLst/>
            </a:prstGeom>
            <a:noFill/>
            <a:ln w="12700" cap="sq" cmpd="sng" algn="ctr">
              <a:solidFill>
                <a:schemeClr val="bg2"/>
              </a:solidFill>
              <a:prstDash val="solid"/>
              <a:round/>
              <a:headEnd type="none" w="med" len="med"/>
              <a:tailEnd type="none" w="med" len="med"/>
            </a:ln>
            <a:effectLst/>
          </p:spPr>
        </p:cxnSp>
      </p:grpSp>
      <p:sp>
        <p:nvSpPr>
          <p:cNvPr id="218" name="Arrow: Curved Right 217">
            <a:extLst>
              <a:ext uri="{FF2B5EF4-FFF2-40B4-BE49-F238E27FC236}">
                <a16:creationId xmlns:a16="http://schemas.microsoft.com/office/drawing/2014/main" id="{6D4ADD61-F64E-4F3E-9831-8F05AF486CD4}"/>
              </a:ext>
            </a:extLst>
          </p:cNvPr>
          <p:cNvSpPr/>
          <p:nvPr/>
        </p:nvSpPr>
        <p:spPr>
          <a:xfrm rot="16200000" flipH="1">
            <a:off x="5325806" y="4645667"/>
            <a:ext cx="194917" cy="618429"/>
          </a:xfrm>
          <a:prstGeom prst="curvedRightArrow">
            <a:avLst/>
          </a:prstGeom>
          <a:ln w="25400">
            <a:solidFill>
              <a:schemeClr val="tx1"/>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219" name="Text Box 33">
                <a:extLst>
                  <a:ext uri="{FF2B5EF4-FFF2-40B4-BE49-F238E27FC236}">
                    <a16:creationId xmlns:a16="http://schemas.microsoft.com/office/drawing/2014/main" id="{9ADC9992-0D6F-4BA6-A536-643FAE1148DF}"/>
                  </a:ext>
                </a:extLst>
              </p:cNvPr>
              <p:cNvSpPr txBox="1">
                <a:spLocks noChangeArrowheads="1"/>
              </p:cNvSpPr>
              <p:nvPr/>
            </p:nvSpPr>
            <p:spPr bwMode="auto">
              <a:xfrm>
                <a:off x="5035445" y="4748552"/>
                <a:ext cx="610982" cy="6463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r>
                        <a:rPr lang="en-CA" sz="3600" i="1" smtClean="0">
                          <a:solidFill>
                            <a:schemeClr val="tx1"/>
                          </a:solidFill>
                          <a:latin typeface="Cambria Math" panose="02040503050406030204" pitchFamily="18" charset="0"/>
                          <a:sym typeface="Symbol" panose="05050102010706020507" pitchFamily="18" charset="2"/>
                        </a:rPr>
                        <m:t></m:t>
                      </m:r>
                    </m:oMath>
                  </m:oMathPara>
                </a14:m>
                <a:endParaRPr lang="en-CA" sz="3600" b="1" dirty="0">
                  <a:solidFill>
                    <a:schemeClr val="tx1"/>
                  </a:solidFill>
                  <a:latin typeface="Times New Roman" panose="02020603050405020304" pitchFamily="18" charset="0"/>
                  <a:cs typeface="Times New Roman" panose="02020603050405020304" pitchFamily="18" charset="0"/>
                </a:endParaRPr>
              </a:p>
            </p:txBody>
          </p:sp>
        </mc:Choice>
        <mc:Fallback xmlns="">
          <p:sp>
            <p:nvSpPr>
              <p:cNvPr id="219" name="Text Box 33">
                <a:extLst>
                  <a:ext uri="{FF2B5EF4-FFF2-40B4-BE49-F238E27FC236}">
                    <a16:creationId xmlns:a16="http://schemas.microsoft.com/office/drawing/2014/main" id="{9ADC9992-0D6F-4BA6-A536-643FAE1148DF}"/>
                  </a:ext>
                </a:extLst>
              </p:cNvPr>
              <p:cNvSpPr txBox="1">
                <a:spLocks noRot="1" noChangeAspect="1" noMove="1" noResize="1" noEditPoints="1" noAdjustHandles="1" noChangeArrowheads="1" noChangeShapeType="1" noTextEdit="1"/>
              </p:cNvSpPr>
              <p:nvPr/>
            </p:nvSpPr>
            <p:spPr bwMode="auto">
              <a:xfrm>
                <a:off x="5035445" y="4748552"/>
                <a:ext cx="610982" cy="646331"/>
              </a:xfrm>
              <a:prstGeom prst="rect">
                <a:avLst/>
              </a:prstGeom>
              <a:blipFill>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297" name="Group 296">
            <a:extLst>
              <a:ext uri="{FF2B5EF4-FFF2-40B4-BE49-F238E27FC236}">
                <a16:creationId xmlns:a16="http://schemas.microsoft.com/office/drawing/2014/main" id="{FD062E5E-6351-4FAF-B0D8-2DB6DE759C83}"/>
              </a:ext>
            </a:extLst>
          </p:cNvPr>
          <p:cNvGrpSpPr/>
          <p:nvPr/>
        </p:nvGrpSpPr>
        <p:grpSpPr>
          <a:xfrm>
            <a:off x="3388644" y="5135245"/>
            <a:ext cx="1888935" cy="1682316"/>
            <a:chOff x="3388644" y="5135245"/>
            <a:chExt cx="1888935" cy="1682316"/>
          </a:xfrm>
        </p:grpSpPr>
        <p:grpSp>
          <p:nvGrpSpPr>
            <p:cNvPr id="298" name="Group 297">
              <a:extLst>
                <a:ext uri="{FF2B5EF4-FFF2-40B4-BE49-F238E27FC236}">
                  <a16:creationId xmlns:a16="http://schemas.microsoft.com/office/drawing/2014/main" id="{30222892-068E-4324-9C2C-CEFD95C86DFE}"/>
                </a:ext>
              </a:extLst>
            </p:cNvPr>
            <p:cNvGrpSpPr/>
            <p:nvPr/>
          </p:nvGrpSpPr>
          <p:grpSpPr>
            <a:xfrm>
              <a:off x="3404061" y="5135245"/>
              <a:ext cx="1797924" cy="1682316"/>
              <a:chOff x="354242" y="4953000"/>
              <a:chExt cx="1295694" cy="1328609"/>
            </a:xfrm>
          </p:grpSpPr>
          <p:sp>
            <p:nvSpPr>
              <p:cNvPr id="328" name="Rectangle 327">
                <a:extLst>
                  <a:ext uri="{FF2B5EF4-FFF2-40B4-BE49-F238E27FC236}">
                    <a16:creationId xmlns:a16="http://schemas.microsoft.com/office/drawing/2014/main" id="{58620DBE-8996-4BF1-91F1-49C9610A891C}"/>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29" name="Oval 328">
                <a:extLst>
                  <a:ext uri="{FF2B5EF4-FFF2-40B4-BE49-F238E27FC236}">
                    <a16:creationId xmlns:a16="http://schemas.microsoft.com/office/drawing/2014/main" id="{50E1D815-98BF-4073-B9A3-90651099BD0F}"/>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0" name="Oval 329">
                <a:extLst>
                  <a:ext uri="{FF2B5EF4-FFF2-40B4-BE49-F238E27FC236}">
                    <a16:creationId xmlns:a16="http://schemas.microsoft.com/office/drawing/2014/main" id="{90864DF0-A7F8-4AE9-B877-0F924235B895}"/>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1" name="Oval 330">
                <a:extLst>
                  <a:ext uri="{FF2B5EF4-FFF2-40B4-BE49-F238E27FC236}">
                    <a16:creationId xmlns:a16="http://schemas.microsoft.com/office/drawing/2014/main" id="{069D2B4D-3664-4ABB-9859-7AA89C2B4DC0}"/>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2" name="Oval 331">
                <a:extLst>
                  <a:ext uri="{FF2B5EF4-FFF2-40B4-BE49-F238E27FC236}">
                    <a16:creationId xmlns:a16="http://schemas.microsoft.com/office/drawing/2014/main" id="{652249AF-10D8-4ED1-B06B-6210593851E7}"/>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3" name="Oval 332">
                <a:extLst>
                  <a:ext uri="{FF2B5EF4-FFF2-40B4-BE49-F238E27FC236}">
                    <a16:creationId xmlns:a16="http://schemas.microsoft.com/office/drawing/2014/main" id="{0A54F01D-E10B-44F4-9666-0D4C562B9C66}"/>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4" name="Oval 333">
                <a:extLst>
                  <a:ext uri="{FF2B5EF4-FFF2-40B4-BE49-F238E27FC236}">
                    <a16:creationId xmlns:a16="http://schemas.microsoft.com/office/drawing/2014/main" id="{00FA1C59-1C9E-479F-BB80-FAD9BA3D2B42}"/>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35" name="Oval 334">
                <a:extLst>
                  <a:ext uri="{FF2B5EF4-FFF2-40B4-BE49-F238E27FC236}">
                    <a16:creationId xmlns:a16="http://schemas.microsoft.com/office/drawing/2014/main" id="{6A9915D6-1A70-47AF-89D7-219FAB7D39D4}"/>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36" name="Oval 335">
                <a:extLst>
                  <a:ext uri="{FF2B5EF4-FFF2-40B4-BE49-F238E27FC236}">
                    <a16:creationId xmlns:a16="http://schemas.microsoft.com/office/drawing/2014/main" id="{0E591ED3-D5E4-4AA8-8F61-4545168C0410}"/>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7" name="Oval 336">
                <a:extLst>
                  <a:ext uri="{FF2B5EF4-FFF2-40B4-BE49-F238E27FC236}">
                    <a16:creationId xmlns:a16="http://schemas.microsoft.com/office/drawing/2014/main" id="{80372BDB-E7FC-4EA5-BD6B-A42D93A7DE98}"/>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38" name="Oval 337">
                <a:extLst>
                  <a:ext uri="{FF2B5EF4-FFF2-40B4-BE49-F238E27FC236}">
                    <a16:creationId xmlns:a16="http://schemas.microsoft.com/office/drawing/2014/main" id="{14548714-C441-4A30-810D-5F12C962B15C}"/>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39" name="Oval 338">
                <a:extLst>
                  <a:ext uri="{FF2B5EF4-FFF2-40B4-BE49-F238E27FC236}">
                    <a16:creationId xmlns:a16="http://schemas.microsoft.com/office/drawing/2014/main" id="{47CA4D68-15D2-492D-8AB1-1F5085D4F717}"/>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40" name="Oval 339">
                <a:extLst>
                  <a:ext uri="{FF2B5EF4-FFF2-40B4-BE49-F238E27FC236}">
                    <a16:creationId xmlns:a16="http://schemas.microsoft.com/office/drawing/2014/main" id="{4ECB6878-9452-479F-A7E5-B8311D896900}"/>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41" name="Oval 340">
                <a:extLst>
                  <a:ext uri="{FF2B5EF4-FFF2-40B4-BE49-F238E27FC236}">
                    <a16:creationId xmlns:a16="http://schemas.microsoft.com/office/drawing/2014/main" id="{1BAF2706-E2AB-4892-8824-C50A8351F802}"/>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42" name="Oval 341">
                <a:extLst>
                  <a:ext uri="{FF2B5EF4-FFF2-40B4-BE49-F238E27FC236}">
                    <a16:creationId xmlns:a16="http://schemas.microsoft.com/office/drawing/2014/main" id="{C68B3DB3-E673-4C72-8379-7BA24DB659E4}"/>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43" name="Oval 342">
                <a:extLst>
                  <a:ext uri="{FF2B5EF4-FFF2-40B4-BE49-F238E27FC236}">
                    <a16:creationId xmlns:a16="http://schemas.microsoft.com/office/drawing/2014/main" id="{CD2CB4FA-90AC-4B19-B71A-DFFE421E44B8}"/>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44" name="Oval 343">
                <a:extLst>
                  <a:ext uri="{FF2B5EF4-FFF2-40B4-BE49-F238E27FC236}">
                    <a16:creationId xmlns:a16="http://schemas.microsoft.com/office/drawing/2014/main" id="{9B152942-A11C-4850-A4B5-1D734598D0AB}"/>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45" name="Oval 344">
                <a:extLst>
                  <a:ext uri="{FF2B5EF4-FFF2-40B4-BE49-F238E27FC236}">
                    <a16:creationId xmlns:a16="http://schemas.microsoft.com/office/drawing/2014/main" id="{8BE8C9D9-3CD2-426C-94E6-B60DB39EA389}"/>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46" name="Oval 345">
                <a:extLst>
                  <a:ext uri="{FF2B5EF4-FFF2-40B4-BE49-F238E27FC236}">
                    <a16:creationId xmlns:a16="http://schemas.microsoft.com/office/drawing/2014/main" id="{7A62FF02-AED4-448E-9F8C-4DFEC0DB7352}"/>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47" name="Oval 346">
                <a:extLst>
                  <a:ext uri="{FF2B5EF4-FFF2-40B4-BE49-F238E27FC236}">
                    <a16:creationId xmlns:a16="http://schemas.microsoft.com/office/drawing/2014/main" id="{C83C2223-90CD-4D44-A113-27267D04BAFE}"/>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48" name="Oval 347">
                <a:extLst>
                  <a:ext uri="{FF2B5EF4-FFF2-40B4-BE49-F238E27FC236}">
                    <a16:creationId xmlns:a16="http://schemas.microsoft.com/office/drawing/2014/main" id="{DD3A4295-39C3-475A-8A0E-30D11EE5D601}"/>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49" name="Oval 348">
                <a:extLst>
                  <a:ext uri="{FF2B5EF4-FFF2-40B4-BE49-F238E27FC236}">
                    <a16:creationId xmlns:a16="http://schemas.microsoft.com/office/drawing/2014/main" id="{88039F7A-0BC2-401B-A433-0D9215EF034D}"/>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50" name="Oval 349">
                <a:extLst>
                  <a:ext uri="{FF2B5EF4-FFF2-40B4-BE49-F238E27FC236}">
                    <a16:creationId xmlns:a16="http://schemas.microsoft.com/office/drawing/2014/main" id="{4C2B44A5-9A80-45B4-A4D3-60CCDDD3BD6A}"/>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51" name="Oval 350">
                <a:extLst>
                  <a:ext uri="{FF2B5EF4-FFF2-40B4-BE49-F238E27FC236}">
                    <a16:creationId xmlns:a16="http://schemas.microsoft.com/office/drawing/2014/main" id="{D852DF85-70EA-46E5-812B-A3E148C9C821}"/>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352" name="Oval 351">
                <a:extLst>
                  <a:ext uri="{FF2B5EF4-FFF2-40B4-BE49-F238E27FC236}">
                    <a16:creationId xmlns:a16="http://schemas.microsoft.com/office/drawing/2014/main" id="{DEC51911-DF11-486B-8AC0-5340D8D16E38}"/>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53" name="Oval 352">
                <a:extLst>
                  <a:ext uri="{FF2B5EF4-FFF2-40B4-BE49-F238E27FC236}">
                    <a16:creationId xmlns:a16="http://schemas.microsoft.com/office/drawing/2014/main" id="{94248014-0DC9-4872-9709-B05B80921894}"/>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354" name="Oval 353">
                <a:extLst>
                  <a:ext uri="{FF2B5EF4-FFF2-40B4-BE49-F238E27FC236}">
                    <a16:creationId xmlns:a16="http://schemas.microsoft.com/office/drawing/2014/main" id="{8440E902-2BBB-449A-8F66-C4FEDB23378B}"/>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55" name="Oval 354">
                <a:extLst>
                  <a:ext uri="{FF2B5EF4-FFF2-40B4-BE49-F238E27FC236}">
                    <a16:creationId xmlns:a16="http://schemas.microsoft.com/office/drawing/2014/main" id="{99944DEF-9F28-497A-842B-C8BCA3E652E5}"/>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56" name="Oval 355">
                <a:extLst>
                  <a:ext uri="{FF2B5EF4-FFF2-40B4-BE49-F238E27FC236}">
                    <a16:creationId xmlns:a16="http://schemas.microsoft.com/office/drawing/2014/main" id="{359CD432-444B-4134-8457-DDA293317E80}"/>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57" name="Oval 356">
                <a:extLst>
                  <a:ext uri="{FF2B5EF4-FFF2-40B4-BE49-F238E27FC236}">
                    <a16:creationId xmlns:a16="http://schemas.microsoft.com/office/drawing/2014/main" id="{47D2ABE7-3E1B-401F-8703-851397558002}"/>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58" name="Oval 357">
                <a:extLst>
                  <a:ext uri="{FF2B5EF4-FFF2-40B4-BE49-F238E27FC236}">
                    <a16:creationId xmlns:a16="http://schemas.microsoft.com/office/drawing/2014/main" id="{680AA4F2-9D6D-4882-ABA5-4DBE1622C8EA}"/>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59" name="Oval 358">
                <a:extLst>
                  <a:ext uri="{FF2B5EF4-FFF2-40B4-BE49-F238E27FC236}">
                    <a16:creationId xmlns:a16="http://schemas.microsoft.com/office/drawing/2014/main" id="{505A11AE-43AE-4DED-A2CA-DCE801285B46}"/>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60" name="Oval 359">
                <a:extLst>
                  <a:ext uri="{FF2B5EF4-FFF2-40B4-BE49-F238E27FC236}">
                    <a16:creationId xmlns:a16="http://schemas.microsoft.com/office/drawing/2014/main" id="{0DA2B5CD-4F53-4372-A40B-7343F2F21451}"/>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361" name="Oval 360">
                <a:extLst>
                  <a:ext uri="{FF2B5EF4-FFF2-40B4-BE49-F238E27FC236}">
                    <a16:creationId xmlns:a16="http://schemas.microsoft.com/office/drawing/2014/main" id="{06262342-1CC0-4585-8B93-0AA904DEC213}"/>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cxnSp>
          <p:nvCxnSpPr>
            <p:cNvPr id="299" name="Straight Connector 298">
              <a:extLst>
                <a:ext uri="{FF2B5EF4-FFF2-40B4-BE49-F238E27FC236}">
                  <a16:creationId xmlns:a16="http://schemas.microsoft.com/office/drawing/2014/main" id="{A7A93EF4-CB38-4B5C-84B3-D26EEE2B78F1}"/>
                </a:ext>
              </a:extLst>
            </p:cNvPr>
            <p:cNvCxnSpPr>
              <a:cxnSpLocks/>
              <a:stCxn id="328" idx="0"/>
            </p:cNvCxnSpPr>
            <p:nvPr/>
          </p:nvCxnSpPr>
          <p:spPr bwMode="auto">
            <a:xfrm>
              <a:off x="4303023" y="5135245"/>
              <a:ext cx="22830" cy="1657889"/>
            </a:xfrm>
            <a:prstGeom prst="line">
              <a:avLst/>
            </a:prstGeom>
            <a:noFill/>
            <a:ln w="12700" cap="sq" cmpd="sng" algn="ctr">
              <a:solidFill>
                <a:schemeClr val="bg2"/>
              </a:solidFill>
              <a:prstDash val="solid"/>
              <a:round/>
              <a:headEnd type="none" w="med" len="med"/>
              <a:tailEnd type="none" w="med" len="med"/>
            </a:ln>
            <a:effectLst/>
          </p:spPr>
        </p:cxnSp>
        <p:cxnSp>
          <p:nvCxnSpPr>
            <p:cNvPr id="300" name="Straight Connector 299">
              <a:extLst>
                <a:ext uri="{FF2B5EF4-FFF2-40B4-BE49-F238E27FC236}">
                  <a16:creationId xmlns:a16="http://schemas.microsoft.com/office/drawing/2014/main" id="{09AEAF58-AAE9-4478-8ADD-81FB770A38B8}"/>
                </a:ext>
              </a:extLst>
            </p:cNvPr>
            <p:cNvCxnSpPr>
              <a:cxnSpLocks/>
            </p:cNvCxnSpPr>
            <p:nvPr/>
          </p:nvCxnSpPr>
          <p:spPr bwMode="auto">
            <a:xfrm>
              <a:off x="3388644" y="5939091"/>
              <a:ext cx="1888935" cy="0"/>
            </a:xfrm>
            <a:prstGeom prst="line">
              <a:avLst/>
            </a:prstGeom>
            <a:noFill/>
            <a:ln w="12700" cap="sq" cmpd="sng" algn="ctr">
              <a:solidFill>
                <a:schemeClr val="bg2"/>
              </a:solidFill>
              <a:prstDash val="solid"/>
              <a:round/>
              <a:headEnd type="none" w="med" len="med"/>
              <a:tailEnd type="none" w="med" len="med"/>
            </a:ln>
            <a:effectLst/>
          </p:spPr>
        </p:cxnSp>
      </p:grpSp>
    </p:spTree>
    <p:extLst>
      <p:ext uri="{BB962C8B-B14F-4D97-AF65-F5344CB8AC3E}">
        <p14:creationId xmlns:p14="http://schemas.microsoft.com/office/powerpoint/2010/main" val="3513517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27"/>
                                        </p:tgtEl>
                                        <p:attrNameLst>
                                          <p:attrName>style.visibility</p:attrName>
                                        </p:attrNameLst>
                                      </p:cBhvr>
                                      <p:to>
                                        <p:strVal val="visible"/>
                                      </p:to>
                                    </p:set>
                                    <p:anim calcmode="lin" valueType="num">
                                      <p:cBhvr additive="base">
                                        <p:cTn id="7" dur="500" fill="hold"/>
                                        <p:tgtEl>
                                          <p:spTgt spid="327"/>
                                        </p:tgtEl>
                                        <p:attrNameLst>
                                          <p:attrName>ppt_x</p:attrName>
                                        </p:attrNameLst>
                                      </p:cBhvr>
                                      <p:tavLst>
                                        <p:tav tm="0">
                                          <p:val>
                                            <p:strVal val="#ppt_x"/>
                                          </p:val>
                                        </p:tav>
                                        <p:tav tm="100000">
                                          <p:val>
                                            <p:strVal val="#ppt_x"/>
                                          </p:val>
                                        </p:tav>
                                      </p:tavLst>
                                    </p:anim>
                                    <p:anim calcmode="lin" valueType="num">
                                      <p:cBhvr additive="base">
                                        <p:cTn id="8" dur="500" fill="hold"/>
                                        <p:tgtEl>
                                          <p:spTgt spid="3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8"/>
                                        </p:tgtEl>
                                        <p:attrNameLst>
                                          <p:attrName>style.visibility</p:attrName>
                                        </p:attrNameLst>
                                      </p:cBhvr>
                                      <p:to>
                                        <p:strVal val="visible"/>
                                      </p:to>
                                    </p:set>
                                    <p:anim calcmode="lin" valueType="num">
                                      <p:cBhvr additive="base">
                                        <p:cTn id="11" dur="500" fill="hold"/>
                                        <p:tgtEl>
                                          <p:spTgt spid="168"/>
                                        </p:tgtEl>
                                        <p:attrNameLst>
                                          <p:attrName>ppt_x</p:attrName>
                                        </p:attrNameLst>
                                      </p:cBhvr>
                                      <p:tavLst>
                                        <p:tav tm="0">
                                          <p:val>
                                            <p:strVal val="#ppt_x"/>
                                          </p:val>
                                        </p:tav>
                                        <p:tav tm="100000">
                                          <p:val>
                                            <p:strVal val="#ppt_x"/>
                                          </p:val>
                                        </p:tav>
                                      </p:tavLst>
                                    </p:anim>
                                    <p:anim calcmode="lin" valueType="num">
                                      <p:cBhvr additive="base">
                                        <p:cTn id="12" dur="500" fill="hold"/>
                                        <p:tgtEl>
                                          <p:spTgt spid="16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54"/>
                                        </p:tgtEl>
                                        <p:attrNameLst>
                                          <p:attrName>style.visibility</p:attrName>
                                        </p:attrNameLst>
                                      </p:cBhvr>
                                      <p:to>
                                        <p:strVal val="visible"/>
                                      </p:to>
                                    </p:set>
                                    <p:anim calcmode="lin" valueType="num">
                                      <p:cBhvr additive="base">
                                        <p:cTn id="17" dur="500" fill="hold"/>
                                        <p:tgtEl>
                                          <p:spTgt spid="154"/>
                                        </p:tgtEl>
                                        <p:attrNameLst>
                                          <p:attrName>ppt_x</p:attrName>
                                        </p:attrNameLst>
                                      </p:cBhvr>
                                      <p:tavLst>
                                        <p:tav tm="0">
                                          <p:val>
                                            <p:strVal val="0-#ppt_w/2"/>
                                          </p:val>
                                        </p:tav>
                                        <p:tav tm="100000">
                                          <p:val>
                                            <p:strVal val="#ppt_x"/>
                                          </p:val>
                                        </p:tav>
                                      </p:tavLst>
                                    </p:anim>
                                    <p:anim calcmode="lin" valueType="num">
                                      <p:cBhvr additive="base">
                                        <p:cTn id="18" dur="500" fill="hold"/>
                                        <p:tgtEl>
                                          <p:spTgt spid="154"/>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0-#ppt_w/2"/>
                                          </p:val>
                                        </p:tav>
                                        <p:tav tm="100000">
                                          <p:val>
                                            <p:strVal val="#ppt_x"/>
                                          </p:val>
                                        </p:tav>
                                      </p:tavLst>
                                    </p:anim>
                                    <p:anim calcmode="lin" valueType="num">
                                      <p:cBhvr additive="base">
                                        <p:cTn id="22" dur="500" fill="hold"/>
                                        <p:tgtEl>
                                          <p:spTgt spid="15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67"/>
                                        </p:tgtEl>
                                        <p:attrNameLst>
                                          <p:attrName>style.visibility</p:attrName>
                                        </p:attrNameLst>
                                      </p:cBhvr>
                                      <p:to>
                                        <p:strVal val="visible"/>
                                      </p:to>
                                    </p:set>
                                    <p:anim calcmode="lin" valueType="num">
                                      <p:cBhvr additive="base">
                                        <p:cTn id="27" dur="500" fill="hold"/>
                                        <p:tgtEl>
                                          <p:spTgt spid="167"/>
                                        </p:tgtEl>
                                        <p:attrNameLst>
                                          <p:attrName>ppt_x</p:attrName>
                                        </p:attrNameLst>
                                      </p:cBhvr>
                                      <p:tavLst>
                                        <p:tav tm="0">
                                          <p:val>
                                            <p:strVal val="0-#ppt_w/2"/>
                                          </p:val>
                                        </p:tav>
                                        <p:tav tm="100000">
                                          <p:val>
                                            <p:strVal val="#ppt_x"/>
                                          </p:val>
                                        </p:tav>
                                      </p:tavLst>
                                    </p:anim>
                                    <p:anim calcmode="lin" valueType="num">
                                      <p:cBhvr additive="base">
                                        <p:cTn id="28" dur="500" fill="hold"/>
                                        <p:tgtEl>
                                          <p:spTgt spid="167"/>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0-#ppt_w/2"/>
                                          </p:val>
                                        </p:tav>
                                        <p:tav tm="100000">
                                          <p:val>
                                            <p:strVal val="#ppt_x"/>
                                          </p:val>
                                        </p:tav>
                                      </p:tavLst>
                                    </p:anim>
                                    <p:anim calcmode="lin" valueType="num">
                                      <p:cBhvr additive="base">
                                        <p:cTn id="3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P spid="327" grpId="0" animBg="1"/>
    </p:bld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9" name="Rectangle 128">
            <a:extLst>
              <a:ext uri="{FF2B5EF4-FFF2-40B4-BE49-F238E27FC236}">
                <a16:creationId xmlns:a16="http://schemas.microsoft.com/office/drawing/2014/main" id="{1C49F17F-BB78-4FDA-9F1D-00C3E6B47E6D}"/>
              </a:ext>
            </a:extLst>
          </p:cNvPr>
          <p:cNvSpPr/>
          <p:nvPr/>
        </p:nvSpPr>
        <p:spPr>
          <a:xfrm>
            <a:off x="565404"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131" name="Picture 6" descr="Image result for convolutional neural network">
            <a:extLst>
              <a:ext uri="{FF2B5EF4-FFF2-40B4-BE49-F238E27FC236}">
                <a16:creationId xmlns:a16="http://schemas.microsoft.com/office/drawing/2014/main" id="{1C08F8B9-EBA0-4CE7-B466-43FC4291C6D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40" name="Rectangle 139">
            <a:extLst>
              <a:ext uri="{FF2B5EF4-FFF2-40B4-BE49-F238E27FC236}">
                <a16:creationId xmlns:a16="http://schemas.microsoft.com/office/drawing/2014/main" id="{BF97EAC4-3B8F-498F-8673-8808FACFF5B0}"/>
              </a:ext>
            </a:extLst>
          </p:cNvPr>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41" name="Rectangle 140">
            <a:extLst>
              <a:ext uri="{FF2B5EF4-FFF2-40B4-BE49-F238E27FC236}">
                <a16:creationId xmlns:a16="http://schemas.microsoft.com/office/drawing/2014/main" id="{D9FF2392-123B-41CA-A5BD-F15499C5868F}"/>
              </a:ext>
            </a:extLst>
          </p:cNvPr>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42" name="Rectangle 141">
            <a:extLst>
              <a:ext uri="{FF2B5EF4-FFF2-40B4-BE49-F238E27FC236}">
                <a16:creationId xmlns:a16="http://schemas.microsoft.com/office/drawing/2014/main" id="{5B4BCB10-4CE1-4B45-89F8-40E8D73B5929}"/>
              </a:ext>
            </a:extLst>
          </p:cNvPr>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55" name="Rectangle 154">
            <a:extLst>
              <a:ext uri="{FF2B5EF4-FFF2-40B4-BE49-F238E27FC236}">
                <a16:creationId xmlns:a16="http://schemas.microsoft.com/office/drawing/2014/main" id="{1F5FD1C8-1A44-4908-8DDB-8A6F147D001B}"/>
              </a:ext>
            </a:extLst>
          </p:cNvPr>
          <p:cNvSpPr/>
          <p:nvPr/>
        </p:nvSpPr>
        <p:spPr>
          <a:xfrm>
            <a:off x="7467600" y="1811355"/>
            <a:ext cx="628698" cy="461665"/>
          </a:xfrm>
          <a:prstGeom prst="rect">
            <a:avLst/>
          </a:prstGeom>
        </p:spPr>
        <p:txBody>
          <a:bodyPr wrap="none">
            <a:spAutoFit/>
          </a:bodyPr>
          <a:lstStyle/>
          <a:p>
            <a:r>
              <a:rPr lang="en-US" sz="2400" i="1" dirty="0">
                <a:solidFill>
                  <a:schemeClr val="bg2"/>
                </a:solidFill>
                <a:sym typeface="Symbol" panose="05050102010706020507" pitchFamily="18" charset="2"/>
              </a:rPr>
              <a:t>fish</a:t>
            </a:r>
            <a:endParaRPr lang="en-CA" sz="2400" dirty="0">
              <a:solidFill>
                <a:schemeClr val="bg2"/>
              </a:solidFill>
            </a:endParaRPr>
          </a:p>
        </p:txBody>
      </p:sp>
      <p:sp>
        <p:nvSpPr>
          <p:cNvPr id="153" name="Text Box 33">
            <a:extLst>
              <a:ext uri="{FF2B5EF4-FFF2-40B4-BE49-F238E27FC236}">
                <a16:creationId xmlns:a16="http://schemas.microsoft.com/office/drawing/2014/main" id="{7FD61C33-5047-462C-9B88-24DB8ECAF262}"/>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Many Layers</a:t>
            </a:r>
            <a:endParaRPr lang="en-CA" sz="2800" dirty="0">
              <a:latin typeface="Times New Roman" panose="02020603050405020304" pitchFamily="18" charset="0"/>
              <a:cs typeface="Times New Roman" panose="02020603050405020304" pitchFamily="18" charset="0"/>
            </a:endParaRPr>
          </a:p>
        </p:txBody>
      </p:sp>
      <p:grpSp>
        <p:nvGrpSpPr>
          <p:cNvPr id="154" name="Group 153">
            <a:extLst>
              <a:ext uri="{FF2B5EF4-FFF2-40B4-BE49-F238E27FC236}">
                <a16:creationId xmlns:a16="http://schemas.microsoft.com/office/drawing/2014/main" id="{99B47E50-BA93-4F1B-80FC-6C4BB1EBF7BF}"/>
              </a:ext>
            </a:extLst>
          </p:cNvPr>
          <p:cNvGrpSpPr/>
          <p:nvPr/>
        </p:nvGrpSpPr>
        <p:grpSpPr>
          <a:xfrm>
            <a:off x="1469949" y="3935835"/>
            <a:ext cx="2573872" cy="2423546"/>
            <a:chOff x="354242" y="4953000"/>
            <a:chExt cx="1295694" cy="1328609"/>
          </a:xfrm>
        </p:grpSpPr>
        <p:sp>
          <p:nvSpPr>
            <p:cNvPr id="156" name="Rectangle 155">
              <a:extLst>
                <a:ext uri="{FF2B5EF4-FFF2-40B4-BE49-F238E27FC236}">
                  <a16:creationId xmlns:a16="http://schemas.microsoft.com/office/drawing/2014/main" id="{9601BA38-A9AB-4CF4-8366-E9D52EFD472E}"/>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7" name="Oval 156">
              <a:extLst>
                <a:ext uri="{FF2B5EF4-FFF2-40B4-BE49-F238E27FC236}">
                  <a16:creationId xmlns:a16="http://schemas.microsoft.com/office/drawing/2014/main" id="{04CB5E5C-F572-475C-9F68-0373FEF5E170}"/>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8" name="Oval 157">
              <a:extLst>
                <a:ext uri="{FF2B5EF4-FFF2-40B4-BE49-F238E27FC236}">
                  <a16:creationId xmlns:a16="http://schemas.microsoft.com/office/drawing/2014/main" id="{E9C9112E-2FC1-4E05-93FC-67EBBA98FA05}"/>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59" name="Oval 158">
              <a:extLst>
                <a:ext uri="{FF2B5EF4-FFF2-40B4-BE49-F238E27FC236}">
                  <a16:creationId xmlns:a16="http://schemas.microsoft.com/office/drawing/2014/main" id="{2D231740-22F8-4D94-A24B-61A8F65C80AC}"/>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60" name="Oval 159">
              <a:extLst>
                <a:ext uri="{FF2B5EF4-FFF2-40B4-BE49-F238E27FC236}">
                  <a16:creationId xmlns:a16="http://schemas.microsoft.com/office/drawing/2014/main" id="{11551914-E124-4966-B1FB-FDDC235C4436}"/>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62" name="Oval 161">
              <a:extLst>
                <a:ext uri="{FF2B5EF4-FFF2-40B4-BE49-F238E27FC236}">
                  <a16:creationId xmlns:a16="http://schemas.microsoft.com/office/drawing/2014/main" id="{18B0A84B-92E2-49DD-9C6F-4A1ECA22D44A}"/>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06C284C5-BC41-4EB5-88B2-19AE848AB0A7}"/>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EC3CAC43-EA41-45D0-BCDB-1B2F20054344}"/>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2334A1C4-3150-469B-ADF0-8E700A43415C}"/>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66" name="Oval 165">
              <a:extLst>
                <a:ext uri="{FF2B5EF4-FFF2-40B4-BE49-F238E27FC236}">
                  <a16:creationId xmlns:a16="http://schemas.microsoft.com/office/drawing/2014/main" id="{10250966-7742-45F3-83DF-05E5FFB9C0C5}"/>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67" name="Oval 166">
              <a:extLst>
                <a:ext uri="{FF2B5EF4-FFF2-40B4-BE49-F238E27FC236}">
                  <a16:creationId xmlns:a16="http://schemas.microsoft.com/office/drawing/2014/main" id="{39BD7602-A58D-4557-A340-BD2B4D09BC36}"/>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8" name="Oval 167">
              <a:extLst>
                <a:ext uri="{FF2B5EF4-FFF2-40B4-BE49-F238E27FC236}">
                  <a16:creationId xmlns:a16="http://schemas.microsoft.com/office/drawing/2014/main" id="{B291B031-D323-45E0-9664-217C26CA293E}"/>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69" name="Oval 168">
              <a:extLst>
                <a:ext uri="{FF2B5EF4-FFF2-40B4-BE49-F238E27FC236}">
                  <a16:creationId xmlns:a16="http://schemas.microsoft.com/office/drawing/2014/main" id="{95388133-4E58-41C4-878A-BBE1534623F9}"/>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0" name="Oval 169">
              <a:extLst>
                <a:ext uri="{FF2B5EF4-FFF2-40B4-BE49-F238E27FC236}">
                  <a16:creationId xmlns:a16="http://schemas.microsoft.com/office/drawing/2014/main" id="{A72CDB82-49B3-45A7-8D09-51E59B99C8D3}"/>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1" name="Oval 170">
              <a:extLst>
                <a:ext uri="{FF2B5EF4-FFF2-40B4-BE49-F238E27FC236}">
                  <a16:creationId xmlns:a16="http://schemas.microsoft.com/office/drawing/2014/main" id="{4175C7AA-EB3B-4F3D-AD80-E83C6FBE7BAF}"/>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2" name="Oval 171">
              <a:extLst>
                <a:ext uri="{FF2B5EF4-FFF2-40B4-BE49-F238E27FC236}">
                  <a16:creationId xmlns:a16="http://schemas.microsoft.com/office/drawing/2014/main" id="{A6FCB481-7B4F-4C68-8933-37BD20635380}"/>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3" name="Oval 172">
              <a:extLst>
                <a:ext uri="{FF2B5EF4-FFF2-40B4-BE49-F238E27FC236}">
                  <a16:creationId xmlns:a16="http://schemas.microsoft.com/office/drawing/2014/main" id="{CED593B2-EA82-4E30-9DEC-79DC9A3C041D}"/>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4" name="Oval 173">
              <a:extLst>
                <a:ext uri="{FF2B5EF4-FFF2-40B4-BE49-F238E27FC236}">
                  <a16:creationId xmlns:a16="http://schemas.microsoft.com/office/drawing/2014/main" id="{77AEBD72-B7AF-4886-ACE9-8E2204DC2B07}"/>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5" name="Oval 174">
              <a:extLst>
                <a:ext uri="{FF2B5EF4-FFF2-40B4-BE49-F238E27FC236}">
                  <a16:creationId xmlns:a16="http://schemas.microsoft.com/office/drawing/2014/main" id="{62C0E91A-BA8E-4FDD-ACB0-A2BAB195DDC6}"/>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6" name="Oval 175">
              <a:extLst>
                <a:ext uri="{FF2B5EF4-FFF2-40B4-BE49-F238E27FC236}">
                  <a16:creationId xmlns:a16="http://schemas.microsoft.com/office/drawing/2014/main" id="{4279AD52-A1A7-46CE-B2DE-2D31B8A8EE85}"/>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339DA24A-C82E-41B2-9F78-1F5C883A6324}"/>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C143DC41-E0BF-4E2F-B27B-CE7E4B475C28}"/>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79" name="Oval 178">
              <a:extLst>
                <a:ext uri="{FF2B5EF4-FFF2-40B4-BE49-F238E27FC236}">
                  <a16:creationId xmlns:a16="http://schemas.microsoft.com/office/drawing/2014/main" id="{7AB45202-6DC0-4479-914C-07B1D5A37632}"/>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0" name="Oval 179">
              <a:extLst>
                <a:ext uri="{FF2B5EF4-FFF2-40B4-BE49-F238E27FC236}">
                  <a16:creationId xmlns:a16="http://schemas.microsoft.com/office/drawing/2014/main" id="{A012CD88-26E8-4D0B-A62C-42CCE0C6BF56}"/>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516D4C4C-8B39-43B1-A9C6-6424F84D8B5D}"/>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0801B5A6-EC9E-4734-9276-7D4BFF02EB85}"/>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7011CBAF-2EA4-4362-BB9F-5E8C69DC3319}"/>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2F16A2AE-C3C9-40AB-B5F6-8312AB7728FF}"/>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F6B7CCBB-99DD-4A7A-BD61-23D5DEF23B8B}"/>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5DEE33A5-38C8-4770-87B6-348BDC72F880}"/>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282FEC90-B6C0-4018-AC70-D3EEF09943BA}"/>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91D63499-0149-45DD-9863-E5994D0ECFD5}"/>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89" name="Oval 188">
              <a:extLst>
                <a:ext uri="{FF2B5EF4-FFF2-40B4-BE49-F238E27FC236}">
                  <a16:creationId xmlns:a16="http://schemas.microsoft.com/office/drawing/2014/main" id="{71709812-6313-4A1F-9972-01590580D13A}"/>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90" name="Oval 189">
              <a:extLst>
                <a:ext uri="{FF2B5EF4-FFF2-40B4-BE49-F238E27FC236}">
                  <a16:creationId xmlns:a16="http://schemas.microsoft.com/office/drawing/2014/main" id="{6F0A4A69-085B-4A26-9550-88A58CE543CF}"/>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191" name="Group 190">
            <a:extLst>
              <a:ext uri="{FF2B5EF4-FFF2-40B4-BE49-F238E27FC236}">
                <a16:creationId xmlns:a16="http://schemas.microsoft.com/office/drawing/2014/main" id="{CEBE5E55-6C83-4920-B9F3-0C537C026F78}"/>
              </a:ext>
            </a:extLst>
          </p:cNvPr>
          <p:cNvGrpSpPr/>
          <p:nvPr/>
        </p:nvGrpSpPr>
        <p:grpSpPr>
          <a:xfrm>
            <a:off x="4289349" y="3940289"/>
            <a:ext cx="2573872" cy="2423546"/>
            <a:chOff x="1828506" y="4957454"/>
            <a:chExt cx="1295694" cy="1328609"/>
          </a:xfrm>
        </p:grpSpPr>
        <p:sp>
          <p:nvSpPr>
            <p:cNvPr id="193" name="Rectangle 192">
              <a:extLst>
                <a:ext uri="{FF2B5EF4-FFF2-40B4-BE49-F238E27FC236}">
                  <a16:creationId xmlns:a16="http://schemas.microsoft.com/office/drawing/2014/main" id="{1DE55B6D-D6ED-45FF-934C-876B7C94DAD8}"/>
                </a:ext>
              </a:extLst>
            </p:cNvPr>
            <p:cNvSpPr/>
            <p:nvPr/>
          </p:nvSpPr>
          <p:spPr>
            <a:xfrm>
              <a:off x="1828506" y="4957454"/>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4" name="Oval 193">
              <a:extLst>
                <a:ext uri="{FF2B5EF4-FFF2-40B4-BE49-F238E27FC236}">
                  <a16:creationId xmlns:a16="http://schemas.microsoft.com/office/drawing/2014/main" id="{5FBF971C-5EA9-4C6E-BDD9-081162FE411D}"/>
                </a:ext>
              </a:extLst>
            </p:cNvPr>
            <p:cNvSpPr/>
            <p:nvPr/>
          </p:nvSpPr>
          <p:spPr>
            <a:xfrm flipV="1">
              <a:off x="2578235" y="592214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5" name="Oval 194">
              <a:extLst>
                <a:ext uri="{FF2B5EF4-FFF2-40B4-BE49-F238E27FC236}">
                  <a16:creationId xmlns:a16="http://schemas.microsoft.com/office/drawing/2014/main" id="{93E78788-85EE-4673-AE1C-D007A4463CF4}"/>
                </a:ext>
              </a:extLst>
            </p:cNvPr>
            <p:cNvSpPr/>
            <p:nvPr/>
          </p:nvSpPr>
          <p:spPr>
            <a:xfrm flipV="1">
              <a:off x="2378684" y="57875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6" name="Oval 195">
              <a:extLst>
                <a:ext uri="{FF2B5EF4-FFF2-40B4-BE49-F238E27FC236}">
                  <a16:creationId xmlns:a16="http://schemas.microsoft.com/office/drawing/2014/main" id="{C5CCB8C2-F355-4C90-9B9F-5213E82EF1FB}"/>
                </a:ext>
              </a:extLst>
            </p:cNvPr>
            <p:cNvSpPr/>
            <p:nvPr/>
          </p:nvSpPr>
          <p:spPr>
            <a:xfrm flipV="1">
              <a:off x="2340756" y="60052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6DC90454-4982-4487-9863-FD3FB69AD30D}"/>
                </a:ext>
              </a:extLst>
            </p:cNvPr>
            <p:cNvSpPr/>
            <p:nvPr/>
          </p:nvSpPr>
          <p:spPr>
            <a:xfrm>
              <a:off x="1929365" y="5691573"/>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87AAE76C-3CB7-4A49-B13F-3910EC35587A}"/>
                </a:ext>
              </a:extLst>
            </p:cNvPr>
            <p:cNvSpPr/>
            <p:nvPr/>
          </p:nvSpPr>
          <p:spPr>
            <a:xfrm>
              <a:off x="2124756" y="563233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99" name="Oval 198">
              <a:extLst>
                <a:ext uri="{FF2B5EF4-FFF2-40B4-BE49-F238E27FC236}">
                  <a16:creationId xmlns:a16="http://schemas.microsoft.com/office/drawing/2014/main" id="{C7DD9EA2-10AD-4596-ABE8-9B98CC6853ED}"/>
                </a:ext>
              </a:extLst>
            </p:cNvPr>
            <p:cNvSpPr/>
            <p:nvPr/>
          </p:nvSpPr>
          <p:spPr>
            <a:xfrm>
              <a:off x="2344956" y="51560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0" name="Oval 199">
              <a:extLst>
                <a:ext uri="{FF2B5EF4-FFF2-40B4-BE49-F238E27FC236}">
                  <a16:creationId xmlns:a16="http://schemas.microsoft.com/office/drawing/2014/main" id="{473F502C-26D7-4514-B7CF-32BA0B9E5059}"/>
                </a:ext>
              </a:extLst>
            </p:cNvPr>
            <p:cNvSpPr/>
            <p:nvPr/>
          </p:nvSpPr>
          <p:spPr>
            <a:xfrm>
              <a:off x="2116356" y="52322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1" name="Oval 200">
              <a:extLst>
                <a:ext uri="{FF2B5EF4-FFF2-40B4-BE49-F238E27FC236}">
                  <a16:creationId xmlns:a16="http://schemas.microsoft.com/office/drawing/2014/main" id="{00B2DE97-5572-4828-BFA7-C1E297710EA7}"/>
                </a:ext>
              </a:extLst>
            </p:cNvPr>
            <p:cNvSpPr/>
            <p:nvPr/>
          </p:nvSpPr>
          <p:spPr>
            <a:xfrm flipV="1">
              <a:off x="2035956" y="58637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2" name="Oval 201">
              <a:extLst>
                <a:ext uri="{FF2B5EF4-FFF2-40B4-BE49-F238E27FC236}">
                  <a16:creationId xmlns:a16="http://schemas.microsoft.com/office/drawing/2014/main" id="{7896A82B-019D-4152-B58B-8842F8F262DB}"/>
                </a:ext>
              </a:extLst>
            </p:cNvPr>
            <p:cNvSpPr/>
            <p:nvPr/>
          </p:nvSpPr>
          <p:spPr>
            <a:xfrm flipV="1">
              <a:off x="2797956" y="57004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3" name="Oval 202">
              <a:extLst>
                <a:ext uri="{FF2B5EF4-FFF2-40B4-BE49-F238E27FC236}">
                  <a16:creationId xmlns:a16="http://schemas.microsoft.com/office/drawing/2014/main" id="{8B5D883C-35FD-4B46-8C01-2D2201586696}"/>
                </a:ext>
              </a:extLst>
            </p:cNvPr>
            <p:cNvSpPr/>
            <p:nvPr/>
          </p:nvSpPr>
          <p:spPr>
            <a:xfrm rot="199626">
              <a:off x="2757145" y="52795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4" name="Oval 203">
              <a:extLst>
                <a:ext uri="{FF2B5EF4-FFF2-40B4-BE49-F238E27FC236}">
                  <a16:creationId xmlns:a16="http://schemas.microsoft.com/office/drawing/2014/main" id="{71F61142-D2A7-47DA-A6F0-1D65EACC1695}"/>
                </a:ext>
              </a:extLst>
            </p:cNvPr>
            <p:cNvSpPr/>
            <p:nvPr/>
          </p:nvSpPr>
          <p:spPr>
            <a:xfrm>
              <a:off x="2340756" y="52984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5" name="Oval 204">
              <a:extLst>
                <a:ext uri="{FF2B5EF4-FFF2-40B4-BE49-F238E27FC236}">
                  <a16:creationId xmlns:a16="http://schemas.microsoft.com/office/drawing/2014/main" id="{98DBAA6B-31A2-4CB5-8646-1D8481527EE6}"/>
                </a:ext>
              </a:extLst>
            </p:cNvPr>
            <p:cNvSpPr/>
            <p:nvPr/>
          </p:nvSpPr>
          <p:spPr>
            <a:xfrm>
              <a:off x="2542235" y="516223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6" name="Oval 205">
              <a:extLst>
                <a:ext uri="{FF2B5EF4-FFF2-40B4-BE49-F238E27FC236}">
                  <a16:creationId xmlns:a16="http://schemas.microsoft.com/office/drawing/2014/main" id="{28547587-D95B-47F0-881A-3A7825ACEF75}"/>
                </a:ext>
              </a:extLst>
            </p:cNvPr>
            <p:cNvSpPr/>
            <p:nvPr/>
          </p:nvSpPr>
          <p:spPr>
            <a:xfrm>
              <a:off x="1981200" y="533400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7" name="Oval 206">
              <a:extLst>
                <a:ext uri="{FF2B5EF4-FFF2-40B4-BE49-F238E27FC236}">
                  <a16:creationId xmlns:a16="http://schemas.microsoft.com/office/drawing/2014/main" id="{21F19D67-8A68-4AE5-80E8-27687807A749}"/>
                </a:ext>
              </a:extLst>
            </p:cNvPr>
            <p:cNvSpPr/>
            <p:nvPr/>
          </p:nvSpPr>
          <p:spPr>
            <a:xfrm>
              <a:off x="2160756" y="50751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08" name="Oval 207">
              <a:extLst>
                <a:ext uri="{FF2B5EF4-FFF2-40B4-BE49-F238E27FC236}">
                  <a16:creationId xmlns:a16="http://schemas.microsoft.com/office/drawing/2014/main" id="{786360A9-0096-44E3-A976-D1BCAE49B047}"/>
                </a:ext>
              </a:extLst>
            </p:cNvPr>
            <p:cNvSpPr/>
            <p:nvPr/>
          </p:nvSpPr>
          <p:spPr>
            <a:xfrm>
              <a:off x="2044356" y="5486400"/>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09" name="Oval 208">
              <a:extLst>
                <a:ext uri="{FF2B5EF4-FFF2-40B4-BE49-F238E27FC236}">
                  <a16:creationId xmlns:a16="http://schemas.microsoft.com/office/drawing/2014/main" id="{163BE390-E6EE-4DB3-B178-77D0A77F65A5}"/>
                </a:ext>
              </a:extLst>
            </p:cNvPr>
            <p:cNvSpPr/>
            <p:nvPr/>
          </p:nvSpPr>
          <p:spPr>
            <a:xfrm flipV="1">
              <a:off x="2955877" y="597831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0" name="Oval 209">
              <a:extLst>
                <a:ext uri="{FF2B5EF4-FFF2-40B4-BE49-F238E27FC236}">
                  <a16:creationId xmlns:a16="http://schemas.microsoft.com/office/drawing/2014/main" id="{2A1B0F6F-1CA2-4B54-8CA0-0E896690CFC4}"/>
                </a:ext>
              </a:extLst>
            </p:cNvPr>
            <p:cNvSpPr/>
            <p:nvPr/>
          </p:nvSpPr>
          <p:spPr>
            <a:xfrm flipV="1">
              <a:off x="2767109" y="5844566"/>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1" name="Oval 210">
              <a:extLst>
                <a:ext uri="{FF2B5EF4-FFF2-40B4-BE49-F238E27FC236}">
                  <a16:creationId xmlns:a16="http://schemas.microsoft.com/office/drawing/2014/main" id="{275BD54D-04AB-4724-8508-856C1ADC25A4}"/>
                </a:ext>
              </a:extLst>
            </p:cNvPr>
            <p:cNvSpPr/>
            <p:nvPr/>
          </p:nvSpPr>
          <p:spPr>
            <a:xfrm flipV="1">
              <a:off x="2243836" y="611828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2" name="Oval 211">
              <a:extLst>
                <a:ext uri="{FF2B5EF4-FFF2-40B4-BE49-F238E27FC236}">
                  <a16:creationId xmlns:a16="http://schemas.microsoft.com/office/drawing/2014/main" id="{670CB1F9-520E-461F-B18F-4D70C70BBDD4}"/>
                </a:ext>
              </a:extLst>
            </p:cNvPr>
            <p:cNvSpPr/>
            <p:nvPr/>
          </p:nvSpPr>
          <p:spPr>
            <a:xfrm flipV="1">
              <a:off x="2595269" y="565393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3" name="Oval 212">
              <a:extLst>
                <a:ext uri="{FF2B5EF4-FFF2-40B4-BE49-F238E27FC236}">
                  <a16:creationId xmlns:a16="http://schemas.microsoft.com/office/drawing/2014/main" id="{170A8A0A-8294-4BB5-9A6B-F52CBCF87B9A}"/>
                </a:ext>
              </a:extLst>
            </p:cNvPr>
            <p:cNvSpPr/>
            <p:nvPr/>
          </p:nvSpPr>
          <p:spPr>
            <a:xfrm>
              <a:off x="2636490" y="545980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4" name="Oval 213">
              <a:extLst>
                <a:ext uri="{FF2B5EF4-FFF2-40B4-BE49-F238E27FC236}">
                  <a16:creationId xmlns:a16="http://schemas.microsoft.com/office/drawing/2014/main" id="{3D345609-7EE1-4A18-A27B-BD462FEDB428}"/>
                </a:ext>
              </a:extLst>
            </p:cNvPr>
            <p:cNvSpPr/>
            <p:nvPr/>
          </p:nvSpPr>
          <p:spPr>
            <a:xfrm>
              <a:off x="2243836" y="546322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5" name="Oval 214">
              <a:extLst>
                <a:ext uri="{FF2B5EF4-FFF2-40B4-BE49-F238E27FC236}">
                  <a16:creationId xmlns:a16="http://schemas.microsoft.com/office/drawing/2014/main" id="{7EF2BE0C-816D-401F-A28D-E56825720167}"/>
                </a:ext>
              </a:extLst>
            </p:cNvPr>
            <p:cNvSpPr/>
            <p:nvPr/>
          </p:nvSpPr>
          <p:spPr>
            <a:xfrm>
              <a:off x="2402660" y="559339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6" name="Oval 215">
              <a:extLst>
                <a:ext uri="{FF2B5EF4-FFF2-40B4-BE49-F238E27FC236}">
                  <a16:creationId xmlns:a16="http://schemas.microsoft.com/office/drawing/2014/main" id="{6142272D-D2DD-4584-9E73-DF2CEC7F99FA}"/>
                </a:ext>
              </a:extLst>
            </p:cNvPr>
            <p:cNvSpPr/>
            <p:nvPr/>
          </p:nvSpPr>
          <p:spPr>
            <a:xfrm>
              <a:off x="2454322" y="543093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217" name="Oval 216">
              <a:extLst>
                <a:ext uri="{FF2B5EF4-FFF2-40B4-BE49-F238E27FC236}">
                  <a16:creationId xmlns:a16="http://schemas.microsoft.com/office/drawing/2014/main" id="{E7C67210-DE88-44D1-9522-2FC8DDA5C5D8}"/>
                </a:ext>
              </a:extLst>
            </p:cNvPr>
            <p:cNvSpPr/>
            <p:nvPr/>
          </p:nvSpPr>
          <p:spPr>
            <a:xfrm>
              <a:off x="2154284" y="5774081"/>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8" name="Oval 217">
              <a:extLst>
                <a:ext uri="{FF2B5EF4-FFF2-40B4-BE49-F238E27FC236}">
                  <a16:creationId xmlns:a16="http://schemas.microsoft.com/office/drawing/2014/main" id="{9A12D230-7362-417C-88E9-BBAC7173F97E}"/>
                </a:ext>
              </a:extLst>
            </p:cNvPr>
            <p:cNvSpPr/>
            <p:nvPr/>
          </p:nvSpPr>
          <p:spPr>
            <a:xfrm>
              <a:off x="2735677" y="60592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219" name="Oval 218">
              <a:extLst>
                <a:ext uri="{FF2B5EF4-FFF2-40B4-BE49-F238E27FC236}">
                  <a16:creationId xmlns:a16="http://schemas.microsoft.com/office/drawing/2014/main" id="{31AFAAAE-9FBD-4AD5-BE2F-25AC202D321B}"/>
                </a:ext>
              </a:extLst>
            </p:cNvPr>
            <p:cNvSpPr/>
            <p:nvPr/>
          </p:nvSpPr>
          <p:spPr>
            <a:xfrm>
              <a:off x="2839109" y="51608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0" name="Oval 219">
              <a:extLst>
                <a:ext uri="{FF2B5EF4-FFF2-40B4-BE49-F238E27FC236}">
                  <a16:creationId xmlns:a16="http://schemas.microsoft.com/office/drawing/2014/main" id="{573C09EF-1D56-4084-A061-ED2D24E30C15}"/>
                </a:ext>
              </a:extLst>
            </p:cNvPr>
            <p:cNvSpPr/>
            <p:nvPr/>
          </p:nvSpPr>
          <p:spPr>
            <a:xfrm>
              <a:off x="2991509" y="53132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22" name="Oval 221">
              <a:extLst>
                <a:ext uri="{FF2B5EF4-FFF2-40B4-BE49-F238E27FC236}">
                  <a16:creationId xmlns:a16="http://schemas.microsoft.com/office/drawing/2014/main" id="{35293C1B-0C94-4BBC-A5AC-FD19BC2103C6}"/>
                </a:ext>
              </a:extLst>
            </p:cNvPr>
            <p:cNvSpPr/>
            <p:nvPr/>
          </p:nvSpPr>
          <p:spPr>
            <a:xfrm>
              <a:off x="3002254" y="5551221"/>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0" name="Oval 229">
              <a:extLst>
                <a:ext uri="{FF2B5EF4-FFF2-40B4-BE49-F238E27FC236}">
                  <a16:creationId xmlns:a16="http://schemas.microsoft.com/office/drawing/2014/main" id="{9B2A5C9A-4343-47C6-B219-84A919F3CC62}"/>
                </a:ext>
              </a:extLst>
            </p:cNvPr>
            <p:cNvSpPr/>
            <p:nvPr/>
          </p:nvSpPr>
          <p:spPr>
            <a:xfrm>
              <a:off x="2894589" y="538554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1" name="Oval 230">
              <a:extLst>
                <a:ext uri="{FF2B5EF4-FFF2-40B4-BE49-F238E27FC236}">
                  <a16:creationId xmlns:a16="http://schemas.microsoft.com/office/drawing/2014/main" id="{2C62047E-5843-4A47-BF57-0F4E5C84CEC0}"/>
                </a:ext>
              </a:extLst>
            </p:cNvPr>
            <p:cNvSpPr/>
            <p:nvPr/>
          </p:nvSpPr>
          <p:spPr>
            <a:xfrm>
              <a:off x="2667000" y="5042362"/>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2" name="Oval 231">
              <a:extLst>
                <a:ext uri="{FF2B5EF4-FFF2-40B4-BE49-F238E27FC236}">
                  <a16:creationId xmlns:a16="http://schemas.microsoft.com/office/drawing/2014/main" id="{1149F2D8-148B-41A0-A224-7E2D61F01485}"/>
                </a:ext>
              </a:extLst>
            </p:cNvPr>
            <p:cNvSpPr/>
            <p:nvPr/>
          </p:nvSpPr>
          <p:spPr>
            <a:xfrm>
              <a:off x="2899800" y="50182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233" name="Oval 232">
              <a:extLst>
                <a:ext uri="{FF2B5EF4-FFF2-40B4-BE49-F238E27FC236}">
                  <a16:creationId xmlns:a16="http://schemas.microsoft.com/office/drawing/2014/main" id="{34EF7FC0-01D8-4D8D-8D1B-5477FB6364D6}"/>
                </a:ext>
              </a:extLst>
            </p:cNvPr>
            <p:cNvSpPr/>
            <p:nvPr/>
          </p:nvSpPr>
          <p:spPr>
            <a:xfrm>
              <a:off x="2812071" y="552725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264" name="Group 263">
            <a:extLst>
              <a:ext uri="{FF2B5EF4-FFF2-40B4-BE49-F238E27FC236}">
                <a16:creationId xmlns:a16="http://schemas.microsoft.com/office/drawing/2014/main" id="{283A6280-9456-4946-BD5F-DA60985DB5CA}"/>
              </a:ext>
            </a:extLst>
          </p:cNvPr>
          <p:cNvGrpSpPr/>
          <p:nvPr/>
        </p:nvGrpSpPr>
        <p:grpSpPr>
          <a:xfrm>
            <a:off x="4441749" y="4315532"/>
            <a:ext cx="2344756" cy="1395522"/>
            <a:chOff x="1914412" y="5018280"/>
            <a:chExt cx="1180357" cy="765037"/>
          </a:xfrm>
        </p:grpSpPr>
        <p:cxnSp>
          <p:nvCxnSpPr>
            <p:cNvPr id="265" name="Straight Connector 264">
              <a:extLst>
                <a:ext uri="{FF2B5EF4-FFF2-40B4-BE49-F238E27FC236}">
                  <a16:creationId xmlns:a16="http://schemas.microsoft.com/office/drawing/2014/main" id="{88659390-225A-49F9-ABA7-6751C74AEF2B}"/>
                </a:ext>
              </a:extLst>
            </p:cNvPr>
            <p:cNvCxnSpPr>
              <a:cxnSpLocks/>
            </p:cNvCxnSpPr>
            <p:nvPr/>
          </p:nvCxnSpPr>
          <p:spPr bwMode="auto">
            <a:xfrm>
              <a:off x="1914412" y="5589971"/>
              <a:ext cx="852697" cy="0"/>
            </a:xfrm>
            <a:prstGeom prst="line">
              <a:avLst/>
            </a:prstGeom>
            <a:noFill/>
            <a:ln w="28575" cap="sq" cmpd="sng" algn="ctr">
              <a:solidFill>
                <a:srgbClr val="66FF33"/>
              </a:solidFill>
              <a:prstDash val="solid"/>
              <a:round/>
              <a:headEnd type="none" w="med" len="med"/>
              <a:tailEnd type="none" w="med" len="med"/>
            </a:ln>
            <a:effectLst/>
          </p:spPr>
        </p:cxnSp>
        <p:cxnSp>
          <p:nvCxnSpPr>
            <p:cNvPr id="266" name="Straight Connector 265">
              <a:extLst>
                <a:ext uri="{FF2B5EF4-FFF2-40B4-BE49-F238E27FC236}">
                  <a16:creationId xmlns:a16="http://schemas.microsoft.com/office/drawing/2014/main" id="{21A42976-CF55-481A-AC9C-50F26552284D}"/>
                </a:ext>
              </a:extLst>
            </p:cNvPr>
            <p:cNvCxnSpPr>
              <a:cxnSpLocks/>
            </p:cNvCxnSpPr>
            <p:nvPr/>
          </p:nvCxnSpPr>
          <p:spPr bwMode="auto">
            <a:xfrm>
              <a:off x="2757957" y="5018280"/>
              <a:ext cx="0" cy="558299"/>
            </a:xfrm>
            <a:prstGeom prst="line">
              <a:avLst/>
            </a:prstGeom>
            <a:noFill/>
            <a:ln w="28575" cap="sq" cmpd="sng" algn="ctr">
              <a:solidFill>
                <a:srgbClr val="66FF33"/>
              </a:solidFill>
              <a:prstDash val="solid"/>
              <a:round/>
              <a:headEnd type="none" w="med" len="med"/>
              <a:tailEnd type="none" w="med" len="med"/>
            </a:ln>
            <a:effectLst/>
          </p:spPr>
        </p:cxnSp>
        <p:cxnSp>
          <p:nvCxnSpPr>
            <p:cNvPr id="267" name="Straight Connector 266">
              <a:extLst>
                <a:ext uri="{FF2B5EF4-FFF2-40B4-BE49-F238E27FC236}">
                  <a16:creationId xmlns:a16="http://schemas.microsoft.com/office/drawing/2014/main" id="{F8699F2B-8B37-4CFA-AA4D-F6EC8CC47810}"/>
                </a:ext>
              </a:extLst>
            </p:cNvPr>
            <p:cNvCxnSpPr>
              <a:cxnSpLocks/>
            </p:cNvCxnSpPr>
            <p:nvPr/>
          </p:nvCxnSpPr>
          <p:spPr bwMode="auto">
            <a:xfrm>
              <a:off x="2770086" y="5585849"/>
              <a:ext cx="324683" cy="197468"/>
            </a:xfrm>
            <a:prstGeom prst="line">
              <a:avLst/>
            </a:prstGeom>
            <a:noFill/>
            <a:ln w="28575" cap="sq" cmpd="sng" algn="ctr">
              <a:solidFill>
                <a:srgbClr val="66FF33"/>
              </a:solidFill>
              <a:prstDash val="solid"/>
              <a:round/>
              <a:headEnd type="none" w="med" len="med"/>
              <a:tailEnd type="none" w="med" len="med"/>
            </a:ln>
            <a:effectLst/>
          </p:spPr>
        </p:cxnSp>
      </p:grpSp>
      <p:sp>
        <p:nvSpPr>
          <p:cNvPr id="268" name="Text Box 33">
            <a:extLst>
              <a:ext uri="{FF2B5EF4-FFF2-40B4-BE49-F238E27FC236}">
                <a16:creationId xmlns:a16="http://schemas.microsoft.com/office/drawing/2014/main" id="{CB2708F8-BA48-4BFD-B3E0-3F17DA615C2A}"/>
              </a:ext>
            </a:extLst>
          </p:cNvPr>
          <p:cNvSpPr txBox="1">
            <a:spLocks noChangeArrowheads="1"/>
          </p:cNvSpPr>
          <p:nvPr/>
        </p:nvSpPr>
        <p:spPr bwMode="auto">
          <a:xfrm>
            <a:off x="2387160" y="6334780"/>
            <a:ext cx="584244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Until it can categorize it.</a:t>
            </a:r>
          </a:p>
        </p:txBody>
      </p:sp>
      <mc:AlternateContent xmlns:mc="http://schemas.openxmlformats.org/markup-compatibility/2006" xmlns:a14="http://schemas.microsoft.com/office/drawing/2010/main">
        <mc:Choice Requires="a14">
          <p:sp>
            <p:nvSpPr>
              <p:cNvPr id="269" name="Text Box 33">
                <a:extLst>
                  <a:ext uri="{FF2B5EF4-FFF2-40B4-BE49-F238E27FC236}">
                    <a16:creationId xmlns:a16="http://schemas.microsoft.com/office/drawing/2014/main" id="{DD3F5A74-86D5-4A0C-A400-99B4E4AD7DAE}"/>
                  </a:ext>
                </a:extLst>
              </p:cNvPr>
              <p:cNvSpPr txBox="1">
                <a:spLocks noChangeArrowheads="1"/>
              </p:cNvSpPr>
              <p:nvPr/>
            </p:nvSpPr>
            <p:spPr bwMode="auto">
              <a:xfrm>
                <a:off x="1544712" y="5994520"/>
                <a:ext cx="1309037"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269" name="Text Box 33">
                <a:extLst>
                  <a:ext uri="{FF2B5EF4-FFF2-40B4-BE49-F238E27FC236}">
                    <a16:creationId xmlns:a16="http://schemas.microsoft.com/office/drawing/2014/main" id="{DD3F5A74-86D5-4A0C-A400-99B4E4AD7DAE}"/>
                  </a:ext>
                </a:extLst>
              </p:cNvPr>
              <p:cNvSpPr txBox="1">
                <a:spLocks noRot="1" noChangeAspect="1" noMove="1" noResize="1" noEditPoints="1" noAdjustHandles="1" noChangeArrowheads="1" noChangeShapeType="1" noTextEdit="1"/>
              </p:cNvSpPr>
              <p:nvPr/>
            </p:nvSpPr>
            <p:spPr bwMode="auto">
              <a:xfrm>
                <a:off x="1544712" y="5994520"/>
                <a:ext cx="1309037" cy="513282"/>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270" name="Group 269">
            <a:extLst>
              <a:ext uri="{FF2B5EF4-FFF2-40B4-BE49-F238E27FC236}">
                <a16:creationId xmlns:a16="http://schemas.microsoft.com/office/drawing/2014/main" id="{F74152DB-638A-4B31-9308-B06181FFE4FE}"/>
              </a:ext>
            </a:extLst>
          </p:cNvPr>
          <p:cNvGrpSpPr/>
          <p:nvPr/>
        </p:nvGrpSpPr>
        <p:grpSpPr>
          <a:xfrm>
            <a:off x="2440088" y="443999"/>
            <a:ext cx="205147" cy="2362200"/>
            <a:chOff x="4008388" y="965526"/>
            <a:chExt cx="180774" cy="2363274"/>
          </a:xfrm>
          <a:solidFill>
            <a:srgbClr val="FF00FF"/>
          </a:solidFill>
        </p:grpSpPr>
        <p:sp>
          <p:nvSpPr>
            <p:cNvPr id="271" name="Oval 270">
              <a:extLst>
                <a:ext uri="{FF2B5EF4-FFF2-40B4-BE49-F238E27FC236}">
                  <a16:creationId xmlns:a16="http://schemas.microsoft.com/office/drawing/2014/main" id="{E34AFD29-A067-4142-81B9-1B7664FC8C5D}"/>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272" name="Oval 271">
              <a:extLst>
                <a:ext uri="{FF2B5EF4-FFF2-40B4-BE49-F238E27FC236}">
                  <a16:creationId xmlns:a16="http://schemas.microsoft.com/office/drawing/2014/main" id="{0A24A457-E269-4825-8F3F-C9D6D9846D91}"/>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73" name="Oval 272">
              <a:extLst>
                <a:ext uri="{FF2B5EF4-FFF2-40B4-BE49-F238E27FC236}">
                  <a16:creationId xmlns:a16="http://schemas.microsoft.com/office/drawing/2014/main" id="{EE0544DF-5F8E-48C4-80B5-52544D36338F}"/>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74" name="Oval 273">
              <a:extLst>
                <a:ext uri="{FF2B5EF4-FFF2-40B4-BE49-F238E27FC236}">
                  <a16:creationId xmlns:a16="http://schemas.microsoft.com/office/drawing/2014/main" id="{91C5087C-86FF-4387-9D5A-432232A31DEB}"/>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75" name="Oval 274">
              <a:extLst>
                <a:ext uri="{FF2B5EF4-FFF2-40B4-BE49-F238E27FC236}">
                  <a16:creationId xmlns:a16="http://schemas.microsoft.com/office/drawing/2014/main" id="{4C2DE2B5-6E24-476C-ADDC-C3F1AD8EF1E5}"/>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76" name="Oval 275">
              <a:extLst>
                <a:ext uri="{FF2B5EF4-FFF2-40B4-BE49-F238E27FC236}">
                  <a16:creationId xmlns:a16="http://schemas.microsoft.com/office/drawing/2014/main" id="{6952E352-F8F1-4562-9E18-1A13D0D8F00E}"/>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77" name="Oval 276">
              <a:extLst>
                <a:ext uri="{FF2B5EF4-FFF2-40B4-BE49-F238E27FC236}">
                  <a16:creationId xmlns:a16="http://schemas.microsoft.com/office/drawing/2014/main" id="{A61FC1B9-1206-454A-859A-588A40E6AF60}"/>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78" name="Oval 277">
              <a:extLst>
                <a:ext uri="{FF2B5EF4-FFF2-40B4-BE49-F238E27FC236}">
                  <a16:creationId xmlns:a16="http://schemas.microsoft.com/office/drawing/2014/main" id="{00EEFE26-2F1F-4AD6-A56D-EFB39E0B6638}"/>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79" name="Oval 278">
              <a:extLst>
                <a:ext uri="{FF2B5EF4-FFF2-40B4-BE49-F238E27FC236}">
                  <a16:creationId xmlns:a16="http://schemas.microsoft.com/office/drawing/2014/main" id="{A3B336AD-2C8D-4F4B-8910-6A6A4D2487C7}"/>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280" name="Group 279">
            <a:extLst>
              <a:ext uri="{FF2B5EF4-FFF2-40B4-BE49-F238E27FC236}">
                <a16:creationId xmlns:a16="http://schemas.microsoft.com/office/drawing/2014/main" id="{674357F9-3C24-475A-8D06-20F6B8DFAE7C}"/>
              </a:ext>
            </a:extLst>
          </p:cNvPr>
          <p:cNvGrpSpPr/>
          <p:nvPr/>
        </p:nvGrpSpPr>
        <p:grpSpPr>
          <a:xfrm>
            <a:off x="2438400" y="638628"/>
            <a:ext cx="228808" cy="2044396"/>
            <a:chOff x="2438400" y="617404"/>
            <a:chExt cx="184697" cy="2088786"/>
          </a:xfrm>
        </p:grpSpPr>
        <p:sp>
          <p:nvSpPr>
            <p:cNvPr id="281" name="Oval 280">
              <a:extLst>
                <a:ext uri="{FF2B5EF4-FFF2-40B4-BE49-F238E27FC236}">
                  <a16:creationId xmlns:a16="http://schemas.microsoft.com/office/drawing/2014/main" id="{B5DBDEE6-CF33-4DC1-B3FB-43AFFC8E4860}"/>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2" name="Oval 281">
              <a:extLst>
                <a:ext uri="{FF2B5EF4-FFF2-40B4-BE49-F238E27FC236}">
                  <a16:creationId xmlns:a16="http://schemas.microsoft.com/office/drawing/2014/main" id="{958C399D-17D4-45DF-893E-FBFB44922A45}"/>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3" name="Oval 282">
              <a:extLst>
                <a:ext uri="{FF2B5EF4-FFF2-40B4-BE49-F238E27FC236}">
                  <a16:creationId xmlns:a16="http://schemas.microsoft.com/office/drawing/2014/main" id="{5133649E-BE19-4217-9050-421F27C0B3AF}"/>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4" name="Oval 283">
              <a:extLst>
                <a:ext uri="{FF2B5EF4-FFF2-40B4-BE49-F238E27FC236}">
                  <a16:creationId xmlns:a16="http://schemas.microsoft.com/office/drawing/2014/main" id="{34C3FBDB-3DE0-4BF1-8B68-699BEE0B3EE5}"/>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5" name="Oval 284">
              <a:extLst>
                <a:ext uri="{FF2B5EF4-FFF2-40B4-BE49-F238E27FC236}">
                  <a16:creationId xmlns:a16="http://schemas.microsoft.com/office/drawing/2014/main" id="{91FED0F1-0A6A-4D6C-A546-A9F4C9DA8F62}"/>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6" name="Oval 285">
              <a:extLst>
                <a:ext uri="{FF2B5EF4-FFF2-40B4-BE49-F238E27FC236}">
                  <a16:creationId xmlns:a16="http://schemas.microsoft.com/office/drawing/2014/main" id="{E85D7FE7-F178-4AC4-8625-CCE82330B278}"/>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7" name="Oval 286">
              <a:extLst>
                <a:ext uri="{FF2B5EF4-FFF2-40B4-BE49-F238E27FC236}">
                  <a16:creationId xmlns:a16="http://schemas.microsoft.com/office/drawing/2014/main" id="{F91D0790-103F-470E-8C14-7B896EAE69B6}"/>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8" name="Oval 287">
              <a:extLst>
                <a:ext uri="{FF2B5EF4-FFF2-40B4-BE49-F238E27FC236}">
                  <a16:creationId xmlns:a16="http://schemas.microsoft.com/office/drawing/2014/main" id="{0D8A469C-0FA4-4295-A7DE-9DC2A8C50966}"/>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89" name="Group 288">
            <a:extLst>
              <a:ext uri="{FF2B5EF4-FFF2-40B4-BE49-F238E27FC236}">
                <a16:creationId xmlns:a16="http://schemas.microsoft.com/office/drawing/2014/main" id="{FCC23AF0-F589-40A2-A543-48081C834C81}"/>
              </a:ext>
            </a:extLst>
          </p:cNvPr>
          <p:cNvGrpSpPr/>
          <p:nvPr/>
        </p:nvGrpSpPr>
        <p:grpSpPr>
          <a:xfrm>
            <a:off x="5713398" y="1151001"/>
            <a:ext cx="215688" cy="994714"/>
            <a:chOff x="6771206" y="1152459"/>
            <a:chExt cx="185296" cy="992125"/>
          </a:xfrm>
        </p:grpSpPr>
        <p:sp>
          <p:nvSpPr>
            <p:cNvPr id="290" name="Oval 289">
              <a:extLst>
                <a:ext uri="{FF2B5EF4-FFF2-40B4-BE49-F238E27FC236}">
                  <a16:creationId xmlns:a16="http://schemas.microsoft.com/office/drawing/2014/main" id="{3A0E666D-46B6-4056-A996-D93041C30563}"/>
                </a:ext>
              </a:extLst>
            </p:cNvPr>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1" name="Oval 290">
              <a:extLst>
                <a:ext uri="{FF2B5EF4-FFF2-40B4-BE49-F238E27FC236}">
                  <a16:creationId xmlns:a16="http://schemas.microsoft.com/office/drawing/2014/main" id="{94CDF1CA-B4D8-4009-B032-7C6E5F0B908E}"/>
                </a:ext>
              </a:extLst>
            </p:cNvPr>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2" name="Oval 291">
              <a:extLst>
                <a:ext uri="{FF2B5EF4-FFF2-40B4-BE49-F238E27FC236}">
                  <a16:creationId xmlns:a16="http://schemas.microsoft.com/office/drawing/2014/main" id="{F4971BCE-3066-4A07-8234-AF8019FB1770}"/>
                </a:ext>
              </a:extLst>
            </p:cNvPr>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3" name="Oval 292">
              <a:extLst>
                <a:ext uri="{FF2B5EF4-FFF2-40B4-BE49-F238E27FC236}">
                  <a16:creationId xmlns:a16="http://schemas.microsoft.com/office/drawing/2014/main" id="{1CC72077-D460-4D7C-8F9B-E49C5BB54D3A}"/>
                </a:ext>
              </a:extLst>
            </p:cNvPr>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94" name="Group 293">
            <a:extLst>
              <a:ext uri="{FF2B5EF4-FFF2-40B4-BE49-F238E27FC236}">
                <a16:creationId xmlns:a16="http://schemas.microsoft.com/office/drawing/2014/main" id="{FF344DDF-F172-4A5C-A346-D30FE6A367D8}"/>
              </a:ext>
            </a:extLst>
          </p:cNvPr>
          <p:cNvGrpSpPr/>
          <p:nvPr/>
        </p:nvGrpSpPr>
        <p:grpSpPr>
          <a:xfrm>
            <a:off x="3519714" y="475344"/>
            <a:ext cx="222989" cy="2343020"/>
            <a:chOff x="4008388" y="965526"/>
            <a:chExt cx="180774" cy="2363274"/>
          </a:xfrm>
          <a:solidFill>
            <a:srgbClr val="FF00FF"/>
          </a:solidFill>
        </p:grpSpPr>
        <p:sp>
          <p:nvSpPr>
            <p:cNvPr id="295" name="Oval 294">
              <a:extLst>
                <a:ext uri="{FF2B5EF4-FFF2-40B4-BE49-F238E27FC236}">
                  <a16:creationId xmlns:a16="http://schemas.microsoft.com/office/drawing/2014/main" id="{8F4B7DFA-39C1-4E40-97D1-8436C8FA14E6}"/>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296" name="Oval 295">
              <a:extLst>
                <a:ext uri="{FF2B5EF4-FFF2-40B4-BE49-F238E27FC236}">
                  <a16:creationId xmlns:a16="http://schemas.microsoft.com/office/drawing/2014/main" id="{2B8510BE-F49F-474F-937D-1447465D951E}"/>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97" name="Oval 296">
              <a:extLst>
                <a:ext uri="{FF2B5EF4-FFF2-40B4-BE49-F238E27FC236}">
                  <a16:creationId xmlns:a16="http://schemas.microsoft.com/office/drawing/2014/main" id="{BD2CC871-6F13-4A25-91B0-EFAE318B7548}"/>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98" name="Oval 297">
              <a:extLst>
                <a:ext uri="{FF2B5EF4-FFF2-40B4-BE49-F238E27FC236}">
                  <a16:creationId xmlns:a16="http://schemas.microsoft.com/office/drawing/2014/main" id="{39ACBD5A-E3BA-4B84-8E7D-BD32EAFD2CB4}"/>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99" name="Oval 298">
              <a:extLst>
                <a:ext uri="{FF2B5EF4-FFF2-40B4-BE49-F238E27FC236}">
                  <a16:creationId xmlns:a16="http://schemas.microsoft.com/office/drawing/2014/main" id="{01A329CD-0539-48D4-9AB0-0BDF29C7C52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00" name="Oval 299">
              <a:extLst>
                <a:ext uri="{FF2B5EF4-FFF2-40B4-BE49-F238E27FC236}">
                  <a16:creationId xmlns:a16="http://schemas.microsoft.com/office/drawing/2014/main" id="{58CE10B6-ABDE-4E5D-87BC-1B7E0403AE86}"/>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01" name="Oval 300">
              <a:extLst>
                <a:ext uri="{FF2B5EF4-FFF2-40B4-BE49-F238E27FC236}">
                  <a16:creationId xmlns:a16="http://schemas.microsoft.com/office/drawing/2014/main" id="{53D9E239-5B9D-4512-8740-0B8FBE084A93}"/>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27" name="Oval 326">
              <a:extLst>
                <a:ext uri="{FF2B5EF4-FFF2-40B4-BE49-F238E27FC236}">
                  <a16:creationId xmlns:a16="http://schemas.microsoft.com/office/drawing/2014/main" id="{66BFB34A-1D0C-4E36-A562-FF3CC4D64EAA}"/>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28" name="Oval 327">
              <a:extLst>
                <a:ext uri="{FF2B5EF4-FFF2-40B4-BE49-F238E27FC236}">
                  <a16:creationId xmlns:a16="http://schemas.microsoft.com/office/drawing/2014/main" id="{182E51E2-F947-4D98-B68F-B3ED7082C044}"/>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329" name="Group 328">
            <a:extLst>
              <a:ext uri="{FF2B5EF4-FFF2-40B4-BE49-F238E27FC236}">
                <a16:creationId xmlns:a16="http://schemas.microsoft.com/office/drawing/2014/main" id="{3C40E4E5-E192-41B7-ACB1-22764D2E027A}"/>
              </a:ext>
            </a:extLst>
          </p:cNvPr>
          <p:cNvGrpSpPr/>
          <p:nvPr/>
        </p:nvGrpSpPr>
        <p:grpSpPr>
          <a:xfrm>
            <a:off x="4606639" y="473529"/>
            <a:ext cx="222989" cy="2343020"/>
            <a:chOff x="4008388" y="965526"/>
            <a:chExt cx="180774" cy="2363274"/>
          </a:xfrm>
          <a:solidFill>
            <a:srgbClr val="FF00FF"/>
          </a:solidFill>
        </p:grpSpPr>
        <p:sp>
          <p:nvSpPr>
            <p:cNvPr id="330" name="Oval 329">
              <a:extLst>
                <a:ext uri="{FF2B5EF4-FFF2-40B4-BE49-F238E27FC236}">
                  <a16:creationId xmlns:a16="http://schemas.microsoft.com/office/drawing/2014/main" id="{A64B9009-13C3-4B1A-B06F-D804ED5505D1}"/>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31" name="Oval 330">
              <a:extLst>
                <a:ext uri="{FF2B5EF4-FFF2-40B4-BE49-F238E27FC236}">
                  <a16:creationId xmlns:a16="http://schemas.microsoft.com/office/drawing/2014/main" id="{649E275D-99E3-4031-825B-1CE0E97FA790}"/>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32" name="Oval 331">
              <a:extLst>
                <a:ext uri="{FF2B5EF4-FFF2-40B4-BE49-F238E27FC236}">
                  <a16:creationId xmlns:a16="http://schemas.microsoft.com/office/drawing/2014/main" id="{F92FF829-67BB-4ABB-A5D2-5F03401A32CF}"/>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33" name="Oval 332">
              <a:extLst>
                <a:ext uri="{FF2B5EF4-FFF2-40B4-BE49-F238E27FC236}">
                  <a16:creationId xmlns:a16="http://schemas.microsoft.com/office/drawing/2014/main" id="{4A1ED57D-9863-4532-BFE3-8E4D5687CE76}"/>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34" name="Oval 333">
              <a:extLst>
                <a:ext uri="{FF2B5EF4-FFF2-40B4-BE49-F238E27FC236}">
                  <a16:creationId xmlns:a16="http://schemas.microsoft.com/office/drawing/2014/main" id="{891F7F06-4438-47D2-BCD4-BEC7D054967C}"/>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35" name="Oval 334">
              <a:extLst>
                <a:ext uri="{FF2B5EF4-FFF2-40B4-BE49-F238E27FC236}">
                  <a16:creationId xmlns:a16="http://schemas.microsoft.com/office/drawing/2014/main" id="{3C44EFFF-5D28-4997-8493-56B3F40772AC}"/>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36" name="Oval 335">
              <a:extLst>
                <a:ext uri="{FF2B5EF4-FFF2-40B4-BE49-F238E27FC236}">
                  <a16:creationId xmlns:a16="http://schemas.microsoft.com/office/drawing/2014/main" id="{B5201761-4ACB-48B6-AF4F-23C0164EB14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37" name="Oval 336">
              <a:extLst>
                <a:ext uri="{FF2B5EF4-FFF2-40B4-BE49-F238E27FC236}">
                  <a16:creationId xmlns:a16="http://schemas.microsoft.com/office/drawing/2014/main" id="{E771828E-EA8D-4CF3-A06B-6985C5D507D0}"/>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38" name="Oval 337">
              <a:extLst>
                <a:ext uri="{FF2B5EF4-FFF2-40B4-BE49-F238E27FC236}">
                  <a16:creationId xmlns:a16="http://schemas.microsoft.com/office/drawing/2014/main" id="{AAFA74AF-D56A-4CE4-B686-6440306CA47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339" name="Oval 338">
            <a:extLst>
              <a:ext uri="{FF2B5EF4-FFF2-40B4-BE49-F238E27FC236}">
                <a16:creationId xmlns:a16="http://schemas.microsoft.com/office/drawing/2014/main" id="{C91CE369-6D0B-462C-A25A-52FF64EE2621}"/>
              </a:ext>
            </a:extLst>
          </p:cNvPr>
          <p:cNvSpPr/>
          <p:nvPr/>
        </p:nvSpPr>
        <p:spPr>
          <a:xfrm>
            <a:off x="6465073" y="1401154"/>
            <a:ext cx="853159" cy="333159"/>
          </a:xfrm>
          <a:prstGeom prst="ellipse">
            <a:avLst/>
          </a:prstGeom>
          <a:ln w="25400">
            <a:solidFill>
              <a:srgbClr val="FF00FF"/>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2" name="Text Box 33">
            <a:extLst>
              <a:ext uri="{FF2B5EF4-FFF2-40B4-BE49-F238E27FC236}">
                <a16:creationId xmlns:a16="http://schemas.microsoft.com/office/drawing/2014/main" id="{82D9F7C8-B192-45E6-9026-CBA047F4703F}"/>
              </a:ext>
            </a:extLst>
          </p:cNvPr>
          <p:cNvSpPr txBox="1">
            <a:spLocks noChangeArrowheads="1"/>
          </p:cNvSpPr>
          <p:nvPr/>
        </p:nvSpPr>
        <p:spPr bwMode="auto">
          <a:xfrm>
            <a:off x="685800" y="2895600"/>
            <a:ext cx="734156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Each hidden layer transforms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   our abstract representation of the same data.</a:t>
            </a:r>
          </a:p>
        </p:txBody>
      </p:sp>
    </p:spTree>
    <p:extLst>
      <p:ext uri="{BB962C8B-B14F-4D97-AF65-F5344CB8AC3E}">
        <p14:creationId xmlns:p14="http://schemas.microsoft.com/office/powerpoint/2010/main" val="40734155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3"/>
                                        </p:tgtEl>
                                        <p:attrNameLst>
                                          <p:attrName>style.visibility</p:attrName>
                                        </p:attrNameLst>
                                      </p:cBhvr>
                                      <p:to>
                                        <p:strVal val="visible"/>
                                      </p:to>
                                    </p:set>
                                    <p:anim calcmode="lin" valueType="num">
                                      <p:cBhvr additive="base">
                                        <p:cTn id="7" dur="500" fill="hold"/>
                                        <p:tgtEl>
                                          <p:spTgt spid="153"/>
                                        </p:tgtEl>
                                        <p:attrNameLst>
                                          <p:attrName>ppt_x</p:attrName>
                                        </p:attrNameLst>
                                      </p:cBhvr>
                                      <p:tavLst>
                                        <p:tav tm="0">
                                          <p:val>
                                            <p:strVal val="#ppt_x"/>
                                          </p:val>
                                        </p:tav>
                                        <p:tav tm="100000">
                                          <p:val>
                                            <p:strVal val="#ppt_x"/>
                                          </p:val>
                                        </p:tav>
                                      </p:tavLst>
                                    </p:anim>
                                    <p:anim calcmode="lin" valueType="num">
                                      <p:cBhvr additive="base">
                                        <p:cTn id="8" dur="500" fill="hold"/>
                                        <p:tgtEl>
                                          <p:spTgt spid="15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42">
                                            <p:txEl>
                                              <p:pRg st="0" end="0"/>
                                            </p:txEl>
                                          </p:spTgt>
                                        </p:tgtEl>
                                        <p:attrNameLst>
                                          <p:attrName>style.visibility</p:attrName>
                                        </p:attrNameLst>
                                      </p:cBhvr>
                                      <p:to>
                                        <p:strVal val="visible"/>
                                      </p:to>
                                    </p:set>
                                    <p:anim calcmode="lin" valueType="num">
                                      <p:cBhvr additive="base">
                                        <p:cTn id="13" dur="500" fill="hold"/>
                                        <p:tgtEl>
                                          <p:spTgt spid="34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4"/>
                                        </p:tgtEl>
                                        <p:attrNameLst>
                                          <p:attrName>style.visibility</p:attrName>
                                        </p:attrNameLst>
                                      </p:cBhvr>
                                      <p:to>
                                        <p:strVal val="visible"/>
                                      </p:to>
                                    </p:set>
                                    <p:anim calcmode="lin" valueType="num">
                                      <p:cBhvr additive="base">
                                        <p:cTn id="19" dur="500" fill="hold"/>
                                        <p:tgtEl>
                                          <p:spTgt spid="154"/>
                                        </p:tgtEl>
                                        <p:attrNameLst>
                                          <p:attrName>ppt_x</p:attrName>
                                        </p:attrNameLst>
                                      </p:cBhvr>
                                      <p:tavLst>
                                        <p:tav tm="0">
                                          <p:val>
                                            <p:strVal val="0-#ppt_w/2"/>
                                          </p:val>
                                        </p:tav>
                                        <p:tav tm="100000">
                                          <p:val>
                                            <p:strVal val="#ppt_x"/>
                                          </p:val>
                                        </p:tav>
                                      </p:tavLst>
                                    </p:anim>
                                    <p:anim calcmode="lin" valueType="num">
                                      <p:cBhvr additive="base">
                                        <p:cTn id="20" dur="500" fill="hold"/>
                                        <p:tgtEl>
                                          <p:spTgt spid="154"/>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69"/>
                                        </p:tgtEl>
                                        <p:attrNameLst>
                                          <p:attrName>style.visibility</p:attrName>
                                        </p:attrNameLst>
                                      </p:cBhvr>
                                      <p:to>
                                        <p:strVal val="visible"/>
                                      </p:to>
                                    </p:set>
                                    <p:anim calcmode="lin" valueType="num">
                                      <p:cBhvr additive="base">
                                        <p:cTn id="23" dur="500" fill="hold"/>
                                        <p:tgtEl>
                                          <p:spTgt spid="269"/>
                                        </p:tgtEl>
                                        <p:attrNameLst>
                                          <p:attrName>ppt_x</p:attrName>
                                        </p:attrNameLst>
                                      </p:cBhvr>
                                      <p:tavLst>
                                        <p:tav tm="0">
                                          <p:val>
                                            <p:strVal val="0-#ppt_w/2"/>
                                          </p:val>
                                        </p:tav>
                                        <p:tav tm="100000">
                                          <p:val>
                                            <p:strVal val="#ppt_x"/>
                                          </p:val>
                                        </p:tav>
                                      </p:tavLst>
                                    </p:anim>
                                    <p:anim calcmode="lin" valueType="num">
                                      <p:cBhvr additive="base">
                                        <p:cTn id="24" dur="500" fill="hold"/>
                                        <p:tgtEl>
                                          <p:spTgt spid="269"/>
                                        </p:tgtEl>
                                        <p:attrNameLst>
                                          <p:attrName>ppt_y</p:attrName>
                                        </p:attrNameLst>
                                      </p:cBhvr>
                                      <p:tavLst>
                                        <p:tav tm="0">
                                          <p:val>
                                            <p:strVal val="#ppt_y"/>
                                          </p:val>
                                        </p:tav>
                                        <p:tav tm="100000">
                                          <p:val>
                                            <p:strVal val="#ppt_y"/>
                                          </p:val>
                                        </p:tav>
                                      </p:tavLst>
                                    </p:anim>
                                  </p:childTnLst>
                                </p:cTn>
                              </p:par>
                            </p:childTnLst>
                          </p:cTn>
                        </p:par>
                        <p:par>
                          <p:cTn id="25" fill="hold">
                            <p:stCondLst>
                              <p:cond delay="500"/>
                            </p:stCondLst>
                            <p:childTnLst>
                              <p:par>
                                <p:cTn id="26" presetID="2" presetClass="entr" presetSubtype="8" fill="hold" nodeType="afterEffect">
                                  <p:stCondLst>
                                    <p:cond delay="0"/>
                                  </p:stCondLst>
                                  <p:childTnLst>
                                    <p:set>
                                      <p:cBhvr>
                                        <p:cTn id="27" dur="1" fill="hold">
                                          <p:stCondLst>
                                            <p:cond delay="0"/>
                                          </p:stCondLst>
                                        </p:cTn>
                                        <p:tgtEl>
                                          <p:spTgt spid="280"/>
                                        </p:tgtEl>
                                        <p:attrNameLst>
                                          <p:attrName>style.visibility</p:attrName>
                                        </p:attrNameLst>
                                      </p:cBhvr>
                                      <p:to>
                                        <p:strVal val="visible"/>
                                      </p:to>
                                    </p:set>
                                    <p:anim calcmode="lin" valueType="num">
                                      <p:cBhvr additive="base">
                                        <p:cTn id="28" dur="500" fill="hold"/>
                                        <p:tgtEl>
                                          <p:spTgt spid="280"/>
                                        </p:tgtEl>
                                        <p:attrNameLst>
                                          <p:attrName>ppt_x</p:attrName>
                                        </p:attrNameLst>
                                      </p:cBhvr>
                                      <p:tavLst>
                                        <p:tav tm="0">
                                          <p:val>
                                            <p:strVal val="0-#ppt_w/2"/>
                                          </p:val>
                                        </p:tav>
                                        <p:tav tm="100000">
                                          <p:val>
                                            <p:strVal val="#ppt_x"/>
                                          </p:val>
                                        </p:tav>
                                      </p:tavLst>
                                    </p:anim>
                                    <p:anim calcmode="lin" valueType="num">
                                      <p:cBhvr additive="base">
                                        <p:cTn id="29" dur="500" fill="hold"/>
                                        <p:tgtEl>
                                          <p:spTgt spid="280"/>
                                        </p:tgtEl>
                                        <p:attrNameLst>
                                          <p:attrName>ppt_y</p:attrName>
                                        </p:attrNameLst>
                                      </p:cBhvr>
                                      <p:tavLst>
                                        <p:tav tm="0">
                                          <p:val>
                                            <p:strVal val="#ppt_y"/>
                                          </p:val>
                                        </p:tav>
                                        <p:tav tm="100000">
                                          <p:val>
                                            <p:strVal val="#ppt_y"/>
                                          </p:val>
                                        </p:tav>
                                      </p:tavLst>
                                    </p:anim>
                                  </p:childTnLst>
                                </p:cTn>
                              </p:par>
                            </p:childTnLst>
                          </p:cTn>
                        </p:par>
                        <p:par>
                          <p:cTn id="30" fill="hold">
                            <p:stCondLst>
                              <p:cond delay="1000"/>
                            </p:stCondLst>
                            <p:childTnLst>
                              <p:par>
                                <p:cTn id="31" presetID="8" presetClass="emph" presetSubtype="0" fill="hold" nodeType="afterEffect">
                                  <p:stCondLst>
                                    <p:cond delay="0"/>
                                  </p:stCondLst>
                                  <p:childTnLst>
                                    <p:animRot by="-5400000">
                                      <p:cBhvr>
                                        <p:cTn id="32" dur="500" fill="hold"/>
                                        <p:tgtEl>
                                          <p:spTgt spid="154"/>
                                        </p:tgtEl>
                                        <p:attrNameLst>
                                          <p:attrName>r</p:attrName>
                                        </p:attrNameLst>
                                      </p:cBhvr>
                                    </p:animRot>
                                  </p:childTnLst>
                                </p:cTn>
                              </p:par>
                              <p:par>
                                <p:cTn id="33" presetID="1" presetClass="exit" presetSubtype="0" fill="hold" nodeType="withEffect">
                                  <p:stCondLst>
                                    <p:cond delay="0"/>
                                  </p:stCondLst>
                                  <p:childTnLst>
                                    <p:set>
                                      <p:cBhvr>
                                        <p:cTn id="34" dur="1" fill="hold">
                                          <p:stCondLst>
                                            <p:cond delay="0"/>
                                          </p:stCondLst>
                                        </p:cTn>
                                        <p:tgtEl>
                                          <p:spTgt spid="280"/>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270"/>
                                        </p:tgtEl>
                                        <p:attrNameLst>
                                          <p:attrName>style.visibility</p:attrName>
                                        </p:attrNameLst>
                                      </p:cBhvr>
                                      <p:to>
                                        <p:strVal val="visible"/>
                                      </p:to>
                                    </p:set>
                                  </p:childTnLst>
                                </p:cTn>
                              </p:par>
                              <p:par>
                                <p:cTn id="37" presetID="42" presetClass="path" presetSubtype="0" accel="50000" decel="50000" fill="hold" nodeType="withEffect">
                                  <p:stCondLst>
                                    <p:cond delay="0"/>
                                  </p:stCondLst>
                                  <p:childTnLst>
                                    <p:animMotion origin="layout" path="M -1.38889E-6 2.96296E-6 L 0.11909 0.00301 " pathEditMode="relative" rAng="0" ptsTypes="AA">
                                      <p:cBhvr>
                                        <p:cTn id="38" dur="700" fill="hold"/>
                                        <p:tgtEl>
                                          <p:spTgt spid="270"/>
                                        </p:tgtEl>
                                        <p:attrNameLst>
                                          <p:attrName>ppt_x</p:attrName>
                                          <p:attrName>ppt_y</p:attrName>
                                        </p:attrNameLst>
                                      </p:cBhvr>
                                      <p:rCtr x="5885" y="255"/>
                                    </p:animMotion>
                                  </p:childTnLst>
                                </p:cTn>
                              </p:par>
                            </p:childTnLst>
                          </p:cTn>
                        </p:par>
                        <p:par>
                          <p:cTn id="39" fill="hold">
                            <p:stCondLst>
                              <p:cond delay="1700"/>
                            </p:stCondLst>
                            <p:childTnLst>
                              <p:par>
                                <p:cTn id="40" presetID="0" presetClass="path" presetSubtype="0" accel="50000" decel="50000" fill="hold" nodeType="afterEffect">
                                  <p:stCondLst>
                                    <p:cond delay="0"/>
                                  </p:stCondLst>
                                  <p:childTnLst>
                                    <p:animMotion origin="layout" path="M -0.00695 -0.00069 L -0.00695 -0.00046 L 0.01128 -0.025 C 0.01285 -0.02708 0.01406 -0.0294 0.0158 -0.03102 C 0.01892 -0.03379 0.02239 -0.03565 0.025 -0.03912 C 0.02639 -0.0412 0.02778 -0.04352 0.02951 -0.04514 C 0.03229 -0.04815 0.03594 -0.04977 0.03854 -0.05324 C 0.04739 -0.06504 0.03819 -0.0537 0.05069 -0.06527 C 0.06198 -0.07592 0.05399 -0.07152 0.06285 -0.07546 C 0.0658 -0.06319 0.06476 -0.0706 0.06285 -0.0493 C 0.0618 -0.03889 0.06076 -0.02893 0.05833 -0.01898 C 0.05781 -0.0169 0.05712 -0.01504 0.05677 -0.01296 C 0.05608 -0.00902 0.05573 -0.00486 0.05521 -0.00069 C 0.04792 -0.00578 0.04861 -0.00463 0.04167 -0.01296 C 0.03889 -0.0162 0.03594 -0.01898 0.03403 -0.02291 C 0.03299 -0.025 0.03229 -0.02731 0.03108 -0.02916 C 0.02969 -0.03078 0.02812 -0.03194 0.02639 -0.0331 C 0.01979 -0.0375 0.0184 -0.03727 0.01128 -0.03912 C 0.00608 -0.04259 0.00052 -0.04722 -0.00538 -0.0493 C -0.00781 -0.05 -0.01042 -0.05069 -0.01302 -0.05115 C -0.02396 -0.0537 -0.02795 -0.0537 -0.04028 -0.05532 C -0.04271 -0.05602 -0.04514 -0.0574 -0.04774 -0.0574 C -0.04948 -0.0574 -0.05226 -0.0574 -0.05226 -0.05532 C -0.05226 -0.05277 -0.04948 -0.05208 -0.04774 -0.05115 C -0.0434 -0.0493 -0.03872 -0.04838 -0.0342 -0.04722 C -0.01701 -0.04282 -0.01701 -0.04328 -0.00087 -0.0412 C 0.00121 -0.04051 0.00312 -0.03981 0.00521 -0.03912 C 0.00781 -0.03842 0.01024 -0.03796 0.01285 -0.03703 C 0.01597 -0.03611 0.01875 -0.03402 0.02187 -0.0331 C 0.02396 -0.0324 0.02604 -0.03194 0.02795 -0.03102 C 0.03108 -0.02986 0.03385 -0.02731 0.03698 -0.02708 L 0.05364 -0.025 C 0.06389 -0.01828 0.05555 -0.02315 0.0658 -0.01898 C 0.06892 -0.01782 0.0717 -0.01527 0.075 -0.01504 L 0.0901 -0.01296 C 0.09167 -0.01157 0.09288 -0.00972 0.09462 -0.00879 C 0.09653 -0.00787 0.09861 -0.00764 0.10069 -0.00694 C 0.10226 -0.00625 0.10364 -0.00555 0.10521 -0.00486 C 0.10885 -0.01921 0.10364 -0.00185 0.11128 -0.0169 C 0.11215 -0.01875 0.11215 -0.02106 0.11285 -0.02291 C 0.11458 -0.02777 0.11684 -0.0324 0.11892 -0.03703 C 0.11979 -0.03912 0.12101 -0.04097 0.12187 -0.04328 C 0.12812 -0.05995 0.11771 -0.03796 0.12639 -0.05532 C 0.12726 -0.05972 0.12951 -0.07245 0.13108 -0.07546 C 0.13194 -0.07754 0.13246 -0.08055 0.13403 -0.08148 C 0.13489 -0.08217 0.13403 -0.07893 0.13403 -0.07754 L 0.14774 -0.01504 " pathEditMode="relative" rAng="0" ptsTypes="AAAAAAAAAAAAAAAAAAAAAAAAAAAAAAAAAAAAAAAAAAAAAAA">
                                      <p:cBhvr>
                                        <p:cTn id="41" dur="500" fill="hold"/>
                                        <p:tgtEl>
                                          <p:spTgt spid="154"/>
                                        </p:tgtEl>
                                        <p:attrNameLst>
                                          <p:attrName>ppt_x</p:attrName>
                                          <p:attrName>ppt_y</p:attrName>
                                        </p:attrNameLst>
                                      </p:cBhvr>
                                      <p:rCtr x="5469" y="-4051"/>
                                    </p:animMotion>
                                  </p:childTnLst>
                                </p:cTn>
                              </p:par>
                              <p:par>
                                <p:cTn id="42" presetID="1" presetClass="exit" presetSubtype="0" fill="hold" nodeType="withEffect">
                                  <p:stCondLst>
                                    <p:cond delay="0"/>
                                  </p:stCondLst>
                                  <p:childTnLst>
                                    <p:set>
                                      <p:cBhvr>
                                        <p:cTn id="43" dur="1" fill="hold">
                                          <p:stCondLst>
                                            <p:cond delay="0"/>
                                          </p:stCondLst>
                                        </p:cTn>
                                        <p:tgtEl>
                                          <p:spTgt spid="270"/>
                                        </p:tgtEl>
                                        <p:attrNameLst>
                                          <p:attrName>style.visibility</p:attrName>
                                        </p:attrNameLst>
                                      </p:cBhvr>
                                      <p:to>
                                        <p:strVal val="hidden"/>
                                      </p:to>
                                    </p:set>
                                  </p:childTnLst>
                                </p:cTn>
                              </p:par>
                              <p:par>
                                <p:cTn id="44" presetID="1" presetClass="entr" presetSubtype="0" fill="hold" nodeType="withEffect">
                                  <p:stCondLst>
                                    <p:cond delay="0"/>
                                  </p:stCondLst>
                                  <p:childTnLst>
                                    <p:set>
                                      <p:cBhvr>
                                        <p:cTn id="45" dur="1" fill="hold">
                                          <p:stCondLst>
                                            <p:cond delay="0"/>
                                          </p:stCondLst>
                                        </p:cTn>
                                        <p:tgtEl>
                                          <p:spTgt spid="294"/>
                                        </p:tgtEl>
                                        <p:attrNameLst>
                                          <p:attrName>style.visibility</p:attrName>
                                        </p:attrNameLst>
                                      </p:cBhvr>
                                      <p:to>
                                        <p:strVal val="visible"/>
                                      </p:to>
                                    </p:set>
                                  </p:childTnLst>
                                </p:cTn>
                              </p:par>
                              <p:par>
                                <p:cTn id="46" presetID="42" presetClass="path" presetSubtype="0" accel="50000" decel="50000" fill="hold" nodeType="withEffect">
                                  <p:stCondLst>
                                    <p:cond delay="0"/>
                                  </p:stCondLst>
                                  <p:childTnLst>
                                    <p:animMotion origin="layout" path="M 1.38889E-6 3.7037E-6 L 0.11893 -0.00023 " pathEditMode="relative" rAng="0" ptsTypes="AA">
                                      <p:cBhvr>
                                        <p:cTn id="47" dur="900" fill="hold"/>
                                        <p:tgtEl>
                                          <p:spTgt spid="294"/>
                                        </p:tgtEl>
                                        <p:attrNameLst>
                                          <p:attrName>ppt_x</p:attrName>
                                          <p:attrName>ppt_y</p:attrName>
                                        </p:attrNameLst>
                                      </p:cBhvr>
                                      <p:rCtr x="6007" y="-162"/>
                                    </p:animMotion>
                                  </p:childTnLst>
                                </p:cTn>
                              </p:par>
                            </p:childTnLst>
                          </p:cTn>
                        </p:par>
                        <p:par>
                          <p:cTn id="48" fill="hold">
                            <p:stCondLst>
                              <p:cond delay="2600"/>
                            </p:stCondLst>
                            <p:childTnLst>
                              <p:par>
                                <p:cTn id="49" presetID="45" presetClass="entr" presetSubtype="0" fill="hold" nodeType="afterEffect">
                                  <p:stCondLst>
                                    <p:cond delay="0"/>
                                  </p:stCondLst>
                                  <p:childTnLst>
                                    <p:set>
                                      <p:cBhvr>
                                        <p:cTn id="50" dur="1" fill="hold">
                                          <p:stCondLst>
                                            <p:cond delay="0"/>
                                          </p:stCondLst>
                                        </p:cTn>
                                        <p:tgtEl>
                                          <p:spTgt spid="154"/>
                                        </p:tgtEl>
                                        <p:attrNameLst>
                                          <p:attrName>style.visibility</p:attrName>
                                        </p:attrNameLst>
                                      </p:cBhvr>
                                      <p:to>
                                        <p:strVal val="visible"/>
                                      </p:to>
                                    </p:set>
                                    <p:animEffect transition="in" filter="fade">
                                      <p:cBhvr>
                                        <p:cTn id="51" dur="500"/>
                                        <p:tgtEl>
                                          <p:spTgt spid="154"/>
                                        </p:tgtEl>
                                      </p:cBhvr>
                                    </p:animEffect>
                                    <p:anim calcmode="lin" valueType="num">
                                      <p:cBhvr>
                                        <p:cTn id="52" dur="500" fill="hold"/>
                                        <p:tgtEl>
                                          <p:spTgt spid="154"/>
                                        </p:tgtEl>
                                        <p:attrNameLst>
                                          <p:attrName>ppt_w</p:attrName>
                                        </p:attrNameLst>
                                      </p:cBhvr>
                                      <p:tavLst>
                                        <p:tav tm="0" fmla="#ppt_w*sin(2.5*pi*$)">
                                          <p:val>
                                            <p:fltVal val="0"/>
                                          </p:val>
                                        </p:tav>
                                        <p:tav tm="100000">
                                          <p:val>
                                            <p:fltVal val="1"/>
                                          </p:val>
                                        </p:tav>
                                      </p:tavLst>
                                    </p:anim>
                                    <p:anim calcmode="lin" valueType="num">
                                      <p:cBhvr>
                                        <p:cTn id="53" dur="500" fill="hold"/>
                                        <p:tgtEl>
                                          <p:spTgt spid="154"/>
                                        </p:tgtEl>
                                        <p:attrNameLst>
                                          <p:attrName>ppt_h</p:attrName>
                                        </p:attrNameLst>
                                      </p:cBhvr>
                                      <p:tavLst>
                                        <p:tav tm="0">
                                          <p:val>
                                            <p:strVal val="#ppt_h"/>
                                          </p:val>
                                        </p:tav>
                                        <p:tav tm="100000">
                                          <p:val>
                                            <p:strVal val="#ppt_h"/>
                                          </p:val>
                                        </p:tav>
                                      </p:tavLst>
                                    </p:anim>
                                  </p:childTnLst>
                                </p:cTn>
                              </p:par>
                            </p:childTnLst>
                          </p:cTn>
                        </p:par>
                        <p:par>
                          <p:cTn id="54" fill="hold">
                            <p:stCondLst>
                              <p:cond delay="3100"/>
                            </p:stCondLst>
                            <p:childTnLst>
                              <p:par>
                                <p:cTn id="55" presetID="8" presetClass="emph" presetSubtype="0" fill="hold" nodeType="afterEffect">
                                  <p:stCondLst>
                                    <p:cond delay="0"/>
                                  </p:stCondLst>
                                  <p:childTnLst>
                                    <p:animRot by="5400000">
                                      <p:cBhvr>
                                        <p:cTn id="56" dur="500" fill="hold"/>
                                        <p:tgtEl>
                                          <p:spTgt spid="154"/>
                                        </p:tgtEl>
                                        <p:attrNameLst>
                                          <p:attrName>r</p:attrName>
                                        </p:attrNameLst>
                                      </p:cBhvr>
                                    </p:animRot>
                                  </p:childTnLst>
                                </p:cTn>
                              </p:par>
                              <p:par>
                                <p:cTn id="57" presetID="1" presetClass="exit" presetSubtype="0" fill="hold" nodeType="withEffect">
                                  <p:stCondLst>
                                    <p:cond delay="0"/>
                                  </p:stCondLst>
                                  <p:childTnLst>
                                    <p:set>
                                      <p:cBhvr>
                                        <p:cTn id="58" dur="1" fill="hold">
                                          <p:stCondLst>
                                            <p:cond delay="0"/>
                                          </p:stCondLst>
                                        </p:cTn>
                                        <p:tgtEl>
                                          <p:spTgt spid="294"/>
                                        </p:tgtEl>
                                        <p:attrNameLst>
                                          <p:attrName>style.visibility</p:attrName>
                                        </p:attrNameLst>
                                      </p:cBhvr>
                                      <p:to>
                                        <p:strVal val="hidden"/>
                                      </p:to>
                                    </p:set>
                                  </p:childTnLst>
                                </p:cTn>
                              </p:par>
                              <p:par>
                                <p:cTn id="59" presetID="1" presetClass="entr" presetSubtype="0" fill="hold" nodeType="withEffect">
                                  <p:stCondLst>
                                    <p:cond delay="0"/>
                                  </p:stCondLst>
                                  <p:childTnLst>
                                    <p:set>
                                      <p:cBhvr>
                                        <p:cTn id="60" dur="1" fill="hold">
                                          <p:stCondLst>
                                            <p:cond delay="0"/>
                                          </p:stCondLst>
                                        </p:cTn>
                                        <p:tgtEl>
                                          <p:spTgt spid="329"/>
                                        </p:tgtEl>
                                        <p:attrNameLst>
                                          <p:attrName>style.visibility</p:attrName>
                                        </p:attrNameLst>
                                      </p:cBhvr>
                                      <p:to>
                                        <p:strVal val="visible"/>
                                      </p:to>
                                    </p:set>
                                  </p:childTnLst>
                                </p:cTn>
                              </p:par>
                              <p:par>
                                <p:cTn id="61" presetID="42" presetClass="path" presetSubtype="0" accel="50000" decel="50000" fill="hold" nodeType="withEffect">
                                  <p:stCondLst>
                                    <p:cond delay="0"/>
                                  </p:stCondLst>
                                  <p:childTnLst>
                                    <p:animMotion origin="layout" path="M -2.22222E-6 -4.81481E-6 L 0.12066 0.00254 " pathEditMode="relative" rAng="0" ptsTypes="AA">
                                      <p:cBhvr>
                                        <p:cTn id="62" dur="800" fill="hold"/>
                                        <p:tgtEl>
                                          <p:spTgt spid="329"/>
                                        </p:tgtEl>
                                        <p:attrNameLst>
                                          <p:attrName>ppt_x</p:attrName>
                                          <p:attrName>ppt_y</p:attrName>
                                        </p:attrNameLst>
                                      </p:cBhvr>
                                      <p:rCtr x="5868" y="139"/>
                                    </p:animMotion>
                                  </p:childTnLst>
                                </p:cTn>
                              </p:par>
                            </p:childTnLst>
                          </p:cTn>
                        </p:par>
                        <p:par>
                          <p:cTn id="63" fill="hold">
                            <p:stCondLst>
                              <p:cond delay="3900"/>
                            </p:stCondLst>
                            <p:childTnLst>
                              <p:par>
                                <p:cTn id="64" presetID="0" presetClass="path" presetSubtype="0" accel="50000" decel="50000" fill="hold" nodeType="afterEffect">
                                  <p:stCondLst>
                                    <p:cond delay="0"/>
                                  </p:stCondLst>
                                  <p:childTnLst>
                                    <p:animMotion origin="layout" path="M 0.16128 -0.01273 L 0.16128 -0.0125 C 0.16528 -0.01551 0.16962 -0.01759 0.17344 -0.02083 C 0.17674 -0.02384 0.17882 -0.0287 0.1809 -0.03287 C 0.1816 -0.03703 0.18351 -0.05254 0.18542 -0.05509 C 0.18698 -0.05717 0.18837 -0.05949 0.18993 -0.06134 C 0.19149 -0.06273 0.19635 -0.06458 0.19462 -0.06527 C 0.19167 -0.06666 0.18854 -0.06389 0.18542 -0.06319 C 0.18403 -0.0625 0.18246 -0.0618 0.1809 -0.06134 C 0.17847 -0.06041 0.17587 -0.06041 0.17344 -0.05926 C 0.17118 -0.05833 0.16927 -0.05671 0.16736 -0.05509 C 0.1658 -0.05393 0.16441 -0.05208 0.16285 -0.05115 C 0.16042 -0.05 0.15764 -0.05 0.15521 -0.04907 C 0.15364 -0.04861 0.15226 -0.04768 0.15069 -0.04722 C 0.14861 -0.04305 0.14549 -0.03981 0.14462 -0.03495 C 0.14271 -0.02477 0.14375 -0.02963 0.14167 -0.02083 C 0.14358 -0.02014 0.14566 -0.01944 0.14757 -0.01875 C 0.15069 -0.01805 0.15382 -0.01805 0.15677 -0.0169 C 0.16528 -0.01296 0.15729 -0.01227 0.1658 -0.00671 C 0.16805 -0.00532 0.17083 -0.00555 0.17344 -0.00463 C 0.17535 -0.00416 0.17743 -0.00347 0.17934 -0.00277 C 0.18299 -0.00139 0.18646 0.00047 0.18993 0.00139 C 0.19496 0.00255 0.20017 0.00278 0.20521 0.00324 C 0.2066 0.00463 0.20833 0.00579 0.20972 0.00741 C 0.22135 0.02037 0.20746 0.00741 0.21875 0.0176 C 0.22066 0.0169 0.22726 0.01482 0.22934 0.01343 C 0.23351 0.01065 0.23507 0.00787 0.23837 0.00324 C 0.2408 -0.00625 0.24114 -0.0044 0.23837 -0.01875 C 0.23837 -0.01944 0.2375 -0.01875 0.23698 -0.01875 L 0.23698 -0.01852 " pathEditMode="relative" rAng="0" ptsTypes="AAAAAAAAAAAAAAAAAAAAAAAAAAAAAA">
                                      <p:cBhvr>
                                        <p:cTn id="65" dur="500" fill="hold"/>
                                        <p:tgtEl>
                                          <p:spTgt spid="154"/>
                                        </p:tgtEl>
                                        <p:attrNameLst>
                                          <p:attrName>ppt_x</p:attrName>
                                          <p:attrName>ppt_y</p:attrName>
                                        </p:attrNameLst>
                                      </p:cBhvr>
                                      <p:rCtr x="2969" y="-1134"/>
                                    </p:animMotion>
                                  </p:childTnLst>
                                </p:cTn>
                              </p:par>
                            </p:childTnLst>
                          </p:cTn>
                        </p:par>
                        <p:par>
                          <p:cTn id="66" fill="hold">
                            <p:stCondLst>
                              <p:cond delay="4400"/>
                            </p:stCondLst>
                            <p:childTnLst>
                              <p:par>
                                <p:cTn id="67" presetID="1" presetClass="exit" presetSubtype="0" fill="hold" nodeType="afterEffect">
                                  <p:stCondLst>
                                    <p:cond delay="0"/>
                                  </p:stCondLst>
                                  <p:childTnLst>
                                    <p:set>
                                      <p:cBhvr>
                                        <p:cTn id="68" dur="1" fill="hold">
                                          <p:stCondLst>
                                            <p:cond delay="499"/>
                                          </p:stCondLst>
                                        </p:cTn>
                                        <p:tgtEl>
                                          <p:spTgt spid="154"/>
                                        </p:tgtEl>
                                        <p:attrNameLst>
                                          <p:attrName>style.visibility</p:attrName>
                                        </p:attrNameLst>
                                      </p:cBhvr>
                                      <p:to>
                                        <p:strVal val="hidden"/>
                                      </p:to>
                                    </p:set>
                                  </p:childTnLst>
                                </p:cTn>
                              </p:par>
                            </p:childTnLst>
                          </p:cTn>
                        </p:par>
                        <p:par>
                          <p:cTn id="69" fill="hold">
                            <p:stCondLst>
                              <p:cond delay="4900"/>
                            </p:stCondLst>
                            <p:childTnLst>
                              <p:par>
                                <p:cTn id="70" presetID="31" presetClass="entr" presetSubtype="0" fill="hold" nodeType="afterEffect">
                                  <p:stCondLst>
                                    <p:cond delay="0"/>
                                  </p:stCondLst>
                                  <p:childTnLst>
                                    <p:set>
                                      <p:cBhvr>
                                        <p:cTn id="71" dur="1" fill="hold">
                                          <p:stCondLst>
                                            <p:cond delay="0"/>
                                          </p:stCondLst>
                                        </p:cTn>
                                        <p:tgtEl>
                                          <p:spTgt spid="191"/>
                                        </p:tgtEl>
                                        <p:attrNameLst>
                                          <p:attrName>style.visibility</p:attrName>
                                        </p:attrNameLst>
                                      </p:cBhvr>
                                      <p:to>
                                        <p:strVal val="visible"/>
                                      </p:to>
                                    </p:set>
                                    <p:anim calcmode="lin" valueType="num">
                                      <p:cBhvr>
                                        <p:cTn id="72" dur="500" fill="hold"/>
                                        <p:tgtEl>
                                          <p:spTgt spid="191"/>
                                        </p:tgtEl>
                                        <p:attrNameLst>
                                          <p:attrName>ppt_w</p:attrName>
                                        </p:attrNameLst>
                                      </p:cBhvr>
                                      <p:tavLst>
                                        <p:tav tm="0">
                                          <p:val>
                                            <p:fltVal val="0"/>
                                          </p:val>
                                        </p:tav>
                                        <p:tav tm="100000">
                                          <p:val>
                                            <p:strVal val="#ppt_w"/>
                                          </p:val>
                                        </p:tav>
                                      </p:tavLst>
                                    </p:anim>
                                    <p:anim calcmode="lin" valueType="num">
                                      <p:cBhvr>
                                        <p:cTn id="73" dur="500" fill="hold"/>
                                        <p:tgtEl>
                                          <p:spTgt spid="191"/>
                                        </p:tgtEl>
                                        <p:attrNameLst>
                                          <p:attrName>ppt_h</p:attrName>
                                        </p:attrNameLst>
                                      </p:cBhvr>
                                      <p:tavLst>
                                        <p:tav tm="0">
                                          <p:val>
                                            <p:fltVal val="0"/>
                                          </p:val>
                                        </p:tav>
                                        <p:tav tm="100000">
                                          <p:val>
                                            <p:strVal val="#ppt_h"/>
                                          </p:val>
                                        </p:tav>
                                      </p:tavLst>
                                    </p:anim>
                                    <p:anim calcmode="lin" valueType="num">
                                      <p:cBhvr>
                                        <p:cTn id="74" dur="500" fill="hold"/>
                                        <p:tgtEl>
                                          <p:spTgt spid="191"/>
                                        </p:tgtEl>
                                        <p:attrNameLst>
                                          <p:attrName>style.rotation</p:attrName>
                                        </p:attrNameLst>
                                      </p:cBhvr>
                                      <p:tavLst>
                                        <p:tav tm="0">
                                          <p:val>
                                            <p:fltVal val="90"/>
                                          </p:val>
                                        </p:tav>
                                        <p:tav tm="100000">
                                          <p:val>
                                            <p:fltVal val="0"/>
                                          </p:val>
                                        </p:tav>
                                      </p:tavLst>
                                    </p:anim>
                                    <p:animEffect transition="in" filter="fade">
                                      <p:cBhvr>
                                        <p:cTn id="75" dur="500"/>
                                        <p:tgtEl>
                                          <p:spTgt spid="191"/>
                                        </p:tgtEl>
                                      </p:cBhvr>
                                    </p:animEffect>
                                  </p:childTnLst>
                                </p:cTn>
                              </p:par>
                              <p:par>
                                <p:cTn id="76" presetID="1" presetClass="exit" presetSubtype="0" fill="hold" nodeType="withEffect">
                                  <p:stCondLst>
                                    <p:cond delay="0"/>
                                  </p:stCondLst>
                                  <p:childTnLst>
                                    <p:set>
                                      <p:cBhvr>
                                        <p:cTn id="77" dur="1" fill="hold">
                                          <p:stCondLst>
                                            <p:cond delay="0"/>
                                          </p:stCondLst>
                                        </p:cTn>
                                        <p:tgtEl>
                                          <p:spTgt spid="329"/>
                                        </p:tgtEl>
                                        <p:attrNameLst>
                                          <p:attrName>style.visibility</p:attrName>
                                        </p:attrNameLst>
                                      </p:cBhvr>
                                      <p:to>
                                        <p:strVal val="hidden"/>
                                      </p:to>
                                    </p:set>
                                  </p:childTnLst>
                                </p:cTn>
                              </p:par>
                              <p:par>
                                <p:cTn id="78" presetID="1" presetClass="entr" presetSubtype="0" fill="hold" nodeType="withEffect">
                                  <p:stCondLst>
                                    <p:cond delay="0"/>
                                  </p:stCondLst>
                                  <p:childTnLst>
                                    <p:set>
                                      <p:cBhvr>
                                        <p:cTn id="79" dur="1" fill="hold">
                                          <p:stCondLst>
                                            <p:cond delay="0"/>
                                          </p:stCondLst>
                                        </p:cTn>
                                        <p:tgtEl>
                                          <p:spTgt spid="289"/>
                                        </p:tgtEl>
                                        <p:attrNameLst>
                                          <p:attrName>style.visibility</p:attrName>
                                        </p:attrNameLst>
                                      </p:cBhvr>
                                      <p:to>
                                        <p:strVal val="visible"/>
                                      </p:to>
                                    </p:set>
                                  </p:childTnLst>
                                </p:cTn>
                              </p:par>
                              <p:par>
                                <p:cTn id="80" presetID="42" presetClass="path" presetSubtype="0" accel="50000" decel="50000" fill="hold" nodeType="withEffect">
                                  <p:stCondLst>
                                    <p:cond delay="0"/>
                                  </p:stCondLst>
                                  <p:childTnLst>
                                    <p:animMotion origin="layout" path="M -1.94444E-6 0.00208 L 0.11111 -0.00232 " pathEditMode="relative" rAng="0" ptsTypes="AA">
                                      <p:cBhvr>
                                        <p:cTn id="81" dur="800" fill="hold"/>
                                        <p:tgtEl>
                                          <p:spTgt spid="289"/>
                                        </p:tgtEl>
                                        <p:attrNameLst>
                                          <p:attrName>ppt_x</p:attrName>
                                          <p:attrName>ppt_y</p:attrName>
                                        </p:attrNameLst>
                                      </p:cBhvr>
                                      <p:rCtr x="5556" y="-231"/>
                                    </p:animMotion>
                                  </p:childTnLst>
                                </p:cTn>
                              </p:par>
                            </p:childTnLst>
                          </p:cTn>
                        </p:par>
                      </p:childTnLst>
                    </p:cTn>
                  </p:par>
                  <p:par>
                    <p:cTn id="82" fill="hold">
                      <p:stCondLst>
                        <p:cond delay="indefinite"/>
                      </p:stCondLst>
                      <p:childTnLst>
                        <p:par>
                          <p:cTn id="83" fill="hold">
                            <p:stCondLst>
                              <p:cond delay="0"/>
                            </p:stCondLst>
                            <p:childTnLst>
                              <p:par>
                                <p:cTn id="84" presetID="2" presetClass="entr" presetSubtype="8" fill="hold" nodeType="clickEffect">
                                  <p:stCondLst>
                                    <p:cond delay="0"/>
                                  </p:stCondLst>
                                  <p:childTnLst>
                                    <p:set>
                                      <p:cBhvr>
                                        <p:cTn id="85" dur="1" fill="hold">
                                          <p:stCondLst>
                                            <p:cond delay="0"/>
                                          </p:stCondLst>
                                        </p:cTn>
                                        <p:tgtEl>
                                          <p:spTgt spid="264"/>
                                        </p:tgtEl>
                                        <p:attrNameLst>
                                          <p:attrName>style.visibility</p:attrName>
                                        </p:attrNameLst>
                                      </p:cBhvr>
                                      <p:to>
                                        <p:strVal val="visible"/>
                                      </p:to>
                                    </p:set>
                                    <p:anim calcmode="lin" valueType="num">
                                      <p:cBhvr additive="base">
                                        <p:cTn id="86" dur="500" fill="hold"/>
                                        <p:tgtEl>
                                          <p:spTgt spid="264"/>
                                        </p:tgtEl>
                                        <p:attrNameLst>
                                          <p:attrName>ppt_x</p:attrName>
                                        </p:attrNameLst>
                                      </p:cBhvr>
                                      <p:tavLst>
                                        <p:tav tm="0">
                                          <p:val>
                                            <p:strVal val="0-#ppt_w/2"/>
                                          </p:val>
                                        </p:tav>
                                        <p:tav tm="100000">
                                          <p:val>
                                            <p:strVal val="#ppt_x"/>
                                          </p:val>
                                        </p:tav>
                                      </p:tavLst>
                                    </p:anim>
                                    <p:anim calcmode="lin" valueType="num">
                                      <p:cBhvr additive="base">
                                        <p:cTn id="87" dur="500" fill="hold"/>
                                        <p:tgtEl>
                                          <p:spTgt spid="264"/>
                                        </p:tgtEl>
                                        <p:attrNameLst>
                                          <p:attrName>ppt_y</p:attrName>
                                        </p:attrNameLst>
                                      </p:cBhvr>
                                      <p:tavLst>
                                        <p:tav tm="0">
                                          <p:val>
                                            <p:strVal val="#ppt_y"/>
                                          </p:val>
                                        </p:tav>
                                        <p:tav tm="100000">
                                          <p:val>
                                            <p:strVal val="#ppt_y"/>
                                          </p:val>
                                        </p:tav>
                                      </p:tavLst>
                                    </p:anim>
                                  </p:childTnLst>
                                </p:cTn>
                              </p:par>
                              <p:par>
                                <p:cTn id="88" presetID="2" presetClass="entr" presetSubtype="8" fill="hold" grpId="0" nodeType="withEffect">
                                  <p:stCondLst>
                                    <p:cond delay="0"/>
                                  </p:stCondLst>
                                  <p:childTnLst>
                                    <p:set>
                                      <p:cBhvr>
                                        <p:cTn id="89" dur="1" fill="hold">
                                          <p:stCondLst>
                                            <p:cond delay="0"/>
                                          </p:stCondLst>
                                        </p:cTn>
                                        <p:tgtEl>
                                          <p:spTgt spid="268"/>
                                        </p:tgtEl>
                                        <p:attrNameLst>
                                          <p:attrName>style.visibility</p:attrName>
                                        </p:attrNameLst>
                                      </p:cBhvr>
                                      <p:to>
                                        <p:strVal val="visible"/>
                                      </p:to>
                                    </p:set>
                                    <p:anim calcmode="lin" valueType="num">
                                      <p:cBhvr additive="base">
                                        <p:cTn id="90" dur="500" fill="hold"/>
                                        <p:tgtEl>
                                          <p:spTgt spid="268"/>
                                        </p:tgtEl>
                                        <p:attrNameLst>
                                          <p:attrName>ppt_x</p:attrName>
                                        </p:attrNameLst>
                                      </p:cBhvr>
                                      <p:tavLst>
                                        <p:tav tm="0">
                                          <p:val>
                                            <p:strVal val="0-#ppt_w/2"/>
                                          </p:val>
                                        </p:tav>
                                        <p:tav tm="100000">
                                          <p:val>
                                            <p:strVal val="#ppt_x"/>
                                          </p:val>
                                        </p:tav>
                                      </p:tavLst>
                                    </p:anim>
                                    <p:anim calcmode="lin" valueType="num">
                                      <p:cBhvr additive="base">
                                        <p:cTn id="91" dur="500" fill="hold"/>
                                        <p:tgtEl>
                                          <p:spTgt spid="268"/>
                                        </p:tgtEl>
                                        <p:attrNameLst>
                                          <p:attrName>ppt_y</p:attrName>
                                        </p:attrNameLst>
                                      </p:cBhvr>
                                      <p:tavLst>
                                        <p:tav tm="0">
                                          <p:val>
                                            <p:strVal val="#ppt_y"/>
                                          </p:val>
                                        </p:tav>
                                        <p:tav tm="100000">
                                          <p:val>
                                            <p:strVal val="#ppt_y"/>
                                          </p:val>
                                        </p:tav>
                                      </p:tavLst>
                                    </p:anim>
                                  </p:childTnLst>
                                </p:cTn>
                              </p:par>
                            </p:childTnLst>
                          </p:cTn>
                        </p:par>
                      </p:childTnLst>
                    </p:cTn>
                  </p:par>
                  <p:par>
                    <p:cTn id="92" fill="hold">
                      <p:stCondLst>
                        <p:cond delay="indefinite"/>
                      </p:stCondLst>
                      <p:childTnLst>
                        <p:par>
                          <p:cTn id="93" fill="hold">
                            <p:stCondLst>
                              <p:cond delay="0"/>
                            </p:stCondLst>
                            <p:childTnLst>
                              <p:par>
                                <p:cTn id="94" presetID="1" presetClass="exit" presetSubtype="0" fill="hold" nodeType="clickEffect">
                                  <p:stCondLst>
                                    <p:cond delay="0"/>
                                  </p:stCondLst>
                                  <p:childTnLst>
                                    <p:set>
                                      <p:cBhvr>
                                        <p:cTn id="95" dur="1" fill="hold">
                                          <p:stCondLst>
                                            <p:cond delay="0"/>
                                          </p:stCondLst>
                                        </p:cTn>
                                        <p:tgtEl>
                                          <p:spTgt spid="289"/>
                                        </p:tgtEl>
                                        <p:attrNameLst>
                                          <p:attrName>style.visibility</p:attrName>
                                        </p:attrNameLst>
                                      </p:cBhvr>
                                      <p:to>
                                        <p:strVal val="hidden"/>
                                      </p:to>
                                    </p:set>
                                  </p:childTnLst>
                                </p:cTn>
                              </p:par>
                              <p:par>
                                <p:cTn id="96" presetID="1" presetClass="entr" presetSubtype="0" fill="hold" grpId="0" nodeType="withEffect">
                                  <p:stCondLst>
                                    <p:cond delay="0"/>
                                  </p:stCondLst>
                                  <p:childTnLst>
                                    <p:set>
                                      <p:cBhvr>
                                        <p:cTn id="97" dur="1" fill="hold">
                                          <p:stCondLst>
                                            <p:cond delay="0"/>
                                          </p:stCondLst>
                                        </p:cTn>
                                        <p:tgtEl>
                                          <p:spTgt spid="339"/>
                                        </p:tgtEl>
                                        <p:attrNameLst>
                                          <p:attrName>style.visibility</p:attrName>
                                        </p:attrNameLst>
                                      </p:cBhvr>
                                      <p:to>
                                        <p:strVal val="visible"/>
                                      </p:to>
                                    </p:set>
                                  </p:childTnLst>
                                </p:cTn>
                              </p:par>
                              <p:par>
                                <p:cTn id="98" presetID="42" presetClass="path" presetSubtype="0" accel="50000" decel="50000" fill="hold" grpId="1" nodeType="withEffect">
                                  <p:stCondLst>
                                    <p:cond delay="0"/>
                                  </p:stCondLst>
                                  <p:childTnLst>
                                    <p:animMotion origin="layout" path="M 3.33333E-6 2.22222E-6 L 0.09323 0.03264 " pathEditMode="relative" rAng="0" ptsTypes="AA">
                                      <p:cBhvr>
                                        <p:cTn id="99" dur="900" fill="hold"/>
                                        <p:tgtEl>
                                          <p:spTgt spid="339"/>
                                        </p:tgtEl>
                                        <p:attrNameLst>
                                          <p:attrName>ppt_x</p:attrName>
                                          <p:attrName>ppt_y</p:attrName>
                                        </p:attrNameLst>
                                      </p:cBhvr>
                                      <p:rCtr x="4653" y="16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 grpId="0" animBg="1"/>
      <p:bldP spid="268" grpId="0"/>
      <p:bldP spid="269" grpId="0"/>
      <p:bldP spid="339" grpId="0" animBg="1"/>
      <p:bldP spid="339" grpId="1" animBg="1"/>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2"/>
          <p:cNvSpPr txBox="1">
            <a:spLocks/>
          </p:cNvSpPr>
          <p:nvPr/>
        </p:nvSpPr>
        <p:spPr bwMode="auto">
          <a:xfrm>
            <a:off x="-304800" y="3352800"/>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May make the world much </a:t>
            </a:r>
          </a:p>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better.</a:t>
            </a:r>
            <a:endParaRPr lang="tr-TR" altLang="en-US" sz="2800" kern="0" dirty="0">
              <a:latin typeface="Times New Roman" panose="02020603050405020304" pitchFamily="18" charset="0"/>
              <a:cs typeface="Times New Roman" panose="02020603050405020304" pitchFamily="18" charset="0"/>
            </a:endParaRPr>
          </a:p>
        </p:txBody>
      </p:sp>
      <p:pic>
        <p:nvPicPr>
          <p:cNvPr id="12"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804903" y="3171147"/>
            <a:ext cx="4214803" cy="1324653"/>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8" descr="Image result for computer vision"/>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83667" y="584163"/>
            <a:ext cx="4360333" cy="2454293"/>
          </a:xfrm>
          <a:prstGeom prst="rect">
            <a:avLst/>
          </a:prstGeom>
          <a:noFill/>
          <a:extLst>
            <a:ext uri="{909E8E84-426E-40DD-AFC4-6F175D3DCCD1}">
              <a14:hiddenFill xmlns:a14="http://schemas.microsoft.com/office/drawing/2010/main">
                <a:solidFill>
                  <a:srgbClr val="FFFFFF"/>
                </a:solidFill>
              </a14:hiddenFill>
            </a:ext>
          </a:extLst>
        </p:spPr>
      </p:pic>
      <p:pic>
        <p:nvPicPr>
          <p:cNvPr id="19" name="Picture 6" descr="Image result for self driving car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40533" y="653467"/>
            <a:ext cx="4457700" cy="231568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14428" r="61464"/>
          <a:stretch/>
        </p:blipFill>
        <p:spPr bwMode="auto">
          <a:xfrm>
            <a:off x="2667000" y="3198596"/>
            <a:ext cx="2057400" cy="3458767"/>
          </a:xfrm>
          <a:prstGeom prst="rect">
            <a:avLst/>
          </a:prstGeom>
          <a:noFill/>
          <a:extLst>
            <a:ext uri="{909E8E84-426E-40DD-AFC4-6F175D3DCCD1}">
              <a14:hiddenFill xmlns:a14="http://schemas.microsoft.com/office/drawing/2010/main">
                <a:solidFill>
                  <a:srgbClr val="FFFFFF"/>
                </a:solidFill>
              </a14:hiddenFill>
            </a:ext>
          </a:extLst>
        </p:spPr>
      </p:pic>
      <p:pic>
        <p:nvPicPr>
          <p:cNvPr id="21" name="Picture 2" descr="Related imag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477000" y="4597784"/>
            <a:ext cx="3128837" cy="2088499"/>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2" descr="Related imag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6200" y="5257800"/>
            <a:ext cx="2510297" cy="134830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10244" name="Picture 4" descr="Related imag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96043" y="4572000"/>
            <a:ext cx="2912533" cy="1550219"/>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a:off x="76200" y="2891135"/>
            <a:ext cx="2590800" cy="461665"/>
          </a:xfrm>
          <a:prstGeom prst="rect">
            <a:avLst/>
          </a:prstGeom>
        </p:spPr>
        <p:txBody>
          <a:bodyPr wrap="square">
            <a:spAutoFit/>
          </a:bodyPr>
          <a:lstStyle/>
          <a:p>
            <a:pPr algn="ctr"/>
            <a:r>
              <a:rPr lang="en-US" sz="2400" dirty="0">
                <a:cs typeface="Times New Roman" panose="02020603050405020304" pitchFamily="18" charset="0"/>
              </a:rPr>
              <a:t>Self diving cars </a:t>
            </a:r>
            <a:endParaRPr lang="en-CA" sz="2400" dirty="0">
              <a:cs typeface="Times New Roman" panose="02020603050405020304" pitchFamily="18" charset="0"/>
            </a:endParaRPr>
          </a:p>
        </p:txBody>
      </p:sp>
      <p:sp>
        <p:nvSpPr>
          <p:cNvPr id="14" name="Rectangle 13"/>
          <p:cNvSpPr/>
          <p:nvPr/>
        </p:nvSpPr>
        <p:spPr>
          <a:xfrm>
            <a:off x="4572000" y="2590800"/>
            <a:ext cx="2590800" cy="461665"/>
          </a:xfrm>
          <a:prstGeom prst="rect">
            <a:avLst/>
          </a:prstGeom>
        </p:spPr>
        <p:txBody>
          <a:bodyPr wrap="square">
            <a:spAutoFit/>
          </a:bodyPr>
          <a:lstStyle/>
          <a:p>
            <a:pPr algn="ctr"/>
            <a:r>
              <a:rPr lang="en-US" sz="2400" dirty="0">
                <a:cs typeface="Times New Roman" panose="02020603050405020304" pitchFamily="18" charset="0"/>
              </a:rPr>
              <a:t>Image processing</a:t>
            </a:r>
            <a:endParaRPr lang="en-CA" sz="2400" dirty="0">
              <a:cs typeface="Times New Roman" panose="02020603050405020304" pitchFamily="18" charset="0"/>
            </a:endParaRPr>
          </a:p>
        </p:txBody>
      </p:sp>
      <p:sp>
        <p:nvSpPr>
          <p:cNvPr id="16" name="Rectangle 15"/>
          <p:cNvSpPr/>
          <p:nvPr/>
        </p:nvSpPr>
        <p:spPr>
          <a:xfrm>
            <a:off x="4660900" y="3043535"/>
            <a:ext cx="2590800" cy="461665"/>
          </a:xfrm>
          <a:prstGeom prst="rect">
            <a:avLst/>
          </a:prstGeom>
        </p:spPr>
        <p:txBody>
          <a:bodyPr wrap="square">
            <a:spAutoFit/>
          </a:bodyPr>
          <a:lstStyle/>
          <a:p>
            <a:pPr algn="ctr"/>
            <a:r>
              <a:rPr lang="en-US" sz="2400" dirty="0">
                <a:cs typeface="Times New Roman" panose="02020603050405020304" pitchFamily="18" charset="0"/>
              </a:rPr>
              <a:t>Speech processing</a:t>
            </a:r>
            <a:endParaRPr lang="en-CA" sz="2400" dirty="0">
              <a:cs typeface="Times New Roman" panose="02020603050405020304" pitchFamily="18" charset="0"/>
            </a:endParaRPr>
          </a:p>
        </p:txBody>
      </p:sp>
      <p:sp>
        <p:nvSpPr>
          <p:cNvPr id="17" name="Rectangle 16"/>
          <p:cNvSpPr/>
          <p:nvPr/>
        </p:nvSpPr>
        <p:spPr>
          <a:xfrm>
            <a:off x="6781800" y="6472535"/>
            <a:ext cx="2590800" cy="461665"/>
          </a:xfrm>
          <a:prstGeom prst="rect">
            <a:avLst/>
          </a:prstGeom>
        </p:spPr>
        <p:txBody>
          <a:bodyPr wrap="square">
            <a:spAutoFit/>
          </a:bodyPr>
          <a:lstStyle/>
          <a:p>
            <a:pPr algn="ctr"/>
            <a:r>
              <a:rPr lang="en-US" sz="2400" dirty="0">
                <a:cs typeface="Times New Roman" panose="02020603050405020304" pitchFamily="18" charset="0"/>
              </a:rPr>
              <a:t>Medical Experts</a:t>
            </a:r>
            <a:endParaRPr lang="en-CA" sz="2400" dirty="0">
              <a:cs typeface="Times New Roman" panose="02020603050405020304" pitchFamily="18" charset="0"/>
            </a:endParaRPr>
          </a:p>
        </p:txBody>
      </p:sp>
      <p:sp>
        <p:nvSpPr>
          <p:cNvPr id="23" name="Rectangle 22"/>
          <p:cNvSpPr/>
          <p:nvPr/>
        </p:nvSpPr>
        <p:spPr>
          <a:xfrm>
            <a:off x="5092700" y="6478885"/>
            <a:ext cx="2590800" cy="461665"/>
          </a:xfrm>
          <a:prstGeom prst="rect">
            <a:avLst/>
          </a:prstGeom>
        </p:spPr>
        <p:txBody>
          <a:bodyPr wrap="square">
            <a:spAutoFit/>
          </a:bodyPr>
          <a:lstStyle/>
          <a:p>
            <a:pPr algn="ctr"/>
            <a:r>
              <a:rPr lang="en-US" sz="2400" dirty="0">
                <a:cs typeface="Times New Roman" panose="02020603050405020304" pitchFamily="18" charset="0"/>
              </a:rPr>
              <a:t>Legal and</a:t>
            </a:r>
            <a:endParaRPr lang="en-CA" sz="2400" dirty="0">
              <a:cs typeface="Times New Roman" panose="02020603050405020304" pitchFamily="18" charset="0"/>
            </a:endParaRPr>
          </a:p>
        </p:txBody>
      </p:sp>
      <p:sp>
        <p:nvSpPr>
          <p:cNvPr id="24" name="Rectangle 23"/>
          <p:cNvSpPr/>
          <p:nvPr/>
        </p:nvSpPr>
        <p:spPr>
          <a:xfrm>
            <a:off x="2438400" y="6472535"/>
            <a:ext cx="2590800" cy="461665"/>
          </a:xfrm>
          <a:prstGeom prst="rect">
            <a:avLst/>
          </a:prstGeom>
        </p:spPr>
        <p:txBody>
          <a:bodyPr wrap="square">
            <a:spAutoFit/>
          </a:bodyPr>
          <a:lstStyle/>
          <a:p>
            <a:pPr algn="ctr"/>
            <a:r>
              <a:rPr lang="en-US" sz="2400" dirty="0">
                <a:cs typeface="Times New Roman" panose="02020603050405020304" pitchFamily="18" charset="0"/>
              </a:rPr>
              <a:t>Robots</a:t>
            </a:r>
            <a:endParaRPr lang="en-CA" sz="2400" dirty="0">
              <a:cs typeface="Times New Roman" panose="02020603050405020304" pitchFamily="18" charset="0"/>
            </a:endParaRPr>
          </a:p>
        </p:txBody>
      </p:sp>
      <p:sp>
        <p:nvSpPr>
          <p:cNvPr id="25" name="Rectangle 24"/>
          <p:cNvSpPr/>
          <p:nvPr/>
        </p:nvSpPr>
        <p:spPr>
          <a:xfrm>
            <a:off x="76200" y="6477000"/>
            <a:ext cx="2590800" cy="461665"/>
          </a:xfrm>
          <a:prstGeom prst="rect">
            <a:avLst/>
          </a:prstGeom>
        </p:spPr>
        <p:txBody>
          <a:bodyPr wrap="square">
            <a:spAutoFit/>
          </a:bodyPr>
          <a:lstStyle/>
          <a:p>
            <a:pPr algn="ctr"/>
            <a:r>
              <a:rPr lang="en-US" sz="2400" dirty="0">
                <a:cs typeface="Times New Roman" panose="02020603050405020304" pitchFamily="18" charset="0"/>
              </a:rPr>
              <a:t>Art</a:t>
            </a:r>
            <a:endParaRPr lang="en-CA" sz="2400" dirty="0">
              <a:cs typeface="Times New Roman" panose="02020603050405020304" pitchFamily="18" charset="0"/>
            </a:endParaRPr>
          </a:p>
        </p:txBody>
      </p:sp>
      <p:pic>
        <p:nvPicPr>
          <p:cNvPr id="12290" name="Picture 2" descr="Related image"/>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718175" y="5257800"/>
            <a:ext cx="2587625" cy="1242060"/>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p:cNvSpPr/>
          <p:nvPr/>
        </p:nvSpPr>
        <p:spPr>
          <a:xfrm>
            <a:off x="3859304" y="6465811"/>
            <a:ext cx="2590800" cy="461665"/>
          </a:xfrm>
          <a:prstGeom prst="rect">
            <a:avLst/>
          </a:prstGeom>
        </p:spPr>
        <p:txBody>
          <a:bodyPr wrap="square">
            <a:spAutoFit/>
          </a:bodyPr>
          <a:lstStyle/>
          <a:p>
            <a:pPr algn="ctr"/>
            <a:r>
              <a:rPr lang="en-US" sz="2400" dirty="0">
                <a:cs typeface="Times New Roman" panose="02020603050405020304" pitchFamily="18" charset="0"/>
              </a:rPr>
              <a:t>Financial,</a:t>
            </a:r>
            <a:endParaRPr lang="en-CA" sz="2400" dirty="0">
              <a:cs typeface="Times New Roman" panose="02020603050405020304" pitchFamily="18" charset="0"/>
            </a:endParaRPr>
          </a:p>
        </p:txBody>
      </p:sp>
    </p:spTree>
    <p:extLst>
      <p:ext uri="{BB962C8B-B14F-4D97-AF65-F5344CB8AC3E}">
        <p14:creationId xmlns:p14="http://schemas.microsoft.com/office/powerpoint/2010/main" val="6956148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ppt_x"/>
                                          </p:val>
                                        </p:tav>
                                        <p:tav tm="100000">
                                          <p:val>
                                            <p:strVal val="#ppt_x"/>
                                          </p:val>
                                        </p:tav>
                                      </p:tavLst>
                                    </p:anim>
                                    <p:anim calcmode="lin" valueType="num">
                                      <p:cBhvr additive="base">
                                        <p:cTn id="1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additive="base">
                                        <p:cTn id="17" dur="500" fill="hold"/>
                                        <p:tgtEl>
                                          <p:spTgt spid="19"/>
                                        </p:tgtEl>
                                        <p:attrNameLst>
                                          <p:attrName>ppt_x</p:attrName>
                                        </p:attrNameLst>
                                      </p:cBhvr>
                                      <p:tavLst>
                                        <p:tav tm="0">
                                          <p:val>
                                            <p:strVal val="#ppt_x"/>
                                          </p:val>
                                        </p:tav>
                                        <p:tav tm="100000">
                                          <p:val>
                                            <p:strVal val="#ppt_x"/>
                                          </p:val>
                                        </p:tav>
                                      </p:tavLst>
                                    </p:anim>
                                    <p:anim calcmode="lin" valueType="num">
                                      <p:cBhvr additive="base">
                                        <p:cTn id="18" dur="500" fill="hold"/>
                                        <p:tgtEl>
                                          <p:spTgt spid="19"/>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additive="base">
                                        <p:cTn id="21" dur="500" fill="hold"/>
                                        <p:tgtEl>
                                          <p:spTgt spid="11"/>
                                        </p:tgtEl>
                                        <p:attrNameLst>
                                          <p:attrName>ppt_x</p:attrName>
                                        </p:attrNameLst>
                                      </p:cBhvr>
                                      <p:tavLst>
                                        <p:tav tm="0">
                                          <p:val>
                                            <p:strVal val="#ppt_x"/>
                                          </p:val>
                                        </p:tav>
                                        <p:tav tm="100000">
                                          <p:val>
                                            <p:strVal val="#ppt_x"/>
                                          </p:val>
                                        </p:tav>
                                      </p:tavLst>
                                    </p:anim>
                                    <p:anim calcmode="lin" valueType="num">
                                      <p:cBhvr additive="base">
                                        <p:cTn id="22"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ppt_x"/>
                                          </p:val>
                                        </p:tav>
                                        <p:tav tm="100000">
                                          <p:val>
                                            <p:strVal val="#ppt_x"/>
                                          </p:val>
                                        </p:tav>
                                      </p:tavLst>
                                    </p:anim>
                                    <p:anim calcmode="lin" valueType="num">
                                      <p:cBhvr additive="base">
                                        <p:cTn id="28" dur="500" fill="hold"/>
                                        <p:tgtEl>
                                          <p:spTgt spid="18"/>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4"/>
                                        </p:tgtEl>
                                        <p:attrNameLst>
                                          <p:attrName>style.visibility</p:attrName>
                                        </p:attrNameLst>
                                      </p:cBhvr>
                                      <p:to>
                                        <p:strVal val="visible"/>
                                      </p:to>
                                    </p:set>
                                    <p:anim calcmode="lin" valueType="num">
                                      <p:cBhvr additive="base">
                                        <p:cTn id="31" dur="500" fill="hold"/>
                                        <p:tgtEl>
                                          <p:spTgt spid="14"/>
                                        </p:tgtEl>
                                        <p:attrNameLst>
                                          <p:attrName>ppt_x</p:attrName>
                                        </p:attrNameLst>
                                      </p:cBhvr>
                                      <p:tavLst>
                                        <p:tav tm="0">
                                          <p:val>
                                            <p:strVal val="#ppt_x"/>
                                          </p:val>
                                        </p:tav>
                                        <p:tav tm="100000">
                                          <p:val>
                                            <p:strVal val="#ppt_x"/>
                                          </p:val>
                                        </p:tav>
                                      </p:tavLst>
                                    </p:anim>
                                    <p:anim calcmode="lin" valueType="num">
                                      <p:cBhvr additive="base">
                                        <p:cTn id="3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additive="base">
                                        <p:cTn id="37" dur="500" fill="hold"/>
                                        <p:tgtEl>
                                          <p:spTgt spid="12"/>
                                        </p:tgtEl>
                                        <p:attrNameLst>
                                          <p:attrName>ppt_x</p:attrName>
                                        </p:attrNameLst>
                                      </p:cBhvr>
                                      <p:tavLst>
                                        <p:tav tm="0">
                                          <p:val>
                                            <p:strVal val="#ppt_x"/>
                                          </p:val>
                                        </p:tav>
                                        <p:tav tm="100000">
                                          <p:val>
                                            <p:strVal val="#ppt_x"/>
                                          </p:val>
                                        </p:tav>
                                      </p:tavLst>
                                    </p:anim>
                                    <p:anim calcmode="lin" valueType="num">
                                      <p:cBhvr additive="base">
                                        <p:cTn id="38" dur="500" fill="hold"/>
                                        <p:tgtEl>
                                          <p:spTgt spid="12"/>
                                        </p:tgtEl>
                                        <p:attrNameLst>
                                          <p:attrName>ppt_y</p:attrName>
                                        </p:attrNameLst>
                                      </p:cBhvr>
                                      <p:tavLst>
                                        <p:tav tm="0">
                                          <p:val>
                                            <p:strVal val="1+#ppt_h/2"/>
                                          </p:val>
                                        </p:tav>
                                        <p:tav tm="100000">
                                          <p:val>
                                            <p:strVal val="#ppt_y"/>
                                          </p:val>
                                        </p:tav>
                                      </p:tavLst>
                                    </p:anim>
                                  </p:childTnLst>
                                </p:cTn>
                              </p:par>
                              <p:par>
                                <p:cTn id="39" presetID="2" presetClass="entr" presetSubtype="4"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ppt_x"/>
                                          </p:val>
                                        </p:tav>
                                        <p:tav tm="100000">
                                          <p:val>
                                            <p:strVal val="#ppt_x"/>
                                          </p:val>
                                        </p:tav>
                                      </p:tavLst>
                                    </p:anim>
                                    <p:anim calcmode="lin" valueType="num">
                                      <p:cBhvr additive="base">
                                        <p:cTn id="4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ppt_x"/>
                                          </p:val>
                                        </p:tav>
                                        <p:tav tm="100000">
                                          <p:val>
                                            <p:strVal val="#ppt_x"/>
                                          </p:val>
                                        </p:tav>
                                      </p:tavLst>
                                    </p:anim>
                                    <p:anim calcmode="lin" valueType="num">
                                      <p:cBhvr additive="base">
                                        <p:cTn id="48" dur="500" fill="hold"/>
                                        <p:tgtEl>
                                          <p:spTgt spid="21"/>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 calcmode="lin" valueType="num">
                                      <p:cBhvr additive="base">
                                        <p:cTn id="51" dur="500" fill="hold"/>
                                        <p:tgtEl>
                                          <p:spTgt spid="17"/>
                                        </p:tgtEl>
                                        <p:attrNameLst>
                                          <p:attrName>ppt_x</p:attrName>
                                        </p:attrNameLst>
                                      </p:cBhvr>
                                      <p:tavLst>
                                        <p:tav tm="0">
                                          <p:val>
                                            <p:strVal val="#ppt_x"/>
                                          </p:val>
                                        </p:tav>
                                        <p:tav tm="100000">
                                          <p:val>
                                            <p:strVal val="#ppt_x"/>
                                          </p:val>
                                        </p:tav>
                                      </p:tavLst>
                                    </p:anim>
                                    <p:anim calcmode="lin" valueType="num">
                                      <p:cBhvr additive="base">
                                        <p:cTn id="52"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0244"/>
                                        </p:tgtEl>
                                        <p:attrNameLst>
                                          <p:attrName>style.visibility</p:attrName>
                                        </p:attrNameLst>
                                      </p:cBhvr>
                                      <p:to>
                                        <p:strVal val="visible"/>
                                      </p:to>
                                    </p:set>
                                    <p:anim calcmode="lin" valueType="num">
                                      <p:cBhvr additive="base">
                                        <p:cTn id="57" dur="500" fill="hold"/>
                                        <p:tgtEl>
                                          <p:spTgt spid="10244"/>
                                        </p:tgtEl>
                                        <p:attrNameLst>
                                          <p:attrName>ppt_x</p:attrName>
                                        </p:attrNameLst>
                                      </p:cBhvr>
                                      <p:tavLst>
                                        <p:tav tm="0">
                                          <p:val>
                                            <p:strVal val="#ppt_x"/>
                                          </p:val>
                                        </p:tav>
                                        <p:tav tm="100000">
                                          <p:val>
                                            <p:strVal val="#ppt_x"/>
                                          </p:val>
                                        </p:tav>
                                      </p:tavLst>
                                    </p:anim>
                                    <p:anim calcmode="lin" valueType="num">
                                      <p:cBhvr additive="base">
                                        <p:cTn id="58" dur="500" fill="hold"/>
                                        <p:tgtEl>
                                          <p:spTgt spid="10244"/>
                                        </p:tgtEl>
                                        <p:attrNameLst>
                                          <p:attrName>ppt_y</p:attrName>
                                        </p:attrNameLst>
                                      </p:cBhvr>
                                      <p:tavLst>
                                        <p:tav tm="0">
                                          <p:val>
                                            <p:strVal val="1+#ppt_h/2"/>
                                          </p:val>
                                        </p:tav>
                                        <p:tav tm="100000">
                                          <p:val>
                                            <p:strVal val="#ppt_y"/>
                                          </p:val>
                                        </p:tav>
                                      </p:tavLst>
                                    </p:anim>
                                  </p:childTnLst>
                                </p:cTn>
                              </p:par>
                              <p:par>
                                <p:cTn id="59" presetID="2" presetClass="entr" presetSubtype="4" fill="hold" grpId="0" nodeType="withEffect">
                                  <p:stCondLst>
                                    <p:cond delay="0"/>
                                  </p:stCondLst>
                                  <p:childTnLst>
                                    <p:set>
                                      <p:cBhvr>
                                        <p:cTn id="60" dur="1" fill="hold">
                                          <p:stCondLst>
                                            <p:cond delay="0"/>
                                          </p:stCondLst>
                                        </p:cTn>
                                        <p:tgtEl>
                                          <p:spTgt spid="23"/>
                                        </p:tgtEl>
                                        <p:attrNameLst>
                                          <p:attrName>style.visibility</p:attrName>
                                        </p:attrNameLst>
                                      </p:cBhvr>
                                      <p:to>
                                        <p:strVal val="visible"/>
                                      </p:to>
                                    </p:set>
                                    <p:anim calcmode="lin" valueType="num">
                                      <p:cBhvr additive="base">
                                        <p:cTn id="61" dur="500" fill="hold"/>
                                        <p:tgtEl>
                                          <p:spTgt spid="23"/>
                                        </p:tgtEl>
                                        <p:attrNameLst>
                                          <p:attrName>ppt_x</p:attrName>
                                        </p:attrNameLst>
                                      </p:cBhvr>
                                      <p:tavLst>
                                        <p:tav tm="0">
                                          <p:val>
                                            <p:strVal val="#ppt_x"/>
                                          </p:val>
                                        </p:tav>
                                        <p:tav tm="100000">
                                          <p:val>
                                            <p:strVal val="#ppt_x"/>
                                          </p:val>
                                        </p:tav>
                                      </p:tavLst>
                                    </p:anim>
                                    <p:anim calcmode="lin" valueType="num">
                                      <p:cBhvr additive="base">
                                        <p:cTn id="6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2290"/>
                                        </p:tgtEl>
                                        <p:attrNameLst>
                                          <p:attrName>style.visibility</p:attrName>
                                        </p:attrNameLst>
                                      </p:cBhvr>
                                      <p:to>
                                        <p:strVal val="visible"/>
                                      </p:to>
                                    </p:set>
                                    <p:anim calcmode="lin" valueType="num">
                                      <p:cBhvr additive="base">
                                        <p:cTn id="67" dur="500" fill="hold"/>
                                        <p:tgtEl>
                                          <p:spTgt spid="12290"/>
                                        </p:tgtEl>
                                        <p:attrNameLst>
                                          <p:attrName>ppt_x</p:attrName>
                                        </p:attrNameLst>
                                      </p:cBhvr>
                                      <p:tavLst>
                                        <p:tav tm="0">
                                          <p:val>
                                            <p:strVal val="#ppt_x"/>
                                          </p:val>
                                        </p:tav>
                                        <p:tav tm="100000">
                                          <p:val>
                                            <p:strVal val="#ppt_x"/>
                                          </p:val>
                                        </p:tav>
                                      </p:tavLst>
                                    </p:anim>
                                    <p:anim calcmode="lin" valueType="num">
                                      <p:cBhvr additive="base">
                                        <p:cTn id="68" dur="500" fill="hold"/>
                                        <p:tgtEl>
                                          <p:spTgt spid="12290"/>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6"/>
                                        </p:tgtEl>
                                        <p:attrNameLst>
                                          <p:attrName>style.visibility</p:attrName>
                                        </p:attrNameLst>
                                      </p:cBhvr>
                                      <p:to>
                                        <p:strVal val="visible"/>
                                      </p:to>
                                    </p:set>
                                    <p:anim calcmode="lin" valueType="num">
                                      <p:cBhvr additive="base">
                                        <p:cTn id="71" dur="500" fill="hold"/>
                                        <p:tgtEl>
                                          <p:spTgt spid="26"/>
                                        </p:tgtEl>
                                        <p:attrNameLst>
                                          <p:attrName>ppt_x</p:attrName>
                                        </p:attrNameLst>
                                      </p:cBhvr>
                                      <p:tavLst>
                                        <p:tav tm="0">
                                          <p:val>
                                            <p:strVal val="#ppt_x"/>
                                          </p:val>
                                        </p:tav>
                                        <p:tav tm="100000">
                                          <p:val>
                                            <p:strVal val="#ppt_x"/>
                                          </p:val>
                                        </p:tav>
                                      </p:tavLst>
                                    </p:anim>
                                    <p:anim calcmode="lin" valueType="num">
                                      <p:cBhvr additive="base">
                                        <p:cTn id="7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0"/>
                                        </p:tgtEl>
                                        <p:attrNameLst>
                                          <p:attrName>style.visibility</p:attrName>
                                        </p:attrNameLst>
                                      </p:cBhvr>
                                      <p:to>
                                        <p:strVal val="visible"/>
                                      </p:to>
                                    </p:set>
                                    <p:anim calcmode="lin" valueType="num">
                                      <p:cBhvr additive="base">
                                        <p:cTn id="77" dur="500" fill="hold"/>
                                        <p:tgtEl>
                                          <p:spTgt spid="20"/>
                                        </p:tgtEl>
                                        <p:attrNameLst>
                                          <p:attrName>ppt_x</p:attrName>
                                        </p:attrNameLst>
                                      </p:cBhvr>
                                      <p:tavLst>
                                        <p:tav tm="0">
                                          <p:val>
                                            <p:strVal val="#ppt_x"/>
                                          </p:val>
                                        </p:tav>
                                        <p:tav tm="100000">
                                          <p:val>
                                            <p:strVal val="#ppt_x"/>
                                          </p:val>
                                        </p:tav>
                                      </p:tavLst>
                                    </p:anim>
                                    <p:anim calcmode="lin" valueType="num">
                                      <p:cBhvr additive="base">
                                        <p:cTn id="78" dur="500" fill="hold"/>
                                        <p:tgtEl>
                                          <p:spTgt spid="20"/>
                                        </p:tgtEl>
                                        <p:attrNameLst>
                                          <p:attrName>ppt_y</p:attrName>
                                        </p:attrNameLst>
                                      </p:cBhvr>
                                      <p:tavLst>
                                        <p:tav tm="0">
                                          <p:val>
                                            <p:strVal val="1+#ppt_h/2"/>
                                          </p:val>
                                        </p:tav>
                                        <p:tav tm="100000">
                                          <p:val>
                                            <p:strVal val="#ppt_y"/>
                                          </p:val>
                                        </p:tav>
                                      </p:tavLst>
                                    </p:anim>
                                  </p:childTnLst>
                                </p:cTn>
                              </p:par>
                              <p:par>
                                <p:cTn id="79" presetID="2" presetClass="entr" presetSubtype="4" fill="hold" grpId="0" nodeType="withEffect">
                                  <p:stCondLst>
                                    <p:cond delay="0"/>
                                  </p:stCondLst>
                                  <p:childTnLst>
                                    <p:set>
                                      <p:cBhvr>
                                        <p:cTn id="80" dur="1" fill="hold">
                                          <p:stCondLst>
                                            <p:cond delay="0"/>
                                          </p:stCondLst>
                                        </p:cTn>
                                        <p:tgtEl>
                                          <p:spTgt spid="24"/>
                                        </p:tgtEl>
                                        <p:attrNameLst>
                                          <p:attrName>style.visibility</p:attrName>
                                        </p:attrNameLst>
                                      </p:cBhvr>
                                      <p:to>
                                        <p:strVal val="visible"/>
                                      </p:to>
                                    </p:set>
                                    <p:anim calcmode="lin" valueType="num">
                                      <p:cBhvr additive="base">
                                        <p:cTn id="81" dur="500" fill="hold"/>
                                        <p:tgtEl>
                                          <p:spTgt spid="24"/>
                                        </p:tgtEl>
                                        <p:attrNameLst>
                                          <p:attrName>ppt_x</p:attrName>
                                        </p:attrNameLst>
                                      </p:cBhvr>
                                      <p:tavLst>
                                        <p:tav tm="0">
                                          <p:val>
                                            <p:strVal val="#ppt_x"/>
                                          </p:val>
                                        </p:tav>
                                        <p:tav tm="100000">
                                          <p:val>
                                            <p:strVal val="#ppt_x"/>
                                          </p:val>
                                        </p:tav>
                                      </p:tavLst>
                                    </p:anim>
                                    <p:anim calcmode="lin" valueType="num">
                                      <p:cBhvr additive="base">
                                        <p:cTn id="82"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nodeType="clickEffect">
                                  <p:stCondLst>
                                    <p:cond delay="0"/>
                                  </p:stCondLst>
                                  <p:childTnLst>
                                    <p:set>
                                      <p:cBhvr>
                                        <p:cTn id="86" dur="1" fill="hold">
                                          <p:stCondLst>
                                            <p:cond delay="0"/>
                                          </p:stCondLst>
                                        </p:cTn>
                                        <p:tgtEl>
                                          <p:spTgt spid="22"/>
                                        </p:tgtEl>
                                        <p:attrNameLst>
                                          <p:attrName>style.visibility</p:attrName>
                                        </p:attrNameLst>
                                      </p:cBhvr>
                                      <p:to>
                                        <p:strVal val="visible"/>
                                      </p:to>
                                    </p:set>
                                    <p:anim calcmode="lin" valueType="num">
                                      <p:cBhvr additive="base">
                                        <p:cTn id="87" dur="500" fill="hold"/>
                                        <p:tgtEl>
                                          <p:spTgt spid="22"/>
                                        </p:tgtEl>
                                        <p:attrNameLst>
                                          <p:attrName>ppt_x</p:attrName>
                                        </p:attrNameLst>
                                      </p:cBhvr>
                                      <p:tavLst>
                                        <p:tav tm="0">
                                          <p:val>
                                            <p:strVal val="#ppt_x"/>
                                          </p:val>
                                        </p:tav>
                                        <p:tav tm="100000">
                                          <p:val>
                                            <p:strVal val="#ppt_x"/>
                                          </p:val>
                                        </p:tav>
                                      </p:tavLst>
                                    </p:anim>
                                    <p:anim calcmode="lin" valueType="num">
                                      <p:cBhvr additive="base">
                                        <p:cTn id="88" dur="500" fill="hold"/>
                                        <p:tgtEl>
                                          <p:spTgt spid="22"/>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5"/>
                                        </p:tgtEl>
                                        <p:attrNameLst>
                                          <p:attrName>style.visibility</p:attrName>
                                        </p:attrNameLst>
                                      </p:cBhvr>
                                      <p:to>
                                        <p:strVal val="visible"/>
                                      </p:to>
                                    </p:set>
                                    <p:anim calcmode="lin" valueType="num">
                                      <p:cBhvr additive="base">
                                        <p:cTn id="91" dur="500" fill="hold"/>
                                        <p:tgtEl>
                                          <p:spTgt spid="25"/>
                                        </p:tgtEl>
                                        <p:attrNameLst>
                                          <p:attrName>ppt_x</p:attrName>
                                        </p:attrNameLst>
                                      </p:cBhvr>
                                      <p:tavLst>
                                        <p:tav tm="0">
                                          <p:val>
                                            <p:strVal val="#ppt_x"/>
                                          </p:val>
                                        </p:tav>
                                        <p:tav tm="100000">
                                          <p:val>
                                            <p:strVal val="#ppt_x"/>
                                          </p:val>
                                        </p:tav>
                                      </p:tavLst>
                                    </p:anim>
                                    <p:anim calcmode="lin" valueType="num">
                                      <p:cBhvr additive="base">
                                        <p:cTn id="9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3" grpId="0"/>
      <p:bldP spid="11" grpId="0"/>
      <p:bldP spid="14" grpId="0"/>
      <p:bldP spid="16" grpId="0"/>
      <p:bldP spid="17" grpId="0"/>
      <p:bldP spid="23" grpId="0"/>
      <p:bldP spid="24" grpId="0"/>
      <p:bldP spid="25" grpId="0"/>
      <p:bldP spid="26" grpId="0"/>
    </p:bld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2" name="Group 1"/>
          <p:cNvGrpSpPr/>
          <p:nvPr/>
        </p:nvGrpSpPr>
        <p:grpSpPr>
          <a:xfrm>
            <a:off x="2529454" y="441960"/>
            <a:ext cx="1688126" cy="2363274"/>
            <a:chOff x="2529454" y="441960"/>
            <a:chExt cx="1688126" cy="2363274"/>
          </a:xfrm>
        </p:grpSpPr>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529454" y="718678"/>
              <a:ext cx="1119268" cy="1910898"/>
              <a:chOff x="4099442" y="1066800"/>
              <a:chExt cx="1119268" cy="1910898"/>
            </a:xfrm>
          </p:grpSpPr>
          <p:cxnSp>
            <p:nvCxnSpPr>
              <p:cNvPr id="132" name="Straight Connector 131"/>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grpSp>
        <p:grpSp>
          <p:nvGrpSpPr>
            <p:cNvPr id="122" name="Group 121"/>
            <p:cNvGrpSpPr/>
            <p:nvPr/>
          </p:nvGrpSpPr>
          <p:grpSpPr>
            <a:xfrm>
              <a:off x="3545406" y="441960"/>
              <a:ext cx="180774" cy="2363274"/>
              <a:chOff x="4008388" y="965526"/>
              <a:chExt cx="180774" cy="2363274"/>
            </a:xfrm>
            <a:solidFill>
              <a:srgbClr val="00FFFF"/>
            </a:solidFill>
          </p:grpSpPr>
          <p:sp>
            <p:nvSpPr>
              <p:cNvPr id="123" name="Oval 122"/>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24" name="Oval 123"/>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25" name="Oval 124"/>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26" name="Oval 125"/>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27" name="Oval 126"/>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30" name="Oval 129"/>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37" name="Oval 136"/>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38" name="Oval 137"/>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39" name="Oval 138"/>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153" name="Rectangle 152"/>
            <p:cNvSpPr/>
            <p:nvPr/>
          </p:nvSpPr>
          <p:spPr>
            <a:xfrm>
              <a:off x="3775104" y="1422071"/>
              <a:ext cx="442476"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y</a:t>
              </a:r>
              <a:r>
                <a:rPr lang="en-US" altLang="en-US" sz="2400" b="1" i="1" baseline="-25000" dirty="0">
                  <a:solidFill>
                    <a:srgbClr val="00FFFF"/>
                  </a:solidFill>
                  <a:cs typeface="Times New Roman" panose="02020603050405020304" pitchFamily="18" charset="0"/>
                  <a:sym typeface="Symbol" panose="05050102010706020507" pitchFamily="18" charset="2"/>
                </a:rPr>
                <a:t>1</a:t>
              </a:r>
              <a:endParaRPr lang="en-CA" sz="2400" b="1" dirty="0">
                <a:solidFill>
                  <a:srgbClr val="00FFFF"/>
                </a:solidFill>
              </a:endParaRPr>
            </a:p>
          </p:txBody>
        </p:sp>
        <p:sp>
          <p:nvSpPr>
            <p:cNvPr id="154" name="Rectangle 153"/>
            <p:cNvSpPr/>
            <p:nvPr/>
          </p:nvSpPr>
          <p:spPr>
            <a:xfrm>
              <a:off x="2830986" y="1422071"/>
              <a:ext cx="498616"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altLang="en-US" sz="2400" b="1" i="1" baseline="-25000" dirty="0">
                  <a:solidFill>
                    <a:srgbClr val="66FF33"/>
                  </a:solidFill>
                  <a:cs typeface="Times New Roman" panose="02020603050405020304" pitchFamily="18" charset="0"/>
                  <a:sym typeface="Symbol" panose="05050102010706020507" pitchFamily="18" charset="2"/>
                </a:rPr>
                <a:t>1</a:t>
              </a:r>
              <a:endParaRPr lang="en-CA" sz="2400" b="1" dirty="0">
                <a:solidFill>
                  <a:srgbClr val="66FF33"/>
                </a:solidFill>
                <a:cs typeface="Times New Roman" panose="02020603050405020304" pitchFamily="18" charset="0"/>
              </a:endParaRPr>
            </a:p>
          </p:txBody>
        </p:sp>
      </p:grpSp>
      <p:grpSp>
        <p:nvGrpSpPr>
          <p:cNvPr id="85" name="Group 84"/>
          <p:cNvGrpSpPr/>
          <p:nvPr/>
        </p:nvGrpSpPr>
        <p:grpSpPr>
          <a:xfrm>
            <a:off x="2443097" y="0"/>
            <a:ext cx="2586103" cy="523220"/>
            <a:chOff x="1909559" y="609600"/>
            <a:chExt cx="2586103" cy="523220"/>
          </a:xfrm>
        </p:grpSpPr>
        <p:sp>
          <p:nvSpPr>
            <p:cNvPr id="86" name="Rectangle 85"/>
            <p:cNvSpPr/>
            <p:nvPr/>
          </p:nvSpPr>
          <p:spPr>
            <a:xfrm>
              <a:off x="3886200" y="609600"/>
              <a:ext cx="609462" cy="523220"/>
            </a:xfrm>
            <a:prstGeom prst="rect">
              <a:avLst/>
            </a:prstGeom>
            <a:solidFill>
              <a:schemeClr val="bg1"/>
            </a:solidFill>
          </p:spPr>
          <p:txBody>
            <a:bodyPr wrap="none">
              <a:spAutoFit/>
            </a:bodyPr>
            <a:lstStyle/>
            <a:p>
              <a:r>
                <a:rPr lang="en-US" i="1" dirty="0">
                  <a:solidFill>
                    <a:srgbClr val="FF00FF"/>
                  </a:solidFill>
                  <a:cs typeface="Times New Roman" panose="02020603050405020304" pitchFamily="18" charset="0"/>
                  <a:sym typeface="Symbol" panose="05050102010706020507" pitchFamily="18" charset="2"/>
                </a:rPr>
                <a:t>ℓ</a:t>
              </a:r>
              <a:r>
                <a:rPr lang="en-US" i="1" baseline="30000" dirty="0" err="1">
                  <a:solidFill>
                    <a:srgbClr val="FF00FF"/>
                  </a:solidFill>
                  <a:cs typeface="Times New Roman" panose="02020603050405020304" pitchFamily="18" charset="0"/>
                  <a:sym typeface="Symbol" panose="05050102010706020507" pitchFamily="18" charset="2"/>
                </a:rPr>
                <a:t>th</a:t>
              </a:r>
              <a:r>
                <a:rPr lang="en-US" dirty="0">
                  <a:solidFill>
                    <a:srgbClr val="FF00FF"/>
                  </a:solidFill>
                  <a:cs typeface="Times New Roman" panose="02020603050405020304" pitchFamily="18" charset="0"/>
                  <a:sym typeface="Symbol" panose="05050102010706020507" pitchFamily="18" charset="2"/>
                </a:rPr>
                <a:t> </a:t>
              </a:r>
              <a:endParaRPr lang="en-CA" dirty="0">
                <a:solidFill>
                  <a:srgbClr val="FF00FF"/>
                </a:solidFill>
              </a:endParaRPr>
            </a:p>
          </p:txBody>
        </p:sp>
        <p:cxnSp>
          <p:nvCxnSpPr>
            <p:cNvPr id="87" name="Straight Arrow Connector 86"/>
            <p:cNvCxnSpPr/>
            <p:nvPr/>
          </p:nvCxnSpPr>
          <p:spPr bwMode="auto">
            <a:xfrm>
              <a:off x="1909559" y="914400"/>
              <a:ext cx="1976641" cy="1"/>
            </a:xfrm>
            <a:prstGeom prst="straightConnector1">
              <a:avLst/>
            </a:prstGeom>
            <a:noFill/>
            <a:ln w="38100" cap="sq" cmpd="sng" algn="ctr">
              <a:solidFill>
                <a:srgbClr val="FF00FF"/>
              </a:solidFill>
              <a:prstDash val="solid"/>
              <a:round/>
              <a:headEnd type="triangle"/>
              <a:tailEnd type="triangle"/>
            </a:ln>
            <a:effectLst/>
          </p:spPr>
        </p:cxnSp>
      </p:grpSp>
      <p:grpSp>
        <p:nvGrpSpPr>
          <p:cNvPr id="95" name="Group 94"/>
          <p:cNvGrpSpPr/>
          <p:nvPr/>
        </p:nvGrpSpPr>
        <p:grpSpPr>
          <a:xfrm>
            <a:off x="3013706" y="462860"/>
            <a:ext cx="2649318" cy="2374932"/>
            <a:chOff x="3489842" y="953868"/>
            <a:chExt cx="2649318" cy="2374932"/>
          </a:xfrm>
        </p:grpSpPr>
        <p:sp>
          <p:nvSpPr>
            <p:cNvPr id="96" name="Rectangle 95"/>
            <p:cNvSpPr/>
            <p:nvPr/>
          </p:nvSpPr>
          <p:spPr>
            <a:xfrm>
              <a:off x="3489842" y="1915180"/>
              <a:ext cx="46980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1</a:t>
              </a:r>
              <a:endParaRPr lang="en-US" altLang="en-US" sz="2400" b="1" dirty="0">
                <a:cs typeface="Times New Roman" panose="02020603050405020304" pitchFamily="18" charset="0"/>
                <a:sym typeface="Symbol" panose="05050102010706020507" pitchFamily="18" charset="2"/>
              </a:endParaRPr>
            </a:p>
          </p:txBody>
        </p:sp>
        <p:grpSp>
          <p:nvGrpSpPr>
            <p:cNvPr id="97" name="Group 96"/>
            <p:cNvGrpSpPr/>
            <p:nvPr/>
          </p:nvGrpSpPr>
          <p:grpSpPr>
            <a:xfrm>
              <a:off x="4097248" y="1066800"/>
              <a:ext cx="1082664" cy="2184968"/>
              <a:chOff x="4097248" y="1066800"/>
              <a:chExt cx="1082664" cy="2184968"/>
            </a:xfrm>
          </p:grpSpPr>
          <p:cxnSp>
            <p:nvCxnSpPr>
              <p:cNvPr id="214" name="Straight Connector 213"/>
              <p:cNvCxnSpPr>
                <a:stCxn id="98"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98" name="Oval 97"/>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9" name="Oval 98"/>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0" name="Oval 99"/>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1" name="Oval 100"/>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4" name="Oval 103"/>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8" name="Oval 107"/>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9" name="Oval 108"/>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0" name="Oval 109"/>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1" name="Oval 110"/>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2" name="Rectangle 111"/>
            <p:cNvSpPr/>
            <p:nvPr/>
          </p:nvSpPr>
          <p:spPr>
            <a:xfrm>
              <a:off x="5334000" y="1828800"/>
              <a:ext cx="805160"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x</a:t>
              </a:r>
              <a:r>
                <a:rPr lang="en-US" altLang="en-US" sz="2400" b="1" i="1" baseline="-25000" dirty="0">
                  <a:solidFill>
                    <a:srgbClr val="00FFFF"/>
                  </a:solidFill>
                  <a:cs typeface="Times New Roman" panose="02020603050405020304" pitchFamily="18" charset="0"/>
                  <a:sym typeface="Symbol" panose="05050102010706020507" pitchFamily="18" charset="2"/>
                </a:rPr>
                <a:t>2</a:t>
              </a:r>
              <a:endParaRPr lang="en-CA" sz="2400" b="1" dirty="0">
                <a:solidFill>
                  <a:srgbClr val="00FFFF"/>
                </a:solidFill>
              </a:endParaRPr>
            </a:p>
          </p:txBody>
        </p:sp>
        <p:grpSp>
          <p:nvGrpSpPr>
            <p:cNvPr id="113" name="Group 112"/>
            <p:cNvGrpSpPr/>
            <p:nvPr/>
          </p:nvGrpSpPr>
          <p:grpSpPr>
            <a:xfrm>
              <a:off x="4008388" y="965526"/>
              <a:ext cx="1081524" cy="2363274"/>
              <a:chOff x="4008388" y="965526"/>
              <a:chExt cx="1081524" cy="2363274"/>
            </a:xfrm>
          </p:grpSpPr>
          <p:cxnSp>
            <p:nvCxnSpPr>
              <p:cNvPr id="159" name="Straight Connector 158"/>
              <p:cNvCxnSpPr>
                <a:stCxn id="163"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82" name="Oval 18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3" name="Oval 18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4" name="Oval 18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5" name="Oval 18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6" name="Oval 18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1" name="Oval 210"/>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2" name="Oval 211"/>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3" name="Oval 212"/>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3" name="Oval 162"/>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14" name="Rectangle 113"/>
            <p:cNvSpPr/>
            <p:nvPr/>
          </p:nvSpPr>
          <p:spPr>
            <a:xfrm>
              <a:off x="4237482" y="1862608"/>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altLang="en-US" sz="2400" b="1" i="1" baseline="-25000" dirty="0">
                  <a:solidFill>
                    <a:srgbClr val="66FF33"/>
                  </a:solidFill>
                  <a:cs typeface="Times New Roman" panose="02020603050405020304" pitchFamily="18" charset="0"/>
                  <a:sym typeface="Symbol" panose="05050102010706020507" pitchFamily="18" charset="2"/>
                </a:rPr>
                <a:t>2</a:t>
              </a:r>
              <a:endParaRPr lang="en-CA" sz="2400" b="1" dirty="0">
                <a:solidFill>
                  <a:srgbClr val="66FF33"/>
                </a:solidFill>
                <a:cs typeface="Times New Roman" panose="02020603050405020304" pitchFamily="18" charset="0"/>
              </a:endParaRPr>
            </a:p>
          </p:txBody>
        </p:sp>
        <p:sp>
          <p:nvSpPr>
            <p:cNvPr id="119" name="Oval 118"/>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20" name="Group 119"/>
            <p:cNvGrpSpPr/>
            <p:nvPr/>
          </p:nvGrpSpPr>
          <p:grpSpPr>
            <a:xfrm>
              <a:off x="5105400" y="953868"/>
              <a:ext cx="180774" cy="2363274"/>
              <a:chOff x="4008388" y="965526"/>
              <a:chExt cx="180774" cy="2363274"/>
            </a:xfrm>
            <a:solidFill>
              <a:srgbClr val="00FFFF"/>
            </a:solidFill>
          </p:grpSpPr>
          <p:sp>
            <p:nvSpPr>
              <p:cNvPr id="121" name="Oval 120"/>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29" name="Oval 128"/>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40" name="Oval 139"/>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41" name="Oval 140"/>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42" name="Oval 141"/>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5" name="Oval 154"/>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6" name="Oval 155"/>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7" name="Oval 156"/>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8" name="Oval 157"/>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223" name="Group 222"/>
          <p:cNvGrpSpPr/>
          <p:nvPr/>
        </p:nvGrpSpPr>
        <p:grpSpPr>
          <a:xfrm>
            <a:off x="4108258" y="423168"/>
            <a:ext cx="2649318" cy="2414400"/>
            <a:chOff x="3489842" y="914400"/>
            <a:chExt cx="2649318" cy="2414400"/>
          </a:xfrm>
        </p:grpSpPr>
        <p:sp>
          <p:nvSpPr>
            <p:cNvPr id="224" name="Rectangle 223"/>
            <p:cNvSpPr/>
            <p:nvPr/>
          </p:nvSpPr>
          <p:spPr>
            <a:xfrm>
              <a:off x="3489842" y="1915180"/>
              <a:ext cx="46980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altLang="en-US" sz="2400" b="1" i="1" baseline="-25000" dirty="0">
                  <a:solidFill>
                    <a:srgbClr val="FF00FF"/>
                  </a:solidFill>
                  <a:cs typeface="Times New Roman" panose="02020603050405020304" pitchFamily="18" charset="0"/>
                  <a:sym typeface="Symbol" panose="05050102010706020507" pitchFamily="18" charset="2"/>
                </a:rPr>
                <a:t>ℓ</a:t>
              </a:r>
              <a:endParaRPr lang="en-US" altLang="en-US" sz="2400" b="1" dirty="0">
                <a:cs typeface="Times New Roman" panose="02020603050405020304" pitchFamily="18" charset="0"/>
                <a:sym typeface="Symbol" panose="05050102010706020507" pitchFamily="18" charset="2"/>
              </a:endParaRPr>
            </a:p>
          </p:txBody>
        </p:sp>
        <p:grpSp>
          <p:nvGrpSpPr>
            <p:cNvPr id="225" name="Group 224"/>
            <p:cNvGrpSpPr/>
            <p:nvPr/>
          </p:nvGrpSpPr>
          <p:grpSpPr>
            <a:xfrm>
              <a:off x="4097248" y="1066800"/>
              <a:ext cx="1082664" cy="2184968"/>
              <a:chOff x="4097248" y="1066800"/>
              <a:chExt cx="1082664" cy="2184968"/>
            </a:xfrm>
          </p:grpSpPr>
          <p:cxnSp>
            <p:nvCxnSpPr>
              <p:cNvPr id="268" name="Straight Connector 267"/>
              <p:cNvCxnSpPr>
                <a:stCxn id="226"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226" name="Oval 22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7" name="Oval 22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8" name="Oval 227"/>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9" name="Oval 228"/>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0" name="Oval 22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1" name="Oval 23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2" name="Oval 231"/>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3" name="Oval 232"/>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4" name="Oval 233"/>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5" name="Rectangle 234"/>
            <p:cNvSpPr/>
            <p:nvPr/>
          </p:nvSpPr>
          <p:spPr>
            <a:xfrm>
              <a:off x="5334000" y="1828800"/>
              <a:ext cx="805160"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x</a:t>
              </a:r>
              <a:r>
                <a:rPr lang="en-US" altLang="en-US" sz="2400" b="1" i="1" baseline="-25000" dirty="0">
                  <a:solidFill>
                    <a:srgbClr val="00FFFF"/>
                  </a:solidFill>
                  <a:cs typeface="Times New Roman" panose="02020603050405020304" pitchFamily="18" charset="0"/>
                  <a:sym typeface="Symbol" panose="05050102010706020507" pitchFamily="18" charset="2"/>
                </a:rPr>
                <a:t>ℓ+1</a:t>
              </a:r>
              <a:endParaRPr lang="en-CA" sz="2400" b="1" dirty="0">
                <a:solidFill>
                  <a:srgbClr val="00FFFF"/>
                </a:solidFill>
              </a:endParaRPr>
            </a:p>
          </p:txBody>
        </p:sp>
        <p:grpSp>
          <p:nvGrpSpPr>
            <p:cNvPr id="236" name="Group 235"/>
            <p:cNvGrpSpPr/>
            <p:nvPr/>
          </p:nvGrpSpPr>
          <p:grpSpPr>
            <a:xfrm>
              <a:off x="4008388" y="965526"/>
              <a:ext cx="1081524" cy="2363274"/>
              <a:chOff x="4008388" y="965526"/>
              <a:chExt cx="1081524" cy="2363274"/>
            </a:xfrm>
          </p:grpSpPr>
          <p:cxnSp>
            <p:nvCxnSpPr>
              <p:cNvPr id="249" name="Straight Connector 248"/>
              <p:cNvCxnSpPr>
                <a:stCxn id="250"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257" name="Straight Connector 256"/>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258" name="Straight Connector 257"/>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259" name="Straight Connector 258"/>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260" name="Oval 259"/>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1" name="Oval 260"/>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2" name="Oval 261"/>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3" name="Oval 262"/>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4" name="Oval 263"/>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5" name="Oval 264"/>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6" name="Oval 265"/>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7" name="Oval 266"/>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0" name="Oval 249"/>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237" name="Rectangle 236"/>
            <p:cNvSpPr/>
            <p:nvPr/>
          </p:nvSpPr>
          <p:spPr>
            <a:xfrm>
              <a:off x="4237482" y="914400"/>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sp>
          <p:nvSpPr>
            <p:cNvPr id="238" name="Oval 237"/>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239" name="Group 238"/>
            <p:cNvGrpSpPr/>
            <p:nvPr/>
          </p:nvGrpSpPr>
          <p:grpSpPr>
            <a:xfrm>
              <a:off x="5105400" y="953868"/>
              <a:ext cx="180774" cy="2363274"/>
              <a:chOff x="4008388" y="965526"/>
              <a:chExt cx="180774" cy="2363274"/>
            </a:xfrm>
            <a:solidFill>
              <a:srgbClr val="00FFFF"/>
            </a:solidFill>
          </p:grpSpPr>
          <p:sp>
            <p:nvSpPr>
              <p:cNvPr id="240" name="Oval 239"/>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241" name="Oval 240"/>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42" name="Oval 241"/>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43" name="Oval 242"/>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44" name="Oval 243"/>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45" name="Oval 244"/>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46" name="Oval 245"/>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47" name="Oval 246"/>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48" name="Oval 247"/>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sp>
        <p:nvSpPr>
          <p:cNvPr id="187" name="Text Box 33"/>
          <p:cNvSpPr txBox="1">
            <a:spLocks noChangeArrowheads="1"/>
          </p:cNvSpPr>
          <p:nvPr/>
        </p:nvSpPr>
        <p:spPr bwMode="auto">
          <a:xfrm>
            <a:off x="885231" y="2971229"/>
            <a:ext cx="9338913"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8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sz="2800" b="1"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a:t>
            </a:r>
            <a:r>
              <a:rPr lang="en-US" altLang="en-US" sz="2800" b="1"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Input</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Input</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altLang="en-US" sz="28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baseline="30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a:p>
            <a:pPr>
              <a:spcBef>
                <a:spcPct val="0"/>
              </a:spcBef>
            </a:pPr>
            <a:r>
              <a:rPr lang="en-US" sz="2800" dirty="0">
                <a:latin typeface="Times New Roman" panose="02020603050405020304" pitchFamily="18" charset="0"/>
                <a:cs typeface="Times New Roman" panose="02020603050405020304" pitchFamily="18" charset="0"/>
                <a:sym typeface="Symbol" panose="05050102010706020507" pitchFamily="18" charset="2"/>
              </a:rPr>
              <a:t>Loop </a:t>
            </a:r>
            <a:r>
              <a:rPr lang="en-US" altLang="en-US" sz="2800" b="1" i="1" dirty="0">
                <a:latin typeface="Times New Roman" panose="02020603050405020304" pitchFamily="18" charset="0"/>
                <a:cs typeface="Times New Roman" panose="02020603050405020304" pitchFamily="18" charset="0"/>
                <a:sym typeface="Symbol" panose="05050102010706020507" pitchFamily="18" charset="2"/>
              </a:rPr>
              <a:t>ℓ </a:t>
            </a:r>
            <a:r>
              <a:rPr lang="en-US" sz="2800" dirty="0">
                <a:latin typeface="Times New Roman" panose="02020603050405020304" pitchFamily="18" charset="0"/>
                <a:cs typeface="Times New Roman" panose="02020603050405020304" pitchFamily="18" charset="0"/>
                <a:sym typeface="Symbol" panose="05050102010706020507" pitchFamily="18" charset="2"/>
              </a:rPr>
              <a:t>= 1…L-1</a:t>
            </a:r>
          </a:p>
          <a:p>
            <a:pPr>
              <a:spcBef>
                <a:spcPct val="0"/>
              </a:spcBef>
            </a:pPr>
            <a:r>
              <a:rPr lang="en-US" altLang="en-US" sz="2800" b="1"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z</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ℓ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b="1"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ℓ-1</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b="1"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ℓ</a:t>
            </a:r>
          </a:p>
          <a:p>
            <a:pPr>
              <a:spcBef>
                <a:spcPct val="0"/>
              </a:spcBef>
            </a:pPr>
            <a:r>
              <a:rPr lang="en-US" altLang="en-US" sz="2800" b="1"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y</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ℓ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ℓ</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a:p>
            <a:pPr>
              <a:spcBef>
                <a:spcPct val="0"/>
              </a:spcBef>
            </a:pPr>
            <a:r>
              <a:rPr lang="en-US" altLang="en-US" sz="2800" b="1"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x</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ℓ+1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y</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ℓ</a:t>
            </a:r>
            <a:endParaRPr lang="en-CA" sz="2800" b="1" dirty="0">
              <a:solidFill>
                <a:srgbClr val="66FF33"/>
              </a:solidFill>
              <a:latin typeface="Times New Roman" panose="02020603050405020304" pitchFamily="18" charset="0"/>
              <a:cs typeface="Times New Roman" panose="02020603050405020304" pitchFamily="18" charset="0"/>
            </a:endParaRPr>
          </a:p>
          <a:p>
            <a:pPr>
              <a:spcBef>
                <a:spcPct val="0"/>
              </a:spcBef>
            </a:pPr>
            <a:r>
              <a:rPr lang="en-US" altLang="en-US" sz="2800" b="1"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b="1"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L</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b="1"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L-1</a:t>
            </a:r>
            <a:r>
              <a:rPr lang="en-US" altLang="en-US" sz="2800" b="1"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b="1"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b="1"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L</a:t>
            </a:r>
            <a:endParaRPr lang="en-US" altLang="en-US" sz="2800" b="1"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88" name="TextBox 187"/>
              <p:cNvSpPr txBox="1"/>
              <p:nvPr/>
            </p:nvSpPr>
            <p:spPr>
              <a:xfrm>
                <a:off x="647818" y="5562600"/>
                <a:ext cx="3181232" cy="957442"/>
              </a:xfrm>
              <a:prstGeom prst="rect">
                <a:avLst/>
              </a:prstGeom>
              <a:noFill/>
            </p:spPr>
            <p:txBody>
              <a:bodyPr wrap="square" lIns="0" tIns="0" rIns="0" bIns="0" rtlCol="0">
                <a:spAutoFit/>
              </a:bodyPr>
              <a:lstStyle/>
              <a:p>
                <a:r>
                  <a:rPr lang="en-CA" b="0" dirty="0">
                    <a:solidFill>
                      <a:schemeClr val="tx1"/>
                    </a:solidFill>
                  </a:rPr>
                  <a:t> </a:t>
                </a:r>
                <a14:m>
                  <m:oMath xmlns:m="http://schemas.openxmlformats.org/officeDocument/2006/math">
                    <m:sSub>
                      <m:sSubPr>
                        <m:ctrlPr>
                          <a:rPr lang="en-CA" b="0" i="1" smtClean="0">
                            <a:solidFill>
                              <a:schemeClr val="tx1"/>
                            </a:solidFill>
                            <a:latin typeface="Cambria Math" panose="02040503050406030204" pitchFamily="18" charset="0"/>
                          </a:rPr>
                        </m:ctrlPr>
                      </m:sSubPr>
                      <m:e>
                        <m:r>
                          <a:rPr lang="en-CA" b="0" i="1" smtClean="0">
                            <a:solidFill>
                              <a:schemeClr val="tx1"/>
                            </a:solidFill>
                            <a:latin typeface="Cambria Math" panose="02040503050406030204" pitchFamily="18" charset="0"/>
                          </a:rPr>
                          <m:t>𝑀</m:t>
                        </m:r>
                      </m:e>
                      <m:sub>
                        <m:r>
                          <a:rPr lang="en-CA" b="0" i="1" smtClean="0">
                            <a:solidFill>
                              <a:schemeClr val="tx1"/>
                            </a:solidFill>
                            <a:latin typeface="Cambria Math" panose="02040503050406030204" pitchFamily="18" charset="0"/>
                          </a:rPr>
                          <m:t>𝑗</m:t>
                        </m:r>
                      </m:sub>
                    </m:sSub>
                    <m:r>
                      <a:rPr lang="en-CA" b="0" i="1" smtClean="0">
                        <a:solidFill>
                          <a:schemeClr val="tx1"/>
                        </a:solidFill>
                        <a:latin typeface="Cambria Math" panose="02040503050406030204" pitchFamily="18" charset="0"/>
                        <a:sym typeface="Symbol" panose="05050102010706020507" pitchFamily="18" charset="2"/>
                      </a:rPr>
                      <m:t>= </m:t>
                    </m:r>
                    <m:f>
                      <m:fPr>
                        <m:ctrlPr>
                          <a:rPr lang="en-CA" b="0" i="1" smtClean="0">
                            <a:solidFill>
                              <a:schemeClr val="tx1"/>
                            </a:solidFill>
                            <a:latin typeface="Cambria Math" panose="02040503050406030204" pitchFamily="18" charset="0"/>
                            <a:sym typeface="Symbol" panose="05050102010706020507" pitchFamily="18" charset="2"/>
                          </a:rPr>
                        </m:ctrlPr>
                      </m:fPr>
                      <m:num>
                        <m:sSup>
                          <m:sSupPr>
                            <m:ctrlPr>
                              <a:rPr lang="en-CA" b="0" i="1" smtClean="0">
                                <a:solidFill>
                                  <a:schemeClr val="tx1"/>
                                </a:solidFill>
                                <a:latin typeface="Cambria Math" panose="02040503050406030204" pitchFamily="18" charset="0"/>
                                <a:sym typeface="Symbol" panose="05050102010706020507" pitchFamily="18" charset="2"/>
                              </a:rPr>
                            </m:ctrlPr>
                          </m:sSupPr>
                          <m:e>
                            <m:r>
                              <a:rPr lang="en-CA" b="0" i="1" smtClean="0">
                                <a:solidFill>
                                  <a:schemeClr val="tx1"/>
                                </a:solidFill>
                                <a:latin typeface="Cambria Math" panose="02040503050406030204" pitchFamily="18" charset="0"/>
                                <a:sym typeface="Symbol" panose="05050102010706020507" pitchFamily="18" charset="2"/>
                              </a:rPr>
                              <m:t>𝑒</m:t>
                            </m:r>
                          </m:e>
                          <m:sup>
                            <m:sSubSup>
                              <m:sSubSupPr>
                                <m:ctrlPr>
                                  <a:rPr lang="en-CA" b="0" i="1" smtClean="0">
                                    <a:solidFill>
                                      <a:schemeClr val="tx1"/>
                                    </a:solidFill>
                                    <a:latin typeface="Cambria Math" panose="02040503050406030204" pitchFamily="18" charset="0"/>
                                    <a:sym typeface="Symbol" panose="05050102010706020507" pitchFamily="18" charset="2"/>
                                  </a:rPr>
                                </m:ctrlPr>
                              </m:sSubSupPr>
                              <m:e>
                                <m:r>
                                  <a:rPr lang="en-CA" b="0" i="1" smtClean="0">
                                    <a:solidFill>
                                      <a:schemeClr val="tx1"/>
                                    </a:solidFill>
                                    <a:latin typeface="Cambria Math" panose="02040503050406030204" pitchFamily="18" charset="0"/>
                                    <a:sym typeface="Symbol" panose="05050102010706020507" pitchFamily="18" charset="2"/>
                                  </a:rPr>
                                  <m:t>𝑧</m:t>
                                </m:r>
                              </m:e>
                              <m:sub>
                                <m:r>
                                  <a:rPr lang="en-CA" b="0" i="1" smtClean="0">
                                    <a:solidFill>
                                      <a:schemeClr val="tx1"/>
                                    </a:solidFill>
                                    <a:latin typeface="Cambria Math" panose="02040503050406030204" pitchFamily="18" charset="0"/>
                                    <a:sym typeface="Symbol" panose="05050102010706020507" pitchFamily="18" charset="2"/>
                                  </a:rPr>
                                  <m:t>𝑗</m:t>
                                </m:r>
                              </m:sub>
                              <m:sup/>
                            </m:sSubSup>
                          </m:sup>
                        </m:sSup>
                      </m:num>
                      <m:den>
                        <m:nary>
                          <m:naryPr>
                            <m:chr m:val="∑"/>
                            <m:supHide m:val="on"/>
                            <m:ctrlPr>
                              <a:rPr lang="en-CA" b="0" i="1" smtClean="0">
                                <a:solidFill>
                                  <a:schemeClr val="tx1"/>
                                </a:solidFill>
                                <a:latin typeface="Cambria Math" panose="02040503050406030204" pitchFamily="18" charset="0"/>
                                <a:sym typeface="Symbol" panose="05050102010706020507" pitchFamily="18" charset="2"/>
                              </a:rPr>
                            </m:ctrlPr>
                          </m:naryPr>
                          <m:sub>
                            <m:r>
                              <m:rPr>
                                <m:brk m:alnAt="7"/>
                              </m:rPr>
                              <a:rPr lang="en-CA" b="0" i="1" smtClean="0">
                                <a:solidFill>
                                  <a:schemeClr val="tx1"/>
                                </a:solidFill>
                                <a:latin typeface="Cambria Math" panose="02040503050406030204" pitchFamily="18" charset="0"/>
                                <a:sym typeface="Symbol" panose="05050102010706020507" pitchFamily="18" charset="2"/>
                              </a:rPr>
                              <m:t>𝑘</m:t>
                            </m:r>
                            <m:r>
                              <a:rPr lang="en-CA" b="0" i="1" smtClean="0">
                                <a:solidFill>
                                  <a:schemeClr val="tx1"/>
                                </a:solidFill>
                                <a:latin typeface="Cambria Math" panose="02040503050406030204" pitchFamily="18" charset="0"/>
                                <a:sym typeface="Symbol" panose="05050102010706020507" pitchFamily="18" charset="2"/>
                              </a:rPr>
                              <m:t>=1..</m:t>
                            </m:r>
                            <m:r>
                              <a:rPr lang="en-CA" b="0" i="1" smtClean="0">
                                <a:solidFill>
                                  <a:schemeClr val="tx1"/>
                                </a:solidFill>
                                <a:latin typeface="Cambria Math" panose="02040503050406030204" pitchFamily="18" charset="0"/>
                                <a:sym typeface="Symbol" panose="05050102010706020507" pitchFamily="18" charset="2"/>
                              </a:rPr>
                              <m:t>𝑐</m:t>
                            </m:r>
                          </m:sub>
                          <m:sup/>
                          <m:e>
                            <m:sSup>
                              <m:sSupPr>
                                <m:ctrlPr>
                                  <a:rPr lang="en-CA" b="0" i="1" smtClean="0">
                                    <a:solidFill>
                                      <a:schemeClr val="tx1"/>
                                    </a:solidFill>
                                    <a:latin typeface="Cambria Math" panose="02040503050406030204" pitchFamily="18" charset="0"/>
                                    <a:sym typeface="Symbol" panose="05050102010706020507" pitchFamily="18" charset="2"/>
                                  </a:rPr>
                                </m:ctrlPr>
                              </m:sSupPr>
                              <m:e>
                                <m:r>
                                  <a:rPr lang="en-CA" b="0" i="1" smtClean="0">
                                    <a:solidFill>
                                      <a:schemeClr val="tx1"/>
                                    </a:solidFill>
                                    <a:latin typeface="Cambria Math" panose="02040503050406030204" pitchFamily="18" charset="0"/>
                                    <a:sym typeface="Symbol" panose="05050102010706020507" pitchFamily="18" charset="2"/>
                                  </a:rPr>
                                  <m:t>𝑒</m:t>
                                </m:r>
                              </m:e>
                              <m:sup>
                                <m:sSub>
                                  <m:sSubPr>
                                    <m:ctrlPr>
                                      <a:rPr lang="en-CA" b="0" i="1" smtClean="0">
                                        <a:solidFill>
                                          <a:schemeClr val="tx1"/>
                                        </a:solidFill>
                                        <a:latin typeface="Cambria Math" panose="02040503050406030204" pitchFamily="18" charset="0"/>
                                        <a:sym typeface="Symbol" panose="05050102010706020507" pitchFamily="18" charset="2"/>
                                      </a:rPr>
                                    </m:ctrlPr>
                                  </m:sSubPr>
                                  <m:e>
                                    <m:r>
                                      <a:rPr lang="en-CA" b="0" i="1" smtClean="0">
                                        <a:solidFill>
                                          <a:schemeClr val="tx1"/>
                                        </a:solidFill>
                                        <a:latin typeface="Cambria Math" panose="02040503050406030204" pitchFamily="18" charset="0"/>
                                        <a:sym typeface="Symbol" panose="05050102010706020507" pitchFamily="18" charset="2"/>
                                      </a:rPr>
                                      <m:t>𝑧</m:t>
                                    </m:r>
                                  </m:e>
                                  <m:sub>
                                    <m:r>
                                      <a:rPr lang="en-CA" b="0" i="1" smtClean="0">
                                        <a:solidFill>
                                          <a:schemeClr val="tx1"/>
                                        </a:solidFill>
                                        <a:latin typeface="Cambria Math" panose="02040503050406030204" pitchFamily="18" charset="0"/>
                                        <a:sym typeface="Symbol" panose="05050102010706020507" pitchFamily="18" charset="2"/>
                                      </a:rPr>
                                      <m:t>𝑘</m:t>
                                    </m:r>
                                  </m:sub>
                                </m:sSub>
                              </m:sup>
                            </m:sSup>
                          </m:e>
                        </m:nary>
                      </m:den>
                    </m:f>
                  </m:oMath>
                </a14:m>
                <a:endParaRPr lang="en-CA" dirty="0">
                  <a:solidFill>
                    <a:schemeClr val="tx1"/>
                  </a:solidFill>
                </a:endParaRPr>
              </a:p>
            </p:txBody>
          </p:sp>
        </mc:Choice>
        <mc:Fallback xmlns="">
          <p:sp>
            <p:nvSpPr>
              <p:cNvPr id="188" name="TextBox 187"/>
              <p:cNvSpPr txBox="1">
                <a:spLocks noRot="1" noChangeAspect="1" noMove="1" noResize="1" noEditPoints="1" noAdjustHandles="1" noChangeArrowheads="1" noChangeShapeType="1" noTextEdit="1"/>
              </p:cNvSpPr>
              <p:nvPr/>
            </p:nvSpPr>
            <p:spPr>
              <a:xfrm>
                <a:off x="647818" y="5562600"/>
                <a:ext cx="3181232" cy="957442"/>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0" name="TextBox 189"/>
              <p:cNvSpPr txBox="1"/>
              <p:nvPr/>
            </p:nvSpPr>
            <p:spPr>
              <a:xfrm>
                <a:off x="4320944" y="6086795"/>
                <a:ext cx="4305218" cy="471283"/>
              </a:xfrm>
              <a:prstGeom prst="rect">
                <a:avLst/>
              </a:prstGeom>
              <a:noFill/>
            </p:spPr>
            <p:txBody>
              <a:bodyPr wrap="none" lIns="0" tIns="0" rIns="0" bIns="0" rtlCol="0">
                <a:spAutoFit/>
              </a:bodyPr>
              <a:lstStyle/>
              <a:p>
                <a:r>
                  <a:rPr lang="en-US" altLang="en-US" i="1" dirty="0">
                    <a:solidFill>
                      <a:schemeClr val="accent1"/>
                    </a:solidFill>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sym typeface="Symbol" panose="05050102010706020507" pitchFamily="18" charset="2"/>
                  </a:rPr>
                  <a:t>) </a:t>
                </a:r>
                <a:r>
                  <a:rPr lang="en-US" altLang="en-US" i="1" dirty="0">
                    <a:solidFill>
                      <a:schemeClr val="tx1"/>
                    </a:solidFill>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b>
                          <m:sSubPr>
                            <m:ctrlPr>
                              <a:rPr lang="en-US" altLang="en-US" i="1" dirty="0" smtClean="0">
                                <a:solidFill>
                                  <a:schemeClr val="tx1"/>
                                </a:solidFill>
                                <a:latin typeface="Cambria Math" panose="02040503050406030204" pitchFamily="18" charset="0"/>
                                <a:sym typeface="Symbol" panose="05050102010706020507" pitchFamily="18" charset="2"/>
                              </a:rPr>
                            </m:ctrlPr>
                          </m:sSubPr>
                          <m:e>
                            <m:func>
                              <m:funcPr>
                                <m:ctrlPr>
                                  <a:rPr lang="en-US" altLang="en-US" i="1" dirty="0" smtClean="0">
                                    <a:solidFill>
                                      <a:schemeClr val="tx1"/>
                                    </a:solidFill>
                                    <a:latin typeface="Cambria Math" panose="02040503050406030204" pitchFamily="18" charset="0"/>
                                    <a:sym typeface="Symbol" panose="05050102010706020507" pitchFamily="18" charset="2"/>
                                  </a:rPr>
                                </m:ctrlPr>
                              </m:funcPr>
                              <m:fName>
                                <m:r>
                                  <a:rPr lang="en-CA" altLang="en-US" b="0" i="1" dirty="0" smtClean="0">
                                    <a:solidFill>
                                      <a:schemeClr val="tx1"/>
                                    </a:solidFill>
                                    <a:latin typeface="Cambria Math" panose="02040503050406030204" pitchFamily="18" charset="0"/>
                                    <a:sym typeface="Symbol" panose="05050102010706020507" pitchFamily="18" charset="2"/>
                                  </a:rPr>
                                  <m:t>−</m:t>
                                </m:r>
                                <m:r>
                                  <a:rPr lang="en-US" altLang="en-US" i="1" dirty="0" smtClean="0">
                                    <a:solidFill>
                                      <a:schemeClr val="tx1"/>
                                    </a:solidFill>
                                    <a:latin typeface="Cambria Math" panose="02040503050406030204" pitchFamily="18" charset="0"/>
                                    <a:sym typeface="Symbol" panose="05050102010706020507" pitchFamily="18" charset="2"/>
                                  </a:rPr>
                                  <m:t>𝑙𝑜𝑔</m:t>
                                </m:r>
                              </m:fName>
                              <m:e>
                                <m:sSub>
                                  <m:sSubPr>
                                    <m:ctrlPr>
                                      <a:rPr lang="en-US" altLang="en-US" i="1" dirty="0" smtClean="0">
                                        <a:solidFill>
                                          <a:schemeClr val="tx1"/>
                                        </a:solidFill>
                                        <a:latin typeface="Cambria Math" panose="02040503050406030204" pitchFamily="18" charset="0"/>
                                        <a:sym typeface="Symbol" panose="05050102010706020507" pitchFamily="18" charset="2"/>
                                      </a:rPr>
                                    </m:ctrlPr>
                                  </m:sSubPr>
                                  <m:e>
                                    <m:r>
                                      <a:rPr lang="en-CA" altLang="en-US" b="0" i="1" dirty="0" smtClean="0">
                                        <a:solidFill>
                                          <a:srgbClr val="66FF33"/>
                                        </a:solidFill>
                                        <a:latin typeface="Cambria Math" panose="02040503050406030204" pitchFamily="18" charset="0"/>
                                        <a:sym typeface="Symbol" panose="05050102010706020507" pitchFamily="18" charset="2"/>
                                      </a:rPr>
                                      <m:t>𝑀</m:t>
                                    </m:r>
                                  </m:e>
                                  <m:sub>
                                    <m:r>
                                      <a:rPr lang="en-CA" altLang="en-US" b="0" i="1" dirty="0" smtClean="0">
                                        <a:solidFill>
                                          <a:srgbClr val="00FFFF"/>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m:t>
                                    </m:r>
                                    <m:sSub>
                                      <m:sSubPr>
                                        <m:ctrlPr>
                                          <a:rPr lang="en-CA" altLang="en-US" b="0" i="1" dirty="0" smtClean="0">
                                            <a:solidFill>
                                              <a:schemeClr val="tx1"/>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sub>
                                </m:sSub>
                              </m:e>
                            </m:func>
                            <m:r>
                              <a:rPr lang="en-CA" altLang="en-US" b="0" i="1" dirty="0" smtClean="0">
                                <a:solidFill>
                                  <a:schemeClr val="tx1"/>
                                </a:solidFill>
                                <a:latin typeface="Cambria Math" panose="02040503050406030204" pitchFamily="18" charset="0"/>
                                <a:sym typeface="Symbol" panose="05050102010706020507" pitchFamily="18" charset="2"/>
                              </a:rPr>
                              <m:t> </m:t>
                            </m:r>
                          </m:e>
                          <m:sub/>
                        </m:sSub>
                      </m:e>
                    </m:nary>
                  </m:oMath>
                </a14:m>
                <a:endParaRPr lang="en-CA" i="1" dirty="0">
                  <a:solidFill>
                    <a:schemeClr val="tx1"/>
                  </a:solidFill>
                </a:endParaRPr>
              </a:p>
            </p:txBody>
          </p:sp>
        </mc:Choice>
        <mc:Fallback xmlns="">
          <p:sp>
            <p:nvSpPr>
              <p:cNvPr id="190" name="TextBox 189"/>
              <p:cNvSpPr txBox="1">
                <a:spLocks noRot="1" noChangeAspect="1" noMove="1" noResize="1" noEditPoints="1" noAdjustHandles="1" noChangeArrowheads="1" noChangeShapeType="1" noTextEdit="1"/>
              </p:cNvSpPr>
              <p:nvPr/>
            </p:nvSpPr>
            <p:spPr>
              <a:xfrm>
                <a:off x="4320944" y="6086795"/>
                <a:ext cx="4305218" cy="471283"/>
              </a:xfrm>
              <a:prstGeom prst="rect">
                <a:avLst/>
              </a:prstGeom>
              <a:blipFill>
                <a:blip r:embed="rId5"/>
                <a:stretch>
                  <a:fillRect l="-5099" t="-23077" b="-35897"/>
                </a:stretch>
              </a:blipFill>
            </p:spPr>
            <p:txBody>
              <a:bodyPr/>
              <a:lstStyle/>
              <a:p>
                <a:r>
                  <a:rPr lang="en-US">
                    <a:noFill/>
                  </a:rPr>
                  <a:t> </a:t>
                </a:r>
              </a:p>
            </p:txBody>
          </p:sp>
        </mc:Fallback>
      </mc:AlternateContent>
      <p:grpSp>
        <p:nvGrpSpPr>
          <p:cNvPr id="278" name="Group 277"/>
          <p:cNvGrpSpPr/>
          <p:nvPr/>
        </p:nvGrpSpPr>
        <p:grpSpPr>
          <a:xfrm>
            <a:off x="1832638" y="617404"/>
            <a:ext cx="813395" cy="2088786"/>
            <a:chOff x="1809702" y="617404"/>
            <a:chExt cx="813395" cy="2088786"/>
          </a:xfrm>
        </p:grpSpPr>
        <p:sp>
          <p:nvSpPr>
            <p:cNvPr id="279" name="Oval 278"/>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0" name="Oval 279"/>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1" name="Oval 280"/>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2" name="Oval 281"/>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3" name="Oval 282"/>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4" name="Oval 283"/>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5" name="Oval 284"/>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6" name="Oval 285"/>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7" name="Rectangle 286"/>
            <p:cNvSpPr/>
            <p:nvPr/>
          </p:nvSpPr>
          <p:spPr>
            <a:xfrm>
              <a:off x="1809702" y="1371600"/>
              <a:ext cx="527926"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r>
                <a:rPr lang="en-US" sz="3200" b="1" i="1" baseline="-25000" dirty="0">
                  <a:solidFill>
                    <a:srgbClr val="FF00FF"/>
                  </a:solidFill>
                  <a:cs typeface="Times New Roman" panose="02020603050405020304" pitchFamily="18" charset="0"/>
                  <a:sym typeface="Symbol" panose="05050102010706020507" pitchFamily="18" charset="2"/>
                </a:rPr>
                <a:t>0</a:t>
              </a:r>
              <a:endParaRPr lang="en-US" altLang="en-US" sz="3200" b="1" baseline="-25000" dirty="0">
                <a:cs typeface="Times New Roman" panose="02020603050405020304" pitchFamily="18" charset="0"/>
                <a:sym typeface="Symbol" panose="05050102010706020507" pitchFamily="18" charset="2"/>
              </a:endParaRPr>
            </a:p>
          </p:txBody>
        </p:sp>
      </p:grpSp>
      <p:grpSp>
        <p:nvGrpSpPr>
          <p:cNvPr id="288" name="Group 287"/>
          <p:cNvGrpSpPr/>
          <p:nvPr/>
        </p:nvGrpSpPr>
        <p:grpSpPr>
          <a:xfrm>
            <a:off x="685800" y="1174750"/>
            <a:ext cx="641532" cy="601516"/>
            <a:chOff x="4635890" y="1543039"/>
            <a:chExt cx="641532" cy="601516"/>
          </a:xfrm>
        </p:grpSpPr>
        <p:grpSp>
          <p:nvGrpSpPr>
            <p:cNvPr id="289" name="Group 288"/>
            <p:cNvGrpSpPr/>
            <p:nvPr/>
          </p:nvGrpSpPr>
          <p:grpSpPr>
            <a:xfrm>
              <a:off x="4635890" y="1543039"/>
              <a:ext cx="540000" cy="540000"/>
              <a:chOff x="3220343" y="2894580"/>
              <a:chExt cx="540000" cy="540000"/>
            </a:xfrm>
          </p:grpSpPr>
          <p:sp>
            <p:nvSpPr>
              <p:cNvPr id="291" name="Rectangle 290"/>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92"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290" name="Rectangle 289"/>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347" name="Group 346"/>
          <p:cNvGrpSpPr/>
          <p:nvPr/>
        </p:nvGrpSpPr>
        <p:grpSpPr>
          <a:xfrm>
            <a:off x="4993576" y="411834"/>
            <a:ext cx="2477762" cy="2414400"/>
            <a:chOff x="4993576" y="411834"/>
            <a:chExt cx="2477762" cy="2414400"/>
          </a:xfrm>
        </p:grpSpPr>
        <p:sp>
          <p:nvSpPr>
            <p:cNvPr id="348" name="Rectangle 347"/>
            <p:cNvSpPr/>
            <p:nvPr/>
          </p:nvSpPr>
          <p:spPr>
            <a:xfrm>
              <a:off x="4993576" y="1412614"/>
              <a:ext cx="647512"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L-1</a:t>
              </a:r>
              <a:endParaRPr lang="en-US" altLang="en-US" sz="2400" b="1" dirty="0">
                <a:cs typeface="Times New Roman" panose="02020603050405020304" pitchFamily="18" charset="0"/>
                <a:sym typeface="Symbol" panose="05050102010706020507" pitchFamily="18" charset="2"/>
              </a:endParaRPr>
            </a:p>
          </p:txBody>
        </p:sp>
        <p:cxnSp>
          <p:nvCxnSpPr>
            <p:cNvPr id="349" name="Straight Connector 348"/>
            <p:cNvCxnSpPr>
              <a:stCxn id="357"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350" name="Straight Connector 349"/>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351" name="Straight Connector 350"/>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352" name="Straight Connector 351"/>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353" name="Straight Connector 352"/>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354" name="Straight Connector 353"/>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355" name="Straight Connector 354"/>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356" name="Straight Connector 355"/>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357" name="Oval 356"/>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8" name="Oval 357"/>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9" name="Oval 358"/>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0" name="Oval 359"/>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1" name="Oval 360"/>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2" name="Oval 361"/>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3" name="Oval 362"/>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4" name="Oval 363"/>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5" name="Oval 364"/>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6" name="Rectangle 365"/>
            <p:cNvSpPr/>
            <p:nvPr/>
          </p:nvSpPr>
          <p:spPr>
            <a:xfrm>
              <a:off x="7010400" y="1367135"/>
              <a:ext cx="460938" cy="461665"/>
            </a:xfrm>
            <a:prstGeom prst="rect">
              <a:avLst/>
            </a:prstGeom>
            <a:solidFill>
              <a:srgbClr val="000066"/>
            </a:solidFill>
          </p:spPr>
          <p:txBody>
            <a:bodyPr wrap="square">
              <a:spAutoFit/>
            </a:bodyPr>
            <a:lstStyle/>
            <a:p>
              <a:r>
                <a:rPr lang="en-US" altLang="en-US" sz="2400" b="1" i="1" dirty="0" err="1">
                  <a:solidFill>
                    <a:srgbClr val="00FFFF"/>
                  </a:solidFill>
                  <a:cs typeface="Times New Roman" panose="02020603050405020304" pitchFamily="18" charset="0"/>
                  <a:sym typeface="Symbol" panose="05050102010706020507" pitchFamily="18" charset="2"/>
                </a:rPr>
                <a:t>z</a:t>
              </a:r>
              <a:r>
                <a:rPr lang="en-US" altLang="en-US" sz="2400" b="1" i="1" baseline="-25000" dirty="0" err="1">
                  <a:solidFill>
                    <a:srgbClr val="00FFFF"/>
                  </a:solidFill>
                  <a:cs typeface="Times New Roman" panose="02020603050405020304" pitchFamily="18" charset="0"/>
                  <a:sym typeface="Symbol" panose="05050102010706020507" pitchFamily="18" charset="2"/>
                </a:rPr>
                <a:t>L</a:t>
              </a:r>
              <a:endParaRPr lang="en-CA" sz="2400" b="1" dirty="0">
                <a:solidFill>
                  <a:srgbClr val="00FFFF"/>
                </a:solidFill>
              </a:endParaRPr>
            </a:p>
          </p:txBody>
        </p:sp>
        <p:cxnSp>
          <p:nvCxnSpPr>
            <p:cNvPr id="367" name="Straight Connector 366"/>
            <p:cNvCxnSpPr>
              <a:stCxn id="368"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368" name="Oval 36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69" name="Straight Connector 368"/>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370" name="Straight Connector 369"/>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371" name="Straight Connector 370"/>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372" name="Straight Connector 371"/>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373" name="Straight Connector 372"/>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374" name="Straight Connector 373"/>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375" name="Straight Connector 374"/>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376" name="Straight Connector 375"/>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377" name="Oval 376"/>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8" name="Oval 377"/>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9" name="Oval 378"/>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0" name="Oval 379"/>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1" name="Oval 380"/>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2" name="Oval 381"/>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3" name="Oval 382"/>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4" name="Oval 383"/>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5" name="Rectangle 384"/>
            <p:cNvSpPr/>
            <p:nvPr/>
          </p:nvSpPr>
          <p:spPr>
            <a:xfrm>
              <a:off x="5918920" y="411834"/>
              <a:ext cx="698790" cy="461665"/>
            </a:xfrm>
            <a:prstGeom prst="rect">
              <a:avLst/>
            </a:prstGeom>
            <a:solidFill>
              <a:srgbClr val="000066"/>
            </a:solidFill>
          </p:spPr>
          <p:txBody>
            <a:bodyPr wrap="square">
              <a:spAutoFit/>
            </a:bodyPr>
            <a:lstStyle/>
            <a:p>
              <a:r>
                <a:rPr lang="en-US" altLang="en-US" sz="2400" b="1" i="1" dirty="0" err="1">
                  <a:solidFill>
                    <a:srgbClr val="66FF33"/>
                  </a:solidFill>
                  <a:cs typeface="Times New Roman" panose="02020603050405020304" pitchFamily="18" charset="0"/>
                  <a:sym typeface="Symbol" panose="05050102010706020507" pitchFamily="18" charset="2"/>
                </a:rPr>
                <a:t>w</a:t>
              </a:r>
              <a:r>
                <a:rPr lang="en-US" altLang="en-US" sz="2400" b="1" i="1" baseline="-25000" dirty="0" err="1">
                  <a:solidFill>
                    <a:srgbClr val="66FF33"/>
                  </a:solidFill>
                  <a:cs typeface="Times New Roman" panose="02020603050405020304" pitchFamily="18" charset="0"/>
                  <a:sym typeface="Symbol" panose="05050102010706020507" pitchFamily="18" charset="2"/>
                </a:rPr>
                <a:t>L</a:t>
              </a:r>
              <a:endParaRPr lang="en-CA" sz="2400" b="1" dirty="0">
                <a:solidFill>
                  <a:srgbClr val="66FF33"/>
                </a:solidFill>
                <a:cs typeface="Times New Roman" panose="02020603050405020304" pitchFamily="18" charset="0"/>
              </a:endParaRPr>
            </a:p>
          </p:txBody>
        </p:sp>
        <p:grpSp>
          <p:nvGrpSpPr>
            <p:cNvPr id="386" name="Group 385"/>
            <p:cNvGrpSpPr/>
            <p:nvPr/>
          </p:nvGrpSpPr>
          <p:grpSpPr>
            <a:xfrm>
              <a:off x="6771206" y="1152459"/>
              <a:ext cx="185296" cy="992125"/>
              <a:chOff x="6781800" y="1152459"/>
              <a:chExt cx="185296" cy="992125"/>
            </a:xfrm>
          </p:grpSpPr>
          <p:sp>
            <p:nvSpPr>
              <p:cNvPr id="387" name="Oval 386"/>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88" name="Oval 387"/>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89" name="Oval 388"/>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0" name="Oval 389"/>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391" name="Group 390"/>
          <p:cNvGrpSpPr/>
          <p:nvPr/>
        </p:nvGrpSpPr>
        <p:grpSpPr>
          <a:xfrm>
            <a:off x="6243084" y="1143000"/>
            <a:ext cx="1246780" cy="1001584"/>
            <a:chOff x="6243084" y="1143000"/>
            <a:chExt cx="1246780" cy="1001584"/>
          </a:xfrm>
        </p:grpSpPr>
        <p:cxnSp>
          <p:nvCxnSpPr>
            <p:cNvPr id="392" name="Straight Connector 391"/>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sp>
          <p:nvSpPr>
            <p:cNvPr id="393" name="Rectangle 392"/>
            <p:cNvSpPr/>
            <p:nvPr/>
          </p:nvSpPr>
          <p:spPr>
            <a:xfrm>
              <a:off x="6243084" y="1398180"/>
              <a:ext cx="460938" cy="461665"/>
            </a:xfrm>
            <a:prstGeom prst="rect">
              <a:avLst/>
            </a:prstGeom>
            <a:solidFill>
              <a:srgbClr val="000066"/>
            </a:solidFill>
          </p:spPr>
          <p:txBody>
            <a:bodyPr wrap="square">
              <a:spAutoFit/>
            </a:bodyPr>
            <a:lstStyle/>
            <a:p>
              <a:r>
                <a:rPr lang="en-US" altLang="en-US" sz="2400" b="1" i="1" dirty="0" err="1">
                  <a:solidFill>
                    <a:srgbClr val="FF00FF"/>
                  </a:solidFill>
                  <a:cs typeface="Times New Roman" panose="02020603050405020304" pitchFamily="18" charset="0"/>
                  <a:sym typeface="Symbol" panose="05050102010706020507" pitchFamily="18" charset="2"/>
                </a:rPr>
                <a:t>z</a:t>
              </a:r>
              <a:r>
                <a:rPr lang="en-US" altLang="en-US" sz="2400" b="1" i="1" baseline="-25000" dirty="0" err="1">
                  <a:solidFill>
                    <a:srgbClr val="FF00FF"/>
                  </a:solidFill>
                  <a:cs typeface="Times New Roman" panose="02020603050405020304" pitchFamily="18" charset="0"/>
                  <a:sym typeface="Symbol" panose="05050102010706020507" pitchFamily="18" charset="2"/>
                </a:rPr>
                <a:t>L</a:t>
              </a:r>
              <a:endParaRPr lang="en-CA" sz="2400" b="1" dirty="0">
                <a:solidFill>
                  <a:srgbClr val="FF00FF"/>
                </a:solidFill>
              </a:endParaRPr>
            </a:p>
          </p:txBody>
        </p:sp>
        <p:grpSp>
          <p:nvGrpSpPr>
            <p:cNvPr id="394" name="Group 393"/>
            <p:cNvGrpSpPr/>
            <p:nvPr/>
          </p:nvGrpSpPr>
          <p:grpSpPr>
            <a:xfrm>
              <a:off x="7304568" y="1143000"/>
              <a:ext cx="185296" cy="992125"/>
              <a:chOff x="6781800" y="1152459"/>
              <a:chExt cx="185296" cy="992125"/>
            </a:xfrm>
          </p:grpSpPr>
          <p:sp>
            <p:nvSpPr>
              <p:cNvPr id="404" name="Oval 403"/>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05" name="Oval 404"/>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06" name="Oval 405"/>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07" name="Oval 406"/>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395" name="Straight Connector 394"/>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396" name="Straight Connector 395"/>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397" name="Straight Connector 396"/>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399" name="Group 398"/>
            <p:cNvGrpSpPr/>
            <p:nvPr/>
          </p:nvGrpSpPr>
          <p:grpSpPr>
            <a:xfrm>
              <a:off x="6771206" y="1152459"/>
              <a:ext cx="185296" cy="992125"/>
              <a:chOff x="6771206" y="1152459"/>
              <a:chExt cx="185296" cy="992125"/>
            </a:xfrm>
          </p:grpSpPr>
          <p:sp>
            <p:nvSpPr>
              <p:cNvPr id="400" name="Oval 399"/>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1" name="Oval 400"/>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2" name="Oval 401"/>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3" name="Oval 402"/>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nvGrpSpPr>
          <p:cNvPr id="277" name="Group 276">
            <a:extLst>
              <a:ext uri="{FF2B5EF4-FFF2-40B4-BE49-F238E27FC236}">
                <a16:creationId xmlns:a16="http://schemas.microsoft.com/office/drawing/2014/main" id="{78654135-54FE-40B0-9CDA-E8C07A9DE6A8}"/>
              </a:ext>
            </a:extLst>
          </p:cNvPr>
          <p:cNvGrpSpPr/>
          <p:nvPr/>
        </p:nvGrpSpPr>
        <p:grpSpPr>
          <a:xfrm>
            <a:off x="2996396" y="448338"/>
            <a:ext cx="1270804" cy="2371062"/>
            <a:chOff x="5309210" y="600738"/>
            <a:chExt cx="1270804" cy="2371062"/>
          </a:xfrm>
        </p:grpSpPr>
        <p:grpSp>
          <p:nvGrpSpPr>
            <p:cNvPr id="293" name="Group 292">
              <a:extLst>
                <a:ext uri="{FF2B5EF4-FFF2-40B4-BE49-F238E27FC236}">
                  <a16:creationId xmlns:a16="http://schemas.microsoft.com/office/drawing/2014/main" id="{09DBEB5D-AF97-4183-8A0D-4F55472932D0}"/>
                </a:ext>
              </a:extLst>
            </p:cNvPr>
            <p:cNvGrpSpPr/>
            <p:nvPr/>
          </p:nvGrpSpPr>
          <p:grpSpPr>
            <a:xfrm>
              <a:off x="5791200" y="600738"/>
              <a:ext cx="180774" cy="2363274"/>
              <a:chOff x="4008388" y="965526"/>
              <a:chExt cx="180774" cy="2363274"/>
            </a:xfrm>
            <a:solidFill>
              <a:srgbClr val="00FFFF"/>
            </a:solidFill>
          </p:grpSpPr>
          <p:sp>
            <p:nvSpPr>
              <p:cNvPr id="306" name="Oval 305">
                <a:extLst>
                  <a:ext uri="{FF2B5EF4-FFF2-40B4-BE49-F238E27FC236}">
                    <a16:creationId xmlns:a16="http://schemas.microsoft.com/office/drawing/2014/main" id="{42F9A931-8489-42D4-ACD2-85982D4B66F0}"/>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07" name="Oval 306">
                <a:extLst>
                  <a:ext uri="{FF2B5EF4-FFF2-40B4-BE49-F238E27FC236}">
                    <a16:creationId xmlns:a16="http://schemas.microsoft.com/office/drawing/2014/main" id="{ADB998E5-4E09-464B-BC69-9864FB8A5B87}"/>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08" name="Oval 307">
                <a:extLst>
                  <a:ext uri="{FF2B5EF4-FFF2-40B4-BE49-F238E27FC236}">
                    <a16:creationId xmlns:a16="http://schemas.microsoft.com/office/drawing/2014/main" id="{CD9F04F6-E910-4CEE-846E-F81CEC8F5DED}"/>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09" name="Oval 308">
                <a:extLst>
                  <a:ext uri="{FF2B5EF4-FFF2-40B4-BE49-F238E27FC236}">
                    <a16:creationId xmlns:a16="http://schemas.microsoft.com/office/drawing/2014/main" id="{09B3C7A5-AE8D-4FA2-A32C-763A8CD88F23}"/>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10" name="Oval 309">
                <a:extLst>
                  <a:ext uri="{FF2B5EF4-FFF2-40B4-BE49-F238E27FC236}">
                    <a16:creationId xmlns:a16="http://schemas.microsoft.com/office/drawing/2014/main" id="{51C58812-90F8-4E06-8E63-2C18BA78946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11" name="Oval 310">
                <a:extLst>
                  <a:ext uri="{FF2B5EF4-FFF2-40B4-BE49-F238E27FC236}">
                    <a16:creationId xmlns:a16="http://schemas.microsoft.com/office/drawing/2014/main" id="{DF280A3F-A4FA-4B3A-87A0-E31EB6E63CBA}"/>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12" name="Oval 311">
                <a:extLst>
                  <a:ext uri="{FF2B5EF4-FFF2-40B4-BE49-F238E27FC236}">
                    <a16:creationId xmlns:a16="http://schemas.microsoft.com/office/drawing/2014/main" id="{19F392DB-78D7-4E89-BC00-802C6964335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13" name="Oval 312">
                <a:extLst>
                  <a:ext uri="{FF2B5EF4-FFF2-40B4-BE49-F238E27FC236}">
                    <a16:creationId xmlns:a16="http://schemas.microsoft.com/office/drawing/2014/main" id="{FD1BED54-1718-4F5E-A717-B40A8BAADC61}"/>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14" name="Oval 313">
                <a:extLst>
                  <a:ext uri="{FF2B5EF4-FFF2-40B4-BE49-F238E27FC236}">
                    <a16:creationId xmlns:a16="http://schemas.microsoft.com/office/drawing/2014/main" id="{3A2E76A5-9C48-451B-A8B6-3601D31EA27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294" name="Rectangle 293">
              <a:extLst>
                <a:ext uri="{FF2B5EF4-FFF2-40B4-BE49-F238E27FC236}">
                  <a16:creationId xmlns:a16="http://schemas.microsoft.com/office/drawing/2014/main" id="{604E3AC4-3AC7-4FAA-B075-8FCD2F92D94D}"/>
                </a:ext>
              </a:extLst>
            </p:cNvPr>
            <p:cNvSpPr/>
            <p:nvPr/>
          </p:nvSpPr>
          <p:spPr>
            <a:xfrm>
              <a:off x="6110206" y="1540830"/>
              <a:ext cx="46980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2</a:t>
              </a:r>
              <a:endParaRPr lang="en-US" altLang="en-US" sz="2400" b="1" dirty="0">
                <a:cs typeface="Times New Roman" panose="02020603050405020304" pitchFamily="18" charset="0"/>
                <a:sym typeface="Symbol" panose="05050102010706020507" pitchFamily="18" charset="2"/>
              </a:endParaRPr>
            </a:p>
          </p:txBody>
        </p:sp>
        <p:grpSp>
          <p:nvGrpSpPr>
            <p:cNvPr id="295" name="Group 294">
              <a:extLst>
                <a:ext uri="{FF2B5EF4-FFF2-40B4-BE49-F238E27FC236}">
                  <a16:creationId xmlns:a16="http://schemas.microsoft.com/office/drawing/2014/main" id="{AAB5206E-3D75-4495-9D3D-B2AA053D7E35}"/>
                </a:ext>
              </a:extLst>
            </p:cNvPr>
            <p:cNvGrpSpPr/>
            <p:nvPr/>
          </p:nvGrpSpPr>
          <p:grpSpPr>
            <a:xfrm>
              <a:off x="5870228" y="608526"/>
              <a:ext cx="180774" cy="2363274"/>
              <a:chOff x="5870228" y="608526"/>
              <a:chExt cx="180774" cy="2363274"/>
            </a:xfrm>
          </p:grpSpPr>
          <p:sp>
            <p:nvSpPr>
              <p:cNvPr id="297" name="Oval 296">
                <a:extLst>
                  <a:ext uri="{FF2B5EF4-FFF2-40B4-BE49-F238E27FC236}">
                    <a16:creationId xmlns:a16="http://schemas.microsoft.com/office/drawing/2014/main" id="{FBB0D97F-13E0-4B62-829E-C4B17256A619}"/>
                  </a:ext>
                </a:extLst>
              </p:cNvPr>
              <p:cNvSpPr/>
              <p:nvPr/>
            </p:nvSpPr>
            <p:spPr>
              <a:xfrm>
                <a:off x="5870228" y="1711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8" name="Oval 297">
                <a:extLst>
                  <a:ext uri="{FF2B5EF4-FFF2-40B4-BE49-F238E27FC236}">
                    <a16:creationId xmlns:a16="http://schemas.microsoft.com/office/drawing/2014/main" id="{1D48F78B-09F3-47CD-B57E-7C6CCB267BE3}"/>
                  </a:ext>
                </a:extLst>
              </p:cNvPr>
              <p:cNvSpPr/>
              <p:nvPr/>
            </p:nvSpPr>
            <p:spPr>
              <a:xfrm>
                <a:off x="5870314" y="608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9" name="Oval 298">
                <a:extLst>
                  <a:ext uri="{FF2B5EF4-FFF2-40B4-BE49-F238E27FC236}">
                    <a16:creationId xmlns:a16="http://schemas.microsoft.com/office/drawing/2014/main" id="{1E14F5BF-3984-46CB-BB33-2EDF23B56FB9}"/>
                  </a:ext>
                </a:extLst>
              </p:cNvPr>
              <p:cNvSpPr/>
              <p:nvPr/>
            </p:nvSpPr>
            <p:spPr>
              <a:xfrm>
                <a:off x="5870400" y="910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0" name="Oval 299">
                <a:extLst>
                  <a:ext uri="{FF2B5EF4-FFF2-40B4-BE49-F238E27FC236}">
                    <a16:creationId xmlns:a16="http://schemas.microsoft.com/office/drawing/2014/main" id="{4E6634F9-64B1-4081-8687-C699497323CA}"/>
                  </a:ext>
                </a:extLst>
              </p:cNvPr>
              <p:cNvSpPr/>
              <p:nvPr/>
            </p:nvSpPr>
            <p:spPr>
              <a:xfrm>
                <a:off x="5870486"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1" name="Oval 300">
                <a:extLst>
                  <a:ext uri="{FF2B5EF4-FFF2-40B4-BE49-F238E27FC236}">
                    <a16:creationId xmlns:a16="http://schemas.microsoft.com/office/drawing/2014/main" id="{53AC916D-7FBA-4E9F-96D9-CB62C7420D68}"/>
                  </a:ext>
                </a:extLst>
              </p:cNvPr>
              <p:cNvSpPr/>
              <p:nvPr/>
            </p:nvSpPr>
            <p:spPr>
              <a:xfrm>
                <a:off x="5870572" y="1439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2" name="Oval 301">
                <a:extLst>
                  <a:ext uri="{FF2B5EF4-FFF2-40B4-BE49-F238E27FC236}">
                    <a16:creationId xmlns:a16="http://schemas.microsoft.com/office/drawing/2014/main" id="{693F644D-2D75-497A-934E-524CD64F6631}"/>
                  </a:ext>
                </a:extLst>
              </p:cNvPr>
              <p:cNvSpPr/>
              <p:nvPr/>
            </p:nvSpPr>
            <p:spPr>
              <a:xfrm>
                <a:off x="5870744" y="1968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3" name="Oval 302">
                <a:extLst>
                  <a:ext uri="{FF2B5EF4-FFF2-40B4-BE49-F238E27FC236}">
                    <a16:creationId xmlns:a16="http://schemas.microsoft.com/office/drawing/2014/main" id="{7788D2F9-4F2B-4BED-8DCF-3BE22C42763E}"/>
                  </a:ext>
                </a:extLst>
              </p:cNvPr>
              <p:cNvSpPr/>
              <p:nvPr/>
            </p:nvSpPr>
            <p:spPr>
              <a:xfrm>
                <a:off x="5870830" y="2242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4" name="Oval 303">
                <a:extLst>
                  <a:ext uri="{FF2B5EF4-FFF2-40B4-BE49-F238E27FC236}">
                    <a16:creationId xmlns:a16="http://schemas.microsoft.com/office/drawing/2014/main" id="{C73ABE54-867F-4020-9274-A00DF577D474}"/>
                  </a:ext>
                </a:extLst>
              </p:cNvPr>
              <p:cNvSpPr/>
              <p:nvPr/>
            </p:nvSpPr>
            <p:spPr>
              <a:xfrm>
                <a:off x="5870916" y="2517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05" name="Oval 304">
                <a:extLst>
                  <a:ext uri="{FF2B5EF4-FFF2-40B4-BE49-F238E27FC236}">
                    <a16:creationId xmlns:a16="http://schemas.microsoft.com/office/drawing/2014/main" id="{4B1AAE7E-21EB-451E-AA31-932BA191BB7A}"/>
                  </a:ext>
                </a:extLst>
              </p:cNvPr>
              <p:cNvSpPr/>
              <p:nvPr/>
            </p:nvSpPr>
            <p:spPr>
              <a:xfrm>
                <a:off x="5871002" y="2791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296" name="Rectangle 295">
              <a:extLst>
                <a:ext uri="{FF2B5EF4-FFF2-40B4-BE49-F238E27FC236}">
                  <a16:creationId xmlns:a16="http://schemas.microsoft.com/office/drawing/2014/main" id="{48282C04-1D7B-468C-9C93-DCFC7CBA3DEB}"/>
                </a:ext>
              </a:extLst>
            </p:cNvPr>
            <p:cNvSpPr/>
            <p:nvPr/>
          </p:nvSpPr>
          <p:spPr>
            <a:xfrm>
              <a:off x="5309210" y="1506671"/>
              <a:ext cx="442476"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y</a:t>
              </a:r>
              <a:r>
                <a:rPr lang="en-US" altLang="en-US" sz="2400" b="1" i="1" baseline="-25000" dirty="0">
                  <a:solidFill>
                    <a:srgbClr val="00FFFF"/>
                  </a:solidFill>
                  <a:cs typeface="Times New Roman" panose="02020603050405020304" pitchFamily="18" charset="0"/>
                  <a:sym typeface="Symbol" panose="05050102010706020507" pitchFamily="18" charset="2"/>
                </a:rPr>
                <a:t>1</a:t>
              </a:r>
              <a:endParaRPr lang="en-CA" sz="2400" b="1" dirty="0">
                <a:solidFill>
                  <a:srgbClr val="00FFFF"/>
                </a:solidFill>
              </a:endParaRPr>
            </a:p>
          </p:txBody>
        </p:sp>
      </p:grpSp>
      <p:sp>
        <p:nvSpPr>
          <p:cNvPr id="315" name="Rectangle 314">
            <a:extLst>
              <a:ext uri="{FF2B5EF4-FFF2-40B4-BE49-F238E27FC236}">
                <a16:creationId xmlns:a16="http://schemas.microsoft.com/office/drawing/2014/main" id="{FF88113D-71DC-4E59-A821-B2199372596C}"/>
              </a:ext>
            </a:extLst>
          </p:cNvPr>
          <p:cNvSpPr/>
          <p:nvPr/>
        </p:nvSpPr>
        <p:spPr>
          <a:xfrm>
            <a:off x="8334660" y="857250"/>
            <a:ext cx="587971" cy="1920240"/>
          </a:xfrm>
          <a:prstGeom prst="rect">
            <a:avLst/>
          </a:prstGeom>
          <a:solidFill>
            <a:schemeClr val="tx1"/>
          </a:solidFill>
          <a:ln>
            <a:noFill/>
          </a:ln>
        </p:spPr>
        <p:txBody>
          <a:bodyPr wrap="square" rtlCol="0" anchor="ctr">
            <a:spAutoFit/>
          </a:bodyPr>
          <a:lstStyle/>
          <a:p>
            <a:pPr algn="l"/>
            <a:endParaRPr lang="en-CA" sz="2400" dirty="0"/>
          </a:p>
        </p:txBody>
      </p:sp>
      <p:grpSp>
        <p:nvGrpSpPr>
          <p:cNvPr id="316" name="Group 315">
            <a:extLst>
              <a:ext uri="{FF2B5EF4-FFF2-40B4-BE49-F238E27FC236}">
                <a16:creationId xmlns:a16="http://schemas.microsoft.com/office/drawing/2014/main" id="{A347A865-94F5-46FC-AD88-74D876D760D3}"/>
              </a:ext>
            </a:extLst>
          </p:cNvPr>
          <p:cNvGrpSpPr/>
          <p:nvPr/>
        </p:nvGrpSpPr>
        <p:grpSpPr>
          <a:xfrm>
            <a:off x="7298930" y="963950"/>
            <a:ext cx="1686955" cy="1312519"/>
            <a:chOff x="7298930" y="4048620"/>
            <a:chExt cx="1686955" cy="1312519"/>
          </a:xfrm>
        </p:grpSpPr>
        <p:grpSp>
          <p:nvGrpSpPr>
            <p:cNvPr id="317" name="Group 316">
              <a:extLst>
                <a:ext uri="{FF2B5EF4-FFF2-40B4-BE49-F238E27FC236}">
                  <a16:creationId xmlns:a16="http://schemas.microsoft.com/office/drawing/2014/main" id="{15E57F04-44BC-4295-B331-325E52026F6A}"/>
                </a:ext>
              </a:extLst>
            </p:cNvPr>
            <p:cNvGrpSpPr/>
            <p:nvPr/>
          </p:nvGrpSpPr>
          <p:grpSpPr>
            <a:xfrm>
              <a:off x="7298930" y="4048620"/>
              <a:ext cx="956711" cy="1293964"/>
              <a:chOff x="7298930" y="2723753"/>
              <a:chExt cx="956711" cy="1293964"/>
            </a:xfrm>
          </p:grpSpPr>
          <p:grpSp>
            <p:nvGrpSpPr>
              <p:cNvPr id="323" name="Group 322">
                <a:extLst>
                  <a:ext uri="{FF2B5EF4-FFF2-40B4-BE49-F238E27FC236}">
                    <a16:creationId xmlns:a16="http://schemas.microsoft.com/office/drawing/2014/main" id="{94485C5F-57EF-4C3B-ADA1-A97215EA0508}"/>
                  </a:ext>
                </a:extLst>
              </p:cNvPr>
              <p:cNvGrpSpPr/>
              <p:nvPr/>
            </p:nvGrpSpPr>
            <p:grpSpPr>
              <a:xfrm>
                <a:off x="7467600" y="2723753"/>
                <a:ext cx="788041" cy="1293964"/>
                <a:chOff x="7467600" y="1696660"/>
                <a:chExt cx="788041" cy="1293964"/>
              </a:xfrm>
            </p:grpSpPr>
            <p:sp>
              <p:nvSpPr>
                <p:cNvPr id="329" name="Rectangle 328">
                  <a:extLst>
                    <a:ext uri="{FF2B5EF4-FFF2-40B4-BE49-F238E27FC236}">
                      <a16:creationId xmlns:a16="http://schemas.microsoft.com/office/drawing/2014/main" id="{8188678F-741F-4A06-8A7A-C7915F64FDDB}"/>
                    </a:ext>
                  </a:extLst>
                </p:cNvPr>
                <p:cNvSpPr/>
                <p:nvPr/>
              </p:nvSpPr>
              <p:spPr>
                <a:xfrm>
                  <a:off x="7467600" y="1696660"/>
                  <a:ext cx="5597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cat</a:t>
                  </a:r>
                  <a:endParaRPr lang="en-CA" sz="2400" dirty="0">
                    <a:solidFill>
                      <a:srgbClr val="00B050"/>
                    </a:solidFill>
                  </a:endParaRPr>
                </a:p>
              </p:txBody>
            </p:sp>
            <p:sp>
              <p:nvSpPr>
                <p:cNvPr id="330" name="Rectangle 329">
                  <a:extLst>
                    <a:ext uri="{FF2B5EF4-FFF2-40B4-BE49-F238E27FC236}">
                      <a16:creationId xmlns:a16="http://schemas.microsoft.com/office/drawing/2014/main" id="{7F875B60-19AE-4BFA-86CA-22E502C237D5}"/>
                    </a:ext>
                  </a:extLst>
                </p:cNvPr>
                <p:cNvSpPr/>
                <p:nvPr/>
              </p:nvSpPr>
              <p:spPr>
                <a:xfrm>
                  <a:off x="7482672" y="2270122"/>
                  <a:ext cx="7729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face </a:t>
                  </a:r>
                  <a:endParaRPr lang="en-CA" sz="2400" dirty="0">
                    <a:solidFill>
                      <a:srgbClr val="00B050"/>
                    </a:solidFill>
                  </a:endParaRPr>
                </a:p>
              </p:txBody>
            </p:sp>
            <p:sp>
              <p:nvSpPr>
                <p:cNvPr id="331" name="Rectangle 330">
                  <a:extLst>
                    <a:ext uri="{FF2B5EF4-FFF2-40B4-BE49-F238E27FC236}">
                      <a16:creationId xmlns:a16="http://schemas.microsoft.com/office/drawing/2014/main" id="{A65197D3-5672-4AE1-B585-F13C3F3E65B3}"/>
                    </a:ext>
                  </a:extLst>
                </p:cNvPr>
                <p:cNvSpPr/>
                <p:nvPr/>
              </p:nvSpPr>
              <p:spPr>
                <a:xfrm>
                  <a:off x="7467600" y="2528959"/>
                  <a:ext cx="628698" cy="461665"/>
                </a:xfrm>
                <a:prstGeom prst="rect">
                  <a:avLst/>
                </a:prstGeom>
              </p:spPr>
              <p:txBody>
                <a:bodyPr wrap="none">
                  <a:spAutoFit/>
                </a:bodyPr>
                <a:lstStyle/>
                <a:p>
                  <a:r>
                    <a:rPr lang="en-US" sz="2400" i="1" dirty="0">
                      <a:solidFill>
                        <a:srgbClr val="00B050"/>
                      </a:solidFill>
                      <a:sym typeface="Symbol" panose="05050102010706020507" pitchFamily="18" charset="2"/>
                    </a:rPr>
                    <a:t>fish</a:t>
                  </a:r>
                  <a:endParaRPr lang="en-CA" sz="2400" dirty="0">
                    <a:solidFill>
                      <a:srgbClr val="00B050"/>
                    </a:solidFill>
                  </a:endParaRPr>
                </a:p>
              </p:txBody>
            </p:sp>
            <p:sp>
              <p:nvSpPr>
                <p:cNvPr id="332" name="Rectangle 331">
                  <a:extLst>
                    <a:ext uri="{FF2B5EF4-FFF2-40B4-BE49-F238E27FC236}">
                      <a16:creationId xmlns:a16="http://schemas.microsoft.com/office/drawing/2014/main" id="{541B782C-4463-439F-9350-9CE6F5001D5A}"/>
                    </a:ext>
                  </a:extLst>
                </p:cNvPr>
                <p:cNvSpPr/>
                <p:nvPr/>
              </p:nvSpPr>
              <p:spPr>
                <a:xfrm>
                  <a:off x="7467600" y="1975463"/>
                  <a:ext cx="646331" cy="461665"/>
                </a:xfrm>
                <a:prstGeom prst="rect">
                  <a:avLst/>
                </a:prstGeom>
              </p:spPr>
              <p:txBody>
                <a:bodyPr wrap="none">
                  <a:spAutoFit/>
                </a:bodyPr>
                <a:lstStyle/>
                <a:p>
                  <a:r>
                    <a:rPr lang="en-US" sz="2400" i="1" dirty="0">
                      <a:solidFill>
                        <a:srgbClr val="00B050"/>
                      </a:solidFill>
                      <a:sym typeface="Symbol" panose="05050102010706020507" pitchFamily="18" charset="2"/>
                    </a:rPr>
                    <a:t>dog</a:t>
                  </a:r>
                  <a:endParaRPr lang="en-CA" sz="2400" dirty="0">
                    <a:solidFill>
                      <a:srgbClr val="00B050"/>
                    </a:solidFill>
                  </a:endParaRPr>
                </a:p>
              </p:txBody>
            </p:sp>
          </p:grpSp>
          <p:grpSp>
            <p:nvGrpSpPr>
              <p:cNvPr id="324" name="Group 323">
                <a:extLst>
                  <a:ext uri="{FF2B5EF4-FFF2-40B4-BE49-F238E27FC236}">
                    <a16:creationId xmlns:a16="http://schemas.microsoft.com/office/drawing/2014/main" id="{F6020FAE-17CD-4B66-9B2F-5B6FCB442DEA}"/>
                  </a:ext>
                </a:extLst>
              </p:cNvPr>
              <p:cNvGrpSpPr/>
              <p:nvPr/>
            </p:nvGrpSpPr>
            <p:grpSpPr>
              <a:xfrm>
                <a:off x="7298930" y="2874820"/>
                <a:ext cx="185296" cy="992125"/>
                <a:chOff x="6934200" y="3050625"/>
                <a:chExt cx="185296" cy="992125"/>
              </a:xfrm>
            </p:grpSpPr>
            <p:sp>
              <p:nvSpPr>
                <p:cNvPr id="325" name="Oval 324">
                  <a:extLst>
                    <a:ext uri="{FF2B5EF4-FFF2-40B4-BE49-F238E27FC236}">
                      <a16:creationId xmlns:a16="http://schemas.microsoft.com/office/drawing/2014/main" id="{3BB1A278-CD55-4B0A-B116-4516BCE4A384}"/>
                    </a:ext>
                  </a:extLst>
                </p:cNvPr>
                <p:cNvSpPr/>
                <p:nvPr/>
              </p:nvSpPr>
              <p:spPr>
                <a:xfrm>
                  <a:off x="6939324" y="3050625"/>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26" name="Oval 325">
                  <a:extLst>
                    <a:ext uri="{FF2B5EF4-FFF2-40B4-BE49-F238E27FC236}">
                      <a16:creationId xmlns:a16="http://schemas.microsoft.com/office/drawing/2014/main" id="{D0C5062D-02AB-4606-A410-A6CFB72EAC70}"/>
                    </a:ext>
                  </a:extLst>
                </p:cNvPr>
                <p:cNvSpPr/>
                <p:nvPr/>
              </p:nvSpPr>
              <p:spPr>
                <a:xfrm>
                  <a:off x="6939410" y="3344661"/>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27" name="Oval 326">
                  <a:extLst>
                    <a:ext uri="{FF2B5EF4-FFF2-40B4-BE49-F238E27FC236}">
                      <a16:creationId xmlns:a16="http://schemas.microsoft.com/office/drawing/2014/main" id="{40D3C381-25DC-440C-90F2-C4250E1EB987}"/>
                    </a:ext>
                  </a:extLst>
                </p:cNvPr>
                <p:cNvSpPr/>
                <p:nvPr/>
              </p:nvSpPr>
              <p:spPr>
                <a:xfrm>
                  <a:off x="6939496" y="3603553"/>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28" name="Oval 327">
                  <a:extLst>
                    <a:ext uri="{FF2B5EF4-FFF2-40B4-BE49-F238E27FC236}">
                      <a16:creationId xmlns:a16="http://schemas.microsoft.com/office/drawing/2014/main" id="{096CDD3C-9828-4004-AAC4-CB73FB0AF22A}"/>
                    </a:ext>
                  </a:extLst>
                </p:cNvPr>
                <p:cNvSpPr/>
                <p:nvPr/>
              </p:nvSpPr>
              <p:spPr>
                <a:xfrm>
                  <a:off x="6934200" y="3862750"/>
                  <a:ext cx="180000" cy="180000"/>
                </a:xfrm>
                <a:prstGeom prst="ellipse">
                  <a:avLst/>
                </a:prstGeom>
                <a:solidFill>
                  <a:srgbClr val="92D050"/>
                </a:solidFill>
                <a:ln>
                  <a:noFill/>
                </a:ln>
              </p:spPr>
              <p:txBody>
                <a:bodyPr wrap="square" rtlCol="0" anchor="ctr">
                  <a:spAutoFit/>
                </a:bodyPr>
                <a:lstStyle/>
                <a:p>
                  <a:pPr algn="l"/>
                  <a:endParaRPr lang="en-CA" sz="2400" dirty="0"/>
                </a:p>
              </p:txBody>
            </p:sp>
          </p:grpSp>
        </p:grpSp>
        <p:grpSp>
          <p:nvGrpSpPr>
            <p:cNvPr id="318" name="Group 317">
              <a:extLst>
                <a:ext uri="{FF2B5EF4-FFF2-40B4-BE49-F238E27FC236}">
                  <a16:creationId xmlns:a16="http://schemas.microsoft.com/office/drawing/2014/main" id="{CF0B3169-C5CE-4130-A7C6-9D062F5EC6D8}"/>
                </a:ext>
              </a:extLst>
            </p:cNvPr>
            <p:cNvGrpSpPr/>
            <p:nvPr/>
          </p:nvGrpSpPr>
          <p:grpSpPr>
            <a:xfrm>
              <a:off x="7962204" y="4067175"/>
              <a:ext cx="1023681" cy="1293964"/>
              <a:chOff x="7467600" y="1696660"/>
              <a:chExt cx="1023681" cy="1293964"/>
            </a:xfrm>
          </p:grpSpPr>
          <p:sp>
            <p:nvSpPr>
              <p:cNvPr id="319" name="Rectangle 318">
                <a:extLst>
                  <a:ext uri="{FF2B5EF4-FFF2-40B4-BE49-F238E27FC236}">
                    <a16:creationId xmlns:a16="http://schemas.microsoft.com/office/drawing/2014/main" id="{083FB216-2745-4C20-8F3E-545D147E3B06}"/>
                  </a:ext>
                </a:extLst>
              </p:cNvPr>
              <p:cNvSpPr/>
              <p:nvPr/>
            </p:nvSpPr>
            <p:spPr>
              <a:xfrm>
                <a:off x="7467600" y="1696660"/>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0.02</a:t>
                </a:r>
                <a:endParaRPr lang="en-CA" sz="2400" dirty="0">
                  <a:solidFill>
                    <a:srgbClr val="00B050"/>
                  </a:solidFill>
                </a:endParaRPr>
              </a:p>
            </p:txBody>
          </p:sp>
          <p:sp>
            <p:nvSpPr>
              <p:cNvPr id="320" name="Rectangle 319">
                <a:extLst>
                  <a:ext uri="{FF2B5EF4-FFF2-40B4-BE49-F238E27FC236}">
                    <a16:creationId xmlns:a16="http://schemas.microsoft.com/office/drawing/2014/main" id="{1958A909-A543-4E52-A762-BE1578D271AA}"/>
                  </a:ext>
                </a:extLst>
              </p:cNvPr>
              <p:cNvSpPr/>
              <p:nvPr/>
            </p:nvSpPr>
            <p:spPr>
              <a:xfrm>
                <a:off x="7482672" y="2270122"/>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0.05</a:t>
                </a:r>
                <a:endParaRPr lang="en-CA" sz="2400" dirty="0">
                  <a:solidFill>
                    <a:srgbClr val="00B050"/>
                  </a:solidFill>
                </a:endParaRPr>
              </a:p>
            </p:txBody>
          </p:sp>
          <p:sp>
            <p:nvSpPr>
              <p:cNvPr id="321" name="Rectangle 320">
                <a:extLst>
                  <a:ext uri="{FF2B5EF4-FFF2-40B4-BE49-F238E27FC236}">
                    <a16:creationId xmlns:a16="http://schemas.microsoft.com/office/drawing/2014/main" id="{CF85425E-C8D7-4BB8-86F4-60E754CAFFF5}"/>
                  </a:ext>
                </a:extLst>
              </p:cNvPr>
              <p:cNvSpPr/>
              <p:nvPr/>
            </p:nvSpPr>
            <p:spPr>
              <a:xfrm>
                <a:off x="7467600" y="2528959"/>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0.92</a:t>
                </a:r>
                <a:endParaRPr lang="en-CA" sz="2400" dirty="0">
                  <a:solidFill>
                    <a:srgbClr val="00B050"/>
                  </a:solidFill>
                </a:endParaRPr>
              </a:p>
            </p:txBody>
          </p:sp>
          <p:sp>
            <p:nvSpPr>
              <p:cNvPr id="322" name="Rectangle 321">
                <a:extLst>
                  <a:ext uri="{FF2B5EF4-FFF2-40B4-BE49-F238E27FC236}">
                    <a16:creationId xmlns:a16="http://schemas.microsoft.com/office/drawing/2014/main" id="{EC4A3E6B-37B9-4C73-8381-4008EA91A46A}"/>
                  </a:ext>
                </a:extLst>
              </p:cNvPr>
              <p:cNvSpPr/>
              <p:nvPr/>
            </p:nvSpPr>
            <p:spPr>
              <a:xfrm>
                <a:off x="7467600" y="1975463"/>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0.01</a:t>
                </a:r>
                <a:endParaRPr lang="en-CA" sz="2400" dirty="0">
                  <a:solidFill>
                    <a:srgbClr val="00B050"/>
                  </a:solidFill>
                </a:endParaRPr>
              </a:p>
            </p:txBody>
          </p:sp>
        </p:grpSp>
      </p:grpSp>
      <p:sp>
        <p:nvSpPr>
          <p:cNvPr id="333" name="Text Box 33">
            <a:extLst>
              <a:ext uri="{FF2B5EF4-FFF2-40B4-BE49-F238E27FC236}">
                <a16:creationId xmlns:a16="http://schemas.microsoft.com/office/drawing/2014/main" id="{36DDE9D4-A8BE-4277-BBCB-D12CFAE599C2}"/>
              </a:ext>
            </a:extLst>
          </p:cNvPr>
          <p:cNvSpPr txBox="1">
            <a:spLocks noChangeArrowheads="1"/>
          </p:cNvSpPr>
          <p:nvPr/>
        </p:nvSpPr>
        <p:spPr bwMode="auto">
          <a:xfrm>
            <a:off x="6629400" y="-76200"/>
            <a:ext cx="25907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Many Layers</a:t>
            </a:r>
            <a:endParaRPr lang="en-CA"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11869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8"/>
                                        </p:tgtEl>
                                        <p:attrNameLst>
                                          <p:attrName>style.visibility</p:attrName>
                                        </p:attrNameLst>
                                      </p:cBhvr>
                                      <p:to>
                                        <p:strVal val="visible"/>
                                      </p:to>
                                    </p:set>
                                    <p:anim calcmode="lin" valueType="num">
                                      <p:cBhvr additive="base">
                                        <p:cTn id="7" dur="500" fill="hold"/>
                                        <p:tgtEl>
                                          <p:spTgt spid="288"/>
                                        </p:tgtEl>
                                        <p:attrNameLst>
                                          <p:attrName>ppt_x</p:attrName>
                                        </p:attrNameLst>
                                      </p:cBhvr>
                                      <p:tavLst>
                                        <p:tav tm="0">
                                          <p:val>
                                            <p:strVal val="0-#ppt_w/2"/>
                                          </p:val>
                                        </p:tav>
                                        <p:tav tm="100000">
                                          <p:val>
                                            <p:strVal val="#ppt_x"/>
                                          </p:val>
                                        </p:tav>
                                      </p:tavLst>
                                    </p:anim>
                                    <p:anim calcmode="lin" valueType="num">
                                      <p:cBhvr additive="base">
                                        <p:cTn id="8" dur="500" fill="hold"/>
                                        <p:tgtEl>
                                          <p:spTgt spid="28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78"/>
                                        </p:tgtEl>
                                        <p:attrNameLst>
                                          <p:attrName>style.visibility</p:attrName>
                                        </p:attrNameLst>
                                      </p:cBhvr>
                                      <p:to>
                                        <p:strVal val="visible"/>
                                      </p:to>
                                    </p:set>
                                    <p:anim calcmode="lin" valueType="num">
                                      <p:cBhvr additive="base">
                                        <p:cTn id="11" dur="500" fill="hold"/>
                                        <p:tgtEl>
                                          <p:spTgt spid="278"/>
                                        </p:tgtEl>
                                        <p:attrNameLst>
                                          <p:attrName>ppt_x</p:attrName>
                                        </p:attrNameLst>
                                      </p:cBhvr>
                                      <p:tavLst>
                                        <p:tav tm="0">
                                          <p:val>
                                            <p:strVal val="0-#ppt_w/2"/>
                                          </p:val>
                                        </p:tav>
                                        <p:tav tm="100000">
                                          <p:val>
                                            <p:strVal val="#ppt_x"/>
                                          </p:val>
                                        </p:tav>
                                      </p:tavLst>
                                    </p:anim>
                                    <p:anim calcmode="lin" valueType="num">
                                      <p:cBhvr additive="base">
                                        <p:cTn id="12" dur="500" fill="hold"/>
                                        <p:tgtEl>
                                          <p:spTgt spid="27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87">
                                            <p:txEl>
                                              <p:pRg st="0" end="0"/>
                                            </p:txEl>
                                          </p:spTgt>
                                        </p:tgtEl>
                                        <p:attrNameLst>
                                          <p:attrName>style.visibility</p:attrName>
                                        </p:attrNameLst>
                                      </p:cBhvr>
                                      <p:to>
                                        <p:strVal val="visible"/>
                                      </p:to>
                                    </p:set>
                                    <p:anim calcmode="lin" valueType="num">
                                      <p:cBhvr additive="base">
                                        <p:cTn id="15" dur="500" fill="hold"/>
                                        <p:tgtEl>
                                          <p:spTgt spid="18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8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5"/>
                                        </p:tgtEl>
                                        <p:attrNameLst>
                                          <p:attrName>style.visibility</p:attrName>
                                        </p:attrNameLst>
                                      </p:cBhvr>
                                      <p:to>
                                        <p:strVal val="visible"/>
                                      </p:to>
                                    </p:set>
                                    <p:anim calcmode="lin" valueType="num">
                                      <p:cBhvr additive="base">
                                        <p:cTn id="21" dur="500" fill="hold"/>
                                        <p:tgtEl>
                                          <p:spTgt spid="85"/>
                                        </p:tgtEl>
                                        <p:attrNameLst>
                                          <p:attrName>ppt_x</p:attrName>
                                        </p:attrNameLst>
                                      </p:cBhvr>
                                      <p:tavLst>
                                        <p:tav tm="0">
                                          <p:val>
                                            <p:strVal val="0-#ppt_w/2"/>
                                          </p:val>
                                        </p:tav>
                                        <p:tav tm="100000">
                                          <p:val>
                                            <p:strVal val="#ppt_x"/>
                                          </p:val>
                                        </p:tav>
                                      </p:tavLst>
                                    </p:anim>
                                    <p:anim calcmode="lin" valueType="num">
                                      <p:cBhvr additive="base">
                                        <p:cTn id="22"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87">
                                            <p:txEl>
                                              <p:pRg st="1" end="1"/>
                                            </p:txEl>
                                          </p:spTgt>
                                        </p:tgtEl>
                                        <p:attrNameLst>
                                          <p:attrName>style.visibility</p:attrName>
                                        </p:attrNameLst>
                                      </p:cBhvr>
                                      <p:to>
                                        <p:strVal val="visible"/>
                                      </p:to>
                                    </p:set>
                                    <p:anim calcmode="lin" valueType="num">
                                      <p:cBhvr additive="base">
                                        <p:cTn id="27" dur="500" fill="hold"/>
                                        <p:tgtEl>
                                          <p:spTgt spid="187">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8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0-#ppt_w/2"/>
                                          </p:val>
                                        </p:tav>
                                        <p:tav tm="100000">
                                          <p:val>
                                            <p:strVal val="#ppt_x"/>
                                          </p:val>
                                        </p:tav>
                                      </p:tavLst>
                                    </p:anim>
                                    <p:anim calcmode="lin" valueType="num">
                                      <p:cBhvr additive="base">
                                        <p:cTn id="34" dur="500" fill="hold"/>
                                        <p:tgtEl>
                                          <p:spTgt spid="2"/>
                                        </p:tgtEl>
                                        <p:attrNameLst>
                                          <p:attrName>ppt_y</p:attrName>
                                        </p:attrNameLst>
                                      </p:cBhvr>
                                      <p:tavLst>
                                        <p:tav tm="0">
                                          <p:val>
                                            <p:strVal val="#ppt_y"/>
                                          </p:val>
                                        </p:tav>
                                        <p:tav tm="100000">
                                          <p:val>
                                            <p:strVal val="#ppt_y"/>
                                          </p:val>
                                        </p:tav>
                                      </p:tavLst>
                                    </p:anim>
                                  </p:childTnLst>
                                </p:cTn>
                              </p:par>
                              <p:par>
                                <p:cTn id="35" presetID="1" presetClass="exit" presetSubtype="0" fill="hold" nodeType="withEffect">
                                  <p:stCondLst>
                                    <p:cond delay="0"/>
                                  </p:stCondLst>
                                  <p:childTnLst>
                                    <p:set>
                                      <p:cBhvr>
                                        <p:cTn id="36" dur="1" fill="hold">
                                          <p:stCondLst>
                                            <p:cond delay="0"/>
                                          </p:stCondLst>
                                        </p:cTn>
                                        <p:tgtEl>
                                          <p:spTgt spid="288"/>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87">
                                            <p:txEl>
                                              <p:pRg st="2" end="2"/>
                                            </p:txEl>
                                          </p:spTgt>
                                        </p:tgtEl>
                                        <p:attrNameLst>
                                          <p:attrName>style.visibility</p:attrName>
                                        </p:attrNameLst>
                                      </p:cBhvr>
                                      <p:to>
                                        <p:strVal val="visible"/>
                                      </p:to>
                                    </p:set>
                                    <p:anim calcmode="lin" valueType="num">
                                      <p:cBhvr additive="base">
                                        <p:cTn id="41" dur="500" fill="hold"/>
                                        <p:tgtEl>
                                          <p:spTgt spid="187">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8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87">
                                            <p:txEl>
                                              <p:pRg st="3" end="3"/>
                                            </p:txEl>
                                          </p:spTgt>
                                        </p:tgtEl>
                                        <p:attrNameLst>
                                          <p:attrName>style.visibility</p:attrName>
                                        </p:attrNameLst>
                                      </p:cBhvr>
                                      <p:to>
                                        <p:strVal val="visible"/>
                                      </p:to>
                                    </p:set>
                                    <p:anim calcmode="lin" valueType="num">
                                      <p:cBhvr additive="base">
                                        <p:cTn id="47" dur="500" fill="hold"/>
                                        <p:tgtEl>
                                          <p:spTgt spid="187">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8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87">
                                            <p:txEl>
                                              <p:pRg st="4" end="4"/>
                                            </p:txEl>
                                          </p:spTgt>
                                        </p:tgtEl>
                                        <p:attrNameLst>
                                          <p:attrName>style.visibility</p:attrName>
                                        </p:attrNameLst>
                                      </p:cBhvr>
                                      <p:to>
                                        <p:strVal val="visible"/>
                                      </p:to>
                                    </p:set>
                                    <p:anim calcmode="lin" valueType="num">
                                      <p:cBhvr additive="base">
                                        <p:cTn id="53" dur="500" fill="hold"/>
                                        <p:tgtEl>
                                          <p:spTgt spid="187">
                                            <p:txEl>
                                              <p:pRg st="4" end="4"/>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87">
                                            <p:txEl>
                                              <p:pRg st="4" end="4"/>
                                            </p:txEl>
                                          </p:spTgt>
                                        </p:tgtEl>
                                        <p:attrNameLst>
                                          <p:attrName>ppt_y</p:attrName>
                                        </p:attrNameLst>
                                      </p:cBhvr>
                                      <p:tavLst>
                                        <p:tav tm="0">
                                          <p:val>
                                            <p:strVal val="#ppt_y"/>
                                          </p:val>
                                        </p:tav>
                                        <p:tav tm="100000">
                                          <p:val>
                                            <p:strVal val="#ppt_y"/>
                                          </p:val>
                                        </p:tav>
                                      </p:tavLst>
                                    </p:anim>
                                  </p:childTnLst>
                                </p:cTn>
                              </p:par>
                              <p:par>
                                <p:cTn id="55" presetID="1" presetClass="entr" presetSubtype="0" fill="hold" nodeType="withEffect">
                                  <p:stCondLst>
                                    <p:cond delay="0"/>
                                  </p:stCondLst>
                                  <p:childTnLst>
                                    <p:set>
                                      <p:cBhvr>
                                        <p:cTn id="56" dur="1" fill="hold">
                                          <p:stCondLst>
                                            <p:cond delay="0"/>
                                          </p:stCondLst>
                                        </p:cTn>
                                        <p:tgtEl>
                                          <p:spTgt spid="277"/>
                                        </p:tgtEl>
                                        <p:attrNameLst>
                                          <p:attrName>style.visibility</p:attrName>
                                        </p:attrNameLst>
                                      </p:cBhvr>
                                      <p:to>
                                        <p:strVal val="visible"/>
                                      </p:to>
                                    </p:set>
                                  </p:childTnLst>
                                </p:cTn>
                              </p:par>
                              <p:par>
                                <p:cTn id="57" presetID="1" presetClass="exit" presetSubtype="0" fill="hold" nodeType="withEffect">
                                  <p:stCondLst>
                                    <p:cond delay="0"/>
                                  </p:stCondLst>
                                  <p:childTnLst>
                                    <p:set>
                                      <p:cBhvr>
                                        <p:cTn id="58" dur="1" fill="hold">
                                          <p:stCondLst>
                                            <p:cond delay="0"/>
                                          </p:stCondLst>
                                        </p:cTn>
                                        <p:tgtEl>
                                          <p:spTgt spid="278"/>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95"/>
                                        </p:tgtEl>
                                        <p:attrNameLst>
                                          <p:attrName>style.visibility</p:attrName>
                                        </p:attrNameLst>
                                      </p:cBhvr>
                                      <p:to>
                                        <p:strVal val="visible"/>
                                      </p:to>
                                    </p:set>
                                    <p:anim calcmode="lin" valueType="num">
                                      <p:cBhvr additive="base">
                                        <p:cTn id="65" dur="500" fill="hold"/>
                                        <p:tgtEl>
                                          <p:spTgt spid="95"/>
                                        </p:tgtEl>
                                        <p:attrNameLst>
                                          <p:attrName>ppt_x</p:attrName>
                                        </p:attrNameLst>
                                      </p:cBhvr>
                                      <p:tavLst>
                                        <p:tav tm="0">
                                          <p:val>
                                            <p:strVal val="0-#ppt_w/2"/>
                                          </p:val>
                                        </p:tav>
                                        <p:tav tm="100000">
                                          <p:val>
                                            <p:strVal val="#ppt_x"/>
                                          </p:val>
                                        </p:tav>
                                      </p:tavLst>
                                    </p:anim>
                                    <p:anim calcmode="lin" valueType="num">
                                      <p:cBhvr additive="base">
                                        <p:cTn id="66" dur="500" fill="hold"/>
                                        <p:tgtEl>
                                          <p:spTgt spid="95"/>
                                        </p:tgtEl>
                                        <p:attrNameLst>
                                          <p:attrName>ppt_y</p:attrName>
                                        </p:attrNameLst>
                                      </p:cBhvr>
                                      <p:tavLst>
                                        <p:tav tm="0">
                                          <p:val>
                                            <p:strVal val="#ppt_y"/>
                                          </p:val>
                                        </p:tav>
                                        <p:tav tm="100000">
                                          <p:val>
                                            <p:strVal val="#ppt_y"/>
                                          </p:val>
                                        </p:tav>
                                      </p:tavLst>
                                    </p:anim>
                                  </p:childTnLst>
                                </p:cTn>
                              </p:par>
                              <p:par>
                                <p:cTn id="67" presetID="1" presetClass="exit" presetSubtype="0" fill="hold" nodeType="withEffect">
                                  <p:stCondLst>
                                    <p:cond delay="0"/>
                                  </p:stCondLst>
                                  <p:childTnLst>
                                    <p:set>
                                      <p:cBhvr>
                                        <p:cTn id="68" dur="1" fill="hold">
                                          <p:stCondLst>
                                            <p:cond delay="0"/>
                                          </p:stCondLst>
                                        </p:cTn>
                                        <p:tgtEl>
                                          <p:spTgt spid="277"/>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223"/>
                                        </p:tgtEl>
                                        <p:attrNameLst>
                                          <p:attrName>style.visibility</p:attrName>
                                        </p:attrNameLst>
                                      </p:cBhvr>
                                      <p:to>
                                        <p:strVal val="visible"/>
                                      </p:to>
                                    </p:set>
                                    <p:anim calcmode="lin" valueType="num">
                                      <p:cBhvr additive="base">
                                        <p:cTn id="73" dur="500" fill="hold"/>
                                        <p:tgtEl>
                                          <p:spTgt spid="223"/>
                                        </p:tgtEl>
                                        <p:attrNameLst>
                                          <p:attrName>ppt_x</p:attrName>
                                        </p:attrNameLst>
                                      </p:cBhvr>
                                      <p:tavLst>
                                        <p:tav tm="0">
                                          <p:val>
                                            <p:strVal val="0-#ppt_w/2"/>
                                          </p:val>
                                        </p:tav>
                                        <p:tav tm="100000">
                                          <p:val>
                                            <p:strVal val="#ppt_x"/>
                                          </p:val>
                                        </p:tav>
                                      </p:tavLst>
                                    </p:anim>
                                    <p:anim calcmode="lin" valueType="num">
                                      <p:cBhvr additive="base">
                                        <p:cTn id="74" dur="500" fill="hold"/>
                                        <p:tgtEl>
                                          <p:spTgt spid="223"/>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9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347"/>
                                        </p:tgtEl>
                                        <p:attrNameLst>
                                          <p:attrName>style.visibility</p:attrName>
                                        </p:attrNameLst>
                                      </p:cBhvr>
                                      <p:to>
                                        <p:strVal val="visible"/>
                                      </p:to>
                                    </p:set>
                                    <p:anim calcmode="lin" valueType="num">
                                      <p:cBhvr additive="base">
                                        <p:cTn id="81" dur="500" fill="hold"/>
                                        <p:tgtEl>
                                          <p:spTgt spid="347"/>
                                        </p:tgtEl>
                                        <p:attrNameLst>
                                          <p:attrName>ppt_x</p:attrName>
                                        </p:attrNameLst>
                                      </p:cBhvr>
                                      <p:tavLst>
                                        <p:tav tm="0">
                                          <p:val>
                                            <p:strVal val="0-#ppt_w/2"/>
                                          </p:val>
                                        </p:tav>
                                        <p:tav tm="100000">
                                          <p:val>
                                            <p:strVal val="#ppt_x"/>
                                          </p:val>
                                        </p:tav>
                                      </p:tavLst>
                                    </p:anim>
                                    <p:anim calcmode="lin" valueType="num">
                                      <p:cBhvr additive="base">
                                        <p:cTn id="82" dur="500" fill="hold"/>
                                        <p:tgtEl>
                                          <p:spTgt spid="347"/>
                                        </p:tgtEl>
                                        <p:attrNameLst>
                                          <p:attrName>ppt_y</p:attrName>
                                        </p:attrNameLst>
                                      </p:cBhvr>
                                      <p:tavLst>
                                        <p:tav tm="0">
                                          <p:val>
                                            <p:strVal val="#ppt_y"/>
                                          </p:val>
                                        </p:tav>
                                        <p:tav tm="100000">
                                          <p:val>
                                            <p:strVal val="#ppt_y"/>
                                          </p:val>
                                        </p:tav>
                                      </p:tavLst>
                                    </p:anim>
                                  </p:childTnLst>
                                </p:cTn>
                              </p:par>
                              <p:par>
                                <p:cTn id="83" presetID="1" presetClass="exit" presetSubtype="0" fill="hold" nodeType="withEffect">
                                  <p:stCondLst>
                                    <p:cond delay="0"/>
                                  </p:stCondLst>
                                  <p:childTnLst>
                                    <p:set>
                                      <p:cBhvr>
                                        <p:cTn id="84" dur="1" fill="hold">
                                          <p:stCondLst>
                                            <p:cond delay="0"/>
                                          </p:stCondLst>
                                        </p:cTn>
                                        <p:tgtEl>
                                          <p:spTgt spid="223"/>
                                        </p:tgtEl>
                                        <p:attrNameLst>
                                          <p:attrName>style.visibility</p:attrName>
                                        </p:attrNameLst>
                                      </p:cBhvr>
                                      <p:to>
                                        <p:strVal val="hidden"/>
                                      </p:to>
                                    </p:set>
                                  </p:childTnLst>
                                </p:cTn>
                              </p:par>
                              <p:par>
                                <p:cTn id="85" presetID="2" presetClass="entr" presetSubtype="8" fill="hold" nodeType="withEffect">
                                  <p:stCondLst>
                                    <p:cond delay="0"/>
                                  </p:stCondLst>
                                  <p:childTnLst>
                                    <p:set>
                                      <p:cBhvr>
                                        <p:cTn id="86" dur="1" fill="hold">
                                          <p:stCondLst>
                                            <p:cond delay="0"/>
                                          </p:stCondLst>
                                        </p:cTn>
                                        <p:tgtEl>
                                          <p:spTgt spid="187">
                                            <p:txEl>
                                              <p:pRg st="5" end="5"/>
                                            </p:txEl>
                                          </p:spTgt>
                                        </p:tgtEl>
                                        <p:attrNameLst>
                                          <p:attrName>style.visibility</p:attrName>
                                        </p:attrNameLst>
                                      </p:cBhvr>
                                      <p:to>
                                        <p:strVal val="visible"/>
                                      </p:to>
                                    </p:set>
                                    <p:anim calcmode="lin" valueType="num">
                                      <p:cBhvr additive="base">
                                        <p:cTn id="87" dur="500" fill="hold"/>
                                        <p:tgtEl>
                                          <p:spTgt spid="187">
                                            <p:txEl>
                                              <p:pRg st="5" end="5"/>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8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391"/>
                                        </p:tgtEl>
                                        <p:attrNameLst>
                                          <p:attrName>style.visibility</p:attrName>
                                        </p:attrNameLst>
                                      </p:cBhvr>
                                      <p:to>
                                        <p:strVal val="visible"/>
                                      </p:to>
                                    </p:set>
                                    <p:anim calcmode="lin" valueType="num">
                                      <p:cBhvr additive="base">
                                        <p:cTn id="93" dur="500" fill="hold"/>
                                        <p:tgtEl>
                                          <p:spTgt spid="391"/>
                                        </p:tgtEl>
                                        <p:attrNameLst>
                                          <p:attrName>ppt_x</p:attrName>
                                        </p:attrNameLst>
                                      </p:cBhvr>
                                      <p:tavLst>
                                        <p:tav tm="0">
                                          <p:val>
                                            <p:strVal val="0-#ppt_w/2"/>
                                          </p:val>
                                        </p:tav>
                                        <p:tav tm="100000">
                                          <p:val>
                                            <p:strVal val="#ppt_x"/>
                                          </p:val>
                                        </p:tav>
                                      </p:tavLst>
                                    </p:anim>
                                    <p:anim calcmode="lin" valueType="num">
                                      <p:cBhvr additive="base">
                                        <p:cTn id="94" dur="500" fill="hold"/>
                                        <p:tgtEl>
                                          <p:spTgt spid="391"/>
                                        </p:tgtEl>
                                        <p:attrNameLst>
                                          <p:attrName>ppt_y</p:attrName>
                                        </p:attrNameLst>
                                      </p:cBhvr>
                                      <p:tavLst>
                                        <p:tav tm="0">
                                          <p:val>
                                            <p:strVal val="#ppt_y"/>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347"/>
                                        </p:tgtEl>
                                        <p:attrNameLst>
                                          <p:attrName>style.visibility</p:attrName>
                                        </p:attrNameLst>
                                      </p:cBhvr>
                                      <p:to>
                                        <p:strVal val="hidden"/>
                                      </p:to>
                                    </p:set>
                                  </p:childTnLst>
                                </p:cTn>
                              </p:par>
                              <p:par>
                                <p:cTn id="97" presetID="1" presetClass="entr" presetSubtype="0" fill="hold" grpId="0" nodeType="withEffect">
                                  <p:stCondLst>
                                    <p:cond delay="0"/>
                                  </p:stCondLst>
                                  <p:childTnLst>
                                    <p:set>
                                      <p:cBhvr>
                                        <p:cTn id="98" dur="1" fill="hold">
                                          <p:stCondLst>
                                            <p:cond delay="0"/>
                                          </p:stCondLst>
                                        </p:cTn>
                                        <p:tgtEl>
                                          <p:spTgt spid="315"/>
                                        </p:tgtEl>
                                        <p:attrNameLst>
                                          <p:attrName>style.visibility</p:attrName>
                                        </p:attrNameLst>
                                      </p:cBhvr>
                                      <p:to>
                                        <p:strVal val="visible"/>
                                      </p:to>
                                    </p:set>
                                  </p:childTnLst>
                                </p:cTn>
                              </p:par>
                              <p:par>
                                <p:cTn id="99" presetID="2" presetClass="entr" presetSubtype="8" fill="hold" grpId="0" nodeType="withEffect">
                                  <p:stCondLst>
                                    <p:cond delay="0"/>
                                  </p:stCondLst>
                                  <p:childTnLst>
                                    <p:set>
                                      <p:cBhvr>
                                        <p:cTn id="100" dur="1" fill="hold">
                                          <p:stCondLst>
                                            <p:cond delay="0"/>
                                          </p:stCondLst>
                                        </p:cTn>
                                        <p:tgtEl>
                                          <p:spTgt spid="188"/>
                                        </p:tgtEl>
                                        <p:attrNameLst>
                                          <p:attrName>style.visibility</p:attrName>
                                        </p:attrNameLst>
                                      </p:cBhvr>
                                      <p:to>
                                        <p:strVal val="visible"/>
                                      </p:to>
                                    </p:set>
                                    <p:anim calcmode="lin" valueType="num">
                                      <p:cBhvr additive="base">
                                        <p:cTn id="101" dur="500" fill="hold"/>
                                        <p:tgtEl>
                                          <p:spTgt spid="188"/>
                                        </p:tgtEl>
                                        <p:attrNameLst>
                                          <p:attrName>ppt_x</p:attrName>
                                        </p:attrNameLst>
                                      </p:cBhvr>
                                      <p:tavLst>
                                        <p:tav tm="0">
                                          <p:val>
                                            <p:strVal val="0-#ppt_w/2"/>
                                          </p:val>
                                        </p:tav>
                                        <p:tav tm="100000">
                                          <p:val>
                                            <p:strVal val="#ppt_x"/>
                                          </p:val>
                                        </p:tav>
                                      </p:tavLst>
                                    </p:anim>
                                    <p:anim calcmode="lin" valueType="num">
                                      <p:cBhvr additive="base">
                                        <p:cTn id="102" dur="500" fill="hold"/>
                                        <p:tgtEl>
                                          <p:spTgt spid="188"/>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190"/>
                                        </p:tgtEl>
                                        <p:attrNameLst>
                                          <p:attrName>style.visibility</p:attrName>
                                        </p:attrNameLst>
                                      </p:cBhvr>
                                      <p:to>
                                        <p:strVal val="visible"/>
                                      </p:to>
                                    </p:set>
                                    <p:anim calcmode="lin" valueType="num">
                                      <p:cBhvr additive="base">
                                        <p:cTn id="107" dur="500" fill="hold"/>
                                        <p:tgtEl>
                                          <p:spTgt spid="190"/>
                                        </p:tgtEl>
                                        <p:attrNameLst>
                                          <p:attrName>ppt_x</p:attrName>
                                        </p:attrNameLst>
                                      </p:cBhvr>
                                      <p:tavLst>
                                        <p:tav tm="0">
                                          <p:val>
                                            <p:strVal val="0-#ppt_w/2"/>
                                          </p:val>
                                        </p:tav>
                                        <p:tav tm="100000">
                                          <p:val>
                                            <p:strVal val="#ppt_x"/>
                                          </p:val>
                                        </p:tav>
                                      </p:tavLst>
                                    </p:anim>
                                    <p:anim calcmode="lin" valueType="num">
                                      <p:cBhvr additive="base">
                                        <p:cTn id="108" dur="500" fill="hold"/>
                                        <p:tgtEl>
                                          <p:spTgt spid="1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8" grpId="0"/>
      <p:bldP spid="190" grpId="0"/>
      <p:bldP spid="315" grpId="0" animBg="1"/>
    </p:bld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779780" y="609600"/>
            <a:ext cx="7373620" cy="2819400"/>
          </a:xfrm>
          <a:prstGeom prst="rect">
            <a:avLst/>
          </a:prstGeom>
          <a:solidFill>
            <a:schemeClr val="tx1"/>
          </a:solidFill>
          <a:ln>
            <a:noFill/>
          </a:ln>
        </p:spPr>
        <p:txBody>
          <a:bodyPr wrap="square" rtlCol="0" anchor="ctr">
            <a:spAutoFit/>
          </a:bodyPr>
          <a:lstStyle/>
          <a:p>
            <a:pPr algn="l"/>
            <a:endParaRPr lang="en-CA" sz="2400" dirty="0"/>
          </a:p>
        </p:txBody>
      </p:sp>
      <p:sp>
        <p:nvSpPr>
          <p:cNvPr id="3" name="Rectangle 2"/>
          <p:cNvSpPr/>
          <p:nvPr/>
        </p:nvSpPr>
        <p:spPr>
          <a:xfrm>
            <a:off x="1239981" y="20796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3678381" y="22320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2367514" y="1317427"/>
                <a:ext cx="3181232" cy="1094339"/>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r>
                          <a:rPr lang="en-CA" sz="3200" b="0" i="1" smtClean="0">
                            <a:solidFill>
                              <a:schemeClr val="bg2"/>
                            </a:solidFill>
                            <a:latin typeface="Cambria Math" panose="02040503050406030204" pitchFamily="18" charset="0"/>
                          </a:rPr>
                          <m:t>𝑀</m:t>
                        </m:r>
                      </m:e>
                      <m:sub>
                        <m:r>
                          <a:rPr lang="en-CA" sz="3200" b="0" i="1" smtClean="0">
                            <a:solidFill>
                              <a:schemeClr val="bg2"/>
                            </a:solidFill>
                            <a:latin typeface="Cambria Math" panose="02040503050406030204" pitchFamily="18" charset="0"/>
                          </a:rPr>
                          <m:t>𝑗</m:t>
                        </m:r>
                      </m:sub>
                    </m:sSub>
                    <m:r>
                      <a:rPr lang="en-CA" sz="3200" b="0" i="1" smtClean="0">
                        <a:solidFill>
                          <a:schemeClr val="bg2"/>
                        </a:solidFill>
                        <a:latin typeface="Cambria Math" panose="02040503050406030204" pitchFamily="18" charset="0"/>
                        <a:sym typeface="Symbol" panose="05050102010706020507" pitchFamily="18" charset="2"/>
                      </a:rPr>
                      <m:t>= </m:t>
                    </m:r>
                    <m:f>
                      <m:fPr>
                        <m:ctrlPr>
                          <a:rPr lang="en-CA" sz="3200" b="0" i="1" smtClean="0">
                            <a:solidFill>
                              <a:schemeClr val="bg2"/>
                            </a:solidFill>
                            <a:latin typeface="Cambria Math" panose="02040503050406030204" pitchFamily="18" charset="0"/>
                            <a:sym typeface="Symbol" panose="05050102010706020507" pitchFamily="18" charset="2"/>
                          </a:rPr>
                        </m:ctrlPr>
                      </m:fPr>
                      <m:num>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Sup>
                              <m:sSubSupPr>
                                <m:ctrlPr>
                                  <a:rPr lang="en-CA" sz="3200" b="0" i="1" smtClean="0">
                                    <a:solidFill>
                                      <a:schemeClr val="bg2"/>
                                    </a:solidFill>
                                    <a:latin typeface="Cambria Math" panose="02040503050406030204" pitchFamily="18" charset="0"/>
                                    <a:sym typeface="Symbol" panose="05050102010706020507" pitchFamily="18" charset="2"/>
                                  </a:rPr>
                                </m:ctrlPr>
                              </m:sSubSup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𝑗</m:t>
                                </m:r>
                              </m:sub>
                              <m:sup/>
                            </m:sSubSup>
                          </m:sup>
                        </m:sSup>
                      </m:num>
                      <m:den>
                        <m:nary>
                          <m:naryPr>
                            <m:chr m:val="∑"/>
                            <m:supHide m:val="on"/>
                            <m:ctrlPr>
                              <a:rPr lang="en-CA" sz="3200" b="0" i="1" smtClean="0">
                                <a:solidFill>
                                  <a:schemeClr val="bg2"/>
                                </a:solidFill>
                                <a:latin typeface="Cambria Math" panose="02040503050406030204" pitchFamily="18" charset="0"/>
                                <a:sym typeface="Symbol" panose="05050102010706020507" pitchFamily="18" charset="2"/>
                              </a:rPr>
                            </m:ctrlPr>
                          </m:naryPr>
                          <m:sub>
                            <m:r>
                              <m:rPr>
                                <m:brk m:alnAt="7"/>
                              </m:rPr>
                              <a:rPr lang="en-CA" sz="3200" b="0" i="1" smtClean="0">
                                <a:solidFill>
                                  <a:schemeClr val="bg2"/>
                                </a:solidFill>
                                <a:latin typeface="Cambria Math" panose="02040503050406030204" pitchFamily="18" charset="0"/>
                                <a:sym typeface="Symbol" panose="05050102010706020507" pitchFamily="18" charset="2"/>
                              </a:rPr>
                              <m:t>𝑘</m:t>
                            </m:r>
                            <m:r>
                              <a:rPr lang="en-CA" sz="3200" b="0" i="1" smtClean="0">
                                <a:solidFill>
                                  <a:schemeClr val="bg2"/>
                                </a:solidFill>
                                <a:latin typeface="Cambria Math" panose="02040503050406030204" pitchFamily="18" charset="0"/>
                                <a:sym typeface="Symbol" panose="05050102010706020507" pitchFamily="18" charset="2"/>
                              </a:rPr>
                              <m:t>=1..</m:t>
                            </m:r>
                            <m:r>
                              <a:rPr lang="en-CA" sz="3200" b="0" i="1" smtClean="0">
                                <a:solidFill>
                                  <a:schemeClr val="bg2"/>
                                </a:solidFill>
                                <a:latin typeface="Cambria Math" panose="02040503050406030204" pitchFamily="18" charset="0"/>
                                <a:sym typeface="Symbol" panose="05050102010706020507" pitchFamily="18" charset="2"/>
                              </a:rPr>
                              <m:t>𝑐</m:t>
                            </m:r>
                          </m:sub>
                          <m:sup/>
                          <m:e>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
                                  <m:sSubPr>
                                    <m:ctrlPr>
                                      <a:rPr lang="en-CA" sz="3200" b="0" i="1" smtClean="0">
                                        <a:solidFill>
                                          <a:schemeClr val="bg2"/>
                                        </a:solidFill>
                                        <a:latin typeface="Cambria Math" panose="02040503050406030204" pitchFamily="18" charset="0"/>
                                        <a:sym typeface="Symbol" panose="05050102010706020507" pitchFamily="18" charset="2"/>
                                      </a:rPr>
                                    </m:ctrlPr>
                                  </m:sSub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𝑘</m:t>
                                    </m:r>
                                  </m:sub>
                                </m:sSub>
                              </m:sup>
                            </m:sSup>
                          </m:e>
                        </m:nary>
                      </m:den>
                    </m:f>
                  </m:oMath>
                </a14:m>
                <a:endParaRPr lang="en-CA" sz="32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367514" y="1317427"/>
                <a:ext cx="3181232" cy="1094339"/>
              </a:xfrm>
              <a:prstGeom prst="rect">
                <a:avLst/>
              </a:prstGeom>
              <a:blipFill>
                <a:blip r:embed="rId2"/>
                <a:stretch>
                  <a:fillRect/>
                </a:stretch>
              </a:blipFill>
            </p:spPr>
            <p:txBody>
              <a:bodyPr/>
              <a:lstStyle/>
              <a:p>
                <a:r>
                  <a:rPr lang="en-CA">
                    <a:noFill/>
                  </a:rPr>
                  <a:t> </a:t>
                </a:r>
              </a:p>
            </p:txBody>
          </p:sp>
        </mc:Fallback>
      </mc:AlternateContent>
      <p:sp>
        <p:nvSpPr>
          <p:cNvPr id="4" name="Rectangle 3"/>
          <p:cNvSpPr/>
          <p:nvPr/>
        </p:nvSpPr>
        <p:spPr>
          <a:xfrm>
            <a:off x="2175166" y="762000"/>
            <a:ext cx="3125148" cy="2536800"/>
          </a:xfrm>
          <a:prstGeom prst="rect">
            <a:avLst/>
          </a:prstGeom>
          <a:ln w="12700">
            <a:solidFill>
              <a:schemeClr val="bg1"/>
            </a:solidFill>
          </a:ln>
        </p:spPr>
        <p:txBody>
          <a:bodyPr wrap="square" rtlCol="0" anchor="ctr">
            <a:spAutoFit/>
          </a:bodyPr>
          <a:lstStyle/>
          <a:p>
            <a:pPr algn="l"/>
            <a:endParaRPr lang="en-CA" sz="2400" dirty="0"/>
          </a:p>
        </p:txBody>
      </p:sp>
      <p:grpSp>
        <p:nvGrpSpPr>
          <p:cNvPr id="22" name="Group 21"/>
          <p:cNvGrpSpPr/>
          <p:nvPr/>
        </p:nvGrpSpPr>
        <p:grpSpPr>
          <a:xfrm>
            <a:off x="838200" y="842872"/>
            <a:ext cx="6366165" cy="540748"/>
            <a:chOff x="1939635" y="842872"/>
            <a:chExt cx="6366165" cy="540748"/>
          </a:xfrm>
        </p:grpSpPr>
        <p:cxnSp>
          <p:nvCxnSpPr>
            <p:cNvPr id="11" name="Straight Arrow Connector 10"/>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7" name="TextBox 16"/>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1</a:t>
              </a:r>
              <a:r>
                <a:rPr lang="en-CA" i="1" dirty="0">
                  <a:solidFill>
                    <a:schemeClr val="bg1"/>
                  </a:solidFill>
                </a:rPr>
                <a:t> </a:t>
              </a:r>
            </a:p>
          </p:txBody>
        </p:sp>
        <p:cxnSp>
          <p:nvCxnSpPr>
            <p:cNvPr id="20" name="Straight Arrow Connector 19"/>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21" name="TextBox 20"/>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1</a:t>
              </a:r>
              <a:r>
                <a:rPr lang="en-CA" i="1" dirty="0">
                  <a:solidFill>
                    <a:schemeClr val="bg1"/>
                  </a:solidFill>
                </a:rPr>
                <a:t> </a:t>
              </a:r>
            </a:p>
          </p:txBody>
        </p:sp>
        <p:sp>
          <p:nvSpPr>
            <p:cNvPr id="16" name="Oval 1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39" name="Group 38"/>
          <p:cNvGrpSpPr/>
          <p:nvPr/>
        </p:nvGrpSpPr>
        <p:grpSpPr>
          <a:xfrm>
            <a:off x="838200" y="1440452"/>
            <a:ext cx="6366165" cy="540748"/>
            <a:chOff x="1939635" y="842872"/>
            <a:chExt cx="6366165" cy="540748"/>
          </a:xfrm>
        </p:grpSpPr>
        <p:cxnSp>
          <p:nvCxnSpPr>
            <p:cNvPr id="40" name="Straight Arrow Connector 39"/>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1" name="TextBox 40"/>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2</a:t>
              </a:r>
              <a:r>
                <a:rPr lang="en-CA" i="1" dirty="0">
                  <a:solidFill>
                    <a:schemeClr val="bg1"/>
                  </a:solidFill>
                </a:rPr>
                <a:t> </a:t>
              </a:r>
            </a:p>
          </p:txBody>
        </p:sp>
        <p:cxnSp>
          <p:nvCxnSpPr>
            <p:cNvPr id="42" name="Straight Arrow Connector 41"/>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3" name="TextBox 42"/>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2</a:t>
              </a:r>
              <a:r>
                <a:rPr lang="en-CA" i="1" dirty="0">
                  <a:solidFill>
                    <a:schemeClr val="bg1"/>
                  </a:solidFill>
                </a:rPr>
                <a:t> </a:t>
              </a:r>
            </a:p>
          </p:txBody>
        </p:sp>
        <p:sp>
          <p:nvSpPr>
            <p:cNvPr id="44" name="Oval 43"/>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45" name="Group 44"/>
          <p:cNvGrpSpPr/>
          <p:nvPr/>
        </p:nvGrpSpPr>
        <p:grpSpPr>
          <a:xfrm>
            <a:off x="838200" y="2038032"/>
            <a:ext cx="6366165" cy="540748"/>
            <a:chOff x="1939635" y="842872"/>
            <a:chExt cx="6366165" cy="540748"/>
          </a:xfrm>
        </p:grpSpPr>
        <p:cxnSp>
          <p:nvCxnSpPr>
            <p:cNvPr id="46" name="Straight Arrow Connector 45"/>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7" name="TextBox 46"/>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3</a:t>
              </a:r>
              <a:r>
                <a:rPr lang="en-CA" i="1" dirty="0">
                  <a:solidFill>
                    <a:schemeClr val="bg1"/>
                  </a:solidFill>
                </a:rPr>
                <a:t> </a:t>
              </a:r>
            </a:p>
          </p:txBody>
        </p:sp>
        <p:cxnSp>
          <p:nvCxnSpPr>
            <p:cNvPr id="48" name="Straight Arrow Connector 47"/>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9" name="TextBox 48"/>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3</a:t>
              </a:r>
              <a:r>
                <a:rPr lang="en-CA" i="1" dirty="0">
                  <a:solidFill>
                    <a:schemeClr val="bg1"/>
                  </a:solidFill>
                </a:rPr>
                <a:t> </a:t>
              </a:r>
            </a:p>
          </p:txBody>
        </p:sp>
        <p:sp>
          <p:nvSpPr>
            <p:cNvPr id="50" name="Oval 49"/>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51" name="Group 50"/>
          <p:cNvGrpSpPr/>
          <p:nvPr/>
        </p:nvGrpSpPr>
        <p:grpSpPr>
          <a:xfrm>
            <a:off x="838200" y="2635612"/>
            <a:ext cx="6366165" cy="540748"/>
            <a:chOff x="1939635" y="842872"/>
            <a:chExt cx="6366165" cy="540748"/>
          </a:xfrm>
        </p:grpSpPr>
        <p:cxnSp>
          <p:nvCxnSpPr>
            <p:cNvPr id="52" name="Straight Arrow Connector 51"/>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3" name="TextBox 52"/>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4</a:t>
              </a:r>
              <a:r>
                <a:rPr lang="en-CA" i="1" dirty="0">
                  <a:solidFill>
                    <a:schemeClr val="bg1"/>
                  </a:solidFill>
                </a:rPr>
                <a:t> </a:t>
              </a:r>
            </a:p>
          </p:txBody>
        </p:sp>
        <p:cxnSp>
          <p:nvCxnSpPr>
            <p:cNvPr id="54" name="Straight Arrow Connector 53"/>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5" name="TextBox 54"/>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4</a:t>
              </a:r>
              <a:r>
                <a:rPr lang="en-CA" i="1" dirty="0">
                  <a:solidFill>
                    <a:schemeClr val="bg1"/>
                  </a:solidFill>
                </a:rPr>
                <a:t> </a:t>
              </a:r>
            </a:p>
          </p:txBody>
        </p:sp>
        <p:sp>
          <p:nvSpPr>
            <p:cNvPr id="56" name="Oval 5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sp>
        <p:nvSpPr>
          <p:cNvPr id="57" name="Text Box 33"/>
          <p:cNvSpPr txBox="1">
            <a:spLocks noChangeArrowheads="1"/>
          </p:cNvSpPr>
          <p:nvPr/>
        </p:nvSpPr>
        <p:spPr bwMode="auto">
          <a:xfrm>
            <a:off x="-97457" y="3429000"/>
            <a:ext cx="9338913"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“Probability Like” Output (Soft Max):</a:t>
            </a:r>
          </a:p>
          <a:p>
            <a:pPr marL="457200" indent="-457200">
              <a:spcBef>
                <a:spcPct val="0"/>
              </a:spcBef>
              <a:buFont typeface="Arial" panose="020B0604020202020204" pitchFamily="34" charset="0"/>
              <a:buChar char="•"/>
            </a:pPr>
            <a:r>
              <a:rPr lang="en-US" altLang="en-US" sz="2800" dirty="0">
                <a:latin typeface="Times New Roman" pitchFamily="18" charset="0"/>
              </a:rPr>
              <a:t>We want the output value </a:t>
            </a:r>
            <a:r>
              <a:rPr lang="en-US" altLang="en-US" sz="2800" i="1" dirty="0" err="1">
                <a:latin typeface="Times New Roman" pitchFamily="18" charset="0"/>
              </a:rPr>
              <a:t>M</a:t>
            </a:r>
            <a:r>
              <a:rPr lang="en-US" altLang="en-US" sz="2800" i="1" baseline="-25000" dirty="0" err="1">
                <a:latin typeface="Times New Roman" pitchFamily="18" charset="0"/>
              </a:rPr>
              <a:t>j</a:t>
            </a:r>
            <a:r>
              <a:rPr lang="en-US" altLang="en-US" sz="2800" i="1" baseline="-25000" dirty="0">
                <a:latin typeface="Times New Roman" pitchFamily="18" charset="0"/>
              </a:rPr>
              <a:t> </a:t>
            </a:r>
            <a:r>
              <a:rPr lang="en-US" altLang="en-US" sz="2800" dirty="0">
                <a:latin typeface="Times New Roman" pitchFamily="18" charset="0"/>
              </a:rPr>
              <a:t>that looks like the “probability” the input is of the </a:t>
            </a:r>
            <a:r>
              <a:rPr lang="en-US" altLang="en-US" sz="2800" i="1" dirty="0" err="1">
                <a:latin typeface="Times New Roman" pitchFamily="18" charset="0"/>
              </a:rPr>
              <a:t>j</a:t>
            </a:r>
            <a:r>
              <a:rPr lang="en-US" altLang="en-US" sz="2800" i="1" baseline="30000" dirty="0" err="1">
                <a:latin typeface="Times New Roman" pitchFamily="18" charset="0"/>
              </a:rPr>
              <a:t>th</a:t>
            </a:r>
            <a:r>
              <a:rPr lang="en-US" altLang="en-US" sz="2800" dirty="0">
                <a:latin typeface="Times New Roman" pitchFamily="18" charset="0"/>
              </a:rPr>
              <a:t> category: </a:t>
            </a:r>
            <a:r>
              <a:rPr lang="en-US" altLang="en-US" sz="2800" i="1" dirty="0">
                <a:latin typeface="Times New Roman" pitchFamily="18" charset="0"/>
                <a:sym typeface="Symbol" panose="05050102010706020507" pitchFamily="18" charset="2"/>
              </a:rPr>
              <a:t>cat, dog,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Actually, there is no probability distributions.</a:t>
            </a:r>
          </a:p>
          <a:p>
            <a:pPr marL="457200" indent="-457200">
              <a:spcBef>
                <a:spcPct val="0"/>
              </a:spcBef>
              <a:buFont typeface="Arial" panose="020B0604020202020204" pitchFamily="34" charset="0"/>
              <a:buChar char="•"/>
            </a:pPr>
            <a:r>
              <a:rPr lang="en-US" altLang="en-US" sz="2800" dirty="0">
                <a:latin typeface="Times New Roman" pitchFamily="18" charset="0"/>
              </a:rPr>
              <a:t>Probabilities require </a:t>
            </a:r>
            <a:r>
              <a:rPr lang="en-US" altLang="en-US" sz="2800" dirty="0">
                <a:latin typeface="Times New Roman" pitchFamily="18" charset="0"/>
                <a:sym typeface="Symbol" panose="05050102010706020507" pitchFamily="18" charset="2"/>
              </a:rPr>
              <a:t>0 </a:t>
            </a:r>
            <a:r>
              <a:rPr lang="en-US" altLang="en-US" sz="2800" i="1" dirty="0">
                <a:latin typeface="Times New Roman" pitchFamily="18" charset="0"/>
              </a:rPr>
              <a:t> </a:t>
            </a:r>
            <a:r>
              <a:rPr lang="en-US" altLang="en-US" sz="2800" i="1" dirty="0" err="1">
                <a:latin typeface="Times New Roman" pitchFamily="18" charset="0"/>
              </a:rPr>
              <a:t>M</a:t>
            </a:r>
            <a:r>
              <a:rPr lang="en-US" altLang="en-US" sz="2800" i="1" baseline="-25000" dirty="0" err="1">
                <a:latin typeface="Times New Roman" pitchFamily="18" charset="0"/>
              </a:rPr>
              <a:t>j</a:t>
            </a:r>
            <a:r>
              <a:rPr lang="en-US" altLang="en-US" sz="2800" i="1" baseline="-25000" dirty="0">
                <a:latin typeface="Times New Roman" pitchFamily="18" charset="0"/>
              </a:rPr>
              <a:t> </a:t>
            </a:r>
            <a:r>
              <a:rPr lang="en-US" altLang="en-US" sz="2800" dirty="0">
                <a:latin typeface="Times New Roman" pitchFamily="18" charset="0"/>
                <a:sym typeface="Symbol" panose="05050102010706020507" pitchFamily="18" charset="2"/>
              </a:rPr>
              <a:t>1  and  </a:t>
            </a:r>
            <a:r>
              <a:rPr lang="en-US" altLang="en-US" sz="2800" i="1" baseline="-25000" dirty="0">
                <a:latin typeface="Times New Roman" pitchFamily="18" charset="0"/>
                <a:sym typeface="Symbol" panose="05050102010706020507" pitchFamily="18" charset="2"/>
              </a:rPr>
              <a:t>j=1..c </a:t>
            </a:r>
            <a:r>
              <a:rPr lang="en-US" altLang="en-US" sz="2800" i="1" dirty="0" err="1">
                <a:latin typeface="Times New Roman" pitchFamily="18" charset="0"/>
                <a:sym typeface="Symbol" panose="05050102010706020507" pitchFamily="18" charset="2"/>
              </a:rPr>
              <a:t>M</a:t>
            </a:r>
            <a:r>
              <a:rPr lang="en-US" altLang="en-US" sz="2800" i="1" baseline="-25000" dirty="0" err="1">
                <a:latin typeface="Times New Roman" pitchFamily="18" charset="0"/>
                <a:sym typeface="Symbol" panose="05050102010706020507" pitchFamily="18" charset="2"/>
              </a:rPr>
              <a:t>j</a:t>
            </a:r>
            <a:r>
              <a:rPr lang="en-US" altLang="en-US" sz="2800" i="1" baseline="-25000" dirty="0">
                <a:latin typeface="Times New Roman" pitchFamily="18" charset="0"/>
              </a:rPr>
              <a:t>  </a:t>
            </a:r>
            <a:r>
              <a:rPr lang="en-US" altLang="en-US" sz="2800" i="1" dirty="0">
                <a:latin typeface="Times New Roman" pitchFamily="18" charset="0"/>
              </a:rPr>
              <a:t> </a:t>
            </a:r>
            <a:r>
              <a:rPr lang="en-US" altLang="en-US" sz="2800" dirty="0">
                <a:latin typeface="Times New Roman" pitchFamily="18" charset="0"/>
              </a:rPr>
              <a:t>= 1</a:t>
            </a:r>
          </a:p>
          <a:p>
            <a:pPr marL="457200" indent="-457200">
              <a:spcBef>
                <a:spcPct val="0"/>
              </a:spcBef>
              <a:buFont typeface="Arial" panose="020B0604020202020204" pitchFamily="34" charset="0"/>
              <a:buChar char="•"/>
            </a:pPr>
            <a:r>
              <a:rPr lang="en-US" altLang="en-US" sz="2800" dirty="0">
                <a:latin typeface="Times New Roman" pitchFamily="18" charset="0"/>
              </a:rPr>
              <a:t>This layer coverts the values </a:t>
            </a:r>
            <a:r>
              <a:rPr lang="en-US" altLang="en-US" sz="2800" i="1" dirty="0" err="1">
                <a:latin typeface="Times New Roman" pitchFamily="18" charset="0"/>
              </a:rPr>
              <a:t>z</a:t>
            </a:r>
            <a:r>
              <a:rPr lang="en-US" altLang="en-US" sz="2800" i="1" baseline="-25000" dirty="0" err="1">
                <a:latin typeface="Times New Roman" pitchFamily="18" charset="0"/>
              </a:rPr>
              <a:t>j</a:t>
            </a:r>
            <a:r>
              <a:rPr lang="en-US" altLang="en-US" sz="2800" dirty="0">
                <a:latin typeface="Times New Roman" pitchFamily="18" charset="0"/>
              </a:rPr>
              <a:t> to these.</a:t>
            </a:r>
          </a:p>
          <a:p>
            <a:pPr marL="1200150" lvl="1" indent="-457200">
              <a:spcBef>
                <a:spcPct val="0"/>
              </a:spcBef>
              <a:buFont typeface="Arial" panose="020B0604020202020204" pitchFamily="34" charset="0"/>
              <a:buChar char="•"/>
            </a:pPr>
            <a:r>
              <a:rPr lang="en-US" altLang="en-US" sz="2800" dirty="0">
                <a:latin typeface="Times New Roman" pitchFamily="18" charset="0"/>
              </a:rPr>
              <a:t>Turns z= </a:t>
            </a:r>
            <a:r>
              <a:rPr lang="en-US" altLang="en-US" sz="1200" dirty="0">
                <a:latin typeface="Times New Roman" pitchFamily="18" charset="0"/>
              </a:rPr>
              <a:t> </a:t>
            </a:r>
            <a:r>
              <a:rPr lang="en-US" altLang="en-US" sz="2800" dirty="0">
                <a:latin typeface="Times New Roman" pitchFamily="18" charset="0"/>
              </a:rPr>
              <a:t>10 into e</a:t>
            </a:r>
            <a:r>
              <a:rPr lang="en-US" altLang="en-US" sz="2800" baseline="30000" dirty="0">
                <a:latin typeface="Times New Roman" pitchFamily="18" charset="0"/>
              </a:rPr>
              <a:t>10</a:t>
            </a:r>
            <a:r>
              <a:rPr lang="en-US" altLang="en-US" sz="1100" dirty="0">
                <a:latin typeface="Times New Roman" pitchFamily="18" charset="0"/>
              </a:rPr>
              <a:t> </a:t>
            </a:r>
            <a:r>
              <a:rPr lang="en-US" altLang="en-US" sz="2800" dirty="0">
                <a:latin typeface="Times New Roman" pitchFamily="18" charset="0"/>
              </a:rPr>
              <a:t> = 2,206</a:t>
            </a:r>
          </a:p>
          <a:p>
            <a:pPr lvl="1" indent="0">
              <a:spcBef>
                <a:spcPct val="0"/>
              </a:spcBef>
              <a:buNone/>
            </a:pPr>
            <a:r>
              <a:rPr lang="en-US" altLang="en-US" sz="2800" dirty="0">
                <a:latin typeface="Times New Roman" pitchFamily="18" charset="0"/>
              </a:rPr>
              <a:t>               z=-10 into e</a:t>
            </a:r>
            <a:r>
              <a:rPr lang="en-US" altLang="en-US" sz="2800" baseline="30000" dirty="0">
                <a:latin typeface="Times New Roman" pitchFamily="18" charset="0"/>
              </a:rPr>
              <a:t>-10</a:t>
            </a:r>
            <a:r>
              <a:rPr lang="en-US" altLang="en-US" sz="2800" dirty="0">
                <a:latin typeface="Times New Roman" pitchFamily="18" charset="0"/>
              </a:rPr>
              <a:t> = 0.00004</a:t>
            </a:r>
          </a:p>
          <a:p>
            <a:pPr marL="1200150" lvl="1" indent="-457200">
              <a:spcBef>
                <a:spcPct val="0"/>
              </a:spcBef>
            </a:pPr>
            <a:r>
              <a:rPr lang="en-US" altLang="en-US" sz="2800" dirty="0">
                <a:latin typeface="Times New Roman" pitchFamily="18" charset="0"/>
              </a:rPr>
              <a:t>Divides by the total so that the total becomes one.</a:t>
            </a:r>
          </a:p>
          <a:p>
            <a:pPr marL="1200150" lvl="1" indent="-457200">
              <a:spcBef>
                <a:spcPct val="0"/>
              </a:spcBef>
              <a:buFont typeface="Arial" panose="020B0604020202020204" pitchFamily="34" charset="0"/>
              <a:buChar char="•"/>
            </a:pPr>
            <a:endParaRPr lang="en-US" altLang="en-US" sz="2800" dirty="0">
              <a:latin typeface="Times New Roman" pitchFamily="18" charset="0"/>
            </a:endParaRPr>
          </a:p>
        </p:txBody>
      </p:sp>
      <p:sp>
        <p:nvSpPr>
          <p:cNvPr id="59" name="Rectangle 58"/>
          <p:cNvSpPr/>
          <p:nvPr/>
        </p:nvSpPr>
        <p:spPr>
          <a:xfrm>
            <a:off x="7192831" y="878266"/>
            <a:ext cx="565715" cy="575542"/>
          </a:xfrm>
          <a:prstGeom prst="rect">
            <a:avLst/>
          </a:prstGeom>
        </p:spPr>
        <p:txBody>
          <a:bodyPr wrap="none">
            <a:spAutoFit/>
          </a:bodyPr>
          <a:lstStyle/>
          <a:p>
            <a:r>
              <a:rPr lang="en-US" altLang="en-US" i="1">
                <a:solidFill>
                  <a:schemeClr val="bg2"/>
                </a:solidFill>
                <a:sym typeface="Symbol" panose="05050102010706020507" pitchFamily="18" charset="2"/>
              </a:rPr>
              <a:t>cat</a:t>
            </a:r>
            <a:endParaRPr lang="en-CA" dirty="0">
              <a:solidFill>
                <a:schemeClr val="bg2"/>
              </a:solidFill>
            </a:endParaRPr>
          </a:p>
        </p:txBody>
      </p:sp>
      <p:sp>
        <p:nvSpPr>
          <p:cNvPr id="60" name="Rectangle 59"/>
          <p:cNvSpPr/>
          <p:nvPr/>
        </p:nvSpPr>
        <p:spPr>
          <a:xfrm>
            <a:off x="7187671" y="1502284"/>
            <a:ext cx="723275" cy="523220"/>
          </a:xfrm>
          <a:prstGeom prst="rect">
            <a:avLst/>
          </a:prstGeom>
        </p:spPr>
        <p:txBody>
          <a:bodyPr wrap="none">
            <a:spAutoFit/>
          </a:bodyPr>
          <a:lstStyle/>
          <a:p>
            <a:r>
              <a:rPr lang="en-US" i="1" dirty="0">
                <a:solidFill>
                  <a:schemeClr val="bg2"/>
                </a:solidFill>
                <a:sym typeface="Symbol" panose="05050102010706020507" pitchFamily="18" charset="2"/>
              </a:rPr>
              <a:t>dog</a:t>
            </a:r>
            <a:endParaRPr lang="en-CA" dirty="0">
              <a:solidFill>
                <a:schemeClr val="bg2"/>
              </a:solidFill>
            </a:endParaRPr>
          </a:p>
        </p:txBody>
      </p:sp>
      <p:sp>
        <p:nvSpPr>
          <p:cNvPr id="61" name="Rectangle 60"/>
          <p:cNvSpPr/>
          <p:nvPr/>
        </p:nvSpPr>
        <p:spPr>
          <a:xfrm>
            <a:off x="7225146" y="2110161"/>
            <a:ext cx="780983" cy="523220"/>
          </a:xfrm>
          <a:prstGeom prst="rect">
            <a:avLst/>
          </a:prstGeom>
        </p:spPr>
        <p:txBody>
          <a:bodyPr wrap="none">
            <a:spAutoFit/>
          </a:bodyPr>
          <a:lstStyle/>
          <a:p>
            <a:r>
              <a:rPr lang="en-US" altLang="en-US" i="1">
                <a:solidFill>
                  <a:schemeClr val="bg2"/>
                </a:solidFill>
                <a:sym typeface="Symbol" panose="05050102010706020507" pitchFamily="18" charset="2"/>
              </a:rPr>
              <a:t>face</a:t>
            </a:r>
            <a:endParaRPr lang="en-CA" dirty="0">
              <a:solidFill>
                <a:schemeClr val="bg2"/>
              </a:solidFill>
            </a:endParaRPr>
          </a:p>
        </p:txBody>
      </p:sp>
      <p:sp>
        <p:nvSpPr>
          <p:cNvPr id="62" name="Rectangle 61"/>
          <p:cNvSpPr/>
          <p:nvPr/>
        </p:nvSpPr>
        <p:spPr>
          <a:xfrm>
            <a:off x="7204365" y="2674992"/>
            <a:ext cx="702436" cy="523220"/>
          </a:xfrm>
          <a:prstGeom prst="rect">
            <a:avLst/>
          </a:prstGeom>
        </p:spPr>
        <p:txBody>
          <a:bodyPr wrap="none">
            <a:spAutoFit/>
          </a:bodyPr>
          <a:lstStyle/>
          <a:p>
            <a:r>
              <a:rPr lang="en-US" i="1">
                <a:solidFill>
                  <a:schemeClr val="bg2"/>
                </a:solidFill>
                <a:sym typeface="Symbol" panose="05050102010706020507" pitchFamily="18" charset="2"/>
              </a:rPr>
              <a:t>fish</a:t>
            </a:r>
            <a:endParaRPr lang="en-CA" dirty="0">
              <a:solidFill>
                <a:schemeClr val="bg2"/>
              </a:solidFill>
            </a:endParaRPr>
          </a:p>
        </p:txBody>
      </p:sp>
      <p:sp>
        <p:nvSpPr>
          <p:cNvPr id="2" name="Oval 1"/>
          <p:cNvSpPr/>
          <p:nvPr/>
        </p:nvSpPr>
        <p:spPr>
          <a:xfrm>
            <a:off x="3810000" y="1427435"/>
            <a:ext cx="838200" cy="511373"/>
          </a:xfrm>
          <a:prstGeom prst="ellipse">
            <a:avLst/>
          </a:prstGeom>
          <a:ln w="15875">
            <a:solidFill>
              <a:srgbClr val="FF0000"/>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8" name="Oval 37"/>
          <p:cNvSpPr/>
          <p:nvPr/>
        </p:nvSpPr>
        <p:spPr>
          <a:xfrm>
            <a:off x="3435927" y="1850827"/>
            <a:ext cx="1697181" cy="710425"/>
          </a:xfrm>
          <a:prstGeom prst="ellipse">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8" name="Oval 57">
            <a:extLst>
              <a:ext uri="{FF2B5EF4-FFF2-40B4-BE49-F238E27FC236}">
                <a16:creationId xmlns:a16="http://schemas.microsoft.com/office/drawing/2014/main" id="{40B8F6D2-DF19-4352-BAB2-853CA696D4E5}"/>
              </a:ext>
            </a:extLst>
          </p:cNvPr>
          <p:cNvSpPr/>
          <p:nvPr/>
        </p:nvSpPr>
        <p:spPr>
          <a:xfrm>
            <a:off x="5643419" y="5042675"/>
            <a:ext cx="2362710" cy="710425"/>
          </a:xfrm>
          <a:prstGeom prst="ellipse">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Text Box 33">
            <a:extLst>
              <a:ext uri="{FF2B5EF4-FFF2-40B4-BE49-F238E27FC236}">
                <a16:creationId xmlns:a16="http://schemas.microsoft.com/office/drawing/2014/main" id="{FBBA4E7C-1C3F-4F57-A527-4CBFBC9BE8D7}"/>
              </a:ext>
            </a:extLst>
          </p:cNvPr>
          <p:cNvSpPr txBox="1">
            <a:spLocks noChangeArrowheads="1"/>
          </p:cNvSpPr>
          <p:nvPr/>
        </p:nvSpPr>
        <p:spPr bwMode="auto">
          <a:xfrm>
            <a:off x="6527800" y="-76200"/>
            <a:ext cx="279861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Soft Max</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047253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7">
                                            <p:txEl>
                                              <p:pRg st="0" end="0"/>
                                            </p:txEl>
                                          </p:spTgt>
                                        </p:tgtEl>
                                        <p:attrNameLst>
                                          <p:attrName>style.visibility</p:attrName>
                                        </p:attrNameLst>
                                      </p:cBhvr>
                                      <p:to>
                                        <p:strVal val="visible"/>
                                      </p:to>
                                    </p:set>
                                    <p:anim calcmode="lin" valueType="num">
                                      <p:cBhvr additive="base">
                                        <p:cTn id="13"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7">
                                            <p:txEl>
                                              <p:pRg st="1" end="1"/>
                                            </p:txEl>
                                          </p:spTgt>
                                        </p:tgtEl>
                                        <p:attrNameLst>
                                          <p:attrName>style.visibility</p:attrName>
                                        </p:attrNameLst>
                                      </p:cBhvr>
                                      <p:to>
                                        <p:strVal val="visible"/>
                                      </p:to>
                                    </p:set>
                                    <p:anim calcmode="lin" valueType="num">
                                      <p:cBhvr additive="base">
                                        <p:cTn id="19"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7">
                                            <p:txEl>
                                              <p:pRg st="2" end="2"/>
                                            </p:txEl>
                                          </p:spTgt>
                                        </p:tgtEl>
                                        <p:attrNameLst>
                                          <p:attrName>style.visibility</p:attrName>
                                        </p:attrNameLst>
                                      </p:cBhvr>
                                      <p:to>
                                        <p:strVal val="visible"/>
                                      </p:to>
                                    </p:set>
                                    <p:anim calcmode="lin" valueType="num">
                                      <p:cBhvr additive="base">
                                        <p:cTn id="25"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7">
                                            <p:txEl>
                                              <p:pRg st="3" end="3"/>
                                            </p:txEl>
                                          </p:spTgt>
                                        </p:tgtEl>
                                        <p:attrNameLst>
                                          <p:attrName>style.visibility</p:attrName>
                                        </p:attrNameLst>
                                      </p:cBhvr>
                                      <p:to>
                                        <p:strVal val="visible"/>
                                      </p:to>
                                    </p:set>
                                    <p:anim calcmode="lin" valueType="num">
                                      <p:cBhvr additive="base">
                                        <p:cTn id="31"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7">
                                            <p:txEl>
                                              <p:pRg st="4" end="4"/>
                                            </p:txEl>
                                          </p:spTgt>
                                        </p:tgtEl>
                                        <p:attrNameLst>
                                          <p:attrName>style.visibility</p:attrName>
                                        </p:attrNameLst>
                                      </p:cBhvr>
                                      <p:to>
                                        <p:strVal val="visible"/>
                                      </p:to>
                                    </p:set>
                                    <p:anim calcmode="lin" valueType="num">
                                      <p:cBhvr additive="base">
                                        <p:cTn id="37" dur="500" fill="hold"/>
                                        <p:tgtEl>
                                          <p:spTgt spid="57">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7">
                                            <p:txEl>
                                              <p:pRg st="5" end="5"/>
                                            </p:txEl>
                                          </p:spTgt>
                                        </p:tgtEl>
                                        <p:attrNameLst>
                                          <p:attrName>style.visibility</p:attrName>
                                        </p:attrNameLst>
                                      </p:cBhvr>
                                      <p:to>
                                        <p:strVal val="visible"/>
                                      </p:to>
                                    </p:set>
                                    <p:anim calcmode="lin" valueType="num">
                                      <p:cBhvr additive="base">
                                        <p:cTn id="43" dur="500" fill="hold"/>
                                        <p:tgtEl>
                                          <p:spTgt spid="57">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7">
                                            <p:txEl>
                                              <p:pRg st="5" end="5"/>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7">
                                            <p:txEl>
                                              <p:pRg st="6" end="6"/>
                                            </p:txEl>
                                          </p:spTgt>
                                        </p:tgtEl>
                                        <p:attrNameLst>
                                          <p:attrName>style.visibility</p:attrName>
                                        </p:attrNameLst>
                                      </p:cBhvr>
                                      <p:to>
                                        <p:strVal val="visible"/>
                                      </p:to>
                                    </p:set>
                                    <p:anim calcmode="lin" valueType="num">
                                      <p:cBhvr additive="base">
                                        <p:cTn id="53" dur="500" fill="hold"/>
                                        <p:tgtEl>
                                          <p:spTgt spid="57">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57">
                                            <p:txEl>
                                              <p:pRg st="7" end="7"/>
                                            </p:txEl>
                                          </p:spTgt>
                                        </p:tgtEl>
                                        <p:attrNameLst>
                                          <p:attrName>style.visibility</p:attrName>
                                        </p:attrNameLst>
                                      </p:cBhvr>
                                      <p:to>
                                        <p:strVal val="visible"/>
                                      </p:to>
                                    </p:set>
                                    <p:anim calcmode="lin" valueType="num">
                                      <p:cBhvr additive="base">
                                        <p:cTn id="59" dur="500" fill="hold"/>
                                        <p:tgtEl>
                                          <p:spTgt spid="57">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7">
                                            <p:txEl>
                                              <p:pRg st="7" end="7"/>
                                            </p:txEl>
                                          </p:spTgt>
                                        </p:tgtEl>
                                        <p:attrNameLst>
                                          <p:attrName>ppt_y</p:attrName>
                                        </p:attrNameLst>
                                      </p:cBhvr>
                                      <p:tavLst>
                                        <p:tav tm="0">
                                          <p:val>
                                            <p:strVal val="1+#ppt_h/2"/>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2"/>
                                        </p:tgtEl>
                                        <p:attrNameLst>
                                          <p:attrName>style.visibility</p:attrName>
                                        </p:attrNameLst>
                                      </p:cBhvr>
                                      <p:to>
                                        <p:strVal val="hidden"/>
                                      </p:to>
                                    </p:set>
                                  </p:childTnLst>
                                </p:cTn>
                              </p:par>
                              <p:par>
                                <p:cTn id="63" presetID="2" presetClass="entr" presetSubtype="4"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500" fill="hold"/>
                                        <p:tgtEl>
                                          <p:spTgt spid="38"/>
                                        </p:tgtEl>
                                        <p:attrNameLst>
                                          <p:attrName>ppt_x</p:attrName>
                                        </p:attrNameLst>
                                      </p:cBhvr>
                                      <p:tavLst>
                                        <p:tav tm="0">
                                          <p:val>
                                            <p:strVal val="#ppt_x"/>
                                          </p:val>
                                        </p:tav>
                                        <p:tav tm="100000">
                                          <p:val>
                                            <p:strVal val="#ppt_x"/>
                                          </p:val>
                                        </p:tav>
                                      </p:tavLst>
                                    </p:anim>
                                    <p:anim calcmode="lin" valueType="num">
                                      <p:cBhvr additive="base">
                                        <p:cTn id="66" dur="500" fill="hold"/>
                                        <p:tgtEl>
                                          <p:spTgt spid="38"/>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additive="base">
                                        <p:cTn id="69" dur="500" fill="hold"/>
                                        <p:tgtEl>
                                          <p:spTgt spid="58"/>
                                        </p:tgtEl>
                                        <p:attrNameLst>
                                          <p:attrName>ppt_x</p:attrName>
                                        </p:attrNameLst>
                                      </p:cBhvr>
                                      <p:tavLst>
                                        <p:tav tm="0">
                                          <p:val>
                                            <p:strVal val="#ppt_x"/>
                                          </p:val>
                                        </p:tav>
                                        <p:tav tm="100000">
                                          <p:val>
                                            <p:strVal val="#ppt_x"/>
                                          </p:val>
                                        </p:tav>
                                      </p:tavLst>
                                    </p:anim>
                                    <p:anim calcmode="lin" valueType="num">
                                      <p:cBhvr additive="base">
                                        <p:cTn id="7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8" grpId="0" animBg="1"/>
      <p:bldP spid="58" grpId="0" animBg="1"/>
      <p:bldP spid="63" grpId="0" animBg="1"/>
    </p:bld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03561" y="3439180"/>
            <a:ext cx="1960793" cy="523220"/>
          </a:xfrm>
          <a:prstGeom prst="rect">
            <a:avLst/>
          </a:prstGeom>
        </p:spPr>
        <p:txBody>
          <a:bodyPr wrap="none">
            <a:spAutoFit/>
          </a:bodyPr>
          <a:lstStyle/>
          <a:p>
            <a:r>
              <a:rPr lang="en-US" altLang="en-US" dirty="0">
                <a:solidFill>
                  <a:schemeClr val="tx2"/>
                </a:solidFill>
              </a:rPr>
              <a:t> (Soft Max):</a:t>
            </a:r>
          </a:p>
        </p:txBody>
      </p:sp>
      <p:sp>
        <p:nvSpPr>
          <p:cNvPr id="4" name="Rectangle 3"/>
          <p:cNvSpPr/>
          <p:nvPr/>
        </p:nvSpPr>
        <p:spPr>
          <a:xfrm>
            <a:off x="779780" y="609600"/>
            <a:ext cx="7373620" cy="28194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1239981" y="20796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6" name="Rectangle 5"/>
          <p:cNvSpPr/>
          <p:nvPr/>
        </p:nvSpPr>
        <p:spPr>
          <a:xfrm>
            <a:off x="3678381" y="2232000"/>
            <a:ext cx="2362200" cy="609600"/>
          </a:xfrm>
          <a:prstGeom prst="rect">
            <a:avLst/>
          </a:prstGeom>
          <a:solidFill>
            <a:schemeClr val="tx1"/>
          </a:solidFill>
          <a:ln>
            <a:noFill/>
          </a:ln>
        </p:spPr>
        <p:txBody>
          <a:bodyPr wrap="square" rtlCol="0" anchor="ctr">
            <a:spAutoFit/>
          </a:bodyPr>
          <a:lstStyle/>
          <a:p>
            <a:pPr algn="l"/>
            <a:endParaRPr lang="en-CA" sz="2400" dirty="0"/>
          </a:p>
        </p:txBody>
      </p:sp>
      <p:sp>
        <p:nvSpPr>
          <p:cNvPr id="8" name="Rectangle 7"/>
          <p:cNvSpPr/>
          <p:nvPr/>
        </p:nvSpPr>
        <p:spPr>
          <a:xfrm>
            <a:off x="2175166" y="762000"/>
            <a:ext cx="3125148" cy="2536800"/>
          </a:xfrm>
          <a:prstGeom prst="rect">
            <a:avLst/>
          </a:prstGeom>
          <a:ln w="12700">
            <a:solidFill>
              <a:schemeClr val="bg1"/>
            </a:solidFill>
          </a:ln>
        </p:spPr>
        <p:txBody>
          <a:bodyPr wrap="square" rtlCol="0" anchor="ctr">
            <a:spAutoFit/>
          </a:bodyPr>
          <a:lstStyle/>
          <a:p>
            <a:pPr algn="l"/>
            <a:endParaRPr lang="en-CA" sz="2400" dirty="0"/>
          </a:p>
        </p:txBody>
      </p:sp>
      <p:grpSp>
        <p:nvGrpSpPr>
          <p:cNvPr id="9" name="Group 8"/>
          <p:cNvGrpSpPr/>
          <p:nvPr/>
        </p:nvGrpSpPr>
        <p:grpSpPr>
          <a:xfrm>
            <a:off x="1260765" y="860400"/>
            <a:ext cx="5943600" cy="523220"/>
            <a:chOff x="2362200" y="860400"/>
            <a:chExt cx="5943600" cy="523220"/>
          </a:xfrm>
        </p:grpSpPr>
        <p:cxnSp>
          <p:nvCxnSpPr>
            <p:cNvPr id="10" name="Straight Arrow Connector 9"/>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12" name="Straight Arrow Connector 11"/>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3" name="TextBox 12"/>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1</a:t>
              </a:r>
              <a:r>
                <a:rPr lang="en-CA" i="1" dirty="0">
                  <a:solidFill>
                    <a:schemeClr val="bg1"/>
                  </a:solidFill>
                </a:rPr>
                <a:t> </a:t>
              </a:r>
            </a:p>
          </p:txBody>
        </p:sp>
        <p:sp>
          <p:nvSpPr>
            <p:cNvPr id="14" name="Oval 13"/>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15" name="Group 14"/>
          <p:cNvGrpSpPr/>
          <p:nvPr/>
        </p:nvGrpSpPr>
        <p:grpSpPr>
          <a:xfrm>
            <a:off x="1260765" y="1457980"/>
            <a:ext cx="5943600" cy="523220"/>
            <a:chOff x="2362200" y="860400"/>
            <a:chExt cx="5943600" cy="523220"/>
          </a:xfrm>
        </p:grpSpPr>
        <p:cxnSp>
          <p:nvCxnSpPr>
            <p:cNvPr id="16" name="Straight Arrow Connector 15"/>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18" name="Straight Arrow Connector 17"/>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9" name="TextBox 18"/>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 </a:t>
              </a:r>
            </a:p>
          </p:txBody>
        </p:sp>
        <p:sp>
          <p:nvSpPr>
            <p:cNvPr id="20" name="Oval 19"/>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21" name="Group 20"/>
          <p:cNvGrpSpPr/>
          <p:nvPr/>
        </p:nvGrpSpPr>
        <p:grpSpPr>
          <a:xfrm>
            <a:off x="1260765" y="2055560"/>
            <a:ext cx="5943600" cy="523220"/>
            <a:chOff x="2362200" y="860400"/>
            <a:chExt cx="5943600" cy="523220"/>
          </a:xfrm>
        </p:grpSpPr>
        <p:cxnSp>
          <p:nvCxnSpPr>
            <p:cNvPr id="22" name="Straight Arrow Connector 21"/>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24" name="Straight Arrow Connector 23"/>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25" name="TextBox 24"/>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3</a:t>
              </a:r>
              <a:r>
                <a:rPr lang="en-CA" i="1" dirty="0">
                  <a:solidFill>
                    <a:schemeClr val="bg1"/>
                  </a:solidFill>
                </a:rPr>
                <a:t> </a:t>
              </a:r>
            </a:p>
          </p:txBody>
        </p:sp>
        <p:sp>
          <p:nvSpPr>
            <p:cNvPr id="26" name="Oval 2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27" name="Group 26"/>
          <p:cNvGrpSpPr/>
          <p:nvPr/>
        </p:nvGrpSpPr>
        <p:grpSpPr>
          <a:xfrm>
            <a:off x="1260765" y="2653140"/>
            <a:ext cx="5943600" cy="523220"/>
            <a:chOff x="2362200" y="860400"/>
            <a:chExt cx="5943600" cy="523220"/>
          </a:xfrm>
        </p:grpSpPr>
        <p:cxnSp>
          <p:nvCxnSpPr>
            <p:cNvPr id="28" name="Straight Arrow Connector 27"/>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30" name="Straight Arrow Connector 29"/>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31" name="TextBox 30"/>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 </a:t>
              </a:r>
            </a:p>
          </p:txBody>
        </p:sp>
        <p:sp>
          <p:nvSpPr>
            <p:cNvPr id="32" name="Oval 31"/>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39" name="Group 29">
            <a:extLst>
              <a:ext uri="{FF2B5EF4-FFF2-40B4-BE49-F238E27FC236}">
                <a16:creationId xmlns:a16="http://schemas.microsoft.com/office/drawing/2014/main" id="{8FD5643F-F6B1-4373-83B6-B77EF6BB4601}"/>
              </a:ext>
            </a:extLst>
          </p:cNvPr>
          <p:cNvGrpSpPr>
            <a:grpSpLocks/>
          </p:cNvGrpSpPr>
          <p:nvPr/>
        </p:nvGrpSpPr>
        <p:grpSpPr bwMode="auto">
          <a:xfrm>
            <a:off x="101585" y="4429542"/>
            <a:ext cx="917591" cy="929993"/>
            <a:chOff x="2065" y="1551"/>
            <a:chExt cx="1628" cy="1988"/>
          </a:xfrm>
        </p:grpSpPr>
        <p:sp>
          <p:nvSpPr>
            <p:cNvPr id="4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971549" y="4267200"/>
            <a:ext cx="6038852" cy="137160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Personally, I think a “Max” should return </a:t>
            </a:r>
          </a:p>
          <a:p>
            <a:pPr defTabSz="685800" eaLnBrk="1" fontAlgn="auto" hangingPunct="1">
              <a:spcBef>
                <a:spcPct val="0"/>
              </a:spcBef>
              <a:spcAft>
                <a:spcPts val="0"/>
              </a:spcAft>
              <a:buNone/>
            </a:pPr>
            <a:r>
              <a:rPr lang="en-US" altLang="en-US" sz="2400" dirty="0">
                <a:solidFill>
                  <a:srgbClr val="FFFFFF"/>
                </a:solidFill>
              </a:rPr>
              <a:t>   one number close to the maximum.</a:t>
            </a:r>
          </a:p>
          <a:p>
            <a:pPr defTabSz="685800" eaLnBrk="1" fontAlgn="auto" hangingPunct="1">
              <a:spcBef>
                <a:spcPct val="0"/>
              </a:spcBef>
              <a:spcAft>
                <a:spcPts val="0"/>
              </a:spcAft>
              <a:buNone/>
            </a:pPr>
            <a:r>
              <a:rPr lang="en-US" altLang="en-US" sz="2400" dirty="0">
                <a:solidFill>
                  <a:srgbClr val="FFFFFF"/>
                </a:solidFill>
              </a:rPr>
              <a:t>   Not a 1 indicating which is the maximum.</a:t>
            </a:r>
          </a:p>
        </p:txBody>
      </p:sp>
      <p:sp>
        <p:nvSpPr>
          <p:cNvPr id="58" name="Rectangle 57"/>
          <p:cNvSpPr/>
          <p:nvPr/>
        </p:nvSpPr>
        <p:spPr>
          <a:xfrm>
            <a:off x="5300313" y="848517"/>
            <a:ext cx="2243483" cy="1742283"/>
          </a:xfrm>
          <a:prstGeom prst="rect">
            <a:avLst/>
          </a:prstGeom>
          <a:solidFill>
            <a:schemeClr val="tx1"/>
          </a:solidFill>
          <a:ln>
            <a:noFill/>
          </a:ln>
        </p:spPr>
        <p:txBody>
          <a:bodyPr wrap="square" rtlCol="0" anchor="ctr">
            <a:spAutoFit/>
          </a:bodyPr>
          <a:lstStyle/>
          <a:p>
            <a:pPr algn="l"/>
            <a:endParaRPr lang="en-CA" sz="2400" dirty="0"/>
          </a:p>
        </p:txBody>
      </p:sp>
      <p:grpSp>
        <p:nvGrpSpPr>
          <p:cNvPr id="66" name="Group 65"/>
          <p:cNvGrpSpPr/>
          <p:nvPr/>
        </p:nvGrpSpPr>
        <p:grpSpPr>
          <a:xfrm>
            <a:off x="838200" y="842872"/>
            <a:ext cx="685800" cy="2315960"/>
            <a:chOff x="838200" y="842872"/>
            <a:chExt cx="685800" cy="2315960"/>
          </a:xfrm>
        </p:grpSpPr>
        <p:sp>
          <p:nvSpPr>
            <p:cNvPr id="60" name="TextBox 59"/>
            <p:cNvSpPr txBox="1"/>
            <p:nvPr/>
          </p:nvSpPr>
          <p:spPr>
            <a:xfrm flipH="1">
              <a:off x="838200" y="842872"/>
              <a:ext cx="685800" cy="523220"/>
            </a:xfrm>
            <a:prstGeom prst="rect">
              <a:avLst/>
            </a:prstGeom>
            <a:noFill/>
          </p:spPr>
          <p:txBody>
            <a:bodyPr wrap="square" rtlCol="0">
              <a:spAutoFit/>
            </a:bodyPr>
            <a:lstStyle/>
            <a:p>
              <a:r>
                <a:rPr lang="en-CA" i="1" dirty="0">
                  <a:solidFill>
                    <a:schemeClr val="bg1"/>
                  </a:solidFill>
                </a:rPr>
                <a:t>z </a:t>
              </a:r>
            </a:p>
          </p:txBody>
        </p:sp>
        <p:sp>
          <p:nvSpPr>
            <p:cNvPr id="61" name="TextBox 60"/>
            <p:cNvSpPr txBox="1"/>
            <p:nvPr/>
          </p:nvSpPr>
          <p:spPr>
            <a:xfrm flipH="1">
              <a:off x="838200" y="1440452"/>
              <a:ext cx="685800" cy="523220"/>
            </a:xfrm>
            <a:prstGeom prst="rect">
              <a:avLst/>
            </a:prstGeom>
            <a:noFill/>
          </p:spPr>
          <p:txBody>
            <a:bodyPr wrap="square" rtlCol="0">
              <a:spAutoFit/>
            </a:bodyPr>
            <a:lstStyle/>
            <a:p>
              <a:r>
                <a:rPr lang="en-CA" dirty="0">
                  <a:solidFill>
                    <a:schemeClr val="bg1"/>
                  </a:solidFill>
                </a:rPr>
                <a:t>0</a:t>
              </a:r>
              <a:r>
                <a:rPr lang="en-CA" i="1" dirty="0">
                  <a:solidFill>
                    <a:schemeClr val="bg1"/>
                  </a:solidFill>
                </a:rPr>
                <a:t> </a:t>
              </a:r>
            </a:p>
          </p:txBody>
        </p:sp>
        <p:sp>
          <p:nvSpPr>
            <p:cNvPr id="62" name="TextBox 61"/>
            <p:cNvSpPr txBox="1"/>
            <p:nvPr/>
          </p:nvSpPr>
          <p:spPr>
            <a:xfrm flipH="1">
              <a:off x="838200" y="2038032"/>
              <a:ext cx="685800" cy="523220"/>
            </a:xfrm>
            <a:prstGeom prst="rect">
              <a:avLst/>
            </a:prstGeom>
            <a:noFill/>
          </p:spPr>
          <p:txBody>
            <a:bodyPr wrap="square" rtlCol="0">
              <a:spAutoFit/>
            </a:bodyPr>
            <a:lstStyle/>
            <a:p>
              <a:r>
                <a:rPr lang="en-CA" dirty="0">
                  <a:solidFill>
                    <a:schemeClr val="bg1"/>
                  </a:solidFill>
                </a:rPr>
                <a:t>0</a:t>
              </a:r>
              <a:r>
                <a:rPr lang="en-CA" i="1" dirty="0">
                  <a:solidFill>
                    <a:schemeClr val="bg1"/>
                  </a:solidFill>
                </a:rPr>
                <a:t> </a:t>
              </a:r>
            </a:p>
          </p:txBody>
        </p:sp>
        <p:sp>
          <p:nvSpPr>
            <p:cNvPr id="63" name="TextBox 62"/>
            <p:cNvSpPr txBox="1"/>
            <p:nvPr/>
          </p:nvSpPr>
          <p:spPr>
            <a:xfrm flipH="1">
              <a:off x="838200" y="2635612"/>
              <a:ext cx="685800" cy="523220"/>
            </a:xfrm>
            <a:prstGeom prst="rect">
              <a:avLst/>
            </a:prstGeom>
            <a:noFill/>
          </p:spPr>
          <p:txBody>
            <a:bodyPr wrap="square" rtlCol="0">
              <a:spAutoFit/>
            </a:bodyPr>
            <a:lstStyle/>
            <a:p>
              <a:r>
                <a:rPr lang="en-CA" dirty="0">
                  <a:solidFill>
                    <a:schemeClr val="bg1"/>
                  </a:solidFill>
                </a:rPr>
                <a:t>0</a:t>
              </a:r>
            </a:p>
          </p:txBody>
        </p:sp>
      </p:grpSp>
      <mc:AlternateContent xmlns:mc="http://schemas.openxmlformats.org/markup-compatibility/2006" xmlns:a14="http://schemas.microsoft.com/office/drawing/2010/main">
        <mc:Choice Requires="a14">
          <p:sp>
            <p:nvSpPr>
              <p:cNvPr id="7" name="TextBox 6"/>
              <p:cNvSpPr txBox="1"/>
              <p:nvPr/>
            </p:nvSpPr>
            <p:spPr>
              <a:xfrm>
                <a:off x="2367514" y="685800"/>
                <a:ext cx="4033286" cy="492443"/>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r>
                          <a:rPr lang="en-CA" sz="3200" b="0" i="1" smtClean="0">
                            <a:solidFill>
                              <a:schemeClr val="bg2"/>
                            </a:solidFill>
                            <a:latin typeface="Cambria Math" panose="02040503050406030204" pitchFamily="18" charset="0"/>
                          </a:rPr>
                          <m:t>𝑀</m:t>
                        </m:r>
                      </m:e>
                      <m:sub/>
                    </m:sSub>
                    <m:r>
                      <a:rPr lang="en-CA" sz="3200" b="0" i="1" smtClean="0">
                        <a:solidFill>
                          <a:schemeClr val="bg2"/>
                        </a:solidFill>
                        <a:latin typeface="Cambria Math" panose="02040503050406030204" pitchFamily="18" charset="0"/>
                        <a:sym typeface="Symbol" panose="05050102010706020507" pitchFamily="18" charset="2"/>
                      </a:rPr>
                      <m:t>=</m:t>
                    </m:r>
                    <m:r>
                      <m:rPr>
                        <m:sty m:val="p"/>
                      </m:rPr>
                      <a:rPr lang="en-CA" sz="3200" b="0" i="0" smtClean="0">
                        <a:solidFill>
                          <a:schemeClr val="bg2"/>
                        </a:solidFill>
                        <a:latin typeface="Cambria Math" panose="02040503050406030204" pitchFamily="18" charset="0"/>
                        <a:sym typeface="Symbol" panose="05050102010706020507" pitchFamily="18" charset="2"/>
                      </a:rPr>
                      <m:t>log</m:t>
                    </m:r>
                    <m:r>
                      <a:rPr lang="en-CA" sz="3200" b="0" i="1" smtClean="0">
                        <a:solidFill>
                          <a:schemeClr val="bg2"/>
                        </a:solidFill>
                        <a:latin typeface="Cambria Math" panose="02040503050406030204" pitchFamily="18" charset="0"/>
                        <a:sym typeface="Symbol" panose="05050102010706020507" pitchFamily="18" charset="2"/>
                      </a:rPr>
                      <m:t>⁡(</m:t>
                    </m:r>
                    <m:nary>
                      <m:naryPr>
                        <m:chr m:val="∑"/>
                        <m:supHide m:val="on"/>
                        <m:ctrlPr>
                          <a:rPr lang="en-CA" sz="3200" i="1">
                            <a:solidFill>
                              <a:schemeClr val="bg2"/>
                            </a:solidFill>
                            <a:latin typeface="Cambria Math" panose="02040503050406030204" pitchFamily="18" charset="0"/>
                            <a:sym typeface="Symbol" panose="05050102010706020507" pitchFamily="18" charset="2"/>
                          </a:rPr>
                        </m:ctrlPr>
                      </m:naryPr>
                      <m:sub>
                        <m:r>
                          <m:rPr>
                            <m:brk m:alnAt="7"/>
                          </m:rPr>
                          <a:rPr lang="en-CA" sz="3200" i="1">
                            <a:solidFill>
                              <a:schemeClr val="bg2"/>
                            </a:solidFill>
                            <a:latin typeface="Cambria Math" panose="02040503050406030204" pitchFamily="18" charset="0"/>
                            <a:sym typeface="Symbol" panose="05050102010706020507" pitchFamily="18" charset="2"/>
                          </a:rPr>
                          <m:t>𝑘</m:t>
                        </m:r>
                        <m:r>
                          <a:rPr lang="en-CA" sz="3200" i="1">
                            <a:solidFill>
                              <a:schemeClr val="bg2"/>
                            </a:solidFill>
                            <a:latin typeface="Cambria Math" panose="02040503050406030204" pitchFamily="18" charset="0"/>
                            <a:sym typeface="Symbol" panose="05050102010706020507" pitchFamily="18" charset="2"/>
                          </a:rPr>
                          <m:t>=1..</m:t>
                        </m:r>
                        <m:r>
                          <a:rPr lang="en-CA" sz="3200" i="1">
                            <a:solidFill>
                              <a:schemeClr val="bg2"/>
                            </a:solidFill>
                            <a:latin typeface="Cambria Math" panose="02040503050406030204" pitchFamily="18" charset="0"/>
                            <a:sym typeface="Symbol" panose="05050102010706020507" pitchFamily="18" charset="2"/>
                          </a:rPr>
                          <m:t>𝑐</m:t>
                        </m:r>
                      </m:sub>
                      <m:sup/>
                      <m:e>
                        <m:sSup>
                          <m:sSupPr>
                            <m:ctrlPr>
                              <a:rPr lang="en-CA" sz="3200" i="1">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sSub>
                              <m:sSubPr>
                                <m:ctrlPr>
                                  <a:rPr lang="en-CA" sz="3200" i="1">
                                    <a:solidFill>
                                      <a:schemeClr val="bg2"/>
                                    </a:solidFill>
                                    <a:latin typeface="Cambria Math" panose="02040503050406030204" pitchFamily="18" charset="0"/>
                                    <a:sym typeface="Symbol" panose="05050102010706020507" pitchFamily="18" charset="2"/>
                                  </a:rPr>
                                </m:ctrlPr>
                              </m:sSubPr>
                              <m:e>
                                <m:r>
                                  <a:rPr lang="en-CA" sz="3200" i="1">
                                    <a:solidFill>
                                      <a:schemeClr val="bg2"/>
                                    </a:solidFill>
                                    <a:latin typeface="Cambria Math" panose="02040503050406030204" pitchFamily="18" charset="0"/>
                                    <a:sym typeface="Symbol" panose="05050102010706020507" pitchFamily="18" charset="2"/>
                                  </a:rPr>
                                  <m:t>𝑧</m:t>
                                </m:r>
                              </m:e>
                              <m:sub>
                                <m:r>
                                  <a:rPr lang="en-CA" sz="3200" i="1">
                                    <a:solidFill>
                                      <a:schemeClr val="bg2"/>
                                    </a:solidFill>
                                    <a:latin typeface="Cambria Math" panose="02040503050406030204" pitchFamily="18" charset="0"/>
                                    <a:sym typeface="Symbol" panose="05050102010706020507" pitchFamily="18" charset="2"/>
                                  </a:rPr>
                                  <m:t>𝑘</m:t>
                                </m:r>
                              </m:sub>
                            </m:sSub>
                          </m:sup>
                        </m:sSup>
                        <m:r>
                          <a:rPr lang="en-CA" sz="3200" b="0" i="1" smtClean="0">
                            <a:solidFill>
                              <a:schemeClr val="bg2"/>
                            </a:solidFill>
                            <a:latin typeface="Cambria Math" panose="02040503050406030204" pitchFamily="18" charset="0"/>
                            <a:sym typeface="Symbol" panose="05050102010706020507" pitchFamily="18" charset="2"/>
                          </a:rPr>
                          <m:t>)</m:t>
                        </m:r>
                      </m:e>
                    </m:nary>
                  </m:oMath>
                </a14:m>
                <a:endParaRPr lang="en-CA" sz="32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367514" y="685800"/>
                <a:ext cx="4033286" cy="492443"/>
              </a:xfrm>
              <a:prstGeom prst="rect">
                <a:avLst/>
              </a:prstGeom>
              <a:blipFill>
                <a:blip r:embed="rId2"/>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5" name="TextBox 64"/>
              <p:cNvSpPr txBox="1"/>
              <p:nvPr/>
            </p:nvSpPr>
            <p:spPr>
              <a:xfrm>
                <a:off x="2361074" y="1295400"/>
                <a:ext cx="4954125" cy="1477328"/>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sub/>
                    </m:sSub>
                    <m:r>
                      <a:rPr lang="en-CA" sz="3200" b="0" i="1" smtClean="0">
                        <a:solidFill>
                          <a:schemeClr val="bg2"/>
                        </a:solidFill>
                        <a:latin typeface="Cambria Math" panose="02040503050406030204" pitchFamily="18" charset="0"/>
                        <a:sym typeface="Symbol" panose="05050102010706020507" pitchFamily="18" charset="2"/>
                      </a:rPr>
                      <m:t>=</m:t>
                    </m:r>
                    <m:r>
                      <m:rPr>
                        <m:sty m:val="p"/>
                      </m:rPr>
                      <a:rPr lang="en-CA" sz="3200" b="0" i="0" smtClean="0">
                        <a:solidFill>
                          <a:schemeClr val="bg2"/>
                        </a:solidFill>
                        <a:latin typeface="Cambria Math" panose="02040503050406030204" pitchFamily="18" charset="0"/>
                        <a:sym typeface="Symbol" panose="05050102010706020507" pitchFamily="18" charset="2"/>
                      </a:rPr>
                      <m:t>log</m:t>
                    </m:r>
                    <m:r>
                      <a:rPr lang="en-CA" sz="3200" b="0" i="1" smtClean="0">
                        <a:solidFill>
                          <a:schemeClr val="bg2"/>
                        </a:solidFill>
                        <a:latin typeface="Cambria Math" panose="02040503050406030204" pitchFamily="18" charset="0"/>
                        <a:sym typeface="Symbol" panose="05050102010706020507" pitchFamily="18" charset="2"/>
                      </a:rPr>
                      <m:t>⁡(</m:t>
                    </m:r>
                    <m:sSup>
                      <m:sSupPr>
                        <m:ctrlPr>
                          <a:rPr lang="en-CA" sz="3200" i="1" smtClean="0">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r>
                          <a:rPr lang="en-CA" sz="3200" b="0" i="1" smtClean="0">
                            <a:solidFill>
                              <a:schemeClr val="bg2"/>
                            </a:solidFill>
                            <a:latin typeface="Cambria Math" panose="02040503050406030204" pitchFamily="18" charset="0"/>
                            <a:sym typeface="Symbol" panose="05050102010706020507" pitchFamily="18" charset="2"/>
                          </a:rPr>
                          <m:t>𝑧</m:t>
                        </m:r>
                      </m:sup>
                    </m:sSup>
                    <m:r>
                      <a:rPr lang="en-CA" sz="3200" b="0" i="1" smtClean="0">
                        <a:solidFill>
                          <a:schemeClr val="bg2"/>
                        </a:solidFill>
                        <a:latin typeface="Cambria Math" panose="02040503050406030204" pitchFamily="18" charset="0"/>
                        <a:sym typeface="Symbol" panose="05050102010706020507" pitchFamily="18" charset="2"/>
                      </a:rPr>
                      <m:t>+1+1+1</m:t>
                    </m:r>
                  </m:oMath>
                </a14:m>
                <a:r>
                  <a:rPr lang="en-CA" sz="3200" dirty="0">
                    <a:solidFill>
                      <a:schemeClr val="bg2"/>
                    </a:solidFill>
                  </a:rPr>
                  <a:t>)</a:t>
                </a:r>
              </a:p>
              <a:p>
                <a:r>
                  <a:rPr lang="en-CA" altLang="en-US" sz="3200" dirty="0">
                    <a:solidFill>
                      <a:schemeClr val="bg2"/>
                    </a:solidFill>
                    <a:latin typeface="Times New Roman"/>
                    <a:cs typeface="Times New Roman" panose="02020603050405020304" pitchFamily="18" charset="0"/>
                    <a:sym typeface="Symbol" panose="05050102010706020507" pitchFamily="18" charset="2"/>
                  </a:rPr>
                  <a:t> </a:t>
                </a:r>
                <a:r>
                  <a:rPr lang="en-CA" altLang="en-US" sz="3200" dirty="0">
                    <a:solidFill>
                      <a:srgbClr val="FFC000"/>
                    </a:solidFill>
                    <a:latin typeface="Times New Roman"/>
                    <a:cs typeface="Times New Roman" panose="02020603050405020304" pitchFamily="18" charset="0"/>
                    <a:sym typeface="Symbol" panose="05050102010706020507" pitchFamily="18" charset="2"/>
                  </a:rPr>
                  <a:t>        </a:t>
                </a:r>
                <a:r>
                  <a:rPr lang="el-GR" altLang="en-US" sz="3200" dirty="0">
                    <a:solidFill>
                      <a:schemeClr val="bg2"/>
                    </a:solidFill>
                    <a:latin typeface="Times New Roman"/>
                    <a:cs typeface="Times New Roman" panose="02020603050405020304" pitchFamily="18" charset="0"/>
                    <a:sym typeface="Symbol" panose="05050102010706020507" pitchFamily="18" charset="2"/>
                  </a:rPr>
                  <a:t>≈</a:t>
                </a:r>
                <a:r>
                  <a:rPr lang="en-CA" altLang="en-US" sz="3200" dirty="0">
                    <a:solidFill>
                      <a:schemeClr val="bg2"/>
                    </a:solidFill>
                    <a:latin typeface="Times New Roman"/>
                    <a:cs typeface="Times New Roman" panose="02020603050405020304" pitchFamily="18" charset="0"/>
                    <a:sym typeface="Symbol" panose="05050102010706020507" pitchFamily="18" charset="2"/>
                  </a:rPr>
                  <a:t>  z</a:t>
                </a:r>
                <a:endParaRPr lang="en-CA" sz="3200" dirty="0">
                  <a:solidFill>
                    <a:schemeClr val="bg2"/>
                  </a:solidFill>
                </a:endParaRPr>
              </a:p>
              <a:p>
                <a:endParaRPr lang="en-CA" sz="3200" dirty="0">
                  <a:solidFill>
                    <a:schemeClr val="bg2"/>
                  </a:solidFill>
                </a:endParaRPr>
              </a:p>
            </p:txBody>
          </p:sp>
        </mc:Choice>
        <mc:Fallback xmlns="">
          <p:sp>
            <p:nvSpPr>
              <p:cNvPr id="65" name="TextBox 64"/>
              <p:cNvSpPr txBox="1">
                <a:spLocks noRot="1" noChangeAspect="1" noMove="1" noResize="1" noEditPoints="1" noAdjustHandles="1" noChangeArrowheads="1" noChangeShapeType="1" noTextEdit="1"/>
              </p:cNvSpPr>
              <p:nvPr/>
            </p:nvSpPr>
            <p:spPr>
              <a:xfrm>
                <a:off x="2361074" y="1295400"/>
                <a:ext cx="4954125" cy="1477328"/>
              </a:xfrm>
              <a:prstGeom prst="rect">
                <a:avLst/>
              </a:prstGeom>
              <a:blipFill>
                <a:blip r:embed="rId3"/>
                <a:stretch>
                  <a:fillRect t="-9091"/>
                </a:stretch>
              </a:blipFill>
            </p:spPr>
            <p:txBody>
              <a:bodyPr/>
              <a:lstStyle/>
              <a:p>
                <a:r>
                  <a:rPr lang="en-CA">
                    <a:noFill/>
                  </a:rPr>
                  <a:t> </a:t>
                </a:r>
              </a:p>
            </p:txBody>
          </p:sp>
        </mc:Fallback>
      </mc:AlternateContent>
    </p:spTree>
    <p:extLst>
      <p:ext uri="{BB962C8B-B14F-4D97-AF65-F5344CB8AC3E}">
        <p14:creationId xmlns:p14="http://schemas.microsoft.com/office/powerpoint/2010/main" val="10458807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0-#ppt_w/2"/>
                                          </p:val>
                                        </p:tav>
                                        <p:tav tm="100000">
                                          <p:val>
                                            <p:strVal val="#ppt_x"/>
                                          </p:val>
                                        </p:tav>
                                      </p:tavLst>
                                    </p:anim>
                                    <p:anim calcmode="lin" valueType="num">
                                      <p:cBhvr additive="base">
                                        <p:cTn id="12" dur="500" fill="hold"/>
                                        <p:tgtEl>
                                          <p:spTgt spid="57"/>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7">
                                            <p:txEl>
                                              <p:pRg st="0" end="0"/>
                                            </p:txEl>
                                          </p:spTgt>
                                        </p:tgtEl>
                                        <p:attrNameLst>
                                          <p:attrName>style.visibility</p:attrName>
                                        </p:attrNameLst>
                                      </p:cBhvr>
                                      <p:to>
                                        <p:strVal val="visible"/>
                                      </p:to>
                                    </p:set>
                                    <p:anim calcmode="lin" valueType="num">
                                      <p:cBhvr additive="base">
                                        <p:cTn id="15"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7">
                                            <p:txEl>
                                              <p:pRg st="1" end="1"/>
                                            </p:txEl>
                                          </p:spTgt>
                                        </p:tgtEl>
                                        <p:attrNameLst>
                                          <p:attrName>style.visibility</p:attrName>
                                        </p:attrNameLst>
                                      </p:cBhvr>
                                      <p:to>
                                        <p:strVal val="visible"/>
                                      </p:to>
                                    </p:set>
                                    <p:anim calcmode="lin" valueType="num">
                                      <p:cBhvr additive="base">
                                        <p:cTn id="21"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7">
                                            <p:txEl>
                                              <p:pRg st="2" end="2"/>
                                            </p:txEl>
                                          </p:spTgt>
                                        </p:tgtEl>
                                        <p:attrNameLst>
                                          <p:attrName>style.visibility</p:attrName>
                                        </p:attrNameLst>
                                      </p:cBhvr>
                                      <p:to>
                                        <p:strVal val="visible"/>
                                      </p:to>
                                    </p:set>
                                    <p:anim calcmode="lin" valueType="num">
                                      <p:cBhvr additive="base">
                                        <p:cTn id="2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7"/>
                                        </p:tgtEl>
                                        <p:attrNameLst>
                                          <p:attrName>style.visibility</p:attrName>
                                        </p:attrNameLst>
                                      </p:cBhvr>
                                      <p:to>
                                        <p:strVal val="visible"/>
                                      </p:to>
                                    </p:set>
                                    <p:anim calcmode="lin" valueType="num">
                                      <p:cBhvr additive="base">
                                        <p:cTn id="33" dur="500" fill="hold"/>
                                        <p:tgtEl>
                                          <p:spTgt spid="7"/>
                                        </p:tgtEl>
                                        <p:attrNameLst>
                                          <p:attrName>ppt_x</p:attrName>
                                        </p:attrNameLst>
                                      </p:cBhvr>
                                      <p:tavLst>
                                        <p:tav tm="0">
                                          <p:val>
                                            <p:strVal val="0-#ppt_w/2"/>
                                          </p:val>
                                        </p:tav>
                                        <p:tav tm="100000">
                                          <p:val>
                                            <p:strVal val="#ppt_x"/>
                                          </p:val>
                                        </p:tav>
                                      </p:tavLst>
                                    </p:anim>
                                    <p:anim calcmode="lin" valueType="num">
                                      <p:cBhvr additive="base">
                                        <p:cTn id="3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6"/>
                                        </p:tgtEl>
                                        <p:attrNameLst>
                                          <p:attrName>style.visibility</p:attrName>
                                        </p:attrNameLst>
                                      </p:cBhvr>
                                      <p:to>
                                        <p:strVal val="visible"/>
                                      </p:to>
                                    </p:set>
                                    <p:anim calcmode="lin" valueType="num">
                                      <p:cBhvr additive="base">
                                        <p:cTn id="39" dur="500" fill="hold"/>
                                        <p:tgtEl>
                                          <p:spTgt spid="66"/>
                                        </p:tgtEl>
                                        <p:attrNameLst>
                                          <p:attrName>ppt_x</p:attrName>
                                        </p:attrNameLst>
                                      </p:cBhvr>
                                      <p:tavLst>
                                        <p:tav tm="0">
                                          <p:val>
                                            <p:strVal val="0-#ppt_w/2"/>
                                          </p:val>
                                        </p:tav>
                                        <p:tav tm="100000">
                                          <p:val>
                                            <p:strVal val="#ppt_x"/>
                                          </p:val>
                                        </p:tav>
                                      </p:tavLst>
                                    </p:anim>
                                    <p:anim calcmode="lin" valueType="num">
                                      <p:cBhvr additive="base">
                                        <p:cTn id="40"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5">
                                            <p:txEl>
                                              <p:pRg st="0" end="0"/>
                                            </p:txEl>
                                          </p:spTgt>
                                        </p:tgtEl>
                                        <p:attrNameLst>
                                          <p:attrName>style.visibility</p:attrName>
                                        </p:attrNameLst>
                                      </p:cBhvr>
                                      <p:to>
                                        <p:strVal val="visible"/>
                                      </p:to>
                                    </p:set>
                                    <p:anim calcmode="lin" valueType="num">
                                      <p:cBhvr additive="base">
                                        <p:cTn id="45"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65">
                                            <p:txEl>
                                              <p:pRg st="1" end="1"/>
                                            </p:txEl>
                                          </p:spTgt>
                                        </p:tgtEl>
                                        <p:attrNameLst>
                                          <p:attrName>style.visibility</p:attrName>
                                        </p:attrNameLst>
                                      </p:cBhvr>
                                      <p:to>
                                        <p:strVal val="visible"/>
                                      </p:to>
                                    </p:set>
                                    <p:anim calcmode="lin" valueType="num">
                                      <p:cBhvr additive="base">
                                        <p:cTn id="51"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P spid="7" grpId="0"/>
    </p:bld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3803561" y="3439180"/>
            <a:ext cx="1960793" cy="523220"/>
          </a:xfrm>
          <a:prstGeom prst="rect">
            <a:avLst/>
          </a:prstGeom>
        </p:spPr>
        <p:txBody>
          <a:bodyPr wrap="none">
            <a:spAutoFit/>
          </a:bodyPr>
          <a:lstStyle/>
          <a:p>
            <a:r>
              <a:rPr lang="en-US" altLang="en-US" dirty="0">
                <a:solidFill>
                  <a:schemeClr val="tx2"/>
                </a:solidFill>
              </a:rPr>
              <a:t> (Soft Max):</a:t>
            </a:r>
          </a:p>
        </p:txBody>
      </p:sp>
      <p:sp>
        <p:nvSpPr>
          <p:cNvPr id="4" name="Rectangle 3"/>
          <p:cNvSpPr/>
          <p:nvPr/>
        </p:nvSpPr>
        <p:spPr>
          <a:xfrm>
            <a:off x="779780" y="609600"/>
            <a:ext cx="7373620" cy="28194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1239981" y="20796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6" name="Rectangle 5"/>
          <p:cNvSpPr/>
          <p:nvPr/>
        </p:nvSpPr>
        <p:spPr>
          <a:xfrm>
            <a:off x="3678381" y="2232000"/>
            <a:ext cx="2362200" cy="609600"/>
          </a:xfrm>
          <a:prstGeom prst="rect">
            <a:avLst/>
          </a:prstGeom>
          <a:solidFill>
            <a:schemeClr val="tx1"/>
          </a:solidFill>
          <a:ln>
            <a:noFill/>
          </a:ln>
        </p:spPr>
        <p:txBody>
          <a:bodyPr wrap="square" rtlCol="0" anchor="ctr">
            <a:spAutoFit/>
          </a:bodyPr>
          <a:lstStyle/>
          <a:p>
            <a:pPr algn="l"/>
            <a:endParaRPr lang="en-CA" sz="2400" dirty="0"/>
          </a:p>
        </p:txBody>
      </p:sp>
      <p:sp>
        <p:nvSpPr>
          <p:cNvPr id="8" name="Rectangle 7"/>
          <p:cNvSpPr/>
          <p:nvPr/>
        </p:nvSpPr>
        <p:spPr>
          <a:xfrm>
            <a:off x="2175166" y="762000"/>
            <a:ext cx="3125148" cy="2536800"/>
          </a:xfrm>
          <a:prstGeom prst="rect">
            <a:avLst/>
          </a:prstGeom>
          <a:ln w="12700">
            <a:solidFill>
              <a:schemeClr val="bg1"/>
            </a:solidFill>
          </a:ln>
        </p:spPr>
        <p:txBody>
          <a:bodyPr wrap="square" rtlCol="0" anchor="ctr">
            <a:spAutoFit/>
          </a:bodyPr>
          <a:lstStyle/>
          <a:p>
            <a:pPr algn="l"/>
            <a:endParaRPr lang="en-CA" sz="2400" dirty="0"/>
          </a:p>
        </p:txBody>
      </p:sp>
      <p:grpSp>
        <p:nvGrpSpPr>
          <p:cNvPr id="9" name="Group 8"/>
          <p:cNvGrpSpPr/>
          <p:nvPr/>
        </p:nvGrpSpPr>
        <p:grpSpPr>
          <a:xfrm>
            <a:off x="1260765" y="860400"/>
            <a:ext cx="5943600" cy="523220"/>
            <a:chOff x="2362200" y="860400"/>
            <a:chExt cx="5943600" cy="523220"/>
          </a:xfrm>
        </p:grpSpPr>
        <p:cxnSp>
          <p:nvCxnSpPr>
            <p:cNvPr id="10" name="Straight Arrow Connector 9"/>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12" name="Straight Arrow Connector 11"/>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3" name="TextBox 12"/>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1</a:t>
              </a:r>
              <a:r>
                <a:rPr lang="en-CA" i="1" dirty="0">
                  <a:solidFill>
                    <a:schemeClr val="bg1"/>
                  </a:solidFill>
                </a:rPr>
                <a:t> </a:t>
              </a:r>
            </a:p>
          </p:txBody>
        </p:sp>
        <p:sp>
          <p:nvSpPr>
            <p:cNvPr id="14" name="Oval 13"/>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15" name="Group 14"/>
          <p:cNvGrpSpPr/>
          <p:nvPr/>
        </p:nvGrpSpPr>
        <p:grpSpPr>
          <a:xfrm>
            <a:off x="1260765" y="1457980"/>
            <a:ext cx="5943600" cy="523220"/>
            <a:chOff x="2362200" y="860400"/>
            <a:chExt cx="5943600" cy="523220"/>
          </a:xfrm>
        </p:grpSpPr>
        <p:cxnSp>
          <p:nvCxnSpPr>
            <p:cNvPr id="16" name="Straight Arrow Connector 15"/>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18" name="Straight Arrow Connector 17"/>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9" name="TextBox 18"/>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 </a:t>
              </a:r>
            </a:p>
          </p:txBody>
        </p:sp>
        <p:sp>
          <p:nvSpPr>
            <p:cNvPr id="20" name="Oval 19"/>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21" name="Group 20"/>
          <p:cNvGrpSpPr/>
          <p:nvPr/>
        </p:nvGrpSpPr>
        <p:grpSpPr>
          <a:xfrm>
            <a:off x="1260765" y="2055560"/>
            <a:ext cx="5943600" cy="523220"/>
            <a:chOff x="2362200" y="860400"/>
            <a:chExt cx="5943600" cy="523220"/>
          </a:xfrm>
        </p:grpSpPr>
        <p:cxnSp>
          <p:nvCxnSpPr>
            <p:cNvPr id="22" name="Straight Arrow Connector 21"/>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24" name="Straight Arrow Connector 23"/>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25" name="TextBox 24"/>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3</a:t>
              </a:r>
              <a:r>
                <a:rPr lang="en-CA" i="1" dirty="0">
                  <a:solidFill>
                    <a:schemeClr val="bg1"/>
                  </a:solidFill>
                </a:rPr>
                <a:t> </a:t>
              </a:r>
            </a:p>
          </p:txBody>
        </p:sp>
        <p:sp>
          <p:nvSpPr>
            <p:cNvPr id="26" name="Oval 2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27" name="Group 26"/>
          <p:cNvGrpSpPr/>
          <p:nvPr/>
        </p:nvGrpSpPr>
        <p:grpSpPr>
          <a:xfrm>
            <a:off x="1260765" y="2653140"/>
            <a:ext cx="5943600" cy="523220"/>
            <a:chOff x="2362200" y="860400"/>
            <a:chExt cx="5943600" cy="523220"/>
          </a:xfrm>
        </p:grpSpPr>
        <p:cxnSp>
          <p:nvCxnSpPr>
            <p:cNvPr id="28" name="Straight Arrow Connector 27"/>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cxnSp>
          <p:nvCxnSpPr>
            <p:cNvPr id="30" name="Straight Arrow Connector 29"/>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31" name="TextBox 30"/>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 </a:t>
              </a:r>
            </a:p>
          </p:txBody>
        </p:sp>
        <p:sp>
          <p:nvSpPr>
            <p:cNvPr id="32" name="Oval 31"/>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39" name="Group 29">
            <a:extLst>
              <a:ext uri="{FF2B5EF4-FFF2-40B4-BE49-F238E27FC236}">
                <a16:creationId xmlns:a16="http://schemas.microsoft.com/office/drawing/2014/main" id="{8FD5643F-F6B1-4373-83B6-B77EF6BB4601}"/>
              </a:ext>
            </a:extLst>
          </p:cNvPr>
          <p:cNvGrpSpPr>
            <a:grpSpLocks/>
          </p:cNvGrpSpPr>
          <p:nvPr/>
        </p:nvGrpSpPr>
        <p:grpSpPr bwMode="auto">
          <a:xfrm>
            <a:off x="101585" y="4429542"/>
            <a:ext cx="917591" cy="929993"/>
            <a:chOff x="2065" y="1551"/>
            <a:chExt cx="1628" cy="1988"/>
          </a:xfrm>
        </p:grpSpPr>
        <p:sp>
          <p:nvSpPr>
            <p:cNvPr id="40" name="Freeform 30">
              <a:extLst>
                <a:ext uri="{FF2B5EF4-FFF2-40B4-BE49-F238E27FC236}">
                  <a16:creationId xmlns:a16="http://schemas.microsoft.com/office/drawing/2014/main" id="{3FC415F2-16D3-4DE5-9F19-A4D798D396B0}"/>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31">
              <a:extLst>
                <a:ext uri="{FF2B5EF4-FFF2-40B4-BE49-F238E27FC236}">
                  <a16:creationId xmlns:a16="http://schemas.microsoft.com/office/drawing/2014/main" id="{0B697AB5-5A92-4B35-B394-F0D1F0A1F95C}"/>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32">
              <a:extLst>
                <a:ext uri="{FF2B5EF4-FFF2-40B4-BE49-F238E27FC236}">
                  <a16:creationId xmlns:a16="http://schemas.microsoft.com/office/drawing/2014/main" id="{AC9942C9-D4E5-4FC9-960C-6C843A5301B5}"/>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3" name="Freeform 33">
              <a:extLst>
                <a:ext uri="{FF2B5EF4-FFF2-40B4-BE49-F238E27FC236}">
                  <a16:creationId xmlns:a16="http://schemas.microsoft.com/office/drawing/2014/main" id="{FDE5C995-9F18-4578-9D21-5ABAFFB30FC3}"/>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4" name="Freeform 34">
              <a:extLst>
                <a:ext uri="{FF2B5EF4-FFF2-40B4-BE49-F238E27FC236}">
                  <a16:creationId xmlns:a16="http://schemas.microsoft.com/office/drawing/2014/main" id="{30E7050B-F3EF-4295-9DB1-32CA15D7EEED}"/>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5" name="Freeform 35">
              <a:extLst>
                <a:ext uri="{FF2B5EF4-FFF2-40B4-BE49-F238E27FC236}">
                  <a16:creationId xmlns:a16="http://schemas.microsoft.com/office/drawing/2014/main" id="{27A42E39-BC34-49E2-B5AC-844F99D21A2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6" name="Freeform 36">
              <a:extLst>
                <a:ext uri="{FF2B5EF4-FFF2-40B4-BE49-F238E27FC236}">
                  <a16:creationId xmlns:a16="http://schemas.microsoft.com/office/drawing/2014/main" id="{8896E070-93FA-4C0D-AE21-08C776A1154F}"/>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7" name="Freeform 37">
              <a:extLst>
                <a:ext uri="{FF2B5EF4-FFF2-40B4-BE49-F238E27FC236}">
                  <a16:creationId xmlns:a16="http://schemas.microsoft.com/office/drawing/2014/main" id="{4C987E4F-8E28-44C9-A823-B0240162128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8" name="Freeform 38">
              <a:extLst>
                <a:ext uri="{FF2B5EF4-FFF2-40B4-BE49-F238E27FC236}">
                  <a16:creationId xmlns:a16="http://schemas.microsoft.com/office/drawing/2014/main" id="{4AAAD5BE-CDCE-4C54-886D-44F83A134B3E}"/>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9" name="Freeform 39">
              <a:extLst>
                <a:ext uri="{FF2B5EF4-FFF2-40B4-BE49-F238E27FC236}">
                  <a16:creationId xmlns:a16="http://schemas.microsoft.com/office/drawing/2014/main" id="{5B605098-44F6-42E3-8E3A-AF3310E96B06}"/>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0" name="Freeform 40">
              <a:extLst>
                <a:ext uri="{FF2B5EF4-FFF2-40B4-BE49-F238E27FC236}">
                  <a16:creationId xmlns:a16="http://schemas.microsoft.com/office/drawing/2014/main" id="{AD644012-B7CC-4771-AE46-17587EBC512B}"/>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1" name="Freeform 41">
              <a:extLst>
                <a:ext uri="{FF2B5EF4-FFF2-40B4-BE49-F238E27FC236}">
                  <a16:creationId xmlns:a16="http://schemas.microsoft.com/office/drawing/2014/main" id="{FDFCD5AF-FE36-4C4C-B986-C3266C3E67A1}"/>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2" name="Freeform 42">
              <a:extLst>
                <a:ext uri="{FF2B5EF4-FFF2-40B4-BE49-F238E27FC236}">
                  <a16:creationId xmlns:a16="http://schemas.microsoft.com/office/drawing/2014/main" id="{0EB0F31F-552C-41A8-836B-14CD8E4A4C1E}"/>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3" name="Freeform 43">
              <a:extLst>
                <a:ext uri="{FF2B5EF4-FFF2-40B4-BE49-F238E27FC236}">
                  <a16:creationId xmlns:a16="http://schemas.microsoft.com/office/drawing/2014/main" id="{141FBF7F-57BE-4A11-A0F5-F4FAA94A97A7}"/>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4" name="Freeform 44">
              <a:extLst>
                <a:ext uri="{FF2B5EF4-FFF2-40B4-BE49-F238E27FC236}">
                  <a16:creationId xmlns:a16="http://schemas.microsoft.com/office/drawing/2014/main" id="{93F75933-927D-4EC0-B74E-F7428130A00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5">
              <a:extLst>
                <a:ext uri="{FF2B5EF4-FFF2-40B4-BE49-F238E27FC236}">
                  <a16:creationId xmlns:a16="http://schemas.microsoft.com/office/drawing/2014/main" id="{EB166A40-D900-40E9-9A46-15C01F817EC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6" name="Freeform 46">
              <a:extLst>
                <a:ext uri="{FF2B5EF4-FFF2-40B4-BE49-F238E27FC236}">
                  <a16:creationId xmlns:a16="http://schemas.microsoft.com/office/drawing/2014/main" id="{8704904A-A234-44E4-910B-2E83DDC338C8}"/>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sp>
        <p:nvSpPr>
          <p:cNvPr id="57" name="AutoShape 35">
            <a:extLst>
              <a:ext uri="{FF2B5EF4-FFF2-40B4-BE49-F238E27FC236}">
                <a16:creationId xmlns:a16="http://schemas.microsoft.com/office/drawing/2014/main" id="{92E38E32-17B6-4ED7-A60E-483F6EEA6C21}"/>
              </a:ext>
            </a:extLst>
          </p:cNvPr>
          <p:cNvSpPr>
            <a:spLocks noChangeArrowheads="1"/>
          </p:cNvSpPr>
          <p:nvPr/>
        </p:nvSpPr>
        <p:spPr bwMode="auto">
          <a:xfrm>
            <a:off x="971549" y="4267200"/>
            <a:ext cx="6038852" cy="137160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defTabSz="685800" eaLnBrk="1" fontAlgn="auto" hangingPunct="1">
              <a:spcBef>
                <a:spcPct val="0"/>
              </a:spcBef>
              <a:spcAft>
                <a:spcPts val="0"/>
              </a:spcAft>
              <a:buNone/>
            </a:pPr>
            <a:r>
              <a:rPr lang="en-US" altLang="en-US" sz="2400" dirty="0">
                <a:solidFill>
                  <a:srgbClr val="FFFFFF"/>
                </a:solidFill>
              </a:rPr>
              <a:t>Personally, I think a “Max” should return </a:t>
            </a:r>
          </a:p>
          <a:p>
            <a:pPr defTabSz="685800" eaLnBrk="1" fontAlgn="auto" hangingPunct="1">
              <a:spcBef>
                <a:spcPct val="0"/>
              </a:spcBef>
              <a:spcAft>
                <a:spcPts val="0"/>
              </a:spcAft>
              <a:buNone/>
            </a:pPr>
            <a:r>
              <a:rPr lang="en-US" altLang="en-US" sz="2400" dirty="0">
                <a:solidFill>
                  <a:srgbClr val="FFFFFF"/>
                </a:solidFill>
              </a:rPr>
              <a:t>   one number close to the maximum.</a:t>
            </a:r>
          </a:p>
          <a:p>
            <a:pPr defTabSz="685800" eaLnBrk="1" fontAlgn="auto" hangingPunct="1">
              <a:spcBef>
                <a:spcPct val="0"/>
              </a:spcBef>
              <a:spcAft>
                <a:spcPts val="0"/>
              </a:spcAft>
              <a:buNone/>
            </a:pPr>
            <a:r>
              <a:rPr lang="en-US" altLang="en-US" sz="2400" dirty="0">
                <a:solidFill>
                  <a:srgbClr val="FFFFFF"/>
                </a:solidFill>
              </a:rPr>
              <a:t>   Not a 1 indicating which is the maximum.</a:t>
            </a:r>
          </a:p>
        </p:txBody>
      </p:sp>
      <p:sp>
        <p:nvSpPr>
          <p:cNvPr id="58" name="Rectangle 57"/>
          <p:cNvSpPr/>
          <p:nvPr/>
        </p:nvSpPr>
        <p:spPr>
          <a:xfrm>
            <a:off x="5300313" y="848517"/>
            <a:ext cx="2243483" cy="1742283"/>
          </a:xfrm>
          <a:prstGeom prst="rect">
            <a:avLst/>
          </a:prstGeom>
          <a:solidFill>
            <a:schemeClr val="tx1"/>
          </a:solidFill>
          <a:ln>
            <a:noFill/>
          </a:ln>
        </p:spPr>
        <p:txBody>
          <a:bodyPr wrap="square" rtlCol="0" anchor="ctr">
            <a:spAutoFit/>
          </a:bodyPr>
          <a:lstStyle/>
          <a:p>
            <a:pPr algn="l"/>
            <a:endParaRPr lang="en-CA" sz="2400" dirty="0"/>
          </a:p>
        </p:txBody>
      </p:sp>
      <p:grpSp>
        <p:nvGrpSpPr>
          <p:cNvPr id="3" name="Group 2"/>
          <p:cNvGrpSpPr/>
          <p:nvPr/>
        </p:nvGrpSpPr>
        <p:grpSpPr>
          <a:xfrm>
            <a:off x="838200" y="842872"/>
            <a:ext cx="685800" cy="2315960"/>
            <a:chOff x="838200" y="842872"/>
            <a:chExt cx="685800" cy="2315960"/>
          </a:xfrm>
        </p:grpSpPr>
        <p:sp>
          <p:nvSpPr>
            <p:cNvPr id="60" name="TextBox 59"/>
            <p:cNvSpPr txBox="1"/>
            <p:nvPr/>
          </p:nvSpPr>
          <p:spPr>
            <a:xfrm flipH="1">
              <a:off x="838200" y="842872"/>
              <a:ext cx="685800" cy="523220"/>
            </a:xfrm>
            <a:prstGeom prst="rect">
              <a:avLst/>
            </a:prstGeom>
            <a:noFill/>
          </p:spPr>
          <p:txBody>
            <a:bodyPr wrap="square" rtlCol="0">
              <a:spAutoFit/>
            </a:bodyPr>
            <a:lstStyle/>
            <a:p>
              <a:r>
                <a:rPr lang="en-CA" i="1" dirty="0">
                  <a:solidFill>
                    <a:schemeClr val="bg1"/>
                  </a:solidFill>
                </a:rPr>
                <a:t>z </a:t>
              </a:r>
            </a:p>
          </p:txBody>
        </p:sp>
        <p:sp>
          <p:nvSpPr>
            <p:cNvPr id="61" name="TextBox 60"/>
            <p:cNvSpPr txBox="1"/>
            <p:nvPr/>
          </p:nvSpPr>
          <p:spPr>
            <a:xfrm flipH="1">
              <a:off x="838200" y="1440452"/>
              <a:ext cx="685800" cy="523220"/>
            </a:xfrm>
            <a:prstGeom prst="rect">
              <a:avLst/>
            </a:prstGeom>
            <a:noFill/>
          </p:spPr>
          <p:txBody>
            <a:bodyPr wrap="square" rtlCol="0">
              <a:spAutoFit/>
            </a:bodyPr>
            <a:lstStyle/>
            <a:p>
              <a:r>
                <a:rPr lang="en-CA" i="1" dirty="0">
                  <a:solidFill>
                    <a:schemeClr val="bg1"/>
                  </a:solidFill>
                </a:rPr>
                <a:t>z </a:t>
              </a:r>
            </a:p>
          </p:txBody>
        </p:sp>
        <p:sp>
          <p:nvSpPr>
            <p:cNvPr id="62" name="TextBox 61"/>
            <p:cNvSpPr txBox="1"/>
            <p:nvPr/>
          </p:nvSpPr>
          <p:spPr>
            <a:xfrm flipH="1">
              <a:off x="838200" y="2038032"/>
              <a:ext cx="685800" cy="523220"/>
            </a:xfrm>
            <a:prstGeom prst="rect">
              <a:avLst/>
            </a:prstGeom>
            <a:noFill/>
          </p:spPr>
          <p:txBody>
            <a:bodyPr wrap="square" rtlCol="0">
              <a:spAutoFit/>
            </a:bodyPr>
            <a:lstStyle/>
            <a:p>
              <a:r>
                <a:rPr lang="en-CA" i="1" dirty="0">
                  <a:solidFill>
                    <a:schemeClr val="bg1"/>
                  </a:solidFill>
                </a:rPr>
                <a:t>z </a:t>
              </a:r>
            </a:p>
          </p:txBody>
        </p:sp>
        <p:sp>
          <p:nvSpPr>
            <p:cNvPr id="63" name="TextBox 62"/>
            <p:cNvSpPr txBox="1"/>
            <p:nvPr/>
          </p:nvSpPr>
          <p:spPr>
            <a:xfrm flipH="1">
              <a:off x="838200" y="2635612"/>
              <a:ext cx="685800" cy="523220"/>
            </a:xfrm>
            <a:prstGeom prst="rect">
              <a:avLst/>
            </a:prstGeom>
            <a:noFill/>
          </p:spPr>
          <p:txBody>
            <a:bodyPr wrap="square" rtlCol="0">
              <a:spAutoFit/>
            </a:bodyPr>
            <a:lstStyle/>
            <a:p>
              <a:r>
                <a:rPr lang="en-CA" i="1" dirty="0">
                  <a:solidFill>
                    <a:schemeClr val="bg1"/>
                  </a:solidFill>
                </a:rPr>
                <a:t>z</a:t>
              </a:r>
            </a:p>
          </p:txBody>
        </p:sp>
      </p:grpSp>
      <mc:AlternateContent xmlns:mc="http://schemas.openxmlformats.org/markup-compatibility/2006" xmlns:a14="http://schemas.microsoft.com/office/drawing/2010/main">
        <mc:Choice Requires="a14">
          <p:sp>
            <p:nvSpPr>
              <p:cNvPr id="7" name="TextBox 6"/>
              <p:cNvSpPr txBox="1"/>
              <p:nvPr/>
            </p:nvSpPr>
            <p:spPr>
              <a:xfrm>
                <a:off x="2367514" y="685800"/>
                <a:ext cx="4033286" cy="492443"/>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r>
                          <a:rPr lang="en-CA" sz="3200" b="0" i="1" smtClean="0">
                            <a:solidFill>
                              <a:schemeClr val="bg2"/>
                            </a:solidFill>
                            <a:latin typeface="Cambria Math" panose="02040503050406030204" pitchFamily="18" charset="0"/>
                          </a:rPr>
                          <m:t>𝑀</m:t>
                        </m:r>
                      </m:e>
                      <m:sub/>
                    </m:sSub>
                    <m:r>
                      <a:rPr lang="en-CA" sz="3200" b="0" i="1" smtClean="0">
                        <a:solidFill>
                          <a:schemeClr val="bg2"/>
                        </a:solidFill>
                        <a:latin typeface="Cambria Math" panose="02040503050406030204" pitchFamily="18" charset="0"/>
                        <a:sym typeface="Symbol" panose="05050102010706020507" pitchFamily="18" charset="2"/>
                      </a:rPr>
                      <m:t>=</m:t>
                    </m:r>
                    <m:r>
                      <m:rPr>
                        <m:sty m:val="p"/>
                      </m:rPr>
                      <a:rPr lang="en-CA" sz="3200" b="0" i="0" smtClean="0">
                        <a:solidFill>
                          <a:schemeClr val="bg2"/>
                        </a:solidFill>
                        <a:latin typeface="Cambria Math" panose="02040503050406030204" pitchFamily="18" charset="0"/>
                        <a:sym typeface="Symbol" panose="05050102010706020507" pitchFamily="18" charset="2"/>
                      </a:rPr>
                      <m:t>log</m:t>
                    </m:r>
                    <m:r>
                      <a:rPr lang="en-CA" sz="3200" b="0" i="1" smtClean="0">
                        <a:solidFill>
                          <a:schemeClr val="bg2"/>
                        </a:solidFill>
                        <a:latin typeface="Cambria Math" panose="02040503050406030204" pitchFamily="18" charset="0"/>
                        <a:sym typeface="Symbol" panose="05050102010706020507" pitchFamily="18" charset="2"/>
                      </a:rPr>
                      <m:t>⁡(</m:t>
                    </m:r>
                    <m:nary>
                      <m:naryPr>
                        <m:chr m:val="∑"/>
                        <m:supHide m:val="on"/>
                        <m:ctrlPr>
                          <a:rPr lang="en-CA" sz="3200" i="1">
                            <a:solidFill>
                              <a:schemeClr val="bg2"/>
                            </a:solidFill>
                            <a:latin typeface="Cambria Math" panose="02040503050406030204" pitchFamily="18" charset="0"/>
                            <a:sym typeface="Symbol" panose="05050102010706020507" pitchFamily="18" charset="2"/>
                          </a:rPr>
                        </m:ctrlPr>
                      </m:naryPr>
                      <m:sub>
                        <m:r>
                          <m:rPr>
                            <m:brk m:alnAt="7"/>
                          </m:rPr>
                          <a:rPr lang="en-CA" sz="3200" i="1">
                            <a:solidFill>
                              <a:schemeClr val="bg2"/>
                            </a:solidFill>
                            <a:latin typeface="Cambria Math" panose="02040503050406030204" pitchFamily="18" charset="0"/>
                            <a:sym typeface="Symbol" panose="05050102010706020507" pitchFamily="18" charset="2"/>
                          </a:rPr>
                          <m:t>𝑘</m:t>
                        </m:r>
                        <m:r>
                          <a:rPr lang="en-CA" sz="3200" i="1">
                            <a:solidFill>
                              <a:schemeClr val="bg2"/>
                            </a:solidFill>
                            <a:latin typeface="Cambria Math" panose="02040503050406030204" pitchFamily="18" charset="0"/>
                            <a:sym typeface="Symbol" panose="05050102010706020507" pitchFamily="18" charset="2"/>
                          </a:rPr>
                          <m:t>=1..</m:t>
                        </m:r>
                        <m:r>
                          <a:rPr lang="en-CA" sz="3200" i="1">
                            <a:solidFill>
                              <a:schemeClr val="bg2"/>
                            </a:solidFill>
                            <a:latin typeface="Cambria Math" panose="02040503050406030204" pitchFamily="18" charset="0"/>
                            <a:sym typeface="Symbol" panose="05050102010706020507" pitchFamily="18" charset="2"/>
                          </a:rPr>
                          <m:t>𝑐</m:t>
                        </m:r>
                      </m:sub>
                      <m:sup/>
                      <m:e>
                        <m:sSup>
                          <m:sSupPr>
                            <m:ctrlPr>
                              <a:rPr lang="en-CA" sz="3200" i="1">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sSub>
                              <m:sSubPr>
                                <m:ctrlPr>
                                  <a:rPr lang="en-CA" sz="3200" i="1">
                                    <a:solidFill>
                                      <a:schemeClr val="bg2"/>
                                    </a:solidFill>
                                    <a:latin typeface="Cambria Math" panose="02040503050406030204" pitchFamily="18" charset="0"/>
                                    <a:sym typeface="Symbol" panose="05050102010706020507" pitchFamily="18" charset="2"/>
                                  </a:rPr>
                                </m:ctrlPr>
                              </m:sSubPr>
                              <m:e>
                                <m:r>
                                  <a:rPr lang="en-CA" sz="3200" i="1">
                                    <a:solidFill>
                                      <a:schemeClr val="bg2"/>
                                    </a:solidFill>
                                    <a:latin typeface="Cambria Math" panose="02040503050406030204" pitchFamily="18" charset="0"/>
                                    <a:sym typeface="Symbol" panose="05050102010706020507" pitchFamily="18" charset="2"/>
                                  </a:rPr>
                                  <m:t>𝑧</m:t>
                                </m:r>
                              </m:e>
                              <m:sub>
                                <m:r>
                                  <a:rPr lang="en-CA" sz="3200" i="1">
                                    <a:solidFill>
                                      <a:schemeClr val="bg2"/>
                                    </a:solidFill>
                                    <a:latin typeface="Cambria Math" panose="02040503050406030204" pitchFamily="18" charset="0"/>
                                    <a:sym typeface="Symbol" panose="05050102010706020507" pitchFamily="18" charset="2"/>
                                  </a:rPr>
                                  <m:t>𝑘</m:t>
                                </m:r>
                              </m:sub>
                            </m:sSub>
                          </m:sup>
                        </m:sSup>
                        <m:r>
                          <a:rPr lang="en-CA" sz="3200" b="0" i="1" smtClean="0">
                            <a:solidFill>
                              <a:schemeClr val="bg2"/>
                            </a:solidFill>
                            <a:latin typeface="Cambria Math" panose="02040503050406030204" pitchFamily="18" charset="0"/>
                            <a:sym typeface="Symbol" panose="05050102010706020507" pitchFamily="18" charset="2"/>
                          </a:rPr>
                          <m:t>)</m:t>
                        </m:r>
                      </m:e>
                    </m:nary>
                  </m:oMath>
                </a14:m>
                <a:endParaRPr lang="en-CA" sz="32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367514" y="685800"/>
                <a:ext cx="4033286" cy="492443"/>
              </a:xfrm>
              <a:prstGeom prst="rect">
                <a:avLst/>
              </a:prstGeom>
              <a:blipFill>
                <a:blip r:embed="rId2"/>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5" name="TextBox 64"/>
              <p:cNvSpPr txBox="1"/>
              <p:nvPr/>
            </p:nvSpPr>
            <p:spPr>
              <a:xfrm>
                <a:off x="2361074" y="1295400"/>
                <a:ext cx="6097126" cy="1477328"/>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sub/>
                    </m:sSub>
                    <m:r>
                      <a:rPr lang="en-CA" sz="3200" b="0" i="1" smtClean="0">
                        <a:solidFill>
                          <a:schemeClr val="bg2"/>
                        </a:solidFill>
                        <a:latin typeface="Cambria Math" panose="02040503050406030204" pitchFamily="18" charset="0"/>
                        <a:sym typeface="Symbol" panose="05050102010706020507" pitchFamily="18" charset="2"/>
                      </a:rPr>
                      <m:t>=</m:t>
                    </m:r>
                    <m:r>
                      <m:rPr>
                        <m:sty m:val="p"/>
                      </m:rPr>
                      <a:rPr lang="en-CA" sz="3200" b="0" i="0" smtClean="0">
                        <a:solidFill>
                          <a:schemeClr val="bg2"/>
                        </a:solidFill>
                        <a:latin typeface="Cambria Math" panose="02040503050406030204" pitchFamily="18" charset="0"/>
                        <a:sym typeface="Symbol" panose="05050102010706020507" pitchFamily="18" charset="2"/>
                      </a:rPr>
                      <m:t>log</m:t>
                    </m:r>
                    <m:r>
                      <a:rPr lang="en-CA" sz="3200" b="0" i="1" smtClean="0">
                        <a:solidFill>
                          <a:schemeClr val="bg2"/>
                        </a:solidFill>
                        <a:latin typeface="Cambria Math" panose="02040503050406030204" pitchFamily="18" charset="0"/>
                        <a:sym typeface="Symbol" panose="05050102010706020507" pitchFamily="18" charset="2"/>
                      </a:rPr>
                      <m:t>⁡(</m:t>
                    </m:r>
                    <m:sSup>
                      <m:sSupPr>
                        <m:ctrlPr>
                          <a:rPr lang="en-CA" sz="3200" i="1" smtClean="0">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r>
                          <a:rPr lang="en-CA" sz="3200" b="0" i="1" smtClean="0">
                            <a:solidFill>
                              <a:schemeClr val="bg2"/>
                            </a:solidFill>
                            <a:latin typeface="Cambria Math" panose="02040503050406030204" pitchFamily="18" charset="0"/>
                            <a:sym typeface="Symbol" panose="05050102010706020507" pitchFamily="18" charset="2"/>
                          </a:rPr>
                          <m:t>𝑧</m:t>
                        </m:r>
                      </m:sup>
                    </m:sSup>
                    <m:r>
                      <a:rPr lang="en-CA" sz="3200" b="0" i="1" smtClean="0">
                        <a:solidFill>
                          <a:schemeClr val="bg2"/>
                        </a:solidFill>
                        <a:latin typeface="Cambria Math" panose="02040503050406030204" pitchFamily="18" charset="0"/>
                        <a:sym typeface="Symbol" panose="05050102010706020507" pitchFamily="18" charset="2"/>
                      </a:rPr>
                      <m:t>+</m:t>
                    </m:r>
                    <m:sSup>
                      <m:sSupPr>
                        <m:ctrlPr>
                          <a:rPr lang="en-CA" sz="3200" i="1">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r>
                          <a:rPr lang="en-CA" sz="3200" i="1">
                            <a:solidFill>
                              <a:schemeClr val="bg2"/>
                            </a:solidFill>
                            <a:latin typeface="Cambria Math" panose="02040503050406030204" pitchFamily="18" charset="0"/>
                            <a:sym typeface="Symbol" panose="05050102010706020507" pitchFamily="18" charset="2"/>
                          </a:rPr>
                          <m:t>𝑧</m:t>
                        </m:r>
                      </m:sup>
                    </m:sSup>
                    <m:r>
                      <a:rPr lang="en-CA" sz="3200" b="0" i="1" smtClean="0">
                        <a:solidFill>
                          <a:schemeClr val="bg2"/>
                        </a:solidFill>
                        <a:latin typeface="Cambria Math" panose="02040503050406030204" pitchFamily="18" charset="0"/>
                        <a:sym typeface="Symbol" panose="05050102010706020507" pitchFamily="18" charset="2"/>
                      </a:rPr>
                      <m:t>+</m:t>
                    </m:r>
                    <m:sSup>
                      <m:sSupPr>
                        <m:ctrlPr>
                          <a:rPr lang="en-CA" sz="3200" i="1">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r>
                          <a:rPr lang="en-CA" sz="3200" i="1">
                            <a:solidFill>
                              <a:schemeClr val="bg2"/>
                            </a:solidFill>
                            <a:latin typeface="Cambria Math" panose="02040503050406030204" pitchFamily="18" charset="0"/>
                            <a:sym typeface="Symbol" panose="05050102010706020507" pitchFamily="18" charset="2"/>
                          </a:rPr>
                          <m:t>𝑧</m:t>
                        </m:r>
                      </m:sup>
                    </m:sSup>
                    <m:r>
                      <a:rPr lang="en-CA" sz="3200" b="0" i="1" smtClean="0">
                        <a:solidFill>
                          <a:schemeClr val="bg2"/>
                        </a:solidFill>
                        <a:latin typeface="Cambria Math" panose="02040503050406030204" pitchFamily="18" charset="0"/>
                        <a:sym typeface="Symbol" panose="05050102010706020507" pitchFamily="18" charset="2"/>
                      </a:rPr>
                      <m:t>+</m:t>
                    </m:r>
                    <m:sSup>
                      <m:sSupPr>
                        <m:ctrlPr>
                          <a:rPr lang="en-CA" sz="3200" i="1">
                            <a:solidFill>
                              <a:schemeClr val="bg2"/>
                            </a:solidFill>
                            <a:latin typeface="Cambria Math" panose="02040503050406030204" pitchFamily="18" charset="0"/>
                            <a:sym typeface="Symbol" panose="05050102010706020507" pitchFamily="18" charset="2"/>
                          </a:rPr>
                        </m:ctrlPr>
                      </m:sSupPr>
                      <m:e>
                        <m:r>
                          <a:rPr lang="en-CA" sz="3200" i="1">
                            <a:solidFill>
                              <a:schemeClr val="bg2"/>
                            </a:solidFill>
                            <a:latin typeface="Cambria Math" panose="02040503050406030204" pitchFamily="18" charset="0"/>
                            <a:sym typeface="Symbol" panose="05050102010706020507" pitchFamily="18" charset="2"/>
                          </a:rPr>
                          <m:t>𝑒</m:t>
                        </m:r>
                      </m:e>
                      <m:sup>
                        <m:r>
                          <a:rPr lang="en-CA" sz="3200" i="1">
                            <a:solidFill>
                              <a:schemeClr val="bg2"/>
                            </a:solidFill>
                            <a:latin typeface="Cambria Math" panose="02040503050406030204" pitchFamily="18" charset="0"/>
                            <a:sym typeface="Symbol" panose="05050102010706020507" pitchFamily="18" charset="2"/>
                          </a:rPr>
                          <m:t>𝑧</m:t>
                        </m:r>
                      </m:sup>
                    </m:sSup>
                  </m:oMath>
                </a14:m>
                <a:r>
                  <a:rPr lang="en-CA" sz="3200" dirty="0">
                    <a:solidFill>
                      <a:schemeClr val="bg2"/>
                    </a:solidFill>
                  </a:rPr>
                  <a:t>)</a:t>
                </a:r>
              </a:p>
              <a:p>
                <a:r>
                  <a:rPr lang="en-CA" altLang="en-US" sz="3200" dirty="0">
                    <a:solidFill>
                      <a:schemeClr val="bg2"/>
                    </a:solidFill>
                    <a:latin typeface="Times New Roman"/>
                    <a:cs typeface="Times New Roman" panose="02020603050405020304" pitchFamily="18" charset="0"/>
                    <a:sym typeface="Symbol" panose="05050102010706020507" pitchFamily="18" charset="2"/>
                  </a:rPr>
                  <a:t> </a:t>
                </a:r>
                <a:r>
                  <a:rPr lang="en-CA" altLang="en-US" sz="3200" dirty="0">
                    <a:solidFill>
                      <a:srgbClr val="FFC000"/>
                    </a:solidFill>
                    <a:latin typeface="Times New Roman"/>
                    <a:cs typeface="Times New Roman" panose="02020603050405020304" pitchFamily="18" charset="0"/>
                    <a:sym typeface="Symbol" panose="05050102010706020507" pitchFamily="18" charset="2"/>
                  </a:rPr>
                  <a:t>        </a:t>
                </a:r>
                <a:r>
                  <a:rPr lang="el-GR" altLang="en-US" sz="3200" dirty="0">
                    <a:solidFill>
                      <a:schemeClr val="bg2"/>
                    </a:solidFill>
                    <a:latin typeface="Times New Roman"/>
                    <a:cs typeface="Times New Roman" panose="02020603050405020304" pitchFamily="18" charset="0"/>
                    <a:sym typeface="Symbol" panose="05050102010706020507" pitchFamily="18" charset="2"/>
                  </a:rPr>
                  <a:t>≈</a:t>
                </a:r>
                <a:r>
                  <a:rPr lang="en-CA" altLang="en-US" sz="3200" dirty="0">
                    <a:solidFill>
                      <a:schemeClr val="bg2"/>
                    </a:solidFill>
                    <a:latin typeface="Times New Roman"/>
                    <a:cs typeface="Times New Roman" panose="02020603050405020304" pitchFamily="18" charset="0"/>
                    <a:sym typeface="Symbol" panose="05050102010706020507" pitchFamily="18" charset="2"/>
                  </a:rPr>
                  <a:t>  z + log(4)</a:t>
                </a:r>
                <a:endParaRPr lang="en-CA" sz="3200" dirty="0">
                  <a:solidFill>
                    <a:schemeClr val="bg2"/>
                  </a:solidFill>
                </a:endParaRPr>
              </a:p>
              <a:p>
                <a:endParaRPr lang="en-CA" sz="3200" dirty="0">
                  <a:solidFill>
                    <a:schemeClr val="bg2"/>
                  </a:solidFill>
                </a:endParaRPr>
              </a:p>
            </p:txBody>
          </p:sp>
        </mc:Choice>
        <mc:Fallback xmlns="">
          <p:sp>
            <p:nvSpPr>
              <p:cNvPr id="65" name="TextBox 64"/>
              <p:cNvSpPr txBox="1">
                <a:spLocks noRot="1" noChangeAspect="1" noMove="1" noResize="1" noEditPoints="1" noAdjustHandles="1" noChangeArrowheads="1" noChangeShapeType="1" noTextEdit="1"/>
              </p:cNvSpPr>
              <p:nvPr/>
            </p:nvSpPr>
            <p:spPr>
              <a:xfrm>
                <a:off x="2361074" y="1295400"/>
                <a:ext cx="6097126" cy="1477328"/>
              </a:xfrm>
              <a:prstGeom prst="rect">
                <a:avLst/>
              </a:prstGeom>
              <a:blipFill>
                <a:blip r:embed="rId3"/>
                <a:stretch>
                  <a:fillRect t="-9091"/>
                </a:stretch>
              </a:blipFill>
            </p:spPr>
            <p:txBody>
              <a:bodyPr/>
              <a:lstStyle/>
              <a:p>
                <a:r>
                  <a:rPr lang="en-CA">
                    <a:noFill/>
                  </a:rPr>
                  <a:t> </a:t>
                </a:r>
              </a:p>
            </p:txBody>
          </p:sp>
        </mc:Fallback>
      </mc:AlternateContent>
    </p:spTree>
    <p:extLst>
      <p:ext uri="{BB962C8B-B14F-4D97-AF65-F5344CB8AC3E}">
        <p14:creationId xmlns:p14="http://schemas.microsoft.com/office/powerpoint/2010/main" val="24616177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anim calcmode="lin" valueType="num">
                                      <p:cBhvr additive="base">
                                        <p:cTn id="13" dur="500" fill="hold"/>
                                        <p:tgtEl>
                                          <p:spTgt spid="65"/>
                                        </p:tgtEl>
                                        <p:attrNameLst>
                                          <p:attrName>ppt_x</p:attrName>
                                        </p:attrNameLst>
                                      </p:cBhvr>
                                      <p:tavLst>
                                        <p:tav tm="0">
                                          <p:val>
                                            <p:strVal val="0-#ppt_w/2"/>
                                          </p:val>
                                        </p:tav>
                                        <p:tav tm="100000">
                                          <p:val>
                                            <p:strVal val="#ppt_x"/>
                                          </p:val>
                                        </p:tav>
                                      </p:tavLst>
                                    </p:anim>
                                    <p:anim calcmode="lin" valueType="num">
                                      <p:cBhvr additive="base">
                                        <p:cTn id="14" dur="500" fill="hold"/>
                                        <p:tgtEl>
                                          <p:spTgt spid="6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5">
                                            <p:txEl>
                                              <p:pRg st="0" end="0"/>
                                            </p:txEl>
                                          </p:spTgt>
                                        </p:tgtEl>
                                        <p:attrNameLst>
                                          <p:attrName>style.visibility</p:attrName>
                                        </p:attrNameLst>
                                      </p:cBhvr>
                                      <p:to>
                                        <p:strVal val="visible"/>
                                      </p:to>
                                    </p:set>
                                    <p:anim calcmode="lin" valueType="num">
                                      <p:cBhvr additive="base">
                                        <p:cTn id="19" dur="500" fill="hold"/>
                                        <p:tgtEl>
                                          <p:spTgt spid="6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5">
                                            <p:txEl>
                                              <p:pRg st="1" end="1"/>
                                            </p:txEl>
                                          </p:spTgt>
                                        </p:tgtEl>
                                        <p:attrNameLst>
                                          <p:attrName>style.visibility</p:attrName>
                                        </p:attrNameLst>
                                      </p:cBhvr>
                                      <p:to>
                                        <p:strVal val="visible"/>
                                      </p:to>
                                    </p:set>
                                    <p:anim calcmode="lin" valueType="num">
                                      <p:cBhvr additive="base">
                                        <p:cTn id="25" dur="500" fill="hold"/>
                                        <p:tgtEl>
                                          <p:spTgt spid="65">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p:bld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33"/>
          <p:cNvSpPr txBox="1">
            <a:spLocks noChangeArrowheads="1"/>
          </p:cNvSpPr>
          <p:nvPr/>
        </p:nvSpPr>
        <p:spPr bwMode="auto">
          <a:xfrm>
            <a:off x="-97457" y="3429000"/>
            <a:ext cx="93389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Error:</a:t>
            </a:r>
          </a:p>
          <a:p>
            <a:pPr marL="457200" indent="-457200">
              <a:spcBef>
                <a:spcPct val="0"/>
              </a:spcBef>
              <a:buFont typeface="Arial" panose="020B0604020202020204" pitchFamily="34" charset="0"/>
              <a:buChar char="•"/>
            </a:pPr>
            <a:r>
              <a:rPr lang="en-CA" sz="2800" i="1" dirty="0" err="1">
                <a:solidFill>
                  <a:srgbClr val="66FF33"/>
                </a:solidFill>
                <a:latin typeface="Times New Roman" panose="02020603050405020304" pitchFamily="18" charset="0"/>
                <a:cs typeface="Times New Roman" panose="02020603050405020304" pitchFamily="18" charset="0"/>
              </a:rPr>
              <a:t>M</a:t>
            </a:r>
            <a:r>
              <a:rPr lang="en-CA" sz="2800" i="1" baseline="-25000" dirty="0" err="1">
                <a:solidFill>
                  <a:srgbClr val="66FF33"/>
                </a:solidFill>
                <a:latin typeface="Times New Roman" panose="02020603050405020304" pitchFamily="18" charset="0"/>
                <a:cs typeface="Times New Roman" panose="02020603050405020304" pitchFamily="18" charset="0"/>
              </a:rPr>
              <a:t>d,j</a:t>
            </a:r>
            <a:r>
              <a:rPr lang="en-CA" sz="2800" i="1" dirty="0">
                <a:solidFill>
                  <a:srgbClr val="66FF33"/>
                </a:solidFill>
                <a:latin typeface="Times New Roman" panose="02020603050405020304" pitchFamily="18" charset="0"/>
                <a:cs typeface="Times New Roman" panose="02020603050405020304" pitchFamily="18" charset="0"/>
              </a:rPr>
              <a:t> </a:t>
            </a:r>
            <a:r>
              <a:rPr lang="en-CA" sz="2800" i="1" dirty="0">
                <a:latin typeface="Times New Roman" panose="02020603050405020304" pitchFamily="18" charset="0"/>
                <a:cs typeface="Times New Roman" panose="02020603050405020304" pitchFamily="18" charset="0"/>
              </a:rPr>
              <a:t>=</a:t>
            </a:r>
            <a:r>
              <a:rPr lang="en-CA" sz="2800" i="1" baseline="-25000" dirty="0">
                <a:latin typeface="Times New Roman" panose="02020603050405020304" pitchFamily="18" charset="0"/>
                <a:cs typeface="Times New Roman" panose="02020603050405020304" pitchFamily="18" charset="0"/>
              </a:rPr>
              <a:t>  </a:t>
            </a:r>
            <a:r>
              <a:rPr lang="en-US" altLang="en-US" sz="2800" dirty="0">
                <a:latin typeface="Times New Roman" pitchFamily="18" charset="0"/>
              </a:rPr>
              <a:t>Machine’s estimated “probability” </a:t>
            </a:r>
            <a:br>
              <a:rPr lang="en-US" altLang="en-US" sz="2800" dirty="0">
                <a:latin typeface="Times New Roman" pitchFamily="18" charset="0"/>
              </a:rPr>
            </a:br>
            <a:r>
              <a:rPr lang="en-US" altLang="en-US" sz="2800" dirty="0">
                <a:latin typeface="Times New Roman" pitchFamily="18" charset="0"/>
              </a:rPr>
              <a:t>that input</a:t>
            </a:r>
            <a:r>
              <a:rPr lang="en-US" altLang="en-US" sz="2800" i="1" dirty="0">
                <a:latin typeface="Times New Roman" pitchFamily="18" charset="0"/>
              </a:rPr>
              <a:t> d </a:t>
            </a:r>
            <a:r>
              <a:rPr lang="en-US" altLang="en-US" sz="2800" dirty="0">
                <a:latin typeface="Times New Roman" pitchFamily="18" charset="0"/>
              </a:rPr>
              <a:t>is of category </a:t>
            </a:r>
            <a:r>
              <a:rPr lang="en-US" altLang="en-US" sz="2800" i="1" dirty="0">
                <a:latin typeface="Times New Roman" pitchFamily="18" charset="0"/>
              </a:rPr>
              <a:t>j</a:t>
            </a:r>
            <a:r>
              <a:rPr lang="en-US" altLang="en-US" sz="2800" dirty="0">
                <a:latin typeface="Times New Roman" pitchFamily="18" charset="0"/>
              </a:rPr>
              <a:t>: </a:t>
            </a:r>
            <a:r>
              <a:rPr lang="en-US" altLang="en-US" sz="2800" i="1" dirty="0">
                <a:latin typeface="Times New Roman" pitchFamily="18" charset="0"/>
                <a:sym typeface="Symbol" panose="05050102010706020507" pitchFamily="18" charset="2"/>
              </a:rPr>
              <a:t>cat, dog, …</a:t>
            </a:r>
          </a:p>
          <a:p>
            <a:pPr marL="457200" indent="-457200">
              <a:spcBef>
                <a:spcPct val="0"/>
              </a:spcBef>
              <a:buFont typeface="Arial" panose="020B0604020202020204" pitchFamily="34" charset="0"/>
              <a:buChar char="•"/>
            </a:pPr>
            <a:r>
              <a:rPr lang="en-CA" sz="2800" i="1" dirty="0" err="1">
                <a:solidFill>
                  <a:srgbClr val="FF00FF"/>
                </a:solidFill>
                <a:latin typeface="Times New Roman" panose="02020603050405020304" pitchFamily="18" charset="0"/>
                <a:cs typeface="Times New Roman" panose="02020603050405020304" pitchFamily="18" charset="0"/>
              </a:rPr>
              <a:t>y</a:t>
            </a:r>
            <a:r>
              <a:rPr lang="en-CA" sz="2800" i="1" baseline="-25000" dirty="0" err="1">
                <a:solidFill>
                  <a:srgbClr val="FF00FF"/>
                </a:solidFill>
                <a:latin typeface="Times New Roman" panose="02020603050405020304" pitchFamily="18" charset="0"/>
                <a:cs typeface="Times New Roman" panose="02020603050405020304" pitchFamily="18" charset="0"/>
              </a:rPr>
              <a:t>d,j</a:t>
            </a:r>
            <a:r>
              <a:rPr lang="en-CA" sz="2800" i="1" baseline="-25000" dirty="0">
                <a:solidFill>
                  <a:srgbClr val="FF00FF"/>
                </a:solidFill>
                <a:latin typeface="Times New Roman" panose="02020603050405020304" pitchFamily="18" charset="0"/>
                <a:cs typeface="Times New Roman" panose="02020603050405020304" pitchFamily="18" charset="0"/>
              </a:rPr>
              <a:t> </a:t>
            </a:r>
            <a:r>
              <a:rPr lang="en-US" altLang="en-US" sz="2800" dirty="0">
                <a:latin typeface="Times New Roman" pitchFamily="18" charset="0"/>
                <a:sym typeface="Symbol" panose="05050102010706020507" pitchFamily="18" charset="2"/>
              </a:rPr>
              <a:t>= Supervisor’s answer.</a:t>
            </a:r>
          </a:p>
          <a:p>
            <a:pPr marL="457200" indent="-457200">
              <a:spcBef>
                <a:spcPct val="0"/>
              </a:spcBef>
              <a:buFont typeface="Arial" panose="020B0604020202020204" pitchFamily="34" charset="0"/>
              <a:buChar char="•"/>
            </a:pPr>
            <a:r>
              <a:rPr lang="en-US" altLang="en-US" sz="2800" dirty="0">
                <a:solidFill>
                  <a:schemeClr val="accent1"/>
                </a:solidFill>
                <a:latin typeface="Times New Roman" pitchFamily="18" charset="0"/>
                <a:sym typeface="Symbol" panose="05050102010706020507" pitchFamily="18" charset="2"/>
              </a:rPr>
              <a:t>Error: </a:t>
            </a:r>
          </a:p>
        </p:txBody>
      </p:sp>
      <p:grpSp>
        <p:nvGrpSpPr>
          <p:cNvPr id="9" name="Group 8"/>
          <p:cNvGrpSpPr/>
          <p:nvPr/>
        </p:nvGrpSpPr>
        <p:grpSpPr>
          <a:xfrm>
            <a:off x="6934200" y="4495800"/>
            <a:ext cx="2388165" cy="1442431"/>
            <a:chOff x="6934200" y="5307688"/>
            <a:chExt cx="2388165" cy="1442431"/>
          </a:xfrm>
        </p:grpSpPr>
        <p:grpSp>
          <p:nvGrpSpPr>
            <p:cNvPr id="23" name="Group 22"/>
            <p:cNvGrpSpPr/>
            <p:nvPr/>
          </p:nvGrpSpPr>
          <p:grpSpPr>
            <a:xfrm>
              <a:off x="6934200" y="5307688"/>
              <a:ext cx="2388165" cy="1442431"/>
              <a:chOff x="2963950" y="5101903"/>
              <a:chExt cx="2388165" cy="1442431"/>
            </a:xfrm>
          </p:grpSpPr>
          <p:grpSp>
            <p:nvGrpSpPr>
              <p:cNvPr id="24" name="Group 23"/>
              <p:cNvGrpSpPr/>
              <p:nvPr/>
            </p:nvGrpSpPr>
            <p:grpSpPr>
              <a:xfrm>
                <a:off x="2963950" y="5101903"/>
                <a:ext cx="2388165" cy="1442431"/>
                <a:chOff x="2963950" y="5101903"/>
                <a:chExt cx="2388165" cy="1442431"/>
              </a:xfrm>
            </p:grpSpPr>
            <p:grpSp>
              <p:nvGrpSpPr>
                <p:cNvPr id="26" name="Group 25"/>
                <p:cNvGrpSpPr/>
                <p:nvPr/>
              </p:nvGrpSpPr>
              <p:grpSpPr>
                <a:xfrm>
                  <a:off x="2963950" y="5101903"/>
                  <a:ext cx="2388165" cy="1442431"/>
                  <a:chOff x="2963950" y="5101903"/>
                  <a:chExt cx="2388165" cy="1442431"/>
                </a:xfrm>
              </p:grpSpPr>
              <p:cxnSp>
                <p:nvCxnSpPr>
                  <p:cNvPr id="40" name="Straight Connector 3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41" name="Straight Connector 4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27" name="Group 26"/>
                <p:cNvGrpSpPr/>
                <p:nvPr/>
              </p:nvGrpSpPr>
              <p:grpSpPr>
                <a:xfrm>
                  <a:off x="3285797" y="5273594"/>
                  <a:ext cx="1639331" cy="678340"/>
                  <a:chOff x="875410" y="4942080"/>
                  <a:chExt cx="2353800" cy="860040"/>
                </a:xfrm>
              </p:grpSpPr>
              <p:sp>
                <p:nvSpPr>
                  <p:cNvPr id="28" name="Oval 2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25" name="Freeform 2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47" name="Group 46"/>
            <p:cNvGrpSpPr/>
            <p:nvPr/>
          </p:nvGrpSpPr>
          <p:grpSpPr>
            <a:xfrm>
              <a:off x="7290388" y="5561096"/>
              <a:ext cx="1576969" cy="535090"/>
              <a:chOff x="912128" y="5007360"/>
              <a:chExt cx="2280320" cy="794760"/>
            </a:xfrm>
          </p:grpSpPr>
          <p:cxnSp>
            <p:nvCxnSpPr>
              <p:cNvPr id="51" name="Straight Connector 50"/>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2" name="Straight Connector 51"/>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3" name="Straight Connector 52"/>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64" name="Straight Connector 63"/>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6" name="Straight Connector 65"/>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7" name="Straight Connector 66"/>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8" name="Straight Connector 67"/>
              <p:cNvCxnSpPr/>
              <p:nvPr/>
            </p:nvCxnSpPr>
            <p:spPr bwMode="auto">
              <a:xfrm>
                <a:off x="2893612" y="5470524"/>
                <a:ext cx="0" cy="146436"/>
              </a:xfrm>
              <a:prstGeom prst="line">
                <a:avLst/>
              </a:prstGeom>
              <a:noFill/>
              <a:ln w="12700" cap="sq" cmpd="sng" algn="ctr">
                <a:solidFill>
                  <a:schemeClr val="accent1"/>
                </a:solidFill>
                <a:prstDash val="solid"/>
                <a:round/>
                <a:headEnd type="none" w="med" len="med"/>
                <a:tailEnd type="none" w="med" len="med"/>
              </a:ln>
              <a:effectLst/>
            </p:spPr>
          </p:cxnSp>
          <p:cxnSp>
            <p:nvCxnSpPr>
              <p:cNvPr id="69" name="Straight Connector 68"/>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70" name="Straight Connector 69"/>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p:grpSp>
      <p:sp>
        <p:nvSpPr>
          <p:cNvPr id="15" name="Rectangle 14"/>
          <p:cNvSpPr/>
          <p:nvPr/>
        </p:nvSpPr>
        <p:spPr>
          <a:xfrm>
            <a:off x="838199" y="605932"/>
            <a:ext cx="7660281" cy="2975468"/>
          </a:xfrm>
          <a:prstGeom prst="rect">
            <a:avLst/>
          </a:prstGeom>
          <a:solidFill>
            <a:schemeClr val="tx1"/>
          </a:solidFill>
          <a:ln>
            <a:noFill/>
          </a:ln>
        </p:spPr>
        <p:txBody>
          <a:bodyPr wrap="square" rtlCol="0" anchor="ctr">
            <a:spAutoFit/>
          </a:bodyPr>
          <a:lstStyle/>
          <a:p>
            <a:pPr algn="l"/>
            <a:endParaRPr lang="en-CA" sz="2400" dirty="0"/>
          </a:p>
        </p:txBody>
      </p:sp>
      <p:cxnSp>
        <p:nvCxnSpPr>
          <p:cNvPr id="20" name="Straight Arrow Connector 19"/>
          <p:cNvCxnSpPr/>
          <p:nvPr/>
        </p:nvCxnSpPr>
        <p:spPr bwMode="auto">
          <a:xfrm>
            <a:off x="990600" y="1677936"/>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6" name="Oval 15"/>
          <p:cNvSpPr/>
          <p:nvPr/>
        </p:nvSpPr>
        <p:spPr>
          <a:xfrm>
            <a:off x="1898073" y="1550348"/>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42" name="Straight Arrow Connector 41"/>
          <p:cNvCxnSpPr/>
          <p:nvPr/>
        </p:nvCxnSpPr>
        <p:spPr bwMode="auto">
          <a:xfrm>
            <a:off x="990600" y="218431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4" name="Oval 43"/>
          <p:cNvSpPr/>
          <p:nvPr/>
        </p:nvSpPr>
        <p:spPr>
          <a:xfrm>
            <a:off x="1898073" y="2056730"/>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48" name="Straight Arrow Connector 47"/>
          <p:cNvCxnSpPr/>
          <p:nvPr/>
        </p:nvCxnSpPr>
        <p:spPr bwMode="auto">
          <a:xfrm>
            <a:off x="990600" y="26907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0" name="Oval 49"/>
          <p:cNvSpPr/>
          <p:nvPr/>
        </p:nvSpPr>
        <p:spPr>
          <a:xfrm>
            <a:off x="1898073" y="2563112"/>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54" name="Straight Arrow Connector 53"/>
          <p:cNvCxnSpPr/>
          <p:nvPr/>
        </p:nvCxnSpPr>
        <p:spPr bwMode="auto">
          <a:xfrm>
            <a:off x="990600" y="3197082"/>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6" name="Oval 55"/>
          <p:cNvSpPr/>
          <p:nvPr/>
        </p:nvSpPr>
        <p:spPr>
          <a:xfrm>
            <a:off x="1898073" y="3069495"/>
            <a:ext cx="304800" cy="253616"/>
          </a:xfrm>
          <a:prstGeom prst="ellipse">
            <a:avLst/>
          </a:prstGeom>
          <a:ln w="12700">
            <a:solidFill>
              <a:schemeClr val="bg1"/>
            </a:solidFill>
          </a:ln>
        </p:spPr>
        <p:txBody>
          <a:bodyPr wrap="square" rtlCol="0" anchor="ctr">
            <a:spAutoFit/>
          </a:bodyPr>
          <a:lstStyle/>
          <a:p>
            <a:pPr algn="l"/>
            <a:endParaRPr lang="en-CA" sz="2400" dirty="0"/>
          </a:p>
        </p:txBody>
      </p:sp>
      <p:grpSp>
        <p:nvGrpSpPr>
          <p:cNvPr id="3" name="Group 2"/>
          <p:cNvGrpSpPr/>
          <p:nvPr/>
        </p:nvGrpSpPr>
        <p:grpSpPr>
          <a:xfrm>
            <a:off x="5810942" y="1371600"/>
            <a:ext cx="818458" cy="1965895"/>
            <a:chOff x="2878906" y="878266"/>
            <a:chExt cx="818458" cy="2319946"/>
          </a:xfrm>
        </p:grpSpPr>
        <p:sp>
          <p:nvSpPr>
            <p:cNvPr id="59" name="Rectangle 58"/>
            <p:cNvSpPr/>
            <p:nvPr/>
          </p:nvSpPr>
          <p:spPr>
            <a:xfrm>
              <a:off x="2884066" y="878266"/>
              <a:ext cx="565715" cy="575542"/>
            </a:xfrm>
            <a:prstGeom prst="rect">
              <a:avLst/>
            </a:prstGeom>
          </p:spPr>
          <p:txBody>
            <a:bodyPr wrap="none">
              <a:spAutoFit/>
            </a:bodyPr>
            <a:lstStyle/>
            <a:p>
              <a:r>
                <a:rPr lang="en-US" altLang="en-US" i="1" dirty="0">
                  <a:solidFill>
                    <a:schemeClr val="bg2"/>
                  </a:solidFill>
                  <a:sym typeface="Symbol" panose="05050102010706020507" pitchFamily="18" charset="2"/>
                </a:rPr>
                <a:t>cat</a:t>
              </a:r>
              <a:endParaRPr lang="en-CA" dirty="0">
                <a:solidFill>
                  <a:schemeClr val="bg2"/>
                </a:solidFill>
              </a:endParaRPr>
            </a:p>
          </p:txBody>
        </p:sp>
        <p:sp>
          <p:nvSpPr>
            <p:cNvPr id="60" name="Rectangle 59"/>
            <p:cNvSpPr/>
            <p:nvPr/>
          </p:nvSpPr>
          <p:spPr>
            <a:xfrm>
              <a:off x="2878906" y="1519535"/>
              <a:ext cx="723275" cy="523220"/>
            </a:xfrm>
            <a:prstGeom prst="rect">
              <a:avLst/>
            </a:prstGeom>
          </p:spPr>
          <p:txBody>
            <a:bodyPr wrap="none">
              <a:spAutoFit/>
            </a:bodyPr>
            <a:lstStyle/>
            <a:p>
              <a:r>
                <a:rPr lang="en-US" i="1">
                  <a:solidFill>
                    <a:schemeClr val="bg2"/>
                  </a:solidFill>
                  <a:sym typeface="Symbol" panose="05050102010706020507" pitchFamily="18" charset="2"/>
                </a:rPr>
                <a:t>dog</a:t>
              </a:r>
              <a:endParaRPr lang="en-CA" dirty="0">
                <a:solidFill>
                  <a:schemeClr val="bg2"/>
                </a:solidFill>
              </a:endParaRPr>
            </a:p>
          </p:txBody>
        </p:sp>
        <p:sp>
          <p:nvSpPr>
            <p:cNvPr id="61" name="Rectangle 60"/>
            <p:cNvSpPr/>
            <p:nvPr/>
          </p:nvSpPr>
          <p:spPr>
            <a:xfrm>
              <a:off x="2916381" y="2110161"/>
              <a:ext cx="780983" cy="523220"/>
            </a:xfrm>
            <a:prstGeom prst="rect">
              <a:avLst/>
            </a:prstGeom>
          </p:spPr>
          <p:txBody>
            <a:bodyPr wrap="none">
              <a:spAutoFit/>
            </a:bodyPr>
            <a:lstStyle/>
            <a:p>
              <a:r>
                <a:rPr lang="en-US" altLang="en-US" i="1">
                  <a:solidFill>
                    <a:schemeClr val="bg2"/>
                  </a:solidFill>
                  <a:sym typeface="Symbol" panose="05050102010706020507" pitchFamily="18" charset="2"/>
                </a:rPr>
                <a:t>face</a:t>
              </a:r>
              <a:endParaRPr lang="en-CA" dirty="0">
                <a:solidFill>
                  <a:schemeClr val="bg2"/>
                </a:solidFill>
              </a:endParaRPr>
            </a:p>
          </p:txBody>
        </p:sp>
        <p:sp>
          <p:nvSpPr>
            <p:cNvPr id="62" name="Rectangle 61"/>
            <p:cNvSpPr/>
            <p:nvPr/>
          </p:nvSpPr>
          <p:spPr>
            <a:xfrm>
              <a:off x="2895600" y="2674992"/>
              <a:ext cx="702436" cy="523220"/>
            </a:xfrm>
            <a:prstGeom prst="rect">
              <a:avLst/>
            </a:prstGeom>
          </p:spPr>
          <p:txBody>
            <a:bodyPr wrap="none">
              <a:spAutoFit/>
            </a:bodyPr>
            <a:lstStyle/>
            <a:p>
              <a:r>
                <a:rPr lang="en-US" i="1">
                  <a:solidFill>
                    <a:schemeClr val="bg2"/>
                  </a:solidFill>
                  <a:sym typeface="Symbol" panose="05050102010706020507" pitchFamily="18" charset="2"/>
                </a:rPr>
                <a:t>fish</a:t>
              </a:r>
              <a:endParaRPr lang="en-CA" dirty="0">
                <a:solidFill>
                  <a:schemeClr val="bg2"/>
                </a:solidFill>
              </a:endParaRPr>
            </a:p>
          </p:txBody>
        </p:sp>
      </p:grpSp>
      <p:sp>
        <p:nvSpPr>
          <p:cNvPr id="58" name="Rectangle 57"/>
          <p:cNvSpPr/>
          <p:nvPr/>
        </p:nvSpPr>
        <p:spPr>
          <a:xfrm>
            <a:off x="6705600" y="2206132"/>
            <a:ext cx="1752600" cy="391209"/>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grpSp>
        <p:nvGrpSpPr>
          <p:cNvPr id="7" name="Group 6"/>
          <p:cNvGrpSpPr/>
          <p:nvPr/>
        </p:nvGrpSpPr>
        <p:grpSpPr>
          <a:xfrm>
            <a:off x="1676400" y="566225"/>
            <a:ext cx="2743200" cy="2880940"/>
            <a:chOff x="1676400" y="566225"/>
            <a:chExt cx="2743200" cy="2880940"/>
          </a:xfrm>
        </p:grpSpPr>
        <p:grpSp>
          <p:nvGrpSpPr>
            <p:cNvPr id="2" name="Group 1"/>
            <p:cNvGrpSpPr/>
            <p:nvPr/>
          </p:nvGrpSpPr>
          <p:grpSpPr>
            <a:xfrm>
              <a:off x="2209793" y="1404799"/>
              <a:ext cx="2209807" cy="2042366"/>
              <a:chOff x="2209797" y="860400"/>
              <a:chExt cx="1592106" cy="2410190"/>
            </a:xfrm>
          </p:grpSpPr>
          <p:sp>
            <p:nvSpPr>
              <p:cNvPr id="21" name="TextBox 20"/>
              <p:cNvSpPr txBox="1"/>
              <p:nvPr/>
            </p:nvSpPr>
            <p:spPr>
              <a:xfrm flipH="1">
                <a:off x="2209797" y="860400"/>
                <a:ext cx="1422414"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d,1</a:t>
                </a:r>
                <a:r>
                  <a:rPr lang="en-CA" i="1" dirty="0">
                    <a:solidFill>
                      <a:srgbClr val="00B050"/>
                    </a:solidFill>
                  </a:rPr>
                  <a:t> = 0.01</a:t>
                </a:r>
              </a:p>
            </p:txBody>
          </p:sp>
          <p:sp>
            <p:nvSpPr>
              <p:cNvPr id="43" name="TextBox 42"/>
              <p:cNvSpPr txBox="1"/>
              <p:nvPr/>
            </p:nvSpPr>
            <p:spPr>
              <a:xfrm flipH="1">
                <a:off x="2209798" y="1457980"/>
                <a:ext cx="1372503"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d,2  </a:t>
                </a:r>
                <a:r>
                  <a:rPr lang="en-CA" i="1" dirty="0">
                    <a:solidFill>
                      <a:srgbClr val="00B050"/>
                    </a:solidFill>
                  </a:rPr>
                  <a:t>= 0.02</a:t>
                </a:r>
              </a:p>
            </p:txBody>
          </p:sp>
          <p:sp>
            <p:nvSpPr>
              <p:cNvPr id="49" name="TextBox 48"/>
              <p:cNvSpPr txBox="1"/>
              <p:nvPr/>
            </p:nvSpPr>
            <p:spPr>
              <a:xfrm flipH="1">
                <a:off x="2209799" y="2055560"/>
                <a:ext cx="1588816"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d,3 </a:t>
                </a:r>
                <a:r>
                  <a:rPr lang="en-CA" i="1" dirty="0">
                    <a:solidFill>
                      <a:srgbClr val="00B050"/>
                    </a:solidFill>
                  </a:rPr>
                  <a:t> = 0.95 </a:t>
                </a:r>
              </a:p>
            </p:txBody>
          </p:sp>
          <p:sp>
            <p:nvSpPr>
              <p:cNvPr id="55" name="TextBox 54"/>
              <p:cNvSpPr txBox="1"/>
              <p:nvPr/>
            </p:nvSpPr>
            <p:spPr>
              <a:xfrm flipH="1">
                <a:off x="2209799" y="2653140"/>
                <a:ext cx="1592104"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d,4</a:t>
                </a:r>
                <a:r>
                  <a:rPr lang="en-CA" i="1" dirty="0">
                    <a:solidFill>
                      <a:srgbClr val="00B050"/>
                    </a:solidFill>
                  </a:rPr>
                  <a:t> = 0.02</a:t>
                </a:r>
              </a:p>
            </p:txBody>
          </p:sp>
        </p:grpSp>
        <p:sp>
          <p:nvSpPr>
            <p:cNvPr id="72" name="TextBox 71"/>
            <p:cNvSpPr txBox="1"/>
            <p:nvPr/>
          </p:nvSpPr>
          <p:spPr>
            <a:xfrm flipH="1">
              <a:off x="1676400" y="566225"/>
              <a:ext cx="2743200" cy="954107"/>
            </a:xfrm>
            <a:prstGeom prst="rect">
              <a:avLst/>
            </a:prstGeom>
            <a:noFill/>
          </p:spPr>
          <p:txBody>
            <a:bodyPr wrap="square" rtlCol="0">
              <a:spAutoFit/>
            </a:bodyPr>
            <a:lstStyle/>
            <a:p>
              <a:pPr algn="ctr"/>
              <a:r>
                <a:rPr lang="en-CA" i="1" dirty="0">
                  <a:solidFill>
                    <a:srgbClr val="00B050"/>
                  </a:solidFill>
                </a:rPr>
                <a:t>Machine’s </a:t>
              </a:r>
            </a:p>
            <a:p>
              <a:pPr algn="ctr"/>
              <a:r>
                <a:rPr lang="en-CA" i="1" dirty="0">
                  <a:solidFill>
                    <a:srgbClr val="00B050"/>
                  </a:solidFill>
                </a:rPr>
                <a:t>answer</a:t>
              </a:r>
            </a:p>
          </p:txBody>
        </p:sp>
      </p:grpSp>
      <p:grpSp>
        <p:nvGrpSpPr>
          <p:cNvPr id="8" name="Group 7"/>
          <p:cNvGrpSpPr/>
          <p:nvPr/>
        </p:nvGrpSpPr>
        <p:grpSpPr>
          <a:xfrm>
            <a:off x="3657600" y="566225"/>
            <a:ext cx="2743200" cy="3293016"/>
            <a:chOff x="3352800" y="566225"/>
            <a:chExt cx="2743200" cy="3293016"/>
          </a:xfrm>
        </p:grpSpPr>
        <p:grpSp>
          <p:nvGrpSpPr>
            <p:cNvPr id="73" name="Group 72"/>
            <p:cNvGrpSpPr/>
            <p:nvPr/>
          </p:nvGrpSpPr>
          <p:grpSpPr>
            <a:xfrm>
              <a:off x="4038596" y="1385987"/>
              <a:ext cx="1752605" cy="2473254"/>
              <a:chOff x="2209798" y="860400"/>
              <a:chExt cx="1445899" cy="2918679"/>
            </a:xfrm>
          </p:grpSpPr>
          <p:sp>
            <p:nvSpPr>
              <p:cNvPr id="74" name="TextBox 73"/>
              <p:cNvSpPr txBox="1"/>
              <p:nvPr/>
            </p:nvSpPr>
            <p:spPr>
              <a:xfrm flipH="1">
                <a:off x="2209799" y="860400"/>
                <a:ext cx="1194435" cy="617450"/>
              </a:xfrm>
              <a:prstGeom prst="rect">
                <a:avLst/>
              </a:prstGeom>
              <a:noFill/>
            </p:spPr>
            <p:txBody>
              <a:bodyPr wrap="square" rtlCol="0">
                <a:spAutoFit/>
              </a:bodyPr>
              <a:lstStyle/>
              <a:p>
                <a:r>
                  <a:rPr lang="en-CA" i="1" dirty="0">
                    <a:solidFill>
                      <a:srgbClr val="FF00FF"/>
                    </a:solidFill>
                  </a:rPr>
                  <a:t>y</a:t>
                </a:r>
                <a:r>
                  <a:rPr lang="en-CA" i="1" baseline="-25000" dirty="0">
                    <a:solidFill>
                      <a:srgbClr val="FF00FF"/>
                    </a:solidFill>
                  </a:rPr>
                  <a:t>d,1 </a:t>
                </a:r>
                <a:r>
                  <a:rPr lang="en-CA" i="1" dirty="0">
                    <a:solidFill>
                      <a:srgbClr val="FF00FF"/>
                    </a:solidFill>
                  </a:rPr>
                  <a:t> = 0 </a:t>
                </a:r>
              </a:p>
            </p:txBody>
          </p:sp>
          <p:sp>
            <p:nvSpPr>
              <p:cNvPr id="75" name="TextBox 74"/>
              <p:cNvSpPr txBox="1"/>
              <p:nvPr/>
            </p:nvSpPr>
            <p:spPr>
              <a:xfrm flipH="1">
                <a:off x="2209798" y="1457980"/>
                <a:ext cx="1131572" cy="617450"/>
              </a:xfrm>
              <a:prstGeom prst="rect">
                <a:avLst/>
              </a:prstGeom>
              <a:noFill/>
            </p:spPr>
            <p:txBody>
              <a:bodyPr wrap="square" rtlCol="0">
                <a:spAutoFit/>
              </a:bodyPr>
              <a:lstStyle/>
              <a:p>
                <a:r>
                  <a:rPr lang="en-CA" i="1" dirty="0">
                    <a:solidFill>
                      <a:srgbClr val="FF00FF"/>
                    </a:solidFill>
                  </a:rPr>
                  <a:t>y</a:t>
                </a:r>
                <a:r>
                  <a:rPr lang="en-CA" i="1" baseline="-25000" dirty="0">
                    <a:solidFill>
                      <a:srgbClr val="FF00FF"/>
                    </a:solidFill>
                  </a:rPr>
                  <a:t>d,2</a:t>
                </a:r>
                <a:r>
                  <a:rPr lang="en-CA" i="1" dirty="0">
                    <a:solidFill>
                      <a:srgbClr val="FF00FF"/>
                    </a:solidFill>
                  </a:rPr>
                  <a:t> = 0 </a:t>
                </a:r>
              </a:p>
            </p:txBody>
          </p:sp>
          <p:sp>
            <p:nvSpPr>
              <p:cNvPr id="76" name="TextBox 75"/>
              <p:cNvSpPr txBox="1"/>
              <p:nvPr/>
            </p:nvSpPr>
            <p:spPr>
              <a:xfrm flipH="1">
                <a:off x="2209799" y="2055560"/>
                <a:ext cx="1022988" cy="617450"/>
              </a:xfrm>
              <a:prstGeom prst="rect">
                <a:avLst/>
              </a:prstGeom>
              <a:noFill/>
            </p:spPr>
            <p:txBody>
              <a:bodyPr wrap="square" rtlCol="0">
                <a:spAutoFit/>
              </a:bodyPr>
              <a:lstStyle/>
              <a:p>
                <a:r>
                  <a:rPr lang="en-CA" i="1" dirty="0">
                    <a:solidFill>
                      <a:srgbClr val="FF00FF"/>
                    </a:solidFill>
                  </a:rPr>
                  <a:t>y</a:t>
                </a:r>
                <a:r>
                  <a:rPr lang="en-CA" i="1" baseline="-25000" dirty="0">
                    <a:solidFill>
                      <a:srgbClr val="FF00FF"/>
                    </a:solidFill>
                  </a:rPr>
                  <a:t>d,3 </a:t>
                </a:r>
                <a:r>
                  <a:rPr lang="en-CA" i="1" dirty="0">
                    <a:solidFill>
                      <a:srgbClr val="FF00FF"/>
                    </a:solidFill>
                  </a:rPr>
                  <a:t>= 1 </a:t>
                </a:r>
              </a:p>
            </p:txBody>
          </p:sp>
          <p:sp>
            <p:nvSpPr>
              <p:cNvPr id="77" name="TextBox 76"/>
              <p:cNvSpPr txBox="1"/>
              <p:nvPr/>
            </p:nvSpPr>
            <p:spPr>
              <a:xfrm flipH="1">
                <a:off x="2209799" y="2653140"/>
                <a:ext cx="1445898" cy="1125939"/>
              </a:xfrm>
              <a:prstGeom prst="rect">
                <a:avLst/>
              </a:prstGeom>
              <a:noFill/>
            </p:spPr>
            <p:txBody>
              <a:bodyPr wrap="square" rtlCol="0">
                <a:spAutoFit/>
              </a:bodyPr>
              <a:lstStyle/>
              <a:p>
                <a:r>
                  <a:rPr lang="en-CA" i="1" dirty="0">
                    <a:solidFill>
                      <a:srgbClr val="FF00FF"/>
                    </a:solidFill>
                  </a:rPr>
                  <a:t>y</a:t>
                </a:r>
                <a:r>
                  <a:rPr lang="en-CA" i="1" baseline="-25000" dirty="0">
                    <a:solidFill>
                      <a:srgbClr val="FF00FF"/>
                    </a:solidFill>
                  </a:rPr>
                  <a:t>d,4 </a:t>
                </a:r>
                <a:r>
                  <a:rPr lang="en-CA" i="1" dirty="0">
                    <a:solidFill>
                      <a:srgbClr val="FF00FF"/>
                    </a:solidFill>
                  </a:rPr>
                  <a:t>= 0 </a:t>
                </a:r>
              </a:p>
              <a:p>
                <a:r>
                  <a:rPr lang="en-CA" i="1" dirty="0">
                    <a:solidFill>
                      <a:srgbClr val="FF00FF"/>
                    </a:solidFill>
                  </a:rPr>
                  <a:t> </a:t>
                </a:r>
              </a:p>
            </p:txBody>
          </p:sp>
        </p:grpSp>
        <p:sp>
          <p:nvSpPr>
            <p:cNvPr id="84" name="TextBox 83"/>
            <p:cNvSpPr txBox="1"/>
            <p:nvPr/>
          </p:nvSpPr>
          <p:spPr>
            <a:xfrm flipH="1">
              <a:off x="3352800" y="566225"/>
              <a:ext cx="2743200" cy="954107"/>
            </a:xfrm>
            <a:prstGeom prst="rect">
              <a:avLst/>
            </a:prstGeom>
            <a:noFill/>
          </p:spPr>
          <p:txBody>
            <a:bodyPr wrap="square" rtlCol="0">
              <a:spAutoFit/>
            </a:bodyPr>
            <a:lstStyle/>
            <a:p>
              <a:pPr algn="ctr"/>
              <a:r>
                <a:rPr lang="en-CA" i="1" dirty="0">
                  <a:solidFill>
                    <a:srgbClr val="FF00FF"/>
                  </a:solidFill>
                </a:rPr>
                <a:t>Supervisor's </a:t>
              </a:r>
            </a:p>
            <a:p>
              <a:pPr algn="ctr"/>
              <a:r>
                <a:rPr lang="en-CA" i="1" dirty="0">
                  <a:solidFill>
                    <a:srgbClr val="FF00FF"/>
                  </a:solidFill>
                </a:rPr>
                <a:t>answer</a:t>
              </a:r>
            </a:p>
          </p:txBody>
        </p:sp>
      </p:grpSp>
      <p:cxnSp>
        <p:nvCxnSpPr>
          <p:cNvPr id="12" name="Straight Connector 11"/>
          <p:cNvCxnSpPr/>
          <p:nvPr/>
        </p:nvCxnSpPr>
        <p:spPr bwMode="auto">
          <a:xfrm>
            <a:off x="2721354" y="5441090"/>
            <a:ext cx="4136646" cy="0"/>
          </a:xfrm>
          <a:prstGeom prst="line">
            <a:avLst/>
          </a:prstGeom>
          <a:noFill/>
          <a:ln w="38100" cap="sq" cmpd="sng" algn="ctr">
            <a:solidFill>
              <a:schemeClr val="hlink"/>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71" name="TextBox 70"/>
              <p:cNvSpPr txBox="1"/>
              <p:nvPr/>
            </p:nvSpPr>
            <p:spPr>
              <a:xfrm>
                <a:off x="1714328" y="5183846"/>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71" name="TextBox 70"/>
              <p:cNvSpPr txBox="1">
                <a:spLocks noRot="1" noChangeAspect="1" noMove="1" noResize="1" noEditPoints="1" noAdjustHandles="1" noChangeArrowheads="1" noChangeShapeType="1" noTextEdit="1"/>
              </p:cNvSpPr>
              <p:nvPr/>
            </p:nvSpPr>
            <p:spPr>
              <a:xfrm>
                <a:off x="1714328" y="5183846"/>
                <a:ext cx="4830297" cy="436786"/>
              </a:xfrm>
              <a:prstGeom prst="rect">
                <a:avLst/>
              </a:prstGeom>
              <a:blipFill>
                <a:blip r:embed="rId2"/>
                <a:stretch>
                  <a:fillRect l="-4414" t="-23611" r="-4666" b="-48611"/>
                </a:stretch>
              </a:blipFill>
            </p:spPr>
            <p:txBody>
              <a:bodyPr/>
              <a:lstStyle/>
              <a:p>
                <a:r>
                  <a:rPr lang="en-CA">
                    <a:noFill/>
                  </a:rPr>
                  <a:t> </a:t>
                </a:r>
              </a:p>
            </p:txBody>
          </p:sp>
        </mc:Fallback>
      </mc:AlternateContent>
      <p:sp>
        <p:nvSpPr>
          <p:cNvPr id="80" name="Text Box 33">
            <a:extLst>
              <a:ext uri="{FF2B5EF4-FFF2-40B4-BE49-F238E27FC236}">
                <a16:creationId xmlns:a16="http://schemas.microsoft.com/office/drawing/2014/main" id="{517F5B3F-9091-4BE8-873D-EDA8EC68B4DA}"/>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696365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ppt_x"/>
                                          </p:val>
                                        </p:tav>
                                        <p:tav tm="100000">
                                          <p:val>
                                            <p:strVal val="#ppt_x"/>
                                          </p:val>
                                        </p:tav>
                                      </p:tavLst>
                                    </p:anim>
                                    <p:anim calcmode="lin" valueType="num">
                                      <p:cBhvr additive="base">
                                        <p:cTn id="8" dur="500" fill="hold"/>
                                        <p:tgtEl>
                                          <p:spTgt spid="8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7">
                                            <p:txEl>
                                              <p:pRg st="0" end="0"/>
                                            </p:txEl>
                                          </p:spTgt>
                                        </p:tgtEl>
                                        <p:attrNameLst>
                                          <p:attrName>style.visibility</p:attrName>
                                        </p:attrNameLst>
                                      </p:cBhvr>
                                      <p:to>
                                        <p:strVal val="visible"/>
                                      </p:to>
                                    </p:set>
                                    <p:anim calcmode="lin" valueType="num">
                                      <p:cBhvr additive="base">
                                        <p:cTn id="11"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7">
                                            <p:txEl>
                                              <p:pRg st="1" end="1"/>
                                            </p:txEl>
                                          </p:spTgt>
                                        </p:tgtEl>
                                        <p:attrNameLst>
                                          <p:attrName>style.visibility</p:attrName>
                                        </p:attrNameLst>
                                      </p:cBhvr>
                                      <p:to>
                                        <p:strVal val="visible"/>
                                      </p:to>
                                    </p:set>
                                    <p:anim calcmode="lin" valueType="num">
                                      <p:cBhvr additive="base">
                                        <p:cTn id="17"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7">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ppt_x"/>
                                          </p:val>
                                        </p:tav>
                                        <p:tav tm="100000">
                                          <p:val>
                                            <p:strVal val="#ppt_x"/>
                                          </p:val>
                                        </p:tav>
                                      </p:tavLst>
                                    </p:anim>
                                    <p:anim calcmode="lin" valueType="num">
                                      <p:cBhvr additive="base">
                                        <p:cTn id="2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7">
                                            <p:txEl>
                                              <p:pRg st="2" end="2"/>
                                            </p:txEl>
                                          </p:spTgt>
                                        </p:tgtEl>
                                        <p:attrNameLst>
                                          <p:attrName>style.visibility</p:attrName>
                                        </p:attrNameLst>
                                      </p:cBhvr>
                                      <p:to>
                                        <p:strVal val="visible"/>
                                      </p:to>
                                    </p:set>
                                    <p:anim calcmode="lin" valueType="num">
                                      <p:cBhvr additive="base">
                                        <p:cTn id="27"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7">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7">
                                            <p:txEl>
                                              <p:pRg st="3" end="3"/>
                                            </p:txEl>
                                          </p:spTgt>
                                        </p:tgtEl>
                                        <p:attrNameLst>
                                          <p:attrName>style.visibility</p:attrName>
                                        </p:attrNameLst>
                                      </p:cBhvr>
                                      <p:to>
                                        <p:strVal val="visible"/>
                                      </p:to>
                                    </p:set>
                                    <p:anim calcmode="lin" valueType="num">
                                      <p:cBhvr additive="base">
                                        <p:cTn id="37"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7">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ppt_x"/>
                                          </p:val>
                                        </p:tav>
                                        <p:tav tm="100000">
                                          <p:val>
                                            <p:strVal val="#ppt_x"/>
                                          </p:val>
                                        </p:tav>
                                      </p:tavLst>
                                    </p:anim>
                                    <p:anim calcmode="lin" valueType="num">
                                      <p:cBhvr additive="base">
                                        <p:cTn id="42" dur="500" fill="hold"/>
                                        <p:tgtEl>
                                          <p:spTgt spid="9"/>
                                        </p:tgtEl>
                                        <p:attrNameLst>
                                          <p:attrName>ppt_y</p:attrName>
                                        </p:attrNameLst>
                                      </p:cBhvr>
                                      <p:tavLst>
                                        <p:tav tm="0">
                                          <p:val>
                                            <p:strVal val="1+#ppt_h/2"/>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71"/>
                                        </p:tgtEl>
                                        <p:attrNameLst>
                                          <p:attrName>style.visibility</p:attrName>
                                        </p:attrNameLst>
                                      </p:cBhvr>
                                      <p:to>
                                        <p:strVal val="visible"/>
                                      </p:to>
                                    </p:set>
                                    <p:anim calcmode="lin" valueType="num">
                                      <p:cBhvr additive="base">
                                        <p:cTn id="45" dur="500" fill="hold"/>
                                        <p:tgtEl>
                                          <p:spTgt spid="71"/>
                                        </p:tgtEl>
                                        <p:attrNameLst>
                                          <p:attrName>ppt_x</p:attrName>
                                        </p:attrNameLst>
                                      </p:cBhvr>
                                      <p:tavLst>
                                        <p:tav tm="0">
                                          <p:val>
                                            <p:strVal val="0-#ppt_w/2"/>
                                          </p:val>
                                        </p:tav>
                                        <p:tav tm="100000">
                                          <p:val>
                                            <p:strVal val="#ppt_x"/>
                                          </p:val>
                                        </p:tav>
                                      </p:tavLst>
                                    </p:anim>
                                    <p:anim calcmode="lin" valueType="num">
                                      <p:cBhvr additive="base">
                                        <p:cTn id="46"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ppt_x"/>
                                          </p:val>
                                        </p:tav>
                                        <p:tav tm="100000">
                                          <p:val>
                                            <p:strVal val="#ppt_x"/>
                                          </p:val>
                                        </p:tav>
                                      </p:tavLst>
                                    </p:anim>
                                    <p:anim calcmode="lin" valueType="num">
                                      <p:cBhvr additive="base">
                                        <p:cTn id="5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p:bldP spid="80" grpId="0" animBg="1"/>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 name="Rectangle 94"/>
          <p:cNvSpPr/>
          <p:nvPr/>
        </p:nvSpPr>
        <p:spPr>
          <a:xfrm>
            <a:off x="838199" y="605932"/>
            <a:ext cx="7660281" cy="2975468"/>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57" name="Text Box 33"/>
              <p:cNvSpPr txBox="1">
                <a:spLocks noChangeArrowheads="1"/>
              </p:cNvSpPr>
              <p:nvPr/>
            </p:nvSpPr>
            <p:spPr bwMode="auto">
              <a:xfrm>
                <a:off x="-97457" y="3429000"/>
                <a:ext cx="9774857" cy="22871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Error:</a:t>
                </a:r>
              </a:p>
              <a:p>
                <a:pPr marL="457200" indent="-457200">
                  <a:spcBef>
                    <a:spcPct val="0"/>
                  </a:spcBef>
                  <a:buFont typeface="Arial" panose="020B0604020202020204" pitchFamily="34" charset="0"/>
                  <a:buChar char="•"/>
                </a:pPr>
                <a:r>
                  <a:rPr lang="en-CA" sz="2800" i="1" dirty="0" err="1">
                    <a:solidFill>
                      <a:srgbClr val="66FF33"/>
                    </a:solidFill>
                    <a:latin typeface="Times New Roman" panose="02020603050405020304" pitchFamily="18" charset="0"/>
                    <a:cs typeface="Times New Roman" panose="02020603050405020304" pitchFamily="18" charset="0"/>
                  </a:rPr>
                  <a:t>M</a:t>
                </a:r>
                <a:r>
                  <a:rPr lang="en-CA" sz="2800" i="1" baseline="-25000" dirty="0" err="1">
                    <a:solidFill>
                      <a:srgbClr val="66FF33"/>
                    </a:solidFill>
                    <a:latin typeface="Times New Roman" panose="02020603050405020304" pitchFamily="18" charset="0"/>
                    <a:cs typeface="Times New Roman" panose="02020603050405020304" pitchFamily="18" charset="0"/>
                  </a:rPr>
                  <a:t>d,j</a:t>
                </a:r>
                <a:r>
                  <a:rPr lang="en-CA" sz="2800" i="1" dirty="0">
                    <a:solidFill>
                      <a:srgbClr val="00B050"/>
                    </a:solidFill>
                    <a:latin typeface="Times New Roman" panose="02020603050405020304" pitchFamily="18" charset="0"/>
                    <a:cs typeface="Times New Roman" panose="02020603050405020304" pitchFamily="18" charset="0"/>
                  </a:rPr>
                  <a:t> </a:t>
                </a:r>
                <a:r>
                  <a:rPr lang="en-CA" sz="2800" i="1" dirty="0">
                    <a:latin typeface="Times New Roman" panose="02020603050405020304" pitchFamily="18" charset="0"/>
                    <a:cs typeface="Times New Roman" panose="02020603050405020304" pitchFamily="18" charset="0"/>
                  </a:rPr>
                  <a:t>=</a:t>
                </a:r>
                <a:r>
                  <a:rPr lang="en-CA" sz="2800" i="1" baseline="-25000" dirty="0">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Machine’s estimated probability </a:t>
                </a:r>
                <a:br>
                  <a:rPr lang="en-US" altLang="en-US" sz="2800" dirty="0">
                    <a:latin typeface="Times New Roman" panose="02020603050405020304" pitchFamily="18" charset="0"/>
                    <a:cs typeface="Times New Roman" panose="02020603050405020304" pitchFamily="18" charset="0"/>
                  </a:rPr>
                </a:br>
                <a:r>
                  <a:rPr lang="en-US" altLang="en-US" sz="2800" dirty="0">
                    <a:latin typeface="Times New Roman" panose="02020603050405020304" pitchFamily="18" charset="0"/>
                    <a:cs typeface="Times New Roman" panose="02020603050405020304" pitchFamily="18" charset="0"/>
                  </a:rPr>
                  <a:t>that input</a:t>
                </a:r>
                <a:r>
                  <a:rPr lang="en-US" altLang="en-US" sz="2800" i="1" dirty="0">
                    <a:latin typeface="Times New Roman" panose="02020603050405020304" pitchFamily="18" charset="0"/>
                    <a:cs typeface="Times New Roman" panose="02020603050405020304" pitchFamily="18" charset="0"/>
                  </a:rPr>
                  <a:t> d </a:t>
                </a:r>
                <a:r>
                  <a:rPr lang="en-US" altLang="en-US" sz="2800" dirty="0">
                    <a:latin typeface="Times New Roman" panose="02020603050405020304" pitchFamily="18" charset="0"/>
                    <a:cs typeface="Times New Roman" panose="02020603050405020304" pitchFamily="18" charset="0"/>
                  </a:rPr>
                  <a:t>is of category </a:t>
                </a:r>
                <a:r>
                  <a:rPr lang="en-US" altLang="en-US" sz="2800" i="1" dirty="0">
                    <a:latin typeface="Times New Roman" panose="02020603050405020304" pitchFamily="18" charset="0"/>
                    <a:cs typeface="Times New Roman" panose="02020603050405020304" pitchFamily="18" charset="0"/>
                  </a:rPr>
                  <a:t>j</a:t>
                </a:r>
                <a:r>
                  <a:rPr lang="en-US" altLang="en-US" sz="2800" dirty="0">
                    <a:latin typeface="Times New Roman" panose="02020603050405020304" pitchFamily="18" charset="0"/>
                    <a:cs typeface="Times New Roman" panose="02020603050405020304" pitchFamily="18" charset="0"/>
                  </a:rPr>
                  <a:t>: </a:t>
                </a:r>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cat, dog, …</a:t>
                </a:r>
              </a:p>
              <a:p>
                <a:pPr marL="457200" indent="-457200">
                  <a:spcBef>
                    <a:spcPct val="0"/>
                  </a:spcBef>
                  <a:buFont typeface="Arial" panose="020B0604020202020204" pitchFamily="34" charset="0"/>
                  <a:buChar char="•"/>
                </a:pPr>
                <a:r>
                  <a:rPr lang="en-CA" sz="2800" i="1" dirty="0" err="1">
                    <a:solidFill>
                      <a:srgbClr val="FF00FF"/>
                    </a:solidFill>
                    <a:latin typeface="Times New Roman" panose="02020603050405020304" pitchFamily="18" charset="0"/>
                    <a:cs typeface="Times New Roman" panose="02020603050405020304" pitchFamily="18" charset="0"/>
                  </a:rPr>
                  <a:t>y</a:t>
                </a:r>
                <a:r>
                  <a:rPr lang="en-CA" sz="2800" i="1" baseline="-25000" dirty="0" err="1">
                    <a:solidFill>
                      <a:srgbClr val="FF00FF"/>
                    </a:solidFill>
                    <a:latin typeface="Times New Roman" panose="02020603050405020304" pitchFamily="18" charset="0"/>
                    <a:cs typeface="Times New Roman" panose="02020603050405020304" pitchFamily="18" charset="0"/>
                  </a:rPr>
                  <a:t>d,j</a:t>
                </a:r>
                <a:r>
                  <a:rPr lang="en-CA" sz="2800" i="1" baseline="-25000" dirty="0">
                    <a:solidFill>
                      <a:srgbClr val="FF00FF"/>
                    </a:solidFill>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Supervisor’s answer.</a:t>
                </a:r>
              </a:p>
              <a:p>
                <a:pPr marL="457200" indent="-457200">
                  <a:spcBef>
                    <a:spcPct val="0"/>
                  </a:spcBef>
                  <a:buFont typeface="Arial" panose="020B0604020202020204" pitchFamily="34" charset="0"/>
                  <a:buChar char="•"/>
                </a:pPr>
                <a14:m>
                  <m:oMath xmlns:m="http://schemas.openxmlformats.org/officeDocument/2006/math">
                    <m:sSub>
                      <m:sSubPr>
                        <m:ctrlPr>
                          <a:rPr lang="en-CA" sz="2800" i="1">
                            <a:latin typeface="Cambria Math" panose="02040503050406030204" pitchFamily="18" charset="0"/>
                          </a:rPr>
                        </m:ctrlPr>
                      </m:sSubPr>
                      <m:e>
                        <m:r>
                          <a:rPr lang="en-CA" sz="2800" i="1">
                            <a:solidFill>
                              <a:srgbClr val="66FF33"/>
                            </a:solidFill>
                            <a:latin typeface="Cambria Math" panose="02040503050406030204" pitchFamily="18" charset="0"/>
                          </a:rPr>
                          <m:t>𝑀</m:t>
                        </m:r>
                      </m:e>
                      <m:sub>
                        <m:r>
                          <a:rPr lang="en-CA" sz="2800" i="1" smtClean="0">
                            <a:solidFill>
                              <a:srgbClr val="FF00FF"/>
                            </a:solidFill>
                            <a:latin typeface="Cambria Math" panose="02040503050406030204" pitchFamily="18" charset="0"/>
                          </a:rPr>
                          <m:t>𝑑</m:t>
                        </m:r>
                        <m:r>
                          <a:rPr lang="en-CA" sz="2800" i="1" smtClean="0">
                            <a:solidFill>
                              <a:srgbClr val="FF00FF"/>
                            </a:solidFill>
                            <a:latin typeface="Cambria Math" panose="02040503050406030204" pitchFamily="18" charset="0"/>
                          </a:rPr>
                          <m:t>,</m:t>
                        </m:r>
                        <m:sSub>
                          <m:sSubPr>
                            <m:ctrlPr>
                              <a:rPr lang="en-CA" sz="2800" i="1">
                                <a:solidFill>
                                  <a:srgbClr val="FF00FF"/>
                                </a:solidFill>
                                <a:latin typeface="Cambria Math" panose="02040503050406030204" pitchFamily="18" charset="0"/>
                              </a:rPr>
                            </m:ctrlPr>
                          </m:sSubPr>
                          <m:e>
                            <m:r>
                              <a:rPr lang="en-CA" sz="2800" i="1">
                                <a:solidFill>
                                  <a:srgbClr val="FF00FF"/>
                                </a:solidFill>
                                <a:latin typeface="Cambria Math" panose="02040503050406030204" pitchFamily="18" charset="0"/>
                              </a:rPr>
                              <m:t>𝑦</m:t>
                            </m:r>
                          </m:e>
                          <m:sub>
                            <m:r>
                              <a:rPr lang="en-CA" sz="2800" i="1">
                                <a:solidFill>
                                  <a:srgbClr val="FF00FF"/>
                                </a:solidFill>
                                <a:latin typeface="Cambria Math" panose="02040503050406030204" pitchFamily="18" charset="0"/>
                              </a:rPr>
                              <m:t>𝑑</m:t>
                            </m:r>
                          </m:sub>
                        </m:sSub>
                      </m:sub>
                    </m:sSub>
                    <m:r>
                      <a:rPr lang="en-CA" sz="2800" i="1">
                        <a:solidFill>
                          <a:srgbClr val="FF00FF"/>
                        </a:solidFill>
                        <a:latin typeface="Cambria Math" panose="02040503050406030204" pitchFamily="18" charset="0"/>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is “prob" </a:t>
                </a:r>
                <a:r>
                  <a:rPr lang="en-CA"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gives to the correct </a:t>
                </a:r>
                <a:r>
                  <a:rPr lang="en-CA" altLang="en-US" sz="2800" dirty="0" err="1">
                    <a:latin typeface="Times New Roman" panose="02020603050405020304" pitchFamily="18" charset="0"/>
                    <a:cs typeface="Times New Roman" panose="02020603050405020304" pitchFamily="18" charset="0"/>
                    <a:sym typeface="Symbol" panose="05050102010706020507" pitchFamily="18" charset="2"/>
                  </a:rPr>
                  <a:t>ans</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for </a:t>
                </a:r>
                <a:r>
                  <a:rPr lang="en-CA" altLang="en-US" sz="2800" i="1" dirty="0" err="1">
                    <a:latin typeface="Times New Roman" panose="02020603050405020304" pitchFamily="18" charset="0"/>
                    <a:cs typeface="Times New Roman" panose="02020603050405020304" pitchFamily="18" charset="0"/>
                    <a:sym typeface="Symbol" panose="05050102010706020507" pitchFamily="18" charset="2"/>
                  </a:rPr>
                  <a:t>d</a:t>
                </a:r>
                <a:r>
                  <a:rPr lang="en-CA" altLang="en-US"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data item</a:t>
                </a:r>
              </a:p>
            </p:txBody>
          </p:sp>
        </mc:Choice>
        <mc:Fallback xmlns="">
          <p:sp>
            <p:nvSpPr>
              <p:cNvPr id="57" name="Text Box 33"/>
              <p:cNvSpPr txBox="1">
                <a:spLocks noRot="1" noChangeAspect="1" noMove="1" noResize="1" noEditPoints="1" noAdjustHandles="1" noChangeArrowheads="1" noChangeShapeType="1" noTextEdit="1"/>
              </p:cNvSpPr>
              <p:nvPr/>
            </p:nvSpPr>
            <p:spPr bwMode="auto">
              <a:xfrm>
                <a:off x="-97457" y="3429000"/>
                <a:ext cx="9774857" cy="2287165"/>
              </a:xfrm>
              <a:prstGeom prst="rect">
                <a:avLst/>
              </a:prstGeom>
              <a:blipFill>
                <a:blip r:embed="rId3"/>
                <a:stretch>
                  <a:fillRect t="-2933" b="-45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20" name="Straight Arrow Connector 19"/>
          <p:cNvCxnSpPr/>
          <p:nvPr/>
        </p:nvCxnSpPr>
        <p:spPr bwMode="auto">
          <a:xfrm>
            <a:off x="990600" y="1677936"/>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6" name="Oval 15"/>
          <p:cNvSpPr/>
          <p:nvPr/>
        </p:nvSpPr>
        <p:spPr>
          <a:xfrm>
            <a:off x="1898073" y="1550348"/>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42" name="Straight Arrow Connector 41"/>
          <p:cNvCxnSpPr/>
          <p:nvPr/>
        </p:nvCxnSpPr>
        <p:spPr bwMode="auto">
          <a:xfrm>
            <a:off x="990600" y="218431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4" name="Oval 43"/>
          <p:cNvSpPr/>
          <p:nvPr/>
        </p:nvSpPr>
        <p:spPr>
          <a:xfrm>
            <a:off x="1898073" y="2056730"/>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48" name="Straight Arrow Connector 47"/>
          <p:cNvCxnSpPr/>
          <p:nvPr/>
        </p:nvCxnSpPr>
        <p:spPr bwMode="auto">
          <a:xfrm>
            <a:off x="990600" y="26907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0" name="Oval 49"/>
          <p:cNvSpPr/>
          <p:nvPr/>
        </p:nvSpPr>
        <p:spPr>
          <a:xfrm>
            <a:off x="1898073" y="2563112"/>
            <a:ext cx="304800" cy="253616"/>
          </a:xfrm>
          <a:prstGeom prst="ellipse">
            <a:avLst/>
          </a:prstGeom>
          <a:ln w="12700">
            <a:solidFill>
              <a:schemeClr val="bg1"/>
            </a:solidFill>
          </a:ln>
        </p:spPr>
        <p:txBody>
          <a:bodyPr wrap="square" rtlCol="0" anchor="ctr">
            <a:spAutoFit/>
          </a:bodyPr>
          <a:lstStyle/>
          <a:p>
            <a:pPr algn="l"/>
            <a:endParaRPr lang="en-CA" sz="2400" dirty="0"/>
          </a:p>
        </p:txBody>
      </p:sp>
      <p:cxnSp>
        <p:nvCxnSpPr>
          <p:cNvPr id="54" name="Straight Arrow Connector 53"/>
          <p:cNvCxnSpPr/>
          <p:nvPr/>
        </p:nvCxnSpPr>
        <p:spPr bwMode="auto">
          <a:xfrm>
            <a:off x="990600" y="3197082"/>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6" name="Oval 55"/>
          <p:cNvSpPr/>
          <p:nvPr/>
        </p:nvSpPr>
        <p:spPr>
          <a:xfrm>
            <a:off x="1898073" y="3069495"/>
            <a:ext cx="304800" cy="253616"/>
          </a:xfrm>
          <a:prstGeom prst="ellipse">
            <a:avLst/>
          </a:prstGeom>
          <a:ln w="12700">
            <a:solidFill>
              <a:schemeClr val="bg1"/>
            </a:solidFill>
          </a:ln>
        </p:spPr>
        <p:txBody>
          <a:bodyPr wrap="square" rtlCol="0" anchor="ctr">
            <a:spAutoFit/>
          </a:bodyPr>
          <a:lstStyle/>
          <a:p>
            <a:pPr algn="l"/>
            <a:endParaRPr lang="en-CA" sz="2400" dirty="0"/>
          </a:p>
        </p:txBody>
      </p:sp>
      <p:sp>
        <p:nvSpPr>
          <p:cNvPr id="58" name="Rectangle 57"/>
          <p:cNvSpPr/>
          <p:nvPr/>
        </p:nvSpPr>
        <p:spPr>
          <a:xfrm>
            <a:off x="6705600" y="2206132"/>
            <a:ext cx="1752600" cy="391209"/>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grpSp>
        <p:nvGrpSpPr>
          <p:cNvPr id="7" name="Group 6"/>
          <p:cNvGrpSpPr/>
          <p:nvPr/>
        </p:nvGrpSpPr>
        <p:grpSpPr>
          <a:xfrm>
            <a:off x="1676400" y="566225"/>
            <a:ext cx="2743200" cy="2880940"/>
            <a:chOff x="1676400" y="566225"/>
            <a:chExt cx="2743200" cy="2880940"/>
          </a:xfrm>
        </p:grpSpPr>
        <p:grpSp>
          <p:nvGrpSpPr>
            <p:cNvPr id="2" name="Group 1"/>
            <p:cNvGrpSpPr/>
            <p:nvPr/>
          </p:nvGrpSpPr>
          <p:grpSpPr>
            <a:xfrm>
              <a:off x="2209793" y="1404799"/>
              <a:ext cx="2205243" cy="2042366"/>
              <a:chOff x="2209797" y="860400"/>
              <a:chExt cx="1588818" cy="2410190"/>
            </a:xfrm>
          </p:grpSpPr>
          <p:sp>
            <p:nvSpPr>
              <p:cNvPr id="21" name="TextBox 20"/>
              <p:cNvSpPr txBox="1"/>
              <p:nvPr/>
            </p:nvSpPr>
            <p:spPr>
              <a:xfrm flipH="1">
                <a:off x="2209797" y="860400"/>
                <a:ext cx="1495977"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d,1</a:t>
                </a:r>
                <a:r>
                  <a:rPr lang="en-CA" i="1" dirty="0">
                    <a:solidFill>
                      <a:srgbClr val="00B050"/>
                    </a:solidFill>
                  </a:rPr>
                  <a:t> = 0.01</a:t>
                </a:r>
              </a:p>
            </p:txBody>
          </p:sp>
          <p:sp>
            <p:nvSpPr>
              <p:cNvPr id="43" name="TextBox 42"/>
              <p:cNvSpPr txBox="1"/>
              <p:nvPr/>
            </p:nvSpPr>
            <p:spPr>
              <a:xfrm flipH="1">
                <a:off x="2209798" y="1457980"/>
                <a:ext cx="1372503"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d,2  </a:t>
                </a:r>
                <a:r>
                  <a:rPr lang="en-CA" i="1" dirty="0">
                    <a:solidFill>
                      <a:srgbClr val="00B050"/>
                    </a:solidFill>
                  </a:rPr>
                  <a:t>= 0.02</a:t>
                </a:r>
              </a:p>
            </p:txBody>
          </p:sp>
          <p:sp>
            <p:nvSpPr>
              <p:cNvPr id="49" name="TextBox 48"/>
              <p:cNvSpPr txBox="1"/>
              <p:nvPr/>
            </p:nvSpPr>
            <p:spPr>
              <a:xfrm flipH="1">
                <a:off x="2209799" y="2055560"/>
                <a:ext cx="1588816"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d,3 </a:t>
                </a:r>
                <a:r>
                  <a:rPr lang="en-CA" i="1" dirty="0">
                    <a:solidFill>
                      <a:srgbClr val="00B050"/>
                    </a:solidFill>
                  </a:rPr>
                  <a:t> = 0.95 </a:t>
                </a:r>
              </a:p>
            </p:txBody>
          </p:sp>
          <p:sp>
            <p:nvSpPr>
              <p:cNvPr id="55" name="TextBox 54"/>
              <p:cNvSpPr txBox="1"/>
              <p:nvPr/>
            </p:nvSpPr>
            <p:spPr>
              <a:xfrm flipH="1">
                <a:off x="2209798" y="2653140"/>
                <a:ext cx="1351916" cy="617450"/>
              </a:xfrm>
              <a:prstGeom prst="rect">
                <a:avLst/>
              </a:prstGeom>
              <a:noFill/>
            </p:spPr>
            <p:txBody>
              <a:bodyPr wrap="square" rtlCol="0">
                <a:spAutoFit/>
              </a:bodyPr>
              <a:lstStyle/>
              <a:p>
                <a:r>
                  <a:rPr lang="en-CA" i="1" dirty="0">
                    <a:solidFill>
                      <a:srgbClr val="00B050"/>
                    </a:solidFill>
                  </a:rPr>
                  <a:t>M</a:t>
                </a:r>
                <a:r>
                  <a:rPr lang="en-CA" i="1" baseline="-25000" dirty="0">
                    <a:solidFill>
                      <a:srgbClr val="00B050"/>
                    </a:solidFill>
                  </a:rPr>
                  <a:t>d,4</a:t>
                </a:r>
                <a:r>
                  <a:rPr lang="en-CA" i="1" dirty="0">
                    <a:solidFill>
                      <a:srgbClr val="00B050"/>
                    </a:solidFill>
                  </a:rPr>
                  <a:t> = 0.02</a:t>
                </a:r>
              </a:p>
            </p:txBody>
          </p:sp>
        </p:grpSp>
        <p:sp>
          <p:nvSpPr>
            <p:cNvPr id="72" name="TextBox 71"/>
            <p:cNvSpPr txBox="1"/>
            <p:nvPr/>
          </p:nvSpPr>
          <p:spPr>
            <a:xfrm flipH="1">
              <a:off x="1676400" y="566225"/>
              <a:ext cx="2743200" cy="954107"/>
            </a:xfrm>
            <a:prstGeom prst="rect">
              <a:avLst/>
            </a:prstGeom>
            <a:noFill/>
          </p:spPr>
          <p:txBody>
            <a:bodyPr wrap="square" rtlCol="0">
              <a:spAutoFit/>
            </a:bodyPr>
            <a:lstStyle/>
            <a:p>
              <a:pPr algn="ctr"/>
              <a:r>
                <a:rPr lang="en-CA" i="1" dirty="0">
                  <a:solidFill>
                    <a:srgbClr val="00B050"/>
                  </a:solidFill>
                </a:rPr>
                <a:t>Machine’s </a:t>
              </a:r>
            </a:p>
            <a:p>
              <a:pPr algn="ctr"/>
              <a:r>
                <a:rPr lang="en-CA" i="1" dirty="0">
                  <a:solidFill>
                    <a:srgbClr val="00B050"/>
                  </a:solidFill>
                </a:rPr>
                <a:t>answer</a:t>
              </a:r>
            </a:p>
          </p:txBody>
        </p:sp>
      </p:grpSp>
      <p:sp>
        <p:nvSpPr>
          <p:cNvPr id="84" name="TextBox 83"/>
          <p:cNvSpPr txBox="1"/>
          <p:nvPr/>
        </p:nvSpPr>
        <p:spPr>
          <a:xfrm flipH="1">
            <a:off x="3657600" y="566225"/>
            <a:ext cx="2743200" cy="954107"/>
          </a:xfrm>
          <a:prstGeom prst="rect">
            <a:avLst/>
          </a:prstGeom>
          <a:noFill/>
        </p:spPr>
        <p:txBody>
          <a:bodyPr wrap="square" rtlCol="0">
            <a:spAutoFit/>
          </a:bodyPr>
          <a:lstStyle/>
          <a:p>
            <a:pPr algn="ctr"/>
            <a:r>
              <a:rPr lang="en-CA" i="1" dirty="0">
                <a:solidFill>
                  <a:srgbClr val="FF00FF"/>
                </a:solidFill>
              </a:rPr>
              <a:t>Supervisor's </a:t>
            </a:r>
          </a:p>
          <a:p>
            <a:pPr algn="ctr"/>
            <a:r>
              <a:rPr lang="en-CA" i="1" dirty="0">
                <a:solidFill>
                  <a:srgbClr val="FF00FF"/>
                </a:solidFill>
              </a:rPr>
              <a:t>answer</a:t>
            </a:r>
          </a:p>
        </p:txBody>
      </p:sp>
      <p:grpSp>
        <p:nvGrpSpPr>
          <p:cNvPr id="78" name="Group 77"/>
          <p:cNvGrpSpPr/>
          <p:nvPr/>
        </p:nvGrpSpPr>
        <p:grpSpPr>
          <a:xfrm>
            <a:off x="5810942" y="1371600"/>
            <a:ext cx="818458" cy="1965895"/>
            <a:chOff x="2878906" y="878266"/>
            <a:chExt cx="818458" cy="2319946"/>
          </a:xfrm>
        </p:grpSpPr>
        <p:sp>
          <p:nvSpPr>
            <p:cNvPr id="79" name="Rectangle 78"/>
            <p:cNvSpPr/>
            <p:nvPr/>
          </p:nvSpPr>
          <p:spPr>
            <a:xfrm>
              <a:off x="2884066" y="878266"/>
              <a:ext cx="565715" cy="575542"/>
            </a:xfrm>
            <a:prstGeom prst="rect">
              <a:avLst/>
            </a:prstGeom>
          </p:spPr>
          <p:txBody>
            <a:bodyPr wrap="none">
              <a:spAutoFit/>
            </a:bodyPr>
            <a:lstStyle/>
            <a:p>
              <a:r>
                <a:rPr lang="en-US" altLang="en-US" i="1" dirty="0">
                  <a:solidFill>
                    <a:schemeClr val="bg2"/>
                  </a:solidFill>
                  <a:sym typeface="Symbol" panose="05050102010706020507" pitchFamily="18" charset="2"/>
                </a:rPr>
                <a:t>cat</a:t>
              </a:r>
              <a:endParaRPr lang="en-CA" dirty="0">
                <a:solidFill>
                  <a:schemeClr val="bg2"/>
                </a:solidFill>
              </a:endParaRPr>
            </a:p>
          </p:txBody>
        </p:sp>
        <p:sp>
          <p:nvSpPr>
            <p:cNvPr id="80" name="Rectangle 79"/>
            <p:cNvSpPr/>
            <p:nvPr/>
          </p:nvSpPr>
          <p:spPr>
            <a:xfrm>
              <a:off x="2878906" y="1519535"/>
              <a:ext cx="723275" cy="523220"/>
            </a:xfrm>
            <a:prstGeom prst="rect">
              <a:avLst/>
            </a:prstGeom>
          </p:spPr>
          <p:txBody>
            <a:bodyPr wrap="none">
              <a:spAutoFit/>
            </a:bodyPr>
            <a:lstStyle/>
            <a:p>
              <a:r>
                <a:rPr lang="en-US" i="1">
                  <a:solidFill>
                    <a:schemeClr val="bg2"/>
                  </a:solidFill>
                  <a:sym typeface="Symbol" panose="05050102010706020507" pitchFamily="18" charset="2"/>
                </a:rPr>
                <a:t>dog</a:t>
              </a:r>
              <a:endParaRPr lang="en-CA" dirty="0">
                <a:solidFill>
                  <a:schemeClr val="bg2"/>
                </a:solidFill>
              </a:endParaRPr>
            </a:p>
          </p:txBody>
        </p:sp>
        <p:sp>
          <p:nvSpPr>
            <p:cNvPr id="81" name="Rectangle 80"/>
            <p:cNvSpPr/>
            <p:nvPr/>
          </p:nvSpPr>
          <p:spPr>
            <a:xfrm>
              <a:off x="2916381" y="2110161"/>
              <a:ext cx="780983" cy="523220"/>
            </a:xfrm>
            <a:prstGeom prst="rect">
              <a:avLst/>
            </a:prstGeom>
          </p:spPr>
          <p:txBody>
            <a:bodyPr wrap="none">
              <a:spAutoFit/>
            </a:bodyPr>
            <a:lstStyle/>
            <a:p>
              <a:r>
                <a:rPr lang="en-US" altLang="en-US" i="1">
                  <a:solidFill>
                    <a:schemeClr val="bg2"/>
                  </a:solidFill>
                  <a:sym typeface="Symbol" panose="05050102010706020507" pitchFamily="18" charset="2"/>
                </a:rPr>
                <a:t>face</a:t>
              </a:r>
              <a:endParaRPr lang="en-CA" dirty="0">
                <a:solidFill>
                  <a:schemeClr val="bg2"/>
                </a:solidFill>
              </a:endParaRPr>
            </a:p>
          </p:txBody>
        </p:sp>
        <p:sp>
          <p:nvSpPr>
            <p:cNvPr id="82" name="Rectangle 81"/>
            <p:cNvSpPr/>
            <p:nvPr/>
          </p:nvSpPr>
          <p:spPr>
            <a:xfrm>
              <a:off x="2895600" y="2674992"/>
              <a:ext cx="702436" cy="523220"/>
            </a:xfrm>
            <a:prstGeom prst="rect">
              <a:avLst/>
            </a:prstGeom>
          </p:spPr>
          <p:txBody>
            <a:bodyPr wrap="none">
              <a:spAutoFit/>
            </a:bodyPr>
            <a:lstStyle/>
            <a:p>
              <a:r>
                <a:rPr lang="en-US" i="1">
                  <a:solidFill>
                    <a:schemeClr val="bg2"/>
                  </a:solidFill>
                  <a:sym typeface="Symbol" panose="05050102010706020507" pitchFamily="18" charset="2"/>
                </a:rPr>
                <a:t>fish</a:t>
              </a:r>
              <a:endParaRPr lang="en-CA" dirty="0">
                <a:solidFill>
                  <a:schemeClr val="bg2"/>
                </a:solidFill>
              </a:endParaRPr>
            </a:p>
          </p:txBody>
        </p:sp>
      </p:grpSp>
      <p:grpSp>
        <p:nvGrpSpPr>
          <p:cNvPr id="5" name="Group 4"/>
          <p:cNvGrpSpPr/>
          <p:nvPr/>
        </p:nvGrpSpPr>
        <p:grpSpPr>
          <a:xfrm>
            <a:off x="3200400" y="2362200"/>
            <a:ext cx="2590797" cy="558165"/>
            <a:chOff x="3200400" y="2362200"/>
            <a:chExt cx="2590797" cy="558165"/>
          </a:xfrm>
        </p:grpSpPr>
        <p:sp>
          <p:nvSpPr>
            <p:cNvPr id="74" name="TextBox 73"/>
            <p:cNvSpPr txBox="1"/>
            <p:nvPr/>
          </p:nvSpPr>
          <p:spPr>
            <a:xfrm flipH="1">
              <a:off x="4343397" y="2362200"/>
              <a:ext cx="1447800" cy="523220"/>
            </a:xfrm>
            <a:prstGeom prst="rect">
              <a:avLst/>
            </a:prstGeom>
            <a:noFill/>
          </p:spPr>
          <p:txBody>
            <a:bodyPr wrap="square" rtlCol="0">
              <a:spAutoFit/>
            </a:bodyPr>
            <a:lstStyle/>
            <a:p>
              <a:r>
                <a:rPr lang="en-CA" i="1" dirty="0" err="1">
                  <a:solidFill>
                    <a:srgbClr val="FF00FF"/>
                  </a:solidFill>
                </a:rPr>
                <a:t>y</a:t>
              </a:r>
              <a:r>
                <a:rPr lang="en-CA" i="1" baseline="-25000" dirty="0" err="1">
                  <a:solidFill>
                    <a:srgbClr val="FF00FF"/>
                  </a:solidFill>
                </a:rPr>
                <a:t>d</a:t>
              </a:r>
              <a:r>
                <a:rPr lang="en-CA" i="1" baseline="-25000" dirty="0">
                  <a:solidFill>
                    <a:srgbClr val="FF00FF"/>
                  </a:solidFill>
                </a:rPr>
                <a:t> </a:t>
              </a:r>
              <a:r>
                <a:rPr lang="en-CA" i="1" dirty="0">
                  <a:solidFill>
                    <a:srgbClr val="FF00FF"/>
                  </a:solidFill>
                </a:rPr>
                <a:t> = 3 </a:t>
              </a:r>
            </a:p>
          </p:txBody>
        </p:sp>
        <p:sp>
          <p:nvSpPr>
            <p:cNvPr id="4" name="Oval 3"/>
            <p:cNvSpPr/>
            <p:nvPr/>
          </p:nvSpPr>
          <p:spPr>
            <a:xfrm>
              <a:off x="3200400" y="2438400"/>
              <a:ext cx="885825" cy="481965"/>
            </a:xfrm>
            <a:prstGeom prst="ellipse">
              <a:avLst/>
            </a:prstGeom>
            <a:ln>
              <a:solidFill>
                <a:srgbClr val="FF00FF"/>
              </a:solidFill>
            </a:ln>
          </p:spPr>
          <p:txBody>
            <a:bodyPr wrap="square" rtlCol="0" anchor="ctr">
              <a:spAutoFit/>
            </a:bodyPr>
            <a:lstStyle/>
            <a:p>
              <a:pPr algn="l"/>
              <a:endParaRPr lang="en-CA" sz="2400" dirty="0"/>
            </a:p>
          </p:txBody>
        </p:sp>
      </p:grpSp>
      <p:sp>
        <p:nvSpPr>
          <p:cNvPr id="32" name="Text Box 33">
            <a:extLst>
              <a:ext uri="{FF2B5EF4-FFF2-40B4-BE49-F238E27FC236}">
                <a16:creationId xmlns:a16="http://schemas.microsoft.com/office/drawing/2014/main" id="{7DB085C5-564E-4EB2-AA9A-CD5ADB86F756}"/>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8360421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7">
                                            <p:txEl>
                                              <p:pRg st="3" end="3"/>
                                            </p:txEl>
                                          </p:spTgt>
                                        </p:tgtEl>
                                        <p:attrNameLst>
                                          <p:attrName>style.visibility</p:attrName>
                                        </p:attrNameLst>
                                      </p:cBhvr>
                                      <p:to>
                                        <p:strVal val="visible"/>
                                      </p:to>
                                    </p:set>
                                    <p:anim calcmode="lin" valueType="num">
                                      <p:cBhvr additive="base">
                                        <p:cTn id="11"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7" name="Text Box 33"/>
              <p:cNvSpPr txBox="1">
                <a:spLocks noChangeArrowheads="1"/>
              </p:cNvSpPr>
              <p:nvPr/>
            </p:nvSpPr>
            <p:spPr bwMode="auto">
              <a:xfrm>
                <a:off x="-97457" y="609600"/>
                <a:ext cx="9774857" cy="318593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Error:</a:t>
                </a:r>
              </a:p>
              <a:p>
                <a:pPr marL="457200" indent="-457200">
                  <a:spcBef>
                    <a:spcPct val="0"/>
                  </a:spcBef>
                  <a:buFont typeface="Arial" panose="020B0604020202020204" pitchFamily="34" charset="0"/>
                  <a:buChar char="•"/>
                </a:pPr>
                <a14:m>
                  <m:oMath xmlns:m="http://schemas.openxmlformats.org/officeDocument/2006/math">
                    <m:sSub>
                      <m:sSubPr>
                        <m:ctrlPr>
                          <a:rPr lang="en-CA" sz="2800" i="1">
                            <a:latin typeface="Cambria Math" panose="02040503050406030204" pitchFamily="18" charset="0"/>
                          </a:rPr>
                        </m:ctrlPr>
                      </m:sSubPr>
                      <m:e>
                        <m:r>
                          <a:rPr lang="en-CA" sz="2800" i="1">
                            <a:solidFill>
                              <a:srgbClr val="66FF33"/>
                            </a:solidFill>
                            <a:latin typeface="Cambria Math" panose="02040503050406030204" pitchFamily="18" charset="0"/>
                          </a:rPr>
                          <m:t>𝑀</m:t>
                        </m:r>
                      </m:e>
                      <m:sub>
                        <m:r>
                          <a:rPr lang="en-CA" sz="2800" i="1" smtClean="0">
                            <a:solidFill>
                              <a:srgbClr val="FF00FF"/>
                            </a:solidFill>
                            <a:latin typeface="Cambria Math" panose="02040503050406030204" pitchFamily="18" charset="0"/>
                          </a:rPr>
                          <m:t>𝑑</m:t>
                        </m:r>
                        <m:r>
                          <a:rPr lang="en-CA" sz="2800" i="1" smtClean="0">
                            <a:solidFill>
                              <a:srgbClr val="FF00FF"/>
                            </a:solidFill>
                            <a:latin typeface="Cambria Math" panose="02040503050406030204" pitchFamily="18" charset="0"/>
                          </a:rPr>
                          <m:t>,</m:t>
                        </m:r>
                        <m:sSub>
                          <m:sSubPr>
                            <m:ctrlPr>
                              <a:rPr lang="en-CA" sz="2800" i="1">
                                <a:solidFill>
                                  <a:srgbClr val="FF00FF"/>
                                </a:solidFill>
                                <a:latin typeface="Cambria Math" panose="02040503050406030204" pitchFamily="18" charset="0"/>
                              </a:rPr>
                            </m:ctrlPr>
                          </m:sSubPr>
                          <m:e>
                            <m:r>
                              <a:rPr lang="en-CA" sz="2800" i="1">
                                <a:solidFill>
                                  <a:srgbClr val="FF00FF"/>
                                </a:solidFill>
                                <a:latin typeface="Cambria Math" panose="02040503050406030204" pitchFamily="18" charset="0"/>
                              </a:rPr>
                              <m:t>𝑦</m:t>
                            </m:r>
                          </m:e>
                          <m:sub>
                            <m:r>
                              <a:rPr lang="en-CA" sz="2800" i="1">
                                <a:solidFill>
                                  <a:srgbClr val="FF00FF"/>
                                </a:solidFill>
                                <a:latin typeface="Cambria Math" panose="02040503050406030204" pitchFamily="18" charset="0"/>
                              </a:rPr>
                              <m:t>𝑑</m:t>
                            </m:r>
                          </m:sub>
                        </m:sSub>
                      </m:sub>
                    </m:sSub>
                    <m:r>
                      <a:rPr lang="en-CA" sz="2800" i="1">
                        <a:solidFill>
                          <a:srgbClr val="FF00FF"/>
                        </a:solidFill>
                        <a:latin typeface="Cambria Math" panose="02040503050406030204" pitchFamily="18" charset="0"/>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is “prob" </a:t>
                </a:r>
                <a:r>
                  <a:rPr lang="en-CA"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gives to the correct </a:t>
                </a:r>
                <a:r>
                  <a:rPr lang="en-CA" altLang="en-US" sz="2800" dirty="0" err="1">
                    <a:latin typeface="Times New Roman" panose="02020603050405020304" pitchFamily="18" charset="0"/>
                    <a:cs typeface="Times New Roman" panose="02020603050405020304" pitchFamily="18" charset="0"/>
                    <a:sym typeface="Symbol" panose="05050102010706020507" pitchFamily="18" charset="2"/>
                  </a:rPr>
                  <a:t>ans</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for </a:t>
                </a:r>
                <a:r>
                  <a:rPr lang="en-CA" altLang="en-US" sz="2800" i="1" dirty="0" err="1">
                    <a:latin typeface="Times New Roman" panose="02020603050405020304" pitchFamily="18" charset="0"/>
                    <a:cs typeface="Times New Roman" panose="02020603050405020304" pitchFamily="18" charset="0"/>
                    <a:sym typeface="Symbol" panose="05050102010706020507" pitchFamily="18" charset="2"/>
                  </a:rPr>
                  <a:t>d</a:t>
                </a:r>
                <a:r>
                  <a:rPr lang="en-CA" altLang="en-US" sz="28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data item</a:t>
                </a:r>
              </a:p>
              <a:p>
                <a:pPr marL="457200" indent="-457200">
                  <a:spcBef>
                    <a:spcPct val="0"/>
                  </a:spcBef>
                  <a:buFont typeface="Arial" panose="020B0604020202020204" pitchFamily="34" charset="0"/>
                  <a:buChar char="•"/>
                </a:pPr>
                <a14:m>
                  <m:oMath xmlns:m="http://schemas.openxmlformats.org/officeDocument/2006/math">
                    <m:sSub>
                      <m:sSubPr>
                        <m:ctrlPr>
                          <a:rPr lang="en-CA" sz="2800" i="1">
                            <a:latin typeface="Cambria Math" panose="02040503050406030204" pitchFamily="18" charset="0"/>
                          </a:rPr>
                        </m:ctrlPr>
                      </m:sSubPr>
                      <m:e>
                        <m:r>
                          <m:rPr>
                            <m:nor/>
                          </m:rPr>
                          <a:rPr lang="en-CA" altLang="en-US" sz="2800" b="1"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m:t>p</m:t>
                        </m:r>
                        <m:r>
                          <m:rPr>
                            <m:nor/>
                          </m:rPr>
                          <a:rPr lang="en-CA"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m:t>M</m:t>
                        </m:r>
                        <m:r>
                          <a:rPr lang="en-US" sz="2800" b="0" i="1" smtClean="0">
                            <a:latin typeface="Cambria Math" panose="02040503050406030204" pitchFamily="18" charset="0"/>
                          </a:rPr>
                          <m:t>=</m:t>
                        </m:r>
                        <m:r>
                          <a:rPr lang="en-CA" sz="2800" i="1">
                            <a:solidFill>
                              <a:srgbClr val="66FF33"/>
                            </a:solidFill>
                            <a:latin typeface="Cambria Math" panose="02040503050406030204" pitchFamily="18" charset="0"/>
                          </a:rPr>
                          <m:t>𝑀</m:t>
                        </m:r>
                      </m:e>
                      <m:sub>
                        <m:r>
                          <a:rPr lang="en-CA" sz="2800" i="1">
                            <a:solidFill>
                              <a:srgbClr val="66FF33"/>
                            </a:solidFill>
                            <a:latin typeface="Cambria Math" panose="02040503050406030204" pitchFamily="18" charset="0"/>
                          </a:rPr>
                          <m:t>1</m:t>
                        </m:r>
                        <m:r>
                          <a:rPr lang="en-CA" sz="2800" i="1">
                            <a:latin typeface="Cambria Math" panose="02040503050406030204" pitchFamily="18" charset="0"/>
                          </a:rPr>
                          <m:t>,</m:t>
                        </m:r>
                        <m:sSub>
                          <m:sSubPr>
                            <m:ctrlPr>
                              <a:rPr lang="en-CA" sz="2800" i="1">
                                <a:solidFill>
                                  <a:srgbClr val="FF00FF"/>
                                </a:solidFill>
                                <a:latin typeface="Cambria Math" panose="02040503050406030204" pitchFamily="18" charset="0"/>
                              </a:rPr>
                            </m:ctrlPr>
                          </m:sSubPr>
                          <m:e>
                            <m:r>
                              <a:rPr lang="en-CA" sz="2800" i="1">
                                <a:solidFill>
                                  <a:srgbClr val="FF00FF"/>
                                </a:solidFill>
                                <a:latin typeface="Cambria Math" panose="02040503050406030204" pitchFamily="18" charset="0"/>
                              </a:rPr>
                              <m:t>𝑦</m:t>
                            </m:r>
                          </m:e>
                          <m:sub>
                            <m:r>
                              <a:rPr lang="en-CA" sz="2800" i="1">
                                <a:solidFill>
                                  <a:srgbClr val="FF00FF"/>
                                </a:solidFill>
                                <a:latin typeface="Cambria Math" panose="02040503050406030204" pitchFamily="18" charset="0"/>
                              </a:rPr>
                              <m:t>1</m:t>
                            </m:r>
                          </m:sub>
                        </m:sSub>
                      </m:sub>
                    </m:sSub>
                    <m:sSub>
                      <m:sSubPr>
                        <m:ctrlPr>
                          <a:rPr lang="en-CA" sz="2800" i="1">
                            <a:latin typeface="Cambria Math" panose="02040503050406030204" pitchFamily="18" charset="0"/>
                          </a:rPr>
                        </m:ctrlPr>
                      </m:sSubPr>
                      <m:e>
                        <m:r>
                          <a:rPr lang="en-CA" sz="2800" i="1">
                            <a:latin typeface="Cambria Math" panose="02040503050406030204" pitchFamily="18" charset="0"/>
                            <a:sym typeface="Symbol" panose="05050102010706020507" pitchFamily="18" charset="2"/>
                          </a:rPr>
                          <m:t> </m:t>
                        </m:r>
                        <m:r>
                          <a:rPr lang="en-CA" sz="2800" i="1">
                            <a:solidFill>
                              <a:srgbClr val="66FF33"/>
                            </a:solidFill>
                            <a:latin typeface="Cambria Math" panose="02040503050406030204" pitchFamily="18" charset="0"/>
                          </a:rPr>
                          <m:t>𝑀</m:t>
                        </m:r>
                      </m:e>
                      <m:sub>
                        <m:r>
                          <a:rPr lang="en-CA" sz="2800" i="1">
                            <a:solidFill>
                              <a:srgbClr val="66FF33"/>
                            </a:solidFill>
                            <a:latin typeface="Cambria Math" panose="02040503050406030204" pitchFamily="18" charset="0"/>
                          </a:rPr>
                          <m:t>2</m:t>
                        </m:r>
                        <m:r>
                          <a:rPr lang="en-CA" sz="2800" i="1">
                            <a:latin typeface="Cambria Math" panose="02040503050406030204" pitchFamily="18" charset="0"/>
                          </a:rPr>
                          <m:t>,</m:t>
                        </m:r>
                        <m:sSub>
                          <m:sSubPr>
                            <m:ctrlPr>
                              <a:rPr lang="en-CA" sz="2800" i="1">
                                <a:solidFill>
                                  <a:srgbClr val="FF00FF"/>
                                </a:solidFill>
                                <a:latin typeface="Cambria Math" panose="02040503050406030204" pitchFamily="18" charset="0"/>
                              </a:rPr>
                            </m:ctrlPr>
                          </m:sSubPr>
                          <m:e>
                            <m:r>
                              <a:rPr lang="en-CA" sz="2800" i="1">
                                <a:solidFill>
                                  <a:srgbClr val="FF00FF"/>
                                </a:solidFill>
                                <a:latin typeface="Cambria Math" panose="02040503050406030204" pitchFamily="18" charset="0"/>
                              </a:rPr>
                              <m:t>𝑦</m:t>
                            </m:r>
                          </m:e>
                          <m:sub>
                            <m:r>
                              <a:rPr lang="en-CA" sz="2800" i="1">
                                <a:solidFill>
                                  <a:srgbClr val="FF00FF"/>
                                </a:solidFill>
                                <a:latin typeface="Cambria Math" panose="02040503050406030204" pitchFamily="18" charset="0"/>
                              </a:rPr>
                              <m:t>2</m:t>
                            </m:r>
                          </m:sub>
                        </m:sSub>
                      </m:sub>
                    </m:sSub>
                  </m:oMath>
                </a14:m>
                <a:r>
                  <a:rPr lang="en-CA" sz="2800" dirty="0"/>
                  <a:t> </a:t>
                </a:r>
                <a14:m>
                  <m:oMath xmlns:m="http://schemas.openxmlformats.org/officeDocument/2006/math">
                    <m:sSub>
                      <m:sSubPr>
                        <m:ctrlPr>
                          <a:rPr lang="en-CA" sz="2800" i="1">
                            <a:latin typeface="Cambria Math" panose="02040503050406030204" pitchFamily="18" charset="0"/>
                          </a:rPr>
                        </m:ctrlPr>
                      </m:sSubPr>
                      <m:e>
                        <m:r>
                          <a:rPr lang="en-CA" sz="2800" i="1">
                            <a:latin typeface="Cambria Math" panose="02040503050406030204" pitchFamily="18" charset="0"/>
                            <a:sym typeface="Symbol" panose="05050102010706020507" pitchFamily="18" charset="2"/>
                          </a:rPr>
                          <m:t> …  </m:t>
                        </m:r>
                        <m:r>
                          <a:rPr lang="en-CA" sz="2800" i="1">
                            <a:solidFill>
                              <a:srgbClr val="66FF33"/>
                            </a:solidFill>
                            <a:latin typeface="Cambria Math" panose="02040503050406030204" pitchFamily="18" charset="0"/>
                          </a:rPr>
                          <m:t>𝑀</m:t>
                        </m:r>
                      </m:e>
                      <m:sub>
                        <m:r>
                          <a:rPr lang="en-CA" sz="2800" i="1">
                            <a:solidFill>
                              <a:srgbClr val="66FF33"/>
                            </a:solidFill>
                            <a:latin typeface="Cambria Math" panose="02040503050406030204" pitchFamily="18" charset="0"/>
                          </a:rPr>
                          <m:t>𝐷</m:t>
                        </m:r>
                        <m:r>
                          <a:rPr lang="en-CA" sz="2800" i="1">
                            <a:latin typeface="Cambria Math" panose="02040503050406030204" pitchFamily="18" charset="0"/>
                          </a:rPr>
                          <m:t>,</m:t>
                        </m:r>
                        <m:sSub>
                          <m:sSubPr>
                            <m:ctrlPr>
                              <a:rPr lang="en-CA" sz="2800" i="1">
                                <a:solidFill>
                                  <a:srgbClr val="FF00FF"/>
                                </a:solidFill>
                                <a:latin typeface="Cambria Math" panose="02040503050406030204" pitchFamily="18" charset="0"/>
                              </a:rPr>
                            </m:ctrlPr>
                          </m:sSubPr>
                          <m:e>
                            <m:r>
                              <a:rPr lang="en-CA" sz="2800" i="1">
                                <a:solidFill>
                                  <a:srgbClr val="FF00FF"/>
                                </a:solidFill>
                                <a:latin typeface="Cambria Math" panose="02040503050406030204" pitchFamily="18" charset="0"/>
                              </a:rPr>
                              <m:t>𝑦</m:t>
                            </m:r>
                          </m:e>
                          <m:sub>
                            <m:r>
                              <a:rPr lang="en-CA" sz="2800" i="1">
                                <a:solidFill>
                                  <a:srgbClr val="FF00FF"/>
                                </a:solidFill>
                                <a:latin typeface="Cambria Math" panose="02040503050406030204" pitchFamily="18" charset="0"/>
                              </a:rPr>
                              <m:t>𝐷</m:t>
                            </m:r>
                          </m:sub>
                        </m:sSub>
                      </m:sub>
                    </m:sSub>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is “prob" </a:t>
                </a:r>
                <a:r>
                  <a:rPr lang="en-CA"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gives that all data items are correct.</a:t>
                </a:r>
              </a:p>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      (Assuming we had a distribution, and it was independent.)</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We want to choose </a:t>
                </a:r>
                <a14:m>
                  <m:oMath xmlns:m="http://schemas.openxmlformats.org/officeDocument/2006/math">
                    <m:r>
                      <a:rPr lang="en-CA" sz="2800" i="1">
                        <a:solidFill>
                          <a:srgbClr val="66FF33"/>
                        </a:solidFill>
                        <a:latin typeface="Cambria Math" panose="02040503050406030204" pitchFamily="18" charset="0"/>
                      </a:rPr>
                      <m:t>𝑀</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to maximize this measure.</a:t>
                </a:r>
              </a:p>
              <a:p>
                <a:pPr>
                  <a:spcBef>
                    <a:spcPct val="0"/>
                  </a:spcBef>
                </a:pPr>
                <a:endParaRPr lang="en-CA"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57" name="Text Box 33"/>
              <p:cNvSpPr txBox="1">
                <a:spLocks noRot="1" noChangeAspect="1" noMove="1" noResize="1" noEditPoints="1" noAdjustHandles="1" noChangeArrowheads="1" noChangeShapeType="1" noTextEdit="1"/>
              </p:cNvSpPr>
              <p:nvPr/>
            </p:nvSpPr>
            <p:spPr bwMode="auto">
              <a:xfrm>
                <a:off x="-97457" y="609600"/>
                <a:ext cx="9774857" cy="3185937"/>
              </a:xfrm>
              <a:prstGeom prst="rect">
                <a:avLst/>
              </a:prstGeom>
              <a:blipFill>
                <a:blip r:embed="rId3"/>
                <a:stretch>
                  <a:fillRect t="-191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1" name="Text Box 33">
                <a:extLst>
                  <a:ext uri="{FF2B5EF4-FFF2-40B4-BE49-F238E27FC236}">
                    <a16:creationId xmlns:a16="http://schemas.microsoft.com/office/drawing/2014/main" id="{9F4E25F2-6B57-4567-BBBA-961CCC04FD10}"/>
                  </a:ext>
                </a:extLst>
              </p:cNvPr>
              <p:cNvSpPr txBox="1">
                <a:spLocks noChangeArrowheads="1"/>
              </p:cNvSpPr>
              <p:nvPr/>
            </p:nvSpPr>
            <p:spPr bwMode="auto">
              <a:xfrm>
                <a:off x="-97457" y="3254288"/>
                <a:ext cx="9774857"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Maximizing </a:t>
                </a:r>
                <a:r>
                  <a:rPr lang="en-CA" altLang="en-US" sz="2800" b="1"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p</a:t>
                </a:r>
                <a:r>
                  <a:rPr lang="en-CA"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t>
                </a:r>
                <a:r>
                  <a:rPr lang="en-CA"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is the same as minimizing</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 =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-log(</a:t>
                </a:r>
                <a:r>
                  <a:rPr lang="en-CA" altLang="en-US" sz="2800" b="1"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p</a:t>
                </a:r>
                <a:r>
                  <a:rPr lang="en-CA"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p>
            </p:txBody>
          </p:sp>
        </mc:Choice>
        <mc:Fallback xmlns="">
          <p:sp>
            <p:nvSpPr>
              <p:cNvPr id="31" name="Text Box 33">
                <a:extLst>
                  <a:ext uri="{FF2B5EF4-FFF2-40B4-BE49-F238E27FC236}">
                    <a16:creationId xmlns:a16="http://schemas.microsoft.com/office/drawing/2014/main" id="{9F4E25F2-6B57-4567-BBBA-961CCC04FD10}"/>
                  </a:ext>
                </a:extLst>
              </p:cNvPr>
              <p:cNvSpPr txBox="1">
                <a:spLocks noRot="1" noChangeAspect="1" noMove="1" noResize="1" noEditPoints="1" noAdjustHandles="1" noChangeArrowheads="1" noChangeShapeType="1" noTextEdit="1"/>
              </p:cNvSpPr>
              <p:nvPr/>
            </p:nvSpPr>
            <p:spPr bwMode="auto">
              <a:xfrm>
                <a:off x="-97457" y="3254288"/>
                <a:ext cx="9774857" cy="954107"/>
              </a:xfrm>
              <a:prstGeom prst="rect">
                <a:avLst/>
              </a:prstGeom>
              <a:blipFill>
                <a:blip r:embed="rId4"/>
                <a:stretch>
                  <a:fillRect t="-7051" b="-1730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2" name="TextBox 31">
                <a:extLst>
                  <a:ext uri="{FF2B5EF4-FFF2-40B4-BE49-F238E27FC236}">
                    <a16:creationId xmlns:a16="http://schemas.microsoft.com/office/drawing/2014/main" id="{1AF37931-B996-47A8-B972-9FA668709B95}"/>
                  </a:ext>
                </a:extLst>
              </p:cNvPr>
              <p:cNvSpPr txBox="1"/>
              <p:nvPr/>
            </p:nvSpPr>
            <p:spPr>
              <a:xfrm>
                <a:off x="1283145" y="4174847"/>
                <a:ext cx="7111434" cy="46788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CA" i="1" smtClean="0">
                              <a:solidFill>
                                <a:schemeClr val="tx1"/>
                              </a:solidFill>
                              <a:latin typeface="Cambria Math" panose="02040503050406030204" pitchFamily="18" charset="0"/>
                            </a:rPr>
                          </m:ctrlPr>
                        </m:sSubPr>
                        <m:e>
                          <m:r>
                            <m:rPr>
                              <m:nor/>
                            </m:rPr>
                            <a:rPr lang="en-US" altLang="en-US" i="1" dirty="0">
                              <a:sym typeface="Symbol" panose="05050102010706020507" pitchFamily="18" charset="2"/>
                            </a:rPr>
                            <m:t>=</m:t>
                          </m:r>
                          <m:r>
                            <a:rPr lang="en-CA" b="0" i="0" smtClean="0">
                              <a:solidFill>
                                <a:schemeClr val="tx1"/>
                              </a:solidFill>
                              <a:latin typeface="Cambria Math" panose="02040503050406030204" pitchFamily="18" charset="0"/>
                            </a:rPr>
                            <m:t>−</m:t>
                          </m:r>
                          <m:r>
                            <m:rPr>
                              <m:sty m:val="p"/>
                            </m:rPr>
                            <a:rPr lang="en-CA" b="0" i="0" smtClean="0">
                              <a:solidFill>
                                <a:schemeClr val="tx1"/>
                              </a:solidFill>
                              <a:latin typeface="Cambria Math" panose="02040503050406030204" pitchFamily="18" charset="0"/>
                            </a:rPr>
                            <m:t>log</m:t>
                          </m:r>
                          <m:r>
                            <a:rPr lang="en-CA" b="0" i="0" smtClean="0">
                              <a:solidFill>
                                <a:schemeClr val="tx1"/>
                              </a:solidFill>
                              <a:latin typeface="Cambria Math" panose="02040503050406030204" pitchFamily="18" charset="0"/>
                            </a:rPr>
                            <m:t>(</m:t>
                          </m:r>
                          <m:r>
                            <a:rPr lang="en-CA" b="0" i="1" smtClean="0">
                              <a:solidFill>
                                <a:srgbClr val="66FF33"/>
                              </a:solidFill>
                              <a:latin typeface="Cambria Math" panose="02040503050406030204" pitchFamily="18" charset="0"/>
                            </a:rPr>
                            <m:t>𝑀</m:t>
                          </m:r>
                        </m:e>
                        <m:sub>
                          <m:r>
                            <a:rPr lang="en-CA" b="0" i="1" smtClean="0">
                              <a:solidFill>
                                <a:srgbClr val="66FF33"/>
                              </a:solidFill>
                              <a:latin typeface="Cambria Math" panose="02040503050406030204" pitchFamily="18" charset="0"/>
                            </a:rPr>
                            <m:t>1</m:t>
                          </m:r>
                          <m:r>
                            <a:rPr lang="en-CA" b="0" i="1" smtClean="0">
                              <a:solidFill>
                                <a:schemeClr val="tx1"/>
                              </a:solidFill>
                              <a:latin typeface="Cambria Math" panose="02040503050406030204" pitchFamily="18" charset="0"/>
                            </a:rPr>
                            <m:t>,</m:t>
                          </m:r>
                          <m:sSub>
                            <m:sSubPr>
                              <m:ctrlPr>
                                <a:rPr lang="en-CA" b="0" i="1" smtClean="0">
                                  <a:solidFill>
                                    <a:srgbClr val="FF00FF"/>
                                  </a:solidFill>
                                  <a:latin typeface="Cambria Math" panose="02040503050406030204" pitchFamily="18" charset="0"/>
                                </a:rPr>
                              </m:ctrlPr>
                            </m:sSubPr>
                            <m:e>
                              <m:r>
                                <a:rPr lang="en-CA" b="0" i="1" smtClean="0">
                                  <a:solidFill>
                                    <a:srgbClr val="FF00FF"/>
                                  </a:solidFill>
                                  <a:latin typeface="Cambria Math" panose="02040503050406030204" pitchFamily="18" charset="0"/>
                                </a:rPr>
                                <m:t>𝑦</m:t>
                              </m:r>
                            </m:e>
                            <m:sub>
                              <m:r>
                                <a:rPr lang="en-CA" b="0" i="1" smtClean="0">
                                  <a:solidFill>
                                    <a:srgbClr val="FF00FF"/>
                                  </a:solidFill>
                                  <a:latin typeface="Cambria Math" panose="02040503050406030204" pitchFamily="18" charset="0"/>
                                </a:rPr>
                                <m:t>1</m:t>
                              </m:r>
                            </m:sub>
                          </m:sSub>
                        </m:sub>
                      </m:sSub>
                      <m:sSub>
                        <m:sSubPr>
                          <m:ctrlPr>
                            <a:rPr lang="en-CA" i="1" smtClean="0">
                              <a:latin typeface="Cambria Math" panose="02040503050406030204" pitchFamily="18" charset="0"/>
                            </a:rPr>
                          </m:ctrlPr>
                        </m:sSubPr>
                        <m:e>
                          <m:r>
                            <a:rPr lang="en-CA" b="0" i="1" smtClean="0">
                              <a:latin typeface="Cambria Math" panose="02040503050406030204" pitchFamily="18" charset="0"/>
                            </a:rPr>
                            <m:t>)</m:t>
                          </m:r>
                          <m:r>
                            <a:rPr lang="en-CA" b="0" i="0" smtClean="0">
                              <a:latin typeface="Cambria Math" panose="02040503050406030204" pitchFamily="18" charset="0"/>
                            </a:rPr>
                            <m:t>−</m:t>
                          </m:r>
                          <m:r>
                            <m:rPr>
                              <m:sty m:val="p"/>
                            </m:rPr>
                            <a:rPr lang="en-CA" b="0" i="0" smtClean="0">
                              <a:latin typeface="Cambria Math" panose="02040503050406030204" pitchFamily="18" charset="0"/>
                            </a:rPr>
                            <m:t>log</m:t>
                          </m:r>
                          <m:r>
                            <a:rPr lang="en-CA" b="0" i="1" smtClean="0">
                              <a:latin typeface="Cambria Math" panose="02040503050406030204" pitchFamily="18" charset="0"/>
                            </a:rPr>
                            <m:t>⁡(</m:t>
                          </m:r>
                          <m:r>
                            <a:rPr lang="en-CA" i="1">
                              <a:solidFill>
                                <a:srgbClr val="66FF33"/>
                              </a:solidFill>
                              <a:latin typeface="Cambria Math" panose="02040503050406030204" pitchFamily="18" charset="0"/>
                            </a:rPr>
                            <m:t>𝑀</m:t>
                          </m:r>
                        </m:e>
                        <m:sub>
                          <m:r>
                            <a:rPr lang="en-CA" b="0" i="1" smtClean="0">
                              <a:solidFill>
                                <a:srgbClr val="66FF33"/>
                              </a:solidFill>
                              <a:latin typeface="Cambria Math" panose="02040503050406030204" pitchFamily="18" charset="0"/>
                            </a:rPr>
                            <m:t>2</m:t>
                          </m:r>
                          <m:r>
                            <a:rPr lang="en-CA" i="1">
                              <a:latin typeface="Cambria Math" panose="02040503050406030204" pitchFamily="18" charset="0"/>
                            </a:rPr>
                            <m:t>,</m:t>
                          </m:r>
                          <m:sSub>
                            <m:sSubPr>
                              <m:ctrlPr>
                                <a:rPr lang="en-CA" i="1">
                                  <a:solidFill>
                                    <a:srgbClr val="FF00FF"/>
                                  </a:solidFill>
                                  <a:latin typeface="Cambria Math" panose="02040503050406030204" pitchFamily="18" charset="0"/>
                                </a:rPr>
                              </m:ctrlPr>
                            </m:sSubPr>
                            <m:e>
                              <m:r>
                                <a:rPr lang="en-CA" i="1">
                                  <a:solidFill>
                                    <a:srgbClr val="FF00FF"/>
                                  </a:solidFill>
                                  <a:latin typeface="Cambria Math" panose="02040503050406030204" pitchFamily="18" charset="0"/>
                                </a:rPr>
                                <m:t>𝑦</m:t>
                              </m:r>
                            </m:e>
                            <m:sub>
                              <m:r>
                                <a:rPr lang="en-CA" b="0" i="1" smtClean="0">
                                  <a:solidFill>
                                    <a:srgbClr val="FF00FF"/>
                                  </a:solidFill>
                                  <a:latin typeface="Cambria Math" panose="02040503050406030204" pitchFamily="18" charset="0"/>
                                </a:rPr>
                                <m:t>2</m:t>
                              </m:r>
                            </m:sub>
                          </m:sSub>
                        </m:sub>
                      </m:sSub>
                      <m:sSub>
                        <m:sSubPr>
                          <m:ctrlPr>
                            <a:rPr lang="en-CA" i="1" smtClean="0">
                              <a:latin typeface="Cambria Math" panose="02040503050406030204" pitchFamily="18" charset="0"/>
                            </a:rPr>
                          </m:ctrlPr>
                        </m:sSubPr>
                        <m:e>
                          <m:r>
                            <a:rPr lang="en-CA" b="0" i="1" smtClean="0">
                              <a:latin typeface="Cambria Math" panose="02040503050406030204" pitchFamily="18" charset="0"/>
                            </a:rPr>
                            <m:t>)</m:t>
                          </m:r>
                          <m:r>
                            <a:rPr lang="en-US" b="0" i="1" smtClean="0">
                              <a:latin typeface="Cambria Math" panose="02040503050406030204" pitchFamily="18" charset="0"/>
                            </a:rPr>
                            <m:t>−</m:t>
                          </m:r>
                          <m:r>
                            <a:rPr lang="en-US" b="0" i="0" smtClean="0">
                              <a:latin typeface="Cambria Math" panose="02040503050406030204" pitchFamily="18" charset="0"/>
                            </a:rPr>
                            <m:t>…</m:t>
                          </m:r>
                          <m:r>
                            <a:rPr lang="en-CA" b="0" i="0" smtClean="0">
                              <a:latin typeface="Cambria Math" panose="02040503050406030204" pitchFamily="18" charset="0"/>
                            </a:rPr>
                            <m:t>−</m:t>
                          </m:r>
                          <m:r>
                            <m:rPr>
                              <m:sty m:val="p"/>
                            </m:rPr>
                            <a:rPr lang="en-CA" b="0" i="0" smtClean="0">
                              <a:latin typeface="Cambria Math" panose="02040503050406030204" pitchFamily="18" charset="0"/>
                            </a:rPr>
                            <m:t>log</m:t>
                          </m:r>
                          <m:r>
                            <a:rPr lang="en-CA" b="0" i="1" smtClean="0">
                              <a:latin typeface="Cambria Math" panose="02040503050406030204" pitchFamily="18" charset="0"/>
                            </a:rPr>
                            <m:t>⁡(</m:t>
                          </m:r>
                          <m:r>
                            <a:rPr lang="en-CA" i="1">
                              <a:solidFill>
                                <a:srgbClr val="66FF33"/>
                              </a:solidFill>
                              <a:latin typeface="Cambria Math" panose="02040503050406030204" pitchFamily="18" charset="0"/>
                            </a:rPr>
                            <m:t>𝑀</m:t>
                          </m:r>
                        </m:e>
                        <m:sub>
                          <m:r>
                            <a:rPr lang="en-CA" b="0" i="1" smtClean="0">
                              <a:solidFill>
                                <a:srgbClr val="66FF33"/>
                              </a:solidFill>
                              <a:latin typeface="Cambria Math" panose="02040503050406030204" pitchFamily="18" charset="0"/>
                            </a:rPr>
                            <m:t>𝐷</m:t>
                          </m:r>
                          <m:r>
                            <a:rPr lang="en-CA" i="1">
                              <a:latin typeface="Cambria Math" panose="02040503050406030204" pitchFamily="18" charset="0"/>
                            </a:rPr>
                            <m:t>,</m:t>
                          </m:r>
                          <m:sSub>
                            <m:sSubPr>
                              <m:ctrlPr>
                                <a:rPr lang="en-CA" i="1" smtClean="0">
                                  <a:solidFill>
                                    <a:srgbClr val="FF00FF"/>
                                  </a:solidFill>
                                  <a:latin typeface="Cambria Math" panose="02040503050406030204" pitchFamily="18" charset="0"/>
                                </a:rPr>
                              </m:ctrlPr>
                            </m:sSubPr>
                            <m:e>
                              <m:r>
                                <a:rPr lang="en-CA" i="1">
                                  <a:solidFill>
                                    <a:srgbClr val="FF00FF"/>
                                  </a:solidFill>
                                  <a:latin typeface="Cambria Math" panose="02040503050406030204" pitchFamily="18" charset="0"/>
                                </a:rPr>
                                <m:t>𝑦</m:t>
                              </m:r>
                            </m:e>
                            <m:sub>
                              <m:r>
                                <a:rPr lang="en-CA" b="0" i="1" smtClean="0">
                                  <a:solidFill>
                                    <a:srgbClr val="FF00FF"/>
                                  </a:solidFill>
                                  <a:latin typeface="Cambria Math" panose="02040503050406030204" pitchFamily="18" charset="0"/>
                                </a:rPr>
                                <m:t>𝐷</m:t>
                              </m:r>
                            </m:sub>
                          </m:sSub>
                        </m:sub>
                      </m:sSub>
                      <m:r>
                        <a:rPr lang="en-CA" i="1">
                          <a:latin typeface="Cambria Math" panose="02040503050406030204" pitchFamily="18" charset="0"/>
                        </a:rPr>
                        <m:t>)</m:t>
                      </m:r>
                    </m:oMath>
                  </m:oMathPara>
                </a14:m>
                <a:endParaRPr lang="en-CA" dirty="0">
                  <a:solidFill>
                    <a:schemeClr val="tx1"/>
                  </a:solidFill>
                </a:endParaRPr>
              </a:p>
            </p:txBody>
          </p:sp>
        </mc:Choice>
        <mc:Fallback xmlns="">
          <p:sp>
            <p:nvSpPr>
              <p:cNvPr id="32" name="TextBox 31">
                <a:extLst>
                  <a:ext uri="{FF2B5EF4-FFF2-40B4-BE49-F238E27FC236}">
                    <a16:creationId xmlns:a16="http://schemas.microsoft.com/office/drawing/2014/main" id="{1AF37931-B996-47A8-B972-9FA668709B95}"/>
                  </a:ext>
                </a:extLst>
              </p:cNvPr>
              <p:cNvSpPr txBox="1">
                <a:spLocks noRot="1" noChangeAspect="1" noMove="1" noResize="1" noEditPoints="1" noAdjustHandles="1" noChangeArrowheads="1" noChangeShapeType="1" noTextEdit="1"/>
              </p:cNvSpPr>
              <p:nvPr/>
            </p:nvSpPr>
            <p:spPr>
              <a:xfrm>
                <a:off x="1283145" y="4174847"/>
                <a:ext cx="7111434" cy="467885"/>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D9DDAED-5494-4BC1-A353-842EAF1A82B4}"/>
                  </a:ext>
                </a:extLst>
              </p:cNvPr>
              <p:cNvSpPr txBox="1"/>
              <p:nvPr/>
            </p:nvSpPr>
            <p:spPr>
              <a:xfrm>
                <a:off x="1359835" y="4570617"/>
                <a:ext cx="3516540" cy="471283"/>
              </a:xfrm>
              <a:prstGeom prst="rect">
                <a:avLst/>
              </a:prstGeom>
              <a:noFill/>
            </p:spPr>
            <p:txBody>
              <a:bodyPr wrap="none" lIns="0" tIns="0" rIns="0" bIns="0" rtlCol="0">
                <a:spAutoFit/>
              </a:bodyPr>
              <a:lstStyle/>
              <a:p>
                <a:r>
                  <a:rPr lang="en-US" altLang="en-US" i="1" dirty="0">
                    <a:solidFill>
                      <a:schemeClr val="tx1"/>
                    </a:solidFill>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b>
                          <m:sSubPr>
                            <m:ctrlPr>
                              <a:rPr lang="en-US" altLang="en-US" i="1" dirty="0" smtClean="0">
                                <a:solidFill>
                                  <a:schemeClr val="tx1"/>
                                </a:solidFill>
                                <a:latin typeface="Cambria Math" panose="02040503050406030204" pitchFamily="18" charset="0"/>
                                <a:sym typeface="Symbol" panose="05050102010706020507" pitchFamily="18" charset="2"/>
                              </a:rPr>
                            </m:ctrlPr>
                          </m:sSubPr>
                          <m:e>
                            <m:func>
                              <m:funcPr>
                                <m:ctrlPr>
                                  <a:rPr lang="en-US" altLang="en-US" i="1" dirty="0" smtClean="0">
                                    <a:solidFill>
                                      <a:schemeClr val="tx1"/>
                                    </a:solidFill>
                                    <a:latin typeface="Cambria Math" panose="02040503050406030204" pitchFamily="18" charset="0"/>
                                    <a:sym typeface="Symbol" panose="05050102010706020507" pitchFamily="18" charset="2"/>
                                  </a:rPr>
                                </m:ctrlPr>
                              </m:funcPr>
                              <m:fName>
                                <m:r>
                                  <a:rPr lang="en-CA" altLang="en-US" b="0" i="1" dirty="0" smtClean="0">
                                    <a:solidFill>
                                      <a:schemeClr val="tx1"/>
                                    </a:solidFill>
                                    <a:latin typeface="Cambria Math" panose="02040503050406030204" pitchFamily="18" charset="0"/>
                                    <a:sym typeface="Symbol" panose="05050102010706020507" pitchFamily="18" charset="2"/>
                                  </a:rPr>
                                  <m:t>−</m:t>
                                </m:r>
                                <m:r>
                                  <a:rPr lang="en-US" altLang="en-US" i="1" dirty="0" smtClean="0">
                                    <a:solidFill>
                                      <a:schemeClr val="tx1"/>
                                    </a:solidFill>
                                    <a:latin typeface="Cambria Math" panose="02040503050406030204" pitchFamily="18" charset="0"/>
                                    <a:sym typeface="Symbol" panose="05050102010706020507" pitchFamily="18" charset="2"/>
                                  </a:rPr>
                                  <m:t>𝑙𝑜𝑔</m:t>
                                </m:r>
                              </m:fName>
                              <m:e>
                                <m:sSub>
                                  <m:sSubPr>
                                    <m:ctrlPr>
                                      <a:rPr lang="en-US" altLang="en-US" i="1" dirty="0" smtClean="0">
                                        <a:solidFill>
                                          <a:schemeClr val="tx1"/>
                                        </a:solidFill>
                                        <a:latin typeface="Cambria Math" panose="02040503050406030204" pitchFamily="18" charset="0"/>
                                        <a:sym typeface="Symbol" panose="05050102010706020507" pitchFamily="18" charset="2"/>
                                      </a:rPr>
                                    </m:ctrlPr>
                                  </m:sSubPr>
                                  <m:e>
                                    <m:r>
                                      <a:rPr lang="en-CA" altLang="en-US" b="0" i="1" dirty="0" smtClean="0">
                                        <a:solidFill>
                                          <a:srgbClr val="66FF33"/>
                                        </a:solidFill>
                                        <a:latin typeface="Cambria Math" panose="02040503050406030204" pitchFamily="18" charset="0"/>
                                        <a:sym typeface="Symbol" panose="05050102010706020507" pitchFamily="18" charset="2"/>
                                      </a:rPr>
                                      <m:t>𝑀</m:t>
                                    </m:r>
                                  </m:e>
                                  <m:sub>
                                    <m:r>
                                      <a:rPr lang="en-CA" altLang="en-US" b="0" i="1" dirty="0" smtClean="0">
                                        <a:solidFill>
                                          <a:srgbClr val="FF00FF"/>
                                        </a:solidFill>
                                        <a:latin typeface="Cambria Math" panose="02040503050406030204" pitchFamily="18" charset="0"/>
                                        <a:sym typeface="Symbol" panose="05050102010706020507" pitchFamily="18" charset="2"/>
                                      </a:rPr>
                                      <m:t>𝑑</m:t>
                                    </m:r>
                                    <m:r>
                                      <a:rPr lang="en-CA" altLang="en-US" b="0" i="1" dirty="0" smtClean="0">
                                        <a:solidFill>
                                          <a:srgbClr val="FF00FF"/>
                                        </a:solidFill>
                                        <a:latin typeface="Cambria Math" panose="02040503050406030204" pitchFamily="18" charset="0"/>
                                        <a:sym typeface="Symbol" panose="05050102010706020507" pitchFamily="18" charset="2"/>
                                      </a:rPr>
                                      <m:t>,</m:t>
                                    </m:r>
                                    <m:sSub>
                                      <m:sSubPr>
                                        <m:ctrlPr>
                                          <a:rPr lang="en-CA" altLang="en-US" b="0"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sub>
                                </m:sSub>
                              </m:e>
                            </m:func>
                            <m:r>
                              <a:rPr lang="en-CA" altLang="en-US" b="0" i="1" dirty="0" smtClean="0">
                                <a:solidFill>
                                  <a:schemeClr val="tx1"/>
                                </a:solidFill>
                                <a:latin typeface="Cambria Math" panose="02040503050406030204" pitchFamily="18" charset="0"/>
                                <a:sym typeface="Symbol" panose="05050102010706020507" pitchFamily="18" charset="2"/>
                              </a:rPr>
                              <m:t> </m:t>
                            </m:r>
                          </m:e>
                          <m:sub/>
                        </m:sSub>
                      </m:e>
                    </m:nary>
                  </m:oMath>
                </a14:m>
                <a:endParaRPr lang="en-CA" i="1" dirty="0">
                  <a:solidFill>
                    <a:schemeClr val="tx1"/>
                  </a:solidFill>
                </a:endParaRPr>
              </a:p>
            </p:txBody>
          </p:sp>
        </mc:Choice>
        <mc:Fallback xmlns="">
          <p:sp>
            <p:nvSpPr>
              <p:cNvPr id="33" name="TextBox 32">
                <a:extLst>
                  <a:ext uri="{FF2B5EF4-FFF2-40B4-BE49-F238E27FC236}">
                    <a16:creationId xmlns:a16="http://schemas.microsoft.com/office/drawing/2014/main" id="{FD9DDAED-5494-4BC1-A353-842EAF1A82B4}"/>
                  </a:ext>
                </a:extLst>
              </p:cNvPr>
              <p:cNvSpPr txBox="1">
                <a:spLocks noRot="1" noChangeAspect="1" noMove="1" noResize="1" noEditPoints="1" noAdjustHandles="1" noChangeArrowheads="1" noChangeShapeType="1" noTextEdit="1"/>
              </p:cNvSpPr>
              <p:nvPr/>
            </p:nvSpPr>
            <p:spPr>
              <a:xfrm>
                <a:off x="1359835" y="4570617"/>
                <a:ext cx="3516540" cy="471283"/>
              </a:xfrm>
              <a:prstGeom prst="rect">
                <a:avLst/>
              </a:prstGeom>
              <a:blipFill>
                <a:blip r:embed="rId6"/>
                <a:stretch>
                  <a:fillRect l="-6066" t="-23377" b="-3636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Box 10">
                <a:extLst>
                  <a:ext uri="{FF2B5EF4-FFF2-40B4-BE49-F238E27FC236}">
                    <a16:creationId xmlns:a16="http://schemas.microsoft.com/office/drawing/2014/main" id="{DDE26A5D-1B5C-46C0-852C-8ED833B27606}"/>
                  </a:ext>
                </a:extLst>
              </p:cNvPr>
              <p:cNvSpPr txBox="1"/>
              <p:nvPr/>
            </p:nvSpPr>
            <p:spPr>
              <a:xfrm>
                <a:off x="1385660" y="5091317"/>
                <a:ext cx="6269280" cy="534634"/>
              </a:xfrm>
              <a:prstGeom prst="rect">
                <a:avLst/>
              </a:prstGeom>
              <a:noFill/>
            </p:spPr>
            <p:txBody>
              <a:bodyPr wrap="none" lIns="0" tIns="0" rIns="0" bIns="0" rtlCol="0">
                <a:spAutoFit/>
              </a:bodyPr>
              <a:lstStyle/>
              <a:p>
                <a:r>
                  <a:rPr lang="en-US" altLang="en-US" i="1" dirty="0">
                    <a:solidFill>
                      <a:schemeClr val="tx1"/>
                    </a:solidFill>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b>
                          <m:sSubPr>
                            <m:ctrlPr>
                              <a:rPr lang="en-US" altLang="en-US" i="1" dirty="0" smtClean="0">
                                <a:solidFill>
                                  <a:schemeClr val="tx1"/>
                                </a:solidFill>
                                <a:latin typeface="Cambria Math" panose="02040503050406030204" pitchFamily="18" charset="0"/>
                                <a:sym typeface="Symbol" panose="05050102010706020507" pitchFamily="18" charset="2"/>
                              </a:rPr>
                            </m:ctrlPr>
                          </m:sSubPr>
                          <m:e>
                            <m:nary>
                              <m:naryPr>
                                <m:chr m:val="∑"/>
                                <m:supHide m:val="on"/>
                                <m:ctrlPr>
                                  <a:rPr lang="en-US" altLang="en-US" i="1" dirty="0">
                                    <a:latin typeface="Cambria Math" panose="02040503050406030204" pitchFamily="18" charset="0"/>
                                    <a:sym typeface="Symbol" panose="05050102010706020507" pitchFamily="18" charset="2"/>
                                  </a:rPr>
                                </m:ctrlPr>
                              </m:naryPr>
                              <m:sub>
                                <m:r>
                                  <a:rPr lang="en-US" altLang="en-US" b="0" i="1" dirty="0" smtClean="0">
                                    <a:latin typeface="Cambria Math" panose="02040503050406030204" pitchFamily="18" charset="0"/>
                                    <a:sym typeface="Symbol" panose="05050102010706020507" pitchFamily="18" charset="2"/>
                                  </a:rPr>
                                  <m:t>𝑖</m:t>
                                </m:r>
                                <m:r>
                                  <a:rPr lang="en-CA" altLang="en-US" i="1" dirty="0">
                                    <a:latin typeface="Cambria Math" panose="02040503050406030204" pitchFamily="18" charset="0"/>
                                    <a:sym typeface="Symbol" panose="05050102010706020507" pitchFamily="18" charset="2"/>
                                  </a:rPr>
                                  <m:t>=1..</m:t>
                                </m:r>
                                <m:r>
                                  <a:rPr lang="en-US" altLang="en-US" b="0" i="1" dirty="0" smtClean="0">
                                    <a:latin typeface="Cambria Math" panose="02040503050406030204" pitchFamily="18" charset="0"/>
                                    <a:sym typeface="Symbol" panose="05050102010706020507" pitchFamily="18" charset="2"/>
                                  </a:rPr>
                                  <m:t>#</m:t>
                                </m:r>
                                <m:r>
                                  <a:rPr lang="en-US" altLang="en-US" b="0" i="1" dirty="0" smtClean="0">
                                    <a:latin typeface="Cambria Math" panose="02040503050406030204" pitchFamily="18" charset="0"/>
                                    <a:sym typeface="Symbol" panose="05050102010706020507" pitchFamily="18" charset="2"/>
                                  </a:rPr>
                                  <m:t>𝑜𝑢𝑡𝑝𝑢𝑡𝑠</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US" altLang="en-US" b="0" i="1" dirty="0" smtClean="0">
                                            <a:latin typeface="Cambria Math" panose="02040503050406030204" pitchFamily="18" charset="0"/>
                                            <a:sym typeface="Symbol" panose="05050102010706020507" pitchFamily="18" charset="2"/>
                                          </a:rPr>
                                          <m:t>−</m:t>
                                        </m:r>
                                        <m:sSub>
                                          <m:sSubPr>
                                            <m:ctrlPr>
                                              <a:rPr lang="en-US" altLang="en-US" b="0" i="1" dirty="0" smtClean="0">
                                                <a:solidFill>
                                                  <a:srgbClr val="FF00FF"/>
                                                </a:solidFill>
                                                <a:latin typeface="Cambria Math" panose="02040503050406030204" pitchFamily="18" charset="0"/>
                                                <a:sym typeface="Symbol" panose="05050102010706020507" pitchFamily="18" charset="2"/>
                                              </a:rPr>
                                            </m:ctrlPr>
                                          </m:sSubPr>
                                          <m:e>
                                            <m:r>
                                              <a:rPr lang="en-US" altLang="en-US" b="0" i="1" dirty="0" smtClean="0">
                                                <a:solidFill>
                                                  <a:srgbClr val="FF00FF"/>
                                                </a:solidFill>
                                                <a:latin typeface="Cambria Math" panose="02040503050406030204" pitchFamily="18" charset="0"/>
                                                <a:sym typeface="Symbol" panose="05050102010706020507" pitchFamily="18" charset="2"/>
                                              </a:rPr>
                                              <m:t>𝑦</m:t>
                                            </m:r>
                                          </m:e>
                                          <m:sub>
                                            <m:r>
                                              <a:rPr lang="en-US" altLang="en-US" b="0" i="1" dirty="0" smtClean="0">
                                                <a:solidFill>
                                                  <a:srgbClr val="FF00FF"/>
                                                </a:solidFill>
                                                <a:latin typeface="Cambria Math" panose="02040503050406030204" pitchFamily="18" charset="0"/>
                                                <a:sym typeface="Symbol" panose="05050102010706020507" pitchFamily="18" charset="2"/>
                                              </a:rPr>
                                              <m:t>𝑑</m:t>
                                            </m:r>
                                            <m:r>
                                              <a:rPr lang="en-US" altLang="en-US" b="0" i="1" dirty="0" smtClean="0">
                                                <a:solidFill>
                                                  <a:srgbClr val="FF00FF"/>
                                                </a:solidFill>
                                                <a:latin typeface="Cambria Math" panose="02040503050406030204" pitchFamily="18" charset="0"/>
                                                <a:sym typeface="Symbol" panose="05050102010706020507" pitchFamily="18" charset="2"/>
                                              </a:rPr>
                                              <m:t>,</m:t>
                                            </m:r>
                                            <m:r>
                                              <a:rPr lang="en-US" altLang="en-US" b="0" i="1" dirty="0" smtClean="0">
                                                <a:solidFill>
                                                  <a:srgbClr val="FF00FF"/>
                                                </a:solidFill>
                                                <a:latin typeface="Cambria Math" panose="02040503050406030204" pitchFamily="18" charset="0"/>
                                                <a:sym typeface="Symbol" panose="05050102010706020507" pitchFamily="18" charset="2"/>
                                              </a:rPr>
                                              <m:t>𝑖</m:t>
                                            </m:r>
                                          </m:sub>
                                        </m:sSub>
                                        <m:r>
                                          <a:rPr lang="en-US" altLang="en-US" b="0" i="1" dirty="0" smtClean="0">
                                            <a:latin typeface="Cambria Math" panose="02040503050406030204" pitchFamily="18" charset="0"/>
                                            <a:sym typeface="Symbol" panose="05050102010706020507" pitchFamily="18" charset="2"/>
                                          </a:rPr>
                                          <m:t> </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smtClean="0">
                                                <a:solidFill>
                                                  <a:srgbClr val="FF00FF"/>
                                                </a:solidFill>
                                                <a:latin typeface="Cambria Math" panose="02040503050406030204" pitchFamily="18" charset="0"/>
                                                <a:sym typeface="Symbol" panose="05050102010706020507" pitchFamily="18" charset="2"/>
                                              </a:rPr>
                                              <m:t>𝑑</m:t>
                                            </m:r>
                                            <m:r>
                                              <a:rPr lang="en-CA" altLang="en-US" i="1" dirty="0" smtClean="0">
                                                <a:solidFill>
                                                  <a:srgbClr val="FF00FF"/>
                                                </a:solidFill>
                                                <a:latin typeface="Cambria Math" panose="02040503050406030204" pitchFamily="18" charset="0"/>
                                                <a:sym typeface="Symbol" panose="05050102010706020507" pitchFamily="18" charset="2"/>
                                              </a:rPr>
                                              <m:t>,</m:t>
                                            </m:r>
                                            <m:r>
                                              <a:rPr lang="en-US" altLang="en-US" b="0" i="1" dirty="0" smtClean="0">
                                                <a:solidFill>
                                                  <a:srgbClr val="FF00FF"/>
                                                </a:solidFill>
                                                <a:latin typeface="Cambria Math" panose="02040503050406030204" pitchFamily="18" charset="0"/>
                                                <a:sym typeface="Symbol" panose="05050102010706020507" pitchFamily="18" charset="2"/>
                                              </a:rPr>
                                              <m:t>𝑖</m:t>
                                            </m:r>
                                          </m:sub>
                                        </m:sSub>
                                      </m:e>
                                    </m:func>
                                    <m:r>
                                      <a:rPr lang="en-CA" altLang="en-US" i="1" dirty="0">
                                        <a:latin typeface="Cambria Math" panose="02040503050406030204" pitchFamily="18" charset="0"/>
                                        <a:sym typeface="Symbol" panose="05050102010706020507" pitchFamily="18" charset="2"/>
                                      </a:rPr>
                                      <m:t> </m:t>
                                    </m:r>
                                  </m:e>
                                  <m:sub/>
                                </m:sSub>
                              </m:e>
                            </m:nary>
                          </m:e>
                          <m:sub/>
                        </m:sSub>
                      </m:e>
                    </m:nary>
                  </m:oMath>
                </a14:m>
                <a:endParaRPr lang="en-CA" i="1" dirty="0">
                  <a:solidFill>
                    <a:schemeClr val="tx1"/>
                  </a:solidFill>
                </a:endParaRPr>
              </a:p>
            </p:txBody>
          </p:sp>
        </mc:Choice>
        <mc:Fallback xmlns="">
          <p:sp>
            <p:nvSpPr>
              <p:cNvPr id="11" name="TextBox 10">
                <a:extLst>
                  <a:ext uri="{FF2B5EF4-FFF2-40B4-BE49-F238E27FC236}">
                    <a16:creationId xmlns:a16="http://schemas.microsoft.com/office/drawing/2014/main" id="{DDE26A5D-1B5C-46C0-852C-8ED833B27606}"/>
                  </a:ext>
                </a:extLst>
              </p:cNvPr>
              <p:cNvSpPr txBox="1">
                <a:spLocks noRot="1" noChangeAspect="1" noMove="1" noResize="1" noEditPoints="1" noAdjustHandles="1" noChangeArrowheads="1" noChangeShapeType="1" noTextEdit="1"/>
              </p:cNvSpPr>
              <p:nvPr/>
            </p:nvSpPr>
            <p:spPr>
              <a:xfrm>
                <a:off x="1385660" y="5091317"/>
                <a:ext cx="6269280" cy="534634"/>
              </a:xfrm>
              <a:prstGeom prst="rect">
                <a:avLst/>
              </a:prstGeom>
              <a:blipFill>
                <a:blip r:embed="rId7"/>
                <a:stretch>
                  <a:fillRect l="-3401" t="-20455" b="-20455"/>
                </a:stretch>
              </a:blipFill>
            </p:spPr>
            <p:txBody>
              <a:bodyPr/>
              <a:lstStyle/>
              <a:p>
                <a:r>
                  <a:rPr lang="en-US">
                    <a:noFill/>
                  </a:rPr>
                  <a:t> </a:t>
                </a:r>
              </a:p>
            </p:txBody>
          </p:sp>
        </mc:Fallback>
      </mc:AlternateContent>
      <p:sp>
        <p:nvSpPr>
          <p:cNvPr id="13" name="Text Box 33">
            <a:extLst>
              <a:ext uri="{FF2B5EF4-FFF2-40B4-BE49-F238E27FC236}">
                <a16:creationId xmlns:a16="http://schemas.microsoft.com/office/drawing/2014/main" id="{CB868920-409D-422E-A7F0-FC28EEF34307}"/>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537206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anim calcmode="lin" valueType="num">
                                      <p:cBhvr additive="base">
                                        <p:cTn id="11"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7">
                                            <p:txEl>
                                              <p:pRg st="2" end="2"/>
                                            </p:txEl>
                                          </p:spTgt>
                                        </p:tgtEl>
                                        <p:attrNameLst>
                                          <p:attrName>style.visibility</p:attrName>
                                        </p:attrNameLst>
                                      </p:cBhvr>
                                      <p:to>
                                        <p:strVal val="visible"/>
                                      </p:to>
                                    </p:set>
                                    <p:anim calcmode="lin" valueType="num">
                                      <p:cBhvr additive="base">
                                        <p:cTn id="17"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7">
                                            <p:txEl>
                                              <p:pRg st="3" end="3"/>
                                            </p:txEl>
                                          </p:spTgt>
                                        </p:tgtEl>
                                        <p:attrNameLst>
                                          <p:attrName>style.visibility</p:attrName>
                                        </p:attrNameLst>
                                      </p:cBhvr>
                                      <p:to>
                                        <p:strVal val="visible"/>
                                      </p:to>
                                    </p:set>
                                    <p:anim calcmode="lin" valueType="num">
                                      <p:cBhvr additive="base">
                                        <p:cTn id="23"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7">
                                            <p:txEl>
                                              <p:pRg st="4" end="4"/>
                                            </p:txEl>
                                          </p:spTgt>
                                        </p:tgtEl>
                                        <p:attrNameLst>
                                          <p:attrName>style.visibility</p:attrName>
                                        </p:attrNameLst>
                                      </p:cBhvr>
                                      <p:to>
                                        <p:strVal val="visible"/>
                                      </p:to>
                                    </p:set>
                                    <p:anim calcmode="lin" valueType="num">
                                      <p:cBhvr additive="base">
                                        <p:cTn id="29" dur="500" fill="hold"/>
                                        <p:tgtEl>
                                          <p:spTgt spid="57">
                                            <p:txEl>
                                              <p:pRg st="4" end="4"/>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
                                            <p:txEl>
                                              <p:pRg st="5" end="5"/>
                                            </p:txEl>
                                          </p:spTgt>
                                        </p:tgtEl>
                                        <p:attrNameLst>
                                          <p:attrName>style.visibility</p:attrName>
                                        </p:attrNameLst>
                                      </p:cBhvr>
                                      <p:to>
                                        <p:strVal val="visible"/>
                                      </p:to>
                                    </p:set>
                                    <p:anim calcmode="lin" valueType="num">
                                      <p:cBhvr additive="base">
                                        <p:cTn id="35" dur="500" fill="hold"/>
                                        <p:tgtEl>
                                          <p:spTgt spid="57">
                                            <p:txEl>
                                              <p:pRg st="5" end="5"/>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57">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1">
                                            <p:txEl>
                                              <p:pRg st="0" end="0"/>
                                            </p:txEl>
                                          </p:spTgt>
                                        </p:tgtEl>
                                        <p:attrNameLst>
                                          <p:attrName>style.visibility</p:attrName>
                                        </p:attrNameLst>
                                      </p:cBhvr>
                                      <p:to>
                                        <p:strVal val="visible"/>
                                      </p:to>
                                    </p:set>
                                    <p:anim calcmode="lin" valueType="num">
                                      <p:cBhvr additive="base">
                                        <p:cTn id="41"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1">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31">
                                            <p:txEl>
                                              <p:pRg st="1" end="1"/>
                                            </p:txEl>
                                          </p:spTgt>
                                        </p:tgtEl>
                                        <p:attrNameLst>
                                          <p:attrName>style.visibility</p:attrName>
                                        </p:attrNameLst>
                                      </p:cBhvr>
                                      <p:to>
                                        <p:strVal val="visible"/>
                                      </p:to>
                                    </p:set>
                                    <p:anim calcmode="lin" valueType="num">
                                      <p:cBhvr additive="base">
                                        <p:cTn id="45" dur="500" fill="hold"/>
                                        <p:tgtEl>
                                          <p:spTgt spid="31">
                                            <p:txEl>
                                              <p:pRg st="1" end="1"/>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2"/>
                                        </p:tgtEl>
                                        <p:attrNameLst>
                                          <p:attrName>style.visibility</p:attrName>
                                        </p:attrNameLst>
                                      </p:cBhvr>
                                      <p:to>
                                        <p:strVal val="visible"/>
                                      </p:to>
                                    </p:set>
                                    <p:anim calcmode="lin" valueType="num">
                                      <p:cBhvr additive="base">
                                        <p:cTn id="51" dur="500" fill="hold"/>
                                        <p:tgtEl>
                                          <p:spTgt spid="32"/>
                                        </p:tgtEl>
                                        <p:attrNameLst>
                                          <p:attrName>ppt_x</p:attrName>
                                        </p:attrNameLst>
                                      </p:cBhvr>
                                      <p:tavLst>
                                        <p:tav tm="0">
                                          <p:val>
                                            <p:strVal val="#ppt_x"/>
                                          </p:val>
                                        </p:tav>
                                        <p:tav tm="100000">
                                          <p:val>
                                            <p:strVal val="#ppt_x"/>
                                          </p:val>
                                        </p:tav>
                                      </p:tavLst>
                                    </p:anim>
                                    <p:anim calcmode="lin" valueType="num">
                                      <p:cBhvr additive="base">
                                        <p:cTn id="5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grpId="0" nodeType="clickEffect">
                                  <p:stCondLst>
                                    <p:cond delay="0"/>
                                  </p:stCondLst>
                                  <p:childTnLst>
                                    <p:set>
                                      <p:cBhvr>
                                        <p:cTn id="56" dur="1" fill="hold">
                                          <p:stCondLst>
                                            <p:cond delay="0"/>
                                          </p:stCondLst>
                                        </p:cTn>
                                        <p:tgtEl>
                                          <p:spTgt spid="33"/>
                                        </p:tgtEl>
                                        <p:attrNameLst>
                                          <p:attrName>style.visibility</p:attrName>
                                        </p:attrNameLst>
                                      </p:cBhvr>
                                      <p:to>
                                        <p:strVal val="visible"/>
                                      </p:to>
                                    </p:set>
                                    <p:anim calcmode="lin" valueType="num">
                                      <p:cBhvr additive="base">
                                        <p:cTn id="57" dur="500" fill="hold"/>
                                        <p:tgtEl>
                                          <p:spTgt spid="33"/>
                                        </p:tgtEl>
                                        <p:attrNameLst>
                                          <p:attrName>ppt_x</p:attrName>
                                        </p:attrNameLst>
                                      </p:cBhvr>
                                      <p:tavLst>
                                        <p:tav tm="0">
                                          <p:val>
                                            <p:strVal val="#ppt_x"/>
                                          </p:val>
                                        </p:tav>
                                        <p:tav tm="100000">
                                          <p:val>
                                            <p:strVal val="#ppt_x"/>
                                          </p:val>
                                        </p:tav>
                                      </p:tavLst>
                                    </p:anim>
                                    <p:anim calcmode="lin" valueType="num">
                                      <p:cBhvr additive="base">
                                        <p:cTn id="5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grpId="0"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additive="base">
                                        <p:cTn id="63" dur="500" fill="hold"/>
                                        <p:tgtEl>
                                          <p:spTgt spid="11"/>
                                        </p:tgtEl>
                                        <p:attrNameLst>
                                          <p:attrName>ppt_x</p:attrName>
                                        </p:attrNameLst>
                                      </p:cBhvr>
                                      <p:tavLst>
                                        <p:tav tm="0">
                                          <p:val>
                                            <p:strVal val="#ppt_x"/>
                                          </p:val>
                                        </p:tav>
                                        <p:tav tm="100000">
                                          <p:val>
                                            <p:strVal val="#ppt_x"/>
                                          </p:val>
                                        </p:tav>
                                      </p:tavLst>
                                    </p:anim>
                                    <p:anim calcmode="lin" valueType="num">
                                      <p:cBhvr additive="base">
                                        <p:cTn id="6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P spid="11" grpId="0"/>
    </p:bld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33"/>
          <p:cNvSpPr txBox="1">
            <a:spLocks noChangeArrowheads="1"/>
          </p:cNvSpPr>
          <p:nvPr/>
        </p:nvSpPr>
        <p:spPr bwMode="auto">
          <a:xfrm>
            <a:off x="-97457" y="609600"/>
            <a:ext cx="9774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Error:</a:t>
            </a:r>
          </a:p>
        </p:txBody>
      </p:sp>
      <mc:AlternateContent xmlns:mc="http://schemas.openxmlformats.org/markup-compatibility/2006" xmlns:a14="http://schemas.microsoft.com/office/drawing/2010/main">
        <mc:Choice Requires="a14">
          <p:sp>
            <p:nvSpPr>
              <p:cNvPr id="31" name="Text Box 33">
                <a:extLst>
                  <a:ext uri="{FF2B5EF4-FFF2-40B4-BE49-F238E27FC236}">
                    <a16:creationId xmlns:a16="http://schemas.microsoft.com/office/drawing/2014/main" id="{9F4E25F2-6B57-4567-BBBA-961CCC04FD10}"/>
                  </a:ext>
                </a:extLst>
              </p:cNvPr>
              <p:cNvSpPr txBox="1">
                <a:spLocks noChangeArrowheads="1"/>
              </p:cNvSpPr>
              <p:nvPr/>
            </p:nvSpPr>
            <p:spPr bwMode="auto">
              <a:xfrm>
                <a:off x="-97457" y="1066800"/>
                <a:ext cx="9774857" cy="5636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ym typeface="Symbol" panose="05050102010706020507" pitchFamily="18" charset="2"/>
                  </a:rPr>
                  <a:t> </a:t>
                </a:r>
                <a14:m>
                  <m:oMath xmlns:m="http://schemas.openxmlformats.org/officeDocument/2006/math">
                    <m:nary>
                      <m:naryPr>
                        <m:chr m:val="∑"/>
                        <m:supHide m:val="on"/>
                        <m:ctrlPr>
                          <a:rPr lang="en-US" altLang="en-US" sz="2800" i="1" dirty="0">
                            <a:latin typeface="Cambria Math" panose="02040503050406030204" pitchFamily="18" charset="0"/>
                            <a:sym typeface="Symbol" panose="05050102010706020507" pitchFamily="18" charset="2"/>
                          </a:rPr>
                        </m:ctrlPr>
                      </m:naryPr>
                      <m:sub>
                        <m:r>
                          <m:rPr>
                            <m:brk m:alnAt="7"/>
                          </m:rPr>
                          <a:rPr lang="en-CA" altLang="en-US" sz="2800" i="1" dirty="0">
                            <a:latin typeface="Cambria Math" panose="02040503050406030204" pitchFamily="18" charset="0"/>
                            <a:sym typeface="Symbol" panose="05050102010706020507" pitchFamily="18" charset="2"/>
                          </a:rPr>
                          <m:t>𝑑</m:t>
                        </m:r>
                        <m:r>
                          <a:rPr lang="en-CA" altLang="en-US" sz="2800" i="1" dirty="0">
                            <a:latin typeface="Cambria Math" panose="02040503050406030204" pitchFamily="18" charset="0"/>
                            <a:sym typeface="Symbol" panose="05050102010706020507" pitchFamily="18" charset="2"/>
                          </a:rPr>
                          <m:t>=1..</m:t>
                        </m:r>
                        <m:r>
                          <a:rPr lang="en-CA" altLang="en-US" sz="2800" i="1" dirty="0">
                            <a:latin typeface="Cambria Math" panose="02040503050406030204" pitchFamily="18" charset="0"/>
                            <a:sym typeface="Symbol" panose="05050102010706020507" pitchFamily="18" charset="2"/>
                          </a:rPr>
                          <m:t>𝐷</m:t>
                        </m:r>
                      </m:sub>
                      <m:sup/>
                      <m:e>
                        <m:sSub>
                          <m:sSubPr>
                            <m:ctrlPr>
                              <a:rPr lang="en-US" altLang="en-US" sz="2800" i="1" dirty="0">
                                <a:latin typeface="Cambria Math" panose="02040503050406030204" pitchFamily="18" charset="0"/>
                                <a:sym typeface="Symbol" panose="05050102010706020507" pitchFamily="18" charset="2"/>
                              </a:rPr>
                            </m:ctrlPr>
                          </m:sSubPr>
                          <m:e>
                            <m:func>
                              <m:funcPr>
                                <m:ctrlPr>
                                  <a:rPr lang="en-US" altLang="en-US" sz="2800" i="1" dirty="0">
                                    <a:latin typeface="Cambria Math" panose="02040503050406030204" pitchFamily="18" charset="0"/>
                                    <a:sym typeface="Symbol" panose="05050102010706020507" pitchFamily="18" charset="2"/>
                                  </a:rPr>
                                </m:ctrlPr>
                              </m:funcPr>
                              <m:fName>
                                <m:r>
                                  <a:rPr lang="en-CA" altLang="en-US" sz="2800" i="1" dirty="0">
                                    <a:latin typeface="Cambria Math" panose="02040503050406030204" pitchFamily="18" charset="0"/>
                                    <a:sym typeface="Symbol" panose="05050102010706020507" pitchFamily="18" charset="2"/>
                                  </a:rPr>
                                  <m:t>−</m:t>
                                </m:r>
                                <m:r>
                                  <a:rPr lang="en-US" altLang="en-US" sz="2800" i="1" dirty="0">
                                    <a:latin typeface="Cambria Math" panose="02040503050406030204" pitchFamily="18" charset="0"/>
                                    <a:sym typeface="Symbol" panose="05050102010706020507" pitchFamily="18" charset="2"/>
                                  </a:rPr>
                                  <m:t>𝑙𝑜𝑔</m:t>
                                </m:r>
                              </m:fName>
                              <m:e>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smtClean="0">
                                        <a:solidFill>
                                          <a:srgbClr val="FF00FF"/>
                                        </a:solidFill>
                                        <a:latin typeface="Cambria Math" panose="02040503050406030204" pitchFamily="18" charset="0"/>
                                        <a:sym typeface="Symbol" panose="05050102010706020507" pitchFamily="18" charset="2"/>
                                      </a:rPr>
                                      <m:t>𝑑</m:t>
                                    </m:r>
                                    <m:r>
                                      <a:rPr lang="en-CA" altLang="en-US" sz="2800" i="1" dirty="0" smtClean="0">
                                        <a:solidFill>
                                          <a:srgbClr val="FF00FF"/>
                                        </a:solidFill>
                                        <a:latin typeface="Cambria Math" panose="02040503050406030204" pitchFamily="18" charset="0"/>
                                        <a:sym typeface="Symbol" panose="05050102010706020507" pitchFamily="18" charset="2"/>
                                      </a:rPr>
                                      <m:t>,</m:t>
                                    </m:r>
                                    <m:sSub>
                                      <m:sSubPr>
                                        <m:ctrlPr>
                                          <a:rPr lang="en-CA" altLang="en-US" sz="2800" i="1" dirty="0">
                                            <a:solidFill>
                                              <a:srgbClr val="FF00FF"/>
                                            </a:solidFill>
                                            <a:latin typeface="Cambria Math" panose="02040503050406030204" pitchFamily="18" charset="0"/>
                                            <a:sym typeface="Symbol" panose="05050102010706020507" pitchFamily="18" charset="2"/>
                                          </a:rPr>
                                        </m:ctrlPr>
                                      </m:sSubPr>
                                      <m:e>
                                        <m:r>
                                          <a:rPr lang="en-CA" altLang="en-US" sz="2800" i="1" dirty="0">
                                            <a:solidFill>
                                              <a:srgbClr val="FF00FF"/>
                                            </a:solidFill>
                                            <a:latin typeface="Cambria Math" panose="02040503050406030204" pitchFamily="18" charset="0"/>
                                            <a:sym typeface="Symbol" panose="05050102010706020507" pitchFamily="18" charset="2"/>
                                          </a:rPr>
                                          <m:t>𝑦</m:t>
                                        </m:r>
                                      </m:e>
                                      <m:sub>
                                        <m:r>
                                          <a:rPr lang="en-CA" altLang="en-US" sz="2800" i="1" dirty="0">
                                            <a:solidFill>
                                              <a:srgbClr val="FF00FF"/>
                                            </a:solidFill>
                                            <a:latin typeface="Cambria Math" panose="02040503050406030204" pitchFamily="18" charset="0"/>
                                            <a:sym typeface="Symbol" panose="05050102010706020507" pitchFamily="18" charset="2"/>
                                          </a:rPr>
                                          <m:t>𝑑</m:t>
                                        </m:r>
                                      </m:sub>
                                    </m:sSub>
                                  </m:sub>
                                </m:sSub>
                              </m:e>
                            </m:func>
                            <m:r>
                              <a:rPr lang="en-CA" altLang="en-US" sz="2800" i="1" dirty="0">
                                <a:latin typeface="Cambria Math" panose="02040503050406030204" pitchFamily="18" charset="0"/>
                                <a:sym typeface="Symbol" panose="05050102010706020507" pitchFamily="18" charset="2"/>
                              </a:rPr>
                              <m:t> </m:t>
                            </m:r>
                          </m:e>
                          <m:sub/>
                        </m:sSub>
                      </m:e>
                    </m:nary>
                  </m:oMath>
                </a14:m>
                <a:endParaRPr lang="en-CA" sz="2800" i="1" dirty="0"/>
              </a:p>
            </p:txBody>
          </p:sp>
        </mc:Choice>
        <mc:Fallback xmlns="">
          <p:sp>
            <p:nvSpPr>
              <p:cNvPr id="31" name="Text Box 33">
                <a:extLst>
                  <a:ext uri="{FF2B5EF4-FFF2-40B4-BE49-F238E27FC236}">
                    <a16:creationId xmlns:a16="http://schemas.microsoft.com/office/drawing/2014/main" id="{9F4E25F2-6B57-4567-BBBA-961CCC04FD10}"/>
                  </a:ext>
                </a:extLst>
              </p:cNvPr>
              <p:cNvSpPr txBox="1">
                <a:spLocks noRot="1" noChangeAspect="1" noMove="1" noResize="1" noEditPoints="1" noAdjustHandles="1" noChangeArrowheads="1" noChangeShapeType="1" noTextEdit="1"/>
              </p:cNvSpPr>
              <p:nvPr/>
            </p:nvSpPr>
            <p:spPr bwMode="auto">
              <a:xfrm>
                <a:off x="-97457" y="1066800"/>
                <a:ext cx="9774857" cy="563616"/>
              </a:xfrm>
              <a:prstGeom prst="rect">
                <a:avLst/>
              </a:prstGeom>
              <a:blipFill>
                <a:blip r:embed="rId3"/>
                <a:stretch>
                  <a:fillRect t="-10870" b="-228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4"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54943" y="1600200"/>
            <a:ext cx="9774857"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Advantages:</a:t>
            </a:r>
          </a:p>
          <a:p>
            <a:pPr marL="457200"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It is a sum over the data items</a:t>
            </a:r>
          </a:p>
          <a:p>
            <a:pPr marL="457200"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The log might counter </a:t>
            </a:r>
          </a:p>
        </p:txBody>
      </p:sp>
      <mc:AlternateContent xmlns:mc="http://schemas.openxmlformats.org/markup-compatibility/2006" xmlns:a14="http://schemas.microsoft.com/office/drawing/2010/main">
        <mc:Choice Requires="a14">
          <p:sp>
            <p:nvSpPr>
              <p:cNvPr id="39" name="TextBox 38">
                <a:extLst>
                  <a:ext uri="{FF2B5EF4-FFF2-40B4-BE49-F238E27FC236}">
                    <a16:creationId xmlns:a16="http://schemas.microsoft.com/office/drawing/2014/main" id="{17DA2494-41B9-443C-8833-5DF16C4330BE}"/>
                  </a:ext>
                </a:extLst>
              </p:cNvPr>
              <p:cNvSpPr txBox="1"/>
              <p:nvPr/>
            </p:nvSpPr>
            <p:spPr>
              <a:xfrm>
                <a:off x="5581768" y="1917168"/>
                <a:ext cx="3181232" cy="1094339"/>
              </a:xfrm>
              <a:prstGeom prst="rect">
                <a:avLst/>
              </a:prstGeom>
              <a:solidFill>
                <a:schemeClr val="tx1"/>
              </a:solid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r>
                          <a:rPr lang="en-CA" sz="3200" b="0" i="1" smtClean="0">
                            <a:solidFill>
                              <a:schemeClr val="bg2"/>
                            </a:solidFill>
                            <a:latin typeface="Cambria Math" panose="02040503050406030204" pitchFamily="18" charset="0"/>
                          </a:rPr>
                          <m:t>𝑀</m:t>
                        </m:r>
                      </m:e>
                      <m:sub>
                        <m:r>
                          <a:rPr lang="en-CA" sz="3200" b="0" i="1" smtClean="0">
                            <a:solidFill>
                              <a:schemeClr val="bg2"/>
                            </a:solidFill>
                            <a:latin typeface="Cambria Math" panose="02040503050406030204" pitchFamily="18" charset="0"/>
                          </a:rPr>
                          <m:t>𝑗</m:t>
                        </m:r>
                      </m:sub>
                    </m:sSub>
                    <m:r>
                      <a:rPr lang="en-CA" sz="3200" b="0" i="1" smtClean="0">
                        <a:solidFill>
                          <a:schemeClr val="bg2"/>
                        </a:solidFill>
                        <a:latin typeface="Cambria Math" panose="02040503050406030204" pitchFamily="18" charset="0"/>
                        <a:sym typeface="Symbol" panose="05050102010706020507" pitchFamily="18" charset="2"/>
                      </a:rPr>
                      <m:t>= </m:t>
                    </m:r>
                    <m:f>
                      <m:fPr>
                        <m:ctrlPr>
                          <a:rPr lang="en-CA" sz="3200" b="0" i="1" smtClean="0">
                            <a:solidFill>
                              <a:schemeClr val="bg2"/>
                            </a:solidFill>
                            <a:latin typeface="Cambria Math" panose="02040503050406030204" pitchFamily="18" charset="0"/>
                            <a:sym typeface="Symbol" panose="05050102010706020507" pitchFamily="18" charset="2"/>
                          </a:rPr>
                        </m:ctrlPr>
                      </m:fPr>
                      <m:num>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Sup>
                              <m:sSubSupPr>
                                <m:ctrlPr>
                                  <a:rPr lang="en-CA" sz="3200" b="0" i="1" smtClean="0">
                                    <a:solidFill>
                                      <a:schemeClr val="bg2"/>
                                    </a:solidFill>
                                    <a:latin typeface="Cambria Math" panose="02040503050406030204" pitchFamily="18" charset="0"/>
                                    <a:sym typeface="Symbol" panose="05050102010706020507" pitchFamily="18" charset="2"/>
                                  </a:rPr>
                                </m:ctrlPr>
                              </m:sSubSup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𝑗</m:t>
                                </m:r>
                              </m:sub>
                              <m:sup/>
                            </m:sSubSup>
                          </m:sup>
                        </m:sSup>
                      </m:num>
                      <m:den>
                        <m:nary>
                          <m:naryPr>
                            <m:chr m:val="∑"/>
                            <m:supHide m:val="on"/>
                            <m:ctrlPr>
                              <a:rPr lang="en-CA" sz="3200" b="0" i="1" smtClean="0">
                                <a:solidFill>
                                  <a:schemeClr val="bg2"/>
                                </a:solidFill>
                                <a:latin typeface="Cambria Math" panose="02040503050406030204" pitchFamily="18" charset="0"/>
                                <a:sym typeface="Symbol" panose="05050102010706020507" pitchFamily="18" charset="2"/>
                              </a:rPr>
                            </m:ctrlPr>
                          </m:naryPr>
                          <m:sub>
                            <m:r>
                              <m:rPr>
                                <m:brk m:alnAt="7"/>
                              </m:rPr>
                              <a:rPr lang="en-CA" sz="3200" b="0" i="1" smtClean="0">
                                <a:solidFill>
                                  <a:schemeClr val="bg2"/>
                                </a:solidFill>
                                <a:latin typeface="Cambria Math" panose="02040503050406030204" pitchFamily="18" charset="0"/>
                                <a:sym typeface="Symbol" panose="05050102010706020507" pitchFamily="18" charset="2"/>
                              </a:rPr>
                              <m:t>𝑘</m:t>
                            </m:r>
                            <m:r>
                              <a:rPr lang="en-CA" sz="3200" b="0" i="1" smtClean="0">
                                <a:solidFill>
                                  <a:schemeClr val="bg2"/>
                                </a:solidFill>
                                <a:latin typeface="Cambria Math" panose="02040503050406030204" pitchFamily="18" charset="0"/>
                                <a:sym typeface="Symbol" panose="05050102010706020507" pitchFamily="18" charset="2"/>
                              </a:rPr>
                              <m:t>=1..</m:t>
                            </m:r>
                            <m:r>
                              <a:rPr lang="en-CA" sz="3200" b="0" i="1" smtClean="0">
                                <a:solidFill>
                                  <a:schemeClr val="bg2"/>
                                </a:solidFill>
                                <a:latin typeface="Cambria Math" panose="02040503050406030204" pitchFamily="18" charset="0"/>
                                <a:sym typeface="Symbol" panose="05050102010706020507" pitchFamily="18" charset="2"/>
                              </a:rPr>
                              <m:t>𝑐</m:t>
                            </m:r>
                          </m:sub>
                          <m:sup/>
                          <m:e>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
                                  <m:sSubPr>
                                    <m:ctrlPr>
                                      <a:rPr lang="en-CA" sz="3200" b="0" i="1" smtClean="0">
                                        <a:solidFill>
                                          <a:schemeClr val="bg2"/>
                                        </a:solidFill>
                                        <a:latin typeface="Cambria Math" panose="02040503050406030204" pitchFamily="18" charset="0"/>
                                        <a:sym typeface="Symbol" panose="05050102010706020507" pitchFamily="18" charset="2"/>
                                      </a:rPr>
                                    </m:ctrlPr>
                                  </m:sSub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𝑘</m:t>
                                    </m:r>
                                  </m:sub>
                                </m:sSub>
                              </m:sup>
                            </m:sSup>
                          </m:e>
                        </m:nary>
                      </m:den>
                    </m:f>
                  </m:oMath>
                </a14:m>
                <a:endParaRPr lang="en-CA" sz="3200" dirty="0">
                  <a:solidFill>
                    <a:schemeClr val="bg2"/>
                  </a:solidFill>
                </a:endParaRPr>
              </a:p>
            </p:txBody>
          </p:sp>
        </mc:Choice>
        <mc:Fallback xmlns="">
          <p:sp>
            <p:nvSpPr>
              <p:cNvPr id="39" name="TextBox 38">
                <a:extLst>
                  <a:ext uri="{FF2B5EF4-FFF2-40B4-BE49-F238E27FC236}">
                    <a16:creationId xmlns:a16="http://schemas.microsoft.com/office/drawing/2014/main" id="{17DA2494-41B9-443C-8833-5DF16C4330BE}"/>
                  </a:ext>
                </a:extLst>
              </p:cNvPr>
              <p:cNvSpPr txBox="1">
                <a:spLocks noRot="1" noChangeAspect="1" noMove="1" noResize="1" noEditPoints="1" noAdjustHandles="1" noChangeArrowheads="1" noChangeShapeType="1" noTextEdit="1"/>
              </p:cNvSpPr>
              <p:nvPr/>
            </p:nvSpPr>
            <p:spPr>
              <a:xfrm>
                <a:off x="5581768" y="1917168"/>
                <a:ext cx="3181232" cy="1094339"/>
              </a:xfrm>
              <a:prstGeom prst="rect">
                <a:avLst/>
              </a:prstGeom>
              <a:blipFill>
                <a:blip r:embed="rId4"/>
                <a:stretch>
                  <a:fillRect/>
                </a:stretch>
              </a:blipFill>
            </p:spPr>
            <p:txBody>
              <a:bodyPr/>
              <a:lstStyle/>
              <a:p>
                <a:r>
                  <a:rPr lang="en-CA">
                    <a:noFill/>
                  </a:rPr>
                  <a:t> </a:t>
                </a:r>
              </a:p>
            </p:txBody>
          </p:sp>
        </mc:Fallback>
      </mc:AlternateContent>
      <p:sp>
        <p:nvSpPr>
          <p:cNvPr id="12"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4648200" y="3681175"/>
            <a:ext cx="441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Perfect </a:t>
            </a:r>
            <a:r>
              <a:rPr lang="en-US" altLang="en-US" sz="2800" dirty="0" err="1">
                <a:latin typeface="Times New Roman" panose="02020603050405020304" pitchFamily="18" charset="0"/>
                <a:cs typeface="Times New Roman" panose="02020603050405020304" pitchFamily="18" charset="0"/>
                <a:sym typeface="Symbol" panose="05050102010706020507" pitchFamily="18" charset="2"/>
              </a:rPr>
              <a:t>Ans</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Wingdings" panose="05000000000000000000" pitchFamily="2" charset="2"/>
              </a:rPr>
              <a:t>  No Error</a:t>
            </a:r>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533400" y="3736539"/>
            <a:ext cx="21336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1</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0.1</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0.01</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0.001</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0.0000001</a:t>
            </a:r>
          </a:p>
        </p:txBody>
      </p:sp>
      <p:sp>
        <p:nvSpPr>
          <p:cNvPr id="14"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3276600" y="3736539"/>
            <a:ext cx="21336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0</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1</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2</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3</a:t>
            </a:r>
          </a:p>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7</a:t>
            </a:r>
          </a:p>
        </p:txBody>
      </p:sp>
      <p:sp>
        <p:nvSpPr>
          <p:cNvPr id="15"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4697185" y="4073061"/>
            <a:ext cx="441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Wrong </a:t>
            </a:r>
            <a:r>
              <a:rPr lang="en-US" altLang="en-US" sz="2800" dirty="0" err="1">
                <a:latin typeface="Times New Roman" panose="02020603050405020304" pitchFamily="18" charset="0"/>
                <a:cs typeface="Times New Roman" panose="02020603050405020304" pitchFamily="18" charset="0"/>
                <a:sym typeface="Symbol" panose="05050102010706020507" pitchFamily="18" charset="2"/>
              </a:rPr>
              <a:t>Ans</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Wingdings" panose="05000000000000000000" pitchFamily="2" charset="2"/>
              </a:rPr>
              <a:t>    Error</a:t>
            </a:r>
          </a:p>
        </p:txBody>
      </p:sp>
      <p:grpSp>
        <p:nvGrpSpPr>
          <p:cNvPr id="7" name="Group 6"/>
          <p:cNvGrpSpPr/>
          <p:nvPr/>
        </p:nvGrpSpPr>
        <p:grpSpPr>
          <a:xfrm>
            <a:off x="609600" y="5356644"/>
            <a:ext cx="4419600" cy="1541063"/>
            <a:chOff x="609600" y="5432844"/>
            <a:chExt cx="4419600" cy="1541063"/>
          </a:xfrm>
        </p:grpSpPr>
        <p:sp>
          <p:nvSpPr>
            <p:cNvPr id="16"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609600" y="6019800"/>
              <a:ext cx="44196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“Close” </a:t>
              </a:r>
            </a:p>
            <a:p>
              <a:pPr algn="ct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real numbers</a:t>
              </a:r>
              <a:endParaRPr lang="en-US" altLang="en-US" sz="2800" dirty="0">
                <a:latin typeface="Times New Roman" panose="02020603050405020304" pitchFamily="18" charset="0"/>
                <a:cs typeface="Times New Roman" panose="02020603050405020304" pitchFamily="18" charset="0"/>
                <a:sym typeface="Wingdings" panose="05000000000000000000" pitchFamily="2" charset="2"/>
              </a:endParaRPr>
            </a:p>
          </p:txBody>
        </p:sp>
        <p:cxnSp>
          <p:nvCxnSpPr>
            <p:cNvPr id="3" name="Straight Arrow Connector 2"/>
            <p:cNvCxnSpPr/>
            <p:nvPr/>
          </p:nvCxnSpPr>
          <p:spPr bwMode="auto">
            <a:xfrm flipH="1" flipV="1">
              <a:off x="2286000" y="5836547"/>
              <a:ext cx="533400" cy="222961"/>
            </a:xfrm>
            <a:prstGeom prst="straightConnector1">
              <a:avLst/>
            </a:prstGeom>
            <a:noFill/>
            <a:ln w="38100" cap="sq" cmpd="sng" algn="ctr">
              <a:solidFill>
                <a:schemeClr val="tx2"/>
              </a:solidFill>
              <a:prstDash val="solid"/>
              <a:round/>
              <a:headEnd type="none" w="med" len="med"/>
              <a:tailEnd type="triangle"/>
            </a:ln>
            <a:effectLst/>
          </p:spPr>
        </p:cxnSp>
        <p:cxnSp>
          <p:nvCxnSpPr>
            <p:cNvPr id="18" name="Straight Arrow Connector 17"/>
            <p:cNvCxnSpPr/>
            <p:nvPr/>
          </p:nvCxnSpPr>
          <p:spPr bwMode="auto">
            <a:xfrm flipH="1" flipV="1">
              <a:off x="1828800" y="5432844"/>
              <a:ext cx="990600" cy="626664"/>
            </a:xfrm>
            <a:prstGeom prst="straightConnector1">
              <a:avLst/>
            </a:prstGeom>
            <a:noFill/>
            <a:ln w="38100" cap="sq" cmpd="sng" algn="ctr">
              <a:solidFill>
                <a:schemeClr val="tx2"/>
              </a:solidFill>
              <a:prstDash val="solid"/>
              <a:round/>
              <a:headEnd type="none" w="med" len="med"/>
              <a:tailEnd type="triangle"/>
            </a:ln>
            <a:effectLst/>
          </p:spPr>
        </p:cxnSp>
      </p:grpSp>
      <p:grpSp>
        <p:nvGrpSpPr>
          <p:cNvPr id="27" name="Group 26"/>
          <p:cNvGrpSpPr/>
          <p:nvPr/>
        </p:nvGrpSpPr>
        <p:grpSpPr>
          <a:xfrm>
            <a:off x="3048000" y="5319251"/>
            <a:ext cx="4419600" cy="1566698"/>
            <a:chOff x="609600" y="5407209"/>
            <a:chExt cx="4419600" cy="1566698"/>
          </a:xfrm>
        </p:grpSpPr>
        <p:sp>
          <p:nvSpPr>
            <p:cNvPr id="28"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609600" y="6019800"/>
              <a:ext cx="44196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Different </a:t>
              </a:r>
              <a:br>
                <a:rPr lang="en-US" altLang="en-US" sz="2800" dirty="0">
                  <a:latin typeface="Times New Roman" panose="02020603050405020304" pitchFamily="18" charset="0"/>
                  <a:cs typeface="Times New Roman" panose="02020603050405020304" pitchFamily="18" charset="0"/>
                  <a:sym typeface="Symbol" panose="05050102010706020507" pitchFamily="18" charset="2"/>
                </a:rPr>
              </a:b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Error Measure</a:t>
              </a:r>
              <a:endParaRPr lang="en-US" altLang="en-US" sz="2800" dirty="0">
                <a:latin typeface="Times New Roman" panose="02020603050405020304" pitchFamily="18" charset="0"/>
                <a:cs typeface="Times New Roman" panose="02020603050405020304" pitchFamily="18" charset="0"/>
                <a:sym typeface="Wingdings" panose="05000000000000000000" pitchFamily="2" charset="2"/>
              </a:endParaRPr>
            </a:p>
          </p:txBody>
        </p:sp>
        <p:cxnSp>
          <p:nvCxnSpPr>
            <p:cNvPr id="29" name="Straight Arrow Connector 28"/>
            <p:cNvCxnSpPr/>
            <p:nvPr/>
          </p:nvCxnSpPr>
          <p:spPr bwMode="auto">
            <a:xfrm flipH="1" flipV="1">
              <a:off x="1371600" y="5834193"/>
              <a:ext cx="1447800" cy="225316"/>
            </a:xfrm>
            <a:prstGeom prst="straightConnector1">
              <a:avLst/>
            </a:prstGeom>
            <a:noFill/>
            <a:ln w="38100" cap="sq" cmpd="sng" algn="ctr">
              <a:solidFill>
                <a:schemeClr val="tx2"/>
              </a:solidFill>
              <a:prstDash val="solid"/>
              <a:round/>
              <a:headEnd type="none" w="med" len="med"/>
              <a:tailEnd type="triangle"/>
            </a:ln>
            <a:effectLst/>
          </p:spPr>
        </p:cxnSp>
        <p:cxnSp>
          <p:nvCxnSpPr>
            <p:cNvPr id="30" name="Straight Arrow Connector 29"/>
            <p:cNvCxnSpPr/>
            <p:nvPr/>
          </p:nvCxnSpPr>
          <p:spPr bwMode="auto">
            <a:xfrm flipH="1" flipV="1">
              <a:off x="1371600" y="5407209"/>
              <a:ext cx="1447800" cy="652299"/>
            </a:xfrm>
            <a:prstGeom prst="straightConnector1">
              <a:avLst/>
            </a:prstGeom>
            <a:noFill/>
            <a:ln w="38100" cap="sq" cmpd="sng" algn="ctr">
              <a:solidFill>
                <a:schemeClr val="tx2"/>
              </a:solidFill>
              <a:prstDash val="solid"/>
              <a:round/>
              <a:headEnd type="none" w="med" len="med"/>
              <a:tailEnd type="triangle"/>
            </a:ln>
            <a:effectLst/>
          </p:spPr>
        </p:cxnSp>
      </p:grpSp>
      <p:grpSp>
        <p:nvGrpSpPr>
          <p:cNvPr id="36" name="Group 35"/>
          <p:cNvGrpSpPr/>
          <p:nvPr/>
        </p:nvGrpSpPr>
        <p:grpSpPr>
          <a:xfrm>
            <a:off x="76200" y="3200400"/>
            <a:ext cx="5257800" cy="2819400"/>
            <a:chOff x="76200" y="3276600"/>
            <a:chExt cx="5257800" cy="2819400"/>
          </a:xfrm>
        </p:grpSpPr>
        <mc:AlternateContent xmlns:mc="http://schemas.openxmlformats.org/markup-compatibility/2006" xmlns:a14="http://schemas.microsoft.com/office/drawing/2010/main">
          <mc:Choice Requires="a14">
            <p:sp>
              <p:nvSpPr>
                <p:cNvPr id="9"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2590800" y="3276600"/>
                  <a:ext cx="2743200" cy="5636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func>
                          <m:funcPr>
                            <m:ctrlPr>
                              <a:rPr lang="en-US" altLang="en-US" sz="2800" i="1" dirty="0" smtClean="0">
                                <a:latin typeface="Cambria Math" panose="02040503050406030204" pitchFamily="18" charset="0"/>
                                <a:sym typeface="Symbol" panose="05050102010706020507" pitchFamily="18" charset="2"/>
                              </a:rPr>
                            </m:ctrlPr>
                          </m:funcPr>
                          <m:fName>
                            <m:r>
                              <a:rPr lang="en-CA" altLang="en-US" sz="2800" i="1" dirty="0">
                                <a:latin typeface="Cambria Math" panose="02040503050406030204" pitchFamily="18" charset="0"/>
                                <a:sym typeface="Symbol" panose="05050102010706020507" pitchFamily="18" charset="2"/>
                              </a:rPr>
                              <m:t>−</m:t>
                            </m:r>
                            <m:r>
                              <a:rPr lang="en-US" altLang="en-US" sz="2800" i="1" dirty="0">
                                <a:latin typeface="Cambria Math" panose="02040503050406030204" pitchFamily="18" charset="0"/>
                                <a:sym typeface="Symbol" panose="05050102010706020507" pitchFamily="18" charset="2"/>
                              </a:rPr>
                              <m:t>𝑙𝑜𝑔</m:t>
                            </m:r>
                            <m:r>
                              <a:rPr lang="en-CA" altLang="en-US" sz="2800" b="0" i="1" baseline="-25000" dirty="0" smtClean="0">
                                <a:latin typeface="Cambria Math" panose="02040503050406030204" pitchFamily="18" charset="0"/>
                                <a:sym typeface="Symbol" panose="05050102010706020507" pitchFamily="18" charset="2"/>
                              </a:rPr>
                              <m:t>10</m:t>
                            </m:r>
                          </m:fName>
                          <m:e>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smtClean="0">
                                    <a:solidFill>
                                      <a:srgbClr val="FF00FF"/>
                                    </a:solidFill>
                                    <a:latin typeface="Cambria Math" panose="02040503050406030204" pitchFamily="18" charset="0"/>
                                    <a:sym typeface="Symbol" panose="05050102010706020507" pitchFamily="18" charset="2"/>
                                  </a:rPr>
                                  <m:t>𝑑</m:t>
                                </m:r>
                                <m:r>
                                  <a:rPr lang="en-CA" altLang="en-US" sz="2800" i="1" dirty="0" smtClean="0">
                                    <a:solidFill>
                                      <a:srgbClr val="FF00FF"/>
                                    </a:solidFill>
                                    <a:latin typeface="Cambria Math" panose="02040503050406030204" pitchFamily="18" charset="0"/>
                                    <a:sym typeface="Symbol" panose="05050102010706020507" pitchFamily="18" charset="2"/>
                                  </a:rPr>
                                  <m:t>,</m:t>
                                </m:r>
                                <m:sSub>
                                  <m:sSubPr>
                                    <m:ctrlPr>
                                      <a:rPr lang="en-CA" altLang="en-US" sz="2800" i="1" dirty="0">
                                        <a:solidFill>
                                          <a:srgbClr val="FF00FF"/>
                                        </a:solidFill>
                                        <a:latin typeface="Cambria Math" panose="02040503050406030204" pitchFamily="18" charset="0"/>
                                        <a:sym typeface="Symbol" panose="05050102010706020507" pitchFamily="18" charset="2"/>
                                      </a:rPr>
                                    </m:ctrlPr>
                                  </m:sSubPr>
                                  <m:e>
                                    <m:r>
                                      <a:rPr lang="en-CA" altLang="en-US" sz="2800" i="1" dirty="0">
                                        <a:solidFill>
                                          <a:srgbClr val="FF00FF"/>
                                        </a:solidFill>
                                        <a:latin typeface="Cambria Math" panose="02040503050406030204" pitchFamily="18" charset="0"/>
                                        <a:sym typeface="Symbol" panose="05050102010706020507" pitchFamily="18" charset="2"/>
                                      </a:rPr>
                                      <m:t>𝑦</m:t>
                                    </m:r>
                                  </m:e>
                                  <m:sub>
                                    <m:r>
                                      <a:rPr lang="en-CA" altLang="en-US" sz="2800" i="1" dirty="0">
                                        <a:solidFill>
                                          <a:srgbClr val="FF00FF"/>
                                        </a:solidFill>
                                        <a:latin typeface="Cambria Math" panose="02040503050406030204" pitchFamily="18" charset="0"/>
                                        <a:sym typeface="Symbol" panose="05050102010706020507" pitchFamily="18" charset="2"/>
                                      </a:rPr>
                                      <m:t>𝑑</m:t>
                                    </m:r>
                                  </m:sub>
                                </m:sSub>
                              </m:sub>
                            </m:sSub>
                          </m:e>
                        </m:func>
                      </m:oMath>
                    </m:oMathPara>
                  </a14:m>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9" name="Text Box 33">
                  <a:extLst>
                    <a:ext uri="{FF2B5EF4-FFF2-40B4-BE49-F238E27FC236}">
                      <a16:creationId xmlns:a16="http://schemas.microsoft.com/office/drawing/2014/main" id="{F464DF0C-A646-4831-8068-B6681219D7E6}"/>
                    </a:ext>
                  </a:extLst>
                </p:cNvPr>
                <p:cNvSpPr txBox="1">
                  <a:spLocks noRot="1" noChangeAspect="1" noMove="1" noResize="1" noEditPoints="1" noAdjustHandles="1" noChangeArrowheads="1" noChangeShapeType="1" noTextEdit="1"/>
                </p:cNvSpPr>
                <p:nvPr/>
              </p:nvSpPr>
              <p:spPr bwMode="auto">
                <a:xfrm>
                  <a:off x="2590800" y="3276600"/>
                  <a:ext cx="2743200" cy="563616"/>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1" name="Text Box 33">
                  <a:extLst>
                    <a:ext uri="{FF2B5EF4-FFF2-40B4-BE49-F238E27FC236}">
                      <a16:creationId xmlns:a16="http://schemas.microsoft.com/office/drawing/2014/main" id="{F464DF0C-A646-4831-8068-B6681219D7E6}"/>
                    </a:ext>
                  </a:extLst>
                </p:cNvPr>
                <p:cNvSpPr txBox="1">
                  <a:spLocks noChangeArrowheads="1"/>
                </p:cNvSpPr>
                <p:nvPr/>
              </p:nvSpPr>
              <p:spPr bwMode="auto">
                <a:xfrm>
                  <a:off x="76200" y="3289995"/>
                  <a:ext cx="2133600" cy="5636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smtClean="0">
                                <a:solidFill>
                                  <a:srgbClr val="FF00FF"/>
                                </a:solidFill>
                                <a:latin typeface="Cambria Math" panose="02040503050406030204" pitchFamily="18" charset="0"/>
                                <a:sym typeface="Symbol" panose="05050102010706020507" pitchFamily="18" charset="2"/>
                              </a:rPr>
                              <m:t>𝑑</m:t>
                            </m:r>
                            <m:r>
                              <a:rPr lang="en-CA" altLang="en-US" sz="2800" i="1" dirty="0" smtClean="0">
                                <a:solidFill>
                                  <a:srgbClr val="FF00FF"/>
                                </a:solidFill>
                                <a:latin typeface="Cambria Math" panose="02040503050406030204" pitchFamily="18" charset="0"/>
                                <a:sym typeface="Symbol" panose="05050102010706020507" pitchFamily="18" charset="2"/>
                              </a:rPr>
                              <m:t>,</m:t>
                            </m:r>
                            <m:sSub>
                              <m:sSubPr>
                                <m:ctrlPr>
                                  <a:rPr lang="en-CA" altLang="en-US" sz="2800" i="1" dirty="0">
                                    <a:solidFill>
                                      <a:srgbClr val="FF00FF"/>
                                    </a:solidFill>
                                    <a:latin typeface="Cambria Math" panose="02040503050406030204" pitchFamily="18" charset="0"/>
                                    <a:sym typeface="Symbol" panose="05050102010706020507" pitchFamily="18" charset="2"/>
                                  </a:rPr>
                                </m:ctrlPr>
                              </m:sSubPr>
                              <m:e>
                                <m:r>
                                  <a:rPr lang="en-CA" altLang="en-US" sz="2800" i="1" dirty="0">
                                    <a:solidFill>
                                      <a:srgbClr val="FF00FF"/>
                                    </a:solidFill>
                                    <a:latin typeface="Cambria Math" panose="02040503050406030204" pitchFamily="18" charset="0"/>
                                    <a:sym typeface="Symbol" panose="05050102010706020507" pitchFamily="18" charset="2"/>
                                  </a:rPr>
                                  <m:t>𝑦</m:t>
                                </m:r>
                              </m:e>
                              <m:sub>
                                <m:r>
                                  <a:rPr lang="en-CA" altLang="en-US" sz="2800" i="1" dirty="0">
                                    <a:solidFill>
                                      <a:srgbClr val="FF00FF"/>
                                    </a:solidFill>
                                    <a:latin typeface="Cambria Math" panose="02040503050406030204" pitchFamily="18" charset="0"/>
                                    <a:sym typeface="Symbol" panose="05050102010706020507" pitchFamily="18" charset="2"/>
                                  </a:rPr>
                                  <m:t>𝑑</m:t>
                                </m:r>
                              </m:sub>
                            </m:sSub>
                          </m:sub>
                        </m:sSub>
                      </m:oMath>
                    </m:oMathPara>
                  </a14:m>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11" name="Text Box 33">
                  <a:extLst>
                    <a:ext uri="{FF2B5EF4-FFF2-40B4-BE49-F238E27FC236}">
                      <a16:creationId xmlns:a16="http://schemas.microsoft.com/office/drawing/2014/main" id="{F464DF0C-A646-4831-8068-B6681219D7E6}"/>
                    </a:ext>
                  </a:extLst>
                </p:cNvPr>
                <p:cNvSpPr txBox="1">
                  <a:spLocks noRot="1" noChangeAspect="1" noMove="1" noResize="1" noEditPoints="1" noAdjustHandles="1" noChangeArrowheads="1" noChangeShapeType="1" noTextEdit="1"/>
                </p:cNvSpPr>
                <p:nvPr/>
              </p:nvSpPr>
              <p:spPr bwMode="auto">
                <a:xfrm>
                  <a:off x="76200" y="3289995"/>
                  <a:ext cx="2133600" cy="563616"/>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26" name="Straight Connector 25"/>
            <p:cNvCxnSpPr/>
            <p:nvPr/>
          </p:nvCxnSpPr>
          <p:spPr bwMode="auto">
            <a:xfrm>
              <a:off x="2743200" y="3276600"/>
              <a:ext cx="0" cy="2819400"/>
            </a:xfrm>
            <a:prstGeom prst="line">
              <a:avLst/>
            </a:prstGeom>
            <a:noFill/>
            <a:ln w="38100" cap="sq" cmpd="sng" algn="ctr">
              <a:solidFill>
                <a:srgbClr val="FFC000"/>
              </a:solidFill>
              <a:prstDash val="solid"/>
              <a:round/>
              <a:headEnd type="none" w="med" len="med"/>
              <a:tailEnd type="none" w="med" len="med"/>
            </a:ln>
            <a:effectLst/>
          </p:spPr>
        </p:cxnSp>
        <p:cxnSp>
          <p:nvCxnSpPr>
            <p:cNvPr id="37" name="Straight Connector 36"/>
            <p:cNvCxnSpPr/>
            <p:nvPr/>
          </p:nvCxnSpPr>
          <p:spPr bwMode="auto">
            <a:xfrm flipV="1">
              <a:off x="604157" y="3840216"/>
              <a:ext cx="4425043" cy="13395"/>
            </a:xfrm>
            <a:prstGeom prst="line">
              <a:avLst/>
            </a:prstGeom>
            <a:noFill/>
            <a:ln w="38100" cap="sq" cmpd="sng" algn="ctr">
              <a:solidFill>
                <a:srgbClr val="FFC000"/>
              </a:solidFill>
              <a:prstDash val="solid"/>
              <a:round/>
              <a:headEnd type="none" w="med" len="med"/>
              <a:tailEnd type="none" w="med" len="med"/>
            </a:ln>
            <a:effectLst/>
          </p:spPr>
        </p:cxnSp>
      </p:grpSp>
      <p:sp>
        <p:nvSpPr>
          <p:cNvPr id="32" name="Text Box 33">
            <a:extLst>
              <a:ext uri="{FF2B5EF4-FFF2-40B4-BE49-F238E27FC236}">
                <a16:creationId xmlns:a16="http://schemas.microsoft.com/office/drawing/2014/main" id="{C0F1D173-F748-41A0-B61A-315E213DCF9E}"/>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3368240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4">
                                            <p:txEl>
                                              <p:pRg st="0" end="0"/>
                                            </p:txEl>
                                          </p:spTgt>
                                        </p:tgtEl>
                                        <p:attrNameLst>
                                          <p:attrName>style.visibility</p:attrName>
                                        </p:attrNameLst>
                                      </p:cBhvr>
                                      <p:to>
                                        <p:strVal val="visible"/>
                                      </p:to>
                                    </p:set>
                                    <p:anim calcmode="lin" valueType="num">
                                      <p:cBhvr additive="base">
                                        <p:cTn id="13"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4">
                                            <p:txEl>
                                              <p:pRg st="1" end="1"/>
                                            </p:txEl>
                                          </p:spTgt>
                                        </p:tgtEl>
                                        <p:attrNameLst>
                                          <p:attrName>style.visibility</p:attrName>
                                        </p:attrNameLst>
                                      </p:cBhvr>
                                      <p:to>
                                        <p:strVal val="visible"/>
                                      </p:to>
                                    </p:set>
                                    <p:anim calcmode="lin" valueType="num">
                                      <p:cBhvr additive="base">
                                        <p:cTn id="19"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4">
                                            <p:txEl>
                                              <p:pRg st="2" end="2"/>
                                            </p:txEl>
                                          </p:spTgt>
                                        </p:tgtEl>
                                        <p:attrNameLst>
                                          <p:attrName>style.visibility</p:attrName>
                                        </p:attrNameLst>
                                      </p:cBhvr>
                                      <p:to>
                                        <p:strVal val="visible"/>
                                      </p:to>
                                    </p:set>
                                    <p:anim calcmode="lin" valueType="num">
                                      <p:cBhvr additive="base">
                                        <p:cTn id="25"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4">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fill="hold"/>
                                        <p:tgtEl>
                                          <p:spTgt spid="39"/>
                                        </p:tgtEl>
                                        <p:attrNameLst>
                                          <p:attrName>ppt_x</p:attrName>
                                        </p:attrNameLst>
                                      </p:cBhvr>
                                      <p:tavLst>
                                        <p:tav tm="0">
                                          <p:val>
                                            <p:strVal val="0-#ppt_w/2"/>
                                          </p:val>
                                        </p:tav>
                                        <p:tav tm="100000">
                                          <p:val>
                                            <p:strVal val="#ppt_x"/>
                                          </p:val>
                                        </p:tav>
                                      </p:tavLst>
                                    </p:anim>
                                    <p:anim calcmode="lin" valueType="num">
                                      <p:cBhvr additive="base">
                                        <p:cTn id="3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36"/>
                                        </p:tgtEl>
                                        <p:attrNameLst>
                                          <p:attrName>style.visibility</p:attrName>
                                        </p:attrNameLst>
                                      </p:cBhvr>
                                      <p:to>
                                        <p:strVal val="visible"/>
                                      </p:to>
                                    </p:set>
                                    <p:anim calcmode="lin" valueType="num">
                                      <p:cBhvr additive="base">
                                        <p:cTn id="35" dur="500" fill="hold"/>
                                        <p:tgtEl>
                                          <p:spTgt spid="36"/>
                                        </p:tgtEl>
                                        <p:attrNameLst>
                                          <p:attrName>ppt_x</p:attrName>
                                        </p:attrNameLst>
                                      </p:cBhvr>
                                      <p:tavLst>
                                        <p:tav tm="0">
                                          <p:val>
                                            <p:strVal val="#ppt_x"/>
                                          </p:val>
                                        </p:tav>
                                        <p:tav tm="100000">
                                          <p:val>
                                            <p:strVal val="#ppt_x"/>
                                          </p:val>
                                        </p:tav>
                                      </p:tavLst>
                                    </p:anim>
                                    <p:anim calcmode="lin" valueType="num">
                                      <p:cBhvr additive="base">
                                        <p:cTn id="36"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3">
                                            <p:txEl>
                                              <p:pRg st="0" end="0"/>
                                            </p:txEl>
                                          </p:spTgt>
                                        </p:tgtEl>
                                        <p:attrNameLst>
                                          <p:attrName>style.visibility</p:attrName>
                                        </p:attrNameLst>
                                      </p:cBhvr>
                                      <p:to>
                                        <p:strVal val="visible"/>
                                      </p:to>
                                    </p:set>
                                    <p:anim calcmode="lin" valueType="num">
                                      <p:cBhvr additive="base">
                                        <p:cTn id="41"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4">
                                            <p:txEl>
                                              <p:pRg st="0" end="0"/>
                                            </p:txEl>
                                          </p:spTgt>
                                        </p:tgtEl>
                                        <p:attrNameLst>
                                          <p:attrName>style.visibility</p:attrName>
                                        </p:attrNameLst>
                                      </p:cBhvr>
                                      <p:to>
                                        <p:strVal val="visible"/>
                                      </p:to>
                                    </p:set>
                                    <p:anim calcmode="lin" valueType="num">
                                      <p:cBhvr additive="base">
                                        <p:cTn id="47"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12"/>
                                        </p:tgtEl>
                                        <p:attrNameLst>
                                          <p:attrName>style.visibility</p:attrName>
                                        </p:attrNameLst>
                                      </p:cBhvr>
                                      <p:to>
                                        <p:strVal val="visible"/>
                                      </p:to>
                                    </p:set>
                                    <p:anim calcmode="lin" valueType="num">
                                      <p:cBhvr additive="base">
                                        <p:cTn id="53" dur="500" fill="hold"/>
                                        <p:tgtEl>
                                          <p:spTgt spid="12"/>
                                        </p:tgtEl>
                                        <p:attrNameLst>
                                          <p:attrName>ppt_x</p:attrName>
                                        </p:attrNameLst>
                                      </p:cBhvr>
                                      <p:tavLst>
                                        <p:tav tm="0">
                                          <p:val>
                                            <p:strVal val="0-#ppt_w/2"/>
                                          </p:val>
                                        </p:tav>
                                        <p:tav tm="100000">
                                          <p:val>
                                            <p:strVal val="#ppt_x"/>
                                          </p:val>
                                        </p:tav>
                                      </p:tavLst>
                                    </p:anim>
                                    <p:anim calcmode="lin" valueType="num">
                                      <p:cBhvr additive="base">
                                        <p:cTn id="5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3">
                                            <p:txEl>
                                              <p:pRg st="1" end="1"/>
                                            </p:txEl>
                                          </p:spTgt>
                                        </p:tgtEl>
                                        <p:attrNameLst>
                                          <p:attrName>style.visibility</p:attrName>
                                        </p:attrNameLst>
                                      </p:cBhvr>
                                      <p:to>
                                        <p:strVal val="visible"/>
                                      </p:to>
                                    </p:set>
                                    <p:anim calcmode="lin" valueType="num">
                                      <p:cBhvr additive="base">
                                        <p:cTn id="59"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4">
                                            <p:txEl>
                                              <p:pRg st="1" end="1"/>
                                            </p:txEl>
                                          </p:spTgt>
                                        </p:tgtEl>
                                        <p:attrNameLst>
                                          <p:attrName>style.visibility</p:attrName>
                                        </p:attrNameLst>
                                      </p:cBhvr>
                                      <p:to>
                                        <p:strVal val="visible"/>
                                      </p:to>
                                    </p:set>
                                    <p:anim calcmode="lin" valueType="num">
                                      <p:cBhvr additive="base">
                                        <p:cTn id="65"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15"/>
                                        </p:tgtEl>
                                        <p:attrNameLst>
                                          <p:attrName>style.visibility</p:attrName>
                                        </p:attrNameLst>
                                      </p:cBhvr>
                                      <p:to>
                                        <p:strVal val="visible"/>
                                      </p:to>
                                    </p:set>
                                    <p:anim calcmode="lin" valueType="num">
                                      <p:cBhvr additive="base">
                                        <p:cTn id="71" dur="500" fill="hold"/>
                                        <p:tgtEl>
                                          <p:spTgt spid="15"/>
                                        </p:tgtEl>
                                        <p:attrNameLst>
                                          <p:attrName>ppt_x</p:attrName>
                                        </p:attrNameLst>
                                      </p:cBhvr>
                                      <p:tavLst>
                                        <p:tav tm="0">
                                          <p:val>
                                            <p:strVal val="0-#ppt_w/2"/>
                                          </p:val>
                                        </p:tav>
                                        <p:tav tm="100000">
                                          <p:val>
                                            <p:strVal val="#ppt_x"/>
                                          </p:val>
                                        </p:tav>
                                      </p:tavLst>
                                    </p:anim>
                                    <p:anim calcmode="lin" valueType="num">
                                      <p:cBhvr additive="base">
                                        <p:cTn id="7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3">
                                            <p:txEl>
                                              <p:pRg st="2" end="2"/>
                                            </p:txEl>
                                          </p:spTgt>
                                        </p:tgtEl>
                                        <p:attrNameLst>
                                          <p:attrName>style.visibility</p:attrName>
                                        </p:attrNameLst>
                                      </p:cBhvr>
                                      <p:to>
                                        <p:strVal val="visible"/>
                                      </p:to>
                                    </p:set>
                                    <p:anim calcmode="lin" valueType="num">
                                      <p:cBhvr additive="base">
                                        <p:cTn id="7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4">
                                            <p:txEl>
                                              <p:pRg st="2" end="2"/>
                                            </p:txEl>
                                          </p:spTgt>
                                        </p:tgtEl>
                                        <p:attrNameLst>
                                          <p:attrName>style.visibility</p:attrName>
                                        </p:attrNameLst>
                                      </p:cBhvr>
                                      <p:to>
                                        <p:strVal val="visible"/>
                                      </p:to>
                                    </p:set>
                                    <p:anim calcmode="lin" valueType="num">
                                      <p:cBhvr additive="base">
                                        <p:cTn id="83" dur="500" fill="hold"/>
                                        <p:tgtEl>
                                          <p:spTgt spid="14">
                                            <p:txEl>
                                              <p:pRg st="2" end="2"/>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13">
                                            <p:txEl>
                                              <p:pRg st="3" end="3"/>
                                            </p:txEl>
                                          </p:spTgt>
                                        </p:tgtEl>
                                        <p:attrNameLst>
                                          <p:attrName>style.visibility</p:attrName>
                                        </p:attrNameLst>
                                      </p:cBhvr>
                                      <p:to>
                                        <p:strVal val="visible"/>
                                      </p:to>
                                    </p:set>
                                    <p:anim calcmode="lin" valueType="num">
                                      <p:cBhvr additive="base">
                                        <p:cTn id="89"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14">
                                            <p:txEl>
                                              <p:pRg st="3" end="3"/>
                                            </p:txEl>
                                          </p:spTgt>
                                        </p:tgtEl>
                                        <p:attrNameLst>
                                          <p:attrName>style.visibility</p:attrName>
                                        </p:attrNameLst>
                                      </p:cBhvr>
                                      <p:to>
                                        <p:strVal val="visible"/>
                                      </p:to>
                                    </p:set>
                                    <p:anim calcmode="lin" valueType="num">
                                      <p:cBhvr additive="base">
                                        <p:cTn id="95" dur="500" fill="hold"/>
                                        <p:tgtEl>
                                          <p:spTgt spid="14">
                                            <p:txEl>
                                              <p:pRg st="3" end="3"/>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1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13">
                                            <p:txEl>
                                              <p:pRg st="4" end="4"/>
                                            </p:txEl>
                                          </p:spTgt>
                                        </p:tgtEl>
                                        <p:attrNameLst>
                                          <p:attrName>style.visibility</p:attrName>
                                        </p:attrNameLst>
                                      </p:cBhvr>
                                      <p:to>
                                        <p:strVal val="visible"/>
                                      </p:to>
                                    </p:set>
                                    <p:anim calcmode="lin" valueType="num">
                                      <p:cBhvr additive="base">
                                        <p:cTn id="101"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4">
                                            <p:txEl>
                                              <p:pRg st="4" end="4"/>
                                            </p:txEl>
                                          </p:spTgt>
                                        </p:tgtEl>
                                        <p:attrNameLst>
                                          <p:attrName>style.visibility</p:attrName>
                                        </p:attrNameLst>
                                      </p:cBhvr>
                                      <p:to>
                                        <p:strVal val="visible"/>
                                      </p:to>
                                    </p:set>
                                    <p:anim calcmode="lin" valueType="num">
                                      <p:cBhvr additive="base">
                                        <p:cTn id="107" dur="500" fill="hold"/>
                                        <p:tgtEl>
                                          <p:spTgt spid="14">
                                            <p:txEl>
                                              <p:pRg st="4" end="4"/>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1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4" fill="hold" nodeType="clickEffect">
                                  <p:stCondLst>
                                    <p:cond delay="0"/>
                                  </p:stCondLst>
                                  <p:childTnLst>
                                    <p:set>
                                      <p:cBhvr>
                                        <p:cTn id="112" dur="1" fill="hold">
                                          <p:stCondLst>
                                            <p:cond delay="0"/>
                                          </p:stCondLst>
                                        </p:cTn>
                                        <p:tgtEl>
                                          <p:spTgt spid="7"/>
                                        </p:tgtEl>
                                        <p:attrNameLst>
                                          <p:attrName>style.visibility</p:attrName>
                                        </p:attrNameLst>
                                      </p:cBhvr>
                                      <p:to>
                                        <p:strVal val="visible"/>
                                      </p:to>
                                    </p:set>
                                    <p:anim calcmode="lin" valueType="num">
                                      <p:cBhvr additive="base">
                                        <p:cTn id="113" dur="500" fill="hold"/>
                                        <p:tgtEl>
                                          <p:spTgt spid="7"/>
                                        </p:tgtEl>
                                        <p:attrNameLst>
                                          <p:attrName>ppt_x</p:attrName>
                                        </p:attrNameLst>
                                      </p:cBhvr>
                                      <p:tavLst>
                                        <p:tav tm="0">
                                          <p:val>
                                            <p:strVal val="#ppt_x"/>
                                          </p:val>
                                        </p:tav>
                                        <p:tav tm="100000">
                                          <p:val>
                                            <p:strVal val="#ppt_x"/>
                                          </p:val>
                                        </p:tav>
                                      </p:tavLst>
                                    </p:anim>
                                    <p:anim calcmode="lin" valueType="num">
                                      <p:cBhvr additive="base">
                                        <p:cTn id="1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4" fill="hold" nodeType="clickEffect">
                                  <p:stCondLst>
                                    <p:cond delay="0"/>
                                  </p:stCondLst>
                                  <p:childTnLst>
                                    <p:set>
                                      <p:cBhvr>
                                        <p:cTn id="118" dur="1" fill="hold">
                                          <p:stCondLst>
                                            <p:cond delay="0"/>
                                          </p:stCondLst>
                                        </p:cTn>
                                        <p:tgtEl>
                                          <p:spTgt spid="27"/>
                                        </p:tgtEl>
                                        <p:attrNameLst>
                                          <p:attrName>style.visibility</p:attrName>
                                        </p:attrNameLst>
                                      </p:cBhvr>
                                      <p:to>
                                        <p:strVal val="visible"/>
                                      </p:to>
                                    </p:set>
                                    <p:anim calcmode="lin" valueType="num">
                                      <p:cBhvr additive="base">
                                        <p:cTn id="119" dur="500" fill="hold"/>
                                        <p:tgtEl>
                                          <p:spTgt spid="27"/>
                                        </p:tgtEl>
                                        <p:attrNameLst>
                                          <p:attrName>ppt_x</p:attrName>
                                        </p:attrNameLst>
                                      </p:cBhvr>
                                      <p:tavLst>
                                        <p:tav tm="0">
                                          <p:val>
                                            <p:strVal val="#ppt_x"/>
                                          </p:val>
                                        </p:tav>
                                        <p:tav tm="100000">
                                          <p:val>
                                            <p:strVal val="#ppt_x"/>
                                          </p:val>
                                        </p:tav>
                                      </p:tavLst>
                                    </p:anim>
                                    <p:anim calcmode="lin" valueType="num">
                                      <p:cBhvr additive="base">
                                        <p:cTn id="12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2" grpId="0"/>
      <p:bldP spid="15" grpId="0"/>
    </p:bld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Text Box 33"/>
          <p:cNvSpPr txBox="1">
            <a:spLocks noChangeArrowheads="1"/>
          </p:cNvSpPr>
          <p:nvPr/>
        </p:nvSpPr>
        <p:spPr bwMode="auto">
          <a:xfrm>
            <a:off x="-97457" y="609600"/>
            <a:ext cx="9774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Error:</a:t>
            </a:r>
          </a:p>
        </p:txBody>
      </p:sp>
      <mc:AlternateContent xmlns:mc="http://schemas.openxmlformats.org/markup-compatibility/2006" xmlns:a14="http://schemas.microsoft.com/office/drawing/2010/main">
        <mc:Choice Requires="a14">
          <p:sp>
            <p:nvSpPr>
              <p:cNvPr id="31" name="Text Box 33">
                <a:extLst>
                  <a:ext uri="{FF2B5EF4-FFF2-40B4-BE49-F238E27FC236}">
                    <a16:creationId xmlns:a16="http://schemas.microsoft.com/office/drawing/2014/main" id="{9F4E25F2-6B57-4567-BBBA-961CCC04FD10}"/>
                  </a:ext>
                </a:extLst>
              </p:cNvPr>
              <p:cNvSpPr txBox="1">
                <a:spLocks noChangeArrowheads="1"/>
              </p:cNvSpPr>
              <p:nvPr/>
            </p:nvSpPr>
            <p:spPr bwMode="auto">
              <a:xfrm>
                <a:off x="-97457" y="1066800"/>
                <a:ext cx="9774857" cy="5636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ym typeface="Symbol" panose="05050102010706020507" pitchFamily="18" charset="2"/>
                  </a:rPr>
                  <a:t> </a:t>
                </a:r>
                <a14:m>
                  <m:oMath xmlns:m="http://schemas.openxmlformats.org/officeDocument/2006/math">
                    <m:nary>
                      <m:naryPr>
                        <m:chr m:val="∑"/>
                        <m:supHide m:val="on"/>
                        <m:ctrlPr>
                          <a:rPr lang="en-US" altLang="en-US" sz="2800" i="1" dirty="0">
                            <a:latin typeface="Cambria Math" panose="02040503050406030204" pitchFamily="18" charset="0"/>
                            <a:sym typeface="Symbol" panose="05050102010706020507" pitchFamily="18" charset="2"/>
                          </a:rPr>
                        </m:ctrlPr>
                      </m:naryPr>
                      <m:sub>
                        <m:r>
                          <m:rPr>
                            <m:brk m:alnAt="7"/>
                          </m:rPr>
                          <a:rPr lang="en-CA" altLang="en-US" sz="2800" i="1" dirty="0">
                            <a:latin typeface="Cambria Math" panose="02040503050406030204" pitchFamily="18" charset="0"/>
                            <a:sym typeface="Symbol" panose="05050102010706020507" pitchFamily="18" charset="2"/>
                          </a:rPr>
                          <m:t>𝑑</m:t>
                        </m:r>
                        <m:r>
                          <a:rPr lang="en-CA" altLang="en-US" sz="2800" i="1" dirty="0">
                            <a:latin typeface="Cambria Math" panose="02040503050406030204" pitchFamily="18" charset="0"/>
                            <a:sym typeface="Symbol" panose="05050102010706020507" pitchFamily="18" charset="2"/>
                          </a:rPr>
                          <m:t>=1..</m:t>
                        </m:r>
                        <m:r>
                          <a:rPr lang="en-CA" altLang="en-US" sz="2800" i="1" dirty="0">
                            <a:latin typeface="Cambria Math" panose="02040503050406030204" pitchFamily="18" charset="0"/>
                            <a:sym typeface="Symbol" panose="05050102010706020507" pitchFamily="18" charset="2"/>
                          </a:rPr>
                          <m:t>𝐷</m:t>
                        </m:r>
                      </m:sub>
                      <m:sup/>
                      <m:e>
                        <m:sSub>
                          <m:sSubPr>
                            <m:ctrlPr>
                              <a:rPr lang="en-US" altLang="en-US" sz="2800" i="1" dirty="0">
                                <a:latin typeface="Cambria Math" panose="02040503050406030204" pitchFamily="18" charset="0"/>
                                <a:sym typeface="Symbol" panose="05050102010706020507" pitchFamily="18" charset="2"/>
                              </a:rPr>
                            </m:ctrlPr>
                          </m:sSubPr>
                          <m:e>
                            <m:func>
                              <m:funcPr>
                                <m:ctrlPr>
                                  <a:rPr lang="en-US" altLang="en-US" sz="2800" i="1" dirty="0">
                                    <a:latin typeface="Cambria Math" panose="02040503050406030204" pitchFamily="18" charset="0"/>
                                    <a:sym typeface="Symbol" panose="05050102010706020507" pitchFamily="18" charset="2"/>
                                  </a:rPr>
                                </m:ctrlPr>
                              </m:funcPr>
                              <m:fName>
                                <m:r>
                                  <a:rPr lang="en-CA" altLang="en-US" sz="2800" i="1" dirty="0">
                                    <a:latin typeface="Cambria Math" panose="02040503050406030204" pitchFamily="18" charset="0"/>
                                    <a:sym typeface="Symbol" panose="05050102010706020507" pitchFamily="18" charset="2"/>
                                  </a:rPr>
                                  <m:t>−</m:t>
                                </m:r>
                                <m:r>
                                  <a:rPr lang="en-US" altLang="en-US" sz="2800" i="1" dirty="0">
                                    <a:latin typeface="Cambria Math" panose="02040503050406030204" pitchFamily="18" charset="0"/>
                                    <a:sym typeface="Symbol" panose="05050102010706020507" pitchFamily="18" charset="2"/>
                                  </a:rPr>
                                  <m:t>𝑙𝑜𝑔</m:t>
                                </m:r>
                              </m:fName>
                              <m:e>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smtClean="0">
                                        <a:solidFill>
                                          <a:srgbClr val="FF00FF"/>
                                        </a:solidFill>
                                        <a:latin typeface="Cambria Math" panose="02040503050406030204" pitchFamily="18" charset="0"/>
                                        <a:sym typeface="Symbol" panose="05050102010706020507" pitchFamily="18" charset="2"/>
                                      </a:rPr>
                                      <m:t>𝑑</m:t>
                                    </m:r>
                                    <m:r>
                                      <a:rPr lang="en-CA" altLang="en-US" sz="2800" i="1" dirty="0" smtClean="0">
                                        <a:solidFill>
                                          <a:srgbClr val="FF00FF"/>
                                        </a:solidFill>
                                        <a:latin typeface="Cambria Math" panose="02040503050406030204" pitchFamily="18" charset="0"/>
                                        <a:sym typeface="Symbol" panose="05050102010706020507" pitchFamily="18" charset="2"/>
                                      </a:rPr>
                                      <m:t>,</m:t>
                                    </m:r>
                                    <m:sSub>
                                      <m:sSubPr>
                                        <m:ctrlPr>
                                          <a:rPr lang="en-CA" altLang="en-US" sz="2800" i="1" dirty="0">
                                            <a:solidFill>
                                              <a:srgbClr val="FF00FF"/>
                                            </a:solidFill>
                                            <a:latin typeface="Cambria Math" panose="02040503050406030204" pitchFamily="18" charset="0"/>
                                            <a:sym typeface="Symbol" panose="05050102010706020507" pitchFamily="18" charset="2"/>
                                          </a:rPr>
                                        </m:ctrlPr>
                                      </m:sSubPr>
                                      <m:e>
                                        <m:r>
                                          <a:rPr lang="en-CA" altLang="en-US" sz="2800" i="1" dirty="0">
                                            <a:solidFill>
                                              <a:srgbClr val="FF00FF"/>
                                            </a:solidFill>
                                            <a:latin typeface="Cambria Math" panose="02040503050406030204" pitchFamily="18" charset="0"/>
                                            <a:sym typeface="Symbol" panose="05050102010706020507" pitchFamily="18" charset="2"/>
                                          </a:rPr>
                                          <m:t>𝑦</m:t>
                                        </m:r>
                                      </m:e>
                                      <m:sub>
                                        <m:r>
                                          <a:rPr lang="en-CA" altLang="en-US" sz="2800" i="1" dirty="0">
                                            <a:solidFill>
                                              <a:srgbClr val="FF00FF"/>
                                            </a:solidFill>
                                            <a:latin typeface="Cambria Math" panose="02040503050406030204" pitchFamily="18" charset="0"/>
                                            <a:sym typeface="Symbol" panose="05050102010706020507" pitchFamily="18" charset="2"/>
                                          </a:rPr>
                                          <m:t>𝑑</m:t>
                                        </m:r>
                                      </m:sub>
                                    </m:sSub>
                                  </m:sub>
                                </m:sSub>
                              </m:e>
                            </m:func>
                            <m:r>
                              <a:rPr lang="en-CA" altLang="en-US" sz="2800" i="1" dirty="0">
                                <a:latin typeface="Cambria Math" panose="02040503050406030204" pitchFamily="18" charset="0"/>
                                <a:sym typeface="Symbol" panose="05050102010706020507" pitchFamily="18" charset="2"/>
                              </a:rPr>
                              <m:t> </m:t>
                            </m:r>
                          </m:e>
                          <m:sub/>
                        </m:sSub>
                      </m:e>
                    </m:nary>
                  </m:oMath>
                </a14:m>
                <a:endParaRPr lang="en-CA" sz="2800" i="1" dirty="0"/>
              </a:p>
            </p:txBody>
          </p:sp>
        </mc:Choice>
        <mc:Fallback xmlns="">
          <p:sp>
            <p:nvSpPr>
              <p:cNvPr id="31" name="Text Box 33">
                <a:extLst>
                  <a:ext uri="{FF2B5EF4-FFF2-40B4-BE49-F238E27FC236}">
                    <a16:creationId xmlns:a16="http://schemas.microsoft.com/office/drawing/2014/main" id="{9F4E25F2-6B57-4567-BBBA-961CCC04FD10}"/>
                  </a:ext>
                </a:extLst>
              </p:cNvPr>
              <p:cNvSpPr txBox="1">
                <a:spLocks noRot="1" noChangeAspect="1" noMove="1" noResize="1" noEditPoints="1" noAdjustHandles="1" noChangeArrowheads="1" noChangeShapeType="1" noTextEdit="1"/>
              </p:cNvSpPr>
              <p:nvPr/>
            </p:nvSpPr>
            <p:spPr bwMode="auto">
              <a:xfrm>
                <a:off x="-97457" y="1066800"/>
                <a:ext cx="9774857" cy="563616"/>
              </a:xfrm>
              <a:prstGeom prst="rect">
                <a:avLst/>
              </a:prstGeom>
              <a:blipFill>
                <a:blip r:embed="rId3"/>
                <a:stretch>
                  <a:fillRect t="-10870" b="-2282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2" name="Text Box 33">
            <a:extLst>
              <a:ext uri="{FF2B5EF4-FFF2-40B4-BE49-F238E27FC236}">
                <a16:creationId xmlns:a16="http://schemas.microsoft.com/office/drawing/2014/main" id="{C0F1D173-F748-41A0-B61A-315E213DCF9E}"/>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sp>
        <p:nvSpPr>
          <p:cNvPr id="24" name="Rectangle 23">
            <a:extLst>
              <a:ext uri="{FF2B5EF4-FFF2-40B4-BE49-F238E27FC236}">
                <a16:creationId xmlns:a16="http://schemas.microsoft.com/office/drawing/2014/main" id="{47421449-2C15-4028-9577-DB0F4BD8535C}"/>
              </a:ext>
            </a:extLst>
          </p:cNvPr>
          <p:cNvSpPr/>
          <p:nvPr/>
        </p:nvSpPr>
        <p:spPr>
          <a:xfrm>
            <a:off x="1247067" y="2410973"/>
            <a:ext cx="5946213" cy="95410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Funny!</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lang="en-US" altLang="en-US" dirty="0">
                <a:solidFill>
                  <a:srgbClr val="FFFFFF"/>
                </a:solidFill>
                <a:cs typeface="Times New Roman" panose="02020603050405020304" pitchFamily="18" charset="0"/>
                <a:sym typeface="Symbol" panose="05050102010706020507" pitchFamily="18" charset="2"/>
              </a:rPr>
              <a:t>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his</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measure error </a:t>
            </a:r>
          </a:p>
          <a:p>
            <a:pPr marL="0" marR="0" lvl="0" indent="0" algn="ctr" defTabSz="914400" rtl="0" eaLnBrk="1" fontAlgn="base" latinLnBrk="0" hangingPunct="1">
              <a:lnSpc>
                <a:spcPct val="100000"/>
              </a:lnSpc>
              <a:spcBef>
                <a:spcPct val="0"/>
              </a:spcBef>
              <a:spcAft>
                <a:spcPct val="0"/>
              </a:spcAft>
              <a:buClrTx/>
              <a:buSzTx/>
              <a:buFontTx/>
              <a:buNone/>
              <a:tabLst/>
              <a:defRPr/>
            </a:pPr>
            <a:r>
              <a:rPr lang="en-US" altLang="en-US" dirty="0">
                <a:solidFill>
                  <a:srgbClr val="FFFFFF"/>
                </a:solidFill>
                <a:cs typeface="Times New Roman" panose="02020603050405020304" pitchFamily="18" charset="0"/>
                <a:sym typeface="Symbol" panose="05050102010706020507" pitchFamily="18" charset="2"/>
              </a:rPr>
              <a:t>is oddly similar </a:t>
            </a:r>
            <a:r>
              <a:rPr kumimoji="0" lang="en-US" altLang="en-US" sz="2800" b="0" i="0" u="none" strike="noStrike" kern="1200" cap="none" spc="0" normalizeH="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to mean square error.</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5" name="Group 24">
            <a:extLst>
              <a:ext uri="{FF2B5EF4-FFF2-40B4-BE49-F238E27FC236}">
                <a16:creationId xmlns:a16="http://schemas.microsoft.com/office/drawing/2014/main" id="{29B54607-58FB-4A2B-9377-45D8C5A3869A}"/>
              </a:ext>
            </a:extLst>
          </p:cNvPr>
          <p:cNvGrpSpPr/>
          <p:nvPr/>
        </p:nvGrpSpPr>
        <p:grpSpPr>
          <a:xfrm>
            <a:off x="1524000" y="3200400"/>
            <a:ext cx="5805054" cy="726995"/>
            <a:chOff x="3034146" y="3505200"/>
            <a:chExt cx="5805054" cy="726995"/>
          </a:xfrm>
        </p:grpSpPr>
        <mc:AlternateContent xmlns:mc="http://schemas.openxmlformats.org/markup-compatibility/2006" xmlns:a14="http://schemas.microsoft.com/office/drawing/2010/main">
          <mc:Choice Requires="a14">
            <p:sp>
              <p:nvSpPr>
                <p:cNvPr id="33" name="TextBox 32">
                  <a:extLst>
                    <a:ext uri="{FF2B5EF4-FFF2-40B4-BE49-F238E27FC236}">
                      <a16:creationId xmlns:a16="http://schemas.microsoft.com/office/drawing/2014/main" id="{FA9C829B-7119-4C25-B3D0-47A2592CDA71}"/>
                    </a:ext>
                  </a:extLst>
                </p:cNvPr>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3" name="TextBox 32">
                  <a:extLst>
                    <a:ext uri="{FF2B5EF4-FFF2-40B4-BE49-F238E27FC236}">
                      <a16:creationId xmlns:a16="http://schemas.microsoft.com/office/drawing/2014/main" id="{FA9C829B-7119-4C25-B3D0-47A2592CDA71}"/>
                    </a:ext>
                  </a:extLst>
                </p:cNvPr>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4"/>
                  <a:stretch>
                    <a:fillRect/>
                  </a:stretch>
                </a:blipFill>
              </p:spPr>
              <p:txBody>
                <a:bodyPr/>
                <a:lstStyle/>
                <a:p>
                  <a:r>
                    <a:rPr lang="en-US">
                      <a:noFill/>
                    </a:rPr>
                    <a:t> </a:t>
                  </a:r>
                </a:p>
              </p:txBody>
            </p:sp>
          </mc:Fallback>
        </mc:AlternateContent>
        <p:sp>
          <p:nvSpPr>
            <p:cNvPr id="35" name="Text Box 33">
              <a:extLst>
                <a:ext uri="{FF2B5EF4-FFF2-40B4-BE49-F238E27FC236}">
                  <a16:creationId xmlns:a16="http://schemas.microsoft.com/office/drawing/2014/main" id="{D3413C6E-EFCA-490E-9C00-00449B8E7724}"/>
                </a:ext>
              </a:extLst>
            </p:cNvPr>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38" name="TextBox 37">
                  <a:extLst>
                    <a:ext uri="{FF2B5EF4-FFF2-40B4-BE49-F238E27FC236}">
                      <a16:creationId xmlns:a16="http://schemas.microsoft.com/office/drawing/2014/main" id="{016F294A-9C26-4298-8C57-DDCF7E122C6C}"/>
                    </a:ext>
                  </a:extLst>
                </p:cNvPr>
                <p:cNvSpPr txBox="1"/>
                <p:nvPr/>
              </p:nvSpPr>
              <p:spPr>
                <a:xfrm>
                  <a:off x="4931845" y="3647420"/>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38" name="TextBox 37">
                  <a:extLst>
                    <a:ext uri="{FF2B5EF4-FFF2-40B4-BE49-F238E27FC236}">
                      <a16:creationId xmlns:a16="http://schemas.microsoft.com/office/drawing/2014/main" id="{016F294A-9C26-4298-8C57-DDCF7E122C6C}"/>
                    </a:ext>
                  </a:extLst>
                </p:cNvPr>
                <p:cNvSpPr txBox="1">
                  <a:spLocks noRot="1" noChangeAspect="1" noMove="1" noResize="1" noEditPoints="1" noAdjustHandles="1" noChangeArrowheads="1" noChangeShapeType="1" noTextEdit="1"/>
                </p:cNvSpPr>
                <p:nvPr/>
              </p:nvSpPr>
              <p:spPr>
                <a:xfrm>
                  <a:off x="4931845" y="3647420"/>
                  <a:ext cx="1773755" cy="492443"/>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0" name="Rectangle 39">
                  <a:extLst>
                    <a:ext uri="{FF2B5EF4-FFF2-40B4-BE49-F238E27FC236}">
                      <a16:creationId xmlns:a16="http://schemas.microsoft.com/office/drawing/2014/main" id="{F5D73C63-1275-4A9D-BB52-5E47CE445261}"/>
                    </a:ext>
                  </a:extLst>
                </p:cNvPr>
                <p:cNvSpPr/>
                <p:nvPr/>
              </p:nvSpPr>
              <p:spPr>
                <a:xfrm>
                  <a:off x="3034146" y="3647420"/>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a:solidFill>
                                <a:srgbClr val="66FF33"/>
                              </a:solidFill>
                              <a:latin typeface="Cambria Math" panose="02040503050406030204" pitchFamily="18" charset="0"/>
                            </a:rPr>
                          </m:ctrlPr>
                        </m:accPr>
                        <m:e>
                          <m:r>
                            <a:rPr lang="en-CA" altLang="en-US" sz="3200" i="1" dirty="0">
                              <a:solidFill>
                                <a:srgbClr val="66FF33"/>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40" name="Rectangle 39">
                  <a:extLst>
                    <a:ext uri="{FF2B5EF4-FFF2-40B4-BE49-F238E27FC236}">
                      <a16:creationId xmlns:a16="http://schemas.microsoft.com/office/drawing/2014/main" id="{F5D73C63-1275-4A9D-BB52-5E47CE445261}"/>
                    </a:ext>
                  </a:extLst>
                </p:cNvPr>
                <p:cNvSpPr>
                  <a:spLocks noRot="1" noChangeAspect="1" noMove="1" noResize="1" noEditPoints="1" noAdjustHandles="1" noChangeArrowheads="1" noChangeShapeType="1" noTextEdit="1"/>
                </p:cNvSpPr>
                <p:nvPr/>
              </p:nvSpPr>
              <p:spPr>
                <a:xfrm>
                  <a:off x="3034146" y="3647420"/>
                  <a:ext cx="2590800" cy="584775"/>
                </a:xfrm>
                <a:prstGeom prst="rect">
                  <a:avLst/>
                </a:prstGeom>
                <a:blipFill>
                  <a:blip r:embed="rId6"/>
                  <a:stretch>
                    <a:fillRect t="-14583" b="-32292"/>
                  </a:stretch>
                </a:blipFill>
              </p:spPr>
              <p:txBody>
                <a:bodyPr/>
                <a:lstStyle/>
                <a:p>
                  <a:r>
                    <a:rPr lang="en-US">
                      <a:noFill/>
                    </a:rPr>
                    <a:t> </a:t>
                  </a:r>
                </a:p>
              </p:txBody>
            </p:sp>
          </mc:Fallback>
        </mc:AlternateContent>
      </p:grpSp>
      <p:sp>
        <p:nvSpPr>
          <p:cNvPr id="41" name="Rectangle 40">
            <a:extLst>
              <a:ext uri="{FF2B5EF4-FFF2-40B4-BE49-F238E27FC236}">
                <a16:creationId xmlns:a16="http://schemas.microsoft.com/office/drawing/2014/main" id="{FD0C53CB-C8C9-462C-8778-9D810284E1DC}"/>
              </a:ext>
            </a:extLst>
          </p:cNvPr>
          <p:cNvSpPr/>
          <p:nvPr/>
        </p:nvSpPr>
        <p:spPr>
          <a:xfrm>
            <a:off x="1535241" y="3998893"/>
            <a:ext cx="5946213" cy="830997"/>
          </a:xfrm>
          <a:prstGeom prst="rect">
            <a:avLst/>
          </a:prstGeom>
        </p:spPr>
        <p:txBody>
          <a:bodyPr wrap="square">
            <a:spAutoFit/>
          </a:bodyPr>
          <a:lstStyle/>
          <a:p>
            <a:pPr algn="ctr">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See </a:t>
            </a:r>
            <a:r>
              <a:rPr lang="en-US" sz="2400" dirty="0">
                <a:solidFill>
                  <a:schemeClr val="tx2"/>
                </a:solidFill>
              </a:rPr>
              <a:t>Conditional Log-Likelihood </a:t>
            </a:r>
            <a:br>
              <a:rPr lang="en-US" sz="2400" dirty="0">
                <a:solidFill>
                  <a:schemeClr val="tx2"/>
                </a:solidFill>
              </a:rPr>
            </a:br>
            <a:r>
              <a:rPr lang="en-US" sz="2400" dirty="0">
                <a:solidFill>
                  <a:schemeClr val="tx2"/>
                </a:solidFill>
              </a:rPr>
              <a:t>and Mean Squared Error</a:t>
            </a:r>
            <a:endParaRPr lang="en-US" sz="2400" b="1" dirty="0">
              <a:solidFill>
                <a:schemeClr val="tx2"/>
              </a:solidFill>
              <a:effectLst>
                <a:outerShdw blurRad="38100" dist="38100" dir="2700000" algn="tl">
                  <a:srgbClr val="000000"/>
                </a:outerShdw>
              </a:effectLst>
              <a:latin typeface="Arial Rounded MT Bold" pitchFamily="34" charset="0"/>
            </a:endParaRPr>
          </a:p>
        </p:txBody>
      </p:sp>
    </p:spTree>
    <p:extLst>
      <p:ext uri="{BB962C8B-B14F-4D97-AF65-F5344CB8AC3E}">
        <p14:creationId xmlns:p14="http://schemas.microsoft.com/office/powerpoint/2010/main" val="4138916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ppt_x"/>
                                          </p:val>
                                        </p:tav>
                                        <p:tav tm="100000">
                                          <p:val>
                                            <p:strVal val="#ppt_x"/>
                                          </p:val>
                                        </p:tav>
                                      </p:tavLst>
                                    </p:anim>
                                    <p:anim calcmode="lin" valueType="num">
                                      <p:cBhvr additive="base">
                                        <p:cTn id="8" dur="500" fill="hold"/>
                                        <p:tgtEl>
                                          <p:spTgt spid="2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ppt_x"/>
                                          </p:val>
                                        </p:tav>
                                        <p:tav tm="100000">
                                          <p:val>
                                            <p:strVal val="#ppt_x"/>
                                          </p:val>
                                        </p:tav>
                                      </p:tavLst>
                                    </p:anim>
                                    <p:anim calcmode="lin" valueType="num">
                                      <p:cBhvr additive="base">
                                        <p:cTn id="18" dur="500" fill="hold"/>
                                        <p:tgtEl>
                                          <p:spTgt spid="4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41" grpId="0"/>
    </p:bld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38499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384995"/>
              </a:xfrm>
              <a:prstGeom prst="rect">
                <a:avLst/>
              </a:prstGeom>
              <a:blipFill>
                <a:blip r:embed="rId4"/>
                <a:stretch>
                  <a:fillRect t="-4405" b="-1145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3" name="Group 2">
            <a:extLst>
              <a:ext uri="{FF2B5EF4-FFF2-40B4-BE49-F238E27FC236}">
                <a16:creationId xmlns:a16="http://schemas.microsoft.com/office/drawing/2014/main" id="{5376B8E6-0E35-467A-AF67-7D30E380369F}"/>
              </a:ext>
            </a:extLst>
          </p:cNvPr>
          <p:cNvGrpSpPr/>
          <p:nvPr/>
        </p:nvGrpSpPr>
        <p:grpSpPr>
          <a:xfrm>
            <a:off x="76200" y="2996625"/>
            <a:ext cx="6911065" cy="3784192"/>
            <a:chOff x="76200" y="2996625"/>
            <a:chExt cx="6911065" cy="3784192"/>
          </a:xfrm>
        </p:grpSpPr>
        <p:grpSp>
          <p:nvGrpSpPr>
            <p:cNvPr id="280" name="Group 279"/>
            <p:cNvGrpSpPr/>
            <p:nvPr/>
          </p:nvGrpSpPr>
          <p:grpSpPr>
            <a:xfrm>
              <a:off x="76200" y="3504217"/>
              <a:ext cx="6911065" cy="3276600"/>
              <a:chOff x="76200" y="3504217"/>
              <a:chExt cx="6911065" cy="3276600"/>
            </a:xfrm>
          </p:grpSpPr>
          <p:sp>
            <p:nvSpPr>
              <p:cNvPr id="281" name="Rectangle 28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282" name="Rectangle 28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283" name="Group 282"/>
              <p:cNvGrpSpPr/>
              <p:nvPr/>
            </p:nvGrpSpPr>
            <p:grpSpPr>
              <a:xfrm>
                <a:off x="94638" y="3504217"/>
                <a:ext cx="6892627" cy="3276600"/>
                <a:chOff x="76199" y="3505200"/>
                <a:chExt cx="6892627" cy="3276600"/>
              </a:xfrm>
            </p:grpSpPr>
            <p:sp>
              <p:nvSpPr>
                <p:cNvPr id="284" name="TextBox 28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85" name="Group 284"/>
                <p:cNvGrpSpPr/>
                <p:nvPr/>
              </p:nvGrpSpPr>
              <p:grpSpPr>
                <a:xfrm>
                  <a:off x="76199" y="3505200"/>
                  <a:ext cx="6892627" cy="3276600"/>
                  <a:chOff x="76199" y="3505200"/>
                  <a:chExt cx="6892627" cy="3276600"/>
                </a:xfrm>
              </p:grpSpPr>
              <p:sp>
                <p:nvSpPr>
                  <p:cNvPr id="287" name="Rectangle 28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88" name="Group 287"/>
                  <p:cNvGrpSpPr/>
                  <p:nvPr/>
                </p:nvGrpSpPr>
                <p:grpSpPr>
                  <a:xfrm>
                    <a:off x="2092026" y="4505419"/>
                    <a:ext cx="3775373" cy="1980421"/>
                    <a:chOff x="2092026" y="4505419"/>
                    <a:chExt cx="3775373" cy="1980421"/>
                  </a:xfrm>
                </p:grpSpPr>
                <p:sp>
                  <p:nvSpPr>
                    <p:cNvPr id="299" name="Rectangle 298"/>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300" name="Rectangle 299"/>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301" name="TextBox 300"/>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2" name="TextBox 301"/>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3" name="TextBox 302"/>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4" name="TextBox 303"/>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5" name="TextBox 304"/>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6" name="TextBox 305"/>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7" name="TextBox 306"/>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8" name="TextBox 307"/>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9" name="TextBox 308"/>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10" name="TextBox 309"/>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9" name="Group 288"/>
                  <p:cNvGrpSpPr/>
                  <p:nvPr/>
                </p:nvGrpSpPr>
                <p:grpSpPr>
                  <a:xfrm>
                    <a:off x="76199" y="4038600"/>
                    <a:ext cx="5529615" cy="2057400"/>
                    <a:chOff x="76199" y="4038600"/>
                    <a:chExt cx="5529615" cy="2057400"/>
                  </a:xfrm>
                </p:grpSpPr>
                <p:sp>
                  <p:nvSpPr>
                    <p:cNvPr id="290" name="Rectangle 28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291" name="Straight Connector 29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2" name="Straight Connector 291"/>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293" name="Straight Connector 292"/>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294" name="Straight Connector 293"/>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295" name="Straight Connector 29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6" name="Straight Connector 295"/>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7" name="Straight Connector 296"/>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8" name="Straight Connector 297"/>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286" name="TextBox 28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2379301" y="5072234"/>
              <a:ext cx="2502237" cy="709490"/>
              <a:chOff x="2379301" y="5072234"/>
              <a:chExt cx="2502237" cy="709490"/>
            </a:xfrm>
          </p:grpSpPr>
          <p:grpSp>
            <p:nvGrpSpPr>
              <p:cNvPr id="311" name="Group 310"/>
              <p:cNvGrpSpPr/>
              <p:nvPr/>
            </p:nvGrpSpPr>
            <p:grpSpPr>
              <a:xfrm>
                <a:off x="2379301" y="5072234"/>
                <a:ext cx="2502237" cy="709490"/>
                <a:chOff x="2812059" y="5172124"/>
                <a:chExt cx="2502237" cy="709490"/>
              </a:xfrm>
            </p:grpSpPr>
            <p:cxnSp>
              <p:nvCxnSpPr>
                <p:cNvPr id="312" name="Straight Connector 311"/>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313" name="Straight Connector 312"/>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314" name="Oval 313"/>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6" name="Rectangle 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7" name="Group 6"/>
            <p:cNvGrpSpPr/>
            <p:nvPr/>
          </p:nvGrpSpPr>
          <p:grpSpPr>
            <a:xfrm>
              <a:off x="2277122" y="5245944"/>
              <a:ext cx="2329214" cy="850056"/>
              <a:chOff x="1863136" y="5169744"/>
              <a:chExt cx="2329214" cy="850056"/>
            </a:xfrm>
          </p:grpSpPr>
          <p:grpSp>
            <p:nvGrpSpPr>
              <p:cNvPr id="326" name="Group 325"/>
              <p:cNvGrpSpPr/>
              <p:nvPr/>
            </p:nvGrpSpPr>
            <p:grpSpPr>
              <a:xfrm>
                <a:off x="1863136" y="5169744"/>
                <a:ext cx="2329214" cy="652000"/>
                <a:chOff x="2143494" y="5057816"/>
                <a:chExt cx="2329214" cy="652000"/>
              </a:xfrm>
            </p:grpSpPr>
            <p:cxnSp>
              <p:nvCxnSpPr>
                <p:cNvPr id="327" name="Straight Connector 326"/>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28" name="Straight Connector 327"/>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29" name="Oval 328"/>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330" name="Rectangle 329"/>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315" name="Group 314"/>
            <p:cNvGrpSpPr/>
            <p:nvPr/>
          </p:nvGrpSpPr>
          <p:grpSpPr>
            <a:xfrm>
              <a:off x="2943372" y="4664982"/>
              <a:ext cx="142875" cy="744826"/>
              <a:chOff x="3377327" y="4762250"/>
              <a:chExt cx="142875" cy="744826"/>
            </a:xfrm>
          </p:grpSpPr>
          <p:cxnSp>
            <p:nvCxnSpPr>
              <p:cNvPr id="316" name="Straight Connector 315"/>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317" name="Picture 316"/>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322" name="Group 321"/>
            <p:cNvGrpSpPr/>
            <p:nvPr/>
          </p:nvGrpSpPr>
          <p:grpSpPr>
            <a:xfrm>
              <a:off x="3505847" y="5054516"/>
              <a:ext cx="142875" cy="575989"/>
              <a:chOff x="3377327" y="4931088"/>
              <a:chExt cx="142875" cy="575989"/>
            </a:xfrm>
          </p:grpSpPr>
          <p:cxnSp>
            <p:nvCxnSpPr>
              <p:cNvPr id="323" name="Straight Connector 322"/>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324" name="Picture 323"/>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78" name="Rectangle 77"/>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grpSp>
      <mc:AlternateContent xmlns:mc="http://schemas.openxmlformats.org/markup-compatibility/2006" xmlns:a14="http://schemas.microsoft.com/office/drawing/2010/main">
        <mc:Choice Requires="a14">
          <p:sp>
            <p:nvSpPr>
              <p:cNvPr id="76" name="TextBox 75">
                <a:extLst>
                  <a:ext uri="{FF2B5EF4-FFF2-40B4-BE49-F238E27FC236}">
                    <a16:creationId xmlns:a16="http://schemas.microsoft.com/office/drawing/2014/main" id="{75FCA1D7-2267-40CB-BD9A-CA66A5017191}"/>
                  </a:ext>
                </a:extLst>
              </p:cNvPr>
              <p:cNvSpPr txBox="1"/>
              <p:nvPr/>
            </p:nvSpPr>
            <p:spPr>
              <a:xfrm>
                <a:off x="1676400" y="1502304"/>
                <a:ext cx="4211538" cy="471283"/>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a:t>
                </a:r>
                <a14:m>
                  <m:oMath xmlns:m="http://schemas.openxmlformats.org/officeDocument/2006/math">
                    <m:nary>
                      <m:naryPr>
                        <m:chr m:val="∑"/>
                        <m:supHide m:val="on"/>
                        <m:ctrlPr>
                          <a:rPr lang="en-US" altLang="en-US" i="1" dirty="0">
                            <a:latin typeface="Cambria Math" panose="02040503050406030204" pitchFamily="18" charset="0"/>
                            <a:sym typeface="Symbol" panose="05050102010706020507" pitchFamily="18" charset="2"/>
                          </a:rPr>
                        </m:ctrlPr>
                      </m:naryPr>
                      <m:sub>
                        <m:r>
                          <m:rPr>
                            <m:brk m:alnAt="7"/>
                          </m:rPr>
                          <a:rPr lang="en-CA" altLang="en-US" i="1" dirty="0">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=1..</m:t>
                        </m:r>
                        <m:r>
                          <a:rPr lang="en-CA" altLang="en-US" i="1" dirty="0">
                            <a:latin typeface="Cambria Math" panose="02040503050406030204" pitchFamily="18" charset="0"/>
                            <a:sym typeface="Symbol" panose="05050102010706020507" pitchFamily="18" charset="2"/>
                          </a:rPr>
                          <m:t>𝐷</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CA" altLang="en-US" i="1" dirty="0">
                                    <a:latin typeface="Cambria Math" panose="02040503050406030204" pitchFamily="18" charset="0"/>
                                    <a:sym typeface="Symbol" panose="05050102010706020507" pitchFamily="18" charset="2"/>
                                  </a:rPr>
                                  <m:t>−</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smtClean="0">
                                        <a:solidFill>
                                          <a:srgbClr val="FF00FF"/>
                                        </a:solidFill>
                                        <a:latin typeface="Cambria Math" panose="02040503050406030204" pitchFamily="18" charset="0"/>
                                        <a:sym typeface="Symbol" panose="05050102010706020507" pitchFamily="18" charset="2"/>
                                      </a:rPr>
                                      <m:t>𝑑</m:t>
                                    </m:r>
                                    <m:r>
                                      <a:rPr lang="en-CA" altLang="en-US" i="1" dirty="0" smtClean="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𝑑</m:t>
                                        </m:r>
                                      </m:sub>
                                    </m:sSub>
                                  </m:sub>
                                </m:sSub>
                              </m:e>
                            </m:func>
                            <m:r>
                              <a:rPr lang="en-CA" altLang="en-US" i="1" dirty="0">
                                <a:latin typeface="Cambria Math" panose="02040503050406030204" pitchFamily="18" charset="0"/>
                                <a:sym typeface="Symbol" panose="05050102010706020507" pitchFamily="18" charset="2"/>
                              </a:rPr>
                              <m:t> </m:t>
                            </m:r>
                          </m:e>
                          <m:sub/>
                        </m:sSub>
                      </m:e>
                    </m:nary>
                  </m:oMath>
                </a14:m>
                <a:endParaRPr lang="en-CA" i="1" dirty="0"/>
              </a:p>
            </p:txBody>
          </p:sp>
        </mc:Choice>
        <mc:Fallback xmlns="">
          <p:sp>
            <p:nvSpPr>
              <p:cNvPr id="76" name="TextBox 75">
                <a:extLst>
                  <a:ext uri="{FF2B5EF4-FFF2-40B4-BE49-F238E27FC236}">
                    <a16:creationId xmlns:a16="http://schemas.microsoft.com/office/drawing/2014/main" id="{75FCA1D7-2267-40CB-BD9A-CA66A5017191}"/>
                  </a:ext>
                </a:extLst>
              </p:cNvPr>
              <p:cNvSpPr txBox="1">
                <a:spLocks noRot="1" noChangeAspect="1" noMove="1" noResize="1" noEditPoints="1" noAdjustHandles="1" noChangeArrowheads="1" noChangeShapeType="1" noTextEdit="1"/>
              </p:cNvSpPr>
              <p:nvPr/>
            </p:nvSpPr>
            <p:spPr>
              <a:xfrm>
                <a:off x="1676400" y="1502304"/>
                <a:ext cx="4211538" cy="471283"/>
              </a:xfrm>
              <a:prstGeom prst="rect">
                <a:avLst/>
              </a:prstGeom>
              <a:blipFill>
                <a:blip r:embed="rId11"/>
                <a:stretch>
                  <a:fillRect l="-5065" t="-23077" b="-35897"/>
                </a:stretch>
              </a:blipFill>
            </p:spPr>
            <p:txBody>
              <a:bodyPr/>
              <a:lstStyle/>
              <a:p>
                <a:r>
                  <a:rPr lang="en-US">
                    <a:noFill/>
                  </a:rPr>
                  <a:t> </a:t>
                </a:r>
              </a:p>
            </p:txBody>
          </p:sp>
        </mc:Fallback>
      </mc:AlternateContent>
      <p:sp>
        <p:nvSpPr>
          <p:cNvPr id="57" name="Text Box 33">
            <a:extLst>
              <a:ext uri="{FF2B5EF4-FFF2-40B4-BE49-F238E27FC236}">
                <a16:creationId xmlns:a16="http://schemas.microsoft.com/office/drawing/2014/main" id="{6A7FBCBD-FADE-4EA3-B45B-7F34B74FB078}"/>
              </a:ext>
            </a:extLst>
          </p:cNvPr>
          <p:cNvSpPr txBox="1">
            <a:spLocks noChangeArrowheads="1"/>
          </p:cNvSpPr>
          <p:nvPr/>
        </p:nvSpPr>
        <p:spPr bwMode="auto">
          <a:xfrm>
            <a:off x="6536818" y="-12700"/>
            <a:ext cx="279861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Review</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4986655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7">
                                            <p:txEl>
                                              <p:pRg st="0" end="0"/>
                                            </p:txEl>
                                          </p:spTgt>
                                        </p:tgtEl>
                                        <p:attrNameLst>
                                          <p:attrName>style.visibility</p:attrName>
                                        </p:attrNameLst>
                                      </p:cBhvr>
                                      <p:to>
                                        <p:strVal val="visible"/>
                                      </p:to>
                                    </p:set>
                                    <p:anim calcmode="lin" valueType="num">
                                      <p:cBhvr additive="base">
                                        <p:cTn id="13" dur="500" fill="hold"/>
                                        <p:tgtEl>
                                          <p:spTgt spid="6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7">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ppt_x"/>
                                          </p:val>
                                        </p:tav>
                                        <p:tav tm="100000">
                                          <p:val>
                                            <p:strVal val="#ppt_x"/>
                                          </p:val>
                                        </p:tav>
                                      </p:tavLst>
                                    </p:anim>
                                    <p:anim calcmode="lin" valueType="num">
                                      <p:cBhvr additive="base">
                                        <p:cTn id="1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7">
                                            <p:txEl>
                                              <p:pRg st="1" end="1"/>
                                            </p:txEl>
                                          </p:spTgt>
                                        </p:tgtEl>
                                        <p:attrNameLst>
                                          <p:attrName>style.visibility</p:attrName>
                                        </p:attrNameLst>
                                      </p:cBhvr>
                                      <p:to>
                                        <p:strVal val="visible"/>
                                      </p:to>
                                    </p:set>
                                    <p:anim calcmode="lin" valueType="num">
                                      <p:cBhvr additive="base">
                                        <p:cTn id="23" dur="500" fill="hold"/>
                                        <p:tgtEl>
                                          <p:spTgt spid="67">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7">
                                            <p:txEl>
                                              <p:pRg st="2" end="2"/>
                                            </p:txEl>
                                          </p:spTgt>
                                        </p:tgtEl>
                                        <p:attrNameLst>
                                          <p:attrName>style.visibility</p:attrName>
                                        </p:attrNameLst>
                                      </p:cBhvr>
                                      <p:to>
                                        <p:strVal val="visible"/>
                                      </p:to>
                                    </p:set>
                                    <p:anim calcmode="lin" valueType="num">
                                      <p:cBhvr additive="base">
                                        <p:cTn id="29" dur="500" fill="hold"/>
                                        <p:tgtEl>
                                          <p:spTgt spid="67">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7">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76"/>
                                        </p:tgtEl>
                                        <p:attrNameLst>
                                          <p:attrName>style.visibility</p:attrName>
                                        </p:attrNameLst>
                                      </p:cBhvr>
                                      <p:to>
                                        <p:strVal val="visible"/>
                                      </p:to>
                                    </p:set>
                                    <p:anim calcmode="lin" valueType="num">
                                      <p:cBhvr additive="base">
                                        <p:cTn id="33" dur="500" fill="hold"/>
                                        <p:tgtEl>
                                          <p:spTgt spid="76"/>
                                        </p:tgtEl>
                                        <p:attrNameLst>
                                          <p:attrName>ppt_x</p:attrName>
                                        </p:attrNameLst>
                                      </p:cBhvr>
                                      <p:tavLst>
                                        <p:tav tm="0">
                                          <p:val>
                                            <p:strVal val="#ppt_x"/>
                                          </p:val>
                                        </p:tav>
                                        <p:tav tm="100000">
                                          <p:val>
                                            <p:strVal val="#ppt_x"/>
                                          </p:val>
                                        </p:tav>
                                      </p:tavLst>
                                    </p:anim>
                                    <p:anim calcmode="lin" valueType="num">
                                      <p:cBhvr additive="base">
                                        <p:cTn id="34" dur="500" fill="hold"/>
                                        <p:tgtEl>
                                          <p:spTgt spid="76"/>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3"/>
                                        </p:tgtEl>
                                        <p:attrNameLst>
                                          <p:attrName>style.visibility</p:attrName>
                                        </p:attrNameLst>
                                      </p:cBhvr>
                                      <p:to>
                                        <p:strVal val="visible"/>
                                      </p:to>
                                    </p:set>
                                    <p:anim calcmode="lin" valueType="num">
                                      <p:cBhvr additive="base">
                                        <p:cTn id="39" dur="500" fill="hold"/>
                                        <p:tgtEl>
                                          <p:spTgt spid="3"/>
                                        </p:tgtEl>
                                        <p:attrNameLst>
                                          <p:attrName>ppt_x</p:attrName>
                                        </p:attrNameLst>
                                      </p:cBhvr>
                                      <p:tavLst>
                                        <p:tav tm="0">
                                          <p:val>
                                            <p:strVal val="#ppt_x"/>
                                          </p:val>
                                        </p:tav>
                                        <p:tav tm="100000">
                                          <p:val>
                                            <p:strVal val="#ppt_x"/>
                                          </p:val>
                                        </p:tav>
                                      </p:tavLst>
                                    </p:anim>
                                    <p:anim calcmode="lin" valueType="num">
                                      <p:cBhvr additive="base">
                                        <p:cTn id="4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6" grpId="0"/>
      <p:bldP spid="57"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5" name="Group 4"/>
          <p:cNvGrpSpPr/>
          <p:nvPr/>
        </p:nvGrpSpPr>
        <p:grpSpPr>
          <a:xfrm>
            <a:off x="3200400" y="609600"/>
            <a:ext cx="2880000" cy="2384812"/>
            <a:chOff x="3200400" y="3842990"/>
            <a:chExt cx="2880000" cy="2384812"/>
          </a:xfrm>
        </p:grpSpPr>
        <p:pic>
          <p:nvPicPr>
            <p:cNvPr id="4104" name="Picture 8"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842990"/>
              <a:ext cx="2880000" cy="1620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276600" y="5396805"/>
              <a:ext cx="2590800" cy="830997"/>
            </a:xfrm>
            <a:prstGeom prst="rect">
              <a:avLst/>
            </a:prstGeom>
          </p:spPr>
          <p:txBody>
            <a:bodyPr wrap="square">
              <a:spAutoFit/>
            </a:bodyPr>
            <a:lstStyle/>
            <a:p>
              <a:pPr algn="ctr"/>
              <a:r>
                <a:rPr lang="en-US" sz="2400" dirty="0">
                  <a:cs typeface="Times New Roman" panose="02020603050405020304" pitchFamily="18" charset="0"/>
                </a:rPr>
                <a:t>2011 IBM's Watson wins Jeopardy! </a:t>
              </a:r>
              <a:endParaRPr lang="en-CA" sz="2400" dirty="0">
                <a:cs typeface="Times New Roman" panose="02020603050405020304" pitchFamily="18" charset="0"/>
              </a:endParaRPr>
            </a:p>
          </p:txBody>
        </p:sp>
      </p:grpSp>
      <p:grpSp>
        <p:nvGrpSpPr>
          <p:cNvPr id="4" name="Group 3"/>
          <p:cNvGrpSpPr/>
          <p:nvPr/>
        </p:nvGrpSpPr>
        <p:grpSpPr>
          <a:xfrm>
            <a:off x="168000" y="692851"/>
            <a:ext cx="2880000" cy="2431349"/>
            <a:chOff x="168000" y="3809848"/>
            <a:chExt cx="2880000" cy="2431349"/>
          </a:xfrm>
        </p:grpSpPr>
        <p:pic>
          <p:nvPicPr>
            <p:cNvPr id="4100" name="Picture 4" descr="Image result for artificial intelligence accelerato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000" y="3809848"/>
              <a:ext cx="2880000" cy="162782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228600" y="5410200"/>
              <a:ext cx="2590800" cy="830997"/>
            </a:xfrm>
            <a:prstGeom prst="rect">
              <a:avLst/>
            </a:prstGeom>
          </p:spPr>
          <p:txBody>
            <a:bodyPr wrap="square">
              <a:spAutoFit/>
            </a:bodyPr>
            <a:lstStyle/>
            <a:p>
              <a:pPr algn="ctr"/>
              <a:r>
                <a:rPr lang="en-US" sz="2400" dirty="0">
                  <a:cs typeface="Times New Roman" panose="02020603050405020304" pitchFamily="18" charset="0"/>
                </a:rPr>
                <a:t>1996 Deep Blue wins chess </a:t>
              </a:r>
              <a:endParaRPr lang="en-CA" sz="2400" dirty="0">
                <a:cs typeface="Times New Roman" panose="02020603050405020304" pitchFamily="18" charset="0"/>
              </a:endParaRPr>
            </a:p>
          </p:txBody>
        </p:sp>
      </p:grpSp>
      <p:pic>
        <p:nvPicPr>
          <p:cNvPr id="4102" name="Picture 6" descr="Related image"/>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19" name="Content Placeholder 2"/>
          <p:cNvSpPr txBox="1">
            <a:spLocks/>
          </p:cNvSpPr>
          <p:nvPr/>
        </p:nvSpPr>
        <p:spPr bwMode="auto">
          <a:xfrm>
            <a:off x="6096000" y="2209801"/>
            <a:ext cx="3124200" cy="3276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2015 </a:t>
            </a:r>
            <a:r>
              <a:rPr lang="en-US" sz="2400" dirty="0" err="1">
                <a:latin typeface="Times New Roman" panose="02020603050405020304" pitchFamily="18" charset="0"/>
                <a:cs typeface="Times New Roman" panose="02020603050405020304" pitchFamily="18" charset="0"/>
              </a:rPr>
              <a:t>AlphaGo</a:t>
            </a:r>
            <a:endParaRPr lang="en-US" sz="2400" kern="0" dirty="0">
              <a:latin typeface="Times New Roman" panose="02020603050405020304" pitchFamily="18" charset="0"/>
              <a:cs typeface="Times New Roman" panose="02020603050405020304" pitchFamily="18" charset="0"/>
            </a:endParaRPr>
          </a:p>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learning by watching humans play.</a:t>
            </a:r>
          </a:p>
          <a:p>
            <a:pPr marL="114300" lvl="1" indent="0" algn="ctr" eaLnBrk="1" hangingPunct="1">
              <a:buNone/>
              <a:defRPr/>
            </a:pPr>
            <a:r>
              <a:rPr lang="en-US" sz="2400" kern="0" dirty="0">
                <a:latin typeface="Times New Roman" panose="02020603050405020304" pitchFamily="18" charset="0"/>
                <a:cs typeface="Times New Roman" panose="02020603050405020304" pitchFamily="18" charset="0"/>
              </a:rPr>
              <a:t>2017 learns by </a:t>
            </a:r>
            <a:br>
              <a:rPr lang="en-US" sz="2400" kern="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playing with itself.</a:t>
            </a:r>
          </a:p>
          <a:p>
            <a:pPr marL="65088" lvl="1" indent="0" algn="ctr" eaLnBrk="1" hangingPunct="1">
              <a:buNone/>
              <a:defRPr/>
            </a:pPr>
            <a:r>
              <a:rPr lang="en-CA" altLang="en-US" sz="2400" dirty="0">
                <a:latin typeface="Times New Roman" panose="02020603050405020304" pitchFamily="18" charset="0"/>
                <a:cs typeface="Times New Roman" panose="02020603050405020304" pitchFamily="18" charset="0"/>
              </a:rPr>
              <a:t>No human skill </a:t>
            </a:r>
            <a:br>
              <a:rPr lang="en-CA" altLang="en-US" sz="2400" dirty="0">
                <a:latin typeface="Times New Roman" panose="02020603050405020304" pitchFamily="18" charset="0"/>
                <a:cs typeface="Times New Roman" panose="02020603050405020304" pitchFamily="18" charset="0"/>
              </a:rPr>
            </a:br>
            <a:r>
              <a:rPr lang="en-CA" altLang="en-US" sz="2400" dirty="0">
                <a:latin typeface="Times New Roman" panose="02020603050405020304" pitchFamily="18" charset="0"/>
                <a:cs typeface="Times New Roman" panose="02020603050405020304" pitchFamily="18" charset="0"/>
              </a:rPr>
              <a:t>given to it.</a:t>
            </a:r>
          </a:p>
        </p:txBody>
      </p:sp>
    </p:spTree>
    <p:extLst>
      <p:ext uri="{BB962C8B-B14F-4D97-AF65-F5344CB8AC3E}">
        <p14:creationId xmlns:p14="http://schemas.microsoft.com/office/powerpoint/2010/main" val="38843526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102"/>
                                        </p:tgtEl>
                                        <p:attrNameLst>
                                          <p:attrName>style.visibility</p:attrName>
                                        </p:attrNameLst>
                                      </p:cBhvr>
                                      <p:to>
                                        <p:strVal val="visible"/>
                                      </p:to>
                                    </p:set>
                                    <p:anim calcmode="lin" valueType="num">
                                      <p:cBhvr additive="base">
                                        <p:cTn id="19" dur="500" fill="hold"/>
                                        <p:tgtEl>
                                          <p:spTgt spid="4102"/>
                                        </p:tgtEl>
                                        <p:attrNameLst>
                                          <p:attrName>ppt_x</p:attrName>
                                        </p:attrNameLst>
                                      </p:cBhvr>
                                      <p:tavLst>
                                        <p:tav tm="0">
                                          <p:val>
                                            <p:strVal val="#ppt_x"/>
                                          </p:val>
                                        </p:tav>
                                        <p:tav tm="100000">
                                          <p:val>
                                            <p:strVal val="#ppt_x"/>
                                          </p:val>
                                        </p:tav>
                                      </p:tavLst>
                                    </p:anim>
                                    <p:anim calcmode="lin" valueType="num">
                                      <p:cBhvr additive="base">
                                        <p:cTn id="20" dur="500" fill="hold"/>
                                        <p:tgtEl>
                                          <p:spTgt spid="4102"/>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9">
                                            <p:txEl>
                                              <p:pRg st="0" end="0"/>
                                            </p:txEl>
                                          </p:spTgt>
                                        </p:tgtEl>
                                        <p:attrNameLst>
                                          <p:attrName>style.visibility</p:attrName>
                                        </p:attrNameLst>
                                      </p:cBhvr>
                                      <p:to>
                                        <p:strVal val="visible"/>
                                      </p:to>
                                    </p:set>
                                    <p:anim calcmode="lin" valueType="num">
                                      <p:cBhvr additive="base">
                                        <p:cTn id="23"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9">
                                            <p:txEl>
                                              <p:pRg st="1" end="1"/>
                                            </p:txEl>
                                          </p:spTgt>
                                        </p:tgtEl>
                                        <p:attrNameLst>
                                          <p:attrName>style.visibility</p:attrName>
                                        </p:attrNameLst>
                                      </p:cBhvr>
                                      <p:to>
                                        <p:strVal val="visible"/>
                                      </p:to>
                                    </p:set>
                                    <p:anim calcmode="lin" valueType="num">
                                      <p:cBhvr additive="base">
                                        <p:cTn id="29"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9">
                                            <p:txEl>
                                              <p:pRg st="2" end="2"/>
                                            </p:txEl>
                                          </p:spTgt>
                                        </p:tgtEl>
                                        <p:attrNameLst>
                                          <p:attrName>style.visibility</p:attrName>
                                        </p:attrNameLst>
                                      </p:cBhvr>
                                      <p:to>
                                        <p:strVal val="visible"/>
                                      </p:to>
                                    </p:set>
                                    <p:anim calcmode="lin" valueType="num">
                                      <p:cBhvr additive="base">
                                        <p:cTn id="35" dur="500" fill="hold"/>
                                        <p:tgtEl>
                                          <p:spTgt spid="19">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9">
                                            <p:txEl>
                                              <p:pRg st="3" end="3"/>
                                            </p:txEl>
                                          </p:spTgt>
                                        </p:tgtEl>
                                        <p:attrNameLst>
                                          <p:attrName>style.visibility</p:attrName>
                                        </p:attrNameLst>
                                      </p:cBhvr>
                                      <p:to>
                                        <p:strVal val="visible"/>
                                      </p:to>
                                    </p:set>
                                    <p:anim calcmode="lin" valueType="num">
                                      <p:cBhvr additive="base">
                                        <p:cTn id="41" dur="500" fill="hold"/>
                                        <p:tgtEl>
                                          <p:spTgt spid="19">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9">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grpSp>
        <p:nvGrpSpPr>
          <p:cNvPr id="280" name="Group 279"/>
          <p:cNvGrpSpPr/>
          <p:nvPr/>
        </p:nvGrpSpPr>
        <p:grpSpPr>
          <a:xfrm>
            <a:off x="76200" y="3504217"/>
            <a:ext cx="6911065" cy="3276600"/>
            <a:chOff x="76200" y="3504217"/>
            <a:chExt cx="6911065" cy="3276600"/>
          </a:xfrm>
        </p:grpSpPr>
        <p:sp>
          <p:nvSpPr>
            <p:cNvPr id="281" name="Rectangle 28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282" name="Rectangle 28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283" name="Group 282"/>
            <p:cNvGrpSpPr/>
            <p:nvPr/>
          </p:nvGrpSpPr>
          <p:grpSpPr>
            <a:xfrm>
              <a:off x="94638" y="3504217"/>
              <a:ext cx="6892627" cy="3276600"/>
              <a:chOff x="76199" y="3505200"/>
              <a:chExt cx="6892627" cy="3276600"/>
            </a:xfrm>
          </p:grpSpPr>
          <p:sp>
            <p:nvSpPr>
              <p:cNvPr id="284" name="TextBox 28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85" name="Group 284"/>
              <p:cNvGrpSpPr/>
              <p:nvPr/>
            </p:nvGrpSpPr>
            <p:grpSpPr>
              <a:xfrm>
                <a:off x="76199" y="3505200"/>
                <a:ext cx="6892627" cy="3276600"/>
                <a:chOff x="76199" y="3505200"/>
                <a:chExt cx="6892627" cy="3276600"/>
              </a:xfrm>
            </p:grpSpPr>
            <p:sp>
              <p:nvSpPr>
                <p:cNvPr id="287" name="Rectangle 28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88" name="Group 287"/>
                <p:cNvGrpSpPr/>
                <p:nvPr/>
              </p:nvGrpSpPr>
              <p:grpSpPr>
                <a:xfrm>
                  <a:off x="2092026" y="4505419"/>
                  <a:ext cx="3775373" cy="1980421"/>
                  <a:chOff x="2092026" y="4505419"/>
                  <a:chExt cx="3775373" cy="1980421"/>
                </a:xfrm>
              </p:grpSpPr>
              <p:sp>
                <p:nvSpPr>
                  <p:cNvPr id="299" name="Rectangle 298"/>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300" name="Rectangle 299"/>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301" name="TextBox 300"/>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2" name="TextBox 301"/>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3" name="TextBox 302"/>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4" name="TextBox 303"/>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5" name="TextBox 304"/>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6" name="TextBox 305"/>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7" name="TextBox 306"/>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8" name="TextBox 307"/>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9" name="TextBox 308"/>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10" name="TextBox 309"/>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9" name="Group 288"/>
                <p:cNvGrpSpPr/>
                <p:nvPr/>
              </p:nvGrpSpPr>
              <p:grpSpPr>
                <a:xfrm>
                  <a:off x="76199" y="4038600"/>
                  <a:ext cx="5529615" cy="2057400"/>
                  <a:chOff x="76199" y="4038600"/>
                  <a:chExt cx="5529615" cy="2057400"/>
                </a:xfrm>
              </p:grpSpPr>
              <p:sp>
                <p:nvSpPr>
                  <p:cNvPr id="290" name="Rectangle 28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291" name="Straight Connector 29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2" name="Straight Connector 291"/>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293" name="Straight Connector 292"/>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294" name="Straight Connector 293"/>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295" name="Straight Connector 29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6" name="Straight Connector 295"/>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7" name="Straight Connector 296"/>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8" name="Straight Connector 297"/>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286" name="TextBox 28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2379301" y="5072234"/>
            <a:ext cx="2502237" cy="709490"/>
            <a:chOff x="2379301" y="5072234"/>
            <a:chExt cx="2502237" cy="709490"/>
          </a:xfrm>
        </p:grpSpPr>
        <p:grpSp>
          <p:nvGrpSpPr>
            <p:cNvPr id="311" name="Group 310"/>
            <p:cNvGrpSpPr/>
            <p:nvPr/>
          </p:nvGrpSpPr>
          <p:grpSpPr>
            <a:xfrm>
              <a:off x="2379301" y="5072234"/>
              <a:ext cx="2502237" cy="709490"/>
              <a:chOff x="2812059" y="5172124"/>
              <a:chExt cx="2502237" cy="709490"/>
            </a:xfrm>
          </p:grpSpPr>
          <p:cxnSp>
            <p:nvCxnSpPr>
              <p:cNvPr id="312" name="Straight Connector 311"/>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313" name="Straight Connector 312"/>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314" name="Oval 313"/>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6" name="Rectangle 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7" name="Group 6"/>
          <p:cNvGrpSpPr/>
          <p:nvPr/>
        </p:nvGrpSpPr>
        <p:grpSpPr>
          <a:xfrm>
            <a:off x="2277122" y="5245944"/>
            <a:ext cx="2329214" cy="850056"/>
            <a:chOff x="1863136" y="5169744"/>
            <a:chExt cx="2329214" cy="850056"/>
          </a:xfrm>
        </p:grpSpPr>
        <p:grpSp>
          <p:nvGrpSpPr>
            <p:cNvPr id="326" name="Group 325"/>
            <p:cNvGrpSpPr/>
            <p:nvPr/>
          </p:nvGrpSpPr>
          <p:grpSpPr>
            <a:xfrm>
              <a:off x="1863136" y="5169744"/>
              <a:ext cx="2329214" cy="652000"/>
              <a:chOff x="2143494" y="5057816"/>
              <a:chExt cx="2329214" cy="652000"/>
            </a:xfrm>
          </p:grpSpPr>
          <p:cxnSp>
            <p:nvCxnSpPr>
              <p:cNvPr id="327" name="Straight Connector 326"/>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28" name="Straight Connector 327"/>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29" name="Oval 328"/>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330" name="Rectangle 329"/>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315" name="Group 314"/>
          <p:cNvGrpSpPr/>
          <p:nvPr/>
        </p:nvGrpSpPr>
        <p:grpSpPr>
          <a:xfrm>
            <a:off x="2943372" y="4664982"/>
            <a:ext cx="142875" cy="744826"/>
            <a:chOff x="3377327" y="4762250"/>
            <a:chExt cx="142875" cy="744826"/>
          </a:xfrm>
        </p:grpSpPr>
        <p:cxnSp>
          <p:nvCxnSpPr>
            <p:cNvPr id="316" name="Straight Connector 315"/>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317" name="Picture 316"/>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322" name="Group 321"/>
          <p:cNvGrpSpPr/>
          <p:nvPr/>
        </p:nvGrpSpPr>
        <p:grpSpPr>
          <a:xfrm>
            <a:off x="3505847" y="5054516"/>
            <a:ext cx="142875" cy="575989"/>
            <a:chOff x="3377327" y="4931088"/>
            <a:chExt cx="142875" cy="575989"/>
          </a:xfrm>
        </p:grpSpPr>
        <p:cxnSp>
          <p:nvCxnSpPr>
            <p:cNvPr id="323" name="Straight Connector 322"/>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324" name="Picture 323"/>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58" name="Rectangle 57"/>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59" name="Picture 6" descr="Image result for gradient descent"/>
          <p:cNvPicPr>
            <a:picLocks noGrp="1" noChangeAspect="1" noChangeArrowheads="1"/>
          </p:cNvPicPr>
          <p:nvPr>
            <p:ph idx="1"/>
          </p:nvPr>
        </p:nvPicPr>
        <p:blipFill>
          <a:blip r:embed="rId11">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20725" y="3503234"/>
            <a:ext cx="6911065" cy="3276600"/>
            <a:chOff x="76200" y="3504217"/>
            <a:chExt cx="6911065" cy="3276600"/>
          </a:xfrm>
        </p:grpSpPr>
        <p:sp>
          <p:nvSpPr>
            <p:cNvPr id="61" name="Rectangle 60"/>
            <p:cNvSpPr/>
            <p:nvPr/>
          </p:nvSpPr>
          <p:spPr>
            <a:xfrm>
              <a:off x="94638" y="4939487"/>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62" name="Rectangle 6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63" name="Rectangle 6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65" name="Rectangle 6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69" name="Rectangle 68"/>
            <p:cNvSpPr/>
            <p:nvPr/>
          </p:nvSpPr>
          <p:spPr>
            <a:xfrm>
              <a:off x="5885838" y="3504217"/>
              <a:ext cx="1101427" cy="3276600"/>
            </a:xfrm>
            <a:prstGeom prst="rect">
              <a:avLst/>
            </a:prstGeom>
            <a:solidFill>
              <a:srgbClr val="000066"/>
            </a:solidFill>
            <a:ln>
              <a:noFill/>
            </a:ln>
          </p:spPr>
          <p:txBody>
            <a:bodyPr wrap="square" rtlCol="0" anchor="ctr">
              <a:spAutoFit/>
            </a:bodyPr>
            <a:lstStyle/>
            <a:p>
              <a:pPr algn="l"/>
              <a:endParaRPr lang="en-CA" sz="2400" dirty="0"/>
            </a:p>
          </p:txBody>
        </p:sp>
      </p:grpSp>
      <p:grpSp>
        <p:nvGrpSpPr>
          <p:cNvPr id="70" name="Group 69"/>
          <p:cNvGrpSpPr/>
          <p:nvPr/>
        </p:nvGrpSpPr>
        <p:grpSpPr>
          <a:xfrm>
            <a:off x="3122042" y="5665384"/>
            <a:ext cx="1397258" cy="854486"/>
            <a:chOff x="6019800" y="6026548"/>
            <a:chExt cx="1202330" cy="854486"/>
          </a:xfrm>
        </p:grpSpPr>
        <mc:AlternateContent xmlns:mc="http://schemas.openxmlformats.org/markup-compatibility/2006" xmlns:a14="http://schemas.microsoft.com/office/drawing/2010/main">
          <mc:Choice Requires="a14">
            <p:sp>
              <p:nvSpPr>
                <p:cNvPr id="71"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71"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2" name="Straight Connector 71"/>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73" name="Straight Connector 72"/>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sp>
          <p:nvSpPr>
            <p:cNvPr id="74" name="Oval 73"/>
            <p:cNvSpPr/>
            <p:nvPr/>
          </p:nvSpPr>
          <p:spPr>
            <a:xfrm>
              <a:off x="6252600" y="6026548"/>
              <a:ext cx="72000" cy="87120"/>
            </a:xfrm>
            <a:prstGeom prst="ellipse">
              <a:avLst/>
            </a:prstGeom>
            <a:solidFill>
              <a:srgbClr val="00B050"/>
            </a:solidFill>
            <a:ln>
              <a:noFill/>
            </a:ln>
          </p:spPr>
          <p:txBody>
            <a:bodyPr wrap="square" rtlCol="0" anchor="ctr">
              <a:spAutoFit/>
            </a:bodyPr>
            <a:lstStyle/>
            <a:p>
              <a:pPr algn="l"/>
              <a:endParaRPr lang="en-CA" sz="2400" dirty="0"/>
            </a:p>
          </p:txBody>
        </p:sp>
      </p:grpSp>
      <p:sp>
        <p:nvSpPr>
          <p:cNvPr id="78" name="Rectangle 77"/>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mc:AlternateContent xmlns:mc="http://schemas.openxmlformats.org/markup-compatibility/2006" xmlns:a14="http://schemas.microsoft.com/office/drawing/2010/main">
        <mc:Choice Requires="a14">
          <p:sp>
            <p:nvSpPr>
              <p:cNvPr id="80" name="TextBox 79">
                <a:extLst>
                  <a:ext uri="{FF2B5EF4-FFF2-40B4-BE49-F238E27FC236}">
                    <a16:creationId xmlns:a16="http://schemas.microsoft.com/office/drawing/2014/main" id="{9DB3D93E-4CF1-4303-BA3B-0CBFF230C8B5}"/>
                  </a:ext>
                </a:extLst>
              </p:cNvPr>
              <p:cNvSpPr txBox="1"/>
              <p:nvPr/>
            </p:nvSpPr>
            <p:spPr>
              <a:xfrm>
                <a:off x="1676400" y="1502304"/>
                <a:ext cx="4211538" cy="471283"/>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a:t>
                </a:r>
                <a14:m>
                  <m:oMath xmlns:m="http://schemas.openxmlformats.org/officeDocument/2006/math">
                    <m:nary>
                      <m:naryPr>
                        <m:chr m:val="∑"/>
                        <m:supHide m:val="on"/>
                        <m:ctrlPr>
                          <a:rPr lang="en-US" altLang="en-US" i="1" dirty="0">
                            <a:latin typeface="Cambria Math" panose="02040503050406030204" pitchFamily="18" charset="0"/>
                            <a:sym typeface="Symbol" panose="05050102010706020507" pitchFamily="18" charset="2"/>
                          </a:rPr>
                        </m:ctrlPr>
                      </m:naryPr>
                      <m:sub>
                        <m:r>
                          <m:rPr>
                            <m:brk m:alnAt="7"/>
                          </m:rPr>
                          <a:rPr lang="en-CA" altLang="en-US" i="1" dirty="0">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=1..</m:t>
                        </m:r>
                        <m:r>
                          <a:rPr lang="en-CA" altLang="en-US" i="1" dirty="0">
                            <a:latin typeface="Cambria Math" panose="02040503050406030204" pitchFamily="18" charset="0"/>
                            <a:sym typeface="Symbol" panose="05050102010706020507" pitchFamily="18" charset="2"/>
                          </a:rPr>
                          <m:t>𝐷</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CA" altLang="en-US" i="1" dirty="0">
                                    <a:latin typeface="Cambria Math" panose="02040503050406030204" pitchFamily="18" charset="0"/>
                                    <a:sym typeface="Symbol" panose="05050102010706020507" pitchFamily="18" charset="2"/>
                                  </a:rPr>
                                  <m:t>−</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smtClean="0">
                                        <a:solidFill>
                                          <a:srgbClr val="FF00FF"/>
                                        </a:solidFill>
                                        <a:latin typeface="Cambria Math" panose="02040503050406030204" pitchFamily="18" charset="0"/>
                                        <a:sym typeface="Symbol" panose="05050102010706020507" pitchFamily="18" charset="2"/>
                                      </a:rPr>
                                      <m:t>𝑑</m:t>
                                    </m:r>
                                    <m:r>
                                      <a:rPr lang="en-CA" altLang="en-US" i="1" dirty="0" smtClean="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𝑑</m:t>
                                        </m:r>
                                      </m:sub>
                                    </m:sSub>
                                  </m:sub>
                                </m:sSub>
                              </m:e>
                            </m:func>
                            <m:r>
                              <a:rPr lang="en-CA" altLang="en-US" i="1" dirty="0">
                                <a:latin typeface="Cambria Math" panose="02040503050406030204" pitchFamily="18" charset="0"/>
                                <a:sym typeface="Symbol" panose="05050102010706020507" pitchFamily="18" charset="2"/>
                              </a:rPr>
                              <m:t> </m:t>
                            </m:r>
                          </m:e>
                          <m:sub/>
                        </m:sSub>
                      </m:e>
                    </m:nary>
                  </m:oMath>
                </a14:m>
                <a:endParaRPr lang="en-CA" i="1" dirty="0"/>
              </a:p>
            </p:txBody>
          </p:sp>
        </mc:Choice>
        <mc:Fallback xmlns="">
          <p:sp>
            <p:nvSpPr>
              <p:cNvPr id="80" name="TextBox 79">
                <a:extLst>
                  <a:ext uri="{FF2B5EF4-FFF2-40B4-BE49-F238E27FC236}">
                    <a16:creationId xmlns:a16="http://schemas.microsoft.com/office/drawing/2014/main" id="{9DB3D93E-4CF1-4303-BA3B-0CBFF230C8B5}"/>
                  </a:ext>
                </a:extLst>
              </p:cNvPr>
              <p:cNvSpPr txBox="1">
                <a:spLocks noRot="1" noChangeAspect="1" noMove="1" noResize="1" noEditPoints="1" noAdjustHandles="1" noChangeArrowheads="1" noChangeShapeType="1" noTextEdit="1"/>
              </p:cNvSpPr>
              <p:nvPr/>
            </p:nvSpPr>
            <p:spPr>
              <a:xfrm>
                <a:off x="1676400" y="1502304"/>
                <a:ext cx="4211538" cy="471283"/>
              </a:xfrm>
              <a:prstGeom prst="rect">
                <a:avLst/>
              </a:prstGeom>
              <a:blipFill>
                <a:blip r:embed="rId13"/>
                <a:stretch>
                  <a:fillRect l="-5065" t="-23077" b="-3589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81" name="Rectangle 80">
                <a:extLst>
                  <a:ext uri="{FF2B5EF4-FFF2-40B4-BE49-F238E27FC236}">
                    <a16:creationId xmlns:a16="http://schemas.microsoft.com/office/drawing/2014/main" id="{2CE0FC61-C1F2-40E6-9FA8-DAC0C34404F6}"/>
                  </a:ext>
                </a:extLst>
              </p:cNvPr>
              <p:cNvSpPr/>
              <p:nvPr/>
            </p:nvSpPr>
            <p:spPr>
              <a:xfrm>
                <a:off x="6034606" y="4566063"/>
                <a:ext cx="2946582" cy="1418209"/>
              </a:xfrm>
              <a:prstGeom prst="rect">
                <a:avLst/>
              </a:prstGeom>
            </p:spPr>
            <p:txBody>
              <a:bodyPr wrap="square">
                <a:spAutoFit/>
              </a:bodyPr>
              <a:lstStyle/>
              <a:p>
                <a:pPr algn="ctr"/>
                <a:r>
                  <a:rPr lang="en-CA" altLang="en-US" dirty="0">
                    <a:cs typeface="Times New Roman" panose="02020603050405020304" pitchFamily="18" charset="0"/>
                    <a:sym typeface="Symbol" panose="05050102010706020507" pitchFamily="18" charset="2"/>
                  </a:rPr>
                  <a:t>Gradient Descent is used to find the weights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e>
                      <m:sub>
                        <m:r>
                          <a:rPr lang="en-CA" altLang="en-US" i="1" dirty="0">
                            <a:solidFill>
                              <a:srgbClr val="66FF33"/>
                            </a:solidFill>
                            <a:latin typeface="Cambria Math" panose="02040503050406030204" pitchFamily="18" charset="0"/>
                            <a:sym typeface="Symbol" panose="05050102010706020507" pitchFamily="18" charset="2"/>
                          </a:rPr>
                          <m:t>𝑜𝑝𝑡</m:t>
                        </m:r>
                      </m:sub>
                    </m:sSub>
                  </m:oMath>
                </a14:m>
                <a:endParaRPr lang="en-CA" altLang="en-US" dirty="0">
                  <a:cs typeface="Times New Roman" panose="02020603050405020304" pitchFamily="18" charset="0"/>
                  <a:sym typeface="Symbol" panose="05050102010706020507" pitchFamily="18" charset="2"/>
                </a:endParaRPr>
              </a:p>
            </p:txBody>
          </p:sp>
        </mc:Choice>
        <mc:Fallback xmlns="">
          <p:sp>
            <p:nvSpPr>
              <p:cNvPr id="81" name="Rectangle 80">
                <a:extLst>
                  <a:ext uri="{FF2B5EF4-FFF2-40B4-BE49-F238E27FC236}">
                    <a16:creationId xmlns:a16="http://schemas.microsoft.com/office/drawing/2014/main" id="{2CE0FC61-C1F2-40E6-9FA8-DAC0C34404F6}"/>
                  </a:ext>
                </a:extLst>
              </p:cNvPr>
              <p:cNvSpPr>
                <a:spLocks noRot="1" noChangeAspect="1" noMove="1" noResize="1" noEditPoints="1" noAdjustHandles="1" noChangeArrowheads="1" noChangeShapeType="1" noTextEdit="1"/>
              </p:cNvSpPr>
              <p:nvPr/>
            </p:nvSpPr>
            <p:spPr>
              <a:xfrm>
                <a:off x="6034606" y="4566063"/>
                <a:ext cx="2946582" cy="1418209"/>
              </a:xfrm>
              <a:prstGeom prst="rect">
                <a:avLst/>
              </a:prstGeom>
              <a:blipFill>
                <a:blip r:embed="rId14"/>
                <a:stretch>
                  <a:fillRect t="-4292" r="-3520" b="-8584"/>
                </a:stretch>
              </a:blipFill>
            </p:spPr>
            <p:txBody>
              <a:bodyPr/>
              <a:lstStyle/>
              <a:p>
                <a:r>
                  <a:rPr lang="en-US">
                    <a:noFill/>
                  </a:rPr>
                  <a:t> </a:t>
                </a:r>
              </a:p>
            </p:txBody>
          </p:sp>
        </mc:Fallback>
      </mc:AlternateContent>
      <p:sp>
        <p:nvSpPr>
          <p:cNvPr id="76" name="Text Box 33">
            <a:extLst>
              <a:ext uri="{FF2B5EF4-FFF2-40B4-BE49-F238E27FC236}">
                <a16:creationId xmlns:a16="http://schemas.microsoft.com/office/drawing/2014/main" id="{269EF022-77C8-4B60-90AA-111946502107}"/>
              </a:ext>
            </a:extLst>
          </p:cNvPr>
          <p:cNvSpPr txBox="1">
            <a:spLocks noChangeArrowheads="1"/>
          </p:cNvSpPr>
          <p:nvPr/>
        </p:nvSpPr>
        <p:spPr bwMode="auto">
          <a:xfrm>
            <a:off x="6536818" y="-12700"/>
            <a:ext cx="279861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Review</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8367976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additive="base">
                                        <p:cTn id="21" dur="500" fill="hold"/>
                                        <p:tgtEl>
                                          <p:spTgt spid="70"/>
                                        </p:tgtEl>
                                        <p:attrNameLst>
                                          <p:attrName>ppt_x</p:attrName>
                                        </p:attrNameLst>
                                      </p:cBhvr>
                                      <p:tavLst>
                                        <p:tav tm="0">
                                          <p:val>
                                            <p:strVal val="0-#ppt_w/2"/>
                                          </p:val>
                                        </p:tav>
                                        <p:tav tm="100000">
                                          <p:val>
                                            <p:strVal val="#ppt_x"/>
                                          </p:val>
                                        </p:tav>
                                      </p:tavLst>
                                    </p:anim>
                                    <p:anim calcmode="lin" valueType="num">
                                      <p:cBhvr additive="base">
                                        <p:cTn id="22" dur="500" fill="hold"/>
                                        <p:tgtEl>
                                          <p:spTgt spid="7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67">
                                            <p:txEl>
                                              <p:pRg st="3" end="3"/>
                                            </p:txEl>
                                          </p:spTgt>
                                        </p:tgtEl>
                                        <p:attrNameLst>
                                          <p:attrName>style.visibility</p:attrName>
                                        </p:attrNameLst>
                                      </p:cBhvr>
                                      <p:to>
                                        <p:strVal val="visible"/>
                                      </p:to>
                                    </p:set>
                                    <p:anim calcmode="lin" valueType="num">
                                      <p:cBhvr additive="base">
                                        <p:cTn id="27" dur="500" fill="hold"/>
                                        <p:tgtEl>
                                          <p:spTgt spid="67">
                                            <p:txEl>
                                              <p:pRg st="3" end="3"/>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67">
                                            <p:txEl>
                                              <p:pRg st="3" end="3"/>
                                            </p:txEl>
                                          </p:spTgt>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84"/>
                                        </p:tgtEl>
                                        <p:attrNameLst>
                                          <p:attrName>style.visibility</p:attrName>
                                        </p:attrNameLst>
                                      </p:cBhvr>
                                      <p:to>
                                        <p:strVal val="visible"/>
                                      </p:to>
                                    </p:set>
                                    <p:anim calcmode="lin" valueType="num">
                                      <p:cBhvr additive="base">
                                        <p:cTn id="31" dur="500" fill="hold"/>
                                        <p:tgtEl>
                                          <p:spTgt spid="84"/>
                                        </p:tgtEl>
                                        <p:attrNameLst>
                                          <p:attrName>ppt_x</p:attrName>
                                        </p:attrNameLst>
                                      </p:cBhvr>
                                      <p:tavLst>
                                        <p:tav tm="0">
                                          <p:val>
                                            <p:strVal val="#ppt_x"/>
                                          </p:val>
                                        </p:tav>
                                        <p:tav tm="100000">
                                          <p:val>
                                            <p:strVal val="#ppt_x"/>
                                          </p:val>
                                        </p:tav>
                                      </p:tavLst>
                                    </p:anim>
                                    <p:anim calcmode="lin" valueType="num">
                                      <p:cBhvr additive="base">
                                        <p:cTn id="32"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81"/>
                                        </p:tgtEl>
                                        <p:attrNameLst>
                                          <p:attrName>style.visibility</p:attrName>
                                        </p:attrNameLst>
                                      </p:cBhvr>
                                      <p:to>
                                        <p:strVal val="visible"/>
                                      </p:to>
                                    </p:set>
                                    <p:anim calcmode="lin" valueType="num">
                                      <p:cBhvr additive="base">
                                        <p:cTn id="37" dur="500" fill="hold"/>
                                        <p:tgtEl>
                                          <p:spTgt spid="81"/>
                                        </p:tgtEl>
                                        <p:attrNameLst>
                                          <p:attrName>ppt_x</p:attrName>
                                        </p:attrNameLst>
                                      </p:cBhvr>
                                      <p:tavLst>
                                        <p:tav tm="0">
                                          <p:val>
                                            <p:strVal val="#ppt_x"/>
                                          </p:val>
                                        </p:tav>
                                        <p:tav tm="100000">
                                          <p:val>
                                            <p:strVal val="#ppt_x"/>
                                          </p:val>
                                        </p:tav>
                                      </p:tavLst>
                                    </p:anim>
                                    <p:anim calcmode="lin" valueType="num">
                                      <p:cBhvr additive="base">
                                        <p:cTn id="38" dur="500" fill="hold"/>
                                        <p:tgtEl>
                                          <p:spTgt spid="8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P spid="58" grpId="0" animBg="1"/>
      <p:bldP spid="81" grpId="0"/>
    </p:bld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2514601" y="609600"/>
            <a:ext cx="6400800" cy="56938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Compression:</a:t>
            </a:r>
          </a:p>
          <a:p>
            <a:pPr marL="457200" indent="-457200">
              <a:spcBef>
                <a:spcPct val="0"/>
              </a:spcBef>
              <a:buFont typeface="Arial" panose="020B0604020202020204" pitchFamily="34" charset="0"/>
              <a:buChar char="•"/>
            </a:pPr>
            <a:r>
              <a:rPr lang="en-CA" altLang="en-US" sz="2800" dirty="0">
                <a:latin typeface="Times New Roman" pitchFamily="18" charset="0"/>
              </a:rPr>
              <a:t>The input is 8 bits.</a:t>
            </a:r>
          </a:p>
          <a:p>
            <a:pPr>
              <a:spcBef>
                <a:spcPct val="0"/>
              </a:spcBef>
            </a:pPr>
            <a:r>
              <a:rPr lang="en-CA" altLang="en-US" sz="2800" dirty="0">
                <a:latin typeface="Times New Roman" pitchFamily="18" charset="0"/>
              </a:rPr>
              <a:t>     This gets sent to 3 hidden units.</a:t>
            </a:r>
          </a:p>
          <a:p>
            <a:pPr>
              <a:spcBef>
                <a:spcPct val="0"/>
              </a:spcBef>
            </a:pPr>
            <a:r>
              <a:rPr lang="en-CA" altLang="en-US" sz="2800" dirty="0">
                <a:latin typeface="Times New Roman" pitchFamily="18" charset="0"/>
              </a:rPr>
              <a:t>     The required output is an unchanged</a:t>
            </a:r>
            <a:br>
              <a:rPr lang="en-CA" altLang="en-US" sz="2800" dirty="0">
                <a:latin typeface="Times New Roman" pitchFamily="18" charset="0"/>
              </a:rPr>
            </a:br>
            <a:r>
              <a:rPr lang="en-CA" altLang="en-US" sz="2800" dirty="0">
                <a:latin typeface="Times New Roman" pitchFamily="18" charset="0"/>
              </a:rPr>
              <a:t>     copy of the input.</a:t>
            </a:r>
          </a:p>
          <a:p>
            <a:pPr marL="457200" indent="-457200">
              <a:spcBef>
                <a:spcPct val="0"/>
              </a:spcBef>
              <a:buFont typeface="Arial" panose="020B0604020202020204" pitchFamily="34" charset="0"/>
              <a:buChar char="•"/>
            </a:pPr>
            <a:r>
              <a:rPr lang="en-CA" altLang="en-US" sz="2800" dirty="0">
                <a:latin typeface="Times New Roman" pitchFamily="18" charset="0"/>
              </a:rPr>
              <a:t>Imagine the input player communicating 8 bits to the hidden player who communicates 3 bits to the output player.</a:t>
            </a:r>
          </a:p>
          <a:p>
            <a:pPr marL="457200" indent="-457200">
              <a:spcBef>
                <a:spcPct val="0"/>
              </a:spcBef>
              <a:buFont typeface="Arial" panose="020B0604020202020204" pitchFamily="34" charset="0"/>
              <a:buChar char="•"/>
            </a:pPr>
            <a:r>
              <a:rPr lang="en-CA" altLang="en-US" sz="2800" dirty="0">
                <a:latin typeface="Times New Roman" pitchFamily="18" charset="0"/>
              </a:rPr>
              <a:t>2</a:t>
            </a:r>
            <a:r>
              <a:rPr lang="en-CA" altLang="en-US" sz="2800" baseline="30000" dirty="0">
                <a:latin typeface="Times New Roman" pitchFamily="18" charset="0"/>
              </a:rPr>
              <a:t>8</a:t>
            </a:r>
            <a:r>
              <a:rPr lang="en-CA" altLang="en-US" sz="2800" dirty="0">
                <a:latin typeface="Times New Roman" pitchFamily="18" charset="0"/>
              </a:rPr>
              <a:t>=256 inputs but only 2</a:t>
            </a:r>
            <a:r>
              <a:rPr lang="en-CA" altLang="en-US" sz="2800" baseline="30000" dirty="0">
                <a:latin typeface="Times New Roman" pitchFamily="18" charset="0"/>
              </a:rPr>
              <a:t>3</a:t>
            </a:r>
            <a:r>
              <a:rPr lang="en-CA" altLang="en-US" sz="2800" dirty="0">
                <a:latin typeface="Times New Roman" pitchFamily="18" charset="0"/>
              </a:rPr>
              <a:t>=8 hidden messages. </a:t>
            </a:r>
          </a:p>
          <a:p>
            <a:pPr>
              <a:spcBef>
                <a:spcPct val="0"/>
              </a:spcBef>
            </a:pPr>
            <a:r>
              <a:rPr lang="en-CA" altLang="en-US" sz="2800" dirty="0">
                <a:latin typeface="Times New Roman" pitchFamily="18" charset="0"/>
              </a:rPr>
              <a:t>     Two inputs get the same hidden</a:t>
            </a:r>
            <a:br>
              <a:rPr lang="en-CA" altLang="en-US" sz="2800" dirty="0">
                <a:latin typeface="Times New Roman" pitchFamily="18" charset="0"/>
              </a:rPr>
            </a:br>
            <a:r>
              <a:rPr lang="en-CA" altLang="en-US" sz="2800" dirty="0">
                <a:latin typeface="Times New Roman" pitchFamily="18" charset="0"/>
              </a:rPr>
              <a:t>     message. The output will be wrong.</a:t>
            </a:r>
          </a:p>
        </p:txBody>
      </p:sp>
      <p:grpSp>
        <p:nvGrpSpPr>
          <p:cNvPr id="2" name="Group 1">
            <a:extLst>
              <a:ext uri="{FF2B5EF4-FFF2-40B4-BE49-F238E27FC236}">
                <a16:creationId xmlns:a16="http://schemas.microsoft.com/office/drawing/2014/main" id="{D08F8C54-DF8E-4BE7-B8C3-0F2E7DF7676B}"/>
              </a:ext>
            </a:extLst>
          </p:cNvPr>
          <p:cNvGrpSpPr/>
          <p:nvPr/>
        </p:nvGrpSpPr>
        <p:grpSpPr>
          <a:xfrm>
            <a:off x="1195296" y="1905000"/>
            <a:ext cx="247832" cy="1878096"/>
            <a:chOff x="1195296" y="1905000"/>
            <a:chExt cx="247832" cy="1878096"/>
          </a:xfrm>
        </p:grpSpPr>
        <p:sp>
          <p:nvSpPr>
            <p:cNvPr id="55" name="Oval 54"/>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57" name="Oval 56"/>
            <p:cNvSpPr/>
            <p:nvPr/>
          </p:nvSpPr>
          <p:spPr>
            <a:xfrm>
              <a:off x="1212056" y="2716296"/>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58" name="Oval 57"/>
            <p:cNvSpPr/>
            <p:nvPr/>
          </p:nvSpPr>
          <p:spPr>
            <a:xfrm>
              <a:off x="1214528" y="3527592"/>
              <a:ext cx="228600" cy="255504"/>
            </a:xfrm>
            <a:prstGeom prst="ellipse">
              <a:avLst/>
            </a:prstGeom>
            <a:noFill/>
            <a:ln w="22225">
              <a:solidFill>
                <a:schemeClr val="hlink"/>
              </a:solidFill>
            </a:ln>
          </p:spPr>
          <p:txBody>
            <a:bodyPr wrap="square" rtlCol="0" anchor="ctr">
              <a:spAutoFit/>
            </a:bodyPr>
            <a:lstStyle/>
            <a:p>
              <a:pPr algn="l"/>
              <a:endParaRPr lang="en-CA" sz="2400" dirty="0"/>
            </a:p>
          </p:txBody>
        </p:sp>
      </p:grpSp>
      <p:sp>
        <p:nvSpPr>
          <p:cNvPr id="64" name="TextBox 63"/>
          <p:cNvSpPr txBox="1"/>
          <p:nvPr/>
        </p:nvSpPr>
        <p:spPr>
          <a:xfrm>
            <a:off x="206865" y="1392584"/>
            <a:ext cx="326535" cy="2780248"/>
          </a:xfrm>
          <a:prstGeom prst="rect">
            <a:avLst/>
          </a:prstGeom>
          <a:noFill/>
        </p:spPr>
        <p:txBody>
          <a:bodyPr wrap="square" rtlCol="0">
            <a:spAutoFit/>
          </a:bodyPr>
          <a:lstStyle/>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1</a:t>
            </a:r>
          </a:p>
        </p:txBody>
      </p:sp>
      <p:grpSp>
        <p:nvGrpSpPr>
          <p:cNvPr id="9" name="Group 8"/>
          <p:cNvGrpSpPr/>
          <p:nvPr/>
        </p:nvGrpSpPr>
        <p:grpSpPr>
          <a:xfrm>
            <a:off x="0" y="4408837"/>
            <a:ext cx="2800350" cy="1628776"/>
            <a:chOff x="0" y="4408837"/>
            <a:chExt cx="2800350" cy="1628776"/>
          </a:xfrm>
        </p:grpSpPr>
        <p:pic>
          <p:nvPicPr>
            <p:cNvPr id="35844" name="Picture 4"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408837"/>
              <a:ext cx="2800350" cy="1628776"/>
            </a:xfrm>
            <a:prstGeom prst="rect">
              <a:avLst/>
            </a:prstGeom>
            <a:noFill/>
            <a:extLst>
              <a:ext uri="{909E8E84-426E-40DD-AFC4-6F175D3DCCD1}">
                <a14:hiddenFill xmlns:a14="http://schemas.microsoft.com/office/drawing/2010/main">
                  <a:solidFill>
                    <a:srgbClr val="FFFFFF"/>
                  </a:solidFill>
                </a14:hiddenFill>
              </a:ext>
            </a:extLst>
          </p:spPr>
        </p:pic>
        <p:cxnSp>
          <p:nvCxnSpPr>
            <p:cNvPr id="8" name="Straight Connector 7"/>
            <p:cNvCxnSpPr/>
            <p:nvPr/>
          </p:nvCxnSpPr>
          <p:spPr bwMode="auto">
            <a:xfrm flipV="1">
              <a:off x="1066800" y="5121821"/>
              <a:ext cx="609600" cy="178779"/>
            </a:xfrm>
            <a:prstGeom prst="line">
              <a:avLst/>
            </a:prstGeom>
            <a:noFill/>
            <a:ln w="38100" cap="sq" cmpd="sng" algn="ctr">
              <a:solidFill>
                <a:schemeClr val="hlink"/>
              </a:solidFill>
              <a:prstDash val="solid"/>
              <a:round/>
              <a:headEnd type="none" w="med" len="med"/>
              <a:tailEnd type="none" w="med" len="med"/>
            </a:ln>
            <a:effectLst/>
          </p:spPr>
        </p:cxnSp>
      </p:grpSp>
      <p:sp>
        <p:nvSpPr>
          <p:cNvPr id="54" name="Text Box 33"/>
          <p:cNvSpPr txBox="1">
            <a:spLocks noChangeArrowheads="1"/>
          </p:cNvSpPr>
          <p:nvPr/>
        </p:nvSpPr>
        <p:spPr bwMode="auto">
          <a:xfrm>
            <a:off x="2971801" y="6258580"/>
            <a:ext cx="28955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00"/>
                </a:solidFill>
                <a:latin typeface="Times New Roman" pitchFamily="18" charset="0"/>
              </a:rPr>
              <a:t>Is this possible?</a:t>
            </a:r>
          </a:p>
        </p:txBody>
      </p:sp>
      <p:sp>
        <p:nvSpPr>
          <p:cNvPr id="56" name="Text Box 33"/>
          <p:cNvSpPr txBox="1">
            <a:spLocks noChangeArrowheads="1"/>
          </p:cNvSpPr>
          <p:nvPr/>
        </p:nvSpPr>
        <p:spPr bwMode="auto">
          <a:xfrm>
            <a:off x="-228600" y="4316059"/>
            <a:ext cx="137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chemeClr val="bg2"/>
                </a:solidFill>
                <a:latin typeface="Times New Roman" pitchFamily="18" charset="0"/>
              </a:rPr>
              <a:t>8bits</a:t>
            </a:r>
          </a:p>
        </p:txBody>
      </p:sp>
      <p:sp>
        <p:nvSpPr>
          <p:cNvPr id="59" name="Text Box 33"/>
          <p:cNvSpPr txBox="1">
            <a:spLocks noChangeArrowheads="1"/>
          </p:cNvSpPr>
          <p:nvPr/>
        </p:nvSpPr>
        <p:spPr bwMode="auto">
          <a:xfrm>
            <a:off x="685800" y="4658380"/>
            <a:ext cx="137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chemeClr val="bg2"/>
                </a:solidFill>
                <a:latin typeface="Times New Roman" pitchFamily="18" charset="0"/>
              </a:rPr>
              <a:t>3bits</a:t>
            </a:r>
          </a:p>
        </p:txBody>
      </p:sp>
      <p:sp>
        <p:nvSpPr>
          <p:cNvPr id="60" name="Text Box 33"/>
          <p:cNvSpPr txBox="1">
            <a:spLocks noChangeArrowheads="1"/>
          </p:cNvSpPr>
          <p:nvPr/>
        </p:nvSpPr>
        <p:spPr bwMode="auto">
          <a:xfrm>
            <a:off x="1447800" y="4307064"/>
            <a:ext cx="137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chemeClr val="bg2"/>
                </a:solidFill>
                <a:latin typeface="Times New Roman" pitchFamily="18" charset="0"/>
              </a:rPr>
              <a:t>8bits</a:t>
            </a:r>
          </a:p>
        </p:txBody>
      </p:sp>
      <p:sp>
        <p:nvSpPr>
          <p:cNvPr id="61" name="TextBox 60"/>
          <p:cNvSpPr txBox="1"/>
          <p:nvPr/>
        </p:nvSpPr>
        <p:spPr>
          <a:xfrm>
            <a:off x="2133561" y="1404696"/>
            <a:ext cx="326535" cy="2780248"/>
          </a:xfrm>
          <a:prstGeom prst="rect">
            <a:avLst/>
          </a:prstGeom>
          <a:noFill/>
        </p:spPr>
        <p:txBody>
          <a:bodyPr wrap="square" rtlCol="0">
            <a:spAutoFit/>
          </a:bodyPr>
          <a:lstStyle/>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1</a:t>
            </a:r>
          </a:p>
        </p:txBody>
      </p:sp>
      <p:grpSp>
        <p:nvGrpSpPr>
          <p:cNvPr id="10" name="Group 9"/>
          <p:cNvGrpSpPr/>
          <p:nvPr/>
        </p:nvGrpSpPr>
        <p:grpSpPr>
          <a:xfrm>
            <a:off x="1167224" y="1843602"/>
            <a:ext cx="350759" cy="1966398"/>
            <a:chOff x="1167224" y="1853078"/>
            <a:chExt cx="350759" cy="1966398"/>
          </a:xfrm>
        </p:grpSpPr>
        <p:sp>
          <p:nvSpPr>
            <p:cNvPr id="62" name="TextBox 61"/>
            <p:cNvSpPr txBox="1"/>
            <p:nvPr/>
          </p:nvSpPr>
          <p:spPr>
            <a:xfrm>
              <a:off x="1167224" y="1853078"/>
              <a:ext cx="326535" cy="338554"/>
            </a:xfrm>
            <a:prstGeom prst="rect">
              <a:avLst/>
            </a:prstGeom>
            <a:noFill/>
          </p:spPr>
          <p:txBody>
            <a:bodyPr wrap="square" rtlCol="0">
              <a:spAutoFit/>
            </a:bodyPr>
            <a:lstStyle/>
            <a:p>
              <a:pPr>
                <a:spcAft>
                  <a:spcPts val="800"/>
                </a:spcAft>
              </a:pPr>
              <a:r>
                <a:rPr lang="en-CA" sz="1600" dirty="0">
                  <a:solidFill>
                    <a:srgbClr val="FF0000"/>
                  </a:solidFill>
                </a:rPr>
                <a:t>0</a:t>
              </a:r>
            </a:p>
          </p:txBody>
        </p:sp>
        <p:sp>
          <p:nvSpPr>
            <p:cNvPr id="63" name="TextBox 62"/>
            <p:cNvSpPr txBox="1"/>
            <p:nvPr/>
          </p:nvSpPr>
          <p:spPr>
            <a:xfrm>
              <a:off x="1179336" y="2667000"/>
              <a:ext cx="326535" cy="338554"/>
            </a:xfrm>
            <a:prstGeom prst="rect">
              <a:avLst/>
            </a:prstGeom>
            <a:noFill/>
          </p:spPr>
          <p:txBody>
            <a:bodyPr wrap="square" rtlCol="0">
              <a:spAutoFit/>
            </a:bodyPr>
            <a:lstStyle/>
            <a:p>
              <a:pPr>
                <a:spcAft>
                  <a:spcPts val="800"/>
                </a:spcAft>
              </a:pPr>
              <a:r>
                <a:rPr lang="en-CA" sz="1600" dirty="0">
                  <a:solidFill>
                    <a:srgbClr val="FF0000"/>
                  </a:solidFill>
                </a:rPr>
                <a:t>1</a:t>
              </a:r>
            </a:p>
          </p:txBody>
        </p:sp>
        <p:sp>
          <p:nvSpPr>
            <p:cNvPr id="66" name="TextBox 65"/>
            <p:cNvSpPr txBox="1"/>
            <p:nvPr/>
          </p:nvSpPr>
          <p:spPr>
            <a:xfrm>
              <a:off x="1191448" y="3480922"/>
              <a:ext cx="326535" cy="338554"/>
            </a:xfrm>
            <a:prstGeom prst="rect">
              <a:avLst/>
            </a:prstGeom>
            <a:noFill/>
          </p:spPr>
          <p:txBody>
            <a:bodyPr wrap="square" rtlCol="0">
              <a:spAutoFit/>
            </a:bodyPr>
            <a:lstStyle/>
            <a:p>
              <a:pPr>
                <a:spcAft>
                  <a:spcPts val="800"/>
                </a:spcAft>
              </a:pPr>
              <a:r>
                <a:rPr lang="en-CA" sz="1600" dirty="0">
                  <a:solidFill>
                    <a:srgbClr val="FF0000"/>
                  </a:solidFill>
                </a:rPr>
                <a:t>0</a:t>
              </a:r>
            </a:p>
          </p:txBody>
        </p:sp>
      </p:grpSp>
      <p:sp>
        <p:nvSpPr>
          <p:cNvPr id="67" name="Text Box 33"/>
          <p:cNvSpPr txBox="1">
            <a:spLocks noChangeArrowheads="1"/>
          </p:cNvSpPr>
          <p:nvPr/>
        </p:nvSpPr>
        <p:spPr bwMode="auto">
          <a:xfrm>
            <a:off x="5474288" y="6284736"/>
            <a:ext cx="28955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00"/>
                </a:solidFill>
                <a:latin typeface="Times New Roman" pitchFamily="18" charset="0"/>
              </a:rPr>
              <a:t>No!</a:t>
            </a:r>
          </a:p>
        </p:txBody>
      </p:sp>
    </p:spTree>
    <p:extLst>
      <p:ext uri="{BB962C8B-B14F-4D97-AF65-F5344CB8AC3E}">
        <p14:creationId xmlns:p14="http://schemas.microsoft.com/office/powerpoint/2010/main" val="257467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
                                        </p:tgtEl>
                                        <p:attrNameLst>
                                          <p:attrName>style.visibility</p:attrName>
                                        </p:attrNameLst>
                                      </p:cBhvr>
                                      <p:to>
                                        <p:strVal val="visible"/>
                                      </p:to>
                                    </p:set>
                                    <p:anim calcmode="lin" valueType="num">
                                      <p:cBhvr additive="base">
                                        <p:cTn id="11" dur="500" fill="hold"/>
                                        <p:tgtEl>
                                          <p:spTgt spid="51"/>
                                        </p:tgtEl>
                                        <p:attrNameLst>
                                          <p:attrName>ppt_x</p:attrName>
                                        </p:attrNameLst>
                                      </p:cBhvr>
                                      <p:tavLst>
                                        <p:tav tm="0">
                                          <p:val>
                                            <p:strVal val="#ppt_x"/>
                                          </p:val>
                                        </p:tav>
                                        <p:tav tm="100000">
                                          <p:val>
                                            <p:strVal val="#ppt_x"/>
                                          </p:val>
                                        </p:tav>
                                      </p:tavLst>
                                    </p:anim>
                                    <p:anim calcmode="lin" valueType="num">
                                      <p:cBhvr additive="base">
                                        <p:cTn id="12" dur="500" fill="hold"/>
                                        <p:tgtEl>
                                          <p:spTgt spid="51"/>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ppt_x"/>
                                          </p:val>
                                        </p:tav>
                                        <p:tav tm="100000">
                                          <p:val>
                                            <p:strVal val="#ppt_x"/>
                                          </p:val>
                                        </p:tav>
                                      </p:tavLst>
                                    </p:anim>
                                    <p:anim calcmode="lin" valueType="num">
                                      <p:cBhvr additive="base">
                                        <p:cTn id="1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3">
                                            <p:txEl>
                                              <p:pRg st="0" end="0"/>
                                            </p:txEl>
                                          </p:spTgt>
                                        </p:tgtEl>
                                        <p:attrNameLst>
                                          <p:attrName>style.visibility</p:attrName>
                                        </p:attrNameLst>
                                      </p:cBhvr>
                                      <p:to>
                                        <p:strVal val="visible"/>
                                      </p:to>
                                    </p:set>
                                    <p:anim calcmode="lin" valueType="num">
                                      <p:cBhvr additive="base">
                                        <p:cTn id="21"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3">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53">
                                            <p:txEl>
                                              <p:pRg st="1" end="1"/>
                                            </p:txEl>
                                          </p:spTgt>
                                        </p:tgtEl>
                                        <p:attrNameLst>
                                          <p:attrName>style.visibility</p:attrName>
                                        </p:attrNameLst>
                                      </p:cBhvr>
                                      <p:to>
                                        <p:strVal val="visible"/>
                                      </p:to>
                                    </p:set>
                                    <p:anim calcmode="lin" valueType="num">
                                      <p:cBhvr additive="base">
                                        <p:cTn id="25"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3">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64"/>
                                        </p:tgtEl>
                                        <p:attrNameLst>
                                          <p:attrName>style.visibility</p:attrName>
                                        </p:attrNameLst>
                                      </p:cBhvr>
                                      <p:to>
                                        <p:strVal val="visible"/>
                                      </p:to>
                                    </p:set>
                                    <p:anim calcmode="lin" valueType="num">
                                      <p:cBhvr additive="base">
                                        <p:cTn id="29" dur="500" fill="hold"/>
                                        <p:tgtEl>
                                          <p:spTgt spid="64"/>
                                        </p:tgtEl>
                                        <p:attrNameLst>
                                          <p:attrName>ppt_x</p:attrName>
                                        </p:attrNameLst>
                                      </p:cBhvr>
                                      <p:tavLst>
                                        <p:tav tm="0">
                                          <p:val>
                                            <p:strVal val="0-#ppt_w/2"/>
                                          </p:val>
                                        </p:tav>
                                        <p:tav tm="100000">
                                          <p:val>
                                            <p:strVal val="#ppt_x"/>
                                          </p:val>
                                        </p:tav>
                                      </p:tavLst>
                                    </p:anim>
                                    <p:anim calcmode="lin" valueType="num">
                                      <p:cBhvr additive="base">
                                        <p:cTn id="30"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3">
                                            <p:txEl>
                                              <p:pRg st="2" end="2"/>
                                            </p:txEl>
                                          </p:spTgt>
                                        </p:tgtEl>
                                        <p:attrNameLst>
                                          <p:attrName>style.visibility</p:attrName>
                                        </p:attrNameLst>
                                      </p:cBhvr>
                                      <p:to>
                                        <p:strVal val="visible"/>
                                      </p:to>
                                    </p:set>
                                    <p:anim calcmode="lin" valueType="num">
                                      <p:cBhvr additive="base">
                                        <p:cTn id="35" dur="500" fill="hold"/>
                                        <p:tgtEl>
                                          <p:spTgt spid="53">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3">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0-#ppt_w/2"/>
                                          </p:val>
                                        </p:tav>
                                        <p:tav tm="100000">
                                          <p:val>
                                            <p:strVal val="#ppt_x"/>
                                          </p:val>
                                        </p:tav>
                                      </p:tavLst>
                                    </p:anim>
                                    <p:anim calcmode="lin" valueType="num">
                                      <p:cBhvr additive="base">
                                        <p:cTn id="40"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3">
                                            <p:txEl>
                                              <p:pRg st="3" end="3"/>
                                            </p:txEl>
                                          </p:spTgt>
                                        </p:tgtEl>
                                        <p:attrNameLst>
                                          <p:attrName>style.visibility</p:attrName>
                                        </p:attrNameLst>
                                      </p:cBhvr>
                                      <p:to>
                                        <p:strVal val="visible"/>
                                      </p:to>
                                    </p:set>
                                    <p:anim calcmode="lin" valueType="num">
                                      <p:cBhvr additive="base">
                                        <p:cTn id="45" dur="500" fill="hold"/>
                                        <p:tgtEl>
                                          <p:spTgt spid="53">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3">
                                            <p:txEl>
                                              <p:pRg st="3" end="3"/>
                                            </p:txEl>
                                          </p:spTgt>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61"/>
                                        </p:tgtEl>
                                        <p:attrNameLst>
                                          <p:attrName>style.visibility</p:attrName>
                                        </p:attrNameLst>
                                      </p:cBhvr>
                                      <p:to>
                                        <p:strVal val="visible"/>
                                      </p:to>
                                    </p:set>
                                    <p:anim calcmode="lin" valueType="num">
                                      <p:cBhvr additive="base">
                                        <p:cTn id="49" dur="500" fill="hold"/>
                                        <p:tgtEl>
                                          <p:spTgt spid="61"/>
                                        </p:tgtEl>
                                        <p:attrNameLst>
                                          <p:attrName>ppt_x</p:attrName>
                                        </p:attrNameLst>
                                      </p:cBhvr>
                                      <p:tavLst>
                                        <p:tav tm="0">
                                          <p:val>
                                            <p:strVal val="0-#ppt_w/2"/>
                                          </p:val>
                                        </p:tav>
                                        <p:tav tm="100000">
                                          <p:val>
                                            <p:strVal val="#ppt_x"/>
                                          </p:val>
                                        </p:tav>
                                      </p:tavLst>
                                    </p:anim>
                                    <p:anim calcmode="lin" valueType="num">
                                      <p:cBhvr additive="base">
                                        <p:cTn id="50"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4">
                                            <p:txEl>
                                              <p:pRg st="0" end="0"/>
                                            </p:txEl>
                                          </p:spTgt>
                                        </p:tgtEl>
                                        <p:attrNameLst>
                                          <p:attrName>style.visibility</p:attrName>
                                        </p:attrNameLst>
                                      </p:cBhvr>
                                      <p:to>
                                        <p:strVal val="visible"/>
                                      </p:to>
                                    </p:set>
                                    <p:anim calcmode="lin" valueType="num">
                                      <p:cBhvr additive="base">
                                        <p:cTn id="55" dur="500" fill="hold"/>
                                        <p:tgtEl>
                                          <p:spTgt spid="54">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3">
                                            <p:txEl>
                                              <p:pRg st="4" end="4"/>
                                            </p:txEl>
                                          </p:spTgt>
                                        </p:tgtEl>
                                        <p:attrNameLst>
                                          <p:attrName>style.visibility</p:attrName>
                                        </p:attrNameLst>
                                      </p:cBhvr>
                                      <p:to>
                                        <p:strVal val="visible"/>
                                      </p:to>
                                    </p:set>
                                    <p:anim calcmode="lin" valueType="num">
                                      <p:cBhvr additive="base">
                                        <p:cTn id="61" dur="500" fill="hold"/>
                                        <p:tgtEl>
                                          <p:spTgt spid="53">
                                            <p:txEl>
                                              <p:pRg st="4" end="4"/>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3">
                                            <p:txEl>
                                              <p:pRg st="4" end="4"/>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9"/>
                                        </p:tgtEl>
                                        <p:attrNameLst>
                                          <p:attrName>style.visibility</p:attrName>
                                        </p:attrNameLst>
                                      </p:cBhvr>
                                      <p:to>
                                        <p:strVal val="visible"/>
                                      </p:to>
                                    </p:set>
                                    <p:anim calcmode="lin" valueType="num">
                                      <p:cBhvr additive="base">
                                        <p:cTn id="65" dur="500" fill="hold"/>
                                        <p:tgtEl>
                                          <p:spTgt spid="9"/>
                                        </p:tgtEl>
                                        <p:attrNameLst>
                                          <p:attrName>ppt_x</p:attrName>
                                        </p:attrNameLst>
                                      </p:cBhvr>
                                      <p:tavLst>
                                        <p:tav tm="0">
                                          <p:val>
                                            <p:strVal val="0-#ppt_w/2"/>
                                          </p:val>
                                        </p:tav>
                                        <p:tav tm="100000">
                                          <p:val>
                                            <p:strVal val="#ppt_x"/>
                                          </p:val>
                                        </p:tav>
                                      </p:tavLst>
                                    </p:anim>
                                    <p:anim calcmode="lin" valueType="num">
                                      <p:cBhvr additive="base">
                                        <p:cTn id="6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6">
                                            <p:txEl>
                                              <p:pRg st="0" end="0"/>
                                            </p:txEl>
                                          </p:spTgt>
                                        </p:tgtEl>
                                        <p:attrNameLst>
                                          <p:attrName>style.visibility</p:attrName>
                                        </p:attrNameLst>
                                      </p:cBhvr>
                                      <p:to>
                                        <p:strVal val="visible"/>
                                      </p:to>
                                    </p:set>
                                    <p:anim calcmode="lin" valueType="num">
                                      <p:cBhvr additive="base">
                                        <p:cTn id="71"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59">
                                            <p:txEl>
                                              <p:pRg st="0" end="0"/>
                                            </p:txEl>
                                          </p:spTgt>
                                        </p:tgtEl>
                                        <p:attrNameLst>
                                          <p:attrName>style.visibility</p:attrName>
                                        </p:attrNameLst>
                                      </p:cBhvr>
                                      <p:to>
                                        <p:strVal val="visible"/>
                                      </p:to>
                                    </p:set>
                                    <p:anim calcmode="lin" valueType="num">
                                      <p:cBhvr additive="base">
                                        <p:cTn id="77"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60">
                                            <p:txEl>
                                              <p:pRg st="0" end="0"/>
                                            </p:txEl>
                                          </p:spTgt>
                                        </p:tgtEl>
                                        <p:attrNameLst>
                                          <p:attrName>style.visibility</p:attrName>
                                        </p:attrNameLst>
                                      </p:cBhvr>
                                      <p:to>
                                        <p:strVal val="visible"/>
                                      </p:to>
                                    </p:set>
                                    <p:anim calcmode="lin" valueType="num">
                                      <p:cBhvr additive="base">
                                        <p:cTn id="83" dur="500" fill="hold"/>
                                        <p:tgtEl>
                                          <p:spTgt spid="60">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6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53">
                                            <p:txEl>
                                              <p:pRg st="5" end="5"/>
                                            </p:txEl>
                                          </p:spTgt>
                                        </p:tgtEl>
                                        <p:attrNameLst>
                                          <p:attrName>style.visibility</p:attrName>
                                        </p:attrNameLst>
                                      </p:cBhvr>
                                      <p:to>
                                        <p:strVal val="visible"/>
                                      </p:to>
                                    </p:set>
                                    <p:anim calcmode="lin" valueType="num">
                                      <p:cBhvr additive="base">
                                        <p:cTn id="89" dur="500" fill="hold"/>
                                        <p:tgtEl>
                                          <p:spTgt spid="53">
                                            <p:txEl>
                                              <p:pRg st="5" end="5"/>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5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8" fill="hold" nodeType="clickEffect">
                                  <p:stCondLst>
                                    <p:cond delay="0"/>
                                  </p:stCondLst>
                                  <p:childTnLst>
                                    <p:set>
                                      <p:cBhvr>
                                        <p:cTn id="94" dur="1" fill="hold">
                                          <p:stCondLst>
                                            <p:cond delay="0"/>
                                          </p:stCondLst>
                                        </p:cTn>
                                        <p:tgtEl>
                                          <p:spTgt spid="53">
                                            <p:txEl>
                                              <p:pRg st="6" end="6"/>
                                            </p:txEl>
                                          </p:spTgt>
                                        </p:tgtEl>
                                        <p:attrNameLst>
                                          <p:attrName>style.visibility</p:attrName>
                                        </p:attrNameLst>
                                      </p:cBhvr>
                                      <p:to>
                                        <p:strVal val="visible"/>
                                      </p:to>
                                    </p:set>
                                    <p:anim calcmode="lin" valueType="num">
                                      <p:cBhvr additive="base">
                                        <p:cTn id="95" dur="500" fill="hold"/>
                                        <p:tgtEl>
                                          <p:spTgt spid="53">
                                            <p:txEl>
                                              <p:pRg st="6" end="6"/>
                                            </p:txEl>
                                          </p:spTgt>
                                        </p:tgtEl>
                                        <p:attrNameLst>
                                          <p:attrName>ppt_x</p:attrName>
                                        </p:attrNameLst>
                                      </p:cBhvr>
                                      <p:tavLst>
                                        <p:tav tm="0">
                                          <p:val>
                                            <p:strVal val="0-#ppt_w/2"/>
                                          </p:val>
                                        </p:tav>
                                        <p:tav tm="100000">
                                          <p:val>
                                            <p:strVal val="#ppt_x"/>
                                          </p:val>
                                        </p:tav>
                                      </p:tavLst>
                                    </p:anim>
                                    <p:anim calcmode="lin" valueType="num">
                                      <p:cBhvr additive="base">
                                        <p:cTn id="96" dur="500" fill="hold"/>
                                        <p:tgtEl>
                                          <p:spTgt spid="5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67">
                                            <p:txEl>
                                              <p:pRg st="0" end="0"/>
                                            </p:txEl>
                                          </p:spTgt>
                                        </p:tgtEl>
                                        <p:attrNameLst>
                                          <p:attrName>style.visibility</p:attrName>
                                        </p:attrNameLst>
                                      </p:cBhvr>
                                      <p:to>
                                        <p:strVal val="visible"/>
                                      </p:to>
                                    </p:set>
                                    <p:anim calcmode="lin" valueType="num">
                                      <p:cBhvr additive="base">
                                        <p:cTn id="101"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6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64" grpId="0"/>
      <p:bldP spid="61"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 name="Picture 2" descr="image27"/>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3389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Compression:</a:t>
            </a:r>
          </a:p>
          <a:p>
            <a:pPr marL="457200" indent="-457200">
              <a:spcBef>
                <a:spcPct val="0"/>
              </a:spcBef>
              <a:buFont typeface="Arial" panose="020B0604020202020204" pitchFamily="34" charset="0"/>
              <a:buChar char="•"/>
            </a:pPr>
            <a:r>
              <a:rPr lang="en-CA" altLang="en-US" sz="2800" dirty="0">
                <a:latin typeface="Times New Roman" pitchFamily="18" charset="0"/>
              </a:rPr>
              <a:t>We restrict to only 8 different inputs.</a:t>
            </a:r>
            <a:br>
              <a:rPr lang="en-CA" altLang="en-US" sz="2800" dirty="0">
                <a:latin typeface="Times New Roman" pitchFamily="18" charset="0"/>
              </a:rPr>
            </a:br>
            <a:r>
              <a:rPr lang="en-CA" altLang="en-US" sz="2800" dirty="0">
                <a:latin typeface="Times New Roman" pitchFamily="18" charset="0"/>
              </a:rPr>
              <a:t>For </a:t>
            </a:r>
            <a:r>
              <a:rPr lang="en-CA" altLang="en-US" sz="2800" dirty="0" err="1">
                <a:latin typeface="Times New Roman" pitchFamily="18" charset="0"/>
              </a:rPr>
              <a:t>i</a:t>
            </a:r>
            <a:r>
              <a:rPr lang="en-CA" altLang="en-US" sz="2800" dirty="0">
                <a:latin typeface="Times New Roman" pitchFamily="18" charset="0"/>
              </a:rPr>
              <a:t>=0,…,7,  on input </a:t>
            </a:r>
            <a:r>
              <a:rPr lang="en-CA" altLang="en-US" sz="2800" i="1" dirty="0" err="1">
                <a:latin typeface="Times New Roman" pitchFamily="18" charset="0"/>
              </a:rPr>
              <a:t>i</a:t>
            </a:r>
            <a:r>
              <a:rPr lang="en-CA" altLang="en-US" sz="2800" dirty="0">
                <a:latin typeface="Times New Roman" pitchFamily="18" charset="0"/>
              </a:rPr>
              <a:t> only the </a:t>
            </a:r>
            <a:r>
              <a:rPr lang="en-CA" altLang="en-US" sz="2800" i="1" dirty="0" err="1">
                <a:latin typeface="Times New Roman" pitchFamily="18" charset="0"/>
              </a:rPr>
              <a:t>i</a:t>
            </a:r>
            <a:r>
              <a:rPr lang="en-CA" altLang="en-US" sz="2800" i="1" baseline="30000" dirty="0" err="1">
                <a:latin typeface="Times New Roman" pitchFamily="18" charset="0"/>
              </a:rPr>
              <a:t>th</a:t>
            </a:r>
            <a:r>
              <a:rPr lang="en-CA" altLang="en-US" sz="2800" i="1" dirty="0">
                <a:latin typeface="Times New Roman" pitchFamily="18" charset="0"/>
              </a:rPr>
              <a:t> </a:t>
            </a:r>
            <a:r>
              <a:rPr lang="en-CA" altLang="en-US" sz="2800" dirty="0">
                <a:latin typeface="Times New Roman" pitchFamily="18" charset="0"/>
              </a:rPr>
              <a:t>bit is 1.</a:t>
            </a:r>
          </a:p>
          <a:p>
            <a:pPr marL="457200" indent="-457200">
              <a:spcBef>
                <a:spcPct val="0"/>
              </a:spcBef>
              <a:buFont typeface="Arial" panose="020B0604020202020204" pitchFamily="34" charset="0"/>
              <a:buChar char="•"/>
            </a:pPr>
            <a:r>
              <a:rPr lang="en-CA" altLang="en-US" sz="2800" dirty="0">
                <a:latin typeface="Times New Roman" pitchFamily="18" charset="0"/>
              </a:rPr>
              <a:t>Now can you do it? </a:t>
            </a:r>
          </a:p>
          <a:p>
            <a:pPr marL="457200" indent="-457200">
              <a:spcBef>
                <a:spcPct val="0"/>
              </a:spcBef>
              <a:buFont typeface="Arial" panose="020B0604020202020204" pitchFamily="34" charset="0"/>
              <a:buChar char="•"/>
            </a:pPr>
            <a:r>
              <a:rPr lang="en-CA" altLang="en-US" sz="2800" dirty="0">
                <a:latin typeface="Times New Roman" pitchFamily="18" charset="0"/>
              </a:rPr>
              <a:t>Let’s try to design the neural network by hand.</a:t>
            </a:r>
          </a:p>
        </p:txBody>
      </p:sp>
      <p:sp>
        <p:nvSpPr>
          <p:cNvPr id="55" name="Oval 54"/>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57" name="Oval 56"/>
          <p:cNvSpPr/>
          <p:nvPr/>
        </p:nvSpPr>
        <p:spPr>
          <a:xfrm>
            <a:off x="1212056" y="2716296"/>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58" name="Oval 57"/>
          <p:cNvSpPr/>
          <p:nvPr/>
        </p:nvSpPr>
        <p:spPr>
          <a:xfrm>
            <a:off x="1214528" y="3527592"/>
            <a:ext cx="228600" cy="255504"/>
          </a:xfrm>
          <a:prstGeom prst="ellipse">
            <a:avLst/>
          </a:prstGeom>
          <a:noFill/>
          <a:ln w="22225">
            <a:solidFill>
              <a:schemeClr val="hlink"/>
            </a:solidFill>
          </a:ln>
        </p:spPr>
        <p:txBody>
          <a:bodyPr wrap="square" rtlCol="0" anchor="ctr">
            <a:spAutoFit/>
          </a:bodyPr>
          <a:lstStyle/>
          <a:p>
            <a:pPr algn="l"/>
            <a:endParaRPr lang="en-CA" sz="2400" dirty="0"/>
          </a:p>
        </p:txBody>
      </p:sp>
      <p:grpSp>
        <p:nvGrpSpPr>
          <p:cNvPr id="7" name="Group 6"/>
          <p:cNvGrpSpPr/>
          <p:nvPr/>
        </p:nvGrpSpPr>
        <p:grpSpPr>
          <a:xfrm>
            <a:off x="0" y="609600"/>
            <a:ext cx="9132048" cy="4062528"/>
            <a:chOff x="0" y="609600"/>
            <a:chExt cx="9132048" cy="4062528"/>
          </a:xfrm>
        </p:grpSpPr>
        <p:pic>
          <p:nvPicPr>
            <p:cNvPr id="30722" name="Picture 2" descr="image29"/>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3" name="Group 22"/>
            <p:cNvGrpSpPr/>
            <p:nvPr/>
          </p:nvGrpSpPr>
          <p:grpSpPr>
            <a:xfrm>
              <a:off x="4987368" y="1827312"/>
              <a:ext cx="1910976" cy="394440"/>
              <a:chOff x="3627720" y="2405520"/>
              <a:chExt cx="1910976" cy="403416"/>
            </a:xfrm>
          </p:grpSpPr>
          <p:sp>
            <p:nvSpPr>
              <p:cNvPr id="24" name="Oval 2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6" name="Oval 2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7" name="Group 26"/>
            <p:cNvGrpSpPr/>
            <p:nvPr/>
          </p:nvGrpSpPr>
          <p:grpSpPr>
            <a:xfrm>
              <a:off x="4987368" y="2236704"/>
              <a:ext cx="1910976" cy="394440"/>
              <a:chOff x="3627720" y="2405520"/>
              <a:chExt cx="1910976" cy="403416"/>
            </a:xfrm>
          </p:grpSpPr>
          <p:sp>
            <p:nvSpPr>
              <p:cNvPr id="28" name="Oval 2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0" name="Oval 2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1" name="Group 30"/>
            <p:cNvGrpSpPr/>
            <p:nvPr/>
          </p:nvGrpSpPr>
          <p:grpSpPr>
            <a:xfrm>
              <a:off x="4987368" y="2652072"/>
              <a:ext cx="1910976" cy="394440"/>
              <a:chOff x="3627720" y="2405520"/>
              <a:chExt cx="1910976" cy="403416"/>
            </a:xfrm>
          </p:grpSpPr>
          <p:sp>
            <p:nvSpPr>
              <p:cNvPr id="32" name="Oval 3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4" name="Oval 33"/>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5" name="Group 34"/>
            <p:cNvGrpSpPr/>
            <p:nvPr/>
          </p:nvGrpSpPr>
          <p:grpSpPr>
            <a:xfrm>
              <a:off x="4987368" y="3067440"/>
              <a:ext cx="1910976" cy="394440"/>
              <a:chOff x="3627720" y="2405520"/>
              <a:chExt cx="1910976" cy="403416"/>
            </a:xfrm>
          </p:grpSpPr>
          <p:sp>
            <p:nvSpPr>
              <p:cNvPr id="36" name="Oval 35"/>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8" name="Oval 37"/>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9" name="Group 38"/>
            <p:cNvGrpSpPr/>
            <p:nvPr/>
          </p:nvGrpSpPr>
          <p:grpSpPr>
            <a:xfrm>
              <a:off x="4987368" y="3482808"/>
              <a:ext cx="1910976" cy="394440"/>
              <a:chOff x="3627720" y="2405520"/>
              <a:chExt cx="1910976" cy="403416"/>
            </a:xfrm>
          </p:grpSpPr>
          <p:sp>
            <p:nvSpPr>
              <p:cNvPr id="40" name="Oval 3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2" name="Oval 4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3" name="Group 42"/>
            <p:cNvGrpSpPr/>
            <p:nvPr/>
          </p:nvGrpSpPr>
          <p:grpSpPr>
            <a:xfrm>
              <a:off x="4987368" y="3898176"/>
              <a:ext cx="1910976" cy="394440"/>
              <a:chOff x="3627720" y="2405520"/>
              <a:chExt cx="1910976" cy="403416"/>
            </a:xfrm>
          </p:grpSpPr>
          <p:sp>
            <p:nvSpPr>
              <p:cNvPr id="44" name="Oval 4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6" name="Oval 4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7" name="Group 46"/>
            <p:cNvGrpSpPr/>
            <p:nvPr/>
          </p:nvGrpSpPr>
          <p:grpSpPr>
            <a:xfrm>
              <a:off x="4987368" y="4277688"/>
              <a:ext cx="1910976" cy="394440"/>
              <a:chOff x="3627720" y="2405520"/>
              <a:chExt cx="1910976" cy="403416"/>
            </a:xfrm>
          </p:grpSpPr>
          <p:sp>
            <p:nvSpPr>
              <p:cNvPr id="48" name="Oval 4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0" name="Oval 4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64" name="TextBox 63"/>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65" name="TextBox 64"/>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grpSp>
      <p:sp>
        <p:nvSpPr>
          <p:cNvPr id="66" name="TextBox 65"/>
          <p:cNvSpPr txBox="1"/>
          <p:nvPr/>
        </p:nvSpPr>
        <p:spPr>
          <a:xfrm>
            <a:off x="206865" y="1392584"/>
            <a:ext cx="326535" cy="2780248"/>
          </a:xfrm>
          <a:prstGeom prst="rect">
            <a:avLst/>
          </a:prstGeom>
          <a:noFill/>
        </p:spPr>
        <p:txBody>
          <a:bodyPr wrap="square" rtlCol="0">
            <a:spAutoFit/>
          </a:bodyPr>
          <a:lstStyle/>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p:txBody>
      </p:sp>
      <p:grpSp>
        <p:nvGrpSpPr>
          <p:cNvPr id="68" name="Group 67"/>
          <p:cNvGrpSpPr/>
          <p:nvPr/>
        </p:nvGrpSpPr>
        <p:grpSpPr>
          <a:xfrm>
            <a:off x="1167224" y="1853078"/>
            <a:ext cx="350759" cy="1966398"/>
            <a:chOff x="1167224" y="1853078"/>
            <a:chExt cx="350759" cy="1966398"/>
          </a:xfrm>
        </p:grpSpPr>
        <p:sp>
          <p:nvSpPr>
            <p:cNvPr id="69" name="TextBox 68"/>
            <p:cNvSpPr txBox="1"/>
            <p:nvPr/>
          </p:nvSpPr>
          <p:spPr>
            <a:xfrm>
              <a:off x="1167224" y="1853078"/>
              <a:ext cx="326535" cy="338554"/>
            </a:xfrm>
            <a:prstGeom prst="rect">
              <a:avLst/>
            </a:prstGeom>
            <a:noFill/>
          </p:spPr>
          <p:txBody>
            <a:bodyPr wrap="square" rtlCol="0">
              <a:spAutoFit/>
            </a:bodyPr>
            <a:lstStyle/>
            <a:p>
              <a:pPr>
                <a:spcAft>
                  <a:spcPts val="800"/>
                </a:spcAft>
              </a:pPr>
              <a:r>
                <a:rPr lang="en-CA" sz="1600" dirty="0">
                  <a:solidFill>
                    <a:srgbClr val="FF0000"/>
                  </a:solidFill>
                </a:rPr>
                <a:t>0</a:t>
              </a:r>
            </a:p>
          </p:txBody>
        </p:sp>
        <p:sp>
          <p:nvSpPr>
            <p:cNvPr id="70" name="TextBox 69"/>
            <p:cNvSpPr txBox="1"/>
            <p:nvPr/>
          </p:nvSpPr>
          <p:spPr>
            <a:xfrm>
              <a:off x="1179336" y="2667000"/>
              <a:ext cx="326535" cy="338554"/>
            </a:xfrm>
            <a:prstGeom prst="rect">
              <a:avLst/>
            </a:prstGeom>
            <a:noFill/>
          </p:spPr>
          <p:txBody>
            <a:bodyPr wrap="square" rtlCol="0">
              <a:spAutoFit/>
            </a:bodyPr>
            <a:lstStyle/>
            <a:p>
              <a:pPr>
                <a:spcAft>
                  <a:spcPts val="800"/>
                </a:spcAft>
              </a:pPr>
              <a:r>
                <a:rPr lang="en-CA" sz="1600" dirty="0">
                  <a:solidFill>
                    <a:srgbClr val="FF0000"/>
                  </a:solidFill>
                </a:rPr>
                <a:t>1</a:t>
              </a:r>
            </a:p>
          </p:txBody>
        </p:sp>
        <p:sp>
          <p:nvSpPr>
            <p:cNvPr id="71" name="TextBox 70"/>
            <p:cNvSpPr txBox="1"/>
            <p:nvPr/>
          </p:nvSpPr>
          <p:spPr>
            <a:xfrm>
              <a:off x="1191448" y="3480922"/>
              <a:ext cx="326535" cy="338554"/>
            </a:xfrm>
            <a:prstGeom prst="rect">
              <a:avLst/>
            </a:prstGeom>
            <a:noFill/>
          </p:spPr>
          <p:txBody>
            <a:bodyPr wrap="square" rtlCol="0">
              <a:spAutoFit/>
            </a:bodyPr>
            <a:lstStyle/>
            <a:p>
              <a:pPr>
                <a:spcAft>
                  <a:spcPts val="800"/>
                </a:spcAft>
              </a:pPr>
              <a:r>
                <a:rPr lang="en-CA" sz="1600" dirty="0">
                  <a:solidFill>
                    <a:srgbClr val="FF0000"/>
                  </a:solidFill>
                </a:rPr>
                <a:t>1</a:t>
              </a:r>
            </a:p>
          </p:txBody>
        </p:sp>
      </p:grpSp>
      <p:sp>
        <p:nvSpPr>
          <p:cNvPr id="72" name="TextBox 71"/>
          <p:cNvSpPr txBox="1"/>
          <p:nvPr/>
        </p:nvSpPr>
        <p:spPr>
          <a:xfrm>
            <a:off x="2139656" y="1386528"/>
            <a:ext cx="326535" cy="2780248"/>
          </a:xfrm>
          <a:prstGeom prst="rect">
            <a:avLst/>
          </a:prstGeom>
          <a:noFill/>
        </p:spPr>
        <p:txBody>
          <a:bodyPr wrap="square" rtlCol="0">
            <a:spAutoFit/>
          </a:bodyPr>
          <a:lstStyle/>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p:txBody>
      </p:sp>
      <p:grpSp>
        <p:nvGrpSpPr>
          <p:cNvPr id="8" name="Group 7"/>
          <p:cNvGrpSpPr/>
          <p:nvPr/>
        </p:nvGrpSpPr>
        <p:grpSpPr>
          <a:xfrm>
            <a:off x="5032176" y="2577904"/>
            <a:ext cx="1854192" cy="536944"/>
            <a:chOff x="5032176" y="2577904"/>
            <a:chExt cx="1854192" cy="536944"/>
          </a:xfrm>
        </p:grpSpPr>
        <p:sp>
          <p:nvSpPr>
            <p:cNvPr id="73" name="TextBox 72"/>
            <p:cNvSpPr txBox="1"/>
            <p:nvPr/>
          </p:nvSpPr>
          <p:spPr>
            <a:xfrm>
              <a:off x="5032176" y="2577904"/>
              <a:ext cx="381000" cy="523220"/>
            </a:xfrm>
            <a:prstGeom prst="rect">
              <a:avLst/>
            </a:prstGeom>
            <a:noFill/>
          </p:spPr>
          <p:txBody>
            <a:bodyPr wrap="square" rtlCol="0">
              <a:spAutoFit/>
            </a:bodyPr>
            <a:lstStyle/>
            <a:p>
              <a:r>
                <a:rPr lang="en-CA" dirty="0">
                  <a:solidFill>
                    <a:schemeClr val="bg1"/>
                  </a:solidFill>
                </a:rPr>
                <a:t>0</a:t>
              </a:r>
            </a:p>
          </p:txBody>
        </p:sp>
        <p:sp>
          <p:nvSpPr>
            <p:cNvPr id="74" name="TextBox 73"/>
            <p:cNvSpPr txBox="1"/>
            <p:nvPr/>
          </p:nvSpPr>
          <p:spPr>
            <a:xfrm>
              <a:off x="5765784" y="2591628"/>
              <a:ext cx="381000" cy="523220"/>
            </a:xfrm>
            <a:prstGeom prst="rect">
              <a:avLst/>
            </a:prstGeom>
            <a:noFill/>
          </p:spPr>
          <p:txBody>
            <a:bodyPr wrap="square" rtlCol="0">
              <a:spAutoFit/>
            </a:bodyPr>
            <a:lstStyle/>
            <a:p>
              <a:r>
                <a:rPr lang="en-CA" dirty="0">
                  <a:solidFill>
                    <a:schemeClr val="bg1"/>
                  </a:solidFill>
                </a:rPr>
                <a:t>1</a:t>
              </a:r>
            </a:p>
          </p:txBody>
        </p:sp>
        <p:sp>
          <p:nvSpPr>
            <p:cNvPr id="75" name="TextBox 74"/>
            <p:cNvSpPr txBox="1"/>
            <p:nvPr/>
          </p:nvSpPr>
          <p:spPr>
            <a:xfrm>
              <a:off x="6505368" y="2581448"/>
              <a:ext cx="381000" cy="523220"/>
            </a:xfrm>
            <a:prstGeom prst="rect">
              <a:avLst/>
            </a:prstGeom>
            <a:noFill/>
          </p:spPr>
          <p:txBody>
            <a:bodyPr wrap="square" rtlCol="0">
              <a:spAutoFit/>
            </a:bodyPr>
            <a:lstStyle/>
            <a:p>
              <a:r>
                <a:rPr lang="en-CA" dirty="0">
                  <a:solidFill>
                    <a:schemeClr val="bg1"/>
                  </a:solidFill>
                </a:rPr>
                <a:t>1</a:t>
              </a:r>
            </a:p>
          </p:txBody>
        </p:sp>
      </p:grpSp>
      <p:sp>
        <p:nvSpPr>
          <p:cNvPr id="9" name="Rectangle 8"/>
          <p:cNvSpPr/>
          <p:nvPr/>
        </p:nvSpPr>
        <p:spPr>
          <a:xfrm>
            <a:off x="2819400" y="2618003"/>
            <a:ext cx="1349865" cy="353797"/>
          </a:xfrm>
          <a:prstGeom prst="rect">
            <a:avLst/>
          </a:prstGeom>
          <a:ln w="22225">
            <a:solidFill>
              <a:srgbClr val="FF00FF"/>
            </a:solidFill>
          </a:ln>
        </p:spPr>
        <p:txBody>
          <a:bodyPr wrap="square" rtlCol="0" anchor="ctr">
            <a:spAutoFit/>
          </a:bodyPr>
          <a:lstStyle/>
          <a:p>
            <a:pPr algn="l"/>
            <a:endParaRPr lang="en-CA" sz="2400" dirty="0"/>
          </a:p>
        </p:txBody>
      </p:sp>
      <p:sp>
        <p:nvSpPr>
          <p:cNvPr id="76" name="Rectangle 75"/>
          <p:cNvSpPr/>
          <p:nvPr/>
        </p:nvSpPr>
        <p:spPr>
          <a:xfrm>
            <a:off x="7684088" y="2618003"/>
            <a:ext cx="1349865" cy="353797"/>
          </a:xfrm>
          <a:prstGeom prst="rect">
            <a:avLst/>
          </a:prstGeom>
          <a:ln w="22225">
            <a:solidFill>
              <a:srgbClr val="FF00FF"/>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0618162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0" end="0"/>
                                            </p:txEl>
                                          </p:spTgt>
                                        </p:tgtEl>
                                        <p:attrNameLst>
                                          <p:attrName>style.visibility</p:attrName>
                                        </p:attrNameLst>
                                      </p:cBhvr>
                                      <p:to>
                                        <p:strVal val="visible"/>
                                      </p:to>
                                    </p:set>
                                    <p:anim calcmode="lin" valueType="num">
                                      <p:cBhvr additive="base">
                                        <p:cTn id="7"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3">
                                            <p:txEl>
                                              <p:pRg st="1" end="1"/>
                                            </p:txEl>
                                          </p:spTgt>
                                        </p:tgtEl>
                                        <p:attrNameLst>
                                          <p:attrName>style.visibility</p:attrName>
                                        </p:attrNameLst>
                                      </p:cBhvr>
                                      <p:to>
                                        <p:strVal val="visible"/>
                                      </p:to>
                                    </p:set>
                                    <p:anim calcmode="lin" valueType="num">
                                      <p:cBhvr additive="base">
                                        <p:cTn id="13"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6"/>
                                        </p:tgtEl>
                                        <p:attrNameLst>
                                          <p:attrName>style.visibility</p:attrName>
                                        </p:attrNameLst>
                                      </p:cBhvr>
                                      <p:to>
                                        <p:strVal val="visible"/>
                                      </p:to>
                                    </p:set>
                                    <p:anim calcmode="lin" valueType="num">
                                      <p:cBhvr additive="base">
                                        <p:cTn id="23" dur="500" fill="hold"/>
                                        <p:tgtEl>
                                          <p:spTgt spid="66"/>
                                        </p:tgtEl>
                                        <p:attrNameLst>
                                          <p:attrName>ppt_x</p:attrName>
                                        </p:attrNameLst>
                                      </p:cBhvr>
                                      <p:tavLst>
                                        <p:tav tm="0">
                                          <p:val>
                                            <p:strVal val="0-#ppt_w/2"/>
                                          </p:val>
                                        </p:tav>
                                        <p:tav tm="100000">
                                          <p:val>
                                            <p:strVal val="#ppt_x"/>
                                          </p:val>
                                        </p:tav>
                                      </p:tavLst>
                                    </p:anim>
                                    <p:anim calcmode="lin" valueType="num">
                                      <p:cBhvr additive="base">
                                        <p:cTn id="24" dur="500" fill="hold"/>
                                        <p:tgtEl>
                                          <p:spTgt spid="66"/>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0-#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68"/>
                                        </p:tgtEl>
                                        <p:attrNameLst>
                                          <p:attrName>style.visibility</p:attrName>
                                        </p:attrNameLst>
                                      </p:cBhvr>
                                      <p:to>
                                        <p:strVal val="visible"/>
                                      </p:to>
                                    </p:set>
                                    <p:anim calcmode="lin" valueType="num">
                                      <p:cBhvr additive="base">
                                        <p:cTn id="33" dur="500" fill="hold"/>
                                        <p:tgtEl>
                                          <p:spTgt spid="68"/>
                                        </p:tgtEl>
                                        <p:attrNameLst>
                                          <p:attrName>ppt_x</p:attrName>
                                        </p:attrNameLst>
                                      </p:cBhvr>
                                      <p:tavLst>
                                        <p:tav tm="0">
                                          <p:val>
                                            <p:strVal val="0-#ppt_w/2"/>
                                          </p:val>
                                        </p:tav>
                                        <p:tav tm="100000">
                                          <p:val>
                                            <p:strVal val="#ppt_x"/>
                                          </p:val>
                                        </p:tav>
                                      </p:tavLst>
                                    </p:anim>
                                    <p:anim calcmode="lin" valueType="num">
                                      <p:cBhvr additive="base">
                                        <p:cTn id="34" dur="500" fill="hold"/>
                                        <p:tgtEl>
                                          <p:spTgt spid="68"/>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8"/>
                                        </p:tgtEl>
                                        <p:attrNameLst>
                                          <p:attrName>style.visibility</p:attrName>
                                        </p:attrNameLst>
                                      </p:cBhvr>
                                      <p:to>
                                        <p:strVal val="visible"/>
                                      </p:to>
                                    </p:set>
                                    <p:anim calcmode="lin" valueType="num">
                                      <p:cBhvr additive="base">
                                        <p:cTn id="37" dur="500" fill="hold"/>
                                        <p:tgtEl>
                                          <p:spTgt spid="8"/>
                                        </p:tgtEl>
                                        <p:attrNameLst>
                                          <p:attrName>ppt_x</p:attrName>
                                        </p:attrNameLst>
                                      </p:cBhvr>
                                      <p:tavLst>
                                        <p:tav tm="0">
                                          <p:val>
                                            <p:strVal val="0-#ppt_w/2"/>
                                          </p:val>
                                        </p:tav>
                                        <p:tav tm="100000">
                                          <p:val>
                                            <p:strVal val="#ppt_x"/>
                                          </p:val>
                                        </p:tav>
                                      </p:tavLst>
                                    </p:anim>
                                    <p:anim calcmode="lin" valueType="num">
                                      <p:cBhvr additive="base">
                                        <p:cTn id="3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72"/>
                                        </p:tgtEl>
                                        <p:attrNameLst>
                                          <p:attrName>style.visibility</p:attrName>
                                        </p:attrNameLst>
                                      </p:cBhvr>
                                      <p:to>
                                        <p:strVal val="visible"/>
                                      </p:to>
                                    </p:set>
                                    <p:anim calcmode="lin" valueType="num">
                                      <p:cBhvr additive="base">
                                        <p:cTn id="43" dur="500" fill="hold"/>
                                        <p:tgtEl>
                                          <p:spTgt spid="72"/>
                                        </p:tgtEl>
                                        <p:attrNameLst>
                                          <p:attrName>ppt_x</p:attrName>
                                        </p:attrNameLst>
                                      </p:cBhvr>
                                      <p:tavLst>
                                        <p:tav tm="0">
                                          <p:val>
                                            <p:strVal val="0-#ppt_w/2"/>
                                          </p:val>
                                        </p:tav>
                                        <p:tav tm="100000">
                                          <p:val>
                                            <p:strVal val="#ppt_x"/>
                                          </p:val>
                                        </p:tav>
                                      </p:tavLst>
                                    </p:anim>
                                    <p:anim calcmode="lin" valueType="num">
                                      <p:cBhvr additive="base">
                                        <p:cTn id="44" dur="500" fill="hold"/>
                                        <p:tgtEl>
                                          <p:spTgt spid="72"/>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76"/>
                                        </p:tgtEl>
                                        <p:attrNameLst>
                                          <p:attrName>style.visibility</p:attrName>
                                        </p:attrNameLst>
                                      </p:cBhvr>
                                      <p:to>
                                        <p:strVal val="visible"/>
                                      </p:to>
                                    </p:set>
                                    <p:anim calcmode="lin" valueType="num">
                                      <p:cBhvr additive="base">
                                        <p:cTn id="47" dur="500" fill="hold"/>
                                        <p:tgtEl>
                                          <p:spTgt spid="76"/>
                                        </p:tgtEl>
                                        <p:attrNameLst>
                                          <p:attrName>ppt_x</p:attrName>
                                        </p:attrNameLst>
                                      </p:cBhvr>
                                      <p:tavLst>
                                        <p:tav tm="0">
                                          <p:val>
                                            <p:strVal val="0-#ppt_w/2"/>
                                          </p:val>
                                        </p:tav>
                                        <p:tav tm="100000">
                                          <p:val>
                                            <p:strVal val="#ppt_x"/>
                                          </p:val>
                                        </p:tav>
                                      </p:tavLst>
                                    </p:anim>
                                    <p:anim calcmode="lin" valueType="num">
                                      <p:cBhvr additive="base">
                                        <p:cTn id="48"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53">
                                            <p:txEl>
                                              <p:pRg st="2" end="2"/>
                                            </p:txEl>
                                          </p:spTgt>
                                        </p:tgtEl>
                                        <p:attrNameLst>
                                          <p:attrName>style.visibility</p:attrName>
                                        </p:attrNameLst>
                                      </p:cBhvr>
                                      <p:to>
                                        <p:strVal val="visible"/>
                                      </p:to>
                                    </p:set>
                                    <p:anim calcmode="lin" valueType="num">
                                      <p:cBhvr additive="base">
                                        <p:cTn id="53" dur="500" fill="hold"/>
                                        <p:tgtEl>
                                          <p:spTgt spid="53">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5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3">
                                            <p:txEl>
                                              <p:pRg st="3" end="3"/>
                                            </p:txEl>
                                          </p:spTgt>
                                        </p:tgtEl>
                                        <p:attrNameLst>
                                          <p:attrName>style.visibility</p:attrName>
                                        </p:attrNameLst>
                                      </p:cBhvr>
                                      <p:to>
                                        <p:strVal val="visible"/>
                                      </p:to>
                                    </p:set>
                                    <p:anim calcmode="lin" valueType="num">
                                      <p:cBhvr additive="base">
                                        <p:cTn id="59" dur="500" fill="hold"/>
                                        <p:tgtEl>
                                          <p:spTgt spid="53">
                                            <p:txEl>
                                              <p:pRg st="3" end="3"/>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72" grpId="0"/>
      <p:bldP spid="9" grpId="0" animBg="1"/>
      <p:bldP spid="76" grpId="0" animBg="1"/>
    </p:bld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3" name="Group 22"/>
          <p:cNvGrpSpPr/>
          <p:nvPr/>
        </p:nvGrpSpPr>
        <p:grpSpPr>
          <a:xfrm>
            <a:off x="4987368" y="1827312"/>
            <a:ext cx="1910976" cy="394440"/>
            <a:chOff x="3627720" y="2405520"/>
            <a:chExt cx="1910976" cy="403416"/>
          </a:xfrm>
        </p:grpSpPr>
        <p:sp>
          <p:nvSpPr>
            <p:cNvPr id="24" name="Oval 2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6" name="Oval 2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7" name="Group 26"/>
          <p:cNvGrpSpPr/>
          <p:nvPr/>
        </p:nvGrpSpPr>
        <p:grpSpPr>
          <a:xfrm>
            <a:off x="4987368" y="2236704"/>
            <a:ext cx="1910976" cy="394440"/>
            <a:chOff x="3627720" y="2405520"/>
            <a:chExt cx="1910976" cy="403416"/>
          </a:xfrm>
        </p:grpSpPr>
        <p:sp>
          <p:nvSpPr>
            <p:cNvPr id="28" name="Oval 2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0" name="Oval 2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1" name="Group 30"/>
          <p:cNvGrpSpPr/>
          <p:nvPr/>
        </p:nvGrpSpPr>
        <p:grpSpPr>
          <a:xfrm>
            <a:off x="4987368" y="2652072"/>
            <a:ext cx="1910976" cy="394440"/>
            <a:chOff x="3627720" y="2405520"/>
            <a:chExt cx="1910976" cy="403416"/>
          </a:xfrm>
        </p:grpSpPr>
        <p:sp>
          <p:nvSpPr>
            <p:cNvPr id="32" name="Oval 3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4" name="Oval 33"/>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5" name="Group 34"/>
          <p:cNvGrpSpPr/>
          <p:nvPr/>
        </p:nvGrpSpPr>
        <p:grpSpPr>
          <a:xfrm>
            <a:off x="4987368" y="3067440"/>
            <a:ext cx="1910976" cy="394440"/>
            <a:chOff x="3627720" y="2405520"/>
            <a:chExt cx="1910976" cy="403416"/>
          </a:xfrm>
        </p:grpSpPr>
        <p:sp>
          <p:nvSpPr>
            <p:cNvPr id="36" name="Oval 35"/>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8" name="Oval 37"/>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9" name="Group 38"/>
          <p:cNvGrpSpPr/>
          <p:nvPr/>
        </p:nvGrpSpPr>
        <p:grpSpPr>
          <a:xfrm>
            <a:off x="4987368" y="3482808"/>
            <a:ext cx="1910976" cy="394440"/>
            <a:chOff x="3627720" y="2405520"/>
            <a:chExt cx="1910976" cy="403416"/>
          </a:xfrm>
        </p:grpSpPr>
        <p:sp>
          <p:nvSpPr>
            <p:cNvPr id="40" name="Oval 3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2" name="Oval 4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3" name="Group 42"/>
          <p:cNvGrpSpPr/>
          <p:nvPr/>
        </p:nvGrpSpPr>
        <p:grpSpPr>
          <a:xfrm>
            <a:off x="4987368" y="3898176"/>
            <a:ext cx="1910976" cy="394440"/>
            <a:chOff x="3627720" y="2405520"/>
            <a:chExt cx="1910976" cy="403416"/>
          </a:xfrm>
        </p:grpSpPr>
        <p:sp>
          <p:nvSpPr>
            <p:cNvPr id="44" name="Oval 4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6" name="Oval 4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7" name="Group 46"/>
          <p:cNvGrpSpPr/>
          <p:nvPr/>
        </p:nvGrpSpPr>
        <p:grpSpPr>
          <a:xfrm>
            <a:off x="4987368" y="4277688"/>
            <a:ext cx="1910976" cy="394440"/>
            <a:chOff x="3627720" y="2405520"/>
            <a:chExt cx="1910976" cy="403416"/>
          </a:xfrm>
        </p:grpSpPr>
        <p:sp>
          <p:nvSpPr>
            <p:cNvPr id="48" name="Oval 4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0" name="Oval 4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338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Compression:</a:t>
            </a:r>
          </a:p>
          <a:p>
            <a:pPr marL="457200" indent="-457200">
              <a:spcBef>
                <a:spcPct val="0"/>
              </a:spcBef>
              <a:buFont typeface="Arial" panose="020B0604020202020204" pitchFamily="34" charset="0"/>
              <a:buChar char="•"/>
            </a:pPr>
            <a:r>
              <a:rPr lang="en-CA" altLang="en-US" sz="2800" dirty="0">
                <a:latin typeface="Times New Roman" pitchFamily="18" charset="0"/>
              </a:rPr>
              <a:t>How do you represent 0,…,7 with 3 bits.?</a:t>
            </a:r>
          </a:p>
          <a:p>
            <a:pPr marL="457200" indent="-457200">
              <a:spcBef>
                <a:spcPct val="0"/>
              </a:spcBef>
              <a:buFont typeface="Arial" panose="020B0604020202020204" pitchFamily="34" charset="0"/>
              <a:buChar char="•"/>
            </a:pPr>
            <a:r>
              <a:rPr lang="en-CA" altLang="en-US" sz="2800" dirty="0">
                <a:latin typeface="Times New Roman" pitchFamily="18" charset="0"/>
              </a:rPr>
              <a:t>The hidden units must learn binary notation.</a:t>
            </a:r>
          </a:p>
        </p:txBody>
      </p:sp>
      <p:grpSp>
        <p:nvGrpSpPr>
          <p:cNvPr id="30721" name="Group 30720"/>
          <p:cNvGrpSpPr/>
          <p:nvPr/>
        </p:nvGrpSpPr>
        <p:grpSpPr>
          <a:xfrm>
            <a:off x="5014224" y="1357876"/>
            <a:ext cx="1885608" cy="3383676"/>
            <a:chOff x="5014224" y="1357876"/>
            <a:chExt cx="1885608" cy="3383676"/>
          </a:xfrm>
        </p:grpSpPr>
        <p:grpSp>
          <p:nvGrpSpPr>
            <p:cNvPr id="30720" name="Group 30719"/>
            <p:cNvGrpSpPr/>
            <p:nvPr/>
          </p:nvGrpSpPr>
          <p:grpSpPr>
            <a:xfrm>
              <a:off x="5045640" y="1357876"/>
              <a:ext cx="1854192" cy="536944"/>
              <a:chOff x="5045640" y="1357876"/>
              <a:chExt cx="1854192" cy="536944"/>
            </a:xfrm>
          </p:grpSpPr>
          <p:sp>
            <p:nvSpPr>
              <p:cNvPr id="6" name="TextBox 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55" name="TextBox 5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56" name="TextBox 55"/>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58" name="Group 57"/>
            <p:cNvGrpSpPr/>
            <p:nvPr/>
          </p:nvGrpSpPr>
          <p:grpSpPr>
            <a:xfrm>
              <a:off x="5041152" y="1752600"/>
              <a:ext cx="1854192" cy="536944"/>
              <a:chOff x="5045640" y="1357876"/>
              <a:chExt cx="1854192" cy="536944"/>
            </a:xfrm>
          </p:grpSpPr>
          <p:sp>
            <p:nvSpPr>
              <p:cNvPr id="59" name="TextBox 5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0" name="TextBox 5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61" name="TextBox 6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62" name="Group 61"/>
            <p:cNvGrpSpPr/>
            <p:nvPr/>
          </p:nvGrpSpPr>
          <p:grpSpPr>
            <a:xfrm>
              <a:off x="5036664" y="2147324"/>
              <a:ext cx="1854192" cy="536944"/>
              <a:chOff x="5045640" y="1357876"/>
              <a:chExt cx="1854192" cy="536944"/>
            </a:xfrm>
          </p:grpSpPr>
          <p:sp>
            <p:nvSpPr>
              <p:cNvPr id="63" name="TextBox 6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4" name="TextBox 6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5" name="TextBox 6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66" name="Group 65"/>
            <p:cNvGrpSpPr/>
            <p:nvPr/>
          </p:nvGrpSpPr>
          <p:grpSpPr>
            <a:xfrm>
              <a:off x="5032176" y="2577904"/>
              <a:ext cx="1854192" cy="536944"/>
              <a:chOff x="5045640" y="1357876"/>
              <a:chExt cx="1854192" cy="536944"/>
            </a:xfrm>
          </p:grpSpPr>
          <p:sp>
            <p:nvSpPr>
              <p:cNvPr id="67" name="TextBox 6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8" name="TextBox 6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9" name="TextBox 6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0" name="Group 69"/>
            <p:cNvGrpSpPr/>
            <p:nvPr/>
          </p:nvGrpSpPr>
          <p:grpSpPr>
            <a:xfrm>
              <a:off x="5027688" y="2996532"/>
              <a:ext cx="1854192" cy="536944"/>
              <a:chOff x="5045640" y="1357876"/>
              <a:chExt cx="1854192" cy="536944"/>
            </a:xfrm>
          </p:grpSpPr>
          <p:sp>
            <p:nvSpPr>
              <p:cNvPr id="71" name="TextBox 7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2" name="TextBox 7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3" name="TextBox 7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4" name="Group 73"/>
            <p:cNvGrpSpPr/>
            <p:nvPr/>
          </p:nvGrpSpPr>
          <p:grpSpPr>
            <a:xfrm>
              <a:off x="5023200" y="3415160"/>
              <a:ext cx="1854192" cy="536944"/>
              <a:chOff x="5045640" y="1357876"/>
              <a:chExt cx="1854192" cy="536944"/>
            </a:xfrm>
          </p:grpSpPr>
          <p:sp>
            <p:nvSpPr>
              <p:cNvPr id="75" name="TextBox 7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6" name="TextBox 7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7" name="TextBox 7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8" name="Group 77"/>
            <p:cNvGrpSpPr/>
            <p:nvPr/>
          </p:nvGrpSpPr>
          <p:grpSpPr>
            <a:xfrm>
              <a:off x="5018712" y="3821836"/>
              <a:ext cx="1854192" cy="536944"/>
              <a:chOff x="5045640" y="1357876"/>
              <a:chExt cx="1854192" cy="536944"/>
            </a:xfrm>
          </p:grpSpPr>
          <p:sp>
            <p:nvSpPr>
              <p:cNvPr id="79" name="TextBox 7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0" name="TextBox 7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1" name="TextBox 8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82" name="Group 81"/>
            <p:cNvGrpSpPr/>
            <p:nvPr/>
          </p:nvGrpSpPr>
          <p:grpSpPr>
            <a:xfrm>
              <a:off x="5014224" y="4204608"/>
              <a:ext cx="1854192" cy="536944"/>
              <a:chOff x="5045640" y="1357876"/>
              <a:chExt cx="1854192" cy="536944"/>
            </a:xfrm>
          </p:grpSpPr>
          <p:sp>
            <p:nvSpPr>
              <p:cNvPr id="83" name="TextBox 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4" name="TextBox 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5" name="TextBox 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89" name="TextBox 88"/>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90" name="TextBox 89"/>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
        <p:nvSpPr>
          <p:cNvPr id="92" name="Oval 91"/>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93" name="Oval 92"/>
          <p:cNvSpPr/>
          <p:nvPr/>
        </p:nvSpPr>
        <p:spPr>
          <a:xfrm>
            <a:off x="1212056" y="2716296"/>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95" name="Oval 94"/>
          <p:cNvSpPr/>
          <p:nvPr/>
        </p:nvSpPr>
        <p:spPr>
          <a:xfrm>
            <a:off x="1214528" y="3527592"/>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5106059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1" end="1"/>
                                            </p:txEl>
                                          </p:spTgt>
                                        </p:tgtEl>
                                        <p:attrNameLst>
                                          <p:attrName>style.visibility</p:attrName>
                                        </p:attrNameLst>
                                      </p:cBhvr>
                                      <p:to>
                                        <p:strVal val="visible"/>
                                      </p:to>
                                    </p:set>
                                    <p:anim calcmode="lin" valueType="num">
                                      <p:cBhvr additive="base">
                                        <p:cTn id="7"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3">
                                            <p:txEl>
                                              <p:pRg st="2" end="2"/>
                                            </p:txEl>
                                          </p:spTgt>
                                        </p:tgtEl>
                                        <p:attrNameLst>
                                          <p:attrName>style.visibility</p:attrName>
                                        </p:attrNameLst>
                                      </p:cBhvr>
                                      <p:to>
                                        <p:strVal val="visible"/>
                                      </p:to>
                                    </p:set>
                                    <p:anim calcmode="lin" valueType="num">
                                      <p:cBhvr additive="base">
                                        <p:cTn id="13" dur="500" fill="hold"/>
                                        <p:tgtEl>
                                          <p:spTgt spid="5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3">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0721"/>
                                        </p:tgtEl>
                                        <p:attrNameLst>
                                          <p:attrName>style.visibility</p:attrName>
                                        </p:attrNameLst>
                                      </p:cBhvr>
                                      <p:to>
                                        <p:strVal val="visible"/>
                                      </p:to>
                                    </p:set>
                                    <p:anim calcmode="lin" valueType="num">
                                      <p:cBhvr additive="base">
                                        <p:cTn id="17" dur="500" fill="hold"/>
                                        <p:tgtEl>
                                          <p:spTgt spid="30721"/>
                                        </p:tgtEl>
                                        <p:attrNameLst>
                                          <p:attrName>ppt_x</p:attrName>
                                        </p:attrNameLst>
                                      </p:cBhvr>
                                      <p:tavLst>
                                        <p:tav tm="0">
                                          <p:val>
                                            <p:strVal val="0-#ppt_w/2"/>
                                          </p:val>
                                        </p:tav>
                                        <p:tav tm="100000">
                                          <p:val>
                                            <p:strVal val="#ppt_x"/>
                                          </p:val>
                                        </p:tav>
                                      </p:tavLst>
                                    </p:anim>
                                    <p:anim calcmode="lin" valueType="num">
                                      <p:cBhvr additive="base">
                                        <p:cTn id="18" dur="500" fill="hold"/>
                                        <p:tgtEl>
                                          <p:spTgt spid="307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3" name="Group 22"/>
          <p:cNvGrpSpPr/>
          <p:nvPr/>
        </p:nvGrpSpPr>
        <p:grpSpPr>
          <a:xfrm>
            <a:off x="4987368" y="1827312"/>
            <a:ext cx="1910976" cy="394440"/>
            <a:chOff x="3627720" y="2405520"/>
            <a:chExt cx="1910976" cy="403416"/>
          </a:xfrm>
        </p:grpSpPr>
        <p:sp>
          <p:nvSpPr>
            <p:cNvPr id="24" name="Oval 2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6" name="Oval 2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7" name="Group 26"/>
          <p:cNvGrpSpPr/>
          <p:nvPr/>
        </p:nvGrpSpPr>
        <p:grpSpPr>
          <a:xfrm>
            <a:off x="4987368" y="2236704"/>
            <a:ext cx="1910976" cy="394440"/>
            <a:chOff x="3627720" y="2405520"/>
            <a:chExt cx="1910976" cy="403416"/>
          </a:xfrm>
        </p:grpSpPr>
        <p:sp>
          <p:nvSpPr>
            <p:cNvPr id="28" name="Oval 2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0" name="Oval 2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1" name="Group 30"/>
          <p:cNvGrpSpPr/>
          <p:nvPr/>
        </p:nvGrpSpPr>
        <p:grpSpPr>
          <a:xfrm>
            <a:off x="4987368" y="2652072"/>
            <a:ext cx="1910976" cy="394440"/>
            <a:chOff x="3627720" y="2405520"/>
            <a:chExt cx="1910976" cy="403416"/>
          </a:xfrm>
        </p:grpSpPr>
        <p:sp>
          <p:nvSpPr>
            <p:cNvPr id="32" name="Oval 3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4" name="Oval 33"/>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5" name="Group 34"/>
          <p:cNvGrpSpPr/>
          <p:nvPr/>
        </p:nvGrpSpPr>
        <p:grpSpPr>
          <a:xfrm>
            <a:off x="4987368" y="3067440"/>
            <a:ext cx="1910976" cy="394440"/>
            <a:chOff x="3627720" y="2405520"/>
            <a:chExt cx="1910976" cy="403416"/>
          </a:xfrm>
        </p:grpSpPr>
        <p:sp>
          <p:nvSpPr>
            <p:cNvPr id="36" name="Oval 35"/>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8" name="Oval 37"/>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9" name="Group 38"/>
          <p:cNvGrpSpPr/>
          <p:nvPr/>
        </p:nvGrpSpPr>
        <p:grpSpPr>
          <a:xfrm>
            <a:off x="4987368" y="3482808"/>
            <a:ext cx="1910976" cy="394440"/>
            <a:chOff x="3627720" y="2405520"/>
            <a:chExt cx="1910976" cy="403416"/>
          </a:xfrm>
        </p:grpSpPr>
        <p:sp>
          <p:nvSpPr>
            <p:cNvPr id="40" name="Oval 3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2" name="Oval 4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3" name="Group 42"/>
          <p:cNvGrpSpPr/>
          <p:nvPr/>
        </p:nvGrpSpPr>
        <p:grpSpPr>
          <a:xfrm>
            <a:off x="4987368" y="3898176"/>
            <a:ext cx="1910976" cy="394440"/>
            <a:chOff x="3627720" y="2405520"/>
            <a:chExt cx="1910976" cy="403416"/>
          </a:xfrm>
        </p:grpSpPr>
        <p:sp>
          <p:nvSpPr>
            <p:cNvPr id="44" name="Oval 4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6" name="Oval 4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7" name="Group 46"/>
          <p:cNvGrpSpPr/>
          <p:nvPr/>
        </p:nvGrpSpPr>
        <p:grpSpPr>
          <a:xfrm>
            <a:off x="4987368" y="4277688"/>
            <a:ext cx="1910976" cy="394440"/>
            <a:chOff x="3627720" y="2405520"/>
            <a:chExt cx="1910976" cy="403416"/>
          </a:xfrm>
        </p:grpSpPr>
        <p:sp>
          <p:nvSpPr>
            <p:cNvPr id="48" name="Oval 4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0" name="Oval 4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338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Compression:</a:t>
            </a:r>
          </a:p>
          <a:p>
            <a:pPr marL="457200" indent="-457200">
              <a:spcBef>
                <a:spcPct val="0"/>
              </a:spcBef>
              <a:buFont typeface="Arial" panose="020B0604020202020204" pitchFamily="34" charset="0"/>
              <a:buChar char="•"/>
            </a:pPr>
            <a:r>
              <a:rPr lang="en-CA" altLang="en-US" sz="2800" dirty="0">
                <a:latin typeface="Times New Roman" pitchFamily="18" charset="0"/>
              </a:rPr>
              <a:t>Because the hidden units have fewer bits than the inputs,</a:t>
            </a:r>
            <a:br>
              <a:rPr lang="en-CA" altLang="en-US" sz="2800" dirty="0">
                <a:latin typeface="Times New Roman" pitchFamily="18" charset="0"/>
              </a:rPr>
            </a:br>
            <a:r>
              <a:rPr lang="en-CA" altLang="en-US" sz="2800" dirty="0">
                <a:latin typeface="Times New Roman" pitchFamily="18" charset="0"/>
              </a:rPr>
              <a:t>they must do some compression of information,</a:t>
            </a:r>
            <a:br>
              <a:rPr lang="en-CA" altLang="en-US" sz="2800" dirty="0">
                <a:latin typeface="Times New Roman" pitchFamily="18" charset="0"/>
              </a:rPr>
            </a:br>
            <a:r>
              <a:rPr lang="en-CA" altLang="en-US" sz="2800" dirty="0">
                <a:latin typeface="Times New Roman" pitchFamily="18" charset="0"/>
              </a:rPr>
              <a:t>and must somehow capture meaning/pattern of data.</a:t>
            </a:r>
          </a:p>
        </p:txBody>
      </p:sp>
      <p:grpSp>
        <p:nvGrpSpPr>
          <p:cNvPr id="30721" name="Group 30720"/>
          <p:cNvGrpSpPr/>
          <p:nvPr/>
        </p:nvGrpSpPr>
        <p:grpSpPr>
          <a:xfrm>
            <a:off x="5014224" y="1357876"/>
            <a:ext cx="1885608" cy="3383676"/>
            <a:chOff x="5014224" y="1357876"/>
            <a:chExt cx="1885608" cy="3383676"/>
          </a:xfrm>
        </p:grpSpPr>
        <p:grpSp>
          <p:nvGrpSpPr>
            <p:cNvPr id="30720" name="Group 30719"/>
            <p:cNvGrpSpPr/>
            <p:nvPr/>
          </p:nvGrpSpPr>
          <p:grpSpPr>
            <a:xfrm>
              <a:off x="5045640" y="1357876"/>
              <a:ext cx="1854192" cy="536944"/>
              <a:chOff x="5045640" y="1357876"/>
              <a:chExt cx="1854192" cy="536944"/>
            </a:xfrm>
          </p:grpSpPr>
          <p:sp>
            <p:nvSpPr>
              <p:cNvPr id="6" name="TextBox 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55" name="TextBox 5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56" name="TextBox 55"/>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58" name="Group 57"/>
            <p:cNvGrpSpPr/>
            <p:nvPr/>
          </p:nvGrpSpPr>
          <p:grpSpPr>
            <a:xfrm>
              <a:off x="5041152" y="1752600"/>
              <a:ext cx="1854192" cy="536944"/>
              <a:chOff x="5045640" y="1357876"/>
              <a:chExt cx="1854192" cy="536944"/>
            </a:xfrm>
          </p:grpSpPr>
          <p:sp>
            <p:nvSpPr>
              <p:cNvPr id="59" name="TextBox 5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0" name="TextBox 5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61" name="TextBox 6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62" name="Group 61"/>
            <p:cNvGrpSpPr/>
            <p:nvPr/>
          </p:nvGrpSpPr>
          <p:grpSpPr>
            <a:xfrm>
              <a:off x="5036664" y="2147324"/>
              <a:ext cx="1854192" cy="536944"/>
              <a:chOff x="5045640" y="1357876"/>
              <a:chExt cx="1854192" cy="536944"/>
            </a:xfrm>
          </p:grpSpPr>
          <p:sp>
            <p:nvSpPr>
              <p:cNvPr id="63" name="TextBox 6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4" name="TextBox 6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5" name="TextBox 6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66" name="Group 65"/>
            <p:cNvGrpSpPr/>
            <p:nvPr/>
          </p:nvGrpSpPr>
          <p:grpSpPr>
            <a:xfrm>
              <a:off x="5032176" y="2577904"/>
              <a:ext cx="1854192" cy="536944"/>
              <a:chOff x="5045640" y="1357876"/>
              <a:chExt cx="1854192" cy="536944"/>
            </a:xfrm>
          </p:grpSpPr>
          <p:sp>
            <p:nvSpPr>
              <p:cNvPr id="67" name="TextBox 6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8" name="TextBox 6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9" name="TextBox 6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0" name="Group 69"/>
            <p:cNvGrpSpPr/>
            <p:nvPr/>
          </p:nvGrpSpPr>
          <p:grpSpPr>
            <a:xfrm>
              <a:off x="5027688" y="2996532"/>
              <a:ext cx="1854192" cy="536944"/>
              <a:chOff x="5045640" y="1357876"/>
              <a:chExt cx="1854192" cy="536944"/>
            </a:xfrm>
          </p:grpSpPr>
          <p:sp>
            <p:nvSpPr>
              <p:cNvPr id="71" name="TextBox 7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2" name="TextBox 7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3" name="TextBox 7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4" name="Group 73"/>
            <p:cNvGrpSpPr/>
            <p:nvPr/>
          </p:nvGrpSpPr>
          <p:grpSpPr>
            <a:xfrm>
              <a:off x="5023200" y="3415160"/>
              <a:ext cx="1854192" cy="536944"/>
              <a:chOff x="5045640" y="1357876"/>
              <a:chExt cx="1854192" cy="536944"/>
            </a:xfrm>
          </p:grpSpPr>
          <p:sp>
            <p:nvSpPr>
              <p:cNvPr id="75" name="TextBox 7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6" name="TextBox 7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7" name="TextBox 7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8" name="Group 77"/>
            <p:cNvGrpSpPr/>
            <p:nvPr/>
          </p:nvGrpSpPr>
          <p:grpSpPr>
            <a:xfrm>
              <a:off x="5018712" y="3821836"/>
              <a:ext cx="1854192" cy="536944"/>
              <a:chOff x="5045640" y="1357876"/>
              <a:chExt cx="1854192" cy="536944"/>
            </a:xfrm>
          </p:grpSpPr>
          <p:sp>
            <p:nvSpPr>
              <p:cNvPr id="79" name="TextBox 7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0" name="TextBox 7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1" name="TextBox 8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82" name="Group 81"/>
            <p:cNvGrpSpPr/>
            <p:nvPr/>
          </p:nvGrpSpPr>
          <p:grpSpPr>
            <a:xfrm>
              <a:off x="5014224" y="4204608"/>
              <a:ext cx="1854192" cy="536944"/>
              <a:chOff x="5045640" y="1357876"/>
              <a:chExt cx="1854192" cy="536944"/>
            </a:xfrm>
          </p:grpSpPr>
          <p:sp>
            <p:nvSpPr>
              <p:cNvPr id="83" name="TextBox 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4" name="TextBox 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5" name="TextBox 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89" name="TextBox 88"/>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90" name="TextBox 89"/>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
        <p:nvSpPr>
          <p:cNvPr id="92" name="Oval 91"/>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93" name="Oval 92"/>
          <p:cNvSpPr/>
          <p:nvPr/>
        </p:nvSpPr>
        <p:spPr>
          <a:xfrm>
            <a:off x="1212056" y="2716296"/>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95" name="Oval 94"/>
          <p:cNvSpPr/>
          <p:nvPr/>
        </p:nvSpPr>
        <p:spPr>
          <a:xfrm>
            <a:off x="1214528" y="3527592"/>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410177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1" end="1"/>
                                            </p:txEl>
                                          </p:spTgt>
                                        </p:tgtEl>
                                        <p:attrNameLst>
                                          <p:attrName>style.visibility</p:attrName>
                                        </p:attrNameLst>
                                      </p:cBhvr>
                                      <p:to>
                                        <p:strVal val="visible"/>
                                      </p:to>
                                    </p:set>
                                    <p:anim calcmode="lin" valueType="num">
                                      <p:cBhvr additive="base">
                                        <p:cTn id="7" dur="500" fill="hold"/>
                                        <p:tgtEl>
                                          <p:spTgt spid="5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4" name="Oval 43"/>
          <p:cNvSpPr/>
          <p:nvPr/>
        </p:nvSpPr>
        <p:spPr>
          <a:xfrm>
            <a:off x="4987368" y="390695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ext Box 33"/>
          <p:cNvSpPr txBox="1">
            <a:spLocks noChangeArrowheads="1"/>
          </p:cNvSpPr>
          <p:nvPr/>
        </p:nvSpPr>
        <p:spPr bwMode="auto">
          <a:xfrm>
            <a:off x="-152400" y="4256544"/>
            <a:ext cx="9677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00"/>
                </a:solidFill>
                <a:latin typeface="Times New Roman" pitchFamily="18" charset="0"/>
              </a:rPr>
              <a:t>First hidden unit: </a:t>
            </a:r>
            <a:endParaRPr lang="en-CA" altLang="en-US" sz="2800" dirty="0">
              <a:latin typeface="Times New Roman" pitchFamily="18" charset="0"/>
            </a:endParaRPr>
          </a:p>
        </p:txBody>
      </p:sp>
      <p:sp>
        <p:nvSpPr>
          <p:cNvPr id="88" name="Oval 87"/>
          <p:cNvSpPr/>
          <p:nvPr/>
        </p:nvSpPr>
        <p:spPr>
          <a:xfrm>
            <a:off x="246528" y="2819400"/>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89" name="Oval 88"/>
          <p:cNvSpPr/>
          <p:nvPr/>
        </p:nvSpPr>
        <p:spPr>
          <a:xfrm>
            <a:off x="240552" y="317798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90" name="Oval 89"/>
          <p:cNvSpPr/>
          <p:nvPr/>
        </p:nvSpPr>
        <p:spPr>
          <a:xfrm>
            <a:off x="246528" y="354254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91" name="Oval 90"/>
          <p:cNvSpPr/>
          <p:nvPr/>
        </p:nvSpPr>
        <p:spPr>
          <a:xfrm>
            <a:off x="228600" y="3895152"/>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92" name="Rectangle 91"/>
          <p:cNvSpPr/>
          <p:nvPr/>
        </p:nvSpPr>
        <p:spPr>
          <a:xfrm>
            <a:off x="2819400" y="3033371"/>
            <a:ext cx="1295400" cy="1538629"/>
          </a:xfrm>
          <a:prstGeom prst="rect">
            <a:avLst/>
          </a:prstGeom>
          <a:ln w="50800">
            <a:solidFill>
              <a:srgbClr val="FF00FF"/>
            </a:solidFill>
          </a:ln>
        </p:spPr>
        <p:txBody>
          <a:bodyPr wrap="square" rtlCol="0" anchor="ctr">
            <a:spAutoFit/>
          </a:bodyPr>
          <a:lstStyle/>
          <a:p>
            <a:pPr algn="l"/>
            <a:endParaRPr lang="en-CA" sz="2400" dirty="0"/>
          </a:p>
        </p:txBody>
      </p:sp>
      <p:grpSp>
        <p:nvGrpSpPr>
          <p:cNvPr id="12" name="Group 11"/>
          <p:cNvGrpSpPr/>
          <p:nvPr/>
        </p:nvGrpSpPr>
        <p:grpSpPr>
          <a:xfrm>
            <a:off x="17928" y="4718424"/>
            <a:ext cx="6681696" cy="954107"/>
            <a:chOff x="17928" y="4718424"/>
            <a:chExt cx="6681696" cy="954107"/>
          </a:xfrm>
        </p:grpSpPr>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input is </a:t>
                </a:r>
                <a:r>
                  <a:rPr lang="en-CA" altLang="en-US" dirty="0">
                    <a:solidFill>
                      <a:srgbClr val="FF00FF"/>
                    </a:solidFill>
                  </a:rPr>
                  <a:t>4, 5, 6, or 7</a:t>
                </a:r>
                <a:r>
                  <a:rPr lang="en-CA" altLang="en-US" dirty="0"/>
                  <a:t>.</a:t>
                </a:r>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FF0000"/>
                    </a:solidFill>
                  </a:rPr>
                  <a:t>y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grpSp>
      <p:sp>
        <p:nvSpPr>
          <p:cNvPr id="126" name="Oval 125"/>
          <p:cNvSpPr/>
          <p:nvPr/>
        </p:nvSpPr>
        <p:spPr>
          <a:xfrm>
            <a:off x="4987368" y="143267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grpSp>
        <p:nvGrpSpPr>
          <p:cNvPr id="168" name="Group 167"/>
          <p:cNvGrpSpPr/>
          <p:nvPr/>
        </p:nvGrpSpPr>
        <p:grpSpPr>
          <a:xfrm>
            <a:off x="5014224" y="1357876"/>
            <a:ext cx="1885608" cy="3383676"/>
            <a:chOff x="5014224" y="1357876"/>
            <a:chExt cx="1885608" cy="3383676"/>
          </a:xfrm>
        </p:grpSpPr>
        <p:grpSp>
          <p:nvGrpSpPr>
            <p:cNvPr id="169" name="Group 168"/>
            <p:cNvGrpSpPr/>
            <p:nvPr/>
          </p:nvGrpSpPr>
          <p:grpSpPr>
            <a:xfrm>
              <a:off x="5045640" y="1357876"/>
              <a:ext cx="1854192" cy="536944"/>
              <a:chOff x="5045640" y="1357876"/>
              <a:chExt cx="1854192" cy="536944"/>
            </a:xfrm>
          </p:grpSpPr>
          <p:sp>
            <p:nvSpPr>
              <p:cNvPr id="198" name="TextBox 19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9" name="TextBox 19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200" name="TextBox 19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0" name="Group 169"/>
            <p:cNvGrpSpPr/>
            <p:nvPr/>
          </p:nvGrpSpPr>
          <p:grpSpPr>
            <a:xfrm>
              <a:off x="5041152" y="1752600"/>
              <a:ext cx="1854192" cy="536944"/>
              <a:chOff x="5045640" y="1357876"/>
              <a:chExt cx="1854192" cy="536944"/>
            </a:xfrm>
          </p:grpSpPr>
          <p:sp>
            <p:nvSpPr>
              <p:cNvPr id="195" name="TextBox 19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6" name="TextBox 19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97" name="TextBox 19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1" name="Group 170"/>
            <p:cNvGrpSpPr/>
            <p:nvPr/>
          </p:nvGrpSpPr>
          <p:grpSpPr>
            <a:xfrm>
              <a:off x="5036664" y="2147324"/>
              <a:ext cx="1854192" cy="536944"/>
              <a:chOff x="5045640" y="1357876"/>
              <a:chExt cx="1854192" cy="536944"/>
            </a:xfrm>
          </p:grpSpPr>
          <p:sp>
            <p:nvSpPr>
              <p:cNvPr id="192" name="TextBox 19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3" name="TextBox 19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4" name="TextBox 19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2" name="Group 171"/>
            <p:cNvGrpSpPr/>
            <p:nvPr/>
          </p:nvGrpSpPr>
          <p:grpSpPr>
            <a:xfrm>
              <a:off x="5032176" y="2577904"/>
              <a:ext cx="1854192" cy="536944"/>
              <a:chOff x="5045640" y="1357876"/>
              <a:chExt cx="1854192" cy="536944"/>
            </a:xfrm>
          </p:grpSpPr>
          <p:sp>
            <p:nvSpPr>
              <p:cNvPr id="189" name="TextBox 18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0" name="TextBox 18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1" name="TextBox 19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3" name="Group 172"/>
            <p:cNvGrpSpPr/>
            <p:nvPr/>
          </p:nvGrpSpPr>
          <p:grpSpPr>
            <a:xfrm>
              <a:off x="5027688" y="2996532"/>
              <a:ext cx="1854192" cy="536944"/>
              <a:chOff x="5045640" y="1357876"/>
              <a:chExt cx="1854192" cy="536944"/>
            </a:xfrm>
          </p:grpSpPr>
          <p:sp>
            <p:nvSpPr>
              <p:cNvPr id="186" name="TextBox 18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7" name="TextBox 186"/>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8" name="TextBox 187"/>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4" name="Group 173"/>
            <p:cNvGrpSpPr/>
            <p:nvPr/>
          </p:nvGrpSpPr>
          <p:grpSpPr>
            <a:xfrm>
              <a:off x="5023200" y="3415160"/>
              <a:ext cx="1854192" cy="536944"/>
              <a:chOff x="5045640" y="1357876"/>
              <a:chExt cx="1854192" cy="536944"/>
            </a:xfrm>
          </p:grpSpPr>
          <p:sp>
            <p:nvSpPr>
              <p:cNvPr id="183" name="TextBox 1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4" name="TextBox 1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5" name="TextBox 1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5" name="Group 174"/>
            <p:cNvGrpSpPr/>
            <p:nvPr/>
          </p:nvGrpSpPr>
          <p:grpSpPr>
            <a:xfrm>
              <a:off x="5018712" y="3821836"/>
              <a:ext cx="1854192" cy="536944"/>
              <a:chOff x="5045640" y="1357876"/>
              <a:chExt cx="1854192" cy="536944"/>
            </a:xfrm>
          </p:grpSpPr>
          <p:sp>
            <p:nvSpPr>
              <p:cNvPr id="180" name="TextBox 179"/>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1" name="TextBox 180"/>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82" name="TextBox 181"/>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6" name="Group 175"/>
            <p:cNvGrpSpPr/>
            <p:nvPr/>
          </p:nvGrpSpPr>
          <p:grpSpPr>
            <a:xfrm>
              <a:off x="5014224" y="4204608"/>
              <a:ext cx="1854192" cy="536944"/>
              <a:chOff x="5045640" y="1357876"/>
              <a:chExt cx="1854192" cy="536944"/>
            </a:xfrm>
          </p:grpSpPr>
          <p:sp>
            <p:nvSpPr>
              <p:cNvPr id="177" name="TextBox 17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78" name="TextBox 17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79" name="TextBox 17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201" name="TextBox 20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20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grpSp>
        <p:nvGrpSpPr>
          <p:cNvPr id="3" name="Group 2"/>
          <p:cNvGrpSpPr/>
          <p:nvPr/>
        </p:nvGrpSpPr>
        <p:grpSpPr>
          <a:xfrm>
            <a:off x="211307" y="1840966"/>
            <a:ext cx="1318749" cy="1633900"/>
            <a:chOff x="211307" y="1840966"/>
            <a:chExt cx="1318749" cy="1633900"/>
          </a:xfrm>
        </p:grpSpPr>
        <p:sp>
          <p:nvSpPr>
            <p:cNvPr id="204" name="TextBox 203"/>
            <p:cNvSpPr txBox="1"/>
            <p:nvPr/>
          </p:nvSpPr>
          <p:spPr>
            <a:xfrm>
              <a:off x="211307" y="3136312"/>
              <a:ext cx="370541" cy="338554"/>
            </a:xfrm>
            <a:prstGeom prst="rect">
              <a:avLst/>
            </a:prstGeom>
            <a:noFill/>
          </p:spPr>
          <p:txBody>
            <a:bodyPr wrap="square" rtlCol="0">
              <a:spAutoFit/>
            </a:bodyPr>
            <a:lstStyle/>
            <a:p>
              <a:r>
                <a:rPr lang="en-CA" sz="1600" dirty="0">
                  <a:solidFill>
                    <a:schemeClr val="bg2"/>
                  </a:solidFill>
                </a:rPr>
                <a:t>1</a:t>
              </a:r>
            </a:p>
          </p:txBody>
        </p:sp>
        <p:sp>
          <p:nvSpPr>
            <p:cNvPr id="205" name="TextBox 204"/>
            <p:cNvSpPr txBox="1"/>
            <p:nvPr/>
          </p:nvSpPr>
          <p:spPr>
            <a:xfrm>
              <a:off x="1159515" y="1840966"/>
              <a:ext cx="370541" cy="338554"/>
            </a:xfrm>
            <a:prstGeom prst="rect">
              <a:avLst/>
            </a:prstGeom>
            <a:noFill/>
          </p:spPr>
          <p:txBody>
            <a:bodyPr wrap="square" rtlCol="0">
              <a:spAutoFit/>
            </a:bodyPr>
            <a:lstStyle/>
            <a:p>
              <a:r>
                <a:rPr lang="en-CA" sz="1600" dirty="0">
                  <a:solidFill>
                    <a:schemeClr val="bg2"/>
                  </a:solidFill>
                </a:rPr>
                <a:t>1</a:t>
              </a:r>
            </a:p>
          </p:txBody>
        </p:sp>
      </p:grpSp>
      <p:grpSp>
        <p:nvGrpSpPr>
          <p:cNvPr id="2" name="Group 1"/>
          <p:cNvGrpSpPr/>
          <p:nvPr/>
        </p:nvGrpSpPr>
        <p:grpSpPr>
          <a:xfrm>
            <a:off x="214117" y="1859134"/>
            <a:ext cx="1327559" cy="570628"/>
            <a:chOff x="214117" y="1859134"/>
            <a:chExt cx="1327559" cy="570628"/>
          </a:xfrm>
        </p:grpSpPr>
        <p:sp>
          <p:nvSpPr>
            <p:cNvPr id="207" name="TextBox 206"/>
            <p:cNvSpPr txBox="1"/>
            <p:nvPr/>
          </p:nvSpPr>
          <p:spPr>
            <a:xfrm>
              <a:off x="214117" y="2091208"/>
              <a:ext cx="407595" cy="338554"/>
            </a:xfrm>
            <a:prstGeom prst="rect">
              <a:avLst/>
            </a:prstGeom>
            <a:noFill/>
          </p:spPr>
          <p:txBody>
            <a:bodyPr wrap="square" rtlCol="0">
              <a:spAutoFit/>
            </a:bodyPr>
            <a:lstStyle/>
            <a:p>
              <a:r>
                <a:rPr lang="en-CA" sz="1600" dirty="0">
                  <a:solidFill>
                    <a:schemeClr val="bg2"/>
                  </a:solidFill>
                </a:rPr>
                <a:t>1</a:t>
              </a:r>
            </a:p>
          </p:txBody>
        </p:sp>
        <p:sp>
          <p:nvSpPr>
            <p:cNvPr id="208" name="TextBox 207"/>
            <p:cNvSpPr txBox="1"/>
            <p:nvPr/>
          </p:nvSpPr>
          <p:spPr>
            <a:xfrm>
              <a:off x="1171135" y="1859134"/>
              <a:ext cx="370541" cy="338554"/>
            </a:xfrm>
            <a:prstGeom prst="rect">
              <a:avLst/>
            </a:prstGeom>
            <a:noFill/>
          </p:spPr>
          <p:txBody>
            <a:bodyPr wrap="square" rtlCol="0">
              <a:spAutoFit/>
            </a:bodyPr>
            <a:lstStyle/>
            <a:p>
              <a:r>
                <a:rPr lang="en-CA" sz="1600" dirty="0">
                  <a:solidFill>
                    <a:schemeClr val="bg2"/>
                  </a:solidFill>
                </a:rPr>
                <a:t>0</a:t>
              </a:r>
            </a:p>
          </p:txBody>
        </p:sp>
      </p:grpSp>
      <p:sp>
        <p:nvSpPr>
          <p:cNvPr id="83" name="Oval 82"/>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93" name="TextBox 92"/>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94" name="TextBox 93"/>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Tree>
    <p:extLst>
      <p:ext uri="{BB962C8B-B14F-4D97-AF65-F5344CB8AC3E}">
        <p14:creationId xmlns:p14="http://schemas.microsoft.com/office/powerpoint/2010/main" val="3822103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0" end="0"/>
                                            </p:txEl>
                                          </p:spTgt>
                                        </p:tgtEl>
                                        <p:attrNameLst>
                                          <p:attrName>style.visibility</p:attrName>
                                        </p:attrNameLst>
                                      </p:cBhvr>
                                      <p:to>
                                        <p:strVal val="visible"/>
                                      </p:to>
                                    </p:set>
                                    <p:anim calcmode="lin" valueType="num">
                                      <p:cBhvr additive="base">
                                        <p:cTn id="7"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0-#ppt_w/2"/>
                                          </p:val>
                                        </p:tav>
                                        <p:tav tm="100000">
                                          <p:val>
                                            <p:strVal val="#ppt_x"/>
                                          </p:val>
                                        </p:tav>
                                      </p:tavLst>
                                    </p:anim>
                                    <p:anim calcmode="lin" valueType="num">
                                      <p:cBhvr additive="base">
                                        <p:cTn id="1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0-#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par>
                                <p:cTn id="25" presetID="1" presetClass="exit" presetSubtype="0" fill="hold" nodeType="withEffect">
                                  <p:stCondLst>
                                    <p:cond delay="0"/>
                                  </p:stCondLst>
                                  <p:childTnLst>
                                    <p:set>
                                      <p:cBhvr>
                                        <p:cTn id="26" dur="1" fill="hold">
                                          <p:stCondLst>
                                            <p:cond delay="0"/>
                                          </p:stCondLst>
                                        </p:cTn>
                                        <p:tgtEl>
                                          <p:spTgt spid="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 name="TextBox 157"/>
          <p:cNvSpPr txBox="1"/>
          <p:nvPr/>
        </p:nvSpPr>
        <p:spPr>
          <a:xfrm>
            <a:off x="3029832" y="12714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
        <p:nvSpPr>
          <p:cNvPr id="157" name="TextBox 156"/>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4" name="Oval 43"/>
          <p:cNvSpPr/>
          <p:nvPr/>
        </p:nvSpPr>
        <p:spPr>
          <a:xfrm>
            <a:off x="4987368" y="390695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677400"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00"/>
                </a:solidFill>
                <a:latin typeface="Times New Roman" pitchFamily="18" charset="0"/>
              </a:rPr>
              <a:t>First hidden unit: </a:t>
            </a:r>
          </a:p>
          <a:p>
            <a:pPr>
              <a:spcBef>
                <a:spcPct val="0"/>
              </a:spcBef>
            </a:pPr>
            <a:r>
              <a:rPr lang="en-CA" altLang="en-US" sz="3600" dirty="0">
                <a:latin typeface="Times New Roman" pitchFamily="18" charset="0"/>
              </a:rPr>
              <a:t>   </a:t>
            </a: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r>
              <a:rPr lang="en-CA" altLang="en-US" sz="2800" i="1" dirty="0">
                <a:latin typeface="Times New Roman" pitchFamily="18" charset="0"/>
              </a:rPr>
              <a:t>z = 0 x</a:t>
            </a:r>
            <a:r>
              <a:rPr lang="en-CA" altLang="en-US" sz="2800" i="1" baseline="-25000" dirty="0">
                <a:latin typeface="Times New Roman" pitchFamily="18" charset="0"/>
              </a:rPr>
              <a:t>0</a:t>
            </a:r>
            <a:r>
              <a:rPr lang="en-CA" altLang="en-US" sz="2800" i="1" dirty="0">
                <a:latin typeface="Times New Roman" pitchFamily="18" charset="0"/>
              </a:rPr>
              <a:t> + 0 x</a:t>
            </a:r>
            <a:r>
              <a:rPr lang="en-CA" altLang="en-US" sz="2800" i="1" baseline="-25000" dirty="0">
                <a:latin typeface="Times New Roman" pitchFamily="18" charset="0"/>
              </a:rPr>
              <a:t>1</a:t>
            </a:r>
            <a:r>
              <a:rPr lang="en-CA" altLang="en-US" sz="2800" i="1" dirty="0">
                <a:latin typeface="Times New Roman" pitchFamily="18" charset="0"/>
              </a:rPr>
              <a:t> + 0 x</a:t>
            </a:r>
            <a:r>
              <a:rPr lang="en-CA" altLang="en-US" sz="2800" i="1" baseline="-25000" dirty="0">
                <a:latin typeface="Times New Roman" pitchFamily="18" charset="0"/>
              </a:rPr>
              <a:t>2</a:t>
            </a:r>
            <a:r>
              <a:rPr lang="en-CA" altLang="en-US" sz="2800" i="1" dirty="0">
                <a:latin typeface="Times New Roman" pitchFamily="18" charset="0"/>
              </a:rPr>
              <a:t> + 0 x</a:t>
            </a:r>
            <a:r>
              <a:rPr lang="en-CA" altLang="en-US" sz="2800" i="1" baseline="-25000" dirty="0">
                <a:latin typeface="Times New Roman" pitchFamily="18" charset="0"/>
              </a:rPr>
              <a:t>3</a:t>
            </a:r>
            <a:r>
              <a:rPr lang="en-CA" altLang="en-US" sz="2800" i="1" dirty="0">
                <a:latin typeface="Times New Roman" pitchFamily="18" charset="0"/>
              </a:rPr>
              <a:t> </a:t>
            </a:r>
            <a:r>
              <a:rPr lang="en-CA" altLang="en-US" sz="2800" i="1" dirty="0">
                <a:solidFill>
                  <a:srgbClr val="FF00FF"/>
                </a:solidFill>
                <a:latin typeface="Times New Roman" pitchFamily="18" charset="0"/>
              </a:rPr>
              <a:t>+ 2 x</a:t>
            </a:r>
            <a:r>
              <a:rPr lang="en-CA" altLang="en-US" sz="2800" i="1" baseline="-25000" dirty="0">
                <a:solidFill>
                  <a:srgbClr val="FF00FF"/>
                </a:solidFill>
                <a:latin typeface="Times New Roman" pitchFamily="18" charset="0"/>
              </a:rPr>
              <a:t>4</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5</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6</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7</a:t>
            </a:r>
            <a:r>
              <a:rPr lang="en-CA" altLang="en-US" sz="2800" i="1" dirty="0">
                <a:solidFill>
                  <a:srgbClr val="FF00FF"/>
                </a:solidFill>
                <a:latin typeface="Times New Roman" pitchFamily="18" charset="0"/>
              </a:rPr>
              <a:t> </a:t>
            </a:r>
            <a:r>
              <a:rPr lang="en-CA" altLang="en-US" sz="2800" i="1" dirty="0">
                <a:solidFill>
                  <a:srgbClr val="00FFFF"/>
                </a:solidFill>
                <a:latin typeface="Times New Roman" pitchFamily="18" charset="0"/>
              </a:rPr>
              <a:t>– 1 </a:t>
            </a:r>
          </a:p>
          <a:p>
            <a:pPr>
              <a:spcBef>
                <a:spcPct val="0"/>
              </a:spcBef>
            </a:pPr>
            <a:r>
              <a:rPr lang="en-CA" altLang="en-US" sz="2800" i="1" dirty="0">
                <a:latin typeface="Times New Roman" pitchFamily="18" charset="0"/>
              </a:rPr>
              <a:t>   </a:t>
            </a:r>
            <a:r>
              <a:rPr lang="en-CA" altLang="en-US" sz="2000" i="1" dirty="0">
                <a:latin typeface="Times New Roman" pitchFamily="18" charset="0"/>
              </a:rPr>
              <a:t> </a:t>
            </a:r>
            <a:r>
              <a:rPr lang="en-CA" altLang="en-US" sz="2800" i="1" dirty="0">
                <a:latin typeface="Times New Roman" pitchFamily="18" charset="0"/>
              </a:rPr>
              <a:t> 1 = 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a:t>
            </a:r>
            <a:r>
              <a:rPr lang="en-CA" altLang="en-US" sz="2000" i="1" dirty="0">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20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18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1 </a:t>
            </a:r>
            <a:r>
              <a:rPr lang="en-CA" altLang="en-US" sz="12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2800" i="1" dirty="0">
                <a:solidFill>
                  <a:srgbClr val="00FFFF"/>
                </a:solidFill>
                <a:latin typeface="Times New Roman" pitchFamily="18" charset="0"/>
              </a:rPr>
              <a:t>– 1</a:t>
            </a:r>
            <a:endParaRPr lang="en-CA" altLang="en-US" sz="2800" i="1" dirty="0">
              <a:latin typeface="Times New Roman" pitchFamily="18" charset="0"/>
            </a:endParaRPr>
          </a:p>
        </p:txBody>
      </p:sp>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endParaRPr lang="en-CA" altLang="en-US" dirty="0"/>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FF0000"/>
                  </a:solidFill>
                </a:rPr>
                <a:t>y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sp>
        <p:nvSpPr>
          <p:cNvPr id="126" name="Oval 125"/>
          <p:cNvSpPr/>
          <p:nvPr/>
        </p:nvSpPr>
        <p:spPr>
          <a:xfrm>
            <a:off x="4987368" y="143267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grpSp>
        <p:nvGrpSpPr>
          <p:cNvPr id="131" name="Group 130"/>
          <p:cNvGrpSpPr/>
          <p:nvPr/>
        </p:nvGrpSpPr>
        <p:grpSpPr>
          <a:xfrm>
            <a:off x="2971800" y="4725037"/>
            <a:ext cx="6193456" cy="954107"/>
            <a:chOff x="6324600" y="5410200"/>
            <a:chExt cx="6193456" cy="954107"/>
          </a:xfrm>
        </p:grpSpPr>
        <p:sp>
          <p:nvSpPr>
            <p:cNvPr id="132" name="TextBox 131"/>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input is </a:t>
              </a:r>
              <a:r>
                <a:rPr lang="en-CA" altLang="en-US" dirty="0">
                  <a:solidFill>
                    <a:srgbClr val="FF00FF"/>
                  </a:solidFill>
                </a:rPr>
                <a:t>4, 5, 6, or 7</a:t>
              </a:r>
              <a:r>
                <a:rPr lang="en-CA" altLang="en-US" dirty="0"/>
                <a:t>.</a:t>
              </a:r>
            </a:p>
            <a:p>
              <a:r>
                <a:rPr lang="en-CA" i="1" dirty="0">
                  <a:sym typeface="Symbol" panose="05050102010706020507" pitchFamily="18" charset="2"/>
                </a:rPr>
                <a:t>-1  else</a:t>
              </a:r>
              <a:endParaRPr lang="en-CA" i="1" dirty="0"/>
            </a:p>
          </p:txBody>
        </p:sp>
        <p:sp>
          <p:nvSpPr>
            <p:cNvPr id="133" name="Left Brace 132"/>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34" name="TextBox 133"/>
            <p:cNvSpPr txBox="1"/>
            <p:nvPr/>
          </p:nvSpPr>
          <p:spPr>
            <a:xfrm flipH="1">
              <a:off x="6324600" y="5670750"/>
              <a:ext cx="685800" cy="523220"/>
            </a:xfrm>
            <a:prstGeom prst="rect">
              <a:avLst/>
            </a:prstGeom>
            <a:noFill/>
          </p:spPr>
          <p:txBody>
            <a:bodyPr wrap="square" rtlCol="0">
              <a:spAutoFit/>
            </a:bodyPr>
            <a:lstStyle/>
            <a:p>
              <a:r>
                <a:rPr lang="en-CA" i="1" dirty="0"/>
                <a:t>z = </a:t>
              </a:r>
            </a:p>
          </p:txBody>
        </p:sp>
      </p:grpSp>
      <p:grpSp>
        <p:nvGrpSpPr>
          <p:cNvPr id="69" name="Group 68"/>
          <p:cNvGrpSpPr/>
          <p:nvPr/>
        </p:nvGrpSpPr>
        <p:grpSpPr>
          <a:xfrm>
            <a:off x="5014224" y="1357876"/>
            <a:ext cx="1885608" cy="3383676"/>
            <a:chOff x="5014224" y="1357876"/>
            <a:chExt cx="1885608" cy="3383676"/>
          </a:xfrm>
        </p:grpSpPr>
        <p:grpSp>
          <p:nvGrpSpPr>
            <p:cNvPr id="70" name="Group 69"/>
            <p:cNvGrpSpPr/>
            <p:nvPr/>
          </p:nvGrpSpPr>
          <p:grpSpPr>
            <a:xfrm>
              <a:off x="5045640" y="1357876"/>
              <a:ext cx="1854192" cy="536944"/>
              <a:chOff x="5045640" y="1357876"/>
              <a:chExt cx="1854192" cy="536944"/>
            </a:xfrm>
          </p:grpSpPr>
          <p:sp>
            <p:nvSpPr>
              <p:cNvPr id="125" name="TextBox 12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35" name="TextBox 13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36" name="TextBox 135"/>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1" name="Group 70"/>
            <p:cNvGrpSpPr/>
            <p:nvPr/>
          </p:nvGrpSpPr>
          <p:grpSpPr>
            <a:xfrm>
              <a:off x="5041152" y="1752600"/>
              <a:ext cx="1854192" cy="536944"/>
              <a:chOff x="5045640" y="1357876"/>
              <a:chExt cx="1854192" cy="536944"/>
            </a:xfrm>
          </p:grpSpPr>
          <p:sp>
            <p:nvSpPr>
              <p:cNvPr id="114" name="TextBox 113"/>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18" name="TextBox 11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24" name="TextBox 12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2" name="Group 71"/>
            <p:cNvGrpSpPr/>
            <p:nvPr/>
          </p:nvGrpSpPr>
          <p:grpSpPr>
            <a:xfrm>
              <a:off x="5036664" y="2147324"/>
              <a:ext cx="1854192" cy="536944"/>
              <a:chOff x="5045640" y="1357876"/>
              <a:chExt cx="1854192" cy="536944"/>
            </a:xfrm>
          </p:grpSpPr>
          <p:sp>
            <p:nvSpPr>
              <p:cNvPr id="111" name="TextBox 11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12" name="TextBox 11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13" name="TextBox 11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3" name="Group 72"/>
            <p:cNvGrpSpPr/>
            <p:nvPr/>
          </p:nvGrpSpPr>
          <p:grpSpPr>
            <a:xfrm>
              <a:off x="5032176" y="2577904"/>
              <a:ext cx="1854192" cy="536944"/>
              <a:chOff x="5045640" y="1357876"/>
              <a:chExt cx="1854192" cy="536944"/>
            </a:xfrm>
          </p:grpSpPr>
          <p:sp>
            <p:nvSpPr>
              <p:cNvPr id="105" name="TextBox 10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08" name="TextBox 10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10" name="TextBox 10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4" name="Group 73"/>
            <p:cNvGrpSpPr/>
            <p:nvPr/>
          </p:nvGrpSpPr>
          <p:grpSpPr>
            <a:xfrm>
              <a:off x="5027688" y="2996532"/>
              <a:ext cx="1854192" cy="536944"/>
              <a:chOff x="5045640" y="1357876"/>
              <a:chExt cx="1854192" cy="536944"/>
            </a:xfrm>
          </p:grpSpPr>
          <p:sp>
            <p:nvSpPr>
              <p:cNvPr id="102" name="TextBox 10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03" name="TextBox 10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04" name="TextBox 10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5" name="Group 74"/>
            <p:cNvGrpSpPr/>
            <p:nvPr/>
          </p:nvGrpSpPr>
          <p:grpSpPr>
            <a:xfrm>
              <a:off x="5023200" y="3415160"/>
              <a:ext cx="1854192" cy="536944"/>
              <a:chOff x="5045640" y="1357876"/>
              <a:chExt cx="1854192" cy="536944"/>
            </a:xfrm>
          </p:grpSpPr>
          <p:sp>
            <p:nvSpPr>
              <p:cNvPr id="84" name="TextBox 83"/>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5" name="TextBox 8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01" name="TextBox 10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6" name="Group 75"/>
            <p:cNvGrpSpPr/>
            <p:nvPr/>
          </p:nvGrpSpPr>
          <p:grpSpPr>
            <a:xfrm>
              <a:off x="5018712" y="3821836"/>
              <a:ext cx="1854192" cy="536944"/>
              <a:chOff x="5045640" y="1357876"/>
              <a:chExt cx="1854192" cy="536944"/>
            </a:xfrm>
          </p:grpSpPr>
          <p:sp>
            <p:nvSpPr>
              <p:cNvPr id="81" name="TextBox 8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2" name="TextBox 8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3" name="TextBox 8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7" name="Group 76"/>
            <p:cNvGrpSpPr/>
            <p:nvPr/>
          </p:nvGrpSpPr>
          <p:grpSpPr>
            <a:xfrm>
              <a:off x="5014224" y="4204608"/>
              <a:ext cx="1854192" cy="536944"/>
              <a:chOff x="5045640" y="1357876"/>
              <a:chExt cx="1854192" cy="536944"/>
            </a:xfrm>
          </p:grpSpPr>
          <p:sp>
            <p:nvSpPr>
              <p:cNvPr id="78" name="TextBox 7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9" name="TextBox 7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0" name="TextBox 7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141" name="TextBox 14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8" name="Oval 7"/>
          <p:cNvSpPr/>
          <p:nvPr/>
        </p:nvSpPr>
        <p:spPr>
          <a:xfrm>
            <a:off x="7086600" y="6019800"/>
            <a:ext cx="457200" cy="609600"/>
          </a:xfrm>
          <a:prstGeom prst="ellipse">
            <a:avLst/>
          </a:prstGeom>
          <a:ln w="19050">
            <a:solidFill>
              <a:srgbClr val="66FF33"/>
            </a:solidFill>
          </a:ln>
        </p:spPr>
        <p:txBody>
          <a:bodyPr wrap="square" rtlCol="0" anchor="ctr">
            <a:spAutoFit/>
          </a:bodyPr>
          <a:lstStyle/>
          <a:p>
            <a:pPr algn="l"/>
            <a:endParaRPr lang="en-CA" sz="2400" dirty="0"/>
          </a:p>
        </p:txBody>
      </p:sp>
      <p:sp>
        <p:nvSpPr>
          <p:cNvPr id="142" name="Oval 141"/>
          <p:cNvSpPr/>
          <p:nvPr/>
        </p:nvSpPr>
        <p:spPr>
          <a:xfrm>
            <a:off x="3659036" y="3816220"/>
            <a:ext cx="367123" cy="391296"/>
          </a:xfrm>
          <a:prstGeom prst="ellipse">
            <a:avLst/>
          </a:prstGeom>
          <a:ln w="22225">
            <a:solidFill>
              <a:srgbClr val="66FF33"/>
            </a:solidFill>
          </a:ln>
        </p:spPr>
        <p:txBody>
          <a:bodyPr wrap="square" rtlCol="0" anchor="ctr">
            <a:spAutoFit/>
          </a:bodyPr>
          <a:lstStyle/>
          <a:p>
            <a:pPr algn="l"/>
            <a:endParaRPr lang="en-CA" sz="2400" dirty="0"/>
          </a:p>
        </p:txBody>
      </p:sp>
      <p:sp>
        <p:nvSpPr>
          <p:cNvPr id="129" name="Oval 128"/>
          <p:cNvSpPr/>
          <p:nvPr/>
        </p:nvSpPr>
        <p:spPr>
          <a:xfrm>
            <a:off x="246528" y="2819400"/>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5" name="Oval 144"/>
          <p:cNvSpPr/>
          <p:nvPr/>
        </p:nvSpPr>
        <p:spPr>
          <a:xfrm>
            <a:off x="240552" y="317798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6" name="Oval 145"/>
          <p:cNvSpPr/>
          <p:nvPr/>
        </p:nvSpPr>
        <p:spPr>
          <a:xfrm>
            <a:off x="246528" y="354254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7" name="Oval 146"/>
          <p:cNvSpPr/>
          <p:nvPr/>
        </p:nvSpPr>
        <p:spPr>
          <a:xfrm>
            <a:off x="228600" y="3895152"/>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8" name="Oval 147"/>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grpSp>
        <p:nvGrpSpPr>
          <p:cNvPr id="13" name="Group 12"/>
          <p:cNvGrpSpPr/>
          <p:nvPr/>
        </p:nvGrpSpPr>
        <p:grpSpPr>
          <a:xfrm>
            <a:off x="2731248" y="-3896"/>
            <a:ext cx="6406776" cy="1985096"/>
            <a:chOff x="2731248" y="1"/>
            <a:chExt cx="6406776" cy="1985096"/>
          </a:xfrm>
        </p:grpSpPr>
        <p:grpSp>
          <p:nvGrpSpPr>
            <p:cNvPr id="11" name="Group 10"/>
            <p:cNvGrpSpPr/>
            <p:nvPr/>
          </p:nvGrpSpPr>
          <p:grpSpPr>
            <a:xfrm>
              <a:off x="2731248" y="1"/>
              <a:ext cx="6406776" cy="1985096"/>
              <a:chOff x="2731248" y="1"/>
              <a:chExt cx="6406776" cy="1985096"/>
            </a:xfrm>
          </p:grpSpPr>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93" name="Group 92"/>
              <p:cNvGrpSpPr/>
              <p:nvPr/>
            </p:nvGrpSpPr>
            <p:grpSpPr>
              <a:xfrm>
                <a:off x="2731248" y="1"/>
                <a:ext cx="6406776" cy="1985096"/>
                <a:chOff x="228600" y="2438400"/>
                <a:chExt cx="8364220" cy="2819400"/>
              </a:xfrm>
            </p:grpSpPr>
            <p:pic>
              <p:nvPicPr>
                <p:cNvPr id="94"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Rectangle 94"/>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6" name="Rectangle 95"/>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7" name="TextBox 96"/>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97" name="TextBox 9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6"/>
                      <a:stretch>
                        <a:fillRect l="-10504" t="-6000" r="-31513" b="-7200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0" name="TextBox 99"/>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121" name="Oval 120"/>
              <p:cNvSpPr/>
              <p:nvPr/>
            </p:nvSpPr>
            <p:spPr>
              <a:xfrm>
                <a:off x="3155568" y="494544"/>
                <a:ext cx="228600" cy="255504"/>
              </a:xfrm>
              <a:prstGeom prst="ellipse">
                <a:avLst/>
              </a:prstGeom>
              <a:solidFill>
                <a:schemeClr val="tx1"/>
              </a:solidFill>
              <a:ln>
                <a:solidFill>
                  <a:schemeClr val="bg2"/>
                </a:solidFill>
              </a:ln>
            </p:spPr>
            <p:txBody>
              <a:bodyPr wrap="square" rtlCol="0" anchor="ctr">
                <a:spAutoFit/>
              </a:bodyPr>
              <a:lstStyle/>
              <a:p>
                <a:pPr algn="l"/>
                <a:endParaRPr lang="en-CA" sz="2400" dirty="0"/>
              </a:p>
            </p:txBody>
          </p:sp>
          <p:sp>
            <p:nvSpPr>
              <p:cNvPr id="122" name="Oval 121"/>
              <p:cNvSpPr/>
              <p:nvPr/>
            </p:nvSpPr>
            <p:spPr>
              <a:xfrm>
                <a:off x="3157056" y="213648"/>
                <a:ext cx="228600" cy="255504"/>
              </a:xfrm>
              <a:prstGeom prst="ellipse">
                <a:avLst/>
              </a:prstGeom>
              <a:solidFill>
                <a:schemeClr val="tx1"/>
              </a:solidFill>
              <a:ln>
                <a:solidFill>
                  <a:schemeClr val="bg2"/>
                </a:solidFill>
              </a:ln>
            </p:spPr>
            <p:txBody>
              <a:bodyPr wrap="square" rtlCol="0" anchor="ctr">
                <a:spAutoFit/>
              </a:bodyPr>
              <a:lstStyle/>
              <a:p>
                <a:pPr algn="l"/>
                <a:endParaRPr lang="en-CA" sz="2400" dirty="0"/>
              </a:p>
            </p:txBody>
          </p:sp>
        </p:grpSp>
        <p:sp>
          <p:nvSpPr>
            <p:cNvPr id="149" name="Oval 148"/>
            <p:cNvSpPr/>
            <p:nvPr/>
          </p:nvSpPr>
          <p:spPr>
            <a:xfrm>
              <a:off x="8345664" y="86848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150" name="Oval 149"/>
            <p:cNvSpPr/>
            <p:nvPr/>
          </p:nvSpPr>
          <p:spPr>
            <a:xfrm>
              <a:off x="3188288" y="1191448"/>
              <a:ext cx="228600" cy="255504"/>
            </a:xfrm>
            <a:prstGeom prst="ellipse">
              <a:avLst/>
            </a:prstGeom>
            <a:solidFill>
              <a:schemeClr val="tx1"/>
            </a:solidFill>
            <a:ln w="25400">
              <a:solidFill>
                <a:srgbClr val="FF00FF"/>
              </a:solidFill>
            </a:ln>
          </p:spPr>
          <p:txBody>
            <a:bodyPr wrap="square" rtlCol="0" anchor="ctr">
              <a:spAutoFit/>
            </a:bodyPr>
            <a:lstStyle/>
            <a:p>
              <a:pPr algn="l"/>
              <a:endParaRPr lang="en-CA" sz="2400" dirty="0"/>
            </a:p>
          </p:txBody>
        </p:sp>
        <p:sp>
          <p:nvSpPr>
            <p:cNvPr id="151" name="Oval 150"/>
            <p:cNvSpPr/>
            <p:nvPr/>
          </p:nvSpPr>
          <p:spPr>
            <a:xfrm>
              <a:off x="3170360" y="1544056"/>
              <a:ext cx="228600" cy="255504"/>
            </a:xfrm>
            <a:prstGeom prst="ellipse">
              <a:avLst/>
            </a:prstGeom>
            <a:solidFill>
              <a:schemeClr val="tx1"/>
            </a:solidFill>
            <a:ln w="25400">
              <a:solidFill>
                <a:srgbClr val="FF00FF"/>
              </a:solidFill>
            </a:ln>
          </p:spPr>
          <p:txBody>
            <a:bodyPr wrap="square" rtlCol="0" anchor="ctr">
              <a:spAutoFit/>
            </a:bodyPr>
            <a:lstStyle/>
            <a:p>
              <a:pPr algn="l"/>
              <a:endParaRPr lang="en-CA" sz="2400" dirty="0"/>
            </a:p>
          </p:txBody>
        </p:sp>
      </p:grpSp>
      <p:grpSp>
        <p:nvGrpSpPr>
          <p:cNvPr id="152" name="Group 151"/>
          <p:cNvGrpSpPr/>
          <p:nvPr/>
        </p:nvGrpSpPr>
        <p:grpSpPr>
          <a:xfrm>
            <a:off x="211307" y="1840966"/>
            <a:ext cx="1318749" cy="1633900"/>
            <a:chOff x="211307" y="1840966"/>
            <a:chExt cx="1318749" cy="1633900"/>
          </a:xfrm>
        </p:grpSpPr>
        <p:sp>
          <p:nvSpPr>
            <p:cNvPr id="153" name="TextBox 152"/>
            <p:cNvSpPr txBox="1"/>
            <p:nvPr/>
          </p:nvSpPr>
          <p:spPr>
            <a:xfrm>
              <a:off x="211307" y="3136312"/>
              <a:ext cx="370541" cy="338554"/>
            </a:xfrm>
            <a:prstGeom prst="rect">
              <a:avLst/>
            </a:prstGeom>
            <a:noFill/>
          </p:spPr>
          <p:txBody>
            <a:bodyPr wrap="square" rtlCol="0">
              <a:spAutoFit/>
            </a:bodyPr>
            <a:lstStyle/>
            <a:p>
              <a:r>
                <a:rPr lang="en-CA" sz="1600" dirty="0">
                  <a:solidFill>
                    <a:schemeClr val="bg2"/>
                  </a:solidFill>
                </a:rPr>
                <a:t>1</a:t>
              </a:r>
            </a:p>
          </p:txBody>
        </p:sp>
        <p:sp>
          <p:nvSpPr>
            <p:cNvPr id="154" name="TextBox 153"/>
            <p:cNvSpPr txBox="1"/>
            <p:nvPr/>
          </p:nvSpPr>
          <p:spPr>
            <a:xfrm>
              <a:off x="1159515" y="1840966"/>
              <a:ext cx="370541" cy="338554"/>
            </a:xfrm>
            <a:prstGeom prst="rect">
              <a:avLst/>
            </a:prstGeom>
            <a:noFill/>
          </p:spPr>
          <p:txBody>
            <a:bodyPr wrap="square" rtlCol="0">
              <a:spAutoFit/>
            </a:bodyPr>
            <a:lstStyle/>
            <a:p>
              <a:r>
                <a:rPr lang="en-CA" sz="1600" dirty="0">
                  <a:solidFill>
                    <a:schemeClr val="bg2"/>
                  </a:solidFill>
                </a:rPr>
                <a:t>1</a:t>
              </a:r>
            </a:p>
          </p:txBody>
        </p:sp>
      </p:grpSp>
      <p:sp>
        <p:nvSpPr>
          <p:cNvPr id="155" name="Rectangle 154"/>
          <p:cNvSpPr/>
          <p:nvPr/>
        </p:nvSpPr>
        <p:spPr>
          <a:xfrm>
            <a:off x="2819400" y="3033371"/>
            <a:ext cx="1295400" cy="1538629"/>
          </a:xfrm>
          <a:prstGeom prst="rect">
            <a:avLst/>
          </a:prstGeom>
          <a:ln w="50800">
            <a:solidFill>
              <a:srgbClr val="FF00FF"/>
            </a:solidFill>
          </a:ln>
        </p:spPr>
        <p:txBody>
          <a:bodyPr wrap="square" rtlCol="0" anchor="ctr">
            <a:spAutoFit/>
          </a:bodyPr>
          <a:lstStyle/>
          <a:p>
            <a:pPr algn="l"/>
            <a:endParaRPr lang="en-CA" sz="2400" dirty="0"/>
          </a:p>
        </p:txBody>
      </p:sp>
      <p:sp>
        <p:nvSpPr>
          <p:cNvPr id="130" name="Rectangle 129"/>
          <p:cNvSpPr/>
          <p:nvPr/>
        </p:nvSpPr>
        <p:spPr>
          <a:xfrm>
            <a:off x="6553200" y="667677"/>
            <a:ext cx="685800" cy="703923"/>
          </a:xfrm>
          <a:prstGeom prst="rect">
            <a:avLst/>
          </a:prstGeom>
          <a:ln w="50800">
            <a:solidFill>
              <a:schemeClr val="tx2"/>
            </a:solidFill>
          </a:ln>
        </p:spPr>
        <p:txBody>
          <a:bodyPr wrap="square" rtlCol="0" anchor="ctr">
            <a:spAutoFit/>
          </a:bodyPr>
          <a:lstStyle/>
          <a:p>
            <a:pPr algn="l"/>
            <a:endParaRPr lang="en-CA" sz="2400" dirty="0"/>
          </a:p>
        </p:txBody>
      </p:sp>
      <p:grpSp>
        <p:nvGrpSpPr>
          <p:cNvPr id="6" name="Group 5"/>
          <p:cNvGrpSpPr/>
          <p:nvPr/>
        </p:nvGrpSpPr>
        <p:grpSpPr>
          <a:xfrm>
            <a:off x="609600" y="77687"/>
            <a:ext cx="4114800" cy="3190220"/>
            <a:chOff x="609600" y="228600"/>
            <a:chExt cx="4114800" cy="3190220"/>
          </a:xfrm>
        </p:grpSpPr>
        <p:grpSp>
          <p:nvGrpSpPr>
            <p:cNvPr id="7" name="Group 6"/>
            <p:cNvGrpSpPr/>
            <p:nvPr/>
          </p:nvGrpSpPr>
          <p:grpSpPr>
            <a:xfrm>
              <a:off x="609600" y="1946832"/>
              <a:ext cx="370541" cy="1471988"/>
              <a:chOff x="609600" y="1946832"/>
              <a:chExt cx="370541" cy="1471988"/>
            </a:xfrm>
          </p:grpSpPr>
          <p:sp>
            <p:nvSpPr>
              <p:cNvPr id="107" name="TextBox 106"/>
              <p:cNvSpPr txBox="1"/>
              <p:nvPr/>
            </p:nvSpPr>
            <p:spPr>
              <a:xfrm>
                <a:off x="609600" y="1946832"/>
                <a:ext cx="370541" cy="523220"/>
              </a:xfrm>
              <a:prstGeom prst="rect">
                <a:avLst/>
              </a:prstGeom>
              <a:solidFill>
                <a:schemeClr val="tx1"/>
              </a:solidFill>
            </p:spPr>
            <p:txBody>
              <a:bodyPr wrap="square" rtlCol="0">
                <a:spAutoFit/>
              </a:bodyPr>
              <a:lstStyle/>
              <a:p>
                <a:r>
                  <a:rPr lang="en-CA" i="1" dirty="0">
                    <a:solidFill>
                      <a:schemeClr val="bg2"/>
                    </a:solidFill>
                  </a:rPr>
                  <a:t>0</a:t>
                </a:r>
              </a:p>
            </p:txBody>
          </p:sp>
          <p:sp>
            <p:nvSpPr>
              <p:cNvPr id="106" name="TextBox 105"/>
              <p:cNvSpPr txBox="1"/>
              <p:nvPr/>
            </p:nvSpPr>
            <p:spPr>
              <a:xfrm>
                <a:off x="609600" y="2895600"/>
                <a:ext cx="370541" cy="523220"/>
              </a:xfrm>
              <a:prstGeom prst="rect">
                <a:avLst/>
              </a:prstGeom>
              <a:solidFill>
                <a:schemeClr val="tx1"/>
              </a:solidFill>
            </p:spPr>
            <p:txBody>
              <a:bodyPr wrap="square" rtlCol="0">
                <a:spAutoFit/>
              </a:bodyPr>
              <a:lstStyle/>
              <a:p>
                <a:r>
                  <a:rPr lang="en-CA" i="1" dirty="0">
                    <a:solidFill>
                      <a:srgbClr val="FF00FF"/>
                    </a:solidFill>
                  </a:rPr>
                  <a:t>2</a:t>
                </a:r>
              </a:p>
            </p:txBody>
          </p:sp>
        </p:grpSp>
        <p:grpSp>
          <p:nvGrpSpPr>
            <p:cNvPr id="137" name="Group 136"/>
            <p:cNvGrpSpPr/>
            <p:nvPr/>
          </p:nvGrpSpPr>
          <p:grpSpPr>
            <a:xfrm>
              <a:off x="3515659" y="228600"/>
              <a:ext cx="370541" cy="1471988"/>
              <a:chOff x="609600" y="1946832"/>
              <a:chExt cx="370541" cy="1471988"/>
            </a:xfrm>
          </p:grpSpPr>
          <p:sp>
            <p:nvSpPr>
              <p:cNvPr id="138" name="TextBox 137"/>
              <p:cNvSpPr txBox="1"/>
              <p:nvPr/>
            </p:nvSpPr>
            <p:spPr>
              <a:xfrm>
                <a:off x="609600" y="2895600"/>
                <a:ext cx="370541" cy="523220"/>
              </a:xfrm>
              <a:prstGeom prst="rect">
                <a:avLst/>
              </a:prstGeom>
              <a:noFill/>
            </p:spPr>
            <p:txBody>
              <a:bodyPr wrap="square" rtlCol="0">
                <a:spAutoFit/>
              </a:bodyPr>
              <a:lstStyle/>
              <a:p>
                <a:r>
                  <a:rPr lang="en-CA" i="1" dirty="0">
                    <a:solidFill>
                      <a:srgbClr val="FF00FF"/>
                    </a:solidFill>
                  </a:rPr>
                  <a:t>2</a:t>
                </a:r>
              </a:p>
            </p:txBody>
          </p:sp>
          <p:sp>
            <p:nvSpPr>
              <p:cNvPr id="139" name="TextBox 138"/>
              <p:cNvSpPr txBox="1"/>
              <p:nvPr/>
            </p:nvSpPr>
            <p:spPr>
              <a:xfrm>
                <a:off x="609600" y="1946832"/>
                <a:ext cx="370541" cy="523220"/>
              </a:xfrm>
              <a:prstGeom prst="rect">
                <a:avLst/>
              </a:prstGeom>
              <a:noFill/>
            </p:spPr>
            <p:txBody>
              <a:bodyPr wrap="square" rtlCol="0">
                <a:spAutoFit/>
              </a:bodyPr>
              <a:lstStyle/>
              <a:p>
                <a:r>
                  <a:rPr lang="en-CA" i="1" dirty="0">
                    <a:solidFill>
                      <a:schemeClr val="bg2"/>
                    </a:solidFill>
                  </a:rPr>
                  <a:t>0</a:t>
                </a:r>
              </a:p>
            </p:txBody>
          </p:sp>
        </p:grpSp>
        <p:sp>
          <p:nvSpPr>
            <p:cNvPr id="140" name="TextBox 139"/>
            <p:cNvSpPr txBox="1"/>
            <p:nvPr/>
          </p:nvSpPr>
          <p:spPr>
            <a:xfrm>
              <a:off x="4205976" y="238780"/>
              <a:ext cx="518424" cy="523220"/>
            </a:xfrm>
            <a:prstGeom prst="rect">
              <a:avLst/>
            </a:prstGeom>
            <a:noFill/>
          </p:spPr>
          <p:txBody>
            <a:bodyPr wrap="square" rtlCol="0">
              <a:spAutoFit/>
            </a:bodyPr>
            <a:lstStyle/>
            <a:p>
              <a:r>
                <a:rPr lang="en-CA" i="1" dirty="0">
                  <a:solidFill>
                    <a:srgbClr val="00FFFF"/>
                  </a:solidFill>
                </a:rPr>
                <a:t>-1</a:t>
              </a:r>
            </a:p>
          </p:txBody>
        </p:sp>
      </p:grpSp>
      <p:sp>
        <p:nvSpPr>
          <p:cNvPr id="156" name="TextBox 155"/>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Tree>
    <p:extLst>
      <p:ext uri="{BB962C8B-B14F-4D97-AF65-F5344CB8AC3E}">
        <p14:creationId xmlns:p14="http://schemas.microsoft.com/office/powerpoint/2010/main" val="1613515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0"/>
                                        </p:tgtEl>
                                        <p:attrNameLst>
                                          <p:attrName>style.visibility</p:attrName>
                                        </p:attrNameLst>
                                      </p:cBhvr>
                                      <p:to>
                                        <p:strVal val="visible"/>
                                      </p:to>
                                    </p:set>
                                    <p:anim calcmode="lin" valueType="num">
                                      <p:cBhvr additive="base">
                                        <p:cTn id="13" dur="500" fill="hold"/>
                                        <p:tgtEl>
                                          <p:spTgt spid="130"/>
                                        </p:tgtEl>
                                        <p:attrNameLst>
                                          <p:attrName>ppt_x</p:attrName>
                                        </p:attrNameLst>
                                      </p:cBhvr>
                                      <p:tavLst>
                                        <p:tav tm="0">
                                          <p:val>
                                            <p:strVal val="0-#ppt_w/2"/>
                                          </p:val>
                                        </p:tav>
                                        <p:tav tm="100000">
                                          <p:val>
                                            <p:strVal val="#ppt_x"/>
                                          </p:val>
                                        </p:tav>
                                      </p:tavLst>
                                    </p:anim>
                                    <p:anim calcmode="lin" valueType="num">
                                      <p:cBhvr additive="base">
                                        <p:cTn id="14" dur="500" fill="hold"/>
                                        <p:tgtEl>
                                          <p:spTgt spid="13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1"/>
                                        </p:tgtEl>
                                        <p:attrNameLst>
                                          <p:attrName>style.visibility</p:attrName>
                                        </p:attrNameLst>
                                      </p:cBhvr>
                                      <p:to>
                                        <p:strVal val="visible"/>
                                      </p:to>
                                    </p:set>
                                    <p:anim calcmode="lin" valueType="num">
                                      <p:cBhvr additive="base">
                                        <p:cTn id="17" dur="500" fill="hold"/>
                                        <p:tgtEl>
                                          <p:spTgt spid="131"/>
                                        </p:tgtEl>
                                        <p:attrNameLst>
                                          <p:attrName>ppt_x</p:attrName>
                                        </p:attrNameLst>
                                      </p:cBhvr>
                                      <p:tavLst>
                                        <p:tav tm="0">
                                          <p:val>
                                            <p:strVal val="0-#ppt_w/2"/>
                                          </p:val>
                                        </p:tav>
                                        <p:tav tm="100000">
                                          <p:val>
                                            <p:strVal val="#ppt_x"/>
                                          </p:val>
                                        </p:tav>
                                      </p:tavLst>
                                    </p:anim>
                                    <p:anim calcmode="lin" valueType="num">
                                      <p:cBhvr additive="base">
                                        <p:cTn id="1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3">
                                            <p:txEl>
                                              <p:pRg st="3" end="3"/>
                                            </p:txEl>
                                          </p:spTgt>
                                        </p:tgtEl>
                                        <p:attrNameLst>
                                          <p:attrName>style.visibility</p:attrName>
                                        </p:attrNameLst>
                                      </p:cBhvr>
                                      <p:to>
                                        <p:strVal val="visible"/>
                                      </p:to>
                                    </p:set>
                                    <p:anim calcmode="lin" valueType="num">
                                      <p:cBhvr additive="base">
                                        <p:cTn id="23" dur="500" fill="hold"/>
                                        <p:tgtEl>
                                          <p:spTgt spid="53">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3">
                                            <p:txEl>
                                              <p:pRg st="3" end="3"/>
                                            </p:txEl>
                                          </p:spTgt>
                                        </p:tgtEl>
                                        <p:attrNameLst>
                                          <p:attrName>ppt_y</p:attrName>
                                        </p:attrNameLst>
                                      </p:cBhvr>
                                      <p:tavLst>
                                        <p:tav tm="0">
                                          <p:val>
                                            <p:strVal val="#ppt_y"/>
                                          </p:val>
                                        </p:tav>
                                        <p:tav tm="100000">
                                          <p:val>
                                            <p:strVal val="#ppt_y"/>
                                          </p:val>
                                        </p:tav>
                                      </p:tavLst>
                                    </p:anim>
                                  </p:childTnLst>
                                </p:cTn>
                              </p:par>
                              <p:par>
                                <p:cTn id="25" presetID="1" presetClass="exit" presetSubtype="0" fill="hold" grpId="1" nodeType="withEffect">
                                  <p:stCondLst>
                                    <p:cond delay="0"/>
                                  </p:stCondLst>
                                  <p:childTnLst>
                                    <p:set>
                                      <p:cBhvr>
                                        <p:cTn id="26" dur="1" fill="hold">
                                          <p:stCondLst>
                                            <p:cond delay="0"/>
                                          </p:stCondLst>
                                        </p:cTn>
                                        <p:tgtEl>
                                          <p:spTgt spid="130"/>
                                        </p:tgtEl>
                                        <p:attrNameLst>
                                          <p:attrName>style.visibility</p:attrName>
                                        </p:attrNameLst>
                                      </p:cBhvr>
                                      <p:to>
                                        <p:strVal val="hidden"/>
                                      </p:to>
                                    </p:set>
                                  </p:childTnLst>
                                </p:cTn>
                              </p:par>
                              <p:par>
                                <p:cTn id="27" presetID="2" presetClass="entr" presetSubtype="8" fill="hold" nodeType="with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0-#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3">
                                            <p:txEl>
                                              <p:pRg st="4" end="4"/>
                                            </p:txEl>
                                          </p:spTgt>
                                        </p:tgtEl>
                                        <p:attrNameLst>
                                          <p:attrName>style.visibility</p:attrName>
                                        </p:attrNameLst>
                                      </p:cBhvr>
                                      <p:to>
                                        <p:strVal val="visible"/>
                                      </p:to>
                                    </p:set>
                                    <p:anim calcmode="lin" valueType="num">
                                      <p:cBhvr additive="base">
                                        <p:cTn id="35" dur="500" fill="hold"/>
                                        <p:tgtEl>
                                          <p:spTgt spid="53">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3">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142"/>
                                        </p:tgtEl>
                                        <p:attrNameLst>
                                          <p:attrName>style.visibility</p:attrName>
                                        </p:attrNameLst>
                                      </p:cBhvr>
                                      <p:to>
                                        <p:strVal val="visible"/>
                                      </p:to>
                                    </p:set>
                                    <p:anim calcmode="lin" valueType="num">
                                      <p:cBhvr additive="base">
                                        <p:cTn id="43" dur="500" fill="hold"/>
                                        <p:tgtEl>
                                          <p:spTgt spid="142"/>
                                        </p:tgtEl>
                                        <p:attrNameLst>
                                          <p:attrName>ppt_x</p:attrName>
                                        </p:attrNameLst>
                                      </p:cBhvr>
                                      <p:tavLst>
                                        <p:tav tm="0">
                                          <p:val>
                                            <p:strVal val="0-#ppt_w/2"/>
                                          </p:val>
                                        </p:tav>
                                        <p:tav tm="100000">
                                          <p:val>
                                            <p:strVal val="#ppt_x"/>
                                          </p:val>
                                        </p:tav>
                                      </p:tavLst>
                                    </p:anim>
                                    <p:anim calcmode="lin" valueType="num">
                                      <p:cBhvr additive="base">
                                        <p:cTn id="44" dur="500" fill="hold"/>
                                        <p:tgtEl>
                                          <p:spTgt spid="142"/>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52"/>
                                        </p:tgtEl>
                                        <p:attrNameLst>
                                          <p:attrName>style.visibility</p:attrName>
                                        </p:attrNameLst>
                                      </p:cBhvr>
                                      <p:to>
                                        <p:strVal val="visible"/>
                                      </p:to>
                                    </p:set>
                                    <p:anim calcmode="lin" valueType="num">
                                      <p:cBhvr additive="base">
                                        <p:cTn id="47" dur="500" fill="hold"/>
                                        <p:tgtEl>
                                          <p:spTgt spid="152"/>
                                        </p:tgtEl>
                                        <p:attrNameLst>
                                          <p:attrName>ppt_x</p:attrName>
                                        </p:attrNameLst>
                                      </p:cBhvr>
                                      <p:tavLst>
                                        <p:tav tm="0">
                                          <p:val>
                                            <p:strVal val="0-#ppt_w/2"/>
                                          </p:val>
                                        </p:tav>
                                        <p:tav tm="100000">
                                          <p:val>
                                            <p:strVal val="#ppt_x"/>
                                          </p:val>
                                        </p:tav>
                                      </p:tavLst>
                                    </p:anim>
                                    <p:anim calcmode="lin" valueType="num">
                                      <p:cBhvr additive="base">
                                        <p:cTn id="48" dur="500" fill="hold"/>
                                        <p:tgtEl>
                                          <p:spTgt spid="15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42" grpId="0" animBg="1"/>
      <p:bldP spid="130" grpId="0" animBg="1"/>
      <p:bldP spid="130" grpId="1" animBg="1"/>
    </p:bld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4" name="Oval 43"/>
          <p:cNvSpPr/>
          <p:nvPr/>
        </p:nvSpPr>
        <p:spPr>
          <a:xfrm>
            <a:off x="4987368" y="390695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677400"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00"/>
                </a:solidFill>
                <a:latin typeface="Times New Roman" pitchFamily="18" charset="0"/>
              </a:rPr>
              <a:t>First hidden unit: </a:t>
            </a:r>
          </a:p>
          <a:p>
            <a:pPr>
              <a:spcBef>
                <a:spcPct val="0"/>
              </a:spcBef>
            </a:pPr>
            <a:r>
              <a:rPr lang="en-CA" altLang="en-US" sz="3600" dirty="0">
                <a:latin typeface="Times New Roman" pitchFamily="18" charset="0"/>
              </a:rPr>
              <a:t>   </a:t>
            </a: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r>
              <a:rPr lang="en-CA" altLang="en-US" sz="2800" i="1" dirty="0">
                <a:latin typeface="Times New Roman" pitchFamily="18" charset="0"/>
              </a:rPr>
              <a:t>z = 0 x</a:t>
            </a:r>
            <a:r>
              <a:rPr lang="en-CA" altLang="en-US" sz="2800" i="1" baseline="-25000" dirty="0">
                <a:latin typeface="Times New Roman" pitchFamily="18" charset="0"/>
              </a:rPr>
              <a:t>0</a:t>
            </a:r>
            <a:r>
              <a:rPr lang="en-CA" altLang="en-US" sz="2800" i="1" dirty="0">
                <a:latin typeface="Times New Roman" pitchFamily="18" charset="0"/>
              </a:rPr>
              <a:t> + 0 x</a:t>
            </a:r>
            <a:r>
              <a:rPr lang="en-CA" altLang="en-US" sz="2800" i="1" baseline="-25000" dirty="0">
                <a:latin typeface="Times New Roman" pitchFamily="18" charset="0"/>
              </a:rPr>
              <a:t>1</a:t>
            </a:r>
            <a:r>
              <a:rPr lang="en-CA" altLang="en-US" sz="2800" i="1" dirty="0">
                <a:latin typeface="Times New Roman" pitchFamily="18" charset="0"/>
              </a:rPr>
              <a:t> + 0 x</a:t>
            </a:r>
            <a:r>
              <a:rPr lang="en-CA" altLang="en-US" sz="2800" i="1" baseline="-25000" dirty="0">
                <a:latin typeface="Times New Roman" pitchFamily="18" charset="0"/>
              </a:rPr>
              <a:t>2</a:t>
            </a:r>
            <a:r>
              <a:rPr lang="en-CA" altLang="en-US" sz="2800" i="1" dirty="0">
                <a:latin typeface="Times New Roman" pitchFamily="18" charset="0"/>
              </a:rPr>
              <a:t> + 0 x</a:t>
            </a:r>
            <a:r>
              <a:rPr lang="en-CA" altLang="en-US" sz="2800" i="1" baseline="-25000" dirty="0">
                <a:latin typeface="Times New Roman" pitchFamily="18" charset="0"/>
              </a:rPr>
              <a:t>3</a:t>
            </a:r>
            <a:r>
              <a:rPr lang="en-CA" altLang="en-US" sz="2800" i="1" dirty="0">
                <a:latin typeface="Times New Roman" pitchFamily="18" charset="0"/>
              </a:rPr>
              <a:t> </a:t>
            </a:r>
            <a:r>
              <a:rPr lang="en-CA" altLang="en-US" sz="2800" i="1" dirty="0">
                <a:solidFill>
                  <a:srgbClr val="FF00FF"/>
                </a:solidFill>
                <a:latin typeface="Times New Roman" pitchFamily="18" charset="0"/>
              </a:rPr>
              <a:t>+ 2 x</a:t>
            </a:r>
            <a:r>
              <a:rPr lang="en-CA" altLang="en-US" sz="2800" i="1" baseline="-25000" dirty="0">
                <a:solidFill>
                  <a:srgbClr val="FF00FF"/>
                </a:solidFill>
                <a:latin typeface="Times New Roman" pitchFamily="18" charset="0"/>
              </a:rPr>
              <a:t>4</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5</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6</a:t>
            </a:r>
            <a:r>
              <a:rPr lang="en-CA" altLang="en-US" sz="2800" i="1" dirty="0">
                <a:solidFill>
                  <a:srgbClr val="FF00FF"/>
                </a:solidFill>
                <a:latin typeface="Times New Roman" pitchFamily="18" charset="0"/>
              </a:rPr>
              <a:t> + 2 x</a:t>
            </a:r>
            <a:r>
              <a:rPr lang="en-CA" altLang="en-US" sz="2800" i="1" baseline="-25000" dirty="0">
                <a:solidFill>
                  <a:srgbClr val="FF00FF"/>
                </a:solidFill>
                <a:latin typeface="Times New Roman" pitchFamily="18" charset="0"/>
              </a:rPr>
              <a:t>7</a:t>
            </a:r>
            <a:r>
              <a:rPr lang="en-CA" altLang="en-US" sz="2800" i="1" dirty="0">
                <a:solidFill>
                  <a:srgbClr val="FF00FF"/>
                </a:solidFill>
                <a:latin typeface="Times New Roman" pitchFamily="18" charset="0"/>
              </a:rPr>
              <a:t> </a:t>
            </a:r>
            <a:r>
              <a:rPr lang="en-CA" altLang="en-US" sz="2800" i="1" dirty="0">
                <a:solidFill>
                  <a:srgbClr val="00FFFF"/>
                </a:solidFill>
                <a:latin typeface="Times New Roman" pitchFamily="18" charset="0"/>
              </a:rPr>
              <a:t>– 1 </a:t>
            </a:r>
          </a:p>
          <a:p>
            <a:pPr>
              <a:spcBef>
                <a:spcPct val="0"/>
              </a:spcBef>
            </a:pPr>
            <a:r>
              <a:rPr lang="en-CA" altLang="en-US" sz="2800" i="1" dirty="0">
                <a:latin typeface="Times New Roman" pitchFamily="18" charset="0"/>
              </a:rPr>
              <a:t>   </a:t>
            </a:r>
            <a:r>
              <a:rPr lang="en-CA" altLang="en-US" sz="2000" i="1" dirty="0">
                <a:latin typeface="Times New Roman" pitchFamily="18" charset="0"/>
              </a:rPr>
              <a:t> </a:t>
            </a:r>
            <a:r>
              <a:rPr lang="en-CA" altLang="en-US" sz="2800" i="1" dirty="0">
                <a:latin typeface="Times New Roman" pitchFamily="18" charset="0"/>
              </a:rPr>
              <a:t> -1= 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  + </a:t>
            </a:r>
            <a:r>
              <a:rPr lang="en-CA" altLang="en-US" sz="2800" i="1" dirty="0">
                <a:latin typeface="Times New Roman" pitchFamily="18" charset="0"/>
              </a:rPr>
              <a:t>0</a:t>
            </a:r>
            <a:r>
              <a:rPr lang="en-CA" altLang="en-US" sz="20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1 </a:t>
            </a:r>
            <a:r>
              <a:rPr lang="en-CA" altLang="en-US" sz="2000" i="1" dirty="0">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20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18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1200" i="1" dirty="0">
                <a:solidFill>
                  <a:srgbClr val="FF00FF"/>
                </a:solidFill>
                <a:latin typeface="Times New Roman" pitchFamily="18" charset="0"/>
                <a:sym typeface="Symbol" panose="05050102010706020507" pitchFamily="18" charset="2"/>
              </a:rPr>
              <a:t> </a:t>
            </a:r>
            <a:r>
              <a:rPr lang="en-CA" altLang="en-US" sz="2800" i="1" dirty="0">
                <a:solidFill>
                  <a:srgbClr val="FF00FF"/>
                </a:solidFill>
                <a:latin typeface="Times New Roman" pitchFamily="18" charset="0"/>
                <a:sym typeface="Symbol" panose="05050102010706020507" pitchFamily="18" charset="2"/>
              </a:rPr>
              <a:t>+ 2</a:t>
            </a:r>
            <a:r>
              <a:rPr lang="en-CA" altLang="en-US" sz="2000" i="1" dirty="0">
                <a:solidFill>
                  <a:srgbClr val="FF00FF"/>
                </a:solidFill>
                <a:latin typeface="Times New Roman" pitchFamily="18" charset="0"/>
                <a:sym typeface="Symbol" panose="05050102010706020507" pitchFamily="18" charset="2"/>
              </a:rPr>
              <a:t></a:t>
            </a:r>
            <a:r>
              <a:rPr lang="en-CA" altLang="en-US" sz="2800" i="1" dirty="0">
                <a:solidFill>
                  <a:srgbClr val="FF00FF"/>
                </a:solidFill>
                <a:latin typeface="Times New Roman" pitchFamily="18" charset="0"/>
                <a:sym typeface="Symbol" panose="05050102010706020507" pitchFamily="18" charset="2"/>
              </a:rPr>
              <a:t>0 </a:t>
            </a:r>
            <a:r>
              <a:rPr lang="en-CA" altLang="en-US" sz="2800" i="1" dirty="0">
                <a:solidFill>
                  <a:srgbClr val="00FFFF"/>
                </a:solidFill>
                <a:latin typeface="Times New Roman" pitchFamily="18" charset="0"/>
              </a:rPr>
              <a:t>– 1</a:t>
            </a:r>
            <a:endParaRPr lang="en-CA" altLang="en-US" sz="2800" i="1" dirty="0">
              <a:latin typeface="Times New Roman" pitchFamily="18" charset="0"/>
            </a:endParaRPr>
          </a:p>
        </p:txBody>
      </p:sp>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endParaRPr lang="en-CA" altLang="en-US" dirty="0"/>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FF0000"/>
                  </a:solidFill>
                </a:rPr>
                <a:t>y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sp>
        <p:nvSpPr>
          <p:cNvPr id="126" name="Oval 125"/>
          <p:cNvSpPr/>
          <p:nvPr/>
        </p:nvSpPr>
        <p:spPr>
          <a:xfrm>
            <a:off x="4987368" y="1432672"/>
            <a:ext cx="428808" cy="372523"/>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grpSp>
        <p:nvGrpSpPr>
          <p:cNvPr id="131" name="Group 130"/>
          <p:cNvGrpSpPr/>
          <p:nvPr/>
        </p:nvGrpSpPr>
        <p:grpSpPr>
          <a:xfrm>
            <a:off x="2971800" y="4725037"/>
            <a:ext cx="6193456" cy="954107"/>
            <a:chOff x="6324600" y="5410200"/>
            <a:chExt cx="6193456" cy="954107"/>
          </a:xfrm>
        </p:grpSpPr>
        <p:sp>
          <p:nvSpPr>
            <p:cNvPr id="132" name="TextBox 131"/>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input is </a:t>
              </a:r>
              <a:r>
                <a:rPr lang="en-CA" altLang="en-US" dirty="0">
                  <a:solidFill>
                    <a:srgbClr val="FF00FF"/>
                  </a:solidFill>
                </a:rPr>
                <a:t>4, 5, 6, or 7</a:t>
              </a:r>
              <a:r>
                <a:rPr lang="en-CA" altLang="en-US" dirty="0"/>
                <a:t>.</a:t>
              </a:r>
            </a:p>
            <a:p>
              <a:r>
                <a:rPr lang="en-CA" i="1" dirty="0">
                  <a:sym typeface="Symbol" panose="05050102010706020507" pitchFamily="18" charset="2"/>
                </a:rPr>
                <a:t>-1  else</a:t>
              </a:r>
              <a:endParaRPr lang="en-CA" i="1" dirty="0"/>
            </a:p>
          </p:txBody>
        </p:sp>
        <p:sp>
          <p:nvSpPr>
            <p:cNvPr id="133" name="Left Brace 132"/>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34" name="TextBox 133"/>
            <p:cNvSpPr txBox="1"/>
            <p:nvPr/>
          </p:nvSpPr>
          <p:spPr>
            <a:xfrm flipH="1">
              <a:off x="6324600" y="5670750"/>
              <a:ext cx="685800" cy="523220"/>
            </a:xfrm>
            <a:prstGeom prst="rect">
              <a:avLst/>
            </a:prstGeom>
            <a:noFill/>
          </p:spPr>
          <p:txBody>
            <a:bodyPr wrap="square" rtlCol="0">
              <a:spAutoFit/>
            </a:bodyPr>
            <a:lstStyle/>
            <a:p>
              <a:r>
                <a:rPr lang="en-CA" i="1" dirty="0"/>
                <a:t>z = </a:t>
              </a:r>
            </a:p>
          </p:txBody>
        </p:sp>
      </p:grpSp>
      <p:grpSp>
        <p:nvGrpSpPr>
          <p:cNvPr id="69" name="Group 68"/>
          <p:cNvGrpSpPr/>
          <p:nvPr/>
        </p:nvGrpSpPr>
        <p:grpSpPr>
          <a:xfrm>
            <a:off x="5014224" y="1357876"/>
            <a:ext cx="1885608" cy="3383676"/>
            <a:chOff x="5014224" y="1357876"/>
            <a:chExt cx="1885608" cy="3383676"/>
          </a:xfrm>
        </p:grpSpPr>
        <p:grpSp>
          <p:nvGrpSpPr>
            <p:cNvPr id="70" name="Group 69"/>
            <p:cNvGrpSpPr/>
            <p:nvPr/>
          </p:nvGrpSpPr>
          <p:grpSpPr>
            <a:xfrm>
              <a:off x="5045640" y="1357876"/>
              <a:ext cx="1854192" cy="536944"/>
              <a:chOff x="5045640" y="1357876"/>
              <a:chExt cx="1854192" cy="536944"/>
            </a:xfrm>
          </p:grpSpPr>
          <p:sp>
            <p:nvSpPr>
              <p:cNvPr id="125" name="TextBox 12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35" name="TextBox 13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36" name="TextBox 135"/>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1" name="Group 70"/>
            <p:cNvGrpSpPr/>
            <p:nvPr/>
          </p:nvGrpSpPr>
          <p:grpSpPr>
            <a:xfrm>
              <a:off x="5041152" y="1752600"/>
              <a:ext cx="1854192" cy="536944"/>
              <a:chOff x="5045640" y="1357876"/>
              <a:chExt cx="1854192" cy="536944"/>
            </a:xfrm>
          </p:grpSpPr>
          <p:sp>
            <p:nvSpPr>
              <p:cNvPr id="114" name="TextBox 113"/>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18" name="TextBox 11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24" name="TextBox 12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2" name="Group 71"/>
            <p:cNvGrpSpPr/>
            <p:nvPr/>
          </p:nvGrpSpPr>
          <p:grpSpPr>
            <a:xfrm>
              <a:off x="5036664" y="2147324"/>
              <a:ext cx="1854192" cy="536944"/>
              <a:chOff x="5045640" y="1357876"/>
              <a:chExt cx="1854192" cy="536944"/>
            </a:xfrm>
          </p:grpSpPr>
          <p:sp>
            <p:nvSpPr>
              <p:cNvPr id="111" name="TextBox 11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12" name="TextBox 11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13" name="TextBox 11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3" name="Group 72"/>
            <p:cNvGrpSpPr/>
            <p:nvPr/>
          </p:nvGrpSpPr>
          <p:grpSpPr>
            <a:xfrm>
              <a:off x="5032176" y="2577904"/>
              <a:ext cx="1854192" cy="536944"/>
              <a:chOff x="5045640" y="1357876"/>
              <a:chExt cx="1854192" cy="536944"/>
            </a:xfrm>
          </p:grpSpPr>
          <p:sp>
            <p:nvSpPr>
              <p:cNvPr id="105" name="TextBox 10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08" name="TextBox 10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10" name="TextBox 10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4" name="Group 73"/>
            <p:cNvGrpSpPr/>
            <p:nvPr/>
          </p:nvGrpSpPr>
          <p:grpSpPr>
            <a:xfrm>
              <a:off x="5027688" y="2996532"/>
              <a:ext cx="1854192" cy="536944"/>
              <a:chOff x="5045640" y="1357876"/>
              <a:chExt cx="1854192" cy="536944"/>
            </a:xfrm>
          </p:grpSpPr>
          <p:sp>
            <p:nvSpPr>
              <p:cNvPr id="102" name="TextBox 10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03" name="TextBox 10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04" name="TextBox 10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5" name="Group 74"/>
            <p:cNvGrpSpPr/>
            <p:nvPr/>
          </p:nvGrpSpPr>
          <p:grpSpPr>
            <a:xfrm>
              <a:off x="5023200" y="3415160"/>
              <a:ext cx="1854192" cy="536944"/>
              <a:chOff x="5045640" y="1357876"/>
              <a:chExt cx="1854192" cy="536944"/>
            </a:xfrm>
          </p:grpSpPr>
          <p:sp>
            <p:nvSpPr>
              <p:cNvPr id="84" name="TextBox 83"/>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5" name="TextBox 8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01" name="TextBox 10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6" name="Group 75"/>
            <p:cNvGrpSpPr/>
            <p:nvPr/>
          </p:nvGrpSpPr>
          <p:grpSpPr>
            <a:xfrm>
              <a:off x="5018712" y="3821836"/>
              <a:ext cx="1854192" cy="536944"/>
              <a:chOff x="5045640" y="1357876"/>
              <a:chExt cx="1854192" cy="536944"/>
            </a:xfrm>
          </p:grpSpPr>
          <p:sp>
            <p:nvSpPr>
              <p:cNvPr id="81" name="TextBox 8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2" name="TextBox 8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3" name="TextBox 8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7" name="Group 76"/>
            <p:cNvGrpSpPr/>
            <p:nvPr/>
          </p:nvGrpSpPr>
          <p:grpSpPr>
            <a:xfrm>
              <a:off x="5014224" y="4204608"/>
              <a:ext cx="1854192" cy="536944"/>
              <a:chOff x="5045640" y="1357876"/>
              <a:chExt cx="1854192" cy="536944"/>
            </a:xfrm>
          </p:grpSpPr>
          <p:sp>
            <p:nvSpPr>
              <p:cNvPr id="78" name="TextBox 7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9" name="TextBox 7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0" name="TextBox 7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141" name="TextBox 14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8" name="Oval 7"/>
          <p:cNvSpPr/>
          <p:nvPr/>
        </p:nvSpPr>
        <p:spPr>
          <a:xfrm>
            <a:off x="4191000" y="6019800"/>
            <a:ext cx="457200" cy="609600"/>
          </a:xfrm>
          <a:prstGeom prst="ellipse">
            <a:avLst/>
          </a:prstGeom>
          <a:ln w="19050">
            <a:solidFill>
              <a:srgbClr val="66FF33"/>
            </a:solidFill>
          </a:ln>
        </p:spPr>
        <p:txBody>
          <a:bodyPr wrap="square" rtlCol="0" anchor="ctr">
            <a:spAutoFit/>
          </a:bodyPr>
          <a:lstStyle/>
          <a:p>
            <a:pPr algn="l"/>
            <a:endParaRPr lang="en-CA" sz="2400" dirty="0"/>
          </a:p>
        </p:txBody>
      </p:sp>
      <p:sp>
        <p:nvSpPr>
          <p:cNvPr id="129" name="Oval 128"/>
          <p:cNvSpPr/>
          <p:nvPr/>
        </p:nvSpPr>
        <p:spPr>
          <a:xfrm>
            <a:off x="246528" y="2819400"/>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5" name="Oval 144"/>
          <p:cNvSpPr/>
          <p:nvPr/>
        </p:nvSpPr>
        <p:spPr>
          <a:xfrm>
            <a:off x="240552" y="317798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6" name="Oval 145"/>
          <p:cNvSpPr/>
          <p:nvPr/>
        </p:nvSpPr>
        <p:spPr>
          <a:xfrm>
            <a:off x="246528" y="3542544"/>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7" name="Oval 146"/>
          <p:cNvSpPr/>
          <p:nvPr/>
        </p:nvSpPr>
        <p:spPr>
          <a:xfrm>
            <a:off x="228600" y="3895152"/>
            <a:ext cx="228600" cy="255504"/>
          </a:xfrm>
          <a:prstGeom prst="ellipse">
            <a:avLst/>
          </a:prstGeom>
          <a:noFill/>
          <a:ln w="25400">
            <a:solidFill>
              <a:srgbClr val="FF00FF"/>
            </a:solidFill>
          </a:ln>
        </p:spPr>
        <p:txBody>
          <a:bodyPr wrap="square" rtlCol="0" anchor="ctr">
            <a:spAutoFit/>
          </a:bodyPr>
          <a:lstStyle/>
          <a:p>
            <a:pPr algn="l"/>
            <a:endParaRPr lang="en-CA" sz="2400" dirty="0"/>
          </a:p>
        </p:txBody>
      </p:sp>
      <p:sp>
        <p:nvSpPr>
          <p:cNvPr id="148" name="Oval 147"/>
          <p:cNvSpPr/>
          <p:nvPr/>
        </p:nvSpPr>
        <p:spPr>
          <a:xfrm>
            <a:off x="1195296" y="190500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grpSp>
        <p:nvGrpSpPr>
          <p:cNvPr id="13" name="Group 12"/>
          <p:cNvGrpSpPr/>
          <p:nvPr/>
        </p:nvGrpSpPr>
        <p:grpSpPr>
          <a:xfrm>
            <a:off x="2731248" y="-3896"/>
            <a:ext cx="6406776" cy="1985096"/>
            <a:chOff x="2731248" y="1"/>
            <a:chExt cx="6406776" cy="1985096"/>
          </a:xfrm>
        </p:grpSpPr>
        <p:grpSp>
          <p:nvGrpSpPr>
            <p:cNvPr id="11" name="Group 10"/>
            <p:cNvGrpSpPr/>
            <p:nvPr/>
          </p:nvGrpSpPr>
          <p:grpSpPr>
            <a:xfrm>
              <a:off x="2731248" y="1"/>
              <a:ext cx="6406776" cy="1985096"/>
              <a:chOff x="2731248" y="1"/>
              <a:chExt cx="6406776" cy="1985096"/>
            </a:xfrm>
          </p:grpSpPr>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93" name="Group 92"/>
              <p:cNvGrpSpPr/>
              <p:nvPr/>
            </p:nvGrpSpPr>
            <p:grpSpPr>
              <a:xfrm>
                <a:off x="2731248" y="1"/>
                <a:ext cx="6406776" cy="1985096"/>
                <a:chOff x="228600" y="2438400"/>
                <a:chExt cx="8364220" cy="2819400"/>
              </a:xfrm>
            </p:grpSpPr>
            <p:pic>
              <p:nvPicPr>
                <p:cNvPr id="94"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Rectangle 94"/>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6" name="Rectangle 95"/>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7" name="TextBox 96"/>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97" name="TextBox 9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6"/>
                      <a:stretch>
                        <a:fillRect l="-10504" t="-6000" r="-31513" b="-7200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0" name="TextBox 99"/>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121" name="Oval 120"/>
              <p:cNvSpPr/>
              <p:nvPr/>
            </p:nvSpPr>
            <p:spPr>
              <a:xfrm>
                <a:off x="3155568" y="494544"/>
                <a:ext cx="228600" cy="255504"/>
              </a:xfrm>
              <a:prstGeom prst="ellipse">
                <a:avLst/>
              </a:prstGeom>
              <a:solidFill>
                <a:schemeClr val="tx1"/>
              </a:solidFill>
              <a:ln>
                <a:solidFill>
                  <a:schemeClr val="bg2"/>
                </a:solidFill>
              </a:ln>
            </p:spPr>
            <p:txBody>
              <a:bodyPr wrap="square" rtlCol="0" anchor="ctr">
                <a:spAutoFit/>
              </a:bodyPr>
              <a:lstStyle/>
              <a:p>
                <a:pPr algn="l"/>
                <a:endParaRPr lang="en-CA" sz="2400" dirty="0"/>
              </a:p>
            </p:txBody>
          </p:sp>
          <p:sp>
            <p:nvSpPr>
              <p:cNvPr id="122" name="Oval 121"/>
              <p:cNvSpPr/>
              <p:nvPr/>
            </p:nvSpPr>
            <p:spPr>
              <a:xfrm>
                <a:off x="3157056" y="213648"/>
                <a:ext cx="228600" cy="255504"/>
              </a:xfrm>
              <a:prstGeom prst="ellipse">
                <a:avLst/>
              </a:prstGeom>
              <a:solidFill>
                <a:schemeClr val="tx1"/>
              </a:solidFill>
              <a:ln>
                <a:solidFill>
                  <a:schemeClr val="bg2"/>
                </a:solidFill>
              </a:ln>
            </p:spPr>
            <p:txBody>
              <a:bodyPr wrap="square" rtlCol="0" anchor="ctr">
                <a:spAutoFit/>
              </a:bodyPr>
              <a:lstStyle/>
              <a:p>
                <a:pPr algn="l"/>
                <a:endParaRPr lang="en-CA" sz="2400" dirty="0"/>
              </a:p>
            </p:txBody>
          </p:sp>
        </p:grpSp>
        <p:sp>
          <p:nvSpPr>
            <p:cNvPr id="149" name="Oval 148"/>
            <p:cNvSpPr/>
            <p:nvPr/>
          </p:nvSpPr>
          <p:spPr>
            <a:xfrm>
              <a:off x="8345664" y="868480"/>
              <a:ext cx="228600" cy="255504"/>
            </a:xfrm>
            <a:prstGeom prst="ellipse">
              <a:avLst/>
            </a:prstGeom>
            <a:noFill/>
            <a:ln w="22225">
              <a:solidFill>
                <a:schemeClr val="hlink"/>
              </a:solidFill>
            </a:ln>
          </p:spPr>
          <p:txBody>
            <a:bodyPr wrap="square" rtlCol="0" anchor="ctr">
              <a:spAutoFit/>
            </a:bodyPr>
            <a:lstStyle/>
            <a:p>
              <a:pPr algn="l"/>
              <a:endParaRPr lang="en-CA" sz="2400" dirty="0"/>
            </a:p>
          </p:txBody>
        </p:sp>
        <p:sp>
          <p:nvSpPr>
            <p:cNvPr id="150" name="Oval 149"/>
            <p:cNvSpPr/>
            <p:nvPr/>
          </p:nvSpPr>
          <p:spPr>
            <a:xfrm>
              <a:off x="3188288" y="1191448"/>
              <a:ext cx="228600" cy="255504"/>
            </a:xfrm>
            <a:prstGeom prst="ellipse">
              <a:avLst/>
            </a:prstGeom>
            <a:solidFill>
              <a:schemeClr val="tx1"/>
            </a:solidFill>
            <a:ln w="25400">
              <a:solidFill>
                <a:srgbClr val="FF00FF"/>
              </a:solidFill>
            </a:ln>
          </p:spPr>
          <p:txBody>
            <a:bodyPr wrap="square" rtlCol="0" anchor="ctr">
              <a:spAutoFit/>
            </a:bodyPr>
            <a:lstStyle/>
            <a:p>
              <a:pPr algn="l"/>
              <a:endParaRPr lang="en-CA" sz="2400" dirty="0"/>
            </a:p>
          </p:txBody>
        </p:sp>
        <p:sp>
          <p:nvSpPr>
            <p:cNvPr id="151" name="Oval 150"/>
            <p:cNvSpPr/>
            <p:nvPr/>
          </p:nvSpPr>
          <p:spPr>
            <a:xfrm>
              <a:off x="3170360" y="1544056"/>
              <a:ext cx="228600" cy="255504"/>
            </a:xfrm>
            <a:prstGeom prst="ellipse">
              <a:avLst/>
            </a:prstGeom>
            <a:solidFill>
              <a:schemeClr val="tx1"/>
            </a:solidFill>
            <a:ln w="25400">
              <a:solidFill>
                <a:srgbClr val="FF00FF"/>
              </a:solidFill>
            </a:ln>
          </p:spPr>
          <p:txBody>
            <a:bodyPr wrap="square" rtlCol="0" anchor="ctr">
              <a:spAutoFit/>
            </a:bodyPr>
            <a:lstStyle/>
            <a:p>
              <a:pPr algn="l"/>
              <a:endParaRPr lang="en-CA" sz="2400" dirty="0"/>
            </a:p>
          </p:txBody>
        </p:sp>
      </p:grpSp>
      <p:sp>
        <p:nvSpPr>
          <p:cNvPr id="155" name="Rectangle 154"/>
          <p:cNvSpPr/>
          <p:nvPr/>
        </p:nvSpPr>
        <p:spPr>
          <a:xfrm>
            <a:off x="2819400" y="3033371"/>
            <a:ext cx="1295400" cy="1538629"/>
          </a:xfrm>
          <a:prstGeom prst="rect">
            <a:avLst/>
          </a:prstGeom>
          <a:ln w="50800">
            <a:solidFill>
              <a:srgbClr val="FF00FF"/>
            </a:solidFill>
          </a:ln>
        </p:spPr>
        <p:txBody>
          <a:bodyPr wrap="square" rtlCol="0" anchor="ctr">
            <a:spAutoFit/>
          </a:bodyPr>
          <a:lstStyle/>
          <a:p>
            <a:pPr algn="l"/>
            <a:endParaRPr lang="en-CA" sz="2400" dirty="0"/>
          </a:p>
        </p:txBody>
      </p:sp>
      <p:grpSp>
        <p:nvGrpSpPr>
          <p:cNvPr id="6" name="Group 5"/>
          <p:cNvGrpSpPr/>
          <p:nvPr/>
        </p:nvGrpSpPr>
        <p:grpSpPr>
          <a:xfrm>
            <a:off x="609600" y="77687"/>
            <a:ext cx="4114800" cy="3190220"/>
            <a:chOff x="609600" y="228600"/>
            <a:chExt cx="4114800" cy="3190220"/>
          </a:xfrm>
        </p:grpSpPr>
        <p:grpSp>
          <p:nvGrpSpPr>
            <p:cNvPr id="7" name="Group 6"/>
            <p:cNvGrpSpPr/>
            <p:nvPr/>
          </p:nvGrpSpPr>
          <p:grpSpPr>
            <a:xfrm>
              <a:off x="609600" y="1946832"/>
              <a:ext cx="370541" cy="1471988"/>
              <a:chOff x="609600" y="1946832"/>
              <a:chExt cx="370541" cy="1471988"/>
            </a:xfrm>
          </p:grpSpPr>
          <p:sp>
            <p:nvSpPr>
              <p:cNvPr id="107" name="TextBox 106"/>
              <p:cNvSpPr txBox="1"/>
              <p:nvPr/>
            </p:nvSpPr>
            <p:spPr>
              <a:xfrm>
                <a:off x="609600" y="1946832"/>
                <a:ext cx="370541" cy="523220"/>
              </a:xfrm>
              <a:prstGeom prst="rect">
                <a:avLst/>
              </a:prstGeom>
              <a:solidFill>
                <a:schemeClr val="tx1"/>
              </a:solidFill>
            </p:spPr>
            <p:txBody>
              <a:bodyPr wrap="square" rtlCol="0">
                <a:spAutoFit/>
              </a:bodyPr>
              <a:lstStyle/>
              <a:p>
                <a:r>
                  <a:rPr lang="en-CA" i="1" dirty="0">
                    <a:solidFill>
                      <a:schemeClr val="bg2"/>
                    </a:solidFill>
                  </a:rPr>
                  <a:t>0</a:t>
                </a:r>
              </a:p>
            </p:txBody>
          </p:sp>
          <p:sp>
            <p:nvSpPr>
              <p:cNvPr id="106" name="TextBox 105"/>
              <p:cNvSpPr txBox="1"/>
              <p:nvPr/>
            </p:nvSpPr>
            <p:spPr>
              <a:xfrm>
                <a:off x="609600" y="2895600"/>
                <a:ext cx="370541" cy="523220"/>
              </a:xfrm>
              <a:prstGeom prst="rect">
                <a:avLst/>
              </a:prstGeom>
              <a:solidFill>
                <a:schemeClr val="tx1"/>
              </a:solidFill>
            </p:spPr>
            <p:txBody>
              <a:bodyPr wrap="square" rtlCol="0">
                <a:spAutoFit/>
              </a:bodyPr>
              <a:lstStyle/>
              <a:p>
                <a:r>
                  <a:rPr lang="en-CA" i="1" dirty="0">
                    <a:solidFill>
                      <a:srgbClr val="FF00FF"/>
                    </a:solidFill>
                  </a:rPr>
                  <a:t>2</a:t>
                </a:r>
              </a:p>
            </p:txBody>
          </p:sp>
        </p:grpSp>
        <p:grpSp>
          <p:nvGrpSpPr>
            <p:cNvPr id="137" name="Group 136"/>
            <p:cNvGrpSpPr/>
            <p:nvPr/>
          </p:nvGrpSpPr>
          <p:grpSpPr>
            <a:xfrm>
              <a:off x="3515659" y="228600"/>
              <a:ext cx="370541" cy="1471988"/>
              <a:chOff x="609600" y="1946832"/>
              <a:chExt cx="370541" cy="1471988"/>
            </a:xfrm>
          </p:grpSpPr>
          <p:sp>
            <p:nvSpPr>
              <p:cNvPr id="138" name="TextBox 137"/>
              <p:cNvSpPr txBox="1"/>
              <p:nvPr/>
            </p:nvSpPr>
            <p:spPr>
              <a:xfrm>
                <a:off x="609600" y="2895600"/>
                <a:ext cx="370541" cy="523220"/>
              </a:xfrm>
              <a:prstGeom prst="rect">
                <a:avLst/>
              </a:prstGeom>
              <a:noFill/>
            </p:spPr>
            <p:txBody>
              <a:bodyPr wrap="square" rtlCol="0">
                <a:spAutoFit/>
              </a:bodyPr>
              <a:lstStyle/>
              <a:p>
                <a:r>
                  <a:rPr lang="en-CA" i="1" dirty="0">
                    <a:solidFill>
                      <a:srgbClr val="FF00FF"/>
                    </a:solidFill>
                  </a:rPr>
                  <a:t>2</a:t>
                </a:r>
              </a:p>
            </p:txBody>
          </p:sp>
          <p:sp>
            <p:nvSpPr>
              <p:cNvPr id="139" name="TextBox 138"/>
              <p:cNvSpPr txBox="1"/>
              <p:nvPr/>
            </p:nvSpPr>
            <p:spPr>
              <a:xfrm>
                <a:off x="609600" y="1946832"/>
                <a:ext cx="370541" cy="523220"/>
              </a:xfrm>
              <a:prstGeom prst="rect">
                <a:avLst/>
              </a:prstGeom>
              <a:noFill/>
            </p:spPr>
            <p:txBody>
              <a:bodyPr wrap="square" rtlCol="0">
                <a:spAutoFit/>
              </a:bodyPr>
              <a:lstStyle/>
              <a:p>
                <a:r>
                  <a:rPr lang="en-CA" i="1" dirty="0">
                    <a:solidFill>
                      <a:schemeClr val="bg2"/>
                    </a:solidFill>
                  </a:rPr>
                  <a:t>0</a:t>
                </a:r>
              </a:p>
            </p:txBody>
          </p:sp>
        </p:grpSp>
        <p:sp>
          <p:nvSpPr>
            <p:cNvPr id="140" name="TextBox 139"/>
            <p:cNvSpPr txBox="1"/>
            <p:nvPr/>
          </p:nvSpPr>
          <p:spPr>
            <a:xfrm>
              <a:off x="4205976" y="238780"/>
              <a:ext cx="518424" cy="523220"/>
            </a:xfrm>
            <a:prstGeom prst="rect">
              <a:avLst/>
            </a:prstGeom>
            <a:noFill/>
          </p:spPr>
          <p:txBody>
            <a:bodyPr wrap="square" rtlCol="0">
              <a:spAutoFit/>
            </a:bodyPr>
            <a:lstStyle/>
            <a:p>
              <a:r>
                <a:rPr lang="en-CA" i="1" dirty="0">
                  <a:solidFill>
                    <a:srgbClr val="00FFFF"/>
                  </a:solidFill>
                </a:rPr>
                <a:t>-1</a:t>
              </a:r>
            </a:p>
          </p:txBody>
        </p:sp>
      </p:grpSp>
      <p:grpSp>
        <p:nvGrpSpPr>
          <p:cNvPr id="119" name="Group 118"/>
          <p:cNvGrpSpPr/>
          <p:nvPr/>
        </p:nvGrpSpPr>
        <p:grpSpPr>
          <a:xfrm>
            <a:off x="214117" y="1859134"/>
            <a:ext cx="1327559" cy="920402"/>
            <a:chOff x="214117" y="1859134"/>
            <a:chExt cx="1327559" cy="920402"/>
          </a:xfrm>
        </p:grpSpPr>
        <p:sp>
          <p:nvSpPr>
            <p:cNvPr id="120" name="TextBox 119"/>
            <p:cNvSpPr txBox="1"/>
            <p:nvPr/>
          </p:nvSpPr>
          <p:spPr>
            <a:xfrm>
              <a:off x="214117" y="2440982"/>
              <a:ext cx="407595" cy="338554"/>
            </a:xfrm>
            <a:prstGeom prst="rect">
              <a:avLst/>
            </a:prstGeom>
            <a:noFill/>
          </p:spPr>
          <p:txBody>
            <a:bodyPr wrap="square" rtlCol="0">
              <a:spAutoFit/>
            </a:bodyPr>
            <a:lstStyle/>
            <a:p>
              <a:r>
                <a:rPr lang="en-CA" sz="1600" dirty="0">
                  <a:solidFill>
                    <a:schemeClr val="bg2"/>
                  </a:solidFill>
                </a:rPr>
                <a:t>1</a:t>
              </a:r>
            </a:p>
          </p:txBody>
        </p:sp>
        <p:sp>
          <p:nvSpPr>
            <p:cNvPr id="123" name="TextBox 122"/>
            <p:cNvSpPr txBox="1"/>
            <p:nvPr/>
          </p:nvSpPr>
          <p:spPr>
            <a:xfrm>
              <a:off x="1171135" y="1859134"/>
              <a:ext cx="370541" cy="338554"/>
            </a:xfrm>
            <a:prstGeom prst="rect">
              <a:avLst/>
            </a:prstGeom>
            <a:noFill/>
          </p:spPr>
          <p:txBody>
            <a:bodyPr wrap="square" rtlCol="0">
              <a:spAutoFit/>
            </a:bodyPr>
            <a:lstStyle/>
            <a:p>
              <a:r>
                <a:rPr lang="en-CA" sz="1600" dirty="0">
                  <a:solidFill>
                    <a:schemeClr val="bg2"/>
                  </a:solidFill>
                </a:rPr>
                <a:t>0</a:t>
              </a:r>
            </a:p>
          </p:txBody>
        </p:sp>
      </p:grpSp>
      <p:sp>
        <p:nvSpPr>
          <p:cNvPr id="143" name="TextBox 142"/>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156" name="Oval 155"/>
          <p:cNvSpPr/>
          <p:nvPr/>
        </p:nvSpPr>
        <p:spPr>
          <a:xfrm>
            <a:off x="3262600" y="2590800"/>
            <a:ext cx="367123" cy="391296"/>
          </a:xfrm>
          <a:prstGeom prst="ellipse">
            <a:avLst/>
          </a:prstGeom>
          <a:ln w="22225">
            <a:solidFill>
              <a:srgbClr val="66FF33"/>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973396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19"/>
                                        </p:tgtEl>
                                        <p:attrNameLst>
                                          <p:attrName>style.visibility</p:attrName>
                                        </p:attrNameLst>
                                      </p:cBhvr>
                                      <p:to>
                                        <p:strVal val="visible"/>
                                      </p:to>
                                    </p:set>
                                    <p:anim calcmode="lin" valueType="num">
                                      <p:cBhvr additive="base">
                                        <p:cTn id="7" dur="500" fill="hold"/>
                                        <p:tgtEl>
                                          <p:spTgt spid="119"/>
                                        </p:tgtEl>
                                        <p:attrNameLst>
                                          <p:attrName>ppt_x</p:attrName>
                                        </p:attrNameLst>
                                      </p:cBhvr>
                                      <p:tavLst>
                                        <p:tav tm="0">
                                          <p:val>
                                            <p:strVal val="0-#ppt_w/2"/>
                                          </p:val>
                                        </p:tav>
                                        <p:tav tm="100000">
                                          <p:val>
                                            <p:strVal val="#ppt_x"/>
                                          </p:val>
                                        </p:tav>
                                      </p:tavLst>
                                    </p:anim>
                                    <p:anim calcmode="lin" valueType="num">
                                      <p:cBhvr additive="base">
                                        <p:cTn id="8" dur="500" fill="hold"/>
                                        <p:tgtEl>
                                          <p:spTgt spid="11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6"/>
                                        </p:tgtEl>
                                        <p:attrNameLst>
                                          <p:attrName>style.visibility</p:attrName>
                                        </p:attrNameLst>
                                      </p:cBhvr>
                                      <p:to>
                                        <p:strVal val="visible"/>
                                      </p:to>
                                    </p:set>
                                    <p:anim calcmode="lin" valueType="num">
                                      <p:cBhvr additive="base">
                                        <p:cTn id="11" dur="500" fill="hold"/>
                                        <p:tgtEl>
                                          <p:spTgt spid="156"/>
                                        </p:tgtEl>
                                        <p:attrNameLst>
                                          <p:attrName>ppt_x</p:attrName>
                                        </p:attrNameLst>
                                      </p:cBhvr>
                                      <p:tavLst>
                                        <p:tav tm="0">
                                          <p:val>
                                            <p:strVal val="0-#ppt_w/2"/>
                                          </p:val>
                                        </p:tav>
                                        <p:tav tm="100000">
                                          <p:val>
                                            <p:strVal val="#ppt_x"/>
                                          </p:val>
                                        </p:tav>
                                      </p:tavLst>
                                    </p:anim>
                                    <p:anim calcmode="lin" valueType="num">
                                      <p:cBhvr additive="base">
                                        <p:cTn id="12" dur="500" fill="hold"/>
                                        <p:tgtEl>
                                          <p:spTgt spid="156"/>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3">
                                            <p:txEl>
                                              <p:pRg st="4" end="4"/>
                                            </p:txEl>
                                          </p:spTgt>
                                        </p:tgtEl>
                                        <p:attrNameLst>
                                          <p:attrName>style.visibility</p:attrName>
                                        </p:attrNameLst>
                                      </p:cBhvr>
                                      <p:to>
                                        <p:strVal val="visible"/>
                                      </p:to>
                                    </p:set>
                                    <p:anim calcmode="lin" valueType="num">
                                      <p:cBhvr additive="base">
                                        <p:cTn id="15" dur="500" fill="hold"/>
                                        <p:tgtEl>
                                          <p:spTgt spid="53">
                                            <p:txEl>
                                              <p:pRg st="4" end="4"/>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3">
                                            <p:txEl>
                                              <p:pRg st="4" end="4"/>
                                            </p:txEl>
                                          </p:spTgt>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56" grpId="0" animBg="1"/>
    </p:bld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ext Box 33"/>
          <p:cNvSpPr txBox="1">
            <a:spLocks noChangeArrowheads="1"/>
          </p:cNvSpPr>
          <p:nvPr/>
        </p:nvSpPr>
        <p:spPr bwMode="auto">
          <a:xfrm>
            <a:off x="-224815" y="4184440"/>
            <a:ext cx="9749815" cy="5399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66FF33"/>
                </a:solidFill>
                <a:latin typeface="Times New Roman" pitchFamily="18" charset="0"/>
              </a:rPr>
              <a:t>Output 6: </a:t>
            </a:r>
          </a:p>
        </p:txBody>
      </p:sp>
      <p:sp>
        <p:nvSpPr>
          <p:cNvPr id="126" name="Oval 125"/>
          <p:cNvSpPr/>
          <p:nvPr/>
        </p:nvSpPr>
        <p:spPr>
          <a:xfrm>
            <a:off x="4987368" y="14326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01" name="TextBox 20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20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grpSp>
        <p:nvGrpSpPr>
          <p:cNvPr id="4" name="Group 3"/>
          <p:cNvGrpSpPr/>
          <p:nvPr/>
        </p:nvGrpSpPr>
        <p:grpSpPr>
          <a:xfrm>
            <a:off x="1195296" y="1905000"/>
            <a:ext cx="1195320" cy="1891821"/>
            <a:chOff x="1195296" y="1905000"/>
            <a:chExt cx="1195320" cy="1891821"/>
          </a:xfrm>
        </p:grpSpPr>
        <p:sp>
          <p:nvSpPr>
            <p:cNvPr id="87" name="Oval 86"/>
            <p:cNvSpPr/>
            <p:nvPr/>
          </p:nvSpPr>
          <p:spPr>
            <a:xfrm>
              <a:off x="1195296" y="1905000"/>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88" name="Oval 87"/>
            <p:cNvSpPr/>
            <p:nvPr/>
          </p:nvSpPr>
          <p:spPr>
            <a:xfrm>
              <a:off x="2162016" y="3541317"/>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77" name="Oval 76"/>
            <p:cNvSpPr/>
            <p:nvPr/>
          </p:nvSpPr>
          <p:spPr>
            <a:xfrm>
              <a:off x="1212056" y="2716296"/>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78" name="Oval 77"/>
            <p:cNvSpPr/>
            <p:nvPr/>
          </p:nvSpPr>
          <p:spPr>
            <a:xfrm>
              <a:off x="1214528" y="3527592"/>
              <a:ext cx="228600" cy="255504"/>
            </a:xfrm>
            <a:prstGeom prst="ellipse">
              <a:avLst/>
            </a:prstGeom>
            <a:noFill/>
            <a:ln w="28575">
              <a:solidFill>
                <a:srgbClr val="FF0000"/>
              </a:solidFill>
            </a:ln>
          </p:spPr>
          <p:txBody>
            <a:bodyPr wrap="square" rtlCol="0" anchor="ctr">
              <a:spAutoFit/>
            </a:bodyPr>
            <a:lstStyle/>
            <a:p>
              <a:pPr algn="l"/>
              <a:endParaRPr lang="en-CA" sz="2400" dirty="0"/>
            </a:p>
          </p:txBody>
        </p:sp>
      </p:grpSp>
      <p:grpSp>
        <p:nvGrpSpPr>
          <p:cNvPr id="3" name="Group 2"/>
          <p:cNvGrpSpPr/>
          <p:nvPr/>
        </p:nvGrpSpPr>
        <p:grpSpPr>
          <a:xfrm>
            <a:off x="17928" y="4718424"/>
            <a:ext cx="6681696" cy="954107"/>
            <a:chOff x="17928" y="4718424"/>
            <a:chExt cx="6681696" cy="954107"/>
          </a:xfrm>
        </p:grpSpPr>
        <p:grpSp>
          <p:nvGrpSpPr>
            <p:cNvPr id="12" name="Group 11"/>
            <p:cNvGrpSpPr/>
            <p:nvPr/>
          </p:nvGrpSpPr>
          <p:grpSpPr>
            <a:xfrm>
              <a:off x="17928" y="4718424"/>
              <a:ext cx="6681696" cy="954107"/>
              <a:chOff x="17928" y="4718424"/>
              <a:chExt cx="6681696" cy="954107"/>
            </a:xfrm>
          </p:grpSpPr>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is 1 1 0</a:t>
                  </a:r>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66FF33"/>
                      </a:solidFill>
                    </a:rPr>
                    <a:t>y</a:t>
                  </a:r>
                  <a:r>
                    <a:rPr lang="en-CA" i="1" dirty="0">
                      <a:solidFill>
                        <a:srgbClr val="FF0000"/>
                      </a:solidFill>
                    </a:rPr>
                    <a:t>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grpSp>
        <p:sp>
          <p:nvSpPr>
            <p:cNvPr id="79" name="Oval 78"/>
            <p:cNvSpPr/>
            <p:nvPr/>
          </p:nvSpPr>
          <p:spPr>
            <a:xfrm>
              <a:off x="22098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80" name="Oval 79"/>
            <p:cNvSpPr/>
            <p:nvPr/>
          </p:nvSpPr>
          <p:spPr>
            <a:xfrm>
              <a:off x="25146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81" name="Oval 80"/>
            <p:cNvSpPr/>
            <p:nvPr/>
          </p:nvSpPr>
          <p:spPr>
            <a:xfrm>
              <a:off x="28194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grpSp>
      <p:grpSp>
        <p:nvGrpSpPr>
          <p:cNvPr id="97" name="Group 96"/>
          <p:cNvGrpSpPr/>
          <p:nvPr/>
        </p:nvGrpSpPr>
        <p:grpSpPr>
          <a:xfrm>
            <a:off x="1194320" y="1840468"/>
            <a:ext cx="1309821" cy="1994200"/>
            <a:chOff x="1206760" y="1854468"/>
            <a:chExt cx="1309821" cy="1994200"/>
          </a:xfrm>
        </p:grpSpPr>
        <p:sp>
          <p:nvSpPr>
            <p:cNvPr id="98" name="TextBox 97"/>
            <p:cNvSpPr txBox="1"/>
            <p:nvPr/>
          </p:nvSpPr>
          <p:spPr>
            <a:xfrm>
              <a:off x="1210999" y="3466780"/>
              <a:ext cx="370541" cy="369332"/>
            </a:xfrm>
            <a:prstGeom prst="rect">
              <a:avLst/>
            </a:prstGeom>
            <a:noFill/>
          </p:spPr>
          <p:txBody>
            <a:bodyPr wrap="square" rtlCol="0">
              <a:spAutoFit/>
            </a:bodyPr>
            <a:lstStyle/>
            <a:p>
              <a:r>
                <a:rPr lang="en-CA" sz="1800" i="1" dirty="0">
                  <a:solidFill>
                    <a:schemeClr val="bg2"/>
                  </a:solidFill>
                </a:rPr>
                <a:t>0</a:t>
              </a:r>
            </a:p>
          </p:txBody>
        </p:sp>
        <p:sp>
          <p:nvSpPr>
            <p:cNvPr id="99" name="TextBox 98"/>
            <p:cNvSpPr txBox="1"/>
            <p:nvPr/>
          </p:nvSpPr>
          <p:spPr>
            <a:xfrm>
              <a:off x="1210999" y="1854468"/>
              <a:ext cx="370541" cy="369332"/>
            </a:xfrm>
            <a:prstGeom prst="rect">
              <a:avLst/>
            </a:prstGeom>
            <a:noFill/>
          </p:spPr>
          <p:txBody>
            <a:bodyPr wrap="square" rtlCol="0">
              <a:spAutoFit/>
            </a:bodyPr>
            <a:lstStyle/>
            <a:p>
              <a:r>
                <a:rPr lang="en-CA" sz="1800" i="1" dirty="0">
                  <a:solidFill>
                    <a:schemeClr val="bg2"/>
                  </a:solidFill>
                </a:rPr>
                <a:t>1</a:t>
              </a:r>
            </a:p>
          </p:txBody>
        </p:sp>
        <p:sp>
          <p:nvSpPr>
            <p:cNvPr id="100" name="TextBox 99"/>
            <p:cNvSpPr txBox="1"/>
            <p:nvPr/>
          </p:nvSpPr>
          <p:spPr>
            <a:xfrm>
              <a:off x="1206760" y="2657009"/>
              <a:ext cx="370541" cy="305233"/>
            </a:xfrm>
            <a:prstGeom prst="rect">
              <a:avLst/>
            </a:prstGeom>
            <a:noFill/>
          </p:spPr>
          <p:txBody>
            <a:bodyPr wrap="square" rtlCol="0">
              <a:spAutoFit/>
            </a:bodyPr>
            <a:lstStyle/>
            <a:p>
              <a:r>
                <a:rPr lang="en-CA" sz="1800" i="1" dirty="0">
                  <a:solidFill>
                    <a:schemeClr val="bg2"/>
                  </a:solidFill>
                </a:rPr>
                <a:t>0</a:t>
              </a:r>
            </a:p>
          </p:txBody>
        </p:sp>
        <p:sp>
          <p:nvSpPr>
            <p:cNvPr id="101" name="TextBox 100"/>
            <p:cNvSpPr txBox="1"/>
            <p:nvPr/>
          </p:nvSpPr>
          <p:spPr>
            <a:xfrm>
              <a:off x="2146040" y="3479336"/>
              <a:ext cx="370541" cy="369332"/>
            </a:xfrm>
            <a:prstGeom prst="rect">
              <a:avLst/>
            </a:prstGeom>
            <a:noFill/>
          </p:spPr>
          <p:txBody>
            <a:bodyPr wrap="square" rtlCol="0">
              <a:spAutoFit/>
            </a:bodyPr>
            <a:lstStyle/>
            <a:p>
              <a:r>
                <a:rPr lang="en-CA" sz="1800" i="1" dirty="0">
                  <a:solidFill>
                    <a:schemeClr val="bg2"/>
                  </a:solidFill>
                </a:rPr>
                <a:t>0</a:t>
              </a:r>
            </a:p>
          </p:txBody>
        </p:sp>
      </p:grpSp>
      <p:sp>
        <p:nvSpPr>
          <p:cNvPr id="6" name="Rectangle 5"/>
          <p:cNvSpPr/>
          <p:nvPr/>
        </p:nvSpPr>
        <p:spPr>
          <a:xfrm>
            <a:off x="4987368" y="3904860"/>
            <a:ext cx="1946832" cy="359060"/>
          </a:xfrm>
          <a:prstGeom prst="rect">
            <a:avLst/>
          </a:prstGeom>
          <a:solidFill>
            <a:schemeClr val="tx1"/>
          </a:solidFill>
          <a:ln>
            <a:noFill/>
          </a:ln>
        </p:spPr>
        <p:txBody>
          <a:bodyPr wrap="square" rtlCol="0" anchor="ctr">
            <a:spAutoFit/>
          </a:bodyPr>
          <a:lstStyle/>
          <a:p>
            <a:pPr algn="l"/>
            <a:endParaRPr lang="en-CA" sz="2400" dirty="0"/>
          </a:p>
        </p:txBody>
      </p:sp>
      <p:grpSp>
        <p:nvGrpSpPr>
          <p:cNvPr id="2" name="Group 1"/>
          <p:cNvGrpSpPr/>
          <p:nvPr/>
        </p:nvGrpSpPr>
        <p:grpSpPr>
          <a:xfrm>
            <a:off x="4987368" y="3809999"/>
            <a:ext cx="4004232" cy="482617"/>
            <a:chOff x="4987368" y="3809999"/>
            <a:chExt cx="4004232" cy="482617"/>
          </a:xfrm>
        </p:grpSpPr>
        <p:sp>
          <p:nvSpPr>
            <p:cNvPr id="44" name="Oval 43"/>
            <p:cNvSpPr/>
            <p:nvPr/>
          </p:nvSpPr>
          <p:spPr>
            <a:xfrm>
              <a:off x="4987368" y="3906952"/>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92" name="Rectangle 91"/>
            <p:cNvSpPr/>
            <p:nvPr/>
          </p:nvSpPr>
          <p:spPr>
            <a:xfrm>
              <a:off x="7696200" y="3809999"/>
              <a:ext cx="1295400" cy="396000"/>
            </a:xfrm>
            <a:prstGeom prst="rect">
              <a:avLst/>
            </a:prstGeom>
            <a:ln w="50800">
              <a:solidFill>
                <a:srgbClr val="66FF33"/>
              </a:solidFill>
            </a:ln>
          </p:spPr>
          <p:txBody>
            <a:bodyPr wrap="square" rtlCol="0" anchor="ctr">
              <a:spAutoFit/>
            </a:bodyPr>
            <a:lstStyle/>
            <a:p>
              <a:pPr algn="l"/>
              <a:endParaRPr lang="en-CA" sz="2400" dirty="0"/>
            </a:p>
          </p:txBody>
        </p:sp>
      </p:grpSp>
      <p:grpSp>
        <p:nvGrpSpPr>
          <p:cNvPr id="168" name="Group 167"/>
          <p:cNvGrpSpPr/>
          <p:nvPr/>
        </p:nvGrpSpPr>
        <p:grpSpPr>
          <a:xfrm>
            <a:off x="5014224" y="1340724"/>
            <a:ext cx="1885608" cy="3383676"/>
            <a:chOff x="5014224" y="1357876"/>
            <a:chExt cx="1885608" cy="3383676"/>
          </a:xfrm>
        </p:grpSpPr>
        <p:grpSp>
          <p:nvGrpSpPr>
            <p:cNvPr id="169" name="Group 168"/>
            <p:cNvGrpSpPr/>
            <p:nvPr/>
          </p:nvGrpSpPr>
          <p:grpSpPr>
            <a:xfrm>
              <a:off x="5045640" y="1357876"/>
              <a:ext cx="1854192" cy="536944"/>
              <a:chOff x="5045640" y="1357876"/>
              <a:chExt cx="1854192" cy="536944"/>
            </a:xfrm>
          </p:grpSpPr>
          <p:sp>
            <p:nvSpPr>
              <p:cNvPr id="198" name="TextBox 19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9" name="TextBox 19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200" name="TextBox 19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0" name="Group 169"/>
            <p:cNvGrpSpPr/>
            <p:nvPr/>
          </p:nvGrpSpPr>
          <p:grpSpPr>
            <a:xfrm>
              <a:off x="5041152" y="1752600"/>
              <a:ext cx="1854192" cy="536944"/>
              <a:chOff x="5045640" y="1357876"/>
              <a:chExt cx="1854192" cy="536944"/>
            </a:xfrm>
          </p:grpSpPr>
          <p:sp>
            <p:nvSpPr>
              <p:cNvPr id="195" name="TextBox 19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6" name="TextBox 19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97" name="TextBox 19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1" name="Group 170"/>
            <p:cNvGrpSpPr/>
            <p:nvPr/>
          </p:nvGrpSpPr>
          <p:grpSpPr>
            <a:xfrm>
              <a:off x="5036664" y="2147324"/>
              <a:ext cx="1854192" cy="536944"/>
              <a:chOff x="5045640" y="1357876"/>
              <a:chExt cx="1854192" cy="536944"/>
            </a:xfrm>
          </p:grpSpPr>
          <p:sp>
            <p:nvSpPr>
              <p:cNvPr id="192" name="TextBox 19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3" name="TextBox 19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4" name="TextBox 19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2" name="Group 171"/>
            <p:cNvGrpSpPr/>
            <p:nvPr/>
          </p:nvGrpSpPr>
          <p:grpSpPr>
            <a:xfrm>
              <a:off x="5032176" y="2577904"/>
              <a:ext cx="1854192" cy="536944"/>
              <a:chOff x="5045640" y="1357876"/>
              <a:chExt cx="1854192" cy="536944"/>
            </a:xfrm>
          </p:grpSpPr>
          <p:sp>
            <p:nvSpPr>
              <p:cNvPr id="189" name="TextBox 18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0" name="TextBox 18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1" name="TextBox 19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3" name="Group 172"/>
            <p:cNvGrpSpPr/>
            <p:nvPr/>
          </p:nvGrpSpPr>
          <p:grpSpPr>
            <a:xfrm>
              <a:off x="5027688" y="2996532"/>
              <a:ext cx="1854192" cy="536944"/>
              <a:chOff x="5045640" y="1357876"/>
              <a:chExt cx="1854192" cy="536944"/>
            </a:xfrm>
          </p:grpSpPr>
          <p:sp>
            <p:nvSpPr>
              <p:cNvPr id="186" name="TextBox 18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7" name="TextBox 186"/>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8" name="TextBox 187"/>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4" name="Group 173"/>
            <p:cNvGrpSpPr/>
            <p:nvPr/>
          </p:nvGrpSpPr>
          <p:grpSpPr>
            <a:xfrm>
              <a:off x="5023200" y="3415160"/>
              <a:ext cx="1854192" cy="536944"/>
              <a:chOff x="5045640" y="1357876"/>
              <a:chExt cx="1854192" cy="536944"/>
            </a:xfrm>
          </p:grpSpPr>
          <p:sp>
            <p:nvSpPr>
              <p:cNvPr id="183" name="TextBox 1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4" name="TextBox 1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5" name="TextBox 1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5" name="Group 174"/>
            <p:cNvGrpSpPr/>
            <p:nvPr/>
          </p:nvGrpSpPr>
          <p:grpSpPr>
            <a:xfrm>
              <a:off x="5018712" y="3821836"/>
              <a:ext cx="1854192" cy="536944"/>
              <a:chOff x="5045640" y="1357876"/>
              <a:chExt cx="1854192" cy="536944"/>
            </a:xfrm>
          </p:grpSpPr>
          <p:sp>
            <p:nvSpPr>
              <p:cNvPr id="180" name="TextBox 179"/>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1" name="TextBox 180"/>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82" name="TextBox 181"/>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6" name="Group 175"/>
            <p:cNvGrpSpPr/>
            <p:nvPr/>
          </p:nvGrpSpPr>
          <p:grpSpPr>
            <a:xfrm>
              <a:off x="5014224" y="4204608"/>
              <a:ext cx="1854192" cy="536944"/>
              <a:chOff x="5045640" y="1357876"/>
              <a:chExt cx="1854192" cy="536944"/>
            </a:xfrm>
          </p:grpSpPr>
          <p:sp>
            <p:nvSpPr>
              <p:cNvPr id="177" name="TextBox 17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78" name="TextBox 17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79" name="TextBox 17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sp>
        <p:nvSpPr>
          <p:cNvPr id="102" name="TextBox 101"/>
          <p:cNvSpPr txBox="1"/>
          <p:nvPr/>
        </p:nvSpPr>
        <p:spPr>
          <a:xfrm>
            <a:off x="0" y="1410752"/>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103" name="TextBox 102"/>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grpSp>
        <p:nvGrpSpPr>
          <p:cNvPr id="104" name="Group 103"/>
          <p:cNvGrpSpPr/>
          <p:nvPr/>
        </p:nvGrpSpPr>
        <p:grpSpPr>
          <a:xfrm>
            <a:off x="1167224" y="1815800"/>
            <a:ext cx="1309821" cy="1994200"/>
            <a:chOff x="1206760" y="1854468"/>
            <a:chExt cx="1309821" cy="1994200"/>
          </a:xfrm>
        </p:grpSpPr>
        <p:sp>
          <p:nvSpPr>
            <p:cNvPr id="105" name="TextBox 104"/>
            <p:cNvSpPr txBox="1"/>
            <p:nvPr/>
          </p:nvSpPr>
          <p:spPr>
            <a:xfrm>
              <a:off x="1210999" y="3466780"/>
              <a:ext cx="370541" cy="369332"/>
            </a:xfrm>
            <a:prstGeom prst="rect">
              <a:avLst/>
            </a:prstGeom>
            <a:noFill/>
          </p:spPr>
          <p:txBody>
            <a:bodyPr wrap="square" rtlCol="0">
              <a:spAutoFit/>
            </a:bodyPr>
            <a:lstStyle/>
            <a:p>
              <a:r>
                <a:rPr lang="en-CA" sz="1800" i="1" dirty="0">
                  <a:solidFill>
                    <a:schemeClr val="bg2"/>
                  </a:solidFill>
                </a:rPr>
                <a:t>0</a:t>
              </a:r>
            </a:p>
          </p:txBody>
        </p:sp>
        <p:sp>
          <p:nvSpPr>
            <p:cNvPr id="106" name="TextBox 105"/>
            <p:cNvSpPr txBox="1"/>
            <p:nvPr/>
          </p:nvSpPr>
          <p:spPr>
            <a:xfrm>
              <a:off x="1210999" y="1854468"/>
              <a:ext cx="370541" cy="369332"/>
            </a:xfrm>
            <a:prstGeom prst="rect">
              <a:avLst/>
            </a:prstGeom>
            <a:noFill/>
          </p:spPr>
          <p:txBody>
            <a:bodyPr wrap="square" rtlCol="0">
              <a:spAutoFit/>
            </a:bodyPr>
            <a:lstStyle/>
            <a:p>
              <a:r>
                <a:rPr lang="en-CA" sz="1800" i="1" dirty="0">
                  <a:solidFill>
                    <a:schemeClr val="bg2"/>
                  </a:solidFill>
                </a:rPr>
                <a:t>1</a:t>
              </a:r>
            </a:p>
          </p:txBody>
        </p:sp>
        <p:sp>
          <p:nvSpPr>
            <p:cNvPr id="107" name="TextBox 106"/>
            <p:cNvSpPr txBox="1"/>
            <p:nvPr/>
          </p:nvSpPr>
          <p:spPr>
            <a:xfrm>
              <a:off x="1206760" y="2657009"/>
              <a:ext cx="370541" cy="369332"/>
            </a:xfrm>
            <a:prstGeom prst="rect">
              <a:avLst/>
            </a:prstGeom>
            <a:noFill/>
          </p:spPr>
          <p:txBody>
            <a:bodyPr wrap="square" rtlCol="0">
              <a:spAutoFit/>
            </a:bodyPr>
            <a:lstStyle/>
            <a:p>
              <a:r>
                <a:rPr lang="en-CA" sz="1800" i="1" dirty="0">
                  <a:solidFill>
                    <a:schemeClr val="bg2"/>
                  </a:solidFill>
                </a:rPr>
                <a:t>1</a:t>
              </a:r>
            </a:p>
          </p:txBody>
        </p:sp>
        <p:sp>
          <p:nvSpPr>
            <p:cNvPr id="108" name="TextBox 107"/>
            <p:cNvSpPr txBox="1"/>
            <p:nvPr/>
          </p:nvSpPr>
          <p:spPr>
            <a:xfrm>
              <a:off x="2146040" y="3479336"/>
              <a:ext cx="370541" cy="369332"/>
            </a:xfrm>
            <a:prstGeom prst="rect">
              <a:avLst/>
            </a:prstGeom>
            <a:noFill/>
          </p:spPr>
          <p:txBody>
            <a:bodyPr wrap="square" rtlCol="0">
              <a:spAutoFit/>
            </a:bodyPr>
            <a:lstStyle/>
            <a:p>
              <a:r>
                <a:rPr lang="en-CA" sz="1800" i="1" dirty="0">
                  <a:solidFill>
                    <a:schemeClr val="bg2"/>
                  </a:solidFill>
                </a:rPr>
                <a:t>1</a:t>
              </a:r>
            </a:p>
          </p:txBody>
        </p:sp>
      </p:grpSp>
    </p:spTree>
    <p:extLst>
      <p:ext uri="{BB962C8B-B14F-4D97-AF65-F5344CB8AC3E}">
        <p14:creationId xmlns:p14="http://schemas.microsoft.com/office/powerpoint/2010/main" val="19920794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0" end="0"/>
                                            </p:txEl>
                                          </p:spTgt>
                                        </p:tgtEl>
                                        <p:attrNameLst>
                                          <p:attrName>style.visibility</p:attrName>
                                        </p:attrNameLst>
                                      </p:cBhvr>
                                      <p:to>
                                        <p:strVal val="visible"/>
                                      </p:to>
                                    </p:set>
                                    <p:anim calcmode="lin" valueType="num">
                                      <p:cBhvr additive="base">
                                        <p:cTn id="7" dur="500" fill="hold"/>
                                        <p:tgtEl>
                                          <p:spTgt spid="5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0-#ppt_w/2"/>
                                          </p:val>
                                        </p:tav>
                                        <p:tav tm="100000">
                                          <p:val>
                                            <p:strVal val="#ppt_x"/>
                                          </p:val>
                                        </p:tav>
                                      </p:tavLst>
                                    </p:anim>
                                    <p:anim calcmode="lin" valueType="num">
                                      <p:cBhvr additive="base">
                                        <p:cTn id="16" dur="5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04"/>
                                        </p:tgtEl>
                                        <p:attrNameLst>
                                          <p:attrName>style.visibility</p:attrName>
                                        </p:attrNameLst>
                                      </p:cBhvr>
                                      <p:to>
                                        <p:strVal val="visible"/>
                                      </p:to>
                                    </p:set>
                                    <p:anim calcmode="lin" valueType="num">
                                      <p:cBhvr additive="base">
                                        <p:cTn id="23" dur="500" fill="hold"/>
                                        <p:tgtEl>
                                          <p:spTgt spid="104"/>
                                        </p:tgtEl>
                                        <p:attrNameLst>
                                          <p:attrName>ppt_x</p:attrName>
                                        </p:attrNameLst>
                                      </p:cBhvr>
                                      <p:tavLst>
                                        <p:tav tm="0">
                                          <p:val>
                                            <p:strVal val="0-#ppt_w/2"/>
                                          </p:val>
                                        </p:tav>
                                        <p:tav tm="100000">
                                          <p:val>
                                            <p:strVal val="#ppt_x"/>
                                          </p:val>
                                        </p:tav>
                                      </p:tavLst>
                                    </p:anim>
                                    <p:anim calcmode="lin" valueType="num">
                                      <p:cBhvr additive="base">
                                        <p:cTn id="24"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7"/>
                                        </p:tgtEl>
                                        <p:attrNameLst>
                                          <p:attrName>style.visibility</p:attrName>
                                        </p:attrNameLst>
                                      </p:cBhvr>
                                      <p:to>
                                        <p:strVal val="visible"/>
                                      </p:to>
                                    </p:set>
                                    <p:anim calcmode="lin" valueType="num">
                                      <p:cBhvr additive="base">
                                        <p:cTn id="29" dur="500" fill="hold"/>
                                        <p:tgtEl>
                                          <p:spTgt spid="97"/>
                                        </p:tgtEl>
                                        <p:attrNameLst>
                                          <p:attrName>ppt_x</p:attrName>
                                        </p:attrNameLst>
                                      </p:cBhvr>
                                      <p:tavLst>
                                        <p:tav tm="0">
                                          <p:val>
                                            <p:strVal val="0-#ppt_w/2"/>
                                          </p:val>
                                        </p:tav>
                                        <p:tav tm="100000">
                                          <p:val>
                                            <p:strVal val="#ppt_x"/>
                                          </p:val>
                                        </p:tav>
                                      </p:tavLst>
                                    </p:anim>
                                    <p:anim calcmode="lin" valueType="num">
                                      <p:cBhvr additive="base">
                                        <p:cTn id="30" dur="500" fill="hold"/>
                                        <p:tgtEl>
                                          <p:spTgt spid="97"/>
                                        </p:tgtEl>
                                        <p:attrNameLst>
                                          <p:attrName>ppt_y</p:attrName>
                                        </p:attrNameLst>
                                      </p:cBhvr>
                                      <p:tavLst>
                                        <p:tav tm="0">
                                          <p:val>
                                            <p:strVal val="#ppt_y"/>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10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 name="TextBox 143"/>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ext Box 33"/>
          <p:cNvSpPr txBox="1">
            <a:spLocks noChangeArrowheads="1"/>
          </p:cNvSpPr>
          <p:nvPr/>
        </p:nvSpPr>
        <p:spPr bwMode="auto">
          <a:xfrm>
            <a:off x="-266700" y="4206657"/>
            <a:ext cx="9677400"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66FF33"/>
                </a:solidFill>
                <a:latin typeface="Times New Roman" pitchFamily="18" charset="0"/>
              </a:rPr>
              <a:t>Output 6: </a:t>
            </a:r>
          </a:p>
          <a:p>
            <a:pPr>
              <a:spcBef>
                <a:spcPct val="0"/>
              </a:spcBef>
            </a:pPr>
            <a:endParaRPr lang="en-CA" altLang="en-US" sz="2800" i="1" dirty="0">
              <a:latin typeface="Times New Roman" pitchFamily="18" charset="0"/>
            </a:endParaRP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r>
              <a:rPr lang="en-CA" altLang="en-US" sz="2800" i="1" dirty="0">
                <a:latin typeface="Times New Roman" pitchFamily="18" charset="0"/>
              </a:rPr>
              <a:t>z = 2 x</a:t>
            </a:r>
            <a:r>
              <a:rPr lang="en-CA" altLang="en-US" sz="2800" i="1" baseline="-25000" dirty="0">
                <a:latin typeface="Times New Roman" pitchFamily="18" charset="0"/>
              </a:rPr>
              <a:t>1</a:t>
            </a:r>
            <a:r>
              <a:rPr lang="en-CA" altLang="en-US" sz="2800" i="1" dirty="0">
                <a:latin typeface="Times New Roman" pitchFamily="18" charset="0"/>
              </a:rPr>
              <a:t> + 2 x</a:t>
            </a:r>
            <a:r>
              <a:rPr lang="en-CA" altLang="en-US" sz="2800" i="1" baseline="-25000" dirty="0">
                <a:latin typeface="Times New Roman" pitchFamily="18" charset="0"/>
              </a:rPr>
              <a:t>2</a:t>
            </a:r>
            <a:r>
              <a:rPr lang="en-CA" altLang="en-US" sz="2800" i="1" dirty="0">
                <a:latin typeface="Times New Roman" pitchFamily="18" charset="0"/>
              </a:rPr>
              <a:t> - 2 x</a:t>
            </a:r>
            <a:r>
              <a:rPr lang="en-CA" altLang="en-US" sz="2800" i="1" baseline="-25000" dirty="0">
                <a:latin typeface="Times New Roman" pitchFamily="18" charset="0"/>
              </a:rPr>
              <a:t>3</a:t>
            </a:r>
            <a:r>
              <a:rPr lang="en-CA" altLang="en-US" sz="2800" i="1" dirty="0">
                <a:latin typeface="Times New Roman" pitchFamily="18" charset="0"/>
              </a:rPr>
              <a:t>  </a:t>
            </a:r>
            <a:r>
              <a:rPr lang="en-CA" altLang="en-US" sz="2800" i="1" dirty="0">
                <a:solidFill>
                  <a:srgbClr val="00FFFF"/>
                </a:solidFill>
                <a:latin typeface="Times New Roman" pitchFamily="18" charset="0"/>
              </a:rPr>
              <a:t>– 3 </a:t>
            </a:r>
          </a:p>
          <a:p>
            <a:pPr>
              <a:spcBef>
                <a:spcPct val="0"/>
              </a:spcBef>
            </a:pPr>
            <a:r>
              <a:rPr lang="en-CA" altLang="en-US" sz="2800" i="1" dirty="0">
                <a:latin typeface="Times New Roman" pitchFamily="18" charset="0"/>
              </a:rPr>
              <a:t>   </a:t>
            </a:r>
            <a:r>
              <a:rPr lang="en-CA" altLang="en-US" sz="2000" i="1" dirty="0">
                <a:latin typeface="Times New Roman" pitchFamily="18" charset="0"/>
              </a:rPr>
              <a:t>  </a:t>
            </a:r>
            <a:r>
              <a:rPr lang="en-CA" altLang="en-US" sz="2800" i="1" dirty="0">
                <a:latin typeface="Times New Roman" pitchFamily="18" charset="0"/>
              </a:rPr>
              <a:t>1 =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rPr>
              <a:t>1  + 2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rPr>
              <a:t>1 </a:t>
            </a:r>
            <a:r>
              <a:rPr lang="en-CA" altLang="en-US" sz="2000" i="1" dirty="0">
                <a:latin typeface="Times New Roman" pitchFamily="18" charset="0"/>
              </a:rPr>
              <a:t> </a:t>
            </a:r>
            <a:r>
              <a:rPr lang="en-CA" altLang="en-US" sz="2800" i="1" dirty="0">
                <a:latin typeface="Times New Roman" pitchFamily="18" charset="0"/>
              </a:rPr>
              <a:t>- 2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a:t>
            </a:r>
            <a:r>
              <a:rPr lang="en-CA" altLang="en-US" sz="2400" i="1" dirty="0">
                <a:latin typeface="Times New Roman" pitchFamily="18" charset="0"/>
              </a:rPr>
              <a:t>  </a:t>
            </a:r>
            <a:r>
              <a:rPr lang="en-CA" altLang="en-US" sz="2800" i="1" dirty="0">
                <a:latin typeface="Times New Roman" pitchFamily="18" charset="0"/>
              </a:rPr>
              <a:t> </a:t>
            </a:r>
            <a:r>
              <a:rPr lang="en-CA" altLang="en-US" sz="2800" i="1" dirty="0">
                <a:solidFill>
                  <a:srgbClr val="00FFFF"/>
                </a:solidFill>
                <a:latin typeface="Times New Roman" pitchFamily="18" charset="0"/>
              </a:rPr>
              <a:t>– 3 </a:t>
            </a:r>
          </a:p>
          <a:p>
            <a:pPr marL="457200" indent="-457200">
              <a:spcBef>
                <a:spcPct val="0"/>
              </a:spcBef>
              <a:buFont typeface="Arial" panose="020B0604020202020204" pitchFamily="34" charset="0"/>
              <a:buChar char="•"/>
            </a:pPr>
            <a:endParaRPr lang="en-CA" altLang="en-US" sz="2800" i="1" dirty="0">
              <a:solidFill>
                <a:srgbClr val="00FFFF"/>
              </a:solidFill>
              <a:latin typeface="Times New Roman" pitchFamily="18" charset="0"/>
            </a:endParaRPr>
          </a:p>
        </p:txBody>
      </p:sp>
      <p:grpSp>
        <p:nvGrpSpPr>
          <p:cNvPr id="2" name="Group 1"/>
          <p:cNvGrpSpPr/>
          <p:nvPr/>
        </p:nvGrpSpPr>
        <p:grpSpPr>
          <a:xfrm>
            <a:off x="4987368" y="3809999"/>
            <a:ext cx="4004232" cy="482617"/>
            <a:chOff x="4987368" y="3809999"/>
            <a:chExt cx="4004232" cy="482617"/>
          </a:xfrm>
        </p:grpSpPr>
        <p:sp>
          <p:nvSpPr>
            <p:cNvPr id="44" name="Oval 43"/>
            <p:cNvSpPr/>
            <p:nvPr/>
          </p:nvSpPr>
          <p:spPr>
            <a:xfrm>
              <a:off x="4987368" y="3906952"/>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92" name="Rectangle 91"/>
            <p:cNvSpPr/>
            <p:nvPr/>
          </p:nvSpPr>
          <p:spPr>
            <a:xfrm>
              <a:off x="7696200" y="3809999"/>
              <a:ext cx="1295400" cy="396000"/>
            </a:xfrm>
            <a:prstGeom prst="rect">
              <a:avLst/>
            </a:prstGeom>
            <a:ln w="50800">
              <a:solidFill>
                <a:srgbClr val="66FF33"/>
              </a:solidFill>
            </a:ln>
          </p:spPr>
          <p:txBody>
            <a:bodyPr wrap="square" rtlCol="0" anchor="ctr">
              <a:spAutoFit/>
            </a:bodyPr>
            <a:lstStyle/>
            <a:p>
              <a:pPr algn="l"/>
              <a:endParaRPr lang="en-CA" sz="2400" dirty="0"/>
            </a:p>
          </p:txBody>
        </p:sp>
      </p:grpSp>
      <p:sp>
        <p:nvSpPr>
          <p:cNvPr id="126" name="Oval 125"/>
          <p:cNvSpPr/>
          <p:nvPr/>
        </p:nvSpPr>
        <p:spPr>
          <a:xfrm>
            <a:off x="4987368" y="14326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01" name="TextBox 20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20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grpSp>
        <p:nvGrpSpPr>
          <p:cNvPr id="12" name="Group 11"/>
          <p:cNvGrpSpPr/>
          <p:nvPr/>
        </p:nvGrpSpPr>
        <p:grpSpPr>
          <a:xfrm>
            <a:off x="17928" y="4718424"/>
            <a:ext cx="6681696" cy="954107"/>
            <a:chOff x="17928" y="4718424"/>
            <a:chExt cx="6681696" cy="954107"/>
          </a:xfrm>
        </p:grpSpPr>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endParaRPr lang="en-CA" altLang="en-US" dirty="0"/>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66FF33"/>
                    </a:solidFill>
                  </a:rPr>
                  <a:t>y</a:t>
                </a:r>
                <a:r>
                  <a:rPr lang="en-CA" i="1" dirty="0">
                    <a:solidFill>
                      <a:srgbClr val="FF0000"/>
                    </a:solidFill>
                  </a:rPr>
                  <a:t>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grpSp>
      <p:grpSp>
        <p:nvGrpSpPr>
          <p:cNvPr id="83" name="Group 82"/>
          <p:cNvGrpSpPr/>
          <p:nvPr/>
        </p:nvGrpSpPr>
        <p:grpSpPr>
          <a:xfrm>
            <a:off x="4987368" y="1423896"/>
            <a:ext cx="1910976" cy="394440"/>
            <a:chOff x="3627720" y="2405520"/>
            <a:chExt cx="1910976" cy="403416"/>
          </a:xfrm>
        </p:grpSpPr>
        <p:sp>
          <p:nvSpPr>
            <p:cNvPr id="100" name="Oval 9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01" name="Oval 10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02" name="Oval 10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118" name="Group 117"/>
          <p:cNvGrpSpPr/>
          <p:nvPr/>
        </p:nvGrpSpPr>
        <p:grpSpPr>
          <a:xfrm>
            <a:off x="2950544" y="4724400"/>
            <a:ext cx="6193456" cy="954107"/>
            <a:chOff x="506168" y="4718424"/>
            <a:chExt cx="6193456" cy="954107"/>
          </a:xfrm>
        </p:grpSpPr>
        <p:grpSp>
          <p:nvGrpSpPr>
            <p:cNvPr id="123" name="Group 122"/>
            <p:cNvGrpSpPr/>
            <p:nvPr/>
          </p:nvGrpSpPr>
          <p:grpSpPr>
            <a:xfrm>
              <a:off x="506168" y="4718424"/>
              <a:ext cx="6193456" cy="954107"/>
              <a:chOff x="6324600" y="5410200"/>
              <a:chExt cx="6193456" cy="954107"/>
            </a:xfrm>
          </p:grpSpPr>
          <p:sp>
            <p:nvSpPr>
              <p:cNvPr id="125" name="TextBox 124"/>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is 1 1 0</a:t>
                </a:r>
              </a:p>
              <a:p>
                <a:r>
                  <a:rPr lang="en-CA" i="1" dirty="0">
                    <a:sym typeface="Symbol" panose="05050102010706020507" pitchFamily="18" charset="2"/>
                  </a:rPr>
                  <a:t> </a:t>
                </a:r>
                <a:r>
                  <a:rPr lang="en-CA" i="1" dirty="0" err="1">
                    <a:sym typeface="Symbol" panose="05050102010706020507" pitchFamily="18" charset="2"/>
                  </a:rPr>
                  <a:t>neg</a:t>
                </a:r>
                <a:r>
                  <a:rPr lang="en-CA" i="1" dirty="0">
                    <a:sym typeface="Symbol" panose="05050102010706020507" pitchFamily="18" charset="2"/>
                  </a:rPr>
                  <a:t>  else</a:t>
                </a:r>
                <a:endParaRPr lang="en-CA" i="1" dirty="0"/>
              </a:p>
            </p:txBody>
          </p:sp>
          <p:sp>
            <p:nvSpPr>
              <p:cNvPr id="129" name="Left Brace 128"/>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30" name="TextBox 129"/>
              <p:cNvSpPr txBox="1"/>
              <p:nvPr/>
            </p:nvSpPr>
            <p:spPr>
              <a:xfrm flipH="1">
                <a:off x="6324600" y="5670750"/>
                <a:ext cx="685800" cy="523220"/>
              </a:xfrm>
              <a:prstGeom prst="rect">
                <a:avLst/>
              </a:prstGeom>
              <a:noFill/>
            </p:spPr>
            <p:txBody>
              <a:bodyPr wrap="square" rtlCol="0">
                <a:spAutoFit/>
              </a:bodyPr>
              <a:lstStyle/>
              <a:p>
                <a:r>
                  <a:rPr lang="en-CA" i="1" dirty="0"/>
                  <a:t>z</a:t>
                </a:r>
                <a:r>
                  <a:rPr lang="en-CA" i="1" dirty="0">
                    <a:solidFill>
                      <a:srgbClr val="66FF33"/>
                    </a:solidFill>
                  </a:rPr>
                  <a:t> </a:t>
                </a:r>
                <a:r>
                  <a:rPr lang="en-CA" i="1" dirty="0"/>
                  <a:t>=</a:t>
                </a:r>
                <a:r>
                  <a:rPr lang="en-CA" i="1" dirty="0">
                    <a:solidFill>
                      <a:srgbClr val="FF0000"/>
                    </a:solidFill>
                  </a:rPr>
                  <a:t> </a:t>
                </a:r>
              </a:p>
            </p:txBody>
          </p:sp>
        </p:grpSp>
        <p:sp>
          <p:nvSpPr>
            <p:cNvPr id="120" name="Oval 119"/>
            <p:cNvSpPr/>
            <p:nvPr/>
          </p:nvSpPr>
          <p:spPr>
            <a:xfrm>
              <a:off x="22098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121" name="Oval 120"/>
            <p:cNvSpPr/>
            <p:nvPr/>
          </p:nvSpPr>
          <p:spPr>
            <a:xfrm>
              <a:off x="25146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122" name="Oval 121"/>
            <p:cNvSpPr/>
            <p:nvPr/>
          </p:nvSpPr>
          <p:spPr>
            <a:xfrm>
              <a:off x="28194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grpSp>
      <p:grpSp>
        <p:nvGrpSpPr>
          <p:cNvPr id="168" name="Group 167"/>
          <p:cNvGrpSpPr/>
          <p:nvPr/>
        </p:nvGrpSpPr>
        <p:grpSpPr>
          <a:xfrm>
            <a:off x="5014224" y="1340724"/>
            <a:ext cx="1885608" cy="3383676"/>
            <a:chOff x="5014224" y="1357876"/>
            <a:chExt cx="1885608" cy="3383676"/>
          </a:xfrm>
        </p:grpSpPr>
        <p:grpSp>
          <p:nvGrpSpPr>
            <p:cNvPr id="169" name="Group 168"/>
            <p:cNvGrpSpPr/>
            <p:nvPr/>
          </p:nvGrpSpPr>
          <p:grpSpPr>
            <a:xfrm>
              <a:off x="5045640" y="1357876"/>
              <a:ext cx="1854192" cy="536944"/>
              <a:chOff x="5045640" y="1357876"/>
              <a:chExt cx="1854192" cy="536944"/>
            </a:xfrm>
          </p:grpSpPr>
          <p:sp>
            <p:nvSpPr>
              <p:cNvPr id="198" name="TextBox 19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9" name="TextBox 19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200" name="TextBox 19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0" name="Group 169"/>
            <p:cNvGrpSpPr/>
            <p:nvPr/>
          </p:nvGrpSpPr>
          <p:grpSpPr>
            <a:xfrm>
              <a:off x="5041152" y="1752600"/>
              <a:ext cx="1854192" cy="536944"/>
              <a:chOff x="5045640" y="1357876"/>
              <a:chExt cx="1854192" cy="536944"/>
            </a:xfrm>
          </p:grpSpPr>
          <p:sp>
            <p:nvSpPr>
              <p:cNvPr id="195" name="TextBox 19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6" name="TextBox 19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97" name="TextBox 19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1" name="Group 170"/>
            <p:cNvGrpSpPr/>
            <p:nvPr/>
          </p:nvGrpSpPr>
          <p:grpSpPr>
            <a:xfrm>
              <a:off x="5036664" y="2147324"/>
              <a:ext cx="1854192" cy="536944"/>
              <a:chOff x="5045640" y="1357876"/>
              <a:chExt cx="1854192" cy="536944"/>
            </a:xfrm>
          </p:grpSpPr>
          <p:sp>
            <p:nvSpPr>
              <p:cNvPr id="192" name="TextBox 19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3" name="TextBox 19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4" name="TextBox 19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2" name="Group 171"/>
            <p:cNvGrpSpPr/>
            <p:nvPr/>
          </p:nvGrpSpPr>
          <p:grpSpPr>
            <a:xfrm>
              <a:off x="5032176" y="2577904"/>
              <a:ext cx="1854192" cy="536944"/>
              <a:chOff x="5045640" y="1357876"/>
              <a:chExt cx="1854192" cy="536944"/>
            </a:xfrm>
          </p:grpSpPr>
          <p:sp>
            <p:nvSpPr>
              <p:cNvPr id="189" name="TextBox 18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0" name="TextBox 18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1" name="TextBox 19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3" name="Group 172"/>
            <p:cNvGrpSpPr/>
            <p:nvPr/>
          </p:nvGrpSpPr>
          <p:grpSpPr>
            <a:xfrm>
              <a:off x="5027688" y="2996532"/>
              <a:ext cx="1854192" cy="536944"/>
              <a:chOff x="5045640" y="1357876"/>
              <a:chExt cx="1854192" cy="536944"/>
            </a:xfrm>
          </p:grpSpPr>
          <p:sp>
            <p:nvSpPr>
              <p:cNvPr id="186" name="TextBox 18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7" name="TextBox 186"/>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8" name="TextBox 187"/>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4" name="Group 173"/>
            <p:cNvGrpSpPr/>
            <p:nvPr/>
          </p:nvGrpSpPr>
          <p:grpSpPr>
            <a:xfrm>
              <a:off x="5023200" y="3415160"/>
              <a:ext cx="1854192" cy="536944"/>
              <a:chOff x="5045640" y="1357876"/>
              <a:chExt cx="1854192" cy="536944"/>
            </a:xfrm>
          </p:grpSpPr>
          <p:sp>
            <p:nvSpPr>
              <p:cNvPr id="183" name="TextBox 1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4" name="TextBox 1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5" name="TextBox 1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5" name="Group 174"/>
            <p:cNvGrpSpPr/>
            <p:nvPr/>
          </p:nvGrpSpPr>
          <p:grpSpPr>
            <a:xfrm>
              <a:off x="5018712" y="3821836"/>
              <a:ext cx="1854192" cy="536944"/>
              <a:chOff x="5045640" y="1357876"/>
              <a:chExt cx="1854192" cy="536944"/>
            </a:xfrm>
          </p:grpSpPr>
          <p:sp>
            <p:nvSpPr>
              <p:cNvPr id="180" name="TextBox 179"/>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1" name="TextBox 180"/>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82" name="TextBox 181"/>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6" name="Group 175"/>
            <p:cNvGrpSpPr/>
            <p:nvPr/>
          </p:nvGrpSpPr>
          <p:grpSpPr>
            <a:xfrm>
              <a:off x="5014224" y="4204608"/>
              <a:ext cx="1854192" cy="536944"/>
              <a:chOff x="5045640" y="1357876"/>
              <a:chExt cx="1854192" cy="536944"/>
            </a:xfrm>
          </p:grpSpPr>
          <p:sp>
            <p:nvSpPr>
              <p:cNvPr id="177" name="TextBox 17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78" name="TextBox 17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79" name="TextBox 17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grpSp>
        <p:nvGrpSpPr>
          <p:cNvPr id="8" name="Group 7"/>
          <p:cNvGrpSpPr/>
          <p:nvPr/>
        </p:nvGrpSpPr>
        <p:grpSpPr>
          <a:xfrm>
            <a:off x="2747061" y="0"/>
            <a:ext cx="6406776" cy="1985095"/>
            <a:chOff x="2747061" y="0"/>
            <a:chExt cx="6406776" cy="1985095"/>
          </a:xfrm>
        </p:grpSpPr>
        <p:grpSp>
          <p:nvGrpSpPr>
            <p:cNvPr id="84" name="Group 83"/>
            <p:cNvGrpSpPr/>
            <p:nvPr/>
          </p:nvGrpSpPr>
          <p:grpSpPr>
            <a:xfrm>
              <a:off x="2747061" y="0"/>
              <a:ext cx="6406776" cy="1985095"/>
              <a:chOff x="228600" y="2438400"/>
              <a:chExt cx="8364220" cy="2819400"/>
            </a:xfrm>
          </p:grpSpPr>
          <p:pic>
            <p:nvPicPr>
              <p:cNvPr id="93"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4" name="Rectangle 93"/>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5" name="Rectangle 94"/>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6" name="TextBox 95"/>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96" name="TextBox 95"/>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6"/>
                    <a:stretch>
                      <a:fillRect l="-10549" t="-6000" r="-32068" b="-7200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7" name="TextBox 96"/>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91" name="Oval 90"/>
            <p:cNvSpPr/>
            <p:nvPr/>
          </p:nvSpPr>
          <p:spPr>
            <a:xfrm>
              <a:off x="8352120" y="838200"/>
              <a:ext cx="228600" cy="255504"/>
            </a:xfrm>
            <a:prstGeom prst="ellipse">
              <a:avLst/>
            </a:prstGeom>
            <a:solidFill>
              <a:schemeClr val="tx1"/>
            </a:solidFill>
            <a:ln w="25400">
              <a:solidFill>
                <a:srgbClr val="66FF33"/>
              </a:solidFill>
            </a:ln>
          </p:spPr>
          <p:txBody>
            <a:bodyPr wrap="square" rtlCol="0" anchor="ctr">
              <a:spAutoFit/>
            </a:bodyPr>
            <a:lstStyle/>
            <a:p>
              <a:pPr algn="l"/>
              <a:endParaRPr lang="en-CA" sz="2400" dirty="0"/>
            </a:p>
          </p:txBody>
        </p:sp>
        <p:sp>
          <p:nvSpPr>
            <p:cNvPr id="104" name="Oval 103"/>
            <p:cNvSpPr/>
            <p:nvPr/>
          </p:nvSpPr>
          <p:spPr>
            <a:xfrm>
              <a:off x="3155300" y="1573296"/>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sp>
          <p:nvSpPr>
            <p:cNvPr id="105" name="Oval 104"/>
            <p:cNvSpPr/>
            <p:nvPr/>
          </p:nvSpPr>
          <p:spPr>
            <a:xfrm>
              <a:off x="3156860" y="843956"/>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sp>
          <p:nvSpPr>
            <p:cNvPr id="106" name="Oval 105"/>
            <p:cNvSpPr/>
            <p:nvPr/>
          </p:nvSpPr>
          <p:spPr>
            <a:xfrm>
              <a:off x="3173960" y="171060"/>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sp>
          <p:nvSpPr>
            <p:cNvPr id="107" name="Oval 106"/>
            <p:cNvSpPr/>
            <p:nvPr/>
          </p:nvSpPr>
          <p:spPr>
            <a:xfrm>
              <a:off x="2971799" y="457200"/>
              <a:ext cx="812863" cy="336472"/>
            </a:xfrm>
            <a:prstGeom prst="ellipse">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rot="1445120">
              <a:off x="3657600" y="782402"/>
              <a:ext cx="838200" cy="76200"/>
            </a:xfrm>
            <a:prstGeom prst="rect">
              <a:avLst/>
            </a:prstGeom>
            <a:solidFill>
              <a:schemeClr val="tx1"/>
            </a:solidFill>
            <a:ln>
              <a:noFill/>
            </a:ln>
          </p:spPr>
          <p:txBody>
            <a:bodyPr wrap="square" rtlCol="0" anchor="ctr">
              <a:spAutoFit/>
            </a:bodyPr>
            <a:lstStyle/>
            <a:p>
              <a:pPr algn="l"/>
              <a:endParaRPr lang="en-CA" sz="2400" dirty="0"/>
            </a:p>
          </p:txBody>
        </p:sp>
        <p:sp>
          <p:nvSpPr>
            <p:cNvPr id="110" name="Rectangle 109"/>
            <p:cNvSpPr/>
            <p:nvPr/>
          </p:nvSpPr>
          <p:spPr>
            <a:xfrm rot="1445120">
              <a:off x="3560462" y="822883"/>
              <a:ext cx="838200" cy="76200"/>
            </a:xfrm>
            <a:prstGeom prst="rect">
              <a:avLst/>
            </a:prstGeom>
            <a:solidFill>
              <a:schemeClr val="tx1"/>
            </a:solidFill>
            <a:ln>
              <a:noFill/>
            </a:ln>
          </p:spPr>
          <p:txBody>
            <a:bodyPr wrap="square" rtlCol="0" anchor="ctr">
              <a:spAutoFit/>
            </a:bodyPr>
            <a:lstStyle/>
            <a:p>
              <a:pPr algn="l"/>
              <a:endParaRPr lang="en-CA" sz="2400" dirty="0"/>
            </a:p>
          </p:txBody>
        </p:sp>
        <p:sp>
          <p:nvSpPr>
            <p:cNvPr id="111" name="Oval 110"/>
            <p:cNvSpPr/>
            <p:nvPr/>
          </p:nvSpPr>
          <p:spPr>
            <a:xfrm>
              <a:off x="3223028" y="1263728"/>
              <a:ext cx="434572" cy="336472"/>
            </a:xfrm>
            <a:prstGeom prst="ellipse">
              <a:avLst/>
            </a:prstGeom>
            <a:solidFill>
              <a:schemeClr val="tx1"/>
            </a:solidFill>
            <a:ln>
              <a:noFill/>
            </a:ln>
          </p:spPr>
          <p:txBody>
            <a:bodyPr wrap="square" rtlCol="0" anchor="ctr">
              <a:spAutoFit/>
            </a:bodyPr>
            <a:lstStyle/>
            <a:p>
              <a:pPr algn="l"/>
              <a:endParaRPr lang="en-CA" sz="2400" dirty="0"/>
            </a:p>
          </p:txBody>
        </p:sp>
        <p:cxnSp>
          <p:nvCxnSpPr>
            <p:cNvPr id="7" name="Straight Connector 6"/>
            <p:cNvCxnSpPr>
              <a:stCxn id="105" idx="6"/>
            </p:cNvCxnSpPr>
            <p:nvPr/>
          </p:nvCxnSpPr>
          <p:spPr bwMode="auto">
            <a:xfrm flipV="1">
              <a:off x="3385460" y="965722"/>
              <a:ext cx="1186540" cy="5986"/>
            </a:xfrm>
            <a:prstGeom prst="line">
              <a:avLst/>
            </a:prstGeom>
            <a:noFill/>
            <a:ln w="9525" cap="sq" cmpd="sng" algn="ctr">
              <a:solidFill>
                <a:schemeClr val="bg1"/>
              </a:solidFill>
              <a:prstDash val="solid"/>
              <a:round/>
              <a:headEnd type="none" w="med" len="med"/>
              <a:tailEnd type="none" w="med" len="med"/>
            </a:ln>
            <a:effectLst/>
          </p:spPr>
        </p:cxnSp>
        <p:sp>
          <p:nvSpPr>
            <p:cNvPr id="112" name="TextBox 111"/>
            <p:cNvSpPr txBox="1"/>
            <p:nvPr/>
          </p:nvSpPr>
          <p:spPr>
            <a:xfrm>
              <a:off x="2895600" y="807100"/>
              <a:ext cx="381000" cy="307777"/>
            </a:xfrm>
            <a:prstGeom prst="rect">
              <a:avLst/>
            </a:prstGeom>
            <a:noFill/>
          </p:spPr>
          <p:txBody>
            <a:bodyPr wrap="square" rtlCol="0">
              <a:spAutoFit/>
            </a:bodyPr>
            <a:lstStyle/>
            <a:p>
              <a:r>
                <a:rPr lang="en-CA" sz="1400" i="1" dirty="0">
                  <a:solidFill>
                    <a:schemeClr val="bg1"/>
                  </a:solidFill>
                </a:rPr>
                <a:t>x</a:t>
              </a:r>
              <a:r>
                <a:rPr lang="en-CA" sz="1400" i="1" baseline="-25000" dirty="0">
                  <a:solidFill>
                    <a:schemeClr val="bg1"/>
                  </a:solidFill>
                </a:rPr>
                <a:t>2</a:t>
              </a:r>
            </a:p>
          </p:txBody>
        </p:sp>
        <p:sp>
          <p:nvSpPr>
            <p:cNvPr id="113" name="TextBox 112"/>
            <p:cNvSpPr txBox="1"/>
            <p:nvPr/>
          </p:nvSpPr>
          <p:spPr>
            <a:xfrm>
              <a:off x="3429000" y="682823"/>
              <a:ext cx="381000" cy="307777"/>
            </a:xfrm>
            <a:prstGeom prst="rect">
              <a:avLst/>
            </a:prstGeom>
            <a:noFill/>
          </p:spPr>
          <p:txBody>
            <a:bodyPr wrap="square" rtlCol="0">
              <a:spAutoFit/>
            </a:bodyPr>
            <a:lstStyle/>
            <a:p>
              <a:r>
                <a:rPr lang="en-CA" sz="1400" i="1" dirty="0">
                  <a:solidFill>
                    <a:schemeClr val="bg1"/>
                  </a:solidFill>
                </a:rPr>
                <a:t>w</a:t>
              </a:r>
              <a:r>
                <a:rPr lang="en-CA" sz="1400" i="1" baseline="-25000" dirty="0">
                  <a:solidFill>
                    <a:schemeClr val="bg1"/>
                  </a:solidFill>
                </a:rPr>
                <a:t>2</a:t>
              </a:r>
            </a:p>
          </p:txBody>
        </p:sp>
        <p:sp>
          <p:nvSpPr>
            <p:cNvPr id="114" name="TextBox 113"/>
            <p:cNvSpPr txBox="1"/>
            <p:nvPr/>
          </p:nvSpPr>
          <p:spPr>
            <a:xfrm>
              <a:off x="3429000" y="1219200"/>
              <a:ext cx="381000" cy="307777"/>
            </a:xfrm>
            <a:prstGeom prst="rect">
              <a:avLst/>
            </a:prstGeom>
            <a:noFill/>
          </p:spPr>
          <p:txBody>
            <a:bodyPr wrap="square" rtlCol="0">
              <a:spAutoFit/>
            </a:bodyPr>
            <a:lstStyle/>
            <a:p>
              <a:r>
                <a:rPr lang="en-CA" sz="1400" i="1" dirty="0">
                  <a:solidFill>
                    <a:schemeClr val="bg1"/>
                  </a:solidFill>
                </a:rPr>
                <a:t>w</a:t>
              </a:r>
              <a:r>
                <a:rPr lang="en-CA" sz="1400" i="1" baseline="-25000" dirty="0">
                  <a:solidFill>
                    <a:schemeClr val="bg1"/>
                  </a:solidFill>
                </a:rPr>
                <a:t>3</a:t>
              </a:r>
            </a:p>
          </p:txBody>
        </p:sp>
      </p:grpSp>
      <p:sp>
        <p:nvSpPr>
          <p:cNvPr id="103" name="Rectangle 102"/>
          <p:cNvSpPr/>
          <p:nvPr/>
        </p:nvSpPr>
        <p:spPr>
          <a:xfrm>
            <a:off x="6553200" y="667677"/>
            <a:ext cx="685800" cy="703923"/>
          </a:xfrm>
          <a:prstGeom prst="rect">
            <a:avLst/>
          </a:prstGeom>
          <a:ln w="50800">
            <a:solidFill>
              <a:schemeClr val="tx2"/>
            </a:solidFill>
          </a:ln>
        </p:spPr>
        <p:txBody>
          <a:bodyPr wrap="square" rtlCol="0" anchor="ctr">
            <a:spAutoFit/>
          </a:bodyPr>
          <a:lstStyle/>
          <a:p>
            <a:pPr algn="l"/>
            <a:endParaRPr lang="en-CA" sz="2400" dirty="0"/>
          </a:p>
        </p:txBody>
      </p:sp>
      <p:grpSp>
        <p:nvGrpSpPr>
          <p:cNvPr id="11" name="Group 10"/>
          <p:cNvGrpSpPr/>
          <p:nvPr/>
        </p:nvGrpSpPr>
        <p:grpSpPr>
          <a:xfrm>
            <a:off x="1447800" y="87867"/>
            <a:ext cx="3276600" cy="3798333"/>
            <a:chOff x="1447800" y="87867"/>
            <a:chExt cx="3276600" cy="3798333"/>
          </a:xfrm>
        </p:grpSpPr>
        <p:grpSp>
          <p:nvGrpSpPr>
            <p:cNvPr id="10" name="Group 9"/>
            <p:cNvGrpSpPr/>
            <p:nvPr/>
          </p:nvGrpSpPr>
          <p:grpSpPr>
            <a:xfrm>
              <a:off x="1447800" y="238780"/>
              <a:ext cx="2667000" cy="3647420"/>
              <a:chOff x="1447800" y="238780"/>
              <a:chExt cx="2667000" cy="3647420"/>
            </a:xfrm>
          </p:grpSpPr>
          <p:sp>
            <p:nvSpPr>
              <p:cNvPr id="131" name="TextBox 130"/>
              <p:cNvSpPr txBox="1"/>
              <p:nvPr/>
            </p:nvSpPr>
            <p:spPr>
              <a:xfrm>
                <a:off x="1447800" y="336298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2" name="TextBox 131"/>
              <p:cNvSpPr txBox="1"/>
              <p:nvPr/>
            </p:nvSpPr>
            <p:spPr>
              <a:xfrm>
                <a:off x="1524000" y="297180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3" name="TextBox 132"/>
              <p:cNvSpPr txBox="1"/>
              <p:nvPr/>
            </p:nvSpPr>
            <p:spPr>
              <a:xfrm>
                <a:off x="1524000" y="260098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4" name="TextBox 133"/>
              <p:cNvSpPr txBox="1"/>
              <p:nvPr/>
            </p:nvSpPr>
            <p:spPr>
              <a:xfrm>
                <a:off x="3464832" y="1229380"/>
                <a:ext cx="573768" cy="523220"/>
              </a:xfrm>
              <a:prstGeom prst="rect">
                <a:avLst/>
              </a:prstGeom>
              <a:noFill/>
            </p:spPr>
            <p:txBody>
              <a:bodyPr wrap="square" rtlCol="0">
                <a:spAutoFit/>
              </a:bodyPr>
              <a:lstStyle/>
              <a:p>
                <a:r>
                  <a:rPr lang="en-CA" i="1" dirty="0">
                    <a:solidFill>
                      <a:schemeClr val="bg2"/>
                    </a:solidFill>
                  </a:rPr>
                  <a:t>-2</a:t>
                </a:r>
              </a:p>
            </p:txBody>
          </p:sp>
          <p:sp>
            <p:nvSpPr>
              <p:cNvPr id="135" name="TextBox 134"/>
              <p:cNvSpPr txBox="1"/>
              <p:nvPr/>
            </p:nvSpPr>
            <p:spPr>
              <a:xfrm>
                <a:off x="3541032" y="695980"/>
                <a:ext cx="573768" cy="523220"/>
              </a:xfrm>
              <a:prstGeom prst="rect">
                <a:avLst/>
              </a:prstGeom>
              <a:noFill/>
            </p:spPr>
            <p:txBody>
              <a:bodyPr wrap="square" rtlCol="0">
                <a:spAutoFit/>
              </a:bodyPr>
              <a:lstStyle/>
              <a:p>
                <a:r>
                  <a:rPr lang="en-CA" i="1" dirty="0">
                    <a:solidFill>
                      <a:schemeClr val="bg2"/>
                    </a:solidFill>
                  </a:rPr>
                  <a:t>2</a:t>
                </a:r>
              </a:p>
            </p:txBody>
          </p:sp>
          <p:sp>
            <p:nvSpPr>
              <p:cNvPr id="136" name="TextBox 135"/>
              <p:cNvSpPr txBox="1"/>
              <p:nvPr/>
            </p:nvSpPr>
            <p:spPr>
              <a:xfrm>
                <a:off x="3541032" y="238780"/>
                <a:ext cx="573768" cy="523220"/>
              </a:xfrm>
              <a:prstGeom prst="rect">
                <a:avLst/>
              </a:prstGeom>
              <a:noFill/>
            </p:spPr>
            <p:txBody>
              <a:bodyPr wrap="square" rtlCol="0">
                <a:spAutoFit/>
              </a:bodyPr>
              <a:lstStyle/>
              <a:p>
                <a:r>
                  <a:rPr lang="en-CA" i="1" dirty="0">
                    <a:solidFill>
                      <a:schemeClr val="bg2"/>
                    </a:solidFill>
                  </a:rPr>
                  <a:t>2</a:t>
                </a:r>
              </a:p>
            </p:txBody>
          </p:sp>
        </p:grpSp>
        <p:sp>
          <p:nvSpPr>
            <p:cNvPr id="137" name="TextBox 136"/>
            <p:cNvSpPr txBox="1"/>
            <p:nvPr/>
          </p:nvSpPr>
          <p:spPr>
            <a:xfrm>
              <a:off x="4205976" y="87867"/>
              <a:ext cx="518424" cy="523220"/>
            </a:xfrm>
            <a:prstGeom prst="rect">
              <a:avLst/>
            </a:prstGeom>
            <a:noFill/>
          </p:spPr>
          <p:txBody>
            <a:bodyPr wrap="square" rtlCol="0">
              <a:spAutoFit/>
            </a:bodyPr>
            <a:lstStyle/>
            <a:p>
              <a:r>
                <a:rPr lang="en-CA" i="1" dirty="0">
                  <a:solidFill>
                    <a:srgbClr val="00FFFF"/>
                  </a:solidFill>
                </a:rPr>
                <a:t>-3</a:t>
              </a:r>
            </a:p>
          </p:txBody>
        </p:sp>
      </p:grpSp>
      <p:sp>
        <p:nvSpPr>
          <p:cNvPr id="143" name="TextBox 142"/>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grpSp>
        <p:nvGrpSpPr>
          <p:cNvPr id="145" name="Group 144"/>
          <p:cNvGrpSpPr/>
          <p:nvPr/>
        </p:nvGrpSpPr>
        <p:grpSpPr>
          <a:xfrm>
            <a:off x="1195296" y="1905000"/>
            <a:ext cx="1195320" cy="1891821"/>
            <a:chOff x="1195296" y="1905000"/>
            <a:chExt cx="1195320" cy="1891821"/>
          </a:xfrm>
        </p:grpSpPr>
        <p:sp>
          <p:nvSpPr>
            <p:cNvPr id="146" name="Oval 145"/>
            <p:cNvSpPr/>
            <p:nvPr/>
          </p:nvSpPr>
          <p:spPr>
            <a:xfrm>
              <a:off x="1195296" y="1905000"/>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47" name="Oval 146"/>
            <p:cNvSpPr/>
            <p:nvPr/>
          </p:nvSpPr>
          <p:spPr>
            <a:xfrm>
              <a:off x="2162016" y="3541317"/>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148" name="Oval 147"/>
            <p:cNvSpPr/>
            <p:nvPr/>
          </p:nvSpPr>
          <p:spPr>
            <a:xfrm>
              <a:off x="1212056" y="2716296"/>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49" name="Oval 148"/>
            <p:cNvSpPr/>
            <p:nvPr/>
          </p:nvSpPr>
          <p:spPr>
            <a:xfrm>
              <a:off x="1214528" y="3527592"/>
              <a:ext cx="228600" cy="255504"/>
            </a:xfrm>
            <a:prstGeom prst="ellipse">
              <a:avLst/>
            </a:prstGeom>
            <a:noFill/>
            <a:ln w="28575">
              <a:solidFill>
                <a:srgbClr val="FF0000"/>
              </a:solidFill>
            </a:ln>
          </p:spPr>
          <p:txBody>
            <a:bodyPr wrap="square" rtlCol="0" anchor="ctr">
              <a:spAutoFit/>
            </a:bodyPr>
            <a:lstStyle/>
            <a:p>
              <a:pPr algn="l"/>
              <a:endParaRPr lang="en-CA" sz="2400" dirty="0"/>
            </a:p>
          </p:txBody>
        </p:sp>
      </p:grpSp>
      <p:grpSp>
        <p:nvGrpSpPr>
          <p:cNvPr id="155" name="Group 154"/>
          <p:cNvGrpSpPr/>
          <p:nvPr/>
        </p:nvGrpSpPr>
        <p:grpSpPr>
          <a:xfrm>
            <a:off x="1179336" y="1815800"/>
            <a:ext cx="1309821" cy="1994200"/>
            <a:chOff x="1206760" y="1854468"/>
            <a:chExt cx="1309821" cy="1994200"/>
          </a:xfrm>
        </p:grpSpPr>
        <p:sp>
          <p:nvSpPr>
            <p:cNvPr id="156" name="TextBox 155"/>
            <p:cNvSpPr txBox="1"/>
            <p:nvPr/>
          </p:nvSpPr>
          <p:spPr>
            <a:xfrm>
              <a:off x="1210999" y="3466780"/>
              <a:ext cx="370541" cy="369332"/>
            </a:xfrm>
            <a:prstGeom prst="rect">
              <a:avLst/>
            </a:prstGeom>
            <a:noFill/>
          </p:spPr>
          <p:txBody>
            <a:bodyPr wrap="square" rtlCol="0">
              <a:spAutoFit/>
            </a:bodyPr>
            <a:lstStyle/>
            <a:p>
              <a:r>
                <a:rPr lang="en-CA" sz="1800" i="1" dirty="0">
                  <a:solidFill>
                    <a:schemeClr val="bg2"/>
                  </a:solidFill>
                </a:rPr>
                <a:t>0</a:t>
              </a:r>
            </a:p>
          </p:txBody>
        </p:sp>
        <p:sp>
          <p:nvSpPr>
            <p:cNvPr id="157" name="TextBox 156"/>
            <p:cNvSpPr txBox="1"/>
            <p:nvPr/>
          </p:nvSpPr>
          <p:spPr>
            <a:xfrm>
              <a:off x="1210999" y="1854468"/>
              <a:ext cx="370541" cy="369332"/>
            </a:xfrm>
            <a:prstGeom prst="rect">
              <a:avLst/>
            </a:prstGeom>
            <a:noFill/>
          </p:spPr>
          <p:txBody>
            <a:bodyPr wrap="square" rtlCol="0">
              <a:spAutoFit/>
            </a:bodyPr>
            <a:lstStyle/>
            <a:p>
              <a:r>
                <a:rPr lang="en-CA" sz="1800" i="1" dirty="0">
                  <a:solidFill>
                    <a:schemeClr val="bg2"/>
                  </a:solidFill>
                </a:rPr>
                <a:t>1</a:t>
              </a:r>
            </a:p>
          </p:txBody>
        </p:sp>
        <p:sp>
          <p:nvSpPr>
            <p:cNvPr id="158" name="TextBox 157"/>
            <p:cNvSpPr txBox="1"/>
            <p:nvPr/>
          </p:nvSpPr>
          <p:spPr>
            <a:xfrm>
              <a:off x="1206760" y="2657009"/>
              <a:ext cx="370541" cy="369332"/>
            </a:xfrm>
            <a:prstGeom prst="rect">
              <a:avLst/>
            </a:prstGeom>
            <a:noFill/>
          </p:spPr>
          <p:txBody>
            <a:bodyPr wrap="square" rtlCol="0">
              <a:spAutoFit/>
            </a:bodyPr>
            <a:lstStyle/>
            <a:p>
              <a:r>
                <a:rPr lang="en-CA" sz="1800" i="1" dirty="0">
                  <a:solidFill>
                    <a:schemeClr val="bg2"/>
                  </a:solidFill>
                </a:rPr>
                <a:t>1</a:t>
              </a:r>
            </a:p>
          </p:txBody>
        </p:sp>
        <p:sp>
          <p:nvSpPr>
            <p:cNvPr id="159" name="TextBox 158"/>
            <p:cNvSpPr txBox="1"/>
            <p:nvPr/>
          </p:nvSpPr>
          <p:spPr>
            <a:xfrm>
              <a:off x="2146040" y="3479336"/>
              <a:ext cx="370541" cy="369332"/>
            </a:xfrm>
            <a:prstGeom prst="rect">
              <a:avLst/>
            </a:prstGeom>
            <a:noFill/>
          </p:spPr>
          <p:txBody>
            <a:bodyPr wrap="square" rtlCol="0">
              <a:spAutoFit/>
            </a:bodyPr>
            <a:lstStyle/>
            <a:p>
              <a:r>
                <a:rPr lang="en-CA" sz="1800" i="1" dirty="0">
                  <a:solidFill>
                    <a:schemeClr val="bg2"/>
                  </a:solidFill>
                </a:rPr>
                <a:t>1</a:t>
              </a:r>
            </a:p>
          </p:txBody>
        </p:sp>
      </p:grpSp>
    </p:spTree>
    <p:extLst>
      <p:ext uri="{BB962C8B-B14F-4D97-AF65-F5344CB8AC3E}">
        <p14:creationId xmlns:p14="http://schemas.microsoft.com/office/powerpoint/2010/main" val="9087237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3"/>
                                        </p:tgtEl>
                                        <p:attrNameLst>
                                          <p:attrName>style.visibility</p:attrName>
                                        </p:attrNameLst>
                                      </p:cBhvr>
                                      <p:to>
                                        <p:strVal val="visible"/>
                                      </p:to>
                                    </p:set>
                                    <p:anim calcmode="lin" valueType="num">
                                      <p:cBhvr additive="base">
                                        <p:cTn id="11" dur="500" fill="hold"/>
                                        <p:tgtEl>
                                          <p:spTgt spid="103"/>
                                        </p:tgtEl>
                                        <p:attrNameLst>
                                          <p:attrName>ppt_x</p:attrName>
                                        </p:attrNameLst>
                                      </p:cBhvr>
                                      <p:tavLst>
                                        <p:tav tm="0">
                                          <p:val>
                                            <p:strVal val="0-#ppt_w/2"/>
                                          </p:val>
                                        </p:tav>
                                        <p:tav tm="100000">
                                          <p:val>
                                            <p:strVal val="#ppt_x"/>
                                          </p:val>
                                        </p:tav>
                                      </p:tavLst>
                                    </p:anim>
                                    <p:anim calcmode="lin" valueType="num">
                                      <p:cBhvr additive="base">
                                        <p:cTn id="12" dur="500" fill="hold"/>
                                        <p:tgtEl>
                                          <p:spTgt spid="10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500" fill="hold"/>
                                        <p:tgtEl>
                                          <p:spTgt spid="118"/>
                                        </p:tgtEl>
                                        <p:attrNameLst>
                                          <p:attrName>ppt_x</p:attrName>
                                        </p:attrNameLst>
                                      </p:cBhvr>
                                      <p:tavLst>
                                        <p:tav tm="0">
                                          <p:val>
                                            <p:strVal val="0-#ppt_w/2"/>
                                          </p:val>
                                        </p:tav>
                                        <p:tav tm="100000">
                                          <p:val>
                                            <p:strVal val="#ppt_x"/>
                                          </p:val>
                                        </p:tav>
                                      </p:tavLst>
                                    </p:anim>
                                    <p:anim calcmode="lin" valueType="num">
                                      <p:cBhvr additive="base">
                                        <p:cTn id="16" dur="500" fill="hold"/>
                                        <p:tgtEl>
                                          <p:spTgt spid="118"/>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3">
                                            <p:txEl>
                                              <p:pRg st="4" end="4"/>
                                            </p:txEl>
                                          </p:spTgt>
                                        </p:tgtEl>
                                        <p:attrNameLst>
                                          <p:attrName>style.visibility</p:attrName>
                                        </p:attrNameLst>
                                      </p:cBhvr>
                                      <p:to>
                                        <p:strVal val="visible"/>
                                      </p:to>
                                    </p:set>
                                    <p:anim calcmode="lin" valueType="num">
                                      <p:cBhvr additive="base">
                                        <p:cTn id="21" dur="500" fill="hold"/>
                                        <p:tgtEl>
                                          <p:spTgt spid="53">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3">
                                            <p:txEl>
                                              <p:pRg st="4" end="4"/>
                                            </p:txEl>
                                          </p:spTgt>
                                        </p:tgtEl>
                                        <p:attrNameLst>
                                          <p:attrName>ppt_y</p:attrName>
                                        </p:attrNameLst>
                                      </p:cBhvr>
                                      <p:tavLst>
                                        <p:tav tm="0">
                                          <p:val>
                                            <p:strVal val="#ppt_y"/>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103"/>
                                        </p:tgtEl>
                                        <p:attrNameLst>
                                          <p:attrName>style.visibility</p:attrName>
                                        </p:attrNameLst>
                                      </p:cBhvr>
                                      <p:to>
                                        <p:strVal val="hidden"/>
                                      </p:to>
                                    </p:set>
                                  </p:childTnLst>
                                </p:cTn>
                              </p:par>
                              <p:par>
                                <p:cTn id="25" presetID="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0-#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3">
                                            <p:txEl>
                                              <p:pRg st="5" end="5"/>
                                            </p:txEl>
                                          </p:spTgt>
                                        </p:tgtEl>
                                        <p:attrNameLst>
                                          <p:attrName>style.visibility</p:attrName>
                                        </p:attrNameLst>
                                      </p:cBhvr>
                                      <p:to>
                                        <p:strVal val="visible"/>
                                      </p:to>
                                    </p:set>
                                    <p:anim calcmode="lin" valueType="num">
                                      <p:cBhvr additive="base">
                                        <p:cTn id="33" dur="500" fill="hold"/>
                                        <p:tgtEl>
                                          <p:spTgt spid="53">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3">
                                            <p:txEl>
                                              <p:pRg st="5" end="5"/>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55"/>
                                        </p:tgtEl>
                                        <p:attrNameLst>
                                          <p:attrName>style.visibility</p:attrName>
                                        </p:attrNameLst>
                                      </p:cBhvr>
                                      <p:to>
                                        <p:strVal val="visible"/>
                                      </p:to>
                                    </p:set>
                                    <p:anim calcmode="lin" valueType="num">
                                      <p:cBhvr additive="base">
                                        <p:cTn id="37" dur="500" fill="hold"/>
                                        <p:tgtEl>
                                          <p:spTgt spid="155"/>
                                        </p:tgtEl>
                                        <p:attrNameLst>
                                          <p:attrName>ppt_x</p:attrName>
                                        </p:attrNameLst>
                                      </p:cBhvr>
                                      <p:tavLst>
                                        <p:tav tm="0">
                                          <p:val>
                                            <p:strVal val="0-#ppt_w/2"/>
                                          </p:val>
                                        </p:tav>
                                        <p:tav tm="100000">
                                          <p:val>
                                            <p:strVal val="#ppt_x"/>
                                          </p:val>
                                        </p:tav>
                                      </p:tavLst>
                                    </p:anim>
                                    <p:anim calcmode="lin" valueType="num">
                                      <p:cBhvr additive="base">
                                        <p:cTn id="38" dur="500" fill="hold"/>
                                        <p:tgtEl>
                                          <p:spTgt spid="1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3" grpId="1" animBg="1"/>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5" name="Group 4"/>
          <p:cNvGrpSpPr/>
          <p:nvPr/>
        </p:nvGrpSpPr>
        <p:grpSpPr>
          <a:xfrm>
            <a:off x="3200400" y="609600"/>
            <a:ext cx="2880000" cy="2384812"/>
            <a:chOff x="3200400" y="3842990"/>
            <a:chExt cx="2880000" cy="2384812"/>
          </a:xfrm>
        </p:grpSpPr>
        <p:pic>
          <p:nvPicPr>
            <p:cNvPr id="4104" name="Picture 8"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00400" y="3842990"/>
              <a:ext cx="2880000" cy="1620000"/>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276600" y="5396805"/>
              <a:ext cx="2590800" cy="830997"/>
            </a:xfrm>
            <a:prstGeom prst="rect">
              <a:avLst/>
            </a:prstGeom>
          </p:spPr>
          <p:txBody>
            <a:bodyPr wrap="square">
              <a:spAutoFit/>
            </a:bodyPr>
            <a:lstStyle/>
            <a:p>
              <a:pPr algn="ctr"/>
              <a:r>
                <a:rPr lang="en-US" sz="2400" dirty="0">
                  <a:cs typeface="Times New Roman" panose="02020603050405020304" pitchFamily="18" charset="0"/>
                </a:rPr>
                <a:t>2011 IBM's Watson wins Jeopardy! </a:t>
              </a:r>
              <a:endParaRPr lang="en-CA" sz="2400" dirty="0">
                <a:cs typeface="Times New Roman" panose="02020603050405020304" pitchFamily="18" charset="0"/>
              </a:endParaRPr>
            </a:p>
          </p:txBody>
        </p:sp>
      </p:grpSp>
      <p:grpSp>
        <p:nvGrpSpPr>
          <p:cNvPr id="4" name="Group 3"/>
          <p:cNvGrpSpPr/>
          <p:nvPr/>
        </p:nvGrpSpPr>
        <p:grpSpPr>
          <a:xfrm>
            <a:off x="168000" y="692851"/>
            <a:ext cx="2880000" cy="2431349"/>
            <a:chOff x="168000" y="3809848"/>
            <a:chExt cx="2880000" cy="2431349"/>
          </a:xfrm>
        </p:grpSpPr>
        <p:pic>
          <p:nvPicPr>
            <p:cNvPr id="4100" name="Picture 4" descr="Image result for artificial intelligence accelerato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8000" y="3809848"/>
              <a:ext cx="2880000" cy="1627827"/>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228600" y="5410200"/>
              <a:ext cx="2590800" cy="830997"/>
            </a:xfrm>
            <a:prstGeom prst="rect">
              <a:avLst/>
            </a:prstGeom>
          </p:spPr>
          <p:txBody>
            <a:bodyPr wrap="square">
              <a:spAutoFit/>
            </a:bodyPr>
            <a:lstStyle/>
            <a:p>
              <a:pPr algn="ctr"/>
              <a:r>
                <a:rPr lang="en-US" sz="2400" dirty="0">
                  <a:cs typeface="Times New Roman" panose="02020603050405020304" pitchFamily="18" charset="0"/>
                </a:rPr>
                <a:t>1996 Deep Blue wins chess </a:t>
              </a:r>
              <a:endParaRPr lang="en-CA" sz="2400" dirty="0">
                <a:cs typeface="Times New Roman" panose="02020603050405020304" pitchFamily="18" charset="0"/>
              </a:endParaRPr>
            </a:p>
          </p:txBody>
        </p:sp>
      </p:grpSp>
      <p:pic>
        <p:nvPicPr>
          <p:cNvPr id="4102" name="Picture 6" descr="Related image"/>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6248400" y="618184"/>
            <a:ext cx="2819400" cy="1524000"/>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Image result for ibm watson debat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52400" y="3289378"/>
            <a:ext cx="2815427" cy="1587422"/>
          </a:xfrm>
          <a:prstGeom prst="rect">
            <a:avLst/>
          </a:prstGeom>
          <a:noFill/>
          <a:extLst>
            <a:ext uri="{909E8E84-426E-40DD-AFC4-6F175D3DCCD1}">
              <a14:hiddenFill xmlns:a14="http://schemas.microsoft.com/office/drawing/2010/main">
                <a:solidFill>
                  <a:srgbClr val="FFFFFF"/>
                </a:solidFill>
              </a14:hiddenFill>
            </a:ext>
          </a:extLst>
        </p:spPr>
      </p:pic>
      <p:sp>
        <p:nvSpPr>
          <p:cNvPr id="19" name="Content Placeholder 2"/>
          <p:cNvSpPr txBox="1">
            <a:spLocks/>
          </p:cNvSpPr>
          <p:nvPr/>
        </p:nvSpPr>
        <p:spPr bwMode="auto">
          <a:xfrm>
            <a:off x="6096000" y="2209801"/>
            <a:ext cx="3124200" cy="533399"/>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65088" lvl="1" indent="0" algn="ctr" eaLnBrk="1" hangingPunct="1">
              <a:buNone/>
              <a:defRPr/>
            </a:pPr>
            <a:r>
              <a:rPr lang="en-US" sz="2400" kern="0" dirty="0">
                <a:latin typeface="Times New Roman" panose="02020603050405020304" pitchFamily="18" charset="0"/>
                <a:cs typeface="Times New Roman" panose="02020603050405020304" pitchFamily="18" charset="0"/>
              </a:rPr>
              <a:t>2015 </a:t>
            </a:r>
            <a:r>
              <a:rPr lang="en-US" sz="2400" dirty="0" err="1">
                <a:latin typeface="Times New Roman" panose="02020603050405020304" pitchFamily="18" charset="0"/>
                <a:cs typeface="Times New Roman" panose="02020603050405020304" pitchFamily="18" charset="0"/>
              </a:rPr>
              <a:t>AlphaGo</a:t>
            </a:r>
            <a:endParaRPr lang="en-US" sz="2400" kern="0" dirty="0">
              <a:latin typeface="Times New Roman" panose="02020603050405020304" pitchFamily="18" charset="0"/>
              <a:cs typeface="Times New Roman" panose="02020603050405020304" pitchFamily="18" charset="0"/>
            </a:endParaRPr>
          </a:p>
        </p:txBody>
      </p:sp>
      <p:sp>
        <p:nvSpPr>
          <p:cNvPr id="21" name="Rectangle 20"/>
          <p:cNvSpPr/>
          <p:nvPr/>
        </p:nvSpPr>
        <p:spPr>
          <a:xfrm>
            <a:off x="152400" y="4971054"/>
            <a:ext cx="3200400" cy="1938992"/>
          </a:xfrm>
          <a:prstGeom prst="rect">
            <a:avLst/>
          </a:prstGeom>
        </p:spPr>
        <p:txBody>
          <a:bodyPr wrap="square">
            <a:spAutoFit/>
          </a:bodyPr>
          <a:lstStyle/>
          <a:p>
            <a:pPr algn="ctr"/>
            <a:r>
              <a:rPr lang="en-US" sz="2400" dirty="0">
                <a:cs typeface="Times New Roman" panose="02020603050405020304" pitchFamily="18" charset="0"/>
              </a:rPr>
              <a:t>2018 IBM Debater</a:t>
            </a:r>
          </a:p>
          <a:p>
            <a:pPr algn="ctr"/>
            <a:r>
              <a:rPr lang="en-US" sz="2400" dirty="0">
                <a:cs typeface="Times New Roman" panose="02020603050405020304" pitchFamily="18" charset="0"/>
              </a:rPr>
              <a:t>Great at finding arguments in data base</a:t>
            </a:r>
          </a:p>
          <a:p>
            <a:pPr algn="ctr"/>
            <a:r>
              <a:rPr lang="en-US" sz="2400" dirty="0">
                <a:solidFill>
                  <a:srgbClr val="FF0000"/>
                </a:solidFill>
                <a:cs typeface="Times New Roman" panose="02020603050405020304" pitchFamily="18" charset="0"/>
              </a:rPr>
              <a:t>Poor at responding to complex argument</a:t>
            </a:r>
            <a:endParaRPr lang="en-CA" sz="2400" dirty="0">
              <a:solidFill>
                <a:srgbClr val="FF0000"/>
              </a:solidFill>
              <a:cs typeface="Times New Roman" panose="02020603050405020304" pitchFamily="18" charset="0"/>
            </a:endParaRPr>
          </a:p>
        </p:txBody>
      </p:sp>
      <p:grpSp>
        <p:nvGrpSpPr>
          <p:cNvPr id="3" name="Group 2"/>
          <p:cNvGrpSpPr/>
          <p:nvPr/>
        </p:nvGrpSpPr>
        <p:grpSpPr>
          <a:xfrm>
            <a:off x="2971800" y="3211344"/>
            <a:ext cx="3200400" cy="2093129"/>
            <a:chOff x="2971800" y="3211344"/>
            <a:chExt cx="3200400" cy="2093129"/>
          </a:xfrm>
        </p:grpSpPr>
        <p:pic>
          <p:nvPicPr>
            <p:cNvPr id="9218" name="Picture 2" descr="https://media.wired.com/photos/5c4a2a2db6726f3dc8ce5d84/master/w_1303,c_limit/Starcraft-Inline.jp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00400" y="3211344"/>
              <a:ext cx="2825102" cy="158925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2971800" y="4842808"/>
              <a:ext cx="3200400" cy="461665"/>
            </a:xfrm>
            <a:prstGeom prst="rect">
              <a:avLst/>
            </a:prstGeom>
          </p:spPr>
          <p:txBody>
            <a:bodyPr wrap="square">
              <a:spAutoFit/>
            </a:bodyPr>
            <a:lstStyle/>
            <a:p>
              <a:pPr algn="ctr"/>
              <a:r>
                <a:rPr lang="en-US" sz="2400" dirty="0">
                  <a:cs typeface="Times New Roman" panose="02020603050405020304" pitchFamily="18" charset="0"/>
                </a:rPr>
                <a:t>2018 win at Starcraft2</a:t>
              </a:r>
            </a:p>
          </p:txBody>
        </p:sp>
      </p:grpSp>
      <p:sp>
        <p:nvSpPr>
          <p:cNvPr id="23" name="Rectangle 22"/>
          <p:cNvSpPr/>
          <p:nvPr/>
        </p:nvSpPr>
        <p:spPr>
          <a:xfrm>
            <a:off x="2971800" y="5253335"/>
            <a:ext cx="3200400" cy="830997"/>
          </a:xfrm>
          <a:prstGeom prst="rect">
            <a:avLst/>
          </a:prstGeom>
        </p:spPr>
        <p:txBody>
          <a:bodyPr wrap="square">
            <a:spAutoFit/>
          </a:bodyPr>
          <a:lstStyle/>
          <a:p>
            <a:pPr algn="ctr"/>
            <a:r>
              <a:rPr lang="en-US" sz="2400" dirty="0">
                <a:cs typeface="Times New Roman" panose="02020603050405020304" pitchFamily="18" charset="0"/>
              </a:rPr>
              <a:t>Real time decision making.</a:t>
            </a:r>
          </a:p>
        </p:txBody>
      </p:sp>
      <p:pic>
        <p:nvPicPr>
          <p:cNvPr id="8" name="Picture 2" descr="DeepMind's AlphaFold 2 Explained! AI Breakthrough in Protein Folding! What  we know (&amp; what we don't) - YouTube">
            <a:extLst>
              <a:ext uri="{FF2B5EF4-FFF2-40B4-BE49-F238E27FC236}">
                <a16:creationId xmlns:a16="http://schemas.microsoft.com/office/drawing/2014/main" id="{E7616DA6-88CA-47F1-87A1-AB8A37BF6ED0}"/>
              </a:ext>
            </a:extLst>
          </p:cNvPr>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76493" y="3222465"/>
            <a:ext cx="2825346" cy="1589257"/>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a:extLst>
              <a:ext uri="{FF2B5EF4-FFF2-40B4-BE49-F238E27FC236}">
                <a16:creationId xmlns:a16="http://schemas.microsoft.com/office/drawing/2014/main" id="{43DE587F-B5D5-4F72-B73B-96AA08DC83D0}"/>
              </a:ext>
            </a:extLst>
          </p:cNvPr>
          <p:cNvSpPr/>
          <p:nvPr/>
        </p:nvSpPr>
        <p:spPr>
          <a:xfrm>
            <a:off x="6082047" y="4908687"/>
            <a:ext cx="3061953" cy="830997"/>
          </a:xfrm>
          <a:prstGeom prst="rect">
            <a:avLst/>
          </a:prstGeom>
        </p:spPr>
        <p:txBody>
          <a:bodyPr wrap="square">
            <a:spAutoFit/>
          </a:bodyPr>
          <a:lstStyle/>
          <a:p>
            <a:pPr algn="ctr"/>
            <a:r>
              <a:rPr lang="en-US" sz="2400" dirty="0">
                <a:cs typeface="Times New Roman" panose="02020603050405020304" pitchFamily="18" charset="0"/>
              </a:rPr>
              <a:t>2020 determining how a given protein folds</a:t>
            </a:r>
          </a:p>
        </p:txBody>
      </p:sp>
      <p:sp>
        <p:nvSpPr>
          <p:cNvPr id="25" name="Rectangle 24">
            <a:extLst>
              <a:ext uri="{FF2B5EF4-FFF2-40B4-BE49-F238E27FC236}">
                <a16:creationId xmlns:a16="http://schemas.microsoft.com/office/drawing/2014/main" id="{194FD6DD-0912-4F7F-AF11-19F2972BCDFA}"/>
              </a:ext>
            </a:extLst>
          </p:cNvPr>
          <p:cNvSpPr/>
          <p:nvPr/>
        </p:nvSpPr>
        <p:spPr>
          <a:xfrm>
            <a:off x="6134637" y="5689242"/>
            <a:ext cx="3061953" cy="1200329"/>
          </a:xfrm>
          <a:prstGeom prst="rect">
            <a:avLst/>
          </a:prstGeom>
        </p:spPr>
        <p:txBody>
          <a:bodyPr wrap="square">
            <a:spAutoFit/>
          </a:bodyPr>
          <a:lstStyle/>
          <a:p>
            <a:pPr algn="ctr"/>
            <a:r>
              <a:rPr lang="en-US" sz="2400" dirty="0">
                <a:cs typeface="Times New Roman" panose="02020603050405020304" pitchFamily="18" charset="0"/>
              </a:rPr>
              <a:t>Extremely important for understand how the protean functions.</a:t>
            </a:r>
          </a:p>
        </p:txBody>
      </p:sp>
    </p:spTree>
    <p:extLst>
      <p:ext uri="{BB962C8B-B14F-4D97-AF65-F5344CB8AC3E}">
        <p14:creationId xmlns:p14="http://schemas.microsoft.com/office/powerpoint/2010/main" val="12381151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122"/>
                                        </p:tgtEl>
                                        <p:attrNameLst>
                                          <p:attrName>style.visibility</p:attrName>
                                        </p:attrNameLst>
                                      </p:cBhvr>
                                      <p:to>
                                        <p:strVal val="visible"/>
                                      </p:to>
                                    </p:set>
                                    <p:anim calcmode="lin" valueType="num">
                                      <p:cBhvr additive="base">
                                        <p:cTn id="7" dur="500" fill="hold"/>
                                        <p:tgtEl>
                                          <p:spTgt spid="5122"/>
                                        </p:tgtEl>
                                        <p:attrNameLst>
                                          <p:attrName>ppt_x</p:attrName>
                                        </p:attrNameLst>
                                      </p:cBhvr>
                                      <p:tavLst>
                                        <p:tav tm="0">
                                          <p:val>
                                            <p:strVal val="#ppt_x"/>
                                          </p:val>
                                        </p:tav>
                                        <p:tav tm="100000">
                                          <p:val>
                                            <p:strVal val="#ppt_x"/>
                                          </p:val>
                                        </p:tav>
                                      </p:tavLst>
                                    </p:anim>
                                    <p:anim calcmode="lin" valueType="num">
                                      <p:cBhvr additive="base">
                                        <p:cTn id="8" dur="500" fill="hold"/>
                                        <p:tgtEl>
                                          <p:spTgt spid="512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1">
                                            <p:txEl>
                                              <p:pRg st="0" end="0"/>
                                            </p:txEl>
                                          </p:spTgt>
                                        </p:tgtEl>
                                        <p:attrNameLst>
                                          <p:attrName>style.visibility</p:attrName>
                                        </p:attrNameLst>
                                      </p:cBhvr>
                                      <p:to>
                                        <p:strVal val="visible"/>
                                      </p:to>
                                    </p:set>
                                    <p:anim calcmode="lin" valueType="num">
                                      <p:cBhvr additive="base">
                                        <p:cTn id="11" dur="500" fill="hold"/>
                                        <p:tgtEl>
                                          <p:spTgt spid="2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1">
                                            <p:txEl>
                                              <p:pRg st="1" end="1"/>
                                            </p:txEl>
                                          </p:spTgt>
                                        </p:tgtEl>
                                        <p:attrNameLst>
                                          <p:attrName>style.visibility</p:attrName>
                                        </p:attrNameLst>
                                      </p:cBhvr>
                                      <p:to>
                                        <p:strVal val="visible"/>
                                      </p:to>
                                    </p:set>
                                    <p:anim calcmode="lin" valueType="num">
                                      <p:cBhvr additive="base">
                                        <p:cTn id="17" dur="500" fill="hold"/>
                                        <p:tgtEl>
                                          <p:spTgt spid="2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1">
                                            <p:txEl>
                                              <p:pRg st="2" end="2"/>
                                            </p:txEl>
                                          </p:spTgt>
                                        </p:tgtEl>
                                        <p:attrNameLst>
                                          <p:attrName>style.visibility</p:attrName>
                                        </p:attrNameLst>
                                      </p:cBhvr>
                                      <p:to>
                                        <p:strVal val="visible"/>
                                      </p:to>
                                    </p:set>
                                    <p:anim calcmode="lin" valueType="num">
                                      <p:cBhvr additive="base">
                                        <p:cTn id="23" dur="500" fill="hold"/>
                                        <p:tgtEl>
                                          <p:spTgt spid="21">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2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23"/>
                                        </p:tgtEl>
                                        <p:attrNameLst>
                                          <p:attrName>style.visibility</p:attrName>
                                        </p:attrNameLst>
                                      </p:cBhvr>
                                      <p:to>
                                        <p:strVal val="visible"/>
                                      </p:to>
                                    </p:set>
                                    <p:anim calcmode="lin" valueType="num">
                                      <p:cBhvr additive="base">
                                        <p:cTn id="35" dur="500" fill="hold"/>
                                        <p:tgtEl>
                                          <p:spTgt spid="23"/>
                                        </p:tgtEl>
                                        <p:attrNameLst>
                                          <p:attrName>ppt_x</p:attrName>
                                        </p:attrNameLst>
                                      </p:cBhvr>
                                      <p:tavLst>
                                        <p:tav tm="0">
                                          <p:val>
                                            <p:strVal val="#ppt_x"/>
                                          </p:val>
                                        </p:tav>
                                        <p:tav tm="100000">
                                          <p:val>
                                            <p:strVal val="#ppt_x"/>
                                          </p:val>
                                        </p:tav>
                                      </p:tavLst>
                                    </p:anim>
                                    <p:anim calcmode="lin" valueType="num">
                                      <p:cBhvr additive="base">
                                        <p:cTn id="3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gtEl>
                                        <p:attrNameLst>
                                          <p:attrName>style.visibility</p:attrName>
                                        </p:attrNameLst>
                                      </p:cBhvr>
                                      <p:to>
                                        <p:strVal val="visible"/>
                                      </p:to>
                                    </p:set>
                                    <p:anim calcmode="lin" valueType="num">
                                      <p:cBhvr additive="base">
                                        <p:cTn id="41" dur="500" fill="hold"/>
                                        <p:tgtEl>
                                          <p:spTgt spid="8"/>
                                        </p:tgtEl>
                                        <p:attrNameLst>
                                          <p:attrName>ppt_x</p:attrName>
                                        </p:attrNameLst>
                                      </p:cBhvr>
                                      <p:tavLst>
                                        <p:tav tm="0">
                                          <p:val>
                                            <p:strVal val="#ppt_x"/>
                                          </p:val>
                                        </p:tav>
                                        <p:tav tm="100000">
                                          <p:val>
                                            <p:strVal val="#ppt_x"/>
                                          </p:val>
                                        </p:tav>
                                      </p:tavLst>
                                    </p:anim>
                                    <p:anim calcmode="lin" valueType="num">
                                      <p:cBhvr additive="base">
                                        <p:cTn id="42" dur="500" fill="hold"/>
                                        <p:tgtEl>
                                          <p:spTgt spid="8"/>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25"/>
                                        </p:tgtEl>
                                        <p:attrNameLst>
                                          <p:attrName>style.visibility</p:attrName>
                                        </p:attrNameLst>
                                      </p:cBhvr>
                                      <p:to>
                                        <p:strVal val="visible"/>
                                      </p:to>
                                    </p:set>
                                    <p:anim calcmode="lin" valueType="num">
                                      <p:cBhvr additive="base">
                                        <p:cTn id="51" dur="500" fill="hold"/>
                                        <p:tgtEl>
                                          <p:spTgt spid="25"/>
                                        </p:tgtEl>
                                        <p:attrNameLst>
                                          <p:attrName>ppt_x</p:attrName>
                                        </p:attrNameLst>
                                      </p:cBhvr>
                                      <p:tavLst>
                                        <p:tav tm="0">
                                          <p:val>
                                            <p:strVal val="#ppt_x"/>
                                          </p:val>
                                        </p:tav>
                                        <p:tav tm="100000">
                                          <p:val>
                                            <p:strVal val="#ppt_x"/>
                                          </p:val>
                                        </p:tav>
                                      </p:tavLst>
                                    </p:anim>
                                    <p:anim calcmode="lin" valueType="num">
                                      <p:cBhvr additive="base">
                                        <p:cTn id="5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Lst>
  </p:timing>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4" name="Oval 23"/>
          <p:cNvSpPr/>
          <p:nvPr/>
        </p:nvSpPr>
        <p:spPr>
          <a:xfrm>
            <a:off x="4987368" y="18360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5" name="Oval 24"/>
          <p:cNvSpPr/>
          <p:nvPr/>
        </p:nvSpPr>
        <p:spPr>
          <a:xfrm>
            <a:off x="5731440" y="184922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6" name="Oval 25"/>
          <p:cNvSpPr/>
          <p:nvPr/>
        </p:nvSpPr>
        <p:spPr>
          <a:xfrm>
            <a:off x="6469536" y="182731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8" name="Oval 27"/>
          <p:cNvSpPr/>
          <p:nvPr/>
        </p:nvSpPr>
        <p:spPr>
          <a:xfrm>
            <a:off x="4987368" y="224548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9" name="Oval 28"/>
          <p:cNvSpPr/>
          <p:nvPr/>
        </p:nvSpPr>
        <p:spPr>
          <a:xfrm>
            <a:off x="5731440" y="2258621"/>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0" name="Oval 29"/>
          <p:cNvSpPr/>
          <p:nvPr/>
        </p:nvSpPr>
        <p:spPr>
          <a:xfrm>
            <a:off x="6469536" y="223670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2" name="Oval 31"/>
          <p:cNvSpPr/>
          <p:nvPr/>
        </p:nvSpPr>
        <p:spPr>
          <a:xfrm>
            <a:off x="4987368" y="266084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3" name="Oval 32"/>
          <p:cNvSpPr/>
          <p:nvPr/>
        </p:nvSpPr>
        <p:spPr>
          <a:xfrm>
            <a:off x="5731440" y="2673989"/>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4" name="Oval 33"/>
          <p:cNvSpPr/>
          <p:nvPr/>
        </p:nvSpPr>
        <p:spPr>
          <a:xfrm>
            <a:off x="6469536" y="26520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6" name="Oval 35"/>
          <p:cNvSpPr/>
          <p:nvPr/>
        </p:nvSpPr>
        <p:spPr>
          <a:xfrm>
            <a:off x="4987368" y="307621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7" name="Oval 36"/>
          <p:cNvSpPr/>
          <p:nvPr/>
        </p:nvSpPr>
        <p:spPr>
          <a:xfrm>
            <a:off x="5731440" y="3089357"/>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38" name="Oval 37"/>
          <p:cNvSpPr/>
          <p:nvPr/>
        </p:nvSpPr>
        <p:spPr>
          <a:xfrm>
            <a:off x="6469536" y="3067440"/>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0" name="Oval 39"/>
          <p:cNvSpPr/>
          <p:nvPr/>
        </p:nvSpPr>
        <p:spPr>
          <a:xfrm>
            <a:off x="4987368" y="349158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1" name="Oval 40"/>
          <p:cNvSpPr/>
          <p:nvPr/>
        </p:nvSpPr>
        <p:spPr>
          <a:xfrm>
            <a:off x="5731440" y="350472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2" name="Oval 41"/>
          <p:cNvSpPr/>
          <p:nvPr/>
        </p:nvSpPr>
        <p:spPr>
          <a:xfrm>
            <a:off x="6469536" y="348280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8" name="Oval 47"/>
          <p:cNvSpPr/>
          <p:nvPr/>
        </p:nvSpPr>
        <p:spPr>
          <a:xfrm>
            <a:off x="4987368" y="4286464"/>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49" name="Oval 48"/>
          <p:cNvSpPr/>
          <p:nvPr/>
        </p:nvSpPr>
        <p:spPr>
          <a:xfrm>
            <a:off x="5731440" y="4299605"/>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50" name="Oval 49"/>
          <p:cNvSpPr/>
          <p:nvPr/>
        </p:nvSpPr>
        <p:spPr>
          <a:xfrm>
            <a:off x="6469536" y="4277688"/>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3" name="Text Box 33"/>
          <p:cNvSpPr txBox="1">
            <a:spLocks noChangeArrowheads="1"/>
          </p:cNvSpPr>
          <p:nvPr/>
        </p:nvSpPr>
        <p:spPr bwMode="auto">
          <a:xfrm>
            <a:off x="-266700" y="4222439"/>
            <a:ext cx="9677400"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66FF33"/>
                </a:solidFill>
                <a:latin typeface="Times New Roman" pitchFamily="18" charset="0"/>
              </a:rPr>
              <a:t>Output 6: </a:t>
            </a:r>
          </a:p>
          <a:p>
            <a:pPr>
              <a:spcBef>
                <a:spcPct val="0"/>
              </a:spcBef>
            </a:pPr>
            <a:endParaRPr lang="en-CA" altLang="en-US" sz="2800" i="1" dirty="0">
              <a:latin typeface="Times New Roman" pitchFamily="18" charset="0"/>
            </a:endParaRP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endParaRPr lang="en-CA" altLang="en-US" sz="2800" dirty="0">
              <a:latin typeface="Times New Roman" pitchFamily="18" charset="0"/>
            </a:endParaRPr>
          </a:p>
          <a:p>
            <a:pPr marL="457200" indent="-457200">
              <a:spcBef>
                <a:spcPct val="0"/>
              </a:spcBef>
              <a:buFont typeface="Arial" panose="020B0604020202020204" pitchFamily="34" charset="0"/>
              <a:buChar char="•"/>
            </a:pPr>
            <a:r>
              <a:rPr lang="en-CA" altLang="en-US" sz="2800" i="1" dirty="0">
                <a:latin typeface="Times New Roman" pitchFamily="18" charset="0"/>
              </a:rPr>
              <a:t>z = 2 x</a:t>
            </a:r>
            <a:r>
              <a:rPr lang="en-CA" altLang="en-US" sz="2800" i="1" baseline="-25000" dirty="0">
                <a:latin typeface="Times New Roman" pitchFamily="18" charset="0"/>
              </a:rPr>
              <a:t>1</a:t>
            </a:r>
            <a:r>
              <a:rPr lang="en-CA" altLang="en-US" sz="2800" i="1" dirty="0">
                <a:latin typeface="Times New Roman" pitchFamily="18" charset="0"/>
              </a:rPr>
              <a:t> + 2 x</a:t>
            </a:r>
            <a:r>
              <a:rPr lang="en-CA" altLang="en-US" sz="2800" i="1" baseline="-25000" dirty="0">
                <a:latin typeface="Times New Roman" pitchFamily="18" charset="0"/>
              </a:rPr>
              <a:t>2</a:t>
            </a:r>
            <a:r>
              <a:rPr lang="en-CA" altLang="en-US" sz="2800" i="1" dirty="0">
                <a:latin typeface="Times New Roman" pitchFamily="18" charset="0"/>
              </a:rPr>
              <a:t> - 2 x</a:t>
            </a:r>
            <a:r>
              <a:rPr lang="en-CA" altLang="en-US" sz="2800" i="1" baseline="-25000" dirty="0">
                <a:latin typeface="Times New Roman" pitchFamily="18" charset="0"/>
              </a:rPr>
              <a:t>3</a:t>
            </a:r>
            <a:r>
              <a:rPr lang="en-CA" altLang="en-US" sz="2800" i="1" dirty="0">
                <a:latin typeface="Times New Roman" pitchFamily="18" charset="0"/>
              </a:rPr>
              <a:t>  </a:t>
            </a:r>
            <a:r>
              <a:rPr lang="en-CA" altLang="en-US" sz="2800" i="1" dirty="0">
                <a:solidFill>
                  <a:srgbClr val="00FFFF"/>
                </a:solidFill>
                <a:latin typeface="Times New Roman" pitchFamily="18" charset="0"/>
              </a:rPr>
              <a:t>– 3 </a:t>
            </a:r>
          </a:p>
          <a:p>
            <a:pPr>
              <a:spcBef>
                <a:spcPct val="0"/>
              </a:spcBef>
            </a:pPr>
            <a:r>
              <a:rPr lang="en-CA" altLang="en-US" sz="2400" i="1" dirty="0">
                <a:latin typeface="Times New Roman" pitchFamily="18" charset="0"/>
              </a:rPr>
              <a:t>   </a:t>
            </a:r>
            <a:r>
              <a:rPr lang="en-CA" altLang="en-US" sz="2000" i="1" dirty="0">
                <a:latin typeface="Times New Roman" pitchFamily="18" charset="0"/>
              </a:rPr>
              <a:t>  -</a:t>
            </a:r>
            <a:r>
              <a:rPr lang="en-CA" altLang="en-US" sz="2800" i="1" dirty="0">
                <a:latin typeface="Times New Roman" pitchFamily="18" charset="0"/>
              </a:rPr>
              <a:t>1 =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rPr>
              <a:t>1  + 2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a:t>
            </a:r>
            <a:r>
              <a:rPr lang="en-CA" altLang="en-US" sz="2800" i="1" dirty="0">
                <a:latin typeface="Times New Roman" pitchFamily="18" charset="0"/>
              </a:rPr>
              <a:t> </a:t>
            </a:r>
            <a:r>
              <a:rPr lang="en-CA" altLang="en-US" sz="2000" i="1" dirty="0">
                <a:latin typeface="Times New Roman" pitchFamily="18" charset="0"/>
              </a:rPr>
              <a:t> </a:t>
            </a:r>
            <a:r>
              <a:rPr lang="en-CA" altLang="en-US" sz="2800" i="1" dirty="0">
                <a:latin typeface="Times New Roman" pitchFamily="18" charset="0"/>
              </a:rPr>
              <a:t>- 2</a:t>
            </a:r>
            <a:r>
              <a:rPr lang="en-CA" altLang="en-US" sz="1800" i="1" dirty="0">
                <a:latin typeface="Times New Roman" pitchFamily="18" charset="0"/>
                <a:sym typeface="Symbol" panose="05050102010706020507" pitchFamily="18" charset="2"/>
              </a:rPr>
              <a:t></a:t>
            </a:r>
            <a:r>
              <a:rPr lang="en-CA" altLang="en-US" sz="2800" i="1" dirty="0">
                <a:latin typeface="Times New Roman" pitchFamily="18" charset="0"/>
                <a:sym typeface="Symbol" panose="05050102010706020507" pitchFamily="18" charset="2"/>
              </a:rPr>
              <a:t>0</a:t>
            </a:r>
            <a:r>
              <a:rPr lang="en-CA" altLang="en-US" sz="2400" i="1" dirty="0">
                <a:latin typeface="Times New Roman" pitchFamily="18" charset="0"/>
              </a:rPr>
              <a:t>  </a:t>
            </a:r>
            <a:r>
              <a:rPr lang="en-CA" altLang="en-US" sz="2800" i="1" dirty="0">
                <a:latin typeface="Times New Roman" pitchFamily="18" charset="0"/>
              </a:rPr>
              <a:t> </a:t>
            </a:r>
            <a:r>
              <a:rPr lang="en-CA" altLang="en-US" sz="2800" i="1" dirty="0">
                <a:solidFill>
                  <a:srgbClr val="00FFFF"/>
                </a:solidFill>
                <a:latin typeface="Times New Roman" pitchFamily="18" charset="0"/>
              </a:rPr>
              <a:t>– 3 </a:t>
            </a:r>
          </a:p>
          <a:p>
            <a:pPr marL="457200" indent="-457200">
              <a:spcBef>
                <a:spcPct val="0"/>
              </a:spcBef>
              <a:buFont typeface="Arial" panose="020B0604020202020204" pitchFamily="34" charset="0"/>
              <a:buChar char="•"/>
            </a:pPr>
            <a:endParaRPr lang="en-CA" altLang="en-US" sz="2800" i="1" dirty="0">
              <a:solidFill>
                <a:srgbClr val="00FFFF"/>
              </a:solidFill>
              <a:latin typeface="Times New Roman" pitchFamily="18" charset="0"/>
            </a:endParaRPr>
          </a:p>
        </p:txBody>
      </p:sp>
      <p:grpSp>
        <p:nvGrpSpPr>
          <p:cNvPr id="2" name="Group 1"/>
          <p:cNvGrpSpPr/>
          <p:nvPr/>
        </p:nvGrpSpPr>
        <p:grpSpPr>
          <a:xfrm>
            <a:off x="4987368" y="3809999"/>
            <a:ext cx="4004232" cy="482617"/>
            <a:chOff x="4987368" y="3809999"/>
            <a:chExt cx="4004232" cy="482617"/>
          </a:xfrm>
        </p:grpSpPr>
        <p:sp>
          <p:nvSpPr>
            <p:cNvPr id="44" name="Oval 43"/>
            <p:cNvSpPr/>
            <p:nvPr/>
          </p:nvSpPr>
          <p:spPr>
            <a:xfrm>
              <a:off x="4987368" y="3906952"/>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5" name="Oval 44"/>
            <p:cNvSpPr/>
            <p:nvPr/>
          </p:nvSpPr>
          <p:spPr>
            <a:xfrm>
              <a:off x="5731440" y="3920093"/>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46" name="Oval 45"/>
            <p:cNvSpPr/>
            <p:nvPr/>
          </p:nvSpPr>
          <p:spPr>
            <a:xfrm>
              <a:off x="6469536" y="3898176"/>
              <a:ext cx="428808" cy="372523"/>
            </a:xfrm>
            <a:prstGeom prst="ellipse">
              <a:avLst/>
            </a:prstGeom>
            <a:solidFill>
              <a:schemeClr val="tx1"/>
            </a:solidFill>
            <a:ln w="22225">
              <a:solidFill>
                <a:srgbClr val="FF0000"/>
              </a:solidFill>
            </a:ln>
          </p:spPr>
          <p:txBody>
            <a:bodyPr wrap="square" rtlCol="0" anchor="ctr">
              <a:spAutoFit/>
            </a:bodyPr>
            <a:lstStyle/>
            <a:p>
              <a:pPr algn="l"/>
              <a:endParaRPr lang="en-CA" sz="2400" dirty="0"/>
            </a:p>
          </p:txBody>
        </p:sp>
        <p:sp>
          <p:nvSpPr>
            <p:cNvPr id="92" name="Rectangle 91"/>
            <p:cNvSpPr/>
            <p:nvPr/>
          </p:nvSpPr>
          <p:spPr>
            <a:xfrm>
              <a:off x="7696200" y="3809999"/>
              <a:ext cx="1295400" cy="396000"/>
            </a:xfrm>
            <a:prstGeom prst="rect">
              <a:avLst/>
            </a:prstGeom>
            <a:ln w="50800">
              <a:solidFill>
                <a:srgbClr val="66FF33"/>
              </a:solidFill>
            </a:ln>
          </p:spPr>
          <p:txBody>
            <a:bodyPr wrap="square" rtlCol="0" anchor="ctr">
              <a:spAutoFit/>
            </a:bodyPr>
            <a:lstStyle/>
            <a:p>
              <a:pPr algn="l"/>
              <a:endParaRPr lang="en-CA" sz="2400" dirty="0"/>
            </a:p>
          </p:txBody>
        </p:sp>
      </p:grpSp>
      <p:sp>
        <p:nvSpPr>
          <p:cNvPr id="126" name="Oval 125"/>
          <p:cNvSpPr/>
          <p:nvPr/>
        </p:nvSpPr>
        <p:spPr>
          <a:xfrm>
            <a:off x="4987368" y="1432672"/>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7" name="Oval 126"/>
          <p:cNvSpPr/>
          <p:nvPr/>
        </p:nvSpPr>
        <p:spPr>
          <a:xfrm>
            <a:off x="5731440" y="1445813"/>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128" name="Oval 127"/>
          <p:cNvSpPr/>
          <p:nvPr/>
        </p:nvSpPr>
        <p:spPr>
          <a:xfrm>
            <a:off x="6469536" y="1423896"/>
            <a:ext cx="428808" cy="372523"/>
          </a:xfrm>
          <a:prstGeom prst="ellipse">
            <a:avLst/>
          </a:prstGeom>
          <a:solidFill>
            <a:schemeClr val="tx1"/>
          </a:solidFill>
          <a:ln w="22225">
            <a:solidFill>
              <a:schemeClr val="bg1"/>
            </a:solidFill>
          </a:ln>
        </p:spPr>
        <p:txBody>
          <a:bodyPr wrap="square" rtlCol="0" anchor="ctr">
            <a:spAutoFit/>
          </a:bodyPr>
          <a:lstStyle/>
          <a:p>
            <a:pPr algn="l"/>
            <a:endParaRPr lang="en-CA" sz="2400" dirty="0"/>
          </a:p>
        </p:txBody>
      </p:sp>
      <p:sp>
        <p:nvSpPr>
          <p:cNvPr id="201" name="TextBox 200"/>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20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grpSp>
        <p:nvGrpSpPr>
          <p:cNvPr id="12" name="Group 11"/>
          <p:cNvGrpSpPr/>
          <p:nvPr/>
        </p:nvGrpSpPr>
        <p:grpSpPr>
          <a:xfrm>
            <a:off x="17928" y="4718424"/>
            <a:ext cx="6681696" cy="954107"/>
            <a:chOff x="17928" y="4718424"/>
            <a:chExt cx="6681696" cy="954107"/>
          </a:xfrm>
        </p:grpSpPr>
        <p:grpSp>
          <p:nvGrpSpPr>
            <p:cNvPr id="109" name="Group 108"/>
            <p:cNvGrpSpPr/>
            <p:nvPr/>
          </p:nvGrpSpPr>
          <p:grpSpPr>
            <a:xfrm>
              <a:off x="506168" y="4718424"/>
              <a:ext cx="6193456" cy="954107"/>
              <a:chOff x="6324600" y="5410200"/>
              <a:chExt cx="6193456" cy="954107"/>
            </a:xfrm>
          </p:grpSpPr>
          <p:sp>
            <p:nvSpPr>
              <p:cNvPr id="115" name="TextBox 114"/>
              <p:cNvSpPr txBox="1"/>
              <p:nvPr/>
            </p:nvSpPr>
            <p:spPr>
              <a:xfrm flipH="1">
                <a:off x="7078576" y="5410200"/>
                <a:ext cx="5439480" cy="954107"/>
              </a:xfrm>
              <a:prstGeom prst="rect">
                <a:avLst/>
              </a:prstGeom>
              <a:noFill/>
            </p:spPr>
            <p:txBody>
              <a:bodyPr wrap="square" rtlCol="0">
                <a:spAutoFit/>
              </a:bodyPr>
              <a:lstStyle/>
              <a:p>
                <a:r>
                  <a:rPr lang="en-CA" i="1" dirty="0"/>
                  <a:t> 1  if  </a:t>
                </a:r>
                <a:endParaRPr lang="en-CA" altLang="en-US" dirty="0"/>
              </a:p>
              <a:p>
                <a:r>
                  <a:rPr lang="en-CA" i="1" dirty="0">
                    <a:sym typeface="Symbol" panose="05050102010706020507" pitchFamily="18" charset="2"/>
                  </a:rPr>
                  <a:t> 0  else</a:t>
                </a:r>
                <a:endParaRPr lang="en-CA" i="1" dirty="0"/>
              </a:p>
            </p:txBody>
          </p:sp>
          <p:sp>
            <p:nvSpPr>
              <p:cNvPr id="116" name="Left Brace 115"/>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17" name="TextBox 116"/>
              <p:cNvSpPr txBox="1"/>
              <p:nvPr/>
            </p:nvSpPr>
            <p:spPr>
              <a:xfrm flipH="1">
                <a:off x="6324600" y="5670750"/>
                <a:ext cx="685800" cy="523220"/>
              </a:xfrm>
              <a:prstGeom prst="rect">
                <a:avLst/>
              </a:prstGeom>
              <a:noFill/>
            </p:spPr>
            <p:txBody>
              <a:bodyPr wrap="square" rtlCol="0">
                <a:spAutoFit/>
              </a:bodyPr>
              <a:lstStyle/>
              <a:p>
                <a:r>
                  <a:rPr lang="en-CA" i="1" dirty="0">
                    <a:solidFill>
                      <a:srgbClr val="66FF33"/>
                    </a:solidFill>
                  </a:rPr>
                  <a:t>y</a:t>
                </a:r>
                <a:r>
                  <a:rPr lang="en-CA" i="1" dirty="0">
                    <a:solidFill>
                      <a:srgbClr val="FF0000"/>
                    </a:solidFill>
                  </a:rPr>
                  <a:t> </a:t>
                </a:r>
                <a:r>
                  <a:rPr lang="en-CA" i="1" dirty="0"/>
                  <a:t>=</a:t>
                </a:r>
                <a:r>
                  <a:rPr lang="en-CA" i="1" dirty="0">
                    <a:solidFill>
                      <a:srgbClr val="FF0000"/>
                    </a:solidFill>
                  </a:rPr>
                  <a:t> </a:t>
                </a:r>
              </a:p>
            </p:txBody>
          </p:sp>
        </p:grpSp>
        <p:pic>
          <p:nvPicPr>
            <p:cNvPr id="9" name="Picture 8"/>
            <p:cNvPicPr>
              <a:picLocks noChangeAspect="1"/>
            </p:cNvPicPr>
            <p:nvPr/>
          </p:nvPicPr>
          <p:blipFill>
            <a:blip r:embed="rId4"/>
            <a:stretch>
              <a:fillRect/>
            </a:stretch>
          </p:blipFill>
          <p:spPr>
            <a:xfrm>
              <a:off x="17928" y="5077407"/>
              <a:ext cx="327001" cy="359060"/>
            </a:xfrm>
            <a:prstGeom prst="rect">
              <a:avLst/>
            </a:prstGeom>
          </p:spPr>
        </p:pic>
      </p:grpSp>
      <p:grpSp>
        <p:nvGrpSpPr>
          <p:cNvPr id="83" name="Group 82"/>
          <p:cNvGrpSpPr/>
          <p:nvPr/>
        </p:nvGrpSpPr>
        <p:grpSpPr>
          <a:xfrm>
            <a:off x="4987368" y="1423896"/>
            <a:ext cx="1910976" cy="394440"/>
            <a:chOff x="3627720" y="2405520"/>
            <a:chExt cx="1910976" cy="403416"/>
          </a:xfrm>
        </p:grpSpPr>
        <p:sp>
          <p:nvSpPr>
            <p:cNvPr id="100" name="Oval 9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01" name="Oval 10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102" name="Oval 10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168" name="Group 167"/>
          <p:cNvGrpSpPr/>
          <p:nvPr/>
        </p:nvGrpSpPr>
        <p:grpSpPr>
          <a:xfrm>
            <a:off x="5014224" y="1340724"/>
            <a:ext cx="1885608" cy="3383676"/>
            <a:chOff x="5014224" y="1357876"/>
            <a:chExt cx="1885608" cy="3383676"/>
          </a:xfrm>
        </p:grpSpPr>
        <p:grpSp>
          <p:nvGrpSpPr>
            <p:cNvPr id="169" name="Group 168"/>
            <p:cNvGrpSpPr/>
            <p:nvPr/>
          </p:nvGrpSpPr>
          <p:grpSpPr>
            <a:xfrm>
              <a:off x="5045640" y="1357876"/>
              <a:ext cx="1854192" cy="536944"/>
              <a:chOff x="5045640" y="1357876"/>
              <a:chExt cx="1854192" cy="536944"/>
            </a:xfrm>
          </p:grpSpPr>
          <p:sp>
            <p:nvSpPr>
              <p:cNvPr id="198" name="TextBox 197"/>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9" name="TextBox 198"/>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200" name="TextBox 199"/>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0" name="Group 169"/>
            <p:cNvGrpSpPr/>
            <p:nvPr/>
          </p:nvGrpSpPr>
          <p:grpSpPr>
            <a:xfrm>
              <a:off x="5041152" y="1752600"/>
              <a:ext cx="1854192" cy="536944"/>
              <a:chOff x="5045640" y="1357876"/>
              <a:chExt cx="1854192" cy="536944"/>
            </a:xfrm>
          </p:grpSpPr>
          <p:sp>
            <p:nvSpPr>
              <p:cNvPr id="195" name="TextBox 19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6" name="TextBox 19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97" name="TextBox 19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1" name="Group 170"/>
            <p:cNvGrpSpPr/>
            <p:nvPr/>
          </p:nvGrpSpPr>
          <p:grpSpPr>
            <a:xfrm>
              <a:off x="5036664" y="2147324"/>
              <a:ext cx="1854192" cy="536944"/>
              <a:chOff x="5045640" y="1357876"/>
              <a:chExt cx="1854192" cy="536944"/>
            </a:xfrm>
          </p:grpSpPr>
          <p:sp>
            <p:nvSpPr>
              <p:cNvPr id="192" name="TextBox 191"/>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3" name="TextBox 192"/>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4" name="TextBox 193"/>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2" name="Group 171"/>
            <p:cNvGrpSpPr/>
            <p:nvPr/>
          </p:nvGrpSpPr>
          <p:grpSpPr>
            <a:xfrm>
              <a:off x="5032176" y="2577904"/>
              <a:ext cx="1854192" cy="536944"/>
              <a:chOff x="5045640" y="1357876"/>
              <a:chExt cx="1854192" cy="536944"/>
            </a:xfrm>
          </p:grpSpPr>
          <p:sp>
            <p:nvSpPr>
              <p:cNvPr id="189" name="TextBox 18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190" name="TextBox 18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91" name="TextBox 19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3" name="Group 172"/>
            <p:cNvGrpSpPr/>
            <p:nvPr/>
          </p:nvGrpSpPr>
          <p:grpSpPr>
            <a:xfrm>
              <a:off x="5027688" y="2996532"/>
              <a:ext cx="1854192" cy="536944"/>
              <a:chOff x="5045640" y="1357876"/>
              <a:chExt cx="1854192" cy="536944"/>
            </a:xfrm>
          </p:grpSpPr>
          <p:sp>
            <p:nvSpPr>
              <p:cNvPr id="186" name="TextBox 18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7" name="TextBox 186"/>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8" name="TextBox 187"/>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4" name="Group 173"/>
            <p:cNvGrpSpPr/>
            <p:nvPr/>
          </p:nvGrpSpPr>
          <p:grpSpPr>
            <a:xfrm>
              <a:off x="5023200" y="3415160"/>
              <a:ext cx="1854192" cy="536944"/>
              <a:chOff x="5045640" y="1357876"/>
              <a:chExt cx="1854192" cy="536944"/>
            </a:xfrm>
          </p:grpSpPr>
          <p:sp>
            <p:nvSpPr>
              <p:cNvPr id="183" name="TextBox 1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4" name="TextBox 1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185" name="TextBox 1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175" name="Group 174"/>
            <p:cNvGrpSpPr/>
            <p:nvPr/>
          </p:nvGrpSpPr>
          <p:grpSpPr>
            <a:xfrm>
              <a:off x="5018712" y="3821836"/>
              <a:ext cx="1854192" cy="536944"/>
              <a:chOff x="5045640" y="1357876"/>
              <a:chExt cx="1854192" cy="536944"/>
            </a:xfrm>
          </p:grpSpPr>
          <p:sp>
            <p:nvSpPr>
              <p:cNvPr id="180" name="TextBox 179"/>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81" name="TextBox 180"/>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82" name="TextBox 181"/>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176" name="Group 175"/>
            <p:cNvGrpSpPr/>
            <p:nvPr/>
          </p:nvGrpSpPr>
          <p:grpSpPr>
            <a:xfrm>
              <a:off x="5014224" y="4204608"/>
              <a:ext cx="1854192" cy="536944"/>
              <a:chOff x="5045640" y="1357876"/>
              <a:chExt cx="1854192" cy="536944"/>
            </a:xfrm>
          </p:grpSpPr>
          <p:sp>
            <p:nvSpPr>
              <p:cNvPr id="177" name="TextBox 17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178" name="TextBox 17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179" name="TextBox 17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grpSp>
        <p:nvGrpSpPr>
          <p:cNvPr id="8" name="Group 7"/>
          <p:cNvGrpSpPr/>
          <p:nvPr/>
        </p:nvGrpSpPr>
        <p:grpSpPr>
          <a:xfrm>
            <a:off x="2747061" y="0"/>
            <a:ext cx="6406776" cy="1985095"/>
            <a:chOff x="2747061" y="0"/>
            <a:chExt cx="6406776" cy="1985095"/>
          </a:xfrm>
        </p:grpSpPr>
        <p:grpSp>
          <p:nvGrpSpPr>
            <p:cNvPr id="84" name="Group 83"/>
            <p:cNvGrpSpPr/>
            <p:nvPr/>
          </p:nvGrpSpPr>
          <p:grpSpPr>
            <a:xfrm>
              <a:off x="2747061" y="0"/>
              <a:ext cx="6406776" cy="1985095"/>
              <a:chOff x="228600" y="2438400"/>
              <a:chExt cx="8364220" cy="2819400"/>
            </a:xfrm>
          </p:grpSpPr>
          <p:pic>
            <p:nvPicPr>
              <p:cNvPr id="93"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4" name="Rectangle 93"/>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5" name="Rectangle 94"/>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6" name="TextBox 95"/>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96" name="TextBox 95"/>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6"/>
                    <a:stretch>
                      <a:fillRect l="-10549" t="-6000" r="-32068" b="-7200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7" name="TextBox 96"/>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8"/>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9"/>
                    <a:stretch>
                      <a:fillRect l="-29412" r="-26471" b="-28000"/>
                    </a:stretch>
                  </a:blipFill>
                </p:spPr>
                <p:txBody>
                  <a:bodyPr/>
                  <a:lstStyle/>
                  <a:p>
                    <a:r>
                      <a:rPr lang="en-CA">
                        <a:noFill/>
                      </a:rPr>
                      <a:t> </a:t>
                    </a:r>
                  </a:p>
                </p:txBody>
              </p:sp>
            </mc:Fallback>
          </mc:AlternateContent>
        </p:grpSp>
        <p:sp>
          <p:nvSpPr>
            <p:cNvPr id="107" name="Oval 106"/>
            <p:cNvSpPr/>
            <p:nvPr/>
          </p:nvSpPr>
          <p:spPr>
            <a:xfrm>
              <a:off x="2971799" y="457200"/>
              <a:ext cx="812863" cy="336472"/>
            </a:xfrm>
            <a:prstGeom prst="ellipse">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rot="1445120">
              <a:off x="3657600" y="782402"/>
              <a:ext cx="838200" cy="76200"/>
            </a:xfrm>
            <a:prstGeom prst="rect">
              <a:avLst/>
            </a:prstGeom>
            <a:solidFill>
              <a:schemeClr val="tx1"/>
            </a:solidFill>
            <a:ln>
              <a:noFill/>
            </a:ln>
          </p:spPr>
          <p:txBody>
            <a:bodyPr wrap="square" rtlCol="0" anchor="ctr">
              <a:spAutoFit/>
            </a:bodyPr>
            <a:lstStyle/>
            <a:p>
              <a:pPr algn="l"/>
              <a:endParaRPr lang="en-CA" sz="2400" dirty="0"/>
            </a:p>
          </p:txBody>
        </p:sp>
        <p:sp>
          <p:nvSpPr>
            <p:cNvPr id="110" name="Rectangle 109"/>
            <p:cNvSpPr/>
            <p:nvPr/>
          </p:nvSpPr>
          <p:spPr>
            <a:xfrm rot="1445120">
              <a:off x="3560462" y="822883"/>
              <a:ext cx="838200" cy="76200"/>
            </a:xfrm>
            <a:prstGeom prst="rect">
              <a:avLst/>
            </a:prstGeom>
            <a:solidFill>
              <a:schemeClr val="tx1"/>
            </a:solidFill>
            <a:ln>
              <a:noFill/>
            </a:ln>
          </p:spPr>
          <p:txBody>
            <a:bodyPr wrap="square" rtlCol="0" anchor="ctr">
              <a:spAutoFit/>
            </a:bodyPr>
            <a:lstStyle/>
            <a:p>
              <a:pPr algn="l"/>
              <a:endParaRPr lang="en-CA" sz="2400" dirty="0"/>
            </a:p>
          </p:txBody>
        </p:sp>
        <p:sp>
          <p:nvSpPr>
            <p:cNvPr id="111" name="Oval 110"/>
            <p:cNvSpPr/>
            <p:nvPr/>
          </p:nvSpPr>
          <p:spPr>
            <a:xfrm>
              <a:off x="3223028" y="1263728"/>
              <a:ext cx="434572" cy="336472"/>
            </a:xfrm>
            <a:prstGeom prst="ellipse">
              <a:avLst/>
            </a:prstGeom>
            <a:solidFill>
              <a:schemeClr val="tx1"/>
            </a:solidFill>
            <a:ln>
              <a:noFill/>
            </a:ln>
          </p:spPr>
          <p:txBody>
            <a:bodyPr wrap="square" rtlCol="0" anchor="ctr">
              <a:spAutoFit/>
            </a:bodyPr>
            <a:lstStyle/>
            <a:p>
              <a:pPr algn="l"/>
              <a:endParaRPr lang="en-CA" sz="2400" dirty="0"/>
            </a:p>
          </p:txBody>
        </p:sp>
        <p:cxnSp>
          <p:nvCxnSpPr>
            <p:cNvPr id="7" name="Straight Connector 6"/>
            <p:cNvCxnSpPr/>
            <p:nvPr/>
          </p:nvCxnSpPr>
          <p:spPr bwMode="auto">
            <a:xfrm flipV="1">
              <a:off x="3385460" y="965722"/>
              <a:ext cx="1186540" cy="5986"/>
            </a:xfrm>
            <a:prstGeom prst="line">
              <a:avLst/>
            </a:prstGeom>
            <a:noFill/>
            <a:ln w="9525" cap="sq" cmpd="sng" algn="ctr">
              <a:solidFill>
                <a:schemeClr val="bg1"/>
              </a:solidFill>
              <a:prstDash val="solid"/>
              <a:round/>
              <a:headEnd type="none" w="med" len="med"/>
              <a:tailEnd type="none" w="med" len="med"/>
            </a:ln>
            <a:effectLst/>
          </p:spPr>
        </p:cxnSp>
        <p:sp>
          <p:nvSpPr>
            <p:cNvPr id="112" name="TextBox 111"/>
            <p:cNvSpPr txBox="1"/>
            <p:nvPr/>
          </p:nvSpPr>
          <p:spPr>
            <a:xfrm>
              <a:off x="2895600" y="807100"/>
              <a:ext cx="381000" cy="307777"/>
            </a:xfrm>
            <a:prstGeom prst="rect">
              <a:avLst/>
            </a:prstGeom>
            <a:noFill/>
          </p:spPr>
          <p:txBody>
            <a:bodyPr wrap="square" rtlCol="0">
              <a:spAutoFit/>
            </a:bodyPr>
            <a:lstStyle/>
            <a:p>
              <a:r>
                <a:rPr lang="en-CA" sz="1400" i="1" dirty="0">
                  <a:solidFill>
                    <a:schemeClr val="bg1"/>
                  </a:solidFill>
                </a:rPr>
                <a:t>x</a:t>
              </a:r>
              <a:r>
                <a:rPr lang="en-CA" sz="1400" i="1" baseline="-25000" dirty="0">
                  <a:solidFill>
                    <a:schemeClr val="bg1"/>
                  </a:solidFill>
                </a:rPr>
                <a:t>2</a:t>
              </a:r>
            </a:p>
          </p:txBody>
        </p:sp>
        <p:sp>
          <p:nvSpPr>
            <p:cNvPr id="113" name="TextBox 112"/>
            <p:cNvSpPr txBox="1"/>
            <p:nvPr/>
          </p:nvSpPr>
          <p:spPr>
            <a:xfrm>
              <a:off x="3429000" y="682823"/>
              <a:ext cx="381000" cy="307777"/>
            </a:xfrm>
            <a:prstGeom prst="rect">
              <a:avLst/>
            </a:prstGeom>
            <a:noFill/>
          </p:spPr>
          <p:txBody>
            <a:bodyPr wrap="square" rtlCol="0">
              <a:spAutoFit/>
            </a:bodyPr>
            <a:lstStyle/>
            <a:p>
              <a:r>
                <a:rPr lang="en-CA" sz="1400" i="1" dirty="0">
                  <a:solidFill>
                    <a:schemeClr val="bg1"/>
                  </a:solidFill>
                </a:rPr>
                <a:t>w</a:t>
              </a:r>
              <a:r>
                <a:rPr lang="en-CA" sz="1400" i="1" baseline="-25000" dirty="0">
                  <a:solidFill>
                    <a:schemeClr val="bg1"/>
                  </a:solidFill>
                </a:rPr>
                <a:t>2</a:t>
              </a:r>
            </a:p>
          </p:txBody>
        </p:sp>
        <p:sp>
          <p:nvSpPr>
            <p:cNvPr id="114" name="TextBox 113"/>
            <p:cNvSpPr txBox="1"/>
            <p:nvPr/>
          </p:nvSpPr>
          <p:spPr>
            <a:xfrm>
              <a:off x="3429000" y="1219200"/>
              <a:ext cx="381000" cy="307777"/>
            </a:xfrm>
            <a:prstGeom prst="rect">
              <a:avLst/>
            </a:prstGeom>
            <a:noFill/>
          </p:spPr>
          <p:txBody>
            <a:bodyPr wrap="square" rtlCol="0">
              <a:spAutoFit/>
            </a:bodyPr>
            <a:lstStyle/>
            <a:p>
              <a:r>
                <a:rPr lang="en-CA" sz="1400" i="1" dirty="0">
                  <a:solidFill>
                    <a:schemeClr val="bg1"/>
                  </a:solidFill>
                </a:rPr>
                <a:t>w</a:t>
              </a:r>
              <a:r>
                <a:rPr lang="en-CA" sz="1400" i="1" baseline="-25000" dirty="0">
                  <a:solidFill>
                    <a:schemeClr val="bg1"/>
                  </a:solidFill>
                </a:rPr>
                <a:t>3</a:t>
              </a:r>
            </a:p>
          </p:txBody>
        </p:sp>
      </p:grpSp>
      <p:grpSp>
        <p:nvGrpSpPr>
          <p:cNvPr id="11" name="Group 10"/>
          <p:cNvGrpSpPr/>
          <p:nvPr/>
        </p:nvGrpSpPr>
        <p:grpSpPr>
          <a:xfrm>
            <a:off x="1447800" y="87867"/>
            <a:ext cx="3276600" cy="3798333"/>
            <a:chOff x="1447800" y="87867"/>
            <a:chExt cx="3276600" cy="3798333"/>
          </a:xfrm>
        </p:grpSpPr>
        <p:grpSp>
          <p:nvGrpSpPr>
            <p:cNvPr id="10" name="Group 9"/>
            <p:cNvGrpSpPr/>
            <p:nvPr/>
          </p:nvGrpSpPr>
          <p:grpSpPr>
            <a:xfrm>
              <a:off x="1447800" y="238780"/>
              <a:ext cx="2667000" cy="3647420"/>
              <a:chOff x="1447800" y="238780"/>
              <a:chExt cx="2667000" cy="3647420"/>
            </a:xfrm>
          </p:grpSpPr>
          <p:sp>
            <p:nvSpPr>
              <p:cNvPr id="131" name="TextBox 130"/>
              <p:cNvSpPr txBox="1"/>
              <p:nvPr/>
            </p:nvSpPr>
            <p:spPr>
              <a:xfrm>
                <a:off x="1447800" y="336298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2" name="TextBox 131"/>
              <p:cNvSpPr txBox="1"/>
              <p:nvPr/>
            </p:nvSpPr>
            <p:spPr>
              <a:xfrm>
                <a:off x="1524000" y="297180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3" name="TextBox 132"/>
              <p:cNvSpPr txBox="1"/>
              <p:nvPr/>
            </p:nvSpPr>
            <p:spPr>
              <a:xfrm>
                <a:off x="1524000" y="2600980"/>
                <a:ext cx="573768" cy="523220"/>
              </a:xfrm>
              <a:prstGeom prst="rect">
                <a:avLst/>
              </a:prstGeom>
              <a:solidFill>
                <a:schemeClr val="tx1"/>
              </a:solidFill>
            </p:spPr>
            <p:txBody>
              <a:bodyPr wrap="square" rtlCol="0">
                <a:spAutoFit/>
              </a:bodyPr>
              <a:lstStyle/>
              <a:p>
                <a:r>
                  <a:rPr lang="en-CA" i="1" dirty="0">
                    <a:solidFill>
                      <a:schemeClr val="bg2"/>
                    </a:solidFill>
                  </a:rPr>
                  <a:t>2</a:t>
                </a:r>
              </a:p>
            </p:txBody>
          </p:sp>
          <p:sp>
            <p:nvSpPr>
              <p:cNvPr id="134" name="TextBox 133"/>
              <p:cNvSpPr txBox="1"/>
              <p:nvPr/>
            </p:nvSpPr>
            <p:spPr>
              <a:xfrm>
                <a:off x="3464832" y="1229380"/>
                <a:ext cx="573768" cy="523220"/>
              </a:xfrm>
              <a:prstGeom prst="rect">
                <a:avLst/>
              </a:prstGeom>
              <a:noFill/>
            </p:spPr>
            <p:txBody>
              <a:bodyPr wrap="square" rtlCol="0">
                <a:spAutoFit/>
              </a:bodyPr>
              <a:lstStyle/>
              <a:p>
                <a:r>
                  <a:rPr lang="en-CA" i="1" dirty="0">
                    <a:solidFill>
                      <a:schemeClr val="bg2"/>
                    </a:solidFill>
                  </a:rPr>
                  <a:t>-2</a:t>
                </a:r>
              </a:p>
            </p:txBody>
          </p:sp>
          <p:sp>
            <p:nvSpPr>
              <p:cNvPr id="135" name="TextBox 134"/>
              <p:cNvSpPr txBox="1"/>
              <p:nvPr/>
            </p:nvSpPr>
            <p:spPr>
              <a:xfrm>
                <a:off x="3541032" y="695980"/>
                <a:ext cx="573768" cy="523220"/>
              </a:xfrm>
              <a:prstGeom prst="rect">
                <a:avLst/>
              </a:prstGeom>
              <a:noFill/>
            </p:spPr>
            <p:txBody>
              <a:bodyPr wrap="square" rtlCol="0">
                <a:spAutoFit/>
              </a:bodyPr>
              <a:lstStyle/>
              <a:p>
                <a:r>
                  <a:rPr lang="en-CA" i="1" dirty="0">
                    <a:solidFill>
                      <a:schemeClr val="bg2"/>
                    </a:solidFill>
                  </a:rPr>
                  <a:t>2</a:t>
                </a:r>
              </a:p>
            </p:txBody>
          </p:sp>
          <p:sp>
            <p:nvSpPr>
              <p:cNvPr id="136" name="TextBox 135"/>
              <p:cNvSpPr txBox="1"/>
              <p:nvPr/>
            </p:nvSpPr>
            <p:spPr>
              <a:xfrm>
                <a:off x="3541032" y="238780"/>
                <a:ext cx="573768" cy="523220"/>
              </a:xfrm>
              <a:prstGeom prst="rect">
                <a:avLst/>
              </a:prstGeom>
              <a:noFill/>
            </p:spPr>
            <p:txBody>
              <a:bodyPr wrap="square" rtlCol="0">
                <a:spAutoFit/>
              </a:bodyPr>
              <a:lstStyle/>
              <a:p>
                <a:r>
                  <a:rPr lang="en-CA" i="1" dirty="0">
                    <a:solidFill>
                      <a:schemeClr val="bg2"/>
                    </a:solidFill>
                  </a:rPr>
                  <a:t>2</a:t>
                </a:r>
              </a:p>
            </p:txBody>
          </p:sp>
        </p:grpSp>
        <p:sp>
          <p:nvSpPr>
            <p:cNvPr id="137" name="TextBox 136"/>
            <p:cNvSpPr txBox="1"/>
            <p:nvPr/>
          </p:nvSpPr>
          <p:spPr>
            <a:xfrm>
              <a:off x="4205976" y="87867"/>
              <a:ext cx="518424" cy="523220"/>
            </a:xfrm>
            <a:prstGeom prst="rect">
              <a:avLst/>
            </a:prstGeom>
            <a:noFill/>
          </p:spPr>
          <p:txBody>
            <a:bodyPr wrap="square" rtlCol="0">
              <a:spAutoFit/>
            </a:bodyPr>
            <a:lstStyle/>
            <a:p>
              <a:r>
                <a:rPr lang="en-CA" i="1" dirty="0">
                  <a:solidFill>
                    <a:srgbClr val="00FFFF"/>
                  </a:solidFill>
                </a:rPr>
                <a:t>-3</a:t>
              </a:r>
            </a:p>
          </p:txBody>
        </p:sp>
      </p:grpSp>
      <p:sp>
        <p:nvSpPr>
          <p:cNvPr id="124" name="TextBox 123"/>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grpSp>
        <p:nvGrpSpPr>
          <p:cNvPr id="143" name="Group 142"/>
          <p:cNvGrpSpPr/>
          <p:nvPr/>
        </p:nvGrpSpPr>
        <p:grpSpPr>
          <a:xfrm>
            <a:off x="1195296" y="1905000"/>
            <a:ext cx="1195320" cy="1891821"/>
            <a:chOff x="1195296" y="1905000"/>
            <a:chExt cx="1195320" cy="1891821"/>
          </a:xfrm>
        </p:grpSpPr>
        <p:sp>
          <p:nvSpPr>
            <p:cNvPr id="144" name="Oval 143"/>
            <p:cNvSpPr/>
            <p:nvPr/>
          </p:nvSpPr>
          <p:spPr>
            <a:xfrm>
              <a:off x="1195296" y="1905000"/>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45" name="Oval 144"/>
            <p:cNvSpPr/>
            <p:nvPr/>
          </p:nvSpPr>
          <p:spPr>
            <a:xfrm>
              <a:off x="2162016" y="3541317"/>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146" name="Oval 145"/>
            <p:cNvSpPr/>
            <p:nvPr/>
          </p:nvSpPr>
          <p:spPr>
            <a:xfrm>
              <a:off x="1212056" y="2716296"/>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47" name="Oval 146"/>
            <p:cNvSpPr/>
            <p:nvPr/>
          </p:nvSpPr>
          <p:spPr>
            <a:xfrm>
              <a:off x="1214528" y="3527592"/>
              <a:ext cx="228600" cy="255504"/>
            </a:xfrm>
            <a:prstGeom prst="ellipse">
              <a:avLst/>
            </a:prstGeom>
            <a:noFill/>
            <a:ln w="28575">
              <a:solidFill>
                <a:srgbClr val="FF0000"/>
              </a:solidFill>
            </a:ln>
          </p:spPr>
          <p:txBody>
            <a:bodyPr wrap="square" rtlCol="0" anchor="ctr">
              <a:spAutoFit/>
            </a:bodyPr>
            <a:lstStyle/>
            <a:p>
              <a:pPr algn="l"/>
              <a:endParaRPr lang="en-CA" sz="2400" dirty="0"/>
            </a:p>
          </p:txBody>
        </p:sp>
      </p:grpSp>
      <p:grpSp>
        <p:nvGrpSpPr>
          <p:cNvPr id="148" name="Group 147"/>
          <p:cNvGrpSpPr/>
          <p:nvPr/>
        </p:nvGrpSpPr>
        <p:grpSpPr>
          <a:xfrm>
            <a:off x="1194320" y="1840468"/>
            <a:ext cx="1309821" cy="1994200"/>
            <a:chOff x="1206760" y="1854468"/>
            <a:chExt cx="1309821" cy="1994200"/>
          </a:xfrm>
        </p:grpSpPr>
        <p:sp>
          <p:nvSpPr>
            <p:cNvPr id="149" name="TextBox 148"/>
            <p:cNvSpPr txBox="1"/>
            <p:nvPr/>
          </p:nvSpPr>
          <p:spPr>
            <a:xfrm>
              <a:off x="1210999" y="3466780"/>
              <a:ext cx="370541" cy="369332"/>
            </a:xfrm>
            <a:prstGeom prst="rect">
              <a:avLst/>
            </a:prstGeom>
            <a:noFill/>
          </p:spPr>
          <p:txBody>
            <a:bodyPr wrap="square" rtlCol="0">
              <a:spAutoFit/>
            </a:bodyPr>
            <a:lstStyle/>
            <a:p>
              <a:r>
                <a:rPr lang="en-CA" sz="1800" i="1" dirty="0">
                  <a:solidFill>
                    <a:schemeClr val="bg2"/>
                  </a:solidFill>
                </a:rPr>
                <a:t>0</a:t>
              </a:r>
            </a:p>
          </p:txBody>
        </p:sp>
        <p:sp>
          <p:nvSpPr>
            <p:cNvPr id="150" name="TextBox 149"/>
            <p:cNvSpPr txBox="1"/>
            <p:nvPr/>
          </p:nvSpPr>
          <p:spPr>
            <a:xfrm>
              <a:off x="1210999" y="1854468"/>
              <a:ext cx="370541" cy="369332"/>
            </a:xfrm>
            <a:prstGeom prst="rect">
              <a:avLst/>
            </a:prstGeom>
            <a:noFill/>
          </p:spPr>
          <p:txBody>
            <a:bodyPr wrap="square" rtlCol="0">
              <a:spAutoFit/>
            </a:bodyPr>
            <a:lstStyle/>
            <a:p>
              <a:r>
                <a:rPr lang="en-CA" sz="1800" i="1" dirty="0">
                  <a:solidFill>
                    <a:schemeClr val="bg2"/>
                  </a:solidFill>
                </a:rPr>
                <a:t>1</a:t>
              </a:r>
            </a:p>
          </p:txBody>
        </p:sp>
        <p:sp>
          <p:nvSpPr>
            <p:cNvPr id="151" name="TextBox 150"/>
            <p:cNvSpPr txBox="1"/>
            <p:nvPr/>
          </p:nvSpPr>
          <p:spPr>
            <a:xfrm>
              <a:off x="1206760" y="2657009"/>
              <a:ext cx="370541" cy="305233"/>
            </a:xfrm>
            <a:prstGeom prst="rect">
              <a:avLst/>
            </a:prstGeom>
            <a:noFill/>
          </p:spPr>
          <p:txBody>
            <a:bodyPr wrap="square" rtlCol="0">
              <a:spAutoFit/>
            </a:bodyPr>
            <a:lstStyle/>
            <a:p>
              <a:r>
                <a:rPr lang="en-CA" sz="1800" i="1" dirty="0">
                  <a:solidFill>
                    <a:schemeClr val="bg2"/>
                  </a:solidFill>
                </a:rPr>
                <a:t>0</a:t>
              </a:r>
            </a:p>
          </p:txBody>
        </p:sp>
        <p:sp>
          <p:nvSpPr>
            <p:cNvPr id="152" name="TextBox 151"/>
            <p:cNvSpPr txBox="1"/>
            <p:nvPr/>
          </p:nvSpPr>
          <p:spPr>
            <a:xfrm>
              <a:off x="2146040" y="3479336"/>
              <a:ext cx="370541" cy="369332"/>
            </a:xfrm>
            <a:prstGeom prst="rect">
              <a:avLst/>
            </a:prstGeom>
            <a:noFill/>
          </p:spPr>
          <p:txBody>
            <a:bodyPr wrap="square" rtlCol="0">
              <a:spAutoFit/>
            </a:bodyPr>
            <a:lstStyle/>
            <a:p>
              <a:r>
                <a:rPr lang="en-CA" sz="1800" i="1" dirty="0">
                  <a:solidFill>
                    <a:schemeClr val="bg2"/>
                  </a:solidFill>
                </a:rPr>
                <a:t>0</a:t>
              </a:r>
            </a:p>
          </p:txBody>
        </p:sp>
      </p:grpSp>
      <p:sp>
        <p:nvSpPr>
          <p:cNvPr id="158" name="Oval 157"/>
          <p:cNvSpPr/>
          <p:nvPr/>
        </p:nvSpPr>
        <p:spPr>
          <a:xfrm>
            <a:off x="8352120" y="838200"/>
            <a:ext cx="228600" cy="255504"/>
          </a:xfrm>
          <a:prstGeom prst="ellipse">
            <a:avLst/>
          </a:prstGeom>
          <a:solidFill>
            <a:schemeClr val="tx1"/>
          </a:solidFill>
          <a:ln w="25400">
            <a:solidFill>
              <a:srgbClr val="66FF33"/>
            </a:solidFill>
          </a:ln>
        </p:spPr>
        <p:txBody>
          <a:bodyPr wrap="square" rtlCol="0" anchor="ctr">
            <a:spAutoFit/>
          </a:bodyPr>
          <a:lstStyle/>
          <a:p>
            <a:pPr algn="l"/>
            <a:endParaRPr lang="en-CA" sz="2400" dirty="0"/>
          </a:p>
        </p:txBody>
      </p:sp>
      <p:sp>
        <p:nvSpPr>
          <p:cNvPr id="159" name="Oval 158"/>
          <p:cNvSpPr/>
          <p:nvPr/>
        </p:nvSpPr>
        <p:spPr>
          <a:xfrm>
            <a:off x="3155300" y="1573296"/>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sp>
        <p:nvSpPr>
          <p:cNvPr id="160" name="Oval 159"/>
          <p:cNvSpPr/>
          <p:nvPr/>
        </p:nvSpPr>
        <p:spPr>
          <a:xfrm>
            <a:off x="3156860" y="843956"/>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sp>
        <p:nvSpPr>
          <p:cNvPr id="161" name="Oval 160"/>
          <p:cNvSpPr/>
          <p:nvPr/>
        </p:nvSpPr>
        <p:spPr>
          <a:xfrm>
            <a:off x="3173960" y="171060"/>
            <a:ext cx="228600" cy="255504"/>
          </a:xfrm>
          <a:prstGeom prst="ellipse">
            <a:avLst/>
          </a:prstGeom>
          <a:solidFill>
            <a:schemeClr val="tx1"/>
          </a:solidFill>
          <a:ln w="25400">
            <a:solidFill>
              <a:srgbClr val="FF0000"/>
            </a:solidFill>
          </a:ln>
        </p:spPr>
        <p:txBody>
          <a:bodyPr wrap="square" rtlCol="0" anchor="ctr">
            <a:spAutoFit/>
          </a:bodyPr>
          <a:lstStyle/>
          <a:p>
            <a:pPr algn="l"/>
            <a:endParaRPr lang="en-CA" sz="2400" dirty="0"/>
          </a:p>
        </p:txBody>
      </p:sp>
      <p:grpSp>
        <p:nvGrpSpPr>
          <p:cNvPr id="162" name="Group 161"/>
          <p:cNvGrpSpPr/>
          <p:nvPr/>
        </p:nvGrpSpPr>
        <p:grpSpPr>
          <a:xfrm>
            <a:off x="2950544" y="4724400"/>
            <a:ext cx="6193456" cy="954107"/>
            <a:chOff x="506168" y="4718424"/>
            <a:chExt cx="6193456" cy="954107"/>
          </a:xfrm>
        </p:grpSpPr>
        <p:grpSp>
          <p:nvGrpSpPr>
            <p:cNvPr id="163" name="Group 162"/>
            <p:cNvGrpSpPr/>
            <p:nvPr/>
          </p:nvGrpSpPr>
          <p:grpSpPr>
            <a:xfrm>
              <a:off x="506168" y="4718424"/>
              <a:ext cx="6193456" cy="954107"/>
              <a:chOff x="6324600" y="5410200"/>
              <a:chExt cx="6193456" cy="954107"/>
            </a:xfrm>
          </p:grpSpPr>
          <p:sp>
            <p:nvSpPr>
              <p:cNvPr id="167" name="TextBox 166"/>
              <p:cNvSpPr txBox="1"/>
              <p:nvPr/>
            </p:nvSpPr>
            <p:spPr>
              <a:xfrm flipH="1">
                <a:off x="7078576" y="5410200"/>
                <a:ext cx="5439480" cy="954107"/>
              </a:xfrm>
              <a:prstGeom prst="rect">
                <a:avLst/>
              </a:prstGeom>
              <a:noFill/>
            </p:spPr>
            <p:txBody>
              <a:bodyPr wrap="square" rtlCol="0">
                <a:spAutoFit/>
              </a:bodyPr>
              <a:lstStyle/>
              <a:p>
                <a:r>
                  <a:rPr lang="en-CA" i="1" dirty="0"/>
                  <a:t> 1  if             </a:t>
                </a:r>
                <a:r>
                  <a:rPr lang="en-CA" altLang="en-US" dirty="0"/>
                  <a:t>is 1 1 0</a:t>
                </a:r>
              </a:p>
              <a:p>
                <a:r>
                  <a:rPr lang="en-CA" i="1" dirty="0">
                    <a:sym typeface="Symbol" panose="05050102010706020507" pitchFamily="18" charset="2"/>
                  </a:rPr>
                  <a:t> </a:t>
                </a:r>
                <a:r>
                  <a:rPr lang="en-CA" i="1" dirty="0" err="1">
                    <a:sym typeface="Symbol" panose="05050102010706020507" pitchFamily="18" charset="2"/>
                  </a:rPr>
                  <a:t>neg</a:t>
                </a:r>
                <a:r>
                  <a:rPr lang="en-CA" i="1" dirty="0">
                    <a:sym typeface="Symbol" panose="05050102010706020507" pitchFamily="18" charset="2"/>
                  </a:rPr>
                  <a:t>  else</a:t>
                </a:r>
                <a:endParaRPr lang="en-CA" i="1" dirty="0"/>
              </a:p>
            </p:txBody>
          </p:sp>
          <p:sp>
            <p:nvSpPr>
              <p:cNvPr id="203" name="Left Brace 202"/>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04" name="TextBox 203"/>
              <p:cNvSpPr txBox="1"/>
              <p:nvPr/>
            </p:nvSpPr>
            <p:spPr>
              <a:xfrm flipH="1">
                <a:off x="6324600" y="5670750"/>
                <a:ext cx="685800" cy="523220"/>
              </a:xfrm>
              <a:prstGeom prst="rect">
                <a:avLst/>
              </a:prstGeom>
              <a:noFill/>
            </p:spPr>
            <p:txBody>
              <a:bodyPr wrap="square" rtlCol="0">
                <a:spAutoFit/>
              </a:bodyPr>
              <a:lstStyle/>
              <a:p>
                <a:r>
                  <a:rPr lang="en-CA" i="1" dirty="0"/>
                  <a:t>z</a:t>
                </a:r>
                <a:r>
                  <a:rPr lang="en-CA" i="1" dirty="0">
                    <a:solidFill>
                      <a:srgbClr val="66FF33"/>
                    </a:solidFill>
                  </a:rPr>
                  <a:t> </a:t>
                </a:r>
                <a:r>
                  <a:rPr lang="en-CA" i="1" dirty="0"/>
                  <a:t>=</a:t>
                </a:r>
                <a:r>
                  <a:rPr lang="en-CA" i="1" dirty="0">
                    <a:solidFill>
                      <a:srgbClr val="FF0000"/>
                    </a:solidFill>
                  </a:rPr>
                  <a:t> </a:t>
                </a:r>
              </a:p>
            </p:txBody>
          </p:sp>
        </p:grpSp>
        <p:sp>
          <p:nvSpPr>
            <p:cNvPr id="164" name="Oval 163"/>
            <p:cNvSpPr/>
            <p:nvPr/>
          </p:nvSpPr>
          <p:spPr>
            <a:xfrm>
              <a:off x="22098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165" name="Oval 164"/>
            <p:cNvSpPr/>
            <p:nvPr/>
          </p:nvSpPr>
          <p:spPr>
            <a:xfrm>
              <a:off x="25146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sp>
          <p:nvSpPr>
            <p:cNvPr id="166" name="Oval 165"/>
            <p:cNvSpPr/>
            <p:nvPr/>
          </p:nvSpPr>
          <p:spPr>
            <a:xfrm>
              <a:off x="2819400" y="4913656"/>
              <a:ext cx="228600" cy="255504"/>
            </a:xfrm>
            <a:prstGeom prst="ellipse">
              <a:avLst/>
            </a:prstGeom>
            <a:noFill/>
            <a:ln w="25400">
              <a:solidFill>
                <a:srgbClr val="FF0000"/>
              </a:solid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27901828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3">
                                            <p:txEl>
                                              <p:pRg st="5" end="5"/>
                                            </p:txEl>
                                          </p:spTgt>
                                        </p:tgtEl>
                                        <p:attrNameLst>
                                          <p:attrName>style.visibility</p:attrName>
                                        </p:attrNameLst>
                                      </p:cBhvr>
                                      <p:to>
                                        <p:strVal val="visible"/>
                                      </p:to>
                                    </p:set>
                                    <p:anim calcmode="lin" valueType="num">
                                      <p:cBhvr additive="base">
                                        <p:cTn id="7" dur="500" fill="hold"/>
                                        <p:tgtEl>
                                          <p:spTgt spid="53">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3">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8"/>
                                        </p:tgtEl>
                                        <p:attrNameLst>
                                          <p:attrName>style.visibility</p:attrName>
                                        </p:attrNameLst>
                                      </p:cBhvr>
                                      <p:to>
                                        <p:strVal val="visible"/>
                                      </p:to>
                                    </p:set>
                                    <p:anim calcmode="lin" valueType="num">
                                      <p:cBhvr additive="base">
                                        <p:cTn id="11" dur="500" fill="hold"/>
                                        <p:tgtEl>
                                          <p:spTgt spid="148"/>
                                        </p:tgtEl>
                                        <p:attrNameLst>
                                          <p:attrName>ppt_x</p:attrName>
                                        </p:attrNameLst>
                                      </p:cBhvr>
                                      <p:tavLst>
                                        <p:tav tm="0">
                                          <p:val>
                                            <p:strVal val="0-#ppt_w/2"/>
                                          </p:val>
                                        </p:tav>
                                        <p:tav tm="100000">
                                          <p:val>
                                            <p:strVal val="#ppt_x"/>
                                          </p:val>
                                        </p:tav>
                                      </p:tavLst>
                                    </p:anim>
                                    <p:anim calcmode="lin" valueType="num">
                                      <p:cBhvr additive="base">
                                        <p:cTn id="12" dur="500" fill="hold"/>
                                        <p:tgtEl>
                                          <p:spTgt spid="1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0" name="Group 119"/>
          <p:cNvGrpSpPr/>
          <p:nvPr/>
        </p:nvGrpSpPr>
        <p:grpSpPr>
          <a:xfrm>
            <a:off x="4987368" y="1423896"/>
            <a:ext cx="1910976" cy="3248232"/>
            <a:chOff x="4987368" y="1423896"/>
            <a:chExt cx="1910976" cy="3248232"/>
          </a:xfrm>
        </p:grpSpPr>
        <p:sp>
          <p:nvSpPr>
            <p:cNvPr id="121" name="Oval 120"/>
            <p:cNvSpPr/>
            <p:nvPr/>
          </p:nvSpPr>
          <p:spPr>
            <a:xfrm>
              <a:off x="4987368" y="14326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2" name="Oval 121"/>
            <p:cNvSpPr/>
            <p:nvPr/>
          </p:nvSpPr>
          <p:spPr>
            <a:xfrm>
              <a:off x="5731440" y="144581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3" name="Oval 122"/>
            <p:cNvSpPr/>
            <p:nvPr/>
          </p:nvSpPr>
          <p:spPr>
            <a:xfrm>
              <a:off x="6469536" y="142389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4" name="Oval 123"/>
            <p:cNvSpPr/>
            <p:nvPr/>
          </p:nvSpPr>
          <p:spPr>
            <a:xfrm>
              <a:off x="4987368" y="18360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5" name="Oval 124"/>
            <p:cNvSpPr/>
            <p:nvPr/>
          </p:nvSpPr>
          <p:spPr>
            <a:xfrm>
              <a:off x="5731440" y="184922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6" name="Oval 125"/>
            <p:cNvSpPr/>
            <p:nvPr/>
          </p:nvSpPr>
          <p:spPr>
            <a:xfrm>
              <a:off x="6469536" y="182731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4987368" y="224548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8" name="Oval 127"/>
            <p:cNvSpPr/>
            <p:nvPr/>
          </p:nvSpPr>
          <p:spPr>
            <a:xfrm>
              <a:off x="5731440" y="2258621"/>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9" name="Oval 128"/>
            <p:cNvSpPr/>
            <p:nvPr/>
          </p:nvSpPr>
          <p:spPr>
            <a:xfrm>
              <a:off x="6469536" y="223670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0" name="Oval 129"/>
            <p:cNvSpPr/>
            <p:nvPr/>
          </p:nvSpPr>
          <p:spPr>
            <a:xfrm>
              <a:off x="4987368" y="266084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1" name="Oval 130"/>
            <p:cNvSpPr/>
            <p:nvPr/>
          </p:nvSpPr>
          <p:spPr>
            <a:xfrm>
              <a:off x="5731440" y="267398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2" name="Oval 131"/>
            <p:cNvSpPr/>
            <p:nvPr/>
          </p:nvSpPr>
          <p:spPr>
            <a:xfrm>
              <a:off x="6469536" y="26520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3" name="Oval 132"/>
            <p:cNvSpPr/>
            <p:nvPr/>
          </p:nvSpPr>
          <p:spPr>
            <a:xfrm>
              <a:off x="4987368" y="307621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4" name="Oval 133"/>
            <p:cNvSpPr/>
            <p:nvPr/>
          </p:nvSpPr>
          <p:spPr>
            <a:xfrm>
              <a:off x="5731440" y="3089357"/>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5" name="Oval 134"/>
            <p:cNvSpPr/>
            <p:nvPr/>
          </p:nvSpPr>
          <p:spPr>
            <a:xfrm>
              <a:off x="6469536" y="306744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6" name="Oval 135"/>
            <p:cNvSpPr/>
            <p:nvPr/>
          </p:nvSpPr>
          <p:spPr>
            <a:xfrm>
              <a:off x="4987368" y="349158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7" name="Oval 136"/>
            <p:cNvSpPr/>
            <p:nvPr/>
          </p:nvSpPr>
          <p:spPr>
            <a:xfrm>
              <a:off x="5731440" y="350472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8" name="Oval 137"/>
            <p:cNvSpPr/>
            <p:nvPr/>
          </p:nvSpPr>
          <p:spPr>
            <a:xfrm>
              <a:off x="6469536" y="348280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9" name="Oval 138"/>
            <p:cNvSpPr/>
            <p:nvPr/>
          </p:nvSpPr>
          <p:spPr>
            <a:xfrm>
              <a:off x="4987368" y="390695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0" name="Oval 139"/>
            <p:cNvSpPr/>
            <p:nvPr/>
          </p:nvSpPr>
          <p:spPr>
            <a:xfrm>
              <a:off x="5731440" y="392009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1" name="Oval 140"/>
            <p:cNvSpPr/>
            <p:nvPr/>
          </p:nvSpPr>
          <p:spPr>
            <a:xfrm>
              <a:off x="6469536" y="389817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2" name="Oval 141"/>
            <p:cNvSpPr/>
            <p:nvPr/>
          </p:nvSpPr>
          <p:spPr>
            <a:xfrm>
              <a:off x="4987368" y="428646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3" name="Oval 142"/>
            <p:cNvSpPr/>
            <p:nvPr/>
          </p:nvSpPr>
          <p:spPr>
            <a:xfrm>
              <a:off x="5731440" y="429960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4" name="Oval 143"/>
            <p:cNvSpPr/>
            <p:nvPr/>
          </p:nvSpPr>
          <p:spPr>
            <a:xfrm>
              <a:off x="6469536" y="42776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gr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3389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Machine Learning:</a:t>
            </a:r>
          </a:p>
          <a:p>
            <a:pPr marL="457200" indent="-457200">
              <a:spcBef>
                <a:spcPct val="0"/>
              </a:spcBef>
              <a:buFont typeface="Arial" panose="020B0604020202020204" pitchFamily="34" charset="0"/>
              <a:buChar char="•"/>
            </a:pPr>
            <a:r>
              <a:rPr lang="en-CA" altLang="en-US" sz="2800" dirty="0">
                <a:latin typeface="Times New Roman" pitchFamily="18" charset="0"/>
              </a:rPr>
              <a:t>Hand coding the weights would be a LOT of work.</a:t>
            </a:r>
          </a:p>
        </p:txBody>
      </p:sp>
      <p:grpSp>
        <p:nvGrpSpPr>
          <p:cNvPr id="7" name="Group 6"/>
          <p:cNvGrpSpPr/>
          <p:nvPr/>
        </p:nvGrpSpPr>
        <p:grpSpPr>
          <a:xfrm>
            <a:off x="4987368" y="1357876"/>
            <a:ext cx="1912464" cy="3383676"/>
            <a:chOff x="4987368" y="1357876"/>
            <a:chExt cx="1912464" cy="3383676"/>
          </a:xfrm>
        </p:grpSpPr>
        <p:grpSp>
          <p:nvGrpSpPr>
            <p:cNvPr id="3" name="Group 2"/>
            <p:cNvGrpSpPr/>
            <p:nvPr/>
          </p:nvGrpSpPr>
          <p:grpSpPr>
            <a:xfrm>
              <a:off x="4987368" y="1423896"/>
              <a:ext cx="1910976" cy="394440"/>
              <a:chOff x="3627720" y="2405520"/>
              <a:chExt cx="1910976" cy="403416"/>
            </a:xfrm>
          </p:grpSpPr>
          <p:sp>
            <p:nvSpPr>
              <p:cNvPr id="2" name="Oval 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 name="Oval 3"/>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 name="Oval 4"/>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3" name="Group 22"/>
            <p:cNvGrpSpPr/>
            <p:nvPr/>
          </p:nvGrpSpPr>
          <p:grpSpPr>
            <a:xfrm>
              <a:off x="4987368" y="1827312"/>
              <a:ext cx="1910976" cy="394440"/>
              <a:chOff x="3627720" y="2405520"/>
              <a:chExt cx="1910976" cy="403416"/>
            </a:xfrm>
          </p:grpSpPr>
          <p:sp>
            <p:nvSpPr>
              <p:cNvPr id="24" name="Oval 2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5" name="Oval 2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6" name="Oval 2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27" name="Group 26"/>
            <p:cNvGrpSpPr/>
            <p:nvPr/>
          </p:nvGrpSpPr>
          <p:grpSpPr>
            <a:xfrm>
              <a:off x="4987368" y="2236704"/>
              <a:ext cx="1910976" cy="394440"/>
              <a:chOff x="3627720" y="2405520"/>
              <a:chExt cx="1910976" cy="403416"/>
            </a:xfrm>
          </p:grpSpPr>
          <p:sp>
            <p:nvSpPr>
              <p:cNvPr id="28" name="Oval 2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29" name="Oval 2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0" name="Oval 2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1" name="Group 30"/>
            <p:cNvGrpSpPr/>
            <p:nvPr/>
          </p:nvGrpSpPr>
          <p:grpSpPr>
            <a:xfrm>
              <a:off x="4987368" y="2652072"/>
              <a:ext cx="1910976" cy="394440"/>
              <a:chOff x="3627720" y="2405520"/>
              <a:chExt cx="1910976" cy="403416"/>
            </a:xfrm>
          </p:grpSpPr>
          <p:sp>
            <p:nvSpPr>
              <p:cNvPr id="32" name="Oval 31"/>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3" name="Oval 32"/>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4" name="Oval 33"/>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5" name="Group 34"/>
            <p:cNvGrpSpPr/>
            <p:nvPr/>
          </p:nvGrpSpPr>
          <p:grpSpPr>
            <a:xfrm>
              <a:off x="4987368" y="3067440"/>
              <a:ext cx="1910976" cy="394440"/>
              <a:chOff x="3627720" y="2405520"/>
              <a:chExt cx="1910976" cy="403416"/>
            </a:xfrm>
          </p:grpSpPr>
          <p:sp>
            <p:nvSpPr>
              <p:cNvPr id="36" name="Oval 35"/>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7" name="Oval 36"/>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38" name="Oval 37"/>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9" name="Group 38"/>
            <p:cNvGrpSpPr/>
            <p:nvPr/>
          </p:nvGrpSpPr>
          <p:grpSpPr>
            <a:xfrm>
              <a:off x="4987368" y="3482808"/>
              <a:ext cx="1910976" cy="394440"/>
              <a:chOff x="3627720" y="2405520"/>
              <a:chExt cx="1910976" cy="403416"/>
            </a:xfrm>
          </p:grpSpPr>
          <p:sp>
            <p:nvSpPr>
              <p:cNvPr id="40" name="Oval 39"/>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1" name="Oval 40"/>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2" name="Oval 41"/>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3" name="Group 42"/>
            <p:cNvGrpSpPr/>
            <p:nvPr/>
          </p:nvGrpSpPr>
          <p:grpSpPr>
            <a:xfrm>
              <a:off x="4987368" y="3898176"/>
              <a:ext cx="1910976" cy="394440"/>
              <a:chOff x="3627720" y="2405520"/>
              <a:chExt cx="1910976" cy="403416"/>
            </a:xfrm>
          </p:grpSpPr>
          <p:sp>
            <p:nvSpPr>
              <p:cNvPr id="44" name="Oval 43"/>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5" name="Oval 44"/>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6" name="Oval 45"/>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47" name="Group 46"/>
            <p:cNvGrpSpPr/>
            <p:nvPr/>
          </p:nvGrpSpPr>
          <p:grpSpPr>
            <a:xfrm>
              <a:off x="4987368" y="4277688"/>
              <a:ext cx="1910976" cy="394440"/>
              <a:chOff x="3627720" y="2405520"/>
              <a:chExt cx="1910976" cy="403416"/>
            </a:xfrm>
          </p:grpSpPr>
          <p:sp>
            <p:nvSpPr>
              <p:cNvPr id="48" name="Oval 47"/>
              <p:cNvSpPr/>
              <p:nvPr/>
            </p:nvSpPr>
            <p:spPr>
              <a:xfrm>
                <a:off x="3627720" y="241449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49" name="Oval 48"/>
              <p:cNvSpPr/>
              <p:nvPr/>
            </p:nvSpPr>
            <p:spPr>
              <a:xfrm>
                <a:off x="4371792" y="2427936"/>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sp>
            <p:nvSpPr>
              <p:cNvPr id="50" name="Oval 49"/>
              <p:cNvSpPr/>
              <p:nvPr/>
            </p:nvSpPr>
            <p:spPr>
              <a:xfrm>
                <a:off x="5109888" y="2405520"/>
                <a:ext cx="428808" cy="381000"/>
              </a:xfrm>
              <a:prstGeom prst="ellipse">
                <a:avLst/>
              </a:prstGeom>
              <a:solidFill>
                <a:schemeClr val="tx1"/>
              </a:solidFill>
              <a:ln w="22225">
                <a:solidFill>
                  <a:schemeClr val="hlink"/>
                </a:solidFill>
              </a:ln>
            </p:spPr>
            <p:txBody>
              <a:bodyPr wrap="square" rtlCol="0" anchor="ctr">
                <a:spAutoFit/>
              </a:bodyPr>
              <a:lstStyle/>
              <a:p>
                <a:pPr algn="l"/>
                <a:endParaRPr lang="en-CA" sz="2400" dirty="0"/>
              </a:p>
            </p:txBody>
          </p:sp>
        </p:grpSp>
        <p:grpSp>
          <p:nvGrpSpPr>
            <p:cNvPr id="30721" name="Group 30720"/>
            <p:cNvGrpSpPr/>
            <p:nvPr/>
          </p:nvGrpSpPr>
          <p:grpSpPr>
            <a:xfrm>
              <a:off x="5014224" y="1357876"/>
              <a:ext cx="1885608" cy="3383676"/>
              <a:chOff x="5014224" y="1357876"/>
              <a:chExt cx="1885608" cy="3383676"/>
            </a:xfrm>
          </p:grpSpPr>
          <p:grpSp>
            <p:nvGrpSpPr>
              <p:cNvPr id="30720" name="Group 30719"/>
              <p:cNvGrpSpPr/>
              <p:nvPr/>
            </p:nvGrpSpPr>
            <p:grpSpPr>
              <a:xfrm>
                <a:off x="5045640" y="1357876"/>
                <a:ext cx="1854192" cy="536944"/>
                <a:chOff x="5045640" y="1357876"/>
                <a:chExt cx="1854192" cy="536944"/>
              </a:xfrm>
            </p:grpSpPr>
            <p:sp>
              <p:nvSpPr>
                <p:cNvPr id="6" name="TextBox 5"/>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55" name="TextBox 54"/>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56" name="TextBox 55"/>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58" name="Group 57"/>
              <p:cNvGrpSpPr/>
              <p:nvPr/>
            </p:nvGrpSpPr>
            <p:grpSpPr>
              <a:xfrm>
                <a:off x="5041152" y="1752600"/>
                <a:ext cx="1854192" cy="536944"/>
                <a:chOff x="5045640" y="1357876"/>
                <a:chExt cx="1854192" cy="536944"/>
              </a:xfrm>
            </p:grpSpPr>
            <p:sp>
              <p:nvSpPr>
                <p:cNvPr id="59" name="TextBox 5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0" name="TextBox 5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61" name="TextBox 6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62" name="Group 61"/>
              <p:cNvGrpSpPr/>
              <p:nvPr/>
            </p:nvGrpSpPr>
            <p:grpSpPr>
              <a:xfrm>
                <a:off x="5036664" y="2147324"/>
                <a:ext cx="1854192" cy="536944"/>
                <a:chOff x="5045640" y="1357876"/>
                <a:chExt cx="1854192" cy="536944"/>
              </a:xfrm>
            </p:grpSpPr>
            <p:sp>
              <p:nvSpPr>
                <p:cNvPr id="63" name="TextBox 6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4" name="TextBox 6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5" name="TextBox 6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66" name="Group 65"/>
              <p:cNvGrpSpPr/>
              <p:nvPr/>
            </p:nvGrpSpPr>
            <p:grpSpPr>
              <a:xfrm>
                <a:off x="5032176" y="2577904"/>
                <a:ext cx="1854192" cy="536944"/>
                <a:chOff x="5045640" y="1357876"/>
                <a:chExt cx="1854192" cy="536944"/>
              </a:xfrm>
            </p:grpSpPr>
            <p:sp>
              <p:nvSpPr>
                <p:cNvPr id="67" name="TextBox 66"/>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0</a:t>
                  </a:r>
                </a:p>
              </p:txBody>
            </p:sp>
            <p:sp>
              <p:nvSpPr>
                <p:cNvPr id="68" name="TextBox 67"/>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69" name="TextBox 68"/>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0" name="Group 69"/>
              <p:cNvGrpSpPr/>
              <p:nvPr/>
            </p:nvGrpSpPr>
            <p:grpSpPr>
              <a:xfrm>
                <a:off x="5027688" y="2996532"/>
                <a:ext cx="1854192" cy="536944"/>
                <a:chOff x="5045640" y="1357876"/>
                <a:chExt cx="1854192" cy="536944"/>
              </a:xfrm>
            </p:grpSpPr>
            <p:sp>
              <p:nvSpPr>
                <p:cNvPr id="71" name="TextBox 70"/>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2" name="TextBox 71"/>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3" name="TextBox 72"/>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74" name="Group 73"/>
              <p:cNvGrpSpPr/>
              <p:nvPr/>
            </p:nvGrpSpPr>
            <p:grpSpPr>
              <a:xfrm>
                <a:off x="5023200" y="3415160"/>
                <a:ext cx="1854192" cy="536944"/>
                <a:chOff x="5045640" y="1357876"/>
                <a:chExt cx="1854192" cy="536944"/>
              </a:xfrm>
            </p:grpSpPr>
            <p:sp>
              <p:nvSpPr>
                <p:cNvPr id="75" name="TextBox 74"/>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76" name="TextBox 75"/>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0</a:t>
                  </a:r>
                </a:p>
              </p:txBody>
            </p:sp>
            <p:sp>
              <p:nvSpPr>
                <p:cNvPr id="77" name="TextBox 76"/>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nvGrpSpPr>
              <p:cNvPr id="78" name="Group 77"/>
              <p:cNvGrpSpPr/>
              <p:nvPr/>
            </p:nvGrpSpPr>
            <p:grpSpPr>
              <a:xfrm>
                <a:off x="5018712" y="3821836"/>
                <a:ext cx="1854192" cy="536944"/>
                <a:chOff x="5045640" y="1357876"/>
                <a:chExt cx="1854192" cy="536944"/>
              </a:xfrm>
            </p:grpSpPr>
            <p:sp>
              <p:nvSpPr>
                <p:cNvPr id="79" name="TextBox 78"/>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0" name="TextBox 79"/>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1" name="TextBox 80"/>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0</a:t>
                  </a:r>
                </a:p>
              </p:txBody>
            </p:sp>
          </p:grpSp>
          <p:grpSp>
            <p:nvGrpSpPr>
              <p:cNvPr id="82" name="Group 81"/>
              <p:cNvGrpSpPr/>
              <p:nvPr/>
            </p:nvGrpSpPr>
            <p:grpSpPr>
              <a:xfrm>
                <a:off x="5014224" y="4204608"/>
                <a:ext cx="1854192" cy="536944"/>
                <a:chOff x="5045640" y="1357876"/>
                <a:chExt cx="1854192" cy="536944"/>
              </a:xfrm>
            </p:grpSpPr>
            <p:sp>
              <p:nvSpPr>
                <p:cNvPr id="83" name="TextBox 82"/>
                <p:cNvSpPr txBox="1"/>
                <p:nvPr/>
              </p:nvSpPr>
              <p:spPr>
                <a:xfrm>
                  <a:off x="5045640" y="1357876"/>
                  <a:ext cx="381000" cy="523220"/>
                </a:xfrm>
                <a:prstGeom prst="rect">
                  <a:avLst/>
                </a:prstGeom>
                <a:noFill/>
              </p:spPr>
              <p:txBody>
                <a:bodyPr wrap="square" rtlCol="0">
                  <a:spAutoFit/>
                </a:bodyPr>
                <a:lstStyle/>
                <a:p>
                  <a:r>
                    <a:rPr lang="en-CA" dirty="0">
                      <a:solidFill>
                        <a:schemeClr val="bg1"/>
                      </a:solidFill>
                    </a:rPr>
                    <a:t>1</a:t>
                  </a:r>
                </a:p>
              </p:txBody>
            </p:sp>
            <p:sp>
              <p:nvSpPr>
                <p:cNvPr id="84" name="TextBox 83"/>
                <p:cNvSpPr txBox="1"/>
                <p:nvPr/>
              </p:nvSpPr>
              <p:spPr>
                <a:xfrm>
                  <a:off x="5779248" y="1371600"/>
                  <a:ext cx="381000" cy="523220"/>
                </a:xfrm>
                <a:prstGeom prst="rect">
                  <a:avLst/>
                </a:prstGeom>
                <a:noFill/>
              </p:spPr>
              <p:txBody>
                <a:bodyPr wrap="square" rtlCol="0">
                  <a:spAutoFit/>
                </a:bodyPr>
                <a:lstStyle/>
                <a:p>
                  <a:r>
                    <a:rPr lang="en-CA" dirty="0">
                      <a:solidFill>
                        <a:schemeClr val="bg1"/>
                      </a:solidFill>
                    </a:rPr>
                    <a:t>1</a:t>
                  </a:r>
                </a:p>
              </p:txBody>
            </p:sp>
            <p:sp>
              <p:nvSpPr>
                <p:cNvPr id="85" name="TextBox 84"/>
                <p:cNvSpPr txBox="1"/>
                <p:nvPr/>
              </p:nvSpPr>
              <p:spPr>
                <a:xfrm>
                  <a:off x="6518832" y="1361420"/>
                  <a:ext cx="381000" cy="523220"/>
                </a:xfrm>
                <a:prstGeom prst="rect">
                  <a:avLst/>
                </a:prstGeom>
                <a:noFill/>
              </p:spPr>
              <p:txBody>
                <a:bodyPr wrap="square" rtlCol="0">
                  <a:spAutoFit/>
                </a:bodyPr>
                <a:lstStyle/>
                <a:p>
                  <a:r>
                    <a:rPr lang="en-CA" dirty="0">
                      <a:solidFill>
                        <a:schemeClr val="bg1"/>
                      </a:solidFill>
                    </a:rPr>
                    <a:t>1</a:t>
                  </a:r>
                </a:p>
              </p:txBody>
            </p:sp>
          </p:grpSp>
        </p:grpSp>
      </p:gr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98" name="TextBox 97"/>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99" name="TextBox 98"/>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Tree>
    <p:extLst>
      <p:ext uri="{BB962C8B-B14F-4D97-AF65-F5344CB8AC3E}">
        <p14:creationId xmlns:p14="http://schemas.microsoft.com/office/powerpoint/2010/main" val="680857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3">
                                            <p:txEl>
                                              <p:pRg st="0" end="0"/>
                                            </p:txEl>
                                          </p:spTgt>
                                        </p:tgtEl>
                                        <p:attrNameLst>
                                          <p:attrName>style.visibility</p:attrName>
                                        </p:attrNameLst>
                                      </p:cBhvr>
                                      <p:to>
                                        <p:strVal val="visible"/>
                                      </p:to>
                                    </p:set>
                                    <p:anim calcmode="lin" valueType="num">
                                      <p:cBhvr additive="base">
                                        <p:cTn id="7"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3">
                                            <p:txEl>
                                              <p:pRg st="1" end="1"/>
                                            </p:txEl>
                                          </p:spTgt>
                                        </p:tgtEl>
                                        <p:attrNameLst>
                                          <p:attrName>style.visibility</p:attrName>
                                        </p:attrNameLst>
                                      </p:cBhvr>
                                      <p:to>
                                        <p:strVal val="visible"/>
                                      </p:to>
                                    </p:set>
                                    <p:anim calcmode="lin" valueType="num">
                                      <p:cBhvr additive="base">
                                        <p:cTn id="13" dur="500" fill="hold"/>
                                        <p:tgtEl>
                                          <p:spTgt spid="5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2" name="Picture 2" descr="image29"/>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14999" t="23333" r="15001" b="17778"/>
          <a:stretch/>
        </p:blipFill>
        <p:spPr bwMode="auto">
          <a:xfrm>
            <a:off x="2731248" y="609600"/>
            <a:ext cx="6400800" cy="4038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20" name="Group 119"/>
          <p:cNvGrpSpPr/>
          <p:nvPr/>
        </p:nvGrpSpPr>
        <p:grpSpPr>
          <a:xfrm>
            <a:off x="4987368" y="1423896"/>
            <a:ext cx="1910976" cy="3248232"/>
            <a:chOff x="4987368" y="1423896"/>
            <a:chExt cx="1910976" cy="3248232"/>
          </a:xfrm>
        </p:grpSpPr>
        <p:sp>
          <p:nvSpPr>
            <p:cNvPr id="121" name="Oval 120"/>
            <p:cNvSpPr/>
            <p:nvPr/>
          </p:nvSpPr>
          <p:spPr>
            <a:xfrm>
              <a:off x="4987368" y="14326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2" name="Oval 121"/>
            <p:cNvSpPr/>
            <p:nvPr/>
          </p:nvSpPr>
          <p:spPr>
            <a:xfrm>
              <a:off x="5731440" y="144581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3" name="Oval 122"/>
            <p:cNvSpPr/>
            <p:nvPr/>
          </p:nvSpPr>
          <p:spPr>
            <a:xfrm>
              <a:off x="6469536" y="142389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4" name="Oval 123"/>
            <p:cNvSpPr/>
            <p:nvPr/>
          </p:nvSpPr>
          <p:spPr>
            <a:xfrm>
              <a:off x="4987368" y="18360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5" name="Oval 124"/>
            <p:cNvSpPr/>
            <p:nvPr/>
          </p:nvSpPr>
          <p:spPr>
            <a:xfrm>
              <a:off x="5731440" y="184922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6" name="Oval 125"/>
            <p:cNvSpPr/>
            <p:nvPr/>
          </p:nvSpPr>
          <p:spPr>
            <a:xfrm>
              <a:off x="6469536" y="182731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7" name="Oval 126"/>
            <p:cNvSpPr/>
            <p:nvPr/>
          </p:nvSpPr>
          <p:spPr>
            <a:xfrm>
              <a:off x="4987368" y="224548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8" name="Oval 127"/>
            <p:cNvSpPr/>
            <p:nvPr/>
          </p:nvSpPr>
          <p:spPr>
            <a:xfrm>
              <a:off x="5731440" y="2258621"/>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29" name="Oval 128"/>
            <p:cNvSpPr/>
            <p:nvPr/>
          </p:nvSpPr>
          <p:spPr>
            <a:xfrm>
              <a:off x="6469536" y="223670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0" name="Oval 129"/>
            <p:cNvSpPr/>
            <p:nvPr/>
          </p:nvSpPr>
          <p:spPr>
            <a:xfrm>
              <a:off x="4987368" y="266084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1" name="Oval 130"/>
            <p:cNvSpPr/>
            <p:nvPr/>
          </p:nvSpPr>
          <p:spPr>
            <a:xfrm>
              <a:off x="5731440" y="2673989"/>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2" name="Oval 131"/>
            <p:cNvSpPr/>
            <p:nvPr/>
          </p:nvSpPr>
          <p:spPr>
            <a:xfrm>
              <a:off x="6469536" y="265207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3" name="Oval 132"/>
            <p:cNvSpPr/>
            <p:nvPr/>
          </p:nvSpPr>
          <p:spPr>
            <a:xfrm>
              <a:off x="4987368" y="307621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4" name="Oval 133"/>
            <p:cNvSpPr/>
            <p:nvPr/>
          </p:nvSpPr>
          <p:spPr>
            <a:xfrm>
              <a:off x="5731440" y="3089357"/>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5" name="Oval 134"/>
            <p:cNvSpPr/>
            <p:nvPr/>
          </p:nvSpPr>
          <p:spPr>
            <a:xfrm>
              <a:off x="6469536" y="3067440"/>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6" name="Oval 135"/>
            <p:cNvSpPr/>
            <p:nvPr/>
          </p:nvSpPr>
          <p:spPr>
            <a:xfrm>
              <a:off x="4987368" y="349158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7" name="Oval 136"/>
            <p:cNvSpPr/>
            <p:nvPr/>
          </p:nvSpPr>
          <p:spPr>
            <a:xfrm>
              <a:off x="5731440" y="350472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8" name="Oval 137"/>
            <p:cNvSpPr/>
            <p:nvPr/>
          </p:nvSpPr>
          <p:spPr>
            <a:xfrm>
              <a:off x="6469536" y="348280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39" name="Oval 138"/>
            <p:cNvSpPr/>
            <p:nvPr/>
          </p:nvSpPr>
          <p:spPr>
            <a:xfrm>
              <a:off x="4987368" y="3906952"/>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0" name="Oval 139"/>
            <p:cNvSpPr/>
            <p:nvPr/>
          </p:nvSpPr>
          <p:spPr>
            <a:xfrm>
              <a:off x="5731440" y="3920093"/>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1" name="Oval 140"/>
            <p:cNvSpPr/>
            <p:nvPr/>
          </p:nvSpPr>
          <p:spPr>
            <a:xfrm>
              <a:off x="6469536" y="3898176"/>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2" name="Oval 141"/>
            <p:cNvSpPr/>
            <p:nvPr/>
          </p:nvSpPr>
          <p:spPr>
            <a:xfrm>
              <a:off x="4987368" y="4286464"/>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3" name="Oval 142"/>
            <p:cNvSpPr/>
            <p:nvPr/>
          </p:nvSpPr>
          <p:spPr>
            <a:xfrm>
              <a:off x="5731440" y="4299605"/>
              <a:ext cx="428808" cy="372523"/>
            </a:xfrm>
            <a:prstGeom prst="ellipse">
              <a:avLst/>
            </a:prstGeom>
            <a:noFill/>
            <a:ln w="22225">
              <a:solidFill>
                <a:schemeClr val="hlink"/>
              </a:solidFill>
            </a:ln>
          </p:spPr>
          <p:txBody>
            <a:bodyPr wrap="square" rtlCol="0" anchor="ctr">
              <a:spAutoFit/>
            </a:bodyPr>
            <a:lstStyle/>
            <a:p>
              <a:pPr algn="l"/>
              <a:endParaRPr lang="en-CA" sz="2400" dirty="0"/>
            </a:p>
          </p:txBody>
        </p:sp>
        <p:sp>
          <p:nvSpPr>
            <p:cNvPr id="144" name="Oval 143"/>
            <p:cNvSpPr/>
            <p:nvPr/>
          </p:nvSpPr>
          <p:spPr>
            <a:xfrm>
              <a:off x="6469536" y="4277688"/>
              <a:ext cx="428808" cy="372523"/>
            </a:xfrm>
            <a:prstGeom prst="ellipse">
              <a:avLst/>
            </a:prstGeom>
            <a:noFill/>
            <a:ln w="22225">
              <a:solidFill>
                <a:schemeClr val="hlink"/>
              </a:solidFill>
            </a:ln>
          </p:spPr>
          <p:txBody>
            <a:bodyPr wrap="square" rtlCol="0" anchor="ctr">
              <a:spAutoFit/>
            </a:bodyPr>
            <a:lstStyle/>
            <a:p>
              <a:pPr algn="l"/>
              <a:endParaRPr lang="en-CA" sz="2400" dirty="0"/>
            </a:p>
          </p:txBody>
        </p:sp>
      </p:grpSp>
      <p:pic>
        <p:nvPicPr>
          <p:cNvPr id="51"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9877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sp>
        <p:nvSpPr>
          <p:cNvPr id="53" name="Text Box 33"/>
          <p:cNvSpPr txBox="1">
            <a:spLocks noChangeArrowheads="1"/>
          </p:cNvSpPr>
          <p:nvPr/>
        </p:nvSpPr>
        <p:spPr bwMode="auto">
          <a:xfrm>
            <a:off x="-152400" y="4256544"/>
            <a:ext cx="9338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Machine Learning:</a:t>
            </a:r>
          </a:p>
          <a:p>
            <a:pPr marL="457200" indent="-457200">
              <a:spcBef>
                <a:spcPct val="0"/>
              </a:spcBef>
              <a:buFont typeface="Arial" panose="020B0604020202020204" pitchFamily="34" charset="0"/>
              <a:buChar char="•"/>
            </a:pPr>
            <a:r>
              <a:rPr lang="en-CA" altLang="en-US" sz="2800" dirty="0">
                <a:latin typeface="Times New Roman" pitchFamily="18" charset="0"/>
              </a:rPr>
              <a:t>Hand coding the weights would be a LOT of work.</a:t>
            </a:r>
          </a:p>
          <a:p>
            <a:pPr marL="457200" indent="-457200">
              <a:spcBef>
                <a:spcPct val="0"/>
              </a:spcBef>
              <a:buFont typeface="Arial" panose="020B0604020202020204" pitchFamily="34" charset="0"/>
              <a:buChar char="•"/>
            </a:pPr>
            <a:r>
              <a:rPr lang="en-CA" altLang="en-US" sz="2800" dirty="0">
                <a:latin typeface="Times New Roman" pitchFamily="18" charset="0"/>
              </a:rPr>
              <a:t>Machine Learning learns them automatically.</a:t>
            </a:r>
          </a:p>
        </p:txBody>
      </p:sp>
      <p:sp>
        <p:nvSpPr>
          <p:cNvPr id="94" name="TextBox 93"/>
          <p:cNvSpPr txBox="1"/>
          <p:nvPr/>
        </p:nvSpPr>
        <p:spPr>
          <a:xfrm>
            <a:off x="4169265" y="1407855"/>
            <a:ext cx="326535" cy="3182923"/>
          </a:xfrm>
          <a:prstGeom prst="rect">
            <a:avLst/>
          </a:prstGeom>
          <a:noFill/>
        </p:spPr>
        <p:txBody>
          <a:bodyPr wrap="square" rtlCol="0">
            <a:spAutoFit/>
          </a:bodyPr>
          <a:lstStyle/>
          <a:p>
            <a:pPr>
              <a:spcAft>
                <a:spcPts val="700"/>
              </a:spcAft>
            </a:pPr>
            <a:r>
              <a:rPr lang="en-CA" sz="2000" dirty="0">
                <a:solidFill>
                  <a:srgbClr val="0070C0"/>
                </a:solidFill>
              </a:rPr>
              <a:t>0</a:t>
            </a:r>
          </a:p>
          <a:p>
            <a:pPr>
              <a:spcAft>
                <a:spcPts val="700"/>
              </a:spcAft>
            </a:pPr>
            <a:r>
              <a:rPr lang="en-CA" sz="2000" dirty="0">
                <a:solidFill>
                  <a:srgbClr val="0070C0"/>
                </a:solidFill>
              </a:rPr>
              <a:t>1</a:t>
            </a:r>
          </a:p>
          <a:p>
            <a:pPr>
              <a:spcAft>
                <a:spcPts val="700"/>
              </a:spcAft>
            </a:pPr>
            <a:r>
              <a:rPr lang="en-CA" sz="2000" dirty="0">
                <a:solidFill>
                  <a:srgbClr val="0070C0"/>
                </a:solidFill>
              </a:rPr>
              <a:t>2</a:t>
            </a:r>
          </a:p>
          <a:p>
            <a:pPr>
              <a:spcAft>
                <a:spcPts val="700"/>
              </a:spcAft>
            </a:pPr>
            <a:r>
              <a:rPr lang="en-CA" sz="2000" dirty="0">
                <a:solidFill>
                  <a:srgbClr val="0070C0"/>
                </a:solidFill>
              </a:rPr>
              <a:t>3</a:t>
            </a:r>
          </a:p>
          <a:p>
            <a:pPr>
              <a:spcAft>
                <a:spcPts val="700"/>
              </a:spcAft>
            </a:pPr>
            <a:r>
              <a:rPr lang="en-CA" sz="2000" dirty="0">
                <a:solidFill>
                  <a:srgbClr val="0070C0"/>
                </a:solidFill>
              </a:rPr>
              <a:t>4</a:t>
            </a:r>
          </a:p>
          <a:p>
            <a:pPr>
              <a:spcAft>
                <a:spcPts val="700"/>
              </a:spcAft>
            </a:pPr>
            <a:r>
              <a:rPr lang="en-CA" sz="2000" dirty="0">
                <a:solidFill>
                  <a:srgbClr val="0070C0"/>
                </a:solidFill>
              </a:rPr>
              <a:t>5</a:t>
            </a:r>
          </a:p>
          <a:p>
            <a:pPr>
              <a:spcAft>
                <a:spcPts val="700"/>
              </a:spcAft>
            </a:pPr>
            <a:r>
              <a:rPr lang="en-CA" sz="2000" dirty="0">
                <a:solidFill>
                  <a:srgbClr val="0070C0"/>
                </a:solidFill>
              </a:rPr>
              <a:t>6</a:t>
            </a:r>
          </a:p>
          <a:p>
            <a:pPr>
              <a:spcAft>
                <a:spcPts val="700"/>
              </a:spcAft>
            </a:pPr>
            <a:r>
              <a:rPr lang="en-CA" sz="2000" dirty="0">
                <a:solidFill>
                  <a:srgbClr val="0070C0"/>
                </a:solidFill>
              </a:rPr>
              <a:t>7</a:t>
            </a:r>
          </a:p>
        </p:txBody>
      </p:sp>
      <p:sp>
        <p:nvSpPr>
          <p:cNvPr id="32" name="TextBox 31"/>
          <p:cNvSpPr txBox="1"/>
          <p:nvPr/>
        </p:nvSpPr>
        <p:spPr>
          <a:xfrm>
            <a:off x="0" y="14243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33" name="TextBox 32"/>
          <p:cNvSpPr txBox="1"/>
          <p:nvPr/>
        </p:nvSpPr>
        <p:spPr>
          <a:xfrm>
            <a:off x="2877432" y="1119036"/>
            <a:ext cx="3374535" cy="307777"/>
          </a:xfrm>
          <a:prstGeom prst="rect">
            <a:avLst/>
          </a:prstGeom>
          <a:noFill/>
        </p:spPr>
        <p:txBody>
          <a:bodyPr wrap="square" rtlCol="0">
            <a:spAutoFit/>
          </a:bodyPr>
          <a:lstStyle/>
          <a:p>
            <a:pPr>
              <a:spcAft>
                <a:spcPts val="800"/>
              </a:spcAft>
            </a:pPr>
            <a:r>
              <a:rPr lang="en-CA" sz="1400" dirty="0">
                <a:solidFill>
                  <a:srgbClr val="7030A0"/>
                </a:solidFill>
              </a:rPr>
              <a:t>0 1 2 3 4 5 6 7</a:t>
            </a:r>
          </a:p>
        </p:txBody>
      </p:sp>
    </p:spTree>
    <p:extLst>
      <p:ext uri="{BB962C8B-B14F-4D97-AF65-F5344CB8AC3E}">
        <p14:creationId xmlns:p14="http://schemas.microsoft.com/office/powerpoint/2010/main" val="29008008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3">
                                            <p:txEl>
                                              <p:pRg st="2" end="2"/>
                                            </p:txEl>
                                          </p:spTgt>
                                        </p:tgtEl>
                                        <p:attrNameLst>
                                          <p:attrName>style.visibility</p:attrName>
                                        </p:attrNameLst>
                                      </p:cBhvr>
                                      <p:to>
                                        <p:strVal val="visible"/>
                                      </p:to>
                                    </p:set>
                                    <p:anim calcmode="lin" valueType="num">
                                      <p:cBhvr additive="base">
                                        <p:cTn id="7" dur="500" fill="hold"/>
                                        <p:tgtEl>
                                          <p:spTgt spid="5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3">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mc:AlternateContent xmlns:mc="http://schemas.openxmlformats.org/markup-compatibility/2006" xmlns:a14="http://schemas.microsoft.com/office/drawing/2010/main">
        <mc:Choice Requires="a14">
          <p:sp>
            <p:nvSpPr>
              <p:cNvPr id="27" name="TextBox 26"/>
              <p:cNvSpPr txBox="1"/>
              <p:nvPr/>
            </p:nvSpPr>
            <p:spPr>
              <a:xfrm>
                <a:off x="1828800" y="1066800"/>
                <a:ext cx="735073" cy="430887"/>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a:t>
                </a:r>
                <a:endParaRPr lang="en-CA" dirty="0">
                  <a:solidFill>
                    <a:schemeClr val="tx1"/>
                  </a:solidFill>
                  <a:cs typeface="Times New Roman" panose="02020603050405020304" pitchFamily="18" charset="0"/>
                </a:endParaRPr>
              </a:p>
            </p:txBody>
          </p:sp>
        </mc:Choice>
        <mc:Fallback xmlns="">
          <p:sp>
            <p:nvSpPr>
              <p:cNvPr id="27" name="TextBox 26"/>
              <p:cNvSpPr txBox="1">
                <a:spLocks noRot="1" noChangeAspect="1" noMove="1" noResize="1" noEditPoints="1" noAdjustHandles="1" noChangeArrowheads="1" noChangeShapeType="1" noTextEdit="1"/>
              </p:cNvSpPr>
              <p:nvPr/>
            </p:nvSpPr>
            <p:spPr>
              <a:xfrm>
                <a:off x="1828800" y="1066800"/>
                <a:ext cx="735073" cy="430887"/>
              </a:xfrm>
              <a:prstGeom prst="rect">
                <a:avLst/>
              </a:prstGeom>
              <a:blipFill>
                <a:blip r:embed="rId2"/>
                <a:stretch>
                  <a:fillRect l="-28926" t="-25352" r="-25620" b="-47887"/>
                </a:stretch>
              </a:blipFill>
            </p:spPr>
            <p:txBody>
              <a:bodyPr/>
              <a:lstStyle/>
              <a:p>
                <a:r>
                  <a:rPr lang="en-CA">
                    <a:noFill/>
                  </a:rPr>
                  <a:t> </a:t>
                </a:r>
              </a:p>
            </p:txBody>
          </p:sp>
        </mc:Fallback>
      </mc:AlternateContent>
      <p:pic>
        <p:nvPicPr>
          <p:cNvPr id="28" name="Picture 2" descr="image27"/>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9167" t="18976" r="32500" b="16579"/>
          <a:stretch/>
        </p:blipFill>
        <p:spPr bwMode="auto">
          <a:xfrm>
            <a:off x="45855" y="152114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9" name="TextBox 28"/>
          <p:cNvSpPr txBox="1"/>
          <p:nvPr/>
        </p:nvSpPr>
        <p:spPr>
          <a:xfrm>
            <a:off x="0" y="195772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sp>
        <p:nvSpPr>
          <p:cNvPr id="30" name="Oval 29"/>
          <p:cNvSpPr/>
          <p:nvPr/>
        </p:nvSpPr>
        <p:spPr>
          <a:xfrm>
            <a:off x="2162016" y="4074717"/>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1" name="Oval 30"/>
          <p:cNvSpPr/>
          <p:nvPr/>
        </p:nvSpPr>
        <p:spPr>
          <a:xfrm>
            <a:off x="2185576" y="4398752"/>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2" name="Oval 31"/>
          <p:cNvSpPr/>
          <p:nvPr/>
        </p:nvSpPr>
        <p:spPr>
          <a:xfrm>
            <a:off x="2184912" y="197246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3" name="Oval 32"/>
          <p:cNvSpPr/>
          <p:nvPr/>
        </p:nvSpPr>
        <p:spPr>
          <a:xfrm>
            <a:off x="2184248" y="232318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4" name="Oval 33"/>
          <p:cNvSpPr/>
          <p:nvPr/>
        </p:nvSpPr>
        <p:spPr>
          <a:xfrm>
            <a:off x="2183584" y="267390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5" name="Oval 34"/>
          <p:cNvSpPr/>
          <p:nvPr/>
        </p:nvSpPr>
        <p:spPr>
          <a:xfrm>
            <a:off x="2182920" y="302462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6" name="Oval 35"/>
          <p:cNvSpPr/>
          <p:nvPr/>
        </p:nvSpPr>
        <p:spPr>
          <a:xfrm>
            <a:off x="2182256" y="337534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7" name="Oval 36"/>
          <p:cNvSpPr/>
          <p:nvPr/>
        </p:nvSpPr>
        <p:spPr>
          <a:xfrm>
            <a:off x="2181592" y="3726064"/>
            <a:ext cx="228600" cy="255504"/>
          </a:xfrm>
          <a:prstGeom prst="ellipse">
            <a:avLst/>
          </a:prstGeom>
          <a:noFill/>
          <a:ln w="25400">
            <a:solidFill>
              <a:srgbClr val="66FF33"/>
            </a:solidFill>
          </a:ln>
        </p:spPr>
        <p:txBody>
          <a:bodyPr wrap="square" rtlCol="0" anchor="ctr">
            <a:spAutoFit/>
          </a:bodyPr>
          <a:lstStyle/>
          <a:p>
            <a:pPr algn="l"/>
            <a:endParaRPr lang="en-CA" sz="2400" dirty="0"/>
          </a:p>
        </p:txBody>
      </p:sp>
      <p:sp>
        <p:nvSpPr>
          <p:cNvPr id="38" name="TextBox 37"/>
          <p:cNvSpPr txBox="1"/>
          <p:nvPr/>
        </p:nvSpPr>
        <p:spPr>
          <a:xfrm>
            <a:off x="2139656" y="1919928"/>
            <a:ext cx="326535" cy="2780248"/>
          </a:xfrm>
          <a:prstGeom prst="rect">
            <a:avLst/>
          </a:prstGeom>
          <a:noFill/>
        </p:spPr>
        <p:txBody>
          <a:bodyPr wrap="square" rtlCol="0">
            <a:spAutoFit/>
          </a:bodyPr>
          <a:lstStyle/>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1</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a:p>
            <a:pPr>
              <a:spcAft>
                <a:spcPts val="800"/>
              </a:spcAft>
            </a:pPr>
            <a:r>
              <a:rPr lang="en-CA" sz="1600" dirty="0">
                <a:solidFill>
                  <a:schemeClr val="bg2"/>
                </a:solidFill>
              </a:rPr>
              <a:t>0</a:t>
            </a:r>
          </a:p>
        </p:txBody>
      </p:sp>
      <p:pic>
        <p:nvPicPr>
          <p:cNvPr id="39" name="Picture 2" descr="image30"/>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9167" t="13333" r="9167" b="12222"/>
          <a:stretch/>
        </p:blipFill>
        <p:spPr bwMode="auto">
          <a:xfrm>
            <a:off x="2819400" y="1143000"/>
            <a:ext cx="6117735" cy="418253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Text Box 33"/>
          <p:cNvSpPr txBox="1">
            <a:spLocks noChangeArrowheads="1"/>
          </p:cNvSpPr>
          <p:nvPr/>
        </p:nvSpPr>
        <p:spPr bwMode="auto">
          <a:xfrm>
            <a:off x="3352800" y="5385305"/>
            <a:ext cx="533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Iterations of gradient descent. </a:t>
            </a:r>
          </a:p>
        </p:txBody>
      </p:sp>
    </p:spTree>
    <p:extLst>
      <p:ext uri="{BB962C8B-B14F-4D97-AF65-F5344CB8AC3E}">
        <p14:creationId xmlns:p14="http://schemas.microsoft.com/office/powerpoint/2010/main" val="258407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0-#ppt_w/2"/>
                                          </p:val>
                                        </p:tav>
                                        <p:tav tm="100000">
                                          <p:val>
                                            <p:strVal val="#ppt_x"/>
                                          </p:val>
                                        </p:tav>
                                      </p:tavLst>
                                    </p:anim>
                                    <p:anim calcmode="lin" valueType="num">
                                      <p:cBhvr additive="base">
                                        <p:cTn id="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Example with Compression</a:t>
            </a:r>
          </a:p>
        </p:txBody>
      </p:sp>
      <p:pic>
        <p:nvPicPr>
          <p:cNvPr id="4" name="Picture 2" descr="image31"/>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333" t="12824" r="10834" b="12731"/>
          <a:stretch/>
        </p:blipFill>
        <p:spPr bwMode="auto">
          <a:xfrm>
            <a:off x="2788294" y="1143000"/>
            <a:ext cx="6127105" cy="42321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 name="Text Box 33"/>
          <p:cNvSpPr txBox="1">
            <a:spLocks noChangeArrowheads="1"/>
          </p:cNvSpPr>
          <p:nvPr/>
        </p:nvSpPr>
        <p:spPr bwMode="auto">
          <a:xfrm>
            <a:off x="3352800" y="5385305"/>
            <a:ext cx="5334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Iterations of gradient descent. </a:t>
            </a:r>
          </a:p>
        </p:txBody>
      </p:sp>
      <p:pic>
        <p:nvPicPr>
          <p:cNvPr id="7" name="Picture 2" descr="image27"/>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9167" t="18976" r="32500" b="16579"/>
          <a:stretch/>
        </p:blipFill>
        <p:spPr bwMode="auto">
          <a:xfrm>
            <a:off x="45855" y="1549997"/>
            <a:ext cx="2610681" cy="329172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 name="TextBox 7"/>
          <p:cNvSpPr txBox="1"/>
          <p:nvPr/>
        </p:nvSpPr>
        <p:spPr>
          <a:xfrm>
            <a:off x="0" y="1986570"/>
            <a:ext cx="326535" cy="2780248"/>
          </a:xfrm>
          <a:prstGeom prst="rect">
            <a:avLst/>
          </a:prstGeom>
          <a:noFill/>
        </p:spPr>
        <p:txBody>
          <a:bodyPr wrap="square" rtlCol="0">
            <a:spAutoFit/>
          </a:bodyPr>
          <a:lstStyle/>
          <a:p>
            <a:pPr>
              <a:spcAft>
                <a:spcPts val="800"/>
              </a:spcAft>
            </a:pPr>
            <a:r>
              <a:rPr lang="en-CA" sz="1600" dirty="0">
                <a:solidFill>
                  <a:srgbClr val="7030A0"/>
                </a:solidFill>
              </a:rPr>
              <a:t>0</a:t>
            </a:r>
          </a:p>
          <a:p>
            <a:pPr>
              <a:spcAft>
                <a:spcPts val="800"/>
              </a:spcAft>
            </a:pPr>
            <a:r>
              <a:rPr lang="en-CA" sz="1600" dirty="0">
                <a:solidFill>
                  <a:srgbClr val="7030A0"/>
                </a:solidFill>
              </a:rPr>
              <a:t>1</a:t>
            </a:r>
          </a:p>
          <a:p>
            <a:pPr>
              <a:spcAft>
                <a:spcPts val="800"/>
              </a:spcAft>
            </a:pPr>
            <a:r>
              <a:rPr lang="en-CA" sz="1600" dirty="0">
                <a:solidFill>
                  <a:srgbClr val="7030A0"/>
                </a:solidFill>
              </a:rPr>
              <a:t>2</a:t>
            </a:r>
          </a:p>
          <a:p>
            <a:pPr>
              <a:spcAft>
                <a:spcPts val="800"/>
              </a:spcAft>
            </a:pPr>
            <a:r>
              <a:rPr lang="en-CA" sz="1600" dirty="0">
                <a:solidFill>
                  <a:srgbClr val="7030A0"/>
                </a:solidFill>
              </a:rPr>
              <a:t>3</a:t>
            </a:r>
          </a:p>
          <a:p>
            <a:pPr>
              <a:spcAft>
                <a:spcPts val="800"/>
              </a:spcAft>
            </a:pPr>
            <a:r>
              <a:rPr lang="en-CA" sz="1600" dirty="0">
                <a:solidFill>
                  <a:srgbClr val="7030A0"/>
                </a:solidFill>
              </a:rPr>
              <a:t>4</a:t>
            </a:r>
          </a:p>
          <a:p>
            <a:pPr>
              <a:spcAft>
                <a:spcPts val="800"/>
              </a:spcAft>
            </a:pPr>
            <a:r>
              <a:rPr lang="en-CA" sz="1600" dirty="0">
                <a:solidFill>
                  <a:srgbClr val="7030A0"/>
                </a:solidFill>
              </a:rPr>
              <a:t>5</a:t>
            </a:r>
          </a:p>
          <a:p>
            <a:pPr>
              <a:spcAft>
                <a:spcPts val="800"/>
              </a:spcAft>
            </a:pPr>
            <a:r>
              <a:rPr lang="en-CA" sz="1600" dirty="0">
                <a:solidFill>
                  <a:srgbClr val="7030A0"/>
                </a:solidFill>
              </a:rPr>
              <a:t>6</a:t>
            </a:r>
          </a:p>
          <a:p>
            <a:pPr>
              <a:spcAft>
                <a:spcPts val="800"/>
              </a:spcAft>
            </a:pPr>
            <a:r>
              <a:rPr lang="en-CA" sz="1600" dirty="0">
                <a:solidFill>
                  <a:srgbClr val="7030A0"/>
                </a:solidFill>
              </a:rPr>
              <a:t>7</a:t>
            </a:r>
          </a:p>
        </p:txBody>
      </p:sp>
      <p:grpSp>
        <p:nvGrpSpPr>
          <p:cNvPr id="9" name="Group 8"/>
          <p:cNvGrpSpPr/>
          <p:nvPr/>
        </p:nvGrpSpPr>
        <p:grpSpPr>
          <a:xfrm>
            <a:off x="1195296" y="2467250"/>
            <a:ext cx="247832" cy="1878096"/>
            <a:chOff x="1195296" y="1905000"/>
            <a:chExt cx="247832" cy="1878096"/>
          </a:xfrm>
        </p:grpSpPr>
        <p:sp>
          <p:nvSpPr>
            <p:cNvPr id="10" name="Oval 9"/>
            <p:cNvSpPr/>
            <p:nvPr/>
          </p:nvSpPr>
          <p:spPr>
            <a:xfrm>
              <a:off x="1195296" y="1905000"/>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2" name="Oval 11"/>
            <p:cNvSpPr/>
            <p:nvPr/>
          </p:nvSpPr>
          <p:spPr>
            <a:xfrm>
              <a:off x="1212056" y="2716296"/>
              <a:ext cx="228600" cy="255504"/>
            </a:xfrm>
            <a:prstGeom prst="ellipse">
              <a:avLst/>
            </a:prstGeom>
            <a:noFill/>
            <a:ln w="28575">
              <a:solidFill>
                <a:srgbClr val="FF0000"/>
              </a:solidFill>
            </a:ln>
          </p:spPr>
          <p:txBody>
            <a:bodyPr wrap="square" rtlCol="0" anchor="ctr">
              <a:spAutoFit/>
            </a:bodyPr>
            <a:lstStyle/>
            <a:p>
              <a:pPr algn="l"/>
              <a:endParaRPr lang="en-CA" sz="2400" dirty="0"/>
            </a:p>
          </p:txBody>
        </p:sp>
        <p:sp>
          <p:nvSpPr>
            <p:cNvPr id="13" name="Oval 12"/>
            <p:cNvSpPr/>
            <p:nvPr/>
          </p:nvSpPr>
          <p:spPr>
            <a:xfrm>
              <a:off x="1214528" y="3527592"/>
              <a:ext cx="228600" cy="255504"/>
            </a:xfrm>
            <a:prstGeom prst="ellipse">
              <a:avLst/>
            </a:prstGeom>
            <a:noFill/>
            <a:ln w="28575">
              <a:solidFill>
                <a:srgbClr val="FF0000"/>
              </a:solidFill>
            </a:ln>
          </p:spPr>
          <p:txBody>
            <a:bodyPr wrap="square" rtlCol="0" anchor="ctr">
              <a:spAutoFit/>
            </a:bodyPr>
            <a:lstStyle/>
            <a:p>
              <a:pPr algn="l"/>
              <a:endParaRPr lang="en-CA" sz="2400" dirty="0"/>
            </a:p>
          </p:txBody>
        </p:sp>
      </p:grpSp>
      <p:grpSp>
        <p:nvGrpSpPr>
          <p:cNvPr id="14" name="Group 13"/>
          <p:cNvGrpSpPr/>
          <p:nvPr/>
        </p:nvGrpSpPr>
        <p:grpSpPr>
          <a:xfrm>
            <a:off x="1194320" y="2402718"/>
            <a:ext cx="374780" cy="1981644"/>
            <a:chOff x="1206760" y="1854468"/>
            <a:chExt cx="374780" cy="1981644"/>
          </a:xfrm>
        </p:grpSpPr>
        <p:sp>
          <p:nvSpPr>
            <p:cNvPr id="15" name="TextBox 14"/>
            <p:cNvSpPr txBox="1"/>
            <p:nvPr/>
          </p:nvSpPr>
          <p:spPr>
            <a:xfrm>
              <a:off x="1210999" y="3466780"/>
              <a:ext cx="370541" cy="369332"/>
            </a:xfrm>
            <a:prstGeom prst="rect">
              <a:avLst/>
            </a:prstGeom>
            <a:noFill/>
          </p:spPr>
          <p:txBody>
            <a:bodyPr wrap="square" rtlCol="0">
              <a:spAutoFit/>
            </a:bodyPr>
            <a:lstStyle/>
            <a:p>
              <a:r>
                <a:rPr lang="en-CA" sz="1800" i="1" dirty="0">
                  <a:solidFill>
                    <a:schemeClr val="bg2"/>
                  </a:solidFill>
                </a:rPr>
                <a:t>0</a:t>
              </a:r>
            </a:p>
          </p:txBody>
        </p:sp>
        <p:sp>
          <p:nvSpPr>
            <p:cNvPr id="16" name="TextBox 15"/>
            <p:cNvSpPr txBox="1"/>
            <p:nvPr/>
          </p:nvSpPr>
          <p:spPr>
            <a:xfrm>
              <a:off x="1210999" y="1854468"/>
              <a:ext cx="370541" cy="369332"/>
            </a:xfrm>
            <a:prstGeom prst="rect">
              <a:avLst/>
            </a:prstGeom>
            <a:noFill/>
          </p:spPr>
          <p:txBody>
            <a:bodyPr wrap="square" rtlCol="0">
              <a:spAutoFit/>
            </a:bodyPr>
            <a:lstStyle/>
            <a:p>
              <a:r>
                <a:rPr lang="en-CA" sz="1800" i="1" dirty="0">
                  <a:solidFill>
                    <a:schemeClr val="bg2"/>
                  </a:solidFill>
                </a:rPr>
                <a:t>1</a:t>
              </a:r>
            </a:p>
          </p:txBody>
        </p:sp>
        <p:sp>
          <p:nvSpPr>
            <p:cNvPr id="17" name="TextBox 16"/>
            <p:cNvSpPr txBox="1"/>
            <p:nvPr/>
          </p:nvSpPr>
          <p:spPr>
            <a:xfrm>
              <a:off x="1206760" y="2657009"/>
              <a:ext cx="370541" cy="369332"/>
            </a:xfrm>
            <a:prstGeom prst="rect">
              <a:avLst/>
            </a:prstGeom>
            <a:noFill/>
          </p:spPr>
          <p:txBody>
            <a:bodyPr wrap="square" rtlCol="0">
              <a:spAutoFit/>
            </a:bodyPr>
            <a:lstStyle/>
            <a:p>
              <a:r>
                <a:rPr lang="en-CA" sz="1800" i="1" dirty="0">
                  <a:solidFill>
                    <a:schemeClr val="bg2"/>
                  </a:solidFill>
                </a:rPr>
                <a:t>1</a:t>
              </a:r>
            </a:p>
          </p:txBody>
        </p:sp>
      </p:grpSp>
    </p:spTree>
    <p:extLst>
      <p:ext uri="{BB962C8B-B14F-4D97-AF65-F5344CB8AC3E}">
        <p14:creationId xmlns:p14="http://schemas.microsoft.com/office/powerpoint/2010/main" val="1549944576"/>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9E967AF-BF17-4EE9-92B7-8AC9E9D8D317}"/>
              </a:ext>
            </a:extLst>
          </p:cNvPr>
          <p:cNvSpPr>
            <a:spLocks noGrp="1"/>
          </p:cNvSpPr>
          <p:nvPr>
            <p:ph idx="1"/>
          </p:nvPr>
        </p:nvSpPr>
        <p:spPr>
          <a:xfrm>
            <a:off x="650966" y="1905000"/>
            <a:ext cx="8077200" cy="4114800"/>
          </a:xfrm>
        </p:spPr>
        <p:txBody>
          <a:bodyPr/>
          <a:lstStyle/>
          <a:p>
            <a:pPr marL="0" lvl="0" indent="0">
              <a:spcBef>
                <a:spcPct val="0"/>
              </a:spcBef>
              <a:tabLst/>
            </a:pPr>
            <a:r>
              <a:rPr lang="en-US" altLang="en-US" sz="2400" dirty="0">
                <a:solidFill>
                  <a:srgbClr val="D5D5D5"/>
                </a:solidFill>
                <a:effectLst/>
                <a:latin typeface="Times New Roman" panose="02020603050405020304" pitchFamily="18" charset="0"/>
                <a:cs typeface="Times New Roman" panose="02020603050405020304" pitchFamily="18" charset="0"/>
              </a:rPr>
              <a:t>9. Imagine you have designed a machine learning system for a bank. The system uses an artificial neural network to decide whether to approve mortgages based on client income, banking and credit history, and some demographic data such as </a:t>
            </a:r>
            <a:r>
              <a:rPr lang="en-US" altLang="en-US" sz="2400" dirty="0">
                <a:solidFill>
                  <a:srgbClr val="FF0000"/>
                </a:solidFill>
                <a:effectLst/>
                <a:latin typeface="Times New Roman" panose="02020603050405020304" pitchFamily="18" charset="0"/>
                <a:cs typeface="Times New Roman" panose="02020603050405020304" pitchFamily="18" charset="0"/>
              </a:rPr>
              <a:t>gender, ethnic background and age. </a:t>
            </a:r>
            <a:r>
              <a:rPr lang="en-US" altLang="en-US" sz="2400" dirty="0">
                <a:solidFill>
                  <a:srgbClr val="D5D5D5"/>
                </a:solidFill>
                <a:effectLst/>
                <a:latin typeface="Times New Roman" panose="02020603050405020304" pitchFamily="18" charset="0"/>
                <a:cs typeface="Times New Roman" panose="02020603050405020304" pitchFamily="18" charset="0"/>
              </a:rPr>
              <a:t>The network has many layers and over 2 million parameters (weights). A client is asking you </a:t>
            </a:r>
            <a:r>
              <a:rPr lang="en-US" altLang="en-US" sz="2400" dirty="0">
                <a:solidFill>
                  <a:srgbClr val="FF0000"/>
                </a:solidFill>
                <a:effectLst/>
                <a:latin typeface="Times New Roman" panose="02020603050405020304" pitchFamily="18" charset="0"/>
                <a:cs typeface="Times New Roman" panose="02020603050405020304" pitchFamily="18" charset="0"/>
              </a:rPr>
              <a:t>why</a:t>
            </a:r>
            <a:r>
              <a:rPr lang="en-US" altLang="en-US" sz="2400" dirty="0">
                <a:solidFill>
                  <a:srgbClr val="D5D5D5"/>
                </a:solidFill>
                <a:effectLst/>
                <a:latin typeface="Times New Roman" panose="02020603050405020304" pitchFamily="18" charset="0"/>
                <a:cs typeface="Times New Roman" panose="02020603050405020304" pitchFamily="18" charset="0"/>
              </a:rPr>
              <a:t> their desired mortgage was </a:t>
            </a:r>
            <a:r>
              <a:rPr lang="en-US" altLang="en-US" sz="2400" dirty="0">
                <a:solidFill>
                  <a:srgbClr val="FF0000"/>
                </a:solidFill>
                <a:effectLst/>
                <a:latin typeface="Times New Roman" panose="02020603050405020304" pitchFamily="18" charset="0"/>
                <a:cs typeface="Times New Roman" panose="02020603050405020304" pitchFamily="18" charset="0"/>
              </a:rPr>
              <a:t>not approved </a:t>
            </a:r>
            <a:r>
              <a:rPr lang="en-US" altLang="en-US" sz="2400" dirty="0">
                <a:solidFill>
                  <a:srgbClr val="D5D5D5"/>
                </a:solidFill>
                <a:effectLst/>
                <a:latin typeface="Times New Roman" panose="02020603050405020304" pitchFamily="18" charset="0"/>
                <a:cs typeface="Times New Roman" panose="02020603050405020304" pitchFamily="18" charset="0"/>
              </a:rPr>
              <a:t>by the system and they are accusing you of discrimination based on gender. What level of </a:t>
            </a:r>
            <a:r>
              <a:rPr lang="en-US" altLang="en-US" sz="2400" dirty="0">
                <a:solidFill>
                  <a:srgbClr val="FF0000"/>
                </a:solidFill>
                <a:effectLst/>
                <a:latin typeface="Times New Roman" panose="02020603050405020304" pitchFamily="18" charset="0"/>
                <a:cs typeface="Times New Roman" panose="02020603050405020304" pitchFamily="18" charset="0"/>
              </a:rPr>
              <a:t>detail are you able to provide them </a:t>
            </a:r>
            <a:r>
              <a:rPr lang="en-US" altLang="en-US" sz="2400" dirty="0">
                <a:solidFill>
                  <a:srgbClr val="D5D5D5"/>
                </a:solidFill>
                <a:effectLst/>
                <a:latin typeface="Times New Roman" panose="02020603050405020304" pitchFamily="18" charset="0"/>
                <a:cs typeface="Times New Roman" panose="02020603050405020304" pitchFamily="18" charset="0"/>
              </a:rPr>
              <a:t>in your response by simply looking at the values of your weights? Can you easily check whether your model is making decisions based on their gender? Why or why not? (3 marks)</a:t>
            </a:r>
          </a:p>
          <a:p>
            <a:pPr marL="0" lvl="0" indent="0">
              <a:spcBef>
                <a:spcPct val="0"/>
              </a:spcBef>
              <a:tabLst/>
            </a:pPr>
            <a:endParaRPr lang="en-US" altLang="en-US" sz="2400" dirty="0">
              <a:effectLst/>
              <a:latin typeface="Times New Roman" panose="02020603050405020304" pitchFamily="18" charset="0"/>
              <a:cs typeface="Times New Roman" panose="02020603050405020304" pitchFamily="18" charset="0"/>
            </a:endParaRPr>
          </a:p>
        </p:txBody>
      </p:sp>
      <p:sp>
        <p:nvSpPr>
          <p:cNvPr id="4" name="Rectangle 63">
            <a:extLst>
              <a:ext uri="{FF2B5EF4-FFF2-40B4-BE49-F238E27FC236}">
                <a16:creationId xmlns:a16="http://schemas.microsoft.com/office/drawing/2014/main" id="{08ABFE23-4561-468E-9868-2AD984C1C80D}"/>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5" name="Title 1">
            <a:extLst>
              <a:ext uri="{FF2B5EF4-FFF2-40B4-BE49-F238E27FC236}">
                <a16:creationId xmlns:a16="http://schemas.microsoft.com/office/drawing/2014/main" id="{A7F10DAC-C3BD-472F-AAB6-0723C33FB557}"/>
              </a:ext>
            </a:extLst>
          </p:cNvPr>
          <p:cNvSpPr txBox="1">
            <a:spLocks/>
          </p:cNvSpPr>
          <p:nvPr/>
        </p:nvSpPr>
        <p:spPr bwMode="auto">
          <a:xfrm>
            <a:off x="3352800" y="216626"/>
            <a:ext cx="77724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r>
              <a:rPr lang="en-US" kern="0"/>
              <a:t>Ethics</a:t>
            </a:r>
            <a:endParaRPr lang="en-US" kern="0" dirty="0"/>
          </a:p>
        </p:txBody>
      </p:sp>
    </p:spTree>
    <p:extLst>
      <p:ext uri="{BB962C8B-B14F-4D97-AF65-F5344CB8AC3E}">
        <p14:creationId xmlns:p14="http://schemas.microsoft.com/office/powerpoint/2010/main" val="3034695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ppt_x"/>
                                          </p:val>
                                        </p:tav>
                                        <p:tav tm="100000">
                                          <p:val>
                                            <p:strVal val="#ppt_x"/>
                                          </p:val>
                                        </p:tav>
                                      </p:tavLst>
                                    </p:anim>
                                    <p:anim calcmode="lin" valueType="num">
                                      <p:cBhvr additive="base">
                                        <p:cTn id="14" dur="500" fill="hold"/>
                                        <p:tgtEl>
                                          <p:spTgt spid="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0" end="0"/>
                                            </p:txEl>
                                          </p:spTgt>
                                        </p:tgtEl>
                                        <p:attrNameLst>
                                          <p:attrName>style.visibility</p:attrName>
                                        </p:attrNameLst>
                                      </p:cBhvr>
                                      <p:to>
                                        <p:strVal val="visible"/>
                                      </p:to>
                                    </p:set>
                                    <p:anim calcmode="lin" valueType="num">
                                      <p:cBhvr additive="base">
                                        <p:cTn id="1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4" grpId="0"/>
      <p:bldP spid="5" grpId="0"/>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94E321D-B7E8-489C-831E-87B0B3A00E43}"/>
              </a:ext>
            </a:extLst>
          </p:cNvPr>
          <p:cNvSpPr>
            <a:spLocks noGrp="1"/>
          </p:cNvSpPr>
          <p:nvPr>
            <p:ph idx="1"/>
          </p:nvPr>
        </p:nvSpPr>
        <p:spPr>
          <a:xfrm>
            <a:off x="152400" y="838200"/>
            <a:ext cx="8839200" cy="4114800"/>
          </a:xfrm>
        </p:spPr>
        <p:txBody>
          <a:bodyPr/>
          <a:lstStyle/>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You put in sensitive information which is against the law.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We do not understand the weights at all so we don't know how it uses this sensitive information.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We can guess that if the labels (give mortgage) in the training data are correlated with this sensitive information then the machine will naturally learn to reflect this correlation.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I suppose you could test it by flipping the client's sensitive data and seeing if the result changes.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Even if you just ask for the client's address then </a:t>
            </a:r>
          </a:p>
          <a:p>
            <a:pPr marL="0" indent="0"/>
            <a:r>
              <a:rPr lang="en-US" altLang="en-US" sz="2400" dirty="0">
                <a:solidFill>
                  <a:srgbClr val="D5D5D5"/>
                </a:solidFill>
                <a:effectLst/>
                <a:latin typeface="Times New Roman" panose="02020603050405020304" pitchFamily="18" charset="0"/>
                <a:cs typeface="Times New Roman" panose="02020603050405020304" pitchFamily="18" charset="0"/>
              </a:rPr>
              <a:t>       this may correlate with their race </a:t>
            </a:r>
          </a:p>
          <a:p>
            <a:pPr marL="0" indent="0"/>
            <a:r>
              <a:rPr lang="en-US" altLang="en-US" sz="2400" dirty="0">
                <a:solidFill>
                  <a:srgbClr val="D5D5D5"/>
                </a:solidFill>
                <a:effectLst/>
                <a:latin typeface="Times New Roman" panose="02020603050405020304" pitchFamily="18" charset="0"/>
                <a:cs typeface="Times New Roman" panose="02020603050405020304" pitchFamily="18" charset="0"/>
              </a:rPr>
              <a:t>       which then in turn may correlate with whether or not </a:t>
            </a:r>
            <a:br>
              <a:rPr lang="en-US" altLang="en-US" sz="2400" dirty="0">
                <a:solidFill>
                  <a:srgbClr val="D5D5D5"/>
                </a:solidFill>
                <a:effectLst/>
                <a:latin typeface="Times New Roman" panose="02020603050405020304" pitchFamily="18" charset="0"/>
                <a:cs typeface="Times New Roman" panose="02020603050405020304" pitchFamily="18" charset="0"/>
              </a:rPr>
            </a:br>
            <a:r>
              <a:rPr lang="en-US" altLang="en-US" sz="2400" dirty="0">
                <a:solidFill>
                  <a:srgbClr val="D5D5D5"/>
                </a:solidFill>
                <a:effectLst/>
                <a:latin typeface="Times New Roman" panose="02020603050405020304" pitchFamily="18" charset="0"/>
                <a:cs typeface="Times New Roman" panose="02020603050405020304" pitchFamily="18" charset="0"/>
              </a:rPr>
              <a:t>       they pay back their mortgage.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It is all very hard &lt;3</a:t>
            </a:r>
            <a:endParaRPr lang="en-US" altLang="en-US" sz="2400" dirty="0">
              <a:effectLst/>
              <a:latin typeface="Times New Roman" panose="02020603050405020304" pitchFamily="18" charset="0"/>
              <a:cs typeface="Times New Roman" panose="02020603050405020304" pitchFamily="18" charset="0"/>
            </a:endParaRPr>
          </a:p>
          <a:p>
            <a:pPr>
              <a:buFont typeface="Arial" panose="020B0604020202020204" pitchFamily="34" charset="0"/>
              <a:buChar char="•"/>
            </a:pPr>
            <a:endParaRPr lang="en-US" sz="2400" dirty="0">
              <a:latin typeface="Times New Roman" panose="02020603050405020304" pitchFamily="18" charset="0"/>
              <a:cs typeface="Times New Roman" panose="02020603050405020304" pitchFamily="18" charset="0"/>
            </a:endParaRPr>
          </a:p>
        </p:txBody>
      </p:sp>
      <p:sp>
        <p:nvSpPr>
          <p:cNvPr id="4" name="Title 1">
            <a:extLst>
              <a:ext uri="{FF2B5EF4-FFF2-40B4-BE49-F238E27FC236}">
                <a16:creationId xmlns:a16="http://schemas.microsoft.com/office/drawing/2014/main" id="{D16F6B53-DFB1-42CC-B47A-3CD2AC320534}"/>
              </a:ext>
            </a:extLst>
          </p:cNvPr>
          <p:cNvSpPr>
            <a:spLocks noGrp="1"/>
          </p:cNvSpPr>
          <p:nvPr>
            <p:ph type="title"/>
          </p:nvPr>
        </p:nvSpPr>
        <p:spPr>
          <a:xfrm>
            <a:off x="3352800" y="216626"/>
            <a:ext cx="7772400" cy="1143000"/>
          </a:xfrm>
        </p:spPr>
        <p:txBody>
          <a:bodyPr/>
          <a:lstStyle/>
          <a:p>
            <a:r>
              <a:rPr lang="en-US" dirty="0"/>
              <a:t>Ethics</a:t>
            </a:r>
          </a:p>
        </p:txBody>
      </p:sp>
      <p:sp>
        <p:nvSpPr>
          <p:cNvPr id="5" name="Rectangle 63">
            <a:extLst>
              <a:ext uri="{FF2B5EF4-FFF2-40B4-BE49-F238E27FC236}">
                <a16:creationId xmlns:a16="http://schemas.microsoft.com/office/drawing/2014/main" id="{58464A45-34A8-4153-8647-F32BB5E0ED1A}"/>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Tree>
    <p:extLst>
      <p:ext uri="{BB962C8B-B14F-4D97-AF65-F5344CB8AC3E}">
        <p14:creationId xmlns:p14="http://schemas.microsoft.com/office/powerpoint/2010/main" val="2105219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5"/>
                                        </p:tgtEl>
                                        <p:attrNameLst>
                                          <p:attrName>style.visibility</p:attrName>
                                        </p:attrNameLst>
                                      </p:cBhvr>
                                      <p:to>
                                        <p:strVal val="visible"/>
                                      </p:to>
                                    </p:set>
                                    <p:anim calcmode="lin" valueType="num">
                                      <p:cBhvr additive="base">
                                        <p:cTn id="53" dur="500" fill="hold"/>
                                        <p:tgtEl>
                                          <p:spTgt spid="5"/>
                                        </p:tgtEl>
                                        <p:attrNameLst>
                                          <p:attrName>ppt_x</p:attrName>
                                        </p:attrNameLst>
                                      </p:cBhvr>
                                      <p:tavLst>
                                        <p:tav tm="0">
                                          <p:val>
                                            <p:strVal val="#ppt_x"/>
                                          </p:val>
                                        </p:tav>
                                        <p:tav tm="100000">
                                          <p:val>
                                            <p:strVal val="#ppt_x"/>
                                          </p:val>
                                        </p:tav>
                                      </p:tavLst>
                                    </p:anim>
                                    <p:anim calcmode="lin" valueType="num">
                                      <p:cBhvr additive="base">
                                        <p:cTn id="54"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301306" cy="471283"/>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a:latin typeface="Cambria Math" panose="02040503050406030204" pitchFamily="18" charset="0"/>
                            <a:sym typeface="Symbol" panose="05050102010706020507" pitchFamily="18" charset="2"/>
                          </a:rPr>
                        </m:ctrlPr>
                      </m:naryPr>
                      <m:sub>
                        <m:r>
                          <m:rPr>
                            <m:brk m:alnAt="7"/>
                          </m:rPr>
                          <a:rPr lang="en-CA" altLang="en-US" i="1" dirty="0">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=1..</m:t>
                        </m:r>
                        <m:r>
                          <a:rPr lang="en-CA" altLang="en-US" i="1" dirty="0">
                            <a:latin typeface="Cambria Math" panose="02040503050406030204" pitchFamily="18" charset="0"/>
                            <a:sym typeface="Symbol" panose="05050102010706020507" pitchFamily="18" charset="2"/>
                          </a:rPr>
                          <m:t>𝐷</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CA" altLang="en-US" i="1" dirty="0">
                                    <a:latin typeface="Cambria Math" panose="02040503050406030204" pitchFamily="18" charset="0"/>
                                    <a:sym typeface="Symbol" panose="05050102010706020507" pitchFamily="18" charset="2"/>
                                  </a:rPr>
                                  <m:t>−</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00FFFF"/>
                                        </a:solidFill>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m:t>
                                    </m:r>
                                    <m:sSub>
                                      <m:sSubPr>
                                        <m:ctrlPr>
                                          <a:rPr lang="en-CA" altLang="en-US" i="1" dirty="0">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𝑑</m:t>
                                        </m:r>
                                      </m:sub>
                                    </m:sSub>
                                  </m:sub>
                                </m:sSub>
                              </m:e>
                            </m:func>
                            <m:r>
                              <a:rPr lang="en-CA" altLang="en-US" i="1" dirty="0">
                                <a:latin typeface="Cambria Math" panose="02040503050406030204" pitchFamily="18" charset="0"/>
                                <a:sym typeface="Symbol" panose="05050102010706020507" pitchFamily="18" charset="2"/>
                              </a:rPr>
                              <m:t> </m:t>
                            </m:r>
                          </m:e>
                          <m:sub/>
                        </m:sSub>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301306" cy="471283"/>
              </a:xfrm>
              <a:prstGeom prst="rect">
                <a:avLst/>
              </a:prstGeom>
              <a:blipFill>
                <a:blip r:embed="rId5"/>
                <a:stretch>
                  <a:fillRect l="-4958" t="-23077" b="-3589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sp>
        <p:nvSpPr>
          <p:cNvPr id="60"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120" name="Group 119"/>
          <p:cNvGrpSpPr/>
          <p:nvPr/>
        </p:nvGrpSpPr>
        <p:grpSpPr>
          <a:xfrm>
            <a:off x="76200" y="3504217"/>
            <a:ext cx="6911065" cy="3276600"/>
            <a:chOff x="76200" y="3504217"/>
            <a:chExt cx="6911065" cy="3276600"/>
          </a:xfrm>
        </p:grpSpPr>
        <p:sp>
          <p:nvSpPr>
            <p:cNvPr id="121" name="Rectangle 12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122" name="Rectangle 12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123" name="Group 122"/>
            <p:cNvGrpSpPr/>
            <p:nvPr/>
          </p:nvGrpSpPr>
          <p:grpSpPr>
            <a:xfrm>
              <a:off x="94638" y="3504217"/>
              <a:ext cx="6892627" cy="3276600"/>
              <a:chOff x="76199" y="3505200"/>
              <a:chExt cx="6892627" cy="3276600"/>
            </a:xfrm>
          </p:grpSpPr>
          <p:sp>
            <p:nvSpPr>
              <p:cNvPr id="124" name="TextBox 12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25" name="Group 124"/>
              <p:cNvGrpSpPr/>
              <p:nvPr/>
            </p:nvGrpSpPr>
            <p:grpSpPr>
              <a:xfrm>
                <a:off x="76199" y="3505200"/>
                <a:ext cx="6892627" cy="3276600"/>
                <a:chOff x="76199" y="3505200"/>
                <a:chExt cx="6892627" cy="3276600"/>
              </a:xfrm>
            </p:grpSpPr>
            <p:sp>
              <p:nvSpPr>
                <p:cNvPr id="127" name="Rectangle 12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128" name="Group 127"/>
                <p:cNvGrpSpPr/>
                <p:nvPr/>
              </p:nvGrpSpPr>
              <p:grpSpPr>
                <a:xfrm>
                  <a:off x="2092026" y="4505419"/>
                  <a:ext cx="3775373" cy="1980421"/>
                  <a:chOff x="2092026" y="4505419"/>
                  <a:chExt cx="3775373" cy="1980421"/>
                </a:xfrm>
              </p:grpSpPr>
              <p:sp>
                <p:nvSpPr>
                  <p:cNvPr id="162" name="Rectangle 161"/>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163" name="Rectangle 162"/>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164" name="TextBox 163"/>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65" name="TextBox 164"/>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66" name="TextBox 165"/>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67" name="TextBox 166"/>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68" name="TextBox 167"/>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69" name="TextBox 168"/>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70" name="TextBox 169"/>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71" name="TextBox 170"/>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72" name="TextBox 171"/>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73" name="TextBox 172"/>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129" name="Group 128"/>
                <p:cNvGrpSpPr/>
                <p:nvPr/>
              </p:nvGrpSpPr>
              <p:grpSpPr>
                <a:xfrm>
                  <a:off x="76199" y="4038600"/>
                  <a:ext cx="5529615" cy="2057400"/>
                  <a:chOff x="76199" y="4038600"/>
                  <a:chExt cx="5529615" cy="2057400"/>
                </a:xfrm>
              </p:grpSpPr>
              <p:sp>
                <p:nvSpPr>
                  <p:cNvPr id="130" name="Rectangle 12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131" name="Straight Connector 13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55" name="Straight Connector 154"/>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156" name="Straight Connector 155"/>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157" name="Straight Connector 156"/>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59" name="Straight Connector 1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60" name="Straight Connector 159"/>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26" name="TextBox 12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174" name="Group 173"/>
          <p:cNvGrpSpPr/>
          <p:nvPr/>
        </p:nvGrpSpPr>
        <p:grpSpPr>
          <a:xfrm>
            <a:off x="2379301" y="5072234"/>
            <a:ext cx="2502237" cy="709490"/>
            <a:chOff x="2379301" y="5072234"/>
            <a:chExt cx="2502237" cy="709490"/>
          </a:xfrm>
        </p:grpSpPr>
        <p:grpSp>
          <p:nvGrpSpPr>
            <p:cNvPr id="175" name="Group 174"/>
            <p:cNvGrpSpPr/>
            <p:nvPr/>
          </p:nvGrpSpPr>
          <p:grpSpPr>
            <a:xfrm>
              <a:off x="2379301" y="5072234"/>
              <a:ext cx="2502237" cy="709490"/>
              <a:chOff x="2812059" y="5172124"/>
              <a:chExt cx="2502237" cy="709490"/>
            </a:xfrm>
          </p:grpSpPr>
          <p:cxnSp>
            <p:nvCxnSpPr>
              <p:cNvPr id="177" name="Straight Connector 176"/>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178" name="Straight Connector 177"/>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179" name="Oval 178"/>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76" name="Rectangle 17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180" name="Group 179"/>
          <p:cNvGrpSpPr/>
          <p:nvPr/>
        </p:nvGrpSpPr>
        <p:grpSpPr>
          <a:xfrm>
            <a:off x="2277122" y="5245944"/>
            <a:ext cx="2329214" cy="850056"/>
            <a:chOff x="1863136" y="5169744"/>
            <a:chExt cx="2329214" cy="850056"/>
          </a:xfrm>
        </p:grpSpPr>
        <p:grpSp>
          <p:nvGrpSpPr>
            <p:cNvPr id="181" name="Group 180"/>
            <p:cNvGrpSpPr/>
            <p:nvPr/>
          </p:nvGrpSpPr>
          <p:grpSpPr>
            <a:xfrm>
              <a:off x="1863136" y="5169744"/>
              <a:ext cx="2329214" cy="652000"/>
              <a:chOff x="2143494" y="5057816"/>
              <a:chExt cx="2329214" cy="652000"/>
            </a:xfrm>
          </p:grpSpPr>
          <p:cxnSp>
            <p:nvCxnSpPr>
              <p:cNvPr id="183" name="Straight Connector 182"/>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184" name="Straight Connector 183"/>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185" name="Oval 184"/>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82" name="Rectangle 181"/>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186" name="Group 185"/>
          <p:cNvGrpSpPr/>
          <p:nvPr/>
        </p:nvGrpSpPr>
        <p:grpSpPr>
          <a:xfrm>
            <a:off x="2943372" y="4664982"/>
            <a:ext cx="142875" cy="744826"/>
            <a:chOff x="3377327" y="4762250"/>
            <a:chExt cx="142875" cy="744826"/>
          </a:xfrm>
        </p:grpSpPr>
        <p:cxnSp>
          <p:nvCxnSpPr>
            <p:cNvPr id="187" name="Straight Connector 186"/>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188" name="Picture 187"/>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189" name="Group 188"/>
          <p:cNvGrpSpPr/>
          <p:nvPr/>
        </p:nvGrpSpPr>
        <p:grpSpPr>
          <a:xfrm>
            <a:off x="3505847" y="5054516"/>
            <a:ext cx="142875" cy="575989"/>
            <a:chOff x="3377327" y="4931088"/>
            <a:chExt cx="142875" cy="575989"/>
          </a:xfrm>
        </p:grpSpPr>
        <p:cxnSp>
          <p:nvCxnSpPr>
            <p:cNvPr id="190" name="Straight Connector 189"/>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191" name="Picture 190"/>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192" name="Rectangle 191"/>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93" name="Picture 6" descr="Image result for gradient descent"/>
          <p:cNvPicPr>
            <a:picLocks noGrp="1" noChangeAspect="1" noChangeArrowheads="1"/>
          </p:cNvPicPr>
          <p:nvPr>
            <p:ph idx="1"/>
          </p:nvPr>
        </p:nvPicPr>
        <p:blipFill>
          <a:blip r:embed="rId11">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194" name="Group 193"/>
          <p:cNvGrpSpPr/>
          <p:nvPr/>
        </p:nvGrpSpPr>
        <p:grpSpPr>
          <a:xfrm>
            <a:off x="76200" y="3504217"/>
            <a:ext cx="6911065" cy="3276600"/>
            <a:chOff x="76200" y="3504217"/>
            <a:chExt cx="6911065" cy="3276600"/>
          </a:xfrm>
        </p:grpSpPr>
        <p:sp>
          <p:nvSpPr>
            <p:cNvPr id="195" name="Rectangle 194"/>
            <p:cNvSpPr/>
            <p:nvPr/>
          </p:nvSpPr>
          <p:spPr>
            <a:xfrm>
              <a:off x="94638" y="4939487"/>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196" name="Rectangle 195"/>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197" name="Rectangle 196"/>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198" name="Rectangle 197"/>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199" name="Rectangle 198"/>
            <p:cNvSpPr/>
            <p:nvPr/>
          </p:nvSpPr>
          <p:spPr>
            <a:xfrm>
              <a:off x="5885838" y="3504217"/>
              <a:ext cx="1101427" cy="3276600"/>
            </a:xfrm>
            <a:prstGeom prst="rect">
              <a:avLst/>
            </a:prstGeom>
            <a:solidFill>
              <a:srgbClr val="000066"/>
            </a:solidFill>
            <a:ln>
              <a:noFill/>
            </a:ln>
          </p:spPr>
          <p:txBody>
            <a:bodyPr wrap="square" rtlCol="0" anchor="ctr">
              <a:spAutoFit/>
            </a:bodyPr>
            <a:lstStyle/>
            <a:p>
              <a:pPr algn="l"/>
              <a:endParaRPr lang="en-CA" sz="2400" dirty="0"/>
            </a:p>
          </p:txBody>
        </p:sp>
      </p:grpSp>
      <p:grpSp>
        <p:nvGrpSpPr>
          <p:cNvPr id="200" name="Group 199"/>
          <p:cNvGrpSpPr/>
          <p:nvPr/>
        </p:nvGrpSpPr>
        <p:grpSpPr>
          <a:xfrm>
            <a:off x="3122042" y="5665384"/>
            <a:ext cx="1397258" cy="854486"/>
            <a:chOff x="6019800" y="6026548"/>
            <a:chExt cx="1202330" cy="854486"/>
          </a:xfrm>
        </p:grpSpPr>
        <mc:AlternateContent xmlns:mc="http://schemas.openxmlformats.org/markup-compatibility/2006" xmlns:a14="http://schemas.microsoft.com/office/drawing/2010/main">
          <mc:Choice Requires="a14">
            <p:sp>
              <p:nvSpPr>
                <p:cNvPr id="201"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71"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202" name="Straight Connector 201"/>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203" name="Straight Connector 202"/>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sp>
          <p:nvSpPr>
            <p:cNvPr id="204" name="Oval 203"/>
            <p:cNvSpPr/>
            <p:nvPr/>
          </p:nvSpPr>
          <p:spPr>
            <a:xfrm>
              <a:off x="6252600" y="6026548"/>
              <a:ext cx="72000" cy="87120"/>
            </a:xfrm>
            <a:prstGeom prst="ellipse">
              <a:avLst/>
            </a:prstGeom>
            <a:solidFill>
              <a:srgbClr val="00B050"/>
            </a:solidFill>
            <a:ln>
              <a:noFill/>
            </a:ln>
          </p:spPr>
          <p:txBody>
            <a:bodyPr wrap="square" rtlCol="0" anchor="ctr">
              <a:spAutoFit/>
            </a:bodyPr>
            <a:lstStyle/>
            <a:p>
              <a:pPr algn="l"/>
              <a:endParaRPr lang="en-CA" sz="2400" dirty="0"/>
            </a:p>
          </p:txBody>
        </p:sp>
      </p:grpSp>
      <p:sp>
        <p:nvSpPr>
          <p:cNvPr id="207" name="Rectangle 206"/>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Tree>
    <p:extLst>
      <p:ext uri="{BB962C8B-B14F-4D97-AF65-F5344CB8AC3E}">
        <p14:creationId xmlns:p14="http://schemas.microsoft.com/office/powerpoint/2010/main" val="3194852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7">
                                            <p:txEl>
                                              <p:pRg st="0" end="0"/>
                                            </p:txEl>
                                          </p:spTgt>
                                        </p:tgtEl>
                                        <p:attrNameLst>
                                          <p:attrName>style.visibility</p:attrName>
                                        </p:attrNameLst>
                                      </p:cBhvr>
                                      <p:to>
                                        <p:strVal val="visible"/>
                                      </p:to>
                                    </p:set>
                                    <p:anim calcmode="lin" valueType="num">
                                      <p:cBhvr additive="base">
                                        <p:cTn id="7"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additive="base">
                                        <p:cTn id="11" dur="500" fill="hold"/>
                                        <p:tgtEl>
                                          <p:spTgt spid="66"/>
                                        </p:tgtEl>
                                        <p:attrNameLst>
                                          <p:attrName>ppt_x</p:attrName>
                                        </p:attrNameLst>
                                      </p:cBhvr>
                                      <p:tavLst>
                                        <p:tav tm="0">
                                          <p:val>
                                            <p:strVal val="0-#ppt_w/2"/>
                                          </p:val>
                                        </p:tav>
                                        <p:tav tm="100000">
                                          <p:val>
                                            <p:strVal val="#ppt_x"/>
                                          </p:val>
                                        </p:tav>
                                      </p:tavLst>
                                    </p:anim>
                                    <p:anim calcmode="lin" valueType="num">
                                      <p:cBhvr additive="base">
                                        <p:cTn id="1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7">
                                            <p:txEl>
                                              <p:pRg st="1" end="1"/>
                                            </p:txEl>
                                          </p:spTgt>
                                        </p:tgtEl>
                                        <p:attrNameLst>
                                          <p:attrName>style.visibility</p:attrName>
                                        </p:attrNameLst>
                                      </p:cBhvr>
                                      <p:to>
                                        <p:strVal val="visible"/>
                                      </p:to>
                                    </p:set>
                                    <p:anim calcmode="lin" valueType="num">
                                      <p:cBhvr additive="base">
                                        <p:cTn id="17" dur="500" fill="hold"/>
                                        <p:tgtEl>
                                          <p:spTgt spid="6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7">
                                            <p:txEl>
                                              <p:pRg st="2" end="2"/>
                                            </p:txEl>
                                          </p:spTgt>
                                        </p:tgtEl>
                                        <p:attrNameLst>
                                          <p:attrName>style.visibility</p:attrName>
                                        </p:attrNameLst>
                                      </p:cBhvr>
                                      <p:to>
                                        <p:strVal val="visible"/>
                                      </p:to>
                                    </p:set>
                                    <p:anim calcmode="lin" valueType="num">
                                      <p:cBhvr additive="base">
                                        <p:cTn id="23" dur="500" fill="hold"/>
                                        <p:tgtEl>
                                          <p:spTgt spid="6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7">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8"/>
                                        </p:tgtEl>
                                        <p:attrNameLst>
                                          <p:attrName>style.visibility</p:attrName>
                                        </p:attrNameLst>
                                      </p:cBhvr>
                                      <p:to>
                                        <p:strVal val="visible"/>
                                      </p:to>
                                    </p:set>
                                    <p:anim calcmode="lin" valueType="num">
                                      <p:cBhvr additive="base">
                                        <p:cTn id="27" dur="500" fill="hold"/>
                                        <p:tgtEl>
                                          <p:spTgt spid="68"/>
                                        </p:tgtEl>
                                        <p:attrNameLst>
                                          <p:attrName>ppt_x</p:attrName>
                                        </p:attrNameLst>
                                      </p:cBhvr>
                                      <p:tavLst>
                                        <p:tav tm="0">
                                          <p:val>
                                            <p:strVal val="0-#ppt_w/2"/>
                                          </p:val>
                                        </p:tav>
                                        <p:tav tm="100000">
                                          <p:val>
                                            <p:strVal val="#ppt_x"/>
                                          </p:val>
                                        </p:tav>
                                      </p:tavLst>
                                    </p:anim>
                                    <p:anim calcmode="lin" valueType="num">
                                      <p:cBhvr additive="base">
                                        <p:cTn id="2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93"/>
                                        </p:tgtEl>
                                        <p:attrNameLst>
                                          <p:attrName>style.visibility</p:attrName>
                                        </p:attrNameLst>
                                      </p:cBhvr>
                                      <p:to>
                                        <p:strVal val="visible"/>
                                      </p:to>
                                    </p:set>
                                    <p:anim calcmode="lin" valueType="num">
                                      <p:cBhvr additive="base">
                                        <p:cTn id="33" dur="500" fill="hold"/>
                                        <p:tgtEl>
                                          <p:spTgt spid="193"/>
                                        </p:tgtEl>
                                        <p:attrNameLst>
                                          <p:attrName>ppt_x</p:attrName>
                                        </p:attrNameLst>
                                      </p:cBhvr>
                                      <p:tavLst>
                                        <p:tav tm="0">
                                          <p:val>
                                            <p:strVal val="0-#ppt_w/2"/>
                                          </p:val>
                                        </p:tav>
                                        <p:tav tm="100000">
                                          <p:val>
                                            <p:strVal val="#ppt_x"/>
                                          </p:val>
                                        </p:tav>
                                      </p:tavLst>
                                    </p:anim>
                                    <p:anim calcmode="lin" valueType="num">
                                      <p:cBhvr additive="base">
                                        <p:cTn id="34" dur="500" fill="hold"/>
                                        <p:tgtEl>
                                          <p:spTgt spid="193"/>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192"/>
                                        </p:tgtEl>
                                        <p:attrNameLst>
                                          <p:attrName>style.visibility</p:attrName>
                                        </p:attrNameLst>
                                      </p:cBhvr>
                                      <p:to>
                                        <p:strVal val="visible"/>
                                      </p:to>
                                    </p:set>
                                    <p:anim calcmode="lin" valueType="num">
                                      <p:cBhvr additive="base">
                                        <p:cTn id="37" dur="500" fill="hold"/>
                                        <p:tgtEl>
                                          <p:spTgt spid="192"/>
                                        </p:tgtEl>
                                        <p:attrNameLst>
                                          <p:attrName>ppt_x</p:attrName>
                                        </p:attrNameLst>
                                      </p:cBhvr>
                                      <p:tavLst>
                                        <p:tav tm="0">
                                          <p:val>
                                            <p:strVal val="0-#ppt_w/2"/>
                                          </p:val>
                                        </p:tav>
                                        <p:tav tm="100000">
                                          <p:val>
                                            <p:strVal val="#ppt_x"/>
                                          </p:val>
                                        </p:tav>
                                      </p:tavLst>
                                    </p:anim>
                                    <p:anim calcmode="lin" valueType="num">
                                      <p:cBhvr additive="base">
                                        <p:cTn id="38" dur="500" fill="hold"/>
                                        <p:tgtEl>
                                          <p:spTgt spid="192"/>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94"/>
                                        </p:tgtEl>
                                        <p:attrNameLst>
                                          <p:attrName>style.visibility</p:attrName>
                                        </p:attrNameLst>
                                      </p:cBhvr>
                                      <p:to>
                                        <p:strVal val="visible"/>
                                      </p:to>
                                    </p:set>
                                    <p:anim calcmode="lin" valueType="num">
                                      <p:cBhvr additive="base">
                                        <p:cTn id="41" dur="500" fill="hold"/>
                                        <p:tgtEl>
                                          <p:spTgt spid="194"/>
                                        </p:tgtEl>
                                        <p:attrNameLst>
                                          <p:attrName>ppt_x</p:attrName>
                                        </p:attrNameLst>
                                      </p:cBhvr>
                                      <p:tavLst>
                                        <p:tav tm="0">
                                          <p:val>
                                            <p:strVal val="0-#ppt_w/2"/>
                                          </p:val>
                                        </p:tav>
                                        <p:tav tm="100000">
                                          <p:val>
                                            <p:strVal val="#ppt_x"/>
                                          </p:val>
                                        </p:tav>
                                      </p:tavLst>
                                    </p:anim>
                                    <p:anim calcmode="lin" valueType="num">
                                      <p:cBhvr additive="base">
                                        <p:cTn id="42" dur="500" fill="hold"/>
                                        <p:tgtEl>
                                          <p:spTgt spid="194"/>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0"/>
                                        </p:tgtEl>
                                        <p:attrNameLst>
                                          <p:attrName>style.visibility</p:attrName>
                                        </p:attrNameLst>
                                      </p:cBhvr>
                                      <p:to>
                                        <p:strVal val="visible"/>
                                      </p:to>
                                    </p:set>
                                    <p:anim calcmode="lin" valueType="num">
                                      <p:cBhvr additive="base">
                                        <p:cTn id="45" dur="500" fill="hold"/>
                                        <p:tgtEl>
                                          <p:spTgt spid="120"/>
                                        </p:tgtEl>
                                        <p:attrNameLst>
                                          <p:attrName>ppt_x</p:attrName>
                                        </p:attrNameLst>
                                      </p:cBhvr>
                                      <p:tavLst>
                                        <p:tav tm="0">
                                          <p:val>
                                            <p:strVal val="0-#ppt_w/2"/>
                                          </p:val>
                                        </p:tav>
                                        <p:tav tm="100000">
                                          <p:val>
                                            <p:strVal val="#ppt_x"/>
                                          </p:val>
                                        </p:tav>
                                      </p:tavLst>
                                    </p:anim>
                                    <p:anim calcmode="lin" valueType="num">
                                      <p:cBhvr additive="base">
                                        <p:cTn id="46" dur="500" fill="hold"/>
                                        <p:tgtEl>
                                          <p:spTgt spid="120"/>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74"/>
                                        </p:tgtEl>
                                        <p:attrNameLst>
                                          <p:attrName>style.visibility</p:attrName>
                                        </p:attrNameLst>
                                      </p:cBhvr>
                                      <p:to>
                                        <p:strVal val="visible"/>
                                      </p:to>
                                    </p:set>
                                    <p:anim calcmode="lin" valueType="num">
                                      <p:cBhvr additive="base">
                                        <p:cTn id="49" dur="500" fill="hold"/>
                                        <p:tgtEl>
                                          <p:spTgt spid="174"/>
                                        </p:tgtEl>
                                        <p:attrNameLst>
                                          <p:attrName>ppt_x</p:attrName>
                                        </p:attrNameLst>
                                      </p:cBhvr>
                                      <p:tavLst>
                                        <p:tav tm="0">
                                          <p:val>
                                            <p:strVal val="0-#ppt_w/2"/>
                                          </p:val>
                                        </p:tav>
                                        <p:tav tm="100000">
                                          <p:val>
                                            <p:strVal val="#ppt_x"/>
                                          </p:val>
                                        </p:tav>
                                      </p:tavLst>
                                    </p:anim>
                                    <p:anim calcmode="lin" valueType="num">
                                      <p:cBhvr additive="base">
                                        <p:cTn id="50" dur="500" fill="hold"/>
                                        <p:tgtEl>
                                          <p:spTgt spid="174"/>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180"/>
                                        </p:tgtEl>
                                        <p:attrNameLst>
                                          <p:attrName>style.visibility</p:attrName>
                                        </p:attrNameLst>
                                      </p:cBhvr>
                                      <p:to>
                                        <p:strVal val="visible"/>
                                      </p:to>
                                    </p:set>
                                    <p:anim calcmode="lin" valueType="num">
                                      <p:cBhvr additive="base">
                                        <p:cTn id="53" dur="500" fill="hold"/>
                                        <p:tgtEl>
                                          <p:spTgt spid="180"/>
                                        </p:tgtEl>
                                        <p:attrNameLst>
                                          <p:attrName>ppt_x</p:attrName>
                                        </p:attrNameLst>
                                      </p:cBhvr>
                                      <p:tavLst>
                                        <p:tav tm="0">
                                          <p:val>
                                            <p:strVal val="0-#ppt_w/2"/>
                                          </p:val>
                                        </p:tav>
                                        <p:tav tm="100000">
                                          <p:val>
                                            <p:strVal val="#ppt_x"/>
                                          </p:val>
                                        </p:tav>
                                      </p:tavLst>
                                    </p:anim>
                                    <p:anim calcmode="lin" valueType="num">
                                      <p:cBhvr additive="base">
                                        <p:cTn id="54" dur="500" fill="hold"/>
                                        <p:tgtEl>
                                          <p:spTgt spid="180"/>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186"/>
                                        </p:tgtEl>
                                        <p:attrNameLst>
                                          <p:attrName>style.visibility</p:attrName>
                                        </p:attrNameLst>
                                      </p:cBhvr>
                                      <p:to>
                                        <p:strVal val="visible"/>
                                      </p:to>
                                    </p:set>
                                    <p:anim calcmode="lin" valueType="num">
                                      <p:cBhvr additive="base">
                                        <p:cTn id="57" dur="500" fill="hold"/>
                                        <p:tgtEl>
                                          <p:spTgt spid="186"/>
                                        </p:tgtEl>
                                        <p:attrNameLst>
                                          <p:attrName>ppt_x</p:attrName>
                                        </p:attrNameLst>
                                      </p:cBhvr>
                                      <p:tavLst>
                                        <p:tav tm="0">
                                          <p:val>
                                            <p:strVal val="0-#ppt_w/2"/>
                                          </p:val>
                                        </p:tav>
                                        <p:tav tm="100000">
                                          <p:val>
                                            <p:strVal val="#ppt_x"/>
                                          </p:val>
                                        </p:tav>
                                      </p:tavLst>
                                    </p:anim>
                                    <p:anim calcmode="lin" valueType="num">
                                      <p:cBhvr additive="base">
                                        <p:cTn id="58" dur="500" fill="hold"/>
                                        <p:tgtEl>
                                          <p:spTgt spid="186"/>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89"/>
                                        </p:tgtEl>
                                        <p:attrNameLst>
                                          <p:attrName>style.visibility</p:attrName>
                                        </p:attrNameLst>
                                      </p:cBhvr>
                                      <p:to>
                                        <p:strVal val="visible"/>
                                      </p:to>
                                    </p:set>
                                    <p:anim calcmode="lin" valueType="num">
                                      <p:cBhvr additive="base">
                                        <p:cTn id="61" dur="500" fill="hold"/>
                                        <p:tgtEl>
                                          <p:spTgt spid="189"/>
                                        </p:tgtEl>
                                        <p:attrNameLst>
                                          <p:attrName>ppt_x</p:attrName>
                                        </p:attrNameLst>
                                      </p:cBhvr>
                                      <p:tavLst>
                                        <p:tav tm="0">
                                          <p:val>
                                            <p:strVal val="0-#ppt_w/2"/>
                                          </p:val>
                                        </p:tav>
                                        <p:tav tm="100000">
                                          <p:val>
                                            <p:strVal val="#ppt_x"/>
                                          </p:val>
                                        </p:tav>
                                      </p:tavLst>
                                    </p:anim>
                                    <p:anim calcmode="lin" valueType="num">
                                      <p:cBhvr additive="base">
                                        <p:cTn id="62" dur="500" fill="hold"/>
                                        <p:tgtEl>
                                          <p:spTgt spid="189"/>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207"/>
                                        </p:tgtEl>
                                        <p:attrNameLst>
                                          <p:attrName>style.visibility</p:attrName>
                                        </p:attrNameLst>
                                      </p:cBhvr>
                                      <p:to>
                                        <p:strVal val="visible"/>
                                      </p:to>
                                    </p:set>
                                    <p:anim calcmode="lin" valueType="num">
                                      <p:cBhvr additive="base">
                                        <p:cTn id="65" dur="500" fill="hold"/>
                                        <p:tgtEl>
                                          <p:spTgt spid="207"/>
                                        </p:tgtEl>
                                        <p:attrNameLst>
                                          <p:attrName>ppt_x</p:attrName>
                                        </p:attrNameLst>
                                      </p:cBhvr>
                                      <p:tavLst>
                                        <p:tav tm="0">
                                          <p:val>
                                            <p:strVal val="0-#ppt_w/2"/>
                                          </p:val>
                                        </p:tav>
                                        <p:tav tm="100000">
                                          <p:val>
                                            <p:strVal val="#ppt_x"/>
                                          </p:val>
                                        </p:tav>
                                      </p:tavLst>
                                    </p:anim>
                                    <p:anim calcmode="lin" valueType="num">
                                      <p:cBhvr additive="base">
                                        <p:cTn id="66" dur="500" fill="hold"/>
                                        <p:tgtEl>
                                          <p:spTgt spid="207"/>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67">
                                            <p:txEl>
                                              <p:pRg st="3" end="3"/>
                                            </p:txEl>
                                          </p:spTgt>
                                        </p:tgtEl>
                                        <p:attrNameLst>
                                          <p:attrName>style.visibility</p:attrName>
                                        </p:attrNameLst>
                                      </p:cBhvr>
                                      <p:to>
                                        <p:strVal val="visible"/>
                                      </p:to>
                                    </p:set>
                                    <p:anim calcmode="lin" valueType="num">
                                      <p:cBhvr additive="base">
                                        <p:cTn id="71" dur="500" fill="hold"/>
                                        <p:tgtEl>
                                          <p:spTgt spid="67">
                                            <p:txEl>
                                              <p:pRg st="3" end="3"/>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67">
                                            <p:txEl>
                                              <p:pRg st="3" end="3"/>
                                            </p:txEl>
                                          </p:spTgt>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84"/>
                                        </p:tgtEl>
                                        <p:attrNameLst>
                                          <p:attrName>style.visibility</p:attrName>
                                        </p:attrNameLst>
                                      </p:cBhvr>
                                      <p:to>
                                        <p:strVal val="visible"/>
                                      </p:to>
                                    </p:set>
                                    <p:anim calcmode="lin" valueType="num">
                                      <p:cBhvr additive="base">
                                        <p:cTn id="75" dur="500" fill="hold"/>
                                        <p:tgtEl>
                                          <p:spTgt spid="84"/>
                                        </p:tgtEl>
                                        <p:attrNameLst>
                                          <p:attrName>ppt_x</p:attrName>
                                        </p:attrNameLst>
                                      </p:cBhvr>
                                      <p:tavLst>
                                        <p:tav tm="0">
                                          <p:val>
                                            <p:strVal val="0-#ppt_w/2"/>
                                          </p:val>
                                        </p:tav>
                                        <p:tav tm="100000">
                                          <p:val>
                                            <p:strVal val="#ppt_x"/>
                                          </p:val>
                                        </p:tav>
                                      </p:tavLst>
                                    </p:anim>
                                    <p:anim calcmode="lin" valueType="num">
                                      <p:cBhvr additive="base">
                                        <p:cTn id="76" dur="500" fill="hold"/>
                                        <p:tgtEl>
                                          <p:spTgt spid="84"/>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200"/>
                                        </p:tgtEl>
                                        <p:attrNameLst>
                                          <p:attrName>style.visibility</p:attrName>
                                        </p:attrNameLst>
                                      </p:cBhvr>
                                      <p:to>
                                        <p:strVal val="visible"/>
                                      </p:to>
                                    </p:set>
                                    <p:anim calcmode="lin" valueType="num">
                                      <p:cBhvr additive="base">
                                        <p:cTn id="79" dur="500" fill="hold"/>
                                        <p:tgtEl>
                                          <p:spTgt spid="200"/>
                                        </p:tgtEl>
                                        <p:attrNameLst>
                                          <p:attrName>ppt_x</p:attrName>
                                        </p:attrNameLst>
                                      </p:cBhvr>
                                      <p:tavLst>
                                        <p:tav tm="0">
                                          <p:val>
                                            <p:strVal val="0-#ppt_w/2"/>
                                          </p:val>
                                        </p:tav>
                                        <p:tav tm="100000">
                                          <p:val>
                                            <p:strVal val="#ppt_x"/>
                                          </p:val>
                                        </p:tav>
                                      </p:tavLst>
                                    </p:anim>
                                    <p:anim calcmode="lin" valueType="num">
                                      <p:cBhvr additive="base">
                                        <p:cTn id="80" dur="500" fill="hold"/>
                                        <p:tgtEl>
                                          <p:spTgt spid="2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P spid="84" grpId="0"/>
      <p:bldP spid="192" grpId="0" animBg="1"/>
      <p:bldP spid="207" grpId="0"/>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Lets pretend that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consists of two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82" name="Rectangle 81"/>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83" name="Picture 6" descr="Image result for gradient descent"/>
          <p:cNvPicPr>
            <a:picLocks noGrp="1" noChangeAspect="1" noChangeArrowheads="1"/>
          </p:cNvPicPr>
          <p:nvPr>
            <p:ph idx="1"/>
          </p:nvPr>
        </p:nvPicPr>
        <p:blipFill>
          <a:blip r:embed="rId8">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85" name="Rectangle 8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86" name="Group 85"/>
          <p:cNvGrpSpPr/>
          <p:nvPr/>
        </p:nvGrpSpPr>
        <p:grpSpPr>
          <a:xfrm>
            <a:off x="94638" y="3504217"/>
            <a:ext cx="6892627" cy="3276600"/>
            <a:chOff x="76199" y="3505200"/>
            <a:chExt cx="6892627" cy="3276600"/>
          </a:xfrm>
        </p:grpSpPr>
        <p:sp>
          <p:nvSpPr>
            <p:cNvPr id="87" name="TextBox 86"/>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88" name="Group 87"/>
            <p:cNvGrpSpPr/>
            <p:nvPr/>
          </p:nvGrpSpPr>
          <p:grpSpPr>
            <a:xfrm>
              <a:off x="76199" y="3505200"/>
              <a:ext cx="6892627" cy="3276600"/>
              <a:chOff x="76199" y="3505200"/>
              <a:chExt cx="6892627" cy="3276600"/>
            </a:xfrm>
          </p:grpSpPr>
          <p:sp>
            <p:nvSpPr>
              <p:cNvPr id="90" name="Rectangle 89"/>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91" name="Group 90"/>
              <p:cNvGrpSpPr/>
              <p:nvPr/>
            </p:nvGrpSpPr>
            <p:grpSpPr>
              <a:xfrm>
                <a:off x="2379154" y="4505419"/>
                <a:ext cx="3198170" cy="1259209"/>
                <a:chOff x="2379154" y="4505419"/>
                <a:chExt cx="3198170" cy="1259209"/>
              </a:xfrm>
            </p:grpSpPr>
            <p:sp>
              <p:nvSpPr>
                <p:cNvPr id="104" name="TextBox 103"/>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5" name="TextBox 104"/>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6" name="TextBox 105"/>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7" name="TextBox 106"/>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Box 107"/>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9" name="TextBox 108"/>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0" name="TextBox 109"/>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1" name="TextBox 110"/>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2" name="TextBox 111"/>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3" name="TextBox 112"/>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2" name="Group 91"/>
              <p:cNvGrpSpPr/>
              <p:nvPr/>
            </p:nvGrpSpPr>
            <p:grpSpPr>
              <a:xfrm>
                <a:off x="76199" y="4038600"/>
                <a:ext cx="5529615" cy="2057400"/>
                <a:chOff x="76199" y="4038600"/>
                <a:chExt cx="5529615" cy="2057400"/>
              </a:xfrm>
            </p:grpSpPr>
            <p:sp>
              <p:nvSpPr>
                <p:cNvPr id="93" name="Rectangle 92"/>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94" name="Straight Connector 93"/>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95" name="Straight Connector 94"/>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96" name="Straight Connector 95"/>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98" name="Straight Connector 97"/>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99" name="Straight Connector 9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00" name="Straight Connector 99"/>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89" name="TextBox 88"/>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132" name="Rectangle 13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133" name="Rectangle 13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grpSp>
        <p:nvGrpSpPr>
          <p:cNvPr id="134" name="Group 133"/>
          <p:cNvGrpSpPr/>
          <p:nvPr/>
        </p:nvGrpSpPr>
        <p:grpSpPr>
          <a:xfrm>
            <a:off x="2379301" y="5072234"/>
            <a:ext cx="2502237" cy="709490"/>
            <a:chOff x="2379301" y="5072234"/>
            <a:chExt cx="2502237" cy="709490"/>
          </a:xfrm>
        </p:grpSpPr>
        <p:grpSp>
          <p:nvGrpSpPr>
            <p:cNvPr id="135" name="Group 134"/>
            <p:cNvGrpSpPr/>
            <p:nvPr/>
          </p:nvGrpSpPr>
          <p:grpSpPr>
            <a:xfrm>
              <a:off x="2379301" y="5072234"/>
              <a:ext cx="2502237" cy="709490"/>
              <a:chOff x="2812059" y="5172124"/>
              <a:chExt cx="2502237" cy="709490"/>
            </a:xfrm>
          </p:grpSpPr>
          <p:cxnSp>
            <p:nvCxnSpPr>
              <p:cNvPr id="137" name="Straight Connector 136"/>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138" name="Straight Connector 137"/>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139" name="Oval 138"/>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36" name="Rectangle 13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136" name="Rectangle 13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140" name="Group 139"/>
          <p:cNvGrpSpPr/>
          <p:nvPr/>
        </p:nvGrpSpPr>
        <p:grpSpPr>
          <a:xfrm>
            <a:off x="2277122" y="5245944"/>
            <a:ext cx="2329214" cy="850056"/>
            <a:chOff x="1863136" y="5169744"/>
            <a:chExt cx="2329214" cy="850056"/>
          </a:xfrm>
        </p:grpSpPr>
        <p:grpSp>
          <p:nvGrpSpPr>
            <p:cNvPr id="141" name="Group 140"/>
            <p:cNvGrpSpPr/>
            <p:nvPr/>
          </p:nvGrpSpPr>
          <p:grpSpPr>
            <a:xfrm>
              <a:off x="1863136" y="5169744"/>
              <a:ext cx="2329214" cy="652000"/>
              <a:chOff x="2143494" y="5057816"/>
              <a:chExt cx="2329214" cy="652000"/>
            </a:xfrm>
          </p:grpSpPr>
          <p:cxnSp>
            <p:nvCxnSpPr>
              <p:cNvPr id="143" name="Straight Connector 142"/>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144" name="Straight Connector 143"/>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145" name="Oval 144"/>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42" name="Rectangle 141"/>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142" name="Rectangle 141"/>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10"/>
                  <a:stretch>
                    <a:fillRect/>
                  </a:stretch>
                </a:blipFill>
              </p:spPr>
              <p:txBody>
                <a:bodyPr/>
                <a:lstStyle/>
                <a:p>
                  <a:r>
                    <a:rPr lang="en-CA">
                      <a:noFill/>
                    </a:rPr>
                    <a:t> </a:t>
                  </a:r>
                </a:p>
              </p:txBody>
            </p:sp>
          </mc:Fallback>
        </mc:AlternateContent>
      </p:grpSp>
      <p:grpSp>
        <p:nvGrpSpPr>
          <p:cNvPr id="146" name="Group 145"/>
          <p:cNvGrpSpPr/>
          <p:nvPr/>
        </p:nvGrpSpPr>
        <p:grpSpPr>
          <a:xfrm>
            <a:off x="2943372" y="4664982"/>
            <a:ext cx="142875" cy="744826"/>
            <a:chOff x="3377327" y="4762250"/>
            <a:chExt cx="142875" cy="744826"/>
          </a:xfrm>
        </p:grpSpPr>
        <p:cxnSp>
          <p:nvCxnSpPr>
            <p:cNvPr id="147" name="Straight Connector 146"/>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148" name="Picture 147"/>
            <p:cNvPicPr>
              <a:picLocks noChangeAspect="1"/>
            </p:cNvPicPr>
            <p:nvPr/>
          </p:nvPicPr>
          <p:blipFill rotWithShape="1">
            <a:blip r:embed="rId11"/>
            <a:srcRect r="50000" b="60666"/>
            <a:stretch/>
          </p:blipFill>
          <p:spPr>
            <a:xfrm>
              <a:off x="3377327" y="4762250"/>
              <a:ext cx="142875" cy="135962"/>
            </a:xfrm>
            <a:prstGeom prst="rect">
              <a:avLst/>
            </a:prstGeom>
          </p:spPr>
        </p:pic>
      </p:grpSp>
      <p:grpSp>
        <p:nvGrpSpPr>
          <p:cNvPr id="149" name="Group 148"/>
          <p:cNvGrpSpPr/>
          <p:nvPr/>
        </p:nvGrpSpPr>
        <p:grpSpPr>
          <a:xfrm>
            <a:off x="3505847" y="5054516"/>
            <a:ext cx="142875" cy="575989"/>
            <a:chOff x="3377327" y="4931088"/>
            <a:chExt cx="142875" cy="575989"/>
          </a:xfrm>
        </p:grpSpPr>
        <p:cxnSp>
          <p:nvCxnSpPr>
            <p:cNvPr id="150" name="Straight Connector 149"/>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151" name="Picture 150"/>
            <p:cNvPicPr>
              <a:picLocks noChangeAspect="1"/>
            </p:cNvPicPr>
            <p:nvPr/>
          </p:nvPicPr>
          <p:blipFill rotWithShape="1">
            <a:blip r:embed="rId11"/>
            <a:srcRect r="50000" b="60666"/>
            <a:stretch/>
          </p:blipFill>
          <p:spPr>
            <a:xfrm>
              <a:off x="3377327" y="4931088"/>
              <a:ext cx="142875" cy="135962"/>
            </a:xfrm>
            <a:prstGeom prst="rect">
              <a:avLst/>
            </a:prstGeom>
          </p:spPr>
        </p:pic>
      </p:grpSp>
      <p:sp>
        <p:nvSpPr>
          <p:cNvPr id="152" name="Rectangle 151"/>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153"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153"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12"/>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54" name="Rectangle 153"/>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
        <p:nvSpPr>
          <p:cNvPr id="60"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mc:AlternateContent xmlns:mc="http://schemas.openxmlformats.org/markup-compatibility/2006" xmlns:a14="http://schemas.microsoft.com/office/drawing/2010/main">
        <mc:Choice Requires="a14">
          <p:sp>
            <p:nvSpPr>
              <p:cNvPr id="61" name="TextBox 60"/>
              <p:cNvSpPr txBox="1"/>
              <p:nvPr/>
            </p:nvSpPr>
            <p:spPr>
              <a:xfrm>
                <a:off x="1646703" y="1502304"/>
                <a:ext cx="4301306" cy="471283"/>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a:latin typeface="Cambria Math" panose="02040503050406030204" pitchFamily="18" charset="0"/>
                            <a:sym typeface="Symbol" panose="05050102010706020507" pitchFamily="18" charset="2"/>
                          </a:rPr>
                        </m:ctrlPr>
                      </m:naryPr>
                      <m:sub>
                        <m:r>
                          <m:rPr>
                            <m:brk m:alnAt="7"/>
                          </m:rPr>
                          <a:rPr lang="en-CA" altLang="en-US" i="1" dirty="0">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=1..</m:t>
                        </m:r>
                        <m:r>
                          <a:rPr lang="en-CA" altLang="en-US" i="1" dirty="0">
                            <a:latin typeface="Cambria Math" panose="02040503050406030204" pitchFamily="18" charset="0"/>
                            <a:sym typeface="Symbol" panose="05050102010706020507" pitchFamily="18" charset="2"/>
                          </a:rPr>
                          <m:t>𝐷</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CA" altLang="en-US" i="1" dirty="0">
                                    <a:latin typeface="Cambria Math" panose="02040503050406030204" pitchFamily="18" charset="0"/>
                                    <a:sym typeface="Symbol" panose="05050102010706020507" pitchFamily="18" charset="2"/>
                                  </a:rPr>
                                  <m:t>−</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00FFFF"/>
                                        </a:solidFill>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m:t>
                                    </m:r>
                                    <m:sSub>
                                      <m:sSubPr>
                                        <m:ctrlPr>
                                          <a:rPr lang="en-CA" altLang="en-US" i="1" dirty="0">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𝑑</m:t>
                                        </m:r>
                                      </m:sub>
                                    </m:sSub>
                                  </m:sub>
                                </m:sSub>
                              </m:e>
                            </m:func>
                            <m:r>
                              <a:rPr lang="en-CA" altLang="en-US" i="1" dirty="0">
                                <a:latin typeface="Cambria Math" panose="02040503050406030204" pitchFamily="18" charset="0"/>
                                <a:sym typeface="Symbol" panose="05050102010706020507" pitchFamily="18" charset="2"/>
                              </a:rPr>
                              <m:t> </m:t>
                            </m:r>
                          </m:e>
                          <m:sub/>
                        </m:sSub>
                      </m:e>
                    </m:nary>
                  </m:oMath>
                </a14:m>
                <a:endParaRPr lang="en-CA" dirty="0">
                  <a:solidFill>
                    <a:schemeClr val="tx1"/>
                  </a:solidFill>
                  <a:cs typeface="Times New Roman" panose="02020603050405020304" pitchFamily="18" charset="0"/>
                </a:endParaRPr>
              </a:p>
            </p:txBody>
          </p:sp>
        </mc:Choice>
        <mc:Fallback xmlns="">
          <p:sp>
            <p:nvSpPr>
              <p:cNvPr id="61" name="TextBox 60"/>
              <p:cNvSpPr txBox="1">
                <a:spLocks noRot="1" noChangeAspect="1" noMove="1" noResize="1" noEditPoints="1" noAdjustHandles="1" noChangeArrowheads="1" noChangeShapeType="1" noTextEdit="1"/>
              </p:cNvSpPr>
              <p:nvPr/>
            </p:nvSpPr>
            <p:spPr>
              <a:xfrm>
                <a:off x="1646703" y="1502304"/>
                <a:ext cx="4301306" cy="471283"/>
              </a:xfrm>
              <a:prstGeom prst="rect">
                <a:avLst/>
              </a:prstGeom>
              <a:blipFill>
                <a:blip r:embed="rId13"/>
                <a:stretch>
                  <a:fillRect l="-4958" t="-23077" b="-35897"/>
                </a:stretch>
              </a:blipFill>
            </p:spPr>
            <p:txBody>
              <a:bodyPr/>
              <a:lstStyle/>
              <a:p>
                <a:r>
                  <a:rPr lang="en-CA">
                    <a:noFill/>
                  </a:rPr>
                  <a:t> </a:t>
                </a:r>
              </a:p>
            </p:txBody>
          </p:sp>
        </mc:Fallback>
      </mc:AlternateContent>
    </p:spTree>
    <p:extLst>
      <p:ext uri="{BB962C8B-B14F-4D97-AF65-F5344CB8AC3E}">
        <p14:creationId xmlns:p14="http://schemas.microsoft.com/office/powerpoint/2010/main" val="1757149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3"/>
                                        </p:tgtEl>
                                        <p:attrNameLst>
                                          <p:attrName>style.visibility</p:attrName>
                                        </p:attrNameLst>
                                      </p:cBhvr>
                                      <p:to>
                                        <p:strVal val="visible"/>
                                      </p:to>
                                    </p:set>
                                    <p:anim calcmode="lin" valueType="num">
                                      <p:cBhvr additive="base">
                                        <p:cTn id="13" dur="500" fill="hold"/>
                                        <p:tgtEl>
                                          <p:spTgt spid="153"/>
                                        </p:tgtEl>
                                        <p:attrNameLst>
                                          <p:attrName>ppt_x</p:attrName>
                                        </p:attrNameLst>
                                      </p:cBhvr>
                                      <p:tavLst>
                                        <p:tav tm="0">
                                          <p:val>
                                            <p:strVal val="0-#ppt_w/2"/>
                                          </p:val>
                                        </p:tav>
                                        <p:tav tm="100000">
                                          <p:val>
                                            <p:strVal val="#ppt_x"/>
                                          </p:val>
                                        </p:tav>
                                      </p:tavLst>
                                    </p:anim>
                                    <p:anim calcmode="lin" valueType="num">
                                      <p:cBhvr additive="base">
                                        <p:cTn id="14" dur="500" fill="hold"/>
                                        <p:tgtEl>
                                          <p:spTgt spid="153"/>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34"/>
                                        </p:tgtEl>
                                        <p:attrNameLst>
                                          <p:attrName>style.visibility</p:attrName>
                                        </p:attrNameLst>
                                      </p:cBhvr>
                                      <p:to>
                                        <p:strVal val="visible"/>
                                      </p:to>
                                    </p:set>
                                    <p:anim calcmode="lin" valueType="num">
                                      <p:cBhvr additive="base">
                                        <p:cTn id="17" dur="500" fill="hold"/>
                                        <p:tgtEl>
                                          <p:spTgt spid="134"/>
                                        </p:tgtEl>
                                        <p:attrNameLst>
                                          <p:attrName>ppt_x</p:attrName>
                                        </p:attrNameLst>
                                      </p:cBhvr>
                                      <p:tavLst>
                                        <p:tav tm="0">
                                          <p:val>
                                            <p:strVal val="0-#ppt_w/2"/>
                                          </p:val>
                                        </p:tav>
                                        <p:tav tm="100000">
                                          <p:val>
                                            <p:strVal val="#ppt_x"/>
                                          </p:val>
                                        </p:tav>
                                      </p:tavLst>
                                    </p:anim>
                                    <p:anim calcmode="lin" valueType="num">
                                      <p:cBhvr additive="base">
                                        <p:cTn id="18"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40"/>
                                        </p:tgtEl>
                                        <p:attrNameLst>
                                          <p:attrName>style.visibility</p:attrName>
                                        </p:attrNameLst>
                                      </p:cBhvr>
                                      <p:to>
                                        <p:strVal val="visible"/>
                                      </p:to>
                                    </p:set>
                                    <p:anim calcmode="lin" valueType="num">
                                      <p:cBhvr additive="base">
                                        <p:cTn id="23" dur="500" fill="hold"/>
                                        <p:tgtEl>
                                          <p:spTgt spid="140"/>
                                        </p:tgtEl>
                                        <p:attrNameLst>
                                          <p:attrName>ppt_x</p:attrName>
                                        </p:attrNameLst>
                                      </p:cBhvr>
                                      <p:tavLst>
                                        <p:tav tm="0">
                                          <p:val>
                                            <p:strVal val="0-#ppt_w/2"/>
                                          </p:val>
                                        </p:tav>
                                        <p:tav tm="100000">
                                          <p:val>
                                            <p:strVal val="#ppt_x"/>
                                          </p:val>
                                        </p:tav>
                                      </p:tavLst>
                                    </p:anim>
                                    <p:anim calcmode="lin" valueType="num">
                                      <p:cBhvr additive="base">
                                        <p:cTn id="24"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52"/>
                                        </p:tgtEl>
                                        <p:attrNameLst>
                                          <p:attrName>style.visibility</p:attrName>
                                        </p:attrNameLst>
                                      </p:cBhvr>
                                      <p:to>
                                        <p:strVal val="visible"/>
                                      </p:to>
                                    </p:set>
                                    <p:anim calcmode="lin" valueType="num">
                                      <p:cBhvr additive="base">
                                        <p:cTn id="29" dur="500" fill="hold"/>
                                        <p:tgtEl>
                                          <p:spTgt spid="152"/>
                                        </p:tgtEl>
                                        <p:attrNameLst>
                                          <p:attrName>ppt_x</p:attrName>
                                        </p:attrNameLst>
                                      </p:cBhvr>
                                      <p:tavLst>
                                        <p:tav tm="0">
                                          <p:val>
                                            <p:strVal val="0-#ppt_w/2"/>
                                          </p:val>
                                        </p:tav>
                                        <p:tav tm="100000">
                                          <p:val>
                                            <p:strVal val="#ppt_x"/>
                                          </p:val>
                                        </p:tav>
                                      </p:tavLst>
                                    </p:anim>
                                    <p:anim calcmode="lin" valueType="num">
                                      <p:cBhvr additive="base">
                                        <p:cTn id="30" dur="500" fill="hold"/>
                                        <p:tgtEl>
                                          <p:spTgt spid="152"/>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146"/>
                                        </p:tgtEl>
                                        <p:attrNameLst>
                                          <p:attrName>style.visibility</p:attrName>
                                        </p:attrNameLst>
                                      </p:cBhvr>
                                      <p:to>
                                        <p:strVal val="visible"/>
                                      </p:to>
                                    </p:set>
                                    <p:anim calcmode="lin" valueType="num">
                                      <p:cBhvr additive="base">
                                        <p:cTn id="33" dur="500" fill="hold"/>
                                        <p:tgtEl>
                                          <p:spTgt spid="146"/>
                                        </p:tgtEl>
                                        <p:attrNameLst>
                                          <p:attrName>ppt_x</p:attrName>
                                        </p:attrNameLst>
                                      </p:cBhvr>
                                      <p:tavLst>
                                        <p:tav tm="0">
                                          <p:val>
                                            <p:strVal val="0-#ppt_w/2"/>
                                          </p:val>
                                        </p:tav>
                                        <p:tav tm="100000">
                                          <p:val>
                                            <p:strVal val="#ppt_x"/>
                                          </p:val>
                                        </p:tav>
                                      </p:tavLst>
                                    </p:anim>
                                    <p:anim calcmode="lin" valueType="num">
                                      <p:cBhvr additive="base">
                                        <p:cTn id="34" dur="500" fill="hold"/>
                                        <p:tgtEl>
                                          <p:spTgt spid="14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49"/>
                                        </p:tgtEl>
                                        <p:attrNameLst>
                                          <p:attrName>style.visibility</p:attrName>
                                        </p:attrNameLst>
                                      </p:cBhvr>
                                      <p:to>
                                        <p:strVal val="visible"/>
                                      </p:to>
                                    </p:set>
                                    <p:anim calcmode="lin" valueType="num">
                                      <p:cBhvr additive="base">
                                        <p:cTn id="39" dur="500" fill="hold"/>
                                        <p:tgtEl>
                                          <p:spTgt spid="149"/>
                                        </p:tgtEl>
                                        <p:attrNameLst>
                                          <p:attrName>ppt_x</p:attrName>
                                        </p:attrNameLst>
                                      </p:cBhvr>
                                      <p:tavLst>
                                        <p:tav tm="0">
                                          <p:val>
                                            <p:strVal val="0-#ppt_w/2"/>
                                          </p:val>
                                        </p:tav>
                                        <p:tav tm="100000">
                                          <p:val>
                                            <p:strVal val="#ppt_x"/>
                                          </p:val>
                                        </p:tav>
                                      </p:tavLst>
                                    </p:anim>
                                    <p:anim calcmode="lin" valueType="num">
                                      <p:cBhvr additive="base">
                                        <p:cTn id="40"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154"/>
                                        </p:tgtEl>
                                        <p:attrNameLst>
                                          <p:attrName>style.visibility</p:attrName>
                                        </p:attrNameLst>
                                      </p:cBhvr>
                                      <p:to>
                                        <p:strVal val="visible"/>
                                      </p:to>
                                    </p:set>
                                    <p:anim calcmode="lin" valueType="num">
                                      <p:cBhvr additive="base">
                                        <p:cTn id="45" dur="500" fill="hold"/>
                                        <p:tgtEl>
                                          <p:spTgt spid="154"/>
                                        </p:tgtEl>
                                        <p:attrNameLst>
                                          <p:attrName>ppt_x</p:attrName>
                                        </p:attrNameLst>
                                      </p:cBhvr>
                                      <p:tavLst>
                                        <p:tav tm="0">
                                          <p:val>
                                            <p:strVal val="0-#ppt_w/2"/>
                                          </p:val>
                                        </p:tav>
                                        <p:tav tm="100000">
                                          <p:val>
                                            <p:strVal val="#ppt_x"/>
                                          </p:val>
                                        </p:tav>
                                      </p:tavLst>
                                    </p:anim>
                                    <p:anim calcmode="lin" valueType="num">
                                      <p:cBhvr additive="base">
                                        <p:cTn id="46" dur="500" fill="hold"/>
                                        <p:tgtEl>
                                          <p:spTgt spid="1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P spid="153" grpId="0"/>
      <p:bldP spid="154" grpId="0"/>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Lets pretend that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consists of two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80" name="Group 279"/>
          <p:cNvGrpSpPr/>
          <p:nvPr/>
        </p:nvGrpSpPr>
        <p:grpSpPr>
          <a:xfrm>
            <a:off x="76200" y="3504217"/>
            <a:ext cx="6911065" cy="3276600"/>
            <a:chOff x="76200" y="3504217"/>
            <a:chExt cx="6911065" cy="3276600"/>
          </a:xfrm>
        </p:grpSpPr>
        <p:sp>
          <p:nvSpPr>
            <p:cNvPr id="281" name="Rectangle 28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282" name="Rectangle 28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283" name="Group 282"/>
            <p:cNvGrpSpPr/>
            <p:nvPr/>
          </p:nvGrpSpPr>
          <p:grpSpPr>
            <a:xfrm>
              <a:off x="94638" y="3504217"/>
              <a:ext cx="6892627" cy="3276600"/>
              <a:chOff x="76199" y="3505200"/>
              <a:chExt cx="6892627" cy="3276600"/>
            </a:xfrm>
          </p:grpSpPr>
          <p:sp>
            <p:nvSpPr>
              <p:cNvPr id="284" name="TextBox 28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85" name="Group 284"/>
              <p:cNvGrpSpPr/>
              <p:nvPr/>
            </p:nvGrpSpPr>
            <p:grpSpPr>
              <a:xfrm>
                <a:off x="76199" y="3505200"/>
                <a:ext cx="6892627" cy="3276600"/>
                <a:chOff x="76199" y="3505200"/>
                <a:chExt cx="6892627" cy="3276600"/>
              </a:xfrm>
            </p:grpSpPr>
            <p:sp>
              <p:nvSpPr>
                <p:cNvPr id="287" name="Rectangle 28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88" name="Group 287"/>
                <p:cNvGrpSpPr/>
                <p:nvPr/>
              </p:nvGrpSpPr>
              <p:grpSpPr>
                <a:xfrm>
                  <a:off x="2092026" y="4505419"/>
                  <a:ext cx="3775373" cy="1980421"/>
                  <a:chOff x="2092026" y="4505419"/>
                  <a:chExt cx="3775373" cy="1980421"/>
                </a:xfrm>
              </p:grpSpPr>
              <p:sp>
                <p:nvSpPr>
                  <p:cNvPr id="299" name="Rectangle 298"/>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300" name="Rectangle 299"/>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301" name="TextBox 300"/>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2" name="TextBox 301"/>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3" name="TextBox 302"/>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4" name="TextBox 303"/>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5" name="TextBox 304"/>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6" name="TextBox 305"/>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7" name="TextBox 306"/>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8" name="TextBox 307"/>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9" name="TextBox 308"/>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10" name="TextBox 309"/>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9" name="Group 288"/>
                <p:cNvGrpSpPr/>
                <p:nvPr/>
              </p:nvGrpSpPr>
              <p:grpSpPr>
                <a:xfrm>
                  <a:off x="76199" y="4038600"/>
                  <a:ext cx="5529615" cy="2057400"/>
                  <a:chOff x="76199" y="4038600"/>
                  <a:chExt cx="5529615" cy="2057400"/>
                </a:xfrm>
              </p:grpSpPr>
              <p:sp>
                <p:nvSpPr>
                  <p:cNvPr id="290" name="Rectangle 28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291" name="Straight Connector 29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2" name="Straight Connector 291"/>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293" name="Straight Connector 292"/>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294" name="Straight Connector 293"/>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295" name="Straight Connector 29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6" name="Straight Connector 295"/>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7" name="Straight Connector 296"/>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8" name="Straight Connector 297"/>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286" name="TextBox 28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2379301" y="5072234"/>
            <a:ext cx="2502237" cy="709490"/>
            <a:chOff x="2379301" y="5072234"/>
            <a:chExt cx="2502237" cy="709490"/>
          </a:xfrm>
        </p:grpSpPr>
        <p:grpSp>
          <p:nvGrpSpPr>
            <p:cNvPr id="311" name="Group 310"/>
            <p:cNvGrpSpPr/>
            <p:nvPr/>
          </p:nvGrpSpPr>
          <p:grpSpPr>
            <a:xfrm>
              <a:off x="2379301" y="5072234"/>
              <a:ext cx="2502237" cy="709490"/>
              <a:chOff x="2812059" y="5172124"/>
              <a:chExt cx="2502237" cy="709490"/>
            </a:xfrm>
          </p:grpSpPr>
          <p:cxnSp>
            <p:nvCxnSpPr>
              <p:cNvPr id="312" name="Straight Connector 311"/>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313" name="Straight Connector 312"/>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314" name="Oval 313"/>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6" name="Rectangle 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7" name="Group 6"/>
          <p:cNvGrpSpPr/>
          <p:nvPr/>
        </p:nvGrpSpPr>
        <p:grpSpPr>
          <a:xfrm>
            <a:off x="2277122" y="5245944"/>
            <a:ext cx="2329214" cy="850056"/>
            <a:chOff x="1863136" y="5169744"/>
            <a:chExt cx="2329214" cy="850056"/>
          </a:xfrm>
        </p:grpSpPr>
        <p:grpSp>
          <p:nvGrpSpPr>
            <p:cNvPr id="326" name="Group 325"/>
            <p:cNvGrpSpPr/>
            <p:nvPr/>
          </p:nvGrpSpPr>
          <p:grpSpPr>
            <a:xfrm>
              <a:off x="1863136" y="5169744"/>
              <a:ext cx="2329214" cy="652000"/>
              <a:chOff x="2143494" y="5057816"/>
              <a:chExt cx="2329214" cy="652000"/>
            </a:xfrm>
          </p:grpSpPr>
          <p:cxnSp>
            <p:nvCxnSpPr>
              <p:cNvPr id="327" name="Straight Connector 326"/>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28" name="Straight Connector 327"/>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29" name="Oval 328"/>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330" name="Rectangle 329"/>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315" name="Group 314"/>
          <p:cNvGrpSpPr/>
          <p:nvPr/>
        </p:nvGrpSpPr>
        <p:grpSpPr>
          <a:xfrm>
            <a:off x="2943372" y="4664982"/>
            <a:ext cx="142875" cy="744826"/>
            <a:chOff x="3377327" y="4762250"/>
            <a:chExt cx="142875" cy="744826"/>
          </a:xfrm>
        </p:grpSpPr>
        <p:cxnSp>
          <p:nvCxnSpPr>
            <p:cNvPr id="316" name="Straight Connector 315"/>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317" name="Picture 316"/>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322" name="Group 321"/>
          <p:cNvGrpSpPr/>
          <p:nvPr/>
        </p:nvGrpSpPr>
        <p:grpSpPr>
          <a:xfrm>
            <a:off x="3505847" y="5054516"/>
            <a:ext cx="142875" cy="575989"/>
            <a:chOff x="3377327" y="4931088"/>
            <a:chExt cx="142875" cy="575989"/>
          </a:xfrm>
        </p:grpSpPr>
        <p:cxnSp>
          <p:nvCxnSpPr>
            <p:cNvPr id="323" name="Straight Connector 322"/>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324" name="Picture 323"/>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58" name="Rectangle 57"/>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59" name="Picture 6" descr="Image result for gradient descent"/>
          <p:cNvPicPr>
            <a:picLocks noGrp="1" noChangeAspect="1" noChangeArrowheads="1"/>
          </p:cNvPicPr>
          <p:nvPr>
            <p:ph idx="1"/>
          </p:nvPr>
        </p:nvPicPr>
        <p:blipFill>
          <a:blip r:embed="rId11">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76200" y="3504217"/>
            <a:ext cx="6911065" cy="3276600"/>
            <a:chOff x="76200" y="3504217"/>
            <a:chExt cx="6911065" cy="3276600"/>
          </a:xfrm>
        </p:grpSpPr>
        <p:sp>
          <p:nvSpPr>
            <p:cNvPr id="61" name="Rectangle 60"/>
            <p:cNvSpPr/>
            <p:nvPr/>
          </p:nvSpPr>
          <p:spPr>
            <a:xfrm>
              <a:off x="94638" y="4939487"/>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62" name="Rectangle 6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63" name="Rectangle 6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65" name="Rectangle 6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69" name="Rectangle 68"/>
            <p:cNvSpPr/>
            <p:nvPr/>
          </p:nvSpPr>
          <p:spPr>
            <a:xfrm>
              <a:off x="5885838" y="3504217"/>
              <a:ext cx="1101427" cy="3276600"/>
            </a:xfrm>
            <a:prstGeom prst="rect">
              <a:avLst/>
            </a:prstGeom>
            <a:solidFill>
              <a:srgbClr val="000066"/>
            </a:solidFill>
            <a:ln>
              <a:noFill/>
            </a:ln>
          </p:spPr>
          <p:txBody>
            <a:bodyPr wrap="square" rtlCol="0" anchor="ctr">
              <a:spAutoFit/>
            </a:bodyPr>
            <a:lstStyle/>
            <a:p>
              <a:pPr algn="l"/>
              <a:endParaRPr lang="en-CA" sz="2400" dirty="0"/>
            </a:p>
          </p:txBody>
        </p:sp>
      </p:grpSp>
      <p:grpSp>
        <p:nvGrpSpPr>
          <p:cNvPr id="70" name="Group 69"/>
          <p:cNvGrpSpPr/>
          <p:nvPr/>
        </p:nvGrpSpPr>
        <p:grpSpPr>
          <a:xfrm>
            <a:off x="3122042" y="5665384"/>
            <a:ext cx="1397258" cy="854486"/>
            <a:chOff x="6019800" y="6026548"/>
            <a:chExt cx="1202330" cy="854486"/>
          </a:xfrm>
        </p:grpSpPr>
        <mc:AlternateContent xmlns:mc="http://schemas.openxmlformats.org/markup-compatibility/2006" xmlns:a14="http://schemas.microsoft.com/office/drawing/2010/main">
          <mc:Choice Requires="a14">
            <p:sp>
              <p:nvSpPr>
                <p:cNvPr id="71"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71"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2" name="Straight Connector 71"/>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73" name="Straight Connector 72"/>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sp>
          <p:nvSpPr>
            <p:cNvPr id="74" name="Oval 73"/>
            <p:cNvSpPr/>
            <p:nvPr/>
          </p:nvSpPr>
          <p:spPr>
            <a:xfrm>
              <a:off x="6252600" y="6026548"/>
              <a:ext cx="72000" cy="87120"/>
            </a:xfrm>
            <a:prstGeom prst="ellipse">
              <a:avLst/>
            </a:prstGeom>
            <a:solidFill>
              <a:srgbClr val="00B050"/>
            </a:solidFill>
            <a:ln>
              <a:noFill/>
            </a:ln>
          </p:spPr>
          <p:txBody>
            <a:bodyPr wrap="square" rtlCol="0" anchor="ctr">
              <a:spAutoFit/>
            </a:bodyPr>
            <a:lstStyle/>
            <a:p>
              <a:pPr algn="l"/>
              <a:endParaRPr lang="en-CA" sz="2400" dirty="0"/>
            </a:p>
          </p:txBody>
        </p:sp>
      </p:grpSp>
      <p:sp>
        <p:nvSpPr>
          <p:cNvPr id="76" name="Rectangle 75"/>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77"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77"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13"/>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8" name="Rectangle 77"/>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mc:AlternateContent xmlns:mc="http://schemas.openxmlformats.org/markup-compatibility/2006" xmlns:a14="http://schemas.microsoft.com/office/drawing/2010/main">
        <mc:Choice Requires="a14">
          <p:sp>
            <p:nvSpPr>
              <p:cNvPr id="79" name="TextBox 78"/>
              <p:cNvSpPr txBox="1"/>
              <p:nvPr/>
            </p:nvSpPr>
            <p:spPr>
              <a:xfrm>
                <a:off x="1646703" y="1502304"/>
                <a:ext cx="4301306" cy="471283"/>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a:latin typeface="Cambria Math" panose="02040503050406030204" pitchFamily="18" charset="0"/>
                            <a:sym typeface="Symbol" panose="05050102010706020507" pitchFamily="18" charset="2"/>
                          </a:rPr>
                        </m:ctrlPr>
                      </m:naryPr>
                      <m:sub>
                        <m:r>
                          <m:rPr>
                            <m:brk m:alnAt="7"/>
                          </m:rPr>
                          <a:rPr lang="en-CA" altLang="en-US" i="1" dirty="0">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=1..</m:t>
                        </m:r>
                        <m:r>
                          <a:rPr lang="en-CA" altLang="en-US" i="1" dirty="0">
                            <a:latin typeface="Cambria Math" panose="02040503050406030204" pitchFamily="18" charset="0"/>
                            <a:sym typeface="Symbol" panose="05050102010706020507" pitchFamily="18" charset="2"/>
                          </a:rPr>
                          <m:t>𝐷</m:t>
                        </m:r>
                      </m:sub>
                      <m:sup/>
                      <m:e>
                        <m:sSub>
                          <m:sSubPr>
                            <m:ctrlPr>
                              <a:rPr lang="en-US" altLang="en-US" i="1" dirty="0">
                                <a:latin typeface="Cambria Math" panose="02040503050406030204" pitchFamily="18" charset="0"/>
                                <a:sym typeface="Symbol" panose="05050102010706020507" pitchFamily="18" charset="2"/>
                              </a:rPr>
                            </m:ctrlPr>
                          </m:sSubPr>
                          <m:e>
                            <m:func>
                              <m:funcPr>
                                <m:ctrlPr>
                                  <a:rPr lang="en-US" altLang="en-US" i="1" dirty="0">
                                    <a:latin typeface="Cambria Math" panose="02040503050406030204" pitchFamily="18" charset="0"/>
                                    <a:sym typeface="Symbol" panose="05050102010706020507" pitchFamily="18" charset="2"/>
                                  </a:rPr>
                                </m:ctrlPr>
                              </m:funcPr>
                              <m:fName>
                                <m:r>
                                  <a:rPr lang="en-CA" altLang="en-US" i="1" dirty="0">
                                    <a:latin typeface="Cambria Math" panose="02040503050406030204" pitchFamily="18" charset="0"/>
                                    <a:sym typeface="Symbol" panose="05050102010706020507" pitchFamily="18" charset="2"/>
                                  </a:rPr>
                                  <m:t>−</m:t>
                                </m:r>
                                <m:r>
                                  <a:rPr lang="en-US" altLang="en-US" i="1" dirty="0">
                                    <a:latin typeface="Cambria Math" panose="02040503050406030204" pitchFamily="18" charset="0"/>
                                    <a:sym typeface="Symbol" panose="05050102010706020507" pitchFamily="18" charset="2"/>
                                  </a:rPr>
                                  <m:t>𝑙𝑜𝑔</m:t>
                                </m:r>
                              </m:fName>
                              <m:e>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00FFFF"/>
                                        </a:solidFill>
                                        <a:latin typeface="Cambria Math" panose="02040503050406030204" pitchFamily="18" charset="0"/>
                                        <a:sym typeface="Symbol" panose="05050102010706020507" pitchFamily="18" charset="2"/>
                                      </a:rPr>
                                      <m:t>𝑑</m:t>
                                    </m:r>
                                    <m:r>
                                      <a:rPr lang="en-CA" altLang="en-US" i="1" dirty="0">
                                        <a:latin typeface="Cambria Math" panose="02040503050406030204" pitchFamily="18" charset="0"/>
                                        <a:sym typeface="Symbol" panose="05050102010706020507" pitchFamily="18" charset="2"/>
                                      </a:rPr>
                                      <m:t>,</m:t>
                                    </m:r>
                                    <m:sSub>
                                      <m:sSubPr>
                                        <m:ctrlPr>
                                          <a:rPr lang="en-CA" altLang="en-US" i="1" dirty="0">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𝑑</m:t>
                                        </m:r>
                                      </m:sub>
                                    </m:sSub>
                                  </m:sub>
                                </m:sSub>
                              </m:e>
                            </m:func>
                            <m:r>
                              <a:rPr lang="en-CA" altLang="en-US" i="1" dirty="0">
                                <a:latin typeface="Cambria Math" panose="02040503050406030204" pitchFamily="18" charset="0"/>
                                <a:sym typeface="Symbol" panose="05050102010706020507" pitchFamily="18" charset="2"/>
                              </a:rPr>
                              <m:t> </m:t>
                            </m:r>
                          </m:e>
                          <m:sub/>
                        </m:sSub>
                      </m:e>
                    </m:nary>
                  </m:oMath>
                </a14:m>
                <a:endParaRPr lang="en-CA" dirty="0">
                  <a:solidFill>
                    <a:schemeClr val="tx1"/>
                  </a:solidFill>
                  <a:cs typeface="Times New Roman" panose="02020603050405020304" pitchFamily="18" charset="0"/>
                </a:endParaRPr>
              </a:p>
            </p:txBody>
          </p:sp>
        </mc:Choice>
        <mc:Fallback xmlns="">
          <p:sp>
            <p:nvSpPr>
              <p:cNvPr id="79" name="TextBox 78"/>
              <p:cNvSpPr txBox="1">
                <a:spLocks noRot="1" noChangeAspect="1" noMove="1" noResize="1" noEditPoints="1" noAdjustHandles="1" noChangeArrowheads="1" noChangeShapeType="1" noTextEdit="1"/>
              </p:cNvSpPr>
              <p:nvPr/>
            </p:nvSpPr>
            <p:spPr>
              <a:xfrm>
                <a:off x="1646703" y="1502304"/>
                <a:ext cx="4301306" cy="471283"/>
              </a:xfrm>
              <a:prstGeom prst="rect">
                <a:avLst/>
              </a:prstGeom>
              <a:blipFill>
                <a:blip r:embed="rId14"/>
                <a:stretch>
                  <a:fillRect l="-4958" t="-23077" b="-35897"/>
                </a:stretch>
              </a:blipFill>
            </p:spPr>
            <p:txBody>
              <a:bodyPr/>
              <a:lstStyle/>
              <a:p>
                <a:r>
                  <a:rPr lang="en-CA">
                    <a:noFill/>
                  </a:rPr>
                  <a:t> </a:t>
                </a:r>
              </a:p>
            </p:txBody>
          </p:sp>
        </mc:Fallback>
      </mc:AlternateContent>
    </p:spTree>
    <p:extLst>
      <p:ext uri="{BB962C8B-B14F-4D97-AF65-F5344CB8AC3E}">
        <p14:creationId xmlns:p14="http://schemas.microsoft.com/office/powerpoint/2010/main" val="30487302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additive="base">
                                        <p:cTn id="21" dur="500" fill="hold"/>
                                        <p:tgtEl>
                                          <p:spTgt spid="70"/>
                                        </p:tgtEl>
                                        <p:attrNameLst>
                                          <p:attrName>ppt_x</p:attrName>
                                        </p:attrNameLst>
                                      </p:cBhvr>
                                      <p:tavLst>
                                        <p:tav tm="0">
                                          <p:val>
                                            <p:strVal val="0-#ppt_w/2"/>
                                          </p:val>
                                        </p:tav>
                                        <p:tav tm="100000">
                                          <p:val>
                                            <p:strVal val="#ppt_x"/>
                                          </p:val>
                                        </p:tav>
                                      </p:tavLst>
                                    </p:anim>
                                    <p:anim calcmode="lin" valueType="num">
                                      <p:cBhvr additive="base">
                                        <p:cTn id="22"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6" name="Group 5"/>
          <p:cNvGrpSpPr/>
          <p:nvPr/>
        </p:nvGrpSpPr>
        <p:grpSpPr>
          <a:xfrm>
            <a:off x="5181600" y="2985552"/>
            <a:ext cx="4038600" cy="3872448"/>
            <a:chOff x="5181600" y="2985552"/>
            <a:chExt cx="4038600" cy="3872448"/>
          </a:xfrm>
        </p:grpSpPr>
        <p:sp>
          <p:nvSpPr>
            <p:cNvPr id="22" name="Rectangle 21"/>
            <p:cNvSpPr/>
            <p:nvPr/>
          </p:nvSpPr>
          <p:spPr>
            <a:xfrm>
              <a:off x="5181600" y="4919008"/>
              <a:ext cx="4038600" cy="1938992"/>
            </a:xfrm>
            <a:prstGeom prst="rect">
              <a:avLst/>
            </a:prstGeom>
          </p:spPr>
          <p:txBody>
            <a:bodyPr wrap="square">
              <a:spAutoFit/>
            </a:bodyPr>
            <a:lstStyle/>
            <a:p>
              <a:pPr algn="ctr"/>
              <a:r>
                <a:rPr lang="en-US" sz="2400" dirty="0" err="1">
                  <a:solidFill>
                    <a:srgbClr val="FF0000"/>
                  </a:solidFill>
                </a:rPr>
                <a:t>Hanabi</a:t>
              </a:r>
              <a:r>
                <a:rPr lang="en-US" sz="2400" dirty="0">
                  <a:solidFill>
                    <a:srgbClr val="FF0000"/>
                  </a:solidFill>
                </a:rPr>
                <a:t> </a:t>
              </a:r>
              <a:br>
                <a:rPr lang="en-US" sz="2400" dirty="0">
                  <a:solidFill>
                    <a:srgbClr val="FF0000"/>
                  </a:solidFill>
                </a:rPr>
              </a:br>
              <a:r>
                <a:rPr lang="en-US" sz="2400" dirty="0">
                  <a:solidFill>
                    <a:srgbClr val="FF0000"/>
                  </a:solidFill>
                </a:rPr>
                <a:t>Card game requiring cooperative and subtle commination between players that </a:t>
              </a:r>
              <a:r>
                <a:rPr lang="en-US" sz="2400" dirty="0" err="1">
                  <a:solidFill>
                    <a:srgbClr val="FF0000"/>
                  </a:solidFill>
                </a:rPr>
                <a:t>dont</a:t>
              </a:r>
              <a:r>
                <a:rPr lang="en-US" sz="2400" dirty="0">
                  <a:solidFill>
                    <a:srgbClr val="FF0000"/>
                  </a:solidFill>
                </a:rPr>
                <a:t> know each other.</a:t>
              </a:r>
              <a:endParaRPr lang="en-CA" sz="2400" dirty="0">
                <a:solidFill>
                  <a:srgbClr val="FF0000"/>
                </a:solidFill>
                <a:cs typeface="Times New Roman" panose="02020603050405020304" pitchFamily="18" charset="0"/>
              </a:endParaRPr>
            </a:p>
          </p:txBody>
        </p:sp>
        <p:pic>
          <p:nvPicPr>
            <p:cNvPr id="12290" name="Picture 2" descr="Image result for hanabi card gam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267893" y="2985552"/>
              <a:ext cx="2418907" cy="194480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278454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0" name="Group 279"/>
          <p:cNvGrpSpPr/>
          <p:nvPr/>
        </p:nvGrpSpPr>
        <p:grpSpPr>
          <a:xfrm>
            <a:off x="76200" y="3504217"/>
            <a:ext cx="6911065" cy="3276600"/>
            <a:chOff x="76200" y="3504217"/>
            <a:chExt cx="6911065" cy="3276600"/>
          </a:xfrm>
        </p:grpSpPr>
        <p:sp>
          <p:nvSpPr>
            <p:cNvPr id="281" name="Rectangle 28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282" name="Rectangle 28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283" name="Group 282"/>
            <p:cNvGrpSpPr/>
            <p:nvPr/>
          </p:nvGrpSpPr>
          <p:grpSpPr>
            <a:xfrm>
              <a:off x="94638" y="3504217"/>
              <a:ext cx="6892627" cy="3276600"/>
              <a:chOff x="76199" y="3505200"/>
              <a:chExt cx="6892627" cy="3276600"/>
            </a:xfrm>
          </p:grpSpPr>
          <p:sp>
            <p:nvSpPr>
              <p:cNvPr id="284" name="TextBox 28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85" name="Group 284"/>
              <p:cNvGrpSpPr/>
              <p:nvPr/>
            </p:nvGrpSpPr>
            <p:grpSpPr>
              <a:xfrm>
                <a:off x="76199" y="3505200"/>
                <a:ext cx="6892627" cy="3276600"/>
                <a:chOff x="76199" y="3505200"/>
                <a:chExt cx="6892627" cy="3276600"/>
              </a:xfrm>
            </p:grpSpPr>
            <p:sp>
              <p:nvSpPr>
                <p:cNvPr id="287" name="Rectangle 28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88" name="Group 287"/>
                <p:cNvGrpSpPr/>
                <p:nvPr/>
              </p:nvGrpSpPr>
              <p:grpSpPr>
                <a:xfrm>
                  <a:off x="2092026" y="4505419"/>
                  <a:ext cx="3775373" cy="1980421"/>
                  <a:chOff x="2092026" y="4505419"/>
                  <a:chExt cx="3775373" cy="1980421"/>
                </a:xfrm>
              </p:grpSpPr>
              <p:sp>
                <p:nvSpPr>
                  <p:cNvPr id="299" name="Rectangle 298"/>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300" name="Rectangle 299"/>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301" name="TextBox 300"/>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2" name="TextBox 301"/>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3" name="TextBox 302"/>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4" name="TextBox 303"/>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5" name="TextBox 304"/>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6" name="TextBox 305"/>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7" name="TextBox 306"/>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8" name="TextBox 307"/>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9" name="TextBox 308"/>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10" name="TextBox 309"/>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9" name="Group 288"/>
                <p:cNvGrpSpPr/>
                <p:nvPr/>
              </p:nvGrpSpPr>
              <p:grpSpPr>
                <a:xfrm>
                  <a:off x="76199" y="4038600"/>
                  <a:ext cx="5529615" cy="2057400"/>
                  <a:chOff x="76199" y="4038600"/>
                  <a:chExt cx="5529615" cy="2057400"/>
                </a:xfrm>
              </p:grpSpPr>
              <p:sp>
                <p:nvSpPr>
                  <p:cNvPr id="290" name="Rectangle 28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291" name="Straight Connector 29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2" name="Straight Connector 291"/>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293" name="Straight Connector 292"/>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294" name="Straight Connector 293"/>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295" name="Straight Connector 29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6" name="Straight Connector 295"/>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7" name="Straight Connector 296"/>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8" name="Straight Connector 297"/>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286" name="TextBox 28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2379301" y="5072234"/>
            <a:ext cx="2502237" cy="709490"/>
            <a:chOff x="2379301" y="5072234"/>
            <a:chExt cx="2502237" cy="709490"/>
          </a:xfrm>
        </p:grpSpPr>
        <p:grpSp>
          <p:nvGrpSpPr>
            <p:cNvPr id="311" name="Group 310"/>
            <p:cNvGrpSpPr/>
            <p:nvPr/>
          </p:nvGrpSpPr>
          <p:grpSpPr>
            <a:xfrm>
              <a:off x="2379301" y="5072234"/>
              <a:ext cx="2502237" cy="709490"/>
              <a:chOff x="2812059" y="5172124"/>
              <a:chExt cx="2502237" cy="709490"/>
            </a:xfrm>
          </p:grpSpPr>
          <p:cxnSp>
            <p:nvCxnSpPr>
              <p:cNvPr id="312" name="Straight Connector 311"/>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313" name="Straight Connector 312"/>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314" name="Oval 313"/>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6" name="Rectangle 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7" name="Group 6"/>
          <p:cNvGrpSpPr/>
          <p:nvPr/>
        </p:nvGrpSpPr>
        <p:grpSpPr>
          <a:xfrm>
            <a:off x="2277122" y="5245944"/>
            <a:ext cx="2329214" cy="850056"/>
            <a:chOff x="1863136" y="5169744"/>
            <a:chExt cx="2329214" cy="850056"/>
          </a:xfrm>
        </p:grpSpPr>
        <p:grpSp>
          <p:nvGrpSpPr>
            <p:cNvPr id="326" name="Group 325"/>
            <p:cNvGrpSpPr/>
            <p:nvPr/>
          </p:nvGrpSpPr>
          <p:grpSpPr>
            <a:xfrm>
              <a:off x="1863136" y="5169744"/>
              <a:ext cx="2329214" cy="652000"/>
              <a:chOff x="2143494" y="5057816"/>
              <a:chExt cx="2329214" cy="652000"/>
            </a:xfrm>
          </p:grpSpPr>
          <p:cxnSp>
            <p:nvCxnSpPr>
              <p:cNvPr id="327" name="Straight Connector 326"/>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28" name="Straight Connector 327"/>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29" name="Oval 328"/>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330" name="Rectangle 329"/>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315" name="Group 314"/>
          <p:cNvGrpSpPr/>
          <p:nvPr/>
        </p:nvGrpSpPr>
        <p:grpSpPr>
          <a:xfrm>
            <a:off x="2943372" y="4664982"/>
            <a:ext cx="142875" cy="744826"/>
            <a:chOff x="3377327" y="4762250"/>
            <a:chExt cx="142875" cy="744826"/>
          </a:xfrm>
        </p:grpSpPr>
        <p:cxnSp>
          <p:nvCxnSpPr>
            <p:cNvPr id="316" name="Straight Connector 315"/>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317" name="Picture 316"/>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322" name="Group 321"/>
          <p:cNvGrpSpPr/>
          <p:nvPr/>
        </p:nvGrpSpPr>
        <p:grpSpPr>
          <a:xfrm>
            <a:off x="3505847" y="5054516"/>
            <a:ext cx="142875" cy="575989"/>
            <a:chOff x="3377327" y="4931088"/>
            <a:chExt cx="142875" cy="575989"/>
          </a:xfrm>
        </p:grpSpPr>
        <p:cxnSp>
          <p:nvCxnSpPr>
            <p:cNvPr id="323" name="Straight Connector 322"/>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324" name="Picture 323"/>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58" name="Rectangle 57"/>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59" name="Picture 6" descr="Image result for gradient descent"/>
          <p:cNvPicPr>
            <a:picLocks noGrp="1" noChangeAspect="1" noChangeArrowheads="1"/>
          </p:cNvPicPr>
          <p:nvPr>
            <p:ph idx="1"/>
          </p:nvPr>
        </p:nvPicPr>
        <p:blipFill>
          <a:blip r:embed="rId11">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76200" y="3504217"/>
            <a:ext cx="6911065" cy="3276600"/>
            <a:chOff x="76200" y="3504217"/>
            <a:chExt cx="6911065" cy="3276600"/>
          </a:xfrm>
        </p:grpSpPr>
        <p:sp>
          <p:nvSpPr>
            <p:cNvPr id="61" name="Rectangle 60"/>
            <p:cNvSpPr/>
            <p:nvPr/>
          </p:nvSpPr>
          <p:spPr>
            <a:xfrm>
              <a:off x="94638" y="4939487"/>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62" name="Rectangle 6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63" name="Rectangle 6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65" name="Rectangle 6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69" name="Rectangle 68"/>
            <p:cNvSpPr/>
            <p:nvPr/>
          </p:nvSpPr>
          <p:spPr>
            <a:xfrm>
              <a:off x="5885838" y="3504217"/>
              <a:ext cx="1101427" cy="3276600"/>
            </a:xfrm>
            <a:prstGeom prst="rect">
              <a:avLst/>
            </a:prstGeom>
            <a:solidFill>
              <a:srgbClr val="000066"/>
            </a:solidFill>
            <a:ln>
              <a:noFill/>
            </a:ln>
          </p:spPr>
          <p:txBody>
            <a:bodyPr wrap="square" rtlCol="0" anchor="ctr">
              <a:spAutoFit/>
            </a:bodyPr>
            <a:lstStyle/>
            <a:p>
              <a:pPr algn="l"/>
              <a:endParaRPr lang="en-CA" sz="2400" dirty="0"/>
            </a:p>
          </p:txBody>
        </p:sp>
      </p:grpSp>
      <p:grpSp>
        <p:nvGrpSpPr>
          <p:cNvPr id="70" name="Group 69"/>
          <p:cNvGrpSpPr/>
          <p:nvPr/>
        </p:nvGrpSpPr>
        <p:grpSpPr>
          <a:xfrm>
            <a:off x="3122042" y="5665384"/>
            <a:ext cx="1397258" cy="854486"/>
            <a:chOff x="6019800" y="6026548"/>
            <a:chExt cx="1202330" cy="854486"/>
          </a:xfrm>
        </p:grpSpPr>
        <mc:AlternateContent xmlns:mc="http://schemas.openxmlformats.org/markup-compatibility/2006" xmlns:a14="http://schemas.microsoft.com/office/drawing/2010/main">
          <mc:Choice Requires="a14">
            <p:sp>
              <p:nvSpPr>
                <p:cNvPr id="71"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71"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2" name="Straight Connector 71"/>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73" name="Straight Connector 72"/>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sp>
          <p:nvSpPr>
            <p:cNvPr id="74" name="Oval 73"/>
            <p:cNvSpPr/>
            <p:nvPr/>
          </p:nvSpPr>
          <p:spPr>
            <a:xfrm>
              <a:off x="6252600" y="6026548"/>
              <a:ext cx="72000" cy="87120"/>
            </a:xfrm>
            <a:prstGeom prst="ellipse">
              <a:avLst/>
            </a:prstGeom>
            <a:solidFill>
              <a:srgbClr val="00B050"/>
            </a:solidFill>
            <a:ln>
              <a:noFill/>
            </a:ln>
          </p:spPr>
          <p:txBody>
            <a:bodyPr wrap="square" rtlCol="0" anchor="ctr">
              <a:spAutoFit/>
            </a:bodyPr>
            <a:lstStyle/>
            <a:p>
              <a:pPr algn="l"/>
              <a:endParaRPr lang="en-CA" sz="2400" dirty="0"/>
            </a:p>
          </p:txBody>
        </p:sp>
      </p:grpSp>
      <p:sp>
        <p:nvSpPr>
          <p:cNvPr id="78" name="Rectangle 77"/>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5972640" y="3505200"/>
            <a:ext cx="3183800" cy="3124199"/>
            <a:chOff x="6006682" y="3505200"/>
            <a:chExt cx="3183800" cy="3124199"/>
          </a:xfrm>
        </p:grpSpPr>
        <p:pic>
          <p:nvPicPr>
            <p:cNvPr id="80" name="Picture 10" descr="The gradient descent algorithm in action. (1: contou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mc:AlternateContent xmlns:mc="http://schemas.openxmlformats.org/markup-compatibility/2006" xmlns:a14="http://schemas.microsoft.com/office/drawing/2010/main">
        <mc:Choice Requires="a14">
          <p:sp>
            <p:nvSpPr>
              <p:cNvPr id="83" name="Rectangle 82"/>
              <p:cNvSpPr/>
              <p:nvPr/>
            </p:nvSpPr>
            <p:spPr>
              <a:xfrm>
                <a:off x="-304800" y="725031"/>
                <a:ext cx="9829800" cy="2246769"/>
              </a:xfrm>
              <a:prstGeom prst="rect">
                <a:avLst/>
              </a:prstGeom>
            </p:spPr>
            <p:txBody>
              <a:bodyPr wrap="square">
                <a:spAutoFit/>
              </a:bodyPr>
              <a:lstStyle/>
              <a:p>
                <a:pPr lvl="1">
                  <a:spcAft>
                    <a:spcPts val="0"/>
                  </a:spcAft>
                </a:pPr>
                <a:r>
                  <a:rPr lang="en-US" dirty="0">
                    <a:sym typeface="Symbol" panose="05050102010706020507" pitchFamily="18" charset="2"/>
                  </a:rPr>
                  <a:t>A contour map shows the same error surface.</a:t>
                </a:r>
              </a:p>
              <a:p>
                <a:pPr marL="914400" lvl="1" indent="-457200">
                  <a:spcAft>
                    <a:spcPts val="0"/>
                  </a:spcAft>
                  <a:buFont typeface="Arial" panose="020B0604020202020204" pitchFamily="34" charset="0"/>
                  <a:buChar char="•"/>
                </a:pPr>
                <a:r>
                  <a:rPr lang="en-US" dirty="0">
                    <a:sym typeface="Symbol" panose="05050102010706020507" pitchFamily="18" charset="2"/>
                  </a:rPr>
                  <a:t>Each point represents my “location” </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rgbClr val="66FF33"/>
                    </a:solidFill>
                  </a:rPr>
                  <a:t> =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2</a:t>
                </a:r>
                <a:r>
                  <a:rPr lang="en-US" altLang="en-US" dirty="0">
                    <a:solidFill>
                      <a:srgbClr val="66FF33"/>
                    </a:solidFill>
                    <a:sym typeface="Symbol" panose="05050102010706020507" pitchFamily="18" charset="2"/>
                  </a:rPr>
                  <a:t></a:t>
                </a:r>
                <a:r>
                  <a:rPr lang="en-US" dirty="0">
                    <a:sym typeface="Symbol" panose="05050102010706020507" pitchFamily="18" charset="2"/>
                  </a:rPr>
                  <a:t>.</a:t>
                </a:r>
                <a:r>
                  <a:rPr lang="en-US" altLang="en-US" dirty="0">
                    <a:sym typeface="Symbol" panose="05050102010706020507" pitchFamily="18" charset="2"/>
                  </a:rPr>
                  <a:t> </a:t>
                </a:r>
              </a:p>
              <a:p>
                <a:pPr marL="914400" lvl="1" indent="-457200">
                  <a:spcAft>
                    <a:spcPts val="0"/>
                  </a:spcAft>
                  <a:buFont typeface="Arial" panose="020B0604020202020204" pitchFamily="34" charset="0"/>
                  <a:buChar char="•"/>
                </a:pPr>
                <a:r>
                  <a:rPr lang="en-US" dirty="0">
                    <a:sym typeface="Symbol" panose="05050102010706020507" pitchFamily="18" charset="2"/>
                  </a:rPr>
                  <a:t>Each brown curve is the set of points </a:t>
                </a:r>
                <a:br>
                  <a:rPr lang="en-US" dirty="0">
                    <a:sym typeface="Symbol" panose="05050102010706020507" pitchFamily="18" charset="2"/>
                  </a:rPr>
                </a:br>
                <a:r>
                  <a:rPr lang="en-US" dirty="0">
                    <a:sym typeface="Symbol" panose="05050102010706020507" pitchFamily="18" charset="2"/>
                  </a:rPr>
                  <a:t>   that have the same height/error. </a:t>
                </a:r>
              </a:p>
              <a:p>
                <a:pPr marL="914400" lvl="1" indent="-457200">
                  <a:spcAft>
                    <a:spcPts val="0"/>
                  </a:spcAft>
                  <a:buFont typeface="Arial" panose="020B0604020202020204" pitchFamily="34" charset="0"/>
                  <a:buChar char="•"/>
                </a:pPr>
                <a:r>
                  <a:rPr lang="en-US" dirty="0">
                    <a:sym typeface="Symbol" panose="05050102010706020507" pitchFamily="18" charset="2"/>
                  </a:rPr>
                  <a:t>We want to take a step in the direction of steepest decent.</a:t>
                </a:r>
                <a:endParaRPr lang="en-US" dirty="0"/>
              </a:p>
            </p:txBody>
          </p:sp>
        </mc:Choice>
        <mc:Fallback xmlns="">
          <p:sp>
            <p:nvSpPr>
              <p:cNvPr id="83" name="Rectangle 82"/>
              <p:cNvSpPr>
                <a:spLocks noRot="1" noChangeAspect="1" noMove="1" noResize="1" noEditPoints="1" noAdjustHandles="1" noChangeArrowheads="1" noChangeShapeType="1" noTextEdit="1"/>
              </p:cNvSpPr>
              <p:nvPr/>
            </p:nvSpPr>
            <p:spPr>
              <a:xfrm>
                <a:off x="-304800" y="725031"/>
                <a:ext cx="9829800" cy="2246769"/>
              </a:xfrm>
              <a:prstGeom prst="rect">
                <a:avLst/>
              </a:prstGeom>
              <a:blipFill>
                <a:blip r:embed="rId14"/>
                <a:stretch>
                  <a:fillRect t="-2981" b="-6504"/>
                </a:stretch>
              </a:blipFill>
            </p:spPr>
            <p:txBody>
              <a:bodyPr/>
              <a:lstStyle/>
              <a:p>
                <a:r>
                  <a:rPr lang="en-US">
                    <a:noFill/>
                  </a:rPr>
                  <a:t> </a:t>
                </a:r>
              </a:p>
            </p:txBody>
          </p:sp>
        </mc:Fallback>
      </mc:AlternateContent>
      <p:cxnSp>
        <p:nvCxnSpPr>
          <p:cNvPr id="86" name="Straight Connector 85"/>
          <p:cNvCxnSpPr/>
          <p:nvPr/>
        </p:nvCxnSpPr>
        <p:spPr bwMode="auto">
          <a:xfrm>
            <a:off x="3340860" y="4816215"/>
            <a:ext cx="0" cy="593985"/>
          </a:xfrm>
          <a:prstGeom prst="line">
            <a:avLst/>
          </a:prstGeom>
          <a:noFill/>
          <a:ln w="50800" cap="sq" cmpd="sng" algn="ctr">
            <a:solidFill>
              <a:schemeClr val="accent6">
                <a:lumMod val="50000"/>
              </a:schemeClr>
            </a:solidFill>
            <a:prstDash val="solid"/>
            <a:round/>
            <a:headEnd type="none" w="lg" len="lg"/>
            <a:tailEnd type="stealth" w="med" len="med"/>
          </a:ln>
          <a:effectLst/>
        </p:spPr>
      </p:cxnSp>
      <p:cxnSp>
        <p:nvCxnSpPr>
          <p:cNvPr id="88" name="Straight Connector 87"/>
          <p:cNvCxnSpPr/>
          <p:nvPr/>
        </p:nvCxnSpPr>
        <p:spPr bwMode="auto">
          <a:xfrm>
            <a:off x="7263995" y="4724400"/>
            <a:ext cx="813205" cy="15615"/>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7162800" y="4633415"/>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5" name="Oval 84"/>
          <p:cNvSpPr>
            <a:spLocks noChangeAspect="1"/>
          </p:cNvSpPr>
          <p:nvPr/>
        </p:nvSpPr>
        <p:spPr>
          <a:xfrm>
            <a:off x="3244063" y="4740015"/>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89" name="Rectangle 88"/>
              <p:cNvSpPr/>
              <p:nvPr/>
            </p:nvSpPr>
            <p:spPr>
              <a:xfrm>
                <a:off x="7043983" y="420118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89" name="Rectangle 88"/>
              <p:cNvSpPr>
                <a:spLocks noRot="1" noChangeAspect="1" noMove="1" noResize="1" noEditPoints="1" noAdjustHandles="1" noChangeArrowheads="1" noChangeShapeType="1" noTextEdit="1"/>
              </p:cNvSpPr>
              <p:nvPr/>
            </p:nvSpPr>
            <p:spPr>
              <a:xfrm>
                <a:off x="7043983" y="4201180"/>
                <a:ext cx="625715" cy="523220"/>
              </a:xfrm>
              <a:prstGeom prst="rect">
                <a:avLst/>
              </a:prstGeom>
              <a:blipFill>
                <a:blip r:embed="rId1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0" name="Rectangle 89"/>
              <p:cNvSpPr/>
              <p:nvPr/>
            </p:nvSpPr>
            <p:spPr>
              <a:xfrm>
                <a:off x="3031885" y="43434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90" name="Rectangle 89"/>
              <p:cNvSpPr>
                <a:spLocks noRot="1" noChangeAspect="1" noMove="1" noResize="1" noEditPoints="1" noAdjustHandles="1" noChangeArrowheads="1" noChangeShapeType="1" noTextEdit="1"/>
              </p:cNvSpPr>
              <p:nvPr/>
            </p:nvSpPr>
            <p:spPr>
              <a:xfrm>
                <a:off x="3031885" y="4343400"/>
                <a:ext cx="625715" cy="523220"/>
              </a:xfrm>
              <a:prstGeom prst="rect">
                <a:avLst/>
              </a:prstGeom>
              <a:blipFill>
                <a:blip r:embed="rId16"/>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35392477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500" fill="hold"/>
                                        <p:tgtEl>
                                          <p:spTgt spid="79"/>
                                        </p:tgtEl>
                                        <p:attrNameLst>
                                          <p:attrName>ppt_x</p:attrName>
                                        </p:attrNameLst>
                                      </p:cBhvr>
                                      <p:tavLst>
                                        <p:tav tm="0">
                                          <p:val>
                                            <p:strVal val="0-#ppt_w/2"/>
                                          </p:val>
                                        </p:tav>
                                        <p:tav tm="100000">
                                          <p:val>
                                            <p:strVal val="#ppt_x"/>
                                          </p:val>
                                        </p:tav>
                                      </p:tavLst>
                                    </p:anim>
                                    <p:anim calcmode="lin" valueType="num">
                                      <p:cBhvr additive="base">
                                        <p:cTn id="12" dur="500" fill="hold"/>
                                        <p:tgtEl>
                                          <p:spTgt spid="7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3">
                                            <p:txEl>
                                              <p:pRg st="1" end="1"/>
                                            </p:txEl>
                                          </p:spTgt>
                                        </p:tgtEl>
                                        <p:attrNameLst>
                                          <p:attrName>style.visibility</p:attrName>
                                        </p:attrNameLst>
                                      </p:cBhvr>
                                      <p:to>
                                        <p:strVal val="visible"/>
                                      </p:to>
                                    </p:set>
                                    <p:anim calcmode="lin" valueType="num">
                                      <p:cBhvr additive="base">
                                        <p:cTn id="17" dur="500" fill="hold"/>
                                        <p:tgtEl>
                                          <p:spTgt spid="8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3">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87"/>
                                        </p:tgtEl>
                                        <p:attrNameLst>
                                          <p:attrName>style.visibility</p:attrName>
                                        </p:attrNameLst>
                                      </p:cBhvr>
                                      <p:to>
                                        <p:strVal val="visible"/>
                                      </p:to>
                                    </p:set>
                                    <p:anim calcmode="lin" valueType="num">
                                      <p:cBhvr additive="base">
                                        <p:cTn id="21" dur="500" fill="hold"/>
                                        <p:tgtEl>
                                          <p:spTgt spid="87"/>
                                        </p:tgtEl>
                                        <p:attrNameLst>
                                          <p:attrName>ppt_x</p:attrName>
                                        </p:attrNameLst>
                                      </p:cBhvr>
                                      <p:tavLst>
                                        <p:tav tm="0">
                                          <p:val>
                                            <p:strVal val="0-#ppt_w/2"/>
                                          </p:val>
                                        </p:tav>
                                        <p:tav tm="100000">
                                          <p:val>
                                            <p:strVal val="#ppt_x"/>
                                          </p:val>
                                        </p:tav>
                                      </p:tavLst>
                                    </p:anim>
                                    <p:anim calcmode="lin" valueType="num">
                                      <p:cBhvr additive="base">
                                        <p:cTn id="22" dur="500" fill="hold"/>
                                        <p:tgtEl>
                                          <p:spTgt spid="87"/>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85"/>
                                        </p:tgtEl>
                                        <p:attrNameLst>
                                          <p:attrName>style.visibility</p:attrName>
                                        </p:attrNameLst>
                                      </p:cBhvr>
                                      <p:to>
                                        <p:strVal val="visible"/>
                                      </p:to>
                                    </p:set>
                                    <p:anim calcmode="lin" valueType="num">
                                      <p:cBhvr additive="base">
                                        <p:cTn id="25" dur="500" fill="hold"/>
                                        <p:tgtEl>
                                          <p:spTgt spid="85"/>
                                        </p:tgtEl>
                                        <p:attrNameLst>
                                          <p:attrName>ppt_x</p:attrName>
                                        </p:attrNameLst>
                                      </p:cBhvr>
                                      <p:tavLst>
                                        <p:tav tm="0">
                                          <p:val>
                                            <p:strVal val="0-#ppt_w/2"/>
                                          </p:val>
                                        </p:tav>
                                        <p:tav tm="100000">
                                          <p:val>
                                            <p:strVal val="#ppt_x"/>
                                          </p:val>
                                        </p:tav>
                                      </p:tavLst>
                                    </p:anim>
                                    <p:anim calcmode="lin" valueType="num">
                                      <p:cBhvr additive="base">
                                        <p:cTn id="26" dur="500" fill="hold"/>
                                        <p:tgtEl>
                                          <p:spTgt spid="85"/>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89">
                                            <p:txEl>
                                              <p:pRg st="0" end="0"/>
                                            </p:txEl>
                                          </p:spTgt>
                                        </p:tgtEl>
                                        <p:attrNameLst>
                                          <p:attrName>style.visibility</p:attrName>
                                        </p:attrNameLst>
                                      </p:cBhvr>
                                      <p:to>
                                        <p:strVal val="visible"/>
                                      </p:to>
                                    </p:set>
                                    <p:anim calcmode="lin" valueType="num">
                                      <p:cBhvr additive="base">
                                        <p:cTn id="29" dur="500" fill="hold"/>
                                        <p:tgtEl>
                                          <p:spTgt spid="89">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9">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90">
                                            <p:txEl>
                                              <p:pRg st="0" end="0"/>
                                            </p:txEl>
                                          </p:spTgt>
                                        </p:tgtEl>
                                        <p:attrNameLst>
                                          <p:attrName>style.visibility</p:attrName>
                                        </p:attrNameLst>
                                      </p:cBhvr>
                                      <p:to>
                                        <p:strVal val="visible"/>
                                      </p:to>
                                    </p:set>
                                    <p:anim calcmode="lin" valueType="num">
                                      <p:cBhvr additive="base">
                                        <p:cTn id="33" dur="500" fill="hold"/>
                                        <p:tgtEl>
                                          <p:spTgt spid="90">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83">
                                            <p:txEl>
                                              <p:pRg st="2" end="2"/>
                                            </p:txEl>
                                          </p:spTgt>
                                        </p:tgtEl>
                                        <p:attrNameLst>
                                          <p:attrName>style.visibility</p:attrName>
                                        </p:attrNameLst>
                                      </p:cBhvr>
                                      <p:to>
                                        <p:strVal val="visible"/>
                                      </p:to>
                                    </p:set>
                                    <p:anim calcmode="lin" valueType="num">
                                      <p:cBhvr additive="base">
                                        <p:cTn id="39" dur="500" fill="hold"/>
                                        <p:tgtEl>
                                          <p:spTgt spid="83">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3">
                                            <p:txEl>
                                              <p:pRg st="3" end="3"/>
                                            </p:txEl>
                                          </p:spTgt>
                                        </p:tgtEl>
                                        <p:attrNameLst>
                                          <p:attrName>style.visibility</p:attrName>
                                        </p:attrNameLst>
                                      </p:cBhvr>
                                      <p:to>
                                        <p:strVal val="visible"/>
                                      </p:to>
                                    </p:set>
                                    <p:anim calcmode="lin" valueType="num">
                                      <p:cBhvr additive="base">
                                        <p:cTn id="45" dur="500" fill="hold"/>
                                        <p:tgtEl>
                                          <p:spTgt spid="83">
                                            <p:txEl>
                                              <p:pRg st="3" end="3"/>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3">
                                            <p:txEl>
                                              <p:pRg st="3" end="3"/>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86"/>
                                        </p:tgtEl>
                                        <p:attrNameLst>
                                          <p:attrName>style.visibility</p:attrName>
                                        </p:attrNameLst>
                                      </p:cBhvr>
                                      <p:to>
                                        <p:strVal val="visible"/>
                                      </p:to>
                                    </p:set>
                                    <p:anim calcmode="lin" valueType="num">
                                      <p:cBhvr additive="base">
                                        <p:cTn id="49" dur="500" fill="hold"/>
                                        <p:tgtEl>
                                          <p:spTgt spid="86"/>
                                        </p:tgtEl>
                                        <p:attrNameLst>
                                          <p:attrName>ppt_x</p:attrName>
                                        </p:attrNameLst>
                                      </p:cBhvr>
                                      <p:tavLst>
                                        <p:tav tm="0">
                                          <p:val>
                                            <p:strVal val="0-#ppt_w/2"/>
                                          </p:val>
                                        </p:tav>
                                        <p:tav tm="100000">
                                          <p:val>
                                            <p:strVal val="#ppt_x"/>
                                          </p:val>
                                        </p:tav>
                                      </p:tavLst>
                                    </p:anim>
                                    <p:anim calcmode="lin" valueType="num">
                                      <p:cBhvr additive="base">
                                        <p:cTn id="50" dur="500" fill="hold"/>
                                        <p:tgtEl>
                                          <p:spTgt spid="86"/>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88"/>
                                        </p:tgtEl>
                                        <p:attrNameLst>
                                          <p:attrName>style.visibility</p:attrName>
                                        </p:attrNameLst>
                                      </p:cBhvr>
                                      <p:to>
                                        <p:strVal val="visible"/>
                                      </p:to>
                                    </p:set>
                                    <p:anim calcmode="lin" valueType="num">
                                      <p:cBhvr additive="base">
                                        <p:cTn id="53" dur="500" fill="hold"/>
                                        <p:tgtEl>
                                          <p:spTgt spid="88"/>
                                        </p:tgtEl>
                                        <p:attrNameLst>
                                          <p:attrName>ppt_x</p:attrName>
                                        </p:attrNameLst>
                                      </p:cBhvr>
                                      <p:tavLst>
                                        <p:tav tm="0">
                                          <p:val>
                                            <p:strVal val="0-#ppt_w/2"/>
                                          </p:val>
                                        </p:tav>
                                        <p:tav tm="100000">
                                          <p:val>
                                            <p:strVal val="#ppt_x"/>
                                          </p:val>
                                        </p:tav>
                                      </p:tavLst>
                                    </p:anim>
                                    <p:anim calcmode="lin" valueType="num">
                                      <p:cBhvr additive="base">
                                        <p:cTn id="54"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5" grpId="0" animBg="1"/>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381000" y="3505200"/>
            <a:ext cx="8775440" cy="5791200"/>
            <a:chOff x="6006682" y="3505200"/>
            <a:chExt cx="3183800" cy="3124199"/>
          </a:xfrm>
        </p:grpSpPr>
        <p:pic>
          <p:nvPicPr>
            <p:cNvPr id="80"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p:sp>
        <p:nvSpPr>
          <p:cNvPr id="83" name="Rectangle 82"/>
          <p:cNvSpPr/>
          <p:nvPr/>
        </p:nvSpPr>
        <p:spPr>
          <a:xfrm>
            <a:off x="-304800" y="725031"/>
            <a:ext cx="9829800" cy="1815882"/>
          </a:xfrm>
          <a:prstGeom prst="rect">
            <a:avLst/>
          </a:prstGeom>
        </p:spPr>
        <p:txBody>
          <a:bodyPr wrap="square">
            <a:spAutoFit/>
          </a:bodyPr>
          <a:lstStyle/>
          <a:p>
            <a:pPr marL="914400" lvl="1" indent="-457200">
              <a:spcAft>
                <a:spcPts val="0"/>
              </a:spcAft>
              <a:buFont typeface="Arial" panose="020B0604020202020204" pitchFamily="34" charset="0"/>
              <a:buChar char="•"/>
            </a:pPr>
            <a:r>
              <a:rPr lang="en-CA" dirty="0">
                <a:sym typeface="Symbol" panose="05050102010706020507" pitchFamily="18" charset="2"/>
              </a:rPr>
              <a:t>If I walk along a </a:t>
            </a:r>
            <a:r>
              <a:rPr lang="en-US" dirty="0">
                <a:sym typeface="Symbol" panose="05050102010706020507" pitchFamily="18" charset="2"/>
              </a:rPr>
              <a:t>brown curve </a:t>
            </a:r>
          </a:p>
          <a:p>
            <a:pPr lvl="1">
              <a:spcAft>
                <a:spcPts val="0"/>
              </a:spcAft>
            </a:pPr>
            <a:r>
              <a:rPr lang="en-US" dirty="0">
                <a:sym typeface="Symbol" panose="05050102010706020507" pitchFamily="18" charset="2"/>
              </a:rPr>
              <a:t>       then I stay at the same height/error. </a:t>
            </a:r>
          </a:p>
          <a:p>
            <a:pPr marL="914400" lvl="1" indent="-457200">
              <a:spcAft>
                <a:spcPts val="0"/>
              </a:spcAft>
              <a:buFont typeface="Arial" panose="020B0604020202020204" pitchFamily="34" charset="0"/>
              <a:buChar char="•"/>
            </a:pPr>
            <a:r>
              <a:rPr lang="en-US" dirty="0">
                <a:sym typeface="Symbol" panose="05050102010706020507" pitchFamily="18" charset="2"/>
              </a:rPr>
              <a:t>If I walk perpendicular to the brown curve</a:t>
            </a:r>
          </a:p>
          <a:p>
            <a:pPr lvl="1">
              <a:spcAft>
                <a:spcPts val="0"/>
              </a:spcAft>
            </a:pPr>
            <a:r>
              <a:rPr lang="en-US" dirty="0">
                <a:sym typeface="Symbol" panose="05050102010706020507" pitchFamily="18" charset="2"/>
              </a:rPr>
              <a:t>       then I go steepest up/down.</a:t>
            </a:r>
          </a:p>
        </p:txBody>
      </p:sp>
      <p:sp>
        <p:nvSpPr>
          <p:cNvPr id="78" name="Rectangle 77"/>
          <p:cNvSpPr/>
          <p:nvPr/>
        </p:nvSpPr>
        <p:spPr>
          <a:xfrm>
            <a:off x="307689" y="3592688"/>
            <a:ext cx="2130711" cy="523220"/>
          </a:xfrm>
          <a:prstGeom prst="rect">
            <a:avLst/>
          </a:prstGeom>
        </p:spPr>
        <p:txBody>
          <a:bodyPr wrap="none">
            <a:spAutoFit/>
          </a:bodyPr>
          <a:lstStyle/>
          <a:p>
            <a:pPr algn="ctr"/>
            <a:r>
              <a:rPr lang="en-US" dirty="0">
                <a:solidFill>
                  <a:schemeClr val="bg2"/>
                </a:solidFill>
              </a:rPr>
              <a:t>Error Surface</a:t>
            </a:r>
            <a:endParaRPr lang="en-CA" dirty="0">
              <a:solidFill>
                <a:schemeClr val="bg2"/>
              </a:solidFill>
            </a:endParaRPr>
          </a:p>
        </p:txBody>
      </p:sp>
      <p:cxnSp>
        <p:nvCxnSpPr>
          <p:cNvPr id="89" name="Straight Connector 88"/>
          <p:cNvCxnSpPr>
            <a:cxnSpLocks noChangeAspect="1"/>
          </p:cNvCxnSpPr>
          <p:nvPr/>
        </p:nvCxnSpPr>
        <p:spPr bwMode="auto">
          <a:xfrm flipH="1" flipV="1">
            <a:off x="1350409" y="5514620"/>
            <a:ext cx="2284615" cy="180000"/>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3553708" y="561318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0" name="Rectangle 89"/>
              <p:cNvSpPr/>
              <p:nvPr/>
            </p:nvSpPr>
            <p:spPr>
              <a:xfrm>
                <a:off x="3412885" y="51816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90" name="Rectangle 89"/>
              <p:cNvSpPr>
                <a:spLocks noRot="1" noChangeAspect="1" noMove="1" noResize="1" noEditPoints="1" noAdjustHandles="1" noChangeArrowheads="1" noChangeShapeType="1" noTextEdit="1"/>
              </p:cNvSpPr>
              <p:nvPr/>
            </p:nvSpPr>
            <p:spPr>
              <a:xfrm>
                <a:off x="3412885" y="5181600"/>
                <a:ext cx="625715" cy="523220"/>
              </a:xfrm>
              <a:prstGeom prst="rect">
                <a:avLst/>
              </a:prstGeom>
              <a:blipFill>
                <a:blip r:embed="rId4"/>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24380927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0" presetClass="path" presetSubtype="0" accel="50000" decel="50000" fill="hold" grpId="0" nodeType="clickEffect">
                                  <p:stCondLst>
                                    <p:cond delay="0"/>
                                  </p:stCondLst>
                                  <p:childTnLst>
                                    <p:animMotion origin="layout" path="M 0 0 L 0 0 C 0.00034 -0.00208 0.00087 -0.00416 0.00104 -0.00602 C 0.00156 -0.01203 0.00087 -0.01736 0.00243 -0.02291 C 0.00278 -0.02361 0.0033 -0.02384 0.00347 -0.0243 C 0.00677 -0.0294 0.0033 -0.02477 0.00659 -0.02893 C 0.00729 -0.03078 0.00816 -0.0331 0.0085 -0.03495 C 0.00885 -0.03634 0.00868 -0.03773 0.00903 -0.03912 C 0.00955 -0.04074 0.01215 -0.04375 0.01267 -0.04444 C 0.01319 -0.05046 0.01302 -0.05231 0.01458 -0.05856 C 0.01475 -0.05949 0.01545 -0.05995 0.01562 -0.06065 C 0.0158 -0.06134 0.01597 -0.06203 0.01614 -0.06273 C 0.01649 -0.06389 0.01684 -0.06481 0.01719 -0.06597 C 0.01736 -0.06666 0.01736 -0.06736 0.01771 -0.06805 C 0.01805 -0.06898 0.01875 -0.0699 0.01909 -0.07083 C 0.02066 -0.07639 0.01892 -0.07106 0.02569 -0.0794 C 0.02621 -0.08009 0.02639 -0.08078 0.02673 -0.08148 C 0.02795 -0.08356 0.02916 -0.08588 0.03073 -0.0875 C 0.03125 -0.08796 0.03177 -0.08796 0.03229 -0.08819 C 0.03246 -0.08889 0.03246 -0.08958 0.03281 -0.09028 C 0.03385 -0.09236 0.0342 -0.09236 0.03576 -0.09305 C 0.03628 -0.09352 0.03698 -0.09375 0.03732 -0.09421 C 0.03958 -0.09722 0.03993 -0.1 0.04288 -0.10231 C 0.04375 -0.10301 0.04462 -0.10347 0.04548 -0.1044 C 0.04653 -0.10555 0.04844 -0.10833 0.04844 -0.10833 C 0.04965 -0.12083 0.04791 -0.10949 0.05 -0.11574 C 0.05034 -0.11666 0.05017 -0.11782 0.05052 -0.11852 C 0.05104 -0.11944 0.05191 -0.11967 0.05243 -0.1206 C 0.05295 -0.12106 0.05312 -0.12199 0.05347 -0.12268 C 0.05521 -0.12639 0.05521 -0.12754 0.05764 -0.13009 C 0.06423 -0.13703 0.05503 -0.12523 0.06319 -0.13611 C 0.06337 -0.1368 0.06319 -0.1375 0.06354 -0.13796 C 0.06406 -0.13865 0.06458 -0.13842 0.0651 -0.13865 C 0.06597 -0.13912 0.06684 -0.13958 0.06771 -0.14004 C 0.06857 -0.14097 0.06927 -0.14213 0.07014 -0.14282 C 0.07118 -0.14328 0.07222 -0.14305 0.07326 -0.14352 C 0.07378 -0.14352 0.0743 -0.14398 0.07465 -0.14421 C 0.07569 -0.14537 0.07725 -0.14791 0.07882 -0.14884 C 0.07934 -0.1493 0.08021 -0.1493 0.08073 -0.14953 C 0.08246 -0.15115 0.08437 -0.15254 0.08576 -0.15416 C 0.0868 -0.15532 0.0875 -0.15694 0.08837 -0.15833 C 0.08889 -0.15903 0.08975 -0.15972 0.09045 -0.16018 C 0.0908 -0.16111 0.09097 -0.16227 0.09132 -0.16296 C 0.09184 -0.16365 0.09253 -0.16365 0.09288 -0.16435 C 0.09323 -0.16481 0.09305 -0.16574 0.0934 -0.16643 C 0.09462 -0.16875 0.09496 -0.16828 0.09687 -0.16898 C 0.10746 -0.17986 0.09774 -0.17037 0.10347 -0.175 C 0.10451 -0.17592 0.10538 -0.17731 0.10659 -0.17778 C 0.10712 -0.17801 0.10764 -0.17824 0.10798 -0.17847 C 0.11024 -0.17963 0.11232 -0.18102 0.11458 -0.18194 L 0.11666 -0.1824 C 0.11875 -0.18449 0.11875 -0.18426 0.12014 -0.18727 C 0.1217 -0.19051 0.12048 -0.19004 0.12326 -0.19259 C 0.12743 -0.19676 0.12361 -0.19259 0.12621 -0.19676 C 0.12691 -0.19768 0.1283 -0.1993 0.1283 -0.1993 C 0.12864 -0.20231 0.12847 -0.20324 0.13021 -0.20532 C 0.13177 -0.20717 0.13298 -0.20671 0.13489 -0.2074 C 0.13628 -0.2081 0.13784 -0.20856 0.13941 -0.20949 C 0.14132 -0.21041 0.14288 -0.21134 0.14496 -0.21203 C 0.14583 -0.2125 0.1467 -0.2125 0.14739 -0.21273 C 0.14982 -0.21458 0.15052 -0.21528 0.15295 -0.2169 C 0.15347 -0.21713 0.15399 -0.21736 0.15451 -0.21759 C 0.15538 -0.21852 0.15607 -0.21967 0.15712 -0.22014 C 0.15798 -0.22083 0.1592 -0.22014 0.16007 -0.22083 C 0.16094 -0.22153 0.16094 -0.22338 0.16163 -0.2243 C 0.16319 -0.22662 0.16337 -0.22592 0.1651 -0.22685 C 0.1658 -0.22731 0.16649 -0.22801 0.16719 -0.22824 C 0.16771 -0.22847 0.16823 -0.2287 0.16875 -0.22893 C 0.16944 -0.2294 0.16996 -0.23009 0.17066 -0.23032 C 0.17222 -0.23078 0.17378 -0.23078 0.17517 -0.23102 C 0.17569 -0.23148 0.17621 -0.23194 0.17673 -0.2324 C 0.17743 -0.2331 0.17795 -0.23403 0.17882 -0.23426 C 0.17969 -0.23495 0.18073 -0.23472 0.18177 -0.23495 C 0.18281 -0.23541 0.18385 -0.23588 0.18489 -0.23634 C 0.18541 -0.23657 0.18611 -0.2368 0.1868 -0.23703 C 0.1875 -0.23773 0.18802 -0.23865 0.18889 -0.23912 C 0.18958 -0.23958 0.1908 -0.23889 0.19132 -0.23981 C 0.19236 -0.24097 0.19236 -0.24305 0.19288 -0.24444 C 0.19323 -0.2449 0.19357 -0.24537 0.19392 -0.24583 C 0.19496 -0.24676 0.19618 -0.24745 0.19687 -0.24861 C 0.19722 -0.24884 0.19757 -0.24953 0.19791 -0.24977 C 0.19861 -0.25046 0.1993 -0.25069 0.2 -0.25115 C 0.20034 -0.25162 0.20069 -0.25208 0.20104 -0.25254 C 0.20139 -0.25324 0.20156 -0.25416 0.20208 -0.25463 C 0.20278 -0.25509 0.20364 -0.25486 0.20451 -0.25532 C 0.20503 -0.25532 0.20555 -0.25578 0.20607 -0.25578 C 0.20798 -0.25648 0.21007 -0.25671 0.21215 -0.25717 C 0.21302 -0.2574 0.21371 -0.25764 0.21458 -0.25787 C 0.21545 -0.25856 0.21632 -0.25926 0.21719 -0.25995 C 0.21771 -0.26041 0.21944 -0.2618 0.21875 -0.26203 C 0.21701 -0.2625 0.21528 -0.26157 0.21354 -0.26134 C 0.20989 -0.25787 0.21458 -0.2618 0.21007 -0.25926 C 0.20955 -0.25903 0.20903 -0.25833 0.2085 -0.25787 C 0.19896 -0.25162 0.20087 -0.25416 0.19236 -0.24583 C 0.19097 -0.24444 0.18993 -0.24236 0.18889 -0.24051 C 0.18802 -0.2368 0.18906 -0.23912 0.18541 -0.23773 C 0.1783 -0.23518 0.1875 -0.23773 0.18021 -0.23426 C 0.1783 -0.23333 0.17118 -0.23194 0.16962 -0.23171 C 0.16198 -0.22384 0.17361 -0.23495 0.1651 -0.22893 C 0.15243 -0.2199 0.16666 -0.22754 0.15607 -0.22222 C 0.15555 -0.22106 0.15521 -0.2199 0.15451 -0.21898 C 0.1533 -0.21736 0.15017 -0.21597 0.14896 -0.21481 C 0.1467 -0.21273 0.1467 -0.21111 0.14444 -0.20949 C 0.1408 -0.20694 0.13646 -0.20625 0.13333 -0.20278 C 0.13229 -0.20162 0.13142 -0.20046 0.13021 -0.1993 C 0.1283 -0.19745 0.12587 -0.19629 0.1243 -0.19398 C 0.12031 -0.18865 0.12864 -0.2 0.1217 -0.18865 C 0.121 -0.1875 0.11996 -0.1868 0.11909 -0.18588 C 0.11857 -0.18518 0.11823 -0.18449 0.11771 -0.18379 C 0.11753 -0.18287 0.11753 -0.18194 0.11719 -0.18125 C 0.11684 -0.18055 0.11614 -0.18078 0.11562 -0.18055 C 0.11458 -0.17986 0.11354 -0.17916 0.11267 -0.17847 C 0.11232 -0.17778 0.11198 -0.17708 0.11163 -0.17639 C 0.10816 -0.17176 0.10833 -0.17338 0.10347 -0.16967 C 0.10278 -0.16921 0.10225 -0.16828 0.10156 -0.16759 C 0.10087 -0.16736 0.10017 -0.16736 0.09948 -0.16713 C 0.09791 -0.1662 0.09653 -0.16528 0.09496 -0.16435 C 0.09427 -0.16389 0.09357 -0.16365 0.09288 -0.16296 C 0.09149 -0.1618 0.0901 -0.16041 0.08889 -0.15903 C 0.08837 -0.15833 0.08802 -0.1574 0.08732 -0.15694 C 0.0868 -0.15625 0.08594 -0.15602 0.08541 -0.15555 C 0.08507 -0.15416 0.08507 -0.15254 0.08437 -0.15162 C 0.08368 -0.15069 0.08264 -0.15092 0.08177 -0.15023 C 0.08021 -0.14861 0.07986 -0.14745 0.07882 -0.14537 C 0.0783 -0.14467 0.07795 -0.14352 0.07725 -0.14282 C 0.07691 -0.14236 0.07621 -0.14236 0.07569 -0.14213 C 0.07413 -0.14028 0.07257 -0.13819 0.07066 -0.1368 C 0.06788 -0.13449 0.06458 -0.13287 0.06163 -0.13055 C 0.05642 -0.12685 0.05677 -0.12731 0.05347 -0.12384 C 0.05312 -0.12153 0.05312 -0.12037 0.05156 -0.11852 C 0.05104 -0.11805 0.05052 -0.11805 0.05 -0.11782 C 0.04982 -0.1162 0.04965 -0.11481 0.04948 -0.11319 C 0.0493 -0.11227 0.0493 -0.11134 0.04896 -0.11041 C 0.04861 -0.10972 0.04791 -0.10949 0.04739 -0.10903 C 0.04705 -0.10694 0.04705 -0.10625 0.04653 -0.1044 C 0.04618 -0.10324 0.046 -0.10208 0.04548 -0.10115 C 0.04496 -0.1 0.04409 -0.0993 0.0434 -0.09838 C 0.04305 -0.09653 0.04323 -0.09444 0.04236 -0.09305 C 0.0401 -0.08865 0.03802 -0.08819 0.03489 -0.0868 C 0.0342 -0.08565 0.03316 -0.08449 0.03281 -0.08287 C 0.03246 -0.08148 0.03073 -0.07407 0.03021 -0.07338 C 0.02812 -0.06967 0.02517 -0.06666 0.02274 -0.06342 C 0.0217 -0.06203 0.02031 -0.06111 0.01962 -0.05926 C 0.01736 -0.05324 0.02031 -0.06065 0.01666 -0.05254 C 0.01632 -0.05162 0.01597 -0.05069 0.01562 -0.04977 C 0.01545 -0.0493 0.01545 -0.04838 0.0151 -0.04791 C 0.01215 -0.04166 0.01232 -0.0419 0.00955 -0.03842 C 0.00937 -0.03379 0.00937 -0.02569 0.0085 -0.02014 C 0.0085 -0.01944 0.00833 -0.01898 0.00798 -0.01828 C 0.00764 -0.01643 0.00712 -0.01458 0.00659 -0.01273 C 0.00625 -0.00416 0.00607 0.00463 0.00555 0.01343 C 0.00555 0.01459 0.00503 0.01574 0.00503 0.0169 C 0.00469 0.0213 0.00538 0.02593 0.00451 0.03033 C 0.00434 0.03172 0.00278 0.03241 0.00208 0.03357 C 0.00173 0.03565 0.00173 0.03797 0.00104 0.03959 C 0.00052 0.04074 -0.00087 0.04074 -0.00156 0.04167 C -0.00209 0.0426 -0.00191 0.04398 -0.00209 0.04514 C -0.00243 0.04815 -0.00191 0.05162 -0.00313 0.0544 C -0.00347 0.05579 -0.004 0.05741 -0.00452 0.05857 C -0.00556 0.06065 -0.0066 0.06135 -0.00816 0.0625 C -0.01406 0.07454 -0.00643 0.05857 -0.00955 0.09885 C -0.0099 0.10301 -0.01163 0.10347 -0.01372 0.1044 C -0.01389 0.10625 -0.01372 0.10834 -0.01424 0.11042 C -0.01441 0.11204 -0.0165 0.11621 -0.01719 0.11783 C -0.01754 0.1213 -0.01875 0.1331 -0.01927 0.13403 L -0.02118 0.13797 C -0.02327 0.15023 -0.02136 0.1375 -0.02275 0.15139 C -0.02309 0.15579 -0.02309 0.16019 -0.02431 0.16435 C -0.02535 0.16806 -0.02934 0.17431 -0.02934 0.17431 C -0.02952 0.17523 -0.02969 0.17616 -0.02986 0.17709 C -0.03004 0.17778 -0.03021 0.17847 -0.03038 0.17917 C -0.03073 0.18125 -0.03073 0.1838 -0.03177 0.18588 C -0.03247 0.18704 -0.03351 0.18797 -0.03438 0.18912 C -0.03577 0.20232 -0.03351 0.18496 -0.03681 0.19861 C -0.03941 0.20903 -0.03438 0.19931 -0.04045 0.20857 C -0.04063 0.20949 -0.04115 0.21366 -0.0415 0.21482 C -0.04219 0.21736 -0.04306 0.22014 -0.04393 0.22292 C -0.04427 0.22385 -0.04497 0.22454 -0.04549 0.22547 C -0.04566 0.22662 -0.04566 0.22778 -0.04601 0.22894 C -0.04757 0.2331 -0.04792 0.2331 -0.05 0.23496 C -0.05018 0.23588 -0.05018 0.23681 -0.05052 0.23773 C -0.05122 0.24005 -0.05261 0.24051 -0.054 0.24236 C -0.05556 0.24398 -0.05747 0.24746 -0.05868 0.24908 C -0.05868 0.24977 -0.05886 0.25047 -0.05903 0.25116 C -0.06528 0.26181 -0.0592 0.24977 -0.06459 0.25787 C -0.06945 0.26482 -0.06406 0.25903 -0.06875 0.26528 C -0.0691 0.26574 -0.06979 0.26621 -0.07014 0.26667 C -0.07153 0.27361 -0.06945 0.2632 -0.07275 0.27477 C -0.07309 0.2757 -0.07292 0.27709 -0.07327 0.27801 C -0.07448 0.28195 -0.07466 0.28195 -0.07622 0.28403 C -0.07761 0.29167 -0.07535 0.2794 -0.07882 0.29283 C -0.08177 0.30394 -0.07847 0.29676 -0.08229 0.3044 C -0.08247 0.30486 -0.08247 0.30579 -0.08281 0.30625 C -0.09549 0.32616 -0.08698 0.31574 -0.09288 0.31922 C -0.09566 0.3206 -0.09844 0.32199 -0.10104 0.32385 C -0.11354 0.33241 -0.10643 0.33033 -0.11406 0.33195 C -0.11406 0.33264 -0.11424 0.33403 -0.11372 0.33403 C -0.11302 0.33403 -0.11302 0.33241 -0.11268 0.33195 C -0.11094 0.32963 -0.10938 0.32709 -0.10764 0.32523 C -0.10556 0.32292 -0.10313 0.32107 -0.10104 0.31922 C -0.08889 0.2956 -0.09531 0.3051 -0.08281 0.28959 C -0.08004 0.27732 -0.08299 0.28681 -0.07483 0.27199 C -0.07448 0.2713 -0.07448 0.2706 -0.07431 0.26991 C -0.07222 0.26459 -0.07014 0.25903 -0.06771 0.25371 C -0.06493 0.24769 -0.06233 0.24121 -0.05868 0.23635 C -0.05834 0.23588 -0.05781 0.23542 -0.05764 0.23496 C -0.05677 0.23334 -0.05643 0.23148 -0.05556 0.23033 C -0.054 0.22801 -0.05243 0.22593 -0.05052 0.22408 C -0.04948 0.22315 -0.04809 0.22292 -0.04705 0.22222 C -0.04601 0.22153 -0.04497 0.22084 -0.04393 0.22014 C -0.04271 0.21713 -0.0408 0.2132 -0.03941 0.21065 L -0.03733 0.20741 C -0.03698 0.20139 -0.03681 0.1956 -0.03646 0.18982 C -0.03629 0.18912 -0.03594 0.18843 -0.03594 0.18773 C -0.03577 0.18681 -0.03559 0.18588 -0.03542 0.18519 C -0.03472 0.18334 -0.03368 0.18148 -0.03281 0.17963 C -0.03264 0.17871 -0.03264 0.17732 -0.03229 0.17639 C -0.03195 0.175 -0.03108 0.17408 -0.03038 0.17292 C -0.02917 0.16343 -0.03091 0.17315 -0.0283 0.1669 C -0.02795 0.16621 -0.02813 0.16505 -0.02778 0.16435 C -0.02709 0.16204 -0.02604 0.16019 -0.02535 0.1581 C -0.025 0.15764 -0.025 0.15672 -0.02483 0.15625 C -0.02413 0.15486 -0.02344 0.15394 -0.02275 0.15278 C -0.02188 0.15116 -0.02136 0.14931 -0.02014 0.14815 C -0.01841 0.14584 -0.01615 0.14445 -0.01424 0.1426 C -0.01406 0.14213 -0.01372 0.14144 -0.01372 0.14074 C -0.01354 0.13982 -0.01337 0.13889 -0.0132 0.13797 C -0.01216 0.13542 -0.01163 0.13542 -0.01007 0.13403 C -0.00886 0.12824 -0.00799 0.12269 -0.0066 0.11713 C -0.00591 0.11435 -0.00452 0.11181 -0.004 0.10903 C -0.00278 0.10162 -0.00469 0.1007 -0.00261 0.0956 C -0.00226 0.09491 -0.00191 0.09468 -0.00156 0.09422 C -0.00104 0.09144 -0.00035 0.08889 0 0.08611 C 0.00017 0.08449 0.00017 0.08287 0.00052 0.08148 C 0.00069 0.08056 0.00121 0.0801 0.00156 0.0794 C 0.00208 0.06389 0.00295 0.04838 0.00295 0.03287 C 0.00295 0.02246 0.00208 0.01181 0.00156 0.00139 C 0.00069 -0.01203 0.00017 0.00023 0 0 Z " pathEditMode="relative" ptsTypes="AAAAAAAAAAAAAAAAAAAAAAAAAAAAAAAAAAAAAAAAAAAAAAAAAAAAAAAAAAAAAAAAAAAAAAAAAAAAAAAAAAAAAAAAAAAAAAAAAAAAAAAAAAAAAAAAAAAAAAAAAAAAAAAAAAAAAAAAAAAAAAAAAAAAAAAAAAAAAAAAAAAAAAAAAAAAAAAAAAAAAAAAAAAAAAAAAAAAAAAAAAAAAAAAAAAAAAAAAAAAAAAAAAAAAAAAAAAAAA">
                                      <p:cBhvr>
                                        <p:cTn id="12" dur="2000" fill="hold"/>
                                        <p:tgtEl>
                                          <p:spTgt spid="87"/>
                                        </p:tgtEl>
                                        <p:attrNameLst>
                                          <p:attrName>ppt_x</p:attrName>
                                          <p:attrName>ppt_y</p:attrName>
                                        </p:attrNameLst>
                                      </p:cBhvr>
                                    </p:animMotion>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3">
                                            <p:txEl>
                                              <p:pRg st="1" end="1"/>
                                            </p:txEl>
                                          </p:spTgt>
                                        </p:tgtEl>
                                        <p:attrNameLst>
                                          <p:attrName>style.visibility</p:attrName>
                                        </p:attrNameLst>
                                      </p:cBhvr>
                                      <p:to>
                                        <p:strVal val="visible"/>
                                      </p:to>
                                    </p:set>
                                    <p:anim calcmode="lin" valueType="num">
                                      <p:cBhvr additive="base">
                                        <p:cTn id="17" dur="500" fill="hold"/>
                                        <p:tgtEl>
                                          <p:spTgt spid="83">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3">
                                            <p:txEl>
                                              <p:pRg st="2" end="2"/>
                                            </p:txEl>
                                          </p:spTgt>
                                        </p:tgtEl>
                                        <p:attrNameLst>
                                          <p:attrName>style.visibility</p:attrName>
                                        </p:attrNameLst>
                                      </p:cBhvr>
                                      <p:to>
                                        <p:strVal val="visible"/>
                                      </p:to>
                                    </p:set>
                                    <p:anim calcmode="lin" valueType="num">
                                      <p:cBhvr additive="base">
                                        <p:cTn id="23" dur="500" fill="hold"/>
                                        <p:tgtEl>
                                          <p:spTgt spid="8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0" presetClass="path" presetSubtype="0" accel="50000" decel="50000" fill="hold" grpId="1" nodeType="clickEffect">
                                  <p:stCondLst>
                                    <p:cond delay="0"/>
                                  </p:stCondLst>
                                  <p:childTnLst>
                                    <p:animMotion origin="layout" path="M 0 0 L 0 0 C -0.00868 0.00139 -0.00104 0.0007 -0.01424 0 L -0.0415 -0.00046 C -0.05452 -0.00417 -0.03906 -0.00023 -0.07518 -0.00046 C -0.08594 -0.00069 -0.0967 -0.00139 -0.10747 -0.00185 C -0.10643 -0.00231 -0.10521 -0.00278 -0.104 -0.00324 C -0.10226 -0.00417 -0.1007 -0.00555 -0.09896 -0.00602 C -0.09531 -0.00694 -0.08785 -0.00787 -0.08785 -0.00787 L -0.02934 -0.00671 C -0.02813 -0.00648 -0.02691 -0.00555 -0.02587 -0.00532 C -0.02361 -0.00463 -0.02136 -0.0044 -0.01927 -0.00393 C -0.01841 -0.0037 -0.01754 -0.00347 -0.01667 -0.00324 C -0.01632 -0.00231 -0.01545 -0.00046 -0.01476 0 C -0.01424 0.00046 -0.01372 0.0007 -0.0132 0.0007 C -0.00903 0.00139 -0.00469 0.00162 -0.00052 0.00208 C 0 0.00232 0.00052 0.00278 0.00104 0.00278 C 0.01528 0.00509 0.01528 0.00394 0.03333 0.00347 C 0.03594 0.00371 0.03871 0.00371 0.04132 0.00417 C 0.04288 0.0044 0.04427 0.00533 0.04583 0.00556 C 0.05034 0.00602 0.05503 0.00602 0.05955 0.00625 C 0.06024 0.00695 0.06076 0.00764 0.06146 0.0081 C 0.06198 0.00857 0.0625 0.00857 0.06302 0.0088 C 0.06927 0.01134 0.06666 0.01019 0.07673 0.01158 C 0.07725 0.01204 0.0776 0.01273 0.07812 0.01296 C 0.08368 0.01482 0.09583 0.01528 0.09948 0.01574 C 0.07934 0.01736 0.09982 0.01435 0.08837 0.01829 C 0.0868 0.01875 0.08524 0.01875 0.08368 0.01898 C 0.08264 0.01921 0.08142 0.01945 0.08021 0.01968 L 0.06701 0.02176 C 0.05312 0.02408 0.06528 0.02222 0.05451 0.02384 C 0.05017 0.02338 0.04566 0.02315 0.04132 0.02246 C 0.0408 0.02222 0.04045 0.0213 0.03975 0.02107 C 0.03906 0.0206 0.03819 0.02014 0.03732 0.01968 C 0.03594 0.01898 0.03021 0.01759 0.03021 0.01759 C 0.02951 0.01736 0.02882 0.01713 0.0283 0.0169 C 0.02778 0.0169 0.02725 0.01644 0.02673 0.01621 C 0.01944 0.01412 0.02378 0.01597 0.02014 0.01435 C 0.01979 0.01366 0.01962 0.01273 0.01909 0.01227 C 0.01857 0.01158 0.01771 0.01158 0.01719 0.01088 C 0.01666 0.01065 0.01649 0.00996 0.01614 0.00949 C 0.0158 0.00857 0.01562 0.00764 0.0151 0.00695 C 0.01475 0.00625 0.01406 0.00625 0.01354 0.00625 C 0.00885 0.00579 0.00225 0.00116 0 0 Z " pathEditMode="relative" ptsTypes="AAAAAAAAAAAAAAAAAAAAAAAAAAAAAAAAAAAAAAAAAAAA">
                                      <p:cBhvr>
                                        <p:cTn id="28" dur="2000" fill="hold"/>
                                        <p:tgtEl>
                                          <p:spTgt spid="87"/>
                                        </p:tgtEl>
                                        <p:attrNameLst>
                                          <p:attrName>ppt_x</p:attrName>
                                          <p:attrName>ppt_y</p:attrName>
                                        </p:attrNameLst>
                                      </p:cBhvr>
                                    </p:animMotion>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83">
                                            <p:txEl>
                                              <p:pRg st="3" end="3"/>
                                            </p:txEl>
                                          </p:spTgt>
                                        </p:tgtEl>
                                        <p:attrNameLst>
                                          <p:attrName>style.visibility</p:attrName>
                                        </p:attrNameLst>
                                      </p:cBhvr>
                                      <p:to>
                                        <p:strVal val="visible"/>
                                      </p:to>
                                    </p:set>
                                    <p:anim calcmode="lin" valueType="num">
                                      <p:cBhvr additive="base">
                                        <p:cTn id="33" dur="500" fill="hold"/>
                                        <p:tgtEl>
                                          <p:spTgt spid="8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3">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89"/>
                                        </p:tgtEl>
                                        <p:attrNameLst>
                                          <p:attrName>style.visibility</p:attrName>
                                        </p:attrNameLst>
                                      </p:cBhvr>
                                      <p:to>
                                        <p:strVal val="visible"/>
                                      </p:to>
                                    </p:set>
                                    <p:anim calcmode="lin" valueType="num">
                                      <p:cBhvr additive="base">
                                        <p:cTn id="37" dur="500" fill="hold"/>
                                        <p:tgtEl>
                                          <p:spTgt spid="89"/>
                                        </p:tgtEl>
                                        <p:attrNameLst>
                                          <p:attrName>ppt_x</p:attrName>
                                        </p:attrNameLst>
                                      </p:cBhvr>
                                      <p:tavLst>
                                        <p:tav tm="0">
                                          <p:val>
                                            <p:strVal val="0-#ppt_w/2"/>
                                          </p:val>
                                        </p:tav>
                                        <p:tav tm="100000">
                                          <p:val>
                                            <p:strVal val="#ppt_x"/>
                                          </p:val>
                                        </p:tav>
                                      </p:tavLst>
                                    </p:anim>
                                    <p:anim calcmode="lin" valueType="num">
                                      <p:cBhvr additive="base">
                                        <p:cTn id="38" dur="500" fill="hold"/>
                                        <p:tgtEl>
                                          <p:spTgt spid="8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7" grpId="0" animBg="1"/>
      <p:bldP spid="87" grpId="1" animBg="1"/>
    </p:bld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381000" y="3505200"/>
            <a:ext cx="8775440" cy="5791200"/>
            <a:chOff x="6006682" y="3505200"/>
            <a:chExt cx="3183800" cy="3124199"/>
          </a:xfrm>
        </p:grpSpPr>
        <p:pic>
          <p:nvPicPr>
            <p:cNvPr id="80"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p:sp>
        <p:nvSpPr>
          <p:cNvPr id="83" name="Rectangle 82"/>
          <p:cNvSpPr/>
          <p:nvPr/>
        </p:nvSpPr>
        <p:spPr>
          <a:xfrm>
            <a:off x="-304800" y="725031"/>
            <a:ext cx="9829800" cy="1815882"/>
          </a:xfrm>
          <a:prstGeom prst="rect">
            <a:avLst/>
          </a:prstGeom>
        </p:spPr>
        <p:txBody>
          <a:bodyPr wrap="square">
            <a:spAutoFit/>
          </a:bodyPr>
          <a:lstStyle/>
          <a:p>
            <a:pPr marL="914400" lvl="1" indent="-457200">
              <a:spcAft>
                <a:spcPts val="0"/>
              </a:spcAft>
              <a:buFont typeface="Arial" panose="020B0604020202020204" pitchFamily="34" charset="0"/>
              <a:buChar char="•"/>
            </a:pPr>
            <a:r>
              <a:rPr lang="en-CA" dirty="0">
                <a:sym typeface="Symbol" panose="05050102010706020507" pitchFamily="18" charset="2"/>
              </a:rPr>
              <a:t>The direction of steepest assent is computed as </a:t>
            </a:r>
          </a:p>
          <a:p>
            <a:pPr marL="914400" lvl="1" indent="-457200">
              <a:spcAft>
                <a:spcPts val="0"/>
              </a:spcAft>
              <a:buFont typeface="Arial" panose="020B0604020202020204" pitchFamily="34" charset="0"/>
              <a:buChar char="•"/>
            </a:pPr>
            <a:endParaRPr lang="en-CA" dirty="0">
              <a:sym typeface="Symbol" panose="05050102010706020507" pitchFamily="18" charset="2"/>
            </a:endParaRPr>
          </a:p>
          <a:p>
            <a:pPr lvl="1">
              <a:spcAft>
                <a:spcPts val="0"/>
              </a:spcAft>
            </a:pPr>
            <a:r>
              <a:rPr lang="en-CA" dirty="0">
                <a:sym typeface="Symbol" panose="05050102010706020507" pitchFamily="18" charset="2"/>
              </a:rPr>
              <a:t>      The slope of the hill (</a:t>
            </a:r>
            <a:r>
              <a:rPr lang="en-CA" dirty="0" err="1">
                <a:sym typeface="Symbol" panose="05050102010706020507" pitchFamily="18" charset="2"/>
              </a:rPr>
              <a:t>ie</a:t>
            </a:r>
            <a:r>
              <a:rPr lang="en-CA" dirty="0">
                <a:sym typeface="Symbol" panose="05050102010706020507" pitchFamily="18" charset="2"/>
              </a:rPr>
              <a:t> how steep) is</a:t>
            </a:r>
          </a:p>
          <a:p>
            <a:pPr lvl="1">
              <a:spcAft>
                <a:spcPts val="0"/>
              </a:spcAft>
            </a:pPr>
            <a:r>
              <a:rPr lang="en-CA" dirty="0">
                <a:sym typeface="Symbol" panose="05050102010706020507" pitchFamily="18" charset="2"/>
              </a:rPr>
              <a:t>          the length |</a:t>
            </a:r>
            <a:r>
              <a:rPr lang="en-US" i="1" dirty="0">
                <a:solidFill>
                  <a:schemeClr val="accent1"/>
                </a:solidFill>
                <a:sym typeface="Symbol" panose="05050102010706020507" pitchFamily="18" charset="2"/>
              </a:rPr>
              <a:t>E| </a:t>
            </a:r>
            <a:r>
              <a:rPr lang="en-CA" dirty="0">
                <a:sym typeface="Symbol" panose="05050102010706020507" pitchFamily="18" charset="2"/>
              </a:rPr>
              <a:t>of this vector.</a:t>
            </a:r>
          </a:p>
        </p:txBody>
      </p:sp>
      <p:sp>
        <p:nvSpPr>
          <p:cNvPr id="11" name="Rectangle 10"/>
          <p:cNvSpPr/>
          <p:nvPr/>
        </p:nvSpPr>
        <p:spPr>
          <a:xfrm>
            <a:off x="914400" y="11531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2" name="Rectangle 11"/>
          <p:cNvSpPr/>
          <p:nvPr/>
        </p:nvSpPr>
        <p:spPr>
          <a:xfrm>
            <a:off x="6056492" y="1521822"/>
            <a:ext cx="1867819" cy="400110"/>
          </a:xfrm>
          <a:prstGeom prst="rect">
            <a:avLst/>
          </a:prstGeom>
        </p:spPr>
        <p:txBody>
          <a:bodyPr wrap="none">
            <a:spAutoFit/>
          </a:bodyPr>
          <a:lstStyle/>
          <a:p>
            <a:r>
              <a:rPr lang="en-US" sz="2000" dirty="0"/>
              <a:t>(explained later)</a:t>
            </a:r>
            <a:endParaRPr lang="en-CA" sz="2000" dirty="0"/>
          </a:p>
        </p:txBody>
      </p:sp>
      <p:sp>
        <p:nvSpPr>
          <p:cNvPr id="19" name="Rectangle 18"/>
          <p:cNvSpPr/>
          <p:nvPr/>
        </p:nvSpPr>
        <p:spPr>
          <a:xfrm>
            <a:off x="6028127" y="1219850"/>
            <a:ext cx="1896673" cy="400110"/>
          </a:xfrm>
          <a:prstGeom prst="rect">
            <a:avLst/>
          </a:prstGeom>
        </p:spPr>
        <p:txBody>
          <a:bodyPr wrap="none">
            <a:spAutoFit/>
          </a:bodyPr>
          <a:lstStyle/>
          <a:p>
            <a:r>
              <a:rPr lang="en-US" sz="2000" dirty="0"/>
              <a:t>(vector notation)</a:t>
            </a:r>
            <a:endParaRPr lang="en-CA" sz="2000" dirty="0"/>
          </a:p>
        </p:txBody>
      </p:sp>
      <p:sp>
        <p:nvSpPr>
          <p:cNvPr id="20" name="Rectangle 19"/>
          <p:cNvSpPr/>
          <p:nvPr/>
        </p:nvSpPr>
        <p:spPr>
          <a:xfrm>
            <a:off x="307689" y="3592688"/>
            <a:ext cx="2130711" cy="523220"/>
          </a:xfrm>
          <a:prstGeom prst="rect">
            <a:avLst/>
          </a:prstGeom>
        </p:spPr>
        <p:txBody>
          <a:bodyPr wrap="none">
            <a:spAutoFit/>
          </a:bodyPr>
          <a:lstStyle/>
          <a:p>
            <a:pPr algn="ctr"/>
            <a:r>
              <a:rPr lang="en-US" dirty="0">
                <a:solidFill>
                  <a:schemeClr val="bg2"/>
                </a:solidFill>
              </a:rPr>
              <a:t>Error Surface</a:t>
            </a:r>
            <a:endParaRPr lang="en-CA" dirty="0">
              <a:solidFill>
                <a:schemeClr val="bg2"/>
              </a:solidFill>
            </a:endParaRPr>
          </a:p>
        </p:txBody>
      </p:sp>
      <p:cxnSp>
        <p:nvCxnSpPr>
          <p:cNvPr id="21" name="Straight Connector 20"/>
          <p:cNvCxnSpPr>
            <a:cxnSpLocks noChangeAspect="1"/>
          </p:cNvCxnSpPr>
          <p:nvPr/>
        </p:nvCxnSpPr>
        <p:spPr bwMode="auto">
          <a:xfrm flipH="1" flipV="1">
            <a:off x="1350409" y="5514620"/>
            <a:ext cx="2284615" cy="180000"/>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3553708" y="561318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2" name="Rectangle 21"/>
              <p:cNvSpPr/>
              <p:nvPr/>
            </p:nvSpPr>
            <p:spPr>
              <a:xfrm>
                <a:off x="3412885" y="51816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22" name="Rectangle 21"/>
              <p:cNvSpPr>
                <a:spLocks noRot="1" noChangeAspect="1" noMove="1" noResize="1" noEditPoints="1" noAdjustHandles="1" noChangeArrowheads="1" noChangeShapeType="1" noTextEdit="1"/>
              </p:cNvSpPr>
              <p:nvPr/>
            </p:nvSpPr>
            <p:spPr>
              <a:xfrm>
                <a:off x="3412885" y="5181600"/>
                <a:ext cx="625715" cy="523220"/>
              </a:xfrm>
              <a:prstGeom prst="rect">
                <a:avLst/>
              </a:prstGeom>
              <a:blipFill>
                <a:blip r:embed="rId4"/>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4217919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0-#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0-#ppt_w/2"/>
                                          </p:val>
                                        </p:tav>
                                        <p:tav tm="100000">
                                          <p:val>
                                            <p:strVal val="#ppt_x"/>
                                          </p:val>
                                        </p:tav>
                                      </p:tavLst>
                                    </p:anim>
                                    <p:anim calcmode="lin" valueType="num">
                                      <p:cBhvr additive="base">
                                        <p:cTn id="20"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2"/>
                                        </p:tgtEl>
                                        <p:attrNameLst>
                                          <p:attrName>style.visibility</p:attrName>
                                        </p:attrNameLst>
                                      </p:cBhvr>
                                      <p:to>
                                        <p:strVal val="visible"/>
                                      </p:to>
                                    </p:set>
                                    <p:anim calcmode="lin" valueType="num">
                                      <p:cBhvr additive="base">
                                        <p:cTn id="25" dur="500" fill="hold"/>
                                        <p:tgtEl>
                                          <p:spTgt spid="12"/>
                                        </p:tgtEl>
                                        <p:attrNameLst>
                                          <p:attrName>ppt_x</p:attrName>
                                        </p:attrNameLst>
                                      </p:cBhvr>
                                      <p:tavLst>
                                        <p:tav tm="0">
                                          <p:val>
                                            <p:strVal val="0-#ppt_w/2"/>
                                          </p:val>
                                        </p:tav>
                                        <p:tav tm="100000">
                                          <p:val>
                                            <p:strVal val="#ppt_x"/>
                                          </p:val>
                                        </p:tav>
                                      </p:tavLst>
                                    </p:anim>
                                    <p:anim calcmode="lin" valueType="num">
                                      <p:cBhvr additive="base">
                                        <p:cTn id="2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3">
                                            <p:txEl>
                                              <p:pRg st="2" end="2"/>
                                            </p:txEl>
                                          </p:spTgt>
                                        </p:tgtEl>
                                        <p:attrNameLst>
                                          <p:attrName>style.visibility</p:attrName>
                                        </p:attrNameLst>
                                      </p:cBhvr>
                                      <p:to>
                                        <p:strVal val="visible"/>
                                      </p:to>
                                    </p:set>
                                    <p:anim calcmode="lin" valueType="num">
                                      <p:cBhvr additive="base">
                                        <p:cTn id="31" dur="500" fill="hold"/>
                                        <p:tgtEl>
                                          <p:spTgt spid="83">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3">
                                            <p:txEl>
                                              <p:pRg st="2" end="2"/>
                                            </p:txEl>
                                          </p:spTgt>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19"/>
                                        </p:tgtEl>
                                        <p:attrNameLst>
                                          <p:attrName>style.visibility</p:attrName>
                                        </p:attrNameLst>
                                      </p:cBhvr>
                                      <p:to>
                                        <p:strVal val="hidden"/>
                                      </p:to>
                                    </p:set>
                                  </p:childTnLst>
                                </p:cTn>
                              </p:par>
                              <p:par>
                                <p:cTn id="35" presetID="1" presetClass="exit" presetSubtype="0" fill="hold" grpId="1" nodeType="withEffect">
                                  <p:stCondLst>
                                    <p:cond delay="0"/>
                                  </p:stCondLst>
                                  <p:childTnLst>
                                    <p:set>
                                      <p:cBhvr>
                                        <p:cTn id="36" dur="1" fill="hold">
                                          <p:stCondLst>
                                            <p:cond delay="0"/>
                                          </p:stCondLst>
                                        </p:cTn>
                                        <p:tgtEl>
                                          <p:spTgt spid="12"/>
                                        </p:tgtEl>
                                        <p:attrNameLst>
                                          <p:attrName>style.visibility</p:attrName>
                                        </p:attrNameLst>
                                      </p:cBhvr>
                                      <p:to>
                                        <p:strVal val="hidden"/>
                                      </p:to>
                                    </p:set>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3">
                                            <p:txEl>
                                              <p:pRg st="3" end="3"/>
                                            </p:txEl>
                                          </p:spTgt>
                                        </p:tgtEl>
                                        <p:attrNameLst>
                                          <p:attrName>style.visibility</p:attrName>
                                        </p:attrNameLst>
                                      </p:cBhvr>
                                      <p:to>
                                        <p:strVal val="visible"/>
                                      </p:to>
                                    </p:set>
                                    <p:anim calcmode="lin" valueType="num">
                                      <p:cBhvr additive="base">
                                        <p:cTn id="41" dur="500" fill="hold"/>
                                        <p:tgtEl>
                                          <p:spTgt spid="83">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3">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2" grpId="0"/>
      <p:bldP spid="12" grpId="1"/>
      <p:bldP spid="19" grpId="0"/>
      <p:bldP spid="19" grpId="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381000" y="3505200"/>
            <a:ext cx="8775440" cy="5791200"/>
            <a:chOff x="6006682" y="3505200"/>
            <a:chExt cx="3183800" cy="3124199"/>
          </a:xfrm>
        </p:grpSpPr>
        <p:pic>
          <p:nvPicPr>
            <p:cNvPr id="80"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p:sp>
        <p:nvSpPr>
          <p:cNvPr id="83" name="Rectangle 82"/>
          <p:cNvSpPr/>
          <p:nvPr/>
        </p:nvSpPr>
        <p:spPr>
          <a:xfrm>
            <a:off x="-304800" y="725031"/>
            <a:ext cx="9829800" cy="2677656"/>
          </a:xfrm>
          <a:prstGeom prst="rect">
            <a:avLst/>
          </a:prstGeom>
        </p:spPr>
        <p:txBody>
          <a:bodyPr wrap="square">
            <a:spAutoFit/>
          </a:bodyPr>
          <a:lstStyle/>
          <a:p>
            <a:pPr marL="914400" lvl="1" indent="-457200">
              <a:spcAft>
                <a:spcPts val="0"/>
              </a:spcAft>
              <a:buFont typeface="Arial" panose="020B0604020202020204" pitchFamily="34" charset="0"/>
              <a:buChar char="•"/>
            </a:pPr>
            <a:r>
              <a:rPr lang="en-CA" dirty="0">
                <a:sym typeface="Symbol" panose="05050102010706020507" pitchFamily="18" charset="2"/>
              </a:rPr>
              <a:t>We want to take a small step down.</a:t>
            </a:r>
          </a:p>
          <a:p>
            <a:pPr lvl="1">
              <a:spcAft>
                <a:spcPts val="0"/>
              </a:spcAft>
            </a:pPr>
            <a:endParaRPr lang="en-CA" dirty="0">
              <a:sym typeface="Symbol" panose="05050102010706020507" pitchFamily="18" charset="2"/>
            </a:endParaRPr>
          </a:p>
          <a:p>
            <a:pPr marL="1371600" lvl="2" indent="-457200">
              <a:spcAft>
                <a:spcPts val="0"/>
              </a:spcAft>
              <a:buFont typeface="Arial" panose="020B0604020202020204" pitchFamily="34" charset="0"/>
              <a:buChar char="•"/>
            </a:pPr>
            <a:r>
              <a:rPr lang="en-CA" dirty="0">
                <a:sym typeface="Symbol" panose="05050102010706020507" pitchFamily="18" charset="2"/>
              </a:rPr>
              <a:t>This is steepest direction up.</a:t>
            </a:r>
          </a:p>
          <a:p>
            <a:pPr marL="1371600" lvl="2" indent="-457200">
              <a:spcAft>
                <a:spcPts val="0"/>
              </a:spcAft>
              <a:buFont typeface="Arial" panose="020B0604020202020204" pitchFamily="34" charset="0"/>
              <a:buChar char="•"/>
            </a:pPr>
            <a:r>
              <a:rPr lang="en-CA" dirty="0">
                <a:sym typeface="Symbol" panose="05050102010706020507" pitchFamily="18" charset="2"/>
              </a:rPr>
              <a:t>This is steepest direction down.</a:t>
            </a:r>
          </a:p>
          <a:p>
            <a:pPr marL="1371600" lvl="2" indent="-457200">
              <a:spcAft>
                <a:spcPts val="0"/>
              </a:spcAft>
              <a:buFont typeface="Arial" panose="020B0604020202020204" pitchFamily="34" charset="0"/>
              <a:buChar char="•"/>
            </a:pPr>
            <a:r>
              <a:rPr lang="en-US" dirty="0">
                <a:sym typeface="Symbol" panose="05050102010706020507" pitchFamily="18" charset="2"/>
              </a:rPr>
              <a:t>This is a scaled down step, </a:t>
            </a:r>
            <a:r>
              <a:rPr lang="en-US" dirty="0" err="1">
                <a:sym typeface="Symbol" panose="05050102010706020507" pitchFamily="18" charset="2"/>
              </a:rPr>
              <a:t>eg</a:t>
            </a:r>
            <a:r>
              <a:rPr lang="en-US" dirty="0">
                <a:sym typeface="Symbol" panose="05050102010706020507" pitchFamily="18" charset="2"/>
              </a:rPr>
              <a:t> </a:t>
            </a:r>
            <a:r>
              <a:rPr lang="en-US" i="1" dirty="0">
                <a:solidFill>
                  <a:schemeClr val="accent1"/>
                </a:solidFill>
                <a:sym typeface="Symbol" panose="05050102010706020507" pitchFamily="18" charset="2"/>
              </a:rPr>
              <a:t> = 0.01</a:t>
            </a:r>
            <a:r>
              <a:rPr lang="en-US" dirty="0">
                <a:sym typeface="Symbol" panose="05050102010706020507" pitchFamily="18" charset="2"/>
              </a:rPr>
              <a:t>. </a:t>
            </a:r>
          </a:p>
          <a:p>
            <a:pPr marL="914400" lvl="1" indent="-457200">
              <a:spcAft>
                <a:spcPts val="0"/>
              </a:spcAft>
              <a:buFont typeface="Arial" panose="020B0604020202020204" pitchFamily="34" charset="0"/>
              <a:buChar char="•"/>
            </a:pPr>
            <a:endParaRPr lang="en-US" dirty="0">
              <a:sym typeface="Symbol" panose="05050102010706020507" pitchFamily="18" charset="2"/>
            </a:endParaRPr>
          </a:p>
        </p:txBody>
      </p:sp>
      <p:cxnSp>
        <p:nvCxnSpPr>
          <p:cNvPr id="13" name="Straight Connector 12"/>
          <p:cNvCxnSpPr>
            <a:cxnSpLocks noChangeAspect="1"/>
          </p:cNvCxnSpPr>
          <p:nvPr/>
        </p:nvCxnSpPr>
        <p:spPr bwMode="auto">
          <a:xfrm flipH="1" flipV="1">
            <a:off x="1350409" y="5514620"/>
            <a:ext cx="2284615" cy="180000"/>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20" name="Rectangle 19"/>
          <p:cNvSpPr/>
          <p:nvPr/>
        </p:nvSpPr>
        <p:spPr>
          <a:xfrm>
            <a:off x="307689" y="3592688"/>
            <a:ext cx="2130711" cy="523220"/>
          </a:xfrm>
          <a:prstGeom prst="rect">
            <a:avLst/>
          </a:prstGeom>
        </p:spPr>
        <p:txBody>
          <a:bodyPr wrap="none">
            <a:spAutoFit/>
          </a:bodyPr>
          <a:lstStyle/>
          <a:p>
            <a:pPr algn="ctr"/>
            <a:r>
              <a:rPr lang="en-US" dirty="0">
                <a:solidFill>
                  <a:schemeClr val="bg2"/>
                </a:solidFill>
              </a:rPr>
              <a:t>Error Surface</a:t>
            </a:r>
            <a:endParaRPr lang="en-CA" dirty="0">
              <a:solidFill>
                <a:schemeClr val="bg2"/>
              </a:solidFill>
            </a:endParaRPr>
          </a:p>
        </p:txBody>
      </p:sp>
      <p:sp>
        <p:nvSpPr>
          <p:cNvPr id="23" name="Rectangle 22"/>
          <p:cNvSpPr/>
          <p:nvPr/>
        </p:nvSpPr>
        <p:spPr>
          <a:xfrm>
            <a:off x="2188028" y="1178079"/>
            <a:ext cx="321732" cy="523220"/>
          </a:xfrm>
          <a:prstGeom prst="rect">
            <a:avLst/>
          </a:prstGeom>
        </p:spPr>
        <p:txBody>
          <a:bodyPr wrap="square">
            <a:spAutoFit/>
          </a:bodyPr>
          <a:lstStyle/>
          <a:p>
            <a:r>
              <a:rPr lang="en-US" i="1" dirty="0">
                <a:solidFill>
                  <a:schemeClr val="accent1"/>
                </a:solidFill>
                <a:sym typeface="Symbol" panose="05050102010706020507" pitchFamily="18" charset="2"/>
              </a:rPr>
              <a:t>-</a:t>
            </a:r>
            <a:endParaRPr lang="en-US" i="1" dirty="0"/>
          </a:p>
        </p:txBody>
      </p:sp>
      <mc:AlternateContent xmlns:mc="http://schemas.openxmlformats.org/markup-compatibility/2006" xmlns:a14="http://schemas.microsoft.com/office/drawing/2010/main">
        <mc:Choice Requires="a14">
          <p:sp>
            <p:nvSpPr>
              <p:cNvPr id="25" name="Rectangle 24"/>
              <p:cNvSpPr/>
              <p:nvPr/>
            </p:nvSpPr>
            <p:spPr>
              <a:xfrm>
                <a:off x="2855858" y="1184228"/>
                <a:ext cx="1312332" cy="523220"/>
              </a:xfrm>
              <a:prstGeom prst="rect">
                <a:avLst/>
              </a:prstGeom>
            </p:spPr>
            <p:txBody>
              <a:bodyPr wrap="square">
                <a:spAutoFit/>
              </a:bodyPr>
              <a:lstStyle/>
              <a:p>
                <a:r>
                  <a:rPr lang="en-US" i="1" dirty="0">
                    <a:solidFill>
                      <a:schemeClr val="accent1"/>
                    </a:solidFill>
                    <a:sym typeface="Symbol" panose="05050102010706020507" pitchFamily="18" charset="2"/>
                  </a:rPr>
                  <a:t>E(</a:t>
                </a:r>
                <a14:m>
                  <m:oMath xmlns:m="http://schemas.openxmlformats.org/officeDocument/2006/math">
                    <m:acc>
                      <m:accPr>
                        <m:chr m:val="⃗"/>
                        <m:ctrlPr>
                          <a:rPr lang="en-US" b="1" i="1" dirty="0" smtClean="0">
                            <a:solidFill>
                              <a:srgbClr val="66FF33"/>
                            </a:solidFill>
                            <a:latin typeface="Cambria Math" panose="02040503050406030204" pitchFamily="18" charset="0"/>
                            <a:sym typeface="Symbol" panose="05050102010706020507" pitchFamily="18" charset="2"/>
                          </a:rPr>
                        </m:ctrlPr>
                      </m:accPr>
                      <m:e>
                        <m:r>
                          <a:rPr lang="en-CA" b="1" i="1" dirty="0" smtClean="0">
                            <a:solidFill>
                              <a:srgbClr val="66FF33"/>
                            </a:solidFill>
                            <a:latin typeface="Cambria Math" panose="02040503050406030204" pitchFamily="18" charset="0"/>
                            <a:sym typeface="Symbol" panose="05050102010706020507" pitchFamily="18" charset="2"/>
                          </a:rPr>
                          <m:t>𝒘</m:t>
                        </m:r>
                      </m:e>
                    </m:acc>
                  </m:oMath>
                </a14:m>
                <a:r>
                  <a:rPr lang="en-US" i="1" dirty="0">
                    <a:solidFill>
                      <a:schemeClr val="accent1"/>
                    </a:solidFill>
                    <a:sym typeface="Symbol" panose="05050102010706020507" pitchFamily="18" charset="2"/>
                  </a:rPr>
                  <a:t>)</a:t>
                </a:r>
                <a:endParaRPr lang="en-US" i="1" dirty="0"/>
              </a:p>
            </p:txBody>
          </p:sp>
        </mc:Choice>
        <mc:Fallback xmlns="">
          <p:sp>
            <p:nvSpPr>
              <p:cNvPr id="25" name="Rectangle 24"/>
              <p:cNvSpPr>
                <a:spLocks noRot="1" noChangeAspect="1" noMove="1" noResize="1" noEditPoints="1" noAdjustHandles="1" noChangeArrowheads="1" noChangeShapeType="1" noTextEdit="1"/>
              </p:cNvSpPr>
              <p:nvPr/>
            </p:nvSpPr>
            <p:spPr>
              <a:xfrm>
                <a:off x="2855858" y="1184228"/>
                <a:ext cx="1312332" cy="523220"/>
              </a:xfrm>
              <a:prstGeom prst="rect">
                <a:avLst/>
              </a:prstGeom>
              <a:blipFill>
                <a:blip r:embed="rId4"/>
                <a:stretch>
                  <a:fillRect l="-9259" t="-11628" b="-32558"/>
                </a:stretch>
              </a:blipFill>
            </p:spPr>
            <p:txBody>
              <a:bodyPr/>
              <a:lstStyle/>
              <a:p>
                <a:r>
                  <a:rPr lang="en-CA">
                    <a:noFill/>
                  </a:rPr>
                  <a:t> </a:t>
                </a:r>
              </a:p>
            </p:txBody>
          </p:sp>
        </mc:Fallback>
      </mc:AlternateContent>
      <p:sp>
        <p:nvSpPr>
          <p:cNvPr id="26" name="Rectangle 25"/>
          <p:cNvSpPr/>
          <p:nvPr/>
        </p:nvSpPr>
        <p:spPr>
          <a:xfrm>
            <a:off x="2476161" y="1167399"/>
            <a:ext cx="626532" cy="523220"/>
          </a:xfrm>
          <a:prstGeom prst="rect">
            <a:avLst/>
          </a:prstGeom>
        </p:spPr>
        <p:txBody>
          <a:bodyPr wrap="square">
            <a:spAutoFit/>
          </a:bodyPr>
          <a:lstStyle/>
          <a:p>
            <a:r>
              <a:rPr lang="en-US" i="1" dirty="0">
                <a:solidFill>
                  <a:schemeClr val="accent1"/>
                </a:solidFill>
                <a:sym typeface="Symbol" panose="05050102010706020507" pitchFamily="18" charset="2"/>
              </a:rPr>
              <a:t> </a:t>
            </a:r>
            <a:r>
              <a:rPr lang="en-US" sz="1800" i="1" dirty="0">
                <a:solidFill>
                  <a:schemeClr val="accent1"/>
                </a:solidFill>
                <a:sym typeface="Symbol" panose="05050102010706020507" pitchFamily="18" charset="2"/>
              </a:rPr>
              <a:t></a:t>
            </a:r>
            <a:endParaRPr lang="en-US" i="1" dirty="0"/>
          </a:p>
        </p:txBody>
      </p:sp>
      <p:cxnSp>
        <p:nvCxnSpPr>
          <p:cNvPr id="27" name="Straight Connector 26"/>
          <p:cNvCxnSpPr>
            <a:cxnSpLocks noChangeAspect="1"/>
          </p:cNvCxnSpPr>
          <p:nvPr/>
        </p:nvCxnSpPr>
        <p:spPr bwMode="auto">
          <a:xfrm>
            <a:off x="3647697" y="5690227"/>
            <a:ext cx="1105741" cy="87119"/>
          </a:xfrm>
          <a:prstGeom prst="line">
            <a:avLst/>
          </a:prstGeom>
          <a:noFill/>
          <a:ln w="50800" cap="sq" cmpd="sng" algn="ctr">
            <a:solidFill>
              <a:schemeClr val="accent6">
                <a:lumMod val="50000"/>
              </a:schemeClr>
            </a:solidFill>
            <a:prstDash val="solid"/>
            <a:round/>
            <a:headEnd type="none" w="lg" len="lg"/>
            <a:tailEnd type="stealth" w="med" len="med"/>
          </a:ln>
          <a:effectLst/>
        </p:spPr>
      </p:cxnSp>
      <p:cxnSp>
        <p:nvCxnSpPr>
          <p:cNvPr id="28" name="Straight Connector 27"/>
          <p:cNvCxnSpPr>
            <a:cxnSpLocks noChangeAspect="1"/>
          </p:cNvCxnSpPr>
          <p:nvPr/>
        </p:nvCxnSpPr>
        <p:spPr bwMode="auto">
          <a:xfrm rot="10800000" flipH="1" flipV="1">
            <a:off x="3684441" y="5694620"/>
            <a:ext cx="2284615" cy="180000"/>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3553708" y="561318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9" name="Rectangle 28"/>
              <p:cNvSpPr/>
              <p:nvPr/>
            </p:nvSpPr>
            <p:spPr>
              <a:xfrm>
                <a:off x="3412885" y="51816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29" name="Rectangle 28"/>
              <p:cNvSpPr>
                <a:spLocks noRot="1" noChangeAspect="1" noMove="1" noResize="1" noEditPoints="1" noAdjustHandles="1" noChangeArrowheads="1" noChangeShapeType="1" noTextEdit="1"/>
              </p:cNvSpPr>
              <p:nvPr/>
            </p:nvSpPr>
            <p:spPr>
              <a:xfrm>
                <a:off x="3412885" y="5181600"/>
                <a:ext cx="625715" cy="523220"/>
              </a:xfrm>
              <a:prstGeom prst="rect">
                <a:avLst/>
              </a:prstGeom>
              <a:blipFill>
                <a:blip r:embed="rId5"/>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205218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0" end="0"/>
                                            </p:txEl>
                                          </p:spTgt>
                                        </p:tgtEl>
                                        <p:attrNameLst>
                                          <p:attrName>style.visibility</p:attrName>
                                        </p:attrNameLst>
                                      </p:cBhvr>
                                      <p:to>
                                        <p:strVal val="visible"/>
                                      </p:to>
                                    </p:set>
                                    <p:anim calcmode="lin" valueType="num">
                                      <p:cBhvr additive="base">
                                        <p:cTn id="7" dur="500" fill="hold"/>
                                        <p:tgtEl>
                                          <p:spTgt spid="8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3">
                                            <p:txEl>
                                              <p:pRg st="2" end="2"/>
                                            </p:txEl>
                                          </p:spTgt>
                                        </p:tgtEl>
                                        <p:attrNameLst>
                                          <p:attrName>style.visibility</p:attrName>
                                        </p:attrNameLst>
                                      </p:cBhvr>
                                      <p:to>
                                        <p:strVal val="visible"/>
                                      </p:to>
                                    </p:set>
                                    <p:anim calcmode="lin" valueType="num">
                                      <p:cBhvr additive="base">
                                        <p:cTn id="13" dur="500" fill="hold"/>
                                        <p:tgtEl>
                                          <p:spTgt spid="8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3">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5">
                                            <p:txEl>
                                              <p:pRg st="0" end="0"/>
                                            </p:txEl>
                                          </p:spTgt>
                                        </p:tgtEl>
                                        <p:attrNameLst>
                                          <p:attrName>style.visibility</p:attrName>
                                        </p:attrNameLst>
                                      </p:cBhvr>
                                      <p:to>
                                        <p:strVal val="visible"/>
                                      </p:to>
                                    </p:set>
                                    <p:anim calcmode="lin" valueType="num">
                                      <p:cBhvr additive="base">
                                        <p:cTn id="1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5">
                                            <p:txEl>
                                              <p:pRg st="0" end="0"/>
                                            </p:txEl>
                                          </p:spTgt>
                                        </p:tgtEl>
                                        <p:attrNameLst>
                                          <p:attrName>ppt_y</p:attrName>
                                        </p:attrNameLst>
                                      </p:cBhvr>
                                      <p:tavLst>
                                        <p:tav tm="0">
                                          <p:val>
                                            <p:strVal val="#ppt_y"/>
                                          </p:val>
                                        </p:tav>
                                        <p:tav tm="100000">
                                          <p:val>
                                            <p:strVal val="#ppt_y"/>
                                          </p:val>
                                        </p:tav>
                                      </p:tavLst>
                                    </p:anim>
                                  </p:childTnLst>
                                </p:cTn>
                              </p:par>
                              <p:par>
                                <p:cTn id="19" presetID="32" presetClass="emph" presetSubtype="0" fill="hold" nodeType="withEffect">
                                  <p:stCondLst>
                                    <p:cond delay="0"/>
                                  </p:stCondLst>
                                  <p:childTnLst>
                                    <p:animRot by="120000">
                                      <p:cBhvr>
                                        <p:cTn id="20" dur="100" fill="hold">
                                          <p:stCondLst>
                                            <p:cond delay="0"/>
                                          </p:stCondLst>
                                        </p:cTn>
                                        <p:tgtEl>
                                          <p:spTgt spid="13"/>
                                        </p:tgtEl>
                                        <p:attrNameLst>
                                          <p:attrName>r</p:attrName>
                                        </p:attrNameLst>
                                      </p:cBhvr>
                                    </p:animRot>
                                    <p:animRot by="-240000">
                                      <p:cBhvr>
                                        <p:cTn id="21" dur="200" fill="hold">
                                          <p:stCondLst>
                                            <p:cond delay="200"/>
                                          </p:stCondLst>
                                        </p:cTn>
                                        <p:tgtEl>
                                          <p:spTgt spid="13"/>
                                        </p:tgtEl>
                                        <p:attrNameLst>
                                          <p:attrName>r</p:attrName>
                                        </p:attrNameLst>
                                      </p:cBhvr>
                                    </p:animRot>
                                    <p:animRot by="240000">
                                      <p:cBhvr>
                                        <p:cTn id="22" dur="200" fill="hold">
                                          <p:stCondLst>
                                            <p:cond delay="400"/>
                                          </p:stCondLst>
                                        </p:cTn>
                                        <p:tgtEl>
                                          <p:spTgt spid="13"/>
                                        </p:tgtEl>
                                        <p:attrNameLst>
                                          <p:attrName>r</p:attrName>
                                        </p:attrNameLst>
                                      </p:cBhvr>
                                    </p:animRot>
                                    <p:animRot by="-240000">
                                      <p:cBhvr>
                                        <p:cTn id="23" dur="200" fill="hold">
                                          <p:stCondLst>
                                            <p:cond delay="600"/>
                                          </p:stCondLst>
                                        </p:cTn>
                                        <p:tgtEl>
                                          <p:spTgt spid="13"/>
                                        </p:tgtEl>
                                        <p:attrNameLst>
                                          <p:attrName>r</p:attrName>
                                        </p:attrNameLst>
                                      </p:cBhvr>
                                    </p:animRot>
                                    <p:animRot by="120000">
                                      <p:cBhvr>
                                        <p:cTn id="24" dur="200" fill="hold">
                                          <p:stCondLst>
                                            <p:cond delay="800"/>
                                          </p:stCondLst>
                                        </p:cTn>
                                        <p:tgtEl>
                                          <p:spTgt spid="13"/>
                                        </p:tgtEl>
                                        <p:attrNameLst>
                                          <p:attrName>r</p:attrName>
                                        </p:attrNameLst>
                                      </p:cBhvr>
                                    </p:animRo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83">
                                            <p:txEl>
                                              <p:pRg st="3" end="3"/>
                                            </p:txEl>
                                          </p:spTgt>
                                        </p:tgtEl>
                                        <p:attrNameLst>
                                          <p:attrName>style.visibility</p:attrName>
                                        </p:attrNameLst>
                                      </p:cBhvr>
                                      <p:to>
                                        <p:strVal val="visible"/>
                                      </p:to>
                                    </p:set>
                                    <p:anim calcmode="lin" valueType="num">
                                      <p:cBhvr additive="base">
                                        <p:cTn id="29" dur="500" fill="hold"/>
                                        <p:tgtEl>
                                          <p:spTgt spid="83">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3">
                                            <p:txEl>
                                              <p:pRg st="3" end="3"/>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23">
                                            <p:txEl>
                                              <p:pRg st="0" end="0"/>
                                            </p:txEl>
                                          </p:spTgt>
                                        </p:tgtEl>
                                        <p:attrNameLst>
                                          <p:attrName>style.visibility</p:attrName>
                                        </p:attrNameLst>
                                      </p:cBhvr>
                                      <p:to>
                                        <p:strVal val="visible"/>
                                      </p:to>
                                    </p:set>
                                    <p:anim calcmode="lin" valueType="num">
                                      <p:cBhvr additive="base">
                                        <p:cTn id="33"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3">
                                            <p:txEl>
                                              <p:pRg st="0" end="0"/>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28"/>
                                        </p:tgtEl>
                                        <p:attrNameLst>
                                          <p:attrName>style.visibility</p:attrName>
                                        </p:attrNameLst>
                                      </p:cBhvr>
                                      <p:to>
                                        <p:strVal val="visible"/>
                                      </p:to>
                                    </p:set>
                                    <p:anim calcmode="lin" valueType="num">
                                      <p:cBhvr additive="base">
                                        <p:cTn id="37" dur="500" fill="hold"/>
                                        <p:tgtEl>
                                          <p:spTgt spid="28"/>
                                        </p:tgtEl>
                                        <p:attrNameLst>
                                          <p:attrName>ppt_x</p:attrName>
                                        </p:attrNameLst>
                                      </p:cBhvr>
                                      <p:tavLst>
                                        <p:tav tm="0">
                                          <p:val>
                                            <p:strVal val="0-#ppt_w/2"/>
                                          </p:val>
                                        </p:tav>
                                        <p:tav tm="100000">
                                          <p:val>
                                            <p:strVal val="#ppt_x"/>
                                          </p:val>
                                        </p:tav>
                                      </p:tavLst>
                                    </p:anim>
                                    <p:anim calcmode="lin" valueType="num">
                                      <p:cBhvr additive="base">
                                        <p:cTn id="38" dur="500" fill="hold"/>
                                        <p:tgtEl>
                                          <p:spTgt spid="28"/>
                                        </p:tgtEl>
                                        <p:attrNameLst>
                                          <p:attrName>ppt_y</p:attrName>
                                        </p:attrNameLst>
                                      </p:cBhvr>
                                      <p:tavLst>
                                        <p:tav tm="0">
                                          <p:val>
                                            <p:strVal val="#ppt_y"/>
                                          </p:val>
                                        </p:tav>
                                        <p:tav tm="100000">
                                          <p:val>
                                            <p:strVal val="#ppt_y"/>
                                          </p:val>
                                        </p:tav>
                                      </p:tavLst>
                                    </p:anim>
                                  </p:childTnLst>
                                </p:cTn>
                              </p:par>
                              <p:par>
                                <p:cTn id="39" presetID="1" presetClass="exit" presetSubtype="0" fill="hold" nodeType="withEffect">
                                  <p:stCondLst>
                                    <p:cond delay="0"/>
                                  </p:stCondLst>
                                  <p:childTnLst>
                                    <p:set>
                                      <p:cBhvr>
                                        <p:cTn id="40" dur="1" fill="hold">
                                          <p:stCondLst>
                                            <p:cond delay="0"/>
                                          </p:stCondLst>
                                        </p:cTn>
                                        <p:tgtEl>
                                          <p:spTgt spid="13"/>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3">
                                            <p:txEl>
                                              <p:pRg st="4" end="4"/>
                                            </p:txEl>
                                          </p:spTgt>
                                        </p:tgtEl>
                                        <p:attrNameLst>
                                          <p:attrName>style.visibility</p:attrName>
                                        </p:attrNameLst>
                                      </p:cBhvr>
                                      <p:to>
                                        <p:strVal val="visible"/>
                                      </p:to>
                                    </p:set>
                                    <p:anim calcmode="lin" valueType="num">
                                      <p:cBhvr additive="base">
                                        <p:cTn id="45" dur="500" fill="hold"/>
                                        <p:tgtEl>
                                          <p:spTgt spid="83">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3">
                                            <p:txEl>
                                              <p:pRg st="4" end="4"/>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26">
                                            <p:txEl>
                                              <p:pRg st="0" end="0"/>
                                            </p:txEl>
                                          </p:spTgt>
                                        </p:tgtEl>
                                        <p:attrNameLst>
                                          <p:attrName>style.visibility</p:attrName>
                                        </p:attrNameLst>
                                      </p:cBhvr>
                                      <p:to>
                                        <p:strVal val="visible"/>
                                      </p:to>
                                    </p:set>
                                    <p:anim calcmode="lin" valueType="num">
                                      <p:cBhvr additive="base">
                                        <p:cTn id="49"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26">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27"/>
                                        </p:tgtEl>
                                        <p:attrNameLst>
                                          <p:attrName>style.visibility</p:attrName>
                                        </p:attrNameLst>
                                      </p:cBhvr>
                                      <p:to>
                                        <p:strVal val="visible"/>
                                      </p:to>
                                    </p:set>
                                    <p:anim calcmode="lin" valueType="num">
                                      <p:cBhvr additive="base">
                                        <p:cTn id="53" dur="500" fill="hold"/>
                                        <p:tgtEl>
                                          <p:spTgt spid="27"/>
                                        </p:tgtEl>
                                        <p:attrNameLst>
                                          <p:attrName>ppt_x</p:attrName>
                                        </p:attrNameLst>
                                      </p:cBhvr>
                                      <p:tavLst>
                                        <p:tav tm="0">
                                          <p:val>
                                            <p:strVal val="0-#ppt_w/2"/>
                                          </p:val>
                                        </p:tav>
                                        <p:tav tm="100000">
                                          <p:val>
                                            <p:strVal val="#ppt_x"/>
                                          </p:val>
                                        </p:tav>
                                      </p:tavLst>
                                    </p:anim>
                                    <p:anim calcmode="lin" valueType="num">
                                      <p:cBhvr additive="base">
                                        <p:cTn id="54" dur="500" fill="hold"/>
                                        <p:tgtEl>
                                          <p:spTgt spid="27"/>
                                        </p:tgtEl>
                                        <p:attrNameLst>
                                          <p:attrName>ppt_y</p:attrName>
                                        </p:attrNameLst>
                                      </p:cBhvr>
                                      <p:tavLst>
                                        <p:tav tm="0">
                                          <p:val>
                                            <p:strVal val="#ppt_y"/>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2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381000" y="3505200"/>
            <a:ext cx="8775440" cy="5791200"/>
            <a:chOff x="6006682" y="3505200"/>
            <a:chExt cx="3183800" cy="3124199"/>
          </a:xfrm>
        </p:grpSpPr>
        <p:pic>
          <p:nvPicPr>
            <p:cNvPr id="80"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p:sp>
        <p:nvSpPr>
          <p:cNvPr id="83" name="Rectangle 82"/>
          <p:cNvSpPr/>
          <p:nvPr/>
        </p:nvSpPr>
        <p:spPr>
          <a:xfrm>
            <a:off x="-304800" y="725031"/>
            <a:ext cx="9829800" cy="2677656"/>
          </a:xfrm>
          <a:prstGeom prst="rect">
            <a:avLst/>
          </a:prstGeom>
        </p:spPr>
        <p:txBody>
          <a:bodyPr wrap="square">
            <a:spAutoFit/>
          </a:bodyPr>
          <a:lstStyle/>
          <a:p>
            <a:pPr marL="914400" lvl="1" indent="-457200">
              <a:spcAft>
                <a:spcPts val="0"/>
              </a:spcAft>
              <a:buFont typeface="Arial" panose="020B0604020202020204" pitchFamily="34" charset="0"/>
              <a:buChar char="•"/>
            </a:pPr>
            <a:r>
              <a:rPr lang="en-CA" dirty="0">
                <a:sym typeface="Symbol" panose="05050102010706020507" pitchFamily="18" charset="2"/>
              </a:rPr>
              <a:t>We want to take a small step down.</a:t>
            </a:r>
          </a:p>
          <a:p>
            <a:pPr lvl="1">
              <a:spcAft>
                <a:spcPts val="0"/>
              </a:spcAft>
            </a:pPr>
            <a:endParaRPr lang="en-CA" dirty="0">
              <a:sym typeface="Symbol" panose="05050102010706020507" pitchFamily="18" charset="2"/>
            </a:endParaRPr>
          </a:p>
          <a:p>
            <a:pPr marL="1371600" lvl="2" indent="-457200">
              <a:spcAft>
                <a:spcPts val="0"/>
              </a:spcAft>
              <a:buFont typeface="Arial" panose="020B0604020202020204" pitchFamily="34" charset="0"/>
              <a:buChar char="•"/>
            </a:pPr>
            <a:r>
              <a:rPr lang="en-CA" dirty="0">
                <a:sym typeface="Symbol" panose="05050102010706020507" pitchFamily="18" charset="2"/>
              </a:rPr>
              <a:t>This is the step I will take.</a:t>
            </a:r>
          </a:p>
          <a:p>
            <a:pPr marL="1371600" lvl="2" indent="-457200">
              <a:spcAft>
                <a:spcPts val="0"/>
              </a:spcAft>
              <a:buFont typeface="Arial" panose="020B0604020202020204" pitchFamily="34" charset="0"/>
              <a:buChar char="•"/>
            </a:pPr>
            <a:r>
              <a:rPr lang="en-CA" dirty="0">
                <a:sym typeface="Symbol" panose="05050102010706020507" pitchFamily="18" charset="2"/>
              </a:rPr>
              <a:t>This is my current location (</a:t>
            </a:r>
            <a:r>
              <a:rPr lang="en-CA" dirty="0" err="1">
                <a:sym typeface="Symbol" panose="05050102010706020507" pitchFamily="18" charset="2"/>
              </a:rPr>
              <a:t>ie</a:t>
            </a:r>
            <a:r>
              <a:rPr lang="en-CA" dirty="0">
                <a:sym typeface="Symbol" panose="05050102010706020507" pitchFamily="18" charset="2"/>
              </a:rPr>
              <a:t> weights).</a:t>
            </a:r>
          </a:p>
          <a:p>
            <a:pPr marL="1371600" lvl="2" indent="-457200">
              <a:spcAft>
                <a:spcPts val="0"/>
              </a:spcAft>
              <a:buFont typeface="Arial" panose="020B0604020202020204" pitchFamily="34" charset="0"/>
              <a:buChar char="•"/>
            </a:pPr>
            <a:r>
              <a:rPr lang="en-US" dirty="0">
                <a:sym typeface="Symbol" panose="05050102010706020507" pitchFamily="18" charset="2"/>
              </a:rPr>
              <a:t>This is my new location.</a:t>
            </a:r>
          </a:p>
          <a:p>
            <a:pPr marL="914400" lvl="1" indent="-457200">
              <a:spcAft>
                <a:spcPts val="0"/>
              </a:spcAft>
              <a:buFont typeface="Arial" panose="020B0604020202020204" pitchFamily="34" charset="0"/>
              <a:buChar char="•"/>
            </a:pPr>
            <a:endParaRPr lang="en-US" dirty="0">
              <a:sym typeface="Symbol" panose="05050102010706020507" pitchFamily="18" charset="2"/>
            </a:endParaRPr>
          </a:p>
        </p:txBody>
      </p:sp>
      <mc:AlternateContent xmlns:mc="http://schemas.openxmlformats.org/markup-compatibility/2006" xmlns:a14="http://schemas.microsoft.com/office/drawing/2010/main">
        <mc:Choice Requires="a14">
          <p:sp>
            <p:nvSpPr>
              <p:cNvPr id="18" name="Rectangle 17"/>
              <p:cNvSpPr/>
              <p:nvPr/>
            </p:nvSpPr>
            <p:spPr>
              <a:xfrm>
                <a:off x="1066800" y="1177476"/>
                <a:ext cx="1034407" cy="523220"/>
              </a:xfrm>
              <a:prstGeom prst="rect">
                <a:avLst/>
              </a:prstGeom>
            </p:spPr>
            <p:txBody>
              <a:bodyPr wrap="square">
                <a:spAutoFit/>
              </a:bodyPr>
              <a:lstStyle/>
              <a:p>
                <a14:m>
                  <m:oMath xmlns:m="http://schemas.openxmlformats.org/officeDocument/2006/math">
                    <m:acc>
                      <m:accPr>
                        <m:chr m:val="⃗"/>
                        <m:ctrlPr>
                          <a:rPr lang="en-US" b="1" i="1" dirty="0" smtClean="0">
                            <a:solidFill>
                              <a:srgbClr val="00B050"/>
                            </a:solidFill>
                            <a:latin typeface="Cambria Math" panose="02040503050406030204" pitchFamily="18" charset="0"/>
                            <a:sym typeface="Symbol" panose="05050102010706020507" pitchFamily="18" charset="2"/>
                          </a:rPr>
                        </m:ctrlPr>
                      </m:accPr>
                      <m:e>
                        <m:r>
                          <a:rPr lang="en-CA" b="1" i="1" dirty="0" smtClean="0">
                            <a:solidFill>
                              <a:srgbClr val="00B050"/>
                            </a:solidFill>
                            <a:latin typeface="Cambria Math" panose="02040503050406030204" pitchFamily="18" charset="0"/>
                            <a:sym typeface="Symbol" panose="05050102010706020507" pitchFamily="18" charset="2"/>
                          </a:rPr>
                          <m:t>𝒘</m:t>
                        </m:r>
                      </m:e>
                    </m:acc>
                  </m:oMath>
                </a14:m>
                <a:r>
                  <a:rPr lang="en-US" b="1" i="1" dirty="0">
                    <a:solidFill>
                      <a:srgbClr val="00B050"/>
                    </a:solidFill>
                    <a:sym typeface="Symbol" panose="05050102010706020507" pitchFamily="18" charset="2"/>
                  </a:rPr>
                  <a:t> =</a:t>
                </a:r>
                <a:endParaRPr lang="en-US" i="1" dirty="0">
                  <a:solidFill>
                    <a:srgbClr val="00B050"/>
                  </a:solidFill>
                </a:endParaRPr>
              </a:p>
            </p:txBody>
          </p:sp>
        </mc:Choice>
        <mc:Fallback xmlns="">
          <p:sp>
            <p:nvSpPr>
              <p:cNvPr id="18" name="Rectangle 17"/>
              <p:cNvSpPr>
                <a:spLocks noRot="1" noChangeAspect="1" noMove="1" noResize="1" noEditPoints="1" noAdjustHandles="1" noChangeArrowheads="1" noChangeShapeType="1" noTextEdit="1"/>
              </p:cNvSpPr>
              <p:nvPr/>
            </p:nvSpPr>
            <p:spPr>
              <a:xfrm>
                <a:off x="1066800" y="1177476"/>
                <a:ext cx="1034407" cy="523220"/>
              </a:xfrm>
              <a:prstGeom prst="rect">
                <a:avLst/>
              </a:prstGeom>
              <a:blipFill>
                <a:blip r:embed="rId4"/>
                <a:stretch>
                  <a:fillRect t="-11628" b="-31395"/>
                </a:stretch>
              </a:blipFill>
            </p:spPr>
            <p:txBody>
              <a:bodyPr/>
              <a:lstStyle/>
              <a:p>
                <a:r>
                  <a:rPr lang="en-CA">
                    <a:noFill/>
                  </a:rPr>
                  <a:t> </a:t>
                </a:r>
              </a:p>
            </p:txBody>
          </p:sp>
        </mc:Fallback>
      </mc:AlternateContent>
      <p:sp>
        <p:nvSpPr>
          <p:cNvPr id="20" name="Rectangle 19"/>
          <p:cNvSpPr/>
          <p:nvPr/>
        </p:nvSpPr>
        <p:spPr>
          <a:xfrm>
            <a:off x="307689" y="3592688"/>
            <a:ext cx="2130711" cy="523220"/>
          </a:xfrm>
          <a:prstGeom prst="rect">
            <a:avLst/>
          </a:prstGeom>
        </p:spPr>
        <p:txBody>
          <a:bodyPr wrap="none">
            <a:spAutoFit/>
          </a:bodyPr>
          <a:lstStyle/>
          <a:p>
            <a:pPr algn="ctr"/>
            <a:r>
              <a:rPr lang="en-US" dirty="0">
                <a:solidFill>
                  <a:schemeClr val="bg2"/>
                </a:solidFill>
              </a:rPr>
              <a:t>Error Surface</a:t>
            </a:r>
            <a:endParaRPr lang="en-CA" dirty="0">
              <a:solidFill>
                <a:schemeClr val="bg2"/>
              </a:solidFill>
            </a:endParaRPr>
          </a:p>
        </p:txBody>
      </p:sp>
      <mc:AlternateContent xmlns:mc="http://schemas.openxmlformats.org/markup-compatibility/2006" xmlns:a14="http://schemas.microsoft.com/office/drawing/2010/main">
        <mc:Choice Requires="a14">
          <p:sp>
            <p:nvSpPr>
              <p:cNvPr id="22" name="Rectangle 21"/>
              <p:cNvSpPr/>
              <p:nvPr/>
            </p:nvSpPr>
            <p:spPr>
              <a:xfrm>
                <a:off x="1736485" y="1156008"/>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22" name="Rectangle 21"/>
              <p:cNvSpPr>
                <a:spLocks noRot="1" noChangeAspect="1" noMove="1" noResize="1" noEditPoints="1" noAdjustHandles="1" noChangeArrowheads="1" noChangeShapeType="1" noTextEdit="1"/>
              </p:cNvSpPr>
              <p:nvPr/>
            </p:nvSpPr>
            <p:spPr>
              <a:xfrm>
                <a:off x="1736485" y="1156008"/>
                <a:ext cx="625715" cy="523220"/>
              </a:xfrm>
              <a:prstGeom prst="rect">
                <a:avLst/>
              </a:prstGeom>
              <a:blipFill>
                <a:blip r:embed="rId5"/>
                <a:stretch>
                  <a:fillRect/>
                </a:stretch>
              </a:blipFill>
            </p:spPr>
            <p:txBody>
              <a:bodyPr/>
              <a:lstStyle/>
              <a:p>
                <a:r>
                  <a:rPr lang="en-CA">
                    <a:noFill/>
                  </a:rPr>
                  <a:t> </a:t>
                </a:r>
              </a:p>
            </p:txBody>
          </p:sp>
        </mc:Fallback>
      </mc:AlternateContent>
      <p:grpSp>
        <p:nvGrpSpPr>
          <p:cNvPr id="7" name="Group 6"/>
          <p:cNvGrpSpPr/>
          <p:nvPr/>
        </p:nvGrpSpPr>
        <p:grpSpPr>
          <a:xfrm>
            <a:off x="2188028" y="1167399"/>
            <a:ext cx="1980162" cy="540049"/>
            <a:chOff x="2188028" y="1167399"/>
            <a:chExt cx="1980162" cy="540049"/>
          </a:xfrm>
        </p:grpSpPr>
        <p:sp>
          <p:nvSpPr>
            <p:cNvPr id="23" name="Rectangle 22"/>
            <p:cNvSpPr/>
            <p:nvPr/>
          </p:nvSpPr>
          <p:spPr>
            <a:xfrm>
              <a:off x="2188028" y="1178079"/>
              <a:ext cx="321732" cy="523220"/>
            </a:xfrm>
            <a:prstGeom prst="rect">
              <a:avLst/>
            </a:prstGeom>
          </p:spPr>
          <p:txBody>
            <a:bodyPr wrap="square">
              <a:spAutoFit/>
            </a:bodyPr>
            <a:lstStyle/>
            <a:p>
              <a:r>
                <a:rPr lang="en-US" i="1" dirty="0">
                  <a:solidFill>
                    <a:schemeClr val="accent1"/>
                  </a:solidFill>
                  <a:sym typeface="Symbol" panose="05050102010706020507" pitchFamily="18" charset="2"/>
                </a:rPr>
                <a:t>-</a:t>
              </a:r>
              <a:endParaRPr lang="en-US" i="1" dirty="0"/>
            </a:p>
          </p:txBody>
        </p:sp>
        <mc:AlternateContent xmlns:mc="http://schemas.openxmlformats.org/markup-compatibility/2006" xmlns:a14="http://schemas.microsoft.com/office/drawing/2010/main">
          <mc:Choice Requires="a14">
            <p:sp>
              <p:nvSpPr>
                <p:cNvPr id="25" name="Rectangle 24"/>
                <p:cNvSpPr/>
                <p:nvPr/>
              </p:nvSpPr>
              <p:spPr>
                <a:xfrm>
                  <a:off x="2855858" y="1184228"/>
                  <a:ext cx="1312332" cy="523220"/>
                </a:xfrm>
                <a:prstGeom prst="rect">
                  <a:avLst/>
                </a:prstGeom>
              </p:spPr>
              <p:txBody>
                <a:bodyPr wrap="square">
                  <a:spAutoFit/>
                </a:bodyPr>
                <a:lstStyle/>
                <a:p>
                  <a:r>
                    <a:rPr lang="en-US" i="1" dirty="0">
                      <a:solidFill>
                        <a:schemeClr val="accent1"/>
                      </a:solidFill>
                      <a:sym typeface="Symbol" panose="05050102010706020507" pitchFamily="18" charset="2"/>
                    </a:rPr>
                    <a:t>E(</a:t>
                  </a:r>
                  <a14:m>
                    <m:oMath xmlns:m="http://schemas.openxmlformats.org/officeDocument/2006/math">
                      <m:acc>
                        <m:accPr>
                          <m:chr m:val="⃗"/>
                          <m:ctrlPr>
                            <a:rPr lang="en-US" b="1" i="1" dirty="0" smtClean="0">
                              <a:solidFill>
                                <a:srgbClr val="66FF33"/>
                              </a:solidFill>
                              <a:latin typeface="Cambria Math" panose="02040503050406030204" pitchFamily="18" charset="0"/>
                              <a:sym typeface="Symbol" panose="05050102010706020507" pitchFamily="18" charset="2"/>
                            </a:rPr>
                          </m:ctrlPr>
                        </m:accPr>
                        <m:e>
                          <m:r>
                            <a:rPr lang="en-CA" b="1" i="1" dirty="0" smtClean="0">
                              <a:solidFill>
                                <a:srgbClr val="66FF33"/>
                              </a:solidFill>
                              <a:latin typeface="Cambria Math" panose="02040503050406030204" pitchFamily="18" charset="0"/>
                              <a:sym typeface="Symbol" panose="05050102010706020507" pitchFamily="18" charset="2"/>
                            </a:rPr>
                            <m:t>𝒘</m:t>
                          </m:r>
                        </m:e>
                      </m:acc>
                    </m:oMath>
                  </a14:m>
                  <a:r>
                    <a:rPr lang="en-US" i="1" dirty="0">
                      <a:solidFill>
                        <a:schemeClr val="accent1"/>
                      </a:solidFill>
                      <a:sym typeface="Symbol" panose="05050102010706020507" pitchFamily="18" charset="2"/>
                    </a:rPr>
                    <a:t>)</a:t>
                  </a:r>
                  <a:endParaRPr lang="en-US" i="1" dirty="0"/>
                </a:p>
              </p:txBody>
            </p:sp>
          </mc:Choice>
          <mc:Fallback xmlns="">
            <p:sp>
              <p:nvSpPr>
                <p:cNvPr id="25" name="Rectangle 24"/>
                <p:cNvSpPr>
                  <a:spLocks noRot="1" noChangeAspect="1" noMove="1" noResize="1" noEditPoints="1" noAdjustHandles="1" noChangeArrowheads="1" noChangeShapeType="1" noTextEdit="1"/>
                </p:cNvSpPr>
                <p:nvPr/>
              </p:nvSpPr>
              <p:spPr>
                <a:xfrm>
                  <a:off x="2855858" y="1184228"/>
                  <a:ext cx="1312332" cy="523220"/>
                </a:xfrm>
                <a:prstGeom prst="rect">
                  <a:avLst/>
                </a:prstGeom>
                <a:blipFill>
                  <a:blip r:embed="rId6"/>
                  <a:stretch>
                    <a:fillRect l="-9259" t="-11628" b="-32558"/>
                  </a:stretch>
                </a:blipFill>
              </p:spPr>
              <p:txBody>
                <a:bodyPr/>
                <a:lstStyle/>
                <a:p>
                  <a:r>
                    <a:rPr lang="en-CA">
                      <a:noFill/>
                    </a:rPr>
                    <a:t> </a:t>
                  </a:r>
                </a:p>
              </p:txBody>
            </p:sp>
          </mc:Fallback>
        </mc:AlternateContent>
        <p:sp>
          <p:nvSpPr>
            <p:cNvPr id="26" name="Rectangle 25"/>
            <p:cNvSpPr/>
            <p:nvPr/>
          </p:nvSpPr>
          <p:spPr>
            <a:xfrm>
              <a:off x="2476161" y="1167399"/>
              <a:ext cx="626532" cy="523220"/>
            </a:xfrm>
            <a:prstGeom prst="rect">
              <a:avLst/>
            </a:prstGeom>
          </p:spPr>
          <p:txBody>
            <a:bodyPr wrap="square">
              <a:spAutoFit/>
            </a:bodyPr>
            <a:lstStyle/>
            <a:p>
              <a:r>
                <a:rPr lang="en-US" i="1" dirty="0">
                  <a:solidFill>
                    <a:schemeClr val="accent1"/>
                  </a:solidFill>
                  <a:sym typeface="Symbol" panose="05050102010706020507" pitchFamily="18" charset="2"/>
                </a:rPr>
                <a:t> </a:t>
              </a:r>
              <a:r>
                <a:rPr lang="en-US" sz="1800" i="1" dirty="0">
                  <a:solidFill>
                    <a:schemeClr val="accent1"/>
                  </a:solidFill>
                  <a:sym typeface="Symbol" panose="05050102010706020507" pitchFamily="18" charset="2"/>
                </a:rPr>
                <a:t></a:t>
              </a:r>
              <a:endParaRPr lang="en-US" i="1" dirty="0"/>
            </a:p>
          </p:txBody>
        </p:sp>
      </p:grpSp>
      <p:cxnSp>
        <p:nvCxnSpPr>
          <p:cNvPr id="27" name="Straight Connector 26"/>
          <p:cNvCxnSpPr>
            <a:cxnSpLocks noChangeAspect="1"/>
          </p:cNvCxnSpPr>
          <p:nvPr/>
        </p:nvCxnSpPr>
        <p:spPr bwMode="auto">
          <a:xfrm>
            <a:off x="3647697" y="5690227"/>
            <a:ext cx="1105741" cy="87119"/>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3553708" y="561318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21" name="Straight Arrow Connector 20"/>
          <p:cNvCxnSpPr>
            <a:endCxn id="87" idx="5"/>
          </p:cNvCxnSpPr>
          <p:nvPr/>
        </p:nvCxnSpPr>
        <p:spPr bwMode="auto">
          <a:xfrm flipH="1" flipV="1">
            <a:off x="3693827" y="5753305"/>
            <a:ext cx="916273" cy="692687"/>
          </a:xfrm>
          <a:prstGeom prst="straightConnector1">
            <a:avLst/>
          </a:prstGeom>
          <a:noFill/>
          <a:ln w="50800" cap="sq" cmpd="sng" algn="ctr">
            <a:solidFill>
              <a:srgbClr val="66FF33"/>
            </a:solidFill>
            <a:prstDash val="solid"/>
            <a:round/>
            <a:headEnd type="none" w="med" len="med"/>
            <a:tailEnd type="triangle"/>
          </a:ln>
          <a:effectLst/>
        </p:spPr>
      </p:cxnSp>
      <p:cxnSp>
        <p:nvCxnSpPr>
          <p:cNvPr id="24" name="Straight Arrow Connector 23"/>
          <p:cNvCxnSpPr/>
          <p:nvPr/>
        </p:nvCxnSpPr>
        <p:spPr bwMode="auto">
          <a:xfrm flipV="1">
            <a:off x="4619519" y="5873516"/>
            <a:ext cx="154741" cy="527286"/>
          </a:xfrm>
          <a:prstGeom prst="straightConnector1">
            <a:avLst/>
          </a:prstGeom>
          <a:noFill/>
          <a:ln w="50800" cap="sq" cmpd="sng" algn="ctr">
            <a:solidFill>
              <a:srgbClr val="00B050"/>
            </a:solidFill>
            <a:prstDash val="solid"/>
            <a:round/>
            <a:headEnd type="none" w="med" len="med"/>
            <a:tailEnd type="triangle"/>
          </a:ln>
          <a:effectLst/>
        </p:spPr>
      </p:cxnSp>
      <p:sp>
        <p:nvSpPr>
          <p:cNvPr id="29" name="Oval 28"/>
          <p:cNvSpPr>
            <a:spLocks noChangeAspect="1"/>
          </p:cNvSpPr>
          <p:nvPr/>
        </p:nvSpPr>
        <p:spPr>
          <a:xfrm>
            <a:off x="4732400" y="5709356"/>
            <a:ext cx="164160" cy="164160"/>
          </a:xfrm>
          <a:prstGeom prst="ellipse">
            <a:avLst/>
          </a:prstGeom>
          <a:solidFill>
            <a:srgbClr val="00B050"/>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0" name="Rectangle 29"/>
              <p:cNvSpPr/>
              <p:nvPr/>
            </p:nvSpPr>
            <p:spPr>
              <a:xfrm>
                <a:off x="4877999" y="5529826"/>
                <a:ext cx="477113" cy="5232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acc>
                        <m:accPr>
                          <m:chr m:val="⃗"/>
                          <m:ctrlPr>
                            <a:rPr lang="en-US" b="1" i="1" dirty="0" smtClean="0">
                              <a:solidFill>
                                <a:srgbClr val="00B050"/>
                              </a:solidFill>
                              <a:latin typeface="Cambria Math" panose="02040503050406030204" pitchFamily="18" charset="0"/>
                              <a:sym typeface="Symbol" panose="05050102010706020507" pitchFamily="18" charset="2"/>
                            </a:rPr>
                          </m:ctrlPr>
                        </m:accPr>
                        <m:e>
                          <m:r>
                            <a:rPr lang="en-CA" b="1" i="1" dirty="0" smtClean="0">
                              <a:solidFill>
                                <a:srgbClr val="00B050"/>
                              </a:solidFill>
                              <a:latin typeface="Cambria Math" panose="02040503050406030204" pitchFamily="18" charset="0"/>
                              <a:sym typeface="Symbol" panose="05050102010706020507" pitchFamily="18" charset="2"/>
                            </a:rPr>
                            <m:t>𝒘</m:t>
                          </m:r>
                        </m:e>
                      </m:acc>
                    </m:oMath>
                  </m:oMathPara>
                </a14:m>
                <a:endParaRPr lang="en-US" i="1" dirty="0">
                  <a:solidFill>
                    <a:srgbClr val="00B050"/>
                  </a:solidFill>
                </a:endParaRPr>
              </a:p>
            </p:txBody>
          </p:sp>
        </mc:Choice>
        <mc:Fallback xmlns="">
          <p:sp>
            <p:nvSpPr>
              <p:cNvPr id="30" name="Rectangle 29"/>
              <p:cNvSpPr>
                <a:spLocks noRot="1" noChangeAspect="1" noMove="1" noResize="1" noEditPoints="1" noAdjustHandles="1" noChangeArrowheads="1" noChangeShapeType="1" noTextEdit="1"/>
              </p:cNvSpPr>
              <p:nvPr/>
            </p:nvSpPr>
            <p:spPr>
              <a:xfrm>
                <a:off x="4877999" y="5529826"/>
                <a:ext cx="477113" cy="523220"/>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 name="Rectangle 31"/>
              <p:cNvSpPr/>
              <p:nvPr/>
            </p:nvSpPr>
            <p:spPr>
              <a:xfrm>
                <a:off x="3412885" y="51816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32" name="Rectangle 31"/>
              <p:cNvSpPr>
                <a:spLocks noRot="1" noChangeAspect="1" noMove="1" noResize="1" noEditPoints="1" noAdjustHandles="1" noChangeArrowheads="1" noChangeShapeType="1" noTextEdit="1"/>
              </p:cNvSpPr>
              <p:nvPr/>
            </p:nvSpPr>
            <p:spPr>
              <a:xfrm>
                <a:off x="3412885" y="5181600"/>
                <a:ext cx="625715" cy="523220"/>
              </a:xfrm>
              <a:prstGeom prst="rect">
                <a:avLst/>
              </a:prstGeom>
              <a:blipFill>
                <a:blip r:embed="rId8"/>
                <a:stretch>
                  <a:fillRect/>
                </a:stretch>
              </a:blipFill>
            </p:spPr>
            <p:txBody>
              <a:bodyPr/>
              <a:lstStyle/>
              <a:p>
                <a:r>
                  <a:rPr lang="en-CA">
                    <a:noFill/>
                  </a:rPr>
                  <a:t> </a:t>
                </a:r>
              </a:p>
            </p:txBody>
          </p:sp>
        </mc:Fallback>
      </mc:AlternateContent>
      <p:sp>
        <p:nvSpPr>
          <p:cNvPr id="33" name="Rectangle 32"/>
          <p:cNvSpPr/>
          <p:nvPr/>
        </p:nvSpPr>
        <p:spPr>
          <a:xfrm>
            <a:off x="6028127" y="1276290"/>
            <a:ext cx="1811714" cy="400110"/>
          </a:xfrm>
          <a:prstGeom prst="rect">
            <a:avLst/>
          </a:prstGeom>
        </p:spPr>
        <p:txBody>
          <a:bodyPr wrap="none">
            <a:spAutoFit/>
          </a:bodyPr>
          <a:lstStyle/>
          <a:p>
            <a:r>
              <a:rPr lang="en-US" sz="2000" dirty="0"/>
              <a:t>(vector algebra)</a:t>
            </a:r>
            <a:endParaRPr lang="en-CA" sz="2000" dirty="0"/>
          </a:p>
        </p:txBody>
      </p:sp>
    </p:spTree>
    <p:extLst>
      <p:ext uri="{BB962C8B-B14F-4D97-AF65-F5344CB8AC3E}">
        <p14:creationId xmlns:p14="http://schemas.microsoft.com/office/powerpoint/2010/main" val="11133594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3">
                                            <p:txEl>
                                              <p:pRg st="2" end="2"/>
                                            </p:txEl>
                                          </p:spTgt>
                                        </p:tgtEl>
                                        <p:attrNameLst>
                                          <p:attrName>style.visibility</p:attrName>
                                        </p:attrNameLst>
                                      </p:cBhvr>
                                      <p:to>
                                        <p:strVal val="visible"/>
                                      </p:to>
                                    </p:set>
                                    <p:anim calcmode="lin" valueType="num">
                                      <p:cBhvr additive="base">
                                        <p:cTn id="7" dur="500" fill="hold"/>
                                        <p:tgtEl>
                                          <p:spTgt spid="8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3">
                                            <p:txEl>
                                              <p:pRg st="2" end="2"/>
                                            </p:txEl>
                                          </p:spTgt>
                                        </p:tgtEl>
                                        <p:attrNameLst>
                                          <p:attrName>ppt_y</p:attrName>
                                        </p:attrNameLst>
                                      </p:cBhvr>
                                      <p:tavLst>
                                        <p:tav tm="0">
                                          <p:val>
                                            <p:strVal val="#ppt_y"/>
                                          </p:val>
                                        </p:tav>
                                        <p:tav tm="100000">
                                          <p:val>
                                            <p:strVal val="#ppt_y"/>
                                          </p:val>
                                        </p:tav>
                                      </p:tavLst>
                                    </p:anim>
                                  </p:childTnLst>
                                </p:cTn>
                              </p:par>
                              <p:par>
                                <p:cTn id="9" presetID="32" presetClass="emph" presetSubtype="0" fill="hold" nodeType="withEffect">
                                  <p:stCondLst>
                                    <p:cond delay="0"/>
                                  </p:stCondLst>
                                  <p:childTnLst>
                                    <p:animRot by="120000">
                                      <p:cBhvr>
                                        <p:cTn id="10" dur="100" fill="hold">
                                          <p:stCondLst>
                                            <p:cond delay="0"/>
                                          </p:stCondLst>
                                        </p:cTn>
                                        <p:tgtEl>
                                          <p:spTgt spid="27"/>
                                        </p:tgtEl>
                                        <p:attrNameLst>
                                          <p:attrName>r</p:attrName>
                                        </p:attrNameLst>
                                      </p:cBhvr>
                                    </p:animRot>
                                    <p:animRot by="-240000">
                                      <p:cBhvr>
                                        <p:cTn id="11" dur="200" fill="hold">
                                          <p:stCondLst>
                                            <p:cond delay="200"/>
                                          </p:stCondLst>
                                        </p:cTn>
                                        <p:tgtEl>
                                          <p:spTgt spid="27"/>
                                        </p:tgtEl>
                                        <p:attrNameLst>
                                          <p:attrName>r</p:attrName>
                                        </p:attrNameLst>
                                      </p:cBhvr>
                                    </p:animRot>
                                    <p:animRot by="240000">
                                      <p:cBhvr>
                                        <p:cTn id="12" dur="200" fill="hold">
                                          <p:stCondLst>
                                            <p:cond delay="400"/>
                                          </p:stCondLst>
                                        </p:cTn>
                                        <p:tgtEl>
                                          <p:spTgt spid="27"/>
                                        </p:tgtEl>
                                        <p:attrNameLst>
                                          <p:attrName>r</p:attrName>
                                        </p:attrNameLst>
                                      </p:cBhvr>
                                    </p:animRot>
                                    <p:animRot by="-240000">
                                      <p:cBhvr>
                                        <p:cTn id="13" dur="200" fill="hold">
                                          <p:stCondLst>
                                            <p:cond delay="600"/>
                                          </p:stCondLst>
                                        </p:cTn>
                                        <p:tgtEl>
                                          <p:spTgt spid="27"/>
                                        </p:tgtEl>
                                        <p:attrNameLst>
                                          <p:attrName>r</p:attrName>
                                        </p:attrNameLst>
                                      </p:cBhvr>
                                    </p:animRot>
                                    <p:animRot by="120000">
                                      <p:cBhvr>
                                        <p:cTn id="14" dur="200" fill="hold">
                                          <p:stCondLst>
                                            <p:cond delay="800"/>
                                          </p:stCondLst>
                                        </p:cTn>
                                        <p:tgtEl>
                                          <p:spTgt spid="27"/>
                                        </p:tgtEl>
                                        <p:attrNameLst>
                                          <p:attrName>r</p:attrName>
                                        </p:attrNameLst>
                                      </p:cBhvr>
                                    </p:animRot>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3">
                                            <p:txEl>
                                              <p:pRg st="3" end="3"/>
                                            </p:txEl>
                                          </p:spTgt>
                                        </p:tgtEl>
                                        <p:attrNameLst>
                                          <p:attrName>style.visibility</p:attrName>
                                        </p:attrNameLst>
                                      </p:cBhvr>
                                      <p:to>
                                        <p:strVal val="visible"/>
                                      </p:to>
                                    </p:set>
                                    <p:anim calcmode="lin" valueType="num">
                                      <p:cBhvr additive="base">
                                        <p:cTn id="19" dur="500" fill="hold"/>
                                        <p:tgtEl>
                                          <p:spTgt spid="8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2">
                                            <p:txEl>
                                              <p:pRg st="0" end="0"/>
                                            </p:txEl>
                                          </p:spTgt>
                                        </p:tgtEl>
                                        <p:attrNameLst>
                                          <p:attrName>style.visibility</p:attrName>
                                        </p:attrNameLst>
                                      </p:cBhvr>
                                      <p:to>
                                        <p:strVal val="visible"/>
                                      </p:to>
                                    </p:set>
                                    <p:anim calcmode="lin" valueType="num">
                                      <p:cBhvr additive="base">
                                        <p:cTn id="23"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2">
                                            <p:txEl>
                                              <p:pRg st="0" end="0"/>
                                            </p:txEl>
                                          </p:spTgt>
                                        </p:tgtEl>
                                        <p:attrNameLst>
                                          <p:attrName>ppt_y</p:attrName>
                                        </p:attrNameLst>
                                      </p:cBhvr>
                                      <p:tavLst>
                                        <p:tav tm="0">
                                          <p:val>
                                            <p:strVal val="#ppt_y"/>
                                          </p:val>
                                        </p:tav>
                                        <p:tav tm="100000">
                                          <p:val>
                                            <p:strVal val="#ppt_y"/>
                                          </p:val>
                                        </p:tav>
                                      </p:tavLst>
                                    </p:anim>
                                  </p:childTnLst>
                                </p:cTn>
                              </p:par>
                              <p:par>
                                <p:cTn id="25" presetID="1" presetClass="exit" presetSubtype="0" fill="hold" nodeType="withEffect">
                                  <p:stCondLst>
                                    <p:cond delay="0"/>
                                  </p:stCondLst>
                                  <p:childTnLst>
                                    <p:set>
                                      <p:cBhvr>
                                        <p:cTn id="26" dur="1" fill="hold">
                                          <p:stCondLst>
                                            <p:cond delay="0"/>
                                          </p:stCondLst>
                                        </p:cTn>
                                        <p:tgtEl>
                                          <p:spTgt spid="7"/>
                                        </p:tgtEl>
                                        <p:attrNameLst>
                                          <p:attrName>style.visibility</p:attrName>
                                        </p:attrNameLst>
                                      </p:cBhvr>
                                      <p:to>
                                        <p:strVal val="hidden"/>
                                      </p:to>
                                    </p:set>
                                  </p:childTnLst>
                                </p:cTn>
                              </p:par>
                              <p:par>
                                <p:cTn id="27" presetID="2" presetClass="entr" presetSubtype="8" fill="hold" nodeType="withEffect">
                                  <p:stCondLst>
                                    <p:cond delay="0"/>
                                  </p:stCondLst>
                                  <p:childTnLst>
                                    <p:set>
                                      <p:cBhvr>
                                        <p:cTn id="28" dur="1" fill="hold">
                                          <p:stCondLst>
                                            <p:cond delay="0"/>
                                          </p:stCondLst>
                                        </p:cTn>
                                        <p:tgtEl>
                                          <p:spTgt spid="21"/>
                                        </p:tgtEl>
                                        <p:attrNameLst>
                                          <p:attrName>style.visibility</p:attrName>
                                        </p:attrNameLst>
                                      </p:cBhvr>
                                      <p:to>
                                        <p:strVal val="visible"/>
                                      </p:to>
                                    </p:set>
                                    <p:anim calcmode="lin" valueType="num">
                                      <p:cBhvr additive="base">
                                        <p:cTn id="29" dur="500" fill="hold"/>
                                        <p:tgtEl>
                                          <p:spTgt spid="21"/>
                                        </p:tgtEl>
                                        <p:attrNameLst>
                                          <p:attrName>ppt_x</p:attrName>
                                        </p:attrNameLst>
                                      </p:cBhvr>
                                      <p:tavLst>
                                        <p:tav tm="0">
                                          <p:val>
                                            <p:strVal val="0-#ppt_w/2"/>
                                          </p:val>
                                        </p:tav>
                                        <p:tav tm="100000">
                                          <p:val>
                                            <p:strVal val="#ppt_x"/>
                                          </p:val>
                                        </p:tav>
                                      </p:tavLst>
                                    </p:anim>
                                    <p:anim calcmode="lin" valueType="num">
                                      <p:cBhvr additive="base">
                                        <p:cTn id="30"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83">
                                            <p:txEl>
                                              <p:pRg st="4" end="4"/>
                                            </p:txEl>
                                          </p:spTgt>
                                        </p:tgtEl>
                                        <p:attrNameLst>
                                          <p:attrName>style.visibility</p:attrName>
                                        </p:attrNameLst>
                                      </p:cBhvr>
                                      <p:to>
                                        <p:strVal val="visible"/>
                                      </p:to>
                                    </p:set>
                                    <p:anim calcmode="lin" valueType="num">
                                      <p:cBhvr additive="base">
                                        <p:cTn id="35" dur="500" fill="hold"/>
                                        <p:tgtEl>
                                          <p:spTgt spid="83">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83">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8">
                                            <p:txEl>
                                              <p:pRg st="0" end="0"/>
                                            </p:txEl>
                                          </p:spTgt>
                                        </p:tgtEl>
                                        <p:attrNameLst>
                                          <p:attrName>style.visibility</p:attrName>
                                        </p:attrNameLst>
                                      </p:cBhvr>
                                      <p:to>
                                        <p:strVal val="visible"/>
                                      </p:to>
                                    </p:set>
                                    <p:anim calcmode="lin" valueType="num">
                                      <p:cBhvr additive="base">
                                        <p:cTn id="39" dur="500" fill="hold"/>
                                        <p:tgtEl>
                                          <p:spTgt spid="18">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8">
                                            <p:txEl>
                                              <p:pRg st="0" end="0"/>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24"/>
                                        </p:tgtEl>
                                        <p:attrNameLst>
                                          <p:attrName>style.visibility</p:attrName>
                                        </p:attrNameLst>
                                      </p:cBhvr>
                                      <p:to>
                                        <p:strVal val="visible"/>
                                      </p:to>
                                    </p:set>
                                    <p:anim calcmode="lin" valueType="num">
                                      <p:cBhvr additive="base">
                                        <p:cTn id="43" dur="500" fill="hold"/>
                                        <p:tgtEl>
                                          <p:spTgt spid="24"/>
                                        </p:tgtEl>
                                        <p:attrNameLst>
                                          <p:attrName>ppt_x</p:attrName>
                                        </p:attrNameLst>
                                      </p:cBhvr>
                                      <p:tavLst>
                                        <p:tav tm="0">
                                          <p:val>
                                            <p:strVal val="0-#ppt_w/2"/>
                                          </p:val>
                                        </p:tav>
                                        <p:tav tm="100000">
                                          <p:val>
                                            <p:strVal val="#ppt_x"/>
                                          </p:val>
                                        </p:tav>
                                      </p:tavLst>
                                    </p:anim>
                                    <p:anim calcmode="lin" valueType="num">
                                      <p:cBhvr additive="base">
                                        <p:cTn id="44" dur="500" fill="hold"/>
                                        <p:tgtEl>
                                          <p:spTgt spid="24"/>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9"/>
                                        </p:tgtEl>
                                        <p:attrNameLst>
                                          <p:attrName>style.visibility</p:attrName>
                                        </p:attrNameLst>
                                      </p:cBhvr>
                                      <p:to>
                                        <p:strVal val="visible"/>
                                      </p:to>
                                    </p:set>
                                    <p:anim calcmode="lin" valueType="num">
                                      <p:cBhvr additive="base">
                                        <p:cTn id="47" dur="500" fill="hold"/>
                                        <p:tgtEl>
                                          <p:spTgt spid="29"/>
                                        </p:tgtEl>
                                        <p:attrNameLst>
                                          <p:attrName>ppt_x</p:attrName>
                                        </p:attrNameLst>
                                      </p:cBhvr>
                                      <p:tavLst>
                                        <p:tav tm="0">
                                          <p:val>
                                            <p:strVal val="0-#ppt_w/2"/>
                                          </p:val>
                                        </p:tav>
                                        <p:tav tm="100000">
                                          <p:val>
                                            <p:strVal val="#ppt_x"/>
                                          </p:val>
                                        </p:tav>
                                      </p:tavLst>
                                    </p:anim>
                                    <p:anim calcmode="lin" valueType="num">
                                      <p:cBhvr additive="base">
                                        <p:cTn id="48" dur="500" fill="hold"/>
                                        <p:tgtEl>
                                          <p:spTgt spid="29"/>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30"/>
                                        </p:tgtEl>
                                        <p:attrNameLst>
                                          <p:attrName>style.visibility</p:attrName>
                                        </p:attrNameLst>
                                      </p:cBhvr>
                                      <p:to>
                                        <p:strVal val="visible"/>
                                      </p:to>
                                    </p:set>
                                    <p:anim calcmode="lin" valueType="num">
                                      <p:cBhvr additive="base">
                                        <p:cTn id="51" dur="500" fill="hold"/>
                                        <p:tgtEl>
                                          <p:spTgt spid="30"/>
                                        </p:tgtEl>
                                        <p:attrNameLst>
                                          <p:attrName>ppt_x</p:attrName>
                                        </p:attrNameLst>
                                      </p:cBhvr>
                                      <p:tavLst>
                                        <p:tav tm="0">
                                          <p:val>
                                            <p:strVal val="0-#ppt_w/2"/>
                                          </p:val>
                                        </p:tav>
                                        <p:tav tm="100000">
                                          <p:val>
                                            <p:strVal val="#ppt_x"/>
                                          </p:val>
                                        </p:tav>
                                      </p:tavLst>
                                    </p:anim>
                                    <p:anim calcmode="lin" valueType="num">
                                      <p:cBhvr additive="base">
                                        <p:cTn id="52" dur="500" fill="hold"/>
                                        <p:tgtEl>
                                          <p:spTgt spid="30"/>
                                        </p:tgtEl>
                                        <p:attrNameLst>
                                          <p:attrName>ppt_y</p:attrName>
                                        </p:attrNameLst>
                                      </p:cBhvr>
                                      <p:tavLst>
                                        <p:tav tm="0">
                                          <p:val>
                                            <p:strVal val="#ppt_y"/>
                                          </p:val>
                                        </p:tav>
                                        <p:tav tm="100000">
                                          <p:val>
                                            <p:strVal val="#ppt_y"/>
                                          </p:val>
                                        </p:tav>
                                      </p:tavLst>
                                    </p:anim>
                                  </p:childTnLst>
                                </p:cTn>
                              </p:par>
                              <p:par>
                                <p:cTn id="53" presetID="1" presetClass="exit" presetSubtype="0" fill="hold" grpId="0" nodeType="withEffect">
                                  <p:stCondLst>
                                    <p:cond delay="0"/>
                                  </p:stCondLst>
                                  <p:childTnLst>
                                    <p:set>
                                      <p:cBhvr>
                                        <p:cTn id="54" dur="1" fill="hold">
                                          <p:stCondLst>
                                            <p:cond delay="0"/>
                                          </p:stCondLst>
                                        </p:cTn>
                                        <p:tgtEl>
                                          <p:spTgt spid="22">
                                            <p:txEl>
                                              <p:pRg st="0" end="0"/>
                                            </p:txEl>
                                          </p:spTgt>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1" nodeType="clickEffect">
                                  <p:stCondLst>
                                    <p:cond delay="0"/>
                                  </p:stCondLst>
                                  <p:childTnLst>
                                    <p:set>
                                      <p:cBhvr>
                                        <p:cTn id="58" dur="1" fill="hold">
                                          <p:stCondLst>
                                            <p:cond delay="0"/>
                                          </p:stCondLst>
                                        </p:cTn>
                                        <p:tgtEl>
                                          <p:spTgt spid="22">
                                            <p:txEl>
                                              <p:pRg st="0" end="0"/>
                                            </p:txEl>
                                          </p:spTgt>
                                        </p:tgtEl>
                                        <p:attrNameLst>
                                          <p:attrName>style.visibility</p:attrName>
                                        </p:attrNameLst>
                                      </p:cBhvr>
                                      <p:to>
                                        <p:strVal val="visible"/>
                                      </p:to>
                                    </p:set>
                                    <p:anim calcmode="lin" valueType="num">
                                      <p:cBhvr additive="base">
                                        <p:cTn id="59" dur="500" fill="hold"/>
                                        <p:tgtEl>
                                          <p:spTgt spid="22">
                                            <p:txEl>
                                              <p:pRg st="0" end="0"/>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22">
                                            <p:txEl>
                                              <p:pRg st="0" end="0"/>
                                            </p:txEl>
                                          </p:spTgt>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7"/>
                                        </p:tgtEl>
                                        <p:attrNameLst>
                                          <p:attrName>style.visibility</p:attrName>
                                        </p:attrNameLst>
                                      </p:cBhvr>
                                      <p:to>
                                        <p:strVal val="visible"/>
                                      </p:to>
                                    </p:set>
                                    <p:anim calcmode="lin" valueType="num">
                                      <p:cBhvr additive="base">
                                        <p:cTn id="63" dur="500" fill="hold"/>
                                        <p:tgtEl>
                                          <p:spTgt spid="7"/>
                                        </p:tgtEl>
                                        <p:attrNameLst>
                                          <p:attrName>ppt_x</p:attrName>
                                        </p:attrNameLst>
                                      </p:cBhvr>
                                      <p:tavLst>
                                        <p:tav tm="0">
                                          <p:val>
                                            <p:strVal val="0-#ppt_w/2"/>
                                          </p:val>
                                        </p:tav>
                                        <p:tav tm="100000">
                                          <p:val>
                                            <p:strVal val="#ppt_x"/>
                                          </p:val>
                                        </p:tav>
                                      </p:tavLst>
                                    </p:anim>
                                    <p:anim calcmode="lin" valueType="num">
                                      <p:cBhvr additive="base">
                                        <p:cTn id="64"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33"/>
                                        </p:tgtEl>
                                        <p:attrNameLst>
                                          <p:attrName>style.visibility</p:attrName>
                                        </p:attrNameLst>
                                      </p:cBhvr>
                                      <p:to>
                                        <p:strVal val="visible"/>
                                      </p:to>
                                    </p:set>
                                    <p:anim calcmode="lin" valueType="num">
                                      <p:cBhvr additive="base">
                                        <p:cTn id="69" dur="500" fill="hold"/>
                                        <p:tgtEl>
                                          <p:spTgt spid="33"/>
                                        </p:tgtEl>
                                        <p:attrNameLst>
                                          <p:attrName>ppt_x</p:attrName>
                                        </p:attrNameLst>
                                      </p:cBhvr>
                                      <p:tavLst>
                                        <p:tav tm="0">
                                          <p:val>
                                            <p:strVal val="0-#ppt_w/2"/>
                                          </p:val>
                                        </p:tav>
                                        <p:tav tm="100000">
                                          <p:val>
                                            <p:strVal val="#ppt_x"/>
                                          </p:val>
                                        </p:tav>
                                      </p:tavLst>
                                    </p:anim>
                                    <p:anim calcmode="lin" valueType="num">
                                      <p:cBhvr additive="base">
                                        <p:cTn id="70" dur="500" fill="hold"/>
                                        <p:tgtEl>
                                          <p:spTgt spid="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build="allAtOnce"/>
      <p:bldP spid="22" grpId="1" build="allAtOnce"/>
      <p:bldP spid="29" grpId="0" animBg="1"/>
      <p:bldP spid="30" grpId="0"/>
      <p:bldP spid="33"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 name="Rectangle 63">
            <a:extLst>
              <a:ext uri="{FF2B5EF4-FFF2-40B4-BE49-F238E27FC236}">
                <a16:creationId xmlns:a16="http://schemas.microsoft.com/office/drawing/2014/main" id="{37AE9325-AB4B-465F-8627-D95F59DFA26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79" name="Group 78"/>
          <p:cNvGrpSpPr/>
          <p:nvPr/>
        </p:nvGrpSpPr>
        <p:grpSpPr>
          <a:xfrm>
            <a:off x="381000" y="3505200"/>
            <a:ext cx="8775440" cy="5791200"/>
            <a:chOff x="6006682" y="3505200"/>
            <a:chExt cx="3183800" cy="3124199"/>
          </a:xfrm>
        </p:grpSpPr>
        <p:pic>
          <p:nvPicPr>
            <p:cNvPr id="80"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81" name="Rectangle 80"/>
            <p:cNvSpPr/>
            <p:nvPr/>
          </p:nvSpPr>
          <p:spPr>
            <a:xfrm>
              <a:off x="8382000" y="5029200"/>
              <a:ext cx="808482" cy="523220"/>
            </a:xfrm>
            <a:prstGeom prst="rect">
              <a:avLst/>
            </a:prstGeom>
            <a:noFill/>
          </p:spPr>
          <p:txBody>
            <a:bodyPr wrap="square">
              <a:spAutoFit/>
            </a:bodyPr>
            <a:lstStyle/>
            <a:p>
              <a:pPr algn="ctr"/>
              <a:r>
                <a:rPr lang="en-US" altLang="en-US" dirty="0"/>
                <a:t>w1</a:t>
              </a:r>
              <a:endParaRPr lang="en-CA" dirty="0"/>
            </a:p>
          </p:txBody>
        </p:sp>
        <p:sp>
          <p:nvSpPr>
            <p:cNvPr id="82" name="Rectangle 81"/>
            <p:cNvSpPr/>
            <p:nvPr/>
          </p:nvSpPr>
          <p:spPr>
            <a:xfrm>
              <a:off x="6920378" y="3505200"/>
              <a:ext cx="808482" cy="523220"/>
            </a:xfrm>
            <a:prstGeom prst="rect">
              <a:avLst/>
            </a:prstGeom>
            <a:noFill/>
          </p:spPr>
          <p:txBody>
            <a:bodyPr wrap="square">
              <a:spAutoFit/>
            </a:bodyPr>
            <a:lstStyle/>
            <a:p>
              <a:pPr algn="ctr"/>
              <a:r>
                <a:rPr lang="en-US" altLang="en-US" dirty="0"/>
                <a:t>w2</a:t>
              </a:r>
              <a:endParaRPr lang="en-CA" dirty="0"/>
            </a:p>
          </p:txBody>
        </p:sp>
      </p:grpSp>
      <p:sp>
        <p:nvSpPr>
          <p:cNvPr id="83" name="Rectangle 82"/>
          <p:cNvSpPr/>
          <p:nvPr/>
        </p:nvSpPr>
        <p:spPr>
          <a:xfrm>
            <a:off x="-304800" y="725031"/>
            <a:ext cx="9829800" cy="954107"/>
          </a:xfrm>
          <a:prstGeom prst="rect">
            <a:avLst/>
          </a:prstGeom>
        </p:spPr>
        <p:txBody>
          <a:bodyPr wrap="square">
            <a:spAutoFit/>
          </a:bodyPr>
          <a:lstStyle/>
          <a:p>
            <a:pPr marL="914400" lvl="1" indent="-457200">
              <a:spcAft>
                <a:spcPts val="0"/>
              </a:spcAft>
              <a:buFont typeface="Arial" panose="020B0604020202020204" pitchFamily="34" charset="0"/>
              <a:buChar char="•"/>
            </a:pPr>
            <a:r>
              <a:rPr lang="en-CA" dirty="0">
                <a:sym typeface="Symbol" panose="05050102010706020507" pitchFamily="18" charset="2"/>
              </a:rPr>
              <a:t>We want to take a small step down.</a:t>
            </a:r>
          </a:p>
          <a:p>
            <a:pPr lvl="1">
              <a:spcAft>
                <a:spcPts val="0"/>
              </a:spcAft>
            </a:pPr>
            <a:endParaRPr lang="en-CA" dirty="0">
              <a:sym typeface="Symbol" panose="05050102010706020507" pitchFamily="18" charset="2"/>
            </a:endParaRPr>
          </a:p>
        </p:txBody>
      </p:sp>
      <mc:AlternateContent xmlns:mc="http://schemas.openxmlformats.org/markup-compatibility/2006" xmlns:a14="http://schemas.microsoft.com/office/drawing/2010/main">
        <mc:Choice Requires="a14">
          <p:sp>
            <p:nvSpPr>
              <p:cNvPr id="18" name="Rectangle 17"/>
              <p:cNvSpPr/>
              <p:nvPr/>
            </p:nvSpPr>
            <p:spPr>
              <a:xfrm>
                <a:off x="1066800" y="1177476"/>
                <a:ext cx="1034407" cy="523220"/>
              </a:xfrm>
              <a:prstGeom prst="rect">
                <a:avLst/>
              </a:prstGeom>
            </p:spPr>
            <p:txBody>
              <a:bodyPr wrap="square">
                <a:spAutoFit/>
              </a:bodyPr>
              <a:lstStyle/>
              <a:p>
                <a14:m>
                  <m:oMath xmlns:m="http://schemas.openxmlformats.org/officeDocument/2006/math">
                    <m:acc>
                      <m:accPr>
                        <m:chr m:val="⃗"/>
                        <m:ctrlPr>
                          <a:rPr lang="en-US" b="1" i="1" dirty="0" smtClean="0">
                            <a:solidFill>
                              <a:srgbClr val="00B050"/>
                            </a:solidFill>
                            <a:latin typeface="Cambria Math" panose="02040503050406030204" pitchFamily="18" charset="0"/>
                            <a:sym typeface="Symbol" panose="05050102010706020507" pitchFamily="18" charset="2"/>
                          </a:rPr>
                        </m:ctrlPr>
                      </m:accPr>
                      <m:e>
                        <m:r>
                          <a:rPr lang="en-CA" b="1" i="1" dirty="0" smtClean="0">
                            <a:solidFill>
                              <a:srgbClr val="00B050"/>
                            </a:solidFill>
                            <a:latin typeface="Cambria Math" panose="02040503050406030204" pitchFamily="18" charset="0"/>
                            <a:sym typeface="Symbol" panose="05050102010706020507" pitchFamily="18" charset="2"/>
                          </a:rPr>
                          <m:t>𝒘</m:t>
                        </m:r>
                      </m:e>
                    </m:acc>
                  </m:oMath>
                </a14:m>
                <a:r>
                  <a:rPr lang="en-US" b="1" i="1" dirty="0">
                    <a:solidFill>
                      <a:srgbClr val="00B050"/>
                    </a:solidFill>
                    <a:sym typeface="Symbol" panose="05050102010706020507" pitchFamily="18" charset="2"/>
                  </a:rPr>
                  <a:t> =</a:t>
                </a:r>
                <a:endParaRPr lang="en-US" i="1" dirty="0">
                  <a:solidFill>
                    <a:srgbClr val="00B050"/>
                  </a:solidFill>
                </a:endParaRPr>
              </a:p>
            </p:txBody>
          </p:sp>
        </mc:Choice>
        <mc:Fallback xmlns="">
          <p:sp>
            <p:nvSpPr>
              <p:cNvPr id="18" name="Rectangle 17"/>
              <p:cNvSpPr>
                <a:spLocks noRot="1" noChangeAspect="1" noMove="1" noResize="1" noEditPoints="1" noAdjustHandles="1" noChangeArrowheads="1" noChangeShapeType="1" noTextEdit="1"/>
              </p:cNvSpPr>
              <p:nvPr/>
            </p:nvSpPr>
            <p:spPr>
              <a:xfrm>
                <a:off x="1066800" y="1177476"/>
                <a:ext cx="1034407" cy="523220"/>
              </a:xfrm>
              <a:prstGeom prst="rect">
                <a:avLst/>
              </a:prstGeom>
              <a:blipFill>
                <a:blip r:embed="rId4"/>
                <a:stretch>
                  <a:fillRect t="-11628" b="-31395"/>
                </a:stretch>
              </a:blipFill>
            </p:spPr>
            <p:txBody>
              <a:bodyPr/>
              <a:lstStyle/>
              <a:p>
                <a:r>
                  <a:rPr lang="en-CA">
                    <a:noFill/>
                  </a:rPr>
                  <a:t> </a:t>
                </a:r>
              </a:p>
            </p:txBody>
          </p:sp>
        </mc:Fallback>
      </mc:AlternateContent>
      <p:sp>
        <p:nvSpPr>
          <p:cNvPr id="20" name="Rectangle 19"/>
          <p:cNvSpPr/>
          <p:nvPr/>
        </p:nvSpPr>
        <p:spPr>
          <a:xfrm>
            <a:off x="307689" y="3592688"/>
            <a:ext cx="2130711" cy="523220"/>
          </a:xfrm>
          <a:prstGeom prst="rect">
            <a:avLst/>
          </a:prstGeom>
        </p:spPr>
        <p:txBody>
          <a:bodyPr wrap="none">
            <a:spAutoFit/>
          </a:bodyPr>
          <a:lstStyle/>
          <a:p>
            <a:pPr algn="ctr"/>
            <a:r>
              <a:rPr lang="en-US" dirty="0">
                <a:solidFill>
                  <a:schemeClr val="bg2"/>
                </a:solidFill>
              </a:rPr>
              <a:t>Error Surface</a:t>
            </a:r>
            <a:endParaRPr lang="en-CA" dirty="0">
              <a:solidFill>
                <a:schemeClr val="bg2"/>
              </a:solidFill>
            </a:endParaRPr>
          </a:p>
        </p:txBody>
      </p:sp>
      <mc:AlternateContent xmlns:mc="http://schemas.openxmlformats.org/markup-compatibility/2006" xmlns:a14="http://schemas.microsoft.com/office/drawing/2010/main">
        <mc:Choice Requires="a14">
          <p:sp>
            <p:nvSpPr>
              <p:cNvPr id="22" name="Rectangle 21"/>
              <p:cNvSpPr/>
              <p:nvPr/>
            </p:nvSpPr>
            <p:spPr>
              <a:xfrm>
                <a:off x="1736485" y="1156008"/>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22" name="Rectangle 21"/>
              <p:cNvSpPr>
                <a:spLocks noRot="1" noChangeAspect="1" noMove="1" noResize="1" noEditPoints="1" noAdjustHandles="1" noChangeArrowheads="1" noChangeShapeType="1" noTextEdit="1"/>
              </p:cNvSpPr>
              <p:nvPr/>
            </p:nvSpPr>
            <p:spPr>
              <a:xfrm>
                <a:off x="1736485" y="1156008"/>
                <a:ext cx="625715" cy="523220"/>
              </a:xfrm>
              <a:prstGeom prst="rect">
                <a:avLst/>
              </a:prstGeom>
              <a:blipFill>
                <a:blip r:embed="rId5"/>
                <a:stretch>
                  <a:fillRect/>
                </a:stretch>
              </a:blipFill>
            </p:spPr>
            <p:txBody>
              <a:bodyPr/>
              <a:lstStyle/>
              <a:p>
                <a:r>
                  <a:rPr lang="en-CA">
                    <a:noFill/>
                  </a:rPr>
                  <a:t> </a:t>
                </a:r>
              </a:p>
            </p:txBody>
          </p:sp>
        </mc:Fallback>
      </mc:AlternateContent>
      <p:grpSp>
        <p:nvGrpSpPr>
          <p:cNvPr id="7" name="Group 6"/>
          <p:cNvGrpSpPr/>
          <p:nvPr/>
        </p:nvGrpSpPr>
        <p:grpSpPr>
          <a:xfrm>
            <a:off x="2188028" y="1167399"/>
            <a:ext cx="1980162" cy="540049"/>
            <a:chOff x="2188028" y="1167399"/>
            <a:chExt cx="1980162" cy="540049"/>
          </a:xfrm>
        </p:grpSpPr>
        <p:sp>
          <p:nvSpPr>
            <p:cNvPr id="23" name="Rectangle 22"/>
            <p:cNvSpPr/>
            <p:nvPr/>
          </p:nvSpPr>
          <p:spPr>
            <a:xfrm>
              <a:off x="2188028" y="1178079"/>
              <a:ext cx="321732" cy="523220"/>
            </a:xfrm>
            <a:prstGeom prst="rect">
              <a:avLst/>
            </a:prstGeom>
          </p:spPr>
          <p:txBody>
            <a:bodyPr wrap="square">
              <a:spAutoFit/>
            </a:bodyPr>
            <a:lstStyle/>
            <a:p>
              <a:r>
                <a:rPr lang="en-US" i="1" dirty="0">
                  <a:solidFill>
                    <a:schemeClr val="accent1"/>
                  </a:solidFill>
                  <a:sym typeface="Symbol" panose="05050102010706020507" pitchFamily="18" charset="2"/>
                </a:rPr>
                <a:t>-</a:t>
              </a:r>
              <a:endParaRPr lang="en-US" i="1" dirty="0"/>
            </a:p>
          </p:txBody>
        </p:sp>
        <mc:AlternateContent xmlns:mc="http://schemas.openxmlformats.org/markup-compatibility/2006" xmlns:a14="http://schemas.microsoft.com/office/drawing/2010/main">
          <mc:Choice Requires="a14">
            <p:sp>
              <p:nvSpPr>
                <p:cNvPr id="25" name="Rectangle 24"/>
                <p:cNvSpPr/>
                <p:nvPr/>
              </p:nvSpPr>
              <p:spPr>
                <a:xfrm>
                  <a:off x="2855858" y="1184228"/>
                  <a:ext cx="1312332" cy="523220"/>
                </a:xfrm>
                <a:prstGeom prst="rect">
                  <a:avLst/>
                </a:prstGeom>
              </p:spPr>
              <p:txBody>
                <a:bodyPr wrap="square">
                  <a:spAutoFit/>
                </a:bodyPr>
                <a:lstStyle/>
                <a:p>
                  <a:r>
                    <a:rPr lang="en-US" i="1" dirty="0">
                      <a:solidFill>
                        <a:schemeClr val="accent1"/>
                      </a:solidFill>
                      <a:sym typeface="Symbol" panose="05050102010706020507" pitchFamily="18" charset="2"/>
                    </a:rPr>
                    <a:t>E(</a:t>
                  </a:r>
                  <a14:m>
                    <m:oMath xmlns:m="http://schemas.openxmlformats.org/officeDocument/2006/math">
                      <m:acc>
                        <m:accPr>
                          <m:chr m:val="⃗"/>
                          <m:ctrlPr>
                            <a:rPr lang="en-US" b="1" i="1" dirty="0" smtClean="0">
                              <a:solidFill>
                                <a:srgbClr val="66FF33"/>
                              </a:solidFill>
                              <a:latin typeface="Cambria Math" panose="02040503050406030204" pitchFamily="18" charset="0"/>
                              <a:sym typeface="Symbol" panose="05050102010706020507" pitchFamily="18" charset="2"/>
                            </a:rPr>
                          </m:ctrlPr>
                        </m:accPr>
                        <m:e>
                          <m:r>
                            <a:rPr lang="en-CA" b="1" i="1" dirty="0" smtClean="0">
                              <a:solidFill>
                                <a:srgbClr val="66FF33"/>
                              </a:solidFill>
                              <a:latin typeface="Cambria Math" panose="02040503050406030204" pitchFamily="18" charset="0"/>
                              <a:sym typeface="Symbol" panose="05050102010706020507" pitchFamily="18" charset="2"/>
                            </a:rPr>
                            <m:t>𝒘</m:t>
                          </m:r>
                        </m:e>
                      </m:acc>
                    </m:oMath>
                  </a14:m>
                  <a:r>
                    <a:rPr lang="en-US" i="1" dirty="0">
                      <a:solidFill>
                        <a:schemeClr val="accent1"/>
                      </a:solidFill>
                      <a:sym typeface="Symbol" panose="05050102010706020507" pitchFamily="18" charset="2"/>
                    </a:rPr>
                    <a:t>)</a:t>
                  </a:r>
                  <a:endParaRPr lang="en-US" i="1" dirty="0"/>
                </a:p>
              </p:txBody>
            </p:sp>
          </mc:Choice>
          <mc:Fallback xmlns="">
            <p:sp>
              <p:nvSpPr>
                <p:cNvPr id="25" name="Rectangle 24"/>
                <p:cNvSpPr>
                  <a:spLocks noRot="1" noChangeAspect="1" noMove="1" noResize="1" noEditPoints="1" noAdjustHandles="1" noChangeArrowheads="1" noChangeShapeType="1" noTextEdit="1"/>
                </p:cNvSpPr>
                <p:nvPr/>
              </p:nvSpPr>
              <p:spPr>
                <a:xfrm>
                  <a:off x="2855858" y="1184228"/>
                  <a:ext cx="1312332" cy="523220"/>
                </a:xfrm>
                <a:prstGeom prst="rect">
                  <a:avLst/>
                </a:prstGeom>
                <a:blipFill>
                  <a:blip r:embed="rId6"/>
                  <a:stretch>
                    <a:fillRect l="-9259" t="-11628" b="-32558"/>
                  </a:stretch>
                </a:blipFill>
              </p:spPr>
              <p:txBody>
                <a:bodyPr/>
                <a:lstStyle/>
                <a:p>
                  <a:r>
                    <a:rPr lang="en-CA">
                      <a:noFill/>
                    </a:rPr>
                    <a:t> </a:t>
                  </a:r>
                </a:p>
              </p:txBody>
            </p:sp>
          </mc:Fallback>
        </mc:AlternateContent>
        <p:sp>
          <p:nvSpPr>
            <p:cNvPr id="26" name="Rectangle 25"/>
            <p:cNvSpPr/>
            <p:nvPr/>
          </p:nvSpPr>
          <p:spPr>
            <a:xfrm>
              <a:off x="2476161" y="1167399"/>
              <a:ext cx="626532" cy="523220"/>
            </a:xfrm>
            <a:prstGeom prst="rect">
              <a:avLst/>
            </a:prstGeom>
          </p:spPr>
          <p:txBody>
            <a:bodyPr wrap="square">
              <a:spAutoFit/>
            </a:bodyPr>
            <a:lstStyle/>
            <a:p>
              <a:r>
                <a:rPr lang="en-US" i="1" dirty="0">
                  <a:solidFill>
                    <a:schemeClr val="accent1"/>
                  </a:solidFill>
                  <a:sym typeface="Symbol" panose="05050102010706020507" pitchFamily="18" charset="2"/>
                </a:rPr>
                <a:t> </a:t>
              </a:r>
              <a:r>
                <a:rPr lang="en-US" sz="1800" i="1" dirty="0">
                  <a:solidFill>
                    <a:schemeClr val="accent1"/>
                  </a:solidFill>
                  <a:sym typeface="Symbol" panose="05050102010706020507" pitchFamily="18" charset="2"/>
                </a:rPr>
                <a:t></a:t>
              </a:r>
              <a:endParaRPr lang="en-US" i="1" dirty="0"/>
            </a:p>
          </p:txBody>
        </p:sp>
      </p:grpSp>
      <p:cxnSp>
        <p:nvCxnSpPr>
          <p:cNvPr id="27" name="Straight Connector 26"/>
          <p:cNvCxnSpPr>
            <a:cxnSpLocks noChangeAspect="1"/>
          </p:cNvCxnSpPr>
          <p:nvPr/>
        </p:nvCxnSpPr>
        <p:spPr bwMode="auto">
          <a:xfrm>
            <a:off x="3647697" y="5690227"/>
            <a:ext cx="1105741" cy="87119"/>
          </a:xfrm>
          <a:prstGeom prst="line">
            <a:avLst/>
          </a:prstGeom>
          <a:noFill/>
          <a:ln w="50800" cap="sq" cmpd="sng" algn="ctr">
            <a:solidFill>
              <a:schemeClr val="accent6">
                <a:lumMod val="50000"/>
              </a:schemeClr>
            </a:solidFill>
            <a:prstDash val="solid"/>
            <a:round/>
            <a:headEnd type="none" w="lg" len="lg"/>
            <a:tailEnd type="stealth" w="med" len="med"/>
          </a:ln>
          <a:effectLst/>
        </p:spPr>
      </p:cxnSp>
      <p:sp>
        <p:nvSpPr>
          <p:cNvPr id="87" name="Oval 86"/>
          <p:cNvSpPr>
            <a:spLocks noChangeAspect="1"/>
          </p:cNvSpPr>
          <p:nvPr/>
        </p:nvSpPr>
        <p:spPr>
          <a:xfrm>
            <a:off x="3553708" y="561318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21" name="Straight Arrow Connector 20"/>
          <p:cNvCxnSpPr>
            <a:endCxn id="87" idx="5"/>
          </p:cNvCxnSpPr>
          <p:nvPr/>
        </p:nvCxnSpPr>
        <p:spPr bwMode="auto">
          <a:xfrm flipH="1" flipV="1">
            <a:off x="3693827" y="5753305"/>
            <a:ext cx="916273" cy="692687"/>
          </a:xfrm>
          <a:prstGeom prst="straightConnector1">
            <a:avLst/>
          </a:prstGeom>
          <a:noFill/>
          <a:ln w="50800" cap="sq" cmpd="sng" algn="ctr">
            <a:solidFill>
              <a:srgbClr val="66FF33"/>
            </a:solidFill>
            <a:prstDash val="solid"/>
            <a:round/>
            <a:headEnd type="none" w="med" len="med"/>
            <a:tailEnd type="triangle"/>
          </a:ln>
          <a:effectLst/>
        </p:spPr>
      </p:cxnSp>
      <p:cxnSp>
        <p:nvCxnSpPr>
          <p:cNvPr id="24" name="Straight Arrow Connector 23"/>
          <p:cNvCxnSpPr/>
          <p:nvPr/>
        </p:nvCxnSpPr>
        <p:spPr bwMode="auto">
          <a:xfrm flipV="1">
            <a:off x="4619519" y="5873516"/>
            <a:ext cx="154741" cy="527286"/>
          </a:xfrm>
          <a:prstGeom prst="straightConnector1">
            <a:avLst/>
          </a:prstGeom>
          <a:noFill/>
          <a:ln w="50800" cap="sq" cmpd="sng" algn="ctr">
            <a:solidFill>
              <a:srgbClr val="00B050"/>
            </a:solidFill>
            <a:prstDash val="solid"/>
            <a:round/>
            <a:headEnd type="none" w="med" len="med"/>
            <a:tailEnd type="triangle"/>
          </a:ln>
          <a:effectLst/>
        </p:spPr>
      </p:cxnSp>
      <p:sp>
        <p:nvSpPr>
          <p:cNvPr id="29" name="Oval 28"/>
          <p:cNvSpPr>
            <a:spLocks noChangeAspect="1"/>
          </p:cNvSpPr>
          <p:nvPr/>
        </p:nvSpPr>
        <p:spPr>
          <a:xfrm>
            <a:off x="4732400" y="5709356"/>
            <a:ext cx="164160" cy="164160"/>
          </a:xfrm>
          <a:prstGeom prst="ellipse">
            <a:avLst/>
          </a:prstGeom>
          <a:solidFill>
            <a:srgbClr val="00B050"/>
          </a:solidFill>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0" name="Rectangle 29"/>
              <p:cNvSpPr/>
              <p:nvPr/>
            </p:nvSpPr>
            <p:spPr>
              <a:xfrm>
                <a:off x="4877999" y="5529826"/>
                <a:ext cx="477113" cy="523220"/>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acc>
                        <m:accPr>
                          <m:chr m:val="⃗"/>
                          <m:ctrlPr>
                            <a:rPr lang="en-US" b="1" i="1" dirty="0" smtClean="0">
                              <a:solidFill>
                                <a:srgbClr val="00B050"/>
                              </a:solidFill>
                              <a:latin typeface="Cambria Math" panose="02040503050406030204" pitchFamily="18" charset="0"/>
                              <a:sym typeface="Symbol" panose="05050102010706020507" pitchFamily="18" charset="2"/>
                            </a:rPr>
                          </m:ctrlPr>
                        </m:accPr>
                        <m:e>
                          <m:r>
                            <a:rPr lang="en-CA" b="1" i="1" dirty="0" smtClean="0">
                              <a:solidFill>
                                <a:srgbClr val="00B050"/>
                              </a:solidFill>
                              <a:latin typeface="Cambria Math" panose="02040503050406030204" pitchFamily="18" charset="0"/>
                              <a:sym typeface="Symbol" panose="05050102010706020507" pitchFamily="18" charset="2"/>
                            </a:rPr>
                            <m:t>𝒘</m:t>
                          </m:r>
                        </m:e>
                      </m:acc>
                    </m:oMath>
                  </m:oMathPara>
                </a14:m>
                <a:endParaRPr lang="en-US" i="1" dirty="0">
                  <a:solidFill>
                    <a:srgbClr val="00B050"/>
                  </a:solidFill>
                </a:endParaRPr>
              </a:p>
            </p:txBody>
          </p:sp>
        </mc:Choice>
        <mc:Fallback xmlns="">
          <p:sp>
            <p:nvSpPr>
              <p:cNvPr id="30" name="Rectangle 29"/>
              <p:cNvSpPr>
                <a:spLocks noRot="1" noChangeAspect="1" noMove="1" noResize="1" noEditPoints="1" noAdjustHandles="1" noChangeArrowheads="1" noChangeShapeType="1" noTextEdit="1"/>
              </p:cNvSpPr>
              <p:nvPr/>
            </p:nvSpPr>
            <p:spPr>
              <a:xfrm>
                <a:off x="4877999" y="5529826"/>
                <a:ext cx="477113" cy="523220"/>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 name="Rectangle 31"/>
              <p:cNvSpPr/>
              <p:nvPr/>
            </p:nvSpPr>
            <p:spPr>
              <a:xfrm>
                <a:off x="3412885" y="5181600"/>
                <a:ext cx="625715" cy="52322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m:oMathPara>
                </a14:m>
                <a:endParaRPr lang="en-US" i="1" dirty="0"/>
              </a:p>
            </p:txBody>
          </p:sp>
        </mc:Choice>
        <mc:Fallback xmlns="">
          <p:sp>
            <p:nvSpPr>
              <p:cNvPr id="32" name="Rectangle 31"/>
              <p:cNvSpPr>
                <a:spLocks noRot="1" noChangeAspect="1" noMove="1" noResize="1" noEditPoints="1" noAdjustHandles="1" noChangeArrowheads="1" noChangeShapeType="1" noTextEdit="1"/>
              </p:cNvSpPr>
              <p:nvPr/>
            </p:nvSpPr>
            <p:spPr>
              <a:xfrm>
                <a:off x="3412885" y="5181600"/>
                <a:ext cx="625715" cy="523220"/>
              </a:xfrm>
              <a:prstGeom prst="rect">
                <a:avLst/>
              </a:prstGeom>
              <a:blipFill>
                <a:blip r:embed="rId8"/>
                <a:stretch>
                  <a:fillRect/>
                </a:stretch>
              </a:blipFill>
            </p:spPr>
            <p:txBody>
              <a:bodyPr/>
              <a:lstStyle/>
              <a:p>
                <a:r>
                  <a:rPr lang="en-CA">
                    <a:noFill/>
                  </a:rPr>
                  <a:t> </a:t>
                </a:r>
              </a:p>
            </p:txBody>
          </p:sp>
        </mc:Fallback>
      </mc:AlternateContent>
      <p:sp>
        <p:nvSpPr>
          <p:cNvPr id="28" name="Rectangle 27"/>
          <p:cNvSpPr/>
          <p:nvPr/>
        </p:nvSpPr>
        <p:spPr>
          <a:xfrm>
            <a:off x="2514600" y="2602173"/>
            <a:ext cx="4724400" cy="954107"/>
          </a:xfrm>
          <a:prstGeom prst="rect">
            <a:avLst/>
          </a:prstGeom>
        </p:spPr>
        <p:txBody>
          <a:bodyPr wrap="square">
            <a:spAutoFit/>
          </a:bodyPr>
          <a:lstStyle/>
          <a:p>
            <a:r>
              <a:rPr lang="en-US" i="1" dirty="0">
                <a:sym typeface="Symbol" panose="05050102010706020507" pitchFamily="18" charset="2"/>
              </a:rPr>
              <a:t>loop k = 1..m</a:t>
            </a:r>
          </a:p>
          <a:p>
            <a:r>
              <a:rPr lang="en-US" i="1" dirty="0">
                <a:solidFill>
                  <a:srgbClr val="66FF33"/>
                </a:solidFill>
                <a:sym typeface="Symbol" panose="05050102010706020507" pitchFamily="18" charset="2"/>
              </a:rPr>
              <a:t>     </a:t>
            </a: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 </a:t>
            </a: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a:t>
            </a:r>
            <a:r>
              <a:rPr lang="en-US" i="1" dirty="0">
                <a:solidFill>
                  <a:schemeClr val="accent1"/>
                </a:solidFill>
                <a:sym typeface="Symbol" panose="05050102010706020507" pitchFamily="18" charset="2"/>
              </a:rPr>
              <a:t>-  </a:t>
            </a:r>
            <a:r>
              <a:rPr lang="en-US" sz="2000" i="1" dirty="0">
                <a:solidFill>
                  <a:schemeClr val="accent1"/>
                </a:solidFill>
                <a:sym typeface="Symbol" panose="05050102010706020507" pitchFamily="18" charset="2"/>
              </a:rPr>
              <a:t></a:t>
            </a:r>
            <a:r>
              <a:rPr lang="en-US" i="1" dirty="0">
                <a:solidFill>
                  <a:schemeClr val="accent1"/>
                </a:solidFill>
                <a:sym typeface="Symbol" panose="05050102010706020507" pitchFamily="18" charset="2"/>
              </a:rPr>
              <a:t> </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wk</a:t>
            </a:r>
            <a:r>
              <a:rPr lang="en-CA" i="1" dirty="0"/>
              <a:t> </a:t>
            </a:r>
            <a:endParaRPr lang="en-US" i="1" dirty="0"/>
          </a:p>
        </p:txBody>
      </p:sp>
      <mc:AlternateContent xmlns:mc="http://schemas.openxmlformats.org/markup-compatibility/2006" xmlns:a14="http://schemas.microsoft.com/office/drawing/2010/main">
        <mc:Choice Requires="a14">
          <p:sp>
            <p:nvSpPr>
              <p:cNvPr id="31" name="Rectangle 30"/>
              <p:cNvSpPr/>
              <p:nvPr/>
            </p:nvSpPr>
            <p:spPr>
              <a:xfrm>
                <a:off x="2438400" y="21437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14:m>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a14:m>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mc:Choice>
        <mc:Fallback xmlns="">
          <p:sp>
            <p:nvSpPr>
              <p:cNvPr id="31" name="Rectangle 30"/>
              <p:cNvSpPr>
                <a:spLocks noRot="1" noChangeAspect="1" noMove="1" noResize="1" noEditPoints="1" noAdjustHandles="1" noChangeArrowheads="1" noChangeShapeType="1" noTextEdit="1"/>
              </p:cNvSpPr>
              <p:nvPr/>
            </p:nvSpPr>
            <p:spPr>
              <a:xfrm>
                <a:off x="2438400" y="2143780"/>
                <a:ext cx="5105400" cy="523220"/>
              </a:xfrm>
              <a:prstGeom prst="rect">
                <a:avLst/>
              </a:prstGeom>
              <a:blipFill>
                <a:blip r:embed="rId9"/>
                <a:stretch>
                  <a:fillRect l="-2387" t="-12791" b="-3255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4" name="Rectangle 33"/>
              <p:cNvSpPr/>
              <p:nvPr/>
            </p:nvSpPr>
            <p:spPr>
              <a:xfrm>
                <a:off x="2590800" y="1676400"/>
                <a:ext cx="2514600" cy="523220"/>
              </a:xfrm>
              <a:prstGeom prst="rect">
                <a:avLst/>
              </a:prstGeom>
            </p:spPr>
            <p:txBody>
              <a:bodyPr wrap="square">
                <a:spAutoFit/>
              </a:bodyPr>
              <a:lstStyle/>
              <a:p>
                <a14:m>
                  <m:oMath xmlns:m="http://schemas.openxmlformats.org/officeDocument/2006/math">
                    <m:acc>
                      <m:accPr>
                        <m:chr m:val="⃗"/>
                        <m:ctrlPr>
                          <a:rPr lang="en-US" b="1" i="1" dirty="0">
                            <a:solidFill>
                              <a:srgbClr val="66FF33"/>
                            </a:solidFill>
                            <a:latin typeface="Cambria Math" panose="02040503050406030204" pitchFamily="18" charset="0"/>
                            <a:sym typeface="Symbol" panose="05050102010706020507" pitchFamily="18" charset="2"/>
                          </a:rPr>
                        </m:ctrlPr>
                      </m:accPr>
                      <m:e>
                        <m:r>
                          <a:rPr lang="en-CA" b="1" i="1" dirty="0">
                            <a:solidFill>
                              <a:srgbClr val="66FF33"/>
                            </a:solidFill>
                            <a:latin typeface="Cambria Math" panose="02040503050406030204" pitchFamily="18" charset="0"/>
                            <a:sym typeface="Symbol" panose="05050102010706020507" pitchFamily="18" charset="2"/>
                          </a:rPr>
                          <m:t>𝒘</m:t>
                        </m:r>
                      </m:e>
                    </m:acc>
                  </m:oMath>
                </a14:m>
                <a:r>
                  <a:rPr lang="en-US" i="1" dirty="0">
                    <a:solidFill>
                      <a:schemeClr val="accent1"/>
                    </a:solidFill>
                    <a:sym typeface="Symbol" panose="05050102010706020507" pitchFamily="18" charset="2"/>
                  </a:rPr>
                  <a:t> </a:t>
                </a:r>
                <a:r>
                  <a:rPr lang="en-US" i="1" dirty="0">
                    <a:solidFill>
                      <a:srgbClr val="66FF33"/>
                    </a:solidFill>
                    <a:sym typeface="Symbol" panose="05050102010706020507" pitchFamily="18" charset="2"/>
                  </a:rPr>
                  <a:t>=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endParaRPr lang="en-US" i="1" dirty="0"/>
              </a:p>
            </p:txBody>
          </p:sp>
        </mc:Choice>
        <mc:Fallback xmlns="">
          <p:sp>
            <p:nvSpPr>
              <p:cNvPr id="34" name="Rectangle 33"/>
              <p:cNvSpPr>
                <a:spLocks noRot="1" noChangeAspect="1" noMove="1" noResize="1" noEditPoints="1" noAdjustHandles="1" noChangeArrowheads="1" noChangeShapeType="1" noTextEdit="1"/>
              </p:cNvSpPr>
              <p:nvPr/>
            </p:nvSpPr>
            <p:spPr>
              <a:xfrm>
                <a:off x="2590800" y="1676400"/>
                <a:ext cx="2514600" cy="523220"/>
              </a:xfrm>
              <a:prstGeom prst="rect">
                <a:avLst/>
              </a:prstGeom>
              <a:blipFill>
                <a:blip r:embed="rId10"/>
                <a:stretch>
                  <a:fillRect t="-11628" b="-32558"/>
                </a:stretch>
              </a:blipFill>
            </p:spPr>
            <p:txBody>
              <a:bodyPr/>
              <a:lstStyle/>
              <a:p>
                <a:r>
                  <a:rPr lang="en-CA">
                    <a:noFill/>
                  </a:rPr>
                  <a:t> </a:t>
                </a:r>
              </a:p>
            </p:txBody>
          </p:sp>
        </mc:Fallback>
      </mc:AlternateContent>
      <p:cxnSp>
        <p:nvCxnSpPr>
          <p:cNvPr id="35" name="Straight Connector 34"/>
          <p:cNvCxnSpPr/>
          <p:nvPr/>
        </p:nvCxnSpPr>
        <p:spPr bwMode="auto">
          <a:xfrm flipH="1" flipV="1">
            <a:off x="990603" y="1447800"/>
            <a:ext cx="3047997" cy="53370"/>
          </a:xfrm>
          <a:prstGeom prst="line">
            <a:avLst/>
          </a:prstGeom>
          <a:noFill/>
          <a:ln w="9525" cap="sq" cmpd="sng" algn="ctr">
            <a:solidFill>
              <a:schemeClr val="hlink"/>
            </a:solidFill>
            <a:prstDash val="solid"/>
            <a:round/>
            <a:headEnd type="none" w="med" len="med"/>
            <a:tailEnd type="none" w="med" len="med"/>
          </a:ln>
          <a:effectLst/>
        </p:spPr>
      </p:cxnSp>
    </p:spTree>
    <p:extLst>
      <p:ext uri="{BB962C8B-B14F-4D97-AF65-F5344CB8AC3E}">
        <p14:creationId xmlns:p14="http://schemas.microsoft.com/office/powerpoint/2010/main" val="10727442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0-#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4"/>
                                        </p:tgtEl>
                                        <p:attrNameLst>
                                          <p:attrName>style.visibility</p:attrName>
                                        </p:attrNameLst>
                                      </p:cBhvr>
                                      <p:to>
                                        <p:strVal val="visible"/>
                                      </p:to>
                                    </p:set>
                                    <p:anim calcmode="lin" valueType="num">
                                      <p:cBhvr additive="base">
                                        <p:cTn id="13" dur="500" fill="hold"/>
                                        <p:tgtEl>
                                          <p:spTgt spid="34"/>
                                        </p:tgtEl>
                                        <p:attrNameLst>
                                          <p:attrName>ppt_x</p:attrName>
                                        </p:attrNameLst>
                                      </p:cBhvr>
                                      <p:tavLst>
                                        <p:tav tm="0">
                                          <p:val>
                                            <p:strVal val="0-#ppt_w/2"/>
                                          </p:val>
                                        </p:tav>
                                        <p:tav tm="100000">
                                          <p:val>
                                            <p:strVal val="#ppt_x"/>
                                          </p:val>
                                        </p:tav>
                                      </p:tavLst>
                                    </p:anim>
                                    <p:anim calcmode="lin" valueType="num">
                                      <p:cBhvr additive="base">
                                        <p:cTn id="14"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1"/>
                                        </p:tgtEl>
                                        <p:attrNameLst>
                                          <p:attrName>style.visibility</p:attrName>
                                        </p:attrNameLst>
                                      </p:cBhvr>
                                      <p:to>
                                        <p:strVal val="visible"/>
                                      </p:to>
                                    </p:set>
                                    <p:anim calcmode="lin" valueType="num">
                                      <p:cBhvr additive="base">
                                        <p:cTn id="19" dur="500" fill="hold"/>
                                        <p:tgtEl>
                                          <p:spTgt spid="31"/>
                                        </p:tgtEl>
                                        <p:attrNameLst>
                                          <p:attrName>ppt_x</p:attrName>
                                        </p:attrNameLst>
                                      </p:cBhvr>
                                      <p:tavLst>
                                        <p:tav tm="0">
                                          <p:val>
                                            <p:strVal val="0-#ppt_w/2"/>
                                          </p:val>
                                        </p:tav>
                                        <p:tav tm="100000">
                                          <p:val>
                                            <p:strVal val="#ppt_x"/>
                                          </p:val>
                                        </p:tav>
                                      </p:tavLst>
                                    </p:anim>
                                    <p:anim calcmode="lin" valueType="num">
                                      <p:cBhvr additive="base">
                                        <p:cTn id="20"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8">
                                            <p:txEl>
                                              <p:pRg st="0" end="0"/>
                                            </p:txEl>
                                          </p:spTgt>
                                        </p:tgtEl>
                                        <p:attrNameLst>
                                          <p:attrName>style.visibility</p:attrName>
                                        </p:attrNameLst>
                                      </p:cBhvr>
                                      <p:to>
                                        <p:strVal val="visible"/>
                                      </p:to>
                                    </p:set>
                                    <p:anim calcmode="lin" valueType="num">
                                      <p:cBhvr additive="base">
                                        <p:cTn id="25"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8">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8">
                                            <p:txEl>
                                              <p:pRg st="1" end="1"/>
                                            </p:txEl>
                                          </p:spTgt>
                                        </p:tgtEl>
                                        <p:attrNameLst>
                                          <p:attrName>style.visibility</p:attrName>
                                        </p:attrNameLst>
                                      </p:cBhvr>
                                      <p:to>
                                        <p:strVal val="visible"/>
                                      </p:to>
                                    </p:set>
                                    <p:anim calcmode="lin" valueType="num">
                                      <p:cBhvr additive="base">
                                        <p:cTn id="29"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34" grpId="0"/>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24" name="Rectangle 23"/>
          <p:cNvSpPr/>
          <p:nvPr/>
        </p:nvSpPr>
        <p:spPr>
          <a:xfrm>
            <a:off x="228600" y="609600"/>
            <a:ext cx="9048032" cy="2000548"/>
          </a:xfrm>
          <a:prstGeom prst="rect">
            <a:avLst/>
          </a:prstGeom>
        </p:spPr>
        <p:txBody>
          <a:bodyPr wrap="square">
            <a:spAutoFit/>
          </a:bodyPr>
          <a:lstStyle/>
          <a:p>
            <a:pPr>
              <a:spcAft>
                <a:spcPts val="0"/>
              </a:spcAft>
            </a:pPr>
            <a:r>
              <a:rPr lang="en-US" sz="2400" dirty="0">
                <a:solidFill>
                  <a:schemeClr val="tx2"/>
                </a:solidFill>
              </a:rPr>
              <a:t>Step Size</a:t>
            </a:r>
          </a:p>
          <a:p>
            <a:pPr marL="914400" lvl="1" indent="-457200">
              <a:spcAft>
                <a:spcPts val="0"/>
              </a:spcAft>
              <a:buFont typeface="Arial" panose="020B0604020202020204" pitchFamily="34" charset="0"/>
              <a:buChar char="•"/>
            </a:pPr>
            <a:r>
              <a:rPr lang="en-US" sz="2400" i="1" dirty="0">
                <a:solidFill>
                  <a:schemeClr val="accent1"/>
                </a:solidFill>
                <a:sym typeface="Symbol" panose="05050102010706020507" pitchFamily="18" charset="2"/>
              </a:rPr>
              <a:t>  </a:t>
            </a:r>
            <a:r>
              <a:rPr lang="en-US" sz="2400" dirty="0">
                <a:sym typeface="Symbol" panose="05050102010706020507" pitchFamily="18" charset="2"/>
              </a:rPr>
              <a:t>indicates how far to step each iteration.</a:t>
            </a:r>
          </a:p>
          <a:p>
            <a:pPr marL="914400" lvl="1" indent="-457200">
              <a:spcAft>
                <a:spcPts val="0"/>
              </a:spcAft>
              <a:buFont typeface="Arial" panose="020B0604020202020204" pitchFamily="34" charset="0"/>
              <a:buChar char="•"/>
            </a:pPr>
            <a:r>
              <a:rPr lang="en-US" sz="2400" dirty="0">
                <a:sym typeface="Symbol" panose="05050102010706020507" pitchFamily="18" charset="2"/>
              </a:rPr>
              <a:t>Too small </a:t>
            </a:r>
            <a:r>
              <a:rPr lang="en-US" sz="2400" dirty="0">
                <a:sym typeface="Wingdings" panose="05000000000000000000" pitchFamily="2" charset="2"/>
              </a:rPr>
              <a:t></a:t>
            </a:r>
            <a:r>
              <a:rPr lang="en-US" sz="2400" dirty="0">
                <a:sym typeface="Symbol" panose="05050102010706020507" pitchFamily="18" charset="2"/>
              </a:rPr>
              <a:t> too much time.</a:t>
            </a:r>
          </a:p>
          <a:p>
            <a:pPr marL="914400" lvl="1" indent="-457200">
              <a:spcAft>
                <a:spcPts val="0"/>
              </a:spcAft>
              <a:buFont typeface="Arial" panose="020B0604020202020204" pitchFamily="34" charset="0"/>
              <a:buChar char="•"/>
            </a:pPr>
            <a:r>
              <a:rPr lang="en-US" sz="2400" dirty="0">
                <a:sym typeface="Symbol" panose="05050102010706020507" pitchFamily="18" charset="2"/>
              </a:rPr>
              <a:t>Too big    </a:t>
            </a:r>
            <a:r>
              <a:rPr lang="en-US" sz="2400" dirty="0">
                <a:sym typeface="Wingdings" panose="05000000000000000000" pitchFamily="2" charset="2"/>
              </a:rPr>
              <a:t> </a:t>
            </a:r>
            <a:r>
              <a:rPr lang="en-US" sz="2400" dirty="0">
                <a:sym typeface="Symbol" panose="05050102010706020507" pitchFamily="18" charset="2"/>
              </a:rPr>
              <a:t>steepest direction could change too much.</a:t>
            </a:r>
          </a:p>
          <a:p>
            <a:pPr marL="914400" lvl="1" indent="-457200">
              <a:spcAft>
                <a:spcPts val="0"/>
              </a:spcAft>
              <a:buFont typeface="Arial" panose="020B0604020202020204" pitchFamily="34" charset="0"/>
              <a:buChar char="•"/>
            </a:pPr>
            <a:r>
              <a:rPr lang="en-US" sz="2400" dirty="0">
                <a:sym typeface="Symbol" panose="05050102010706020507" pitchFamily="18" charset="2"/>
              </a:rPr>
              <a:t>Often decreases with time.</a:t>
            </a:r>
          </a:p>
        </p:txBody>
      </p:sp>
      <p:grpSp>
        <p:nvGrpSpPr>
          <p:cNvPr id="3" name="Group 2"/>
          <p:cNvGrpSpPr/>
          <p:nvPr/>
        </p:nvGrpSpPr>
        <p:grpSpPr>
          <a:xfrm>
            <a:off x="685800" y="3516500"/>
            <a:ext cx="6781800" cy="3265300"/>
            <a:chOff x="685800" y="3516500"/>
            <a:chExt cx="6781800" cy="3265300"/>
          </a:xfrm>
        </p:grpSpPr>
        <p:grpSp>
          <p:nvGrpSpPr>
            <p:cNvPr id="6" name="Group 5"/>
            <p:cNvGrpSpPr/>
            <p:nvPr/>
          </p:nvGrpSpPr>
          <p:grpSpPr>
            <a:xfrm>
              <a:off x="685800" y="3623153"/>
              <a:ext cx="6781800" cy="3158647"/>
              <a:chOff x="685800" y="3623153"/>
              <a:chExt cx="6781800" cy="3158647"/>
            </a:xfrm>
          </p:grpSpPr>
          <p:pic>
            <p:nvPicPr>
              <p:cNvPr id="28" name="Picture 2" descr="Image result for step size steepest descent method"/>
              <p:cNvPicPr>
                <a:picLocks noChangeAspect="1" noChangeArrowheads="1"/>
              </p:cNvPicPr>
              <p:nvPr/>
            </p:nvPicPr>
            <p:blipFill rotWithShape="1">
              <a:blip r:embed="rId2">
                <a:extLst>
                  <a:ext uri="{28A0092B-C50C-407E-A947-70E740481C1C}">
                    <a14:useLocalDpi xmlns:a14="http://schemas.microsoft.com/office/drawing/2010/main" val="0"/>
                  </a:ext>
                </a:extLst>
              </a:blip>
              <a:srcRect t="20042" r="8464" b="23174"/>
              <a:stretch/>
            </p:blipFill>
            <p:spPr bwMode="auto">
              <a:xfrm>
                <a:off x="685800" y="3623153"/>
                <a:ext cx="6781800" cy="3158647"/>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4"/>
              <p:cNvSpPr/>
              <p:nvPr/>
            </p:nvSpPr>
            <p:spPr>
              <a:xfrm>
                <a:off x="3733800" y="6182380"/>
                <a:ext cx="332142" cy="523220"/>
              </a:xfrm>
              <a:prstGeom prst="rect">
                <a:avLst/>
              </a:prstGeom>
              <a:solidFill>
                <a:schemeClr val="tx1"/>
              </a:solidFill>
            </p:spPr>
            <p:txBody>
              <a:bodyPr wrap="none">
                <a:spAutoFit/>
              </a:bodyPr>
              <a:lstStyle/>
              <a:p>
                <a:r>
                  <a:rPr lang="en-US" i="1" dirty="0">
                    <a:solidFill>
                      <a:schemeClr val="accent1"/>
                    </a:solidFill>
                    <a:sym typeface="Symbol" panose="05050102010706020507" pitchFamily="18" charset="2"/>
                  </a:rPr>
                  <a:t></a:t>
                </a:r>
                <a:endParaRPr lang="en-CA" dirty="0"/>
              </a:p>
            </p:txBody>
          </p:sp>
          <p:sp>
            <p:nvSpPr>
              <p:cNvPr id="32" name="Rectangle 31"/>
              <p:cNvSpPr/>
              <p:nvPr/>
            </p:nvSpPr>
            <p:spPr>
              <a:xfrm>
                <a:off x="1344258" y="6189345"/>
                <a:ext cx="332142" cy="523220"/>
              </a:xfrm>
              <a:prstGeom prst="rect">
                <a:avLst/>
              </a:prstGeom>
              <a:solidFill>
                <a:schemeClr val="tx1"/>
              </a:solidFill>
            </p:spPr>
            <p:txBody>
              <a:bodyPr wrap="none">
                <a:spAutoFit/>
              </a:bodyPr>
              <a:lstStyle/>
              <a:p>
                <a:r>
                  <a:rPr lang="en-US" i="1" dirty="0">
                    <a:solidFill>
                      <a:schemeClr val="accent1"/>
                    </a:solidFill>
                    <a:sym typeface="Symbol" panose="05050102010706020507" pitchFamily="18" charset="2"/>
                  </a:rPr>
                  <a:t></a:t>
                </a:r>
                <a:endParaRPr lang="en-CA" dirty="0"/>
              </a:p>
            </p:txBody>
          </p:sp>
          <p:sp>
            <p:nvSpPr>
              <p:cNvPr id="33" name="Rectangle 32"/>
              <p:cNvSpPr/>
              <p:nvPr/>
            </p:nvSpPr>
            <p:spPr>
              <a:xfrm>
                <a:off x="5921973" y="6179165"/>
                <a:ext cx="332142" cy="523220"/>
              </a:xfrm>
              <a:prstGeom prst="rect">
                <a:avLst/>
              </a:prstGeom>
              <a:solidFill>
                <a:schemeClr val="tx1"/>
              </a:solidFill>
            </p:spPr>
            <p:txBody>
              <a:bodyPr wrap="none">
                <a:spAutoFit/>
              </a:bodyPr>
              <a:lstStyle/>
              <a:p>
                <a:r>
                  <a:rPr lang="en-US" i="1" dirty="0">
                    <a:solidFill>
                      <a:schemeClr val="accent1"/>
                    </a:solidFill>
                    <a:sym typeface="Symbol" panose="05050102010706020507" pitchFamily="18" charset="2"/>
                  </a:rPr>
                  <a:t></a:t>
                </a:r>
                <a:endParaRPr lang="en-CA" dirty="0"/>
              </a:p>
            </p:txBody>
          </p:sp>
          <p:sp>
            <p:nvSpPr>
              <p:cNvPr id="34" name="Rectangle 33"/>
              <p:cNvSpPr/>
              <p:nvPr/>
            </p:nvSpPr>
            <p:spPr>
              <a:xfrm>
                <a:off x="7010400" y="6023550"/>
                <a:ext cx="332142" cy="400110"/>
              </a:xfrm>
              <a:prstGeom prst="rect">
                <a:avLst/>
              </a:prstGeom>
              <a:solidFill>
                <a:schemeClr val="tx1"/>
              </a:solidFill>
            </p:spPr>
            <p:txBody>
              <a:bodyPr wrap="square">
                <a:spAutoFit/>
              </a:bodyPr>
              <a:lstStyle/>
              <a:p>
                <a:r>
                  <a:rPr lang="en-US" sz="2000" i="1" dirty="0">
                    <a:solidFill>
                      <a:srgbClr val="00B050"/>
                    </a:solidFill>
                    <a:sym typeface="Symbol" panose="05050102010706020507" pitchFamily="18" charset="2"/>
                  </a:rPr>
                  <a:t>w</a:t>
                </a:r>
                <a:endParaRPr lang="en-CA" sz="2000" dirty="0">
                  <a:solidFill>
                    <a:srgbClr val="00B050"/>
                  </a:solidFill>
                </a:endParaRPr>
              </a:p>
            </p:txBody>
          </p:sp>
          <p:sp>
            <p:nvSpPr>
              <p:cNvPr id="35" name="Rectangle 34"/>
              <p:cNvSpPr/>
              <p:nvPr/>
            </p:nvSpPr>
            <p:spPr>
              <a:xfrm>
                <a:off x="4865370" y="6008370"/>
                <a:ext cx="332142" cy="400110"/>
              </a:xfrm>
              <a:prstGeom prst="rect">
                <a:avLst/>
              </a:prstGeom>
              <a:solidFill>
                <a:schemeClr val="tx1"/>
              </a:solidFill>
            </p:spPr>
            <p:txBody>
              <a:bodyPr wrap="square">
                <a:spAutoFit/>
              </a:bodyPr>
              <a:lstStyle/>
              <a:p>
                <a:r>
                  <a:rPr lang="en-US" sz="2000" i="1" dirty="0">
                    <a:solidFill>
                      <a:srgbClr val="00B050"/>
                    </a:solidFill>
                    <a:sym typeface="Symbol" panose="05050102010706020507" pitchFamily="18" charset="2"/>
                  </a:rPr>
                  <a:t>w</a:t>
                </a:r>
                <a:endParaRPr lang="en-CA" sz="2000" dirty="0">
                  <a:solidFill>
                    <a:srgbClr val="00B050"/>
                  </a:solidFill>
                </a:endParaRPr>
              </a:p>
            </p:txBody>
          </p:sp>
          <p:sp>
            <p:nvSpPr>
              <p:cNvPr id="36" name="Rectangle 35"/>
              <p:cNvSpPr/>
              <p:nvPr/>
            </p:nvSpPr>
            <p:spPr>
              <a:xfrm>
                <a:off x="2679663" y="6023550"/>
                <a:ext cx="332142" cy="400110"/>
              </a:xfrm>
              <a:prstGeom prst="rect">
                <a:avLst/>
              </a:prstGeom>
              <a:solidFill>
                <a:schemeClr val="tx1"/>
              </a:solidFill>
            </p:spPr>
            <p:txBody>
              <a:bodyPr wrap="square">
                <a:spAutoFit/>
              </a:bodyPr>
              <a:lstStyle/>
              <a:p>
                <a:r>
                  <a:rPr lang="en-US" sz="2000" i="1" dirty="0">
                    <a:solidFill>
                      <a:srgbClr val="00B050"/>
                    </a:solidFill>
                    <a:sym typeface="Symbol" panose="05050102010706020507" pitchFamily="18" charset="2"/>
                  </a:rPr>
                  <a:t>w</a:t>
                </a:r>
                <a:endParaRPr lang="en-CA" sz="2000" dirty="0">
                  <a:solidFill>
                    <a:srgbClr val="00B050"/>
                  </a:solidFill>
                </a:endParaRPr>
              </a:p>
            </p:txBody>
          </p:sp>
          <p:sp>
            <p:nvSpPr>
              <p:cNvPr id="37" name="Rectangle 36"/>
              <p:cNvSpPr/>
              <p:nvPr/>
            </p:nvSpPr>
            <p:spPr>
              <a:xfrm>
                <a:off x="762000" y="4343400"/>
                <a:ext cx="685800" cy="400110"/>
              </a:xfrm>
              <a:prstGeom prst="rect">
                <a:avLst/>
              </a:prstGeom>
              <a:solidFill>
                <a:schemeClr val="tx1"/>
              </a:solidFill>
            </p:spPr>
            <p:txBody>
              <a:bodyPr wrap="square">
                <a:spAutoFit/>
              </a:bodyPr>
              <a:lstStyle/>
              <a:p>
                <a:r>
                  <a:rPr lang="en-US" sz="2000" i="1" dirty="0">
                    <a:solidFill>
                      <a:schemeClr val="accent1"/>
                    </a:solidFill>
                    <a:sym typeface="Symbol" panose="05050102010706020507" pitchFamily="18" charset="2"/>
                  </a:rPr>
                  <a:t>     E</a:t>
                </a:r>
                <a:endParaRPr lang="en-CA" sz="2000" dirty="0">
                  <a:solidFill>
                    <a:schemeClr val="accent1"/>
                  </a:solidFill>
                </a:endParaRPr>
              </a:p>
            </p:txBody>
          </p:sp>
          <p:sp>
            <p:nvSpPr>
              <p:cNvPr id="38" name="Rectangle 37"/>
              <p:cNvSpPr/>
              <p:nvPr/>
            </p:nvSpPr>
            <p:spPr>
              <a:xfrm>
                <a:off x="2895600" y="4324290"/>
                <a:ext cx="685800" cy="400110"/>
              </a:xfrm>
              <a:prstGeom prst="rect">
                <a:avLst/>
              </a:prstGeom>
              <a:solidFill>
                <a:schemeClr val="tx1"/>
              </a:solidFill>
            </p:spPr>
            <p:txBody>
              <a:bodyPr wrap="square">
                <a:spAutoFit/>
              </a:bodyPr>
              <a:lstStyle/>
              <a:p>
                <a:r>
                  <a:rPr lang="en-US" sz="2000" i="1" dirty="0">
                    <a:solidFill>
                      <a:schemeClr val="accent1"/>
                    </a:solidFill>
                    <a:sym typeface="Symbol" panose="05050102010706020507" pitchFamily="18" charset="2"/>
                  </a:rPr>
                  <a:t>     E</a:t>
                </a:r>
                <a:endParaRPr lang="en-CA" sz="2000" dirty="0">
                  <a:solidFill>
                    <a:schemeClr val="accent1"/>
                  </a:solidFill>
                </a:endParaRPr>
              </a:p>
            </p:txBody>
          </p:sp>
          <p:sp>
            <p:nvSpPr>
              <p:cNvPr id="39" name="Rectangle 38"/>
              <p:cNvSpPr/>
              <p:nvPr/>
            </p:nvSpPr>
            <p:spPr>
              <a:xfrm>
                <a:off x="5105400" y="4305180"/>
                <a:ext cx="685800" cy="400110"/>
              </a:xfrm>
              <a:prstGeom prst="rect">
                <a:avLst/>
              </a:prstGeom>
              <a:solidFill>
                <a:schemeClr val="tx1"/>
              </a:solidFill>
            </p:spPr>
            <p:txBody>
              <a:bodyPr wrap="square">
                <a:spAutoFit/>
              </a:bodyPr>
              <a:lstStyle/>
              <a:p>
                <a:r>
                  <a:rPr lang="en-US" sz="2000" i="1" dirty="0">
                    <a:solidFill>
                      <a:schemeClr val="accent1"/>
                    </a:solidFill>
                    <a:sym typeface="Symbol" panose="05050102010706020507" pitchFamily="18" charset="2"/>
                  </a:rPr>
                  <a:t>     E</a:t>
                </a:r>
                <a:endParaRPr lang="en-CA" sz="2000" dirty="0">
                  <a:solidFill>
                    <a:schemeClr val="accent1"/>
                  </a:solidFill>
                </a:endParaRPr>
              </a:p>
            </p:txBody>
          </p:sp>
        </p:grpSp>
        <p:sp>
          <p:nvSpPr>
            <p:cNvPr id="2" name="Rectangle 1"/>
            <p:cNvSpPr/>
            <p:nvPr/>
          </p:nvSpPr>
          <p:spPr>
            <a:xfrm>
              <a:off x="3646312" y="3767664"/>
              <a:ext cx="174976" cy="228600"/>
            </a:xfrm>
            <a:prstGeom prst="rect">
              <a:avLst/>
            </a:prstGeom>
            <a:solidFill>
              <a:srgbClr val="FFFFFF"/>
            </a:solidFill>
            <a:ln w="25400">
              <a:noFill/>
            </a:ln>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18" name="Rectangle 17"/>
            <p:cNvSpPr/>
            <p:nvPr/>
          </p:nvSpPr>
          <p:spPr>
            <a:xfrm>
              <a:off x="3531482" y="3516500"/>
              <a:ext cx="332142" cy="523220"/>
            </a:xfrm>
            <a:prstGeom prst="rect">
              <a:avLst/>
            </a:prstGeom>
            <a:noFill/>
          </p:spPr>
          <p:txBody>
            <a:bodyPr wrap="none">
              <a:spAutoFit/>
            </a:bodyPr>
            <a:lstStyle/>
            <a:p>
              <a:r>
                <a:rPr lang="en-US" i="1" dirty="0">
                  <a:solidFill>
                    <a:schemeClr val="accent1"/>
                  </a:solidFill>
                  <a:sym typeface="Symbol" panose="05050102010706020507" pitchFamily="18" charset="2"/>
                </a:rPr>
                <a:t></a:t>
              </a:r>
              <a:endParaRPr lang="en-CA" dirty="0"/>
            </a:p>
          </p:txBody>
        </p:sp>
      </p:grpSp>
      <p:sp>
        <p:nvSpPr>
          <p:cNvPr id="20" name="Rectangle 19"/>
          <p:cNvSpPr/>
          <p:nvPr/>
        </p:nvSpPr>
        <p:spPr>
          <a:xfrm>
            <a:off x="2514600" y="2602173"/>
            <a:ext cx="4724400" cy="954107"/>
          </a:xfrm>
          <a:prstGeom prst="rect">
            <a:avLst/>
          </a:prstGeom>
        </p:spPr>
        <p:txBody>
          <a:bodyPr wrap="square">
            <a:spAutoFit/>
          </a:bodyPr>
          <a:lstStyle/>
          <a:p>
            <a:endParaRPr lang="en-US" i="1" dirty="0">
              <a:sym typeface="Symbol" panose="05050102010706020507" pitchFamily="18" charset="2"/>
            </a:endParaRPr>
          </a:p>
          <a:p>
            <a:r>
              <a:rPr lang="en-US" i="1" dirty="0">
                <a:solidFill>
                  <a:srgbClr val="66FF33"/>
                </a:solidFill>
                <a:sym typeface="Symbol" panose="05050102010706020507" pitchFamily="18" charset="2"/>
              </a:rPr>
              <a:t>     </a:t>
            </a: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 </a:t>
            </a: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a:t>
            </a:r>
            <a:r>
              <a:rPr lang="en-US" i="1" dirty="0">
                <a:solidFill>
                  <a:schemeClr val="accent1"/>
                </a:solidFill>
                <a:sym typeface="Symbol" panose="05050102010706020507" pitchFamily="18" charset="2"/>
              </a:rPr>
              <a:t>-  </a:t>
            </a:r>
            <a:r>
              <a:rPr lang="en-US" sz="2000" i="1" dirty="0">
                <a:solidFill>
                  <a:schemeClr val="accent1"/>
                </a:solidFill>
                <a:sym typeface="Symbol" panose="05050102010706020507" pitchFamily="18" charset="2"/>
              </a:rPr>
              <a:t></a:t>
            </a:r>
            <a:r>
              <a:rPr lang="en-US" i="1" dirty="0">
                <a:solidFill>
                  <a:schemeClr val="accent1"/>
                </a:solidFill>
                <a:sym typeface="Symbol" panose="05050102010706020507" pitchFamily="18" charset="2"/>
              </a:rPr>
              <a:t> </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wk</a:t>
            </a:r>
            <a:r>
              <a:rPr lang="en-CA" i="1" dirty="0"/>
              <a:t> </a:t>
            </a:r>
            <a:endParaRPr lang="en-US" i="1" dirty="0"/>
          </a:p>
        </p:txBody>
      </p:sp>
    </p:spTree>
    <p:extLst>
      <p:ext uri="{BB962C8B-B14F-4D97-AF65-F5344CB8AC3E}">
        <p14:creationId xmlns:p14="http://schemas.microsoft.com/office/powerpoint/2010/main" val="4018662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4">
                                            <p:txEl>
                                              <p:pRg st="1" end="1"/>
                                            </p:txEl>
                                          </p:spTgt>
                                        </p:tgtEl>
                                        <p:attrNameLst>
                                          <p:attrName>style.visibility</p:attrName>
                                        </p:attrNameLst>
                                      </p:cBhvr>
                                      <p:to>
                                        <p:strVal val="visible"/>
                                      </p:to>
                                    </p:set>
                                    <p:anim calcmode="lin" valueType="num">
                                      <p:cBhvr additive="base">
                                        <p:cTn id="15"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4">
                                            <p:txEl>
                                              <p:pRg st="2" end="2"/>
                                            </p:txEl>
                                          </p:spTgt>
                                        </p:tgtEl>
                                        <p:attrNameLst>
                                          <p:attrName>style.visibility</p:attrName>
                                        </p:attrNameLst>
                                      </p:cBhvr>
                                      <p:to>
                                        <p:strVal val="visible"/>
                                      </p:to>
                                    </p:set>
                                    <p:anim calcmode="lin" valueType="num">
                                      <p:cBhvr additive="base">
                                        <p:cTn id="21"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4">
                                            <p:txEl>
                                              <p:pRg st="3" end="3"/>
                                            </p:txEl>
                                          </p:spTgt>
                                        </p:tgtEl>
                                        <p:attrNameLst>
                                          <p:attrName>style.visibility</p:attrName>
                                        </p:attrNameLst>
                                      </p:cBhvr>
                                      <p:to>
                                        <p:strVal val="visible"/>
                                      </p:to>
                                    </p:set>
                                    <p:anim calcmode="lin" valueType="num">
                                      <p:cBhvr additive="base">
                                        <p:cTn id="27"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4">
                                            <p:txEl>
                                              <p:pRg st="4" end="4"/>
                                            </p:txEl>
                                          </p:spTgt>
                                        </p:tgtEl>
                                        <p:attrNameLst>
                                          <p:attrName>style.visibility</p:attrName>
                                        </p:attrNameLst>
                                      </p:cBhvr>
                                      <p:to>
                                        <p:strVal val="visible"/>
                                      </p:to>
                                    </p:set>
                                    <p:anim calcmode="lin" valueType="num">
                                      <p:cBhvr additive="base">
                                        <p:cTn id="33"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 name="Rectangle 6"/>
          <p:cNvSpPr/>
          <p:nvPr/>
        </p:nvSpPr>
        <p:spPr>
          <a:xfrm>
            <a:off x="228600" y="609600"/>
            <a:ext cx="9048032" cy="830997"/>
          </a:xfrm>
          <a:prstGeom prst="rect">
            <a:avLst/>
          </a:prstGeom>
        </p:spPr>
        <p:txBody>
          <a:bodyPr wrap="square">
            <a:spAutoFit/>
          </a:bodyPr>
          <a:lstStyle/>
          <a:p>
            <a:pPr>
              <a:spcAft>
                <a:spcPts val="0"/>
              </a:spcAft>
            </a:pPr>
            <a:r>
              <a:rPr lang="en-US" sz="2400" dirty="0">
                <a:solidFill>
                  <a:schemeClr val="tx2"/>
                </a:solidFill>
              </a:rPr>
              <a:t>Local Minimum</a:t>
            </a:r>
          </a:p>
          <a:p>
            <a:pPr marL="914400" lvl="1" indent="-457200">
              <a:spcAft>
                <a:spcPts val="0"/>
              </a:spcAft>
              <a:buFont typeface="Arial" panose="020B0604020202020204" pitchFamily="34" charset="0"/>
              <a:buChar char="•"/>
            </a:pPr>
            <a:r>
              <a:rPr lang="en-US" sz="2400" dirty="0">
                <a:sym typeface="Symbol" panose="05050102010706020507" pitchFamily="18" charset="2"/>
              </a:rPr>
              <a:t>Hill climbing finds a local not a global minimum.</a:t>
            </a:r>
          </a:p>
        </p:txBody>
      </p:sp>
      <p:grpSp>
        <p:nvGrpSpPr>
          <p:cNvPr id="3" name="Group 2"/>
          <p:cNvGrpSpPr/>
          <p:nvPr/>
        </p:nvGrpSpPr>
        <p:grpSpPr>
          <a:xfrm>
            <a:off x="761999" y="2971800"/>
            <a:ext cx="6934201" cy="3739031"/>
            <a:chOff x="761999" y="2819400"/>
            <a:chExt cx="6934201" cy="3739031"/>
          </a:xfrm>
        </p:grpSpPr>
        <p:pic>
          <p:nvPicPr>
            <p:cNvPr id="260098" name="Picture 2"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819400"/>
              <a:ext cx="6934200" cy="373903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4114800" y="6096000"/>
              <a:ext cx="685800" cy="461665"/>
            </a:xfrm>
            <a:prstGeom prst="rect">
              <a:avLst/>
            </a:prstGeom>
            <a:solidFill>
              <a:schemeClr val="tx1"/>
            </a:solidFill>
          </p:spPr>
          <p:txBody>
            <a:bodyPr wrap="square">
              <a:spAutoFit/>
            </a:bodyPr>
            <a:lstStyle/>
            <a:p>
              <a:pPr algn="ctr"/>
              <a:r>
                <a:rPr lang="en-US" altLang="en-US" sz="2400" i="1" dirty="0">
                  <a:solidFill>
                    <a:srgbClr val="008000"/>
                  </a:solidFill>
                </a:rPr>
                <a:t>w</a:t>
              </a:r>
              <a:endParaRPr lang="en-CA" sz="2400" i="1" dirty="0">
                <a:solidFill>
                  <a:srgbClr val="008000"/>
                </a:solidFill>
              </a:endParaRPr>
            </a:p>
          </p:txBody>
        </p:sp>
        <p:sp>
          <p:nvSpPr>
            <p:cNvPr id="11" name="Rectangle 10"/>
            <p:cNvSpPr/>
            <p:nvPr/>
          </p:nvSpPr>
          <p:spPr>
            <a:xfrm>
              <a:off x="761999" y="4415135"/>
              <a:ext cx="533401" cy="461665"/>
            </a:xfrm>
            <a:prstGeom prst="rect">
              <a:avLst/>
            </a:prstGeom>
            <a:solidFill>
              <a:schemeClr val="tx1"/>
            </a:solidFill>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spTree>
    <p:extLst>
      <p:ext uri="{BB962C8B-B14F-4D97-AF65-F5344CB8AC3E}">
        <p14:creationId xmlns:p14="http://schemas.microsoft.com/office/powerpoint/2010/main" val="10769221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7">
                                            <p:txEl>
                                              <p:pRg st="1" end="1"/>
                                            </p:txEl>
                                          </p:spTgt>
                                        </p:tgtEl>
                                        <p:attrNameLst>
                                          <p:attrName>style.visibility</p:attrName>
                                        </p:attrNameLst>
                                      </p:cBhvr>
                                      <p:to>
                                        <p:strVal val="visible"/>
                                      </p:to>
                                    </p:set>
                                    <p:anim calcmode="lin" valueType="num">
                                      <p:cBhvr additive="base">
                                        <p:cTn id="15"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 name="Rectangle 6"/>
          <p:cNvSpPr/>
          <p:nvPr/>
        </p:nvSpPr>
        <p:spPr>
          <a:xfrm>
            <a:off x="228600" y="609600"/>
            <a:ext cx="9048032" cy="1569660"/>
          </a:xfrm>
          <a:prstGeom prst="rect">
            <a:avLst/>
          </a:prstGeom>
        </p:spPr>
        <p:txBody>
          <a:bodyPr wrap="square">
            <a:spAutoFit/>
          </a:bodyPr>
          <a:lstStyle/>
          <a:p>
            <a:pPr>
              <a:spcAft>
                <a:spcPts val="0"/>
              </a:spcAft>
            </a:pPr>
            <a:r>
              <a:rPr lang="en-US" sz="2400" dirty="0">
                <a:solidFill>
                  <a:schemeClr val="tx2"/>
                </a:solidFill>
              </a:rPr>
              <a:t>Local Minimum</a:t>
            </a:r>
          </a:p>
          <a:p>
            <a:pPr marL="914400" lvl="1" indent="-457200">
              <a:spcAft>
                <a:spcPts val="0"/>
              </a:spcAft>
              <a:buFont typeface="Arial" panose="020B0604020202020204" pitchFamily="34" charset="0"/>
              <a:buChar char="•"/>
            </a:pPr>
            <a:r>
              <a:rPr lang="en-US" sz="2400" dirty="0">
                <a:sym typeface="Symbol" panose="05050102010706020507" pitchFamily="18" charset="2"/>
              </a:rPr>
              <a:t>If the one good valley is hidden amongst an exponential number of bad ones </a:t>
            </a:r>
            <a:br>
              <a:rPr lang="en-US" sz="2400" dirty="0">
                <a:sym typeface="Symbol" panose="05050102010706020507" pitchFamily="18" charset="2"/>
              </a:rPr>
            </a:br>
            <a:r>
              <a:rPr lang="en-US" sz="2400" dirty="0">
                <a:sym typeface="Symbol" panose="05050102010706020507" pitchFamily="18" charset="2"/>
              </a:rPr>
              <a:t>then all hope is lost.</a:t>
            </a:r>
          </a:p>
        </p:txBody>
      </p:sp>
      <p:grpSp>
        <p:nvGrpSpPr>
          <p:cNvPr id="3" name="Group 2"/>
          <p:cNvGrpSpPr/>
          <p:nvPr/>
        </p:nvGrpSpPr>
        <p:grpSpPr>
          <a:xfrm>
            <a:off x="761999" y="2971800"/>
            <a:ext cx="6934201" cy="3739031"/>
            <a:chOff x="761999" y="2819400"/>
            <a:chExt cx="6934201" cy="3739031"/>
          </a:xfrm>
        </p:grpSpPr>
        <p:pic>
          <p:nvPicPr>
            <p:cNvPr id="260098" name="Picture 2"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819400"/>
              <a:ext cx="6934200" cy="373903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4114800" y="6096000"/>
              <a:ext cx="685800" cy="461665"/>
            </a:xfrm>
            <a:prstGeom prst="rect">
              <a:avLst/>
            </a:prstGeom>
            <a:solidFill>
              <a:schemeClr val="tx1"/>
            </a:solidFill>
          </p:spPr>
          <p:txBody>
            <a:bodyPr wrap="square">
              <a:spAutoFit/>
            </a:bodyPr>
            <a:lstStyle/>
            <a:p>
              <a:pPr algn="ctr"/>
              <a:r>
                <a:rPr lang="en-US" altLang="en-US" sz="2400" i="1" dirty="0">
                  <a:solidFill>
                    <a:srgbClr val="008000"/>
                  </a:solidFill>
                </a:rPr>
                <a:t>w</a:t>
              </a:r>
              <a:endParaRPr lang="en-CA" sz="2400" i="1" dirty="0">
                <a:solidFill>
                  <a:srgbClr val="008000"/>
                </a:solidFill>
              </a:endParaRPr>
            </a:p>
          </p:txBody>
        </p:sp>
        <p:sp>
          <p:nvSpPr>
            <p:cNvPr id="11" name="Rectangle 10"/>
            <p:cNvSpPr/>
            <p:nvPr/>
          </p:nvSpPr>
          <p:spPr>
            <a:xfrm>
              <a:off x="761999" y="4415135"/>
              <a:ext cx="533401" cy="461665"/>
            </a:xfrm>
            <a:prstGeom prst="rect">
              <a:avLst/>
            </a:prstGeom>
            <a:solidFill>
              <a:schemeClr val="tx1"/>
            </a:solidFill>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grpSp>
        <p:nvGrpSpPr>
          <p:cNvPr id="9" name="Group 8">
            <a:extLst>
              <a:ext uri="{FF2B5EF4-FFF2-40B4-BE49-F238E27FC236}">
                <a16:creationId xmlns:a16="http://schemas.microsoft.com/office/drawing/2014/main" id="{2237D81A-268C-4F83-A57F-22D52575E135}"/>
              </a:ext>
            </a:extLst>
          </p:cNvPr>
          <p:cNvGrpSpPr/>
          <p:nvPr/>
        </p:nvGrpSpPr>
        <p:grpSpPr>
          <a:xfrm>
            <a:off x="304800" y="2514600"/>
            <a:ext cx="8138160" cy="744065"/>
            <a:chOff x="304800" y="4716780"/>
            <a:chExt cx="8138160" cy="744065"/>
          </a:xfrm>
        </p:grpSpPr>
        <p:sp>
          <p:nvSpPr>
            <p:cNvPr id="12" name="Rectangle 11">
              <a:extLst>
                <a:ext uri="{FF2B5EF4-FFF2-40B4-BE49-F238E27FC236}">
                  <a16:creationId xmlns:a16="http://schemas.microsoft.com/office/drawing/2014/main" id="{F2BB95C7-548C-4C2B-A929-A093FEF9EFAF}"/>
                </a:ext>
              </a:extLst>
            </p:cNvPr>
            <p:cNvSpPr/>
            <p:nvPr/>
          </p:nvSpPr>
          <p:spPr>
            <a:xfrm>
              <a:off x="304800" y="4820765"/>
              <a:ext cx="8138160" cy="640080"/>
            </a:xfrm>
            <a:prstGeom prst="rect">
              <a:avLst/>
            </a:prstGeom>
            <a:solidFill>
              <a:schemeClr val="tx1"/>
            </a:solidFill>
            <a:ln>
              <a:noFill/>
            </a:ln>
          </p:spPr>
          <p:txBody>
            <a:bodyPr wrap="square" rtlCol="0" anchor="ctr">
              <a:spAutoFit/>
            </a:bodyPr>
            <a:lstStyle/>
            <a:p>
              <a:pPr algn="l"/>
              <a:endParaRPr lang="en-CA" sz="2400" dirty="0"/>
            </a:p>
          </p:txBody>
        </p:sp>
        <p:pic>
          <p:nvPicPr>
            <p:cNvPr id="13" name="Picture 2" descr="Thinking of Consciousness as Waves – Magnus Vinding">
              <a:extLst>
                <a:ext uri="{FF2B5EF4-FFF2-40B4-BE49-F238E27FC236}">
                  <a16:creationId xmlns:a16="http://schemas.microsoft.com/office/drawing/2014/main" id="{64600997-EDB6-4A31-B831-E902F5F5816E}"/>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1481" t="74919" r="11111" b="2860"/>
            <a:stretch/>
          </p:blipFill>
          <p:spPr bwMode="auto">
            <a:xfrm>
              <a:off x="4221480" y="4716780"/>
              <a:ext cx="304800" cy="685799"/>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7911CB2E-C42C-41B2-8AB5-EFF455C77F04}"/>
                </a:ext>
              </a:extLst>
            </p:cNvPr>
            <p:cNvSpPr/>
            <p:nvPr/>
          </p:nvSpPr>
          <p:spPr>
            <a:xfrm>
              <a:off x="4221480" y="4893310"/>
              <a:ext cx="350520" cy="91440"/>
            </a:xfrm>
            <a:prstGeom prst="rect">
              <a:avLst/>
            </a:prstGeom>
            <a:solidFill>
              <a:schemeClr val="tx1"/>
            </a:solidFill>
            <a:ln>
              <a:noFill/>
            </a:ln>
          </p:spPr>
          <p:txBody>
            <a:bodyPr wrap="square" rtlCol="0" anchor="ctr">
              <a:spAutoFit/>
            </a:bodyPr>
            <a:lstStyle/>
            <a:p>
              <a:pPr algn="l"/>
              <a:endParaRPr lang="en-CA" sz="2400" dirty="0"/>
            </a:p>
          </p:txBody>
        </p:sp>
        <p:pic>
          <p:nvPicPr>
            <p:cNvPr id="15" name="Picture 2" descr="Thinking of Consciousness as Waves – Magnus Vinding">
              <a:extLst>
                <a:ext uri="{FF2B5EF4-FFF2-40B4-BE49-F238E27FC236}">
                  <a16:creationId xmlns:a16="http://schemas.microsoft.com/office/drawing/2014/main" id="{72AA1FBA-04D7-41FF-A1AA-909A7F12F66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78260" r="3704" b="-482"/>
            <a:stretch/>
          </p:blipFill>
          <p:spPr bwMode="auto">
            <a:xfrm>
              <a:off x="304800" y="4883407"/>
              <a:ext cx="3962400" cy="3048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Thinking of Consciousness as Waves – Magnus Vinding">
              <a:extLst>
                <a:ext uri="{FF2B5EF4-FFF2-40B4-BE49-F238E27FC236}">
                  <a16:creationId xmlns:a16="http://schemas.microsoft.com/office/drawing/2014/main" id="{126CA1B1-FD4D-4B36-B57B-85604B89250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78260" r="3704" b="-482"/>
            <a:stretch/>
          </p:blipFill>
          <p:spPr bwMode="auto">
            <a:xfrm flipH="1">
              <a:off x="4480560" y="4875787"/>
              <a:ext cx="3962400" cy="3048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49043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additive="base">
                                        <p:cTn id="7"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3" name="Group 2"/>
          <p:cNvGrpSpPr/>
          <p:nvPr/>
        </p:nvGrpSpPr>
        <p:grpSpPr>
          <a:xfrm>
            <a:off x="761999" y="2971800"/>
            <a:ext cx="6934201" cy="3739031"/>
            <a:chOff x="761999" y="2819400"/>
            <a:chExt cx="6934201" cy="3739031"/>
          </a:xfrm>
        </p:grpSpPr>
        <p:pic>
          <p:nvPicPr>
            <p:cNvPr id="260098" name="Picture 2"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819400"/>
              <a:ext cx="6934200" cy="373903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4114800" y="6096000"/>
              <a:ext cx="685800" cy="461665"/>
            </a:xfrm>
            <a:prstGeom prst="rect">
              <a:avLst/>
            </a:prstGeom>
            <a:solidFill>
              <a:schemeClr val="tx1"/>
            </a:solidFill>
          </p:spPr>
          <p:txBody>
            <a:bodyPr wrap="square">
              <a:spAutoFit/>
            </a:bodyPr>
            <a:lstStyle/>
            <a:p>
              <a:pPr algn="ctr"/>
              <a:r>
                <a:rPr lang="en-US" altLang="en-US" sz="2400" i="1" dirty="0">
                  <a:solidFill>
                    <a:srgbClr val="008000"/>
                  </a:solidFill>
                </a:rPr>
                <a:t>w</a:t>
              </a:r>
              <a:endParaRPr lang="en-CA" sz="2400" i="1" dirty="0">
                <a:solidFill>
                  <a:srgbClr val="008000"/>
                </a:solidFill>
              </a:endParaRPr>
            </a:p>
          </p:txBody>
        </p:sp>
        <p:sp>
          <p:nvSpPr>
            <p:cNvPr id="11" name="Rectangle 10"/>
            <p:cNvSpPr/>
            <p:nvPr/>
          </p:nvSpPr>
          <p:spPr>
            <a:xfrm>
              <a:off x="761999" y="4415135"/>
              <a:ext cx="533401" cy="461665"/>
            </a:xfrm>
            <a:prstGeom prst="rect">
              <a:avLst/>
            </a:prstGeom>
            <a:solidFill>
              <a:schemeClr val="tx1"/>
            </a:solidFill>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grpSp>
        <p:nvGrpSpPr>
          <p:cNvPr id="9" name="Group 8">
            <a:extLst>
              <a:ext uri="{FF2B5EF4-FFF2-40B4-BE49-F238E27FC236}">
                <a16:creationId xmlns:a16="http://schemas.microsoft.com/office/drawing/2014/main" id="{2237D81A-268C-4F83-A57F-22D52575E135}"/>
              </a:ext>
            </a:extLst>
          </p:cNvPr>
          <p:cNvGrpSpPr/>
          <p:nvPr/>
        </p:nvGrpSpPr>
        <p:grpSpPr>
          <a:xfrm>
            <a:off x="304800" y="2514600"/>
            <a:ext cx="8138160" cy="744065"/>
            <a:chOff x="304800" y="4716780"/>
            <a:chExt cx="8138160" cy="744065"/>
          </a:xfrm>
        </p:grpSpPr>
        <p:sp>
          <p:nvSpPr>
            <p:cNvPr id="12" name="Rectangle 11">
              <a:extLst>
                <a:ext uri="{FF2B5EF4-FFF2-40B4-BE49-F238E27FC236}">
                  <a16:creationId xmlns:a16="http://schemas.microsoft.com/office/drawing/2014/main" id="{F2BB95C7-548C-4C2B-A929-A093FEF9EFAF}"/>
                </a:ext>
              </a:extLst>
            </p:cNvPr>
            <p:cNvSpPr/>
            <p:nvPr/>
          </p:nvSpPr>
          <p:spPr>
            <a:xfrm>
              <a:off x="304800" y="4820765"/>
              <a:ext cx="8138160" cy="640080"/>
            </a:xfrm>
            <a:prstGeom prst="rect">
              <a:avLst/>
            </a:prstGeom>
            <a:solidFill>
              <a:schemeClr val="tx1"/>
            </a:solidFill>
            <a:ln>
              <a:noFill/>
            </a:ln>
          </p:spPr>
          <p:txBody>
            <a:bodyPr wrap="square" rtlCol="0" anchor="ctr">
              <a:spAutoFit/>
            </a:bodyPr>
            <a:lstStyle/>
            <a:p>
              <a:pPr algn="l"/>
              <a:endParaRPr lang="en-CA" sz="2400" dirty="0"/>
            </a:p>
          </p:txBody>
        </p:sp>
        <p:pic>
          <p:nvPicPr>
            <p:cNvPr id="13" name="Picture 2" descr="Thinking of Consciousness as Waves – Magnus Vinding">
              <a:extLst>
                <a:ext uri="{FF2B5EF4-FFF2-40B4-BE49-F238E27FC236}">
                  <a16:creationId xmlns:a16="http://schemas.microsoft.com/office/drawing/2014/main" id="{64600997-EDB6-4A31-B831-E902F5F5816E}"/>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81481" t="74919" r="11111" b="2860"/>
            <a:stretch/>
          </p:blipFill>
          <p:spPr bwMode="auto">
            <a:xfrm>
              <a:off x="4221480" y="4716780"/>
              <a:ext cx="304800" cy="685799"/>
            </a:xfrm>
            <a:prstGeom prst="rect">
              <a:avLst/>
            </a:prstGeom>
            <a:noFill/>
            <a:extLst>
              <a:ext uri="{909E8E84-426E-40DD-AFC4-6F175D3DCCD1}">
                <a14:hiddenFill xmlns:a14="http://schemas.microsoft.com/office/drawing/2010/main">
                  <a:solidFill>
                    <a:srgbClr val="FFFFFF"/>
                  </a:solidFill>
                </a14:hiddenFill>
              </a:ext>
            </a:extLst>
          </p:spPr>
        </p:pic>
        <p:sp>
          <p:nvSpPr>
            <p:cNvPr id="14" name="Rectangle 13">
              <a:extLst>
                <a:ext uri="{FF2B5EF4-FFF2-40B4-BE49-F238E27FC236}">
                  <a16:creationId xmlns:a16="http://schemas.microsoft.com/office/drawing/2014/main" id="{7911CB2E-C42C-41B2-8AB5-EFF455C77F04}"/>
                </a:ext>
              </a:extLst>
            </p:cNvPr>
            <p:cNvSpPr/>
            <p:nvPr/>
          </p:nvSpPr>
          <p:spPr>
            <a:xfrm>
              <a:off x="4221480" y="4893310"/>
              <a:ext cx="350520" cy="91440"/>
            </a:xfrm>
            <a:prstGeom prst="rect">
              <a:avLst/>
            </a:prstGeom>
            <a:solidFill>
              <a:schemeClr val="tx1"/>
            </a:solidFill>
            <a:ln>
              <a:noFill/>
            </a:ln>
          </p:spPr>
          <p:txBody>
            <a:bodyPr wrap="square" rtlCol="0" anchor="ctr">
              <a:spAutoFit/>
            </a:bodyPr>
            <a:lstStyle/>
            <a:p>
              <a:pPr algn="l"/>
              <a:endParaRPr lang="en-CA" sz="2400" dirty="0"/>
            </a:p>
          </p:txBody>
        </p:sp>
        <p:pic>
          <p:nvPicPr>
            <p:cNvPr id="15" name="Picture 2" descr="Thinking of Consciousness as Waves – Magnus Vinding">
              <a:extLst>
                <a:ext uri="{FF2B5EF4-FFF2-40B4-BE49-F238E27FC236}">
                  <a16:creationId xmlns:a16="http://schemas.microsoft.com/office/drawing/2014/main" id="{72AA1FBA-04D7-41FF-A1AA-909A7F12F660}"/>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78260" r="3704" b="-482"/>
            <a:stretch/>
          </p:blipFill>
          <p:spPr bwMode="auto">
            <a:xfrm>
              <a:off x="304800" y="4883407"/>
              <a:ext cx="3962400" cy="304800"/>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2" descr="Thinking of Consciousness as Waves – Magnus Vinding">
              <a:extLst>
                <a:ext uri="{FF2B5EF4-FFF2-40B4-BE49-F238E27FC236}">
                  <a16:creationId xmlns:a16="http://schemas.microsoft.com/office/drawing/2014/main" id="{126CA1B1-FD4D-4B36-B57B-85604B89250A}"/>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t="78260" r="3704" b="-482"/>
            <a:stretch/>
          </p:blipFill>
          <p:spPr bwMode="auto">
            <a:xfrm flipH="1">
              <a:off x="4480560" y="4875787"/>
              <a:ext cx="3962400" cy="304800"/>
            </a:xfrm>
            <a:prstGeom prst="rect">
              <a:avLst/>
            </a:prstGeom>
            <a:noFill/>
            <a:extLst>
              <a:ext uri="{909E8E84-426E-40DD-AFC4-6F175D3DCCD1}">
                <a14:hiddenFill xmlns:a14="http://schemas.microsoft.com/office/drawing/2010/main">
                  <a:solidFill>
                    <a:srgbClr val="FFFFFF"/>
                  </a:solidFill>
                </a14:hiddenFill>
              </a:ext>
            </a:extLst>
          </p:spPr>
        </p:pic>
      </p:grpSp>
      <p:sp>
        <p:nvSpPr>
          <p:cNvPr id="17" name="Rectangle 16">
            <a:extLst>
              <a:ext uri="{FF2B5EF4-FFF2-40B4-BE49-F238E27FC236}">
                <a16:creationId xmlns:a16="http://schemas.microsoft.com/office/drawing/2014/main" id="{8A5DCFE6-E360-4E8D-AA62-8BEB6A733508}"/>
              </a:ext>
            </a:extLst>
          </p:cNvPr>
          <p:cNvSpPr/>
          <p:nvPr/>
        </p:nvSpPr>
        <p:spPr>
          <a:xfrm>
            <a:off x="4308111" y="1833421"/>
            <a:ext cx="5238032" cy="830997"/>
          </a:xfrm>
          <a:prstGeom prst="rect">
            <a:avLst/>
          </a:prstGeom>
        </p:spPr>
        <p:txBody>
          <a:bodyPr wrap="square">
            <a:spAutoFit/>
          </a:bodyPr>
          <a:lstStyle/>
          <a:p>
            <a:pPr>
              <a:spcAft>
                <a:spcPts val="0"/>
              </a:spcAft>
            </a:pPr>
            <a:r>
              <a:rPr lang="en-US" sz="2400" dirty="0"/>
              <a:t>But when the data has an underling pattern, this seems to not t be the case</a:t>
            </a:r>
            <a:endParaRPr lang="en-US" sz="2400" dirty="0">
              <a:sym typeface="Symbol" panose="05050102010706020507" pitchFamily="18" charset="2"/>
            </a:endParaRPr>
          </a:p>
        </p:txBody>
      </p:sp>
      <p:pic>
        <p:nvPicPr>
          <p:cNvPr id="11266" name="Picture 2" descr="Kitty Cat Faces Pattern Bandana | Zazzle.com">
            <a:extLst>
              <a:ext uri="{FF2B5EF4-FFF2-40B4-BE49-F238E27FC236}">
                <a16:creationId xmlns:a16="http://schemas.microsoft.com/office/drawing/2014/main" id="{903E0ED6-79BC-4D78-B240-C656B16DD75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5290" y="58602"/>
            <a:ext cx="4272822" cy="427282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095388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0-#ppt_w/2"/>
                                          </p:val>
                                        </p:tav>
                                        <p:tav tm="100000">
                                          <p:val>
                                            <p:strVal val="#ppt_x"/>
                                          </p:val>
                                        </p:tav>
                                      </p:tavLst>
                                    </p:anim>
                                    <p:anim calcmode="lin" valueType="num">
                                      <p:cBhvr additive="base">
                                        <p:cTn id="8" dur="500" fill="hold"/>
                                        <p:tgtEl>
                                          <p:spTgt spid="17"/>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1266"/>
                                        </p:tgtEl>
                                        <p:attrNameLst>
                                          <p:attrName>style.visibility</p:attrName>
                                        </p:attrNameLst>
                                      </p:cBhvr>
                                      <p:to>
                                        <p:strVal val="visible"/>
                                      </p:to>
                                    </p:set>
                                    <p:anim calcmode="lin" valueType="num">
                                      <p:cBhvr additive="base">
                                        <p:cTn id="11" dur="500" fill="hold"/>
                                        <p:tgtEl>
                                          <p:spTgt spid="11266"/>
                                        </p:tgtEl>
                                        <p:attrNameLst>
                                          <p:attrName>ppt_x</p:attrName>
                                        </p:attrNameLst>
                                      </p:cBhvr>
                                      <p:tavLst>
                                        <p:tav tm="0">
                                          <p:val>
                                            <p:strVal val="0-#ppt_w/2"/>
                                          </p:val>
                                        </p:tav>
                                        <p:tav tm="100000">
                                          <p:val>
                                            <p:strVal val="#ppt_x"/>
                                          </p:val>
                                        </p:tav>
                                      </p:tavLst>
                                    </p:anim>
                                    <p:anim calcmode="lin" valueType="num">
                                      <p:cBhvr additive="base">
                                        <p:cTn id="12" dur="500" fill="hold"/>
                                        <p:tgtEl>
                                          <p:spTgt spid="112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8168" y="503943"/>
            <a:ext cx="9601200" cy="428625"/>
          </a:xfrm>
        </p:spPr>
        <p:txBody>
          <a:bodyPr/>
          <a:lstStyle/>
          <a:p>
            <a:pPr marL="114300" lvl="1" indent="0" eaLnBrk="1" hangingPunct="1">
              <a:buNone/>
              <a:defRPr/>
            </a:pPr>
            <a:r>
              <a:rPr lang="en-US" sz="2400" dirty="0">
                <a:solidFill>
                  <a:schemeClr val="tx2"/>
                </a:solidFill>
                <a:ea typeface="+mn-ea"/>
                <a:cs typeface="+mn-cs"/>
              </a:rPr>
              <a:t>Computer vision </a:t>
            </a:r>
            <a:r>
              <a:rPr lang="en-US" sz="2400" dirty="0">
                <a:ea typeface="+mn-ea"/>
                <a:cs typeface="+mn-cs"/>
              </a:rPr>
              <a:t>can now label a picture better than humans.</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26</a:t>
            </a:fld>
            <a:endParaRPr lang="tr-TR" altLang="en-US" sz="1400"/>
          </a:p>
        </p:txBody>
      </p:sp>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2" name="Group 1"/>
          <p:cNvGrpSpPr/>
          <p:nvPr/>
        </p:nvGrpSpPr>
        <p:grpSpPr>
          <a:xfrm>
            <a:off x="685800" y="990600"/>
            <a:ext cx="7125883" cy="2111169"/>
            <a:chOff x="685800" y="990600"/>
            <a:chExt cx="7125883" cy="2111169"/>
          </a:xfrm>
        </p:grpSpPr>
        <p:pic>
          <p:nvPicPr>
            <p:cNvPr id="3080" name="Picture 8" descr="Image result for computer vision"/>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685800" y="990600"/>
              <a:ext cx="3750733" cy="2111169"/>
            </a:xfrm>
            <a:prstGeom prst="rect">
              <a:avLst/>
            </a:prstGeom>
            <a:noFill/>
            <a:extLst>
              <a:ext uri="{909E8E84-426E-40DD-AFC4-6F175D3DCCD1}">
                <a14:hiddenFill xmlns:a14="http://schemas.microsoft.com/office/drawing/2010/main">
                  <a:solidFill>
                    <a:srgbClr val="FFFFFF"/>
                  </a:solidFill>
                </a14:hiddenFill>
              </a:ext>
            </a:extLst>
          </p:spPr>
        </p:pic>
        <p:pic>
          <p:nvPicPr>
            <p:cNvPr id="7170" name="Picture 2" descr="Image result for machine learning tumor dete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72760" y="993879"/>
              <a:ext cx="3138923" cy="2107890"/>
            </a:xfrm>
            <a:prstGeom prst="rect">
              <a:avLst/>
            </a:prstGeom>
            <a:noFill/>
            <a:extLst>
              <a:ext uri="{909E8E84-426E-40DD-AFC4-6F175D3DCCD1}">
                <a14:hiddenFill xmlns:a14="http://schemas.microsoft.com/office/drawing/2010/main">
                  <a:solidFill>
                    <a:srgbClr val="FFFFFF"/>
                  </a:solidFill>
                </a14:hiddenFill>
              </a:ext>
            </a:extLst>
          </p:spPr>
        </p:pic>
      </p:grpSp>
      <p:sp>
        <p:nvSpPr>
          <p:cNvPr id="9" name="Content Placeholder 2"/>
          <p:cNvSpPr txBox="1">
            <a:spLocks/>
          </p:cNvSpPr>
          <p:nvPr/>
        </p:nvSpPr>
        <p:spPr bwMode="auto">
          <a:xfrm>
            <a:off x="76200" y="3352800"/>
            <a:ext cx="8991600" cy="14620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0" indent="0" eaLnBrk="1" hangingPunct="1"/>
            <a:r>
              <a:rPr lang="tr-TR" altLang="en-US" sz="2400" kern="0" dirty="0">
                <a:solidFill>
                  <a:srgbClr val="FF0000"/>
                </a:solidFill>
                <a:effectLst/>
                <a:latin typeface="Times New Roman" panose="02020603050405020304" pitchFamily="18" charset="0"/>
                <a:cs typeface="Times New Roman" panose="02020603050405020304" pitchFamily="18" charset="0"/>
              </a:rPr>
              <a:t>Unsupervised Learning</a:t>
            </a:r>
            <a:r>
              <a:rPr lang="en-CA" altLang="en-US" sz="2400" kern="0" dirty="0">
                <a:solidFill>
                  <a:srgbClr val="FF0000"/>
                </a:solidFill>
                <a:effectLst/>
                <a:latin typeface="Times New Roman" panose="02020603050405020304" pitchFamily="18" charset="0"/>
                <a:cs typeface="Times New Roman" panose="02020603050405020304" pitchFamily="18" charset="0"/>
              </a:rPr>
              <a:t>: Finding pattern in data still too hard</a:t>
            </a:r>
          </a:p>
          <a:p>
            <a:pPr marL="973138" lvl="2" indent="-457200" eaLnBrk="1" hangingPunct="1">
              <a:buFont typeface="Arial" panose="020B0604020202020204" pitchFamily="34" charset="0"/>
              <a:buChar char="•"/>
            </a:pPr>
            <a:r>
              <a:rPr lang="en-CA" altLang="en-US" sz="2400" kern="0" dirty="0" err="1">
                <a:solidFill>
                  <a:srgbClr val="FF0000"/>
                </a:solidFill>
                <a:latin typeface="Times New Roman" panose="02020603050405020304" pitchFamily="18" charset="0"/>
                <a:cs typeface="Times New Roman" panose="02020603050405020304" pitchFamily="18" charset="0"/>
              </a:rPr>
              <a:t>Eg</a:t>
            </a:r>
            <a:r>
              <a:rPr lang="en-CA" altLang="en-US" sz="2400" kern="0" dirty="0">
                <a:solidFill>
                  <a:srgbClr val="FF0000"/>
                </a:solidFill>
                <a:latin typeface="Times New Roman" panose="02020603050405020304" pitchFamily="18" charset="0"/>
                <a:cs typeface="Times New Roman" panose="02020603050405020304" pitchFamily="18" charset="0"/>
              </a:rPr>
              <a:t>. An alien walks the world and discovers the concept of cars and stop signs even though she doesn’t know what they are.</a:t>
            </a:r>
            <a:endParaRPr lang="tr-TR" altLang="en-US" sz="2400" kern="0" dirty="0">
              <a:solidFill>
                <a:srgbClr val="FF0000"/>
              </a:solidFill>
              <a:latin typeface="Times New Roman" panose="02020603050405020304" pitchFamily="18" charset="0"/>
              <a:cs typeface="Times New Roman" panose="02020603050405020304" pitchFamily="18" charset="0"/>
            </a:endParaRPr>
          </a:p>
        </p:txBody>
      </p:sp>
      <p:grpSp>
        <p:nvGrpSpPr>
          <p:cNvPr id="10" name="Group 9"/>
          <p:cNvGrpSpPr/>
          <p:nvPr/>
        </p:nvGrpSpPr>
        <p:grpSpPr>
          <a:xfrm>
            <a:off x="1066800" y="4648200"/>
            <a:ext cx="6172200" cy="2105026"/>
            <a:chOff x="155575" y="3770308"/>
            <a:chExt cx="8420214" cy="2982918"/>
          </a:xfrm>
        </p:grpSpPr>
        <p:pic>
          <p:nvPicPr>
            <p:cNvPr id="11" name="Picture 2"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237241" y="3770308"/>
              <a:ext cx="5338548" cy="2982917"/>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10" descr="Image result for cars stop sig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5575" y="3781704"/>
              <a:ext cx="4568825" cy="2971522"/>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41509738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additive="base">
                                        <p:cTn id="17"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 calcmode="lin" valueType="num">
                                      <p:cBhvr additive="base">
                                        <p:cTn id="21"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1" end="1"/>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ppt_x"/>
                                          </p:val>
                                        </p:tav>
                                        <p:tav tm="100000">
                                          <p:val>
                                            <p:strVal val="#ppt_x"/>
                                          </p:val>
                                        </p:tav>
                                      </p:tavLst>
                                    </p:anim>
                                    <p:anim calcmode="lin" valueType="num">
                                      <p:cBhvr additive="base">
                                        <p:cTn id="26"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 name="Rectangle 6"/>
          <p:cNvSpPr/>
          <p:nvPr/>
        </p:nvSpPr>
        <p:spPr>
          <a:xfrm>
            <a:off x="228600" y="609600"/>
            <a:ext cx="9048032" cy="1569660"/>
          </a:xfrm>
          <a:prstGeom prst="rect">
            <a:avLst/>
          </a:prstGeom>
        </p:spPr>
        <p:txBody>
          <a:bodyPr wrap="square">
            <a:spAutoFit/>
          </a:bodyPr>
          <a:lstStyle/>
          <a:p>
            <a:pPr>
              <a:spcAft>
                <a:spcPts val="0"/>
              </a:spcAft>
            </a:pPr>
            <a:r>
              <a:rPr lang="en-US" sz="2400" dirty="0">
                <a:solidFill>
                  <a:schemeClr val="tx2"/>
                </a:solidFill>
              </a:rPr>
              <a:t>Local Minimum</a:t>
            </a:r>
          </a:p>
          <a:p>
            <a:pPr marL="914400" lvl="1" indent="-457200">
              <a:spcAft>
                <a:spcPts val="0"/>
              </a:spcAft>
              <a:buFont typeface="Arial" panose="020B0604020202020204" pitchFamily="34" charset="0"/>
              <a:buChar char="•"/>
            </a:pPr>
            <a:r>
              <a:rPr lang="en-US" sz="2400" dirty="0">
                <a:solidFill>
                  <a:srgbClr val="FF0000"/>
                </a:solidFill>
                <a:sym typeface="Symbol" panose="05050102010706020507" pitchFamily="18" charset="2"/>
              </a:rPr>
              <a:t>C</a:t>
            </a:r>
            <a:r>
              <a:rPr lang="en-US" sz="2400" dirty="0">
                <a:sym typeface="Symbol" panose="05050102010706020507" pitchFamily="18" charset="2"/>
              </a:rPr>
              <a:t> has minimum error.</a:t>
            </a:r>
          </a:p>
          <a:p>
            <a:pPr marL="914400" lvl="1" indent="-457200">
              <a:spcAft>
                <a:spcPts val="0"/>
              </a:spcAft>
              <a:buFont typeface="Arial" panose="020B0604020202020204" pitchFamily="34" charset="0"/>
              <a:buChar char="•"/>
            </a:pPr>
            <a:r>
              <a:rPr lang="en-US" sz="2400" dirty="0">
                <a:solidFill>
                  <a:srgbClr val="FF0000"/>
                </a:solidFill>
                <a:sym typeface="Symbol" panose="05050102010706020507" pitchFamily="18" charset="2"/>
              </a:rPr>
              <a:t>B</a:t>
            </a:r>
            <a:r>
              <a:rPr lang="en-US" sz="2400" dirty="0">
                <a:sym typeface="Symbol" panose="05050102010706020507" pitchFamily="18" charset="2"/>
              </a:rPr>
              <a:t> might be better because its wide basin </a:t>
            </a:r>
            <a:br>
              <a:rPr lang="en-US" sz="2400" dirty="0">
                <a:sym typeface="Symbol" panose="05050102010706020507" pitchFamily="18" charset="2"/>
              </a:rPr>
            </a:br>
            <a:r>
              <a:rPr lang="en-US" sz="2400" dirty="0">
                <a:sym typeface="Symbol" panose="05050102010706020507" pitchFamily="18" charset="2"/>
              </a:rPr>
              <a:t>might mean it is more robust to changes in the input.</a:t>
            </a:r>
          </a:p>
        </p:txBody>
      </p:sp>
      <p:grpSp>
        <p:nvGrpSpPr>
          <p:cNvPr id="3" name="Group 2"/>
          <p:cNvGrpSpPr/>
          <p:nvPr/>
        </p:nvGrpSpPr>
        <p:grpSpPr>
          <a:xfrm>
            <a:off x="761999" y="2971800"/>
            <a:ext cx="6934201" cy="3739031"/>
            <a:chOff x="761999" y="2819400"/>
            <a:chExt cx="6934201" cy="3739031"/>
          </a:xfrm>
        </p:grpSpPr>
        <p:pic>
          <p:nvPicPr>
            <p:cNvPr id="260098" name="Picture 2"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762000" y="2819400"/>
              <a:ext cx="6934200" cy="3739031"/>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4114800" y="6096000"/>
              <a:ext cx="685800" cy="461665"/>
            </a:xfrm>
            <a:prstGeom prst="rect">
              <a:avLst/>
            </a:prstGeom>
            <a:solidFill>
              <a:schemeClr val="tx1"/>
            </a:solidFill>
          </p:spPr>
          <p:txBody>
            <a:bodyPr wrap="square">
              <a:spAutoFit/>
            </a:bodyPr>
            <a:lstStyle/>
            <a:p>
              <a:pPr algn="ctr"/>
              <a:r>
                <a:rPr lang="en-US" altLang="en-US" sz="2400" i="1" dirty="0">
                  <a:solidFill>
                    <a:srgbClr val="008000"/>
                  </a:solidFill>
                </a:rPr>
                <a:t>w</a:t>
              </a:r>
              <a:endParaRPr lang="en-CA" sz="2400" i="1" dirty="0">
                <a:solidFill>
                  <a:srgbClr val="008000"/>
                </a:solidFill>
              </a:endParaRPr>
            </a:p>
          </p:txBody>
        </p:sp>
        <p:sp>
          <p:nvSpPr>
            <p:cNvPr id="11" name="Rectangle 10"/>
            <p:cNvSpPr/>
            <p:nvPr/>
          </p:nvSpPr>
          <p:spPr>
            <a:xfrm>
              <a:off x="761999" y="4415135"/>
              <a:ext cx="533401" cy="461665"/>
            </a:xfrm>
            <a:prstGeom prst="rect">
              <a:avLst/>
            </a:prstGeom>
            <a:solidFill>
              <a:schemeClr val="tx1"/>
            </a:solidFill>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spTree>
    <p:extLst>
      <p:ext uri="{BB962C8B-B14F-4D97-AF65-F5344CB8AC3E}">
        <p14:creationId xmlns:p14="http://schemas.microsoft.com/office/powerpoint/2010/main" val="4251942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xEl>
                                              <p:pRg st="1" end="1"/>
                                            </p:txEl>
                                          </p:spTgt>
                                        </p:tgtEl>
                                        <p:attrNameLst>
                                          <p:attrName>style.visibility</p:attrName>
                                        </p:attrNameLst>
                                      </p:cBhvr>
                                      <p:to>
                                        <p:strVal val="visible"/>
                                      </p:to>
                                    </p:set>
                                    <p:anim calcmode="lin" valueType="num">
                                      <p:cBhvr additive="base">
                                        <p:cTn id="7"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xEl>
                                              <p:pRg st="2" end="2"/>
                                            </p:txEl>
                                          </p:spTgt>
                                        </p:tgtEl>
                                        <p:attrNameLst>
                                          <p:attrName>style.visibility</p:attrName>
                                        </p:attrNameLst>
                                      </p:cBhvr>
                                      <p:to>
                                        <p:strVal val="visible"/>
                                      </p:to>
                                    </p:set>
                                    <p:anim calcmode="lin" valueType="num">
                                      <p:cBhvr additive="base">
                                        <p:cTn id="13"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pic>
        <p:nvPicPr>
          <p:cNvPr id="3080" name="Picture 8" descr="Image result for momentum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200" y="3720044"/>
            <a:ext cx="7162800" cy="2909356"/>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p:cNvSpPr/>
          <p:nvPr/>
        </p:nvSpPr>
        <p:spPr>
          <a:xfrm>
            <a:off x="228600" y="609600"/>
            <a:ext cx="9048032" cy="3046988"/>
          </a:xfrm>
          <a:prstGeom prst="rect">
            <a:avLst/>
          </a:prstGeom>
        </p:spPr>
        <p:txBody>
          <a:bodyPr wrap="square">
            <a:spAutoFit/>
          </a:bodyPr>
          <a:lstStyle/>
          <a:p>
            <a:pPr>
              <a:spcAft>
                <a:spcPts val="0"/>
              </a:spcAft>
            </a:pPr>
            <a:r>
              <a:rPr lang="en-US" sz="2400" dirty="0">
                <a:solidFill>
                  <a:schemeClr val="tx2"/>
                </a:solidFill>
              </a:rPr>
              <a:t>Momentum</a:t>
            </a:r>
          </a:p>
          <a:p>
            <a:pPr marL="914400" lvl="1" indent="-457200">
              <a:spcAft>
                <a:spcPts val="0"/>
              </a:spcAft>
              <a:buFont typeface="Arial" panose="020B0604020202020204" pitchFamily="34" charset="0"/>
              <a:buChar char="•"/>
            </a:pPr>
            <a:r>
              <a:rPr lang="en-US" sz="2400" dirty="0">
                <a:sym typeface="Symbol" panose="05050102010706020507" pitchFamily="18" charset="2"/>
              </a:rPr>
              <a:t>If there is a river bed with steep sides,</a:t>
            </a:r>
          </a:p>
          <a:p>
            <a:pPr lvl="1">
              <a:spcAft>
                <a:spcPts val="0"/>
              </a:spcAft>
            </a:pPr>
            <a:r>
              <a:rPr lang="en-US" sz="2400" dirty="0">
                <a:sym typeface="Symbol" panose="05050102010706020507" pitchFamily="18" charset="2"/>
              </a:rPr>
              <a:t>       then the steepest decent may over shoot the bottom of the bed</a:t>
            </a:r>
          </a:p>
          <a:p>
            <a:pPr lvl="1">
              <a:spcAft>
                <a:spcPts val="0"/>
              </a:spcAft>
            </a:pPr>
            <a:r>
              <a:rPr lang="en-US" sz="2400" dirty="0">
                <a:sym typeface="Symbol" panose="05050102010706020507" pitchFamily="18" charset="2"/>
              </a:rPr>
              <a:t>        and go up the opposite bank.</a:t>
            </a:r>
          </a:p>
          <a:p>
            <a:pPr marL="800100" lvl="1" indent="-342900">
              <a:spcAft>
                <a:spcPts val="0"/>
              </a:spcAft>
              <a:buFont typeface="Arial" panose="020B0604020202020204" pitchFamily="34" charset="0"/>
              <a:buChar char="•"/>
            </a:pPr>
            <a:r>
              <a:rPr lang="en-US" sz="2400" dirty="0">
                <a:sym typeface="Symbol" panose="05050102010706020507" pitchFamily="18" charset="2"/>
              </a:rPr>
              <a:t>Instead, let your velocity accelerate </a:t>
            </a:r>
            <a:br>
              <a:rPr lang="en-US" sz="2400" dirty="0">
                <a:sym typeface="Symbol" panose="05050102010706020507" pitchFamily="18" charset="2"/>
              </a:rPr>
            </a:br>
            <a:r>
              <a:rPr lang="en-US" sz="2400" dirty="0">
                <a:sym typeface="Symbol" panose="05050102010706020507" pitchFamily="18" charset="2"/>
              </a:rPr>
              <a:t>in the direction of steepest descent.</a:t>
            </a:r>
          </a:p>
          <a:p>
            <a:pPr marL="914400" lvl="1" indent="-457200">
              <a:spcAft>
                <a:spcPts val="0"/>
              </a:spcAft>
              <a:buFont typeface="Arial" panose="020B0604020202020204" pitchFamily="34" charset="0"/>
              <a:buChar char="•"/>
            </a:pPr>
            <a:r>
              <a:rPr lang="en-US" sz="2400" dirty="0">
                <a:sym typeface="Symbol" panose="05050102010706020507" pitchFamily="18" charset="2"/>
              </a:rPr>
              <a:t>Back-and-forth effects cancel.</a:t>
            </a:r>
          </a:p>
          <a:p>
            <a:pPr marL="914400" lvl="1" indent="-457200">
              <a:spcAft>
                <a:spcPts val="0"/>
              </a:spcAft>
              <a:buFont typeface="Arial" panose="020B0604020202020204" pitchFamily="34" charset="0"/>
              <a:buChar char="•"/>
            </a:pPr>
            <a:r>
              <a:rPr lang="en-US" sz="2400" dirty="0">
                <a:sym typeface="Symbol" panose="05050102010706020507" pitchFamily="18" charset="2"/>
              </a:rPr>
              <a:t>While building up momentum in the steady direction.</a:t>
            </a:r>
          </a:p>
        </p:txBody>
      </p:sp>
      <p:pic>
        <p:nvPicPr>
          <p:cNvPr id="11274" name="Picture 10" descr="Hill-rolling-ball"/>
          <p:cNvPicPr>
            <a:picLocks noChangeAspect="1" noChangeArrowheads="1" noCrop="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019800" y="4533900"/>
            <a:ext cx="2590800" cy="19431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394890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274"/>
                                        </p:tgtEl>
                                        <p:attrNameLst>
                                          <p:attrName>style.visibility</p:attrName>
                                        </p:attrNameLst>
                                      </p:cBhvr>
                                      <p:to>
                                        <p:strVal val="visible"/>
                                      </p:to>
                                    </p:set>
                                    <p:anim calcmode="lin" valueType="num">
                                      <p:cBhvr additive="base">
                                        <p:cTn id="17" dur="500" fill="hold"/>
                                        <p:tgtEl>
                                          <p:spTgt spid="11274"/>
                                        </p:tgtEl>
                                        <p:attrNameLst>
                                          <p:attrName>ppt_x</p:attrName>
                                        </p:attrNameLst>
                                      </p:cBhvr>
                                      <p:tavLst>
                                        <p:tav tm="0">
                                          <p:val>
                                            <p:strVal val="0-#ppt_w/2"/>
                                          </p:val>
                                        </p:tav>
                                        <p:tav tm="100000">
                                          <p:val>
                                            <p:strVal val="#ppt_x"/>
                                          </p:val>
                                        </p:tav>
                                      </p:tavLst>
                                    </p:anim>
                                    <p:anim calcmode="lin" valueType="num">
                                      <p:cBhvr additive="base">
                                        <p:cTn id="18" dur="500" fill="hold"/>
                                        <p:tgtEl>
                                          <p:spTgt spid="1127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2" end="2"/>
                                            </p:txEl>
                                          </p:spTgt>
                                        </p:tgtEl>
                                        <p:attrNameLst>
                                          <p:attrName>style.visibility</p:attrName>
                                        </p:attrNameLst>
                                      </p:cBhvr>
                                      <p:to>
                                        <p:strVal val="visible"/>
                                      </p:to>
                                    </p:set>
                                    <p:anim calcmode="lin" valueType="num">
                                      <p:cBhvr additive="base">
                                        <p:cTn id="2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080"/>
                                        </p:tgtEl>
                                        <p:attrNameLst>
                                          <p:attrName>style.visibility</p:attrName>
                                        </p:attrNameLst>
                                      </p:cBhvr>
                                      <p:to>
                                        <p:strVal val="visible"/>
                                      </p:to>
                                    </p:set>
                                    <p:anim calcmode="lin" valueType="num">
                                      <p:cBhvr additive="base">
                                        <p:cTn id="27" dur="500" fill="hold"/>
                                        <p:tgtEl>
                                          <p:spTgt spid="3080"/>
                                        </p:tgtEl>
                                        <p:attrNameLst>
                                          <p:attrName>ppt_x</p:attrName>
                                        </p:attrNameLst>
                                      </p:cBhvr>
                                      <p:tavLst>
                                        <p:tav tm="0">
                                          <p:val>
                                            <p:strVal val="0-#ppt_w/2"/>
                                          </p:val>
                                        </p:tav>
                                        <p:tav tm="100000">
                                          <p:val>
                                            <p:strVal val="#ppt_x"/>
                                          </p:val>
                                        </p:tav>
                                      </p:tavLst>
                                    </p:anim>
                                    <p:anim calcmode="lin" valueType="num">
                                      <p:cBhvr additive="base">
                                        <p:cTn id="28" dur="500" fill="hold"/>
                                        <p:tgtEl>
                                          <p:spTgt spid="308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
                                            <p:txEl>
                                              <p:pRg st="3" end="3"/>
                                            </p:txEl>
                                          </p:spTgt>
                                        </p:tgtEl>
                                        <p:attrNameLst>
                                          <p:attrName>style.visibility</p:attrName>
                                        </p:attrNameLst>
                                      </p:cBhvr>
                                      <p:to>
                                        <p:strVal val="visible"/>
                                      </p:to>
                                    </p:set>
                                    <p:anim calcmode="lin" valueType="num">
                                      <p:cBhvr additive="base">
                                        <p:cTn id="3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9">
                                            <p:txEl>
                                              <p:pRg st="4" end="4"/>
                                            </p:txEl>
                                          </p:spTgt>
                                        </p:tgtEl>
                                        <p:attrNameLst>
                                          <p:attrName>style.visibility</p:attrName>
                                        </p:attrNameLst>
                                      </p:cBhvr>
                                      <p:to>
                                        <p:strVal val="visible"/>
                                      </p:to>
                                    </p:set>
                                    <p:anim calcmode="lin" valueType="num">
                                      <p:cBhvr additive="base">
                                        <p:cTn id="3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5" end="5"/>
                                            </p:txEl>
                                          </p:spTgt>
                                        </p:tgtEl>
                                        <p:attrNameLst>
                                          <p:attrName>style.visibility</p:attrName>
                                        </p:attrNameLst>
                                      </p:cBhvr>
                                      <p:to>
                                        <p:strVal val="visible"/>
                                      </p:to>
                                    </p:set>
                                    <p:anim calcmode="lin" valueType="num">
                                      <p:cBhvr additive="base">
                                        <p:cTn id="45"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9">
                                            <p:txEl>
                                              <p:pRg st="6" end="6"/>
                                            </p:txEl>
                                          </p:spTgt>
                                        </p:tgtEl>
                                        <p:attrNameLst>
                                          <p:attrName>style.visibility</p:attrName>
                                        </p:attrNameLst>
                                      </p:cBhvr>
                                      <p:to>
                                        <p:strVal val="visible"/>
                                      </p:to>
                                    </p:set>
                                    <p:anim calcmode="lin" valueType="num">
                                      <p:cBhvr additive="base">
                                        <p:cTn id="51"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9">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mc:AlternateContent xmlns:mc="http://schemas.openxmlformats.org/markup-compatibility/2006" xmlns:a14="http://schemas.microsoft.com/office/drawing/2010/main">
        <mc:Choice Requires="a14">
          <p:sp>
            <p:nvSpPr>
              <p:cNvPr id="8" name="Rectangle 7"/>
              <p:cNvSpPr/>
              <p:nvPr/>
            </p:nvSpPr>
            <p:spPr>
              <a:xfrm>
                <a:off x="228600" y="609600"/>
                <a:ext cx="9048032" cy="2712217"/>
              </a:xfrm>
              <a:prstGeom prst="rect">
                <a:avLst/>
              </a:prstGeom>
            </p:spPr>
            <p:txBody>
              <a:bodyPr wrap="square">
                <a:spAutoFit/>
              </a:bodyPr>
              <a:lstStyle/>
              <a:p>
                <a:pPr>
                  <a:spcAft>
                    <a:spcPts val="0"/>
                  </a:spcAft>
                </a:pPr>
                <a:r>
                  <a:rPr lang="en-US" sz="2400" dirty="0">
                    <a:solidFill>
                      <a:schemeClr val="tx2"/>
                    </a:solidFill>
                  </a:rPr>
                  <a:t>Batches:</a:t>
                </a:r>
                <a:endParaRPr lang="en-US" sz="2400" dirty="0">
                  <a:solidFill>
                    <a:schemeClr val="tx2"/>
                  </a:solidFill>
                  <a:sym typeface="Symbol" panose="05050102010706020507" pitchFamily="18" charset="2"/>
                </a:endParaRPr>
              </a:p>
              <a:p>
                <a:pPr lvl="1">
                  <a:spcAft>
                    <a:spcPts val="0"/>
                  </a:spcAft>
                </a:pPr>
                <a:r>
                  <a:rPr lang="en-US" sz="2400" dirty="0">
                    <a:sym typeface="Symbol" panose="05050102010706020507" pitchFamily="18" charset="2"/>
                  </a:rPr>
                  <a:t>Each step of gradient decent </a:t>
                </a:r>
              </a:p>
              <a:p>
                <a:pPr lvl="2">
                  <a:spcAft>
                    <a:spcPts val="0"/>
                  </a:spcAft>
                </a:pPr>
                <a:r>
                  <a:rPr lang="en-US" sz="2400" dirty="0">
                    <a:sym typeface="Symbol" panose="05050102010706020507" pitchFamily="18" charset="2"/>
                  </a:rPr>
                  <a:t>Needs to decide which direction to head.</a:t>
                </a:r>
              </a:p>
              <a:p>
                <a:pPr lvl="2">
                  <a:spcAft>
                    <a:spcPts val="0"/>
                  </a:spcAft>
                </a:pPr>
                <a:r>
                  <a:rPr lang="en-US" sz="2400" dirty="0">
                    <a:sym typeface="Symbol" panose="05050102010706020507" pitchFamily="18" charset="2"/>
                  </a:rPr>
                  <a:t>This requires computing the gradient </a:t>
                </a:r>
              </a:p>
              <a:p>
                <a:pPr lvl="2">
                  <a:spcAft>
                    <a:spcPts val="0"/>
                  </a:spcAft>
                </a:pPr>
                <a:r>
                  <a:rPr lang="en-US" sz="2400" i="1" dirty="0">
                    <a:solidFill>
                      <a:schemeClr val="accent1"/>
                    </a:solidFill>
                    <a:sym typeface="Symbol" panose="05050102010706020507" pitchFamily="18" charset="2"/>
                  </a:rPr>
                  <a:t>  E(</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r>
                  <a:rPr lang="en-US" sz="2400" i="1" dirty="0">
                    <a:solidFill>
                      <a:schemeClr val="accent1"/>
                    </a:solidFill>
                    <a:sym typeface="Symbol" panose="05050102010706020507" pitchFamily="18" charset="2"/>
                  </a:rPr>
                  <a:t>)</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w1 </a:t>
                </a:r>
                <a:r>
                  <a:rPr lang="en-US" sz="2400" i="1" dirty="0"/>
                  <a:t>,…,</a:t>
                </a:r>
                <a:r>
                  <a:rPr lang="az-Cyrl-AZ" sz="2400" i="1" baseline="30000" dirty="0">
                    <a:solidFill>
                      <a:schemeClr val="accent1"/>
                    </a:solidFill>
                    <a:sym typeface="Symbol" panose="05050102010706020507" pitchFamily="18" charset="2"/>
                  </a:rPr>
                  <a:t> </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err="1">
                    <a:solidFill>
                      <a:srgbClr val="66FF33"/>
                    </a:solidFill>
                  </a:rPr>
                  <a:t>wm</a:t>
                </a:r>
                <a:r>
                  <a:rPr lang="en-CA" sz="2400" i="1" baseline="-25000" dirty="0">
                    <a:solidFill>
                      <a:srgbClr val="66FF33"/>
                    </a:solidFill>
                  </a:rPr>
                  <a:t> </a:t>
                </a:r>
                <a:r>
                  <a:rPr lang="en-US" altLang="en-US" sz="2400" dirty="0">
                    <a:sym typeface="Symbol" panose="05050102010706020507" pitchFamily="18" charset="2"/>
                  </a:rPr>
                  <a:t></a:t>
                </a:r>
                <a:r>
                  <a:rPr lang="en-CA" sz="2400" i="1" dirty="0"/>
                  <a:t> </a:t>
                </a:r>
              </a:p>
              <a:p>
                <a:pPr lvl="2">
                  <a:spcAft>
                    <a:spcPts val="0"/>
                  </a:spcAft>
                </a:pPr>
                <a:r>
                  <a:rPr lang="en-CA" sz="2400" dirty="0"/>
                  <a:t>But the Error </a:t>
                </a:r>
                <a:r>
                  <a:rPr lang="en-US" altLang="en-US" sz="2400"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i="1" dirty="0">
                    <a:solidFill>
                      <a:schemeClr val="accent1"/>
                    </a:solidFill>
                    <a:cs typeface="Times New Roman" panose="02020603050405020304" pitchFamily="18" charset="0"/>
                    <a:sym typeface="Symbol" panose="05050102010706020507" pitchFamily="18" charset="2"/>
                  </a:rPr>
                  <a:t>) </a:t>
                </a:r>
                <a:r>
                  <a:rPr lang="en-US" altLang="en-US" sz="2400" dirty="0">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r>
                          <a:rPr lang="en-CA" altLang="en-US" sz="2400" i="1" dirty="0">
                            <a:latin typeface="Cambria Math" panose="02040503050406030204" pitchFamily="18" charset="0"/>
                            <a:sym typeface="Symbol" panose="05050102010706020507" pitchFamily="18" charset="2"/>
                          </a:rPr>
                          <m:t>=1..</m:t>
                        </m:r>
                        <m:r>
                          <a:rPr lang="en-CA" altLang="en-US" sz="2400" i="1" dirty="0">
                            <a:latin typeface="Cambria Math" panose="02040503050406030204" pitchFamily="18" charset="0"/>
                            <a:sym typeface="Symbol" panose="05050102010706020507" pitchFamily="18" charset="2"/>
                          </a:rPr>
                          <m:t>𝐷</m:t>
                        </m:r>
                      </m:sub>
                      <m:sup/>
                      <m:e>
                        <m:sSub>
                          <m:sSubPr>
                            <m:ctrlPr>
                              <a:rPr lang="en-US" altLang="en-US" sz="2400" i="1" dirty="0">
                                <a:latin typeface="Cambria Math" panose="02040503050406030204" pitchFamily="18" charset="0"/>
                                <a:sym typeface="Symbol" panose="05050102010706020507" pitchFamily="18" charset="2"/>
                              </a:rPr>
                            </m:ctrlPr>
                          </m:sSubPr>
                          <m:e>
                            <m:func>
                              <m:funcPr>
                                <m:ctrlPr>
                                  <a:rPr lang="en-US" altLang="en-US" sz="2400" i="1" dirty="0">
                                    <a:latin typeface="Cambria Math" panose="02040503050406030204" pitchFamily="18" charset="0"/>
                                    <a:sym typeface="Symbol" panose="05050102010706020507" pitchFamily="18" charset="2"/>
                                  </a:rPr>
                                </m:ctrlPr>
                              </m:funcPr>
                              <m:fName>
                                <m:r>
                                  <a:rPr lang="en-CA" altLang="en-US" sz="2400" i="1" dirty="0">
                                    <a:latin typeface="Cambria Math" panose="02040503050406030204" pitchFamily="18" charset="0"/>
                                    <a:sym typeface="Symbol" panose="05050102010706020507" pitchFamily="18" charset="2"/>
                                  </a:rPr>
                                  <m:t>−</m:t>
                                </m:r>
                                <m:r>
                                  <a:rPr lang="en-US" altLang="en-US" sz="2400" i="1" dirty="0">
                                    <a:latin typeface="Cambria Math" panose="02040503050406030204" pitchFamily="18" charset="0"/>
                                    <a:sym typeface="Symbol" panose="05050102010706020507" pitchFamily="18" charset="2"/>
                                  </a:rPr>
                                  <m:t>𝑙𝑜𝑔</m:t>
                                </m:r>
                              </m:fName>
                              <m:e>
                                <m:sSub>
                                  <m:sSubPr>
                                    <m:ctrlPr>
                                      <a:rPr lang="en-US" altLang="en-US" sz="2400" i="1" dirty="0">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r>
                                      <a:rPr lang="en-CA" altLang="en-US" sz="2400" i="1" dirty="0">
                                        <a:solidFill>
                                          <a:srgbClr val="00FFFF"/>
                                        </a:solidFill>
                                        <a:latin typeface="Cambria Math" panose="02040503050406030204" pitchFamily="18" charset="0"/>
                                        <a:sym typeface="Symbol" panose="05050102010706020507" pitchFamily="18" charset="2"/>
                                      </a:rPr>
                                      <m:t>𝑑</m:t>
                                    </m:r>
                                    <m:r>
                                      <a:rPr lang="en-CA" altLang="en-US" sz="2400" i="1" dirty="0">
                                        <a:latin typeface="Cambria Math" panose="02040503050406030204" pitchFamily="18" charset="0"/>
                                        <a:sym typeface="Symbol" panose="05050102010706020507" pitchFamily="18" charset="2"/>
                                      </a:rPr>
                                      <m:t>,</m:t>
                                    </m:r>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solidFill>
                                              <a:srgbClr val="FF00FF"/>
                                            </a:solidFill>
                                            <a:latin typeface="Cambria Math" panose="02040503050406030204" pitchFamily="18" charset="0"/>
                                            <a:sym typeface="Symbol" panose="05050102010706020507" pitchFamily="18" charset="2"/>
                                          </a:rPr>
                                          <m:t>𝑦</m:t>
                                        </m:r>
                                      </m:e>
                                      <m:sub>
                                        <m:r>
                                          <a:rPr lang="en-CA" altLang="en-US" sz="2400" i="1" dirty="0">
                                            <a:solidFill>
                                              <a:srgbClr val="FF00FF"/>
                                            </a:solidFill>
                                            <a:latin typeface="Cambria Math" panose="02040503050406030204" pitchFamily="18" charset="0"/>
                                            <a:sym typeface="Symbol" panose="05050102010706020507" pitchFamily="18" charset="2"/>
                                          </a:rPr>
                                          <m:t>𝑑</m:t>
                                        </m:r>
                                      </m:sub>
                                    </m:sSub>
                                  </m:sub>
                                </m:sSub>
                              </m:e>
                            </m:func>
                            <m:r>
                              <a:rPr lang="en-CA" altLang="en-US" sz="2400" i="1" dirty="0">
                                <a:latin typeface="Cambria Math" panose="02040503050406030204" pitchFamily="18" charset="0"/>
                                <a:sym typeface="Symbol" panose="05050102010706020507" pitchFamily="18" charset="2"/>
                              </a:rPr>
                              <m:t> </m:t>
                            </m:r>
                          </m:e>
                          <m:sub/>
                        </m:sSub>
                      </m:e>
                    </m:nary>
                  </m:oMath>
                </a14:m>
                <a:endParaRPr lang="en-CA" sz="2400" dirty="0">
                  <a:cs typeface="Times New Roman" panose="02020603050405020304" pitchFamily="18" charset="0"/>
                </a:endParaRPr>
              </a:p>
              <a:p>
                <a:pPr lvl="2">
                  <a:spcAft>
                    <a:spcPts val="0"/>
                  </a:spcAft>
                </a:pPr>
                <a:r>
                  <a:rPr lang="en-US" sz="2400" i="1" dirty="0"/>
                  <a:t>   </a:t>
                </a:r>
                <a:r>
                  <a:rPr lang="en-US" sz="2400" dirty="0"/>
                  <a:t>depend on ALL the training data.</a:t>
                </a:r>
              </a:p>
            </p:txBody>
          </p:sp>
        </mc:Choice>
        <mc:Fallback xmlns="">
          <p:sp>
            <p:nvSpPr>
              <p:cNvPr id="8" name="Rectangle 7"/>
              <p:cNvSpPr>
                <a:spLocks noRot="1" noChangeAspect="1" noMove="1" noResize="1" noEditPoints="1" noAdjustHandles="1" noChangeArrowheads="1" noChangeShapeType="1" noTextEdit="1"/>
              </p:cNvSpPr>
              <p:nvPr/>
            </p:nvSpPr>
            <p:spPr>
              <a:xfrm>
                <a:off x="228600" y="609600"/>
                <a:ext cx="9048032" cy="2712217"/>
              </a:xfrm>
              <a:prstGeom prst="rect">
                <a:avLst/>
              </a:prstGeom>
              <a:blipFill>
                <a:blip r:embed="rId2"/>
                <a:stretch>
                  <a:fillRect l="-1078" t="-1798" b="-17978"/>
                </a:stretch>
              </a:blipFill>
            </p:spPr>
            <p:txBody>
              <a:bodyPr/>
              <a:lstStyle/>
              <a:p>
                <a:r>
                  <a:rPr lang="en-US">
                    <a:noFill/>
                  </a:rPr>
                  <a:t> </a:t>
                </a:r>
              </a:p>
            </p:txBody>
          </p:sp>
        </mc:Fallback>
      </mc:AlternateContent>
      <p:grpSp>
        <p:nvGrpSpPr>
          <p:cNvPr id="31" name="Group 30">
            <a:extLst>
              <a:ext uri="{FF2B5EF4-FFF2-40B4-BE49-F238E27FC236}">
                <a16:creationId xmlns:a16="http://schemas.microsoft.com/office/drawing/2014/main" id="{F31C76AF-FCA0-4606-BE9C-B500EDF3B7DB}"/>
              </a:ext>
            </a:extLst>
          </p:cNvPr>
          <p:cNvGrpSpPr/>
          <p:nvPr/>
        </p:nvGrpSpPr>
        <p:grpSpPr>
          <a:xfrm>
            <a:off x="1676400" y="6276473"/>
            <a:ext cx="5486393" cy="505328"/>
            <a:chOff x="2362200" y="609600"/>
            <a:chExt cx="5257800" cy="646331"/>
          </a:xfrm>
        </p:grpSpPr>
        <p:sp>
          <p:nvSpPr>
            <p:cNvPr id="32" name="TextBox 31">
              <a:extLst>
                <a:ext uri="{FF2B5EF4-FFF2-40B4-BE49-F238E27FC236}">
                  <a16:creationId xmlns:a16="http://schemas.microsoft.com/office/drawing/2014/main" id="{9CDE9F7B-F31E-4EF9-B5AB-9695A12F086F}"/>
                </a:ext>
              </a:extLst>
            </p:cNvPr>
            <p:cNvSpPr txBox="1"/>
            <p:nvPr/>
          </p:nvSpPr>
          <p:spPr bwMode="auto">
            <a:xfrm>
              <a:off x="2362200" y="609600"/>
              <a:ext cx="5257800" cy="646331"/>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3" name="Rectangle 32">
              <a:extLst>
                <a:ext uri="{FF2B5EF4-FFF2-40B4-BE49-F238E27FC236}">
                  <a16:creationId xmlns:a16="http://schemas.microsoft.com/office/drawing/2014/main" id="{685F105D-FC74-4ADD-BB27-F61C889A1EC7}"/>
                </a:ext>
              </a:extLst>
            </p:cNvPr>
            <p:cNvSpPr/>
            <p:nvPr/>
          </p:nvSpPr>
          <p:spPr>
            <a:xfrm>
              <a:off x="4038600" y="635000"/>
              <a:ext cx="2174185" cy="523220"/>
            </a:xfrm>
            <a:prstGeom prst="rect">
              <a:avLst/>
            </a:prstGeom>
          </p:spPr>
          <p:txBody>
            <a:bodyPr wrap="none">
              <a:spAutoFit/>
            </a:bodyPr>
            <a:lstStyle/>
            <a:p>
              <a:r>
                <a:rPr lang="en-US" dirty="0">
                  <a:sym typeface="Symbol" panose="05050102010706020507" pitchFamily="18" charset="2"/>
                </a:rPr>
                <a:t>Training Data</a:t>
              </a:r>
              <a:endParaRPr lang="en-US" dirty="0"/>
            </a:p>
          </p:txBody>
        </p:sp>
      </p:grpSp>
      <p:pic>
        <p:nvPicPr>
          <p:cNvPr id="35" name="Picture 34" descr="Image result for gradient descent">
            <a:extLst>
              <a:ext uri="{FF2B5EF4-FFF2-40B4-BE49-F238E27FC236}">
                <a16:creationId xmlns:a16="http://schemas.microsoft.com/office/drawing/2014/main" id="{4371CE90-086D-45DD-817D-FC685C65741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453507" y="3285796"/>
            <a:ext cx="5909538" cy="2926984"/>
          </a:xfrm>
          <a:prstGeom prst="rect">
            <a:avLst/>
          </a:prstGeom>
          <a:noFill/>
          <a:extLst>
            <a:ext uri="{909E8E84-426E-40DD-AFC4-6F175D3DCCD1}">
              <a14:hiddenFill xmlns:a14="http://schemas.microsoft.com/office/drawing/2010/main">
                <a:solidFill>
                  <a:srgbClr val="FFFFFF"/>
                </a:solidFill>
              </a14:hiddenFill>
            </a:ext>
          </a:extLst>
        </p:spPr>
      </p:pic>
      <p:sp>
        <p:nvSpPr>
          <p:cNvPr id="37" name="Oval 36">
            <a:extLst>
              <a:ext uri="{FF2B5EF4-FFF2-40B4-BE49-F238E27FC236}">
                <a16:creationId xmlns:a16="http://schemas.microsoft.com/office/drawing/2014/main" id="{3BEEE8FC-33B7-40A2-8E0D-9959CDF4A15F}"/>
              </a:ext>
            </a:extLst>
          </p:cNvPr>
          <p:cNvSpPr>
            <a:spLocks noChangeAspect="1"/>
          </p:cNvSpPr>
          <p:nvPr/>
        </p:nvSpPr>
        <p:spPr>
          <a:xfrm>
            <a:off x="2459660" y="592394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7" name="Oval 76">
            <a:extLst>
              <a:ext uri="{FF2B5EF4-FFF2-40B4-BE49-F238E27FC236}">
                <a16:creationId xmlns:a16="http://schemas.microsoft.com/office/drawing/2014/main" id="{9AB34C83-AA00-4B40-8CA5-6B018927A1DE}"/>
              </a:ext>
            </a:extLst>
          </p:cNvPr>
          <p:cNvSpPr>
            <a:spLocks noChangeAspect="1"/>
          </p:cNvSpPr>
          <p:nvPr/>
        </p:nvSpPr>
        <p:spPr>
          <a:xfrm>
            <a:off x="2499360" y="564642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8" name="Oval 77">
            <a:extLst>
              <a:ext uri="{FF2B5EF4-FFF2-40B4-BE49-F238E27FC236}">
                <a16:creationId xmlns:a16="http://schemas.microsoft.com/office/drawing/2014/main" id="{5711BDD0-C23D-49EF-B3E3-44267A6F2EDA}"/>
              </a:ext>
            </a:extLst>
          </p:cNvPr>
          <p:cNvSpPr>
            <a:spLocks noChangeAspect="1"/>
          </p:cNvSpPr>
          <p:nvPr/>
        </p:nvSpPr>
        <p:spPr>
          <a:xfrm>
            <a:off x="2554300" y="543748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1FA56398-9152-4204-99C7-B654741F9DB1}"/>
              </a:ext>
            </a:extLst>
          </p:cNvPr>
          <p:cNvSpPr>
            <a:spLocks noChangeAspect="1"/>
          </p:cNvSpPr>
          <p:nvPr/>
        </p:nvSpPr>
        <p:spPr>
          <a:xfrm>
            <a:off x="2632100" y="530352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0" name="Oval 79">
            <a:extLst>
              <a:ext uri="{FF2B5EF4-FFF2-40B4-BE49-F238E27FC236}">
                <a16:creationId xmlns:a16="http://schemas.microsoft.com/office/drawing/2014/main" id="{858B10C2-79CD-48C9-95E5-69965D2EE306}"/>
              </a:ext>
            </a:extLst>
          </p:cNvPr>
          <p:cNvSpPr>
            <a:spLocks noChangeAspect="1"/>
          </p:cNvSpPr>
          <p:nvPr/>
        </p:nvSpPr>
        <p:spPr>
          <a:xfrm>
            <a:off x="2702280" y="518480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1" name="Oval 80">
            <a:extLst>
              <a:ext uri="{FF2B5EF4-FFF2-40B4-BE49-F238E27FC236}">
                <a16:creationId xmlns:a16="http://schemas.microsoft.com/office/drawing/2014/main" id="{5CEDD69E-6B8C-48C3-A9A1-28C99429EE37}"/>
              </a:ext>
            </a:extLst>
          </p:cNvPr>
          <p:cNvSpPr>
            <a:spLocks noChangeAspect="1"/>
          </p:cNvSpPr>
          <p:nvPr/>
        </p:nvSpPr>
        <p:spPr>
          <a:xfrm>
            <a:off x="2789300" y="5061047"/>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2" name="Oval 81">
            <a:extLst>
              <a:ext uri="{FF2B5EF4-FFF2-40B4-BE49-F238E27FC236}">
                <a16:creationId xmlns:a16="http://schemas.microsoft.com/office/drawing/2014/main" id="{17C872B1-3349-44E9-BB10-A38A08B297F3}"/>
              </a:ext>
            </a:extLst>
          </p:cNvPr>
          <p:cNvSpPr>
            <a:spLocks noChangeAspect="1"/>
          </p:cNvSpPr>
          <p:nvPr/>
        </p:nvSpPr>
        <p:spPr>
          <a:xfrm>
            <a:off x="2880740" y="4951634"/>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3" name="Oval 82">
            <a:extLst>
              <a:ext uri="{FF2B5EF4-FFF2-40B4-BE49-F238E27FC236}">
                <a16:creationId xmlns:a16="http://schemas.microsoft.com/office/drawing/2014/main" id="{F2C52100-E01C-4E03-BCD4-237C7B3A359B}"/>
              </a:ext>
            </a:extLst>
          </p:cNvPr>
          <p:cNvSpPr>
            <a:spLocks noChangeAspect="1"/>
          </p:cNvSpPr>
          <p:nvPr/>
        </p:nvSpPr>
        <p:spPr>
          <a:xfrm>
            <a:off x="2968370" y="482910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4" name="Oval 83">
            <a:extLst>
              <a:ext uri="{FF2B5EF4-FFF2-40B4-BE49-F238E27FC236}">
                <a16:creationId xmlns:a16="http://schemas.microsoft.com/office/drawing/2014/main" id="{9B7F9ECB-1CC9-407D-A734-C98B94A77000}"/>
              </a:ext>
            </a:extLst>
          </p:cNvPr>
          <p:cNvSpPr>
            <a:spLocks noChangeAspect="1"/>
          </p:cNvSpPr>
          <p:nvPr/>
        </p:nvSpPr>
        <p:spPr>
          <a:xfrm>
            <a:off x="3049015" y="473766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85" name="Rectangle 84">
            <a:extLst>
              <a:ext uri="{FF2B5EF4-FFF2-40B4-BE49-F238E27FC236}">
                <a16:creationId xmlns:a16="http://schemas.microsoft.com/office/drawing/2014/main" id="{0F015307-C07E-415D-AB70-52AA3276685C}"/>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4077367B-494C-424A-8824-75A6DF73C990}"/>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7" name="Rectangle 86">
            <a:extLst>
              <a:ext uri="{FF2B5EF4-FFF2-40B4-BE49-F238E27FC236}">
                <a16:creationId xmlns:a16="http://schemas.microsoft.com/office/drawing/2014/main" id="{B69BC1C3-17FB-4334-AE89-4B0D0C505203}"/>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8" name="Rectangle 87">
            <a:extLst>
              <a:ext uri="{FF2B5EF4-FFF2-40B4-BE49-F238E27FC236}">
                <a16:creationId xmlns:a16="http://schemas.microsoft.com/office/drawing/2014/main" id="{117B6E93-E86B-4012-9304-F4A571FB7266}"/>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9" name="Rectangle 88">
            <a:extLst>
              <a:ext uri="{FF2B5EF4-FFF2-40B4-BE49-F238E27FC236}">
                <a16:creationId xmlns:a16="http://schemas.microsoft.com/office/drawing/2014/main" id="{57F8714F-E5F7-4656-8700-91267397F672}"/>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EDEF5562-69F8-4BE0-B1AC-4F62E50C5520}"/>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1" name="Rectangle 90">
            <a:extLst>
              <a:ext uri="{FF2B5EF4-FFF2-40B4-BE49-F238E27FC236}">
                <a16:creationId xmlns:a16="http://schemas.microsoft.com/office/drawing/2014/main" id="{F745FFE7-BFC1-4FF9-8D50-012F1FB24AA9}"/>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E75B2C10-5B92-40D9-AB24-97153A0F2882}"/>
              </a:ext>
            </a:extLst>
          </p:cNvPr>
          <p:cNvSpPr/>
          <p:nvPr/>
        </p:nvSpPr>
        <p:spPr>
          <a:xfrm>
            <a:off x="1676400" y="6299200"/>
            <a:ext cx="5486392" cy="457200"/>
          </a:xfrm>
          <a:prstGeom prst="rect">
            <a:avLst/>
          </a:prstGeom>
          <a:solidFill>
            <a:srgbClr val="00B0F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 name="Rectangle 4">
            <a:extLst>
              <a:ext uri="{FF2B5EF4-FFF2-40B4-BE49-F238E27FC236}">
                <a16:creationId xmlns:a16="http://schemas.microsoft.com/office/drawing/2014/main" id="{F8B5679F-36EA-4504-94DB-0ADFCCDC7054}"/>
              </a:ext>
            </a:extLst>
          </p:cNvPr>
          <p:cNvSpPr/>
          <p:nvPr/>
        </p:nvSpPr>
        <p:spPr>
          <a:xfrm>
            <a:off x="6629400" y="2142328"/>
            <a:ext cx="2514600" cy="1569660"/>
          </a:xfrm>
          <a:prstGeom prst="rect">
            <a:avLst/>
          </a:prstGeom>
          <a:solidFill>
            <a:srgbClr val="000066"/>
          </a:solidFill>
        </p:spPr>
        <p:txBody>
          <a:bodyPr wrap="square">
            <a:spAutoFit/>
          </a:bodyPr>
          <a:lstStyle/>
          <a:p>
            <a:pPr algn="ctr">
              <a:spcAft>
                <a:spcPts val="0"/>
              </a:spcAft>
            </a:pPr>
            <a:r>
              <a:rPr lang="en-US" sz="2400" dirty="0">
                <a:sym typeface="Symbol" panose="05050102010706020507" pitchFamily="18" charset="2"/>
              </a:rPr>
              <a:t>We have LOTS </a:t>
            </a:r>
            <a:br>
              <a:rPr lang="en-US" sz="2400" dirty="0">
                <a:sym typeface="Symbol" panose="05050102010706020507" pitchFamily="18" charset="2"/>
              </a:rPr>
            </a:br>
            <a:r>
              <a:rPr lang="en-US" sz="2400" dirty="0">
                <a:sym typeface="Symbol" panose="05050102010706020507" pitchFamily="18" charset="2"/>
              </a:rPr>
              <a:t>of training data.</a:t>
            </a:r>
          </a:p>
          <a:p>
            <a:pPr algn="ctr">
              <a:spcAft>
                <a:spcPts val="0"/>
              </a:spcAft>
            </a:pPr>
            <a:r>
              <a:rPr lang="en-US" sz="2400" dirty="0"/>
              <a:t>    Hence LOTS </a:t>
            </a:r>
            <a:br>
              <a:rPr lang="en-US" sz="2400" dirty="0"/>
            </a:br>
            <a:r>
              <a:rPr lang="en-US" sz="2400" dirty="0"/>
              <a:t>of </a:t>
            </a:r>
            <a:r>
              <a:rPr lang="en-US" sz="2400" dirty="0">
                <a:sym typeface="Symbol" panose="05050102010706020507" pitchFamily="18" charset="2"/>
              </a:rPr>
              <a:t>computation.</a:t>
            </a:r>
          </a:p>
        </p:txBody>
      </p:sp>
    </p:spTree>
    <p:extLst>
      <p:ext uri="{BB962C8B-B14F-4D97-AF65-F5344CB8AC3E}">
        <p14:creationId xmlns:p14="http://schemas.microsoft.com/office/powerpoint/2010/main" val="3722272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1" end="1"/>
                                            </p:txEl>
                                          </p:spTgt>
                                        </p:tgtEl>
                                        <p:attrNameLst>
                                          <p:attrName>style.visibility</p:attrName>
                                        </p:attrNameLst>
                                      </p:cBhvr>
                                      <p:to>
                                        <p:strVal val="visible"/>
                                      </p:to>
                                    </p:set>
                                    <p:anim calcmode="lin" valueType="num">
                                      <p:cBhvr additive="base">
                                        <p:cTn id="13"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5"/>
                                        </p:tgtEl>
                                        <p:attrNameLst>
                                          <p:attrName>style.visibility</p:attrName>
                                        </p:attrNameLst>
                                      </p:cBhvr>
                                      <p:to>
                                        <p:strVal val="visible"/>
                                      </p:to>
                                    </p:set>
                                    <p:anim calcmode="lin" valueType="num">
                                      <p:cBhvr additive="base">
                                        <p:cTn id="17" dur="500" fill="hold"/>
                                        <p:tgtEl>
                                          <p:spTgt spid="35"/>
                                        </p:tgtEl>
                                        <p:attrNameLst>
                                          <p:attrName>ppt_x</p:attrName>
                                        </p:attrNameLst>
                                      </p:cBhvr>
                                      <p:tavLst>
                                        <p:tav tm="0">
                                          <p:val>
                                            <p:strVal val="0-#ppt_w/2"/>
                                          </p:val>
                                        </p:tav>
                                        <p:tav tm="100000">
                                          <p:val>
                                            <p:strVal val="#ppt_x"/>
                                          </p:val>
                                        </p:tav>
                                      </p:tavLst>
                                    </p:anim>
                                    <p:anim calcmode="lin" valueType="num">
                                      <p:cBhvr additive="base">
                                        <p:cTn id="18" dur="500" fill="hold"/>
                                        <p:tgtEl>
                                          <p:spTgt spid="35"/>
                                        </p:tgtEl>
                                        <p:attrNameLst>
                                          <p:attrName>ppt_y</p:attrName>
                                        </p:attrNameLst>
                                      </p:cBhvr>
                                      <p:tavLst>
                                        <p:tav tm="0">
                                          <p:val>
                                            <p:strVal val="#ppt_y"/>
                                          </p:val>
                                        </p:tav>
                                        <p:tav tm="100000">
                                          <p:val>
                                            <p:strVal val="#ppt_y"/>
                                          </p:val>
                                        </p:tav>
                                      </p:tavLst>
                                    </p:anim>
                                  </p:childTnLst>
                                </p:cTn>
                              </p:par>
                              <p:par>
                                <p:cTn id="19" presetID="2" presetClass="entr" presetSubtype="8" fill="hold" grpId="2" nodeType="with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0-#ppt_w/2"/>
                                          </p:val>
                                        </p:tav>
                                        <p:tav tm="100000">
                                          <p:val>
                                            <p:strVal val="#ppt_x"/>
                                          </p:val>
                                        </p:tav>
                                      </p:tavLst>
                                    </p:anim>
                                    <p:anim calcmode="lin" valueType="num">
                                      <p:cBhvr additive="base">
                                        <p:cTn id="22"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8">
                                            <p:txEl>
                                              <p:pRg st="2" end="2"/>
                                            </p:txEl>
                                          </p:spTgt>
                                        </p:tgtEl>
                                        <p:attrNameLst>
                                          <p:attrName>style.visibility</p:attrName>
                                        </p:attrNameLst>
                                      </p:cBhvr>
                                      <p:to>
                                        <p:strVal val="visible"/>
                                      </p:to>
                                    </p:set>
                                    <p:anim calcmode="lin" valueType="num">
                                      <p:cBhvr additive="base">
                                        <p:cTn id="2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8">
                                            <p:txEl>
                                              <p:pRg st="3" end="3"/>
                                            </p:txEl>
                                          </p:spTgt>
                                        </p:tgtEl>
                                        <p:attrNameLst>
                                          <p:attrName>style.visibility</p:attrName>
                                        </p:attrNameLst>
                                      </p:cBhvr>
                                      <p:to>
                                        <p:strVal val="visible"/>
                                      </p:to>
                                    </p:set>
                                    <p:anim calcmode="lin" valueType="num">
                                      <p:cBhvr additive="base">
                                        <p:cTn id="3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8">
                                            <p:txEl>
                                              <p:pRg st="4" end="4"/>
                                            </p:txEl>
                                          </p:spTgt>
                                        </p:tgtEl>
                                        <p:attrNameLst>
                                          <p:attrName>style.visibility</p:attrName>
                                        </p:attrNameLst>
                                      </p:cBhvr>
                                      <p:to>
                                        <p:strVal val="visible"/>
                                      </p:to>
                                    </p:set>
                                    <p:anim calcmode="lin" valueType="num">
                                      <p:cBhvr additive="base">
                                        <p:cTn id="39"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
                                            <p:txEl>
                                              <p:pRg st="5" end="5"/>
                                            </p:txEl>
                                          </p:spTgt>
                                        </p:tgtEl>
                                        <p:attrNameLst>
                                          <p:attrName>style.visibility</p:attrName>
                                        </p:attrNameLst>
                                      </p:cBhvr>
                                      <p:to>
                                        <p:strVal val="visible"/>
                                      </p:to>
                                    </p:set>
                                    <p:anim calcmode="lin" valueType="num">
                                      <p:cBhvr additive="base">
                                        <p:cTn id="45"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8">
                                            <p:txEl>
                                              <p:pRg st="6" end="6"/>
                                            </p:txEl>
                                          </p:spTgt>
                                        </p:tgtEl>
                                        <p:attrNameLst>
                                          <p:attrName>style.visibility</p:attrName>
                                        </p:attrNameLst>
                                      </p:cBhvr>
                                      <p:to>
                                        <p:strVal val="visible"/>
                                      </p:to>
                                    </p:set>
                                    <p:anim calcmode="lin" valueType="num">
                                      <p:cBhvr additive="base">
                                        <p:cTn id="51"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8">
                                            <p:txEl>
                                              <p:pRg st="6" end="6"/>
                                            </p:txEl>
                                          </p:spTgt>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31"/>
                                        </p:tgtEl>
                                        <p:attrNameLst>
                                          <p:attrName>style.visibility</p:attrName>
                                        </p:attrNameLst>
                                      </p:cBhvr>
                                      <p:to>
                                        <p:strVal val="visible"/>
                                      </p:to>
                                    </p:set>
                                    <p:anim calcmode="lin" valueType="num">
                                      <p:cBhvr additive="base">
                                        <p:cTn id="55" dur="500" fill="hold"/>
                                        <p:tgtEl>
                                          <p:spTgt spid="31"/>
                                        </p:tgtEl>
                                        <p:attrNameLst>
                                          <p:attrName>ppt_x</p:attrName>
                                        </p:attrNameLst>
                                      </p:cBhvr>
                                      <p:tavLst>
                                        <p:tav tm="0">
                                          <p:val>
                                            <p:strVal val="0-#ppt_w/2"/>
                                          </p:val>
                                        </p:tav>
                                        <p:tav tm="100000">
                                          <p:val>
                                            <p:strVal val="#ppt_x"/>
                                          </p:val>
                                        </p:tav>
                                      </p:tavLst>
                                    </p:anim>
                                    <p:anim calcmode="lin" valueType="num">
                                      <p:cBhvr additive="base">
                                        <p:cTn id="56"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2" nodeType="clickEffect">
                                  <p:stCondLst>
                                    <p:cond delay="0"/>
                                  </p:stCondLst>
                                  <p:childTnLst>
                                    <p:set>
                                      <p:cBhvr>
                                        <p:cTn id="60" dur="1" fill="hold">
                                          <p:stCondLst>
                                            <p:cond delay="0"/>
                                          </p:stCondLst>
                                        </p:cTn>
                                        <p:tgtEl>
                                          <p:spTgt spid="34"/>
                                        </p:tgtEl>
                                        <p:attrNameLst>
                                          <p:attrName>style.visibility</p:attrName>
                                        </p:attrNameLst>
                                      </p:cBhvr>
                                      <p:to>
                                        <p:strVal val="visible"/>
                                      </p:to>
                                    </p:set>
                                    <p:anim calcmode="lin" valueType="num">
                                      <p:cBhvr additive="base">
                                        <p:cTn id="61" dur="500" fill="hold"/>
                                        <p:tgtEl>
                                          <p:spTgt spid="34"/>
                                        </p:tgtEl>
                                        <p:attrNameLst>
                                          <p:attrName>ppt_x</p:attrName>
                                        </p:attrNameLst>
                                      </p:cBhvr>
                                      <p:tavLst>
                                        <p:tav tm="0">
                                          <p:val>
                                            <p:strVal val="0-#ppt_w/2"/>
                                          </p:val>
                                        </p:tav>
                                        <p:tav tm="100000">
                                          <p:val>
                                            <p:strVal val="#ppt_x"/>
                                          </p:val>
                                        </p:tav>
                                      </p:tavLst>
                                    </p:anim>
                                    <p:anim calcmode="lin" valueType="num">
                                      <p:cBhvr additive="base">
                                        <p:cTn id="62"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1" nodeType="clickEffect">
                                  <p:stCondLst>
                                    <p:cond delay="0"/>
                                  </p:stCondLst>
                                  <p:childTnLst>
                                    <p:set>
                                      <p:cBhvr>
                                        <p:cTn id="66" dur="1" fill="hold">
                                          <p:stCondLst>
                                            <p:cond delay="0"/>
                                          </p:stCondLst>
                                        </p:cTn>
                                        <p:tgtEl>
                                          <p:spTgt spid="77"/>
                                        </p:tgtEl>
                                        <p:attrNameLst>
                                          <p:attrName>style.visibility</p:attrName>
                                        </p:attrNameLst>
                                      </p:cBhvr>
                                      <p:to>
                                        <p:strVal val="visible"/>
                                      </p:to>
                                    </p:set>
                                  </p:childTnLst>
                                </p:cTn>
                              </p:par>
                              <p:par>
                                <p:cTn id="67" presetID="1" presetClass="exit" presetSubtype="0" fill="hold" grpId="1" nodeType="withEffect">
                                  <p:stCondLst>
                                    <p:cond delay="0"/>
                                  </p:stCondLst>
                                  <p:childTnLst>
                                    <p:set>
                                      <p:cBhvr>
                                        <p:cTn id="68" dur="1" fill="hold">
                                          <p:stCondLst>
                                            <p:cond delay="0"/>
                                          </p:stCondLst>
                                        </p:cTn>
                                        <p:tgtEl>
                                          <p:spTgt spid="37"/>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1" nodeType="clickEffect">
                                  <p:stCondLst>
                                    <p:cond delay="0"/>
                                  </p:stCondLst>
                                  <p:childTnLst>
                                    <p:set>
                                      <p:cBhvr>
                                        <p:cTn id="72" dur="1" fill="hold">
                                          <p:stCondLst>
                                            <p:cond delay="0"/>
                                          </p:stCondLst>
                                        </p:cTn>
                                        <p:tgtEl>
                                          <p:spTgt spid="85"/>
                                        </p:tgtEl>
                                        <p:attrNameLst>
                                          <p:attrName>style.visibility</p:attrName>
                                        </p:attrNameLst>
                                      </p:cBhvr>
                                      <p:to>
                                        <p:strVal val="visible"/>
                                      </p:to>
                                    </p:set>
                                    <p:anim calcmode="lin" valueType="num">
                                      <p:cBhvr additive="base">
                                        <p:cTn id="73" dur="500" fill="hold"/>
                                        <p:tgtEl>
                                          <p:spTgt spid="85"/>
                                        </p:tgtEl>
                                        <p:attrNameLst>
                                          <p:attrName>ppt_x</p:attrName>
                                        </p:attrNameLst>
                                      </p:cBhvr>
                                      <p:tavLst>
                                        <p:tav tm="0">
                                          <p:val>
                                            <p:strVal val="0-#ppt_w/2"/>
                                          </p:val>
                                        </p:tav>
                                        <p:tav tm="100000">
                                          <p:val>
                                            <p:strVal val="#ppt_x"/>
                                          </p:val>
                                        </p:tav>
                                      </p:tavLst>
                                    </p:anim>
                                    <p:anim calcmode="lin" valueType="num">
                                      <p:cBhvr additive="base">
                                        <p:cTn id="74" dur="500" fill="hold"/>
                                        <p:tgtEl>
                                          <p:spTgt spid="85"/>
                                        </p:tgtEl>
                                        <p:attrNameLst>
                                          <p:attrName>ppt_y</p:attrName>
                                        </p:attrNameLst>
                                      </p:cBhvr>
                                      <p:tavLst>
                                        <p:tav tm="0">
                                          <p:val>
                                            <p:strVal val="#ppt_y"/>
                                          </p:val>
                                        </p:tav>
                                        <p:tav tm="100000">
                                          <p:val>
                                            <p:strVal val="#ppt_y"/>
                                          </p:val>
                                        </p:tav>
                                      </p:tavLst>
                                    </p:anim>
                                  </p:childTnLst>
                                </p:cTn>
                              </p:par>
                              <p:par>
                                <p:cTn id="75" presetID="1" presetClass="exit" presetSubtype="0" fill="hold" grpId="1" nodeType="withEffect">
                                  <p:stCondLst>
                                    <p:cond delay="0"/>
                                  </p:stCondLst>
                                  <p:childTnLst>
                                    <p:set>
                                      <p:cBhvr>
                                        <p:cTn id="76" dur="1" fill="hold">
                                          <p:stCondLst>
                                            <p:cond delay="0"/>
                                          </p:stCondLst>
                                        </p:cTn>
                                        <p:tgtEl>
                                          <p:spTgt spid="34"/>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1" nodeType="clickEffect">
                                  <p:stCondLst>
                                    <p:cond delay="0"/>
                                  </p:stCondLst>
                                  <p:childTnLst>
                                    <p:set>
                                      <p:cBhvr>
                                        <p:cTn id="80" dur="1" fill="hold">
                                          <p:stCondLst>
                                            <p:cond delay="0"/>
                                          </p:stCondLst>
                                        </p:cTn>
                                        <p:tgtEl>
                                          <p:spTgt spid="78"/>
                                        </p:tgtEl>
                                        <p:attrNameLst>
                                          <p:attrName>style.visibility</p:attrName>
                                        </p:attrNameLst>
                                      </p:cBhvr>
                                      <p:to>
                                        <p:strVal val="visible"/>
                                      </p:to>
                                    </p:set>
                                  </p:childTnLst>
                                </p:cTn>
                              </p:par>
                              <p:par>
                                <p:cTn id="81" presetID="1" presetClass="exit" presetSubtype="0" fill="hold" grpId="0" nodeType="withEffect">
                                  <p:stCondLst>
                                    <p:cond delay="0"/>
                                  </p:stCondLst>
                                  <p:childTnLst>
                                    <p:set>
                                      <p:cBhvr>
                                        <p:cTn id="82" dur="1" fill="hold">
                                          <p:stCondLst>
                                            <p:cond delay="0"/>
                                          </p:stCondLst>
                                        </p:cTn>
                                        <p:tgtEl>
                                          <p:spTgt spid="77"/>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1" nodeType="clickEffect">
                                  <p:stCondLst>
                                    <p:cond delay="0"/>
                                  </p:stCondLst>
                                  <p:childTnLst>
                                    <p:set>
                                      <p:cBhvr>
                                        <p:cTn id="86" dur="1" fill="hold">
                                          <p:stCondLst>
                                            <p:cond delay="0"/>
                                          </p:stCondLst>
                                        </p:cTn>
                                        <p:tgtEl>
                                          <p:spTgt spid="86"/>
                                        </p:tgtEl>
                                        <p:attrNameLst>
                                          <p:attrName>style.visibility</p:attrName>
                                        </p:attrNameLst>
                                      </p:cBhvr>
                                      <p:to>
                                        <p:strVal val="visible"/>
                                      </p:to>
                                    </p:set>
                                    <p:anim calcmode="lin" valueType="num">
                                      <p:cBhvr additive="base">
                                        <p:cTn id="87" dur="500" fill="hold"/>
                                        <p:tgtEl>
                                          <p:spTgt spid="86"/>
                                        </p:tgtEl>
                                        <p:attrNameLst>
                                          <p:attrName>ppt_x</p:attrName>
                                        </p:attrNameLst>
                                      </p:cBhvr>
                                      <p:tavLst>
                                        <p:tav tm="0">
                                          <p:val>
                                            <p:strVal val="0-#ppt_w/2"/>
                                          </p:val>
                                        </p:tav>
                                        <p:tav tm="100000">
                                          <p:val>
                                            <p:strVal val="#ppt_x"/>
                                          </p:val>
                                        </p:tav>
                                      </p:tavLst>
                                    </p:anim>
                                    <p:anim calcmode="lin" valueType="num">
                                      <p:cBhvr additive="base">
                                        <p:cTn id="88" dur="500" fill="hold"/>
                                        <p:tgtEl>
                                          <p:spTgt spid="86"/>
                                        </p:tgtEl>
                                        <p:attrNameLst>
                                          <p:attrName>ppt_y</p:attrName>
                                        </p:attrNameLst>
                                      </p:cBhvr>
                                      <p:tavLst>
                                        <p:tav tm="0">
                                          <p:val>
                                            <p:strVal val="#ppt_y"/>
                                          </p:val>
                                        </p:tav>
                                        <p:tav tm="100000">
                                          <p:val>
                                            <p:strVal val="#ppt_y"/>
                                          </p:val>
                                        </p:tav>
                                      </p:tavLst>
                                    </p:anim>
                                  </p:childTnLst>
                                </p:cTn>
                              </p:par>
                              <p:par>
                                <p:cTn id="89" presetID="1" presetClass="exit" presetSubtype="0" fill="hold" grpId="0" nodeType="withEffect">
                                  <p:stCondLst>
                                    <p:cond delay="0"/>
                                  </p:stCondLst>
                                  <p:childTnLst>
                                    <p:set>
                                      <p:cBhvr>
                                        <p:cTn id="90" dur="1" fill="hold">
                                          <p:stCondLst>
                                            <p:cond delay="0"/>
                                          </p:stCondLst>
                                        </p:cTn>
                                        <p:tgtEl>
                                          <p:spTgt spid="85"/>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1" nodeType="clickEffect">
                                  <p:stCondLst>
                                    <p:cond delay="0"/>
                                  </p:stCondLst>
                                  <p:childTnLst>
                                    <p:set>
                                      <p:cBhvr>
                                        <p:cTn id="94" dur="1" fill="hold">
                                          <p:stCondLst>
                                            <p:cond delay="0"/>
                                          </p:stCondLst>
                                        </p:cTn>
                                        <p:tgtEl>
                                          <p:spTgt spid="79"/>
                                        </p:tgtEl>
                                        <p:attrNameLst>
                                          <p:attrName>style.visibility</p:attrName>
                                        </p:attrNameLst>
                                      </p:cBhvr>
                                      <p:to>
                                        <p:strVal val="visible"/>
                                      </p:to>
                                    </p:set>
                                  </p:childTnLst>
                                </p:cTn>
                              </p:par>
                              <p:par>
                                <p:cTn id="95" presetID="1" presetClass="exit" presetSubtype="0" fill="hold" grpId="0" nodeType="withEffect">
                                  <p:stCondLst>
                                    <p:cond delay="0"/>
                                  </p:stCondLst>
                                  <p:childTnLst>
                                    <p:set>
                                      <p:cBhvr>
                                        <p:cTn id="96" dur="1" fill="hold">
                                          <p:stCondLst>
                                            <p:cond delay="0"/>
                                          </p:stCondLst>
                                        </p:cTn>
                                        <p:tgtEl>
                                          <p:spTgt spid="78"/>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1" nodeType="clickEffect">
                                  <p:stCondLst>
                                    <p:cond delay="0"/>
                                  </p:stCondLst>
                                  <p:childTnLst>
                                    <p:set>
                                      <p:cBhvr>
                                        <p:cTn id="100" dur="1" fill="hold">
                                          <p:stCondLst>
                                            <p:cond delay="0"/>
                                          </p:stCondLst>
                                        </p:cTn>
                                        <p:tgtEl>
                                          <p:spTgt spid="87"/>
                                        </p:tgtEl>
                                        <p:attrNameLst>
                                          <p:attrName>style.visibility</p:attrName>
                                        </p:attrNameLst>
                                      </p:cBhvr>
                                      <p:to>
                                        <p:strVal val="visible"/>
                                      </p:to>
                                    </p:set>
                                    <p:anim calcmode="lin" valueType="num">
                                      <p:cBhvr additive="base">
                                        <p:cTn id="101" dur="500" fill="hold"/>
                                        <p:tgtEl>
                                          <p:spTgt spid="87"/>
                                        </p:tgtEl>
                                        <p:attrNameLst>
                                          <p:attrName>ppt_x</p:attrName>
                                        </p:attrNameLst>
                                      </p:cBhvr>
                                      <p:tavLst>
                                        <p:tav tm="0">
                                          <p:val>
                                            <p:strVal val="0-#ppt_w/2"/>
                                          </p:val>
                                        </p:tav>
                                        <p:tav tm="100000">
                                          <p:val>
                                            <p:strVal val="#ppt_x"/>
                                          </p:val>
                                        </p:tav>
                                      </p:tavLst>
                                    </p:anim>
                                    <p:anim calcmode="lin" valueType="num">
                                      <p:cBhvr additive="base">
                                        <p:cTn id="102" dur="500" fill="hold"/>
                                        <p:tgtEl>
                                          <p:spTgt spid="87"/>
                                        </p:tgtEl>
                                        <p:attrNameLst>
                                          <p:attrName>ppt_y</p:attrName>
                                        </p:attrNameLst>
                                      </p:cBhvr>
                                      <p:tavLst>
                                        <p:tav tm="0">
                                          <p:val>
                                            <p:strVal val="#ppt_y"/>
                                          </p:val>
                                        </p:tav>
                                        <p:tav tm="100000">
                                          <p:val>
                                            <p:strVal val="#ppt_y"/>
                                          </p:val>
                                        </p:tav>
                                      </p:tavLst>
                                    </p:anim>
                                  </p:childTnLst>
                                </p:cTn>
                              </p:par>
                              <p:par>
                                <p:cTn id="103" presetID="1" presetClass="exit" presetSubtype="0" fill="hold" grpId="0" nodeType="withEffect">
                                  <p:stCondLst>
                                    <p:cond delay="0"/>
                                  </p:stCondLst>
                                  <p:childTnLst>
                                    <p:set>
                                      <p:cBhvr>
                                        <p:cTn id="104" dur="1" fill="hold">
                                          <p:stCondLst>
                                            <p:cond delay="0"/>
                                          </p:stCondLst>
                                        </p:cTn>
                                        <p:tgtEl>
                                          <p:spTgt spid="86"/>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1" nodeType="clickEffect">
                                  <p:stCondLst>
                                    <p:cond delay="0"/>
                                  </p:stCondLst>
                                  <p:childTnLst>
                                    <p:set>
                                      <p:cBhvr>
                                        <p:cTn id="108" dur="1" fill="hold">
                                          <p:stCondLst>
                                            <p:cond delay="0"/>
                                          </p:stCondLst>
                                        </p:cTn>
                                        <p:tgtEl>
                                          <p:spTgt spid="80"/>
                                        </p:tgtEl>
                                        <p:attrNameLst>
                                          <p:attrName>style.visibility</p:attrName>
                                        </p:attrNameLst>
                                      </p:cBhvr>
                                      <p:to>
                                        <p:strVal val="visible"/>
                                      </p:to>
                                    </p:set>
                                  </p:childTnLst>
                                </p:cTn>
                              </p:par>
                              <p:par>
                                <p:cTn id="109" presetID="1" presetClass="exit" presetSubtype="0" fill="hold" grpId="0" nodeType="withEffect">
                                  <p:stCondLst>
                                    <p:cond delay="0"/>
                                  </p:stCondLst>
                                  <p:childTnLst>
                                    <p:set>
                                      <p:cBhvr>
                                        <p:cTn id="110" dur="1" fill="hold">
                                          <p:stCondLst>
                                            <p:cond delay="0"/>
                                          </p:stCondLst>
                                        </p:cTn>
                                        <p:tgtEl>
                                          <p:spTgt spid="79"/>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grpId="1" nodeType="clickEffect">
                                  <p:stCondLst>
                                    <p:cond delay="0"/>
                                  </p:stCondLst>
                                  <p:childTnLst>
                                    <p:set>
                                      <p:cBhvr>
                                        <p:cTn id="114" dur="1" fill="hold">
                                          <p:stCondLst>
                                            <p:cond delay="0"/>
                                          </p:stCondLst>
                                        </p:cTn>
                                        <p:tgtEl>
                                          <p:spTgt spid="88"/>
                                        </p:tgtEl>
                                        <p:attrNameLst>
                                          <p:attrName>style.visibility</p:attrName>
                                        </p:attrNameLst>
                                      </p:cBhvr>
                                      <p:to>
                                        <p:strVal val="visible"/>
                                      </p:to>
                                    </p:set>
                                    <p:anim calcmode="lin" valueType="num">
                                      <p:cBhvr additive="base">
                                        <p:cTn id="115" dur="500" fill="hold"/>
                                        <p:tgtEl>
                                          <p:spTgt spid="88"/>
                                        </p:tgtEl>
                                        <p:attrNameLst>
                                          <p:attrName>ppt_x</p:attrName>
                                        </p:attrNameLst>
                                      </p:cBhvr>
                                      <p:tavLst>
                                        <p:tav tm="0">
                                          <p:val>
                                            <p:strVal val="0-#ppt_w/2"/>
                                          </p:val>
                                        </p:tav>
                                        <p:tav tm="100000">
                                          <p:val>
                                            <p:strVal val="#ppt_x"/>
                                          </p:val>
                                        </p:tav>
                                      </p:tavLst>
                                    </p:anim>
                                    <p:anim calcmode="lin" valueType="num">
                                      <p:cBhvr additive="base">
                                        <p:cTn id="116" dur="500" fill="hold"/>
                                        <p:tgtEl>
                                          <p:spTgt spid="88"/>
                                        </p:tgtEl>
                                        <p:attrNameLst>
                                          <p:attrName>ppt_y</p:attrName>
                                        </p:attrNameLst>
                                      </p:cBhvr>
                                      <p:tavLst>
                                        <p:tav tm="0">
                                          <p:val>
                                            <p:strVal val="#ppt_y"/>
                                          </p:val>
                                        </p:tav>
                                        <p:tav tm="100000">
                                          <p:val>
                                            <p:strVal val="#ppt_y"/>
                                          </p:val>
                                        </p:tav>
                                      </p:tavLst>
                                    </p:anim>
                                  </p:childTnLst>
                                </p:cTn>
                              </p:par>
                              <p:par>
                                <p:cTn id="117" presetID="1" presetClass="exit" presetSubtype="0" fill="hold" grpId="0" nodeType="withEffect">
                                  <p:stCondLst>
                                    <p:cond delay="0"/>
                                  </p:stCondLst>
                                  <p:childTnLst>
                                    <p:set>
                                      <p:cBhvr>
                                        <p:cTn id="118" dur="1" fill="hold">
                                          <p:stCondLst>
                                            <p:cond delay="0"/>
                                          </p:stCondLst>
                                        </p:cTn>
                                        <p:tgtEl>
                                          <p:spTgt spid="87"/>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1" nodeType="clickEffect">
                                  <p:stCondLst>
                                    <p:cond delay="0"/>
                                  </p:stCondLst>
                                  <p:childTnLst>
                                    <p:set>
                                      <p:cBhvr>
                                        <p:cTn id="122" dur="1" fill="hold">
                                          <p:stCondLst>
                                            <p:cond delay="0"/>
                                          </p:stCondLst>
                                        </p:cTn>
                                        <p:tgtEl>
                                          <p:spTgt spid="81"/>
                                        </p:tgtEl>
                                        <p:attrNameLst>
                                          <p:attrName>style.visibility</p:attrName>
                                        </p:attrNameLst>
                                      </p:cBhvr>
                                      <p:to>
                                        <p:strVal val="visible"/>
                                      </p:to>
                                    </p:set>
                                  </p:childTnLst>
                                </p:cTn>
                              </p:par>
                              <p:par>
                                <p:cTn id="123" presetID="1" presetClass="exit" presetSubtype="0" fill="hold" grpId="0" nodeType="withEffect">
                                  <p:stCondLst>
                                    <p:cond delay="0"/>
                                  </p:stCondLst>
                                  <p:childTnLst>
                                    <p:set>
                                      <p:cBhvr>
                                        <p:cTn id="124" dur="1" fill="hold">
                                          <p:stCondLst>
                                            <p:cond delay="0"/>
                                          </p:stCondLst>
                                        </p:cTn>
                                        <p:tgtEl>
                                          <p:spTgt spid="80"/>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grpId="1" nodeType="clickEffect">
                                  <p:stCondLst>
                                    <p:cond delay="0"/>
                                  </p:stCondLst>
                                  <p:childTnLst>
                                    <p:set>
                                      <p:cBhvr>
                                        <p:cTn id="128" dur="1" fill="hold">
                                          <p:stCondLst>
                                            <p:cond delay="0"/>
                                          </p:stCondLst>
                                        </p:cTn>
                                        <p:tgtEl>
                                          <p:spTgt spid="89"/>
                                        </p:tgtEl>
                                        <p:attrNameLst>
                                          <p:attrName>style.visibility</p:attrName>
                                        </p:attrNameLst>
                                      </p:cBhvr>
                                      <p:to>
                                        <p:strVal val="visible"/>
                                      </p:to>
                                    </p:set>
                                    <p:anim calcmode="lin" valueType="num">
                                      <p:cBhvr additive="base">
                                        <p:cTn id="129" dur="500" fill="hold"/>
                                        <p:tgtEl>
                                          <p:spTgt spid="89"/>
                                        </p:tgtEl>
                                        <p:attrNameLst>
                                          <p:attrName>ppt_x</p:attrName>
                                        </p:attrNameLst>
                                      </p:cBhvr>
                                      <p:tavLst>
                                        <p:tav tm="0">
                                          <p:val>
                                            <p:strVal val="0-#ppt_w/2"/>
                                          </p:val>
                                        </p:tav>
                                        <p:tav tm="100000">
                                          <p:val>
                                            <p:strVal val="#ppt_x"/>
                                          </p:val>
                                        </p:tav>
                                      </p:tavLst>
                                    </p:anim>
                                    <p:anim calcmode="lin" valueType="num">
                                      <p:cBhvr additive="base">
                                        <p:cTn id="130" dur="500" fill="hold"/>
                                        <p:tgtEl>
                                          <p:spTgt spid="89"/>
                                        </p:tgtEl>
                                        <p:attrNameLst>
                                          <p:attrName>ppt_y</p:attrName>
                                        </p:attrNameLst>
                                      </p:cBhvr>
                                      <p:tavLst>
                                        <p:tav tm="0">
                                          <p:val>
                                            <p:strVal val="#ppt_y"/>
                                          </p:val>
                                        </p:tav>
                                        <p:tav tm="100000">
                                          <p:val>
                                            <p:strVal val="#ppt_y"/>
                                          </p:val>
                                        </p:tav>
                                      </p:tavLst>
                                    </p:anim>
                                  </p:childTnLst>
                                </p:cTn>
                              </p:par>
                              <p:par>
                                <p:cTn id="131" presetID="1" presetClass="exit" presetSubtype="0" fill="hold" grpId="0" nodeType="withEffect">
                                  <p:stCondLst>
                                    <p:cond delay="0"/>
                                  </p:stCondLst>
                                  <p:childTnLst>
                                    <p:set>
                                      <p:cBhvr>
                                        <p:cTn id="132" dur="1" fill="hold">
                                          <p:stCondLst>
                                            <p:cond delay="0"/>
                                          </p:stCondLst>
                                        </p:cTn>
                                        <p:tgtEl>
                                          <p:spTgt spid="88"/>
                                        </p:tgtEl>
                                        <p:attrNameLst>
                                          <p:attrName>style.visibility</p:attrName>
                                        </p:attrNameLst>
                                      </p:cBhvr>
                                      <p:to>
                                        <p:strVal val="hidden"/>
                                      </p:to>
                                    </p:set>
                                  </p:childTnLst>
                                </p:cTn>
                              </p:par>
                            </p:childTnLst>
                          </p:cTn>
                        </p:par>
                      </p:childTnLst>
                    </p:cTn>
                  </p:par>
                  <p:par>
                    <p:cTn id="133" fill="hold">
                      <p:stCondLst>
                        <p:cond delay="indefinite"/>
                      </p:stCondLst>
                      <p:childTnLst>
                        <p:par>
                          <p:cTn id="134" fill="hold">
                            <p:stCondLst>
                              <p:cond delay="0"/>
                            </p:stCondLst>
                            <p:childTnLst>
                              <p:par>
                                <p:cTn id="135" presetID="1" presetClass="entr" presetSubtype="0" fill="hold" grpId="1" nodeType="clickEffect">
                                  <p:stCondLst>
                                    <p:cond delay="0"/>
                                  </p:stCondLst>
                                  <p:childTnLst>
                                    <p:set>
                                      <p:cBhvr>
                                        <p:cTn id="136" dur="1" fill="hold">
                                          <p:stCondLst>
                                            <p:cond delay="0"/>
                                          </p:stCondLst>
                                        </p:cTn>
                                        <p:tgtEl>
                                          <p:spTgt spid="82"/>
                                        </p:tgtEl>
                                        <p:attrNameLst>
                                          <p:attrName>style.visibility</p:attrName>
                                        </p:attrNameLst>
                                      </p:cBhvr>
                                      <p:to>
                                        <p:strVal val="visible"/>
                                      </p:to>
                                    </p:set>
                                  </p:childTnLst>
                                </p:cTn>
                              </p:par>
                              <p:par>
                                <p:cTn id="137" presetID="1" presetClass="exit" presetSubtype="0" fill="hold" grpId="0" nodeType="withEffect">
                                  <p:stCondLst>
                                    <p:cond delay="0"/>
                                  </p:stCondLst>
                                  <p:childTnLst>
                                    <p:set>
                                      <p:cBhvr>
                                        <p:cTn id="138" dur="1" fill="hold">
                                          <p:stCondLst>
                                            <p:cond delay="0"/>
                                          </p:stCondLst>
                                        </p:cTn>
                                        <p:tgtEl>
                                          <p:spTgt spid="81"/>
                                        </p:tgtEl>
                                        <p:attrNameLst>
                                          <p:attrName>style.visibility</p:attrName>
                                        </p:attrNameLst>
                                      </p:cBhvr>
                                      <p:to>
                                        <p:strVal val="hidden"/>
                                      </p:to>
                                    </p:set>
                                  </p:childTnLst>
                                </p:cTn>
                              </p:par>
                            </p:childTnLst>
                          </p:cTn>
                        </p:par>
                      </p:childTnLst>
                    </p:cTn>
                  </p:par>
                  <p:par>
                    <p:cTn id="139" fill="hold">
                      <p:stCondLst>
                        <p:cond delay="indefinite"/>
                      </p:stCondLst>
                      <p:childTnLst>
                        <p:par>
                          <p:cTn id="140" fill="hold">
                            <p:stCondLst>
                              <p:cond delay="0"/>
                            </p:stCondLst>
                            <p:childTnLst>
                              <p:par>
                                <p:cTn id="141" presetID="2" presetClass="entr" presetSubtype="8" fill="hold" grpId="1" nodeType="clickEffect">
                                  <p:stCondLst>
                                    <p:cond delay="0"/>
                                  </p:stCondLst>
                                  <p:childTnLst>
                                    <p:set>
                                      <p:cBhvr>
                                        <p:cTn id="142" dur="1" fill="hold">
                                          <p:stCondLst>
                                            <p:cond delay="0"/>
                                          </p:stCondLst>
                                        </p:cTn>
                                        <p:tgtEl>
                                          <p:spTgt spid="90"/>
                                        </p:tgtEl>
                                        <p:attrNameLst>
                                          <p:attrName>style.visibility</p:attrName>
                                        </p:attrNameLst>
                                      </p:cBhvr>
                                      <p:to>
                                        <p:strVal val="visible"/>
                                      </p:to>
                                    </p:set>
                                    <p:anim calcmode="lin" valueType="num">
                                      <p:cBhvr additive="base">
                                        <p:cTn id="143" dur="500" fill="hold"/>
                                        <p:tgtEl>
                                          <p:spTgt spid="90"/>
                                        </p:tgtEl>
                                        <p:attrNameLst>
                                          <p:attrName>ppt_x</p:attrName>
                                        </p:attrNameLst>
                                      </p:cBhvr>
                                      <p:tavLst>
                                        <p:tav tm="0">
                                          <p:val>
                                            <p:strVal val="0-#ppt_w/2"/>
                                          </p:val>
                                        </p:tav>
                                        <p:tav tm="100000">
                                          <p:val>
                                            <p:strVal val="#ppt_x"/>
                                          </p:val>
                                        </p:tav>
                                      </p:tavLst>
                                    </p:anim>
                                    <p:anim calcmode="lin" valueType="num">
                                      <p:cBhvr additive="base">
                                        <p:cTn id="144" dur="500" fill="hold"/>
                                        <p:tgtEl>
                                          <p:spTgt spid="90"/>
                                        </p:tgtEl>
                                        <p:attrNameLst>
                                          <p:attrName>ppt_y</p:attrName>
                                        </p:attrNameLst>
                                      </p:cBhvr>
                                      <p:tavLst>
                                        <p:tav tm="0">
                                          <p:val>
                                            <p:strVal val="#ppt_y"/>
                                          </p:val>
                                        </p:tav>
                                        <p:tav tm="100000">
                                          <p:val>
                                            <p:strVal val="#ppt_y"/>
                                          </p:val>
                                        </p:tav>
                                      </p:tavLst>
                                    </p:anim>
                                  </p:childTnLst>
                                </p:cTn>
                              </p:par>
                              <p:par>
                                <p:cTn id="145" presetID="1" presetClass="exit" presetSubtype="0" fill="hold" grpId="0" nodeType="withEffect">
                                  <p:stCondLst>
                                    <p:cond delay="0"/>
                                  </p:stCondLst>
                                  <p:childTnLst>
                                    <p:set>
                                      <p:cBhvr>
                                        <p:cTn id="146" dur="1" fill="hold">
                                          <p:stCondLst>
                                            <p:cond delay="0"/>
                                          </p:stCondLst>
                                        </p:cTn>
                                        <p:tgtEl>
                                          <p:spTgt spid="89"/>
                                        </p:tgtEl>
                                        <p:attrNameLst>
                                          <p:attrName>style.visibility</p:attrName>
                                        </p:attrNameLst>
                                      </p:cBhvr>
                                      <p:to>
                                        <p:strVal val="hidden"/>
                                      </p:to>
                                    </p:set>
                                  </p:childTnLst>
                                </p:cTn>
                              </p:par>
                            </p:childTnLst>
                          </p:cTn>
                        </p:par>
                      </p:childTnLst>
                    </p:cTn>
                  </p:par>
                  <p:par>
                    <p:cTn id="147" fill="hold">
                      <p:stCondLst>
                        <p:cond delay="indefinite"/>
                      </p:stCondLst>
                      <p:childTnLst>
                        <p:par>
                          <p:cTn id="148" fill="hold">
                            <p:stCondLst>
                              <p:cond delay="0"/>
                            </p:stCondLst>
                            <p:childTnLst>
                              <p:par>
                                <p:cTn id="149" presetID="1" presetClass="entr" presetSubtype="0" fill="hold" grpId="1" nodeType="clickEffect">
                                  <p:stCondLst>
                                    <p:cond delay="0"/>
                                  </p:stCondLst>
                                  <p:childTnLst>
                                    <p:set>
                                      <p:cBhvr>
                                        <p:cTn id="150" dur="1" fill="hold">
                                          <p:stCondLst>
                                            <p:cond delay="0"/>
                                          </p:stCondLst>
                                        </p:cTn>
                                        <p:tgtEl>
                                          <p:spTgt spid="83"/>
                                        </p:tgtEl>
                                        <p:attrNameLst>
                                          <p:attrName>style.visibility</p:attrName>
                                        </p:attrNameLst>
                                      </p:cBhvr>
                                      <p:to>
                                        <p:strVal val="visible"/>
                                      </p:to>
                                    </p:set>
                                  </p:childTnLst>
                                </p:cTn>
                              </p:par>
                              <p:par>
                                <p:cTn id="151" presetID="1" presetClass="exit" presetSubtype="0" fill="hold" grpId="0" nodeType="withEffect">
                                  <p:stCondLst>
                                    <p:cond delay="0"/>
                                  </p:stCondLst>
                                  <p:childTnLst>
                                    <p:set>
                                      <p:cBhvr>
                                        <p:cTn id="152" dur="1" fill="hold">
                                          <p:stCondLst>
                                            <p:cond delay="0"/>
                                          </p:stCondLst>
                                        </p:cTn>
                                        <p:tgtEl>
                                          <p:spTgt spid="82"/>
                                        </p:tgtEl>
                                        <p:attrNameLst>
                                          <p:attrName>style.visibility</p:attrName>
                                        </p:attrNameLst>
                                      </p:cBhvr>
                                      <p:to>
                                        <p:strVal val="hidden"/>
                                      </p:to>
                                    </p:set>
                                  </p:childTnLst>
                                </p:cTn>
                              </p:par>
                            </p:childTnLst>
                          </p:cTn>
                        </p:par>
                      </p:childTnLst>
                    </p:cTn>
                  </p:par>
                  <p:par>
                    <p:cTn id="153" fill="hold">
                      <p:stCondLst>
                        <p:cond delay="indefinite"/>
                      </p:stCondLst>
                      <p:childTnLst>
                        <p:par>
                          <p:cTn id="154" fill="hold">
                            <p:stCondLst>
                              <p:cond delay="0"/>
                            </p:stCondLst>
                            <p:childTnLst>
                              <p:par>
                                <p:cTn id="155" presetID="2" presetClass="entr" presetSubtype="8" fill="hold" grpId="1" nodeType="clickEffect">
                                  <p:stCondLst>
                                    <p:cond delay="0"/>
                                  </p:stCondLst>
                                  <p:childTnLst>
                                    <p:set>
                                      <p:cBhvr>
                                        <p:cTn id="156" dur="1" fill="hold">
                                          <p:stCondLst>
                                            <p:cond delay="0"/>
                                          </p:stCondLst>
                                        </p:cTn>
                                        <p:tgtEl>
                                          <p:spTgt spid="91"/>
                                        </p:tgtEl>
                                        <p:attrNameLst>
                                          <p:attrName>style.visibility</p:attrName>
                                        </p:attrNameLst>
                                      </p:cBhvr>
                                      <p:to>
                                        <p:strVal val="visible"/>
                                      </p:to>
                                    </p:set>
                                    <p:anim calcmode="lin" valueType="num">
                                      <p:cBhvr additive="base">
                                        <p:cTn id="157" dur="500" fill="hold"/>
                                        <p:tgtEl>
                                          <p:spTgt spid="91"/>
                                        </p:tgtEl>
                                        <p:attrNameLst>
                                          <p:attrName>ppt_x</p:attrName>
                                        </p:attrNameLst>
                                      </p:cBhvr>
                                      <p:tavLst>
                                        <p:tav tm="0">
                                          <p:val>
                                            <p:strVal val="0-#ppt_w/2"/>
                                          </p:val>
                                        </p:tav>
                                        <p:tav tm="100000">
                                          <p:val>
                                            <p:strVal val="#ppt_x"/>
                                          </p:val>
                                        </p:tav>
                                      </p:tavLst>
                                    </p:anim>
                                    <p:anim calcmode="lin" valueType="num">
                                      <p:cBhvr additive="base">
                                        <p:cTn id="158" dur="500" fill="hold"/>
                                        <p:tgtEl>
                                          <p:spTgt spid="91"/>
                                        </p:tgtEl>
                                        <p:attrNameLst>
                                          <p:attrName>ppt_y</p:attrName>
                                        </p:attrNameLst>
                                      </p:cBhvr>
                                      <p:tavLst>
                                        <p:tav tm="0">
                                          <p:val>
                                            <p:strVal val="#ppt_y"/>
                                          </p:val>
                                        </p:tav>
                                        <p:tav tm="100000">
                                          <p:val>
                                            <p:strVal val="#ppt_y"/>
                                          </p:val>
                                        </p:tav>
                                      </p:tavLst>
                                    </p:anim>
                                  </p:childTnLst>
                                </p:cTn>
                              </p:par>
                              <p:par>
                                <p:cTn id="159" presetID="1" presetClass="exit" presetSubtype="0" fill="hold" grpId="0" nodeType="withEffect">
                                  <p:stCondLst>
                                    <p:cond delay="0"/>
                                  </p:stCondLst>
                                  <p:childTnLst>
                                    <p:set>
                                      <p:cBhvr>
                                        <p:cTn id="160" dur="1" fill="hold">
                                          <p:stCondLst>
                                            <p:cond delay="0"/>
                                          </p:stCondLst>
                                        </p:cTn>
                                        <p:tgtEl>
                                          <p:spTgt spid="90"/>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1" presetClass="entr" presetSubtype="0" fill="hold" grpId="1" nodeType="clickEffect">
                                  <p:stCondLst>
                                    <p:cond delay="0"/>
                                  </p:stCondLst>
                                  <p:childTnLst>
                                    <p:set>
                                      <p:cBhvr>
                                        <p:cTn id="164" dur="1" fill="hold">
                                          <p:stCondLst>
                                            <p:cond delay="0"/>
                                          </p:stCondLst>
                                        </p:cTn>
                                        <p:tgtEl>
                                          <p:spTgt spid="84"/>
                                        </p:tgtEl>
                                        <p:attrNameLst>
                                          <p:attrName>style.visibility</p:attrName>
                                        </p:attrNameLst>
                                      </p:cBhvr>
                                      <p:to>
                                        <p:strVal val="visible"/>
                                      </p:to>
                                    </p:set>
                                  </p:childTnLst>
                                </p:cTn>
                              </p:par>
                              <p:par>
                                <p:cTn id="165" presetID="1" presetClass="exit" presetSubtype="0" fill="hold" grpId="0" nodeType="withEffect">
                                  <p:stCondLst>
                                    <p:cond delay="0"/>
                                  </p:stCondLst>
                                  <p:childTnLst>
                                    <p:set>
                                      <p:cBhvr>
                                        <p:cTn id="166" dur="1" fill="hold">
                                          <p:stCondLst>
                                            <p:cond delay="0"/>
                                          </p:stCondLst>
                                        </p:cTn>
                                        <p:tgtEl>
                                          <p:spTgt spid="83"/>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2" presetClass="entr" presetSubtype="4" fill="hold" grpId="0" nodeType="clickEffect">
                                  <p:stCondLst>
                                    <p:cond delay="0"/>
                                  </p:stCondLst>
                                  <p:childTnLst>
                                    <p:set>
                                      <p:cBhvr>
                                        <p:cTn id="170" dur="1" fill="hold">
                                          <p:stCondLst>
                                            <p:cond delay="0"/>
                                          </p:stCondLst>
                                        </p:cTn>
                                        <p:tgtEl>
                                          <p:spTgt spid="5">
                                            <p:txEl>
                                              <p:pRg st="0" end="0"/>
                                            </p:txEl>
                                          </p:spTgt>
                                        </p:tgtEl>
                                        <p:attrNameLst>
                                          <p:attrName>style.visibility</p:attrName>
                                        </p:attrNameLst>
                                      </p:cBhvr>
                                      <p:to>
                                        <p:strVal val="visible"/>
                                      </p:to>
                                    </p:set>
                                    <p:anim calcmode="lin" valueType="num">
                                      <p:cBhvr additive="base">
                                        <p:cTn id="171" dur="500" fill="hold"/>
                                        <p:tgtEl>
                                          <p:spTgt spid="5">
                                            <p:txEl>
                                              <p:pRg st="0" end="0"/>
                                            </p:txEl>
                                          </p:spTgt>
                                        </p:tgtEl>
                                        <p:attrNameLst>
                                          <p:attrName>ppt_x</p:attrName>
                                        </p:attrNameLst>
                                      </p:cBhvr>
                                      <p:tavLst>
                                        <p:tav tm="0">
                                          <p:val>
                                            <p:strVal val="#ppt_x"/>
                                          </p:val>
                                        </p:tav>
                                        <p:tav tm="100000">
                                          <p:val>
                                            <p:strVal val="#ppt_x"/>
                                          </p:val>
                                        </p:tav>
                                      </p:tavLst>
                                    </p:anim>
                                    <p:anim calcmode="lin" valueType="num">
                                      <p:cBhvr additive="base">
                                        <p:cTn id="172" dur="500" fill="hold"/>
                                        <p:tgtEl>
                                          <p:spTgt spid="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3" fill="hold">
                      <p:stCondLst>
                        <p:cond delay="indefinite"/>
                      </p:stCondLst>
                      <p:childTnLst>
                        <p:par>
                          <p:cTn id="174" fill="hold">
                            <p:stCondLst>
                              <p:cond delay="0"/>
                            </p:stCondLst>
                            <p:childTnLst>
                              <p:par>
                                <p:cTn id="175" presetID="2" presetClass="entr" presetSubtype="4" fill="hold" grpId="0" nodeType="clickEffect">
                                  <p:stCondLst>
                                    <p:cond delay="0"/>
                                  </p:stCondLst>
                                  <p:childTnLst>
                                    <p:set>
                                      <p:cBhvr>
                                        <p:cTn id="176" dur="1" fill="hold">
                                          <p:stCondLst>
                                            <p:cond delay="0"/>
                                          </p:stCondLst>
                                        </p:cTn>
                                        <p:tgtEl>
                                          <p:spTgt spid="5">
                                            <p:bg/>
                                          </p:spTgt>
                                        </p:tgtEl>
                                        <p:attrNameLst>
                                          <p:attrName>style.visibility</p:attrName>
                                        </p:attrNameLst>
                                      </p:cBhvr>
                                      <p:to>
                                        <p:strVal val="visible"/>
                                      </p:to>
                                    </p:set>
                                    <p:anim calcmode="lin" valueType="num">
                                      <p:cBhvr additive="base">
                                        <p:cTn id="177" dur="500" fill="hold"/>
                                        <p:tgtEl>
                                          <p:spTgt spid="5">
                                            <p:bg/>
                                          </p:spTgt>
                                        </p:tgtEl>
                                        <p:attrNameLst>
                                          <p:attrName>ppt_x</p:attrName>
                                        </p:attrNameLst>
                                      </p:cBhvr>
                                      <p:tavLst>
                                        <p:tav tm="0">
                                          <p:val>
                                            <p:strVal val="#ppt_x"/>
                                          </p:val>
                                        </p:tav>
                                        <p:tav tm="100000">
                                          <p:val>
                                            <p:strVal val="#ppt_x"/>
                                          </p:val>
                                        </p:tav>
                                      </p:tavLst>
                                    </p:anim>
                                    <p:anim calcmode="lin" valueType="num">
                                      <p:cBhvr additive="base">
                                        <p:cTn id="178" dur="500" fill="hold"/>
                                        <p:tgtEl>
                                          <p:spTgt spid="5">
                                            <p:bg/>
                                          </p:spTgt>
                                        </p:tgtEl>
                                        <p:attrNameLst>
                                          <p:attrName>ppt_y</p:attrName>
                                        </p:attrNameLst>
                                      </p:cBhvr>
                                      <p:tavLst>
                                        <p:tav tm="0">
                                          <p:val>
                                            <p:strVal val="1+#ppt_h/2"/>
                                          </p:val>
                                        </p:tav>
                                        <p:tav tm="100000">
                                          <p:val>
                                            <p:strVal val="#ppt_y"/>
                                          </p:val>
                                        </p:tav>
                                      </p:tavLst>
                                    </p:anim>
                                  </p:childTnLst>
                                </p:cTn>
                              </p:par>
                              <p:par>
                                <p:cTn id="179" presetID="2" presetClass="entr" presetSubtype="4" fill="hold" grpId="0" nodeType="withEffect">
                                  <p:stCondLst>
                                    <p:cond delay="0"/>
                                  </p:stCondLst>
                                  <p:childTnLst>
                                    <p:set>
                                      <p:cBhvr>
                                        <p:cTn id="180" dur="1" fill="hold">
                                          <p:stCondLst>
                                            <p:cond delay="0"/>
                                          </p:stCondLst>
                                        </p:cTn>
                                        <p:tgtEl>
                                          <p:spTgt spid="5">
                                            <p:txEl>
                                              <p:pRg st="1" end="1"/>
                                            </p:txEl>
                                          </p:spTgt>
                                        </p:tgtEl>
                                        <p:attrNameLst>
                                          <p:attrName>style.visibility</p:attrName>
                                        </p:attrNameLst>
                                      </p:cBhvr>
                                      <p:to>
                                        <p:strVal val="visible"/>
                                      </p:to>
                                    </p:set>
                                    <p:anim calcmode="lin" valueType="num">
                                      <p:cBhvr additive="base">
                                        <p:cTn id="181" dur="500" fill="hold"/>
                                        <p:tgtEl>
                                          <p:spTgt spid="5">
                                            <p:txEl>
                                              <p:pRg st="1" end="1"/>
                                            </p:txEl>
                                          </p:spTgt>
                                        </p:tgtEl>
                                        <p:attrNameLst>
                                          <p:attrName>ppt_x</p:attrName>
                                        </p:attrNameLst>
                                      </p:cBhvr>
                                      <p:tavLst>
                                        <p:tav tm="0">
                                          <p:val>
                                            <p:strVal val="#ppt_x"/>
                                          </p:val>
                                        </p:tav>
                                        <p:tav tm="100000">
                                          <p:val>
                                            <p:strVal val="#ppt_x"/>
                                          </p:val>
                                        </p:tav>
                                      </p:tavLst>
                                    </p:anim>
                                    <p:anim calcmode="lin" valueType="num">
                                      <p:cBhvr additive="base">
                                        <p:cTn id="182" dur="500" fill="hold"/>
                                        <p:tgtEl>
                                          <p:spTgt spid="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1" animBg="1"/>
      <p:bldP spid="37" grpId="2" animBg="1"/>
      <p:bldP spid="77" grpId="0" animBg="1"/>
      <p:bldP spid="77" grpId="1" animBg="1"/>
      <p:bldP spid="78" grpId="0" animBg="1"/>
      <p:bldP spid="78" grpId="1" animBg="1"/>
      <p:bldP spid="79" grpId="0" animBg="1"/>
      <p:bldP spid="79" grpId="1" animBg="1"/>
      <p:bldP spid="80" grpId="0" animBg="1"/>
      <p:bldP spid="80" grpId="1" animBg="1"/>
      <p:bldP spid="81" grpId="0" animBg="1"/>
      <p:bldP spid="81" grpId="1" animBg="1"/>
      <p:bldP spid="82" grpId="0" animBg="1"/>
      <p:bldP spid="82" grpId="1" animBg="1"/>
      <p:bldP spid="83" grpId="0" animBg="1"/>
      <p:bldP spid="83" grpId="1" animBg="1"/>
      <p:bldP spid="84" grpId="1" animBg="1"/>
      <p:bldP spid="85" grpId="0" animBg="1"/>
      <p:bldP spid="85" grpId="1" animBg="1"/>
      <p:bldP spid="86" grpId="0" animBg="1"/>
      <p:bldP spid="86" grpId="1" animBg="1"/>
      <p:bldP spid="87" grpId="0" animBg="1"/>
      <p:bldP spid="87" grpId="1" animBg="1"/>
      <p:bldP spid="88" grpId="0" animBg="1"/>
      <p:bldP spid="88" grpId="1" animBg="1"/>
      <p:bldP spid="89" grpId="0" animBg="1"/>
      <p:bldP spid="89" grpId="1" animBg="1"/>
      <p:bldP spid="90" grpId="0" animBg="1"/>
      <p:bldP spid="90" grpId="1" animBg="1"/>
      <p:bldP spid="91" grpId="1" animBg="1"/>
      <p:bldP spid="34" grpId="1" animBg="1"/>
      <p:bldP spid="34" grpId="2" animBg="1"/>
      <p:bldP spid="5" grpId="0" uiExpand="1" build="allAtOnce"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8" name="Rectangle 7"/>
          <p:cNvSpPr/>
          <p:nvPr/>
        </p:nvSpPr>
        <p:spPr>
          <a:xfrm>
            <a:off x="228600" y="609600"/>
            <a:ext cx="9048032" cy="2677656"/>
          </a:xfrm>
          <a:prstGeom prst="rect">
            <a:avLst/>
          </a:prstGeom>
        </p:spPr>
        <p:txBody>
          <a:bodyPr wrap="square">
            <a:spAutoFit/>
          </a:bodyPr>
          <a:lstStyle/>
          <a:p>
            <a:pPr>
              <a:spcAft>
                <a:spcPts val="0"/>
              </a:spcAft>
            </a:pPr>
            <a:r>
              <a:rPr lang="en-US" sz="2400" dirty="0">
                <a:solidFill>
                  <a:schemeClr val="tx2"/>
                </a:solidFill>
              </a:rPr>
              <a:t>Batches:</a:t>
            </a:r>
            <a:endParaRPr lang="en-US" sz="2400" dirty="0">
              <a:solidFill>
                <a:schemeClr val="tx2"/>
              </a:solidFill>
              <a:sym typeface="Symbol" panose="05050102010706020507" pitchFamily="18" charset="2"/>
            </a:endParaRPr>
          </a:p>
          <a:p>
            <a:pPr lvl="1">
              <a:spcAft>
                <a:spcPts val="0"/>
              </a:spcAft>
            </a:pPr>
            <a:r>
              <a:rPr lang="en-US" sz="2400" dirty="0">
                <a:sym typeface="Symbol" panose="05050102010706020507" pitchFamily="18" charset="2"/>
              </a:rPr>
              <a:t>Each step of gradient decent </a:t>
            </a:r>
          </a:p>
          <a:p>
            <a:pPr lvl="2">
              <a:spcAft>
                <a:spcPts val="0"/>
              </a:spcAft>
            </a:pPr>
            <a:r>
              <a:rPr lang="en-US" sz="2400" dirty="0">
                <a:sym typeface="Symbol" panose="05050102010706020507" pitchFamily="18" charset="2"/>
              </a:rPr>
              <a:t>To save computational time,</a:t>
            </a:r>
          </a:p>
          <a:p>
            <a:pPr lvl="2">
              <a:spcAft>
                <a:spcPts val="0"/>
              </a:spcAft>
            </a:pPr>
            <a:r>
              <a:rPr lang="en-US" sz="2400" dirty="0">
                <a:sym typeface="Symbol" panose="05050102010706020507" pitchFamily="18" charset="2"/>
              </a:rPr>
              <a:t>     head in a direction as indicated by not all test data </a:t>
            </a:r>
          </a:p>
          <a:p>
            <a:pPr lvl="2">
              <a:spcAft>
                <a:spcPts val="0"/>
              </a:spcAft>
            </a:pPr>
            <a:r>
              <a:rPr lang="en-US" sz="2400" dirty="0">
                <a:sym typeface="Symbol" panose="05050102010706020507" pitchFamily="18" charset="2"/>
              </a:rPr>
              <a:t>     but by a single input or a small </a:t>
            </a:r>
            <a:r>
              <a:rPr lang="en-US" sz="2400" dirty="0">
                <a:solidFill>
                  <a:srgbClr val="00FFFF"/>
                </a:solidFill>
                <a:sym typeface="Symbol" panose="05050102010706020507" pitchFamily="18" charset="2"/>
              </a:rPr>
              <a:t>batch</a:t>
            </a:r>
            <a:r>
              <a:rPr lang="en-US" sz="2400" dirty="0">
                <a:sym typeface="Symbol" panose="05050102010706020507" pitchFamily="18" charset="2"/>
              </a:rPr>
              <a:t> of it.</a:t>
            </a:r>
          </a:p>
          <a:p>
            <a:pPr lvl="2">
              <a:spcAft>
                <a:spcPts val="0"/>
              </a:spcAft>
            </a:pPr>
            <a:r>
              <a:rPr lang="en-US" sz="2400" dirty="0">
                <a:sym typeface="Symbol" panose="05050102010706020507" pitchFamily="18" charset="2"/>
              </a:rPr>
              <a:t>One cycle through all the data is called an </a:t>
            </a:r>
            <a:r>
              <a:rPr lang="en-US" sz="2400" dirty="0">
                <a:solidFill>
                  <a:srgbClr val="FFFF00"/>
                </a:solidFill>
                <a:sym typeface="Symbol" panose="05050102010706020507" pitchFamily="18" charset="2"/>
              </a:rPr>
              <a:t>Epoch</a:t>
            </a:r>
          </a:p>
          <a:p>
            <a:pPr lvl="2">
              <a:spcAft>
                <a:spcPts val="0"/>
              </a:spcAft>
            </a:pPr>
            <a:r>
              <a:rPr lang="en-US" sz="2400" dirty="0">
                <a:solidFill>
                  <a:srgbClr val="FFFF00"/>
                </a:solidFill>
                <a:sym typeface="Symbol" panose="05050102010706020507" pitchFamily="18" charset="2"/>
              </a:rPr>
              <a:t>      </a:t>
            </a:r>
            <a:r>
              <a:rPr lang="en-US" sz="2400" dirty="0">
                <a:sym typeface="Symbol" panose="05050102010706020507" pitchFamily="18" charset="2"/>
              </a:rPr>
              <a:t>ie here we did 2.1 epochs.</a:t>
            </a:r>
          </a:p>
        </p:txBody>
      </p:sp>
      <p:grpSp>
        <p:nvGrpSpPr>
          <p:cNvPr id="4" name="Group 3">
            <a:extLst>
              <a:ext uri="{FF2B5EF4-FFF2-40B4-BE49-F238E27FC236}">
                <a16:creationId xmlns:a16="http://schemas.microsoft.com/office/drawing/2014/main" id="{8F8813B8-2DE0-4285-B481-0877A1063A76}"/>
              </a:ext>
            </a:extLst>
          </p:cNvPr>
          <p:cNvGrpSpPr/>
          <p:nvPr/>
        </p:nvGrpSpPr>
        <p:grpSpPr>
          <a:xfrm>
            <a:off x="1676400" y="6276473"/>
            <a:ext cx="5486393" cy="505328"/>
            <a:chOff x="2362200" y="609600"/>
            <a:chExt cx="5257800" cy="646331"/>
          </a:xfrm>
        </p:grpSpPr>
        <p:sp>
          <p:nvSpPr>
            <p:cNvPr id="2" name="TextBox 1">
              <a:extLst>
                <a:ext uri="{FF2B5EF4-FFF2-40B4-BE49-F238E27FC236}">
                  <a16:creationId xmlns:a16="http://schemas.microsoft.com/office/drawing/2014/main" id="{F3DDB548-5A62-4E99-A785-ECE26FF63572}"/>
                </a:ext>
              </a:extLst>
            </p:cNvPr>
            <p:cNvSpPr txBox="1"/>
            <p:nvPr/>
          </p:nvSpPr>
          <p:spPr bwMode="auto">
            <a:xfrm>
              <a:off x="2362200" y="609600"/>
              <a:ext cx="5257800" cy="646331"/>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 name="Rectangle 2">
              <a:extLst>
                <a:ext uri="{FF2B5EF4-FFF2-40B4-BE49-F238E27FC236}">
                  <a16:creationId xmlns:a16="http://schemas.microsoft.com/office/drawing/2014/main" id="{99B00458-3336-49F4-8E84-CF954A5756D4}"/>
                </a:ext>
              </a:extLst>
            </p:cNvPr>
            <p:cNvSpPr/>
            <p:nvPr/>
          </p:nvSpPr>
          <p:spPr>
            <a:xfrm>
              <a:off x="4038600" y="635000"/>
              <a:ext cx="2174185" cy="523220"/>
            </a:xfrm>
            <a:prstGeom prst="rect">
              <a:avLst/>
            </a:prstGeom>
          </p:spPr>
          <p:txBody>
            <a:bodyPr wrap="none">
              <a:spAutoFit/>
            </a:bodyPr>
            <a:lstStyle/>
            <a:p>
              <a:r>
                <a:rPr lang="en-US" dirty="0">
                  <a:sym typeface="Symbol" panose="05050102010706020507" pitchFamily="18" charset="2"/>
                </a:rPr>
                <a:t>Training Data</a:t>
              </a:r>
              <a:endParaRPr lang="en-US" dirty="0"/>
            </a:p>
          </p:txBody>
        </p:sp>
      </p:grpSp>
      <p:sp>
        <p:nvSpPr>
          <p:cNvPr id="21" name="Rectangle 20">
            <a:extLst>
              <a:ext uri="{FF2B5EF4-FFF2-40B4-BE49-F238E27FC236}">
                <a16:creationId xmlns:a16="http://schemas.microsoft.com/office/drawing/2014/main" id="{14FDD787-247D-43ED-B715-0BA608A137A1}"/>
              </a:ext>
            </a:extLst>
          </p:cNvPr>
          <p:cNvSpPr/>
          <p:nvPr/>
        </p:nvSpPr>
        <p:spPr>
          <a:xfrm>
            <a:off x="16764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3" name="Rectangle 22">
            <a:extLst>
              <a:ext uri="{FF2B5EF4-FFF2-40B4-BE49-F238E27FC236}">
                <a16:creationId xmlns:a16="http://schemas.microsoft.com/office/drawing/2014/main" id="{9A9330D9-08E8-4E6F-AB62-B0EDD4CAE294}"/>
              </a:ext>
            </a:extLst>
          </p:cNvPr>
          <p:cNvSpPr/>
          <p:nvPr/>
        </p:nvSpPr>
        <p:spPr>
          <a:xfrm>
            <a:off x="22987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4" name="Rectangle 23">
            <a:extLst>
              <a:ext uri="{FF2B5EF4-FFF2-40B4-BE49-F238E27FC236}">
                <a16:creationId xmlns:a16="http://schemas.microsoft.com/office/drawing/2014/main" id="{D38D689D-18F1-4393-93BC-ACD6B7F90DB5}"/>
              </a:ext>
            </a:extLst>
          </p:cNvPr>
          <p:cNvSpPr/>
          <p:nvPr/>
        </p:nvSpPr>
        <p:spPr>
          <a:xfrm>
            <a:off x="29210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5" name="Rectangle 24">
            <a:extLst>
              <a:ext uri="{FF2B5EF4-FFF2-40B4-BE49-F238E27FC236}">
                <a16:creationId xmlns:a16="http://schemas.microsoft.com/office/drawing/2014/main" id="{5AAAE166-E5BD-4ACB-BF72-6248F9F6622E}"/>
              </a:ext>
            </a:extLst>
          </p:cNvPr>
          <p:cNvSpPr/>
          <p:nvPr/>
        </p:nvSpPr>
        <p:spPr>
          <a:xfrm>
            <a:off x="35306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 name="Rectangle 25">
            <a:extLst>
              <a:ext uri="{FF2B5EF4-FFF2-40B4-BE49-F238E27FC236}">
                <a16:creationId xmlns:a16="http://schemas.microsoft.com/office/drawing/2014/main" id="{0BC08CB0-C324-4581-B2D4-F267F2C127AB}"/>
              </a:ext>
            </a:extLst>
          </p:cNvPr>
          <p:cNvSpPr/>
          <p:nvPr/>
        </p:nvSpPr>
        <p:spPr>
          <a:xfrm>
            <a:off x="41402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56FE6A4F-013E-4B5B-9CD8-A897C963B67F}"/>
              </a:ext>
            </a:extLst>
          </p:cNvPr>
          <p:cNvSpPr/>
          <p:nvPr/>
        </p:nvSpPr>
        <p:spPr>
          <a:xfrm>
            <a:off x="47371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8" name="Rectangle 27">
            <a:extLst>
              <a:ext uri="{FF2B5EF4-FFF2-40B4-BE49-F238E27FC236}">
                <a16:creationId xmlns:a16="http://schemas.microsoft.com/office/drawing/2014/main" id="{009C0DF2-769E-411E-B51D-3E0008BAFD0C}"/>
              </a:ext>
            </a:extLst>
          </p:cNvPr>
          <p:cNvSpPr/>
          <p:nvPr/>
        </p:nvSpPr>
        <p:spPr>
          <a:xfrm>
            <a:off x="53340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9" name="Rectangle 28">
            <a:extLst>
              <a:ext uri="{FF2B5EF4-FFF2-40B4-BE49-F238E27FC236}">
                <a16:creationId xmlns:a16="http://schemas.microsoft.com/office/drawing/2014/main" id="{910F9F45-0492-4E0B-8C7B-0CD2E15B8937}"/>
              </a:ext>
            </a:extLst>
          </p:cNvPr>
          <p:cNvSpPr/>
          <p:nvPr/>
        </p:nvSpPr>
        <p:spPr>
          <a:xfrm>
            <a:off x="59309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D0A92888-5124-4C7E-A901-4300266AC626}"/>
              </a:ext>
            </a:extLst>
          </p:cNvPr>
          <p:cNvSpPr/>
          <p:nvPr/>
        </p:nvSpPr>
        <p:spPr>
          <a:xfrm>
            <a:off x="65532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1" name="Picture 30" descr="Image result for gradient descent">
            <a:extLst>
              <a:ext uri="{FF2B5EF4-FFF2-40B4-BE49-F238E27FC236}">
                <a16:creationId xmlns:a16="http://schemas.microsoft.com/office/drawing/2014/main" id="{48CA5750-00E4-44DC-9510-38A870808B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3507" y="3285796"/>
            <a:ext cx="5909538" cy="2926984"/>
          </a:xfrm>
          <a:prstGeom prst="rect">
            <a:avLst/>
          </a:prstGeom>
          <a:noFill/>
          <a:extLst>
            <a:ext uri="{909E8E84-426E-40DD-AFC4-6F175D3DCCD1}">
              <a14:hiddenFill xmlns:a14="http://schemas.microsoft.com/office/drawing/2010/main">
                <a:solidFill>
                  <a:srgbClr val="FFFFFF"/>
                </a:solidFill>
              </a14:hiddenFill>
            </a:ext>
          </a:extLst>
        </p:spPr>
      </p:pic>
      <p:sp>
        <p:nvSpPr>
          <p:cNvPr id="32" name="Oval 31">
            <a:extLst>
              <a:ext uri="{FF2B5EF4-FFF2-40B4-BE49-F238E27FC236}">
                <a16:creationId xmlns:a16="http://schemas.microsoft.com/office/drawing/2014/main" id="{B832F736-9694-46A1-8566-BA3D35B10FDF}"/>
              </a:ext>
            </a:extLst>
          </p:cNvPr>
          <p:cNvSpPr>
            <a:spLocks noChangeAspect="1"/>
          </p:cNvSpPr>
          <p:nvPr/>
        </p:nvSpPr>
        <p:spPr>
          <a:xfrm>
            <a:off x="4397786" y="451760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3" name="Oval 32">
            <a:extLst>
              <a:ext uri="{FF2B5EF4-FFF2-40B4-BE49-F238E27FC236}">
                <a16:creationId xmlns:a16="http://schemas.microsoft.com/office/drawing/2014/main" id="{41889656-8E02-4D45-8A0C-2CF0A5B44B83}"/>
              </a:ext>
            </a:extLst>
          </p:cNvPr>
          <p:cNvSpPr>
            <a:spLocks noChangeAspect="1"/>
          </p:cNvSpPr>
          <p:nvPr/>
        </p:nvSpPr>
        <p:spPr>
          <a:xfrm>
            <a:off x="4260850" y="437515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4" name="Oval 33">
            <a:extLst>
              <a:ext uri="{FF2B5EF4-FFF2-40B4-BE49-F238E27FC236}">
                <a16:creationId xmlns:a16="http://schemas.microsoft.com/office/drawing/2014/main" id="{800B361A-F748-483F-812F-94CD0637782C}"/>
              </a:ext>
            </a:extLst>
          </p:cNvPr>
          <p:cNvSpPr>
            <a:spLocks noChangeAspect="1"/>
          </p:cNvSpPr>
          <p:nvPr/>
        </p:nvSpPr>
        <p:spPr>
          <a:xfrm>
            <a:off x="4140200" y="451760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5" name="Oval 34">
            <a:extLst>
              <a:ext uri="{FF2B5EF4-FFF2-40B4-BE49-F238E27FC236}">
                <a16:creationId xmlns:a16="http://schemas.microsoft.com/office/drawing/2014/main" id="{1527D445-CF2A-49C3-9591-E8557D6A320B}"/>
              </a:ext>
            </a:extLst>
          </p:cNvPr>
          <p:cNvSpPr>
            <a:spLocks noChangeAspect="1"/>
          </p:cNvSpPr>
          <p:nvPr/>
        </p:nvSpPr>
        <p:spPr>
          <a:xfrm>
            <a:off x="3974054" y="446659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6" name="Oval 35">
            <a:extLst>
              <a:ext uri="{FF2B5EF4-FFF2-40B4-BE49-F238E27FC236}">
                <a16:creationId xmlns:a16="http://schemas.microsoft.com/office/drawing/2014/main" id="{59178BAC-709A-4C62-9F18-CA701C9DF93F}"/>
              </a:ext>
            </a:extLst>
          </p:cNvPr>
          <p:cNvSpPr>
            <a:spLocks noChangeAspect="1"/>
          </p:cNvSpPr>
          <p:nvPr/>
        </p:nvSpPr>
        <p:spPr>
          <a:xfrm>
            <a:off x="3974054" y="460716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7" name="Oval 36">
            <a:extLst>
              <a:ext uri="{FF2B5EF4-FFF2-40B4-BE49-F238E27FC236}">
                <a16:creationId xmlns:a16="http://schemas.microsoft.com/office/drawing/2014/main" id="{C6056A40-53A9-4AB7-AB58-F07D18A2D195}"/>
              </a:ext>
            </a:extLst>
          </p:cNvPr>
          <p:cNvSpPr>
            <a:spLocks noChangeAspect="1"/>
          </p:cNvSpPr>
          <p:nvPr/>
        </p:nvSpPr>
        <p:spPr>
          <a:xfrm>
            <a:off x="3853628" y="460904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8" name="Oval 37">
            <a:extLst>
              <a:ext uri="{FF2B5EF4-FFF2-40B4-BE49-F238E27FC236}">
                <a16:creationId xmlns:a16="http://schemas.microsoft.com/office/drawing/2014/main" id="{EB14E6ED-F071-4090-9437-80EA82BFEDAA}"/>
              </a:ext>
            </a:extLst>
          </p:cNvPr>
          <p:cNvSpPr>
            <a:spLocks noChangeAspect="1"/>
          </p:cNvSpPr>
          <p:nvPr/>
        </p:nvSpPr>
        <p:spPr>
          <a:xfrm>
            <a:off x="3780491" y="4475543"/>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39" name="Oval 38">
            <a:extLst>
              <a:ext uri="{FF2B5EF4-FFF2-40B4-BE49-F238E27FC236}">
                <a16:creationId xmlns:a16="http://schemas.microsoft.com/office/drawing/2014/main" id="{CAFCC4C4-7BE1-41E3-AF81-7EC926883F28}"/>
              </a:ext>
            </a:extLst>
          </p:cNvPr>
          <p:cNvSpPr>
            <a:spLocks noChangeAspect="1"/>
          </p:cNvSpPr>
          <p:nvPr/>
        </p:nvSpPr>
        <p:spPr>
          <a:xfrm>
            <a:off x="3636203" y="4525633"/>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40" name="Oval 39">
            <a:extLst>
              <a:ext uri="{FF2B5EF4-FFF2-40B4-BE49-F238E27FC236}">
                <a16:creationId xmlns:a16="http://schemas.microsoft.com/office/drawing/2014/main" id="{06D4DBBE-3890-4227-82A2-29071F1F671A}"/>
              </a:ext>
            </a:extLst>
          </p:cNvPr>
          <p:cNvSpPr>
            <a:spLocks noChangeAspect="1"/>
          </p:cNvSpPr>
          <p:nvPr/>
        </p:nvSpPr>
        <p:spPr>
          <a:xfrm>
            <a:off x="3645244" y="4669896"/>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44" name="Rectangle 43">
            <a:extLst>
              <a:ext uri="{FF2B5EF4-FFF2-40B4-BE49-F238E27FC236}">
                <a16:creationId xmlns:a16="http://schemas.microsoft.com/office/drawing/2014/main" id="{86588AF7-AD5B-402E-ABCC-1B0632B611E3}"/>
              </a:ext>
            </a:extLst>
          </p:cNvPr>
          <p:cNvSpPr/>
          <p:nvPr/>
        </p:nvSpPr>
        <p:spPr>
          <a:xfrm>
            <a:off x="16764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5" name="Rectangle 44">
            <a:extLst>
              <a:ext uri="{FF2B5EF4-FFF2-40B4-BE49-F238E27FC236}">
                <a16:creationId xmlns:a16="http://schemas.microsoft.com/office/drawing/2014/main" id="{2C2998CB-C48E-4CFD-AAEA-74E4CEB020A0}"/>
              </a:ext>
            </a:extLst>
          </p:cNvPr>
          <p:cNvSpPr/>
          <p:nvPr/>
        </p:nvSpPr>
        <p:spPr>
          <a:xfrm>
            <a:off x="22987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Rectangle 45">
            <a:extLst>
              <a:ext uri="{FF2B5EF4-FFF2-40B4-BE49-F238E27FC236}">
                <a16:creationId xmlns:a16="http://schemas.microsoft.com/office/drawing/2014/main" id="{B53BC2B2-9FAF-4CCF-AE4A-0F614637CCBE}"/>
              </a:ext>
            </a:extLst>
          </p:cNvPr>
          <p:cNvSpPr/>
          <p:nvPr/>
        </p:nvSpPr>
        <p:spPr>
          <a:xfrm>
            <a:off x="29210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4A75CF50-6F25-4A1D-AAEA-7A728BAFDEB7}"/>
              </a:ext>
            </a:extLst>
          </p:cNvPr>
          <p:cNvSpPr/>
          <p:nvPr/>
        </p:nvSpPr>
        <p:spPr>
          <a:xfrm>
            <a:off x="35306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8" name="Rectangle 47">
            <a:extLst>
              <a:ext uri="{FF2B5EF4-FFF2-40B4-BE49-F238E27FC236}">
                <a16:creationId xmlns:a16="http://schemas.microsoft.com/office/drawing/2014/main" id="{970928E6-BF3B-4450-9545-DFCFA16770E5}"/>
              </a:ext>
            </a:extLst>
          </p:cNvPr>
          <p:cNvSpPr/>
          <p:nvPr/>
        </p:nvSpPr>
        <p:spPr>
          <a:xfrm>
            <a:off x="41402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9" name="Rectangle 48">
            <a:extLst>
              <a:ext uri="{FF2B5EF4-FFF2-40B4-BE49-F238E27FC236}">
                <a16:creationId xmlns:a16="http://schemas.microsoft.com/office/drawing/2014/main" id="{A87CE9D5-9D40-4277-84C9-60D368C3C7FC}"/>
              </a:ext>
            </a:extLst>
          </p:cNvPr>
          <p:cNvSpPr/>
          <p:nvPr/>
        </p:nvSpPr>
        <p:spPr>
          <a:xfrm>
            <a:off x="47371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0" name="Rectangle 49">
            <a:extLst>
              <a:ext uri="{FF2B5EF4-FFF2-40B4-BE49-F238E27FC236}">
                <a16:creationId xmlns:a16="http://schemas.microsoft.com/office/drawing/2014/main" id="{471C8EC5-381E-4E56-A48F-3FBEE914D682}"/>
              </a:ext>
            </a:extLst>
          </p:cNvPr>
          <p:cNvSpPr/>
          <p:nvPr/>
        </p:nvSpPr>
        <p:spPr>
          <a:xfrm>
            <a:off x="53340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1" name="Rectangle 50">
            <a:extLst>
              <a:ext uri="{FF2B5EF4-FFF2-40B4-BE49-F238E27FC236}">
                <a16:creationId xmlns:a16="http://schemas.microsoft.com/office/drawing/2014/main" id="{2E6BDC5C-3409-4E08-8457-A9885AD2AB2F}"/>
              </a:ext>
            </a:extLst>
          </p:cNvPr>
          <p:cNvSpPr/>
          <p:nvPr/>
        </p:nvSpPr>
        <p:spPr>
          <a:xfrm>
            <a:off x="59309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2" name="Rectangle 51">
            <a:extLst>
              <a:ext uri="{FF2B5EF4-FFF2-40B4-BE49-F238E27FC236}">
                <a16:creationId xmlns:a16="http://schemas.microsoft.com/office/drawing/2014/main" id="{8CACE2FD-7300-4085-9FD2-F2DAF3640039}"/>
              </a:ext>
            </a:extLst>
          </p:cNvPr>
          <p:cNvSpPr/>
          <p:nvPr/>
        </p:nvSpPr>
        <p:spPr>
          <a:xfrm>
            <a:off x="6553200" y="630555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Oval 53">
            <a:extLst>
              <a:ext uri="{FF2B5EF4-FFF2-40B4-BE49-F238E27FC236}">
                <a16:creationId xmlns:a16="http://schemas.microsoft.com/office/drawing/2014/main" id="{DA0DFF79-C045-4C41-ABDC-89E3EBBD239E}"/>
              </a:ext>
            </a:extLst>
          </p:cNvPr>
          <p:cNvSpPr>
            <a:spLocks noChangeAspect="1"/>
          </p:cNvSpPr>
          <p:nvPr/>
        </p:nvSpPr>
        <p:spPr>
          <a:xfrm>
            <a:off x="3505200" y="470356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5" name="Oval 54">
            <a:extLst>
              <a:ext uri="{FF2B5EF4-FFF2-40B4-BE49-F238E27FC236}">
                <a16:creationId xmlns:a16="http://schemas.microsoft.com/office/drawing/2014/main" id="{B0909FC7-A3D1-4CBB-B054-105CB086B32F}"/>
              </a:ext>
            </a:extLst>
          </p:cNvPr>
          <p:cNvSpPr>
            <a:spLocks noChangeAspect="1"/>
          </p:cNvSpPr>
          <p:nvPr/>
        </p:nvSpPr>
        <p:spPr>
          <a:xfrm>
            <a:off x="3505200" y="4590441"/>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6" name="Oval 55">
            <a:extLst>
              <a:ext uri="{FF2B5EF4-FFF2-40B4-BE49-F238E27FC236}">
                <a16:creationId xmlns:a16="http://schemas.microsoft.com/office/drawing/2014/main" id="{488A3075-4880-4BCD-9425-D1CE7D99BF66}"/>
              </a:ext>
            </a:extLst>
          </p:cNvPr>
          <p:cNvSpPr>
            <a:spLocks noChangeAspect="1"/>
          </p:cNvSpPr>
          <p:nvPr/>
        </p:nvSpPr>
        <p:spPr>
          <a:xfrm>
            <a:off x="3365156" y="466045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7" name="Oval 56">
            <a:extLst>
              <a:ext uri="{FF2B5EF4-FFF2-40B4-BE49-F238E27FC236}">
                <a16:creationId xmlns:a16="http://schemas.microsoft.com/office/drawing/2014/main" id="{D8DBA0AD-165E-48AC-8DFC-396136D0B70E}"/>
              </a:ext>
            </a:extLst>
          </p:cNvPr>
          <p:cNvSpPr>
            <a:spLocks noChangeAspect="1"/>
          </p:cNvSpPr>
          <p:nvPr/>
        </p:nvSpPr>
        <p:spPr>
          <a:xfrm>
            <a:off x="3352800" y="479414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8" name="Oval 57">
            <a:extLst>
              <a:ext uri="{FF2B5EF4-FFF2-40B4-BE49-F238E27FC236}">
                <a16:creationId xmlns:a16="http://schemas.microsoft.com/office/drawing/2014/main" id="{2486CD9B-7952-4471-B0DA-35EB12C77396}"/>
              </a:ext>
            </a:extLst>
          </p:cNvPr>
          <p:cNvSpPr>
            <a:spLocks noChangeAspect="1"/>
          </p:cNvSpPr>
          <p:nvPr/>
        </p:nvSpPr>
        <p:spPr>
          <a:xfrm>
            <a:off x="3251293" y="474842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9" name="Oval 58">
            <a:extLst>
              <a:ext uri="{FF2B5EF4-FFF2-40B4-BE49-F238E27FC236}">
                <a16:creationId xmlns:a16="http://schemas.microsoft.com/office/drawing/2014/main" id="{FCE7EBB0-59BF-4187-943D-1BFB3E9C649B}"/>
              </a:ext>
            </a:extLst>
          </p:cNvPr>
          <p:cNvSpPr>
            <a:spLocks noChangeAspect="1"/>
          </p:cNvSpPr>
          <p:nvPr/>
        </p:nvSpPr>
        <p:spPr>
          <a:xfrm>
            <a:off x="3226510" y="485370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60" name="Oval 59">
            <a:extLst>
              <a:ext uri="{FF2B5EF4-FFF2-40B4-BE49-F238E27FC236}">
                <a16:creationId xmlns:a16="http://schemas.microsoft.com/office/drawing/2014/main" id="{8132B60A-7FC3-4214-BD4B-70EB7ED62062}"/>
              </a:ext>
            </a:extLst>
          </p:cNvPr>
          <p:cNvSpPr>
            <a:spLocks noChangeAspect="1"/>
          </p:cNvSpPr>
          <p:nvPr/>
        </p:nvSpPr>
        <p:spPr>
          <a:xfrm>
            <a:off x="3145940" y="4890843"/>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61" name="Oval 60">
            <a:extLst>
              <a:ext uri="{FF2B5EF4-FFF2-40B4-BE49-F238E27FC236}">
                <a16:creationId xmlns:a16="http://schemas.microsoft.com/office/drawing/2014/main" id="{CE47E091-A914-411E-8FFA-862E3915CBEC}"/>
              </a:ext>
            </a:extLst>
          </p:cNvPr>
          <p:cNvSpPr>
            <a:spLocks noChangeAspect="1"/>
          </p:cNvSpPr>
          <p:nvPr/>
        </p:nvSpPr>
        <p:spPr>
          <a:xfrm>
            <a:off x="3146827" y="4803483"/>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4" name="Oval 73">
            <a:extLst>
              <a:ext uri="{FF2B5EF4-FFF2-40B4-BE49-F238E27FC236}">
                <a16:creationId xmlns:a16="http://schemas.microsoft.com/office/drawing/2014/main" id="{705735C7-7C67-4053-8D09-A91AEF6DC00C}"/>
              </a:ext>
            </a:extLst>
          </p:cNvPr>
          <p:cNvSpPr>
            <a:spLocks noChangeAspect="1"/>
          </p:cNvSpPr>
          <p:nvPr/>
        </p:nvSpPr>
        <p:spPr>
          <a:xfrm>
            <a:off x="3074558" y="4806351"/>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5" name="Oval 74">
            <a:extLst>
              <a:ext uri="{FF2B5EF4-FFF2-40B4-BE49-F238E27FC236}">
                <a16:creationId xmlns:a16="http://schemas.microsoft.com/office/drawing/2014/main" id="{70AF37F5-335D-4FF5-B430-62DC89E984AC}"/>
              </a:ext>
            </a:extLst>
          </p:cNvPr>
          <p:cNvSpPr>
            <a:spLocks noChangeAspect="1"/>
          </p:cNvSpPr>
          <p:nvPr/>
        </p:nvSpPr>
        <p:spPr>
          <a:xfrm>
            <a:off x="3124517" y="4708257"/>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6" name="Oval 75">
            <a:extLst>
              <a:ext uri="{FF2B5EF4-FFF2-40B4-BE49-F238E27FC236}">
                <a16:creationId xmlns:a16="http://schemas.microsoft.com/office/drawing/2014/main" id="{15DECC23-C23B-4CE8-9260-940C204EEDEB}"/>
              </a:ext>
            </a:extLst>
          </p:cNvPr>
          <p:cNvSpPr>
            <a:spLocks noChangeAspect="1"/>
          </p:cNvSpPr>
          <p:nvPr/>
        </p:nvSpPr>
        <p:spPr>
          <a:xfrm>
            <a:off x="3046129" y="4727307"/>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77" name="Rectangle 76">
            <a:extLst>
              <a:ext uri="{FF2B5EF4-FFF2-40B4-BE49-F238E27FC236}">
                <a16:creationId xmlns:a16="http://schemas.microsoft.com/office/drawing/2014/main" id="{38C0AFC3-14C1-46B8-86A2-01A9DF6EC58A}"/>
              </a:ext>
            </a:extLst>
          </p:cNvPr>
          <p:cNvSpPr/>
          <p:nvPr/>
        </p:nvSpPr>
        <p:spPr>
          <a:xfrm>
            <a:off x="1673225" y="6315075"/>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8" name="Rectangle 77">
            <a:extLst>
              <a:ext uri="{FF2B5EF4-FFF2-40B4-BE49-F238E27FC236}">
                <a16:creationId xmlns:a16="http://schemas.microsoft.com/office/drawing/2014/main" id="{191A9972-2D22-4708-884F-D5D86FB3F30A}"/>
              </a:ext>
            </a:extLst>
          </p:cNvPr>
          <p:cNvSpPr/>
          <p:nvPr/>
        </p:nvSpPr>
        <p:spPr>
          <a:xfrm>
            <a:off x="2295525" y="6315075"/>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20" name="Group 19">
            <a:extLst>
              <a:ext uri="{FF2B5EF4-FFF2-40B4-BE49-F238E27FC236}">
                <a16:creationId xmlns:a16="http://schemas.microsoft.com/office/drawing/2014/main" id="{9E6CAC43-FF42-4F6F-BB1F-7AA869A52B84}"/>
              </a:ext>
            </a:extLst>
          </p:cNvPr>
          <p:cNvGrpSpPr/>
          <p:nvPr/>
        </p:nvGrpSpPr>
        <p:grpSpPr>
          <a:xfrm>
            <a:off x="1676400" y="6248400"/>
            <a:ext cx="5486400" cy="558801"/>
            <a:chOff x="2133600" y="5791200"/>
            <a:chExt cx="5486400" cy="1295400"/>
          </a:xfrm>
        </p:grpSpPr>
        <p:cxnSp>
          <p:nvCxnSpPr>
            <p:cNvPr id="10" name="Straight Connector 9">
              <a:extLst>
                <a:ext uri="{FF2B5EF4-FFF2-40B4-BE49-F238E27FC236}">
                  <a16:creationId xmlns:a16="http://schemas.microsoft.com/office/drawing/2014/main" id="{429748BD-8026-4E16-B66C-D5DC14950F9E}"/>
                </a:ext>
              </a:extLst>
            </p:cNvPr>
            <p:cNvCxnSpPr/>
            <p:nvPr/>
          </p:nvCxnSpPr>
          <p:spPr bwMode="auto">
            <a:xfrm flipV="1">
              <a:off x="2133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E58FA0BC-C02C-4A02-BC9E-025F5E0AD17F}"/>
                </a:ext>
              </a:extLst>
            </p:cNvPr>
            <p:cNvCxnSpPr/>
            <p:nvPr/>
          </p:nvCxnSpPr>
          <p:spPr bwMode="auto">
            <a:xfrm flipV="1">
              <a:off x="2743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1BE161D5-EA61-42AF-9A41-5F9D5F20E7C2}"/>
                </a:ext>
              </a:extLst>
            </p:cNvPr>
            <p:cNvCxnSpPr/>
            <p:nvPr/>
          </p:nvCxnSpPr>
          <p:spPr bwMode="auto">
            <a:xfrm flipV="1">
              <a:off x="3352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0A4B7DD5-DC31-4740-8E63-4BD9D5EA75F2}"/>
                </a:ext>
              </a:extLst>
            </p:cNvPr>
            <p:cNvCxnSpPr/>
            <p:nvPr/>
          </p:nvCxnSpPr>
          <p:spPr bwMode="auto">
            <a:xfrm flipV="1">
              <a:off x="3962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A1633BC3-7AEB-45B9-9FE4-892B67FCB5FB}"/>
                </a:ext>
              </a:extLst>
            </p:cNvPr>
            <p:cNvCxnSpPr/>
            <p:nvPr/>
          </p:nvCxnSpPr>
          <p:spPr bwMode="auto">
            <a:xfrm flipV="1">
              <a:off x="45720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62D3D3AC-991C-4BCF-9B22-6CFD2067E465}"/>
                </a:ext>
              </a:extLst>
            </p:cNvPr>
            <p:cNvCxnSpPr/>
            <p:nvPr/>
          </p:nvCxnSpPr>
          <p:spPr bwMode="auto">
            <a:xfrm flipV="1">
              <a:off x="5181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D11AD4D1-8398-47A8-AA72-8E3FEE0913C2}"/>
                </a:ext>
              </a:extLst>
            </p:cNvPr>
            <p:cNvCxnSpPr/>
            <p:nvPr/>
          </p:nvCxnSpPr>
          <p:spPr bwMode="auto">
            <a:xfrm flipV="1">
              <a:off x="5791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C9C77A69-BD71-4EF5-B25A-D598D9F989EB}"/>
                </a:ext>
              </a:extLst>
            </p:cNvPr>
            <p:cNvCxnSpPr/>
            <p:nvPr/>
          </p:nvCxnSpPr>
          <p:spPr bwMode="auto">
            <a:xfrm flipV="1">
              <a:off x="6400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22BDD492-5B1E-4771-B795-9A3D13E1B79C}"/>
                </a:ext>
              </a:extLst>
            </p:cNvPr>
            <p:cNvCxnSpPr/>
            <p:nvPr/>
          </p:nvCxnSpPr>
          <p:spPr bwMode="auto">
            <a:xfrm flipV="1">
              <a:off x="7010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62E1B8C2-3858-42C0-B58F-3A46F77DE3C2}"/>
                </a:ext>
              </a:extLst>
            </p:cNvPr>
            <p:cNvCxnSpPr/>
            <p:nvPr/>
          </p:nvCxnSpPr>
          <p:spPr bwMode="auto">
            <a:xfrm flipV="1">
              <a:off x="7620000" y="5791200"/>
              <a:ext cx="0" cy="1295400"/>
            </a:xfrm>
            <a:prstGeom prst="line">
              <a:avLst/>
            </a:prstGeom>
            <a:noFill/>
            <a:ln w="38100" cap="sq" cmpd="sng" algn="ctr">
              <a:solidFill>
                <a:srgbClr val="00FFFF"/>
              </a:solidFill>
              <a:prstDash val="solid"/>
              <a:round/>
              <a:headEnd type="none" w="med" len="med"/>
              <a:tailEnd type="none" w="med" len="med"/>
            </a:ln>
            <a:effectLst/>
          </p:spPr>
        </p:cxnSp>
      </p:grpSp>
    </p:spTree>
    <p:extLst>
      <p:ext uri="{BB962C8B-B14F-4D97-AF65-F5344CB8AC3E}">
        <p14:creationId xmlns:p14="http://schemas.microsoft.com/office/powerpoint/2010/main" val="1748122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anim calcmode="lin" valueType="num">
                                      <p:cBhvr additive="base">
                                        <p:cTn id="1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4" end="4"/>
                                            </p:txEl>
                                          </p:spTgt>
                                        </p:tgtEl>
                                        <p:attrNameLst>
                                          <p:attrName>style.visibility</p:attrName>
                                        </p:attrNameLst>
                                      </p:cBhvr>
                                      <p:to>
                                        <p:strVal val="visible"/>
                                      </p:to>
                                    </p:set>
                                    <p:anim calcmode="lin" valueType="num">
                                      <p:cBhvr additive="base">
                                        <p:cTn id="19"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4" end="4"/>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grpId="1" nodeType="clickEffect">
                                  <p:stCondLst>
                                    <p:cond delay="0"/>
                                  </p:stCondLst>
                                  <p:childTnLst>
                                    <p:set>
                                      <p:cBhvr>
                                        <p:cTn id="32" dur="1" fill="hold">
                                          <p:stCondLst>
                                            <p:cond delay="0"/>
                                          </p:stCondLst>
                                        </p:cTn>
                                        <p:tgtEl>
                                          <p:spTgt spid="33"/>
                                        </p:tgtEl>
                                        <p:attrNameLst>
                                          <p:attrName>style.visibility</p:attrName>
                                        </p:attrNameLst>
                                      </p:cBhvr>
                                      <p:to>
                                        <p:strVal val="visible"/>
                                      </p:to>
                                    </p:set>
                                  </p:childTnLst>
                                </p:cTn>
                              </p:par>
                              <p:par>
                                <p:cTn id="33" presetID="1" presetClass="exit"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par>
                                <p:cTn id="39" presetID="1" presetClass="exit" presetSubtype="0" fill="hold" grpId="1" nodeType="withEffect">
                                  <p:stCondLst>
                                    <p:cond delay="0"/>
                                  </p:stCondLst>
                                  <p:childTnLst>
                                    <p:set>
                                      <p:cBhvr>
                                        <p:cTn id="40" dur="1" fill="hold">
                                          <p:stCondLst>
                                            <p:cond delay="0"/>
                                          </p:stCondLst>
                                        </p:cTn>
                                        <p:tgtEl>
                                          <p:spTgt spid="21"/>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1" nodeType="clickEffect">
                                  <p:stCondLst>
                                    <p:cond delay="0"/>
                                  </p:stCondLst>
                                  <p:childTnLst>
                                    <p:set>
                                      <p:cBhvr>
                                        <p:cTn id="44" dur="1" fill="hold">
                                          <p:stCondLst>
                                            <p:cond delay="0"/>
                                          </p:stCondLst>
                                        </p:cTn>
                                        <p:tgtEl>
                                          <p:spTgt spid="34"/>
                                        </p:tgtEl>
                                        <p:attrNameLst>
                                          <p:attrName>style.visibility</p:attrName>
                                        </p:attrNameLst>
                                      </p:cBhvr>
                                      <p:to>
                                        <p:strVal val="visible"/>
                                      </p:to>
                                    </p:set>
                                  </p:childTnLst>
                                </p:cTn>
                              </p:par>
                              <p:par>
                                <p:cTn id="45" presetID="1" presetClass="exit" presetSubtype="0" fill="hold" grpId="0" nodeType="withEffect">
                                  <p:stCondLst>
                                    <p:cond delay="0"/>
                                  </p:stCondLst>
                                  <p:childTnLst>
                                    <p:set>
                                      <p:cBhvr>
                                        <p:cTn id="46" dur="1" fill="hold">
                                          <p:stCondLst>
                                            <p:cond delay="0"/>
                                          </p:stCondLst>
                                        </p:cTn>
                                        <p:tgtEl>
                                          <p:spTgt spid="33"/>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24"/>
                                        </p:tgtEl>
                                        <p:attrNameLst>
                                          <p:attrName>style.visibility</p:attrName>
                                        </p:attrNameLst>
                                      </p:cBhvr>
                                      <p:to>
                                        <p:strVal val="visible"/>
                                      </p:to>
                                    </p:set>
                                  </p:childTnLst>
                                </p:cTn>
                              </p:par>
                              <p:par>
                                <p:cTn id="51" presetID="1" presetClass="exit" presetSubtype="0" fill="hold" grpId="1" nodeType="withEffect">
                                  <p:stCondLst>
                                    <p:cond delay="0"/>
                                  </p:stCondLst>
                                  <p:childTnLst>
                                    <p:set>
                                      <p:cBhvr>
                                        <p:cTn id="52" dur="1" fill="hold">
                                          <p:stCondLst>
                                            <p:cond delay="0"/>
                                          </p:stCondLst>
                                        </p:cTn>
                                        <p:tgtEl>
                                          <p:spTgt spid="23"/>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grpId="1" nodeType="clickEffect">
                                  <p:stCondLst>
                                    <p:cond delay="0"/>
                                  </p:stCondLst>
                                  <p:childTnLst>
                                    <p:set>
                                      <p:cBhvr>
                                        <p:cTn id="56" dur="1" fill="hold">
                                          <p:stCondLst>
                                            <p:cond delay="0"/>
                                          </p:stCondLst>
                                        </p:cTn>
                                        <p:tgtEl>
                                          <p:spTgt spid="35"/>
                                        </p:tgtEl>
                                        <p:attrNameLst>
                                          <p:attrName>style.visibility</p:attrName>
                                        </p:attrNameLst>
                                      </p:cBhvr>
                                      <p:to>
                                        <p:strVal val="visible"/>
                                      </p:to>
                                    </p:set>
                                  </p:childTnLst>
                                </p:cTn>
                              </p:par>
                              <p:par>
                                <p:cTn id="57" presetID="1" presetClass="exit" presetSubtype="0" fill="hold" grpId="0" nodeType="withEffect">
                                  <p:stCondLst>
                                    <p:cond delay="0"/>
                                  </p:stCondLst>
                                  <p:childTnLst>
                                    <p:set>
                                      <p:cBhvr>
                                        <p:cTn id="58" dur="1" fill="hold">
                                          <p:stCondLst>
                                            <p:cond delay="0"/>
                                          </p:stCondLst>
                                        </p:cTn>
                                        <p:tgtEl>
                                          <p:spTgt spid="34"/>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25"/>
                                        </p:tgtEl>
                                        <p:attrNameLst>
                                          <p:attrName>style.visibility</p:attrName>
                                        </p:attrNameLst>
                                      </p:cBhvr>
                                      <p:to>
                                        <p:strVal val="visible"/>
                                      </p:to>
                                    </p:set>
                                  </p:childTnLst>
                                </p:cTn>
                              </p:par>
                              <p:par>
                                <p:cTn id="63" presetID="1" presetClass="exit" presetSubtype="0" fill="hold" grpId="1" nodeType="withEffect">
                                  <p:stCondLst>
                                    <p:cond delay="0"/>
                                  </p:stCondLst>
                                  <p:childTnLst>
                                    <p:set>
                                      <p:cBhvr>
                                        <p:cTn id="64" dur="1" fill="hold">
                                          <p:stCondLst>
                                            <p:cond delay="0"/>
                                          </p:stCondLst>
                                        </p:cTn>
                                        <p:tgtEl>
                                          <p:spTgt spid="24"/>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grpId="1" nodeType="clickEffect">
                                  <p:stCondLst>
                                    <p:cond delay="0"/>
                                  </p:stCondLst>
                                  <p:childTnLst>
                                    <p:set>
                                      <p:cBhvr>
                                        <p:cTn id="68" dur="1" fill="hold">
                                          <p:stCondLst>
                                            <p:cond delay="0"/>
                                          </p:stCondLst>
                                        </p:cTn>
                                        <p:tgtEl>
                                          <p:spTgt spid="36"/>
                                        </p:tgtEl>
                                        <p:attrNameLst>
                                          <p:attrName>style.visibility</p:attrName>
                                        </p:attrNameLst>
                                      </p:cBhvr>
                                      <p:to>
                                        <p:strVal val="visible"/>
                                      </p:to>
                                    </p:set>
                                  </p:childTnLst>
                                </p:cTn>
                              </p:par>
                              <p:par>
                                <p:cTn id="69" presetID="1" presetClass="exit" presetSubtype="0" fill="hold" grpId="0" nodeType="withEffect">
                                  <p:stCondLst>
                                    <p:cond delay="0"/>
                                  </p:stCondLst>
                                  <p:childTnLst>
                                    <p:set>
                                      <p:cBhvr>
                                        <p:cTn id="70" dur="1" fill="hold">
                                          <p:stCondLst>
                                            <p:cond delay="0"/>
                                          </p:stCondLst>
                                        </p:cTn>
                                        <p:tgtEl>
                                          <p:spTgt spid="35"/>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26"/>
                                        </p:tgtEl>
                                        <p:attrNameLst>
                                          <p:attrName>style.visibility</p:attrName>
                                        </p:attrNameLst>
                                      </p:cBhvr>
                                      <p:to>
                                        <p:strVal val="visible"/>
                                      </p:to>
                                    </p:set>
                                  </p:childTnLst>
                                </p:cTn>
                              </p:par>
                              <p:par>
                                <p:cTn id="75" presetID="1" presetClass="exit" presetSubtype="0" fill="hold" grpId="1" nodeType="withEffect">
                                  <p:stCondLst>
                                    <p:cond delay="0"/>
                                  </p:stCondLst>
                                  <p:childTnLst>
                                    <p:set>
                                      <p:cBhvr>
                                        <p:cTn id="76" dur="1" fill="hold">
                                          <p:stCondLst>
                                            <p:cond delay="0"/>
                                          </p:stCondLst>
                                        </p:cTn>
                                        <p:tgtEl>
                                          <p:spTgt spid="25"/>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1" nodeType="clickEffect">
                                  <p:stCondLst>
                                    <p:cond delay="0"/>
                                  </p:stCondLst>
                                  <p:childTnLst>
                                    <p:set>
                                      <p:cBhvr>
                                        <p:cTn id="80" dur="1" fill="hold">
                                          <p:stCondLst>
                                            <p:cond delay="0"/>
                                          </p:stCondLst>
                                        </p:cTn>
                                        <p:tgtEl>
                                          <p:spTgt spid="37"/>
                                        </p:tgtEl>
                                        <p:attrNameLst>
                                          <p:attrName>style.visibility</p:attrName>
                                        </p:attrNameLst>
                                      </p:cBhvr>
                                      <p:to>
                                        <p:strVal val="visible"/>
                                      </p:to>
                                    </p:set>
                                  </p:childTnLst>
                                </p:cTn>
                              </p:par>
                              <p:par>
                                <p:cTn id="81" presetID="1" presetClass="exit" presetSubtype="0" fill="hold" grpId="0" nodeType="withEffect">
                                  <p:stCondLst>
                                    <p:cond delay="0"/>
                                  </p:stCondLst>
                                  <p:childTnLst>
                                    <p:set>
                                      <p:cBhvr>
                                        <p:cTn id="82" dur="1" fill="hold">
                                          <p:stCondLst>
                                            <p:cond delay="0"/>
                                          </p:stCondLst>
                                        </p:cTn>
                                        <p:tgtEl>
                                          <p:spTgt spid="36"/>
                                        </p:tgtEl>
                                        <p:attrNameLst>
                                          <p:attrName>style.visibility</p:attrName>
                                        </p:attrNameLst>
                                      </p:cBhvr>
                                      <p:to>
                                        <p:strVal val="hidden"/>
                                      </p:to>
                                    </p:set>
                                  </p:childTnLst>
                                </p:cTn>
                              </p:par>
                            </p:childTnLst>
                          </p:cTn>
                        </p:par>
                      </p:childTnLst>
                    </p:cTn>
                  </p:par>
                  <p:par>
                    <p:cTn id="83" fill="hold">
                      <p:stCondLst>
                        <p:cond delay="indefinite"/>
                      </p:stCondLst>
                      <p:childTnLst>
                        <p:par>
                          <p:cTn id="84" fill="hold">
                            <p:stCondLst>
                              <p:cond delay="0"/>
                            </p:stCondLst>
                            <p:childTnLst>
                              <p:par>
                                <p:cTn id="85" presetID="1" presetClass="entr" presetSubtype="0" fill="hold" grpId="0" nodeType="clickEffect">
                                  <p:stCondLst>
                                    <p:cond delay="0"/>
                                  </p:stCondLst>
                                  <p:childTnLst>
                                    <p:set>
                                      <p:cBhvr>
                                        <p:cTn id="86" dur="1" fill="hold">
                                          <p:stCondLst>
                                            <p:cond delay="0"/>
                                          </p:stCondLst>
                                        </p:cTn>
                                        <p:tgtEl>
                                          <p:spTgt spid="27"/>
                                        </p:tgtEl>
                                        <p:attrNameLst>
                                          <p:attrName>style.visibility</p:attrName>
                                        </p:attrNameLst>
                                      </p:cBhvr>
                                      <p:to>
                                        <p:strVal val="visible"/>
                                      </p:to>
                                    </p:set>
                                  </p:childTnLst>
                                </p:cTn>
                              </p:par>
                              <p:par>
                                <p:cTn id="87" presetID="1" presetClass="exit" presetSubtype="0" fill="hold" grpId="1" nodeType="withEffect">
                                  <p:stCondLst>
                                    <p:cond delay="0"/>
                                  </p:stCondLst>
                                  <p:childTnLst>
                                    <p:set>
                                      <p:cBhvr>
                                        <p:cTn id="88" dur="1" fill="hold">
                                          <p:stCondLst>
                                            <p:cond delay="0"/>
                                          </p:stCondLst>
                                        </p:cTn>
                                        <p:tgtEl>
                                          <p:spTgt spid="26"/>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1" nodeType="clickEffect">
                                  <p:stCondLst>
                                    <p:cond delay="0"/>
                                  </p:stCondLst>
                                  <p:childTnLst>
                                    <p:set>
                                      <p:cBhvr>
                                        <p:cTn id="92" dur="1" fill="hold">
                                          <p:stCondLst>
                                            <p:cond delay="0"/>
                                          </p:stCondLst>
                                        </p:cTn>
                                        <p:tgtEl>
                                          <p:spTgt spid="38"/>
                                        </p:tgtEl>
                                        <p:attrNameLst>
                                          <p:attrName>style.visibility</p:attrName>
                                        </p:attrNameLst>
                                      </p:cBhvr>
                                      <p:to>
                                        <p:strVal val="visible"/>
                                      </p:to>
                                    </p:set>
                                  </p:childTnLst>
                                </p:cTn>
                              </p:par>
                              <p:par>
                                <p:cTn id="93" presetID="1" presetClass="exit" presetSubtype="0" fill="hold" grpId="0" nodeType="withEffect">
                                  <p:stCondLst>
                                    <p:cond delay="0"/>
                                  </p:stCondLst>
                                  <p:childTnLst>
                                    <p:set>
                                      <p:cBhvr>
                                        <p:cTn id="94" dur="1" fill="hold">
                                          <p:stCondLst>
                                            <p:cond delay="0"/>
                                          </p:stCondLst>
                                        </p:cTn>
                                        <p:tgtEl>
                                          <p:spTgt spid="37"/>
                                        </p:tgtEl>
                                        <p:attrNameLst>
                                          <p:attrName>style.visibility</p:attrName>
                                        </p:attrNameLst>
                                      </p:cBhvr>
                                      <p:to>
                                        <p:strVal val="hidden"/>
                                      </p:to>
                                    </p:set>
                                  </p:childTnLst>
                                </p:cTn>
                              </p:par>
                            </p:childTnLst>
                          </p:cTn>
                        </p:par>
                      </p:childTnLst>
                    </p:cTn>
                  </p:par>
                  <p:par>
                    <p:cTn id="95" fill="hold">
                      <p:stCondLst>
                        <p:cond delay="indefinite"/>
                      </p:stCondLst>
                      <p:childTnLst>
                        <p:par>
                          <p:cTn id="96" fill="hold">
                            <p:stCondLst>
                              <p:cond delay="0"/>
                            </p:stCondLst>
                            <p:childTnLst>
                              <p:par>
                                <p:cTn id="97" presetID="1" presetClass="entr" presetSubtype="0" fill="hold" grpId="0" nodeType="clickEffect">
                                  <p:stCondLst>
                                    <p:cond delay="0"/>
                                  </p:stCondLst>
                                  <p:childTnLst>
                                    <p:set>
                                      <p:cBhvr>
                                        <p:cTn id="98" dur="1" fill="hold">
                                          <p:stCondLst>
                                            <p:cond delay="0"/>
                                          </p:stCondLst>
                                        </p:cTn>
                                        <p:tgtEl>
                                          <p:spTgt spid="28"/>
                                        </p:tgtEl>
                                        <p:attrNameLst>
                                          <p:attrName>style.visibility</p:attrName>
                                        </p:attrNameLst>
                                      </p:cBhvr>
                                      <p:to>
                                        <p:strVal val="visible"/>
                                      </p:to>
                                    </p:set>
                                  </p:childTnLst>
                                </p:cTn>
                              </p:par>
                              <p:par>
                                <p:cTn id="99" presetID="1" presetClass="exit" presetSubtype="0" fill="hold" grpId="1" nodeType="withEffect">
                                  <p:stCondLst>
                                    <p:cond delay="0"/>
                                  </p:stCondLst>
                                  <p:childTnLst>
                                    <p:set>
                                      <p:cBhvr>
                                        <p:cTn id="100" dur="1" fill="hold">
                                          <p:stCondLst>
                                            <p:cond delay="0"/>
                                          </p:stCondLst>
                                        </p:cTn>
                                        <p:tgtEl>
                                          <p:spTgt spid="27"/>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grpId="1" nodeType="clickEffect">
                                  <p:stCondLst>
                                    <p:cond delay="0"/>
                                  </p:stCondLst>
                                  <p:childTnLst>
                                    <p:set>
                                      <p:cBhvr>
                                        <p:cTn id="104" dur="1" fill="hold">
                                          <p:stCondLst>
                                            <p:cond delay="0"/>
                                          </p:stCondLst>
                                        </p:cTn>
                                        <p:tgtEl>
                                          <p:spTgt spid="39"/>
                                        </p:tgtEl>
                                        <p:attrNameLst>
                                          <p:attrName>style.visibility</p:attrName>
                                        </p:attrNameLst>
                                      </p:cBhvr>
                                      <p:to>
                                        <p:strVal val="visible"/>
                                      </p:to>
                                    </p:set>
                                  </p:childTnLst>
                                </p:cTn>
                              </p:par>
                              <p:par>
                                <p:cTn id="105" presetID="1" presetClass="exit" presetSubtype="0" fill="hold" grpId="0" nodeType="withEffect">
                                  <p:stCondLst>
                                    <p:cond delay="0"/>
                                  </p:stCondLst>
                                  <p:childTnLst>
                                    <p:set>
                                      <p:cBhvr>
                                        <p:cTn id="106" dur="1" fill="hold">
                                          <p:stCondLst>
                                            <p:cond delay="0"/>
                                          </p:stCondLst>
                                        </p:cTn>
                                        <p:tgtEl>
                                          <p:spTgt spid="38"/>
                                        </p:tgtEl>
                                        <p:attrNameLst>
                                          <p:attrName>style.visibility</p:attrName>
                                        </p:attrNameLst>
                                      </p:cBhvr>
                                      <p:to>
                                        <p:strVal val="hidden"/>
                                      </p:to>
                                    </p:set>
                                  </p:childTnLst>
                                </p:cTn>
                              </p:par>
                            </p:childTnLst>
                          </p:cTn>
                        </p:par>
                      </p:childTnLst>
                    </p:cTn>
                  </p:par>
                  <p:par>
                    <p:cTn id="107" fill="hold">
                      <p:stCondLst>
                        <p:cond delay="indefinite"/>
                      </p:stCondLst>
                      <p:childTnLst>
                        <p:par>
                          <p:cTn id="108" fill="hold">
                            <p:stCondLst>
                              <p:cond delay="0"/>
                            </p:stCondLst>
                            <p:childTnLst>
                              <p:par>
                                <p:cTn id="109" presetID="1" presetClass="entr" presetSubtype="0" fill="hold" grpId="0" nodeType="clickEffect">
                                  <p:stCondLst>
                                    <p:cond delay="0"/>
                                  </p:stCondLst>
                                  <p:childTnLst>
                                    <p:set>
                                      <p:cBhvr>
                                        <p:cTn id="110" dur="1" fill="hold">
                                          <p:stCondLst>
                                            <p:cond delay="0"/>
                                          </p:stCondLst>
                                        </p:cTn>
                                        <p:tgtEl>
                                          <p:spTgt spid="29"/>
                                        </p:tgtEl>
                                        <p:attrNameLst>
                                          <p:attrName>style.visibility</p:attrName>
                                        </p:attrNameLst>
                                      </p:cBhvr>
                                      <p:to>
                                        <p:strVal val="visible"/>
                                      </p:to>
                                    </p:set>
                                  </p:childTnLst>
                                </p:cTn>
                              </p:par>
                              <p:par>
                                <p:cTn id="111" presetID="1" presetClass="exit" presetSubtype="0" fill="hold" grpId="1" nodeType="withEffect">
                                  <p:stCondLst>
                                    <p:cond delay="0"/>
                                  </p:stCondLst>
                                  <p:childTnLst>
                                    <p:set>
                                      <p:cBhvr>
                                        <p:cTn id="112" dur="1" fill="hold">
                                          <p:stCondLst>
                                            <p:cond delay="0"/>
                                          </p:stCondLst>
                                        </p:cTn>
                                        <p:tgtEl>
                                          <p:spTgt spid="28"/>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grpId="0" nodeType="clickEffect">
                                  <p:stCondLst>
                                    <p:cond delay="0"/>
                                  </p:stCondLst>
                                  <p:childTnLst>
                                    <p:set>
                                      <p:cBhvr>
                                        <p:cTn id="116" dur="1" fill="hold">
                                          <p:stCondLst>
                                            <p:cond delay="0"/>
                                          </p:stCondLst>
                                        </p:cTn>
                                        <p:tgtEl>
                                          <p:spTgt spid="40"/>
                                        </p:tgtEl>
                                        <p:attrNameLst>
                                          <p:attrName>style.visibility</p:attrName>
                                        </p:attrNameLst>
                                      </p:cBhvr>
                                      <p:to>
                                        <p:strVal val="visible"/>
                                      </p:to>
                                    </p:set>
                                  </p:childTnLst>
                                </p:cTn>
                              </p:par>
                              <p:par>
                                <p:cTn id="117" presetID="1" presetClass="exit" presetSubtype="0" fill="hold" grpId="0" nodeType="withEffect">
                                  <p:stCondLst>
                                    <p:cond delay="0"/>
                                  </p:stCondLst>
                                  <p:childTnLst>
                                    <p:set>
                                      <p:cBhvr>
                                        <p:cTn id="118" dur="1" fill="hold">
                                          <p:stCondLst>
                                            <p:cond delay="0"/>
                                          </p:stCondLst>
                                        </p:cTn>
                                        <p:tgtEl>
                                          <p:spTgt spid="39"/>
                                        </p:tgtEl>
                                        <p:attrNameLst>
                                          <p:attrName>style.visibility</p:attrName>
                                        </p:attrNameLst>
                                      </p:cBhvr>
                                      <p:to>
                                        <p:strVal val="hidden"/>
                                      </p:to>
                                    </p:set>
                                  </p:childTnLst>
                                </p:cTn>
                              </p:par>
                            </p:childTnLst>
                          </p:cTn>
                        </p:par>
                      </p:childTnLst>
                    </p:cTn>
                  </p:par>
                  <p:par>
                    <p:cTn id="119" fill="hold">
                      <p:stCondLst>
                        <p:cond delay="indefinite"/>
                      </p:stCondLst>
                      <p:childTnLst>
                        <p:par>
                          <p:cTn id="120" fill="hold">
                            <p:stCondLst>
                              <p:cond delay="0"/>
                            </p:stCondLst>
                            <p:childTnLst>
                              <p:par>
                                <p:cTn id="121" presetID="1" presetClass="entr" presetSubtype="0" fill="hold" grpId="0" nodeType="clickEffect">
                                  <p:stCondLst>
                                    <p:cond delay="0"/>
                                  </p:stCondLst>
                                  <p:childTnLst>
                                    <p:set>
                                      <p:cBhvr>
                                        <p:cTn id="122" dur="1" fill="hold">
                                          <p:stCondLst>
                                            <p:cond delay="0"/>
                                          </p:stCondLst>
                                        </p:cTn>
                                        <p:tgtEl>
                                          <p:spTgt spid="30"/>
                                        </p:tgtEl>
                                        <p:attrNameLst>
                                          <p:attrName>style.visibility</p:attrName>
                                        </p:attrNameLst>
                                      </p:cBhvr>
                                      <p:to>
                                        <p:strVal val="visible"/>
                                      </p:to>
                                    </p:set>
                                  </p:childTnLst>
                                </p:cTn>
                              </p:par>
                              <p:par>
                                <p:cTn id="123" presetID="1" presetClass="exit" presetSubtype="0" fill="hold" grpId="1" nodeType="withEffect">
                                  <p:stCondLst>
                                    <p:cond delay="0"/>
                                  </p:stCondLst>
                                  <p:childTnLst>
                                    <p:set>
                                      <p:cBhvr>
                                        <p:cTn id="124" dur="1" fill="hold">
                                          <p:stCondLst>
                                            <p:cond delay="0"/>
                                          </p:stCondLst>
                                        </p:cTn>
                                        <p:tgtEl>
                                          <p:spTgt spid="29"/>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1" presetClass="entr" presetSubtype="0" fill="hold" grpId="1" nodeType="clickEffect">
                                  <p:stCondLst>
                                    <p:cond delay="0"/>
                                  </p:stCondLst>
                                  <p:childTnLst>
                                    <p:set>
                                      <p:cBhvr>
                                        <p:cTn id="128" dur="1" fill="hold">
                                          <p:stCondLst>
                                            <p:cond delay="0"/>
                                          </p:stCondLst>
                                        </p:cTn>
                                        <p:tgtEl>
                                          <p:spTgt spid="54"/>
                                        </p:tgtEl>
                                        <p:attrNameLst>
                                          <p:attrName>style.visibility</p:attrName>
                                        </p:attrNameLst>
                                      </p:cBhvr>
                                      <p:to>
                                        <p:strVal val="visible"/>
                                      </p:to>
                                    </p:set>
                                  </p:childTnLst>
                                </p:cTn>
                              </p:par>
                              <p:par>
                                <p:cTn id="129" presetID="1" presetClass="exit" presetSubtype="0" fill="hold" grpId="1" nodeType="withEffect">
                                  <p:stCondLst>
                                    <p:cond delay="0"/>
                                  </p:stCondLst>
                                  <p:childTnLst>
                                    <p:set>
                                      <p:cBhvr>
                                        <p:cTn id="130" dur="1" fill="hold">
                                          <p:stCondLst>
                                            <p:cond delay="0"/>
                                          </p:stCondLst>
                                        </p:cTn>
                                        <p:tgtEl>
                                          <p:spTgt spid="40"/>
                                        </p:tgtEl>
                                        <p:attrNameLst>
                                          <p:attrName>style.visibility</p:attrName>
                                        </p:attrNameLst>
                                      </p:cBhvr>
                                      <p:to>
                                        <p:strVal val="hidden"/>
                                      </p:to>
                                    </p:set>
                                  </p:childTnLst>
                                </p:cTn>
                              </p:par>
                            </p:childTnLst>
                          </p:cTn>
                        </p:par>
                      </p:childTnLst>
                    </p:cTn>
                  </p:par>
                  <p:par>
                    <p:cTn id="131" fill="hold">
                      <p:stCondLst>
                        <p:cond delay="indefinite"/>
                      </p:stCondLst>
                      <p:childTnLst>
                        <p:par>
                          <p:cTn id="132" fill="hold">
                            <p:stCondLst>
                              <p:cond delay="0"/>
                            </p:stCondLst>
                            <p:childTnLst>
                              <p:par>
                                <p:cTn id="133" presetID="1" presetClass="entr" presetSubtype="0" fill="hold" grpId="0" nodeType="clickEffect">
                                  <p:stCondLst>
                                    <p:cond delay="0"/>
                                  </p:stCondLst>
                                  <p:childTnLst>
                                    <p:set>
                                      <p:cBhvr>
                                        <p:cTn id="134" dur="1" fill="hold">
                                          <p:stCondLst>
                                            <p:cond delay="0"/>
                                          </p:stCondLst>
                                        </p:cTn>
                                        <p:tgtEl>
                                          <p:spTgt spid="44"/>
                                        </p:tgtEl>
                                        <p:attrNameLst>
                                          <p:attrName>style.visibility</p:attrName>
                                        </p:attrNameLst>
                                      </p:cBhvr>
                                      <p:to>
                                        <p:strVal val="visible"/>
                                      </p:to>
                                    </p:set>
                                  </p:childTnLst>
                                </p:cTn>
                              </p:par>
                              <p:par>
                                <p:cTn id="135" presetID="1" presetClass="exit" presetSubtype="0" fill="hold" grpId="1" nodeType="withEffect">
                                  <p:stCondLst>
                                    <p:cond delay="0"/>
                                  </p:stCondLst>
                                  <p:childTnLst>
                                    <p:set>
                                      <p:cBhvr>
                                        <p:cTn id="136" dur="1" fill="hold">
                                          <p:stCondLst>
                                            <p:cond delay="0"/>
                                          </p:stCondLst>
                                        </p:cTn>
                                        <p:tgtEl>
                                          <p:spTgt spid="30"/>
                                        </p:tgtEl>
                                        <p:attrNameLst>
                                          <p:attrName>style.visibility</p:attrName>
                                        </p:attrNameLst>
                                      </p:cBhvr>
                                      <p:to>
                                        <p:strVal val="hidden"/>
                                      </p:to>
                                    </p:set>
                                  </p:childTnLst>
                                </p:cTn>
                              </p:par>
                            </p:childTnLst>
                          </p:cTn>
                        </p:par>
                      </p:childTnLst>
                    </p:cTn>
                  </p:par>
                  <p:par>
                    <p:cTn id="137" fill="hold">
                      <p:stCondLst>
                        <p:cond delay="indefinite"/>
                      </p:stCondLst>
                      <p:childTnLst>
                        <p:par>
                          <p:cTn id="138" fill="hold">
                            <p:stCondLst>
                              <p:cond delay="0"/>
                            </p:stCondLst>
                            <p:childTnLst>
                              <p:par>
                                <p:cTn id="139" presetID="1" presetClass="entr" presetSubtype="0" fill="hold" grpId="1" nodeType="clickEffect">
                                  <p:stCondLst>
                                    <p:cond delay="0"/>
                                  </p:stCondLst>
                                  <p:childTnLst>
                                    <p:set>
                                      <p:cBhvr>
                                        <p:cTn id="140" dur="1" fill="hold">
                                          <p:stCondLst>
                                            <p:cond delay="0"/>
                                          </p:stCondLst>
                                        </p:cTn>
                                        <p:tgtEl>
                                          <p:spTgt spid="55"/>
                                        </p:tgtEl>
                                        <p:attrNameLst>
                                          <p:attrName>style.visibility</p:attrName>
                                        </p:attrNameLst>
                                      </p:cBhvr>
                                      <p:to>
                                        <p:strVal val="visible"/>
                                      </p:to>
                                    </p:set>
                                  </p:childTnLst>
                                </p:cTn>
                              </p:par>
                              <p:par>
                                <p:cTn id="141" presetID="1" presetClass="exit" presetSubtype="0" fill="hold" grpId="0" nodeType="withEffect">
                                  <p:stCondLst>
                                    <p:cond delay="0"/>
                                  </p:stCondLst>
                                  <p:childTnLst>
                                    <p:set>
                                      <p:cBhvr>
                                        <p:cTn id="142" dur="1" fill="hold">
                                          <p:stCondLst>
                                            <p:cond delay="0"/>
                                          </p:stCondLst>
                                        </p:cTn>
                                        <p:tgtEl>
                                          <p:spTgt spid="54"/>
                                        </p:tgtEl>
                                        <p:attrNameLst>
                                          <p:attrName>style.visibility</p:attrName>
                                        </p:attrNameLst>
                                      </p:cBhvr>
                                      <p:to>
                                        <p:strVal val="hidden"/>
                                      </p:to>
                                    </p:set>
                                  </p:childTnLst>
                                </p:cTn>
                              </p:par>
                            </p:childTnLst>
                          </p:cTn>
                        </p:par>
                      </p:childTnLst>
                    </p:cTn>
                  </p:par>
                  <p:par>
                    <p:cTn id="143" fill="hold">
                      <p:stCondLst>
                        <p:cond delay="indefinite"/>
                      </p:stCondLst>
                      <p:childTnLst>
                        <p:par>
                          <p:cTn id="144" fill="hold">
                            <p:stCondLst>
                              <p:cond delay="0"/>
                            </p:stCondLst>
                            <p:childTnLst>
                              <p:par>
                                <p:cTn id="145" presetID="1" presetClass="entr" presetSubtype="0" fill="hold" grpId="0" nodeType="clickEffect">
                                  <p:stCondLst>
                                    <p:cond delay="0"/>
                                  </p:stCondLst>
                                  <p:childTnLst>
                                    <p:set>
                                      <p:cBhvr>
                                        <p:cTn id="146" dur="1" fill="hold">
                                          <p:stCondLst>
                                            <p:cond delay="0"/>
                                          </p:stCondLst>
                                        </p:cTn>
                                        <p:tgtEl>
                                          <p:spTgt spid="45"/>
                                        </p:tgtEl>
                                        <p:attrNameLst>
                                          <p:attrName>style.visibility</p:attrName>
                                        </p:attrNameLst>
                                      </p:cBhvr>
                                      <p:to>
                                        <p:strVal val="visible"/>
                                      </p:to>
                                    </p:set>
                                  </p:childTnLst>
                                </p:cTn>
                              </p:par>
                              <p:par>
                                <p:cTn id="147" presetID="1" presetClass="exit" presetSubtype="0" fill="hold" grpId="1" nodeType="withEffect">
                                  <p:stCondLst>
                                    <p:cond delay="0"/>
                                  </p:stCondLst>
                                  <p:childTnLst>
                                    <p:set>
                                      <p:cBhvr>
                                        <p:cTn id="148" dur="1" fill="hold">
                                          <p:stCondLst>
                                            <p:cond delay="0"/>
                                          </p:stCondLst>
                                        </p:cTn>
                                        <p:tgtEl>
                                          <p:spTgt spid="44"/>
                                        </p:tgtEl>
                                        <p:attrNameLst>
                                          <p:attrName>style.visibility</p:attrName>
                                        </p:attrNameLst>
                                      </p:cBhvr>
                                      <p:to>
                                        <p:strVal val="hidden"/>
                                      </p:to>
                                    </p:set>
                                  </p:childTnLst>
                                </p:cTn>
                              </p:par>
                            </p:childTnLst>
                          </p:cTn>
                        </p:par>
                      </p:childTnLst>
                    </p:cTn>
                  </p:par>
                  <p:par>
                    <p:cTn id="149" fill="hold">
                      <p:stCondLst>
                        <p:cond delay="indefinite"/>
                      </p:stCondLst>
                      <p:childTnLst>
                        <p:par>
                          <p:cTn id="150" fill="hold">
                            <p:stCondLst>
                              <p:cond delay="0"/>
                            </p:stCondLst>
                            <p:childTnLst>
                              <p:par>
                                <p:cTn id="151" presetID="1" presetClass="entr" presetSubtype="0" fill="hold" grpId="1" nodeType="clickEffect">
                                  <p:stCondLst>
                                    <p:cond delay="0"/>
                                  </p:stCondLst>
                                  <p:childTnLst>
                                    <p:set>
                                      <p:cBhvr>
                                        <p:cTn id="152" dur="1" fill="hold">
                                          <p:stCondLst>
                                            <p:cond delay="0"/>
                                          </p:stCondLst>
                                        </p:cTn>
                                        <p:tgtEl>
                                          <p:spTgt spid="56"/>
                                        </p:tgtEl>
                                        <p:attrNameLst>
                                          <p:attrName>style.visibility</p:attrName>
                                        </p:attrNameLst>
                                      </p:cBhvr>
                                      <p:to>
                                        <p:strVal val="visible"/>
                                      </p:to>
                                    </p:set>
                                  </p:childTnLst>
                                </p:cTn>
                              </p:par>
                              <p:par>
                                <p:cTn id="153" presetID="1" presetClass="exit" presetSubtype="0" fill="hold" grpId="0" nodeType="withEffect">
                                  <p:stCondLst>
                                    <p:cond delay="0"/>
                                  </p:stCondLst>
                                  <p:childTnLst>
                                    <p:set>
                                      <p:cBhvr>
                                        <p:cTn id="154" dur="1" fill="hold">
                                          <p:stCondLst>
                                            <p:cond delay="0"/>
                                          </p:stCondLst>
                                        </p:cTn>
                                        <p:tgtEl>
                                          <p:spTgt spid="55"/>
                                        </p:tgtEl>
                                        <p:attrNameLst>
                                          <p:attrName>style.visibility</p:attrName>
                                        </p:attrNameLst>
                                      </p:cBhvr>
                                      <p:to>
                                        <p:strVal val="hidden"/>
                                      </p:to>
                                    </p:set>
                                  </p:childTnLst>
                                </p:cTn>
                              </p:par>
                            </p:childTnLst>
                          </p:cTn>
                        </p:par>
                      </p:childTnLst>
                    </p:cTn>
                  </p:par>
                  <p:par>
                    <p:cTn id="155" fill="hold">
                      <p:stCondLst>
                        <p:cond delay="indefinite"/>
                      </p:stCondLst>
                      <p:childTnLst>
                        <p:par>
                          <p:cTn id="156" fill="hold">
                            <p:stCondLst>
                              <p:cond delay="0"/>
                            </p:stCondLst>
                            <p:childTnLst>
                              <p:par>
                                <p:cTn id="157" presetID="1" presetClass="entr" presetSubtype="0" fill="hold" grpId="0" nodeType="clickEffect">
                                  <p:stCondLst>
                                    <p:cond delay="0"/>
                                  </p:stCondLst>
                                  <p:childTnLst>
                                    <p:set>
                                      <p:cBhvr>
                                        <p:cTn id="158" dur="1" fill="hold">
                                          <p:stCondLst>
                                            <p:cond delay="0"/>
                                          </p:stCondLst>
                                        </p:cTn>
                                        <p:tgtEl>
                                          <p:spTgt spid="46"/>
                                        </p:tgtEl>
                                        <p:attrNameLst>
                                          <p:attrName>style.visibility</p:attrName>
                                        </p:attrNameLst>
                                      </p:cBhvr>
                                      <p:to>
                                        <p:strVal val="visible"/>
                                      </p:to>
                                    </p:set>
                                  </p:childTnLst>
                                </p:cTn>
                              </p:par>
                              <p:par>
                                <p:cTn id="159" presetID="1" presetClass="exit" presetSubtype="0" fill="hold" grpId="1" nodeType="withEffect">
                                  <p:stCondLst>
                                    <p:cond delay="0"/>
                                  </p:stCondLst>
                                  <p:childTnLst>
                                    <p:set>
                                      <p:cBhvr>
                                        <p:cTn id="160" dur="1" fill="hold">
                                          <p:stCondLst>
                                            <p:cond delay="0"/>
                                          </p:stCondLst>
                                        </p:cTn>
                                        <p:tgtEl>
                                          <p:spTgt spid="45"/>
                                        </p:tgtEl>
                                        <p:attrNameLst>
                                          <p:attrName>style.visibility</p:attrName>
                                        </p:attrNameLst>
                                      </p:cBhvr>
                                      <p:to>
                                        <p:strVal val="hidden"/>
                                      </p:to>
                                    </p:set>
                                  </p:childTnLst>
                                </p:cTn>
                              </p:par>
                            </p:childTnLst>
                          </p:cTn>
                        </p:par>
                      </p:childTnLst>
                    </p:cTn>
                  </p:par>
                  <p:par>
                    <p:cTn id="161" fill="hold">
                      <p:stCondLst>
                        <p:cond delay="indefinite"/>
                      </p:stCondLst>
                      <p:childTnLst>
                        <p:par>
                          <p:cTn id="162" fill="hold">
                            <p:stCondLst>
                              <p:cond delay="0"/>
                            </p:stCondLst>
                            <p:childTnLst>
                              <p:par>
                                <p:cTn id="163" presetID="1" presetClass="entr" presetSubtype="0" fill="hold" grpId="1" nodeType="clickEffect">
                                  <p:stCondLst>
                                    <p:cond delay="0"/>
                                  </p:stCondLst>
                                  <p:childTnLst>
                                    <p:set>
                                      <p:cBhvr>
                                        <p:cTn id="164" dur="1" fill="hold">
                                          <p:stCondLst>
                                            <p:cond delay="0"/>
                                          </p:stCondLst>
                                        </p:cTn>
                                        <p:tgtEl>
                                          <p:spTgt spid="57"/>
                                        </p:tgtEl>
                                        <p:attrNameLst>
                                          <p:attrName>style.visibility</p:attrName>
                                        </p:attrNameLst>
                                      </p:cBhvr>
                                      <p:to>
                                        <p:strVal val="visible"/>
                                      </p:to>
                                    </p:set>
                                  </p:childTnLst>
                                </p:cTn>
                              </p:par>
                              <p:par>
                                <p:cTn id="165" presetID="1" presetClass="exit" presetSubtype="0" fill="hold" grpId="0" nodeType="withEffect">
                                  <p:stCondLst>
                                    <p:cond delay="0"/>
                                  </p:stCondLst>
                                  <p:childTnLst>
                                    <p:set>
                                      <p:cBhvr>
                                        <p:cTn id="166" dur="1" fill="hold">
                                          <p:stCondLst>
                                            <p:cond delay="0"/>
                                          </p:stCondLst>
                                        </p:cTn>
                                        <p:tgtEl>
                                          <p:spTgt spid="56"/>
                                        </p:tgtEl>
                                        <p:attrNameLst>
                                          <p:attrName>style.visibility</p:attrName>
                                        </p:attrNameLst>
                                      </p:cBhvr>
                                      <p:to>
                                        <p:strVal val="hidden"/>
                                      </p:to>
                                    </p:set>
                                  </p:childTnLst>
                                </p:cTn>
                              </p:par>
                            </p:childTnLst>
                          </p:cTn>
                        </p:par>
                      </p:childTnLst>
                    </p:cTn>
                  </p:par>
                  <p:par>
                    <p:cTn id="167" fill="hold">
                      <p:stCondLst>
                        <p:cond delay="indefinite"/>
                      </p:stCondLst>
                      <p:childTnLst>
                        <p:par>
                          <p:cTn id="168" fill="hold">
                            <p:stCondLst>
                              <p:cond delay="0"/>
                            </p:stCondLst>
                            <p:childTnLst>
                              <p:par>
                                <p:cTn id="169" presetID="1" presetClass="entr" presetSubtype="0" fill="hold" grpId="0" nodeType="clickEffect">
                                  <p:stCondLst>
                                    <p:cond delay="0"/>
                                  </p:stCondLst>
                                  <p:childTnLst>
                                    <p:set>
                                      <p:cBhvr>
                                        <p:cTn id="170" dur="1" fill="hold">
                                          <p:stCondLst>
                                            <p:cond delay="0"/>
                                          </p:stCondLst>
                                        </p:cTn>
                                        <p:tgtEl>
                                          <p:spTgt spid="47"/>
                                        </p:tgtEl>
                                        <p:attrNameLst>
                                          <p:attrName>style.visibility</p:attrName>
                                        </p:attrNameLst>
                                      </p:cBhvr>
                                      <p:to>
                                        <p:strVal val="visible"/>
                                      </p:to>
                                    </p:set>
                                  </p:childTnLst>
                                </p:cTn>
                              </p:par>
                              <p:par>
                                <p:cTn id="171" presetID="1" presetClass="exit" presetSubtype="0" fill="hold" grpId="1" nodeType="withEffect">
                                  <p:stCondLst>
                                    <p:cond delay="0"/>
                                  </p:stCondLst>
                                  <p:childTnLst>
                                    <p:set>
                                      <p:cBhvr>
                                        <p:cTn id="172" dur="1" fill="hold">
                                          <p:stCondLst>
                                            <p:cond delay="0"/>
                                          </p:stCondLst>
                                        </p:cTn>
                                        <p:tgtEl>
                                          <p:spTgt spid="46"/>
                                        </p:tgtEl>
                                        <p:attrNameLst>
                                          <p:attrName>style.visibility</p:attrName>
                                        </p:attrNameLst>
                                      </p:cBhvr>
                                      <p:to>
                                        <p:strVal val="hidden"/>
                                      </p:to>
                                    </p:set>
                                  </p:childTnLst>
                                </p:cTn>
                              </p:par>
                            </p:childTnLst>
                          </p:cTn>
                        </p:par>
                      </p:childTnLst>
                    </p:cTn>
                  </p:par>
                  <p:par>
                    <p:cTn id="173" fill="hold">
                      <p:stCondLst>
                        <p:cond delay="indefinite"/>
                      </p:stCondLst>
                      <p:childTnLst>
                        <p:par>
                          <p:cTn id="174" fill="hold">
                            <p:stCondLst>
                              <p:cond delay="0"/>
                            </p:stCondLst>
                            <p:childTnLst>
                              <p:par>
                                <p:cTn id="175" presetID="1" presetClass="entr" presetSubtype="0" fill="hold" grpId="1" nodeType="clickEffect">
                                  <p:stCondLst>
                                    <p:cond delay="0"/>
                                  </p:stCondLst>
                                  <p:childTnLst>
                                    <p:set>
                                      <p:cBhvr>
                                        <p:cTn id="176" dur="1" fill="hold">
                                          <p:stCondLst>
                                            <p:cond delay="0"/>
                                          </p:stCondLst>
                                        </p:cTn>
                                        <p:tgtEl>
                                          <p:spTgt spid="58"/>
                                        </p:tgtEl>
                                        <p:attrNameLst>
                                          <p:attrName>style.visibility</p:attrName>
                                        </p:attrNameLst>
                                      </p:cBhvr>
                                      <p:to>
                                        <p:strVal val="visible"/>
                                      </p:to>
                                    </p:set>
                                  </p:childTnLst>
                                </p:cTn>
                              </p:par>
                              <p:par>
                                <p:cTn id="177" presetID="1" presetClass="exit" presetSubtype="0" fill="hold" grpId="0" nodeType="withEffect">
                                  <p:stCondLst>
                                    <p:cond delay="0"/>
                                  </p:stCondLst>
                                  <p:childTnLst>
                                    <p:set>
                                      <p:cBhvr>
                                        <p:cTn id="178" dur="1" fill="hold">
                                          <p:stCondLst>
                                            <p:cond delay="0"/>
                                          </p:stCondLst>
                                        </p:cTn>
                                        <p:tgtEl>
                                          <p:spTgt spid="57"/>
                                        </p:tgtEl>
                                        <p:attrNameLst>
                                          <p:attrName>style.visibility</p:attrName>
                                        </p:attrNameLst>
                                      </p:cBhvr>
                                      <p:to>
                                        <p:strVal val="hidden"/>
                                      </p:to>
                                    </p:set>
                                  </p:childTnLst>
                                </p:cTn>
                              </p:par>
                            </p:childTnLst>
                          </p:cTn>
                        </p:par>
                      </p:childTnLst>
                    </p:cTn>
                  </p:par>
                  <p:par>
                    <p:cTn id="179" fill="hold">
                      <p:stCondLst>
                        <p:cond delay="indefinite"/>
                      </p:stCondLst>
                      <p:childTnLst>
                        <p:par>
                          <p:cTn id="180" fill="hold">
                            <p:stCondLst>
                              <p:cond delay="0"/>
                            </p:stCondLst>
                            <p:childTnLst>
                              <p:par>
                                <p:cTn id="181" presetID="1" presetClass="entr" presetSubtype="0" fill="hold" grpId="0" nodeType="clickEffect">
                                  <p:stCondLst>
                                    <p:cond delay="0"/>
                                  </p:stCondLst>
                                  <p:childTnLst>
                                    <p:set>
                                      <p:cBhvr>
                                        <p:cTn id="182" dur="1" fill="hold">
                                          <p:stCondLst>
                                            <p:cond delay="0"/>
                                          </p:stCondLst>
                                        </p:cTn>
                                        <p:tgtEl>
                                          <p:spTgt spid="48"/>
                                        </p:tgtEl>
                                        <p:attrNameLst>
                                          <p:attrName>style.visibility</p:attrName>
                                        </p:attrNameLst>
                                      </p:cBhvr>
                                      <p:to>
                                        <p:strVal val="visible"/>
                                      </p:to>
                                    </p:set>
                                  </p:childTnLst>
                                </p:cTn>
                              </p:par>
                              <p:par>
                                <p:cTn id="183" presetID="1" presetClass="exit" presetSubtype="0" fill="hold" grpId="1" nodeType="withEffect">
                                  <p:stCondLst>
                                    <p:cond delay="0"/>
                                  </p:stCondLst>
                                  <p:childTnLst>
                                    <p:set>
                                      <p:cBhvr>
                                        <p:cTn id="184" dur="1" fill="hold">
                                          <p:stCondLst>
                                            <p:cond delay="0"/>
                                          </p:stCondLst>
                                        </p:cTn>
                                        <p:tgtEl>
                                          <p:spTgt spid="47"/>
                                        </p:tgtEl>
                                        <p:attrNameLst>
                                          <p:attrName>style.visibility</p:attrName>
                                        </p:attrNameLst>
                                      </p:cBhvr>
                                      <p:to>
                                        <p:strVal val="hidden"/>
                                      </p:to>
                                    </p:set>
                                  </p:childTnLst>
                                </p:cTn>
                              </p:par>
                            </p:childTnLst>
                          </p:cTn>
                        </p:par>
                      </p:childTnLst>
                    </p:cTn>
                  </p:par>
                  <p:par>
                    <p:cTn id="185" fill="hold">
                      <p:stCondLst>
                        <p:cond delay="indefinite"/>
                      </p:stCondLst>
                      <p:childTnLst>
                        <p:par>
                          <p:cTn id="186" fill="hold">
                            <p:stCondLst>
                              <p:cond delay="0"/>
                            </p:stCondLst>
                            <p:childTnLst>
                              <p:par>
                                <p:cTn id="187" presetID="1" presetClass="entr" presetSubtype="0" fill="hold" grpId="1" nodeType="clickEffect">
                                  <p:stCondLst>
                                    <p:cond delay="0"/>
                                  </p:stCondLst>
                                  <p:childTnLst>
                                    <p:set>
                                      <p:cBhvr>
                                        <p:cTn id="188" dur="1" fill="hold">
                                          <p:stCondLst>
                                            <p:cond delay="0"/>
                                          </p:stCondLst>
                                        </p:cTn>
                                        <p:tgtEl>
                                          <p:spTgt spid="59"/>
                                        </p:tgtEl>
                                        <p:attrNameLst>
                                          <p:attrName>style.visibility</p:attrName>
                                        </p:attrNameLst>
                                      </p:cBhvr>
                                      <p:to>
                                        <p:strVal val="visible"/>
                                      </p:to>
                                    </p:set>
                                  </p:childTnLst>
                                </p:cTn>
                              </p:par>
                              <p:par>
                                <p:cTn id="189" presetID="1" presetClass="exit" presetSubtype="0" fill="hold" grpId="0" nodeType="withEffect">
                                  <p:stCondLst>
                                    <p:cond delay="0"/>
                                  </p:stCondLst>
                                  <p:childTnLst>
                                    <p:set>
                                      <p:cBhvr>
                                        <p:cTn id="190" dur="1" fill="hold">
                                          <p:stCondLst>
                                            <p:cond delay="0"/>
                                          </p:stCondLst>
                                        </p:cTn>
                                        <p:tgtEl>
                                          <p:spTgt spid="58"/>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1" presetClass="entr" presetSubtype="0" fill="hold" grpId="0" nodeType="clickEffect">
                                  <p:stCondLst>
                                    <p:cond delay="0"/>
                                  </p:stCondLst>
                                  <p:childTnLst>
                                    <p:set>
                                      <p:cBhvr>
                                        <p:cTn id="194" dur="1" fill="hold">
                                          <p:stCondLst>
                                            <p:cond delay="0"/>
                                          </p:stCondLst>
                                        </p:cTn>
                                        <p:tgtEl>
                                          <p:spTgt spid="49"/>
                                        </p:tgtEl>
                                        <p:attrNameLst>
                                          <p:attrName>style.visibility</p:attrName>
                                        </p:attrNameLst>
                                      </p:cBhvr>
                                      <p:to>
                                        <p:strVal val="visible"/>
                                      </p:to>
                                    </p:set>
                                  </p:childTnLst>
                                </p:cTn>
                              </p:par>
                              <p:par>
                                <p:cTn id="195" presetID="1" presetClass="exit" presetSubtype="0" fill="hold" grpId="1" nodeType="withEffect">
                                  <p:stCondLst>
                                    <p:cond delay="0"/>
                                  </p:stCondLst>
                                  <p:childTnLst>
                                    <p:set>
                                      <p:cBhvr>
                                        <p:cTn id="196" dur="1" fill="hold">
                                          <p:stCondLst>
                                            <p:cond delay="0"/>
                                          </p:stCondLst>
                                        </p:cTn>
                                        <p:tgtEl>
                                          <p:spTgt spid="48"/>
                                        </p:tgtEl>
                                        <p:attrNameLst>
                                          <p:attrName>style.visibility</p:attrName>
                                        </p:attrNameLst>
                                      </p:cBhvr>
                                      <p:to>
                                        <p:strVal val="hidden"/>
                                      </p:to>
                                    </p:set>
                                  </p:childTnLst>
                                </p:cTn>
                              </p:par>
                            </p:childTnLst>
                          </p:cTn>
                        </p:par>
                      </p:childTnLst>
                    </p:cTn>
                  </p:par>
                  <p:par>
                    <p:cTn id="197" fill="hold">
                      <p:stCondLst>
                        <p:cond delay="indefinite"/>
                      </p:stCondLst>
                      <p:childTnLst>
                        <p:par>
                          <p:cTn id="198" fill="hold">
                            <p:stCondLst>
                              <p:cond delay="0"/>
                            </p:stCondLst>
                            <p:childTnLst>
                              <p:par>
                                <p:cTn id="199" presetID="1" presetClass="entr" presetSubtype="0" fill="hold" grpId="1" nodeType="clickEffect">
                                  <p:stCondLst>
                                    <p:cond delay="0"/>
                                  </p:stCondLst>
                                  <p:childTnLst>
                                    <p:set>
                                      <p:cBhvr>
                                        <p:cTn id="200" dur="1" fill="hold">
                                          <p:stCondLst>
                                            <p:cond delay="0"/>
                                          </p:stCondLst>
                                        </p:cTn>
                                        <p:tgtEl>
                                          <p:spTgt spid="60"/>
                                        </p:tgtEl>
                                        <p:attrNameLst>
                                          <p:attrName>style.visibility</p:attrName>
                                        </p:attrNameLst>
                                      </p:cBhvr>
                                      <p:to>
                                        <p:strVal val="visible"/>
                                      </p:to>
                                    </p:set>
                                  </p:childTnLst>
                                </p:cTn>
                              </p:par>
                              <p:par>
                                <p:cTn id="201" presetID="1" presetClass="exit" presetSubtype="0" fill="hold" grpId="0" nodeType="withEffect">
                                  <p:stCondLst>
                                    <p:cond delay="0"/>
                                  </p:stCondLst>
                                  <p:childTnLst>
                                    <p:set>
                                      <p:cBhvr>
                                        <p:cTn id="202" dur="1" fill="hold">
                                          <p:stCondLst>
                                            <p:cond delay="0"/>
                                          </p:stCondLst>
                                        </p:cTn>
                                        <p:tgtEl>
                                          <p:spTgt spid="59"/>
                                        </p:tgtEl>
                                        <p:attrNameLst>
                                          <p:attrName>style.visibility</p:attrName>
                                        </p:attrNameLst>
                                      </p:cBhvr>
                                      <p:to>
                                        <p:strVal val="hidden"/>
                                      </p:to>
                                    </p:set>
                                  </p:childTnLst>
                                </p:cTn>
                              </p:par>
                            </p:childTnLst>
                          </p:cTn>
                        </p:par>
                      </p:childTnLst>
                    </p:cTn>
                  </p:par>
                  <p:par>
                    <p:cTn id="203" fill="hold">
                      <p:stCondLst>
                        <p:cond delay="indefinite"/>
                      </p:stCondLst>
                      <p:childTnLst>
                        <p:par>
                          <p:cTn id="204" fill="hold">
                            <p:stCondLst>
                              <p:cond delay="0"/>
                            </p:stCondLst>
                            <p:childTnLst>
                              <p:par>
                                <p:cTn id="205" presetID="1" presetClass="entr" presetSubtype="0" fill="hold" grpId="0" nodeType="clickEffect">
                                  <p:stCondLst>
                                    <p:cond delay="0"/>
                                  </p:stCondLst>
                                  <p:childTnLst>
                                    <p:set>
                                      <p:cBhvr>
                                        <p:cTn id="206" dur="1" fill="hold">
                                          <p:stCondLst>
                                            <p:cond delay="0"/>
                                          </p:stCondLst>
                                        </p:cTn>
                                        <p:tgtEl>
                                          <p:spTgt spid="50"/>
                                        </p:tgtEl>
                                        <p:attrNameLst>
                                          <p:attrName>style.visibility</p:attrName>
                                        </p:attrNameLst>
                                      </p:cBhvr>
                                      <p:to>
                                        <p:strVal val="visible"/>
                                      </p:to>
                                    </p:set>
                                  </p:childTnLst>
                                </p:cTn>
                              </p:par>
                              <p:par>
                                <p:cTn id="207" presetID="1" presetClass="exit" presetSubtype="0" fill="hold" grpId="1" nodeType="withEffect">
                                  <p:stCondLst>
                                    <p:cond delay="0"/>
                                  </p:stCondLst>
                                  <p:childTnLst>
                                    <p:set>
                                      <p:cBhvr>
                                        <p:cTn id="208" dur="1" fill="hold">
                                          <p:stCondLst>
                                            <p:cond delay="0"/>
                                          </p:stCondLst>
                                        </p:cTn>
                                        <p:tgtEl>
                                          <p:spTgt spid="49"/>
                                        </p:tgtEl>
                                        <p:attrNameLst>
                                          <p:attrName>style.visibility</p:attrName>
                                        </p:attrNameLst>
                                      </p:cBhvr>
                                      <p:to>
                                        <p:strVal val="hidden"/>
                                      </p:to>
                                    </p:set>
                                  </p:childTnLst>
                                </p:cTn>
                              </p:par>
                            </p:childTnLst>
                          </p:cTn>
                        </p:par>
                      </p:childTnLst>
                    </p:cTn>
                  </p:par>
                  <p:par>
                    <p:cTn id="209" fill="hold">
                      <p:stCondLst>
                        <p:cond delay="indefinite"/>
                      </p:stCondLst>
                      <p:childTnLst>
                        <p:par>
                          <p:cTn id="210" fill="hold">
                            <p:stCondLst>
                              <p:cond delay="0"/>
                            </p:stCondLst>
                            <p:childTnLst>
                              <p:par>
                                <p:cTn id="211" presetID="1" presetClass="entr" presetSubtype="0" fill="hold" grpId="0" nodeType="clickEffect">
                                  <p:stCondLst>
                                    <p:cond delay="0"/>
                                  </p:stCondLst>
                                  <p:childTnLst>
                                    <p:set>
                                      <p:cBhvr>
                                        <p:cTn id="212" dur="1" fill="hold">
                                          <p:stCondLst>
                                            <p:cond delay="0"/>
                                          </p:stCondLst>
                                        </p:cTn>
                                        <p:tgtEl>
                                          <p:spTgt spid="51"/>
                                        </p:tgtEl>
                                        <p:attrNameLst>
                                          <p:attrName>style.visibility</p:attrName>
                                        </p:attrNameLst>
                                      </p:cBhvr>
                                      <p:to>
                                        <p:strVal val="visible"/>
                                      </p:to>
                                    </p:set>
                                  </p:childTnLst>
                                </p:cTn>
                              </p:par>
                              <p:par>
                                <p:cTn id="213" presetID="1" presetClass="exit" presetSubtype="0" fill="hold" grpId="1" nodeType="withEffect">
                                  <p:stCondLst>
                                    <p:cond delay="0"/>
                                  </p:stCondLst>
                                  <p:childTnLst>
                                    <p:set>
                                      <p:cBhvr>
                                        <p:cTn id="214" dur="1" fill="hold">
                                          <p:stCondLst>
                                            <p:cond delay="0"/>
                                          </p:stCondLst>
                                        </p:cTn>
                                        <p:tgtEl>
                                          <p:spTgt spid="50"/>
                                        </p:tgtEl>
                                        <p:attrNameLst>
                                          <p:attrName>style.visibility</p:attrName>
                                        </p:attrNameLst>
                                      </p:cBhvr>
                                      <p:to>
                                        <p:strVal val="hidden"/>
                                      </p:to>
                                    </p:set>
                                  </p:childTnLst>
                                </p:cTn>
                              </p:par>
                            </p:childTnLst>
                          </p:cTn>
                        </p:par>
                      </p:childTnLst>
                    </p:cTn>
                  </p:par>
                  <p:par>
                    <p:cTn id="215" fill="hold">
                      <p:stCondLst>
                        <p:cond delay="indefinite"/>
                      </p:stCondLst>
                      <p:childTnLst>
                        <p:par>
                          <p:cTn id="216" fill="hold">
                            <p:stCondLst>
                              <p:cond delay="0"/>
                            </p:stCondLst>
                            <p:childTnLst>
                              <p:par>
                                <p:cTn id="217" presetID="1" presetClass="entr" presetSubtype="0" fill="hold" grpId="0" nodeType="clickEffect">
                                  <p:stCondLst>
                                    <p:cond delay="0"/>
                                  </p:stCondLst>
                                  <p:childTnLst>
                                    <p:set>
                                      <p:cBhvr>
                                        <p:cTn id="218" dur="1" fill="hold">
                                          <p:stCondLst>
                                            <p:cond delay="0"/>
                                          </p:stCondLst>
                                        </p:cTn>
                                        <p:tgtEl>
                                          <p:spTgt spid="61"/>
                                        </p:tgtEl>
                                        <p:attrNameLst>
                                          <p:attrName>style.visibility</p:attrName>
                                        </p:attrNameLst>
                                      </p:cBhvr>
                                      <p:to>
                                        <p:strVal val="visible"/>
                                      </p:to>
                                    </p:set>
                                  </p:childTnLst>
                                </p:cTn>
                              </p:par>
                              <p:par>
                                <p:cTn id="219" presetID="1" presetClass="exit" presetSubtype="0" fill="hold" grpId="0" nodeType="withEffect">
                                  <p:stCondLst>
                                    <p:cond delay="0"/>
                                  </p:stCondLst>
                                  <p:childTnLst>
                                    <p:set>
                                      <p:cBhvr>
                                        <p:cTn id="220" dur="1" fill="hold">
                                          <p:stCondLst>
                                            <p:cond delay="0"/>
                                          </p:stCondLst>
                                        </p:cTn>
                                        <p:tgtEl>
                                          <p:spTgt spid="60"/>
                                        </p:tgtEl>
                                        <p:attrNameLst>
                                          <p:attrName>style.visibility</p:attrName>
                                        </p:attrNameLst>
                                      </p:cBhvr>
                                      <p:to>
                                        <p:strVal val="hidden"/>
                                      </p:to>
                                    </p:set>
                                  </p:childTnLst>
                                </p:cTn>
                              </p:par>
                            </p:childTnLst>
                          </p:cTn>
                        </p:par>
                      </p:childTnLst>
                    </p:cTn>
                  </p:par>
                  <p:par>
                    <p:cTn id="221" fill="hold">
                      <p:stCondLst>
                        <p:cond delay="indefinite"/>
                      </p:stCondLst>
                      <p:childTnLst>
                        <p:par>
                          <p:cTn id="222" fill="hold">
                            <p:stCondLst>
                              <p:cond delay="0"/>
                            </p:stCondLst>
                            <p:childTnLst>
                              <p:par>
                                <p:cTn id="223" presetID="1" presetClass="entr" presetSubtype="0" fill="hold" grpId="0" nodeType="clickEffect">
                                  <p:stCondLst>
                                    <p:cond delay="0"/>
                                  </p:stCondLst>
                                  <p:childTnLst>
                                    <p:set>
                                      <p:cBhvr>
                                        <p:cTn id="224" dur="1" fill="hold">
                                          <p:stCondLst>
                                            <p:cond delay="0"/>
                                          </p:stCondLst>
                                        </p:cTn>
                                        <p:tgtEl>
                                          <p:spTgt spid="52"/>
                                        </p:tgtEl>
                                        <p:attrNameLst>
                                          <p:attrName>style.visibility</p:attrName>
                                        </p:attrNameLst>
                                      </p:cBhvr>
                                      <p:to>
                                        <p:strVal val="visible"/>
                                      </p:to>
                                    </p:set>
                                  </p:childTnLst>
                                </p:cTn>
                              </p:par>
                              <p:par>
                                <p:cTn id="225" presetID="1" presetClass="exit" presetSubtype="0" fill="hold" grpId="1" nodeType="withEffect">
                                  <p:stCondLst>
                                    <p:cond delay="0"/>
                                  </p:stCondLst>
                                  <p:childTnLst>
                                    <p:set>
                                      <p:cBhvr>
                                        <p:cTn id="226" dur="1" fill="hold">
                                          <p:stCondLst>
                                            <p:cond delay="0"/>
                                          </p:stCondLst>
                                        </p:cTn>
                                        <p:tgtEl>
                                          <p:spTgt spid="51"/>
                                        </p:tgtEl>
                                        <p:attrNameLst>
                                          <p:attrName>style.visibility</p:attrName>
                                        </p:attrNameLst>
                                      </p:cBhvr>
                                      <p:to>
                                        <p:strVal val="hidden"/>
                                      </p:to>
                                    </p:set>
                                  </p:childTnLst>
                                </p:cTn>
                              </p:par>
                            </p:childTnLst>
                          </p:cTn>
                        </p:par>
                      </p:childTnLst>
                    </p:cTn>
                  </p:par>
                  <p:par>
                    <p:cTn id="227" fill="hold">
                      <p:stCondLst>
                        <p:cond delay="indefinite"/>
                      </p:stCondLst>
                      <p:childTnLst>
                        <p:par>
                          <p:cTn id="228" fill="hold">
                            <p:stCondLst>
                              <p:cond delay="0"/>
                            </p:stCondLst>
                            <p:childTnLst>
                              <p:par>
                                <p:cTn id="229" presetID="1" presetClass="entr" presetSubtype="0" fill="hold" grpId="0" nodeType="clickEffect">
                                  <p:stCondLst>
                                    <p:cond delay="0"/>
                                  </p:stCondLst>
                                  <p:childTnLst>
                                    <p:set>
                                      <p:cBhvr>
                                        <p:cTn id="230" dur="1" fill="hold">
                                          <p:stCondLst>
                                            <p:cond delay="0"/>
                                          </p:stCondLst>
                                        </p:cTn>
                                        <p:tgtEl>
                                          <p:spTgt spid="74"/>
                                        </p:tgtEl>
                                        <p:attrNameLst>
                                          <p:attrName>style.visibility</p:attrName>
                                        </p:attrNameLst>
                                      </p:cBhvr>
                                      <p:to>
                                        <p:strVal val="visible"/>
                                      </p:to>
                                    </p:set>
                                  </p:childTnLst>
                                </p:cTn>
                              </p:par>
                              <p:par>
                                <p:cTn id="231" presetID="1" presetClass="exit" presetSubtype="0" fill="hold" grpId="1" nodeType="withEffect">
                                  <p:stCondLst>
                                    <p:cond delay="0"/>
                                  </p:stCondLst>
                                  <p:childTnLst>
                                    <p:set>
                                      <p:cBhvr>
                                        <p:cTn id="232" dur="1" fill="hold">
                                          <p:stCondLst>
                                            <p:cond delay="0"/>
                                          </p:stCondLst>
                                        </p:cTn>
                                        <p:tgtEl>
                                          <p:spTgt spid="61"/>
                                        </p:tgtEl>
                                        <p:attrNameLst>
                                          <p:attrName>style.visibility</p:attrName>
                                        </p:attrNameLst>
                                      </p:cBhvr>
                                      <p:to>
                                        <p:strVal val="hidden"/>
                                      </p:to>
                                    </p:set>
                                  </p:childTnLst>
                                </p:cTn>
                              </p:par>
                            </p:childTnLst>
                          </p:cTn>
                        </p:par>
                      </p:childTnLst>
                    </p:cTn>
                  </p:par>
                  <p:par>
                    <p:cTn id="233" fill="hold">
                      <p:stCondLst>
                        <p:cond delay="indefinite"/>
                      </p:stCondLst>
                      <p:childTnLst>
                        <p:par>
                          <p:cTn id="234" fill="hold">
                            <p:stCondLst>
                              <p:cond delay="0"/>
                            </p:stCondLst>
                            <p:childTnLst>
                              <p:par>
                                <p:cTn id="235" presetID="1" presetClass="entr" presetSubtype="0" fill="hold" grpId="0" nodeType="clickEffect">
                                  <p:stCondLst>
                                    <p:cond delay="0"/>
                                  </p:stCondLst>
                                  <p:childTnLst>
                                    <p:set>
                                      <p:cBhvr>
                                        <p:cTn id="236" dur="1" fill="hold">
                                          <p:stCondLst>
                                            <p:cond delay="0"/>
                                          </p:stCondLst>
                                        </p:cTn>
                                        <p:tgtEl>
                                          <p:spTgt spid="77"/>
                                        </p:tgtEl>
                                        <p:attrNameLst>
                                          <p:attrName>style.visibility</p:attrName>
                                        </p:attrNameLst>
                                      </p:cBhvr>
                                      <p:to>
                                        <p:strVal val="visible"/>
                                      </p:to>
                                    </p:set>
                                  </p:childTnLst>
                                </p:cTn>
                              </p:par>
                              <p:par>
                                <p:cTn id="237" presetID="1" presetClass="exit" presetSubtype="0" fill="hold" grpId="1" nodeType="withEffect">
                                  <p:stCondLst>
                                    <p:cond delay="0"/>
                                  </p:stCondLst>
                                  <p:childTnLst>
                                    <p:set>
                                      <p:cBhvr>
                                        <p:cTn id="238" dur="1" fill="hold">
                                          <p:stCondLst>
                                            <p:cond delay="0"/>
                                          </p:stCondLst>
                                        </p:cTn>
                                        <p:tgtEl>
                                          <p:spTgt spid="52"/>
                                        </p:tgtEl>
                                        <p:attrNameLst>
                                          <p:attrName>style.visibility</p:attrName>
                                        </p:attrNameLst>
                                      </p:cBhvr>
                                      <p:to>
                                        <p:strVal val="hidden"/>
                                      </p:to>
                                    </p:set>
                                  </p:childTnLst>
                                </p:cTn>
                              </p:par>
                            </p:childTnLst>
                          </p:cTn>
                        </p:par>
                      </p:childTnLst>
                    </p:cTn>
                  </p:par>
                  <p:par>
                    <p:cTn id="239" fill="hold">
                      <p:stCondLst>
                        <p:cond delay="indefinite"/>
                      </p:stCondLst>
                      <p:childTnLst>
                        <p:par>
                          <p:cTn id="240" fill="hold">
                            <p:stCondLst>
                              <p:cond delay="0"/>
                            </p:stCondLst>
                            <p:childTnLst>
                              <p:par>
                                <p:cTn id="241" presetID="1" presetClass="entr" presetSubtype="0" fill="hold" grpId="0" nodeType="clickEffect">
                                  <p:stCondLst>
                                    <p:cond delay="0"/>
                                  </p:stCondLst>
                                  <p:childTnLst>
                                    <p:set>
                                      <p:cBhvr>
                                        <p:cTn id="242" dur="1" fill="hold">
                                          <p:stCondLst>
                                            <p:cond delay="0"/>
                                          </p:stCondLst>
                                        </p:cTn>
                                        <p:tgtEl>
                                          <p:spTgt spid="75"/>
                                        </p:tgtEl>
                                        <p:attrNameLst>
                                          <p:attrName>style.visibility</p:attrName>
                                        </p:attrNameLst>
                                      </p:cBhvr>
                                      <p:to>
                                        <p:strVal val="visible"/>
                                      </p:to>
                                    </p:set>
                                  </p:childTnLst>
                                </p:cTn>
                              </p:par>
                              <p:par>
                                <p:cTn id="243" presetID="1" presetClass="exit" presetSubtype="0" fill="hold" grpId="1" nodeType="withEffect">
                                  <p:stCondLst>
                                    <p:cond delay="0"/>
                                  </p:stCondLst>
                                  <p:childTnLst>
                                    <p:set>
                                      <p:cBhvr>
                                        <p:cTn id="244" dur="1" fill="hold">
                                          <p:stCondLst>
                                            <p:cond delay="0"/>
                                          </p:stCondLst>
                                        </p:cTn>
                                        <p:tgtEl>
                                          <p:spTgt spid="74"/>
                                        </p:tgtEl>
                                        <p:attrNameLst>
                                          <p:attrName>style.visibility</p:attrName>
                                        </p:attrNameLst>
                                      </p:cBhvr>
                                      <p:to>
                                        <p:strVal val="hidden"/>
                                      </p:to>
                                    </p:set>
                                  </p:childTnLst>
                                </p:cTn>
                              </p:par>
                            </p:childTnLst>
                          </p:cTn>
                        </p:par>
                      </p:childTnLst>
                    </p:cTn>
                  </p:par>
                  <p:par>
                    <p:cTn id="245" fill="hold">
                      <p:stCondLst>
                        <p:cond delay="indefinite"/>
                      </p:stCondLst>
                      <p:childTnLst>
                        <p:par>
                          <p:cTn id="246" fill="hold">
                            <p:stCondLst>
                              <p:cond delay="0"/>
                            </p:stCondLst>
                            <p:childTnLst>
                              <p:par>
                                <p:cTn id="247" presetID="1" presetClass="entr" presetSubtype="0" fill="hold" grpId="0" nodeType="clickEffect">
                                  <p:stCondLst>
                                    <p:cond delay="0"/>
                                  </p:stCondLst>
                                  <p:childTnLst>
                                    <p:set>
                                      <p:cBhvr>
                                        <p:cTn id="248" dur="1" fill="hold">
                                          <p:stCondLst>
                                            <p:cond delay="0"/>
                                          </p:stCondLst>
                                        </p:cTn>
                                        <p:tgtEl>
                                          <p:spTgt spid="78"/>
                                        </p:tgtEl>
                                        <p:attrNameLst>
                                          <p:attrName>style.visibility</p:attrName>
                                        </p:attrNameLst>
                                      </p:cBhvr>
                                      <p:to>
                                        <p:strVal val="visible"/>
                                      </p:to>
                                    </p:set>
                                  </p:childTnLst>
                                </p:cTn>
                              </p:par>
                              <p:par>
                                <p:cTn id="249" presetID="1" presetClass="exit" presetSubtype="0" fill="hold" grpId="1" nodeType="withEffect">
                                  <p:stCondLst>
                                    <p:cond delay="0"/>
                                  </p:stCondLst>
                                  <p:childTnLst>
                                    <p:set>
                                      <p:cBhvr>
                                        <p:cTn id="250" dur="1" fill="hold">
                                          <p:stCondLst>
                                            <p:cond delay="0"/>
                                          </p:stCondLst>
                                        </p:cTn>
                                        <p:tgtEl>
                                          <p:spTgt spid="77"/>
                                        </p:tgtEl>
                                        <p:attrNameLst>
                                          <p:attrName>style.visibility</p:attrName>
                                        </p:attrNameLst>
                                      </p:cBhvr>
                                      <p:to>
                                        <p:strVal val="hidden"/>
                                      </p:to>
                                    </p:set>
                                  </p:childTnLst>
                                </p:cTn>
                              </p:par>
                            </p:childTnLst>
                          </p:cTn>
                        </p:par>
                      </p:childTnLst>
                    </p:cTn>
                  </p:par>
                  <p:par>
                    <p:cTn id="251" fill="hold">
                      <p:stCondLst>
                        <p:cond delay="indefinite"/>
                      </p:stCondLst>
                      <p:childTnLst>
                        <p:par>
                          <p:cTn id="252" fill="hold">
                            <p:stCondLst>
                              <p:cond delay="0"/>
                            </p:stCondLst>
                            <p:childTnLst>
                              <p:par>
                                <p:cTn id="253" presetID="1" presetClass="entr" presetSubtype="0" fill="hold" grpId="0" nodeType="clickEffect">
                                  <p:stCondLst>
                                    <p:cond delay="0"/>
                                  </p:stCondLst>
                                  <p:childTnLst>
                                    <p:set>
                                      <p:cBhvr>
                                        <p:cTn id="254" dur="1" fill="hold">
                                          <p:stCondLst>
                                            <p:cond delay="0"/>
                                          </p:stCondLst>
                                        </p:cTn>
                                        <p:tgtEl>
                                          <p:spTgt spid="76"/>
                                        </p:tgtEl>
                                        <p:attrNameLst>
                                          <p:attrName>style.visibility</p:attrName>
                                        </p:attrNameLst>
                                      </p:cBhvr>
                                      <p:to>
                                        <p:strVal val="visible"/>
                                      </p:to>
                                    </p:set>
                                  </p:childTnLst>
                                </p:cTn>
                              </p:par>
                              <p:par>
                                <p:cTn id="255" presetID="1" presetClass="exit" presetSubtype="0" fill="hold" grpId="1" nodeType="withEffect">
                                  <p:stCondLst>
                                    <p:cond delay="0"/>
                                  </p:stCondLst>
                                  <p:childTnLst>
                                    <p:set>
                                      <p:cBhvr>
                                        <p:cTn id="256" dur="1" fill="hold">
                                          <p:stCondLst>
                                            <p:cond delay="0"/>
                                          </p:stCondLst>
                                        </p:cTn>
                                        <p:tgtEl>
                                          <p:spTgt spid="75"/>
                                        </p:tgtEl>
                                        <p:attrNameLst>
                                          <p:attrName>style.visibility</p:attrName>
                                        </p:attrNameLst>
                                      </p:cBhvr>
                                      <p:to>
                                        <p:strVal val="hidden"/>
                                      </p:to>
                                    </p:set>
                                  </p:childTnLst>
                                </p:cTn>
                              </p:par>
                            </p:childTnLst>
                          </p:cTn>
                        </p:par>
                      </p:childTnLst>
                    </p:cTn>
                  </p:par>
                  <p:par>
                    <p:cTn id="257" fill="hold">
                      <p:stCondLst>
                        <p:cond delay="indefinite"/>
                      </p:stCondLst>
                      <p:childTnLst>
                        <p:par>
                          <p:cTn id="258" fill="hold">
                            <p:stCondLst>
                              <p:cond delay="0"/>
                            </p:stCondLst>
                            <p:childTnLst>
                              <p:par>
                                <p:cTn id="259" presetID="2" presetClass="entr" presetSubtype="8" fill="hold" nodeType="clickEffect">
                                  <p:stCondLst>
                                    <p:cond delay="0"/>
                                  </p:stCondLst>
                                  <p:childTnLst>
                                    <p:set>
                                      <p:cBhvr>
                                        <p:cTn id="260" dur="1" fill="hold">
                                          <p:stCondLst>
                                            <p:cond delay="0"/>
                                          </p:stCondLst>
                                        </p:cTn>
                                        <p:tgtEl>
                                          <p:spTgt spid="8">
                                            <p:txEl>
                                              <p:pRg st="5" end="5"/>
                                            </p:txEl>
                                          </p:spTgt>
                                        </p:tgtEl>
                                        <p:attrNameLst>
                                          <p:attrName>style.visibility</p:attrName>
                                        </p:attrNameLst>
                                      </p:cBhvr>
                                      <p:to>
                                        <p:strVal val="visible"/>
                                      </p:to>
                                    </p:set>
                                    <p:anim calcmode="lin" valueType="num">
                                      <p:cBhvr additive="base">
                                        <p:cTn id="261"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262"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63" fill="hold">
                      <p:stCondLst>
                        <p:cond delay="indefinite"/>
                      </p:stCondLst>
                      <p:childTnLst>
                        <p:par>
                          <p:cTn id="264" fill="hold">
                            <p:stCondLst>
                              <p:cond delay="0"/>
                            </p:stCondLst>
                            <p:childTnLst>
                              <p:par>
                                <p:cTn id="265" presetID="2" presetClass="entr" presetSubtype="8" fill="hold" nodeType="clickEffect">
                                  <p:stCondLst>
                                    <p:cond delay="0"/>
                                  </p:stCondLst>
                                  <p:childTnLst>
                                    <p:set>
                                      <p:cBhvr>
                                        <p:cTn id="266" dur="1" fill="hold">
                                          <p:stCondLst>
                                            <p:cond delay="0"/>
                                          </p:stCondLst>
                                        </p:cTn>
                                        <p:tgtEl>
                                          <p:spTgt spid="8">
                                            <p:txEl>
                                              <p:pRg st="6" end="6"/>
                                            </p:txEl>
                                          </p:spTgt>
                                        </p:tgtEl>
                                        <p:attrNameLst>
                                          <p:attrName>style.visibility</p:attrName>
                                        </p:attrNameLst>
                                      </p:cBhvr>
                                      <p:to>
                                        <p:strVal val="visible"/>
                                      </p:to>
                                    </p:set>
                                    <p:anim calcmode="lin" valueType="num">
                                      <p:cBhvr additive="base">
                                        <p:cTn id="267"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268"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28" grpId="0" animBg="1"/>
      <p:bldP spid="28" grpId="1" animBg="1"/>
      <p:bldP spid="29" grpId="0" animBg="1"/>
      <p:bldP spid="29" grpId="1" animBg="1"/>
      <p:bldP spid="30" grpId="0" animBg="1"/>
      <p:bldP spid="30" grpId="1" animBg="1"/>
      <p:bldP spid="32" grpId="0" animBg="1"/>
      <p:bldP spid="33" grpId="0" animBg="1"/>
      <p:bldP spid="33" grpId="1" animBg="1"/>
      <p:bldP spid="34" grpId="0" animBg="1"/>
      <p:bldP spid="34" grpId="1" animBg="1"/>
      <p:bldP spid="35" grpId="0" animBg="1"/>
      <p:bldP spid="35" grpId="1" animBg="1"/>
      <p:bldP spid="36" grpId="0" animBg="1"/>
      <p:bldP spid="36" grpId="1" animBg="1"/>
      <p:bldP spid="37" grpId="0" animBg="1"/>
      <p:bldP spid="37" grpId="1" animBg="1"/>
      <p:bldP spid="38" grpId="0" animBg="1"/>
      <p:bldP spid="38" grpId="1" animBg="1"/>
      <p:bldP spid="39" grpId="0" animBg="1"/>
      <p:bldP spid="39" grpId="1" animBg="1"/>
      <p:bldP spid="40" grpId="0" animBg="1"/>
      <p:bldP spid="40" grpId="1" animBg="1"/>
      <p:bldP spid="44" grpId="0" animBg="1"/>
      <p:bldP spid="44" grpId="1" animBg="1"/>
      <p:bldP spid="45" grpId="0" animBg="1"/>
      <p:bldP spid="45" grpId="1" animBg="1"/>
      <p:bldP spid="46" grpId="0" animBg="1"/>
      <p:bldP spid="46" grpId="1" animBg="1"/>
      <p:bldP spid="47" grpId="0" animBg="1"/>
      <p:bldP spid="47" grpId="1" animBg="1"/>
      <p:bldP spid="48" grpId="0" animBg="1"/>
      <p:bldP spid="48" grpId="1" animBg="1"/>
      <p:bldP spid="49" grpId="0" animBg="1"/>
      <p:bldP spid="49" grpId="1" animBg="1"/>
      <p:bldP spid="50" grpId="0" animBg="1"/>
      <p:bldP spid="50" grpId="1" animBg="1"/>
      <p:bldP spid="51" grpId="0" animBg="1"/>
      <p:bldP spid="51" grpId="1" animBg="1"/>
      <p:bldP spid="52" grpId="0" animBg="1"/>
      <p:bldP spid="52" grpId="1" animBg="1"/>
      <p:bldP spid="54" grpId="0" animBg="1"/>
      <p:bldP spid="54" grpId="1" animBg="1"/>
      <p:bldP spid="55" grpId="0" animBg="1"/>
      <p:bldP spid="55" grpId="1" animBg="1"/>
      <p:bldP spid="56" grpId="0" animBg="1"/>
      <p:bldP spid="56" grpId="1" animBg="1"/>
      <p:bldP spid="57" grpId="0" animBg="1"/>
      <p:bldP spid="57" grpId="1" animBg="1"/>
      <p:bldP spid="58" grpId="0" animBg="1"/>
      <p:bldP spid="58" grpId="1" animBg="1"/>
      <p:bldP spid="59" grpId="0" animBg="1"/>
      <p:bldP spid="59" grpId="1" animBg="1"/>
      <p:bldP spid="60" grpId="0" animBg="1"/>
      <p:bldP spid="60" grpId="1" animBg="1"/>
      <p:bldP spid="61" grpId="0" animBg="1"/>
      <p:bldP spid="61" grpId="1" animBg="1"/>
      <p:bldP spid="74" grpId="0" animBg="1"/>
      <p:bldP spid="74" grpId="1" animBg="1"/>
      <p:bldP spid="75" grpId="0" animBg="1"/>
      <p:bldP spid="75" grpId="1" animBg="1"/>
      <p:bldP spid="76" grpId="0" animBg="1"/>
      <p:bldP spid="77" grpId="0" animBg="1"/>
      <p:bldP spid="77" grpId="1" animBg="1"/>
      <p:bldP spid="78"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8" name="Rectangle 7"/>
          <p:cNvSpPr/>
          <p:nvPr/>
        </p:nvSpPr>
        <p:spPr>
          <a:xfrm>
            <a:off x="228600" y="609600"/>
            <a:ext cx="9048032" cy="2677656"/>
          </a:xfrm>
          <a:prstGeom prst="rect">
            <a:avLst/>
          </a:prstGeom>
        </p:spPr>
        <p:txBody>
          <a:bodyPr wrap="square">
            <a:spAutoFit/>
          </a:bodyPr>
          <a:lstStyle/>
          <a:p>
            <a:pPr>
              <a:spcAft>
                <a:spcPts val="0"/>
              </a:spcAft>
            </a:pPr>
            <a:r>
              <a:rPr lang="en-US" sz="2400" dirty="0">
                <a:solidFill>
                  <a:schemeClr val="tx2"/>
                </a:solidFill>
              </a:rPr>
              <a:t>Batches:</a:t>
            </a:r>
            <a:endParaRPr lang="en-US" sz="2400" dirty="0">
              <a:solidFill>
                <a:schemeClr val="tx2"/>
              </a:solidFill>
              <a:sym typeface="Symbol" panose="05050102010706020507" pitchFamily="18" charset="2"/>
            </a:endParaRPr>
          </a:p>
          <a:p>
            <a:pPr lvl="1">
              <a:spcAft>
                <a:spcPts val="0"/>
              </a:spcAft>
            </a:pPr>
            <a:r>
              <a:rPr lang="en-US" sz="2400" dirty="0">
                <a:sym typeface="Symbol" panose="05050102010706020507" pitchFamily="18" charset="2"/>
              </a:rPr>
              <a:t>Each step of gradient decent </a:t>
            </a:r>
          </a:p>
          <a:p>
            <a:pPr lvl="2">
              <a:spcAft>
                <a:spcPts val="0"/>
              </a:spcAft>
            </a:pPr>
            <a:r>
              <a:rPr lang="en-US" sz="2400" dirty="0">
                <a:sym typeface="Symbol" panose="05050102010706020507" pitchFamily="18" charset="2"/>
              </a:rPr>
              <a:t>But because the step direction was decided by only a little data,</a:t>
            </a:r>
          </a:p>
          <a:p>
            <a:pPr lvl="2">
              <a:spcAft>
                <a:spcPts val="0"/>
              </a:spcAft>
            </a:pPr>
            <a:r>
              <a:rPr lang="en-US" sz="2400" dirty="0">
                <a:sym typeface="Symbol" panose="05050102010706020507" pitchFamily="18" charset="2"/>
              </a:rPr>
              <a:t>     the direction taken is not perfect.</a:t>
            </a:r>
          </a:p>
          <a:p>
            <a:pPr lvl="2">
              <a:spcAft>
                <a:spcPts val="0"/>
              </a:spcAft>
            </a:pPr>
            <a:r>
              <a:rPr lang="en-US" sz="2400" dirty="0">
                <a:sym typeface="Symbol" panose="05050102010706020507" pitchFamily="18" charset="2"/>
              </a:rPr>
              <a:t>The smaller the batch:</a:t>
            </a:r>
          </a:p>
          <a:p>
            <a:pPr lvl="2">
              <a:spcAft>
                <a:spcPts val="0"/>
              </a:spcAft>
            </a:pPr>
            <a:r>
              <a:rPr lang="en-US" sz="2400" dirty="0">
                <a:sym typeface="Symbol" panose="05050102010706020507" pitchFamily="18" charset="2"/>
              </a:rPr>
              <a:t>      the more random the directions taken</a:t>
            </a:r>
          </a:p>
          <a:p>
            <a:pPr lvl="2">
              <a:spcAft>
                <a:spcPts val="0"/>
              </a:spcAft>
            </a:pPr>
            <a:r>
              <a:rPr lang="en-US" sz="2400" dirty="0">
                <a:sym typeface="Symbol" panose="05050102010706020507" pitchFamily="18" charset="2"/>
              </a:rPr>
              <a:t>      and the faster the computation.</a:t>
            </a:r>
            <a:endParaRPr lang="en-US" sz="2400" dirty="0">
              <a:solidFill>
                <a:srgbClr val="FFFF00"/>
              </a:solidFill>
              <a:sym typeface="Symbol" panose="05050102010706020507" pitchFamily="18" charset="2"/>
            </a:endParaRPr>
          </a:p>
        </p:txBody>
      </p:sp>
      <p:grpSp>
        <p:nvGrpSpPr>
          <p:cNvPr id="4" name="Group 3">
            <a:extLst>
              <a:ext uri="{FF2B5EF4-FFF2-40B4-BE49-F238E27FC236}">
                <a16:creationId xmlns:a16="http://schemas.microsoft.com/office/drawing/2014/main" id="{8F8813B8-2DE0-4285-B481-0877A1063A76}"/>
              </a:ext>
            </a:extLst>
          </p:cNvPr>
          <p:cNvGrpSpPr/>
          <p:nvPr/>
        </p:nvGrpSpPr>
        <p:grpSpPr>
          <a:xfrm>
            <a:off x="1676400" y="6276473"/>
            <a:ext cx="5486393" cy="505328"/>
            <a:chOff x="2362200" y="609600"/>
            <a:chExt cx="5257800" cy="646331"/>
          </a:xfrm>
        </p:grpSpPr>
        <p:sp>
          <p:nvSpPr>
            <p:cNvPr id="2" name="TextBox 1">
              <a:extLst>
                <a:ext uri="{FF2B5EF4-FFF2-40B4-BE49-F238E27FC236}">
                  <a16:creationId xmlns:a16="http://schemas.microsoft.com/office/drawing/2014/main" id="{F3DDB548-5A62-4E99-A785-ECE26FF63572}"/>
                </a:ext>
              </a:extLst>
            </p:cNvPr>
            <p:cNvSpPr txBox="1"/>
            <p:nvPr/>
          </p:nvSpPr>
          <p:spPr bwMode="auto">
            <a:xfrm>
              <a:off x="2362200" y="609600"/>
              <a:ext cx="5257800" cy="646331"/>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 name="Rectangle 2">
              <a:extLst>
                <a:ext uri="{FF2B5EF4-FFF2-40B4-BE49-F238E27FC236}">
                  <a16:creationId xmlns:a16="http://schemas.microsoft.com/office/drawing/2014/main" id="{99B00458-3336-49F4-8E84-CF954A5756D4}"/>
                </a:ext>
              </a:extLst>
            </p:cNvPr>
            <p:cNvSpPr/>
            <p:nvPr/>
          </p:nvSpPr>
          <p:spPr>
            <a:xfrm>
              <a:off x="4038600" y="635000"/>
              <a:ext cx="2174185" cy="523220"/>
            </a:xfrm>
            <a:prstGeom prst="rect">
              <a:avLst/>
            </a:prstGeom>
          </p:spPr>
          <p:txBody>
            <a:bodyPr wrap="none">
              <a:spAutoFit/>
            </a:bodyPr>
            <a:lstStyle/>
            <a:p>
              <a:r>
                <a:rPr lang="en-US" dirty="0">
                  <a:sym typeface="Symbol" panose="05050102010706020507" pitchFamily="18" charset="2"/>
                </a:rPr>
                <a:t>Training Data</a:t>
              </a:r>
              <a:endParaRPr lang="en-US" dirty="0"/>
            </a:p>
          </p:txBody>
        </p:sp>
      </p:grpSp>
      <p:sp>
        <p:nvSpPr>
          <p:cNvPr id="23" name="Rectangle 22">
            <a:extLst>
              <a:ext uri="{FF2B5EF4-FFF2-40B4-BE49-F238E27FC236}">
                <a16:creationId xmlns:a16="http://schemas.microsoft.com/office/drawing/2014/main" id="{9A9330D9-08E8-4E6F-AB62-B0EDD4CAE294}"/>
              </a:ext>
            </a:extLst>
          </p:cNvPr>
          <p:cNvSpPr/>
          <p:nvPr/>
        </p:nvSpPr>
        <p:spPr>
          <a:xfrm>
            <a:off x="22987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1" name="Picture 30" descr="Image result for gradient descent">
            <a:extLst>
              <a:ext uri="{FF2B5EF4-FFF2-40B4-BE49-F238E27FC236}">
                <a16:creationId xmlns:a16="http://schemas.microsoft.com/office/drawing/2014/main" id="{48CA5750-00E4-44DC-9510-38A870808B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3507" y="3285796"/>
            <a:ext cx="5909538" cy="2926984"/>
          </a:xfrm>
          <a:prstGeom prst="rect">
            <a:avLst/>
          </a:prstGeom>
          <a:noFill/>
          <a:extLst>
            <a:ext uri="{909E8E84-426E-40DD-AFC4-6F175D3DCCD1}">
              <a14:hiddenFill xmlns:a14="http://schemas.microsoft.com/office/drawing/2010/main">
                <a:solidFill>
                  <a:srgbClr val="FFFFFF"/>
                </a:solidFill>
              </a14:hiddenFill>
            </a:ext>
          </a:extLst>
        </p:spPr>
      </p:pic>
      <p:grpSp>
        <p:nvGrpSpPr>
          <p:cNvPr id="20" name="Group 19">
            <a:extLst>
              <a:ext uri="{FF2B5EF4-FFF2-40B4-BE49-F238E27FC236}">
                <a16:creationId xmlns:a16="http://schemas.microsoft.com/office/drawing/2014/main" id="{9E6CAC43-FF42-4F6F-BB1F-7AA869A52B84}"/>
              </a:ext>
            </a:extLst>
          </p:cNvPr>
          <p:cNvGrpSpPr/>
          <p:nvPr/>
        </p:nvGrpSpPr>
        <p:grpSpPr>
          <a:xfrm>
            <a:off x="1676400" y="6248400"/>
            <a:ext cx="5486400" cy="558801"/>
            <a:chOff x="2133600" y="5791200"/>
            <a:chExt cx="5486400" cy="1295400"/>
          </a:xfrm>
        </p:grpSpPr>
        <p:cxnSp>
          <p:nvCxnSpPr>
            <p:cNvPr id="10" name="Straight Connector 9">
              <a:extLst>
                <a:ext uri="{FF2B5EF4-FFF2-40B4-BE49-F238E27FC236}">
                  <a16:creationId xmlns:a16="http://schemas.microsoft.com/office/drawing/2014/main" id="{429748BD-8026-4E16-B66C-D5DC14950F9E}"/>
                </a:ext>
              </a:extLst>
            </p:cNvPr>
            <p:cNvCxnSpPr/>
            <p:nvPr/>
          </p:nvCxnSpPr>
          <p:spPr bwMode="auto">
            <a:xfrm flipV="1">
              <a:off x="2133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E58FA0BC-C02C-4A02-BC9E-025F5E0AD17F}"/>
                </a:ext>
              </a:extLst>
            </p:cNvPr>
            <p:cNvCxnSpPr/>
            <p:nvPr/>
          </p:nvCxnSpPr>
          <p:spPr bwMode="auto">
            <a:xfrm flipV="1">
              <a:off x="2743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1BE161D5-EA61-42AF-9A41-5F9D5F20E7C2}"/>
                </a:ext>
              </a:extLst>
            </p:cNvPr>
            <p:cNvCxnSpPr/>
            <p:nvPr/>
          </p:nvCxnSpPr>
          <p:spPr bwMode="auto">
            <a:xfrm flipV="1">
              <a:off x="3352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0A4B7DD5-DC31-4740-8E63-4BD9D5EA75F2}"/>
                </a:ext>
              </a:extLst>
            </p:cNvPr>
            <p:cNvCxnSpPr/>
            <p:nvPr/>
          </p:nvCxnSpPr>
          <p:spPr bwMode="auto">
            <a:xfrm flipV="1">
              <a:off x="3962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A1633BC3-7AEB-45B9-9FE4-892B67FCB5FB}"/>
                </a:ext>
              </a:extLst>
            </p:cNvPr>
            <p:cNvCxnSpPr/>
            <p:nvPr/>
          </p:nvCxnSpPr>
          <p:spPr bwMode="auto">
            <a:xfrm flipV="1">
              <a:off x="45720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62D3D3AC-991C-4BCF-9B22-6CFD2067E465}"/>
                </a:ext>
              </a:extLst>
            </p:cNvPr>
            <p:cNvCxnSpPr/>
            <p:nvPr/>
          </p:nvCxnSpPr>
          <p:spPr bwMode="auto">
            <a:xfrm flipV="1">
              <a:off x="5181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D11AD4D1-8398-47A8-AA72-8E3FEE0913C2}"/>
                </a:ext>
              </a:extLst>
            </p:cNvPr>
            <p:cNvCxnSpPr/>
            <p:nvPr/>
          </p:nvCxnSpPr>
          <p:spPr bwMode="auto">
            <a:xfrm flipV="1">
              <a:off x="5791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C9C77A69-BD71-4EF5-B25A-D598D9F989EB}"/>
                </a:ext>
              </a:extLst>
            </p:cNvPr>
            <p:cNvCxnSpPr/>
            <p:nvPr/>
          </p:nvCxnSpPr>
          <p:spPr bwMode="auto">
            <a:xfrm flipV="1">
              <a:off x="6400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22BDD492-5B1E-4771-B795-9A3D13E1B79C}"/>
                </a:ext>
              </a:extLst>
            </p:cNvPr>
            <p:cNvCxnSpPr/>
            <p:nvPr/>
          </p:nvCxnSpPr>
          <p:spPr bwMode="auto">
            <a:xfrm flipV="1">
              <a:off x="7010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62E1B8C2-3858-42C0-B58F-3A46F77DE3C2}"/>
                </a:ext>
              </a:extLst>
            </p:cNvPr>
            <p:cNvCxnSpPr/>
            <p:nvPr/>
          </p:nvCxnSpPr>
          <p:spPr bwMode="auto">
            <a:xfrm flipV="1">
              <a:off x="7620000" y="5791200"/>
              <a:ext cx="0" cy="1295400"/>
            </a:xfrm>
            <a:prstGeom prst="line">
              <a:avLst/>
            </a:prstGeom>
            <a:noFill/>
            <a:ln w="38100" cap="sq" cmpd="sng" algn="ctr">
              <a:solidFill>
                <a:srgbClr val="00FFFF"/>
              </a:solidFill>
              <a:prstDash val="solid"/>
              <a:round/>
              <a:headEnd type="none" w="med" len="med"/>
              <a:tailEnd type="none" w="med" len="med"/>
            </a:ln>
            <a:effectLst/>
          </p:spPr>
        </p:cxnSp>
      </p:grpSp>
      <p:sp>
        <p:nvSpPr>
          <p:cNvPr id="62" name="Oval 61">
            <a:extLst>
              <a:ext uri="{FF2B5EF4-FFF2-40B4-BE49-F238E27FC236}">
                <a16:creationId xmlns:a16="http://schemas.microsoft.com/office/drawing/2014/main" id="{498B73B6-5DF1-477E-9D43-FB0AB150A4E8}"/>
              </a:ext>
            </a:extLst>
          </p:cNvPr>
          <p:cNvSpPr>
            <a:spLocks noChangeAspect="1"/>
          </p:cNvSpPr>
          <p:nvPr/>
        </p:nvSpPr>
        <p:spPr>
          <a:xfrm>
            <a:off x="3043644" y="474928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1168256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3" end="3"/>
                                            </p:txEl>
                                          </p:spTgt>
                                        </p:tgtEl>
                                        <p:attrNameLst>
                                          <p:attrName>style.visibility</p:attrName>
                                        </p:attrNameLst>
                                      </p:cBhvr>
                                      <p:to>
                                        <p:strVal val="visible"/>
                                      </p:to>
                                    </p:set>
                                    <p:anim calcmode="lin" valueType="num">
                                      <p:cBhvr additive="base">
                                        <p:cTn id="1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4" end="4"/>
                                            </p:txEl>
                                          </p:spTgt>
                                        </p:tgtEl>
                                        <p:attrNameLst>
                                          <p:attrName>style.visibility</p:attrName>
                                        </p:attrNameLst>
                                      </p:cBhvr>
                                      <p:to>
                                        <p:strVal val="visible"/>
                                      </p:to>
                                    </p:set>
                                    <p:anim calcmode="lin" valueType="num">
                                      <p:cBhvr additive="base">
                                        <p:cTn id="19"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
                                            <p:txEl>
                                              <p:pRg st="5" end="5"/>
                                            </p:txEl>
                                          </p:spTgt>
                                        </p:tgtEl>
                                        <p:attrNameLst>
                                          <p:attrName>style.visibility</p:attrName>
                                        </p:attrNameLst>
                                      </p:cBhvr>
                                      <p:to>
                                        <p:strVal val="visible"/>
                                      </p:to>
                                    </p:set>
                                    <p:anim calcmode="lin" valueType="num">
                                      <p:cBhvr additive="base">
                                        <p:cTn id="25"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8">
                                            <p:txEl>
                                              <p:pRg st="6" end="6"/>
                                            </p:txEl>
                                          </p:spTgt>
                                        </p:tgtEl>
                                        <p:attrNameLst>
                                          <p:attrName>style.visibility</p:attrName>
                                        </p:attrNameLst>
                                      </p:cBhvr>
                                      <p:to>
                                        <p:strVal val="visible"/>
                                      </p:to>
                                    </p:set>
                                    <p:anim calcmode="lin" valueType="num">
                                      <p:cBhvr additive="base">
                                        <p:cTn id="31"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8" name="Rectangle 7"/>
          <p:cNvSpPr/>
          <p:nvPr/>
        </p:nvSpPr>
        <p:spPr>
          <a:xfrm>
            <a:off x="228600" y="609600"/>
            <a:ext cx="9048032" cy="2677656"/>
          </a:xfrm>
          <a:prstGeom prst="rect">
            <a:avLst/>
          </a:prstGeom>
        </p:spPr>
        <p:txBody>
          <a:bodyPr wrap="square">
            <a:spAutoFit/>
          </a:bodyPr>
          <a:lstStyle/>
          <a:p>
            <a:pPr>
              <a:spcAft>
                <a:spcPts val="0"/>
              </a:spcAft>
            </a:pPr>
            <a:r>
              <a:rPr lang="en-US" sz="2400" dirty="0">
                <a:solidFill>
                  <a:schemeClr val="tx2"/>
                </a:solidFill>
              </a:rPr>
              <a:t> </a:t>
            </a:r>
            <a:endParaRPr lang="en-US" sz="2400" dirty="0">
              <a:solidFill>
                <a:schemeClr val="tx2"/>
              </a:solidFill>
              <a:sym typeface="Symbol" panose="05050102010706020507" pitchFamily="18" charset="2"/>
            </a:endParaRPr>
          </a:p>
          <a:p>
            <a:pPr lvl="1">
              <a:spcAft>
                <a:spcPts val="0"/>
              </a:spcAft>
            </a:pPr>
            <a:r>
              <a:rPr lang="en-US" sz="2400" dirty="0">
                <a:sym typeface="Symbol" panose="05050102010706020507" pitchFamily="18" charset="2"/>
              </a:rPr>
              <a:t> </a:t>
            </a:r>
          </a:p>
          <a:p>
            <a:pPr lvl="2">
              <a:spcAft>
                <a:spcPts val="0"/>
              </a:spcAft>
            </a:pPr>
            <a:r>
              <a:rPr lang="en-US" sz="2400" dirty="0">
                <a:sym typeface="Symbol" panose="05050102010706020507" pitchFamily="18" charset="2"/>
              </a:rPr>
              <a:t> </a:t>
            </a:r>
          </a:p>
          <a:p>
            <a:pPr lvl="2">
              <a:spcAft>
                <a:spcPts val="0"/>
              </a:spcAft>
            </a:pPr>
            <a:r>
              <a:rPr lang="en-US" sz="2400" dirty="0">
                <a:sym typeface="Symbol" panose="05050102010706020507" pitchFamily="18" charset="2"/>
              </a:rPr>
              <a:t> </a:t>
            </a:r>
          </a:p>
          <a:p>
            <a:pPr lvl="2">
              <a:spcAft>
                <a:spcPts val="0"/>
              </a:spcAft>
            </a:pPr>
            <a:r>
              <a:rPr lang="en-US" sz="2400" dirty="0">
                <a:sym typeface="Symbol" panose="05050102010706020507" pitchFamily="18" charset="2"/>
              </a:rPr>
              <a:t> </a:t>
            </a:r>
          </a:p>
          <a:p>
            <a:pPr lvl="2">
              <a:spcAft>
                <a:spcPts val="0"/>
              </a:spcAft>
            </a:pPr>
            <a:r>
              <a:rPr lang="en-US" sz="2400" dirty="0">
                <a:sym typeface="Symbol" panose="05050102010706020507" pitchFamily="18" charset="2"/>
              </a:rPr>
              <a:t>      the more random the directions taken</a:t>
            </a:r>
          </a:p>
          <a:p>
            <a:pPr lvl="2">
              <a:spcAft>
                <a:spcPts val="0"/>
              </a:spcAft>
            </a:pPr>
            <a:r>
              <a:rPr lang="en-US" sz="2400" dirty="0">
                <a:sym typeface="Symbol" panose="05050102010706020507" pitchFamily="18" charset="2"/>
              </a:rPr>
              <a:t>       </a:t>
            </a:r>
            <a:endParaRPr lang="en-US" sz="2400" dirty="0">
              <a:solidFill>
                <a:srgbClr val="FFFF00"/>
              </a:solidFill>
              <a:sym typeface="Symbol" panose="05050102010706020507" pitchFamily="18" charset="2"/>
            </a:endParaRPr>
          </a:p>
        </p:txBody>
      </p:sp>
      <p:grpSp>
        <p:nvGrpSpPr>
          <p:cNvPr id="4" name="Group 3">
            <a:extLst>
              <a:ext uri="{FF2B5EF4-FFF2-40B4-BE49-F238E27FC236}">
                <a16:creationId xmlns:a16="http://schemas.microsoft.com/office/drawing/2014/main" id="{8F8813B8-2DE0-4285-B481-0877A1063A76}"/>
              </a:ext>
            </a:extLst>
          </p:cNvPr>
          <p:cNvGrpSpPr/>
          <p:nvPr/>
        </p:nvGrpSpPr>
        <p:grpSpPr>
          <a:xfrm>
            <a:off x="1676400" y="6276473"/>
            <a:ext cx="5486393" cy="505328"/>
            <a:chOff x="2362200" y="609600"/>
            <a:chExt cx="5257800" cy="646331"/>
          </a:xfrm>
        </p:grpSpPr>
        <p:sp>
          <p:nvSpPr>
            <p:cNvPr id="2" name="TextBox 1">
              <a:extLst>
                <a:ext uri="{FF2B5EF4-FFF2-40B4-BE49-F238E27FC236}">
                  <a16:creationId xmlns:a16="http://schemas.microsoft.com/office/drawing/2014/main" id="{F3DDB548-5A62-4E99-A785-ECE26FF63572}"/>
                </a:ext>
              </a:extLst>
            </p:cNvPr>
            <p:cNvSpPr txBox="1"/>
            <p:nvPr/>
          </p:nvSpPr>
          <p:spPr bwMode="auto">
            <a:xfrm>
              <a:off x="2362200" y="609600"/>
              <a:ext cx="5257800" cy="646331"/>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 name="Rectangle 2">
              <a:extLst>
                <a:ext uri="{FF2B5EF4-FFF2-40B4-BE49-F238E27FC236}">
                  <a16:creationId xmlns:a16="http://schemas.microsoft.com/office/drawing/2014/main" id="{99B00458-3336-49F4-8E84-CF954A5756D4}"/>
                </a:ext>
              </a:extLst>
            </p:cNvPr>
            <p:cNvSpPr/>
            <p:nvPr/>
          </p:nvSpPr>
          <p:spPr>
            <a:xfrm>
              <a:off x="4038600" y="635000"/>
              <a:ext cx="2174185" cy="523220"/>
            </a:xfrm>
            <a:prstGeom prst="rect">
              <a:avLst/>
            </a:prstGeom>
          </p:spPr>
          <p:txBody>
            <a:bodyPr wrap="none">
              <a:spAutoFit/>
            </a:bodyPr>
            <a:lstStyle/>
            <a:p>
              <a:r>
                <a:rPr lang="en-US" dirty="0">
                  <a:sym typeface="Symbol" panose="05050102010706020507" pitchFamily="18" charset="2"/>
                </a:rPr>
                <a:t>Training Data</a:t>
              </a:r>
              <a:endParaRPr lang="en-US" dirty="0"/>
            </a:p>
          </p:txBody>
        </p:sp>
      </p:grpSp>
      <p:sp>
        <p:nvSpPr>
          <p:cNvPr id="23" name="Rectangle 22">
            <a:extLst>
              <a:ext uri="{FF2B5EF4-FFF2-40B4-BE49-F238E27FC236}">
                <a16:creationId xmlns:a16="http://schemas.microsoft.com/office/drawing/2014/main" id="{9A9330D9-08E8-4E6F-AB62-B0EDD4CAE294}"/>
              </a:ext>
            </a:extLst>
          </p:cNvPr>
          <p:cNvSpPr/>
          <p:nvPr/>
        </p:nvSpPr>
        <p:spPr>
          <a:xfrm>
            <a:off x="2298700" y="629920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1" name="Picture 30" descr="Image result for gradient descent">
            <a:extLst>
              <a:ext uri="{FF2B5EF4-FFF2-40B4-BE49-F238E27FC236}">
                <a16:creationId xmlns:a16="http://schemas.microsoft.com/office/drawing/2014/main" id="{48CA5750-00E4-44DC-9510-38A870808B32}"/>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453507" y="3285796"/>
            <a:ext cx="5909538" cy="2926984"/>
          </a:xfrm>
          <a:prstGeom prst="rect">
            <a:avLst/>
          </a:prstGeom>
          <a:noFill/>
          <a:extLst>
            <a:ext uri="{909E8E84-426E-40DD-AFC4-6F175D3DCCD1}">
              <a14:hiddenFill xmlns:a14="http://schemas.microsoft.com/office/drawing/2010/main">
                <a:solidFill>
                  <a:srgbClr val="FFFFFF"/>
                </a:solidFill>
              </a14:hiddenFill>
            </a:ext>
          </a:extLst>
        </p:spPr>
      </p:pic>
      <p:grpSp>
        <p:nvGrpSpPr>
          <p:cNvPr id="20" name="Group 19">
            <a:extLst>
              <a:ext uri="{FF2B5EF4-FFF2-40B4-BE49-F238E27FC236}">
                <a16:creationId xmlns:a16="http://schemas.microsoft.com/office/drawing/2014/main" id="{9E6CAC43-FF42-4F6F-BB1F-7AA869A52B84}"/>
              </a:ext>
            </a:extLst>
          </p:cNvPr>
          <p:cNvGrpSpPr/>
          <p:nvPr/>
        </p:nvGrpSpPr>
        <p:grpSpPr>
          <a:xfrm>
            <a:off x="1676400" y="6248400"/>
            <a:ext cx="5486400" cy="558801"/>
            <a:chOff x="2133600" y="5791200"/>
            <a:chExt cx="5486400" cy="1295400"/>
          </a:xfrm>
        </p:grpSpPr>
        <p:cxnSp>
          <p:nvCxnSpPr>
            <p:cNvPr id="10" name="Straight Connector 9">
              <a:extLst>
                <a:ext uri="{FF2B5EF4-FFF2-40B4-BE49-F238E27FC236}">
                  <a16:creationId xmlns:a16="http://schemas.microsoft.com/office/drawing/2014/main" id="{429748BD-8026-4E16-B66C-D5DC14950F9E}"/>
                </a:ext>
              </a:extLst>
            </p:cNvPr>
            <p:cNvCxnSpPr/>
            <p:nvPr/>
          </p:nvCxnSpPr>
          <p:spPr bwMode="auto">
            <a:xfrm flipV="1">
              <a:off x="2133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1" name="Straight Connector 10">
              <a:extLst>
                <a:ext uri="{FF2B5EF4-FFF2-40B4-BE49-F238E27FC236}">
                  <a16:creationId xmlns:a16="http://schemas.microsoft.com/office/drawing/2014/main" id="{E58FA0BC-C02C-4A02-BC9E-025F5E0AD17F}"/>
                </a:ext>
              </a:extLst>
            </p:cNvPr>
            <p:cNvCxnSpPr/>
            <p:nvPr/>
          </p:nvCxnSpPr>
          <p:spPr bwMode="auto">
            <a:xfrm flipV="1">
              <a:off x="2743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1BE161D5-EA61-42AF-9A41-5F9D5F20E7C2}"/>
                </a:ext>
              </a:extLst>
            </p:cNvPr>
            <p:cNvCxnSpPr/>
            <p:nvPr/>
          </p:nvCxnSpPr>
          <p:spPr bwMode="auto">
            <a:xfrm flipV="1">
              <a:off x="3352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0A4B7DD5-DC31-4740-8E63-4BD9D5EA75F2}"/>
                </a:ext>
              </a:extLst>
            </p:cNvPr>
            <p:cNvCxnSpPr/>
            <p:nvPr/>
          </p:nvCxnSpPr>
          <p:spPr bwMode="auto">
            <a:xfrm flipV="1">
              <a:off x="3962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A1633BC3-7AEB-45B9-9FE4-892B67FCB5FB}"/>
                </a:ext>
              </a:extLst>
            </p:cNvPr>
            <p:cNvCxnSpPr/>
            <p:nvPr/>
          </p:nvCxnSpPr>
          <p:spPr bwMode="auto">
            <a:xfrm flipV="1">
              <a:off x="45720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62D3D3AC-991C-4BCF-9B22-6CFD2067E465}"/>
                </a:ext>
              </a:extLst>
            </p:cNvPr>
            <p:cNvCxnSpPr/>
            <p:nvPr/>
          </p:nvCxnSpPr>
          <p:spPr bwMode="auto">
            <a:xfrm flipV="1">
              <a:off x="51816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D11AD4D1-8398-47A8-AA72-8E3FEE0913C2}"/>
                </a:ext>
              </a:extLst>
            </p:cNvPr>
            <p:cNvCxnSpPr/>
            <p:nvPr/>
          </p:nvCxnSpPr>
          <p:spPr bwMode="auto">
            <a:xfrm flipV="1">
              <a:off x="57912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7" name="Straight Connector 16">
              <a:extLst>
                <a:ext uri="{FF2B5EF4-FFF2-40B4-BE49-F238E27FC236}">
                  <a16:creationId xmlns:a16="http://schemas.microsoft.com/office/drawing/2014/main" id="{C9C77A69-BD71-4EF5-B25A-D598D9F989EB}"/>
                </a:ext>
              </a:extLst>
            </p:cNvPr>
            <p:cNvCxnSpPr/>
            <p:nvPr/>
          </p:nvCxnSpPr>
          <p:spPr bwMode="auto">
            <a:xfrm flipV="1">
              <a:off x="64008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8" name="Straight Connector 17">
              <a:extLst>
                <a:ext uri="{FF2B5EF4-FFF2-40B4-BE49-F238E27FC236}">
                  <a16:creationId xmlns:a16="http://schemas.microsoft.com/office/drawing/2014/main" id="{22BDD492-5B1E-4771-B795-9A3D13E1B79C}"/>
                </a:ext>
              </a:extLst>
            </p:cNvPr>
            <p:cNvCxnSpPr/>
            <p:nvPr/>
          </p:nvCxnSpPr>
          <p:spPr bwMode="auto">
            <a:xfrm flipV="1">
              <a:off x="7010400" y="5791200"/>
              <a:ext cx="0" cy="1295400"/>
            </a:xfrm>
            <a:prstGeom prst="line">
              <a:avLst/>
            </a:prstGeom>
            <a:noFill/>
            <a:ln w="38100" cap="sq" cmpd="sng" algn="ctr">
              <a:solidFill>
                <a:srgbClr val="00FFFF"/>
              </a:solidFill>
              <a:prstDash val="solid"/>
              <a:round/>
              <a:headEnd type="none" w="med" len="med"/>
              <a:tailEnd type="none" w="med" len="med"/>
            </a:ln>
            <a:effectLst/>
          </p:spPr>
        </p:cxnSp>
        <p:cxnSp>
          <p:nvCxnSpPr>
            <p:cNvPr id="19" name="Straight Connector 18">
              <a:extLst>
                <a:ext uri="{FF2B5EF4-FFF2-40B4-BE49-F238E27FC236}">
                  <a16:creationId xmlns:a16="http://schemas.microsoft.com/office/drawing/2014/main" id="{62E1B8C2-3858-42C0-B58F-3A46F77DE3C2}"/>
                </a:ext>
              </a:extLst>
            </p:cNvPr>
            <p:cNvCxnSpPr/>
            <p:nvPr/>
          </p:nvCxnSpPr>
          <p:spPr bwMode="auto">
            <a:xfrm flipV="1">
              <a:off x="7620000" y="5791200"/>
              <a:ext cx="0" cy="1295400"/>
            </a:xfrm>
            <a:prstGeom prst="line">
              <a:avLst/>
            </a:prstGeom>
            <a:noFill/>
            <a:ln w="38100" cap="sq" cmpd="sng" algn="ctr">
              <a:solidFill>
                <a:srgbClr val="00FFFF"/>
              </a:solidFill>
              <a:prstDash val="solid"/>
              <a:round/>
              <a:headEnd type="none" w="med" len="med"/>
              <a:tailEnd type="none" w="med" len="med"/>
            </a:ln>
            <a:effectLst/>
          </p:spPr>
        </p:cxnSp>
      </p:grpSp>
      <p:sp>
        <p:nvSpPr>
          <p:cNvPr id="41" name="Rectangle 40">
            <a:extLst>
              <a:ext uri="{FF2B5EF4-FFF2-40B4-BE49-F238E27FC236}">
                <a16:creationId xmlns:a16="http://schemas.microsoft.com/office/drawing/2014/main" id="{B271F97F-9F9A-471E-AF26-E6EDE838F2C2}"/>
              </a:ext>
            </a:extLst>
          </p:cNvPr>
          <p:cNvSpPr/>
          <p:nvPr/>
        </p:nvSpPr>
        <p:spPr>
          <a:xfrm>
            <a:off x="228600" y="609600"/>
            <a:ext cx="9048032" cy="1200329"/>
          </a:xfrm>
          <a:prstGeom prst="rect">
            <a:avLst/>
          </a:prstGeom>
        </p:spPr>
        <p:txBody>
          <a:bodyPr wrap="square">
            <a:spAutoFit/>
          </a:bodyPr>
          <a:lstStyle/>
          <a:p>
            <a:pPr>
              <a:spcAft>
                <a:spcPts val="0"/>
              </a:spcAft>
            </a:pPr>
            <a:r>
              <a:rPr lang="en-US" sz="2400" dirty="0">
                <a:solidFill>
                  <a:schemeClr val="tx2"/>
                </a:solidFill>
              </a:rPr>
              <a:t>Stochastic Gradient descent</a:t>
            </a:r>
          </a:p>
          <a:p>
            <a:pPr lvl="1">
              <a:spcAft>
                <a:spcPts val="0"/>
              </a:spcAft>
            </a:pPr>
            <a:r>
              <a:rPr lang="en-US" sz="2400" dirty="0">
                <a:sym typeface="Symbol" panose="05050102010706020507" pitchFamily="18" charset="2"/>
              </a:rPr>
              <a:t>It works fine to go in a </a:t>
            </a:r>
            <a:r>
              <a:rPr lang="en-US" sz="2400" dirty="0">
                <a:solidFill>
                  <a:srgbClr val="990099"/>
                </a:solidFill>
                <a:sym typeface="Symbol" panose="05050102010706020507" pitchFamily="18" charset="2"/>
              </a:rPr>
              <a:t>random direction</a:t>
            </a:r>
          </a:p>
          <a:p>
            <a:pPr lvl="1">
              <a:spcAft>
                <a:spcPts val="0"/>
              </a:spcAft>
            </a:pPr>
            <a:r>
              <a:rPr lang="en-US" sz="2400" dirty="0">
                <a:sym typeface="Symbol" panose="05050102010706020507" pitchFamily="18" charset="2"/>
              </a:rPr>
              <a:t>whose expected direction is more or less right</a:t>
            </a:r>
          </a:p>
        </p:txBody>
      </p:sp>
      <p:sp>
        <p:nvSpPr>
          <p:cNvPr id="42" name="Oval 41">
            <a:extLst>
              <a:ext uri="{FF2B5EF4-FFF2-40B4-BE49-F238E27FC236}">
                <a16:creationId xmlns:a16="http://schemas.microsoft.com/office/drawing/2014/main" id="{2D8DDEA7-B738-4611-8738-062EBA7553F6}"/>
              </a:ext>
            </a:extLst>
          </p:cNvPr>
          <p:cNvSpPr>
            <a:spLocks noChangeAspect="1"/>
          </p:cNvSpPr>
          <p:nvPr/>
        </p:nvSpPr>
        <p:spPr>
          <a:xfrm>
            <a:off x="3410876" y="3870121"/>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5" name="Oval 4">
            <a:extLst>
              <a:ext uri="{FF2B5EF4-FFF2-40B4-BE49-F238E27FC236}">
                <a16:creationId xmlns:a16="http://schemas.microsoft.com/office/drawing/2014/main" id="{B31758FB-A3BB-4480-B797-AA9B79F5CEBA}"/>
              </a:ext>
            </a:extLst>
          </p:cNvPr>
          <p:cNvSpPr/>
          <p:nvPr/>
        </p:nvSpPr>
        <p:spPr>
          <a:xfrm rot="1481906">
            <a:off x="3002007" y="3657600"/>
            <a:ext cx="609600" cy="1447800"/>
          </a:xfrm>
          <a:prstGeom prst="ellipse">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6431298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1">
                                            <p:txEl>
                                              <p:pRg st="0" end="0"/>
                                            </p:txEl>
                                          </p:spTgt>
                                        </p:tgtEl>
                                        <p:attrNameLst>
                                          <p:attrName>style.visibility</p:attrName>
                                        </p:attrNameLst>
                                      </p:cBhvr>
                                      <p:to>
                                        <p:strVal val="visible"/>
                                      </p:to>
                                    </p:set>
                                    <p:anim calcmode="lin" valueType="num">
                                      <p:cBhvr additive="base">
                                        <p:cTn id="7" dur="500" fill="hold"/>
                                        <p:tgtEl>
                                          <p:spTgt spid="4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2"/>
                                        </p:tgtEl>
                                        <p:attrNameLst>
                                          <p:attrName>style.visibility</p:attrName>
                                        </p:attrNameLst>
                                      </p:cBhvr>
                                      <p:to>
                                        <p:strVal val="visible"/>
                                      </p:to>
                                    </p:set>
                                    <p:anim calcmode="lin" valueType="num">
                                      <p:cBhvr additive="base">
                                        <p:cTn id="11" dur="500" fill="hold"/>
                                        <p:tgtEl>
                                          <p:spTgt spid="42"/>
                                        </p:tgtEl>
                                        <p:attrNameLst>
                                          <p:attrName>ppt_x</p:attrName>
                                        </p:attrNameLst>
                                      </p:cBhvr>
                                      <p:tavLst>
                                        <p:tav tm="0">
                                          <p:val>
                                            <p:strVal val="0-#ppt_w/2"/>
                                          </p:val>
                                        </p:tav>
                                        <p:tav tm="100000">
                                          <p:val>
                                            <p:strVal val="#ppt_x"/>
                                          </p:val>
                                        </p:tav>
                                      </p:tavLst>
                                    </p:anim>
                                    <p:anim calcmode="lin" valueType="num">
                                      <p:cBhvr additive="base">
                                        <p:cTn id="12" dur="500" fill="hold"/>
                                        <p:tgtEl>
                                          <p:spTgt spid="4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1">
                                            <p:txEl>
                                              <p:pRg st="1" end="1"/>
                                            </p:txEl>
                                          </p:spTgt>
                                        </p:tgtEl>
                                        <p:attrNameLst>
                                          <p:attrName>style.visibility</p:attrName>
                                        </p:attrNameLst>
                                      </p:cBhvr>
                                      <p:to>
                                        <p:strVal val="visible"/>
                                      </p:to>
                                    </p:set>
                                    <p:anim calcmode="lin" valueType="num">
                                      <p:cBhvr additive="base">
                                        <p:cTn id="21" dur="500" fill="hold"/>
                                        <p:tgtEl>
                                          <p:spTgt spid="41">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41">
                                            <p:txEl>
                                              <p:pRg st="2" end="2"/>
                                            </p:txEl>
                                          </p:spTgt>
                                        </p:tgtEl>
                                        <p:attrNameLst>
                                          <p:attrName>style.visibility</p:attrName>
                                        </p:attrNameLst>
                                      </p:cBhvr>
                                      <p:to>
                                        <p:strVal val="visible"/>
                                      </p:to>
                                    </p:set>
                                    <p:anim calcmode="lin" valueType="num">
                                      <p:cBhvr additive="base">
                                        <p:cTn id="27" dur="500" fill="hold"/>
                                        <p:tgtEl>
                                          <p:spTgt spid="41">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5" grpId="0" animBg="1"/>
    </p:bld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1620957"/>
          </a:xfrm>
          <a:prstGeom prst="rect">
            <a:avLst/>
          </a:prstGeom>
        </p:spPr>
        <p:txBody>
          <a:bodyPr wrap="square">
            <a:spAutoFit/>
          </a:bodyPr>
          <a:lstStyle/>
          <a:p>
            <a:pPr>
              <a:spcBef>
                <a:spcPts val="0"/>
              </a:spcBef>
              <a:spcAft>
                <a:spcPts val="200"/>
              </a:spcAft>
            </a:pPr>
            <a:r>
              <a:rPr lang="en-US" sz="2400" dirty="0">
                <a:solidFill>
                  <a:schemeClr val="tx2"/>
                </a:solidFill>
              </a:rPr>
              <a:t>Formatting Data</a:t>
            </a:r>
          </a:p>
          <a:p>
            <a:pPr lvl="1">
              <a:spcBef>
                <a:spcPts val="0"/>
              </a:spcBef>
              <a:spcAft>
                <a:spcPts val="200"/>
              </a:spcAft>
            </a:pPr>
            <a:r>
              <a:rPr lang="en-US" sz="2400" dirty="0">
                <a:sym typeface="Symbol" panose="05050102010706020507" pitchFamily="18" charset="2"/>
              </a:rPr>
              <a:t>An input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CA" altLang="en-US" sz="2400" dirty="0">
                <a:solidFill>
                  <a:srgbClr val="FF00FF"/>
                </a:solidFill>
                <a:sym typeface="Symbol" panose="05050102010706020507" pitchFamily="18" charset="2"/>
              </a:rPr>
              <a:t> </a:t>
            </a:r>
            <a:r>
              <a:rPr lang="en-US" sz="2400" dirty="0">
                <a:sym typeface="Symbol" panose="05050102010706020507" pitchFamily="18" charset="2"/>
              </a:rPr>
              <a:t>has many fields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a:t>
            </a:r>
          </a:p>
          <a:p>
            <a:pPr lvl="1">
              <a:spcBef>
                <a:spcPts val="0"/>
              </a:spcBef>
              <a:spcAft>
                <a:spcPts val="200"/>
              </a:spcAft>
            </a:pPr>
            <a:r>
              <a:rPr lang="en-US" sz="2400" dirty="0">
                <a:sym typeface="Symbol" panose="05050102010706020507" pitchFamily="18" charset="2"/>
              </a:rPr>
              <a:t>Each needs to be a real number so that it can be fed </a:t>
            </a:r>
            <a:br>
              <a:rPr lang="en-US" sz="2400" dirty="0">
                <a:sym typeface="Symbol" panose="05050102010706020507" pitchFamily="18" charset="2"/>
              </a:rPr>
            </a:br>
            <a:r>
              <a:rPr lang="en-US" sz="2400" dirty="0">
                <a:sym typeface="Symbol" panose="05050102010706020507" pitchFamily="18" charset="2"/>
              </a:rPr>
              <a:t>into the neural net.</a:t>
            </a:r>
          </a:p>
        </p:txBody>
      </p:sp>
      <p:grpSp>
        <p:nvGrpSpPr>
          <p:cNvPr id="4" name="Group 3"/>
          <p:cNvGrpSpPr/>
          <p:nvPr/>
        </p:nvGrpSpPr>
        <p:grpSpPr>
          <a:xfrm>
            <a:off x="609600" y="3810000"/>
            <a:ext cx="7940040" cy="2887980"/>
            <a:chOff x="609600" y="3201437"/>
            <a:chExt cx="7848600" cy="2818363"/>
          </a:xfrm>
        </p:grpSpPr>
        <p:sp>
          <p:nvSpPr>
            <p:cNvPr id="7" name="Rectangle 6"/>
            <p:cNvSpPr/>
            <p:nvPr/>
          </p:nvSpPr>
          <p:spPr>
            <a:xfrm>
              <a:off x="609600" y="3226837"/>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362324"/>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7467600" y="4167793"/>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1" name="Rectangle 10"/>
            <p:cNvSpPr/>
            <p:nvPr/>
          </p:nvSpPr>
          <p:spPr>
            <a:xfrm>
              <a:off x="7467600" y="4446596"/>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2" name="Rectangle 11"/>
            <p:cNvSpPr/>
            <p:nvPr/>
          </p:nvSpPr>
          <p:spPr>
            <a:xfrm>
              <a:off x="7482672" y="4741255"/>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3" name="Rectangle 12"/>
            <p:cNvSpPr/>
            <p:nvPr/>
          </p:nvSpPr>
          <p:spPr>
            <a:xfrm>
              <a:off x="7467600" y="5000092"/>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14" name="Group 13"/>
            <p:cNvGrpSpPr/>
            <p:nvPr/>
          </p:nvGrpSpPr>
          <p:grpSpPr>
            <a:xfrm>
              <a:off x="609600" y="3493537"/>
              <a:ext cx="1582484" cy="1471466"/>
              <a:chOff x="609600" y="304800"/>
              <a:chExt cx="1582484" cy="1471466"/>
            </a:xfrm>
          </p:grpSpPr>
          <p:grpSp>
            <p:nvGrpSpPr>
              <p:cNvPr id="15" name="Group 14"/>
              <p:cNvGrpSpPr/>
              <p:nvPr/>
            </p:nvGrpSpPr>
            <p:grpSpPr>
              <a:xfrm>
                <a:off x="685800" y="1174750"/>
                <a:ext cx="641532" cy="601516"/>
                <a:chOff x="4635890" y="1543039"/>
                <a:chExt cx="641532" cy="601516"/>
              </a:xfrm>
            </p:grpSpPr>
            <p:grpSp>
              <p:nvGrpSpPr>
                <p:cNvPr id="17" name="Group 16"/>
                <p:cNvGrpSpPr/>
                <p:nvPr/>
              </p:nvGrpSpPr>
              <p:grpSpPr>
                <a:xfrm>
                  <a:off x="4635890" y="1543039"/>
                  <a:ext cx="540000" cy="540000"/>
                  <a:chOff x="3220343" y="2894580"/>
                  <a:chExt cx="540000" cy="540000"/>
                </a:xfrm>
              </p:grpSpPr>
              <p:sp>
                <p:nvSpPr>
                  <p:cNvPr id="19" name="Rectangle 1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 name="Rectangle 1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16" name="Rectangle 15"/>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24" name="Group 23"/>
            <p:cNvGrpSpPr/>
            <p:nvPr/>
          </p:nvGrpSpPr>
          <p:grpSpPr>
            <a:xfrm>
              <a:off x="2133600" y="3201437"/>
              <a:ext cx="543876" cy="540000"/>
              <a:chOff x="5181600" y="2743200"/>
              <a:chExt cx="543876" cy="540000"/>
            </a:xfrm>
          </p:grpSpPr>
          <p:pic>
            <p:nvPicPr>
              <p:cNvPr id="25"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6" name="Rectangle 25"/>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7" name="Rectangle 26"/>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 name="Group 2"/>
            <p:cNvGrpSpPr/>
            <p:nvPr/>
          </p:nvGrpSpPr>
          <p:grpSpPr>
            <a:xfrm>
              <a:off x="1752600" y="3806141"/>
              <a:ext cx="870497" cy="2088786"/>
              <a:chOff x="1752600" y="3806141"/>
              <a:chExt cx="870497" cy="2088786"/>
            </a:xfrm>
          </p:grpSpPr>
          <p:grpSp>
            <p:nvGrpSpPr>
              <p:cNvPr id="21" name="Group 20"/>
              <p:cNvGrpSpPr/>
              <p:nvPr/>
            </p:nvGrpSpPr>
            <p:grpSpPr>
              <a:xfrm>
                <a:off x="2133600" y="3882283"/>
                <a:ext cx="230011" cy="1097404"/>
                <a:chOff x="3657600" y="1066802"/>
                <a:chExt cx="258812" cy="839758"/>
              </a:xfrm>
            </p:grpSpPr>
            <p:sp>
              <p:nvSpPr>
                <p:cNvPr id="22" name="Rectangle 21"/>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23" name="Straight Arrow Connector 22"/>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28" name="Group 27"/>
              <p:cNvGrpSpPr/>
              <p:nvPr/>
            </p:nvGrpSpPr>
            <p:grpSpPr>
              <a:xfrm>
                <a:off x="1752600" y="4688620"/>
                <a:ext cx="703950" cy="537000"/>
                <a:chOff x="1524000" y="1295400"/>
                <a:chExt cx="703950" cy="537000"/>
              </a:xfrm>
            </p:grpSpPr>
            <p:sp>
              <p:nvSpPr>
                <p:cNvPr id="29" name="Rectangle 28"/>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0" name="Rectangle 29"/>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1" name="Oval 50"/>
              <p:cNvSpPr/>
              <p:nvPr/>
            </p:nvSpPr>
            <p:spPr>
              <a:xfrm>
                <a:off x="2438486" y="380614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2" name="Oval 51"/>
              <p:cNvSpPr/>
              <p:nvPr/>
            </p:nvSpPr>
            <p:spPr>
              <a:xfrm>
                <a:off x="2438572" y="407997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3" name="Oval 52"/>
              <p:cNvSpPr/>
              <p:nvPr/>
            </p:nvSpPr>
            <p:spPr>
              <a:xfrm>
                <a:off x="2443097" y="436392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4" name="Oval 53"/>
              <p:cNvSpPr/>
              <p:nvPr/>
            </p:nvSpPr>
            <p:spPr>
              <a:xfrm>
                <a:off x="2438744" y="4637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Oval 54"/>
              <p:cNvSpPr/>
              <p:nvPr/>
            </p:nvSpPr>
            <p:spPr>
              <a:xfrm>
                <a:off x="2438916" y="516595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6" name="Oval 55"/>
              <p:cNvSpPr/>
              <p:nvPr/>
            </p:nvSpPr>
            <p:spPr>
              <a:xfrm>
                <a:off x="2439002" y="54404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7" name="Oval 56"/>
              <p:cNvSpPr/>
              <p:nvPr/>
            </p:nvSpPr>
            <p:spPr>
              <a:xfrm>
                <a:off x="2439088" y="571492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8" name="Oval 57"/>
              <p:cNvSpPr/>
              <p:nvPr/>
            </p:nvSpPr>
            <p:spPr>
              <a:xfrm>
                <a:off x="2438400" y="490872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Tree>
    <p:extLst>
      <p:ext uri="{BB962C8B-B14F-4D97-AF65-F5344CB8AC3E}">
        <p14:creationId xmlns:p14="http://schemas.microsoft.com/office/powerpoint/2010/main" val="32306098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
                                            <p:txEl>
                                              <p:pRg st="1" end="1"/>
                                            </p:txEl>
                                          </p:spTgt>
                                        </p:tgtEl>
                                        <p:attrNameLst>
                                          <p:attrName>style.visibility</p:attrName>
                                        </p:attrNameLst>
                                      </p:cBhvr>
                                      <p:to>
                                        <p:strVal val="visible"/>
                                      </p:to>
                                    </p:set>
                                    <p:anim calcmode="lin" valueType="num">
                                      <p:cBhvr additive="base">
                                        <p:cTn id="15"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additive="base">
                                        <p:cTn id="21"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2805896"/>
          </a:xfrm>
          <a:prstGeom prst="rect">
            <a:avLst/>
          </a:prstGeom>
        </p:spPr>
        <p:txBody>
          <a:bodyPr wrap="square">
            <a:spAutoFit/>
          </a:bodyPr>
          <a:lstStyle/>
          <a:p>
            <a:pPr>
              <a:spcBef>
                <a:spcPts val="0"/>
              </a:spcBef>
              <a:spcAft>
                <a:spcPts val="200"/>
              </a:spcAft>
            </a:pPr>
            <a:r>
              <a:rPr lang="en-US" sz="2400" dirty="0">
                <a:solidFill>
                  <a:schemeClr val="tx2"/>
                </a:solidFill>
              </a:rPr>
              <a:t>Formatting Data</a:t>
            </a:r>
          </a:p>
          <a:p>
            <a:pPr lvl="1">
              <a:spcBef>
                <a:spcPts val="0"/>
              </a:spcBef>
              <a:spcAft>
                <a:spcPts val="200"/>
              </a:spcAft>
            </a:pPr>
            <a:r>
              <a:rPr lang="en-US" sz="2400" dirty="0">
                <a:sym typeface="Symbol" panose="05050102010706020507" pitchFamily="18" charset="2"/>
              </a:rPr>
              <a:t>Suppose your data has a field  </a:t>
            </a:r>
            <a:br>
              <a:rPr lang="en-US" sz="2400" dirty="0">
                <a:sym typeface="Symbol" panose="05050102010706020507" pitchFamily="18" charset="2"/>
              </a:rPr>
            </a:br>
            <a:r>
              <a:rPr lang="en-US" sz="2400" dirty="0">
                <a:sym typeface="Symbol" panose="05050102010706020507" pitchFamily="18" charset="2"/>
              </a:rPr>
              <a:t>   like </a:t>
            </a:r>
            <a:r>
              <a:rPr lang="en-US" sz="2400" i="1" dirty="0">
                <a:sym typeface="Symbol" panose="05050102010706020507" pitchFamily="18" charset="2"/>
              </a:rPr>
              <a:t>price</a:t>
            </a:r>
            <a:r>
              <a:rPr lang="en-US" sz="2400" dirty="0">
                <a:sym typeface="Symbol" panose="05050102010706020507" pitchFamily="18" charset="2"/>
              </a:rPr>
              <a:t>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3928.</a:t>
            </a:r>
          </a:p>
          <a:p>
            <a:pPr lvl="1">
              <a:spcBef>
                <a:spcPts val="0"/>
              </a:spcBef>
              <a:spcAft>
                <a:spcPts val="200"/>
              </a:spcAft>
            </a:pPr>
            <a:r>
              <a:rPr lang="en-US" altLang="en-US" sz="2400" dirty="0">
                <a:sym typeface="Symbol" panose="05050102010706020507" pitchFamily="18" charset="2"/>
              </a:rPr>
              <a:t>3928 and 3929 being one apart,</a:t>
            </a:r>
          </a:p>
          <a:p>
            <a:pPr lvl="1">
              <a:spcBef>
                <a:spcPts val="0"/>
              </a:spcBef>
              <a:spcAft>
                <a:spcPts val="200"/>
              </a:spcAft>
            </a:pPr>
            <a:r>
              <a:rPr lang="en-US" altLang="en-US" sz="2400" dirty="0">
                <a:sym typeface="Symbol" panose="05050102010706020507" pitchFamily="18" charset="2"/>
              </a:rPr>
              <a:t>   the math in the neural net would be about the same</a:t>
            </a:r>
          </a:p>
          <a:p>
            <a:pPr lvl="1">
              <a:spcBef>
                <a:spcPts val="0"/>
              </a:spcBef>
              <a:spcAft>
                <a:spcPts val="200"/>
              </a:spcAft>
            </a:pPr>
            <a:r>
              <a:rPr lang="en-US" altLang="en-US" sz="2400" dirty="0">
                <a:sym typeface="Symbol" panose="05050102010706020507" pitchFamily="18" charset="2"/>
              </a:rPr>
              <a:t>   and their meaning is about the same. </a:t>
            </a:r>
          </a:p>
          <a:p>
            <a:pPr lvl="1">
              <a:spcBef>
                <a:spcPts val="0"/>
              </a:spcBef>
              <a:spcAft>
                <a:spcPts val="200"/>
              </a:spcAft>
            </a:pPr>
            <a:r>
              <a:rPr lang="en-US" sz="2400" dirty="0">
                <a:sym typeface="Symbol" panose="05050102010706020507" pitchFamily="18" charset="2"/>
              </a:rPr>
              <a:t>   This works fine.</a:t>
            </a:r>
          </a:p>
        </p:txBody>
      </p:sp>
      <p:grpSp>
        <p:nvGrpSpPr>
          <p:cNvPr id="4" name="Group 3"/>
          <p:cNvGrpSpPr/>
          <p:nvPr/>
        </p:nvGrpSpPr>
        <p:grpSpPr>
          <a:xfrm>
            <a:off x="609600" y="3810000"/>
            <a:ext cx="7940040" cy="2887980"/>
            <a:chOff x="609600" y="3201437"/>
            <a:chExt cx="7848600" cy="2818363"/>
          </a:xfrm>
        </p:grpSpPr>
        <p:sp>
          <p:nvSpPr>
            <p:cNvPr id="7" name="Rectangle 6"/>
            <p:cNvSpPr/>
            <p:nvPr/>
          </p:nvSpPr>
          <p:spPr>
            <a:xfrm>
              <a:off x="609600" y="3226837"/>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362324"/>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7467600" y="4167793"/>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1" name="Rectangle 10"/>
            <p:cNvSpPr/>
            <p:nvPr/>
          </p:nvSpPr>
          <p:spPr>
            <a:xfrm>
              <a:off x="7467600" y="4446596"/>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2" name="Rectangle 11"/>
            <p:cNvSpPr/>
            <p:nvPr/>
          </p:nvSpPr>
          <p:spPr>
            <a:xfrm>
              <a:off x="7482672" y="4741255"/>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3" name="Rectangle 12"/>
            <p:cNvSpPr/>
            <p:nvPr/>
          </p:nvSpPr>
          <p:spPr>
            <a:xfrm>
              <a:off x="7467600" y="5000092"/>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14" name="Group 13"/>
            <p:cNvGrpSpPr/>
            <p:nvPr/>
          </p:nvGrpSpPr>
          <p:grpSpPr>
            <a:xfrm>
              <a:off x="609600" y="3493537"/>
              <a:ext cx="1582484" cy="1471466"/>
              <a:chOff x="609600" y="304800"/>
              <a:chExt cx="1582484" cy="1471466"/>
            </a:xfrm>
          </p:grpSpPr>
          <p:grpSp>
            <p:nvGrpSpPr>
              <p:cNvPr id="15" name="Group 14"/>
              <p:cNvGrpSpPr/>
              <p:nvPr/>
            </p:nvGrpSpPr>
            <p:grpSpPr>
              <a:xfrm>
                <a:off x="685800" y="1174750"/>
                <a:ext cx="641532" cy="601516"/>
                <a:chOff x="4635890" y="1543039"/>
                <a:chExt cx="641532" cy="601516"/>
              </a:xfrm>
            </p:grpSpPr>
            <p:grpSp>
              <p:nvGrpSpPr>
                <p:cNvPr id="17" name="Group 16"/>
                <p:cNvGrpSpPr/>
                <p:nvPr/>
              </p:nvGrpSpPr>
              <p:grpSpPr>
                <a:xfrm>
                  <a:off x="4635890" y="1543039"/>
                  <a:ext cx="540000" cy="540000"/>
                  <a:chOff x="3220343" y="2894580"/>
                  <a:chExt cx="540000" cy="540000"/>
                </a:xfrm>
              </p:grpSpPr>
              <p:sp>
                <p:nvSpPr>
                  <p:cNvPr id="19" name="Rectangle 1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 name="Rectangle 1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16" name="Rectangle 15"/>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24" name="Group 23"/>
            <p:cNvGrpSpPr/>
            <p:nvPr/>
          </p:nvGrpSpPr>
          <p:grpSpPr>
            <a:xfrm>
              <a:off x="2133600" y="3201437"/>
              <a:ext cx="543876" cy="540000"/>
              <a:chOff x="5181600" y="2743200"/>
              <a:chExt cx="543876" cy="540000"/>
            </a:xfrm>
          </p:grpSpPr>
          <p:pic>
            <p:nvPicPr>
              <p:cNvPr id="25"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6" name="Rectangle 25"/>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7" name="Rectangle 26"/>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 name="Group 2"/>
            <p:cNvGrpSpPr/>
            <p:nvPr/>
          </p:nvGrpSpPr>
          <p:grpSpPr>
            <a:xfrm>
              <a:off x="1752600" y="3806141"/>
              <a:ext cx="870497" cy="2088786"/>
              <a:chOff x="1752600" y="3806141"/>
              <a:chExt cx="870497" cy="2088786"/>
            </a:xfrm>
          </p:grpSpPr>
          <p:grpSp>
            <p:nvGrpSpPr>
              <p:cNvPr id="21" name="Group 20"/>
              <p:cNvGrpSpPr/>
              <p:nvPr/>
            </p:nvGrpSpPr>
            <p:grpSpPr>
              <a:xfrm>
                <a:off x="2133600" y="3882283"/>
                <a:ext cx="230011" cy="1097404"/>
                <a:chOff x="3657600" y="1066802"/>
                <a:chExt cx="258812" cy="839758"/>
              </a:xfrm>
            </p:grpSpPr>
            <p:sp>
              <p:nvSpPr>
                <p:cNvPr id="22" name="Rectangle 21"/>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23" name="Straight Arrow Connector 22"/>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28" name="Group 27"/>
              <p:cNvGrpSpPr/>
              <p:nvPr/>
            </p:nvGrpSpPr>
            <p:grpSpPr>
              <a:xfrm>
                <a:off x="1752600" y="4688620"/>
                <a:ext cx="703950" cy="537000"/>
                <a:chOff x="1524000" y="1295400"/>
                <a:chExt cx="703950" cy="537000"/>
              </a:xfrm>
            </p:grpSpPr>
            <p:sp>
              <p:nvSpPr>
                <p:cNvPr id="29" name="Rectangle 28"/>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0" name="Rectangle 29"/>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1" name="Oval 50"/>
              <p:cNvSpPr/>
              <p:nvPr/>
            </p:nvSpPr>
            <p:spPr>
              <a:xfrm>
                <a:off x="2438486" y="380614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2" name="Oval 51"/>
              <p:cNvSpPr/>
              <p:nvPr/>
            </p:nvSpPr>
            <p:spPr>
              <a:xfrm>
                <a:off x="2438572" y="407997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3" name="Oval 52"/>
              <p:cNvSpPr/>
              <p:nvPr/>
            </p:nvSpPr>
            <p:spPr>
              <a:xfrm>
                <a:off x="2443097" y="436392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4" name="Oval 53"/>
              <p:cNvSpPr/>
              <p:nvPr/>
            </p:nvSpPr>
            <p:spPr>
              <a:xfrm>
                <a:off x="2438744" y="4637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Oval 54"/>
              <p:cNvSpPr/>
              <p:nvPr/>
            </p:nvSpPr>
            <p:spPr>
              <a:xfrm>
                <a:off x="2438916" y="516595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6" name="Oval 55"/>
              <p:cNvSpPr/>
              <p:nvPr/>
            </p:nvSpPr>
            <p:spPr>
              <a:xfrm>
                <a:off x="2439002" y="54404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7" name="Oval 56"/>
              <p:cNvSpPr/>
              <p:nvPr/>
            </p:nvSpPr>
            <p:spPr>
              <a:xfrm>
                <a:off x="2439088" y="571492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8" name="Oval 57"/>
              <p:cNvSpPr/>
              <p:nvPr/>
            </p:nvSpPr>
            <p:spPr>
              <a:xfrm>
                <a:off x="2438400" y="490872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
        <p:nvSpPr>
          <p:cNvPr id="2" name="Rectangle 1"/>
          <p:cNvSpPr/>
          <p:nvPr/>
        </p:nvSpPr>
        <p:spPr>
          <a:xfrm>
            <a:off x="1648240" y="5939135"/>
            <a:ext cx="877163" cy="461665"/>
          </a:xfrm>
          <a:prstGeom prst="rect">
            <a:avLst/>
          </a:prstGeom>
        </p:spPr>
        <p:txBody>
          <a:bodyPr wrap="none">
            <a:spAutoFit/>
          </a:bodyPr>
          <a:lstStyle/>
          <a:p>
            <a:pPr algn="r">
              <a:spcBef>
                <a:spcPts val="0"/>
              </a:spcBef>
              <a:spcAft>
                <a:spcPts val="200"/>
              </a:spcAft>
            </a:pPr>
            <a:r>
              <a:rPr lang="en-US" altLang="en-US" sz="2400" dirty="0">
                <a:solidFill>
                  <a:schemeClr val="bg2"/>
                </a:solidFill>
                <a:sym typeface="Symbol" panose="05050102010706020507" pitchFamily="18" charset="2"/>
              </a:rPr>
              <a:t> 3928</a:t>
            </a:r>
          </a:p>
        </p:txBody>
      </p:sp>
    </p:spTree>
    <p:extLst>
      <p:ext uri="{BB962C8B-B14F-4D97-AF65-F5344CB8AC3E}">
        <p14:creationId xmlns:p14="http://schemas.microsoft.com/office/powerpoint/2010/main" val="1432455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 calcmode="lin" valueType="num">
                                      <p:cBhvr additive="base">
                                        <p:cTn id="2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
                                            <p:txEl>
                                              <p:pRg st="5" end="5"/>
                                            </p:txEl>
                                          </p:spTgt>
                                        </p:tgtEl>
                                        <p:attrNameLst>
                                          <p:attrName>style.visibility</p:attrName>
                                        </p:attrNameLst>
                                      </p:cBhvr>
                                      <p:to>
                                        <p:strVal val="visible"/>
                                      </p:to>
                                    </p:set>
                                    <p:anim calcmode="lin" valueType="num">
                                      <p:cBhvr additive="base">
                                        <p:cTn id="35"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2805896"/>
          </a:xfrm>
          <a:prstGeom prst="rect">
            <a:avLst/>
          </a:prstGeom>
        </p:spPr>
        <p:txBody>
          <a:bodyPr wrap="square">
            <a:spAutoFit/>
          </a:bodyPr>
          <a:lstStyle/>
          <a:p>
            <a:pPr>
              <a:spcBef>
                <a:spcPts val="0"/>
              </a:spcBef>
              <a:spcAft>
                <a:spcPts val="200"/>
              </a:spcAft>
            </a:pPr>
            <a:r>
              <a:rPr lang="en-US" sz="2400" dirty="0">
                <a:solidFill>
                  <a:schemeClr val="tx2"/>
                </a:solidFill>
              </a:rPr>
              <a:t>Formatting Data</a:t>
            </a:r>
          </a:p>
          <a:p>
            <a:pPr lvl="1">
              <a:spcBef>
                <a:spcPts val="0"/>
              </a:spcBef>
              <a:spcAft>
                <a:spcPts val="200"/>
              </a:spcAft>
            </a:pPr>
            <a:r>
              <a:rPr lang="en-US" sz="2400" dirty="0">
                <a:sym typeface="Symbol" panose="05050102010706020507" pitchFamily="18" charset="2"/>
              </a:rPr>
              <a:t>Suppose your data has a text field </a:t>
            </a:r>
            <a:br>
              <a:rPr lang="en-US" sz="2400" dirty="0">
                <a:sym typeface="Symbol" panose="05050102010706020507" pitchFamily="18" charset="2"/>
              </a:rPr>
            </a:br>
            <a:r>
              <a:rPr lang="en-US" sz="2400" dirty="0">
                <a:sym typeface="Symbol" panose="05050102010706020507" pitchFamily="18" charset="2"/>
              </a:rPr>
              <a:t>   like </a:t>
            </a:r>
            <a:r>
              <a:rPr lang="en-US" sz="2400" i="1" dirty="0">
                <a:sym typeface="Symbol" panose="05050102010706020507" pitchFamily="18" charset="2"/>
              </a:rPr>
              <a:t>street</a:t>
            </a:r>
            <a:r>
              <a:rPr lang="en-US" sz="2400" dirty="0">
                <a:sym typeface="Symbol" panose="05050102010706020507" pitchFamily="18" charset="2"/>
              </a:rPr>
              <a:t>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“Steels”</a:t>
            </a:r>
          </a:p>
          <a:p>
            <a:pPr lvl="1">
              <a:spcBef>
                <a:spcPts val="0"/>
              </a:spcBef>
              <a:spcAft>
                <a:spcPts val="200"/>
              </a:spcAft>
            </a:pPr>
            <a:r>
              <a:rPr lang="en-US" sz="2400" dirty="0">
                <a:sym typeface="Symbol" panose="05050102010706020507" pitchFamily="18" charset="2"/>
              </a:rPr>
              <a:t>It would be easy to map each such text to an integer.</a:t>
            </a:r>
            <a:br>
              <a:rPr lang="en-US" sz="2400" dirty="0">
                <a:sym typeface="Symbol" panose="05050102010706020507" pitchFamily="18" charset="2"/>
              </a:rPr>
            </a:br>
            <a:r>
              <a:rPr lang="en-US" altLang="en-US" sz="2400" dirty="0">
                <a:sym typeface="Symbol" panose="05050102010706020507" pitchFamily="18" charset="2"/>
              </a:rPr>
              <a:t>  “Steels” = 3928 and “Finch” = 3929</a:t>
            </a:r>
          </a:p>
          <a:p>
            <a:pPr lvl="1">
              <a:spcBef>
                <a:spcPts val="0"/>
              </a:spcBef>
              <a:spcAft>
                <a:spcPts val="200"/>
              </a:spcAft>
            </a:pPr>
            <a:r>
              <a:rPr lang="en-US" sz="2400" dirty="0">
                <a:sym typeface="Symbol" panose="05050102010706020507" pitchFamily="18" charset="2"/>
              </a:rPr>
              <a:t>But here </a:t>
            </a:r>
            <a:r>
              <a:rPr lang="en-US" altLang="en-US" sz="2400" dirty="0">
                <a:sym typeface="Symbol" panose="05050102010706020507" pitchFamily="18" charset="2"/>
              </a:rPr>
              <a:t>3928 and 3929 have completely different meanings!</a:t>
            </a:r>
          </a:p>
          <a:p>
            <a:pPr lvl="1">
              <a:spcBef>
                <a:spcPts val="0"/>
              </a:spcBef>
              <a:spcAft>
                <a:spcPts val="200"/>
              </a:spcAft>
            </a:pPr>
            <a:r>
              <a:rPr lang="en-US" sz="2400" dirty="0">
                <a:sym typeface="Symbol" panose="05050102010706020507" pitchFamily="18" charset="2"/>
              </a:rPr>
              <a:t>It would be very hard for the neural net to learn this.</a:t>
            </a:r>
          </a:p>
        </p:txBody>
      </p:sp>
      <p:grpSp>
        <p:nvGrpSpPr>
          <p:cNvPr id="4" name="Group 3"/>
          <p:cNvGrpSpPr/>
          <p:nvPr/>
        </p:nvGrpSpPr>
        <p:grpSpPr>
          <a:xfrm>
            <a:off x="609600" y="3810000"/>
            <a:ext cx="7940040" cy="2887980"/>
            <a:chOff x="609600" y="3201437"/>
            <a:chExt cx="7848600" cy="2818363"/>
          </a:xfrm>
        </p:grpSpPr>
        <p:sp>
          <p:nvSpPr>
            <p:cNvPr id="7" name="Rectangle 6"/>
            <p:cNvSpPr/>
            <p:nvPr/>
          </p:nvSpPr>
          <p:spPr>
            <a:xfrm>
              <a:off x="609600" y="3226837"/>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362324"/>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7467600" y="4167793"/>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1" name="Rectangle 10"/>
            <p:cNvSpPr/>
            <p:nvPr/>
          </p:nvSpPr>
          <p:spPr>
            <a:xfrm>
              <a:off x="7467600" y="4446596"/>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2" name="Rectangle 11"/>
            <p:cNvSpPr/>
            <p:nvPr/>
          </p:nvSpPr>
          <p:spPr>
            <a:xfrm>
              <a:off x="7482672" y="4741255"/>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3" name="Rectangle 12"/>
            <p:cNvSpPr/>
            <p:nvPr/>
          </p:nvSpPr>
          <p:spPr>
            <a:xfrm>
              <a:off x="7467600" y="5000092"/>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14" name="Group 13"/>
            <p:cNvGrpSpPr/>
            <p:nvPr/>
          </p:nvGrpSpPr>
          <p:grpSpPr>
            <a:xfrm>
              <a:off x="609600" y="3493537"/>
              <a:ext cx="1582484" cy="1471466"/>
              <a:chOff x="609600" y="304800"/>
              <a:chExt cx="1582484" cy="1471466"/>
            </a:xfrm>
          </p:grpSpPr>
          <p:grpSp>
            <p:nvGrpSpPr>
              <p:cNvPr id="15" name="Group 14"/>
              <p:cNvGrpSpPr/>
              <p:nvPr/>
            </p:nvGrpSpPr>
            <p:grpSpPr>
              <a:xfrm>
                <a:off x="685800" y="1174750"/>
                <a:ext cx="641532" cy="601516"/>
                <a:chOff x="4635890" y="1543039"/>
                <a:chExt cx="641532" cy="601516"/>
              </a:xfrm>
            </p:grpSpPr>
            <p:grpSp>
              <p:nvGrpSpPr>
                <p:cNvPr id="17" name="Group 16"/>
                <p:cNvGrpSpPr/>
                <p:nvPr/>
              </p:nvGrpSpPr>
              <p:grpSpPr>
                <a:xfrm>
                  <a:off x="4635890" y="1543039"/>
                  <a:ext cx="540000" cy="540000"/>
                  <a:chOff x="3220343" y="2894580"/>
                  <a:chExt cx="540000" cy="540000"/>
                </a:xfrm>
              </p:grpSpPr>
              <p:sp>
                <p:nvSpPr>
                  <p:cNvPr id="19" name="Rectangle 1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 name="Rectangle 1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16" name="Rectangle 15"/>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24" name="Group 23"/>
            <p:cNvGrpSpPr/>
            <p:nvPr/>
          </p:nvGrpSpPr>
          <p:grpSpPr>
            <a:xfrm>
              <a:off x="2133600" y="3201437"/>
              <a:ext cx="543876" cy="540000"/>
              <a:chOff x="5181600" y="2743200"/>
              <a:chExt cx="543876" cy="540000"/>
            </a:xfrm>
          </p:grpSpPr>
          <p:pic>
            <p:nvPicPr>
              <p:cNvPr id="25"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6" name="Rectangle 25"/>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7" name="Rectangle 26"/>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 name="Group 2"/>
            <p:cNvGrpSpPr/>
            <p:nvPr/>
          </p:nvGrpSpPr>
          <p:grpSpPr>
            <a:xfrm>
              <a:off x="1752600" y="3806141"/>
              <a:ext cx="870497" cy="2088786"/>
              <a:chOff x="1752600" y="3806141"/>
              <a:chExt cx="870497" cy="2088786"/>
            </a:xfrm>
          </p:grpSpPr>
          <p:grpSp>
            <p:nvGrpSpPr>
              <p:cNvPr id="21" name="Group 20"/>
              <p:cNvGrpSpPr/>
              <p:nvPr/>
            </p:nvGrpSpPr>
            <p:grpSpPr>
              <a:xfrm>
                <a:off x="2133600" y="3882283"/>
                <a:ext cx="230011" cy="1097404"/>
                <a:chOff x="3657600" y="1066802"/>
                <a:chExt cx="258812" cy="839758"/>
              </a:xfrm>
            </p:grpSpPr>
            <p:sp>
              <p:nvSpPr>
                <p:cNvPr id="22" name="Rectangle 21"/>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23" name="Straight Arrow Connector 22"/>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28" name="Group 27"/>
              <p:cNvGrpSpPr/>
              <p:nvPr/>
            </p:nvGrpSpPr>
            <p:grpSpPr>
              <a:xfrm>
                <a:off x="1752600" y="4688620"/>
                <a:ext cx="703950" cy="537000"/>
                <a:chOff x="1524000" y="1295400"/>
                <a:chExt cx="703950" cy="537000"/>
              </a:xfrm>
            </p:grpSpPr>
            <p:sp>
              <p:nvSpPr>
                <p:cNvPr id="29" name="Rectangle 28"/>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0" name="Rectangle 29"/>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1" name="Oval 50"/>
              <p:cNvSpPr/>
              <p:nvPr/>
            </p:nvSpPr>
            <p:spPr>
              <a:xfrm>
                <a:off x="2438486" y="380614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2" name="Oval 51"/>
              <p:cNvSpPr/>
              <p:nvPr/>
            </p:nvSpPr>
            <p:spPr>
              <a:xfrm>
                <a:off x="2438572" y="407997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3" name="Oval 52"/>
              <p:cNvSpPr/>
              <p:nvPr/>
            </p:nvSpPr>
            <p:spPr>
              <a:xfrm>
                <a:off x="2443097" y="436392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4" name="Oval 53"/>
              <p:cNvSpPr/>
              <p:nvPr/>
            </p:nvSpPr>
            <p:spPr>
              <a:xfrm>
                <a:off x="2438744" y="4637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Oval 54"/>
              <p:cNvSpPr/>
              <p:nvPr/>
            </p:nvSpPr>
            <p:spPr>
              <a:xfrm>
                <a:off x="2438916" y="516595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6" name="Oval 55"/>
              <p:cNvSpPr/>
              <p:nvPr/>
            </p:nvSpPr>
            <p:spPr>
              <a:xfrm>
                <a:off x="2439002" y="54404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7" name="Oval 56"/>
              <p:cNvSpPr/>
              <p:nvPr/>
            </p:nvSpPr>
            <p:spPr>
              <a:xfrm>
                <a:off x="2439088" y="571492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8" name="Oval 57"/>
              <p:cNvSpPr/>
              <p:nvPr/>
            </p:nvSpPr>
            <p:spPr>
              <a:xfrm>
                <a:off x="2438400" y="490872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
        <p:nvSpPr>
          <p:cNvPr id="2" name="Rectangle 1"/>
          <p:cNvSpPr/>
          <p:nvPr/>
        </p:nvSpPr>
        <p:spPr>
          <a:xfrm>
            <a:off x="414345" y="5939135"/>
            <a:ext cx="2133918" cy="461665"/>
          </a:xfrm>
          <a:prstGeom prst="rect">
            <a:avLst/>
          </a:prstGeom>
        </p:spPr>
        <p:txBody>
          <a:bodyPr wrap="none">
            <a:spAutoFit/>
          </a:bodyPr>
          <a:lstStyle/>
          <a:p>
            <a:pPr>
              <a:spcBef>
                <a:spcPts val="0"/>
              </a:spcBef>
              <a:spcAft>
                <a:spcPts val="200"/>
              </a:spcAft>
            </a:pPr>
            <a:r>
              <a:rPr lang="en-US" altLang="en-US" sz="2400" dirty="0">
                <a:solidFill>
                  <a:schemeClr val="bg2"/>
                </a:solidFill>
                <a:sym typeface="Symbol" panose="05050102010706020507" pitchFamily="18" charset="2"/>
              </a:rPr>
              <a:t>“Steels” = 3928</a:t>
            </a:r>
          </a:p>
        </p:txBody>
      </p:sp>
    </p:spTree>
    <p:extLst>
      <p:ext uri="{BB962C8B-B14F-4D97-AF65-F5344CB8AC3E}">
        <p14:creationId xmlns:p14="http://schemas.microsoft.com/office/powerpoint/2010/main" val="274922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1" end="1"/>
                                            </p:txEl>
                                          </p:spTgt>
                                        </p:tgtEl>
                                        <p:attrNameLst>
                                          <p:attrName>style.visibility</p:attrName>
                                        </p:attrNameLst>
                                      </p:cBhvr>
                                      <p:to>
                                        <p:strVal val="visible"/>
                                      </p:to>
                                    </p:set>
                                    <p:anim calcmode="lin" valueType="num">
                                      <p:cBhvr additive="base">
                                        <p:cTn id="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2" end="2"/>
                                            </p:txEl>
                                          </p:spTgt>
                                        </p:tgtEl>
                                        <p:attrNameLst>
                                          <p:attrName>style.visibility</p:attrName>
                                        </p:attrNameLst>
                                      </p:cBhvr>
                                      <p:to>
                                        <p:strVal val="visible"/>
                                      </p:to>
                                    </p:set>
                                    <p:anim calcmode="lin" valueType="num">
                                      <p:cBhvr additive="base">
                                        <p:cTn id="13"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2" end="2"/>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 calcmode="lin" valueType="num">
                                      <p:cBhvr additive="base">
                                        <p:cTn id="2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2015936"/>
          </a:xfrm>
          <a:prstGeom prst="rect">
            <a:avLst/>
          </a:prstGeom>
        </p:spPr>
        <p:txBody>
          <a:bodyPr wrap="square">
            <a:spAutoFit/>
          </a:bodyPr>
          <a:lstStyle/>
          <a:p>
            <a:pPr>
              <a:spcBef>
                <a:spcPts val="0"/>
              </a:spcBef>
              <a:spcAft>
                <a:spcPts val="200"/>
              </a:spcAft>
            </a:pPr>
            <a:r>
              <a:rPr lang="en-US" sz="2400" dirty="0">
                <a:solidFill>
                  <a:schemeClr val="tx2"/>
                </a:solidFill>
              </a:rPr>
              <a:t>Vectorize/Categorize</a:t>
            </a:r>
          </a:p>
          <a:p>
            <a:pPr lvl="1">
              <a:spcBef>
                <a:spcPts val="0"/>
              </a:spcBef>
              <a:spcAft>
                <a:spcPts val="200"/>
              </a:spcAft>
            </a:pPr>
            <a:r>
              <a:rPr lang="en-US" sz="2400" dirty="0">
                <a:sym typeface="Symbol" panose="05050102010706020507" pitchFamily="18" charset="2"/>
              </a:rPr>
              <a:t>Instead, give each street name is own 0-1 field,</a:t>
            </a:r>
            <a:br>
              <a:rPr lang="en-US" sz="2400" dirty="0">
                <a:sym typeface="Symbol" panose="05050102010706020507" pitchFamily="18" charset="2"/>
              </a:rPr>
            </a:br>
            <a:r>
              <a:rPr lang="en-US" sz="2400" dirty="0">
                <a:sym typeface="Symbol" panose="05050102010706020507" pitchFamily="18" charset="2"/>
              </a:rPr>
              <a:t>  indicating whether or not that is the street.</a:t>
            </a:r>
          </a:p>
          <a:p>
            <a:pPr lvl="1">
              <a:spcBef>
                <a:spcPts val="0"/>
              </a:spcBef>
              <a:spcAft>
                <a:spcPts val="200"/>
              </a:spcAft>
            </a:pPr>
            <a:r>
              <a:rPr lang="en-US" sz="2400" dirty="0">
                <a:sym typeface="Symbol" panose="05050102010706020507" pitchFamily="18" charset="2"/>
              </a:rPr>
              <a:t>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Jane</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0,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Steels</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1,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Finch</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0,  </a:t>
            </a:r>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keel</a:t>
            </a:r>
            <a:r>
              <a:rPr lang="en-US" altLang="en-US" sz="2400" i="1" baseline="-25000" dirty="0">
                <a:solidFill>
                  <a:srgbClr val="FF00FF"/>
                </a:solidFill>
                <a:sym typeface="Symbol" panose="05050102010706020507" pitchFamily="18" charset="2"/>
              </a:rPr>
              <a:t></a:t>
            </a:r>
            <a:r>
              <a:rPr lang="en-US" altLang="en-US" sz="2400" dirty="0">
                <a:sym typeface="Symbol" panose="05050102010706020507" pitchFamily="18" charset="2"/>
              </a:rPr>
              <a:t> = 0 </a:t>
            </a:r>
          </a:p>
          <a:p>
            <a:pPr lvl="1">
              <a:spcBef>
                <a:spcPts val="0"/>
              </a:spcBef>
              <a:spcAft>
                <a:spcPts val="200"/>
              </a:spcAft>
            </a:pPr>
            <a:r>
              <a:rPr lang="en-US" sz="2400" dirty="0">
                <a:sym typeface="Symbol" panose="05050102010706020507" pitchFamily="18" charset="2"/>
              </a:rPr>
              <a:t>The neural net can learn this meaning.</a:t>
            </a:r>
          </a:p>
        </p:txBody>
      </p:sp>
      <p:grpSp>
        <p:nvGrpSpPr>
          <p:cNvPr id="4" name="Group 3"/>
          <p:cNvGrpSpPr/>
          <p:nvPr/>
        </p:nvGrpSpPr>
        <p:grpSpPr>
          <a:xfrm>
            <a:off x="609600" y="3810000"/>
            <a:ext cx="7940040" cy="2887980"/>
            <a:chOff x="609600" y="3201437"/>
            <a:chExt cx="7848600" cy="2818363"/>
          </a:xfrm>
        </p:grpSpPr>
        <p:sp>
          <p:nvSpPr>
            <p:cNvPr id="7" name="Rectangle 6"/>
            <p:cNvSpPr/>
            <p:nvPr/>
          </p:nvSpPr>
          <p:spPr>
            <a:xfrm>
              <a:off x="609600" y="3226837"/>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362324"/>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0" name="Rectangle 9"/>
            <p:cNvSpPr/>
            <p:nvPr/>
          </p:nvSpPr>
          <p:spPr>
            <a:xfrm>
              <a:off x="7467600" y="4167793"/>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11" name="Rectangle 10"/>
            <p:cNvSpPr/>
            <p:nvPr/>
          </p:nvSpPr>
          <p:spPr>
            <a:xfrm>
              <a:off x="7467600" y="4446596"/>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12" name="Rectangle 11"/>
            <p:cNvSpPr/>
            <p:nvPr/>
          </p:nvSpPr>
          <p:spPr>
            <a:xfrm>
              <a:off x="7482672" y="4741255"/>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13" name="Rectangle 12"/>
            <p:cNvSpPr/>
            <p:nvPr/>
          </p:nvSpPr>
          <p:spPr>
            <a:xfrm>
              <a:off x="7467600" y="5000092"/>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14" name="Group 13"/>
            <p:cNvGrpSpPr/>
            <p:nvPr/>
          </p:nvGrpSpPr>
          <p:grpSpPr>
            <a:xfrm>
              <a:off x="609600" y="3493537"/>
              <a:ext cx="1582484" cy="1471466"/>
              <a:chOff x="609600" y="304800"/>
              <a:chExt cx="1582484" cy="1471466"/>
            </a:xfrm>
          </p:grpSpPr>
          <p:grpSp>
            <p:nvGrpSpPr>
              <p:cNvPr id="15" name="Group 14"/>
              <p:cNvGrpSpPr/>
              <p:nvPr/>
            </p:nvGrpSpPr>
            <p:grpSpPr>
              <a:xfrm>
                <a:off x="685800" y="1174750"/>
                <a:ext cx="641532" cy="601516"/>
                <a:chOff x="4635890" y="1543039"/>
                <a:chExt cx="641532" cy="601516"/>
              </a:xfrm>
            </p:grpSpPr>
            <p:grpSp>
              <p:nvGrpSpPr>
                <p:cNvPr id="17" name="Group 16"/>
                <p:cNvGrpSpPr/>
                <p:nvPr/>
              </p:nvGrpSpPr>
              <p:grpSpPr>
                <a:xfrm>
                  <a:off x="4635890" y="1543039"/>
                  <a:ext cx="540000" cy="540000"/>
                  <a:chOff x="3220343" y="2894580"/>
                  <a:chExt cx="540000" cy="540000"/>
                </a:xfrm>
              </p:grpSpPr>
              <p:sp>
                <p:nvSpPr>
                  <p:cNvPr id="19" name="Rectangle 1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 name="Picture 10" descr="Image result for bicycl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 name="Rectangle 1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16" name="Rectangle 15"/>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24" name="Group 23"/>
            <p:cNvGrpSpPr/>
            <p:nvPr/>
          </p:nvGrpSpPr>
          <p:grpSpPr>
            <a:xfrm>
              <a:off x="2133600" y="3201437"/>
              <a:ext cx="543876" cy="540000"/>
              <a:chOff x="5181600" y="2743200"/>
              <a:chExt cx="543876" cy="540000"/>
            </a:xfrm>
          </p:grpSpPr>
          <p:pic>
            <p:nvPicPr>
              <p:cNvPr id="25"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6" name="Rectangle 25"/>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7" name="Rectangle 26"/>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 name="Group 2"/>
            <p:cNvGrpSpPr/>
            <p:nvPr/>
          </p:nvGrpSpPr>
          <p:grpSpPr>
            <a:xfrm>
              <a:off x="2438400" y="3806141"/>
              <a:ext cx="184697" cy="2088786"/>
              <a:chOff x="2438400" y="3806141"/>
              <a:chExt cx="184697" cy="2088786"/>
            </a:xfrm>
          </p:grpSpPr>
          <p:sp>
            <p:nvSpPr>
              <p:cNvPr id="51" name="Oval 50"/>
              <p:cNvSpPr/>
              <p:nvPr/>
            </p:nvSpPr>
            <p:spPr>
              <a:xfrm>
                <a:off x="2438486" y="380614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2" name="Oval 51"/>
              <p:cNvSpPr/>
              <p:nvPr/>
            </p:nvSpPr>
            <p:spPr>
              <a:xfrm>
                <a:off x="2438572" y="407997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3" name="Oval 52"/>
              <p:cNvSpPr/>
              <p:nvPr/>
            </p:nvSpPr>
            <p:spPr>
              <a:xfrm>
                <a:off x="2443097" y="436392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4" name="Oval 53"/>
              <p:cNvSpPr/>
              <p:nvPr/>
            </p:nvSpPr>
            <p:spPr>
              <a:xfrm>
                <a:off x="2438744" y="4637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5" name="Oval 54"/>
              <p:cNvSpPr/>
              <p:nvPr/>
            </p:nvSpPr>
            <p:spPr>
              <a:xfrm>
                <a:off x="2438916" y="516595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6" name="Oval 55"/>
              <p:cNvSpPr/>
              <p:nvPr/>
            </p:nvSpPr>
            <p:spPr>
              <a:xfrm>
                <a:off x="2439002" y="54404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7" name="Oval 56"/>
              <p:cNvSpPr/>
              <p:nvPr/>
            </p:nvSpPr>
            <p:spPr>
              <a:xfrm>
                <a:off x="2439088" y="571492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58" name="Oval 57"/>
              <p:cNvSpPr/>
              <p:nvPr/>
            </p:nvSpPr>
            <p:spPr>
              <a:xfrm>
                <a:off x="2438400" y="490872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
        <p:nvSpPr>
          <p:cNvPr id="5" name="Rectangle 4"/>
          <p:cNvSpPr/>
          <p:nvPr/>
        </p:nvSpPr>
        <p:spPr>
          <a:xfrm>
            <a:off x="1066800" y="4861697"/>
            <a:ext cx="1342290" cy="1277273"/>
          </a:xfrm>
          <a:prstGeom prst="rect">
            <a:avLst/>
          </a:prstGeom>
          <a:solidFill>
            <a:srgbClr val="000066"/>
          </a:solidFill>
        </p:spPr>
        <p:txBody>
          <a:bodyPr wrap="square">
            <a:spAutoFit/>
          </a:bodyPr>
          <a:lstStyle/>
          <a:p>
            <a:pPr algn="r">
              <a:spcBef>
                <a:spcPts val="0"/>
              </a:spcBef>
              <a:spcAft>
                <a:spcPts val="200"/>
              </a:spcAft>
            </a:pPr>
            <a:r>
              <a:rPr lang="en-US" sz="1800" i="1" dirty="0" err="1">
                <a:solidFill>
                  <a:srgbClr val="FF00FF"/>
                </a:solidFill>
                <a:cs typeface="Times New Roman" panose="02020603050405020304" pitchFamily="18" charset="0"/>
                <a:sym typeface="Symbol" panose="05050102010706020507" pitchFamily="18" charset="2"/>
              </a:rPr>
              <a:t>x</a:t>
            </a:r>
            <a:r>
              <a:rPr lang="en-US" altLang="en-US" sz="1800" i="1" baseline="-25000" dirty="0" err="1">
                <a:solidFill>
                  <a:srgbClr val="FF00FF"/>
                </a:solidFill>
                <a:sym typeface="Symbol" panose="05050102010706020507" pitchFamily="18" charset="2"/>
              </a:rPr>
              <a:t>d,</a:t>
            </a:r>
            <a:r>
              <a:rPr lang="en-US" altLang="en-US" sz="1800" i="1" baseline="-25000" dirty="0" err="1">
                <a:solidFill>
                  <a:srgbClr val="FF00FF"/>
                </a:solidFill>
                <a:cs typeface="Times New Roman" panose="02020603050405020304" pitchFamily="18" charset="0"/>
                <a:sym typeface="Symbol" panose="05050102010706020507" pitchFamily="18" charset="2"/>
              </a:rPr>
              <a:t>Jane</a:t>
            </a:r>
            <a:r>
              <a:rPr lang="en-US" altLang="en-US" sz="1800" i="1" baseline="-25000" dirty="0">
                <a:solidFill>
                  <a:srgbClr val="FF00FF"/>
                </a:solidFill>
                <a:sym typeface="Symbol" panose="05050102010706020507" pitchFamily="18" charset="2"/>
              </a:rPr>
              <a:t></a:t>
            </a:r>
            <a:r>
              <a:rPr lang="en-US" altLang="en-US" sz="1800" dirty="0">
                <a:sym typeface="Symbol" panose="05050102010706020507" pitchFamily="18" charset="2"/>
              </a:rPr>
              <a:t> = 0 </a:t>
            </a:r>
          </a:p>
          <a:p>
            <a:pPr algn="r">
              <a:spcBef>
                <a:spcPts val="0"/>
              </a:spcBef>
              <a:spcAft>
                <a:spcPts val="200"/>
              </a:spcAft>
            </a:pPr>
            <a:r>
              <a:rPr lang="en-US" sz="1800" i="1" dirty="0" err="1">
                <a:solidFill>
                  <a:srgbClr val="FF00FF"/>
                </a:solidFill>
                <a:cs typeface="Times New Roman" panose="02020603050405020304" pitchFamily="18" charset="0"/>
                <a:sym typeface="Symbol" panose="05050102010706020507" pitchFamily="18" charset="2"/>
              </a:rPr>
              <a:t>x</a:t>
            </a:r>
            <a:r>
              <a:rPr lang="en-US" altLang="en-US" sz="1800" i="1" baseline="-25000" dirty="0" err="1">
                <a:solidFill>
                  <a:srgbClr val="FF00FF"/>
                </a:solidFill>
                <a:sym typeface="Symbol" panose="05050102010706020507" pitchFamily="18" charset="2"/>
              </a:rPr>
              <a:t>d,</a:t>
            </a:r>
            <a:r>
              <a:rPr lang="en-US" altLang="en-US" sz="1800" i="1" baseline="-25000" dirty="0" err="1">
                <a:solidFill>
                  <a:srgbClr val="FF00FF"/>
                </a:solidFill>
                <a:cs typeface="Times New Roman" panose="02020603050405020304" pitchFamily="18" charset="0"/>
                <a:sym typeface="Symbol" panose="05050102010706020507" pitchFamily="18" charset="2"/>
              </a:rPr>
              <a:t>Steels</a:t>
            </a:r>
            <a:r>
              <a:rPr lang="en-US" altLang="en-US" sz="1800" i="1" baseline="-25000" dirty="0">
                <a:solidFill>
                  <a:srgbClr val="FF00FF"/>
                </a:solidFill>
                <a:sym typeface="Symbol" panose="05050102010706020507" pitchFamily="18" charset="2"/>
              </a:rPr>
              <a:t></a:t>
            </a:r>
            <a:r>
              <a:rPr lang="en-US" altLang="en-US" sz="1800" dirty="0">
                <a:sym typeface="Symbol" panose="05050102010706020507" pitchFamily="18" charset="2"/>
              </a:rPr>
              <a:t> = 1  </a:t>
            </a:r>
          </a:p>
          <a:p>
            <a:pPr algn="r">
              <a:spcBef>
                <a:spcPts val="0"/>
              </a:spcBef>
              <a:spcAft>
                <a:spcPts val="200"/>
              </a:spcAft>
            </a:pPr>
            <a:r>
              <a:rPr lang="en-US" sz="1800" i="1" dirty="0" err="1">
                <a:solidFill>
                  <a:srgbClr val="FF00FF"/>
                </a:solidFill>
                <a:cs typeface="Times New Roman" panose="02020603050405020304" pitchFamily="18" charset="0"/>
                <a:sym typeface="Symbol" panose="05050102010706020507" pitchFamily="18" charset="2"/>
              </a:rPr>
              <a:t>x</a:t>
            </a:r>
            <a:r>
              <a:rPr lang="en-US" altLang="en-US" sz="1800" i="1" baseline="-25000" dirty="0" err="1">
                <a:solidFill>
                  <a:srgbClr val="FF00FF"/>
                </a:solidFill>
                <a:sym typeface="Symbol" panose="05050102010706020507" pitchFamily="18" charset="2"/>
              </a:rPr>
              <a:t>d,</a:t>
            </a:r>
            <a:r>
              <a:rPr lang="en-US" altLang="en-US" sz="1800" i="1" baseline="-25000" dirty="0" err="1">
                <a:solidFill>
                  <a:srgbClr val="FF00FF"/>
                </a:solidFill>
                <a:cs typeface="Times New Roman" panose="02020603050405020304" pitchFamily="18" charset="0"/>
                <a:sym typeface="Symbol" panose="05050102010706020507" pitchFamily="18" charset="2"/>
              </a:rPr>
              <a:t>Funch</a:t>
            </a:r>
            <a:r>
              <a:rPr lang="en-US" altLang="en-US" sz="1800" i="1" baseline="-25000" dirty="0">
                <a:solidFill>
                  <a:srgbClr val="FF00FF"/>
                </a:solidFill>
                <a:sym typeface="Symbol" panose="05050102010706020507" pitchFamily="18" charset="2"/>
              </a:rPr>
              <a:t></a:t>
            </a:r>
            <a:r>
              <a:rPr lang="en-US" altLang="en-US" sz="1800" dirty="0">
                <a:sym typeface="Symbol" panose="05050102010706020507" pitchFamily="18" charset="2"/>
              </a:rPr>
              <a:t> = 0 </a:t>
            </a:r>
          </a:p>
          <a:p>
            <a:pPr algn="r">
              <a:spcBef>
                <a:spcPts val="0"/>
              </a:spcBef>
              <a:spcAft>
                <a:spcPts val="200"/>
              </a:spcAft>
            </a:pPr>
            <a:r>
              <a:rPr lang="en-US" sz="1800" i="1" dirty="0" err="1">
                <a:solidFill>
                  <a:srgbClr val="FF00FF"/>
                </a:solidFill>
                <a:cs typeface="Times New Roman" panose="02020603050405020304" pitchFamily="18" charset="0"/>
                <a:sym typeface="Symbol" panose="05050102010706020507" pitchFamily="18" charset="2"/>
              </a:rPr>
              <a:t>x</a:t>
            </a:r>
            <a:r>
              <a:rPr lang="en-US" altLang="en-US" sz="1800" i="1" baseline="-25000" dirty="0" err="1">
                <a:solidFill>
                  <a:srgbClr val="FF00FF"/>
                </a:solidFill>
                <a:sym typeface="Symbol" panose="05050102010706020507" pitchFamily="18" charset="2"/>
              </a:rPr>
              <a:t>d,</a:t>
            </a:r>
            <a:r>
              <a:rPr lang="en-US" altLang="en-US" sz="1800" i="1" baseline="-25000" dirty="0" err="1">
                <a:solidFill>
                  <a:srgbClr val="FF00FF"/>
                </a:solidFill>
                <a:cs typeface="Times New Roman" panose="02020603050405020304" pitchFamily="18" charset="0"/>
                <a:sym typeface="Symbol" panose="05050102010706020507" pitchFamily="18" charset="2"/>
              </a:rPr>
              <a:t>keel</a:t>
            </a:r>
            <a:r>
              <a:rPr lang="en-US" altLang="en-US" sz="1800" i="1" baseline="-25000" dirty="0">
                <a:solidFill>
                  <a:srgbClr val="FF00FF"/>
                </a:solidFill>
                <a:sym typeface="Symbol" panose="05050102010706020507" pitchFamily="18" charset="2"/>
              </a:rPr>
              <a:t></a:t>
            </a:r>
            <a:r>
              <a:rPr lang="en-US" altLang="en-US" sz="1800" dirty="0">
                <a:sym typeface="Symbol" panose="05050102010706020507" pitchFamily="18" charset="2"/>
              </a:rPr>
              <a:t> = 0 </a:t>
            </a:r>
            <a:endParaRPr lang="en-CA" sz="2000" dirty="0"/>
          </a:p>
        </p:txBody>
      </p:sp>
    </p:spTree>
    <p:extLst>
      <p:ext uri="{BB962C8B-B14F-4D97-AF65-F5344CB8AC3E}">
        <p14:creationId xmlns:p14="http://schemas.microsoft.com/office/powerpoint/2010/main" val="21420099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0-#ppt_w/2"/>
                                          </p:val>
                                        </p:tav>
                                        <p:tav tm="100000">
                                          <p:val>
                                            <p:strVal val="#ppt_x"/>
                                          </p:val>
                                        </p:tav>
                                      </p:tavLst>
                                    </p:anim>
                                    <p:anim calcmode="lin" valueType="num">
                                      <p:cBhvr additive="base">
                                        <p:cTn id="2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
                                            <p:txEl>
                                              <p:pRg st="3" end="3"/>
                                            </p:txEl>
                                          </p:spTgt>
                                        </p:tgtEl>
                                        <p:attrNameLst>
                                          <p:attrName>style.visibility</p:attrName>
                                        </p:attrNameLst>
                                      </p:cBhvr>
                                      <p:to>
                                        <p:strVal val="visible"/>
                                      </p:to>
                                    </p:set>
                                    <p:anim calcmode="lin" valueType="num">
                                      <p:cBhvr additive="base">
                                        <p:cTn id="27"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27</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sp>
        <p:nvSpPr>
          <p:cNvPr id="8" name="Content Placeholder 2"/>
          <p:cNvSpPr txBox="1">
            <a:spLocks/>
          </p:cNvSpPr>
          <p:nvPr/>
        </p:nvSpPr>
        <p:spPr bwMode="auto">
          <a:xfrm>
            <a:off x="0" y="762001"/>
            <a:ext cx="9448800" cy="17526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519113" lvl="2" indent="0" eaLnBrk="1" hangingPunct="1">
              <a:buNone/>
              <a:defRPr/>
            </a:pPr>
            <a:r>
              <a:rPr lang="en-US" kern="0" dirty="0">
                <a:latin typeface="Times New Roman" panose="02020603050405020304" pitchFamily="18" charset="0"/>
                <a:cs typeface="Times New Roman" panose="02020603050405020304" pitchFamily="18" charset="0"/>
              </a:rPr>
              <a:t>In 2018,</a:t>
            </a:r>
            <a:r>
              <a:rPr lang="en-US" b="1"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ea typeface="+mn-ea"/>
                <a:cs typeface="Times New Roman" panose="02020603050405020304" pitchFamily="18" charset="0"/>
              </a:rPr>
              <a:t>Google/Uber had driverless taxis pick up people.</a:t>
            </a:r>
          </a:p>
        </p:txBody>
      </p:sp>
      <p:pic>
        <p:nvPicPr>
          <p:cNvPr id="5122" name="Picture 2" descr="Related image"/>
          <p:cNvPicPr>
            <a:picLocks noChangeAspect="1" noChangeArrowheads="1"/>
          </p:cNvPicPr>
          <p:nvPr/>
        </p:nvPicPr>
        <p:blipFill rotWithShape="1">
          <a:blip r:embed="rId2">
            <a:extLst>
              <a:ext uri="{28A0092B-C50C-407E-A947-70E740481C1C}">
                <a14:useLocalDpi xmlns:a14="http://schemas.microsoft.com/office/drawing/2010/main" val="0"/>
              </a:ext>
            </a:extLst>
          </a:blip>
          <a:srcRect l="50315"/>
          <a:stretch/>
        </p:blipFill>
        <p:spPr bwMode="auto">
          <a:xfrm>
            <a:off x="2590800" y="1371600"/>
            <a:ext cx="2257425" cy="3014247"/>
          </a:xfrm>
          <a:prstGeom prst="rect">
            <a:avLst/>
          </a:prstGeom>
          <a:noFill/>
          <a:extLst>
            <a:ext uri="{909E8E84-426E-40DD-AFC4-6F175D3DCCD1}">
              <a14:hiddenFill xmlns:a14="http://schemas.microsoft.com/office/drawing/2010/main">
                <a:solidFill>
                  <a:srgbClr val="FFFFFF"/>
                </a:solidFill>
              </a14:hiddenFill>
            </a:ext>
          </a:extLst>
        </p:spPr>
      </p:pic>
      <p:sp>
        <p:nvSpPr>
          <p:cNvPr id="6" name="Content Placeholder 2"/>
          <p:cNvSpPr txBox="1">
            <a:spLocks/>
          </p:cNvSpPr>
          <p:nvPr/>
        </p:nvSpPr>
        <p:spPr bwMode="auto">
          <a:xfrm>
            <a:off x="1219200" y="4405313"/>
            <a:ext cx="3302000" cy="14620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0" indent="0" eaLnBrk="1" hangingPunct="1"/>
            <a:r>
              <a:rPr lang="en-CA" altLang="en-US" sz="2400" kern="0" dirty="0">
                <a:solidFill>
                  <a:srgbClr val="FF0000"/>
                </a:solidFill>
                <a:effectLst/>
                <a:latin typeface="Times New Roman" panose="02020603050405020304" pitchFamily="18" charset="0"/>
                <a:cs typeface="Times New Roman" panose="02020603050405020304" pitchFamily="18" charset="0"/>
              </a:rPr>
              <a:t>Stopped:</a:t>
            </a:r>
          </a:p>
          <a:p>
            <a:pPr eaLnBrk="1" hangingPunct="1">
              <a:buFontTx/>
              <a:buChar char="-"/>
            </a:pPr>
            <a:r>
              <a:rPr lang="en-CA" altLang="en-US" sz="2400" kern="0" dirty="0">
                <a:solidFill>
                  <a:srgbClr val="FF0000"/>
                </a:solidFill>
                <a:effectLst/>
                <a:latin typeface="Times New Roman" panose="02020603050405020304" pitchFamily="18" charset="0"/>
                <a:cs typeface="Times New Roman" panose="02020603050405020304" pitchFamily="18" charset="0"/>
              </a:rPr>
              <a:t>Snow</a:t>
            </a:r>
          </a:p>
          <a:p>
            <a:pPr eaLnBrk="1" hangingPunct="1">
              <a:buFontTx/>
              <a:buChar char="-"/>
            </a:pPr>
            <a:r>
              <a:rPr lang="en-CA" altLang="en-US" sz="2400" kern="0" dirty="0">
                <a:solidFill>
                  <a:srgbClr val="FF0000"/>
                </a:solidFill>
                <a:effectLst/>
                <a:latin typeface="Times New Roman" panose="02020603050405020304" pitchFamily="18" charset="0"/>
                <a:cs typeface="Times New Roman" panose="02020603050405020304" pitchFamily="18" charset="0"/>
              </a:rPr>
              <a:t>Morals</a:t>
            </a:r>
          </a:p>
          <a:p>
            <a:pPr eaLnBrk="1" hangingPunct="1">
              <a:buFontTx/>
              <a:buChar char="-"/>
            </a:pPr>
            <a:r>
              <a:rPr lang="en-CA" altLang="en-US" sz="2400" kern="0" dirty="0">
                <a:solidFill>
                  <a:srgbClr val="FF0000"/>
                </a:solidFill>
                <a:effectLst/>
                <a:latin typeface="Times New Roman" panose="02020603050405020304" pitchFamily="18" charset="0"/>
                <a:cs typeface="Times New Roman" panose="02020603050405020304" pitchFamily="18" charset="0"/>
              </a:rPr>
              <a:t>Consumer confidence</a:t>
            </a:r>
          </a:p>
          <a:p>
            <a:pPr eaLnBrk="1" hangingPunct="1">
              <a:buFontTx/>
              <a:buChar char="-"/>
            </a:pPr>
            <a:endParaRPr lang="en-CA" altLang="en-US" sz="2400" kern="0" dirty="0">
              <a:solidFill>
                <a:srgbClr val="FF0000"/>
              </a:solidFill>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413593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 calcmode="lin" valueType="num">
                                      <p:cBhvr additive="base">
                                        <p:cTn id="7"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122"/>
                                        </p:tgtEl>
                                        <p:attrNameLst>
                                          <p:attrName>style.visibility</p:attrName>
                                        </p:attrNameLst>
                                      </p:cBhvr>
                                      <p:to>
                                        <p:strVal val="visible"/>
                                      </p:to>
                                    </p:set>
                                    <p:anim calcmode="lin" valueType="num">
                                      <p:cBhvr additive="base">
                                        <p:cTn id="11" dur="500" fill="hold"/>
                                        <p:tgtEl>
                                          <p:spTgt spid="5122"/>
                                        </p:tgtEl>
                                        <p:attrNameLst>
                                          <p:attrName>ppt_x</p:attrName>
                                        </p:attrNameLst>
                                      </p:cBhvr>
                                      <p:tavLst>
                                        <p:tav tm="0">
                                          <p:val>
                                            <p:strVal val="#ppt_x"/>
                                          </p:val>
                                        </p:tav>
                                        <p:tav tm="100000">
                                          <p:val>
                                            <p:strVal val="#ppt_x"/>
                                          </p:val>
                                        </p:tav>
                                      </p:tavLst>
                                    </p:anim>
                                    <p:anim calcmode="lin" valueType="num">
                                      <p:cBhvr additive="base">
                                        <p:cTn id="12"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6">
                                            <p:txEl>
                                              <p:pRg st="0" end="0"/>
                                            </p:txEl>
                                          </p:spTgt>
                                        </p:tgtEl>
                                        <p:attrNameLst>
                                          <p:attrName>style.visibility</p:attrName>
                                        </p:attrNameLst>
                                      </p:cBhvr>
                                      <p:to>
                                        <p:strVal val="visible"/>
                                      </p:to>
                                    </p:set>
                                    <p:anim calcmode="lin" valueType="num">
                                      <p:cBhvr additive="base">
                                        <p:cTn id="17" dur="500" fill="hold"/>
                                        <p:tgtEl>
                                          <p:spTgt spid="6">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xEl>
                                              <p:pRg st="1" end="1"/>
                                            </p:txEl>
                                          </p:spTgt>
                                        </p:tgtEl>
                                        <p:attrNameLst>
                                          <p:attrName>style.visibility</p:attrName>
                                        </p:attrNameLst>
                                      </p:cBhvr>
                                      <p:to>
                                        <p:strVal val="visible"/>
                                      </p:to>
                                    </p:set>
                                    <p:anim calcmode="lin" valueType="num">
                                      <p:cBhvr additive="base">
                                        <p:cTn id="23" dur="500" fill="hold"/>
                                        <p:tgtEl>
                                          <p:spTgt spid="6">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6">
                                            <p:txEl>
                                              <p:pRg st="2" end="2"/>
                                            </p:txEl>
                                          </p:spTgt>
                                        </p:tgtEl>
                                        <p:attrNameLst>
                                          <p:attrName>style.visibility</p:attrName>
                                        </p:attrNameLst>
                                      </p:cBhvr>
                                      <p:to>
                                        <p:strVal val="visible"/>
                                      </p:to>
                                    </p:set>
                                    <p:anim calcmode="lin" valueType="num">
                                      <p:cBhvr additive="base">
                                        <p:cTn id="29" dur="500" fill="hold"/>
                                        <p:tgtEl>
                                          <p:spTgt spid="6">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6">
                                            <p:txEl>
                                              <p:pRg st="3" end="3"/>
                                            </p:txEl>
                                          </p:spTgt>
                                        </p:tgtEl>
                                        <p:attrNameLst>
                                          <p:attrName>style.visibility</p:attrName>
                                        </p:attrNameLst>
                                      </p:cBhvr>
                                      <p:to>
                                        <p:strVal val="visible"/>
                                      </p:to>
                                    </p:set>
                                    <p:anim calcmode="lin" valueType="num">
                                      <p:cBhvr additive="base">
                                        <p:cTn id="35" dur="500" fill="hold"/>
                                        <p:tgtEl>
                                          <p:spTgt spid="6">
                                            <p:txEl>
                                              <p:pRg st="3" end="3"/>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6">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9080" name="Picture 8"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9231" y="2743200"/>
            <a:ext cx="8425537" cy="3276600"/>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1620957"/>
          </a:xfrm>
          <a:prstGeom prst="rect">
            <a:avLst/>
          </a:prstGeom>
        </p:spPr>
        <p:txBody>
          <a:bodyPr wrap="square">
            <a:spAutoFit/>
          </a:bodyPr>
          <a:lstStyle/>
          <a:p>
            <a:pPr>
              <a:spcBef>
                <a:spcPts val="0"/>
              </a:spcBef>
              <a:spcAft>
                <a:spcPts val="200"/>
              </a:spcAft>
            </a:pPr>
            <a:r>
              <a:rPr lang="en-US" sz="2400" dirty="0">
                <a:solidFill>
                  <a:schemeClr val="tx2"/>
                </a:solidFill>
              </a:rPr>
              <a:t>Normalizing Data</a:t>
            </a:r>
          </a:p>
          <a:p>
            <a:pPr lvl="1">
              <a:spcBef>
                <a:spcPts val="0"/>
              </a:spcBef>
              <a:spcAft>
                <a:spcPts val="200"/>
              </a:spcAft>
            </a:pPr>
            <a:r>
              <a:rPr lang="en-US" sz="2400" dirty="0">
                <a:sym typeface="Symbol" panose="05050102010706020507" pitchFamily="18" charset="2"/>
              </a:rPr>
              <a:t>Preprocess your data to have mean zero, variance one</a:t>
            </a:r>
          </a:p>
          <a:p>
            <a:pPr lvl="1">
              <a:spcBef>
                <a:spcPts val="0"/>
              </a:spcBef>
              <a:spcAft>
                <a:spcPts val="200"/>
              </a:spcAft>
            </a:pPr>
            <a:r>
              <a:rPr lang="en-US" sz="2400" dirty="0">
                <a:sym typeface="Symbol" panose="05050102010706020507" pitchFamily="18" charset="2"/>
              </a:rPr>
              <a:t>by subtracting the mean and </a:t>
            </a:r>
            <a:br>
              <a:rPr lang="en-US" sz="2400" dirty="0">
                <a:sym typeface="Symbol" panose="05050102010706020507" pitchFamily="18" charset="2"/>
              </a:rPr>
            </a:br>
            <a:r>
              <a:rPr lang="en-US" sz="2400" dirty="0">
                <a:sym typeface="Symbol" panose="05050102010706020507" pitchFamily="18" charset="2"/>
              </a:rPr>
              <a:t>dividing by the standard deviation.</a:t>
            </a:r>
          </a:p>
        </p:txBody>
      </p:sp>
    </p:spTree>
    <p:extLst>
      <p:ext uri="{BB962C8B-B14F-4D97-AF65-F5344CB8AC3E}">
        <p14:creationId xmlns:p14="http://schemas.microsoft.com/office/powerpoint/2010/main" val="1247332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59080"/>
                                        </p:tgtEl>
                                        <p:attrNameLst>
                                          <p:attrName>style.visibility</p:attrName>
                                        </p:attrNameLst>
                                      </p:cBhvr>
                                      <p:to>
                                        <p:strVal val="visible"/>
                                      </p:to>
                                    </p:set>
                                    <p:anim calcmode="lin" valueType="num">
                                      <p:cBhvr additive="base">
                                        <p:cTn id="15" dur="500" fill="hold"/>
                                        <p:tgtEl>
                                          <p:spTgt spid="259080"/>
                                        </p:tgtEl>
                                        <p:attrNameLst>
                                          <p:attrName>ppt_x</p:attrName>
                                        </p:attrNameLst>
                                      </p:cBhvr>
                                      <p:tavLst>
                                        <p:tav tm="0">
                                          <p:val>
                                            <p:strVal val="0-#ppt_w/2"/>
                                          </p:val>
                                        </p:tav>
                                        <p:tav tm="100000">
                                          <p:val>
                                            <p:strVal val="#ppt_x"/>
                                          </p:val>
                                        </p:tav>
                                      </p:tavLst>
                                    </p:anim>
                                    <p:anim calcmode="lin" valueType="num">
                                      <p:cBhvr additive="base">
                                        <p:cTn id="16" dur="500" fill="hold"/>
                                        <p:tgtEl>
                                          <p:spTgt spid="25908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
                                            <p:txEl>
                                              <p:pRg st="2" end="2"/>
                                            </p:txEl>
                                          </p:spTgt>
                                        </p:tgtEl>
                                        <p:attrNameLst>
                                          <p:attrName>style.visibility</p:attrName>
                                        </p:attrNameLst>
                                      </p:cBhvr>
                                      <p:to>
                                        <p:strVal val="visible"/>
                                      </p:to>
                                    </p:set>
                                    <p:anim calcmode="lin" valueType="num">
                                      <p:cBhvr additive="base">
                                        <p:cTn id="21"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9" name="Rectangle 8"/>
          <p:cNvSpPr/>
          <p:nvPr/>
        </p:nvSpPr>
        <p:spPr>
          <a:xfrm>
            <a:off x="228600" y="609600"/>
            <a:ext cx="9048032" cy="1620957"/>
          </a:xfrm>
          <a:prstGeom prst="rect">
            <a:avLst/>
          </a:prstGeom>
        </p:spPr>
        <p:txBody>
          <a:bodyPr wrap="square">
            <a:spAutoFit/>
          </a:bodyPr>
          <a:lstStyle/>
          <a:p>
            <a:pPr>
              <a:spcBef>
                <a:spcPts val="0"/>
              </a:spcBef>
              <a:spcAft>
                <a:spcPts val="200"/>
              </a:spcAft>
            </a:pPr>
            <a:r>
              <a:rPr lang="en-US" sz="2400" dirty="0">
                <a:solidFill>
                  <a:schemeClr val="tx2"/>
                </a:solidFill>
              </a:rPr>
              <a:t>Normalizing Data</a:t>
            </a:r>
          </a:p>
          <a:p>
            <a:pPr lvl="1">
              <a:spcBef>
                <a:spcPts val="0"/>
              </a:spcBef>
              <a:spcAft>
                <a:spcPts val="200"/>
              </a:spcAft>
            </a:pPr>
            <a:r>
              <a:rPr lang="en-US" sz="2400" dirty="0">
                <a:sym typeface="Symbol" panose="05050102010706020507" pitchFamily="18" charset="2"/>
              </a:rPr>
              <a:t>Preprocess your data to have mean zero, variance one</a:t>
            </a:r>
          </a:p>
          <a:p>
            <a:pPr lvl="1">
              <a:spcBef>
                <a:spcPts val="0"/>
              </a:spcBef>
              <a:spcAft>
                <a:spcPts val="200"/>
              </a:spcAft>
            </a:pPr>
            <a:r>
              <a:rPr lang="en-US" sz="2400" dirty="0">
                <a:sym typeface="Symbol" panose="05050102010706020507" pitchFamily="18" charset="2"/>
              </a:rPr>
              <a:t>by subtracting the mean and </a:t>
            </a:r>
            <a:br>
              <a:rPr lang="en-US" sz="2400" dirty="0">
                <a:sym typeface="Symbol" panose="05050102010706020507" pitchFamily="18" charset="2"/>
              </a:rPr>
            </a:br>
            <a:r>
              <a:rPr lang="en-US" sz="2400" dirty="0">
                <a:sym typeface="Symbol" panose="05050102010706020507" pitchFamily="18" charset="2"/>
              </a:rPr>
              <a:t>dividing by the standard deviation.</a:t>
            </a:r>
          </a:p>
        </p:txBody>
      </p:sp>
      <p:pic>
        <p:nvPicPr>
          <p:cNvPr id="5" name="Picture 4"/>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977" y="2895600"/>
            <a:ext cx="9144000" cy="3567266"/>
          </a:xfrm>
          <a:prstGeom prst="rect">
            <a:avLst/>
          </a:prstGeom>
        </p:spPr>
      </p:pic>
    </p:spTree>
    <p:extLst>
      <p:ext uri="{BB962C8B-B14F-4D97-AF65-F5344CB8AC3E}">
        <p14:creationId xmlns:p14="http://schemas.microsoft.com/office/powerpoint/2010/main" val="39735901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12700" y="348342"/>
            <a:ext cx="94488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 [ </a:t>
            </a:r>
            <a:r>
              <a:rPr lang="en-US" sz="2400" dirty="0">
                <a:solidFill>
                  <a:srgbClr val="FF0000"/>
                </a:solidFill>
                <a:effectLst/>
                <a:latin typeface="Times New Roman" panose="02020603050405020304" pitchFamily="18" charset="0"/>
                <a:cs typeface="Times New Roman" panose="02020603050405020304" pitchFamily="18" charset="0"/>
              </a:rPr>
              <a:t>6.0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9.0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6.0</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4.0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7.0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3.0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8.0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5.0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4.0</a:t>
            </a:r>
            <a:r>
              <a:rPr lang="en-US" sz="2400" dirty="0">
                <a:effectLst/>
                <a:latin typeface="Times New Roman" panose="02020603050405020304" pitchFamily="18" charset="0"/>
                <a:cs typeface="Times New Roman" panose="02020603050405020304" pitchFamily="18" charset="0"/>
              </a:rPr>
              <a:t>] ] )</a:t>
            </a:r>
          </a:p>
          <a:p>
            <a:r>
              <a:rPr lang="en-US" sz="2400" dirty="0">
                <a:effectLst/>
                <a:latin typeface="Times New Roman" panose="02020603050405020304" pitchFamily="18" charset="0"/>
                <a:cs typeface="Times New Roman" panose="02020603050405020304" pitchFamily="18" charset="0"/>
              </a:rPr>
              <a:t>mean = </a:t>
            </a:r>
            <a:r>
              <a:rPr lang="en-US" sz="2400" dirty="0" err="1">
                <a:effectLst/>
                <a:latin typeface="Times New Roman" panose="02020603050405020304" pitchFamily="18" charset="0"/>
                <a:cs typeface="Times New Roman" panose="02020603050405020304" pitchFamily="18" charset="0"/>
              </a:rPr>
              <a:t>data.mean</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4.3</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8.0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2.7</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3.3</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data -= mean </a:t>
            </a:r>
          </a:p>
          <a:p>
            <a:r>
              <a:rPr lang="en-US" sz="2400" dirty="0">
                <a:effectLst/>
                <a:latin typeface="Times New Roman" panose="02020603050405020304" pitchFamily="18" charset="0"/>
                <a:cs typeface="Times New Roman" panose="02020603050405020304" pitchFamily="18" charset="0"/>
              </a:rPr>
              <a:t>                              [ [ </a:t>
            </a:r>
            <a:r>
              <a:rPr lang="en-US" sz="2400" dirty="0">
                <a:solidFill>
                  <a:srgbClr val="FF0000"/>
                </a:solidFill>
                <a:effectLst/>
                <a:latin typeface="Times New Roman" panose="02020603050405020304" pitchFamily="18" charset="0"/>
                <a:cs typeface="Times New Roman" panose="02020603050405020304" pitchFamily="18" charset="0"/>
              </a:rPr>
              <a:t>1.7</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a:t>
            </a:r>
            <a:r>
              <a:rPr lang="en-US" sz="2400" dirty="0">
                <a:solidFill>
                  <a:srgbClr val="00FFFF"/>
                </a:solidFill>
                <a:effectLst/>
                <a:latin typeface="Times New Roman" panose="02020603050405020304" pitchFamily="18" charset="0"/>
                <a:cs typeface="Times New Roman" panose="02020603050405020304" pitchFamily="18" charset="0"/>
              </a:rPr>
              <a:t>-1.7</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2.7</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cs typeface="Times New Roman" panose="02020603050405020304" pitchFamily="18" charset="0"/>
              </a:rPr>
              <a:t>-0.3</a:t>
            </a:r>
            <a:r>
              <a:rPr lang="en-US" sz="2400" dirty="0">
                <a:effectLst/>
                <a:latin typeface="Times New Roman" panose="02020603050405020304" pitchFamily="18" charset="0"/>
                <a:cs typeface="Times New Roman" panose="02020603050405020304" pitchFamily="18" charset="0"/>
              </a:rPr>
              <a:t>,</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a:t>
            </a:r>
            <a:r>
              <a:rPr lang="en-US" sz="2400" dirty="0">
                <a:solidFill>
                  <a:srgbClr val="00FFFF"/>
                </a:solidFill>
                <a:effectLst/>
                <a:latin typeface="Times New Roman" panose="02020603050405020304" pitchFamily="18" charset="0"/>
                <a:cs typeface="Times New Roman" panose="02020603050405020304" pitchFamily="18" charset="0"/>
              </a:rPr>
              <a:t>-0.7</a:t>
            </a:r>
            <a:r>
              <a:rPr lang="en-US" sz="2400" dirty="0">
                <a:effectLst/>
                <a:latin typeface="Times New Roman" panose="02020603050405020304" pitchFamily="18" charset="0"/>
                <a:cs typeface="Times New Roman" panose="02020603050405020304" pitchFamily="18" charset="0"/>
              </a:rPr>
              <a:t>,</a:t>
            </a:r>
            <a:r>
              <a:rPr lang="en-US" sz="2400" dirty="0">
                <a:solidFill>
                  <a:srgbClr val="FF00FF"/>
                </a:solidFill>
                <a:effectLst/>
                <a:latin typeface="Times New Roman" panose="02020603050405020304" pitchFamily="18" charset="0"/>
                <a:cs typeface="Times New Roman" panose="02020603050405020304" pitchFamily="18" charset="0"/>
              </a:rPr>
              <a:t>-3.3</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cs typeface="Times New Roman" panose="02020603050405020304" pitchFamily="18" charset="0"/>
              </a:rPr>
              <a:t>-1.3</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2.3</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0.7</a:t>
            </a:r>
            <a:r>
              <a:rPr lang="en-US" sz="2400" dirty="0">
                <a:effectLst/>
                <a:latin typeface="Times New Roman" panose="02020603050405020304" pitchFamily="18" charset="0"/>
                <a:cs typeface="Times New Roman" panose="02020603050405020304" pitchFamily="18" charset="0"/>
              </a:rPr>
              <a:t>] ] </a:t>
            </a:r>
          </a:p>
          <a:p>
            <a:r>
              <a:rPr lang="en-US" sz="2400" dirty="0">
                <a:effectLst/>
                <a:latin typeface="Times New Roman" panose="02020603050405020304" pitchFamily="18" charset="0"/>
                <a:cs typeface="Times New Roman" panose="02020603050405020304" pitchFamily="18" charset="0"/>
              </a:rPr>
              <a:t>mean = </a:t>
            </a:r>
            <a:r>
              <a:rPr lang="en-US" sz="2400" dirty="0" err="1">
                <a:effectLst/>
                <a:latin typeface="Times New Roman" panose="02020603050405020304" pitchFamily="18" charset="0"/>
                <a:cs typeface="Times New Roman" panose="02020603050405020304" pitchFamily="18" charset="0"/>
              </a:rPr>
              <a:t>data.mean</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std = </a:t>
            </a:r>
            <a:r>
              <a:rPr lang="en-US" sz="2400" dirty="0" err="1">
                <a:effectLst/>
                <a:latin typeface="Times New Roman" panose="02020603050405020304" pitchFamily="18" charset="0"/>
                <a:cs typeface="Times New Roman" panose="02020603050405020304" pitchFamily="18" charset="0"/>
              </a:rPr>
              <a:t>data.std</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data /= std</a:t>
            </a:r>
          </a:p>
          <a:p>
            <a:r>
              <a:rPr lang="en-US" sz="2400" dirty="0">
                <a:effectLst/>
                <a:latin typeface="Times New Roman" panose="02020603050405020304" pitchFamily="18" charset="0"/>
                <a:cs typeface="Times New Roman" panose="02020603050405020304" pitchFamily="18" charset="0"/>
              </a:rPr>
              <a:t>std = </a:t>
            </a:r>
            <a:r>
              <a:rPr lang="en-US" sz="2400" dirty="0" err="1">
                <a:effectLst/>
                <a:latin typeface="Times New Roman" panose="02020603050405020304" pitchFamily="18" charset="0"/>
                <a:cs typeface="Times New Roman" panose="02020603050405020304" pitchFamily="18" charset="0"/>
              </a:rPr>
              <a:t>data.std</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p>
        </p:txBody>
      </p:sp>
      <p:sp>
        <p:nvSpPr>
          <p:cNvPr id="10" name="Rectangle 9">
            <a:extLst>
              <a:ext uri="{FF2B5EF4-FFF2-40B4-BE49-F238E27FC236}">
                <a16:creationId xmlns:a16="http://schemas.microsoft.com/office/drawing/2014/main" id="{B2B79BF5-BFE0-4D4C-A403-A4D504908928}"/>
              </a:ext>
            </a:extLst>
          </p:cNvPr>
          <p:cNvSpPr/>
          <p:nvPr/>
        </p:nvSpPr>
        <p:spPr>
          <a:xfrm>
            <a:off x="5769429" y="2544429"/>
            <a:ext cx="2754280" cy="461665"/>
          </a:xfrm>
          <a:prstGeom prst="rect">
            <a:avLst/>
          </a:prstGeom>
        </p:spPr>
        <p:txBody>
          <a:bodyPr wrap="none">
            <a:spAutoFit/>
          </a:bodyPr>
          <a:lstStyle/>
          <a:p>
            <a:r>
              <a:rPr lang="en-US" sz="2400" dirty="0">
                <a:solidFill>
                  <a:schemeClr val="accent6">
                    <a:lumMod val="75000"/>
                  </a:schemeClr>
                </a:solidFill>
                <a:cs typeface="Times New Roman" panose="02020603050405020304" pitchFamily="18" charset="0"/>
              </a:rPr>
              <a:t>ie data = data - mean</a:t>
            </a:r>
            <a:endParaRPr lang="en-US" sz="2400" dirty="0">
              <a:solidFill>
                <a:schemeClr val="accent6">
                  <a:lumMod val="75000"/>
                </a:schemeClr>
              </a:solidFill>
            </a:endParaRPr>
          </a:p>
        </p:txBody>
      </p:sp>
      <p:sp>
        <p:nvSpPr>
          <p:cNvPr id="2" name="Rectangle 1">
            <a:extLst>
              <a:ext uri="{FF2B5EF4-FFF2-40B4-BE49-F238E27FC236}">
                <a16:creationId xmlns:a16="http://schemas.microsoft.com/office/drawing/2014/main" id="{77B4F2B4-F724-4514-87CF-22B2569FB4CB}"/>
              </a:ext>
            </a:extLst>
          </p:cNvPr>
          <p:cNvSpPr/>
          <p:nvPr/>
        </p:nvSpPr>
        <p:spPr>
          <a:xfrm>
            <a:off x="5802086" y="5885750"/>
            <a:ext cx="4572000" cy="954107"/>
          </a:xfrm>
          <a:prstGeom prst="rect">
            <a:avLst/>
          </a:prstGeom>
        </p:spPr>
        <p:txBody>
          <a:bodyPr>
            <a:spAutoFit/>
          </a:bodyPr>
          <a:lstStyle/>
          <a:p>
            <a:r>
              <a:rPr lang="en-US" dirty="0" err="1">
                <a:cs typeface="Times New Roman" panose="02020603050405020304" pitchFamily="18" charset="0"/>
              </a:rPr>
              <a:t>test_data</a:t>
            </a:r>
            <a:r>
              <a:rPr lang="en-US" dirty="0">
                <a:cs typeface="Times New Roman" panose="02020603050405020304" pitchFamily="18" charset="0"/>
              </a:rPr>
              <a:t> -= mean</a:t>
            </a:r>
          </a:p>
          <a:p>
            <a:r>
              <a:rPr lang="en-US" dirty="0" err="1">
                <a:cs typeface="Times New Roman" panose="02020603050405020304" pitchFamily="18" charset="0"/>
              </a:rPr>
              <a:t>test_data</a:t>
            </a:r>
            <a:r>
              <a:rPr lang="en-US" dirty="0">
                <a:cs typeface="Times New Roman" panose="02020603050405020304" pitchFamily="18" charset="0"/>
              </a:rPr>
              <a:t> /= std </a:t>
            </a:r>
          </a:p>
        </p:txBody>
      </p:sp>
      <p:sp>
        <p:nvSpPr>
          <p:cNvPr id="6" name="Rectangle 63">
            <a:extLst>
              <a:ext uri="{FF2B5EF4-FFF2-40B4-BE49-F238E27FC236}">
                <a16:creationId xmlns:a16="http://schemas.microsoft.com/office/drawing/2014/main" id="{F3937A84-02BE-422A-9AA7-77F065D985A6}"/>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Tree>
    <p:extLst>
      <p:ext uri="{BB962C8B-B14F-4D97-AF65-F5344CB8AC3E}">
        <p14:creationId xmlns:p14="http://schemas.microsoft.com/office/powerpoint/2010/main" val="31930398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
                                            <p:txEl>
                                              <p:pRg st="5" end="5"/>
                                            </p:txEl>
                                          </p:spTgt>
                                        </p:tgtEl>
                                        <p:attrNameLst>
                                          <p:attrName>style.visibility</p:attrName>
                                        </p:attrNameLst>
                                      </p:cBhvr>
                                      <p:to>
                                        <p:strVal val="visible"/>
                                      </p:to>
                                    </p:set>
                                    <p:anim calcmode="lin" valueType="num">
                                      <p:cBhvr additive="base">
                                        <p:cTn id="3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
                                            <p:txEl>
                                              <p:pRg st="6" end="6"/>
                                            </p:txEl>
                                          </p:spTgt>
                                        </p:tgtEl>
                                        <p:attrNameLst>
                                          <p:attrName>style.visibility</p:attrName>
                                        </p:attrNameLst>
                                      </p:cBhvr>
                                      <p:to>
                                        <p:strVal val="visible"/>
                                      </p:to>
                                    </p:set>
                                    <p:anim calcmode="lin" valueType="num">
                                      <p:cBhvr additive="base">
                                        <p:cTn id="4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
                                            <p:txEl>
                                              <p:pRg st="8" end="8"/>
                                            </p:txEl>
                                          </p:spTgt>
                                        </p:tgtEl>
                                        <p:attrNameLst>
                                          <p:attrName>style.visibility</p:attrName>
                                        </p:attrNameLst>
                                      </p:cBhvr>
                                      <p:to>
                                        <p:strVal val="visible"/>
                                      </p:to>
                                    </p:set>
                                    <p:anim calcmode="lin" valueType="num">
                                      <p:cBhvr additive="base">
                                        <p:cTn id="5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xEl>
                                              <p:pRg st="9" end="9"/>
                                            </p:txEl>
                                          </p:spTgt>
                                        </p:tgtEl>
                                        <p:attrNameLst>
                                          <p:attrName>style.visibility</p:attrName>
                                        </p:attrNameLst>
                                      </p:cBhvr>
                                      <p:to>
                                        <p:strVal val="visible"/>
                                      </p:to>
                                    </p:set>
                                    <p:anim calcmode="lin" valueType="num">
                                      <p:cBhvr additive="base">
                                        <p:cTn id="5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
                                            <p:txEl>
                                              <p:pRg st="10" end="10"/>
                                            </p:txEl>
                                          </p:spTgt>
                                        </p:tgtEl>
                                        <p:attrNameLst>
                                          <p:attrName>style.visibility</p:attrName>
                                        </p:attrNameLst>
                                      </p:cBhvr>
                                      <p:to>
                                        <p:strVal val="visible"/>
                                      </p:to>
                                    </p:set>
                                    <p:anim calcmode="lin" valueType="num">
                                      <p:cBhvr additive="base">
                                        <p:cTn id="65"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
                                            <p:txEl>
                                              <p:pRg st="11" end="11"/>
                                            </p:txEl>
                                          </p:spTgt>
                                        </p:tgtEl>
                                        <p:attrNameLst>
                                          <p:attrName>style.visibility</p:attrName>
                                        </p:attrNameLst>
                                      </p:cBhvr>
                                      <p:to>
                                        <p:strVal val="visible"/>
                                      </p:to>
                                    </p:set>
                                    <p:anim calcmode="lin" valueType="num">
                                      <p:cBhvr additive="base">
                                        <p:cTn id="71"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
                                            <p:txEl>
                                              <p:pRg st="12" end="12"/>
                                            </p:txEl>
                                          </p:spTgt>
                                        </p:tgtEl>
                                        <p:attrNameLst>
                                          <p:attrName>style.visibility</p:attrName>
                                        </p:attrNameLst>
                                      </p:cBhvr>
                                      <p:to>
                                        <p:strVal val="visible"/>
                                      </p:to>
                                    </p:set>
                                    <p:anim calcmode="lin" valueType="num">
                                      <p:cBhvr additive="base">
                                        <p:cTn id="77"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
                                            <p:txEl>
                                              <p:pRg st="13" end="13"/>
                                            </p:txEl>
                                          </p:spTgt>
                                        </p:tgtEl>
                                        <p:attrNameLst>
                                          <p:attrName>style.visibility</p:attrName>
                                        </p:attrNameLst>
                                      </p:cBhvr>
                                      <p:to>
                                        <p:strVal val="visible"/>
                                      </p:to>
                                    </p:set>
                                    <p:anim calcmode="lin" valueType="num">
                                      <p:cBhvr additive="base">
                                        <p:cTn id="83"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
                                            <p:txEl>
                                              <p:pRg st="14" end="14"/>
                                            </p:txEl>
                                          </p:spTgt>
                                        </p:tgtEl>
                                        <p:attrNameLst>
                                          <p:attrName>style.visibility</p:attrName>
                                        </p:attrNameLst>
                                      </p:cBhvr>
                                      <p:to>
                                        <p:strVal val="visible"/>
                                      </p:to>
                                    </p:set>
                                    <p:anim calcmode="lin" valueType="num">
                                      <p:cBhvr additive="base">
                                        <p:cTn id="89" dur="500" fill="hold"/>
                                        <p:tgtEl>
                                          <p:spTgt spid="3">
                                            <p:txEl>
                                              <p:pRg st="14" end="14"/>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
                                        </p:tgtEl>
                                        <p:attrNameLst>
                                          <p:attrName>style.visibility</p:attrName>
                                        </p:attrNameLst>
                                      </p:cBhvr>
                                      <p:to>
                                        <p:strVal val="visible"/>
                                      </p:to>
                                    </p:set>
                                    <p:anim calcmode="lin" valueType="num">
                                      <p:cBhvr additive="base">
                                        <p:cTn id="95" dur="500" fill="hold"/>
                                        <p:tgtEl>
                                          <p:spTgt spid="2"/>
                                        </p:tgtEl>
                                        <p:attrNameLst>
                                          <p:attrName>ppt_x</p:attrName>
                                        </p:attrNameLst>
                                      </p:cBhvr>
                                      <p:tavLst>
                                        <p:tav tm="0">
                                          <p:val>
                                            <p:strVal val="#ppt_x"/>
                                          </p:val>
                                        </p:tav>
                                        <p:tav tm="100000">
                                          <p:val>
                                            <p:strVal val="#ppt_x"/>
                                          </p:val>
                                        </p:tav>
                                      </p:tavLst>
                                    </p:anim>
                                    <p:anim calcmode="lin" valueType="num">
                                      <p:cBhvr additive="base">
                                        <p:cTn id="9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0" grpId="0"/>
      <p:bldP spid="2" grpId="0"/>
    </p:bld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mc:AlternateContent xmlns:mc="http://schemas.openxmlformats.org/markup-compatibility/2006" xmlns:a14="http://schemas.microsoft.com/office/drawing/2010/main">
        <mc:Choice Requires="a14">
          <p:sp>
            <p:nvSpPr>
              <p:cNvPr id="5" name="Rectangle 4"/>
              <p:cNvSpPr/>
              <p:nvPr/>
            </p:nvSpPr>
            <p:spPr>
              <a:xfrm>
                <a:off x="228600" y="609600"/>
                <a:ext cx="9048032" cy="4608121"/>
              </a:xfrm>
              <a:prstGeom prst="rect">
                <a:avLst/>
              </a:prstGeom>
            </p:spPr>
            <p:txBody>
              <a:bodyPr wrap="square">
                <a:spAutoFit/>
              </a:bodyPr>
              <a:lstStyle/>
              <a:p>
                <a:pPr>
                  <a:spcBef>
                    <a:spcPts val="0"/>
                  </a:spcBef>
                  <a:spcAft>
                    <a:spcPts val="200"/>
                  </a:spcAft>
                </a:pPr>
                <a:r>
                  <a:rPr lang="en-US" sz="2400" dirty="0">
                    <a:solidFill>
                      <a:schemeClr val="tx2"/>
                    </a:solidFill>
                  </a:rPr>
                  <a:t>Normalizing Data</a:t>
                </a:r>
              </a:p>
              <a:p>
                <a:pPr lvl="1">
                  <a:spcBef>
                    <a:spcPts val="0"/>
                  </a:spcBef>
                  <a:spcAft>
                    <a:spcPts val="200"/>
                  </a:spcAft>
                </a:pPr>
                <a:r>
                  <a:rPr lang="en-US" sz="2400" dirty="0">
                    <a:sym typeface="Symbol" panose="05050102010706020507" pitchFamily="18" charset="2"/>
                  </a:rPr>
                  <a:t>Preprocess your data to have mean zero, variance one.</a:t>
                </a:r>
              </a:p>
              <a:p>
                <a:pPr lvl="1">
                  <a:spcBef>
                    <a:spcPts val="0"/>
                  </a:spcBef>
                  <a:spcAft>
                    <a:spcPts val="200"/>
                  </a:spcAft>
                </a:pPr>
                <a:r>
                  <a:rPr lang="en-US" sz="2400" dirty="0">
                    <a:sym typeface="Symbol" panose="05050102010706020507" pitchFamily="18" charset="2"/>
                  </a:rPr>
                  <a:t>Eg </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 2, 3, 1, 6 }</a:t>
                </a:r>
              </a:p>
              <a:p>
                <a:pPr lvl="1">
                  <a:spcBef>
                    <a:spcPts val="0"/>
                  </a:spcBef>
                  <a:spcAft>
                    <a:spcPts val="200"/>
                  </a:spcAft>
                </a:pPr>
                <a:r>
                  <a:rPr lang="en-US" sz="2400" dirty="0">
                    <a:sym typeface="Symbol" panose="05050102010706020507" pitchFamily="18" charset="2"/>
                  </a:rPr>
                  <a:t>Mean(</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a:t>
                </a:r>
                <a:r>
                  <a:rPr lang="en-US" sz="2400" dirty="0" err="1">
                    <a:sym typeface="Symbol" panose="05050102010706020507" pitchFamily="18" charset="2"/>
                  </a:rPr>
                  <a:t>Avg</a:t>
                </a:r>
                <a:r>
                  <a:rPr lang="en-US" sz="2400" dirty="0">
                    <a:sym typeface="Symbol" panose="05050102010706020507" pitchFamily="18" charset="2"/>
                  </a:rPr>
                  <a:t>(</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a:t>
                </a:r>
                <a:r>
                  <a:rPr lang="en-US" sz="2400" dirty="0" err="1">
                    <a:sym typeface="Symbol" panose="05050102010706020507" pitchFamily="18" charset="2"/>
                  </a:rPr>
                  <a:t>Exp</a:t>
                </a:r>
                <a:r>
                  <a:rPr lang="en-US" sz="2400" dirty="0">
                    <a:sym typeface="Symbol" panose="05050102010706020507" pitchFamily="18" charset="2"/>
                  </a:rPr>
                  <a:t>(</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a:t>
                </a:r>
                <a14:m>
                  <m:oMath xmlns:m="http://schemas.openxmlformats.org/officeDocument/2006/math">
                    <m:acc>
                      <m:accPr>
                        <m:chr m:val="̅"/>
                        <m:ctrlPr>
                          <a:rPr lang="en-CA" sz="2400" b="0" i="1" smtClean="0">
                            <a:latin typeface="Cambria Math" panose="02040503050406030204" pitchFamily="18" charset="0"/>
                            <a:sym typeface="Symbol" panose="05050102010706020507" pitchFamily="18" charset="2"/>
                          </a:rPr>
                        </m:ctrlPr>
                      </m:accPr>
                      <m:e>
                        <m:sSub>
                          <m:sSubPr>
                            <m:ctrlPr>
                              <a:rPr lang="en-CA" sz="2400" b="0" i="1" smtClean="0">
                                <a:latin typeface="Cambria Math" panose="02040503050406030204" pitchFamily="18" charset="0"/>
                                <a:sym typeface="Symbol" panose="05050102010706020507" pitchFamily="18" charset="2"/>
                              </a:rPr>
                            </m:ctrlPr>
                          </m:sSubPr>
                          <m:e>
                            <m:r>
                              <a:rPr lang="en-CA" sz="2400" b="0" i="1" smtClean="0">
                                <a:latin typeface="Cambria Math" panose="02040503050406030204" pitchFamily="18" charset="0"/>
                                <a:sym typeface="Symbol" panose="05050102010706020507" pitchFamily="18" charset="2"/>
                              </a:rPr>
                              <m:t>𝑥</m:t>
                            </m:r>
                          </m:e>
                          <m:sub>
                            <m:r>
                              <a:rPr lang="en-CA" sz="2400" b="0" i="1" smtClean="0">
                                <a:latin typeface="Cambria Math" panose="02040503050406030204" pitchFamily="18" charset="0"/>
                                <a:sym typeface="Symbol" panose="05050102010706020507" pitchFamily="18" charset="2"/>
                              </a:rPr>
                              <m:t>1</m:t>
                            </m:r>
                          </m:sub>
                        </m:sSub>
                      </m:e>
                    </m:acc>
                    <m:r>
                      <a:rPr lang="en-CA" sz="2400" b="0" i="1" smtClean="0">
                        <a:latin typeface="Cambria Math" panose="02040503050406030204" pitchFamily="18" charset="0"/>
                        <a:sym typeface="Symbol" panose="05050102010706020507" pitchFamily="18" charset="2"/>
                      </a:rPr>
                      <m:t>=</m:t>
                    </m:r>
                    <m:f>
                      <m:fPr>
                        <m:ctrlPr>
                          <a:rPr lang="en-CA" sz="2400" b="0" i="1" smtClean="0">
                            <a:latin typeface="Cambria Math" panose="02040503050406030204" pitchFamily="18" charset="0"/>
                            <a:sym typeface="Symbol" panose="05050102010706020507" pitchFamily="18" charset="2"/>
                          </a:rPr>
                        </m:ctrlPr>
                      </m:fPr>
                      <m:num>
                        <m:r>
                          <a:rPr lang="en-CA" sz="2400" b="0" i="1" smtClean="0">
                            <a:latin typeface="Cambria Math" panose="02040503050406030204" pitchFamily="18" charset="0"/>
                            <a:sym typeface="Symbol" panose="05050102010706020507" pitchFamily="18" charset="2"/>
                          </a:rPr>
                          <m:t>2+3+1+</m:t>
                        </m:r>
                        <m:r>
                          <a:rPr lang="en-US" sz="2400" b="0" i="1" smtClean="0">
                            <a:latin typeface="Cambria Math" panose="02040503050406030204" pitchFamily="18" charset="0"/>
                            <a:sym typeface="Symbol" panose="05050102010706020507" pitchFamily="18" charset="2"/>
                          </a:rPr>
                          <m:t>6</m:t>
                        </m:r>
                      </m:num>
                      <m:den>
                        <m:r>
                          <a:rPr lang="en-CA" sz="2400" b="0" i="1" smtClean="0">
                            <a:latin typeface="Cambria Math" panose="02040503050406030204" pitchFamily="18" charset="0"/>
                            <a:sym typeface="Symbol" panose="05050102010706020507" pitchFamily="18" charset="2"/>
                          </a:rPr>
                          <m:t>4</m:t>
                        </m:r>
                      </m:den>
                    </m:f>
                    <m:r>
                      <a:rPr lang="en-CA" sz="2400" b="0" i="1" smtClean="0">
                        <a:latin typeface="Cambria Math" panose="02040503050406030204" pitchFamily="18" charset="0"/>
                        <a:sym typeface="Symbol" panose="05050102010706020507" pitchFamily="18" charset="2"/>
                      </a:rPr>
                      <m:t>=3</m:t>
                    </m:r>
                  </m:oMath>
                </a14:m>
                <a:endParaRPr lang="en-US" sz="2400" dirty="0">
                  <a:sym typeface="Symbol" panose="05050102010706020507" pitchFamily="18" charset="2"/>
                </a:endParaRPr>
              </a:p>
              <a:p>
                <a:pPr lvl="1">
                  <a:spcBef>
                    <a:spcPts val="0"/>
                  </a:spcBef>
                  <a:spcAft>
                    <a:spcPts val="200"/>
                  </a:spcAft>
                </a:pPr>
                <a:r>
                  <a:rPr lang="en-US" sz="2400" dirty="0">
                    <a:sym typeface="Symbol" panose="05050102010706020507" pitchFamily="18" charset="2"/>
                  </a:rPr>
                  <a:t>Variance(</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a:t>
                </a:r>
                <a:r>
                  <a:rPr lang="en-US" sz="2400" dirty="0" err="1">
                    <a:sym typeface="Symbol" panose="05050102010706020507" pitchFamily="18" charset="2"/>
                  </a:rPr>
                  <a:t>Exp</a:t>
                </a:r>
                <a:r>
                  <a:rPr lang="en-US" sz="2400" dirty="0">
                    <a:sym typeface="Symbol" panose="05050102010706020507" pitchFamily="18" charset="2"/>
                  </a:rPr>
                  <a:t>( (deviation from mean)</a:t>
                </a:r>
                <a:r>
                  <a:rPr lang="en-US" sz="2400" baseline="30000" dirty="0">
                    <a:sym typeface="Symbol" panose="05050102010706020507" pitchFamily="18" charset="2"/>
                  </a:rPr>
                  <a:t>2</a:t>
                </a:r>
                <a:r>
                  <a:rPr lang="en-US" sz="2400" dirty="0">
                    <a:sym typeface="Symbol" panose="05050102010706020507" pitchFamily="18" charset="2"/>
                  </a:rPr>
                  <a:t> ) </a:t>
                </a:r>
              </a:p>
              <a:p>
                <a:pPr lvl="1">
                  <a:spcBef>
                    <a:spcPts val="0"/>
                  </a:spcBef>
                  <a:spcAft>
                    <a:spcPts val="200"/>
                  </a:spcAft>
                </a:pPr>
                <a:r>
                  <a:rPr lang="en-US" sz="2400" dirty="0">
                    <a:sym typeface="Symbol" panose="05050102010706020507" pitchFamily="18" charset="2"/>
                  </a:rPr>
                  <a:t>    = </a:t>
                </a:r>
                <a14:m>
                  <m:oMath xmlns:m="http://schemas.openxmlformats.org/officeDocument/2006/math">
                    <m:f>
                      <m:fPr>
                        <m:ctrlPr>
                          <a:rPr lang="en-US" sz="2400" i="1" smtClean="0">
                            <a:latin typeface="Cambria Math" panose="02040503050406030204" pitchFamily="18" charset="0"/>
                            <a:sym typeface="Symbol" panose="05050102010706020507" pitchFamily="18" charset="2"/>
                          </a:rPr>
                        </m:ctrlPr>
                      </m:fPr>
                      <m:num>
                        <m:sSup>
                          <m:sSupPr>
                            <m:ctrlPr>
                              <a:rPr lang="en-US" sz="2400" i="1" smtClean="0">
                                <a:latin typeface="Cambria Math" panose="02040503050406030204" pitchFamily="18" charset="0"/>
                                <a:sym typeface="Symbol" panose="05050102010706020507" pitchFamily="18" charset="2"/>
                              </a:rPr>
                            </m:ctrlPr>
                          </m:sSupPr>
                          <m:e>
                            <m:r>
                              <a:rPr lang="en-CA" sz="2400" b="0" i="1" smtClean="0">
                                <a:latin typeface="Cambria Math" panose="02040503050406030204" pitchFamily="18" charset="0"/>
                                <a:sym typeface="Symbol" panose="05050102010706020507" pitchFamily="18" charset="2"/>
                              </a:rPr>
                              <m:t>(2−3)</m:t>
                            </m:r>
                          </m:e>
                          <m:sup>
                            <m:r>
                              <a:rPr lang="en-CA" sz="2400" b="0" i="1" smtClean="0">
                                <a:latin typeface="Cambria Math" panose="02040503050406030204" pitchFamily="18" charset="0"/>
                                <a:sym typeface="Symbol" panose="05050102010706020507" pitchFamily="18" charset="2"/>
                              </a:rPr>
                              <m:t>2</m:t>
                            </m:r>
                          </m:sup>
                        </m:sSup>
                        <m:r>
                          <a:rPr lang="en-CA" sz="2400" b="0" i="1"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r>
                              <a:rPr lang="en-CA" sz="2400" b="0" i="1" smtClean="0">
                                <a:latin typeface="Cambria Math" panose="02040503050406030204" pitchFamily="18" charset="0"/>
                                <a:sym typeface="Symbol" panose="05050102010706020507" pitchFamily="18" charset="2"/>
                              </a:rPr>
                              <m:t>(3−3)</m:t>
                            </m:r>
                          </m:e>
                          <m:sup>
                            <m:r>
                              <a:rPr lang="en-CA" sz="2400" b="0" i="1" smtClean="0">
                                <a:latin typeface="Cambria Math" panose="02040503050406030204" pitchFamily="18" charset="0"/>
                                <a:sym typeface="Symbol" panose="05050102010706020507" pitchFamily="18" charset="2"/>
                              </a:rPr>
                              <m:t>2</m:t>
                            </m:r>
                          </m:sup>
                        </m:sSup>
                        <m:r>
                          <a:rPr lang="en-CA" sz="2400" b="0" i="1"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r>
                              <a:rPr lang="en-CA" sz="2400" b="0" i="1" smtClean="0">
                                <a:latin typeface="Cambria Math" panose="02040503050406030204" pitchFamily="18" charset="0"/>
                                <a:sym typeface="Symbol" panose="05050102010706020507" pitchFamily="18" charset="2"/>
                              </a:rPr>
                              <m:t>(1−3)</m:t>
                            </m:r>
                          </m:e>
                          <m:sup>
                            <m:r>
                              <a:rPr lang="en-CA" sz="2400" b="0" i="1" smtClean="0">
                                <a:latin typeface="Cambria Math" panose="02040503050406030204" pitchFamily="18" charset="0"/>
                                <a:sym typeface="Symbol" panose="05050102010706020507" pitchFamily="18" charset="2"/>
                              </a:rPr>
                              <m:t>2</m:t>
                            </m:r>
                          </m:sup>
                        </m:sSup>
                        <m:r>
                          <a:rPr lang="en-CA" sz="2400" b="0" i="1"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r>
                              <a:rPr lang="en-CA" sz="2400" b="0" i="1" smtClean="0">
                                <a:latin typeface="Cambria Math" panose="02040503050406030204" pitchFamily="18" charset="0"/>
                                <a:sym typeface="Symbol" panose="05050102010706020507" pitchFamily="18" charset="2"/>
                              </a:rPr>
                              <m:t>(</m:t>
                            </m:r>
                            <m:r>
                              <a:rPr lang="en-US" sz="2400" b="0" i="1" smtClean="0">
                                <a:latin typeface="Cambria Math" panose="02040503050406030204" pitchFamily="18" charset="0"/>
                                <a:sym typeface="Symbol" panose="05050102010706020507" pitchFamily="18" charset="2"/>
                              </a:rPr>
                              <m:t>6</m:t>
                            </m:r>
                            <m:r>
                              <a:rPr lang="en-CA" sz="2400" b="0" i="1" smtClean="0">
                                <a:latin typeface="Cambria Math" panose="02040503050406030204" pitchFamily="18" charset="0"/>
                                <a:sym typeface="Symbol" panose="05050102010706020507" pitchFamily="18" charset="2"/>
                              </a:rPr>
                              <m:t>−3)</m:t>
                            </m:r>
                          </m:e>
                          <m:sup>
                            <m:r>
                              <a:rPr lang="en-CA" sz="2400" b="0" i="1" smtClean="0">
                                <a:latin typeface="Cambria Math" panose="02040503050406030204" pitchFamily="18" charset="0"/>
                                <a:sym typeface="Symbol" panose="05050102010706020507" pitchFamily="18" charset="2"/>
                              </a:rPr>
                              <m:t>2</m:t>
                            </m:r>
                          </m:sup>
                        </m:sSup>
                      </m:num>
                      <m:den>
                        <m:r>
                          <a:rPr lang="en-CA" sz="2400" b="0" i="1" smtClean="0">
                            <a:latin typeface="Cambria Math" panose="02040503050406030204" pitchFamily="18" charset="0"/>
                            <a:sym typeface="Symbol" panose="05050102010706020507" pitchFamily="18" charset="2"/>
                          </a:rPr>
                          <m:t>4</m:t>
                        </m:r>
                      </m:den>
                    </m:f>
                  </m:oMath>
                </a14:m>
                <a:endParaRPr lang="en-CA" sz="2400" dirty="0">
                  <a:sym typeface="Symbol" panose="05050102010706020507" pitchFamily="18" charset="2"/>
                </a:endParaRPr>
              </a:p>
              <a:p>
                <a:pPr lvl="1">
                  <a:spcBef>
                    <a:spcPts val="0"/>
                  </a:spcBef>
                  <a:spcAft>
                    <a:spcPts val="200"/>
                  </a:spcAft>
                </a:pPr>
                <a:r>
                  <a:rPr lang="en-US" sz="2400" dirty="0">
                    <a:sym typeface="Symbol" panose="05050102010706020507" pitchFamily="18" charset="2"/>
                  </a:rPr>
                  <a:t>    =  </a:t>
                </a:r>
                <a14:m>
                  <m:oMath xmlns:m="http://schemas.openxmlformats.org/officeDocument/2006/math">
                    <m:f>
                      <m:fPr>
                        <m:ctrlPr>
                          <a:rPr lang="en-US" sz="2400" i="1">
                            <a:latin typeface="Cambria Math" panose="02040503050406030204" pitchFamily="18" charset="0"/>
                            <a:sym typeface="Symbol" panose="05050102010706020507" pitchFamily="18" charset="2"/>
                          </a:rPr>
                        </m:ctrlPr>
                      </m:fPr>
                      <m:num>
                        <m:sSup>
                          <m:sSupPr>
                            <m:ctrlPr>
                              <a:rPr lang="en-US" sz="2400" i="1">
                                <a:latin typeface="Cambria Math" panose="02040503050406030204" pitchFamily="18" charset="0"/>
                                <a:sym typeface="Symbol" panose="05050102010706020507" pitchFamily="18" charset="2"/>
                              </a:rPr>
                            </m:ctrlPr>
                          </m:sSupPr>
                          <m:e>
                            <m:r>
                              <a:rPr lang="en-CA" sz="2400" i="1">
                                <a:latin typeface="Cambria Math" panose="02040503050406030204" pitchFamily="18" charset="0"/>
                                <a:sym typeface="Symbol" panose="05050102010706020507" pitchFamily="18" charset="2"/>
                              </a:rPr>
                              <m:t>(−</m:t>
                            </m:r>
                            <m:r>
                              <a:rPr lang="en-CA" sz="2400" b="0" i="1" smtClean="0">
                                <a:latin typeface="Cambria Math" panose="02040503050406030204" pitchFamily="18" charset="0"/>
                                <a:sym typeface="Symbol" panose="05050102010706020507" pitchFamily="18" charset="2"/>
                              </a:rPr>
                              <m:t>1</m:t>
                            </m:r>
                            <m:r>
                              <a:rPr lang="en-CA" sz="2400" i="1">
                                <a:latin typeface="Cambria Math" panose="02040503050406030204" pitchFamily="18" charset="0"/>
                                <a:sym typeface="Symbol" panose="05050102010706020507" pitchFamily="18" charset="2"/>
                              </a:rPr>
                              <m:t>)</m:t>
                            </m:r>
                          </m:e>
                          <m:sup>
                            <m:r>
                              <a:rPr lang="en-CA" sz="2400" i="1">
                                <a:latin typeface="Cambria Math" panose="02040503050406030204" pitchFamily="18" charset="0"/>
                                <a:sym typeface="Symbol" panose="05050102010706020507" pitchFamily="18" charset="2"/>
                              </a:rPr>
                              <m:t>2</m:t>
                            </m:r>
                          </m:sup>
                        </m:sSup>
                        <m:r>
                          <a:rPr lang="en-CA" sz="2400" i="1">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1">
                                <a:latin typeface="Cambria Math" panose="02040503050406030204" pitchFamily="18" charset="0"/>
                                <a:sym typeface="Symbol" panose="05050102010706020507" pitchFamily="18" charset="2"/>
                              </a:rPr>
                              <m:t>(</m:t>
                            </m:r>
                            <m:r>
                              <a:rPr lang="en-CA" sz="2400" b="0" i="1" smtClean="0">
                                <a:latin typeface="Cambria Math" panose="02040503050406030204" pitchFamily="18" charset="0"/>
                                <a:sym typeface="Symbol" panose="05050102010706020507" pitchFamily="18" charset="2"/>
                              </a:rPr>
                              <m:t>0</m:t>
                            </m:r>
                            <m:r>
                              <a:rPr lang="en-CA" sz="2400" i="1">
                                <a:latin typeface="Cambria Math" panose="02040503050406030204" pitchFamily="18" charset="0"/>
                                <a:sym typeface="Symbol" panose="05050102010706020507" pitchFamily="18" charset="2"/>
                              </a:rPr>
                              <m:t>)</m:t>
                            </m:r>
                          </m:e>
                          <m:sup>
                            <m:r>
                              <a:rPr lang="en-CA" sz="2400" i="1">
                                <a:latin typeface="Cambria Math" panose="02040503050406030204" pitchFamily="18" charset="0"/>
                                <a:sym typeface="Symbol" panose="05050102010706020507" pitchFamily="18" charset="2"/>
                              </a:rPr>
                              <m:t>2</m:t>
                            </m:r>
                          </m:sup>
                        </m:sSup>
                        <m:r>
                          <a:rPr lang="en-CA" sz="2400" i="1">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1">
                                <a:latin typeface="Cambria Math" panose="02040503050406030204" pitchFamily="18" charset="0"/>
                                <a:sym typeface="Symbol" panose="05050102010706020507" pitchFamily="18" charset="2"/>
                              </a:rPr>
                              <m:t>(−</m:t>
                            </m:r>
                            <m:r>
                              <a:rPr lang="en-CA" sz="2400" b="0" i="1" smtClean="0">
                                <a:latin typeface="Cambria Math" panose="02040503050406030204" pitchFamily="18" charset="0"/>
                                <a:sym typeface="Symbol" panose="05050102010706020507" pitchFamily="18" charset="2"/>
                              </a:rPr>
                              <m:t>2</m:t>
                            </m:r>
                            <m:r>
                              <a:rPr lang="en-CA" sz="2400" i="1">
                                <a:latin typeface="Cambria Math" panose="02040503050406030204" pitchFamily="18" charset="0"/>
                                <a:sym typeface="Symbol" panose="05050102010706020507" pitchFamily="18" charset="2"/>
                              </a:rPr>
                              <m:t>)</m:t>
                            </m:r>
                          </m:e>
                          <m:sup>
                            <m:r>
                              <a:rPr lang="en-CA" sz="2400" i="1">
                                <a:latin typeface="Cambria Math" panose="02040503050406030204" pitchFamily="18" charset="0"/>
                                <a:sym typeface="Symbol" panose="05050102010706020507" pitchFamily="18" charset="2"/>
                              </a:rPr>
                              <m:t>2</m:t>
                            </m:r>
                          </m:sup>
                        </m:sSup>
                        <m:r>
                          <a:rPr lang="en-CA" sz="2400" i="1">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1">
                                <a:latin typeface="Cambria Math" panose="02040503050406030204" pitchFamily="18" charset="0"/>
                                <a:sym typeface="Symbol" panose="05050102010706020507" pitchFamily="18" charset="2"/>
                              </a:rPr>
                              <m:t>(</m:t>
                            </m:r>
                            <m:r>
                              <a:rPr lang="en-US" sz="2400" b="0" i="1" smtClean="0">
                                <a:latin typeface="Cambria Math" panose="02040503050406030204" pitchFamily="18" charset="0"/>
                                <a:sym typeface="Symbol" panose="05050102010706020507" pitchFamily="18" charset="2"/>
                              </a:rPr>
                              <m:t>3</m:t>
                            </m:r>
                            <m:r>
                              <a:rPr lang="en-CA" sz="2400" i="1">
                                <a:latin typeface="Cambria Math" panose="02040503050406030204" pitchFamily="18" charset="0"/>
                                <a:sym typeface="Symbol" panose="05050102010706020507" pitchFamily="18" charset="2"/>
                              </a:rPr>
                              <m:t>)</m:t>
                            </m:r>
                          </m:e>
                          <m:sup>
                            <m:r>
                              <a:rPr lang="en-CA" sz="2400" i="1">
                                <a:latin typeface="Cambria Math" panose="02040503050406030204" pitchFamily="18" charset="0"/>
                                <a:sym typeface="Symbol" panose="05050102010706020507" pitchFamily="18" charset="2"/>
                              </a:rPr>
                              <m:t>2</m:t>
                            </m:r>
                          </m:sup>
                        </m:sSup>
                      </m:num>
                      <m:den>
                        <m:r>
                          <a:rPr lang="en-CA" sz="2400" i="1">
                            <a:latin typeface="Cambria Math" panose="02040503050406030204" pitchFamily="18" charset="0"/>
                            <a:sym typeface="Symbol" panose="05050102010706020507" pitchFamily="18" charset="2"/>
                          </a:rPr>
                          <m:t>4</m:t>
                        </m:r>
                      </m:den>
                    </m:f>
                  </m:oMath>
                </a14:m>
                <a:r>
                  <a:rPr lang="en-US" sz="2400" dirty="0">
                    <a:sym typeface="Symbol" panose="05050102010706020507" pitchFamily="18" charset="2"/>
                  </a:rPr>
                  <a:t>  =  </a:t>
                </a:r>
                <a14:m>
                  <m:oMath xmlns:m="http://schemas.openxmlformats.org/officeDocument/2006/math">
                    <m:f>
                      <m:fPr>
                        <m:ctrlPr>
                          <a:rPr lang="en-US" sz="2400" i="1" smtClean="0">
                            <a:latin typeface="Cambria Math" panose="02040503050406030204" pitchFamily="18" charset="0"/>
                            <a:sym typeface="Symbol" panose="05050102010706020507" pitchFamily="18" charset="2"/>
                          </a:rPr>
                        </m:ctrlPr>
                      </m:fPr>
                      <m:num>
                        <m:r>
                          <a:rPr lang="en-CA" sz="2400" b="0" i="1" smtClean="0">
                            <a:latin typeface="Cambria Math" panose="02040503050406030204" pitchFamily="18" charset="0"/>
                            <a:sym typeface="Symbol" panose="05050102010706020507" pitchFamily="18" charset="2"/>
                          </a:rPr>
                          <m:t>1+0+4+</m:t>
                        </m:r>
                        <m:r>
                          <a:rPr lang="en-US" sz="2400" b="0" i="1" smtClean="0">
                            <a:latin typeface="Cambria Math" panose="02040503050406030204" pitchFamily="18" charset="0"/>
                            <a:sym typeface="Symbol" panose="05050102010706020507" pitchFamily="18" charset="2"/>
                          </a:rPr>
                          <m:t>9</m:t>
                        </m:r>
                      </m:num>
                      <m:den>
                        <m:r>
                          <a:rPr lang="en-CA" sz="2400" b="0" i="1" smtClean="0">
                            <a:latin typeface="Cambria Math" panose="02040503050406030204" pitchFamily="18" charset="0"/>
                            <a:sym typeface="Symbol" panose="05050102010706020507" pitchFamily="18" charset="2"/>
                          </a:rPr>
                          <m:t>4</m:t>
                        </m:r>
                      </m:den>
                    </m:f>
                  </m:oMath>
                </a14:m>
                <a:r>
                  <a:rPr lang="en-US" sz="2400" dirty="0">
                    <a:sym typeface="Symbol" panose="05050102010706020507" pitchFamily="18" charset="2"/>
                  </a:rPr>
                  <a:t>  =  </a:t>
                </a:r>
                <a14:m>
                  <m:oMath xmlns:m="http://schemas.openxmlformats.org/officeDocument/2006/math">
                    <m:f>
                      <m:fPr>
                        <m:ctrlPr>
                          <a:rPr lang="en-US" sz="2400" i="1" smtClean="0">
                            <a:latin typeface="Cambria Math" panose="02040503050406030204" pitchFamily="18" charset="0"/>
                            <a:sym typeface="Symbol" panose="05050102010706020507" pitchFamily="18" charset="2"/>
                          </a:rPr>
                        </m:ctrlPr>
                      </m:fPr>
                      <m:num>
                        <m:r>
                          <a:rPr lang="en-US" sz="2400" b="0" i="1" smtClean="0">
                            <a:latin typeface="Cambria Math" panose="02040503050406030204" pitchFamily="18" charset="0"/>
                            <a:sym typeface="Symbol" panose="05050102010706020507" pitchFamily="18" charset="2"/>
                          </a:rPr>
                          <m:t>14</m:t>
                        </m:r>
                      </m:num>
                      <m:den>
                        <m:r>
                          <a:rPr lang="en-CA" sz="2400" b="0" i="1" smtClean="0">
                            <a:latin typeface="Cambria Math" panose="02040503050406030204" pitchFamily="18" charset="0"/>
                            <a:sym typeface="Symbol" panose="05050102010706020507" pitchFamily="18" charset="2"/>
                          </a:rPr>
                          <m:t>4</m:t>
                        </m:r>
                      </m:den>
                    </m:f>
                  </m:oMath>
                </a14:m>
                <a:r>
                  <a:rPr lang="en-US" sz="2400" dirty="0">
                    <a:sym typeface="Symbol" panose="05050102010706020507" pitchFamily="18" charset="2"/>
                  </a:rPr>
                  <a:t>  =  3.5</a:t>
                </a:r>
              </a:p>
              <a:p>
                <a:pPr lvl="1">
                  <a:spcBef>
                    <a:spcPts val="0"/>
                  </a:spcBef>
                  <a:spcAft>
                    <a:spcPts val="200"/>
                  </a:spcAft>
                </a:pPr>
                <a:r>
                  <a:rPr lang="en-US" sz="2400" dirty="0" err="1">
                    <a:sym typeface="Symbol" panose="05050102010706020507" pitchFamily="18" charset="2"/>
                  </a:rPr>
                  <a:t>StandDev</a:t>
                </a:r>
                <a:r>
                  <a:rPr lang="en-US" sz="2400" dirty="0">
                    <a:sym typeface="Symbol" panose="05050102010706020507" pitchFamily="18" charset="2"/>
                  </a:rPr>
                  <a:t>(</a:t>
                </a:r>
                <a:r>
                  <a:rPr lang="en-US" sz="2400" i="1" dirty="0">
                    <a:sym typeface="Symbol" panose="05050102010706020507" pitchFamily="18" charset="2"/>
                  </a:rPr>
                  <a:t>x</a:t>
                </a:r>
                <a:r>
                  <a:rPr lang="en-US" sz="2400" i="1" baseline="-25000" dirty="0">
                    <a:sym typeface="Symbol" panose="05050102010706020507" pitchFamily="18" charset="2"/>
                  </a:rPr>
                  <a:t>1</a:t>
                </a:r>
                <a:r>
                  <a:rPr lang="en-US" sz="2400" dirty="0">
                    <a:sym typeface="Symbol" panose="05050102010706020507" pitchFamily="18" charset="2"/>
                  </a:rPr>
                  <a:t>)  = </a:t>
                </a:r>
                <a14:m>
                  <m:oMath xmlns:m="http://schemas.openxmlformats.org/officeDocument/2006/math">
                    <m:rad>
                      <m:radPr>
                        <m:degHide m:val="on"/>
                        <m:ctrlPr>
                          <a:rPr lang="en-US" sz="2400" i="1" smtClean="0">
                            <a:latin typeface="Cambria Math" panose="02040503050406030204" pitchFamily="18" charset="0"/>
                            <a:sym typeface="Symbol" panose="05050102010706020507" pitchFamily="18" charset="2"/>
                          </a:rPr>
                        </m:ctrlPr>
                      </m:radPr>
                      <m:deg/>
                      <m:e>
                        <m:r>
                          <a:rPr lang="en-CA" sz="2400" b="0" i="1" smtClean="0">
                            <a:latin typeface="Cambria Math" panose="02040503050406030204" pitchFamily="18" charset="0"/>
                            <a:sym typeface="Symbol" panose="05050102010706020507" pitchFamily="18" charset="2"/>
                          </a:rPr>
                          <m:t>𝑉𝑎𝑟</m:t>
                        </m:r>
                        <m:r>
                          <a:rPr lang="en-CA" sz="2400" b="0" i="1" smtClean="0">
                            <a:latin typeface="Cambria Math" panose="02040503050406030204" pitchFamily="18" charset="0"/>
                            <a:sym typeface="Symbol" panose="05050102010706020507" pitchFamily="18" charset="2"/>
                          </a:rPr>
                          <m:t>(</m:t>
                        </m:r>
                        <m:r>
                          <m:rPr>
                            <m:nor/>
                          </m:rPr>
                          <a:rPr lang="en-US" sz="2400" i="1" dirty="0">
                            <a:sym typeface="Symbol" panose="05050102010706020507" pitchFamily="18" charset="2"/>
                          </a:rPr>
                          <m:t>x</m:t>
                        </m:r>
                        <m:r>
                          <m:rPr>
                            <m:nor/>
                          </m:rPr>
                          <a:rPr lang="en-US" sz="2400" i="1" baseline="-25000" dirty="0">
                            <a:sym typeface="Symbol" panose="05050102010706020507" pitchFamily="18" charset="2"/>
                          </a:rPr>
                          <m:t>1</m:t>
                        </m:r>
                        <m:r>
                          <a:rPr lang="en-CA" sz="2400" b="0" i="1" smtClean="0">
                            <a:latin typeface="Cambria Math" panose="02040503050406030204" pitchFamily="18" charset="0"/>
                            <a:sym typeface="Symbol" panose="05050102010706020507" pitchFamily="18" charset="2"/>
                          </a:rPr>
                          <m:t>)</m:t>
                        </m:r>
                      </m:e>
                    </m:rad>
                  </m:oMath>
                </a14:m>
                <a:r>
                  <a:rPr lang="en-US" sz="2400" dirty="0">
                    <a:sym typeface="Symbol" panose="05050102010706020507" pitchFamily="18" charset="2"/>
                  </a:rPr>
                  <a:t>  =  </a:t>
                </a:r>
                <a14:m>
                  <m:oMath xmlns:m="http://schemas.openxmlformats.org/officeDocument/2006/math">
                    <m:rad>
                      <m:radPr>
                        <m:degHide m:val="on"/>
                        <m:ctrlPr>
                          <a:rPr lang="en-US" sz="2400" i="1" smtClean="0">
                            <a:latin typeface="Cambria Math" panose="02040503050406030204" pitchFamily="18" charset="0"/>
                            <a:sym typeface="Symbol" panose="05050102010706020507" pitchFamily="18" charset="2"/>
                          </a:rPr>
                        </m:ctrlPr>
                      </m:radPr>
                      <m:deg/>
                      <m:e>
                        <m:r>
                          <a:rPr lang="en-US" sz="2400" b="0" i="1" smtClean="0">
                            <a:latin typeface="Cambria Math" panose="02040503050406030204" pitchFamily="18" charset="0"/>
                            <a:sym typeface="Symbol" panose="05050102010706020507" pitchFamily="18" charset="2"/>
                          </a:rPr>
                          <m:t>3</m:t>
                        </m:r>
                        <m:r>
                          <a:rPr lang="en-CA" sz="2400" b="0" i="1" smtClean="0">
                            <a:latin typeface="Cambria Math" panose="02040503050406030204" pitchFamily="18" charset="0"/>
                            <a:sym typeface="Symbol" panose="05050102010706020507" pitchFamily="18" charset="2"/>
                          </a:rPr>
                          <m:t>.5</m:t>
                        </m:r>
                      </m:e>
                    </m:rad>
                  </m:oMath>
                </a14:m>
                <a:r>
                  <a:rPr lang="en-US" sz="2400" dirty="0">
                    <a:sym typeface="Symbol" panose="05050102010706020507" pitchFamily="18" charset="2"/>
                  </a:rPr>
                  <a:t>  = </a:t>
                </a:r>
                <a:r>
                  <a:rPr lang="en-US" sz="2400" dirty="0"/>
                  <a:t>1.87</a:t>
                </a:r>
                <a:endParaRPr lang="en-US" sz="2400" dirty="0">
                  <a:sym typeface="Symbol" panose="05050102010706020507" pitchFamily="18" charset="2"/>
                </a:endParaRPr>
              </a:p>
              <a:p>
                <a:pPr lvl="1">
                  <a:spcBef>
                    <a:spcPts val="0"/>
                  </a:spcBef>
                  <a:spcAft>
                    <a:spcPts val="200"/>
                  </a:spcAft>
                </a:pPr>
                <a14:m>
                  <m:oMath xmlns:m="http://schemas.openxmlformats.org/officeDocument/2006/math">
                    <m:sSub>
                      <m:sSubPr>
                        <m:ctrlPr>
                          <a:rPr lang="en-US" sz="2400" i="1" smtClean="0">
                            <a:latin typeface="Cambria Math" panose="02040503050406030204" pitchFamily="18" charset="0"/>
                            <a:sym typeface="Symbol" panose="05050102010706020507" pitchFamily="18" charset="2"/>
                          </a:rPr>
                        </m:ctrlPr>
                      </m:sSubPr>
                      <m:e>
                        <m:acc>
                          <m:accPr>
                            <m:chr m:val="̃"/>
                            <m:ctrlPr>
                              <a:rPr lang="en-US" sz="2400" i="1">
                                <a:latin typeface="Cambria Math" panose="02040503050406030204" pitchFamily="18" charset="0"/>
                                <a:sym typeface="Symbol" panose="05050102010706020507" pitchFamily="18" charset="2"/>
                              </a:rPr>
                            </m:ctrlPr>
                          </m:accPr>
                          <m:e>
                            <m:r>
                              <a:rPr lang="en-CA" sz="2400" i="1">
                                <a:latin typeface="Cambria Math" panose="02040503050406030204" pitchFamily="18" charset="0"/>
                                <a:sym typeface="Symbol" panose="05050102010706020507" pitchFamily="18" charset="2"/>
                              </a:rPr>
                              <m:t>𝑥</m:t>
                            </m:r>
                          </m:e>
                        </m:acc>
                      </m:e>
                      <m:sub>
                        <m:r>
                          <a:rPr lang="en-CA" sz="2400" i="1">
                            <a:latin typeface="Cambria Math" panose="02040503050406030204" pitchFamily="18" charset="0"/>
                            <a:sym typeface="Symbol" panose="05050102010706020507" pitchFamily="18" charset="2"/>
                          </a:rPr>
                          <m:t>1</m:t>
                        </m:r>
                      </m:sub>
                    </m:sSub>
                  </m:oMath>
                </a14:m>
                <a:r>
                  <a:rPr lang="en-US" sz="2400" i="1" dirty="0">
                    <a:sym typeface="Symbol" panose="05050102010706020507" pitchFamily="18" charset="2"/>
                  </a:rPr>
                  <a:t>  =  </a:t>
                </a:r>
                <a14:m>
                  <m:oMath xmlns:m="http://schemas.openxmlformats.org/officeDocument/2006/math">
                    <m:f>
                      <m:fPr>
                        <m:ctrlPr>
                          <a:rPr lang="en-US" sz="2400" i="1">
                            <a:latin typeface="Cambria Math" panose="02040503050406030204" pitchFamily="18" charset="0"/>
                            <a:sym typeface="Symbol" panose="05050102010706020507" pitchFamily="18" charset="2"/>
                          </a:rPr>
                        </m:ctrlPr>
                      </m:fPr>
                      <m:num>
                        <m:sSub>
                          <m:sSubPr>
                            <m:ctrlPr>
                              <a:rPr lang="en-US" sz="2400" i="1">
                                <a:latin typeface="Cambria Math" panose="02040503050406030204" pitchFamily="18" charset="0"/>
                                <a:sym typeface="Symbol" panose="05050102010706020507" pitchFamily="18" charset="2"/>
                              </a:rPr>
                            </m:ctrlPr>
                          </m:sSubPr>
                          <m:e>
                            <m:r>
                              <a:rPr lang="en-CA" sz="2400" i="1">
                                <a:latin typeface="Cambria Math" panose="02040503050406030204" pitchFamily="18" charset="0"/>
                                <a:sym typeface="Symbol" panose="05050102010706020507" pitchFamily="18" charset="2"/>
                              </a:rPr>
                              <m:t>𝑥</m:t>
                            </m:r>
                          </m:e>
                          <m:sub>
                            <m:r>
                              <a:rPr lang="en-CA" sz="2400" i="1">
                                <a:latin typeface="Cambria Math" panose="02040503050406030204" pitchFamily="18" charset="0"/>
                                <a:sym typeface="Symbol" panose="05050102010706020507" pitchFamily="18" charset="2"/>
                              </a:rPr>
                              <m:t>1</m:t>
                            </m:r>
                          </m:sub>
                        </m:sSub>
                        <m:r>
                          <a:rPr lang="en-CA" sz="2400" i="1">
                            <a:latin typeface="Cambria Math" panose="02040503050406030204" pitchFamily="18" charset="0"/>
                            <a:sym typeface="Symbol" panose="05050102010706020507" pitchFamily="18" charset="2"/>
                          </a:rPr>
                          <m:t>−</m:t>
                        </m:r>
                        <m:r>
                          <a:rPr lang="en-CA" sz="2400" b="0" i="1" smtClean="0">
                            <a:latin typeface="Cambria Math" panose="02040503050406030204" pitchFamily="18" charset="0"/>
                            <a:sym typeface="Symbol" panose="05050102010706020507" pitchFamily="18" charset="2"/>
                          </a:rPr>
                          <m:t>𝑀𝑒𝑎𝑛</m:t>
                        </m:r>
                      </m:num>
                      <m:den>
                        <m:r>
                          <a:rPr lang="en-CA" sz="2400" b="0" i="1" smtClean="0">
                            <a:latin typeface="Cambria Math" panose="02040503050406030204" pitchFamily="18" charset="0"/>
                            <a:sym typeface="Symbol" panose="05050102010706020507" pitchFamily="18" charset="2"/>
                          </a:rPr>
                          <m:t>𝑆𝐷</m:t>
                        </m:r>
                      </m:den>
                    </m:f>
                  </m:oMath>
                </a14:m>
                <a:r>
                  <a:rPr lang="en-US" sz="2400" i="1" dirty="0">
                    <a:sym typeface="Symbol" panose="05050102010706020507" pitchFamily="18" charset="2"/>
                  </a:rPr>
                  <a:t>   =  </a:t>
                </a:r>
                <a14:m>
                  <m:oMath xmlns:m="http://schemas.openxmlformats.org/officeDocument/2006/math">
                    <m:f>
                      <m:fPr>
                        <m:ctrlPr>
                          <a:rPr lang="en-US" sz="2400" i="1" smtClean="0">
                            <a:latin typeface="Cambria Math" panose="02040503050406030204" pitchFamily="18" charset="0"/>
                            <a:sym typeface="Symbol" panose="05050102010706020507" pitchFamily="18" charset="2"/>
                          </a:rPr>
                        </m:ctrlPr>
                      </m:fPr>
                      <m:num>
                        <m:sSub>
                          <m:sSubPr>
                            <m:ctrlPr>
                              <a:rPr lang="en-US" sz="2400" i="1" smtClean="0">
                                <a:latin typeface="Cambria Math" panose="02040503050406030204" pitchFamily="18" charset="0"/>
                                <a:sym typeface="Symbol" panose="05050102010706020507" pitchFamily="18" charset="2"/>
                              </a:rPr>
                            </m:ctrlPr>
                          </m:sSubPr>
                          <m:e>
                            <m:r>
                              <a:rPr lang="en-CA" sz="2400" b="0" i="1" smtClean="0">
                                <a:latin typeface="Cambria Math" panose="02040503050406030204" pitchFamily="18" charset="0"/>
                                <a:sym typeface="Symbol" panose="05050102010706020507" pitchFamily="18" charset="2"/>
                              </a:rPr>
                              <m:t>𝑥</m:t>
                            </m:r>
                          </m:e>
                          <m:sub>
                            <m:r>
                              <a:rPr lang="en-CA" sz="2400" b="0" i="1" smtClean="0">
                                <a:latin typeface="Cambria Math" panose="02040503050406030204" pitchFamily="18" charset="0"/>
                                <a:sym typeface="Symbol" panose="05050102010706020507" pitchFamily="18" charset="2"/>
                              </a:rPr>
                              <m:t>1</m:t>
                            </m:r>
                          </m:sub>
                        </m:sSub>
                        <m:r>
                          <a:rPr lang="en-CA" sz="2400" b="0" i="1" smtClean="0">
                            <a:latin typeface="Cambria Math" panose="02040503050406030204" pitchFamily="18" charset="0"/>
                            <a:sym typeface="Symbol" panose="05050102010706020507" pitchFamily="18" charset="2"/>
                          </a:rPr>
                          <m:t>−3</m:t>
                        </m:r>
                      </m:num>
                      <m:den>
                        <m:r>
                          <a:rPr lang="en-CA" sz="2400" b="0" i="1" smtClean="0">
                            <a:latin typeface="Cambria Math" panose="02040503050406030204" pitchFamily="18" charset="0"/>
                            <a:sym typeface="Symbol" panose="05050102010706020507" pitchFamily="18" charset="2"/>
                          </a:rPr>
                          <m:t>1.87</m:t>
                        </m:r>
                      </m:den>
                    </m:f>
                  </m:oMath>
                </a14:m>
                <a:r>
                  <a:rPr lang="en-US" sz="2400" dirty="0">
                    <a:sym typeface="Symbol" panose="05050102010706020507" pitchFamily="18" charset="2"/>
                  </a:rPr>
                  <a:t> = </a:t>
                </a:r>
                <a14:m>
                  <m:oMath xmlns:m="http://schemas.openxmlformats.org/officeDocument/2006/math">
                    <m:d>
                      <m:dPr>
                        <m:begChr m:val="{"/>
                        <m:endChr m:val="}"/>
                        <m:ctrlPr>
                          <a:rPr lang="en-US" sz="2400" i="1" smtClean="0">
                            <a:latin typeface="Cambria Math" panose="02040503050406030204" pitchFamily="18" charset="0"/>
                            <a:sym typeface="Symbol" panose="05050102010706020507" pitchFamily="18" charset="2"/>
                          </a:rPr>
                        </m:ctrlPr>
                      </m:dPr>
                      <m:e>
                        <m:f>
                          <m:fPr>
                            <m:ctrlPr>
                              <a:rPr lang="en-US" sz="2400" i="1" smtClean="0">
                                <a:latin typeface="Cambria Math" panose="02040503050406030204" pitchFamily="18" charset="0"/>
                                <a:sym typeface="Symbol" panose="05050102010706020507" pitchFamily="18" charset="2"/>
                              </a:rPr>
                            </m:ctrlPr>
                          </m:fPr>
                          <m:num>
                            <m:r>
                              <a:rPr lang="en-CA" sz="2400" b="0" i="1" smtClean="0">
                                <a:latin typeface="Cambria Math" panose="02040503050406030204" pitchFamily="18" charset="0"/>
                                <a:sym typeface="Symbol" panose="05050102010706020507" pitchFamily="18" charset="2"/>
                              </a:rPr>
                              <m:t>−1</m:t>
                            </m:r>
                          </m:num>
                          <m:den>
                            <m:r>
                              <a:rPr lang="en-CA" sz="2400" b="0" i="1" smtClean="0">
                                <a:latin typeface="Cambria Math" panose="02040503050406030204" pitchFamily="18" charset="0"/>
                                <a:sym typeface="Symbol" panose="05050102010706020507" pitchFamily="18" charset="2"/>
                              </a:rPr>
                              <m:t>1.87</m:t>
                            </m:r>
                          </m:den>
                        </m:f>
                        <m:r>
                          <a:rPr lang="en-CA" sz="2400" b="0" i="1" smtClean="0">
                            <a:latin typeface="Cambria Math" panose="02040503050406030204" pitchFamily="18" charset="0"/>
                            <a:sym typeface="Symbol" panose="05050102010706020507" pitchFamily="18" charset="2"/>
                          </a:rPr>
                          <m:t>,</m:t>
                        </m:r>
                        <m:f>
                          <m:fPr>
                            <m:ctrlPr>
                              <a:rPr lang="en-CA" sz="2400" b="0" i="1" smtClean="0">
                                <a:latin typeface="Cambria Math" panose="02040503050406030204" pitchFamily="18" charset="0"/>
                                <a:sym typeface="Symbol" panose="05050102010706020507" pitchFamily="18" charset="2"/>
                              </a:rPr>
                            </m:ctrlPr>
                          </m:fPr>
                          <m:num>
                            <m:r>
                              <a:rPr lang="en-CA" sz="2400" b="0" i="1" smtClean="0">
                                <a:latin typeface="Cambria Math" panose="02040503050406030204" pitchFamily="18" charset="0"/>
                                <a:sym typeface="Symbol" panose="05050102010706020507" pitchFamily="18" charset="2"/>
                              </a:rPr>
                              <m:t>0</m:t>
                            </m:r>
                          </m:num>
                          <m:den>
                            <m:r>
                              <a:rPr lang="en-CA" sz="2400" i="1" smtClean="0">
                                <a:latin typeface="Cambria Math" panose="02040503050406030204" pitchFamily="18" charset="0"/>
                                <a:sym typeface="Symbol" panose="05050102010706020507" pitchFamily="18" charset="2"/>
                              </a:rPr>
                              <m:t>1.87</m:t>
                            </m:r>
                          </m:den>
                        </m:f>
                        <m:r>
                          <a:rPr lang="en-CA" sz="2400" b="0" i="1" smtClean="0">
                            <a:latin typeface="Cambria Math" panose="02040503050406030204" pitchFamily="18" charset="0"/>
                            <a:sym typeface="Symbol" panose="05050102010706020507" pitchFamily="18" charset="2"/>
                          </a:rPr>
                          <m:t>,</m:t>
                        </m:r>
                        <m:f>
                          <m:fPr>
                            <m:ctrlPr>
                              <a:rPr lang="en-CA" sz="2400" b="0" i="1" smtClean="0">
                                <a:latin typeface="Cambria Math" panose="02040503050406030204" pitchFamily="18" charset="0"/>
                                <a:sym typeface="Symbol" panose="05050102010706020507" pitchFamily="18" charset="2"/>
                              </a:rPr>
                            </m:ctrlPr>
                          </m:fPr>
                          <m:num>
                            <m:r>
                              <a:rPr lang="en-CA" sz="2400" b="0" i="1" smtClean="0">
                                <a:latin typeface="Cambria Math" panose="02040503050406030204" pitchFamily="18" charset="0"/>
                                <a:sym typeface="Symbol" panose="05050102010706020507" pitchFamily="18" charset="2"/>
                              </a:rPr>
                              <m:t>−2</m:t>
                            </m:r>
                          </m:num>
                          <m:den>
                            <m:r>
                              <a:rPr lang="en-CA" sz="2400" i="1" smtClean="0">
                                <a:latin typeface="Cambria Math" panose="02040503050406030204" pitchFamily="18" charset="0"/>
                                <a:sym typeface="Symbol" panose="05050102010706020507" pitchFamily="18" charset="2"/>
                              </a:rPr>
                              <m:t>1.87</m:t>
                            </m:r>
                          </m:den>
                        </m:f>
                        <m:r>
                          <a:rPr lang="en-CA" sz="2400" b="0" i="1" smtClean="0">
                            <a:latin typeface="Cambria Math" panose="02040503050406030204" pitchFamily="18" charset="0"/>
                            <a:sym typeface="Symbol" panose="05050102010706020507" pitchFamily="18" charset="2"/>
                          </a:rPr>
                          <m:t>,</m:t>
                        </m:r>
                        <m:f>
                          <m:fPr>
                            <m:ctrlPr>
                              <a:rPr lang="en-CA" sz="2400" b="0" i="1" smtClean="0">
                                <a:latin typeface="Cambria Math" panose="02040503050406030204" pitchFamily="18" charset="0"/>
                                <a:sym typeface="Symbol" panose="05050102010706020507" pitchFamily="18" charset="2"/>
                              </a:rPr>
                            </m:ctrlPr>
                          </m:fPr>
                          <m:num>
                            <m:r>
                              <a:rPr lang="en-US" sz="2400" b="0" i="1" smtClean="0">
                                <a:latin typeface="Cambria Math" panose="02040503050406030204" pitchFamily="18" charset="0"/>
                                <a:sym typeface="Symbol" panose="05050102010706020507" pitchFamily="18" charset="2"/>
                              </a:rPr>
                              <m:t>3</m:t>
                            </m:r>
                          </m:num>
                          <m:den>
                            <m:r>
                              <a:rPr lang="en-CA" sz="2400" i="1" smtClean="0">
                                <a:latin typeface="Cambria Math" panose="02040503050406030204" pitchFamily="18" charset="0"/>
                                <a:sym typeface="Symbol" panose="05050102010706020507" pitchFamily="18" charset="2"/>
                              </a:rPr>
                              <m:t>1.87</m:t>
                            </m:r>
                          </m:den>
                        </m:f>
                      </m:e>
                    </m:d>
                  </m:oMath>
                </a14:m>
                <a:endParaRPr lang="en-US" sz="2400" dirty="0">
                  <a:sym typeface="Symbol" panose="05050102010706020507" pitchFamily="18" charset="2"/>
                </a:endParaRPr>
              </a:p>
            </p:txBody>
          </p:sp>
        </mc:Choice>
        <mc:Fallback xmlns="">
          <p:sp>
            <p:nvSpPr>
              <p:cNvPr id="5" name="Rectangle 4"/>
              <p:cNvSpPr>
                <a:spLocks noRot="1" noChangeAspect="1" noMove="1" noResize="1" noEditPoints="1" noAdjustHandles="1" noChangeArrowheads="1" noChangeShapeType="1" noTextEdit="1"/>
              </p:cNvSpPr>
              <p:nvPr/>
            </p:nvSpPr>
            <p:spPr>
              <a:xfrm>
                <a:off x="228600" y="609600"/>
                <a:ext cx="9048032" cy="4608121"/>
              </a:xfrm>
              <a:prstGeom prst="rect">
                <a:avLst/>
              </a:prstGeom>
              <a:blipFill>
                <a:blip r:embed="rId2"/>
                <a:stretch>
                  <a:fillRect l="-1078" t="-1058"/>
                </a:stretch>
              </a:blipFill>
            </p:spPr>
            <p:txBody>
              <a:bodyPr/>
              <a:lstStyle/>
              <a:p>
                <a:r>
                  <a:rPr lang="en-US">
                    <a:noFill/>
                  </a:rPr>
                  <a:t> </a:t>
                </a:r>
              </a:p>
            </p:txBody>
          </p:sp>
        </mc:Fallback>
      </mc:AlternateContent>
    </p:spTree>
    <p:extLst>
      <p:ext uri="{BB962C8B-B14F-4D97-AF65-F5344CB8AC3E}">
        <p14:creationId xmlns:p14="http://schemas.microsoft.com/office/powerpoint/2010/main" val="2441829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 calcmode="lin" valueType="num">
                                      <p:cBhvr additive="base">
                                        <p:cTn id="13"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anim calcmode="lin" valueType="num">
                                      <p:cBhvr additive="base">
                                        <p:cTn id="25"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 calcmode="lin" valueType="num">
                                      <p:cBhvr additive="base">
                                        <p:cTn id="31"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
                                            <p:txEl>
                                              <p:pRg st="7" end="7"/>
                                            </p:txEl>
                                          </p:spTgt>
                                        </p:tgtEl>
                                        <p:attrNameLst>
                                          <p:attrName>style.visibility</p:attrName>
                                        </p:attrNameLst>
                                      </p:cBhvr>
                                      <p:to>
                                        <p:strVal val="visible"/>
                                      </p:to>
                                    </p:set>
                                    <p:anim calcmode="lin" valueType="num">
                                      <p:cBhvr additive="base">
                                        <p:cTn id="37"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
                                            <p:txEl>
                                              <p:pRg st="8" end="8"/>
                                            </p:txEl>
                                          </p:spTgt>
                                        </p:tgtEl>
                                        <p:attrNameLst>
                                          <p:attrName>style.visibility</p:attrName>
                                        </p:attrNameLst>
                                      </p:cBhvr>
                                      <p:to>
                                        <p:strVal val="visible"/>
                                      </p:to>
                                    </p:set>
                                    <p:anim calcmode="lin" valueType="num">
                                      <p:cBhvr additive="base">
                                        <p:cTn id="43" dur="500" fill="hold"/>
                                        <p:tgtEl>
                                          <p:spTgt spid="5">
                                            <p:txEl>
                                              <p:pRg st="8" end="8"/>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mc:AlternateContent xmlns:mc="http://schemas.openxmlformats.org/markup-compatibility/2006" xmlns:a14="http://schemas.microsoft.com/office/drawing/2010/main">
        <mc:Choice Requires="a14">
          <p:sp>
            <p:nvSpPr>
              <p:cNvPr id="5" name="Rectangle 4"/>
              <p:cNvSpPr/>
              <p:nvPr/>
            </p:nvSpPr>
            <p:spPr>
              <a:xfrm>
                <a:off x="228600" y="609600"/>
                <a:ext cx="9048032" cy="3776931"/>
              </a:xfrm>
              <a:prstGeom prst="rect">
                <a:avLst/>
              </a:prstGeom>
            </p:spPr>
            <p:txBody>
              <a:bodyPr wrap="square">
                <a:spAutoFit/>
              </a:bodyPr>
              <a:lstStyle/>
              <a:p>
                <a:pPr>
                  <a:spcBef>
                    <a:spcPts val="0"/>
                  </a:spcBef>
                  <a:spcAft>
                    <a:spcPts val="200"/>
                  </a:spcAft>
                </a:pPr>
                <a:r>
                  <a:rPr lang="en-US" sz="2400" dirty="0">
                    <a:solidFill>
                      <a:schemeClr val="tx2"/>
                    </a:solidFill>
                  </a:rPr>
                  <a:t>Normalizing Data</a:t>
                </a:r>
              </a:p>
              <a:p>
                <a:pPr lvl="1">
                  <a:spcBef>
                    <a:spcPts val="0"/>
                  </a:spcBef>
                  <a:spcAft>
                    <a:spcPts val="200"/>
                  </a:spcAft>
                </a:pPr>
                <a:r>
                  <a:rPr lang="en-US" sz="2400" dirty="0">
                    <a:sym typeface="Symbol" panose="05050102010706020507" pitchFamily="18" charset="2"/>
                  </a:rPr>
                  <a:t>Preprocess your data to have mean zero, variance one.</a:t>
                </a:r>
              </a:p>
              <a:p>
                <a:pPr lvl="1">
                  <a:spcBef>
                    <a:spcPts val="0"/>
                  </a:spcBef>
                  <a:spcAft>
                    <a:spcPts val="200"/>
                  </a:spcAft>
                </a:pPr>
                <a:r>
                  <a:rPr lang="en-US" sz="2400" dirty="0">
                    <a:sym typeface="Symbol" panose="05050102010706020507" pitchFamily="18" charset="2"/>
                  </a:rPr>
                  <a:t>Eg </a:t>
                </a:r>
                <a14:m>
                  <m:oMath xmlns:m="http://schemas.openxmlformats.org/officeDocument/2006/math">
                    <m:sSub>
                      <m:sSubPr>
                        <m:ctrlPr>
                          <a:rPr lang="en-US" sz="2400" i="1">
                            <a:latin typeface="Cambria Math" panose="02040503050406030204" pitchFamily="18" charset="0"/>
                            <a:sym typeface="Symbol" panose="05050102010706020507" pitchFamily="18" charset="2"/>
                          </a:rPr>
                        </m:ctrlPr>
                      </m:sSubPr>
                      <m:e>
                        <m:acc>
                          <m:accPr>
                            <m:chr m:val="̃"/>
                            <m:ctrlPr>
                              <a:rPr lang="en-US" sz="2400" i="1">
                                <a:latin typeface="Cambria Math" panose="02040503050406030204" pitchFamily="18" charset="0"/>
                                <a:sym typeface="Symbol" panose="05050102010706020507" pitchFamily="18" charset="2"/>
                              </a:rPr>
                            </m:ctrlPr>
                          </m:accPr>
                          <m:e>
                            <m:r>
                              <m:rPr>
                                <m:sty m:val="p"/>
                              </m:rPr>
                              <a:rPr lang="en-CA" sz="2400" i="0" smtClean="0">
                                <a:latin typeface="Cambria Math" panose="02040503050406030204" pitchFamily="18" charset="0"/>
                                <a:sym typeface="Symbol" panose="05050102010706020507" pitchFamily="18" charset="2"/>
                              </a:rPr>
                              <m:t>x</m:t>
                            </m:r>
                          </m:e>
                        </m:acc>
                      </m:e>
                      <m:sub>
                        <m:r>
                          <a:rPr lang="en-CA" sz="2400" i="0" smtClean="0">
                            <a:latin typeface="Cambria Math" panose="02040503050406030204" pitchFamily="18" charset="0"/>
                            <a:sym typeface="Symbol" panose="05050102010706020507" pitchFamily="18" charset="2"/>
                          </a:rPr>
                          <m:t>1</m:t>
                        </m:r>
                      </m:sub>
                    </m:sSub>
                  </m:oMath>
                </a14:m>
                <a:r>
                  <a:rPr lang="en-US" sz="2400" dirty="0">
                    <a:sym typeface="Symbol" panose="05050102010706020507" pitchFamily="18" charset="2"/>
                  </a:rPr>
                  <a:t> == </a:t>
                </a:r>
                <a14:m>
                  <m:oMath xmlns:m="http://schemas.openxmlformats.org/officeDocument/2006/math">
                    <m:d>
                      <m:dPr>
                        <m:begChr m:val="{"/>
                        <m:endChr m:val="}"/>
                        <m:ctrlPr>
                          <a:rPr lang="en-US" sz="2400" i="1">
                            <a:latin typeface="Cambria Math" panose="02040503050406030204" pitchFamily="18" charset="0"/>
                            <a:sym typeface="Symbol" panose="05050102010706020507" pitchFamily="18" charset="2"/>
                          </a:rPr>
                        </m:ctrlPr>
                      </m:dPr>
                      <m:e>
                        <m:f>
                          <m:fPr>
                            <m:ctrlPr>
                              <a:rPr lang="en-US" sz="2400" i="1">
                                <a:latin typeface="Cambria Math" panose="02040503050406030204" pitchFamily="18" charset="0"/>
                                <a:sym typeface="Symbol" panose="05050102010706020507" pitchFamily="18" charset="2"/>
                              </a:rPr>
                            </m:ctrlPr>
                          </m:fPr>
                          <m:num>
                            <m:r>
                              <a:rPr lang="en-CA" sz="2400" i="0" smtClean="0">
                                <a:latin typeface="Cambria Math" panose="02040503050406030204" pitchFamily="18" charset="0"/>
                                <a:sym typeface="Symbol" panose="05050102010706020507" pitchFamily="18" charset="2"/>
                              </a:rPr>
                              <m:t>−1</m:t>
                            </m:r>
                          </m:num>
                          <m:den>
                            <m:r>
                              <a:rPr lang="en-CA" sz="2400" i="0" smtClean="0">
                                <a:latin typeface="Cambria Math" panose="02040503050406030204" pitchFamily="18" charset="0"/>
                                <a:sym typeface="Symbol" panose="05050102010706020507" pitchFamily="18" charset="2"/>
                              </a:rPr>
                              <m:t>1.87</m:t>
                            </m:r>
                          </m:den>
                        </m:f>
                        <m:r>
                          <a:rPr lang="en-CA" sz="2400" i="0" smtClean="0">
                            <a:latin typeface="Cambria Math" panose="02040503050406030204" pitchFamily="18" charset="0"/>
                            <a:sym typeface="Symbol" panose="05050102010706020507" pitchFamily="18" charset="2"/>
                          </a:rPr>
                          <m:t>,</m:t>
                        </m:r>
                        <m:f>
                          <m:fPr>
                            <m:ctrlPr>
                              <a:rPr lang="en-CA" sz="2400" i="1">
                                <a:latin typeface="Cambria Math" panose="02040503050406030204" pitchFamily="18" charset="0"/>
                                <a:sym typeface="Symbol" panose="05050102010706020507" pitchFamily="18" charset="2"/>
                              </a:rPr>
                            </m:ctrlPr>
                          </m:fPr>
                          <m:num>
                            <m:r>
                              <a:rPr lang="en-CA" sz="2400" i="0" smtClean="0">
                                <a:latin typeface="Cambria Math" panose="02040503050406030204" pitchFamily="18" charset="0"/>
                                <a:sym typeface="Symbol" panose="05050102010706020507" pitchFamily="18" charset="2"/>
                              </a:rPr>
                              <m:t>0</m:t>
                            </m:r>
                          </m:num>
                          <m:den>
                            <m:r>
                              <a:rPr lang="en-CA" sz="2400" i="0" smtClean="0">
                                <a:latin typeface="Cambria Math" panose="02040503050406030204" pitchFamily="18" charset="0"/>
                                <a:sym typeface="Symbol" panose="05050102010706020507" pitchFamily="18" charset="2"/>
                              </a:rPr>
                              <m:t>1.87</m:t>
                            </m:r>
                          </m:den>
                        </m:f>
                        <m:r>
                          <a:rPr lang="en-CA" sz="2400" i="0" smtClean="0">
                            <a:latin typeface="Cambria Math" panose="02040503050406030204" pitchFamily="18" charset="0"/>
                            <a:sym typeface="Symbol" panose="05050102010706020507" pitchFamily="18" charset="2"/>
                          </a:rPr>
                          <m:t>,</m:t>
                        </m:r>
                        <m:f>
                          <m:fPr>
                            <m:ctrlPr>
                              <a:rPr lang="en-CA" sz="2400" i="1">
                                <a:latin typeface="Cambria Math" panose="02040503050406030204" pitchFamily="18" charset="0"/>
                                <a:sym typeface="Symbol" panose="05050102010706020507" pitchFamily="18" charset="2"/>
                              </a:rPr>
                            </m:ctrlPr>
                          </m:fPr>
                          <m:num>
                            <m:r>
                              <a:rPr lang="en-CA" sz="2400" i="0" smtClean="0">
                                <a:latin typeface="Cambria Math" panose="02040503050406030204" pitchFamily="18" charset="0"/>
                                <a:sym typeface="Symbol" panose="05050102010706020507" pitchFamily="18" charset="2"/>
                              </a:rPr>
                              <m:t>−2</m:t>
                            </m:r>
                          </m:num>
                          <m:den>
                            <m:r>
                              <a:rPr lang="en-CA" sz="2400" i="0" smtClean="0">
                                <a:latin typeface="Cambria Math" panose="02040503050406030204" pitchFamily="18" charset="0"/>
                                <a:sym typeface="Symbol" panose="05050102010706020507" pitchFamily="18" charset="2"/>
                              </a:rPr>
                              <m:t>1.87</m:t>
                            </m:r>
                          </m:den>
                        </m:f>
                        <m:r>
                          <a:rPr lang="en-CA" sz="2400" i="0" smtClean="0">
                            <a:latin typeface="Cambria Math" panose="02040503050406030204" pitchFamily="18" charset="0"/>
                            <a:sym typeface="Symbol" panose="05050102010706020507" pitchFamily="18" charset="2"/>
                          </a:rPr>
                          <m:t>,</m:t>
                        </m:r>
                        <m:f>
                          <m:fPr>
                            <m:ctrlPr>
                              <a:rPr lang="en-CA" sz="2400" i="1">
                                <a:latin typeface="Cambria Math" panose="02040503050406030204" pitchFamily="18" charset="0"/>
                                <a:sym typeface="Symbol" panose="05050102010706020507" pitchFamily="18" charset="2"/>
                              </a:rPr>
                            </m:ctrlPr>
                          </m:fPr>
                          <m:num>
                            <m:r>
                              <a:rPr lang="en-US" sz="2400" i="0" smtClean="0">
                                <a:latin typeface="Cambria Math" panose="02040503050406030204" pitchFamily="18" charset="0"/>
                                <a:sym typeface="Symbol" panose="05050102010706020507" pitchFamily="18" charset="2"/>
                              </a:rPr>
                              <m:t>3</m:t>
                            </m:r>
                          </m:num>
                          <m:den>
                            <m:r>
                              <a:rPr lang="en-CA" sz="2400" i="0" smtClean="0">
                                <a:latin typeface="Cambria Math" panose="02040503050406030204" pitchFamily="18" charset="0"/>
                                <a:sym typeface="Symbol" panose="05050102010706020507" pitchFamily="18" charset="2"/>
                              </a:rPr>
                              <m:t>1.87</m:t>
                            </m:r>
                          </m:den>
                        </m:f>
                      </m:e>
                    </m:d>
                  </m:oMath>
                </a14:m>
                <a:endParaRPr lang="en-US" sz="2400" dirty="0">
                  <a:sym typeface="Symbol" panose="05050102010706020507" pitchFamily="18" charset="2"/>
                </a:endParaRPr>
              </a:p>
              <a:p>
                <a:pPr lvl="1">
                  <a:spcBef>
                    <a:spcPts val="0"/>
                  </a:spcBef>
                  <a:spcAft>
                    <a:spcPts val="200"/>
                  </a:spcAft>
                </a:pPr>
                <a:r>
                  <a:rPr lang="en-US" sz="2400" dirty="0">
                    <a:sym typeface="Symbol" panose="05050102010706020507" pitchFamily="18" charset="2"/>
                  </a:rPr>
                  <a:t>Mean(</a:t>
                </a:r>
                <a14:m>
                  <m:oMath xmlns:m="http://schemas.openxmlformats.org/officeDocument/2006/math">
                    <m:sSub>
                      <m:sSubPr>
                        <m:ctrlPr>
                          <a:rPr lang="en-US" sz="2400" i="1">
                            <a:latin typeface="Cambria Math" panose="02040503050406030204" pitchFamily="18" charset="0"/>
                            <a:sym typeface="Symbol" panose="05050102010706020507" pitchFamily="18" charset="2"/>
                          </a:rPr>
                        </m:ctrlPr>
                      </m:sSubPr>
                      <m:e>
                        <m:acc>
                          <m:accPr>
                            <m:chr m:val="̃"/>
                            <m:ctrlPr>
                              <a:rPr lang="en-US" sz="2400" i="1">
                                <a:latin typeface="Cambria Math" panose="02040503050406030204" pitchFamily="18" charset="0"/>
                                <a:sym typeface="Symbol" panose="05050102010706020507" pitchFamily="18" charset="2"/>
                              </a:rPr>
                            </m:ctrlPr>
                          </m:accPr>
                          <m:e>
                            <m:r>
                              <m:rPr>
                                <m:sty m:val="p"/>
                              </m:rPr>
                              <a:rPr lang="en-CA" sz="2400" i="0" smtClean="0">
                                <a:latin typeface="Cambria Math" panose="02040503050406030204" pitchFamily="18" charset="0"/>
                                <a:sym typeface="Symbol" panose="05050102010706020507" pitchFamily="18" charset="2"/>
                              </a:rPr>
                              <m:t>x</m:t>
                            </m:r>
                          </m:e>
                        </m:acc>
                      </m:e>
                      <m:sub>
                        <m:r>
                          <a:rPr lang="en-CA" sz="2400" i="0" smtClean="0">
                            <a:latin typeface="Cambria Math" panose="02040503050406030204" pitchFamily="18" charset="0"/>
                            <a:sym typeface="Symbol" panose="05050102010706020507" pitchFamily="18" charset="2"/>
                          </a:rPr>
                          <m:t>1</m:t>
                        </m:r>
                      </m:sub>
                    </m:sSub>
                  </m:oMath>
                </a14:m>
                <a:r>
                  <a:rPr lang="en-US" sz="2400" dirty="0">
                    <a:sym typeface="Symbol" panose="05050102010706020507" pitchFamily="18" charset="2"/>
                  </a:rPr>
                  <a:t>) = </a:t>
                </a:r>
                <a:r>
                  <a:rPr lang="en-US" sz="2400" dirty="0" err="1">
                    <a:sym typeface="Symbol" panose="05050102010706020507" pitchFamily="18" charset="2"/>
                  </a:rPr>
                  <a:t>Avg</a:t>
                </a:r>
                <a:r>
                  <a:rPr lang="en-US" sz="2400" dirty="0">
                    <a:sym typeface="Symbol" panose="05050102010706020507" pitchFamily="18" charset="2"/>
                  </a:rPr>
                  <a:t>(</a:t>
                </a:r>
                <a14:m>
                  <m:oMath xmlns:m="http://schemas.openxmlformats.org/officeDocument/2006/math">
                    <m:sSub>
                      <m:sSubPr>
                        <m:ctrlPr>
                          <a:rPr lang="en-US" sz="2400" i="1">
                            <a:latin typeface="Cambria Math" panose="02040503050406030204" pitchFamily="18" charset="0"/>
                            <a:sym typeface="Symbol" panose="05050102010706020507" pitchFamily="18" charset="2"/>
                          </a:rPr>
                        </m:ctrlPr>
                      </m:sSubPr>
                      <m:e>
                        <m:acc>
                          <m:accPr>
                            <m:chr m:val="̃"/>
                            <m:ctrlPr>
                              <a:rPr lang="en-US" sz="2400" i="1">
                                <a:latin typeface="Cambria Math" panose="02040503050406030204" pitchFamily="18" charset="0"/>
                                <a:sym typeface="Symbol" panose="05050102010706020507" pitchFamily="18" charset="2"/>
                              </a:rPr>
                            </m:ctrlPr>
                          </m:accPr>
                          <m:e>
                            <m:r>
                              <m:rPr>
                                <m:sty m:val="p"/>
                              </m:rPr>
                              <a:rPr lang="en-CA" sz="2400" i="0" smtClean="0">
                                <a:latin typeface="Cambria Math" panose="02040503050406030204" pitchFamily="18" charset="0"/>
                                <a:sym typeface="Symbol" panose="05050102010706020507" pitchFamily="18" charset="2"/>
                              </a:rPr>
                              <m:t>x</m:t>
                            </m:r>
                          </m:e>
                        </m:acc>
                      </m:e>
                      <m:sub>
                        <m:r>
                          <a:rPr lang="en-CA" sz="2400" i="0" smtClean="0">
                            <a:latin typeface="Cambria Math" panose="02040503050406030204" pitchFamily="18" charset="0"/>
                            <a:sym typeface="Symbol" panose="05050102010706020507" pitchFamily="18" charset="2"/>
                          </a:rPr>
                          <m:t>1</m:t>
                        </m:r>
                      </m:sub>
                    </m:sSub>
                  </m:oMath>
                </a14:m>
                <a:r>
                  <a:rPr lang="en-US" sz="2400" dirty="0">
                    <a:sym typeface="Symbol" panose="05050102010706020507" pitchFamily="18" charset="2"/>
                  </a:rPr>
                  <a:t>)  = </a:t>
                </a:r>
                <a14:m>
                  <m:oMath xmlns:m="http://schemas.openxmlformats.org/officeDocument/2006/math">
                    <m:acc>
                      <m:accPr>
                        <m:chr m:val="̅"/>
                        <m:ctrlPr>
                          <a:rPr lang="en-CA" sz="2400" b="0" i="1" smtClean="0">
                            <a:latin typeface="Cambria Math" panose="02040503050406030204" pitchFamily="18" charset="0"/>
                            <a:sym typeface="Symbol" panose="05050102010706020507" pitchFamily="18" charset="2"/>
                          </a:rPr>
                        </m:ctrlPr>
                      </m:accPr>
                      <m:e>
                        <m:sSub>
                          <m:sSubPr>
                            <m:ctrlPr>
                              <a:rPr lang="en-CA" sz="2400" b="0" i="1" smtClean="0">
                                <a:latin typeface="Cambria Math" panose="02040503050406030204" pitchFamily="18" charset="0"/>
                                <a:sym typeface="Symbol" panose="05050102010706020507" pitchFamily="18" charset="2"/>
                              </a:rPr>
                            </m:ctrlPr>
                          </m:sSubPr>
                          <m:e>
                            <m:r>
                              <m:rPr>
                                <m:sty m:val="p"/>
                              </m:rPr>
                              <a:rPr lang="en-CA" sz="2400" b="0" i="0" smtClean="0">
                                <a:latin typeface="Cambria Math" panose="02040503050406030204" pitchFamily="18" charset="0"/>
                                <a:sym typeface="Symbol" panose="05050102010706020507" pitchFamily="18" charset="2"/>
                              </a:rPr>
                              <m:t>x</m:t>
                            </m:r>
                          </m:e>
                          <m:sub>
                            <m:r>
                              <a:rPr lang="en-CA" sz="2400" b="0" i="0" smtClean="0">
                                <a:latin typeface="Cambria Math" panose="02040503050406030204" pitchFamily="18" charset="0"/>
                                <a:sym typeface="Symbol" panose="05050102010706020507" pitchFamily="18" charset="2"/>
                              </a:rPr>
                              <m:t>1</m:t>
                            </m:r>
                          </m:sub>
                        </m:sSub>
                      </m:e>
                    </m:acc>
                    <m:r>
                      <a:rPr lang="en-CA" sz="2400" b="0" i="0" smtClean="0">
                        <a:latin typeface="Cambria Math" panose="02040503050406030204" pitchFamily="18" charset="0"/>
                        <a:sym typeface="Symbol" panose="05050102010706020507" pitchFamily="18" charset="2"/>
                      </a:rPr>
                      <m:t>=</m:t>
                    </m:r>
                    <m:f>
                      <m:fPr>
                        <m:ctrlPr>
                          <a:rPr lang="en-CA" sz="2400" b="0" i="1" smtClean="0">
                            <a:solidFill>
                              <a:schemeClr val="tx1"/>
                            </a:solidFill>
                            <a:latin typeface="Cambria Math" panose="02040503050406030204" pitchFamily="18" charset="0"/>
                            <a:sym typeface="Symbol" panose="05050102010706020507" pitchFamily="18" charset="2"/>
                          </a:rPr>
                        </m:ctrlPr>
                      </m:fPr>
                      <m:num>
                        <m:r>
                          <a:rPr lang="en-US" sz="2400" i="0" smtClean="0">
                            <a:solidFill>
                              <a:schemeClr val="tx1"/>
                            </a:solidFill>
                            <a:latin typeface="Cambria Math" panose="02040503050406030204" pitchFamily="18" charset="0"/>
                            <a:sym typeface="Symbol" panose="05050102010706020507" pitchFamily="18" charset="2"/>
                          </a:rPr>
                          <m:t>−</m:t>
                        </m:r>
                        <m:r>
                          <a:rPr lang="en-US" sz="2400" b="0" i="0" smtClean="0">
                            <a:solidFill>
                              <a:schemeClr val="tx1"/>
                            </a:solidFill>
                            <a:latin typeface="Cambria Math" panose="02040503050406030204" pitchFamily="18" charset="0"/>
                            <a:sym typeface="Symbol" panose="05050102010706020507" pitchFamily="18" charset="2"/>
                          </a:rPr>
                          <m:t>1+0−2+3</m:t>
                        </m:r>
                      </m:num>
                      <m:den>
                        <m:r>
                          <a:rPr lang="en-US" sz="2400" b="0" i="0" smtClean="0">
                            <a:solidFill>
                              <a:schemeClr val="tx1"/>
                            </a:solidFill>
                            <a:latin typeface="Cambria Math" panose="02040503050406030204" pitchFamily="18" charset="0"/>
                            <a:sym typeface="Symbol" panose="05050102010706020507" pitchFamily="18" charset="2"/>
                          </a:rPr>
                          <m:t>1.87</m:t>
                        </m:r>
                        <m:r>
                          <m:rPr>
                            <m:nor/>
                          </m:rPr>
                          <a:rPr lang="en-US" altLang="en-US" sz="2400" dirty="0">
                            <a:solidFill>
                              <a:schemeClr val="tx1"/>
                            </a:solidFill>
                            <a:sym typeface="Symbol" pitchFamily="18" charset="2"/>
                          </a:rPr>
                          <m:t></m:t>
                        </m:r>
                        <m:r>
                          <a:rPr lang="en-US" altLang="en-US" sz="2400" b="0" i="0" dirty="0" smtClean="0">
                            <a:solidFill>
                              <a:schemeClr val="tx1"/>
                            </a:solidFill>
                            <a:latin typeface="Cambria Math" panose="02040503050406030204" pitchFamily="18" charset="0"/>
                            <a:sym typeface="Symbol" pitchFamily="18" charset="2"/>
                          </a:rPr>
                          <m:t>4</m:t>
                        </m:r>
                      </m:den>
                    </m:f>
                    <m:r>
                      <a:rPr lang="en-CA" sz="2400" b="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oMath>
                </a14:m>
                <a:endParaRPr lang="en-US" sz="2400" dirty="0">
                  <a:sym typeface="Symbol" panose="05050102010706020507" pitchFamily="18" charset="2"/>
                </a:endParaRPr>
              </a:p>
              <a:p>
                <a:pPr lvl="1">
                  <a:spcBef>
                    <a:spcPts val="0"/>
                  </a:spcBef>
                  <a:spcAft>
                    <a:spcPts val="200"/>
                  </a:spcAft>
                </a:pPr>
                <a:r>
                  <a:rPr lang="en-US" sz="2400" dirty="0">
                    <a:sym typeface="Symbol" panose="05050102010706020507" pitchFamily="18" charset="2"/>
                  </a:rPr>
                  <a:t>Variance(x</a:t>
                </a:r>
                <a:r>
                  <a:rPr lang="en-US" sz="2400" baseline="-25000" dirty="0">
                    <a:sym typeface="Symbol" panose="05050102010706020507" pitchFamily="18" charset="2"/>
                  </a:rPr>
                  <a:t>1</a:t>
                </a:r>
                <a:r>
                  <a:rPr lang="en-US" sz="2400" dirty="0">
                    <a:sym typeface="Symbol" panose="05050102010706020507" pitchFamily="18" charset="2"/>
                  </a:rPr>
                  <a:t>) = </a:t>
                </a:r>
                <a:r>
                  <a:rPr lang="en-US" sz="2400" dirty="0" err="1">
                    <a:sym typeface="Symbol" panose="05050102010706020507" pitchFamily="18" charset="2"/>
                  </a:rPr>
                  <a:t>Exp</a:t>
                </a:r>
                <a:r>
                  <a:rPr lang="en-US" sz="2400" dirty="0">
                    <a:sym typeface="Symbol" panose="05050102010706020507" pitchFamily="18" charset="2"/>
                  </a:rPr>
                  <a:t>( (deviation from mean)</a:t>
                </a:r>
                <a:r>
                  <a:rPr lang="en-US" sz="2400" baseline="30000" dirty="0">
                    <a:sym typeface="Symbol" panose="05050102010706020507" pitchFamily="18" charset="2"/>
                  </a:rPr>
                  <a:t>2</a:t>
                </a:r>
                <a:r>
                  <a:rPr lang="en-US" sz="2400" dirty="0">
                    <a:sym typeface="Symbol" panose="05050102010706020507" pitchFamily="18" charset="2"/>
                  </a:rPr>
                  <a:t> ) </a:t>
                </a:r>
              </a:p>
              <a:p>
                <a:pPr lvl="1">
                  <a:spcBef>
                    <a:spcPts val="0"/>
                  </a:spcBef>
                  <a:spcAft>
                    <a:spcPts val="200"/>
                  </a:spcAft>
                </a:pPr>
                <a:r>
                  <a:rPr lang="en-US" sz="2400" dirty="0">
                    <a:sym typeface="Symbol" panose="05050102010706020507" pitchFamily="18" charset="2"/>
                  </a:rPr>
                  <a:t>    = </a:t>
                </a:r>
                <a14:m>
                  <m:oMath xmlns:m="http://schemas.openxmlformats.org/officeDocument/2006/math">
                    <m:f>
                      <m:fPr>
                        <m:ctrlPr>
                          <a:rPr lang="en-US" sz="2400" i="1" smtClean="0">
                            <a:latin typeface="Cambria Math" panose="02040503050406030204" pitchFamily="18" charset="0"/>
                            <a:sym typeface="Symbol" panose="05050102010706020507" pitchFamily="18" charset="2"/>
                          </a:rPr>
                        </m:ctrlPr>
                      </m:fPr>
                      <m:num>
                        <m:sSup>
                          <m:sSupPr>
                            <m:ctrlPr>
                              <a:rPr lang="en-US" sz="2400" i="1" smtClean="0">
                                <a:latin typeface="Cambria Math" panose="02040503050406030204" pitchFamily="18" charset="0"/>
                                <a:sym typeface="Symbol" panose="05050102010706020507" pitchFamily="18" charset="2"/>
                              </a:rPr>
                            </m:ctrlPr>
                          </m:sSupPr>
                          <m:e>
                            <m:r>
                              <a:rPr lang="en-CA" sz="2400" b="0" i="0" smtClean="0">
                                <a:latin typeface="Cambria Math" panose="02040503050406030204" pitchFamily="18" charset="0"/>
                                <a:sym typeface="Symbol" panose="05050102010706020507" pitchFamily="18" charset="2"/>
                              </a:rPr>
                              <m:t>(</m:t>
                            </m:r>
                            <m:f>
                              <m:fPr>
                                <m:ctrlPr>
                                  <a:rPr lang="en-US" sz="2400" i="1">
                                    <a:latin typeface="Cambria Math" panose="02040503050406030204" pitchFamily="18" charset="0"/>
                                    <a:sym typeface="Symbol" panose="05050102010706020507" pitchFamily="18" charset="2"/>
                                  </a:rPr>
                                </m:ctrlPr>
                              </m:fPr>
                              <m:num>
                                <m:r>
                                  <a:rPr lang="en-CA" sz="2400" i="0" smtClean="0">
                                    <a:latin typeface="Cambria Math" panose="02040503050406030204" pitchFamily="18" charset="0"/>
                                    <a:sym typeface="Symbol" panose="05050102010706020507" pitchFamily="18" charset="2"/>
                                  </a:rPr>
                                  <m:t>−1</m:t>
                                </m:r>
                              </m:num>
                              <m:den>
                                <m:r>
                                  <a:rPr lang="en-CA" sz="2400" i="0" smtClean="0">
                                    <a:latin typeface="Cambria Math" panose="02040503050406030204" pitchFamily="18" charset="0"/>
                                    <a:sym typeface="Symbol" panose="05050102010706020507" pitchFamily="18" charset="2"/>
                                  </a:rPr>
                                  <m:t>1.87</m:t>
                                </m:r>
                              </m:den>
                            </m:f>
                            <m:r>
                              <a:rPr lang="en-CA" sz="2400" b="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r>
                              <a:rPr lang="en-CA" sz="2400" b="0" i="0" smtClean="0">
                                <a:latin typeface="Cambria Math" panose="02040503050406030204" pitchFamily="18" charset="0"/>
                                <a:sym typeface="Symbol" panose="05050102010706020507" pitchFamily="18" charset="2"/>
                              </a:rPr>
                              <m:t>)</m:t>
                            </m:r>
                          </m:e>
                          <m:sup>
                            <m:r>
                              <a:rPr lang="en-CA" sz="2400" b="0" i="0" smtClean="0">
                                <a:latin typeface="Cambria Math" panose="02040503050406030204" pitchFamily="18" charset="0"/>
                                <a:sym typeface="Symbol" panose="05050102010706020507" pitchFamily="18" charset="2"/>
                              </a:rPr>
                              <m:t>2</m:t>
                            </m:r>
                          </m:sup>
                        </m:sSup>
                        <m:r>
                          <a:rPr lang="en-CA" sz="2400" b="0" i="0"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r>
                              <a:rPr lang="en-CA" sz="2400" b="0" i="0" smtClean="0">
                                <a:latin typeface="Cambria Math" panose="02040503050406030204" pitchFamily="18" charset="0"/>
                                <a:sym typeface="Symbol" panose="05050102010706020507" pitchFamily="18" charset="2"/>
                              </a:rPr>
                              <m:t>(</m:t>
                            </m:r>
                            <m:f>
                              <m:fPr>
                                <m:ctrlPr>
                                  <a:rPr lang="en-US" sz="2400" i="1">
                                    <a:latin typeface="Cambria Math" panose="02040503050406030204" pitchFamily="18" charset="0"/>
                                    <a:sym typeface="Symbol" panose="05050102010706020507" pitchFamily="18" charset="2"/>
                                  </a:rPr>
                                </m:ctrlPr>
                              </m:fPr>
                              <m:num>
                                <m:r>
                                  <a:rPr lang="en-US" sz="2400" b="0" i="0" smtClean="0">
                                    <a:latin typeface="Cambria Math" panose="02040503050406030204" pitchFamily="18" charset="0"/>
                                    <a:sym typeface="Symbol" panose="05050102010706020507" pitchFamily="18" charset="2"/>
                                  </a:rPr>
                                  <m:t>0</m:t>
                                </m:r>
                              </m:num>
                              <m:den>
                                <m:r>
                                  <a:rPr lang="en-CA" sz="2400" i="0" smtClean="0">
                                    <a:latin typeface="Cambria Math" panose="02040503050406030204" pitchFamily="18" charset="0"/>
                                    <a:sym typeface="Symbol" panose="05050102010706020507" pitchFamily="18" charset="2"/>
                                  </a:rPr>
                                  <m:t>1.87</m:t>
                                </m:r>
                              </m:den>
                            </m:f>
                            <m:r>
                              <a:rPr lang="en-CA" sz="2400" b="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r>
                              <a:rPr lang="en-CA" sz="2400" b="0" i="0" smtClean="0">
                                <a:latin typeface="Cambria Math" panose="02040503050406030204" pitchFamily="18" charset="0"/>
                                <a:sym typeface="Symbol" panose="05050102010706020507" pitchFamily="18" charset="2"/>
                              </a:rPr>
                              <m:t>)</m:t>
                            </m:r>
                          </m:e>
                          <m:sup>
                            <m:r>
                              <a:rPr lang="en-CA" sz="2400" b="0" i="0" smtClean="0">
                                <a:latin typeface="Cambria Math" panose="02040503050406030204" pitchFamily="18" charset="0"/>
                                <a:sym typeface="Symbol" panose="05050102010706020507" pitchFamily="18" charset="2"/>
                              </a:rPr>
                              <m:t>2</m:t>
                            </m:r>
                          </m:sup>
                        </m:sSup>
                        <m:r>
                          <a:rPr lang="en-CA" sz="2400" b="0" i="0"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f>
                              <m:fPr>
                                <m:ctrlPr>
                                  <a:rPr lang="en-US" sz="2400" i="1">
                                    <a:latin typeface="Cambria Math" panose="02040503050406030204" pitchFamily="18" charset="0"/>
                                    <a:sym typeface="Symbol" panose="05050102010706020507" pitchFamily="18" charset="2"/>
                                  </a:rPr>
                                </m:ctrlPr>
                              </m:fPr>
                              <m:num>
                                <m:r>
                                  <a:rPr lang="en-CA" sz="240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num>
                              <m:den>
                                <m:r>
                                  <a:rPr lang="en-CA" sz="2400" i="0" smtClean="0">
                                    <a:latin typeface="Cambria Math" panose="02040503050406030204" pitchFamily="18" charset="0"/>
                                    <a:sym typeface="Symbol" panose="05050102010706020507" pitchFamily="18" charset="2"/>
                                  </a:rPr>
                                  <m:t>1.87</m:t>
                                </m:r>
                              </m:den>
                            </m:f>
                            <m:r>
                              <a:rPr lang="en-CA" sz="2400" b="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r>
                              <a:rPr lang="en-CA" sz="2400" b="0" i="0" smtClean="0">
                                <a:latin typeface="Cambria Math" panose="02040503050406030204" pitchFamily="18" charset="0"/>
                                <a:sym typeface="Symbol" panose="05050102010706020507" pitchFamily="18" charset="2"/>
                              </a:rPr>
                              <m:t>)</m:t>
                            </m:r>
                          </m:e>
                          <m:sup>
                            <m:r>
                              <a:rPr lang="en-CA" sz="2400" b="0" i="0" smtClean="0">
                                <a:latin typeface="Cambria Math" panose="02040503050406030204" pitchFamily="18" charset="0"/>
                                <a:sym typeface="Symbol" panose="05050102010706020507" pitchFamily="18" charset="2"/>
                              </a:rPr>
                              <m:t>2</m:t>
                            </m:r>
                          </m:sup>
                        </m:sSup>
                        <m:r>
                          <a:rPr lang="en-CA" sz="2400" b="0" i="0" smtClean="0">
                            <a:latin typeface="Cambria Math" panose="02040503050406030204" pitchFamily="18" charset="0"/>
                            <a:sym typeface="Symbol" panose="05050102010706020507" pitchFamily="18" charset="2"/>
                          </a:rPr>
                          <m:t>+</m:t>
                        </m:r>
                        <m:sSup>
                          <m:sSupPr>
                            <m:ctrlPr>
                              <a:rPr lang="en-CA" sz="2400" b="0" i="1" smtClean="0">
                                <a:latin typeface="Cambria Math" panose="02040503050406030204" pitchFamily="18" charset="0"/>
                                <a:sym typeface="Symbol" panose="05050102010706020507" pitchFamily="18" charset="2"/>
                              </a:rPr>
                            </m:ctrlPr>
                          </m:sSupPr>
                          <m:e>
                            <m:r>
                              <a:rPr lang="en-CA" sz="2400" b="0" i="0" smtClean="0">
                                <a:latin typeface="Cambria Math" panose="02040503050406030204" pitchFamily="18" charset="0"/>
                                <a:sym typeface="Symbol" panose="05050102010706020507" pitchFamily="18" charset="2"/>
                              </a:rPr>
                              <m:t>(</m:t>
                            </m:r>
                            <m:f>
                              <m:fPr>
                                <m:ctrlPr>
                                  <a:rPr lang="en-US" sz="2400" i="1">
                                    <a:latin typeface="Cambria Math" panose="02040503050406030204" pitchFamily="18" charset="0"/>
                                    <a:sym typeface="Symbol" panose="05050102010706020507" pitchFamily="18" charset="2"/>
                                  </a:rPr>
                                </m:ctrlPr>
                              </m:fPr>
                              <m:num>
                                <m:r>
                                  <a:rPr lang="en-US" sz="2400" b="0" i="0" smtClean="0">
                                    <a:latin typeface="Cambria Math" panose="02040503050406030204" pitchFamily="18" charset="0"/>
                                    <a:sym typeface="Symbol" panose="05050102010706020507" pitchFamily="18" charset="2"/>
                                  </a:rPr>
                                  <m:t>3 </m:t>
                                </m:r>
                              </m:num>
                              <m:den>
                                <m:r>
                                  <a:rPr lang="en-CA" sz="2400" i="0" smtClean="0">
                                    <a:latin typeface="Cambria Math" panose="02040503050406030204" pitchFamily="18" charset="0"/>
                                    <a:sym typeface="Symbol" panose="05050102010706020507" pitchFamily="18" charset="2"/>
                                  </a:rPr>
                                  <m:t>1.87</m:t>
                                </m:r>
                              </m:den>
                            </m:f>
                            <m:r>
                              <a:rPr lang="en-CA" sz="2400" b="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0</m:t>
                            </m:r>
                            <m:r>
                              <a:rPr lang="en-CA" sz="2400" b="0" i="0" smtClean="0">
                                <a:latin typeface="Cambria Math" panose="02040503050406030204" pitchFamily="18" charset="0"/>
                                <a:sym typeface="Symbol" panose="05050102010706020507" pitchFamily="18" charset="2"/>
                              </a:rPr>
                              <m:t>)</m:t>
                            </m:r>
                          </m:e>
                          <m:sup>
                            <m:r>
                              <a:rPr lang="en-CA" sz="2400" b="0" i="0" smtClean="0">
                                <a:latin typeface="Cambria Math" panose="02040503050406030204" pitchFamily="18" charset="0"/>
                                <a:sym typeface="Symbol" panose="05050102010706020507" pitchFamily="18" charset="2"/>
                              </a:rPr>
                              <m:t>2</m:t>
                            </m:r>
                          </m:sup>
                        </m:sSup>
                      </m:num>
                      <m:den>
                        <m:r>
                          <a:rPr lang="en-CA" sz="2400" b="0" i="0" smtClean="0">
                            <a:latin typeface="Cambria Math" panose="02040503050406030204" pitchFamily="18" charset="0"/>
                            <a:sym typeface="Symbol" panose="05050102010706020507" pitchFamily="18" charset="2"/>
                          </a:rPr>
                          <m:t>4</m:t>
                        </m:r>
                      </m:den>
                    </m:f>
                  </m:oMath>
                </a14:m>
                <a:endParaRPr lang="en-CA" sz="2400" dirty="0">
                  <a:sym typeface="Symbol" panose="05050102010706020507" pitchFamily="18" charset="2"/>
                </a:endParaRPr>
              </a:p>
              <a:p>
                <a:pPr lvl="1">
                  <a:spcBef>
                    <a:spcPts val="0"/>
                  </a:spcBef>
                  <a:spcAft>
                    <a:spcPts val="200"/>
                  </a:spcAft>
                </a:pPr>
                <a:r>
                  <a:rPr lang="en-US" sz="2400" dirty="0">
                    <a:sym typeface="Symbol" panose="05050102010706020507" pitchFamily="18" charset="2"/>
                  </a:rPr>
                  <a:t>    =  </a:t>
                </a:r>
                <a14:m>
                  <m:oMath xmlns:m="http://schemas.openxmlformats.org/officeDocument/2006/math">
                    <m:f>
                      <m:fPr>
                        <m:ctrlPr>
                          <a:rPr lang="en-US" sz="2400" i="1">
                            <a:latin typeface="Cambria Math" panose="02040503050406030204" pitchFamily="18" charset="0"/>
                            <a:sym typeface="Symbol" panose="05050102010706020507" pitchFamily="18" charset="2"/>
                          </a:rPr>
                        </m:ctrlPr>
                      </m:fPr>
                      <m:num>
                        <m:sSup>
                          <m:sSupPr>
                            <m:ctrlPr>
                              <a:rPr lang="en-US" sz="2400" i="1">
                                <a:latin typeface="Cambria Math" panose="02040503050406030204" pitchFamily="18" charset="0"/>
                                <a:sym typeface="Symbol" panose="05050102010706020507" pitchFamily="18" charset="2"/>
                              </a:rPr>
                            </m:ctrlPr>
                          </m:sSupPr>
                          <m:e>
                            <m:r>
                              <a:rPr lang="en-CA" sz="2400" i="0" smtClean="0">
                                <a:latin typeface="Cambria Math" panose="02040503050406030204" pitchFamily="18" charset="0"/>
                                <a:sym typeface="Symbol" panose="05050102010706020507" pitchFamily="18" charset="2"/>
                              </a:rPr>
                              <m:t>(−</m:t>
                            </m:r>
                            <m:r>
                              <a:rPr lang="en-CA" sz="2400" b="0" i="0" smtClean="0">
                                <a:latin typeface="Cambria Math" panose="02040503050406030204" pitchFamily="18" charset="0"/>
                                <a:sym typeface="Symbol" panose="05050102010706020507" pitchFamily="18" charset="2"/>
                              </a:rPr>
                              <m:t>1</m:t>
                            </m:r>
                            <m:r>
                              <a:rPr lang="en-CA" sz="2400" i="0" smtClean="0">
                                <a:latin typeface="Cambria Math" panose="02040503050406030204" pitchFamily="18" charset="0"/>
                                <a:sym typeface="Symbol" panose="05050102010706020507" pitchFamily="18" charset="2"/>
                              </a:rPr>
                              <m:t>)</m:t>
                            </m:r>
                          </m:e>
                          <m:sup>
                            <m:r>
                              <a:rPr lang="en-CA" sz="2400" i="0" smtClean="0">
                                <a:latin typeface="Cambria Math" panose="02040503050406030204" pitchFamily="18" charset="0"/>
                                <a:sym typeface="Symbol" panose="05050102010706020507" pitchFamily="18" charset="2"/>
                              </a:rPr>
                              <m:t>2</m:t>
                            </m:r>
                          </m:sup>
                        </m:sSup>
                        <m:r>
                          <a:rPr lang="en-CA" sz="2400" i="0" smtClean="0">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0" smtClean="0">
                                <a:latin typeface="Cambria Math" panose="02040503050406030204" pitchFamily="18" charset="0"/>
                                <a:sym typeface="Symbol" panose="05050102010706020507" pitchFamily="18" charset="2"/>
                              </a:rPr>
                              <m:t>(</m:t>
                            </m:r>
                            <m:r>
                              <a:rPr lang="en-CA" sz="2400" b="0" i="0" smtClean="0">
                                <a:latin typeface="Cambria Math" panose="02040503050406030204" pitchFamily="18" charset="0"/>
                                <a:sym typeface="Symbol" panose="05050102010706020507" pitchFamily="18" charset="2"/>
                              </a:rPr>
                              <m:t>0</m:t>
                            </m:r>
                            <m:r>
                              <a:rPr lang="en-CA" sz="2400" i="0" smtClean="0">
                                <a:latin typeface="Cambria Math" panose="02040503050406030204" pitchFamily="18" charset="0"/>
                                <a:sym typeface="Symbol" panose="05050102010706020507" pitchFamily="18" charset="2"/>
                              </a:rPr>
                              <m:t>)</m:t>
                            </m:r>
                          </m:e>
                          <m:sup>
                            <m:r>
                              <a:rPr lang="en-CA" sz="2400" i="0" smtClean="0">
                                <a:latin typeface="Cambria Math" panose="02040503050406030204" pitchFamily="18" charset="0"/>
                                <a:sym typeface="Symbol" panose="05050102010706020507" pitchFamily="18" charset="2"/>
                              </a:rPr>
                              <m:t>2</m:t>
                            </m:r>
                          </m:sup>
                        </m:sSup>
                        <m:r>
                          <a:rPr lang="en-CA" sz="2400" i="0" smtClean="0">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0" smtClean="0">
                                <a:latin typeface="Cambria Math" panose="02040503050406030204" pitchFamily="18" charset="0"/>
                                <a:sym typeface="Symbol" panose="05050102010706020507" pitchFamily="18" charset="2"/>
                              </a:rPr>
                              <m:t>(−</m:t>
                            </m:r>
                            <m:r>
                              <a:rPr lang="en-CA" sz="2400" b="0" i="0" smtClean="0">
                                <a:latin typeface="Cambria Math" panose="02040503050406030204" pitchFamily="18" charset="0"/>
                                <a:sym typeface="Symbol" panose="05050102010706020507" pitchFamily="18" charset="2"/>
                              </a:rPr>
                              <m:t>2</m:t>
                            </m:r>
                            <m:r>
                              <a:rPr lang="en-CA" sz="2400" i="0" smtClean="0">
                                <a:latin typeface="Cambria Math" panose="02040503050406030204" pitchFamily="18" charset="0"/>
                                <a:sym typeface="Symbol" panose="05050102010706020507" pitchFamily="18" charset="2"/>
                              </a:rPr>
                              <m:t>)</m:t>
                            </m:r>
                          </m:e>
                          <m:sup>
                            <m:r>
                              <a:rPr lang="en-CA" sz="2400" i="0" smtClean="0">
                                <a:latin typeface="Cambria Math" panose="02040503050406030204" pitchFamily="18" charset="0"/>
                                <a:sym typeface="Symbol" panose="05050102010706020507" pitchFamily="18" charset="2"/>
                              </a:rPr>
                              <m:t>2</m:t>
                            </m:r>
                          </m:sup>
                        </m:sSup>
                        <m:r>
                          <a:rPr lang="en-CA" sz="2400" i="0" smtClean="0">
                            <a:latin typeface="Cambria Math" panose="02040503050406030204" pitchFamily="18" charset="0"/>
                            <a:sym typeface="Symbol" panose="05050102010706020507" pitchFamily="18" charset="2"/>
                          </a:rPr>
                          <m:t>+</m:t>
                        </m:r>
                        <m:sSup>
                          <m:sSupPr>
                            <m:ctrlPr>
                              <a:rPr lang="en-CA" sz="2400" i="1">
                                <a:latin typeface="Cambria Math" panose="02040503050406030204" pitchFamily="18" charset="0"/>
                                <a:sym typeface="Symbol" panose="05050102010706020507" pitchFamily="18" charset="2"/>
                              </a:rPr>
                            </m:ctrlPr>
                          </m:sSupPr>
                          <m:e>
                            <m:r>
                              <a:rPr lang="en-CA" sz="2400" i="0" smtClean="0">
                                <a:latin typeface="Cambria Math" panose="02040503050406030204" pitchFamily="18" charset="0"/>
                                <a:sym typeface="Symbol" panose="05050102010706020507" pitchFamily="18" charset="2"/>
                              </a:rPr>
                              <m:t>(</m:t>
                            </m:r>
                            <m:r>
                              <a:rPr lang="en-US" sz="2400" b="0" i="0" smtClean="0">
                                <a:latin typeface="Cambria Math" panose="02040503050406030204" pitchFamily="18" charset="0"/>
                                <a:sym typeface="Symbol" panose="05050102010706020507" pitchFamily="18" charset="2"/>
                              </a:rPr>
                              <m:t>3</m:t>
                            </m:r>
                            <m:r>
                              <a:rPr lang="en-CA" sz="2400" i="0" smtClean="0">
                                <a:latin typeface="Cambria Math" panose="02040503050406030204" pitchFamily="18" charset="0"/>
                                <a:sym typeface="Symbol" panose="05050102010706020507" pitchFamily="18" charset="2"/>
                              </a:rPr>
                              <m:t>)</m:t>
                            </m:r>
                          </m:e>
                          <m:sup>
                            <m:r>
                              <a:rPr lang="en-CA" sz="2400" i="0" smtClean="0">
                                <a:latin typeface="Cambria Math" panose="02040503050406030204" pitchFamily="18" charset="0"/>
                                <a:sym typeface="Symbol" panose="05050102010706020507" pitchFamily="18" charset="2"/>
                              </a:rPr>
                              <m:t>2</m:t>
                            </m:r>
                          </m:sup>
                        </m:sSup>
                      </m:num>
                      <m:den>
                        <m:r>
                          <a:rPr lang="en-CA" sz="2400" i="0" smtClean="0">
                            <a:latin typeface="Cambria Math" panose="02040503050406030204" pitchFamily="18" charset="0"/>
                            <a:sym typeface="Symbol" panose="05050102010706020507" pitchFamily="18" charset="2"/>
                          </a:rPr>
                          <m:t>4</m:t>
                        </m:r>
                        <m:r>
                          <m:rPr>
                            <m:nor/>
                          </m:rPr>
                          <a:rPr lang="en-US" altLang="en-US" sz="2400" dirty="0" smtClean="0">
                            <a:solidFill>
                              <a:schemeClr val="tx1"/>
                            </a:solidFill>
                            <a:sym typeface="Symbol" pitchFamily="18" charset="2"/>
                          </a:rPr>
                          <m:t></m:t>
                        </m:r>
                        <m:r>
                          <a:rPr lang="en-US" altLang="en-US" sz="2400" b="0" i="0" dirty="0" smtClean="0">
                            <a:solidFill>
                              <a:schemeClr val="tx1"/>
                            </a:solidFill>
                            <a:latin typeface="Cambria Math" panose="02040503050406030204" pitchFamily="18" charset="0"/>
                            <a:sym typeface="Symbol" pitchFamily="18" charset="2"/>
                          </a:rPr>
                          <m:t>3.5</m:t>
                        </m:r>
                      </m:den>
                    </m:f>
                  </m:oMath>
                </a14:m>
                <a:r>
                  <a:rPr lang="en-US" sz="2400" dirty="0">
                    <a:sym typeface="Symbol" panose="05050102010706020507" pitchFamily="18" charset="2"/>
                  </a:rPr>
                  <a:t>  =  </a:t>
                </a:r>
                <a14:m>
                  <m:oMath xmlns:m="http://schemas.openxmlformats.org/officeDocument/2006/math">
                    <m:r>
                      <a:rPr lang="en-US" sz="2400" i="0" smtClean="0">
                        <a:latin typeface="Cambria Math" panose="02040503050406030204" pitchFamily="18" charset="0"/>
                        <a:sym typeface="Symbol" panose="05050102010706020507" pitchFamily="18" charset="2"/>
                      </a:rPr>
                      <m:t>1</m:t>
                    </m:r>
                  </m:oMath>
                </a14:m>
                <a:endParaRPr lang="en-US" sz="2400" dirty="0">
                  <a:sym typeface="Symbol" panose="05050102010706020507" pitchFamily="18" charset="2"/>
                </a:endParaRPr>
              </a:p>
            </p:txBody>
          </p:sp>
        </mc:Choice>
        <mc:Fallback xmlns="">
          <p:sp>
            <p:nvSpPr>
              <p:cNvPr id="5" name="Rectangle 4"/>
              <p:cNvSpPr>
                <a:spLocks noRot="1" noChangeAspect="1" noMove="1" noResize="1" noEditPoints="1" noAdjustHandles="1" noChangeArrowheads="1" noChangeShapeType="1" noTextEdit="1"/>
              </p:cNvSpPr>
              <p:nvPr/>
            </p:nvSpPr>
            <p:spPr>
              <a:xfrm>
                <a:off x="228600" y="609600"/>
                <a:ext cx="9048032" cy="3776931"/>
              </a:xfrm>
              <a:prstGeom prst="rect">
                <a:avLst/>
              </a:prstGeom>
              <a:blipFill>
                <a:blip r:embed="rId2"/>
                <a:stretch>
                  <a:fillRect l="-1078" t="-1290"/>
                </a:stretch>
              </a:blipFill>
            </p:spPr>
            <p:txBody>
              <a:bodyPr/>
              <a:lstStyle/>
              <a:p>
                <a:r>
                  <a:rPr lang="en-US">
                    <a:noFill/>
                  </a:rPr>
                  <a:t> </a:t>
                </a:r>
              </a:p>
            </p:txBody>
          </p:sp>
        </mc:Fallback>
      </mc:AlternateContent>
      <p:sp>
        <p:nvSpPr>
          <p:cNvPr id="2" name="Rectangle 1"/>
          <p:cNvSpPr/>
          <p:nvPr/>
        </p:nvSpPr>
        <p:spPr>
          <a:xfrm>
            <a:off x="3484502" y="6019800"/>
            <a:ext cx="4273927" cy="523220"/>
          </a:xfrm>
          <a:prstGeom prst="rect">
            <a:avLst/>
          </a:prstGeom>
        </p:spPr>
        <p:txBody>
          <a:bodyPr wrap="none">
            <a:spAutoFit/>
          </a:bodyPr>
          <a:lstStyle/>
          <a:p>
            <a:pPr>
              <a:spcBef>
                <a:spcPts val="0"/>
              </a:spcBef>
              <a:spcAft>
                <a:spcPts val="200"/>
              </a:spcAft>
            </a:pPr>
            <a:r>
              <a:rPr lang="en-US" dirty="0">
                <a:solidFill>
                  <a:schemeClr val="tx2"/>
                </a:solidFill>
              </a:rPr>
              <a:t>See “Reducing Dimensions”</a:t>
            </a:r>
          </a:p>
        </p:txBody>
      </p:sp>
    </p:spTree>
    <p:extLst>
      <p:ext uri="{BB962C8B-B14F-4D97-AF65-F5344CB8AC3E}">
        <p14:creationId xmlns:p14="http://schemas.microsoft.com/office/powerpoint/2010/main" val="32689066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2" end="2"/>
                                            </p:txEl>
                                          </p:spTgt>
                                        </p:tgtEl>
                                        <p:attrNameLst>
                                          <p:attrName>style.visibility</p:attrName>
                                        </p:attrNameLst>
                                      </p:cBhvr>
                                      <p:to>
                                        <p:strVal val="visible"/>
                                      </p:to>
                                    </p:set>
                                    <p:anim calcmode="lin" valueType="num">
                                      <p:cBhvr additive="base">
                                        <p:cTn id="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3" end="3"/>
                                            </p:txEl>
                                          </p:spTgt>
                                        </p:tgtEl>
                                        <p:attrNameLst>
                                          <p:attrName>style.visibility</p:attrName>
                                        </p:attrNameLst>
                                      </p:cBhvr>
                                      <p:to>
                                        <p:strVal val="visible"/>
                                      </p:to>
                                    </p:set>
                                    <p:anim calcmode="lin" valueType="num">
                                      <p:cBhvr additive="base">
                                        <p:cTn id="13"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4" end="4"/>
                                            </p:txEl>
                                          </p:spTgt>
                                        </p:tgtEl>
                                        <p:attrNameLst>
                                          <p:attrName>style.visibility</p:attrName>
                                        </p:attrNameLst>
                                      </p:cBhvr>
                                      <p:to>
                                        <p:strVal val="visible"/>
                                      </p:to>
                                    </p:set>
                                    <p:anim calcmode="lin" valueType="num">
                                      <p:cBhvr additive="base">
                                        <p:cTn id="1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
                                            <p:txEl>
                                              <p:pRg st="5" end="5"/>
                                            </p:txEl>
                                          </p:spTgt>
                                        </p:tgtEl>
                                        <p:attrNameLst>
                                          <p:attrName>style.visibility</p:attrName>
                                        </p:attrNameLst>
                                      </p:cBhvr>
                                      <p:to>
                                        <p:strVal val="visible"/>
                                      </p:to>
                                    </p:set>
                                    <p:anim calcmode="lin" valueType="num">
                                      <p:cBhvr additive="base">
                                        <p:cTn id="25"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
                                            <p:txEl>
                                              <p:pRg st="6" end="6"/>
                                            </p:txEl>
                                          </p:spTgt>
                                        </p:tgtEl>
                                        <p:attrNameLst>
                                          <p:attrName>style.visibility</p:attrName>
                                        </p:attrNameLst>
                                      </p:cBhvr>
                                      <p:to>
                                        <p:strVal val="visible"/>
                                      </p:to>
                                    </p:set>
                                    <p:anim calcmode="lin" valueType="num">
                                      <p:cBhvr additive="base">
                                        <p:cTn id="31"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1+#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Practical Considerations</a:t>
            </a:r>
          </a:p>
        </p:txBody>
      </p:sp>
      <p:sp>
        <p:nvSpPr>
          <p:cNvPr id="9" name="Rectangle 8"/>
          <p:cNvSpPr/>
          <p:nvPr/>
        </p:nvSpPr>
        <p:spPr>
          <a:xfrm>
            <a:off x="228600" y="609600"/>
            <a:ext cx="9048032" cy="34163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ts val="0"/>
              </a:spcAft>
              <a:buClrTx/>
              <a:buSzTx/>
              <a:buFontTx/>
              <a:buNone/>
              <a:tabLst/>
              <a:defRPr/>
            </a:pPr>
            <a:r>
              <a:rPr kumimoji="0" 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Playing with the data</a:t>
            </a:r>
          </a:p>
          <a:p>
            <a:pPr marL="914400" marR="0" lvl="1"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 more different data instances you have, the better the machine learns.</a:t>
            </a:r>
          </a:p>
          <a:p>
            <a:pPr marL="914400" marR="0" lvl="1"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It is sometimes hard to get lots of labeled data.</a:t>
            </a:r>
          </a:p>
          <a:p>
            <a:pPr marL="914400" marR="0" lvl="1"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Generate more “new” instances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changing the data you have </a:t>
            </a:r>
          </a:p>
          <a:p>
            <a:pPr marL="1371600" marR="0" lvl="2"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shifting</a:t>
            </a:r>
          </a:p>
          <a:p>
            <a:pPr marL="1371600" marR="0" lvl="2"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stretching</a:t>
            </a:r>
          </a:p>
          <a:p>
            <a:pPr marL="1371600" marR="0" lvl="2" indent="-457200" algn="l" defTabSz="914400" rtl="0" eaLnBrk="1" fontAlgn="base" latinLnBrk="0" hangingPunct="1">
              <a:lnSpc>
                <a:spcPct val="100000"/>
              </a:lnSpc>
              <a:spcBef>
                <a:spcPct val="0"/>
              </a:spcBef>
              <a:spcAft>
                <a:spcPts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rotating</a:t>
            </a:r>
          </a:p>
        </p:txBody>
      </p:sp>
      <p:pic>
        <p:nvPicPr>
          <p:cNvPr id="3074" name="Picture 2" descr="Image result for cat"/>
          <p:cNvPicPr>
            <a:picLocks noChangeAspect="1" noChangeArrowheads="1"/>
          </p:cNvPicPr>
          <p:nvPr/>
        </p:nvPicPr>
        <p:blipFill rotWithShape="1">
          <a:blip r:embed="rId2">
            <a:extLst>
              <a:ext uri="{28A0092B-C50C-407E-A947-70E740481C1C}">
                <a14:useLocalDpi xmlns:a14="http://schemas.microsoft.com/office/drawing/2010/main" val="0"/>
              </a:ext>
            </a:extLst>
          </a:blip>
          <a:srcRect l="11201" t="8000" r="32000" b="7309"/>
          <a:stretch/>
        </p:blipFill>
        <p:spPr bwMode="auto">
          <a:xfrm>
            <a:off x="5098616" y="3369456"/>
            <a:ext cx="3130984" cy="32678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7721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xEl>
                                              <p:pRg st="1" end="1"/>
                                            </p:txEl>
                                          </p:spTgt>
                                        </p:tgtEl>
                                        <p:attrNameLst>
                                          <p:attrName>style.visibility</p:attrName>
                                        </p:attrNameLst>
                                      </p:cBhvr>
                                      <p:to>
                                        <p:strVal val="visible"/>
                                      </p:to>
                                    </p:set>
                                    <p:anim calcmode="lin" valueType="num">
                                      <p:cBhvr additive="base">
                                        <p:cTn id="1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xEl>
                                              <p:pRg st="2" end="2"/>
                                            </p:txEl>
                                          </p:spTgt>
                                        </p:tgtEl>
                                        <p:attrNameLst>
                                          <p:attrName>style.visibility</p:attrName>
                                        </p:attrNameLst>
                                      </p:cBhvr>
                                      <p:to>
                                        <p:strVal val="visible"/>
                                      </p:to>
                                    </p:set>
                                    <p:anim calcmode="lin" valueType="num">
                                      <p:cBhvr additive="base">
                                        <p:cTn id="1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9">
                                            <p:txEl>
                                              <p:pRg st="3" end="3"/>
                                            </p:txEl>
                                          </p:spTgt>
                                        </p:tgtEl>
                                        <p:attrNameLst>
                                          <p:attrName>style.visibility</p:attrName>
                                        </p:attrNameLst>
                                      </p:cBhvr>
                                      <p:to>
                                        <p:strVal val="visible"/>
                                      </p:to>
                                    </p:set>
                                    <p:anim calcmode="lin" valueType="num">
                                      <p:cBhvr additive="base">
                                        <p:cTn id="23"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
                                            <p:txEl>
                                              <p:pRg st="4" end="4"/>
                                            </p:txEl>
                                          </p:spTgt>
                                        </p:tgtEl>
                                        <p:attrNameLst>
                                          <p:attrName>style.visibility</p:attrName>
                                        </p:attrNameLst>
                                      </p:cBhvr>
                                      <p:to>
                                        <p:strVal val="visible"/>
                                      </p:to>
                                    </p:set>
                                    <p:anim calcmode="lin" valueType="num">
                                      <p:cBhvr additive="base">
                                        <p:cTn id="29"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
                                            <p:txEl>
                                              <p:pRg st="4" end="4"/>
                                            </p:txEl>
                                          </p:spTgt>
                                        </p:tgtEl>
                                        <p:attrNameLst>
                                          <p:attrName>ppt_y</p:attrName>
                                        </p:attrNameLst>
                                      </p:cBhvr>
                                      <p:tavLst>
                                        <p:tav tm="0">
                                          <p:val>
                                            <p:strVal val="#ppt_y"/>
                                          </p:val>
                                        </p:tav>
                                        <p:tav tm="100000">
                                          <p:val>
                                            <p:strVal val="#ppt_y"/>
                                          </p:val>
                                        </p:tav>
                                      </p:tavLst>
                                    </p:anim>
                                  </p:childTnLst>
                                </p:cTn>
                              </p:par>
                              <p:par>
                                <p:cTn id="31" presetID="0" presetClass="path" presetSubtype="0" accel="50000" decel="50000" fill="hold" nodeType="withEffect">
                                  <p:stCondLst>
                                    <p:cond delay="0"/>
                                  </p:stCondLst>
                                  <p:childTnLst>
                                    <p:animMotion origin="layout" path="M 3.05556E-6 -6.2963E-6 C 0.00139 -0.00024 0.00277 -0.00047 0.00416 -0.0007 C 0.00746 -0.00139 0.01076 -0.00255 0.01406 -0.00301 L 0.01875 -0.00371 C 0.02395 -0.00348 0.02916 -0.00371 0.03437 -0.00301 C 0.03663 -0.00278 0.03871 -0.00209 0.0408 -0.00139 C 0.05607 0.00185 0.04739 -0.00047 0.05486 0.00161 C 0.05382 0.00439 0.05312 0.00763 0.05191 0.01018 C 0.04739 0.01874 0.03645 0.02939 0.03142 0.03495 C 0.02673 0.04027 0.01961 0.04907 0.01527 0.05185 C 0.01406 0.05277 0.01284 0.05347 0.01163 0.05416 C 0.01076 0.05509 0.00989 0.05601 0.00885 0.05671 C 0.00816 0.05694 0.00729 0.05717 0.00642 0.0574 C 0.0059 0.05763 0.00538 0.05786 0.00468 0.0581 C 0.00538 0.05949 0.0059 0.06064 0.00642 0.06203 C 0.00677 0.06273 0.00711 0.06365 0.00764 0.06435 C 0.00816 0.06504 0.00885 0.06527 0.00937 0.06597 C 0.01093 0.06736 0.01232 0.06921 0.01406 0.0706 C 0.01597 0.07199 0.01979 0.0743 0.01979 0.0743 C 0.02413 0.07384 0.02604 0.07407 0.02968 0.07291 C 0.03107 0.07245 0.03246 0.07175 0.03385 0.07129 C 0.03437 0.07106 0.03559 0.06967 0.03559 0.0706 C 0.03559 0.07152 0.03455 0.07175 0.03385 0.07199 C 0.02534 0.07569 0.02517 0.07546 0.01875 0.07685 C 0.01024 0.07592 0.00156 0.07592 -0.00695 0.0743 C -0.01077 0.07384 -0.01424 0.07175 -0.01789 0.0706 C -0.02066 0.06967 -0.02032 0.06967 -0.02327 0.06898 C -0.03195 0.06111 -0.02518 0.06805 -0.02431 0.03333 C -0.02431 0.02916 -0.02396 0.02499 -0.02379 0.02106 C -0.02396 0.01805 -0.02396 0.01527 -0.02431 0.01249 C -0.025 0.0081 -0.02743 0.00694 -0.02327 0.00324 C -0.02188 0.00208 -0.02014 0.00208 -0.01858 0.00161 C -0.01407 0.00185 -0.00955 0.00208 -0.00521 0.00231 C -0.004 0.00254 -0.00278 0.003 -0.00174 0.00324 L 0.00642 0.00462 C 0.00677 0.00486 0.01024 0.00717 0.01059 0.00786 C 0.01128 0.00972 0.01163 0.01388 0.01163 0.01388 C 0.01111 0.01921 0.01093 0.02453 0.00989 0.02939 C 0.00972 0.03032 0.00868 0.03032 0.00816 0.03101 C 0.00711 0.03217 0.00642 0.03379 0.00538 0.03495 C 0.00139 0.03888 0.00034 0.03819 -0.00452 0.03958 C -0.01285 0.03726 -0.00816 0.04004 -0.01268 0.03495 C -0.0132 0.03425 -0.01389 0.03379 -0.01441 0.03333 C -0.01493 0.03171 -0.01511 0.03009 -0.01563 0.02871 C -0.01858 0.01967 -0.01528 0.03263 -0.01736 0.02407 C -0.01702 0.02152 -0.0165 0.0155 -0.01441 0.01319 C -0.01025 0.00856 -0.00105 0.00092 -0.00105 0.00092 C 0.00034 -0.00186 0.00052 -0.00371 0.00416 -0.00301 C 0.00468 -0.00301 0.00451 -0.00139 0.00468 -0.0007 C 0.00364 0.00671 0.00503 0.0037 -0.00452 0.00624 C -0.00764 0.00694 -0.01077 0.00694 -0.01389 0.00786 C -0.02136 0.00972 -0.02865 0.01273 -0.03594 0.01481 C -0.03716 0.01504 -0.03837 0.01527 -0.03941 0.0155 C -0.04323 0.01805 -0.04584 0.01898 -0.03368 0.01874 C -0.02813 0.01851 -0.02275 0.01712 -0.01736 0.0162 C -0.01528 0.01597 -0.0132 0.01574 -0.01094 0.0155 C -0.00625 0.01574 3.05556E-6 0.01157 0.00295 0.0162 C 0.00607 0.02129 3.05556E-6 0.04074 -0.00226 0.04652 C -0.0033 0.04907 -0.00434 0.05138 -0.00573 0.05347 C -0.00677 0.05486 -0.0092 0.05671 -0.0092 0.05671 C -0.00886 0.05069 -0.00938 0.04444 -0.00799 0.03888 C -0.0066 0.03286 -0.00365 0.02777 -0.00105 0.02245 C 0.00086 0.01828 0.00295 0.01411 0.00538 0.01018 C 0.0059 0.00902 0.00677 0.00856 0.00764 0.00786 C 0.01857 -0.00139 0.01423 0.00023 0.02152 -0.00139 C 0.02257 -0.00209 0.02343 -0.00301 0.02448 -0.00301 C 0.02517 -0.00301 0.02343 -0.00186 0.02274 -0.00139 C 0.021 -0.00047 0.01927 0.00069 0.01753 0.00161 C -0.00035 0.00995 0.01423 0.00161 0.00243 0.00856 C -0.00556 0.0081 -0.01355 0.00833 -0.02153 0.00694 C -0.02309 0.00671 -0.01841 0.00555 -0.01684 0.00555 C -0.01146 0.00486 -0.00591 0.00486 -0.00052 0.00462 L 0.00764 0.00555 C 0.0085 0.00601 0.00607 0.00717 0.00538 0.00786 C 0.00416 0.00879 0.00312 0.00972 0.00191 0.01018 C -0.00608 0.01273 -0.02205 0.01712 -0.02205 0.01712 L -0.01441 0.01782 C -0.00191 0.01898 -0.00452 0.01388 -0.00174 0.02175 C -0.004 0.04884 0.00225 0.05648 -0.01563 0.06435 L -0.01736 0.06504 C -0.02205 0.06388 -0.02223 0.06504 -0.01684 0.05578 C -0.01528 0.05347 -0.0132 0.05185 -0.01164 0.04953 C -0.00695 0.04374 -0.00625 0.04282 -0.00278 0.03634 C -0.00261 0.03587 -0.00243 0.03541 -0.00226 0.03495 " pathEditMode="relative" ptsTypes="AAAAAAAAAAAAAAAAAAAAAAAAAAAAAAAAAAAAAAAAAAAAAAAAAAAAAAAAAAAAAAAAAAAAAAAAAAAAAAAAAAAA">
                                      <p:cBhvr>
                                        <p:cTn id="32" dur="2000" fill="hold"/>
                                        <p:tgtEl>
                                          <p:spTgt spid="3074"/>
                                        </p:tgtEl>
                                        <p:attrNameLst>
                                          <p:attrName>ppt_x</p:attrName>
                                          <p:attrName>ppt_y</p:attrName>
                                        </p:attrNameLst>
                                      </p:cBhvr>
                                    </p:animMotion>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5" end="5"/>
                                            </p:txEl>
                                          </p:spTgt>
                                        </p:tgtEl>
                                        <p:attrNameLst>
                                          <p:attrName>style.visibility</p:attrName>
                                        </p:attrNameLst>
                                      </p:cBhvr>
                                      <p:to>
                                        <p:strVal val="visible"/>
                                      </p:to>
                                    </p:set>
                                    <p:anim calcmode="lin" valueType="num">
                                      <p:cBhvr additive="base">
                                        <p:cTn id="37"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5" end="5"/>
                                            </p:txEl>
                                          </p:spTgt>
                                        </p:tgtEl>
                                        <p:attrNameLst>
                                          <p:attrName>ppt_y</p:attrName>
                                        </p:attrNameLst>
                                      </p:cBhvr>
                                      <p:tavLst>
                                        <p:tav tm="0">
                                          <p:val>
                                            <p:strVal val="#ppt_y"/>
                                          </p:val>
                                        </p:tav>
                                        <p:tav tm="100000">
                                          <p:val>
                                            <p:strVal val="#ppt_y"/>
                                          </p:val>
                                        </p:tav>
                                      </p:tavLst>
                                    </p:anim>
                                  </p:childTnLst>
                                </p:cTn>
                              </p:par>
                              <p:par>
                                <p:cTn id="39" presetID="6" presetClass="emph" presetSubtype="0" fill="hold" nodeType="withEffect">
                                  <p:stCondLst>
                                    <p:cond delay="0"/>
                                  </p:stCondLst>
                                  <p:childTnLst>
                                    <p:animScale>
                                      <p:cBhvr>
                                        <p:cTn id="40" dur="500" fill="hold"/>
                                        <p:tgtEl>
                                          <p:spTgt spid="3074"/>
                                        </p:tgtEl>
                                      </p:cBhvr>
                                      <p:by x="150000" y="150000"/>
                                    </p:animScale>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9">
                                            <p:txEl>
                                              <p:pRg st="6" end="6"/>
                                            </p:txEl>
                                          </p:spTgt>
                                        </p:tgtEl>
                                        <p:attrNameLst>
                                          <p:attrName>style.visibility</p:attrName>
                                        </p:attrNameLst>
                                      </p:cBhvr>
                                      <p:to>
                                        <p:strVal val="visible"/>
                                      </p:to>
                                    </p:set>
                                    <p:anim calcmode="lin" valueType="num">
                                      <p:cBhvr additive="base">
                                        <p:cTn id="45" dur="500" fill="hold"/>
                                        <p:tgtEl>
                                          <p:spTgt spid="9">
                                            <p:txEl>
                                              <p:pRg st="6" end="6"/>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9">
                                            <p:txEl>
                                              <p:pRg st="6" end="6"/>
                                            </p:txEl>
                                          </p:spTgt>
                                        </p:tgtEl>
                                        <p:attrNameLst>
                                          <p:attrName>ppt_y</p:attrName>
                                        </p:attrNameLst>
                                      </p:cBhvr>
                                      <p:tavLst>
                                        <p:tav tm="0">
                                          <p:val>
                                            <p:strVal val="#ppt_y"/>
                                          </p:val>
                                        </p:tav>
                                        <p:tav tm="100000">
                                          <p:val>
                                            <p:strVal val="#ppt_y"/>
                                          </p:val>
                                        </p:tav>
                                      </p:tavLst>
                                    </p:anim>
                                  </p:childTnLst>
                                </p:cTn>
                              </p:par>
                              <p:par>
                                <p:cTn id="47" presetID="8" presetClass="emph" presetSubtype="0" fill="hold" nodeType="withEffect">
                                  <p:stCondLst>
                                    <p:cond delay="0"/>
                                  </p:stCondLst>
                                  <p:childTnLst>
                                    <p:animRot by="21600000">
                                      <p:cBhvr>
                                        <p:cTn id="48" dur="500" fill="hold"/>
                                        <p:tgtEl>
                                          <p:spTgt spid="3074"/>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5" name="Rectangle 4"/>
          <p:cNvSpPr/>
          <p:nvPr/>
        </p:nvSpPr>
        <p:spPr>
          <a:xfrm>
            <a:off x="228600" y="609600"/>
            <a:ext cx="9048032" cy="6704399"/>
          </a:xfrm>
          <a:prstGeom prst="rect">
            <a:avLst/>
          </a:prstGeom>
        </p:spPr>
        <p:txBody>
          <a:bodyPr wrap="square">
            <a:spAutoFit/>
          </a:bodyPr>
          <a:lstStyle/>
          <a:p>
            <a:pPr>
              <a:spcBef>
                <a:spcPts val="0"/>
              </a:spcBef>
              <a:spcAft>
                <a:spcPts val="200"/>
              </a:spcAft>
            </a:pPr>
            <a:r>
              <a:rPr lang="en-US" sz="2400" dirty="0">
                <a:solidFill>
                  <a:schemeClr val="tx2"/>
                </a:solidFill>
              </a:rPr>
              <a:t>Trying Things</a:t>
            </a:r>
          </a:p>
          <a:p>
            <a:pPr lvl="1">
              <a:spcBef>
                <a:spcPts val="0"/>
              </a:spcBef>
              <a:spcAft>
                <a:spcPts val="200"/>
              </a:spcAft>
            </a:pPr>
            <a:r>
              <a:rPr lang="en-US" sz="2400" dirty="0">
                <a:sym typeface="Symbol" panose="05050102010706020507" pitchFamily="18" charset="2"/>
              </a:rPr>
              <a:t>In learning, there are many parameters to set</a:t>
            </a:r>
          </a:p>
          <a:p>
            <a:pPr lvl="2">
              <a:spcBef>
                <a:spcPts val="0"/>
              </a:spcBef>
              <a:spcAft>
                <a:spcPts val="200"/>
              </a:spcAft>
            </a:pPr>
            <a:r>
              <a:rPr lang="en-US" sz="2400" dirty="0">
                <a:sym typeface="Symbol" panose="05050102010706020507" pitchFamily="18" charset="2"/>
              </a:rPr>
              <a:t># of levels, size of each level, batch size, # of epochs </a:t>
            </a:r>
            <a:br>
              <a:rPr lang="en-US" sz="2400" dirty="0">
                <a:sym typeface="Symbol" panose="05050102010706020507" pitchFamily="18" charset="2"/>
              </a:rPr>
            </a:br>
            <a:r>
              <a:rPr lang="en-US" sz="2400" dirty="0">
                <a:sym typeface="Symbol" panose="05050102010706020507" pitchFamily="18" charset="2"/>
              </a:rPr>
              <a:t>activation methods, error measures, ……</a:t>
            </a:r>
          </a:p>
          <a:p>
            <a:pPr lvl="1">
              <a:spcBef>
                <a:spcPts val="0"/>
              </a:spcBef>
              <a:spcAft>
                <a:spcPts val="200"/>
              </a:spcAft>
            </a:pPr>
            <a:r>
              <a:rPr lang="en-US" sz="2400" dirty="0">
                <a:sym typeface="Symbol" panose="05050102010706020507" pitchFamily="18" charset="2"/>
              </a:rPr>
              <a:t>You may not know how to choose between them.</a:t>
            </a:r>
          </a:p>
          <a:p>
            <a:pPr lvl="1">
              <a:spcBef>
                <a:spcPts val="0"/>
              </a:spcBef>
              <a:spcAft>
                <a:spcPts val="200"/>
              </a:spcAft>
            </a:pPr>
            <a:r>
              <a:rPr lang="en-US" sz="2400" dirty="0">
                <a:sym typeface="Symbol" panose="05050102010706020507" pitchFamily="18" charset="2"/>
              </a:rPr>
              <a:t>One option is to simply try all combinations.</a:t>
            </a:r>
          </a:p>
          <a:p>
            <a:pPr lvl="2">
              <a:spcBef>
                <a:spcPts val="0"/>
              </a:spcBef>
              <a:spcAft>
                <a:spcPts val="200"/>
              </a:spcAft>
            </a:pPr>
            <a:r>
              <a:rPr lang="en-US" sz="2400" dirty="0">
                <a:sym typeface="Symbol" panose="05050102010706020507" pitchFamily="18" charset="2"/>
              </a:rPr>
              <a:t>If </a:t>
            </a:r>
            <a:r>
              <a:rPr lang="en-US" sz="2400" i="1" dirty="0">
                <a:sym typeface="Symbol" panose="05050102010706020507" pitchFamily="18" charset="2"/>
              </a:rPr>
              <a:t>p</a:t>
            </a:r>
            <a:r>
              <a:rPr lang="en-US" sz="2400" i="1" baseline="-25000" dirty="0">
                <a:sym typeface="Symbol" panose="05050102010706020507" pitchFamily="18" charset="2"/>
              </a:rPr>
              <a:t>1</a:t>
            </a:r>
            <a:r>
              <a:rPr lang="en-US" sz="2400" i="1" dirty="0">
                <a:sym typeface="Symbol" panose="05050102010706020507" pitchFamily="18" charset="2"/>
              </a:rPr>
              <a:t>, p</a:t>
            </a:r>
            <a:r>
              <a:rPr lang="en-US" sz="2400" i="1" baseline="-25000" dirty="0">
                <a:sym typeface="Symbol" panose="05050102010706020507" pitchFamily="18" charset="2"/>
              </a:rPr>
              <a:t>2</a:t>
            </a:r>
            <a:r>
              <a:rPr lang="en-US" sz="2400" i="1" dirty="0">
                <a:sym typeface="Symbol" panose="05050102010706020507" pitchFamily="18" charset="2"/>
              </a:rPr>
              <a:t>, </a:t>
            </a:r>
            <a:r>
              <a:rPr lang="en-US" sz="2400" dirty="0">
                <a:sym typeface="Symbol" panose="05050102010706020507" pitchFamily="18" charset="2"/>
              </a:rPr>
              <a:t>and </a:t>
            </a:r>
            <a:r>
              <a:rPr lang="en-US" sz="2400" i="1" dirty="0">
                <a:sym typeface="Symbol" panose="05050102010706020507" pitchFamily="18" charset="2"/>
              </a:rPr>
              <a:t>p</a:t>
            </a:r>
            <a:r>
              <a:rPr lang="en-US" sz="2400" i="1" baseline="-25000" dirty="0">
                <a:sym typeface="Symbol" panose="05050102010706020507" pitchFamily="18" charset="2"/>
              </a:rPr>
              <a:t>3</a:t>
            </a:r>
            <a:r>
              <a:rPr lang="en-US" sz="2400" dirty="0">
                <a:sym typeface="Symbol" panose="05050102010706020507" pitchFamily="18" charset="2"/>
              </a:rPr>
              <a:t> are chosen from the range {0,…,99}</a:t>
            </a:r>
            <a:br>
              <a:rPr lang="en-US" sz="2400" dirty="0">
                <a:sym typeface="Symbol" panose="05050102010706020507" pitchFamily="18" charset="2"/>
              </a:rPr>
            </a:br>
            <a:r>
              <a:rPr lang="en-US" sz="2400" dirty="0">
                <a:sym typeface="Symbol" panose="05050102010706020507" pitchFamily="18" charset="2"/>
              </a:rPr>
              <a:t>then the number of combinations to try is</a:t>
            </a:r>
          </a:p>
          <a:p>
            <a:pPr lvl="1">
              <a:spcBef>
                <a:spcPts val="0"/>
              </a:spcBef>
              <a:spcAft>
                <a:spcPts val="200"/>
              </a:spcAft>
            </a:pPr>
            <a:r>
              <a:rPr lang="en-US" sz="2400" dirty="0">
                <a:sym typeface="Symbol" panose="05050102010706020507" pitchFamily="18" charset="2"/>
              </a:rPr>
              <a:t>                        100100100 = million.</a:t>
            </a:r>
          </a:p>
          <a:p>
            <a:pPr lvl="2">
              <a:spcBef>
                <a:spcPts val="0"/>
              </a:spcBef>
              <a:spcAft>
                <a:spcPts val="200"/>
              </a:spcAft>
            </a:pPr>
            <a:r>
              <a:rPr lang="en-US" sz="2400" dirty="0">
                <a:sym typeface="Symbol" panose="05050102010706020507" pitchFamily="18" charset="2"/>
              </a:rPr>
              <a:t>i.e. lots of computation!</a:t>
            </a:r>
          </a:p>
          <a:p>
            <a:pPr lvl="1">
              <a:spcBef>
                <a:spcPts val="0"/>
              </a:spcBef>
              <a:spcAft>
                <a:spcPts val="200"/>
              </a:spcAft>
            </a:pPr>
            <a:r>
              <a:rPr lang="en-US" sz="2400" dirty="0">
                <a:sym typeface="Symbol" panose="05050102010706020507" pitchFamily="18" charset="2"/>
              </a:rPr>
              <a:t>You might have three types of data:</a:t>
            </a:r>
          </a:p>
          <a:p>
            <a:pPr marL="914400" lvl="1" indent="-457200">
              <a:spcBef>
                <a:spcPts val="0"/>
              </a:spcBef>
              <a:spcAft>
                <a:spcPts val="200"/>
              </a:spcAft>
              <a:buFont typeface="+mj-lt"/>
              <a:buAutoNum type="arabicPeriod"/>
            </a:pPr>
            <a:r>
              <a:rPr lang="en-US" sz="2400" dirty="0">
                <a:sym typeface="Symbol" panose="05050102010706020507" pitchFamily="18" charset="2"/>
              </a:rPr>
              <a:t>The training data use for each setting of the parameters</a:t>
            </a:r>
          </a:p>
          <a:p>
            <a:pPr marL="914400" lvl="1" indent="-457200">
              <a:spcBef>
                <a:spcPts val="0"/>
              </a:spcBef>
              <a:spcAft>
                <a:spcPts val="200"/>
              </a:spcAft>
              <a:buFont typeface="+mj-lt"/>
              <a:buAutoNum type="arabicPeriod"/>
            </a:pPr>
            <a:r>
              <a:rPr lang="en-US" sz="2400" dirty="0">
                <a:sym typeface="Symbol" panose="05050102010706020507" pitchFamily="18" charset="2"/>
              </a:rPr>
              <a:t>Data for validating/comparing the result from different settings.</a:t>
            </a:r>
          </a:p>
          <a:p>
            <a:pPr marL="914400" lvl="1" indent="-457200">
              <a:spcBef>
                <a:spcPts val="0"/>
              </a:spcBef>
              <a:spcAft>
                <a:spcPts val="200"/>
              </a:spcAft>
              <a:buFont typeface="+mj-lt"/>
              <a:buAutoNum type="arabicPeriod"/>
            </a:pPr>
            <a:r>
              <a:rPr lang="en-US" sz="2400" dirty="0">
                <a:sym typeface="Symbol" panose="05050102010706020507" pitchFamily="18" charset="2"/>
              </a:rPr>
              <a:t>Test data to see how well your final machine does </a:t>
            </a:r>
            <a:br>
              <a:rPr lang="en-US" sz="2400" dirty="0">
                <a:sym typeface="Symbol" panose="05050102010706020507" pitchFamily="18" charset="2"/>
              </a:rPr>
            </a:br>
            <a:r>
              <a:rPr lang="en-US" sz="2400" dirty="0">
                <a:sym typeface="Symbol" panose="05050102010706020507" pitchFamily="18" charset="2"/>
              </a:rPr>
              <a:t>  on data that it has never seen before.</a:t>
            </a:r>
          </a:p>
          <a:p>
            <a:pPr lvl="1">
              <a:spcBef>
                <a:spcPts val="0"/>
              </a:spcBef>
              <a:spcAft>
                <a:spcPts val="200"/>
              </a:spcAft>
            </a:pPr>
            <a:endParaRPr lang="en-US" sz="2400" dirty="0">
              <a:sym typeface="Symbol" panose="05050102010706020507" pitchFamily="18" charset="2"/>
            </a:endParaRPr>
          </a:p>
          <a:p>
            <a:pPr lvl="1">
              <a:spcBef>
                <a:spcPts val="0"/>
              </a:spcBef>
              <a:spcAft>
                <a:spcPts val="200"/>
              </a:spcAft>
            </a:pPr>
            <a:endParaRPr lang="en-US" sz="2400" dirty="0">
              <a:sym typeface="Symbol" panose="05050102010706020507" pitchFamily="18" charset="2"/>
            </a:endParaRPr>
          </a:p>
        </p:txBody>
      </p:sp>
    </p:spTree>
    <p:extLst>
      <p:ext uri="{BB962C8B-B14F-4D97-AF65-F5344CB8AC3E}">
        <p14:creationId xmlns:p14="http://schemas.microsoft.com/office/powerpoint/2010/main" val="7337542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
                                            <p:txEl>
                                              <p:pRg st="4" end="4"/>
                                            </p:txEl>
                                          </p:spTgt>
                                        </p:tgtEl>
                                        <p:attrNameLst>
                                          <p:attrName>style.visibility</p:attrName>
                                        </p:attrNameLst>
                                      </p:cBhvr>
                                      <p:to>
                                        <p:strVal val="visible"/>
                                      </p:to>
                                    </p:set>
                                    <p:anim calcmode="lin" valueType="num">
                                      <p:cBhvr additive="base">
                                        <p:cTn id="31"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
                                            <p:txEl>
                                              <p:pRg st="5" end="5"/>
                                            </p:txEl>
                                          </p:spTgt>
                                        </p:tgtEl>
                                        <p:attrNameLst>
                                          <p:attrName>style.visibility</p:attrName>
                                        </p:attrNameLst>
                                      </p:cBhvr>
                                      <p:to>
                                        <p:strVal val="visible"/>
                                      </p:to>
                                    </p:set>
                                    <p:anim calcmode="lin" valueType="num">
                                      <p:cBhvr additive="base">
                                        <p:cTn id="37"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
                                            <p:txEl>
                                              <p:pRg st="6" end="6"/>
                                            </p:txEl>
                                          </p:spTgt>
                                        </p:tgtEl>
                                        <p:attrNameLst>
                                          <p:attrName>style.visibility</p:attrName>
                                        </p:attrNameLst>
                                      </p:cBhvr>
                                      <p:to>
                                        <p:strVal val="visible"/>
                                      </p:to>
                                    </p:set>
                                    <p:anim calcmode="lin" valueType="num">
                                      <p:cBhvr additive="base">
                                        <p:cTn id="43"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
                                            <p:txEl>
                                              <p:pRg st="7" end="7"/>
                                            </p:txEl>
                                          </p:spTgt>
                                        </p:tgtEl>
                                        <p:attrNameLst>
                                          <p:attrName>style.visibility</p:attrName>
                                        </p:attrNameLst>
                                      </p:cBhvr>
                                      <p:to>
                                        <p:strVal val="visible"/>
                                      </p:to>
                                    </p:set>
                                    <p:anim calcmode="lin" valueType="num">
                                      <p:cBhvr additive="base">
                                        <p:cTn id="49" dur="500" fill="hold"/>
                                        <p:tgtEl>
                                          <p:spTgt spid="5">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
                                            <p:txEl>
                                              <p:pRg st="8" end="8"/>
                                            </p:txEl>
                                          </p:spTgt>
                                        </p:tgtEl>
                                        <p:attrNameLst>
                                          <p:attrName>style.visibility</p:attrName>
                                        </p:attrNameLst>
                                      </p:cBhvr>
                                      <p:to>
                                        <p:strVal val="visible"/>
                                      </p:to>
                                    </p:set>
                                    <p:anim calcmode="lin" valueType="num">
                                      <p:cBhvr additive="base">
                                        <p:cTn id="55" dur="500" fill="hold"/>
                                        <p:tgtEl>
                                          <p:spTgt spid="5">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
                                            <p:txEl>
                                              <p:pRg st="9" end="9"/>
                                            </p:txEl>
                                          </p:spTgt>
                                        </p:tgtEl>
                                        <p:attrNameLst>
                                          <p:attrName>style.visibility</p:attrName>
                                        </p:attrNameLst>
                                      </p:cBhvr>
                                      <p:to>
                                        <p:strVal val="visible"/>
                                      </p:to>
                                    </p:set>
                                    <p:anim calcmode="lin" valueType="num">
                                      <p:cBhvr additive="base">
                                        <p:cTn id="61" dur="500" fill="hold"/>
                                        <p:tgtEl>
                                          <p:spTgt spid="5">
                                            <p:txEl>
                                              <p:pRg st="9" end="9"/>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
                                            <p:txEl>
                                              <p:pRg st="10" end="10"/>
                                            </p:txEl>
                                          </p:spTgt>
                                        </p:tgtEl>
                                        <p:attrNameLst>
                                          <p:attrName>style.visibility</p:attrName>
                                        </p:attrNameLst>
                                      </p:cBhvr>
                                      <p:to>
                                        <p:strVal val="visible"/>
                                      </p:to>
                                    </p:set>
                                    <p:anim calcmode="lin" valueType="num">
                                      <p:cBhvr additive="base">
                                        <p:cTn id="67" dur="500" fill="hold"/>
                                        <p:tgtEl>
                                          <p:spTgt spid="5">
                                            <p:txEl>
                                              <p:pRg st="10" end="10"/>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
                                            <p:txEl>
                                              <p:pRg st="10" end="10"/>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
                                            <p:txEl>
                                              <p:pRg st="11" end="11"/>
                                            </p:txEl>
                                          </p:spTgt>
                                        </p:tgtEl>
                                        <p:attrNameLst>
                                          <p:attrName>style.visibility</p:attrName>
                                        </p:attrNameLst>
                                      </p:cBhvr>
                                      <p:to>
                                        <p:strVal val="visible"/>
                                      </p:to>
                                    </p:set>
                                    <p:anim calcmode="lin" valueType="num">
                                      <p:cBhvr additive="base">
                                        <p:cTn id="73" dur="500" fill="hold"/>
                                        <p:tgtEl>
                                          <p:spTgt spid="5">
                                            <p:txEl>
                                              <p:pRg st="11" end="11"/>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
                                            <p:txEl>
                                              <p:pRg st="11" end="1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5" name="Rectangle 84">
            <a:extLst>
              <a:ext uri="{FF2B5EF4-FFF2-40B4-BE49-F238E27FC236}">
                <a16:creationId xmlns:a16="http://schemas.microsoft.com/office/drawing/2014/main" id="{A2D10F90-F1A7-4570-A57F-FDCA49B857B5}"/>
              </a:ext>
            </a:extLst>
          </p:cNvPr>
          <p:cNvSpPr/>
          <p:nvPr/>
        </p:nvSpPr>
        <p:spPr>
          <a:xfrm>
            <a:off x="2269743" y="3555548"/>
            <a:ext cx="861133" cy="523220"/>
          </a:xfrm>
          <a:prstGeom prst="rect">
            <a:avLst/>
          </a:prstGeom>
        </p:spPr>
        <p:txBody>
          <a:bodyPr wrap="none">
            <a:spAutoFit/>
          </a:bodyPr>
          <a:lstStyle/>
          <a:p>
            <a:r>
              <a:rPr lang="en-US" dirty="0">
                <a:sym typeface="Symbol" panose="05050102010706020507" pitchFamily="18" charset="2"/>
              </a:rPr>
              <a:t>Data</a:t>
            </a:r>
            <a:endParaRPr lang="en-US" dirty="0"/>
          </a:p>
        </p:txBody>
      </p:sp>
      <p:sp>
        <p:nvSpPr>
          <p:cNvPr id="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5" name="Rectangle 4"/>
          <p:cNvSpPr/>
          <p:nvPr/>
        </p:nvSpPr>
        <p:spPr>
          <a:xfrm>
            <a:off x="228600" y="609600"/>
            <a:ext cx="9048032" cy="2703304"/>
          </a:xfrm>
          <a:prstGeom prst="rect">
            <a:avLst/>
          </a:prstGeom>
        </p:spPr>
        <p:txBody>
          <a:bodyPr wrap="square">
            <a:spAutoFit/>
          </a:bodyPr>
          <a:lstStyle/>
          <a:p>
            <a:pPr>
              <a:spcBef>
                <a:spcPts val="0"/>
              </a:spcBef>
              <a:spcAft>
                <a:spcPts val="200"/>
              </a:spcAft>
            </a:pPr>
            <a:r>
              <a:rPr lang="en-US" sz="2400" dirty="0">
                <a:solidFill>
                  <a:schemeClr val="tx2"/>
                </a:solidFill>
              </a:rPr>
              <a:t>K-fold</a:t>
            </a:r>
            <a:r>
              <a:rPr lang="en-US" sz="2400" dirty="0">
                <a:cs typeface="Times New Roman" panose="02020603050405020304" pitchFamily="18" charset="0"/>
              </a:rPr>
              <a:t> </a:t>
            </a:r>
            <a:r>
              <a:rPr lang="en-US" sz="2400" dirty="0">
                <a:solidFill>
                  <a:schemeClr val="tx2"/>
                </a:solidFill>
                <a:cs typeface="Times New Roman" panose="02020603050405020304" pitchFamily="18" charset="0"/>
              </a:rPr>
              <a:t>cross-validation</a:t>
            </a:r>
            <a:endParaRPr lang="en-US" sz="2400" dirty="0">
              <a:solidFill>
                <a:schemeClr val="tx2"/>
              </a:solidFill>
            </a:endParaRPr>
          </a:p>
          <a:p>
            <a:pPr lvl="1"/>
            <a:r>
              <a:rPr lang="en-US" sz="2400" dirty="0">
                <a:cs typeface="Times New Roman" panose="02020603050405020304" pitchFamily="18" charset="0"/>
              </a:rPr>
              <a:t>If you do not have a lot of labeled data, stretch it out.</a:t>
            </a:r>
          </a:p>
          <a:p>
            <a:pPr lvl="1"/>
            <a:r>
              <a:rPr lang="en-US" sz="2400" dirty="0">
                <a:cs typeface="Times New Roman" panose="02020603050405020304" pitchFamily="18" charset="0"/>
              </a:rPr>
              <a:t>Results may depend </a:t>
            </a:r>
            <a:r>
              <a:rPr lang="en-US" sz="2400" i="1" dirty="0">
                <a:cs typeface="Times New Roman" panose="02020603050405020304" pitchFamily="18" charset="0"/>
              </a:rPr>
              <a:t>which</a:t>
            </a:r>
            <a:r>
              <a:rPr lang="en-US" sz="2400" dirty="0">
                <a:cs typeface="Times New Roman" panose="02020603050405020304" pitchFamily="18" charset="0"/>
              </a:rPr>
              <a:t> data is chosen for training vs validating.</a:t>
            </a:r>
          </a:p>
          <a:p>
            <a:pPr lvl="1"/>
            <a:r>
              <a:rPr lang="en-US" sz="2400" dirty="0">
                <a:cs typeface="Times New Roman" panose="02020603050405020304" pitchFamily="18" charset="0"/>
              </a:rPr>
              <a:t>Splitting the available data into k partitions (typically k=4 or 5). </a:t>
            </a:r>
          </a:p>
          <a:p>
            <a:pPr lvl="1"/>
            <a:r>
              <a:rPr lang="en-US" sz="2400" dirty="0">
                <a:cs typeface="Times New Roman" panose="02020603050405020304" pitchFamily="18" charset="0"/>
              </a:rPr>
              <a:t>Instantiating k identical models</a:t>
            </a:r>
          </a:p>
          <a:p>
            <a:pPr lvl="1"/>
            <a:r>
              <a:rPr lang="en-US" sz="2400" dirty="0">
                <a:cs typeface="Times New Roman" panose="02020603050405020304" pitchFamily="18" charset="0"/>
              </a:rPr>
              <a:t>     Train on k-1 of the data parts </a:t>
            </a:r>
          </a:p>
          <a:p>
            <a:pPr lvl="1"/>
            <a:r>
              <a:rPr lang="en-US" sz="2400" dirty="0">
                <a:cs typeface="Times New Roman" panose="02020603050405020304" pitchFamily="18" charset="0"/>
              </a:rPr>
              <a:t>      and evaluate on the remaining one. </a:t>
            </a:r>
          </a:p>
        </p:txBody>
      </p:sp>
      <p:sp>
        <p:nvSpPr>
          <p:cNvPr id="21" name="Rectangle 20">
            <a:extLst>
              <a:ext uri="{FF2B5EF4-FFF2-40B4-BE49-F238E27FC236}">
                <a16:creationId xmlns:a16="http://schemas.microsoft.com/office/drawing/2014/main" id="{24C6729A-88F3-48FA-BF4A-94DFA87738D1}"/>
              </a:ext>
            </a:extLst>
          </p:cNvPr>
          <p:cNvSpPr/>
          <p:nvPr/>
        </p:nvSpPr>
        <p:spPr>
          <a:xfrm>
            <a:off x="4229341" y="3429000"/>
            <a:ext cx="2174185" cy="523220"/>
          </a:xfrm>
          <a:prstGeom prst="rect">
            <a:avLst/>
          </a:prstGeom>
        </p:spPr>
        <p:txBody>
          <a:bodyPr wrap="none">
            <a:spAutoFit/>
          </a:bodyPr>
          <a:lstStyle/>
          <a:p>
            <a:r>
              <a:rPr lang="en-US" dirty="0">
                <a:solidFill>
                  <a:srgbClr val="00FFFF"/>
                </a:solidFill>
                <a:sym typeface="Symbol" panose="05050102010706020507" pitchFamily="18" charset="2"/>
              </a:rPr>
              <a:t>Training Data</a:t>
            </a:r>
            <a:endParaRPr lang="en-US" dirty="0">
              <a:solidFill>
                <a:srgbClr val="00FFFF"/>
              </a:solidFill>
            </a:endParaRPr>
          </a:p>
        </p:txBody>
      </p:sp>
      <p:sp>
        <p:nvSpPr>
          <p:cNvPr id="22" name="Rectangle 21">
            <a:extLst>
              <a:ext uri="{FF2B5EF4-FFF2-40B4-BE49-F238E27FC236}">
                <a16:creationId xmlns:a16="http://schemas.microsoft.com/office/drawing/2014/main" id="{BE4245E7-DFF3-4797-99B7-A61353AB4FBA}"/>
              </a:ext>
            </a:extLst>
          </p:cNvPr>
          <p:cNvSpPr/>
          <p:nvPr/>
        </p:nvSpPr>
        <p:spPr>
          <a:xfrm>
            <a:off x="4280143" y="3802648"/>
            <a:ext cx="2424318" cy="523220"/>
          </a:xfrm>
          <a:prstGeom prst="rect">
            <a:avLst/>
          </a:prstGeom>
        </p:spPr>
        <p:txBody>
          <a:bodyPr wrap="none">
            <a:spAutoFit/>
          </a:bodyPr>
          <a:lstStyle/>
          <a:p>
            <a:r>
              <a:rPr lang="en-US" dirty="0">
                <a:solidFill>
                  <a:srgbClr val="66FF33"/>
                </a:solidFill>
                <a:sym typeface="Symbol" panose="05050102010706020507" pitchFamily="18" charset="2"/>
              </a:rPr>
              <a:t>Validation Data</a:t>
            </a:r>
            <a:endParaRPr lang="en-US" dirty="0">
              <a:solidFill>
                <a:srgbClr val="66FF33"/>
              </a:solidFill>
            </a:endParaRPr>
          </a:p>
        </p:txBody>
      </p:sp>
      <p:sp>
        <p:nvSpPr>
          <p:cNvPr id="7" name="TextBox 6">
            <a:extLst>
              <a:ext uri="{FF2B5EF4-FFF2-40B4-BE49-F238E27FC236}">
                <a16:creationId xmlns:a16="http://schemas.microsoft.com/office/drawing/2014/main" id="{AFAF51C6-E9ED-4182-B6D6-EA1B173B1B5F}"/>
              </a:ext>
            </a:extLst>
          </p:cNvPr>
          <p:cNvSpPr txBox="1"/>
          <p:nvPr/>
        </p:nvSpPr>
        <p:spPr bwMode="auto">
          <a:xfrm>
            <a:off x="1143001" y="3558930"/>
            <a:ext cx="3048001" cy="505328"/>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25" name="Rectangle 24">
            <a:extLst>
              <a:ext uri="{FF2B5EF4-FFF2-40B4-BE49-F238E27FC236}">
                <a16:creationId xmlns:a16="http://schemas.microsoft.com/office/drawing/2014/main" id="{FCDC23AC-F164-410A-A66B-C440D17B7894}"/>
              </a:ext>
            </a:extLst>
          </p:cNvPr>
          <p:cNvSpPr/>
          <p:nvPr/>
        </p:nvSpPr>
        <p:spPr>
          <a:xfrm>
            <a:off x="3601356" y="3590730"/>
            <a:ext cx="609600" cy="457200"/>
          </a:xfrm>
          <a:prstGeom prst="rect">
            <a:avLst/>
          </a:prstGeom>
          <a:solidFill>
            <a:srgbClr val="66FF33"/>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8" name="Group 7">
            <a:extLst>
              <a:ext uri="{FF2B5EF4-FFF2-40B4-BE49-F238E27FC236}">
                <a16:creationId xmlns:a16="http://schemas.microsoft.com/office/drawing/2014/main" id="{FABED632-A7BD-4731-AB87-09320376C850}"/>
              </a:ext>
            </a:extLst>
          </p:cNvPr>
          <p:cNvGrpSpPr/>
          <p:nvPr/>
        </p:nvGrpSpPr>
        <p:grpSpPr>
          <a:xfrm>
            <a:off x="1143000" y="3590730"/>
            <a:ext cx="2443842" cy="457200"/>
            <a:chOff x="1143000" y="3590730"/>
            <a:chExt cx="2443842" cy="457200"/>
          </a:xfrm>
        </p:grpSpPr>
        <p:sp>
          <p:nvSpPr>
            <p:cNvPr id="9" name="Rectangle 8">
              <a:extLst>
                <a:ext uri="{FF2B5EF4-FFF2-40B4-BE49-F238E27FC236}">
                  <a16:creationId xmlns:a16="http://schemas.microsoft.com/office/drawing/2014/main" id="{A4FA26AD-3207-4528-8A67-8C9942EE27A3}"/>
                </a:ext>
              </a:extLst>
            </p:cNvPr>
            <p:cNvSpPr/>
            <p:nvPr/>
          </p:nvSpPr>
          <p:spPr>
            <a:xfrm>
              <a:off x="1765300" y="359073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3" name="Rectangle 22">
              <a:extLst>
                <a:ext uri="{FF2B5EF4-FFF2-40B4-BE49-F238E27FC236}">
                  <a16:creationId xmlns:a16="http://schemas.microsoft.com/office/drawing/2014/main" id="{2358640A-A241-4A8F-8DFF-DF3F16DF4219}"/>
                </a:ext>
              </a:extLst>
            </p:cNvPr>
            <p:cNvSpPr/>
            <p:nvPr/>
          </p:nvSpPr>
          <p:spPr>
            <a:xfrm>
              <a:off x="2391228" y="359073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4" name="Rectangle 23">
              <a:extLst>
                <a:ext uri="{FF2B5EF4-FFF2-40B4-BE49-F238E27FC236}">
                  <a16:creationId xmlns:a16="http://schemas.microsoft.com/office/drawing/2014/main" id="{9BF4E0EA-6C3F-441A-8ACC-9024BB977953}"/>
                </a:ext>
              </a:extLst>
            </p:cNvPr>
            <p:cNvSpPr/>
            <p:nvPr/>
          </p:nvSpPr>
          <p:spPr>
            <a:xfrm>
              <a:off x="2977242" y="359073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6" name="Rectangle 25">
              <a:extLst>
                <a:ext uri="{FF2B5EF4-FFF2-40B4-BE49-F238E27FC236}">
                  <a16:creationId xmlns:a16="http://schemas.microsoft.com/office/drawing/2014/main" id="{DA34F05B-7C8A-480D-9B73-9AE3424A565A}"/>
                </a:ext>
              </a:extLst>
            </p:cNvPr>
            <p:cNvSpPr/>
            <p:nvPr/>
          </p:nvSpPr>
          <p:spPr>
            <a:xfrm>
              <a:off x="1143000" y="3590730"/>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10" name="Group 9">
            <a:extLst>
              <a:ext uri="{FF2B5EF4-FFF2-40B4-BE49-F238E27FC236}">
                <a16:creationId xmlns:a16="http://schemas.microsoft.com/office/drawing/2014/main" id="{D95C2575-7028-437A-9ED8-F184ACD3E9A3}"/>
              </a:ext>
            </a:extLst>
          </p:cNvPr>
          <p:cNvGrpSpPr/>
          <p:nvPr/>
        </p:nvGrpSpPr>
        <p:grpSpPr>
          <a:xfrm>
            <a:off x="1143000" y="3530857"/>
            <a:ext cx="3048000" cy="558801"/>
            <a:chOff x="2133600" y="5791200"/>
            <a:chExt cx="3048000" cy="1295400"/>
          </a:xfrm>
        </p:grpSpPr>
        <p:cxnSp>
          <p:nvCxnSpPr>
            <p:cNvPr id="11" name="Straight Connector 10">
              <a:extLst>
                <a:ext uri="{FF2B5EF4-FFF2-40B4-BE49-F238E27FC236}">
                  <a16:creationId xmlns:a16="http://schemas.microsoft.com/office/drawing/2014/main" id="{4AF68F2F-73B9-4C70-9C44-84994B460AEA}"/>
                </a:ext>
              </a:extLst>
            </p:cNvPr>
            <p:cNvCxnSpPr/>
            <p:nvPr/>
          </p:nvCxnSpPr>
          <p:spPr bwMode="auto">
            <a:xfrm flipV="1">
              <a:off x="2133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12" name="Straight Connector 11">
              <a:extLst>
                <a:ext uri="{FF2B5EF4-FFF2-40B4-BE49-F238E27FC236}">
                  <a16:creationId xmlns:a16="http://schemas.microsoft.com/office/drawing/2014/main" id="{7B442B92-95BF-4313-83C5-45653BFFFE79}"/>
                </a:ext>
              </a:extLst>
            </p:cNvPr>
            <p:cNvCxnSpPr/>
            <p:nvPr/>
          </p:nvCxnSpPr>
          <p:spPr bwMode="auto">
            <a:xfrm flipV="1">
              <a:off x="27432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13" name="Straight Connector 12">
              <a:extLst>
                <a:ext uri="{FF2B5EF4-FFF2-40B4-BE49-F238E27FC236}">
                  <a16:creationId xmlns:a16="http://schemas.microsoft.com/office/drawing/2014/main" id="{A6D51750-F105-4180-98F3-A9FA2E2890F9}"/>
                </a:ext>
              </a:extLst>
            </p:cNvPr>
            <p:cNvCxnSpPr/>
            <p:nvPr/>
          </p:nvCxnSpPr>
          <p:spPr bwMode="auto">
            <a:xfrm flipV="1">
              <a:off x="33528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14" name="Straight Connector 13">
              <a:extLst>
                <a:ext uri="{FF2B5EF4-FFF2-40B4-BE49-F238E27FC236}">
                  <a16:creationId xmlns:a16="http://schemas.microsoft.com/office/drawing/2014/main" id="{8BB3C383-4D8A-4E7E-88EA-5FF1C89F6DAD}"/>
                </a:ext>
              </a:extLst>
            </p:cNvPr>
            <p:cNvCxnSpPr/>
            <p:nvPr/>
          </p:nvCxnSpPr>
          <p:spPr bwMode="auto">
            <a:xfrm flipV="1">
              <a:off x="39624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15" name="Straight Connector 14">
              <a:extLst>
                <a:ext uri="{FF2B5EF4-FFF2-40B4-BE49-F238E27FC236}">
                  <a16:creationId xmlns:a16="http://schemas.microsoft.com/office/drawing/2014/main" id="{34E09056-EB6B-4FF5-B5E0-B3430CCB96B6}"/>
                </a:ext>
              </a:extLst>
            </p:cNvPr>
            <p:cNvCxnSpPr/>
            <p:nvPr/>
          </p:nvCxnSpPr>
          <p:spPr bwMode="auto">
            <a:xfrm flipV="1">
              <a:off x="45720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16" name="Straight Connector 15">
              <a:extLst>
                <a:ext uri="{FF2B5EF4-FFF2-40B4-BE49-F238E27FC236}">
                  <a16:creationId xmlns:a16="http://schemas.microsoft.com/office/drawing/2014/main" id="{8360CA13-2FDD-40A7-8B61-DF5B6E9894AF}"/>
                </a:ext>
              </a:extLst>
            </p:cNvPr>
            <p:cNvCxnSpPr/>
            <p:nvPr/>
          </p:nvCxnSpPr>
          <p:spPr bwMode="auto">
            <a:xfrm flipV="1">
              <a:off x="5181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grpSp>
      <p:grpSp>
        <p:nvGrpSpPr>
          <p:cNvPr id="17" name="Group 16">
            <a:extLst>
              <a:ext uri="{FF2B5EF4-FFF2-40B4-BE49-F238E27FC236}">
                <a16:creationId xmlns:a16="http://schemas.microsoft.com/office/drawing/2014/main" id="{ADA9FEAA-BAA7-4629-9632-2EB0FF50542F}"/>
              </a:ext>
            </a:extLst>
          </p:cNvPr>
          <p:cNvGrpSpPr/>
          <p:nvPr/>
        </p:nvGrpSpPr>
        <p:grpSpPr>
          <a:xfrm>
            <a:off x="1143000" y="4144084"/>
            <a:ext cx="3067956" cy="2409372"/>
            <a:chOff x="1143000" y="4144084"/>
            <a:chExt cx="3067956" cy="2409372"/>
          </a:xfrm>
        </p:grpSpPr>
        <p:grpSp>
          <p:nvGrpSpPr>
            <p:cNvPr id="27" name="Group 26">
              <a:extLst>
                <a:ext uri="{FF2B5EF4-FFF2-40B4-BE49-F238E27FC236}">
                  <a16:creationId xmlns:a16="http://schemas.microsoft.com/office/drawing/2014/main" id="{BFF419E4-C111-4E1D-8EAB-7AA4FB2C095D}"/>
                </a:ext>
              </a:extLst>
            </p:cNvPr>
            <p:cNvGrpSpPr/>
            <p:nvPr/>
          </p:nvGrpSpPr>
          <p:grpSpPr>
            <a:xfrm>
              <a:off x="1143000" y="4144084"/>
              <a:ext cx="3055256" cy="558801"/>
              <a:chOff x="1143000" y="5105400"/>
              <a:chExt cx="3055256" cy="558801"/>
            </a:xfrm>
          </p:grpSpPr>
          <p:sp>
            <p:nvSpPr>
              <p:cNvPr id="28" name="TextBox 27">
                <a:extLst>
                  <a:ext uri="{FF2B5EF4-FFF2-40B4-BE49-F238E27FC236}">
                    <a16:creationId xmlns:a16="http://schemas.microsoft.com/office/drawing/2014/main" id="{66E81278-2EC1-4B16-BEB5-B090DD6EC100}"/>
                  </a:ext>
                </a:extLst>
              </p:cNvPr>
              <p:cNvSpPr txBox="1"/>
              <p:nvPr/>
            </p:nvSpPr>
            <p:spPr bwMode="auto">
              <a:xfrm>
                <a:off x="1143001" y="5133473"/>
                <a:ext cx="3048001" cy="505328"/>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29" name="Rectangle 28">
                <a:extLst>
                  <a:ext uri="{FF2B5EF4-FFF2-40B4-BE49-F238E27FC236}">
                    <a16:creationId xmlns:a16="http://schemas.microsoft.com/office/drawing/2014/main" id="{EE68CF18-C4BE-4952-9D8D-3EFAEBD69EF8}"/>
                  </a:ext>
                </a:extLst>
              </p:cNvPr>
              <p:cNvSpPr/>
              <p:nvPr/>
            </p:nvSpPr>
            <p:spPr>
              <a:xfrm>
                <a:off x="17653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 name="Rectangle 29">
                <a:extLst>
                  <a:ext uri="{FF2B5EF4-FFF2-40B4-BE49-F238E27FC236}">
                    <a16:creationId xmlns:a16="http://schemas.microsoft.com/office/drawing/2014/main" id="{8E1F3DB8-35AF-4B9D-9341-B537BB7DF6A7}"/>
                  </a:ext>
                </a:extLst>
              </p:cNvPr>
              <p:cNvSpPr/>
              <p:nvPr/>
            </p:nvSpPr>
            <p:spPr>
              <a:xfrm>
                <a:off x="2391228"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1A360B5D-32C3-4112-945A-8756D785ED29}"/>
                  </a:ext>
                </a:extLst>
              </p:cNvPr>
              <p:cNvSpPr/>
              <p:nvPr/>
            </p:nvSpPr>
            <p:spPr>
              <a:xfrm>
                <a:off x="3002642" y="5165273"/>
                <a:ext cx="609600" cy="457200"/>
              </a:xfrm>
              <a:prstGeom prst="rect">
                <a:avLst/>
              </a:prstGeom>
              <a:solidFill>
                <a:srgbClr val="66FF33"/>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2" name="Rectangle 31">
                <a:extLst>
                  <a:ext uri="{FF2B5EF4-FFF2-40B4-BE49-F238E27FC236}">
                    <a16:creationId xmlns:a16="http://schemas.microsoft.com/office/drawing/2014/main" id="{35BB833A-E17E-434D-8681-C8A902347218}"/>
                  </a:ext>
                </a:extLst>
              </p:cNvPr>
              <p:cNvSpPr/>
              <p:nvPr/>
            </p:nvSpPr>
            <p:spPr>
              <a:xfrm>
                <a:off x="3588656"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3" name="Rectangle 32">
                <a:extLst>
                  <a:ext uri="{FF2B5EF4-FFF2-40B4-BE49-F238E27FC236}">
                    <a16:creationId xmlns:a16="http://schemas.microsoft.com/office/drawing/2014/main" id="{202D4C6A-3AE3-44E5-A2F7-4CF328795EBD}"/>
                  </a:ext>
                </a:extLst>
              </p:cNvPr>
              <p:cNvSpPr/>
              <p:nvPr/>
            </p:nvSpPr>
            <p:spPr>
              <a:xfrm>
                <a:off x="11430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34" name="Group 33">
                <a:extLst>
                  <a:ext uri="{FF2B5EF4-FFF2-40B4-BE49-F238E27FC236}">
                    <a16:creationId xmlns:a16="http://schemas.microsoft.com/office/drawing/2014/main" id="{6BCFB878-D266-4FE7-AB28-E46FF214FC68}"/>
                  </a:ext>
                </a:extLst>
              </p:cNvPr>
              <p:cNvGrpSpPr/>
              <p:nvPr/>
            </p:nvGrpSpPr>
            <p:grpSpPr>
              <a:xfrm>
                <a:off x="1143000" y="5105400"/>
                <a:ext cx="3048000" cy="558801"/>
                <a:chOff x="2133600" y="5791200"/>
                <a:chExt cx="3048000" cy="1295400"/>
              </a:xfrm>
            </p:grpSpPr>
            <p:cxnSp>
              <p:nvCxnSpPr>
                <p:cNvPr id="35" name="Straight Connector 34">
                  <a:extLst>
                    <a:ext uri="{FF2B5EF4-FFF2-40B4-BE49-F238E27FC236}">
                      <a16:creationId xmlns:a16="http://schemas.microsoft.com/office/drawing/2014/main" id="{77DE7070-7005-4B1E-B3C5-BFE8E18B76A6}"/>
                    </a:ext>
                  </a:extLst>
                </p:cNvPr>
                <p:cNvCxnSpPr/>
                <p:nvPr/>
              </p:nvCxnSpPr>
              <p:spPr bwMode="auto">
                <a:xfrm flipV="1">
                  <a:off x="2133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36" name="Straight Connector 35">
                  <a:extLst>
                    <a:ext uri="{FF2B5EF4-FFF2-40B4-BE49-F238E27FC236}">
                      <a16:creationId xmlns:a16="http://schemas.microsoft.com/office/drawing/2014/main" id="{745FB789-AE3D-400B-97CE-1012B438CA71}"/>
                    </a:ext>
                  </a:extLst>
                </p:cNvPr>
                <p:cNvCxnSpPr/>
                <p:nvPr/>
              </p:nvCxnSpPr>
              <p:spPr bwMode="auto">
                <a:xfrm flipV="1">
                  <a:off x="27432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3EE4C6E2-AC97-4FF2-8568-9E1EC83E83A2}"/>
                    </a:ext>
                  </a:extLst>
                </p:cNvPr>
                <p:cNvCxnSpPr/>
                <p:nvPr/>
              </p:nvCxnSpPr>
              <p:spPr bwMode="auto">
                <a:xfrm flipV="1">
                  <a:off x="33528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F4DC0729-E7E6-4214-8F8E-4A81B23AE72C}"/>
                    </a:ext>
                  </a:extLst>
                </p:cNvPr>
                <p:cNvCxnSpPr/>
                <p:nvPr/>
              </p:nvCxnSpPr>
              <p:spPr bwMode="auto">
                <a:xfrm flipV="1">
                  <a:off x="39624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06D269E6-B8AD-4A31-AA2C-98EF6ECAEEDE}"/>
                    </a:ext>
                  </a:extLst>
                </p:cNvPr>
                <p:cNvCxnSpPr/>
                <p:nvPr/>
              </p:nvCxnSpPr>
              <p:spPr bwMode="auto">
                <a:xfrm flipV="1">
                  <a:off x="45720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E0AEAC3A-ADAE-420D-879B-28A6DB700E63}"/>
                    </a:ext>
                  </a:extLst>
                </p:cNvPr>
                <p:cNvCxnSpPr/>
                <p:nvPr/>
              </p:nvCxnSpPr>
              <p:spPr bwMode="auto">
                <a:xfrm flipV="1">
                  <a:off x="5181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grpSp>
        </p:grpSp>
        <p:grpSp>
          <p:nvGrpSpPr>
            <p:cNvPr id="41" name="Group 40">
              <a:extLst>
                <a:ext uri="{FF2B5EF4-FFF2-40B4-BE49-F238E27FC236}">
                  <a16:creationId xmlns:a16="http://schemas.microsoft.com/office/drawing/2014/main" id="{2178CE38-D922-4322-A119-633DFCD0FADC}"/>
                </a:ext>
              </a:extLst>
            </p:cNvPr>
            <p:cNvGrpSpPr/>
            <p:nvPr/>
          </p:nvGrpSpPr>
          <p:grpSpPr>
            <a:xfrm>
              <a:off x="1143000" y="4757311"/>
              <a:ext cx="3067956" cy="558801"/>
              <a:chOff x="1143000" y="5105400"/>
              <a:chExt cx="3067956" cy="558801"/>
            </a:xfrm>
          </p:grpSpPr>
          <p:sp>
            <p:nvSpPr>
              <p:cNvPr id="42" name="TextBox 41">
                <a:extLst>
                  <a:ext uri="{FF2B5EF4-FFF2-40B4-BE49-F238E27FC236}">
                    <a16:creationId xmlns:a16="http://schemas.microsoft.com/office/drawing/2014/main" id="{FFAAFC80-8B41-4873-8263-EF28252C261C}"/>
                  </a:ext>
                </a:extLst>
              </p:cNvPr>
              <p:cNvSpPr txBox="1"/>
              <p:nvPr/>
            </p:nvSpPr>
            <p:spPr bwMode="auto">
              <a:xfrm>
                <a:off x="1143001" y="5133473"/>
                <a:ext cx="3048001" cy="505328"/>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450F84CD-CDDC-45E0-85AB-A00888EF240A}"/>
                  </a:ext>
                </a:extLst>
              </p:cNvPr>
              <p:cNvSpPr/>
              <p:nvPr/>
            </p:nvSpPr>
            <p:spPr>
              <a:xfrm>
                <a:off x="17653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4" name="Rectangle 43">
                <a:extLst>
                  <a:ext uri="{FF2B5EF4-FFF2-40B4-BE49-F238E27FC236}">
                    <a16:creationId xmlns:a16="http://schemas.microsoft.com/office/drawing/2014/main" id="{BAF15135-6917-4A90-ABD7-13FD6BA63DD5}"/>
                  </a:ext>
                </a:extLst>
              </p:cNvPr>
              <p:cNvSpPr/>
              <p:nvPr/>
            </p:nvSpPr>
            <p:spPr>
              <a:xfrm>
                <a:off x="2391228" y="5165273"/>
                <a:ext cx="609600" cy="457200"/>
              </a:xfrm>
              <a:prstGeom prst="rect">
                <a:avLst/>
              </a:prstGeom>
              <a:solidFill>
                <a:srgbClr val="66FF33"/>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5" name="Rectangle 44">
                <a:extLst>
                  <a:ext uri="{FF2B5EF4-FFF2-40B4-BE49-F238E27FC236}">
                    <a16:creationId xmlns:a16="http://schemas.microsoft.com/office/drawing/2014/main" id="{2B651CA0-CE9E-490E-90D0-DAD907B57AE7}"/>
                  </a:ext>
                </a:extLst>
              </p:cNvPr>
              <p:cNvSpPr/>
              <p:nvPr/>
            </p:nvSpPr>
            <p:spPr>
              <a:xfrm>
                <a:off x="3002642"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Rectangle 45">
                <a:extLst>
                  <a:ext uri="{FF2B5EF4-FFF2-40B4-BE49-F238E27FC236}">
                    <a16:creationId xmlns:a16="http://schemas.microsoft.com/office/drawing/2014/main" id="{3C88D95F-93DA-4122-B1E7-3D2324B092D6}"/>
                  </a:ext>
                </a:extLst>
              </p:cNvPr>
              <p:cNvSpPr/>
              <p:nvPr/>
            </p:nvSpPr>
            <p:spPr>
              <a:xfrm>
                <a:off x="3601356"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2D338435-13A2-412B-AE5B-B2C28A740801}"/>
                  </a:ext>
                </a:extLst>
              </p:cNvPr>
              <p:cNvSpPr/>
              <p:nvPr/>
            </p:nvSpPr>
            <p:spPr>
              <a:xfrm>
                <a:off x="11430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48" name="Group 47">
                <a:extLst>
                  <a:ext uri="{FF2B5EF4-FFF2-40B4-BE49-F238E27FC236}">
                    <a16:creationId xmlns:a16="http://schemas.microsoft.com/office/drawing/2014/main" id="{A14E286B-7F5C-4536-A340-688E7D41FAC9}"/>
                  </a:ext>
                </a:extLst>
              </p:cNvPr>
              <p:cNvGrpSpPr/>
              <p:nvPr/>
            </p:nvGrpSpPr>
            <p:grpSpPr>
              <a:xfrm>
                <a:off x="1143000" y="5105400"/>
                <a:ext cx="3048000" cy="558801"/>
                <a:chOff x="2133600" y="5791200"/>
                <a:chExt cx="3048000" cy="1295400"/>
              </a:xfrm>
            </p:grpSpPr>
            <p:cxnSp>
              <p:nvCxnSpPr>
                <p:cNvPr id="49" name="Straight Connector 48">
                  <a:extLst>
                    <a:ext uri="{FF2B5EF4-FFF2-40B4-BE49-F238E27FC236}">
                      <a16:creationId xmlns:a16="http://schemas.microsoft.com/office/drawing/2014/main" id="{51FEBA89-41FE-49FA-8E4D-00569E3CB30E}"/>
                    </a:ext>
                  </a:extLst>
                </p:cNvPr>
                <p:cNvCxnSpPr/>
                <p:nvPr/>
              </p:nvCxnSpPr>
              <p:spPr bwMode="auto">
                <a:xfrm flipV="1">
                  <a:off x="2133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24775D25-B28A-4A51-8D02-3162E0ED043E}"/>
                    </a:ext>
                  </a:extLst>
                </p:cNvPr>
                <p:cNvCxnSpPr/>
                <p:nvPr/>
              </p:nvCxnSpPr>
              <p:spPr bwMode="auto">
                <a:xfrm flipV="1">
                  <a:off x="27432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BB3B6725-5906-496C-A322-637C454DEC91}"/>
                    </a:ext>
                  </a:extLst>
                </p:cNvPr>
                <p:cNvCxnSpPr/>
                <p:nvPr/>
              </p:nvCxnSpPr>
              <p:spPr bwMode="auto">
                <a:xfrm flipV="1">
                  <a:off x="33528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2C594F5A-B17C-40B2-8ADB-BA84E3282B1D}"/>
                    </a:ext>
                  </a:extLst>
                </p:cNvPr>
                <p:cNvCxnSpPr/>
                <p:nvPr/>
              </p:nvCxnSpPr>
              <p:spPr bwMode="auto">
                <a:xfrm flipV="1">
                  <a:off x="39624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AAF741B2-2B9A-4550-A6E3-A6B38BEAB480}"/>
                    </a:ext>
                  </a:extLst>
                </p:cNvPr>
                <p:cNvCxnSpPr/>
                <p:nvPr/>
              </p:nvCxnSpPr>
              <p:spPr bwMode="auto">
                <a:xfrm flipV="1">
                  <a:off x="45720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C66453D0-5E45-40EB-8803-E3C95DDEB5DE}"/>
                    </a:ext>
                  </a:extLst>
                </p:cNvPr>
                <p:cNvCxnSpPr/>
                <p:nvPr/>
              </p:nvCxnSpPr>
              <p:spPr bwMode="auto">
                <a:xfrm flipV="1">
                  <a:off x="5181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grpSp>
        </p:grpSp>
        <p:grpSp>
          <p:nvGrpSpPr>
            <p:cNvPr id="55" name="Group 54">
              <a:extLst>
                <a:ext uri="{FF2B5EF4-FFF2-40B4-BE49-F238E27FC236}">
                  <a16:creationId xmlns:a16="http://schemas.microsoft.com/office/drawing/2014/main" id="{B1C28A57-64E1-4340-B48E-97101170124A}"/>
                </a:ext>
              </a:extLst>
            </p:cNvPr>
            <p:cNvGrpSpPr/>
            <p:nvPr/>
          </p:nvGrpSpPr>
          <p:grpSpPr>
            <a:xfrm>
              <a:off x="1143000" y="5381428"/>
              <a:ext cx="3067956" cy="558801"/>
              <a:chOff x="1143000" y="5105400"/>
              <a:chExt cx="3067956" cy="558801"/>
            </a:xfrm>
          </p:grpSpPr>
          <p:sp>
            <p:nvSpPr>
              <p:cNvPr id="56" name="TextBox 55">
                <a:extLst>
                  <a:ext uri="{FF2B5EF4-FFF2-40B4-BE49-F238E27FC236}">
                    <a16:creationId xmlns:a16="http://schemas.microsoft.com/office/drawing/2014/main" id="{00CA5107-F3B4-408D-BB37-7CD0ADE3B1B2}"/>
                  </a:ext>
                </a:extLst>
              </p:cNvPr>
              <p:cNvSpPr txBox="1"/>
              <p:nvPr/>
            </p:nvSpPr>
            <p:spPr bwMode="auto">
              <a:xfrm>
                <a:off x="1143001" y="5133473"/>
                <a:ext cx="3048001" cy="505328"/>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212B3D96-3995-4A8C-8957-302EEEA94691}"/>
                  </a:ext>
                </a:extLst>
              </p:cNvPr>
              <p:cNvSpPr/>
              <p:nvPr/>
            </p:nvSpPr>
            <p:spPr>
              <a:xfrm>
                <a:off x="1765300" y="5165273"/>
                <a:ext cx="609600" cy="457200"/>
              </a:xfrm>
              <a:prstGeom prst="rect">
                <a:avLst/>
              </a:prstGeom>
              <a:solidFill>
                <a:srgbClr val="66FF33"/>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D9FFD360-8D20-438B-AA4A-E785A75B1094}"/>
                  </a:ext>
                </a:extLst>
              </p:cNvPr>
              <p:cNvSpPr/>
              <p:nvPr/>
            </p:nvSpPr>
            <p:spPr>
              <a:xfrm>
                <a:off x="2391228"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D482F7F0-7FCE-49F9-B38B-E3C8FFC23981}"/>
                  </a:ext>
                </a:extLst>
              </p:cNvPr>
              <p:cNvSpPr/>
              <p:nvPr/>
            </p:nvSpPr>
            <p:spPr>
              <a:xfrm>
                <a:off x="3002642"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0" name="Rectangle 59">
                <a:extLst>
                  <a:ext uri="{FF2B5EF4-FFF2-40B4-BE49-F238E27FC236}">
                    <a16:creationId xmlns:a16="http://schemas.microsoft.com/office/drawing/2014/main" id="{8426B4C9-5BAC-4F57-AFDA-8A8B995E1E16}"/>
                  </a:ext>
                </a:extLst>
              </p:cNvPr>
              <p:cNvSpPr/>
              <p:nvPr/>
            </p:nvSpPr>
            <p:spPr>
              <a:xfrm>
                <a:off x="3601356"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1" name="Rectangle 60">
                <a:extLst>
                  <a:ext uri="{FF2B5EF4-FFF2-40B4-BE49-F238E27FC236}">
                    <a16:creationId xmlns:a16="http://schemas.microsoft.com/office/drawing/2014/main" id="{21A0E64B-1BD4-4B9B-B13C-E1A4A5CF67AD}"/>
                  </a:ext>
                </a:extLst>
              </p:cNvPr>
              <p:cNvSpPr/>
              <p:nvPr/>
            </p:nvSpPr>
            <p:spPr>
              <a:xfrm>
                <a:off x="11430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62" name="Group 61">
                <a:extLst>
                  <a:ext uri="{FF2B5EF4-FFF2-40B4-BE49-F238E27FC236}">
                    <a16:creationId xmlns:a16="http://schemas.microsoft.com/office/drawing/2014/main" id="{80F99629-16CF-4065-ACB0-4647563B3B3A}"/>
                  </a:ext>
                </a:extLst>
              </p:cNvPr>
              <p:cNvGrpSpPr/>
              <p:nvPr/>
            </p:nvGrpSpPr>
            <p:grpSpPr>
              <a:xfrm>
                <a:off x="1143000" y="5105400"/>
                <a:ext cx="3048000" cy="558801"/>
                <a:chOff x="2133600" y="5791200"/>
                <a:chExt cx="3048000" cy="1295400"/>
              </a:xfrm>
            </p:grpSpPr>
            <p:cxnSp>
              <p:nvCxnSpPr>
                <p:cNvPr id="63" name="Straight Connector 62">
                  <a:extLst>
                    <a:ext uri="{FF2B5EF4-FFF2-40B4-BE49-F238E27FC236}">
                      <a16:creationId xmlns:a16="http://schemas.microsoft.com/office/drawing/2014/main" id="{446D518F-2F83-47FB-ADB3-93109DC1C406}"/>
                    </a:ext>
                  </a:extLst>
                </p:cNvPr>
                <p:cNvCxnSpPr/>
                <p:nvPr/>
              </p:nvCxnSpPr>
              <p:spPr bwMode="auto">
                <a:xfrm flipV="1">
                  <a:off x="2133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2F2A44C8-5AA8-4F73-9AF3-C268B182A05F}"/>
                    </a:ext>
                  </a:extLst>
                </p:cNvPr>
                <p:cNvCxnSpPr/>
                <p:nvPr/>
              </p:nvCxnSpPr>
              <p:spPr bwMode="auto">
                <a:xfrm flipV="1">
                  <a:off x="27432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5B454002-CBAB-4471-AF78-06171ED2175F}"/>
                    </a:ext>
                  </a:extLst>
                </p:cNvPr>
                <p:cNvCxnSpPr/>
                <p:nvPr/>
              </p:nvCxnSpPr>
              <p:spPr bwMode="auto">
                <a:xfrm flipV="1">
                  <a:off x="33528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01C673FA-47CD-425D-86A8-D9D17AA96515}"/>
                    </a:ext>
                  </a:extLst>
                </p:cNvPr>
                <p:cNvCxnSpPr/>
                <p:nvPr/>
              </p:nvCxnSpPr>
              <p:spPr bwMode="auto">
                <a:xfrm flipV="1">
                  <a:off x="39624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13793BC6-3460-4E68-99B4-A87BAEEDE5A5}"/>
                    </a:ext>
                  </a:extLst>
                </p:cNvPr>
                <p:cNvCxnSpPr/>
                <p:nvPr/>
              </p:nvCxnSpPr>
              <p:spPr bwMode="auto">
                <a:xfrm flipV="1">
                  <a:off x="45720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4ADFA1A7-0620-4210-B4D3-A3AC3B043A41}"/>
                    </a:ext>
                  </a:extLst>
                </p:cNvPr>
                <p:cNvCxnSpPr/>
                <p:nvPr/>
              </p:nvCxnSpPr>
              <p:spPr bwMode="auto">
                <a:xfrm flipV="1">
                  <a:off x="5181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grpSp>
        </p:grpSp>
        <p:grpSp>
          <p:nvGrpSpPr>
            <p:cNvPr id="69" name="Group 68">
              <a:extLst>
                <a:ext uri="{FF2B5EF4-FFF2-40B4-BE49-F238E27FC236}">
                  <a16:creationId xmlns:a16="http://schemas.microsoft.com/office/drawing/2014/main" id="{22E9D90D-8099-4EDF-8514-18977D2B2A84}"/>
                </a:ext>
              </a:extLst>
            </p:cNvPr>
            <p:cNvGrpSpPr/>
            <p:nvPr/>
          </p:nvGrpSpPr>
          <p:grpSpPr>
            <a:xfrm>
              <a:off x="1143000" y="5994655"/>
              <a:ext cx="3055256" cy="558801"/>
              <a:chOff x="1143000" y="5105400"/>
              <a:chExt cx="3055256" cy="558801"/>
            </a:xfrm>
          </p:grpSpPr>
          <p:sp>
            <p:nvSpPr>
              <p:cNvPr id="70" name="TextBox 69">
                <a:extLst>
                  <a:ext uri="{FF2B5EF4-FFF2-40B4-BE49-F238E27FC236}">
                    <a16:creationId xmlns:a16="http://schemas.microsoft.com/office/drawing/2014/main" id="{E9B0EFEC-46EA-4091-94F2-3DF14570AC77}"/>
                  </a:ext>
                </a:extLst>
              </p:cNvPr>
              <p:cNvSpPr txBox="1"/>
              <p:nvPr/>
            </p:nvSpPr>
            <p:spPr bwMode="auto">
              <a:xfrm>
                <a:off x="1143001" y="5133473"/>
                <a:ext cx="3048001" cy="505328"/>
              </a:xfrm>
              <a:prstGeom prst="rect">
                <a:avLst/>
              </a:prstGeom>
              <a:noFill/>
              <a:ln w="38100" cap="sq">
                <a:solidFill>
                  <a:schemeClr val="accent2"/>
                </a:solid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rtlCol="0">
                <a:spAutoFit/>
              </a:bodyPr>
              <a:lstStyle/>
              <a:p>
                <a:pPr>
                  <a:spcBef>
                    <a:spcPct val="0"/>
                  </a:spcBef>
                </a:pPr>
                <a:endParaRPr lang="en-US"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Rectangle 70">
                <a:extLst>
                  <a:ext uri="{FF2B5EF4-FFF2-40B4-BE49-F238E27FC236}">
                    <a16:creationId xmlns:a16="http://schemas.microsoft.com/office/drawing/2014/main" id="{A82BDB8F-87E3-4A07-8FF6-B45B9786EFE4}"/>
                  </a:ext>
                </a:extLst>
              </p:cNvPr>
              <p:cNvSpPr/>
              <p:nvPr/>
            </p:nvSpPr>
            <p:spPr>
              <a:xfrm>
                <a:off x="1765300"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2" name="Rectangle 71">
                <a:extLst>
                  <a:ext uri="{FF2B5EF4-FFF2-40B4-BE49-F238E27FC236}">
                    <a16:creationId xmlns:a16="http://schemas.microsoft.com/office/drawing/2014/main" id="{B2B0F388-567C-4328-99BB-2A9B141901A3}"/>
                  </a:ext>
                </a:extLst>
              </p:cNvPr>
              <p:cNvSpPr/>
              <p:nvPr/>
            </p:nvSpPr>
            <p:spPr>
              <a:xfrm>
                <a:off x="2391228"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4506D4E6-C619-4CFB-9B51-32190674FFF5}"/>
                  </a:ext>
                </a:extLst>
              </p:cNvPr>
              <p:cNvSpPr/>
              <p:nvPr/>
            </p:nvSpPr>
            <p:spPr>
              <a:xfrm>
                <a:off x="3002642"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Rectangle 73">
                <a:extLst>
                  <a:ext uri="{FF2B5EF4-FFF2-40B4-BE49-F238E27FC236}">
                    <a16:creationId xmlns:a16="http://schemas.microsoft.com/office/drawing/2014/main" id="{CAC1B4E0-7279-423F-82F3-FEBFB7FA1F9E}"/>
                  </a:ext>
                </a:extLst>
              </p:cNvPr>
              <p:cNvSpPr/>
              <p:nvPr/>
            </p:nvSpPr>
            <p:spPr>
              <a:xfrm>
                <a:off x="3588656" y="5165273"/>
                <a:ext cx="609600" cy="457200"/>
              </a:xfrm>
              <a:prstGeom prst="rect">
                <a:avLst/>
              </a:prstGeom>
              <a:solidFill>
                <a:srgbClr val="00B0F0"/>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Rectangle 74">
                <a:extLst>
                  <a:ext uri="{FF2B5EF4-FFF2-40B4-BE49-F238E27FC236}">
                    <a16:creationId xmlns:a16="http://schemas.microsoft.com/office/drawing/2014/main" id="{DF15FC86-E8CB-4606-9942-8A844E627BD4}"/>
                  </a:ext>
                </a:extLst>
              </p:cNvPr>
              <p:cNvSpPr/>
              <p:nvPr/>
            </p:nvSpPr>
            <p:spPr>
              <a:xfrm>
                <a:off x="1143000" y="5165273"/>
                <a:ext cx="609600" cy="457200"/>
              </a:xfrm>
              <a:prstGeom prst="rect">
                <a:avLst/>
              </a:prstGeom>
              <a:solidFill>
                <a:srgbClr val="66FF33"/>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76" name="Group 75">
                <a:extLst>
                  <a:ext uri="{FF2B5EF4-FFF2-40B4-BE49-F238E27FC236}">
                    <a16:creationId xmlns:a16="http://schemas.microsoft.com/office/drawing/2014/main" id="{24F11E00-7779-4F2E-9F32-92CBA03A9BFC}"/>
                  </a:ext>
                </a:extLst>
              </p:cNvPr>
              <p:cNvGrpSpPr/>
              <p:nvPr/>
            </p:nvGrpSpPr>
            <p:grpSpPr>
              <a:xfrm>
                <a:off x="1143000" y="5105400"/>
                <a:ext cx="3048000" cy="558801"/>
                <a:chOff x="2133600" y="5791200"/>
                <a:chExt cx="3048000" cy="1295400"/>
              </a:xfrm>
            </p:grpSpPr>
            <p:cxnSp>
              <p:nvCxnSpPr>
                <p:cNvPr id="77" name="Straight Connector 76">
                  <a:extLst>
                    <a:ext uri="{FF2B5EF4-FFF2-40B4-BE49-F238E27FC236}">
                      <a16:creationId xmlns:a16="http://schemas.microsoft.com/office/drawing/2014/main" id="{6171CADD-96AD-4624-9465-BD7C17BCAC01}"/>
                    </a:ext>
                  </a:extLst>
                </p:cNvPr>
                <p:cNvCxnSpPr/>
                <p:nvPr/>
              </p:nvCxnSpPr>
              <p:spPr bwMode="auto">
                <a:xfrm flipV="1">
                  <a:off x="2133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E56BC6B5-FA14-44A0-BA52-EC5832BCDC28}"/>
                    </a:ext>
                  </a:extLst>
                </p:cNvPr>
                <p:cNvCxnSpPr/>
                <p:nvPr/>
              </p:nvCxnSpPr>
              <p:spPr bwMode="auto">
                <a:xfrm flipV="1">
                  <a:off x="27432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E197E7F3-5719-408F-A471-911B9E4C8F24}"/>
                    </a:ext>
                  </a:extLst>
                </p:cNvPr>
                <p:cNvCxnSpPr/>
                <p:nvPr/>
              </p:nvCxnSpPr>
              <p:spPr bwMode="auto">
                <a:xfrm flipV="1">
                  <a:off x="33528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59053999-EB33-44D2-AA9F-292A3D8BC5CF}"/>
                    </a:ext>
                  </a:extLst>
                </p:cNvPr>
                <p:cNvCxnSpPr/>
                <p:nvPr/>
              </p:nvCxnSpPr>
              <p:spPr bwMode="auto">
                <a:xfrm flipV="1">
                  <a:off x="39624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28AF42F4-275E-46F8-B1EB-81600130D68F}"/>
                    </a:ext>
                  </a:extLst>
                </p:cNvPr>
                <p:cNvCxnSpPr/>
                <p:nvPr/>
              </p:nvCxnSpPr>
              <p:spPr bwMode="auto">
                <a:xfrm flipV="1">
                  <a:off x="45720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F5256267-6567-4075-BC1D-70234FDE0814}"/>
                    </a:ext>
                  </a:extLst>
                </p:cNvPr>
                <p:cNvCxnSpPr/>
                <p:nvPr/>
              </p:nvCxnSpPr>
              <p:spPr bwMode="auto">
                <a:xfrm flipV="1">
                  <a:off x="5181600" y="5791200"/>
                  <a:ext cx="0" cy="1295400"/>
                </a:xfrm>
                <a:prstGeom prst="line">
                  <a:avLst/>
                </a:prstGeom>
                <a:noFill/>
                <a:ln w="38100" cap="sq" cmpd="sng" algn="ctr">
                  <a:solidFill>
                    <a:schemeClr val="accent6">
                      <a:lumMod val="75000"/>
                    </a:schemeClr>
                  </a:solidFill>
                  <a:prstDash val="solid"/>
                  <a:round/>
                  <a:headEnd type="none" w="med" len="med"/>
                  <a:tailEnd type="none" w="med" len="med"/>
                </a:ln>
                <a:effectLst/>
              </p:spPr>
            </p:cxnSp>
          </p:grpSp>
        </p:grpSp>
      </p:grpSp>
      <p:sp>
        <p:nvSpPr>
          <p:cNvPr id="3" name="Rectangle 2">
            <a:extLst>
              <a:ext uri="{FF2B5EF4-FFF2-40B4-BE49-F238E27FC236}">
                <a16:creationId xmlns:a16="http://schemas.microsoft.com/office/drawing/2014/main" id="{38955699-D188-4FA5-B457-3CE7D8EDBAFB}"/>
              </a:ext>
            </a:extLst>
          </p:cNvPr>
          <p:cNvSpPr/>
          <p:nvPr/>
        </p:nvSpPr>
        <p:spPr>
          <a:xfrm>
            <a:off x="4007759" y="5004031"/>
            <a:ext cx="3048001" cy="830997"/>
          </a:xfrm>
          <a:prstGeom prst="rect">
            <a:avLst/>
          </a:prstGeom>
        </p:spPr>
        <p:txBody>
          <a:bodyPr wrap="square">
            <a:spAutoFit/>
          </a:bodyPr>
          <a:lstStyle/>
          <a:p>
            <a:pPr lvl="1" algn="ctr"/>
            <a:r>
              <a:rPr lang="en-US" sz="2400" dirty="0">
                <a:cs typeface="Times New Roman" panose="02020603050405020304" pitchFamily="18" charset="0"/>
              </a:rPr>
              <a:t>These K scores </a:t>
            </a:r>
          </a:p>
          <a:p>
            <a:pPr lvl="1" algn="ctr"/>
            <a:r>
              <a:rPr lang="en-US" sz="2400" dirty="0">
                <a:cs typeface="Times New Roman" panose="02020603050405020304" pitchFamily="18" charset="0"/>
              </a:rPr>
              <a:t>can be averaged.</a:t>
            </a:r>
          </a:p>
        </p:txBody>
      </p:sp>
    </p:spTree>
    <p:extLst>
      <p:ext uri="{BB962C8B-B14F-4D97-AF65-F5344CB8AC3E}">
        <p14:creationId xmlns:p14="http://schemas.microsoft.com/office/powerpoint/2010/main" val="34834442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85"/>
                                        </p:tgtEl>
                                        <p:attrNameLst>
                                          <p:attrName>style.visibility</p:attrName>
                                        </p:attrNameLst>
                                      </p:cBhvr>
                                      <p:to>
                                        <p:strVal val="visible"/>
                                      </p:to>
                                    </p:set>
                                    <p:anim calcmode="lin" valueType="num">
                                      <p:cBhvr additive="base">
                                        <p:cTn id="17" dur="500" fill="hold"/>
                                        <p:tgtEl>
                                          <p:spTgt spid="85"/>
                                        </p:tgtEl>
                                        <p:attrNameLst>
                                          <p:attrName>ppt_x</p:attrName>
                                        </p:attrNameLst>
                                      </p:cBhvr>
                                      <p:tavLst>
                                        <p:tav tm="0">
                                          <p:val>
                                            <p:strVal val="0-#ppt_w/2"/>
                                          </p:val>
                                        </p:tav>
                                        <p:tav tm="100000">
                                          <p:val>
                                            <p:strVal val="#ppt_x"/>
                                          </p:val>
                                        </p:tav>
                                      </p:tavLst>
                                    </p:anim>
                                    <p:anim calcmode="lin" valueType="num">
                                      <p:cBhvr additive="base">
                                        <p:cTn id="18" dur="500" fill="hold"/>
                                        <p:tgtEl>
                                          <p:spTgt spid="85"/>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0-#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
                                            <p:txEl>
                                              <p:pRg st="2" end="2"/>
                                            </p:txEl>
                                          </p:spTgt>
                                        </p:tgtEl>
                                        <p:attrNameLst>
                                          <p:attrName>style.visibility</p:attrName>
                                        </p:attrNameLst>
                                      </p:cBhvr>
                                      <p:to>
                                        <p:strVal val="visible"/>
                                      </p:to>
                                    </p:set>
                                    <p:anim calcmode="lin" valueType="num">
                                      <p:cBhvr additive="base">
                                        <p:cTn id="27"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
                                            <p:txEl>
                                              <p:pRg st="3" end="3"/>
                                            </p:txEl>
                                          </p:spTgt>
                                        </p:tgtEl>
                                        <p:attrNameLst>
                                          <p:attrName>style.visibility</p:attrName>
                                        </p:attrNameLst>
                                      </p:cBhvr>
                                      <p:to>
                                        <p:strVal val="visible"/>
                                      </p:to>
                                    </p:set>
                                    <p:anim calcmode="lin" valueType="num">
                                      <p:cBhvr additive="base">
                                        <p:cTn id="33"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0"/>
                                        </p:tgtEl>
                                        <p:attrNameLst>
                                          <p:attrName>style.visibility</p:attrName>
                                        </p:attrNameLst>
                                      </p:cBhvr>
                                      <p:to>
                                        <p:strVal val="visible"/>
                                      </p:to>
                                    </p:set>
                                    <p:anim calcmode="lin" valueType="num">
                                      <p:cBhvr additive="base">
                                        <p:cTn id="37" dur="500" fill="hold"/>
                                        <p:tgtEl>
                                          <p:spTgt spid="10"/>
                                        </p:tgtEl>
                                        <p:attrNameLst>
                                          <p:attrName>ppt_x</p:attrName>
                                        </p:attrNameLst>
                                      </p:cBhvr>
                                      <p:tavLst>
                                        <p:tav tm="0">
                                          <p:val>
                                            <p:strVal val="0-#ppt_w/2"/>
                                          </p:val>
                                        </p:tav>
                                        <p:tav tm="100000">
                                          <p:val>
                                            <p:strVal val="#ppt_x"/>
                                          </p:val>
                                        </p:tav>
                                      </p:tavLst>
                                    </p:anim>
                                    <p:anim calcmode="lin" valueType="num">
                                      <p:cBhvr additive="base">
                                        <p:cTn id="3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
                                            <p:txEl>
                                              <p:pRg st="5" end="5"/>
                                            </p:txEl>
                                          </p:spTgt>
                                        </p:tgtEl>
                                        <p:attrNameLst>
                                          <p:attrName>style.visibility</p:attrName>
                                        </p:attrNameLst>
                                      </p:cBhvr>
                                      <p:to>
                                        <p:strVal val="visible"/>
                                      </p:to>
                                    </p:set>
                                    <p:anim calcmode="lin" valueType="num">
                                      <p:cBhvr additive="base">
                                        <p:cTn id="43"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
                                            <p:txEl>
                                              <p:pRg st="5" end="5"/>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0-#ppt_w/2"/>
                                          </p:val>
                                        </p:tav>
                                        <p:tav tm="100000">
                                          <p:val>
                                            <p:strVal val="#ppt_x"/>
                                          </p:val>
                                        </p:tav>
                                      </p:tavLst>
                                    </p:anim>
                                    <p:anim calcmode="lin" valueType="num">
                                      <p:cBhvr additive="base">
                                        <p:cTn id="48" dur="500" fill="hold"/>
                                        <p:tgtEl>
                                          <p:spTgt spid="8"/>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1"/>
                                        </p:tgtEl>
                                        <p:attrNameLst>
                                          <p:attrName>style.visibility</p:attrName>
                                        </p:attrNameLst>
                                      </p:cBhvr>
                                      <p:to>
                                        <p:strVal val="visible"/>
                                      </p:to>
                                    </p:set>
                                    <p:anim calcmode="lin" valueType="num">
                                      <p:cBhvr additive="base">
                                        <p:cTn id="51" dur="500" fill="hold"/>
                                        <p:tgtEl>
                                          <p:spTgt spid="21"/>
                                        </p:tgtEl>
                                        <p:attrNameLst>
                                          <p:attrName>ppt_x</p:attrName>
                                        </p:attrNameLst>
                                      </p:cBhvr>
                                      <p:tavLst>
                                        <p:tav tm="0">
                                          <p:val>
                                            <p:strVal val="0-#ppt_w/2"/>
                                          </p:val>
                                        </p:tav>
                                        <p:tav tm="100000">
                                          <p:val>
                                            <p:strVal val="#ppt_x"/>
                                          </p:val>
                                        </p:tav>
                                      </p:tavLst>
                                    </p:anim>
                                    <p:anim calcmode="lin" valueType="num">
                                      <p:cBhvr additive="base">
                                        <p:cTn id="52"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
                                            <p:txEl>
                                              <p:pRg st="6" end="6"/>
                                            </p:txEl>
                                          </p:spTgt>
                                        </p:tgtEl>
                                        <p:attrNameLst>
                                          <p:attrName>style.visibility</p:attrName>
                                        </p:attrNameLst>
                                      </p:cBhvr>
                                      <p:to>
                                        <p:strVal val="visible"/>
                                      </p:to>
                                    </p:set>
                                    <p:anim calcmode="lin" valueType="num">
                                      <p:cBhvr additive="base">
                                        <p:cTn id="57" dur="500" fill="hold"/>
                                        <p:tgtEl>
                                          <p:spTgt spid="5">
                                            <p:txEl>
                                              <p:pRg st="6" end="6"/>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
                                            <p:txEl>
                                              <p:pRg st="6" end="6"/>
                                            </p:txEl>
                                          </p:spTgt>
                                        </p:tgtEl>
                                        <p:attrNameLst>
                                          <p:attrName>ppt_y</p:attrName>
                                        </p:attrNameLst>
                                      </p:cBhvr>
                                      <p:tavLst>
                                        <p:tav tm="0">
                                          <p:val>
                                            <p:strVal val="#ppt_y"/>
                                          </p:val>
                                        </p:tav>
                                        <p:tav tm="100000">
                                          <p:val>
                                            <p:strVal val="#ppt_y"/>
                                          </p:val>
                                        </p:tav>
                                      </p:tavLst>
                                    </p:anim>
                                  </p:childTnLst>
                                </p:cTn>
                              </p:par>
                              <p:par>
                                <p:cTn id="59" presetID="2" presetClass="entr" presetSubtype="8" fill="hold" grpId="0" nodeType="with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0-#ppt_w/2"/>
                                          </p:val>
                                        </p:tav>
                                        <p:tav tm="100000">
                                          <p:val>
                                            <p:strVal val="#ppt_x"/>
                                          </p:val>
                                        </p:tav>
                                      </p:tavLst>
                                    </p:anim>
                                    <p:anim calcmode="lin" valueType="num">
                                      <p:cBhvr additive="base">
                                        <p:cTn id="62" dur="500" fill="hold"/>
                                        <p:tgtEl>
                                          <p:spTgt spid="25"/>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22"/>
                                        </p:tgtEl>
                                        <p:attrNameLst>
                                          <p:attrName>style.visibility</p:attrName>
                                        </p:attrNameLst>
                                      </p:cBhvr>
                                      <p:to>
                                        <p:strVal val="visible"/>
                                      </p:to>
                                    </p:set>
                                    <p:anim calcmode="lin" valueType="num">
                                      <p:cBhvr additive="base">
                                        <p:cTn id="65" dur="500" fill="hold"/>
                                        <p:tgtEl>
                                          <p:spTgt spid="22"/>
                                        </p:tgtEl>
                                        <p:attrNameLst>
                                          <p:attrName>ppt_x</p:attrName>
                                        </p:attrNameLst>
                                      </p:cBhvr>
                                      <p:tavLst>
                                        <p:tav tm="0">
                                          <p:val>
                                            <p:strVal val="0-#ppt_w/2"/>
                                          </p:val>
                                        </p:tav>
                                        <p:tav tm="100000">
                                          <p:val>
                                            <p:strVal val="#ppt_x"/>
                                          </p:val>
                                        </p:tav>
                                      </p:tavLst>
                                    </p:anim>
                                    <p:anim calcmode="lin" valueType="num">
                                      <p:cBhvr additive="base">
                                        <p:cTn id="6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
                                            <p:txEl>
                                              <p:pRg st="4" end="4"/>
                                            </p:txEl>
                                          </p:spTgt>
                                        </p:tgtEl>
                                        <p:attrNameLst>
                                          <p:attrName>style.visibility</p:attrName>
                                        </p:attrNameLst>
                                      </p:cBhvr>
                                      <p:to>
                                        <p:strVal val="visible"/>
                                      </p:to>
                                    </p:set>
                                    <p:anim calcmode="lin" valueType="num">
                                      <p:cBhvr additive="base">
                                        <p:cTn id="71"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5">
                                            <p:txEl>
                                              <p:pRg st="4" end="4"/>
                                            </p:txEl>
                                          </p:spTgt>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17"/>
                                        </p:tgtEl>
                                        <p:attrNameLst>
                                          <p:attrName>style.visibility</p:attrName>
                                        </p:attrNameLst>
                                      </p:cBhvr>
                                      <p:to>
                                        <p:strVal val="visible"/>
                                      </p:to>
                                    </p:set>
                                    <p:anim calcmode="lin" valueType="num">
                                      <p:cBhvr additive="base">
                                        <p:cTn id="75" dur="500" fill="hold"/>
                                        <p:tgtEl>
                                          <p:spTgt spid="17"/>
                                        </p:tgtEl>
                                        <p:attrNameLst>
                                          <p:attrName>ppt_x</p:attrName>
                                        </p:attrNameLst>
                                      </p:cBhvr>
                                      <p:tavLst>
                                        <p:tav tm="0">
                                          <p:val>
                                            <p:strVal val="0-#ppt_w/2"/>
                                          </p:val>
                                        </p:tav>
                                        <p:tav tm="100000">
                                          <p:val>
                                            <p:strVal val="#ppt_x"/>
                                          </p:val>
                                        </p:tav>
                                      </p:tavLst>
                                    </p:anim>
                                    <p:anim calcmode="lin" valueType="num">
                                      <p:cBhvr additive="base">
                                        <p:cTn id="76"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3"/>
                                        </p:tgtEl>
                                        <p:attrNameLst>
                                          <p:attrName>style.visibility</p:attrName>
                                        </p:attrNameLst>
                                      </p:cBhvr>
                                      <p:to>
                                        <p:strVal val="visible"/>
                                      </p:to>
                                    </p:set>
                                    <p:anim calcmode="lin" valueType="num">
                                      <p:cBhvr additive="base">
                                        <p:cTn id="81" dur="500" fill="hold"/>
                                        <p:tgtEl>
                                          <p:spTgt spid="3"/>
                                        </p:tgtEl>
                                        <p:attrNameLst>
                                          <p:attrName>ppt_x</p:attrName>
                                        </p:attrNameLst>
                                      </p:cBhvr>
                                      <p:tavLst>
                                        <p:tav tm="0">
                                          <p:val>
                                            <p:strVal val="0-#ppt_w/2"/>
                                          </p:val>
                                        </p:tav>
                                        <p:tav tm="100000">
                                          <p:val>
                                            <p:strVal val="#ppt_x"/>
                                          </p:val>
                                        </p:tav>
                                      </p:tavLst>
                                    </p:anim>
                                    <p:anim calcmode="lin" valueType="num">
                                      <p:cBhvr additive="base">
                                        <p:cTn id="82"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5" grpId="0"/>
      <p:bldP spid="21" grpId="0"/>
      <p:bldP spid="22" grpId="0"/>
      <p:bldP spid="7" grpId="0" animBg="1"/>
      <p:bldP spid="25" grpId="0" animBg="1"/>
      <p:bldP spid="3" grpId="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9" name="Text Box 33"/>
              <p:cNvSpPr txBox="1">
                <a:spLocks noChangeArrowheads="1"/>
              </p:cNvSpPr>
              <p:nvPr/>
            </p:nvSpPr>
            <p:spPr bwMode="auto">
              <a:xfrm>
                <a:off x="-97457" y="3352800"/>
                <a:ext cx="9338913" cy="366254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 linear predictor: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input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define by weight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z</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14:m>
                  <m:oMath xmlns:m="http://schemas.openxmlformats.org/officeDocument/2006/math">
                    <m: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1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 +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n</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400" b="0" i="1" u="none" strike="noStrike" kern="1200" cap="none" spc="0" normalizeH="0" baseline="30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Lines and planes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9" name="Text Box 33"/>
              <p:cNvSpPr txBox="1">
                <a:spLocks noRot="1" noChangeAspect="1" noMove="1" noResize="1" noEditPoints="1" noAdjustHandles="1" noChangeArrowheads="1" noChangeShapeType="1" noTextEdit="1"/>
              </p:cNvSpPr>
              <p:nvPr/>
            </p:nvSpPr>
            <p:spPr bwMode="auto">
              <a:xfrm>
                <a:off x="-97457" y="3352800"/>
                <a:ext cx="9338913" cy="3662541"/>
              </a:xfrm>
              <a:prstGeom prst="rect">
                <a:avLst/>
              </a:prstGeom>
              <a:blipFill>
                <a:blip r:embed="rId3"/>
                <a:stretch>
                  <a:fillRect t="-133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Linear Regression</a:t>
            </a:r>
          </a:p>
        </p:txBody>
      </p:sp>
      <p:grpSp>
        <p:nvGrpSpPr>
          <p:cNvPr id="23" name="Group 22"/>
          <p:cNvGrpSpPr/>
          <p:nvPr/>
        </p:nvGrpSpPr>
        <p:grpSpPr>
          <a:xfrm>
            <a:off x="2859588" y="630771"/>
            <a:ext cx="5751012" cy="2819400"/>
            <a:chOff x="3200400" y="609600"/>
            <a:chExt cx="5751012" cy="2819400"/>
          </a:xfrm>
        </p:grpSpPr>
        <p:sp>
          <p:nvSpPr>
            <p:cNvPr id="24" name="Rectangle 23"/>
            <p:cNvSpPr/>
            <p:nvPr/>
          </p:nvSpPr>
          <p:spPr>
            <a:xfrm>
              <a:off x="8135620" y="609600"/>
              <a:ext cx="815792" cy="28188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5" name="Picture 2" descr="image20"/>
            <p:cNvPicPr>
              <a:picLocks noChangeAspect="1" noChangeArrowheads="1"/>
            </p:cNvPicPr>
            <p:nvPr/>
          </p:nvPicPr>
          <p:blipFill rotWithShape="1">
            <a:blip r:embed="rId4">
              <a:extLst>
                <a:ext uri="{28A0092B-C50C-407E-A947-70E740481C1C}">
                  <a14:useLocalDpi xmlns:a14="http://schemas.microsoft.com/office/drawing/2010/main" val="0"/>
                </a:ext>
              </a:extLst>
            </a:blip>
            <a:srcRect l="13334" t="22222" r="42905" b="44444"/>
            <a:stretch/>
          </p:blipFill>
          <p:spPr bwMode="auto">
            <a:xfrm>
              <a:off x="3200400"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6" name="Rectangle 25"/>
            <p:cNvSpPr/>
            <p:nvPr/>
          </p:nvSpPr>
          <p:spPr>
            <a:xfrm>
              <a:off x="6705600" y="2133600"/>
              <a:ext cx="1295400" cy="6096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7" name="TextBox 26"/>
                <p:cNvSpPr txBox="1"/>
                <p:nvPr/>
              </p:nvSpPr>
              <p:spPr>
                <a:xfrm>
                  <a:off x="6466708" y="2453464"/>
                  <a:ext cx="1779910" cy="74719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𝑧</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 </m:t>
                        </m:r>
                        <m:nary>
                          <m:naryPr>
                            <m:chr m:val="∑"/>
                            <m:supHide m:val="on"/>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naryPr>
                          <m:sub>
                            <m:r>
                              <m:rPr>
                                <m:brk m:alnAt="7"/>
                              </m:r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=0..</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𝑛</m:t>
                            </m:r>
                          </m:sub>
                          <m:sup/>
                          <m:e>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𝑤</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e>
                        </m:nary>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𝑥</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7" name="TextBox 26"/>
                <p:cNvSpPr txBox="1">
                  <a:spLocks noRot="1" noChangeAspect="1" noMove="1" noResize="1" noEditPoints="1" noAdjustHandles="1" noChangeArrowheads="1" noChangeShapeType="1" noTextEdit="1"/>
                </p:cNvSpPr>
                <p:nvPr/>
              </p:nvSpPr>
              <p:spPr>
                <a:xfrm>
                  <a:off x="6466708" y="2453464"/>
                  <a:ext cx="1779910"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8" name="TextBox 27"/>
                <p:cNvSpPr txBox="1"/>
                <p:nvPr/>
              </p:nvSpPr>
              <p:spPr>
                <a:xfrm>
                  <a:off x="8684869" y="1876644"/>
                  <a:ext cx="212751" cy="307777"/>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𝑦</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8" name="TextBox 27"/>
                <p:cNvSpPr txBox="1">
                  <a:spLocks noRot="1" noChangeAspect="1" noMove="1" noResize="1" noEditPoints="1" noAdjustHandles="1" noChangeArrowheads="1" noChangeShapeType="1" noTextEdit="1"/>
                </p:cNvSpPr>
                <p:nvPr/>
              </p:nvSpPr>
              <p:spPr>
                <a:xfrm>
                  <a:off x="8684869" y="1876644"/>
                  <a:ext cx="212751" cy="307777"/>
                </a:xfrm>
                <a:prstGeom prst="rect">
                  <a:avLst/>
                </a:prstGeom>
                <a:blipFill>
                  <a:blip r:embed="rId6"/>
                  <a:stretch>
                    <a:fillRect l="-28571" r="-25714" b="-28000"/>
                  </a:stretch>
                </a:blipFill>
              </p:spPr>
              <p:txBody>
                <a:bodyPr/>
                <a:lstStyle/>
                <a:p>
                  <a:r>
                    <a:rPr lang="en-CA">
                      <a:noFill/>
                    </a:rPr>
                    <a:t> </a:t>
                  </a:r>
                </a:p>
              </p:txBody>
            </p:sp>
          </mc:Fallback>
        </mc:AlternateContent>
        <p:sp>
          <p:nvSpPr>
            <p:cNvPr id="29" name="Oval 28"/>
            <p:cNvSpPr/>
            <p:nvPr/>
          </p:nvSpPr>
          <p:spPr>
            <a:xfrm>
              <a:off x="8211820" y="1905000"/>
              <a:ext cx="304800" cy="304800"/>
            </a:xfrm>
            <a:prstGeom prst="ellipse">
              <a:avLst/>
            </a:prstGeom>
            <a:ln w="15875">
              <a:solidFill>
                <a:schemeClr val="bg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Rectangle 29"/>
            <p:cNvSpPr/>
            <p:nvPr/>
          </p:nvSpPr>
          <p:spPr>
            <a:xfrm>
              <a:off x="3285392" y="762000"/>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1" name="Rectangle 30"/>
            <p:cNvSpPr/>
            <p:nvPr/>
          </p:nvSpPr>
          <p:spPr>
            <a:xfrm>
              <a:off x="3276600" y="1214735"/>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2</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2" name="Rectangle 31"/>
            <p:cNvSpPr/>
            <p:nvPr/>
          </p:nvSpPr>
          <p:spPr>
            <a:xfrm>
              <a:off x="3276600" y="2743200"/>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3" name="Oval 32"/>
            <p:cNvSpPr/>
            <p:nvPr/>
          </p:nvSpPr>
          <p:spPr>
            <a:xfrm>
              <a:off x="4226166" y="996462"/>
              <a:ext cx="228600" cy="2241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4" name="Oval 33"/>
            <p:cNvSpPr/>
            <p:nvPr/>
          </p:nvSpPr>
          <p:spPr>
            <a:xfrm>
              <a:off x="4191000" y="1335037"/>
              <a:ext cx="228600" cy="2241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4114800" y="2438400"/>
              <a:ext cx="304800" cy="3003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5486400" y="1318848"/>
              <a:ext cx="304800" cy="362017"/>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7" name="Rectangle 36"/>
            <p:cNvSpPr/>
            <p:nvPr/>
          </p:nvSpPr>
          <p:spPr>
            <a:xfrm>
              <a:off x="4114800" y="1219200"/>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2</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38" name="Rectangle 37"/>
            <p:cNvSpPr/>
            <p:nvPr/>
          </p:nvSpPr>
          <p:spPr>
            <a:xfrm>
              <a:off x="4108938" y="791310"/>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39" name="Rectangle 38"/>
            <p:cNvSpPr/>
            <p:nvPr/>
          </p:nvSpPr>
          <p:spPr>
            <a:xfrm>
              <a:off x="4079557" y="2286000"/>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B050"/>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40" name="Rectangle 39"/>
            <p:cNvSpPr/>
            <p:nvPr/>
          </p:nvSpPr>
          <p:spPr>
            <a:xfrm>
              <a:off x="5374957" y="12147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0</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42" name="TextBox 41"/>
                <p:cNvSpPr txBox="1"/>
                <p:nvPr/>
              </p:nvSpPr>
              <p:spPr>
                <a:xfrm>
                  <a:off x="8592820" y="1819297"/>
                  <a:ext cx="304800" cy="369332"/>
                </a:xfrm>
                <a:prstGeom prst="rect">
                  <a:avLst/>
                </a:prstGeom>
                <a:solidFill>
                  <a:schemeClr val="tx1"/>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400" b="0" i="1" u="none" strike="noStrike" kern="1200" cap="none" spc="0" normalizeH="0" baseline="0" noProof="0" smtClean="0">
                            <a:ln>
                              <a:noFill/>
                            </a:ln>
                            <a:solidFill>
                              <a:srgbClr val="00FFFF"/>
                            </a:solidFill>
                            <a:effectLst/>
                            <a:uLnTx/>
                            <a:uFillTx/>
                            <a:latin typeface="Cambria Math" panose="02040503050406030204" pitchFamily="18" charset="0"/>
                            <a:ea typeface="+mn-ea"/>
                            <a:cs typeface="+mn-cs"/>
                          </a:rPr>
                          <m:t>𝑧</m:t>
                        </m:r>
                      </m:oMath>
                    </m:oMathPara>
                  </a14:m>
                  <a:endParaRPr kumimoji="0" lang="en-CA" sz="2400" b="0" i="0" u="none" strike="noStrike" kern="1200" cap="none" spc="0" normalizeH="0" baseline="0" noProof="0" dirty="0">
                    <a:ln>
                      <a:noFill/>
                    </a:ln>
                    <a:solidFill>
                      <a:srgbClr val="00FFFF"/>
                    </a:solidFill>
                    <a:effectLst/>
                    <a:uLnTx/>
                    <a:uFillTx/>
                    <a:latin typeface="Times New Roman" pitchFamily="18" charset="0"/>
                    <a:ea typeface="+mn-ea"/>
                    <a:cs typeface="Arial" charset="0"/>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8592820" y="1819297"/>
                  <a:ext cx="304800" cy="369332"/>
                </a:xfrm>
                <a:prstGeom prst="rect">
                  <a:avLst/>
                </a:prstGeom>
                <a:blipFill>
                  <a:blip r:embed="rId7"/>
                  <a:stretch>
                    <a:fillRect l="-2000"/>
                  </a:stretch>
                </a:blipFill>
              </p:spPr>
              <p:txBody>
                <a:bodyPr/>
                <a:lstStyle/>
                <a:p>
                  <a:r>
                    <a:rPr lang="en-CA">
                      <a:noFill/>
                    </a:rPr>
                    <a:t> </a:t>
                  </a:r>
                </a:p>
              </p:txBody>
            </p:sp>
          </mc:Fallback>
        </mc:AlternateContent>
      </p:grpSp>
      <p:grpSp>
        <p:nvGrpSpPr>
          <p:cNvPr id="61" name="Group 60"/>
          <p:cNvGrpSpPr/>
          <p:nvPr/>
        </p:nvGrpSpPr>
        <p:grpSpPr>
          <a:xfrm>
            <a:off x="6705600" y="5257800"/>
            <a:ext cx="2388166" cy="1442431"/>
            <a:chOff x="311472" y="5173013"/>
            <a:chExt cx="2388166" cy="1442431"/>
          </a:xfrm>
        </p:grpSpPr>
        <p:grpSp>
          <p:nvGrpSpPr>
            <p:cNvPr id="63" name="Group 62"/>
            <p:cNvGrpSpPr/>
            <p:nvPr/>
          </p:nvGrpSpPr>
          <p:grpSpPr>
            <a:xfrm>
              <a:off x="311472" y="5173013"/>
              <a:ext cx="2388166" cy="1442431"/>
              <a:chOff x="311472" y="5173013"/>
              <a:chExt cx="2388166" cy="1442431"/>
            </a:xfrm>
          </p:grpSpPr>
          <p:cxnSp>
            <p:nvCxnSpPr>
              <p:cNvPr id="77" name="Straight Connector 76"/>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78" name="Straight Connector 77"/>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4" name="Group 63"/>
            <p:cNvGrpSpPr/>
            <p:nvPr/>
          </p:nvGrpSpPr>
          <p:grpSpPr>
            <a:xfrm>
              <a:off x="633319" y="5344704"/>
              <a:ext cx="1639331" cy="678340"/>
              <a:chOff x="875410" y="4942080"/>
              <a:chExt cx="2353800" cy="860040"/>
            </a:xfrm>
          </p:grpSpPr>
          <p:sp>
            <p:nvSpPr>
              <p:cNvPr id="65" name="Oval 6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6" name="Oval 6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7" name="Oval 66"/>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Oval 67"/>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9" name="Oval 6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1" name="Oval 70"/>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2" name="Oval 7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3" name="Oval 7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4" name="Oval 7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5" name="Oval 7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6" name="Oval 75"/>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7C2B56E2-588C-47E0-BD3D-F35830187340}"/>
                  </a:ext>
                </a:extLst>
              </p:cNvPr>
              <p:cNvSpPr/>
              <p:nvPr/>
            </p:nvSpPr>
            <p:spPr>
              <a:xfrm>
                <a:off x="1232877" y="5145512"/>
                <a:ext cx="82426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 name="Rectangle 2">
                <a:extLst>
                  <a:ext uri="{FF2B5EF4-FFF2-40B4-BE49-F238E27FC236}">
                    <a16:creationId xmlns:a16="http://schemas.microsoft.com/office/drawing/2014/main" id="{7C2B56E2-588C-47E0-BD3D-F35830187340}"/>
                  </a:ext>
                </a:extLst>
              </p:cNvPr>
              <p:cNvSpPr>
                <a:spLocks noRot="1" noChangeAspect="1" noMove="1" noResize="1" noEditPoints="1" noAdjustHandles="1" noChangeArrowheads="1" noChangeShapeType="1" noTextEdit="1"/>
              </p:cNvSpPr>
              <p:nvPr/>
            </p:nvSpPr>
            <p:spPr>
              <a:xfrm>
                <a:off x="1232877" y="5145512"/>
                <a:ext cx="824265" cy="461665"/>
              </a:xfrm>
              <a:prstGeom prst="rect">
                <a:avLst/>
              </a:prstGeom>
              <a:blipFill>
                <a:blip r:embed="rId8"/>
                <a:stretch>
                  <a:fillRect t="-18421" r="-39259" b="-28947"/>
                </a:stretch>
              </a:blipFill>
            </p:spPr>
            <p:txBody>
              <a:bodyPr/>
              <a:lstStyle/>
              <a:p>
                <a:r>
                  <a:rPr lang="en-US">
                    <a:noFill/>
                  </a:rPr>
                  <a:t> </a:t>
                </a:r>
              </a:p>
            </p:txBody>
          </p:sp>
        </mc:Fallback>
      </mc:AlternateContent>
      <p:cxnSp>
        <p:nvCxnSpPr>
          <p:cNvPr id="85" name="Straight Connector 84">
            <a:extLst>
              <a:ext uri="{FF2B5EF4-FFF2-40B4-BE49-F238E27FC236}">
                <a16:creationId xmlns:a16="http://schemas.microsoft.com/office/drawing/2014/main" id="{20F560AB-CF53-44B8-BB87-05A4F98CA032}"/>
              </a:ext>
            </a:extLst>
          </p:cNvPr>
          <p:cNvCxnSpPr/>
          <p:nvPr/>
        </p:nvCxnSpPr>
        <p:spPr bwMode="auto">
          <a:xfrm flipV="1">
            <a:off x="6934200" y="5625919"/>
            <a:ext cx="1943722" cy="209104"/>
          </a:xfrm>
          <a:prstGeom prst="line">
            <a:avLst/>
          </a:prstGeom>
          <a:noFill/>
          <a:ln w="12700" cap="sq" cmpd="sng" algn="ctr">
            <a:solidFill>
              <a:srgbClr val="66FF33"/>
            </a:solidFill>
            <a:prstDash val="solid"/>
            <a:round/>
            <a:headEnd type="none" w="med" len="med"/>
            <a:tailEnd type="none" w="med" len="med"/>
          </a:ln>
          <a:effectLst/>
        </p:spPr>
      </p:cxnSp>
    </p:spTree>
    <p:extLst>
      <p:ext uri="{BB962C8B-B14F-4D97-AF65-F5344CB8AC3E}">
        <p14:creationId xmlns:p14="http://schemas.microsoft.com/office/powerpoint/2010/main" val="21155463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ppt_x"/>
                                          </p:val>
                                        </p:tav>
                                        <p:tav tm="100000">
                                          <p:val>
                                            <p:strVal val="#ppt_x"/>
                                          </p:val>
                                        </p:tav>
                                      </p:tavLst>
                                    </p:anim>
                                    <p:anim calcmode="lin" valueType="num">
                                      <p:cBhvr additive="base">
                                        <p:cTn id="8" dur="500" fill="hold"/>
                                        <p:tgtEl>
                                          <p:spTgt spid="1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ppt_x"/>
                                          </p:val>
                                        </p:tav>
                                        <p:tav tm="100000">
                                          <p:val>
                                            <p:strVal val="#ppt_x"/>
                                          </p:val>
                                        </p:tav>
                                      </p:tavLst>
                                    </p:anim>
                                    <p:anim calcmode="lin" valueType="num">
                                      <p:cBhvr additive="base">
                                        <p:cTn id="12"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xEl>
                                              <p:pRg st="0" end="0"/>
                                            </p:txEl>
                                          </p:spTgt>
                                        </p:tgtEl>
                                        <p:attrNameLst>
                                          <p:attrName>style.visibility</p:attrName>
                                        </p:attrNameLst>
                                      </p:cBhvr>
                                      <p:to>
                                        <p:strVal val="visible"/>
                                      </p:to>
                                    </p:set>
                                    <p:anim calcmode="lin" valueType="num">
                                      <p:cBhvr additive="base">
                                        <p:cTn id="1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9">
                                            <p:txEl>
                                              <p:pRg st="4" end="4"/>
                                            </p:txEl>
                                          </p:spTgt>
                                        </p:tgtEl>
                                        <p:attrNameLst>
                                          <p:attrName>style.visibility</p:attrName>
                                        </p:attrNameLst>
                                      </p:cBhvr>
                                      <p:to>
                                        <p:strVal val="visible"/>
                                      </p:to>
                                    </p:set>
                                    <p:anim calcmode="lin" valueType="num">
                                      <p:cBhvr additive="base">
                                        <p:cTn id="21" dur="500" fill="hold"/>
                                        <p:tgtEl>
                                          <p:spTgt spid="9">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
                                            <p:txEl>
                                              <p:pRg st="5" end="5"/>
                                            </p:txEl>
                                          </p:spTgt>
                                        </p:tgtEl>
                                        <p:attrNameLst>
                                          <p:attrName>style.visibility</p:attrName>
                                        </p:attrNameLst>
                                      </p:cBhvr>
                                      <p:to>
                                        <p:strVal val="visible"/>
                                      </p:to>
                                    </p:set>
                                    <p:anim calcmode="lin" valueType="num">
                                      <p:cBhvr additive="base">
                                        <p:cTn id="33" dur="500" fill="hold"/>
                                        <p:tgtEl>
                                          <p:spTgt spid="9">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5" end="5"/>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0-#ppt_w/2"/>
                                          </p:val>
                                        </p:tav>
                                        <p:tav tm="100000">
                                          <p:val>
                                            <p:strVal val="#ppt_x"/>
                                          </p:val>
                                        </p:tav>
                                      </p:tavLst>
                                    </p:anim>
                                    <p:anim calcmode="lin" valueType="num">
                                      <p:cBhvr additive="base">
                                        <p:cTn id="3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
                                            <p:txEl>
                                              <p:pRg st="8" end="8"/>
                                            </p:txEl>
                                          </p:spTgt>
                                        </p:tgtEl>
                                        <p:attrNameLst>
                                          <p:attrName>style.visibility</p:attrName>
                                        </p:attrNameLst>
                                      </p:cBhvr>
                                      <p:to>
                                        <p:strVal val="visible"/>
                                      </p:to>
                                    </p:set>
                                    <p:anim calcmode="lin" valueType="num">
                                      <p:cBhvr additive="base">
                                        <p:cTn id="43" dur="500" fill="hold"/>
                                        <p:tgtEl>
                                          <p:spTgt spid="9">
                                            <p:txEl>
                                              <p:pRg st="8" end="8"/>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
                                            <p:txEl>
                                              <p:pRg st="8" end="8"/>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61"/>
                                        </p:tgtEl>
                                        <p:attrNameLst>
                                          <p:attrName>style.visibility</p:attrName>
                                        </p:attrNameLst>
                                      </p:cBhvr>
                                      <p:to>
                                        <p:strVal val="visible"/>
                                      </p:to>
                                    </p:set>
                                    <p:anim calcmode="lin" valueType="num">
                                      <p:cBhvr additive="base">
                                        <p:cTn id="47" dur="500" fill="hold"/>
                                        <p:tgtEl>
                                          <p:spTgt spid="61"/>
                                        </p:tgtEl>
                                        <p:attrNameLst>
                                          <p:attrName>ppt_x</p:attrName>
                                        </p:attrNameLst>
                                      </p:cBhvr>
                                      <p:tavLst>
                                        <p:tav tm="0">
                                          <p:val>
                                            <p:strVal val="0-#ppt_w/2"/>
                                          </p:val>
                                        </p:tav>
                                        <p:tav tm="100000">
                                          <p:val>
                                            <p:strVal val="#ppt_x"/>
                                          </p:val>
                                        </p:tav>
                                      </p:tavLst>
                                    </p:anim>
                                    <p:anim calcmode="lin" valueType="num">
                                      <p:cBhvr additive="base">
                                        <p:cTn id="48" dur="500" fill="hold"/>
                                        <p:tgtEl>
                                          <p:spTgt spid="61"/>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85"/>
                                        </p:tgtEl>
                                        <p:attrNameLst>
                                          <p:attrName>style.visibility</p:attrName>
                                        </p:attrNameLst>
                                      </p:cBhvr>
                                      <p:to>
                                        <p:strVal val="visible"/>
                                      </p:to>
                                    </p:set>
                                    <p:anim calcmode="lin" valueType="num">
                                      <p:cBhvr additive="base">
                                        <p:cTn id="51" dur="500" fill="hold"/>
                                        <p:tgtEl>
                                          <p:spTgt spid="85"/>
                                        </p:tgtEl>
                                        <p:attrNameLst>
                                          <p:attrName>ppt_x</p:attrName>
                                        </p:attrNameLst>
                                      </p:cBhvr>
                                      <p:tavLst>
                                        <p:tav tm="0">
                                          <p:val>
                                            <p:strVal val="0-#ppt_w/2"/>
                                          </p:val>
                                        </p:tav>
                                        <p:tav tm="100000">
                                          <p:val>
                                            <p:strVal val="#ppt_x"/>
                                          </p:val>
                                        </p:tav>
                                      </p:tavLst>
                                    </p:anim>
                                    <p:anim calcmode="lin" valueType="num">
                                      <p:cBhvr additive="base">
                                        <p:cTn id="52" dur="500" fill="hold"/>
                                        <p:tgtEl>
                                          <p:spTgt spid="8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3" grpId="0"/>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Linear Regression</a:t>
            </a:r>
          </a:p>
        </p:txBody>
      </p:sp>
      <p:grpSp>
        <p:nvGrpSpPr>
          <p:cNvPr id="21514" name="Group 21513"/>
          <p:cNvGrpSpPr/>
          <p:nvPr/>
        </p:nvGrpSpPr>
        <p:grpSpPr>
          <a:xfrm>
            <a:off x="759652" y="609600"/>
            <a:ext cx="7850948" cy="2819400"/>
            <a:chOff x="759652" y="609600"/>
            <a:chExt cx="7850948" cy="2819400"/>
          </a:xfrm>
        </p:grpSpPr>
        <p:sp>
          <p:nvSpPr>
            <p:cNvPr id="11" name="Rectangle 10"/>
            <p:cNvSpPr/>
            <p:nvPr/>
          </p:nvSpPr>
          <p:spPr>
            <a:xfrm>
              <a:off x="759652" y="609600"/>
              <a:ext cx="2158500" cy="28188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 name="Rectangle 4"/>
            <p:cNvSpPr/>
            <p:nvPr/>
          </p:nvSpPr>
          <p:spPr>
            <a:xfrm>
              <a:off x="7794808" y="609600"/>
              <a:ext cx="815792" cy="28188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4" t="22222" r="42905" b="44444"/>
            <a:stretch/>
          </p:blipFill>
          <p:spPr bwMode="auto">
            <a:xfrm>
              <a:off x="2859588"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6364788" y="2133600"/>
              <a:ext cx="1295400" cy="6096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 name="TextBox 1"/>
                <p:cNvSpPr txBox="1"/>
                <p:nvPr/>
              </p:nvSpPr>
              <p:spPr>
                <a:xfrm>
                  <a:off x="6125896" y="2453464"/>
                  <a:ext cx="1723805" cy="74719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𝑧</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nary>
                          <m:naryPr>
                            <m:chr m:val="∑"/>
                            <m:supHide m:val="on"/>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naryPr>
                          <m:sub>
                            <m:r>
                              <m:rPr>
                                <m:brk m:alnAt="7"/>
                              </m:r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=0..</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𝑛</m:t>
                            </m:r>
                          </m:sub>
                          <m:sup/>
                          <m:e>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𝑤</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e>
                        </m:nary>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𝑥</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6125896" y="2453464"/>
                  <a:ext cx="1723805" cy="747192"/>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8344057" y="1876644"/>
                  <a:ext cx="212751" cy="307777"/>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𝑦</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8344057" y="1876644"/>
                  <a:ext cx="212751" cy="307777"/>
                </a:xfrm>
                <a:prstGeom prst="rect">
                  <a:avLst/>
                </a:prstGeom>
                <a:blipFill>
                  <a:blip r:embed="rId5"/>
                  <a:stretch>
                    <a:fillRect l="-28571" r="-25714" b="-28000"/>
                  </a:stretch>
                </a:blipFill>
              </p:spPr>
              <p:txBody>
                <a:bodyPr/>
                <a:lstStyle/>
                <a:p>
                  <a:r>
                    <a:rPr lang="en-CA">
                      <a:noFill/>
                    </a:rPr>
                    <a:t> </a:t>
                  </a:r>
                </a:p>
              </p:txBody>
            </p:sp>
          </mc:Fallback>
        </mc:AlternateContent>
        <p:sp>
          <p:nvSpPr>
            <p:cNvPr id="6" name="Oval 5"/>
            <p:cNvSpPr/>
            <p:nvPr/>
          </p:nvSpPr>
          <p:spPr>
            <a:xfrm>
              <a:off x="7871008" y="1905000"/>
              <a:ext cx="304800" cy="304800"/>
            </a:xfrm>
            <a:prstGeom prst="ellipse">
              <a:avLst/>
            </a:prstGeom>
            <a:ln w="15875">
              <a:solidFill>
                <a:schemeClr val="bg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 name="Oval 3"/>
            <p:cNvSpPr/>
            <p:nvPr/>
          </p:nvSpPr>
          <p:spPr>
            <a:xfrm>
              <a:off x="3885354" y="996462"/>
              <a:ext cx="228600" cy="2241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3850188" y="1335037"/>
              <a:ext cx="297312"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3773988" y="2438400"/>
              <a:ext cx="304800" cy="3003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5145588" y="1318848"/>
              <a:ext cx="304800" cy="362017"/>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Rectangle 15"/>
            <p:cNvSpPr/>
            <p:nvPr/>
          </p:nvSpPr>
          <p:spPr>
            <a:xfrm>
              <a:off x="3773988" y="11385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B050"/>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0" name="Rectangle 19"/>
            <p:cNvSpPr/>
            <p:nvPr/>
          </p:nvSpPr>
          <p:spPr>
            <a:xfrm>
              <a:off x="3768126" y="7575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1" name="Rectangle 20"/>
            <p:cNvSpPr/>
            <p:nvPr/>
          </p:nvSpPr>
          <p:spPr>
            <a:xfrm>
              <a:off x="3738745" y="2286000"/>
              <a:ext cx="526106"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B050"/>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2" name="Rectangle 21"/>
            <p:cNvSpPr/>
            <p:nvPr/>
          </p:nvSpPr>
          <p:spPr>
            <a:xfrm>
              <a:off x="5034145" y="12147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0</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8" name="Rectangle 7"/>
            <p:cNvSpPr/>
            <p:nvPr/>
          </p:nvSpPr>
          <p:spPr>
            <a:xfrm>
              <a:off x="2016922" y="762000"/>
              <a:ext cx="461666" cy="2590800"/>
            </a:xfrm>
            <a:prstGeom prst="rect">
              <a:avLst/>
            </a:prstGeom>
            <a:ln w="34925">
              <a:solidFill>
                <a:schemeClr val="bg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Rectangle 12"/>
            <p:cNvSpPr/>
            <p:nvPr/>
          </p:nvSpPr>
          <p:spPr>
            <a:xfrm>
              <a:off x="2819400" y="644766"/>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15" name="Rectangle 14"/>
            <p:cNvSpPr/>
            <p:nvPr/>
          </p:nvSpPr>
          <p:spPr>
            <a:xfrm>
              <a:off x="2590047" y="1981200"/>
              <a:ext cx="1067553" cy="461665"/>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2</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29" name="Rectangle 28"/>
            <p:cNvSpPr/>
            <p:nvPr/>
          </p:nvSpPr>
          <p:spPr>
            <a:xfrm rot="16200000">
              <a:off x="2682731" y="987577"/>
              <a:ext cx="458780"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0" name="Rectangle 29"/>
            <p:cNvSpPr/>
            <p:nvPr/>
          </p:nvSpPr>
          <p:spPr>
            <a:xfrm>
              <a:off x="2839887" y="1554701"/>
              <a:ext cx="817713"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2</a:t>
              </a:r>
              <a:endParaRPr kumimoji="0" lang="en-CA" sz="2400" b="0" i="0" u="none" strike="noStrike" kern="1200" cap="none" spc="0" normalizeH="0" baseline="30000" noProof="0" dirty="0">
                <a:ln>
                  <a:noFill/>
                </a:ln>
                <a:solidFill>
                  <a:srgbClr val="000000"/>
                </a:solidFill>
                <a:effectLst/>
                <a:uLnTx/>
                <a:uFillTx/>
                <a:latin typeface="Times New Roman" pitchFamily="18" charset="0"/>
                <a:ea typeface="+mn-ea"/>
                <a:cs typeface="Arial" charset="0"/>
              </a:endParaRPr>
            </a:p>
          </p:txBody>
        </p:sp>
        <p:sp>
          <p:nvSpPr>
            <p:cNvPr id="31" name="Rectangle 30"/>
            <p:cNvSpPr/>
            <p:nvPr/>
          </p:nvSpPr>
          <p:spPr>
            <a:xfrm>
              <a:off x="2782635" y="2621501"/>
              <a:ext cx="500467" cy="461665"/>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e</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x</a:t>
              </a:r>
              <a:endParaRPr kumimoji="0" lang="en-CA" sz="2400" b="0" i="0" u="none" strike="noStrike" kern="1200" cap="none" spc="0" normalizeH="0" baseline="30000" noProof="0" dirty="0">
                <a:ln>
                  <a:noFill/>
                </a:ln>
                <a:solidFill>
                  <a:srgbClr val="000000"/>
                </a:solidFill>
                <a:effectLst/>
                <a:uLnTx/>
                <a:uFillTx/>
                <a:latin typeface="Times New Roman" pitchFamily="18" charset="0"/>
                <a:ea typeface="+mn-ea"/>
                <a:cs typeface="Arial" charset="0"/>
              </a:endParaRPr>
            </a:p>
          </p:txBody>
        </p:sp>
        <p:sp>
          <p:nvSpPr>
            <p:cNvPr id="38" name="Rectangle 37"/>
            <p:cNvSpPr/>
            <p:nvPr/>
          </p:nvSpPr>
          <p:spPr>
            <a:xfrm rot="16200000">
              <a:off x="1134309" y="1803415"/>
              <a:ext cx="2226892"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Preprocess input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pic>
          <p:nvPicPr>
            <p:cNvPr id="21507" name="Picture 21506"/>
            <p:cNvPicPr>
              <a:picLocks noChangeAspect="1"/>
            </p:cNvPicPr>
            <p:nvPr/>
          </p:nvPicPr>
          <p:blipFill>
            <a:blip r:embed="rId6"/>
            <a:stretch>
              <a:fillRect/>
            </a:stretch>
          </p:blipFill>
          <p:spPr>
            <a:xfrm>
              <a:off x="3392988" y="1772713"/>
              <a:ext cx="363537" cy="363537"/>
            </a:xfrm>
            <a:prstGeom prst="rect">
              <a:avLst/>
            </a:prstGeom>
          </p:spPr>
        </p:pic>
        <p:pic>
          <p:nvPicPr>
            <p:cNvPr id="47" name="Picture 46"/>
            <p:cNvPicPr>
              <a:picLocks noChangeAspect="1"/>
            </p:cNvPicPr>
            <p:nvPr/>
          </p:nvPicPr>
          <p:blipFill>
            <a:blip r:embed="rId6"/>
            <a:stretch>
              <a:fillRect/>
            </a:stretch>
          </p:blipFill>
          <p:spPr>
            <a:xfrm>
              <a:off x="3392988" y="2237863"/>
              <a:ext cx="363537" cy="363537"/>
            </a:xfrm>
            <a:prstGeom prst="rect">
              <a:avLst/>
            </a:prstGeom>
          </p:spPr>
        </p:pic>
        <p:cxnSp>
          <p:nvCxnSpPr>
            <p:cNvPr id="48" name="Straight Connector 47"/>
            <p:cNvCxnSpPr/>
            <p:nvPr/>
          </p:nvCxnSpPr>
          <p:spPr bwMode="auto">
            <a:xfrm flipH="1" flipV="1">
              <a:off x="3773989" y="1981200"/>
              <a:ext cx="1523999" cy="35166"/>
            </a:xfrm>
            <a:prstGeom prst="line">
              <a:avLst/>
            </a:prstGeom>
            <a:noFill/>
            <a:ln w="22225" cap="sq" cmpd="sng" algn="ctr">
              <a:solidFill>
                <a:schemeClr val="bg2"/>
              </a:solidFill>
              <a:prstDash val="solid"/>
              <a:round/>
              <a:headEnd type="none" w="med" len="med"/>
              <a:tailEnd type="none" w="med" len="med"/>
            </a:ln>
            <a:effectLst/>
          </p:spPr>
        </p:cxnSp>
        <p:cxnSp>
          <p:nvCxnSpPr>
            <p:cNvPr id="50" name="Straight Connector 49"/>
            <p:cNvCxnSpPr/>
            <p:nvPr/>
          </p:nvCxnSpPr>
          <p:spPr bwMode="auto">
            <a:xfrm flipH="1">
              <a:off x="3768689" y="2026699"/>
              <a:ext cx="1490263" cy="403035"/>
            </a:xfrm>
            <a:prstGeom prst="line">
              <a:avLst/>
            </a:prstGeom>
            <a:noFill/>
            <a:ln w="22225" cap="sq" cmpd="sng" algn="ctr">
              <a:solidFill>
                <a:schemeClr val="bg2"/>
              </a:solidFill>
              <a:prstDash val="solid"/>
              <a:round/>
              <a:headEnd type="none" w="med" len="med"/>
              <a:tailEnd type="none" w="med" len="med"/>
            </a:ln>
            <a:effectLst/>
          </p:spPr>
        </p:cxnSp>
        <p:grpSp>
          <p:nvGrpSpPr>
            <p:cNvPr id="21512" name="Group 21511"/>
            <p:cNvGrpSpPr/>
            <p:nvPr/>
          </p:nvGrpSpPr>
          <p:grpSpPr>
            <a:xfrm>
              <a:off x="1097694" y="622756"/>
              <a:ext cx="923694" cy="838200"/>
              <a:chOff x="1209906" y="609600"/>
              <a:chExt cx="923694" cy="838200"/>
            </a:xfrm>
          </p:grpSpPr>
          <p:sp>
            <p:nvSpPr>
              <p:cNvPr id="54" name="Rectangle 53"/>
              <p:cNvSpPr/>
              <p:nvPr/>
            </p:nvSpPr>
            <p:spPr>
              <a:xfrm>
                <a:off x="1582883" y="609600"/>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55" name="Rectangle 54"/>
              <p:cNvSpPr/>
              <p:nvPr/>
            </p:nvSpPr>
            <p:spPr>
              <a:xfrm>
                <a:off x="1579953" y="986135"/>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57" name="Rectangle 56"/>
              <p:cNvSpPr/>
              <p:nvPr/>
            </p:nvSpPr>
            <p:spPr>
              <a:xfrm rot="16200000">
                <a:off x="1500730" y="911377"/>
                <a:ext cx="458780"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cxnSp>
            <p:nvCxnSpPr>
              <p:cNvPr id="61" name="Straight Connector 60"/>
              <p:cNvCxnSpPr/>
              <p:nvPr/>
            </p:nvCxnSpPr>
            <p:spPr bwMode="auto">
              <a:xfrm flipH="1">
                <a:off x="1230153" y="103005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62" name="Straight Connector 61"/>
              <p:cNvCxnSpPr/>
              <p:nvPr/>
            </p:nvCxnSpPr>
            <p:spPr bwMode="auto">
              <a:xfrm flipH="1">
                <a:off x="1209906" y="1424358"/>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88" name="Oval 87"/>
            <p:cNvSpPr/>
            <p:nvPr/>
          </p:nvSpPr>
          <p:spPr>
            <a:xfrm>
              <a:off x="3055488" y="1368812"/>
              <a:ext cx="297312"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Rectangle 13"/>
            <p:cNvSpPr/>
            <p:nvPr/>
          </p:nvSpPr>
          <p:spPr>
            <a:xfrm>
              <a:off x="2819400" y="1143000"/>
              <a:ext cx="423514"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89" name="Oval 88"/>
            <p:cNvSpPr/>
            <p:nvPr/>
          </p:nvSpPr>
          <p:spPr>
            <a:xfrm>
              <a:off x="3276600" y="990600"/>
              <a:ext cx="94244"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21505" name="Group 21504"/>
            <p:cNvGrpSpPr/>
            <p:nvPr/>
          </p:nvGrpSpPr>
          <p:grpSpPr>
            <a:xfrm>
              <a:off x="2478588" y="1065219"/>
              <a:ext cx="950412" cy="1935891"/>
              <a:chOff x="2819400" y="1065219"/>
              <a:chExt cx="950412" cy="1935891"/>
            </a:xfrm>
          </p:grpSpPr>
          <p:cxnSp>
            <p:nvCxnSpPr>
              <p:cNvPr id="21504" name="Straight Connector 21503"/>
              <p:cNvCxnSpPr/>
              <p:nvPr/>
            </p:nvCxnSpPr>
            <p:spPr bwMode="auto">
              <a:xfrm flipH="1">
                <a:off x="2850600" y="1065219"/>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4" name="Straight Connector 33"/>
              <p:cNvCxnSpPr/>
              <p:nvPr/>
            </p:nvCxnSpPr>
            <p:spPr bwMode="auto">
              <a:xfrm flipH="1">
                <a:off x="2830353" y="145952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5" name="Straight Connector 34"/>
              <p:cNvCxnSpPr/>
              <p:nvPr/>
            </p:nvCxnSpPr>
            <p:spPr bwMode="auto">
              <a:xfrm flipH="1">
                <a:off x="2830353" y="242081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6" name="Straight Connector 35"/>
              <p:cNvCxnSpPr/>
              <p:nvPr/>
            </p:nvCxnSpPr>
            <p:spPr bwMode="auto">
              <a:xfrm flipH="1">
                <a:off x="2830353" y="300111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7" name="Straight Connector 36"/>
              <p:cNvCxnSpPr/>
              <p:nvPr/>
            </p:nvCxnSpPr>
            <p:spPr bwMode="auto">
              <a:xfrm flipH="1">
                <a:off x="2819400" y="198120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87" name="Straight Connector 86"/>
              <p:cNvCxnSpPr/>
              <p:nvPr/>
            </p:nvCxnSpPr>
            <p:spPr bwMode="auto">
              <a:xfrm flipH="1">
                <a:off x="2855412" y="146221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90" name="Straight Connector 89"/>
              <p:cNvCxnSpPr/>
              <p:nvPr/>
            </p:nvCxnSpPr>
            <p:spPr bwMode="auto">
              <a:xfrm flipH="1">
                <a:off x="2866365" y="1066800"/>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92" name="Rectangle 91"/>
            <p:cNvSpPr/>
            <p:nvPr/>
          </p:nvSpPr>
          <p:spPr>
            <a:xfrm>
              <a:off x="3810000" y="1555730"/>
              <a:ext cx="73289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n+1</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93" name="Rectangle 92"/>
            <p:cNvSpPr/>
            <p:nvPr/>
          </p:nvSpPr>
          <p:spPr>
            <a:xfrm>
              <a:off x="3817437" y="1950065"/>
              <a:ext cx="697627"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n_2</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69" name="TextBox 68"/>
              <p:cNvSpPr txBox="1"/>
              <p:nvPr/>
            </p:nvSpPr>
            <p:spPr>
              <a:xfrm>
                <a:off x="8252008" y="1840468"/>
                <a:ext cx="304800" cy="369332"/>
              </a:xfrm>
              <a:prstGeom prst="rect">
                <a:avLst/>
              </a:prstGeom>
              <a:solidFill>
                <a:schemeClr val="tx1"/>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400" b="0" i="1" u="none" strike="noStrike" kern="1200" cap="none" spc="0" normalizeH="0" baseline="0" noProof="0" smtClean="0">
                          <a:ln>
                            <a:noFill/>
                          </a:ln>
                          <a:solidFill>
                            <a:srgbClr val="00FFFF"/>
                          </a:solidFill>
                          <a:effectLst/>
                          <a:uLnTx/>
                          <a:uFillTx/>
                          <a:latin typeface="Cambria Math" panose="02040503050406030204" pitchFamily="18" charset="0"/>
                          <a:ea typeface="+mn-ea"/>
                          <a:cs typeface="+mn-cs"/>
                        </a:rPr>
                        <m:t>𝑧</m:t>
                      </m:r>
                    </m:oMath>
                  </m:oMathPara>
                </a14:m>
                <a:endParaRPr kumimoji="0" lang="en-CA" sz="2400" b="0" i="0" u="none" strike="noStrike" kern="1200" cap="none" spc="0" normalizeH="0" baseline="0" noProof="0" dirty="0">
                  <a:ln>
                    <a:noFill/>
                  </a:ln>
                  <a:solidFill>
                    <a:srgbClr val="00FFFF"/>
                  </a:solidFill>
                  <a:effectLst/>
                  <a:uLnTx/>
                  <a:uFillTx/>
                  <a:latin typeface="Times New Roman" pitchFamily="18" charset="0"/>
                  <a:ea typeface="+mn-ea"/>
                  <a:cs typeface="Arial" charset="0"/>
                </a:endParaRPr>
              </a:p>
            </p:txBody>
          </p:sp>
        </mc:Choice>
        <mc:Fallback xmlns="">
          <p:sp>
            <p:nvSpPr>
              <p:cNvPr id="69" name="TextBox 68"/>
              <p:cNvSpPr txBox="1">
                <a:spLocks noRot="1" noChangeAspect="1" noMove="1" noResize="1" noEditPoints="1" noAdjustHandles="1" noChangeArrowheads="1" noChangeShapeType="1" noTextEdit="1"/>
              </p:cNvSpPr>
              <p:nvPr/>
            </p:nvSpPr>
            <p:spPr>
              <a:xfrm>
                <a:off x="8252008" y="1840468"/>
                <a:ext cx="304800" cy="369332"/>
              </a:xfrm>
              <a:prstGeom prst="rect">
                <a:avLst/>
              </a:prstGeom>
              <a:blipFill>
                <a:blip r:embed="rId7"/>
                <a:stretch>
                  <a:fillRect l="-2000"/>
                </a:stretch>
              </a:blipFill>
            </p:spPr>
            <p:txBody>
              <a:bodyPr/>
              <a:lstStyle/>
              <a:p>
                <a:r>
                  <a:rPr lang="en-CA">
                    <a:noFill/>
                  </a:rPr>
                  <a:t> </a:t>
                </a:r>
              </a:p>
            </p:txBody>
          </p:sp>
        </mc:Fallback>
      </mc:AlternateContent>
      <p:grpSp>
        <p:nvGrpSpPr>
          <p:cNvPr id="24" name="Group 23">
            <a:extLst>
              <a:ext uri="{FF2B5EF4-FFF2-40B4-BE49-F238E27FC236}">
                <a16:creationId xmlns:a16="http://schemas.microsoft.com/office/drawing/2014/main" id="{BF48B9EB-567A-4248-8A98-D6C1F9E2CA34}"/>
              </a:ext>
            </a:extLst>
          </p:cNvPr>
          <p:cNvGrpSpPr/>
          <p:nvPr/>
        </p:nvGrpSpPr>
        <p:grpSpPr>
          <a:xfrm>
            <a:off x="2024318" y="118626"/>
            <a:ext cx="7772400" cy="1207312"/>
            <a:chOff x="2024318" y="118626"/>
            <a:chExt cx="7772400" cy="1207312"/>
          </a:xfrm>
        </p:grpSpPr>
        <p:sp>
          <p:nvSpPr>
            <p:cNvPr id="70" name="Rectangle 63">
              <a:extLst>
                <a:ext uri="{FF2B5EF4-FFF2-40B4-BE49-F238E27FC236}">
                  <a16:creationId xmlns:a16="http://schemas.microsoft.com/office/drawing/2014/main" id="{3F9E1E47-EC65-4FEE-B633-E318A71AFE9A}"/>
                </a:ext>
              </a:extLst>
            </p:cNvPr>
            <p:cNvSpPr>
              <a:spLocks noChangeArrowheads="1"/>
            </p:cNvSpPr>
            <p:nvPr/>
          </p:nvSpPr>
          <p:spPr bwMode="auto">
            <a:xfrm>
              <a:off x="2024318" y="182938"/>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Linear Separator</a:t>
              </a:r>
            </a:p>
          </p:txBody>
        </p:sp>
        <p:cxnSp>
          <p:nvCxnSpPr>
            <p:cNvPr id="23" name="Straight Connector 22">
              <a:extLst>
                <a:ext uri="{FF2B5EF4-FFF2-40B4-BE49-F238E27FC236}">
                  <a16:creationId xmlns:a16="http://schemas.microsoft.com/office/drawing/2014/main" id="{FD83F2F9-AEFA-44D6-8D1C-9AE5EAD0BA2F}"/>
                </a:ext>
              </a:extLst>
            </p:cNvPr>
            <p:cNvCxnSpPr/>
            <p:nvPr/>
          </p:nvCxnSpPr>
          <p:spPr bwMode="auto">
            <a:xfrm flipV="1">
              <a:off x="2525553" y="118626"/>
              <a:ext cx="4408647" cy="372209"/>
            </a:xfrm>
            <a:prstGeom prst="line">
              <a:avLst/>
            </a:prstGeom>
            <a:noFill/>
            <a:ln w="381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25" name="Rectangle 24">
                <a:extLst>
                  <a:ext uri="{FF2B5EF4-FFF2-40B4-BE49-F238E27FC236}">
                    <a16:creationId xmlns:a16="http://schemas.microsoft.com/office/drawing/2014/main" id="{7929B299-E5ED-41CA-8824-A1FD5FA4378B}"/>
                  </a:ext>
                </a:extLst>
              </p:cNvPr>
              <p:cNvSpPr/>
              <p:nvPr/>
            </p:nvSpPr>
            <p:spPr>
              <a:xfrm>
                <a:off x="2573848" y="2992265"/>
                <a:ext cx="950901"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25" name="Rectangle 24">
                <a:extLst>
                  <a:ext uri="{FF2B5EF4-FFF2-40B4-BE49-F238E27FC236}">
                    <a16:creationId xmlns:a16="http://schemas.microsoft.com/office/drawing/2014/main" id="{7929B299-E5ED-41CA-8824-A1FD5FA4378B}"/>
                  </a:ext>
                </a:extLst>
              </p:cNvPr>
              <p:cNvSpPr>
                <a:spLocks noRot="1" noChangeAspect="1" noMove="1" noResize="1" noEditPoints="1" noAdjustHandles="1" noChangeArrowheads="1" noChangeShapeType="1" noTextEdit="1"/>
              </p:cNvSpPr>
              <p:nvPr/>
            </p:nvSpPr>
            <p:spPr>
              <a:xfrm>
                <a:off x="2573848" y="2992265"/>
                <a:ext cx="950901" cy="523220"/>
              </a:xfrm>
              <a:prstGeom prst="rect">
                <a:avLst/>
              </a:prstGeom>
              <a:blipFill>
                <a:blip r:embed="rId8"/>
                <a:stretch>
                  <a:fillRect l="-12821" t="-12791" r="-12179" b="-325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5" name="Rectangle 74">
                <a:extLst>
                  <a:ext uri="{FF2B5EF4-FFF2-40B4-BE49-F238E27FC236}">
                    <a16:creationId xmlns:a16="http://schemas.microsoft.com/office/drawing/2014/main" id="{82F9C916-5B09-4C21-B87E-A9005AA3B3F4}"/>
                  </a:ext>
                </a:extLst>
              </p:cNvPr>
              <p:cNvSpPr/>
              <p:nvPr/>
            </p:nvSpPr>
            <p:spPr>
              <a:xfrm>
                <a:off x="1396614" y="2981980"/>
                <a:ext cx="522900"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75" name="Rectangle 74">
                <a:extLst>
                  <a:ext uri="{FF2B5EF4-FFF2-40B4-BE49-F238E27FC236}">
                    <a16:creationId xmlns:a16="http://schemas.microsoft.com/office/drawing/2014/main" id="{82F9C916-5B09-4C21-B87E-A9005AA3B3F4}"/>
                  </a:ext>
                </a:extLst>
              </p:cNvPr>
              <p:cNvSpPr>
                <a:spLocks noRot="1" noChangeAspect="1" noMove="1" noResize="1" noEditPoints="1" noAdjustHandles="1" noChangeArrowheads="1" noChangeShapeType="1" noTextEdit="1"/>
              </p:cNvSpPr>
              <p:nvPr/>
            </p:nvSpPr>
            <p:spPr>
              <a:xfrm>
                <a:off x="1396614" y="2981980"/>
                <a:ext cx="522900" cy="523220"/>
              </a:xfrm>
              <a:prstGeom prst="rect">
                <a:avLst/>
              </a:prstGeom>
              <a:blipFill>
                <a:blip r:embed="rId9"/>
                <a:stretch>
                  <a:fillRect/>
                </a:stretch>
              </a:blipFill>
            </p:spPr>
            <p:txBody>
              <a:bodyPr/>
              <a:lstStyle/>
              <a:p>
                <a:r>
                  <a:rPr lang="en-US">
                    <a:noFill/>
                  </a:rPr>
                  <a:t> </a:t>
                </a:r>
              </a:p>
            </p:txBody>
          </p:sp>
        </mc:Fallback>
      </mc:AlternateContent>
      <p:sp>
        <p:nvSpPr>
          <p:cNvPr id="77" name="Text Box 33">
            <a:extLst>
              <a:ext uri="{FF2B5EF4-FFF2-40B4-BE49-F238E27FC236}">
                <a16:creationId xmlns:a16="http://schemas.microsoft.com/office/drawing/2014/main" id="{5DE66399-BE3A-4A7C-BF55-0D41D05ABD94}"/>
              </a:ext>
            </a:extLst>
          </p:cNvPr>
          <p:cNvSpPr txBox="1">
            <a:spLocks noChangeArrowheads="1"/>
          </p:cNvSpPr>
          <p:nvPr/>
        </p:nvSpPr>
        <p:spPr bwMode="auto">
          <a:xfrm>
            <a:off x="-94480" y="6047993"/>
            <a:ext cx="55046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Answer </a:t>
            </a:r>
            <a:r>
              <a:rPr kumimoji="0" 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y=Yes</a:t>
            </a: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when </a:t>
            </a:r>
            <a:r>
              <a:rPr kumimoji="0" lang="en-US" sz="2400" b="0" i="0" u="none" strike="noStrike" kern="1200" cap="none" spc="0" normalizeH="0" baseline="0" noProof="0" dirty="0">
                <a:ln>
                  <a:noFill/>
                </a:ln>
                <a:solidFill>
                  <a:srgbClr val="00FFFF"/>
                </a:solidFill>
                <a:effectLst/>
                <a:uLnTx/>
                <a:uFillTx/>
                <a:latin typeface="Times New Roman" panose="02020603050405020304" pitchFamily="18" charset="0"/>
                <a:ea typeface="+mn-ea"/>
                <a:cs typeface="Times New Roman" panose="02020603050405020304" pitchFamily="18" charset="0"/>
              </a:rPr>
              <a:t>z</a:t>
            </a: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is positive.</a:t>
            </a:r>
            <a:endPar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78" name="Text Box 33">
                <a:extLst>
                  <a:ext uri="{FF2B5EF4-FFF2-40B4-BE49-F238E27FC236}">
                    <a16:creationId xmlns:a16="http://schemas.microsoft.com/office/drawing/2014/main" id="{F21B7DAF-6F95-4C73-BD58-D659BED226A5}"/>
                  </a:ext>
                </a:extLst>
              </p:cNvPr>
              <p:cNvSpPr txBox="1">
                <a:spLocks noChangeArrowheads="1"/>
              </p:cNvSpPr>
              <p:nvPr/>
            </p:nvSpPr>
            <p:spPr bwMode="auto">
              <a:xfrm>
                <a:off x="-97457" y="3352800"/>
                <a:ext cx="9338913" cy="34163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 linear predictor: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input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Preprocessing can produce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features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the input.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These are hand chosen by human.</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define by weight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z</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14:m>
                  <m:oMath xmlns:m="http://schemas.openxmlformats.org/officeDocument/2006/math">
                    <m: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1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 +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n</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m-2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m-1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2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m</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e</a:t>
                </a:r>
                <a:r>
                  <a:rPr kumimoji="0" lang="en-US" altLang="en-US" sz="2400" b="0" i="1" u="none" strike="noStrike" kern="1200" cap="none" spc="0" normalizeH="0" baseline="30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8" name="Text Box 33">
                <a:extLst>
                  <a:ext uri="{FF2B5EF4-FFF2-40B4-BE49-F238E27FC236}">
                    <a16:creationId xmlns:a16="http://schemas.microsoft.com/office/drawing/2014/main" id="{F21B7DAF-6F95-4C73-BD58-D659BED226A5}"/>
                  </a:ext>
                </a:extLst>
              </p:cNvPr>
              <p:cNvSpPr txBox="1">
                <a:spLocks noRot="1" noChangeAspect="1" noMove="1" noResize="1" noEditPoints="1" noAdjustHandles="1" noChangeArrowheads="1" noChangeShapeType="1" noTextEdit="1"/>
              </p:cNvSpPr>
              <p:nvPr/>
            </p:nvSpPr>
            <p:spPr bwMode="auto">
              <a:xfrm>
                <a:off x="-97457" y="3352800"/>
                <a:ext cx="9338913" cy="3416320"/>
              </a:xfrm>
              <a:prstGeom prst="rect">
                <a:avLst/>
              </a:prstGeom>
              <a:blipFill>
                <a:blip r:embed="rId10"/>
                <a:stretch>
                  <a:fillRect t="-142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04" name="Freeform 114">
            <a:extLst>
              <a:ext uri="{FF2B5EF4-FFF2-40B4-BE49-F238E27FC236}">
                <a16:creationId xmlns:a16="http://schemas.microsoft.com/office/drawing/2014/main" id="{120D517E-CF6C-4E0F-9E93-6CBBE8C82E60}"/>
              </a:ext>
            </a:extLst>
          </p:cNvPr>
          <p:cNvSpPr/>
          <p:nvPr/>
        </p:nvSpPr>
        <p:spPr>
          <a:xfrm>
            <a:off x="7032155" y="5543183"/>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105" name="Group 104">
            <a:extLst>
              <a:ext uri="{FF2B5EF4-FFF2-40B4-BE49-F238E27FC236}">
                <a16:creationId xmlns:a16="http://schemas.microsoft.com/office/drawing/2014/main" id="{3721D95B-E9E4-4798-A93C-82328E01CDF9}"/>
              </a:ext>
            </a:extLst>
          </p:cNvPr>
          <p:cNvGrpSpPr/>
          <p:nvPr/>
        </p:nvGrpSpPr>
        <p:grpSpPr>
          <a:xfrm>
            <a:off x="6705600" y="5257800"/>
            <a:ext cx="2388166" cy="1442431"/>
            <a:chOff x="311472" y="5173013"/>
            <a:chExt cx="2388166" cy="1442431"/>
          </a:xfrm>
        </p:grpSpPr>
        <p:grpSp>
          <p:nvGrpSpPr>
            <p:cNvPr id="106" name="Group 105">
              <a:extLst>
                <a:ext uri="{FF2B5EF4-FFF2-40B4-BE49-F238E27FC236}">
                  <a16:creationId xmlns:a16="http://schemas.microsoft.com/office/drawing/2014/main" id="{6D137536-2507-42E6-A279-BEF29F513755}"/>
                </a:ext>
              </a:extLst>
            </p:cNvPr>
            <p:cNvGrpSpPr/>
            <p:nvPr/>
          </p:nvGrpSpPr>
          <p:grpSpPr>
            <a:xfrm>
              <a:off x="311472" y="5173013"/>
              <a:ext cx="2388166" cy="1442431"/>
              <a:chOff x="311472" y="5173013"/>
              <a:chExt cx="2388166" cy="1442431"/>
            </a:xfrm>
          </p:grpSpPr>
          <p:cxnSp>
            <p:nvCxnSpPr>
              <p:cNvPr id="139" name="Straight Connector 138">
                <a:extLst>
                  <a:ext uri="{FF2B5EF4-FFF2-40B4-BE49-F238E27FC236}">
                    <a16:creationId xmlns:a16="http://schemas.microsoft.com/office/drawing/2014/main" id="{B7C83975-19A0-43B4-A70C-F9A0665C52C6}"/>
                  </a:ext>
                </a:extLst>
              </p:cNvPr>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9BFCF5D7-449E-415B-B96B-D745CDF24936}"/>
                  </a:ext>
                </a:extLst>
              </p:cNvPr>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07" name="Group 106">
              <a:extLst>
                <a:ext uri="{FF2B5EF4-FFF2-40B4-BE49-F238E27FC236}">
                  <a16:creationId xmlns:a16="http://schemas.microsoft.com/office/drawing/2014/main" id="{54E2FAC6-5C53-4102-B011-8DCA3686DEAF}"/>
                </a:ext>
              </a:extLst>
            </p:cNvPr>
            <p:cNvGrpSpPr/>
            <p:nvPr/>
          </p:nvGrpSpPr>
          <p:grpSpPr>
            <a:xfrm>
              <a:off x="633319" y="5344704"/>
              <a:ext cx="1639331" cy="678340"/>
              <a:chOff x="875410" y="4942080"/>
              <a:chExt cx="2353800" cy="860040"/>
            </a:xfrm>
          </p:grpSpPr>
          <p:sp>
            <p:nvSpPr>
              <p:cNvPr id="108" name="Oval 107">
                <a:extLst>
                  <a:ext uri="{FF2B5EF4-FFF2-40B4-BE49-F238E27FC236}">
                    <a16:creationId xmlns:a16="http://schemas.microsoft.com/office/drawing/2014/main" id="{B653CEFA-8A4E-48EA-97E1-16017D87DBB5}"/>
                  </a:ext>
                </a:extLst>
              </p:cNvPr>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9" name="Oval 108">
                <a:extLst>
                  <a:ext uri="{FF2B5EF4-FFF2-40B4-BE49-F238E27FC236}">
                    <a16:creationId xmlns:a16="http://schemas.microsoft.com/office/drawing/2014/main" id="{3366BAEA-7508-4F26-9808-87042BCE74CE}"/>
                  </a:ext>
                </a:extLst>
              </p:cNvPr>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0" name="Oval 109">
                <a:extLst>
                  <a:ext uri="{FF2B5EF4-FFF2-40B4-BE49-F238E27FC236}">
                    <a16:creationId xmlns:a16="http://schemas.microsoft.com/office/drawing/2014/main" id="{CF31DDE6-99DE-4F56-81A9-9FF49A4CD4C0}"/>
                  </a:ext>
                </a:extLst>
              </p:cNvPr>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1" name="Oval 110">
                <a:extLst>
                  <a:ext uri="{FF2B5EF4-FFF2-40B4-BE49-F238E27FC236}">
                    <a16:creationId xmlns:a16="http://schemas.microsoft.com/office/drawing/2014/main" id="{CF4BA9AB-68D0-4375-876B-A5D39F221149}"/>
                  </a:ext>
                </a:extLst>
              </p:cNvPr>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2" name="Oval 111">
                <a:extLst>
                  <a:ext uri="{FF2B5EF4-FFF2-40B4-BE49-F238E27FC236}">
                    <a16:creationId xmlns:a16="http://schemas.microsoft.com/office/drawing/2014/main" id="{104B37E4-19BC-4C7A-99E0-D3AF672CD635}"/>
                  </a:ext>
                </a:extLst>
              </p:cNvPr>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2" name="Oval 131">
                <a:extLst>
                  <a:ext uri="{FF2B5EF4-FFF2-40B4-BE49-F238E27FC236}">
                    <a16:creationId xmlns:a16="http://schemas.microsoft.com/office/drawing/2014/main" id="{8CFD606C-C56F-4715-BE63-53DDDE0AA0EA}"/>
                  </a:ext>
                </a:extLst>
              </p:cNvPr>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3" name="Oval 132">
                <a:extLst>
                  <a:ext uri="{FF2B5EF4-FFF2-40B4-BE49-F238E27FC236}">
                    <a16:creationId xmlns:a16="http://schemas.microsoft.com/office/drawing/2014/main" id="{FC0E3197-3268-4275-9F2B-172D9BF381B8}"/>
                  </a:ext>
                </a:extLst>
              </p:cNvPr>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4" name="Oval 133">
                <a:extLst>
                  <a:ext uri="{FF2B5EF4-FFF2-40B4-BE49-F238E27FC236}">
                    <a16:creationId xmlns:a16="http://schemas.microsoft.com/office/drawing/2014/main" id="{7BEE20AB-D45B-480D-9BFA-0FD6F46407B0}"/>
                  </a:ext>
                </a:extLst>
              </p:cNvPr>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5" name="Oval 134">
                <a:extLst>
                  <a:ext uri="{FF2B5EF4-FFF2-40B4-BE49-F238E27FC236}">
                    <a16:creationId xmlns:a16="http://schemas.microsoft.com/office/drawing/2014/main" id="{B7F9C0E2-858E-4C2A-86F8-042906C9C332}"/>
                  </a:ext>
                </a:extLst>
              </p:cNvPr>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6" name="Oval 135">
                <a:extLst>
                  <a:ext uri="{FF2B5EF4-FFF2-40B4-BE49-F238E27FC236}">
                    <a16:creationId xmlns:a16="http://schemas.microsoft.com/office/drawing/2014/main" id="{1618AB94-68C5-40BD-9BAE-0D88EC24E8F9}"/>
                  </a:ext>
                </a:extLst>
              </p:cNvPr>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7" name="Oval 136">
                <a:extLst>
                  <a:ext uri="{FF2B5EF4-FFF2-40B4-BE49-F238E27FC236}">
                    <a16:creationId xmlns:a16="http://schemas.microsoft.com/office/drawing/2014/main" id="{999275A0-47B5-4331-846E-9788C12D018E}"/>
                  </a:ext>
                </a:extLst>
              </p:cNvPr>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8" name="Oval 137">
                <a:extLst>
                  <a:ext uri="{FF2B5EF4-FFF2-40B4-BE49-F238E27FC236}">
                    <a16:creationId xmlns:a16="http://schemas.microsoft.com/office/drawing/2014/main" id="{81992733-BBD9-4007-AA7E-5DC254757E3C}"/>
                  </a:ext>
                </a:extLst>
              </p:cNvPr>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76" name="Rectangle 75">
                <a:extLst>
                  <a:ext uri="{FF2B5EF4-FFF2-40B4-BE49-F238E27FC236}">
                    <a16:creationId xmlns:a16="http://schemas.microsoft.com/office/drawing/2014/main" id="{779FFBD4-9AA2-4121-979A-36E0BD59DA5F}"/>
                  </a:ext>
                </a:extLst>
              </p:cNvPr>
              <p:cNvSpPr/>
              <p:nvPr/>
            </p:nvSpPr>
            <p:spPr>
              <a:xfrm>
                <a:off x="1081314" y="5145512"/>
                <a:ext cx="118974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76" name="Rectangle 75">
                <a:extLst>
                  <a:ext uri="{FF2B5EF4-FFF2-40B4-BE49-F238E27FC236}">
                    <a16:creationId xmlns:a16="http://schemas.microsoft.com/office/drawing/2014/main" id="{779FFBD4-9AA2-4121-979A-36E0BD59DA5F}"/>
                  </a:ext>
                </a:extLst>
              </p:cNvPr>
              <p:cNvSpPr>
                <a:spLocks noRot="1" noChangeAspect="1" noMove="1" noResize="1" noEditPoints="1" noAdjustHandles="1" noChangeArrowheads="1" noChangeShapeType="1" noTextEdit="1"/>
              </p:cNvSpPr>
              <p:nvPr/>
            </p:nvSpPr>
            <p:spPr>
              <a:xfrm>
                <a:off x="1081314" y="5145512"/>
                <a:ext cx="1189749" cy="461665"/>
              </a:xfrm>
              <a:prstGeom prst="rect">
                <a:avLst/>
              </a:prstGeom>
              <a:blipFill>
                <a:blip r:embed="rId11"/>
                <a:stretch>
                  <a:fillRect t="-18421" r="-17857"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9" name="Rectangle 78">
                <a:extLst>
                  <a:ext uri="{FF2B5EF4-FFF2-40B4-BE49-F238E27FC236}">
                    <a16:creationId xmlns:a16="http://schemas.microsoft.com/office/drawing/2014/main" id="{1DC14684-5473-4AA0-AE83-44AFE90A7DB7}"/>
                  </a:ext>
                </a:extLst>
              </p:cNvPr>
              <p:cNvSpPr/>
              <p:nvPr/>
            </p:nvSpPr>
            <p:spPr>
              <a:xfrm>
                <a:off x="1232877" y="5145512"/>
                <a:ext cx="82426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9" name="Rectangle 78">
                <a:extLst>
                  <a:ext uri="{FF2B5EF4-FFF2-40B4-BE49-F238E27FC236}">
                    <a16:creationId xmlns:a16="http://schemas.microsoft.com/office/drawing/2014/main" id="{1DC14684-5473-4AA0-AE83-44AFE90A7DB7}"/>
                  </a:ext>
                </a:extLst>
              </p:cNvPr>
              <p:cNvSpPr>
                <a:spLocks noRot="1" noChangeAspect="1" noMove="1" noResize="1" noEditPoints="1" noAdjustHandles="1" noChangeArrowheads="1" noChangeShapeType="1" noTextEdit="1"/>
              </p:cNvSpPr>
              <p:nvPr/>
            </p:nvSpPr>
            <p:spPr>
              <a:xfrm>
                <a:off x="1232877" y="5145512"/>
                <a:ext cx="824265" cy="461665"/>
              </a:xfrm>
              <a:prstGeom prst="rect">
                <a:avLst/>
              </a:prstGeom>
              <a:blipFill>
                <a:blip r:embed="rId12"/>
                <a:stretch>
                  <a:fillRect t="-18421" r="-39259" b="-28947"/>
                </a:stretch>
              </a:blipFill>
            </p:spPr>
            <p:txBody>
              <a:bodyPr/>
              <a:lstStyle/>
              <a:p>
                <a:r>
                  <a:rPr lang="en-US">
                    <a:noFill/>
                  </a:rPr>
                  <a:t> </a:t>
                </a:r>
              </a:p>
            </p:txBody>
          </p:sp>
        </mc:Fallback>
      </mc:AlternateContent>
      <p:grpSp>
        <p:nvGrpSpPr>
          <p:cNvPr id="80" name="Group 79">
            <a:extLst>
              <a:ext uri="{FF2B5EF4-FFF2-40B4-BE49-F238E27FC236}">
                <a16:creationId xmlns:a16="http://schemas.microsoft.com/office/drawing/2014/main" id="{9CC4C784-E459-4144-A00A-223935B71E15}"/>
              </a:ext>
            </a:extLst>
          </p:cNvPr>
          <p:cNvGrpSpPr/>
          <p:nvPr/>
        </p:nvGrpSpPr>
        <p:grpSpPr>
          <a:xfrm>
            <a:off x="3200400" y="533400"/>
            <a:ext cx="7772400" cy="1207312"/>
            <a:chOff x="2024318" y="118626"/>
            <a:chExt cx="7772400" cy="1207312"/>
          </a:xfrm>
        </p:grpSpPr>
        <p:sp>
          <p:nvSpPr>
            <p:cNvPr id="81" name="Rectangle 63">
              <a:extLst>
                <a:ext uri="{FF2B5EF4-FFF2-40B4-BE49-F238E27FC236}">
                  <a16:creationId xmlns:a16="http://schemas.microsoft.com/office/drawing/2014/main" id="{19C371F9-1B6F-41D0-81A6-0420CBA084F9}"/>
                </a:ext>
              </a:extLst>
            </p:cNvPr>
            <p:cNvSpPr>
              <a:spLocks noChangeArrowheads="1"/>
            </p:cNvSpPr>
            <p:nvPr/>
          </p:nvSpPr>
          <p:spPr bwMode="auto">
            <a:xfrm>
              <a:off x="2024318" y="182938"/>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p:cxnSp>
          <p:nvCxnSpPr>
            <p:cNvPr id="82" name="Straight Connector 81">
              <a:extLst>
                <a:ext uri="{FF2B5EF4-FFF2-40B4-BE49-F238E27FC236}">
                  <a16:creationId xmlns:a16="http://schemas.microsoft.com/office/drawing/2014/main" id="{9CD416D9-F37D-48DE-8361-E521C7F6A422}"/>
                </a:ext>
              </a:extLst>
            </p:cNvPr>
            <p:cNvCxnSpPr/>
            <p:nvPr/>
          </p:nvCxnSpPr>
          <p:spPr bwMode="auto">
            <a:xfrm flipV="1">
              <a:off x="2525553" y="118626"/>
              <a:ext cx="4408647" cy="372209"/>
            </a:xfrm>
            <a:prstGeom prst="line">
              <a:avLst/>
            </a:prstGeom>
            <a:noFill/>
            <a:ln w="381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26493136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8">
                                            <p:txEl>
                                              <p:pRg st="2" end="2"/>
                                            </p:txEl>
                                          </p:spTgt>
                                        </p:tgtEl>
                                        <p:attrNameLst>
                                          <p:attrName>style.visibility</p:attrName>
                                        </p:attrNameLst>
                                      </p:cBhvr>
                                      <p:to>
                                        <p:strVal val="visible"/>
                                      </p:to>
                                    </p:set>
                                    <p:anim calcmode="lin" valueType="num">
                                      <p:cBhvr additive="base">
                                        <p:cTn id="7" dur="500" fill="hold"/>
                                        <p:tgtEl>
                                          <p:spTgt spid="78">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8">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5"/>
                                        </p:tgtEl>
                                        <p:attrNameLst>
                                          <p:attrName>style.visibility</p:attrName>
                                        </p:attrNameLst>
                                      </p:cBhvr>
                                      <p:to>
                                        <p:strVal val="visible"/>
                                      </p:to>
                                    </p:set>
                                    <p:anim calcmode="lin" valueType="num">
                                      <p:cBhvr additive="base">
                                        <p:cTn id="15" dur="500" fill="hold"/>
                                        <p:tgtEl>
                                          <p:spTgt spid="75"/>
                                        </p:tgtEl>
                                        <p:attrNameLst>
                                          <p:attrName>ppt_x</p:attrName>
                                        </p:attrNameLst>
                                      </p:cBhvr>
                                      <p:tavLst>
                                        <p:tav tm="0">
                                          <p:val>
                                            <p:strVal val="0-#ppt_w/2"/>
                                          </p:val>
                                        </p:tav>
                                        <p:tav tm="100000">
                                          <p:val>
                                            <p:strVal val="#ppt_x"/>
                                          </p:val>
                                        </p:tav>
                                      </p:tavLst>
                                    </p:anim>
                                    <p:anim calcmode="lin" valueType="num">
                                      <p:cBhvr additive="base">
                                        <p:cTn id="16" dur="500" fill="hold"/>
                                        <p:tgtEl>
                                          <p:spTgt spid="7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8">
                                            <p:txEl>
                                              <p:pRg st="3" end="3"/>
                                            </p:txEl>
                                          </p:spTgt>
                                        </p:tgtEl>
                                        <p:attrNameLst>
                                          <p:attrName>style.visibility</p:attrName>
                                        </p:attrNameLst>
                                      </p:cBhvr>
                                      <p:to>
                                        <p:strVal val="visible"/>
                                      </p:to>
                                    </p:set>
                                    <p:anim calcmode="lin" valueType="num">
                                      <p:cBhvr additive="base">
                                        <p:cTn id="21" dur="500" fill="hold"/>
                                        <p:tgtEl>
                                          <p:spTgt spid="78">
                                            <p:txEl>
                                              <p:pRg st="3" end="3"/>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7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78">
                                            <p:txEl>
                                              <p:pRg st="6" end="6"/>
                                            </p:txEl>
                                          </p:spTgt>
                                        </p:tgtEl>
                                        <p:attrNameLst>
                                          <p:attrName>style.visibility</p:attrName>
                                        </p:attrNameLst>
                                      </p:cBhvr>
                                      <p:to>
                                        <p:strVal val="visible"/>
                                      </p:to>
                                    </p:set>
                                    <p:anim calcmode="lin" valueType="num">
                                      <p:cBhvr additive="base">
                                        <p:cTn id="27" dur="500" fill="hold"/>
                                        <p:tgtEl>
                                          <p:spTgt spid="78">
                                            <p:txEl>
                                              <p:pRg st="6" end="6"/>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78">
                                            <p:txEl>
                                              <p:pRg st="6" end="6"/>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104"/>
                                        </p:tgtEl>
                                        <p:attrNameLst>
                                          <p:attrName>style.visibility</p:attrName>
                                        </p:attrNameLst>
                                      </p:cBhvr>
                                      <p:to>
                                        <p:strVal val="visible"/>
                                      </p:to>
                                    </p:set>
                                    <p:anim calcmode="lin" valueType="num">
                                      <p:cBhvr additive="base">
                                        <p:cTn id="31" dur="500" fill="hold"/>
                                        <p:tgtEl>
                                          <p:spTgt spid="104"/>
                                        </p:tgtEl>
                                        <p:attrNameLst>
                                          <p:attrName>ppt_x</p:attrName>
                                        </p:attrNameLst>
                                      </p:cBhvr>
                                      <p:tavLst>
                                        <p:tav tm="0">
                                          <p:val>
                                            <p:strVal val="0-#ppt_w/2"/>
                                          </p:val>
                                        </p:tav>
                                        <p:tav tm="100000">
                                          <p:val>
                                            <p:strVal val="#ppt_x"/>
                                          </p:val>
                                        </p:tav>
                                      </p:tavLst>
                                    </p:anim>
                                    <p:anim calcmode="lin" valueType="num">
                                      <p:cBhvr additive="base">
                                        <p:cTn id="32" dur="500" fill="hold"/>
                                        <p:tgtEl>
                                          <p:spTgt spid="104"/>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76"/>
                                        </p:tgtEl>
                                        <p:attrNameLst>
                                          <p:attrName>style.visibility</p:attrName>
                                        </p:attrNameLst>
                                      </p:cBhvr>
                                      <p:to>
                                        <p:strVal val="visible"/>
                                      </p:to>
                                    </p:set>
                                    <p:anim calcmode="lin" valueType="num">
                                      <p:cBhvr additive="base">
                                        <p:cTn id="35" dur="500" fill="hold"/>
                                        <p:tgtEl>
                                          <p:spTgt spid="76"/>
                                        </p:tgtEl>
                                        <p:attrNameLst>
                                          <p:attrName>ppt_x</p:attrName>
                                        </p:attrNameLst>
                                      </p:cBhvr>
                                      <p:tavLst>
                                        <p:tav tm="0">
                                          <p:val>
                                            <p:strVal val="0-#ppt_w/2"/>
                                          </p:val>
                                        </p:tav>
                                        <p:tav tm="100000">
                                          <p:val>
                                            <p:strVal val="#ppt_x"/>
                                          </p:val>
                                        </p:tav>
                                      </p:tavLst>
                                    </p:anim>
                                    <p:anim calcmode="lin" valueType="num">
                                      <p:cBhvr additive="base">
                                        <p:cTn id="36" dur="500" fill="hold"/>
                                        <p:tgtEl>
                                          <p:spTgt spid="76"/>
                                        </p:tgtEl>
                                        <p:attrNameLst>
                                          <p:attrName>ppt_y</p:attrName>
                                        </p:attrNameLst>
                                      </p:cBhvr>
                                      <p:tavLst>
                                        <p:tav tm="0">
                                          <p:val>
                                            <p:strVal val="#ppt_y"/>
                                          </p:val>
                                        </p:tav>
                                        <p:tav tm="100000">
                                          <p:val>
                                            <p:strVal val="#ppt_y"/>
                                          </p:val>
                                        </p:tav>
                                      </p:tavLst>
                                    </p:anim>
                                  </p:childTnLst>
                                </p:cTn>
                              </p:par>
                              <p:par>
                                <p:cTn id="37" presetID="1" presetClass="exit" presetSubtype="0" fill="hold" grpId="0" nodeType="withEffect">
                                  <p:stCondLst>
                                    <p:cond delay="0"/>
                                  </p:stCondLst>
                                  <p:childTnLst>
                                    <p:set>
                                      <p:cBhvr>
                                        <p:cTn id="38" dur="1" fill="hold">
                                          <p:stCondLst>
                                            <p:cond delay="0"/>
                                          </p:stCondLst>
                                        </p:cTn>
                                        <p:tgtEl>
                                          <p:spTgt spid="7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77">
                                            <p:txEl>
                                              <p:pRg st="0" end="0"/>
                                            </p:txEl>
                                          </p:spTgt>
                                        </p:tgtEl>
                                        <p:attrNameLst>
                                          <p:attrName>style.visibility</p:attrName>
                                        </p:attrNameLst>
                                      </p:cBhvr>
                                      <p:to>
                                        <p:strVal val="visible"/>
                                      </p:to>
                                    </p:set>
                                    <p:anim calcmode="lin" valueType="num">
                                      <p:cBhvr additive="base">
                                        <p:cTn id="43"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77">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24"/>
                                        </p:tgtEl>
                                        <p:attrNameLst>
                                          <p:attrName>style.visibility</p:attrName>
                                        </p:attrNameLst>
                                      </p:cBhvr>
                                      <p:to>
                                        <p:strVal val="visible"/>
                                      </p:to>
                                    </p:set>
                                    <p:anim calcmode="lin" valueType="num">
                                      <p:cBhvr additive="base">
                                        <p:cTn id="47" dur="500" fill="hold"/>
                                        <p:tgtEl>
                                          <p:spTgt spid="24"/>
                                        </p:tgtEl>
                                        <p:attrNameLst>
                                          <p:attrName>ppt_x</p:attrName>
                                        </p:attrNameLst>
                                      </p:cBhvr>
                                      <p:tavLst>
                                        <p:tav tm="0">
                                          <p:val>
                                            <p:strVal val="0-#ppt_w/2"/>
                                          </p:val>
                                        </p:tav>
                                        <p:tav tm="100000">
                                          <p:val>
                                            <p:strVal val="#ppt_x"/>
                                          </p:val>
                                        </p:tav>
                                      </p:tavLst>
                                    </p:anim>
                                    <p:anim calcmode="lin" valueType="num">
                                      <p:cBhvr additive="base">
                                        <p:cTn id="4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80"/>
                                        </p:tgtEl>
                                        <p:attrNameLst>
                                          <p:attrName>style.visibility</p:attrName>
                                        </p:attrNameLst>
                                      </p:cBhvr>
                                      <p:to>
                                        <p:strVal val="visible"/>
                                      </p:to>
                                    </p:set>
                                    <p:anim calcmode="lin" valueType="num">
                                      <p:cBhvr additive="base">
                                        <p:cTn id="53" dur="500" fill="hold"/>
                                        <p:tgtEl>
                                          <p:spTgt spid="80"/>
                                        </p:tgtEl>
                                        <p:attrNameLst>
                                          <p:attrName>ppt_x</p:attrName>
                                        </p:attrNameLst>
                                      </p:cBhvr>
                                      <p:tavLst>
                                        <p:tav tm="0">
                                          <p:val>
                                            <p:strVal val="#ppt_x"/>
                                          </p:val>
                                        </p:tav>
                                        <p:tav tm="100000">
                                          <p:val>
                                            <p:strVal val="#ppt_x"/>
                                          </p:val>
                                        </p:tav>
                                      </p:tavLst>
                                    </p:anim>
                                    <p:anim calcmode="lin" valueType="num">
                                      <p:cBhvr additive="base">
                                        <p:cTn id="54"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75" grpId="0"/>
      <p:bldP spid="104" grpId="0" animBg="1"/>
      <p:bldP spid="76" grpId="0"/>
      <p:bldP spid="79"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28</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grpSp>
        <p:nvGrpSpPr>
          <p:cNvPr id="13" name="Group 12"/>
          <p:cNvGrpSpPr/>
          <p:nvPr/>
        </p:nvGrpSpPr>
        <p:grpSpPr>
          <a:xfrm>
            <a:off x="116273" y="725414"/>
            <a:ext cx="3236527" cy="3694186"/>
            <a:chOff x="98018" y="725414"/>
            <a:chExt cx="2860078" cy="3313186"/>
          </a:xfrm>
        </p:grpSpPr>
        <p:pic>
          <p:nvPicPr>
            <p:cNvPr id="9" name="Picture 8"/>
            <p:cNvPicPr>
              <a:picLocks noChangeAspect="1"/>
            </p:cNvPicPr>
            <p:nvPr/>
          </p:nvPicPr>
          <p:blipFill rotWithShape="1">
            <a:blip r:embed="rId3"/>
            <a:srcRect l="72309" t="50943"/>
            <a:stretch/>
          </p:blipFill>
          <p:spPr>
            <a:xfrm>
              <a:off x="381000" y="725414"/>
              <a:ext cx="2514600" cy="2845390"/>
            </a:xfrm>
            <a:prstGeom prst="rect">
              <a:avLst/>
            </a:prstGeom>
          </p:spPr>
        </p:pic>
        <p:sp>
          <p:nvSpPr>
            <p:cNvPr id="5" name="Rectangle 4"/>
            <p:cNvSpPr/>
            <p:nvPr/>
          </p:nvSpPr>
          <p:spPr>
            <a:xfrm>
              <a:off x="98018" y="3515380"/>
              <a:ext cx="2860078" cy="523220"/>
            </a:xfrm>
            <a:prstGeom prst="rect">
              <a:avLst/>
            </a:prstGeom>
          </p:spPr>
          <p:txBody>
            <a:bodyPr wrap="none">
              <a:spAutoFit/>
            </a:bodyPr>
            <a:lstStyle/>
            <a:p>
              <a:pPr lvl="1" eaLnBrk="1" hangingPunct="1">
                <a:defRPr/>
              </a:pPr>
              <a:r>
                <a:rPr lang="en-US" dirty="0"/>
                <a:t>G</a:t>
              </a:r>
              <a:r>
                <a:rPr lang="en-US" sz="2400" dirty="0"/>
                <a:t>enerate new art </a:t>
              </a:r>
            </a:p>
          </p:txBody>
        </p:sp>
      </p:grpSp>
      <p:grpSp>
        <p:nvGrpSpPr>
          <p:cNvPr id="18" name="Group 17"/>
          <p:cNvGrpSpPr/>
          <p:nvPr/>
        </p:nvGrpSpPr>
        <p:grpSpPr>
          <a:xfrm>
            <a:off x="3785868" y="585787"/>
            <a:ext cx="5200253" cy="3152478"/>
            <a:chOff x="3785868" y="585787"/>
            <a:chExt cx="5200253" cy="3152478"/>
          </a:xfrm>
        </p:grpSpPr>
        <p:pic>
          <p:nvPicPr>
            <p:cNvPr id="14" name="Picture 2" descr="Related imag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785868" y="585787"/>
              <a:ext cx="5200253" cy="2793105"/>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4800600" y="3276600"/>
              <a:ext cx="3200400" cy="461665"/>
            </a:xfrm>
            <a:prstGeom prst="rect">
              <a:avLst/>
            </a:prstGeom>
          </p:spPr>
          <p:txBody>
            <a:bodyPr wrap="square">
              <a:spAutoFit/>
            </a:bodyPr>
            <a:lstStyle/>
            <a:p>
              <a:pPr lvl="1">
                <a:defRPr/>
              </a:pPr>
              <a:r>
                <a:rPr lang="en-US" sz="2400" dirty="0"/>
                <a:t>Capture texture</a:t>
              </a:r>
            </a:p>
          </p:txBody>
        </p:sp>
      </p:grpSp>
      <p:grpSp>
        <p:nvGrpSpPr>
          <p:cNvPr id="19" name="Group 18"/>
          <p:cNvGrpSpPr/>
          <p:nvPr/>
        </p:nvGrpSpPr>
        <p:grpSpPr>
          <a:xfrm>
            <a:off x="-762000" y="3886200"/>
            <a:ext cx="9762067" cy="2919413"/>
            <a:chOff x="-762000" y="3886200"/>
            <a:chExt cx="9762067" cy="2919413"/>
          </a:xfrm>
        </p:grpSpPr>
        <p:pic>
          <p:nvPicPr>
            <p:cNvPr id="16" name="Picture 4" descr="Image result for computer generated dreams"/>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810000" y="3886200"/>
              <a:ext cx="5190067" cy="2919413"/>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762000" y="4724400"/>
              <a:ext cx="4572000" cy="1200329"/>
            </a:xfrm>
            <a:prstGeom prst="rect">
              <a:avLst/>
            </a:prstGeom>
          </p:spPr>
          <p:txBody>
            <a:bodyPr>
              <a:spAutoFit/>
            </a:bodyPr>
            <a:lstStyle/>
            <a:p>
              <a:pPr lvl="2" eaLnBrk="1" hangingPunct="1">
                <a:defRPr/>
              </a:pPr>
              <a:r>
                <a:rPr lang="en-US" sz="2400" dirty="0"/>
                <a:t>What input maximizes the probability of the neural net stating that it is a dog.</a:t>
              </a:r>
            </a:p>
          </p:txBody>
        </p:sp>
      </p:grpSp>
    </p:spTree>
    <p:extLst>
      <p:ext uri="{BB962C8B-B14F-4D97-AF65-F5344CB8AC3E}">
        <p14:creationId xmlns:p14="http://schemas.microsoft.com/office/powerpoint/2010/main" val="23947136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ppt_x"/>
                                          </p:val>
                                        </p:tav>
                                        <p:tav tm="100000">
                                          <p:val>
                                            <p:strVal val="#ppt_x"/>
                                          </p:val>
                                        </p:tav>
                                      </p:tavLst>
                                    </p:anim>
                                    <p:anim calcmode="lin" valueType="num">
                                      <p:cBhvr additive="base">
                                        <p:cTn id="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9"/>
                                        </p:tgtEl>
                                        <p:attrNameLst>
                                          <p:attrName>style.visibility</p:attrName>
                                        </p:attrNameLst>
                                      </p:cBhvr>
                                      <p:to>
                                        <p:strVal val="visible"/>
                                      </p:to>
                                    </p:set>
                                    <p:anim calcmode="lin" valueType="num">
                                      <p:cBhvr additive="base">
                                        <p:cTn id="19" dur="500" fill="hold"/>
                                        <p:tgtEl>
                                          <p:spTgt spid="19"/>
                                        </p:tgtEl>
                                        <p:attrNameLst>
                                          <p:attrName>ppt_x</p:attrName>
                                        </p:attrNameLst>
                                      </p:cBhvr>
                                      <p:tavLst>
                                        <p:tav tm="0">
                                          <p:val>
                                            <p:strVal val="#ppt_x"/>
                                          </p:val>
                                        </p:tav>
                                        <p:tav tm="100000">
                                          <p:val>
                                            <p:strVal val="#ppt_x"/>
                                          </p:val>
                                        </p:tav>
                                      </p:tavLst>
                                    </p:anim>
                                    <p:anim calcmode="lin" valueType="num">
                                      <p:cBhvr additive="base">
                                        <p:cTn id="20"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Linear Regression</a:t>
            </a:r>
          </a:p>
        </p:txBody>
      </p:sp>
      <p:grpSp>
        <p:nvGrpSpPr>
          <p:cNvPr id="21514" name="Group 21513"/>
          <p:cNvGrpSpPr/>
          <p:nvPr/>
        </p:nvGrpSpPr>
        <p:grpSpPr>
          <a:xfrm>
            <a:off x="759652" y="609600"/>
            <a:ext cx="7850948" cy="2819400"/>
            <a:chOff x="759652" y="609600"/>
            <a:chExt cx="7850948" cy="2819400"/>
          </a:xfrm>
        </p:grpSpPr>
        <p:sp>
          <p:nvSpPr>
            <p:cNvPr id="11" name="Rectangle 10"/>
            <p:cNvSpPr/>
            <p:nvPr/>
          </p:nvSpPr>
          <p:spPr>
            <a:xfrm>
              <a:off x="759652" y="609600"/>
              <a:ext cx="2158500" cy="28188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 name="Rectangle 4"/>
            <p:cNvSpPr/>
            <p:nvPr/>
          </p:nvSpPr>
          <p:spPr>
            <a:xfrm>
              <a:off x="7794808" y="609600"/>
              <a:ext cx="815792" cy="28188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4" t="22222" r="42905" b="44444"/>
            <a:stretch/>
          </p:blipFill>
          <p:spPr bwMode="auto">
            <a:xfrm>
              <a:off x="2859588" y="609600"/>
              <a:ext cx="4935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 name="Rectangle 2"/>
            <p:cNvSpPr/>
            <p:nvPr/>
          </p:nvSpPr>
          <p:spPr>
            <a:xfrm>
              <a:off x="6364788" y="2133600"/>
              <a:ext cx="1295400" cy="60960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 name="TextBox 1"/>
                <p:cNvSpPr txBox="1"/>
                <p:nvPr/>
              </p:nvSpPr>
              <p:spPr>
                <a:xfrm>
                  <a:off x="6125896" y="2453464"/>
                  <a:ext cx="1723805" cy="74719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𝑧</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nary>
                          <m:naryPr>
                            <m:chr m:val="∑"/>
                            <m:supHide m:val="on"/>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naryPr>
                          <m:sub>
                            <m:r>
                              <m:rPr>
                                <m:brk m:alnAt="7"/>
                              </m:r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=0..</m:t>
                            </m:r>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𝑛</m:t>
                            </m:r>
                          </m:sub>
                          <m:sup/>
                          <m:e>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𝑤</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e>
                        </m:nary>
                        <m:sSub>
                          <m:sSubPr>
                            <m:ctrlP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ctrlPr>
                          </m:sSubPr>
                          <m:e>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𝑥</m:t>
                            </m:r>
                          </m:e>
                          <m: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𝑖</m:t>
                            </m:r>
                          </m:sub>
                        </m:sSub>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 </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6125896" y="2453464"/>
                  <a:ext cx="1723805" cy="747192"/>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 name="TextBox 11"/>
                <p:cNvSpPr txBox="1"/>
                <p:nvPr/>
              </p:nvSpPr>
              <p:spPr>
                <a:xfrm>
                  <a:off x="8344057" y="1876644"/>
                  <a:ext cx="212751" cy="307777"/>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0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rPr>
                          <m:t>𝑦</m:t>
                        </m:r>
                      </m:oMath>
                    </m:oMathPara>
                  </a14:m>
                  <a:endParaRPr kumimoji="0" lang="en-CA" sz="20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8344057" y="1876644"/>
                  <a:ext cx="212751" cy="307777"/>
                </a:xfrm>
                <a:prstGeom prst="rect">
                  <a:avLst/>
                </a:prstGeom>
                <a:blipFill>
                  <a:blip r:embed="rId5"/>
                  <a:stretch>
                    <a:fillRect l="-28571" r="-25714" b="-28000"/>
                  </a:stretch>
                </a:blipFill>
              </p:spPr>
              <p:txBody>
                <a:bodyPr/>
                <a:lstStyle/>
                <a:p>
                  <a:r>
                    <a:rPr lang="en-CA">
                      <a:noFill/>
                    </a:rPr>
                    <a:t> </a:t>
                  </a:r>
                </a:p>
              </p:txBody>
            </p:sp>
          </mc:Fallback>
        </mc:AlternateContent>
        <p:sp>
          <p:nvSpPr>
            <p:cNvPr id="6" name="Oval 5"/>
            <p:cNvSpPr/>
            <p:nvPr/>
          </p:nvSpPr>
          <p:spPr>
            <a:xfrm>
              <a:off x="7871008" y="1905000"/>
              <a:ext cx="304800" cy="304800"/>
            </a:xfrm>
            <a:prstGeom prst="ellipse">
              <a:avLst/>
            </a:prstGeom>
            <a:ln w="15875">
              <a:solidFill>
                <a:schemeClr val="bg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 name="Oval 3"/>
            <p:cNvSpPr/>
            <p:nvPr/>
          </p:nvSpPr>
          <p:spPr>
            <a:xfrm>
              <a:off x="3885354" y="996462"/>
              <a:ext cx="228600" cy="2241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3850188" y="1335037"/>
              <a:ext cx="297312"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3773988" y="2438400"/>
              <a:ext cx="304800" cy="300335"/>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5145588" y="1318848"/>
              <a:ext cx="304800" cy="362017"/>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Rectangle 15"/>
            <p:cNvSpPr/>
            <p:nvPr/>
          </p:nvSpPr>
          <p:spPr>
            <a:xfrm>
              <a:off x="3773988" y="11385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B050"/>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0" name="Rectangle 19"/>
            <p:cNvSpPr/>
            <p:nvPr/>
          </p:nvSpPr>
          <p:spPr>
            <a:xfrm>
              <a:off x="3768126" y="7575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1" name="Rectangle 20"/>
            <p:cNvSpPr/>
            <p:nvPr/>
          </p:nvSpPr>
          <p:spPr>
            <a:xfrm>
              <a:off x="3738745" y="2286000"/>
              <a:ext cx="526106"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B050"/>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22" name="Rectangle 21"/>
            <p:cNvSpPr/>
            <p:nvPr/>
          </p:nvSpPr>
          <p:spPr>
            <a:xfrm>
              <a:off x="5034145" y="1214735"/>
              <a:ext cx="49244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0</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8" name="Rectangle 7"/>
            <p:cNvSpPr/>
            <p:nvPr/>
          </p:nvSpPr>
          <p:spPr>
            <a:xfrm>
              <a:off x="2016922" y="762000"/>
              <a:ext cx="461666" cy="2590800"/>
            </a:xfrm>
            <a:prstGeom prst="rect">
              <a:avLst/>
            </a:prstGeom>
            <a:ln w="34925">
              <a:solidFill>
                <a:schemeClr val="bg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Rectangle 12"/>
            <p:cNvSpPr/>
            <p:nvPr/>
          </p:nvSpPr>
          <p:spPr>
            <a:xfrm>
              <a:off x="2819400" y="644766"/>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15" name="Rectangle 14"/>
            <p:cNvSpPr/>
            <p:nvPr/>
          </p:nvSpPr>
          <p:spPr>
            <a:xfrm>
              <a:off x="2590047" y="1981200"/>
              <a:ext cx="1067553" cy="461665"/>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2</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29" name="Rectangle 28"/>
            <p:cNvSpPr/>
            <p:nvPr/>
          </p:nvSpPr>
          <p:spPr>
            <a:xfrm rot="16200000">
              <a:off x="2682731" y="987577"/>
              <a:ext cx="458780"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30" name="Rectangle 29"/>
            <p:cNvSpPr/>
            <p:nvPr/>
          </p:nvSpPr>
          <p:spPr>
            <a:xfrm>
              <a:off x="2839887" y="1554701"/>
              <a:ext cx="817713" cy="461665"/>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2</a:t>
              </a:r>
              <a:endParaRPr kumimoji="0" lang="en-CA" sz="2400" b="0" i="0" u="none" strike="noStrike" kern="1200" cap="none" spc="0" normalizeH="0" baseline="30000" noProof="0" dirty="0">
                <a:ln>
                  <a:noFill/>
                </a:ln>
                <a:solidFill>
                  <a:srgbClr val="000000"/>
                </a:solidFill>
                <a:effectLst/>
                <a:uLnTx/>
                <a:uFillTx/>
                <a:latin typeface="Times New Roman" pitchFamily="18" charset="0"/>
                <a:ea typeface="+mn-ea"/>
                <a:cs typeface="Arial" charset="0"/>
              </a:endParaRPr>
            </a:p>
          </p:txBody>
        </p:sp>
        <p:sp>
          <p:nvSpPr>
            <p:cNvPr id="31" name="Rectangle 30"/>
            <p:cNvSpPr/>
            <p:nvPr/>
          </p:nvSpPr>
          <p:spPr>
            <a:xfrm>
              <a:off x="2782635" y="2621501"/>
              <a:ext cx="500467" cy="461665"/>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e</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x</a:t>
              </a:r>
              <a:endParaRPr kumimoji="0" lang="en-CA" sz="2400" b="0" i="0" u="none" strike="noStrike" kern="1200" cap="none" spc="0" normalizeH="0" baseline="30000" noProof="0" dirty="0">
                <a:ln>
                  <a:noFill/>
                </a:ln>
                <a:solidFill>
                  <a:srgbClr val="000000"/>
                </a:solidFill>
                <a:effectLst/>
                <a:uLnTx/>
                <a:uFillTx/>
                <a:latin typeface="Times New Roman" pitchFamily="18" charset="0"/>
                <a:ea typeface="+mn-ea"/>
                <a:cs typeface="Arial" charset="0"/>
              </a:endParaRPr>
            </a:p>
          </p:txBody>
        </p:sp>
        <p:sp>
          <p:nvSpPr>
            <p:cNvPr id="38" name="Rectangle 37"/>
            <p:cNvSpPr/>
            <p:nvPr/>
          </p:nvSpPr>
          <p:spPr>
            <a:xfrm rot="16200000">
              <a:off x="1134309" y="1803415"/>
              <a:ext cx="2226892"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Preprocess input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pic>
          <p:nvPicPr>
            <p:cNvPr id="21507" name="Picture 21506"/>
            <p:cNvPicPr>
              <a:picLocks noChangeAspect="1"/>
            </p:cNvPicPr>
            <p:nvPr/>
          </p:nvPicPr>
          <p:blipFill>
            <a:blip r:embed="rId6"/>
            <a:stretch>
              <a:fillRect/>
            </a:stretch>
          </p:blipFill>
          <p:spPr>
            <a:xfrm>
              <a:off x="3392988" y="1772713"/>
              <a:ext cx="363537" cy="363537"/>
            </a:xfrm>
            <a:prstGeom prst="rect">
              <a:avLst/>
            </a:prstGeom>
          </p:spPr>
        </p:pic>
        <p:pic>
          <p:nvPicPr>
            <p:cNvPr id="47" name="Picture 46"/>
            <p:cNvPicPr>
              <a:picLocks noChangeAspect="1"/>
            </p:cNvPicPr>
            <p:nvPr/>
          </p:nvPicPr>
          <p:blipFill>
            <a:blip r:embed="rId6"/>
            <a:stretch>
              <a:fillRect/>
            </a:stretch>
          </p:blipFill>
          <p:spPr>
            <a:xfrm>
              <a:off x="3392988" y="2237863"/>
              <a:ext cx="363537" cy="363537"/>
            </a:xfrm>
            <a:prstGeom prst="rect">
              <a:avLst/>
            </a:prstGeom>
          </p:spPr>
        </p:pic>
        <p:cxnSp>
          <p:nvCxnSpPr>
            <p:cNvPr id="48" name="Straight Connector 47"/>
            <p:cNvCxnSpPr/>
            <p:nvPr/>
          </p:nvCxnSpPr>
          <p:spPr bwMode="auto">
            <a:xfrm flipH="1" flipV="1">
              <a:off x="3773989" y="1981200"/>
              <a:ext cx="1523999" cy="35166"/>
            </a:xfrm>
            <a:prstGeom prst="line">
              <a:avLst/>
            </a:prstGeom>
            <a:noFill/>
            <a:ln w="22225" cap="sq" cmpd="sng" algn="ctr">
              <a:solidFill>
                <a:schemeClr val="bg2"/>
              </a:solidFill>
              <a:prstDash val="solid"/>
              <a:round/>
              <a:headEnd type="none" w="med" len="med"/>
              <a:tailEnd type="none" w="med" len="med"/>
            </a:ln>
            <a:effectLst/>
          </p:spPr>
        </p:cxnSp>
        <p:cxnSp>
          <p:nvCxnSpPr>
            <p:cNvPr id="50" name="Straight Connector 49"/>
            <p:cNvCxnSpPr/>
            <p:nvPr/>
          </p:nvCxnSpPr>
          <p:spPr bwMode="auto">
            <a:xfrm flipH="1">
              <a:off x="3768689" y="2026699"/>
              <a:ext cx="1490263" cy="403035"/>
            </a:xfrm>
            <a:prstGeom prst="line">
              <a:avLst/>
            </a:prstGeom>
            <a:noFill/>
            <a:ln w="22225" cap="sq" cmpd="sng" algn="ctr">
              <a:solidFill>
                <a:schemeClr val="bg2"/>
              </a:solidFill>
              <a:prstDash val="solid"/>
              <a:round/>
              <a:headEnd type="none" w="med" len="med"/>
              <a:tailEnd type="none" w="med" len="med"/>
            </a:ln>
            <a:effectLst/>
          </p:spPr>
        </p:cxnSp>
        <p:grpSp>
          <p:nvGrpSpPr>
            <p:cNvPr id="21512" name="Group 21511"/>
            <p:cNvGrpSpPr/>
            <p:nvPr/>
          </p:nvGrpSpPr>
          <p:grpSpPr>
            <a:xfrm>
              <a:off x="1097694" y="622756"/>
              <a:ext cx="923694" cy="838200"/>
              <a:chOff x="1209906" y="609600"/>
              <a:chExt cx="923694" cy="838200"/>
            </a:xfrm>
          </p:grpSpPr>
          <p:sp>
            <p:nvSpPr>
              <p:cNvPr id="54" name="Rectangle 53"/>
              <p:cNvSpPr/>
              <p:nvPr/>
            </p:nvSpPr>
            <p:spPr>
              <a:xfrm>
                <a:off x="1582883" y="609600"/>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55" name="Rectangle 54"/>
              <p:cNvSpPr/>
              <p:nvPr/>
            </p:nvSpPr>
            <p:spPr>
              <a:xfrm>
                <a:off x="1579953" y="986135"/>
                <a:ext cx="423514" cy="461665"/>
              </a:xfrm>
              <a:prstGeom prst="rect">
                <a:avLst/>
              </a:prstGeom>
              <a:solidFill>
                <a:schemeClr val="tx1"/>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57" name="Rectangle 56"/>
              <p:cNvSpPr/>
              <p:nvPr/>
            </p:nvSpPr>
            <p:spPr>
              <a:xfrm rot="16200000">
                <a:off x="1500730" y="911377"/>
                <a:ext cx="458780"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cxnSp>
            <p:nvCxnSpPr>
              <p:cNvPr id="61" name="Straight Connector 60"/>
              <p:cNvCxnSpPr/>
              <p:nvPr/>
            </p:nvCxnSpPr>
            <p:spPr bwMode="auto">
              <a:xfrm flipH="1">
                <a:off x="1230153" y="103005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62" name="Straight Connector 61"/>
              <p:cNvCxnSpPr/>
              <p:nvPr/>
            </p:nvCxnSpPr>
            <p:spPr bwMode="auto">
              <a:xfrm flipH="1">
                <a:off x="1209906" y="1424358"/>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88" name="Oval 87"/>
            <p:cNvSpPr/>
            <p:nvPr/>
          </p:nvSpPr>
          <p:spPr>
            <a:xfrm>
              <a:off x="3055488" y="1368812"/>
              <a:ext cx="297312"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Rectangle 13"/>
            <p:cNvSpPr/>
            <p:nvPr/>
          </p:nvSpPr>
          <p:spPr>
            <a:xfrm>
              <a:off x="2819400" y="1143000"/>
              <a:ext cx="423514"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89" name="Oval 88"/>
            <p:cNvSpPr/>
            <p:nvPr/>
          </p:nvSpPr>
          <p:spPr>
            <a:xfrm>
              <a:off x="3276600" y="990600"/>
              <a:ext cx="94244" cy="231388"/>
            </a:xfrm>
            <a:prstGeom prst="ellipse">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21505" name="Group 21504"/>
            <p:cNvGrpSpPr/>
            <p:nvPr/>
          </p:nvGrpSpPr>
          <p:grpSpPr>
            <a:xfrm>
              <a:off x="2478588" y="1065219"/>
              <a:ext cx="950412" cy="1935891"/>
              <a:chOff x="2819400" y="1065219"/>
              <a:chExt cx="950412" cy="1935891"/>
            </a:xfrm>
          </p:grpSpPr>
          <p:cxnSp>
            <p:nvCxnSpPr>
              <p:cNvPr id="21504" name="Straight Connector 21503"/>
              <p:cNvCxnSpPr/>
              <p:nvPr/>
            </p:nvCxnSpPr>
            <p:spPr bwMode="auto">
              <a:xfrm flipH="1">
                <a:off x="2850600" y="1065219"/>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4" name="Straight Connector 33"/>
              <p:cNvCxnSpPr/>
              <p:nvPr/>
            </p:nvCxnSpPr>
            <p:spPr bwMode="auto">
              <a:xfrm flipH="1">
                <a:off x="2830353" y="145952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5" name="Straight Connector 34"/>
              <p:cNvCxnSpPr/>
              <p:nvPr/>
            </p:nvCxnSpPr>
            <p:spPr bwMode="auto">
              <a:xfrm flipH="1">
                <a:off x="2830353" y="2420814"/>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6" name="Straight Connector 35"/>
              <p:cNvCxnSpPr/>
              <p:nvPr/>
            </p:nvCxnSpPr>
            <p:spPr bwMode="auto">
              <a:xfrm flipH="1">
                <a:off x="2830353" y="300111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37" name="Straight Connector 36"/>
              <p:cNvCxnSpPr/>
              <p:nvPr/>
            </p:nvCxnSpPr>
            <p:spPr bwMode="auto">
              <a:xfrm flipH="1">
                <a:off x="2819400" y="1981200"/>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87" name="Straight Connector 86"/>
              <p:cNvCxnSpPr/>
              <p:nvPr/>
            </p:nvCxnSpPr>
            <p:spPr bwMode="auto">
              <a:xfrm flipH="1">
                <a:off x="2855412" y="1462213"/>
                <a:ext cx="903447" cy="0"/>
              </a:xfrm>
              <a:prstGeom prst="line">
                <a:avLst/>
              </a:prstGeom>
              <a:noFill/>
              <a:ln w="22225" cap="sq" cmpd="sng" algn="ctr">
                <a:solidFill>
                  <a:schemeClr val="bg2"/>
                </a:solidFill>
                <a:prstDash val="solid"/>
                <a:round/>
                <a:headEnd type="none" w="med" len="med"/>
                <a:tailEnd type="none" w="med" len="med"/>
              </a:ln>
              <a:effectLst/>
            </p:spPr>
          </p:cxnSp>
          <p:cxnSp>
            <p:nvCxnSpPr>
              <p:cNvPr id="90" name="Straight Connector 89"/>
              <p:cNvCxnSpPr/>
              <p:nvPr/>
            </p:nvCxnSpPr>
            <p:spPr bwMode="auto">
              <a:xfrm flipH="1">
                <a:off x="2866365" y="1066800"/>
                <a:ext cx="903447" cy="0"/>
              </a:xfrm>
              <a:prstGeom prst="line">
                <a:avLst/>
              </a:prstGeom>
              <a:noFill/>
              <a:ln w="22225" cap="sq" cmpd="sng" algn="ctr">
                <a:solidFill>
                  <a:schemeClr val="bg2"/>
                </a:solidFill>
                <a:prstDash val="solid"/>
                <a:round/>
                <a:headEnd type="none" w="med" len="med"/>
                <a:tailEnd type="none" w="med" len="med"/>
              </a:ln>
              <a:effectLst/>
            </p:spPr>
          </p:cxnSp>
        </p:grpSp>
        <p:sp>
          <p:nvSpPr>
            <p:cNvPr id="92" name="Rectangle 91"/>
            <p:cNvSpPr/>
            <p:nvPr/>
          </p:nvSpPr>
          <p:spPr>
            <a:xfrm>
              <a:off x="3810000" y="1555730"/>
              <a:ext cx="732893"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n+1</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sp>
          <p:nvSpPr>
            <p:cNvPr id="93" name="Rectangle 92"/>
            <p:cNvSpPr/>
            <p:nvPr/>
          </p:nvSpPr>
          <p:spPr>
            <a:xfrm>
              <a:off x="3817437" y="1950065"/>
              <a:ext cx="697627" cy="461665"/>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n_2</a:t>
              </a:r>
              <a:endParaRPr kumimoji="0" lang="en-CA" sz="2400" b="0" i="0" u="none" strike="noStrike" kern="1200" cap="none" spc="0" normalizeH="0" baseline="0" noProof="0" dirty="0">
                <a:ln>
                  <a:noFill/>
                </a:ln>
                <a:solidFill>
                  <a:srgbClr val="00B050"/>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69" name="TextBox 68"/>
              <p:cNvSpPr txBox="1"/>
              <p:nvPr/>
            </p:nvSpPr>
            <p:spPr>
              <a:xfrm>
                <a:off x="8252008" y="1840468"/>
                <a:ext cx="304800" cy="369332"/>
              </a:xfrm>
              <a:prstGeom prst="rect">
                <a:avLst/>
              </a:prstGeom>
              <a:solidFill>
                <a:schemeClr val="tx1"/>
              </a:solidFill>
            </p:spPr>
            <p:txBody>
              <a:bodyPr wrap="squar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2400" b="0" i="1" u="none" strike="noStrike" kern="1200" cap="none" spc="0" normalizeH="0" baseline="0" noProof="0" smtClean="0">
                          <a:ln>
                            <a:noFill/>
                          </a:ln>
                          <a:solidFill>
                            <a:srgbClr val="00FFFF"/>
                          </a:solidFill>
                          <a:effectLst/>
                          <a:uLnTx/>
                          <a:uFillTx/>
                          <a:latin typeface="Cambria Math" panose="02040503050406030204" pitchFamily="18" charset="0"/>
                          <a:ea typeface="+mn-ea"/>
                          <a:cs typeface="+mn-cs"/>
                        </a:rPr>
                        <m:t>𝑧</m:t>
                      </m:r>
                    </m:oMath>
                  </m:oMathPara>
                </a14:m>
                <a:endParaRPr kumimoji="0" lang="en-CA" sz="2400" b="0" i="0" u="none" strike="noStrike" kern="1200" cap="none" spc="0" normalizeH="0" baseline="0" noProof="0" dirty="0">
                  <a:ln>
                    <a:noFill/>
                  </a:ln>
                  <a:solidFill>
                    <a:srgbClr val="00FFFF"/>
                  </a:solidFill>
                  <a:effectLst/>
                  <a:uLnTx/>
                  <a:uFillTx/>
                  <a:latin typeface="Times New Roman" pitchFamily="18" charset="0"/>
                  <a:ea typeface="+mn-ea"/>
                  <a:cs typeface="Arial" charset="0"/>
                </a:endParaRPr>
              </a:p>
            </p:txBody>
          </p:sp>
        </mc:Choice>
        <mc:Fallback xmlns="">
          <p:sp>
            <p:nvSpPr>
              <p:cNvPr id="69" name="TextBox 68"/>
              <p:cNvSpPr txBox="1">
                <a:spLocks noRot="1" noChangeAspect="1" noMove="1" noResize="1" noEditPoints="1" noAdjustHandles="1" noChangeArrowheads="1" noChangeShapeType="1" noTextEdit="1"/>
              </p:cNvSpPr>
              <p:nvPr/>
            </p:nvSpPr>
            <p:spPr>
              <a:xfrm>
                <a:off x="8252008" y="1840468"/>
                <a:ext cx="304800" cy="369332"/>
              </a:xfrm>
              <a:prstGeom prst="rect">
                <a:avLst/>
              </a:prstGeom>
              <a:blipFill>
                <a:blip r:embed="rId7"/>
                <a:stretch>
                  <a:fillRect l="-2000"/>
                </a:stretch>
              </a:blipFill>
            </p:spPr>
            <p:txBody>
              <a:bodyPr/>
              <a:lstStyle/>
              <a:p>
                <a:r>
                  <a:rPr lang="en-CA">
                    <a:noFill/>
                  </a:rPr>
                  <a:t> </a:t>
                </a:r>
              </a:p>
            </p:txBody>
          </p:sp>
        </mc:Fallback>
      </mc:AlternateContent>
      <p:grpSp>
        <p:nvGrpSpPr>
          <p:cNvPr id="24" name="Group 23">
            <a:extLst>
              <a:ext uri="{FF2B5EF4-FFF2-40B4-BE49-F238E27FC236}">
                <a16:creationId xmlns:a16="http://schemas.microsoft.com/office/drawing/2014/main" id="{BF48B9EB-567A-4248-8A98-D6C1F9E2CA34}"/>
              </a:ext>
            </a:extLst>
          </p:cNvPr>
          <p:cNvGrpSpPr/>
          <p:nvPr/>
        </p:nvGrpSpPr>
        <p:grpSpPr>
          <a:xfrm>
            <a:off x="2024318" y="118626"/>
            <a:ext cx="7772400" cy="1207312"/>
            <a:chOff x="2024318" y="118626"/>
            <a:chExt cx="7772400" cy="1207312"/>
          </a:xfrm>
        </p:grpSpPr>
        <p:sp>
          <p:nvSpPr>
            <p:cNvPr id="70" name="Rectangle 63">
              <a:extLst>
                <a:ext uri="{FF2B5EF4-FFF2-40B4-BE49-F238E27FC236}">
                  <a16:creationId xmlns:a16="http://schemas.microsoft.com/office/drawing/2014/main" id="{3F9E1E47-EC65-4FEE-B633-E318A71AFE9A}"/>
                </a:ext>
              </a:extLst>
            </p:cNvPr>
            <p:cNvSpPr>
              <a:spLocks noChangeArrowheads="1"/>
            </p:cNvSpPr>
            <p:nvPr/>
          </p:nvSpPr>
          <p:spPr bwMode="auto">
            <a:xfrm>
              <a:off x="2024318" y="182938"/>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Linear Separator</a:t>
              </a:r>
            </a:p>
          </p:txBody>
        </p:sp>
        <p:cxnSp>
          <p:nvCxnSpPr>
            <p:cNvPr id="23" name="Straight Connector 22">
              <a:extLst>
                <a:ext uri="{FF2B5EF4-FFF2-40B4-BE49-F238E27FC236}">
                  <a16:creationId xmlns:a16="http://schemas.microsoft.com/office/drawing/2014/main" id="{FD83F2F9-AEFA-44D6-8D1C-9AE5EAD0BA2F}"/>
                </a:ext>
              </a:extLst>
            </p:cNvPr>
            <p:cNvCxnSpPr/>
            <p:nvPr/>
          </p:nvCxnSpPr>
          <p:spPr bwMode="auto">
            <a:xfrm flipV="1">
              <a:off x="2525553" y="118626"/>
              <a:ext cx="4408647" cy="372209"/>
            </a:xfrm>
            <a:prstGeom prst="line">
              <a:avLst/>
            </a:prstGeom>
            <a:noFill/>
            <a:ln w="381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25" name="Rectangle 24">
                <a:extLst>
                  <a:ext uri="{FF2B5EF4-FFF2-40B4-BE49-F238E27FC236}">
                    <a16:creationId xmlns:a16="http://schemas.microsoft.com/office/drawing/2014/main" id="{7929B299-E5ED-41CA-8824-A1FD5FA4378B}"/>
                  </a:ext>
                </a:extLst>
              </p:cNvPr>
              <p:cNvSpPr/>
              <p:nvPr/>
            </p:nvSpPr>
            <p:spPr>
              <a:xfrm>
                <a:off x="2573848" y="2992265"/>
                <a:ext cx="950901"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25" name="Rectangle 24">
                <a:extLst>
                  <a:ext uri="{FF2B5EF4-FFF2-40B4-BE49-F238E27FC236}">
                    <a16:creationId xmlns:a16="http://schemas.microsoft.com/office/drawing/2014/main" id="{7929B299-E5ED-41CA-8824-A1FD5FA4378B}"/>
                  </a:ext>
                </a:extLst>
              </p:cNvPr>
              <p:cNvSpPr>
                <a:spLocks noRot="1" noChangeAspect="1" noMove="1" noResize="1" noEditPoints="1" noAdjustHandles="1" noChangeArrowheads="1" noChangeShapeType="1" noTextEdit="1"/>
              </p:cNvSpPr>
              <p:nvPr/>
            </p:nvSpPr>
            <p:spPr>
              <a:xfrm>
                <a:off x="2573848" y="2992265"/>
                <a:ext cx="950901" cy="523220"/>
              </a:xfrm>
              <a:prstGeom prst="rect">
                <a:avLst/>
              </a:prstGeom>
              <a:blipFill>
                <a:blip r:embed="rId8"/>
                <a:stretch>
                  <a:fillRect l="-12821" t="-12791" r="-12179" b="-325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5" name="Rectangle 74">
                <a:extLst>
                  <a:ext uri="{FF2B5EF4-FFF2-40B4-BE49-F238E27FC236}">
                    <a16:creationId xmlns:a16="http://schemas.microsoft.com/office/drawing/2014/main" id="{82F9C916-5B09-4C21-B87E-A9005AA3B3F4}"/>
                  </a:ext>
                </a:extLst>
              </p:cNvPr>
              <p:cNvSpPr/>
              <p:nvPr/>
            </p:nvSpPr>
            <p:spPr>
              <a:xfrm>
                <a:off x="1396614" y="2981980"/>
                <a:ext cx="522900"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75" name="Rectangle 74">
                <a:extLst>
                  <a:ext uri="{FF2B5EF4-FFF2-40B4-BE49-F238E27FC236}">
                    <a16:creationId xmlns:a16="http://schemas.microsoft.com/office/drawing/2014/main" id="{82F9C916-5B09-4C21-B87E-A9005AA3B3F4}"/>
                  </a:ext>
                </a:extLst>
              </p:cNvPr>
              <p:cNvSpPr>
                <a:spLocks noRot="1" noChangeAspect="1" noMove="1" noResize="1" noEditPoints="1" noAdjustHandles="1" noChangeArrowheads="1" noChangeShapeType="1" noTextEdit="1"/>
              </p:cNvSpPr>
              <p:nvPr/>
            </p:nvSpPr>
            <p:spPr>
              <a:xfrm>
                <a:off x="1396614" y="2981980"/>
                <a:ext cx="522900" cy="523220"/>
              </a:xfrm>
              <a:prstGeom prst="rect">
                <a:avLst/>
              </a:prstGeom>
              <a:blipFill>
                <a:blip r:embed="rId9"/>
                <a:stretch>
                  <a:fillRect/>
                </a:stretch>
              </a:blipFill>
            </p:spPr>
            <p:txBody>
              <a:bodyPr/>
              <a:lstStyle/>
              <a:p>
                <a:r>
                  <a:rPr lang="en-US">
                    <a:noFill/>
                  </a:rPr>
                  <a:t> </a:t>
                </a:r>
              </a:p>
            </p:txBody>
          </p:sp>
        </mc:Fallback>
      </mc:AlternateContent>
      <p:sp>
        <p:nvSpPr>
          <p:cNvPr id="77" name="Text Box 33">
            <a:extLst>
              <a:ext uri="{FF2B5EF4-FFF2-40B4-BE49-F238E27FC236}">
                <a16:creationId xmlns:a16="http://schemas.microsoft.com/office/drawing/2014/main" id="{5DE66399-BE3A-4A7C-BF55-0D41D05ABD94}"/>
              </a:ext>
            </a:extLst>
          </p:cNvPr>
          <p:cNvSpPr txBox="1">
            <a:spLocks noChangeArrowheads="1"/>
          </p:cNvSpPr>
          <p:nvPr/>
        </p:nvSpPr>
        <p:spPr bwMode="auto">
          <a:xfrm>
            <a:off x="-94480" y="6047993"/>
            <a:ext cx="55046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Answer </a:t>
            </a:r>
            <a:r>
              <a:rPr kumimoji="0" 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y=Yes</a:t>
            </a: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when </a:t>
            </a:r>
            <a:r>
              <a:rPr kumimoji="0" lang="en-US" sz="2400" b="0" i="0" u="none" strike="noStrike" kern="1200" cap="none" spc="0" normalizeH="0" baseline="0" noProof="0" dirty="0">
                <a:ln>
                  <a:noFill/>
                </a:ln>
                <a:solidFill>
                  <a:srgbClr val="00FFFF"/>
                </a:solidFill>
                <a:effectLst/>
                <a:uLnTx/>
                <a:uFillTx/>
                <a:latin typeface="Times New Roman" panose="02020603050405020304" pitchFamily="18" charset="0"/>
                <a:ea typeface="+mn-ea"/>
                <a:cs typeface="Times New Roman" panose="02020603050405020304" pitchFamily="18" charset="0"/>
              </a:rPr>
              <a:t>z</a:t>
            </a: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is positive.</a:t>
            </a:r>
            <a:endPar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78" name="Text Box 33">
                <a:extLst>
                  <a:ext uri="{FF2B5EF4-FFF2-40B4-BE49-F238E27FC236}">
                    <a16:creationId xmlns:a16="http://schemas.microsoft.com/office/drawing/2014/main" id="{F21B7DAF-6F95-4C73-BD58-D659BED226A5}"/>
                  </a:ext>
                </a:extLst>
              </p:cNvPr>
              <p:cNvSpPr txBox="1">
                <a:spLocks noChangeArrowheads="1"/>
              </p:cNvSpPr>
              <p:nvPr/>
            </p:nvSpPr>
            <p:spPr bwMode="auto">
              <a:xfrm>
                <a:off x="-97457" y="3352800"/>
                <a:ext cx="9338913" cy="34163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 linear predictor: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input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Preprocessing can produce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features</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the input.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These are hand chosen by human.</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define by weight </a:t>
                </a: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z</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14:m>
                  <m:oMath xmlns:m="http://schemas.openxmlformats.org/officeDocument/2006/math">
                    <m: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0</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1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 +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n</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n</a:t>
                </a:r>
                <a:endPar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m-2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400" b="0" i="1" u="none" strike="noStrike" kern="1200" cap="none" spc="0" normalizeH="0" baseline="30000" noProof="0" dirty="0">
                    <a:ln>
                      <a:noFill/>
                    </a:ln>
                    <a:solidFill>
                      <a:srgbClr val="FF00FF"/>
                    </a:solidFill>
                    <a:effectLst/>
                    <a:uLnTx/>
                    <a:uFillTx/>
                    <a:latin typeface="Times New Roman" pitchFamily="18" charset="0"/>
                    <a:ea typeface="+mn-ea"/>
                    <a:cs typeface="Arial" charset="0"/>
                  </a:rPr>
                  <a:t>2</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m-1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r>
                  <a:rPr kumimoji="0" lang="en-US" altLang="en-US"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2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Arial" charset="0"/>
                  </a:rPr>
                  <a:t>m</a:t>
                </a:r>
                <a:r>
                  <a:rPr kumimoji="0" lang="en-US" altLang="en-US" sz="2400" b="0" i="1" u="none" strike="noStrike" kern="1200" cap="none" spc="0" normalizeH="0" baseline="-25000" noProof="0" dirty="0">
                    <a:ln>
                      <a:noFill/>
                    </a:ln>
                    <a:solidFill>
                      <a:srgbClr val="66FF33"/>
                    </a:solidFill>
                    <a:effectLst/>
                    <a:uLnTx/>
                    <a:uFillTx/>
                    <a:latin typeface="Times New Roman" pitchFamily="18" charset="0"/>
                    <a:ea typeface="+mn-ea"/>
                    <a:cs typeface="Arial" charset="0"/>
                  </a:rPr>
                  <a:t>  </a:t>
                </a:r>
                <a:r>
                  <a:rPr kumimoji="0" lang="en-US" altLang="en-US"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e</a:t>
                </a:r>
                <a:r>
                  <a:rPr kumimoji="0" lang="en-US" altLang="en-US" sz="2400" b="0" i="1" u="none" strike="noStrike" kern="1200" cap="none" spc="0" normalizeH="0" baseline="30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x</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8" name="Text Box 33">
                <a:extLst>
                  <a:ext uri="{FF2B5EF4-FFF2-40B4-BE49-F238E27FC236}">
                    <a16:creationId xmlns:a16="http://schemas.microsoft.com/office/drawing/2014/main" id="{F21B7DAF-6F95-4C73-BD58-D659BED226A5}"/>
                  </a:ext>
                </a:extLst>
              </p:cNvPr>
              <p:cNvSpPr txBox="1">
                <a:spLocks noRot="1" noChangeAspect="1" noMove="1" noResize="1" noEditPoints="1" noAdjustHandles="1" noChangeArrowheads="1" noChangeShapeType="1" noTextEdit="1"/>
              </p:cNvSpPr>
              <p:nvPr/>
            </p:nvSpPr>
            <p:spPr bwMode="auto">
              <a:xfrm>
                <a:off x="-97457" y="3352800"/>
                <a:ext cx="9338913" cy="3416320"/>
              </a:xfrm>
              <a:prstGeom prst="rect">
                <a:avLst/>
              </a:prstGeom>
              <a:blipFill>
                <a:blip r:embed="rId10"/>
                <a:stretch>
                  <a:fillRect t="-142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04" name="Freeform 114">
            <a:extLst>
              <a:ext uri="{FF2B5EF4-FFF2-40B4-BE49-F238E27FC236}">
                <a16:creationId xmlns:a16="http://schemas.microsoft.com/office/drawing/2014/main" id="{120D517E-CF6C-4E0F-9E93-6CBBE8C82E60}"/>
              </a:ext>
            </a:extLst>
          </p:cNvPr>
          <p:cNvSpPr/>
          <p:nvPr/>
        </p:nvSpPr>
        <p:spPr>
          <a:xfrm>
            <a:off x="7032155" y="5543183"/>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nvGrpSpPr>
          <p:cNvPr id="105" name="Group 104">
            <a:extLst>
              <a:ext uri="{FF2B5EF4-FFF2-40B4-BE49-F238E27FC236}">
                <a16:creationId xmlns:a16="http://schemas.microsoft.com/office/drawing/2014/main" id="{3721D95B-E9E4-4798-A93C-82328E01CDF9}"/>
              </a:ext>
            </a:extLst>
          </p:cNvPr>
          <p:cNvGrpSpPr/>
          <p:nvPr/>
        </p:nvGrpSpPr>
        <p:grpSpPr>
          <a:xfrm>
            <a:off x="6705600" y="5257800"/>
            <a:ext cx="2388166" cy="1442431"/>
            <a:chOff x="311472" y="5173013"/>
            <a:chExt cx="2388166" cy="1442431"/>
          </a:xfrm>
        </p:grpSpPr>
        <p:grpSp>
          <p:nvGrpSpPr>
            <p:cNvPr id="106" name="Group 105">
              <a:extLst>
                <a:ext uri="{FF2B5EF4-FFF2-40B4-BE49-F238E27FC236}">
                  <a16:creationId xmlns:a16="http://schemas.microsoft.com/office/drawing/2014/main" id="{6D137536-2507-42E6-A279-BEF29F513755}"/>
                </a:ext>
              </a:extLst>
            </p:cNvPr>
            <p:cNvGrpSpPr/>
            <p:nvPr/>
          </p:nvGrpSpPr>
          <p:grpSpPr>
            <a:xfrm>
              <a:off x="311472" y="5173013"/>
              <a:ext cx="2388166" cy="1442431"/>
              <a:chOff x="311472" y="5173013"/>
              <a:chExt cx="2388166" cy="1442431"/>
            </a:xfrm>
          </p:grpSpPr>
          <p:cxnSp>
            <p:nvCxnSpPr>
              <p:cNvPr id="139" name="Straight Connector 138">
                <a:extLst>
                  <a:ext uri="{FF2B5EF4-FFF2-40B4-BE49-F238E27FC236}">
                    <a16:creationId xmlns:a16="http://schemas.microsoft.com/office/drawing/2014/main" id="{B7C83975-19A0-43B4-A70C-F9A0665C52C6}"/>
                  </a:ext>
                </a:extLst>
              </p:cNvPr>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9BFCF5D7-449E-415B-B96B-D745CDF24936}"/>
                  </a:ext>
                </a:extLst>
              </p:cNvPr>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07" name="Group 106">
              <a:extLst>
                <a:ext uri="{FF2B5EF4-FFF2-40B4-BE49-F238E27FC236}">
                  <a16:creationId xmlns:a16="http://schemas.microsoft.com/office/drawing/2014/main" id="{54E2FAC6-5C53-4102-B011-8DCA3686DEAF}"/>
                </a:ext>
              </a:extLst>
            </p:cNvPr>
            <p:cNvGrpSpPr/>
            <p:nvPr/>
          </p:nvGrpSpPr>
          <p:grpSpPr>
            <a:xfrm>
              <a:off x="633319" y="5344704"/>
              <a:ext cx="1639331" cy="678340"/>
              <a:chOff x="875410" y="4942080"/>
              <a:chExt cx="2353800" cy="860040"/>
            </a:xfrm>
          </p:grpSpPr>
          <p:sp>
            <p:nvSpPr>
              <p:cNvPr id="108" name="Oval 107">
                <a:extLst>
                  <a:ext uri="{FF2B5EF4-FFF2-40B4-BE49-F238E27FC236}">
                    <a16:creationId xmlns:a16="http://schemas.microsoft.com/office/drawing/2014/main" id="{B653CEFA-8A4E-48EA-97E1-16017D87DBB5}"/>
                  </a:ext>
                </a:extLst>
              </p:cNvPr>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9" name="Oval 108">
                <a:extLst>
                  <a:ext uri="{FF2B5EF4-FFF2-40B4-BE49-F238E27FC236}">
                    <a16:creationId xmlns:a16="http://schemas.microsoft.com/office/drawing/2014/main" id="{3366BAEA-7508-4F26-9808-87042BCE74CE}"/>
                  </a:ext>
                </a:extLst>
              </p:cNvPr>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0" name="Oval 109">
                <a:extLst>
                  <a:ext uri="{FF2B5EF4-FFF2-40B4-BE49-F238E27FC236}">
                    <a16:creationId xmlns:a16="http://schemas.microsoft.com/office/drawing/2014/main" id="{CF31DDE6-99DE-4F56-81A9-9FF49A4CD4C0}"/>
                  </a:ext>
                </a:extLst>
              </p:cNvPr>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1" name="Oval 110">
                <a:extLst>
                  <a:ext uri="{FF2B5EF4-FFF2-40B4-BE49-F238E27FC236}">
                    <a16:creationId xmlns:a16="http://schemas.microsoft.com/office/drawing/2014/main" id="{CF4BA9AB-68D0-4375-876B-A5D39F221149}"/>
                  </a:ext>
                </a:extLst>
              </p:cNvPr>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2" name="Oval 111">
                <a:extLst>
                  <a:ext uri="{FF2B5EF4-FFF2-40B4-BE49-F238E27FC236}">
                    <a16:creationId xmlns:a16="http://schemas.microsoft.com/office/drawing/2014/main" id="{104B37E4-19BC-4C7A-99E0-D3AF672CD635}"/>
                  </a:ext>
                </a:extLst>
              </p:cNvPr>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2" name="Oval 131">
                <a:extLst>
                  <a:ext uri="{FF2B5EF4-FFF2-40B4-BE49-F238E27FC236}">
                    <a16:creationId xmlns:a16="http://schemas.microsoft.com/office/drawing/2014/main" id="{8CFD606C-C56F-4715-BE63-53DDDE0AA0EA}"/>
                  </a:ext>
                </a:extLst>
              </p:cNvPr>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3" name="Oval 132">
                <a:extLst>
                  <a:ext uri="{FF2B5EF4-FFF2-40B4-BE49-F238E27FC236}">
                    <a16:creationId xmlns:a16="http://schemas.microsoft.com/office/drawing/2014/main" id="{FC0E3197-3268-4275-9F2B-172D9BF381B8}"/>
                  </a:ext>
                </a:extLst>
              </p:cNvPr>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4" name="Oval 133">
                <a:extLst>
                  <a:ext uri="{FF2B5EF4-FFF2-40B4-BE49-F238E27FC236}">
                    <a16:creationId xmlns:a16="http://schemas.microsoft.com/office/drawing/2014/main" id="{7BEE20AB-D45B-480D-9BFA-0FD6F46407B0}"/>
                  </a:ext>
                </a:extLst>
              </p:cNvPr>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5" name="Oval 134">
                <a:extLst>
                  <a:ext uri="{FF2B5EF4-FFF2-40B4-BE49-F238E27FC236}">
                    <a16:creationId xmlns:a16="http://schemas.microsoft.com/office/drawing/2014/main" id="{B7F9C0E2-858E-4C2A-86F8-042906C9C332}"/>
                  </a:ext>
                </a:extLst>
              </p:cNvPr>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6" name="Oval 135">
                <a:extLst>
                  <a:ext uri="{FF2B5EF4-FFF2-40B4-BE49-F238E27FC236}">
                    <a16:creationId xmlns:a16="http://schemas.microsoft.com/office/drawing/2014/main" id="{1618AB94-68C5-40BD-9BAE-0D88EC24E8F9}"/>
                  </a:ext>
                </a:extLst>
              </p:cNvPr>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7" name="Oval 136">
                <a:extLst>
                  <a:ext uri="{FF2B5EF4-FFF2-40B4-BE49-F238E27FC236}">
                    <a16:creationId xmlns:a16="http://schemas.microsoft.com/office/drawing/2014/main" id="{999275A0-47B5-4331-846E-9788C12D018E}"/>
                  </a:ext>
                </a:extLst>
              </p:cNvPr>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8" name="Oval 137">
                <a:extLst>
                  <a:ext uri="{FF2B5EF4-FFF2-40B4-BE49-F238E27FC236}">
                    <a16:creationId xmlns:a16="http://schemas.microsoft.com/office/drawing/2014/main" id="{81992733-BBD9-4007-AA7E-5DC254757E3C}"/>
                  </a:ext>
                </a:extLst>
              </p:cNvPr>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76" name="Rectangle 75">
                <a:extLst>
                  <a:ext uri="{FF2B5EF4-FFF2-40B4-BE49-F238E27FC236}">
                    <a16:creationId xmlns:a16="http://schemas.microsoft.com/office/drawing/2014/main" id="{779FFBD4-9AA2-4121-979A-36E0BD59DA5F}"/>
                  </a:ext>
                </a:extLst>
              </p:cNvPr>
              <p:cNvSpPr/>
              <p:nvPr/>
            </p:nvSpPr>
            <p:spPr>
              <a:xfrm>
                <a:off x="1081314" y="5145512"/>
                <a:ext cx="118974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76" name="Rectangle 75">
                <a:extLst>
                  <a:ext uri="{FF2B5EF4-FFF2-40B4-BE49-F238E27FC236}">
                    <a16:creationId xmlns:a16="http://schemas.microsoft.com/office/drawing/2014/main" id="{779FFBD4-9AA2-4121-979A-36E0BD59DA5F}"/>
                  </a:ext>
                </a:extLst>
              </p:cNvPr>
              <p:cNvSpPr>
                <a:spLocks noRot="1" noChangeAspect="1" noMove="1" noResize="1" noEditPoints="1" noAdjustHandles="1" noChangeArrowheads="1" noChangeShapeType="1" noTextEdit="1"/>
              </p:cNvSpPr>
              <p:nvPr/>
            </p:nvSpPr>
            <p:spPr>
              <a:xfrm>
                <a:off x="1081314" y="5145512"/>
                <a:ext cx="1189749" cy="461665"/>
              </a:xfrm>
              <a:prstGeom prst="rect">
                <a:avLst/>
              </a:prstGeom>
              <a:blipFill>
                <a:blip r:embed="rId11"/>
                <a:stretch>
                  <a:fillRect t="-18421" r="-17857" b="-28947"/>
                </a:stretch>
              </a:blipFill>
            </p:spPr>
            <p:txBody>
              <a:bodyPr/>
              <a:lstStyle/>
              <a:p>
                <a:r>
                  <a:rPr lang="en-US">
                    <a:noFill/>
                  </a:rPr>
                  <a:t> </a:t>
                </a:r>
              </a:p>
            </p:txBody>
          </p:sp>
        </mc:Fallback>
      </mc:AlternateContent>
      <p:pic>
        <p:nvPicPr>
          <p:cNvPr id="80" name="Picture 2" descr="What is a Linear Separator? What is a Hyperplane? (Simple Explanation) -  The Genius Blog">
            <a:extLst>
              <a:ext uri="{FF2B5EF4-FFF2-40B4-BE49-F238E27FC236}">
                <a16:creationId xmlns:a16="http://schemas.microsoft.com/office/drawing/2014/main" id="{18006E34-2459-46E5-8FD8-4E3A49C379DB}"/>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209800" y="2794299"/>
            <a:ext cx="6477000" cy="3828851"/>
          </a:xfrm>
          <a:prstGeom prst="rect">
            <a:avLst/>
          </a:prstGeom>
          <a:noFill/>
          <a:extLst>
            <a:ext uri="{909E8E84-426E-40DD-AFC4-6F175D3DCCD1}">
              <a14:hiddenFill xmlns:a14="http://schemas.microsoft.com/office/drawing/2010/main">
                <a:solidFill>
                  <a:srgbClr val="FFFFFF"/>
                </a:solidFill>
              </a14:hiddenFill>
            </a:ext>
          </a:extLst>
        </p:spPr>
      </p:pic>
      <p:grpSp>
        <p:nvGrpSpPr>
          <p:cNvPr id="84" name="Group 83">
            <a:extLst>
              <a:ext uri="{FF2B5EF4-FFF2-40B4-BE49-F238E27FC236}">
                <a16:creationId xmlns:a16="http://schemas.microsoft.com/office/drawing/2014/main" id="{ADB8B5D9-262D-4C7E-8CF4-F70761B35B6B}"/>
              </a:ext>
            </a:extLst>
          </p:cNvPr>
          <p:cNvGrpSpPr/>
          <p:nvPr/>
        </p:nvGrpSpPr>
        <p:grpSpPr>
          <a:xfrm>
            <a:off x="3200400" y="533400"/>
            <a:ext cx="7772400" cy="1207312"/>
            <a:chOff x="2024318" y="118626"/>
            <a:chExt cx="7772400" cy="1207312"/>
          </a:xfrm>
        </p:grpSpPr>
        <p:sp>
          <p:nvSpPr>
            <p:cNvPr id="85" name="Rectangle 63">
              <a:extLst>
                <a:ext uri="{FF2B5EF4-FFF2-40B4-BE49-F238E27FC236}">
                  <a16:creationId xmlns:a16="http://schemas.microsoft.com/office/drawing/2014/main" id="{51AFA561-F5E8-427B-B08E-688FD99FC09B}"/>
                </a:ext>
              </a:extLst>
            </p:cNvPr>
            <p:cNvSpPr>
              <a:spLocks noChangeArrowheads="1"/>
            </p:cNvSpPr>
            <p:nvPr/>
          </p:nvSpPr>
          <p:spPr bwMode="auto">
            <a:xfrm>
              <a:off x="2024318" y="182938"/>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p:cxnSp>
          <p:nvCxnSpPr>
            <p:cNvPr id="86" name="Straight Connector 85">
              <a:extLst>
                <a:ext uri="{FF2B5EF4-FFF2-40B4-BE49-F238E27FC236}">
                  <a16:creationId xmlns:a16="http://schemas.microsoft.com/office/drawing/2014/main" id="{A88275CB-8F45-4E6A-9E62-9A204F60A53A}"/>
                </a:ext>
              </a:extLst>
            </p:cNvPr>
            <p:cNvCxnSpPr/>
            <p:nvPr/>
          </p:nvCxnSpPr>
          <p:spPr bwMode="auto">
            <a:xfrm flipV="1">
              <a:off x="2525553" y="118626"/>
              <a:ext cx="4408647" cy="372209"/>
            </a:xfrm>
            <a:prstGeom prst="line">
              <a:avLst/>
            </a:prstGeom>
            <a:noFill/>
            <a:ln w="381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7627511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ppt_x"/>
                                          </p:val>
                                        </p:tav>
                                        <p:tav tm="100000">
                                          <p:val>
                                            <p:strVal val="#ppt_x"/>
                                          </p:val>
                                        </p:tav>
                                      </p:tavLst>
                                    </p:anim>
                                    <p:anim calcmode="lin" valueType="num">
                                      <p:cBhvr additive="base">
                                        <p:cTn id="8" dur="500" fill="hold"/>
                                        <p:tgtEl>
                                          <p:spTgt spid="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457200"/>
                <a:ext cx="9338913" cy="159819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learning with a supervisor to help.</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Machine</a:t>
                </a:r>
                <a:r>
                  <a:rPr kumimoji="0" lang="en-US" altLang="en-US" sz="24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sign( </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altLang="en-US" sz="2400" b="0" i="0" u="none" strike="noStrike" kern="1200" cap="none" spc="0" normalizeH="0" baseline="0" noProof="0" dirty="0">
                  <a:ln>
                    <a:noFill/>
                  </a:ln>
                  <a:solidFill>
                    <a:srgbClr val="CC99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Machine learning: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𝑜𝑝𝑡</m:t>
                        </m:r>
                      </m:sub>
                    </m:sSub>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t>= </m:t>
                    </m:r>
                    <m:sSub>
                      <m:sSubPr>
                        <m:ctrlP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ctrlPr>
                      </m:sSubPr>
                      <m:e>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t>𝐴𝑟𝑔𝑀𝑖𝑛</m:t>
                        </m:r>
                      </m:e>
                      <m:sub>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sub>
                    </m:s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r>
                      <a:rPr kumimoji="0" lang="en-CA" altLang="en-US" sz="2400" b="0" i="1" u="none" strike="noStrike" kern="1200" cap="none" spc="0" normalizeH="0" baseline="0" noProof="0" dirty="0">
                        <a:ln>
                          <a:noFill/>
                        </a:ln>
                        <a:solidFill>
                          <a:srgbClr val="CC9900"/>
                        </a:solidFill>
                        <a:effectLst/>
                        <a:uLnTx/>
                        <a:uFillTx/>
                        <a:latin typeface="Cambria Math" panose="02040503050406030204" pitchFamily="18" charset="0"/>
                        <a:ea typeface="+mn-ea"/>
                        <a:cs typeface="+mn-cs"/>
                      </a:rPr>
                      <m:t>𝐸</m:t>
                    </m:r>
                    <m:d>
                      <m:dPr>
                        <m:ctrlPr>
                          <a:rPr kumimoji="0" lang="en-CA" altLang="en-US" sz="2400" b="0" i="1" u="none" strike="noStrike" kern="1200" cap="none" spc="0" normalizeH="0" baseline="0" noProof="0" dirty="0">
                            <a:ln>
                              <a:noFill/>
                            </a:ln>
                            <a:solidFill>
                              <a:srgbClr val="CC9900"/>
                            </a:solidFill>
                            <a:effectLst/>
                            <a:uLnTx/>
                            <a:uFillTx/>
                            <a:latin typeface="Cambria Math" panose="02040503050406030204" pitchFamily="18" charset="0"/>
                            <a:ea typeface="+mn-ea"/>
                            <a:cs typeface="+mn-cs"/>
                          </a:rPr>
                        </m:ctrlPr>
                      </m:dPr>
                      <m:e>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e>
                    </m:d>
                  </m:oMath>
                </a14:m>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457200"/>
                <a:ext cx="9338913" cy="1598194"/>
              </a:xfrm>
              <a:prstGeom prst="rect">
                <a:avLst/>
              </a:prstGeom>
              <a:blipFill>
                <a:blip r:embed="rId3"/>
                <a:stretch>
                  <a:fillRect t="-3053" b="-610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Rectangle 12"/>
              <p:cNvSpPr/>
              <p:nvPr/>
            </p:nvSpPr>
            <p:spPr>
              <a:xfrm>
                <a:off x="2362200" y="816121"/>
                <a:ext cx="491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13" name="Rectangle 12"/>
              <p:cNvSpPr>
                <a:spLocks noRot="1" noChangeAspect="1" noMove="1" noResize="1" noEditPoints="1" noAdjustHandles="1" noChangeArrowheads="1" noChangeShapeType="1" noTextEdit="1"/>
              </p:cNvSpPr>
              <p:nvPr/>
            </p:nvSpPr>
            <p:spPr>
              <a:xfrm>
                <a:off x="2362200" y="816121"/>
                <a:ext cx="4918799" cy="461665"/>
              </a:xfrm>
              <a:prstGeom prst="rect">
                <a:avLst/>
              </a:prstGeom>
              <a:blipFill>
                <a:blip r:embed="rId4"/>
                <a:stretch>
                  <a:fillRect l="-1985" t="-18421" b="-28947"/>
                </a:stretch>
              </a:blipFill>
            </p:spPr>
            <p:txBody>
              <a:bodyPr/>
              <a:lstStyle/>
              <a:p>
                <a:r>
                  <a:rPr lang="en-US">
                    <a:noFill/>
                  </a:rPr>
                  <a:t> </a:t>
                </a:r>
              </a:p>
            </p:txBody>
          </p:sp>
        </mc:Fallback>
      </mc:AlternateContent>
      <p:sp>
        <p:nvSpPr>
          <p:cNvPr id="67" name="Rectangle 63">
            <a:extLst>
              <a:ext uri="{FF2B5EF4-FFF2-40B4-BE49-F238E27FC236}">
                <a16:creationId xmlns:a16="http://schemas.microsoft.com/office/drawing/2014/main" id="{7B0CFD87-1B98-4FF4-A125-5415B2CAF5A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mc:AlternateContent xmlns:mc="http://schemas.openxmlformats.org/markup-compatibility/2006" xmlns:a14="http://schemas.microsoft.com/office/drawing/2010/main">
        <mc:Choice Requires="a14">
          <p:sp>
            <p:nvSpPr>
              <p:cNvPr id="133" name="Rectangle 132">
                <a:extLst>
                  <a:ext uri="{FF2B5EF4-FFF2-40B4-BE49-F238E27FC236}">
                    <a16:creationId xmlns:a16="http://schemas.microsoft.com/office/drawing/2014/main" id="{7F230D05-DD11-43EF-9BBA-2F2B41B858FD}"/>
                  </a:ext>
                </a:extLst>
              </p:cNvPr>
              <p:cNvSpPr/>
              <p:nvPr/>
            </p:nvSpPr>
            <p:spPr>
              <a:xfrm>
                <a:off x="685800" y="2553934"/>
                <a:ext cx="788869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measures the “distance” between vectors</a:t>
                </a:r>
                <a:r>
                  <a:rPr kumimoji="0" lang="en-US" altLang="en-US" sz="2400" b="1"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and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133" name="Rectangle 132">
                <a:extLst>
                  <a:ext uri="{FF2B5EF4-FFF2-40B4-BE49-F238E27FC236}">
                    <a16:creationId xmlns:a16="http://schemas.microsoft.com/office/drawing/2014/main" id="{7F230D05-DD11-43EF-9BBA-2F2B41B858FD}"/>
                  </a:ext>
                </a:extLst>
              </p:cNvPr>
              <p:cNvSpPr>
                <a:spLocks noRot="1" noChangeAspect="1" noMove="1" noResize="1" noEditPoints="1" noAdjustHandles="1" noChangeArrowheads="1" noChangeShapeType="1" noTextEdit="1"/>
              </p:cNvSpPr>
              <p:nvPr/>
            </p:nvSpPr>
            <p:spPr>
              <a:xfrm>
                <a:off x="685800" y="2553934"/>
                <a:ext cx="7888698" cy="461665"/>
              </a:xfrm>
              <a:prstGeom prst="rect">
                <a:avLst/>
              </a:prstGeom>
              <a:blipFill>
                <a:blip r:embed="rId5"/>
                <a:stretch>
                  <a:fillRect t="-18421" r="-850" b="-28947"/>
                </a:stretch>
              </a:blipFill>
            </p:spPr>
            <p:txBody>
              <a:bodyPr/>
              <a:lstStyle/>
              <a:p>
                <a:r>
                  <a:rPr lang="en-US">
                    <a:noFill/>
                  </a:rPr>
                  <a:t> </a:t>
                </a:r>
              </a:p>
            </p:txBody>
          </p:sp>
        </mc:Fallback>
      </mc:AlternateContent>
      <p:grpSp>
        <p:nvGrpSpPr>
          <p:cNvPr id="4" name="Group 3">
            <a:extLst>
              <a:ext uri="{FF2B5EF4-FFF2-40B4-BE49-F238E27FC236}">
                <a16:creationId xmlns:a16="http://schemas.microsoft.com/office/drawing/2014/main" id="{D7DFC1BA-E283-4A25-94C8-C85C88BC4526}"/>
              </a:ext>
            </a:extLst>
          </p:cNvPr>
          <p:cNvGrpSpPr/>
          <p:nvPr/>
        </p:nvGrpSpPr>
        <p:grpSpPr>
          <a:xfrm>
            <a:off x="1854199" y="4894590"/>
            <a:ext cx="1879602" cy="1596924"/>
            <a:chOff x="1854199" y="4894590"/>
            <a:chExt cx="1879602" cy="1596924"/>
          </a:xfrm>
        </p:grpSpPr>
        <mc:AlternateContent xmlns:mc="http://schemas.openxmlformats.org/markup-compatibility/2006" xmlns:a14="http://schemas.microsoft.com/office/drawing/2010/main">
          <mc:Choice Requires="a14">
            <p:sp>
              <p:nvSpPr>
                <p:cNvPr id="134" name="Rectangle 56">
                  <a:extLst>
                    <a:ext uri="{FF2B5EF4-FFF2-40B4-BE49-F238E27FC236}">
                      <a16:creationId xmlns:a16="http://schemas.microsoft.com/office/drawing/2014/main" id="{08B67E80-3921-43CF-B08E-B92D6C8E92F8}"/>
                    </a:ext>
                  </a:extLst>
                </p:cNvPr>
                <p:cNvSpPr>
                  <a:spLocks noChangeArrowheads="1"/>
                </p:cNvSpPr>
                <p:nvPr/>
              </p:nvSpPr>
              <p:spPr bwMode="auto">
                <a:xfrm>
                  <a:off x="2728686" y="5968294"/>
                  <a:ext cx="950901"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l-GR"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800" b="1"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8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800" b="0" i="1" u="none" strike="noStrike" kern="1200" cap="none" spc="0" normalizeH="0" baseline="0" noProof="0" dirty="0">
                    <a:ln>
                      <a:noFill/>
                    </a:ln>
                    <a:solidFill>
                      <a:srgbClr val="FF9900"/>
                    </a:solidFill>
                    <a:effectLst/>
                    <a:uLnTx/>
                    <a:uFillTx/>
                    <a:latin typeface="Times New Roman" pitchFamily="18" charset="0"/>
                    <a:ea typeface="+mn-ea"/>
                    <a:cs typeface="Arial" charset="0"/>
                  </a:endParaRPr>
                </a:p>
              </p:txBody>
            </p:sp>
          </mc:Choice>
          <mc:Fallback xmlns="">
            <p:sp>
              <p:nvSpPr>
                <p:cNvPr id="134" name="Rectangle 56">
                  <a:extLst>
                    <a:ext uri="{FF2B5EF4-FFF2-40B4-BE49-F238E27FC236}">
                      <a16:creationId xmlns:a16="http://schemas.microsoft.com/office/drawing/2014/main" id="{08B67E80-3921-43CF-B08E-B92D6C8E92F8}"/>
                    </a:ext>
                  </a:extLst>
                </p:cNvPr>
                <p:cNvSpPr>
                  <a:spLocks noRot="1" noChangeAspect="1" noMove="1" noResize="1" noEditPoints="1" noAdjustHandles="1" noChangeArrowheads="1" noChangeShapeType="1" noTextEdit="1"/>
                </p:cNvSpPr>
                <p:nvPr/>
              </p:nvSpPr>
              <p:spPr bwMode="auto">
                <a:xfrm>
                  <a:off x="2728686" y="5968294"/>
                  <a:ext cx="950901" cy="523220"/>
                </a:xfrm>
                <a:prstGeom prst="rect">
                  <a:avLst/>
                </a:prstGeom>
                <a:blipFill>
                  <a:blip r:embed="rId6"/>
                  <a:stretch>
                    <a:fillRect l="-12821" t="-11628" r="-12179"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5" name="Rectangle 56">
                  <a:extLst>
                    <a:ext uri="{FF2B5EF4-FFF2-40B4-BE49-F238E27FC236}">
                      <a16:creationId xmlns:a16="http://schemas.microsoft.com/office/drawing/2014/main" id="{DFFDE189-0D22-4401-AE6D-AE8E75DA360D}"/>
                    </a:ext>
                  </a:extLst>
                </p:cNvPr>
                <p:cNvSpPr>
                  <a:spLocks noChangeArrowheads="1"/>
                </p:cNvSpPr>
                <p:nvPr/>
              </p:nvSpPr>
              <p:spPr bwMode="auto">
                <a:xfrm>
                  <a:off x="2073578" y="5277178"/>
                  <a:ext cx="513282" cy="523220"/>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800" b="1"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oMath>
                    </m:oMathPara>
                  </a14:m>
                  <a:endParaRPr kumimoji="0" lang="en-US" altLang="en-US" sz="2800" b="0" i="1" u="none" strike="noStrike" kern="1200" cap="none" spc="0" normalizeH="0" baseline="0" noProof="0" dirty="0">
                    <a:ln>
                      <a:noFill/>
                    </a:ln>
                    <a:solidFill>
                      <a:srgbClr val="FF9900"/>
                    </a:solidFill>
                    <a:effectLst/>
                    <a:uLnTx/>
                    <a:uFillTx/>
                    <a:latin typeface="Times New Roman" pitchFamily="18" charset="0"/>
                    <a:ea typeface="+mn-ea"/>
                    <a:cs typeface="Arial" charset="0"/>
                  </a:endParaRPr>
                </a:p>
              </p:txBody>
            </p:sp>
          </mc:Choice>
          <mc:Fallback xmlns="">
            <p:sp>
              <p:nvSpPr>
                <p:cNvPr id="135" name="Rectangle 56">
                  <a:extLst>
                    <a:ext uri="{FF2B5EF4-FFF2-40B4-BE49-F238E27FC236}">
                      <a16:creationId xmlns:a16="http://schemas.microsoft.com/office/drawing/2014/main" id="{DFFDE189-0D22-4401-AE6D-AE8E75DA360D}"/>
                    </a:ext>
                  </a:extLst>
                </p:cNvPr>
                <p:cNvSpPr>
                  <a:spLocks noRot="1" noChangeAspect="1" noMove="1" noResize="1" noEditPoints="1" noAdjustHandles="1" noChangeArrowheads="1" noChangeShapeType="1" noTextEdit="1"/>
                </p:cNvSpPr>
                <p:nvPr/>
              </p:nvSpPr>
              <p:spPr bwMode="auto">
                <a:xfrm>
                  <a:off x="2073578" y="5277178"/>
                  <a:ext cx="513282" cy="523220"/>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sp>
          <p:nvSpPr>
            <p:cNvPr id="136" name="Rectangle 56">
              <a:extLst>
                <a:ext uri="{FF2B5EF4-FFF2-40B4-BE49-F238E27FC236}">
                  <a16:creationId xmlns:a16="http://schemas.microsoft.com/office/drawing/2014/main" id="{A506EB99-9E3F-41FC-9D14-42CDFC3CE713}"/>
                </a:ext>
              </a:extLst>
            </p:cNvPr>
            <p:cNvSpPr>
              <a:spLocks noChangeArrowheads="1"/>
            </p:cNvSpPr>
            <p:nvPr/>
          </p:nvSpPr>
          <p:spPr bwMode="auto">
            <a:xfrm>
              <a:off x="2137856" y="5768370"/>
              <a:ext cx="36420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marL="742950" indent="-285750"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ɵ</a:t>
              </a:r>
            </a:p>
          </p:txBody>
        </p:sp>
        <p:sp>
          <p:nvSpPr>
            <p:cNvPr id="137" name="Line 63">
              <a:extLst>
                <a:ext uri="{FF2B5EF4-FFF2-40B4-BE49-F238E27FC236}">
                  <a16:creationId xmlns:a16="http://schemas.microsoft.com/office/drawing/2014/main" id="{76A703E7-BA18-40C3-A776-FC84C78C9935}"/>
                </a:ext>
              </a:extLst>
            </p:cNvPr>
            <p:cNvSpPr>
              <a:spLocks noChangeShapeType="1"/>
            </p:cNvSpPr>
            <p:nvPr/>
          </p:nvSpPr>
          <p:spPr bwMode="auto">
            <a:xfrm flipV="1">
              <a:off x="1878109" y="5656590"/>
              <a:ext cx="1855692" cy="755641"/>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8" name="Line 63">
              <a:extLst>
                <a:ext uri="{FF2B5EF4-FFF2-40B4-BE49-F238E27FC236}">
                  <a16:creationId xmlns:a16="http://schemas.microsoft.com/office/drawing/2014/main" id="{2ADA2DDF-A5AF-42F7-90EA-DCCAA9D2ACBF}"/>
                </a:ext>
              </a:extLst>
            </p:cNvPr>
            <p:cNvSpPr>
              <a:spLocks noChangeShapeType="1"/>
            </p:cNvSpPr>
            <p:nvPr/>
          </p:nvSpPr>
          <p:spPr bwMode="auto">
            <a:xfrm flipV="1">
              <a:off x="1854199" y="4894590"/>
              <a:ext cx="1155693" cy="1511300"/>
            </a:xfrm>
            <a:prstGeom prst="line">
              <a:avLst/>
            </a:prstGeom>
            <a:noFill/>
            <a:ln w="38100">
              <a:solidFill>
                <a:srgbClr val="CC99FF"/>
              </a:solidFill>
              <a:round/>
              <a:headEnd/>
              <a:tailEnd type="triangle" w="med" len="med"/>
            </a:ln>
            <a:extLst>
              <a:ext uri="{909E8E84-426E-40DD-AFC4-6F175D3DCCD1}">
                <a14:hiddenFill xmlns:a14="http://schemas.microsoft.com/office/drawing/2010/main">
                  <a:noFill/>
                </a14:hiddenFill>
              </a:ext>
            </a:extLst>
          </p:spPr>
          <p:txBody>
            <a:bodyPr wrap="square"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139" name="Text Box 215">
                <a:extLst>
                  <a:ext uri="{FF2B5EF4-FFF2-40B4-BE49-F238E27FC236}">
                    <a16:creationId xmlns:a16="http://schemas.microsoft.com/office/drawing/2014/main" id="{244A38BC-5CB6-4C64-BF94-1C4CBD639E62}"/>
                  </a:ext>
                </a:extLst>
              </p:cNvPr>
              <p:cNvSpPr txBox="1">
                <a:spLocks noChangeArrowheads="1"/>
              </p:cNvSpPr>
              <p:nvPr/>
            </p:nvSpPr>
            <p:spPr bwMode="auto">
              <a:xfrm>
                <a:off x="877567" y="3010560"/>
                <a:ext cx="4050148" cy="461986"/>
              </a:xfrm>
              <a:prstGeom prst="rect">
                <a:avLst/>
              </a:prstGeom>
              <a:noFill/>
              <a:ln>
                <a:noFill/>
              </a:ln>
              <a:extLst>
                <a:ext uri="{909E8E84-426E-40DD-AFC4-6F175D3DCCD1}">
                  <a14:hiddenFill>
                    <a:solidFill>
                      <a:srgbClr val="FFFFFF"/>
                    </a:solidFill>
                  </a14:hiddenFill>
                </a:ext>
                <a:ext uri="{91240B29-F687-4F45-9708-019B960494DF}">
                  <a14:hiddenLine w="25400" algn="ctr">
                    <a:solidFill>
                      <a:srgbClr val="000000"/>
                    </a:solidFill>
                    <a:miter lim="800000"/>
                    <a:headEnd/>
                    <a:tailEnd/>
                  </a14:hiddenLine>
                </a:ext>
              </a:extLst>
            </p:spPr>
            <p:txBody>
              <a:bodyPr wrap="none">
                <a:spAutoFit/>
              </a:bodyPr>
              <a:lstStyle>
                <a:lvl1pPr eaLnBrk="0" hangingPunct="0">
                  <a:defRPr sz="2800">
                    <a:solidFill>
                      <a:schemeClr val="tx1"/>
                    </a:solidFill>
                    <a:latin typeface="Times New Roman" pitchFamily="18" charset="0"/>
                    <a:cs typeface="Arial" charset="0"/>
                  </a:defRPr>
                </a:lvl1pPr>
                <a:lvl2pPr eaLnBrk="0" hangingPunct="0">
                  <a:defRPr sz="2800">
                    <a:solidFill>
                      <a:schemeClr val="tx1"/>
                    </a:solidFill>
                    <a:latin typeface="Times New Roman" pitchFamily="18" charset="0"/>
                    <a:cs typeface="Arial" charset="0"/>
                  </a:defRPr>
                </a:lvl2pPr>
                <a:lvl3pPr marL="1143000" indent="-228600" eaLnBrk="0" hangingPunct="0">
                  <a:defRPr sz="2800">
                    <a:solidFill>
                      <a:schemeClr val="tx1"/>
                    </a:solidFill>
                    <a:latin typeface="Times New Roman" pitchFamily="18" charset="0"/>
                    <a:cs typeface="Arial" charset="0"/>
                  </a:defRPr>
                </a:lvl3pPr>
                <a:lvl4pPr marL="1600200" indent="-228600" eaLnBrk="0" hangingPunct="0">
                  <a:defRPr sz="2800">
                    <a:solidFill>
                      <a:schemeClr val="tx1"/>
                    </a:solidFill>
                    <a:latin typeface="Times New Roman" pitchFamily="18" charset="0"/>
                    <a:cs typeface="Arial" charset="0"/>
                  </a:defRPr>
                </a:lvl4pPr>
                <a:lvl5pPr marL="2057400" indent="-228600" eaLnBrk="0" hangingPunct="0">
                  <a:defRPr sz="2800">
                    <a:solidFill>
                      <a:schemeClr val="tx1"/>
                    </a:solidFill>
                    <a:latin typeface="Times New Roman" pitchFamily="18" charset="0"/>
                    <a:cs typeface="Arial" charset="0"/>
                  </a:defRPr>
                </a:lvl5pPr>
                <a:lvl6pPr marL="2514600" indent="-228600" eaLnBrk="0" fontAlgn="base" hangingPunct="0">
                  <a:spcBef>
                    <a:spcPct val="0"/>
                  </a:spcBef>
                  <a:spcAft>
                    <a:spcPct val="0"/>
                  </a:spcAft>
                  <a:defRPr sz="2800">
                    <a:solidFill>
                      <a:schemeClr val="tx1"/>
                    </a:solidFill>
                    <a:latin typeface="Times New Roman" pitchFamily="18" charset="0"/>
                    <a:cs typeface="Arial" charset="0"/>
                  </a:defRPr>
                </a:lvl6pPr>
                <a:lvl7pPr marL="2971800" indent="-228600" eaLnBrk="0" fontAlgn="base" hangingPunct="0">
                  <a:spcBef>
                    <a:spcPct val="0"/>
                  </a:spcBef>
                  <a:spcAft>
                    <a:spcPct val="0"/>
                  </a:spcAft>
                  <a:defRPr sz="2800">
                    <a:solidFill>
                      <a:schemeClr val="tx1"/>
                    </a:solidFill>
                    <a:latin typeface="Times New Roman" pitchFamily="18" charset="0"/>
                    <a:cs typeface="Arial" charset="0"/>
                  </a:defRPr>
                </a:lvl7pPr>
                <a:lvl8pPr marL="3429000" indent="-228600" eaLnBrk="0" fontAlgn="base" hangingPunct="0">
                  <a:spcBef>
                    <a:spcPct val="0"/>
                  </a:spcBef>
                  <a:spcAft>
                    <a:spcPct val="0"/>
                  </a:spcAft>
                  <a:defRPr sz="2800">
                    <a:solidFill>
                      <a:schemeClr val="tx1"/>
                    </a:solidFill>
                    <a:latin typeface="Times New Roman" pitchFamily="18" charset="0"/>
                    <a:cs typeface="Arial" charset="0"/>
                  </a:defRPr>
                </a:lvl8pPr>
                <a:lvl9pPr marL="3886200" indent="-228600" eaLnBrk="0" fontAlgn="base" hangingPunct="0">
                  <a:spcBef>
                    <a:spcPct val="0"/>
                  </a:spcBef>
                  <a:spcAft>
                    <a:spcPct val="0"/>
                  </a:spcAft>
                  <a:defRPr sz="2800">
                    <a:solidFill>
                      <a:schemeClr val="tx1"/>
                    </a:solidFill>
                    <a:latin typeface="Times New Roman" pitchFamily="18"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9900"/>
                    </a:solidFill>
                    <a:effectLst/>
                    <a:uLnTx/>
                    <a:uFillTx/>
                    <a:latin typeface="Times New Roman" pitchFamily="18" charset="0"/>
                    <a:ea typeface="+mn-ea"/>
                    <a:cs typeface="Arial" charset="0"/>
                    <a:sym typeface="Symbol" pitchFamily="18" charset="2"/>
                  </a:rPr>
                  <a:t> </a:t>
                </a:r>
                <a14:m>
                  <m:oMath xmlns:m="http://schemas.openxmlformats.org/officeDocument/2006/math">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t>=</m:t>
                    </m:r>
                    <m:nary>
                      <m:naryPr>
                        <m:chr m:val="∑"/>
                        <m:sup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ctrlPr>
                      </m:naryPr>
                      <m:sub>
                        <m:r>
                          <m:rPr>
                            <m:brk m:alnAt="7"/>
                          </m:r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t>𝑖</m:t>
                        </m:r>
                      </m:sub>
                      <m:sup/>
                      <m:e>
                        <m:sSub>
                          <m:sSubPr>
                            <m:ctrlPr>
                              <a:rPr kumimoji="0" lang="en-US" altLang="en-US" sz="2400" b="0" i="1" u="none" strike="noStrike" kern="1200" cap="none" spc="0" normalizeH="0" baseline="0" noProof="0" smtClean="0">
                                <a:ln>
                                  <a:noFill/>
                                </a:ln>
                                <a:solidFill>
                                  <a:srgbClr val="66FF33"/>
                                </a:solidFill>
                                <a:effectLst/>
                                <a:uLnTx/>
                                <a:uFillTx/>
                                <a:latin typeface="Cambria Math" panose="02040503050406030204" pitchFamily="18" charset="0"/>
                                <a:ea typeface="+mn-ea"/>
                                <a:sym typeface="Symbol" pitchFamily="18" charset="2"/>
                              </a:rPr>
                            </m:ctrlPr>
                          </m:sSubPr>
                          <m:e>
                            <m:r>
                              <a:rPr kumimoji="0" lang="en-US" altLang="en-US" sz="2400" b="0" i="1" u="none" strike="noStrike" kern="1200" cap="none" spc="0" normalizeH="0" baseline="0" noProof="0" smtClean="0">
                                <a:ln>
                                  <a:noFill/>
                                </a:ln>
                                <a:solidFill>
                                  <a:srgbClr val="66FF33"/>
                                </a:solidFill>
                                <a:effectLst/>
                                <a:uLnTx/>
                                <a:uFillTx/>
                                <a:latin typeface="Cambria Math" panose="02040503050406030204" pitchFamily="18" charset="0"/>
                                <a:ea typeface="+mn-ea"/>
                                <a:sym typeface="Symbol" pitchFamily="18" charset="2"/>
                              </a:rPr>
                              <m:t>𝑤</m:t>
                            </m:r>
                          </m:e>
                          <m:sub>
                            <m:r>
                              <a:rPr kumimoji="0" lang="en-US" altLang="en-US" sz="2400" b="0" i="1" u="none" strike="noStrike" kern="1200" cap="none" spc="0" normalizeH="0" baseline="0" noProof="0">
                                <a:ln>
                                  <a:noFill/>
                                </a:ln>
                                <a:solidFill>
                                  <a:srgbClr val="66FF33"/>
                                </a:solidFill>
                                <a:effectLst/>
                                <a:uLnTx/>
                                <a:uFillTx/>
                                <a:latin typeface="Cambria Math" panose="02040503050406030204" pitchFamily="18" charset="0"/>
                                <a:ea typeface="+mn-ea"/>
                                <a:sym typeface="Symbol" pitchFamily="18" charset="2"/>
                              </a:rPr>
                              <m:t>𝑖</m:t>
                            </m:r>
                          </m:sub>
                        </m:sSub>
                        <m:sSub>
                          <m:sSubPr>
                            <m:ctrlPr>
                              <a:rPr kumimoji="0" lang="en-US" altLang="en-US" sz="2400" b="0" i="1" u="none" strike="noStrike" kern="1200" cap="none" spc="0" normalizeH="0" baseline="0" noProof="0" smtClean="0">
                                <a:ln>
                                  <a:noFill/>
                                </a:ln>
                                <a:solidFill>
                                  <a:srgbClr val="FF00FF"/>
                                </a:solidFill>
                                <a:effectLst/>
                                <a:uLnTx/>
                                <a:uFillTx/>
                                <a:latin typeface="Cambria Math" panose="02040503050406030204" pitchFamily="18" charset="0"/>
                                <a:ea typeface="+mn-ea"/>
                                <a:sym typeface="Symbol" pitchFamily="18" charset="2"/>
                              </a:rPr>
                            </m:ctrlPr>
                          </m:sSubPr>
                          <m:e>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e>
                          <m:sub>
                            <m:r>
                              <a:rPr kumimoji="0" lang="en-US" altLang="en-US" sz="2400" b="0" i="1" u="none" strike="noStrike" kern="1200" cap="none" spc="0" normalizeH="0" baseline="0" noProof="0">
                                <a:ln>
                                  <a:noFill/>
                                </a:ln>
                                <a:solidFill>
                                  <a:srgbClr val="FF00FF"/>
                                </a:solidFill>
                                <a:effectLst/>
                                <a:uLnTx/>
                                <a:uFillTx/>
                                <a:latin typeface="Cambria Math" panose="02040503050406030204" pitchFamily="18" charset="0"/>
                                <a:ea typeface="+mn-ea"/>
                                <a:sym typeface="Symbol" pitchFamily="18" charset="2"/>
                              </a:rPr>
                              <m:t>𝑖</m:t>
                            </m:r>
                          </m:sub>
                        </m:sSub>
                      </m:e>
                    </m:nary>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t>=</m:t>
                    </m:r>
                    <m:d>
                      <m:dPr>
                        <m:begChr m:val="|"/>
                        <m:endChr m:val="|"/>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itchFamily="18" charset="2"/>
                          </a:rPr>
                        </m:ctrlPr>
                      </m:dPr>
                      <m:e>
                        <m:acc>
                          <m:accPr>
                            <m:chr m:val="⃗"/>
                            <m:ctrlPr>
                              <a:rPr kumimoji="0" lang="en-US" altLang="en-US" sz="2400" b="1"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smtClean="0">
                                <a:ln>
                                  <a:noFill/>
                                </a:ln>
                                <a:solidFill>
                                  <a:srgbClr val="66FF33"/>
                                </a:solidFill>
                                <a:effectLst/>
                                <a:uLnTx/>
                                <a:uFillTx/>
                                <a:latin typeface="Times New Roman" pitchFamily="18" charset="0"/>
                                <a:ea typeface="+mn-ea"/>
                                <a:cs typeface="Arial" charset="0"/>
                              </a:rPr>
                              <m:t>w</m:t>
                            </m:r>
                          </m:e>
                        </m:acc>
                      </m:e>
                    </m:d>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t>|</m:t>
                    </m:r>
                    <m:r>
                      <m:rPr>
                        <m:nor/>
                      </m:rPr>
                      <a:rPr kumimoji="0" lang="el-GR" altLang="en-US" sz="2400" b="0" i="0" u="none" strike="noStrike" kern="1200" cap="none" spc="0" normalizeH="0" baseline="0" noProof="0" dirty="0" smtClean="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m:t></m:t>
                    </m:r>
                    <m:r>
                      <m:rPr>
                        <m:nor/>
                      </m:rPr>
                      <a:rPr kumimoji="0" lang="en-US" altLang="en-US" sz="2400" b="0" i="0" u="none" strike="noStrike" kern="1200" cap="none" spc="0" normalizeH="0" baseline="0" noProof="0" dirty="0" smtClean="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m:t>(</m:t>
                    </m:r>
                    <m:r>
                      <m:rPr>
                        <m:nor/>
                      </m:rPr>
                      <a:rPr kumimoji="0" lang="en-US" altLang="en-US" sz="2400" b="0" i="0" u="none" strike="noStrike" kern="1200" cap="none" spc="0" normalizeH="0" baseline="0" noProof="0" dirty="0" smtClean="0">
                        <a:ln>
                          <a:noFill/>
                        </a:ln>
                        <a:solidFill>
                          <a:srgbClr val="FFC000"/>
                        </a:solidFill>
                        <a:effectLst/>
                        <a:uLnTx/>
                        <a:uFillTx/>
                        <a:latin typeface="Times New Roman" pitchFamily="18" charset="0"/>
                        <a:ea typeface="+mn-ea"/>
                        <a:cs typeface="Arial" charset="0"/>
                      </a:rPr>
                      <m:t> </m:t>
                    </m:r>
                    <m:acc>
                      <m:accPr>
                        <m:chr m:val="⃗"/>
                        <m:ctrlPr>
                          <a:rPr kumimoji="0" lang="en-US" altLang="en-US" sz="2400" b="1"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 </m:t>
                    </m:r>
                    <m:r>
                      <m:rPr>
                        <m:nor/>
                      </m:rP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m:t>)</m:t>
                    </m:r>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sym typeface="Symbol" pitchFamily="18" charset="2"/>
                      </a:rPr>
                      <m:t>|</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t>𝑐𝑜𝑠</m:t>
                    </m:r>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itchFamily="18" charset="2"/>
                          </a:rPr>
                        </m:ctrlPr>
                      </m:dPr>
                      <m:e>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sym typeface="Symbol" pitchFamily="18" charset="2"/>
                          </a:rPr>
                          <m:t>θ</m:t>
                        </m:r>
                      </m:e>
                    </m:d>
                  </m:oMath>
                </a14:m>
                <a:endParaRPr kumimoji="0" lang="en-US" altLang="en-US" sz="2400" b="0" i="0" u="none" strike="noStrike" kern="1200" cap="none" spc="0" normalizeH="0" baseline="0" noProof="0" dirty="0">
                  <a:ln>
                    <a:noFill/>
                  </a:ln>
                  <a:solidFill>
                    <a:srgbClr val="FF9900"/>
                  </a:solidFill>
                  <a:effectLst/>
                  <a:uLnTx/>
                  <a:uFillTx/>
                  <a:latin typeface="Times New Roman" pitchFamily="18" charset="0"/>
                  <a:ea typeface="+mn-ea"/>
                  <a:cs typeface="Arial" charset="0"/>
                  <a:sym typeface="Symbol" pitchFamily="18" charset="2"/>
                </a:endParaRPr>
              </a:p>
            </p:txBody>
          </p:sp>
        </mc:Choice>
        <mc:Fallback xmlns="">
          <p:sp>
            <p:nvSpPr>
              <p:cNvPr id="139" name="Text Box 215">
                <a:extLst>
                  <a:ext uri="{FF2B5EF4-FFF2-40B4-BE49-F238E27FC236}">
                    <a16:creationId xmlns:a16="http://schemas.microsoft.com/office/drawing/2014/main" id="{244A38BC-5CB6-4C64-BF94-1C4CBD639E62}"/>
                  </a:ext>
                </a:extLst>
              </p:cNvPr>
              <p:cNvSpPr txBox="1">
                <a:spLocks noRot="1" noChangeAspect="1" noMove="1" noResize="1" noEditPoints="1" noAdjustHandles="1" noChangeArrowheads="1" noChangeShapeType="1" noTextEdit="1"/>
              </p:cNvSpPr>
              <p:nvPr/>
            </p:nvSpPr>
            <p:spPr bwMode="auto">
              <a:xfrm>
                <a:off x="877567" y="3010560"/>
                <a:ext cx="4050148" cy="461986"/>
              </a:xfrm>
              <a:prstGeom prst="rect">
                <a:avLst/>
              </a:prstGeom>
              <a:blipFill>
                <a:blip r:embed="rId8"/>
                <a:stretch>
                  <a:fillRect l="-2259" t="-128947" b="-19605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algn="ctr">
                    <a:solidFill>
                      <a:srgbClr val="000000"/>
                    </a:solidFill>
                    <a:miter lim="800000"/>
                    <a:headEnd/>
                    <a:tailEnd/>
                  </a14:hiddenLine>
                </a:ext>
              </a:extLst>
            </p:spPr>
            <p:txBody>
              <a:bodyPr/>
              <a:lstStyle/>
              <a:p>
                <a:r>
                  <a:rPr lang="en-US">
                    <a:noFill/>
                  </a:rPr>
                  <a:t> </a:t>
                </a:r>
              </a:p>
            </p:txBody>
          </p:sp>
        </mc:Fallback>
      </mc:AlternateContent>
      <p:grpSp>
        <p:nvGrpSpPr>
          <p:cNvPr id="3" name="Group 2">
            <a:extLst>
              <a:ext uri="{FF2B5EF4-FFF2-40B4-BE49-F238E27FC236}">
                <a16:creationId xmlns:a16="http://schemas.microsoft.com/office/drawing/2014/main" id="{8BE01BA8-4381-4FB1-A8EB-FD84CC8FEB9A}"/>
              </a:ext>
            </a:extLst>
          </p:cNvPr>
          <p:cNvGrpSpPr/>
          <p:nvPr/>
        </p:nvGrpSpPr>
        <p:grpSpPr>
          <a:xfrm>
            <a:off x="2293772" y="3961588"/>
            <a:ext cx="1225942" cy="1844126"/>
            <a:chOff x="2293772" y="3961588"/>
            <a:chExt cx="1225942" cy="1844126"/>
          </a:xfrm>
        </p:grpSpPr>
        <p:pic>
          <p:nvPicPr>
            <p:cNvPr id="141" name="Picture 140" descr="Image result for lamp">
              <a:extLst>
                <a:ext uri="{FF2B5EF4-FFF2-40B4-BE49-F238E27FC236}">
                  <a16:creationId xmlns:a16="http://schemas.microsoft.com/office/drawing/2014/main" id="{EE46FDC1-206B-4854-A601-C39A0AC8B02B}"/>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23219" t="3006" r="30247" b="49856"/>
            <a:stretch/>
          </p:blipFill>
          <p:spPr bwMode="auto">
            <a:xfrm rot="2100489" flipH="1">
              <a:off x="2293772" y="3961588"/>
              <a:ext cx="867003" cy="715277"/>
            </a:xfrm>
            <a:prstGeom prst="rect">
              <a:avLst/>
            </a:prstGeom>
            <a:noFill/>
            <a:extLst>
              <a:ext uri="{909E8E84-426E-40DD-AFC4-6F175D3DCCD1}">
                <a14:hiddenFill xmlns:a14="http://schemas.microsoft.com/office/drawing/2010/main">
                  <a:solidFill>
                    <a:srgbClr val="FFFFFF"/>
                  </a:solidFill>
                </a14:hiddenFill>
              </a:ext>
            </a:extLst>
          </p:spPr>
        </p:pic>
        <p:grpSp>
          <p:nvGrpSpPr>
            <p:cNvPr id="142" name="Group 141">
              <a:extLst>
                <a:ext uri="{FF2B5EF4-FFF2-40B4-BE49-F238E27FC236}">
                  <a16:creationId xmlns:a16="http://schemas.microsoft.com/office/drawing/2014/main" id="{2E7E3B90-5933-4F27-A446-CE17192EB6E0}"/>
                </a:ext>
              </a:extLst>
            </p:cNvPr>
            <p:cNvGrpSpPr/>
            <p:nvPr/>
          </p:nvGrpSpPr>
          <p:grpSpPr>
            <a:xfrm>
              <a:off x="2837546" y="4546888"/>
              <a:ext cx="682168" cy="1258826"/>
              <a:chOff x="2707764" y="3529159"/>
              <a:chExt cx="817206" cy="1665517"/>
            </a:xfrm>
          </p:grpSpPr>
          <p:sp>
            <p:nvSpPr>
              <p:cNvPr id="146" name="Rectangle 145">
                <a:extLst>
                  <a:ext uri="{FF2B5EF4-FFF2-40B4-BE49-F238E27FC236}">
                    <a16:creationId xmlns:a16="http://schemas.microsoft.com/office/drawing/2014/main" id="{7D33A384-FF4E-4A82-9E8F-E2EA2C893226}"/>
                  </a:ext>
                </a:extLst>
              </p:cNvPr>
              <p:cNvSpPr/>
              <p:nvPr/>
            </p:nvSpPr>
            <p:spPr bwMode="auto">
              <a:xfrm rot="20279470">
                <a:off x="3343875" y="4951968"/>
                <a:ext cx="181095" cy="182880"/>
              </a:xfrm>
              <a:prstGeom prst="rect">
                <a:avLst/>
              </a:prstGeom>
              <a:noFill/>
              <a:ln w="15875" cap="sq">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defPPr>
                  <a:defRPr lang="en-US"/>
                </a:defPPr>
                <a:lvl1pPr algn="l" rtl="0" fontAlgn="base">
                  <a:spcBef>
                    <a:spcPct val="0"/>
                  </a:spcBef>
                  <a:spcAft>
                    <a:spcPct val="0"/>
                  </a:spcAft>
                  <a:defRPr sz="2800" kern="1200">
                    <a:solidFill>
                      <a:schemeClr val="tx1"/>
                    </a:solidFill>
                    <a:latin typeface="Times New Roman" pitchFamily="18" charset="0"/>
                    <a:ea typeface="+mn-ea"/>
                    <a:cs typeface="Arial" charset="0"/>
                  </a:defRPr>
                </a:lvl1pPr>
                <a:lvl2pPr marL="457200" algn="l" rtl="0" fontAlgn="base">
                  <a:spcBef>
                    <a:spcPct val="0"/>
                  </a:spcBef>
                  <a:spcAft>
                    <a:spcPct val="0"/>
                  </a:spcAft>
                  <a:defRPr sz="2800" kern="1200">
                    <a:solidFill>
                      <a:schemeClr val="tx1"/>
                    </a:solidFill>
                    <a:latin typeface="Times New Roman" pitchFamily="18" charset="0"/>
                    <a:ea typeface="+mn-ea"/>
                    <a:cs typeface="Arial" charset="0"/>
                  </a:defRPr>
                </a:lvl2pPr>
                <a:lvl3pPr marL="914400" algn="l" rtl="0" fontAlgn="base">
                  <a:spcBef>
                    <a:spcPct val="0"/>
                  </a:spcBef>
                  <a:spcAft>
                    <a:spcPct val="0"/>
                  </a:spcAft>
                  <a:defRPr sz="2800" kern="1200">
                    <a:solidFill>
                      <a:schemeClr val="tx1"/>
                    </a:solidFill>
                    <a:latin typeface="Times New Roman" pitchFamily="18" charset="0"/>
                    <a:ea typeface="+mn-ea"/>
                    <a:cs typeface="Arial" charset="0"/>
                  </a:defRPr>
                </a:lvl3pPr>
                <a:lvl4pPr marL="1371600" algn="l" rtl="0" fontAlgn="base">
                  <a:spcBef>
                    <a:spcPct val="0"/>
                  </a:spcBef>
                  <a:spcAft>
                    <a:spcPct val="0"/>
                  </a:spcAft>
                  <a:defRPr sz="2800" kern="1200">
                    <a:solidFill>
                      <a:schemeClr val="tx1"/>
                    </a:solidFill>
                    <a:latin typeface="Times New Roman" pitchFamily="18" charset="0"/>
                    <a:ea typeface="+mn-ea"/>
                    <a:cs typeface="Arial" charset="0"/>
                  </a:defRPr>
                </a:lvl4pPr>
                <a:lvl5pPr marL="1828800" algn="l" rtl="0" fontAlgn="base">
                  <a:spcBef>
                    <a:spcPct val="0"/>
                  </a:spcBef>
                  <a:spcAft>
                    <a:spcPct val="0"/>
                  </a:spcAft>
                  <a:defRPr sz="2800" kern="1200">
                    <a:solidFill>
                      <a:schemeClr val="tx1"/>
                    </a:solidFill>
                    <a:latin typeface="Times New Roman" pitchFamily="18" charset="0"/>
                    <a:ea typeface="+mn-ea"/>
                    <a:cs typeface="Arial" charset="0"/>
                  </a:defRPr>
                </a:lvl5pPr>
                <a:lvl6pPr marL="2286000" algn="l" defTabSz="914400" rtl="0" eaLnBrk="1" latinLnBrk="0" hangingPunct="1">
                  <a:defRPr sz="2800" kern="1200">
                    <a:solidFill>
                      <a:schemeClr val="tx1"/>
                    </a:solidFill>
                    <a:latin typeface="Times New Roman" pitchFamily="18" charset="0"/>
                    <a:ea typeface="+mn-ea"/>
                    <a:cs typeface="Arial" charset="0"/>
                  </a:defRPr>
                </a:lvl6pPr>
                <a:lvl7pPr marL="2743200" algn="l" defTabSz="914400" rtl="0" eaLnBrk="1" latinLnBrk="0" hangingPunct="1">
                  <a:defRPr sz="2800" kern="1200">
                    <a:solidFill>
                      <a:schemeClr val="tx1"/>
                    </a:solidFill>
                    <a:latin typeface="Times New Roman" pitchFamily="18" charset="0"/>
                    <a:ea typeface="+mn-ea"/>
                    <a:cs typeface="Arial" charset="0"/>
                  </a:defRPr>
                </a:lvl7pPr>
                <a:lvl8pPr marL="3200400" algn="l" defTabSz="914400" rtl="0" eaLnBrk="1" latinLnBrk="0" hangingPunct="1">
                  <a:defRPr sz="2800" kern="1200">
                    <a:solidFill>
                      <a:schemeClr val="tx1"/>
                    </a:solidFill>
                    <a:latin typeface="Times New Roman" pitchFamily="18" charset="0"/>
                    <a:ea typeface="+mn-ea"/>
                    <a:cs typeface="Arial" charset="0"/>
                  </a:defRPr>
                </a:lvl8pPr>
                <a:lvl9pPr marL="3657600" algn="l" defTabSz="914400" rtl="0" eaLnBrk="1" latinLnBrk="0" hangingPunct="1">
                  <a:defRPr sz="2800" kern="1200">
                    <a:solidFill>
                      <a:schemeClr val="tx1"/>
                    </a:solidFill>
                    <a:latin typeface="Times New Roman" pitchFamily="18" charset="0"/>
                    <a:ea typeface="+mn-ea"/>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147" name="Straight Connector 146">
                <a:extLst>
                  <a:ext uri="{FF2B5EF4-FFF2-40B4-BE49-F238E27FC236}">
                    <a16:creationId xmlns:a16="http://schemas.microsoft.com/office/drawing/2014/main" id="{264E42C1-6C67-473B-AF9F-D1B01F0F035B}"/>
                  </a:ext>
                </a:extLst>
              </p:cNvPr>
              <p:cNvCxnSpPr>
                <a:cxnSpLocks/>
              </p:cNvCxnSpPr>
              <p:nvPr/>
            </p:nvCxnSpPr>
            <p:spPr bwMode="auto">
              <a:xfrm>
                <a:off x="2707764" y="3529159"/>
                <a:ext cx="661746" cy="1665517"/>
              </a:xfrm>
              <a:prstGeom prst="line">
                <a:avLst/>
              </a:prstGeom>
              <a:noFill/>
              <a:ln w="15875" cap="flat" cmpd="sng" algn="ctr">
                <a:solidFill>
                  <a:schemeClr val="tx2"/>
                </a:solidFill>
                <a:prstDash val="solid"/>
                <a:round/>
                <a:headEnd type="none" w="med" len="med"/>
                <a:tailEnd type="none" w="med" len="med"/>
              </a:ln>
              <a:effectLst/>
            </p:spPr>
          </p:cxnSp>
        </p:grpSp>
      </p:grpSp>
    </p:spTree>
    <p:extLst>
      <p:ext uri="{BB962C8B-B14F-4D97-AF65-F5344CB8AC3E}">
        <p14:creationId xmlns:p14="http://schemas.microsoft.com/office/powerpoint/2010/main" val="3170346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0" end="0"/>
                                            </p:txEl>
                                          </p:spTgt>
                                        </p:tgtEl>
                                        <p:attrNameLst>
                                          <p:attrName>style.visibility</p:attrName>
                                        </p:attrNameLst>
                                      </p:cBhvr>
                                      <p:to>
                                        <p:strVal val="visible"/>
                                      </p:to>
                                    </p:set>
                                    <p:anim calcmode="lin" valueType="num">
                                      <p:cBhvr additive="base">
                                        <p:cTn id="7" dur="500" fill="hold"/>
                                        <p:tgtEl>
                                          <p:spTgt spid="10496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49633">
                                            <p:txEl>
                                              <p:pRg st="1" end="1"/>
                                            </p:txEl>
                                          </p:spTgt>
                                        </p:tgtEl>
                                        <p:attrNameLst>
                                          <p:attrName>style.visibility</p:attrName>
                                        </p:attrNameLst>
                                      </p:cBhvr>
                                      <p:to>
                                        <p:strVal val="visible"/>
                                      </p:to>
                                    </p:set>
                                    <p:anim calcmode="lin" valueType="num">
                                      <p:cBhvr additive="base">
                                        <p:cTn id="11"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4963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9633">
                                            <p:txEl>
                                              <p:pRg st="2" end="2"/>
                                            </p:txEl>
                                          </p:spTgt>
                                        </p:tgtEl>
                                        <p:attrNameLst>
                                          <p:attrName>style.visibility</p:attrName>
                                        </p:attrNameLst>
                                      </p:cBhvr>
                                      <p:to>
                                        <p:strVal val="visible"/>
                                      </p:to>
                                    </p:set>
                                    <p:anim calcmode="lin" valueType="num">
                                      <p:cBhvr additive="base">
                                        <p:cTn id="21"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96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49633">
                                            <p:txEl>
                                              <p:pRg st="3" end="3"/>
                                            </p:txEl>
                                          </p:spTgt>
                                        </p:tgtEl>
                                        <p:attrNameLst>
                                          <p:attrName>style.visibility</p:attrName>
                                        </p:attrNameLst>
                                      </p:cBhvr>
                                      <p:to>
                                        <p:strVal val="visible"/>
                                      </p:to>
                                    </p:set>
                                    <p:anim calcmode="lin" valueType="num">
                                      <p:cBhvr additive="base">
                                        <p:cTn id="27"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496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grpId="0" nodeType="clickEffect">
                                  <p:stCondLst>
                                    <p:cond delay="0"/>
                                  </p:stCondLst>
                                  <p:childTnLst>
                                    <p:set>
                                      <p:cBhvr>
                                        <p:cTn id="32" dur="1" fill="hold">
                                          <p:stCondLst>
                                            <p:cond delay="0"/>
                                          </p:stCondLst>
                                        </p:cTn>
                                        <p:tgtEl>
                                          <p:spTgt spid="133"/>
                                        </p:tgtEl>
                                        <p:attrNameLst>
                                          <p:attrName>style.visibility</p:attrName>
                                        </p:attrNameLst>
                                      </p:cBhvr>
                                      <p:to>
                                        <p:strVal val="visible"/>
                                      </p:to>
                                    </p:set>
                                    <p:anim calcmode="lin" valueType="num">
                                      <p:cBhvr additive="base">
                                        <p:cTn id="33" dur="500" fill="hold"/>
                                        <p:tgtEl>
                                          <p:spTgt spid="133"/>
                                        </p:tgtEl>
                                        <p:attrNameLst>
                                          <p:attrName>ppt_x</p:attrName>
                                        </p:attrNameLst>
                                      </p:cBhvr>
                                      <p:tavLst>
                                        <p:tav tm="0">
                                          <p:val>
                                            <p:strVal val="0-#ppt_w/2"/>
                                          </p:val>
                                        </p:tav>
                                        <p:tav tm="100000">
                                          <p:val>
                                            <p:strVal val="#ppt_x"/>
                                          </p:val>
                                        </p:tav>
                                      </p:tavLst>
                                    </p:anim>
                                    <p:anim calcmode="lin" valueType="num">
                                      <p:cBhvr additive="base">
                                        <p:cTn id="34" dur="500" fill="hold"/>
                                        <p:tgtEl>
                                          <p:spTgt spid="133"/>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0-#ppt_w/2"/>
                                          </p:val>
                                        </p:tav>
                                        <p:tav tm="100000">
                                          <p:val>
                                            <p:strVal val="#ppt_x"/>
                                          </p:val>
                                        </p:tav>
                                      </p:tavLst>
                                    </p:anim>
                                    <p:anim calcmode="lin" valueType="num">
                                      <p:cBhvr additive="base">
                                        <p:cTn id="3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39"/>
                                        </p:tgtEl>
                                        <p:attrNameLst>
                                          <p:attrName>style.visibility</p:attrName>
                                        </p:attrNameLst>
                                      </p:cBhvr>
                                      <p:to>
                                        <p:strVal val="visible"/>
                                      </p:to>
                                    </p:set>
                                    <p:anim calcmode="lin" valueType="num">
                                      <p:cBhvr additive="base">
                                        <p:cTn id="43" dur="500" fill="hold"/>
                                        <p:tgtEl>
                                          <p:spTgt spid="139"/>
                                        </p:tgtEl>
                                        <p:attrNameLst>
                                          <p:attrName>ppt_x</p:attrName>
                                        </p:attrNameLst>
                                      </p:cBhvr>
                                      <p:tavLst>
                                        <p:tav tm="0">
                                          <p:val>
                                            <p:strVal val="0-#ppt_w/2"/>
                                          </p:val>
                                        </p:tav>
                                        <p:tav tm="100000">
                                          <p:val>
                                            <p:strVal val="#ppt_x"/>
                                          </p:val>
                                        </p:tav>
                                      </p:tavLst>
                                    </p:anim>
                                    <p:anim calcmode="lin" valueType="num">
                                      <p:cBhvr additive="base">
                                        <p:cTn id="44" dur="500" fill="hold"/>
                                        <p:tgtEl>
                                          <p:spTgt spid="139"/>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0-#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33" grpId="0"/>
      <p:bldP spid="139"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457200"/>
                <a:ext cx="9338913" cy="159819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 learning with a supervisor to help.</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Machine</a:t>
                </a:r>
                <a:r>
                  <a:rPr kumimoji="0" lang="en-US" altLang="en-US" sz="2400" b="0" i="0" u="none" strike="noStrike" kern="1200" cap="none" spc="0" normalizeH="0" baseline="0" noProof="0" dirty="0">
                    <a:ln>
                      <a:noFill/>
                    </a:ln>
                    <a:solidFill>
                      <a:srgbClr val="CC9900"/>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sign( </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altLang="en-US" sz="2400" b="0" i="0" u="none" strike="noStrike" kern="1200" cap="none" spc="0" normalizeH="0" baseline="0" noProof="0" dirty="0">
                  <a:ln>
                    <a:noFill/>
                  </a:ln>
                  <a:solidFill>
                    <a:srgbClr val="CC99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Machine learning: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𝑜𝑝𝑡</m:t>
                        </m:r>
                      </m:sub>
                    </m:sSub>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t>= </m:t>
                    </m:r>
                    <m:sSub>
                      <m:sSubPr>
                        <m:ctrlP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ctrlPr>
                      </m:sSubPr>
                      <m:e>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rPr>
                          <m:t>𝐴𝑟𝑔𝑀𝑖𝑛</m:t>
                        </m:r>
                      </m:e>
                      <m:sub>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sub>
                    </m:s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r>
                      <a:rPr kumimoji="0" lang="en-CA" altLang="en-US" sz="2400" b="0" i="1" u="none" strike="noStrike" kern="1200" cap="none" spc="0" normalizeH="0" baseline="0" noProof="0" dirty="0">
                        <a:ln>
                          <a:noFill/>
                        </a:ln>
                        <a:solidFill>
                          <a:srgbClr val="CC9900"/>
                        </a:solidFill>
                        <a:effectLst/>
                        <a:uLnTx/>
                        <a:uFillTx/>
                        <a:latin typeface="Cambria Math" panose="02040503050406030204" pitchFamily="18" charset="0"/>
                        <a:ea typeface="+mn-ea"/>
                        <a:cs typeface="+mn-cs"/>
                      </a:rPr>
                      <m:t>𝐸</m:t>
                    </m:r>
                    <m:d>
                      <m:dPr>
                        <m:ctrlPr>
                          <a:rPr kumimoji="0" lang="en-CA" altLang="en-US" sz="2400" b="0" i="1" u="none" strike="noStrike" kern="1200" cap="none" spc="0" normalizeH="0" baseline="0" noProof="0" dirty="0">
                            <a:ln>
                              <a:noFill/>
                            </a:ln>
                            <a:solidFill>
                              <a:srgbClr val="CC9900"/>
                            </a:solidFill>
                            <a:effectLst/>
                            <a:uLnTx/>
                            <a:uFillTx/>
                            <a:latin typeface="Cambria Math" panose="02040503050406030204" pitchFamily="18" charset="0"/>
                            <a:ea typeface="+mn-ea"/>
                            <a:cs typeface="+mn-cs"/>
                          </a:rPr>
                        </m:ctrlPr>
                      </m:dPr>
                      <m:e>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e>
                    </m:d>
                  </m:oMath>
                </a14:m>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457200"/>
                <a:ext cx="9338913" cy="1598194"/>
              </a:xfrm>
              <a:prstGeom prst="rect">
                <a:avLst/>
              </a:prstGeom>
              <a:blipFill>
                <a:blip r:embed="rId3"/>
                <a:stretch>
                  <a:fillRect t="-3053" b="-610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3" name="Rectangle 12"/>
              <p:cNvSpPr/>
              <p:nvPr/>
            </p:nvSpPr>
            <p:spPr>
              <a:xfrm>
                <a:off x="2362200" y="816121"/>
                <a:ext cx="491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13" name="Rectangle 12"/>
              <p:cNvSpPr>
                <a:spLocks noRot="1" noChangeAspect="1" noMove="1" noResize="1" noEditPoints="1" noAdjustHandles="1" noChangeArrowheads="1" noChangeShapeType="1" noTextEdit="1"/>
              </p:cNvSpPr>
              <p:nvPr/>
            </p:nvSpPr>
            <p:spPr>
              <a:xfrm>
                <a:off x="2362200" y="816121"/>
                <a:ext cx="4918799" cy="461665"/>
              </a:xfrm>
              <a:prstGeom prst="rect">
                <a:avLst/>
              </a:prstGeom>
              <a:blipFill>
                <a:blip r:embed="rId4"/>
                <a:stretch>
                  <a:fillRect l="-1985" t="-18421" b="-28947"/>
                </a:stretch>
              </a:blipFill>
            </p:spPr>
            <p:txBody>
              <a:bodyPr/>
              <a:lstStyle/>
              <a:p>
                <a:r>
                  <a:rPr lang="en-US">
                    <a:noFill/>
                  </a:rPr>
                  <a:t> </a:t>
                </a:r>
              </a:p>
            </p:txBody>
          </p:sp>
        </mc:Fallback>
      </mc:AlternateContent>
      <p:sp>
        <p:nvSpPr>
          <p:cNvPr id="67" name="Rectangle 63">
            <a:extLst>
              <a:ext uri="{FF2B5EF4-FFF2-40B4-BE49-F238E27FC236}">
                <a16:creationId xmlns:a16="http://schemas.microsoft.com/office/drawing/2014/main" id="{7B0CFD87-1B98-4FF4-A125-5415B2CAF5A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mc:AlternateContent xmlns:mc="http://schemas.openxmlformats.org/markup-compatibility/2006">
        <mc:Choice xmlns:a14="http://schemas.microsoft.com/office/drawing/2010/main" Requires="a14">
          <p:sp>
            <p:nvSpPr>
              <p:cNvPr id="133" name="Rectangle 132">
                <a:extLst>
                  <a:ext uri="{FF2B5EF4-FFF2-40B4-BE49-F238E27FC236}">
                    <a16:creationId xmlns:a16="http://schemas.microsoft.com/office/drawing/2014/main" id="{7F230D05-DD11-43EF-9BBA-2F2B41B858FD}"/>
                  </a:ext>
                </a:extLst>
              </p:cNvPr>
              <p:cNvSpPr/>
              <p:nvPr/>
            </p:nvSpPr>
            <p:spPr>
              <a:xfrm>
                <a:off x="562428" y="2038350"/>
                <a:ext cx="8592417" cy="5282793"/>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Feature vectors</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can live in a much higher dimension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and be too complex to handle.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To find</a:t>
                </a:r>
                <a:r>
                  <a:rPr kumimoji="0" lang="en-US" altLang="en-US" sz="2400" b="1"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m:t>w</m:t>
                        </m:r>
                      </m:e>
                    </m:acc>
                    <m:r>
                      <a:rPr kumimoji="0" lang="en-US" altLang="en-US" sz="2400" b="1"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the only thing the algorithm uses about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b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are these “distances” between the features of the training vectors.</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ie the matrix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sSub>
                      <m:sSubPr>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For a new input </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z</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can be expressed as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z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2500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25000" noProof="0" dirty="0" err="1">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25000" noProof="0" dirty="0" err="1">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i</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25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Hence, if one has an easier way to compute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one never needs to actually handle the feature vector</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1"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x</m:t>
                        </m:r>
                      </m:e>
                    </m:acc>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b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or do the dot product.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 problem is Time = O(# training data)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Often the function only depends on a few </a:t>
                </a:r>
                <a:r>
                  <a:rPr kumimoji="0" lang="en-US" altLang="en-US" sz="2400" b="0" i="0" u="none" strike="noStrike" kern="1200" cap="none" spc="0" normalizeH="0" baseline="0" noProof="0" dirty="0">
                    <a:ln>
                      <a:noFill/>
                    </a:ln>
                    <a:solidFill>
                      <a:srgbClr val="FFFF00"/>
                    </a:solidFill>
                    <a:effectLst/>
                    <a:uLnTx/>
                    <a:uFillTx/>
                    <a:latin typeface="Times New Roman"/>
                    <a:ea typeface="+mn-ea"/>
                    <a:cs typeface="Times New Roman" panose="02020603050405020304" pitchFamily="18" charset="0"/>
                    <a:sym typeface="Symbol" panose="05050102010706020507" pitchFamily="18" charset="2"/>
                  </a:rPr>
                  <a:t>support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vectors</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𝑖</m:t>
                        </m:r>
                      </m:sub>
                    </m:sSub>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b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the time is less.</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p:sp>
            <p:nvSpPr>
              <p:cNvPr id="133" name="Rectangle 132">
                <a:extLst>
                  <a:ext uri="{FF2B5EF4-FFF2-40B4-BE49-F238E27FC236}">
                    <a16:creationId xmlns:a16="http://schemas.microsoft.com/office/drawing/2014/main" id="{7F230D05-DD11-43EF-9BBA-2F2B41B858FD}"/>
                  </a:ext>
                </a:extLst>
              </p:cNvPr>
              <p:cNvSpPr>
                <a:spLocks noRot="1" noChangeAspect="1" noMove="1" noResize="1" noEditPoints="1" noAdjustHandles="1" noChangeArrowheads="1" noChangeShapeType="1" noTextEdit="1"/>
              </p:cNvSpPr>
              <p:nvPr/>
            </p:nvSpPr>
            <p:spPr>
              <a:xfrm>
                <a:off x="562428" y="2038350"/>
                <a:ext cx="8592417" cy="5282793"/>
              </a:xfrm>
              <a:prstGeom prst="rect">
                <a:avLst/>
              </a:prstGeom>
              <a:blipFill>
                <a:blip r:embed="rId5"/>
                <a:stretch>
                  <a:fillRect l="-1064" t="-1615" r="-213"/>
                </a:stretch>
              </a:blipFill>
            </p:spPr>
            <p:txBody>
              <a:bodyPr/>
              <a:lstStyle/>
              <a:p>
                <a:r>
                  <a:rPr lang="en-US">
                    <a:noFill/>
                  </a:rPr>
                  <a:t> </a:t>
                </a:r>
              </a:p>
            </p:txBody>
          </p:sp>
        </mc:Fallback>
      </mc:AlternateContent>
      <p:cxnSp>
        <p:nvCxnSpPr>
          <p:cNvPr id="5" name="Straight Connector 4">
            <a:extLst>
              <a:ext uri="{FF2B5EF4-FFF2-40B4-BE49-F238E27FC236}">
                <a16:creationId xmlns:a16="http://schemas.microsoft.com/office/drawing/2014/main" id="{8BA9C76C-9844-4081-86A9-D6B98B6DE670}"/>
              </a:ext>
            </a:extLst>
          </p:cNvPr>
          <p:cNvCxnSpPr/>
          <p:nvPr/>
        </p:nvCxnSpPr>
        <p:spPr bwMode="auto">
          <a:xfrm flipV="1">
            <a:off x="4821599" y="3630912"/>
            <a:ext cx="1447800" cy="228600"/>
          </a:xfrm>
          <a:prstGeom prst="line">
            <a:avLst/>
          </a:prstGeom>
          <a:noFill/>
          <a:ln w="38100" cap="sq" cmpd="sng" algn="ctr">
            <a:solidFill>
              <a:schemeClr val="hlink"/>
            </a:solidFill>
            <a:prstDash val="solid"/>
            <a:round/>
            <a:headEnd type="none" w="med" len="med"/>
            <a:tailEnd type="none" w="med" len="med"/>
          </a:ln>
          <a:effectLst/>
        </p:spPr>
      </p:cxnSp>
      <p:cxnSp>
        <p:nvCxnSpPr>
          <p:cNvPr id="20" name="Straight Connector 19">
            <a:extLst>
              <a:ext uri="{FF2B5EF4-FFF2-40B4-BE49-F238E27FC236}">
                <a16:creationId xmlns:a16="http://schemas.microsoft.com/office/drawing/2014/main" id="{7EBA32B3-C1E2-4F6D-AE18-80B78630D808}"/>
              </a:ext>
            </a:extLst>
          </p:cNvPr>
          <p:cNvCxnSpPr>
            <a:cxnSpLocks/>
          </p:cNvCxnSpPr>
          <p:nvPr/>
        </p:nvCxnSpPr>
        <p:spPr bwMode="auto">
          <a:xfrm flipV="1">
            <a:off x="4038600" y="4411434"/>
            <a:ext cx="1752600" cy="304800"/>
          </a:xfrm>
          <a:prstGeom prst="line">
            <a:avLst/>
          </a:prstGeom>
          <a:noFill/>
          <a:ln w="38100" cap="sq" cmpd="sng" algn="ctr">
            <a:solidFill>
              <a:schemeClr val="hlink"/>
            </a:solidFill>
            <a:prstDash val="solid"/>
            <a:round/>
            <a:headEnd type="none" w="med" len="med"/>
            <a:tailEnd type="none" w="med" len="med"/>
          </a:ln>
          <a:effectLst/>
        </p:spPr>
      </p:cxnSp>
      <p:sp>
        <p:nvSpPr>
          <p:cNvPr id="8" name="Oval 7">
            <a:extLst>
              <a:ext uri="{FF2B5EF4-FFF2-40B4-BE49-F238E27FC236}">
                <a16:creationId xmlns:a16="http://schemas.microsoft.com/office/drawing/2014/main" id="{2C432829-3B74-441F-AC1F-FA850E5D68AE}"/>
              </a:ext>
            </a:extLst>
          </p:cNvPr>
          <p:cNvSpPr/>
          <p:nvPr/>
        </p:nvSpPr>
        <p:spPr>
          <a:xfrm>
            <a:off x="1371600" y="4411434"/>
            <a:ext cx="533400" cy="304800"/>
          </a:xfrm>
          <a:prstGeom prst="ellipse">
            <a:avLst/>
          </a:prstGeom>
          <a:ln w="25400">
            <a:solidFill>
              <a:srgbClr val="FF00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4" name="Rectangle 63">
            <a:extLst>
              <a:ext uri="{FF2B5EF4-FFF2-40B4-BE49-F238E27FC236}">
                <a16:creationId xmlns:a16="http://schemas.microsoft.com/office/drawing/2014/main" id="{6D20FC0C-C612-452A-8876-2B5E7E56C15B}"/>
              </a:ext>
            </a:extLst>
          </p:cNvPr>
          <p:cNvSpPr>
            <a:spLocks noChangeArrowheads="1"/>
          </p:cNvSpPr>
          <p:nvPr/>
        </p:nvSpPr>
        <p:spPr bwMode="auto">
          <a:xfrm>
            <a:off x="152400" y="-315739"/>
            <a:ext cx="34290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Support</a:t>
            </a:r>
          </a:p>
        </p:txBody>
      </p:sp>
    </p:spTree>
    <p:extLst>
      <p:ext uri="{BB962C8B-B14F-4D97-AF65-F5344CB8AC3E}">
        <p14:creationId xmlns:p14="http://schemas.microsoft.com/office/powerpoint/2010/main" val="4202340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3">
                                            <p:txEl>
                                              <p:pRg st="0" end="0"/>
                                            </p:txEl>
                                          </p:spTgt>
                                        </p:tgtEl>
                                        <p:attrNameLst>
                                          <p:attrName>style.visibility</p:attrName>
                                        </p:attrNameLst>
                                      </p:cBhvr>
                                      <p:to>
                                        <p:strVal val="visible"/>
                                      </p:to>
                                    </p:set>
                                    <p:anim calcmode="lin" valueType="num">
                                      <p:cBhvr additive="base">
                                        <p:cTn id="7" dur="500" fill="hold"/>
                                        <p:tgtEl>
                                          <p:spTgt spid="1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3">
                                            <p:txEl>
                                              <p:pRg st="1" end="1"/>
                                            </p:txEl>
                                          </p:spTgt>
                                        </p:tgtEl>
                                        <p:attrNameLst>
                                          <p:attrName>style.visibility</p:attrName>
                                        </p:attrNameLst>
                                      </p:cBhvr>
                                      <p:to>
                                        <p:strVal val="visible"/>
                                      </p:to>
                                    </p:set>
                                    <p:anim calcmode="lin" valueType="num">
                                      <p:cBhvr additive="base">
                                        <p:cTn id="11" dur="500" fill="hold"/>
                                        <p:tgtEl>
                                          <p:spTgt spid="1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3">
                                            <p:txEl>
                                              <p:pRg st="2" end="2"/>
                                            </p:txEl>
                                          </p:spTgt>
                                        </p:tgtEl>
                                        <p:attrNameLst>
                                          <p:attrName>style.visibility</p:attrName>
                                        </p:attrNameLst>
                                      </p:cBhvr>
                                      <p:to>
                                        <p:strVal val="visible"/>
                                      </p:to>
                                    </p:set>
                                    <p:anim calcmode="lin" valueType="num">
                                      <p:cBhvr additive="base">
                                        <p:cTn id="15" dur="500" fill="hold"/>
                                        <p:tgtEl>
                                          <p:spTgt spid="133">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33">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33">
                                            <p:txEl>
                                              <p:pRg st="3" end="3"/>
                                            </p:txEl>
                                          </p:spTgt>
                                        </p:tgtEl>
                                        <p:attrNameLst>
                                          <p:attrName>style.visibility</p:attrName>
                                        </p:attrNameLst>
                                      </p:cBhvr>
                                      <p:to>
                                        <p:strVal val="visible"/>
                                      </p:to>
                                    </p:set>
                                    <p:anim calcmode="lin" valueType="num">
                                      <p:cBhvr additive="base">
                                        <p:cTn id="19" dur="500" fill="hold"/>
                                        <p:tgtEl>
                                          <p:spTgt spid="133">
                                            <p:txEl>
                                              <p:pRg st="3" end="3"/>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3">
                                            <p:txEl>
                                              <p:pRg st="3" end="3"/>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33">
                                            <p:txEl>
                                              <p:pRg st="4" end="4"/>
                                            </p:txEl>
                                          </p:spTgt>
                                        </p:tgtEl>
                                        <p:attrNameLst>
                                          <p:attrName>style.visibility</p:attrName>
                                        </p:attrNameLst>
                                      </p:cBhvr>
                                      <p:to>
                                        <p:strVal val="visible"/>
                                      </p:to>
                                    </p:set>
                                    <p:anim calcmode="lin" valueType="num">
                                      <p:cBhvr additive="base">
                                        <p:cTn id="23" dur="500" fill="hold"/>
                                        <p:tgtEl>
                                          <p:spTgt spid="133">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3">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33">
                                            <p:txEl>
                                              <p:pRg st="5" end="5"/>
                                            </p:txEl>
                                          </p:spTgt>
                                        </p:tgtEl>
                                        <p:attrNameLst>
                                          <p:attrName>style.visibility</p:attrName>
                                        </p:attrNameLst>
                                      </p:cBhvr>
                                      <p:to>
                                        <p:strVal val="visible"/>
                                      </p:to>
                                    </p:set>
                                    <p:anim calcmode="lin" valueType="num">
                                      <p:cBhvr additive="base">
                                        <p:cTn id="27" dur="500" fill="hold"/>
                                        <p:tgtEl>
                                          <p:spTgt spid="133">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3">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
                                        </p:tgtEl>
                                        <p:attrNameLst>
                                          <p:attrName>style.visibility</p:attrName>
                                        </p:attrNameLst>
                                      </p:cBhvr>
                                      <p:to>
                                        <p:strVal val="visible"/>
                                      </p:to>
                                    </p:set>
                                    <p:anim calcmode="lin" valueType="num">
                                      <p:cBhvr additive="base">
                                        <p:cTn id="31" dur="500" fill="hold"/>
                                        <p:tgtEl>
                                          <p:spTgt spid="5"/>
                                        </p:tgtEl>
                                        <p:attrNameLst>
                                          <p:attrName>ppt_x</p:attrName>
                                        </p:attrNameLst>
                                      </p:cBhvr>
                                      <p:tavLst>
                                        <p:tav tm="0">
                                          <p:val>
                                            <p:strVal val="0-#ppt_w/2"/>
                                          </p:val>
                                        </p:tav>
                                        <p:tav tm="100000">
                                          <p:val>
                                            <p:strVal val="#ppt_x"/>
                                          </p:val>
                                        </p:tav>
                                      </p:tavLst>
                                    </p:anim>
                                    <p:anim calcmode="lin" valueType="num">
                                      <p:cBhvr additive="base">
                                        <p:cTn id="32" dur="500" fill="hold"/>
                                        <p:tgtEl>
                                          <p:spTgt spid="5"/>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0"/>
                                        </p:tgtEl>
                                        <p:attrNameLst>
                                          <p:attrName>style.visibility</p:attrName>
                                        </p:attrNameLst>
                                      </p:cBhvr>
                                      <p:to>
                                        <p:strVal val="visible"/>
                                      </p:to>
                                    </p:set>
                                    <p:anim calcmode="lin" valueType="num">
                                      <p:cBhvr additive="base">
                                        <p:cTn id="35" dur="500" fill="hold"/>
                                        <p:tgtEl>
                                          <p:spTgt spid="20"/>
                                        </p:tgtEl>
                                        <p:attrNameLst>
                                          <p:attrName>ppt_x</p:attrName>
                                        </p:attrNameLst>
                                      </p:cBhvr>
                                      <p:tavLst>
                                        <p:tav tm="0">
                                          <p:val>
                                            <p:strVal val="0-#ppt_w/2"/>
                                          </p:val>
                                        </p:tav>
                                        <p:tav tm="100000">
                                          <p:val>
                                            <p:strVal val="#ppt_x"/>
                                          </p:val>
                                        </p:tav>
                                      </p:tavLst>
                                    </p:anim>
                                    <p:anim calcmode="lin" valueType="num">
                                      <p:cBhvr additive="base">
                                        <p:cTn id="36" dur="500" fill="hold"/>
                                        <p:tgtEl>
                                          <p:spTgt spid="20"/>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
                                        </p:tgtEl>
                                        <p:attrNameLst>
                                          <p:attrName>style.visibility</p:attrName>
                                        </p:attrNameLst>
                                      </p:cBhvr>
                                      <p:to>
                                        <p:strVal val="visible"/>
                                      </p:to>
                                    </p:set>
                                    <p:anim calcmode="lin" valueType="num">
                                      <p:cBhvr additive="base">
                                        <p:cTn id="39" dur="500" fill="hold"/>
                                        <p:tgtEl>
                                          <p:spTgt spid="8"/>
                                        </p:tgtEl>
                                        <p:attrNameLst>
                                          <p:attrName>ppt_x</p:attrName>
                                        </p:attrNameLst>
                                      </p:cBhvr>
                                      <p:tavLst>
                                        <p:tav tm="0">
                                          <p:val>
                                            <p:strVal val="0-#ppt_w/2"/>
                                          </p:val>
                                        </p:tav>
                                        <p:tav tm="100000">
                                          <p:val>
                                            <p:strVal val="#ppt_x"/>
                                          </p:val>
                                        </p:tav>
                                      </p:tavLst>
                                    </p:anim>
                                    <p:anim calcmode="lin" valueType="num">
                                      <p:cBhvr additive="base">
                                        <p:cTn id="4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24"/>
                                        </p:tgtEl>
                                        <p:attrNameLst>
                                          <p:attrName>style.visibility</p:attrName>
                                        </p:attrNameLst>
                                      </p:cBhvr>
                                      <p:to>
                                        <p:strVal val="visible"/>
                                      </p:to>
                                    </p:set>
                                    <p:anim calcmode="lin" valueType="num">
                                      <p:cBhvr additive="base">
                                        <p:cTn id="45" dur="500" fill="hold"/>
                                        <p:tgtEl>
                                          <p:spTgt spid="24"/>
                                        </p:tgtEl>
                                        <p:attrNameLst>
                                          <p:attrName>ppt_x</p:attrName>
                                        </p:attrNameLst>
                                      </p:cBhvr>
                                      <p:tavLst>
                                        <p:tav tm="0">
                                          <p:val>
                                            <p:strVal val="#ppt_x"/>
                                          </p:val>
                                        </p:tav>
                                        <p:tav tm="100000">
                                          <p:val>
                                            <p:strVal val="#ppt_x"/>
                                          </p:val>
                                        </p:tav>
                                      </p:tavLst>
                                    </p:anim>
                                    <p:anim calcmode="lin" valueType="num">
                                      <p:cBhvr additive="base">
                                        <p:cTn id="46" dur="500" fill="hold"/>
                                        <p:tgtEl>
                                          <p:spTgt spid="2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24" grpId="0"/>
    </p:bld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3">
            <a:extLst>
              <a:ext uri="{FF2B5EF4-FFF2-40B4-BE49-F238E27FC236}">
                <a16:creationId xmlns:a16="http://schemas.microsoft.com/office/drawing/2014/main" id="{7B0CFD87-1B98-4FF4-A125-5415B2CAF5A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p:sp>
        <p:nvSpPr>
          <p:cNvPr id="24" name="Rectangle 63">
            <a:extLst>
              <a:ext uri="{FF2B5EF4-FFF2-40B4-BE49-F238E27FC236}">
                <a16:creationId xmlns:a16="http://schemas.microsoft.com/office/drawing/2014/main" id="{6D20FC0C-C612-452A-8876-2B5E7E56C15B}"/>
              </a:ext>
            </a:extLst>
          </p:cNvPr>
          <p:cNvSpPr>
            <a:spLocks noChangeArrowheads="1"/>
          </p:cNvSpPr>
          <p:nvPr/>
        </p:nvSpPr>
        <p:spPr bwMode="auto">
          <a:xfrm>
            <a:off x="152400" y="-315739"/>
            <a:ext cx="34290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Support</a:t>
            </a:r>
          </a:p>
        </p:txBody>
      </p:sp>
      <mc:AlternateContent xmlns:mc="http://schemas.openxmlformats.org/markup-compatibility/2006">
        <mc:Choice xmlns:a14="http://schemas.microsoft.com/office/drawing/2010/main" Requires="a14">
          <p:sp>
            <p:nvSpPr>
              <p:cNvPr id="10" name="Rectangle 9">
                <a:extLst>
                  <a:ext uri="{FF2B5EF4-FFF2-40B4-BE49-F238E27FC236}">
                    <a16:creationId xmlns:a16="http://schemas.microsoft.com/office/drawing/2014/main" id="{465C86B6-92B9-4D0E-98DC-D70F3881544B}"/>
                  </a:ext>
                </a:extLst>
              </p:cNvPr>
              <p:cNvSpPr/>
              <p:nvPr/>
            </p:nvSpPr>
            <p:spPr>
              <a:xfrm>
                <a:off x="562428" y="533400"/>
                <a:ext cx="6150273" cy="335373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𝑖</m:t>
                        </m:r>
                      </m:sub>
                    </m:sSub>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𝑗</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Example: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be an integer.</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Let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1,1,1,…,1,0,0,…</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1,1,1,…,1,1,1,1,0,0,…</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r>
                  <a:rPr kumimoji="0" lang="en-US" altLang="en-US" sz="2400" b="0" i="0" u="none" strike="noStrike" kern="1200" cap="none" spc="0" normalizeH="0" baseline="0" noProof="0" dirty="0" err="1">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err="1">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r>
                      <m:rPr>
                        <m:sty m:val="p"/>
                      </m:rPr>
                      <a:rPr kumimoji="0" lang="en-US"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min(</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err="1">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nicely non-linear</a:t>
                </a:r>
              </a:p>
            </p:txBody>
          </p:sp>
        </mc:Choice>
        <mc:Fallback>
          <p:sp>
            <p:nvSpPr>
              <p:cNvPr id="10" name="Rectangle 9">
                <a:extLst>
                  <a:ext uri="{FF2B5EF4-FFF2-40B4-BE49-F238E27FC236}">
                    <a16:creationId xmlns:a16="http://schemas.microsoft.com/office/drawing/2014/main" id="{465C86B6-92B9-4D0E-98DC-D70F3881544B}"/>
                  </a:ext>
                </a:extLst>
              </p:cNvPr>
              <p:cNvSpPr>
                <a:spLocks noRot="1" noChangeAspect="1" noMove="1" noResize="1" noEditPoints="1" noAdjustHandles="1" noChangeArrowheads="1" noChangeShapeType="1" noTextEdit="1"/>
              </p:cNvSpPr>
              <p:nvPr/>
            </p:nvSpPr>
            <p:spPr>
              <a:xfrm>
                <a:off x="562428" y="533400"/>
                <a:ext cx="6150273" cy="3353739"/>
              </a:xfrm>
              <a:prstGeom prst="rect">
                <a:avLst/>
              </a:prstGeom>
              <a:blipFill>
                <a:blip r:embed="rId3"/>
                <a:stretch>
                  <a:fillRect l="-1487" t="-2545" r="-198" b="-3091"/>
                </a:stretch>
              </a:blipFill>
            </p:spPr>
            <p:txBody>
              <a:bodyPr/>
              <a:lstStyle/>
              <a:p>
                <a:r>
                  <a:rPr lang="en-US">
                    <a:noFill/>
                  </a:rPr>
                  <a:t> </a:t>
                </a:r>
              </a:p>
            </p:txBody>
          </p:sp>
        </mc:Fallback>
      </mc:AlternateContent>
      <p:grpSp>
        <p:nvGrpSpPr>
          <p:cNvPr id="11" name="Group 10">
            <a:extLst>
              <a:ext uri="{FF2B5EF4-FFF2-40B4-BE49-F238E27FC236}">
                <a16:creationId xmlns:a16="http://schemas.microsoft.com/office/drawing/2014/main" id="{63D20167-71B5-4573-8FC1-9B918E6B6257}"/>
              </a:ext>
            </a:extLst>
          </p:cNvPr>
          <p:cNvGrpSpPr/>
          <p:nvPr/>
        </p:nvGrpSpPr>
        <p:grpSpPr>
          <a:xfrm>
            <a:off x="2545080" y="1563912"/>
            <a:ext cx="1845492" cy="1575899"/>
            <a:chOff x="2545080" y="3624942"/>
            <a:chExt cx="1845492" cy="1575899"/>
          </a:xfrm>
        </p:grpSpPr>
        <p:grpSp>
          <p:nvGrpSpPr>
            <p:cNvPr id="12" name="Group 11">
              <a:extLst>
                <a:ext uri="{FF2B5EF4-FFF2-40B4-BE49-F238E27FC236}">
                  <a16:creationId xmlns:a16="http://schemas.microsoft.com/office/drawing/2014/main" id="{A70E728C-6AB7-4CED-B510-B8715510FFFF}"/>
                </a:ext>
              </a:extLst>
            </p:cNvPr>
            <p:cNvGrpSpPr/>
            <p:nvPr/>
          </p:nvGrpSpPr>
          <p:grpSpPr>
            <a:xfrm>
              <a:off x="2545080" y="3962401"/>
              <a:ext cx="1845492" cy="1238440"/>
              <a:chOff x="2545080" y="3962401"/>
              <a:chExt cx="1845492" cy="1238440"/>
            </a:xfrm>
          </p:grpSpPr>
          <p:sp>
            <p:nvSpPr>
              <p:cNvPr id="15" name="Left Brace 14">
                <a:extLst>
                  <a:ext uri="{FF2B5EF4-FFF2-40B4-BE49-F238E27FC236}">
                    <a16:creationId xmlns:a16="http://schemas.microsoft.com/office/drawing/2014/main" id="{AE5ADC8B-6953-4A60-BB70-CFCADA18EEB1}"/>
                  </a:ext>
                </a:extLst>
              </p:cNvPr>
              <p:cNvSpPr/>
              <p:nvPr/>
            </p:nvSpPr>
            <p:spPr bwMode="auto">
              <a:xfrm rot="5400000">
                <a:off x="3063240" y="3444241"/>
                <a:ext cx="152400" cy="1188720"/>
              </a:xfrm>
              <a:prstGeom prst="leftBrace">
                <a:avLst/>
              </a:prstGeom>
              <a:noFill/>
              <a:ln w="6350" cap="sq" cmpd="sng" algn="ctr">
                <a:solidFill>
                  <a:srgbClr val="FFC000"/>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 name="Left Brace 15">
                <a:extLst>
                  <a:ext uri="{FF2B5EF4-FFF2-40B4-BE49-F238E27FC236}">
                    <a16:creationId xmlns:a16="http://schemas.microsoft.com/office/drawing/2014/main" id="{22AD7CCE-90E4-41D2-BD7B-5BDD9F638824}"/>
                  </a:ext>
                </a:extLst>
              </p:cNvPr>
              <p:cNvSpPr/>
              <p:nvPr/>
            </p:nvSpPr>
            <p:spPr bwMode="auto">
              <a:xfrm rot="16200000" flipV="1">
                <a:off x="3399972" y="3900714"/>
                <a:ext cx="152400" cy="1828800"/>
              </a:xfrm>
              <a:prstGeom prst="leftBrace">
                <a:avLst/>
              </a:prstGeom>
              <a:noFill/>
              <a:ln w="6350" cap="sq" cmpd="sng" algn="ctr">
                <a:solidFill>
                  <a:srgbClr val="FFC000"/>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7" name="Rectangle 16">
                <a:extLst>
                  <a:ext uri="{FF2B5EF4-FFF2-40B4-BE49-F238E27FC236}">
                    <a16:creationId xmlns:a16="http://schemas.microsoft.com/office/drawing/2014/main" id="{C120DFB9-1C7E-4510-8E11-E449EF7FB7CC}"/>
                  </a:ext>
                </a:extLst>
              </p:cNvPr>
              <p:cNvSpPr/>
              <p:nvPr/>
            </p:nvSpPr>
            <p:spPr>
              <a:xfrm>
                <a:off x="3291753" y="4800731"/>
                <a:ext cx="39786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4" name="Rectangle 13">
              <a:extLst>
                <a:ext uri="{FF2B5EF4-FFF2-40B4-BE49-F238E27FC236}">
                  <a16:creationId xmlns:a16="http://schemas.microsoft.com/office/drawing/2014/main" id="{1AB23424-85BA-41D6-B725-F1AA6209EABC}"/>
                </a:ext>
              </a:extLst>
            </p:cNvPr>
            <p:cNvSpPr/>
            <p:nvPr/>
          </p:nvSpPr>
          <p:spPr>
            <a:xfrm>
              <a:off x="3012990" y="3624942"/>
              <a:ext cx="31290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2247000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1" end="1"/>
                                            </p:txEl>
                                          </p:spTgt>
                                        </p:tgtEl>
                                        <p:attrNameLst>
                                          <p:attrName>style.visibility</p:attrName>
                                        </p:attrNameLst>
                                      </p:cBhvr>
                                      <p:to>
                                        <p:strVal val="visible"/>
                                      </p:to>
                                    </p:set>
                                    <p:anim calcmode="lin" valueType="num">
                                      <p:cBhvr additive="base">
                                        <p:cTn id="13"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xEl>
                                              <p:pRg st="2" end="2"/>
                                            </p:txEl>
                                          </p:spTgt>
                                        </p:tgtEl>
                                        <p:attrNameLst>
                                          <p:attrName>style.visibility</p:attrName>
                                        </p:attrNameLst>
                                      </p:cBhvr>
                                      <p:to>
                                        <p:strVal val="visible"/>
                                      </p:to>
                                    </p:set>
                                    <p:anim calcmode="lin" valueType="num">
                                      <p:cBhvr additive="base">
                                        <p:cTn id="17"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xEl>
                                              <p:pRg st="4" end="4"/>
                                            </p:txEl>
                                          </p:spTgt>
                                        </p:tgtEl>
                                        <p:attrNameLst>
                                          <p:attrName>style.visibility</p:attrName>
                                        </p:attrNameLst>
                                      </p:cBhvr>
                                      <p:to>
                                        <p:strVal val="visible"/>
                                      </p:to>
                                    </p:set>
                                    <p:anim calcmode="lin" valueType="num">
                                      <p:cBhvr additive="base">
                                        <p:cTn id="23"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4" end="4"/>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0">
                                            <p:txEl>
                                              <p:pRg st="5" end="5"/>
                                            </p:txEl>
                                          </p:spTgt>
                                        </p:tgtEl>
                                        <p:attrNameLst>
                                          <p:attrName>style.visibility</p:attrName>
                                        </p:attrNameLst>
                                      </p:cBhvr>
                                      <p:to>
                                        <p:strVal val="visible"/>
                                      </p:to>
                                    </p:set>
                                    <p:anim calcmode="lin" valueType="num">
                                      <p:cBhvr additive="base">
                                        <p:cTn id="27" dur="500" fill="hold"/>
                                        <p:tgtEl>
                                          <p:spTgt spid="10">
                                            <p:txEl>
                                              <p:pRg st="5" end="5"/>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5" end="5"/>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 calcmode="lin" valueType="num">
                                      <p:cBhvr additive="base">
                                        <p:cTn id="31" dur="500" fill="hold"/>
                                        <p:tgtEl>
                                          <p:spTgt spid="11"/>
                                        </p:tgtEl>
                                        <p:attrNameLst>
                                          <p:attrName>ppt_x</p:attrName>
                                        </p:attrNameLst>
                                      </p:cBhvr>
                                      <p:tavLst>
                                        <p:tav tm="0">
                                          <p:val>
                                            <p:strVal val="0-#ppt_w/2"/>
                                          </p:val>
                                        </p:tav>
                                        <p:tav tm="100000">
                                          <p:val>
                                            <p:strVal val="#ppt_x"/>
                                          </p:val>
                                        </p:tav>
                                      </p:tavLst>
                                    </p:anim>
                                    <p:anim calcmode="lin" valueType="num">
                                      <p:cBhvr additive="base">
                                        <p:cTn id="3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7" end="7"/>
                                            </p:txEl>
                                          </p:spTgt>
                                        </p:tgtEl>
                                        <p:attrNameLst>
                                          <p:attrName>style.visibility</p:attrName>
                                        </p:attrNameLst>
                                      </p:cBhvr>
                                      <p:to>
                                        <p:strVal val="visible"/>
                                      </p:to>
                                    </p:set>
                                    <p:anim calcmode="lin" valueType="num">
                                      <p:cBhvr additive="base">
                                        <p:cTn id="37" dur="500" fill="hold"/>
                                        <p:tgtEl>
                                          <p:spTgt spid="10">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8" end="8"/>
                                            </p:txEl>
                                          </p:spTgt>
                                        </p:tgtEl>
                                        <p:attrNameLst>
                                          <p:attrName>style.visibility</p:attrName>
                                        </p:attrNameLst>
                                      </p:cBhvr>
                                      <p:to>
                                        <p:strVal val="visible"/>
                                      </p:to>
                                    </p:set>
                                    <p:anim calcmode="lin" valueType="num">
                                      <p:cBhvr additive="base">
                                        <p:cTn id="43" dur="500" fill="hold"/>
                                        <p:tgtEl>
                                          <p:spTgt spid="10">
                                            <p:txEl>
                                              <p:pRg st="8" end="8"/>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3">
            <a:extLst>
              <a:ext uri="{FF2B5EF4-FFF2-40B4-BE49-F238E27FC236}">
                <a16:creationId xmlns:a16="http://schemas.microsoft.com/office/drawing/2014/main" id="{7B0CFD87-1B98-4FF4-A125-5415B2CAF5A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Vector Machine</a:t>
            </a:r>
          </a:p>
        </p:txBody>
      </p:sp>
      <p:sp>
        <p:nvSpPr>
          <p:cNvPr id="24" name="Rectangle 63">
            <a:extLst>
              <a:ext uri="{FF2B5EF4-FFF2-40B4-BE49-F238E27FC236}">
                <a16:creationId xmlns:a16="http://schemas.microsoft.com/office/drawing/2014/main" id="{6D20FC0C-C612-452A-8876-2B5E7E56C15B}"/>
              </a:ext>
            </a:extLst>
          </p:cNvPr>
          <p:cNvSpPr>
            <a:spLocks noChangeArrowheads="1"/>
          </p:cNvSpPr>
          <p:nvPr/>
        </p:nvSpPr>
        <p:spPr bwMode="auto">
          <a:xfrm>
            <a:off x="152400" y="-315739"/>
            <a:ext cx="34290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Support</a:t>
            </a:r>
          </a:p>
        </p:txBody>
      </p:sp>
      <mc:AlternateContent xmlns:mc="http://schemas.openxmlformats.org/markup-compatibility/2006">
        <mc:Choice xmlns:a14="http://schemas.microsoft.com/office/drawing/2010/main" Requires="a14">
          <p:sp>
            <p:nvSpPr>
              <p:cNvPr id="10" name="Rectangle 9">
                <a:extLst>
                  <a:ext uri="{FF2B5EF4-FFF2-40B4-BE49-F238E27FC236}">
                    <a16:creationId xmlns:a16="http://schemas.microsoft.com/office/drawing/2014/main" id="{465C86B6-92B9-4D0E-98DC-D70F3881544B}"/>
                  </a:ext>
                </a:extLst>
              </p:cNvPr>
              <p:cNvSpPr/>
              <p:nvPr/>
            </p:nvSpPr>
            <p:spPr>
              <a:xfrm>
                <a:off x="562428" y="533400"/>
                <a:ext cx="8254183" cy="19984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𝑖</m:t>
                        </m:r>
                      </m:sub>
                    </m:sSub>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𝑗</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Example:</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pl-PL"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N</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ormal</a:t>
                </a:r>
                <a:r>
                  <a:rPr kumimoji="0" lang="pl-PL"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mn-cs"/>
                        <a:sym typeface="Symbol" panose="05050102010706020507" pitchFamily="18" charset="2"/>
                      </a:rPr>
                      <m:t>|</m:t>
                    </m:r>
                  </m:oMath>
                </a14:m>
                <a:r>
                  <a:rPr kumimoji="0" lang="pl-PL"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0, σ</a:t>
                </a:r>
                <a:r>
                  <a:rPr kumimoji="0" lang="pl-PL" sz="2400" b="0" i="0" u="none" strike="noStrike" kern="1200" cap="none" spc="0" normalizeH="0" baseline="30000" noProof="0" dirty="0">
                    <a:ln>
                      <a:noFill/>
                    </a:ln>
                    <a:solidFill>
                      <a:srgbClr val="FFC000"/>
                    </a:solidFill>
                    <a:effectLst/>
                    <a:uLnTx/>
                    <a:uFillTx/>
                    <a:latin typeface="Times New Roman" pitchFamily="18" charset="0"/>
                    <a:ea typeface="+mn-ea"/>
                    <a:cs typeface="Arial" charset="0"/>
                  </a:rPr>
                  <a:t>2</a:t>
                </a:r>
                <a:r>
                  <a:rPr kumimoji="0" lang="pl-PL"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I)</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sz="20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 </a:t>
                </a:r>
                <a:r>
                  <a:rPr kumimoji="0" lang="en-US" sz="2400" b="0" i="0" u="none" strike="noStrike" kern="1200" cap="none" spc="0" normalizeH="0" baseline="0" noProof="0" dirty="0" err="1">
                    <a:ln>
                      <a:noFill/>
                    </a:ln>
                    <a:solidFill>
                      <a:srgbClr val="FFC000"/>
                    </a:solidFill>
                    <a:effectLst/>
                    <a:uLnTx/>
                    <a:uFillTx/>
                    <a:latin typeface="Times New Roman" pitchFamily="18" charset="0"/>
                    <a:ea typeface="+mn-ea"/>
                    <a:cs typeface="Arial" charset="0"/>
                  </a:rPr>
                  <a:t>Pr</a:t>
                </a:r>
                <a:r>
                  <a:rPr kumimoji="0" 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rPr>
                  <a:t>( deviation from mean = Euclidean distance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to some features</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p:sp>
            <p:nvSpPr>
              <p:cNvPr id="10" name="Rectangle 9">
                <a:extLst>
                  <a:ext uri="{FF2B5EF4-FFF2-40B4-BE49-F238E27FC236}">
                    <a16:creationId xmlns:a16="http://schemas.microsoft.com/office/drawing/2014/main" id="{465C86B6-92B9-4D0E-98DC-D70F3881544B}"/>
                  </a:ext>
                </a:extLst>
              </p:cNvPr>
              <p:cNvSpPr>
                <a:spLocks noRot="1" noChangeAspect="1" noMove="1" noResize="1" noEditPoints="1" noAdjustHandles="1" noChangeArrowheads="1" noChangeShapeType="1" noTextEdit="1"/>
              </p:cNvSpPr>
              <p:nvPr/>
            </p:nvSpPr>
            <p:spPr>
              <a:xfrm>
                <a:off x="562428" y="533400"/>
                <a:ext cx="8254183" cy="1998496"/>
              </a:xfrm>
              <a:prstGeom prst="rect">
                <a:avLst/>
              </a:prstGeom>
              <a:blipFill>
                <a:blip r:embed="rId3"/>
                <a:stretch>
                  <a:fillRect l="-1108" t="-4281" r="-222" b="-581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9" name="Rectangle 18">
                <a:extLst>
                  <a:ext uri="{FF2B5EF4-FFF2-40B4-BE49-F238E27FC236}">
                    <a16:creationId xmlns:a16="http://schemas.microsoft.com/office/drawing/2014/main" id="{C2DCD39F-1425-4369-996A-2D4DCA073472}"/>
                  </a:ext>
                </a:extLst>
              </p:cNvPr>
              <p:cNvSpPr/>
              <p:nvPr/>
            </p:nvSpPr>
            <p:spPr>
              <a:xfrm>
                <a:off x="555327" y="2438400"/>
                <a:ext cx="7749557" cy="296542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1-dim: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be an integer.</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Let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smtClean="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1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16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34290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kernel(</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err="1">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r>
                      <m:rPr>
                        <m:nor/>
                      </m:rPr>
                      <a:rPr kumimoji="0" lang="el-GR" altLang="en-US" sz="2400" b="0" i="0" u="none" strike="noStrike" kern="1200" cap="none" spc="0" normalizeH="0" baseline="0" noProof="0" dirty="0" smtClean="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14:m>
                  <m:oMath xmlns:m="http://schemas.openxmlformats.org/officeDocument/2006/math">
                    <m:r>
                      <m:rPr>
                        <m:sty m:val="p"/>
                      </m:rPr>
                      <a:rPr kumimoji="0" lang="en-US"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nary>
                      <m:naryPr>
                        <m:limLoc m:val="undOvr"/>
                        <m:ctrl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naryPr>
                      <m:sub>
                        <m:r>
                          <m:rPr>
                            <m:brk m:alnAt="24"/>
                          </m:r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𝑥</m:t>
                        </m:r>
                      </m:sub>
                      <m:sup/>
                      <m:e>
                        <m:sSub>
                          <m:sSubPr>
                            <m:ctrl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bPr>
                          <m:e>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𝑓</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𝑥</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d>
                          <m:dPr>
                            <m:ctrlP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𝑥</m:t>
                            </m:r>
                          </m:e>
                        </m:d>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e>
                    </m:nary>
                    <m:r>
                      <a:rPr kumimoji="0" lang="en-US" altLang="en-US" sz="2400" b="0" i="1" u="none" strike="noStrike" kern="1200" cap="none" spc="0" normalizeH="0" baseline="0" noProof="0" dirty="0" smtClean="0">
                        <a:ln>
                          <a:noFill/>
                        </a:ln>
                        <a:solidFill>
                          <a:srgbClr val="FFC000"/>
                        </a:solidFill>
                        <a:effectLst/>
                        <a:uLnTx/>
                        <a:uFillTx/>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sSub>
                      <m:sSubPr>
                        <m:ctrlP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bPr>
                      <m:e>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𝑓</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𝑥</m:t>
                        </m:r>
                        <m:r>
                          <m:rPr>
                            <m:nor/>
                          </m:rPr>
                          <a:rPr kumimoji="0" lang="el-GR" altLang="en-US" sz="24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sub>
                    </m:sSub>
                    <m:d>
                      <m:dPr>
                        <m:ctrlP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r>
                          <a:rPr kumimoji="0" lang="en-US" altLang="en-US" sz="2400" b="0" i="1" u="none" strike="noStrike" kern="1200" cap="none" spc="0" normalizeH="0" baseline="0" noProof="0" dirty="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𝑥</m:t>
                        </m:r>
                      </m:e>
                    </m:d>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p>
            </p:txBody>
          </p:sp>
        </mc:Choice>
        <mc:Fallback xmlns="">
          <p:sp>
            <p:nvSpPr>
              <p:cNvPr id="19" name="Rectangle 18">
                <a:extLst>
                  <a:ext uri="{FF2B5EF4-FFF2-40B4-BE49-F238E27FC236}">
                    <a16:creationId xmlns:a16="http://schemas.microsoft.com/office/drawing/2014/main" id="{C2DCD39F-1425-4369-996A-2D4DCA073472}"/>
                  </a:ext>
                </a:extLst>
              </p:cNvPr>
              <p:cNvSpPr>
                <a:spLocks noRot="1" noChangeAspect="1" noMove="1" noResize="1" noEditPoints="1" noAdjustHandles="1" noChangeArrowheads="1" noChangeShapeType="1" noTextEdit="1"/>
              </p:cNvSpPr>
              <p:nvPr/>
            </p:nvSpPr>
            <p:spPr>
              <a:xfrm>
                <a:off x="555327" y="2438400"/>
                <a:ext cx="7749557" cy="2965427"/>
              </a:xfrm>
              <a:prstGeom prst="rect">
                <a:avLst/>
              </a:prstGeom>
              <a:blipFill>
                <a:blip r:embed="rId4"/>
                <a:stretch>
                  <a:fillRect l="-1180" t="-1646" r="-393" b="-2058"/>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81E8A15D-8BC3-4DFB-AC43-2D68945A2797}"/>
              </a:ext>
            </a:extLst>
          </p:cNvPr>
          <p:cNvGrpSpPr/>
          <p:nvPr/>
        </p:nvGrpSpPr>
        <p:grpSpPr>
          <a:xfrm>
            <a:off x="2287074" y="3148599"/>
            <a:ext cx="1828800" cy="914192"/>
            <a:chOff x="2133600" y="4672599"/>
            <a:chExt cx="1828800" cy="914192"/>
          </a:xfrm>
        </p:grpSpPr>
        <p:sp>
          <p:nvSpPr>
            <p:cNvPr id="26" name="Rectangle 25">
              <a:extLst>
                <a:ext uri="{FF2B5EF4-FFF2-40B4-BE49-F238E27FC236}">
                  <a16:creationId xmlns:a16="http://schemas.microsoft.com/office/drawing/2014/main" id="{41097312-938F-4D3B-AAE8-4E8FFC33D7BB}"/>
                </a:ext>
              </a:extLst>
            </p:cNvPr>
            <p:cNvSpPr/>
            <p:nvPr/>
          </p:nvSpPr>
          <p:spPr>
            <a:xfrm>
              <a:off x="2874825" y="5186681"/>
              <a:ext cx="39786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Freeform: Shape 26">
              <a:extLst>
                <a:ext uri="{FF2B5EF4-FFF2-40B4-BE49-F238E27FC236}">
                  <a16:creationId xmlns:a16="http://schemas.microsoft.com/office/drawing/2014/main" id="{4CCDBA94-1F69-4310-B330-34A35A794C1E}"/>
                </a:ext>
              </a:extLst>
            </p:cNvPr>
            <p:cNvSpPr/>
            <p:nvPr/>
          </p:nvSpPr>
          <p:spPr>
            <a:xfrm>
              <a:off x="2133600" y="4672599"/>
              <a:ext cx="1828800" cy="609353"/>
            </a:xfrm>
            <a:custGeom>
              <a:avLst/>
              <a:gdLst>
                <a:gd name="connsiteX0" fmla="*/ 0 w 4322431"/>
                <a:gd name="connsiteY0" fmla="*/ 1693113 h 1697064"/>
                <a:gd name="connsiteX1" fmla="*/ 297180 w 4322431"/>
                <a:gd name="connsiteY1" fmla="*/ 1647393 h 1697064"/>
                <a:gd name="connsiteX2" fmla="*/ 678180 w 4322431"/>
                <a:gd name="connsiteY2" fmla="*/ 1502613 h 1697064"/>
                <a:gd name="connsiteX3" fmla="*/ 891540 w 4322431"/>
                <a:gd name="connsiteY3" fmla="*/ 1319733 h 1697064"/>
                <a:gd name="connsiteX4" fmla="*/ 1158240 w 4322431"/>
                <a:gd name="connsiteY4" fmla="*/ 1037793 h 1697064"/>
                <a:gd name="connsiteX5" fmla="*/ 1470660 w 4322431"/>
                <a:gd name="connsiteY5" fmla="*/ 580593 h 1697064"/>
                <a:gd name="connsiteX6" fmla="*/ 1729740 w 4322431"/>
                <a:gd name="connsiteY6" fmla="*/ 222453 h 1697064"/>
                <a:gd name="connsiteX7" fmla="*/ 2011680 w 4322431"/>
                <a:gd name="connsiteY7" fmla="*/ 24333 h 1697064"/>
                <a:gd name="connsiteX8" fmla="*/ 2286000 w 4322431"/>
                <a:gd name="connsiteY8" fmla="*/ 39573 h 1697064"/>
                <a:gd name="connsiteX9" fmla="*/ 2583180 w 4322431"/>
                <a:gd name="connsiteY9" fmla="*/ 351993 h 1697064"/>
                <a:gd name="connsiteX10" fmla="*/ 2880360 w 4322431"/>
                <a:gd name="connsiteY10" fmla="*/ 801573 h 1697064"/>
                <a:gd name="connsiteX11" fmla="*/ 3169920 w 4322431"/>
                <a:gd name="connsiteY11" fmla="*/ 1167333 h 1697064"/>
                <a:gd name="connsiteX12" fmla="*/ 3467100 w 4322431"/>
                <a:gd name="connsiteY12" fmla="*/ 1449273 h 1697064"/>
                <a:gd name="connsiteX13" fmla="*/ 3817620 w 4322431"/>
                <a:gd name="connsiteY13" fmla="*/ 1639773 h 1697064"/>
                <a:gd name="connsiteX14" fmla="*/ 4282440 w 4322431"/>
                <a:gd name="connsiteY14" fmla="*/ 1693113 h 1697064"/>
                <a:gd name="connsiteX15" fmla="*/ 4297680 w 4322431"/>
                <a:gd name="connsiteY15" fmla="*/ 1693113 h 1697064"/>
                <a:gd name="connsiteX16" fmla="*/ 0 w 4322431"/>
                <a:gd name="connsiteY16" fmla="*/ 1693113 h 1697064"/>
                <a:gd name="connsiteX0" fmla="*/ 0 w 6650131"/>
                <a:gd name="connsiteY0" fmla="*/ 1693113 h 1697064"/>
                <a:gd name="connsiteX1" fmla="*/ 297180 w 6650131"/>
                <a:gd name="connsiteY1" fmla="*/ 1647393 h 1697064"/>
                <a:gd name="connsiteX2" fmla="*/ 678180 w 6650131"/>
                <a:gd name="connsiteY2" fmla="*/ 1502613 h 1697064"/>
                <a:gd name="connsiteX3" fmla="*/ 891540 w 6650131"/>
                <a:gd name="connsiteY3" fmla="*/ 1319733 h 1697064"/>
                <a:gd name="connsiteX4" fmla="*/ 1158240 w 6650131"/>
                <a:gd name="connsiteY4" fmla="*/ 1037793 h 1697064"/>
                <a:gd name="connsiteX5" fmla="*/ 1470660 w 6650131"/>
                <a:gd name="connsiteY5" fmla="*/ 580593 h 1697064"/>
                <a:gd name="connsiteX6" fmla="*/ 1729740 w 6650131"/>
                <a:gd name="connsiteY6" fmla="*/ 222453 h 1697064"/>
                <a:gd name="connsiteX7" fmla="*/ 2011680 w 6650131"/>
                <a:gd name="connsiteY7" fmla="*/ 24333 h 1697064"/>
                <a:gd name="connsiteX8" fmla="*/ 2286000 w 6650131"/>
                <a:gd name="connsiteY8" fmla="*/ 39573 h 1697064"/>
                <a:gd name="connsiteX9" fmla="*/ 2583180 w 6650131"/>
                <a:gd name="connsiteY9" fmla="*/ 351993 h 1697064"/>
                <a:gd name="connsiteX10" fmla="*/ 2880360 w 6650131"/>
                <a:gd name="connsiteY10" fmla="*/ 801573 h 1697064"/>
                <a:gd name="connsiteX11" fmla="*/ 3169920 w 6650131"/>
                <a:gd name="connsiteY11" fmla="*/ 1167333 h 1697064"/>
                <a:gd name="connsiteX12" fmla="*/ 3467100 w 6650131"/>
                <a:gd name="connsiteY12" fmla="*/ 1449273 h 1697064"/>
                <a:gd name="connsiteX13" fmla="*/ 3817620 w 6650131"/>
                <a:gd name="connsiteY13" fmla="*/ 1639773 h 1697064"/>
                <a:gd name="connsiteX14" fmla="*/ 4282440 w 6650131"/>
                <a:gd name="connsiteY14" fmla="*/ 1693113 h 1697064"/>
                <a:gd name="connsiteX15" fmla="*/ 6650131 w 6650131"/>
                <a:gd name="connsiteY15" fmla="*/ 1693113 h 1697064"/>
                <a:gd name="connsiteX16" fmla="*/ 0 w 6650131"/>
                <a:gd name="connsiteY16" fmla="*/ 1693113 h 1697064"/>
                <a:gd name="connsiteX0" fmla="*/ 0 w 9199880"/>
                <a:gd name="connsiteY0" fmla="*/ 1722854 h 1722854"/>
                <a:gd name="connsiteX1" fmla="*/ 2846929 w 9199880"/>
                <a:gd name="connsiteY1" fmla="*/ 1647393 h 1722854"/>
                <a:gd name="connsiteX2" fmla="*/ 3227929 w 9199880"/>
                <a:gd name="connsiteY2" fmla="*/ 1502613 h 1722854"/>
                <a:gd name="connsiteX3" fmla="*/ 3441289 w 9199880"/>
                <a:gd name="connsiteY3" fmla="*/ 1319733 h 1722854"/>
                <a:gd name="connsiteX4" fmla="*/ 3707989 w 9199880"/>
                <a:gd name="connsiteY4" fmla="*/ 1037793 h 1722854"/>
                <a:gd name="connsiteX5" fmla="*/ 4020409 w 9199880"/>
                <a:gd name="connsiteY5" fmla="*/ 580593 h 1722854"/>
                <a:gd name="connsiteX6" fmla="*/ 4279489 w 9199880"/>
                <a:gd name="connsiteY6" fmla="*/ 222453 h 1722854"/>
                <a:gd name="connsiteX7" fmla="*/ 4561429 w 9199880"/>
                <a:gd name="connsiteY7" fmla="*/ 24333 h 1722854"/>
                <a:gd name="connsiteX8" fmla="*/ 4835749 w 9199880"/>
                <a:gd name="connsiteY8" fmla="*/ 39573 h 1722854"/>
                <a:gd name="connsiteX9" fmla="*/ 5132929 w 9199880"/>
                <a:gd name="connsiteY9" fmla="*/ 351993 h 1722854"/>
                <a:gd name="connsiteX10" fmla="*/ 5430109 w 9199880"/>
                <a:gd name="connsiteY10" fmla="*/ 801573 h 1722854"/>
                <a:gd name="connsiteX11" fmla="*/ 5719669 w 9199880"/>
                <a:gd name="connsiteY11" fmla="*/ 1167333 h 1722854"/>
                <a:gd name="connsiteX12" fmla="*/ 6016849 w 9199880"/>
                <a:gd name="connsiteY12" fmla="*/ 1449273 h 1722854"/>
                <a:gd name="connsiteX13" fmla="*/ 6367369 w 9199880"/>
                <a:gd name="connsiteY13" fmla="*/ 1639773 h 1722854"/>
                <a:gd name="connsiteX14" fmla="*/ 6832189 w 9199880"/>
                <a:gd name="connsiteY14" fmla="*/ 1693113 h 1722854"/>
                <a:gd name="connsiteX15" fmla="*/ 9199880 w 9199880"/>
                <a:gd name="connsiteY15" fmla="*/ 1693113 h 1722854"/>
                <a:gd name="connsiteX16" fmla="*/ 0 w 9199880"/>
                <a:gd name="connsiteY16" fmla="*/ 1722854 h 1722854"/>
                <a:gd name="connsiteX0" fmla="*/ 0 w 9306121"/>
                <a:gd name="connsiteY0" fmla="*/ 1722854 h 1742690"/>
                <a:gd name="connsiteX1" fmla="*/ 2846929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39851"/>
                <a:gd name="connsiteY0" fmla="*/ 1722854 h 1761654"/>
                <a:gd name="connsiteX1" fmla="*/ 2745740 w 9339851"/>
                <a:gd name="connsiteY1" fmla="*/ 1647393 h 1761654"/>
                <a:gd name="connsiteX2" fmla="*/ 3227929 w 9339851"/>
                <a:gd name="connsiteY2" fmla="*/ 1502613 h 1761654"/>
                <a:gd name="connsiteX3" fmla="*/ 3441289 w 9339851"/>
                <a:gd name="connsiteY3" fmla="*/ 1319733 h 1761654"/>
                <a:gd name="connsiteX4" fmla="*/ 3707989 w 9339851"/>
                <a:gd name="connsiteY4" fmla="*/ 1037793 h 1761654"/>
                <a:gd name="connsiteX5" fmla="*/ 4020409 w 9339851"/>
                <a:gd name="connsiteY5" fmla="*/ 580593 h 1761654"/>
                <a:gd name="connsiteX6" fmla="*/ 4279489 w 9339851"/>
                <a:gd name="connsiteY6" fmla="*/ 222453 h 1761654"/>
                <a:gd name="connsiteX7" fmla="*/ 4561429 w 9339851"/>
                <a:gd name="connsiteY7" fmla="*/ 24333 h 1761654"/>
                <a:gd name="connsiteX8" fmla="*/ 4835749 w 9339851"/>
                <a:gd name="connsiteY8" fmla="*/ 39573 h 1761654"/>
                <a:gd name="connsiteX9" fmla="*/ 5132929 w 9339851"/>
                <a:gd name="connsiteY9" fmla="*/ 351993 h 1761654"/>
                <a:gd name="connsiteX10" fmla="*/ 5430109 w 9339851"/>
                <a:gd name="connsiteY10" fmla="*/ 801573 h 1761654"/>
                <a:gd name="connsiteX11" fmla="*/ 5719669 w 9339851"/>
                <a:gd name="connsiteY11" fmla="*/ 1167333 h 1761654"/>
                <a:gd name="connsiteX12" fmla="*/ 6016849 w 9339851"/>
                <a:gd name="connsiteY12" fmla="*/ 1449273 h 1761654"/>
                <a:gd name="connsiteX13" fmla="*/ 6367369 w 9339851"/>
                <a:gd name="connsiteY13" fmla="*/ 1639773 h 1761654"/>
                <a:gd name="connsiteX14" fmla="*/ 6832189 w 9339851"/>
                <a:gd name="connsiteY14" fmla="*/ 1693113 h 1761654"/>
                <a:gd name="connsiteX15" fmla="*/ 9339851 w 9339851"/>
                <a:gd name="connsiteY15" fmla="*/ 1761654 h 1761654"/>
                <a:gd name="connsiteX16" fmla="*/ 0 w 9339851"/>
                <a:gd name="connsiteY16" fmla="*/ 1722854 h 176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9851" h="1761654">
                  <a:moveTo>
                    <a:pt x="0" y="1722854"/>
                  </a:moveTo>
                  <a:cubicBezTo>
                    <a:pt x="92075" y="1715869"/>
                    <a:pt x="2275211" y="1740991"/>
                    <a:pt x="2745740" y="1647393"/>
                  </a:cubicBezTo>
                  <a:cubicBezTo>
                    <a:pt x="3216269" y="1553795"/>
                    <a:pt x="3112004" y="1557223"/>
                    <a:pt x="3227929" y="1502613"/>
                  </a:cubicBezTo>
                  <a:cubicBezTo>
                    <a:pt x="3343854" y="1448003"/>
                    <a:pt x="3361279" y="1397203"/>
                    <a:pt x="3441289" y="1319733"/>
                  </a:cubicBezTo>
                  <a:cubicBezTo>
                    <a:pt x="3521299" y="1242263"/>
                    <a:pt x="3611469" y="1160983"/>
                    <a:pt x="3707989" y="1037793"/>
                  </a:cubicBezTo>
                  <a:cubicBezTo>
                    <a:pt x="3804509" y="914603"/>
                    <a:pt x="3925159" y="716483"/>
                    <a:pt x="4020409" y="580593"/>
                  </a:cubicBezTo>
                  <a:cubicBezTo>
                    <a:pt x="4115659" y="444703"/>
                    <a:pt x="4189319" y="315163"/>
                    <a:pt x="4279489" y="222453"/>
                  </a:cubicBezTo>
                  <a:cubicBezTo>
                    <a:pt x="4369659" y="129743"/>
                    <a:pt x="4468719" y="54813"/>
                    <a:pt x="4561429" y="24333"/>
                  </a:cubicBezTo>
                  <a:cubicBezTo>
                    <a:pt x="4654139" y="-6147"/>
                    <a:pt x="4740499" y="-15037"/>
                    <a:pt x="4835749" y="39573"/>
                  </a:cubicBezTo>
                  <a:cubicBezTo>
                    <a:pt x="4930999" y="94183"/>
                    <a:pt x="5033869" y="224993"/>
                    <a:pt x="5132929" y="351993"/>
                  </a:cubicBezTo>
                  <a:cubicBezTo>
                    <a:pt x="5231989" y="478993"/>
                    <a:pt x="5332319" y="665683"/>
                    <a:pt x="5430109" y="801573"/>
                  </a:cubicBezTo>
                  <a:cubicBezTo>
                    <a:pt x="5527899" y="937463"/>
                    <a:pt x="5621879" y="1059383"/>
                    <a:pt x="5719669" y="1167333"/>
                  </a:cubicBezTo>
                  <a:cubicBezTo>
                    <a:pt x="5817459" y="1275283"/>
                    <a:pt x="5908899" y="1370533"/>
                    <a:pt x="6016849" y="1449273"/>
                  </a:cubicBezTo>
                  <a:cubicBezTo>
                    <a:pt x="6124799" y="1528013"/>
                    <a:pt x="6231479" y="1599133"/>
                    <a:pt x="6367369" y="1639773"/>
                  </a:cubicBezTo>
                  <a:cubicBezTo>
                    <a:pt x="6503259" y="1680413"/>
                    <a:pt x="6832189" y="1693113"/>
                    <a:pt x="6832189" y="1693113"/>
                  </a:cubicBezTo>
                  <a:cubicBezTo>
                    <a:pt x="6912199" y="1702003"/>
                    <a:pt x="9339851" y="1761654"/>
                    <a:pt x="9339851" y="1761654"/>
                  </a:cubicBezTo>
                  <a:lnTo>
                    <a:pt x="0" y="1722854"/>
                  </a:lnTo>
                  <a:close/>
                </a:path>
              </a:pathLst>
            </a:custGeom>
            <a:solidFill>
              <a:srgbClr val="FFFF00"/>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37" name="Group 36">
            <a:extLst>
              <a:ext uri="{FF2B5EF4-FFF2-40B4-BE49-F238E27FC236}">
                <a16:creationId xmlns:a16="http://schemas.microsoft.com/office/drawing/2014/main" id="{EA2E5D88-7E3F-4002-B7DD-D16CC5FDEFDC}"/>
              </a:ext>
            </a:extLst>
          </p:cNvPr>
          <p:cNvGrpSpPr/>
          <p:nvPr/>
        </p:nvGrpSpPr>
        <p:grpSpPr>
          <a:xfrm>
            <a:off x="3124200" y="3912166"/>
            <a:ext cx="1828800" cy="914192"/>
            <a:chOff x="2133600" y="4672599"/>
            <a:chExt cx="1828800" cy="914192"/>
          </a:xfrm>
        </p:grpSpPr>
        <mc:AlternateContent xmlns:mc="http://schemas.openxmlformats.org/markup-compatibility/2006" xmlns:a14="http://schemas.microsoft.com/office/drawing/2010/main">
          <mc:Choice Requires="a14">
            <p:sp>
              <p:nvSpPr>
                <p:cNvPr id="38" name="Rectangle 37">
                  <a:extLst>
                    <a:ext uri="{FF2B5EF4-FFF2-40B4-BE49-F238E27FC236}">
                      <a16:creationId xmlns:a16="http://schemas.microsoft.com/office/drawing/2014/main" id="{2F1E147B-0528-4089-9F33-835018E44E49}"/>
                    </a:ext>
                  </a:extLst>
                </p:cNvPr>
                <p:cNvSpPr/>
                <p:nvPr/>
              </p:nvSpPr>
              <p:spPr>
                <a:xfrm>
                  <a:off x="2874825" y="5186681"/>
                  <a:ext cx="482824"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14:m>
                    <m:oMath xmlns:m="http://schemas.openxmlformats.org/officeDocument/2006/math">
                      <m:r>
                        <m:rPr>
                          <m:nor/>
                        </m:rP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8" name="Rectangle 37">
                  <a:extLst>
                    <a:ext uri="{FF2B5EF4-FFF2-40B4-BE49-F238E27FC236}">
                      <a16:creationId xmlns:a16="http://schemas.microsoft.com/office/drawing/2014/main" id="{2F1E147B-0528-4089-9F33-835018E44E49}"/>
                    </a:ext>
                  </a:extLst>
                </p:cNvPr>
                <p:cNvSpPr>
                  <a:spLocks noRot="1" noChangeAspect="1" noMove="1" noResize="1" noEditPoints="1" noAdjustHandles="1" noChangeArrowheads="1" noChangeShapeType="1" noTextEdit="1"/>
                </p:cNvSpPr>
                <p:nvPr/>
              </p:nvSpPr>
              <p:spPr>
                <a:xfrm>
                  <a:off x="2874825" y="5186681"/>
                  <a:ext cx="482824" cy="400110"/>
                </a:xfrm>
                <a:prstGeom prst="rect">
                  <a:avLst/>
                </a:prstGeom>
                <a:blipFill>
                  <a:blip r:embed="rId7"/>
                  <a:stretch>
                    <a:fillRect l="-12658" t="-7576" r="-12658" b="-25758"/>
                  </a:stretch>
                </a:blipFill>
              </p:spPr>
              <p:txBody>
                <a:bodyPr/>
                <a:lstStyle/>
                <a:p>
                  <a:r>
                    <a:rPr lang="en-US">
                      <a:noFill/>
                    </a:rPr>
                    <a:t> </a:t>
                  </a:r>
                </a:p>
              </p:txBody>
            </p:sp>
          </mc:Fallback>
        </mc:AlternateContent>
        <p:sp>
          <p:nvSpPr>
            <p:cNvPr id="39" name="Freeform: Shape 38">
              <a:extLst>
                <a:ext uri="{FF2B5EF4-FFF2-40B4-BE49-F238E27FC236}">
                  <a16:creationId xmlns:a16="http://schemas.microsoft.com/office/drawing/2014/main" id="{9D9C0CA5-76FC-411E-920C-208C0632356B}"/>
                </a:ext>
              </a:extLst>
            </p:cNvPr>
            <p:cNvSpPr/>
            <p:nvPr/>
          </p:nvSpPr>
          <p:spPr>
            <a:xfrm>
              <a:off x="2133600" y="4672599"/>
              <a:ext cx="1828800" cy="609353"/>
            </a:xfrm>
            <a:custGeom>
              <a:avLst/>
              <a:gdLst>
                <a:gd name="connsiteX0" fmla="*/ 0 w 4322431"/>
                <a:gd name="connsiteY0" fmla="*/ 1693113 h 1697064"/>
                <a:gd name="connsiteX1" fmla="*/ 297180 w 4322431"/>
                <a:gd name="connsiteY1" fmla="*/ 1647393 h 1697064"/>
                <a:gd name="connsiteX2" fmla="*/ 678180 w 4322431"/>
                <a:gd name="connsiteY2" fmla="*/ 1502613 h 1697064"/>
                <a:gd name="connsiteX3" fmla="*/ 891540 w 4322431"/>
                <a:gd name="connsiteY3" fmla="*/ 1319733 h 1697064"/>
                <a:gd name="connsiteX4" fmla="*/ 1158240 w 4322431"/>
                <a:gd name="connsiteY4" fmla="*/ 1037793 h 1697064"/>
                <a:gd name="connsiteX5" fmla="*/ 1470660 w 4322431"/>
                <a:gd name="connsiteY5" fmla="*/ 580593 h 1697064"/>
                <a:gd name="connsiteX6" fmla="*/ 1729740 w 4322431"/>
                <a:gd name="connsiteY6" fmla="*/ 222453 h 1697064"/>
                <a:gd name="connsiteX7" fmla="*/ 2011680 w 4322431"/>
                <a:gd name="connsiteY7" fmla="*/ 24333 h 1697064"/>
                <a:gd name="connsiteX8" fmla="*/ 2286000 w 4322431"/>
                <a:gd name="connsiteY8" fmla="*/ 39573 h 1697064"/>
                <a:gd name="connsiteX9" fmla="*/ 2583180 w 4322431"/>
                <a:gd name="connsiteY9" fmla="*/ 351993 h 1697064"/>
                <a:gd name="connsiteX10" fmla="*/ 2880360 w 4322431"/>
                <a:gd name="connsiteY10" fmla="*/ 801573 h 1697064"/>
                <a:gd name="connsiteX11" fmla="*/ 3169920 w 4322431"/>
                <a:gd name="connsiteY11" fmla="*/ 1167333 h 1697064"/>
                <a:gd name="connsiteX12" fmla="*/ 3467100 w 4322431"/>
                <a:gd name="connsiteY12" fmla="*/ 1449273 h 1697064"/>
                <a:gd name="connsiteX13" fmla="*/ 3817620 w 4322431"/>
                <a:gd name="connsiteY13" fmla="*/ 1639773 h 1697064"/>
                <a:gd name="connsiteX14" fmla="*/ 4282440 w 4322431"/>
                <a:gd name="connsiteY14" fmla="*/ 1693113 h 1697064"/>
                <a:gd name="connsiteX15" fmla="*/ 4297680 w 4322431"/>
                <a:gd name="connsiteY15" fmla="*/ 1693113 h 1697064"/>
                <a:gd name="connsiteX16" fmla="*/ 0 w 4322431"/>
                <a:gd name="connsiteY16" fmla="*/ 1693113 h 1697064"/>
                <a:gd name="connsiteX0" fmla="*/ 0 w 6650131"/>
                <a:gd name="connsiteY0" fmla="*/ 1693113 h 1697064"/>
                <a:gd name="connsiteX1" fmla="*/ 297180 w 6650131"/>
                <a:gd name="connsiteY1" fmla="*/ 1647393 h 1697064"/>
                <a:gd name="connsiteX2" fmla="*/ 678180 w 6650131"/>
                <a:gd name="connsiteY2" fmla="*/ 1502613 h 1697064"/>
                <a:gd name="connsiteX3" fmla="*/ 891540 w 6650131"/>
                <a:gd name="connsiteY3" fmla="*/ 1319733 h 1697064"/>
                <a:gd name="connsiteX4" fmla="*/ 1158240 w 6650131"/>
                <a:gd name="connsiteY4" fmla="*/ 1037793 h 1697064"/>
                <a:gd name="connsiteX5" fmla="*/ 1470660 w 6650131"/>
                <a:gd name="connsiteY5" fmla="*/ 580593 h 1697064"/>
                <a:gd name="connsiteX6" fmla="*/ 1729740 w 6650131"/>
                <a:gd name="connsiteY6" fmla="*/ 222453 h 1697064"/>
                <a:gd name="connsiteX7" fmla="*/ 2011680 w 6650131"/>
                <a:gd name="connsiteY7" fmla="*/ 24333 h 1697064"/>
                <a:gd name="connsiteX8" fmla="*/ 2286000 w 6650131"/>
                <a:gd name="connsiteY8" fmla="*/ 39573 h 1697064"/>
                <a:gd name="connsiteX9" fmla="*/ 2583180 w 6650131"/>
                <a:gd name="connsiteY9" fmla="*/ 351993 h 1697064"/>
                <a:gd name="connsiteX10" fmla="*/ 2880360 w 6650131"/>
                <a:gd name="connsiteY10" fmla="*/ 801573 h 1697064"/>
                <a:gd name="connsiteX11" fmla="*/ 3169920 w 6650131"/>
                <a:gd name="connsiteY11" fmla="*/ 1167333 h 1697064"/>
                <a:gd name="connsiteX12" fmla="*/ 3467100 w 6650131"/>
                <a:gd name="connsiteY12" fmla="*/ 1449273 h 1697064"/>
                <a:gd name="connsiteX13" fmla="*/ 3817620 w 6650131"/>
                <a:gd name="connsiteY13" fmla="*/ 1639773 h 1697064"/>
                <a:gd name="connsiteX14" fmla="*/ 4282440 w 6650131"/>
                <a:gd name="connsiteY14" fmla="*/ 1693113 h 1697064"/>
                <a:gd name="connsiteX15" fmla="*/ 6650131 w 6650131"/>
                <a:gd name="connsiteY15" fmla="*/ 1693113 h 1697064"/>
                <a:gd name="connsiteX16" fmla="*/ 0 w 6650131"/>
                <a:gd name="connsiteY16" fmla="*/ 1693113 h 1697064"/>
                <a:gd name="connsiteX0" fmla="*/ 0 w 9199880"/>
                <a:gd name="connsiteY0" fmla="*/ 1722854 h 1722854"/>
                <a:gd name="connsiteX1" fmla="*/ 2846929 w 9199880"/>
                <a:gd name="connsiteY1" fmla="*/ 1647393 h 1722854"/>
                <a:gd name="connsiteX2" fmla="*/ 3227929 w 9199880"/>
                <a:gd name="connsiteY2" fmla="*/ 1502613 h 1722854"/>
                <a:gd name="connsiteX3" fmla="*/ 3441289 w 9199880"/>
                <a:gd name="connsiteY3" fmla="*/ 1319733 h 1722854"/>
                <a:gd name="connsiteX4" fmla="*/ 3707989 w 9199880"/>
                <a:gd name="connsiteY4" fmla="*/ 1037793 h 1722854"/>
                <a:gd name="connsiteX5" fmla="*/ 4020409 w 9199880"/>
                <a:gd name="connsiteY5" fmla="*/ 580593 h 1722854"/>
                <a:gd name="connsiteX6" fmla="*/ 4279489 w 9199880"/>
                <a:gd name="connsiteY6" fmla="*/ 222453 h 1722854"/>
                <a:gd name="connsiteX7" fmla="*/ 4561429 w 9199880"/>
                <a:gd name="connsiteY7" fmla="*/ 24333 h 1722854"/>
                <a:gd name="connsiteX8" fmla="*/ 4835749 w 9199880"/>
                <a:gd name="connsiteY8" fmla="*/ 39573 h 1722854"/>
                <a:gd name="connsiteX9" fmla="*/ 5132929 w 9199880"/>
                <a:gd name="connsiteY9" fmla="*/ 351993 h 1722854"/>
                <a:gd name="connsiteX10" fmla="*/ 5430109 w 9199880"/>
                <a:gd name="connsiteY10" fmla="*/ 801573 h 1722854"/>
                <a:gd name="connsiteX11" fmla="*/ 5719669 w 9199880"/>
                <a:gd name="connsiteY11" fmla="*/ 1167333 h 1722854"/>
                <a:gd name="connsiteX12" fmla="*/ 6016849 w 9199880"/>
                <a:gd name="connsiteY12" fmla="*/ 1449273 h 1722854"/>
                <a:gd name="connsiteX13" fmla="*/ 6367369 w 9199880"/>
                <a:gd name="connsiteY13" fmla="*/ 1639773 h 1722854"/>
                <a:gd name="connsiteX14" fmla="*/ 6832189 w 9199880"/>
                <a:gd name="connsiteY14" fmla="*/ 1693113 h 1722854"/>
                <a:gd name="connsiteX15" fmla="*/ 9199880 w 9199880"/>
                <a:gd name="connsiteY15" fmla="*/ 1693113 h 1722854"/>
                <a:gd name="connsiteX16" fmla="*/ 0 w 9199880"/>
                <a:gd name="connsiteY16" fmla="*/ 1722854 h 1722854"/>
                <a:gd name="connsiteX0" fmla="*/ 0 w 9306121"/>
                <a:gd name="connsiteY0" fmla="*/ 1722854 h 1742690"/>
                <a:gd name="connsiteX1" fmla="*/ 2846929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39851"/>
                <a:gd name="connsiteY0" fmla="*/ 1722854 h 1761654"/>
                <a:gd name="connsiteX1" fmla="*/ 2745740 w 9339851"/>
                <a:gd name="connsiteY1" fmla="*/ 1647393 h 1761654"/>
                <a:gd name="connsiteX2" fmla="*/ 3227929 w 9339851"/>
                <a:gd name="connsiteY2" fmla="*/ 1502613 h 1761654"/>
                <a:gd name="connsiteX3" fmla="*/ 3441289 w 9339851"/>
                <a:gd name="connsiteY3" fmla="*/ 1319733 h 1761654"/>
                <a:gd name="connsiteX4" fmla="*/ 3707989 w 9339851"/>
                <a:gd name="connsiteY4" fmla="*/ 1037793 h 1761654"/>
                <a:gd name="connsiteX5" fmla="*/ 4020409 w 9339851"/>
                <a:gd name="connsiteY5" fmla="*/ 580593 h 1761654"/>
                <a:gd name="connsiteX6" fmla="*/ 4279489 w 9339851"/>
                <a:gd name="connsiteY6" fmla="*/ 222453 h 1761654"/>
                <a:gd name="connsiteX7" fmla="*/ 4561429 w 9339851"/>
                <a:gd name="connsiteY7" fmla="*/ 24333 h 1761654"/>
                <a:gd name="connsiteX8" fmla="*/ 4835749 w 9339851"/>
                <a:gd name="connsiteY8" fmla="*/ 39573 h 1761654"/>
                <a:gd name="connsiteX9" fmla="*/ 5132929 w 9339851"/>
                <a:gd name="connsiteY9" fmla="*/ 351993 h 1761654"/>
                <a:gd name="connsiteX10" fmla="*/ 5430109 w 9339851"/>
                <a:gd name="connsiteY10" fmla="*/ 801573 h 1761654"/>
                <a:gd name="connsiteX11" fmla="*/ 5719669 w 9339851"/>
                <a:gd name="connsiteY11" fmla="*/ 1167333 h 1761654"/>
                <a:gd name="connsiteX12" fmla="*/ 6016849 w 9339851"/>
                <a:gd name="connsiteY12" fmla="*/ 1449273 h 1761654"/>
                <a:gd name="connsiteX13" fmla="*/ 6367369 w 9339851"/>
                <a:gd name="connsiteY13" fmla="*/ 1639773 h 1761654"/>
                <a:gd name="connsiteX14" fmla="*/ 6832189 w 9339851"/>
                <a:gd name="connsiteY14" fmla="*/ 1693113 h 1761654"/>
                <a:gd name="connsiteX15" fmla="*/ 9339851 w 9339851"/>
                <a:gd name="connsiteY15" fmla="*/ 1761654 h 1761654"/>
                <a:gd name="connsiteX16" fmla="*/ 0 w 9339851"/>
                <a:gd name="connsiteY16" fmla="*/ 1722854 h 176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9851" h="1761654">
                  <a:moveTo>
                    <a:pt x="0" y="1722854"/>
                  </a:moveTo>
                  <a:cubicBezTo>
                    <a:pt x="92075" y="1715869"/>
                    <a:pt x="2275211" y="1740991"/>
                    <a:pt x="2745740" y="1647393"/>
                  </a:cubicBezTo>
                  <a:cubicBezTo>
                    <a:pt x="3216269" y="1553795"/>
                    <a:pt x="3112004" y="1557223"/>
                    <a:pt x="3227929" y="1502613"/>
                  </a:cubicBezTo>
                  <a:cubicBezTo>
                    <a:pt x="3343854" y="1448003"/>
                    <a:pt x="3361279" y="1397203"/>
                    <a:pt x="3441289" y="1319733"/>
                  </a:cubicBezTo>
                  <a:cubicBezTo>
                    <a:pt x="3521299" y="1242263"/>
                    <a:pt x="3611469" y="1160983"/>
                    <a:pt x="3707989" y="1037793"/>
                  </a:cubicBezTo>
                  <a:cubicBezTo>
                    <a:pt x="3804509" y="914603"/>
                    <a:pt x="3925159" y="716483"/>
                    <a:pt x="4020409" y="580593"/>
                  </a:cubicBezTo>
                  <a:cubicBezTo>
                    <a:pt x="4115659" y="444703"/>
                    <a:pt x="4189319" y="315163"/>
                    <a:pt x="4279489" y="222453"/>
                  </a:cubicBezTo>
                  <a:cubicBezTo>
                    <a:pt x="4369659" y="129743"/>
                    <a:pt x="4468719" y="54813"/>
                    <a:pt x="4561429" y="24333"/>
                  </a:cubicBezTo>
                  <a:cubicBezTo>
                    <a:pt x="4654139" y="-6147"/>
                    <a:pt x="4740499" y="-15037"/>
                    <a:pt x="4835749" y="39573"/>
                  </a:cubicBezTo>
                  <a:cubicBezTo>
                    <a:pt x="4930999" y="94183"/>
                    <a:pt x="5033869" y="224993"/>
                    <a:pt x="5132929" y="351993"/>
                  </a:cubicBezTo>
                  <a:cubicBezTo>
                    <a:pt x="5231989" y="478993"/>
                    <a:pt x="5332319" y="665683"/>
                    <a:pt x="5430109" y="801573"/>
                  </a:cubicBezTo>
                  <a:cubicBezTo>
                    <a:pt x="5527899" y="937463"/>
                    <a:pt x="5621879" y="1059383"/>
                    <a:pt x="5719669" y="1167333"/>
                  </a:cubicBezTo>
                  <a:cubicBezTo>
                    <a:pt x="5817459" y="1275283"/>
                    <a:pt x="5908899" y="1370533"/>
                    <a:pt x="6016849" y="1449273"/>
                  </a:cubicBezTo>
                  <a:cubicBezTo>
                    <a:pt x="6124799" y="1528013"/>
                    <a:pt x="6231479" y="1599133"/>
                    <a:pt x="6367369" y="1639773"/>
                  </a:cubicBezTo>
                  <a:cubicBezTo>
                    <a:pt x="6503259" y="1680413"/>
                    <a:pt x="6832189" y="1693113"/>
                    <a:pt x="6832189" y="1693113"/>
                  </a:cubicBezTo>
                  <a:cubicBezTo>
                    <a:pt x="6912199" y="1702003"/>
                    <a:pt x="9339851" y="1761654"/>
                    <a:pt x="9339851" y="1761654"/>
                  </a:cubicBezTo>
                  <a:lnTo>
                    <a:pt x="0" y="1722854"/>
                  </a:lnTo>
                  <a:close/>
                </a:path>
              </a:pathLst>
            </a:custGeom>
            <a:solidFill>
              <a:srgbClr val="FFFF00"/>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40" name="Group 39">
            <a:extLst>
              <a:ext uri="{FF2B5EF4-FFF2-40B4-BE49-F238E27FC236}">
                <a16:creationId xmlns:a16="http://schemas.microsoft.com/office/drawing/2014/main" id="{8864CCBB-4ED9-4A67-961E-DF3886B56CA0}"/>
              </a:ext>
            </a:extLst>
          </p:cNvPr>
          <p:cNvGrpSpPr/>
          <p:nvPr/>
        </p:nvGrpSpPr>
        <p:grpSpPr>
          <a:xfrm>
            <a:off x="3111321" y="3149958"/>
            <a:ext cx="1828800" cy="914192"/>
            <a:chOff x="2133600" y="4672599"/>
            <a:chExt cx="1828800" cy="914192"/>
          </a:xfrm>
        </p:grpSpPr>
        <p:sp>
          <p:nvSpPr>
            <p:cNvPr id="41" name="Rectangle 40">
              <a:extLst>
                <a:ext uri="{FF2B5EF4-FFF2-40B4-BE49-F238E27FC236}">
                  <a16:creationId xmlns:a16="http://schemas.microsoft.com/office/drawing/2014/main" id="{CE503A68-34F0-45AE-8A12-B82AD85F9A4D}"/>
                </a:ext>
              </a:extLst>
            </p:cNvPr>
            <p:cNvSpPr/>
            <p:nvPr/>
          </p:nvSpPr>
          <p:spPr>
            <a:xfrm>
              <a:off x="2874825" y="5186681"/>
              <a:ext cx="39786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2" name="Freeform: Shape 41">
              <a:extLst>
                <a:ext uri="{FF2B5EF4-FFF2-40B4-BE49-F238E27FC236}">
                  <a16:creationId xmlns:a16="http://schemas.microsoft.com/office/drawing/2014/main" id="{DAF974A8-7FEE-4A17-BC98-D810E31EC764}"/>
                </a:ext>
              </a:extLst>
            </p:cNvPr>
            <p:cNvSpPr/>
            <p:nvPr/>
          </p:nvSpPr>
          <p:spPr>
            <a:xfrm>
              <a:off x="2133600" y="4672599"/>
              <a:ext cx="1828800" cy="609353"/>
            </a:xfrm>
            <a:custGeom>
              <a:avLst/>
              <a:gdLst>
                <a:gd name="connsiteX0" fmla="*/ 0 w 4322431"/>
                <a:gd name="connsiteY0" fmla="*/ 1693113 h 1697064"/>
                <a:gd name="connsiteX1" fmla="*/ 297180 w 4322431"/>
                <a:gd name="connsiteY1" fmla="*/ 1647393 h 1697064"/>
                <a:gd name="connsiteX2" fmla="*/ 678180 w 4322431"/>
                <a:gd name="connsiteY2" fmla="*/ 1502613 h 1697064"/>
                <a:gd name="connsiteX3" fmla="*/ 891540 w 4322431"/>
                <a:gd name="connsiteY3" fmla="*/ 1319733 h 1697064"/>
                <a:gd name="connsiteX4" fmla="*/ 1158240 w 4322431"/>
                <a:gd name="connsiteY4" fmla="*/ 1037793 h 1697064"/>
                <a:gd name="connsiteX5" fmla="*/ 1470660 w 4322431"/>
                <a:gd name="connsiteY5" fmla="*/ 580593 h 1697064"/>
                <a:gd name="connsiteX6" fmla="*/ 1729740 w 4322431"/>
                <a:gd name="connsiteY6" fmla="*/ 222453 h 1697064"/>
                <a:gd name="connsiteX7" fmla="*/ 2011680 w 4322431"/>
                <a:gd name="connsiteY7" fmla="*/ 24333 h 1697064"/>
                <a:gd name="connsiteX8" fmla="*/ 2286000 w 4322431"/>
                <a:gd name="connsiteY8" fmla="*/ 39573 h 1697064"/>
                <a:gd name="connsiteX9" fmla="*/ 2583180 w 4322431"/>
                <a:gd name="connsiteY9" fmla="*/ 351993 h 1697064"/>
                <a:gd name="connsiteX10" fmla="*/ 2880360 w 4322431"/>
                <a:gd name="connsiteY10" fmla="*/ 801573 h 1697064"/>
                <a:gd name="connsiteX11" fmla="*/ 3169920 w 4322431"/>
                <a:gd name="connsiteY11" fmla="*/ 1167333 h 1697064"/>
                <a:gd name="connsiteX12" fmla="*/ 3467100 w 4322431"/>
                <a:gd name="connsiteY12" fmla="*/ 1449273 h 1697064"/>
                <a:gd name="connsiteX13" fmla="*/ 3817620 w 4322431"/>
                <a:gd name="connsiteY13" fmla="*/ 1639773 h 1697064"/>
                <a:gd name="connsiteX14" fmla="*/ 4282440 w 4322431"/>
                <a:gd name="connsiteY14" fmla="*/ 1693113 h 1697064"/>
                <a:gd name="connsiteX15" fmla="*/ 4297680 w 4322431"/>
                <a:gd name="connsiteY15" fmla="*/ 1693113 h 1697064"/>
                <a:gd name="connsiteX16" fmla="*/ 0 w 4322431"/>
                <a:gd name="connsiteY16" fmla="*/ 1693113 h 1697064"/>
                <a:gd name="connsiteX0" fmla="*/ 0 w 6650131"/>
                <a:gd name="connsiteY0" fmla="*/ 1693113 h 1697064"/>
                <a:gd name="connsiteX1" fmla="*/ 297180 w 6650131"/>
                <a:gd name="connsiteY1" fmla="*/ 1647393 h 1697064"/>
                <a:gd name="connsiteX2" fmla="*/ 678180 w 6650131"/>
                <a:gd name="connsiteY2" fmla="*/ 1502613 h 1697064"/>
                <a:gd name="connsiteX3" fmla="*/ 891540 w 6650131"/>
                <a:gd name="connsiteY3" fmla="*/ 1319733 h 1697064"/>
                <a:gd name="connsiteX4" fmla="*/ 1158240 w 6650131"/>
                <a:gd name="connsiteY4" fmla="*/ 1037793 h 1697064"/>
                <a:gd name="connsiteX5" fmla="*/ 1470660 w 6650131"/>
                <a:gd name="connsiteY5" fmla="*/ 580593 h 1697064"/>
                <a:gd name="connsiteX6" fmla="*/ 1729740 w 6650131"/>
                <a:gd name="connsiteY6" fmla="*/ 222453 h 1697064"/>
                <a:gd name="connsiteX7" fmla="*/ 2011680 w 6650131"/>
                <a:gd name="connsiteY7" fmla="*/ 24333 h 1697064"/>
                <a:gd name="connsiteX8" fmla="*/ 2286000 w 6650131"/>
                <a:gd name="connsiteY8" fmla="*/ 39573 h 1697064"/>
                <a:gd name="connsiteX9" fmla="*/ 2583180 w 6650131"/>
                <a:gd name="connsiteY9" fmla="*/ 351993 h 1697064"/>
                <a:gd name="connsiteX10" fmla="*/ 2880360 w 6650131"/>
                <a:gd name="connsiteY10" fmla="*/ 801573 h 1697064"/>
                <a:gd name="connsiteX11" fmla="*/ 3169920 w 6650131"/>
                <a:gd name="connsiteY11" fmla="*/ 1167333 h 1697064"/>
                <a:gd name="connsiteX12" fmla="*/ 3467100 w 6650131"/>
                <a:gd name="connsiteY12" fmla="*/ 1449273 h 1697064"/>
                <a:gd name="connsiteX13" fmla="*/ 3817620 w 6650131"/>
                <a:gd name="connsiteY13" fmla="*/ 1639773 h 1697064"/>
                <a:gd name="connsiteX14" fmla="*/ 4282440 w 6650131"/>
                <a:gd name="connsiteY14" fmla="*/ 1693113 h 1697064"/>
                <a:gd name="connsiteX15" fmla="*/ 6650131 w 6650131"/>
                <a:gd name="connsiteY15" fmla="*/ 1693113 h 1697064"/>
                <a:gd name="connsiteX16" fmla="*/ 0 w 6650131"/>
                <a:gd name="connsiteY16" fmla="*/ 1693113 h 1697064"/>
                <a:gd name="connsiteX0" fmla="*/ 0 w 9199880"/>
                <a:gd name="connsiteY0" fmla="*/ 1722854 h 1722854"/>
                <a:gd name="connsiteX1" fmla="*/ 2846929 w 9199880"/>
                <a:gd name="connsiteY1" fmla="*/ 1647393 h 1722854"/>
                <a:gd name="connsiteX2" fmla="*/ 3227929 w 9199880"/>
                <a:gd name="connsiteY2" fmla="*/ 1502613 h 1722854"/>
                <a:gd name="connsiteX3" fmla="*/ 3441289 w 9199880"/>
                <a:gd name="connsiteY3" fmla="*/ 1319733 h 1722854"/>
                <a:gd name="connsiteX4" fmla="*/ 3707989 w 9199880"/>
                <a:gd name="connsiteY4" fmla="*/ 1037793 h 1722854"/>
                <a:gd name="connsiteX5" fmla="*/ 4020409 w 9199880"/>
                <a:gd name="connsiteY5" fmla="*/ 580593 h 1722854"/>
                <a:gd name="connsiteX6" fmla="*/ 4279489 w 9199880"/>
                <a:gd name="connsiteY6" fmla="*/ 222453 h 1722854"/>
                <a:gd name="connsiteX7" fmla="*/ 4561429 w 9199880"/>
                <a:gd name="connsiteY7" fmla="*/ 24333 h 1722854"/>
                <a:gd name="connsiteX8" fmla="*/ 4835749 w 9199880"/>
                <a:gd name="connsiteY8" fmla="*/ 39573 h 1722854"/>
                <a:gd name="connsiteX9" fmla="*/ 5132929 w 9199880"/>
                <a:gd name="connsiteY9" fmla="*/ 351993 h 1722854"/>
                <a:gd name="connsiteX10" fmla="*/ 5430109 w 9199880"/>
                <a:gd name="connsiteY10" fmla="*/ 801573 h 1722854"/>
                <a:gd name="connsiteX11" fmla="*/ 5719669 w 9199880"/>
                <a:gd name="connsiteY11" fmla="*/ 1167333 h 1722854"/>
                <a:gd name="connsiteX12" fmla="*/ 6016849 w 9199880"/>
                <a:gd name="connsiteY12" fmla="*/ 1449273 h 1722854"/>
                <a:gd name="connsiteX13" fmla="*/ 6367369 w 9199880"/>
                <a:gd name="connsiteY13" fmla="*/ 1639773 h 1722854"/>
                <a:gd name="connsiteX14" fmla="*/ 6832189 w 9199880"/>
                <a:gd name="connsiteY14" fmla="*/ 1693113 h 1722854"/>
                <a:gd name="connsiteX15" fmla="*/ 9199880 w 9199880"/>
                <a:gd name="connsiteY15" fmla="*/ 1693113 h 1722854"/>
                <a:gd name="connsiteX16" fmla="*/ 0 w 9199880"/>
                <a:gd name="connsiteY16" fmla="*/ 1722854 h 1722854"/>
                <a:gd name="connsiteX0" fmla="*/ 0 w 9306121"/>
                <a:gd name="connsiteY0" fmla="*/ 1722854 h 1742690"/>
                <a:gd name="connsiteX1" fmla="*/ 2846929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39851"/>
                <a:gd name="connsiteY0" fmla="*/ 1722854 h 1761654"/>
                <a:gd name="connsiteX1" fmla="*/ 2745740 w 9339851"/>
                <a:gd name="connsiteY1" fmla="*/ 1647393 h 1761654"/>
                <a:gd name="connsiteX2" fmla="*/ 3227929 w 9339851"/>
                <a:gd name="connsiteY2" fmla="*/ 1502613 h 1761654"/>
                <a:gd name="connsiteX3" fmla="*/ 3441289 w 9339851"/>
                <a:gd name="connsiteY3" fmla="*/ 1319733 h 1761654"/>
                <a:gd name="connsiteX4" fmla="*/ 3707989 w 9339851"/>
                <a:gd name="connsiteY4" fmla="*/ 1037793 h 1761654"/>
                <a:gd name="connsiteX5" fmla="*/ 4020409 w 9339851"/>
                <a:gd name="connsiteY5" fmla="*/ 580593 h 1761654"/>
                <a:gd name="connsiteX6" fmla="*/ 4279489 w 9339851"/>
                <a:gd name="connsiteY6" fmla="*/ 222453 h 1761654"/>
                <a:gd name="connsiteX7" fmla="*/ 4561429 w 9339851"/>
                <a:gd name="connsiteY7" fmla="*/ 24333 h 1761654"/>
                <a:gd name="connsiteX8" fmla="*/ 4835749 w 9339851"/>
                <a:gd name="connsiteY8" fmla="*/ 39573 h 1761654"/>
                <a:gd name="connsiteX9" fmla="*/ 5132929 w 9339851"/>
                <a:gd name="connsiteY9" fmla="*/ 351993 h 1761654"/>
                <a:gd name="connsiteX10" fmla="*/ 5430109 w 9339851"/>
                <a:gd name="connsiteY10" fmla="*/ 801573 h 1761654"/>
                <a:gd name="connsiteX11" fmla="*/ 5719669 w 9339851"/>
                <a:gd name="connsiteY11" fmla="*/ 1167333 h 1761654"/>
                <a:gd name="connsiteX12" fmla="*/ 6016849 w 9339851"/>
                <a:gd name="connsiteY12" fmla="*/ 1449273 h 1761654"/>
                <a:gd name="connsiteX13" fmla="*/ 6367369 w 9339851"/>
                <a:gd name="connsiteY13" fmla="*/ 1639773 h 1761654"/>
                <a:gd name="connsiteX14" fmla="*/ 6832189 w 9339851"/>
                <a:gd name="connsiteY14" fmla="*/ 1693113 h 1761654"/>
                <a:gd name="connsiteX15" fmla="*/ 9339851 w 9339851"/>
                <a:gd name="connsiteY15" fmla="*/ 1761654 h 1761654"/>
                <a:gd name="connsiteX16" fmla="*/ 0 w 9339851"/>
                <a:gd name="connsiteY16" fmla="*/ 1722854 h 176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9851" h="1761654">
                  <a:moveTo>
                    <a:pt x="0" y="1722854"/>
                  </a:moveTo>
                  <a:cubicBezTo>
                    <a:pt x="92075" y="1715869"/>
                    <a:pt x="2275211" y="1740991"/>
                    <a:pt x="2745740" y="1647393"/>
                  </a:cubicBezTo>
                  <a:cubicBezTo>
                    <a:pt x="3216269" y="1553795"/>
                    <a:pt x="3112004" y="1557223"/>
                    <a:pt x="3227929" y="1502613"/>
                  </a:cubicBezTo>
                  <a:cubicBezTo>
                    <a:pt x="3343854" y="1448003"/>
                    <a:pt x="3361279" y="1397203"/>
                    <a:pt x="3441289" y="1319733"/>
                  </a:cubicBezTo>
                  <a:cubicBezTo>
                    <a:pt x="3521299" y="1242263"/>
                    <a:pt x="3611469" y="1160983"/>
                    <a:pt x="3707989" y="1037793"/>
                  </a:cubicBezTo>
                  <a:cubicBezTo>
                    <a:pt x="3804509" y="914603"/>
                    <a:pt x="3925159" y="716483"/>
                    <a:pt x="4020409" y="580593"/>
                  </a:cubicBezTo>
                  <a:cubicBezTo>
                    <a:pt x="4115659" y="444703"/>
                    <a:pt x="4189319" y="315163"/>
                    <a:pt x="4279489" y="222453"/>
                  </a:cubicBezTo>
                  <a:cubicBezTo>
                    <a:pt x="4369659" y="129743"/>
                    <a:pt x="4468719" y="54813"/>
                    <a:pt x="4561429" y="24333"/>
                  </a:cubicBezTo>
                  <a:cubicBezTo>
                    <a:pt x="4654139" y="-6147"/>
                    <a:pt x="4740499" y="-15037"/>
                    <a:pt x="4835749" y="39573"/>
                  </a:cubicBezTo>
                  <a:cubicBezTo>
                    <a:pt x="4930999" y="94183"/>
                    <a:pt x="5033869" y="224993"/>
                    <a:pt x="5132929" y="351993"/>
                  </a:cubicBezTo>
                  <a:cubicBezTo>
                    <a:pt x="5231989" y="478993"/>
                    <a:pt x="5332319" y="665683"/>
                    <a:pt x="5430109" y="801573"/>
                  </a:cubicBezTo>
                  <a:cubicBezTo>
                    <a:pt x="5527899" y="937463"/>
                    <a:pt x="5621879" y="1059383"/>
                    <a:pt x="5719669" y="1167333"/>
                  </a:cubicBezTo>
                  <a:cubicBezTo>
                    <a:pt x="5817459" y="1275283"/>
                    <a:pt x="5908899" y="1370533"/>
                    <a:pt x="6016849" y="1449273"/>
                  </a:cubicBezTo>
                  <a:cubicBezTo>
                    <a:pt x="6124799" y="1528013"/>
                    <a:pt x="6231479" y="1599133"/>
                    <a:pt x="6367369" y="1639773"/>
                  </a:cubicBezTo>
                  <a:cubicBezTo>
                    <a:pt x="6503259" y="1680413"/>
                    <a:pt x="6832189" y="1693113"/>
                    <a:pt x="6832189" y="1693113"/>
                  </a:cubicBezTo>
                  <a:cubicBezTo>
                    <a:pt x="6912199" y="1702003"/>
                    <a:pt x="9339851" y="1761654"/>
                    <a:pt x="9339851" y="1761654"/>
                  </a:cubicBezTo>
                  <a:lnTo>
                    <a:pt x="0" y="1722854"/>
                  </a:lnTo>
                  <a:close/>
                </a:path>
              </a:pathLst>
            </a:custGeom>
            <a:solidFill>
              <a:srgbClr val="FFFF00"/>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43" name="Rectangle 42">
            <a:extLst>
              <a:ext uri="{FF2B5EF4-FFF2-40B4-BE49-F238E27FC236}">
                <a16:creationId xmlns:a16="http://schemas.microsoft.com/office/drawing/2014/main" id="{289FD581-9E3A-4E5C-A2F5-C2E5645D1F63}"/>
              </a:ext>
            </a:extLst>
          </p:cNvPr>
          <p:cNvSpPr/>
          <p:nvPr/>
        </p:nvSpPr>
        <p:spPr>
          <a:xfrm>
            <a:off x="8210741" y="4818807"/>
            <a:ext cx="79303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large</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4" name="Rectangle 43">
            <a:extLst>
              <a:ext uri="{FF2B5EF4-FFF2-40B4-BE49-F238E27FC236}">
                <a16:creationId xmlns:a16="http://schemas.microsoft.com/office/drawing/2014/main" id="{19EC3471-C93C-45FC-8768-62FB61B42744}"/>
              </a:ext>
            </a:extLst>
          </p:cNvPr>
          <p:cNvSpPr/>
          <p:nvPr/>
        </p:nvSpPr>
        <p:spPr>
          <a:xfrm>
            <a:off x="8211280" y="4826358"/>
            <a:ext cx="84991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small</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mc:Choice xmlns:a14="http://schemas.microsoft.com/office/drawing/2010/main" Requires="a14">
          <p:sp>
            <p:nvSpPr>
              <p:cNvPr id="3" name="Rectangle 2">
                <a:extLst>
                  <a:ext uri="{FF2B5EF4-FFF2-40B4-BE49-F238E27FC236}">
                    <a16:creationId xmlns:a16="http://schemas.microsoft.com/office/drawing/2014/main" id="{F4A1EB3B-8275-4A61-BE31-1118760DB044}"/>
                  </a:ext>
                </a:extLst>
              </p:cNvPr>
              <p:cNvSpPr/>
              <p:nvPr/>
            </p:nvSpPr>
            <p:spPr>
              <a:xfrm>
                <a:off x="4495800" y="1406631"/>
                <a:ext cx="338554" cy="276999"/>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US" altLang="en-US" sz="12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oMath>
                  </m:oMathPara>
                </a14:m>
                <a:endParaRPr kumimoji="0" lang="en-US" sz="12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mc:Choice>
        <mc:Fallback>
          <p:sp>
            <p:nvSpPr>
              <p:cNvPr id="3" name="Rectangle 2">
                <a:extLst>
                  <a:ext uri="{FF2B5EF4-FFF2-40B4-BE49-F238E27FC236}">
                    <a16:creationId xmlns:a16="http://schemas.microsoft.com/office/drawing/2014/main" id="{F4A1EB3B-8275-4A61-BE31-1118760DB044}"/>
                  </a:ext>
                </a:extLst>
              </p:cNvPr>
              <p:cNvSpPr>
                <a:spLocks noRot="1" noChangeAspect="1" noMove="1" noResize="1" noEditPoints="1" noAdjustHandles="1" noChangeArrowheads="1" noChangeShapeType="1" noTextEdit="1"/>
              </p:cNvSpPr>
              <p:nvPr/>
            </p:nvSpPr>
            <p:spPr>
              <a:xfrm>
                <a:off x="4495800" y="1406631"/>
                <a:ext cx="338554" cy="276999"/>
              </a:xfrm>
              <a:prstGeom prst="rect">
                <a:avLst/>
              </a:prstGeom>
              <a:blipFill>
                <a:blip r:embed="rId8"/>
                <a:stretch>
                  <a:fillRect/>
                </a:stretch>
              </a:blipFill>
            </p:spPr>
            <p:txBody>
              <a:bodyPr/>
              <a:lstStyle/>
              <a:p>
                <a:r>
                  <a:rPr lang="en-US">
                    <a:noFill/>
                  </a:rPr>
                  <a:t> </a:t>
                </a:r>
              </a:p>
            </p:txBody>
          </p:sp>
        </mc:Fallback>
      </mc:AlternateContent>
      <p:grpSp>
        <p:nvGrpSpPr>
          <p:cNvPr id="7" name="Group 6">
            <a:extLst>
              <a:ext uri="{FF2B5EF4-FFF2-40B4-BE49-F238E27FC236}">
                <a16:creationId xmlns:a16="http://schemas.microsoft.com/office/drawing/2014/main" id="{B1B7F5FA-928F-4216-AA0F-20924828D77B}"/>
              </a:ext>
            </a:extLst>
          </p:cNvPr>
          <p:cNvGrpSpPr/>
          <p:nvPr/>
        </p:nvGrpSpPr>
        <p:grpSpPr>
          <a:xfrm>
            <a:off x="2618818" y="2895600"/>
            <a:ext cx="352982" cy="2087584"/>
            <a:chOff x="2618818" y="2895600"/>
            <a:chExt cx="352982" cy="2087584"/>
          </a:xfrm>
        </p:grpSpPr>
        <p:cxnSp>
          <p:nvCxnSpPr>
            <p:cNvPr id="5" name="Straight Connector 4">
              <a:extLst>
                <a:ext uri="{FF2B5EF4-FFF2-40B4-BE49-F238E27FC236}">
                  <a16:creationId xmlns:a16="http://schemas.microsoft.com/office/drawing/2014/main" id="{EA85EACC-8AD1-4AE0-8072-FD2C6A20AAA0}"/>
                </a:ext>
              </a:extLst>
            </p:cNvPr>
            <p:cNvCxnSpPr/>
            <p:nvPr/>
          </p:nvCxnSpPr>
          <p:spPr bwMode="auto">
            <a:xfrm>
              <a:off x="2667000" y="2895600"/>
              <a:ext cx="0" cy="1923207"/>
            </a:xfrm>
            <a:prstGeom prst="line">
              <a:avLst/>
            </a:prstGeom>
            <a:noFill/>
            <a:ln w="38100" cap="sq" cmpd="sng" algn="ctr">
              <a:solidFill>
                <a:schemeClr val="hlink"/>
              </a:solidFill>
              <a:prstDash val="solid"/>
              <a:round/>
              <a:headEnd type="none" w="med" len="med"/>
              <a:tailEnd type="none" w="med" len="med"/>
            </a:ln>
            <a:effectLst/>
          </p:spPr>
        </p:cxnSp>
        <p:sp>
          <p:nvSpPr>
            <p:cNvPr id="6" name="Rectangle 5">
              <a:extLst>
                <a:ext uri="{FF2B5EF4-FFF2-40B4-BE49-F238E27FC236}">
                  <a16:creationId xmlns:a16="http://schemas.microsoft.com/office/drawing/2014/main" id="{B7A8566C-FE5B-4EAF-9DFA-7E28E6053FAB}"/>
                </a:ext>
              </a:extLst>
            </p:cNvPr>
            <p:cNvSpPr/>
            <p:nvPr/>
          </p:nvSpPr>
          <p:spPr>
            <a:xfrm>
              <a:off x="2629047" y="4521519"/>
              <a:ext cx="320921"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x</a:t>
              </a:r>
            </a:p>
          </p:txBody>
        </p:sp>
        <p:sp>
          <p:nvSpPr>
            <p:cNvPr id="29" name="Rectangle 28">
              <a:extLst>
                <a:ext uri="{FF2B5EF4-FFF2-40B4-BE49-F238E27FC236}">
                  <a16:creationId xmlns:a16="http://schemas.microsoft.com/office/drawing/2014/main" id="{C1127EC4-8737-4D50-B639-5D441EA17878}"/>
                </a:ext>
              </a:extLst>
            </p:cNvPr>
            <p:cNvSpPr/>
            <p:nvPr/>
          </p:nvSpPr>
          <p:spPr>
            <a:xfrm>
              <a:off x="2618818" y="3792835"/>
              <a:ext cx="352982"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a:t>
              </a:r>
              <a:endPar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grpSp>
        <p:nvGrpSpPr>
          <p:cNvPr id="30" name="Group 29">
            <a:extLst>
              <a:ext uri="{FF2B5EF4-FFF2-40B4-BE49-F238E27FC236}">
                <a16:creationId xmlns:a16="http://schemas.microsoft.com/office/drawing/2014/main" id="{3C603B3A-7034-4054-AB30-AFB0BC1C1CC0}"/>
              </a:ext>
            </a:extLst>
          </p:cNvPr>
          <p:cNvGrpSpPr/>
          <p:nvPr/>
        </p:nvGrpSpPr>
        <p:grpSpPr>
          <a:xfrm>
            <a:off x="2565400" y="2895600"/>
            <a:ext cx="352982" cy="2087584"/>
            <a:chOff x="2618818" y="2895600"/>
            <a:chExt cx="352982" cy="2087584"/>
          </a:xfrm>
        </p:grpSpPr>
        <p:cxnSp>
          <p:nvCxnSpPr>
            <p:cNvPr id="31" name="Straight Connector 30">
              <a:extLst>
                <a:ext uri="{FF2B5EF4-FFF2-40B4-BE49-F238E27FC236}">
                  <a16:creationId xmlns:a16="http://schemas.microsoft.com/office/drawing/2014/main" id="{A66BCBE2-DDB8-44A5-B8BC-EBC8B867DFED}"/>
                </a:ext>
              </a:extLst>
            </p:cNvPr>
            <p:cNvCxnSpPr/>
            <p:nvPr/>
          </p:nvCxnSpPr>
          <p:spPr bwMode="auto">
            <a:xfrm>
              <a:off x="2667000" y="2895600"/>
              <a:ext cx="0" cy="1923207"/>
            </a:xfrm>
            <a:prstGeom prst="line">
              <a:avLst/>
            </a:prstGeom>
            <a:noFill/>
            <a:ln w="38100" cap="sq" cmpd="sng" algn="ctr">
              <a:solidFill>
                <a:schemeClr val="hlink"/>
              </a:solidFill>
              <a:prstDash val="solid"/>
              <a:round/>
              <a:headEnd type="none" w="med" len="med"/>
              <a:tailEnd type="none" w="med" len="med"/>
            </a:ln>
            <a:effectLst/>
          </p:spPr>
        </p:cxnSp>
        <p:sp>
          <p:nvSpPr>
            <p:cNvPr id="32" name="Rectangle 31">
              <a:extLst>
                <a:ext uri="{FF2B5EF4-FFF2-40B4-BE49-F238E27FC236}">
                  <a16:creationId xmlns:a16="http://schemas.microsoft.com/office/drawing/2014/main" id="{AFE9A70E-880E-4D74-8265-F781DF451B4A}"/>
                </a:ext>
              </a:extLst>
            </p:cNvPr>
            <p:cNvSpPr/>
            <p:nvPr/>
          </p:nvSpPr>
          <p:spPr>
            <a:xfrm>
              <a:off x="2629047" y="4521519"/>
              <a:ext cx="320921"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mn-cs"/>
                </a:rPr>
                <a:t>x</a:t>
              </a:r>
            </a:p>
          </p:txBody>
        </p:sp>
        <p:sp>
          <p:nvSpPr>
            <p:cNvPr id="33" name="Rectangle 32">
              <a:extLst>
                <a:ext uri="{FF2B5EF4-FFF2-40B4-BE49-F238E27FC236}">
                  <a16:creationId xmlns:a16="http://schemas.microsoft.com/office/drawing/2014/main" id="{7C1BA757-5F0D-4229-8873-86366FB0956A}"/>
                </a:ext>
              </a:extLst>
            </p:cNvPr>
            <p:cNvSpPr/>
            <p:nvPr/>
          </p:nvSpPr>
          <p:spPr>
            <a:xfrm>
              <a:off x="2618818" y="3792835"/>
              <a:ext cx="352982"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mn-cs"/>
                  <a:sym typeface="Symbol" pitchFamily="18" charset="2"/>
                </a:rPr>
                <a:t></a:t>
              </a:r>
              <a:endPar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mn-cs"/>
              </a:endParaRPr>
            </a:p>
          </p:txBody>
        </p:sp>
      </p:grpSp>
      <p:grpSp>
        <p:nvGrpSpPr>
          <p:cNvPr id="34" name="Group 33">
            <a:extLst>
              <a:ext uri="{FF2B5EF4-FFF2-40B4-BE49-F238E27FC236}">
                <a16:creationId xmlns:a16="http://schemas.microsoft.com/office/drawing/2014/main" id="{C7A3F6FA-1876-4925-B9CF-22701A699C2B}"/>
              </a:ext>
            </a:extLst>
          </p:cNvPr>
          <p:cNvGrpSpPr/>
          <p:nvPr/>
        </p:nvGrpSpPr>
        <p:grpSpPr>
          <a:xfrm>
            <a:off x="2819400" y="5715208"/>
            <a:ext cx="2217848" cy="933302"/>
            <a:chOff x="2133600" y="4672599"/>
            <a:chExt cx="2217848" cy="933302"/>
          </a:xfrm>
        </p:grpSpPr>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7A6AF230-5BA8-4A2D-B0C6-85EE6BB483A0}"/>
                    </a:ext>
                  </a:extLst>
                </p:cNvPr>
                <p:cNvSpPr/>
                <p:nvPr/>
              </p:nvSpPr>
              <p:spPr>
                <a:xfrm>
                  <a:off x="2895600" y="5205791"/>
                  <a:ext cx="1455848"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0       |</a:t>
                  </a:r>
                  <a14:m>
                    <m:oMath xmlns:m="http://schemas.openxmlformats.org/officeDocument/2006/math">
                      <m:r>
                        <m:rPr>
                          <m:sty m:val="p"/>
                        </m:rPr>
                        <a:rPr kumimoji="0" lang="en-US" altLang="en-US" sz="20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m:t>´´</m:t>
                      </m:r>
                    </m:oMath>
                  </a14:m>
                  <a:r>
                    <a:rPr kumimoji="0" lang="en-US" altLang="en-US" sz="20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l-GR"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000" b="0" i="0" u="none" strike="noStrike" kern="1200" cap="none" spc="0" normalizeH="0" baseline="0" noProof="0" dirty="0">
                      <a:ln>
                        <a:noFill/>
                      </a:ln>
                      <a:solidFill>
                        <a:srgbClr val="FF00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7A6AF230-5BA8-4A2D-B0C6-85EE6BB483A0}"/>
                    </a:ext>
                  </a:extLst>
                </p:cNvPr>
                <p:cNvSpPr>
                  <a:spLocks noRot="1" noChangeAspect="1" noMove="1" noResize="1" noEditPoints="1" noAdjustHandles="1" noChangeArrowheads="1" noChangeShapeType="1" noTextEdit="1"/>
                </p:cNvSpPr>
                <p:nvPr/>
              </p:nvSpPr>
              <p:spPr>
                <a:xfrm>
                  <a:off x="2895600" y="5205791"/>
                  <a:ext cx="1455848" cy="400110"/>
                </a:xfrm>
                <a:prstGeom prst="rect">
                  <a:avLst/>
                </a:prstGeom>
                <a:blipFill>
                  <a:blip r:embed="rId9"/>
                  <a:stretch>
                    <a:fillRect l="-4622" t="-7576" r="-3361" b="-25758"/>
                  </a:stretch>
                </a:blipFill>
              </p:spPr>
              <p:txBody>
                <a:bodyPr/>
                <a:lstStyle/>
                <a:p>
                  <a:r>
                    <a:rPr lang="en-US">
                      <a:noFill/>
                    </a:rPr>
                    <a:t> </a:t>
                  </a:r>
                </a:p>
              </p:txBody>
            </p:sp>
          </mc:Fallback>
        </mc:AlternateContent>
        <p:sp>
          <p:nvSpPr>
            <p:cNvPr id="36" name="Freeform: Shape 35">
              <a:extLst>
                <a:ext uri="{FF2B5EF4-FFF2-40B4-BE49-F238E27FC236}">
                  <a16:creationId xmlns:a16="http://schemas.microsoft.com/office/drawing/2014/main" id="{255E34A4-58B8-4B3C-8F8C-053B5E2EE3ED}"/>
                </a:ext>
              </a:extLst>
            </p:cNvPr>
            <p:cNvSpPr/>
            <p:nvPr/>
          </p:nvSpPr>
          <p:spPr>
            <a:xfrm>
              <a:off x="2133600" y="4672599"/>
              <a:ext cx="1828800" cy="609353"/>
            </a:xfrm>
            <a:custGeom>
              <a:avLst/>
              <a:gdLst>
                <a:gd name="connsiteX0" fmla="*/ 0 w 4322431"/>
                <a:gd name="connsiteY0" fmla="*/ 1693113 h 1697064"/>
                <a:gd name="connsiteX1" fmla="*/ 297180 w 4322431"/>
                <a:gd name="connsiteY1" fmla="*/ 1647393 h 1697064"/>
                <a:gd name="connsiteX2" fmla="*/ 678180 w 4322431"/>
                <a:gd name="connsiteY2" fmla="*/ 1502613 h 1697064"/>
                <a:gd name="connsiteX3" fmla="*/ 891540 w 4322431"/>
                <a:gd name="connsiteY3" fmla="*/ 1319733 h 1697064"/>
                <a:gd name="connsiteX4" fmla="*/ 1158240 w 4322431"/>
                <a:gd name="connsiteY4" fmla="*/ 1037793 h 1697064"/>
                <a:gd name="connsiteX5" fmla="*/ 1470660 w 4322431"/>
                <a:gd name="connsiteY5" fmla="*/ 580593 h 1697064"/>
                <a:gd name="connsiteX6" fmla="*/ 1729740 w 4322431"/>
                <a:gd name="connsiteY6" fmla="*/ 222453 h 1697064"/>
                <a:gd name="connsiteX7" fmla="*/ 2011680 w 4322431"/>
                <a:gd name="connsiteY7" fmla="*/ 24333 h 1697064"/>
                <a:gd name="connsiteX8" fmla="*/ 2286000 w 4322431"/>
                <a:gd name="connsiteY8" fmla="*/ 39573 h 1697064"/>
                <a:gd name="connsiteX9" fmla="*/ 2583180 w 4322431"/>
                <a:gd name="connsiteY9" fmla="*/ 351993 h 1697064"/>
                <a:gd name="connsiteX10" fmla="*/ 2880360 w 4322431"/>
                <a:gd name="connsiteY10" fmla="*/ 801573 h 1697064"/>
                <a:gd name="connsiteX11" fmla="*/ 3169920 w 4322431"/>
                <a:gd name="connsiteY11" fmla="*/ 1167333 h 1697064"/>
                <a:gd name="connsiteX12" fmla="*/ 3467100 w 4322431"/>
                <a:gd name="connsiteY12" fmla="*/ 1449273 h 1697064"/>
                <a:gd name="connsiteX13" fmla="*/ 3817620 w 4322431"/>
                <a:gd name="connsiteY13" fmla="*/ 1639773 h 1697064"/>
                <a:gd name="connsiteX14" fmla="*/ 4282440 w 4322431"/>
                <a:gd name="connsiteY14" fmla="*/ 1693113 h 1697064"/>
                <a:gd name="connsiteX15" fmla="*/ 4297680 w 4322431"/>
                <a:gd name="connsiteY15" fmla="*/ 1693113 h 1697064"/>
                <a:gd name="connsiteX16" fmla="*/ 0 w 4322431"/>
                <a:gd name="connsiteY16" fmla="*/ 1693113 h 1697064"/>
                <a:gd name="connsiteX0" fmla="*/ 0 w 6650131"/>
                <a:gd name="connsiteY0" fmla="*/ 1693113 h 1697064"/>
                <a:gd name="connsiteX1" fmla="*/ 297180 w 6650131"/>
                <a:gd name="connsiteY1" fmla="*/ 1647393 h 1697064"/>
                <a:gd name="connsiteX2" fmla="*/ 678180 w 6650131"/>
                <a:gd name="connsiteY2" fmla="*/ 1502613 h 1697064"/>
                <a:gd name="connsiteX3" fmla="*/ 891540 w 6650131"/>
                <a:gd name="connsiteY3" fmla="*/ 1319733 h 1697064"/>
                <a:gd name="connsiteX4" fmla="*/ 1158240 w 6650131"/>
                <a:gd name="connsiteY4" fmla="*/ 1037793 h 1697064"/>
                <a:gd name="connsiteX5" fmla="*/ 1470660 w 6650131"/>
                <a:gd name="connsiteY5" fmla="*/ 580593 h 1697064"/>
                <a:gd name="connsiteX6" fmla="*/ 1729740 w 6650131"/>
                <a:gd name="connsiteY6" fmla="*/ 222453 h 1697064"/>
                <a:gd name="connsiteX7" fmla="*/ 2011680 w 6650131"/>
                <a:gd name="connsiteY7" fmla="*/ 24333 h 1697064"/>
                <a:gd name="connsiteX8" fmla="*/ 2286000 w 6650131"/>
                <a:gd name="connsiteY8" fmla="*/ 39573 h 1697064"/>
                <a:gd name="connsiteX9" fmla="*/ 2583180 w 6650131"/>
                <a:gd name="connsiteY9" fmla="*/ 351993 h 1697064"/>
                <a:gd name="connsiteX10" fmla="*/ 2880360 w 6650131"/>
                <a:gd name="connsiteY10" fmla="*/ 801573 h 1697064"/>
                <a:gd name="connsiteX11" fmla="*/ 3169920 w 6650131"/>
                <a:gd name="connsiteY11" fmla="*/ 1167333 h 1697064"/>
                <a:gd name="connsiteX12" fmla="*/ 3467100 w 6650131"/>
                <a:gd name="connsiteY12" fmla="*/ 1449273 h 1697064"/>
                <a:gd name="connsiteX13" fmla="*/ 3817620 w 6650131"/>
                <a:gd name="connsiteY13" fmla="*/ 1639773 h 1697064"/>
                <a:gd name="connsiteX14" fmla="*/ 4282440 w 6650131"/>
                <a:gd name="connsiteY14" fmla="*/ 1693113 h 1697064"/>
                <a:gd name="connsiteX15" fmla="*/ 6650131 w 6650131"/>
                <a:gd name="connsiteY15" fmla="*/ 1693113 h 1697064"/>
                <a:gd name="connsiteX16" fmla="*/ 0 w 6650131"/>
                <a:gd name="connsiteY16" fmla="*/ 1693113 h 1697064"/>
                <a:gd name="connsiteX0" fmla="*/ 0 w 9199880"/>
                <a:gd name="connsiteY0" fmla="*/ 1722854 h 1722854"/>
                <a:gd name="connsiteX1" fmla="*/ 2846929 w 9199880"/>
                <a:gd name="connsiteY1" fmla="*/ 1647393 h 1722854"/>
                <a:gd name="connsiteX2" fmla="*/ 3227929 w 9199880"/>
                <a:gd name="connsiteY2" fmla="*/ 1502613 h 1722854"/>
                <a:gd name="connsiteX3" fmla="*/ 3441289 w 9199880"/>
                <a:gd name="connsiteY3" fmla="*/ 1319733 h 1722854"/>
                <a:gd name="connsiteX4" fmla="*/ 3707989 w 9199880"/>
                <a:gd name="connsiteY4" fmla="*/ 1037793 h 1722854"/>
                <a:gd name="connsiteX5" fmla="*/ 4020409 w 9199880"/>
                <a:gd name="connsiteY5" fmla="*/ 580593 h 1722854"/>
                <a:gd name="connsiteX6" fmla="*/ 4279489 w 9199880"/>
                <a:gd name="connsiteY6" fmla="*/ 222453 h 1722854"/>
                <a:gd name="connsiteX7" fmla="*/ 4561429 w 9199880"/>
                <a:gd name="connsiteY7" fmla="*/ 24333 h 1722854"/>
                <a:gd name="connsiteX8" fmla="*/ 4835749 w 9199880"/>
                <a:gd name="connsiteY8" fmla="*/ 39573 h 1722854"/>
                <a:gd name="connsiteX9" fmla="*/ 5132929 w 9199880"/>
                <a:gd name="connsiteY9" fmla="*/ 351993 h 1722854"/>
                <a:gd name="connsiteX10" fmla="*/ 5430109 w 9199880"/>
                <a:gd name="connsiteY10" fmla="*/ 801573 h 1722854"/>
                <a:gd name="connsiteX11" fmla="*/ 5719669 w 9199880"/>
                <a:gd name="connsiteY11" fmla="*/ 1167333 h 1722854"/>
                <a:gd name="connsiteX12" fmla="*/ 6016849 w 9199880"/>
                <a:gd name="connsiteY12" fmla="*/ 1449273 h 1722854"/>
                <a:gd name="connsiteX13" fmla="*/ 6367369 w 9199880"/>
                <a:gd name="connsiteY13" fmla="*/ 1639773 h 1722854"/>
                <a:gd name="connsiteX14" fmla="*/ 6832189 w 9199880"/>
                <a:gd name="connsiteY14" fmla="*/ 1693113 h 1722854"/>
                <a:gd name="connsiteX15" fmla="*/ 9199880 w 9199880"/>
                <a:gd name="connsiteY15" fmla="*/ 1693113 h 1722854"/>
                <a:gd name="connsiteX16" fmla="*/ 0 w 9199880"/>
                <a:gd name="connsiteY16" fmla="*/ 1722854 h 1722854"/>
                <a:gd name="connsiteX0" fmla="*/ 0 w 9306121"/>
                <a:gd name="connsiteY0" fmla="*/ 1722854 h 1742690"/>
                <a:gd name="connsiteX1" fmla="*/ 2846929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06121"/>
                <a:gd name="connsiteY0" fmla="*/ 1722854 h 1742690"/>
                <a:gd name="connsiteX1" fmla="*/ 2745740 w 9306121"/>
                <a:gd name="connsiteY1" fmla="*/ 1647393 h 1742690"/>
                <a:gd name="connsiteX2" fmla="*/ 3227929 w 9306121"/>
                <a:gd name="connsiteY2" fmla="*/ 1502613 h 1742690"/>
                <a:gd name="connsiteX3" fmla="*/ 3441289 w 9306121"/>
                <a:gd name="connsiteY3" fmla="*/ 1319733 h 1742690"/>
                <a:gd name="connsiteX4" fmla="*/ 3707989 w 9306121"/>
                <a:gd name="connsiteY4" fmla="*/ 1037793 h 1742690"/>
                <a:gd name="connsiteX5" fmla="*/ 4020409 w 9306121"/>
                <a:gd name="connsiteY5" fmla="*/ 580593 h 1742690"/>
                <a:gd name="connsiteX6" fmla="*/ 4279489 w 9306121"/>
                <a:gd name="connsiteY6" fmla="*/ 222453 h 1742690"/>
                <a:gd name="connsiteX7" fmla="*/ 4561429 w 9306121"/>
                <a:gd name="connsiteY7" fmla="*/ 24333 h 1742690"/>
                <a:gd name="connsiteX8" fmla="*/ 4835749 w 9306121"/>
                <a:gd name="connsiteY8" fmla="*/ 39573 h 1742690"/>
                <a:gd name="connsiteX9" fmla="*/ 5132929 w 9306121"/>
                <a:gd name="connsiteY9" fmla="*/ 351993 h 1742690"/>
                <a:gd name="connsiteX10" fmla="*/ 5430109 w 9306121"/>
                <a:gd name="connsiteY10" fmla="*/ 801573 h 1742690"/>
                <a:gd name="connsiteX11" fmla="*/ 5719669 w 9306121"/>
                <a:gd name="connsiteY11" fmla="*/ 1167333 h 1742690"/>
                <a:gd name="connsiteX12" fmla="*/ 6016849 w 9306121"/>
                <a:gd name="connsiteY12" fmla="*/ 1449273 h 1742690"/>
                <a:gd name="connsiteX13" fmla="*/ 6367369 w 9306121"/>
                <a:gd name="connsiteY13" fmla="*/ 1639773 h 1742690"/>
                <a:gd name="connsiteX14" fmla="*/ 6832189 w 9306121"/>
                <a:gd name="connsiteY14" fmla="*/ 1693113 h 1742690"/>
                <a:gd name="connsiteX15" fmla="*/ 9306121 w 9306121"/>
                <a:gd name="connsiteY15" fmla="*/ 1742690 h 1742690"/>
                <a:gd name="connsiteX16" fmla="*/ 0 w 9306121"/>
                <a:gd name="connsiteY16" fmla="*/ 1722854 h 1742690"/>
                <a:gd name="connsiteX0" fmla="*/ 0 w 9339851"/>
                <a:gd name="connsiteY0" fmla="*/ 1722854 h 1761654"/>
                <a:gd name="connsiteX1" fmla="*/ 2745740 w 9339851"/>
                <a:gd name="connsiteY1" fmla="*/ 1647393 h 1761654"/>
                <a:gd name="connsiteX2" fmla="*/ 3227929 w 9339851"/>
                <a:gd name="connsiteY2" fmla="*/ 1502613 h 1761654"/>
                <a:gd name="connsiteX3" fmla="*/ 3441289 w 9339851"/>
                <a:gd name="connsiteY3" fmla="*/ 1319733 h 1761654"/>
                <a:gd name="connsiteX4" fmla="*/ 3707989 w 9339851"/>
                <a:gd name="connsiteY4" fmla="*/ 1037793 h 1761654"/>
                <a:gd name="connsiteX5" fmla="*/ 4020409 w 9339851"/>
                <a:gd name="connsiteY5" fmla="*/ 580593 h 1761654"/>
                <a:gd name="connsiteX6" fmla="*/ 4279489 w 9339851"/>
                <a:gd name="connsiteY6" fmla="*/ 222453 h 1761654"/>
                <a:gd name="connsiteX7" fmla="*/ 4561429 w 9339851"/>
                <a:gd name="connsiteY7" fmla="*/ 24333 h 1761654"/>
                <a:gd name="connsiteX8" fmla="*/ 4835749 w 9339851"/>
                <a:gd name="connsiteY8" fmla="*/ 39573 h 1761654"/>
                <a:gd name="connsiteX9" fmla="*/ 5132929 w 9339851"/>
                <a:gd name="connsiteY9" fmla="*/ 351993 h 1761654"/>
                <a:gd name="connsiteX10" fmla="*/ 5430109 w 9339851"/>
                <a:gd name="connsiteY10" fmla="*/ 801573 h 1761654"/>
                <a:gd name="connsiteX11" fmla="*/ 5719669 w 9339851"/>
                <a:gd name="connsiteY11" fmla="*/ 1167333 h 1761654"/>
                <a:gd name="connsiteX12" fmla="*/ 6016849 w 9339851"/>
                <a:gd name="connsiteY12" fmla="*/ 1449273 h 1761654"/>
                <a:gd name="connsiteX13" fmla="*/ 6367369 w 9339851"/>
                <a:gd name="connsiteY13" fmla="*/ 1639773 h 1761654"/>
                <a:gd name="connsiteX14" fmla="*/ 6832189 w 9339851"/>
                <a:gd name="connsiteY14" fmla="*/ 1693113 h 1761654"/>
                <a:gd name="connsiteX15" fmla="*/ 9339851 w 9339851"/>
                <a:gd name="connsiteY15" fmla="*/ 1761654 h 1761654"/>
                <a:gd name="connsiteX16" fmla="*/ 0 w 9339851"/>
                <a:gd name="connsiteY16" fmla="*/ 1722854 h 17616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339851" h="1761654">
                  <a:moveTo>
                    <a:pt x="0" y="1722854"/>
                  </a:moveTo>
                  <a:cubicBezTo>
                    <a:pt x="92075" y="1715869"/>
                    <a:pt x="2275211" y="1740991"/>
                    <a:pt x="2745740" y="1647393"/>
                  </a:cubicBezTo>
                  <a:cubicBezTo>
                    <a:pt x="3216269" y="1553795"/>
                    <a:pt x="3112004" y="1557223"/>
                    <a:pt x="3227929" y="1502613"/>
                  </a:cubicBezTo>
                  <a:cubicBezTo>
                    <a:pt x="3343854" y="1448003"/>
                    <a:pt x="3361279" y="1397203"/>
                    <a:pt x="3441289" y="1319733"/>
                  </a:cubicBezTo>
                  <a:cubicBezTo>
                    <a:pt x="3521299" y="1242263"/>
                    <a:pt x="3611469" y="1160983"/>
                    <a:pt x="3707989" y="1037793"/>
                  </a:cubicBezTo>
                  <a:cubicBezTo>
                    <a:pt x="3804509" y="914603"/>
                    <a:pt x="3925159" y="716483"/>
                    <a:pt x="4020409" y="580593"/>
                  </a:cubicBezTo>
                  <a:cubicBezTo>
                    <a:pt x="4115659" y="444703"/>
                    <a:pt x="4189319" y="315163"/>
                    <a:pt x="4279489" y="222453"/>
                  </a:cubicBezTo>
                  <a:cubicBezTo>
                    <a:pt x="4369659" y="129743"/>
                    <a:pt x="4468719" y="54813"/>
                    <a:pt x="4561429" y="24333"/>
                  </a:cubicBezTo>
                  <a:cubicBezTo>
                    <a:pt x="4654139" y="-6147"/>
                    <a:pt x="4740499" y="-15037"/>
                    <a:pt x="4835749" y="39573"/>
                  </a:cubicBezTo>
                  <a:cubicBezTo>
                    <a:pt x="4930999" y="94183"/>
                    <a:pt x="5033869" y="224993"/>
                    <a:pt x="5132929" y="351993"/>
                  </a:cubicBezTo>
                  <a:cubicBezTo>
                    <a:pt x="5231989" y="478993"/>
                    <a:pt x="5332319" y="665683"/>
                    <a:pt x="5430109" y="801573"/>
                  </a:cubicBezTo>
                  <a:cubicBezTo>
                    <a:pt x="5527899" y="937463"/>
                    <a:pt x="5621879" y="1059383"/>
                    <a:pt x="5719669" y="1167333"/>
                  </a:cubicBezTo>
                  <a:cubicBezTo>
                    <a:pt x="5817459" y="1275283"/>
                    <a:pt x="5908899" y="1370533"/>
                    <a:pt x="6016849" y="1449273"/>
                  </a:cubicBezTo>
                  <a:cubicBezTo>
                    <a:pt x="6124799" y="1528013"/>
                    <a:pt x="6231479" y="1599133"/>
                    <a:pt x="6367369" y="1639773"/>
                  </a:cubicBezTo>
                  <a:cubicBezTo>
                    <a:pt x="6503259" y="1680413"/>
                    <a:pt x="6832189" y="1693113"/>
                    <a:pt x="6832189" y="1693113"/>
                  </a:cubicBezTo>
                  <a:cubicBezTo>
                    <a:pt x="6912199" y="1702003"/>
                    <a:pt x="9339851" y="1761654"/>
                    <a:pt x="9339851" y="1761654"/>
                  </a:cubicBezTo>
                  <a:lnTo>
                    <a:pt x="0" y="1722854"/>
                  </a:lnTo>
                  <a:close/>
                </a:path>
              </a:pathLst>
            </a:custGeom>
            <a:solidFill>
              <a:srgbClr val="FFFF00"/>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8" name="Rectangle 7">
            <a:extLst>
              <a:ext uri="{FF2B5EF4-FFF2-40B4-BE49-F238E27FC236}">
                <a16:creationId xmlns:a16="http://schemas.microsoft.com/office/drawing/2014/main" id="{6409AA24-AAD8-4151-93D2-9EC0B9AF7F68}"/>
              </a:ext>
            </a:extLst>
          </p:cNvPr>
          <p:cNvSpPr/>
          <p:nvPr/>
        </p:nvSpPr>
        <p:spPr>
          <a:xfrm>
            <a:off x="2928858" y="5660170"/>
            <a:ext cx="35779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
        <p:nvSpPr>
          <p:cNvPr id="46" name="Rectangle 45">
            <a:extLst>
              <a:ext uri="{FF2B5EF4-FFF2-40B4-BE49-F238E27FC236}">
                <a16:creationId xmlns:a16="http://schemas.microsoft.com/office/drawing/2014/main" id="{0DDF98EE-81D6-4AA0-81F4-EE7C4681372A}"/>
              </a:ext>
            </a:extLst>
          </p:cNvPr>
          <p:cNvSpPr/>
          <p:nvPr/>
        </p:nvSpPr>
        <p:spPr>
          <a:xfrm>
            <a:off x="5313730" y="6396335"/>
            <a:ext cx="369004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Proof by Fourie Transforms.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mn-cs"/>
            </a:endParaRPr>
          </a:p>
        </p:txBody>
      </p:sp>
    </p:spTree>
    <p:extLst>
      <p:ext uri="{BB962C8B-B14F-4D97-AF65-F5344CB8AC3E}">
        <p14:creationId xmlns:p14="http://schemas.microsoft.com/office/powerpoint/2010/main" val="33457902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
                                            <p:txEl>
                                              <p:pRg st="0" end="0"/>
                                            </p:txEl>
                                          </p:spTgt>
                                        </p:tgtEl>
                                        <p:attrNameLst>
                                          <p:attrName>style.visibility</p:attrName>
                                        </p:attrNameLst>
                                      </p:cBhvr>
                                      <p:to>
                                        <p:strVal val="visible"/>
                                      </p:to>
                                    </p:set>
                                    <p:anim calcmode="lin" valueType="num">
                                      <p:cBhvr additive="base">
                                        <p:cTn id="13" dur="500" fill="hold"/>
                                        <p:tgtEl>
                                          <p:spTgt spid="19">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9">
                                            <p:txEl>
                                              <p:pRg st="1" end="1"/>
                                            </p:txEl>
                                          </p:spTgt>
                                        </p:tgtEl>
                                        <p:attrNameLst>
                                          <p:attrName>style.visibility</p:attrName>
                                        </p:attrNameLst>
                                      </p:cBhvr>
                                      <p:to>
                                        <p:strVal val="visible"/>
                                      </p:to>
                                    </p:set>
                                    <p:anim calcmode="lin" valueType="num">
                                      <p:cBhvr additive="base">
                                        <p:cTn id="17" dur="500" fill="hold"/>
                                        <p:tgtEl>
                                          <p:spTgt spid="19">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9">
                                            <p:txEl>
                                              <p:pRg st="3" end="3"/>
                                            </p:txEl>
                                          </p:spTgt>
                                        </p:tgtEl>
                                        <p:attrNameLst>
                                          <p:attrName>style.visibility</p:attrName>
                                        </p:attrNameLst>
                                      </p:cBhvr>
                                      <p:to>
                                        <p:strVal val="visible"/>
                                      </p:to>
                                    </p:set>
                                    <p:anim calcmode="lin" valueType="num">
                                      <p:cBhvr additive="base">
                                        <p:cTn id="23" dur="500" fill="hold"/>
                                        <p:tgtEl>
                                          <p:spTgt spid="19">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9">
                                            <p:txEl>
                                              <p:pRg st="3" end="3"/>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additive="base">
                                        <p:cTn id="27" dur="500" fill="hold"/>
                                        <p:tgtEl>
                                          <p:spTgt spid="2"/>
                                        </p:tgtEl>
                                        <p:attrNameLst>
                                          <p:attrName>ppt_x</p:attrName>
                                        </p:attrNameLst>
                                      </p:cBhvr>
                                      <p:tavLst>
                                        <p:tav tm="0">
                                          <p:val>
                                            <p:strVal val="0-#ppt_w/2"/>
                                          </p:val>
                                        </p:tav>
                                        <p:tav tm="100000">
                                          <p:val>
                                            <p:strVal val="#ppt_x"/>
                                          </p:val>
                                        </p:tav>
                                      </p:tavLst>
                                    </p:anim>
                                    <p:anim calcmode="lin" valueType="num">
                                      <p:cBhvr additive="base">
                                        <p:cTn id="2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9">
                                            <p:txEl>
                                              <p:pRg st="5" end="5"/>
                                            </p:txEl>
                                          </p:spTgt>
                                        </p:tgtEl>
                                        <p:attrNameLst>
                                          <p:attrName>style.visibility</p:attrName>
                                        </p:attrNameLst>
                                      </p:cBhvr>
                                      <p:to>
                                        <p:strVal val="visible"/>
                                      </p:to>
                                    </p:set>
                                    <p:anim calcmode="lin" valueType="num">
                                      <p:cBhvr additive="base">
                                        <p:cTn id="33" dur="500" fill="hold"/>
                                        <p:tgtEl>
                                          <p:spTgt spid="19">
                                            <p:txEl>
                                              <p:pRg st="5" end="5"/>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9">
                                            <p:txEl>
                                              <p:pRg st="5" end="5"/>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0-#ppt_w/2"/>
                                          </p:val>
                                        </p:tav>
                                        <p:tav tm="100000">
                                          <p:val>
                                            <p:strVal val="#ppt_x"/>
                                          </p:val>
                                        </p:tav>
                                      </p:tavLst>
                                    </p:anim>
                                    <p:anim calcmode="lin" valueType="num">
                                      <p:cBhvr additive="base">
                                        <p:cTn id="38"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9">
                                            <p:txEl>
                                              <p:pRg st="7" end="7"/>
                                            </p:txEl>
                                          </p:spTgt>
                                        </p:tgtEl>
                                        <p:attrNameLst>
                                          <p:attrName>style.visibility</p:attrName>
                                        </p:attrNameLst>
                                      </p:cBhvr>
                                      <p:to>
                                        <p:strVal val="visible"/>
                                      </p:to>
                                    </p:set>
                                    <p:anim calcmode="lin" valueType="num">
                                      <p:cBhvr additive="base">
                                        <p:cTn id="43" dur="500" fill="hold"/>
                                        <p:tgtEl>
                                          <p:spTgt spid="19">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9">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7"/>
                                        </p:tgtEl>
                                        <p:attrNameLst>
                                          <p:attrName>style.visibility</p:attrName>
                                        </p:attrNameLst>
                                      </p:cBhvr>
                                      <p:to>
                                        <p:strVal val="visible"/>
                                      </p:to>
                                    </p:set>
                                    <p:anim calcmode="lin" valueType="num">
                                      <p:cBhvr additive="base">
                                        <p:cTn id="49" dur="500" fill="hold"/>
                                        <p:tgtEl>
                                          <p:spTgt spid="7"/>
                                        </p:tgtEl>
                                        <p:attrNameLst>
                                          <p:attrName>ppt_x</p:attrName>
                                        </p:attrNameLst>
                                      </p:cBhvr>
                                      <p:tavLst>
                                        <p:tav tm="0">
                                          <p:val>
                                            <p:strVal val="#ppt_x"/>
                                          </p:val>
                                        </p:tav>
                                        <p:tav tm="100000">
                                          <p:val>
                                            <p:strVal val="#ppt_x"/>
                                          </p:val>
                                        </p:tav>
                                      </p:tavLst>
                                    </p:anim>
                                    <p:anim calcmode="lin" valueType="num">
                                      <p:cBhvr additive="base">
                                        <p:cTn id="50"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42" presetClass="path" presetSubtype="0" accel="50000" decel="50000" fill="hold" nodeType="clickEffect">
                                  <p:stCondLst>
                                    <p:cond delay="0"/>
                                  </p:stCondLst>
                                  <p:childTnLst>
                                    <p:animMotion origin="layout" path="M -0.00469 0.00763 L 0.26163 -0.00394 " pathEditMode="relative" rAng="0" ptsTypes="AA">
                                      <p:cBhvr>
                                        <p:cTn id="54" dur="2000" fill="hold"/>
                                        <p:tgtEl>
                                          <p:spTgt spid="7"/>
                                        </p:tgtEl>
                                        <p:attrNameLst>
                                          <p:attrName>ppt_x</p:attrName>
                                          <p:attrName>ppt_y</p:attrName>
                                        </p:attrNameLst>
                                      </p:cBhvr>
                                      <p:rCtr x="13316" y="-579"/>
                                    </p:animMotion>
                                  </p:childTnLst>
                                </p:cTn>
                              </p:par>
                            </p:childTnLst>
                          </p:cTn>
                        </p:par>
                        <p:par>
                          <p:cTn id="55" fill="hold">
                            <p:stCondLst>
                              <p:cond delay="2000"/>
                            </p:stCondLst>
                            <p:childTnLst>
                              <p:par>
                                <p:cTn id="56" presetID="2" presetClass="entr" presetSubtype="8" fill="hold" grpId="0" nodeType="afterEffect">
                                  <p:stCondLst>
                                    <p:cond delay="0"/>
                                  </p:stCondLst>
                                  <p:childTnLst>
                                    <p:set>
                                      <p:cBhvr>
                                        <p:cTn id="57" dur="1" fill="hold">
                                          <p:stCondLst>
                                            <p:cond delay="0"/>
                                          </p:stCondLst>
                                        </p:cTn>
                                        <p:tgtEl>
                                          <p:spTgt spid="44"/>
                                        </p:tgtEl>
                                        <p:attrNameLst>
                                          <p:attrName>style.visibility</p:attrName>
                                        </p:attrNameLst>
                                      </p:cBhvr>
                                      <p:to>
                                        <p:strVal val="visible"/>
                                      </p:to>
                                    </p:set>
                                    <p:anim calcmode="lin" valueType="num">
                                      <p:cBhvr additive="base">
                                        <p:cTn id="58" dur="500" fill="hold"/>
                                        <p:tgtEl>
                                          <p:spTgt spid="44"/>
                                        </p:tgtEl>
                                        <p:attrNameLst>
                                          <p:attrName>ppt_x</p:attrName>
                                        </p:attrNameLst>
                                      </p:cBhvr>
                                      <p:tavLst>
                                        <p:tav tm="0">
                                          <p:val>
                                            <p:strVal val="0-#ppt_w/2"/>
                                          </p:val>
                                        </p:tav>
                                        <p:tav tm="100000">
                                          <p:val>
                                            <p:strVal val="#ppt_x"/>
                                          </p:val>
                                        </p:tav>
                                      </p:tavLst>
                                    </p:anim>
                                    <p:anim calcmode="lin" valueType="num">
                                      <p:cBhvr additive="base">
                                        <p:cTn id="59"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0" fill="hold">
                      <p:stCondLst>
                        <p:cond delay="indefinite"/>
                      </p:stCondLst>
                      <p:childTnLst>
                        <p:par>
                          <p:cTn id="61" fill="hold">
                            <p:stCondLst>
                              <p:cond delay="0"/>
                            </p:stCondLst>
                            <p:childTnLst>
                              <p:par>
                                <p:cTn id="62" presetID="2" presetClass="entr" presetSubtype="8" fill="hold" nodeType="clickEffect">
                                  <p:stCondLst>
                                    <p:cond delay="0"/>
                                  </p:stCondLst>
                                  <p:childTnLst>
                                    <p:set>
                                      <p:cBhvr>
                                        <p:cTn id="63" dur="1" fill="hold">
                                          <p:stCondLst>
                                            <p:cond delay="0"/>
                                          </p:stCondLst>
                                        </p:cTn>
                                        <p:tgtEl>
                                          <p:spTgt spid="40"/>
                                        </p:tgtEl>
                                        <p:attrNameLst>
                                          <p:attrName>style.visibility</p:attrName>
                                        </p:attrNameLst>
                                      </p:cBhvr>
                                      <p:to>
                                        <p:strVal val="visible"/>
                                      </p:to>
                                    </p:set>
                                    <p:anim calcmode="lin" valueType="num">
                                      <p:cBhvr additive="base">
                                        <p:cTn id="64" dur="500" fill="hold"/>
                                        <p:tgtEl>
                                          <p:spTgt spid="40"/>
                                        </p:tgtEl>
                                        <p:attrNameLst>
                                          <p:attrName>ppt_x</p:attrName>
                                        </p:attrNameLst>
                                      </p:cBhvr>
                                      <p:tavLst>
                                        <p:tav tm="0">
                                          <p:val>
                                            <p:strVal val="0-#ppt_w/2"/>
                                          </p:val>
                                        </p:tav>
                                        <p:tav tm="100000">
                                          <p:val>
                                            <p:strVal val="#ppt_x"/>
                                          </p:val>
                                        </p:tav>
                                      </p:tavLst>
                                    </p:anim>
                                    <p:anim calcmode="lin" valueType="num">
                                      <p:cBhvr additive="base">
                                        <p:cTn id="65" dur="500" fill="hold"/>
                                        <p:tgtEl>
                                          <p:spTgt spid="40"/>
                                        </p:tgtEl>
                                        <p:attrNameLst>
                                          <p:attrName>ppt_y</p:attrName>
                                        </p:attrNameLst>
                                      </p:cBhvr>
                                      <p:tavLst>
                                        <p:tav tm="0">
                                          <p:val>
                                            <p:strVal val="#ppt_y"/>
                                          </p:val>
                                        </p:tav>
                                        <p:tav tm="100000">
                                          <p:val>
                                            <p:strVal val="#ppt_y"/>
                                          </p:val>
                                        </p:tav>
                                      </p:tavLst>
                                    </p:anim>
                                  </p:childTnLst>
                                </p:cTn>
                              </p:par>
                              <p:par>
                                <p:cTn id="66" presetID="1" presetClass="exit" presetSubtype="0" fill="hold" nodeType="withEffect">
                                  <p:stCondLst>
                                    <p:cond delay="0"/>
                                  </p:stCondLst>
                                  <p:childTnLst>
                                    <p:set>
                                      <p:cBhvr>
                                        <p:cTn id="67" dur="1" fill="hold">
                                          <p:stCondLst>
                                            <p:cond delay="0"/>
                                          </p:stCondLst>
                                        </p:cTn>
                                        <p:tgtEl>
                                          <p:spTgt spid="7"/>
                                        </p:tgtEl>
                                        <p:attrNameLst>
                                          <p:attrName>style.visibility</p:attrName>
                                        </p:attrNameLst>
                                      </p:cBhvr>
                                      <p:to>
                                        <p:strVal val="hidden"/>
                                      </p:to>
                                    </p:set>
                                  </p:childTnLst>
                                </p:cTn>
                              </p:par>
                              <p:par>
                                <p:cTn id="68" presetID="1" presetClass="exit" presetSubtype="0" fill="hold" nodeType="withEffect">
                                  <p:stCondLst>
                                    <p:cond delay="0"/>
                                  </p:stCondLst>
                                  <p:childTnLst>
                                    <p:set>
                                      <p:cBhvr>
                                        <p:cTn id="69" dur="1" fill="hold">
                                          <p:stCondLst>
                                            <p:cond delay="0"/>
                                          </p:stCondLst>
                                        </p:cTn>
                                        <p:tgtEl>
                                          <p:spTgt spid="2"/>
                                        </p:tgtEl>
                                        <p:attrNameLst>
                                          <p:attrName>style.visibility</p:attrName>
                                        </p:attrNameLst>
                                      </p:cBhvr>
                                      <p:to>
                                        <p:strVal val="hidden"/>
                                      </p:to>
                                    </p:set>
                                  </p:childTnLst>
                                </p:cTn>
                              </p:par>
                              <p:par>
                                <p:cTn id="70" presetID="1" presetClass="exit" presetSubtype="0" fill="hold" grpId="1" nodeType="withEffect">
                                  <p:stCondLst>
                                    <p:cond delay="0"/>
                                  </p:stCondLst>
                                  <p:childTnLst>
                                    <p:set>
                                      <p:cBhvr>
                                        <p:cTn id="71" dur="1" fill="hold">
                                          <p:stCondLst>
                                            <p:cond delay="0"/>
                                          </p:stCondLst>
                                        </p:cTn>
                                        <p:tgtEl>
                                          <p:spTgt spid="44"/>
                                        </p:tgtEl>
                                        <p:attrNameLst>
                                          <p:attrName>style.visibility</p:attrName>
                                        </p:attrNameLst>
                                      </p:cBhvr>
                                      <p:to>
                                        <p:strVal val="hidden"/>
                                      </p:to>
                                    </p:set>
                                  </p:childTnLst>
                                </p:cTn>
                              </p:par>
                            </p:childTnLst>
                          </p:cTn>
                        </p:par>
                      </p:childTnLst>
                    </p:cTn>
                  </p:par>
                  <p:par>
                    <p:cTn id="72" fill="hold">
                      <p:stCondLst>
                        <p:cond delay="indefinite"/>
                      </p:stCondLst>
                      <p:childTnLst>
                        <p:par>
                          <p:cTn id="73" fill="hold">
                            <p:stCondLst>
                              <p:cond delay="0"/>
                            </p:stCondLst>
                            <p:childTnLst>
                              <p:par>
                                <p:cTn id="74" presetID="2" presetClass="entr" presetSubtype="4" fill="hold" nodeType="clickEffect">
                                  <p:stCondLst>
                                    <p:cond delay="0"/>
                                  </p:stCondLst>
                                  <p:childTnLst>
                                    <p:set>
                                      <p:cBhvr>
                                        <p:cTn id="75" dur="1" fill="hold">
                                          <p:stCondLst>
                                            <p:cond delay="0"/>
                                          </p:stCondLst>
                                        </p:cTn>
                                        <p:tgtEl>
                                          <p:spTgt spid="30"/>
                                        </p:tgtEl>
                                        <p:attrNameLst>
                                          <p:attrName>style.visibility</p:attrName>
                                        </p:attrNameLst>
                                      </p:cBhvr>
                                      <p:to>
                                        <p:strVal val="visible"/>
                                      </p:to>
                                    </p:set>
                                    <p:anim calcmode="lin" valueType="num">
                                      <p:cBhvr additive="base">
                                        <p:cTn id="76" dur="500" fill="hold"/>
                                        <p:tgtEl>
                                          <p:spTgt spid="30"/>
                                        </p:tgtEl>
                                        <p:attrNameLst>
                                          <p:attrName>ppt_x</p:attrName>
                                        </p:attrNameLst>
                                      </p:cBhvr>
                                      <p:tavLst>
                                        <p:tav tm="0">
                                          <p:val>
                                            <p:strVal val="#ppt_x"/>
                                          </p:val>
                                        </p:tav>
                                        <p:tav tm="100000">
                                          <p:val>
                                            <p:strVal val="#ppt_x"/>
                                          </p:val>
                                        </p:tav>
                                      </p:tavLst>
                                    </p:anim>
                                    <p:anim calcmode="lin" valueType="num">
                                      <p:cBhvr additive="base">
                                        <p:cTn id="77"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78" fill="hold">
                      <p:stCondLst>
                        <p:cond delay="indefinite"/>
                      </p:stCondLst>
                      <p:childTnLst>
                        <p:par>
                          <p:cTn id="79" fill="hold">
                            <p:stCondLst>
                              <p:cond delay="0"/>
                            </p:stCondLst>
                            <p:childTnLst>
                              <p:par>
                                <p:cTn id="80" presetID="42" presetClass="path" presetSubtype="0" accel="50000" decel="50000" fill="hold" nodeType="clickEffect">
                                  <p:stCondLst>
                                    <p:cond delay="0"/>
                                  </p:stCondLst>
                                  <p:childTnLst>
                                    <p:animMotion origin="layout" path="M -0.00469 0.00763 L 0.26163 -0.00394 " pathEditMode="relative" rAng="0" ptsTypes="AA">
                                      <p:cBhvr>
                                        <p:cTn id="81" dur="2000" fill="hold"/>
                                        <p:tgtEl>
                                          <p:spTgt spid="30"/>
                                        </p:tgtEl>
                                        <p:attrNameLst>
                                          <p:attrName>ppt_x</p:attrName>
                                          <p:attrName>ppt_y</p:attrName>
                                        </p:attrNameLst>
                                      </p:cBhvr>
                                      <p:rCtr x="13316" y="-579"/>
                                    </p:animMotion>
                                  </p:childTnLst>
                                </p:cTn>
                              </p:par>
                            </p:childTnLst>
                          </p:cTn>
                        </p:par>
                        <p:par>
                          <p:cTn id="82" fill="hold">
                            <p:stCondLst>
                              <p:cond delay="2000"/>
                            </p:stCondLst>
                            <p:childTnLst>
                              <p:par>
                                <p:cTn id="83" presetID="2" presetClass="entr" presetSubtype="8" fill="hold" grpId="0" nodeType="afterEffect">
                                  <p:stCondLst>
                                    <p:cond delay="0"/>
                                  </p:stCondLst>
                                  <p:childTnLst>
                                    <p:set>
                                      <p:cBhvr>
                                        <p:cTn id="84" dur="1" fill="hold">
                                          <p:stCondLst>
                                            <p:cond delay="0"/>
                                          </p:stCondLst>
                                        </p:cTn>
                                        <p:tgtEl>
                                          <p:spTgt spid="43"/>
                                        </p:tgtEl>
                                        <p:attrNameLst>
                                          <p:attrName>style.visibility</p:attrName>
                                        </p:attrNameLst>
                                      </p:cBhvr>
                                      <p:to>
                                        <p:strVal val="visible"/>
                                      </p:to>
                                    </p:set>
                                    <p:anim calcmode="lin" valueType="num">
                                      <p:cBhvr additive="base">
                                        <p:cTn id="85" dur="500" fill="hold"/>
                                        <p:tgtEl>
                                          <p:spTgt spid="43"/>
                                        </p:tgtEl>
                                        <p:attrNameLst>
                                          <p:attrName>ppt_x</p:attrName>
                                        </p:attrNameLst>
                                      </p:cBhvr>
                                      <p:tavLst>
                                        <p:tav tm="0">
                                          <p:val>
                                            <p:strVal val="0-#ppt_w/2"/>
                                          </p:val>
                                        </p:tav>
                                        <p:tav tm="100000">
                                          <p:val>
                                            <p:strVal val="#ppt_x"/>
                                          </p:val>
                                        </p:tav>
                                      </p:tavLst>
                                    </p:anim>
                                    <p:anim calcmode="lin" valueType="num">
                                      <p:cBhvr additive="base">
                                        <p:cTn id="86"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34"/>
                                        </p:tgtEl>
                                        <p:attrNameLst>
                                          <p:attrName>style.visibility</p:attrName>
                                        </p:attrNameLst>
                                      </p:cBhvr>
                                      <p:to>
                                        <p:strVal val="visible"/>
                                      </p:to>
                                    </p:set>
                                    <p:anim calcmode="lin" valueType="num">
                                      <p:cBhvr additive="base">
                                        <p:cTn id="91" dur="500" fill="hold"/>
                                        <p:tgtEl>
                                          <p:spTgt spid="34"/>
                                        </p:tgtEl>
                                        <p:attrNameLst>
                                          <p:attrName>ppt_x</p:attrName>
                                        </p:attrNameLst>
                                      </p:cBhvr>
                                      <p:tavLst>
                                        <p:tav tm="0">
                                          <p:val>
                                            <p:strVal val="0-#ppt_w/2"/>
                                          </p:val>
                                        </p:tav>
                                        <p:tav tm="100000">
                                          <p:val>
                                            <p:strVal val="#ppt_x"/>
                                          </p:val>
                                        </p:tav>
                                      </p:tavLst>
                                    </p:anim>
                                    <p:anim calcmode="lin" valueType="num">
                                      <p:cBhvr additive="base">
                                        <p:cTn id="92" dur="500" fill="hold"/>
                                        <p:tgtEl>
                                          <p:spTgt spid="34"/>
                                        </p:tgtEl>
                                        <p:attrNameLst>
                                          <p:attrName>ppt_y</p:attrName>
                                        </p:attrNameLst>
                                      </p:cBhvr>
                                      <p:tavLst>
                                        <p:tav tm="0">
                                          <p:val>
                                            <p:strVal val="#ppt_y"/>
                                          </p:val>
                                        </p:tav>
                                        <p:tav tm="100000">
                                          <p:val>
                                            <p:strVal val="#ppt_y"/>
                                          </p:val>
                                        </p:tav>
                                      </p:tavLst>
                                    </p:anim>
                                  </p:childTnLst>
                                </p:cTn>
                              </p:par>
                              <p:par>
                                <p:cTn id="93" presetID="1" presetClass="exit" presetSubtype="0" fill="hold" nodeType="withEffect">
                                  <p:stCondLst>
                                    <p:cond delay="0"/>
                                  </p:stCondLst>
                                  <p:childTnLst>
                                    <p:set>
                                      <p:cBhvr>
                                        <p:cTn id="94" dur="1" fill="hold">
                                          <p:stCondLst>
                                            <p:cond delay="0"/>
                                          </p:stCondLst>
                                        </p:cTn>
                                        <p:tgtEl>
                                          <p:spTgt spid="30"/>
                                        </p:tgtEl>
                                        <p:attrNameLst>
                                          <p:attrName>style.visibility</p:attrName>
                                        </p:attrNameLst>
                                      </p:cBhvr>
                                      <p:to>
                                        <p:strVal val="hidden"/>
                                      </p:to>
                                    </p:set>
                                  </p:childTnLst>
                                </p:cTn>
                              </p:par>
                              <p:par>
                                <p:cTn id="95" presetID="2" presetClass="entr" presetSubtype="8" fill="hold" grpId="0" nodeType="withEffect">
                                  <p:stCondLst>
                                    <p:cond delay="0"/>
                                  </p:stCondLst>
                                  <p:childTnLst>
                                    <p:set>
                                      <p:cBhvr>
                                        <p:cTn id="96" dur="1" fill="hold">
                                          <p:stCondLst>
                                            <p:cond delay="0"/>
                                          </p:stCondLst>
                                        </p:cTn>
                                        <p:tgtEl>
                                          <p:spTgt spid="8"/>
                                        </p:tgtEl>
                                        <p:attrNameLst>
                                          <p:attrName>style.visibility</p:attrName>
                                        </p:attrNameLst>
                                      </p:cBhvr>
                                      <p:to>
                                        <p:strVal val="visible"/>
                                      </p:to>
                                    </p:set>
                                    <p:anim calcmode="lin" valueType="num">
                                      <p:cBhvr additive="base">
                                        <p:cTn id="97" dur="500" fill="hold"/>
                                        <p:tgtEl>
                                          <p:spTgt spid="8"/>
                                        </p:tgtEl>
                                        <p:attrNameLst>
                                          <p:attrName>ppt_x</p:attrName>
                                        </p:attrNameLst>
                                      </p:cBhvr>
                                      <p:tavLst>
                                        <p:tav tm="0">
                                          <p:val>
                                            <p:strVal val="0-#ppt_w/2"/>
                                          </p:val>
                                        </p:tav>
                                        <p:tav tm="100000">
                                          <p:val>
                                            <p:strVal val="#ppt_x"/>
                                          </p:val>
                                        </p:tav>
                                      </p:tavLst>
                                    </p:anim>
                                    <p:anim calcmode="lin" valueType="num">
                                      <p:cBhvr additive="base">
                                        <p:cTn id="9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46"/>
                                        </p:tgtEl>
                                        <p:attrNameLst>
                                          <p:attrName>style.visibility</p:attrName>
                                        </p:attrNameLst>
                                      </p:cBhvr>
                                      <p:to>
                                        <p:strVal val="visible"/>
                                      </p:to>
                                    </p:set>
                                    <p:anim calcmode="lin" valueType="num">
                                      <p:cBhvr additive="base">
                                        <p:cTn id="103" dur="500" fill="hold"/>
                                        <p:tgtEl>
                                          <p:spTgt spid="46"/>
                                        </p:tgtEl>
                                        <p:attrNameLst>
                                          <p:attrName>ppt_x</p:attrName>
                                        </p:attrNameLst>
                                      </p:cBhvr>
                                      <p:tavLst>
                                        <p:tav tm="0">
                                          <p:val>
                                            <p:strVal val="#ppt_x"/>
                                          </p:val>
                                        </p:tav>
                                        <p:tav tm="100000">
                                          <p:val>
                                            <p:strVal val="#ppt_x"/>
                                          </p:val>
                                        </p:tav>
                                      </p:tavLst>
                                    </p:anim>
                                    <p:anim calcmode="lin" valueType="num">
                                      <p:cBhvr additive="base">
                                        <p:cTn id="104"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4" grpId="1"/>
      <p:bldP spid="3" grpId="0"/>
      <p:bldP spid="8" grpId="0"/>
      <p:bldP spid="46" grpId="0"/>
    </p:bld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7" name="Rectangle 76"/>
          <p:cNvSpPr/>
          <p:nvPr/>
        </p:nvSpPr>
        <p:spPr>
          <a:xfrm>
            <a:off x="762000" y="546318"/>
            <a:ext cx="7802610" cy="2308324"/>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a:p>
            <a:r>
              <a:rPr lang="en-US" sz="2400" dirty="0">
                <a:cs typeface="Times New Roman" panose="02020603050405020304" pitchFamily="18" charset="0"/>
              </a:rPr>
              <a:t>How can this ball get over this obstacle???</a:t>
            </a:r>
          </a:p>
          <a:p>
            <a:r>
              <a:rPr lang="en-US" altLang="en-US" sz="2400" dirty="0"/>
              <a:t>Gradient descent needs to move a minimum Error</a:t>
            </a:r>
          </a:p>
          <a:p>
            <a:r>
              <a:rPr lang="en-US" altLang="en-US" sz="2400" dirty="0"/>
              <a:t>   without ever going to higher Error.</a:t>
            </a:r>
          </a:p>
          <a:p>
            <a:r>
              <a:rPr lang="en-US" altLang="en-US" sz="2400" dirty="0"/>
              <a:t>In 1-dim space, </a:t>
            </a:r>
          </a:p>
          <a:p>
            <a:r>
              <a:rPr lang="en-US" altLang="en-US" sz="2400" dirty="0"/>
              <a:t>    getting around a higher Error obstacle is impossible.</a:t>
            </a:r>
          </a:p>
        </p:txBody>
      </p:sp>
      <p:pic>
        <p:nvPicPr>
          <p:cNvPr id="156" name="Picture 8" descr="16"/>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33400" y="3505200"/>
            <a:ext cx="3710125" cy="2590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686028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0" end="0"/>
                                            </p:txEl>
                                          </p:spTgt>
                                        </p:tgtEl>
                                        <p:attrNameLst>
                                          <p:attrName>style.visibility</p:attrName>
                                        </p:attrNameLst>
                                      </p:cBhvr>
                                      <p:to>
                                        <p:strVal val="visible"/>
                                      </p:to>
                                    </p:set>
                                    <p:anim calcmode="lin" valueType="num">
                                      <p:cBhvr additive="base">
                                        <p:cTn id="7" dur="500" fill="hold"/>
                                        <p:tgtEl>
                                          <p:spTgt spid="7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7">
                                            <p:txEl>
                                              <p:pRg st="1" end="1"/>
                                            </p:txEl>
                                          </p:spTgt>
                                        </p:tgtEl>
                                        <p:attrNameLst>
                                          <p:attrName>style.visibility</p:attrName>
                                        </p:attrNameLst>
                                      </p:cBhvr>
                                      <p:to>
                                        <p:strVal val="visible"/>
                                      </p:to>
                                    </p:set>
                                    <p:anim calcmode="lin" valueType="num">
                                      <p:cBhvr additive="base">
                                        <p:cTn id="13"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7">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56"/>
                                        </p:tgtEl>
                                        <p:attrNameLst>
                                          <p:attrName>style.visibility</p:attrName>
                                        </p:attrNameLst>
                                      </p:cBhvr>
                                      <p:to>
                                        <p:strVal val="visible"/>
                                      </p:to>
                                    </p:set>
                                    <p:anim calcmode="lin" valueType="num">
                                      <p:cBhvr additive="base">
                                        <p:cTn id="17" dur="500" fill="hold"/>
                                        <p:tgtEl>
                                          <p:spTgt spid="156"/>
                                        </p:tgtEl>
                                        <p:attrNameLst>
                                          <p:attrName>ppt_x</p:attrName>
                                        </p:attrNameLst>
                                      </p:cBhvr>
                                      <p:tavLst>
                                        <p:tav tm="0">
                                          <p:val>
                                            <p:strVal val="0-#ppt_w/2"/>
                                          </p:val>
                                        </p:tav>
                                        <p:tav tm="100000">
                                          <p:val>
                                            <p:strVal val="#ppt_x"/>
                                          </p:val>
                                        </p:tav>
                                      </p:tavLst>
                                    </p:anim>
                                    <p:anim calcmode="lin" valueType="num">
                                      <p:cBhvr additive="base">
                                        <p:cTn id="18" dur="500" fill="hold"/>
                                        <p:tgtEl>
                                          <p:spTgt spid="15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7">
                                            <p:txEl>
                                              <p:pRg st="2" end="2"/>
                                            </p:txEl>
                                          </p:spTgt>
                                        </p:tgtEl>
                                        <p:attrNameLst>
                                          <p:attrName>style.visibility</p:attrName>
                                        </p:attrNameLst>
                                      </p:cBhvr>
                                      <p:to>
                                        <p:strVal val="visible"/>
                                      </p:to>
                                    </p:set>
                                    <p:anim calcmode="lin" valueType="num">
                                      <p:cBhvr additive="base">
                                        <p:cTn id="23"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7">
                                            <p:txEl>
                                              <p:pRg st="3" end="3"/>
                                            </p:txEl>
                                          </p:spTgt>
                                        </p:tgtEl>
                                        <p:attrNameLst>
                                          <p:attrName>style.visibility</p:attrName>
                                        </p:attrNameLst>
                                      </p:cBhvr>
                                      <p:to>
                                        <p:strVal val="visible"/>
                                      </p:to>
                                    </p:set>
                                    <p:anim calcmode="lin" valueType="num">
                                      <p:cBhvr additive="base">
                                        <p:cTn id="29" dur="500" fill="hold"/>
                                        <p:tgtEl>
                                          <p:spTgt spid="7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7">
                                            <p:txEl>
                                              <p:pRg st="4" end="4"/>
                                            </p:txEl>
                                          </p:spTgt>
                                        </p:tgtEl>
                                        <p:attrNameLst>
                                          <p:attrName>style.visibility</p:attrName>
                                        </p:attrNameLst>
                                      </p:cBhvr>
                                      <p:to>
                                        <p:strVal val="visible"/>
                                      </p:to>
                                    </p:set>
                                    <p:anim calcmode="lin" valueType="num">
                                      <p:cBhvr additive="base">
                                        <p:cTn id="35" dur="500" fill="hold"/>
                                        <p:tgtEl>
                                          <p:spTgt spid="77">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77">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77">
                                            <p:txEl>
                                              <p:pRg st="5" end="5"/>
                                            </p:txEl>
                                          </p:spTgt>
                                        </p:tgtEl>
                                        <p:attrNameLst>
                                          <p:attrName>style.visibility</p:attrName>
                                        </p:attrNameLst>
                                      </p:cBhvr>
                                      <p:to>
                                        <p:strVal val="visible"/>
                                      </p:to>
                                    </p:set>
                                    <p:anim calcmode="lin" valueType="num">
                                      <p:cBhvr additive="base">
                                        <p:cTn id="39" dur="500" fill="hold"/>
                                        <p:tgtEl>
                                          <p:spTgt spid="77">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77">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7" name="Rectangle 76"/>
          <p:cNvSpPr/>
          <p:nvPr/>
        </p:nvSpPr>
        <p:spPr>
          <a:xfrm>
            <a:off x="762000" y="546318"/>
            <a:ext cx="7802610" cy="2308324"/>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a:p>
            <a:r>
              <a:rPr lang="en-US" sz="2400" dirty="0">
                <a:cs typeface="Times New Roman" panose="02020603050405020304" pitchFamily="18" charset="0"/>
              </a:rPr>
              <a:t>How can this ball get over this obstacle???</a:t>
            </a:r>
          </a:p>
          <a:p>
            <a:r>
              <a:rPr lang="en-US" altLang="en-US" sz="2400" dirty="0"/>
              <a:t>Gradient descent needs to move a minimum Error</a:t>
            </a:r>
          </a:p>
          <a:p>
            <a:r>
              <a:rPr lang="en-US" altLang="en-US" sz="2400" dirty="0"/>
              <a:t>   without ever going to higher Error.</a:t>
            </a:r>
          </a:p>
          <a:p>
            <a:r>
              <a:rPr lang="en-US" altLang="en-US" sz="2400" dirty="0"/>
              <a:t>In 2-dim space, </a:t>
            </a:r>
          </a:p>
          <a:p>
            <a:r>
              <a:rPr lang="en-US" altLang="en-US" sz="2400" dirty="0"/>
              <a:t>    getting around these obstacles is easier. </a:t>
            </a:r>
          </a:p>
        </p:txBody>
      </p:sp>
      <p:pic>
        <p:nvPicPr>
          <p:cNvPr id="5" name="Picture 2" descr="Image result for stochastic gradient descent">
            <a:extLst>
              <a:ext uri="{FF2B5EF4-FFF2-40B4-BE49-F238E27FC236}">
                <a16:creationId xmlns:a16="http://schemas.microsoft.com/office/drawing/2014/main" id="{5B78450C-4BB1-4F33-BD5D-0C736A49AB2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66800" y="2865528"/>
            <a:ext cx="4572000" cy="38258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5154534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4" end="4"/>
                                            </p:txEl>
                                          </p:spTgt>
                                        </p:tgtEl>
                                        <p:attrNameLst>
                                          <p:attrName>style.visibility</p:attrName>
                                        </p:attrNameLst>
                                      </p:cBhvr>
                                      <p:to>
                                        <p:strVal val="visible"/>
                                      </p:to>
                                    </p:set>
                                    <p:anim calcmode="lin" valueType="num">
                                      <p:cBhvr additive="base">
                                        <p:cTn id="7" dur="500" fill="hold"/>
                                        <p:tgtEl>
                                          <p:spTgt spid="77">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xEl>
                                              <p:pRg st="5" end="5"/>
                                            </p:txEl>
                                          </p:spTgt>
                                        </p:tgtEl>
                                        <p:attrNameLst>
                                          <p:attrName>style.visibility</p:attrName>
                                        </p:attrNameLst>
                                      </p:cBhvr>
                                      <p:to>
                                        <p:strVal val="visible"/>
                                      </p:to>
                                    </p:set>
                                    <p:anim calcmode="lin" valueType="num">
                                      <p:cBhvr additive="base">
                                        <p:cTn id="11" dur="500" fill="hold"/>
                                        <p:tgtEl>
                                          <p:spTgt spid="77">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7">
                                            <p:txEl>
                                              <p:pRg st="5" end="5"/>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7" name="Rectangle 76"/>
          <p:cNvSpPr/>
          <p:nvPr/>
        </p:nvSpPr>
        <p:spPr>
          <a:xfrm>
            <a:off x="762000" y="546318"/>
            <a:ext cx="7802610" cy="2308324"/>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a:p>
            <a:r>
              <a:rPr lang="en-US" sz="2400" dirty="0">
                <a:cs typeface="Times New Roman" panose="02020603050405020304" pitchFamily="18" charset="0"/>
              </a:rPr>
              <a:t>How can this ball get over this obstacle???</a:t>
            </a:r>
          </a:p>
          <a:p>
            <a:r>
              <a:rPr lang="en-US" altLang="en-US" sz="2400" dirty="0"/>
              <a:t>Gradient descent needs to move a minimum Error</a:t>
            </a:r>
          </a:p>
          <a:p>
            <a:r>
              <a:rPr lang="en-US" altLang="en-US" sz="2400" dirty="0"/>
              <a:t>   without ever going to higher Error.</a:t>
            </a:r>
          </a:p>
          <a:p>
            <a:r>
              <a:rPr lang="en-US" altLang="en-US" sz="2400" dirty="0"/>
              <a:t>In 3-dim space, </a:t>
            </a:r>
          </a:p>
          <a:p>
            <a:r>
              <a:rPr lang="en-US" altLang="en-US" sz="2400" dirty="0"/>
              <a:t>    getting around these obstacles is even easier. </a:t>
            </a:r>
          </a:p>
        </p:txBody>
      </p:sp>
      <p:pic>
        <p:nvPicPr>
          <p:cNvPr id="6" name="Picture 2" descr="Image result for flying through  astroid   gif">
            <a:extLst>
              <a:ext uri="{FF2B5EF4-FFF2-40B4-BE49-F238E27FC236}">
                <a16:creationId xmlns:a16="http://schemas.microsoft.com/office/drawing/2014/main" id="{A4AEF9FE-A86D-4C13-AD5E-98B56F7F4DBD}"/>
              </a:ext>
            </a:extLst>
          </p:cNvPr>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673099" y="2854642"/>
            <a:ext cx="6975983" cy="39364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68909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4" end="4"/>
                                            </p:txEl>
                                          </p:spTgt>
                                        </p:tgtEl>
                                        <p:attrNameLst>
                                          <p:attrName>style.visibility</p:attrName>
                                        </p:attrNameLst>
                                      </p:cBhvr>
                                      <p:to>
                                        <p:strVal val="visible"/>
                                      </p:to>
                                    </p:set>
                                    <p:anim calcmode="lin" valueType="num">
                                      <p:cBhvr additive="base">
                                        <p:cTn id="7" dur="500" fill="hold"/>
                                        <p:tgtEl>
                                          <p:spTgt spid="77">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xEl>
                                              <p:pRg st="5" end="5"/>
                                            </p:txEl>
                                          </p:spTgt>
                                        </p:tgtEl>
                                        <p:attrNameLst>
                                          <p:attrName>style.visibility</p:attrName>
                                        </p:attrNameLst>
                                      </p:cBhvr>
                                      <p:to>
                                        <p:strVal val="visible"/>
                                      </p:to>
                                    </p:set>
                                    <p:anim calcmode="lin" valueType="num">
                                      <p:cBhvr additive="base">
                                        <p:cTn id="11" dur="500" fill="hold"/>
                                        <p:tgtEl>
                                          <p:spTgt spid="77">
                                            <p:txEl>
                                              <p:pRg st="5" end="5"/>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7">
                                            <p:txEl>
                                              <p:pRg st="5" end="5"/>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pic>
        <p:nvPicPr>
          <p:cNvPr id="74" name="Picture 2" descr="Image result for stochastic gradient descent"/>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247900" y="2895600"/>
            <a:ext cx="2746769" cy="2298483"/>
          </a:xfrm>
          <a:prstGeom prst="rect">
            <a:avLst/>
          </a:prstGeom>
          <a:noFill/>
          <a:extLst>
            <a:ext uri="{909E8E84-426E-40DD-AFC4-6F175D3DCCD1}">
              <a14:hiddenFill xmlns:a14="http://schemas.microsoft.com/office/drawing/2010/main">
                <a:solidFill>
                  <a:srgbClr val="FFFFFF"/>
                </a:solidFill>
              </a14:hiddenFill>
            </a:ext>
          </a:extLst>
        </p:spPr>
      </p:pic>
      <p:sp>
        <p:nvSpPr>
          <p:cNvPr id="77" name="Rectangle 76"/>
          <p:cNvSpPr/>
          <p:nvPr/>
        </p:nvSpPr>
        <p:spPr>
          <a:xfrm>
            <a:off x="762000" y="546318"/>
            <a:ext cx="7802610" cy="1938992"/>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a:p>
            <a:r>
              <a:rPr lang="en-US" altLang="en-US" sz="2400" dirty="0"/>
              <a:t>Having more weights gives </a:t>
            </a:r>
            <a:br>
              <a:rPr lang="en-US" altLang="en-US" sz="2400" dirty="0"/>
            </a:br>
            <a:r>
              <a:rPr lang="en-US" altLang="en-US" sz="2400" dirty="0"/>
              <a:t>    a higher dimension search space.</a:t>
            </a:r>
          </a:p>
          <a:p>
            <a:r>
              <a:rPr lang="en-US" altLang="en-US" sz="2400" dirty="0"/>
              <a:t>There is some evidence that this allows </a:t>
            </a:r>
            <a:br>
              <a:rPr lang="en-US" altLang="en-US" sz="2400" dirty="0"/>
            </a:br>
            <a:r>
              <a:rPr lang="en-US" altLang="en-US" sz="2400" dirty="0"/>
              <a:t>    the gradient descent to move around obstacles.</a:t>
            </a:r>
          </a:p>
        </p:txBody>
      </p:sp>
      <p:pic>
        <p:nvPicPr>
          <p:cNvPr id="156" name="Picture 8" descr="16"/>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83550" y="3305547"/>
            <a:ext cx="2117396" cy="147858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2" descr="Image result for flying through  astroid   gif">
            <a:extLst>
              <a:ext uri="{FF2B5EF4-FFF2-40B4-BE49-F238E27FC236}">
                <a16:creationId xmlns:a16="http://schemas.microsoft.com/office/drawing/2014/main" id="{4DBDEDCB-AD36-43BE-8997-83168C1DEF62}"/>
              </a:ext>
            </a:extLst>
          </p:cNvPr>
          <p:cNvPicPr>
            <a:picLocks noChangeAspect="1" noChangeArrowheads="1" noCrop="1"/>
          </p:cNvPicPr>
          <p:nvPr/>
        </p:nvPicPr>
        <p:blipFill>
          <a:blip r:embed="rId5">
            <a:extLst>
              <a:ext uri="{28A0092B-C50C-407E-A947-70E740481C1C}">
                <a14:useLocalDpi xmlns:a14="http://schemas.microsoft.com/office/drawing/2010/main" val="0"/>
              </a:ext>
            </a:extLst>
          </a:blip>
          <a:srcRect/>
          <a:stretch>
            <a:fillRect/>
          </a:stretch>
        </p:blipFill>
        <p:spPr bwMode="auto">
          <a:xfrm>
            <a:off x="5054323" y="2921000"/>
            <a:ext cx="3983234" cy="224768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517878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1" end="1"/>
                                            </p:txEl>
                                          </p:spTgt>
                                        </p:tgtEl>
                                        <p:attrNameLst>
                                          <p:attrName>style.visibility</p:attrName>
                                        </p:attrNameLst>
                                      </p:cBhvr>
                                      <p:to>
                                        <p:strVal val="visible"/>
                                      </p:to>
                                    </p:set>
                                    <p:anim calcmode="lin" valueType="num">
                                      <p:cBhvr additive="base">
                                        <p:cTn id="7" dur="500" fill="hold"/>
                                        <p:tgtEl>
                                          <p:spTgt spid="77">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0-#ppt_w/2"/>
                                          </p:val>
                                        </p:tav>
                                        <p:tav tm="100000">
                                          <p:val>
                                            <p:strVal val="#ppt_x"/>
                                          </p:val>
                                        </p:tav>
                                      </p:tavLst>
                                    </p:anim>
                                    <p:anim calcmode="lin" valueType="num">
                                      <p:cBhvr additive="base">
                                        <p:cTn id="12" dur="500" fill="hold"/>
                                        <p:tgtEl>
                                          <p:spTgt spid="7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
                                        </p:tgtEl>
                                        <p:attrNameLst>
                                          <p:attrName>style.visibility</p:attrName>
                                        </p:attrNameLst>
                                      </p:cBhvr>
                                      <p:to>
                                        <p:strVal val="visible"/>
                                      </p:to>
                                    </p:set>
                                    <p:anim calcmode="lin" valueType="num">
                                      <p:cBhvr additive="base">
                                        <p:cTn id="15" dur="500" fill="hold"/>
                                        <p:tgtEl>
                                          <p:spTgt spid="6"/>
                                        </p:tgtEl>
                                        <p:attrNameLst>
                                          <p:attrName>ppt_x</p:attrName>
                                        </p:attrNameLst>
                                      </p:cBhvr>
                                      <p:tavLst>
                                        <p:tav tm="0">
                                          <p:val>
                                            <p:strVal val="0-#ppt_w/2"/>
                                          </p:val>
                                        </p:tav>
                                        <p:tav tm="100000">
                                          <p:val>
                                            <p:strVal val="#ppt_x"/>
                                          </p:val>
                                        </p:tav>
                                      </p:tavLst>
                                    </p:anim>
                                    <p:anim calcmode="lin" valueType="num">
                                      <p:cBhvr additive="base">
                                        <p:cTn id="16" dur="500" fill="hold"/>
                                        <p:tgtEl>
                                          <p:spTgt spid="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56"/>
                                        </p:tgtEl>
                                        <p:attrNameLst>
                                          <p:attrName>style.visibility</p:attrName>
                                        </p:attrNameLst>
                                      </p:cBhvr>
                                      <p:to>
                                        <p:strVal val="visible"/>
                                      </p:to>
                                    </p:set>
                                    <p:anim calcmode="lin" valueType="num">
                                      <p:cBhvr additive="base">
                                        <p:cTn id="19" dur="500" fill="hold"/>
                                        <p:tgtEl>
                                          <p:spTgt spid="156"/>
                                        </p:tgtEl>
                                        <p:attrNameLst>
                                          <p:attrName>ppt_x</p:attrName>
                                        </p:attrNameLst>
                                      </p:cBhvr>
                                      <p:tavLst>
                                        <p:tav tm="0">
                                          <p:val>
                                            <p:strVal val="0-#ppt_w/2"/>
                                          </p:val>
                                        </p:tav>
                                        <p:tav tm="100000">
                                          <p:val>
                                            <p:strVal val="#ppt_x"/>
                                          </p:val>
                                        </p:tav>
                                      </p:tavLst>
                                    </p:anim>
                                    <p:anim calcmode="lin" valueType="num">
                                      <p:cBhvr additive="base">
                                        <p:cTn id="20" dur="500" fill="hold"/>
                                        <p:tgtEl>
                                          <p:spTgt spid="15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7">
                                            <p:txEl>
                                              <p:pRg st="2" end="2"/>
                                            </p:txEl>
                                          </p:spTgt>
                                        </p:tgtEl>
                                        <p:attrNameLst>
                                          <p:attrName>style.visibility</p:attrName>
                                        </p:attrNameLst>
                                      </p:cBhvr>
                                      <p:to>
                                        <p:strVal val="visible"/>
                                      </p:to>
                                    </p:set>
                                    <p:anim calcmode="lin" valueType="num">
                                      <p:cBhvr additive="base">
                                        <p:cTn id="25"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7" name="Rectangle 76"/>
          <p:cNvSpPr/>
          <p:nvPr/>
        </p:nvSpPr>
        <p:spPr>
          <a:xfrm>
            <a:off x="762000" y="546318"/>
            <a:ext cx="7802610" cy="1569660"/>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a:p>
            <a:r>
              <a:rPr lang="en-US" altLang="en-US" sz="2400" dirty="0"/>
              <a:t>Having more weights gives </a:t>
            </a:r>
            <a:br>
              <a:rPr lang="en-US" altLang="en-US" sz="2400" dirty="0"/>
            </a:br>
            <a:r>
              <a:rPr lang="en-US" altLang="en-US" sz="2400" dirty="0"/>
              <a:t>    a higher dimension search space.</a:t>
            </a:r>
          </a:p>
          <a:p>
            <a:r>
              <a:rPr lang="en-US" altLang="en-US" sz="2400" dirty="0"/>
              <a:t>Careful! It can also cause over fitting.</a:t>
            </a:r>
          </a:p>
        </p:txBody>
      </p:sp>
      <p:grpSp>
        <p:nvGrpSpPr>
          <p:cNvPr id="2" name="Group 1">
            <a:extLst>
              <a:ext uri="{FF2B5EF4-FFF2-40B4-BE49-F238E27FC236}">
                <a16:creationId xmlns:a16="http://schemas.microsoft.com/office/drawing/2014/main" id="{4DD6EE67-FF12-4EC4-ADAD-2C0B41DE8CC4}"/>
              </a:ext>
            </a:extLst>
          </p:cNvPr>
          <p:cNvGrpSpPr/>
          <p:nvPr/>
        </p:nvGrpSpPr>
        <p:grpSpPr>
          <a:xfrm>
            <a:off x="-76200" y="228600"/>
            <a:ext cx="9296400" cy="6553200"/>
            <a:chOff x="-76200" y="228600"/>
            <a:chExt cx="9296400" cy="6553200"/>
          </a:xfrm>
        </p:grpSpPr>
        <p:grpSp>
          <p:nvGrpSpPr>
            <p:cNvPr id="7" name="Group 6">
              <a:extLst>
                <a:ext uri="{FF2B5EF4-FFF2-40B4-BE49-F238E27FC236}">
                  <a16:creationId xmlns:a16="http://schemas.microsoft.com/office/drawing/2014/main" id="{32E6527C-7053-401F-B029-9F51C31A1C60}"/>
                </a:ext>
              </a:extLst>
            </p:cNvPr>
            <p:cNvGrpSpPr/>
            <p:nvPr/>
          </p:nvGrpSpPr>
          <p:grpSpPr>
            <a:xfrm>
              <a:off x="-76200" y="228600"/>
              <a:ext cx="9296400" cy="6553200"/>
              <a:chOff x="-76200" y="228600"/>
              <a:chExt cx="9296400" cy="6553200"/>
            </a:xfrm>
          </p:grpSpPr>
          <p:grpSp>
            <p:nvGrpSpPr>
              <p:cNvPr id="56" name="Group 55">
                <a:extLst>
                  <a:ext uri="{FF2B5EF4-FFF2-40B4-BE49-F238E27FC236}">
                    <a16:creationId xmlns:a16="http://schemas.microsoft.com/office/drawing/2014/main" id="{C99E1D8D-B184-4402-8F4D-88F2B15A2153}"/>
                  </a:ext>
                </a:extLst>
              </p:cNvPr>
              <p:cNvGrpSpPr/>
              <p:nvPr/>
            </p:nvGrpSpPr>
            <p:grpSpPr>
              <a:xfrm>
                <a:off x="6603434" y="5333308"/>
                <a:ext cx="2388166" cy="1442431"/>
                <a:chOff x="6483672" y="5173013"/>
                <a:chExt cx="2388166" cy="1442431"/>
              </a:xfrm>
            </p:grpSpPr>
            <p:grpSp>
              <p:nvGrpSpPr>
                <p:cNvPr id="58" name="Group 57">
                  <a:extLst>
                    <a:ext uri="{FF2B5EF4-FFF2-40B4-BE49-F238E27FC236}">
                      <a16:creationId xmlns:a16="http://schemas.microsoft.com/office/drawing/2014/main" id="{CA080511-B741-4B3C-9176-206B853D7470}"/>
                    </a:ext>
                  </a:extLst>
                </p:cNvPr>
                <p:cNvGrpSpPr/>
                <p:nvPr/>
              </p:nvGrpSpPr>
              <p:grpSpPr>
                <a:xfrm>
                  <a:off x="6483672" y="5173013"/>
                  <a:ext cx="2388166" cy="1442431"/>
                  <a:chOff x="6483672" y="5173013"/>
                  <a:chExt cx="2388166" cy="1442431"/>
                </a:xfrm>
              </p:grpSpPr>
              <p:cxnSp>
                <p:nvCxnSpPr>
                  <p:cNvPr id="73" name="Straight Connector 72">
                    <a:extLst>
                      <a:ext uri="{FF2B5EF4-FFF2-40B4-BE49-F238E27FC236}">
                        <a16:creationId xmlns:a16="http://schemas.microsoft.com/office/drawing/2014/main" id="{EC2B31D7-90E7-4353-99EB-6EAD422DAA6B}"/>
                      </a:ext>
                    </a:extLst>
                  </p:cNvPr>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DF947C02-2222-48C9-8979-736D4C725184}"/>
                      </a:ext>
                    </a:extLst>
                  </p:cNvPr>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59" name="Group 58">
                  <a:extLst>
                    <a:ext uri="{FF2B5EF4-FFF2-40B4-BE49-F238E27FC236}">
                      <a16:creationId xmlns:a16="http://schemas.microsoft.com/office/drawing/2014/main" id="{A6CEE65C-4A49-49A0-B7C1-EBF4C9559278}"/>
                    </a:ext>
                  </a:extLst>
                </p:cNvPr>
                <p:cNvGrpSpPr/>
                <p:nvPr/>
              </p:nvGrpSpPr>
              <p:grpSpPr>
                <a:xfrm>
                  <a:off x="6805520" y="5344706"/>
                  <a:ext cx="1639329" cy="678338"/>
                  <a:chOff x="6805520" y="5344706"/>
                  <a:chExt cx="1639329" cy="678338"/>
                </a:xfrm>
              </p:grpSpPr>
              <p:sp>
                <p:nvSpPr>
                  <p:cNvPr id="60" name="Oval 59">
                    <a:extLst>
                      <a:ext uri="{FF2B5EF4-FFF2-40B4-BE49-F238E27FC236}">
                        <a16:creationId xmlns:a16="http://schemas.microsoft.com/office/drawing/2014/main" id="{F80DF895-E135-459B-A500-A9DF4D6A4901}"/>
                      </a:ext>
                    </a:extLst>
                  </p:cNvPr>
                  <p:cNvSpPr/>
                  <p:nvPr/>
                </p:nvSpPr>
                <p:spPr>
                  <a:xfrm>
                    <a:off x="6805520"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1" name="Oval 60">
                    <a:extLst>
                      <a:ext uri="{FF2B5EF4-FFF2-40B4-BE49-F238E27FC236}">
                        <a16:creationId xmlns:a16="http://schemas.microsoft.com/office/drawing/2014/main" id="{58BA60D7-C5E1-4A5E-AF6D-2265E544D69D}"/>
                      </a:ext>
                    </a:extLst>
                  </p:cNvPr>
                  <p:cNvSpPr/>
                  <p:nvPr/>
                </p:nvSpPr>
                <p:spPr>
                  <a:xfrm>
                    <a:off x="6964730"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2" name="Oval 61">
                    <a:extLst>
                      <a:ext uri="{FF2B5EF4-FFF2-40B4-BE49-F238E27FC236}">
                        <a16:creationId xmlns:a16="http://schemas.microsoft.com/office/drawing/2014/main" id="{60D25BB7-5B11-4E26-81F9-D6FBFB69ABBF}"/>
                      </a:ext>
                    </a:extLst>
                  </p:cNvPr>
                  <p:cNvSpPr/>
                  <p:nvPr/>
                </p:nvSpPr>
                <p:spPr>
                  <a:xfrm>
                    <a:off x="7123941"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3" name="Oval 62">
                    <a:extLst>
                      <a:ext uri="{FF2B5EF4-FFF2-40B4-BE49-F238E27FC236}">
                        <a16:creationId xmlns:a16="http://schemas.microsoft.com/office/drawing/2014/main" id="{4AE162BE-4E6C-40E3-8DF9-0E08A8BCDBE8}"/>
                      </a:ext>
                    </a:extLst>
                  </p:cNvPr>
                  <p:cNvSpPr/>
                  <p:nvPr/>
                </p:nvSpPr>
                <p:spPr>
                  <a:xfrm>
                    <a:off x="7389294" y="55851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4" name="Oval 63">
                    <a:extLst>
                      <a:ext uri="{FF2B5EF4-FFF2-40B4-BE49-F238E27FC236}">
                        <a16:creationId xmlns:a16="http://schemas.microsoft.com/office/drawing/2014/main" id="{54B58898-7B57-4987-AC87-8A87F89565AF}"/>
                      </a:ext>
                    </a:extLst>
                  </p:cNvPr>
                  <p:cNvSpPr/>
                  <p:nvPr/>
                </p:nvSpPr>
                <p:spPr>
                  <a:xfrm>
                    <a:off x="7654645"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B294D6F0-1FBD-4662-A996-F61A38A27CB5}"/>
                      </a:ext>
                    </a:extLst>
                  </p:cNvPr>
                  <p:cNvSpPr/>
                  <p:nvPr/>
                </p:nvSpPr>
                <p:spPr>
                  <a:xfrm>
                    <a:off x="7919996" y="534470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241896B7-797D-4C91-B6ED-826A4B80870D}"/>
                      </a:ext>
                    </a:extLst>
                  </p:cNvPr>
                  <p:cNvSpPr/>
                  <p:nvPr/>
                </p:nvSpPr>
                <p:spPr>
                  <a:xfrm>
                    <a:off x="8023211"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BA74F17B-9A75-466B-88DE-50188AEF1C92}"/>
                      </a:ext>
                    </a:extLst>
                  </p:cNvPr>
                  <p:cNvSpPr/>
                  <p:nvPr/>
                </p:nvSpPr>
                <p:spPr>
                  <a:xfrm>
                    <a:off x="7970141"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32A30CE6-A98C-4A26-8B13-8AD9823CE3D6}"/>
                      </a:ext>
                    </a:extLst>
                  </p:cNvPr>
                  <p:cNvSpPr/>
                  <p:nvPr/>
                </p:nvSpPr>
                <p:spPr>
                  <a:xfrm>
                    <a:off x="7757860"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a:extLst>
                      <a:ext uri="{FF2B5EF4-FFF2-40B4-BE49-F238E27FC236}">
                        <a16:creationId xmlns:a16="http://schemas.microsoft.com/office/drawing/2014/main" id="{C65C973B-0AD8-427E-99CC-01EE59CB77C4}"/>
                      </a:ext>
                    </a:extLst>
                  </p:cNvPr>
                  <p:cNvSpPr/>
                  <p:nvPr/>
                </p:nvSpPr>
                <p:spPr>
                  <a:xfrm>
                    <a:off x="8185348" y="5825513"/>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a:extLst>
                      <a:ext uri="{FF2B5EF4-FFF2-40B4-BE49-F238E27FC236}">
                        <a16:creationId xmlns:a16="http://schemas.microsoft.com/office/drawing/2014/main" id="{FBB2468F-19B2-4CF8-8CC8-84266C3683B9}"/>
                      </a:ext>
                    </a:extLst>
                  </p:cNvPr>
                  <p:cNvSpPr/>
                  <p:nvPr/>
                </p:nvSpPr>
                <p:spPr>
                  <a:xfrm>
                    <a:off x="8394704"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a:extLst>
                      <a:ext uri="{FF2B5EF4-FFF2-40B4-BE49-F238E27FC236}">
                        <a16:creationId xmlns:a16="http://schemas.microsoft.com/office/drawing/2014/main" id="{A2BD8506-8E2F-4E42-B021-714CE04728D3}"/>
                      </a:ext>
                    </a:extLst>
                  </p:cNvPr>
                  <p:cNvSpPr/>
                  <p:nvPr/>
                </p:nvSpPr>
                <p:spPr>
                  <a:xfrm>
                    <a:off x="8288563"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9" name="Group 8">
                <a:extLst>
                  <a:ext uri="{FF2B5EF4-FFF2-40B4-BE49-F238E27FC236}">
                    <a16:creationId xmlns:a16="http://schemas.microsoft.com/office/drawing/2014/main" id="{6D9F4138-AD07-40D2-898F-C5FB68680154}"/>
                  </a:ext>
                </a:extLst>
              </p:cNvPr>
              <p:cNvGrpSpPr/>
              <p:nvPr/>
            </p:nvGrpSpPr>
            <p:grpSpPr>
              <a:xfrm>
                <a:off x="3707835" y="5339369"/>
                <a:ext cx="2388165" cy="1442431"/>
                <a:chOff x="2963950" y="5101903"/>
                <a:chExt cx="2388165" cy="1442431"/>
              </a:xfrm>
            </p:grpSpPr>
            <p:grpSp>
              <p:nvGrpSpPr>
                <p:cNvPr id="38" name="Group 37">
                  <a:extLst>
                    <a:ext uri="{FF2B5EF4-FFF2-40B4-BE49-F238E27FC236}">
                      <a16:creationId xmlns:a16="http://schemas.microsoft.com/office/drawing/2014/main" id="{69FE1ECF-04BA-45BA-87C6-7C591ED31FE8}"/>
                    </a:ext>
                  </a:extLst>
                </p:cNvPr>
                <p:cNvGrpSpPr/>
                <p:nvPr/>
              </p:nvGrpSpPr>
              <p:grpSpPr>
                <a:xfrm>
                  <a:off x="2963950" y="5101903"/>
                  <a:ext cx="2388165" cy="1442431"/>
                  <a:chOff x="2963950" y="5101903"/>
                  <a:chExt cx="2388165" cy="1442431"/>
                </a:xfrm>
              </p:grpSpPr>
              <p:grpSp>
                <p:nvGrpSpPr>
                  <p:cNvPr id="40" name="Group 39">
                    <a:extLst>
                      <a:ext uri="{FF2B5EF4-FFF2-40B4-BE49-F238E27FC236}">
                        <a16:creationId xmlns:a16="http://schemas.microsoft.com/office/drawing/2014/main" id="{BC46D1BF-FC68-4A91-A5FC-361B4D1D8477}"/>
                      </a:ext>
                    </a:extLst>
                  </p:cNvPr>
                  <p:cNvGrpSpPr/>
                  <p:nvPr/>
                </p:nvGrpSpPr>
                <p:grpSpPr>
                  <a:xfrm>
                    <a:off x="2963950" y="5101903"/>
                    <a:ext cx="2388165" cy="1442431"/>
                    <a:chOff x="2963950" y="5101903"/>
                    <a:chExt cx="2388165" cy="1442431"/>
                  </a:xfrm>
                </p:grpSpPr>
                <p:cxnSp>
                  <p:nvCxnSpPr>
                    <p:cNvPr id="54" name="Straight Connector 53">
                      <a:extLst>
                        <a:ext uri="{FF2B5EF4-FFF2-40B4-BE49-F238E27FC236}">
                          <a16:creationId xmlns:a16="http://schemas.microsoft.com/office/drawing/2014/main" id="{ABB485CD-2182-41BB-9B36-56DBFBFD5F0C}"/>
                        </a:ext>
                      </a:extLst>
                    </p:cNvPr>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4B645B00-8F4A-4935-A7BC-0D8FD66FCEB6}"/>
                        </a:ext>
                      </a:extLst>
                    </p:cNvPr>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41" name="Group 40">
                    <a:extLst>
                      <a:ext uri="{FF2B5EF4-FFF2-40B4-BE49-F238E27FC236}">
                        <a16:creationId xmlns:a16="http://schemas.microsoft.com/office/drawing/2014/main" id="{725FE1C7-DA2E-4ACD-95E8-AF5B4E5F0DE1}"/>
                      </a:ext>
                    </a:extLst>
                  </p:cNvPr>
                  <p:cNvGrpSpPr/>
                  <p:nvPr/>
                </p:nvGrpSpPr>
                <p:grpSpPr>
                  <a:xfrm>
                    <a:off x="3285795" y="5273591"/>
                    <a:ext cx="1639331" cy="678343"/>
                    <a:chOff x="875408" y="4942078"/>
                    <a:chExt cx="2353800" cy="860044"/>
                  </a:xfrm>
                </p:grpSpPr>
                <p:sp>
                  <p:nvSpPr>
                    <p:cNvPr id="42" name="Oval 41">
                      <a:extLst>
                        <a:ext uri="{FF2B5EF4-FFF2-40B4-BE49-F238E27FC236}">
                          <a16:creationId xmlns:a16="http://schemas.microsoft.com/office/drawing/2014/main" id="{ABCA43E0-576C-498B-92B3-90F2CCE2675A}"/>
                        </a:ext>
                      </a:extLst>
                    </p:cNvPr>
                    <p:cNvSpPr/>
                    <p:nvPr/>
                  </p:nvSpPr>
                  <p:spPr>
                    <a:xfrm>
                      <a:off x="875408" y="5715002"/>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3" name="Oval 42">
                      <a:extLst>
                        <a:ext uri="{FF2B5EF4-FFF2-40B4-BE49-F238E27FC236}">
                          <a16:creationId xmlns:a16="http://schemas.microsoft.com/office/drawing/2014/main" id="{CBB7C43C-4039-4F44-AD5D-78B62DC8602C}"/>
                        </a:ext>
                      </a:extLst>
                    </p:cNvPr>
                    <p:cNvSpPr/>
                    <p:nvPr/>
                  </p:nvSpPr>
                  <p:spPr>
                    <a:xfrm>
                      <a:off x="1104008"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4" name="Oval 43">
                      <a:extLst>
                        <a:ext uri="{FF2B5EF4-FFF2-40B4-BE49-F238E27FC236}">
                          <a16:creationId xmlns:a16="http://schemas.microsoft.com/office/drawing/2014/main" id="{1C584C06-47FB-4C8A-B53A-4D90EE676952}"/>
                        </a:ext>
                      </a:extLst>
                    </p:cNvPr>
                    <p:cNvSpPr/>
                    <p:nvPr/>
                  </p:nvSpPr>
                  <p:spPr>
                    <a:xfrm>
                      <a:off x="1332608" y="5105402"/>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5" name="Oval 44">
                      <a:extLst>
                        <a:ext uri="{FF2B5EF4-FFF2-40B4-BE49-F238E27FC236}">
                          <a16:creationId xmlns:a16="http://schemas.microsoft.com/office/drawing/2014/main" id="{8CCC912E-9EC4-4A90-A1D1-CC95601BA225}"/>
                        </a:ext>
                      </a:extLst>
                    </p:cNvPr>
                    <p:cNvSpPr/>
                    <p:nvPr/>
                  </p:nvSpPr>
                  <p:spPr>
                    <a:xfrm>
                      <a:off x="1713608" y="52468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6" name="Oval 45">
                      <a:extLst>
                        <a:ext uri="{FF2B5EF4-FFF2-40B4-BE49-F238E27FC236}">
                          <a16:creationId xmlns:a16="http://schemas.microsoft.com/office/drawing/2014/main" id="{B07B59C1-DF95-497D-8B79-259D22C4DC69}"/>
                        </a:ext>
                      </a:extLst>
                    </p:cNvPr>
                    <p:cNvSpPr/>
                    <p:nvPr/>
                  </p:nvSpPr>
                  <p:spPr>
                    <a:xfrm>
                      <a:off x="2094608" y="49529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7" name="Oval 46">
                      <a:extLst>
                        <a:ext uri="{FF2B5EF4-FFF2-40B4-BE49-F238E27FC236}">
                          <a16:creationId xmlns:a16="http://schemas.microsoft.com/office/drawing/2014/main" id="{5C161FAB-40FB-41F7-9629-1A26171A291A}"/>
                        </a:ext>
                      </a:extLst>
                    </p:cNvPr>
                    <p:cNvSpPr/>
                    <p:nvPr/>
                  </p:nvSpPr>
                  <p:spPr>
                    <a:xfrm>
                      <a:off x="2475607" y="494207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8" name="Oval 47">
                      <a:extLst>
                        <a:ext uri="{FF2B5EF4-FFF2-40B4-BE49-F238E27FC236}">
                          <a16:creationId xmlns:a16="http://schemas.microsoft.com/office/drawing/2014/main" id="{CB273082-F042-4139-939C-E8AA36FC10BB}"/>
                        </a:ext>
                      </a:extLst>
                    </p:cNvPr>
                    <p:cNvSpPr/>
                    <p:nvPr/>
                  </p:nvSpPr>
                  <p:spPr>
                    <a:xfrm>
                      <a:off x="2623807" y="54101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9" name="Oval 48">
                      <a:extLst>
                        <a:ext uri="{FF2B5EF4-FFF2-40B4-BE49-F238E27FC236}">
                          <a16:creationId xmlns:a16="http://schemas.microsoft.com/office/drawing/2014/main" id="{5527286C-624C-4FB4-8458-7145C8DE237F}"/>
                        </a:ext>
                      </a:extLst>
                    </p:cNvPr>
                    <p:cNvSpPr/>
                    <p:nvPr/>
                  </p:nvSpPr>
                  <p:spPr>
                    <a:xfrm>
                      <a:off x="2547608" y="51815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0" name="Oval 49">
                      <a:extLst>
                        <a:ext uri="{FF2B5EF4-FFF2-40B4-BE49-F238E27FC236}">
                          <a16:creationId xmlns:a16="http://schemas.microsoft.com/office/drawing/2014/main" id="{C24C8A1E-307B-4302-B953-BF5147A111CC}"/>
                        </a:ext>
                      </a:extLst>
                    </p:cNvPr>
                    <p:cNvSpPr/>
                    <p:nvPr/>
                  </p:nvSpPr>
                  <p:spPr>
                    <a:xfrm>
                      <a:off x="2242809" y="51706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1" name="Oval 50">
                      <a:extLst>
                        <a:ext uri="{FF2B5EF4-FFF2-40B4-BE49-F238E27FC236}">
                          <a16:creationId xmlns:a16="http://schemas.microsoft.com/office/drawing/2014/main" id="{4F5A4826-E6B2-4247-A66D-8491F06C2524}"/>
                        </a:ext>
                      </a:extLst>
                    </p:cNvPr>
                    <p:cNvSpPr/>
                    <p:nvPr/>
                  </p:nvSpPr>
                  <p:spPr>
                    <a:xfrm>
                      <a:off x="2856609" y="55516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Oval 51">
                      <a:extLst>
                        <a:ext uri="{FF2B5EF4-FFF2-40B4-BE49-F238E27FC236}">
                          <a16:creationId xmlns:a16="http://schemas.microsoft.com/office/drawing/2014/main" id="{03071A24-CE60-4E28-90C3-5F0D3B58084E}"/>
                        </a:ext>
                      </a:extLst>
                    </p:cNvPr>
                    <p:cNvSpPr/>
                    <p:nvPr/>
                  </p:nvSpPr>
                  <p:spPr>
                    <a:xfrm>
                      <a:off x="3157208" y="54101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3" name="Oval 52">
                      <a:extLst>
                        <a:ext uri="{FF2B5EF4-FFF2-40B4-BE49-F238E27FC236}">
                          <a16:creationId xmlns:a16="http://schemas.microsoft.com/office/drawing/2014/main" id="{C9E13AED-0760-4113-B02E-63D004AEDAEE}"/>
                        </a:ext>
                      </a:extLst>
                    </p:cNvPr>
                    <p:cNvSpPr/>
                    <p:nvPr/>
                  </p:nvSpPr>
                  <p:spPr>
                    <a:xfrm>
                      <a:off x="3004808" y="51053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39" name="Freeform 37">
                  <a:extLst>
                    <a:ext uri="{FF2B5EF4-FFF2-40B4-BE49-F238E27FC236}">
                      <a16:creationId xmlns:a16="http://schemas.microsoft.com/office/drawing/2014/main" id="{479DE175-BFE6-45C1-9893-70D08A86EA58}"/>
                    </a:ext>
                  </a:extLst>
                </p:cNvPr>
                <p:cNvSpPr/>
                <p:nvPr/>
              </p:nvSpPr>
              <p:spPr>
                <a:xfrm>
                  <a:off x="3166943" y="5387285"/>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10" name="Group 9">
                <a:extLst>
                  <a:ext uri="{FF2B5EF4-FFF2-40B4-BE49-F238E27FC236}">
                    <a16:creationId xmlns:a16="http://schemas.microsoft.com/office/drawing/2014/main" id="{32145961-0A8F-4CF6-8959-8F9942B09117}"/>
                  </a:ext>
                </a:extLst>
              </p:cNvPr>
              <p:cNvGrpSpPr/>
              <p:nvPr/>
            </p:nvGrpSpPr>
            <p:grpSpPr>
              <a:xfrm>
                <a:off x="829192" y="5339369"/>
                <a:ext cx="2388166" cy="1442431"/>
                <a:chOff x="76200" y="5339369"/>
                <a:chExt cx="2388166" cy="1442431"/>
              </a:xfrm>
            </p:grpSpPr>
            <p:grpSp>
              <p:nvGrpSpPr>
                <p:cNvPr id="20" name="Group 19">
                  <a:extLst>
                    <a:ext uri="{FF2B5EF4-FFF2-40B4-BE49-F238E27FC236}">
                      <a16:creationId xmlns:a16="http://schemas.microsoft.com/office/drawing/2014/main" id="{35AE5627-5C85-4DDE-A77E-250731F20502}"/>
                    </a:ext>
                  </a:extLst>
                </p:cNvPr>
                <p:cNvGrpSpPr/>
                <p:nvPr/>
              </p:nvGrpSpPr>
              <p:grpSpPr>
                <a:xfrm>
                  <a:off x="76200" y="5339369"/>
                  <a:ext cx="2388166" cy="1442431"/>
                  <a:chOff x="311472" y="5173013"/>
                  <a:chExt cx="2388166" cy="1442431"/>
                </a:xfrm>
              </p:grpSpPr>
              <p:grpSp>
                <p:nvGrpSpPr>
                  <p:cNvPr id="22" name="Group 21">
                    <a:extLst>
                      <a:ext uri="{FF2B5EF4-FFF2-40B4-BE49-F238E27FC236}">
                        <a16:creationId xmlns:a16="http://schemas.microsoft.com/office/drawing/2014/main" id="{BEFC4E1A-C066-4862-BE86-33402EB5F3C3}"/>
                      </a:ext>
                    </a:extLst>
                  </p:cNvPr>
                  <p:cNvGrpSpPr/>
                  <p:nvPr/>
                </p:nvGrpSpPr>
                <p:grpSpPr>
                  <a:xfrm>
                    <a:off x="311472" y="5173013"/>
                    <a:ext cx="2388166" cy="1442431"/>
                    <a:chOff x="311472" y="5173013"/>
                    <a:chExt cx="2388166" cy="1442431"/>
                  </a:xfrm>
                </p:grpSpPr>
                <p:cxnSp>
                  <p:nvCxnSpPr>
                    <p:cNvPr id="36" name="Straight Connector 35">
                      <a:extLst>
                        <a:ext uri="{FF2B5EF4-FFF2-40B4-BE49-F238E27FC236}">
                          <a16:creationId xmlns:a16="http://schemas.microsoft.com/office/drawing/2014/main" id="{F5A2DA9B-D48D-42AE-B87F-D27C3C61EA27}"/>
                        </a:ext>
                      </a:extLst>
                    </p:cNvPr>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418D8A7E-286F-435F-8E4E-34738AAD78CE}"/>
                        </a:ext>
                      </a:extLst>
                    </p:cNvPr>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23" name="Group 22">
                    <a:extLst>
                      <a:ext uri="{FF2B5EF4-FFF2-40B4-BE49-F238E27FC236}">
                        <a16:creationId xmlns:a16="http://schemas.microsoft.com/office/drawing/2014/main" id="{08135CBF-2D82-49C1-9661-827F277B377E}"/>
                      </a:ext>
                    </a:extLst>
                  </p:cNvPr>
                  <p:cNvGrpSpPr/>
                  <p:nvPr/>
                </p:nvGrpSpPr>
                <p:grpSpPr>
                  <a:xfrm>
                    <a:off x="633318" y="5344701"/>
                    <a:ext cx="1639332" cy="678343"/>
                    <a:chOff x="875408" y="4942078"/>
                    <a:chExt cx="2353801" cy="860044"/>
                  </a:xfrm>
                </p:grpSpPr>
                <p:sp>
                  <p:nvSpPr>
                    <p:cNvPr id="24" name="Oval 23">
                      <a:extLst>
                        <a:ext uri="{FF2B5EF4-FFF2-40B4-BE49-F238E27FC236}">
                          <a16:creationId xmlns:a16="http://schemas.microsoft.com/office/drawing/2014/main" id="{62A899C1-F33A-4E74-82ED-6613F72C2357}"/>
                        </a:ext>
                      </a:extLst>
                    </p:cNvPr>
                    <p:cNvSpPr/>
                    <p:nvPr/>
                  </p:nvSpPr>
                  <p:spPr>
                    <a:xfrm>
                      <a:off x="875408" y="5715002"/>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a:extLst>
                        <a:ext uri="{FF2B5EF4-FFF2-40B4-BE49-F238E27FC236}">
                          <a16:creationId xmlns:a16="http://schemas.microsoft.com/office/drawing/2014/main" id="{3DC91282-D5DD-4043-B16F-E9498AB3B9A1}"/>
                        </a:ext>
                      </a:extLst>
                    </p:cNvPr>
                    <p:cNvSpPr/>
                    <p:nvPr/>
                  </p:nvSpPr>
                  <p:spPr>
                    <a:xfrm>
                      <a:off x="1104008"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a:extLst>
                        <a:ext uri="{FF2B5EF4-FFF2-40B4-BE49-F238E27FC236}">
                          <a16:creationId xmlns:a16="http://schemas.microsoft.com/office/drawing/2014/main" id="{BE158DAB-CBE9-45E4-B8AD-DE7E40AEEF1F}"/>
                        </a:ext>
                      </a:extLst>
                    </p:cNvPr>
                    <p:cNvSpPr/>
                    <p:nvPr/>
                  </p:nvSpPr>
                  <p:spPr>
                    <a:xfrm>
                      <a:off x="1332609" y="5105402"/>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a:extLst>
                        <a:ext uri="{FF2B5EF4-FFF2-40B4-BE49-F238E27FC236}">
                          <a16:creationId xmlns:a16="http://schemas.microsoft.com/office/drawing/2014/main" id="{6E3A590A-C170-4ADA-8C1D-6E9DB760497B}"/>
                        </a:ext>
                      </a:extLst>
                    </p:cNvPr>
                    <p:cNvSpPr/>
                    <p:nvPr/>
                  </p:nvSpPr>
                  <p:spPr>
                    <a:xfrm>
                      <a:off x="1713609" y="52468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a:extLst>
                        <a:ext uri="{FF2B5EF4-FFF2-40B4-BE49-F238E27FC236}">
                          <a16:creationId xmlns:a16="http://schemas.microsoft.com/office/drawing/2014/main" id="{B3AFA480-062D-40A5-9E12-63380CD1543D}"/>
                        </a:ext>
                      </a:extLst>
                    </p:cNvPr>
                    <p:cNvSpPr/>
                    <p:nvPr/>
                  </p:nvSpPr>
                  <p:spPr>
                    <a:xfrm>
                      <a:off x="2094608" y="49529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a:extLst>
                        <a:ext uri="{FF2B5EF4-FFF2-40B4-BE49-F238E27FC236}">
                          <a16:creationId xmlns:a16="http://schemas.microsoft.com/office/drawing/2014/main" id="{B757A4A9-3980-4D3D-BB5A-8F4F64D9F854}"/>
                        </a:ext>
                      </a:extLst>
                    </p:cNvPr>
                    <p:cNvSpPr/>
                    <p:nvPr/>
                  </p:nvSpPr>
                  <p:spPr>
                    <a:xfrm>
                      <a:off x="2475608" y="494207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a:extLst>
                        <a:ext uri="{FF2B5EF4-FFF2-40B4-BE49-F238E27FC236}">
                          <a16:creationId xmlns:a16="http://schemas.microsoft.com/office/drawing/2014/main" id="{130424B1-E426-4698-AF89-6F77E2D163CF}"/>
                        </a:ext>
                      </a:extLst>
                    </p:cNvPr>
                    <p:cNvSpPr/>
                    <p:nvPr/>
                  </p:nvSpPr>
                  <p:spPr>
                    <a:xfrm>
                      <a:off x="2623807" y="54101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a:extLst>
                        <a:ext uri="{FF2B5EF4-FFF2-40B4-BE49-F238E27FC236}">
                          <a16:creationId xmlns:a16="http://schemas.microsoft.com/office/drawing/2014/main" id="{432AA4EE-C4D5-4BC5-8571-0677B1D72A8B}"/>
                        </a:ext>
                      </a:extLst>
                    </p:cNvPr>
                    <p:cNvSpPr/>
                    <p:nvPr/>
                  </p:nvSpPr>
                  <p:spPr>
                    <a:xfrm>
                      <a:off x="2547609" y="51815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a:extLst>
                        <a:ext uri="{FF2B5EF4-FFF2-40B4-BE49-F238E27FC236}">
                          <a16:creationId xmlns:a16="http://schemas.microsoft.com/office/drawing/2014/main" id="{61F8DF00-0EC9-44F9-8F4A-39E5250B1A8F}"/>
                        </a:ext>
                      </a:extLst>
                    </p:cNvPr>
                    <p:cNvSpPr/>
                    <p:nvPr/>
                  </p:nvSpPr>
                  <p:spPr>
                    <a:xfrm>
                      <a:off x="2242809" y="51706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a:extLst>
                        <a:ext uri="{FF2B5EF4-FFF2-40B4-BE49-F238E27FC236}">
                          <a16:creationId xmlns:a16="http://schemas.microsoft.com/office/drawing/2014/main" id="{49FFB9DB-25BC-488B-B75C-F8FB921A8BFF}"/>
                        </a:ext>
                      </a:extLst>
                    </p:cNvPr>
                    <p:cNvSpPr/>
                    <p:nvPr/>
                  </p:nvSpPr>
                  <p:spPr>
                    <a:xfrm>
                      <a:off x="2856610" y="555167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a:extLst>
                        <a:ext uri="{FF2B5EF4-FFF2-40B4-BE49-F238E27FC236}">
                          <a16:creationId xmlns:a16="http://schemas.microsoft.com/office/drawing/2014/main" id="{28AE95FD-0B5C-4618-9984-018A95D951E2}"/>
                        </a:ext>
                      </a:extLst>
                    </p:cNvPr>
                    <p:cNvSpPr/>
                    <p:nvPr/>
                  </p:nvSpPr>
                  <p:spPr>
                    <a:xfrm>
                      <a:off x="3157209" y="54101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a:extLst>
                        <a:ext uri="{FF2B5EF4-FFF2-40B4-BE49-F238E27FC236}">
                          <a16:creationId xmlns:a16="http://schemas.microsoft.com/office/drawing/2014/main" id="{7F4C3E9A-B6BB-4F81-93C4-8DEADB5A1CAC}"/>
                        </a:ext>
                      </a:extLst>
                    </p:cNvPr>
                    <p:cNvSpPr/>
                    <p:nvPr/>
                  </p:nvSpPr>
                  <p:spPr>
                    <a:xfrm>
                      <a:off x="3004809" y="51053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21" name="Straight Connector 20">
                  <a:extLst>
                    <a:ext uri="{FF2B5EF4-FFF2-40B4-BE49-F238E27FC236}">
                      <a16:creationId xmlns:a16="http://schemas.microsoft.com/office/drawing/2014/main" id="{4210D4CB-45CA-448E-8A10-81451811A7B4}"/>
                    </a:ext>
                  </a:extLst>
                </p:cNvPr>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nvGrpSpPr>
              <p:cNvPr id="11" name="Group 10">
                <a:extLst>
                  <a:ext uri="{FF2B5EF4-FFF2-40B4-BE49-F238E27FC236}">
                    <a16:creationId xmlns:a16="http://schemas.microsoft.com/office/drawing/2014/main" id="{EFB81965-2D76-4747-AB48-A9CBB80DC0AC}"/>
                  </a:ext>
                </a:extLst>
              </p:cNvPr>
              <p:cNvGrpSpPr/>
              <p:nvPr/>
            </p:nvGrpSpPr>
            <p:grpSpPr>
              <a:xfrm>
                <a:off x="-76200" y="228600"/>
                <a:ext cx="8991600" cy="4916508"/>
                <a:chOff x="-76200" y="228600"/>
                <a:chExt cx="8991600" cy="4916508"/>
              </a:xfrm>
            </p:grpSpPr>
            <p:cxnSp>
              <p:nvCxnSpPr>
                <p:cNvPr id="14" name="Straight Connector 13">
                  <a:extLst>
                    <a:ext uri="{FF2B5EF4-FFF2-40B4-BE49-F238E27FC236}">
                      <a16:creationId xmlns:a16="http://schemas.microsoft.com/office/drawing/2014/main" id="{64842A48-6ABD-4361-8792-3CAEB615A4F7}"/>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5" name="Rectangle 14">
                  <a:extLst>
                    <a:ext uri="{FF2B5EF4-FFF2-40B4-BE49-F238E27FC236}">
                      <a16:creationId xmlns:a16="http://schemas.microsoft.com/office/drawing/2014/main" id="{55B2E8B9-C7DB-4D0E-BC74-4AFE9E154603}"/>
                    </a:ext>
                  </a:extLst>
                </p:cNvPr>
                <p:cNvSpPr/>
                <p:nvPr/>
              </p:nvSpPr>
              <p:spPr>
                <a:xfrm>
                  <a:off x="829191" y="4191001"/>
                  <a:ext cx="8086209"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of </a:t>
                  </a:r>
                  <a:r>
                    <a:rPr lang="en-CA" altLang="en-US" dirty="0">
                      <a:solidFill>
                        <a:srgbClr val="66FF33"/>
                      </a:solidFill>
                      <a:cs typeface="Times New Roman" panose="02020603050405020304" pitchFamily="18" charset="0"/>
                      <a:sym typeface="Symbol" panose="05050102010706020507" pitchFamily="18" charset="2"/>
                    </a:rPr>
                    <a:t>Machine</a:t>
                  </a:r>
                </a:p>
                <a:p>
                  <a:pPr marL="285750" algn="ctr"/>
                  <a:r>
                    <a:rPr lang="en-CA" altLang="en-US" dirty="0" err="1">
                      <a:cs typeface="Times New Roman" panose="02020603050405020304" pitchFamily="18" charset="0"/>
                      <a:sym typeface="Symbol" panose="05050102010706020507" pitchFamily="18" charset="2"/>
                    </a:rPr>
                    <a:t>Eg</a:t>
                  </a:r>
                  <a:r>
                    <a:rPr lang="en-CA" altLang="en-US" dirty="0">
                      <a:cs typeface="Times New Roman" panose="02020603050405020304" pitchFamily="18" charset="0"/>
                      <a:sym typeface="Symbol" panose="05050102010706020507" pitchFamily="18" charset="2"/>
                    </a:rPr>
                    <a:t> number of values </a:t>
                  </a:r>
                  <a:r>
                    <a:rPr lang="en-CA" altLang="en-US" i="1" dirty="0">
                      <a:solidFill>
                        <a:srgbClr val="66FF33"/>
                      </a:solidFill>
                      <a:cs typeface="Times New Roman" panose="02020603050405020304" pitchFamily="18" charset="0"/>
                      <a:sym typeface="Symbol" panose="05050102010706020507" pitchFamily="18" charset="2"/>
                    </a:rPr>
                    <a:t>m </a:t>
                  </a:r>
                  <a:r>
                    <a:rPr lang="en-CA" altLang="en-US" dirty="0">
                      <a:cs typeface="Times New Roman" panose="02020603050405020304" pitchFamily="18" charset="0"/>
                      <a:sym typeface="Symbol" panose="05050102010706020507" pitchFamily="18" charset="2"/>
                    </a:rPr>
                    <a:t>describing it.</a:t>
                  </a:r>
                </a:p>
              </p:txBody>
            </p:sp>
            <p:sp>
              <p:nvSpPr>
                <p:cNvPr id="16" name="Rectangle 15">
                  <a:extLst>
                    <a:ext uri="{FF2B5EF4-FFF2-40B4-BE49-F238E27FC236}">
                      <a16:creationId xmlns:a16="http://schemas.microsoft.com/office/drawing/2014/main" id="{0782C562-27A3-4067-84E9-97D4854ED7BD}"/>
                    </a:ext>
                  </a:extLst>
                </p:cNvPr>
                <p:cNvSpPr/>
                <p:nvPr/>
              </p:nvSpPr>
              <p:spPr>
                <a:xfrm rot="16200000">
                  <a:off x="-695394" y="1990794"/>
                  <a:ext cx="1761609" cy="523221"/>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17" name="Straight Connector 16">
                  <a:extLst>
                    <a:ext uri="{FF2B5EF4-FFF2-40B4-BE49-F238E27FC236}">
                      <a16:creationId xmlns:a16="http://schemas.microsoft.com/office/drawing/2014/main" id="{A63AA66B-5EF9-49E6-BA45-30B8C6B1ED01}"/>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8" name="Freeform 16">
                  <a:extLst>
                    <a:ext uri="{FF2B5EF4-FFF2-40B4-BE49-F238E27FC236}">
                      <a16:creationId xmlns:a16="http://schemas.microsoft.com/office/drawing/2014/main" id="{F863D16F-FF05-4228-825C-0DA6CE09C540}"/>
                    </a:ext>
                  </a:extLst>
                </p:cNvPr>
                <p:cNvSpPr/>
                <p:nvPr/>
              </p:nvSpPr>
              <p:spPr>
                <a:xfrm>
                  <a:off x="885825" y="971550"/>
                  <a:ext cx="7212331" cy="3240406"/>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9" name="Freeform 17">
                  <a:extLst>
                    <a:ext uri="{FF2B5EF4-FFF2-40B4-BE49-F238E27FC236}">
                      <a16:creationId xmlns:a16="http://schemas.microsoft.com/office/drawing/2014/main" id="{89B3879A-340E-40EF-82DD-B9D3B5F858CB}"/>
                    </a:ext>
                  </a:extLst>
                </p:cNvPr>
                <p:cNvSpPr/>
                <p:nvPr/>
              </p:nvSpPr>
              <p:spPr>
                <a:xfrm>
                  <a:off x="914399"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12" name="Rectangle 11">
                <a:extLst>
                  <a:ext uri="{FF2B5EF4-FFF2-40B4-BE49-F238E27FC236}">
                    <a16:creationId xmlns:a16="http://schemas.microsoft.com/office/drawing/2014/main" id="{6886C2DE-F5D1-4081-B6AE-1C6D59F66FAD}"/>
                  </a:ext>
                </a:extLst>
              </p:cNvPr>
              <p:cNvSpPr/>
              <p:nvPr/>
            </p:nvSpPr>
            <p:spPr>
              <a:xfrm>
                <a:off x="6095999" y="3743980"/>
                <a:ext cx="2519512" cy="954107"/>
              </a:xfrm>
              <a:prstGeom prst="rect">
                <a:avLst/>
              </a:prstGeom>
            </p:spPr>
            <p:txBody>
              <a:bodyPr wrap="square">
                <a:spAutoFit/>
              </a:bodyPr>
              <a:lstStyle/>
              <a:p>
                <a:pPr marL="285750" algn="ctr"/>
                <a:r>
                  <a:rPr lang="en-CA" altLang="en-US" i="1" dirty="0">
                    <a:solidFill>
                      <a:srgbClr val="FF00FF"/>
                    </a:solidFill>
                    <a:cs typeface="Times New Roman" panose="02020603050405020304" pitchFamily="18" charset="0"/>
                    <a:sym typeface="Symbol" panose="05050102010706020507" pitchFamily="18" charset="2"/>
                  </a:rPr>
                  <a:t>D</a:t>
                </a:r>
                <a:r>
                  <a:rPr lang="en-CA" altLang="en-US" dirty="0">
                    <a:cs typeface="Times New Roman" panose="02020603050405020304" pitchFamily="18" charset="0"/>
                    <a:sym typeface="Symbol" panose="05050102010706020507" pitchFamily="18" charset="2"/>
                  </a:rPr>
                  <a:t> Training Inputs</a:t>
                </a:r>
              </a:p>
            </p:txBody>
          </p:sp>
          <p:sp>
            <p:nvSpPr>
              <p:cNvPr id="13" name="Rectangle 12">
                <a:extLst>
                  <a:ext uri="{FF2B5EF4-FFF2-40B4-BE49-F238E27FC236}">
                    <a16:creationId xmlns:a16="http://schemas.microsoft.com/office/drawing/2014/main" id="{F761F353-B6BA-4EA9-BD5F-E8DC5417FA40}"/>
                  </a:ext>
                </a:extLst>
              </p:cNvPr>
              <p:cNvSpPr/>
              <p:nvPr/>
            </p:nvSpPr>
            <p:spPr>
              <a:xfrm>
                <a:off x="6198127" y="2905780"/>
                <a:ext cx="3022073" cy="523220"/>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General Inputs</a:t>
                </a:r>
              </a:p>
            </p:txBody>
          </p:sp>
        </p:grpSp>
        <p:sp>
          <p:nvSpPr>
            <p:cNvPr id="74" name="Freeform 111">
              <a:extLst>
                <a:ext uri="{FF2B5EF4-FFF2-40B4-BE49-F238E27FC236}">
                  <a16:creationId xmlns:a16="http://schemas.microsoft.com/office/drawing/2014/main" id="{00CF3B0C-AD6F-41B3-BA87-9540B4E8998D}"/>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grpSp>
    </p:spTree>
    <p:extLst>
      <p:ext uri="{BB962C8B-B14F-4D97-AF65-F5344CB8AC3E}">
        <p14:creationId xmlns:p14="http://schemas.microsoft.com/office/powerpoint/2010/main" val="18096743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7">
                                            <p:txEl>
                                              <p:pRg st="2" end="2"/>
                                            </p:txEl>
                                          </p:spTgt>
                                        </p:tgtEl>
                                        <p:attrNameLst>
                                          <p:attrName>style.visibility</p:attrName>
                                        </p:attrNameLst>
                                      </p:cBhvr>
                                      <p:to>
                                        <p:strVal val="visible"/>
                                      </p:to>
                                    </p:set>
                                    <p:anim calcmode="lin" valueType="num">
                                      <p:cBhvr additive="base">
                                        <p:cTn id="7" dur="500" fill="hold"/>
                                        <p:tgtEl>
                                          <p:spTgt spid="77">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10242"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81049"/>
            <a:ext cx="9087029" cy="6076951"/>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290153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242"/>
                                        </p:tgtEl>
                                        <p:attrNameLst>
                                          <p:attrName>style.visibility</p:attrName>
                                        </p:attrNameLst>
                                      </p:cBhvr>
                                      <p:to>
                                        <p:strVal val="visible"/>
                                      </p:to>
                                    </p:set>
                                    <p:anim calcmode="lin" valueType="num">
                                      <p:cBhvr additive="base">
                                        <p:cTn id="7" dur="500" fill="hold"/>
                                        <p:tgtEl>
                                          <p:spTgt spid="10242"/>
                                        </p:tgtEl>
                                        <p:attrNameLst>
                                          <p:attrName>ppt_x</p:attrName>
                                        </p:attrNameLst>
                                      </p:cBhvr>
                                      <p:tavLst>
                                        <p:tav tm="0">
                                          <p:val>
                                            <p:strVal val="#ppt_x"/>
                                          </p:val>
                                        </p:tav>
                                        <p:tav tm="100000">
                                          <p:val>
                                            <p:strVal val="#ppt_x"/>
                                          </p:val>
                                        </p:tav>
                                      </p:tavLst>
                                    </p:anim>
                                    <p:anim calcmode="lin" valueType="num">
                                      <p:cBhvr additive="base">
                                        <p:cTn id="8" dur="500" fill="hold"/>
                                        <p:tgtEl>
                                          <p:spTgt spid="102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77" name="Rectangle 76"/>
          <p:cNvSpPr/>
          <p:nvPr/>
        </p:nvSpPr>
        <p:spPr>
          <a:xfrm>
            <a:off x="762000" y="546318"/>
            <a:ext cx="7802610" cy="461665"/>
          </a:xfrm>
          <a:prstGeom prst="rect">
            <a:avLst/>
          </a:prstGeom>
        </p:spPr>
        <p:txBody>
          <a:bodyPr wrap="square">
            <a:spAutoFit/>
          </a:bodyPr>
          <a:lstStyle/>
          <a:p>
            <a:r>
              <a:rPr lang="en-US" sz="2400" b="1" dirty="0">
                <a:solidFill>
                  <a:schemeClr val="tx2"/>
                </a:solidFill>
                <a:cs typeface="Times New Roman" panose="02020603050405020304" pitchFamily="18" charset="0"/>
              </a:rPr>
              <a:t>Higher Dimensions</a:t>
            </a:r>
            <a:r>
              <a:rPr lang="en-US" sz="2400" dirty="0">
                <a:solidFill>
                  <a:schemeClr val="tx2"/>
                </a:solidFill>
                <a:cs typeface="Times New Roman" panose="02020603050405020304" pitchFamily="18" charset="0"/>
              </a:rPr>
              <a:t>:</a:t>
            </a:r>
          </a:p>
        </p:txBody>
      </p:sp>
      <p:sp>
        <p:nvSpPr>
          <p:cNvPr id="7" name="AutoShape 58">
            <a:extLst>
              <a:ext uri="{FF2B5EF4-FFF2-40B4-BE49-F238E27FC236}">
                <a16:creationId xmlns:a16="http://schemas.microsoft.com/office/drawing/2014/main" id="{7D10A39A-A02C-4A2C-A159-AE3EC80184B4}"/>
              </a:ext>
            </a:extLst>
          </p:cNvPr>
          <p:cNvSpPr>
            <a:spLocks noChangeArrowheads="1"/>
          </p:cNvSpPr>
          <p:nvPr/>
        </p:nvSpPr>
        <p:spPr bwMode="auto">
          <a:xfrm>
            <a:off x="2024435" y="2819400"/>
            <a:ext cx="4985965" cy="685800"/>
          </a:xfrm>
          <a:prstGeom prst="wedgeRoundRectCallout">
            <a:avLst>
              <a:gd name="adj1" fmla="val -48571"/>
              <a:gd name="adj2" fmla="val 59510"/>
              <a:gd name="adj3" fmla="val 16667"/>
            </a:avLst>
          </a:prstGeom>
          <a:noFill/>
          <a:ln w="12700">
            <a:solidFill>
              <a:srgbClr val="33CC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fontAlgn="auto" hangingPunct="1">
              <a:spcBef>
                <a:spcPct val="0"/>
              </a:spcBef>
              <a:spcAft>
                <a:spcPts val="0"/>
              </a:spcAft>
              <a:buNone/>
            </a:pPr>
            <a:r>
              <a:rPr lang="en-US" dirty="0">
                <a:solidFill>
                  <a:schemeClr val="tx2"/>
                </a:solidFill>
              </a:rPr>
              <a:t>The Curse of Dimensionality</a:t>
            </a:r>
            <a:endParaRPr lang="en-US" altLang="en-US" dirty="0">
              <a:solidFill>
                <a:schemeClr val="tx2"/>
              </a:solidFill>
            </a:endParaRPr>
          </a:p>
        </p:txBody>
      </p:sp>
      <p:pic>
        <p:nvPicPr>
          <p:cNvPr id="8" name="Picture 7">
            <a:extLst>
              <a:ext uri="{FF2B5EF4-FFF2-40B4-BE49-F238E27FC236}">
                <a16:creationId xmlns:a16="http://schemas.microsoft.com/office/drawing/2014/main" id="{216819AA-1C8E-4514-BE52-DB5FC7047496}"/>
              </a:ext>
            </a:extLst>
          </p:cNvPr>
          <p:cNvPicPr>
            <a:picLocks noChangeAspect="1"/>
          </p:cNvPicPr>
          <p:nvPr/>
        </p:nvPicPr>
        <p:blipFill>
          <a:blip r:embed="rId3"/>
          <a:stretch>
            <a:fillRect/>
          </a:stretch>
        </p:blipFill>
        <p:spPr>
          <a:xfrm>
            <a:off x="1819909" y="3733800"/>
            <a:ext cx="5562600" cy="2095500"/>
          </a:xfrm>
          <a:prstGeom prst="rect">
            <a:avLst/>
          </a:prstGeom>
        </p:spPr>
      </p:pic>
      <p:sp>
        <p:nvSpPr>
          <p:cNvPr id="9" name="TextBox 8">
            <a:extLst>
              <a:ext uri="{FF2B5EF4-FFF2-40B4-BE49-F238E27FC236}">
                <a16:creationId xmlns:a16="http://schemas.microsoft.com/office/drawing/2014/main" id="{AD083454-CC08-45D7-AF48-BFF9EBC478AC}"/>
              </a:ext>
            </a:extLst>
          </p:cNvPr>
          <p:cNvSpPr txBox="1"/>
          <p:nvPr/>
        </p:nvSpPr>
        <p:spPr bwMode="auto">
          <a:xfrm>
            <a:off x="2395165" y="4135219"/>
            <a:ext cx="1066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a:spcBef>
                <a:spcPct val="0"/>
              </a:spcBef>
            </a:pPr>
            <a:r>
              <a:rPr lang="en-US" sz="2400" dirty="0">
                <a:solidFill>
                  <a:schemeClr val="bg2"/>
                </a:solidFill>
                <a:cs typeface="Times New Roman" panose="02020603050405020304" pitchFamily="18" charset="0"/>
                <a:sym typeface="Symbol" panose="05050102010706020507" pitchFamily="18" charset="2"/>
              </a:rPr>
              <a:t>10</a:t>
            </a:r>
            <a:r>
              <a:rPr lang="en-US" sz="2400" baseline="30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n</a:t>
            </a:r>
          </a:p>
        </p:txBody>
      </p:sp>
    </p:spTree>
    <p:extLst>
      <p:ext uri="{BB962C8B-B14F-4D97-AF65-F5344CB8AC3E}">
        <p14:creationId xmlns:p14="http://schemas.microsoft.com/office/powerpoint/2010/main" val="2522092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ppt_x"/>
                                          </p:val>
                                        </p:tav>
                                        <p:tav tm="100000">
                                          <p:val>
                                            <p:strVal val="#ppt_x"/>
                                          </p:val>
                                        </p:tav>
                                      </p:tavLst>
                                    </p:anim>
                                    <p:anim calcmode="lin" valueType="num">
                                      <p:cBhvr additive="base">
                                        <p:cTn id="16"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9"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65" name="Picture 8" descr="Image result for Lower Dimensionality eigenvecto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1494" y="3831465"/>
            <a:ext cx="4114800" cy="2983230"/>
          </a:xfrm>
          <a:prstGeom prst="rect">
            <a:avLst/>
          </a:prstGeom>
          <a:noFill/>
          <a:extLst>
            <a:ext uri="{909E8E84-426E-40DD-AFC4-6F175D3DCCD1}">
              <a14:hiddenFill xmlns:a14="http://schemas.microsoft.com/office/drawing/2010/main">
                <a:solidFill>
                  <a:srgbClr val="FFFFFF"/>
                </a:solidFill>
              </a14:hiddenFill>
            </a:ext>
          </a:extLst>
        </p:spPr>
      </p:pic>
      <p:sp>
        <p:nvSpPr>
          <p:cNvPr id="66" name="Rectangle 5"/>
          <p:cNvSpPr>
            <a:spLocks noChangeArrowheads="1"/>
          </p:cNvSpPr>
          <p:nvPr/>
        </p:nvSpPr>
        <p:spPr bwMode="auto">
          <a:xfrm>
            <a:off x="3583721" y="777657"/>
            <a:ext cx="559640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us understand the distribution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faces better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finding a simple a model</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explaining where this data may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have come from.</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Say by “fitting” the data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with 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Rectangle 63">
            <a:extLst>
              <a:ext uri="{FF2B5EF4-FFF2-40B4-BE49-F238E27FC236}">
                <a16:creationId xmlns:a16="http://schemas.microsoft.com/office/drawing/2014/main" id="{A453BD83-31B4-4E37-9DD5-867F96FD5E2B}"/>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38" name="Rectangle 37">
            <a:extLst>
              <a:ext uri="{FF2B5EF4-FFF2-40B4-BE49-F238E27FC236}">
                <a16:creationId xmlns:a16="http://schemas.microsoft.com/office/drawing/2014/main" id="{6DA8CF4A-C2C6-4B2A-84AA-132E52B215BD}"/>
              </a:ext>
            </a:extLst>
          </p:cNvPr>
          <p:cNvSpPr/>
          <p:nvPr/>
        </p:nvSpPr>
        <p:spPr>
          <a:xfrm>
            <a:off x="762000" y="546318"/>
            <a:ext cx="7802610" cy="461665"/>
          </a:xfrm>
          <a:prstGeom prst="rect">
            <a:avLst/>
          </a:prstGeom>
        </p:spPr>
        <p:txBody>
          <a:bodyPr wrap="square">
            <a:spAutoFit/>
          </a:bodyPr>
          <a:lstStyle/>
          <a:p>
            <a:r>
              <a:rPr lang="en-US" sz="2400" b="1" dirty="0">
                <a:solidFill>
                  <a:schemeClr val="tx2"/>
                </a:solidFill>
                <a:cs typeface="Times New Roman" panose="02020603050405020304" pitchFamily="18" charset="0"/>
              </a:rPr>
              <a:t>Dimension Reduction</a:t>
            </a:r>
            <a:r>
              <a:rPr 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2173177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 calcmode="lin" valueType="num">
                                      <p:cBhvr additive="base">
                                        <p:cTn id="7" dur="500" fill="hold"/>
                                        <p:tgtEl>
                                          <p:spTgt spid="38"/>
                                        </p:tgtEl>
                                        <p:attrNameLst>
                                          <p:attrName>ppt_x</p:attrName>
                                        </p:attrNameLst>
                                      </p:cBhvr>
                                      <p:tavLst>
                                        <p:tav tm="0">
                                          <p:val>
                                            <p:strVal val="#ppt_x"/>
                                          </p:val>
                                        </p:tav>
                                        <p:tav tm="100000">
                                          <p:val>
                                            <p:strVal val="#ppt_x"/>
                                          </p:val>
                                        </p:tav>
                                      </p:tavLst>
                                    </p:anim>
                                    <p:anim calcmode="lin" valueType="num">
                                      <p:cBhvr additive="base">
                                        <p:cTn id="8"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5"/>
                                        </p:tgtEl>
                                        <p:attrNameLst>
                                          <p:attrName>style.visibility</p:attrName>
                                        </p:attrNameLst>
                                      </p:cBhvr>
                                      <p:to>
                                        <p:strVal val="visible"/>
                                      </p:to>
                                    </p:set>
                                    <p:anim calcmode="lin" valueType="num">
                                      <p:cBhvr additive="base">
                                        <p:cTn id="13" dur="500" fill="hold"/>
                                        <p:tgtEl>
                                          <p:spTgt spid="45"/>
                                        </p:tgtEl>
                                        <p:attrNameLst>
                                          <p:attrName>ppt_x</p:attrName>
                                        </p:attrNameLst>
                                      </p:cBhvr>
                                      <p:tavLst>
                                        <p:tav tm="0">
                                          <p:val>
                                            <p:strVal val="0-#ppt_w/2"/>
                                          </p:val>
                                        </p:tav>
                                        <p:tav tm="100000">
                                          <p:val>
                                            <p:strVal val="#ppt_x"/>
                                          </p:val>
                                        </p:tav>
                                      </p:tavLst>
                                    </p:anim>
                                    <p:anim calcmode="lin" valueType="num">
                                      <p:cBhvr additive="base">
                                        <p:cTn id="14"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0-#ppt_w/2"/>
                                          </p:val>
                                        </p:tav>
                                        <p:tav tm="100000">
                                          <p:val>
                                            <p:strVal val="#ppt_x"/>
                                          </p:val>
                                        </p:tav>
                                      </p:tavLst>
                                    </p:anim>
                                    <p:anim calcmode="lin" valueType="num">
                                      <p:cBhvr additive="base">
                                        <p:cTn id="20" dur="500" fill="hold"/>
                                        <p:tgtEl>
                                          <p:spTgt spid="51"/>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0"/>
                                        </p:tgtEl>
                                        <p:attrNameLst>
                                          <p:attrName>style.visibility</p:attrName>
                                        </p:attrNameLst>
                                      </p:cBhvr>
                                      <p:to>
                                        <p:strVal val="visible"/>
                                      </p:to>
                                    </p:set>
                                    <p:anim calcmode="lin" valueType="num">
                                      <p:cBhvr additive="base">
                                        <p:cTn id="23" dur="500" fill="hold"/>
                                        <p:tgtEl>
                                          <p:spTgt spid="10"/>
                                        </p:tgtEl>
                                        <p:attrNameLst>
                                          <p:attrName>ppt_x</p:attrName>
                                        </p:attrNameLst>
                                      </p:cBhvr>
                                      <p:tavLst>
                                        <p:tav tm="0">
                                          <p:val>
                                            <p:strVal val="0-#ppt_w/2"/>
                                          </p:val>
                                        </p:tav>
                                        <p:tav tm="100000">
                                          <p:val>
                                            <p:strVal val="#ppt_x"/>
                                          </p:val>
                                        </p:tav>
                                      </p:tavLst>
                                    </p:anim>
                                    <p:anim calcmode="lin" valueType="num">
                                      <p:cBhvr additive="base">
                                        <p:cTn id="24" dur="500" fill="hold"/>
                                        <p:tgtEl>
                                          <p:spTgt spid="10"/>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500" fill="hold"/>
                                        <p:tgtEl>
                                          <p:spTgt spid="14"/>
                                        </p:tgtEl>
                                        <p:attrNameLst>
                                          <p:attrName>ppt_x</p:attrName>
                                        </p:attrNameLst>
                                      </p:cBhvr>
                                      <p:tavLst>
                                        <p:tav tm="0">
                                          <p:val>
                                            <p:strVal val="0-#ppt_w/2"/>
                                          </p:val>
                                        </p:tav>
                                        <p:tav tm="100000">
                                          <p:val>
                                            <p:strVal val="#ppt_x"/>
                                          </p:val>
                                        </p:tav>
                                      </p:tavLst>
                                    </p:anim>
                                    <p:anim calcmode="lin" valueType="num">
                                      <p:cBhvr additive="base">
                                        <p:cTn id="2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66">
                                            <p:txEl>
                                              <p:pRg st="0" end="0"/>
                                            </p:txEl>
                                          </p:spTgt>
                                        </p:tgtEl>
                                        <p:attrNameLst>
                                          <p:attrName>style.visibility</p:attrName>
                                        </p:attrNameLst>
                                      </p:cBhvr>
                                      <p:to>
                                        <p:strVal val="visible"/>
                                      </p:to>
                                    </p:set>
                                    <p:anim calcmode="lin" valueType="num">
                                      <p:cBhvr additive="base">
                                        <p:cTn id="33"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6">
                                            <p:txEl>
                                              <p:pRg st="1" end="1"/>
                                            </p:txEl>
                                          </p:spTgt>
                                        </p:tgtEl>
                                        <p:attrNameLst>
                                          <p:attrName>style.visibility</p:attrName>
                                        </p:attrNameLst>
                                      </p:cBhvr>
                                      <p:to>
                                        <p:strVal val="visible"/>
                                      </p:to>
                                    </p:set>
                                    <p:anim calcmode="lin" valueType="num">
                                      <p:cBhvr additive="base">
                                        <p:cTn id="39"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6">
                                            <p:txEl>
                                              <p:pRg st="2" end="2"/>
                                            </p:txEl>
                                          </p:spTgt>
                                        </p:tgtEl>
                                        <p:attrNameLst>
                                          <p:attrName>style.visibility</p:attrName>
                                        </p:attrNameLst>
                                      </p:cBhvr>
                                      <p:to>
                                        <p:strVal val="visible"/>
                                      </p:to>
                                    </p:set>
                                    <p:anim calcmode="lin" valueType="num">
                                      <p:cBhvr additive="base">
                                        <p:cTn id="45"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67"/>
                                        </p:tgtEl>
                                        <p:attrNameLst>
                                          <p:attrName>style.visibility</p:attrName>
                                        </p:attrNameLst>
                                      </p:cBhvr>
                                      <p:to>
                                        <p:strVal val="visible"/>
                                      </p:to>
                                    </p:set>
                                    <p:anim calcmode="lin" valueType="num">
                                      <p:cBhvr additive="base">
                                        <p:cTn id="51" dur="500" fill="hold"/>
                                        <p:tgtEl>
                                          <p:spTgt spid="67"/>
                                        </p:tgtEl>
                                        <p:attrNameLst>
                                          <p:attrName>ppt_x</p:attrName>
                                        </p:attrNameLst>
                                      </p:cBhvr>
                                      <p:tavLst>
                                        <p:tav tm="0">
                                          <p:val>
                                            <p:strVal val="0-#ppt_w/2"/>
                                          </p:val>
                                        </p:tav>
                                        <p:tav tm="100000">
                                          <p:val>
                                            <p:strVal val="#ppt_x"/>
                                          </p:val>
                                        </p:tav>
                                      </p:tavLst>
                                    </p:anim>
                                    <p:anim calcmode="lin" valueType="num">
                                      <p:cBhvr additive="base">
                                        <p:cTn id="5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65"/>
                                        </p:tgtEl>
                                        <p:attrNameLst>
                                          <p:attrName>style.visibility</p:attrName>
                                        </p:attrNameLst>
                                      </p:cBhvr>
                                      <p:to>
                                        <p:strVal val="visible"/>
                                      </p:to>
                                    </p:set>
                                    <p:anim calcmode="lin" valueType="num">
                                      <p:cBhvr additive="base">
                                        <p:cTn id="57" dur="500" fill="hold"/>
                                        <p:tgtEl>
                                          <p:spTgt spid="65"/>
                                        </p:tgtEl>
                                        <p:attrNameLst>
                                          <p:attrName>ppt_x</p:attrName>
                                        </p:attrNameLst>
                                      </p:cBhvr>
                                      <p:tavLst>
                                        <p:tav tm="0">
                                          <p:val>
                                            <p:strVal val="0-#ppt_w/2"/>
                                          </p:val>
                                        </p:tav>
                                        <p:tav tm="100000">
                                          <p:val>
                                            <p:strVal val="#ppt_x"/>
                                          </p:val>
                                        </p:tav>
                                      </p:tavLst>
                                    </p:anim>
                                    <p:anim calcmode="lin" valueType="num">
                                      <p:cBhvr additive="base">
                                        <p:cTn id="58"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67" grpId="0" animBg="1"/>
      <p:bldP spid="38" grpId="0"/>
    </p:bld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903744"/>
            <a:ext cx="865012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Delete the information in the direction of the smaller axis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projecting against the remaining plane.</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of a face being defined by</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10,000</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it is defined by</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z</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,…,z</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100</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i.e. We project from the 10,000 dimensional space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to a 100 dimensional subspace.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2" name="Group 1"/>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45" name="Group 44"/>
          <p:cNvGrpSpPr/>
          <p:nvPr/>
        </p:nvGrpSpPr>
        <p:grpSpPr>
          <a:xfrm rot="20069230">
            <a:off x="998284" y="5208772"/>
            <a:ext cx="2527275" cy="87120"/>
            <a:chOff x="969746" y="4765004"/>
            <a:chExt cx="2527275" cy="87120"/>
          </a:xfrm>
        </p:grpSpPr>
        <p:sp>
          <p:nvSpPr>
            <p:cNvPr id="47" name="Oval 46"/>
            <p:cNvSpPr/>
            <p:nvPr/>
          </p:nvSpPr>
          <p:spPr>
            <a:xfrm rot="1564055">
              <a:off x="96974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3" name="Oval 62"/>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64" name="Picture 2" descr="Image result for lamp"/>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19" t="3006" r="30247" b="49856"/>
          <a:stretch/>
        </p:blipFill>
        <p:spPr bwMode="auto">
          <a:xfrm rot="2333929" flipH="1">
            <a:off x="12714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33"/>
          <p:cNvSpPr txBox="1">
            <a:spLocks noChangeArrowheads="1"/>
          </p:cNvSpPr>
          <p:nvPr/>
        </p:nvSpPr>
        <p:spPr bwMode="auto">
          <a:xfrm rot="19975377">
            <a:off x="3722969" y="4162509"/>
            <a:ext cx="1006766"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z</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65" name="Rectangle 63">
            <a:extLst>
              <a:ext uri="{FF2B5EF4-FFF2-40B4-BE49-F238E27FC236}">
                <a16:creationId xmlns:a16="http://schemas.microsoft.com/office/drawing/2014/main" id="{43678E61-7DB3-4FDB-96B3-688668E9DAC7}"/>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68" name="Rectangle 67">
            <a:extLst>
              <a:ext uri="{FF2B5EF4-FFF2-40B4-BE49-F238E27FC236}">
                <a16:creationId xmlns:a16="http://schemas.microsoft.com/office/drawing/2014/main" id="{1A0FCDD3-3A78-40AE-8013-62F91C3D55F9}"/>
              </a:ext>
            </a:extLst>
          </p:cNvPr>
          <p:cNvSpPr/>
          <p:nvPr/>
        </p:nvSpPr>
        <p:spPr>
          <a:xfrm>
            <a:off x="762000" y="546318"/>
            <a:ext cx="7802610" cy="461665"/>
          </a:xfrm>
          <a:prstGeom prst="rect">
            <a:avLst/>
          </a:prstGeom>
        </p:spPr>
        <p:txBody>
          <a:bodyPr wrap="square">
            <a:spAutoFit/>
          </a:bodyPr>
          <a:lstStyle/>
          <a:p>
            <a:r>
              <a:rPr lang="en-US" sz="2400" b="1" dirty="0">
                <a:solidFill>
                  <a:schemeClr val="tx2"/>
                </a:solidFill>
                <a:cs typeface="Times New Roman" panose="02020603050405020304" pitchFamily="18" charset="0"/>
              </a:rPr>
              <a:t>Dimension Reduction</a:t>
            </a:r>
            <a:r>
              <a:rPr 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36068619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0-#ppt_w/2"/>
                                          </p:val>
                                        </p:tav>
                                        <p:tav tm="100000">
                                          <p:val>
                                            <p:strVal val="#ppt_x"/>
                                          </p:val>
                                        </p:tav>
                                      </p:tavLst>
                                    </p:anim>
                                    <p:anim calcmode="lin" valueType="num">
                                      <p:cBhvr additive="base">
                                        <p:cTn id="14"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42" presetClass="path" presetSubtype="0" accel="50000" decel="50000" fill="hold" nodeType="withEffect">
                                  <p:stCondLst>
                                    <p:cond delay="0"/>
                                  </p:stCondLst>
                                  <p:childTnLst>
                                    <p:animMotion origin="layout" path="M -0.03004 -0.0625 L -1.38889E-6 2.96296E-6 " pathEditMode="relative" rAng="0" ptsTypes="AA">
                                      <p:cBhvr>
                                        <p:cTn id="20" dur="2000" fill="hold"/>
                                        <p:tgtEl>
                                          <p:spTgt spid="45"/>
                                        </p:tgtEl>
                                        <p:attrNameLst>
                                          <p:attrName>ppt_x</p:attrName>
                                          <p:attrName>ppt_y</p:attrName>
                                        </p:attrNameLst>
                                      </p:cBhvr>
                                      <p:rCtr x="1458" y="3241"/>
                                    </p:animMotion>
                                  </p:childTnLst>
                                </p:cTn>
                              </p:par>
                              <p:par>
                                <p:cTn id="21" presetID="10" presetClass="exit" presetSubtype="0" fill="hold" nodeType="withEffect">
                                  <p:stCondLst>
                                    <p:cond delay="0"/>
                                  </p:stCondLst>
                                  <p:childTnLst>
                                    <p:animEffect transition="out" filter="fade">
                                      <p:cBhvr>
                                        <p:cTn id="22" dur="500"/>
                                        <p:tgtEl>
                                          <p:spTgt spid="2"/>
                                        </p:tgtEl>
                                      </p:cBhvr>
                                    </p:animEffect>
                                    <p:set>
                                      <p:cBhvr>
                                        <p:cTn id="23" dur="1" fill="hold">
                                          <p:stCondLst>
                                            <p:cond delay="499"/>
                                          </p:stCondLst>
                                        </p:cTn>
                                        <p:tgtEl>
                                          <p:spTgt spid="2"/>
                                        </p:tgtEl>
                                        <p:attrNameLst>
                                          <p:attrName>style.visibility</p:attrName>
                                        </p:attrNameLst>
                                      </p:cBhvr>
                                      <p:to>
                                        <p:strVal val="hidden"/>
                                      </p:to>
                                    </p:set>
                                  </p:childTnLst>
                                </p:cTn>
                              </p:par>
                            </p:childTnLst>
                          </p:cTn>
                        </p:par>
                      </p:childTnLst>
                    </p:cTn>
                  </p:par>
                  <p:par>
                    <p:cTn id="24" fill="hold">
                      <p:stCondLst>
                        <p:cond delay="indefinite"/>
                      </p:stCondLst>
                      <p:childTnLst>
                        <p:par>
                          <p:cTn id="25" fill="hold">
                            <p:stCondLst>
                              <p:cond delay="0"/>
                            </p:stCondLst>
                            <p:childTnLst>
                              <p:par>
                                <p:cTn id="26" presetID="2" presetClass="entr" presetSubtype="8" fill="hold" nodeType="clickEffect">
                                  <p:stCondLst>
                                    <p:cond delay="0"/>
                                  </p:stCondLst>
                                  <p:childTnLst>
                                    <p:set>
                                      <p:cBhvr>
                                        <p:cTn id="27" dur="1" fill="hold">
                                          <p:stCondLst>
                                            <p:cond delay="0"/>
                                          </p:stCondLst>
                                        </p:cTn>
                                        <p:tgtEl>
                                          <p:spTgt spid="13">
                                            <p:txEl>
                                              <p:pRg st="1" end="1"/>
                                            </p:txEl>
                                          </p:spTgt>
                                        </p:tgtEl>
                                        <p:attrNameLst>
                                          <p:attrName>style.visibility</p:attrName>
                                        </p:attrNameLst>
                                      </p:cBhvr>
                                      <p:to>
                                        <p:strVal val="visible"/>
                                      </p:to>
                                    </p:set>
                                    <p:anim calcmode="lin" valueType="num">
                                      <p:cBhvr additive="base">
                                        <p:cTn id="28"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9" dur="500" fill="hold"/>
                                        <p:tgtEl>
                                          <p:spTgt spid="13">
                                            <p:txEl>
                                              <p:pRg st="1" end="1"/>
                                            </p:txEl>
                                          </p:spTgt>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66"/>
                                        </p:tgtEl>
                                        <p:attrNameLst>
                                          <p:attrName>style.visibility</p:attrName>
                                        </p:attrNameLst>
                                      </p:cBhvr>
                                      <p:to>
                                        <p:strVal val="visible"/>
                                      </p:to>
                                    </p:set>
                                    <p:anim calcmode="lin" valueType="num">
                                      <p:cBhvr additive="base">
                                        <p:cTn id="32" dur="500" fill="hold"/>
                                        <p:tgtEl>
                                          <p:spTgt spid="66"/>
                                        </p:tgtEl>
                                        <p:attrNameLst>
                                          <p:attrName>ppt_x</p:attrName>
                                        </p:attrNameLst>
                                      </p:cBhvr>
                                      <p:tavLst>
                                        <p:tav tm="0">
                                          <p:val>
                                            <p:strVal val="0-#ppt_w/2"/>
                                          </p:val>
                                        </p:tav>
                                        <p:tav tm="100000">
                                          <p:val>
                                            <p:strVal val="#ppt_x"/>
                                          </p:val>
                                        </p:tav>
                                      </p:tavLst>
                                    </p:anim>
                                    <p:anim calcmode="lin" valueType="num">
                                      <p:cBhvr additive="base">
                                        <p:cTn id="33"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34" fill="hold">
                      <p:stCondLst>
                        <p:cond delay="indefinite"/>
                      </p:stCondLst>
                      <p:childTnLst>
                        <p:par>
                          <p:cTn id="35" fill="hold">
                            <p:stCondLst>
                              <p:cond delay="0"/>
                            </p:stCondLst>
                            <p:childTnLst>
                              <p:par>
                                <p:cTn id="36" presetID="2" presetClass="entr" presetSubtype="8" fill="hold" nodeType="clickEffect">
                                  <p:stCondLst>
                                    <p:cond delay="0"/>
                                  </p:stCondLst>
                                  <p:childTnLst>
                                    <p:set>
                                      <p:cBhvr>
                                        <p:cTn id="37" dur="1" fill="hold">
                                          <p:stCondLst>
                                            <p:cond delay="0"/>
                                          </p:stCondLst>
                                        </p:cTn>
                                        <p:tgtEl>
                                          <p:spTgt spid="13">
                                            <p:txEl>
                                              <p:pRg st="2" end="2"/>
                                            </p:txEl>
                                          </p:spTgt>
                                        </p:tgtEl>
                                        <p:attrNameLst>
                                          <p:attrName>style.visibility</p:attrName>
                                        </p:attrNameLst>
                                      </p:cBhvr>
                                      <p:to>
                                        <p:strVal val="visible"/>
                                      </p:to>
                                    </p:set>
                                    <p:anim calcmode="lin" valueType="num">
                                      <p:cBhvr additive="base">
                                        <p:cTn id="38"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9"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52400" y="914400"/>
            <a:ext cx="5077430" cy="4470327"/>
            <a:chOff x="-152400" y="1941493"/>
            <a:chExt cx="5077430" cy="4470327"/>
          </a:xfrm>
        </p:grpSpPr>
        <p:pic>
          <p:nvPicPr>
            <p:cNvPr id="43" name="Picture 42"/>
            <p:cNvPicPr>
              <a:picLocks noChangeAspect="1"/>
            </p:cNvPicPr>
            <p:nvPr/>
          </p:nvPicPr>
          <p:blipFill>
            <a:blip r:embed="rId2"/>
            <a:stretch>
              <a:fillRect/>
            </a:stretch>
          </p:blipFill>
          <p:spPr>
            <a:xfrm>
              <a:off x="91691" y="2819850"/>
              <a:ext cx="4297439" cy="3591970"/>
            </a:xfrm>
            <a:prstGeom prst="rect">
              <a:avLst/>
            </a:prstGeom>
          </p:spPr>
        </p:pic>
        <p:sp>
          <p:nvSpPr>
            <p:cNvPr id="45" name="Text Box 33"/>
            <p:cNvSpPr txBox="1">
              <a:spLocks noChangeArrowheads="1"/>
            </p:cNvSpPr>
            <p:nvPr/>
          </p:nvSpPr>
          <p:spPr bwMode="auto">
            <a:xfrm>
              <a:off x="-1524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Described by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10,000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8" name="Group 7"/>
          <p:cNvGrpSpPr/>
          <p:nvPr/>
        </p:nvGrpSpPr>
        <p:grpSpPr>
          <a:xfrm>
            <a:off x="4495800" y="914400"/>
            <a:ext cx="5077430" cy="4465169"/>
            <a:chOff x="4495800" y="1941493"/>
            <a:chExt cx="5077430" cy="4465169"/>
          </a:xfrm>
        </p:grpSpPr>
        <p:pic>
          <p:nvPicPr>
            <p:cNvPr id="44" name="Picture 43"/>
            <p:cNvPicPr>
              <a:picLocks noChangeAspect="1"/>
            </p:cNvPicPr>
            <p:nvPr/>
          </p:nvPicPr>
          <p:blipFill>
            <a:blip r:embed="rId3"/>
            <a:stretch>
              <a:fillRect/>
            </a:stretch>
          </p:blipFill>
          <p:spPr>
            <a:xfrm>
              <a:off x="4508406" y="2825262"/>
              <a:ext cx="4577708" cy="3581400"/>
            </a:xfrm>
            <a:prstGeom prst="rect">
              <a:avLst/>
            </a:prstGeom>
          </p:spPr>
        </p:pic>
        <p:sp>
          <p:nvSpPr>
            <p:cNvPr id="47" name="Text Box 33"/>
            <p:cNvSpPr txBox="1">
              <a:spLocks noChangeArrowheads="1"/>
            </p:cNvSpPr>
            <p:nvPr/>
          </p:nvSpPr>
          <p:spPr bwMode="auto">
            <a:xfrm>
              <a:off x="44958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Described by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100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sp>
        <p:nvSpPr>
          <p:cNvPr id="48" name="Text Box 33"/>
          <p:cNvSpPr txBox="1">
            <a:spLocks noChangeArrowheads="1"/>
          </p:cNvSpPr>
          <p:nvPr/>
        </p:nvSpPr>
        <p:spPr bwMode="auto">
          <a:xfrm>
            <a:off x="2133600" y="5638800"/>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Then recognize the face using these 100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10" name="Rectangle 63">
            <a:extLst>
              <a:ext uri="{FF2B5EF4-FFF2-40B4-BE49-F238E27FC236}">
                <a16:creationId xmlns:a16="http://schemas.microsoft.com/office/drawing/2014/main" id="{FD290291-4E0D-4C73-9385-50452BE06806}"/>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12" name="Rectangle 11">
            <a:extLst>
              <a:ext uri="{FF2B5EF4-FFF2-40B4-BE49-F238E27FC236}">
                <a16:creationId xmlns:a16="http://schemas.microsoft.com/office/drawing/2014/main" id="{A5159E1E-B4FB-4F8B-B240-828F0DBAC8A1}"/>
              </a:ext>
            </a:extLst>
          </p:cNvPr>
          <p:cNvSpPr/>
          <p:nvPr/>
        </p:nvSpPr>
        <p:spPr>
          <a:xfrm>
            <a:off x="762000" y="546318"/>
            <a:ext cx="7802610" cy="461665"/>
          </a:xfrm>
          <a:prstGeom prst="rect">
            <a:avLst/>
          </a:prstGeom>
        </p:spPr>
        <p:txBody>
          <a:bodyPr wrap="square">
            <a:spAutoFit/>
          </a:bodyPr>
          <a:lstStyle/>
          <a:p>
            <a:r>
              <a:rPr lang="en-US" sz="2400" b="1" dirty="0">
                <a:solidFill>
                  <a:schemeClr val="tx2"/>
                </a:solidFill>
                <a:cs typeface="Times New Roman" panose="02020603050405020304" pitchFamily="18" charset="0"/>
              </a:rPr>
              <a:t>Dimension Reduction</a:t>
            </a:r>
            <a:r>
              <a:rPr lang="en-US" sz="2400" dirty="0">
                <a:solidFill>
                  <a:schemeClr val="tx2"/>
                </a:solidFill>
                <a:cs typeface="Times New Roman" panose="02020603050405020304" pitchFamily="18" charset="0"/>
              </a:rPr>
              <a:t>:</a:t>
            </a:r>
          </a:p>
        </p:txBody>
      </p:sp>
    </p:spTree>
    <p:extLst>
      <p:ext uri="{BB962C8B-B14F-4D97-AF65-F5344CB8AC3E}">
        <p14:creationId xmlns:p14="http://schemas.microsoft.com/office/powerpoint/2010/main" val="22934819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78374" y="4369624"/>
            <a:ext cx="5284226" cy="2412176"/>
            <a:chOff x="278374" y="4369624"/>
            <a:chExt cx="5284226" cy="2412176"/>
          </a:xfrm>
        </p:grpSpPr>
        <p:sp>
          <p:nvSpPr>
            <p:cNvPr id="17" name="Rectangle 16"/>
            <p:cNvSpPr/>
            <p:nvPr/>
          </p:nvSpPr>
          <p:spPr>
            <a:xfrm>
              <a:off x="381000" y="4369624"/>
              <a:ext cx="5181600" cy="240500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374" y="4601780"/>
              <a:ext cx="5047226" cy="2180020"/>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13" name="Text Box 33"/>
          <p:cNvSpPr txBox="1">
            <a:spLocks noChangeArrowheads="1"/>
          </p:cNvSpPr>
          <p:nvPr/>
        </p:nvSpPr>
        <p:spPr bwMode="auto">
          <a:xfrm>
            <a:off x="-97457" y="609600"/>
            <a:ext cx="1015585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Non-Dense layers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A layer in the neural net is called </a:t>
            </a:r>
            <a:r>
              <a:rPr lang="en-US" altLang="en-US" sz="2400" dirty="0">
                <a:solidFill>
                  <a:schemeClr val="tx2"/>
                </a:solidFill>
                <a:latin typeface="Times New Roman" panose="02020603050405020304" pitchFamily="18" charset="0"/>
                <a:cs typeface="Times New Roman" panose="02020603050405020304" pitchFamily="18" charset="0"/>
              </a:rPr>
              <a:t>dense</a:t>
            </a:r>
            <a:r>
              <a:rPr lang="en-US" altLang="en-US" sz="2400" dirty="0">
                <a:latin typeface="Times New Roman" panose="02020603050405020304" pitchFamily="18" charset="0"/>
                <a:cs typeface="Times New Roman" panose="02020603050405020304" pitchFamily="18" charset="0"/>
              </a:rPr>
              <a:t> </a:t>
            </a:r>
          </a:p>
          <a:p>
            <a:pPr>
              <a:spcBef>
                <a:spcPct val="0"/>
              </a:spcBef>
            </a:pPr>
            <a:r>
              <a:rPr lang="en-US" altLang="en-US" sz="2400" dirty="0">
                <a:latin typeface="Times New Roman" panose="02020603050405020304" pitchFamily="18" charset="0"/>
                <a:cs typeface="Times New Roman" panose="02020603050405020304" pitchFamily="18" charset="0"/>
              </a:rPr>
              <a:t>       if there is a complete graph of </a:t>
            </a:r>
            <a:r>
              <a:rPr lang="en-US" altLang="en-US" sz="2400" dirty="0" err="1">
                <a:latin typeface="Times New Roman" panose="02020603050405020304" pitchFamily="18" charset="0"/>
                <a:cs typeface="Times New Roman" panose="02020603050405020304" pitchFamily="18" charset="0"/>
              </a:rPr>
              <a:t>n</a:t>
            </a:r>
            <a:r>
              <a:rPr lang="en-US" altLang="en-US" sz="2400" dirty="0" err="1">
                <a:sym typeface="Symbol" pitchFamily="18" charset="2"/>
              </a:rPr>
              <a:t></a:t>
            </a:r>
            <a:r>
              <a:rPr lang="en-US" altLang="en-US" sz="2400" dirty="0" err="1">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edges </a:t>
            </a:r>
          </a:p>
          <a:p>
            <a:pPr>
              <a:spcBef>
                <a:spcPct val="0"/>
              </a:spcBef>
            </a:pPr>
            <a:r>
              <a:rPr lang="en-US" altLang="en-US" sz="2400" dirty="0">
                <a:latin typeface="Times New Roman" panose="02020603050405020304" pitchFamily="18" charset="0"/>
                <a:cs typeface="Times New Roman" panose="02020603050405020304" pitchFamily="18" charset="0"/>
              </a:rPr>
              <a:t>       between the n nodes at one layer and the m at the next.</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might want fewer weights. </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our computation time.</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the over fitting.</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could impose the constraints:</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Two edges are forced to have the same weight,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400" dirty="0">
              <a:latin typeface="Times New Roman" panose="02020603050405020304" pitchFamily="18" charset="0"/>
              <a:cs typeface="Times New Roman" panose="02020603050405020304" pitchFamily="18" charset="0"/>
            </a:endParaRP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Or some edge weight to be zero,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a:p>
            <a:pPr marL="1085850" lvl="1"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a:p>
            <a:pPr marL="342900"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p:txBody>
      </p:sp>
      <p:grpSp>
        <p:nvGrpSpPr>
          <p:cNvPr id="27" name="Group 26"/>
          <p:cNvGrpSpPr/>
          <p:nvPr/>
        </p:nvGrpSpPr>
        <p:grpSpPr>
          <a:xfrm>
            <a:off x="721779" y="4513468"/>
            <a:ext cx="969164" cy="666333"/>
            <a:chOff x="2536036" y="3477376"/>
            <a:chExt cx="1077595" cy="713624"/>
          </a:xfrm>
        </p:grpSpPr>
        <p:cxnSp>
          <p:nvCxnSpPr>
            <p:cNvPr id="28" name="Straight Connector 27"/>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9" name="Group 28"/>
            <p:cNvGrpSpPr/>
            <p:nvPr/>
          </p:nvGrpSpPr>
          <p:grpSpPr>
            <a:xfrm>
              <a:off x="2717936" y="3477376"/>
              <a:ext cx="821439" cy="537000"/>
              <a:chOff x="2717936" y="3218228"/>
              <a:chExt cx="821439" cy="537000"/>
            </a:xfrm>
          </p:grpSpPr>
          <p:sp>
            <p:nvSpPr>
              <p:cNvPr id="30" name="Rectangle 29"/>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1" name="Rectangle 3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6" name="Group 5"/>
          <p:cNvGrpSpPr/>
          <p:nvPr/>
        </p:nvGrpSpPr>
        <p:grpSpPr>
          <a:xfrm>
            <a:off x="624142" y="5839576"/>
            <a:ext cx="1066801" cy="642047"/>
            <a:chOff x="2438400" y="5839576"/>
            <a:chExt cx="1066801" cy="642047"/>
          </a:xfrm>
        </p:grpSpPr>
        <p:cxnSp>
          <p:nvCxnSpPr>
            <p:cNvPr id="33" name="Straight Connector 32"/>
            <p:cNvCxnSpPr/>
            <p:nvPr/>
          </p:nvCxnSpPr>
          <p:spPr bwMode="auto">
            <a:xfrm>
              <a:off x="2584744" y="6400800"/>
              <a:ext cx="920457" cy="80823"/>
            </a:xfrm>
            <a:prstGeom prst="line">
              <a:avLst/>
            </a:prstGeom>
            <a:noFill/>
            <a:ln w="25400" cap="sq" cmpd="sng" algn="ctr">
              <a:solidFill>
                <a:srgbClr val="66FF33"/>
              </a:solidFill>
              <a:prstDash val="solid"/>
              <a:round/>
              <a:headEnd type="none" w="med" len="med"/>
              <a:tailEnd type="none" w="med" len="med"/>
            </a:ln>
            <a:effectLst/>
          </p:spPr>
        </p:cxnSp>
        <p:sp>
          <p:nvSpPr>
            <p:cNvPr id="36" name="Rectangle 35"/>
            <p:cNvSpPr/>
            <p:nvPr/>
          </p:nvSpPr>
          <p:spPr>
            <a:xfrm>
              <a:off x="2520172" y="6009807"/>
              <a:ext cx="713929" cy="390993"/>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7" name="Rectangle 36"/>
            <p:cNvSpPr/>
            <p:nvPr/>
          </p:nvSpPr>
          <p:spPr>
            <a:xfrm>
              <a:off x="2438400" y="5839576"/>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8" name="Group 37"/>
          <p:cNvGrpSpPr/>
          <p:nvPr/>
        </p:nvGrpSpPr>
        <p:grpSpPr>
          <a:xfrm>
            <a:off x="700342" y="5029200"/>
            <a:ext cx="1154943" cy="1452423"/>
            <a:chOff x="2608248" y="3665382"/>
            <a:chExt cx="1083527" cy="1376223"/>
          </a:xfrm>
        </p:grpSpPr>
        <p:cxnSp>
          <p:nvCxnSpPr>
            <p:cNvPr id="39" name="Straight Connector 38"/>
            <p:cNvCxnSpPr/>
            <p:nvPr/>
          </p:nvCxnSpPr>
          <p:spPr bwMode="auto">
            <a:xfrm>
              <a:off x="2608248" y="3665382"/>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0" name="Group 39"/>
            <p:cNvGrpSpPr/>
            <p:nvPr/>
          </p:nvGrpSpPr>
          <p:grpSpPr>
            <a:xfrm>
              <a:off x="2870336" y="3810000"/>
              <a:ext cx="821439" cy="461665"/>
              <a:chOff x="2717936" y="3218228"/>
              <a:chExt cx="821439" cy="461665"/>
            </a:xfrm>
          </p:grpSpPr>
          <p:sp>
            <p:nvSpPr>
              <p:cNvPr id="41" name="Rectangle 40"/>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2" name="Rectangle 41"/>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Tree>
    <p:extLst>
      <p:ext uri="{BB962C8B-B14F-4D97-AF65-F5344CB8AC3E}">
        <p14:creationId xmlns:p14="http://schemas.microsoft.com/office/powerpoint/2010/main" val="28087907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0-#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additive="base">
                                        <p:cTn id="2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3">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3">
                                            <p:txEl>
                                              <p:pRg st="3" end="3"/>
                                            </p:txEl>
                                          </p:spTgt>
                                        </p:tgtEl>
                                        <p:attrNameLst>
                                          <p:attrName>style.visibility</p:attrName>
                                        </p:attrNameLst>
                                      </p:cBhvr>
                                      <p:to>
                                        <p:strVal val="visible"/>
                                      </p:to>
                                    </p:set>
                                    <p:anim calcmode="lin" valueType="num">
                                      <p:cBhvr additive="base">
                                        <p:cTn id="25"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4" end="4"/>
                                            </p:txEl>
                                          </p:spTgt>
                                        </p:tgtEl>
                                        <p:attrNameLst>
                                          <p:attrName>style.visibility</p:attrName>
                                        </p:attrNameLst>
                                      </p:cBhvr>
                                      <p:to>
                                        <p:strVal val="visible"/>
                                      </p:to>
                                    </p:set>
                                    <p:anim calcmode="lin" valueType="num">
                                      <p:cBhvr additive="base">
                                        <p:cTn id="31"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3">
                                            <p:txEl>
                                              <p:pRg st="5" end="5"/>
                                            </p:txEl>
                                          </p:spTgt>
                                        </p:tgtEl>
                                        <p:attrNameLst>
                                          <p:attrName>style.visibility</p:attrName>
                                        </p:attrNameLst>
                                      </p:cBhvr>
                                      <p:to>
                                        <p:strVal val="visible"/>
                                      </p:to>
                                    </p:set>
                                    <p:anim calcmode="lin" valueType="num">
                                      <p:cBhvr additive="base">
                                        <p:cTn id="37"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3">
                                            <p:txEl>
                                              <p:pRg st="6" end="6"/>
                                            </p:txEl>
                                          </p:spTgt>
                                        </p:tgtEl>
                                        <p:attrNameLst>
                                          <p:attrName>style.visibility</p:attrName>
                                        </p:attrNameLst>
                                      </p:cBhvr>
                                      <p:to>
                                        <p:strVal val="visible"/>
                                      </p:to>
                                    </p:set>
                                    <p:anim calcmode="lin" valueType="num">
                                      <p:cBhvr additive="base">
                                        <p:cTn id="43"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3">
                                            <p:txEl>
                                              <p:pRg st="7" end="7"/>
                                            </p:txEl>
                                          </p:spTgt>
                                        </p:tgtEl>
                                        <p:attrNameLst>
                                          <p:attrName>style.visibility</p:attrName>
                                        </p:attrNameLst>
                                      </p:cBhvr>
                                      <p:to>
                                        <p:strVal val="visible"/>
                                      </p:to>
                                    </p:set>
                                    <p:anim calcmode="lin" valueType="num">
                                      <p:cBhvr additive="base">
                                        <p:cTn id="49"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3">
                                            <p:txEl>
                                              <p:pRg st="8" end="8"/>
                                            </p:txEl>
                                          </p:spTgt>
                                        </p:tgtEl>
                                        <p:attrNameLst>
                                          <p:attrName>style.visibility</p:attrName>
                                        </p:attrNameLst>
                                      </p:cBhvr>
                                      <p:to>
                                        <p:strVal val="visible"/>
                                      </p:to>
                                    </p:set>
                                    <p:anim calcmode="lin" valueType="num">
                                      <p:cBhvr additive="base">
                                        <p:cTn id="55" dur="500" fill="hold"/>
                                        <p:tgtEl>
                                          <p:spTgt spid="13">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3">
                                            <p:txEl>
                                              <p:pRg st="8" end="8"/>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500" fill="hold"/>
                                        <p:tgtEl>
                                          <p:spTgt spid="27"/>
                                        </p:tgtEl>
                                        <p:attrNameLst>
                                          <p:attrName>ppt_x</p:attrName>
                                        </p:attrNameLst>
                                      </p:cBhvr>
                                      <p:tavLst>
                                        <p:tav tm="0">
                                          <p:val>
                                            <p:strVal val="0-#ppt_w/2"/>
                                          </p:val>
                                        </p:tav>
                                        <p:tav tm="100000">
                                          <p:val>
                                            <p:strVal val="#ppt_x"/>
                                          </p:val>
                                        </p:tav>
                                      </p:tavLst>
                                    </p:anim>
                                    <p:anim calcmode="lin" valueType="num">
                                      <p:cBhvr additive="base">
                                        <p:cTn id="60" dur="500" fill="hold"/>
                                        <p:tgtEl>
                                          <p:spTgt spid="27"/>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additive="base">
                                        <p:cTn id="63" dur="500" fill="hold"/>
                                        <p:tgtEl>
                                          <p:spTgt spid="6"/>
                                        </p:tgtEl>
                                        <p:attrNameLst>
                                          <p:attrName>ppt_x</p:attrName>
                                        </p:attrNameLst>
                                      </p:cBhvr>
                                      <p:tavLst>
                                        <p:tav tm="0">
                                          <p:val>
                                            <p:strVal val="0-#ppt_w/2"/>
                                          </p:val>
                                        </p:tav>
                                        <p:tav tm="100000">
                                          <p:val>
                                            <p:strVal val="#ppt_x"/>
                                          </p:val>
                                        </p:tav>
                                      </p:tavLst>
                                    </p:anim>
                                    <p:anim calcmode="lin" valueType="num">
                                      <p:cBhvr additive="base">
                                        <p:cTn id="6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3">
                                            <p:txEl>
                                              <p:pRg st="9" end="9"/>
                                            </p:txEl>
                                          </p:spTgt>
                                        </p:tgtEl>
                                        <p:attrNameLst>
                                          <p:attrName>style.visibility</p:attrName>
                                        </p:attrNameLst>
                                      </p:cBhvr>
                                      <p:to>
                                        <p:strVal val="visible"/>
                                      </p:to>
                                    </p:set>
                                    <p:anim calcmode="lin" valueType="num">
                                      <p:cBhvr additive="base">
                                        <p:cTn id="69" dur="500" fill="hold"/>
                                        <p:tgtEl>
                                          <p:spTgt spid="13">
                                            <p:txEl>
                                              <p:pRg st="9" end="9"/>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3">
                                            <p:txEl>
                                              <p:pRg st="9" end="9"/>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8"/>
                                        </p:tgtEl>
                                        <p:attrNameLst>
                                          <p:attrName>style.visibility</p:attrName>
                                        </p:attrNameLst>
                                      </p:cBhvr>
                                      <p:to>
                                        <p:strVal val="visible"/>
                                      </p:to>
                                    </p:set>
                                    <p:anim calcmode="lin" valueType="num">
                                      <p:cBhvr additive="base">
                                        <p:cTn id="73" dur="500" fill="hold"/>
                                        <p:tgtEl>
                                          <p:spTgt spid="38"/>
                                        </p:tgtEl>
                                        <p:attrNameLst>
                                          <p:attrName>ppt_x</p:attrName>
                                        </p:attrNameLst>
                                      </p:cBhvr>
                                      <p:tavLst>
                                        <p:tav tm="0">
                                          <p:val>
                                            <p:strVal val="0-#ppt_w/2"/>
                                          </p:val>
                                        </p:tav>
                                        <p:tav tm="100000">
                                          <p:val>
                                            <p:strVal val="#ppt_x"/>
                                          </p:val>
                                        </p:tav>
                                      </p:tavLst>
                                    </p:anim>
                                    <p:anim calcmode="lin" valueType="num">
                                      <p:cBhvr additive="base">
                                        <p:cTn id="74" dur="500" fill="hold"/>
                                        <p:tgtEl>
                                          <p:spTgt spid="38"/>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27"/>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78374" y="4369624"/>
            <a:ext cx="5284226" cy="2412176"/>
            <a:chOff x="278374" y="4369624"/>
            <a:chExt cx="5284226" cy="2412176"/>
          </a:xfrm>
        </p:grpSpPr>
        <p:sp>
          <p:nvSpPr>
            <p:cNvPr id="17" name="Rectangle 16"/>
            <p:cNvSpPr/>
            <p:nvPr/>
          </p:nvSpPr>
          <p:spPr>
            <a:xfrm>
              <a:off x="381000" y="4369624"/>
              <a:ext cx="5181600" cy="240500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374" y="4601780"/>
              <a:ext cx="5047226" cy="2180020"/>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13" name="Text Box 33"/>
          <p:cNvSpPr txBox="1">
            <a:spLocks noChangeArrowheads="1"/>
          </p:cNvSpPr>
          <p:nvPr/>
        </p:nvSpPr>
        <p:spPr bwMode="auto">
          <a:xfrm>
            <a:off x="-97457" y="609600"/>
            <a:ext cx="1015585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Non-Dense layers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A layer in the neural net is called </a:t>
            </a:r>
            <a:r>
              <a:rPr lang="en-US" altLang="en-US" sz="2400" dirty="0">
                <a:solidFill>
                  <a:schemeClr val="tx2"/>
                </a:solidFill>
                <a:latin typeface="Times New Roman" panose="02020603050405020304" pitchFamily="18" charset="0"/>
                <a:cs typeface="Times New Roman" panose="02020603050405020304" pitchFamily="18" charset="0"/>
              </a:rPr>
              <a:t>dense</a:t>
            </a:r>
            <a:r>
              <a:rPr lang="en-US" altLang="en-US" sz="2400" dirty="0">
                <a:latin typeface="Times New Roman" panose="02020603050405020304" pitchFamily="18" charset="0"/>
                <a:cs typeface="Times New Roman" panose="02020603050405020304" pitchFamily="18" charset="0"/>
              </a:rPr>
              <a:t> </a:t>
            </a:r>
          </a:p>
          <a:p>
            <a:pPr>
              <a:spcBef>
                <a:spcPct val="0"/>
              </a:spcBef>
            </a:pPr>
            <a:r>
              <a:rPr lang="en-US" altLang="en-US" sz="2400" dirty="0">
                <a:latin typeface="Times New Roman" panose="02020603050405020304" pitchFamily="18" charset="0"/>
                <a:cs typeface="Times New Roman" panose="02020603050405020304" pitchFamily="18" charset="0"/>
              </a:rPr>
              <a:t>       if there is a complete graph of </a:t>
            </a:r>
            <a:r>
              <a:rPr lang="en-US" altLang="en-US" sz="2400" dirty="0" err="1">
                <a:latin typeface="Times New Roman" panose="02020603050405020304" pitchFamily="18" charset="0"/>
                <a:cs typeface="Times New Roman" panose="02020603050405020304" pitchFamily="18" charset="0"/>
              </a:rPr>
              <a:t>n</a:t>
            </a:r>
            <a:r>
              <a:rPr lang="en-US" altLang="en-US" sz="2400" dirty="0" err="1">
                <a:sym typeface="Symbol" pitchFamily="18" charset="2"/>
              </a:rPr>
              <a:t></a:t>
            </a:r>
            <a:r>
              <a:rPr lang="en-US" altLang="en-US" sz="2400" dirty="0" err="1">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edges </a:t>
            </a:r>
          </a:p>
          <a:p>
            <a:pPr>
              <a:spcBef>
                <a:spcPct val="0"/>
              </a:spcBef>
            </a:pPr>
            <a:r>
              <a:rPr lang="en-US" altLang="en-US" sz="2400" dirty="0">
                <a:latin typeface="Times New Roman" panose="02020603050405020304" pitchFamily="18" charset="0"/>
                <a:cs typeface="Times New Roman" panose="02020603050405020304" pitchFamily="18" charset="0"/>
              </a:rPr>
              <a:t>       between the n nodes at one layer and the m at the next.</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might want fewer weights. </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our computation time.</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the over fitting.</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could impose the constraints:</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Two edges are forced to have the same weight,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400" dirty="0">
              <a:latin typeface="Times New Roman" panose="02020603050405020304" pitchFamily="18" charset="0"/>
              <a:cs typeface="Times New Roman" panose="02020603050405020304" pitchFamily="18" charset="0"/>
            </a:endParaRP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Or some edge weight to be zero,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a:p>
            <a:pPr marL="1085850" lvl="1"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a:p>
            <a:pPr marL="342900"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p:txBody>
      </p:sp>
      <p:sp>
        <p:nvSpPr>
          <p:cNvPr id="46" name="Text Box 33"/>
          <p:cNvSpPr txBox="1">
            <a:spLocks noChangeArrowheads="1"/>
          </p:cNvSpPr>
          <p:nvPr/>
        </p:nvSpPr>
        <p:spPr bwMode="auto">
          <a:xfrm>
            <a:off x="4020574" y="5950803"/>
            <a:ext cx="5047226"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anose="02020603050405020304" pitchFamily="18" charset="0"/>
                <a:cs typeface="Times New Roman" panose="02020603050405020304" pitchFamily="18" charset="0"/>
              </a:rPr>
              <a:t>Eg </a:t>
            </a:r>
            <a:r>
              <a:rPr lang="en-US" altLang="en-US" sz="2400" dirty="0">
                <a:solidFill>
                  <a:schemeClr val="tx2"/>
                </a:solidFill>
                <a:latin typeface="Times New Roman" panose="02020603050405020304" pitchFamily="18" charset="0"/>
                <a:cs typeface="Times New Roman" panose="02020603050405020304" pitchFamily="18" charset="0"/>
              </a:rPr>
              <a:t>Convolution</a:t>
            </a:r>
            <a:r>
              <a:rPr lang="en-US" altLang="en-US" sz="2400" dirty="0">
                <a:latin typeface="Times New Roman" panose="02020603050405020304" pitchFamily="18" charset="0"/>
                <a:cs typeface="Times New Roman" panose="02020603050405020304" pitchFamily="18" charset="0"/>
              </a:rPr>
              <a:t> and </a:t>
            </a:r>
            <a:r>
              <a:rPr lang="en-US" altLang="en-US" sz="2400" dirty="0">
                <a:solidFill>
                  <a:schemeClr val="tx2"/>
                </a:solidFill>
                <a:latin typeface="Times New Roman" panose="02020603050405020304" pitchFamily="18" charset="0"/>
                <a:cs typeface="Times New Roman" panose="02020603050405020304" pitchFamily="18" charset="0"/>
              </a:rPr>
              <a:t>Recurrent</a:t>
            </a:r>
            <a:r>
              <a:rPr lang="en-US" altLang="en-US" sz="2400" dirty="0">
                <a:latin typeface="Times New Roman" panose="02020603050405020304" pitchFamily="18" charset="0"/>
                <a:cs typeface="Times New Roman" panose="02020603050405020304" pitchFamily="18" charset="0"/>
              </a:rPr>
              <a:t> Nets with Space and Time Invariants.</a:t>
            </a:r>
          </a:p>
        </p:txBody>
      </p:sp>
    </p:spTree>
    <p:extLst>
      <p:ext uri="{BB962C8B-B14F-4D97-AF65-F5344CB8AC3E}">
        <p14:creationId xmlns:p14="http://schemas.microsoft.com/office/powerpoint/2010/main" val="12758164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46" name="Text Box 33"/>
          <p:cNvSpPr txBox="1">
            <a:spLocks noChangeArrowheads="1"/>
          </p:cNvSpPr>
          <p:nvPr/>
        </p:nvSpPr>
        <p:spPr bwMode="auto">
          <a:xfrm>
            <a:off x="4020574" y="5950803"/>
            <a:ext cx="5047226"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anose="02020603050405020304" pitchFamily="18" charset="0"/>
                <a:cs typeface="Times New Roman" panose="02020603050405020304" pitchFamily="18" charset="0"/>
              </a:rPr>
              <a:t>Eg </a:t>
            </a:r>
            <a:r>
              <a:rPr lang="en-US" altLang="en-US" sz="2400" dirty="0">
                <a:solidFill>
                  <a:schemeClr val="tx2"/>
                </a:solidFill>
                <a:latin typeface="Times New Roman" panose="02020603050405020304" pitchFamily="18" charset="0"/>
                <a:cs typeface="Times New Roman" panose="02020603050405020304" pitchFamily="18" charset="0"/>
              </a:rPr>
              <a:t>Convolution</a:t>
            </a:r>
            <a:r>
              <a:rPr lang="en-US" altLang="en-US" sz="2400" dirty="0">
                <a:latin typeface="Times New Roman" panose="02020603050405020304" pitchFamily="18" charset="0"/>
                <a:cs typeface="Times New Roman" panose="02020603050405020304" pitchFamily="18" charset="0"/>
              </a:rPr>
              <a:t> and </a:t>
            </a:r>
            <a:r>
              <a:rPr lang="en-US" altLang="en-US" sz="2400" dirty="0">
                <a:solidFill>
                  <a:schemeClr val="tx2"/>
                </a:solidFill>
                <a:latin typeface="Times New Roman" panose="02020603050405020304" pitchFamily="18" charset="0"/>
                <a:cs typeface="Times New Roman" panose="02020603050405020304" pitchFamily="18" charset="0"/>
              </a:rPr>
              <a:t>Recurrent</a:t>
            </a:r>
            <a:r>
              <a:rPr lang="en-US" altLang="en-US" sz="2400" dirty="0">
                <a:latin typeface="Times New Roman" panose="02020603050405020304" pitchFamily="18" charset="0"/>
                <a:cs typeface="Times New Roman" panose="02020603050405020304" pitchFamily="18" charset="0"/>
              </a:rPr>
              <a:t> Nets with Space and Time Invariants.</a:t>
            </a:r>
          </a:p>
        </p:txBody>
      </p:sp>
      <p:pic>
        <p:nvPicPr>
          <p:cNvPr id="22" name="Picture 2" descr="Kitty Cat Faces Pattern Bandana | Zazzle.com">
            <a:extLst>
              <a:ext uri="{FF2B5EF4-FFF2-40B4-BE49-F238E27FC236}">
                <a16:creationId xmlns:a16="http://schemas.microsoft.com/office/drawing/2014/main" id="{F60812DC-70EB-422E-8AFF-B58CCA3F33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4272822" cy="4272822"/>
          </a:xfrm>
          <a:prstGeom prst="rect">
            <a:avLst/>
          </a:prstGeom>
          <a:noFill/>
          <a:extLst>
            <a:ext uri="{909E8E84-426E-40DD-AFC4-6F175D3DCCD1}">
              <a14:hiddenFill xmlns:a14="http://schemas.microsoft.com/office/drawing/2010/main">
                <a:solidFill>
                  <a:srgbClr val="FFFFFF"/>
                </a:solidFill>
              </a14:hiddenFill>
            </a:ext>
          </a:extLst>
        </p:spPr>
      </p:pic>
      <p:sp>
        <p:nvSpPr>
          <p:cNvPr id="10" name="Text Box 33">
            <a:extLst>
              <a:ext uri="{FF2B5EF4-FFF2-40B4-BE49-F238E27FC236}">
                <a16:creationId xmlns:a16="http://schemas.microsoft.com/office/drawing/2014/main" id="{9FF25364-5F71-48E0-BE60-ADF599991C5E}"/>
              </a:ext>
            </a:extLst>
          </p:cNvPr>
          <p:cNvSpPr txBox="1">
            <a:spLocks noChangeArrowheads="1"/>
          </p:cNvSpPr>
          <p:nvPr/>
        </p:nvSpPr>
        <p:spPr bwMode="auto">
          <a:xfrm>
            <a:off x="4553974" y="2799381"/>
            <a:ext cx="4513826" cy="156966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anose="02020603050405020304" pitchFamily="18" charset="0"/>
                <a:cs typeface="Times New Roman" panose="02020603050405020304" pitchFamily="18" charset="0"/>
              </a:rPr>
              <a:t>This is a cat, no mater how it is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located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sized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rotated</a:t>
            </a:r>
          </a:p>
        </p:txBody>
      </p:sp>
      <p:pic>
        <p:nvPicPr>
          <p:cNvPr id="12294" name="Picture 6" descr="Image result for cat">
            <a:extLst>
              <a:ext uri="{FF2B5EF4-FFF2-40B4-BE49-F238E27FC236}">
                <a16:creationId xmlns:a16="http://schemas.microsoft.com/office/drawing/2014/main" id="{D5314BA8-AB22-40DB-8DB8-E8703642A99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3736" t="18844" r="33264" b="34596"/>
          <a:stretch/>
        </p:blipFill>
        <p:spPr bwMode="auto">
          <a:xfrm>
            <a:off x="685800" y="655188"/>
            <a:ext cx="4032980" cy="3791094"/>
          </a:xfrm>
          <a:prstGeom prst="rect">
            <a:avLst/>
          </a:prstGeom>
          <a:noFill/>
          <a:extLst>
            <a:ext uri="{909E8E84-426E-40DD-AFC4-6F175D3DCCD1}">
              <a14:hiddenFill xmlns:a14="http://schemas.microsoft.com/office/drawing/2010/main">
                <a:solidFill>
                  <a:srgbClr val="FFFFFF"/>
                </a:solidFill>
              </a14:hiddenFill>
            </a:ext>
          </a:extLst>
        </p:spPr>
      </p:pic>
      <p:pic>
        <p:nvPicPr>
          <p:cNvPr id="12290" name="Picture 2" descr="Image result for cat">
            <a:extLst>
              <a:ext uri="{FF2B5EF4-FFF2-40B4-BE49-F238E27FC236}">
                <a16:creationId xmlns:a16="http://schemas.microsoft.com/office/drawing/2014/main" id="{389A7DDD-07F3-457A-8C15-769117F9838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0540" t="7618" r="57212" b="40978"/>
          <a:stretch/>
        </p:blipFill>
        <p:spPr bwMode="auto">
          <a:xfrm>
            <a:off x="4491334" y="25609"/>
            <a:ext cx="2900066" cy="2723455"/>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Image result for cat">
            <a:extLst>
              <a:ext uri="{FF2B5EF4-FFF2-40B4-BE49-F238E27FC236}">
                <a16:creationId xmlns:a16="http://schemas.microsoft.com/office/drawing/2014/main" id="{1BDF8EEA-9E12-4D59-BFF7-9ECC24A7496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5642" r="24576" b="48597"/>
          <a:stretch/>
        </p:blipFill>
        <p:spPr bwMode="auto">
          <a:xfrm>
            <a:off x="358982" y="4371339"/>
            <a:ext cx="2917617" cy="22210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811843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1" end="1"/>
                                            </p:txEl>
                                          </p:spTgt>
                                        </p:tgtEl>
                                        <p:attrNameLst>
                                          <p:attrName>style.visibility</p:attrName>
                                        </p:attrNameLst>
                                      </p:cBhvr>
                                      <p:to>
                                        <p:strVal val="visible"/>
                                      </p:to>
                                    </p:set>
                                    <p:anim calcmode="lin" valueType="num">
                                      <p:cBhvr additive="base">
                                        <p:cTn id="11"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anim calcmode="lin" valueType="num">
                                      <p:cBhvr additive="base">
                                        <p:cTn id="15" dur="500" fill="hold"/>
                                        <p:tgtEl>
                                          <p:spTgt spid="22"/>
                                        </p:tgtEl>
                                        <p:attrNameLst>
                                          <p:attrName>ppt_x</p:attrName>
                                        </p:attrNameLst>
                                      </p:cBhvr>
                                      <p:tavLst>
                                        <p:tav tm="0">
                                          <p:val>
                                            <p:strVal val="0-#ppt_w/2"/>
                                          </p:val>
                                        </p:tav>
                                        <p:tav tm="100000">
                                          <p:val>
                                            <p:strVal val="#ppt_x"/>
                                          </p:val>
                                        </p:tav>
                                      </p:tavLst>
                                    </p:anim>
                                    <p:anim calcmode="lin" valueType="num">
                                      <p:cBhvr additive="base">
                                        <p:cTn id="1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
                                            <p:txEl>
                                              <p:pRg st="2" end="2"/>
                                            </p:txEl>
                                          </p:spTgt>
                                        </p:tgtEl>
                                        <p:attrNameLst>
                                          <p:attrName>style.visibility</p:attrName>
                                        </p:attrNameLst>
                                      </p:cBhvr>
                                      <p:to>
                                        <p:strVal val="visible"/>
                                      </p:to>
                                    </p:set>
                                    <p:anim calcmode="lin" valueType="num">
                                      <p:cBhvr additive="base">
                                        <p:cTn id="21"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2294"/>
                                        </p:tgtEl>
                                        <p:attrNameLst>
                                          <p:attrName>style.visibility</p:attrName>
                                        </p:attrNameLst>
                                      </p:cBhvr>
                                      <p:to>
                                        <p:strVal val="visible"/>
                                      </p:to>
                                    </p:set>
                                    <p:anim calcmode="lin" valueType="num">
                                      <p:cBhvr additive="base">
                                        <p:cTn id="25" dur="500" fill="hold"/>
                                        <p:tgtEl>
                                          <p:spTgt spid="12294"/>
                                        </p:tgtEl>
                                        <p:attrNameLst>
                                          <p:attrName>ppt_x</p:attrName>
                                        </p:attrNameLst>
                                      </p:cBhvr>
                                      <p:tavLst>
                                        <p:tav tm="0">
                                          <p:val>
                                            <p:strVal val="0-#ppt_w/2"/>
                                          </p:val>
                                        </p:tav>
                                        <p:tav tm="100000">
                                          <p:val>
                                            <p:strVal val="#ppt_x"/>
                                          </p:val>
                                        </p:tav>
                                      </p:tavLst>
                                    </p:anim>
                                    <p:anim calcmode="lin" valueType="num">
                                      <p:cBhvr additive="base">
                                        <p:cTn id="26"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
                                            <p:txEl>
                                              <p:pRg st="3" end="3"/>
                                            </p:txEl>
                                          </p:spTgt>
                                        </p:tgtEl>
                                        <p:attrNameLst>
                                          <p:attrName>style.visibility</p:attrName>
                                        </p:attrNameLst>
                                      </p:cBhvr>
                                      <p:to>
                                        <p:strVal val="visible"/>
                                      </p:to>
                                    </p:set>
                                    <p:anim calcmode="lin" valueType="num">
                                      <p:cBhvr additive="base">
                                        <p:cTn id="31"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
                                            <p:txEl>
                                              <p:pRg st="3" end="3"/>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2292"/>
                                        </p:tgtEl>
                                        <p:attrNameLst>
                                          <p:attrName>style.visibility</p:attrName>
                                        </p:attrNameLst>
                                      </p:cBhvr>
                                      <p:to>
                                        <p:strVal val="visible"/>
                                      </p:to>
                                    </p:set>
                                    <p:anim calcmode="lin" valueType="num">
                                      <p:cBhvr additive="base">
                                        <p:cTn id="35" dur="500" fill="hold"/>
                                        <p:tgtEl>
                                          <p:spTgt spid="12292"/>
                                        </p:tgtEl>
                                        <p:attrNameLst>
                                          <p:attrName>ppt_x</p:attrName>
                                        </p:attrNameLst>
                                      </p:cBhvr>
                                      <p:tavLst>
                                        <p:tav tm="0">
                                          <p:val>
                                            <p:strVal val="0-#ppt_w/2"/>
                                          </p:val>
                                        </p:tav>
                                        <p:tav tm="100000">
                                          <p:val>
                                            <p:strVal val="#ppt_x"/>
                                          </p:val>
                                        </p:tav>
                                      </p:tavLst>
                                    </p:anim>
                                    <p:anim calcmode="lin" valueType="num">
                                      <p:cBhvr additive="base">
                                        <p:cTn id="36" dur="500" fill="hold"/>
                                        <p:tgtEl>
                                          <p:spTgt spid="12292"/>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12290"/>
                                        </p:tgtEl>
                                        <p:attrNameLst>
                                          <p:attrName>style.visibility</p:attrName>
                                        </p:attrNameLst>
                                      </p:cBhvr>
                                      <p:to>
                                        <p:strVal val="visible"/>
                                      </p:to>
                                    </p:set>
                                    <p:anim calcmode="lin" valueType="num">
                                      <p:cBhvr additive="base">
                                        <p:cTn id="39" dur="500" fill="hold"/>
                                        <p:tgtEl>
                                          <p:spTgt spid="12290"/>
                                        </p:tgtEl>
                                        <p:attrNameLst>
                                          <p:attrName>ppt_x</p:attrName>
                                        </p:attrNameLst>
                                      </p:cBhvr>
                                      <p:tavLst>
                                        <p:tav tm="0">
                                          <p:val>
                                            <p:strVal val="0-#ppt_w/2"/>
                                          </p:val>
                                        </p:tav>
                                        <p:tav tm="100000">
                                          <p:val>
                                            <p:strVal val="#ppt_x"/>
                                          </p:val>
                                        </p:tav>
                                      </p:tavLst>
                                    </p:anim>
                                    <p:anim calcmode="lin" valueType="num">
                                      <p:cBhvr additive="base">
                                        <p:cTn id="40" dur="500" fill="hold"/>
                                        <p:tgtEl>
                                          <p:spTgt spid="122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a:off x="762000" y="546318"/>
            <a:ext cx="8229600" cy="1384995"/>
          </a:xfrm>
          <a:prstGeom prst="rect">
            <a:avLst/>
          </a:prstGeom>
        </p:spPr>
        <p:txBody>
          <a:bodyPr wrap="square">
            <a:spAutoFit/>
          </a:bodyPr>
          <a:lstStyle/>
          <a:p>
            <a:r>
              <a:rPr lang="en-US" b="1" dirty="0">
                <a:solidFill>
                  <a:schemeClr val="tx2"/>
                </a:solidFill>
                <a:cs typeface="Times New Roman" panose="02020603050405020304" pitchFamily="18" charset="0"/>
              </a:rPr>
              <a:t>Dropout (dropping neurons)</a:t>
            </a:r>
            <a:r>
              <a:rPr lang="en-US" dirty="0">
                <a:solidFill>
                  <a:schemeClr val="tx2"/>
                </a:solidFill>
                <a:cs typeface="Times New Roman" panose="02020603050405020304" pitchFamily="18" charset="0"/>
              </a:rPr>
              <a:t>:</a:t>
            </a:r>
          </a:p>
          <a:p>
            <a:r>
              <a:rPr lang="en-US" dirty="0">
                <a:cs typeface="Times New Roman" panose="02020603050405020304" pitchFamily="18" charset="0"/>
              </a:rPr>
              <a:t>The Americans dropped so many bombs on </a:t>
            </a:r>
            <a:r>
              <a:rPr lang="en-US" dirty="0" err="1">
                <a:cs typeface="Times New Roman" panose="02020603050405020304" pitchFamily="18" charset="0"/>
              </a:rPr>
              <a:t>Vienam</a:t>
            </a:r>
            <a:r>
              <a:rPr lang="en-US" dirty="0">
                <a:cs typeface="Times New Roman" panose="02020603050405020304" pitchFamily="18" charset="0"/>
              </a:rPr>
              <a:t>!</a:t>
            </a:r>
          </a:p>
          <a:p>
            <a:r>
              <a:rPr lang="en-US" dirty="0">
                <a:cs typeface="Times New Roman" panose="02020603050405020304" pitchFamily="18" charset="0"/>
              </a:rPr>
              <a:t>Lets hope it does not happen again.</a:t>
            </a:r>
          </a:p>
        </p:txBody>
      </p:sp>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5" name="Group 4"/>
          <p:cNvGrpSpPr/>
          <p:nvPr/>
        </p:nvGrpSpPr>
        <p:grpSpPr>
          <a:xfrm>
            <a:off x="838200" y="1922734"/>
            <a:ext cx="7696200" cy="4872607"/>
            <a:chOff x="838200" y="1922734"/>
            <a:chExt cx="7696200" cy="4872607"/>
          </a:xfrm>
        </p:grpSpPr>
        <p:pic>
          <p:nvPicPr>
            <p:cNvPr id="13322" name="Picture 10" descr="Image result for american bombs dropped vietnam"/>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1922734"/>
              <a:ext cx="5743575" cy="3933826"/>
            </a:xfrm>
            <a:prstGeom prst="rect">
              <a:avLst/>
            </a:prstGeom>
            <a:noFill/>
            <a:extLst>
              <a:ext uri="{909E8E84-426E-40DD-AFC4-6F175D3DCCD1}">
                <a14:hiddenFill xmlns:a14="http://schemas.microsoft.com/office/drawing/2010/main">
                  <a:solidFill>
                    <a:srgbClr val="FFFFFF"/>
                  </a:solidFill>
                </a14:hiddenFill>
              </a:ext>
            </a:extLst>
          </p:spPr>
        </p:pic>
        <p:pic>
          <p:nvPicPr>
            <p:cNvPr id="13324" name="Picture 12" descr="Image result for american bombs dropped vietnam"/>
            <p:cNvPicPr>
              <a:picLocks noChangeAspect="1" noChangeArrowheads="1"/>
            </p:cNvPicPr>
            <p:nvPr/>
          </p:nvPicPr>
          <p:blipFill rotWithShape="1">
            <a:blip r:embed="rId4">
              <a:extLst>
                <a:ext uri="{28A0092B-C50C-407E-A947-70E740481C1C}">
                  <a14:useLocalDpi xmlns:a14="http://schemas.microsoft.com/office/drawing/2010/main" val="0"/>
                </a:ext>
              </a:extLst>
            </a:blip>
            <a:srcRect l="3691" t="47963" r="59013" b="3162"/>
            <a:stretch/>
          </p:blipFill>
          <p:spPr bwMode="auto">
            <a:xfrm>
              <a:off x="5486400" y="3899740"/>
              <a:ext cx="3048000" cy="2895601"/>
            </a:xfrm>
            <a:prstGeom prst="rect">
              <a:avLst/>
            </a:prstGeom>
            <a:noFill/>
            <a:extLst>
              <a:ext uri="{909E8E84-426E-40DD-AFC4-6F175D3DCCD1}">
                <a14:hiddenFill xmlns:a14="http://schemas.microsoft.com/office/drawing/2010/main">
                  <a:solidFill>
                    <a:srgbClr val="FFFFFF"/>
                  </a:solidFill>
                </a14:hiddenFill>
              </a:ext>
            </a:extLst>
          </p:spPr>
        </p:pic>
        <p:pic>
          <p:nvPicPr>
            <p:cNvPr id="13326" name="Picture 14" descr="Image result for american bombs dropped vietnam"/>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838200" y="3810000"/>
              <a:ext cx="2895600" cy="289560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739476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3">
                                            <p:txEl>
                                              <p:pRg st="0" end="0"/>
                                            </p:txEl>
                                          </p:spTgt>
                                        </p:tgtEl>
                                        <p:attrNameLst>
                                          <p:attrName>style.visibility</p:attrName>
                                        </p:attrNameLst>
                                      </p:cBhvr>
                                      <p:to>
                                        <p:strVal val="visible"/>
                                      </p:to>
                                    </p:set>
                                    <p:anim calcmode="lin" valueType="num">
                                      <p:cBhvr additive="base">
                                        <p:cTn id="7" dur="500" fill="hold"/>
                                        <p:tgtEl>
                                          <p:spTgt spid="7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3">
                                            <p:txEl>
                                              <p:pRg st="1" end="1"/>
                                            </p:txEl>
                                          </p:spTgt>
                                        </p:tgtEl>
                                        <p:attrNameLst>
                                          <p:attrName>style.visibility</p:attrName>
                                        </p:attrNameLst>
                                      </p:cBhvr>
                                      <p:to>
                                        <p:strVal val="visible"/>
                                      </p:to>
                                    </p:set>
                                    <p:anim calcmode="lin" valueType="num">
                                      <p:cBhvr additive="base">
                                        <p:cTn id="13" dur="500" fill="hold"/>
                                        <p:tgtEl>
                                          <p:spTgt spid="7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0-#ppt_w/2"/>
                                          </p:val>
                                        </p:tav>
                                        <p:tav tm="100000">
                                          <p:val>
                                            <p:strVal val="#ppt_x"/>
                                          </p:val>
                                        </p:tav>
                                      </p:tavLst>
                                    </p:anim>
                                    <p:anim calcmode="lin" valueType="num">
                                      <p:cBhvr additive="base">
                                        <p:cTn id="1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3">
                                            <p:txEl>
                                              <p:pRg st="2" end="2"/>
                                            </p:txEl>
                                          </p:spTgt>
                                        </p:tgtEl>
                                        <p:attrNameLst>
                                          <p:attrName>style.visibility</p:attrName>
                                        </p:attrNameLst>
                                      </p:cBhvr>
                                      <p:to>
                                        <p:strVal val="visible"/>
                                      </p:to>
                                    </p:set>
                                    <p:anim calcmode="lin" valueType="num">
                                      <p:cBhvr additive="base">
                                        <p:cTn id="23" dur="500" fill="hold"/>
                                        <p:tgtEl>
                                          <p:spTgt spid="7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a:off x="762000" y="546318"/>
            <a:ext cx="8229600" cy="1384995"/>
          </a:xfrm>
          <a:prstGeom prst="rect">
            <a:avLst/>
          </a:prstGeom>
        </p:spPr>
        <p:txBody>
          <a:bodyPr wrap="square">
            <a:spAutoFit/>
          </a:bodyPr>
          <a:lstStyle/>
          <a:p>
            <a:r>
              <a:rPr lang="en-US" b="1" dirty="0">
                <a:solidFill>
                  <a:schemeClr val="tx2"/>
                </a:solidFill>
                <a:cs typeface="Times New Roman" panose="02020603050405020304" pitchFamily="18" charset="0"/>
              </a:rPr>
              <a:t>Dropout (dropping neurons)</a:t>
            </a:r>
            <a:r>
              <a:rPr lang="en-US" dirty="0">
                <a:solidFill>
                  <a:schemeClr val="tx2"/>
                </a:solidFill>
                <a:cs typeface="Times New Roman" panose="02020603050405020304" pitchFamily="18" charset="0"/>
              </a:rPr>
              <a:t>:</a:t>
            </a:r>
          </a:p>
          <a:p>
            <a:r>
              <a:rPr lang="en-US" dirty="0">
                <a:cs typeface="Times New Roman" panose="02020603050405020304" pitchFamily="18" charset="0"/>
              </a:rPr>
              <a:t>The Americans dropped so many bombs on </a:t>
            </a:r>
            <a:r>
              <a:rPr lang="en-US" dirty="0" err="1">
                <a:cs typeface="Times New Roman" panose="02020603050405020304" pitchFamily="18" charset="0"/>
              </a:rPr>
              <a:t>Vienam</a:t>
            </a:r>
            <a:r>
              <a:rPr lang="en-US" dirty="0">
                <a:cs typeface="Times New Roman" panose="02020603050405020304" pitchFamily="18" charset="0"/>
              </a:rPr>
              <a:t>!</a:t>
            </a:r>
          </a:p>
          <a:p>
            <a:r>
              <a:rPr lang="en-US" dirty="0">
                <a:cs typeface="Times New Roman" panose="02020603050405020304" pitchFamily="18" charset="0"/>
              </a:rPr>
              <a:t>Lets hope it does not happen again.</a:t>
            </a:r>
          </a:p>
        </p:txBody>
      </p:sp>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pic>
        <p:nvPicPr>
          <p:cNvPr id="15364" name="Picture 4" descr="r/HistoryPorn - December 17th 1972, Operation Linebacker II aka the Christmas bombings was conducted against North Vietnam by the US. The bombings destroyed up to 80% of the North infrastructure including many schools, hospitals and residential areas. (1024x7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209800"/>
            <a:ext cx="6477000" cy="450691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77102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364"/>
                                        </p:tgtEl>
                                        <p:attrNameLst>
                                          <p:attrName>style.visibility</p:attrName>
                                        </p:attrNameLst>
                                      </p:cBhvr>
                                      <p:to>
                                        <p:strVal val="visible"/>
                                      </p:to>
                                    </p:set>
                                    <p:anim calcmode="lin" valueType="num">
                                      <p:cBhvr additive="base">
                                        <p:cTn id="7" dur="500" fill="hold"/>
                                        <p:tgtEl>
                                          <p:spTgt spid="15364"/>
                                        </p:tgtEl>
                                        <p:attrNameLst>
                                          <p:attrName>ppt_x</p:attrName>
                                        </p:attrNameLst>
                                      </p:cBhvr>
                                      <p:tavLst>
                                        <p:tav tm="0">
                                          <p:val>
                                            <p:strVal val="0-#ppt_w/2"/>
                                          </p:val>
                                        </p:tav>
                                        <p:tav tm="100000">
                                          <p:val>
                                            <p:strVal val="#ppt_x"/>
                                          </p:val>
                                        </p:tav>
                                      </p:tavLst>
                                    </p:anim>
                                    <p:anim calcmode="lin" valueType="num">
                                      <p:cBhvr additive="base">
                                        <p:cTn id="8" dur="500" fill="hold"/>
                                        <p:tgtEl>
                                          <p:spTgt spid="153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a:off x="762000" y="546318"/>
            <a:ext cx="8229600" cy="1384995"/>
          </a:xfrm>
          <a:prstGeom prst="rect">
            <a:avLst/>
          </a:prstGeom>
        </p:spPr>
        <p:txBody>
          <a:bodyPr wrap="square">
            <a:spAutoFit/>
          </a:bodyPr>
          <a:lstStyle/>
          <a:p>
            <a:r>
              <a:rPr lang="en-US" b="1" dirty="0">
                <a:solidFill>
                  <a:schemeClr val="tx2"/>
                </a:solidFill>
                <a:cs typeface="Times New Roman" panose="02020603050405020304" pitchFamily="18" charset="0"/>
              </a:rPr>
              <a:t>Dropout (dropping neurons)</a:t>
            </a:r>
            <a:r>
              <a:rPr lang="en-US" dirty="0">
                <a:solidFill>
                  <a:schemeClr val="tx2"/>
                </a:solidFill>
                <a:cs typeface="Times New Roman" panose="02020603050405020304" pitchFamily="18" charset="0"/>
              </a:rPr>
              <a:t>:</a:t>
            </a:r>
          </a:p>
          <a:p>
            <a:r>
              <a:rPr lang="en-US" dirty="0">
                <a:cs typeface="Times New Roman" panose="02020603050405020304" pitchFamily="18" charset="0"/>
              </a:rPr>
              <a:t>Just in case, you want to build infrastructure </a:t>
            </a:r>
          </a:p>
          <a:p>
            <a:r>
              <a:rPr lang="en-US" dirty="0">
                <a:cs typeface="Times New Roman" panose="02020603050405020304" pitchFamily="18" charset="0"/>
              </a:rPr>
              <a:t>  so that it is robust, </a:t>
            </a:r>
          </a:p>
        </p:txBody>
      </p:sp>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pic>
        <p:nvPicPr>
          <p:cNvPr id="15364" name="Picture 4" descr="r/HistoryPorn - December 17th 1972, Operation Linebacker II aka the Christmas bombings was conducted against North Vietnam by the US. The bombings destroyed up to 80% of the North infrastructure including many schools, hospitals and residential areas. (1024x712)"/>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209800"/>
            <a:ext cx="6477000" cy="450691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3657600" y="1383712"/>
            <a:ext cx="5638800" cy="523220"/>
          </a:xfrm>
          <a:prstGeom prst="rect">
            <a:avLst/>
          </a:prstGeom>
        </p:spPr>
        <p:txBody>
          <a:bodyPr wrap="square">
            <a:spAutoFit/>
          </a:bodyPr>
          <a:lstStyle/>
          <a:p>
            <a:r>
              <a:rPr lang="en-US" dirty="0" err="1">
                <a:cs typeface="Times New Roman" panose="02020603050405020304" pitchFamily="18" charset="0"/>
              </a:rPr>
              <a:t>ie</a:t>
            </a:r>
            <a:r>
              <a:rPr lang="en-US" dirty="0">
                <a:cs typeface="Times New Roman" panose="02020603050405020304" pitchFamily="18" charset="0"/>
              </a:rPr>
              <a:t> still works when you bomb it.</a:t>
            </a:r>
          </a:p>
        </p:txBody>
      </p:sp>
    </p:spTree>
    <p:extLst>
      <p:ext uri="{BB962C8B-B14F-4D97-AF65-F5344CB8AC3E}">
        <p14:creationId xmlns:p14="http://schemas.microsoft.com/office/powerpoint/2010/main" val="15861675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3">
                                            <p:txEl>
                                              <p:pRg st="1" end="1"/>
                                            </p:txEl>
                                          </p:spTgt>
                                        </p:tgtEl>
                                        <p:attrNameLst>
                                          <p:attrName>style.visibility</p:attrName>
                                        </p:attrNameLst>
                                      </p:cBhvr>
                                      <p:to>
                                        <p:strVal val="visible"/>
                                      </p:to>
                                    </p:set>
                                    <p:anim calcmode="lin" valueType="num">
                                      <p:cBhvr additive="base">
                                        <p:cTn id="7" dur="500" fill="hold"/>
                                        <p:tgtEl>
                                          <p:spTgt spid="7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3">
                                            <p:txEl>
                                              <p:pRg st="2" end="2"/>
                                            </p:txEl>
                                          </p:spTgt>
                                        </p:tgtEl>
                                        <p:attrNameLst>
                                          <p:attrName>style.visibility</p:attrName>
                                        </p:attrNameLst>
                                      </p:cBhvr>
                                      <p:to>
                                        <p:strVal val="visible"/>
                                      </p:to>
                                    </p:set>
                                    <p:anim calcmode="lin" valueType="num">
                                      <p:cBhvr additive="base">
                                        <p:cTn id="13" dur="500" fill="hold"/>
                                        <p:tgtEl>
                                          <p:spTgt spid="7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0-#ppt_w/2"/>
                                          </p:val>
                                        </p:tav>
                                        <p:tav tm="100000">
                                          <p:val>
                                            <p:strVal val="#ppt_x"/>
                                          </p:val>
                                        </p:tav>
                                      </p:tavLst>
                                    </p:anim>
                                    <p:anim calcmode="lin" valueType="num">
                                      <p:cBhvr additive="base">
                                        <p:cTn id="2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200" y="152400"/>
            <a:ext cx="8763000" cy="6248400"/>
          </a:xfrm>
        </p:spPr>
        <p:txBody>
          <a:bodyPr/>
          <a:lstStyle/>
          <a:p>
            <a:pPr lvl="0"/>
            <a:r>
              <a:rPr lang="en-CA" sz="2000" dirty="0">
                <a:effectLst/>
                <a:latin typeface="Times New Roman" panose="02020603050405020304" pitchFamily="18" charset="0"/>
                <a:cs typeface="Times New Roman" panose="02020603050405020304" pitchFamily="18" charset="0"/>
              </a:rPr>
              <a:t>Jeff:</a:t>
            </a:r>
          </a:p>
          <a:p>
            <a:pPr marL="114300" lvl="1" indent="0">
              <a:buNone/>
            </a:pPr>
            <a:r>
              <a:rPr lang="en-US" sz="2000" dirty="0">
                <a:latin typeface="Times New Roman" panose="02020603050405020304" pitchFamily="18" charset="0"/>
                <a:cs typeface="Times New Roman" panose="02020603050405020304" pitchFamily="18" charset="0"/>
              </a:rPr>
              <a:t>Let's make sure you don't have the wrong impression about me. Personally I have not written a piece of code in years. I am NOT an expert. I have been a professor at York since 1995. I mostly teach theory of algorithms to third year and to graduate students. My research is in hard and esoteric math – theory of computation. </a:t>
            </a:r>
            <a:r>
              <a:rPr lang="en-CA" sz="2000" dirty="0">
                <a:latin typeface="Times New Roman" panose="02020603050405020304" pitchFamily="18" charset="0"/>
                <a:cs typeface="Times New Roman" panose="02020603050405020304" pitchFamily="18" charset="0"/>
              </a:rPr>
              <a:t>I have had a life crisis and no longer want to work on things that nobody cares about. </a:t>
            </a:r>
            <a:r>
              <a:rPr lang="en-US" sz="2000" dirty="0">
                <a:latin typeface="Times New Roman" panose="02020603050405020304" pitchFamily="18" charset="0"/>
                <a:cs typeface="Times New Roman" panose="02020603050405020304" pitchFamily="18" charset="0"/>
              </a:rPr>
              <a:t>I have read a few books and taken the odd course on machine learning. I did attend the 10 day vector institute summer school but can only claim to have understood 40% of it.  I was surprised that the basic theory has not changed since what I learned it in grad school 25 years ago. Being obsessed with teaching I spent quite a bit of time making power point slides on machine learning. The goal was to teach the basic math needed to understand the high level understanding of machine learning and to talk some about the social implications of it. I gave a one hour talk to first year computer science students. I tried five hours of it out in my second year class. (It was not part of the curriculum.)  I have pushed some of it in my graduate algorithms course. I am hoping to take on graduate students in machine learning in the future. My slides are here:</a:t>
            </a:r>
            <a:br>
              <a:rPr lang="en-US" sz="2000" dirty="0">
                <a:latin typeface="Times New Roman" panose="02020603050405020304" pitchFamily="18" charset="0"/>
                <a:cs typeface="Times New Roman" panose="02020603050405020304" pitchFamily="18" charset="0"/>
              </a:rPr>
            </a:br>
            <a:r>
              <a:rPr lang="en-US" sz="2000" dirty="0">
                <a:latin typeface="Times New Roman" panose="02020603050405020304" pitchFamily="18" charset="0"/>
                <a:cs typeface="Times New Roman" panose="02020603050405020304" pitchFamily="18" charset="0"/>
                <a:hlinkClick r:id="rId2"/>
              </a:rPr>
              <a:t>https://www.eecs.yorku.ca/~jeff/courses/fun/Machine_Learning_Made_Easy.pptx</a:t>
            </a:r>
            <a:br>
              <a:rPr lang="en-US" sz="2000" dirty="0">
                <a:latin typeface="Times New Roman" panose="02020603050405020304" pitchFamily="18" charset="0"/>
                <a:cs typeface="Times New Roman" panose="02020603050405020304" pitchFamily="18" charset="0"/>
              </a:rPr>
            </a:br>
            <a:r>
              <a:rPr lang="en-US" sz="2000" dirty="0">
                <a:latin typeface="Times New Roman" panose="02020603050405020304" pitchFamily="18" charset="0"/>
                <a:cs typeface="Times New Roman" panose="02020603050405020304" pitchFamily="18" charset="0"/>
              </a:rPr>
              <a:t>Here is another fun talk I gave in Africa.</a:t>
            </a:r>
            <a:br>
              <a:rPr lang="en-US" sz="2000" dirty="0">
                <a:latin typeface="Times New Roman" panose="02020603050405020304" pitchFamily="18" charset="0"/>
                <a:cs typeface="Times New Roman" panose="02020603050405020304" pitchFamily="18" charset="0"/>
              </a:rPr>
            </a:br>
            <a:r>
              <a:rPr lang="en-US" sz="2000" dirty="0">
                <a:latin typeface="Times New Roman" panose="02020603050405020304" pitchFamily="18" charset="0"/>
                <a:cs typeface="Times New Roman" panose="02020603050405020304" pitchFamily="18" charset="0"/>
                <a:hlinkClick r:id="rId3"/>
              </a:rPr>
              <a:t>https://www.eecs.yorku.ca/~jeff/courses/fun/Building_Computer.pptx</a:t>
            </a:r>
            <a:br>
              <a:rPr lang="en-US" sz="2000" dirty="0">
                <a:latin typeface="Times New Roman" panose="02020603050405020304" pitchFamily="18" charset="0"/>
                <a:cs typeface="Times New Roman" panose="02020603050405020304" pitchFamily="18" charset="0"/>
              </a:rPr>
            </a:br>
            <a:r>
              <a:rPr lang="en-US" sz="2000" dirty="0">
                <a:latin typeface="Times New Roman" panose="02020603050405020304" pitchFamily="18" charset="0"/>
                <a:cs typeface="Times New Roman" panose="02020603050405020304" pitchFamily="18" charset="0"/>
              </a:rPr>
              <a:t>Let me know if I can be of service.</a:t>
            </a:r>
            <a:endParaRPr lang="en-CA" sz="2000" dirty="0">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428132707"/>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13" name="Picture 12"/>
          <p:cNvPicPr>
            <a:picLocks noChangeAspect="1"/>
          </p:cNvPicPr>
          <p:nvPr/>
        </p:nvPicPr>
        <p:blipFill rotWithShape="1">
          <a:blip r:embed="rId3"/>
          <a:srcRect l="1" t="31466" r="-1613"/>
          <a:stretch/>
        </p:blipFill>
        <p:spPr>
          <a:xfrm>
            <a:off x="152401" y="4419600"/>
            <a:ext cx="4800599" cy="1986674"/>
          </a:xfrm>
          <a:prstGeom prst="rect">
            <a:avLst/>
          </a:prstGeom>
        </p:spPr>
      </p:pic>
      <p:sp>
        <p:nvSpPr>
          <p:cNvPr id="30" name="Rectangle 29"/>
          <p:cNvSpPr/>
          <p:nvPr/>
        </p:nvSpPr>
        <p:spPr>
          <a:xfrm>
            <a:off x="203618" y="772180"/>
            <a:ext cx="4403360" cy="523220"/>
          </a:xfrm>
          <a:prstGeom prst="rect">
            <a:avLst/>
          </a:prstGeom>
        </p:spPr>
        <p:txBody>
          <a:bodyPr wrap="square">
            <a:spAutoFit/>
          </a:bodyPr>
          <a:lstStyle/>
          <a:p>
            <a:pPr algn="ctr"/>
            <a:r>
              <a:rPr lang="en-US" dirty="0">
                <a:cs typeface="Times New Roman" panose="02020603050405020304" pitchFamily="18" charset="0"/>
              </a:rPr>
              <a:t>Transformational</a:t>
            </a:r>
          </a:p>
        </p:txBody>
      </p:sp>
      <p:pic>
        <p:nvPicPr>
          <p:cNvPr id="14" name="Picture 13"/>
          <p:cNvPicPr>
            <a:picLocks noChangeAspect="1"/>
          </p:cNvPicPr>
          <p:nvPr/>
        </p:nvPicPr>
        <p:blipFill>
          <a:blip r:embed="rId4"/>
          <a:stretch>
            <a:fillRect/>
          </a:stretch>
        </p:blipFill>
        <p:spPr>
          <a:xfrm>
            <a:off x="187378" y="1366200"/>
            <a:ext cx="4554133" cy="2520000"/>
          </a:xfrm>
          <a:prstGeom prst="rect">
            <a:avLst/>
          </a:prstGeom>
        </p:spPr>
      </p:pic>
      <p:sp>
        <p:nvSpPr>
          <p:cNvPr id="6" name="Rectangle 5"/>
          <p:cNvSpPr/>
          <p:nvPr/>
        </p:nvSpPr>
        <p:spPr>
          <a:xfrm>
            <a:off x="4800600" y="3207758"/>
            <a:ext cx="4403360" cy="954107"/>
          </a:xfrm>
          <a:prstGeom prst="rect">
            <a:avLst/>
          </a:prstGeom>
        </p:spPr>
        <p:txBody>
          <a:bodyPr wrap="square">
            <a:spAutoFit/>
          </a:bodyPr>
          <a:lstStyle/>
          <a:p>
            <a:pPr algn="ctr"/>
            <a:r>
              <a:rPr lang="en-US" dirty="0">
                <a:cs typeface="Times New Roman" panose="02020603050405020304" pitchFamily="18" charset="0"/>
              </a:rPr>
              <a:t>We need to leave early</a:t>
            </a:r>
            <a:br>
              <a:rPr lang="en-US" dirty="0">
                <a:cs typeface="Times New Roman" panose="02020603050405020304" pitchFamily="18" charset="0"/>
              </a:rPr>
            </a:br>
            <a:r>
              <a:rPr lang="en-US" dirty="0">
                <a:cs typeface="Times New Roman" panose="02020603050405020304" pitchFamily="18" charset="0"/>
              </a:rPr>
              <a:t>because traffic is getting bad</a:t>
            </a:r>
          </a:p>
        </p:txBody>
      </p:sp>
      <p:pic>
        <p:nvPicPr>
          <p:cNvPr id="8" name="Picture 7"/>
          <p:cNvPicPr>
            <a:picLocks noChangeAspect="1"/>
          </p:cNvPicPr>
          <p:nvPr/>
        </p:nvPicPr>
        <p:blipFill>
          <a:blip r:embed="rId5"/>
          <a:stretch>
            <a:fillRect/>
          </a:stretch>
        </p:blipFill>
        <p:spPr>
          <a:xfrm>
            <a:off x="5757516" y="4191380"/>
            <a:ext cx="2780609" cy="2520000"/>
          </a:xfrm>
          <a:prstGeom prst="rect">
            <a:avLst/>
          </a:prstGeom>
        </p:spPr>
      </p:pic>
      <p:pic>
        <p:nvPicPr>
          <p:cNvPr id="9" name="Picture 8"/>
          <p:cNvPicPr>
            <a:picLocks noChangeAspect="1"/>
          </p:cNvPicPr>
          <p:nvPr/>
        </p:nvPicPr>
        <p:blipFill>
          <a:blip r:embed="rId6"/>
          <a:stretch>
            <a:fillRect/>
          </a:stretch>
        </p:blipFill>
        <p:spPr>
          <a:xfrm>
            <a:off x="5089160" y="794760"/>
            <a:ext cx="3851222" cy="2275145"/>
          </a:xfrm>
          <a:prstGeom prst="rect">
            <a:avLst/>
          </a:prstGeom>
        </p:spPr>
      </p:pic>
    </p:spTree>
    <p:extLst>
      <p:ext uri="{BB962C8B-B14F-4D97-AF65-F5344CB8AC3E}">
        <p14:creationId xmlns:p14="http://schemas.microsoft.com/office/powerpoint/2010/main" val="37893439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anim calcmode="lin" valueType="num">
                                      <p:cBhvr additive="base">
                                        <p:cTn id="23" dur="500" fill="hold"/>
                                        <p:tgtEl>
                                          <p:spTgt spid="9"/>
                                        </p:tgtEl>
                                        <p:attrNameLst>
                                          <p:attrName>ppt_x</p:attrName>
                                        </p:attrNameLst>
                                      </p:cBhvr>
                                      <p:tavLst>
                                        <p:tav tm="0">
                                          <p:val>
                                            <p:strVal val="#ppt_x"/>
                                          </p:val>
                                        </p:tav>
                                        <p:tav tm="100000">
                                          <p:val>
                                            <p:strVal val="#ppt_x"/>
                                          </p:val>
                                        </p:tav>
                                      </p:tavLst>
                                    </p:anim>
                                    <p:anim calcmode="lin" valueType="num">
                                      <p:cBhvr additive="base">
                                        <p:cTn id="2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ppt_x"/>
                                          </p:val>
                                        </p:tav>
                                        <p:tav tm="100000">
                                          <p:val>
                                            <p:strVal val="#ppt_x"/>
                                          </p:val>
                                        </p:tav>
                                      </p:tavLst>
                                    </p:anim>
                                    <p:anim calcmode="lin" valueType="num">
                                      <p:cBhvr additive="base">
                                        <p:cTn id="30" dur="500" fill="hold"/>
                                        <p:tgtEl>
                                          <p:spTgt spid="6"/>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8"/>
                                        </p:tgtEl>
                                        <p:attrNameLst>
                                          <p:attrName>style.visibility</p:attrName>
                                        </p:attrNameLst>
                                      </p:cBhvr>
                                      <p:to>
                                        <p:strVal val="visible"/>
                                      </p:to>
                                    </p:set>
                                    <p:anim calcmode="lin" valueType="num">
                                      <p:cBhvr additive="base">
                                        <p:cTn id="33" dur="500" fill="hold"/>
                                        <p:tgtEl>
                                          <p:spTgt spid="8"/>
                                        </p:tgtEl>
                                        <p:attrNameLst>
                                          <p:attrName>ppt_x</p:attrName>
                                        </p:attrNameLst>
                                      </p:cBhvr>
                                      <p:tavLst>
                                        <p:tav tm="0">
                                          <p:val>
                                            <p:strVal val="#ppt_x"/>
                                          </p:val>
                                        </p:tav>
                                        <p:tav tm="100000">
                                          <p:val>
                                            <p:strVal val="#ppt_x"/>
                                          </p:val>
                                        </p:tav>
                                      </p:tavLst>
                                    </p:anim>
                                    <p:anim calcmode="lin" valueType="num">
                                      <p:cBhvr additive="base">
                                        <p:cTn id="3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6" grpId="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a:off x="762000" y="546318"/>
            <a:ext cx="8229600" cy="2677656"/>
          </a:xfrm>
          <a:prstGeom prst="rect">
            <a:avLst/>
          </a:prstGeom>
        </p:spPr>
        <p:txBody>
          <a:bodyPr wrap="square">
            <a:spAutoFit/>
          </a:bodyPr>
          <a:lstStyle/>
          <a:p>
            <a:r>
              <a:rPr lang="en-US" b="1" dirty="0">
                <a:solidFill>
                  <a:schemeClr val="tx2"/>
                </a:solidFill>
                <a:cs typeface="Times New Roman" panose="02020603050405020304" pitchFamily="18" charset="0"/>
              </a:rPr>
              <a:t>Dropout (dropping neurons)</a:t>
            </a:r>
            <a:r>
              <a:rPr lang="en-US" dirty="0">
                <a:solidFill>
                  <a:schemeClr val="tx2"/>
                </a:solidFill>
                <a:cs typeface="Times New Roman" panose="02020603050405020304" pitchFamily="18" charset="0"/>
              </a:rPr>
              <a:t>:</a:t>
            </a:r>
          </a:p>
          <a:p>
            <a:r>
              <a:rPr lang="en-US" altLang="en-US" dirty="0"/>
              <a:t>Every step in training a neural net</a:t>
            </a:r>
          </a:p>
          <a:p>
            <a:r>
              <a:rPr lang="en-US" altLang="en-US" dirty="0"/>
              <a:t>   try delete a random subset of the neurons.</a:t>
            </a:r>
          </a:p>
          <a:p>
            <a:r>
              <a:rPr lang="en-US" altLang="en-US" dirty="0"/>
              <a:t>Maybe this will make it more robust to “change”.</a:t>
            </a:r>
          </a:p>
          <a:p>
            <a:r>
              <a:rPr lang="en-US" altLang="en-US" dirty="0"/>
              <a:t>Maybe this will make it more robust to </a:t>
            </a:r>
          </a:p>
          <a:p>
            <a:endParaRPr lang="en-US" altLang="en-US" dirty="0"/>
          </a:p>
        </p:txBody>
      </p:sp>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3" name="Group 2"/>
          <p:cNvGrpSpPr/>
          <p:nvPr/>
        </p:nvGrpSpPr>
        <p:grpSpPr>
          <a:xfrm>
            <a:off x="-9094" y="3276600"/>
            <a:ext cx="5800294" cy="3048000"/>
            <a:chOff x="76200" y="3276600"/>
            <a:chExt cx="5800294" cy="3048000"/>
          </a:xfrm>
        </p:grpSpPr>
        <p:sp>
          <p:nvSpPr>
            <p:cNvPr id="4" name="Rectangle 3"/>
            <p:cNvSpPr/>
            <p:nvPr/>
          </p:nvSpPr>
          <p:spPr>
            <a:xfrm>
              <a:off x="304800" y="3276600"/>
              <a:ext cx="5571694" cy="3048000"/>
            </a:xfrm>
            <a:prstGeom prst="rect">
              <a:avLst/>
            </a:prstGeom>
            <a:solidFill>
              <a:schemeClr val="tx1"/>
            </a:solidFill>
            <a:ln>
              <a:noFill/>
            </a:ln>
          </p:spPr>
          <p:txBody>
            <a:bodyPr wrap="square" rtlCol="0" anchor="ctr">
              <a:spAutoFit/>
            </a:bodyPr>
            <a:lstStyle/>
            <a:p>
              <a:pPr algn="l"/>
              <a:endParaRPr lang="en-CA" sz="2400" dirty="0"/>
            </a:p>
          </p:txBody>
        </p:sp>
        <p:pic>
          <p:nvPicPr>
            <p:cNvPr id="5" name="Picture 6" descr="Image result for convolutional neural network"/>
            <p:cNvPicPr>
              <a:picLocks noChangeAspect="1" noChangeArrowheads="1"/>
            </p:cNvPicPr>
            <p:nvPr/>
          </p:nvPicPr>
          <p:blipFill rotWithShape="1">
            <a:blip r:embed="rId3">
              <a:extLst>
                <a:ext uri="{28A0092B-C50C-407E-A947-70E740481C1C}">
                  <a14:useLocalDpi xmlns:a14="http://schemas.microsoft.com/office/drawing/2010/main" val="0"/>
                </a:ext>
              </a:extLst>
            </a:blip>
            <a:srcRect r="5346"/>
            <a:stretch/>
          </p:blipFill>
          <p:spPr bwMode="auto">
            <a:xfrm>
              <a:off x="76200" y="3419223"/>
              <a:ext cx="5715000" cy="2762864"/>
            </a:xfrm>
            <a:prstGeom prst="rect">
              <a:avLst/>
            </a:prstGeom>
            <a:noFill/>
            <a:extLst>
              <a:ext uri="{909E8E84-426E-40DD-AFC4-6F175D3DCCD1}">
                <a14:hiddenFill xmlns:a14="http://schemas.microsoft.com/office/drawing/2010/main">
                  <a:solidFill>
                    <a:srgbClr val="FFFFFF"/>
                  </a:solidFill>
                </a14:hiddenFill>
              </a:ext>
            </a:extLst>
          </p:spPr>
        </p:pic>
      </p:grpSp>
      <p:pic>
        <p:nvPicPr>
          <p:cNvPr id="15"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07082" y="3505200"/>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20" name="Picture 19" descr="Image result for gradient descent">
            <a:extLst>
              <a:ext uri="{FF2B5EF4-FFF2-40B4-BE49-F238E27FC236}">
                <a16:creationId xmlns:a16="http://schemas.microsoft.com/office/drawing/2014/main" id="{48CA5750-00E4-44DC-9510-38A870808B32}"/>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3771" r="44650"/>
          <a:stretch/>
        </p:blipFill>
        <p:spPr bwMode="auto">
          <a:xfrm>
            <a:off x="6029904" y="3329744"/>
            <a:ext cx="3048000" cy="2926984"/>
          </a:xfrm>
          <a:prstGeom prst="rect">
            <a:avLst/>
          </a:prstGeom>
          <a:noFill/>
          <a:extLst>
            <a:ext uri="{909E8E84-426E-40DD-AFC4-6F175D3DCCD1}">
              <a14:hiddenFill xmlns:a14="http://schemas.microsoft.com/office/drawing/2010/main">
                <a:solidFill>
                  <a:srgbClr val="FFFFFF"/>
                </a:solidFill>
              </a14:hiddenFill>
            </a:ext>
          </a:extLst>
        </p:spPr>
      </p:pic>
      <p:sp>
        <p:nvSpPr>
          <p:cNvPr id="21" name="Oval 20">
            <a:extLst>
              <a:ext uri="{FF2B5EF4-FFF2-40B4-BE49-F238E27FC236}">
                <a16:creationId xmlns:a16="http://schemas.microsoft.com/office/drawing/2014/main" id="{B832F736-9694-46A1-8566-BA3D35B10FDF}"/>
              </a:ext>
            </a:extLst>
          </p:cNvPr>
          <p:cNvSpPr>
            <a:spLocks noChangeAspect="1"/>
          </p:cNvSpPr>
          <p:nvPr/>
        </p:nvSpPr>
        <p:spPr>
          <a:xfrm>
            <a:off x="8741186" y="451760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2" name="Oval 21">
            <a:extLst>
              <a:ext uri="{FF2B5EF4-FFF2-40B4-BE49-F238E27FC236}">
                <a16:creationId xmlns:a16="http://schemas.microsoft.com/office/drawing/2014/main" id="{41889656-8E02-4D45-8A0C-2CF0A5B44B83}"/>
              </a:ext>
            </a:extLst>
          </p:cNvPr>
          <p:cNvSpPr>
            <a:spLocks noChangeAspect="1"/>
          </p:cNvSpPr>
          <p:nvPr/>
        </p:nvSpPr>
        <p:spPr>
          <a:xfrm>
            <a:off x="8604250" y="437515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3" name="Oval 22">
            <a:extLst>
              <a:ext uri="{FF2B5EF4-FFF2-40B4-BE49-F238E27FC236}">
                <a16:creationId xmlns:a16="http://schemas.microsoft.com/office/drawing/2014/main" id="{800B361A-F748-483F-812F-94CD0637782C}"/>
              </a:ext>
            </a:extLst>
          </p:cNvPr>
          <p:cNvSpPr>
            <a:spLocks noChangeAspect="1"/>
          </p:cNvSpPr>
          <p:nvPr/>
        </p:nvSpPr>
        <p:spPr>
          <a:xfrm>
            <a:off x="8483600" y="451760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4" name="Oval 23">
            <a:extLst>
              <a:ext uri="{FF2B5EF4-FFF2-40B4-BE49-F238E27FC236}">
                <a16:creationId xmlns:a16="http://schemas.microsoft.com/office/drawing/2014/main" id="{1527D445-CF2A-49C3-9591-E8557D6A320B}"/>
              </a:ext>
            </a:extLst>
          </p:cNvPr>
          <p:cNvSpPr>
            <a:spLocks noChangeAspect="1"/>
          </p:cNvSpPr>
          <p:nvPr/>
        </p:nvSpPr>
        <p:spPr>
          <a:xfrm>
            <a:off x="8317454" y="4466590"/>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5" name="Oval 24">
            <a:extLst>
              <a:ext uri="{FF2B5EF4-FFF2-40B4-BE49-F238E27FC236}">
                <a16:creationId xmlns:a16="http://schemas.microsoft.com/office/drawing/2014/main" id="{59178BAC-709A-4C62-9F18-CA701C9DF93F}"/>
              </a:ext>
            </a:extLst>
          </p:cNvPr>
          <p:cNvSpPr>
            <a:spLocks noChangeAspect="1"/>
          </p:cNvSpPr>
          <p:nvPr/>
        </p:nvSpPr>
        <p:spPr>
          <a:xfrm>
            <a:off x="8317454" y="460716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6" name="Oval 25">
            <a:extLst>
              <a:ext uri="{FF2B5EF4-FFF2-40B4-BE49-F238E27FC236}">
                <a16:creationId xmlns:a16="http://schemas.microsoft.com/office/drawing/2014/main" id="{C6056A40-53A9-4AB7-AB58-F07D18A2D195}"/>
              </a:ext>
            </a:extLst>
          </p:cNvPr>
          <p:cNvSpPr>
            <a:spLocks noChangeAspect="1"/>
          </p:cNvSpPr>
          <p:nvPr/>
        </p:nvSpPr>
        <p:spPr>
          <a:xfrm>
            <a:off x="8197028" y="4609048"/>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27" name="Oval 26">
            <a:extLst>
              <a:ext uri="{FF2B5EF4-FFF2-40B4-BE49-F238E27FC236}">
                <a16:creationId xmlns:a16="http://schemas.microsoft.com/office/drawing/2014/main" id="{EB14E6ED-F071-4090-9437-80EA82BFEDAA}"/>
              </a:ext>
            </a:extLst>
          </p:cNvPr>
          <p:cNvSpPr>
            <a:spLocks noChangeAspect="1"/>
          </p:cNvSpPr>
          <p:nvPr/>
        </p:nvSpPr>
        <p:spPr>
          <a:xfrm>
            <a:off x="8123891" y="4475543"/>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sp>
        <p:nvSpPr>
          <p:cNvPr id="40" name="Oval 39">
            <a:extLst>
              <a:ext uri="{FF2B5EF4-FFF2-40B4-BE49-F238E27FC236}">
                <a16:creationId xmlns:a16="http://schemas.microsoft.com/office/drawing/2014/main" id="{15DECC23-C23B-4CE8-9260-940C204EEDEB}"/>
              </a:ext>
            </a:extLst>
          </p:cNvPr>
          <p:cNvSpPr>
            <a:spLocks noChangeAspect="1"/>
          </p:cNvSpPr>
          <p:nvPr/>
        </p:nvSpPr>
        <p:spPr>
          <a:xfrm>
            <a:off x="7392055" y="4780392"/>
            <a:ext cx="91440" cy="9144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pic>
        <p:nvPicPr>
          <p:cNvPr id="42"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43200" y="4698608"/>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43"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2400" y="4390394"/>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44"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532" y="5203565"/>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0" y="4648200"/>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70551" y="3505200"/>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1"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9318" y="5533394"/>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2400" y="3788095"/>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3"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34741" y="4091226"/>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31482" y="5479569"/>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62400" y="4919977"/>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6"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90749" y="5708974"/>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7"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744" y="3867052"/>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8"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9318" y="5222752"/>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59"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44456" y="3805861"/>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0"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0690" y="4937901"/>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1"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0690" y="4372195"/>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2"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45625" y="5168689"/>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3"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58558" y="4664260"/>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4"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494594" y="5479303"/>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5"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13886" y="4099221"/>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73158" y="5825705"/>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7"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958558" y="4094578"/>
            <a:ext cx="469604" cy="458809"/>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2" descr="Image result for bomb"/>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10014" y="5786717"/>
            <a:ext cx="469604" cy="45880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758822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3">
                                            <p:txEl>
                                              <p:pRg st="1" end="1"/>
                                            </p:txEl>
                                          </p:spTgt>
                                        </p:tgtEl>
                                        <p:attrNameLst>
                                          <p:attrName>style.visibility</p:attrName>
                                        </p:attrNameLst>
                                      </p:cBhvr>
                                      <p:to>
                                        <p:strVal val="visible"/>
                                      </p:to>
                                    </p:set>
                                    <p:anim calcmode="lin" valueType="num">
                                      <p:cBhvr additive="base">
                                        <p:cTn id="7" dur="500" fill="hold"/>
                                        <p:tgtEl>
                                          <p:spTgt spid="7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grpId="1" nodeType="withEffect">
                                  <p:stCondLst>
                                    <p:cond delay="0"/>
                                  </p:stCondLst>
                                  <p:childTnLst>
                                    <p:set>
                                      <p:cBhvr>
                                        <p:cTn id="14" dur="1" fill="hold">
                                          <p:stCondLst>
                                            <p:cond delay="0"/>
                                          </p:stCondLst>
                                        </p:cTn>
                                        <p:tgtEl>
                                          <p:spTgt spid="21"/>
                                        </p:tgtEl>
                                        <p:attrNameLst>
                                          <p:attrName>style.visibility</p:attrName>
                                        </p:attrNameLst>
                                      </p:cBhvr>
                                      <p:to>
                                        <p:strVal val="visible"/>
                                      </p:to>
                                    </p:set>
                                    <p:anim calcmode="lin" valueType="num">
                                      <p:cBhvr additive="base">
                                        <p:cTn id="15" dur="500" fill="hold"/>
                                        <p:tgtEl>
                                          <p:spTgt spid="21"/>
                                        </p:tgtEl>
                                        <p:attrNameLst>
                                          <p:attrName>ppt_x</p:attrName>
                                        </p:attrNameLst>
                                      </p:cBhvr>
                                      <p:tavLst>
                                        <p:tav tm="0">
                                          <p:val>
                                            <p:strVal val="0-#ppt_w/2"/>
                                          </p:val>
                                        </p:tav>
                                        <p:tav tm="100000">
                                          <p:val>
                                            <p:strVal val="#ppt_x"/>
                                          </p:val>
                                        </p:tav>
                                      </p:tavLst>
                                    </p:anim>
                                    <p:anim calcmode="lin" valueType="num">
                                      <p:cBhvr additive="base">
                                        <p:cTn id="16" dur="500" fill="hold"/>
                                        <p:tgtEl>
                                          <p:spTgt spid="21"/>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0-#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73">
                                            <p:txEl>
                                              <p:pRg st="2" end="2"/>
                                            </p:txEl>
                                          </p:spTgt>
                                        </p:tgtEl>
                                        <p:attrNameLst>
                                          <p:attrName>style.visibility</p:attrName>
                                        </p:attrNameLst>
                                      </p:cBhvr>
                                      <p:to>
                                        <p:strVal val="visible"/>
                                      </p:to>
                                    </p:set>
                                    <p:anim calcmode="lin" valueType="num">
                                      <p:cBhvr additive="base">
                                        <p:cTn id="25" dur="500" fill="hold"/>
                                        <p:tgtEl>
                                          <p:spTgt spid="73">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7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55" presetClass="entr" presetSubtype="0" fill="hold" nodeType="clickEffect">
                                  <p:stCondLst>
                                    <p:cond delay="0"/>
                                  </p:stCondLst>
                                  <p:childTnLst>
                                    <p:set>
                                      <p:cBhvr>
                                        <p:cTn id="30" dur="1" fill="hold">
                                          <p:stCondLst>
                                            <p:cond delay="0"/>
                                          </p:stCondLst>
                                        </p:cTn>
                                        <p:tgtEl>
                                          <p:spTgt spid="42"/>
                                        </p:tgtEl>
                                        <p:attrNameLst>
                                          <p:attrName>style.visibility</p:attrName>
                                        </p:attrNameLst>
                                      </p:cBhvr>
                                      <p:to>
                                        <p:strVal val="visible"/>
                                      </p:to>
                                    </p:set>
                                    <p:anim calcmode="lin" valueType="num">
                                      <p:cBhvr>
                                        <p:cTn id="31" dur="1000" fill="hold"/>
                                        <p:tgtEl>
                                          <p:spTgt spid="42"/>
                                        </p:tgtEl>
                                        <p:attrNameLst>
                                          <p:attrName>ppt_w</p:attrName>
                                        </p:attrNameLst>
                                      </p:cBhvr>
                                      <p:tavLst>
                                        <p:tav tm="0">
                                          <p:val>
                                            <p:strVal val="#ppt_w*0.70"/>
                                          </p:val>
                                        </p:tav>
                                        <p:tav tm="100000">
                                          <p:val>
                                            <p:strVal val="#ppt_w"/>
                                          </p:val>
                                        </p:tav>
                                      </p:tavLst>
                                    </p:anim>
                                    <p:anim calcmode="lin" valueType="num">
                                      <p:cBhvr>
                                        <p:cTn id="32" dur="1000" fill="hold"/>
                                        <p:tgtEl>
                                          <p:spTgt spid="42"/>
                                        </p:tgtEl>
                                        <p:attrNameLst>
                                          <p:attrName>ppt_h</p:attrName>
                                        </p:attrNameLst>
                                      </p:cBhvr>
                                      <p:tavLst>
                                        <p:tav tm="0">
                                          <p:val>
                                            <p:strVal val="#ppt_h"/>
                                          </p:val>
                                        </p:tav>
                                        <p:tav tm="100000">
                                          <p:val>
                                            <p:strVal val="#ppt_h"/>
                                          </p:val>
                                        </p:tav>
                                      </p:tavLst>
                                    </p:anim>
                                    <p:animEffect transition="in" filter="fade">
                                      <p:cBhvr>
                                        <p:cTn id="33" dur="1000"/>
                                        <p:tgtEl>
                                          <p:spTgt spid="42"/>
                                        </p:tgtEl>
                                      </p:cBhvr>
                                    </p:animEffect>
                                  </p:childTnLst>
                                </p:cTn>
                              </p:par>
                              <p:par>
                                <p:cTn id="34" presetID="55" presetClass="entr" presetSubtype="0" fill="hold" nodeType="withEffect">
                                  <p:stCondLst>
                                    <p:cond delay="0"/>
                                  </p:stCondLst>
                                  <p:childTnLst>
                                    <p:set>
                                      <p:cBhvr>
                                        <p:cTn id="35" dur="1" fill="hold">
                                          <p:stCondLst>
                                            <p:cond delay="0"/>
                                          </p:stCondLst>
                                        </p:cTn>
                                        <p:tgtEl>
                                          <p:spTgt spid="43"/>
                                        </p:tgtEl>
                                        <p:attrNameLst>
                                          <p:attrName>style.visibility</p:attrName>
                                        </p:attrNameLst>
                                      </p:cBhvr>
                                      <p:to>
                                        <p:strVal val="visible"/>
                                      </p:to>
                                    </p:set>
                                    <p:anim calcmode="lin" valueType="num">
                                      <p:cBhvr>
                                        <p:cTn id="36" dur="1000" fill="hold"/>
                                        <p:tgtEl>
                                          <p:spTgt spid="43"/>
                                        </p:tgtEl>
                                        <p:attrNameLst>
                                          <p:attrName>ppt_w</p:attrName>
                                        </p:attrNameLst>
                                      </p:cBhvr>
                                      <p:tavLst>
                                        <p:tav tm="0">
                                          <p:val>
                                            <p:strVal val="#ppt_w*0.70"/>
                                          </p:val>
                                        </p:tav>
                                        <p:tav tm="100000">
                                          <p:val>
                                            <p:strVal val="#ppt_w"/>
                                          </p:val>
                                        </p:tav>
                                      </p:tavLst>
                                    </p:anim>
                                    <p:anim calcmode="lin" valueType="num">
                                      <p:cBhvr>
                                        <p:cTn id="37" dur="1000" fill="hold"/>
                                        <p:tgtEl>
                                          <p:spTgt spid="43"/>
                                        </p:tgtEl>
                                        <p:attrNameLst>
                                          <p:attrName>ppt_h</p:attrName>
                                        </p:attrNameLst>
                                      </p:cBhvr>
                                      <p:tavLst>
                                        <p:tav tm="0">
                                          <p:val>
                                            <p:strVal val="#ppt_h"/>
                                          </p:val>
                                        </p:tav>
                                        <p:tav tm="100000">
                                          <p:val>
                                            <p:strVal val="#ppt_h"/>
                                          </p:val>
                                        </p:tav>
                                      </p:tavLst>
                                    </p:anim>
                                    <p:animEffect transition="in" filter="fade">
                                      <p:cBhvr>
                                        <p:cTn id="38" dur="1000"/>
                                        <p:tgtEl>
                                          <p:spTgt spid="43"/>
                                        </p:tgtEl>
                                      </p:cBhvr>
                                    </p:animEffect>
                                  </p:childTnLst>
                                </p:cTn>
                              </p:par>
                              <p:par>
                                <p:cTn id="39" presetID="55" presetClass="entr" presetSubtype="0" fill="hold" nodeType="withEffect">
                                  <p:stCondLst>
                                    <p:cond delay="0"/>
                                  </p:stCondLst>
                                  <p:childTnLst>
                                    <p:set>
                                      <p:cBhvr>
                                        <p:cTn id="40" dur="1" fill="hold">
                                          <p:stCondLst>
                                            <p:cond delay="0"/>
                                          </p:stCondLst>
                                        </p:cTn>
                                        <p:tgtEl>
                                          <p:spTgt spid="15"/>
                                        </p:tgtEl>
                                        <p:attrNameLst>
                                          <p:attrName>style.visibility</p:attrName>
                                        </p:attrNameLst>
                                      </p:cBhvr>
                                      <p:to>
                                        <p:strVal val="visible"/>
                                      </p:to>
                                    </p:set>
                                    <p:anim calcmode="lin" valueType="num">
                                      <p:cBhvr>
                                        <p:cTn id="41" dur="1000" fill="hold"/>
                                        <p:tgtEl>
                                          <p:spTgt spid="15"/>
                                        </p:tgtEl>
                                        <p:attrNameLst>
                                          <p:attrName>ppt_w</p:attrName>
                                        </p:attrNameLst>
                                      </p:cBhvr>
                                      <p:tavLst>
                                        <p:tav tm="0">
                                          <p:val>
                                            <p:strVal val="#ppt_w*0.70"/>
                                          </p:val>
                                        </p:tav>
                                        <p:tav tm="100000">
                                          <p:val>
                                            <p:strVal val="#ppt_w"/>
                                          </p:val>
                                        </p:tav>
                                      </p:tavLst>
                                    </p:anim>
                                    <p:anim calcmode="lin" valueType="num">
                                      <p:cBhvr>
                                        <p:cTn id="42" dur="1000" fill="hold"/>
                                        <p:tgtEl>
                                          <p:spTgt spid="15"/>
                                        </p:tgtEl>
                                        <p:attrNameLst>
                                          <p:attrName>ppt_h</p:attrName>
                                        </p:attrNameLst>
                                      </p:cBhvr>
                                      <p:tavLst>
                                        <p:tav tm="0">
                                          <p:val>
                                            <p:strVal val="#ppt_h"/>
                                          </p:val>
                                        </p:tav>
                                        <p:tav tm="100000">
                                          <p:val>
                                            <p:strVal val="#ppt_h"/>
                                          </p:val>
                                        </p:tav>
                                      </p:tavLst>
                                    </p:anim>
                                    <p:animEffect transition="in" filter="fade">
                                      <p:cBhvr>
                                        <p:cTn id="43" dur="1000"/>
                                        <p:tgtEl>
                                          <p:spTgt spid="15"/>
                                        </p:tgtEl>
                                      </p:cBhvr>
                                    </p:animEffect>
                                  </p:childTnLst>
                                </p:cTn>
                              </p:par>
                              <p:par>
                                <p:cTn id="44" presetID="55" presetClass="entr" presetSubtype="0" fill="hold" nodeType="withEffect">
                                  <p:stCondLst>
                                    <p:cond delay="0"/>
                                  </p:stCondLst>
                                  <p:childTnLst>
                                    <p:set>
                                      <p:cBhvr>
                                        <p:cTn id="45" dur="1" fill="hold">
                                          <p:stCondLst>
                                            <p:cond delay="0"/>
                                          </p:stCondLst>
                                        </p:cTn>
                                        <p:tgtEl>
                                          <p:spTgt spid="44"/>
                                        </p:tgtEl>
                                        <p:attrNameLst>
                                          <p:attrName>style.visibility</p:attrName>
                                        </p:attrNameLst>
                                      </p:cBhvr>
                                      <p:to>
                                        <p:strVal val="visible"/>
                                      </p:to>
                                    </p:set>
                                    <p:anim calcmode="lin" valueType="num">
                                      <p:cBhvr>
                                        <p:cTn id="46" dur="1000" fill="hold"/>
                                        <p:tgtEl>
                                          <p:spTgt spid="44"/>
                                        </p:tgtEl>
                                        <p:attrNameLst>
                                          <p:attrName>ppt_w</p:attrName>
                                        </p:attrNameLst>
                                      </p:cBhvr>
                                      <p:tavLst>
                                        <p:tav tm="0">
                                          <p:val>
                                            <p:strVal val="#ppt_w*0.70"/>
                                          </p:val>
                                        </p:tav>
                                        <p:tav tm="100000">
                                          <p:val>
                                            <p:strVal val="#ppt_w"/>
                                          </p:val>
                                        </p:tav>
                                      </p:tavLst>
                                    </p:anim>
                                    <p:anim calcmode="lin" valueType="num">
                                      <p:cBhvr>
                                        <p:cTn id="47" dur="1000" fill="hold"/>
                                        <p:tgtEl>
                                          <p:spTgt spid="44"/>
                                        </p:tgtEl>
                                        <p:attrNameLst>
                                          <p:attrName>ppt_h</p:attrName>
                                        </p:attrNameLst>
                                      </p:cBhvr>
                                      <p:tavLst>
                                        <p:tav tm="0">
                                          <p:val>
                                            <p:strVal val="#ppt_h"/>
                                          </p:val>
                                        </p:tav>
                                        <p:tav tm="100000">
                                          <p:val>
                                            <p:strVal val="#ppt_h"/>
                                          </p:val>
                                        </p:tav>
                                      </p:tavLst>
                                    </p:anim>
                                    <p:animEffect transition="in" filter="fade">
                                      <p:cBhvr>
                                        <p:cTn id="48" dur="1000"/>
                                        <p:tgtEl>
                                          <p:spTgt spid="44"/>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1" nodeType="clickEffect">
                                  <p:stCondLst>
                                    <p:cond delay="0"/>
                                  </p:stCondLst>
                                  <p:childTnLst>
                                    <p:set>
                                      <p:cBhvr>
                                        <p:cTn id="52" dur="1" fill="hold">
                                          <p:stCondLst>
                                            <p:cond delay="0"/>
                                          </p:stCondLst>
                                        </p:cTn>
                                        <p:tgtEl>
                                          <p:spTgt spid="22"/>
                                        </p:tgtEl>
                                        <p:attrNameLst>
                                          <p:attrName>style.visibility</p:attrName>
                                        </p:attrNameLst>
                                      </p:cBhvr>
                                      <p:to>
                                        <p:strVal val="visible"/>
                                      </p:to>
                                    </p:set>
                                  </p:childTnLst>
                                </p:cTn>
                              </p:par>
                              <p:par>
                                <p:cTn id="53" presetID="1" presetClass="exit" presetSubtype="0" fill="hold" grpId="0" nodeType="withEffect">
                                  <p:stCondLst>
                                    <p:cond delay="0"/>
                                  </p:stCondLst>
                                  <p:childTnLst>
                                    <p:set>
                                      <p:cBhvr>
                                        <p:cTn id="54" dur="1" fill="hold">
                                          <p:stCondLst>
                                            <p:cond delay="0"/>
                                          </p:stCondLst>
                                        </p:cTn>
                                        <p:tgtEl>
                                          <p:spTgt spid="21"/>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55" presetClass="entr" presetSubtype="0" fill="hold" nodeType="clickEffect">
                                  <p:stCondLst>
                                    <p:cond delay="0"/>
                                  </p:stCondLst>
                                  <p:childTnLst>
                                    <p:set>
                                      <p:cBhvr>
                                        <p:cTn id="58" dur="1" fill="hold">
                                          <p:stCondLst>
                                            <p:cond delay="0"/>
                                          </p:stCondLst>
                                        </p:cTn>
                                        <p:tgtEl>
                                          <p:spTgt spid="50"/>
                                        </p:tgtEl>
                                        <p:attrNameLst>
                                          <p:attrName>style.visibility</p:attrName>
                                        </p:attrNameLst>
                                      </p:cBhvr>
                                      <p:to>
                                        <p:strVal val="visible"/>
                                      </p:to>
                                    </p:set>
                                    <p:anim calcmode="lin" valueType="num">
                                      <p:cBhvr>
                                        <p:cTn id="59" dur="1000" fill="hold"/>
                                        <p:tgtEl>
                                          <p:spTgt spid="50"/>
                                        </p:tgtEl>
                                        <p:attrNameLst>
                                          <p:attrName>ppt_w</p:attrName>
                                        </p:attrNameLst>
                                      </p:cBhvr>
                                      <p:tavLst>
                                        <p:tav tm="0">
                                          <p:val>
                                            <p:strVal val="#ppt_w*0.70"/>
                                          </p:val>
                                        </p:tav>
                                        <p:tav tm="100000">
                                          <p:val>
                                            <p:strVal val="#ppt_w"/>
                                          </p:val>
                                        </p:tav>
                                      </p:tavLst>
                                    </p:anim>
                                    <p:anim calcmode="lin" valueType="num">
                                      <p:cBhvr>
                                        <p:cTn id="60" dur="1000" fill="hold"/>
                                        <p:tgtEl>
                                          <p:spTgt spid="50"/>
                                        </p:tgtEl>
                                        <p:attrNameLst>
                                          <p:attrName>ppt_h</p:attrName>
                                        </p:attrNameLst>
                                      </p:cBhvr>
                                      <p:tavLst>
                                        <p:tav tm="0">
                                          <p:val>
                                            <p:strVal val="#ppt_h"/>
                                          </p:val>
                                        </p:tav>
                                        <p:tav tm="100000">
                                          <p:val>
                                            <p:strVal val="#ppt_h"/>
                                          </p:val>
                                        </p:tav>
                                      </p:tavLst>
                                    </p:anim>
                                    <p:animEffect transition="in" filter="fade">
                                      <p:cBhvr>
                                        <p:cTn id="61" dur="1000"/>
                                        <p:tgtEl>
                                          <p:spTgt spid="50"/>
                                        </p:tgtEl>
                                      </p:cBhvr>
                                    </p:animEffect>
                                  </p:childTnLst>
                                </p:cTn>
                              </p:par>
                              <p:par>
                                <p:cTn id="62" presetID="55" presetClass="entr" presetSubtype="0" fill="hold" nodeType="withEffect">
                                  <p:stCondLst>
                                    <p:cond delay="0"/>
                                  </p:stCondLst>
                                  <p:childTnLst>
                                    <p:set>
                                      <p:cBhvr>
                                        <p:cTn id="63" dur="1" fill="hold">
                                          <p:stCondLst>
                                            <p:cond delay="0"/>
                                          </p:stCondLst>
                                        </p:cTn>
                                        <p:tgtEl>
                                          <p:spTgt spid="51"/>
                                        </p:tgtEl>
                                        <p:attrNameLst>
                                          <p:attrName>style.visibility</p:attrName>
                                        </p:attrNameLst>
                                      </p:cBhvr>
                                      <p:to>
                                        <p:strVal val="visible"/>
                                      </p:to>
                                    </p:set>
                                    <p:anim calcmode="lin" valueType="num">
                                      <p:cBhvr>
                                        <p:cTn id="64" dur="1000" fill="hold"/>
                                        <p:tgtEl>
                                          <p:spTgt spid="51"/>
                                        </p:tgtEl>
                                        <p:attrNameLst>
                                          <p:attrName>ppt_w</p:attrName>
                                        </p:attrNameLst>
                                      </p:cBhvr>
                                      <p:tavLst>
                                        <p:tav tm="0">
                                          <p:val>
                                            <p:strVal val="#ppt_w*0.70"/>
                                          </p:val>
                                        </p:tav>
                                        <p:tav tm="100000">
                                          <p:val>
                                            <p:strVal val="#ppt_w"/>
                                          </p:val>
                                        </p:tav>
                                      </p:tavLst>
                                    </p:anim>
                                    <p:anim calcmode="lin" valueType="num">
                                      <p:cBhvr>
                                        <p:cTn id="65" dur="1000" fill="hold"/>
                                        <p:tgtEl>
                                          <p:spTgt spid="51"/>
                                        </p:tgtEl>
                                        <p:attrNameLst>
                                          <p:attrName>ppt_h</p:attrName>
                                        </p:attrNameLst>
                                      </p:cBhvr>
                                      <p:tavLst>
                                        <p:tav tm="0">
                                          <p:val>
                                            <p:strVal val="#ppt_h"/>
                                          </p:val>
                                        </p:tav>
                                        <p:tav tm="100000">
                                          <p:val>
                                            <p:strVal val="#ppt_h"/>
                                          </p:val>
                                        </p:tav>
                                      </p:tavLst>
                                    </p:anim>
                                    <p:animEffect transition="in" filter="fade">
                                      <p:cBhvr>
                                        <p:cTn id="66" dur="1000"/>
                                        <p:tgtEl>
                                          <p:spTgt spid="51"/>
                                        </p:tgtEl>
                                      </p:cBhvr>
                                    </p:animEffect>
                                  </p:childTnLst>
                                </p:cTn>
                              </p:par>
                              <p:par>
                                <p:cTn id="67" presetID="55" presetClass="entr" presetSubtype="0" fill="hold" nodeType="withEffect">
                                  <p:stCondLst>
                                    <p:cond delay="0"/>
                                  </p:stCondLst>
                                  <p:childTnLst>
                                    <p:set>
                                      <p:cBhvr>
                                        <p:cTn id="68" dur="1" fill="hold">
                                          <p:stCondLst>
                                            <p:cond delay="0"/>
                                          </p:stCondLst>
                                        </p:cTn>
                                        <p:tgtEl>
                                          <p:spTgt spid="49"/>
                                        </p:tgtEl>
                                        <p:attrNameLst>
                                          <p:attrName>style.visibility</p:attrName>
                                        </p:attrNameLst>
                                      </p:cBhvr>
                                      <p:to>
                                        <p:strVal val="visible"/>
                                      </p:to>
                                    </p:set>
                                    <p:anim calcmode="lin" valueType="num">
                                      <p:cBhvr>
                                        <p:cTn id="69" dur="1000" fill="hold"/>
                                        <p:tgtEl>
                                          <p:spTgt spid="49"/>
                                        </p:tgtEl>
                                        <p:attrNameLst>
                                          <p:attrName>ppt_w</p:attrName>
                                        </p:attrNameLst>
                                      </p:cBhvr>
                                      <p:tavLst>
                                        <p:tav tm="0">
                                          <p:val>
                                            <p:strVal val="#ppt_w*0.70"/>
                                          </p:val>
                                        </p:tav>
                                        <p:tav tm="100000">
                                          <p:val>
                                            <p:strVal val="#ppt_w"/>
                                          </p:val>
                                        </p:tav>
                                      </p:tavLst>
                                    </p:anim>
                                    <p:anim calcmode="lin" valueType="num">
                                      <p:cBhvr>
                                        <p:cTn id="70" dur="1000" fill="hold"/>
                                        <p:tgtEl>
                                          <p:spTgt spid="49"/>
                                        </p:tgtEl>
                                        <p:attrNameLst>
                                          <p:attrName>ppt_h</p:attrName>
                                        </p:attrNameLst>
                                      </p:cBhvr>
                                      <p:tavLst>
                                        <p:tav tm="0">
                                          <p:val>
                                            <p:strVal val="#ppt_h"/>
                                          </p:val>
                                        </p:tav>
                                        <p:tav tm="100000">
                                          <p:val>
                                            <p:strVal val="#ppt_h"/>
                                          </p:val>
                                        </p:tav>
                                      </p:tavLst>
                                    </p:anim>
                                    <p:animEffect transition="in" filter="fade">
                                      <p:cBhvr>
                                        <p:cTn id="71" dur="1000"/>
                                        <p:tgtEl>
                                          <p:spTgt spid="49"/>
                                        </p:tgtEl>
                                      </p:cBhvr>
                                    </p:animEffect>
                                  </p:childTnLst>
                                </p:cTn>
                              </p:par>
                              <p:par>
                                <p:cTn id="72" presetID="55" presetClass="entr" presetSubtype="0" fill="hold" nodeType="withEffect">
                                  <p:stCondLst>
                                    <p:cond delay="0"/>
                                  </p:stCondLst>
                                  <p:childTnLst>
                                    <p:set>
                                      <p:cBhvr>
                                        <p:cTn id="73" dur="1" fill="hold">
                                          <p:stCondLst>
                                            <p:cond delay="0"/>
                                          </p:stCondLst>
                                        </p:cTn>
                                        <p:tgtEl>
                                          <p:spTgt spid="52"/>
                                        </p:tgtEl>
                                        <p:attrNameLst>
                                          <p:attrName>style.visibility</p:attrName>
                                        </p:attrNameLst>
                                      </p:cBhvr>
                                      <p:to>
                                        <p:strVal val="visible"/>
                                      </p:to>
                                    </p:set>
                                    <p:anim calcmode="lin" valueType="num">
                                      <p:cBhvr>
                                        <p:cTn id="74" dur="1000" fill="hold"/>
                                        <p:tgtEl>
                                          <p:spTgt spid="52"/>
                                        </p:tgtEl>
                                        <p:attrNameLst>
                                          <p:attrName>ppt_w</p:attrName>
                                        </p:attrNameLst>
                                      </p:cBhvr>
                                      <p:tavLst>
                                        <p:tav tm="0">
                                          <p:val>
                                            <p:strVal val="#ppt_w*0.70"/>
                                          </p:val>
                                        </p:tav>
                                        <p:tav tm="100000">
                                          <p:val>
                                            <p:strVal val="#ppt_w"/>
                                          </p:val>
                                        </p:tav>
                                      </p:tavLst>
                                    </p:anim>
                                    <p:anim calcmode="lin" valueType="num">
                                      <p:cBhvr>
                                        <p:cTn id="75" dur="1000" fill="hold"/>
                                        <p:tgtEl>
                                          <p:spTgt spid="52"/>
                                        </p:tgtEl>
                                        <p:attrNameLst>
                                          <p:attrName>ppt_h</p:attrName>
                                        </p:attrNameLst>
                                      </p:cBhvr>
                                      <p:tavLst>
                                        <p:tav tm="0">
                                          <p:val>
                                            <p:strVal val="#ppt_h"/>
                                          </p:val>
                                        </p:tav>
                                        <p:tav tm="100000">
                                          <p:val>
                                            <p:strVal val="#ppt_h"/>
                                          </p:val>
                                        </p:tav>
                                      </p:tavLst>
                                    </p:anim>
                                    <p:animEffect transition="in" filter="fade">
                                      <p:cBhvr>
                                        <p:cTn id="76" dur="1000"/>
                                        <p:tgtEl>
                                          <p:spTgt spid="52"/>
                                        </p:tgtEl>
                                      </p:cBhvr>
                                    </p:animEffect>
                                  </p:childTnLst>
                                </p:cTn>
                              </p:par>
                              <p:par>
                                <p:cTn id="77" presetID="1" presetClass="exit" presetSubtype="0" fill="hold" nodeType="withEffect">
                                  <p:stCondLst>
                                    <p:cond delay="0"/>
                                  </p:stCondLst>
                                  <p:childTnLst>
                                    <p:set>
                                      <p:cBhvr>
                                        <p:cTn id="78" dur="1" fill="hold">
                                          <p:stCondLst>
                                            <p:cond delay="0"/>
                                          </p:stCondLst>
                                        </p:cTn>
                                        <p:tgtEl>
                                          <p:spTgt spid="15"/>
                                        </p:tgtEl>
                                        <p:attrNameLst>
                                          <p:attrName>style.visibility</p:attrName>
                                        </p:attrNameLst>
                                      </p:cBhvr>
                                      <p:to>
                                        <p:strVal val="hidden"/>
                                      </p:to>
                                    </p:set>
                                  </p:childTnLst>
                                </p:cTn>
                              </p:par>
                              <p:par>
                                <p:cTn id="79" presetID="1" presetClass="exit" presetSubtype="0" fill="hold" nodeType="withEffect">
                                  <p:stCondLst>
                                    <p:cond delay="0"/>
                                  </p:stCondLst>
                                  <p:childTnLst>
                                    <p:set>
                                      <p:cBhvr>
                                        <p:cTn id="80" dur="1" fill="hold">
                                          <p:stCondLst>
                                            <p:cond delay="0"/>
                                          </p:stCondLst>
                                        </p:cTn>
                                        <p:tgtEl>
                                          <p:spTgt spid="42"/>
                                        </p:tgtEl>
                                        <p:attrNameLst>
                                          <p:attrName>style.visibility</p:attrName>
                                        </p:attrNameLst>
                                      </p:cBhvr>
                                      <p:to>
                                        <p:strVal val="hidden"/>
                                      </p:to>
                                    </p:set>
                                  </p:childTnLst>
                                </p:cTn>
                              </p:par>
                              <p:par>
                                <p:cTn id="81" presetID="1" presetClass="exit" presetSubtype="0" fill="hold" nodeType="withEffect">
                                  <p:stCondLst>
                                    <p:cond delay="0"/>
                                  </p:stCondLst>
                                  <p:childTnLst>
                                    <p:set>
                                      <p:cBhvr>
                                        <p:cTn id="82" dur="1" fill="hold">
                                          <p:stCondLst>
                                            <p:cond delay="0"/>
                                          </p:stCondLst>
                                        </p:cTn>
                                        <p:tgtEl>
                                          <p:spTgt spid="43"/>
                                        </p:tgtEl>
                                        <p:attrNameLst>
                                          <p:attrName>style.visibility</p:attrName>
                                        </p:attrNameLst>
                                      </p:cBhvr>
                                      <p:to>
                                        <p:strVal val="hidden"/>
                                      </p:to>
                                    </p:set>
                                  </p:childTnLst>
                                </p:cTn>
                              </p:par>
                              <p:par>
                                <p:cTn id="83" presetID="1" presetClass="exit" presetSubtype="0" fill="hold" nodeType="withEffect">
                                  <p:stCondLst>
                                    <p:cond delay="0"/>
                                  </p:stCondLst>
                                  <p:childTnLst>
                                    <p:set>
                                      <p:cBhvr>
                                        <p:cTn id="84" dur="1" fill="hold">
                                          <p:stCondLst>
                                            <p:cond delay="0"/>
                                          </p:stCondLst>
                                        </p:cTn>
                                        <p:tgtEl>
                                          <p:spTgt spid="44"/>
                                        </p:tgtEl>
                                        <p:attrNameLst>
                                          <p:attrName>style.visibility</p:attrName>
                                        </p:attrNameLst>
                                      </p:cBhvr>
                                      <p:to>
                                        <p:strVal val="hidden"/>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1" nodeType="clickEffect">
                                  <p:stCondLst>
                                    <p:cond delay="0"/>
                                  </p:stCondLst>
                                  <p:childTnLst>
                                    <p:set>
                                      <p:cBhvr>
                                        <p:cTn id="88" dur="1" fill="hold">
                                          <p:stCondLst>
                                            <p:cond delay="0"/>
                                          </p:stCondLst>
                                        </p:cTn>
                                        <p:tgtEl>
                                          <p:spTgt spid="23"/>
                                        </p:tgtEl>
                                        <p:attrNameLst>
                                          <p:attrName>style.visibility</p:attrName>
                                        </p:attrNameLst>
                                      </p:cBhvr>
                                      <p:to>
                                        <p:strVal val="visible"/>
                                      </p:to>
                                    </p:set>
                                  </p:childTnLst>
                                </p:cTn>
                              </p:par>
                              <p:par>
                                <p:cTn id="89" presetID="1" presetClass="exit" presetSubtype="0" fill="hold" grpId="0" nodeType="withEffect">
                                  <p:stCondLst>
                                    <p:cond delay="0"/>
                                  </p:stCondLst>
                                  <p:childTnLst>
                                    <p:set>
                                      <p:cBhvr>
                                        <p:cTn id="90" dur="1" fill="hold">
                                          <p:stCondLst>
                                            <p:cond delay="0"/>
                                          </p:stCondLst>
                                        </p:cTn>
                                        <p:tgtEl>
                                          <p:spTgt spid="22"/>
                                        </p:tgtEl>
                                        <p:attrNameLst>
                                          <p:attrName>style.visibility</p:attrName>
                                        </p:attrNameLst>
                                      </p:cBhvr>
                                      <p:to>
                                        <p:strVal val="hidden"/>
                                      </p:to>
                                    </p:set>
                                  </p:childTnLst>
                                </p:cTn>
                              </p:par>
                            </p:childTnLst>
                          </p:cTn>
                        </p:par>
                      </p:childTnLst>
                    </p:cTn>
                  </p:par>
                  <p:par>
                    <p:cTn id="91" fill="hold">
                      <p:stCondLst>
                        <p:cond delay="indefinite"/>
                      </p:stCondLst>
                      <p:childTnLst>
                        <p:par>
                          <p:cTn id="92" fill="hold">
                            <p:stCondLst>
                              <p:cond delay="0"/>
                            </p:stCondLst>
                            <p:childTnLst>
                              <p:par>
                                <p:cTn id="93" presetID="55" presetClass="entr" presetSubtype="0" fill="hold" nodeType="clickEffect">
                                  <p:stCondLst>
                                    <p:cond delay="0"/>
                                  </p:stCondLst>
                                  <p:childTnLst>
                                    <p:set>
                                      <p:cBhvr>
                                        <p:cTn id="94" dur="1" fill="hold">
                                          <p:stCondLst>
                                            <p:cond delay="0"/>
                                          </p:stCondLst>
                                        </p:cTn>
                                        <p:tgtEl>
                                          <p:spTgt spid="54"/>
                                        </p:tgtEl>
                                        <p:attrNameLst>
                                          <p:attrName>style.visibility</p:attrName>
                                        </p:attrNameLst>
                                      </p:cBhvr>
                                      <p:to>
                                        <p:strVal val="visible"/>
                                      </p:to>
                                    </p:set>
                                    <p:anim calcmode="lin" valueType="num">
                                      <p:cBhvr>
                                        <p:cTn id="95" dur="1000" fill="hold"/>
                                        <p:tgtEl>
                                          <p:spTgt spid="54"/>
                                        </p:tgtEl>
                                        <p:attrNameLst>
                                          <p:attrName>ppt_w</p:attrName>
                                        </p:attrNameLst>
                                      </p:cBhvr>
                                      <p:tavLst>
                                        <p:tav tm="0">
                                          <p:val>
                                            <p:strVal val="#ppt_w*0.70"/>
                                          </p:val>
                                        </p:tav>
                                        <p:tav tm="100000">
                                          <p:val>
                                            <p:strVal val="#ppt_w"/>
                                          </p:val>
                                        </p:tav>
                                      </p:tavLst>
                                    </p:anim>
                                    <p:anim calcmode="lin" valueType="num">
                                      <p:cBhvr>
                                        <p:cTn id="96" dur="1000" fill="hold"/>
                                        <p:tgtEl>
                                          <p:spTgt spid="54"/>
                                        </p:tgtEl>
                                        <p:attrNameLst>
                                          <p:attrName>ppt_h</p:attrName>
                                        </p:attrNameLst>
                                      </p:cBhvr>
                                      <p:tavLst>
                                        <p:tav tm="0">
                                          <p:val>
                                            <p:strVal val="#ppt_h"/>
                                          </p:val>
                                        </p:tav>
                                        <p:tav tm="100000">
                                          <p:val>
                                            <p:strVal val="#ppt_h"/>
                                          </p:val>
                                        </p:tav>
                                      </p:tavLst>
                                    </p:anim>
                                    <p:animEffect transition="in" filter="fade">
                                      <p:cBhvr>
                                        <p:cTn id="97" dur="1000"/>
                                        <p:tgtEl>
                                          <p:spTgt spid="54"/>
                                        </p:tgtEl>
                                      </p:cBhvr>
                                    </p:animEffect>
                                  </p:childTnLst>
                                </p:cTn>
                              </p:par>
                              <p:par>
                                <p:cTn id="98" presetID="55" presetClass="entr" presetSubtype="0" fill="hold" nodeType="withEffect">
                                  <p:stCondLst>
                                    <p:cond delay="0"/>
                                  </p:stCondLst>
                                  <p:childTnLst>
                                    <p:set>
                                      <p:cBhvr>
                                        <p:cTn id="99" dur="1" fill="hold">
                                          <p:stCondLst>
                                            <p:cond delay="0"/>
                                          </p:stCondLst>
                                        </p:cTn>
                                        <p:tgtEl>
                                          <p:spTgt spid="55"/>
                                        </p:tgtEl>
                                        <p:attrNameLst>
                                          <p:attrName>style.visibility</p:attrName>
                                        </p:attrNameLst>
                                      </p:cBhvr>
                                      <p:to>
                                        <p:strVal val="visible"/>
                                      </p:to>
                                    </p:set>
                                    <p:anim calcmode="lin" valueType="num">
                                      <p:cBhvr>
                                        <p:cTn id="100" dur="1000" fill="hold"/>
                                        <p:tgtEl>
                                          <p:spTgt spid="55"/>
                                        </p:tgtEl>
                                        <p:attrNameLst>
                                          <p:attrName>ppt_w</p:attrName>
                                        </p:attrNameLst>
                                      </p:cBhvr>
                                      <p:tavLst>
                                        <p:tav tm="0">
                                          <p:val>
                                            <p:strVal val="#ppt_w*0.70"/>
                                          </p:val>
                                        </p:tav>
                                        <p:tav tm="100000">
                                          <p:val>
                                            <p:strVal val="#ppt_w"/>
                                          </p:val>
                                        </p:tav>
                                      </p:tavLst>
                                    </p:anim>
                                    <p:anim calcmode="lin" valueType="num">
                                      <p:cBhvr>
                                        <p:cTn id="101" dur="1000" fill="hold"/>
                                        <p:tgtEl>
                                          <p:spTgt spid="55"/>
                                        </p:tgtEl>
                                        <p:attrNameLst>
                                          <p:attrName>ppt_h</p:attrName>
                                        </p:attrNameLst>
                                      </p:cBhvr>
                                      <p:tavLst>
                                        <p:tav tm="0">
                                          <p:val>
                                            <p:strVal val="#ppt_h"/>
                                          </p:val>
                                        </p:tav>
                                        <p:tav tm="100000">
                                          <p:val>
                                            <p:strVal val="#ppt_h"/>
                                          </p:val>
                                        </p:tav>
                                      </p:tavLst>
                                    </p:anim>
                                    <p:animEffect transition="in" filter="fade">
                                      <p:cBhvr>
                                        <p:cTn id="102" dur="1000"/>
                                        <p:tgtEl>
                                          <p:spTgt spid="55"/>
                                        </p:tgtEl>
                                      </p:cBhvr>
                                    </p:animEffect>
                                  </p:childTnLst>
                                </p:cTn>
                              </p:par>
                              <p:par>
                                <p:cTn id="103" presetID="55" presetClass="entr" presetSubtype="0" fill="hold" nodeType="withEffect">
                                  <p:stCondLst>
                                    <p:cond delay="0"/>
                                  </p:stCondLst>
                                  <p:childTnLst>
                                    <p:set>
                                      <p:cBhvr>
                                        <p:cTn id="104" dur="1" fill="hold">
                                          <p:stCondLst>
                                            <p:cond delay="0"/>
                                          </p:stCondLst>
                                        </p:cTn>
                                        <p:tgtEl>
                                          <p:spTgt spid="53"/>
                                        </p:tgtEl>
                                        <p:attrNameLst>
                                          <p:attrName>style.visibility</p:attrName>
                                        </p:attrNameLst>
                                      </p:cBhvr>
                                      <p:to>
                                        <p:strVal val="visible"/>
                                      </p:to>
                                    </p:set>
                                    <p:anim calcmode="lin" valueType="num">
                                      <p:cBhvr>
                                        <p:cTn id="105" dur="1000" fill="hold"/>
                                        <p:tgtEl>
                                          <p:spTgt spid="53"/>
                                        </p:tgtEl>
                                        <p:attrNameLst>
                                          <p:attrName>ppt_w</p:attrName>
                                        </p:attrNameLst>
                                      </p:cBhvr>
                                      <p:tavLst>
                                        <p:tav tm="0">
                                          <p:val>
                                            <p:strVal val="#ppt_w*0.70"/>
                                          </p:val>
                                        </p:tav>
                                        <p:tav tm="100000">
                                          <p:val>
                                            <p:strVal val="#ppt_w"/>
                                          </p:val>
                                        </p:tav>
                                      </p:tavLst>
                                    </p:anim>
                                    <p:anim calcmode="lin" valueType="num">
                                      <p:cBhvr>
                                        <p:cTn id="106" dur="1000" fill="hold"/>
                                        <p:tgtEl>
                                          <p:spTgt spid="53"/>
                                        </p:tgtEl>
                                        <p:attrNameLst>
                                          <p:attrName>ppt_h</p:attrName>
                                        </p:attrNameLst>
                                      </p:cBhvr>
                                      <p:tavLst>
                                        <p:tav tm="0">
                                          <p:val>
                                            <p:strVal val="#ppt_h"/>
                                          </p:val>
                                        </p:tav>
                                        <p:tav tm="100000">
                                          <p:val>
                                            <p:strVal val="#ppt_h"/>
                                          </p:val>
                                        </p:tav>
                                      </p:tavLst>
                                    </p:anim>
                                    <p:animEffect transition="in" filter="fade">
                                      <p:cBhvr>
                                        <p:cTn id="107" dur="1000"/>
                                        <p:tgtEl>
                                          <p:spTgt spid="53"/>
                                        </p:tgtEl>
                                      </p:cBhvr>
                                    </p:animEffect>
                                  </p:childTnLst>
                                </p:cTn>
                              </p:par>
                              <p:par>
                                <p:cTn id="108" presetID="55" presetClass="entr" presetSubtype="0" fill="hold" nodeType="withEffect">
                                  <p:stCondLst>
                                    <p:cond delay="0"/>
                                  </p:stCondLst>
                                  <p:childTnLst>
                                    <p:set>
                                      <p:cBhvr>
                                        <p:cTn id="109" dur="1" fill="hold">
                                          <p:stCondLst>
                                            <p:cond delay="0"/>
                                          </p:stCondLst>
                                        </p:cTn>
                                        <p:tgtEl>
                                          <p:spTgt spid="56"/>
                                        </p:tgtEl>
                                        <p:attrNameLst>
                                          <p:attrName>style.visibility</p:attrName>
                                        </p:attrNameLst>
                                      </p:cBhvr>
                                      <p:to>
                                        <p:strVal val="visible"/>
                                      </p:to>
                                    </p:set>
                                    <p:anim calcmode="lin" valueType="num">
                                      <p:cBhvr>
                                        <p:cTn id="110" dur="1000" fill="hold"/>
                                        <p:tgtEl>
                                          <p:spTgt spid="56"/>
                                        </p:tgtEl>
                                        <p:attrNameLst>
                                          <p:attrName>ppt_w</p:attrName>
                                        </p:attrNameLst>
                                      </p:cBhvr>
                                      <p:tavLst>
                                        <p:tav tm="0">
                                          <p:val>
                                            <p:strVal val="#ppt_w*0.70"/>
                                          </p:val>
                                        </p:tav>
                                        <p:tav tm="100000">
                                          <p:val>
                                            <p:strVal val="#ppt_w"/>
                                          </p:val>
                                        </p:tav>
                                      </p:tavLst>
                                    </p:anim>
                                    <p:anim calcmode="lin" valueType="num">
                                      <p:cBhvr>
                                        <p:cTn id="111" dur="1000" fill="hold"/>
                                        <p:tgtEl>
                                          <p:spTgt spid="56"/>
                                        </p:tgtEl>
                                        <p:attrNameLst>
                                          <p:attrName>ppt_h</p:attrName>
                                        </p:attrNameLst>
                                      </p:cBhvr>
                                      <p:tavLst>
                                        <p:tav tm="0">
                                          <p:val>
                                            <p:strVal val="#ppt_h"/>
                                          </p:val>
                                        </p:tav>
                                        <p:tav tm="100000">
                                          <p:val>
                                            <p:strVal val="#ppt_h"/>
                                          </p:val>
                                        </p:tav>
                                      </p:tavLst>
                                    </p:anim>
                                    <p:animEffect transition="in" filter="fade">
                                      <p:cBhvr>
                                        <p:cTn id="112" dur="1000"/>
                                        <p:tgtEl>
                                          <p:spTgt spid="56"/>
                                        </p:tgtEl>
                                      </p:cBhvr>
                                    </p:animEffect>
                                  </p:childTnLst>
                                </p:cTn>
                              </p:par>
                              <p:par>
                                <p:cTn id="113" presetID="1" presetClass="exit" presetSubtype="0" fill="hold" nodeType="withEffect">
                                  <p:stCondLst>
                                    <p:cond delay="0"/>
                                  </p:stCondLst>
                                  <p:childTnLst>
                                    <p:set>
                                      <p:cBhvr>
                                        <p:cTn id="114" dur="1" fill="hold">
                                          <p:stCondLst>
                                            <p:cond delay="0"/>
                                          </p:stCondLst>
                                        </p:cTn>
                                        <p:tgtEl>
                                          <p:spTgt spid="49"/>
                                        </p:tgtEl>
                                        <p:attrNameLst>
                                          <p:attrName>style.visibility</p:attrName>
                                        </p:attrNameLst>
                                      </p:cBhvr>
                                      <p:to>
                                        <p:strVal val="hidden"/>
                                      </p:to>
                                    </p:set>
                                  </p:childTnLst>
                                </p:cTn>
                              </p:par>
                              <p:par>
                                <p:cTn id="115" presetID="1" presetClass="exit" presetSubtype="0" fill="hold" nodeType="withEffect">
                                  <p:stCondLst>
                                    <p:cond delay="0"/>
                                  </p:stCondLst>
                                  <p:childTnLst>
                                    <p:set>
                                      <p:cBhvr>
                                        <p:cTn id="116" dur="1" fill="hold">
                                          <p:stCondLst>
                                            <p:cond delay="0"/>
                                          </p:stCondLst>
                                        </p:cTn>
                                        <p:tgtEl>
                                          <p:spTgt spid="50"/>
                                        </p:tgtEl>
                                        <p:attrNameLst>
                                          <p:attrName>style.visibility</p:attrName>
                                        </p:attrNameLst>
                                      </p:cBhvr>
                                      <p:to>
                                        <p:strVal val="hidden"/>
                                      </p:to>
                                    </p:set>
                                  </p:childTnLst>
                                </p:cTn>
                              </p:par>
                              <p:par>
                                <p:cTn id="117" presetID="1" presetClass="exit" presetSubtype="0" fill="hold" nodeType="withEffect">
                                  <p:stCondLst>
                                    <p:cond delay="0"/>
                                  </p:stCondLst>
                                  <p:childTnLst>
                                    <p:set>
                                      <p:cBhvr>
                                        <p:cTn id="118" dur="1" fill="hold">
                                          <p:stCondLst>
                                            <p:cond delay="0"/>
                                          </p:stCondLst>
                                        </p:cTn>
                                        <p:tgtEl>
                                          <p:spTgt spid="51"/>
                                        </p:tgtEl>
                                        <p:attrNameLst>
                                          <p:attrName>style.visibility</p:attrName>
                                        </p:attrNameLst>
                                      </p:cBhvr>
                                      <p:to>
                                        <p:strVal val="hidden"/>
                                      </p:to>
                                    </p:set>
                                  </p:childTnLst>
                                </p:cTn>
                              </p:par>
                              <p:par>
                                <p:cTn id="119" presetID="1" presetClass="exit" presetSubtype="0" fill="hold" nodeType="withEffect">
                                  <p:stCondLst>
                                    <p:cond delay="0"/>
                                  </p:stCondLst>
                                  <p:childTnLst>
                                    <p:set>
                                      <p:cBhvr>
                                        <p:cTn id="120" dur="1" fill="hold">
                                          <p:stCondLst>
                                            <p:cond delay="0"/>
                                          </p:stCondLst>
                                        </p:cTn>
                                        <p:tgtEl>
                                          <p:spTgt spid="52"/>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1" presetClass="entr" presetSubtype="0" fill="hold" grpId="1" nodeType="clickEffect">
                                  <p:stCondLst>
                                    <p:cond delay="0"/>
                                  </p:stCondLst>
                                  <p:childTnLst>
                                    <p:set>
                                      <p:cBhvr>
                                        <p:cTn id="124" dur="1" fill="hold">
                                          <p:stCondLst>
                                            <p:cond delay="0"/>
                                          </p:stCondLst>
                                        </p:cTn>
                                        <p:tgtEl>
                                          <p:spTgt spid="24"/>
                                        </p:tgtEl>
                                        <p:attrNameLst>
                                          <p:attrName>style.visibility</p:attrName>
                                        </p:attrNameLst>
                                      </p:cBhvr>
                                      <p:to>
                                        <p:strVal val="visible"/>
                                      </p:to>
                                    </p:set>
                                  </p:childTnLst>
                                </p:cTn>
                              </p:par>
                              <p:par>
                                <p:cTn id="125" presetID="1" presetClass="exit" presetSubtype="0" fill="hold" grpId="0" nodeType="withEffect">
                                  <p:stCondLst>
                                    <p:cond delay="0"/>
                                  </p:stCondLst>
                                  <p:childTnLst>
                                    <p:set>
                                      <p:cBhvr>
                                        <p:cTn id="126" dur="1" fill="hold">
                                          <p:stCondLst>
                                            <p:cond delay="0"/>
                                          </p:stCondLst>
                                        </p:cTn>
                                        <p:tgtEl>
                                          <p:spTgt spid="23"/>
                                        </p:tgtEl>
                                        <p:attrNameLst>
                                          <p:attrName>style.visibility</p:attrName>
                                        </p:attrNameLst>
                                      </p:cBhvr>
                                      <p:to>
                                        <p:strVal val="hidden"/>
                                      </p:to>
                                    </p:set>
                                  </p:childTnLst>
                                </p:cTn>
                              </p:par>
                            </p:childTnLst>
                          </p:cTn>
                        </p:par>
                      </p:childTnLst>
                    </p:cTn>
                  </p:par>
                  <p:par>
                    <p:cTn id="127" fill="hold">
                      <p:stCondLst>
                        <p:cond delay="indefinite"/>
                      </p:stCondLst>
                      <p:childTnLst>
                        <p:par>
                          <p:cTn id="128" fill="hold">
                            <p:stCondLst>
                              <p:cond delay="0"/>
                            </p:stCondLst>
                            <p:childTnLst>
                              <p:par>
                                <p:cTn id="129" presetID="55" presetClass="entr" presetSubtype="0" fill="hold" nodeType="clickEffect">
                                  <p:stCondLst>
                                    <p:cond delay="0"/>
                                  </p:stCondLst>
                                  <p:childTnLst>
                                    <p:set>
                                      <p:cBhvr>
                                        <p:cTn id="130" dur="1" fill="hold">
                                          <p:stCondLst>
                                            <p:cond delay="0"/>
                                          </p:stCondLst>
                                        </p:cTn>
                                        <p:tgtEl>
                                          <p:spTgt spid="58"/>
                                        </p:tgtEl>
                                        <p:attrNameLst>
                                          <p:attrName>style.visibility</p:attrName>
                                        </p:attrNameLst>
                                      </p:cBhvr>
                                      <p:to>
                                        <p:strVal val="visible"/>
                                      </p:to>
                                    </p:set>
                                    <p:anim calcmode="lin" valueType="num">
                                      <p:cBhvr>
                                        <p:cTn id="131" dur="1000" fill="hold"/>
                                        <p:tgtEl>
                                          <p:spTgt spid="58"/>
                                        </p:tgtEl>
                                        <p:attrNameLst>
                                          <p:attrName>ppt_w</p:attrName>
                                        </p:attrNameLst>
                                      </p:cBhvr>
                                      <p:tavLst>
                                        <p:tav tm="0">
                                          <p:val>
                                            <p:strVal val="#ppt_w*0.70"/>
                                          </p:val>
                                        </p:tav>
                                        <p:tav tm="100000">
                                          <p:val>
                                            <p:strVal val="#ppt_w"/>
                                          </p:val>
                                        </p:tav>
                                      </p:tavLst>
                                    </p:anim>
                                    <p:anim calcmode="lin" valueType="num">
                                      <p:cBhvr>
                                        <p:cTn id="132" dur="1000" fill="hold"/>
                                        <p:tgtEl>
                                          <p:spTgt spid="58"/>
                                        </p:tgtEl>
                                        <p:attrNameLst>
                                          <p:attrName>ppt_h</p:attrName>
                                        </p:attrNameLst>
                                      </p:cBhvr>
                                      <p:tavLst>
                                        <p:tav tm="0">
                                          <p:val>
                                            <p:strVal val="#ppt_h"/>
                                          </p:val>
                                        </p:tav>
                                        <p:tav tm="100000">
                                          <p:val>
                                            <p:strVal val="#ppt_h"/>
                                          </p:val>
                                        </p:tav>
                                      </p:tavLst>
                                    </p:anim>
                                    <p:animEffect transition="in" filter="fade">
                                      <p:cBhvr>
                                        <p:cTn id="133" dur="1000"/>
                                        <p:tgtEl>
                                          <p:spTgt spid="58"/>
                                        </p:tgtEl>
                                      </p:cBhvr>
                                    </p:animEffect>
                                  </p:childTnLst>
                                </p:cTn>
                              </p:par>
                              <p:par>
                                <p:cTn id="134" presetID="55" presetClass="entr" presetSubtype="0" fill="hold" nodeType="withEffect">
                                  <p:stCondLst>
                                    <p:cond delay="0"/>
                                  </p:stCondLst>
                                  <p:childTnLst>
                                    <p:set>
                                      <p:cBhvr>
                                        <p:cTn id="135" dur="1" fill="hold">
                                          <p:stCondLst>
                                            <p:cond delay="0"/>
                                          </p:stCondLst>
                                        </p:cTn>
                                        <p:tgtEl>
                                          <p:spTgt spid="59"/>
                                        </p:tgtEl>
                                        <p:attrNameLst>
                                          <p:attrName>style.visibility</p:attrName>
                                        </p:attrNameLst>
                                      </p:cBhvr>
                                      <p:to>
                                        <p:strVal val="visible"/>
                                      </p:to>
                                    </p:set>
                                    <p:anim calcmode="lin" valueType="num">
                                      <p:cBhvr>
                                        <p:cTn id="136" dur="1000" fill="hold"/>
                                        <p:tgtEl>
                                          <p:spTgt spid="59"/>
                                        </p:tgtEl>
                                        <p:attrNameLst>
                                          <p:attrName>ppt_w</p:attrName>
                                        </p:attrNameLst>
                                      </p:cBhvr>
                                      <p:tavLst>
                                        <p:tav tm="0">
                                          <p:val>
                                            <p:strVal val="#ppt_w*0.70"/>
                                          </p:val>
                                        </p:tav>
                                        <p:tav tm="100000">
                                          <p:val>
                                            <p:strVal val="#ppt_w"/>
                                          </p:val>
                                        </p:tav>
                                      </p:tavLst>
                                    </p:anim>
                                    <p:anim calcmode="lin" valueType="num">
                                      <p:cBhvr>
                                        <p:cTn id="137" dur="1000" fill="hold"/>
                                        <p:tgtEl>
                                          <p:spTgt spid="59"/>
                                        </p:tgtEl>
                                        <p:attrNameLst>
                                          <p:attrName>ppt_h</p:attrName>
                                        </p:attrNameLst>
                                      </p:cBhvr>
                                      <p:tavLst>
                                        <p:tav tm="0">
                                          <p:val>
                                            <p:strVal val="#ppt_h"/>
                                          </p:val>
                                        </p:tav>
                                        <p:tav tm="100000">
                                          <p:val>
                                            <p:strVal val="#ppt_h"/>
                                          </p:val>
                                        </p:tav>
                                      </p:tavLst>
                                    </p:anim>
                                    <p:animEffect transition="in" filter="fade">
                                      <p:cBhvr>
                                        <p:cTn id="138" dur="1000"/>
                                        <p:tgtEl>
                                          <p:spTgt spid="59"/>
                                        </p:tgtEl>
                                      </p:cBhvr>
                                    </p:animEffect>
                                  </p:childTnLst>
                                </p:cTn>
                              </p:par>
                              <p:par>
                                <p:cTn id="139" presetID="55" presetClass="entr" presetSubtype="0" fill="hold" nodeType="withEffect">
                                  <p:stCondLst>
                                    <p:cond delay="0"/>
                                  </p:stCondLst>
                                  <p:childTnLst>
                                    <p:set>
                                      <p:cBhvr>
                                        <p:cTn id="140" dur="1" fill="hold">
                                          <p:stCondLst>
                                            <p:cond delay="0"/>
                                          </p:stCondLst>
                                        </p:cTn>
                                        <p:tgtEl>
                                          <p:spTgt spid="57"/>
                                        </p:tgtEl>
                                        <p:attrNameLst>
                                          <p:attrName>style.visibility</p:attrName>
                                        </p:attrNameLst>
                                      </p:cBhvr>
                                      <p:to>
                                        <p:strVal val="visible"/>
                                      </p:to>
                                    </p:set>
                                    <p:anim calcmode="lin" valueType="num">
                                      <p:cBhvr>
                                        <p:cTn id="141" dur="1000" fill="hold"/>
                                        <p:tgtEl>
                                          <p:spTgt spid="57"/>
                                        </p:tgtEl>
                                        <p:attrNameLst>
                                          <p:attrName>ppt_w</p:attrName>
                                        </p:attrNameLst>
                                      </p:cBhvr>
                                      <p:tavLst>
                                        <p:tav tm="0">
                                          <p:val>
                                            <p:strVal val="#ppt_w*0.70"/>
                                          </p:val>
                                        </p:tav>
                                        <p:tav tm="100000">
                                          <p:val>
                                            <p:strVal val="#ppt_w"/>
                                          </p:val>
                                        </p:tav>
                                      </p:tavLst>
                                    </p:anim>
                                    <p:anim calcmode="lin" valueType="num">
                                      <p:cBhvr>
                                        <p:cTn id="142" dur="1000" fill="hold"/>
                                        <p:tgtEl>
                                          <p:spTgt spid="57"/>
                                        </p:tgtEl>
                                        <p:attrNameLst>
                                          <p:attrName>ppt_h</p:attrName>
                                        </p:attrNameLst>
                                      </p:cBhvr>
                                      <p:tavLst>
                                        <p:tav tm="0">
                                          <p:val>
                                            <p:strVal val="#ppt_h"/>
                                          </p:val>
                                        </p:tav>
                                        <p:tav tm="100000">
                                          <p:val>
                                            <p:strVal val="#ppt_h"/>
                                          </p:val>
                                        </p:tav>
                                      </p:tavLst>
                                    </p:anim>
                                    <p:animEffect transition="in" filter="fade">
                                      <p:cBhvr>
                                        <p:cTn id="143" dur="1000"/>
                                        <p:tgtEl>
                                          <p:spTgt spid="57"/>
                                        </p:tgtEl>
                                      </p:cBhvr>
                                    </p:animEffect>
                                  </p:childTnLst>
                                </p:cTn>
                              </p:par>
                              <p:par>
                                <p:cTn id="144" presetID="55" presetClass="entr" presetSubtype="0" fill="hold" nodeType="withEffect">
                                  <p:stCondLst>
                                    <p:cond delay="0"/>
                                  </p:stCondLst>
                                  <p:childTnLst>
                                    <p:set>
                                      <p:cBhvr>
                                        <p:cTn id="145" dur="1" fill="hold">
                                          <p:stCondLst>
                                            <p:cond delay="0"/>
                                          </p:stCondLst>
                                        </p:cTn>
                                        <p:tgtEl>
                                          <p:spTgt spid="60"/>
                                        </p:tgtEl>
                                        <p:attrNameLst>
                                          <p:attrName>style.visibility</p:attrName>
                                        </p:attrNameLst>
                                      </p:cBhvr>
                                      <p:to>
                                        <p:strVal val="visible"/>
                                      </p:to>
                                    </p:set>
                                    <p:anim calcmode="lin" valueType="num">
                                      <p:cBhvr>
                                        <p:cTn id="146" dur="1000" fill="hold"/>
                                        <p:tgtEl>
                                          <p:spTgt spid="60"/>
                                        </p:tgtEl>
                                        <p:attrNameLst>
                                          <p:attrName>ppt_w</p:attrName>
                                        </p:attrNameLst>
                                      </p:cBhvr>
                                      <p:tavLst>
                                        <p:tav tm="0">
                                          <p:val>
                                            <p:strVal val="#ppt_w*0.70"/>
                                          </p:val>
                                        </p:tav>
                                        <p:tav tm="100000">
                                          <p:val>
                                            <p:strVal val="#ppt_w"/>
                                          </p:val>
                                        </p:tav>
                                      </p:tavLst>
                                    </p:anim>
                                    <p:anim calcmode="lin" valueType="num">
                                      <p:cBhvr>
                                        <p:cTn id="147" dur="1000" fill="hold"/>
                                        <p:tgtEl>
                                          <p:spTgt spid="60"/>
                                        </p:tgtEl>
                                        <p:attrNameLst>
                                          <p:attrName>ppt_h</p:attrName>
                                        </p:attrNameLst>
                                      </p:cBhvr>
                                      <p:tavLst>
                                        <p:tav tm="0">
                                          <p:val>
                                            <p:strVal val="#ppt_h"/>
                                          </p:val>
                                        </p:tav>
                                        <p:tav tm="100000">
                                          <p:val>
                                            <p:strVal val="#ppt_h"/>
                                          </p:val>
                                        </p:tav>
                                      </p:tavLst>
                                    </p:anim>
                                    <p:animEffect transition="in" filter="fade">
                                      <p:cBhvr>
                                        <p:cTn id="148" dur="1000"/>
                                        <p:tgtEl>
                                          <p:spTgt spid="60"/>
                                        </p:tgtEl>
                                      </p:cBhvr>
                                    </p:animEffect>
                                  </p:childTnLst>
                                </p:cTn>
                              </p:par>
                              <p:par>
                                <p:cTn id="149" presetID="1" presetClass="exit" presetSubtype="0" fill="hold" nodeType="withEffect">
                                  <p:stCondLst>
                                    <p:cond delay="0"/>
                                  </p:stCondLst>
                                  <p:childTnLst>
                                    <p:set>
                                      <p:cBhvr>
                                        <p:cTn id="150" dur="1" fill="hold">
                                          <p:stCondLst>
                                            <p:cond delay="0"/>
                                          </p:stCondLst>
                                        </p:cTn>
                                        <p:tgtEl>
                                          <p:spTgt spid="53"/>
                                        </p:tgtEl>
                                        <p:attrNameLst>
                                          <p:attrName>style.visibility</p:attrName>
                                        </p:attrNameLst>
                                      </p:cBhvr>
                                      <p:to>
                                        <p:strVal val="hidden"/>
                                      </p:to>
                                    </p:set>
                                  </p:childTnLst>
                                </p:cTn>
                              </p:par>
                              <p:par>
                                <p:cTn id="151" presetID="1" presetClass="exit" presetSubtype="0" fill="hold" nodeType="withEffect">
                                  <p:stCondLst>
                                    <p:cond delay="0"/>
                                  </p:stCondLst>
                                  <p:childTnLst>
                                    <p:set>
                                      <p:cBhvr>
                                        <p:cTn id="152" dur="1" fill="hold">
                                          <p:stCondLst>
                                            <p:cond delay="0"/>
                                          </p:stCondLst>
                                        </p:cTn>
                                        <p:tgtEl>
                                          <p:spTgt spid="54"/>
                                        </p:tgtEl>
                                        <p:attrNameLst>
                                          <p:attrName>style.visibility</p:attrName>
                                        </p:attrNameLst>
                                      </p:cBhvr>
                                      <p:to>
                                        <p:strVal val="hidden"/>
                                      </p:to>
                                    </p:set>
                                  </p:childTnLst>
                                </p:cTn>
                              </p:par>
                              <p:par>
                                <p:cTn id="153" presetID="1" presetClass="exit" presetSubtype="0" fill="hold" nodeType="withEffect">
                                  <p:stCondLst>
                                    <p:cond delay="0"/>
                                  </p:stCondLst>
                                  <p:childTnLst>
                                    <p:set>
                                      <p:cBhvr>
                                        <p:cTn id="154" dur="1" fill="hold">
                                          <p:stCondLst>
                                            <p:cond delay="0"/>
                                          </p:stCondLst>
                                        </p:cTn>
                                        <p:tgtEl>
                                          <p:spTgt spid="55"/>
                                        </p:tgtEl>
                                        <p:attrNameLst>
                                          <p:attrName>style.visibility</p:attrName>
                                        </p:attrNameLst>
                                      </p:cBhvr>
                                      <p:to>
                                        <p:strVal val="hidden"/>
                                      </p:to>
                                    </p:set>
                                  </p:childTnLst>
                                </p:cTn>
                              </p:par>
                              <p:par>
                                <p:cTn id="155" presetID="1" presetClass="exit" presetSubtype="0" fill="hold" nodeType="withEffect">
                                  <p:stCondLst>
                                    <p:cond delay="0"/>
                                  </p:stCondLst>
                                  <p:childTnLst>
                                    <p:set>
                                      <p:cBhvr>
                                        <p:cTn id="156" dur="1" fill="hold">
                                          <p:stCondLst>
                                            <p:cond delay="0"/>
                                          </p:stCondLst>
                                        </p:cTn>
                                        <p:tgtEl>
                                          <p:spTgt spid="56"/>
                                        </p:tgtEl>
                                        <p:attrNameLst>
                                          <p:attrName>style.visibility</p:attrName>
                                        </p:attrNameLst>
                                      </p:cBhvr>
                                      <p:to>
                                        <p:strVal val="hidden"/>
                                      </p:to>
                                    </p:set>
                                  </p:childTnLst>
                                </p:cTn>
                              </p:par>
                            </p:childTnLst>
                          </p:cTn>
                        </p:par>
                      </p:childTnLst>
                    </p:cTn>
                  </p:par>
                  <p:par>
                    <p:cTn id="157" fill="hold">
                      <p:stCondLst>
                        <p:cond delay="indefinite"/>
                      </p:stCondLst>
                      <p:childTnLst>
                        <p:par>
                          <p:cTn id="158" fill="hold">
                            <p:stCondLst>
                              <p:cond delay="0"/>
                            </p:stCondLst>
                            <p:childTnLst>
                              <p:par>
                                <p:cTn id="159" presetID="1" presetClass="entr" presetSubtype="0" fill="hold" grpId="1" nodeType="clickEffect">
                                  <p:stCondLst>
                                    <p:cond delay="0"/>
                                  </p:stCondLst>
                                  <p:childTnLst>
                                    <p:set>
                                      <p:cBhvr>
                                        <p:cTn id="160" dur="1" fill="hold">
                                          <p:stCondLst>
                                            <p:cond delay="0"/>
                                          </p:stCondLst>
                                        </p:cTn>
                                        <p:tgtEl>
                                          <p:spTgt spid="25"/>
                                        </p:tgtEl>
                                        <p:attrNameLst>
                                          <p:attrName>style.visibility</p:attrName>
                                        </p:attrNameLst>
                                      </p:cBhvr>
                                      <p:to>
                                        <p:strVal val="visible"/>
                                      </p:to>
                                    </p:set>
                                  </p:childTnLst>
                                </p:cTn>
                              </p:par>
                              <p:par>
                                <p:cTn id="161" presetID="1" presetClass="exit" presetSubtype="0" fill="hold" grpId="0" nodeType="withEffect">
                                  <p:stCondLst>
                                    <p:cond delay="0"/>
                                  </p:stCondLst>
                                  <p:childTnLst>
                                    <p:set>
                                      <p:cBhvr>
                                        <p:cTn id="162" dur="1" fill="hold">
                                          <p:stCondLst>
                                            <p:cond delay="0"/>
                                          </p:stCondLst>
                                        </p:cTn>
                                        <p:tgtEl>
                                          <p:spTgt spid="24"/>
                                        </p:tgtEl>
                                        <p:attrNameLst>
                                          <p:attrName>style.visibility</p:attrName>
                                        </p:attrNameLst>
                                      </p:cBhvr>
                                      <p:to>
                                        <p:strVal val="hidden"/>
                                      </p:to>
                                    </p:set>
                                  </p:childTnLst>
                                </p:cTn>
                              </p:par>
                            </p:childTnLst>
                          </p:cTn>
                        </p:par>
                      </p:childTnLst>
                    </p:cTn>
                  </p:par>
                  <p:par>
                    <p:cTn id="163" fill="hold">
                      <p:stCondLst>
                        <p:cond delay="indefinite"/>
                      </p:stCondLst>
                      <p:childTnLst>
                        <p:par>
                          <p:cTn id="164" fill="hold">
                            <p:stCondLst>
                              <p:cond delay="0"/>
                            </p:stCondLst>
                            <p:childTnLst>
                              <p:par>
                                <p:cTn id="165" presetID="55" presetClass="entr" presetSubtype="0" fill="hold" nodeType="clickEffect">
                                  <p:stCondLst>
                                    <p:cond delay="0"/>
                                  </p:stCondLst>
                                  <p:childTnLst>
                                    <p:set>
                                      <p:cBhvr>
                                        <p:cTn id="166" dur="1" fill="hold">
                                          <p:stCondLst>
                                            <p:cond delay="0"/>
                                          </p:stCondLst>
                                        </p:cTn>
                                        <p:tgtEl>
                                          <p:spTgt spid="62"/>
                                        </p:tgtEl>
                                        <p:attrNameLst>
                                          <p:attrName>style.visibility</p:attrName>
                                        </p:attrNameLst>
                                      </p:cBhvr>
                                      <p:to>
                                        <p:strVal val="visible"/>
                                      </p:to>
                                    </p:set>
                                    <p:anim calcmode="lin" valueType="num">
                                      <p:cBhvr>
                                        <p:cTn id="167" dur="1000" fill="hold"/>
                                        <p:tgtEl>
                                          <p:spTgt spid="62"/>
                                        </p:tgtEl>
                                        <p:attrNameLst>
                                          <p:attrName>ppt_w</p:attrName>
                                        </p:attrNameLst>
                                      </p:cBhvr>
                                      <p:tavLst>
                                        <p:tav tm="0">
                                          <p:val>
                                            <p:strVal val="#ppt_w*0.70"/>
                                          </p:val>
                                        </p:tav>
                                        <p:tav tm="100000">
                                          <p:val>
                                            <p:strVal val="#ppt_w"/>
                                          </p:val>
                                        </p:tav>
                                      </p:tavLst>
                                    </p:anim>
                                    <p:anim calcmode="lin" valueType="num">
                                      <p:cBhvr>
                                        <p:cTn id="168" dur="1000" fill="hold"/>
                                        <p:tgtEl>
                                          <p:spTgt spid="62"/>
                                        </p:tgtEl>
                                        <p:attrNameLst>
                                          <p:attrName>ppt_h</p:attrName>
                                        </p:attrNameLst>
                                      </p:cBhvr>
                                      <p:tavLst>
                                        <p:tav tm="0">
                                          <p:val>
                                            <p:strVal val="#ppt_h"/>
                                          </p:val>
                                        </p:tav>
                                        <p:tav tm="100000">
                                          <p:val>
                                            <p:strVal val="#ppt_h"/>
                                          </p:val>
                                        </p:tav>
                                      </p:tavLst>
                                    </p:anim>
                                    <p:animEffect transition="in" filter="fade">
                                      <p:cBhvr>
                                        <p:cTn id="169" dur="1000"/>
                                        <p:tgtEl>
                                          <p:spTgt spid="62"/>
                                        </p:tgtEl>
                                      </p:cBhvr>
                                    </p:animEffect>
                                  </p:childTnLst>
                                </p:cTn>
                              </p:par>
                              <p:par>
                                <p:cTn id="170" presetID="55" presetClass="entr" presetSubtype="0" fill="hold" nodeType="withEffect">
                                  <p:stCondLst>
                                    <p:cond delay="0"/>
                                  </p:stCondLst>
                                  <p:childTnLst>
                                    <p:set>
                                      <p:cBhvr>
                                        <p:cTn id="171" dur="1" fill="hold">
                                          <p:stCondLst>
                                            <p:cond delay="0"/>
                                          </p:stCondLst>
                                        </p:cTn>
                                        <p:tgtEl>
                                          <p:spTgt spid="63"/>
                                        </p:tgtEl>
                                        <p:attrNameLst>
                                          <p:attrName>style.visibility</p:attrName>
                                        </p:attrNameLst>
                                      </p:cBhvr>
                                      <p:to>
                                        <p:strVal val="visible"/>
                                      </p:to>
                                    </p:set>
                                    <p:anim calcmode="lin" valueType="num">
                                      <p:cBhvr>
                                        <p:cTn id="172" dur="1000" fill="hold"/>
                                        <p:tgtEl>
                                          <p:spTgt spid="63"/>
                                        </p:tgtEl>
                                        <p:attrNameLst>
                                          <p:attrName>ppt_w</p:attrName>
                                        </p:attrNameLst>
                                      </p:cBhvr>
                                      <p:tavLst>
                                        <p:tav tm="0">
                                          <p:val>
                                            <p:strVal val="#ppt_w*0.70"/>
                                          </p:val>
                                        </p:tav>
                                        <p:tav tm="100000">
                                          <p:val>
                                            <p:strVal val="#ppt_w"/>
                                          </p:val>
                                        </p:tav>
                                      </p:tavLst>
                                    </p:anim>
                                    <p:anim calcmode="lin" valueType="num">
                                      <p:cBhvr>
                                        <p:cTn id="173" dur="1000" fill="hold"/>
                                        <p:tgtEl>
                                          <p:spTgt spid="63"/>
                                        </p:tgtEl>
                                        <p:attrNameLst>
                                          <p:attrName>ppt_h</p:attrName>
                                        </p:attrNameLst>
                                      </p:cBhvr>
                                      <p:tavLst>
                                        <p:tav tm="0">
                                          <p:val>
                                            <p:strVal val="#ppt_h"/>
                                          </p:val>
                                        </p:tav>
                                        <p:tav tm="100000">
                                          <p:val>
                                            <p:strVal val="#ppt_h"/>
                                          </p:val>
                                        </p:tav>
                                      </p:tavLst>
                                    </p:anim>
                                    <p:animEffect transition="in" filter="fade">
                                      <p:cBhvr>
                                        <p:cTn id="174" dur="1000"/>
                                        <p:tgtEl>
                                          <p:spTgt spid="63"/>
                                        </p:tgtEl>
                                      </p:cBhvr>
                                    </p:animEffect>
                                  </p:childTnLst>
                                </p:cTn>
                              </p:par>
                              <p:par>
                                <p:cTn id="175" presetID="55" presetClass="entr" presetSubtype="0" fill="hold" nodeType="withEffect">
                                  <p:stCondLst>
                                    <p:cond delay="0"/>
                                  </p:stCondLst>
                                  <p:childTnLst>
                                    <p:set>
                                      <p:cBhvr>
                                        <p:cTn id="176" dur="1" fill="hold">
                                          <p:stCondLst>
                                            <p:cond delay="0"/>
                                          </p:stCondLst>
                                        </p:cTn>
                                        <p:tgtEl>
                                          <p:spTgt spid="61"/>
                                        </p:tgtEl>
                                        <p:attrNameLst>
                                          <p:attrName>style.visibility</p:attrName>
                                        </p:attrNameLst>
                                      </p:cBhvr>
                                      <p:to>
                                        <p:strVal val="visible"/>
                                      </p:to>
                                    </p:set>
                                    <p:anim calcmode="lin" valueType="num">
                                      <p:cBhvr>
                                        <p:cTn id="177" dur="1000" fill="hold"/>
                                        <p:tgtEl>
                                          <p:spTgt spid="61"/>
                                        </p:tgtEl>
                                        <p:attrNameLst>
                                          <p:attrName>ppt_w</p:attrName>
                                        </p:attrNameLst>
                                      </p:cBhvr>
                                      <p:tavLst>
                                        <p:tav tm="0">
                                          <p:val>
                                            <p:strVal val="#ppt_w*0.70"/>
                                          </p:val>
                                        </p:tav>
                                        <p:tav tm="100000">
                                          <p:val>
                                            <p:strVal val="#ppt_w"/>
                                          </p:val>
                                        </p:tav>
                                      </p:tavLst>
                                    </p:anim>
                                    <p:anim calcmode="lin" valueType="num">
                                      <p:cBhvr>
                                        <p:cTn id="178" dur="1000" fill="hold"/>
                                        <p:tgtEl>
                                          <p:spTgt spid="61"/>
                                        </p:tgtEl>
                                        <p:attrNameLst>
                                          <p:attrName>ppt_h</p:attrName>
                                        </p:attrNameLst>
                                      </p:cBhvr>
                                      <p:tavLst>
                                        <p:tav tm="0">
                                          <p:val>
                                            <p:strVal val="#ppt_h"/>
                                          </p:val>
                                        </p:tav>
                                        <p:tav tm="100000">
                                          <p:val>
                                            <p:strVal val="#ppt_h"/>
                                          </p:val>
                                        </p:tav>
                                      </p:tavLst>
                                    </p:anim>
                                    <p:animEffect transition="in" filter="fade">
                                      <p:cBhvr>
                                        <p:cTn id="179" dur="1000"/>
                                        <p:tgtEl>
                                          <p:spTgt spid="61"/>
                                        </p:tgtEl>
                                      </p:cBhvr>
                                    </p:animEffect>
                                  </p:childTnLst>
                                </p:cTn>
                              </p:par>
                              <p:par>
                                <p:cTn id="180" presetID="55" presetClass="entr" presetSubtype="0" fill="hold" nodeType="withEffect">
                                  <p:stCondLst>
                                    <p:cond delay="0"/>
                                  </p:stCondLst>
                                  <p:childTnLst>
                                    <p:set>
                                      <p:cBhvr>
                                        <p:cTn id="181" dur="1" fill="hold">
                                          <p:stCondLst>
                                            <p:cond delay="0"/>
                                          </p:stCondLst>
                                        </p:cTn>
                                        <p:tgtEl>
                                          <p:spTgt spid="64"/>
                                        </p:tgtEl>
                                        <p:attrNameLst>
                                          <p:attrName>style.visibility</p:attrName>
                                        </p:attrNameLst>
                                      </p:cBhvr>
                                      <p:to>
                                        <p:strVal val="visible"/>
                                      </p:to>
                                    </p:set>
                                    <p:anim calcmode="lin" valueType="num">
                                      <p:cBhvr>
                                        <p:cTn id="182" dur="1000" fill="hold"/>
                                        <p:tgtEl>
                                          <p:spTgt spid="64"/>
                                        </p:tgtEl>
                                        <p:attrNameLst>
                                          <p:attrName>ppt_w</p:attrName>
                                        </p:attrNameLst>
                                      </p:cBhvr>
                                      <p:tavLst>
                                        <p:tav tm="0">
                                          <p:val>
                                            <p:strVal val="#ppt_w*0.70"/>
                                          </p:val>
                                        </p:tav>
                                        <p:tav tm="100000">
                                          <p:val>
                                            <p:strVal val="#ppt_w"/>
                                          </p:val>
                                        </p:tav>
                                      </p:tavLst>
                                    </p:anim>
                                    <p:anim calcmode="lin" valueType="num">
                                      <p:cBhvr>
                                        <p:cTn id="183" dur="1000" fill="hold"/>
                                        <p:tgtEl>
                                          <p:spTgt spid="64"/>
                                        </p:tgtEl>
                                        <p:attrNameLst>
                                          <p:attrName>ppt_h</p:attrName>
                                        </p:attrNameLst>
                                      </p:cBhvr>
                                      <p:tavLst>
                                        <p:tav tm="0">
                                          <p:val>
                                            <p:strVal val="#ppt_h"/>
                                          </p:val>
                                        </p:tav>
                                        <p:tav tm="100000">
                                          <p:val>
                                            <p:strVal val="#ppt_h"/>
                                          </p:val>
                                        </p:tav>
                                      </p:tavLst>
                                    </p:anim>
                                    <p:animEffect transition="in" filter="fade">
                                      <p:cBhvr>
                                        <p:cTn id="184" dur="1000"/>
                                        <p:tgtEl>
                                          <p:spTgt spid="64"/>
                                        </p:tgtEl>
                                      </p:cBhvr>
                                    </p:animEffect>
                                  </p:childTnLst>
                                </p:cTn>
                              </p:par>
                              <p:par>
                                <p:cTn id="185" presetID="1" presetClass="exit" presetSubtype="0" fill="hold" nodeType="withEffect">
                                  <p:stCondLst>
                                    <p:cond delay="0"/>
                                  </p:stCondLst>
                                  <p:childTnLst>
                                    <p:set>
                                      <p:cBhvr>
                                        <p:cTn id="186" dur="1" fill="hold">
                                          <p:stCondLst>
                                            <p:cond delay="0"/>
                                          </p:stCondLst>
                                        </p:cTn>
                                        <p:tgtEl>
                                          <p:spTgt spid="57"/>
                                        </p:tgtEl>
                                        <p:attrNameLst>
                                          <p:attrName>style.visibility</p:attrName>
                                        </p:attrNameLst>
                                      </p:cBhvr>
                                      <p:to>
                                        <p:strVal val="hidden"/>
                                      </p:to>
                                    </p:set>
                                  </p:childTnLst>
                                </p:cTn>
                              </p:par>
                              <p:par>
                                <p:cTn id="187" presetID="1" presetClass="exit" presetSubtype="0" fill="hold" nodeType="withEffect">
                                  <p:stCondLst>
                                    <p:cond delay="0"/>
                                  </p:stCondLst>
                                  <p:childTnLst>
                                    <p:set>
                                      <p:cBhvr>
                                        <p:cTn id="188" dur="1" fill="hold">
                                          <p:stCondLst>
                                            <p:cond delay="0"/>
                                          </p:stCondLst>
                                        </p:cTn>
                                        <p:tgtEl>
                                          <p:spTgt spid="58"/>
                                        </p:tgtEl>
                                        <p:attrNameLst>
                                          <p:attrName>style.visibility</p:attrName>
                                        </p:attrNameLst>
                                      </p:cBhvr>
                                      <p:to>
                                        <p:strVal val="hidden"/>
                                      </p:to>
                                    </p:set>
                                  </p:childTnLst>
                                </p:cTn>
                              </p:par>
                              <p:par>
                                <p:cTn id="189" presetID="1" presetClass="exit" presetSubtype="0" fill="hold" nodeType="withEffect">
                                  <p:stCondLst>
                                    <p:cond delay="0"/>
                                  </p:stCondLst>
                                  <p:childTnLst>
                                    <p:set>
                                      <p:cBhvr>
                                        <p:cTn id="190" dur="1" fill="hold">
                                          <p:stCondLst>
                                            <p:cond delay="0"/>
                                          </p:stCondLst>
                                        </p:cTn>
                                        <p:tgtEl>
                                          <p:spTgt spid="59"/>
                                        </p:tgtEl>
                                        <p:attrNameLst>
                                          <p:attrName>style.visibility</p:attrName>
                                        </p:attrNameLst>
                                      </p:cBhvr>
                                      <p:to>
                                        <p:strVal val="hidden"/>
                                      </p:to>
                                    </p:set>
                                  </p:childTnLst>
                                </p:cTn>
                              </p:par>
                              <p:par>
                                <p:cTn id="191" presetID="1" presetClass="exit" presetSubtype="0" fill="hold" nodeType="withEffect">
                                  <p:stCondLst>
                                    <p:cond delay="0"/>
                                  </p:stCondLst>
                                  <p:childTnLst>
                                    <p:set>
                                      <p:cBhvr>
                                        <p:cTn id="192" dur="1" fill="hold">
                                          <p:stCondLst>
                                            <p:cond delay="0"/>
                                          </p:stCondLst>
                                        </p:cTn>
                                        <p:tgtEl>
                                          <p:spTgt spid="60"/>
                                        </p:tgtEl>
                                        <p:attrNameLst>
                                          <p:attrName>style.visibility</p:attrName>
                                        </p:attrNameLst>
                                      </p:cBhvr>
                                      <p:to>
                                        <p:strVal val="hidden"/>
                                      </p:to>
                                    </p:set>
                                  </p:childTnLst>
                                </p:cTn>
                              </p:par>
                            </p:childTnLst>
                          </p:cTn>
                        </p:par>
                      </p:childTnLst>
                    </p:cTn>
                  </p:par>
                  <p:par>
                    <p:cTn id="193" fill="hold">
                      <p:stCondLst>
                        <p:cond delay="indefinite"/>
                      </p:stCondLst>
                      <p:childTnLst>
                        <p:par>
                          <p:cTn id="194" fill="hold">
                            <p:stCondLst>
                              <p:cond delay="0"/>
                            </p:stCondLst>
                            <p:childTnLst>
                              <p:par>
                                <p:cTn id="195" presetID="1" presetClass="entr" presetSubtype="0" fill="hold" grpId="1" nodeType="clickEffect">
                                  <p:stCondLst>
                                    <p:cond delay="0"/>
                                  </p:stCondLst>
                                  <p:childTnLst>
                                    <p:set>
                                      <p:cBhvr>
                                        <p:cTn id="196" dur="1" fill="hold">
                                          <p:stCondLst>
                                            <p:cond delay="0"/>
                                          </p:stCondLst>
                                        </p:cTn>
                                        <p:tgtEl>
                                          <p:spTgt spid="26"/>
                                        </p:tgtEl>
                                        <p:attrNameLst>
                                          <p:attrName>style.visibility</p:attrName>
                                        </p:attrNameLst>
                                      </p:cBhvr>
                                      <p:to>
                                        <p:strVal val="visible"/>
                                      </p:to>
                                    </p:set>
                                  </p:childTnLst>
                                </p:cTn>
                              </p:par>
                              <p:par>
                                <p:cTn id="197" presetID="1" presetClass="exit" presetSubtype="0" fill="hold" grpId="0" nodeType="withEffect">
                                  <p:stCondLst>
                                    <p:cond delay="0"/>
                                  </p:stCondLst>
                                  <p:childTnLst>
                                    <p:set>
                                      <p:cBhvr>
                                        <p:cTn id="198" dur="1" fill="hold">
                                          <p:stCondLst>
                                            <p:cond delay="0"/>
                                          </p:stCondLst>
                                        </p:cTn>
                                        <p:tgtEl>
                                          <p:spTgt spid="25"/>
                                        </p:tgtEl>
                                        <p:attrNameLst>
                                          <p:attrName>style.visibility</p:attrName>
                                        </p:attrNameLst>
                                      </p:cBhvr>
                                      <p:to>
                                        <p:strVal val="hidden"/>
                                      </p:to>
                                    </p:set>
                                  </p:childTnLst>
                                </p:cTn>
                              </p:par>
                            </p:childTnLst>
                          </p:cTn>
                        </p:par>
                      </p:childTnLst>
                    </p:cTn>
                  </p:par>
                  <p:par>
                    <p:cTn id="199" fill="hold">
                      <p:stCondLst>
                        <p:cond delay="indefinite"/>
                      </p:stCondLst>
                      <p:childTnLst>
                        <p:par>
                          <p:cTn id="200" fill="hold">
                            <p:stCondLst>
                              <p:cond delay="0"/>
                            </p:stCondLst>
                            <p:childTnLst>
                              <p:par>
                                <p:cTn id="201" presetID="55" presetClass="entr" presetSubtype="0" fill="hold" nodeType="clickEffect">
                                  <p:stCondLst>
                                    <p:cond delay="0"/>
                                  </p:stCondLst>
                                  <p:childTnLst>
                                    <p:set>
                                      <p:cBhvr>
                                        <p:cTn id="202" dur="1" fill="hold">
                                          <p:stCondLst>
                                            <p:cond delay="0"/>
                                          </p:stCondLst>
                                        </p:cTn>
                                        <p:tgtEl>
                                          <p:spTgt spid="66"/>
                                        </p:tgtEl>
                                        <p:attrNameLst>
                                          <p:attrName>style.visibility</p:attrName>
                                        </p:attrNameLst>
                                      </p:cBhvr>
                                      <p:to>
                                        <p:strVal val="visible"/>
                                      </p:to>
                                    </p:set>
                                    <p:anim calcmode="lin" valueType="num">
                                      <p:cBhvr>
                                        <p:cTn id="203" dur="1000" fill="hold"/>
                                        <p:tgtEl>
                                          <p:spTgt spid="66"/>
                                        </p:tgtEl>
                                        <p:attrNameLst>
                                          <p:attrName>ppt_w</p:attrName>
                                        </p:attrNameLst>
                                      </p:cBhvr>
                                      <p:tavLst>
                                        <p:tav tm="0">
                                          <p:val>
                                            <p:strVal val="#ppt_w*0.70"/>
                                          </p:val>
                                        </p:tav>
                                        <p:tav tm="100000">
                                          <p:val>
                                            <p:strVal val="#ppt_w"/>
                                          </p:val>
                                        </p:tav>
                                      </p:tavLst>
                                    </p:anim>
                                    <p:anim calcmode="lin" valueType="num">
                                      <p:cBhvr>
                                        <p:cTn id="204" dur="1000" fill="hold"/>
                                        <p:tgtEl>
                                          <p:spTgt spid="66"/>
                                        </p:tgtEl>
                                        <p:attrNameLst>
                                          <p:attrName>ppt_h</p:attrName>
                                        </p:attrNameLst>
                                      </p:cBhvr>
                                      <p:tavLst>
                                        <p:tav tm="0">
                                          <p:val>
                                            <p:strVal val="#ppt_h"/>
                                          </p:val>
                                        </p:tav>
                                        <p:tav tm="100000">
                                          <p:val>
                                            <p:strVal val="#ppt_h"/>
                                          </p:val>
                                        </p:tav>
                                      </p:tavLst>
                                    </p:anim>
                                    <p:animEffect transition="in" filter="fade">
                                      <p:cBhvr>
                                        <p:cTn id="205" dur="1000"/>
                                        <p:tgtEl>
                                          <p:spTgt spid="66"/>
                                        </p:tgtEl>
                                      </p:cBhvr>
                                    </p:animEffect>
                                  </p:childTnLst>
                                </p:cTn>
                              </p:par>
                              <p:par>
                                <p:cTn id="206" presetID="55" presetClass="entr" presetSubtype="0" fill="hold" nodeType="withEffect">
                                  <p:stCondLst>
                                    <p:cond delay="0"/>
                                  </p:stCondLst>
                                  <p:childTnLst>
                                    <p:set>
                                      <p:cBhvr>
                                        <p:cTn id="207" dur="1" fill="hold">
                                          <p:stCondLst>
                                            <p:cond delay="0"/>
                                          </p:stCondLst>
                                        </p:cTn>
                                        <p:tgtEl>
                                          <p:spTgt spid="67"/>
                                        </p:tgtEl>
                                        <p:attrNameLst>
                                          <p:attrName>style.visibility</p:attrName>
                                        </p:attrNameLst>
                                      </p:cBhvr>
                                      <p:to>
                                        <p:strVal val="visible"/>
                                      </p:to>
                                    </p:set>
                                    <p:anim calcmode="lin" valueType="num">
                                      <p:cBhvr>
                                        <p:cTn id="208" dur="1000" fill="hold"/>
                                        <p:tgtEl>
                                          <p:spTgt spid="67"/>
                                        </p:tgtEl>
                                        <p:attrNameLst>
                                          <p:attrName>ppt_w</p:attrName>
                                        </p:attrNameLst>
                                      </p:cBhvr>
                                      <p:tavLst>
                                        <p:tav tm="0">
                                          <p:val>
                                            <p:strVal val="#ppt_w*0.70"/>
                                          </p:val>
                                        </p:tav>
                                        <p:tav tm="100000">
                                          <p:val>
                                            <p:strVal val="#ppt_w"/>
                                          </p:val>
                                        </p:tav>
                                      </p:tavLst>
                                    </p:anim>
                                    <p:anim calcmode="lin" valueType="num">
                                      <p:cBhvr>
                                        <p:cTn id="209" dur="1000" fill="hold"/>
                                        <p:tgtEl>
                                          <p:spTgt spid="67"/>
                                        </p:tgtEl>
                                        <p:attrNameLst>
                                          <p:attrName>ppt_h</p:attrName>
                                        </p:attrNameLst>
                                      </p:cBhvr>
                                      <p:tavLst>
                                        <p:tav tm="0">
                                          <p:val>
                                            <p:strVal val="#ppt_h"/>
                                          </p:val>
                                        </p:tav>
                                        <p:tav tm="100000">
                                          <p:val>
                                            <p:strVal val="#ppt_h"/>
                                          </p:val>
                                        </p:tav>
                                      </p:tavLst>
                                    </p:anim>
                                    <p:animEffect transition="in" filter="fade">
                                      <p:cBhvr>
                                        <p:cTn id="210" dur="1000"/>
                                        <p:tgtEl>
                                          <p:spTgt spid="67"/>
                                        </p:tgtEl>
                                      </p:cBhvr>
                                    </p:animEffect>
                                  </p:childTnLst>
                                </p:cTn>
                              </p:par>
                              <p:par>
                                <p:cTn id="211" presetID="55" presetClass="entr" presetSubtype="0" fill="hold" nodeType="withEffect">
                                  <p:stCondLst>
                                    <p:cond delay="0"/>
                                  </p:stCondLst>
                                  <p:childTnLst>
                                    <p:set>
                                      <p:cBhvr>
                                        <p:cTn id="212" dur="1" fill="hold">
                                          <p:stCondLst>
                                            <p:cond delay="0"/>
                                          </p:stCondLst>
                                        </p:cTn>
                                        <p:tgtEl>
                                          <p:spTgt spid="65"/>
                                        </p:tgtEl>
                                        <p:attrNameLst>
                                          <p:attrName>style.visibility</p:attrName>
                                        </p:attrNameLst>
                                      </p:cBhvr>
                                      <p:to>
                                        <p:strVal val="visible"/>
                                      </p:to>
                                    </p:set>
                                    <p:anim calcmode="lin" valueType="num">
                                      <p:cBhvr>
                                        <p:cTn id="213" dur="1000" fill="hold"/>
                                        <p:tgtEl>
                                          <p:spTgt spid="65"/>
                                        </p:tgtEl>
                                        <p:attrNameLst>
                                          <p:attrName>ppt_w</p:attrName>
                                        </p:attrNameLst>
                                      </p:cBhvr>
                                      <p:tavLst>
                                        <p:tav tm="0">
                                          <p:val>
                                            <p:strVal val="#ppt_w*0.70"/>
                                          </p:val>
                                        </p:tav>
                                        <p:tav tm="100000">
                                          <p:val>
                                            <p:strVal val="#ppt_w"/>
                                          </p:val>
                                        </p:tav>
                                      </p:tavLst>
                                    </p:anim>
                                    <p:anim calcmode="lin" valueType="num">
                                      <p:cBhvr>
                                        <p:cTn id="214" dur="1000" fill="hold"/>
                                        <p:tgtEl>
                                          <p:spTgt spid="65"/>
                                        </p:tgtEl>
                                        <p:attrNameLst>
                                          <p:attrName>ppt_h</p:attrName>
                                        </p:attrNameLst>
                                      </p:cBhvr>
                                      <p:tavLst>
                                        <p:tav tm="0">
                                          <p:val>
                                            <p:strVal val="#ppt_h"/>
                                          </p:val>
                                        </p:tav>
                                        <p:tav tm="100000">
                                          <p:val>
                                            <p:strVal val="#ppt_h"/>
                                          </p:val>
                                        </p:tav>
                                      </p:tavLst>
                                    </p:anim>
                                    <p:animEffect transition="in" filter="fade">
                                      <p:cBhvr>
                                        <p:cTn id="215" dur="1000"/>
                                        <p:tgtEl>
                                          <p:spTgt spid="65"/>
                                        </p:tgtEl>
                                      </p:cBhvr>
                                    </p:animEffect>
                                  </p:childTnLst>
                                </p:cTn>
                              </p:par>
                              <p:par>
                                <p:cTn id="216" presetID="55" presetClass="entr" presetSubtype="0" fill="hold" nodeType="withEffect">
                                  <p:stCondLst>
                                    <p:cond delay="0"/>
                                  </p:stCondLst>
                                  <p:childTnLst>
                                    <p:set>
                                      <p:cBhvr>
                                        <p:cTn id="217" dur="1" fill="hold">
                                          <p:stCondLst>
                                            <p:cond delay="0"/>
                                          </p:stCondLst>
                                        </p:cTn>
                                        <p:tgtEl>
                                          <p:spTgt spid="68"/>
                                        </p:tgtEl>
                                        <p:attrNameLst>
                                          <p:attrName>style.visibility</p:attrName>
                                        </p:attrNameLst>
                                      </p:cBhvr>
                                      <p:to>
                                        <p:strVal val="visible"/>
                                      </p:to>
                                    </p:set>
                                    <p:anim calcmode="lin" valueType="num">
                                      <p:cBhvr>
                                        <p:cTn id="218" dur="1000" fill="hold"/>
                                        <p:tgtEl>
                                          <p:spTgt spid="68"/>
                                        </p:tgtEl>
                                        <p:attrNameLst>
                                          <p:attrName>ppt_w</p:attrName>
                                        </p:attrNameLst>
                                      </p:cBhvr>
                                      <p:tavLst>
                                        <p:tav tm="0">
                                          <p:val>
                                            <p:strVal val="#ppt_w*0.70"/>
                                          </p:val>
                                        </p:tav>
                                        <p:tav tm="100000">
                                          <p:val>
                                            <p:strVal val="#ppt_w"/>
                                          </p:val>
                                        </p:tav>
                                      </p:tavLst>
                                    </p:anim>
                                    <p:anim calcmode="lin" valueType="num">
                                      <p:cBhvr>
                                        <p:cTn id="219" dur="1000" fill="hold"/>
                                        <p:tgtEl>
                                          <p:spTgt spid="68"/>
                                        </p:tgtEl>
                                        <p:attrNameLst>
                                          <p:attrName>ppt_h</p:attrName>
                                        </p:attrNameLst>
                                      </p:cBhvr>
                                      <p:tavLst>
                                        <p:tav tm="0">
                                          <p:val>
                                            <p:strVal val="#ppt_h"/>
                                          </p:val>
                                        </p:tav>
                                        <p:tav tm="100000">
                                          <p:val>
                                            <p:strVal val="#ppt_h"/>
                                          </p:val>
                                        </p:tav>
                                      </p:tavLst>
                                    </p:anim>
                                    <p:animEffect transition="in" filter="fade">
                                      <p:cBhvr>
                                        <p:cTn id="220" dur="1000"/>
                                        <p:tgtEl>
                                          <p:spTgt spid="68"/>
                                        </p:tgtEl>
                                      </p:cBhvr>
                                    </p:animEffect>
                                  </p:childTnLst>
                                </p:cTn>
                              </p:par>
                              <p:par>
                                <p:cTn id="221" presetID="1" presetClass="exit" presetSubtype="0" fill="hold" nodeType="withEffect">
                                  <p:stCondLst>
                                    <p:cond delay="0"/>
                                  </p:stCondLst>
                                  <p:childTnLst>
                                    <p:set>
                                      <p:cBhvr>
                                        <p:cTn id="222" dur="1" fill="hold">
                                          <p:stCondLst>
                                            <p:cond delay="0"/>
                                          </p:stCondLst>
                                        </p:cTn>
                                        <p:tgtEl>
                                          <p:spTgt spid="61"/>
                                        </p:tgtEl>
                                        <p:attrNameLst>
                                          <p:attrName>style.visibility</p:attrName>
                                        </p:attrNameLst>
                                      </p:cBhvr>
                                      <p:to>
                                        <p:strVal val="hidden"/>
                                      </p:to>
                                    </p:set>
                                  </p:childTnLst>
                                </p:cTn>
                              </p:par>
                              <p:par>
                                <p:cTn id="223" presetID="1" presetClass="exit" presetSubtype="0" fill="hold" nodeType="withEffect">
                                  <p:stCondLst>
                                    <p:cond delay="0"/>
                                  </p:stCondLst>
                                  <p:childTnLst>
                                    <p:set>
                                      <p:cBhvr>
                                        <p:cTn id="224" dur="1" fill="hold">
                                          <p:stCondLst>
                                            <p:cond delay="0"/>
                                          </p:stCondLst>
                                        </p:cTn>
                                        <p:tgtEl>
                                          <p:spTgt spid="62"/>
                                        </p:tgtEl>
                                        <p:attrNameLst>
                                          <p:attrName>style.visibility</p:attrName>
                                        </p:attrNameLst>
                                      </p:cBhvr>
                                      <p:to>
                                        <p:strVal val="hidden"/>
                                      </p:to>
                                    </p:set>
                                  </p:childTnLst>
                                </p:cTn>
                              </p:par>
                              <p:par>
                                <p:cTn id="225" presetID="1" presetClass="exit" presetSubtype="0" fill="hold" nodeType="withEffect">
                                  <p:stCondLst>
                                    <p:cond delay="0"/>
                                  </p:stCondLst>
                                  <p:childTnLst>
                                    <p:set>
                                      <p:cBhvr>
                                        <p:cTn id="226" dur="1" fill="hold">
                                          <p:stCondLst>
                                            <p:cond delay="0"/>
                                          </p:stCondLst>
                                        </p:cTn>
                                        <p:tgtEl>
                                          <p:spTgt spid="63"/>
                                        </p:tgtEl>
                                        <p:attrNameLst>
                                          <p:attrName>style.visibility</p:attrName>
                                        </p:attrNameLst>
                                      </p:cBhvr>
                                      <p:to>
                                        <p:strVal val="hidden"/>
                                      </p:to>
                                    </p:set>
                                  </p:childTnLst>
                                </p:cTn>
                              </p:par>
                              <p:par>
                                <p:cTn id="227" presetID="1" presetClass="exit" presetSubtype="0" fill="hold" nodeType="withEffect">
                                  <p:stCondLst>
                                    <p:cond delay="0"/>
                                  </p:stCondLst>
                                  <p:childTnLst>
                                    <p:set>
                                      <p:cBhvr>
                                        <p:cTn id="228" dur="1" fill="hold">
                                          <p:stCondLst>
                                            <p:cond delay="0"/>
                                          </p:stCondLst>
                                        </p:cTn>
                                        <p:tgtEl>
                                          <p:spTgt spid="64"/>
                                        </p:tgtEl>
                                        <p:attrNameLst>
                                          <p:attrName>style.visibility</p:attrName>
                                        </p:attrNameLst>
                                      </p:cBhvr>
                                      <p:to>
                                        <p:strVal val="hidden"/>
                                      </p:to>
                                    </p:set>
                                  </p:childTnLst>
                                </p:cTn>
                              </p:par>
                            </p:childTnLst>
                          </p:cTn>
                        </p:par>
                      </p:childTnLst>
                    </p:cTn>
                  </p:par>
                  <p:par>
                    <p:cTn id="229" fill="hold">
                      <p:stCondLst>
                        <p:cond delay="indefinite"/>
                      </p:stCondLst>
                      <p:childTnLst>
                        <p:par>
                          <p:cTn id="230" fill="hold">
                            <p:stCondLst>
                              <p:cond delay="0"/>
                            </p:stCondLst>
                            <p:childTnLst>
                              <p:par>
                                <p:cTn id="231" presetID="1" presetClass="entr" presetSubtype="0" fill="hold" grpId="0" nodeType="clickEffect">
                                  <p:stCondLst>
                                    <p:cond delay="0"/>
                                  </p:stCondLst>
                                  <p:childTnLst>
                                    <p:set>
                                      <p:cBhvr>
                                        <p:cTn id="232" dur="1" fill="hold">
                                          <p:stCondLst>
                                            <p:cond delay="0"/>
                                          </p:stCondLst>
                                        </p:cTn>
                                        <p:tgtEl>
                                          <p:spTgt spid="27"/>
                                        </p:tgtEl>
                                        <p:attrNameLst>
                                          <p:attrName>style.visibility</p:attrName>
                                        </p:attrNameLst>
                                      </p:cBhvr>
                                      <p:to>
                                        <p:strVal val="visible"/>
                                      </p:to>
                                    </p:set>
                                  </p:childTnLst>
                                </p:cTn>
                              </p:par>
                              <p:par>
                                <p:cTn id="233" presetID="1" presetClass="exit" presetSubtype="0" fill="hold" grpId="0" nodeType="withEffect">
                                  <p:stCondLst>
                                    <p:cond delay="0"/>
                                  </p:stCondLst>
                                  <p:childTnLst>
                                    <p:set>
                                      <p:cBhvr>
                                        <p:cTn id="234" dur="1" fill="hold">
                                          <p:stCondLst>
                                            <p:cond delay="0"/>
                                          </p:stCondLst>
                                        </p:cTn>
                                        <p:tgtEl>
                                          <p:spTgt spid="26"/>
                                        </p:tgtEl>
                                        <p:attrNameLst>
                                          <p:attrName>style.visibility</p:attrName>
                                        </p:attrNameLst>
                                      </p:cBhvr>
                                      <p:to>
                                        <p:strVal val="hidden"/>
                                      </p:to>
                                    </p:set>
                                  </p:childTnLst>
                                </p:cTn>
                              </p:par>
                            </p:childTnLst>
                          </p:cTn>
                        </p:par>
                      </p:childTnLst>
                    </p:cTn>
                  </p:par>
                  <p:par>
                    <p:cTn id="235" fill="hold">
                      <p:stCondLst>
                        <p:cond delay="indefinite"/>
                      </p:stCondLst>
                      <p:childTnLst>
                        <p:par>
                          <p:cTn id="236" fill="hold">
                            <p:stCondLst>
                              <p:cond delay="0"/>
                            </p:stCondLst>
                            <p:childTnLst>
                              <p:par>
                                <p:cTn id="237" presetID="1" presetClass="entr" presetSubtype="0" fill="hold" grpId="0" nodeType="clickEffect">
                                  <p:stCondLst>
                                    <p:cond delay="0"/>
                                  </p:stCondLst>
                                  <p:childTnLst>
                                    <p:set>
                                      <p:cBhvr>
                                        <p:cTn id="238" dur="1" fill="hold">
                                          <p:stCondLst>
                                            <p:cond delay="0"/>
                                          </p:stCondLst>
                                        </p:cTn>
                                        <p:tgtEl>
                                          <p:spTgt spid="40"/>
                                        </p:tgtEl>
                                        <p:attrNameLst>
                                          <p:attrName>style.visibility</p:attrName>
                                        </p:attrNameLst>
                                      </p:cBhvr>
                                      <p:to>
                                        <p:strVal val="visible"/>
                                      </p:to>
                                    </p:set>
                                  </p:childTnLst>
                                </p:cTn>
                              </p:par>
                              <p:par>
                                <p:cTn id="239" presetID="1" presetClass="exit" presetSubtype="0" fill="hold" grpId="1" nodeType="withEffect">
                                  <p:stCondLst>
                                    <p:cond delay="0"/>
                                  </p:stCondLst>
                                  <p:childTnLst>
                                    <p:set>
                                      <p:cBhvr>
                                        <p:cTn id="240" dur="1" fill="hold">
                                          <p:stCondLst>
                                            <p:cond delay="0"/>
                                          </p:stCondLst>
                                        </p:cTn>
                                        <p:tgtEl>
                                          <p:spTgt spid="27"/>
                                        </p:tgtEl>
                                        <p:attrNameLst>
                                          <p:attrName>style.visibility</p:attrName>
                                        </p:attrNameLst>
                                      </p:cBhvr>
                                      <p:to>
                                        <p:strVal val="hidden"/>
                                      </p:to>
                                    </p:set>
                                  </p:childTnLst>
                                </p:cTn>
                              </p:par>
                              <p:par>
                                <p:cTn id="241" presetID="1" presetClass="exit" presetSubtype="0" fill="hold" nodeType="withEffect">
                                  <p:stCondLst>
                                    <p:cond delay="0"/>
                                  </p:stCondLst>
                                  <p:childTnLst>
                                    <p:set>
                                      <p:cBhvr>
                                        <p:cTn id="242" dur="1" fill="hold">
                                          <p:stCondLst>
                                            <p:cond delay="0"/>
                                          </p:stCondLst>
                                        </p:cTn>
                                        <p:tgtEl>
                                          <p:spTgt spid="65"/>
                                        </p:tgtEl>
                                        <p:attrNameLst>
                                          <p:attrName>style.visibility</p:attrName>
                                        </p:attrNameLst>
                                      </p:cBhvr>
                                      <p:to>
                                        <p:strVal val="hidden"/>
                                      </p:to>
                                    </p:set>
                                  </p:childTnLst>
                                </p:cTn>
                              </p:par>
                              <p:par>
                                <p:cTn id="243" presetID="1" presetClass="exit" presetSubtype="0" fill="hold" nodeType="withEffect">
                                  <p:stCondLst>
                                    <p:cond delay="0"/>
                                  </p:stCondLst>
                                  <p:childTnLst>
                                    <p:set>
                                      <p:cBhvr>
                                        <p:cTn id="244" dur="1" fill="hold">
                                          <p:stCondLst>
                                            <p:cond delay="0"/>
                                          </p:stCondLst>
                                        </p:cTn>
                                        <p:tgtEl>
                                          <p:spTgt spid="66"/>
                                        </p:tgtEl>
                                        <p:attrNameLst>
                                          <p:attrName>style.visibility</p:attrName>
                                        </p:attrNameLst>
                                      </p:cBhvr>
                                      <p:to>
                                        <p:strVal val="hidden"/>
                                      </p:to>
                                    </p:set>
                                  </p:childTnLst>
                                </p:cTn>
                              </p:par>
                              <p:par>
                                <p:cTn id="245" presetID="1" presetClass="exit" presetSubtype="0" fill="hold" nodeType="withEffect">
                                  <p:stCondLst>
                                    <p:cond delay="0"/>
                                  </p:stCondLst>
                                  <p:childTnLst>
                                    <p:set>
                                      <p:cBhvr>
                                        <p:cTn id="246" dur="1" fill="hold">
                                          <p:stCondLst>
                                            <p:cond delay="0"/>
                                          </p:stCondLst>
                                        </p:cTn>
                                        <p:tgtEl>
                                          <p:spTgt spid="67"/>
                                        </p:tgtEl>
                                        <p:attrNameLst>
                                          <p:attrName>style.visibility</p:attrName>
                                        </p:attrNameLst>
                                      </p:cBhvr>
                                      <p:to>
                                        <p:strVal val="hidden"/>
                                      </p:to>
                                    </p:set>
                                  </p:childTnLst>
                                </p:cTn>
                              </p:par>
                              <p:par>
                                <p:cTn id="247" presetID="1" presetClass="exit" presetSubtype="0" fill="hold" nodeType="withEffect">
                                  <p:stCondLst>
                                    <p:cond delay="0"/>
                                  </p:stCondLst>
                                  <p:childTnLst>
                                    <p:set>
                                      <p:cBhvr>
                                        <p:cTn id="248" dur="1" fill="hold">
                                          <p:stCondLst>
                                            <p:cond delay="0"/>
                                          </p:stCondLst>
                                        </p:cTn>
                                        <p:tgtEl>
                                          <p:spTgt spid="68"/>
                                        </p:tgtEl>
                                        <p:attrNameLst>
                                          <p:attrName>style.visibility</p:attrName>
                                        </p:attrNameLst>
                                      </p:cBhvr>
                                      <p:to>
                                        <p:strVal val="hidden"/>
                                      </p:to>
                                    </p:set>
                                  </p:childTnLst>
                                </p:cTn>
                              </p:par>
                            </p:childTnLst>
                          </p:cTn>
                        </p:par>
                      </p:childTnLst>
                    </p:cTn>
                  </p:par>
                  <p:par>
                    <p:cTn id="249" fill="hold">
                      <p:stCondLst>
                        <p:cond delay="indefinite"/>
                      </p:stCondLst>
                      <p:childTnLst>
                        <p:par>
                          <p:cTn id="250" fill="hold">
                            <p:stCondLst>
                              <p:cond delay="0"/>
                            </p:stCondLst>
                            <p:childTnLst>
                              <p:par>
                                <p:cTn id="251" presetID="2" presetClass="entr" presetSubtype="8" fill="hold" nodeType="clickEffect">
                                  <p:stCondLst>
                                    <p:cond delay="0"/>
                                  </p:stCondLst>
                                  <p:childTnLst>
                                    <p:set>
                                      <p:cBhvr>
                                        <p:cTn id="252" dur="1" fill="hold">
                                          <p:stCondLst>
                                            <p:cond delay="0"/>
                                          </p:stCondLst>
                                        </p:cTn>
                                        <p:tgtEl>
                                          <p:spTgt spid="73">
                                            <p:txEl>
                                              <p:pRg st="3" end="3"/>
                                            </p:txEl>
                                          </p:spTgt>
                                        </p:tgtEl>
                                        <p:attrNameLst>
                                          <p:attrName>style.visibility</p:attrName>
                                        </p:attrNameLst>
                                      </p:cBhvr>
                                      <p:to>
                                        <p:strVal val="visible"/>
                                      </p:to>
                                    </p:set>
                                    <p:anim calcmode="lin" valueType="num">
                                      <p:cBhvr additive="base">
                                        <p:cTn id="253" dur="500" fill="hold"/>
                                        <p:tgtEl>
                                          <p:spTgt spid="73">
                                            <p:txEl>
                                              <p:pRg st="3" end="3"/>
                                            </p:txEl>
                                          </p:spTgt>
                                        </p:tgtEl>
                                        <p:attrNameLst>
                                          <p:attrName>ppt_x</p:attrName>
                                        </p:attrNameLst>
                                      </p:cBhvr>
                                      <p:tavLst>
                                        <p:tav tm="0">
                                          <p:val>
                                            <p:strVal val="0-#ppt_w/2"/>
                                          </p:val>
                                        </p:tav>
                                        <p:tav tm="100000">
                                          <p:val>
                                            <p:strVal val="#ppt_x"/>
                                          </p:val>
                                        </p:tav>
                                      </p:tavLst>
                                    </p:anim>
                                    <p:anim calcmode="lin" valueType="num">
                                      <p:cBhvr additive="base">
                                        <p:cTn id="254" dur="500" fill="hold"/>
                                        <p:tgtEl>
                                          <p:spTgt spid="7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5" fill="hold">
                      <p:stCondLst>
                        <p:cond delay="indefinite"/>
                      </p:stCondLst>
                      <p:childTnLst>
                        <p:par>
                          <p:cTn id="256" fill="hold">
                            <p:stCondLst>
                              <p:cond delay="0"/>
                            </p:stCondLst>
                            <p:childTnLst>
                              <p:par>
                                <p:cTn id="257" presetID="2" presetClass="entr" presetSubtype="8" fill="hold" nodeType="clickEffect">
                                  <p:stCondLst>
                                    <p:cond delay="0"/>
                                  </p:stCondLst>
                                  <p:childTnLst>
                                    <p:set>
                                      <p:cBhvr>
                                        <p:cTn id="258" dur="1" fill="hold">
                                          <p:stCondLst>
                                            <p:cond delay="0"/>
                                          </p:stCondLst>
                                        </p:cTn>
                                        <p:tgtEl>
                                          <p:spTgt spid="73">
                                            <p:txEl>
                                              <p:pRg st="4" end="4"/>
                                            </p:txEl>
                                          </p:spTgt>
                                        </p:tgtEl>
                                        <p:attrNameLst>
                                          <p:attrName>style.visibility</p:attrName>
                                        </p:attrNameLst>
                                      </p:cBhvr>
                                      <p:to>
                                        <p:strVal val="visible"/>
                                      </p:to>
                                    </p:set>
                                    <p:anim calcmode="lin" valueType="num">
                                      <p:cBhvr additive="base">
                                        <p:cTn id="259" dur="500" fill="hold"/>
                                        <p:tgtEl>
                                          <p:spTgt spid="73">
                                            <p:txEl>
                                              <p:pRg st="4" end="4"/>
                                            </p:txEl>
                                          </p:spTgt>
                                        </p:tgtEl>
                                        <p:attrNameLst>
                                          <p:attrName>ppt_x</p:attrName>
                                        </p:attrNameLst>
                                      </p:cBhvr>
                                      <p:tavLst>
                                        <p:tav tm="0">
                                          <p:val>
                                            <p:strVal val="0-#ppt_w/2"/>
                                          </p:val>
                                        </p:tav>
                                        <p:tav tm="100000">
                                          <p:val>
                                            <p:strVal val="#ppt_x"/>
                                          </p:val>
                                        </p:tav>
                                      </p:tavLst>
                                    </p:anim>
                                    <p:anim calcmode="lin" valueType="num">
                                      <p:cBhvr additive="base">
                                        <p:cTn id="260" dur="500" fill="hold"/>
                                        <p:tgtEl>
                                          <p:spTgt spid="7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1" grpId="1" animBg="1"/>
      <p:bldP spid="22" grpId="0" animBg="1"/>
      <p:bldP spid="22" grpId="1" animBg="1"/>
      <p:bldP spid="23" grpId="0" animBg="1"/>
      <p:bldP spid="23" grpId="1" animBg="1"/>
      <p:bldP spid="24" grpId="0" animBg="1"/>
      <p:bldP spid="24" grpId="1" animBg="1"/>
      <p:bldP spid="25" grpId="0" animBg="1"/>
      <p:bldP spid="25" grpId="1" animBg="1"/>
      <p:bldP spid="26" grpId="0" animBg="1"/>
      <p:bldP spid="26" grpId="1" animBg="1"/>
      <p:bldP spid="27" grpId="0" animBg="1"/>
      <p:bldP spid="27" grpId="1" animBg="1"/>
      <p:bldP spid="40" grpId="0" animBg="1"/>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 name="Rectangle 72"/>
          <p:cNvSpPr/>
          <p:nvPr/>
        </p:nvSpPr>
        <p:spPr>
          <a:xfrm>
            <a:off x="762000" y="546318"/>
            <a:ext cx="8229600" cy="2677656"/>
          </a:xfrm>
          <a:prstGeom prst="rect">
            <a:avLst/>
          </a:prstGeom>
        </p:spPr>
        <p:txBody>
          <a:bodyPr wrap="square">
            <a:spAutoFit/>
          </a:bodyPr>
          <a:lstStyle/>
          <a:p>
            <a:r>
              <a:rPr lang="en-US" b="1" dirty="0">
                <a:solidFill>
                  <a:schemeClr val="tx2"/>
                </a:solidFill>
                <a:cs typeface="Times New Roman" panose="02020603050405020304" pitchFamily="18" charset="0"/>
              </a:rPr>
              <a:t>Dropout (dropping neurons)</a:t>
            </a:r>
            <a:r>
              <a:rPr lang="en-US" dirty="0">
                <a:solidFill>
                  <a:schemeClr val="tx2"/>
                </a:solidFill>
                <a:cs typeface="Times New Roman" panose="02020603050405020304" pitchFamily="18" charset="0"/>
              </a:rPr>
              <a:t>:</a:t>
            </a:r>
          </a:p>
          <a:p>
            <a:r>
              <a:rPr lang="en-US" altLang="en-US" dirty="0"/>
              <a:t>Every step in training a neural net</a:t>
            </a:r>
          </a:p>
          <a:p>
            <a:r>
              <a:rPr lang="en-US" altLang="en-US" dirty="0"/>
              <a:t>   try delete a random subset of the neurons.</a:t>
            </a:r>
          </a:p>
          <a:p>
            <a:r>
              <a:rPr lang="en-US" altLang="en-US" dirty="0"/>
              <a:t>Maybe this will make it more robust to “change”.</a:t>
            </a:r>
          </a:p>
          <a:p>
            <a:r>
              <a:rPr lang="en-US" altLang="en-US" dirty="0"/>
              <a:t>Maybe this will make it more robust to </a:t>
            </a:r>
          </a:p>
          <a:p>
            <a:r>
              <a:rPr lang="en-US" altLang="en-US" dirty="0"/>
              <a:t>   work better on never seen before instances. </a:t>
            </a:r>
          </a:p>
        </p:txBody>
      </p:sp>
      <p:sp>
        <p:nvSpPr>
          <p:cNvPr id="7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grpSp>
        <p:nvGrpSpPr>
          <p:cNvPr id="3" name="Group 2"/>
          <p:cNvGrpSpPr/>
          <p:nvPr/>
        </p:nvGrpSpPr>
        <p:grpSpPr>
          <a:xfrm>
            <a:off x="-9094" y="3276600"/>
            <a:ext cx="5800294" cy="3048000"/>
            <a:chOff x="76200" y="3276600"/>
            <a:chExt cx="5800294" cy="3048000"/>
          </a:xfrm>
        </p:grpSpPr>
        <p:sp>
          <p:nvSpPr>
            <p:cNvPr id="4" name="Rectangle 3"/>
            <p:cNvSpPr/>
            <p:nvPr/>
          </p:nvSpPr>
          <p:spPr>
            <a:xfrm>
              <a:off x="304800" y="3276600"/>
              <a:ext cx="5571694" cy="3048000"/>
            </a:xfrm>
            <a:prstGeom prst="rect">
              <a:avLst/>
            </a:prstGeom>
            <a:solidFill>
              <a:schemeClr val="tx1"/>
            </a:solidFill>
            <a:ln>
              <a:noFill/>
            </a:ln>
          </p:spPr>
          <p:txBody>
            <a:bodyPr wrap="square" rtlCol="0" anchor="ctr">
              <a:spAutoFit/>
            </a:bodyPr>
            <a:lstStyle/>
            <a:p>
              <a:pPr algn="l"/>
              <a:endParaRPr lang="en-CA" sz="2400" dirty="0"/>
            </a:p>
          </p:txBody>
        </p:sp>
        <p:pic>
          <p:nvPicPr>
            <p:cNvPr id="5" name="Picture 6" descr="Image result for convolutional neural network"/>
            <p:cNvPicPr>
              <a:picLocks noChangeAspect="1" noChangeArrowheads="1"/>
            </p:cNvPicPr>
            <p:nvPr/>
          </p:nvPicPr>
          <p:blipFill rotWithShape="1">
            <a:blip r:embed="rId3">
              <a:extLst>
                <a:ext uri="{28A0092B-C50C-407E-A947-70E740481C1C}">
                  <a14:useLocalDpi xmlns:a14="http://schemas.microsoft.com/office/drawing/2010/main" val="0"/>
                </a:ext>
              </a:extLst>
            </a:blip>
            <a:srcRect r="5346"/>
            <a:stretch/>
          </p:blipFill>
          <p:spPr bwMode="auto">
            <a:xfrm>
              <a:off x="76200" y="3419223"/>
              <a:ext cx="5715000" cy="2762864"/>
            </a:xfrm>
            <a:prstGeom prst="rect">
              <a:avLst/>
            </a:prstGeom>
            <a:noFill/>
            <a:extLst>
              <a:ext uri="{909E8E84-426E-40DD-AFC4-6F175D3DCCD1}">
                <a14:hiddenFill xmlns:a14="http://schemas.microsoft.com/office/drawing/2010/main">
                  <a:solidFill>
                    <a:srgbClr val="FFFFFF"/>
                  </a:solidFill>
                </a14:hiddenFill>
              </a:ext>
            </a:extLst>
          </p:spPr>
        </p:pic>
      </p:grpSp>
      <p:pic>
        <p:nvPicPr>
          <p:cNvPr id="41" name="Picture 4" descr="Image result for star tre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34506" y="3419222"/>
            <a:ext cx="3118402" cy="20671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577585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3">
                                            <p:txEl>
                                              <p:pRg st="5" end="5"/>
                                            </p:txEl>
                                          </p:spTgt>
                                        </p:tgtEl>
                                        <p:attrNameLst>
                                          <p:attrName>style.visibility</p:attrName>
                                        </p:attrNameLst>
                                      </p:cBhvr>
                                      <p:to>
                                        <p:strVal val="visible"/>
                                      </p:to>
                                    </p:set>
                                    <p:anim calcmode="lin" valueType="num">
                                      <p:cBhvr additive="base">
                                        <p:cTn id="7" dur="500" fill="hold"/>
                                        <p:tgtEl>
                                          <p:spTgt spid="73">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3">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0-#ppt_w/2"/>
                                          </p:val>
                                        </p:tav>
                                        <p:tav tm="100000">
                                          <p:val>
                                            <p:strVal val="#ppt_x"/>
                                          </p:val>
                                        </p:tav>
                                      </p:tavLst>
                                    </p:anim>
                                    <p:anim calcmode="lin" valueType="num">
                                      <p:cBhvr additive="base">
                                        <p:cTn id="12"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sp>
        <p:nvSpPr>
          <p:cNvPr id="111" name="Rounded Rectangular Callout 110"/>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26" name="Rounded Rectangular Callout 125"/>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pic>
        <p:nvPicPr>
          <p:cNvPr id="206" name="Picture 8" descr="https://scontent-mrs1-1.xx.fbcdn.net/hphotos-xfp1/t31.0-8/10575340_10153802014361141_2581281123763146573_o.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grpSp>
        <p:nvGrpSpPr>
          <p:cNvPr id="2" name="Group 1">
            <a:extLst>
              <a:ext uri="{FF2B5EF4-FFF2-40B4-BE49-F238E27FC236}">
                <a16:creationId xmlns:a16="http://schemas.microsoft.com/office/drawing/2014/main" id="{703E97EF-E891-4891-A744-CA7917EB470B}"/>
              </a:ext>
            </a:extLst>
          </p:cNvPr>
          <p:cNvGrpSpPr/>
          <p:nvPr/>
        </p:nvGrpSpPr>
        <p:grpSpPr>
          <a:xfrm>
            <a:off x="7522112" y="685800"/>
            <a:ext cx="1545688" cy="2828589"/>
            <a:chOff x="7522112" y="685800"/>
            <a:chExt cx="1545688" cy="2828589"/>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8">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81" name="Rounded Rectangular Callout 280"/>
            <p:cNvSpPr/>
            <p:nvPr/>
          </p:nvSpPr>
          <p:spPr>
            <a:xfrm>
              <a:off x="7522112" y="2288521"/>
              <a:ext cx="1545688" cy="1225868"/>
            </a:xfrm>
            <a:prstGeom prst="wedgeRoundRectCallout">
              <a:avLst>
                <a:gd name="adj1" fmla="val 7762"/>
                <a:gd name="adj2" fmla="val -130136"/>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grpSp>
      <p:sp>
        <p:nvSpPr>
          <p:cNvPr id="139" name="Rounded Rectangular Callout 278">
            <a:extLst>
              <a:ext uri="{FF2B5EF4-FFF2-40B4-BE49-F238E27FC236}">
                <a16:creationId xmlns:a16="http://schemas.microsoft.com/office/drawing/2014/main" id="{C3142C16-72D2-4AAC-B0EC-EDAA2BD3DD44}"/>
              </a:ext>
            </a:extLst>
          </p:cNvPr>
          <p:cNvSpPr/>
          <p:nvPr/>
        </p:nvSpPr>
        <p:spPr>
          <a:xfrm>
            <a:off x="431117" y="4532923"/>
            <a:ext cx="3096727" cy="81724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choose a direction</a:t>
            </a:r>
          </a:p>
          <a:p>
            <a:pPr algn="ctr"/>
            <a:r>
              <a:rPr lang="en-US" altLang="en-US" sz="2400" dirty="0">
                <a:cs typeface="Times New Roman" pitchFamily="18" charset="0"/>
              </a:rPr>
              <a:t>and take a small step.</a:t>
            </a:r>
          </a:p>
        </p:txBody>
      </p:sp>
      <p:grpSp>
        <p:nvGrpSpPr>
          <p:cNvPr id="144" name="Group 143">
            <a:extLst>
              <a:ext uri="{FF2B5EF4-FFF2-40B4-BE49-F238E27FC236}">
                <a16:creationId xmlns:a16="http://schemas.microsoft.com/office/drawing/2014/main" id="{C5FC3295-2DC8-4371-A1FB-8C432112E344}"/>
              </a:ext>
            </a:extLst>
          </p:cNvPr>
          <p:cNvGrpSpPr/>
          <p:nvPr/>
        </p:nvGrpSpPr>
        <p:grpSpPr>
          <a:xfrm>
            <a:off x="5486400" y="5323292"/>
            <a:ext cx="2329214" cy="773856"/>
            <a:chOff x="5486400" y="5323292"/>
            <a:chExt cx="2329214" cy="773856"/>
          </a:xfrm>
        </p:grpSpPr>
        <p:cxnSp>
          <p:nvCxnSpPr>
            <p:cNvPr id="145" name="Straight Connector 144">
              <a:extLst>
                <a:ext uri="{FF2B5EF4-FFF2-40B4-BE49-F238E27FC236}">
                  <a16:creationId xmlns:a16="http://schemas.microsoft.com/office/drawing/2014/main" id="{DB2C336D-A5DC-4C0F-8401-10227E96B9B6}"/>
                </a:ext>
              </a:extLst>
            </p:cNvPr>
            <p:cNvCxnSpPr/>
            <p:nvPr/>
          </p:nvCxnSpPr>
          <p:spPr bwMode="auto">
            <a:xfrm flipV="1">
              <a:off x="5828489" y="5323292"/>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146" name="Straight Connector 145">
              <a:extLst>
                <a:ext uri="{FF2B5EF4-FFF2-40B4-BE49-F238E27FC236}">
                  <a16:creationId xmlns:a16="http://schemas.microsoft.com/office/drawing/2014/main" id="{79AF1C29-E8E6-41A3-B753-534C7FDFBF97}"/>
                </a:ext>
              </a:extLst>
            </p:cNvPr>
            <p:cNvCxnSpPr>
              <a:cxnSpLocks/>
            </p:cNvCxnSpPr>
            <p:nvPr/>
          </p:nvCxnSpPr>
          <p:spPr bwMode="auto">
            <a:xfrm>
              <a:off x="5486400" y="5678967"/>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147" name="Oval 146">
              <a:extLst>
                <a:ext uri="{FF2B5EF4-FFF2-40B4-BE49-F238E27FC236}">
                  <a16:creationId xmlns:a16="http://schemas.microsoft.com/office/drawing/2014/main" id="{CBA85356-B88F-4E26-B9CB-ECA5B4F29414}"/>
                </a:ext>
              </a:extLst>
            </p:cNvPr>
            <p:cNvSpPr>
              <a:spLocks/>
            </p:cNvSpPr>
            <p:nvPr/>
          </p:nvSpPr>
          <p:spPr>
            <a:xfrm>
              <a:off x="6124787" y="5727402"/>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p:pic>
        <p:nvPicPr>
          <p:cNvPr id="148" name="Picture 147">
            <a:extLst>
              <a:ext uri="{FF2B5EF4-FFF2-40B4-BE49-F238E27FC236}">
                <a16:creationId xmlns:a16="http://schemas.microsoft.com/office/drawing/2014/main" id="{01FEC00A-2D9E-4C30-8D3C-C68C7C3DEE42}"/>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715000" y="4953000"/>
            <a:ext cx="508696" cy="643316"/>
          </a:xfrm>
          <a:prstGeom prst="rect">
            <a:avLst/>
          </a:prstGeom>
        </p:spPr>
      </p:pic>
      <p:cxnSp>
        <p:nvCxnSpPr>
          <p:cNvPr id="140" name="Straight Connector 139">
            <a:extLst>
              <a:ext uri="{FF2B5EF4-FFF2-40B4-BE49-F238E27FC236}">
                <a16:creationId xmlns:a16="http://schemas.microsoft.com/office/drawing/2014/main" id="{4388EDCF-1957-4C97-8D6E-1C46A048AAE7}"/>
              </a:ext>
            </a:extLst>
          </p:cNvPr>
          <p:cNvCxnSpPr/>
          <p:nvPr/>
        </p:nvCxnSpPr>
        <p:spPr bwMode="auto">
          <a:xfrm>
            <a:off x="6068534" y="5566599"/>
            <a:ext cx="144889" cy="284775"/>
          </a:xfrm>
          <a:prstGeom prst="line">
            <a:avLst/>
          </a:prstGeom>
          <a:noFill/>
          <a:ln w="38100" cap="sq" cmpd="sng" algn="ctr">
            <a:solidFill>
              <a:srgbClr val="66FF33"/>
            </a:solidFill>
            <a:prstDash val="solid"/>
            <a:round/>
            <a:headEnd type="none" w="med" len="med"/>
            <a:tailEnd type="triangle" w="med" len="med"/>
          </a:ln>
          <a:effectLst/>
        </p:spPr>
      </p:cxnSp>
      <p:sp>
        <p:nvSpPr>
          <p:cNvPr id="128" name="Rectangle 63">
            <a:extLst>
              <a:ext uri="{FF2B5EF4-FFF2-40B4-BE49-F238E27FC236}">
                <a16:creationId xmlns:a16="http://schemas.microsoft.com/office/drawing/2014/main" id="{37A71462-24C2-45CE-8B98-A2BDD4686F9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Tree>
    <p:extLst>
      <p:ext uri="{BB962C8B-B14F-4D97-AF65-F5344CB8AC3E}">
        <p14:creationId xmlns:p14="http://schemas.microsoft.com/office/powerpoint/2010/main" val="871315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8"/>
                                        </p:tgtEl>
                                        <p:attrNameLst>
                                          <p:attrName>style.visibility</p:attrName>
                                        </p:attrNameLst>
                                      </p:cBhvr>
                                      <p:to>
                                        <p:strVal val="visible"/>
                                      </p:to>
                                    </p:set>
                                    <p:anim calcmode="lin" valueType="num">
                                      <p:cBhvr additive="base">
                                        <p:cTn id="7" dur="500" fill="hold"/>
                                        <p:tgtEl>
                                          <p:spTgt spid="128"/>
                                        </p:tgtEl>
                                        <p:attrNameLst>
                                          <p:attrName>ppt_x</p:attrName>
                                        </p:attrNameLst>
                                      </p:cBhvr>
                                      <p:tavLst>
                                        <p:tav tm="0">
                                          <p:val>
                                            <p:strVal val="#ppt_x"/>
                                          </p:val>
                                        </p:tav>
                                        <p:tav tm="100000">
                                          <p:val>
                                            <p:strVal val="#ppt_x"/>
                                          </p:val>
                                        </p:tav>
                                      </p:tavLst>
                                    </p:anim>
                                    <p:anim calcmode="lin" valueType="num">
                                      <p:cBhvr additive="base">
                                        <p:cTn id="8" dur="500" fill="hold"/>
                                        <p:tgtEl>
                                          <p:spTgt spid="12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08"/>
                                        </p:tgtEl>
                                        <p:attrNameLst>
                                          <p:attrName>style.visibility</p:attrName>
                                        </p:attrNameLst>
                                      </p:cBhvr>
                                      <p:to>
                                        <p:strVal val="visible"/>
                                      </p:to>
                                    </p:set>
                                    <p:anim calcmode="lin" valueType="num">
                                      <p:cBhvr additive="base">
                                        <p:cTn id="17" dur="500" fill="hold"/>
                                        <p:tgtEl>
                                          <p:spTgt spid="208"/>
                                        </p:tgtEl>
                                        <p:attrNameLst>
                                          <p:attrName>ppt_x</p:attrName>
                                        </p:attrNameLst>
                                      </p:cBhvr>
                                      <p:tavLst>
                                        <p:tav tm="0">
                                          <p:val>
                                            <p:strVal val="0-#ppt_w/2"/>
                                          </p:val>
                                        </p:tav>
                                        <p:tav tm="100000">
                                          <p:val>
                                            <p:strVal val="#ppt_x"/>
                                          </p:val>
                                        </p:tav>
                                      </p:tavLst>
                                    </p:anim>
                                    <p:anim calcmode="lin" valueType="num">
                                      <p:cBhvr additive="base">
                                        <p:cTn id="18" dur="500" fill="hold"/>
                                        <p:tgtEl>
                                          <p:spTgt spid="20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6"/>
                                        </p:tgtEl>
                                        <p:attrNameLst>
                                          <p:attrName>style.visibility</p:attrName>
                                        </p:attrNameLst>
                                      </p:cBhvr>
                                      <p:to>
                                        <p:strVal val="visible"/>
                                      </p:to>
                                    </p:set>
                                    <p:anim calcmode="lin" valueType="num">
                                      <p:cBhvr additive="base">
                                        <p:cTn id="23" dur="500" fill="hold"/>
                                        <p:tgtEl>
                                          <p:spTgt spid="206"/>
                                        </p:tgtEl>
                                        <p:attrNameLst>
                                          <p:attrName>ppt_x</p:attrName>
                                        </p:attrNameLst>
                                      </p:cBhvr>
                                      <p:tavLst>
                                        <p:tav tm="0">
                                          <p:val>
                                            <p:strVal val="0-#ppt_w/2"/>
                                          </p:val>
                                        </p:tav>
                                        <p:tav tm="100000">
                                          <p:val>
                                            <p:strVal val="#ppt_x"/>
                                          </p:val>
                                        </p:tav>
                                      </p:tavLst>
                                    </p:anim>
                                    <p:anim calcmode="lin" valueType="num">
                                      <p:cBhvr additive="base">
                                        <p:cTn id="24"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5"/>
                                        </p:tgtEl>
                                        <p:attrNameLst>
                                          <p:attrName>style.visibility</p:attrName>
                                        </p:attrNameLst>
                                      </p:cBhvr>
                                      <p:to>
                                        <p:strVal val="visible"/>
                                      </p:to>
                                    </p:set>
                                    <p:anim calcmode="lin" valueType="num">
                                      <p:cBhvr additive="base">
                                        <p:cTn id="29" dur="500" fill="hold"/>
                                        <p:tgtEl>
                                          <p:spTgt spid="205"/>
                                        </p:tgtEl>
                                        <p:attrNameLst>
                                          <p:attrName>ppt_x</p:attrName>
                                        </p:attrNameLst>
                                      </p:cBhvr>
                                      <p:tavLst>
                                        <p:tav tm="0">
                                          <p:val>
                                            <p:strVal val="0-#ppt_w/2"/>
                                          </p:val>
                                        </p:tav>
                                        <p:tav tm="100000">
                                          <p:val>
                                            <p:strVal val="#ppt_x"/>
                                          </p:val>
                                        </p:tav>
                                      </p:tavLst>
                                    </p:anim>
                                    <p:anim calcmode="lin" valueType="num">
                                      <p:cBhvr additive="base">
                                        <p:cTn id="30"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11"/>
                                        </p:tgtEl>
                                        <p:attrNameLst>
                                          <p:attrName>style.visibility</p:attrName>
                                        </p:attrNameLst>
                                      </p:cBhvr>
                                      <p:to>
                                        <p:strVal val="visible"/>
                                      </p:to>
                                    </p:set>
                                    <p:anim calcmode="lin" valueType="num">
                                      <p:cBhvr additive="base">
                                        <p:cTn id="35" dur="500" fill="hold"/>
                                        <p:tgtEl>
                                          <p:spTgt spid="111"/>
                                        </p:tgtEl>
                                        <p:attrNameLst>
                                          <p:attrName>ppt_x</p:attrName>
                                        </p:attrNameLst>
                                      </p:cBhvr>
                                      <p:tavLst>
                                        <p:tav tm="0">
                                          <p:val>
                                            <p:strVal val="0-#ppt_w/2"/>
                                          </p:val>
                                        </p:tav>
                                        <p:tav tm="100000">
                                          <p:val>
                                            <p:strVal val="#ppt_x"/>
                                          </p:val>
                                        </p:tav>
                                      </p:tavLst>
                                    </p:anim>
                                    <p:anim calcmode="lin" valueType="num">
                                      <p:cBhvr additive="base">
                                        <p:cTn id="36" dur="500" fill="hold"/>
                                        <p:tgtEl>
                                          <p:spTgt spid="111"/>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211"/>
                                        </p:tgtEl>
                                        <p:attrNameLst>
                                          <p:attrName>style.visibility</p:attrName>
                                        </p:attrNameLst>
                                      </p:cBhvr>
                                      <p:to>
                                        <p:strVal val="visible"/>
                                      </p:to>
                                    </p:set>
                                    <p:anim calcmode="lin" valueType="num">
                                      <p:cBhvr additive="base">
                                        <p:cTn id="39" dur="500" fill="hold"/>
                                        <p:tgtEl>
                                          <p:spTgt spid="211"/>
                                        </p:tgtEl>
                                        <p:attrNameLst>
                                          <p:attrName>ppt_x</p:attrName>
                                        </p:attrNameLst>
                                      </p:cBhvr>
                                      <p:tavLst>
                                        <p:tav tm="0">
                                          <p:val>
                                            <p:strVal val="0-#ppt_w/2"/>
                                          </p:val>
                                        </p:tav>
                                        <p:tav tm="100000">
                                          <p:val>
                                            <p:strVal val="#ppt_x"/>
                                          </p:val>
                                        </p:tav>
                                      </p:tavLst>
                                    </p:anim>
                                    <p:anim calcmode="lin" valueType="num">
                                      <p:cBhvr additive="base">
                                        <p:cTn id="40" dur="500" fill="hold"/>
                                        <p:tgtEl>
                                          <p:spTgt spid="211"/>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76"/>
                                        </p:tgtEl>
                                        <p:attrNameLst>
                                          <p:attrName>style.visibility</p:attrName>
                                        </p:attrNameLst>
                                      </p:cBhvr>
                                      <p:to>
                                        <p:strVal val="visible"/>
                                      </p:to>
                                    </p:set>
                                    <p:anim calcmode="lin" valueType="num">
                                      <p:cBhvr additive="base">
                                        <p:cTn id="45" dur="500" fill="hold"/>
                                        <p:tgtEl>
                                          <p:spTgt spid="76"/>
                                        </p:tgtEl>
                                        <p:attrNameLst>
                                          <p:attrName>ppt_x</p:attrName>
                                        </p:attrNameLst>
                                      </p:cBhvr>
                                      <p:tavLst>
                                        <p:tav tm="0">
                                          <p:val>
                                            <p:strVal val="0-#ppt_w/2"/>
                                          </p:val>
                                        </p:tav>
                                        <p:tav tm="100000">
                                          <p:val>
                                            <p:strVal val="#ppt_x"/>
                                          </p:val>
                                        </p:tav>
                                      </p:tavLst>
                                    </p:anim>
                                    <p:anim calcmode="lin" valueType="num">
                                      <p:cBhvr additive="base">
                                        <p:cTn id="46" dur="500" fill="hold"/>
                                        <p:tgtEl>
                                          <p:spTgt spid="76"/>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14"/>
                                        </p:tgtEl>
                                        <p:attrNameLst>
                                          <p:attrName>style.visibility</p:attrName>
                                        </p:attrNameLst>
                                      </p:cBhvr>
                                      <p:to>
                                        <p:strVal val="visible"/>
                                      </p:to>
                                    </p:set>
                                    <p:anim calcmode="lin" valueType="num">
                                      <p:cBhvr additive="base">
                                        <p:cTn id="49" dur="500" fill="hold"/>
                                        <p:tgtEl>
                                          <p:spTgt spid="14"/>
                                        </p:tgtEl>
                                        <p:attrNameLst>
                                          <p:attrName>ppt_x</p:attrName>
                                        </p:attrNameLst>
                                      </p:cBhvr>
                                      <p:tavLst>
                                        <p:tav tm="0">
                                          <p:val>
                                            <p:strVal val="0-#ppt_w/2"/>
                                          </p:val>
                                        </p:tav>
                                        <p:tav tm="100000">
                                          <p:val>
                                            <p:strVal val="#ppt_x"/>
                                          </p:val>
                                        </p:tav>
                                      </p:tavLst>
                                    </p:anim>
                                    <p:anim calcmode="lin" valueType="num">
                                      <p:cBhvr additive="base">
                                        <p:cTn id="50" dur="500" fill="hold"/>
                                        <p:tgtEl>
                                          <p:spTgt spid="14"/>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26"/>
                                        </p:tgtEl>
                                        <p:attrNameLst>
                                          <p:attrName>style.visibility</p:attrName>
                                        </p:attrNameLst>
                                      </p:cBhvr>
                                      <p:to>
                                        <p:strVal val="visible"/>
                                      </p:to>
                                    </p:set>
                                    <p:anim calcmode="lin" valueType="num">
                                      <p:cBhvr additive="base">
                                        <p:cTn id="53" dur="500" fill="hold"/>
                                        <p:tgtEl>
                                          <p:spTgt spid="126"/>
                                        </p:tgtEl>
                                        <p:attrNameLst>
                                          <p:attrName>ppt_x</p:attrName>
                                        </p:attrNameLst>
                                      </p:cBhvr>
                                      <p:tavLst>
                                        <p:tav tm="0">
                                          <p:val>
                                            <p:strVal val="0-#ppt_w/2"/>
                                          </p:val>
                                        </p:tav>
                                        <p:tav tm="100000">
                                          <p:val>
                                            <p:strVal val="#ppt_x"/>
                                          </p:val>
                                        </p:tav>
                                      </p:tavLst>
                                    </p:anim>
                                    <p:anim calcmode="lin" valueType="num">
                                      <p:cBhvr additive="base">
                                        <p:cTn id="54" dur="500" fill="hold"/>
                                        <p:tgtEl>
                                          <p:spTgt spid="126"/>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148"/>
                                        </p:tgtEl>
                                        <p:attrNameLst>
                                          <p:attrName>style.visibility</p:attrName>
                                        </p:attrNameLst>
                                      </p:cBhvr>
                                      <p:to>
                                        <p:strVal val="visible"/>
                                      </p:to>
                                    </p:set>
                                    <p:anim calcmode="lin" valueType="num">
                                      <p:cBhvr additive="base">
                                        <p:cTn id="57" dur="500" fill="hold"/>
                                        <p:tgtEl>
                                          <p:spTgt spid="148"/>
                                        </p:tgtEl>
                                        <p:attrNameLst>
                                          <p:attrName>ppt_x</p:attrName>
                                        </p:attrNameLst>
                                      </p:cBhvr>
                                      <p:tavLst>
                                        <p:tav tm="0">
                                          <p:val>
                                            <p:strVal val="0-#ppt_w/2"/>
                                          </p:val>
                                        </p:tav>
                                        <p:tav tm="100000">
                                          <p:val>
                                            <p:strVal val="#ppt_x"/>
                                          </p:val>
                                        </p:tav>
                                      </p:tavLst>
                                    </p:anim>
                                    <p:anim calcmode="lin" valueType="num">
                                      <p:cBhvr additive="base">
                                        <p:cTn id="58" dur="500" fill="hold"/>
                                        <p:tgtEl>
                                          <p:spTgt spid="148"/>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95"/>
                                        </p:tgtEl>
                                        <p:attrNameLst>
                                          <p:attrName>style.visibility</p:attrName>
                                        </p:attrNameLst>
                                      </p:cBhvr>
                                      <p:to>
                                        <p:strVal val="visible"/>
                                      </p:to>
                                    </p:set>
                                    <p:anim calcmode="lin" valueType="num">
                                      <p:cBhvr additive="base">
                                        <p:cTn id="61" dur="500" fill="hold"/>
                                        <p:tgtEl>
                                          <p:spTgt spid="95"/>
                                        </p:tgtEl>
                                        <p:attrNameLst>
                                          <p:attrName>ppt_x</p:attrName>
                                        </p:attrNameLst>
                                      </p:cBhvr>
                                      <p:tavLst>
                                        <p:tav tm="0">
                                          <p:val>
                                            <p:strVal val="0-#ppt_w/2"/>
                                          </p:val>
                                        </p:tav>
                                        <p:tav tm="100000">
                                          <p:val>
                                            <p:strVal val="#ppt_x"/>
                                          </p:val>
                                        </p:tav>
                                      </p:tavLst>
                                    </p:anim>
                                    <p:anim calcmode="lin" valueType="num">
                                      <p:cBhvr additive="base">
                                        <p:cTn id="62"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2" fill="hold" nodeType="clickEffect">
                                  <p:stCondLst>
                                    <p:cond delay="0"/>
                                  </p:stCondLst>
                                  <p:childTnLst>
                                    <p:set>
                                      <p:cBhvr>
                                        <p:cTn id="66" dur="1" fill="hold">
                                          <p:stCondLst>
                                            <p:cond delay="0"/>
                                          </p:stCondLst>
                                        </p:cTn>
                                        <p:tgtEl>
                                          <p:spTgt spid="3072"/>
                                        </p:tgtEl>
                                        <p:attrNameLst>
                                          <p:attrName>style.visibility</p:attrName>
                                        </p:attrNameLst>
                                      </p:cBhvr>
                                      <p:to>
                                        <p:strVal val="visible"/>
                                      </p:to>
                                    </p:set>
                                    <p:anim calcmode="lin" valueType="num">
                                      <p:cBhvr additive="base">
                                        <p:cTn id="67" dur="500" fill="hold"/>
                                        <p:tgtEl>
                                          <p:spTgt spid="3072"/>
                                        </p:tgtEl>
                                        <p:attrNameLst>
                                          <p:attrName>ppt_x</p:attrName>
                                        </p:attrNameLst>
                                      </p:cBhvr>
                                      <p:tavLst>
                                        <p:tav tm="0">
                                          <p:val>
                                            <p:strVal val="1+#ppt_w/2"/>
                                          </p:val>
                                        </p:tav>
                                        <p:tav tm="100000">
                                          <p:val>
                                            <p:strVal val="#ppt_x"/>
                                          </p:val>
                                        </p:tav>
                                      </p:tavLst>
                                    </p:anim>
                                    <p:anim calcmode="lin" valueType="num">
                                      <p:cBhvr additive="base">
                                        <p:cTn id="68" dur="500" fill="hold"/>
                                        <p:tgtEl>
                                          <p:spTgt spid="3072"/>
                                        </p:tgtEl>
                                        <p:attrNameLst>
                                          <p:attrName>ppt_y</p:attrName>
                                        </p:attrNameLst>
                                      </p:cBhvr>
                                      <p:tavLst>
                                        <p:tav tm="0">
                                          <p:val>
                                            <p:strVal val="#ppt_y"/>
                                          </p:val>
                                        </p:tav>
                                        <p:tav tm="100000">
                                          <p:val>
                                            <p:strVal val="#ppt_y"/>
                                          </p:val>
                                        </p:tav>
                                      </p:tavLst>
                                    </p:anim>
                                  </p:childTnLst>
                                </p:cTn>
                              </p:par>
                              <p:par>
                                <p:cTn id="69" presetID="2" presetClass="entr" presetSubtype="2" fill="hold" nodeType="withEffect">
                                  <p:stCondLst>
                                    <p:cond delay="0"/>
                                  </p:stCondLst>
                                  <p:childTnLst>
                                    <p:set>
                                      <p:cBhvr>
                                        <p:cTn id="70" dur="1" fill="hold">
                                          <p:stCondLst>
                                            <p:cond delay="0"/>
                                          </p:stCondLst>
                                        </p:cTn>
                                        <p:tgtEl>
                                          <p:spTgt spid="2"/>
                                        </p:tgtEl>
                                        <p:attrNameLst>
                                          <p:attrName>style.visibility</p:attrName>
                                        </p:attrNameLst>
                                      </p:cBhvr>
                                      <p:to>
                                        <p:strVal val="visible"/>
                                      </p:to>
                                    </p:set>
                                    <p:anim calcmode="lin" valueType="num">
                                      <p:cBhvr additive="base">
                                        <p:cTn id="71" dur="500" fill="hold"/>
                                        <p:tgtEl>
                                          <p:spTgt spid="2"/>
                                        </p:tgtEl>
                                        <p:attrNameLst>
                                          <p:attrName>ppt_x</p:attrName>
                                        </p:attrNameLst>
                                      </p:cBhvr>
                                      <p:tavLst>
                                        <p:tav tm="0">
                                          <p:val>
                                            <p:strVal val="1+#ppt_w/2"/>
                                          </p:val>
                                        </p:tav>
                                        <p:tav tm="100000">
                                          <p:val>
                                            <p:strVal val="#ppt_x"/>
                                          </p:val>
                                        </p:tav>
                                      </p:tavLst>
                                    </p:anim>
                                    <p:anim calcmode="lin" valueType="num">
                                      <p:cBhvr additive="base">
                                        <p:cTn id="7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39"/>
                                        </p:tgtEl>
                                        <p:attrNameLst>
                                          <p:attrName>style.visibility</p:attrName>
                                        </p:attrNameLst>
                                      </p:cBhvr>
                                      <p:to>
                                        <p:strVal val="visible"/>
                                      </p:to>
                                    </p:set>
                                    <p:anim calcmode="lin" valueType="num">
                                      <p:cBhvr additive="base">
                                        <p:cTn id="77" dur="500" fill="hold"/>
                                        <p:tgtEl>
                                          <p:spTgt spid="139"/>
                                        </p:tgtEl>
                                        <p:attrNameLst>
                                          <p:attrName>ppt_x</p:attrName>
                                        </p:attrNameLst>
                                      </p:cBhvr>
                                      <p:tavLst>
                                        <p:tav tm="0">
                                          <p:val>
                                            <p:strVal val="0-#ppt_w/2"/>
                                          </p:val>
                                        </p:tav>
                                        <p:tav tm="100000">
                                          <p:val>
                                            <p:strVal val="#ppt_x"/>
                                          </p:val>
                                        </p:tav>
                                      </p:tavLst>
                                    </p:anim>
                                    <p:anim calcmode="lin" valueType="num">
                                      <p:cBhvr additive="base">
                                        <p:cTn id="78" dur="500" fill="hold"/>
                                        <p:tgtEl>
                                          <p:spTgt spid="139"/>
                                        </p:tgtEl>
                                        <p:attrNameLst>
                                          <p:attrName>ppt_y</p:attrName>
                                        </p:attrNameLst>
                                      </p:cBhvr>
                                      <p:tavLst>
                                        <p:tav tm="0">
                                          <p:val>
                                            <p:strVal val="#ppt_y"/>
                                          </p:val>
                                        </p:tav>
                                        <p:tav tm="100000">
                                          <p:val>
                                            <p:strVal val="#ppt_y"/>
                                          </p:val>
                                        </p:tav>
                                      </p:tavLst>
                                    </p:anim>
                                  </p:childTnLst>
                                </p:cTn>
                              </p:par>
                              <p:par>
                                <p:cTn id="79" presetID="2" presetClass="entr" presetSubtype="8" fill="hold" nodeType="withEffect">
                                  <p:stCondLst>
                                    <p:cond delay="0"/>
                                  </p:stCondLst>
                                  <p:childTnLst>
                                    <p:set>
                                      <p:cBhvr>
                                        <p:cTn id="80" dur="1" fill="hold">
                                          <p:stCondLst>
                                            <p:cond delay="0"/>
                                          </p:stCondLst>
                                        </p:cTn>
                                        <p:tgtEl>
                                          <p:spTgt spid="139">
                                            <p:txEl>
                                              <p:pRg st="0" end="0"/>
                                            </p:txEl>
                                          </p:spTgt>
                                        </p:tgtEl>
                                        <p:attrNameLst>
                                          <p:attrName>style.visibility</p:attrName>
                                        </p:attrNameLst>
                                      </p:cBhvr>
                                      <p:to>
                                        <p:strVal val="visible"/>
                                      </p:to>
                                    </p:set>
                                    <p:anim calcmode="lin" valueType="num">
                                      <p:cBhvr additive="base">
                                        <p:cTn id="81" dur="500" fill="hold"/>
                                        <p:tgtEl>
                                          <p:spTgt spid="139">
                                            <p:txEl>
                                              <p:pRg st="0" end="0"/>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39">
                                            <p:txEl>
                                              <p:pRg st="0" end="0"/>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140"/>
                                        </p:tgtEl>
                                        <p:attrNameLst>
                                          <p:attrName>style.visibility</p:attrName>
                                        </p:attrNameLst>
                                      </p:cBhvr>
                                      <p:to>
                                        <p:strVal val="visible"/>
                                      </p:to>
                                    </p:set>
                                    <p:anim calcmode="lin" valueType="num">
                                      <p:cBhvr additive="base">
                                        <p:cTn id="85" dur="500" fill="hold"/>
                                        <p:tgtEl>
                                          <p:spTgt spid="140"/>
                                        </p:tgtEl>
                                        <p:attrNameLst>
                                          <p:attrName>ppt_x</p:attrName>
                                        </p:attrNameLst>
                                      </p:cBhvr>
                                      <p:tavLst>
                                        <p:tav tm="0">
                                          <p:val>
                                            <p:strVal val="0-#ppt_w/2"/>
                                          </p:val>
                                        </p:tav>
                                        <p:tav tm="100000">
                                          <p:val>
                                            <p:strVal val="#ppt_x"/>
                                          </p:val>
                                        </p:tav>
                                      </p:tavLst>
                                    </p:anim>
                                    <p:anim calcmode="lin" valueType="num">
                                      <p:cBhvr additive="base">
                                        <p:cTn id="86"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42" presetClass="path" presetSubtype="0" accel="50000" decel="50000" fill="hold" nodeType="clickEffect">
                                  <p:stCondLst>
                                    <p:cond delay="0"/>
                                  </p:stCondLst>
                                  <p:childTnLst>
                                    <p:animMotion origin="layout" path="M 2.22222E-6 -1.48148E-6 L 0.0158 0.03634 " pathEditMode="relative" rAng="0" ptsTypes="AA">
                                      <p:cBhvr>
                                        <p:cTn id="90" dur="1000" fill="hold"/>
                                        <p:tgtEl>
                                          <p:spTgt spid="148"/>
                                        </p:tgtEl>
                                        <p:attrNameLst>
                                          <p:attrName>ppt_x</p:attrName>
                                          <p:attrName>ppt_y</p:attrName>
                                        </p:attrNameLst>
                                      </p:cBhvr>
                                      <p:rCtr x="781" y="1806"/>
                                    </p:animMotion>
                                  </p:childTnLst>
                                </p:cTn>
                              </p:par>
                              <p:par>
                                <p:cTn id="91" presetID="2" presetClass="entr" presetSubtype="8" fill="hold" nodeType="withEffect">
                                  <p:stCondLst>
                                    <p:cond delay="0"/>
                                  </p:stCondLst>
                                  <p:childTnLst>
                                    <p:set>
                                      <p:cBhvr>
                                        <p:cTn id="92" dur="1" fill="hold">
                                          <p:stCondLst>
                                            <p:cond delay="0"/>
                                          </p:stCondLst>
                                        </p:cTn>
                                        <p:tgtEl>
                                          <p:spTgt spid="139">
                                            <p:txEl>
                                              <p:pRg st="1" end="1"/>
                                            </p:txEl>
                                          </p:spTgt>
                                        </p:tgtEl>
                                        <p:attrNameLst>
                                          <p:attrName>style.visibility</p:attrName>
                                        </p:attrNameLst>
                                      </p:cBhvr>
                                      <p:to>
                                        <p:strVal val="visible"/>
                                      </p:to>
                                    </p:set>
                                    <p:anim calcmode="lin" valueType="num">
                                      <p:cBhvr additive="base">
                                        <p:cTn id="93" dur="500" fill="hold"/>
                                        <p:tgtEl>
                                          <p:spTgt spid="139">
                                            <p:txEl>
                                              <p:pRg st="1" end="1"/>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13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144"/>
                                        </p:tgtEl>
                                        <p:attrNameLst>
                                          <p:attrName>style.visibility</p:attrName>
                                        </p:attrNameLst>
                                      </p:cBhvr>
                                      <p:to>
                                        <p:strVal val="visible"/>
                                      </p:to>
                                    </p:set>
                                    <p:anim calcmode="lin" valueType="num">
                                      <p:cBhvr additive="base">
                                        <p:cTn id="99" dur="500" fill="hold"/>
                                        <p:tgtEl>
                                          <p:spTgt spid="144"/>
                                        </p:tgtEl>
                                        <p:attrNameLst>
                                          <p:attrName>ppt_x</p:attrName>
                                        </p:attrNameLst>
                                      </p:cBhvr>
                                      <p:tavLst>
                                        <p:tav tm="0">
                                          <p:val>
                                            <p:strVal val="0-#ppt_w/2"/>
                                          </p:val>
                                        </p:tav>
                                        <p:tav tm="100000">
                                          <p:val>
                                            <p:strVal val="#ppt_x"/>
                                          </p:val>
                                        </p:tav>
                                      </p:tavLst>
                                    </p:anim>
                                    <p:anim calcmode="lin" valueType="num">
                                      <p:cBhvr additive="base">
                                        <p:cTn id="100" dur="500" fill="hold"/>
                                        <p:tgtEl>
                                          <p:spTgt spid="1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26" grpId="0" animBg="1"/>
      <p:bldP spid="205" grpId="0"/>
      <p:bldP spid="139" grpId="0" animBg="1"/>
      <p:bldP spid="128" grpId="0"/>
    </p:bld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pic>
        <p:nvPicPr>
          <p:cNvPr id="206" name="Picture 8" descr="https://scontent-mrs1-1.xx.fbcdn.net/hphotos-xfp1/t31.0-8/10575340_10153802014361141_2581281123763146573_o.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pic>
        <p:nvPicPr>
          <p:cNvPr id="142" name="Picture 141"/>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sp>
        <p:nvSpPr>
          <p:cNvPr id="144" name="Rounded Rectangular Callout 143"/>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01" name="Group 100">
            <a:extLst>
              <a:ext uri="{FF2B5EF4-FFF2-40B4-BE49-F238E27FC236}">
                <a16:creationId xmlns:a16="http://schemas.microsoft.com/office/drawing/2014/main" id="{B050700A-496B-4F96-8777-B329BB01D8D3}"/>
              </a:ext>
            </a:extLst>
          </p:cNvPr>
          <p:cNvGrpSpPr/>
          <p:nvPr/>
        </p:nvGrpSpPr>
        <p:grpSpPr>
          <a:xfrm>
            <a:off x="7522112" y="685800"/>
            <a:ext cx="1545688" cy="2828589"/>
            <a:chOff x="7522112" y="685800"/>
            <a:chExt cx="1545688" cy="2828589"/>
          </a:xfrm>
        </p:grpSpPr>
        <p:grpSp>
          <p:nvGrpSpPr>
            <p:cNvPr id="103" name="Group 102">
              <a:extLst>
                <a:ext uri="{FF2B5EF4-FFF2-40B4-BE49-F238E27FC236}">
                  <a16:creationId xmlns:a16="http://schemas.microsoft.com/office/drawing/2014/main" id="{09B68ADB-76F6-4D63-B635-4015A8217CB0}"/>
                </a:ext>
              </a:extLst>
            </p:cNvPr>
            <p:cNvGrpSpPr/>
            <p:nvPr/>
          </p:nvGrpSpPr>
          <p:grpSpPr>
            <a:xfrm flipH="1">
              <a:off x="7924800" y="685800"/>
              <a:ext cx="990600" cy="1447800"/>
              <a:chOff x="5060717" y="3077392"/>
              <a:chExt cx="1849758" cy="3642254"/>
            </a:xfrm>
          </p:grpSpPr>
          <p:pic>
            <p:nvPicPr>
              <p:cNvPr id="106" name="Picture 2" descr="Related image">
                <a:extLst>
                  <a:ext uri="{FF2B5EF4-FFF2-40B4-BE49-F238E27FC236}">
                    <a16:creationId xmlns:a16="http://schemas.microsoft.com/office/drawing/2014/main" id="{5756B9D9-299D-49B2-A8BF-A126412A638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08" name="Rectangle 107">
                <a:extLst>
                  <a:ext uri="{FF2B5EF4-FFF2-40B4-BE49-F238E27FC236}">
                    <a16:creationId xmlns:a16="http://schemas.microsoft.com/office/drawing/2014/main" id="{FD2ED042-E83C-4312-8AAA-1F6167B140E0}"/>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05" name="Rounded Rectangular Callout 280">
              <a:extLst>
                <a:ext uri="{FF2B5EF4-FFF2-40B4-BE49-F238E27FC236}">
                  <a16:creationId xmlns:a16="http://schemas.microsoft.com/office/drawing/2014/main" id="{47152562-F052-40A0-BCF6-C6F16ED90409}"/>
                </a:ext>
              </a:extLst>
            </p:cNvPr>
            <p:cNvSpPr/>
            <p:nvPr/>
          </p:nvSpPr>
          <p:spPr>
            <a:xfrm>
              <a:off x="7522112" y="2288521"/>
              <a:ext cx="1545688" cy="1225868"/>
            </a:xfrm>
            <a:prstGeom prst="wedgeRoundRectCallout">
              <a:avLst>
                <a:gd name="adj1" fmla="val 7762"/>
                <a:gd name="adj2" fmla="val -130136"/>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grpSp>
      <p:grpSp>
        <p:nvGrpSpPr>
          <p:cNvPr id="109" name="Group 108">
            <a:extLst>
              <a:ext uri="{FF2B5EF4-FFF2-40B4-BE49-F238E27FC236}">
                <a16:creationId xmlns:a16="http://schemas.microsoft.com/office/drawing/2014/main" id="{B46E8D62-D7B2-4AD5-8919-B33946432ADB}"/>
              </a:ext>
            </a:extLst>
          </p:cNvPr>
          <p:cNvGrpSpPr/>
          <p:nvPr/>
        </p:nvGrpSpPr>
        <p:grpSpPr>
          <a:xfrm>
            <a:off x="-737486" y="5426212"/>
            <a:ext cx="5766686" cy="1420120"/>
            <a:chOff x="4648200" y="2331023"/>
            <a:chExt cx="5043036" cy="4476812"/>
          </a:xfrm>
        </p:grpSpPr>
        <p:pic>
          <p:nvPicPr>
            <p:cNvPr id="113" name="Picture 2" descr="Related image">
              <a:extLst>
                <a:ext uri="{FF2B5EF4-FFF2-40B4-BE49-F238E27FC236}">
                  <a16:creationId xmlns:a16="http://schemas.microsoft.com/office/drawing/2014/main" id="{24F9885B-D6EC-4705-9012-D0A1F99D6C2C}"/>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562600" y="2331023"/>
              <a:ext cx="2955287" cy="4421733"/>
            </a:xfrm>
            <a:prstGeom prst="rect">
              <a:avLst/>
            </a:prstGeom>
            <a:noFill/>
            <a:extLst>
              <a:ext uri="{909E8E84-426E-40DD-AFC4-6F175D3DCCD1}">
                <a14:hiddenFill xmlns:a14="http://schemas.microsoft.com/office/drawing/2010/main">
                  <a:solidFill>
                    <a:srgbClr val="FFFFFF"/>
                  </a:solidFill>
                </a14:hiddenFill>
              </a:ext>
            </a:extLst>
          </p:spPr>
        </p:pic>
        <p:sp>
          <p:nvSpPr>
            <p:cNvPr id="112" name="Rectangle 111">
              <a:extLst>
                <a:ext uri="{FF2B5EF4-FFF2-40B4-BE49-F238E27FC236}">
                  <a16:creationId xmlns:a16="http://schemas.microsoft.com/office/drawing/2014/main" id="{B271CD74-16EC-4333-A167-C3609465BF61}"/>
                </a:ext>
              </a:extLst>
            </p:cNvPr>
            <p:cNvSpPr/>
            <p:nvPr/>
          </p:nvSpPr>
          <p:spPr>
            <a:xfrm>
              <a:off x="4648200" y="3023896"/>
              <a:ext cx="5043036" cy="3783939"/>
            </a:xfrm>
            <a:prstGeom prst="rect">
              <a:avLst/>
            </a:prstGeom>
          </p:spPr>
          <p:txBody>
            <a:bodyPr wrap="square">
              <a:spAutoFit/>
            </a:bodyPr>
            <a:lstStyle/>
            <a:p>
              <a:pPr algn="ctr"/>
              <a:r>
                <a:rPr lang="en-US" altLang="en-US" sz="2400" dirty="0">
                  <a:cs typeface="Times New Roman" pitchFamily="18" charset="0"/>
                </a:rPr>
                <a:t>Steepest Decent </a:t>
              </a:r>
            </a:p>
            <a:p>
              <a:pPr algn="ctr"/>
              <a:r>
                <a:rPr lang="en-US" sz="2400" dirty="0">
                  <a:cs typeface="Times New Roman" pitchFamily="18" charset="0"/>
                </a:rPr>
                <a:t>is </a:t>
              </a:r>
              <a:r>
                <a:rPr lang="en-CA" sz="2400" dirty="0">
                  <a:cs typeface="Times New Roman" pitchFamily="18" charset="0"/>
                </a:rPr>
                <a:t>t</a:t>
              </a:r>
              <a:r>
                <a:rPr lang="en-CA" sz="2400" dirty="0"/>
                <a:t>he direction </a:t>
              </a:r>
            </a:p>
            <a:p>
              <a:pPr algn="ctr"/>
              <a:r>
                <a:rPr lang="en-CA" sz="2400" dirty="0"/>
                <a:t>water flows</a:t>
              </a:r>
            </a:p>
          </p:txBody>
        </p:sp>
      </p:grpSp>
      <p:sp>
        <p:nvSpPr>
          <p:cNvPr id="118" name="Rounded Rectangular Callout 110">
            <a:extLst>
              <a:ext uri="{FF2B5EF4-FFF2-40B4-BE49-F238E27FC236}">
                <a16:creationId xmlns:a16="http://schemas.microsoft.com/office/drawing/2014/main" id="{8396A032-5BA3-448E-BD4A-40F965902138}"/>
              </a:ext>
            </a:extLst>
          </p:cNvPr>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19" name="Rounded Rectangular Callout 278">
            <a:extLst>
              <a:ext uri="{FF2B5EF4-FFF2-40B4-BE49-F238E27FC236}">
                <a16:creationId xmlns:a16="http://schemas.microsoft.com/office/drawing/2014/main" id="{B5C5FA49-03CC-411A-954A-63F294D6F007}"/>
              </a:ext>
            </a:extLst>
          </p:cNvPr>
          <p:cNvSpPr/>
          <p:nvPr/>
        </p:nvSpPr>
        <p:spPr>
          <a:xfrm>
            <a:off x="431117" y="4532923"/>
            <a:ext cx="3096727" cy="81724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choose a direction</a:t>
            </a:r>
          </a:p>
          <a:p>
            <a:pPr algn="ctr"/>
            <a:r>
              <a:rPr lang="en-US" altLang="en-US" sz="2400" dirty="0">
                <a:cs typeface="Times New Roman" pitchFamily="18" charset="0"/>
              </a:rPr>
              <a:t>and take a small step.</a:t>
            </a:r>
          </a:p>
        </p:txBody>
      </p:sp>
      <p:cxnSp>
        <p:nvCxnSpPr>
          <p:cNvPr id="122" name="Straight Connector 121">
            <a:extLst>
              <a:ext uri="{FF2B5EF4-FFF2-40B4-BE49-F238E27FC236}">
                <a16:creationId xmlns:a16="http://schemas.microsoft.com/office/drawing/2014/main" id="{A4883C44-08AC-4380-8841-5C33AB1A1EC4}"/>
              </a:ext>
            </a:extLst>
          </p:cNvPr>
          <p:cNvCxnSpPr/>
          <p:nvPr/>
        </p:nvCxnSpPr>
        <p:spPr bwMode="auto">
          <a:xfrm>
            <a:off x="6068534" y="5566599"/>
            <a:ext cx="144889" cy="284775"/>
          </a:xfrm>
          <a:prstGeom prst="line">
            <a:avLst/>
          </a:prstGeom>
          <a:noFill/>
          <a:ln w="38100" cap="sq" cmpd="sng" algn="ctr">
            <a:solidFill>
              <a:srgbClr val="66FF33"/>
            </a:solidFill>
            <a:prstDash val="solid"/>
            <a:round/>
            <a:headEnd type="none" w="med" len="med"/>
            <a:tailEnd type="triangle" w="med" len="med"/>
          </a:ln>
          <a:effectLst/>
        </p:spPr>
      </p:cxnSp>
      <p:sp>
        <p:nvSpPr>
          <p:cNvPr id="99" name="Rectangle 63">
            <a:extLst>
              <a:ext uri="{FF2B5EF4-FFF2-40B4-BE49-F238E27FC236}">
                <a16:creationId xmlns:a16="http://schemas.microsoft.com/office/drawing/2014/main" id="{C6817527-5D2A-4033-858E-0A03CE41915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Tree>
    <p:extLst>
      <p:ext uri="{BB962C8B-B14F-4D97-AF65-F5344CB8AC3E}">
        <p14:creationId xmlns:p14="http://schemas.microsoft.com/office/powerpoint/2010/main" val="26914377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09"/>
                                        </p:tgtEl>
                                        <p:attrNameLst>
                                          <p:attrName>style.visibility</p:attrName>
                                        </p:attrNameLst>
                                      </p:cBhvr>
                                      <p:to>
                                        <p:strVal val="visible"/>
                                      </p:to>
                                    </p:set>
                                    <p:anim calcmode="lin" valueType="num">
                                      <p:cBhvr additive="base">
                                        <p:cTn id="7" dur="500" fill="hold"/>
                                        <p:tgtEl>
                                          <p:spTgt spid="109"/>
                                        </p:tgtEl>
                                        <p:attrNameLst>
                                          <p:attrName>ppt_x</p:attrName>
                                        </p:attrNameLst>
                                      </p:cBhvr>
                                      <p:tavLst>
                                        <p:tav tm="0">
                                          <p:val>
                                            <p:strVal val="#ppt_x"/>
                                          </p:val>
                                        </p:tav>
                                        <p:tav tm="100000">
                                          <p:val>
                                            <p:strVal val="#ppt_x"/>
                                          </p:val>
                                        </p:tav>
                                      </p:tavLst>
                                    </p:anim>
                                    <p:anim calcmode="lin" valueType="num">
                                      <p:cBhvr additive="base">
                                        <p:cTn id="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sp>
        <p:nvSpPr>
          <p:cNvPr id="111" name="Rounded Rectangular Callout 110"/>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26" name="Rounded Rectangular Callout 125"/>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pic>
        <p:nvPicPr>
          <p:cNvPr id="206" name="Picture 8" descr="https://scontent-mrs1-1.xx.fbcdn.net/hphotos-xfp1/t31.0-8/10575340_10153802014361141_2581281123763146573_o.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8">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81" name="Rounded Rectangular Callout 280"/>
          <p:cNvSpPr/>
          <p:nvPr/>
        </p:nvSpPr>
        <p:spPr>
          <a:xfrm>
            <a:off x="7522112" y="2288521"/>
            <a:ext cx="1545688" cy="1225868"/>
          </a:xfrm>
          <a:prstGeom prst="wedgeRoundRectCallout">
            <a:avLst>
              <a:gd name="adj1" fmla="val 7762"/>
              <a:gd name="adj2" fmla="val -130136"/>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
        <p:nvSpPr>
          <p:cNvPr id="139" name="Rounded Rectangular Callout 278">
            <a:extLst>
              <a:ext uri="{FF2B5EF4-FFF2-40B4-BE49-F238E27FC236}">
                <a16:creationId xmlns:a16="http://schemas.microsoft.com/office/drawing/2014/main" id="{C3142C16-72D2-4AAC-B0EC-EDAA2BD3DD44}"/>
              </a:ext>
            </a:extLst>
          </p:cNvPr>
          <p:cNvSpPr/>
          <p:nvPr/>
        </p:nvSpPr>
        <p:spPr>
          <a:xfrm>
            <a:off x="381000" y="4489960"/>
            <a:ext cx="3096727" cy="245173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increase weights </a:t>
            </a:r>
            <a:r>
              <a:rPr lang="en-US" altLang="en-US" sz="2400" i="1" dirty="0" err="1">
                <a:solidFill>
                  <a:srgbClr val="66FF33"/>
                </a:solidFill>
                <a:cs typeface="Times New Roman" pitchFamily="18" charset="0"/>
              </a:rPr>
              <a:t>w</a:t>
            </a:r>
            <a:r>
              <a:rPr lang="en-US" altLang="en-US" sz="2400" i="1" baseline="-25000" dirty="0" err="1">
                <a:solidFill>
                  <a:srgbClr val="66FF33"/>
                </a:solidFill>
                <a:cs typeface="Times New Roman" pitchFamily="18" charset="0"/>
              </a:rPr>
              <a:t>k</a:t>
            </a:r>
            <a:r>
              <a:rPr lang="en-US" altLang="en-US" sz="2400" dirty="0">
                <a:solidFill>
                  <a:srgbClr val="66FF33"/>
                </a:solidFill>
                <a:cs typeface="Times New Roman" pitchFamily="18" charset="0"/>
              </a:rPr>
              <a:t> </a:t>
            </a:r>
            <a:r>
              <a:rPr lang="en-US" altLang="en-US" sz="2400" dirty="0">
                <a:cs typeface="Times New Roman" pitchFamily="18" charset="0"/>
              </a:rPr>
              <a:t>influencing </a:t>
            </a:r>
            <a:br>
              <a:rPr lang="en-US" altLang="en-US" sz="2400" dirty="0">
                <a:cs typeface="Times New Roman" pitchFamily="18" charset="0"/>
              </a:rPr>
            </a:br>
            <a:r>
              <a:rPr lang="en-US" altLang="en-US" sz="2400" dirty="0">
                <a:cs typeface="Times New Roman" pitchFamily="18" charset="0"/>
              </a:rPr>
              <a:t>correct answers </a:t>
            </a:r>
          </a:p>
          <a:p>
            <a:pPr algn="ctr"/>
            <a:r>
              <a:rPr lang="en-US" altLang="en-US" sz="2400" dirty="0">
                <a:cs typeface="Times New Roman" pitchFamily="18" charset="0"/>
              </a:rPr>
              <a:t>and decrease those influencing </a:t>
            </a:r>
            <a:br>
              <a:rPr lang="en-US" altLang="en-US" sz="2400" dirty="0">
                <a:cs typeface="Times New Roman" pitchFamily="18" charset="0"/>
              </a:rPr>
            </a:br>
            <a:r>
              <a:rPr lang="en-US" altLang="en-US" sz="2400" dirty="0">
                <a:cs typeface="Times New Roman" pitchFamily="18" charset="0"/>
              </a:rPr>
              <a:t>incorrect answers.</a:t>
            </a:r>
          </a:p>
        </p:txBody>
      </p:sp>
      <p:grpSp>
        <p:nvGrpSpPr>
          <p:cNvPr id="144" name="Group 143">
            <a:extLst>
              <a:ext uri="{FF2B5EF4-FFF2-40B4-BE49-F238E27FC236}">
                <a16:creationId xmlns:a16="http://schemas.microsoft.com/office/drawing/2014/main" id="{C5FC3295-2DC8-4371-A1FB-8C432112E344}"/>
              </a:ext>
            </a:extLst>
          </p:cNvPr>
          <p:cNvGrpSpPr/>
          <p:nvPr/>
        </p:nvGrpSpPr>
        <p:grpSpPr>
          <a:xfrm>
            <a:off x="5486400" y="5323292"/>
            <a:ext cx="2329214" cy="773856"/>
            <a:chOff x="5486400" y="5323292"/>
            <a:chExt cx="2329214" cy="773856"/>
          </a:xfrm>
        </p:grpSpPr>
        <p:cxnSp>
          <p:nvCxnSpPr>
            <p:cNvPr id="145" name="Straight Connector 144">
              <a:extLst>
                <a:ext uri="{FF2B5EF4-FFF2-40B4-BE49-F238E27FC236}">
                  <a16:creationId xmlns:a16="http://schemas.microsoft.com/office/drawing/2014/main" id="{DB2C336D-A5DC-4C0F-8401-10227E96B9B6}"/>
                </a:ext>
              </a:extLst>
            </p:cNvPr>
            <p:cNvCxnSpPr/>
            <p:nvPr/>
          </p:nvCxnSpPr>
          <p:spPr bwMode="auto">
            <a:xfrm flipV="1">
              <a:off x="5828489" y="5323292"/>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146" name="Straight Connector 145">
              <a:extLst>
                <a:ext uri="{FF2B5EF4-FFF2-40B4-BE49-F238E27FC236}">
                  <a16:creationId xmlns:a16="http://schemas.microsoft.com/office/drawing/2014/main" id="{79AF1C29-E8E6-41A3-B753-534C7FDFBF97}"/>
                </a:ext>
              </a:extLst>
            </p:cNvPr>
            <p:cNvCxnSpPr>
              <a:cxnSpLocks/>
            </p:cNvCxnSpPr>
            <p:nvPr/>
          </p:nvCxnSpPr>
          <p:spPr bwMode="auto">
            <a:xfrm>
              <a:off x="5486400" y="5678967"/>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147" name="Oval 146">
              <a:extLst>
                <a:ext uri="{FF2B5EF4-FFF2-40B4-BE49-F238E27FC236}">
                  <a16:creationId xmlns:a16="http://schemas.microsoft.com/office/drawing/2014/main" id="{CBA85356-B88F-4E26-B9CB-ECA5B4F29414}"/>
                </a:ext>
              </a:extLst>
            </p:cNvPr>
            <p:cNvSpPr>
              <a:spLocks/>
            </p:cNvSpPr>
            <p:nvPr/>
          </p:nvSpPr>
          <p:spPr>
            <a:xfrm>
              <a:off x="6124787" y="5727402"/>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p:pic>
        <p:nvPicPr>
          <p:cNvPr id="129" name="Picture 128">
            <a:extLst>
              <a:ext uri="{FF2B5EF4-FFF2-40B4-BE49-F238E27FC236}">
                <a16:creationId xmlns:a16="http://schemas.microsoft.com/office/drawing/2014/main" id="{221A5C4C-5968-4E07-8B1F-1243E2825DB8}"/>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cxnSp>
        <p:nvCxnSpPr>
          <p:cNvPr id="130" name="Straight Connector 129">
            <a:extLst>
              <a:ext uri="{FF2B5EF4-FFF2-40B4-BE49-F238E27FC236}">
                <a16:creationId xmlns:a16="http://schemas.microsoft.com/office/drawing/2014/main" id="{A047B17E-58F0-4E55-8B4C-D4299D6B998C}"/>
              </a:ext>
            </a:extLst>
          </p:cNvPr>
          <p:cNvCxnSpPr/>
          <p:nvPr/>
        </p:nvCxnSpPr>
        <p:spPr bwMode="auto">
          <a:xfrm>
            <a:off x="6068534" y="5566599"/>
            <a:ext cx="144889" cy="284775"/>
          </a:xfrm>
          <a:prstGeom prst="line">
            <a:avLst/>
          </a:prstGeom>
          <a:noFill/>
          <a:ln w="38100" cap="sq" cmpd="sng" algn="ctr">
            <a:solidFill>
              <a:srgbClr val="66FF33"/>
            </a:solidFill>
            <a:prstDash val="solid"/>
            <a:round/>
            <a:headEnd type="none" w="med" len="med"/>
            <a:tailEnd type="triangle" w="med" len="med"/>
          </a:ln>
          <a:effectLst/>
        </p:spPr>
      </p:cxnSp>
      <p:sp>
        <p:nvSpPr>
          <p:cNvPr id="128" name="Rectangle 63">
            <a:extLst>
              <a:ext uri="{FF2B5EF4-FFF2-40B4-BE49-F238E27FC236}">
                <a16:creationId xmlns:a16="http://schemas.microsoft.com/office/drawing/2014/main" id="{8BF8EF62-4A7E-47C4-906E-871DA28A11A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grpSp>
        <p:nvGrpSpPr>
          <p:cNvPr id="140" name="Group 139">
            <a:extLst>
              <a:ext uri="{FF2B5EF4-FFF2-40B4-BE49-F238E27FC236}">
                <a16:creationId xmlns:a16="http://schemas.microsoft.com/office/drawing/2014/main" id="{294DFDAF-D672-4CE3-B9D7-C0B9B737CE0A}"/>
              </a:ext>
            </a:extLst>
          </p:cNvPr>
          <p:cNvGrpSpPr/>
          <p:nvPr/>
        </p:nvGrpSpPr>
        <p:grpSpPr>
          <a:xfrm>
            <a:off x="838199" y="2438400"/>
            <a:ext cx="6934201" cy="3429000"/>
            <a:chOff x="838199" y="2438400"/>
            <a:chExt cx="6934201" cy="3429000"/>
          </a:xfrm>
        </p:grpSpPr>
        <p:sp>
          <p:nvSpPr>
            <p:cNvPr id="141" name="Oval 140">
              <a:extLst>
                <a:ext uri="{FF2B5EF4-FFF2-40B4-BE49-F238E27FC236}">
                  <a16:creationId xmlns:a16="http://schemas.microsoft.com/office/drawing/2014/main" id="{E1B40F51-9A39-4C39-9FA9-6B39C835A927}"/>
                </a:ext>
              </a:extLst>
            </p:cNvPr>
            <p:cNvSpPr/>
            <p:nvPr/>
          </p:nvSpPr>
          <p:spPr>
            <a:xfrm rot="20644070">
              <a:off x="838199" y="4680309"/>
              <a:ext cx="2753451" cy="1187091"/>
            </a:xfrm>
            <a:prstGeom prst="ellipse">
              <a:avLst/>
            </a:prstGeom>
            <a:ln w="25400">
              <a:solidFill>
                <a:srgbClr val="FF0000"/>
              </a:solidFill>
            </a:ln>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142" name="Rounded Rectangular Callout 280">
              <a:extLst>
                <a:ext uri="{FF2B5EF4-FFF2-40B4-BE49-F238E27FC236}">
                  <a16:creationId xmlns:a16="http://schemas.microsoft.com/office/drawing/2014/main" id="{8A493598-A0EA-4464-9DD9-10388229EE4D}"/>
                </a:ext>
              </a:extLst>
            </p:cNvPr>
            <p:cNvSpPr/>
            <p:nvPr/>
          </p:nvSpPr>
          <p:spPr>
            <a:xfrm>
              <a:off x="5040361" y="2438400"/>
              <a:ext cx="2732039" cy="408623"/>
            </a:xfrm>
            <a:prstGeom prst="wedgeRoundRectCallout">
              <a:avLst>
                <a:gd name="adj1" fmla="val 2184"/>
                <a:gd name="adj2" fmla="val 9724"/>
                <a:gd name="adj3" fmla="val 16667"/>
              </a:avLst>
            </a:prstGeom>
            <a:solidFill>
              <a:srgbClr val="000066"/>
            </a:solidFill>
            <a:ln w="25400">
              <a:solidFill>
                <a:srgbClr val="FF0000"/>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What does this mean?</a:t>
              </a:r>
              <a:endParaRPr lang="en-CA" sz="2400" dirty="0">
                <a:solidFill>
                  <a:srgbClr val="FAD261"/>
                </a:solidFill>
                <a:cs typeface="Times New Roman" panose="02020603050405020304" pitchFamily="18" charset="0"/>
                <a:sym typeface="Symbol" panose="05050102010706020507" pitchFamily="18" charset="2"/>
              </a:endParaRPr>
            </a:p>
          </p:txBody>
        </p:sp>
        <p:cxnSp>
          <p:nvCxnSpPr>
            <p:cNvPr id="143" name="Straight Connector 142">
              <a:extLst>
                <a:ext uri="{FF2B5EF4-FFF2-40B4-BE49-F238E27FC236}">
                  <a16:creationId xmlns:a16="http://schemas.microsoft.com/office/drawing/2014/main" id="{22111352-29E0-4629-903F-2582F6E8D6D4}"/>
                </a:ext>
              </a:extLst>
            </p:cNvPr>
            <p:cNvCxnSpPr>
              <a:cxnSpLocks/>
            </p:cNvCxnSpPr>
            <p:nvPr/>
          </p:nvCxnSpPr>
          <p:spPr bwMode="auto">
            <a:xfrm flipH="1">
              <a:off x="3212676" y="2843596"/>
              <a:ext cx="2432553" cy="1804604"/>
            </a:xfrm>
            <a:prstGeom prst="line">
              <a:avLst/>
            </a:prstGeom>
            <a:noFill/>
            <a:ln w="12700" cap="sq" cmpd="sng" algn="ctr">
              <a:solidFill>
                <a:schemeClr val="hlink"/>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22D92BAA-4945-4B3A-8459-04BF3E772070}"/>
                </a:ext>
              </a:extLst>
            </p:cNvPr>
            <p:cNvCxnSpPr>
              <a:cxnSpLocks/>
            </p:cNvCxnSpPr>
            <p:nvPr/>
          </p:nvCxnSpPr>
          <p:spPr bwMode="auto">
            <a:xfrm flipH="1">
              <a:off x="3225712" y="2853571"/>
              <a:ext cx="2503285" cy="1794629"/>
            </a:xfrm>
            <a:prstGeom prst="line">
              <a:avLst/>
            </a:prstGeom>
            <a:noFill/>
            <a:ln w="127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14868812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9"/>
                                        </p:tgtEl>
                                        <p:attrNameLst>
                                          <p:attrName>style.visibility</p:attrName>
                                        </p:attrNameLst>
                                      </p:cBhvr>
                                      <p:to>
                                        <p:strVal val="visible"/>
                                      </p:to>
                                    </p:set>
                                    <p:anim calcmode="lin" valueType="num">
                                      <p:cBhvr additive="base">
                                        <p:cTn id="7" dur="500" fill="hold"/>
                                        <p:tgtEl>
                                          <p:spTgt spid="139"/>
                                        </p:tgtEl>
                                        <p:attrNameLst>
                                          <p:attrName>ppt_x</p:attrName>
                                        </p:attrNameLst>
                                      </p:cBhvr>
                                      <p:tavLst>
                                        <p:tav tm="0">
                                          <p:val>
                                            <p:strVal val="0-#ppt_w/2"/>
                                          </p:val>
                                        </p:tav>
                                        <p:tav tm="100000">
                                          <p:val>
                                            <p:strVal val="#ppt_x"/>
                                          </p:val>
                                        </p:tav>
                                      </p:tavLst>
                                    </p:anim>
                                    <p:anim calcmode="lin" valueType="num">
                                      <p:cBhvr additive="base">
                                        <p:cTn id="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40"/>
                                        </p:tgtEl>
                                        <p:attrNameLst>
                                          <p:attrName>style.visibility</p:attrName>
                                        </p:attrNameLst>
                                      </p:cBhvr>
                                      <p:to>
                                        <p:strVal val="visible"/>
                                      </p:to>
                                    </p:set>
                                    <p:anim calcmode="lin" valueType="num">
                                      <p:cBhvr additive="base">
                                        <p:cTn id="13" dur="500" fill="hold"/>
                                        <p:tgtEl>
                                          <p:spTgt spid="140"/>
                                        </p:tgtEl>
                                        <p:attrNameLst>
                                          <p:attrName>ppt_x</p:attrName>
                                        </p:attrNameLst>
                                      </p:cBhvr>
                                      <p:tavLst>
                                        <p:tav tm="0">
                                          <p:val>
                                            <p:strVal val="0-#ppt_w/2"/>
                                          </p:val>
                                        </p:tav>
                                        <p:tav tm="100000">
                                          <p:val>
                                            <p:strVal val="#ppt_x"/>
                                          </p:val>
                                        </p:tav>
                                      </p:tavLst>
                                    </p:anim>
                                    <p:anim calcmode="lin" valueType="num">
                                      <p:cBhvr additive="base">
                                        <p:cTn id="14" dur="500" fill="hold"/>
                                        <p:tgtEl>
                                          <p:spTgt spid="1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9" grpId="0" animBg="1"/>
    </p:bld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err="1">
                      <a:solidFill>
                        <a:srgbClr val="00B050"/>
                      </a:solidFill>
                    </a:rPr>
                    <a:t>w</a:t>
                  </a:r>
                  <a:r>
                    <a:rPr lang="en-US" altLang="en-US" sz="2400" i="1" baseline="-25000" dirty="0" err="1">
                      <a:solidFill>
                        <a:srgbClr val="00B050"/>
                      </a:solidFill>
                    </a:rPr>
                    <a:t>k</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319723" y="250525"/>
            <a:ext cx="7772400" cy="2043113"/>
          </a:xfrm>
          <a:prstGeom prst="wedgeRoundRectCallout">
            <a:avLst>
              <a:gd name="adj1" fmla="val -55233"/>
              <a:gd name="adj2" fmla="val -30569"/>
              <a:gd name="adj3" fmla="val 16667"/>
            </a:avLst>
          </a:prstGeom>
          <a:ln w="25400">
            <a:solidFill>
              <a:schemeClr val="tx2"/>
            </a:solidFill>
          </a:ln>
        </p:spPr>
        <p:txBody>
          <a:bodyPr wrap="square" lIns="0" tIns="0" rIns="0" bIns="0" rtlCol="0" anchor="ctr">
            <a:spAutoFit/>
          </a:bodyPr>
          <a:lstStyle/>
          <a:p>
            <a:r>
              <a:rPr lang="en-CA" sz="2400" dirty="0">
                <a:solidFill>
                  <a:srgbClr val="FFC000"/>
                </a:solidFill>
                <a:cs typeface="Times New Roman" panose="02020603050405020304" pitchFamily="18" charset="0"/>
                <a:sym typeface="Symbol" panose="05050102010706020507" pitchFamily="18" charset="2"/>
              </a:rPr>
              <a:t>E(</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    </a:t>
            </a:r>
            <a:r>
              <a:rPr lang="en-US" altLang="en-US" sz="2400" i="1" dirty="0" err="1">
                <a:solidFill>
                  <a:srgbClr val="66FF33"/>
                </a:solidFill>
              </a:rPr>
              <a:t>w</a:t>
            </a:r>
            <a:r>
              <a:rPr lang="en-US" altLang="en-US" sz="2400" i="1" baseline="-25000" dirty="0" err="1">
                <a:solidFill>
                  <a:srgbClr val="66FF33"/>
                </a:solidFill>
              </a:rPr>
              <a:t>k</a:t>
            </a:r>
            <a:r>
              <a:rPr lang="en-US" altLang="en-US" sz="2400" i="1" dirty="0">
                <a:solidFill>
                  <a:srgbClr val="66FF33"/>
                </a:solidFill>
              </a:rPr>
              <a:t>,    …,</a:t>
            </a:r>
            <a:r>
              <a:rPr lang="en-US" altLang="en-US" sz="2400" i="1" dirty="0" err="1">
                <a:solidFill>
                  <a:srgbClr val="66FF33"/>
                </a:solidFill>
              </a:rPr>
              <a:t>w</a:t>
            </a:r>
            <a:r>
              <a:rPr lang="en-US" altLang="en-US" sz="2400" i="1" baseline="-25000" dirty="0" err="1">
                <a:solidFill>
                  <a:srgbClr val="66FF33"/>
                </a:solidFill>
              </a:rPr>
              <a:t>m</a:t>
            </a:r>
            <a:r>
              <a:rPr lang="en-CA" sz="2400" dirty="0">
                <a:solidFill>
                  <a:srgbClr val="FFC000"/>
                </a:solidFill>
                <a:cs typeface="Times New Roman" panose="02020603050405020304" pitchFamily="18" charset="0"/>
                <a:sym typeface="Symbol" panose="05050102010706020507" pitchFamily="18" charset="2"/>
              </a:rPr>
              <a:t>)</a:t>
            </a:r>
            <a:r>
              <a:rPr lang="en-CA" sz="2400" dirty="0">
                <a:cs typeface="Times New Roman" panose="02020603050405020304" pitchFamily="18" charset="0"/>
                <a:sym typeface="Symbol" panose="05050102010706020507" pitchFamily="18" charset="2"/>
              </a:rPr>
              <a:t> = current error.</a:t>
            </a:r>
          </a:p>
          <a:p>
            <a:r>
              <a:rPr lang="en-CA" sz="2400" dirty="0">
                <a:solidFill>
                  <a:srgbClr val="FFC000"/>
                </a:solidFill>
                <a:cs typeface="Times New Roman" panose="02020603050405020304" pitchFamily="18" charset="0"/>
                <a:sym typeface="Symbol" panose="05050102010706020507" pitchFamily="18" charset="2"/>
              </a:rPr>
              <a:t>E(</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k</a:t>
            </a:r>
            <a:r>
              <a:rPr lang="en-US" altLang="en-US" sz="2400" i="1" dirty="0">
                <a:solidFill>
                  <a:srgbClr val="00B050"/>
                </a:solidFill>
              </a:rPr>
              <a:t>+</a:t>
            </a:r>
            <a:r>
              <a:rPr lang="el-GR" altLang="en-US" sz="2400" dirty="0">
                <a:solidFill>
                  <a:srgbClr val="00B050"/>
                </a:solidFill>
                <a:latin typeface="Times New Roman"/>
                <a:cs typeface="Times New Roman" panose="02020603050405020304" pitchFamily="18" charset="0"/>
                <a:sym typeface="Symbol" panose="05050102010706020507" pitchFamily="18" charset="2"/>
              </a:rPr>
              <a:t>δ</a:t>
            </a:r>
            <a:r>
              <a:rPr lang="en-US" altLang="en-US" sz="2400" i="1" dirty="0" err="1">
                <a:solidFill>
                  <a:srgbClr val="00B050"/>
                </a:solidFill>
              </a:rPr>
              <a:t>w</a:t>
            </a:r>
            <a:r>
              <a:rPr lang="en-US" altLang="en-US" sz="2400" i="1" baseline="-25000" dirty="0" err="1">
                <a:solidFill>
                  <a:srgbClr val="00B050"/>
                </a:solidFill>
              </a:rPr>
              <a:t>k</a:t>
            </a:r>
            <a:r>
              <a:rPr lang="en-US" altLang="en-US" sz="2400" dirty="0">
                <a:solidFill>
                  <a:srgbClr val="FFC000"/>
                </a:solidFill>
                <a:latin typeface="Times New Roman"/>
                <a:cs typeface="Times New Roman" panose="02020603050405020304" pitchFamily="18" charset="0"/>
                <a:sym typeface="Symbol" panose="05050102010706020507" pitchFamily="18" charset="2"/>
              </a:rPr>
              <a:t>,</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dirty="0">
                <a:solidFill>
                  <a:srgbClr val="FFC000"/>
                </a:solidFill>
                <a:cs typeface="Times New Roman" panose="02020603050405020304" pitchFamily="18" charset="0"/>
                <a:sym typeface="Symbol" panose="05050102010706020507" pitchFamily="18" charset="2"/>
              </a:rPr>
              <a:t>)</a:t>
            </a:r>
            <a:r>
              <a:rPr lang="en-CA" sz="2400" dirty="0">
                <a:cs typeface="Times New Roman" panose="02020603050405020304" pitchFamily="18" charset="0"/>
                <a:sym typeface="Symbol" panose="05050102010706020507" pitchFamily="18" charset="2"/>
              </a:rPr>
              <a:t> = error after small change in </a:t>
            </a:r>
            <a:r>
              <a:rPr lang="en-US" altLang="en-US" sz="2400" i="1" dirty="0" err="1">
                <a:solidFill>
                  <a:srgbClr val="66FF33"/>
                </a:solidFill>
              </a:rPr>
              <a:t>w</a:t>
            </a:r>
            <a:r>
              <a:rPr lang="en-US" altLang="en-US" sz="2400" i="1" baseline="-25000" dirty="0" err="1">
                <a:solidFill>
                  <a:srgbClr val="66FF33"/>
                </a:solidFill>
              </a:rPr>
              <a:t>k</a:t>
            </a:r>
            <a:endParaRPr lang="en-CA" altLang="en-US" sz="2400" dirty="0">
              <a:cs typeface="Times New Roman" panose="02020603050405020304" pitchFamily="18" charset="0"/>
              <a:sym typeface="Symbol" panose="05050102010706020507" pitchFamily="18" charset="2"/>
            </a:endParaRPr>
          </a:p>
          <a:p>
            <a:r>
              <a:rPr lang="en-CA" sz="2400" dirty="0">
                <a:cs typeface="Times New Roman" panose="02020603050405020304" pitchFamily="18" charset="0"/>
                <a:sym typeface="Symbol" panose="05050102010706020507" pitchFamily="18" charset="2"/>
              </a:rPr>
              <a:t>                                          keeping all other weights the same. </a:t>
            </a:r>
          </a:p>
          <a:p>
            <a:r>
              <a:rPr lang="en-CA" sz="2400" dirty="0">
                <a:cs typeface="Times New Roman" panose="02020603050405020304" pitchFamily="18" charset="0"/>
                <a:sym typeface="Symbol" panose="05050102010706020507" pitchFamily="18" charset="2"/>
              </a:rPr>
              <a:t>     Does the error get better or worse? </a:t>
            </a:r>
          </a:p>
          <a:p>
            <a:r>
              <a:rPr lang="en-US" sz="2400" baseline="30000" dirty="0">
                <a:solidFill>
                  <a:schemeClr val="accent1"/>
                </a:solidFill>
                <a:sym typeface="Symbol" panose="05050102010706020507" pitchFamily="18" charset="2"/>
              </a:rPr>
              <a:t>              </a:t>
            </a:r>
            <a:r>
              <a:rPr lang="az-Cyrl-AZ" sz="2400" baseline="30000" dirty="0">
                <a:solidFill>
                  <a:schemeClr val="accent1"/>
                </a:solidFill>
                <a:sym typeface="Symbol" panose="05050102010706020507" pitchFamily="18" charset="2"/>
              </a:rPr>
              <a:t></a:t>
            </a:r>
            <a:r>
              <a:rPr lang="en-CA" sz="2400" baseline="30000" dirty="0">
                <a:solidFill>
                  <a:schemeClr val="accent1"/>
                </a:solidFill>
              </a:rPr>
              <a:t>E</a:t>
            </a:r>
            <a:r>
              <a:rPr lang="en-CA" sz="2400" dirty="0"/>
              <a:t>/</a:t>
            </a:r>
            <a:r>
              <a:rPr lang="en-CA" sz="2400" baseline="-25000" dirty="0">
                <a:solidFill>
                  <a:srgbClr val="00B050"/>
                </a:solidFill>
                <a:sym typeface="Symbol" panose="05050102010706020507" pitchFamily="18" charset="2"/>
              </a:rPr>
              <a:t></a:t>
            </a:r>
            <a:r>
              <a:rPr lang="en-CA" sz="2400" baseline="-25000" dirty="0" err="1">
                <a:solidFill>
                  <a:srgbClr val="00B050"/>
                </a:solidFill>
              </a:rPr>
              <a:t>wk</a:t>
            </a:r>
            <a:r>
              <a:rPr lang="en-CA" sz="2400" baseline="-25000" dirty="0">
                <a:solidFill>
                  <a:srgbClr val="66FF33"/>
                </a:solidFill>
              </a:rPr>
              <a:t> </a:t>
            </a:r>
            <a:r>
              <a:rPr lang="en-US" sz="2400" dirty="0"/>
              <a:t> = </a:t>
            </a:r>
            <a:r>
              <a:rPr lang="en-US" sz="2400" baseline="30000" dirty="0"/>
              <a:t>change in </a:t>
            </a:r>
            <a:r>
              <a:rPr lang="en-US" sz="2400" baseline="30000" dirty="0">
                <a:solidFill>
                  <a:schemeClr val="accent2"/>
                </a:solidFill>
              </a:rPr>
              <a:t>E</a:t>
            </a:r>
            <a:r>
              <a:rPr lang="en-US" sz="2400" dirty="0"/>
              <a:t>/</a:t>
            </a:r>
            <a:r>
              <a:rPr lang="en-US" sz="2400" baseline="-25000" dirty="0"/>
              <a:t>change in</a:t>
            </a:r>
            <a:r>
              <a:rPr lang="en-US" altLang="en-US" sz="2400" i="1" baseline="-25000" dirty="0">
                <a:solidFill>
                  <a:srgbClr val="66FF33"/>
                </a:solidFill>
              </a:rPr>
              <a:t> </a:t>
            </a:r>
            <a:r>
              <a:rPr lang="en-US" altLang="en-US" sz="2400" i="1" baseline="-25000" dirty="0" err="1">
                <a:solidFill>
                  <a:srgbClr val="66FF33"/>
                </a:solidFill>
              </a:rPr>
              <a:t>wk</a:t>
            </a:r>
            <a:r>
              <a:rPr lang="en-US" sz="2400" baseline="-25000" dirty="0"/>
              <a:t> </a:t>
            </a:r>
            <a:endParaRPr lang="en-CA" sz="2400" baseline="-25000" dirty="0">
              <a:cs typeface="Times New Roman" panose="02020603050405020304" pitchFamily="18" charset="0"/>
              <a:sym typeface="Symbol" panose="05050102010706020507" pitchFamily="18" charset="2"/>
            </a:endParaRPr>
          </a:p>
        </p:txBody>
      </p:sp>
      <p:sp>
        <p:nvSpPr>
          <p:cNvPr id="111" name="Rounded Rectangular Callout 110"/>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26" name="Rounded Rectangular Callout 125"/>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pic>
        <p:nvPicPr>
          <p:cNvPr id="206" name="Picture 8" descr="https://scontent-mrs1-1.xx.fbcdn.net/hphotos-xfp1/t31.0-8/10575340_10153802014361141_2581281123763146573_o.jpg"/>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39" name="Rounded Rectangular Callout 278">
            <a:extLst>
              <a:ext uri="{FF2B5EF4-FFF2-40B4-BE49-F238E27FC236}">
                <a16:creationId xmlns:a16="http://schemas.microsoft.com/office/drawing/2014/main" id="{C3142C16-72D2-4AAC-B0EC-EDAA2BD3DD44}"/>
              </a:ext>
            </a:extLst>
          </p:cNvPr>
          <p:cNvSpPr/>
          <p:nvPr/>
        </p:nvSpPr>
        <p:spPr>
          <a:xfrm>
            <a:off x="381000" y="4489960"/>
            <a:ext cx="3096727" cy="245173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increase weights </a:t>
            </a:r>
            <a:r>
              <a:rPr lang="en-US" altLang="en-US" sz="2400" i="1" dirty="0" err="1">
                <a:solidFill>
                  <a:srgbClr val="66FF33"/>
                </a:solidFill>
                <a:cs typeface="Times New Roman" pitchFamily="18" charset="0"/>
              </a:rPr>
              <a:t>w</a:t>
            </a:r>
            <a:r>
              <a:rPr lang="en-US" altLang="en-US" sz="2400" i="1" baseline="-25000" dirty="0" err="1">
                <a:solidFill>
                  <a:srgbClr val="66FF33"/>
                </a:solidFill>
                <a:cs typeface="Times New Roman" pitchFamily="18" charset="0"/>
              </a:rPr>
              <a:t>k</a:t>
            </a:r>
            <a:r>
              <a:rPr lang="en-US" altLang="en-US" sz="2400" dirty="0">
                <a:solidFill>
                  <a:srgbClr val="66FF33"/>
                </a:solidFill>
                <a:cs typeface="Times New Roman" pitchFamily="18" charset="0"/>
              </a:rPr>
              <a:t> </a:t>
            </a:r>
            <a:r>
              <a:rPr lang="en-US" altLang="en-US" sz="2400" dirty="0">
                <a:cs typeface="Times New Roman" pitchFamily="18" charset="0"/>
              </a:rPr>
              <a:t>influencing </a:t>
            </a:r>
            <a:br>
              <a:rPr lang="en-US" altLang="en-US" sz="2400" dirty="0">
                <a:cs typeface="Times New Roman" pitchFamily="18" charset="0"/>
              </a:rPr>
            </a:br>
            <a:r>
              <a:rPr lang="en-US" altLang="en-US" sz="2400" dirty="0">
                <a:cs typeface="Times New Roman" pitchFamily="18" charset="0"/>
              </a:rPr>
              <a:t>correct answers </a:t>
            </a:r>
          </a:p>
          <a:p>
            <a:pPr algn="ctr"/>
            <a:r>
              <a:rPr lang="en-US" altLang="en-US" sz="2400" dirty="0">
                <a:cs typeface="Times New Roman" pitchFamily="18" charset="0"/>
              </a:rPr>
              <a:t>and decrease those influencing </a:t>
            </a:r>
            <a:br>
              <a:rPr lang="en-US" altLang="en-US" sz="2400" dirty="0">
                <a:cs typeface="Times New Roman" pitchFamily="18" charset="0"/>
              </a:rPr>
            </a:br>
            <a:r>
              <a:rPr lang="en-US" altLang="en-US" sz="2400" dirty="0">
                <a:cs typeface="Times New Roman" pitchFamily="18" charset="0"/>
              </a:rPr>
              <a:t>incorrect answers.</a:t>
            </a:r>
          </a:p>
        </p:txBody>
      </p:sp>
      <p:pic>
        <p:nvPicPr>
          <p:cNvPr id="129" name="Picture 128">
            <a:extLst>
              <a:ext uri="{FF2B5EF4-FFF2-40B4-BE49-F238E27FC236}">
                <a16:creationId xmlns:a16="http://schemas.microsoft.com/office/drawing/2014/main" id="{221A5C4C-5968-4E07-8B1F-1243E2825DB8}"/>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sp>
        <p:nvSpPr>
          <p:cNvPr id="128" name="Rectangle 63">
            <a:extLst>
              <a:ext uri="{FF2B5EF4-FFF2-40B4-BE49-F238E27FC236}">
                <a16:creationId xmlns:a16="http://schemas.microsoft.com/office/drawing/2014/main" id="{8BF8EF62-4A7E-47C4-906E-871DA28A11A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grpSp>
        <p:nvGrpSpPr>
          <p:cNvPr id="9" name="Group 8">
            <a:extLst>
              <a:ext uri="{FF2B5EF4-FFF2-40B4-BE49-F238E27FC236}">
                <a16:creationId xmlns:a16="http://schemas.microsoft.com/office/drawing/2014/main" id="{1B9F4F2B-31C9-4401-BA2D-1C9D2513E73B}"/>
              </a:ext>
            </a:extLst>
          </p:cNvPr>
          <p:cNvGrpSpPr/>
          <p:nvPr/>
        </p:nvGrpSpPr>
        <p:grpSpPr>
          <a:xfrm>
            <a:off x="838199" y="2438400"/>
            <a:ext cx="6934201" cy="3429000"/>
            <a:chOff x="838199" y="2438400"/>
            <a:chExt cx="6934201" cy="3429000"/>
          </a:xfrm>
        </p:grpSpPr>
        <p:sp>
          <p:nvSpPr>
            <p:cNvPr id="131" name="Oval 130">
              <a:extLst>
                <a:ext uri="{FF2B5EF4-FFF2-40B4-BE49-F238E27FC236}">
                  <a16:creationId xmlns:a16="http://schemas.microsoft.com/office/drawing/2014/main" id="{42AB5F23-61B7-446B-9AB0-9A36B8DE2FDC}"/>
                </a:ext>
              </a:extLst>
            </p:cNvPr>
            <p:cNvSpPr/>
            <p:nvPr/>
          </p:nvSpPr>
          <p:spPr>
            <a:xfrm rot="20644070">
              <a:off x="838199" y="4680309"/>
              <a:ext cx="2753451" cy="1187091"/>
            </a:xfrm>
            <a:prstGeom prst="ellipse">
              <a:avLst/>
            </a:prstGeom>
            <a:ln w="25400">
              <a:solidFill>
                <a:srgbClr val="FF0000"/>
              </a:solidFill>
            </a:ln>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134" name="Rounded Rectangular Callout 280">
              <a:extLst>
                <a:ext uri="{FF2B5EF4-FFF2-40B4-BE49-F238E27FC236}">
                  <a16:creationId xmlns:a16="http://schemas.microsoft.com/office/drawing/2014/main" id="{AA839886-E56E-4CEC-972D-CCDFF5255A76}"/>
                </a:ext>
              </a:extLst>
            </p:cNvPr>
            <p:cNvSpPr/>
            <p:nvPr/>
          </p:nvSpPr>
          <p:spPr>
            <a:xfrm>
              <a:off x="5040361" y="2438400"/>
              <a:ext cx="2732039" cy="408623"/>
            </a:xfrm>
            <a:prstGeom prst="wedgeRoundRectCallout">
              <a:avLst>
                <a:gd name="adj1" fmla="val 2184"/>
                <a:gd name="adj2" fmla="val 9724"/>
                <a:gd name="adj3" fmla="val 16667"/>
              </a:avLst>
            </a:prstGeom>
            <a:ln w="25400">
              <a:solidFill>
                <a:srgbClr val="FF0000"/>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What does this mean?</a:t>
              </a:r>
              <a:endParaRPr lang="en-CA" sz="2400" dirty="0">
                <a:solidFill>
                  <a:srgbClr val="FAD261"/>
                </a:solidFill>
                <a:cs typeface="Times New Roman" panose="02020603050405020304" pitchFamily="18" charset="0"/>
                <a:sym typeface="Symbol" panose="05050102010706020507" pitchFamily="18" charset="2"/>
              </a:endParaRPr>
            </a:p>
          </p:txBody>
        </p:sp>
        <p:cxnSp>
          <p:nvCxnSpPr>
            <p:cNvPr id="5" name="Straight Connector 4">
              <a:extLst>
                <a:ext uri="{FF2B5EF4-FFF2-40B4-BE49-F238E27FC236}">
                  <a16:creationId xmlns:a16="http://schemas.microsoft.com/office/drawing/2014/main" id="{5D2C8BB7-48BC-46C1-A447-CBC88599B7FA}"/>
                </a:ext>
              </a:extLst>
            </p:cNvPr>
            <p:cNvCxnSpPr>
              <a:cxnSpLocks/>
            </p:cNvCxnSpPr>
            <p:nvPr/>
          </p:nvCxnSpPr>
          <p:spPr bwMode="auto">
            <a:xfrm flipH="1">
              <a:off x="3212676" y="2843596"/>
              <a:ext cx="2432553" cy="1804604"/>
            </a:xfrm>
            <a:prstGeom prst="line">
              <a:avLst/>
            </a:prstGeom>
            <a:noFill/>
            <a:ln w="12700" cap="sq" cmpd="sng" algn="ctr">
              <a:solidFill>
                <a:schemeClr val="hlink"/>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99AB5695-1AFF-46DB-A62D-8AA06D278D73}"/>
                </a:ext>
              </a:extLst>
            </p:cNvPr>
            <p:cNvCxnSpPr>
              <a:cxnSpLocks/>
            </p:cNvCxnSpPr>
            <p:nvPr/>
          </p:nvCxnSpPr>
          <p:spPr bwMode="auto">
            <a:xfrm flipH="1">
              <a:off x="3225712" y="2853571"/>
              <a:ext cx="2503285" cy="1794629"/>
            </a:xfrm>
            <a:prstGeom prst="line">
              <a:avLst/>
            </a:prstGeom>
            <a:noFill/>
            <a:ln w="12700" cap="sq" cmpd="sng" algn="ctr">
              <a:solidFill>
                <a:schemeClr val="hlink"/>
              </a:solidFill>
              <a:prstDash val="solid"/>
              <a:round/>
              <a:headEnd type="none" w="med" len="med"/>
              <a:tailEnd type="none" w="med" len="med"/>
            </a:ln>
            <a:effectLst/>
          </p:spPr>
        </p:cxnSp>
      </p:grpSp>
      <p:grpSp>
        <p:nvGrpSpPr>
          <p:cNvPr id="4" name="Group 3">
            <a:extLst>
              <a:ext uri="{FF2B5EF4-FFF2-40B4-BE49-F238E27FC236}">
                <a16:creationId xmlns:a16="http://schemas.microsoft.com/office/drawing/2014/main" id="{71DF6C55-5DFB-40DC-9395-B318BE4868D6}"/>
              </a:ext>
            </a:extLst>
          </p:cNvPr>
          <p:cNvGrpSpPr/>
          <p:nvPr/>
        </p:nvGrpSpPr>
        <p:grpSpPr>
          <a:xfrm>
            <a:off x="2401898" y="2133600"/>
            <a:ext cx="613663" cy="536677"/>
            <a:chOff x="2401898" y="2133600"/>
            <a:chExt cx="613663" cy="536677"/>
          </a:xfrm>
        </p:grpSpPr>
        <p:cxnSp>
          <p:nvCxnSpPr>
            <p:cNvPr id="135" name="Straight Connector 134">
              <a:extLst>
                <a:ext uri="{FF2B5EF4-FFF2-40B4-BE49-F238E27FC236}">
                  <a16:creationId xmlns:a16="http://schemas.microsoft.com/office/drawing/2014/main" id="{2CA15519-62F0-46C8-B939-9794D836976C}"/>
                </a:ext>
              </a:extLst>
            </p:cNvPr>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sp>
          <p:nvSpPr>
            <p:cNvPr id="2" name="Rectangle 1">
              <a:extLst>
                <a:ext uri="{FF2B5EF4-FFF2-40B4-BE49-F238E27FC236}">
                  <a16:creationId xmlns:a16="http://schemas.microsoft.com/office/drawing/2014/main" id="{2F5331FF-1090-4918-9C6B-BBD519E336D6}"/>
                </a:ext>
              </a:extLst>
            </p:cNvPr>
            <p:cNvSpPr/>
            <p:nvPr/>
          </p:nvSpPr>
          <p:spPr>
            <a:xfrm>
              <a:off x="2439679" y="2133600"/>
              <a:ext cx="481222" cy="461665"/>
            </a:xfrm>
            <a:prstGeom prst="rect">
              <a:avLst/>
            </a:prstGeom>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k</a:t>
              </a:r>
              <a:endParaRPr lang="en-US" sz="2400" dirty="0">
                <a:solidFill>
                  <a:srgbClr val="00B050"/>
                </a:solidFill>
              </a:endParaRPr>
            </a:p>
          </p:txBody>
        </p:sp>
      </p:grpSp>
      <p:grpSp>
        <p:nvGrpSpPr>
          <p:cNvPr id="11" name="Group 10">
            <a:extLst>
              <a:ext uri="{FF2B5EF4-FFF2-40B4-BE49-F238E27FC236}">
                <a16:creationId xmlns:a16="http://schemas.microsoft.com/office/drawing/2014/main" id="{93E49CA3-F5F0-477A-9A2F-C548BD73CFE1}"/>
              </a:ext>
            </a:extLst>
          </p:cNvPr>
          <p:cNvGrpSpPr/>
          <p:nvPr/>
        </p:nvGrpSpPr>
        <p:grpSpPr>
          <a:xfrm>
            <a:off x="5842000" y="5162665"/>
            <a:ext cx="1354859" cy="812627"/>
            <a:chOff x="5842000" y="5162665"/>
            <a:chExt cx="1354859" cy="812627"/>
          </a:xfrm>
        </p:grpSpPr>
        <p:grpSp>
          <p:nvGrpSpPr>
            <p:cNvPr id="8" name="Group 7">
              <a:extLst>
                <a:ext uri="{FF2B5EF4-FFF2-40B4-BE49-F238E27FC236}">
                  <a16:creationId xmlns:a16="http://schemas.microsoft.com/office/drawing/2014/main" id="{38CC52A8-9555-4119-80F9-53934F878AE8}"/>
                </a:ext>
              </a:extLst>
            </p:cNvPr>
            <p:cNvGrpSpPr/>
            <p:nvPr/>
          </p:nvGrpSpPr>
          <p:grpSpPr>
            <a:xfrm>
              <a:off x="5842000" y="5323292"/>
              <a:ext cx="1354859" cy="652000"/>
              <a:chOff x="5842000" y="5323292"/>
              <a:chExt cx="1354859" cy="652000"/>
            </a:xfrm>
          </p:grpSpPr>
          <p:cxnSp>
            <p:nvCxnSpPr>
              <p:cNvPr id="145" name="Straight Connector 144">
                <a:extLst>
                  <a:ext uri="{FF2B5EF4-FFF2-40B4-BE49-F238E27FC236}">
                    <a16:creationId xmlns:a16="http://schemas.microsoft.com/office/drawing/2014/main" id="{DB2C336D-A5DC-4C0F-8401-10227E96B9B6}"/>
                  </a:ext>
                </a:extLst>
              </p:cNvPr>
              <p:cNvCxnSpPr/>
              <p:nvPr/>
            </p:nvCxnSpPr>
            <p:spPr bwMode="auto">
              <a:xfrm flipV="1">
                <a:off x="5842000" y="5323292"/>
                <a:ext cx="1354859" cy="652000"/>
              </a:xfrm>
              <a:prstGeom prst="line">
                <a:avLst/>
              </a:prstGeom>
              <a:noFill/>
              <a:ln w="38100" cap="sq" cmpd="sng" algn="ctr">
                <a:solidFill>
                  <a:srgbClr val="00B050"/>
                </a:solidFill>
                <a:prstDash val="dash"/>
                <a:round/>
                <a:headEnd type="none" w="med" len="med"/>
                <a:tailEnd type="none" w="med" len="med"/>
              </a:ln>
              <a:effectLst/>
            </p:spPr>
          </p:cxnSp>
          <p:sp>
            <p:nvSpPr>
              <p:cNvPr id="147" name="Oval 146">
                <a:extLst>
                  <a:ext uri="{FF2B5EF4-FFF2-40B4-BE49-F238E27FC236}">
                    <a16:creationId xmlns:a16="http://schemas.microsoft.com/office/drawing/2014/main" id="{CBA85356-B88F-4E26-B9CB-ECA5B4F29414}"/>
                  </a:ext>
                </a:extLst>
              </p:cNvPr>
              <p:cNvSpPr>
                <a:spLocks/>
              </p:cNvSpPr>
              <p:nvPr/>
            </p:nvSpPr>
            <p:spPr>
              <a:xfrm>
                <a:off x="6435388" y="5613400"/>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cxnSp>
            <p:nvCxnSpPr>
              <p:cNvPr id="130" name="Straight Connector 129">
                <a:extLst>
                  <a:ext uri="{FF2B5EF4-FFF2-40B4-BE49-F238E27FC236}">
                    <a16:creationId xmlns:a16="http://schemas.microsoft.com/office/drawing/2014/main" id="{A047B17E-58F0-4E55-8B4C-D4299D6B998C}"/>
                  </a:ext>
                </a:extLst>
              </p:cNvPr>
              <p:cNvCxnSpPr>
                <a:cxnSpLocks/>
              </p:cNvCxnSpPr>
              <p:nvPr/>
            </p:nvCxnSpPr>
            <p:spPr bwMode="auto">
              <a:xfrm>
                <a:off x="6068534" y="5566599"/>
                <a:ext cx="399791" cy="110272"/>
              </a:xfrm>
              <a:prstGeom prst="line">
                <a:avLst/>
              </a:prstGeom>
              <a:noFill/>
              <a:ln w="38100" cap="sq" cmpd="sng" algn="ctr">
                <a:solidFill>
                  <a:srgbClr val="00B050"/>
                </a:solidFill>
                <a:prstDash val="solid"/>
                <a:round/>
                <a:headEnd type="none" w="med" len="med"/>
                <a:tailEnd type="triangle" w="med" len="med"/>
              </a:ln>
              <a:effectLst/>
            </p:spPr>
          </p:cxnSp>
        </p:grpSp>
        <p:grpSp>
          <p:nvGrpSpPr>
            <p:cNvPr id="140" name="Group 139">
              <a:extLst>
                <a:ext uri="{FF2B5EF4-FFF2-40B4-BE49-F238E27FC236}">
                  <a16:creationId xmlns:a16="http://schemas.microsoft.com/office/drawing/2014/main" id="{05A95DB2-CA0D-4358-AE5E-AAD94A605249}"/>
                </a:ext>
              </a:extLst>
            </p:cNvPr>
            <p:cNvGrpSpPr/>
            <p:nvPr/>
          </p:nvGrpSpPr>
          <p:grpSpPr>
            <a:xfrm>
              <a:off x="6451600" y="5162665"/>
              <a:ext cx="142875" cy="488835"/>
              <a:chOff x="3377327" y="4762250"/>
              <a:chExt cx="142875" cy="488835"/>
            </a:xfrm>
          </p:grpSpPr>
          <p:cxnSp>
            <p:nvCxnSpPr>
              <p:cNvPr id="141" name="Straight Connector 140">
                <a:extLst>
                  <a:ext uri="{FF2B5EF4-FFF2-40B4-BE49-F238E27FC236}">
                    <a16:creationId xmlns:a16="http://schemas.microsoft.com/office/drawing/2014/main" id="{4B63D585-28D2-448F-ADAE-59BB4A789F89}"/>
                  </a:ext>
                </a:extLst>
              </p:cNvPr>
              <p:cNvCxnSpPr>
                <a:cxnSpLocks/>
              </p:cNvCxnSpPr>
              <p:nvPr/>
            </p:nvCxnSpPr>
            <p:spPr bwMode="auto">
              <a:xfrm flipV="1">
                <a:off x="3447952" y="4909472"/>
                <a:ext cx="0" cy="341613"/>
              </a:xfrm>
              <a:prstGeom prst="line">
                <a:avLst/>
              </a:prstGeom>
              <a:noFill/>
              <a:ln w="38100" cap="sq" cmpd="sng" algn="ctr">
                <a:solidFill>
                  <a:schemeClr val="accent1"/>
                </a:solidFill>
                <a:prstDash val="solid"/>
                <a:round/>
                <a:headEnd type="none" w="med" len="med"/>
                <a:tailEnd type="none" w="med" len="med"/>
              </a:ln>
              <a:effectLst/>
            </p:spPr>
          </p:cxnSp>
          <p:pic>
            <p:nvPicPr>
              <p:cNvPr id="142" name="Picture 141">
                <a:extLst>
                  <a:ext uri="{FF2B5EF4-FFF2-40B4-BE49-F238E27FC236}">
                    <a16:creationId xmlns:a16="http://schemas.microsoft.com/office/drawing/2014/main" id="{5AFD7135-892F-463C-8EBF-EA08421DBD60}"/>
                  </a:ext>
                </a:extLst>
              </p:cNvPr>
              <p:cNvPicPr>
                <a:picLocks noChangeAspect="1"/>
              </p:cNvPicPr>
              <p:nvPr/>
            </p:nvPicPr>
            <p:blipFill rotWithShape="1">
              <a:blip r:embed="rId4"/>
              <a:srcRect r="50000" b="60666"/>
              <a:stretch/>
            </p:blipFill>
            <p:spPr>
              <a:xfrm>
                <a:off x="3377327" y="4762250"/>
                <a:ext cx="142875" cy="135962"/>
              </a:xfrm>
              <a:prstGeom prst="rect">
                <a:avLst/>
              </a:prstGeom>
            </p:spPr>
          </p:pic>
        </p:grpSp>
      </p:grpSp>
    </p:spTree>
    <p:extLst>
      <p:ext uri="{BB962C8B-B14F-4D97-AF65-F5344CB8AC3E}">
        <p14:creationId xmlns:p14="http://schemas.microsoft.com/office/powerpoint/2010/main" val="392513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98"/>
                                        </p:tgtEl>
                                        <p:attrNameLst>
                                          <p:attrName>style.visibility</p:attrName>
                                        </p:attrNameLst>
                                      </p:cBhvr>
                                      <p:to>
                                        <p:strVal val="visible"/>
                                      </p:to>
                                    </p:set>
                                    <p:anim calcmode="lin" valueType="num">
                                      <p:cBhvr additive="base">
                                        <p:cTn id="13" dur="500" fill="hold"/>
                                        <p:tgtEl>
                                          <p:spTgt spid="98"/>
                                        </p:tgtEl>
                                        <p:attrNameLst>
                                          <p:attrName>ppt_x</p:attrName>
                                        </p:attrNameLst>
                                      </p:cBhvr>
                                      <p:tavLst>
                                        <p:tav tm="0">
                                          <p:val>
                                            <p:strVal val="0-#ppt_w/2"/>
                                          </p:val>
                                        </p:tav>
                                        <p:tav tm="100000">
                                          <p:val>
                                            <p:strVal val="#ppt_x"/>
                                          </p:val>
                                        </p:tav>
                                      </p:tavLst>
                                    </p:anim>
                                    <p:anim calcmode="lin" valueType="num">
                                      <p:cBhvr additive="base">
                                        <p:cTn id="14" dur="500" fill="hold"/>
                                        <p:tgtEl>
                                          <p:spTgt spid="98"/>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8">
                                            <p:txEl>
                                              <p:pRg st="0" end="0"/>
                                            </p:txEl>
                                          </p:spTgt>
                                        </p:tgtEl>
                                        <p:attrNameLst>
                                          <p:attrName>style.visibility</p:attrName>
                                        </p:attrNameLst>
                                      </p:cBhvr>
                                      <p:to>
                                        <p:strVal val="visible"/>
                                      </p:to>
                                    </p:set>
                                    <p:anim calcmode="lin" valueType="num">
                                      <p:cBhvr additive="base">
                                        <p:cTn id="17" dur="500" fill="hold"/>
                                        <p:tgtEl>
                                          <p:spTgt spid="98">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9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98">
                                            <p:txEl>
                                              <p:pRg st="1" end="1"/>
                                            </p:txEl>
                                          </p:spTgt>
                                        </p:tgtEl>
                                        <p:attrNameLst>
                                          <p:attrName>style.visibility</p:attrName>
                                        </p:attrNameLst>
                                      </p:cBhvr>
                                      <p:to>
                                        <p:strVal val="visible"/>
                                      </p:to>
                                    </p:set>
                                    <p:anim calcmode="lin" valueType="num">
                                      <p:cBhvr additive="base">
                                        <p:cTn id="29" dur="500" fill="hold"/>
                                        <p:tgtEl>
                                          <p:spTgt spid="98">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9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8">
                                            <p:txEl>
                                              <p:pRg st="2" end="2"/>
                                            </p:txEl>
                                          </p:spTgt>
                                        </p:tgtEl>
                                        <p:attrNameLst>
                                          <p:attrName>style.visibility</p:attrName>
                                        </p:attrNameLst>
                                      </p:cBhvr>
                                      <p:to>
                                        <p:strVal val="visible"/>
                                      </p:to>
                                    </p:set>
                                    <p:anim calcmode="lin" valueType="num">
                                      <p:cBhvr additive="base">
                                        <p:cTn id="35" dur="500" fill="hold"/>
                                        <p:tgtEl>
                                          <p:spTgt spid="98">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98">
                                            <p:txEl>
                                              <p:pRg st="3" end="3"/>
                                            </p:txEl>
                                          </p:spTgt>
                                        </p:tgtEl>
                                        <p:attrNameLst>
                                          <p:attrName>style.visibility</p:attrName>
                                        </p:attrNameLst>
                                      </p:cBhvr>
                                      <p:to>
                                        <p:strVal val="visible"/>
                                      </p:to>
                                    </p:set>
                                    <p:anim calcmode="lin" valueType="num">
                                      <p:cBhvr additive="base">
                                        <p:cTn id="41" dur="500" fill="hold"/>
                                        <p:tgtEl>
                                          <p:spTgt spid="98">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9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8">
                                            <p:txEl>
                                              <p:pRg st="4" end="4"/>
                                            </p:txEl>
                                          </p:spTgt>
                                        </p:tgtEl>
                                        <p:attrNameLst>
                                          <p:attrName>style.visibility</p:attrName>
                                        </p:attrNameLst>
                                      </p:cBhvr>
                                      <p:to>
                                        <p:strVal val="visible"/>
                                      </p:to>
                                    </p:set>
                                    <p:anim calcmode="lin" valueType="num">
                                      <p:cBhvr additive="base">
                                        <p:cTn id="47" dur="500" fill="hold"/>
                                        <p:tgtEl>
                                          <p:spTgt spid="98">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32" presetClass="emph" presetSubtype="0" fill="hold" grpId="1" nodeType="clickEffect">
                                  <p:stCondLst>
                                    <p:cond delay="0"/>
                                  </p:stCondLst>
                                  <p:childTnLst>
                                    <p:animRot by="120000">
                                      <p:cBhvr>
                                        <p:cTn id="52" dur="100" fill="hold">
                                          <p:stCondLst>
                                            <p:cond delay="0"/>
                                          </p:stCondLst>
                                        </p:cTn>
                                        <p:tgtEl>
                                          <p:spTgt spid="139"/>
                                        </p:tgtEl>
                                        <p:attrNameLst>
                                          <p:attrName>r</p:attrName>
                                        </p:attrNameLst>
                                      </p:cBhvr>
                                    </p:animRot>
                                    <p:animRot by="-240000">
                                      <p:cBhvr>
                                        <p:cTn id="53" dur="200" fill="hold">
                                          <p:stCondLst>
                                            <p:cond delay="200"/>
                                          </p:stCondLst>
                                        </p:cTn>
                                        <p:tgtEl>
                                          <p:spTgt spid="139"/>
                                        </p:tgtEl>
                                        <p:attrNameLst>
                                          <p:attrName>r</p:attrName>
                                        </p:attrNameLst>
                                      </p:cBhvr>
                                    </p:animRot>
                                    <p:animRot by="240000">
                                      <p:cBhvr>
                                        <p:cTn id="54" dur="200" fill="hold">
                                          <p:stCondLst>
                                            <p:cond delay="400"/>
                                          </p:stCondLst>
                                        </p:cTn>
                                        <p:tgtEl>
                                          <p:spTgt spid="139"/>
                                        </p:tgtEl>
                                        <p:attrNameLst>
                                          <p:attrName>r</p:attrName>
                                        </p:attrNameLst>
                                      </p:cBhvr>
                                    </p:animRot>
                                    <p:animRot by="-240000">
                                      <p:cBhvr>
                                        <p:cTn id="55" dur="200" fill="hold">
                                          <p:stCondLst>
                                            <p:cond delay="600"/>
                                          </p:stCondLst>
                                        </p:cTn>
                                        <p:tgtEl>
                                          <p:spTgt spid="139"/>
                                        </p:tgtEl>
                                        <p:attrNameLst>
                                          <p:attrName>r</p:attrName>
                                        </p:attrNameLst>
                                      </p:cBhvr>
                                    </p:animRot>
                                    <p:animRot by="120000">
                                      <p:cBhvr>
                                        <p:cTn id="56" dur="200" fill="hold">
                                          <p:stCondLst>
                                            <p:cond delay="800"/>
                                          </p:stCondLst>
                                        </p:cTn>
                                        <p:tgtEl>
                                          <p:spTgt spid="13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animBg="1"/>
      <p:bldP spid="139" grpId="1"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27" name="Rectangle 26"/>
          <p:cNvSpPr/>
          <p:nvPr/>
        </p:nvSpPr>
        <p:spPr>
          <a:xfrm>
            <a:off x="48015" y="1299776"/>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28"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962414" y="1299776"/>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29" name="Rectangle 28"/>
          <p:cNvSpPr/>
          <p:nvPr/>
        </p:nvSpPr>
        <p:spPr>
          <a:xfrm>
            <a:off x="2063841" y="3805536"/>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0" name="Rectangle 29"/>
          <p:cNvSpPr/>
          <p:nvPr/>
        </p:nvSpPr>
        <p:spPr>
          <a:xfrm>
            <a:off x="5030732" y="3653136"/>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1" name="Rectangle 30"/>
          <p:cNvSpPr/>
          <p:nvPr/>
        </p:nvSpPr>
        <p:spPr>
          <a:xfrm>
            <a:off x="48015" y="4191001"/>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32" name="Rectangle 31"/>
          <p:cNvSpPr/>
          <p:nvPr/>
        </p:nvSpPr>
        <p:spPr>
          <a:xfrm>
            <a:off x="48014" y="2721831"/>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33" name="Rectangle 32"/>
          <p:cNvSpPr/>
          <p:nvPr/>
        </p:nvSpPr>
        <p:spPr>
          <a:xfrm>
            <a:off x="5839214" y="1219201"/>
            <a:ext cx="1101427" cy="3276600"/>
          </a:xfrm>
          <a:prstGeom prst="rect">
            <a:avLst/>
          </a:prstGeom>
          <a:solidFill>
            <a:srgbClr val="000066"/>
          </a:solidFill>
          <a:ln>
            <a:noFill/>
          </a:ln>
        </p:spPr>
        <p:txBody>
          <a:bodyPr wrap="square" rtlCol="0" anchor="ctr">
            <a:spAutoFit/>
          </a:bodyPr>
          <a:lstStyle/>
          <a:p>
            <a:pPr algn="l"/>
            <a:endParaRPr lang="en-CA" sz="2400" dirty="0"/>
          </a:p>
        </p:txBody>
      </p:sp>
      <p:sp>
        <p:nvSpPr>
          <p:cNvPr id="50" name="Rectangle 49"/>
          <p:cNvSpPr/>
          <p:nvPr/>
        </p:nvSpPr>
        <p:spPr>
          <a:xfrm>
            <a:off x="-158400" y="317718"/>
            <a:ext cx="3816000" cy="954107"/>
          </a:xfrm>
          <a:prstGeom prst="rect">
            <a:avLst/>
          </a:prstGeom>
        </p:spPr>
        <p:txBody>
          <a:bodyPr>
            <a:spAutoFit/>
          </a:bodyPr>
          <a:lstStyle/>
          <a:p>
            <a:pPr algn="ctr"/>
            <a:r>
              <a:rPr lang="en-CA" dirty="0"/>
              <a:t>Which direction is steepest?</a:t>
            </a:r>
          </a:p>
        </p:txBody>
      </p:sp>
      <p:sp>
        <p:nvSpPr>
          <p:cNvPr id="51" name="Oval 50"/>
          <p:cNvSpPr>
            <a:spLocks noChangeAspect="1"/>
          </p:cNvSpPr>
          <p:nvPr/>
        </p:nvSpPr>
        <p:spPr>
          <a:xfrm>
            <a:off x="3296430" y="2521376"/>
            <a:ext cx="164160" cy="16416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52" name="Straight Connector 51"/>
          <p:cNvCxnSpPr>
            <a:stCxn id="51" idx="0"/>
          </p:cNvCxnSpPr>
          <p:nvPr/>
        </p:nvCxnSpPr>
        <p:spPr bwMode="auto">
          <a:xfrm>
            <a:off x="3378510" y="2521376"/>
            <a:ext cx="0" cy="593985"/>
          </a:xfrm>
          <a:prstGeom prst="line">
            <a:avLst/>
          </a:prstGeom>
          <a:noFill/>
          <a:ln w="50800" cap="sq" cmpd="sng" algn="ctr">
            <a:solidFill>
              <a:srgbClr val="FF00FF"/>
            </a:solidFill>
            <a:prstDash val="solid"/>
            <a:round/>
            <a:headEnd type="none" w="lg" len="lg"/>
            <a:tailEnd type="stealth" w="med" len="med"/>
          </a:ln>
          <a:effectLst/>
        </p:spPr>
      </p:cxnSp>
      <p:grpSp>
        <p:nvGrpSpPr>
          <p:cNvPr id="13" name="Group 12">
            <a:extLst>
              <a:ext uri="{FF2B5EF4-FFF2-40B4-BE49-F238E27FC236}">
                <a16:creationId xmlns:a16="http://schemas.microsoft.com/office/drawing/2014/main" id="{A387E7AC-8B0A-44EB-9484-2F8F09414646}"/>
              </a:ext>
            </a:extLst>
          </p:cNvPr>
          <p:cNvGrpSpPr/>
          <p:nvPr/>
        </p:nvGrpSpPr>
        <p:grpSpPr>
          <a:xfrm>
            <a:off x="756000" y="4418775"/>
            <a:ext cx="6013044" cy="2258489"/>
            <a:chOff x="5306701" y="453249"/>
            <a:chExt cx="6013044" cy="2258489"/>
          </a:xfrm>
        </p:grpSpPr>
        <p:sp>
          <p:nvSpPr>
            <p:cNvPr id="15" name="Rectangle 14">
              <a:extLst>
                <a:ext uri="{FF2B5EF4-FFF2-40B4-BE49-F238E27FC236}">
                  <a16:creationId xmlns:a16="http://schemas.microsoft.com/office/drawing/2014/main" id="{827FEDA7-AEDB-40A8-9C11-D35DDC75D323}"/>
                </a:ext>
              </a:extLst>
            </p:cNvPr>
            <p:cNvSpPr/>
            <p:nvPr/>
          </p:nvSpPr>
          <p:spPr>
            <a:xfrm>
              <a:off x="5306701" y="595909"/>
              <a:ext cx="4806600" cy="523220"/>
            </a:xfrm>
            <a:prstGeom prst="rect">
              <a:avLst/>
            </a:prstGeom>
          </p:spPr>
          <p:txBody>
            <a:bodyPr wrap="square">
              <a:spAutoFit/>
            </a:bodyPr>
            <a:lstStyle/>
            <a:p>
              <a:pPr algn="ctr"/>
              <a:r>
                <a:rPr lang="en-CA" dirty="0"/>
                <a:t>The direction water flows</a:t>
              </a:r>
            </a:p>
          </p:txBody>
        </p:sp>
        <p:pic>
          <p:nvPicPr>
            <p:cNvPr id="16" name="Picture 2" descr="Related image">
              <a:extLst>
                <a:ext uri="{FF2B5EF4-FFF2-40B4-BE49-F238E27FC236}">
                  <a16:creationId xmlns:a16="http://schemas.microsoft.com/office/drawing/2014/main" id="{327BFA83-0F4B-4D70-A2CE-ABF8CEC3C36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628701" y="453249"/>
              <a:ext cx="1691044" cy="2258489"/>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239723D8-04EF-414B-A233-145FEBBEEB58}"/>
              </a:ext>
            </a:extLst>
          </p:cNvPr>
          <p:cNvGrpSpPr/>
          <p:nvPr/>
        </p:nvGrpSpPr>
        <p:grpSpPr>
          <a:xfrm>
            <a:off x="5960200" y="1219200"/>
            <a:ext cx="3183800" cy="3124199"/>
            <a:chOff x="6006682" y="3505200"/>
            <a:chExt cx="3183800" cy="3124199"/>
          </a:xfrm>
        </p:grpSpPr>
        <p:pic>
          <p:nvPicPr>
            <p:cNvPr id="18" name="Picture 10" descr="The gradient descent algorithm in action. (1: contour)">
              <a:extLst>
                <a:ext uri="{FF2B5EF4-FFF2-40B4-BE49-F238E27FC236}">
                  <a16:creationId xmlns:a16="http://schemas.microsoft.com/office/drawing/2014/main" id="{CF39A552-7309-4FB3-8833-B9FD165DB6B3}"/>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a:extLst>
                <a:ext uri="{FF2B5EF4-FFF2-40B4-BE49-F238E27FC236}">
                  <a16:creationId xmlns:a16="http://schemas.microsoft.com/office/drawing/2014/main" id="{055187FF-FE4C-4DB3-A323-B60C4D4302EF}"/>
                </a:ext>
              </a:extLst>
            </p:cNvPr>
            <p:cNvSpPr/>
            <p:nvPr/>
          </p:nvSpPr>
          <p:spPr>
            <a:xfrm>
              <a:off x="8382000" y="5029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0" name="Rectangle 19">
              <a:extLst>
                <a:ext uri="{FF2B5EF4-FFF2-40B4-BE49-F238E27FC236}">
                  <a16:creationId xmlns:a16="http://schemas.microsoft.com/office/drawing/2014/main" id="{3882A264-0A46-4FA2-81B4-3BB631424C38}"/>
                </a:ext>
              </a:extLst>
            </p:cNvPr>
            <p:cNvSpPr/>
            <p:nvPr/>
          </p:nvSpPr>
          <p:spPr>
            <a:xfrm>
              <a:off x="6920378" y="3505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grpSp>
      <p:cxnSp>
        <p:nvCxnSpPr>
          <p:cNvPr id="21" name="Straight Connector 20">
            <a:extLst>
              <a:ext uri="{FF2B5EF4-FFF2-40B4-BE49-F238E27FC236}">
                <a16:creationId xmlns:a16="http://schemas.microsoft.com/office/drawing/2014/main" id="{071FB510-E036-4DD0-9FFC-A1A8708E494B}"/>
              </a:ext>
            </a:extLst>
          </p:cNvPr>
          <p:cNvCxnSpPr>
            <a:cxnSpLocks/>
          </p:cNvCxnSpPr>
          <p:nvPr/>
        </p:nvCxnSpPr>
        <p:spPr bwMode="auto">
          <a:xfrm>
            <a:off x="7010400" y="2388543"/>
            <a:ext cx="381000" cy="49857"/>
          </a:xfrm>
          <a:prstGeom prst="line">
            <a:avLst/>
          </a:prstGeom>
          <a:noFill/>
          <a:ln w="50800" cap="sq" cmpd="sng" algn="ctr">
            <a:solidFill>
              <a:srgbClr val="FF00FF"/>
            </a:solidFill>
            <a:prstDash val="solid"/>
            <a:round/>
            <a:headEnd type="none" w="lg" len="lg"/>
            <a:tailEnd type="stealth" w="med" len="med"/>
          </a:ln>
          <a:effectLst/>
        </p:spPr>
      </p:cxnSp>
    </p:spTree>
    <p:extLst>
      <p:ext uri="{BB962C8B-B14F-4D97-AF65-F5344CB8AC3E}">
        <p14:creationId xmlns:p14="http://schemas.microsoft.com/office/powerpoint/2010/main" val="154290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1"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additive="base">
                                        <p:cTn id="11" dur="500" fill="hold"/>
                                        <p:tgtEl>
                                          <p:spTgt spid="27"/>
                                        </p:tgtEl>
                                        <p:attrNameLst>
                                          <p:attrName>ppt_x</p:attrName>
                                        </p:attrNameLst>
                                      </p:cBhvr>
                                      <p:tavLst>
                                        <p:tav tm="0">
                                          <p:val>
                                            <p:strVal val="#ppt_x"/>
                                          </p:val>
                                        </p:tav>
                                        <p:tav tm="100000">
                                          <p:val>
                                            <p:strVal val="#ppt_x"/>
                                          </p:val>
                                        </p:tav>
                                      </p:tavLst>
                                    </p:anim>
                                    <p:anim calcmode="lin" valueType="num">
                                      <p:cBhvr additive="base">
                                        <p:cTn id="12" dur="500" fill="hold"/>
                                        <p:tgtEl>
                                          <p:spTgt spid="27"/>
                                        </p:tgtEl>
                                        <p:attrNameLst>
                                          <p:attrName>ppt_y</p:attrName>
                                        </p:attrNameLst>
                                      </p:cBhvr>
                                      <p:tavLst>
                                        <p:tav tm="0">
                                          <p:val>
                                            <p:strVal val="0-#ppt_h/2"/>
                                          </p:val>
                                        </p:tav>
                                        <p:tav tm="100000">
                                          <p:val>
                                            <p:strVal val="#ppt_y"/>
                                          </p:val>
                                        </p:tav>
                                      </p:tavLst>
                                    </p:anim>
                                  </p:childTnLst>
                                </p:cTn>
                              </p:par>
                              <p:par>
                                <p:cTn id="13" presetID="2" presetClass="entr" presetSubtype="1" fill="hold" nodeType="withEffect">
                                  <p:stCondLst>
                                    <p:cond delay="0"/>
                                  </p:stCondLst>
                                  <p:childTnLst>
                                    <p:set>
                                      <p:cBhvr>
                                        <p:cTn id="14" dur="1" fill="hold">
                                          <p:stCondLst>
                                            <p:cond delay="0"/>
                                          </p:stCondLst>
                                        </p:cTn>
                                        <p:tgtEl>
                                          <p:spTgt spid="28"/>
                                        </p:tgtEl>
                                        <p:attrNameLst>
                                          <p:attrName>style.visibility</p:attrName>
                                        </p:attrNameLst>
                                      </p:cBhvr>
                                      <p:to>
                                        <p:strVal val="visible"/>
                                      </p:to>
                                    </p:set>
                                    <p:anim calcmode="lin" valueType="num">
                                      <p:cBhvr additive="base">
                                        <p:cTn id="15" dur="500" fill="hold"/>
                                        <p:tgtEl>
                                          <p:spTgt spid="28"/>
                                        </p:tgtEl>
                                        <p:attrNameLst>
                                          <p:attrName>ppt_x</p:attrName>
                                        </p:attrNameLst>
                                      </p:cBhvr>
                                      <p:tavLst>
                                        <p:tav tm="0">
                                          <p:val>
                                            <p:strVal val="#ppt_x"/>
                                          </p:val>
                                        </p:tav>
                                        <p:tav tm="100000">
                                          <p:val>
                                            <p:strVal val="#ppt_x"/>
                                          </p:val>
                                        </p:tav>
                                      </p:tavLst>
                                    </p:anim>
                                    <p:anim calcmode="lin" valueType="num">
                                      <p:cBhvr additive="base">
                                        <p:cTn id="16" dur="500" fill="hold"/>
                                        <p:tgtEl>
                                          <p:spTgt spid="28"/>
                                        </p:tgtEl>
                                        <p:attrNameLst>
                                          <p:attrName>ppt_y</p:attrName>
                                        </p:attrNameLst>
                                      </p:cBhvr>
                                      <p:tavLst>
                                        <p:tav tm="0">
                                          <p:val>
                                            <p:strVal val="0-#ppt_h/2"/>
                                          </p:val>
                                        </p:tav>
                                        <p:tav tm="100000">
                                          <p:val>
                                            <p:strVal val="#ppt_y"/>
                                          </p:val>
                                        </p:tav>
                                      </p:tavLst>
                                    </p:anim>
                                  </p:childTnLst>
                                </p:cTn>
                              </p:par>
                              <p:par>
                                <p:cTn id="17" presetID="2" presetClass="entr" presetSubtype="1"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 calcmode="lin" valueType="num">
                                      <p:cBhvr additive="base">
                                        <p:cTn id="19" dur="500" fill="hold"/>
                                        <p:tgtEl>
                                          <p:spTgt spid="29"/>
                                        </p:tgtEl>
                                        <p:attrNameLst>
                                          <p:attrName>ppt_x</p:attrName>
                                        </p:attrNameLst>
                                      </p:cBhvr>
                                      <p:tavLst>
                                        <p:tav tm="0">
                                          <p:val>
                                            <p:strVal val="#ppt_x"/>
                                          </p:val>
                                        </p:tav>
                                        <p:tav tm="100000">
                                          <p:val>
                                            <p:strVal val="#ppt_x"/>
                                          </p:val>
                                        </p:tav>
                                      </p:tavLst>
                                    </p:anim>
                                    <p:anim calcmode="lin" valueType="num">
                                      <p:cBhvr additive="base">
                                        <p:cTn id="20" dur="500" fill="hold"/>
                                        <p:tgtEl>
                                          <p:spTgt spid="29"/>
                                        </p:tgtEl>
                                        <p:attrNameLst>
                                          <p:attrName>ppt_y</p:attrName>
                                        </p:attrNameLst>
                                      </p:cBhvr>
                                      <p:tavLst>
                                        <p:tav tm="0">
                                          <p:val>
                                            <p:strVal val="0-#ppt_h/2"/>
                                          </p:val>
                                        </p:tav>
                                        <p:tav tm="100000">
                                          <p:val>
                                            <p:strVal val="#ppt_y"/>
                                          </p:val>
                                        </p:tav>
                                      </p:tavLst>
                                    </p:anim>
                                  </p:childTnLst>
                                </p:cTn>
                              </p:par>
                              <p:par>
                                <p:cTn id="21" presetID="2" presetClass="entr" presetSubtype="1" fill="hold" grpId="0" nodeType="withEffect">
                                  <p:stCondLst>
                                    <p:cond delay="0"/>
                                  </p:stCondLst>
                                  <p:childTnLst>
                                    <p:set>
                                      <p:cBhvr>
                                        <p:cTn id="22" dur="1" fill="hold">
                                          <p:stCondLst>
                                            <p:cond delay="0"/>
                                          </p:stCondLst>
                                        </p:cTn>
                                        <p:tgtEl>
                                          <p:spTgt spid="30"/>
                                        </p:tgtEl>
                                        <p:attrNameLst>
                                          <p:attrName>style.visibility</p:attrName>
                                        </p:attrNameLst>
                                      </p:cBhvr>
                                      <p:to>
                                        <p:strVal val="visible"/>
                                      </p:to>
                                    </p:set>
                                    <p:anim calcmode="lin" valueType="num">
                                      <p:cBhvr additive="base">
                                        <p:cTn id="23" dur="500" fill="hold"/>
                                        <p:tgtEl>
                                          <p:spTgt spid="30"/>
                                        </p:tgtEl>
                                        <p:attrNameLst>
                                          <p:attrName>ppt_x</p:attrName>
                                        </p:attrNameLst>
                                      </p:cBhvr>
                                      <p:tavLst>
                                        <p:tav tm="0">
                                          <p:val>
                                            <p:strVal val="#ppt_x"/>
                                          </p:val>
                                        </p:tav>
                                        <p:tav tm="100000">
                                          <p:val>
                                            <p:strVal val="#ppt_x"/>
                                          </p:val>
                                        </p:tav>
                                      </p:tavLst>
                                    </p:anim>
                                    <p:anim calcmode="lin" valueType="num">
                                      <p:cBhvr additive="base">
                                        <p:cTn id="24" dur="500" fill="hold"/>
                                        <p:tgtEl>
                                          <p:spTgt spid="30"/>
                                        </p:tgtEl>
                                        <p:attrNameLst>
                                          <p:attrName>ppt_y</p:attrName>
                                        </p:attrNameLst>
                                      </p:cBhvr>
                                      <p:tavLst>
                                        <p:tav tm="0">
                                          <p:val>
                                            <p:strVal val="0-#ppt_h/2"/>
                                          </p:val>
                                        </p:tav>
                                        <p:tav tm="100000">
                                          <p:val>
                                            <p:strVal val="#ppt_y"/>
                                          </p:val>
                                        </p:tav>
                                      </p:tavLst>
                                    </p:anim>
                                  </p:childTnLst>
                                </p:cTn>
                              </p:par>
                              <p:par>
                                <p:cTn id="25" presetID="2" presetClass="entr" presetSubtype="1" fill="hold" grpId="0" nodeType="withEffect">
                                  <p:stCondLst>
                                    <p:cond delay="0"/>
                                  </p:stCondLst>
                                  <p:childTnLst>
                                    <p:set>
                                      <p:cBhvr>
                                        <p:cTn id="26" dur="1" fill="hold">
                                          <p:stCondLst>
                                            <p:cond delay="0"/>
                                          </p:stCondLst>
                                        </p:cTn>
                                        <p:tgtEl>
                                          <p:spTgt spid="31"/>
                                        </p:tgtEl>
                                        <p:attrNameLst>
                                          <p:attrName>style.visibility</p:attrName>
                                        </p:attrNameLst>
                                      </p:cBhvr>
                                      <p:to>
                                        <p:strVal val="visible"/>
                                      </p:to>
                                    </p:set>
                                    <p:anim calcmode="lin" valueType="num">
                                      <p:cBhvr additive="base">
                                        <p:cTn id="27" dur="500" fill="hold"/>
                                        <p:tgtEl>
                                          <p:spTgt spid="31"/>
                                        </p:tgtEl>
                                        <p:attrNameLst>
                                          <p:attrName>ppt_x</p:attrName>
                                        </p:attrNameLst>
                                      </p:cBhvr>
                                      <p:tavLst>
                                        <p:tav tm="0">
                                          <p:val>
                                            <p:strVal val="#ppt_x"/>
                                          </p:val>
                                        </p:tav>
                                        <p:tav tm="100000">
                                          <p:val>
                                            <p:strVal val="#ppt_x"/>
                                          </p:val>
                                        </p:tav>
                                      </p:tavLst>
                                    </p:anim>
                                    <p:anim calcmode="lin" valueType="num">
                                      <p:cBhvr additive="base">
                                        <p:cTn id="28" dur="500" fill="hold"/>
                                        <p:tgtEl>
                                          <p:spTgt spid="31"/>
                                        </p:tgtEl>
                                        <p:attrNameLst>
                                          <p:attrName>ppt_y</p:attrName>
                                        </p:attrNameLst>
                                      </p:cBhvr>
                                      <p:tavLst>
                                        <p:tav tm="0">
                                          <p:val>
                                            <p:strVal val="0-#ppt_h/2"/>
                                          </p:val>
                                        </p:tav>
                                        <p:tav tm="100000">
                                          <p:val>
                                            <p:strVal val="#ppt_y"/>
                                          </p:val>
                                        </p:tav>
                                      </p:tavLst>
                                    </p:anim>
                                  </p:childTnLst>
                                </p:cTn>
                              </p:par>
                              <p:par>
                                <p:cTn id="29" presetID="2" presetClass="entr" presetSubtype="1" fill="hold" grpId="0" nodeType="withEffect">
                                  <p:stCondLst>
                                    <p:cond delay="0"/>
                                  </p:stCondLst>
                                  <p:childTnLst>
                                    <p:set>
                                      <p:cBhvr>
                                        <p:cTn id="30" dur="1" fill="hold">
                                          <p:stCondLst>
                                            <p:cond delay="0"/>
                                          </p:stCondLst>
                                        </p:cTn>
                                        <p:tgtEl>
                                          <p:spTgt spid="32"/>
                                        </p:tgtEl>
                                        <p:attrNameLst>
                                          <p:attrName>style.visibility</p:attrName>
                                        </p:attrNameLst>
                                      </p:cBhvr>
                                      <p:to>
                                        <p:strVal val="visible"/>
                                      </p:to>
                                    </p:set>
                                    <p:anim calcmode="lin" valueType="num">
                                      <p:cBhvr additive="base">
                                        <p:cTn id="31" dur="500" fill="hold"/>
                                        <p:tgtEl>
                                          <p:spTgt spid="32"/>
                                        </p:tgtEl>
                                        <p:attrNameLst>
                                          <p:attrName>ppt_x</p:attrName>
                                        </p:attrNameLst>
                                      </p:cBhvr>
                                      <p:tavLst>
                                        <p:tav tm="0">
                                          <p:val>
                                            <p:strVal val="#ppt_x"/>
                                          </p:val>
                                        </p:tav>
                                        <p:tav tm="100000">
                                          <p:val>
                                            <p:strVal val="#ppt_x"/>
                                          </p:val>
                                        </p:tav>
                                      </p:tavLst>
                                    </p:anim>
                                    <p:anim calcmode="lin" valueType="num">
                                      <p:cBhvr additive="base">
                                        <p:cTn id="32" dur="500" fill="hold"/>
                                        <p:tgtEl>
                                          <p:spTgt spid="32"/>
                                        </p:tgtEl>
                                        <p:attrNameLst>
                                          <p:attrName>ppt_y</p:attrName>
                                        </p:attrNameLst>
                                      </p:cBhvr>
                                      <p:tavLst>
                                        <p:tav tm="0">
                                          <p:val>
                                            <p:strVal val="0-#ppt_h/2"/>
                                          </p:val>
                                        </p:tav>
                                        <p:tav tm="100000">
                                          <p:val>
                                            <p:strVal val="#ppt_y"/>
                                          </p:val>
                                        </p:tav>
                                      </p:tavLst>
                                    </p:anim>
                                  </p:childTnLst>
                                </p:cTn>
                              </p:par>
                              <p:par>
                                <p:cTn id="33" presetID="2" presetClass="entr" presetSubtype="1" fill="hold" grpId="0" nodeType="withEffect">
                                  <p:stCondLst>
                                    <p:cond delay="0"/>
                                  </p:stCondLst>
                                  <p:childTnLst>
                                    <p:set>
                                      <p:cBhvr>
                                        <p:cTn id="34" dur="1" fill="hold">
                                          <p:stCondLst>
                                            <p:cond delay="0"/>
                                          </p:stCondLst>
                                        </p:cTn>
                                        <p:tgtEl>
                                          <p:spTgt spid="33"/>
                                        </p:tgtEl>
                                        <p:attrNameLst>
                                          <p:attrName>style.visibility</p:attrName>
                                        </p:attrNameLst>
                                      </p:cBhvr>
                                      <p:to>
                                        <p:strVal val="visible"/>
                                      </p:to>
                                    </p:set>
                                    <p:anim calcmode="lin" valueType="num">
                                      <p:cBhvr additive="base">
                                        <p:cTn id="35" dur="500" fill="hold"/>
                                        <p:tgtEl>
                                          <p:spTgt spid="33"/>
                                        </p:tgtEl>
                                        <p:attrNameLst>
                                          <p:attrName>ppt_x</p:attrName>
                                        </p:attrNameLst>
                                      </p:cBhvr>
                                      <p:tavLst>
                                        <p:tav tm="0">
                                          <p:val>
                                            <p:strVal val="#ppt_x"/>
                                          </p:val>
                                        </p:tav>
                                        <p:tav tm="100000">
                                          <p:val>
                                            <p:strVal val="#ppt_x"/>
                                          </p:val>
                                        </p:tav>
                                      </p:tavLst>
                                    </p:anim>
                                    <p:anim calcmode="lin" valueType="num">
                                      <p:cBhvr additive="base">
                                        <p:cTn id="36" dur="500" fill="hold"/>
                                        <p:tgtEl>
                                          <p:spTgt spid="33"/>
                                        </p:tgtEl>
                                        <p:attrNameLst>
                                          <p:attrName>ppt_y</p:attrName>
                                        </p:attrNameLst>
                                      </p:cBhvr>
                                      <p:tavLst>
                                        <p:tav tm="0">
                                          <p:val>
                                            <p:strVal val="0-#ppt_h/2"/>
                                          </p:val>
                                        </p:tav>
                                        <p:tav tm="100000">
                                          <p:val>
                                            <p:strVal val="#ppt_y"/>
                                          </p:val>
                                        </p:tav>
                                      </p:tavLst>
                                    </p:anim>
                                  </p:childTnLst>
                                </p:cTn>
                              </p:par>
                              <p:par>
                                <p:cTn id="37" presetID="2" presetClass="entr" presetSubtype="1" fill="hold" grpId="0" nodeType="withEffect">
                                  <p:stCondLst>
                                    <p:cond delay="0"/>
                                  </p:stCondLst>
                                  <p:childTnLst>
                                    <p:set>
                                      <p:cBhvr>
                                        <p:cTn id="38" dur="1" fill="hold">
                                          <p:stCondLst>
                                            <p:cond delay="0"/>
                                          </p:stCondLst>
                                        </p:cTn>
                                        <p:tgtEl>
                                          <p:spTgt spid="51"/>
                                        </p:tgtEl>
                                        <p:attrNameLst>
                                          <p:attrName>style.visibility</p:attrName>
                                        </p:attrNameLst>
                                      </p:cBhvr>
                                      <p:to>
                                        <p:strVal val="visible"/>
                                      </p:to>
                                    </p:set>
                                    <p:anim calcmode="lin" valueType="num">
                                      <p:cBhvr additive="base">
                                        <p:cTn id="39" dur="500" fill="hold"/>
                                        <p:tgtEl>
                                          <p:spTgt spid="51"/>
                                        </p:tgtEl>
                                        <p:attrNameLst>
                                          <p:attrName>ppt_x</p:attrName>
                                        </p:attrNameLst>
                                      </p:cBhvr>
                                      <p:tavLst>
                                        <p:tav tm="0">
                                          <p:val>
                                            <p:strVal val="#ppt_x"/>
                                          </p:val>
                                        </p:tav>
                                        <p:tav tm="100000">
                                          <p:val>
                                            <p:strVal val="#ppt_x"/>
                                          </p:val>
                                        </p:tav>
                                      </p:tavLst>
                                    </p:anim>
                                    <p:anim calcmode="lin" valueType="num">
                                      <p:cBhvr additive="base">
                                        <p:cTn id="40" dur="500" fill="hold"/>
                                        <p:tgtEl>
                                          <p:spTgt spid="51"/>
                                        </p:tgtEl>
                                        <p:attrNameLst>
                                          <p:attrName>ppt_y</p:attrName>
                                        </p:attrNameLst>
                                      </p:cBhvr>
                                      <p:tavLst>
                                        <p:tav tm="0">
                                          <p:val>
                                            <p:strVal val="0-#ppt_h/2"/>
                                          </p:val>
                                        </p:tav>
                                        <p:tav tm="100000">
                                          <p:val>
                                            <p:strVal val="#ppt_y"/>
                                          </p:val>
                                        </p:tav>
                                      </p:tavLst>
                                    </p:anim>
                                  </p:childTnLst>
                                </p:cTn>
                              </p:par>
                              <p:par>
                                <p:cTn id="41" presetID="2" presetClass="entr" presetSubtype="1" fill="hold" nodeType="withEffect">
                                  <p:stCondLst>
                                    <p:cond delay="0"/>
                                  </p:stCondLst>
                                  <p:childTnLst>
                                    <p:set>
                                      <p:cBhvr>
                                        <p:cTn id="42" dur="1" fill="hold">
                                          <p:stCondLst>
                                            <p:cond delay="0"/>
                                          </p:stCondLst>
                                        </p:cTn>
                                        <p:tgtEl>
                                          <p:spTgt spid="17"/>
                                        </p:tgtEl>
                                        <p:attrNameLst>
                                          <p:attrName>style.visibility</p:attrName>
                                        </p:attrNameLst>
                                      </p:cBhvr>
                                      <p:to>
                                        <p:strVal val="visible"/>
                                      </p:to>
                                    </p:set>
                                    <p:anim calcmode="lin" valueType="num">
                                      <p:cBhvr additive="base">
                                        <p:cTn id="43" dur="500" fill="hold"/>
                                        <p:tgtEl>
                                          <p:spTgt spid="17"/>
                                        </p:tgtEl>
                                        <p:attrNameLst>
                                          <p:attrName>ppt_x</p:attrName>
                                        </p:attrNameLst>
                                      </p:cBhvr>
                                      <p:tavLst>
                                        <p:tav tm="0">
                                          <p:val>
                                            <p:strVal val="#ppt_x"/>
                                          </p:val>
                                        </p:tav>
                                        <p:tav tm="100000">
                                          <p:val>
                                            <p:strVal val="#ppt_x"/>
                                          </p:val>
                                        </p:tav>
                                      </p:tavLst>
                                    </p:anim>
                                    <p:anim calcmode="lin" valueType="num">
                                      <p:cBhvr additive="base">
                                        <p:cTn id="44"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1" fill="hold" nodeType="click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additive="base">
                                        <p:cTn id="49" dur="500" fill="hold"/>
                                        <p:tgtEl>
                                          <p:spTgt spid="52"/>
                                        </p:tgtEl>
                                        <p:attrNameLst>
                                          <p:attrName>ppt_x</p:attrName>
                                        </p:attrNameLst>
                                      </p:cBhvr>
                                      <p:tavLst>
                                        <p:tav tm="0">
                                          <p:val>
                                            <p:strVal val="#ppt_x"/>
                                          </p:val>
                                        </p:tav>
                                        <p:tav tm="100000">
                                          <p:val>
                                            <p:strVal val="#ppt_x"/>
                                          </p:val>
                                        </p:tav>
                                      </p:tavLst>
                                    </p:anim>
                                    <p:anim calcmode="lin" valueType="num">
                                      <p:cBhvr additive="base">
                                        <p:cTn id="50" dur="500" fill="hold"/>
                                        <p:tgtEl>
                                          <p:spTgt spid="52"/>
                                        </p:tgtEl>
                                        <p:attrNameLst>
                                          <p:attrName>ppt_y</p:attrName>
                                        </p:attrNameLst>
                                      </p:cBhvr>
                                      <p:tavLst>
                                        <p:tav tm="0">
                                          <p:val>
                                            <p:strVal val="0-#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1"/>
                                        </p:tgtEl>
                                        <p:attrNameLst>
                                          <p:attrName>style.visibility</p:attrName>
                                        </p:attrNameLst>
                                      </p:cBhvr>
                                      <p:to>
                                        <p:strVal val="visible"/>
                                      </p:to>
                                    </p:set>
                                    <p:anim calcmode="lin" valueType="num">
                                      <p:cBhvr additive="base">
                                        <p:cTn id="55" dur="500" fill="hold"/>
                                        <p:tgtEl>
                                          <p:spTgt spid="21"/>
                                        </p:tgtEl>
                                        <p:attrNameLst>
                                          <p:attrName>ppt_x</p:attrName>
                                        </p:attrNameLst>
                                      </p:cBhvr>
                                      <p:tavLst>
                                        <p:tav tm="0">
                                          <p:val>
                                            <p:strVal val="0-#ppt_w/2"/>
                                          </p:val>
                                        </p:tav>
                                        <p:tav tm="100000">
                                          <p:val>
                                            <p:strVal val="#ppt_x"/>
                                          </p:val>
                                        </p:tav>
                                      </p:tavLst>
                                    </p:anim>
                                    <p:anim calcmode="lin" valueType="num">
                                      <p:cBhvr additive="base">
                                        <p:cTn id="56"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1" fill="hold" nodeType="clickEffect">
                                  <p:stCondLst>
                                    <p:cond delay="0"/>
                                  </p:stCondLst>
                                  <p:childTnLst>
                                    <p:set>
                                      <p:cBhvr>
                                        <p:cTn id="60" dur="1" fill="hold">
                                          <p:stCondLst>
                                            <p:cond delay="0"/>
                                          </p:stCondLst>
                                        </p:cTn>
                                        <p:tgtEl>
                                          <p:spTgt spid="13"/>
                                        </p:tgtEl>
                                        <p:attrNameLst>
                                          <p:attrName>style.visibility</p:attrName>
                                        </p:attrNameLst>
                                      </p:cBhvr>
                                      <p:to>
                                        <p:strVal val="visible"/>
                                      </p:to>
                                    </p:set>
                                    <p:anim calcmode="lin" valueType="num">
                                      <p:cBhvr additive="base">
                                        <p:cTn id="61" dur="500" fill="hold"/>
                                        <p:tgtEl>
                                          <p:spTgt spid="13"/>
                                        </p:tgtEl>
                                        <p:attrNameLst>
                                          <p:attrName>ppt_x</p:attrName>
                                        </p:attrNameLst>
                                      </p:cBhvr>
                                      <p:tavLst>
                                        <p:tav tm="0">
                                          <p:val>
                                            <p:strVal val="#ppt_x"/>
                                          </p:val>
                                        </p:tav>
                                        <p:tav tm="100000">
                                          <p:val>
                                            <p:strVal val="#ppt_x"/>
                                          </p:val>
                                        </p:tav>
                                      </p:tavLst>
                                    </p:anim>
                                    <p:anim calcmode="lin" valueType="num">
                                      <p:cBhvr additive="base">
                                        <p:cTn id="62" dur="500" fill="hold"/>
                                        <p:tgtEl>
                                          <p:spTgt spid="13"/>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9" grpId="0" animBg="1"/>
      <p:bldP spid="30" grpId="0" animBg="1"/>
      <p:bldP spid="31" grpId="0" animBg="1"/>
      <p:bldP spid="32" grpId="0" animBg="1"/>
      <p:bldP spid="33" grpId="0" animBg="1"/>
      <p:bldP spid="51" grpId="0" animBg="1"/>
    </p:bld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a:solidFill>
                  <a:schemeClr val="tx2"/>
                </a:solidFill>
                <a:effectLst>
                  <a:outerShdw blurRad="38100" dist="38100" dir="2700000" algn="tl">
                    <a:srgbClr val="000000"/>
                  </a:outerShdw>
                </a:effectLst>
                <a:latin typeface="Arial Rounded MT Bold" pitchFamily="34" charset="0"/>
                <a:cs typeface="+mn-cs"/>
              </a:rPr>
              <a:t>Steepest Direction</a:t>
            </a: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23" name="Rectangle 22"/>
          <p:cNvSpPr/>
          <p:nvPr/>
        </p:nvSpPr>
        <p:spPr>
          <a:xfrm>
            <a:off x="-158400" y="317718"/>
            <a:ext cx="3816000" cy="954107"/>
          </a:xfrm>
          <a:prstGeom prst="rect">
            <a:avLst/>
          </a:prstGeom>
        </p:spPr>
        <p:txBody>
          <a:bodyPr>
            <a:spAutoFit/>
          </a:bodyPr>
          <a:lstStyle/>
          <a:p>
            <a:pPr algn="ctr"/>
            <a:r>
              <a:rPr lang="en-CA"/>
              <a:t>Which direction is steepest?</a:t>
            </a:r>
            <a:endParaRPr lang="en-CA" dirty="0"/>
          </a:p>
        </p:txBody>
      </p:sp>
      <p:pic>
        <p:nvPicPr>
          <p:cNvPr id="7" name="Picture 2" descr="Image result for skiing back and forth">
            <a:extLst>
              <a:ext uri="{FF2B5EF4-FFF2-40B4-BE49-F238E27FC236}">
                <a16:creationId xmlns:a16="http://schemas.microsoft.com/office/drawing/2014/main" id="{F6C4BCD0-120B-40B7-8F88-6C8FC9F822F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9726" t="5913" r="52989" b="22640"/>
          <a:stretch/>
        </p:blipFill>
        <p:spPr bwMode="auto">
          <a:xfrm>
            <a:off x="88900" y="4398696"/>
            <a:ext cx="2130600" cy="2408504"/>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Image result for windy mountain path">
            <a:extLst>
              <a:ext uri="{FF2B5EF4-FFF2-40B4-BE49-F238E27FC236}">
                <a16:creationId xmlns:a16="http://schemas.microsoft.com/office/drawing/2014/main" id="{50BD8474-6575-417D-8A5C-96E7E02571D5}"/>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295700" y="4380523"/>
            <a:ext cx="5181600" cy="2406206"/>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9186CBF5-4FD3-4D7D-B2DA-5676925491CB}"/>
              </a:ext>
            </a:extLst>
          </p:cNvPr>
          <p:cNvSpPr/>
          <p:nvPr/>
        </p:nvSpPr>
        <p:spPr>
          <a:xfrm>
            <a:off x="457200" y="2081480"/>
            <a:ext cx="4718400" cy="2246769"/>
          </a:xfrm>
          <a:prstGeom prst="rect">
            <a:avLst/>
          </a:prstGeom>
        </p:spPr>
        <p:txBody>
          <a:bodyPr wrap="square">
            <a:spAutoFit/>
          </a:bodyPr>
          <a:lstStyle/>
          <a:p>
            <a:pPr algn="ctr"/>
            <a:r>
              <a:rPr lang="en-CA"/>
              <a:t>A path across the hill </a:t>
            </a:r>
          </a:p>
          <a:p>
            <a:pPr algn="ctr"/>
            <a:r>
              <a:rPr lang="en-CA"/>
              <a:t>is not as steep as going straight down because </a:t>
            </a:r>
          </a:p>
          <a:p>
            <a:pPr algn="ctr"/>
            <a:r>
              <a:rPr lang="en-CA"/>
              <a:t>for the same distance traveled, </a:t>
            </a:r>
            <a:br>
              <a:rPr lang="en-CA"/>
            </a:br>
            <a:r>
              <a:rPr lang="en-CA"/>
              <a:t>you do not go down as far. </a:t>
            </a:r>
            <a:endParaRPr lang="en-CA" dirty="0"/>
          </a:p>
        </p:txBody>
      </p:sp>
      <p:grpSp>
        <p:nvGrpSpPr>
          <p:cNvPr id="21" name="Group 20">
            <a:extLst>
              <a:ext uri="{FF2B5EF4-FFF2-40B4-BE49-F238E27FC236}">
                <a16:creationId xmlns:a16="http://schemas.microsoft.com/office/drawing/2014/main" id="{CEB191C3-A4C2-4BBC-AE69-38C3E6B69DD4}"/>
              </a:ext>
            </a:extLst>
          </p:cNvPr>
          <p:cNvGrpSpPr/>
          <p:nvPr/>
        </p:nvGrpSpPr>
        <p:grpSpPr>
          <a:xfrm>
            <a:off x="5960200" y="1219200"/>
            <a:ext cx="3183800" cy="3124199"/>
            <a:chOff x="6006682" y="3505200"/>
            <a:chExt cx="3183800" cy="3124199"/>
          </a:xfrm>
        </p:grpSpPr>
        <p:pic>
          <p:nvPicPr>
            <p:cNvPr id="22" name="Picture 10" descr="The gradient descent algorithm in action. (1: contour)">
              <a:extLst>
                <a:ext uri="{FF2B5EF4-FFF2-40B4-BE49-F238E27FC236}">
                  <a16:creationId xmlns:a16="http://schemas.microsoft.com/office/drawing/2014/main" id="{263C19F4-A95E-4615-9190-F0615DDB2117}"/>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a:extLst>
                <a:ext uri="{FF2B5EF4-FFF2-40B4-BE49-F238E27FC236}">
                  <a16:creationId xmlns:a16="http://schemas.microsoft.com/office/drawing/2014/main" id="{52C83337-0DF0-4D37-AD95-2B4B59803769}"/>
                </a:ext>
              </a:extLst>
            </p:cNvPr>
            <p:cNvSpPr/>
            <p:nvPr/>
          </p:nvSpPr>
          <p:spPr>
            <a:xfrm>
              <a:off x="8382000" y="5029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5" name="Rectangle 24">
              <a:extLst>
                <a:ext uri="{FF2B5EF4-FFF2-40B4-BE49-F238E27FC236}">
                  <a16:creationId xmlns:a16="http://schemas.microsoft.com/office/drawing/2014/main" id="{B07BB5FB-B8CB-489C-BF66-F1701938CF82}"/>
                </a:ext>
              </a:extLst>
            </p:cNvPr>
            <p:cNvSpPr/>
            <p:nvPr/>
          </p:nvSpPr>
          <p:spPr>
            <a:xfrm>
              <a:off x="6920378" y="3505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grpSp>
      <p:cxnSp>
        <p:nvCxnSpPr>
          <p:cNvPr id="26" name="Straight Connector 25">
            <a:extLst>
              <a:ext uri="{FF2B5EF4-FFF2-40B4-BE49-F238E27FC236}">
                <a16:creationId xmlns:a16="http://schemas.microsoft.com/office/drawing/2014/main" id="{57F7749A-C56B-4A37-8500-FDB95A377521}"/>
              </a:ext>
            </a:extLst>
          </p:cNvPr>
          <p:cNvCxnSpPr>
            <a:cxnSpLocks/>
          </p:cNvCxnSpPr>
          <p:nvPr/>
        </p:nvCxnSpPr>
        <p:spPr bwMode="auto">
          <a:xfrm>
            <a:off x="7010400" y="2388543"/>
            <a:ext cx="381000" cy="49857"/>
          </a:xfrm>
          <a:prstGeom prst="line">
            <a:avLst/>
          </a:prstGeom>
          <a:noFill/>
          <a:ln w="50800" cap="sq" cmpd="sng" algn="ctr">
            <a:solidFill>
              <a:srgbClr val="FF00FF"/>
            </a:solidFill>
            <a:prstDash val="solid"/>
            <a:round/>
            <a:headEnd type="none" w="lg" len="lg"/>
            <a:tailEnd type="stealth" w="med" len="med"/>
          </a:ln>
          <a:effectLst/>
        </p:spPr>
      </p:cxnSp>
    </p:spTree>
    <p:extLst>
      <p:ext uri="{BB962C8B-B14F-4D97-AF65-F5344CB8AC3E}">
        <p14:creationId xmlns:p14="http://schemas.microsoft.com/office/powerpoint/2010/main" val="35474894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0-#ppt_w/2"/>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stCondLst>
                                    <p:cond delay="0"/>
                                  </p:stCondLst>
                                  <p:childTnLst>
                                    <p:set>
                                      <p:cBhvr>
                                        <p:cTn id="14" dur="1" fill="hold">
                                          <p:stCondLst>
                                            <p:cond delay="0"/>
                                          </p:stCondLst>
                                        </p:cTn>
                                        <p:tgtEl>
                                          <p:spTgt spid="8"/>
                                        </p:tgtEl>
                                        <p:attrNameLst>
                                          <p:attrName>style.visibility</p:attrName>
                                        </p:attrNameLst>
                                      </p:cBhvr>
                                      <p:to>
                                        <p:strVal val="visible"/>
                                      </p:to>
                                    </p:set>
                                    <p:anim calcmode="lin" valueType="num">
                                      <p:cBhvr additive="base">
                                        <p:cTn id="15" dur="500" fill="hold"/>
                                        <p:tgtEl>
                                          <p:spTgt spid="8"/>
                                        </p:tgtEl>
                                        <p:attrNameLst>
                                          <p:attrName>ppt_x</p:attrName>
                                        </p:attrNameLst>
                                      </p:cBhvr>
                                      <p:tavLst>
                                        <p:tav tm="0">
                                          <p:val>
                                            <p:strVal val="0-#ppt_w/2"/>
                                          </p:val>
                                        </p:tav>
                                        <p:tav tm="100000">
                                          <p:val>
                                            <p:strVal val="#ppt_x"/>
                                          </p:val>
                                        </p:tav>
                                      </p:tavLst>
                                    </p:anim>
                                    <p:anim calcmode="lin" valueType="num">
                                      <p:cBhvr additive="base">
                                        <p:cTn id="16" dur="500" fill="hold"/>
                                        <p:tgtEl>
                                          <p:spTgt spid="8"/>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9" fill="hold" nodeType="clickEffect">
                                  <p:stCondLst>
                                    <p:cond delay="0"/>
                                  </p:stCondLst>
                                  <p:childTnLst>
                                    <p:set>
                                      <p:cBhvr>
                                        <p:cTn id="20" dur="1" fill="hold">
                                          <p:stCondLst>
                                            <p:cond delay="0"/>
                                          </p:stCondLst>
                                        </p:cTn>
                                        <p:tgtEl>
                                          <p:spTgt spid="9">
                                            <p:txEl>
                                              <p:pRg st="1" end="1"/>
                                            </p:txEl>
                                          </p:spTgt>
                                        </p:tgtEl>
                                        <p:attrNameLst>
                                          <p:attrName>style.visibility</p:attrName>
                                        </p:attrNameLst>
                                      </p:cBhvr>
                                      <p:to>
                                        <p:strVal val="visible"/>
                                      </p:to>
                                    </p:set>
                                    <p:anim calcmode="lin" valueType="num">
                                      <p:cBhvr additive="base">
                                        <p:cTn id="21"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
                                            <p:txEl>
                                              <p:pRg st="1" end="1"/>
                                            </p:txEl>
                                          </p:spTgt>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9" fill="hold" nodeType="clickEffect">
                                  <p:stCondLst>
                                    <p:cond delay="0"/>
                                  </p:stCondLst>
                                  <p:childTnLst>
                                    <p:set>
                                      <p:cBhvr>
                                        <p:cTn id="26" dur="1" fill="hold">
                                          <p:stCondLst>
                                            <p:cond delay="0"/>
                                          </p:stCondLst>
                                        </p:cTn>
                                        <p:tgtEl>
                                          <p:spTgt spid="9">
                                            <p:txEl>
                                              <p:pRg st="2" end="2"/>
                                            </p:txEl>
                                          </p:spTgt>
                                        </p:tgtEl>
                                        <p:attrNameLst>
                                          <p:attrName>style.visibility</p:attrName>
                                        </p:attrNameLst>
                                      </p:cBhvr>
                                      <p:to>
                                        <p:strVal val="visible"/>
                                      </p:to>
                                    </p:set>
                                    <p:anim calcmode="lin" valueType="num">
                                      <p:cBhvr additive="base">
                                        <p:cTn id="27"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2" end="2"/>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23" name="Rectangle 22"/>
          <p:cNvSpPr/>
          <p:nvPr/>
        </p:nvSpPr>
        <p:spPr>
          <a:xfrm>
            <a:off x="-158400" y="317718"/>
            <a:ext cx="3816000" cy="954107"/>
          </a:xfrm>
          <a:prstGeom prst="rect">
            <a:avLst/>
          </a:prstGeom>
        </p:spPr>
        <p:txBody>
          <a:bodyPr>
            <a:spAutoFit/>
          </a:bodyPr>
          <a:lstStyle/>
          <a:p>
            <a:pPr algn="ctr"/>
            <a:r>
              <a:rPr lang="en-CA" dirty="0"/>
              <a:t>Which direction is steepest?</a:t>
            </a:r>
          </a:p>
        </p:txBody>
      </p:sp>
      <p:grpSp>
        <p:nvGrpSpPr>
          <p:cNvPr id="15" name="Group 29">
            <a:extLst>
              <a:ext uri="{FF2B5EF4-FFF2-40B4-BE49-F238E27FC236}">
                <a16:creationId xmlns:a16="http://schemas.microsoft.com/office/drawing/2014/main" id="{BE08D720-ABBF-4CA3-963E-41A4E247CB82}"/>
              </a:ext>
            </a:extLst>
          </p:cNvPr>
          <p:cNvGrpSpPr>
            <a:grpSpLocks/>
          </p:cNvGrpSpPr>
          <p:nvPr/>
        </p:nvGrpSpPr>
        <p:grpSpPr bwMode="auto">
          <a:xfrm>
            <a:off x="3352800" y="4781864"/>
            <a:ext cx="917591" cy="929993"/>
            <a:chOff x="2065" y="1551"/>
            <a:chExt cx="1628" cy="1988"/>
          </a:xfrm>
        </p:grpSpPr>
        <p:sp>
          <p:nvSpPr>
            <p:cNvPr id="16" name="Freeform 30">
              <a:extLst>
                <a:ext uri="{FF2B5EF4-FFF2-40B4-BE49-F238E27FC236}">
                  <a16:creationId xmlns:a16="http://schemas.microsoft.com/office/drawing/2014/main" id="{2DCA8371-9CAE-4EEC-8D81-D41BF8388FF6}"/>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7" name="Freeform 31">
              <a:extLst>
                <a:ext uri="{FF2B5EF4-FFF2-40B4-BE49-F238E27FC236}">
                  <a16:creationId xmlns:a16="http://schemas.microsoft.com/office/drawing/2014/main" id="{2362A80B-E772-475C-AC16-16DC6E7968B0}"/>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8" name="Freeform 32">
              <a:extLst>
                <a:ext uri="{FF2B5EF4-FFF2-40B4-BE49-F238E27FC236}">
                  <a16:creationId xmlns:a16="http://schemas.microsoft.com/office/drawing/2014/main" id="{02800001-3CAE-490E-9F61-0EEE47FF6BE2}"/>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9" name="Freeform 33">
              <a:extLst>
                <a:ext uri="{FF2B5EF4-FFF2-40B4-BE49-F238E27FC236}">
                  <a16:creationId xmlns:a16="http://schemas.microsoft.com/office/drawing/2014/main" id="{7E3791F1-CFAA-497B-9BC5-B8A7D5F381D8}"/>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0" name="Freeform 34">
              <a:extLst>
                <a:ext uri="{FF2B5EF4-FFF2-40B4-BE49-F238E27FC236}">
                  <a16:creationId xmlns:a16="http://schemas.microsoft.com/office/drawing/2014/main" id="{9590F868-85DC-4338-BEF3-9F8800CEAD30}"/>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4" name="Freeform 35">
              <a:extLst>
                <a:ext uri="{FF2B5EF4-FFF2-40B4-BE49-F238E27FC236}">
                  <a16:creationId xmlns:a16="http://schemas.microsoft.com/office/drawing/2014/main" id="{B6398EBB-2779-4FC2-A520-D037576425DB}"/>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5" name="Freeform 36">
              <a:extLst>
                <a:ext uri="{FF2B5EF4-FFF2-40B4-BE49-F238E27FC236}">
                  <a16:creationId xmlns:a16="http://schemas.microsoft.com/office/drawing/2014/main" id="{9D3D6360-F594-42CB-9511-A5AE79E3BC9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26" name="Freeform 37">
              <a:extLst>
                <a:ext uri="{FF2B5EF4-FFF2-40B4-BE49-F238E27FC236}">
                  <a16:creationId xmlns:a16="http://schemas.microsoft.com/office/drawing/2014/main" id="{2D294B51-AD61-4EF1-A416-A5CED9D05A4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 name="Freeform 38">
              <a:extLst>
                <a:ext uri="{FF2B5EF4-FFF2-40B4-BE49-F238E27FC236}">
                  <a16:creationId xmlns:a16="http://schemas.microsoft.com/office/drawing/2014/main" id="{90740D9B-6EEB-487A-BB1C-DB3B110B95CB}"/>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 name="Freeform 39">
              <a:extLst>
                <a:ext uri="{FF2B5EF4-FFF2-40B4-BE49-F238E27FC236}">
                  <a16:creationId xmlns:a16="http://schemas.microsoft.com/office/drawing/2014/main" id="{49D952C3-A842-4794-9D44-2B17F1E5A7B4}"/>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6" name="Freeform 40">
              <a:extLst>
                <a:ext uri="{FF2B5EF4-FFF2-40B4-BE49-F238E27FC236}">
                  <a16:creationId xmlns:a16="http://schemas.microsoft.com/office/drawing/2014/main" id="{793C6AA8-57F7-4871-ADB3-1C333FBD1816}"/>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7" name="Freeform 41">
              <a:extLst>
                <a:ext uri="{FF2B5EF4-FFF2-40B4-BE49-F238E27FC236}">
                  <a16:creationId xmlns:a16="http://schemas.microsoft.com/office/drawing/2014/main" id="{D12D9786-5176-4625-BE80-F8AAE78EB0E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8" name="Freeform 42">
              <a:extLst>
                <a:ext uri="{FF2B5EF4-FFF2-40B4-BE49-F238E27FC236}">
                  <a16:creationId xmlns:a16="http://schemas.microsoft.com/office/drawing/2014/main" id="{3689606C-455E-4C97-80F1-C3C46221CDB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9" name="Freeform 43">
              <a:extLst>
                <a:ext uri="{FF2B5EF4-FFF2-40B4-BE49-F238E27FC236}">
                  <a16:creationId xmlns:a16="http://schemas.microsoft.com/office/drawing/2014/main" id="{00586CDE-15F7-45A5-8D8C-D45312FCA785}"/>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0" name="Freeform 44">
              <a:extLst>
                <a:ext uri="{FF2B5EF4-FFF2-40B4-BE49-F238E27FC236}">
                  <a16:creationId xmlns:a16="http://schemas.microsoft.com/office/drawing/2014/main" id="{C8286E9B-8E4D-4A04-BA6E-09B56CED7B77}"/>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1" name="Freeform 45">
              <a:extLst>
                <a:ext uri="{FF2B5EF4-FFF2-40B4-BE49-F238E27FC236}">
                  <a16:creationId xmlns:a16="http://schemas.microsoft.com/office/drawing/2014/main" id="{A281947B-AC63-4C04-9B28-CF7C5C660A15}"/>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42" name="Freeform 46">
              <a:extLst>
                <a:ext uri="{FF2B5EF4-FFF2-40B4-BE49-F238E27FC236}">
                  <a16:creationId xmlns:a16="http://schemas.microsoft.com/office/drawing/2014/main" id="{007BE12C-6EE4-448B-A63E-5543625A7D5C}"/>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mc:AlternateContent xmlns:mc="http://schemas.openxmlformats.org/markup-compatibility/2006" xmlns:a14="http://schemas.microsoft.com/office/drawing/2010/main">
        <mc:Choice Requires="a14">
          <p:sp>
            <p:nvSpPr>
              <p:cNvPr id="43" name="AutoShape 35">
                <a:extLst>
                  <a:ext uri="{FF2B5EF4-FFF2-40B4-BE49-F238E27FC236}">
                    <a16:creationId xmlns:a16="http://schemas.microsoft.com/office/drawing/2014/main" id="{21BE46C6-A944-4F1C-99F4-F582F41866B2}"/>
                  </a:ext>
                </a:extLst>
              </p:cNvPr>
              <p:cNvSpPr>
                <a:spLocks noChangeArrowheads="1"/>
              </p:cNvSpPr>
              <p:nvPr/>
            </p:nvSpPr>
            <p:spPr bwMode="auto">
              <a:xfrm>
                <a:off x="1456698" y="1460718"/>
                <a:ext cx="3324894" cy="1469503"/>
              </a:xfrm>
              <a:prstGeom prst="wedgeRoundRectCallout">
                <a:avLst>
                  <a:gd name="adj1" fmla="val -53324"/>
                  <a:gd name="adj2" fmla="val -21789"/>
                  <a:gd name="adj3" fmla="val 16667"/>
                </a:avLst>
              </a:prstGeom>
              <a:noFill/>
              <a:ln w="12700">
                <a:solidFill>
                  <a:srgbClr val="00FFFF"/>
                </a:solidFill>
                <a:miter lim="800000"/>
                <a:headEnd/>
                <a:tailEnd/>
              </a:ln>
              <a:extLst>
                <a:ext uri="{909E8E84-426E-40DD-AFC4-6F175D3DCCD1}">
                  <a14:hiddenFill>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t>Clearly in the direction </a:t>
                </a:r>
              </a:p>
              <a:p>
                <a:pPr algn="ctr">
                  <a:buNone/>
                </a:pPr>
                <a:r>
                  <a:rPr lang="en-CA" sz="2400" dirty="0"/>
                  <a:t>of the gradient</a:t>
                </a:r>
              </a:p>
              <a:p>
                <a:pPr algn="ctr">
                  <a:buNone/>
                </a:pPr>
                <a:r>
                  <a:rPr lang="en-US" sz="2400" i="1" dirty="0">
                    <a:solidFill>
                      <a:schemeClr val="accent1"/>
                    </a:solidFill>
                    <a:sym typeface="Symbol" panose="05050102010706020507" pitchFamily="18" charset="2"/>
                  </a:rPr>
                  <a:t>E(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br>
                  <a:rPr lang="en-US" altLang="en-US" sz="1600" i="1" dirty="0">
                    <a:sym typeface="Symbol" panose="05050102010706020507" pitchFamily="18" charset="2"/>
                  </a:rPr>
                </a:br>
                <a:endParaRPr lang="en-CA" sz="2400" dirty="0"/>
              </a:p>
            </p:txBody>
          </p:sp>
        </mc:Choice>
        <mc:Fallback xmlns="">
          <p:sp>
            <p:nvSpPr>
              <p:cNvPr id="43" name="AutoShape 35">
                <a:extLst>
                  <a:ext uri="{FF2B5EF4-FFF2-40B4-BE49-F238E27FC236}">
                    <a16:creationId xmlns:a16="http://schemas.microsoft.com/office/drawing/2014/main" id="{21BE46C6-A944-4F1C-99F4-F582F41866B2}"/>
                  </a:ext>
                </a:extLst>
              </p:cNvPr>
              <p:cNvSpPr>
                <a:spLocks noRot="1" noChangeAspect="1" noMove="1" noResize="1" noEditPoints="1" noAdjustHandles="1" noChangeArrowheads="1" noChangeShapeType="1" noTextEdit="1"/>
              </p:cNvSpPr>
              <p:nvPr/>
            </p:nvSpPr>
            <p:spPr bwMode="auto">
              <a:xfrm>
                <a:off x="1456698" y="1460718"/>
                <a:ext cx="3324894" cy="1469503"/>
              </a:xfrm>
              <a:prstGeom prst="wedgeRoundRectCallout">
                <a:avLst>
                  <a:gd name="adj1" fmla="val -53324"/>
                  <a:gd name="adj2" fmla="val -21789"/>
                  <a:gd name="adj3" fmla="val 16667"/>
                </a:avLst>
              </a:prstGeom>
              <a:blipFill>
                <a:blip r:embed="rId3"/>
                <a:stretch>
                  <a:fillRect r="-177" b="-4527"/>
                </a:stretch>
              </a:blipFill>
              <a:ln w="12700">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a:lstStyle/>
              <a:p>
                <a:r>
                  <a:rPr lang="en-US">
                    <a:noFill/>
                  </a:rPr>
                  <a:t> </a:t>
                </a:r>
              </a:p>
            </p:txBody>
          </p:sp>
        </mc:Fallback>
      </mc:AlternateContent>
      <p:sp>
        <p:nvSpPr>
          <p:cNvPr id="44" name="AutoShape 35">
            <a:extLst>
              <a:ext uri="{FF2B5EF4-FFF2-40B4-BE49-F238E27FC236}">
                <a16:creationId xmlns:a16="http://schemas.microsoft.com/office/drawing/2014/main" id="{B320090E-DCFA-410A-8A08-461C128C731E}"/>
              </a:ext>
            </a:extLst>
          </p:cNvPr>
          <p:cNvSpPr>
            <a:spLocks noChangeArrowheads="1"/>
          </p:cNvSpPr>
          <p:nvPr/>
        </p:nvSpPr>
        <p:spPr bwMode="auto">
          <a:xfrm>
            <a:off x="1482098" y="3108429"/>
            <a:ext cx="3324894" cy="1469503"/>
          </a:xfrm>
          <a:prstGeom prst="wedgeRoundRectCallout">
            <a:avLst>
              <a:gd name="adj1" fmla="val 29945"/>
              <a:gd name="adj2" fmla="val 64635"/>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t>It is not that clear to me!</a:t>
            </a:r>
          </a:p>
          <a:p>
            <a:pPr algn="ctr">
              <a:buNone/>
            </a:pPr>
            <a:r>
              <a:rPr lang="en-US" sz="2400" dirty="0"/>
              <a:t>What does this </a:t>
            </a:r>
            <a:br>
              <a:rPr lang="en-US" sz="2400" dirty="0"/>
            </a:br>
            <a:r>
              <a:rPr lang="en-US" sz="2400" dirty="0"/>
              <a:t>even mean?</a:t>
            </a:r>
            <a:endParaRPr lang="en-CA" sz="2400" dirty="0"/>
          </a:p>
        </p:txBody>
      </p:sp>
      <p:grpSp>
        <p:nvGrpSpPr>
          <p:cNvPr id="92" name="Group 26">
            <a:extLst>
              <a:ext uri="{FF2B5EF4-FFF2-40B4-BE49-F238E27FC236}">
                <a16:creationId xmlns:a16="http://schemas.microsoft.com/office/drawing/2014/main" id="{613F8820-21A1-4CBE-B5F1-8F426189824B}"/>
              </a:ext>
            </a:extLst>
          </p:cNvPr>
          <p:cNvGrpSpPr>
            <a:grpSpLocks/>
          </p:cNvGrpSpPr>
          <p:nvPr/>
        </p:nvGrpSpPr>
        <p:grpSpPr bwMode="auto">
          <a:xfrm flipH="1">
            <a:off x="751890" y="1698060"/>
            <a:ext cx="588185" cy="954108"/>
            <a:chOff x="2308" y="1513"/>
            <a:chExt cx="1162" cy="2570"/>
          </a:xfrm>
        </p:grpSpPr>
        <p:grpSp>
          <p:nvGrpSpPr>
            <p:cNvPr id="93" name="Group 27">
              <a:extLst>
                <a:ext uri="{FF2B5EF4-FFF2-40B4-BE49-F238E27FC236}">
                  <a16:creationId xmlns:a16="http://schemas.microsoft.com/office/drawing/2014/main" id="{D7B6FE10-2600-4A93-A0F7-F03AD25C2586}"/>
                </a:ext>
              </a:extLst>
            </p:cNvPr>
            <p:cNvGrpSpPr>
              <a:grpSpLocks/>
            </p:cNvGrpSpPr>
            <p:nvPr/>
          </p:nvGrpSpPr>
          <p:grpSpPr bwMode="auto">
            <a:xfrm>
              <a:off x="2308" y="1740"/>
              <a:ext cx="957" cy="2343"/>
              <a:chOff x="2308" y="1740"/>
              <a:chExt cx="957" cy="2343"/>
            </a:xfrm>
          </p:grpSpPr>
          <p:sp>
            <p:nvSpPr>
              <p:cNvPr id="101" name="Freeform 28">
                <a:extLst>
                  <a:ext uri="{FF2B5EF4-FFF2-40B4-BE49-F238E27FC236}">
                    <a16:creationId xmlns:a16="http://schemas.microsoft.com/office/drawing/2014/main" id="{46104664-7465-4EB9-BE75-D4A99424B60F}"/>
                  </a:ext>
                </a:extLst>
              </p:cNvPr>
              <p:cNvSpPr>
                <a:spLocks/>
              </p:cNvSpPr>
              <p:nvPr/>
            </p:nvSpPr>
            <p:spPr bwMode="auto">
              <a:xfrm>
                <a:off x="2673" y="1740"/>
                <a:ext cx="432" cy="485"/>
              </a:xfrm>
              <a:custGeom>
                <a:avLst/>
                <a:gdLst>
                  <a:gd name="T0" fmla="*/ 123 w 432"/>
                  <a:gd name="T1" fmla="*/ 206 h 485"/>
                  <a:gd name="T2" fmla="*/ 159 w 432"/>
                  <a:gd name="T3" fmla="*/ 53 h 485"/>
                  <a:gd name="T4" fmla="*/ 248 w 432"/>
                  <a:gd name="T5" fmla="*/ 0 h 485"/>
                  <a:gd name="T6" fmla="*/ 335 w 432"/>
                  <a:gd name="T7" fmla="*/ 0 h 485"/>
                  <a:gd name="T8" fmla="*/ 388 w 432"/>
                  <a:gd name="T9" fmla="*/ 53 h 485"/>
                  <a:gd name="T10" fmla="*/ 432 w 432"/>
                  <a:gd name="T11" fmla="*/ 215 h 485"/>
                  <a:gd name="T12" fmla="*/ 415 w 432"/>
                  <a:gd name="T13" fmla="*/ 349 h 485"/>
                  <a:gd name="T14" fmla="*/ 379 w 432"/>
                  <a:gd name="T15" fmla="*/ 458 h 485"/>
                  <a:gd name="T16" fmla="*/ 309 w 432"/>
                  <a:gd name="T17" fmla="*/ 485 h 485"/>
                  <a:gd name="T18" fmla="*/ 221 w 432"/>
                  <a:gd name="T19" fmla="*/ 475 h 485"/>
                  <a:gd name="T20" fmla="*/ 132 w 432"/>
                  <a:gd name="T21" fmla="*/ 368 h 485"/>
                  <a:gd name="T22" fmla="*/ 123 w 432"/>
                  <a:gd name="T23" fmla="*/ 288 h 485"/>
                  <a:gd name="T24" fmla="*/ 0 w 432"/>
                  <a:gd name="T25" fmla="*/ 242 h 485"/>
                  <a:gd name="T26" fmla="*/ 0 w 432"/>
                  <a:gd name="T27" fmla="*/ 189 h 485"/>
                  <a:gd name="T28" fmla="*/ 123 w 432"/>
                  <a:gd name="T29" fmla="*/ 206 h 485"/>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w 432"/>
                  <a:gd name="T46" fmla="*/ 0 h 485"/>
                  <a:gd name="T47" fmla="*/ 432 w 432"/>
                  <a:gd name="T48" fmla="*/ 485 h 485"/>
                </a:gdLst>
                <a:ahLst/>
                <a:cxnLst>
                  <a:cxn ang="T30">
                    <a:pos x="T0" y="T1"/>
                  </a:cxn>
                  <a:cxn ang="T31">
                    <a:pos x="T2" y="T3"/>
                  </a:cxn>
                  <a:cxn ang="T32">
                    <a:pos x="T4" y="T5"/>
                  </a:cxn>
                  <a:cxn ang="T33">
                    <a:pos x="T6" y="T7"/>
                  </a:cxn>
                  <a:cxn ang="T34">
                    <a:pos x="T8" y="T9"/>
                  </a:cxn>
                  <a:cxn ang="T35">
                    <a:pos x="T10" y="T11"/>
                  </a:cxn>
                  <a:cxn ang="T36">
                    <a:pos x="T12" y="T13"/>
                  </a:cxn>
                  <a:cxn ang="T37">
                    <a:pos x="T14" y="T15"/>
                  </a:cxn>
                  <a:cxn ang="T38">
                    <a:pos x="T16" y="T17"/>
                  </a:cxn>
                  <a:cxn ang="T39">
                    <a:pos x="T18" y="T19"/>
                  </a:cxn>
                  <a:cxn ang="T40">
                    <a:pos x="T20" y="T21"/>
                  </a:cxn>
                  <a:cxn ang="T41">
                    <a:pos x="T22" y="T23"/>
                  </a:cxn>
                  <a:cxn ang="T42">
                    <a:pos x="T24" y="T25"/>
                  </a:cxn>
                  <a:cxn ang="T43">
                    <a:pos x="T26" y="T27"/>
                  </a:cxn>
                  <a:cxn ang="T44">
                    <a:pos x="T28" y="T29"/>
                  </a:cxn>
                </a:cxnLst>
                <a:rect l="T45" t="T46" r="T47" b="T48"/>
                <a:pathLst>
                  <a:path w="432" h="485">
                    <a:moveTo>
                      <a:pt x="123" y="206"/>
                    </a:moveTo>
                    <a:lnTo>
                      <a:pt x="159" y="53"/>
                    </a:lnTo>
                    <a:lnTo>
                      <a:pt x="248" y="0"/>
                    </a:lnTo>
                    <a:lnTo>
                      <a:pt x="335" y="0"/>
                    </a:lnTo>
                    <a:lnTo>
                      <a:pt x="388" y="53"/>
                    </a:lnTo>
                    <a:lnTo>
                      <a:pt x="432" y="215"/>
                    </a:lnTo>
                    <a:lnTo>
                      <a:pt x="415" y="349"/>
                    </a:lnTo>
                    <a:lnTo>
                      <a:pt x="379" y="458"/>
                    </a:lnTo>
                    <a:lnTo>
                      <a:pt x="309" y="485"/>
                    </a:lnTo>
                    <a:lnTo>
                      <a:pt x="221" y="475"/>
                    </a:lnTo>
                    <a:lnTo>
                      <a:pt x="132" y="368"/>
                    </a:lnTo>
                    <a:lnTo>
                      <a:pt x="123" y="288"/>
                    </a:lnTo>
                    <a:lnTo>
                      <a:pt x="0" y="242"/>
                    </a:lnTo>
                    <a:lnTo>
                      <a:pt x="0" y="189"/>
                    </a:lnTo>
                    <a:lnTo>
                      <a:pt x="123" y="20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102" name="Freeform 29">
                <a:extLst>
                  <a:ext uri="{FF2B5EF4-FFF2-40B4-BE49-F238E27FC236}">
                    <a16:creationId xmlns:a16="http://schemas.microsoft.com/office/drawing/2014/main" id="{3C2F1067-0504-4857-9D1F-EC0DF99133B6}"/>
                  </a:ext>
                </a:extLst>
              </p:cNvPr>
              <p:cNvSpPr>
                <a:spLocks/>
              </p:cNvSpPr>
              <p:nvPr/>
            </p:nvSpPr>
            <p:spPr bwMode="auto">
              <a:xfrm>
                <a:off x="2573" y="2253"/>
                <a:ext cx="500" cy="828"/>
              </a:xfrm>
              <a:custGeom>
                <a:avLst/>
                <a:gdLst>
                  <a:gd name="T0" fmla="*/ 41 w 500"/>
                  <a:gd name="T1" fmla="*/ 173 h 828"/>
                  <a:gd name="T2" fmla="*/ 163 w 500"/>
                  <a:gd name="T3" fmla="*/ 35 h 828"/>
                  <a:gd name="T4" fmla="*/ 232 w 500"/>
                  <a:gd name="T5" fmla="*/ 0 h 828"/>
                  <a:gd name="T6" fmla="*/ 366 w 500"/>
                  <a:gd name="T7" fmla="*/ 5 h 828"/>
                  <a:gd name="T8" fmla="*/ 488 w 500"/>
                  <a:gd name="T9" fmla="*/ 57 h 828"/>
                  <a:gd name="T10" fmla="*/ 500 w 500"/>
                  <a:gd name="T11" fmla="*/ 126 h 828"/>
                  <a:gd name="T12" fmla="*/ 483 w 500"/>
                  <a:gd name="T13" fmla="*/ 207 h 828"/>
                  <a:gd name="T14" fmla="*/ 396 w 500"/>
                  <a:gd name="T15" fmla="*/ 281 h 828"/>
                  <a:gd name="T16" fmla="*/ 349 w 500"/>
                  <a:gd name="T17" fmla="*/ 414 h 828"/>
                  <a:gd name="T18" fmla="*/ 349 w 500"/>
                  <a:gd name="T19" fmla="*/ 552 h 828"/>
                  <a:gd name="T20" fmla="*/ 384 w 500"/>
                  <a:gd name="T21" fmla="*/ 637 h 828"/>
                  <a:gd name="T22" fmla="*/ 448 w 500"/>
                  <a:gd name="T23" fmla="*/ 695 h 828"/>
                  <a:gd name="T24" fmla="*/ 448 w 500"/>
                  <a:gd name="T25" fmla="*/ 765 h 828"/>
                  <a:gd name="T26" fmla="*/ 419 w 500"/>
                  <a:gd name="T27" fmla="*/ 800 h 828"/>
                  <a:gd name="T28" fmla="*/ 384 w 500"/>
                  <a:gd name="T29" fmla="*/ 816 h 828"/>
                  <a:gd name="T30" fmla="*/ 268 w 500"/>
                  <a:gd name="T31" fmla="*/ 828 h 828"/>
                  <a:gd name="T32" fmla="*/ 163 w 500"/>
                  <a:gd name="T33" fmla="*/ 747 h 828"/>
                  <a:gd name="T34" fmla="*/ 53 w 500"/>
                  <a:gd name="T35" fmla="*/ 574 h 828"/>
                  <a:gd name="T36" fmla="*/ 0 w 500"/>
                  <a:gd name="T37" fmla="*/ 368 h 828"/>
                  <a:gd name="T38" fmla="*/ 140 w 500"/>
                  <a:gd name="T39" fmla="*/ 436 h 828"/>
                  <a:gd name="T40" fmla="*/ 192 w 500"/>
                  <a:gd name="T41" fmla="*/ 436 h 828"/>
                  <a:gd name="T42" fmla="*/ 227 w 500"/>
                  <a:gd name="T43" fmla="*/ 396 h 828"/>
                  <a:gd name="T44" fmla="*/ 251 w 500"/>
                  <a:gd name="T45" fmla="*/ 316 h 828"/>
                  <a:gd name="T46" fmla="*/ 209 w 500"/>
                  <a:gd name="T47" fmla="*/ 293 h 828"/>
                  <a:gd name="T48" fmla="*/ 53 w 500"/>
                  <a:gd name="T49" fmla="*/ 293 h 828"/>
                  <a:gd name="T50" fmla="*/ 18 w 500"/>
                  <a:gd name="T51" fmla="*/ 293 h 828"/>
                  <a:gd name="T52" fmla="*/ 41 w 500"/>
                  <a:gd name="T53" fmla="*/ 173 h 828"/>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00"/>
                  <a:gd name="T82" fmla="*/ 0 h 828"/>
                  <a:gd name="T83" fmla="*/ 500 w 500"/>
                  <a:gd name="T84" fmla="*/ 828 h 828"/>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00" h="828">
                    <a:moveTo>
                      <a:pt x="41" y="173"/>
                    </a:moveTo>
                    <a:lnTo>
                      <a:pt x="163" y="35"/>
                    </a:lnTo>
                    <a:lnTo>
                      <a:pt x="232" y="0"/>
                    </a:lnTo>
                    <a:lnTo>
                      <a:pt x="366" y="5"/>
                    </a:lnTo>
                    <a:lnTo>
                      <a:pt x="488" y="57"/>
                    </a:lnTo>
                    <a:lnTo>
                      <a:pt x="500" y="126"/>
                    </a:lnTo>
                    <a:lnTo>
                      <a:pt x="483" y="207"/>
                    </a:lnTo>
                    <a:lnTo>
                      <a:pt x="396" y="281"/>
                    </a:lnTo>
                    <a:lnTo>
                      <a:pt x="349" y="414"/>
                    </a:lnTo>
                    <a:lnTo>
                      <a:pt x="349" y="552"/>
                    </a:lnTo>
                    <a:lnTo>
                      <a:pt x="384" y="637"/>
                    </a:lnTo>
                    <a:lnTo>
                      <a:pt x="448" y="695"/>
                    </a:lnTo>
                    <a:lnTo>
                      <a:pt x="448" y="765"/>
                    </a:lnTo>
                    <a:lnTo>
                      <a:pt x="419" y="800"/>
                    </a:lnTo>
                    <a:lnTo>
                      <a:pt x="384" y="816"/>
                    </a:lnTo>
                    <a:lnTo>
                      <a:pt x="268" y="828"/>
                    </a:lnTo>
                    <a:lnTo>
                      <a:pt x="163" y="747"/>
                    </a:lnTo>
                    <a:lnTo>
                      <a:pt x="53" y="574"/>
                    </a:lnTo>
                    <a:lnTo>
                      <a:pt x="0" y="368"/>
                    </a:lnTo>
                    <a:lnTo>
                      <a:pt x="140" y="436"/>
                    </a:lnTo>
                    <a:lnTo>
                      <a:pt x="192" y="436"/>
                    </a:lnTo>
                    <a:lnTo>
                      <a:pt x="227" y="396"/>
                    </a:lnTo>
                    <a:lnTo>
                      <a:pt x="251" y="316"/>
                    </a:lnTo>
                    <a:lnTo>
                      <a:pt x="209" y="293"/>
                    </a:lnTo>
                    <a:lnTo>
                      <a:pt x="53" y="293"/>
                    </a:lnTo>
                    <a:lnTo>
                      <a:pt x="18" y="293"/>
                    </a:lnTo>
                    <a:lnTo>
                      <a:pt x="41" y="173"/>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103" name="Freeform 30">
                <a:extLst>
                  <a:ext uri="{FF2B5EF4-FFF2-40B4-BE49-F238E27FC236}">
                    <a16:creationId xmlns:a16="http://schemas.microsoft.com/office/drawing/2014/main" id="{96FC6FA1-E331-4372-95BD-71C08F483F96}"/>
                  </a:ext>
                </a:extLst>
              </p:cNvPr>
              <p:cNvSpPr>
                <a:spLocks/>
              </p:cNvSpPr>
              <p:nvPr/>
            </p:nvSpPr>
            <p:spPr bwMode="auto">
              <a:xfrm>
                <a:off x="2950" y="2289"/>
                <a:ext cx="265" cy="895"/>
              </a:xfrm>
              <a:custGeom>
                <a:avLst/>
                <a:gdLst>
                  <a:gd name="T0" fmla="*/ 0 w 265"/>
                  <a:gd name="T1" fmla="*/ 75 h 895"/>
                  <a:gd name="T2" fmla="*/ 29 w 265"/>
                  <a:gd name="T3" fmla="*/ 23 h 895"/>
                  <a:gd name="T4" fmla="*/ 83 w 265"/>
                  <a:gd name="T5" fmla="*/ 0 h 895"/>
                  <a:gd name="T6" fmla="*/ 135 w 265"/>
                  <a:gd name="T7" fmla="*/ 5 h 895"/>
                  <a:gd name="T8" fmla="*/ 206 w 265"/>
                  <a:gd name="T9" fmla="*/ 108 h 895"/>
                  <a:gd name="T10" fmla="*/ 265 w 265"/>
                  <a:gd name="T11" fmla="*/ 264 h 895"/>
                  <a:gd name="T12" fmla="*/ 265 w 265"/>
                  <a:gd name="T13" fmla="*/ 384 h 895"/>
                  <a:gd name="T14" fmla="*/ 241 w 265"/>
                  <a:gd name="T15" fmla="*/ 447 h 895"/>
                  <a:gd name="T16" fmla="*/ 118 w 265"/>
                  <a:gd name="T17" fmla="*/ 522 h 895"/>
                  <a:gd name="T18" fmla="*/ 83 w 265"/>
                  <a:gd name="T19" fmla="*/ 573 h 895"/>
                  <a:gd name="T20" fmla="*/ 83 w 265"/>
                  <a:gd name="T21" fmla="*/ 608 h 895"/>
                  <a:gd name="T22" fmla="*/ 123 w 265"/>
                  <a:gd name="T23" fmla="*/ 654 h 895"/>
                  <a:gd name="T24" fmla="*/ 189 w 265"/>
                  <a:gd name="T25" fmla="*/ 723 h 895"/>
                  <a:gd name="T26" fmla="*/ 224 w 265"/>
                  <a:gd name="T27" fmla="*/ 814 h 895"/>
                  <a:gd name="T28" fmla="*/ 212 w 265"/>
                  <a:gd name="T29" fmla="*/ 895 h 895"/>
                  <a:gd name="T30" fmla="*/ 177 w 265"/>
                  <a:gd name="T31" fmla="*/ 877 h 895"/>
                  <a:gd name="T32" fmla="*/ 159 w 265"/>
                  <a:gd name="T33" fmla="*/ 764 h 895"/>
                  <a:gd name="T34" fmla="*/ 101 w 265"/>
                  <a:gd name="T35" fmla="*/ 694 h 895"/>
                  <a:gd name="T36" fmla="*/ 54 w 265"/>
                  <a:gd name="T37" fmla="*/ 676 h 895"/>
                  <a:gd name="T38" fmla="*/ 29 w 265"/>
                  <a:gd name="T39" fmla="*/ 643 h 895"/>
                  <a:gd name="T40" fmla="*/ 29 w 265"/>
                  <a:gd name="T41" fmla="*/ 568 h 895"/>
                  <a:gd name="T42" fmla="*/ 64 w 265"/>
                  <a:gd name="T43" fmla="*/ 505 h 895"/>
                  <a:gd name="T44" fmla="*/ 123 w 265"/>
                  <a:gd name="T45" fmla="*/ 465 h 895"/>
                  <a:gd name="T46" fmla="*/ 212 w 265"/>
                  <a:gd name="T47" fmla="*/ 402 h 895"/>
                  <a:gd name="T48" fmla="*/ 224 w 265"/>
                  <a:gd name="T49" fmla="*/ 327 h 895"/>
                  <a:gd name="T50" fmla="*/ 177 w 265"/>
                  <a:gd name="T51" fmla="*/ 224 h 895"/>
                  <a:gd name="T52" fmla="*/ 101 w 265"/>
                  <a:gd name="T53" fmla="*/ 143 h 895"/>
                  <a:gd name="T54" fmla="*/ 0 w 265"/>
                  <a:gd name="T55" fmla="*/ 75 h 895"/>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265"/>
                  <a:gd name="T85" fmla="*/ 0 h 895"/>
                  <a:gd name="T86" fmla="*/ 265 w 265"/>
                  <a:gd name="T87" fmla="*/ 895 h 895"/>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265" h="895">
                    <a:moveTo>
                      <a:pt x="0" y="75"/>
                    </a:moveTo>
                    <a:lnTo>
                      <a:pt x="29" y="23"/>
                    </a:lnTo>
                    <a:lnTo>
                      <a:pt x="83" y="0"/>
                    </a:lnTo>
                    <a:lnTo>
                      <a:pt x="135" y="5"/>
                    </a:lnTo>
                    <a:lnTo>
                      <a:pt x="206" y="108"/>
                    </a:lnTo>
                    <a:lnTo>
                      <a:pt x="265" y="264"/>
                    </a:lnTo>
                    <a:lnTo>
                      <a:pt x="265" y="384"/>
                    </a:lnTo>
                    <a:lnTo>
                      <a:pt x="241" y="447"/>
                    </a:lnTo>
                    <a:lnTo>
                      <a:pt x="118" y="522"/>
                    </a:lnTo>
                    <a:lnTo>
                      <a:pt x="83" y="573"/>
                    </a:lnTo>
                    <a:lnTo>
                      <a:pt x="83" y="608"/>
                    </a:lnTo>
                    <a:lnTo>
                      <a:pt x="123" y="654"/>
                    </a:lnTo>
                    <a:lnTo>
                      <a:pt x="189" y="723"/>
                    </a:lnTo>
                    <a:lnTo>
                      <a:pt x="224" y="814"/>
                    </a:lnTo>
                    <a:lnTo>
                      <a:pt x="212" y="895"/>
                    </a:lnTo>
                    <a:lnTo>
                      <a:pt x="177" y="877"/>
                    </a:lnTo>
                    <a:lnTo>
                      <a:pt x="159" y="764"/>
                    </a:lnTo>
                    <a:lnTo>
                      <a:pt x="101" y="694"/>
                    </a:lnTo>
                    <a:lnTo>
                      <a:pt x="54" y="676"/>
                    </a:lnTo>
                    <a:lnTo>
                      <a:pt x="29" y="643"/>
                    </a:lnTo>
                    <a:lnTo>
                      <a:pt x="29" y="568"/>
                    </a:lnTo>
                    <a:lnTo>
                      <a:pt x="64" y="505"/>
                    </a:lnTo>
                    <a:lnTo>
                      <a:pt x="123" y="465"/>
                    </a:lnTo>
                    <a:lnTo>
                      <a:pt x="212" y="402"/>
                    </a:lnTo>
                    <a:lnTo>
                      <a:pt x="224" y="327"/>
                    </a:lnTo>
                    <a:lnTo>
                      <a:pt x="177" y="224"/>
                    </a:lnTo>
                    <a:lnTo>
                      <a:pt x="101" y="143"/>
                    </a:lnTo>
                    <a:lnTo>
                      <a:pt x="0" y="7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104" name="Freeform 31">
                <a:extLst>
                  <a:ext uri="{FF2B5EF4-FFF2-40B4-BE49-F238E27FC236}">
                    <a16:creationId xmlns:a16="http://schemas.microsoft.com/office/drawing/2014/main" id="{39959A26-3EC5-446C-A00E-5ACBB24F847B}"/>
                  </a:ext>
                </a:extLst>
              </p:cNvPr>
              <p:cNvSpPr>
                <a:spLocks/>
              </p:cNvSpPr>
              <p:nvPr/>
            </p:nvSpPr>
            <p:spPr bwMode="auto">
              <a:xfrm>
                <a:off x="2308" y="2238"/>
                <a:ext cx="520" cy="435"/>
              </a:xfrm>
              <a:custGeom>
                <a:avLst/>
                <a:gdLst>
                  <a:gd name="T0" fmla="*/ 398 w 520"/>
                  <a:gd name="T1" fmla="*/ 5 h 435"/>
                  <a:gd name="T2" fmla="*/ 485 w 520"/>
                  <a:gd name="T3" fmla="*/ 0 h 435"/>
                  <a:gd name="T4" fmla="*/ 520 w 520"/>
                  <a:gd name="T5" fmla="*/ 35 h 435"/>
                  <a:gd name="T6" fmla="*/ 497 w 520"/>
                  <a:gd name="T7" fmla="*/ 87 h 435"/>
                  <a:gd name="T8" fmla="*/ 428 w 520"/>
                  <a:gd name="T9" fmla="*/ 110 h 435"/>
                  <a:gd name="T10" fmla="*/ 365 w 520"/>
                  <a:gd name="T11" fmla="*/ 110 h 435"/>
                  <a:gd name="T12" fmla="*/ 272 w 520"/>
                  <a:gd name="T13" fmla="*/ 127 h 435"/>
                  <a:gd name="T14" fmla="*/ 168 w 520"/>
                  <a:gd name="T15" fmla="*/ 145 h 435"/>
                  <a:gd name="T16" fmla="*/ 87 w 520"/>
                  <a:gd name="T17" fmla="*/ 180 h 435"/>
                  <a:gd name="T18" fmla="*/ 63 w 520"/>
                  <a:gd name="T19" fmla="*/ 214 h 435"/>
                  <a:gd name="T20" fmla="*/ 70 w 520"/>
                  <a:gd name="T21" fmla="*/ 249 h 435"/>
                  <a:gd name="T22" fmla="*/ 115 w 520"/>
                  <a:gd name="T23" fmla="*/ 296 h 435"/>
                  <a:gd name="T24" fmla="*/ 202 w 520"/>
                  <a:gd name="T25" fmla="*/ 331 h 435"/>
                  <a:gd name="T26" fmla="*/ 306 w 520"/>
                  <a:gd name="T27" fmla="*/ 331 h 435"/>
                  <a:gd name="T28" fmla="*/ 382 w 520"/>
                  <a:gd name="T29" fmla="*/ 331 h 435"/>
                  <a:gd name="T30" fmla="*/ 468 w 520"/>
                  <a:gd name="T31" fmla="*/ 348 h 435"/>
                  <a:gd name="T32" fmla="*/ 450 w 520"/>
                  <a:gd name="T33" fmla="*/ 435 h 435"/>
                  <a:gd name="T34" fmla="*/ 330 w 520"/>
                  <a:gd name="T35" fmla="*/ 401 h 435"/>
                  <a:gd name="T36" fmla="*/ 290 w 520"/>
                  <a:gd name="T37" fmla="*/ 371 h 435"/>
                  <a:gd name="T38" fmla="*/ 208 w 520"/>
                  <a:gd name="T39" fmla="*/ 371 h 435"/>
                  <a:gd name="T40" fmla="*/ 70 w 520"/>
                  <a:gd name="T41" fmla="*/ 336 h 435"/>
                  <a:gd name="T42" fmla="*/ 12 w 520"/>
                  <a:gd name="T43" fmla="*/ 284 h 435"/>
                  <a:gd name="T44" fmla="*/ 0 w 520"/>
                  <a:gd name="T45" fmla="*/ 214 h 435"/>
                  <a:gd name="T46" fmla="*/ 46 w 520"/>
                  <a:gd name="T47" fmla="*/ 145 h 435"/>
                  <a:gd name="T48" fmla="*/ 202 w 520"/>
                  <a:gd name="T49" fmla="*/ 75 h 435"/>
                  <a:gd name="T50" fmla="*/ 340 w 520"/>
                  <a:gd name="T51" fmla="*/ 40 h 435"/>
                  <a:gd name="T52" fmla="*/ 398 w 520"/>
                  <a:gd name="T53" fmla="*/ 5 h 435"/>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520"/>
                  <a:gd name="T82" fmla="*/ 0 h 435"/>
                  <a:gd name="T83" fmla="*/ 520 w 520"/>
                  <a:gd name="T84" fmla="*/ 435 h 435"/>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520" h="435">
                    <a:moveTo>
                      <a:pt x="398" y="5"/>
                    </a:moveTo>
                    <a:lnTo>
                      <a:pt x="485" y="0"/>
                    </a:lnTo>
                    <a:lnTo>
                      <a:pt x="520" y="35"/>
                    </a:lnTo>
                    <a:lnTo>
                      <a:pt x="497" y="87"/>
                    </a:lnTo>
                    <a:lnTo>
                      <a:pt x="428" y="110"/>
                    </a:lnTo>
                    <a:lnTo>
                      <a:pt x="365" y="110"/>
                    </a:lnTo>
                    <a:lnTo>
                      <a:pt x="272" y="127"/>
                    </a:lnTo>
                    <a:lnTo>
                      <a:pt x="168" y="145"/>
                    </a:lnTo>
                    <a:lnTo>
                      <a:pt x="87" y="180"/>
                    </a:lnTo>
                    <a:lnTo>
                      <a:pt x="63" y="214"/>
                    </a:lnTo>
                    <a:lnTo>
                      <a:pt x="70" y="249"/>
                    </a:lnTo>
                    <a:lnTo>
                      <a:pt x="115" y="296"/>
                    </a:lnTo>
                    <a:lnTo>
                      <a:pt x="202" y="331"/>
                    </a:lnTo>
                    <a:lnTo>
                      <a:pt x="306" y="331"/>
                    </a:lnTo>
                    <a:lnTo>
                      <a:pt x="382" y="331"/>
                    </a:lnTo>
                    <a:lnTo>
                      <a:pt x="468" y="348"/>
                    </a:lnTo>
                    <a:lnTo>
                      <a:pt x="450" y="435"/>
                    </a:lnTo>
                    <a:lnTo>
                      <a:pt x="330" y="401"/>
                    </a:lnTo>
                    <a:lnTo>
                      <a:pt x="290" y="371"/>
                    </a:lnTo>
                    <a:lnTo>
                      <a:pt x="208" y="371"/>
                    </a:lnTo>
                    <a:lnTo>
                      <a:pt x="70" y="336"/>
                    </a:lnTo>
                    <a:lnTo>
                      <a:pt x="12" y="284"/>
                    </a:lnTo>
                    <a:lnTo>
                      <a:pt x="0" y="214"/>
                    </a:lnTo>
                    <a:lnTo>
                      <a:pt x="46" y="145"/>
                    </a:lnTo>
                    <a:lnTo>
                      <a:pt x="202" y="75"/>
                    </a:lnTo>
                    <a:lnTo>
                      <a:pt x="340" y="40"/>
                    </a:lnTo>
                    <a:lnTo>
                      <a:pt x="398" y="5"/>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105" name="Freeform 32">
                <a:extLst>
                  <a:ext uri="{FF2B5EF4-FFF2-40B4-BE49-F238E27FC236}">
                    <a16:creationId xmlns:a16="http://schemas.microsoft.com/office/drawing/2014/main" id="{3EC94F7E-BB1A-4051-A163-F876D45F2C1C}"/>
                  </a:ext>
                </a:extLst>
              </p:cNvPr>
              <p:cNvSpPr>
                <a:spLocks/>
              </p:cNvSpPr>
              <p:nvPr/>
            </p:nvSpPr>
            <p:spPr bwMode="auto">
              <a:xfrm>
                <a:off x="2882" y="2923"/>
                <a:ext cx="383" cy="1160"/>
              </a:xfrm>
              <a:custGeom>
                <a:avLst/>
                <a:gdLst>
                  <a:gd name="T0" fmla="*/ 0 w 383"/>
                  <a:gd name="T1" fmla="*/ 0 h 1160"/>
                  <a:gd name="T2" fmla="*/ 99 w 383"/>
                  <a:gd name="T3" fmla="*/ 17 h 1160"/>
                  <a:gd name="T4" fmla="*/ 151 w 383"/>
                  <a:gd name="T5" fmla="*/ 103 h 1160"/>
                  <a:gd name="T6" fmla="*/ 203 w 383"/>
                  <a:gd name="T7" fmla="*/ 257 h 1160"/>
                  <a:gd name="T8" fmla="*/ 226 w 383"/>
                  <a:gd name="T9" fmla="*/ 451 h 1160"/>
                  <a:gd name="T10" fmla="*/ 226 w 383"/>
                  <a:gd name="T11" fmla="*/ 560 h 1160"/>
                  <a:gd name="T12" fmla="*/ 191 w 383"/>
                  <a:gd name="T13" fmla="*/ 696 h 1160"/>
                  <a:gd name="T14" fmla="*/ 134 w 383"/>
                  <a:gd name="T15" fmla="*/ 885 h 1160"/>
                  <a:gd name="T16" fmla="*/ 122 w 383"/>
                  <a:gd name="T17" fmla="*/ 937 h 1160"/>
                  <a:gd name="T18" fmla="*/ 139 w 383"/>
                  <a:gd name="T19" fmla="*/ 965 h 1160"/>
                  <a:gd name="T20" fmla="*/ 261 w 383"/>
                  <a:gd name="T21" fmla="*/ 1006 h 1160"/>
                  <a:gd name="T22" fmla="*/ 383 w 383"/>
                  <a:gd name="T23" fmla="*/ 1086 h 1160"/>
                  <a:gd name="T24" fmla="*/ 378 w 383"/>
                  <a:gd name="T25" fmla="*/ 1119 h 1160"/>
                  <a:gd name="T26" fmla="*/ 290 w 383"/>
                  <a:gd name="T27" fmla="*/ 1160 h 1160"/>
                  <a:gd name="T28" fmla="*/ 256 w 383"/>
                  <a:gd name="T29" fmla="*/ 1142 h 1160"/>
                  <a:gd name="T30" fmla="*/ 191 w 383"/>
                  <a:gd name="T31" fmla="*/ 1057 h 1160"/>
                  <a:gd name="T32" fmla="*/ 116 w 383"/>
                  <a:gd name="T33" fmla="*/ 1016 h 1160"/>
                  <a:gd name="T34" fmla="*/ 34 w 383"/>
                  <a:gd name="T35" fmla="*/ 988 h 1160"/>
                  <a:gd name="T36" fmla="*/ 29 w 383"/>
                  <a:gd name="T37" fmla="*/ 948 h 1160"/>
                  <a:gd name="T38" fmla="*/ 52 w 383"/>
                  <a:gd name="T39" fmla="*/ 868 h 1160"/>
                  <a:gd name="T40" fmla="*/ 116 w 383"/>
                  <a:gd name="T41" fmla="*/ 743 h 1160"/>
                  <a:gd name="T42" fmla="*/ 156 w 383"/>
                  <a:gd name="T43" fmla="*/ 594 h 1160"/>
                  <a:gd name="T44" fmla="*/ 156 w 383"/>
                  <a:gd name="T45" fmla="*/ 423 h 1160"/>
                  <a:gd name="T46" fmla="*/ 122 w 383"/>
                  <a:gd name="T47" fmla="*/ 274 h 1160"/>
                  <a:gd name="T48" fmla="*/ 47 w 383"/>
                  <a:gd name="T49" fmla="*/ 136 h 1160"/>
                  <a:gd name="T50" fmla="*/ 12 w 383"/>
                  <a:gd name="T51" fmla="*/ 63 h 1160"/>
                  <a:gd name="T52" fmla="*/ 0 w 383"/>
                  <a:gd name="T53" fmla="*/ 0 h 116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383"/>
                  <a:gd name="T82" fmla="*/ 0 h 1160"/>
                  <a:gd name="T83" fmla="*/ 383 w 383"/>
                  <a:gd name="T84" fmla="*/ 1160 h 1160"/>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383" h="1160">
                    <a:moveTo>
                      <a:pt x="0" y="0"/>
                    </a:moveTo>
                    <a:lnTo>
                      <a:pt x="99" y="17"/>
                    </a:lnTo>
                    <a:lnTo>
                      <a:pt x="151" y="103"/>
                    </a:lnTo>
                    <a:lnTo>
                      <a:pt x="203" y="257"/>
                    </a:lnTo>
                    <a:lnTo>
                      <a:pt x="226" y="451"/>
                    </a:lnTo>
                    <a:lnTo>
                      <a:pt x="226" y="560"/>
                    </a:lnTo>
                    <a:lnTo>
                      <a:pt x="191" y="696"/>
                    </a:lnTo>
                    <a:lnTo>
                      <a:pt x="134" y="885"/>
                    </a:lnTo>
                    <a:lnTo>
                      <a:pt x="122" y="937"/>
                    </a:lnTo>
                    <a:lnTo>
                      <a:pt x="139" y="965"/>
                    </a:lnTo>
                    <a:lnTo>
                      <a:pt x="261" y="1006"/>
                    </a:lnTo>
                    <a:lnTo>
                      <a:pt x="383" y="1086"/>
                    </a:lnTo>
                    <a:lnTo>
                      <a:pt x="378" y="1119"/>
                    </a:lnTo>
                    <a:lnTo>
                      <a:pt x="290" y="1160"/>
                    </a:lnTo>
                    <a:lnTo>
                      <a:pt x="256" y="1142"/>
                    </a:lnTo>
                    <a:lnTo>
                      <a:pt x="191" y="1057"/>
                    </a:lnTo>
                    <a:lnTo>
                      <a:pt x="116" y="1016"/>
                    </a:lnTo>
                    <a:lnTo>
                      <a:pt x="34" y="988"/>
                    </a:lnTo>
                    <a:lnTo>
                      <a:pt x="29" y="948"/>
                    </a:lnTo>
                    <a:lnTo>
                      <a:pt x="52" y="868"/>
                    </a:lnTo>
                    <a:lnTo>
                      <a:pt x="116" y="743"/>
                    </a:lnTo>
                    <a:lnTo>
                      <a:pt x="156" y="594"/>
                    </a:lnTo>
                    <a:lnTo>
                      <a:pt x="156" y="423"/>
                    </a:lnTo>
                    <a:lnTo>
                      <a:pt x="122" y="274"/>
                    </a:lnTo>
                    <a:lnTo>
                      <a:pt x="47" y="136"/>
                    </a:lnTo>
                    <a:lnTo>
                      <a:pt x="12" y="63"/>
                    </a:lnTo>
                    <a:lnTo>
                      <a:pt x="0"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106" name="Freeform 33">
                <a:extLst>
                  <a:ext uri="{FF2B5EF4-FFF2-40B4-BE49-F238E27FC236}">
                    <a16:creationId xmlns:a16="http://schemas.microsoft.com/office/drawing/2014/main" id="{7F0353BF-4EE8-4250-AE3D-7E7D6AD4E0C8}"/>
                  </a:ext>
                </a:extLst>
              </p:cNvPr>
              <p:cNvSpPr>
                <a:spLocks/>
              </p:cNvSpPr>
              <p:nvPr/>
            </p:nvSpPr>
            <p:spPr bwMode="auto">
              <a:xfrm>
                <a:off x="2443" y="2919"/>
                <a:ext cx="461" cy="1027"/>
              </a:xfrm>
              <a:custGeom>
                <a:avLst/>
                <a:gdLst>
                  <a:gd name="T0" fmla="*/ 421 w 461"/>
                  <a:gd name="T1" fmla="*/ 0 h 1027"/>
                  <a:gd name="T2" fmla="*/ 449 w 461"/>
                  <a:gd name="T3" fmla="*/ 22 h 1027"/>
                  <a:gd name="T4" fmla="*/ 461 w 461"/>
                  <a:gd name="T5" fmla="*/ 91 h 1027"/>
                  <a:gd name="T6" fmla="*/ 439 w 461"/>
                  <a:gd name="T7" fmla="*/ 159 h 1027"/>
                  <a:gd name="T8" fmla="*/ 380 w 461"/>
                  <a:gd name="T9" fmla="*/ 245 h 1027"/>
                  <a:gd name="T10" fmla="*/ 315 w 461"/>
                  <a:gd name="T11" fmla="*/ 348 h 1027"/>
                  <a:gd name="T12" fmla="*/ 293 w 461"/>
                  <a:gd name="T13" fmla="*/ 462 h 1027"/>
                  <a:gd name="T14" fmla="*/ 310 w 461"/>
                  <a:gd name="T15" fmla="*/ 645 h 1027"/>
                  <a:gd name="T16" fmla="*/ 350 w 461"/>
                  <a:gd name="T17" fmla="*/ 868 h 1027"/>
                  <a:gd name="T18" fmla="*/ 380 w 461"/>
                  <a:gd name="T19" fmla="*/ 959 h 1027"/>
                  <a:gd name="T20" fmla="*/ 368 w 461"/>
                  <a:gd name="T21" fmla="*/ 987 h 1027"/>
                  <a:gd name="T22" fmla="*/ 298 w 461"/>
                  <a:gd name="T23" fmla="*/ 992 h 1027"/>
                  <a:gd name="T24" fmla="*/ 211 w 461"/>
                  <a:gd name="T25" fmla="*/ 969 h 1027"/>
                  <a:gd name="T26" fmla="*/ 134 w 461"/>
                  <a:gd name="T27" fmla="*/ 1004 h 1027"/>
                  <a:gd name="T28" fmla="*/ 87 w 461"/>
                  <a:gd name="T29" fmla="*/ 1027 h 1027"/>
                  <a:gd name="T30" fmla="*/ 53 w 461"/>
                  <a:gd name="T31" fmla="*/ 1022 h 1027"/>
                  <a:gd name="T32" fmla="*/ 0 w 461"/>
                  <a:gd name="T33" fmla="*/ 959 h 1027"/>
                  <a:gd name="T34" fmla="*/ 53 w 461"/>
                  <a:gd name="T35" fmla="*/ 936 h 1027"/>
                  <a:gd name="T36" fmla="*/ 187 w 461"/>
                  <a:gd name="T37" fmla="*/ 908 h 1027"/>
                  <a:gd name="T38" fmla="*/ 263 w 461"/>
                  <a:gd name="T39" fmla="*/ 936 h 1027"/>
                  <a:gd name="T40" fmla="*/ 315 w 461"/>
                  <a:gd name="T41" fmla="*/ 936 h 1027"/>
                  <a:gd name="T42" fmla="*/ 310 w 461"/>
                  <a:gd name="T43" fmla="*/ 890 h 1027"/>
                  <a:gd name="T44" fmla="*/ 258 w 461"/>
                  <a:gd name="T45" fmla="*/ 616 h 1027"/>
                  <a:gd name="T46" fmla="*/ 222 w 461"/>
                  <a:gd name="T47" fmla="*/ 456 h 1027"/>
                  <a:gd name="T48" fmla="*/ 228 w 461"/>
                  <a:gd name="T49" fmla="*/ 376 h 1027"/>
                  <a:gd name="T50" fmla="*/ 280 w 461"/>
                  <a:gd name="T51" fmla="*/ 227 h 1027"/>
                  <a:gd name="T52" fmla="*/ 333 w 461"/>
                  <a:gd name="T53" fmla="*/ 91 h 1027"/>
                  <a:gd name="T54" fmla="*/ 421 w 461"/>
                  <a:gd name="T55" fmla="*/ 0 h 1027"/>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w 461"/>
                  <a:gd name="T85" fmla="*/ 0 h 1027"/>
                  <a:gd name="T86" fmla="*/ 461 w 461"/>
                  <a:gd name="T87" fmla="*/ 1027 h 1027"/>
                </a:gdLst>
                <a:ahLst/>
                <a:cxnLst>
                  <a:cxn ang="T56">
                    <a:pos x="T0" y="T1"/>
                  </a:cxn>
                  <a:cxn ang="T57">
                    <a:pos x="T2" y="T3"/>
                  </a:cxn>
                  <a:cxn ang="T58">
                    <a:pos x="T4" y="T5"/>
                  </a:cxn>
                  <a:cxn ang="T59">
                    <a:pos x="T6" y="T7"/>
                  </a:cxn>
                  <a:cxn ang="T60">
                    <a:pos x="T8" y="T9"/>
                  </a:cxn>
                  <a:cxn ang="T61">
                    <a:pos x="T10" y="T11"/>
                  </a:cxn>
                  <a:cxn ang="T62">
                    <a:pos x="T12" y="T13"/>
                  </a:cxn>
                  <a:cxn ang="T63">
                    <a:pos x="T14" y="T15"/>
                  </a:cxn>
                  <a:cxn ang="T64">
                    <a:pos x="T16" y="T17"/>
                  </a:cxn>
                  <a:cxn ang="T65">
                    <a:pos x="T18" y="T19"/>
                  </a:cxn>
                  <a:cxn ang="T66">
                    <a:pos x="T20" y="T21"/>
                  </a:cxn>
                  <a:cxn ang="T67">
                    <a:pos x="T22" y="T23"/>
                  </a:cxn>
                  <a:cxn ang="T68">
                    <a:pos x="T24" y="T25"/>
                  </a:cxn>
                  <a:cxn ang="T69">
                    <a:pos x="T26" y="T27"/>
                  </a:cxn>
                  <a:cxn ang="T70">
                    <a:pos x="T28" y="T29"/>
                  </a:cxn>
                  <a:cxn ang="T71">
                    <a:pos x="T30" y="T31"/>
                  </a:cxn>
                  <a:cxn ang="T72">
                    <a:pos x="T32" y="T33"/>
                  </a:cxn>
                  <a:cxn ang="T73">
                    <a:pos x="T34" y="T35"/>
                  </a:cxn>
                  <a:cxn ang="T74">
                    <a:pos x="T36" y="T37"/>
                  </a:cxn>
                  <a:cxn ang="T75">
                    <a:pos x="T38" y="T39"/>
                  </a:cxn>
                  <a:cxn ang="T76">
                    <a:pos x="T40" y="T41"/>
                  </a:cxn>
                  <a:cxn ang="T77">
                    <a:pos x="T42" y="T43"/>
                  </a:cxn>
                  <a:cxn ang="T78">
                    <a:pos x="T44" y="T45"/>
                  </a:cxn>
                  <a:cxn ang="T79">
                    <a:pos x="T46" y="T47"/>
                  </a:cxn>
                  <a:cxn ang="T80">
                    <a:pos x="T48" y="T49"/>
                  </a:cxn>
                  <a:cxn ang="T81">
                    <a:pos x="T50" y="T51"/>
                  </a:cxn>
                  <a:cxn ang="T82">
                    <a:pos x="T52" y="T53"/>
                  </a:cxn>
                  <a:cxn ang="T83">
                    <a:pos x="T54" y="T55"/>
                  </a:cxn>
                </a:cxnLst>
                <a:rect l="T84" t="T85" r="T86" b="T87"/>
                <a:pathLst>
                  <a:path w="461" h="1027">
                    <a:moveTo>
                      <a:pt x="421" y="0"/>
                    </a:moveTo>
                    <a:lnTo>
                      <a:pt x="449" y="22"/>
                    </a:lnTo>
                    <a:lnTo>
                      <a:pt x="461" y="91"/>
                    </a:lnTo>
                    <a:lnTo>
                      <a:pt x="439" y="159"/>
                    </a:lnTo>
                    <a:lnTo>
                      <a:pt x="380" y="245"/>
                    </a:lnTo>
                    <a:lnTo>
                      <a:pt x="315" y="348"/>
                    </a:lnTo>
                    <a:lnTo>
                      <a:pt x="293" y="462"/>
                    </a:lnTo>
                    <a:lnTo>
                      <a:pt x="310" y="645"/>
                    </a:lnTo>
                    <a:lnTo>
                      <a:pt x="350" y="868"/>
                    </a:lnTo>
                    <a:lnTo>
                      <a:pt x="380" y="959"/>
                    </a:lnTo>
                    <a:lnTo>
                      <a:pt x="368" y="987"/>
                    </a:lnTo>
                    <a:lnTo>
                      <a:pt x="298" y="992"/>
                    </a:lnTo>
                    <a:lnTo>
                      <a:pt x="211" y="969"/>
                    </a:lnTo>
                    <a:lnTo>
                      <a:pt x="134" y="1004"/>
                    </a:lnTo>
                    <a:lnTo>
                      <a:pt x="87" y="1027"/>
                    </a:lnTo>
                    <a:lnTo>
                      <a:pt x="53" y="1022"/>
                    </a:lnTo>
                    <a:lnTo>
                      <a:pt x="0" y="959"/>
                    </a:lnTo>
                    <a:lnTo>
                      <a:pt x="53" y="936"/>
                    </a:lnTo>
                    <a:lnTo>
                      <a:pt x="187" y="908"/>
                    </a:lnTo>
                    <a:lnTo>
                      <a:pt x="263" y="936"/>
                    </a:lnTo>
                    <a:lnTo>
                      <a:pt x="315" y="936"/>
                    </a:lnTo>
                    <a:lnTo>
                      <a:pt x="310" y="890"/>
                    </a:lnTo>
                    <a:lnTo>
                      <a:pt x="258" y="616"/>
                    </a:lnTo>
                    <a:lnTo>
                      <a:pt x="222" y="456"/>
                    </a:lnTo>
                    <a:lnTo>
                      <a:pt x="228" y="376"/>
                    </a:lnTo>
                    <a:lnTo>
                      <a:pt x="280" y="227"/>
                    </a:lnTo>
                    <a:lnTo>
                      <a:pt x="333" y="91"/>
                    </a:lnTo>
                    <a:lnTo>
                      <a:pt x="421" y="0"/>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grpSp>
        <p:sp>
          <p:nvSpPr>
            <p:cNvPr id="94" name="Freeform 34">
              <a:extLst>
                <a:ext uri="{FF2B5EF4-FFF2-40B4-BE49-F238E27FC236}">
                  <a16:creationId xmlns:a16="http://schemas.microsoft.com/office/drawing/2014/main" id="{836883FC-C2B6-4B8A-AC9C-AE67FED36E92}"/>
                </a:ext>
              </a:extLst>
            </p:cNvPr>
            <p:cNvSpPr>
              <a:spLocks/>
            </p:cNvSpPr>
            <p:nvPr/>
          </p:nvSpPr>
          <p:spPr bwMode="auto">
            <a:xfrm>
              <a:off x="2626" y="1540"/>
              <a:ext cx="827" cy="563"/>
            </a:xfrm>
            <a:custGeom>
              <a:avLst/>
              <a:gdLst>
                <a:gd name="T0" fmla="*/ 0 w 827"/>
                <a:gd name="T1" fmla="*/ 139 h 563"/>
                <a:gd name="T2" fmla="*/ 108 w 827"/>
                <a:gd name="T3" fmla="*/ 18 h 563"/>
                <a:gd name="T4" fmla="*/ 160 w 827"/>
                <a:gd name="T5" fmla="*/ 75 h 563"/>
                <a:gd name="T6" fmla="*/ 213 w 827"/>
                <a:gd name="T7" fmla="*/ 110 h 563"/>
                <a:gd name="T8" fmla="*/ 269 w 827"/>
                <a:gd name="T9" fmla="*/ 110 h 563"/>
                <a:gd name="T10" fmla="*/ 327 w 827"/>
                <a:gd name="T11" fmla="*/ 52 h 563"/>
                <a:gd name="T12" fmla="*/ 396 w 827"/>
                <a:gd name="T13" fmla="*/ 5 h 563"/>
                <a:gd name="T14" fmla="*/ 477 w 827"/>
                <a:gd name="T15" fmla="*/ 0 h 563"/>
                <a:gd name="T16" fmla="*/ 563 w 827"/>
                <a:gd name="T17" fmla="*/ 35 h 563"/>
                <a:gd name="T18" fmla="*/ 620 w 827"/>
                <a:gd name="T19" fmla="*/ 87 h 563"/>
                <a:gd name="T20" fmla="*/ 648 w 827"/>
                <a:gd name="T21" fmla="*/ 157 h 563"/>
                <a:gd name="T22" fmla="*/ 654 w 827"/>
                <a:gd name="T23" fmla="*/ 249 h 563"/>
                <a:gd name="T24" fmla="*/ 671 w 827"/>
                <a:gd name="T25" fmla="*/ 331 h 563"/>
                <a:gd name="T26" fmla="*/ 718 w 827"/>
                <a:gd name="T27" fmla="*/ 371 h 563"/>
                <a:gd name="T28" fmla="*/ 774 w 827"/>
                <a:gd name="T29" fmla="*/ 389 h 563"/>
                <a:gd name="T30" fmla="*/ 827 w 827"/>
                <a:gd name="T31" fmla="*/ 401 h 563"/>
                <a:gd name="T32" fmla="*/ 786 w 827"/>
                <a:gd name="T33" fmla="*/ 563 h 563"/>
                <a:gd name="T34" fmla="*/ 654 w 827"/>
                <a:gd name="T35" fmla="*/ 540 h 563"/>
                <a:gd name="T36" fmla="*/ 517 w 827"/>
                <a:gd name="T37" fmla="*/ 493 h 563"/>
                <a:gd name="T38" fmla="*/ 407 w 827"/>
                <a:gd name="T39" fmla="*/ 441 h 563"/>
                <a:gd name="T40" fmla="*/ 286 w 827"/>
                <a:gd name="T41" fmla="*/ 389 h 563"/>
                <a:gd name="T42" fmla="*/ 160 w 827"/>
                <a:gd name="T43" fmla="*/ 331 h 563"/>
                <a:gd name="T44" fmla="*/ 57 w 827"/>
                <a:gd name="T45" fmla="*/ 209 h 563"/>
                <a:gd name="T46" fmla="*/ 0 w 827"/>
                <a:gd name="T47" fmla="*/ 139 h 563"/>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827"/>
                <a:gd name="T73" fmla="*/ 0 h 563"/>
                <a:gd name="T74" fmla="*/ 827 w 827"/>
                <a:gd name="T75" fmla="*/ 563 h 563"/>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827" h="563">
                  <a:moveTo>
                    <a:pt x="0" y="139"/>
                  </a:moveTo>
                  <a:lnTo>
                    <a:pt x="108" y="18"/>
                  </a:lnTo>
                  <a:lnTo>
                    <a:pt x="160" y="75"/>
                  </a:lnTo>
                  <a:lnTo>
                    <a:pt x="213" y="110"/>
                  </a:lnTo>
                  <a:lnTo>
                    <a:pt x="269" y="110"/>
                  </a:lnTo>
                  <a:lnTo>
                    <a:pt x="327" y="52"/>
                  </a:lnTo>
                  <a:lnTo>
                    <a:pt x="396" y="5"/>
                  </a:lnTo>
                  <a:lnTo>
                    <a:pt x="477" y="0"/>
                  </a:lnTo>
                  <a:lnTo>
                    <a:pt x="563" y="35"/>
                  </a:lnTo>
                  <a:lnTo>
                    <a:pt x="620" y="87"/>
                  </a:lnTo>
                  <a:lnTo>
                    <a:pt x="648" y="157"/>
                  </a:lnTo>
                  <a:lnTo>
                    <a:pt x="654" y="249"/>
                  </a:lnTo>
                  <a:lnTo>
                    <a:pt x="671" y="331"/>
                  </a:lnTo>
                  <a:lnTo>
                    <a:pt x="718" y="371"/>
                  </a:lnTo>
                  <a:lnTo>
                    <a:pt x="774" y="389"/>
                  </a:lnTo>
                  <a:lnTo>
                    <a:pt x="827" y="401"/>
                  </a:lnTo>
                  <a:lnTo>
                    <a:pt x="786" y="563"/>
                  </a:lnTo>
                  <a:lnTo>
                    <a:pt x="654" y="540"/>
                  </a:lnTo>
                  <a:lnTo>
                    <a:pt x="517" y="493"/>
                  </a:lnTo>
                  <a:lnTo>
                    <a:pt x="407" y="441"/>
                  </a:lnTo>
                  <a:lnTo>
                    <a:pt x="286" y="389"/>
                  </a:lnTo>
                  <a:lnTo>
                    <a:pt x="160" y="331"/>
                  </a:lnTo>
                  <a:lnTo>
                    <a:pt x="57" y="209"/>
                  </a:lnTo>
                  <a:lnTo>
                    <a:pt x="0" y="139"/>
                  </a:lnTo>
                  <a:close/>
                </a:path>
              </a:pathLst>
            </a:custGeom>
            <a:solidFill>
              <a:srgbClr val="063DE8"/>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95" name="Freeform 35">
              <a:extLst>
                <a:ext uri="{FF2B5EF4-FFF2-40B4-BE49-F238E27FC236}">
                  <a16:creationId xmlns:a16="http://schemas.microsoft.com/office/drawing/2014/main" id="{AF232715-0437-413E-98BB-0D976124A39F}"/>
                </a:ext>
              </a:extLst>
            </p:cNvPr>
            <p:cNvSpPr>
              <a:spLocks/>
            </p:cNvSpPr>
            <p:nvPr/>
          </p:nvSpPr>
          <p:spPr bwMode="auto">
            <a:xfrm>
              <a:off x="2614" y="1513"/>
              <a:ext cx="856" cy="606"/>
            </a:xfrm>
            <a:custGeom>
              <a:avLst/>
              <a:gdLst>
                <a:gd name="T0" fmla="*/ 75 w 856"/>
                <a:gd name="T1" fmla="*/ 266 h 606"/>
                <a:gd name="T2" fmla="*/ 172 w 856"/>
                <a:gd name="T3" fmla="*/ 363 h 606"/>
                <a:gd name="T4" fmla="*/ 304 w 856"/>
                <a:gd name="T5" fmla="*/ 428 h 606"/>
                <a:gd name="T6" fmla="*/ 489 w 856"/>
                <a:gd name="T7" fmla="*/ 513 h 606"/>
                <a:gd name="T8" fmla="*/ 615 w 856"/>
                <a:gd name="T9" fmla="*/ 566 h 606"/>
                <a:gd name="T10" fmla="*/ 816 w 856"/>
                <a:gd name="T11" fmla="*/ 606 h 606"/>
                <a:gd name="T12" fmla="*/ 856 w 856"/>
                <a:gd name="T13" fmla="*/ 393 h 606"/>
                <a:gd name="T14" fmla="*/ 804 w 856"/>
                <a:gd name="T15" fmla="*/ 393 h 606"/>
                <a:gd name="T16" fmla="*/ 753 w 856"/>
                <a:gd name="T17" fmla="*/ 363 h 606"/>
                <a:gd name="T18" fmla="*/ 695 w 856"/>
                <a:gd name="T19" fmla="*/ 323 h 606"/>
                <a:gd name="T20" fmla="*/ 695 w 856"/>
                <a:gd name="T21" fmla="*/ 243 h 606"/>
                <a:gd name="T22" fmla="*/ 660 w 856"/>
                <a:gd name="T23" fmla="*/ 116 h 606"/>
                <a:gd name="T24" fmla="*/ 597 w 856"/>
                <a:gd name="T25" fmla="*/ 46 h 606"/>
                <a:gd name="T26" fmla="*/ 505 w 856"/>
                <a:gd name="T27" fmla="*/ 0 h 606"/>
                <a:gd name="T28" fmla="*/ 391 w 856"/>
                <a:gd name="T29" fmla="*/ 12 h 606"/>
                <a:gd name="T30" fmla="*/ 321 w 856"/>
                <a:gd name="T31" fmla="*/ 53 h 606"/>
                <a:gd name="T32" fmla="*/ 286 w 856"/>
                <a:gd name="T33" fmla="*/ 98 h 606"/>
                <a:gd name="T34" fmla="*/ 253 w 856"/>
                <a:gd name="T35" fmla="*/ 121 h 606"/>
                <a:gd name="T36" fmla="*/ 218 w 856"/>
                <a:gd name="T37" fmla="*/ 116 h 606"/>
                <a:gd name="T38" fmla="*/ 166 w 856"/>
                <a:gd name="T39" fmla="*/ 63 h 606"/>
                <a:gd name="T40" fmla="*/ 132 w 856"/>
                <a:gd name="T41" fmla="*/ 0 h 606"/>
                <a:gd name="T42" fmla="*/ 103 w 856"/>
                <a:gd name="T43" fmla="*/ 30 h 606"/>
                <a:gd name="T44" fmla="*/ 0 w 856"/>
                <a:gd name="T45" fmla="*/ 150 h 606"/>
                <a:gd name="T46" fmla="*/ 5 w 856"/>
                <a:gd name="T47" fmla="*/ 178 h 606"/>
                <a:gd name="T48" fmla="*/ 17 w 856"/>
                <a:gd name="T49" fmla="*/ 191 h 606"/>
                <a:gd name="T50" fmla="*/ 120 w 856"/>
                <a:gd name="T51" fmla="*/ 81 h 606"/>
                <a:gd name="T52" fmla="*/ 172 w 856"/>
                <a:gd name="T53" fmla="*/ 133 h 606"/>
                <a:gd name="T54" fmla="*/ 206 w 856"/>
                <a:gd name="T55" fmla="*/ 168 h 606"/>
                <a:gd name="T56" fmla="*/ 253 w 856"/>
                <a:gd name="T57" fmla="*/ 168 h 606"/>
                <a:gd name="T58" fmla="*/ 286 w 856"/>
                <a:gd name="T59" fmla="*/ 156 h 606"/>
                <a:gd name="T60" fmla="*/ 339 w 856"/>
                <a:gd name="T61" fmla="*/ 116 h 606"/>
                <a:gd name="T62" fmla="*/ 367 w 856"/>
                <a:gd name="T63" fmla="*/ 70 h 606"/>
                <a:gd name="T64" fmla="*/ 442 w 856"/>
                <a:gd name="T65" fmla="*/ 46 h 606"/>
                <a:gd name="T66" fmla="*/ 505 w 856"/>
                <a:gd name="T67" fmla="*/ 53 h 606"/>
                <a:gd name="T68" fmla="*/ 562 w 856"/>
                <a:gd name="T69" fmla="*/ 87 h 606"/>
                <a:gd name="T70" fmla="*/ 615 w 856"/>
                <a:gd name="T71" fmla="*/ 138 h 606"/>
                <a:gd name="T72" fmla="*/ 643 w 856"/>
                <a:gd name="T73" fmla="*/ 203 h 606"/>
                <a:gd name="T74" fmla="*/ 643 w 856"/>
                <a:gd name="T75" fmla="*/ 260 h 606"/>
                <a:gd name="T76" fmla="*/ 643 w 856"/>
                <a:gd name="T77" fmla="*/ 323 h 606"/>
                <a:gd name="T78" fmla="*/ 666 w 856"/>
                <a:gd name="T79" fmla="*/ 375 h 606"/>
                <a:gd name="T80" fmla="*/ 730 w 856"/>
                <a:gd name="T81" fmla="*/ 410 h 606"/>
                <a:gd name="T82" fmla="*/ 804 w 856"/>
                <a:gd name="T83" fmla="*/ 444 h 606"/>
                <a:gd name="T84" fmla="*/ 770 w 856"/>
                <a:gd name="T85" fmla="*/ 554 h 606"/>
                <a:gd name="T86" fmla="*/ 580 w 856"/>
                <a:gd name="T87" fmla="*/ 503 h 606"/>
                <a:gd name="T88" fmla="*/ 454 w 856"/>
                <a:gd name="T89" fmla="*/ 450 h 606"/>
                <a:gd name="T90" fmla="*/ 339 w 856"/>
                <a:gd name="T91" fmla="*/ 416 h 606"/>
                <a:gd name="T92" fmla="*/ 241 w 856"/>
                <a:gd name="T93" fmla="*/ 363 h 606"/>
                <a:gd name="T94" fmla="*/ 120 w 856"/>
                <a:gd name="T95" fmla="*/ 266 h 606"/>
                <a:gd name="T96" fmla="*/ 34 w 856"/>
                <a:gd name="T97" fmla="*/ 173 h 606"/>
                <a:gd name="T98" fmla="*/ 22 w 856"/>
                <a:gd name="T99" fmla="*/ 185 h 606"/>
                <a:gd name="T100" fmla="*/ 75 w 856"/>
                <a:gd name="T101" fmla="*/ 266 h 60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w 856"/>
                <a:gd name="T154" fmla="*/ 0 h 606"/>
                <a:gd name="T155" fmla="*/ 856 w 856"/>
                <a:gd name="T156" fmla="*/ 606 h 606"/>
              </a:gdLst>
              <a:ahLst/>
              <a:cxnLst>
                <a:cxn ang="T102">
                  <a:pos x="T0" y="T1"/>
                </a:cxn>
                <a:cxn ang="T103">
                  <a:pos x="T2" y="T3"/>
                </a:cxn>
                <a:cxn ang="T104">
                  <a:pos x="T4" y="T5"/>
                </a:cxn>
                <a:cxn ang="T105">
                  <a:pos x="T6" y="T7"/>
                </a:cxn>
                <a:cxn ang="T106">
                  <a:pos x="T8" y="T9"/>
                </a:cxn>
                <a:cxn ang="T107">
                  <a:pos x="T10" y="T11"/>
                </a:cxn>
                <a:cxn ang="T108">
                  <a:pos x="T12" y="T13"/>
                </a:cxn>
                <a:cxn ang="T109">
                  <a:pos x="T14" y="T15"/>
                </a:cxn>
                <a:cxn ang="T110">
                  <a:pos x="T16" y="T17"/>
                </a:cxn>
                <a:cxn ang="T111">
                  <a:pos x="T18" y="T19"/>
                </a:cxn>
                <a:cxn ang="T112">
                  <a:pos x="T20" y="T21"/>
                </a:cxn>
                <a:cxn ang="T113">
                  <a:pos x="T22" y="T23"/>
                </a:cxn>
                <a:cxn ang="T114">
                  <a:pos x="T24" y="T25"/>
                </a:cxn>
                <a:cxn ang="T115">
                  <a:pos x="T26" y="T27"/>
                </a:cxn>
                <a:cxn ang="T116">
                  <a:pos x="T28" y="T29"/>
                </a:cxn>
                <a:cxn ang="T117">
                  <a:pos x="T30" y="T31"/>
                </a:cxn>
                <a:cxn ang="T118">
                  <a:pos x="T32" y="T33"/>
                </a:cxn>
                <a:cxn ang="T119">
                  <a:pos x="T34" y="T35"/>
                </a:cxn>
                <a:cxn ang="T120">
                  <a:pos x="T36" y="T37"/>
                </a:cxn>
                <a:cxn ang="T121">
                  <a:pos x="T38" y="T39"/>
                </a:cxn>
                <a:cxn ang="T122">
                  <a:pos x="T40" y="T41"/>
                </a:cxn>
                <a:cxn ang="T123">
                  <a:pos x="T42" y="T43"/>
                </a:cxn>
                <a:cxn ang="T124">
                  <a:pos x="T44" y="T45"/>
                </a:cxn>
                <a:cxn ang="T125">
                  <a:pos x="T46" y="T47"/>
                </a:cxn>
                <a:cxn ang="T126">
                  <a:pos x="T48" y="T49"/>
                </a:cxn>
                <a:cxn ang="T127">
                  <a:pos x="T50" y="T51"/>
                </a:cxn>
                <a:cxn ang="T128">
                  <a:pos x="T52" y="T53"/>
                </a:cxn>
                <a:cxn ang="T129">
                  <a:pos x="T54" y="T55"/>
                </a:cxn>
                <a:cxn ang="T130">
                  <a:pos x="T56" y="T57"/>
                </a:cxn>
                <a:cxn ang="T131">
                  <a:pos x="T58" y="T59"/>
                </a:cxn>
                <a:cxn ang="T132">
                  <a:pos x="T60" y="T61"/>
                </a:cxn>
                <a:cxn ang="T133">
                  <a:pos x="T62" y="T63"/>
                </a:cxn>
                <a:cxn ang="T134">
                  <a:pos x="T64" y="T65"/>
                </a:cxn>
                <a:cxn ang="T135">
                  <a:pos x="T66" y="T67"/>
                </a:cxn>
                <a:cxn ang="T136">
                  <a:pos x="T68" y="T69"/>
                </a:cxn>
                <a:cxn ang="T137">
                  <a:pos x="T70" y="T71"/>
                </a:cxn>
                <a:cxn ang="T138">
                  <a:pos x="T72" y="T73"/>
                </a:cxn>
                <a:cxn ang="T139">
                  <a:pos x="T74" y="T75"/>
                </a:cxn>
                <a:cxn ang="T140">
                  <a:pos x="T76" y="T77"/>
                </a:cxn>
                <a:cxn ang="T141">
                  <a:pos x="T78" y="T79"/>
                </a:cxn>
                <a:cxn ang="T142">
                  <a:pos x="T80" y="T81"/>
                </a:cxn>
                <a:cxn ang="T143">
                  <a:pos x="T82" y="T83"/>
                </a:cxn>
                <a:cxn ang="T144">
                  <a:pos x="T84" y="T85"/>
                </a:cxn>
                <a:cxn ang="T145">
                  <a:pos x="T86" y="T87"/>
                </a:cxn>
                <a:cxn ang="T146">
                  <a:pos x="T88" y="T89"/>
                </a:cxn>
                <a:cxn ang="T147">
                  <a:pos x="T90" y="T91"/>
                </a:cxn>
                <a:cxn ang="T148">
                  <a:pos x="T92" y="T93"/>
                </a:cxn>
                <a:cxn ang="T149">
                  <a:pos x="T94" y="T95"/>
                </a:cxn>
                <a:cxn ang="T150">
                  <a:pos x="T96" y="T97"/>
                </a:cxn>
                <a:cxn ang="T151">
                  <a:pos x="T98" y="T99"/>
                </a:cxn>
                <a:cxn ang="T152">
                  <a:pos x="T100" y="T101"/>
                </a:cxn>
              </a:cxnLst>
              <a:rect l="T153" t="T154" r="T155" b="T156"/>
              <a:pathLst>
                <a:path w="856" h="606">
                  <a:moveTo>
                    <a:pt x="75" y="266"/>
                  </a:moveTo>
                  <a:lnTo>
                    <a:pt x="172" y="363"/>
                  </a:lnTo>
                  <a:lnTo>
                    <a:pt x="304" y="428"/>
                  </a:lnTo>
                  <a:lnTo>
                    <a:pt x="489" y="513"/>
                  </a:lnTo>
                  <a:lnTo>
                    <a:pt x="615" y="566"/>
                  </a:lnTo>
                  <a:lnTo>
                    <a:pt x="816" y="606"/>
                  </a:lnTo>
                  <a:lnTo>
                    <a:pt x="856" y="393"/>
                  </a:lnTo>
                  <a:lnTo>
                    <a:pt x="804" y="393"/>
                  </a:lnTo>
                  <a:lnTo>
                    <a:pt x="753" y="363"/>
                  </a:lnTo>
                  <a:lnTo>
                    <a:pt x="695" y="323"/>
                  </a:lnTo>
                  <a:lnTo>
                    <a:pt x="695" y="243"/>
                  </a:lnTo>
                  <a:lnTo>
                    <a:pt x="660" y="116"/>
                  </a:lnTo>
                  <a:lnTo>
                    <a:pt x="597" y="46"/>
                  </a:lnTo>
                  <a:lnTo>
                    <a:pt x="505" y="0"/>
                  </a:lnTo>
                  <a:lnTo>
                    <a:pt x="391" y="12"/>
                  </a:lnTo>
                  <a:lnTo>
                    <a:pt x="321" y="53"/>
                  </a:lnTo>
                  <a:lnTo>
                    <a:pt x="286" y="98"/>
                  </a:lnTo>
                  <a:lnTo>
                    <a:pt x="253" y="121"/>
                  </a:lnTo>
                  <a:lnTo>
                    <a:pt x="218" y="116"/>
                  </a:lnTo>
                  <a:lnTo>
                    <a:pt x="166" y="63"/>
                  </a:lnTo>
                  <a:lnTo>
                    <a:pt x="132" y="0"/>
                  </a:lnTo>
                  <a:lnTo>
                    <a:pt x="103" y="30"/>
                  </a:lnTo>
                  <a:lnTo>
                    <a:pt x="0" y="150"/>
                  </a:lnTo>
                  <a:lnTo>
                    <a:pt x="5" y="178"/>
                  </a:lnTo>
                  <a:lnTo>
                    <a:pt x="17" y="191"/>
                  </a:lnTo>
                  <a:lnTo>
                    <a:pt x="120" y="81"/>
                  </a:lnTo>
                  <a:lnTo>
                    <a:pt x="172" y="133"/>
                  </a:lnTo>
                  <a:lnTo>
                    <a:pt x="206" y="168"/>
                  </a:lnTo>
                  <a:lnTo>
                    <a:pt x="253" y="168"/>
                  </a:lnTo>
                  <a:lnTo>
                    <a:pt x="286" y="156"/>
                  </a:lnTo>
                  <a:lnTo>
                    <a:pt x="339" y="116"/>
                  </a:lnTo>
                  <a:lnTo>
                    <a:pt x="367" y="70"/>
                  </a:lnTo>
                  <a:lnTo>
                    <a:pt x="442" y="46"/>
                  </a:lnTo>
                  <a:lnTo>
                    <a:pt x="505" y="53"/>
                  </a:lnTo>
                  <a:lnTo>
                    <a:pt x="562" y="87"/>
                  </a:lnTo>
                  <a:lnTo>
                    <a:pt x="615" y="138"/>
                  </a:lnTo>
                  <a:lnTo>
                    <a:pt x="643" y="203"/>
                  </a:lnTo>
                  <a:lnTo>
                    <a:pt x="643" y="260"/>
                  </a:lnTo>
                  <a:lnTo>
                    <a:pt x="643" y="323"/>
                  </a:lnTo>
                  <a:lnTo>
                    <a:pt x="666" y="375"/>
                  </a:lnTo>
                  <a:lnTo>
                    <a:pt x="730" y="410"/>
                  </a:lnTo>
                  <a:lnTo>
                    <a:pt x="804" y="444"/>
                  </a:lnTo>
                  <a:lnTo>
                    <a:pt x="770" y="554"/>
                  </a:lnTo>
                  <a:lnTo>
                    <a:pt x="580" y="503"/>
                  </a:lnTo>
                  <a:lnTo>
                    <a:pt x="454" y="450"/>
                  </a:lnTo>
                  <a:lnTo>
                    <a:pt x="339" y="416"/>
                  </a:lnTo>
                  <a:lnTo>
                    <a:pt x="241" y="363"/>
                  </a:lnTo>
                  <a:lnTo>
                    <a:pt x="120" y="266"/>
                  </a:lnTo>
                  <a:lnTo>
                    <a:pt x="34" y="173"/>
                  </a:lnTo>
                  <a:lnTo>
                    <a:pt x="22" y="185"/>
                  </a:lnTo>
                  <a:lnTo>
                    <a:pt x="75" y="266"/>
                  </a:lnTo>
                  <a:close/>
                </a:path>
              </a:pathLst>
            </a:custGeom>
            <a:solidFill>
              <a:srgbClr val="00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r" defTabSz="914400" eaLnBrk="1" fontAlgn="auto" latinLnBrk="0" hangingPunct="1">
                <a:lnSpc>
                  <a:spcPct val="100000"/>
                </a:lnSpc>
                <a:spcBef>
                  <a:spcPts val="0"/>
                </a:spcBef>
                <a:spcAft>
                  <a:spcPts val="0"/>
                </a:spcAft>
                <a:buClrTx/>
                <a:buSzTx/>
                <a:buFontTx/>
                <a:buNone/>
                <a:tabLst/>
                <a:defRPr/>
              </a:pPr>
              <a:endParaRPr kumimoji="0" lang="en-US" sz="3200" b="0" i="0" u="none" strike="noStrike" kern="0" cap="none" spc="0" normalizeH="0" baseline="0" noProof="0">
                <a:ln>
                  <a:noFill/>
                </a:ln>
                <a:solidFill>
                  <a:srgbClr val="FFFFFF"/>
                </a:solidFill>
                <a:effectLst/>
                <a:uLnTx/>
                <a:uFillTx/>
              </a:endParaRPr>
            </a:p>
          </p:txBody>
        </p:sp>
        <p:sp>
          <p:nvSpPr>
            <p:cNvPr id="96" name="Oval 36">
              <a:extLst>
                <a:ext uri="{FF2B5EF4-FFF2-40B4-BE49-F238E27FC236}">
                  <a16:creationId xmlns:a16="http://schemas.microsoft.com/office/drawing/2014/main" id="{617C331B-9F61-424B-B186-12E145EB87C5}"/>
                </a:ext>
              </a:extLst>
            </p:cNvPr>
            <p:cNvSpPr>
              <a:spLocks noChangeArrowheads="1"/>
            </p:cNvSpPr>
            <p:nvPr/>
          </p:nvSpPr>
          <p:spPr bwMode="auto">
            <a:xfrm rot="-4286940">
              <a:off x="2791" y="1887"/>
              <a:ext cx="141" cy="50"/>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97" name="Oval 37">
              <a:extLst>
                <a:ext uri="{FF2B5EF4-FFF2-40B4-BE49-F238E27FC236}">
                  <a16:creationId xmlns:a16="http://schemas.microsoft.com/office/drawing/2014/main" id="{E95F686B-7E9B-4C54-B470-C7717C8D6179}"/>
                </a:ext>
              </a:extLst>
            </p:cNvPr>
            <p:cNvSpPr>
              <a:spLocks noChangeArrowheads="1"/>
            </p:cNvSpPr>
            <p:nvPr/>
          </p:nvSpPr>
          <p:spPr bwMode="auto">
            <a:xfrm rot="-4286940">
              <a:off x="281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98" name="Oval 38">
              <a:extLst>
                <a:ext uri="{FF2B5EF4-FFF2-40B4-BE49-F238E27FC236}">
                  <a16:creationId xmlns:a16="http://schemas.microsoft.com/office/drawing/2014/main" id="{778F3E29-B7D4-461A-B852-A04AF533E6AD}"/>
                </a:ext>
              </a:extLst>
            </p:cNvPr>
            <p:cNvSpPr>
              <a:spLocks noChangeArrowheads="1"/>
            </p:cNvSpPr>
            <p:nvPr/>
          </p:nvSpPr>
          <p:spPr bwMode="auto">
            <a:xfrm rot="-4286940">
              <a:off x="2741" y="1887"/>
              <a:ext cx="141" cy="50"/>
            </a:xfrm>
            <a:prstGeom prst="ellipse">
              <a:avLst/>
            </a:prstGeom>
            <a:solidFill>
              <a:srgbClr val="FFFF00"/>
            </a:solidFill>
            <a:ln w="12700" cap="sq">
              <a:solidFill>
                <a:srgbClr val="FFFFFF"/>
              </a:solidFill>
              <a:round/>
              <a:headEnd type="none" w="sm" len="sm"/>
              <a:tailEnd type="none" w="sm" len="sm"/>
            </a:ln>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99" name="Oval 39">
              <a:extLst>
                <a:ext uri="{FF2B5EF4-FFF2-40B4-BE49-F238E27FC236}">
                  <a16:creationId xmlns:a16="http://schemas.microsoft.com/office/drawing/2014/main" id="{1B45C3FB-4178-4B7C-8CB8-DFB8503714E4}"/>
                </a:ext>
              </a:extLst>
            </p:cNvPr>
            <p:cNvSpPr>
              <a:spLocks noChangeArrowheads="1"/>
            </p:cNvSpPr>
            <p:nvPr/>
          </p:nvSpPr>
          <p:spPr bwMode="auto">
            <a:xfrm rot="-4286940">
              <a:off x="2760" y="1913"/>
              <a:ext cx="81" cy="19"/>
            </a:xfrm>
            <a:prstGeom prst="ellipse">
              <a:avLst/>
            </a:prstGeom>
            <a:solidFill>
              <a:srgbClr val="000000"/>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wrap="none" lIns="274320" rIns="274320" anchor="ctr">
              <a:spAutoFit/>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r" defTabSz="914400" eaLnBrk="1" fontAlgn="auto" latinLnBrk="0" hangingPunct="1">
                <a:lnSpc>
                  <a:spcPct val="100000"/>
                </a:lnSpc>
                <a:spcBef>
                  <a:spcPct val="0"/>
                </a:spcBef>
                <a:spcAft>
                  <a:spcPts val="0"/>
                </a:spcAft>
                <a:buClrTx/>
                <a:buSzTx/>
                <a:buFontTx/>
                <a:buNone/>
                <a:tabLst/>
                <a:defRPr/>
              </a:pPr>
              <a:endParaRPr kumimoji="0" lang="en-US" altLang="en-US" sz="3200" b="0" i="0" u="none" strike="noStrike" kern="0" cap="none" spc="0" normalizeH="0" baseline="0" noProof="0">
                <a:ln>
                  <a:noFill/>
                </a:ln>
                <a:solidFill>
                  <a:srgbClr val="FFFFFF"/>
                </a:solidFill>
                <a:effectLst/>
                <a:uLnTx/>
                <a:uFillTx/>
                <a:latin typeface="Times New Roman" pitchFamily="18" charset="0"/>
              </a:endParaRPr>
            </a:p>
          </p:txBody>
        </p:sp>
        <p:sp>
          <p:nvSpPr>
            <p:cNvPr id="100" name="Oval 40">
              <a:extLst>
                <a:ext uri="{FF2B5EF4-FFF2-40B4-BE49-F238E27FC236}">
                  <a16:creationId xmlns:a16="http://schemas.microsoft.com/office/drawing/2014/main" id="{614241E3-7630-4679-BE75-1A45B554A65E}"/>
                </a:ext>
              </a:extLst>
            </p:cNvPr>
            <p:cNvSpPr>
              <a:spLocks noChangeArrowheads="1"/>
            </p:cNvSpPr>
            <p:nvPr/>
          </p:nvSpPr>
          <p:spPr bwMode="auto">
            <a:xfrm>
              <a:off x="2687" y="2089"/>
              <a:ext cx="198" cy="85"/>
            </a:xfrm>
            <a:prstGeom prst="ellipse">
              <a:avLst/>
            </a:prstGeom>
            <a:solidFill>
              <a:srgbClr val="000066"/>
            </a:solidFill>
            <a:ln>
              <a:noFill/>
            </a:ln>
            <a:extLst>
              <a:ext uri="{91240B29-F687-4F45-9708-019B960494DF}">
                <a14:hiddenLine xmlns:a14="http://schemas.microsoft.com/office/drawing/2010/main" w="12700" cap="sq">
                  <a:solidFill>
                    <a:srgbClr val="000000"/>
                  </a:solidFill>
                  <a:round/>
                  <a:headEnd type="none" w="sm" len="sm"/>
                  <a:tailEnd type="none" w="sm" len="sm"/>
                </a14:hiddenLine>
              </a:ext>
            </a:extLst>
          </p:spPr>
          <p:txBody>
            <a:bodyPr lIns="274320" rIns="274320" anchor="ct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914400" eaLnBrk="0" fontAlgn="auto" latinLnBrk="0" hangingPunct="0">
                <a:lnSpc>
                  <a:spcPct val="100000"/>
                </a:lnSpc>
                <a:spcBef>
                  <a:spcPct val="0"/>
                </a:spcBef>
                <a:spcAft>
                  <a:spcPts val="0"/>
                </a:spcAft>
                <a:buClrTx/>
                <a:buSzTx/>
                <a:buFontTx/>
                <a:buNone/>
                <a:tabLst/>
                <a:defRPr/>
              </a:pPr>
              <a:endParaRPr kumimoji="0" lang="en-US" altLang="en-US" sz="2400" b="0" i="0" u="none" strike="noStrike" kern="0" cap="none" spc="0" normalizeH="0" baseline="0" noProof="0">
                <a:ln>
                  <a:noFill/>
                </a:ln>
                <a:solidFill>
                  <a:srgbClr val="FFFFFF"/>
                </a:solidFill>
                <a:effectLst/>
                <a:uLnTx/>
                <a:uFillTx/>
                <a:latin typeface="Times New Roman" pitchFamily="18" charset="0"/>
              </a:endParaRPr>
            </a:p>
          </p:txBody>
        </p:sp>
      </p:grpSp>
      <p:sp>
        <p:nvSpPr>
          <p:cNvPr id="107" name="AutoShape 35">
            <a:extLst>
              <a:ext uri="{FF2B5EF4-FFF2-40B4-BE49-F238E27FC236}">
                <a16:creationId xmlns:a16="http://schemas.microsoft.com/office/drawing/2014/main" id="{2C0E092A-9CF8-471C-BE17-F3E6DC77622A}"/>
              </a:ext>
            </a:extLst>
          </p:cNvPr>
          <p:cNvSpPr>
            <a:spLocks noChangeArrowheads="1"/>
          </p:cNvSpPr>
          <p:nvPr/>
        </p:nvSpPr>
        <p:spPr bwMode="auto">
          <a:xfrm>
            <a:off x="4353814" y="4577932"/>
            <a:ext cx="3145044" cy="2217915"/>
          </a:xfrm>
          <a:prstGeom prst="wedgeRoundRectCallout">
            <a:avLst>
              <a:gd name="adj1" fmla="val -56732"/>
              <a:gd name="adj2" fmla="val -28014"/>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US" sz="2400" dirty="0"/>
              <a:t>I’ve made and cut out more formal proofs.</a:t>
            </a:r>
          </a:p>
          <a:p>
            <a:pPr algn="ctr">
              <a:buNone/>
            </a:pPr>
            <a:r>
              <a:rPr lang="en-US" sz="2400" dirty="0"/>
              <a:t>(which you can have)</a:t>
            </a:r>
          </a:p>
          <a:p>
            <a:pPr algn="ctr">
              <a:buNone/>
            </a:pPr>
            <a:r>
              <a:rPr lang="en-US" sz="2400" dirty="0"/>
              <a:t>I have left a more picture proof.</a:t>
            </a:r>
            <a:endParaRPr lang="en-CA" sz="2400" dirty="0"/>
          </a:p>
        </p:txBody>
      </p:sp>
      <p:grpSp>
        <p:nvGrpSpPr>
          <p:cNvPr id="108" name="Group 107">
            <a:extLst>
              <a:ext uri="{FF2B5EF4-FFF2-40B4-BE49-F238E27FC236}">
                <a16:creationId xmlns:a16="http://schemas.microsoft.com/office/drawing/2014/main" id="{1B6E5C77-53D0-4761-8729-CA788015F838}"/>
              </a:ext>
            </a:extLst>
          </p:cNvPr>
          <p:cNvGrpSpPr/>
          <p:nvPr/>
        </p:nvGrpSpPr>
        <p:grpSpPr>
          <a:xfrm>
            <a:off x="5960200" y="1219200"/>
            <a:ext cx="3183800" cy="3124199"/>
            <a:chOff x="6006682" y="3505200"/>
            <a:chExt cx="3183800" cy="3124199"/>
          </a:xfrm>
        </p:grpSpPr>
        <p:pic>
          <p:nvPicPr>
            <p:cNvPr id="109" name="Picture 10" descr="The gradient descent algorithm in action. (1: contour)">
              <a:extLst>
                <a:ext uri="{FF2B5EF4-FFF2-40B4-BE49-F238E27FC236}">
                  <a16:creationId xmlns:a16="http://schemas.microsoft.com/office/drawing/2014/main" id="{164B0622-B6C3-4FC2-8A69-154A9C3143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109">
              <a:extLst>
                <a:ext uri="{FF2B5EF4-FFF2-40B4-BE49-F238E27FC236}">
                  <a16:creationId xmlns:a16="http://schemas.microsoft.com/office/drawing/2014/main" id="{97F7E649-3DF0-40C8-992E-B7035BD81E5D}"/>
                </a:ext>
              </a:extLst>
            </p:cNvPr>
            <p:cNvSpPr/>
            <p:nvPr/>
          </p:nvSpPr>
          <p:spPr>
            <a:xfrm>
              <a:off x="8382000" y="5029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11" name="Rectangle 110">
              <a:extLst>
                <a:ext uri="{FF2B5EF4-FFF2-40B4-BE49-F238E27FC236}">
                  <a16:creationId xmlns:a16="http://schemas.microsoft.com/office/drawing/2014/main" id="{F8D8CDFB-5D1C-4B49-ACC4-001DA4834EC4}"/>
                </a:ext>
              </a:extLst>
            </p:cNvPr>
            <p:cNvSpPr/>
            <p:nvPr/>
          </p:nvSpPr>
          <p:spPr>
            <a:xfrm>
              <a:off x="6920378" y="3505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grpSp>
      <p:cxnSp>
        <p:nvCxnSpPr>
          <p:cNvPr id="112" name="Straight Connector 111">
            <a:extLst>
              <a:ext uri="{FF2B5EF4-FFF2-40B4-BE49-F238E27FC236}">
                <a16:creationId xmlns:a16="http://schemas.microsoft.com/office/drawing/2014/main" id="{63583FCA-9E2D-4785-B86B-4736D48A9604}"/>
              </a:ext>
            </a:extLst>
          </p:cNvPr>
          <p:cNvCxnSpPr>
            <a:cxnSpLocks/>
          </p:cNvCxnSpPr>
          <p:nvPr/>
        </p:nvCxnSpPr>
        <p:spPr bwMode="auto">
          <a:xfrm rot="10800000">
            <a:off x="7010400" y="2388543"/>
            <a:ext cx="381000" cy="49857"/>
          </a:xfrm>
          <a:prstGeom prst="line">
            <a:avLst/>
          </a:prstGeom>
          <a:noFill/>
          <a:ln w="50800" cap="sq" cmpd="sng" algn="ctr">
            <a:solidFill>
              <a:srgbClr val="FF00FF"/>
            </a:solidFill>
            <a:prstDash val="solid"/>
            <a:round/>
            <a:headEnd type="none" w="lg" len="lg"/>
            <a:tailEnd type="stealth" w="med" len="med"/>
          </a:ln>
          <a:effectLst/>
        </p:spPr>
      </p:cxnSp>
      <p:sp>
        <p:nvSpPr>
          <p:cNvPr id="45" name="Rectangle 44">
            <a:extLst>
              <a:ext uri="{FF2B5EF4-FFF2-40B4-BE49-F238E27FC236}">
                <a16:creationId xmlns:a16="http://schemas.microsoft.com/office/drawing/2014/main" id="{A4D0D3BF-60AD-4CC1-A73C-5CB026A027CF}"/>
              </a:ext>
            </a:extLst>
          </p:cNvPr>
          <p:cNvSpPr/>
          <p:nvPr/>
        </p:nvSpPr>
        <p:spPr>
          <a:xfrm>
            <a:off x="2776245" y="728888"/>
            <a:ext cx="685800" cy="523220"/>
          </a:xfrm>
          <a:prstGeom prst="rect">
            <a:avLst/>
          </a:prstGeom>
        </p:spPr>
        <p:txBody>
          <a:bodyPr wrap="square">
            <a:spAutoFit/>
          </a:bodyPr>
          <a:lstStyle/>
          <a:p>
            <a:pPr algn="ctr"/>
            <a:r>
              <a:rPr lang="en-CA" dirty="0"/>
              <a:t>UP</a:t>
            </a:r>
          </a:p>
        </p:txBody>
      </p:sp>
    </p:spTree>
    <p:extLst>
      <p:ext uri="{BB962C8B-B14F-4D97-AF65-F5344CB8AC3E}">
        <p14:creationId xmlns:p14="http://schemas.microsoft.com/office/powerpoint/2010/main" val="4109833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ppt_x"/>
                                          </p:val>
                                        </p:tav>
                                        <p:tav tm="100000">
                                          <p:val>
                                            <p:strVal val="#ppt_x"/>
                                          </p:val>
                                        </p:tav>
                                      </p:tavLst>
                                    </p:anim>
                                    <p:anim calcmode="lin" valueType="num">
                                      <p:cBhvr additive="base">
                                        <p:cTn id="8" dur="500" fill="hold"/>
                                        <p:tgtEl>
                                          <p:spTgt spid="4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12"/>
                                        </p:tgtEl>
                                        <p:attrNameLst>
                                          <p:attrName>style.visibility</p:attrName>
                                        </p:attrNameLst>
                                      </p:cBhvr>
                                      <p:to>
                                        <p:strVal val="visible"/>
                                      </p:to>
                                    </p:set>
                                    <p:anim calcmode="lin" valueType="num">
                                      <p:cBhvr additive="base">
                                        <p:cTn id="11" dur="500" fill="hold"/>
                                        <p:tgtEl>
                                          <p:spTgt spid="112"/>
                                        </p:tgtEl>
                                        <p:attrNameLst>
                                          <p:attrName>ppt_x</p:attrName>
                                        </p:attrNameLst>
                                      </p:cBhvr>
                                      <p:tavLst>
                                        <p:tav tm="0">
                                          <p:val>
                                            <p:strVal val="#ppt_x"/>
                                          </p:val>
                                        </p:tav>
                                        <p:tav tm="100000">
                                          <p:val>
                                            <p:strVal val="#ppt_x"/>
                                          </p:val>
                                        </p:tav>
                                      </p:tavLst>
                                    </p:anim>
                                    <p:anim calcmode="lin" valueType="num">
                                      <p:cBhvr additive="base">
                                        <p:cTn id="12"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2"/>
                                        </p:tgtEl>
                                        <p:attrNameLst>
                                          <p:attrName>style.visibility</p:attrName>
                                        </p:attrNameLst>
                                      </p:cBhvr>
                                      <p:to>
                                        <p:strVal val="visible"/>
                                      </p:to>
                                    </p:set>
                                    <p:anim calcmode="lin" valueType="num">
                                      <p:cBhvr additive="base">
                                        <p:cTn id="17" dur="500" fill="hold"/>
                                        <p:tgtEl>
                                          <p:spTgt spid="92"/>
                                        </p:tgtEl>
                                        <p:attrNameLst>
                                          <p:attrName>ppt_x</p:attrName>
                                        </p:attrNameLst>
                                      </p:cBhvr>
                                      <p:tavLst>
                                        <p:tav tm="0">
                                          <p:val>
                                            <p:strVal val="0-#ppt_w/2"/>
                                          </p:val>
                                        </p:tav>
                                        <p:tav tm="100000">
                                          <p:val>
                                            <p:strVal val="#ppt_x"/>
                                          </p:val>
                                        </p:tav>
                                      </p:tavLst>
                                    </p:anim>
                                    <p:anim calcmode="lin" valueType="num">
                                      <p:cBhvr additive="base">
                                        <p:cTn id="18" dur="500" fill="hold"/>
                                        <p:tgtEl>
                                          <p:spTgt spid="92"/>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0-#ppt_w/2"/>
                                          </p:val>
                                        </p:tav>
                                        <p:tav tm="100000">
                                          <p:val>
                                            <p:strVal val="#ppt_x"/>
                                          </p:val>
                                        </p:tav>
                                      </p:tavLst>
                                    </p:anim>
                                    <p:anim calcmode="lin" valueType="num">
                                      <p:cBhvr additive="base">
                                        <p:cTn id="22" dur="500" fill="hold"/>
                                        <p:tgtEl>
                                          <p:spTgt spid="43"/>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43">
                                            <p:txEl>
                                              <p:pRg st="0" end="0"/>
                                            </p:txEl>
                                          </p:spTgt>
                                        </p:tgtEl>
                                        <p:attrNameLst>
                                          <p:attrName>style.visibility</p:attrName>
                                        </p:attrNameLst>
                                      </p:cBhvr>
                                      <p:to>
                                        <p:strVal val="visible"/>
                                      </p:to>
                                    </p:set>
                                    <p:anim calcmode="lin" valueType="num">
                                      <p:cBhvr additive="base">
                                        <p:cTn id="25"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3">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3">
                                            <p:txEl>
                                              <p:pRg st="1" end="1"/>
                                            </p:txEl>
                                          </p:spTgt>
                                        </p:tgtEl>
                                        <p:attrNameLst>
                                          <p:attrName>style.visibility</p:attrName>
                                        </p:attrNameLst>
                                      </p:cBhvr>
                                      <p:to>
                                        <p:strVal val="visible"/>
                                      </p:to>
                                    </p:set>
                                    <p:anim calcmode="lin" valueType="num">
                                      <p:cBhvr additive="base">
                                        <p:cTn id="29" dur="500" fill="hold"/>
                                        <p:tgtEl>
                                          <p:spTgt spid="43">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3">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43">
                                            <p:txEl>
                                              <p:pRg st="2" end="2"/>
                                            </p:txEl>
                                          </p:spTgt>
                                        </p:tgtEl>
                                        <p:attrNameLst>
                                          <p:attrName>style.visibility</p:attrName>
                                        </p:attrNameLst>
                                      </p:cBhvr>
                                      <p:to>
                                        <p:strVal val="visible"/>
                                      </p:to>
                                    </p:set>
                                    <p:anim calcmode="lin" valueType="num">
                                      <p:cBhvr additive="base">
                                        <p:cTn id="33" dur="500" fill="hold"/>
                                        <p:tgtEl>
                                          <p:spTgt spid="43">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nodeType="click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1+#ppt_w/2"/>
                                          </p:val>
                                        </p:tav>
                                        <p:tav tm="100000">
                                          <p:val>
                                            <p:strVal val="#ppt_x"/>
                                          </p:val>
                                        </p:tav>
                                      </p:tavLst>
                                    </p:anim>
                                    <p:anim calcmode="lin" valueType="num">
                                      <p:cBhvr additive="base">
                                        <p:cTn id="40" dur="50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44"/>
                                        </p:tgtEl>
                                        <p:attrNameLst>
                                          <p:attrName>style.visibility</p:attrName>
                                        </p:attrNameLst>
                                      </p:cBhvr>
                                      <p:to>
                                        <p:strVal val="visible"/>
                                      </p:to>
                                    </p:set>
                                    <p:anim calcmode="lin" valueType="num">
                                      <p:cBhvr additive="base">
                                        <p:cTn id="43" dur="500" fill="hold"/>
                                        <p:tgtEl>
                                          <p:spTgt spid="44"/>
                                        </p:tgtEl>
                                        <p:attrNameLst>
                                          <p:attrName>ppt_x</p:attrName>
                                        </p:attrNameLst>
                                      </p:cBhvr>
                                      <p:tavLst>
                                        <p:tav tm="0">
                                          <p:val>
                                            <p:strVal val="1+#ppt_w/2"/>
                                          </p:val>
                                        </p:tav>
                                        <p:tav tm="100000">
                                          <p:val>
                                            <p:strVal val="#ppt_x"/>
                                          </p:val>
                                        </p:tav>
                                      </p:tavLst>
                                    </p:anim>
                                    <p:anim calcmode="lin" valueType="num">
                                      <p:cBhvr additive="base">
                                        <p:cTn id="44" dur="500" fill="hold"/>
                                        <p:tgtEl>
                                          <p:spTgt spid="44"/>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44">
                                            <p:txEl>
                                              <p:pRg st="0" end="0"/>
                                            </p:txEl>
                                          </p:spTgt>
                                        </p:tgtEl>
                                        <p:attrNameLst>
                                          <p:attrName>style.visibility</p:attrName>
                                        </p:attrNameLst>
                                      </p:cBhvr>
                                      <p:to>
                                        <p:strVal val="visible"/>
                                      </p:to>
                                    </p:set>
                                    <p:anim calcmode="lin" valueType="num">
                                      <p:cBhvr additive="base">
                                        <p:cTn id="47" dur="500" fill="hold"/>
                                        <p:tgtEl>
                                          <p:spTgt spid="44">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2" fill="hold" nodeType="clickEffect">
                                  <p:stCondLst>
                                    <p:cond delay="0"/>
                                  </p:stCondLst>
                                  <p:childTnLst>
                                    <p:set>
                                      <p:cBhvr>
                                        <p:cTn id="52" dur="1" fill="hold">
                                          <p:stCondLst>
                                            <p:cond delay="0"/>
                                          </p:stCondLst>
                                        </p:cTn>
                                        <p:tgtEl>
                                          <p:spTgt spid="44">
                                            <p:txEl>
                                              <p:pRg st="1" end="1"/>
                                            </p:txEl>
                                          </p:spTgt>
                                        </p:tgtEl>
                                        <p:attrNameLst>
                                          <p:attrName>style.visibility</p:attrName>
                                        </p:attrNameLst>
                                      </p:cBhvr>
                                      <p:to>
                                        <p:strVal val="visible"/>
                                      </p:to>
                                    </p:set>
                                    <p:anim calcmode="lin" valueType="num">
                                      <p:cBhvr additive="base">
                                        <p:cTn id="53" dur="500" fill="hold"/>
                                        <p:tgtEl>
                                          <p:spTgt spid="44">
                                            <p:txEl>
                                              <p:pRg st="1" end="1"/>
                                            </p:txEl>
                                          </p:spTgt>
                                        </p:tgtEl>
                                        <p:attrNameLst>
                                          <p:attrName>ppt_x</p:attrName>
                                        </p:attrNameLst>
                                      </p:cBhvr>
                                      <p:tavLst>
                                        <p:tav tm="0">
                                          <p:val>
                                            <p:strVal val="1+#ppt_w/2"/>
                                          </p:val>
                                        </p:tav>
                                        <p:tav tm="100000">
                                          <p:val>
                                            <p:strVal val="#ppt_x"/>
                                          </p:val>
                                        </p:tav>
                                      </p:tavLst>
                                    </p:anim>
                                    <p:anim calcmode="lin" valueType="num">
                                      <p:cBhvr additive="base">
                                        <p:cTn id="54"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grpId="0" nodeType="clickEffect">
                                  <p:stCondLst>
                                    <p:cond delay="0"/>
                                  </p:stCondLst>
                                  <p:childTnLst>
                                    <p:set>
                                      <p:cBhvr>
                                        <p:cTn id="58" dur="1" fill="hold">
                                          <p:stCondLst>
                                            <p:cond delay="0"/>
                                          </p:stCondLst>
                                        </p:cTn>
                                        <p:tgtEl>
                                          <p:spTgt spid="107"/>
                                        </p:tgtEl>
                                        <p:attrNameLst>
                                          <p:attrName>style.visibility</p:attrName>
                                        </p:attrNameLst>
                                      </p:cBhvr>
                                      <p:to>
                                        <p:strVal val="visible"/>
                                      </p:to>
                                    </p:set>
                                    <p:anim calcmode="lin" valueType="num">
                                      <p:cBhvr additive="base">
                                        <p:cTn id="59" dur="500" fill="hold"/>
                                        <p:tgtEl>
                                          <p:spTgt spid="107"/>
                                        </p:tgtEl>
                                        <p:attrNameLst>
                                          <p:attrName>ppt_x</p:attrName>
                                        </p:attrNameLst>
                                      </p:cBhvr>
                                      <p:tavLst>
                                        <p:tav tm="0">
                                          <p:val>
                                            <p:strVal val="1+#ppt_w/2"/>
                                          </p:val>
                                        </p:tav>
                                        <p:tav tm="100000">
                                          <p:val>
                                            <p:strVal val="#ppt_x"/>
                                          </p:val>
                                        </p:tav>
                                      </p:tavLst>
                                    </p:anim>
                                    <p:anim calcmode="lin" valueType="num">
                                      <p:cBhvr additive="base">
                                        <p:cTn id="60" dur="500" fill="hold"/>
                                        <p:tgtEl>
                                          <p:spTgt spid="107"/>
                                        </p:tgtEl>
                                        <p:attrNameLst>
                                          <p:attrName>ppt_y</p:attrName>
                                        </p:attrNameLst>
                                      </p:cBhvr>
                                      <p:tavLst>
                                        <p:tav tm="0">
                                          <p:val>
                                            <p:strVal val="#ppt_y"/>
                                          </p:val>
                                        </p:tav>
                                        <p:tav tm="100000">
                                          <p:val>
                                            <p:strVal val="#ppt_y"/>
                                          </p:val>
                                        </p:tav>
                                      </p:tavLst>
                                    </p:anim>
                                  </p:childTnLst>
                                </p:cTn>
                              </p:par>
                              <p:par>
                                <p:cTn id="61" presetID="2" presetClass="entr" presetSubtype="2" fill="hold" nodeType="withEffect">
                                  <p:stCondLst>
                                    <p:cond delay="0"/>
                                  </p:stCondLst>
                                  <p:childTnLst>
                                    <p:set>
                                      <p:cBhvr>
                                        <p:cTn id="62" dur="1" fill="hold">
                                          <p:stCondLst>
                                            <p:cond delay="0"/>
                                          </p:stCondLst>
                                        </p:cTn>
                                        <p:tgtEl>
                                          <p:spTgt spid="107">
                                            <p:txEl>
                                              <p:pRg st="0" end="0"/>
                                            </p:txEl>
                                          </p:spTgt>
                                        </p:tgtEl>
                                        <p:attrNameLst>
                                          <p:attrName>style.visibility</p:attrName>
                                        </p:attrNameLst>
                                      </p:cBhvr>
                                      <p:to>
                                        <p:strVal val="visible"/>
                                      </p:to>
                                    </p:set>
                                    <p:anim calcmode="lin" valueType="num">
                                      <p:cBhvr additive="base">
                                        <p:cTn id="63" dur="500" fill="hold"/>
                                        <p:tgtEl>
                                          <p:spTgt spid="107">
                                            <p:txEl>
                                              <p:pRg st="0" end="0"/>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10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107">
                                            <p:txEl>
                                              <p:pRg st="1" end="1"/>
                                            </p:txEl>
                                          </p:spTgt>
                                        </p:tgtEl>
                                        <p:attrNameLst>
                                          <p:attrName>style.visibility</p:attrName>
                                        </p:attrNameLst>
                                      </p:cBhvr>
                                      <p:to>
                                        <p:strVal val="visible"/>
                                      </p:to>
                                    </p:set>
                                    <p:anim calcmode="lin" valueType="num">
                                      <p:cBhvr additive="base">
                                        <p:cTn id="69" dur="500" fill="hold"/>
                                        <p:tgtEl>
                                          <p:spTgt spid="107">
                                            <p:txEl>
                                              <p:pRg st="1" end="1"/>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10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107">
                                            <p:txEl>
                                              <p:pRg st="2" end="2"/>
                                            </p:txEl>
                                          </p:spTgt>
                                        </p:tgtEl>
                                        <p:attrNameLst>
                                          <p:attrName>style.visibility</p:attrName>
                                        </p:attrNameLst>
                                      </p:cBhvr>
                                      <p:to>
                                        <p:strVal val="visible"/>
                                      </p:to>
                                    </p:set>
                                    <p:anim calcmode="lin" valueType="num">
                                      <p:cBhvr additive="base">
                                        <p:cTn id="75" dur="500" fill="hold"/>
                                        <p:tgtEl>
                                          <p:spTgt spid="107">
                                            <p:txEl>
                                              <p:pRg st="2" end="2"/>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107">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107" grpId="0" animBg="1"/>
      <p:bldP spid="45" grpId="0"/>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18" name="Rectangle 17"/>
          <p:cNvSpPr/>
          <p:nvPr/>
        </p:nvSpPr>
        <p:spPr>
          <a:xfrm>
            <a:off x="-158400" y="317718"/>
            <a:ext cx="3816000" cy="1815882"/>
          </a:xfrm>
          <a:prstGeom prst="rect">
            <a:avLst/>
          </a:prstGeom>
        </p:spPr>
        <p:txBody>
          <a:bodyPr>
            <a:spAutoFit/>
          </a:bodyPr>
          <a:lstStyle/>
          <a:p>
            <a:pPr algn="ctr"/>
            <a:r>
              <a:rPr lang="en-CA" dirty="0"/>
              <a:t>To find which direction is steepest</a:t>
            </a:r>
          </a:p>
          <a:p>
            <a:pPr algn="ctr"/>
            <a:r>
              <a:rPr lang="en-CA" dirty="0"/>
              <a:t>we need to take derivatives.</a:t>
            </a:r>
          </a:p>
        </p:txBody>
      </p:sp>
      <p:grpSp>
        <p:nvGrpSpPr>
          <p:cNvPr id="2" name="Group 1"/>
          <p:cNvGrpSpPr/>
          <p:nvPr/>
        </p:nvGrpSpPr>
        <p:grpSpPr>
          <a:xfrm>
            <a:off x="74688" y="2133600"/>
            <a:ext cx="7850112" cy="4648200"/>
            <a:chOff x="74688" y="2133600"/>
            <a:chExt cx="7850112" cy="4648200"/>
          </a:xfrm>
        </p:grpSpPr>
        <p:sp>
          <p:nvSpPr>
            <p:cNvPr id="10" name="Rectangle 9"/>
            <p:cNvSpPr/>
            <p:nvPr/>
          </p:nvSpPr>
          <p:spPr>
            <a:xfrm>
              <a:off x="152400" y="2133600"/>
              <a:ext cx="7772400" cy="4648200"/>
            </a:xfrm>
            <a:prstGeom prst="rect">
              <a:avLst/>
            </a:prstGeom>
            <a:solidFill>
              <a:schemeClr val="tx1"/>
            </a:solidFill>
            <a:ln>
              <a:noFill/>
            </a:ln>
          </p:spPr>
          <p:txBody>
            <a:bodyPr wrap="square" rtlCol="0" anchor="ctr">
              <a:spAutoFit/>
            </a:bodyPr>
            <a:lstStyle/>
            <a:p>
              <a:pPr algn="l"/>
              <a:endParaRPr lang="en-CA" sz="2400" dirty="0"/>
            </a:p>
          </p:txBody>
        </p:sp>
        <p:pic>
          <p:nvPicPr>
            <p:cNvPr id="261122"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2310559"/>
              <a:ext cx="4724400" cy="4368648"/>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9" name="TextBox 8"/>
                <p:cNvSpPr txBox="1"/>
                <p:nvPr/>
              </p:nvSpPr>
              <p:spPr>
                <a:xfrm>
                  <a:off x="3652978" y="5105400"/>
                  <a:ext cx="4043222" cy="836191"/>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ctrlPr>
                              <a:rPr lang="en-CA" b="0" i="1" smtClean="0">
                                <a:solidFill>
                                  <a:schemeClr val="bg1"/>
                                </a:solidFill>
                                <a:latin typeface="Cambria Math" panose="02040503050406030204" pitchFamily="18" charset="0"/>
                              </a:rPr>
                            </m:ctrlPr>
                          </m:fPr>
                          <m:num>
                            <m:r>
                              <m:rPr>
                                <m:nor/>
                              </m:rPr>
                              <a:rPr lang="en-CA" i="1" dirty="0">
                                <a:solidFill>
                                  <a:schemeClr val="bg1"/>
                                </a:solidFill>
                              </a:rPr>
                              <m:t>df</m:t>
                            </m:r>
                          </m:num>
                          <m:den>
                            <m:r>
                              <a:rPr lang="en-CA" b="0" i="1" smtClean="0">
                                <a:solidFill>
                                  <a:schemeClr val="bg1"/>
                                </a:solidFill>
                                <a:latin typeface="Cambria Math" panose="02040503050406030204" pitchFamily="18" charset="0"/>
                              </a:rPr>
                              <m:t>𝑑𝑥</m:t>
                            </m:r>
                          </m:den>
                        </m:f>
                        <m:r>
                          <a:rPr lang="en-CA" b="0" i="1" smtClean="0">
                            <a:solidFill>
                              <a:schemeClr val="bg1"/>
                            </a:solidFill>
                            <a:latin typeface="Cambria Math" panose="02040503050406030204" pitchFamily="18" charset="0"/>
                          </a:rPr>
                          <m:t>=</m:t>
                        </m:r>
                        <m:limLow>
                          <m:limLowPr>
                            <m:ctrlPr>
                              <a:rPr lang="en-CA" b="0" i="1" smtClean="0">
                                <a:solidFill>
                                  <a:schemeClr val="bg1"/>
                                </a:solidFill>
                                <a:latin typeface="Cambria Math" panose="02040503050406030204" pitchFamily="18" charset="0"/>
                              </a:rPr>
                            </m:ctrlPr>
                          </m:limLowPr>
                          <m:e>
                            <m:r>
                              <m:rPr>
                                <m:sty m:val="p"/>
                              </m:rPr>
                              <a:rPr lang="en-CA" b="0" i="0" smtClean="0">
                                <a:solidFill>
                                  <a:schemeClr val="bg1"/>
                                </a:solidFill>
                                <a:latin typeface="Cambria Math" panose="02040503050406030204" pitchFamily="18" charset="0"/>
                              </a:rPr>
                              <m:t>lim</m:t>
                            </m:r>
                          </m:e>
                          <m:lim>
                            <m:r>
                              <a:rPr lang="en-CA" b="0" i="1" smtClean="0">
                                <a:solidFill>
                                  <a:schemeClr val="bg1"/>
                                </a:solidFill>
                                <a:latin typeface="Cambria Math" panose="02040503050406030204" pitchFamily="18" charset="0"/>
                              </a:rPr>
                              <m:t>h</m:t>
                            </m:r>
                            <m:r>
                              <a:rPr lang="en-CA" b="0" i="1" smtClean="0">
                                <a:solidFill>
                                  <a:schemeClr val="bg1"/>
                                </a:solidFill>
                                <a:latin typeface="Cambria Math" panose="02040503050406030204" pitchFamily="18" charset="0"/>
                              </a:rPr>
                              <m:t>→0</m:t>
                            </m:r>
                          </m:lim>
                        </m:limLow>
                        <m:f>
                          <m:fPr>
                            <m:ctrlPr>
                              <a:rPr lang="en-CA" i="1">
                                <a:solidFill>
                                  <a:schemeClr val="bg1"/>
                                </a:solidFill>
                                <a:latin typeface="Cambria Math" panose="02040503050406030204" pitchFamily="18" charset="0"/>
                              </a:rPr>
                            </m:ctrlPr>
                          </m:fPr>
                          <m:num>
                            <m:r>
                              <a:rPr lang="en-CA" i="1">
                                <a:solidFill>
                                  <a:schemeClr val="bg1"/>
                                </a:solidFill>
                                <a:latin typeface="Cambria Math" panose="02040503050406030204" pitchFamily="18" charset="0"/>
                              </a:rPr>
                              <m:t>𝑓</m:t>
                            </m:r>
                            <m:d>
                              <m:dPr>
                                <m:ctrlPr>
                                  <a:rPr lang="en-CA" i="1">
                                    <a:solidFill>
                                      <a:schemeClr val="bg1"/>
                                    </a:solidFill>
                                    <a:latin typeface="Cambria Math" panose="02040503050406030204" pitchFamily="18" charset="0"/>
                                  </a:rPr>
                                </m:ctrlPr>
                              </m:dPr>
                              <m:e>
                                <m:r>
                                  <a:rPr lang="en-CA" i="1">
                                    <a:solidFill>
                                      <a:schemeClr val="bg1"/>
                                    </a:solidFill>
                                    <a:latin typeface="Cambria Math" panose="02040503050406030204" pitchFamily="18" charset="0"/>
                                  </a:rPr>
                                  <m:t>𝑥</m:t>
                                </m:r>
                                <m:r>
                                  <a:rPr lang="en-CA" i="1">
                                    <a:solidFill>
                                      <a:schemeClr val="bg1"/>
                                    </a:solidFill>
                                    <a:latin typeface="Cambria Math" panose="02040503050406030204" pitchFamily="18" charset="0"/>
                                  </a:rPr>
                                  <m:t>+</m:t>
                                </m:r>
                                <m:r>
                                  <a:rPr lang="en-CA" i="1">
                                    <a:solidFill>
                                      <a:schemeClr val="bg1"/>
                                    </a:solidFill>
                                    <a:latin typeface="Cambria Math" panose="02040503050406030204" pitchFamily="18" charset="0"/>
                                  </a:rPr>
                                  <m:t>h</m:t>
                                </m:r>
                              </m:e>
                            </m:d>
                            <m:r>
                              <a:rPr lang="en-CA" i="1">
                                <a:solidFill>
                                  <a:schemeClr val="bg1"/>
                                </a:solidFill>
                                <a:latin typeface="Cambria Math" panose="02040503050406030204" pitchFamily="18" charset="0"/>
                              </a:rPr>
                              <m:t>−</m:t>
                            </m:r>
                            <m:r>
                              <a:rPr lang="en-CA" i="1">
                                <a:solidFill>
                                  <a:schemeClr val="bg1"/>
                                </a:solidFill>
                                <a:latin typeface="Cambria Math" panose="02040503050406030204" pitchFamily="18" charset="0"/>
                              </a:rPr>
                              <m:t>𝑓</m:t>
                            </m:r>
                            <m:r>
                              <a:rPr lang="en-CA" i="1">
                                <a:solidFill>
                                  <a:schemeClr val="bg1"/>
                                </a:solidFill>
                                <a:latin typeface="Cambria Math" panose="02040503050406030204" pitchFamily="18" charset="0"/>
                              </a:rPr>
                              <m:t>(</m:t>
                            </m:r>
                            <m:r>
                              <a:rPr lang="en-CA" i="1">
                                <a:solidFill>
                                  <a:schemeClr val="bg1"/>
                                </a:solidFill>
                                <a:latin typeface="Cambria Math" panose="02040503050406030204" pitchFamily="18" charset="0"/>
                              </a:rPr>
                              <m:t>𝑥</m:t>
                            </m:r>
                            <m:r>
                              <a:rPr lang="en-CA" i="1">
                                <a:solidFill>
                                  <a:schemeClr val="bg1"/>
                                </a:solidFill>
                                <a:latin typeface="Cambria Math" panose="02040503050406030204" pitchFamily="18" charset="0"/>
                              </a:rPr>
                              <m:t>)</m:t>
                            </m:r>
                          </m:num>
                          <m:den>
                            <m:r>
                              <a:rPr lang="en-CA" b="0" i="1" dirty="0" smtClean="0">
                                <a:solidFill>
                                  <a:schemeClr val="bg1"/>
                                </a:solidFill>
                                <a:latin typeface="Cambria Math" panose="02040503050406030204" pitchFamily="18" charset="0"/>
                              </a:rPr>
                              <m:t>h</m:t>
                            </m:r>
                          </m:den>
                        </m:f>
                      </m:oMath>
                    </m:oMathPara>
                  </a14:m>
                  <a:endParaRPr lang="en-CA" dirty="0">
                    <a:solidFill>
                      <a:schemeClr val="bg1"/>
                    </a:solidFill>
                  </a:endParaRPr>
                </a:p>
              </p:txBody>
            </p:sp>
          </mc:Choice>
          <mc:Fallback xmlns="">
            <p:sp>
              <p:nvSpPr>
                <p:cNvPr id="9" name="TextBox 8"/>
                <p:cNvSpPr txBox="1">
                  <a:spLocks noRot="1" noChangeAspect="1" noMove="1" noResize="1" noEditPoints="1" noAdjustHandles="1" noChangeArrowheads="1" noChangeShapeType="1" noTextEdit="1"/>
                </p:cNvSpPr>
                <p:nvPr/>
              </p:nvSpPr>
              <p:spPr>
                <a:xfrm>
                  <a:off x="3652978" y="5105400"/>
                  <a:ext cx="4043222" cy="836191"/>
                </a:xfrm>
                <a:prstGeom prst="rect">
                  <a:avLst/>
                </a:prstGeom>
                <a:blipFill>
                  <a:blip r:embed="rId4"/>
                  <a:stretch>
                    <a:fillRect/>
                  </a:stretch>
                </a:blipFill>
              </p:spPr>
              <p:txBody>
                <a:bodyPr/>
                <a:lstStyle/>
                <a:p>
                  <a:r>
                    <a:rPr lang="en-CA">
                      <a:noFill/>
                    </a:rPr>
                    <a:t> </a:t>
                  </a:r>
                </a:p>
              </p:txBody>
            </p:sp>
          </mc:Fallback>
        </mc:AlternateContent>
        <p:sp>
          <p:nvSpPr>
            <p:cNvPr id="16" name="Rectangle 15"/>
            <p:cNvSpPr/>
            <p:nvPr/>
          </p:nvSpPr>
          <p:spPr>
            <a:xfrm>
              <a:off x="762000" y="4344769"/>
              <a:ext cx="1014469" cy="608231"/>
            </a:xfrm>
            <a:prstGeom prst="rect">
              <a:avLst/>
            </a:prstGeom>
            <a:solidFill>
              <a:schemeClr val="tx1"/>
            </a:solidFill>
            <a:ln>
              <a:noFill/>
            </a:ln>
          </p:spPr>
          <p:txBody>
            <a:bodyPr wrap="square" rtlCol="0" anchor="ctr">
              <a:spAutoFit/>
            </a:bodyPr>
            <a:lstStyle/>
            <a:p>
              <a:pPr algn="l"/>
              <a:endParaRPr lang="en-CA" sz="2400" dirty="0"/>
            </a:p>
          </p:txBody>
        </p:sp>
        <p:sp>
          <p:nvSpPr>
            <p:cNvPr id="17" name="Rectangle 16"/>
            <p:cNvSpPr/>
            <p:nvPr/>
          </p:nvSpPr>
          <p:spPr>
            <a:xfrm>
              <a:off x="2895600" y="2293518"/>
              <a:ext cx="2895600" cy="685800"/>
            </a:xfrm>
            <a:prstGeom prst="rect">
              <a:avLst/>
            </a:prstGeom>
            <a:solidFill>
              <a:schemeClr val="tx1"/>
            </a:solidFill>
            <a:ln>
              <a:noFill/>
            </a:ln>
          </p:spPr>
          <p:txBody>
            <a:bodyPr wrap="square" rtlCol="0" anchor="ctr">
              <a:spAutoFit/>
            </a:bodyPr>
            <a:lstStyle/>
            <a:p>
              <a:pPr algn="l"/>
              <a:endParaRPr lang="en-CA" sz="2400" dirty="0"/>
            </a:p>
          </p:txBody>
        </p:sp>
        <p:sp>
          <p:nvSpPr>
            <p:cNvPr id="22" name="Rectangle 21"/>
            <p:cNvSpPr/>
            <p:nvPr/>
          </p:nvSpPr>
          <p:spPr>
            <a:xfrm>
              <a:off x="2010918" y="6167735"/>
              <a:ext cx="1722882" cy="461665"/>
            </a:xfrm>
            <a:prstGeom prst="rect">
              <a:avLst/>
            </a:prstGeom>
          </p:spPr>
          <p:txBody>
            <a:bodyPr wrap="square">
              <a:spAutoFit/>
            </a:bodyPr>
            <a:lstStyle/>
            <a:p>
              <a:pPr algn="ctr"/>
              <a:r>
                <a:rPr lang="en-CA" sz="2400" i="1" dirty="0" err="1">
                  <a:solidFill>
                    <a:schemeClr val="bg1"/>
                  </a:solidFill>
                </a:rPr>
                <a:t>x+h</a:t>
              </a:r>
              <a:endParaRPr lang="en-CA" sz="2400" i="1" dirty="0">
                <a:solidFill>
                  <a:schemeClr val="bg1"/>
                </a:solidFill>
              </a:endParaRPr>
            </a:p>
          </p:txBody>
        </p:sp>
        <p:sp>
          <p:nvSpPr>
            <p:cNvPr id="23" name="Rectangle 22"/>
            <p:cNvSpPr/>
            <p:nvPr/>
          </p:nvSpPr>
          <p:spPr>
            <a:xfrm>
              <a:off x="1066800" y="6179695"/>
              <a:ext cx="1722882" cy="461665"/>
            </a:xfrm>
            <a:prstGeom prst="rect">
              <a:avLst/>
            </a:prstGeom>
          </p:spPr>
          <p:txBody>
            <a:bodyPr wrap="square">
              <a:spAutoFit/>
            </a:bodyPr>
            <a:lstStyle/>
            <a:p>
              <a:pPr algn="ctr"/>
              <a:r>
                <a:rPr lang="en-CA" sz="2400" i="1" dirty="0">
                  <a:solidFill>
                    <a:schemeClr val="bg1"/>
                  </a:solidFill>
                </a:rPr>
                <a:t>x</a:t>
              </a:r>
            </a:p>
          </p:txBody>
        </p:sp>
        <p:sp>
          <p:nvSpPr>
            <p:cNvPr id="24" name="Rectangle 23"/>
            <p:cNvSpPr/>
            <p:nvPr/>
          </p:nvSpPr>
          <p:spPr>
            <a:xfrm>
              <a:off x="74688" y="4628745"/>
              <a:ext cx="1722882" cy="461665"/>
            </a:xfrm>
            <a:prstGeom prst="rect">
              <a:avLst/>
            </a:prstGeom>
          </p:spPr>
          <p:txBody>
            <a:bodyPr wrap="square">
              <a:spAutoFit/>
            </a:bodyPr>
            <a:lstStyle/>
            <a:p>
              <a:pPr algn="ctr"/>
              <a:r>
                <a:rPr lang="en-CA" sz="2400" i="1" dirty="0">
                  <a:solidFill>
                    <a:schemeClr val="bg1"/>
                  </a:solidFill>
                </a:rPr>
                <a:t>f(x)</a:t>
              </a:r>
            </a:p>
          </p:txBody>
        </p:sp>
        <p:sp>
          <p:nvSpPr>
            <p:cNvPr id="25" name="Rectangle 24"/>
            <p:cNvSpPr/>
            <p:nvPr/>
          </p:nvSpPr>
          <p:spPr>
            <a:xfrm>
              <a:off x="304800" y="2578840"/>
              <a:ext cx="1722882" cy="461665"/>
            </a:xfrm>
            <a:prstGeom prst="rect">
              <a:avLst/>
            </a:prstGeom>
          </p:spPr>
          <p:txBody>
            <a:bodyPr wrap="square">
              <a:spAutoFit/>
            </a:bodyPr>
            <a:lstStyle/>
            <a:p>
              <a:pPr algn="ctr"/>
              <a:r>
                <a:rPr lang="en-CA" sz="2400" i="1" dirty="0">
                  <a:solidFill>
                    <a:schemeClr val="bg1"/>
                  </a:solidFill>
                </a:rPr>
                <a:t>f(</a:t>
              </a:r>
              <a:r>
                <a:rPr lang="en-CA" sz="2400" i="1" dirty="0" err="1">
                  <a:solidFill>
                    <a:schemeClr val="bg1"/>
                  </a:solidFill>
                </a:rPr>
                <a:t>x+h</a:t>
              </a:r>
              <a:r>
                <a:rPr lang="en-CA" sz="2400" i="1" dirty="0">
                  <a:solidFill>
                    <a:schemeClr val="bg1"/>
                  </a:solidFill>
                </a:rPr>
                <a:t>)</a:t>
              </a:r>
            </a:p>
          </p:txBody>
        </p:sp>
        <p:sp>
          <p:nvSpPr>
            <p:cNvPr id="26" name="Rectangle 25"/>
            <p:cNvSpPr/>
            <p:nvPr/>
          </p:nvSpPr>
          <p:spPr>
            <a:xfrm>
              <a:off x="533401" y="2207966"/>
              <a:ext cx="381000" cy="305265"/>
            </a:xfrm>
            <a:prstGeom prst="rect">
              <a:avLst/>
            </a:prstGeom>
            <a:solidFill>
              <a:schemeClr val="tx1"/>
            </a:solidFill>
            <a:ln>
              <a:noFill/>
            </a:ln>
          </p:spPr>
          <p:txBody>
            <a:bodyPr wrap="square" rtlCol="0" anchor="ctr">
              <a:spAutoFit/>
            </a:bodyPr>
            <a:lstStyle/>
            <a:p>
              <a:pPr algn="l"/>
              <a:endParaRPr lang="en-CA" sz="2400" dirty="0"/>
            </a:p>
          </p:txBody>
        </p:sp>
      </p:grpSp>
      <p:pic>
        <p:nvPicPr>
          <p:cNvPr id="261124" name="Picture 4"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86248" y="609600"/>
            <a:ext cx="4341878" cy="246697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04810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8">
                                            <p:txEl>
                                              <p:pRg st="1" end="1"/>
                                            </p:txEl>
                                          </p:spTgt>
                                        </p:tgtEl>
                                        <p:attrNameLst>
                                          <p:attrName>style.visibility</p:attrName>
                                        </p:attrNameLst>
                                      </p:cBhvr>
                                      <p:to>
                                        <p:strVal val="visible"/>
                                      </p:to>
                                    </p:set>
                                    <p:anim calcmode="lin" valueType="num">
                                      <p:cBhvr additive="base">
                                        <p:cTn id="7" dur="500" fill="hold"/>
                                        <p:tgtEl>
                                          <p:spTgt spid="18">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8">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61124"/>
                                        </p:tgtEl>
                                        <p:attrNameLst>
                                          <p:attrName>style.visibility</p:attrName>
                                        </p:attrNameLst>
                                      </p:cBhvr>
                                      <p:to>
                                        <p:strVal val="visible"/>
                                      </p:to>
                                    </p:set>
                                    <p:anim calcmode="lin" valueType="num">
                                      <p:cBhvr additive="base">
                                        <p:cTn id="11" dur="500" fill="hold"/>
                                        <p:tgtEl>
                                          <p:spTgt spid="261124"/>
                                        </p:tgtEl>
                                        <p:attrNameLst>
                                          <p:attrName>ppt_x</p:attrName>
                                        </p:attrNameLst>
                                      </p:cBhvr>
                                      <p:tavLst>
                                        <p:tav tm="0">
                                          <p:val>
                                            <p:strVal val="0-#ppt_w/2"/>
                                          </p:val>
                                        </p:tav>
                                        <p:tav tm="100000">
                                          <p:val>
                                            <p:strVal val="#ppt_x"/>
                                          </p:val>
                                        </p:tav>
                                      </p:tavLst>
                                    </p:anim>
                                    <p:anim calcmode="lin" valueType="num">
                                      <p:cBhvr additive="base">
                                        <p:cTn id="12" dur="500" fill="hold"/>
                                        <p:tgtEl>
                                          <p:spTgt spid="26112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9" name="Picture 8"/>
          <p:cNvPicPr>
            <a:picLocks noChangeAspect="1"/>
          </p:cNvPicPr>
          <p:nvPr/>
        </p:nvPicPr>
        <p:blipFill>
          <a:blip r:embed="rId3"/>
          <a:stretch>
            <a:fillRect/>
          </a:stretch>
        </p:blipFill>
        <p:spPr>
          <a:xfrm>
            <a:off x="4872037" y="517595"/>
            <a:ext cx="3971925" cy="3140157"/>
          </a:xfrm>
          <a:prstGeom prst="rect">
            <a:avLst/>
          </a:prstGeom>
        </p:spPr>
      </p:pic>
      <p:pic>
        <p:nvPicPr>
          <p:cNvPr id="12" name="Picture 11"/>
          <p:cNvPicPr>
            <a:picLocks noChangeAspect="1"/>
          </p:cNvPicPr>
          <p:nvPr/>
        </p:nvPicPr>
        <p:blipFill>
          <a:blip r:embed="rId4"/>
          <a:stretch>
            <a:fillRect/>
          </a:stretch>
        </p:blipFill>
        <p:spPr>
          <a:xfrm>
            <a:off x="1828799" y="3810000"/>
            <a:ext cx="5842167" cy="2895600"/>
          </a:xfrm>
          <a:prstGeom prst="rect">
            <a:avLst/>
          </a:prstGeom>
        </p:spPr>
      </p:pic>
      <p:pic>
        <p:nvPicPr>
          <p:cNvPr id="2" name="Picture 1"/>
          <p:cNvPicPr>
            <a:picLocks noChangeAspect="1"/>
          </p:cNvPicPr>
          <p:nvPr/>
        </p:nvPicPr>
        <p:blipFill>
          <a:blip r:embed="rId5"/>
          <a:stretch>
            <a:fillRect/>
          </a:stretch>
        </p:blipFill>
        <p:spPr>
          <a:xfrm>
            <a:off x="533400" y="547372"/>
            <a:ext cx="4098077" cy="3107882"/>
          </a:xfrm>
          <a:prstGeom prst="rect">
            <a:avLst/>
          </a:prstGeom>
        </p:spPr>
      </p:pic>
    </p:spTree>
    <p:extLst>
      <p:ext uri="{BB962C8B-B14F-4D97-AF65-F5344CB8AC3E}">
        <p14:creationId xmlns:p14="http://schemas.microsoft.com/office/powerpoint/2010/main" val="21516827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79" name="Rectangle 78"/>
          <p:cNvSpPr/>
          <p:nvPr/>
        </p:nvSpPr>
        <p:spPr>
          <a:xfrm>
            <a:off x="304800" y="5953780"/>
            <a:ext cx="5715000" cy="523220"/>
          </a:xfrm>
          <a:prstGeom prst="rect">
            <a:avLst/>
          </a:prstGeom>
        </p:spPr>
        <p:txBody>
          <a:bodyPr wrap="square">
            <a:spAutoFit/>
          </a:bodyPr>
          <a:lstStyle/>
          <a:p>
            <a:pPr algn="ctr"/>
            <a:r>
              <a:rPr lang="en-CA" dirty="0"/>
              <a:t>Hence, our example will be a plane.</a:t>
            </a:r>
          </a:p>
        </p:txBody>
      </p:sp>
      <p:sp>
        <p:nvSpPr>
          <p:cNvPr id="5" name="Freeform 4"/>
          <p:cNvSpPr/>
          <p:nvPr/>
        </p:nvSpPr>
        <p:spPr>
          <a:xfrm>
            <a:off x="6937394" y="566250"/>
            <a:ext cx="1078663" cy="1116992"/>
          </a:xfrm>
          <a:custGeom>
            <a:avLst/>
            <a:gdLst>
              <a:gd name="connsiteX0" fmla="*/ 0 w 1078663"/>
              <a:gd name="connsiteY0" fmla="*/ 1116992 h 1116992"/>
              <a:gd name="connsiteX1" fmla="*/ 717284 w 1078663"/>
              <a:gd name="connsiteY1" fmla="*/ 651579 h 1116992"/>
              <a:gd name="connsiteX2" fmla="*/ 1078663 w 1078663"/>
              <a:gd name="connsiteY2" fmla="*/ 0 h 1116992"/>
            </a:gdLst>
            <a:ahLst/>
            <a:cxnLst>
              <a:cxn ang="0">
                <a:pos x="connsiteX0" y="connsiteY0"/>
              </a:cxn>
              <a:cxn ang="0">
                <a:pos x="connsiteX1" y="connsiteY1"/>
              </a:cxn>
              <a:cxn ang="0">
                <a:pos x="connsiteX2" y="connsiteY2"/>
              </a:cxn>
            </a:cxnLst>
            <a:rect l="l" t="t" r="r" b="b"/>
            <a:pathLst>
              <a:path w="1078663" h="1116992">
                <a:moveTo>
                  <a:pt x="0" y="1116992"/>
                </a:moveTo>
                <a:cubicBezTo>
                  <a:pt x="268753" y="977368"/>
                  <a:pt x="537507" y="837744"/>
                  <a:pt x="717284" y="651579"/>
                </a:cubicBezTo>
                <a:cubicBezTo>
                  <a:pt x="897061" y="465414"/>
                  <a:pt x="987862" y="232707"/>
                  <a:pt x="1078663" y="0"/>
                </a:cubicBezTo>
              </a:path>
            </a:pathLst>
          </a:custGeom>
          <a:noFill/>
          <a:ln w="31750">
            <a:solidFill>
              <a:schemeClr val="tx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8" name="Group 7"/>
          <p:cNvGrpSpPr/>
          <p:nvPr/>
        </p:nvGrpSpPr>
        <p:grpSpPr>
          <a:xfrm>
            <a:off x="457200" y="1219200"/>
            <a:ext cx="4689158" cy="3366611"/>
            <a:chOff x="457200" y="1609725"/>
            <a:chExt cx="4689158" cy="3366611"/>
          </a:xfrm>
        </p:grpSpPr>
        <p:pic>
          <p:nvPicPr>
            <p:cNvPr id="26" name="Picture 4" descr="Image result for gradient descent"/>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56864" y="1609725"/>
              <a:ext cx="4489494" cy="3362789"/>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3962400" y="4514671"/>
              <a:ext cx="808482" cy="461665"/>
            </a:xfrm>
            <a:prstGeom prst="rect">
              <a:avLst/>
            </a:prstGeom>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9" name="Rectangle 28"/>
            <p:cNvSpPr/>
            <p:nvPr/>
          </p:nvSpPr>
          <p:spPr>
            <a:xfrm>
              <a:off x="914400" y="4267200"/>
              <a:ext cx="808482" cy="461665"/>
            </a:xfrm>
            <a:prstGeom prst="rect">
              <a:avLst/>
            </a:prstGeom>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0" name="Rectangle 29"/>
            <p:cNvSpPr/>
            <p:nvPr/>
          </p:nvSpPr>
          <p:spPr>
            <a:xfrm>
              <a:off x="457200" y="2514600"/>
              <a:ext cx="808482" cy="461665"/>
            </a:xfrm>
            <a:prstGeom prst="rect">
              <a:avLst/>
            </a:prstGeom>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sp>
        <p:nvSpPr>
          <p:cNvPr id="32" name="Rectangle 31"/>
          <p:cNvSpPr/>
          <p:nvPr/>
        </p:nvSpPr>
        <p:spPr>
          <a:xfrm>
            <a:off x="693650" y="4664410"/>
            <a:ext cx="4800600" cy="1815882"/>
          </a:xfrm>
          <a:prstGeom prst="rect">
            <a:avLst/>
          </a:prstGeom>
        </p:spPr>
        <p:txBody>
          <a:bodyPr wrap="square">
            <a:spAutoFit/>
          </a:bodyPr>
          <a:lstStyle/>
          <a:p>
            <a:pPr algn="ctr"/>
            <a:r>
              <a:rPr lang="en-CA" dirty="0"/>
              <a:t>The Error </a:t>
            </a:r>
            <a:r>
              <a:rPr lang="en-CA" dirty="0">
                <a:solidFill>
                  <a:schemeClr val="tx2"/>
                </a:solidFill>
              </a:rPr>
              <a:t>surface</a:t>
            </a:r>
            <a:r>
              <a:rPr lang="en-CA" dirty="0"/>
              <a:t> could be </a:t>
            </a:r>
            <a:br>
              <a:rPr lang="en-CA" dirty="0"/>
            </a:br>
            <a:r>
              <a:rPr lang="en-CA" dirty="0"/>
              <a:t>a complex curve,</a:t>
            </a:r>
          </a:p>
          <a:p>
            <a:pPr algn="ctr"/>
            <a:r>
              <a:rPr lang="en-CA" dirty="0"/>
              <a:t>but locally it is a flat plane.</a:t>
            </a:r>
          </a:p>
          <a:p>
            <a:pPr algn="ctr"/>
            <a:endParaRPr lang="en-CA" dirty="0"/>
          </a:p>
        </p:txBody>
      </p:sp>
      <p:cxnSp>
        <p:nvCxnSpPr>
          <p:cNvPr id="33" name="Straight Connector 32"/>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9" name="Group 8"/>
          <p:cNvGrpSpPr/>
          <p:nvPr/>
        </p:nvGrpSpPr>
        <p:grpSpPr>
          <a:xfrm>
            <a:off x="5726430" y="395205"/>
            <a:ext cx="2807970" cy="2728995"/>
            <a:chOff x="5726430" y="395205"/>
            <a:chExt cx="2807970" cy="2728995"/>
          </a:xfrm>
        </p:grpSpPr>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0662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105" name="TextBox 104"/>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15723738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1"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2"/>
                                        </p:tgtEl>
                                        <p:attrNameLst>
                                          <p:attrName>style.visibility</p:attrName>
                                        </p:attrNameLst>
                                      </p:cBhvr>
                                      <p:to>
                                        <p:strVal val="visible"/>
                                      </p:to>
                                    </p:set>
                                    <p:anim calcmode="lin" valueType="num">
                                      <p:cBhvr additive="base">
                                        <p:cTn id="15" dur="500" fill="hold"/>
                                        <p:tgtEl>
                                          <p:spTgt spid="32"/>
                                        </p:tgtEl>
                                        <p:attrNameLst>
                                          <p:attrName>ppt_x</p:attrName>
                                        </p:attrNameLst>
                                      </p:cBhvr>
                                      <p:tavLst>
                                        <p:tav tm="0">
                                          <p:val>
                                            <p:strVal val="#ppt_x"/>
                                          </p:val>
                                        </p:tav>
                                        <p:tav tm="100000">
                                          <p:val>
                                            <p:strVal val="#ppt_x"/>
                                          </p:val>
                                        </p:tav>
                                      </p:tavLst>
                                    </p:anim>
                                    <p:anim calcmode="lin" valueType="num">
                                      <p:cBhvr additive="base">
                                        <p:cTn id="16" dur="500" fill="hold"/>
                                        <p:tgtEl>
                                          <p:spTgt spid="32"/>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9"/>
                                        </p:tgtEl>
                                        <p:attrNameLst>
                                          <p:attrName>style.visibility</p:attrName>
                                        </p:attrNameLst>
                                      </p:cBhvr>
                                      <p:to>
                                        <p:strVal val="visible"/>
                                      </p:to>
                                    </p:set>
                                    <p:anim calcmode="lin" valueType="num">
                                      <p:cBhvr additive="base">
                                        <p:cTn id="25" dur="500" fill="hold"/>
                                        <p:tgtEl>
                                          <p:spTgt spid="79"/>
                                        </p:tgtEl>
                                        <p:attrNameLst>
                                          <p:attrName>ppt_x</p:attrName>
                                        </p:attrNameLst>
                                      </p:cBhvr>
                                      <p:tavLst>
                                        <p:tav tm="0">
                                          <p:val>
                                            <p:strVal val="#ppt_x"/>
                                          </p:val>
                                        </p:tav>
                                        <p:tav tm="100000">
                                          <p:val>
                                            <p:strVal val="#ppt_x"/>
                                          </p:val>
                                        </p:tav>
                                      </p:tavLst>
                                    </p:anim>
                                    <p:anim calcmode="lin" valueType="num">
                                      <p:cBhvr additive="base">
                                        <p:cTn id="26"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ppt_x"/>
                                          </p:val>
                                        </p:tav>
                                        <p:tav tm="100000">
                                          <p:val>
                                            <p:strVal val="#ppt_x"/>
                                          </p:val>
                                        </p:tav>
                                      </p:tavLst>
                                    </p:anim>
                                    <p:anim calcmode="lin" valueType="num">
                                      <p:cBhvr additive="base">
                                        <p:cTn id="32" dur="500" fill="hold"/>
                                        <p:tgtEl>
                                          <p:spTgt spid="33"/>
                                        </p:tgtEl>
                                        <p:attrNameLst>
                                          <p:attrName>ppt_y</p:attrName>
                                        </p:attrNameLst>
                                      </p:cBhvr>
                                      <p:tavLst>
                                        <p:tav tm="0">
                                          <p:val>
                                            <p:strVal val="1+#ppt_h/2"/>
                                          </p:val>
                                        </p:tav>
                                        <p:tav tm="100000">
                                          <p:val>
                                            <p:strVal val="#ppt_y"/>
                                          </p:val>
                                        </p:tav>
                                      </p:tavLst>
                                    </p:anim>
                                  </p:childTnLst>
                                </p:cTn>
                              </p:par>
                              <p:par>
                                <p:cTn id="33" presetID="1" presetClass="exit" presetSubtype="0" fill="hold" grpId="0" nodeType="withEffect">
                                  <p:stCondLst>
                                    <p:cond delay="0"/>
                                  </p:stCondLst>
                                  <p:childTnLst>
                                    <p:set>
                                      <p:cBhvr>
                                        <p:cTn id="34"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5" grpId="0" animBg="1"/>
      <p:bldP spid="5" grpId="1" animBg="1"/>
      <p:bldP spid="32" grpId="0"/>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32" name="Rectangle 31"/>
          <p:cNvSpPr/>
          <p:nvPr/>
        </p:nvSpPr>
        <p:spPr>
          <a:xfrm>
            <a:off x="-76200" y="1838980"/>
            <a:ext cx="4800600" cy="523220"/>
          </a:xfrm>
          <a:prstGeom prst="rect">
            <a:avLst/>
          </a:prstGeom>
        </p:spPr>
        <p:txBody>
          <a:bodyPr wrap="square">
            <a:spAutoFit/>
          </a:bodyPr>
          <a:lstStyle/>
          <a:p>
            <a:pPr algn="ctr"/>
            <a:r>
              <a:rPr lang="en-CA" dirty="0"/>
              <a:t>We all know stair cases.</a:t>
            </a:r>
          </a:p>
        </p:txBody>
      </p:sp>
      <p:cxnSp>
        <p:nvCxnSpPr>
          <p:cNvPr id="33" name="Straight Connector 32"/>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9" name="Group 8"/>
          <p:cNvGrpSpPr/>
          <p:nvPr/>
        </p:nvGrpSpPr>
        <p:grpSpPr>
          <a:xfrm>
            <a:off x="5726430" y="395205"/>
            <a:ext cx="2807970" cy="2728995"/>
            <a:chOff x="5726430" y="395205"/>
            <a:chExt cx="2807970" cy="2728995"/>
          </a:xfrm>
        </p:grpSpPr>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0662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105" name="TextBox 104"/>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2" name="Group 1"/>
          <p:cNvGrpSpPr/>
          <p:nvPr/>
        </p:nvGrpSpPr>
        <p:grpSpPr>
          <a:xfrm>
            <a:off x="6629400" y="304800"/>
            <a:ext cx="2438399" cy="2900065"/>
            <a:chOff x="6629400" y="304800"/>
            <a:chExt cx="2438399" cy="2900065"/>
          </a:xfrm>
        </p:grpSpPr>
        <p:grpSp>
          <p:nvGrpSpPr>
            <p:cNvPr id="21" name="Group 20"/>
            <p:cNvGrpSpPr/>
            <p:nvPr/>
          </p:nvGrpSpPr>
          <p:grpSpPr>
            <a:xfrm>
              <a:off x="6949369" y="772128"/>
              <a:ext cx="1495551" cy="941466"/>
              <a:chOff x="6949369" y="772128"/>
              <a:chExt cx="1495551" cy="941466"/>
            </a:xfrm>
          </p:grpSpPr>
          <p:grpSp>
            <p:nvGrpSpPr>
              <p:cNvPr id="22" name="Group 21"/>
              <p:cNvGrpSpPr/>
              <p:nvPr/>
            </p:nvGrpSpPr>
            <p:grpSpPr>
              <a:xfrm>
                <a:off x="6949369" y="1530500"/>
                <a:ext cx="261853" cy="183094"/>
                <a:chOff x="6949369" y="1530500"/>
                <a:chExt cx="261853" cy="183094"/>
              </a:xfrm>
            </p:grpSpPr>
            <p:cxnSp>
              <p:nvCxnSpPr>
                <p:cNvPr id="41" name="Straight Connector 40"/>
                <p:cNvCxnSpPr/>
                <p:nvPr/>
              </p:nvCxnSpPr>
              <p:spPr bwMode="auto">
                <a:xfrm>
                  <a:off x="6949369" y="1713594"/>
                  <a:ext cx="261853" cy="0"/>
                </a:xfrm>
                <a:prstGeom prst="line">
                  <a:avLst/>
                </a:prstGeom>
                <a:noFill/>
                <a:ln w="31750" cap="sq" cmpd="sng" algn="ctr">
                  <a:solidFill>
                    <a:schemeClr val="accent1"/>
                  </a:solidFill>
                  <a:prstDash val="solid"/>
                  <a:round/>
                  <a:headEnd type="none" w="med" len="med"/>
                  <a:tailEnd type="none" w="med" len="med"/>
                </a:ln>
                <a:effectLst/>
              </p:spPr>
            </p:cxnSp>
            <p:cxnSp>
              <p:nvCxnSpPr>
                <p:cNvPr id="42" name="Straight Connector 41"/>
                <p:cNvCxnSpPr/>
                <p:nvPr/>
              </p:nvCxnSpPr>
              <p:spPr bwMode="auto">
                <a:xfrm flipH="1">
                  <a:off x="7210829" y="1530500"/>
                  <a:ext cx="1" cy="180000"/>
                </a:xfrm>
                <a:prstGeom prst="line">
                  <a:avLst/>
                </a:prstGeom>
                <a:noFill/>
                <a:ln w="31750" cap="sq" cmpd="sng" algn="ctr">
                  <a:solidFill>
                    <a:schemeClr val="accent1"/>
                  </a:solidFill>
                  <a:prstDash val="solid"/>
                  <a:round/>
                  <a:headEnd type="none" w="med" len="med"/>
                  <a:tailEnd type="none" w="med" len="med"/>
                </a:ln>
                <a:effectLst/>
              </p:spPr>
            </p:cxnSp>
          </p:grpSp>
          <p:grpSp>
            <p:nvGrpSpPr>
              <p:cNvPr id="23" name="Group 22"/>
              <p:cNvGrpSpPr/>
              <p:nvPr/>
            </p:nvGrpSpPr>
            <p:grpSpPr>
              <a:xfrm>
                <a:off x="7227417" y="1345241"/>
                <a:ext cx="261853" cy="183094"/>
                <a:chOff x="6949369" y="1530500"/>
                <a:chExt cx="261853" cy="183094"/>
              </a:xfrm>
            </p:grpSpPr>
            <p:cxnSp>
              <p:nvCxnSpPr>
                <p:cNvPr id="39" name="Straight Connector 38"/>
                <p:cNvCxnSpPr/>
                <p:nvPr/>
              </p:nvCxnSpPr>
              <p:spPr bwMode="auto">
                <a:xfrm>
                  <a:off x="6949369" y="1713594"/>
                  <a:ext cx="261853" cy="0"/>
                </a:xfrm>
                <a:prstGeom prst="line">
                  <a:avLst/>
                </a:prstGeom>
                <a:noFill/>
                <a:ln w="31750" cap="sq" cmpd="sng" algn="ctr">
                  <a:solidFill>
                    <a:schemeClr val="accent1"/>
                  </a:solidFill>
                  <a:prstDash val="solid"/>
                  <a:round/>
                  <a:headEnd type="none" w="med" len="med"/>
                  <a:tailEnd type="none" w="med" len="med"/>
                </a:ln>
                <a:effectLst/>
              </p:spPr>
            </p:cxnSp>
            <p:cxnSp>
              <p:nvCxnSpPr>
                <p:cNvPr id="40" name="Straight Connector 39"/>
                <p:cNvCxnSpPr/>
                <p:nvPr/>
              </p:nvCxnSpPr>
              <p:spPr bwMode="auto">
                <a:xfrm flipH="1">
                  <a:off x="7210829" y="1530500"/>
                  <a:ext cx="1" cy="180000"/>
                </a:xfrm>
                <a:prstGeom prst="line">
                  <a:avLst/>
                </a:prstGeom>
                <a:noFill/>
                <a:ln w="31750" cap="sq" cmpd="sng" algn="ctr">
                  <a:solidFill>
                    <a:schemeClr val="accent1"/>
                  </a:solidFill>
                  <a:prstDash val="solid"/>
                  <a:round/>
                  <a:headEnd type="none" w="med" len="med"/>
                  <a:tailEnd type="none" w="med" len="med"/>
                </a:ln>
                <a:effectLst/>
              </p:spPr>
            </p:cxnSp>
          </p:grpSp>
          <p:grpSp>
            <p:nvGrpSpPr>
              <p:cNvPr id="24" name="Group 23"/>
              <p:cNvGrpSpPr/>
              <p:nvPr/>
            </p:nvGrpSpPr>
            <p:grpSpPr>
              <a:xfrm>
                <a:off x="7524968" y="1159982"/>
                <a:ext cx="261853" cy="183094"/>
                <a:chOff x="6949369" y="1530500"/>
                <a:chExt cx="261853" cy="183094"/>
              </a:xfrm>
            </p:grpSpPr>
            <p:cxnSp>
              <p:nvCxnSpPr>
                <p:cNvPr id="37" name="Straight Connector 36"/>
                <p:cNvCxnSpPr/>
                <p:nvPr/>
              </p:nvCxnSpPr>
              <p:spPr bwMode="auto">
                <a:xfrm>
                  <a:off x="6949369" y="1713594"/>
                  <a:ext cx="261853" cy="0"/>
                </a:xfrm>
                <a:prstGeom prst="line">
                  <a:avLst/>
                </a:prstGeom>
                <a:noFill/>
                <a:ln w="31750" cap="sq" cmpd="sng" algn="ctr">
                  <a:solidFill>
                    <a:schemeClr val="accent1"/>
                  </a:solidFill>
                  <a:prstDash val="solid"/>
                  <a:round/>
                  <a:headEnd type="none" w="med" len="med"/>
                  <a:tailEnd type="none" w="med" len="med"/>
                </a:ln>
                <a:effectLst/>
              </p:spPr>
            </p:cxnSp>
            <p:cxnSp>
              <p:nvCxnSpPr>
                <p:cNvPr id="38" name="Straight Connector 37"/>
                <p:cNvCxnSpPr/>
                <p:nvPr/>
              </p:nvCxnSpPr>
              <p:spPr bwMode="auto">
                <a:xfrm flipH="1">
                  <a:off x="7210829" y="1530500"/>
                  <a:ext cx="1" cy="180000"/>
                </a:xfrm>
                <a:prstGeom prst="line">
                  <a:avLst/>
                </a:prstGeom>
                <a:noFill/>
                <a:ln w="31750" cap="sq" cmpd="sng" algn="ctr">
                  <a:solidFill>
                    <a:schemeClr val="accent1"/>
                  </a:solidFill>
                  <a:prstDash val="solid"/>
                  <a:round/>
                  <a:headEnd type="none" w="med" len="med"/>
                  <a:tailEnd type="none" w="med" len="med"/>
                </a:ln>
                <a:effectLst/>
              </p:spPr>
            </p:cxnSp>
          </p:grpSp>
          <p:grpSp>
            <p:nvGrpSpPr>
              <p:cNvPr id="25" name="Group 24"/>
              <p:cNvGrpSpPr/>
              <p:nvPr/>
            </p:nvGrpSpPr>
            <p:grpSpPr>
              <a:xfrm>
                <a:off x="7852934" y="966055"/>
                <a:ext cx="261853" cy="183094"/>
                <a:chOff x="6949369" y="1530500"/>
                <a:chExt cx="261853" cy="183094"/>
              </a:xfrm>
            </p:grpSpPr>
            <p:cxnSp>
              <p:nvCxnSpPr>
                <p:cNvPr id="35" name="Straight Connector 34"/>
                <p:cNvCxnSpPr/>
                <p:nvPr/>
              </p:nvCxnSpPr>
              <p:spPr bwMode="auto">
                <a:xfrm>
                  <a:off x="6949369" y="1713594"/>
                  <a:ext cx="261853" cy="0"/>
                </a:xfrm>
                <a:prstGeom prst="line">
                  <a:avLst/>
                </a:prstGeom>
                <a:noFill/>
                <a:ln w="31750" cap="sq" cmpd="sng" algn="ctr">
                  <a:solidFill>
                    <a:schemeClr val="accent1"/>
                  </a:solidFill>
                  <a:prstDash val="solid"/>
                  <a:round/>
                  <a:headEnd type="none" w="med" len="med"/>
                  <a:tailEnd type="none" w="med" len="med"/>
                </a:ln>
                <a:effectLst/>
              </p:spPr>
            </p:cxnSp>
            <p:cxnSp>
              <p:nvCxnSpPr>
                <p:cNvPr id="36" name="Straight Connector 35"/>
                <p:cNvCxnSpPr/>
                <p:nvPr/>
              </p:nvCxnSpPr>
              <p:spPr bwMode="auto">
                <a:xfrm flipH="1">
                  <a:off x="7210829" y="1530500"/>
                  <a:ext cx="1" cy="180000"/>
                </a:xfrm>
                <a:prstGeom prst="line">
                  <a:avLst/>
                </a:prstGeom>
                <a:noFill/>
                <a:ln w="31750" cap="sq" cmpd="sng" algn="ctr">
                  <a:solidFill>
                    <a:schemeClr val="accent1"/>
                  </a:solidFill>
                  <a:prstDash val="solid"/>
                  <a:round/>
                  <a:headEnd type="none" w="med" len="med"/>
                  <a:tailEnd type="none" w="med" len="med"/>
                </a:ln>
                <a:effectLst/>
              </p:spPr>
            </p:cxnSp>
          </p:grpSp>
          <p:grpSp>
            <p:nvGrpSpPr>
              <p:cNvPr id="27" name="Group 26"/>
              <p:cNvGrpSpPr/>
              <p:nvPr/>
            </p:nvGrpSpPr>
            <p:grpSpPr>
              <a:xfrm>
                <a:off x="8183067" y="772128"/>
                <a:ext cx="261853" cy="183094"/>
                <a:chOff x="6949369" y="1530500"/>
                <a:chExt cx="261853" cy="183094"/>
              </a:xfrm>
            </p:grpSpPr>
            <p:cxnSp>
              <p:nvCxnSpPr>
                <p:cNvPr id="31" name="Straight Connector 30"/>
                <p:cNvCxnSpPr/>
                <p:nvPr/>
              </p:nvCxnSpPr>
              <p:spPr bwMode="auto">
                <a:xfrm>
                  <a:off x="6949369" y="1713594"/>
                  <a:ext cx="261853" cy="0"/>
                </a:xfrm>
                <a:prstGeom prst="line">
                  <a:avLst/>
                </a:prstGeom>
                <a:noFill/>
                <a:ln w="31750" cap="sq" cmpd="sng" algn="ctr">
                  <a:solidFill>
                    <a:schemeClr val="accent1"/>
                  </a:solidFill>
                  <a:prstDash val="solid"/>
                  <a:round/>
                  <a:headEnd type="none" w="med" len="med"/>
                  <a:tailEnd type="none" w="med" len="med"/>
                </a:ln>
                <a:effectLst/>
              </p:spPr>
            </p:cxnSp>
            <p:cxnSp>
              <p:nvCxnSpPr>
                <p:cNvPr id="34" name="Straight Connector 33"/>
                <p:cNvCxnSpPr/>
                <p:nvPr/>
              </p:nvCxnSpPr>
              <p:spPr bwMode="auto">
                <a:xfrm flipH="1">
                  <a:off x="7210829" y="1530500"/>
                  <a:ext cx="1" cy="180000"/>
                </a:xfrm>
                <a:prstGeom prst="line">
                  <a:avLst/>
                </a:prstGeom>
                <a:noFill/>
                <a:ln w="31750" cap="sq" cmpd="sng" algn="ctr">
                  <a:solidFill>
                    <a:schemeClr val="accent1"/>
                  </a:solidFill>
                  <a:prstDash val="solid"/>
                  <a:round/>
                  <a:headEnd type="none" w="med" len="med"/>
                  <a:tailEnd type="none" w="med" len="med"/>
                </a:ln>
                <a:effectLst/>
              </p:spPr>
            </p:cxnSp>
          </p:grpSp>
        </p:grpSp>
        <p:sp>
          <p:nvSpPr>
            <p:cNvPr id="43" name="TextBox 42"/>
            <p:cNvSpPr txBox="1"/>
            <p:nvPr/>
          </p:nvSpPr>
          <p:spPr>
            <a:xfrm>
              <a:off x="6629400" y="2743200"/>
              <a:ext cx="1981200" cy="461665"/>
            </a:xfrm>
            <a:prstGeom prst="rect">
              <a:avLst/>
            </a:prstGeom>
            <a:noFill/>
          </p:spPr>
          <p:txBody>
            <a:bodyPr wrap="square" rtlCol="0">
              <a:spAutoFit/>
            </a:bodyPr>
            <a:lstStyle/>
            <a:p>
              <a:r>
                <a:rPr lang="en-CA" sz="2400" i="1" dirty="0">
                  <a:solidFill>
                    <a:srgbClr val="66FF33"/>
                  </a:solidFill>
                </a:rPr>
                <a:t>Distance East</a:t>
              </a:r>
            </a:p>
          </p:txBody>
        </p:sp>
        <p:sp>
          <p:nvSpPr>
            <p:cNvPr id="44" name="TextBox 43"/>
            <p:cNvSpPr txBox="1"/>
            <p:nvPr/>
          </p:nvSpPr>
          <p:spPr>
            <a:xfrm rot="16200000">
              <a:off x="7846367" y="1064567"/>
              <a:ext cx="1981200" cy="461665"/>
            </a:xfrm>
            <a:prstGeom prst="rect">
              <a:avLst/>
            </a:prstGeom>
            <a:noFill/>
          </p:spPr>
          <p:txBody>
            <a:bodyPr wrap="square" rtlCol="0">
              <a:spAutoFit/>
            </a:bodyPr>
            <a:lstStyle/>
            <a:p>
              <a:r>
                <a:rPr lang="en-CA" sz="2400" i="1" dirty="0">
                  <a:solidFill>
                    <a:schemeClr val="accent1"/>
                  </a:solidFill>
                </a:rPr>
                <a:t>Distance Up</a:t>
              </a:r>
            </a:p>
          </p:txBody>
        </p:sp>
      </p:grpSp>
      <p:pic>
        <p:nvPicPr>
          <p:cNvPr id="5122" name="Picture 2" descr="Image result for stair case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flipH="1">
            <a:off x="536575" y="2546381"/>
            <a:ext cx="3806825" cy="2855119"/>
          </a:xfrm>
          <a:prstGeom prst="rect">
            <a:avLst/>
          </a:prstGeom>
          <a:noFill/>
          <a:extLst>
            <a:ext uri="{909E8E84-426E-40DD-AFC4-6F175D3DCCD1}">
              <a14:hiddenFill xmlns:a14="http://schemas.microsoft.com/office/drawing/2010/main">
                <a:solidFill>
                  <a:srgbClr val="FFFFFF"/>
                </a:solidFill>
              </a14:hiddenFill>
            </a:ext>
          </a:extLst>
        </p:spPr>
      </p:pic>
      <p:sp>
        <p:nvSpPr>
          <p:cNvPr id="45" name="Rectangle 44"/>
          <p:cNvSpPr/>
          <p:nvPr/>
        </p:nvSpPr>
        <p:spPr>
          <a:xfrm>
            <a:off x="4800600" y="4373940"/>
            <a:ext cx="4495800" cy="1569660"/>
          </a:xfrm>
          <a:prstGeom prst="rect">
            <a:avLst/>
          </a:prstGeom>
        </p:spPr>
        <p:txBody>
          <a:bodyPr wrap="square">
            <a:spAutoFit/>
          </a:bodyPr>
          <a:lstStyle/>
          <a:p>
            <a:r>
              <a:rPr lang="en-CA" i="1" dirty="0">
                <a:solidFill>
                  <a:schemeClr val="tx2"/>
                </a:solidFill>
              </a:rPr>
              <a:t>Slope</a:t>
            </a:r>
            <a:r>
              <a:rPr lang="en-CA" dirty="0"/>
              <a:t> = </a:t>
            </a:r>
            <a:r>
              <a:rPr lang="en-CA" sz="3600" i="1" baseline="30000" dirty="0">
                <a:solidFill>
                  <a:schemeClr val="accent1"/>
                </a:solidFill>
              </a:rPr>
              <a:t>rise</a:t>
            </a:r>
            <a:r>
              <a:rPr lang="en-CA" sz="3600" dirty="0"/>
              <a:t>/</a:t>
            </a:r>
            <a:r>
              <a:rPr lang="en-CA" sz="3600" i="1" baseline="-25000" dirty="0">
                <a:solidFill>
                  <a:srgbClr val="66FF33"/>
                </a:solidFill>
              </a:rPr>
              <a:t>run</a:t>
            </a:r>
          </a:p>
          <a:p>
            <a:r>
              <a:rPr lang="en-CA" dirty="0"/>
              <a:t>          =</a:t>
            </a:r>
            <a:r>
              <a:rPr lang="en-CA" sz="3600" dirty="0"/>
              <a:t> </a:t>
            </a:r>
            <a:r>
              <a:rPr lang="en-CA" sz="3600" i="1" baseline="30000" dirty="0">
                <a:solidFill>
                  <a:schemeClr val="accent1"/>
                </a:solidFill>
              </a:rPr>
              <a:t>change up</a:t>
            </a:r>
            <a:r>
              <a:rPr lang="en-CA" sz="3600" dirty="0"/>
              <a:t>/</a:t>
            </a:r>
            <a:r>
              <a:rPr lang="en-CA" sz="3600" i="1" baseline="-25000" dirty="0">
                <a:solidFill>
                  <a:srgbClr val="66FF33"/>
                </a:solidFill>
              </a:rPr>
              <a:t>change East</a:t>
            </a:r>
          </a:p>
          <a:p>
            <a:endParaRPr lang="en-CA" sz="3600" i="1" baseline="-25000" dirty="0">
              <a:solidFill>
                <a:srgbClr val="66FF33"/>
              </a:solidFill>
            </a:endParaRPr>
          </a:p>
        </p:txBody>
      </p:sp>
    </p:spTree>
    <p:extLst>
      <p:ext uri="{BB962C8B-B14F-4D97-AF65-F5344CB8AC3E}">
        <p14:creationId xmlns:p14="http://schemas.microsoft.com/office/powerpoint/2010/main" val="28917951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 calcmode="lin" valueType="num">
                                      <p:cBhvr additive="base">
                                        <p:cTn id="11" dur="500" fill="hold"/>
                                        <p:tgtEl>
                                          <p:spTgt spid="32">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2">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122"/>
                                        </p:tgtEl>
                                        <p:attrNameLst>
                                          <p:attrName>style.visibility</p:attrName>
                                        </p:attrNameLst>
                                      </p:cBhvr>
                                      <p:to>
                                        <p:strVal val="visible"/>
                                      </p:to>
                                    </p:set>
                                    <p:anim calcmode="lin" valueType="num">
                                      <p:cBhvr additive="base">
                                        <p:cTn id="15" dur="500" fill="hold"/>
                                        <p:tgtEl>
                                          <p:spTgt spid="5122"/>
                                        </p:tgtEl>
                                        <p:attrNameLst>
                                          <p:attrName>ppt_x</p:attrName>
                                        </p:attrNameLst>
                                      </p:cBhvr>
                                      <p:tavLst>
                                        <p:tav tm="0">
                                          <p:val>
                                            <p:strVal val="#ppt_x"/>
                                          </p:val>
                                        </p:tav>
                                        <p:tav tm="100000">
                                          <p:val>
                                            <p:strVal val="#ppt_x"/>
                                          </p:val>
                                        </p:tav>
                                      </p:tavLst>
                                    </p:anim>
                                    <p:anim calcmode="lin" valueType="num">
                                      <p:cBhvr additive="base">
                                        <p:cTn id="16"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500" fill="hold"/>
                                        <p:tgtEl>
                                          <p:spTgt spid="45">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4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45">
                                            <p:txEl>
                                              <p:pRg st="1" end="1"/>
                                            </p:txEl>
                                          </p:spTgt>
                                        </p:tgtEl>
                                        <p:attrNameLst>
                                          <p:attrName>style.visibility</p:attrName>
                                        </p:attrNameLst>
                                      </p:cBhvr>
                                      <p:to>
                                        <p:strVal val="visible"/>
                                      </p:to>
                                    </p:set>
                                    <p:anim calcmode="lin" valueType="num">
                                      <p:cBhvr additive="base">
                                        <p:cTn id="27" dur="500" fill="hold"/>
                                        <p:tgtEl>
                                          <p:spTgt spid="45">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45">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6" descr="Image result for stairs"/>
          <p:cNvPicPr>
            <a:picLocks noChangeAspect="1" noChangeArrowheads="1"/>
          </p:cNvPicPr>
          <p:nvPr/>
        </p:nvPicPr>
        <p:blipFill rotWithShape="1">
          <a:blip r:embed="rId3">
            <a:extLst>
              <a:ext uri="{28A0092B-C50C-407E-A947-70E740481C1C}">
                <a14:useLocalDpi xmlns:a14="http://schemas.microsoft.com/office/drawing/2010/main" val="0"/>
              </a:ext>
            </a:extLst>
          </a:blip>
          <a:srcRect l="15677"/>
          <a:stretch/>
        </p:blipFill>
        <p:spPr bwMode="auto">
          <a:xfrm rot="20666110">
            <a:off x="564018" y="926142"/>
            <a:ext cx="5067534" cy="3192629"/>
          </a:xfrm>
          <a:prstGeom prst="rect">
            <a:avLst/>
          </a:prstGeom>
          <a:noFill/>
          <a:extLst>
            <a:ext uri="{909E8E84-426E-40DD-AFC4-6F175D3DCCD1}">
              <a14:hiddenFill xmlns:a14="http://schemas.microsoft.com/office/drawing/2010/main">
                <a:solidFill>
                  <a:srgbClr val="FFFFFF"/>
                </a:solidFill>
              </a14:hiddenFill>
            </a:ext>
          </a:extLst>
        </p:spPr>
      </p:pic>
      <p:sp>
        <p:nvSpPr>
          <p:cNvPr id="84" name="Rectangle 83"/>
          <p:cNvSpPr/>
          <p:nvPr/>
        </p:nvSpPr>
        <p:spPr>
          <a:xfrm>
            <a:off x="5257800" y="2073057"/>
            <a:ext cx="4114800" cy="2677656"/>
          </a:xfrm>
          <a:prstGeom prst="rect">
            <a:avLst/>
          </a:prstGeom>
        </p:spPr>
        <p:txBody>
          <a:bodyPr wrap="square">
            <a:spAutoFit/>
          </a:bodyPr>
          <a:lstStyle/>
          <a:p>
            <a:pPr algn="ctr"/>
            <a:r>
              <a:rPr lang="en-US" dirty="0"/>
              <a:t>We get to change our </a:t>
            </a:r>
            <a:br>
              <a:rPr lang="en-US" dirty="0"/>
            </a:b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2</a:t>
            </a:r>
            <a:r>
              <a:rPr lang="en-US" altLang="en-US" dirty="0">
                <a:solidFill>
                  <a:srgbClr val="66FF33"/>
                </a:solidFill>
                <a:sym typeface="Symbol" panose="05050102010706020507" pitchFamily="18" charset="2"/>
              </a:rPr>
              <a:t></a:t>
            </a:r>
            <a:r>
              <a:rPr lang="en-US" altLang="en-US" dirty="0">
                <a:solidFill>
                  <a:srgbClr val="66FF33"/>
                </a:solidFill>
              </a:rPr>
              <a:t> = </a:t>
            </a:r>
            <a:r>
              <a:rPr lang="en-US" altLang="en-US" dirty="0">
                <a:solidFill>
                  <a:srgbClr val="66FF33"/>
                </a:solidFill>
                <a:sym typeface="Symbol" panose="05050102010706020507" pitchFamily="18" charset="2"/>
              </a:rPr>
              <a:t></a:t>
            </a:r>
            <a:r>
              <a:rPr lang="en-US" altLang="en-US" i="1" dirty="0" err="1">
                <a:solidFill>
                  <a:srgbClr val="66FF33"/>
                </a:solidFill>
                <a:sym typeface="Symbol" panose="05050102010706020507" pitchFamily="18" charset="2"/>
              </a:rPr>
              <a:t>East</a:t>
            </a:r>
            <a:r>
              <a:rPr lang="en-US" altLang="en-US" i="1" dirty="0" err="1">
                <a:solidFill>
                  <a:srgbClr val="66FF33"/>
                </a:solidFill>
              </a:rPr>
              <a:t>,North</a:t>
            </a:r>
            <a:r>
              <a:rPr lang="en-US" altLang="en-US" dirty="0">
                <a:solidFill>
                  <a:srgbClr val="66FF33"/>
                </a:solidFill>
                <a:sym typeface="Symbol" panose="05050102010706020507" pitchFamily="18" charset="2"/>
              </a:rPr>
              <a:t></a:t>
            </a:r>
            <a:r>
              <a:rPr lang="en-US" altLang="en-US" dirty="0"/>
              <a:t>.</a:t>
            </a:r>
            <a:br>
              <a:rPr lang="en-US" altLang="en-US" dirty="0"/>
            </a:br>
            <a:r>
              <a:rPr lang="en-US" dirty="0"/>
              <a:t>location </a:t>
            </a:r>
          </a:p>
          <a:p>
            <a:pPr algn="ctr"/>
            <a:r>
              <a:rPr lang="en-US" dirty="0"/>
              <a:t>and the  “topology” automatically changes </a:t>
            </a:r>
            <a:br>
              <a:rPr lang="en-US" dirty="0"/>
            </a:br>
            <a:r>
              <a:rPr lang="en-US" dirty="0"/>
              <a:t>our height. </a:t>
            </a: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97" name="Rectangle 96"/>
          <p:cNvSpPr/>
          <p:nvPr/>
        </p:nvSpPr>
        <p:spPr>
          <a:xfrm>
            <a:off x="5410200" y="596205"/>
            <a:ext cx="3505200" cy="1384995"/>
          </a:xfrm>
          <a:prstGeom prst="rect">
            <a:avLst/>
          </a:prstGeom>
        </p:spPr>
        <p:txBody>
          <a:bodyPr wrap="square">
            <a:spAutoFit/>
          </a:bodyPr>
          <a:lstStyle/>
          <a:p>
            <a:pPr algn="ctr"/>
            <a:r>
              <a:rPr lang="en-US" dirty="0"/>
              <a:t>Imagine looking down </a:t>
            </a:r>
            <a:br>
              <a:rPr lang="en-US" dirty="0"/>
            </a:br>
            <a:r>
              <a:rPr lang="en-US" dirty="0"/>
              <a:t>on the stair case</a:t>
            </a:r>
            <a:br>
              <a:rPr lang="en-US" dirty="0"/>
            </a:br>
            <a:r>
              <a:rPr lang="en-US" dirty="0"/>
              <a:t>from above.</a:t>
            </a:r>
          </a:p>
        </p:txBody>
      </p:sp>
      <p:sp>
        <p:nvSpPr>
          <p:cNvPr id="49" name="Oval 48"/>
          <p:cNvSpPr>
            <a:spLocks noChangeAspect="1"/>
          </p:cNvSpPr>
          <p:nvPr/>
        </p:nvSpPr>
        <p:spPr>
          <a:xfrm>
            <a:off x="2181660" y="319966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Rectangle 51"/>
          <p:cNvSpPr/>
          <p:nvPr/>
        </p:nvSpPr>
        <p:spPr>
          <a:xfrm>
            <a:off x="5410200" y="4741440"/>
            <a:ext cx="4114800" cy="954107"/>
          </a:xfrm>
          <a:prstGeom prst="rect">
            <a:avLst/>
          </a:prstGeom>
        </p:spPr>
        <p:txBody>
          <a:bodyPr wrap="square">
            <a:spAutoFit/>
          </a:bodyPr>
          <a:lstStyle/>
          <a:p>
            <a:pPr algn="ctr"/>
            <a:r>
              <a:rPr lang="en-CA" dirty="0"/>
              <a:t>You see the edge of </a:t>
            </a:r>
            <a:br>
              <a:rPr lang="en-CA" dirty="0"/>
            </a:br>
            <a:r>
              <a:rPr lang="en-CA" dirty="0"/>
              <a:t>each step as a line.</a:t>
            </a:r>
            <a:endParaRPr lang="en-US" dirty="0"/>
          </a:p>
        </p:txBody>
      </p:sp>
      <p:sp>
        <p:nvSpPr>
          <p:cNvPr id="53" name="Rectangle 52"/>
          <p:cNvSpPr/>
          <p:nvPr/>
        </p:nvSpPr>
        <p:spPr>
          <a:xfrm>
            <a:off x="5410200" y="5709373"/>
            <a:ext cx="4114800" cy="954107"/>
          </a:xfrm>
          <a:prstGeom prst="rect">
            <a:avLst/>
          </a:prstGeom>
        </p:spPr>
        <p:txBody>
          <a:bodyPr wrap="square">
            <a:spAutoFit/>
          </a:bodyPr>
          <a:lstStyle/>
          <a:p>
            <a:pPr algn="ctr"/>
            <a:r>
              <a:rPr lang="en-CA" dirty="0"/>
              <a:t>Crossing such line,</a:t>
            </a:r>
            <a:br>
              <a:rPr lang="en-CA" dirty="0"/>
            </a:br>
            <a:r>
              <a:rPr lang="en-CA" dirty="0"/>
              <a:t>raises you a foot.</a:t>
            </a:r>
          </a:p>
        </p:txBody>
      </p:sp>
      <p:grpSp>
        <p:nvGrpSpPr>
          <p:cNvPr id="3" name="Group 2"/>
          <p:cNvGrpSpPr/>
          <p:nvPr/>
        </p:nvGrpSpPr>
        <p:grpSpPr>
          <a:xfrm>
            <a:off x="28575" y="-591711"/>
            <a:ext cx="4874025" cy="6571506"/>
            <a:chOff x="28575" y="-591711"/>
            <a:chExt cx="4874025" cy="6571506"/>
          </a:xfrm>
        </p:grpSpPr>
        <p:grpSp>
          <p:nvGrpSpPr>
            <p:cNvPr id="2" name="Group 1"/>
            <p:cNvGrpSpPr/>
            <p:nvPr/>
          </p:nvGrpSpPr>
          <p:grpSpPr>
            <a:xfrm>
              <a:off x="28575" y="626745"/>
              <a:ext cx="4874025" cy="5353050"/>
              <a:chOff x="28575" y="626745"/>
              <a:chExt cx="4874025" cy="5353050"/>
            </a:xfrm>
          </p:grpSpPr>
          <p:grpSp>
            <p:nvGrpSpPr>
              <p:cNvPr id="234" name="Group 233"/>
              <p:cNvGrpSpPr/>
              <p:nvPr/>
            </p:nvGrpSpPr>
            <p:grpSpPr>
              <a:xfrm>
                <a:off x="28575" y="626745"/>
                <a:ext cx="4874025" cy="5200650"/>
                <a:chOff x="28575" y="626745"/>
                <a:chExt cx="4874025" cy="5200650"/>
              </a:xfrm>
            </p:grpSpPr>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grpSp>
              <p:nvGrpSpPr>
                <p:cNvPr id="185" name="Group 184"/>
                <p:cNvGrpSpPr/>
                <p:nvPr/>
              </p:nvGrpSpPr>
              <p:grpSpPr>
                <a:xfrm>
                  <a:off x="28575" y="626745"/>
                  <a:ext cx="4874025" cy="5194935"/>
                  <a:chOff x="28575" y="626745"/>
                  <a:chExt cx="4874025" cy="5194935"/>
                </a:xfrm>
              </p:grpSpPr>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sp>
            <p:nvSpPr>
              <p:cNvPr id="94" name="TextBox 93"/>
              <p:cNvSpPr txBox="1"/>
              <p:nvPr/>
            </p:nvSpPr>
            <p:spPr>
              <a:xfrm rot="5400000">
                <a:off x="3100871" y="5162222"/>
                <a:ext cx="1173480" cy="461665"/>
              </a:xfrm>
              <a:prstGeom prst="rect">
                <a:avLst/>
              </a:prstGeom>
              <a:noFill/>
            </p:spPr>
            <p:txBody>
              <a:bodyPr wrap="square" rtlCol="0">
                <a:spAutoFit/>
              </a:bodyPr>
              <a:lstStyle/>
              <a:p>
                <a:endParaRPr lang="en-CA" sz="2400" i="1" dirty="0">
                  <a:solidFill>
                    <a:srgbClr val="66FF33"/>
                  </a:solidFill>
                </a:endParaRPr>
              </a:p>
            </p:txBody>
          </p:sp>
        </p:grpSp>
        <p:sp>
          <p:nvSpPr>
            <p:cNvPr id="56" name="TextBox 55"/>
            <p:cNvSpPr txBox="1"/>
            <p:nvPr/>
          </p:nvSpPr>
          <p:spPr>
            <a:xfrm>
              <a:off x="1905000" y="5405735"/>
              <a:ext cx="1981200" cy="461665"/>
            </a:xfrm>
            <a:prstGeom prst="rect">
              <a:avLst/>
            </a:prstGeom>
            <a:noFill/>
          </p:spPr>
          <p:txBody>
            <a:bodyPr wrap="square" rtlCol="0">
              <a:spAutoFit/>
            </a:bodyPr>
            <a:lstStyle/>
            <a:p>
              <a:r>
                <a:rPr lang="en-CA" sz="2400" i="1" dirty="0">
                  <a:solidFill>
                    <a:srgbClr val="66FF33"/>
                  </a:solidFill>
                </a:rPr>
                <a:t>Distance East</a:t>
              </a:r>
            </a:p>
          </p:txBody>
        </p:sp>
        <p:sp>
          <p:nvSpPr>
            <p:cNvPr id="57" name="TextBox 56"/>
            <p:cNvSpPr txBox="1"/>
            <p:nvPr/>
          </p:nvSpPr>
          <p:spPr>
            <a:xfrm rot="16200000">
              <a:off x="-753631" y="509840"/>
              <a:ext cx="2664768" cy="461665"/>
            </a:xfrm>
            <a:prstGeom prst="rect">
              <a:avLst/>
            </a:prstGeom>
            <a:noFill/>
          </p:spPr>
          <p:txBody>
            <a:bodyPr wrap="square" rtlCol="0">
              <a:spAutoFit/>
            </a:bodyPr>
            <a:lstStyle/>
            <a:p>
              <a:r>
                <a:rPr lang="en-CA" sz="2400" i="1" dirty="0">
                  <a:solidFill>
                    <a:srgbClr val="66FF33"/>
                  </a:solidFill>
                </a:rPr>
                <a:t>Distance North</a:t>
              </a:r>
            </a:p>
          </p:txBody>
        </p:sp>
      </p:grpSp>
      <p:grpSp>
        <p:nvGrpSpPr>
          <p:cNvPr id="13" name="Group 12"/>
          <p:cNvGrpSpPr/>
          <p:nvPr/>
        </p:nvGrpSpPr>
        <p:grpSpPr>
          <a:xfrm>
            <a:off x="1531682" y="773430"/>
            <a:ext cx="3497518" cy="3738294"/>
            <a:chOff x="1531682" y="773430"/>
            <a:chExt cx="3497518" cy="3738294"/>
          </a:xfrm>
        </p:grpSpPr>
        <p:cxnSp>
          <p:nvCxnSpPr>
            <p:cNvPr id="59" name="Straight Connector 58"/>
            <p:cNvCxnSpPr/>
            <p:nvPr/>
          </p:nvCxnSpPr>
          <p:spPr bwMode="auto">
            <a:xfrm>
              <a:off x="3581400" y="773430"/>
              <a:ext cx="1447800" cy="750570"/>
            </a:xfrm>
            <a:prstGeom prst="line">
              <a:avLst/>
            </a:prstGeom>
            <a:noFill/>
            <a:ln w="3175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3304378" y="125896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6" name="Straight Connector 65"/>
            <p:cNvCxnSpPr/>
            <p:nvPr/>
          </p:nvCxnSpPr>
          <p:spPr bwMode="auto">
            <a:xfrm>
              <a:off x="2974160" y="18060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7" name="Straight Connector 66"/>
            <p:cNvCxnSpPr/>
            <p:nvPr/>
          </p:nvCxnSpPr>
          <p:spPr bwMode="auto">
            <a:xfrm>
              <a:off x="2683702" y="230872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8" name="Straight Connector 67"/>
            <p:cNvCxnSpPr/>
            <p:nvPr/>
          </p:nvCxnSpPr>
          <p:spPr bwMode="auto">
            <a:xfrm>
              <a:off x="2450044" y="27488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9" name="Straight Connector 68"/>
            <p:cNvCxnSpPr/>
            <p:nvPr/>
          </p:nvCxnSpPr>
          <p:spPr bwMode="auto">
            <a:xfrm>
              <a:off x="2136866" y="321744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70" name="Straight Connector 69"/>
            <p:cNvCxnSpPr/>
            <p:nvPr/>
          </p:nvCxnSpPr>
          <p:spPr bwMode="auto">
            <a:xfrm>
              <a:off x="1935138" y="3674640"/>
              <a:ext cx="1039022" cy="592560"/>
            </a:xfrm>
            <a:prstGeom prst="line">
              <a:avLst/>
            </a:prstGeom>
            <a:noFill/>
            <a:ln w="31750" cap="sq" cmpd="sng" algn="ctr">
              <a:solidFill>
                <a:schemeClr val="accent1"/>
              </a:solidFill>
              <a:prstDash val="solid"/>
              <a:round/>
              <a:headEnd type="none" w="med" len="med"/>
              <a:tailEnd type="none" w="med" len="med"/>
            </a:ln>
            <a:effectLst/>
          </p:spPr>
        </p:cxnSp>
        <p:cxnSp>
          <p:nvCxnSpPr>
            <p:cNvPr id="72" name="Straight Connector 71"/>
            <p:cNvCxnSpPr/>
            <p:nvPr/>
          </p:nvCxnSpPr>
          <p:spPr bwMode="auto">
            <a:xfrm>
              <a:off x="1733410" y="3990800"/>
              <a:ext cx="716634" cy="428800"/>
            </a:xfrm>
            <a:prstGeom prst="line">
              <a:avLst/>
            </a:prstGeom>
            <a:noFill/>
            <a:ln w="31750" cap="sq" cmpd="sng" algn="ctr">
              <a:solidFill>
                <a:schemeClr val="accent1"/>
              </a:solidFill>
              <a:prstDash val="solid"/>
              <a:round/>
              <a:headEnd type="none" w="med" len="med"/>
              <a:tailEnd type="none" w="med" len="med"/>
            </a:ln>
            <a:effectLst/>
          </p:spPr>
        </p:cxnSp>
        <p:cxnSp>
          <p:nvCxnSpPr>
            <p:cNvPr id="74" name="Straight Connector 73"/>
            <p:cNvCxnSpPr/>
            <p:nvPr/>
          </p:nvCxnSpPr>
          <p:spPr bwMode="auto">
            <a:xfrm>
              <a:off x="1531682" y="4346720"/>
              <a:ext cx="220918" cy="165004"/>
            </a:xfrm>
            <a:prstGeom prst="line">
              <a:avLst/>
            </a:prstGeom>
            <a:noFill/>
            <a:ln w="31750" cap="sq" cmpd="sng" algn="ctr">
              <a:solidFill>
                <a:schemeClr val="accent1"/>
              </a:solidFill>
              <a:prstDash val="solid"/>
              <a:round/>
              <a:headEnd type="none" w="med" len="med"/>
              <a:tailEnd type="none" w="med" len="med"/>
            </a:ln>
            <a:effectLst/>
          </p:spPr>
        </p:cxnSp>
      </p:grpSp>
    </p:spTree>
    <p:extLst>
      <p:ext uri="{BB962C8B-B14F-4D97-AF65-F5344CB8AC3E}">
        <p14:creationId xmlns:p14="http://schemas.microsoft.com/office/powerpoint/2010/main" val="5868754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7">
                                            <p:txEl>
                                              <p:pRg st="0" end="0"/>
                                            </p:txEl>
                                          </p:spTgt>
                                        </p:tgtEl>
                                        <p:attrNameLst>
                                          <p:attrName>style.visibility</p:attrName>
                                        </p:attrNameLst>
                                      </p:cBhvr>
                                      <p:to>
                                        <p:strVal val="visible"/>
                                      </p:to>
                                    </p:set>
                                    <p:anim calcmode="lin" valueType="num">
                                      <p:cBhvr additive="base">
                                        <p:cTn id="7" dur="500" fill="hold"/>
                                        <p:tgtEl>
                                          <p:spTgt spid="9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ppt_x"/>
                                          </p:val>
                                        </p:tav>
                                        <p:tav tm="100000">
                                          <p:val>
                                            <p:strVal val="#ppt_x"/>
                                          </p:val>
                                        </p:tav>
                                      </p:tavLst>
                                    </p:anim>
                                    <p:anim calcmode="lin" valueType="num">
                                      <p:cBhvr additive="base">
                                        <p:cTn id="12" dur="500" fill="hold"/>
                                        <p:tgtEl>
                                          <p:spTgt spid="9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4">
                                            <p:txEl>
                                              <p:pRg st="0" end="0"/>
                                            </p:txEl>
                                          </p:spTgt>
                                        </p:tgtEl>
                                        <p:attrNameLst>
                                          <p:attrName>style.visibility</p:attrName>
                                        </p:attrNameLst>
                                      </p:cBhvr>
                                      <p:to>
                                        <p:strVal val="visible"/>
                                      </p:to>
                                    </p:set>
                                    <p:anim calcmode="lin" valueType="num">
                                      <p:cBhvr additive="base">
                                        <p:cTn id="1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4">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ppt_x"/>
                                          </p:val>
                                        </p:tav>
                                        <p:tav tm="100000">
                                          <p:val>
                                            <p:strVal val="#ppt_x"/>
                                          </p:val>
                                        </p:tav>
                                      </p:tavLst>
                                    </p:anim>
                                    <p:anim calcmode="lin" valueType="num">
                                      <p:cBhvr additive="base">
                                        <p:cTn id="22" dur="500" fill="hold"/>
                                        <p:tgtEl>
                                          <p:spTgt spid="3"/>
                                        </p:tgtEl>
                                        <p:attrNameLst>
                                          <p:attrName>ppt_y</p:attrName>
                                        </p:attrNameLst>
                                      </p:cBhvr>
                                      <p:tavLst>
                                        <p:tav tm="0">
                                          <p:val>
                                            <p:strVal val="1+#ppt_h/2"/>
                                          </p:val>
                                        </p:tav>
                                        <p:tav tm="100000">
                                          <p:val>
                                            <p:strVal val="#ppt_y"/>
                                          </p:val>
                                        </p:tav>
                                      </p:tavLst>
                                    </p:anim>
                                  </p:childTnLst>
                                </p:cTn>
                              </p:par>
                              <p:par>
                                <p:cTn id="23" presetID="2" presetClass="entr" presetSubtype="4"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ppt_x"/>
                                          </p:val>
                                        </p:tav>
                                        <p:tav tm="100000">
                                          <p:val>
                                            <p:strVal val="#ppt_x"/>
                                          </p:val>
                                        </p:tav>
                                      </p:tavLst>
                                    </p:anim>
                                    <p:anim calcmode="lin" valueType="num">
                                      <p:cBhvr additive="base">
                                        <p:cTn id="26" dur="500" fill="hold"/>
                                        <p:tgtEl>
                                          <p:spTgt spid="49"/>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path" presetSubtype="0" accel="50000" decel="50000" fill="hold" grpId="1" nodeType="clickEffect">
                                  <p:stCondLst>
                                    <p:cond delay="0"/>
                                  </p:stCondLst>
                                  <p:childTnLst>
                                    <p:animMotion origin="layout" path="M 2.77778E-6 2.59259E-6 L 0.24132 -0.23797 " pathEditMode="relative" rAng="0" ptsTypes="AA">
                                      <p:cBhvr>
                                        <p:cTn id="30" dur="2000" fill="hold"/>
                                        <p:tgtEl>
                                          <p:spTgt spid="49"/>
                                        </p:tgtEl>
                                        <p:attrNameLst>
                                          <p:attrName>ppt_x</p:attrName>
                                          <p:attrName>ppt_y</p:attrName>
                                        </p:attrNameLst>
                                      </p:cBhvr>
                                      <p:rCtr x="12066" y="-11898"/>
                                    </p:animMotion>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84">
                                            <p:txEl>
                                              <p:pRg st="1" end="1"/>
                                            </p:txEl>
                                          </p:spTgt>
                                        </p:tgtEl>
                                        <p:attrNameLst>
                                          <p:attrName>style.visibility</p:attrName>
                                        </p:attrNameLst>
                                      </p:cBhvr>
                                      <p:to>
                                        <p:strVal val="visible"/>
                                      </p:to>
                                    </p:set>
                                    <p:anim calcmode="lin" valueType="num">
                                      <p:cBhvr additive="base">
                                        <p:cTn id="35" dur="500" fill="hold"/>
                                        <p:tgtEl>
                                          <p:spTgt spid="84">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2">
                                            <p:txEl>
                                              <p:pRg st="0" end="0"/>
                                            </p:txEl>
                                          </p:spTgt>
                                        </p:tgtEl>
                                        <p:attrNameLst>
                                          <p:attrName>style.visibility</p:attrName>
                                        </p:attrNameLst>
                                      </p:cBhvr>
                                      <p:to>
                                        <p:strVal val="visible"/>
                                      </p:to>
                                    </p:set>
                                    <p:anim calcmode="lin" valueType="num">
                                      <p:cBhvr additive="base">
                                        <p:cTn id="41" dur="500" fill="hold"/>
                                        <p:tgtEl>
                                          <p:spTgt spid="52">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2">
                                            <p:txEl>
                                              <p:pRg st="0" end="0"/>
                                            </p:txEl>
                                          </p:spTgt>
                                        </p:tgtEl>
                                        <p:attrNameLst>
                                          <p:attrName>ppt_y</p:attrName>
                                        </p:attrNameLst>
                                      </p:cBhvr>
                                      <p:tavLst>
                                        <p:tav tm="0">
                                          <p:val>
                                            <p:strVal val="1+#ppt_h/2"/>
                                          </p:val>
                                        </p:tav>
                                        <p:tav tm="100000">
                                          <p:val>
                                            <p:strVal val="#ppt_y"/>
                                          </p:val>
                                        </p:tav>
                                      </p:tavLst>
                                    </p:anim>
                                  </p:childTnLst>
                                </p:cTn>
                              </p:par>
                              <p:par>
                                <p:cTn id="43" presetID="2" presetClass="entr" presetSubtype="4" fill="hold" nodeType="with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additive="base">
                                        <p:cTn id="45" dur="500" fill="hold"/>
                                        <p:tgtEl>
                                          <p:spTgt spid="13"/>
                                        </p:tgtEl>
                                        <p:attrNameLst>
                                          <p:attrName>ppt_x</p:attrName>
                                        </p:attrNameLst>
                                      </p:cBhvr>
                                      <p:tavLst>
                                        <p:tav tm="0">
                                          <p:val>
                                            <p:strVal val="#ppt_x"/>
                                          </p:val>
                                        </p:tav>
                                        <p:tav tm="100000">
                                          <p:val>
                                            <p:strVal val="#ppt_x"/>
                                          </p:val>
                                        </p:tav>
                                      </p:tavLst>
                                    </p:anim>
                                    <p:anim calcmode="lin" valueType="num">
                                      <p:cBhvr additive="base">
                                        <p:cTn id="46"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53">
                                            <p:txEl>
                                              <p:pRg st="0" end="0"/>
                                            </p:txEl>
                                          </p:spTgt>
                                        </p:tgtEl>
                                        <p:attrNameLst>
                                          <p:attrName>style.visibility</p:attrName>
                                        </p:attrNameLst>
                                      </p:cBhvr>
                                      <p:to>
                                        <p:strVal val="visible"/>
                                      </p:to>
                                    </p:set>
                                    <p:anim calcmode="lin" valueType="num">
                                      <p:cBhvr additive="base">
                                        <p:cTn id="51" dur="500" fill="hold"/>
                                        <p:tgtEl>
                                          <p:spTgt spid="53">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P spid="49" grpId="1" animBg="1"/>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 name="Picture 6" descr="Image result for stairs"/>
          <p:cNvPicPr>
            <a:picLocks noChangeAspect="1" noChangeArrowheads="1"/>
          </p:cNvPicPr>
          <p:nvPr/>
        </p:nvPicPr>
        <p:blipFill rotWithShape="1">
          <a:blip r:embed="rId3">
            <a:extLst>
              <a:ext uri="{28A0092B-C50C-407E-A947-70E740481C1C}">
                <a14:useLocalDpi xmlns:a14="http://schemas.microsoft.com/office/drawing/2010/main" val="0"/>
              </a:ext>
            </a:extLst>
          </a:blip>
          <a:srcRect l="15677"/>
          <a:stretch/>
        </p:blipFill>
        <p:spPr bwMode="auto">
          <a:xfrm rot="20666110">
            <a:off x="564018" y="926142"/>
            <a:ext cx="5067534" cy="3192629"/>
          </a:xfrm>
          <a:prstGeom prst="rect">
            <a:avLst/>
          </a:prstGeom>
          <a:noFill/>
          <a:extLst>
            <a:ext uri="{909E8E84-426E-40DD-AFC4-6F175D3DCCD1}">
              <a14:hiddenFill xmlns:a14="http://schemas.microsoft.com/office/drawing/2010/main">
                <a:solidFill>
                  <a:srgbClr val="FFFFFF"/>
                </a:solidFill>
              </a14:hiddenFill>
            </a:ext>
          </a:extLst>
        </p:spPr>
      </p:pic>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49" name="Oval 48"/>
          <p:cNvSpPr>
            <a:spLocks noChangeAspect="1"/>
          </p:cNvSpPr>
          <p:nvPr/>
        </p:nvSpPr>
        <p:spPr>
          <a:xfrm>
            <a:off x="2181660" y="319966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8575" y="-591711"/>
            <a:ext cx="4874025" cy="6571506"/>
            <a:chOff x="28575" y="-591711"/>
            <a:chExt cx="4874025" cy="6571506"/>
          </a:xfrm>
        </p:grpSpPr>
        <p:grpSp>
          <p:nvGrpSpPr>
            <p:cNvPr id="2" name="Group 1"/>
            <p:cNvGrpSpPr/>
            <p:nvPr/>
          </p:nvGrpSpPr>
          <p:grpSpPr>
            <a:xfrm>
              <a:off x="28575" y="626745"/>
              <a:ext cx="4874025" cy="5353050"/>
              <a:chOff x="28575" y="626745"/>
              <a:chExt cx="4874025" cy="5353050"/>
            </a:xfrm>
          </p:grpSpPr>
          <p:grpSp>
            <p:nvGrpSpPr>
              <p:cNvPr id="234" name="Group 233"/>
              <p:cNvGrpSpPr/>
              <p:nvPr/>
            </p:nvGrpSpPr>
            <p:grpSpPr>
              <a:xfrm>
                <a:off x="28575" y="626745"/>
                <a:ext cx="4874025" cy="5200650"/>
                <a:chOff x="28575" y="626745"/>
                <a:chExt cx="4874025" cy="5200650"/>
              </a:xfrm>
            </p:grpSpPr>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grpSp>
              <p:nvGrpSpPr>
                <p:cNvPr id="185" name="Group 184"/>
                <p:cNvGrpSpPr/>
                <p:nvPr/>
              </p:nvGrpSpPr>
              <p:grpSpPr>
                <a:xfrm>
                  <a:off x="28575" y="626745"/>
                  <a:ext cx="4874025" cy="5194935"/>
                  <a:chOff x="28575" y="626745"/>
                  <a:chExt cx="4874025" cy="5194935"/>
                </a:xfrm>
              </p:grpSpPr>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sp>
            <p:nvSpPr>
              <p:cNvPr id="94" name="TextBox 93"/>
              <p:cNvSpPr txBox="1"/>
              <p:nvPr/>
            </p:nvSpPr>
            <p:spPr>
              <a:xfrm rot="5400000">
                <a:off x="3100871" y="5162222"/>
                <a:ext cx="1173480" cy="461665"/>
              </a:xfrm>
              <a:prstGeom prst="rect">
                <a:avLst/>
              </a:prstGeom>
              <a:noFill/>
            </p:spPr>
            <p:txBody>
              <a:bodyPr wrap="square" rtlCol="0">
                <a:spAutoFit/>
              </a:bodyPr>
              <a:lstStyle/>
              <a:p>
                <a:endParaRPr lang="en-CA" sz="2400" i="1" dirty="0">
                  <a:solidFill>
                    <a:srgbClr val="66FF33"/>
                  </a:solidFill>
                </a:endParaRPr>
              </a:p>
            </p:txBody>
          </p:sp>
        </p:grpSp>
        <p:sp>
          <p:nvSpPr>
            <p:cNvPr id="56" name="TextBox 55"/>
            <p:cNvSpPr txBox="1"/>
            <p:nvPr/>
          </p:nvSpPr>
          <p:spPr>
            <a:xfrm>
              <a:off x="1905000" y="5405735"/>
              <a:ext cx="1981200" cy="461665"/>
            </a:xfrm>
            <a:prstGeom prst="rect">
              <a:avLst/>
            </a:prstGeom>
            <a:noFill/>
          </p:spPr>
          <p:txBody>
            <a:bodyPr wrap="square" rtlCol="0">
              <a:spAutoFit/>
            </a:bodyPr>
            <a:lstStyle/>
            <a:p>
              <a:r>
                <a:rPr lang="en-CA" sz="2400" i="1" dirty="0">
                  <a:solidFill>
                    <a:srgbClr val="66FF33"/>
                  </a:solidFill>
                </a:rPr>
                <a:t>Distance East</a:t>
              </a:r>
            </a:p>
          </p:txBody>
        </p:sp>
        <p:sp>
          <p:nvSpPr>
            <p:cNvPr id="57" name="TextBox 56"/>
            <p:cNvSpPr txBox="1"/>
            <p:nvPr/>
          </p:nvSpPr>
          <p:spPr>
            <a:xfrm rot="16200000">
              <a:off x="-753631" y="509840"/>
              <a:ext cx="2664768" cy="461665"/>
            </a:xfrm>
            <a:prstGeom prst="rect">
              <a:avLst/>
            </a:prstGeom>
            <a:noFill/>
          </p:spPr>
          <p:txBody>
            <a:bodyPr wrap="square" rtlCol="0">
              <a:spAutoFit/>
            </a:bodyPr>
            <a:lstStyle/>
            <a:p>
              <a:r>
                <a:rPr lang="en-CA" sz="2400" i="1" dirty="0">
                  <a:solidFill>
                    <a:srgbClr val="66FF33"/>
                  </a:solidFill>
                </a:rPr>
                <a:t>Distance North</a:t>
              </a:r>
            </a:p>
          </p:txBody>
        </p:sp>
      </p:grpSp>
      <p:grpSp>
        <p:nvGrpSpPr>
          <p:cNvPr id="13" name="Group 12"/>
          <p:cNvGrpSpPr/>
          <p:nvPr/>
        </p:nvGrpSpPr>
        <p:grpSpPr>
          <a:xfrm>
            <a:off x="1531682" y="773430"/>
            <a:ext cx="3497518" cy="3738294"/>
            <a:chOff x="1531682" y="773430"/>
            <a:chExt cx="3497518" cy="3738294"/>
          </a:xfrm>
        </p:grpSpPr>
        <p:cxnSp>
          <p:nvCxnSpPr>
            <p:cNvPr id="59" name="Straight Connector 58"/>
            <p:cNvCxnSpPr/>
            <p:nvPr/>
          </p:nvCxnSpPr>
          <p:spPr bwMode="auto">
            <a:xfrm>
              <a:off x="3581400" y="773430"/>
              <a:ext cx="1447800" cy="750570"/>
            </a:xfrm>
            <a:prstGeom prst="line">
              <a:avLst/>
            </a:prstGeom>
            <a:noFill/>
            <a:ln w="3175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3304378" y="125896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6" name="Straight Connector 65"/>
            <p:cNvCxnSpPr/>
            <p:nvPr/>
          </p:nvCxnSpPr>
          <p:spPr bwMode="auto">
            <a:xfrm>
              <a:off x="2974160" y="18060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7" name="Straight Connector 66"/>
            <p:cNvCxnSpPr/>
            <p:nvPr/>
          </p:nvCxnSpPr>
          <p:spPr bwMode="auto">
            <a:xfrm>
              <a:off x="2683702" y="230872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8" name="Straight Connector 67"/>
            <p:cNvCxnSpPr/>
            <p:nvPr/>
          </p:nvCxnSpPr>
          <p:spPr bwMode="auto">
            <a:xfrm>
              <a:off x="2450044" y="274888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69" name="Straight Connector 68"/>
            <p:cNvCxnSpPr/>
            <p:nvPr/>
          </p:nvCxnSpPr>
          <p:spPr bwMode="auto">
            <a:xfrm>
              <a:off x="2136866" y="3217440"/>
              <a:ext cx="1372222" cy="744960"/>
            </a:xfrm>
            <a:prstGeom prst="line">
              <a:avLst/>
            </a:prstGeom>
            <a:noFill/>
            <a:ln w="31750" cap="sq" cmpd="sng" algn="ctr">
              <a:solidFill>
                <a:schemeClr val="accent1"/>
              </a:solidFill>
              <a:prstDash val="solid"/>
              <a:round/>
              <a:headEnd type="none" w="med" len="med"/>
              <a:tailEnd type="none" w="med" len="med"/>
            </a:ln>
            <a:effectLst/>
          </p:spPr>
        </p:cxnSp>
        <p:cxnSp>
          <p:nvCxnSpPr>
            <p:cNvPr id="70" name="Straight Connector 69"/>
            <p:cNvCxnSpPr/>
            <p:nvPr/>
          </p:nvCxnSpPr>
          <p:spPr bwMode="auto">
            <a:xfrm>
              <a:off x="1935138" y="3674640"/>
              <a:ext cx="1039022" cy="592560"/>
            </a:xfrm>
            <a:prstGeom prst="line">
              <a:avLst/>
            </a:prstGeom>
            <a:noFill/>
            <a:ln w="31750" cap="sq" cmpd="sng" algn="ctr">
              <a:solidFill>
                <a:schemeClr val="accent1"/>
              </a:solidFill>
              <a:prstDash val="solid"/>
              <a:round/>
              <a:headEnd type="none" w="med" len="med"/>
              <a:tailEnd type="none" w="med" len="med"/>
            </a:ln>
            <a:effectLst/>
          </p:spPr>
        </p:cxnSp>
        <p:cxnSp>
          <p:nvCxnSpPr>
            <p:cNvPr id="72" name="Straight Connector 71"/>
            <p:cNvCxnSpPr/>
            <p:nvPr/>
          </p:nvCxnSpPr>
          <p:spPr bwMode="auto">
            <a:xfrm>
              <a:off x="1733410" y="3990800"/>
              <a:ext cx="716634" cy="428800"/>
            </a:xfrm>
            <a:prstGeom prst="line">
              <a:avLst/>
            </a:prstGeom>
            <a:noFill/>
            <a:ln w="31750" cap="sq" cmpd="sng" algn="ctr">
              <a:solidFill>
                <a:schemeClr val="accent1"/>
              </a:solidFill>
              <a:prstDash val="solid"/>
              <a:round/>
              <a:headEnd type="none" w="med" len="med"/>
              <a:tailEnd type="none" w="med" len="med"/>
            </a:ln>
            <a:effectLst/>
          </p:spPr>
        </p:cxnSp>
        <p:cxnSp>
          <p:nvCxnSpPr>
            <p:cNvPr id="74" name="Straight Connector 73"/>
            <p:cNvCxnSpPr/>
            <p:nvPr/>
          </p:nvCxnSpPr>
          <p:spPr bwMode="auto">
            <a:xfrm>
              <a:off x="1531682" y="4346720"/>
              <a:ext cx="220918" cy="165004"/>
            </a:xfrm>
            <a:prstGeom prst="line">
              <a:avLst/>
            </a:prstGeom>
            <a:noFill/>
            <a:ln w="31750" cap="sq" cmpd="sng" algn="ctr">
              <a:solidFill>
                <a:schemeClr val="accent1"/>
              </a:solidFill>
              <a:prstDash val="solid"/>
              <a:round/>
              <a:headEnd type="none" w="med" len="med"/>
              <a:tailEnd type="none" w="med" len="med"/>
            </a:ln>
            <a:effectLst/>
          </p:spPr>
        </p:cxnSp>
      </p:grpSp>
      <p:cxnSp>
        <p:nvCxnSpPr>
          <p:cNvPr id="42" name="Straight Connector 41"/>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43" name="Rectangle 42"/>
          <p:cNvSpPr/>
          <p:nvPr/>
        </p:nvSpPr>
        <p:spPr>
          <a:xfrm>
            <a:off x="5410200" y="609600"/>
            <a:ext cx="4114800" cy="523220"/>
          </a:xfrm>
          <a:prstGeom prst="rect">
            <a:avLst/>
          </a:prstGeom>
        </p:spPr>
        <p:txBody>
          <a:bodyPr wrap="square">
            <a:spAutoFit/>
          </a:bodyPr>
          <a:lstStyle/>
          <a:p>
            <a:pPr algn="ctr"/>
            <a:r>
              <a:rPr lang="en-CA" dirty="0"/>
              <a:t>Direction steepest up?</a:t>
            </a:r>
          </a:p>
        </p:txBody>
      </p:sp>
      <p:sp>
        <p:nvSpPr>
          <p:cNvPr id="44" name="Rectangle 43"/>
          <p:cNvSpPr/>
          <p:nvPr/>
        </p:nvSpPr>
        <p:spPr>
          <a:xfrm>
            <a:off x="5486400" y="2146518"/>
            <a:ext cx="3733800" cy="1815882"/>
          </a:xfrm>
          <a:prstGeom prst="rect">
            <a:avLst/>
          </a:prstGeom>
        </p:spPr>
        <p:txBody>
          <a:bodyPr wrap="square">
            <a:spAutoFit/>
          </a:bodyPr>
          <a:lstStyle/>
          <a:p>
            <a:pPr algn="ctr"/>
            <a:r>
              <a:rPr lang="en-CA" dirty="0"/>
              <a:t>Traveling at an angle </a:t>
            </a:r>
          </a:p>
          <a:p>
            <a:pPr algn="ctr"/>
            <a:r>
              <a:rPr lang="en-CA" dirty="0"/>
              <a:t>is not as steep because</a:t>
            </a:r>
          </a:p>
          <a:p>
            <a:pPr algn="ctr"/>
            <a:r>
              <a:rPr lang="en-CA" dirty="0"/>
              <a:t>the same distance does not cross as many steps. </a:t>
            </a:r>
          </a:p>
        </p:txBody>
      </p:sp>
      <p:cxnSp>
        <p:nvCxnSpPr>
          <p:cNvPr id="45" name="Straight Connector 44"/>
          <p:cNvCxnSpPr/>
          <p:nvPr/>
        </p:nvCxnSpPr>
        <p:spPr bwMode="auto">
          <a:xfrm flipV="1">
            <a:off x="2366028" y="2073057"/>
            <a:ext cx="2053572" cy="1158241"/>
          </a:xfrm>
          <a:prstGeom prst="line">
            <a:avLst/>
          </a:prstGeom>
          <a:noFill/>
          <a:ln w="50800" cap="sq" cmpd="sng" algn="ctr">
            <a:solidFill>
              <a:srgbClr val="FF00FF"/>
            </a:solidFill>
            <a:prstDash val="solid"/>
            <a:round/>
            <a:headEnd type="none" w="lg" len="lg"/>
            <a:tailEnd type="stealth" w="med" len="med"/>
          </a:ln>
          <a:effectLst/>
        </p:spPr>
      </p:cxnSp>
      <p:sp>
        <p:nvSpPr>
          <p:cNvPr id="46" name="Rectangle 45"/>
          <p:cNvSpPr/>
          <p:nvPr/>
        </p:nvSpPr>
        <p:spPr>
          <a:xfrm>
            <a:off x="5410200" y="1083840"/>
            <a:ext cx="4114800" cy="954107"/>
          </a:xfrm>
          <a:prstGeom prst="rect">
            <a:avLst/>
          </a:prstGeom>
        </p:spPr>
        <p:txBody>
          <a:bodyPr wrap="square">
            <a:spAutoFit/>
          </a:bodyPr>
          <a:lstStyle/>
          <a:p>
            <a:pPr algn="ctr"/>
            <a:r>
              <a:rPr lang="en-CA" dirty="0"/>
              <a:t>Perpendicular </a:t>
            </a:r>
            <a:br>
              <a:rPr lang="en-CA" dirty="0"/>
            </a:br>
            <a:r>
              <a:rPr lang="en-CA" dirty="0"/>
              <a:t>to the stairs.</a:t>
            </a:r>
          </a:p>
        </p:txBody>
      </p:sp>
      <p:sp>
        <p:nvSpPr>
          <p:cNvPr id="47" name="Rectangle 46"/>
          <p:cNvSpPr/>
          <p:nvPr/>
        </p:nvSpPr>
        <p:spPr>
          <a:xfrm rot="17994879">
            <a:off x="1816715" y="2454667"/>
            <a:ext cx="720000" cy="720000"/>
          </a:xfrm>
          <a:prstGeom prst="rect">
            <a:avLst/>
          </a:prstGeom>
          <a:ln w="25400">
            <a:solidFill>
              <a:srgbClr val="FFFF00"/>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763086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3">
                                            <p:txEl>
                                              <p:pRg st="0" end="0"/>
                                            </p:txEl>
                                          </p:spTgt>
                                        </p:tgtEl>
                                        <p:attrNameLst>
                                          <p:attrName>style.visibility</p:attrName>
                                        </p:attrNameLst>
                                      </p:cBhvr>
                                      <p:to>
                                        <p:strVal val="visible"/>
                                      </p:to>
                                    </p:set>
                                    <p:anim calcmode="lin" valueType="num">
                                      <p:cBhvr additive="base">
                                        <p:cTn id="7" dur="500" fill="hold"/>
                                        <p:tgtEl>
                                          <p:spTgt spid="4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4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2" fill="hold" nodeType="clickEffect">
                                  <p:stCondLst>
                                    <p:cond delay="0"/>
                                  </p:stCondLst>
                                  <p:childTnLst>
                                    <p:set>
                                      <p:cBhvr>
                                        <p:cTn id="12" dur="1" fill="hold">
                                          <p:stCondLst>
                                            <p:cond delay="0"/>
                                          </p:stCondLst>
                                        </p:cTn>
                                        <p:tgtEl>
                                          <p:spTgt spid="46">
                                            <p:txEl>
                                              <p:pRg st="0" end="0"/>
                                            </p:txEl>
                                          </p:spTgt>
                                        </p:tgtEl>
                                        <p:attrNameLst>
                                          <p:attrName>style.visibility</p:attrName>
                                        </p:attrNameLst>
                                      </p:cBhvr>
                                      <p:to>
                                        <p:strVal val="visible"/>
                                      </p:to>
                                    </p:set>
                                    <p:anim calcmode="lin" valueType="num">
                                      <p:cBhvr additive="base">
                                        <p:cTn id="13"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6">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12"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0-#ppt_w/2"/>
                                          </p:val>
                                        </p:tav>
                                        <p:tav tm="100000">
                                          <p:val>
                                            <p:strVal val="#ppt_x"/>
                                          </p:val>
                                        </p:tav>
                                      </p:tavLst>
                                    </p:anim>
                                    <p:anim calcmode="lin" valueType="num">
                                      <p:cBhvr additive="base">
                                        <p:cTn id="18" dur="500" fill="hold"/>
                                        <p:tgtEl>
                                          <p:spTgt spid="42"/>
                                        </p:tgtEl>
                                        <p:attrNameLst>
                                          <p:attrName>ppt_y</p:attrName>
                                        </p:attrNameLst>
                                      </p:cBhvr>
                                      <p:tavLst>
                                        <p:tav tm="0">
                                          <p:val>
                                            <p:strVal val="1+#ppt_h/2"/>
                                          </p:val>
                                        </p:tav>
                                        <p:tav tm="100000">
                                          <p:val>
                                            <p:strVal val="#ppt_y"/>
                                          </p:val>
                                        </p:tav>
                                      </p:tavLst>
                                    </p:anim>
                                  </p:childTnLst>
                                </p:cTn>
                              </p:par>
                              <p:par>
                                <p:cTn id="19" presetID="2" presetClass="entr" presetSubtype="12" fill="hold" grpId="0" nodeType="withEffect">
                                  <p:stCondLst>
                                    <p:cond delay="0"/>
                                  </p:stCondLst>
                                  <p:childTnLst>
                                    <p:set>
                                      <p:cBhvr>
                                        <p:cTn id="20" dur="1" fill="hold">
                                          <p:stCondLst>
                                            <p:cond delay="0"/>
                                          </p:stCondLst>
                                        </p:cTn>
                                        <p:tgtEl>
                                          <p:spTgt spid="47"/>
                                        </p:tgtEl>
                                        <p:attrNameLst>
                                          <p:attrName>style.visibility</p:attrName>
                                        </p:attrNameLst>
                                      </p:cBhvr>
                                      <p:to>
                                        <p:strVal val="visible"/>
                                      </p:to>
                                    </p:set>
                                    <p:anim calcmode="lin" valueType="num">
                                      <p:cBhvr additive="base">
                                        <p:cTn id="21" dur="500" fill="hold"/>
                                        <p:tgtEl>
                                          <p:spTgt spid="47"/>
                                        </p:tgtEl>
                                        <p:attrNameLst>
                                          <p:attrName>ppt_x</p:attrName>
                                        </p:attrNameLst>
                                      </p:cBhvr>
                                      <p:tavLst>
                                        <p:tav tm="0">
                                          <p:val>
                                            <p:strVal val="0-#ppt_w/2"/>
                                          </p:val>
                                        </p:tav>
                                        <p:tav tm="100000">
                                          <p:val>
                                            <p:strVal val="#ppt_x"/>
                                          </p:val>
                                        </p:tav>
                                      </p:tavLst>
                                    </p:anim>
                                    <p:anim calcmode="lin" valueType="num">
                                      <p:cBhvr additive="base">
                                        <p:cTn id="22"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12" fill="hold" nodeType="clickEffect">
                                  <p:stCondLst>
                                    <p:cond delay="0"/>
                                  </p:stCondLst>
                                  <p:childTnLst>
                                    <p:set>
                                      <p:cBhvr>
                                        <p:cTn id="26" dur="1" fill="hold">
                                          <p:stCondLst>
                                            <p:cond delay="0"/>
                                          </p:stCondLst>
                                        </p:cTn>
                                        <p:tgtEl>
                                          <p:spTgt spid="44">
                                            <p:txEl>
                                              <p:pRg st="0" end="0"/>
                                            </p:txEl>
                                          </p:spTgt>
                                        </p:tgtEl>
                                        <p:attrNameLst>
                                          <p:attrName>style.visibility</p:attrName>
                                        </p:attrNameLst>
                                      </p:cBhvr>
                                      <p:to>
                                        <p:strVal val="visible"/>
                                      </p:to>
                                    </p:set>
                                    <p:anim calcmode="lin" valueType="num">
                                      <p:cBhvr additive="base">
                                        <p:cTn id="2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44">
                                            <p:txEl>
                                              <p:pRg st="0" end="0"/>
                                            </p:txEl>
                                          </p:spTgt>
                                        </p:tgtEl>
                                        <p:attrNameLst>
                                          <p:attrName>ppt_y</p:attrName>
                                        </p:attrNameLst>
                                      </p:cBhvr>
                                      <p:tavLst>
                                        <p:tav tm="0">
                                          <p:val>
                                            <p:strVal val="1+#ppt_h/2"/>
                                          </p:val>
                                        </p:tav>
                                        <p:tav tm="100000">
                                          <p:val>
                                            <p:strVal val="#ppt_y"/>
                                          </p:val>
                                        </p:tav>
                                      </p:tavLst>
                                    </p:anim>
                                  </p:childTnLst>
                                </p:cTn>
                              </p:par>
                              <p:par>
                                <p:cTn id="29" presetID="2" presetClass="entr" presetSubtype="12" fill="hold" nodeType="withEffect">
                                  <p:stCondLst>
                                    <p:cond delay="0"/>
                                  </p:stCondLst>
                                  <p:childTnLst>
                                    <p:set>
                                      <p:cBhvr>
                                        <p:cTn id="30" dur="1" fill="hold">
                                          <p:stCondLst>
                                            <p:cond delay="0"/>
                                          </p:stCondLst>
                                        </p:cTn>
                                        <p:tgtEl>
                                          <p:spTgt spid="45"/>
                                        </p:tgtEl>
                                        <p:attrNameLst>
                                          <p:attrName>style.visibility</p:attrName>
                                        </p:attrNameLst>
                                      </p:cBhvr>
                                      <p:to>
                                        <p:strVal val="visible"/>
                                      </p:to>
                                    </p:set>
                                    <p:anim calcmode="lin" valueType="num">
                                      <p:cBhvr additive="base">
                                        <p:cTn id="31" dur="500" fill="hold"/>
                                        <p:tgtEl>
                                          <p:spTgt spid="45"/>
                                        </p:tgtEl>
                                        <p:attrNameLst>
                                          <p:attrName>ppt_x</p:attrName>
                                        </p:attrNameLst>
                                      </p:cBhvr>
                                      <p:tavLst>
                                        <p:tav tm="0">
                                          <p:val>
                                            <p:strVal val="0-#ppt_w/2"/>
                                          </p:val>
                                        </p:tav>
                                        <p:tav tm="100000">
                                          <p:val>
                                            <p:strVal val="#ppt_x"/>
                                          </p:val>
                                        </p:tav>
                                      </p:tavLst>
                                    </p:anim>
                                    <p:anim calcmode="lin" valueType="num">
                                      <p:cBhvr additive="base">
                                        <p:cTn id="32"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4">
                                            <p:txEl>
                                              <p:pRg st="1" end="1"/>
                                            </p:txEl>
                                          </p:spTgt>
                                        </p:tgtEl>
                                        <p:attrNameLst>
                                          <p:attrName>style.visibility</p:attrName>
                                        </p:attrNameLst>
                                      </p:cBhvr>
                                      <p:to>
                                        <p:strVal val="visible"/>
                                      </p:to>
                                    </p:set>
                                    <p:anim calcmode="lin" valueType="num">
                                      <p:cBhvr additive="base">
                                        <p:cTn id="37" dur="500" fill="hold"/>
                                        <p:tgtEl>
                                          <p:spTgt spid="44">
                                            <p:txEl>
                                              <p:pRg st="1" end="1"/>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4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44">
                                            <p:txEl>
                                              <p:pRg st="2" end="2"/>
                                            </p:txEl>
                                          </p:spTgt>
                                        </p:tgtEl>
                                        <p:attrNameLst>
                                          <p:attrName>style.visibility</p:attrName>
                                        </p:attrNameLst>
                                      </p:cBhvr>
                                      <p:to>
                                        <p:strVal val="visible"/>
                                      </p:to>
                                    </p:set>
                                    <p:anim calcmode="lin" valueType="num">
                                      <p:cBhvr additive="base">
                                        <p:cTn id="43" dur="500" fill="hold"/>
                                        <p:tgtEl>
                                          <p:spTgt spid="44">
                                            <p:txEl>
                                              <p:pRg st="2" end="2"/>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4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5334000" y="2683907"/>
            <a:ext cx="4114800" cy="4555093"/>
          </a:xfrm>
          <a:prstGeom prst="rect">
            <a:avLst/>
          </a:prstGeom>
        </p:spPr>
        <p:txBody>
          <a:bodyPr wrap="square">
            <a:spAutoFit/>
          </a:bodyPr>
          <a:lstStyle/>
          <a:p>
            <a:pPr algn="ctr"/>
            <a:r>
              <a:rPr lang="en-US" sz="2400" dirty="0"/>
              <a:t>This </a:t>
            </a:r>
            <a:r>
              <a:rPr lang="en-US" sz="2400" dirty="0">
                <a:solidFill>
                  <a:srgbClr val="66FF33"/>
                </a:solidFill>
              </a:rPr>
              <a:t>green grid </a:t>
            </a:r>
            <a:r>
              <a:rPr lang="en-US" sz="2400" dirty="0"/>
              <a:t>plots </a:t>
            </a:r>
            <a:br>
              <a:rPr lang="en-US" sz="2400" dirty="0"/>
            </a:br>
            <a:r>
              <a:rPr lang="en-US" sz="2400" dirty="0"/>
              <a:t>possible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2</a:t>
            </a:r>
            <a:r>
              <a:rPr lang="en-US" altLang="en-US" sz="2400" dirty="0">
                <a:solidFill>
                  <a:srgbClr val="66FF33"/>
                </a:solidFill>
                <a:sym typeface="Symbol" panose="05050102010706020507" pitchFamily="18" charset="2"/>
              </a:rPr>
              <a:t></a:t>
            </a:r>
            <a:r>
              <a:rPr lang="en-US" altLang="en-US" sz="2400" dirty="0">
                <a:solidFill>
                  <a:srgbClr val="66FF33"/>
                </a:solidFill>
              </a:rPr>
              <a:t> </a:t>
            </a:r>
            <a:br>
              <a:rPr lang="en-US" altLang="en-US" sz="2400" dirty="0"/>
            </a:br>
            <a:r>
              <a:rPr lang="en-US" sz="2400" dirty="0"/>
              <a:t>for our machine.</a:t>
            </a:r>
          </a:p>
          <a:p>
            <a:pPr algn="ctr"/>
            <a:r>
              <a:rPr lang="en-US" sz="1400" dirty="0"/>
              <a:t>   </a:t>
            </a:r>
          </a:p>
          <a:p>
            <a:pPr algn="ctr"/>
            <a:r>
              <a:rPr lang="en-US" sz="2400" dirty="0"/>
              <a:t>The </a:t>
            </a:r>
            <a:r>
              <a:rPr lang="en-US" sz="2400" dirty="0">
                <a:solidFill>
                  <a:schemeClr val="accent1"/>
                </a:solidFill>
              </a:rPr>
              <a:t>brown lines </a:t>
            </a:r>
            <a:br>
              <a:rPr lang="en-US" sz="2400" dirty="0"/>
            </a:br>
            <a:r>
              <a:rPr lang="en-US" sz="2400" dirty="0"/>
              <a:t>are contour lines</a:t>
            </a:r>
            <a:br>
              <a:rPr lang="en-US" sz="2400" dirty="0"/>
            </a:br>
            <a:r>
              <a:rPr lang="en-US" sz="2400" dirty="0"/>
              <a:t>giving values of error </a:t>
            </a:r>
            <a:r>
              <a:rPr lang="en-US" sz="2400" i="1" dirty="0">
                <a:solidFill>
                  <a:srgbClr val="FF9900"/>
                </a:solidFill>
              </a:rPr>
              <a:t>E</a:t>
            </a:r>
            <a:r>
              <a:rPr lang="en-US" sz="2400" dirty="0"/>
              <a:t>.</a:t>
            </a:r>
          </a:p>
          <a:p>
            <a:pPr algn="ctr"/>
            <a:r>
              <a:rPr lang="en-US" sz="1400" dirty="0">
                <a:solidFill>
                  <a:srgbClr val="FF0000"/>
                </a:solidFill>
              </a:rPr>
              <a:t>    </a:t>
            </a:r>
          </a:p>
          <a:p>
            <a:pPr algn="ctr"/>
            <a:r>
              <a:rPr lang="en-US" sz="2400" dirty="0"/>
              <a:t>Crossing one raise</a:t>
            </a:r>
            <a:r>
              <a:rPr lang="en-US" sz="2400" i="1" dirty="0">
                <a:solidFill>
                  <a:schemeClr val="accent1"/>
                </a:solidFill>
              </a:rPr>
              <a:t> E </a:t>
            </a:r>
            <a:r>
              <a:rPr lang="en-US" sz="2400" dirty="0"/>
              <a:t>by one.</a:t>
            </a:r>
          </a:p>
          <a:p>
            <a:pPr algn="ctr"/>
            <a:r>
              <a:rPr lang="en-US" sz="1400" dirty="0"/>
              <a:t>  </a:t>
            </a:r>
          </a:p>
          <a:p>
            <a:pPr algn="ctr"/>
            <a:r>
              <a:rPr lang="en-US" sz="2400" dirty="0"/>
              <a:t>Our </a:t>
            </a:r>
            <a:r>
              <a:rPr lang="en-US" sz="2400" dirty="0">
                <a:solidFill>
                  <a:srgbClr val="FF00FF"/>
                </a:solidFill>
              </a:rPr>
              <a:t>current</a:t>
            </a:r>
            <a:r>
              <a:rPr lang="en-US" sz="2400" dirty="0"/>
              <a:t> machine</a:t>
            </a:r>
            <a:br>
              <a:rPr lang="en-US" sz="2400" dirty="0"/>
            </a:b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2</a:t>
            </a:r>
            <a:r>
              <a:rPr lang="en-US" altLang="en-US" sz="2400" dirty="0">
                <a:solidFill>
                  <a:srgbClr val="66FF33"/>
                </a:solidFill>
                <a:sym typeface="Symbol" panose="05050102010706020507" pitchFamily="18" charset="2"/>
              </a:rPr>
              <a:t></a:t>
            </a:r>
            <a:r>
              <a:rPr lang="en-US" altLang="en-US" sz="2400" dirty="0">
                <a:solidFill>
                  <a:srgbClr val="66FF33"/>
                </a:solidFill>
              </a:rPr>
              <a:t> =</a:t>
            </a:r>
            <a:r>
              <a:rPr lang="en-US" altLang="en-US" sz="2400" dirty="0">
                <a:solidFill>
                  <a:srgbClr val="66FF33"/>
                </a:solidFill>
                <a:sym typeface="Symbol" panose="05050102010706020507" pitchFamily="18" charset="2"/>
              </a:rPr>
              <a:t> </a:t>
            </a:r>
            <a:r>
              <a:rPr lang="en-US" altLang="en-US" sz="2400" i="1" dirty="0">
                <a:solidFill>
                  <a:srgbClr val="66FF33"/>
                </a:solidFill>
                <a:sym typeface="Symbol" panose="05050102010706020507" pitchFamily="18" charset="2"/>
              </a:rPr>
              <a:t>5,3</a:t>
            </a:r>
            <a:r>
              <a:rPr lang="en-US" altLang="en-US" sz="2400" dirty="0">
                <a:solidFill>
                  <a:srgbClr val="66FF33"/>
                </a:solidFill>
                <a:sym typeface="Symbol" panose="05050102010706020507" pitchFamily="18" charset="2"/>
              </a:rPr>
              <a:t></a:t>
            </a:r>
            <a:r>
              <a:rPr lang="en-CA" sz="2400" i="1" dirty="0"/>
              <a:t> </a:t>
            </a:r>
            <a:r>
              <a:rPr lang="en-CA" sz="2400" dirty="0"/>
              <a:t>and </a:t>
            </a:r>
            <a:r>
              <a:rPr lang="en-CA" sz="2400" i="1" dirty="0">
                <a:solidFill>
                  <a:schemeClr val="accent1"/>
                </a:solidFill>
              </a:rPr>
              <a:t>E=20</a:t>
            </a:r>
          </a:p>
          <a:p>
            <a:pPr algn="ctr"/>
            <a:endParaRPr lang="en-CA" sz="2400" dirty="0"/>
          </a:p>
        </p:txBody>
      </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0662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105" name="TextBox 104"/>
          <p:cNvSpPr txBox="1"/>
          <p:nvPr/>
        </p:nvSpPr>
        <p:spPr>
          <a:xfrm rot="5400000">
            <a:off x="6393649" y="2300913"/>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237" name="Group 236"/>
          <p:cNvGrpSpPr/>
          <p:nvPr/>
        </p:nvGrpSpPr>
        <p:grpSpPr>
          <a:xfrm>
            <a:off x="731676" y="-1615440"/>
            <a:ext cx="5173902" cy="8321040"/>
            <a:chOff x="731676" y="-1615440"/>
            <a:chExt cx="5173902" cy="8321040"/>
          </a:xfrm>
        </p:grpSpPr>
        <p:grpSp>
          <p:nvGrpSpPr>
            <p:cNvPr id="186" name="Group 185"/>
            <p:cNvGrpSpPr/>
            <p:nvPr/>
          </p:nvGrpSpPr>
          <p:grpSpPr>
            <a:xfrm>
              <a:off x="731676" y="-1615440"/>
              <a:ext cx="5173902" cy="8321040"/>
              <a:chOff x="731676" y="-1615440"/>
              <a:chExt cx="5173902" cy="8321040"/>
            </a:xfrm>
          </p:grpSpPr>
          <p:grpSp>
            <p:nvGrpSpPr>
              <p:cNvPr id="187" name="Group 186"/>
              <p:cNvGrpSpPr/>
              <p:nvPr/>
            </p:nvGrpSpPr>
            <p:grpSpPr>
              <a:xfrm>
                <a:off x="731676" y="-1615440"/>
                <a:ext cx="4419600" cy="8321040"/>
                <a:chOff x="152400" y="-1615440"/>
                <a:chExt cx="4419600" cy="8321040"/>
              </a:xfrm>
            </p:grpSpPr>
            <p:cxnSp>
              <p:nvCxnSpPr>
                <p:cNvPr id="190" name="Straight Connector 189"/>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1" name="Straight Connector 190"/>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2" name="Straight Connector 191"/>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3" name="Straight Connector 192"/>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4" name="Straight Connector 193"/>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5" name="Straight Connector 194"/>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6" name="Straight Connector 195"/>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7" name="Straight Connector 196"/>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8" name="Straight Connector 197"/>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9" name="Straight Connector 198"/>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0" name="Straight Connector 199"/>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1" name="Straight Connector 200"/>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2" name="Straight Connector 201"/>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3" name="Straight Connector 202"/>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4" name="Straight Connector 203"/>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5" name="Straight Connector 204"/>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6" name="Straight Connector 205"/>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7" name="Straight Connector 206"/>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8" name="Straight Connector 207"/>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9" name="Straight Connector 208"/>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0" name="Straight Connector 209"/>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1" name="Straight Connector 210"/>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2" name="Straight Connector 211"/>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3" name="Straight Connector 212"/>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4" name="Straight Connector 213"/>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5" name="Straight Connector 214"/>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6" name="Straight Connector 215"/>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7" name="Straight Connector 216"/>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8" name="Straight Connector 217"/>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9" name="Straight Connector 218"/>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0" name="Straight Connector 219"/>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1" name="Straight Connector 220"/>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2" name="Straight Connector 221"/>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3" name="Straight Connector 222"/>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4" name="Straight Connector 223"/>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225" name="Rectangle 224"/>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226" name="Rectangle 225"/>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grpSp>
          <p:sp>
            <p:nvSpPr>
              <p:cNvPr id="188" name="TextBox 187"/>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grpSp>
        <p:sp>
          <p:nvSpPr>
            <p:cNvPr id="235" name="TextBox 234"/>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236" name="TextBox 235"/>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gr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grpSp>
        <p:nvGrpSpPr>
          <p:cNvPr id="82" name="Group 81"/>
          <p:cNvGrpSpPr/>
          <p:nvPr/>
        </p:nvGrpSpPr>
        <p:grpSpPr>
          <a:xfrm>
            <a:off x="6629400" y="584835"/>
            <a:ext cx="1905000" cy="942975"/>
            <a:chOff x="6629400" y="584835"/>
            <a:chExt cx="1905000" cy="942975"/>
          </a:xfrm>
        </p:grpSpPr>
        <p:cxnSp>
          <p:nvCxnSpPr>
            <p:cNvPr id="83" name="Straight Connector 82"/>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grpSp>
          <p:nvGrpSpPr>
            <p:cNvPr id="86" name="Group 85"/>
            <p:cNvGrpSpPr/>
            <p:nvPr/>
          </p:nvGrpSpPr>
          <p:grpSpPr>
            <a:xfrm>
              <a:off x="6629400" y="584835"/>
              <a:ext cx="1905000" cy="754380"/>
              <a:chOff x="6629400" y="584835"/>
              <a:chExt cx="1905000" cy="754380"/>
            </a:xfrm>
          </p:grpSpPr>
          <p:cxnSp>
            <p:nvCxnSpPr>
              <p:cNvPr id="87" name="Straight Connector 86"/>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88" name="Straight Connector 87"/>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89" name="Straight Connector 88"/>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90" name="Straight Connector 89"/>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91" name="Straight Connector 90"/>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grpSp>
      </p:grpSp>
      <p:grpSp>
        <p:nvGrpSpPr>
          <p:cNvPr id="2" name="Group 1"/>
          <p:cNvGrpSpPr/>
          <p:nvPr/>
        </p:nvGrpSpPr>
        <p:grpSpPr>
          <a:xfrm>
            <a:off x="28575" y="626745"/>
            <a:ext cx="4874025" cy="5353050"/>
            <a:chOff x="28575" y="626745"/>
            <a:chExt cx="4874025" cy="5353050"/>
          </a:xfrm>
        </p:grpSpPr>
        <p:grpSp>
          <p:nvGrpSpPr>
            <p:cNvPr id="234" name="Group 233"/>
            <p:cNvGrpSpPr/>
            <p:nvPr/>
          </p:nvGrpSpPr>
          <p:grpSpPr>
            <a:xfrm>
              <a:off x="28575" y="626745"/>
              <a:ext cx="4874025" cy="5200650"/>
              <a:chOff x="28575" y="626745"/>
              <a:chExt cx="4874025" cy="5200650"/>
            </a:xfrm>
          </p:grpSpPr>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grpSp>
            <p:nvGrpSpPr>
              <p:cNvPr id="185" name="Group 184"/>
              <p:cNvGrpSpPr/>
              <p:nvPr/>
            </p:nvGrpSpPr>
            <p:grpSpPr>
              <a:xfrm>
                <a:off x="28575" y="626745"/>
                <a:ext cx="4874025" cy="5194935"/>
                <a:chOff x="28575" y="626745"/>
                <a:chExt cx="4874025" cy="5194935"/>
              </a:xfrm>
            </p:grpSpPr>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sp>
          <p:nvSpPr>
            <p:cNvPr id="94" name="TextBox 93"/>
            <p:cNvSpPr txBox="1"/>
            <p:nvPr/>
          </p:nvSpPr>
          <p:spPr>
            <a:xfrm rot="5400000">
              <a:off x="3100871" y="5162222"/>
              <a:ext cx="1173480" cy="461665"/>
            </a:xfrm>
            <a:prstGeom prst="rect">
              <a:avLst/>
            </a:prstGeom>
            <a:noFill/>
          </p:spPr>
          <p:txBody>
            <a:bodyPr wrap="square" rtlCol="0">
              <a:spAutoFit/>
            </a:bodyPr>
            <a:lstStyle/>
            <a:p>
              <a:endParaRPr lang="en-CA" sz="2400" i="1" dirty="0">
                <a:solidFill>
                  <a:srgbClr val="66FF33"/>
                </a:solidFill>
              </a:endParaRPr>
            </a:p>
          </p:txBody>
        </p:sp>
      </p:grpSp>
      <p:grpSp>
        <p:nvGrpSpPr>
          <p:cNvPr id="230" name="Group 229"/>
          <p:cNvGrpSpPr/>
          <p:nvPr/>
        </p:nvGrpSpPr>
        <p:grpSpPr>
          <a:xfrm>
            <a:off x="861060" y="2478405"/>
            <a:ext cx="3962400" cy="2263140"/>
            <a:chOff x="884076" y="2491740"/>
            <a:chExt cx="3962400" cy="2263140"/>
          </a:xfrm>
        </p:grpSpPr>
        <p:cxnSp>
          <p:nvCxnSpPr>
            <p:cNvPr id="231" name="Straight Connector 230"/>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232" name="Oval 231"/>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95" name="Rectangle 94"/>
          <p:cNvSpPr/>
          <p:nvPr/>
        </p:nvSpPr>
        <p:spPr>
          <a:xfrm>
            <a:off x="609600" y="5874603"/>
            <a:ext cx="4800600" cy="830997"/>
          </a:xfrm>
          <a:prstGeom prst="rect">
            <a:avLst/>
          </a:prstGeom>
        </p:spPr>
        <p:txBody>
          <a:bodyPr wrap="square">
            <a:spAutoFit/>
          </a:bodyPr>
          <a:lstStyle/>
          <a:p>
            <a:pPr algn="ctr"/>
            <a:r>
              <a:rPr lang="en-CA" sz="2400" dirty="0"/>
              <a:t>Because it’s a plane, the contour lines </a:t>
            </a:r>
            <a:br>
              <a:rPr lang="en-CA" sz="2400" dirty="0"/>
            </a:br>
            <a:r>
              <a:rPr lang="en-CA" sz="2400" dirty="0"/>
              <a:t>are straight and evenly spaced.</a:t>
            </a:r>
          </a:p>
        </p:txBody>
      </p:sp>
    </p:spTree>
    <p:extLst>
      <p:ext uri="{BB962C8B-B14F-4D97-AF65-F5344CB8AC3E}">
        <p14:creationId xmlns:p14="http://schemas.microsoft.com/office/powerpoint/2010/main" val="19098388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0" end="0"/>
                                            </p:txEl>
                                          </p:spTgt>
                                        </p:tgtEl>
                                        <p:attrNameLst>
                                          <p:attrName>style.visibility</p:attrName>
                                        </p:attrNameLst>
                                      </p:cBhvr>
                                      <p:to>
                                        <p:strVal val="visible"/>
                                      </p:to>
                                    </p:set>
                                    <p:anim calcmode="lin" valueType="num">
                                      <p:cBhvr additive="base">
                                        <p:cTn id="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4">
                                            <p:txEl>
                                              <p:pRg st="2" end="2"/>
                                            </p:txEl>
                                          </p:spTgt>
                                        </p:tgtEl>
                                        <p:attrNameLst>
                                          <p:attrName>style.visibility</p:attrName>
                                        </p:attrNameLst>
                                      </p:cBhvr>
                                      <p:to>
                                        <p:strVal val="visible"/>
                                      </p:to>
                                    </p:set>
                                    <p:anim calcmode="lin" valueType="num">
                                      <p:cBhvr additive="base">
                                        <p:cTn id="13"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4">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237"/>
                                        </p:tgtEl>
                                        <p:attrNameLst>
                                          <p:attrName>style.visibility</p:attrName>
                                        </p:attrNameLst>
                                      </p:cBhvr>
                                      <p:to>
                                        <p:strVal val="visible"/>
                                      </p:to>
                                    </p:set>
                                    <p:anim calcmode="lin" valueType="num">
                                      <p:cBhvr additive="base">
                                        <p:cTn id="17" dur="500" fill="hold"/>
                                        <p:tgtEl>
                                          <p:spTgt spid="237"/>
                                        </p:tgtEl>
                                        <p:attrNameLst>
                                          <p:attrName>ppt_x</p:attrName>
                                        </p:attrNameLst>
                                      </p:cBhvr>
                                      <p:tavLst>
                                        <p:tav tm="0">
                                          <p:val>
                                            <p:strVal val="#ppt_x"/>
                                          </p:val>
                                        </p:tav>
                                        <p:tav tm="100000">
                                          <p:val>
                                            <p:strVal val="#ppt_x"/>
                                          </p:val>
                                        </p:tav>
                                      </p:tavLst>
                                    </p:anim>
                                    <p:anim calcmode="lin" valueType="num">
                                      <p:cBhvr additive="base">
                                        <p:cTn id="18" dur="500" fill="hold"/>
                                        <p:tgtEl>
                                          <p:spTgt spid="237"/>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82"/>
                                        </p:tgtEl>
                                        <p:attrNameLst>
                                          <p:attrName>style.visibility</p:attrName>
                                        </p:attrNameLst>
                                      </p:cBhvr>
                                      <p:to>
                                        <p:strVal val="visible"/>
                                      </p:to>
                                    </p:set>
                                    <p:anim calcmode="lin" valueType="num">
                                      <p:cBhvr additive="base">
                                        <p:cTn id="21" dur="500" fill="hold"/>
                                        <p:tgtEl>
                                          <p:spTgt spid="82"/>
                                        </p:tgtEl>
                                        <p:attrNameLst>
                                          <p:attrName>ppt_x</p:attrName>
                                        </p:attrNameLst>
                                      </p:cBhvr>
                                      <p:tavLst>
                                        <p:tav tm="0">
                                          <p:val>
                                            <p:strVal val="#ppt_x"/>
                                          </p:val>
                                        </p:tav>
                                        <p:tav tm="100000">
                                          <p:val>
                                            <p:strVal val="#ppt_x"/>
                                          </p:val>
                                        </p:tav>
                                      </p:tavLst>
                                    </p:anim>
                                    <p:anim calcmode="lin" valueType="num">
                                      <p:cBhvr additive="base">
                                        <p:cTn id="22" dur="500" fill="hold"/>
                                        <p:tgtEl>
                                          <p:spTgt spid="8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84">
                                            <p:txEl>
                                              <p:pRg st="4" end="4"/>
                                            </p:txEl>
                                          </p:spTgt>
                                        </p:tgtEl>
                                        <p:attrNameLst>
                                          <p:attrName>style.visibility</p:attrName>
                                        </p:attrNameLst>
                                      </p:cBhvr>
                                      <p:to>
                                        <p:strVal val="visible"/>
                                      </p:to>
                                    </p:set>
                                    <p:anim calcmode="lin" valueType="num">
                                      <p:cBhvr additive="base">
                                        <p:cTn id="27" dur="500" fill="hold"/>
                                        <p:tgtEl>
                                          <p:spTgt spid="84">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8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95"/>
                                        </p:tgtEl>
                                        <p:attrNameLst>
                                          <p:attrName>style.visibility</p:attrName>
                                        </p:attrNameLst>
                                      </p:cBhvr>
                                      <p:to>
                                        <p:strVal val="visible"/>
                                      </p:to>
                                    </p:set>
                                    <p:anim calcmode="lin" valueType="num">
                                      <p:cBhvr additive="base">
                                        <p:cTn id="33" dur="500" fill="hold"/>
                                        <p:tgtEl>
                                          <p:spTgt spid="95"/>
                                        </p:tgtEl>
                                        <p:attrNameLst>
                                          <p:attrName>ppt_x</p:attrName>
                                        </p:attrNameLst>
                                      </p:cBhvr>
                                      <p:tavLst>
                                        <p:tav tm="0">
                                          <p:val>
                                            <p:strVal val="#ppt_x"/>
                                          </p:val>
                                        </p:tav>
                                        <p:tav tm="100000">
                                          <p:val>
                                            <p:strVal val="#ppt_x"/>
                                          </p:val>
                                        </p:tav>
                                      </p:tavLst>
                                    </p:anim>
                                    <p:anim calcmode="lin" valueType="num">
                                      <p:cBhvr additive="base">
                                        <p:cTn id="34" dur="500" fill="hold"/>
                                        <p:tgtEl>
                                          <p:spTgt spid="95"/>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84">
                                            <p:txEl>
                                              <p:pRg st="6" end="6"/>
                                            </p:txEl>
                                          </p:spTgt>
                                        </p:tgtEl>
                                        <p:attrNameLst>
                                          <p:attrName>style.visibility</p:attrName>
                                        </p:attrNameLst>
                                      </p:cBhvr>
                                      <p:to>
                                        <p:strVal val="visible"/>
                                      </p:to>
                                    </p:set>
                                    <p:anim calcmode="lin" valueType="num">
                                      <p:cBhvr additive="base">
                                        <p:cTn id="39" dur="500" fill="hold"/>
                                        <p:tgtEl>
                                          <p:spTgt spid="84">
                                            <p:txEl>
                                              <p:pRg st="6" end="6"/>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84">
                                            <p:txEl>
                                              <p:pRg st="6" end="6"/>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230"/>
                                        </p:tgtEl>
                                        <p:attrNameLst>
                                          <p:attrName>style.visibility</p:attrName>
                                        </p:attrNameLst>
                                      </p:cBhvr>
                                      <p:to>
                                        <p:strVal val="visible"/>
                                      </p:to>
                                    </p:set>
                                    <p:anim calcmode="lin" valueType="num">
                                      <p:cBhvr additive="base">
                                        <p:cTn id="43" dur="500" fill="hold"/>
                                        <p:tgtEl>
                                          <p:spTgt spid="230"/>
                                        </p:tgtEl>
                                        <p:attrNameLst>
                                          <p:attrName>ppt_x</p:attrName>
                                        </p:attrNameLst>
                                      </p:cBhvr>
                                      <p:tavLst>
                                        <p:tav tm="0">
                                          <p:val>
                                            <p:strVal val="#ppt_x"/>
                                          </p:val>
                                        </p:tav>
                                        <p:tav tm="100000">
                                          <p:val>
                                            <p:strVal val="#ppt_x"/>
                                          </p:val>
                                        </p:tav>
                                      </p:tavLst>
                                    </p:anim>
                                    <p:anim calcmode="lin" valueType="num">
                                      <p:cBhvr additive="base">
                                        <p:cTn id="44" dur="500" fill="hold"/>
                                        <p:tgtEl>
                                          <p:spTgt spid="2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3" name="Group 62"/>
          <p:cNvGrpSpPr/>
          <p:nvPr/>
        </p:nvGrpSpPr>
        <p:grpSpPr>
          <a:xfrm>
            <a:off x="731676" y="-1615440"/>
            <a:ext cx="4419600" cy="8321040"/>
            <a:chOff x="152400" y="-1615440"/>
            <a:chExt cx="4419600" cy="8321040"/>
          </a:xfrm>
        </p:grpSpPr>
        <p:cxnSp>
          <p:nvCxnSpPr>
            <p:cNvPr id="3" name="Straight Connector 2"/>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1" name="Straight Connector 20"/>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2" name="Straight Connector 21"/>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3" name="Straight Connector 22"/>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4" name="Straight Connector 23"/>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5" name="Straight Connector 24"/>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6" name="Straight Connector 25"/>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7" name="Straight Connector 26"/>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8" name="Straight Connector 27"/>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9" name="Straight Connector 28"/>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0" name="Straight Connector 29"/>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1" name="Straight Connector 30"/>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2" name="Straight Connector 31"/>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3" name="Straight Connector 32"/>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4" name="Straight Connector 33"/>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5" name="Straight Connector 34"/>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6" name="Straight Connector 35"/>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7" name="Straight Connector 36"/>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8" name="Straight Connector 37"/>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39" name="Straight Connector 38"/>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0" name="Straight Connector 39"/>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1" name="Straight Connector 40"/>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2" name="Straight Connector 41"/>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3" name="Straight Connector 42"/>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4" name="Straight Connector 43"/>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5" name="Straight Connector 44"/>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6" name="Straight Connector 45"/>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7" name="Straight Connector 46"/>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8" name="Straight Connector 47"/>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49" name="Straight Connector 48"/>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50" name="Straight Connector 49"/>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51" name="Straight Connector 50"/>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52" name="Straight Connector 51"/>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53" name="Straight Connector 52"/>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54" name="Straight Connector 53"/>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7" name="Rectangle 6"/>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62" name="Rectangle 61"/>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grpSp>
      <p:cxnSp>
        <p:nvCxnSpPr>
          <p:cNvPr id="91" name="Straight Connector 90"/>
          <p:cNvCxnSpPr/>
          <p:nvPr/>
        </p:nvCxnSpPr>
        <p:spPr bwMode="auto">
          <a:xfrm>
            <a:off x="6635115" y="956310"/>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67" name="TextBox 66"/>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884076" y="179832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2" name="TextBox 81"/>
          <p:cNvSpPr txBox="1"/>
          <p:nvPr/>
        </p:nvSpPr>
        <p:spPr>
          <a:xfrm rot="1886187">
            <a:off x="4732098" y="4098158"/>
            <a:ext cx="1173480" cy="461665"/>
          </a:xfrm>
          <a:prstGeom prst="rect">
            <a:avLst/>
          </a:prstGeom>
          <a:noFill/>
        </p:spPr>
        <p:txBody>
          <a:bodyPr wrap="square" rtlCol="0">
            <a:spAutoFit/>
          </a:bodyPr>
          <a:lstStyle/>
          <a:p>
            <a:r>
              <a:rPr lang="en-CA" sz="2400" i="1" dirty="0">
                <a:solidFill>
                  <a:schemeClr val="accent1"/>
                </a:solidFill>
              </a:rPr>
              <a:t>E</a:t>
            </a:r>
            <a:r>
              <a:rPr lang="en-US" sz="2400" dirty="0">
                <a:solidFill>
                  <a:srgbClr val="FFC000"/>
                </a:solidFill>
                <a:latin typeface="Times New Roman"/>
                <a:cs typeface="Times New Roman" panose="02020603050405020304" pitchFamily="18" charset="0"/>
                <a:sym typeface="Symbol" panose="05050102010706020507" pitchFamily="18" charset="2"/>
              </a:rPr>
              <a:t> </a:t>
            </a:r>
            <a:r>
              <a:rPr lang="en-CA" sz="2400" i="1" dirty="0">
                <a:solidFill>
                  <a:schemeClr val="accent1"/>
                </a:solidFill>
              </a:rPr>
              <a:t>=24</a:t>
            </a:r>
          </a:p>
        </p:txBody>
      </p:sp>
      <p:sp>
        <p:nvSpPr>
          <p:cNvPr id="84" name="Rectangle 83"/>
          <p:cNvSpPr/>
          <p:nvPr/>
        </p:nvSpPr>
        <p:spPr>
          <a:xfrm>
            <a:off x="5410200" y="2793861"/>
            <a:ext cx="4114800" cy="4216539"/>
          </a:xfrm>
          <a:prstGeom prst="rect">
            <a:avLst/>
          </a:prstGeom>
        </p:spPr>
        <p:txBody>
          <a:bodyPr wrap="square">
            <a:spAutoFit/>
          </a:bodyPr>
          <a:lstStyle/>
          <a:p>
            <a:pPr algn="ctr"/>
            <a:r>
              <a:rPr lang="en-US" sz="2400" dirty="0"/>
              <a:t>We make a small </a:t>
            </a:r>
            <a:br>
              <a:rPr lang="en-US" sz="2400" dirty="0"/>
            </a:br>
            <a:r>
              <a:rPr lang="en-US" sz="2400" dirty="0"/>
              <a:t>change in </a:t>
            </a:r>
            <a:r>
              <a:rPr lang="en-CA" sz="2400" i="1" dirty="0">
                <a:solidFill>
                  <a:srgbClr val="66FF33"/>
                </a:solidFill>
              </a:rPr>
              <a:t>w</a:t>
            </a:r>
            <a:r>
              <a:rPr lang="en-CA" sz="2400" i="1" baseline="-25000" dirty="0">
                <a:solidFill>
                  <a:srgbClr val="66FF33"/>
                </a:solidFill>
              </a:rPr>
              <a:t>1</a:t>
            </a:r>
            <a:r>
              <a:rPr lang="en-CA" sz="2400" i="1" dirty="0"/>
              <a:t> </a:t>
            </a:r>
            <a:br>
              <a:rPr lang="en-CA" sz="2400" i="1" dirty="0"/>
            </a:br>
            <a:r>
              <a:rPr lang="en-CA" sz="2400" dirty="0"/>
              <a:t>and see what the effective change in</a:t>
            </a:r>
            <a:r>
              <a:rPr lang="en-CA" sz="2400" i="1" dirty="0">
                <a:solidFill>
                  <a:schemeClr val="accent1"/>
                </a:solidFill>
              </a:rPr>
              <a:t> E </a:t>
            </a:r>
            <a:r>
              <a:rPr lang="en-CA" sz="2400" dirty="0"/>
              <a:t>will be.</a:t>
            </a:r>
            <a:endParaRPr lang="en-US" sz="2400" dirty="0"/>
          </a:p>
          <a:p>
            <a:pPr algn="ctr"/>
            <a:r>
              <a:rPr lang="en-US" sz="1600" dirty="0"/>
              <a:t> </a:t>
            </a:r>
          </a:p>
          <a:p>
            <a:pPr algn="ctr"/>
            <a:r>
              <a:rPr lang="en-CA" sz="2400" i="1" dirty="0">
                <a:solidFill>
                  <a:srgbClr val="66FF33"/>
                </a:solidFill>
                <a:sym typeface="Symbol" panose="05050102010706020507" pitchFamily="18" charset="2"/>
              </a:rPr>
              <a:t></a:t>
            </a:r>
            <a:r>
              <a:rPr lang="en-CA" sz="2400" i="1" dirty="0">
                <a:solidFill>
                  <a:srgbClr val="66FF33"/>
                </a:solidFill>
              </a:rPr>
              <a:t>w</a:t>
            </a:r>
            <a:r>
              <a:rPr lang="en-CA" sz="2400" i="1" baseline="-25000" dirty="0">
                <a:solidFill>
                  <a:srgbClr val="66FF33"/>
                </a:solidFill>
              </a:rPr>
              <a:t>1 </a:t>
            </a:r>
            <a:r>
              <a:rPr lang="en-US" sz="2400" i="1" dirty="0">
                <a:solidFill>
                  <a:srgbClr val="66FF33"/>
                </a:solidFill>
              </a:rPr>
              <a:t>= 6-5 =1 </a:t>
            </a:r>
          </a:p>
          <a:p>
            <a:pPr algn="ctr"/>
            <a:r>
              <a:rPr lang="en-CA" sz="2400" i="1" dirty="0">
                <a:solidFill>
                  <a:schemeClr val="accent1"/>
                </a:solidFill>
                <a:sym typeface="Symbol" panose="05050102010706020507" pitchFamily="18" charset="2"/>
              </a:rPr>
              <a:t></a:t>
            </a:r>
            <a:r>
              <a:rPr lang="en-CA" sz="2400" i="1" dirty="0">
                <a:solidFill>
                  <a:schemeClr val="accent1"/>
                </a:solidFill>
              </a:rPr>
              <a:t>E</a:t>
            </a:r>
            <a:r>
              <a:rPr lang="en-CA" sz="2400" i="1" baseline="-25000" dirty="0">
                <a:solidFill>
                  <a:schemeClr val="accent1"/>
                </a:solidFill>
              </a:rPr>
              <a:t> </a:t>
            </a:r>
            <a:r>
              <a:rPr lang="en-US" sz="2400" i="1" dirty="0">
                <a:solidFill>
                  <a:schemeClr val="accent1"/>
                </a:solidFill>
              </a:rPr>
              <a:t>= 24-20 =4</a:t>
            </a:r>
          </a:p>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2400" i="1" baseline="-25000" dirty="0">
                <a:solidFill>
                  <a:srgbClr val="66FF33"/>
                </a:solidFill>
              </a:rPr>
              <a:t> </a:t>
            </a:r>
            <a:r>
              <a:rPr lang="en-US" sz="2400" i="1" dirty="0">
                <a:solidFill>
                  <a:srgbClr val="66FF33"/>
                </a:solidFill>
              </a:rPr>
              <a:t> </a:t>
            </a:r>
            <a:r>
              <a:rPr lang="en-US" sz="2400" i="1" dirty="0"/>
              <a:t>=</a:t>
            </a:r>
            <a:r>
              <a:rPr lang="en-US" sz="2400" i="1" dirty="0">
                <a:solidFill>
                  <a:srgbClr val="66FF33"/>
                </a:solidFill>
              </a:rPr>
              <a:t> </a:t>
            </a:r>
            <a:r>
              <a:rPr lang="en-US" sz="3200" i="1" baseline="30000" dirty="0">
                <a:solidFill>
                  <a:schemeClr val="accent1"/>
                </a:solidFill>
              </a:rPr>
              <a:t>4</a:t>
            </a:r>
            <a:r>
              <a:rPr lang="en-US" sz="3200" i="1" dirty="0"/>
              <a:t>/</a:t>
            </a:r>
            <a:r>
              <a:rPr lang="en-US" sz="3200" i="1" baseline="-25000" dirty="0">
                <a:solidFill>
                  <a:srgbClr val="66FF33"/>
                </a:solidFill>
              </a:rPr>
              <a:t>1</a:t>
            </a:r>
            <a:r>
              <a:rPr lang="en-US" sz="2400" i="1" dirty="0">
                <a:solidFill>
                  <a:srgbClr val="66FF33"/>
                </a:solidFill>
              </a:rPr>
              <a:t> </a:t>
            </a:r>
            <a:r>
              <a:rPr lang="en-US" sz="2400" i="1" dirty="0"/>
              <a:t>= 4</a:t>
            </a:r>
          </a:p>
          <a:p>
            <a:pPr algn="ctr"/>
            <a:endParaRPr lang="en-US" sz="1400" i="1" dirty="0"/>
          </a:p>
          <a:p>
            <a:pPr algn="ctr"/>
            <a:r>
              <a:rPr lang="en-US" sz="2400" dirty="0"/>
              <a:t>Slope of </a:t>
            </a:r>
            <a:r>
              <a:rPr lang="en-US" sz="2400" dirty="0">
                <a:solidFill>
                  <a:schemeClr val="tx2"/>
                </a:solidFill>
              </a:rPr>
              <a:t>surface</a:t>
            </a:r>
            <a:br>
              <a:rPr lang="en-CA" sz="2400" i="1" baseline="-25000" dirty="0">
                <a:solidFill>
                  <a:srgbClr val="66FF33"/>
                </a:solidFill>
              </a:rPr>
            </a:br>
            <a:r>
              <a:rPr lang="en-US" sz="2400" dirty="0"/>
              <a:t>in </a:t>
            </a:r>
            <a:r>
              <a:rPr lang="en-CA" sz="2400" i="1" dirty="0">
                <a:solidFill>
                  <a:srgbClr val="66FF33"/>
                </a:solidFill>
              </a:rPr>
              <a:t>w</a:t>
            </a:r>
            <a:r>
              <a:rPr lang="en-CA" sz="2400" i="1" baseline="-25000" dirty="0">
                <a:solidFill>
                  <a:srgbClr val="66FF33"/>
                </a:solidFill>
              </a:rPr>
              <a:t>1  </a:t>
            </a:r>
            <a:r>
              <a:rPr lang="en-US" sz="2400" dirty="0"/>
              <a:t>direction.</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0662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rgbClr val="FF0000"/>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4" name="Rectangle 3"/>
          <p:cNvSpPr/>
          <p:nvPr/>
        </p:nvSpPr>
        <p:spPr>
          <a:xfrm>
            <a:off x="7099062" y="5479267"/>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cxnSp>
        <p:nvCxnSpPr>
          <p:cNvPr id="86" name="Straight Connector 85"/>
          <p:cNvCxnSpPr/>
          <p:nvPr/>
        </p:nvCxnSpPr>
        <p:spPr bwMode="auto">
          <a:xfrm>
            <a:off x="7010400" y="1676400"/>
            <a:ext cx="1166234" cy="8523"/>
          </a:xfrm>
          <a:prstGeom prst="line">
            <a:avLst/>
          </a:prstGeom>
          <a:noFill/>
          <a:ln w="50800" cap="sq" cmpd="sng" algn="ctr">
            <a:solidFill>
              <a:srgbClr val="FF00FF"/>
            </a:solidFill>
            <a:prstDash val="solid"/>
            <a:round/>
            <a:headEnd type="none" w="lg" len="lg"/>
            <a:tailEnd type="stealth" w="med" len="med"/>
          </a:ln>
          <a:effectLst/>
        </p:spPr>
      </p:cxnSp>
      <p:grpSp>
        <p:nvGrpSpPr>
          <p:cNvPr id="6" name="Group 5"/>
          <p:cNvGrpSpPr/>
          <p:nvPr/>
        </p:nvGrpSpPr>
        <p:grpSpPr>
          <a:xfrm>
            <a:off x="7059929" y="1938010"/>
            <a:ext cx="1011556" cy="742980"/>
            <a:chOff x="7059929" y="1938010"/>
            <a:chExt cx="1011556" cy="742980"/>
          </a:xfrm>
        </p:grpSpPr>
        <p:sp>
          <p:nvSpPr>
            <p:cNvPr id="88" name="Left Brace 87"/>
            <p:cNvSpPr/>
            <p:nvPr/>
          </p:nvSpPr>
          <p:spPr bwMode="auto">
            <a:xfrm rot="16200000">
              <a:off x="7391712" y="1606227"/>
              <a:ext cx="347990" cy="1011556"/>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89" name="Rectangle 88"/>
            <p:cNvSpPr/>
            <p:nvPr/>
          </p:nvSpPr>
          <p:spPr>
            <a:xfrm>
              <a:off x="7368540" y="2219325"/>
              <a:ext cx="338554" cy="461665"/>
            </a:xfrm>
            <a:prstGeom prst="rect">
              <a:avLst/>
            </a:prstGeom>
          </p:spPr>
          <p:txBody>
            <a:bodyPr wrap="none">
              <a:spAutoFit/>
            </a:bodyPr>
            <a:lstStyle/>
            <a:p>
              <a:r>
                <a:rPr lang="en-CA" sz="2400" i="1" dirty="0">
                  <a:solidFill>
                    <a:srgbClr val="66FF33"/>
                  </a:solidFill>
                </a:rPr>
                <a:t>1</a:t>
              </a:r>
              <a:endParaRPr lang="en-CA" sz="2400" dirty="0">
                <a:solidFill>
                  <a:srgbClr val="66FF33"/>
                </a:solidFill>
              </a:endParaRPr>
            </a:p>
          </p:txBody>
        </p:sp>
      </p:grpSp>
      <p:grpSp>
        <p:nvGrpSpPr>
          <p:cNvPr id="8" name="Group 7"/>
          <p:cNvGrpSpPr/>
          <p:nvPr/>
        </p:nvGrpSpPr>
        <p:grpSpPr>
          <a:xfrm>
            <a:off x="8610599" y="990599"/>
            <a:ext cx="567155" cy="741045"/>
            <a:chOff x="8610599" y="990599"/>
            <a:chExt cx="567155" cy="741045"/>
          </a:xfrm>
        </p:grpSpPr>
        <p:sp>
          <p:nvSpPr>
            <p:cNvPr id="5" name="Left Brace 4"/>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0" name="Rectangle 89"/>
            <p:cNvSpPr/>
            <p:nvPr/>
          </p:nvSpPr>
          <p:spPr>
            <a:xfrm>
              <a:off x="8839200" y="1118235"/>
              <a:ext cx="338554" cy="461665"/>
            </a:xfrm>
            <a:prstGeom prst="rect">
              <a:avLst/>
            </a:prstGeom>
          </p:spPr>
          <p:txBody>
            <a:bodyPr wrap="none">
              <a:spAutoFit/>
            </a:bodyPr>
            <a:lstStyle/>
            <a:p>
              <a:r>
                <a:rPr lang="en-CA" sz="2400" i="1" dirty="0">
                  <a:solidFill>
                    <a:schemeClr val="accent1"/>
                  </a:solidFill>
                </a:rPr>
                <a:t>4</a:t>
              </a:r>
              <a:endParaRPr lang="en-CA" sz="2400" dirty="0">
                <a:solidFill>
                  <a:schemeClr val="accent1"/>
                </a:solidFill>
              </a:endParaRPr>
            </a:p>
          </p:txBody>
        </p:sp>
      </p:grpSp>
      <p:grpSp>
        <p:nvGrpSpPr>
          <p:cNvPr id="92" name="Group 91"/>
          <p:cNvGrpSpPr/>
          <p:nvPr/>
        </p:nvGrpSpPr>
        <p:grpSpPr>
          <a:xfrm>
            <a:off x="2417444" y="4895820"/>
            <a:ext cx="1011556" cy="742980"/>
            <a:chOff x="7059929" y="1938010"/>
            <a:chExt cx="1011556" cy="742980"/>
          </a:xfrm>
        </p:grpSpPr>
        <p:sp>
          <p:nvSpPr>
            <p:cNvPr id="93" name="Left Brace 92"/>
            <p:cNvSpPr/>
            <p:nvPr/>
          </p:nvSpPr>
          <p:spPr bwMode="auto">
            <a:xfrm rot="16200000">
              <a:off x="7391712" y="1606227"/>
              <a:ext cx="347990" cy="1011556"/>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5" name="Rectangle 94"/>
            <p:cNvSpPr/>
            <p:nvPr/>
          </p:nvSpPr>
          <p:spPr>
            <a:xfrm>
              <a:off x="7368540" y="2219325"/>
              <a:ext cx="338554" cy="461665"/>
            </a:xfrm>
            <a:prstGeom prst="rect">
              <a:avLst/>
            </a:prstGeom>
          </p:spPr>
          <p:txBody>
            <a:bodyPr wrap="none">
              <a:spAutoFit/>
            </a:bodyPr>
            <a:lstStyle/>
            <a:p>
              <a:r>
                <a:rPr lang="en-CA" sz="2400" i="1" dirty="0">
                  <a:solidFill>
                    <a:srgbClr val="66FF33"/>
                  </a:solidFill>
                </a:rPr>
                <a:t>1</a:t>
              </a:r>
              <a:endParaRPr lang="en-CA" sz="2400" dirty="0">
                <a:solidFill>
                  <a:srgbClr val="66FF33"/>
                </a:solidFill>
              </a:endParaRPr>
            </a:p>
          </p:txBody>
        </p:sp>
      </p:grpSp>
      <p:cxnSp>
        <p:nvCxnSpPr>
          <p:cNvPr id="87" name="Straight Connector 86"/>
          <p:cNvCxnSpPr/>
          <p:nvPr/>
        </p:nvCxnSpPr>
        <p:spPr bwMode="auto">
          <a:xfrm>
            <a:off x="2326852" y="3301684"/>
            <a:ext cx="1166234" cy="8523"/>
          </a:xfrm>
          <a:prstGeom prst="line">
            <a:avLst/>
          </a:prstGeom>
          <a:noFill/>
          <a:ln w="50800" cap="sq" cmpd="sng" algn="ctr">
            <a:solidFill>
              <a:srgbClr val="FF00FF"/>
            </a:solidFill>
            <a:prstDash val="solid"/>
            <a:round/>
            <a:headEnd type="none" w="lg" len="lg"/>
            <a:tailEnd type="stealth" w="med" len="med"/>
          </a:ln>
          <a:effectLst/>
        </p:spPr>
      </p:cxnSp>
      <p:sp>
        <p:nvSpPr>
          <p:cNvPr id="96" name="TextBox 95"/>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97" name="TextBox 96"/>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98" name="TextBox 97"/>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grpSp>
        <p:nvGrpSpPr>
          <p:cNvPr id="99" name="Group 98"/>
          <p:cNvGrpSpPr/>
          <p:nvPr/>
        </p:nvGrpSpPr>
        <p:grpSpPr>
          <a:xfrm rot="2028312">
            <a:off x="5720805" y="4783972"/>
            <a:ext cx="567155" cy="741045"/>
            <a:chOff x="8610599" y="990599"/>
            <a:chExt cx="567155" cy="741045"/>
          </a:xfrm>
        </p:grpSpPr>
        <p:sp>
          <p:nvSpPr>
            <p:cNvPr id="102" name="Left Brace 101"/>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03" name="Rectangle 102"/>
            <p:cNvSpPr/>
            <p:nvPr/>
          </p:nvSpPr>
          <p:spPr>
            <a:xfrm>
              <a:off x="8839200" y="1118235"/>
              <a:ext cx="338554" cy="461665"/>
            </a:xfrm>
            <a:prstGeom prst="rect">
              <a:avLst/>
            </a:prstGeom>
          </p:spPr>
          <p:txBody>
            <a:bodyPr wrap="none">
              <a:spAutoFit/>
            </a:bodyPr>
            <a:lstStyle/>
            <a:p>
              <a:r>
                <a:rPr lang="en-CA" sz="2400" i="1" dirty="0">
                  <a:solidFill>
                    <a:schemeClr val="accent1"/>
                  </a:solidFill>
                </a:rPr>
                <a:t>4</a:t>
              </a:r>
              <a:endParaRPr lang="en-CA" sz="2400" dirty="0">
                <a:solidFill>
                  <a:schemeClr val="accent1"/>
                </a:solidFill>
              </a:endParaRPr>
            </a:p>
          </p:txBody>
        </p:sp>
      </p:grpSp>
    </p:spTree>
    <p:extLst>
      <p:ext uri="{BB962C8B-B14F-4D97-AF65-F5344CB8AC3E}">
        <p14:creationId xmlns:p14="http://schemas.microsoft.com/office/powerpoint/2010/main" val="1297177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0" end="0"/>
                                            </p:txEl>
                                          </p:spTgt>
                                        </p:tgtEl>
                                        <p:attrNameLst>
                                          <p:attrName>style.visibility</p:attrName>
                                        </p:attrNameLst>
                                      </p:cBhvr>
                                      <p:to>
                                        <p:strVal val="visible"/>
                                      </p:to>
                                    </p:set>
                                    <p:anim calcmode="lin" valueType="num">
                                      <p:cBhvr additive="base">
                                        <p:cTn id="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0-#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0-#ppt_w/2"/>
                                          </p:val>
                                        </p:tav>
                                        <p:tav tm="100000">
                                          <p:val>
                                            <p:strVal val="#ppt_x"/>
                                          </p:val>
                                        </p:tav>
                                      </p:tavLst>
                                    </p:anim>
                                    <p:anim calcmode="lin" valueType="num">
                                      <p:cBhvr additive="base">
                                        <p:cTn id="18"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4">
                                            <p:txEl>
                                              <p:pRg st="2" end="2"/>
                                            </p:txEl>
                                          </p:spTgt>
                                        </p:tgtEl>
                                        <p:attrNameLst>
                                          <p:attrName>style.visibility</p:attrName>
                                        </p:attrNameLst>
                                      </p:cBhvr>
                                      <p:to>
                                        <p:strVal val="visible"/>
                                      </p:to>
                                    </p:set>
                                    <p:anim calcmode="lin" valueType="num">
                                      <p:cBhvr additive="base">
                                        <p:cTn id="23"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4">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2"/>
                                        </p:tgtEl>
                                        <p:attrNameLst>
                                          <p:attrName>style.visibility</p:attrName>
                                        </p:attrNameLst>
                                      </p:cBhvr>
                                      <p:to>
                                        <p:strVal val="visible"/>
                                      </p:to>
                                    </p:set>
                                    <p:anim calcmode="lin" valueType="num">
                                      <p:cBhvr additive="base">
                                        <p:cTn id="27" dur="500" fill="hold"/>
                                        <p:tgtEl>
                                          <p:spTgt spid="92"/>
                                        </p:tgtEl>
                                        <p:attrNameLst>
                                          <p:attrName>ppt_x</p:attrName>
                                        </p:attrNameLst>
                                      </p:cBhvr>
                                      <p:tavLst>
                                        <p:tav tm="0">
                                          <p:val>
                                            <p:strVal val="#ppt_x"/>
                                          </p:val>
                                        </p:tav>
                                        <p:tav tm="100000">
                                          <p:val>
                                            <p:strVal val="#ppt_x"/>
                                          </p:val>
                                        </p:tav>
                                      </p:tavLst>
                                    </p:anim>
                                    <p:anim calcmode="lin" valueType="num">
                                      <p:cBhvr additive="base">
                                        <p:cTn id="28" dur="500" fill="hold"/>
                                        <p:tgtEl>
                                          <p:spTgt spid="92"/>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6"/>
                                        </p:tgtEl>
                                        <p:attrNameLst>
                                          <p:attrName>style.visibility</p:attrName>
                                        </p:attrNameLst>
                                      </p:cBhvr>
                                      <p:to>
                                        <p:strVal val="visible"/>
                                      </p:to>
                                    </p:set>
                                    <p:anim calcmode="lin" valueType="num">
                                      <p:cBhvr additive="base">
                                        <p:cTn id="31" dur="500" fill="hold"/>
                                        <p:tgtEl>
                                          <p:spTgt spid="6"/>
                                        </p:tgtEl>
                                        <p:attrNameLst>
                                          <p:attrName>ppt_x</p:attrName>
                                        </p:attrNameLst>
                                      </p:cBhvr>
                                      <p:tavLst>
                                        <p:tav tm="0">
                                          <p:val>
                                            <p:strVal val="#ppt_x"/>
                                          </p:val>
                                        </p:tav>
                                        <p:tav tm="100000">
                                          <p:val>
                                            <p:strVal val="#ppt_x"/>
                                          </p:val>
                                        </p:tav>
                                      </p:tavLst>
                                    </p:anim>
                                    <p:anim calcmode="lin" valueType="num">
                                      <p:cBhvr additive="base">
                                        <p:cTn id="3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2" fill="hold" nodeType="click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500" fill="hold"/>
                                        <p:tgtEl>
                                          <p:spTgt spid="78"/>
                                        </p:tgtEl>
                                        <p:attrNameLst>
                                          <p:attrName>ppt_x</p:attrName>
                                        </p:attrNameLst>
                                      </p:cBhvr>
                                      <p:tavLst>
                                        <p:tav tm="0">
                                          <p:val>
                                            <p:strVal val="0-#ppt_w/2"/>
                                          </p:val>
                                        </p:tav>
                                        <p:tav tm="100000">
                                          <p:val>
                                            <p:strVal val="#ppt_x"/>
                                          </p:val>
                                        </p:tav>
                                      </p:tavLst>
                                    </p:anim>
                                    <p:anim calcmode="lin" valueType="num">
                                      <p:cBhvr additive="base">
                                        <p:cTn id="38" dur="500" fill="hold"/>
                                        <p:tgtEl>
                                          <p:spTgt spid="78"/>
                                        </p:tgtEl>
                                        <p:attrNameLst>
                                          <p:attrName>ppt_y</p:attrName>
                                        </p:attrNameLst>
                                      </p:cBhvr>
                                      <p:tavLst>
                                        <p:tav tm="0">
                                          <p:val>
                                            <p:strVal val="1+#ppt_h/2"/>
                                          </p:val>
                                        </p:tav>
                                        <p:tav tm="100000">
                                          <p:val>
                                            <p:strVal val="#ppt_y"/>
                                          </p:val>
                                        </p:tav>
                                      </p:tavLst>
                                    </p:anim>
                                  </p:childTnLst>
                                </p:cTn>
                              </p:par>
                              <p:par>
                                <p:cTn id="39" presetID="2" presetClass="entr" presetSubtype="12" fill="hold" grpId="0" nodeType="withEffect">
                                  <p:stCondLst>
                                    <p:cond delay="0"/>
                                  </p:stCondLst>
                                  <p:childTnLst>
                                    <p:set>
                                      <p:cBhvr>
                                        <p:cTn id="40" dur="1" fill="hold">
                                          <p:stCondLst>
                                            <p:cond delay="0"/>
                                          </p:stCondLst>
                                        </p:cTn>
                                        <p:tgtEl>
                                          <p:spTgt spid="82"/>
                                        </p:tgtEl>
                                        <p:attrNameLst>
                                          <p:attrName>style.visibility</p:attrName>
                                        </p:attrNameLst>
                                      </p:cBhvr>
                                      <p:to>
                                        <p:strVal val="visible"/>
                                      </p:to>
                                    </p:set>
                                    <p:anim calcmode="lin" valueType="num">
                                      <p:cBhvr additive="base">
                                        <p:cTn id="41" dur="500" fill="hold"/>
                                        <p:tgtEl>
                                          <p:spTgt spid="82"/>
                                        </p:tgtEl>
                                        <p:attrNameLst>
                                          <p:attrName>ppt_x</p:attrName>
                                        </p:attrNameLst>
                                      </p:cBhvr>
                                      <p:tavLst>
                                        <p:tav tm="0">
                                          <p:val>
                                            <p:strVal val="0-#ppt_w/2"/>
                                          </p:val>
                                        </p:tav>
                                        <p:tav tm="100000">
                                          <p:val>
                                            <p:strVal val="#ppt_x"/>
                                          </p:val>
                                        </p:tav>
                                      </p:tavLst>
                                    </p:anim>
                                    <p:anim calcmode="lin" valueType="num">
                                      <p:cBhvr additive="base">
                                        <p:cTn id="42" dur="500" fill="hold"/>
                                        <p:tgtEl>
                                          <p:spTgt spid="82"/>
                                        </p:tgtEl>
                                        <p:attrNameLst>
                                          <p:attrName>ppt_y</p:attrName>
                                        </p:attrNameLst>
                                      </p:cBhvr>
                                      <p:tavLst>
                                        <p:tav tm="0">
                                          <p:val>
                                            <p:strVal val="1+#ppt_h/2"/>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14"/>
                                        </p:tgtEl>
                                        <p:attrNameLst>
                                          <p:attrName>style.visibility</p:attrName>
                                        </p:attrNameLst>
                                      </p:cBhvr>
                                      <p:to>
                                        <p:strVal val="visible"/>
                                      </p:to>
                                    </p:set>
                                    <p:anim calcmode="lin" valueType="num">
                                      <p:cBhvr additive="base">
                                        <p:cTn id="45" dur="500" fill="hold"/>
                                        <p:tgtEl>
                                          <p:spTgt spid="114"/>
                                        </p:tgtEl>
                                        <p:attrNameLst>
                                          <p:attrName>ppt_x</p:attrName>
                                        </p:attrNameLst>
                                      </p:cBhvr>
                                      <p:tavLst>
                                        <p:tav tm="0">
                                          <p:val>
                                            <p:strVal val="0-#ppt_w/2"/>
                                          </p:val>
                                        </p:tav>
                                        <p:tav tm="100000">
                                          <p:val>
                                            <p:strVal val="#ppt_x"/>
                                          </p:val>
                                        </p:tav>
                                      </p:tavLst>
                                    </p:anim>
                                    <p:anim calcmode="lin" valueType="num">
                                      <p:cBhvr additive="base">
                                        <p:cTn id="46" dur="500" fill="hold"/>
                                        <p:tgtEl>
                                          <p:spTgt spid="11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84">
                                            <p:txEl>
                                              <p:pRg st="3" end="3"/>
                                            </p:txEl>
                                          </p:spTgt>
                                        </p:tgtEl>
                                        <p:attrNameLst>
                                          <p:attrName>style.visibility</p:attrName>
                                        </p:attrNameLst>
                                      </p:cBhvr>
                                      <p:to>
                                        <p:strVal val="visible"/>
                                      </p:to>
                                    </p:set>
                                    <p:anim calcmode="lin" valueType="num">
                                      <p:cBhvr additive="base">
                                        <p:cTn id="51" dur="500" fill="hold"/>
                                        <p:tgtEl>
                                          <p:spTgt spid="84">
                                            <p:txEl>
                                              <p:pRg st="3" end="3"/>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84">
                                            <p:txEl>
                                              <p:pRg st="3" end="3"/>
                                            </p:txEl>
                                          </p:spTgt>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99"/>
                                        </p:tgtEl>
                                        <p:attrNameLst>
                                          <p:attrName>style.visibility</p:attrName>
                                        </p:attrNameLst>
                                      </p:cBhvr>
                                      <p:to>
                                        <p:strVal val="visible"/>
                                      </p:to>
                                    </p:set>
                                    <p:anim calcmode="lin" valueType="num">
                                      <p:cBhvr additive="base">
                                        <p:cTn id="55" dur="500" fill="hold"/>
                                        <p:tgtEl>
                                          <p:spTgt spid="99"/>
                                        </p:tgtEl>
                                        <p:attrNameLst>
                                          <p:attrName>ppt_x</p:attrName>
                                        </p:attrNameLst>
                                      </p:cBhvr>
                                      <p:tavLst>
                                        <p:tav tm="0">
                                          <p:val>
                                            <p:strVal val="#ppt_x"/>
                                          </p:val>
                                        </p:tav>
                                        <p:tav tm="100000">
                                          <p:val>
                                            <p:strVal val="#ppt_x"/>
                                          </p:val>
                                        </p:tav>
                                      </p:tavLst>
                                    </p:anim>
                                    <p:anim calcmode="lin" valueType="num">
                                      <p:cBhvr additive="base">
                                        <p:cTn id="56" dur="500" fill="hold"/>
                                        <p:tgtEl>
                                          <p:spTgt spid="99"/>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8"/>
                                        </p:tgtEl>
                                        <p:attrNameLst>
                                          <p:attrName>style.visibility</p:attrName>
                                        </p:attrNameLst>
                                      </p:cBhvr>
                                      <p:to>
                                        <p:strVal val="visible"/>
                                      </p:to>
                                    </p:set>
                                    <p:anim calcmode="lin" valueType="num">
                                      <p:cBhvr additive="base">
                                        <p:cTn id="59" dur="500" fill="hold"/>
                                        <p:tgtEl>
                                          <p:spTgt spid="8"/>
                                        </p:tgtEl>
                                        <p:attrNameLst>
                                          <p:attrName>ppt_x</p:attrName>
                                        </p:attrNameLst>
                                      </p:cBhvr>
                                      <p:tavLst>
                                        <p:tav tm="0">
                                          <p:val>
                                            <p:strVal val="#ppt_x"/>
                                          </p:val>
                                        </p:tav>
                                        <p:tav tm="100000">
                                          <p:val>
                                            <p:strVal val="#ppt_x"/>
                                          </p:val>
                                        </p:tav>
                                      </p:tavLst>
                                    </p:anim>
                                    <p:anim calcmode="lin" valueType="num">
                                      <p:cBhvr additive="base">
                                        <p:cTn id="60"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84">
                                            <p:txEl>
                                              <p:pRg st="4" end="4"/>
                                            </p:txEl>
                                          </p:spTgt>
                                        </p:tgtEl>
                                        <p:attrNameLst>
                                          <p:attrName>style.visibility</p:attrName>
                                        </p:attrNameLst>
                                      </p:cBhvr>
                                      <p:to>
                                        <p:strVal val="visible"/>
                                      </p:to>
                                    </p:set>
                                    <p:anim calcmode="lin" valueType="num">
                                      <p:cBhvr additive="base">
                                        <p:cTn id="65" dur="500" fill="hold"/>
                                        <p:tgtEl>
                                          <p:spTgt spid="84">
                                            <p:txEl>
                                              <p:pRg st="4" end="4"/>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84">
                                            <p:txEl>
                                              <p:pRg st="4" end="4"/>
                                            </p:txEl>
                                          </p:spTgt>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4"/>
                                        </p:tgtEl>
                                        <p:attrNameLst>
                                          <p:attrName>style.visibility</p:attrName>
                                        </p:attrNameLst>
                                      </p:cBhvr>
                                      <p:to>
                                        <p:strVal val="visible"/>
                                      </p:to>
                                    </p:set>
                                    <p:anim calcmode="lin" valueType="num">
                                      <p:cBhvr additive="base">
                                        <p:cTn id="69" dur="500" fill="hold"/>
                                        <p:tgtEl>
                                          <p:spTgt spid="4"/>
                                        </p:tgtEl>
                                        <p:attrNameLst>
                                          <p:attrName>ppt_x</p:attrName>
                                        </p:attrNameLst>
                                      </p:cBhvr>
                                      <p:tavLst>
                                        <p:tav tm="0">
                                          <p:val>
                                            <p:strVal val="#ppt_x"/>
                                          </p:val>
                                        </p:tav>
                                        <p:tav tm="100000">
                                          <p:val>
                                            <p:strVal val="#ppt_x"/>
                                          </p:val>
                                        </p:tav>
                                      </p:tavLst>
                                    </p:anim>
                                    <p:anim calcmode="lin" valueType="num">
                                      <p:cBhvr additive="base">
                                        <p:cTn id="7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4" fill="hold" nodeType="clickEffect">
                                  <p:stCondLst>
                                    <p:cond delay="0"/>
                                  </p:stCondLst>
                                  <p:childTnLst>
                                    <p:set>
                                      <p:cBhvr>
                                        <p:cTn id="74" dur="1" fill="hold">
                                          <p:stCondLst>
                                            <p:cond delay="0"/>
                                          </p:stCondLst>
                                        </p:cTn>
                                        <p:tgtEl>
                                          <p:spTgt spid="84">
                                            <p:txEl>
                                              <p:pRg st="6" end="6"/>
                                            </p:txEl>
                                          </p:spTgt>
                                        </p:tgtEl>
                                        <p:attrNameLst>
                                          <p:attrName>style.visibility</p:attrName>
                                        </p:attrNameLst>
                                      </p:cBhvr>
                                      <p:to>
                                        <p:strVal val="visible"/>
                                      </p:to>
                                    </p:set>
                                    <p:anim calcmode="lin" valueType="num">
                                      <p:cBhvr additive="base">
                                        <p:cTn id="75" dur="500" fill="hold"/>
                                        <p:tgtEl>
                                          <p:spTgt spid="84">
                                            <p:txEl>
                                              <p:pRg st="6" end="6"/>
                                            </p:txEl>
                                          </p:spTgt>
                                        </p:tgtEl>
                                        <p:attrNameLst>
                                          <p:attrName>ppt_x</p:attrName>
                                        </p:attrNameLst>
                                      </p:cBhvr>
                                      <p:tavLst>
                                        <p:tav tm="0">
                                          <p:val>
                                            <p:strVal val="#ppt_x"/>
                                          </p:val>
                                        </p:tav>
                                        <p:tav tm="100000">
                                          <p:val>
                                            <p:strVal val="#ppt_x"/>
                                          </p:val>
                                        </p:tav>
                                      </p:tavLst>
                                    </p:anim>
                                    <p:anim calcmode="lin" valueType="num">
                                      <p:cBhvr additive="base">
                                        <p:cTn id="76" dur="500" fill="hold"/>
                                        <p:tgtEl>
                                          <p:spTgt spid="8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2" grpId="0"/>
      <p:bldP spid="4" grpId="0"/>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1" name="Group 160"/>
          <p:cNvGrpSpPr/>
          <p:nvPr/>
        </p:nvGrpSpPr>
        <p:grpSpPr>
          <a:xfrm>
            <a:off x="731676" y="-1615440"/>
            <a:ext cx="4419600" cy="8321040"/>
            <a:chOff x="152400" y="-1615440"/>
            <a:chExt cx="4419600" cy="8321040"/>
          </a:xfrm>
        </p:grpSpPr>
        <p:cxnSp>
          <p:nvCxnSpPr>
            <p:cNvPr id="169" name="Straight Connector 168"/>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1" name="Straight Connector 180"/>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2" name="Straight Connector 181"/>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3" name="Straight Connector 182"/>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4" name="Straight Connector 183"/>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6" name="Straight Connector 185"/>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7" name="Straight Connector 186"/>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8" name="Straight Connector 187"/>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9" name="Straight Connector 188"/>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0" name="Straight Connector 189"/>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1" name="Straight Connector 190"/>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2" name="Straight Connector 191"/>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3" name="Straight Connector 192"/>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4" name="Straight Connector 193"/>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5" name="Straight Connector 194"/>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6" name="Straight Connector 195"/>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7" name="Straight Connector 196"/>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8" name="Straight Connector 197"/>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99" name="Straight Connector 198"/>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0" name="Straight Connector 199"/>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1" name="Straight Connector 200"/>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2" name="Straight Connector 201"/>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203" name="Straight Connector 202"/>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204" name="Rectangle 203"/>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205" name="Rectangle 204"/>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cxnSp>
          <p:nvCxnSpPr>
            <p:cNvPr id="185" name="Straight Connector 184"/>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grpSp>
      <p:cxnSp>
        <p:nvCxnSpPr>
          <p:cNvPr id="91" name="Straight Connector 90"/>
          <p:cNvCxnSpPr/>
          <p:nvPr/>
        </p:nvCxnSpPr>
        <p:spPr bwMode="auto">
          <a:xfrm>
            <a:off x="6635115" y="956310"/>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67" name="TextBox 66"/>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884076" y="180660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2" name="TextBox 81"/>
          <p:cNvSpPr txBox="1"/>
          <p:nvPr/>
        </p:nvSpPr>
        <p:spPr>
          <a:xfrm rot="1886187">
            <a:off x="4732098" y="4098158"/>
            <a:ext cx="1173480" cy="461665"/>
          </a:xfrm>
          <a:prstGeom prst="rect">
            <a:avLst/>
          </a:prstGeom>
          <a:noFill/>
        </p:spPr>
        <p:txBody>
          <a:bodyPr wrap="square" rtlCol="0">
            <a:spAutoFit/>
          </a:bodyPr>
          <a:lstStyle/>
          <a:p>
            <a:r>
              <a:rPr lang="en-CA" sz="2400" i="1" dirty="0">
                <a:solidFill>
                  <a:schemeClr val="accent1"/>
                </a:solidFill>
              </a:rPr>
              <a:t>E=24</a:t>
            </a:r>
          </a:p>
        </p:txBody>
      </p:sp>
      <p:sp>
        <p:nvSpPr>
          <p:cNvPr id="83" name="TextBox 82"/>
          <p:cNvSpPr txBox="1"/>
          <p:nvPr/>
        </p:nvSpPr>
        <p:spPr>
          <a:xfrm rot="1886187">
            <a:off x="4732098" y="3610721"/>
            <a:ext cx="1173480" cy="461665"/>
          </a:xfrm>
          <a:prstGeom prst="rect">
            <a:avLst/>
          </a:prstGeom>
          <a:noFill/>
        </p:spPr>
        <p:txBody>
          <a:bodyPr wrap="square" rtlCol="0">
            <a:spAutoFit/>
          </a:bodyPr>
          <a:lstStyle/>
          <a:p>
            <a:r>
              <a:rPr lang="en-CA" sz="2400" i="1" dirty="0">
                <a:solidFill>
                  <a:schemeClr val="accent1"/>
                </a:solidFill>
              </a:rPr>
              <a:t>E=27</a:t>
            </a:r>
          </a:p>
        </p:txBody>
      </p:sp>
      <p:sp>
        <p:nvSpPr>
          <p:cNvPr id="84" name="Rectangle 83"/>
          <p:cNvSpPr/>
          <p:nvPr/>
        </p:nvSpPr>
        <p:spPr>
          <a:xfrm>
            <a:off x="5410200" y="2793861"/>
            <a:ext cx="4114800" cy="4216539"/>
          </a:xfrm>
          <a:prstGeom prst="rect">
            <a:avLst/>
          </a:prstGeom>
        </p:spPr>
        <p:txBody>
          <a:bodyPr wrap="square">
            <a:spAutoFit/>
          </a:bodyPr>
          <a:lstStyle/>
          <a:p>
            <a:pPr algn="ctr"/>
            <a:r>
              <a:rPr lang="en-US" sz="2400" dirty="0"/>
              <a:t>We make a small </a:t>
            </a:r>
            <a:br>
              <a:rPr lang="en-US" sz="2400" dirty="0"/>
            </a:br>
            <a:r>
              <a:rPr lang="en-US" sz="2400" dirty="0"/>
              <a:t>change in </a:t>
            </a:r>
            <a:r>
              <a:rPr lang="en-CA" sz="2400" i="1" dirty="0">
                <a:solidFill>
                  <a:srgbClr val="66FF33"/>
                </a:solidFill>
              </a:rPr>
              <a:t>w</a:t>
            </a:r>
            <a:r>
              <a:rPr lang="en-CA" sz="2400" i="1" baseline="-25000" dirty="0">
                <a:solidFill>
                  <a:srgbClr val="66FF33"/>
                </a:solidFill>
              </a:rPr>
              <a:t>2</a:t>
            </a:r>
            <a:r>
              <a:rPr lang="en-CA" sz="2400" i="1" dirty="0"/>
              <a:t> </a:t>
            </a:r>
            <a:br>
              <a:rPr lang="en-CA" sz="2400" i="1" dirty="0"/>
            </a:br>
            <a:r>
              <a:rPr lang="en-CA" sz="2400" dirty="0"/>
              <a:t>and see what the effective change in</a:t>
            </a:r>
            <a:r>
              <a:rPr lang="en-CA" sz="2400" i="1" dirty="0">
                <a:solidFill>
                  <a:schemeClr val="accent1"/>
                </a:solidFill>
              </a:rPr>
              <a:t> E </a:t>
            </a:r>
            <a:r>
              <a:rPr lang="en-CA" sz="2400" dirty="0"/>
              <a:t>will be.</a:t>
            </a:r>
            <a:endParaRPr lang="en-US" sz="2400" dirty="0"/>
          </a:p>
          <a:p>
            <a:pPr algn="ctr"/>
            <a:r>
              <a:rPr lang="en-US" sz="1600" dirty="0"/>
              <a:t> </a:t>
            </a:r>
          </a:p>
          <a:p>
            <a:pPr algn="ctr"/>
            <a:r>
              <a:rPr lang="en-CA" sz="2400" i="1" dirty="0">
                <a:solidFill>
                  <a:srgbClr val="66FF33"/>
                </a:solidFill>
                <a:sym typeface="Symbol" panose="05050102010706020507" pitchFamily="18" charset="2"/>
              </a:rPr>
              <a:t></a:t>
            </a:r>
            <a:r>
              <a:rPr lang="en-CA" sz="2400" i="1" dirty="0">
                <a:solidFill>
                  <a:srgbClr val="66FF33"/>
                </a:solidFill>
              </a:rPr>
              <a:t>w</a:t>
            </a:r>
            <a:r>
              <a:rPr lang="en-CA" sz="2400" i="1" baseline="-25000" dirty="0">
                <a:solidFill>
                  <a:srgbClr val="66FF33"/>
                </a:solidFill>
              </a:rPr>
              <a:t>2 </a:t>
            </a:r>
            <a:r>
              <a:rPr lang="en-US" sz="2400" i="1" dirty="0">
                <a:solidFill>
                  <a:srgbClr val="66FF33"/>
                </a:solidFill>
              </a:rPr>
              <a:t>= 4-3 =1 </a:t>
            </a:r>
          </a:p>
          <a:p>
            <a:pPr algn="ctr"/>
            <a:r>
              <a:rPr lang="en-CA" sz="2400" i="1" dirty="0">
                <a:solidFill>
                  <a:schemeClr val="accent1"/>
                </a:solidFill>
                <a:sym typeface="Symbol" panose="05050102010706020507" pitchFamily="18" charset="2"/>
              </a:rPr>
              <a:t></a:t>
            </a:r>
            <a:r>
              <a:rPr lang="en-CA" sz="2400" i="1" dirty="0">
                <a:solidFill>
                  <a:schemeClr val="accent1"/>
                </a:solidFill>
              </a:rPr>
              <a:t>E</a:t>
            </a:r>
            <a:r>
              <a:rPr lang="en-CA" sz="2400" i="1" baseline="-25000" dirty="0">
                <a:solidFill>
                  <a:schemeClr val="accent1"/>
                </a:solidFill>
              </a:rPr>
              <a:t> </a:t>
            </a:r>
            <a:r>
              <a:rPr lang="en-US" sz="2400" i="1" dirty="0">
                <a:solidFill>
                  <a:schemeClr val="accent1"/>
                </a:solidFill>
              </a:rPr>
              <a:t>= 27-20 =7</a:t>
            </a:r>
          </a:p>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2400" i="1" baseline="-25000" dirty="0">
                <a:solidFill>
                  <a:srgbClr val="66FF33"/>
                </a:solidFill>
              </a:rPr>
              <a:t> </a:t>
            </a:r>
            <a:r>
              <a:rPr lang="en-US" sz="2400" i="1" dirty="0">
                <a:solidFill>
                  <a:srgbClr val="66FF33"/>
                </a:solidFill>
              </a:rPr>
              <a:t> </a:t>
            </a:r>
            <a:r>
              <a:rPr lang="en-US" sz="2400" i="1" dirty="0"/>
              <a:t>=</a:t>
            </a:r>
            <a:r>
              <a:rPr lang="en-US" sz="2400" i="1" dirty="0">
                <a:solidFill>
                  <a:srgbClr val="66FF33"/>
                </a:solidFill>
              </a:rPr>
              <a:t> </a:t>
            </a:r>
            <a:r>
              <a:rPr lang="en-US" sz="3200" i="1" baseline="30000" dirty="0">
                <a:solidFill>
                  <a:schemeClr val="accent1"/>
                </a:solidFill>
              </a:rPr>
              <a:t>7</a:t>
            </a:r>
            <a:r>
              <a:rPr lang="en-US" sz="3200" i="1" dirty="0"/>
              <a:t>/</a:t>
            </a:r>
            <a:r>
              <a:rPr lang="en-US" sz="3200" i="1" baseline="-25000" dirty="0">
                <a:solidFill>
                  <a:srgbClr val="66FF33"/>
                </a:solidFill>
              </a:rPr>
              <a:t>1</a:t>
            </a:r>
            <a:r>
              <a:rPr lang="en-US" sz="2400" i="1" dirty="0">
                <a:solidFill>
                  <a:srgbClr val="66FF33"/>
                </a:solidFill>
              </a:rPr>
              <a:t> </a:t>
            </a:r>
            <a:r>
              <a:rPr lang="en-US" sz="2400" i="1" dirty="0"/>
              <a:t>= 7</a:t>
            </a:r>
          </a:p>
          <a:p>
            <a:pPr algn="ctr"/>
            <a:endParaRPr lang="en-US" sz="1600" i="1" dirty="0"/>
          </a:p>
          <a:p>
            <a:pPr algn="ctr"/>
            <a:r>
              <a:rPr lang="en-US" sz="2400" dirty="0"/>
              <a:t>Slope of </a:t>
            </a:r>
            <a:r>
              <a:rPr lang="en-US" sz="2400" dirty="0">
                <a:solidFill>
                  <a:schemeClr val="tx2"/>
                </a:solidFill>
              </a:rPr>
              <a:t>surface</a:t>
            </a:r>
            <a:br>
              <a:rPr lang="en-CA" sz="2400" i="1" baseline="-25000" dirty="0">
                <a:solidFill>
                  <a:srgbClr val="66FF33"/>
                </a:solidFill>
              </a:rPr>
            </a:br>
            <a:r>
              <a:rPr lang="en-US" sz="2400" dirty="0"/>
              <a:t>in </a:t>
            </a:r>
            <a:r>
              <a:rPr lang="en-CA" sz="2400" i="1" dirty="0">
                <a:solidFill>
                  <a:srgbClr val="66FF33"/>
                </a:solidFill>
              </a:rPr>
              <a:t>w</a:t>
            </a:r>
            <a:r>
              <a:rPr lang="en-CA" sz="2400" i="1" baseline="-25000" dirty="0">
                <a:solidFill>
                  <a:srgbClr val="66FF33"/>
                </a:solidFill>
              </a:rPr>
              <a:t>2  </a:t>
            </a:r>
            <a:r>
              <a:rPr lang="en-US" sz="2400" dirty="0"/>
              <a:t>direction.</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37108"/>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17970" y="384810"/>
            <a:ext cx="1905000" cy="0"/>
          </a:xfrm>
          <a:prstGeom prst="line">
            <a:avLst/>
          </a:prstGeom>
          <a:noFill/>
          <a:ln w="31750" cap="sq" cmpd="sng" algn="ctr">
            <a:solidFill>
              <a:srgbClr val="FF0000"/>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4" name="Rectangle 3"/>
          <p:cNvSpPr/>
          <p:nvPr/>
        </p:nvSpPr>
        <p:spPr>
          <a:xfrm>
            <a:off x="7091472" y="5464195"/>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cxnSp>
        <p:nvCxnSpPr>
          <p:cNvPr id="86" name="Straight Connector 85"/>
          <p:cNvCxnSpPr/>
          <p:nvPr/>
        </p:nvCxnSpPr>
        <p:spPr bwMode="auto">
          <a:xfrm>
            <a:off x="7010400" y="1676400"/>
            <a:ext cx="1166234" cy="8523"/>
          </a:xfrm>
          <a:prstGeom prst="line">
            <a:avLst/>
          </a:prstGeom>
          <a:noFill/>
          <a:ln w="50800" cap="sq" cmpd="sng" algn="ctr">
            <a:solidFill>
              <a:srgbClr val="FF00FF"/>
            </a:solidFill>
            <a:prstDash val="solid"/>
            <a:round/>
            <a:headEnd type="none" w="lg" len="lg"/>
            <a:tailEnd type="stealth" w="med" len="med"/>
          </a:ln>
          <a:effectLst/>
        </p:spPr>
      </p:cxnSp>
      <p:grpSp>
        <p:nvGrpSpPr>
          <p:cNvPr id="6" name="Group 5"/>
          <p:cNvGrpSpPr/>
          <p:nvPr/>
        </p:nvGrpSpPr>
        <p:grpSpPr>
          <a:xfrm>
            <a:off x="7059929" y="1938010"/>
            <a:ext cx="1011556" cy="742980"/>
            <a:chOff x="7059929" y="1938010"/>
            <a:chExt cx="1011556" cy="742980"/>
          </a:xfrm>
        </p:grpSpPr>
        <p:sp>
          <p:nvSpPr>
            <p:cNvPr id="88" name="Left Brace 87"/>
            <p:cNvSpPr/>
            <p:nvPr/>
          </p:nvSpPr>
          <p:spPr bwMode="auto">
            <a:xfrm rot="16200000">
              <a:off x="7391712" y="1606227"/>
              <a:ext cx="347990" cy="1011556"/>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89" name="Rectangle 88"/>
            <p:cNvSpPr/>
            <p:nvPr/>
          </p:nvSpPr>
          <p:spPr>
            <a:xfrm>
              <a:off x="7368540" y="2219325"/>
              <a:ext cx="338554" cy="461665"/>
            </a:xfrm>
            <a:prstGeom prst="rect">
              <a:avLst/>
            </a:prstGeom>
          </p:spPr>
          <p:txBody>
            <a:bodyPr wrap="none">
              <a:spAutoFit/>
            </a:bodyPr>
            <a:lstStyle/>
            <a:p>
              <a:r>
                <a:rPr lang="en-CA" sz="2400" i="1" dirty="0">
                  <a:solidFill>
                    <a:srgbClr val="66FF33"/>
                  </a:solidFill>
                </a:rPr>
                <a:t>1</a:t>
              </a:r>
              <a:endParaRPr lang="en-CA" sz="2400" dirty="0">
                <a:solidFill>
                  <a:srgbClr val="66FF33"/>
                </a:solidFill>
              </a:endParaRPr>
            </a:p>
          </p:txBody>
        </p:sp>
      </p:grpSp>
      <p:grpSp>
        <p:nvGrpSpPr>
          <p:cNvPr id="8" name="Group 7"/>
          <p:cNvGrpSpPr/>
          <p:nvPr/>
        </p:nvGrpSpPr>
        <p:grpSpPr>
          <a:xfrm>
            <a:off x="8623779" y="403861"/>
            <a:ext cx="567155" cy="1327784"/>
            <a:chOff x="8610599" y="990599"/>
            <a:chExt cx="567155" cy="741045"/>
          </a:xfrm>
        </p:grpSpPr>
        <p:sp>
          <p:nvSpPr>
            <p:cNvPr id="5" name="Left Brace 4"/>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0" name="Rectangle 89"/>
            <p:cNvSpPr/>
            <p:nvPr/>
          </p:nvSpPr>
          <p:spPr>
            <a:xfrm>
              <a:off x="8839200" y="1212566"/>
              <a:ext cx="338554" cy="257658"/>
            </a:xfrm>
            <a:prstGeom prst="rect">
              <a:avLst/>
            </a:prstGeom>
          </p:spPr>
          <p:txBody>
            <a:bodyPr wrap="none">
              <a:spAutoFit/>
            </a:bodyPr>
            <a:lstStyle/>
            <a:p>
              <a:r>
                <a:rPr lang="en-CA" sz="2400" i="1" dirty="0">
                  <a:solidFill>
                    <a:schemeClr val="accent1"/>
                  </a:solidFill>
                </a:rPr>
                <a:t>7</a:t>
              </a:r>
              <a:endParaRPr lang="en-CA" sz="2400" dirty="0">
                <a:solidFill>
                  <a:schemeClr val="accent1"/>
                </a:solidFill>
              </a:endParaRPr>
            </a:p>
          </p:txBody>
        </p:sp>
      </p:grpSp>
      <p:sp>
        <p:nvSpPr>
          <p:cNvPr id="162" name="TextBox 161"/>
          <p:cNvSpPr txBox="1"/>
          <p:nvPr/>
        </p:nvSpPr>
        <p:spPr>
          <a:xfrm>
            <a:off x="5772912" y="152400"/>
            <a:ext cx="1290828" cy="461665"/>
          </a:xfrm>
          <a:prstGeom prst="rect">
            <a:avLst/>
          </a:prstGeom>
          <a:noFill/>
        </p:spPr>
        <p:txBody>
          <a:bodyPr wrap="square" rtlCol="0">
            <a:spAutoFit/>
          </a:bodyPr>
          <a:lstStyle/>
          <a:p>
            <a:r>
              <a:rPr lang="en-CA" sz="2400" i="1" dirty="0">
                <a:solidFill>
                  <a:schemeClr val="accent1"/>
                </a:solidFill>
              </a:rPr>
              <a:t>E=27</a:t>
            </a:r>
          </a:p>
        </p:txBody>
      </p:sp>
      <p:sp>
        <p:nvSpPr>
          <p:cNvPr id="163" name="TextBox 162"/>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164" name="TextBox 163"/>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165" name="TextBox 164"/>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grpSp>
        <p:nvGrpSpPr>
          <p:cNvPr id="166" name="Group 165"/>
          <p:cNvGrpSpPr/>
          <p:nvPr/>
        </p:nvGrpSpPr>
        <p:grpSpPr>
          <a:xfrm rot="2224468">
            <a:off x="5879268" y="4296714"/>
            <a:ext cx="567155" cy="1302810"/>
            <a:chOff x="8610599" y="990599"/>
            <a:chExt cx="567155" cy="741045"/>
          </a:xfrm>
        </p:grpSpPr>
        <p:sp>
          <p:nvSpPr>
            <p:cNvPr id="167" name="Left Brace 166"/>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68" name="Rectangle 167"/>
            <p:cNvSpPr/>
            <p:nvPr/>
          </p:nvSpPr>
          <p:spPr>
            <a:xfrm>
              <a:off x="8839200" y="1212566"/>
              <a:ext cx="338554" cy="257658"/>
            </a:xfrm>
            <a:prstGeom prst="rect">
              <a:avLst/>
            </a:prstGeom>
          </p:spPr>
          <p:txBody>
            <a:bodyPr wrap="none">
              <a:spAutoFit/>
            </a:bodyPr>
            <a:lstStyle/>
            <a:p>
              <a:r>
                <a:rPr lang="en-CA" sz="2400" i="1" dirty="0">
                  <a:solidFill>
                    <a:schemeClr val="accent1"/>
                  </a:solidFill>
                </a:rPr>
                <a:t>7</a:t>
              </a:r>
              <a:endParaRPr lang="en-CA" sz="2400" dirty="0">
                <a:solidFill>
                  <a:schemeClr val="accent1"/>
                </a:solidFill>
              </a:endParaRPr>
            </a:p>
          </p:txBody>
        </p:sp>
      </p:grpSp>
      <p:cxnSp>
        <p:nvCxnSpPr>
          <p:cNvPr id="98" name="Straight Connector 97"/>
          <p:cNvCxnSpPr/>
          <p:nvPr/>
        </p:nvCxnSpPr>
        <p:spPr bwMode="auto">
          <a:xfrm>
            <a:off x="856734" y="1787816"/>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887676" y="128418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87" name="Straight Connector 86"/>
          <p:cNvCxnSpPr/>
          <p:nvPr/>
        </p:nvCxnSpPr>
        <p:spPr bwMode="auto">
          <a:xfrm flipV="1">
            <a:off x="2297430" y="2018618"/>
            <a:ext cx="7310" cy="1294093"/>
          </a:xfrm>
          <a:prstGeom prst="line">
            <a:avLst/>
          </a:prstGeom>
          <a:noFill/>
          <a:ln w="50800" cap="sq" cmpd="sng" algn="ctr">
            <a:solidFill>
              <a:srgbClr val="FF00FF"/>
            </a:solidFill>
            <a:prstDash val="solid"/>
            <a:round/>
            <a:headEnd type="none" w="lg" len="lg"/>
            <a:tailEnd type="stealth" w="med" len="med"/>
          </a:ln>
          <a:effectLst/>
        </p:spPr>
      </p:cxnSp>
      <p:grpSp>
        <p:nvGrpSpPr>
          <p:cNvPr id="94" name="Group 93"/>
          <p:cNvGrpSpPr/>
          <p:nvPr/>
        </p:nvGrpSpPr>
        <p:grpSpPr>
          <a:xfrm>
            <a:off x="347246" y="2209800"/>
            <a:ext cx="686544" cy="1011556"/>
            <a:chOff x="7788175" y="1669434"/>
            <a:chExt cx="686544" cy="1011556"/>
          </a:xfrm>
        </p:grpSpPr>
        <p:sp>
          <p:nvSpPr>
            <p:cNvPr id="96" name="Left Brace 95"/>
            <p:cNvSpPr/>
            <p:nvPr/>
          </p:nvSpPr>
          <p:spPr bwMode="auto">
            <a:xfrm rot="10800000" flipH="1">
              <a:off x="8126729" y="1669434"/>
              <a:ext cx="347990" cy="1011556"/>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7" name="Rectangle 96"/>
            <p:cNvSpPr/>
            <p:nvPr/>
          </p:nvSpPr>
          <p:spPr>
            <a:xfrm>
              <a:off x="7788175" y="1924705"/>
              <a:ext cx="338554" cy="461665"/>
            </a:xfrm>
            <a:prstGeom prst="rect">
              <a:avLst/>
            </a:prstGeom>
          </p:spPr>
          <p:txBody>
            <a:bodyPr wrap="none">
              <a:spAutoFit/>
            </a:bodyPr>
            <a:lstStyle/>
            <a:p>
              <a:r>
                <a:rPr lang="en-CA" sz="2400" i="1" dirty="0">
                  <a:solidFill>
                    <a:srgbClr val="66FF33"/>
                  </a:solidFill>
                </a:rPr>
                <a:t>1</a:t>
              </a:r>
              <a:endParaRPr lang="en-CA" sz="2400" dirty="0">
                <a:solidFill>
                  <a:srgbClr val="66FF33"/>
                </a:solidFill>
              </a:endParaRPr>
            </a:p>
          </p:txBody>
        </p:sp>
      </p:grpSp>
    </p:spTree>
    <p:extLst>
      <p:ext uri="{BB962C8B-B14F-4D97-AF65-F5344CB8AC3E}">
        <p14:creationId xmlns:p14="http://schemas.microsoft.com/office/powerpoint/2010/main" val="36280919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0" end="0"/>
                                            </p:txEl>
                                          </p:spTgt>
                                        </p:tgtEl>
                                        <p:attrNameLst>
                                          <p:attrName>style.visibility</p:attrName>
                                        </p:attrNameLst>
                                      </p:cBhvr>
                                      <p:to>
                                        <p:strVal val="visible"/>
                                      </p:to>
                                    </p:set>
                                    <p:anim calcmode="lin" valueType="num">
                                      <p:cBhvr additive="base">
                                        <p:cTn id="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7"/>
                                        </p:tgtEl>
                                        <p:attrNameLst>
                                          <p:attrName>style.visibility</p:attrName>
                                        </p:attrNameLst>
                                      </p:cBhvr>
                                      <p:to>
                                        <p:strVal val="visible"/>
                                      </p:to>
                                    </p:set>
                                    <p:anim calcmode="lin" valueType="num">
                                      <p:cBhvr additive="base">
                                        <p:cTn id="13" dur="500" fill="hold"/>
                                        <p:tgtEl>
                                          <p:spTgt spid="87"/>
                                        </p:tgtEl>
                                        <p:attrNameLst>
                                          <p:attrName>ppt_x</p:attrName>
                                        </p:attrNameLst>
                                      </p:cBhvr>
                                      <p:tavLst>
                                        <p:tav tm="0">
                                          <p:val>
                                            <p:strVal val="0-#ppt_w/2"/>
                                          </p:val>
                                        </p:tav>
                                        <p:tav tm="100000">
                                          <p:val>
                                            <p:strVal val="#ppt_x"/>
                                          </p:val>
                                        </p:tav>
                                      </p:tavLst>
                                    </p:anim>
                                    <p:anim calcmode="lin" valueType="num">
                                      <p:cBhvr additive="base">
                                        <p:cTn id="14" dur="500" fill="hold"/>
                                        <p:tgtEl>
                                          <p:spTgt spid="8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6"/>
                                        </p:tgtEl>
                                        <p:attrNameLst>
                                          <p:attrName>style.visibility</p:attrName>
                                        </p:attrNameLst>
                                      </p:cBhvr>
                                      <p:to>
                                        <p:strVal val="visible"/>
                                      </p:to>
                                    </p:set>
                                    <p:anim calcmode="lin" valueType="num">
                                      <p:cBhvr additive="base">
                                        <p:cTn id="17" dur="500" fill="hold"/>
                                        <p:tgtEl>
                                          <p:spTgt spid="86"/>
                                        </p:tgtEl>
                                        <p:attrNameLst>
                                          <p:attrName>ppt_x</p:attrName>
                                        </p:attrNameLst>
                                      </p:cBhvr>
                                      <p:tavLst>
                                        <p:tav tm="0">
                                          <p:val>
                                            <p:strVal val="0-#ppt_w/2"/>
                                          </p:val>
                                        </p:tav>
                                        <p:tav tm="100000">
                                          <p:val>
                                            <p:strVal val="#ppt_x"/>
                                          </p:val>
                                        </p:tav>
                                      </p:tavLst>
                                    </p:anim>
                                    <p:anim calcmode="lin" valueType="num">
                                      <p:cBhvr additive="base">
                                        <p:cTn id="18"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4">
                                            <p:txEl>
                                              <p:pRg st="2" end="2"/>
                                            </p:txEl>
                                          </p:spTgt>
                                        </p:tgtEl>
                                        <p:attrNameLst>
                                          <p:attrName>style.visibility</p:attrName>
                                        </p:attrNameLst>
                                      </p:cBhvr>
                                      <p:to>
                                        <p:strVal val="visible"/>
                                      </p:to>
                                    </p:set>
                                    <p:anim calcmode="lin" valueType="num">
                                      <p:cBhvr additive="base">
                                        <p:cTn id="23"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4">
                                            <p:txEl>
                                              <p:pRg st="2" end="2"/>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4"/>
                                        </p:tgtEl>
                                        <p:attrNameLst>
                                          <p:attrName>style.visibility</p:attrName>
                                        </p:attrNameLst>
                                      </p:cBhvr>
                                      <p:to>
                                        <p:strVal val="visible"/>
                                      </p:to>
                                    </p:set>
                                    <p:anim calcmode="lin" valueType="num">
                                      <p:cBhvr additive="base">
                                        <p:cTn id="31" dur="500" fill="hold"/>
                                        <p:tgtEl>
                                          <p:spTgt spid="94"/>
                                        </p:tgtEl>
                                        <p:attrNameLst>
                                          <p:attrName>ppt_x</p:attrName>
                                        </p:attrNameLst>
                                      </p:cBhvr>
                                      <p:tavLst>
                                        <p:tav tm="0">
                                          <p:val>
                                            <p:strVal val="#ppt_x"/>
                                          </p:val>
                                        </p:tav>
                                        <p:tav tm="100000">
                                          <p:val>
                                            <p:strVal val="#ppt_x"/>
                                          </p:val>
                                        </p:tav>
                                      </p:tavLst>
                                    </p:anim>
                                    <p:anim calcmode="lin" valueType="num">
                                      <p:cBhvr additive="base">
                                        <p:cTn id="32" dur="500" fill="hold"/>
                                        <p:tgtEl>
                                          <p:spTgt spid="94"/>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14"/>
                                        </p:tgtEl>
                                        <p:attrNameLst>
                                          <p:attrName>style.visibility</p:attrName>
                                        </p:attrNameLst>
                                      </p:cBhvr>
                                      <p:to>
                                        <p:strVal val="visible"/>
                                      </p:to>
                                    </p:set>
                                    <p:anim calcmode="lin" valueType="num">
                                      <p:cBhvr additive="base">
                                        <p:cTn id="37" dur="500" fill="hold"/>
                                        <p:tgtEl>
                                          <p:spTgt spid="114"/>
                                        </p:tgtEl>
                                        <p:attrNameLst>
                                          <p:attrName>ppt_x</p:attrName>
                                        </p:attrNameLst>
                                      </p:cBhvr>
                                      <p:tavLst>
                                        <p:tav tm="0">
                                          <p:val>
                                            <p:strVal val="0-#ppt_w/2"/>
                                          </p:val>
                                        </p:tav>
                                        <p:tav tm="100000">
                                          <p:val>
                                            <p:strVal val="#ppt_x"/>
                                          </p:val>
                                        </p:tav>
                                      </p:tavLst>
                                    </p:anim>
                                    <p:anim calcmode="lin" valueType="num">
                                      <p:cBhvr additive="base">
                                        <p:cTn id="38" dur="500" fill="hold"/>
                                        <p:tgtEl>
                                          <p:spTgt spid="114"/>
                                        </p:tgtEl>
                                        <p:attrNameLst>
                                          <p:attrName>ppt_y</p:attrName>
                                        </p:attrNameLst>
                                      </p:cBhvr>
                                      <p:tavLst>
                                        <p:tav tm="0">
                                          <p:val>
                                            <p:strVal val="#ppt_y"/>
                                          </p:val>
                                        </p:tav>
                                        <p:tav tm="100000">
                                          <p:val>
                                            <p:strVal val="#ppt_y"/>
                                          </p:val>
                                        </p:tav>
                                      </p:tavLst>
                                    </p:anim>
                                  </p:childTnLst>
                                </p:cTn>
                              </p:par>
                              <p:par>
                                <p:cTn id="39" presetID="2" presetClass="entr" presetSubtype="12" fill="hold" grpId="0" nodeType="withEffect">
                                  <p:stCondLst>
                                    <p:cond delay="0"/>
                                  </p:stCondLst>
                                  <p:childTnLst>
                                    <p:set>
                                      <p:cBhvr>
                                        <p:cTn id="40" dur="1" fill="hold">
                                          <p:stCondLst>
                                            <p:cond delay="0"/>
                                          </p:stCondLst>
                                        </p:cTn>
                                        <p:tgtEl>
                                          <p:spTgt spid="83"/>
                                        </p:tgtEl>
                                        <p:attrNameLst>
                                          <p:attrName>style.visibility</p:attrName>
                                        </p:attrNameLst>
                                      </p:cBhvr>
                                      <p:to>
                                        <p:strVal val="visible"/>
                                      </p:to>
                                    </p:set>
                                    <p:anim calcmode="lin" valueType="num">
                                      <p:cBhvr additive="base">
                                        <p:cTn id="41" dur="500" fill="hold"/>
                                        <p:tgtEl>
                                          <p:spTgt spid="83"/>
                                        </p:tgtEl>
                                        <p:attrNameLst>
                                          <p:attrName>ppt_x</p:attrName>
                                        </p:attrNameLst>
                                      </p:cBhvr>
                                      <p:tavLst>
                                        <p:tav tm="0">
                                          <p:val>
                                            <p:strVal val="0-#ppt_w/2"/>
                                          </p:val>
                                        </p:tav>
                                        <p:tav tm="100000">
                                          <p:val>
                                            <p:strVal val="#ppt_x"/>
                                          </p:val>
                                        </p:tav>
                                      </p:tavLst>
                                    </p:anim>
                                    <p:anim calcmode="lin" valueType="num">
                                      <p:cBhvr additive="base">
                                        <p:cTn id="42" dur="500" fill="hold"/>
                                        <p:tgtEl>
                                          <p:spTgt spid="83"/>
                                        </p:tgtEl>
                                        <p:attrNameLst>
                                          <p:attrName>ppt_y</p:attrName>
                                        </p:attrNameLst>
                                      </p:cBhvr>
                                      <p:tavLst>
                                        <p:tav tm="0">
                                          <p:val>
                                            <p:strVal val="1+#ppt_h/2"/>
                                          </p:val>
                                        </p:tav>
                                        <p:tav tm="100000">
                                          <p:val>
                                            <p:strVal val="#ppt_y"/>
                                          </p:val>
                                        </p:tav>
                                      </p:tavLst>
                                    </p:anim>
                                  </p:childTnLst>
                                </p:cTn>
                              </p:par>
                              <p:par>
                                <p:cTn id="43" presetID="2" presetClass="entr" presetSubtype="12" fill="hold" nodeType="withEffect">
                                  <p:stCondLst>
                                    <p:cond delay="0"/>
                                  </p:stCondLst>
                                  <p:childTnLst>
                                    <p:set>
                                      <p:cBhvr>
                                        <p:cTn id="44" dur="1" fill="hold">
                                          <p:stCondLst>
                                            <p:cond delay="0"/>
                                          </p:stCondLst>
                                        </p:cTn>
                                        <p:tgtEl>
                                          <p:spTgt spid="79"/>
                                        </p:tgtEl>
                                        <p:attrNameLst>
                                          <p:attrName>style.visibility</p:attrName>
                                        </p:attrNameLst>
                                      </p:cBhvr>
                                      <p:to>
                                        <p:strVal val="visible"/>
                                      </p:to>
                                    </p:set>
                                    <p:anim calcmode="lin" valueType="num">
                                      <p:cBhvr additive="base">
                                        <p:cTn id="45" dur="500" fill="hold"/>
                                        <p:tgtEl>
                                          <p:spTgt spid="79"/>
                                        </p:tgtEl>
                                        <p:attrNameLst>
                                          <p:attrName>ppt_x</p:attrName>
                                        </p:attrNameLst>
                                      </p:cBhvr>
                                      <p:tavLst>
                                        <p:tav tm="0">
                                          <p:val>
                                            <p:strVal val="0-#ppt_w/2"/>
                                          </p:val>
                                        </p:tav>
                                        <p:tav tm="100000">
                                          <p:val>
                                            <p:strVal val="#ppt_x"/>
                                          </p:val>
                                        </p:tav>
                                      </p:tavLst>
                                    </p:anim>
                                    <p:anim calcmode="lin" valueType="num">
                                      <p:cBhvr additive="base">
                                        <p:cTn id="46" dur="500" fill="hold"/>
                                        <p:tgtEl>
                                          <p:spTgt spid="79"/>
                                        </p:tgtEl>
                                        <p:attrNameLst>
                                          <p:attrName>ppt_y</p:attrName>
                                        </p:attrNameLst>
                                      </p:cBhvr>
                                      <p:tavLst>
                                        <p:tav tm="0">
                                          <p:val>
                                            <p:strVal val="1+#ppt_h/2"/>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62"/>
                                        </p:tgtEl>
                                        <p:attrNameLst>
                                          <p:attrName>style.visibility</p:attrName>
                                        </p:attrNameLst>
                                      </p:cBhvr>
                                      <p:to>
                                        <p:strVal val="visible"/>
                                      </p:to>
                                    </p:set>
                                    <p:anim calcmode="lin" valueType="num">
                                      <p:cBhvr additive="base">
                                        <p:cTn id="49" dur="500" fill="hold"/>
                                        <p:tgtEl>
                                          <p:spTgt spid="162"/>
                                        </p:tgtEl>
                                        <p:attrNameLst>
                                          <p:attrName>ppt_x</p:attrName>
                                        </p:attrNameLst>
                                      </p:cBhvr>
                                      <p:tavLst>
                                        <p:tav tm="0">
                                          <p:val>
                                            <p:strVal val="0-#ppt_w/2"/>
                                          </p:val>
                                        </p:tav>
                                        <p:tav tm="100000">
                                          <p:val>
                                            <p:strVal val="#ppt_x"/>
                                          </p:val>
                                        </p:tav>
                                      </p:tavLst>
                                    </p:anim>
                                    <p:anim calcmode="lin" valueType="num">
                                      <p:cBhvr additive="base">
                                        <p:cTn id="50"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84">
                                            <p:txEl>
                                              <p:pRg st="3" end="3"/>
                                            </p:txEl>
                                          </p:spTgt>
                                        </p:tgtEl>
                                        <p:attrNameLst>
                                          <p:attrName>style.visibility</p:attrName>
                                        </p:attrNameLst>
                                      </p:cBhvr>
                                      <p:to>
                                        <p:strVal val="visible"/>
                                      </p:to>
                                    </p:set>
                                    <p:anim calcmode="lin" valueType="num">
                                      <p:cBhvr additive="base">
                                        <p:cTn id="55" dur="500" fill="hold"/>
                                        <p:tgtEl>
                                          <p:spTgt spid="84">
                                            <p:txEl>
                                              <p:pRg st="3" end="3"/>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84">
                                            <p:txEl>
                                              <p:pRg st="3" end="3"/>
                                            </p:txEl>
                                          </p:spTgt>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166"/>
                                        </p:tgtEl>
                                        <p:attrNameLst>
                                          <p:attrName>style.visibility</p:attrName>
                                        </p:attrNameLst>
                                      </p:cBhvr>
                                      <p:to>
                                        <p:strVal val="visible"/>
                                      </p:to>
                                    </p:set>
                                    <p:anim calcmode="lin" valueType="num">
                                      <p:cBhvr additive="base">
                                        <p:cTn id="59" dur="500" fill="hold"/>
                                        <p:tgtEl>
                                          <p:spTgt spid="166"/>
                                        </p:tgtEl>
                                        <p:attrNameLst>
                                          <p:attrName>ppt_x</p:attrName>
                                        </p:attrNameLst>
                                      </p:cBhvr>
                                      <p:tavLst>
                                        <p:tav tm="0">
                                          <p:val>
                                            <p:strVal val="#ppt_x"/>
                                          </p:val>
                                        </p:tav>
                                        <p:tav tm="100000">
                                          <p:val>
                                            <p:strVal val="#ppt_x"/>
                                          </p:val>
                                        </p:tav>
                                      </p:tavLst>
                                    </p:anim>
                                    <p:anim calcmode="lin" valueType="num">
                                      <p:cBhvr additive="base">
                                        <p:cTn id="60" dur="500" fill="hold"/>
                                        <p:tgtEl>
                                          <p:spTgt spid="166"/>
                                        </p:tgtEl>
                                        <p:attrNameLst>
                                          <p:attrName>ppt_y</p:attrName>
                                        </p:attrNameLst>
                                      </p:cBhvr>
                                      <p:tavLst>
                                        <p:tav tm="0">
                                          <p:val>
                                            <p:strVal val="1+#ppt_h/2"/>
                                          </p:val>
                                        </p:tav>
                                        <p:tav tm="100000">
                                          <p:val>
                                            <p:strVal val="#ppt_y"/>
                                          </p:val>
                                        </p:tav>
                                      </p:tavLst>
                                    </p:anim>
                                  </p:childTnLst>
                                </p:cTn>
                              </p:par>
                              <p:par>
                                <p:cTn id="61" presetID="2" presetClass="entr" presetSubtype="4" fill="hold" nodeType="withEffect">
                                  <p:stCondLst>
                                    <p:cond delay="0"/>
                                  </p:stCondLst>
                                  <p:childTnLst>
                                    <p:set>
                                      <p:cBhvr>
                                        <p:cTn id="62" dur="1" fill="hold">
                                          <p:stCondLst>
                                            <p:cond delay="0"/>
                                          </p:stCondLst>
                                        </p:cTn>
                                        <p:tgtEl>
                                          <p:spTgt spid="8"/>
                                        </p:tgtEl>
                                        <p:attrNameLst>
                                          <p:attrName>style.visibility</p:attrName>
                                        </p:attrNameLst>
                                      </p:cBhvr>
                                      <p:to>
                                        <p:strVal val="visible"/>
                                      </p:to>
                                    </p:set>
                                    <p:anim calcmode="lin" valueType="num">
                                      <p:cBhvr additive="base">
                                        <p:cTn id="63" dur="500" fill="hold"/>
                                        <p:tgtEl>
                                          <p:spTgt spid="8"/>
                                        </p:tgtEl>
                                        <p:attrNameLst>
                                          <p:attrName>ppt_x</p:attrName>
                                        </p:attrNameLst>
                                      </p:cBhvr>
                                      <p:tavLst>
                                        <p:tav tm="0">
                                          <p:val>
                                            <p:strVal val="#ppt_x"/>
                                          </p:val>
                                        </p:tav>
                                        <p:tav tm="100000">
                                          <p:val>
                                            <p:strVal val="#ppt_x"/>
                                          </p:val>
                                        </p:tav>
                                      </p:tavLst>
                                    </p:anim>
                                    <p:anim calcmode="lin" valueType="num">
                                      <p:cBhvr additive="base">
                                        <p:cTn id="64"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84">
                                            <p:txEl>
                                              <p:pRg st="4" end="4"/>
                                            </p:txEl>
                                          </p:spTgt>
                                        </p:tgtEl>
                                        <p:attrNameLst>
                                          <p:attrName>style.visibility</p:attrName>
                                        </p:attrNameLst>
                                      </p:cBhvr>
                                      <p:to>
                                        <p:strVal val="visible"/>
                                      </p:to>
                                    </p:set>
                                    <p:anim calcmode="lin" valueType="num">
                                      <p:cBhvr additive="base">
                                        <p:cTn id="69" dur="500" fill="hold"/>
                                        <p:tgtEl>
                                          <p:spTgt spid="84">
                                            <p:txEl>
                                              <p:pRg st="4" end="4"/>
                                            </p:txEl>
                                          </p:spTgt>
                                        </p:tgtEl>
                                        <p:attrNameLst>
                                          <p:attrName>ppt_x</p:attrName>
                                        </p:attrNameLst>
                                      </p:cBhvr>
                                      <p:tavLst>
                                        <p:tav tm="0">
                                          <p:val>
                                            <p:strVal val="#ppt_x"/>
                                          </p:val>
                                        </p:tav>
                                        <p:tav tm="100000">
                                          <p:val>
                                            <p:strVal val="#ppt_x"/>
                                          </p:val>
                                        </p:tav>
                                      </p:tavLst>
                                    </p:anim>
                                    <p:anim calcmode="lin" valueType="num">
                                      <p:cBhvr additive="base">
                                        <p:cTn id="70" dur="500" fill="hold"/>
                                        <p:tgtEl>
                                          <p:spTgt spid="84">
                                            <p:txEl>
                                              <p:pRg st="4" end="4"/>
                                            </p:txEl>
                                          </p:spTgt>
                                        </p:tgtEl>
                                        <p:attrNameLst>
                                          <p:attrName>ppt_y</p:attrName>
                                        </p:attrNameLst>
                                      </p:cBhvr>
                                      <p:tavLst>
                                        <p:tav tm="0">
                                          <p:val>
                                            <p:strVal val="1+#ppt_h/2"/>
                                          </p:val>
                                        </p:tav>
                                        <p:tav tm="100000">
                                          <p:val>
                                            <p:strVal val="#ppt_y"/>
                                          </p:val>
                                        </p:tav>
                                      </p:tavLst>
                                    </p:anim>
                                  </p:childTnLst>
                                </p:cTn>
                              </p:par>
                              <p:par>
                                <p:cTn id="71" presetID="2" presetClass="entr" presetSubtype="4" fill="hold" grpId="0" nodeType="withEffect">
                                  <p:stCondLst>
                                    <p:cond delay="0"/>
                                  </p:stCondLst>
                                  <p:childTnLst>
                                    <p:set>
                                      <p:cBhvr>
                                        <p:cTn id="72" dur="1" fill="hold">
                                          <p:stCondLst>
                                            <p:cond delay="0"/>
                                          </p:stCondLst>
                                        </p:cTn>
                                        <p:tgtEl>
                                          <p:spTgt spid="4"/>
                                        </p:tgtEl>
                                        <p:attrNameLst>
                                          <p:attrName>style.visibility</p:attrName>
                                        </p:attrNameLst>
                                      </p:cBhvr>
                                      <p:to>
                                        <p:strVal val="visible"/>
                                      </p:to>
                                    </p:set>
                                    <p:anim calcmode="lin" valueType="num">
                                      <p:cBhvr additive="base">
                                        <p:cTn id="73" dur="500" fill="hold"/>
                                        <p:tgtEl>
                                          <p:spTgt spid="4"/>
                                        </p:tgtEl>
                                        <p:attrNameLst>
                                          <p:attrName>ppt_x</p:attrName>
                                        </p:attrNameLst>
                                      </p:cBhvr>
                                      <p:tavLst>
                                        <p:tav tm="0">
                                          <p:val>
                                            <p:strVal val="#ppt_x"/>
                                          </p:val>
                                        </p:tav>
                                        <p:tav tm="100000">
                                          <p:val>
                                            <p:strVal val="#ppt_x"/>
                                          </p:val>
                                        </p:tav>
                                      </p:tavLst>
                                    </p:anim>
                                    <p:anim calcmode="lin" valueType="num">
                                      <p:cBhvr additive="base">
                                        <p:cTn id="7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84">
                                            <p:txEl>
                                              <p:pRg st="6" end="6"/>
                                            </p:txEl>
                                          </p:spTgt>
                                        </p:tgtEl>
                                        <p:attrNameLst>
                                          <p:attrName>style.visibility</p:attrName>
                                        </p:attrNameLst>
                                      </p:cBhvr>
                                      <p:to>
                                        <p:strVal val="visible"/>
                                      </p:to>
                                    </p:set>
                                    <p:anim calcmode="lin" valueType="num">
                                      <p:cBhvr additive="base">
                                        <p:cTn id="79" dur="500" fill="hold"/>
                                        <p:tgtEl>
                                          <p:spTgt spid="84">
                                            <p:txEl>
                                              <p:pRg st="6" end="6"/>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8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p:bldP spid="4" grpId="0"/>
      <p:bldP spid="162" grpId="0"/>
    </p:bld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8" name="Group 97"/>
          <p:cNvGrpSpPr/>
          <p:nvPr/>
        </p:nvGrpSpPr>
        <p:grpSpPr>
          <a:xfrm>
            <a:off x="731676" y="-1615440"/>
            <a:ext cx="4419600" cy="8321040"/>
            <a:chOff x="152400" y="-1615440"/>
            <a:chExt cx="4419600" cy="8321040"/>
          </a:xfrm>
        </p:grpSpPr>
        <p:cxnSp>
          <p:nvCxnSpPr>
            <p:cNvPr id="99" name="Straight Connector 98"/>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59" name="Rectangle 158"/>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160" name="Rectangle 159"/>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grpSp>
      <p:cxnSp>
        <p:nvCxnSpPr>
          <p:cNvPr id="91" name="Straight Connector 90"/>
          <p:cNvCxnSpPr/>
          <p:nvPr/>
        </p:nvCxnSpPr>
        <p:spPr bwMode="auto">
          <a:xfrm>
            <a:off x="6635115" y="956310"/>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67" name="TextBox 66"/>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884076" y="1806600"/>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887676" y="128418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2" name="TextBox 81"/>
          <p:cNvSpPr txBox="1"/>
          <p:nvPr/>
        </p:nvSpPr>
        <p:spPr>
          <a:xfrm rot="1886187">
            <a:off x="4732098" y="4098158"/>
            <a:ext cx="1173480" cy="461665"/>
          </a:xfrm>
          <a:prstGeom prst="rect">
            <a:avLst/>
          </a:prstGeom>
          <a:noFill/>
        </p:spPr>
        <p:txBody>
          <a:bodyPr wrap="square" rtlCol="0">
            <a:spAutoFit/>
          </a:bodyPr>
          <a:lstStyle/>
          <a:p>
            <a:r>
              <a:rPr lang="en-CA" sz="2400" i="1" dirty="0">
                <a:solidFill>
                  <a:schemeClr val="accent1"/>
                </a:solidFill>
              </a:rPr>
              <a:t>E=24</a:t>
            </a:r>
          </a:p>
        </p:txBody>
      </p:sp>
      <p:sp>
        <p:nvSpPr>
          <p:cNvPr id="83" name="TextBox 82"/>
          <p:cNvSpPr txBox="1"/>
          <p:nvPr/>
        </p:nvSpPr>
        <p:spPr>
          <a:xfrm rot="1886187">
            <a:off x="4732098" y="3610721"/>
            <a:ext cx="1173480" cy="461665"/>
          </a:xfrm>
          <a:prstGeom prst="rect">
            <a:avLst/>
          </a:prstGeom>
          <a:noFill/>
        </p:spPr>
        <p:txBody>
          <a:bodyPr wrap="square" rtlCol="0">
            <a:spAutoFit/>
          </a:bodyPr>
          <a:lstStyle/>
          <a:p>
            <a:r>
              <a:rPr lang="en-CA" sz="2400" i="1" dirty="0">
                <a:solidFill>
                  <a:schemeClr val="accent1"/>
                </a:solidFill>
              </a:rPr>
              <a:t>E=27</a:t>
            </a:r>
          </a:p>
        </p:txBody>
      </p:sp>
      <p:sp>
        <p:nvSpPr>
          <p:cNvPr id="84" name="Rectangle 83"/>
          <p:cNvSpPr/>
          <p:nvPr/>
        </p:nvSpPr>
        <p:spPr>
          <a:xfrm>
            <a:off x="5410200" y="2802791"/>
            <a:ext cx="4114800" cy="1815882"/>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2400" i="1" baseline="-25000" dirty="0">
                <a:solidFill>
                  <a:srgbClr val="66FF33"/>
                </a:solidFill>
              </a:rPr>
              <a:t> </a:t>
            </a:r>
            <a:r>
              <a:rPr lang="en-US" sz="2400" i="1" dirty="0">
                <a:solidFill>
                  <a:srgbClr val="66FF33"/>
                </a:solidFill>
              </a:rPr>
              <a:t> </a:t>
            </a:r>
            <a:r>
              <a:rPr lang="en-US" sz="2400" i="1" dirty="0"/>
              <a:t>= 4</a:t>
            </a:r>
          </a:p>
          <a:p>
            <a:pPr algn="ctr"/>
            <a:endParaRPr lang="en-US" sz="1600" i="1" dirty="0"/>
          </a:p>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 </a:t>
            </a:r>
            <a:r>
              <a:rPr lang="en-US" sz="3600" i="1" dirty="0">
                <a:solidFill>
                  <a:srgbClr val="66FF33"/>
                </a:solidFill>
              </a:rPr>
              <a:t> </a:t>
            </a:r>
            <a:r>
              <a:rPr lang="en-US" sz="2400" i="1" dirty="0"/>
              <a:t>= 7</a:t>
            </a:r>
          </a:p>
          <a:p>
            <a:pPr algn="ctr"/>
            <a:endParaRPr lang="en-US" sz="2400" i="1" dirty="0"/>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4" name="TextBox 103"/>
          <p:cNvSpPr txBox="1"/>
          <p:nvPr/>
        </p:nvSpPr>
        <p:spPr>
          <a:xfrm rot="5400000">
            <a:off x="7609850" y="2337108"/>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17970" y="384810"/>
            <a:ext cx="1905000" cy="0"/>
          </a:xfrm>
          <a:prstGeom prst="line">
            <a:avLst/>
          </a:prstGeom>
          <a:noFill/>
          <a:ln w="31750" cap="sq" cmpd="sng" algn="ctr">
            <a:solidFill>
              <a:srgbClr val="FF0000"/>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4" name="Rectangle 3"/>
          <p:cNvSpPr/>
          <p:nvPr/>
        </p:nvSpPr>
        <p:spPr>
          <a:xfrm>
            <a:off x="7485142" y="3065145"/>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grpSp>
        <p:nvGrpSpPr>
          <p:cNvPr id="8" name="Group 7"/>
          <p:cNvGrpSpPr/>
          <p:nvPr/>
        </p:nvGrpSpPr>
        <p:grpSpPr>
          <a:xfrm>
            <a:off x="8623779" y="403861"/>
            <a:ext cx="567155" cy="1327784"/>
            <a:chOff x="8610599" y="990599"/>
            <a:chExt cx="567155" cy="741045"/>
          </a:xfrm>
        </p:grpSpPr>
        <p:sp>
          <p:nvSpPr>
            <p:cNvPr id="5" name="Left Brace 4"/>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0" name="Rectangle 89"/>
            <p:cNvSpPr/>
            <p:nvPr/>
          </p:nvSpPr>
          <p:spPr>
            <a:xfrm>
              <a:off x="8839200" y="1212566"/>
              <a:ext cx="338554" cy="257658"/>
            </a:xfrm>
            <a:prstGeom prst="rect">
              <a:avLst/>
            </a:prstGeom>
          </p:spPr>
          <p:txBody>
            <a:bodyPr wrap="none">
              <a:spAutoFit/>
            </a:bodyPr>
            <a:lstStyle/>
            <a:p>
              <a:r>
                <a:rPr lang="en-CA" sz="2400" i="1" dirty="0">
                  <a:solidFill>
                    <a:schemeClr val="accent1"/>
                  </a:solidFill>
                </a:rPr>
                <a:t>7</a:t>
              </a:r>
              <a:endParaRPr lang="en-CA" sz="2400" dirty="0">
                <a:solidFill>
                  <a:schemeClr val="accent1"/>
                </a:solidFill>
              </a:endParaRPr>
            </a:p>
          </p:txBody>
        </p:sp>
      </p:grpSp>
      <p:sp>
        <p:nvSpPr>
          <p:cNvPr id="162" name="TextBox 161"/>
          <p:cNvSpPr txBox="1"/>
          <p:nvPr/>
        </p:nvSpPr>
        <p:spPr>
          <a:xfrm>
            <a:off x="5772912" y="152400"/>
            <a:ext cx="1290828" cy="461665"/>
          </a:xfrm>
          <a:prstGeom prst="rect">
            <a:avLst/>
          </a:prstGeom>
          <a:noFill/>
        </p:spPr>
        <p:txBody>
          <a:bodyPr wrap="square" rtlCol="0">
            <a:spAutoFit/>
          </a:bodyPr>
          <a:lstStyle/>
          <a:p>
            <a:r>
              <a:rPr lang="en-CA" sz="2400" i="1" dirty="0">
                <a:solidFill>
                  <a:schemeClr val="accent1"/>
                </a:solidFill>
              </a:rPr>
              <a:t>E=27</a:t>
            </a:r>
          </a:p>
        </p:txBody>
      </p:sp>
      <p:sp>
        <p:nvSpPr>
          <p:cNvPr id="163" name="TextBox 162"/>
          <p:cNvSpPr txBox="1"/>
          <p:nvPr/>
        </p:nvSpPr>
        <p:spPr>
          <a:xfrm rot="5400000">
            <a:off x="6531760" y="2162801"/>
            <a:ext cx="897257"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92" name="Rectangle 91"/>
          <p:cNvSpPr/>
          <p:nvPr/>
        </p:nvSpPr>
        <p:spPr>
          <a:xfrm>
            <a:off x="7467600" y="3881735"/>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cxnSp>
        <p:nvCxnSpPr>
          <p:cNvPr id="93" name="Straight Connector 92"/>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95" name="TextBox 94"/>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105" name="TextBox 104"/>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5029200" y="5288340"/>
            <a:ext cx="4572000" cy="1569660"/>
            <a:chOff x="5154824" y="5288340"/>
            <a:chExt cx="4572000" cy="1569660"/>
          </a:xfrm>
        </p:grpSpPr>
        <p:sp>
          <p:nvSpPr>
            <p:cNvPr id="88" name="Rectangle 87"/>
            <p:cNvSpPr/>
            <p:nvPr/>
          </p:nvSpPr>
          <p:spPr>
            <a:xfrm>
              <a:off x="7772400" y="6151602"/>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89" name="Rectangle 88"/>
            <p:cNvSpPr/>
            <p:nvPr/>
          </p:nvSpPr>
          <p:spPr>
            <a:xfrm>
              <a:off x="8546700" y="6194524"/>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2" name="Rectangle 1"/>
                <p:cNvSpPr/>
                <p:nvPr/>
              </p:nvSpPr>
              <p:spPr>
                <a:xfrm>
                  <a:off x="5154824" y="5288340"/>
                  <a:ext cx="4572000" cy="1569660"/>
                </a:xfrm>
                <a:prstGeom prst="rect">
                  <a:avLst/>
                </a:prstGeom>
              </p:spPr>
              <p:txBody>
                <a:bodyPr>
                  <a:spAutoFit/>
                </a:bodyPr>
                <a:lstStyle/>
                <a:p>
                  <a:pPr algn="ctr"/>
                  <a:r>
                    <a:rPr lang="en-CA" sz="2400" dirty="0"/>
                    <a:t>The gradient</a:t>
                  </a:r>
                  <a:br>
                    <a:rPr lang="en-CA" sz="2400" dirty="0"/>
                  </a:br>
                  <a:r>
                    <a:rPr lang="en-CA" sz="2400" dirty="0"/>
                    <a:t>i.e. the vector of derivatives:</a:t>
                  </a:r>
                  <a:br>
                    <a:rPr lang="en-CA" sz="2400" dirty="0"/>
                  </a:br>
                  <a:r>
                    <a:rPr lang="en-US" sz="2400" i="1" dirty="0">
                      <a:solidFill>
                        <a:schemeClr val="accent1"/>
                      </a:solidFill>
                      <a:sym typeface="Symbol" panose="05050102010706020507" pitchFamily="18" charset="2"/>
                    </a:rPr>
                    <a:t>E(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br>
                    <a:rPr lang="en-US" altLang="en-US" sz="1600" i="1" dirty="0">
                      <a:sym typeface="Symbol" panose="05050102010706020507" pitchFamily="18" charset="2"/>
                    </a:rPr>
                  </a:b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2" name="Rectangle 1"/>
                <p:cNvSpPr>
                  <a:spLocks noRot="1" noChangeAspect="1" noMove="1" noResize="1" noEditPoints="1" noAdjustHandles="1" noChangeArrowheads="1" noChangeShapeType="1" noTextEdit="1"/>
                </p:cNvSpPr>
                <p:nvPr/>
              </p:nvSpPr>
              <p:spPr>
                <a:xfrm>
                  <a:off x="5154824" y="5288340"/>
                  <a:ext cx="4572000" cy="1569660"/>
                </a:xfrm>
                <a:prstGeom prst="rect">
                  <a:avLst/>
                </a:prstGeom>
                <a:blipFill>
                  <a:blip r:embed="rId2"/>
                  <a:stretch>
                    <a:fillRect t="-3113" b="-8171"/>
                  </a:stretch>
                </a:blipFill>
              </p:spPr>
              <p:txBody>
                <a:bodyPr/>
                <a:lstStyle/>
                <a:p>
                  <a:r>
                    <a:rPr lang="en-US">
                      <a:noFill/>
                    </a:rPr>
                    <a:t> </a:t>
                  </a:r>
                </a:p>
              </p:txBody>
            </p:sp>
          </mc:Fallback>
        </mc:AlternateContent>
      </p:grpSp>
    </p:spTree>
    <p:extLst>
      <p:ext uri="{BB962C8B-B14F-4D97-AF65-F5344CB8AC3E}">
        <p14:creationId xmlns:p14="http://schemas.microsoft.com/office/powerpoint/2010/main" val="42409237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0" end="0"/>
                                            </p:txEl>
                                          </p:spTgt>
                                        </p:tgtEl>
                                        <p:attrNameLst>
                                          <p:attrName>style.visibility</p:attrName>
                                        </p:attrNameLst>
                                      </p:cBhvr>
                                      <p:to>
                                        <p:strVal val="visible"/>
                                      </p:to>
                                    </p:set>
                                    <p:anim calcmode="lin" valueType="num">
                                      <p:cBhvr additive="base">
                                        <p:cTn id="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4">
                                            <p:txEl>
                                              <p:pRg st="2" end="2"/>
                                            </p:txEl>
                                          </p:spTgt>
                                        </p:tgtEl>
                                        <p:attrNameLst>
                                          <p:attrName>style.visibility</p:attrName>
                                        </p:attrNameLst>
                                      </p:cBhvr>
                                      <p:to>
                                        <p:strVal val="visible"/>
                                      </p:to>
                                    </p:set>
                                    <p:anim calcmode="lin" valueType="num">
                                      <p:cBhvr additive="base">
                                        <p:cTn id="11"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84">
                                            <p:txEl>
                                              <p:pRg st="2" end="2"/>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2"/>
                                        </p:tgtEl>
                                        <p:attrNameLst>
                                          <p:attrName>style.visibility</p:attrName>
                                        </p:attrNameLst>
                                      </p:cBhvr>
                                      <p:to>
                                        <p:strVal val="visible"/>
                                      </p:to>
                                    </p:set>
                                    <p:anim calcmode="lin" valueType="num">
                                      <p:cBhvr additive="base">
                                        <p:cTn id="19" dur="500" fill="hold"/>
                                        <p:tgtEl>
                                          <p:spTgt spid="92"/>
                                        </p:tgtEl>
                                        <p:attrNameLst>
                                          <p:attrName>ppt_x</p:attrName>
                                        </p:attrNameLst>
                                      </p:cBhvr>
                                      <p:tavLst>
                                        <p:tav tm="0">
                                          <p:val>
                                            <p:strVal val="#ppt_x"/>
                                          </p:val>
                                        </p:tav>
                                        <p:tav tm="100000">
                                          <p:val>
                                            <p:strVal val="#ppt_x"/>
                                          </p:val>
                                        </p:tav>
                                      </p:tavLst>
                                    </p:anim>
                                    <p:anim calcmode="lin" valueType="num">
                                      <p:cBhvr additive="base">
                                        <p:cTn id="20"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2" grpId="0"/>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Group 144"/>
          <p:cNvGrpSpPr/>
          <p:nvPr/>
        </p:nvGrpSpPr>
        <p:grpSpPr>
          <a:xfrm>
            <a:off x="731676" y="-1615440"/>
            <a:ext cx="4419600" cy="8321040"/>
            <a:chOff x="152400" y="-1615440"/>
            <a:chExt cx="4419600" cy="8321040"/>
          </a:xfrm>
        </p:grpSpPr>
        <p:cxnSp>
          <p:nvCxnSpPr>
            <p:cNvPr id="146" name="Straight Connector 145"/>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9" name="Straight Connector 158"/>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0" name="Straight Connector 159"/>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1" name="Straight Connector 160"/>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2" name="Straight Connector 161"/>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3" name="Straight Connector 162"/>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4" name="Straight Connector 163"/>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5" name="Straight Connector 164"/>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6" name="Straight Connector 165"/>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7" name="Straight Connector 166"/>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8" name="Straight Connector 167"/>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1" name="Rectangle 180"/>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182" name="Rectangle 181"/>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grpSp>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4" name="Rectangle 83"/>
          <p:cNvSpPr/>
          <p:nvPr/>
        </p:nvSpPr>
        <p:spPr>
          <a:xfrm>
            <a:off x="5410200" y="2362200"/>
            <a:ext cx="4114800" cy="4216539"/>
          </a:xfrm>
          <a:prstGeom prst="rect">
            <a:avLst/>
          </a:prstGeom>
        </p:spPr>
        <p:txBody>
          <a:bodyPr wrap="square">
            <a:spAutoFit/>
          </a:bodyPr>
          <a:lstStyle/>
          <a:p>
            <a:pPr algn="ctr"/>
            <a:r>
              <a:rPr lang="en-CA" sz="2400" dirty="0"/>
              <a:t>Which direction </a:t>
            </a:r>
            <a:br>
              <a:rPr lang="en-CA" sz="2400" dirty="0"/>
            </a:br>
            <a:r>
              <a:rPr lang="en-CA" sz="2400" dirty="0"/>
              <a:t>is the steepest?</a:t>
            </a:r>
            <a:endParaRPr lang="en-CA" sz="1200" dirty="0"/>
          </a:p>
          <a:p>
            <a:pPr algn="ctr"/>
            <a:r>
              <a:rPr lang="en-CA" sz="1100" dirty="0"/>
              <a:t> </a:t>
            </a:r>
          </a:p>
          <a:p>
            <a:pPr algn="ctr"/>
            <a:r>
              <a:rPr lang="en-CA" sz="2400" dirty="0"/>
              <a:t>Get out a book</a:t>
            </a:r>
          </a:p>
          <a:p>
            <a:pPr algn="ctr"/>
            <a:r>
              <a:rPr lang="en-CA" sz="1100" dirty="0"/>
              <a:t>  </a:t>
            </a:r>
            <a:br>
              <a:rPr lang="en-CA" sz="2400" dirty="0"/>
            </a:br>
            <a:r>
              <a:rPr lang="en-CA" sz="2400" dirty="0"/>
              <a:t>Slope it width ways</a:t>
            </a:r>
            <a:br>
              <a:rPr lang="en-CA" sz="2400" dirty="0"/>
            </a:br>
            <a:r>
              <a:rPr lang="en-CA" sz="2400" dirty="0"/>
              <a:t>4in up per 1in over.</a:t>
            </a:r>
          </a:p>
          <a:p>
            <a:pPr algn="ctr"/>
            <a:r>
              <a:rPr lang="en-CA" sz="1100" dirty="0"/>
              <a:t>  </a:t>
            </a:r>
            <a:br>
              <a:rPr lang="en-CA" sz="2400" dirty="0"/>
            </a:br>
            <a:r>
              <a:rPr lang="en-CA" sz="2400" dirty="0"/>
              <a:t>Slope it long ways</a:t>
            </a:r>
            <a:br>
              <a:rPr lang="en-CA" sz="2400" dirty="0"/>
            </a:br>
            <a:r>
              <a:rPr lang="en-CA" sz="2400" dirty="0"/>
              <a:t>7in up per 1in over.</a:t>
            </a:r>
          </a:p>
          <a:p>
            <a:pPr algn="ctr"/>
            <a:r>
              <a:rPr lang="en-CA" sz="1050" dirty="0"/>
              <a:t> </a:t>
            </a:r>
          </a:p>
          <a:p>
            <a:pPr algn="ctr"/>
            <a:r>
              <a:rPr lang="en-CA" sz="2400" dirty="0"/>
              <a:t>Which direction </a:t>
            </a:r>
            <a:br>
              <a:rPr lang="en-CA" sz="2400" dirty="0"/>
            </a:br>
            <a:r>
              <a:rPr lang="en-CA" sz="2400" dirty="0"/>
              <a:t>is the steepest?</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05" name="TextBox 104"/>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sp>
        <p:nvSpPr>
          <p:cNvPr id="82" name="TextBox 81"/>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cxnSp>
        <p:nvCxnSpPr>
          <p:cNvPr id="86" name="Straight Connector 85">
            <a:extLst>
              <a:ext uri="{FF2B5EF4-FFF2-40B4-BE49-F238E27FC236}">
                <a16:creationId xmlns:a16="http://schemas.microsoft.com/office/drawing/2014/main" id="{80A491A3-559C-4642-A1AF-478688680F1C}"/>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87" name="Group 86">
            <a:extLst>
              <a:ext uri="{FF2B5EF4-FFF2-40B4-BE49-F238E27FC236}">
                <a16:creationId xmlns:a16="http://schemas.microsoft.com/office/drawing/2014/main" id="{4CDC3DC7-B9C8-4754-AC2C-E1EFE0654E22}"/>
              </a:ext>
            </a:extLst>
          </p:cNvPr>
          <p:cNvGrpSpPr/>
          <p:nvPr/>
        </p:nvGrpSpPr>
        <p:grpSpPr>
          <a:xfrm>
            <a:off x="5029200" y="5288340"/>
            <a:ext cx="4572000" cy="1569660"/>
            <a:chOff x="5154824" y="5288340"/>
            <a:chExt cx="4572000" cy="1569660"/>
          </a:xfrm>
        </p:grpSpPr>
        <p:sp>
          <p:nvSpPr>
            <p:cNvPr id="88" name="Rectangle 87">
              <a:extLst>
                <a:ext uri="{FF2B5EF4-FFF2-40B4-BE49-F238E27FC236}">
                  <a16:creationId xmlns:a16="http://schemas.microsoft.com/office/drawing/2014/main" id="{A13F981F-AF8F-4BEA-BC9B-CBBBED2B93A8}"/>
                </a:ext>
              </a:extLst>
            </p:cNvPr>
            <p:cNvSpPr/>
            <p:nvPr/>
          </p:nvSpPr>
          <p:spPr>
            <a:xfrm>
              <a:off x="7772400" y="6151602"/>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89" name="Rectangle 88">
              <a:extLst>
                <a:ext uri="{FF2B5EF4-FFF2-40B4-BE49-F238E27FC236}">
                  <a16:creationId xmlns:a16="http://schemas.microsoft.com/office/drawing/2014/main" id="{4342CC57-FEAC-417C-A050-162CEDEF2911}"/>
                </a:ext>
              </a:extLst>
            </p:cNvPr>
            <p:cNvSpPr/>
            <p:nvPr/>
          </p:nvSpPr>
          <p:spPr>
            <a:xfrm>
              <a:off x="8546700" y="6194524"/>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90" name="Rectangle 89">
                  <a:extLst>
                    <a:ext uri="{FF2B5EF4-FFF2-40B4-BE49-F238E27FC236}">
                      <a16:creationId xmlns:a16="http://schemas.microsoft.com/office/drawing/2014/main" id="{397F3A5A-D007-40C9-9387-52F9F4A46AFB}"/>
                    </a:ext>
                  </a:extLst>
                </p:cNvPr>
                <p:cNvSpPr/>
                <p:nvPr/>
              </p:nvSpPr>
              <p:spPr>
                <a:xfrm>
                  <a:off x="5154824" y="5288340"/>
                  <a:ext cx="4572000" cy="1569660"/>
                </a:xfrm>
                <a:prstGeom prst="rect">
                  <a:avLst/>
                </a:prstGeom>
              </p:spPr>
              <p:txBody>
                <a:bodyPr>
                  <a:spAutoFit/>
                </a:bodyPr>
                <a:lstStyle/>
                <a:p>
                  <a:pPr algn="ctr"/>
                  <a:r>
                    <a:rPr lang="en-CA" sz="2400" dirty="0"/>
                    <a:t>The gradient</a:t>
                  </a:r>
                  <a:br>
                    <a:rPr lang="en-CA" sz="2400" dirty="0"/>
                  </a:br>
                  <a:r>
                    <a:rPr lang="en-CA" sz="2400" dirty="0"/>
                    <a:t>i.e. the vector of derivatives:</a:t>
                  </a:r>
                  <a:br>
                    <a:rPr lang="en-CA" sz="2400" dirty="0"/>
                  </a:br>
                  <a:r>
                    <a:rPr lang="en-US" sz="2400" i="1" dirty="0">
                      <a:solidFill>
                        <a:schemeClr val="accent1"/>
                      </a:solidFill>
                      <a:sym typeface="Symbol" panose="05050102010706020507" pitchFamily="18" charset="2"/>
                    </a:rPr>
                    <a:t>E(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br>
                    <a:rPr lang="en-US" altLang="en-US" sz="1600" i="1" dirty="0">
                      <a:sym typeface="Symbol" panose="05050102010706020507" pitchFamily="18" charset="2"/>
                    </a:rPr>
                  </a:b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90" name="Rectangle 89">
                  <a:extLst>
                    <a:ext uri="{FF2B5EF4-FFF2-40B4-BE49-F238E27FC236}">
                      <a16:creationId xmlns:a16="http://schemas.microsoft.com/office/drawing/2014/main" id="{397F3A5A-D007-40C9-9387-52F9F4A46AFB}"/>
                    </a:ext>
                  </a:extLst>
                </p:cNvPr>
                <p:cNvSpPr>
                  <a:spLocks noRot="1" noChangeAspect="1" noMove="1" noResize="1" noEditPoints="1" noAdjustHandles="1" noChangeArrowheads="1" noChangeShapeType="1" noTextEdit="1"/>
                </p:cNvSpPr>
                <p:nvPr/>
              </p:nvSpPr>
              <p:spPr>
                <a:xfrm>
                  <a:off x="5154824" y="5288340"/>
                  <a:ext cx="4572000" cy="1569660"/>
                </a:xfrm>
                <a:prstGeom prst="rect">
                  <a:avLst/>
                </a:prstGeom>
                <a:blipFill>
                  <a:blip r:embed="rId2"/>
                  <a:stretch>
                    <a:fillRect t="-3113" b="-8171"/>
                  </a:stretch>
                </a:blipFill>
              </p:spPr>
              <p:txBody>
                <a:bodyPr/>
                <a:lstStyle/>
                <a:p>
                  <a:r>
                    <a:rPr lang="en-US">
                      <a:noFill/>
                    </a:rPr>
                    <a:t> </a:t>
                  </a:r>
                </a:p>
              </p:txBody>
            </p:sp>
          </mc:Fallback>
        </mc:AlternateContent>
      </p:grpSp>
    </p:spTree>
    <p:extLst>
      <p:ext uri="{BB962C8B-B14F-4D97-AF65-F5344CB8AC3E}">
        <p14:creationId xmlns:p14="http://schemas.microsoft.com/office/powerpoint/2010/main" val="3387397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0" end="0"/>
                                            </p:txEl>
                                          </p:spTgt>
                                        </p:tgtEl>
                                        <p:attrNameLst>
                                          <p:attrName>style.visibility</p:attrName>
                                        </p:attrNameLst>
                                      </p:cBhvr>
                                      <p:to>
                                        <p:strVal val="visible"/>
                                      </p:to>
                                    </p:set>
                                    <p:anim calcmode="lin" valueType="num">
                                      <p:cBhvr additive="base">
                                        <p:cTn id="7" dur="500" fill="hold"/>
                                        <p:tgtEl>
                                          <p:spTgt spid="8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84">
                                            <p:txEl>
                                              <p:pRg st="2" end="2"/>
                                            </p:txEl>
                                          </p:spTgt>
                                        </p:tgtEl>
                                        <p:attrNameLst>
                                          <p:attrName>style.visibility</p:attrName>
                                        </p:attrNameLst>
                                      </p:cBhvr>
                                      <p:to>
                                        <p:strVal val="visible"/>
                                      </p:to>
                                    </p:set>
                                    <p:anim calcmode="lin" valueType="num">
                                      <p:cBhvr additive="base">
                                        <p:cTn id="13"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84">
                                            <p:txEl>
                                              <p:pRg st="3" end="3"/>
                                            </p:txEl>
                                          </p:spTgt>
                                        </p:tgtEl>
                                        <p:attrNameLst>
                                          <p:attrName>style.visibility</p:attrName>
                                        </p:attrNameLst>
                                      </p:cBhvr>
                                      <p:to>
                                        <p:strVal val="visible"/>
                                      </p:to>
                                    </p:set>
                                    <p:anim calcmode="lin" valueType="num">
                                      <p:cBhvr additive="base">
                                        <p:cTn id="19" dur="500" fill="hold"/>
                                        <p:tgtEl>
                                          <p:spTgt spid="84">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84">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84">
                                            <p:txEl>
                                              <p:pRg st="4" end="4"/>
                                            </p:txEl>
                                          </p:spTgt>
                                        </p:tgtEl>
                                        <p:attrNameLst>
                                          <p:attrName>style.visibility</p:attrName>
                                        </p:attrNameLst>
                                      </p:cBhvr>
                                      <p:to>
                                        <p:strVal val="visible"/>
                                      </p:to>
                                    </p:set>
                                    <p:anim calcmode="lin" valueType="num">
                                      <p:cBhvr additive="base">
                                        <p:cTn id="25" dur="500" fill="hold"/>
                                        <p:tgtEl>
                                          <p:spTgt spid="84">
                                            <p:txEl>
                                              <p:pRg st="4" end="4"/>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84">
                                            <p:txEl>
                                              <p:pRg st="4" end="4"/>
                                            </p:txEl>
                                          </p:spTgt>
                                        </p:tgtEl>
                                        <p:attrNameLst>
                                          <p:attrName>ppt_y</p:attrName>
                                        </p:attrNameLst>
                                      </p:cBhvr>
                                      <p:tavLst>
                                        <p:tav tm="0">
                                          <p:val>
                                            <p:strVal val="1+#ppt_h/2"/>
                                          </p:val>
                                        </p:tav>
                                        <p:tav tm="100000">
                                          <p:val>
                                            <p:strVal val="#ppt_y"/>
                                          </p:val>
                                        </p:tav>
                                      </p:tavLst>
                                    </p:anim>
                                  </p:childTnLst>
                                </p:cTn>
                              </p:par>
                              <p:par>
                                <p:cTn id="27" presetID="1" presetClass="exit" presetSubtype="0" fill="hold" nodeType="withEffect">
                                  <p:stCondLst>
                                    <p:cond delay="0"/>
                                  </p:stCondLst>
                                  <p:childTnLst>
                                    <p:set>
                                      <p:cBhvr>
                                        <p:cTn id="28" dur="1" fill="hold">
                                          <p:stCondLst>
                                            <p:cond delay="0"/>
                                          </p:stCondLst>
                                        </p:cTn>
                                        <p:tgtEl>
                                          <p:spTgt spid="87"/>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84">
                                            <p:txEl>
                                              <p:pRg st="6" end="6"/>
                                            </p:txEl>
                                          </p:spTgt>
                                        </p:tgtEl>
                                        <p:attrNameLst>
                                          <p:attrName>style.visibility</p:attrName>
                                        </p:attrNameLst>
                                      </p:cBhvr>
                                      <p:to>
                                        <p:strVal val="visible"/>
                                      </p:to>
                                    </p:set>
                                    <p:anim calcmode="lin" valueType="num">
                                      <p:cBhvr additive="base">
                                        <p:cTn id="33" dur="500" fill="hold"/>
                                        <p:tgtEl>
                                          <p:spTgt spid="84">
                                            <p:txEl>
                                              <p:pRg st="6" end="6"/>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84">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Group 144"/>
          <p:cNvGrpSpPr/>
          <p:nvPr/>
        </p:nvGrpSpPr>
        <p:grpSpPr>
          <a:xfrm>
            <a:off x="731676" y="-1615440"/>
            <a:ext cx="4419600" cy="8321040"/>
            <a:chOff x="152400" y="-1615440"/>
            <a:chExt cx="4419600" cy="8321040"/>
          </a:xfrm>
        </p:grpSpPr>
        <p:cxnSp>
          <p:nvCxnSpPr>
            <p:cNvPr id="146" name="Straight Connector 145"/>
            <p:cNvCxnSpPr/>
            <p:nvPr/>
          </p:nvCxnSpPr>
          <p:spPr bwMode="auto">
            <a:xfrm>
              <a:off x="304800" y="-1524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04800" y="-1348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04800" y="-1173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04800" y="-998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04800" y="-822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04800" y="-6477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04800" y="-4724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04800" y="-2971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04800" y="-1219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04800" y="53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04800" y="2286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04800" y="4038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04800" y="5791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59" name="Straight Connector 158"/>
            <p:cNvCxnSpPr/>
            <p:nvPr/>
          </p:nvCxnSpPr>
          <p:spPr bwMode="auto">
            <a:xfrm>
              <a:off x="304800" y="7543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0" name="Straight Connector 159"/>
            <p:cNvCxnSpPr/>
            <p:nvPr/>
          </p:nvCxnSpPr>
          <p:spPr bwMode="auto">
            <a:xfrm>
              <a:off x="304800" y="9296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1" name="Straight Connector 160"/>
            <p:cNvCxnSpPr/>
            <p:nvPr/>
          </p:nvCxnSpPr>
          <p:spPr bwMode="auto">
            <a:xfrm>
              <a:off x="304800"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2" name="Straight Connector 161"/>
            <p:cNvCxnSpPr/>
            <p:nvPr/>
          </p:nvCxnSpPr>
          <p:spPr bwMode="auto">
            <a:xfrm>
              <a:off x="304800" y="12801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3" name="Straight Connector 162"/>
            <p:cNvCxnSpPr/>
            <p:nvPr/>
          </p:nvCxnSpPr>
          <p:spPr bwMode="auto">
            <a:xfrm>
              <a:off x="304800" y="14554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4" name="Straight Connector 163"/>
            <p:cNvCxnSpPr/>
            <p:nvPr/>
          </p:nvCxnSpPr>
          <p:spPr bwMode="auto">
            <a:xfrm>
              <a:off x="304800" y="16306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5" name="Straight Connector 164"/>
            <p:cNvCxnSpPr/>
            <p:nvPr/>
          </p:nvCxnSpPr>
          <p:spPr bwMode="auto">
            <a:xfrm>
              <a:off x="304800" y="18059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6" name="Straight Connector 165"/>
            <p:cNvCxnSpPr/>
            <p:nvPr/>
          </p:nvCxnSpPr>
          <p:spPr bwMode="auto">
            <a:xfrm>
              <a:off x="304800" y="19659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7" name="Straight Connector 166"/>
            <p:cNvCxnSpPr/>
            <p:nvPr/>
          </p:nvCxnSpPr>
          <p:spPr bwMode="auto">
            <a:xfrm>
              <a:off x="304800" y="21412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8" name="Straight Connector 167"/>
            <p:cNvCxnSpPr/>
            <p:nvPr/>
          </p:nvCxnSpPr>
          <p:spPr bwMode="auto">
            <a:xfrm>
              <a:off x="304800" y="23164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304800"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304800"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304800"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304800"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304800"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304800"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304800"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304800"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304800"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304800"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304800"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304800"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1" name="Rectangle 180"/>
            <p:cNvSpPr/>
            <p:nvPr/>
          </p:nvSpPr>
          <p:spPr>
            <a:xfrm>
              <a:off x="152400" y="-1615440"/>
              <a:ext cx="4170925" cy="2225040"/>
            </a:xfrm>
            <a:prstGeom prst="rect">
              <a:avLst/>
            </a:prstGeom>
            <a:solidFill>
              <a:srgbClr val="000066"/>
            </a:solidFill>
            <a:ln>
              <a:noFill/>
            </a:ln>
          </p:spPr>
          <p:txBody>
            <a:bodyPr wrap="square" rtlCol="0" anchor="ctr">
              <a:spAutoFit/>
            </a:bodyPr>
            <a:lstStyle/>
            <a:p>
              <a:pPr algn="l"/>
              <a:endParaRPr lang="en-CA" sz="2400" dirty="0"/>
            </a:p>
          </p:txBody>
        </p:sp>
        <p:sp>
          <p:nvSpPr>
            <p:cNvPr id="182" name="Rectangle 181"/>
            <p:cNvSpPr/>
            <p:nvPr/>
          </p:nvSpPr>
          <p:spPr>
            <a:xfrm>
              <a:off x="304800" y="4724400"/>
              <a:ext cx="4267200" cy="1981200"/>
            </a:xfrm>
            <a:prstGeom prst="rect">
              <a:avLst/>
            </a:prstGeom>
            <a:solidFill>
              <a:srgbClr val="000066"/>
            </a:solidFill>
            <a:ln>
              <a:noFill/>
            </a:ln>
          </p:spPr>
          <p:txBody>
            <a:bodyPr wrap="square" rtlCol="0" anchor="ctr">
              <a:spAutoFit/>
            </a:bodyPr>
            <a:lstStyle/>
            <a:p>
              <a:pPr algn="l"/>
              <a:endParaRPr lang="en-CA" sz="2400" dirty="0"/>
            </a:p>
          </p:txBody>
        </p:sp>
      </p:grpSp>
      <p:sp>
        <p:nvSpPr>
          <p:cNvPr id="64" name="TextBox 63"/>
          <p:cNvSpPr txBox="1"/>
          <p:nvPr/>
        </p:nvSpPr>
        <p:spPr>
          <a:xfrm>
            <a:off x="28575" y="3085445"/>
            <a:ext cx="106680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4" name="Rectangle 83"/>
          <p:cNvSpPr/>
          <p:nvPr/>
        </p:nvSpPr>
        <p:spPr>
          <a:xfrm>
            <a:off x="5410200" y="2362200"/>
            <a:ext cx="4114800" cy="4154984"/>
          </a:xfrm>
          <a:prstGeom prst="rect">
            <a:avLst/>
          </a:prstGeom>
        </p:spPr>
        <p:txBody>
          <a:bodyPr wrap="square">
            <a:spAutoFit/>
          </a:bodyPr>
          <a:lstStyle/>
          <a:p>
            <a:pPr algn="ctr"/>
            <a:r>
              <a:rPr lang="en-CA" sz="2400" dirty="0"/>
              <a:t>Which direction </a:t>
            </a:r>
            <a:br>
              <a:rPr lang="en-CA" sz="2400" dirty="0"/>
            </a:br>
            <a:r>
              <a:rPr lang="en-CA" sz="2400" dirty="0"/>
              <a:t>is the steepest?</a:t>
            </a:r>
          </a:p>
          <a:p>
            <a:pPr algn="ctr"/>
            <a:r>
              <a:rPr lang="en-CA" sz="1200" dirty="0"/>
              <a:t>  </a:t>
            </a:r>
          </a:p>
          <a:p>
            <a:pPr algn="ctr"/>
            <a:r>
              <a:rPr lang="en-CA" sz="2400" dirty="0"/>
              <a:t>Travel 1 Euclidian </a:t>
            </a:r>
            <a:br>
              <a:rPr lang="en-CA" sz="2400" dirty="0"/>
            </a:br>
            <a:r>
              <a:rPr lang="en-CA" sz="2400" dirty="0"/>
              <a:t>distance in all directions.</a:t>
            </a:r>
          </a:p>
          <a:p>
            <a:pPr algn="ctr"/>
            <a:r>
              <a:rPr lang="en-CA" sz="1200" dirty="0"/>
              <a:t> </a:t>
            </a:r>
          </a:p>
          <a:p>
            <a:pPr algn="ctr"/>
            <a:r>
              <a:rPr lang="en-CA" sz="2400" dirty="0"/>
              <a:t>Which direction </a:t>
            </a:r>
            <a:br>
              <a:rPr lang="en-CA" sz="2400" dirty="0"/>
            </a:br>
            <a:r>
              <a:rPr lang="en-CA" sz="2400" dirty="0"/>
              <a:t>increases </a:t>
            </a:r>
            <a:r>
              <a:rPr lang="en-CA" sz="2400" i="1" dirty="0">
                <a:solidFill>
                  <a:schemeClr val="accent1"/>
                </a:solidFill>
              </a:rPr>
              <a:t>E</a:t>
            </a:r>
            <a:r>
              <a:rPr lang="en-CA" sz="2400" dirty="0"/>
              <a:t> the most?</a:t>
            </a:r>
          </a:p>
          <a:p>
            <a:pPr algn="ctr"/>
            <a:endParaRPr lang="en-CA" sz="1200" dirty="0"/>
          </a:p>
          <a:p>
            <a:pPr algn="ctr"/>
            <a:r>
              <a:rPr lang="en-CA" sz="2400" dirty="0"/>
              <a:t>Head perpendicular </a:t>
            </a:r>
            <a:br>
              <a:rPr lang="en-CA" sz="2400" dirty="0"/>
            </a:br>
            <a:r>
              <a:rPr lang="en-CA" sz="2400" dirty="0"/>
              <a:t>to the contour lines!</a:t>
            </a:r>
          </a:p>
          <a:p>
            <a:pPr algn="ctr"/>
            <a:endParaRPr lang="en-CA" sz="1200" dirty="0"/>
          </a:p>
          <a:p>
            <a:pPr algn="ctr"/>
            <a:r>
              <a:rPr lang="en-CA" sz="2400" dirty="0"/>
              <a:t>Find this direction</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sp>
        <p:nvSpPr>
          <p:cNvPr id="2" name="Oval 1"/>
          <p:cNvSpPr/>
          <p:nvPr/>
        </p:nvSpPr>
        <p:spPr>
          <a:xfrm>
            <a:off x="1143000" y="2092475"/>
            <a:ext cx="2346862" cy="2327125"/>
          </a:xfrm>
          <a:prstGeom prst="ellipse">
            <a:avLst/>
          </a:prstGeom>
          <a:ln w="38100">
            <a:solidFill>
              <a:srgbClr val="FF00FF"/>
            </a:solidFill>
          </a:ln>
        </p:spPr>
        <p:txBody>
          <a:bodyPr wrap="square" rtlCol="0" anchor="ctr">
            <a:spAutoFit/>
          </a:bodyPr>
          <a:lstStyle/>
          <a:p>
            <a:pPr algn="l"/>
            <a:endParaRPr lang="en-CA" sz="2400" dirty="0"/>
          </a:p>
        </p:txBody>
      </p:sp>
      <p:cxnSp>
        <p:nvCxnSpPr>
          <p:cNvPr id="78" name="Straight Connector 77"/>
          <p:cNvCxnSpPr/>
          <p:nvPr/>
        </p:nvCxnSpPr>
        <p:spPr bwMode="auto">
          <a:xfrm>
            <a:off x="843915" y="1072515"/>
            <a:ext cx="3962400" cy="2263140"/>
          </a:xfrm>
          <a:prstGeom prst="line">
            <a:avLst/>
          </a:prstGeom>
          <a:noFill/>
          <a:ln w="38100" cap="sq" cmpd="sng" algn="ctr">
            <a:solidFill>
              <a:schemeClr val="hlink"/>
            </a:solidFill>
            <a:prstDash val="solid"/>
            <a:round/>
            <a:headEnd type="none" w="med" len="med"/>
            <a:tailEnd type="none" w="med" len="med"/>
          </a:ln>
          <a:effectLst/>
        </p:spPr>
      </p:cxn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79" name="Rectangle 78"/>
          <p:cNvSpPr/>
          <p:nvPr/>
        </p:nvSpPr>
        <p:spPr>
          <a:xfrm rot="17994879">
            <a:off x="1816715" y="2454667"/>
            <a:ext cx="720000" cy="720000"/>
          </a:xfrm>
          <a:prstGeom prst="rect">
            <a:avLst/>
          </a:prstGeom>
          <a:ln w="25400">
            <a:solidFill>
              <a:srgbClr val="FFFF00"/>
            </a:solidFill>
          </a:ln>
        </p:spPr>
        <p:txBody>
          <a:bodyPr wrap="square" rtlCol="0" anchor="ctr">
            <a:spAutoFit/>
          </a:bodyPr>
          <a:lstStyle/>
          <a:p>
            <a:pPr algn="l"/>
            <a:endParaRPr lang="en-CA" sz="2400" dirty="0"/>
          </a:p>
        </p:txBody>
      </p:sp>
      <p:sp>
        <p:nvSpPr>
          <p:cNvPr id="82" name="TextBox 81"/>
          <p:cNvSpPr txBox="1"/>
          <p:nvPr/>
        </p:nvSpPr>
        <p:spPr>
          <a:xfrm rot="1886187">
            <a:off x="4732098" y="790201"/>
            <a:ext cx="1173480" cy="461665"/>
          </a:xfrm>
          <a:prstGeom prst="rect">
            <a:avLst/>
          </a:prstGeom>
          <a:noFill/>
        </p:spPr>
        <p:txBody>
          <a:bodyPr wrap="square" rtlCol="0">
            <a:spAutoFit/>
          </a:bodyPr>
          <a:lstStyle/>
          <a:p>
            <a:r>
              <a:rPr lang="en-CA" sz="2400" i="1" dirty="0">
                <a:solidFill>
                  <a:schemeClr val="accent1"/>
                </a:solidFill>
              </a:rPr>
              <a:t>E=43</a:t>
            </a:r>
          </a:p>
        </p:txBody>
      </p: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cxnSp>
        <p:nvCxnSpPr>
          <p:cNvPr id="86" name="Straight Connector 85">
            <a:extLst>
              <a:ext uri="{FF2B5EF4-FFF2-40B4-BE49-F238E27FC236}">
                <a16:creationId xmlns:a16="http://schemas.microsoft.com/office/drawing/2014/main" id="{80A491A3-559C-4642-A1AF-478688680F1C}"/>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7" name="TextBox 86">
            <a:extLst>
              <a:ext uri="{FF2B5EF4-FFF2-40B4-BE49-F238E27FC236}">
                <a16:creationId xmlns:a16="http://schemas.microsoft.com/office/drawing/2014/main" id="{84AFC1FE-5DA5-4291-B088-7940B25CC508}"/>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spTree>
    <p:extLst>
      <p:ext uri="{BB962C8B-B14F-4D97-AF65-F5344CB8AC3E}">
        <p14:creationId xmlns:p14="http://schemas.microsoft.com/office/powerpoint/2010/main" val="2782634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4">
                                            <p:txEl>
                                              <p:pRg st="2" end="2"/>
                                            </p:txEl>
                                          </p:spTgt>
                                        </p:tgtEl>
                                        <p:attrNameLst>
                                          <p:attrName>style.visibility</p:attrName>
                                        </p:attrNameLst>
                                      </p:cBhvr>
                                      <p:to>
                                        <p:strVal val="visible"/>
                                      </p:to>
                                    </p:set>
                                    <p:anim calcmode="lin" valueType="num">
                                      <p:cBhvr additive="base">
                                        <p:cTn id="7" dur="500" fill="hold"/>
                                        <p:tgtEl>
                                          <p:spTgt spid="84">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84">
                                            <p:txEl>
                                              <p:pRg st="2" end="2"/>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84">
                                            <p:txEl>
                                              <p:pRg st="4" end="4"/>
                                            </p:txEl>
                                          </p:spTgt>
                                        </p:tgtEl>
                                        <p:attrNameLst>
                                          <p:attrName>style.visibility</p:attrName>
                                        </p:attrNameLst>
                                      </p:cBhvr>
                                      <p:to>
                                        <p:strVal val="visible"/>
                                      </p:to>
                                    </p:set>
                                    <p:anim calcmode="lin" valueType="num">
                                      <p:cBhvr additive="base">
                                        <p:cTn id="17" dur="500" fill="hold"/>
                                        <p:tgtEl>
                                          <p:spTgt spid="84">
                                            <p:txEl>
                                              <p:pRg st="4" end="4"/>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84">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12" fill="hold" nodeType="clickEffect">
                                  <p:stCondLst>
                                    <p:cond delay="0"/>
                                  </p:stCondLst>
                                  <p:childTnLst>
                                    <p:set>
                                      <p:cBhvr>
                                        <p:cTn id="22" dur="1" fill="hold">
                                          <p:stCondLst>
                                            <p:cond delay="0"/>
                                          </p:stCondLst>
                                        </p:cTn>
                                        <p:tgtEl>
                                          <p:spTgt spid="78"/>
                                        </p:tgtEl>
                                        <p:attrNameLst>
                                          <p:attrName>style.visibility</p:attrName>
                                        </p:attrNameLst>
                                      </p:cBhvr>
                                      <p:to>
                                        <p:strVal val="visible"/>
                                      </p:to>
                                    </p:set>
                                    <p:anim calcmode="lin" valueType="num">
                                      <p:cBhvr additive="base">
                                        <p:cTn id="23" dur="500" fill="hold"/>
                                        <p:tgtEl>
                                          <p:spTgt spid="78"/>
                                        </p:tgtEl>
                                        <p:attrNameLst>
                                          <p:attrName>ppt_x</p:attrName>
                                        </p:attrNameLst>
                                      </p:cBhvr>
                                      <p:tavLst>
                                        <p:tav tm="0">
                                          <p:val>
                                            <p:strVal val="0-#ppt_w/2"/>
                                          </p:val>
                                        </p:tav>
                                        <p:tav tm="100000">
                                          <p:val>
                                            <p:strVal val="#ppt_x"/>
                                          </p:val>
                                        </p:tav>
                                      </p:tavLst>
                                    </p:anim>
                                    <p:anim calcmode="lin" valueType="num">
                                      <p:cBhvr additive="base">
                                        <p:cTn id="24"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2" fill="hold" nodeType="clickEffect">
                                  <p:stCondLst>
                                    <p:cond delay="0"/>
                                  </p:stCondLst>
                                  <p:childTnLst>
                                    <p:set>
                                      <p:cBhvr>
                                        <p:cTn id="28" dur="1" fill="hold">
                                          <p:stCondLst>
                                            <p:cond delay="0"/>
                                          </p:stCondLst>
                                        </p:cTn>
                                        <p:tgtEl>
                                          <p:spTgt spid="77"/>
                                        </p:tgtEl>
                                        <p:attrNameLst>
                                          <p:attrName>style.visibility</p:attrName>
                                        </p:attrNameLst>
                                      </p:cBhvr>
                                      <p:to>
                                        <p:strVal val="visible"/>
                                      </p:to>
                                    </p:set>
                                    <p:anim calcmode="lin" valueType="num">
                                      <p:cBhvr additive="base">
                                        <p:cTn id="29" dur="500" fill="hold"/>
                                        <p:tgtEl>
                                          <p:spTgt spid="77"/>
                                        </p:tgtEl>
                                        <p:attrNameLst>
                                          <p:attrName>ppt_x</p:attrName>
                                        </p:attrNameLst>
                                      </p:cBhvr>
                                      <p:tavLst>
                                        <p:tav tm="0">
                                          <p:val>
                                            <p:strVal val="0-#ppt_w/2"/>
                                          </p:val>
                                        </p:tav>
                                        <p:tav tm="100000">
                                          <p:val>
                                            <p:strVal val="#ppt_x"/>
                                          </p:val>
                                        </p:tav>
                                      </p:tavLst>
                                    </p:anim>
                                    <p:anim calcmode="lin" valueType="num">
                                      <p:cBhvr additive="base">
                                        <p:cTn id="3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84">
                                            <p:txEl>
                                              <p:pRg st="6" end="6"/>
                                            </p:txEl>
                                          </p:spTgt>
                                        </p:tgtEl>
                                        <p:attrNameLst>
                                          <p:attrName>style.visibility</p:attrName>
                                        </p:attrNameLst>
                                      </p:cBhvr>
                                      <p:to>
                                        <p:strVal val="visible"/>
                                      </p:to>
                                    </p:set>
                                    <p:anim calcmode="lin" valueType="num">
                                      <p:cBhvr additive="base">
                                        <p:cTn id="35" dur="500" fill="hold"/>
                                        <p:tgtEl>
                                          <p:spTgt spid="84">
                                            <p:txEl>
                                              <p:pRg st="6" end="6"/>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4">
                                            <p:txEl>
                                              <p:pRg st="6" end="6"/>
                                            </p:txEl>
                                          </p:spTgt>
                                        </p:tgtEl>
                                        <p:attrNameLst>
                                          <p:attrName>ppt_y</p:attrName>
                                        </p:attrNameLst>
                                      </p:cBhvr>
                                      <p:tavLst>
                                        <p:tav tm="0">
                                          <p:val>
                                            <p:strVal val="1+#ppt_h/2"/>
                                          </p:val>
                                        </p:tav>
                                        <p:tav tm="100000">
                                          <p:val>
                                            <p:strVal val="#ppt_y"/>
                                          </p:val>
                                        </p:tav>
                                      </p:tavLst>
                                    </p:anim>
                                  </p:childTnLst>
                                </p:cTn>
                              </p:par>
                              <p:par>
                                <p:cTn id="37" presetID="2" presetClass="entr" presetSubtype="12" fill="hold" grpId="0" nodeType="withEffect">
                                  <p:stCondLst>
                                    <p:cond delay="0"/>
                                  </p:stCondLst>
                                  <p:childTnLst>
                                    <p:set>
                                      <p:cBhvr>
                                        <p:cTn id="38" dur="1" fill="hold">
                                          <p:stCondLst>
                                            <p:cond delay="0"/>
                                          </p:stCondLst>
                                        </p:cTn>
                                        <p:tgtEl>
                                          <p:spTgt spid="79"/>
                                        </p:tgtEl>
                                        <p:attrNameLst>
                                          <p:attrName>style.visibility</p:attrName>
                                        </p:attrNameLst>
                                      </p:cBhvr>
                                      <p:to>
                                        <p:strVal val="visible"/>
                                      </p:to>
                                    </p:set>
                                    <p:anim calcmode="lin" valueType="num">
                                      <p:cBhvr additive="base">
                                        <p:cTn id="39" dur="500" fill="hold"/>
                                        <p:tgtEl>
                                          <p:spTgt spid="79"/>
                                        </p:tgtEl>
                                        <p:attrNameLst>
                                          <p:attrName>ppt_x</p:attrName>
                                        </p:attrNameLst>
                                      </p:cBhvr>
                                      <p:tavLst>
                                        <p:tav tm="0">
                                          <p:val>
                                            <p:strVal val="0-#ppt_w/2"/>
                                          </p:val>
                                        </p:tav>
                                        <p:tav tm="100000">
                                          <p:val>
                                            <p:strVal val="#ppt_x"/>
                                          </p:val>
                                        </p:tav>
                                      </p:tavLst>
                                    </p:anim>
                                    <p:anim calcmode="lin" valueType="num">
                                      <p:cBhvr additive="base">
                                        <p:cTn id="40"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84">
                                            <p:txEl>
                                              <p:pRg st="8" end="8"/>
                                            </p:txEl>
                                          </p:spTgt>
                                        </p:tgtEl>
                                        <p:attrNameLst>
                                          <p:attrName>style.visibility</p:attrName>
                                        </p:attrNameLst>
                                      </p:cBhvr>
                                      <p:to>
                                        <p:strVal val="visible"/>
                                      </p:to>
                                    </p:set>
                                    <p:anim calcmode="lin" valueType="num">
                                      <p:cBhvr additive="base">
                                        <p:cTn id="45" dur="500" fill="hold"/>
                                        <p:tgtEl>
                                          <p:spTgt spid="84">
                                            <p:txEl>
                                              <p:pRg st="8" end="8"/>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84">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27" name="Picture 26"/>
          <p:cNvPicPr>
            <a:picLocks noChangeAspect="1"/>
          </p:cNvPicPr>
          <p:nvPr/>
        </p:nvPicPr>
        <p:blipFill>
          <a:blip r:embed="rId3"/>
          <a:stretch>
            <a:fillRect/>
          </a:stretch>
        </p:blipFill>
        <p:spPr>
          <a:xfrm>
            <a:off x="76201" y="620904"/>
            <a:ext cx="3352799" cy="2882780"/>
          </a:xfrm>
          <a:prstGeom prst="rect">
            <a:avLst/>
          </a:prstGeom>
        </p:spPr>
      </p:pic>
      <p:sp>
        <p:nvSpPr>
          <p:cNvPr id="28" name="Rectangle 27"/>
          <p:cNvSpPr/>
          <p:nvPr/>
        </p:nvSpPr>
        <p:spPr>
          <a:xfrm>
            <a:off x="3521440" y="609600"/>
            <a:ext cx="4403360" cy="2677656"/>
          </a:xfrm>
          <a:prstGeom prst="rect">
            <a:avLst/>
          </a:prstGeom>
        </p:spPr>
        <p:txBody>
          <a:bodyPr wrap="square">
            <a:spAutoFit/>
          </a:bodyPr>
          <a:lstStyle/>
          <a:p>
            <a:pPr algn="ctr"/>
            <a:r>
              <a:rPr lang="en-US" dirty="0">
                <a:cs typeface="Times New Roman" panose="02020603050405020304" pitchFamily="18" charset="0"/>
              </a:rPr>
              <a:t>25% to 33% of a CEO’s job can now be automated.</a:t>
            </a:r>
          </a:p>
          <a:p>
            <a:pPr algn="ctr"/>
            <a:r>
              <a:rPr lang="en-US" dirty="0">
                <a:cs typeface="Times New Roman" panose="02020603050405020304" pitchFamily="18" charset="0"/>
              </a:rPr>
              <a:t>She says </a:t>
            </a:r>
            <a:br>
              <a:rPr lang="en-US" dirty="0">
                <a:cs typeface="Times New Roman" panose="02020603050405020304" pitchFamily="18" charset="0"/>
              </a:rPr>
            </a:br>
            <a:r>
              <a:rPr lang="en-US" dirty="0">
                <a:cs typeface="Times New Roman" panose="02020603050405020304" pitchFamily="18" charset="0"/>
              </a:rPr>
              <a:t>“I would really like that time back to do more high value things.”</a:t>
            </a:r>
          </a:p>
        </p:txBody>
      </p:sp>
      <p:grpSp>
        <p:nvGrpSpPr>
          <p:cNvPr id="2" name="Group 1"/>
          <p:cNvGrpSpPr/>
          <p:nvPr/>
        </p:nvGrpSpPr>
        <p:grpSpPr>
          <a:xfrm>
            <a:off x="152400" y="3658741"/>
            <a:ext cx="4572000" cy="2975193"/>
            <a:chOff x="152400" y="3658741"/>
            <a:chExt cx="4572000" cy="2975193"/>
          </a:xfrm>
        </p:grpSpPr>
        <p:pic>
          <p:nvPicPr>
            <p:cNvPr id="8" name="Picture 7"/>
            <p:cNvPicPr>
              <a:picLocks noChangeAspect="1"/>
            </p:cNvPicPr>
            <p:nvPr/>
          </p:nvPicPr>
          <p:blipFill>
            <a:blip r:embed="rId4"/>
            <a:stretch>
              <a:fillRect/>
            </a:stretch>
          </p:blipFill>
          <p:spPr>
            <a:xfrm>
              <a:off x="152400" y="3658741"/>
              <a:ext cx="4507898" cy="2520000"/>
            </a:xfrm>
            <a:prstGeom prst="rect">
              <a:avLst/>
            </a:prstGeom>
          </p:spPr>
        </p:pic>
        <p:sp>
          <p:nvSpPr>
            <p:cNvPr id="10" name="Rectangle 9"/>
            <p:cNvSpPr/>
            <p:nvPr/>
          </p:nvSpPr>
          <p:spPr>
            <a:xfrm>
              <a:off x="321040" y="6110714"/>
              <a:ext cx="4403360" cy="523220"/>
            </a:xfrm>
            <a:prstGeom prst="rect">
              <a:avLst/>
            </a:prstGeom>
          </p:spPr>
          <p:txBody>
            <a:bodyPr wrap="square">
              <a:spAutoFit/>
            </a:bodyPr>
            <a:lstStyle/>
            <a:p>
              <a:pPr algn="ctr"/>
              <a:r>
                <a:rPr lang="en-US" dirty="0">
                  <a:solidFill>
                    <a:srgbClr val="FF0000"/>
                  </a:solidFill>
                  <a:cs typeface="Times New Roman" panose="02020603050405020304" pitchFamily="18" charset="0"/>
                </a:rPr>
                <a:t>Human Empathy</a:t>
              </a:r>
            </a:p>
          </p:txBody>
        </p:sp>
      </p:grpSp>
      <p:grpSp>
        <p:nvGrpSpPr>
          <p:cNvPr id="3" name="Group 2"/>
          <p:cNvGrpSpPr/>
          <p:nvPr/>
        </p:nvGrpSpPr>
        <p:grpSpPr>
          <a:xfrm>
            <a:off x="4671935" y="3657600"/>
            <a:ext cx="4403360" cy="2993556"/>
            <a:chOff x="4671935" y="3657600"/>
            <a:chExt cx="4403360" cy="2993556"/>
          </a:xfrm>
        </p:grpSpPr>
        <p:pic>
          <p:nvPicPr>
            <p:cNvPr id="11" name="Picture 10"/>
            <p:cNvPicPr>
              <a:picLocks noChangeAspect="1"/>
            </p:cNvPicPr>
            <p:nvPr/>
          </p:nvPicPr>
          <p:blipFill>
            <a:blip r:embed="rId5"/>
            <a:stretch>
              <a:fillRect/>
            </a:stretch>
          </p:blipFill>
          <p:spPr>
            <a:xfrm>
              <a:off x="4799351" y="3657600"/>
              <a:ext cx="4206734" cy="2520000"/>
            </a:xfrm>
            <a:prstGeom prst="rect">
              <a:avLst/>
            </a:prstGeom>
          </p:spPr>
        </p:pic>
        <p:sp>
          <p:nvSpPr>
            <p:cNvPr id="13" name="Rectangle 12"/>
            <p:cNvSpPr/>
            <p:nvPr/>
          </p:nvSpPr>
          <p:spPr>
            <a:xfrm>
              <a:off x="4671935" y="6127936"/>
              <a:ext cx="4403360" cy="523220"/>
            </a:xfrm>
            <a:prstGeom prst="rect">
              <a:avLst/>
            </a:prstGeom>
          </p:spPr>
          <p:txBody>
            <a:bodyPr wrap="square">
              <a:spAutoFit/>
            </a:bodyPr>
            <a:lstStyle/>
            <a:p>
              <a:pPr algn="ctr"/>
              <a:r>
                <a:rPr lang="en-US" dirty="0">
                  <a:solidFill>
                    <a:srgbClr val="FF0000"/>
                  </a:solidFill>
                  <a:cs typeface="Times New Roman" panose="02020603050405020304" pitchFamily="18" charset="0"/>
                </a:rPr>
                <a:t>Creativity</a:t>
              </a:r>
            </a:p>
          </p:txBody>
        </p:sp>
      </p:grpSp>
    </p:spTree>
    <p:extLst>
      <p:ext uri="{BB962C8B-B14F-4D97-AF65-F5344CB8AC3E}">
        <p14:creationId xmlns:p14="http://schemas.microsoft.com/office/powerpoint/2010/main" val="6072933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ppt_x"/>
                                          </p:val>
                                        </p:tav>
                                        <p:tav tm="100000">
                                          <p:val>
                                            <p:strVal val="#ppt_x"/>
                                          </p:val>
                                        </p:tav>
                                      </p:tavLst>
                                    </p:anim>
                                    <p:anim calcmode="lin" valueType="num">
                                      <p:cBhvr additive="base">
                                        <p:cTn id="8" dur="500" fill="hold"/>
                                        <p:tgtEl>
                                          <p:spTgt spid="2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8">
                                            <p:txEl>
                                              <p:pRg st="0" end="0"/>
                                            </p:txEl>
                                          </p:spTgt>
                                        </p:tgtEl>
                                        <p:attrNameLst>
                                          <p:attrName>style.visibility</p:attrName>
                                        </p:attrNameLst>
                                      </p:cBhvr>
                                      <p:to>
                                        <p:strVal val="visible"/>
                                      </p:to>
                                    </p:set>
                                    <p:anim calcmode="lin" valueType="num">
                                      <p:cBhvr additive="base">
                                        <p:cTn id="1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2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28">
                                            <p:txEl>
                                              <p:pRg st="1" end="1"/>
                                            </p:txEl>
                                          </p:spTgt>
                                        </p:tgtEl>
                                        <p:attrNameLst>
                                          <p:attrName>style.visibility</p:attrName>
                                        </p:attrNameLst>
                                      </p:cBhvr>
                                      <p:to>
                                        <p:strVal val="visible"/>
                                      </p:to>
                                    </p:set>
                                    <p:anim calcmode="lin" valueType="num">
                                      <p:cBhvr additive="base">
                                        <p:cTn id="17"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2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ppt_x"/>
                                          </p:val>
                                        </p:tav>
                                        <p:tav tm="100000">
                                          <p:val>
                                            <p:strVal val="#ppt_x"/>
                                          </p:val>
                                        </p:tav>
                                      </p:tavLst>
                                    </p:anim>
                                    <p:anim calcmode="lin" valueType="num">
                                      <p:cBhvr additive="base">
                                        <p:cTn id="2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ppt_x"/>
                                          </p:val>
                                        </p:tav>
                                        <p:tav tm="100000">
                                          <p:val>
                                            <p:strVal val="#ppt_x"/>
                                          </p:val>
                                        </p:tav>
                                      </p:tavLst>
                                    </p:anim>
                                    <p:anim calcmode="lin" valueType="num">
                                      <p:cBhvr additive="base">
                                        <p:cTn id="30"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884076" y="472440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4" name="Rectangle 83"/>
          <p:cNvSpPr/>
          <p:nvPr/>
        </p:nvSpPr>
        <p:spPr>
          <a:xfrm>
            <a:off x="5410200" y="2362200"/>
            <a:ext cx="4114800" cy="1015663"/>
          </a:xfrm>
          <a:prstGeom prst="rect">
            <a:avLst/>
          </a:prstGeom>
        </p:spPr>
        <p:txBody>
          <a:bodyPr wrap="square">
            <a:spAutoFit/>
          </a:bodyPr>
          <a:lstStyle/>
          <a:p>
            <a:pPr algn="ctr"/>
            <a:r>
              <a:rPr lang="en-CA" sz="2400" dirty="0"/>
              <a:t>Which direction </a:t>
            </a:r>
            <a:br>
              <a:rPr lang="en-CA" sz="2400" dirty="0"/>
            </a:br>
            <a:r>
              <a:rPr lang="en-CA" sz="2400" dirty="0"/>
              <a:t>is the steepest?</a:t>
            </a:r>
          </a:p>
          <a:p>
            <a:pPr algn="ctr"/>
            <a:r>
              <a:rPr lang="en-CA" sz="1200" dirty="0"/>
              <a:t>  </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16" name="Group 15">
            <a:extLst>
              <a:ext uri="{FF2B5EF4-FFF2-40B4-BE49-F238E27FC236}">
                <a16:creationId xmlns:a16="http://schemas.microsoft.com/office/drawing/2014/main" id="{434F8BAF-2348-4EB3-8F41-FD76022987C1}"/>
              </a:ext>
            </a:extLst>
          </p:cNvPr>
          <p:cNvGrpSpPr/>
          <p:nvPr/>
        </p:nvGrpSpPr>
        <p:grpSpPr>
          <a:xfrm>
            <a:off x="2057400" y="3404701"/>
            <a:ext cx="3040789" cy="2281009"/>
            <a:chOff x="2057400" y="3404701"/>
            <a:chExt cx="3040789" cy="2281009"/>
          </a:xfrm>
        </p:grpSpPr>
        <p:sp>
          <p:nvSpPr>
            <p:cNvPr id="88" name="Left Brace 87">
              <a:extLst>
                <a:ext uri="{FF2B5EF4-FFF2-40B4-BE49-F238E27FC236}">
                  <a16:creationId xmlns:a16="http://schemas.microsoft.com/office/drawing/2014/main" id="{4E0B610D-6650-4788-BF99-6E7E84B3F4FF}"/>
                </a:ext>
              </a:extLst>
            </p:cNvPr>
            <p:cNvSpPr/>
            <p:nvPr/>
          </p:nvSpPr>
          <p:spPr bwMode="auto">
            <a:xfrm rot="16200000">
              <a:off x="3387297" y="2344256"/>
              <a:ext cx="347990" cy="246888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1" name="Rectangle 90">
              <a:extLst>
                <a:ext uri="{FF2B5EF4-FFF2-40B4-BE49-F238E27FC236}">
                  <a16:creationId xmlns:a16="http://schemas.microsoft.com/office/drawing/2014/main" id="{AFF18CB1-397A-4FEB-A474-C3A41420D12B}"/>
                </a:ext>
              </a:extLst>
            </p:cNvPr>
            <p:cNvSpPr/>
            <p:nvPr/>
          </p:nvSpPr>
          <p:spPr>
            <a:xfrm>
              <a:off x="2057400" y="3746718"/>
              <a:ext cx="3040789" cy="1938992"/>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1</a:t>
              </a:r>
              <a:endParaRPr lang="en-CA" sz="2400" i="1" baseline="-25000" dirty="0">
                <a:solidFill>
                  <a:schemeClr val="accent2"/>
                </a:solidFill>
                <a:sym typeface="Symbol" panose="05050102010706020507" pitchFamily="18" charset="2"/>
              </a:endParaRPr>
            </a:p>
            <a:p>
              <a:pPr algn="ctr"/>
              <a:r>
                <a:rPr lang="en-CA" sz="2400" dirty="0">
                  <a:sym typeface="Symbol" panose="05050102010706020507" pitchFamily="18" charset="2"/>
                </a:rPr>
                <a:t>change in </a:t>
              </a:r>
              <a:r>
                <a:rPr lang="en-CA" sz="2400" i="1" dirty="0">
                  <a:solidFill>
                    <a:srgbClr val="66FF33"/>
                  </a:solidFill>
                </a:rPr>
                <a:t>w</a:t>
              </a:r>
              <a:r>
                <a:rPr lang="en-CA" sz="2400" i="1" baseline="-25000" dirty="0">
                  <a:solidFill>
                    <a:srgbClr val="66FF33"/>
                  </a:solidFill>
                </a:rPr>
                <a:t>1</a:t>
              </a:r>
              <a:r>
                <a:rPr lang="en-CA" sz="2400" i="1" dirty="0">
                  <a:solidFill>
                    <a:schemeClr val="accent2"/>
                  </a:solidFill>
                  <a:sym typeface="Symbol" panose="05050102010706020507" pitchFamily="18" charset="2"/>
                </a:rPr>
                <a:t> </a:t>
              </a:r>
            </a:p>
            <a:p>
              <a:pPr algn="ctr"/>
              <a:r>
                <a:rPr lang="en-CA" sz="2400" dirty="0">
                  <a:sym typeface="Symbol" panose="05050102010706020507" pitchFamily="18" charset="2"/>
                </a:rPr>
                <a:t>needed to get </a:t>
              </a:r>
            </a:p>
            <a:p>
              <a:pPr algn="ctr"/>
              <a:r>
                <a:rPr lang="en-CA" sz="2400" dirty="0">
                  <a:sym typeface="Symbol" panose="05050102010706020507" pitchFamily="18" charset="2"/>
                </a:rPr>
                <a:t>some </a:t>
              </a:r>
              <a:r>
                <a:rPr lang="en-CA" sz="2400" i="1" dirty="0">
                  <a:solidFill>
                    <a:schemeClr val="accent2"/>
                  </a:solidFill>
                  <a:sym typeface="Symbol" panose="05050102010706020507" pitchFamily="18" charset="2"/>
                </a:rPr>
                <a:t>E </a:t>
              </a:r>
            </a:p>
            <a:p>
              <a:pPr algn="ctr"/>
              <a:r>
                <a:rPr lang="en-CA" sz="2400" dirty="0">
                  <a:sym typeface="Symbol" panose="05050102010706020507" pitchFamily="18" charset="2"/>
                </a:rPr>
                <a:t>change in </a:t>
              </a:r>
              <a:r>
                <a:rPr lang="en-CA" sz="2400" i="1" dirty="0">
                  <a:solidFill>
                    <a:schemeClr val="accent2"/>
                  </a:solidFill>
                  <a:sym typeface="Symbol" panose="05050102010706020507" pitchFamily="18" charset="2"/>
                </a:rPr>
                <a:t>E</a:t>
              </a:r>
              <a:r>
                <a:rPr lang="en-CA" sz="2400" dirty="0">
                  <a:sym typeface="Symbol" panose="05050102010706020507" pitchFamily="18" charset="2"/>
                </a:rPr>
                <a:t>. </a:t>
              </a:r>
              <a:endParaRPr lang="en-US" sz="2400" dirty="0"/>
            </a:p>
          </p:txBody>
        </p:sp>
      </p:grpSp>
      <p:grpSp>
        <p:nvGrpSpPr>
          <p:cNvPr id="6" name="Group 5">
            <a:extLst>
              <a:ext uri="{FF2B5EF4-FFF2-40B4-BE49-F238E27FC236}">
                <a16:creationId xmlns:a16="http://schemas.microsoft.com/office/drawing/2014/main" id="{2134E62D-749D-4C30-B5C5-ACBB632A8AFC}"/>
              </a:ext>
            </a:extLst>
          </p:cNvPr>
          <p:cNvGrpSpPr/>
          <p:nvPr/>
        </p:nvGrpSpPr>
        <p:grpSpPr>
          <a:xfrm>
            <a:off x="-232723" y="1884789"/>
            <a:ext cx="2606880" cy="2442241"/>
            <a:chOff x="-232723" y="1884789"/>
            <a:chExt cx="2606880" cy="2442241"/>
          </a:xfrm>
        </p:grpSpPr>
        <p:sp>
          <p:nvSpPr>
            <p:cNvPr id="95" name="Left Brace 94">
              <a:extLst>
                <a:ext uri="{FF2B5EF4-FFF2-40B4-BE49-F238E27FC236}">
                  <a16:creationId xmlns:a16="http://schemas.microsoft.com/office/drawing/2014/main" id="{601A311D-0E8A-4CAD-8394-060F651963D7}"/>
                </a:ext>
              </a:extLst>
            </p:cNvPr>
            <p:cNvSpPr/>
            <p:nvPr/>
          </p:nvSpPr>
          <p:spPr bwMode="auto">
            <a:xfrm rot="10800000" flipH="1">
              <a:off x="1950875" y="1884789"/>
              <a:ext cx="257287" cy="143953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6" name="Rectangle 95">
              <a:extLst>
                <a:ext uri="{FF2B5EF4-FFF2-40B4-BE49-F238E27FC236}">
                  <a16:creationId xmlns:a16="http://schemas.microsoft.com/office/drawing/2014/main" id="{2A7FE416-C1F7-4F97-A9DD-9235AA893E44}"/>
                </a:ext>
              </a:extLst>
            </p:cNvPr>
            <p:cNvSpPr/>
            <p:nvPr/>
          </p:nvSpPr>
          <p:spPr>
            <a:xfrm>
              <a:off x="-232723" y="2757370"/>
              <a:ext cx="2606880" cy="1569660"/>
            </a:xfrm>
            <a:prstGeom prst="rect">
              <a:avLst/>
            </a:prstGeom>
          </p:spPr>
          <p:txBody>
            <a:bodyPr wrap="square">
              <a:spAutoFit/>
            </a:bodyPr>
            <a:lstStyle/>
            <a:p>
              <a:pPr algn="ctr"/>
              <a:r>
                <a:rPr lang="en-CA" sz="2400" dirty="0">
                  <a:sym typeface="Symbol" panose="05050102010706020507" pitchFamily="18" charset="2"/>
                </a:rPr>
                <a:t>change in </a:t>
              </a:r>
              <a:r>
                <a:rPr lang="en-CA" sz="2400" i="1" dirty="0">
                  <a:solidFill>
                    <a:srgbClr val="66FF33"/>
                  </a:solidFill>
                </a:rPr>
                <a:t>w</a:t>
              </a:r>
              <a:r>
                <a:rPr lang="en-CA" sz="2400" i="1" baseline="-25000" dirty="0">
                  <a:solidFill>
                    <a:srgbClr val="66FF33"/>
                  </a:solidFill>
                </a:rPr>
                <a:t>1</a:t>
              </a:r>
              <a:r>
                <a:rPr lang="en-CA" sz="2400" i="1" dirty="0">
                  <a:solidFill>
                    <a:schemeClr val="accent2"/>
                  </a:solidFill>
                  <a:sym typeface="Symbol" panose="05050102010706020507" pitchFamily="18" charset="2"/>
                </a:rPr>
                <a:t> </a:t>
              </a:r>
            </a:p>
            <a:p>
              <a:pPr algn="ctr"/>
              <a:r>
                <a:rPr lang="en-CA" sz="2400" dirty="0">
                  <a:sym typeface="Symbol" panose="05050102010706020507" pitchFamily="18" charset="2"/>
                </a:rPr>
                <a:t>needed to get</a:t>
              </a:r>
            </a:p>
            <a:p>
              <a:pPr algn="ctr"/>
              <a:r>
                <a:rPr lang="en-CA" sz="2400" dirty="0">
                  <a:sym typeface="Symbol" panose="05050102010706020507" pitchFamily="18" charset="2"/>
                </a:rPr>
                <a:t>same </a:t>
              </a:r>
              <a:r>
                <a:rPr lang="en-CA" sz="2400" i="1" dirty="0">
                  <a:solidFill>
                    <a:schemeClr val="accent2"/>
                  </a:solidFill>
                  <a:sym typeface="Symbol" panose="05050102010706020507" pitchFamily="18" charset="2"/>
                </a:rPr>
                <a:t>E </a:t>
              </a:r>
            </a:p>
            <a:p>
              <a:pPr algn="ctr"/>
              <a:r>
                <a:rPr lang="en-CA" sz="2400" dirty="0">
                  <a:sym typeface="Symbol" panose="05050102010706020507" pitchFamily="18" charset="2"/>
                </a:rPr>
                <a:t>change in </a:t>
              </a:r>
              <a:r>
                <a:rPr lang="en-CA" sz="2400" i="1" dirty="0">
                  <a:solidFill>
                    <a:schemeClr val="accent2"/>
                  </a:solidFill>
                  <a:sym typeface="Symbol" panose="05050102010706020507" pitchFamily="18" charset="2"/>
                </a:rPr>
                <a:t>E</a:t>
              </a:r>
              <a:r>
                <a:rPr lang="en-CA" sz="2400" dirty="0">
                  <a:sym typeface="Symbol" panose="05050102010706020507" pitchFamily="18" charset="2"/>
                </a:rPr>
                <a:t>. </a:t>
              </a:r>
              <a:endParaRPr lang="en-US" sz="2400" dirty="0"/>
            </a:p>
          </p:txBody>
        </p:sp>
        <p:sp>
          <p:nvSpPr>
            <p:cNvPr id="97" name="Rectangle 96">
              <a:extLst>
                <a:ext uri="{FF2B5EF4-FFF2-40B4-BE49-F238E27FC236}">
                  <a16:creationId xmlns:a16="http://schemas.microsoft.com/office/drawing/2014/main" id="{F14928EC-53EA-4A56-97A9-F8EB62B9206F}"/>
                </a:ext>
              </a:extLst>
            </p:cNvPr>
            <p:cNvSpPr/>
            <p:nvPr/>
          </p:nvSpPr>
          <p:spPr>
            <a:xfrm>
              <a:off x="1193149" y="2328714"/>
              <a:ext cx="884232" cy="461665"/>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2</a:t>
              </a:r>
              <a:endParaRPr lang="en-CA" sz="2400" i="1" baseline="-25000" dirty="0">
                <a:solidFill>
                  <a:schemeClr val="accent2"/>
                </a:solidFill>
                <a:sym typeface="Symbol" panose="05050102010706020507" pitchFamily="18" charset="2"/>
              </a:endParaRPr>
            </a:p>
          </p:txBody>
        </p:sp>
      </p:grpSp>
      <p:cxnSp>
        <p:nvCxnSpPr>
          <p:cNvPr id="98" name="Straight Connector 97">
            <a:extLst>
              <a:ext uri="{FF2B5EF4-FFF2-40B4-BE49-F238E27FC236}">
                <a16:creationId xmlns:a16="http://schemas.microsoft.com/office/drawing/2014/main" id="{46C61C85-A083-4E32-8A19-8FD8B6F116E1}"/>
              </a:ext>
            </a:extLst>
          </p:cNvPr>
          <p:cNvCxnSpPr>
            <a:cxnSpLocks/>
          </p:cNvCxnSpPr>
          <p:nvPr/>
        </p:nvCxnSpPr>
        <p:spPr bwMode="auto">
          <a:xfrm>
            <a:off x="2270727" y="1884789"/>
            <a:ext cx="2484153" cy="1416895"/>
          </a:xfrm>
          <a:prstGeom prst="line">
            <a:avLst/>
          </a:prstGeom>
          <a:noFill/>
          <a:ln w="38100" cap="sq" cmpd="sng" algn="ctr">
            <a:solidFill>
              <a:schemeClr val="hlink"/>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B9FF3E76-6FE5-44CE-947C-2E15A31072E9}"/>
              </a:ext>
            </a:extLst>
          </p:cNvPr>
          <p:cNvCxnSpPr>
            <a:cxnSpLocks/>
          </p:cNvCxnSpPr>
          <p:nvPr/>
        </p:nvCxnSpPr>
        <p:spPr bwMode="auto">
          <a:xfrm flipH="1">
            <a:off x="2286000" y="1866245"/>
            <a:ext cx="14723" cy="1435755"/>
          </a:xfrm>
          <a:prstGeom prst="line">
            <a:avLst/>
          </a:prstGeom>
          <a:noFill/>
          <a:ln w="38100" cap="sq" cmpd="sng" algn="ctr">
            <a:solidFill>
              <a:schemeClr val="hlink"/>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DAB5B6A6-555F-4C08-AD75-7BB27A1A5448}"/>
              </a:ext>
            </a:extLst>
          </p:cNvPr>
          <p:cNvCxnSpPr>
            <a:cxnSpLocks/>
            <a:endCxn id="60" idx="6"/>
          </p:cNvCxnSpPr>
          <p:nvPr/>
        </p:nvCxnSpPr>
        <p:spPr bwMode="auto">
          <a:xfrm flipH="1">
            <a:off x="2420676" y="3293746"/>
            <a:ext cx="2332308" cy="27254"/>
          </a:xfrm>
          <a:prstGeom prst="line">
            <a:avLst/>
          </a:prstGeom>
          <a:noFill/>
          <a:ln w="38100" cap="sq" cmpd="sng" algn="ctr">
            <a:solidFill>
              <a:schemeClr val="hlink"/>
            </a:solidFill>
            <a:prstDash val="solid"/>
            <a:round/>
            <a:headEnd type="none" w="med" len="med"/>
            <a:tailEnd type="none" w="med" len="med"/>
          </a:ln>
          <a:effectLst/>
        </p:spPr>
      </p:cxnSp>
      <p:sp>
        <p:nvSpPr>
          <p:cNvPr id="117" name="Rectangle 116">
            <a:extLst>
              <a:ext uri="{FF2B5EF4-FFF2-40B4-BE49-F238E27FC236}">
                <a16:creationId xmlns:a16="http://schemas.microsoft.com/office/drawing/2014/main" id="{59160F3E-5E08-4801-A4D3-346DA114D0B1}"/>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118" name="Straight Connector 117">
            <a:extLst>
              <a:ext uri="{FF2B5EF4-FFF2-40B4-BE49-F238E27FC236}">
                <a16:creationId xmlns:a16="http://schemas.microsoft.com/office/drawing/2014/main" id="{B4C84203-76CF-468E-8D4B-084805EF57A9}"/>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TextBox 118">
            <a:extLst>
              <a:ext uri="{FF2B5EF4-FFF2-40B4-BE49-F238E27FC236}">
                <a16:creationId xmlns:a16="http://schemas.microsoft.com/office/drawing/2014/main" id="{636EFD2A-E627-46D1-A514-092E13B40F4B}"/>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spTree>
    <p:extLst>
      <p:ext uri="{BB962C8B-B14F-4D97-AF65-F5344CB8AC3E}">
        <p14:creationId xmlns:p14="http://schemas.microsoft.com/office/powerpoint/2010/main" val="26592707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ppt_x"/>
                                          </p:val>
                                        </p:tav>
                                        <p:tav tm="100000">
                                          <p:val>
                                            <p:strVal val="#ppt_x"/>
                                          </p:val>
                                        </p:tav>
                                      </p:tavLst>
                                    </p:anim>
                                    <p:anim calcmode="lin" valueType="num">
                                      <p:cBhvr additive="base">
                                        <p:cTn id="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0-#ppt_w/2"/>
                                          </p:val>
                                        </p:tav>
                                        <p:tav tm="100000">
                                          <p:val>
                                            <p:strVal val="#ppt_x"/>
                                          </p:val>
                                        </p:tav>
                                      </p:tavLst>
                                    </p:anim>
                                    <p:anim calcmode="lin" valueType="num">
                                      <p:cBhvr additive="base">
                                        <p:cTn id="14"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884076" y="472440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4" name="Rectangle 83"/>
          <p:cNvSpPr/>
          <p:nvPr/>
        </p:nvSpPr>
        <p:spPr>
          <a:xfrm>
            <a:off x="5410200" y="2362200"/>
            <a:ext cx="4114800" cy="830997"/>
          </a:xfrm>
          <a:prstGeom prst="rect">
            <a:avLst/>
          </a:prstGeom>
        </p:spPr>
        <p:txBody>
          <a:bodyPr wrap="square">
            <a:spAutoFit/>
          </a:bodyPr>
          <a:lstStyle/>
          <a:p>
            <a:pPr algn="ctr"/>
            <a:r>
              <a:rPr lang="en-CA" sz="2400" dirty="0"/>
              <a:t>Which direction </a:t>
            </a:r>
            <a:br>
              <a:rPr lang="en-CA" sz="2400" dirty="0"/>
            </a:br>
            <a:r>
              <a:rPr lang="en-CA" sz="2400" dirty="0"/>
              <a:t>is the steepest?</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8" name="Left Brace 87">
            <a:extLst>
              <a:ext uri="{FF2B5EF4-FFF2-40B4-BE49-F238E27FC236}">
                <a16:creationId xmlns:a16="http://schemas.microsoft.com/office/drawing/2014/main" id="{4E0B610D-6650-4788-BF99-6E7E84B3F4FF}"/>
              </a:ext>
            </a:extLst>
          </p:cNvPr>
          <p:cNvSpPr/>
          <p:nvPr/>
        </p:nvSpPr>
        <p:spPr bwMode="auto">
          <a:xfrm rot="16200000">
            <a:off x="2738332" y="3800753"/>
            <a:ext cx="365760" cy="1188720"/>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91" name="Rectangle 90">
            <a:extLst>
              <a:ext uri="{FF2B5EF4-FFF2-40B4-BE49-F238E27FC236}">
                <a16:creationId xmlns:a16="http://schemas.microsoft.com/office/drawing/2014/main" id="{AFF18CB1-397A-4FEB-A474-C3A41420D12B}"/>
              </a:ext>
            </a:extLst>
          </p:cNvPr>
          <p:cNvSpPr/>
          <p:nvPr/>
        </p:nvSpPr>
        <p:spPr>
          <a:xfrm>
            <a:off x="1613818" y="4572020"/>
            <a:ext cx="2606880" cy="830997"/>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2</a:t>
            </a:r>
            <a:endParaRPr lang="en-CA" sz="2400" i="1" baseline="-25000" dirty="0">
              <a:solidFill>
                <a:schemeClr val="accent2"/>
              </a:solidFill>
              <a:sym typeface="Symbol" panose="05050102010706020507" pitchFamily="18" charset="2"/>
            </a:endParaRPr>
          </a:p>
          <a:p>
            <a:pPr algn="ctr"/>
            <a:r>
              <a:rPr lang="en-CA" sz="2400" dirty="0">
                <a:sym typeface="Symbol" panose="05050102010706020507" pitchFamily="18" charset="2"/>
              </a:rPr>
              <a:t>Similar triangle.</a:t>
            </a:r>
            <a:endParaRPr lang="en-US" sz="2400" dirty="0"/>
          </a:p>
        </p:txBody>
      </p:sp>
      <p:cxnSp>
        <p:nvCxnSpPr>
          <p:cNvPr id="98" name="Straight Connector 97">
            <a:extLst>
              <a:ext uri="{FF2B5EF4-FFF2-40B4-BE49-F238E27FC236}">
                <a16:creationId xmlns:a16="http://schemas.microsoft.com/office/drawing/2014/main" id="{46C61C85-A083-4E32-8A19-8FD8B6F116E1}"/>
              </a:ext>
            </a:extLst>
          </p:cNvPr>
          <p:cNvCxnSpPr>
            <a:cxnSpLocks/>
          </p:cNvCxnSpPr>
          <p:nvPr/>
        </p:nvCxnSpPr>
        <p:spPr bwMode="auto">
          <a:xfrm>
            <a:off x="2270727" y="1884789"/>
            <a:ext cx="2484153" cy="1416895"/>
          </a:xfrm>
          <a:prstGeom prst="line">
            <a:avLst/>
          </a:prstGeom>
          <a:noFill/>
          <a:ln w="38100" cap="sq" cmpd="sng" algn="ctr">
            <a:solidFill>
              <a:schemeClr val="hlink"/>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B9FF3E76-6FE5-44CE-947C-2E15A31072E9}"/>
              </a:ext>
            </a:extLst>
          </p:cNvPr>
          <p:cNvCxnSpPr>
            <a:cxnSpLocks/>
          </p:cNvCxnSpPr>
          <p:nvPr/>
        </p:nvCxnSpPr>
        <p:spPr bwMode="auto">
          <a:xfrm flipH="1">
            <a:off x="2286000" y="1866245"/>
            <a:ext cx="14723" cy="1435755"/>
          </a:xfrm>
          <a:prstGeom prst="line">
            <a:avLst/>
          </a:prstGeom>
          <a:noFill/>
          <a:ln w="38100" cap="sq" cmpd="sng" algn="ctr">
            <a:solidFill>
              <a:schemeClr val="hlink"/>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DAB5B6A6-555F-4C08-AD75-7BB27A1A5448}"/>
              </a:ext>
            </a:extLst>
          </p:cNvPr>
          <p:cNvCxnSpPr>
            <a:cxnSpLocks/>
            <a:endCxn id="60" idx="6"/>
          </p:cNvCxnSpPr>
          <p:nvPr/>
        </p:nvCxnSpPr>
        <p:spPr bwMode="auto">
          <a:xfrm flipH="1">
            <a:off x="2420676" y="3293746"/>
            <a:ext cx="2332308" cy="27254"/>
          </a:xfrm>
          <a:prstGeom prst="line">
            <a:avLst/>
          </a:prstGeom>
          <a:noFill/>
          <a:ln w="38100" cap="sq" cmpd="sng" algn="ctr">
            <a:solidFill>
              <a:schemeClr val="hlink"/>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F732450A-25BE-4991-BC7D-95ED24280B2B}"/>
              </a:ext>
            </a:extLst>
          </p:cNvPr>
          <p:cNvCxnSpPr>
            <a:cxnSpLocks/>
          </p:cNvCxnSpPr>
          <p:nvPr/>
        </p:nvCxnSpPr>
        <p:spPr bwMode="auto">
          <a:xfrm flipV="1">
            <a:off x="3520365" y="1353353"/>
            <a:ext cx="0" cy="1948331"/>
          </a:xfrm>
          <a:prstGeom prst="line">
            <a:avLst/>
          </a:prstGeom>
          <a:noFill/>
          <a:ln w="50800" cap="sq" cmpd="sng" algn="ctr">
            <a:solidFill>
              <a:srgbClr val="FF00FF"/>
            </a:solidFill>
            <a:prstDash val="solid"/>
            <a:round/>
            <a:headEnd type="none" w="lg" len="lg"/>
            <a:tailEnd type="none" w="med" len="med"/>
          </a:ln>
          <a:effectLst/>
        </p:spPr>
      </p:cxnSp>
      <p:cxnSp>
        <p:nvCxnSpPr>
          <p:cNvPr id="66" name="Straight Connector 65">
            <a:extLst>
              <a:ext uri="{FF2B5EF4-FFF2-40B4-BE49-F238E27FC236}">
                <a16:creationId xmlns:a16="http://schemas.microsoft.com/office/drawing/2014/main" id="{765038E8-551E-4315-9D91-7728FB8D0981}"/>
              </a:ext>
            </a:extLst>
          </p:cNvPr>
          <p:cNvCxnSpPr>
            <a:cxnSpLocks/>
          </p:cNvCxnSpPr>
          <p:nvPr/>
        </p:nvCxnSpPr>
        <p:spPr bwMode="auto">
          <a:xfrm flipH="1">
            <a:off x="2314152" y="3310207"/>
            <a:ext cx="1206213" cy="23494"/>
          </a:xfrm>
          <a:prstGeom prst="line">
            <a:avLst/>
          </a:prstGeom>
          <a:noFill/>
          <a:ln w="50800" cap="sq" cmpd="sng" algn="ctr">
            <a:solidFill>
              <a:srgbClr val="FF00FF"/>
            </a:solidFill>
            <a:prstDash val="solid"/>
            <a:round/>
            <a:headEnd type="none" w="lg" len="lg"/>
            <a:tailEnd type="none" w="med" len="med"/>
          </a:ln>
          <a:effectLst/>
        </p:spPr>
      </p:cxnSp>
      <p:grpSp>
        <p:nvGrpSpPr>
          <p:cNvPr id="7" name="Group 6">
            <a:extLst>
              <a:ext uri="{FF2B5EF4-FFF2-40B4-BE49-F238E27FC236}">
                <a16:creationId xmlns:a16="http://schemas.microsoft.com/office/drawing/2014/main" id="{E2BD6E70-2338-426C-8695-C9200A9D5083}"/>
              </a:ext>
            </a:extLst>
          </p:cNvPr>
          <p:cNvGrpSpPr/>
          <p:nvPr/>
        </p:nvGrpSpPr>
        <p:grpSpPr>
          <a:xfrm>
            <a:off x="3594914" y="1322875"/>
            <a:ext cx="1021009" cy="1988743"/>
            <a:chOff x="3594914" y="1322875"/>
            <a:chExt cx="1021009" cy="1988743"/>
          </a:xfrm>
        </p:grpSpPr>
        <p:sp>
          <p:nvSpPr>
            <p:cNvPr id="97" name="Rectangle 96">
              <a:extLst>
                <a:ext uri="{FF2B5EF4-FFF2-40B4-BE49-F238E27FC236}">
                  <a16:creationId xmlns:a16="http://schemas.microsoft.com/office/drawing/2014/main" id="{F14928EC-53EA-4A56-97A9-F8EB62B9206F}"/>
                </a:ext>
              </a:extLst>
            </p:cNvPr>
            <p:cNvSpPr/>
            <p:nvPr/>
          </p:nvSpPr>
          <p:spPr>
            <a:xfrm>
              <a:off x="3731691" y="2098655"/>
              <a:ext cx="884232" cy="461665"/>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1</a:t>
              </a:r>
              <a:endParaRPr lang="en-CA" sz="2400" i="1" baseline="-25000" dirty="0">
                <a:solidFill>
                  <a:schemeClr val="accent2"/>
                </a:solidFill>
                <a:sym typeface="Symbol" panose="05050102010706020507" pitchFamily="18" charset="2"/>
              </a:endParaRPr>
            </a:p>
          </p:txBody>
        </p:sp>
        <p:sp>
          <p:nvSpPr>
            <p:cNvPr id="95" name="Left Brace 94">
              <a:extLst>
                <a:ext uri="{FF2B5EF4-FFF2-40B4-BE49-F238E27FC236}">
                  <a16:creationId xmlns:a16="http://schemas.microsoft.com/office/drawing/2014/main" id="{601A311D-0E8A-4CAD-8394-060F651963D7}"/>
                </a:ext>
              </a:extLst>
            </p:cNvPr>
            <p:cNvSpPr/>
            <p:nvPr/>
          </p:nvSpPr>
          <p:spPr bwMode="auto">
            <a:xfrm rot="10800000">
              <a:off x="3594914" y="1322875"/>
              <a:ext cx="289944" cy="1988743"/>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75" name="Rectangle 74">
            <a:extLst>
              <a:ext uri="{FF2B5EF4-FFF2-40B4-BE49-F238E27FC236}">
                <a16:creationId xmlns:a16="http://schemas.microsoft.com/office/drawing/2014/main" id="{D0090423-301C-4B27-A41C-D8F8CEF075CB}"/>
              </a:ext>
            </a:extLst>
          </p:cNvPr>
          <p:cNvSpPr/>
          <p:nvPr/>
        </p:nvSpPr>
        <p:spPr>
          <a:xfrm>
            <a:off x="5562600" y="4521558"/>
            <a:ext cx="1463355" cy="461665"/>
          </a:xfrm>
          <a:prstGeom prst="rect">
            <a:avLst/>
          </a:prstGeom>
        </p:spPr>
        <p:txBody>
          <a:bodyPr wrap="square">
            <a:spAutoFit/>
          </a:bodyPr>
          <a:lstStyle/>
          <a:p>
            <a:pPr algn="ctr"/>
            <a:r>
              <a:rPr lang="en-CA" sz="2400" dirty="0">
                <a:sym typeface="Symbol" panose="05050102010706020507" pitchFamily="18" charset="2"/>
              </a:rPr>
              <a:t>Scale</a:t>
            </a:r>
            <a:endParaRPr lang="en-US" sz="2400" dirty="0"/>
          </a:p>
        </p:txBody>
      </p:sp>
      <p:grpSp>
        <p:nvGrpSpPr>
          <p:cNvPr id="76" name="Group 75">
            <a:extLst>
              <a:ext uri="{FF2B5EF4-FFF2-40B4-BE49-F238E27FC236}">
                <a16:creationId xmlns:a16="http://schemas.microsoft.com/office/drawing/2014/main" id="{89C7EBD1-0283-4AFA-90DC-B50227DEB590}"/>
              </a:ext>
            </a:extLst>
          </p:cNvPr>
          <p:cNvGrpSpPr/>
          <p:nvPr/>
        </p:nvGrpSpPr>
        <p:grpSpPr>
          <a:xfrm>
            <a:off x="4363698" y="1994079"/>
            <a:ext cx="1973781" cy="728187"/>
            <a:chOff x="2438236" y="5131534"/>
            <a:chExt cx="1973781" cy="728187"/>
          </a:xfrm>
        </p:grpSpPr>
        <p:sp>
          <p:nvSpPr>
            <p:cNvPr id="78" name="Rectangle 77">
              <a:extLst>
                <a:ext uri="{FF2B5EF4-FFF2-40B4-BE49-F238E27FC236}">
                  <a16:creationId xmlns:a16="http://schemas.microsoft.com/office/drawing/2014/main" id="{F33EA21B-DD8A-407F-8A3F-2C40337BD07A}"/>
                </a:ext>
              </a:extLst>
            </p:cNvPr>
            <p:cNvSpPr/>
            <p:nvPr/>
          </p:nvSpPr>
          <p:spPr>
            <a:xfrm>
              <a:off x="2438236" y="5131534"/>
              <a:ext cx="1973781" cy="646331"/>
            </a:xfrm>
            <a:prstGeom prst="rect">
              <a:avLst/>
            </a:prstGeom>
          </p:spPr>
          <p:txBody>
            <a:bodyPr wrap="square">
              <a:spAutoFit/>
            </a:bodyPr>
            <a:lstStyle/>
            <a:p>
              <a:pPr algn="ctr"/>
              <a:r>
                <a:rPr lang="en-US" altLang="en-US" sz="3600" dirty="0">
                  <a:solidFill>
                    <a:srgbClr val="FFC000"/>
                  </a:solidFill>
                  <a:sym typeface="Symbol" pitchFamily="18" charset="2"/>
                </a:rPr>
                <a:t></a:t>
              </a: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3600" i="1" baseline="-25000" dirty="0">
                  <a:solidFill>
                    <a:srgbClr val="66FF33"/>
                  </a:solidFill>
                  <a:sym typeface="Symbol" panose="05050102010706020507" pitchFamily="18" charset="2"/>
                </a:rPr>
                <a:t> </a:t>
              </a:r>
              <a:r>
                <a:rPr lang="en-CA" sz="3600" i="1" baseline="-25000" dirty="0">
                  <a:solidFill>
                    <a:srgbClr val="66FF33"/>
                  </a:solidFill>
                </a:rPr>
                <a:t>w </a:t>
              </a:r>
              <a:endParaRPr lang="en-US" sz="2400" i="1" dirty="0"/>
            </a:p>
          </p:txBody>
        </p:sp>
        <p:sp>
          <p:nvSpPr>
            <p:cNvPr id="79" name="Rectangle 78">
              <a:extLst>
                <a:ext uri="{FF2B5EF4-FFF2-40B4-BE49-F238E27FC236}">
                  <a16:creationId xmlns:a16="http://schemas.microsoft.com/office/drawing/2014/main" id="{1FB57D71-4377-49B4-B865-983626F04518}"/>
                </a:ext>
              </a:extLst>
            </p:cNvPr>
            <p:cNvSpPr/>
            <p:nvPr/>
          </p:nvSpPr>
          <p:spPr>
            <a:xfrm>
              <a:off x="3623463" y="5392875"/>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sp>
          <p:nvSpPr>
            <p:cNvPr id="89" name="Rectangle 88">
              <a:extLst>
                <a:ext uri="{FF2B5EF4-FFF2-40B4-BE49-F238E27FC236}">
                  <a16:creationId xmlns:a16="http://schemas.microsoft.com/office/drawing/2014/main" id="{C3EF0A66-A71F-454B-A830-959A5810CD37}"/>
                </a:ext>
              </a:extLst>
            </p:cNvPr>
            <p:cNvSpPr/>
            <p:nvPr/>
          </p:nvSpPr>
          <p:spPr>
            <a:xfrm>
              <a:off x="4030221" y="5398056"/>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
        <p:nvSpPr>
          <p:cNvPr id="82" name="Rectangle 81">
            <a:extLst>
              <a:ext uri="{FF2B5EF4-FFF2-40B4-BE49-F238E27FC236}">
                <a16:creationId xmlns:a16="http://schemas.microsoft.com/office/drawing/2014/main" id="{E63C1F34-93AE-44DA-B8D5-180D988C6234}"/>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87" name="Straight Connector 86">
            <a:extLst>
              <a:ext uri="{FF2B5EF4-FFF2-40B4-BE49-F238E27FC236}">
                <a16:creationId xmlns:a16="http://schemas.microsoft.com/office/drawing/2014/main" id="{3F73FA67-3EB1-4828-A4E9-A88D764E609D}"/>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24" name="Group 123">
            <a:extLst>
              <a:ext uri="{FF2B5EF4-FFF2-40B4-BE49-F238E27FC236}">
                <a16:creationId xmlns:a16="http://schemas.microsoft.com/office/drawing/2014/main" id="{EE1FA93F-15AB-4A23-939E-FB904FED9EA6}"/>
              </a:ext>
            </a:extLst>
          </p:cNvPr>
          <p:cNvGrpSpPr/>
          <p:nvPr/>
        </p:nvGrpSpPr>
        <p:grpSpPr>
          <a:xfrm>
            <a:off x="2057400" y="3404701"/>
            <a:ext cx="3040789" cy="803682"/>
            <a:chOff x="2057400" y="3404701"/>
            <a:chExt cx="3040789" cy="803682"/>
          </a:xfrm>
        </p:grpSpPr>
        <p:sp>
          <p:nvSpPr>
            <p:cNvPr id="125" name="Left Brace 124">
              <a:extLst>
                <a:ext uri="{FF2B5EF4-FFF2-40B4-BE49-F238E27FC236}">
                  <a16:creationId xmlns:a16="http://schemas.microsoft.com/office/drawing/2014/main" id="{86295B06-557D-433F-B52F-C3EC7E9C8007}"/>
                </a:ext>
              </a:extLst>
            </p:cNvPr>
            <p:cNvSpPr/>
            <p:nvPr/>
          </p:nvSpPr>
          <p:spPr bwMode="auto">
            <a:xfrm rot="16200000">
              <a:off x="3387297" y="2344256"/>
              <a:ext cx="347990" cy="246888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27" name="Rectangle 126">
              <a:extLst>
                <a:ext uri="{FF2B5EF4-FFF2-40B4-BE49-F238E27FC236}">
                  <a16:creationId xmlns:a16="http://schemas.microsoft.com/office/drawing/2014/main" id="{BE6EB2F2-21A4-439C-AF8A-2498E60CC8E4}"/>
                </a:ext>
              </a:extLst>
            </p:cNvPr>
            <p:cNvSpPr/>
            <p:nvPr/>
          </p:nvSpPr>
          <p:spPr>
            <a:xfrm>
              <a:off x="2057400" y="3746718"/>
              <a:ext cx="3040789" cy="461665"/>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1</a:t>
              </a:r>
              <a:endParaRPr lang="en-CA" sz="2400" i="1" baseline="-25000" dirty="0">
                <a:solidFill>
                  <a:schemeClr val="accent2"/>
                </a:solidFill>
                <a:sym typeface="Symbol" panose="05050102010706020507" pitchFamily="18" charset="2"/>
              </a:endParaRPr>
            </a:p>
          </p:txBody>
        </p:sp>
      </p:grpSp>
      <p:grpSp>
        <p:nvGrpSpPr>
          <p:cNvPr id="128" name="Group 127">
            <a:extLst>
              <a:ext uri="{FF2B5EF4-FFF2-40B4-BE49-F238E27FC236}">
                <a16:creationId xmlns:a16="http://schemas.microsoft.com/office/drawing/2014/main" id="{D28C6523-E5AD-49FF-9A96-310CFF4CE645}"/>
              </a:ext>
            </a:extLst>
          </p:cNvPr>
          <p:cNvGrpSpPr/>
          <p:nvPr/>
        </p:nvGrpSpPr>
        <p:grpSpPr>
          <a:xfrm>
            <a:off x="1193149" y="1884789"/>
            <a:ext cx="1015013" cy="1439530"/>
            <a:chOff x="1193149" y="1884789"/>
            <a:chExt cx="1015013" cy="1439530"/>
          </a:xfrm>
        </p:grpSpPr>
        <p:sp>
          <p:nvSpPr>
            <p:cNvPr id="129" name="Left Brace 128">
              <a:extLst>
                <a:ext uri="{FF2B5EF4-FFF2-40B4-BE49-F238E27FC236}">
                  <a16:creationId xmlns:a16="http://schemas.microsoft.com/office/drawing/2014/main" id="{F556DA06-472A-47A8-AA77-F2D24C42ED18}"/>
                </a:ext>
              </a:extLst>
            </p:cNvPr>
            <p:cNvSpPr/>
            <p:nvPr/>
          </p:nvSpPr>
          <p:spPr bwMode="auto">
            <a:xfrm rot="10800000" flipH="1">
              <a:off x="1950875" y="1884789"/>
              <a:ext cx="257287" cy="143953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33" name="Rectangle 132">
              <a:extLst>
                <a:ext uri="{FF2B5EF4-FFF2-40B4-BE49-F238E27FC236}">
                  <a16:creationId xmlns:a16="http://schemas.microsoft.com/office/drawing/2014/main" id="{70EB59AA-BD78-4811-B601-4108C8F617C4}"/>
                </a:ext>
              </a:extLst>
            </p:cNvPr>
            <p:cNvSpPr/>
            <p:nvPr/>
          </p:nvSpPr>
          <p:spPr>
            <a:xfrm>
              <a:off x="1193149" y="2328714"/>
              <a:ext cx="884232" cy="461665"/>
            </a:xfrm>
            <a:prstGeom prst="rect">
              <a:avLst/>
            </a:prstGeom>
          </p:spPr>
          <p:txBody>
            <a:bodyPr wrap="square">
              <a:spAutoFit/>
            </a:bodyPr>
            <a:lstStyle/>
            <a:p>
              <a:pPr algn="ctr"/>
              <a:r>
                <a:rPr lang="az-Cyrl-AZ" sz="2400" i="1" dirty="0">
                  <a:solidFill>
                    <a:srgbClr val="66FF33"/>
                  </a:solidFill>
                  <a:sym typeface="Symbol" panose="05050102010706020507" pitchFamily="18" charset="2"/>
                </a:rPr>
                <a:t></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2</a:t>
              </a:r>
              <a:endParaRPr lang="en-CA" sz="2400" i="1" baseline="-25000" dirty="0">
                <a:solidFill>
                  <a:schemeClr val="accent2"/>
                </a:solidFill>
                <a:sym typeface="Symbol" panose="05050102010706020507" pitchFamily="18" charset="2"/>
              </a:endParaRPr>
            </a:p>
          </p:txBody>
        </p:sp>
      </p:grpSp>
      <p:sp>
        <p:nvSpPr>
          <p:cNvPr id="92" name="TextBox 91">
            <a:extLst>
              <a:ext uri="{FF2B5EF4-FFF2-40B4-BE49-F238E27FC236}">
                <a16:creationId xmlns:a16="http://schemas.microsoft.com/office/drawing/2014/main" id="{8D0BDF63-01F5-49E8-A853-96C64065D7EA}"/>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grpSp>
        <p:nvGrpSpPr>
          <p:cNvPr id="90" name="Group 89">
            <a:extLst>
              <a:ext uri="{FF2B5EF4-FFF2-40B4-BE49-F238E27FC236}">
                <a16:creationId xmlns:a16="http://schemas.microsoft.com/office/drawing/2014/main" id="{B90790EB-0C4D-4525-A178-D5A9FE6BDDEF}"/>
              </a:ext>
            </a:extLst>
          </p:cNvPr>
          <p:cNvGrpSpPr/>
          <p:nvPr/>
        </p:nvGrpSpPr>
        <p:grpSpPr>
          <a:xfrm>
            <a:off x="3581400" y="4427655"/>
            <a:ext cx="1973781" cy="728187"/>
            <a:chOff x="2438236" y="5131534"/>
            <a:chExt cx="1973781" cy="728187"/>
          </a:xfrm>
        </p:grpSpPr>
        <p:sp>
          <p:nvSpPr>
            <p:cNvPr id="93" name="Rectangle 92">
              <a:extLst>
                <a:ext uri="{FF2B5EF4-FFF2-40B4-BE49-F238E27FC236}">
                  <a16:creationId xmlns:a16="http://schemas.microsoft.com/office/drawing/2014/main" id="{82BAF708-5C62-4646-8153-AEF4CD035D94}"/>
                </a:ext>
              </a:extLst>
            </p:cNvPr>
            <p:cNvSpPr/>
            <p:nvPr/>
          </p:nvSpPr>
          <p:spPr>
            <a:xfrm>
              <a:off x="2438236" y="5131534"/>
              <a:ext cx="1973781" cy="646331"/>
            </a:xfrm>
            <a:prstGeom prst="rect">
              <a:avLst/>
            </a:prstGeom>
          </p:spPr>
          <p:txBody>
            <a:bodyPr wrap="square">
              <a:spAutoFit/>
            </a:bodyPr>
            <a:lstStyle/>
            <a:p>
              <a:pPr algn="ctr"/>
              <a:r>
                <a:rPr lang="en-US" altLang="en-US" sz="3600" dirty="0">
                  <a:solidFill>
                    <a:srgbClr val="FFC000"/>
                  </a:solidFill>
                  <a:sym typeface="Symbol" pitchFamily="18" charset="2"/>
                </a:rPr>
                <a:t></a:t>
              </a: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3600" i="1" baseline="-25000" dirty="0">
                  <a:solidFill>
                    <a:srgbClr val="66FF33"/>
                  </a:solidFill>
                  <a:sym typeface="Symbol" panose="05050102010706020507" pitchFamily="18" charset="2"/>
                </a:rPr>
                <a:t> </a:t>
              </a:r>
              <a:r>
                <a:rPr lang="en-CA" sz="3600" i="1" baseline="-25000" dirty="0">
                  <a:solidFill>
                    <a:srgbClr val="66FF33"/>
                  </a:solidFill>
                </a:rPr>
                <a:t>w </a:t>
              </a:r>
              <a:endParaRPr lang="en-US" sz="2400" i="1" dirty="0"/>
            </a:p>
          </p:txBody>
        </p:sp>
        <p:sp>
          <p:nvSpPr>
            <p:cNvPr id="94" name="Rectangle 93">
              <a:extLst>
                <a:ext uri="{FF2B5EF4-FFF2-40B4-BE49-F238E27FC236}">
                  <a16:creationId xmlns:a16="http://schemas.microsoft.com/office/drawing/2014/main" id="{23C10298-4B57-4FEB-A045-5C6939865604}"/>
                </a:ext>
              </a:extLst>
            </p:cNvPr>
            <p:cNvSpPr/>
            <p:nvPr/>
          </p:nvSpPr>
          <p:spPr>
            <a:xfrm>
              <a:off x="3623463" y="5392875"/>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sp>
          <p:nvSpPr>
            <p:cNvPr id="96" name="Rectangle 95">
              <a:extLst>
                <a:ext uri="{FF2B5EF4-FFF2-40B4-BE49-F238E27FC236}">
                  <a16:creationId xmlns:a16="http://schemas.microsoft.com/office/drawing/2014/main" id="{071E0C01-4B05-4EC9-A7E1-504494B8B004}"/>
                </a:ext>
              </a:extLst>
            </p:cNvPr>
            <p:cNvSpPr/>
            <p:nvPr/>
          </p:nvSpPr>
          <p:spPr>
            <a:xfrm>
              <a:off x="4030221" y="5398056"/>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Tree>
    <p:extLst>
      <p:ext uri="{BB962C8B-B14F-4D97-AF65-F5344CB8AC3E}">
        <p14:creationId xmlns:p14="http://schemas.microsoft.com/office/powerpoint/2010/main" val="41158195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1">
                                            <p:txEl>
                                              <p:pRg st="1" end="1"/>
                                            </p:txEl>
                                          </p:spTgt>
                                        </p:tgtEl>
                                        <p:attrNameLst>
                                          <p:attrName>style.visibility</p:attrName>
                                        </p:attrNameLst>
                                      </p:cBhvr>
                                      <p:to>
                                        <p:strVal val="visible"/>
                                      </p:to>
                                    </p:set>
                                    <p:anim calcmode="lin" valueType="num">
                                      <p:cBhvr additive="base">
                                        <p:cTn id="7" dur="500" fill="hold"/>
                                        <p:tgtEl>
                                          <p:spTgt spid="91">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1+#ppt_w/2"/>
                                          </p:val>
                                        </p:tav>
                                        <p:tav tm="100000">
                                          <p:val>
                                            <p:strVal val="#ppt_x"/>
                                          </p:val>
                                        </p:tav>
                                      </p:tavLst>
                                    </p:anim>
                                    <p:anim calcmode="lin" valueType="num">
                                      <p:cBhvr additive="base">
                                        <p:cTn id="14" dur="500" fill="hold"/>
                                        <p:tgtEl>
                                          <p:spTgt spid="7"/>
                                        </p:tgtEl>
                                        <p:attrNameLst>
                                          <p:attrName>ppt_y</p:attrName>
                                        </p:attrNameLst>
                                      </p:cBhvr>
                                      <p:tavLst>
                                        <p:tav tm="0">
                                          <p:val>
                                            <p:strVal val="#ppt_y"/>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91">
                                            <p:txEl>
                                              <p:pRg st="0" end="0"/>
                                            </p:txEl>
                                          </p:spTgt>
                                        </p:tgtEl>
                                        <p:attrNameLst>
                                          <p:attrName>style.visibility</p:attrName>
                                        </p:attrNameLst>
                                      </p:cBhvr>
                                      <p:to>
                                        <p:strVal val="visible"/>
                                      </p:to>
                                    </p:set>
                                    <p:anim calcmode="lin" valueType="num">
                                      <p:cBhvr additive="base">
                                        <p:cTn id="17" dur="500" fill="hold"/>
                                        <p:tgtEl>
                                          <p:spTgt spid="91">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1">
                                            <p:txEl>
                                              <p:pRg st="0" end="0"/>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88"/>
                                        </p:tgtEl>
                                        <p:attrNameLst>
                                          <p:attrName>style.visibility</p:attrName>
                                        </p:attrNameLst>
                                      </p:cBhvr>
                                      <p:to>
                                        <p:strVal val="visible"/>
                                      </p:to>
                                    </p:set>
                                    <p:anim calcmode="lin" valueType="num">
                                      <p:cBhvr additive="base">
                                        <p:cTn id="21" dur="500" fill="hold"/>
                                        <p:tgtEl>
                                          <p:spTgt spid="88"/>
                                        </p:tgtEl>
                                        <p:attrNameLst>
                                          <p:attrName>ppt_x</p:attrName>
                                        </p:attrNameLst>
                                      </p:cBhvr>
                                      <p:tavLst>
                                        <p:tav tm="0">
                                          <p:val>
                                            <p:strVal val="#ppt_x"/>
                                          </p:val>
                                        </p:tav>
                                        <p:tav tm="100000">
                                          <p:val>
                                            <p:strVal val="#ppt_x"/>
                                          </p:val>
                                        </p:tav>
                                      </p:tavLst>
                                    </p:anim>
                                    <p:anim calcmode="lin" valueType="num">
                                      <p:cBhvr additive="base">
                                        <p:cTn id="22" dur="500" fill="hold"/>
                                        <p:tgtEl>
                                          <p:spTgt spid="8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75"/>
                                        </p:tgtEl>
                                        <p:attrNameLst>
                                          <p:attrName>style.visibility</p:attrName>
                                        </p:attrNameLst>
                                      </p:cBhvr>
                                      <p:to>
                                        <p:strVal val="visible"/>
                                      </p:to>
                                    </p:set>
                                    <p:anim calcmode="lin" valueType="num">
                                      <p:cBhvr additive="base">
                                        <p:cTn id="27" dur="500" fill="hold"/>
                                        <p:tgtEl>
                                          <p:spTgt spid="75"/>
                                        </p:tgtEl>
                                        <p:attrNameLst>
                                          <p:attrName>ppt_x</p:attrName>
                                        </p:attrNameLst>
                                      </p:cBhvr>
                                      <p:tavLst>
                                        <p:tav tm="0">
                                          <p:val>
                                            <p:strVal val="#ppt_x"/>
                                          </p:val>
                                        </p:tav>
                                        <p:tav tm="100000">
                                          <p:val>
                                            <p:strVal val="#ppt_x"/>
                                          </p:val>
                                        </p:tav>
                                      </p:tavLst>
                                    </p:anim>
                                    <p:anim calcmode="lin" valueType="num">
                                      <p:cBhvr additive="base">
                                        <p:cTn id="28" dur="500" fill="hold"/>
                                        <p:tgtEl>
                                          <p:spTgt spid="75"/>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76"/>
                                        </p:tgtEl>
                                        <p:attrNameLst>
                                          <p:attrName>style.visibility</p:attrName>
                                        </p:attrNameLst>
                                      </p:cBhvr>
                                      <p:to>
                                        <p:strVal val="visible"/>
                                      </p:to>
                                    </p:set>
                                    <p:anim calcmode="lin" valueType="num">
                                      <p:cBhvr additive="base">
                                        <p:cTn id="31" dur="500" fill="hold"/>
                                        <p:tgtEl>
                                          <p:spTgt spid="76"/>
                                        </p:tgtEl>
                                        <p:attrNameLst>
                                          <p:attrName>ppt_x</p:attrName>
                                        </p:attrNameLst>
                                      </p:cBhvr>
                                      <p:tavLst>
                                        <p:tav tm="0">
                                          <p:val>
                                            <p:strVal val="#ppt_x"/>
                                          </p:val>
                                        </p:tav>
                                        <p:tav tm="100000">
                                          <p:val>
                                            <p:strVal val="#ppt_x"/>
                                          </p:val>
                                        </p:tav>
                                      </p:tavLst>
                                    </p:anim>
                                    <p:anim calcmode="lin" valueType="num">
                                      <p:cBhvr additive="base">
                                        <p:cTn id="32" dur="500" fill="hold"/>
                                        <p:tgtEl>
                                          <p:spTgt spid="76"/>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90"/>
                                        </p:tgtEl>
                                        <p:attrNameLst>
                                          <p:attrName>style.visibility</p:attrName>
                                        </p:attrNameLst>
                                      </p:cBhvr>
                                      <p:to>
                                        <p:strVal val="visible"/>
                                      </p:to>
                                    </p:set>
                                    <p:anim calcmode="lin" valueType="num">
                                      <p:cBhvr additive="base">
                                        <p:cTn id="35" dur="500" fill="hold"/>
                                        <p:tgtEl>
                                          <p:spTgt spid="90"/>
                                        </p:tgtEl>
                                        <p:attrNameLst>
                                          <p:attrName>ppt_x</p:attrName>
                                        </p:attrNameLst>
                                      </p:cBhvr>
                                      <p:tavLst>
                                        <p:tav tm="0">
                                          <p:val>
                                            <p:strVal val="#ppt_x"/>
                                          </p:val>
                                        </p:tav>
                                        <p:tav tm="100000">
                                          <p:val>
                                            <p:strVal val="#ppt_x"/>
                                          </p:val>
                                        </p:tav>
                                      </p:tavLst>
                                    </p:anim>
                                    <p:anim calcmode="lin" valueType="num">
                                      <p:cBhvr additive="base">
                                        <p:cTn id="36"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75" grpId="0"/>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903619" y="470154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4" name="Rectangle 83"/>
          <p:cNvSpPr/>
          <p:nvPr/>
        </p:nvSpPr>
        <p:spPr>
          <a:xfrm>
            <a:off x="5410200" y="2362200"/>
            <a:ext cx="4114800" cy="830997"/>
          </a:xfrm>
          <a:prstGeom prst="rect">
            <a:avLst/>
          </a:prstGeom>
        </p:spPr>
        <p:txBody>
          <a:bodyPr wrap="square">
            <a:spAutoFit/>
          </a:bodyPr>
          <a:lstStyle/>
          <a:p>
            <a:pPr algn="ctr"/>
            <a:r>
              <a:rPr lang="en-CA" sz="2400" dirty="0"/>
              <a:t>Which direction </a:t>
            </a:r>
            <a:br>
              <a:rPr lang="en-CA" sz="2400" dirty="0"/>
            </a:br>
            <a:r>
              <a:rPr lang="en-CA" sz="2400" dirty="0"/>
              <a:t>is the steepest?</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4" name="Straight Connector 63">
            <a:extLst>
              <a:ext uri="{FF2B5EF4-FFF2-40B4-BE49-F238E27FC236}">
                <a16:creationId xmlns:a16="http://schemas.microsoft.com/office/drawing/2014/main" id="{F732450A-25BE-4991-BC7D-95ED24280B2B}"/>
              </a:ext>
            </a:extLst>
          </p:cNvPr>
          <p:cNvCxnSpPr>
            <a:cxnSpLocks/>
          </p:cNvCxnSpPr>
          <p:nvPr/>
        </p:nvCxnSpPr>
        <p:spPr bwMode="auto">
          <a:xfrm flipV="1">
            <a:off x="3520365" y="1353353"/>
            <a:ext cx="0" cy="1948331"/>
          </a:xfrm>
          <a:prstGeom prst="line">
            <a:avLst/>
          </a:prstGeom>
          <a:noFill/>
          <a:ln w="50800" cap="sq" cmpd="sng" algn="ctr">
            <a:solidFill>
              <a:srgbClr val="FF00FF"/>
            </a:solidFill>
            <a:prstDash val="solid"/>
            <a:round/>
            <a:headEnd type="none" w="lg" len="lg"/>
            <a:tailEnd type="none" w="med" len="med"/>
          </a:ln>
          <a:effectLst/>
        </p:spPr>
      </p:cxnSp>
      <p:cxnSp>
        <p:nvCxnSpPr>
          <p:cNvPr id="66" name="Straight Connector 65">
            <a:extLst>
              <a:ext uri="{FF2B5EF4-FFF2-40B4-BE49-F238E27FC236}">
                <a16:creationId xmlns:a16="http://schemas.microsoft.com/office/drawing/2014/main" id="{765038E8-551E-4315-9D91-7728FB8D0981}"/>
              </a:ext>
            </a:extLst>
          </p:cNvPr>
          <p:cNvCxnSpPr>
            <a:cxnSpLocks/>
          </p:cNvCxnSpPr>
          <p:nvPr/>
        </p:nvCxnSpPr>
        <p:spPr bwMode="auto">
          <a:xfrm flipH="1">
            <a:off x="2314152" y="3310207"/>
            <a:ext cx="1206213" cy="23494"/>
          </a:xfrm>
          <a:prstGeom prst="line">
            <a:avLst/>
          </a:prstGeom>
          <a:noFill/>
          <a:ln w="50800" cap="sq" cmpd="sng" algn="ctr">
            <a:solidFill>
              <a:srgbClr val="FF00FF"/>
            </a:solidFill>
            <a:prstDash val="solid"/>
            <a:round/>
            <a:headEnd type="none" w="lg" len="lg"/>
            <a:tailEnd type="none" w="med" len="med"/>
          </a:ln>
          <a:effectLst/>
        </p:spPr>
      </p:cxnSp>
      <p:sp>
        <p:nvSpPr>
          <p:cNvPr id="95" name="Left Brace 94">
            <a:extLst>
              <a:ext uri="{FF2B5EF4-FFF2-40B4-BE49-F238E27FC236}">
                <a16:creationId xmlns:a16="http://schemas.microsoft.com/office/drawing/2014/main" id="{601A311D-0E8A-4CAD-8394-060F651963D7}"/>
              </a:ext>
            </a:extLst>
          </p:cNvPr>
          <p:cNvSpPr/>
          <p:nvPr/>
        </p:nvSpPr>
        <p:spPr bwMode="auto">
          <a:xfrm rot="10800000">
            <a:off x="3594914" y="1322875"/>
            <a:ext cx="289944" cy="1988743"/>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9" name="Group 8">
            <a:extLst>
              <a:ext uri="{FF2B5EF4-FFF2-40B4-BE49-F238E27FC236}">
                <a16:creationId xmlns:a16="http://schemas.microsoft.com/office/drawing/2014/main" id="{A1FC1BA4-6745-48A5-89E4-DD25C2D9E14D}"/>
              </a:ext>
            </a:extLst>
          </p:cNvPr>
          <p:cNvGrpSpPr/>
          <p:nvPr/>
        </p:nvGrpSpPr>
        <p:grpSpPr>
          <a:xfrm>
            <a:off x="2326852" y="3403601"/>
            <a:ext cx="1188720" cy="1020464"/>
            <a:chOff x="2326852" y="3403601"/>
            <a:chExt cx="1188720" cy="1020464"/>
          </a:xfrm>
        </p:grpSpPr>
        <p:sp>
          <p:nvSpPr>
            <p:cNvPr id="88" name="Left Brace 87">
              <a:extLst>
                <a:ext uri="{FF2B5EF4-FFF2-40B4-BE49-F238E27FC236}">
                  <a16:creationId xmlns:a16="http://schemas.microsoft.com/office/drawing/2014/main" id="{4E0B610D-6650-4788-BF99-6E7E84B3F4FF}"/>
                </a:ext>
              </a:extLst>
            </p:cNvPr>
            <p:cNvSpPr/>
            <p:nvPr/>
          </p:nvSpPr>
          <p:spPr bwMode="auto">
            <a:xfrm rot="16200000">
              <a:off x="2738332" y="2992121"/>
              <a:ext cx="365760" cy="1188720"/>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8" name="Group 7">
              <a:extLst>
                <a:ext uri="{FF2B5EF4-FFF2-40B4-BE49-F238E27FC236}">
                  <a16:creationId xmlns:a16="http://schemas.microsoft.com/office/drawing/2014/main" id="{DC1BC05F-867B-42BF-8B1E-257CE265B64E}"/>
                </a:ext>
              </a:extLst>
            </p:cNvPr>
            <p:cNvGrpSpPr/>
            <p:nvPr/>
          </p:nvGrpSpPr>
          <p:grpSpPr>
            <a:xfrm>
              <a:off x="2359043" y="3657600"/>
              <a:ext cx="1143976" cy="766465"/>
              <a:chOff x="2438237" y="5055317"/>
              <a:chExt cx="1143976" cy="766465"/>
            </a:xfrm>
          </p:grpSpPr>
          <p:sp>
            <p:nvSpPr>
              <p:cNvPr id="70" name="Rectangle 69">
                <a:extLst>
                  <a:ext uri="{FF2B5EF4-FFF2-40B4-BE49-F238E27FC236}">
                    <a16:creationId xmlns:a16="http://schemas.microsoft.com/office/drawing/2014/main" id="{41797875-0211-476D-BFDF-A7068E7E08BF}"/>
                  </a:ext>
                </a:extLst>
              </p:cNvPr>
              <p:cNvSpPr/>
              <p:nvPr/>
            </p:nvSpPr>
            <p:spPr>
              <a:xfrm>
                <a:off x="2438237" y="5055317"/>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1" name="Rectangle 70">
                <a:extLst>
                  <a:ext uri="{FF2B5EF4-FFF2-40B4-BE49-F238E27FC236}">
                    <a16:creationId xmlns:a16="http://schemas.microsoft.com/office/drawing/2014/main" id="{A4292701-26B7-43DF-B9B4-E610FEFD6576}"/>
                  </a:ext>
                </a:extLst>
              </p:cNvPr>
              <p:cNvSpPr/>
              <p:nvPr/>
            </p:nvSpPr>
            <p:spPr>
              <a:xfrm>
                <a:off x="3294955" y="5360117"/>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grpSp>
      </p:grpSp>
      <p:grpSp>
        <p:nvGrpSpPr>
          <p:cNvPr id="76" name="Group 75">
            <a:extLst>
              <a:ext uri="{FF2B5EF4-FFF2-40B4-BE49-F238E27FC236}">
                <a16:creationId xmlns:a16="http://schemas.microsoft.com/office/drawing/2014/main" id="{89C7EBD1-0283-4AFA-90DC-B50227DEB590}"/>
              </a:ext>
            </a:extLst>
          </p:cNvPr>
          <p:cNvGrpSpPr/>
          <p:nvPr/>
        </p:nvGrpSpPr>
        <p:grpSpPr>
          <a:xfrm>
            <a:off x="3886200" y="2045236"/>
            <a:ext cx="1143976" cy="748764"/>
            <a:chOff x="2438237" y="5131534"/>
            <a:chExt cx="1143976" cy="748764"/>
          </a:xfrm>
        </p:grpSpPr>
        <p:sp>
          <p:nvSpPr>
            <p:cNvPr id="78" name="Rectangle 77">
              <a:extLst>
                <a:ext uri="{FF2B5EF4-FFF2-40B4-BE49-F238E27FC236}">
                  <a16:creationId xmlns:a16="http://schemas.microsoft.com/office/drawing/2014/main" id="{F33EA21B-DD8A-407F-8A3F-2C40337BD07A}"/>
                </a:ext>
              </a:extLst>
            </p:cNvPr>
            <p:cNvSpPr/>
            <p:nvPr/>
          </p:nvSpPr>
          <p:spPr>
            <a:xfrm>
              <a:off x="2438237" y="5131534"/>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9" name="Rectangle 78">
              <a:extLst>
                <a:ext uri="{FF2B5EF4-FFF2-40B4-BE49-F238E27FC236}">
                  <a16:creationId xmlns:a16="http://schemas.microsoft.com/office/drawing/2014/main" id="{1FB57D71-4377-49B4-B865-983626F04518}"/>
                </a:ext>
              </a:extLst>
            </p:cNvPr>
            <p:cNvSpPr/>
            <p:nvPr/>
          </p:nvSpPr>
          <p:spPr>
            <a:xfrm>
              <a:off x="3294955" y="5418633"/>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
        <p:nvSpPr>
          <p:cNvPr id="82" name="Rectangle 81">
            <a:extLst>
              <a:ext uri="{FF2B5EF4-FFF2-40B4-BE49-F238E27FC236}">
                <a16:creationId xmlns:a16="http://schemas.microsoft.com/office/drawing/2014/main" id="{E63C1F34-93AE-44DA-B8D5-180D988C6234}"/>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87" name="Straight Connector 86">
            <a:extLst>
              <a:ext uri="{FF2B5EF4-FFF2-40B4-BE49-F238E27FC236}">
                <a16:creationId xmlns:a16="http://schemas.microsoft.com/office/drawing/2014/main" id="{3F73FA67-3EB1-4828-A4E9-A88D764E609D}"/>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43" name="Group 142">
            <a:extLst>
              <a:ext uri="{FF2B5EF4-FFF2-40B4-BE49-F238E27FC236}">
                <a16:creationId xmlns:a16="http://schemas.microsoft.com/office/drawing/2014/main" id="{BD886CD6-7184-4EBE-9434-C42464FA50A3}"/>
              </a:ext>
            </a:extLst>
          </p:cNvPr>
          <p:cNvGrpSpPr/>
          <p:nvPr/>
        </p:nvGrpSpPr>
        <p:grpSpPr>
          <a:xfrm>
            <a:off x="5029200" y="3276600"/>
            <a:ext cx="4572000" cy="1569660"/>
            <a:chOff x="5154824" y="5288340"/>
            <a:chExt cx="4572000" cy="1569660"/>
          </a:xfrm>
        </p:grpSpPr>
        <p:sp>
          <p:nvSpPr>
            <p:cNvPr id="145" name="Rectangle 144">
              <a:extLst>
                <a:ext uri="{FF2B5EF4-FFF2-40B4-BE49-F238E27FC236}">
                  <a16:creationId xmlns:a16="http://schemas.microsoft.com/office/drawing/2014/main" id="{DD71D323-FB43-42F7-A92F-A13FFF8FADA9}"/>
                </a:ext>
              </a:extLst>
            </p:cNvPr>
            <p:cNvSpPr/>
            <p:nvPr/>
          </p:nvSpPr>
          <p:spPr>
            <a:xfrm>
              <a:off x="7772400" y="6151602"/>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146" name="Rectangle 145">
              <a:extLst>
                <a:ext uri="{FF2B5EF4-FFF2-40B4-BE49-F238E27FC236}">
                  <a16:creationId xmlns:a16="http://schemas.microsoft.com/office/drawing/2014/main" id="{91E13D62-3D5B-4612-8215-DF61B82E6E50}"/>
                </a:ext>
              </a:extLst>
            </p:cNvPr>
            <p:cNvSpPr/>
            <p:nvPr/>
          </p:nvSpPr>
          <p:spPr>
            <a:xfrm>
              <a:off x="8546700" y="6194524"/>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147" name="Rectangle 146">
                  <a:extLst>
                    <a:ext uri="{FF2B5EF4-FFF2-40B4-BE49-F238E27FC236}">
                      <a16:creationId xmlns:a16="http://schemas.microsoft.com/office/drawing/2014/main" id="{FDB8C630-020D-46F9-9BA0-D1F179326D12}"/>
                    </a:ext>
                  </a:extLst>
                </p:cNvPr>
                <p:cNvSpPr/>
                <p:nvPr/>
              </p:nvSpPr>
              <p:spPr>
                <a:xfrm>
                  <a:off x="5154824" y="5288340"/>
                  <a:ext cx="4572000" cy="1569660"/>
                </a:xfrm>
                <a:prstGeom prst="rect">
                  <a:avLst/>
                </a:prstGeom>
              </p:spPr>
              <p:txBody>
                <a:bodyPr>
                  <a:spAutoFit/>
                </a:bodyPr>
                <a:lstStyle/>
                <a:p>
                  <a:pPr algn="ctr"/>
                  <a:r>
                    <a:rPr lang="en-CA" sz="2400" dirty="0"/>
                    <a:t>The gradient</a:t>
                  </a:r>
                  <a:br>
                    <a:rPr lang="en-CA" sz="2400" dirty="0"/>
                  </a:br>
                  <a:r>
                    <a:rPr lang="en-CA" sz="2400" dirty="0"/>
                    <a:t>i.e. the vector of derivatives:</a:t>
                  </a:r>
                  <a:br>
                    <a:rPr lang="en-CA" sz="2400" dirty="0"/>
                  </a:br>
                  <a:r>
                    <a:rPr lang="en-US" sz="2400" i="1" dirty="0">
                      <a:solidFill>
                        <a:schemeClr val="accent1"/>
                      </a:solidFill>
                      <a:sym typeface="Symbol" panose="05050102010706020507" pitchFamily="18" charset="2"/>
                    </a:rPr>
                    <a:t>E(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br>
                    <a:rPr lang="en-US" altLang="en-US" sz="1600" i="1" dirty="0">
                      <a:sym typeface="Symbol" panose="05050102010706020507" pitchFamily="18" charset="2"/>
                    </a:rPr>
                  </a:b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147" name="Rectangle 146">
                  <a:extLst>
                    <a:ext uri="{FF2B5EF4-FFF2-40B4-BE49-F238E27FC236}">
                      <a16:creationId xmlns:a16="http://schemas.microsoft.com/office/drawing/2014/main" id="{FDB8C630-020D-46F9-9BA0-D1F179326D12}"/>
                    </a:ext>
                  </a:extLst>
                </p:cNvPr>
                <p:cNvSpPr>
                  <a:spLocks noRot="1" noChangeAspect="1" noMove="1" noResize="1" noEditPoints="1" noAdjustHandles="1" noChangeArrowheads="1" noChangeShapeType="1" noTextEdit="1"/>
                </p:cNvSpPr>
                <p:nvPr/>
              </p:nvSpPr>
              <p:spPr>
                <a:xfrm>
                  <a:off x="5154824" y="5288340"/>
                  <a:ext cx="4572000" cy="1569660"/>
                </a:xfrm>
                <a:prstGeom prst="rect">
                  <a:avLst/>
                </a:prstGeom>
                <a:blipFill>
                  <a:blip r:embed="rId2"/>
                  <a:stretch>
                    <a:fillRect t="-3113" b="-7782"/>
                  </a:stretch>
                </a:blipFill>
              </p:spPr>
              <p:txBody>
                <a:bodyPr/>
                <a:lstStyle/>
                <a:p>
                  <a:r>
                    <a:rPr lang="en-US">
                      <a:noFill/>
                    </a:rPr>
                    <a:t> </a:t>
                  </a:r>
                </a:p>
              </p:txBody>
            </p:sp>
          </mc:Fallback>
        </mc:AlternateContent>
      </p:grpSp>
      <p:sp>
        <p:nvSpPr>
          <p:cNvPr id="149" name="TextBox 148">
            <a:extLst>
              <a:ext uri="{FF2B5EF4-FFF2-40B4-BE49-F238E27FC236}">
                <a16:creationId xmlns:a16="http://schemas.microsoft.com/office/drawing/2014/main" id="{97441598-407A-4114-A6F8-5EAB13E308EE}"/>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spTree>
    <p:extLst>
      <p:ext uri="{BB962C8B-B14F-4D97-AF65-F5344CB8AC3E}">
        <p14:creationId xmlns:p14="http://schemas.microsoft.com/office/powerpoint/2010/main" val="3201076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additive="base">
                                        <p:cTn id="11" dur="500" fill="hold"/>
                                        <p:tgtEl>
                                          <p:spTgt spid="76"/>
                                        </p:tgtEl>
                                        <p:attrNameLst>
                                          <p:attrName>ppt_x</p:attrName>
                                        </p:attrNameLst>
                                      </p:cBhvr>
                                      <p:tavLst>
                                        <p:tav tm="0">
                                          <p:val>
                                            <p:strVal val="1+#ppt_w/2"/>
                                          </p:val>
                                        </p:tav>
                                        <p:tav tm="100000">
                                          <p:val>
                                            <p:strVal val="#ppt_x"/>
                                          </p:val>
                                        </p:tav>
                                      </p:tavLst>
                                    </p:anim>
                                    <p:anim calcmode="lin" valueType="num">
                                      <p:cBhvr additive="base">
                                        <p:cTn id="1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3"/>
                                        </p:tgtEl>
                                        <p:attrNameLst>
                                          <p:attrName>style.visibility</p:attrName>
                                        </p:attrNameLst>
                                      </p:cBhvr>
                                      <p:to>
                                        <p:strVal val="visible"/>
                                      </p:to>
                                    </p:set>
                                    <p:anim calcmode="lin" valueType="num">
                                      <p:cBhvr additive="base">
                                        <p:cTn id="17" dur="500" fill="hold"/>
                                        <p:tgtEl>
                                          <p:spTgt spid="143"/>
                                        </p:tgtEl>
                                        <p:attrNameLst>
                                          <p:attrName>ppt_x</p:attrName>
                                        </p:attrNameLst>
                                      </p:cBhvr>
                                      <p:tavLst>
                                        <p:tav tm="0">
                                          <p:val>
                                            <p:strVal val="#ppt_x"/>
                                          </p:val>
                                        </p:tav>
                                        <p:tav tm="100000">
                                          <p:val>
                                            <p:strVal val="#ppt_x"/>
                                          </p:val>
                                        </p:tav>
                                      </p:tavLst>
                                    </p:anim>
                                    <p:anim calcmode="lin" valueType="num">
                                      <p:cBhvr additive="base">
                                        <p:cTn id="18" dur="500" fill="hold"/>
                                        <p:tgtEl>
                                          <p:spTgt spid="1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5410200" y="2362200"/>
            <a:ext cx="4114800" cy="830997"/>
          </a:xfrm>
          <a:prstGeom prst="rect">
            <a:avLst/>
          </a:prstGeom>
        </p:spPr>
        <p:txBody>
          <a:bodyPr wrap="square">
            <a:spAutoFit/>
          </a:bodyPr>
          <a:lstStyle/>
          <a:p>
            <a:pPr algn="ctr"/>
            <a:r>
              <a:rPr lang="en-CA" sz="2400" dirty="0"/>
              <a:t>What is the slope in this steepest direction?</a:t>
            </a:r>
          </a:p>
        </p:txBody>
      </p:sp>
      <mc:AlternateContent xmlns:mc="http://schemas.openxmlformats.org/markup-compatibility/2006" xmlns:a14="http://schemas.microsoft.com/office/drawing/2010/main">
        <mc:Choice Requires="a14">
          <p:sp>
            <p:nvSpPr>
              <p:cNvPr id="148" name="Rectangle 147">
                <a:extLst>
                  <a:ext uri="{FF2B5EF4-FFF2-40B4-BE49-F238E27FC236}">
                    <a16:creationId xmlns:a16="http://schemas.microsoft.com/office/drawing/2014/main" id="{BC48EDCD-AA5D-4DA7-AB95-8D5B58D0E634}"/>
                  </a:ext>
                </a:extLst>
              </p:cNvPr>
              <p:cNvSpPr/>
              <p:nvPr/>
            </p:nvSpPr>
            <p:spPr>
              <a:xfrm>
                <a:off x="5884545" y="3494023"/>
                <a:ext cx="1887855" cy="691921"/>
              </a:xfrm>
              <a:prstGeom prst="rect">
                <a:avLst/>
              </a:prstGeom>
            </p:spPr>
            <p:txBody>
              <a:bodyPr wrap="square">
                <a:spAutoFit/>
              </a:bodyPr>
              <a:lstStyle/>
              <a:p>
                <a:r>
                  <a:rPr lang="en-CA" sz="2400" b="0" dirty="0"/>
                  <a:t> </a:t>
                </a:r>
                <a:r>
                  <a:rPr lang="en-CA" sz="2400" dirty="0"/>
                  <a:t>S</a:t>
                </a:r>
                <a:r>
                  <a:rPr lang="en-CA" sz="2400" b="0" dirty="0"/>
                  <a:t>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l-GR" altLang="en-US" sz="2400" dirty="0">
                            <a:solidFill>
                              <a:srgbClr val="FFC000"/>
                            </a:solidFill>
                            <a:latin typeface="Times New Roman"/>
                            <a:cs typeface="Times New Roman" panose="02020603050405020304" pitchFamily="18" charset="0"/>
                            <a:sym typeface="Symbol" panose="05050102010706020507" pitchFamily="18" charset="2"/>
                          </a:rPr>
                          <m:t>∆</m:t>
                        </m:r>
                        <m:r>
                          <m:rPr>
                            <m:nor/>
                          </m:rPr>
                          <a:rPr lang="en-CA" sz="2400" i="1" dirty="0">
                            <a:solidFill>
                              <a:schemeClr val="accent1"/>
                            </a:solidFill>
                            <a:sym typeface="Symbol" panose="05050102010706020507" pitchFamily="18" charset="2"/>
                          </a:rPr>
                          <m:t>E</m:t>
                        </m:r>
                      </m:num>
                      <m:den>
                        <m:r>
                          <m:rPr>
                            <m:nor/>
                          </m:rPr>
                          <a:rPr lang="el-GR" altLang="en-US" sz="2400" dirty="0" smtClean="0">
                            <a:solidFill>
                              <a:srgbClr val="66FF33"/>
                            </a:solidFill>
                            <a:latin typeface="Times New Roman"/>
                            <a:cs typeface="Times New Roman" panose="02020603050405020304" pitchFamily="18" charset="0"/>
                            <a:sym typeface="Symbol" panose="05050102010706020507" pitchFamily="18" charset="2"/>
                          </a:rPr>
                          <m:t>∆</m:t>
                        </m:r>
                        <m:r>
                          <m:rPr>
                            <m:nor/>
                          </m:rPr>
                          <a:rPr lang="en-CA" sz="2400" i="1" dirty="0">
                            <a:solidFill>
                              <a:srgbClr val="66FF33"/>
                            </a:solidFill>
                          </a:rPr>
                          <m:t>w</m:t>
                        </m:r>
                      </m:den>
                    </m:f>
                  </m:oMath>
                </a14:m>
                <a:r>
                  <a:rPr lang="en-US" sz="2400" dirty="0"/>
                  <a:t>  </a:t>
                </a:r>
              </a:p>
            </p:txBody>
          </p:sp>
        </mc:Choice>
        <mc:Fallback xmlns="">
          <p:sp>
            <p:nvSpPr>
              <p:cNvPr id="148" name="Rectangle 147">
                <a:extLst>
                  <a:ext uri="{FF2B5EF4-FFF2-40B4-BE49-F238E27FC236}">
                    <a16:creationId xmlns:a16="http://schemas.microsoft.com/office/drawing/2014/main" id="{BC48EDCD-AA5D-4DA7-AB95-8D5B58D0E634}"/>
                  </a:ext>
                </a:extLst>
              </p:cNvPr>
              <p:cNvSpPr>
                <a:spLocks noRot="1" noChangeAspect="1" noMove="1" noResize="1" noEditPoints="1" noAdjustHandles="1" noChangeArrowheads="1" noChangeShapeType="1" noTextEdit="1"/>
              </p:cNvSpPr>
              <p:nvPr/>
            </p:nvSpPr>
            <p:spPr>
              <a:xfrm>
                <a:off x="5884545" y="3494023"/>
                <a:ext cx="1887855" cy="691921"/>
              </a:xfrm>
              <a:prstGeom prst="rect">
                <a:avLst/>
              </a:prstGeom>
              <a:blipFill>
                <a:blip r:embed="rId2"/>
                <a:stretch>
                  <a:fillRect l="-968" b="-5263"/>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0A0B75D4-FB87-4C67-A1D8-5AA0B7C79781}"/>
              </a:ext>
            </a:extLst>
          </p:cNvPr>
          <p:cNvGrpSpPr/>
          <p:nvPr/>
        </p:nvGrpSpPr>
        <p:grpSpPr>
          <a:xfrm>
            <a:off x="16152" y="-1615440"/>
            <a:ext cx="8518248" cy="8321040"/>
            <a:chOff x="16152" y="-1615440"/>
            <a:chExt cx="8518248" cy="832104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884076" y="472440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4" name="Straight Connector 63">
              <a:extLst>
                <a:ext uri="{FF2B5EF4-FFF2-40B4-BE49-F238E27FC236}">
                  <a16:creationId xmlns:a16="http://schemas.microsoft.com/office/drawing/2014/main" id="{F732450A-25BE-4991-BC7D-95ED24280B2B}"/>
                </a:ext>
              </a:extLst>
            </p:cNvPr>
            <p:cNvCxnSpPr>
              <a:cxnSpLocks/>
            </p:cNvCxnSpPr>
            <p:nvPr/>
          </p:nvCxnSpPr>
          <p:spPr bwMode="auto">
            <a:xfrm flipV="1">
              <a:off x="3520365" y="1353353"/>
              <a:ext cx="0" cy="1948331"/>
            </a:xfrm>
            <a:prstGeom prst="line">
              <a:avLst/>
            </a:prstGeom>
            <a:noFill/>
            <a:ln w="50800" cap="sq" cmpd="sng" algn="ctr">
              <a:solidFill>
                <a:srgbClr val="FF00FF"/>
              </a:solidFill>
              <a:prstDash val="solid"/>
              <a:round/>
              <a:headEnd type="none" w="lg" len="lg"/>
              <a:tailEnd type="none" w="med" len="med"/>
            </a:ln>
            <a:effectLst/>
          </p:spPr>
        </p:cxnSp>
        <p:cxnSp>
          <p:nvCxnSpPr>
            <p:cNvPr id="66" name="Straight Connector 65">
              <a:extLst>
                <a:ext uri="{FF2B5EF4-FFF2-40B4-BE49-F238E27FC236}">
                  <a16:creationId xmlns:a16="http://schemas.microsoft.com/office/drawing/2014/main" id="{765038E8-551E-4315-9D91-7728FB8D0981}"/>
                </a:ext>
              </a:extLst>
            </p:cNvPr>
            <p:cNvCxnSpPr>
              <a:cxnSpLocks/>
            </p:cNvCxnSpPr>
            <p:nvPr/>
          </p:nvCxnSpPr>
          <p:spPr bwMode="auto">
            <a:xfrm flipH="1">
              <a:off x="2314152" y="3310207"/>
              <a:ext cx="1206213" cy="23494"/>
            </a:xfrm>
            <a:prstGeom prst="line">
              <a:avLst/>
            </a:prstGeom>
            <a:noFill/>
            <a:ln w="50800" cap="sq" cmpd="sng" algn="ctr">
              <a:solidFill>
                <a:srgbClr val="FF00FF"/>
              </a:solidFill>
              <a:prstDash val="solid"/>
              <a:round/>
              <a:headEnd type="none" w="lg" len="lg"/>
              <a:tailEnd type="none" w="med" len="med"/>
            </a:ln>
            <a:effectLst/>
          </p:spPr>
        </p:cxnSp>
        <p:sp>
          <p:nvSpPr>
            <p:cNvPr id="95" name="Left Brace 94">
              <a:extLst>
                <a:ext uri="{FF2B5EF4-FFF2-40B4-BE49-F238E27FC236}">
                  <a16:creationId xmlns:a16="http://schemas.microsoft.com/office/drawing/2014/main" id="{601A311D-0E8A-4CAD-8394-060F651963D7}"/>
                </a:ext>
              </a:extLst>
            </p:cNvPr>
            <p:cNvSpPr/>
            <p:nvPr/>
          </p:nvSpPr>
          <p:spPr bwMode="auto">
            <a:xfrm rot="10800000">
              <a:off x="3594914" y="1322875"/>
              <a:ext cx="289944" cy="1988743"/>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9" name="Group 8">
              <a:extLst>
                <a:ext uri="{FF2B5EF4-FFF2-40B4-BE49-F238E27FC236}">
                  <a16:creationId xmlns:a16="http://schemas.microsoft.com/office/drawing/2014/main" id="{A1FC1BA4-6745-48A5-89E4-DD25C2D9E14D}"/>
                </a:ext>
              </a:extLst>
            </p:cNvPr>
            <p:cNvGrpSpPr/>
            <p:nvPr/>
          </p:nvGrpSpPr>
          <p:grpSpPr>
            <a:xfrm>
              <a:off x="2326852" y="3403601"/>
              <a:ext cx="1188720" cy="900330"/>
              <a:chOff x="2326852" y="3403601"/>
              <a:chExt cx="1188720" cy="900330"/>
            </a:xfrm>
          </p:grpSpPr>
          <p:sp>
            <p:nvSpPr>
              <p:cNvPr id="88" name="Left Brace 87">
                <a:extLst>
                  <a:ext uri="{FF2B5EF4-FFF2-40B4-BE49-F238E27FC236}">
                    <a16:creationId xmlns:a16="http://schemas.microsoft.com/office/drawing/2014/main" id="{4E0B610D-6650-4788-BF99-6E7E84B3F4FF}"/>
                  </a:ext>
                </a:extLst>
              </p:cNvPr>
              <p:cNvSpPr/>
              <p:nvPr/>
            </p:nvSpPr>
            <p:spPr bwMode="auto">
              <a:xfrm rot="16200000">
                <a:off x="2738332" y="2992121"/>
                <a:ext cx="365760" cy="1188720"/>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70" name="Rectangle 69">
                <a:extLst>
                  <a:ext uri="{FF2B5EF4-FFF2-40B4-BE49-F238E27FC236}">
                    <a16:creationId xmlns:a16="http://schemas.microsoft.com/office/drawing/2014/main" id="{41797875-0211-476D-BFDF-A7068E7E08BF}"/>
                  </a:ext>
                </a:extLst>
              </p:cNvPr>
              <p:cNvSpPr/>
              <p:nvPr/>
            </p:nvSpPr>
            <p:spPr>
              <a:xfrm>
                <a:off x="2359043" y="3657600"/>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grpSp>
        <p:grpSp>
          <p:nvGrpSpPr>
            <p:cNvPr id="76" name="Group 75">
              <a:extLst>
                <a:ext uri="{FF2B5EF4-FFF2-40B4-BE49-F238E27FC236}">
                  <a16:creationId xmlns:a16="http://schemas.microsoft.com/office/drawing/2014/main" id="{89C7EBD1-0283-4AFA-90DC-B50227DEB590}"/>
                </a:ext>
              </a:extLst>
            </p:cNvPr>
            <p:cNvGrpSpPr/>
            <p:nvPr/>
          </p:nvGrpSpPr>
          <p:grpSpPr>
            <a:xfrm>
              <a:off x="3886200" y="2045236"/>
              <a:ext cx="1143976" cy="748764"/>
              <a:chOff x="2438237" y="5131534"/>
              <a:chExt cx="1143976" cy="748764"/>
            </a:xfrm>
          </p:grpSpPr>
          <p:sp>
            <p:nvSpPr>
              <p:cNvPr id="78" name="Rectangle 77">
                <a:extLst>
                  <a:ext uri="{FF2B5EF4-FFF2-40B4-BE49-F238E27FC236}">
                    <a16:creationId xmlns:a16="http://schemas.microsoft.com/office/drawing/2014/main" id="{F33EA21B-DD8A-407F-8A3F-2C40337BD07A}"/>
                  </a:ext>
                </a:extLst>
              </p:cNvPr>
              <p:cNvSpPr/>
              <p:nvPr/>
            </p:nvSpPr>
            <p:spPr>
              <a:xfrm>
                <a:off x="2438237" y="5131534"/>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9" name="Rectangle 78">
                <a:extLst>
                  <a:ext uri="{FF2B5EF4-FFF2-40B4-BE49-F238E27FC236}">
                    <a16:creationId xmlns:a16="http://schemas.microsoft.com/office/drawing/2014/main" id="{1FB57D71-4377-49B4-B865-983626F04518}"/>
                  </a:ext>
                </a:extLst>
              </p:cNvPr>
              <p:cNvSpPr/>
              <p:nvPr/>
            </p:nvSpPr>
            <p:spPr>
              <a:xfrm>
                <a:off x="3294955" y="5418633"/>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
          <p:nvSpPr>
            <p:cNvPr id="82" name="Rectangle 81">
              <a:extLst>
                <a:ext uri="{FF2B5EF4-FFF2-40B4-BE49-F238E27FC236}">
                  <a16:creationId xmlns:a16="http://schemas.microsoft.com/office/drawing/2014/main" id="{E63C1F34-93AE-44DA-B8D5-180D988C6234}"/>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87" name="Straight Connector 86">
              <a:extLst>
                <a:ext uri="{FF2B5EF4-FFF2-40B4-BE49-F238E27FC236}">
                  <a16:creationId xmlns:a16="http://schemas.microsoft.com/office/drawing/2014/main" id="{3F73FA67-3EB1-4828-A4E9-A88D764E609D}"/>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TextBox 148">
              <a:extLst>
                <a:ext uri="{FF2B5EF4-FFF2-40B4-BE49-F238E27FC236}">
                  <a16:creationId xmlns:a16="http://schemas.microsoft.com/office/drawing/2014/main" id="{97441598-407A-4114-A6F8-5EAB13E308EE}"/>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grpSp>
      <p:sp>
        <p:nvSpPr>
          <p:cNvPr id="90" name="Rectangle 89">
            <a:extLst>
              <a:ext uri="{FF2B5EF4-FFF2-40B4-BE49-F238E27FC236}">
                <a16:creationId xmlns:a16="http://schemas.microsoft.com/office/drawing/2014/main" id="{3FD7081E-270E-404B-AE87-550F3728E001}"/>
              </a:ext>
            </a:extLst>
          </p:cNvPr>
          <p:cNvSpPr/>
          <p:nvPr/>
        </p:nvSpPr>
        <p:spPr>
          <a:xfrm>
            <a:off x="3215761" y="3962400"/>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mc:AlternateContent xmlns:mc="http://schemas.openxmlformats.org/markup-compatibility/2006" xmlns:a14="http://schemas.microsoft.com/office/drawing/2010/main">
        <mc:Choice Requires="a14">
          <p:sp>
            <p:nvSpPr>
              <p:cNvPr id="91" name="Rectangle 90">
                <a:extLst>
                  <a:ext uri="{FF2B5EF4-FFF2-40B4-BE49-F238E27FC236}">
                    <a16:creationId xmlns:a16="http://schemas.microsoft.com/office/drawing/2014/main" id="{DA5EE886-ACFC-4DE4-A010-291A610F18A1}"/>
                  </a:ext>
                </a:extLst>
              </p:cNvPr>
              <p:cNvSpPr/>
              <p:nvPr/>
            </p:nvSpPr>
            <p:spPr>
              <a:xfrm>
                <a:off x="358062" y="4229100"/>
                <a:ext cx="7947738" cy="2755563"/>
              </a:xfrm>
              <a:prstGeom prst="rect">
                <a:avLst/>
              </a:prstGeom>
            </p:spPr>
            <p:txBody>
              <a:bodyPr wrap="square">
                <a:spAutoFit/>
              </a:bodyPr>
              <a:lstStyle/>
              <a:p>
                <a:r>
                  <a:rPr lang="en-CA" sz="2400" b="0" dirty="0"/>
                  <a:t>We travel distance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w1</a:t>
                </a:r>
                <a:r>
                  <a:rPr lang="en-CA" sz="2400" i="1" dirty="0">
                    <a:solidFill>
                      <a:srgbClr val="66FF33"/>
                    </a:solidFill>
                    <a:sym typeface="Symbol" panose="05050102010706020507" pitchFamily="18" charset="2"/>
                  </a:rPr>
                  <a:t> </a:t>
                </a:r>
                <a:r>
                  <a:rPr lang="en-CA" sz="2400" dirty="0">
                    <a:sym typeface="Symbol" panose="05050102010706020507" pitchFamily="18" charset="2"/>
                  </a:rPr>
                  <a:t>in the </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1</a:t>
                </a:r>
                <a:r>
                  <a:rPr lang="en-CA" sz="2400" i="1" dirty="0">
                    <a:solidFill>
                      <a:srgbClr val="66FF33"/>
                    </a:solidFill>
                    <a:sym typeface="Symbol" panose="05050102010706020507" pitchFamily="18" charset="2"/>
                  </a:rPr>
                  <a:t> </a:t>
                </a:r>
                <a:r>
                  <a:rPr lang="en-CA" sz="2400" dirty="0"/>
                  <a:t>direction.</a:t>
                </a:r>
              </a:p>
              <a:p>
                <a:endParaRPr lang="en-CA" sz="2400" dirty="0">
                  <a:sym typeface="Symbol" panose="05050102010706020507" pitchFamily="18" charset="2"/>
                </a:endParaRPr>
              </a:p>
              <a:p>
                <a:r>
                  <a:rPr lang="en-CA" sz="2400" dirty="0"/>
                  <a:t>We travel distance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CA" sz="2400" i="1" dirty="0">
                    <a:solidFill>
                      <a:srgbClr val="66FF33"/>
                    </a:solidFill>
                    <a:sym typeface="Symbol" panose="05050102010706020507" pitchFamily="18" charset="2"/>
                  </a:rPr>
                  <a:t> </a:t>
                </a:r>
                <a:r>
                  <a:rPr lang="en-CA" sz="2400" dirty="0">
                    <a:sym typeface="Symbol" panose="05050102010706020507" pitchFamily="18" charset="2"/>
                  </a:rPr>
                  <a:t>in the </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2</a:t>
                </a:r>
                <a:r>
                  <a:rPr lang="en-CA" sz="2400" i="1" dirty="0">
                    <a:solidFill>
                      <a:srgbClr val="66FF33"/>
                    </a:solidFill>
                    <a:sym typeface="Symbol" panose="05050102010706020507" pitchFamily="18" charset="2"/>
                  </a:rPr>
                  <a:t> </a:t>
                </a:r>
                <a:r>
                  <a:rPr lang="en-CA" sz="2400" dirty="0"/>
                  <a:t>direction.</a:t>
                </a:r>
              </a:p>
              <a:p>
                <a:endParaRPr lang="en-CA" sz="2400" dirty="0">
                  <a:sym typeface="Symbol" panose="05050102010706020507" pitchFamily="18" charset="2"/>
                </a:endParaRPr>
              </a:p>
              <a:p>
                <a:r>
                  <a:rPr lang="en-CA" sz="2400" dirty="0"/>
                  <a:t>For a total rise of distance of</a:t>
                </a:r>
                <a:r>
                  <a:rPr lang="en-CA" sz="2400" i="1" dirty="0">
                    <a:solidFill>
                      <a:srgbClr val="66FF33"/>
                    </a:solidFill>
                    <a:sym typeface="Symbol" panose="05050102010706020507" pitchFamily="18" charset="2"/>
                  </a:rPr>
                  <a:t>  </a:t>
                </a:r>
                <a:r>
                  <a:rPr lang="el-GR" altLang="en-US" sz="2400" dirty="0">
                    <a:solidFill>
                      <a:srgbClr val="66FF33"/>
                    </a:solidFill>
                    <a:latin typeface="Times New Roman"/>
                    <a:cs typeface="Times New Roman" panose="02020603050405020304" pitchFamily="18" charset="0"/>
                    <a:sym typeface="Symbol" panose="05050102010706020507" pitchFamily="18" charset="2"/>
                  </a:rPr>
                  <a:t>∆</a:t>
                </a:r>
                <a:r>
                  <a:rPr lang="en-CA" sz="2400" i="1" dirty="0">
                    <a:solidFill>
                      <a:srgbClr val="66FF33"/>
                    </a:solidFill>
                  </a:rPr>
                  <a:t>w </a:t>
                </a:r>
                <a:r>
                  <a:rPr lang="en-CA" sz="2400" i="1" dirty="0"/>
                  <a:t>=</a:t>
                </a:r>
                <a:r>
                  <a:rPr lang="en-CA" sz="2400" dirty="0"/>
                  <a:t> </a:t>
                </a:r>
                <a14:m>
                  <m:oMath xmlns:m="http://schemas.openxmlformats.org/officeDocument/2006/math">
                    <m:rad>
                      <m:radPr>
                        <m:degHide m:val="on"/>
                        <m:ctrlPr>
                          <a:rPr lang="en-CA" sz="2400" i="1" dirty="0">
                            <a:solidFill>
                              <a:schemeClr val="accent1"/>
                            </a:solidFill>
                            <a:latin typeface="Cambria Math" panose="02040503050406030204" pitchFamily="18" charset="0"/>
                          </a:rPr>
                        </m:ctrlPr>
                      </m:radPr>
                      <m:deg/>
                      <m:e>
                        <m:sSup>
                          <m:sSupPr>
                            <m:ctrlPr>
                              <a:rPr lang="en-CA" sz="2400" i="1">
                                <a:solidFill>
                                  <a:schemeClr val="accent1"/>
                                </a:solidFill>
                                <a:latin typeface="Cambria Math" panose="02040503050406030204" pitchFamily="18" charset="0"/>
                              </a:rPr>
                            </m:ctrlPr>
                          </m:sSupPr>
                          <m:e>
                            <m:r>
                              <a:rPr lang="en-US" sz="2400" i="1">
                                <a:solidFill>
                                  <a:schemeClr val="accent1"/>
                                </a:solidFill>
                                <a:latin typeface="Cambria Math" panose="02040503050406030204" pitchFamily="18" charset="0"/>
                              </a:rPr>
                              <m:t>(</m:t>
                            </m:r>
                            <m:r>
                              <m:rPr>
                                <m:nor/>
                              </m:rPr>
                              <a:rPr lang="az-Cyrl-AZ" sz="2400" i="1" baseline="30000" dirty="0">
                                <a:solidFill>
                                  <a:schemeClr val="accent1"/>
                                </a:solidFill>
                                <a:sym typeface="Symbol" panose="05050102010706020507" pitchFamily="18" charset="2"/>
                              </a:rPr>
                              <m:t></m:t>
                            </m:r>
                            <m:r>
                              <m:rPr>
                                <m:nor/>
                              </m:rPr>
                              <a:rPr lang="en-CA" sz="2400" i="1" baseline="30000" dirty="0">
                                <a:solidFill>
                                  <a:schemeClr val="accent1"/>
                                </a:solidFill>
                              </a:rPr>
                              <m:t>E</m:t>
                            </m:r>
                            <m:r>
                              <m:rPr>
                                <m:nor/>
                              </m:rPr>
                              <a:rPr lang="en-CA" sz="2400" i="1" dirty="0"/>
                              <m:t>/</m:t>
                            </m:r>
                            <m:r>
                              <m:rPr>
                                <m:nor/>
                              </m:rPr>
                              <a:rPr lang="en-CA" sz="2400" i="1" baseline="-25000" dirty="0">
                                <a:solidFill>
                                  <a:srgbClr val="66FF33"/>
                                </a:solidFill>
                                <a:sym typeface="Symbol" panose="05050102010706020507" pitchFamily="18" charset="2"/>
                              </a:rPr>
                              <m:t></m:t>
                            </m:r>
                            <m:r>
                              <m:rPr>
                                <m:nor/>
                              </m:rPr>
                              <a:rPr lang="en-CA" sz="2400" i="1" baseline="-25000" dirty="0">
                                <a:solidFill>
                                  <a:srgbClr val="66FF33"/>
                                </a:solidFill>
                                <a:sym typeface="Symbol" panose="05050102010706020507" pitchFamily="18" charset="2"/>
                              </a:rPr>
                              <m:t>w</m:t>
                            </m:r>
                            <m:r>
                              <m:rPr>
                                <m:nor/>
                              </m:rPr>
                              <a:rPr lang="en-CA" sz="2400" i="1" baseline="-25000" dirty="0">
                                <a:solidFill>
                                  <a:srgbClr val="66FF33"/>
                                </a:solidFill>
                                <a:sym typeface="Symbol" panose="05050102010706020507" pitchFamily="18" charset="2"/>
                              </a:rPr>
                              <m:t>1</m:t>
                            </m:r>
                            <m:r>
                              <a:rPr lang="en-US" sz="2400" i="1">
                                <a:solidFill>
                                  <a:schemeClr val="accent1"/>
                                </a:solidFill>
                                <a:latin typeface="Cambria Math" panose="02040503050406030204" pitchFamily="18" charset="0"/>
                              </a:rPr>
                              <m:t>)</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a:rPr lang="en-US" sz="2400" i="1">
                                <a:solidFill>
                                  <a:schemeClr val="accent1"/>
                                </a:solidFill>
                                <a:latin typeface="Cambria Math" panose="02040503050406030204" pitchFamily="18" charset="0"/>
                              </a:rPr>
                              <m:t>(</m:t>
                            </m:r>
                            <m:r>
                              <m:rPr>
                                <m:nor/>
                              </m:rPr>
                              <a:rPr lang="az-Cyrl-AZ" sz="2400" i="1" baseline="30000" dirty="0">
                                <a:solidFill>
                                  <a:schemeClr val="accent1"/>
                                </a:solidFill>
                                <a:sym typeface="Symbol" panose="05050102010706020507" pitchFamily="18" charset="2"/>
                              </a:rPr>
                              <m:t></m:t>
                            </m:r>
                            <m:r>
                              <m:rPr>
                                <m:nor/>
                              </m:rPr>
                              <a:rPr lang="en-CA" sz="2400" i="1" baseline="30000" dirty="0">
                                <a:solidFill>
                                  <a:schemeClr val="accent1"/>
                                </a:solidFill>
                              </a:rPr>
                              <m:t>E</m:t>
                            </m:r>
                            <m:r>
                              <m:rPr>
                                <m:nor/>
                              </m:rPr>
                              <a:rPr lang="en-CA" sz="2400" i="1" dirty="0"/>
                              <m:t>/</m:t>
                            </m:r>
                            <m:r>
                              <m:rPr>
                                <m:nor/>
                              </m:rPr>
                              <a:rPr lang="en-CA" sz="2400" i="1" baseline="-25000" dirty="0">
                                <a:solidFill>
                                  <a:srgbClr val="66FF33"/>
                                </a:solidFill>
                                <a:sym typeface="Symbol" panose="05050102010706020507" pitchFamily="18" charset="2"/>
                              </a:rPr>
                              <m:t></m:t>
                            </m:r>
                            <m:r>
                              <m:rPr>
                                <m:nor/>
                              </m:rPr>
                              <a:rPr lang="en-CA" sz="2400" i="1" baseline="-25000" dirty="0">
                                <a:solidFill>
                                  <a:srgbClr val="66FF33"/>
                                </a:solidFill>
                                <a:sym typeface="Symbol" panose="05050102010706020507" pitchFamily="18" charset="2"/>
                              </a:rPr>
                              <m:t>w</m:t>
                            </m:r>
                            <m:r>
                              <a:rPr lang="en-US" sz="2400" i="1" baseline="-25000" dirty="0">
                                <a:solidFill>
                                  <a:srgbClr val="66FF33"/>
                                </a:solidFill>
                                <a:latin typeface="Cambria Math" panose="02040503050406030204" pitchFamily="18" charset="0"/>
                                <a:sym typeface="Symbol" panose="05050102010706020507" pitchFamily="18" charset="2"/>
                              </a:rPr>
                              <m:t>2</m:t>
                            </m:r>
                            <m:r>
                              <a:rPr lang="en-US" sz="2400" i="1">
                                <a:solidFill>
                                  <a:schemeClr val="accent1"/>
                                </a:solidFill>
                                <a:latin typeface="Cambria Math" panose="02040503050406030204" pitchFamily="18" charset="0"/>
                              </a:rPr>
                              <m:t>)</m:t>
                            </m:r>
                          </m:e>
                          <m:sup>
                            <m:r>
                              <a:rPr lang="en-CA" sz="2400" i="1">
                                <a:solidFill>
                                  <a:schemeClr val="accent1"/>
                                </a:solidFill>
                                <a:latin typeface="Cambria Math" panose="02040503050406030204" pitchFamily="18" charset="0"/>
                              </a:rPr>
                              <m:t>2</m:t>
                            </m:r>
                          </m:sup>
                        </m:sSup>
                      </m:e>
                    </m:rad>
                  </m:oMath>
                </a14:m>
                <a:endParaRPr lang="en-CA" sz="2400" dirty="0">
                  <a:solidFill>
                    <a:schemeClr val="accent1"/>
                  </a:solidFill>
                </a:endParaRPr>
              </a:p>
              <a:p>
                <a:r>
                  <a:rPr lang="en-US" sz="2400" i="1" dirty="0">
                    <a:solidFill>
                      <a:schemeClr val="accent1"/>
                    </a:solidFill>
                    <a:sym typeface="Symbol" panose="05050102010706020507" pitchFamily="18" charset="2"/>
                  </a:rPr>
                  <a:t>                                                      = ||E(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a:t>
                </a:r>
                <a:r>
                  <a:rPr lang="en-CA" sz="2400" dirty="0"/>
                  <a:t>.</a:t>
                </a:r>
                <a:endParaRPr lang="en-CA" sz="2400" i="1" dirty="0"/>
              </a:p>
              <a:p>
                <a:endParaRPr lang="en-CA" sz="2400" i="1" dirty="0">
                  <a:solidFill>
                    <a:srgbClr val="66FF33"/>
                  </a:solidFill>
                </a:endParaRPr>
              </a:p>
            </p:txBody>
          </p:sp>
        </mc:Choice>
        <mc:Fallback xmlns="">
          <p:sp>
            <p:nvSpPr>
              <p:cNvPr id="91" name="Rectangle 90">
                <a:extLst>
                  <a:ext uri="{FF2B5EF4-FFF2-40B4-BE49-F238E27FC236}">
                    <a16:creationId xmlns:a16="http://schemas.microsoft.com/office/drawing/2014/main" id="{DA5EE886-ACFC-4DE4-A010-291A610F18A1}"/>
                  </a:ext>
                </a:extLst>
              </p:cNvPr>
              <p:cNvSpPr>
                <a:spLocks noRot="1" noChangeAspect="1" noMove="1" noResize="1" noEditPoints="1" noAdjustHandles="1" noChangeArrowheads="1" noChangeShapeType="1" noTextEdit="1"/>
              </p:cNvSpPr>
              <p:nvPr/>
            </p:nvSpPr>
            <p:spPr>
              <a:xfrm>
                <a:off x="358062" y="4229100"/>
                <a:ext cx="7947738" cy="2755563"/>
              </a:xfrm>
              <a:prstGeom prst="rect">
                <a:avLst/>
              </a:prstGeom>
              <a:blipFill>
                <a:blip r:embed="rId3"/>
                <a:stretch>
                  <a:fillRect l="-1227" t="-1770"/>
                </a:stretch>
              </a:blipFill>
            </p:spPr>
            <p:txBody>
              <a:bodyPr/>
              <a:lstStyle/>
              <a:p>
                <a:r>
                  <a:rPr lang="en-US">
                    <a:noFill/>
                  </a:rPr>
                  <a:t> </a:t>
                </a:r>
              </a:p>
            </p:txBody>
          </p:sp>
        </mc:Fallback>
      </mc:AlternateContent>
    </p:spTree>
    <p:extLst>
      <p:ext uri="{BB962C8B-B14F-4D97-AF65-F5344CB8AC3E}">
        <p14:creationId xmlns:p14="http://schemas.microsoft.com/office/powerpoint/2010/main" val="9324860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ppt_x"/>
                                          </p:val>
                                        </p:tav>
                                        <p:tav tm="100000">
                                          <p:val>
                                            <p:strVal val="#ppt_x"/>
                                          </p:val>
                                        </p:tav>
                                      </p:tavLst>
                                    </p:anim>
                                    <p:anim calcmode="lin" valueType="num">
                                      <p:cBhvr additive="base">
                                        <p:cTn id="8" dur="500" fill="hold"/>
                                        <p:tgtEl>
                                          <p:spTgt spid="8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8">
                                            <p:txEl>
                                              <p:pRg st="0" end="0"/>
                                            </p:txEl>
                                          </p:spTgt>
                                        </p:tgtEl>
                                        <p:attrNameLst>
                                          <p:attrName>style.visibility</p:attrName>
                                        </p:attrNameLst>
                                      </p:cBhvr>
                                      <p:to>
                                        <p:strVal val="visible"/>
                                      </p:to>
                                    </p:set>
                                    <p:anim calcmode="lin" valueType="num">
                                      <p:cBhvr additive="base">
                                        <p:cTn id="13" dur="500" fill="hold"/>
                                        <p:tgtEl>
                                          <p:spTgt spid="14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1">
                                            <p:txEl>
                                              <p:pRg st="0" end="0"/>
                                            </p:txEl>
                                          </p:spTgt>
                                        </p:tgtEl>
                                        <p:attrNameLst>
                                          <p:attrName>style.visibility</p:attrName>
                                        </p:attrNameLst>
                                      </p:cBhvr>
                                      <p:to>
                                        <p:strVal val="visible"/>
                                      </p:to>
                                    </p:set>
                                    <p:anim calcmode="lin" valueType="num">
                                      <p:cBhvr additive="base">
                                        <p:cTn id="19" dur="500" fill="hold"/>
                                        <p:tgtEl>
                                          <p:spTgt spid="9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91">
                                            <p:txEl>
                                              <p:pRg st="2" end="2"/>
                                            </p:txEl>
                                          </p:spTgt>
                                        </p:tgtEl>
                                        <p:attrNameLst>
                                          <p:attrName>style.visibility</p:attrName>
                                        </p:attrNameLst>
                                      </p:cBhvr>
                                      <p:to>
                                        <p:strVal val="visible"/>
                                      </p:to>
                                    </p:set>
                                    <p:anim calcmode="lin" valueType="num">
                                      <p:cBhvr additive="base">
                                        <p:cTn id="25" dur="500" fill="hold"/>
                                        <p:tgtEl>
                                          <p:spTgt spid="91">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1">
                                            <p:txEl>
                                              <p:pRg st="4" end="4"/>
                                            </p:txEl>
                                          </p:spTgt>
                                        </p:tgtEl>
                                        <p:attrNameLst>
                                          <p:attrName>style.visibility</p:attrName>
                                        </p:attrNameLst>
                                      </p:cBhvr>
                                      <p:to>
                                        <p:strVal val="visible"/>
                                      </p:to>
                                    </p:set>
                                    <p:anim calcmode="lin" valueType="num">
                                      <p:cBhvr additive="base">
                                        <p:cTn id="31" dur="500" fill="hold"/>
                                        <p:tgtEl>
                                          <p:spTgt spid="91">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1">
                                            <p:txEl>
                                              <p:pRg st="5" end="5"/>
                                            </p:txEl>
                                          </p:spTgt>
                                        </p:tgtEl>
                                        <p:attrNameLst>
                                          <p:attrName>style.visibility</p:attrName>
                                        </p:attrNameLst>
                                      </p:cBhvr>
                                      <p:to>
                                        <p:strVal val="visible"/>
                                      </p:to>
                                    </p:set>
                                    <p:anim calcmode="lin" valueType="num">
                                      <p:cBhvr additive="base">
                                        <p:cTn id="37" dur="500" fill="hold"/>
                                        <p:tgtEl>
                                          <p:spTgt spid="91">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1">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5410200" y="2362200"/>
            <a:ext cx="4114800" cy="830997"/>
          </a:xfrm>
          <a:prstGeom prst="rect">
            <a:avLst/>
          </a:prstGeom>
        </p:spPr>
        <p:txBody>
          <a:bodyPr wrap="square">
            <a:spAutoFit/>
          </a:bodyPr>
          <a:lstStyle/>
          <a:p>
            <a:pPr algn="ctr"/>
            <a:r>
              <a:rPr lang="en-CA" sz="2400" dirty="0"/>
              <a:t>What is the slope in this steepest direction?</a:t>
            </a:r>
          </a:p>
        </p:txBody>
      </p:sp>
      <mc:AlternateContent xmlns:mc="http://schemas.openxmlformats.org/markup-compatibility/2006" xmlns:a14="http://schemas.microsoft.com/office/drawing/2010/main">
        <mc:Choice Requires="a14">
          <p:sp>
            <p:nvSpPr>
              <p:cNvPr id="148" name="Rectangle 147">
                <a:extLst>
                  <a:ext uri="{FF2B5EF4-FFF2-40B4-BE49-F238E27FC236}">
                    <a16:creationId xmlns:a16="http://schemas.microsoft.com/office/drawing/2014/main" id="{BC48EDCD-AA5D-4DA7-AB95-8D5B58D0E634}"/>
                  </a:ext>
                </a:extLst>
              </p:cNvPr>
              <p:cNvSpPr/>
              <p:nvPr/>
            </p:nvSpPr>
            <p:spPr>
              <a:xfrm>
                <a:off x="5884545" y="3494023"/>
                <a:ext cx="6002655" cy="691921"/>
              </a:xfrm>
              <a:prstGeom prst="rect">
                <a:avLst/>
              </a:prstGeom>
            </p:spPr>
            <p:txBody>
              <a:bodyPr wrap="square">
                <a:spAutoFit/>
              </a:bodyPr>
              <a:lstStyle/>
              <a:p>
                <a:r>
                  <a:rPr lang="en-CA" sz="2400" b="0" dirty="0"/>
                  <a:t> </a:t>
                </a:r>
                <a:r>
                  <a:rPr lang="en-CA" sz="2400" dirty="0"/>
                  <a:t>S</a:t>
                </a:r>
                <a:r>
                  <a:rPr lang="en-CA" sz="2400" b="0" dirty="0"/>
                  <a:t>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l-GR" altLang="en-US" sz="2400" dirty="0">
                            <a:solidFill>
                              <a:srgbClr val="FFC000"/>
                            </a:solidFill>
                            <a:latin typeface="Times New Roman"/>
                            <a:cs typeface="Times New Roman" panose="02020603050405020304" pitchFamily="18" charset="0"/>
                            <a:sym typeface="Symbol" panose="05050102010706020507" pitchFamily="18" charset="2"/>
                          </a:rPr>
                          <m:t>∆</m:t>
                        </m:r>
                        <m:r>
                          <m:rPr>
                            <m:nor/>
                          </m:rPr>
                          <a:rPr lang="en-CA" sz="2400" i="1" dirty="0">
                            <a:solidFill>
                              <a:schemeClr val="accent1"/>
                            </a:solidFill>
                            <a:sym typeface="Symbol" panose="05050102010706020507" pitchFamily="18" charset="2"/>
                          </a:rPr>
                          <m:t>E</m:t>
                        </m:r>
                      </m:num>
                      <m:den>
                        <m:r>
                          <m:rPr>
                            <m:nor/>
                          </m:rPr>
                          <a:rPr lang="el-GR" altLang="en-US" sz="2400" dirty="0" smtClean="0">
                            <a:solidFill>
                              <a:srgbClr val="66FF33"/>
                            </a:solidFill>
                            <a:latin typeface="Times New Roman"/>
                            <a:cs typeface="Times New Roman" panose="02020603050405020304" pitchFamily="18" charset="0"/>
                            <a:sym typeface="Symbol" panose="05050102010706020507" pitchFamily="18" charset="2"/>
                          </a:rPr>
                          <m:t>∆</m:t>
                        </m:r>
                        <m:r>
                          <m:rPr>
                            <m:nor/>
                          </m:rPr>
                          <a:rPr lang="en-CA" sz="2400" i="1" dirty="0">
                            <a:solidFill>
                              <a:srgbClr val="66FF33"/>
                            </a:solidFill>
                          </a:rPr>
                          <m:t>w</m:t>
                        </m:r>
                      </m:den>
                    </m:f>
                  </m:oMath>
                </a14:m>
                <a:r>
                  <a:rPr lang="en-US" sz="2400" dirty="0"/>
                  <a:t>  </a:t>
                </a:r>
              </a:p>
            </p:txBody>
          </p:sp>
        </mc:Choice>
        <mc:Fallback xmlns="">
          <p:sp>
            <p:nvSpPr>
              <p:cNvPr id="148" name="Rectangle 147">
                <a:extLst>
                  <a:ext uri="{FF2B5EF4-FFF2-40B4-BE49-F238E27FC236}">
                    <a16:creationId xmlns:a16="http://schemas.microsoft.com/office/drawing/2014/main" id="{BC48EDCD-AA5D-4DA7-AB95-8D5B58D0E634}"/>
                  </a:ext>
                </a:extLst>
              </p:cNvPr>
              <p:cNvSpPr>
                <a:spLocks noRot="1" noChangeAspect="1" noMove="1" noResize="1" noEditPoints="1" noAdjustHandles="1" noChangeArrowheads="1" noChangeShapeType="1" noTextEdit="1"/>
              </p:cNvSpPr>
              <p:nvPr/>
            </p:nvSpPr>
            <p:spPr>
              <a:xfrm>
                <a:off x="5884545" y="3494023"/>
                <a:ext cx="6002655" cy="691921"/>
              </a:xfrm>
              <a:prstGeom prst="rect">
                <a:avLst/>
              </a:prstGeom>
              <a:blipFill>
                <a:blip r:embed="rId2"/>
                <a:stretch>
                  <a:fillRect l="-305" b="-5263"/>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0A0B75D4-FB87-4C67-A1D8-5AA0B7C79781}"/>
              </a:ext>
            </a:extLst>
          </p:cNvPr>
          <p:cNvGrpSpPr/>
          <p:nvPr/>
        </p:nvGrpSpPr>
        <p:grpSpPr>
          <a:xfrm>
            <a:off x="16152" y="-1615440"/>
            <a:ext cx="8518248" cy="8321040"/>
            <a:chOff x="16152" y="-1615440"/>
            <a:chExt cx="8518248" cy="832104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884076" y="472440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4" name="Straight Connector 63">
              <a:extLst>
                <a:ext uri="{FF2B5EF4-FFF2-40B4-BE49-F238E27FC236}">
                  <a16:creationId xmlns:a16="http://schemas.microsoft.com/office/drawing/2014/main" id="{F732450A-25BE-4991-BC7D-95ED24280B2B}"/>
                </a:ext>
              </a:extLst>
            </p:cNvPr>
            <p:cNvCxnSpPr>
              <a:cxnSpLocks/>
            </p:cNvCxnSpPr>
            <p:nvPr/>
          </p:nvCxnSpPr>
          <p:spPr bwMode="auto">
            <a:xfrm flipV="1">
              <a:off x="3520365" y="1353353"/>
              <a:ext cx="0" cy="1948331"/>
            </a:xfrm>
            <a:prstGeom prst="line">
              <a:avLst/>
            </a:prstGeom>
            <a:noFill/>
            <a:ln w="50800" cap="sq" cmpd="sng" algn="ctr">
              <a:solidFill>
                <a:srgbClr val="FF00FF"/>
              </a:solidFill>
              <a:prstDash val="solid"/>
              <a:round/>
              <a:headEnd type="none" w="lg" len="lg"/>
              <a:tailEnd type="none" w="med" len="med"/>
            </a:ln>
            <a:effectLst/>
          </p:spPr>
        </p:cxnSp>
        <p:cxnSp>
          <p:nvCxnSpPr>
            <p:cNvPr id="66" name="Straight Connector 65">
              <a:extLst>
                <a:ext uri="{FF2B5EF4-FFF2-40B4-BE49-F238E27FC236}">
                  <a16:creationId xmlns:a16="http://schemas.microsoft.com/office/drawing/2014/main" id="{765038E8-551E-4315-9D91-7728FB8D0981}"/>
                </a:ext>
              </a:extLst>
            </p:cNvPr>
            <p:cNvCxnSpPr>
              <a:cxnSpLocks/>
            </p:cNvCxnSpPr>
            <p:nvPr/>
          </p:nvCxnSpPr>
          <p:spPr bwMode="auto">
            <a:xfrm flipH="1">
              <a:off x="2314152" y="3310207"/>
              <a:ext cx="1206213" cy="23494"/>
            </a:xfrm>
            <a:prstGeom prst="line">
              <a:avLst/>
            </a:prstGeom>
            <a:noFill/>
            <a:ln w="50800" cap="sq" cmpd="sng" algn="ctr">
              <a:solidFill>
                <a:srgbClr val="FF00FF"/>
              </a:solidFill>
              <a:prstDash val="solid"/>
              <a:round/>
              <a:headEnd type="none" w="lg" len="lg"/>
              <a:tailEnd type="none" w="med" len="med"/>
            </a:ln>
            <a:effectLst/>
          </p:spPr>
        </p:cxnSp>
        <p:sp>
          <p:nvSpPr>
            <p:cNvPr id="95" name="Left Brace 94">
              <a:extLst>
                <a:ext uri="{FF2B5EF4-FFF2-40B4-BE49-F238E27FC236}">
                  <a16:creationId xmlns:a16="http://schemas.microsoft.com/office/drawing/2014/main" id="{601A311D-0E8A-4CAD-8394-060F651963D7}"/>
                </a:ext>
              </a:extLst>
            </p:cNvPr>
            <p:cNvSpPr/>
            <p:nvPr/>
          </p:nvSpPr>
          <p:spPr bwMode="auto">
            <a:xfrm rot="10800000">
              <a:off x="3594914" y="1322875"/>
              <a:ext cx="289944" cy="1988743"/>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9" name="Group 8">
              <a:extLst>
                <a:ext uri="{FF2B5EF4-FFF2-40B4-BE49-F238E27FC236}">
                  <a16:creationId xmlns:a16="http://schemas.microsoft.com/office/drawing/2014/main" id="{A1FC1BA4-6745-48A5-89E4-DD25C2D9E14D}"/>
                </a:ext>
              </a:extLst>
            </p:cNvPr>
            <p:cNvGrpSpPr/>
            <p:nvPr/>
          </p:nvGrpSpPr>
          <p:grpSpPr>
            <a:xfrm>
              <a:off x="2326852" y="3403601"/>
              <a:ext cx="1188720" cy="1020464"/>
              <a:chOff x="2326852" y="3403601"/>
              <a:chExt cx="1188720" cy="1020464"/>
            </a:xfrm>
          </p:grpSpPr>
          <p:sp>
            <p:nvSpPr>
              <p:cNvPr id="88" name="Left Brace 87">
                <a:extLst>
                  <a:ext uri="{FF2B5EF4-FFF2-40B4-BE49-F238E27FC236}">
                    <a16:creationId xmlns:a16="http://schemas.microsoft.com/office/drawing/2014/main" id="{4E0B610D-6650-4788-BF99-6E7E84B3F4FF}"/>
                  </a:ext>
                </a:extLst>
              </p:cNvPr>
              <p:cNvSpPr/>
              <p:nvPr/>
            </p:nvSpPr>
            <p:spPr bwMode="auto">
              <a:xfrm rot="16200000">
                <a:off x="2738332" y="2992121"/>
                <a:ext cx="365760" cy="1188720"/>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8" name="Group 7">
                <a:extLst>
                  <a:ext uri="{FF2B5EF4-FFF2-40B4-BE49-F238E27FC236}">
                    <a16:creationId xmlns:a16="http://schemas.microsoft.com/office/drawing/2014/main" id="{DC1BC05F-867B-42BF-8B1E-257CE265B64E}"/>
                  </a:ext>
                </a:extLst>
              </p:cNvPr>
              <p:cNvGrpSpPr/>
              <p:nvPr/>
            </p:nvGrpSpPr>
            <p:grpSpPr>
              <a:xfrm>
                <a:off x="2359043" y="3657600"/>
                <a:ext cx="1143976" cy="766465"/>
                <a:chOff x="2438237" y="5055317"/>
                <a:chExt cx="1143976" cy="766465"/>
              </a:xfrm>
            </p:grpSpPr>
            <p:sp>
              <p:nvSpPr>
                <p:cNvPr id="70" name="Rectangle 69">
                  <a:extLst>
                    <a:ext uri="{FF2B5EF4-FFF2-40B4-BE49-F238E27FC236}">
                      <a16:creationId xmlns:a16="http://schemas.microsoft.com/office/drawing/2014/main" id="{41797875-0211-476D-BFDF-A7068E7E08BF}"/>
                    </a:ext>
                  </a:extLst>
                </p:cNvPr>
                <p:cNvSpPr/>
                <p:nvPr/>
              </p:nvSpPr>
              <p:spPr>
                <a:xfrm>
                  <a:off x="2438237" y="5055317"/>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1" name="Rectangle 70">
                  <a:extLst>
                    <a:ext uri="{FF2B5EF4-FFF2-40B4-BE49-F238E27FC236}">
                      <a16:creationId xmlns:a16="http://schemas.microsoft.com/office/drawing/2014/main" id="{A4292701-26B7-43DF-B9B4-E610FEFD6576}"/>
                    </a:ext>
                  </a:extLst>
                </p:cNvPr>
                <p:cNvSpPr/>
                <p:nvPr/>
              </p:nvSpPr>
              <p:spPr>
                <a:xfrm>
                  <a:off x="3294955" y="5360117"/>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grpSp>
        </p:grpSp>
        <p:grpSp>
          <p:nvGrpSpPr>
            <p:cNvPr id="76" name="Group 75">
              <a:extLst>
                <a:ext uri="{FF2B5EF4-FFF2-40B4-BE49-F238E27FC236}">
                  <a16:creationId xmlns:a16="http://schemas.microsoft.com/office/drawing/2014/main" id="{89C7EBD1-0283-4AFA-90DC-B50227DEB590}"/>
                </a:ext>
              </a:extLst>
            </p:cNvPr>
            <p:cNvGrpSpPr/>
            <p:nvPr/>
          </p:nvGrpSpPr>
          <p:grpSpPr>
            <a:xfrm>
              <a:off x="3886200" y="2045236"/>
              <a:ext cx="1143976" cy="748764"/>
              <a:chOff x="2438237" y="5131534"/>
              <a:chExt cx="1143976" cy="748764"/>
            </a:xfrm>
          </p:grpSpPr>
          <p:sp>
            <p:nvSpPr>
              <p:cNvPr id="78" name="Rectangle 77">
                <a:extLst>
                  <a:ext uri="{FF2B5EF4-FFF2-40B4-BE49-F238E27FC236}">
                    <a16:creationId xmlns:a16="http://schemas.microsoft.com/office/drawing/2014/main" id="{F33EA21B-DD8A-407F-8A3F-2C40337BD07A}"/>
                  </a:ext>
                </a:extLst>
              </p:cNvPr>
              <p:cNvSpPr/>
              <p:nvPr/>
            </p:nvSpPr>
            <p:spPr>
              <a:xfrm>
                <a:off x="2438237" y="5131534"/>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9" name="Rectangle 78">
                <a:extLst>
                  <a:ext uri="{FF2B5EF4-FFF2-40B4-BE49-F238E27FC236}">
                    <a16:creationId xmlns:a16="http://schemas.microsoft.com/office/drawing/2014/main" id="{1FB57D71-4377-49B4-B865-983626F04518}"/>
                  </a:ext>
                </a:extLst>
              </p:cNvPr>
              <p:cNvSpPr/>
              <p:nvPr/>
            </p:nvSpPr>
            <p:spPr>
              <a:xfrm>
                <a:off x="3294955" y="5418633"/>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
          <p:nvSpPr>
            <p:cNvPr id="82" name="Rectangle 81">
              <a:extLst>
                <a:ext uri="{FF2B5EF4-FFF2-40B4-BE49-F238E27FC236}">
                  <a16:creationId xmlns:a16="http://schemas.microsoft.com/office/drawing/2014/main" id="{E63C1F34-93AE-44DA-B8D5-180D988C6234}"/>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87" name="Straight Connector 86">
              <a:extLst>
                <a:ext uri="{FF2B5EF4-FFF2-40B4-BE49-F238E27FC236}">
                  <a16:creationId xmlns:a16="http://schemas.microsoft.com/office/drawing/2014/main" id="{3F73FA67-3EB1-4828-A4E9-A88D764E609D}"/>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TextBox 148">
              <a:extLst>
                <a:ext uri="{FF2B5EF4-FFF2-40B4-BE49-F238E27FC236}">
                  <a16:creationId xmlns:a16="http://schemas.microsoft.com/office/drawing/2014/main" id="{97441598-407A-4114-A6F8-5EAB13E308EE}"/>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grpSp>
      <mc:AlternateContent xmlns:mc="http://schemas.openxmlformats.org/markup-compatibility/2006" xmlns:a14="http://schemas.microsoft.com/office/drawing/2010/main">
        <mc:Choice Requires="a14">
          <p:sp>
            <p:nvSpPr>
              <p:cNvPr id="89" name="Rectangle 88">
                <a:extLst>
                  <a:ext uri="{FF2B5EF4-FFF2-40B4-BE49-F238E27FC236}">
                    <a16:creationId xmlns:a16="http://schemas.microsoft.com/office/drawing/2014/main" id="{DEF4D04E-A4E6-451B-9F37-2854C3F292C1}"/>
                  </a:ext>
                </a:extLst>
              </p:cNvPr>
              <p:cNvSpPr/>
              <p:nvPr/>
            </p:nvSpPr>
            <p:spPr>
              <a:xfrm>
                <a:off x="358062" y="4229100"/>
                <a:ext cx="7185738" cy="2308324"/>
              </a:xfrm>
              <a:prstGeom prst="rect">
                <a:avLst/>
              </a:prstGeom>
            </p:spPr>
            <p:txBody>
              <a:bodyPr wrap="square">
                <a:spAutoFit/>
              </a:bodyPr>
              <a:lstStyle/>
              <a:p>
                <a:r>
                  <a:rPr lang="en-CA" sz="2400" b="0" dirty="0"/>
                  <a:t>We travel distance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w1</a:t>
                </a:r>
                <a:r>
                  <a:rPr lang="en-CA" sz="2400" i="1" dirty="0">
                    <a:solidFill>
                      <a:srgbClr val="66FF33"/>
                    </a:solidFill>
                    <a:sym typeface="Symbol" panose="05050102010706020507" pitchFamily="18" charset="2"/>
                  </a:rPr>
                  <a:t> </a:t>
                </a:r>
                <a:r>
                  <a:rPr lang="en-CA" sz="2400" dirty="0">
                    <a:sym typeface="Symbol" panose="05050102010706020507" pitchFamily="18" charset="2"/>
                  </a:rPr>
                  <a:t>in the </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1</a:t>
                </a:r>
                <a:r>
                  <a:rPr lang="en-CA" sz="2400" i="1" dirty="0">
                    <a:solidFill>
                      <a:srgbClr val="66FF33"/>
                    </a:solidFill>
                    <a:sym typeface="Symbol" panose="05050102010706020507" pitchFamily="18" charset="2"/>
                  </a:rPr>
                  <a:t> </a:t>
                </a:r>
                <a:r>
                  <a:rPr lang="en-CA" sz="2400" dirty="0"/>
                  <a:t>direction</a:t>
                </a:r>
              </a:p>
              <a:p>
                <a:r>
                  <a:rPr lang="en-CA" sz="2400" dirty="0"/>
                  <a:t>        with a slope of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w1</a:t>
                </a:r>
                <a:r>
                  <a:rPr lang="en-CA" sz="2400" i="1" dirty="0">
                    <a:solidFill>
                      <a:srgbClr val="66FF33"/>
                    </a:solidFill>
                    <a:sym typeface="Symbol" panose="05050102010706020507" pitchFamily="18" charset="2"/>
                  </a:rPr>
                  <a:t>   </a:t>
                </a:r>
                <a:r>
                  <a:rPr lang="en-CA" sz="2400" dirty="0">
                    <a:sym typeface="Symbol" panose="05050102010706020507" pitchFamily="18" charset="2"/>
                  </a:rPr>
                  <a:t>for a rise of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w1</a:t>
                </a:r>
                <a:r>
                  <a:rPr lang="en-US" altLang="en-US" sz="2400" dirty="0">
                    <a:solidFill>
                      <a:srgbClr val="FFC000"/>
                    </a:solidFill>
                    <a:sym typeface="Symbol" pitchFamily="18" charset="2"/>
                  </a:rPr>
                  <a:t> </a:t>
                </a:r>
                <a:r>
                  <a:rPr lang="en-US" altLang="en-US" sz="2400" dirty="0">
                    <a:sym typeface="Symbol" pitchFamily="18" charset="2"/>
                  </a:rPr>
                  <a:t></a:t>
                </a:r>
                <a:r>
                  <a:rPr lang="en-CA" sz="2400" i="1" dirty="0">
                    <a:solidFill>
                      <a:srgbClr val="66FF33"/>
                    </a:solidFill>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CA" sz="2400" dirty="0">
                    <a:sym typeface="Symbol" panose="05050102010706020507" pitchFamily="18" charset="2"/>
                  </a:rPr>
                  <a:t>.</a:t>
                </a:r>
              </a:p>
              <a:p>
                <a:r>
                  <a:rPr lang="en-CA" sz="2400" dirty="0"/>
                  <a:t>We travel distance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CA" sz="2400" i="1" dirty="0">
                    <a:solidFill>
                      <a:srgbClr val="66FF33"/>
                    </a:solidFill>
                    <a:sym typeface="Symbol" panose="05050102010706020507" pitchFamily="18" charset="2"/>
                  </a:rPr>
                  <a:t> </a:t>
                </a:r>
                <a:r>
                  <a:rPr lang="en-CA" sz="2400" dirty="0">
                    <a:sym typeface="Symbol" panose="05050102010706020507" pitchFamily="18" charset="2"/>
                  </a:rPr>
                  <a:t>in the </a:t>
                </a:r>
                <a:r>
                  <a:rPr lang="en-CA" sz="2400" i="1" dirty="0">
                    <a:solidFill>
                      <a:srgbClr val="66FF33"/>
                    </a:solidFill>
                    <a:sym typeface="Symbol" panose="05050102010706020507" pitchFamily="18" charset="2"/>
                  </a:rPr>
                  <a:t>w</a:t>
                </a:r>
                <a:r>
                  <a:rPr lang="en-CA" sz="2400" i="1" baseline="-25000" dirty="0">
                    <a:solidFill>
                      <a:srgbClr val="66FF33"/>
                    </a:solidFill>
                    <a:sym typeface="Symbol" panose="05050102010706020507" pitchFamily="18" charset="2"/>
                  </a:rPr>
                  <a:t>2</a:t>
                </a:r>
                <a:r>
                  <a:rPr lang="en-CA" sz="2400" i="1" dirty="0">
                    <a:solidFill>
                      <a:srgbClr val="66FF33"/>
                    </a:solidFill>
                    <a:sym typeface="Symbol" panose="05050102010706020507" pitchFamily="18" charset="2"/>
                  </a:rPr>
                  <a:t> </a:t>
                </a:r>
                <a:r>
                  <a:rPr lang="en-CA" sz="2400" dirty="0"/>
                  <a:t>direction</a:t>
                </a:r>
              </a:p>
              <a:p>
                <a:r>
                  <a:rPr lang="en-CA" sz="2400" dirty="0"/>
                  <a:t>        with a slope of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CA" sz="2400" i="1" dirty="0">
                    <a:solidFill>
                      <a:srgbClr val="66FF33"/>
                    </a:solidFill>
                    <a:sym typeface="Symbol" panose="05050102010706020507" pitchFamily="18" charset="2"/>
                  </a:rPr>
                  <a:t>   </a:t>
                </a:r>
                <a:r>
                  <a:rPr lang="en-CA" sz="2400" dirty="0">
                    <a:sym typeface="Symbol" panose="05050102010706020507" pitchFamily="18" charset="2"/>
                  </a:rPr>
                  <a:t>for a rise of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US" altLang="en-US" sz="2400" dirty="0">
                    <a:solidFill>
                      <a:srgbClr val="FFC000"/>
                    </a:solidFill>
                    <a:sym typeface="Symbol" pitchFamily="18" charset="2"/>
                  </a:rPr>
                  <a:t> </a:t>
                </a:r>
                <a:r>
                  <a:rPr lang="en-US" altLang="en-US" sz="2400" dirty="0">
                    <a:sym typeface="Symbol" pitchFamily="18" charset="2"/>
                  </a:rPr>
                  <a:t></a:t>
                </a:r>
                <a:r>
                  <a:rPr lang="en-CA" sz="2400" i="1" dirty="0">
                    <a:solidFill>
                      <a:srgbClr val="66FF33"/>
                    </a:solidFill>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w2</a:t>
                </a:r>
                <a:r>
                  <a:rPr lang="en-CA" sz="2400" dirty="0">
                    <a:sym typeface="Symbol" panose="05050102010706020507" pitchFamily="18" charset="2"/>
                  </a:rPr>
                  <a:t>.</a:t>
                </a:r>
              </a:p>
              <a:p>
                <a:r>
                  <a:rPr lang="en-CA" sz="2400" dirty="0"/>
                  <a:t>For a total rise of </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altLang="en-US" sz="2400" i="1" dirty="0">
                    <a:solidFill>
                      <a:srgbClr val="FFC000"/>
                    </a:solidFill>
                    <a:sym typeface="Symbol" panose="05050102010706020507" pitchFamily="18" charset="2"/>
                  </a:rPr>
                  <a:t>E</a:t>
                </a:r>
                <a:r>
                  <a:rPr lang="en-CA" sz="2400" i="1" dirty="0">
                    <a:solidFill>
                      <a:srgbClr val="66FF33"/>
                    </a:solidFill>
                  </a:rPr>
                  <a:t> </a:t>
                </a:r>
                <a:r>
                  <a:rPr lang="en-CA" sz="2400" i="1" dirty="0"/>
                  <a:t>=</a:t>
                </a:r>
                <a:r>
                  <a:rPr lang="en-CA" sz="2400" dirty="0">
                    <a:solidFill>
                      <a:schemeClr val="accent1"/>
                    </a:solidFill>
                  </a:rPr>
                  <a:t> </a:t>
                </a:r>
                <a14:m>
                  <m:oMath xmlns:m="http://schemas.openxmlformats.org/officeDocument/2006/math">
                    <m:sSup>
                      <m:sSupPr>
                        <m:ctrlPr>
                          <a:rPr lang="en-CA" sz="2400" i="1">
                            <a:solidFill>
                              <a:schemeClr val="accent1"/>
                            </a:solidFill>
                            <a:latin typeface="Cambria Math" panose="02040503050406030204" pitchFamily="18" charset="0"/>
                          </a:rPr>
                        </m:ctrlPr>
                      </m:sSupPr>
                      <m:e>
                        <m:r>
                          <a:rPr lang="en-US" sz="2400" i="1">
                            <a:solidFill>
                              <a:schemeClr val="accent1"/>
                            </a:solidFill>
                            <a:latin typeface="Cambria Math" panose="02040503050406030204" pitchFamily="18" charset="0"/>
                          </a:rPr>
                          <m:t>(</m:t>
                        </m:r>
                        <m:r>
                          <m:rPr>
                            <m:nor/>
                          </m:rPr>
                          <a:rPr lang="az-Cyrl-AZ" sz="2400" i="1" baseline="30000" dirty="0">
                            <a:solidFill>
                              <a:schemeClr val="accent1"/>
                            </a:solidFill>
                            <a:sym typeface="Symbol" panose="05050102010706020507" pitchFamily="18" charset="2"/>
                          </a:rPr>
                          <m:t></m:t>
                        </m:r>
                        <m:r>
                          <m:rPr>
                            <m:nor/>
                          </m:rPr>
                          <a:rPr lang="en-CA" sz="2400" i="1" baseline="30000" dirty="0">
                            <a:solidFill>
                              <a:schemeClr val="accent1"/>
                            </a:solidFill>
                          </a:rPr>
                          <m:t>E</m:t>
                        </m:r>
                        <m:r>
                          <m:rPr>
                            <m:nor/>
                          </m:rPr>
                          <a:rPr lang="en-CA" sz="2400" i="1" dirty="0"/>
                          <m:t>/</m:t>
                        </m:r>
                        <m:r>
                          <m:rPr>
                            <m:nor/>
                          </m:rPr>
                          <a:rPr lang="en-CA" sz="2400" i="1" baseline="-25000" dirty="0">
                            <a:solidFill>
                              <a:srgbClr val="66FF33"/>
                            </a:solidFill>
                            <a:sym typeface="Symbol" panose="05050102010706020507" pitchFamily="18" charset="2"/>
                          </a:rPr>
                          <m:t></m:t>
                        </m:r>
                        <m:r>
                          <m:rPr>
                            <m:nor/>
                          </m:rPr>
                          <a:rPr lang="en-CA" sz="2400" i="1" baseline="-25000" dirty="0">
                            <a:solidFill>
                              <a:srgbClr val="66FF33"/>
                            </a:solidFill>
                            <a:sym typeface="Symbol" panose="05050102010706020507" pitchFamily="18" charset="2"/>
                          </a:rPr>
                          <m:t>w</m:t>
                        </m:r>
                        <m:r>
                          <m:rPr>
                            <m:nor/>
                          </m:rPr>
                          <a:rPr lang="en-CA" sz="2400" i="1" baseline="-25000" dirty="0">
                            <a:solidFill>
                              <a:srgbClr val="66FF33"/>
                            </a:solidFill>
                            <a:sym typeface="Symbol" panose="05050102010706020507" pitchFamily="18" charset="2"/>
                          </a:rPr>
                          <m:t>1</m:t>
                        </m:r>
                        <m:r>
                          <a:rPr lang="en-US" sz="2400" i="1">
                            <a:solidFill>
                              <a:schemeClr val="accent1"/>
                            </a:solidFill>
                            <a:latin typeface="Cambria Math" panose="02040503050406030204" pitchFamily="18" charset="0"/>
                          </a:rPr>
                          <m:t>)</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a:rPr lang="en-US" sz="2400" i="1">
                            <a:solidFill>
                              <a:schemeClr val="accent1"/>
                            </a:solidFill>
                            <a:latin typeface="Cambria Math" panose="02040503050406030204" pitchFamily="18" charset="0"/>
                          </a:rPr>
                          <m:t>(</m:t>
                        </m:r>
                        <m:r>
                          <m:rPr>
                            <m:nor/>
                          </m:rPr>
                          <a:rPr lang="az-Cyrl-AZ" sz="2400" i="1" baseline="30000" dirty="0">
                            <a:solidFill>
                              <a:schemeClr val="accent1"/>
                            </a:solidFill>
                            <a:sym typeface="Symbol" panose="05050102010706020507" pitchFamily="18" charset="2"/>
                          </a:rPr>
                          <m:t></m:t>
                        </m:r>
                        <m:r>
                          <m:rPr>
                            <m:nor/>
                          </m:rPr>
                          <a:rPr lang="en-CA" sz="2400" i="1" baseline="30000" dirty="0">
                            <a:solidFill>
                              <a:schemeClr val="accent1"/>
                            </a:solidFill>
                          </a:rPr>
                          <m:t>E</m:t>
                        </m:r>
                        <m:r>
                          <m:rPr>
                            <m:nor/>
                          </m:rPr>
                          <a:rPr lang="en-CA" sz="2400" i="1" dirty="0"/>
                          <m:t>/</m:t>
                        </m:r>
                        <m:r>
                          <m:rPr>
                            <m:nor/>
                          </m:rPr>
                          <a:rPr lang="en-CA" sz="2400" i="1" baseline="-25000" dirty="0">
                            <a:solidFill>
                              <a:srgbClr val="66FF33"/>
                            </a:solidFill>
                            <a:sym typeface="Symbol" panose="05050102010706020507" pitchFamily="18" charset="2"/>
                          </a:rPr>
                          <m:t></m:t>
                        </m:r>
                        <m:r>
                          <m:rPr>
                            <m:nor/>
                          </m:rPr>
                          <a:rPr lang="en-CA" sz="2400" i="1" baseline="-25000" dirty="0">
                            <a:solidFill>
                              <a:srgbClr val="66FF33"/>
                            </a:solidFill>
                            <a:sym typeface="Symbol" panose="05050102010706020507" pitchFamily="18" charset="2"/>
                          </a:rPr>
                          <m:t>w</m:t>
                        </m:r>
                        <m:r>
                          <a:rPr lang="en-US" sz="2400" i="1" baseline="-25000" dirty="0">
                            <a:solidFill>
                              <a:srgbClr val="66FF33"/>
                            </a:solidFill>
                            <a:latin typeface="Cambria Math" panose="02040503050406030204" pitchFamily="18" charset="0"/>
                            <a:sym typeface="Symbol" panose="05050102010706020507" pitchFamily="18" charset="2"/>
                          </a:rPr>
                          <m:t>2</m:t>
                        </m:r>
                        <m:r>
                          <a:rPr lang="en-US" sz="2400" i="1">
                            <a:solidFill>
                              <a:schemeClr val="accent1"/>
                            </a:solidFill>
                            <a:latin typeface="Cambria Math" panose="02040503050406030204" pitchFamily="18" charset="0"/>
                          </a:rPr>
                          <m:t>)</m:t>
                        </m:r>
                      </m:e>
                      <m:sup>
                        <m:r>
                          <a:rPr lang="en-CA" sz="2400" i="1">
                            <a:solidFill>
                              <a:schemeClr val="accent1"/>
                            </a:solidFill>
                            <a:latin typeface="Cambria Math" panose="02040503050406030204" pitchFamily="18" charset="0"/>
                          </a:rPr>
                          <m:t>2</m:t>
                        </m:r>
                      </m:sup>
                    </m:sSup>
                  </m:oMath>
                </a14:m>
                <a:endParaRPr lang="en-CA" sz="2400" i="1" dirty="0">
                  <a:solidFill>
                    <a:srgbClr val="66FF33"/>
                  </a:solidFill>
                </a:endParaRPr>
              </a:p>
              <a:p>
                <a:r>
                  <a:rPr lang="en-US" sz="2400" i="1" dirty="0">
                    <a:solidFill>
                      <a:schemeClr val="accent1"/>
                    </a:solidFill>
                    <a:sym typeface="Symbol" panose="05050102010706020507" pitchFamily="18" charset="2"/>
                  </a:rPr>
                  <a:t>                                   = ||E(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a:t>
                </a:r>
                <a:r>
                  <a:rPr lang="en-US" sz="2400" baseline="30000" dirty="0">
                    <a:solidFill>
                      <a:schemeClr val="accent1"/>
                    </a:solidFill>
                    <a:sym typeface="Symbol" panose="05050102010706020507" pitchFamily="18" charset="2"/>
                  </a:rPr>
                  <a:t>2</a:t>
                </a:r>
                <a:r>
                  <a:rPr lang="en-CA" sz="2400" dirty="0"/>
                  <a:t>.</a:t>
                </a:r>
                <a:endParaRPr lang="en-CA" sz="2400" i="1" dirty="0">
                  <a:solidFill>
                    <a:srgbClr val="66FF33"/>
                  </a:solidFill>
                </a:endParaRPr>
              </a:p>
            </p:txBody>
          </p:sp>
        </mc:Choice>
        <mc:Fallback xmlns="">
          <p:sp>
            <p:nvSpPr>
              <p:cNvPr id="89" name="Rectangle 88">
                <a:extLst>
                  <a:ext uri="{FF2B5EF4-FFF2-40B4-BE49-F238E27FC236}">
                    <a16:creationId xmlns:a16="http://schemas.microsoft.com/office/drawing/2014/main" id="{DEF4D04E-A4E6-451B-9F37-2854C3F292C1}"/>
                  </a:ext>
                </a:extLst>
              </p:cNvPr>
              <p:cNvSpPr>
                <a:spLocks noRot="1" noChangeAspect="1" noMove="1" noResize="1" noEditPoints="1" noAdjustHandles="1" noChangeArrowheads="1" noChangeShapeType="1" noTextEdit="1"/>
              </p:cNvSpPr>
              <p:nvPr/>
            </p:nvSpPr>
            <p:spPr>
              <a:xfrm>
                <a:off x="358062" y="4229100"/>
                <a:ext cx="7185738" cy="2308324"/>
              </a:xfrm>
              <a:prstGeom prst="rect">
                <a:avLst/>
              </a:prstGeom>
              <a:blipFill>
                <a:blip r:embed="rId3"/>
                <a:stretch>
                  <a:fillRect l="-1357" t="-2116" b="-5291"/>
                </a:stretch>
              </a:blipFill>
            </p:spPr>
            <p:txBody>
              <a:bodyPr/>
              <a:lstStyle/>
              <a:p>
                <a:r>
                  <a:rPr lang="en-US">
                    <a:noFill/>
                  </a:rPr>
                  <a:t> </a:t>
                </a:r>
              </a:p>
            </p:txBody>
          </p:sp>
        </mc:Fallback>
      </mc:AlternateContent>
    </p:spTree>
    <p:extLst>
      <p:ext uri="{BB962C8B-B14F-4D97-AF65-F5344CB8AC3E}">
        <p14:creationId xmlns:p14="http://schemas.microsoft.com/office/powerpoint/2010/main" val="36125813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9">
                                            <p:txEl>
                                              <p:pRg st="1" end="1"/>
                                            </p:txEl>
                                          </p:spTgt>
                                        </p:tgtEl>
                                        <p:attrNameLst>
                                          <p:attrName>style.visibility</p:attrName>
                                        </p:attrNameLst>
                                      </p:cBhvr>
                                      <p:to>
                                        <p:strVal val="visible"/>
                                      </p:to>
                                    </p:set>
                                    <p:anim calcmode="lin" valueType="num">
                                      <p:cBhvr additive="base">
                                        <p:cTn id="7" dur="500" fill="hold"/>
                                        <p:tgtEl>
                                          <p:spTgt spid="89">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9">
                                            <p:txEl>
                                              <p:pRg st="3" end="3"/>
                                            </p:txEl>
                                          </p:spTgt>
                                        </p:tgtEl>
                                        <p:attrNameLst>
                                          <p:attrName>style.visibility</p:attrName>
                                        </p:attrNameLst>
                                      </p:cBhvr>
                                      <p:to>
                                        <p:strVal val="visible"/>
                                      </p:to>
                                    </p:set>
                                    <p:anim calcmode="lin" valueType="num">
                                      <p:cBhvr additive="base">
                                        <p:cTn id="13" dur="500" fill="hold"/>
                                        <p:tgtEl>
                                          <p:spTgt spid="89">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9">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9">
                                            <p:txEl>
                                              <p:pRg st="4" end="4"/>
                                            </p:txEl>
                                          </p:spTgt>
                                        </p:tgtEl>
                                        <p:attrNameLst>
                                          <p:attrName>style.visibility</p:attrName>
                                        </p:attrNameLst>
                                      </p:cBhvr>
                                      <p:to>
                                        <p:strVal val="visible"/>
                                      </p:to>
                                    </p:set>
                                    <p:anim calcmode="lin" valueType="num">
                                      <p:cBhvr additive="base">
                                        <p:cTn id="19" dur="500" fill="hold"/>
                                        <p:tgtEl>
                                          <p:spTgt spid="89">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9">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89">
                                            <p:txEl>
                                              <p:pRg st="5" end="5"/>
                                            </p:txEl>
                                          </p:spTgt>
                                        </p:tgtEl>
                                        <p:attrNameLst>
                                          <p:attrName>style.visibility</p:attrName>
                                        </p:attrNameLst>
                                      </p:cBhvr>
                                      <p:to>
                                        <p:strVal val="visible"/>
                                      </p:to>
                                    </p:set>
                                    <p:anim calcmode="lin" valueType="num">
                                      <p:cBhvr additive="base">
                                        <p:cTn id="25" dur="500" fill="hold"/>
                                        <p:tgtEl>
                                          <p:spTgt spid="89">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89">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 name="Rectangle 83"/>
          <p:cNvSpPr/>
          <p:nvPr/>
        </p:nvSpPr>
        <p:spPr>
          <a:xfrm>
            <a:off x="5410200" y="2362200"/>
            <a:ext cx="4114800" cy="830997"/>
          </a:xfrm>
          <a:prstGeom prst="rect">
            <a:avLst/>
          </a:prstGeom>
        </p:spPr>
        <p:txBody>
          <a:bodyPr wrap="square">
            <a:spAutoFit/>
          </a:bodyPr>
          <a:lstStyle/>
          <a:p>
            <a:pPr algn="ctr"/>
            <a:r>
              <a:rPr lang="en-CA" sz="2400" dirty="0"/>
              <a:t>What is the slope in this steepest direction?</a:t>
            </a:r>
          </a:p>
        </p:txBody>
      </p:sp>
      <p:grpSp>
        <p:nvGrpSpPr>
          <p:cNvPr id="109" name="Group 108">
            <a:extLst>
              <a:ext uri="{FF2B5EF4-FFF2-40B4-BE49-F238E27FC236}">
                <a16:creationId xmlns:a16="http://schemas.microsoft.com/office/drawing/2014/main" id="{D6A67476-326B-4528-A393-57C79ED5759A}"/>
              </a:ext>
            </a:extLst>
          </p:cNvPr>
          <p:cNvGrpSpPr/>
          <p:nvPr/>
        </p:nvGrpSpPr>
        <p:grpSpPr>
          <a:xfrm>
            <a:off x="6750039" y="97155"/>
            <a:ext cx="2622561" cy="1579245"/>
            <a:chOff x="6635115" y="152400"/>
            <a:chExt cx="2622561" cy="1579245"/>
          </a:xfrm>
        </p:grpSpPr>
        <p:grpSp>
          <p:nvGrpSpPr>
            <p:cNvPr id="117" name="Group 116">
              <a:extLst>
                <a:ext uri="{FF2B5EF4-FFF2-40B4-BE49-F238E27FC236}">
                  <a16:creationId xmlns:a16="http://schemas.microsoft.com/office/drawing/2014/main" id="{1AA86470-6E8F-48F8-8D5F-D6D4A99CA908}"/>
                </a:ext>
              </a:extLst>
            </p:cNvPr>
            <p:cNvGrpSpPr/>
            <p:nvPr/>
          </p:nvGrpSpPr>
          <p:grpSpPr>
            <a:xfrm>
              <a:off x="8305800" y="158115"/>
              <a:ext cx="951876" cy="1573530"/>
              <a:chOff x="8610599" y="990599"/>
              <a:chExt cx="951876" cy="741045"/>
            </a:xfrm>
          </p:grpSpPr>
          <p:sp>
            <p:nvSpPr>
              <p:cNvPr id="122" name="Left Brace 121">
                <a:extLst>
                  <a:ext uri="{FF2B5EF4-FFF2-40B4-BE49-F238E27FC236}">
                    <a16:creationId xmlns:a16="http://schemas.microsoft.com/office/drawing/2014/main" id="{F8B1F558-0869-4CD5-99EA-D8CC2B9A51D3}"/>
                  </a:ext>
                </a:extLst>
              </p:cNvPr>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23" name="Rectangle 122">
                <a:extLst>
                  <a:ext uri="{FF2B5EF4-FFF2-40B4-BE49-F238E27FC236}">
                    <a16:creationId xmlns:a16="http://schemas.microsoft.com/office/drawing/2014/main" id="{792CF01B-35FC-41CB-8906-967B5A68576C}"/>
                  </a:ext>
                </a:extLst>
              </p:cNvPr>
              <p:cNvSpPr/>
              <p:nvPr/>
            </p:nvSpPr>
            <p:spPr>
              <a:xfrm>
                <a:off x="8839200" y="1212566"/>
                <a:ext cx="723275" cy="217419"/>
              </a:xfrm>
              <a:prstGeom prst="rect">
                <a:avLst/>
              </a:prstGeom>
            </p:spPr>
            <p:txBody>
              <a:bodyPr wrap="none">
                <a:spAutoFit/>
              </a:bodyPr>
              <a:lstStyle/>
              <a:p>
                <a:r>
                  <a:rPr lang="en-CA" sz="2400" i="1" dirty="0">
                    <a:solidFill>
                      <a:schemeClr val="accent1"/>
                    </a:solidFill>
                  </a:rPr>
                  <a:t>8.06</a:t>
                </a:r>
                <a:endParaRPr lang="en-CA" sz="2400" dirty="0">
                  <a:solidFill>
                    <a:schemeClr val="accent1"/>
                  </a:solidFill>
                </a:endParaRPr>
              </a:p>
            </p:txBody>
          </p:sp>
        </p:grpSp>
        <p:cxnSp>
          <p:nvCxnSpPr>
            <p:cNvPr id="118" name="Straight Connector 117">
              <a:extLst>
                <a:ext uri="{FF2B5EF4-FFF2-40B4-BE49-F238E27FC236}">
                  <a16:creationId xmlns:a16="http://schemas.microsoft.com/office/drawing/2014/main" id="{42323078-3F09-4EDB-8E03-55CEC7CDE390}"/>
                </a:ext>
              </a:extLst>
            </p:cNvPr>
            <p:cNvCxnSpPr/>
            <p:nvPr/>
          </p:nvCxnSpPr>
          <p:spPr bwMode="auto">
            <a:xfrm flipV="1">
              <a:off x="6858000" y="152400"/>
              <a:ext cx="1295400" cy="1566537"/>
            </a:xfrm>
            <a:prstGeom prst="line">
              <a:avLst/>
            </a:prstGeom>
            <a:noFill/>
            <a:ln w="31750" cap="sq" cmpd="sng" algn="ctr">
              <a:solidFill>
                <a:srgbClr val="FFFF66"/>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11A74881-9308-4EDC-8E1C-E0E4DE7AFF96}"/>
                </a:ext>
              </a:extLst>
            </p:cNvPr>
            <p:cNvCxnSpPr/>
            <p:nvPr/>
          </p:nvCxnSpPr>
          <p:spPr bwMode="auto">
            <a:xfrm>
              <a:off x="6635115" y="158115"/>
              <a:ext cx="1905000" cy="0"/>
            </a:xfrm>
            <a:prstGeom prst="line">
              <a:avLst/>
            </a:prstGeom>
            <a:noFill/>
            <a:ln w="31750" cap="sq" cmpd="sng" algn="ctr">
              <a:solidFill>
                <a:schemeClr val="accent1"/>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148" name="Rectangle 147">
                <a:extLst>
                  <a:ext uri="{FF2B5EF4-FFF2-40B4-BE49-F238E27FC236}">
                    <a16:creationId xmlns:a16="http://schemas.microsoft.com/office/drawing/2014/main" id="{BC48EDCD-AA5D-4DA7-AB95-8D5B58D0E634}"/>
                  </a:ext>
                </a:extLst>
              </p:cNvPr>
              <p:cNvSpPr/>
              <p:nvPr/>
            </p:nvSpPr>
            <p:spPr>
              <a:xfrm>
                <a:off x="5884545" y="3494023"/>
                <a:ext cx="6002655" cy="691921"/>
              </a:xfrm>
              <a:prstGeom prst="rect">
                <a:avLst/>
              </a:prstGeom>
            </p:spPr>
            <p:txBody>
              <a:bodyPr wrap="square">
                <a:spAutoFit/>
              </a:bodyPr>
              <a:lstStyle/>
              <a:p>
                <a:r>
                  <a:rPr lang="en-CA" sz="2400" b="0" dirty="0"/>
                  <a:t> </a:t>
                </a:r>
                <a:r>
                  <a:rPr lang="en-CA" sz="2400" dirty="0"/>
                  <a:t>S</a:t>
                </a:r>
                <a:r>
                  <a:rPr lang="en-CA" sz="2400" b="0" dirty="0"/>
                  <a:t>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l-GR" altLang="en-US" sz="2400" dirty="0">
                            <a:solidFill>
                              <a:srgbClr val="FFC000"/>
                            </a:solidFill>
                            <a:latin typeface="Times New Roman"/>
                            <a:cs typeface="Times New Roman" panose="02020603050405020304" pitchFamily="18" charset="0"/>
                            <a:sym typeface="Symbol" panose="05050102010706020507" pitchFamily="18" charset="2"/>
                          </a:rPr>
                          <m:t>∆</m:t>
                        </m:r>
                        <m:r>
                          <m:rPr>
                            <m:nor/>
                          </m:rPr>
                          <a:rPr lang="en-CA" sz="2400" i="1" dirty="0">
                            <a:solidFill>
                              <a:schemeClr val="accent1"/>
                            </a:solidFill>
                            <a:sym typeface="Symbol" panose="05050102010706020507" pitchFamily="18" charset="2"/>
                          </a:rPr>
                          <m:t>E</m:t>
                        </m:r>
                      </m:num>
                      <m:den>
                        <m:r>
                          <m:rPr>
                            <m:nor/>
                          </m:rPr>
                          <a:rPr lang="el-GR" altLang="en-US" sz="2400" dirty="0" smtClean="0">
                            <a:solidFill>
                              <a:srgbClr val="66FF33"/>
                            </a:solidFill>
                            <a:latin typeface="Times New Roman"/>
                            <a:cs typeface="Times New Roman" panose="02020603050405020304" pitchFamily="18" charset="0"/>
                            <a:sym typeface="Symbol" panose="05050102010706020507" pitchFamily="18" charset="2"/>
                          </a:rPr>
                          <m:t>∆</m:t>
                        </m:r>
                        <m:r>
                          <m:rPr>
                            <m:nor/>
                          </m:rPr>
                          <a:rPr lang="en-CA" sz="2400" i="1" dirty="0">
                            <a:solidFill>
                              <a:srgbClr val="66FF33"/>
                            </a:solidFill>
                          </a:rPr>
                          <m:t>w</m:t>
                        </m:r>
                      </m:den>
                    </m:f>
                  </m:oMath>
                </a14:m>
                <a:r>
                  <a:rPr lang="en-US" sz="2400" dirty="0"/>
                  <a:t>  </a:t>
                </a:r>
              </a:p>
            </p:txBody>
          </p:sp>
        </mc:Choice>
        <mc:Fallback xmlns="">
          <p:sp>
            <p:nvSpPr>
              <p:cNvPr id="148" name="Rectangle 147">
                <a:extLst>
                  <a:ext uri="{FF2B5EF4-FFF2-40B4-BE49-F238E27FC236}">
                    <a16:creationId xmlns:a16="http://schemas.microsoft.com/office/drawing/2014/main" id="{BC48EDCD-AA5D-4DA7-AB95-8D5B58D0E634}"/>
                  </a:ext>
                </a:extLst>
              </p:cNvPr>
              <p:cNvSpPr>
                <a:spLocks noRot="1" noChangeAspect="1" noMove="1" noResize="1" noEditPoints="1" noAdjustHandles="1" noChangeArrowheads="1" noChangeShapeType="1" noTextEdit="1"/>
              </p:cNvSpPr>
              <p:nvPr/>
            </p:nvSpPr>
            <p:spPr>
              <a:xfrm>
                <a:off x="5884545" y="3494023"/>
                <a:ext cx="6002655" cy="691921"/>
              </a:xfrm>
              <a:prstGeom prst="rect">
                <a:avLst/>
              </a:prstGeom>
              <a:blipFill>
                <a:blip r:embed="rId2"/>
                <a:stretch>
                  <a:fillRect l="-305" b="-5263"/>
                </a:stretch>
              </a:blipFill>
            </p:spPr>
            <p:txBody>
              <a:bodyPr/>
              <a:lstStyle/>
              <a:p>
                <a:r>
                  <a:rPr lang="en-US">
                    <a:noFill/>
                  </a:rPr>
                  <a:t> </a:t>
                </a:r>
              </a:p>
            </p:txBody>
          </p:sp>
        </mc:Fallback>
      </mc:AlternateContent>
      <p:grpSp>
        <p:nvGrpSpPr>
          <p:cNvPr id="2" name="Group 1">
            <a:extLst>
              <a:ext uri="{FF2B5EF4-FFF2-40B4-BE49-F238E27FC236}">
                <a16:creationId xmlns:a16="http://schemas.microsoft.com/office/drawing/2014/main" id="{0A0B75D4-FB87-4C67-A1D8-5AA0B7C79781}"/>
              </a:ext>
            </a:extLst>
          </p:cNvPr>
          <p:cNvGrpSpPr/>
          <p:nvPr/>
        </p:nvGrpSpPr>
        <p:grpSpPr>
          <a:xfrm>
            <a:off x="16152" y="-1615440"/>
            <a:ext cx="8518248" cy="8321040"/>
            <a:chOff x="16152" y="-1615440"/>
            <a:chExt cx="8518248" cy="8321040"/>
          </a:xfrm>
        </p:grpSpPr>
        <p:cxnSp>
          <p:nvCxnSpPr>
            <p:cNvPr id="161" name="Straight Connector 160"/>
            <p:cNvCxnSpPr/>
            <p:nvPr/>
          </p:nvCxnSpPr>
          <p:spPr bwMode="auto">
            <a:xfrm>
              <a:off x="884076" y="11049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69" name="Straight Connector 168"/>
            <p:cNvCxnSpPr/>
            <p:nvPr/>
          </p:nvCxnSpPr>
          <p:spPr bwMode="auto">
            <a:xfrm>
              <a:off x="884076" y="24917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0" name="Straight Connector 169"/>
            <p:cNvCxnSpPr/>
            <p:nvPr/>
          </p:nvCxnSpPr>
          <p:spPr bwMode="auto">
            <a:xfrm>
              <a:off x="884076" y="26670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1" name="Straight Connector 170"/>
            <p:cNvCxnSpPr/>
            <p:nvPr/>
          </p:nvCxnSpPr>
          <p:spPr bwMode="auto">
            <a:xfrm>
              <a:off x="884076" y="28422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2" name="Straight Connector 171"/>
            <p:cNvCxnSpPr/>
            <p:nvPr/>
          </p:nvCxnSpPr>
          <p:spPr bwMode="auto">
            <a:xfrm>
              <a:off x="884076" y="30175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3" name="Straight Connector 172"/>
            <p:cNvCxnSpPr/>
            <p:nvPr/>
          </p:nvCxnSpPr>
          <p:spPr bwMode="auto">
            <a:xfrm>
              <a:off x="884076" y="31927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4" name="Straight Connector 173"/>
            <p:cNvCxnSpPr/>
            <p:nvPr/>
          </p:nvCxnSpPr>
          <p:spPr bwMode="auto">
            <a:xfrm>
              <a:off x="884076" y="33680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5" name="Straight Connector 174"/>
            <p:cNvCxnSpPr/>
            <p:nvPr/>
          </p:nvCxnSpPr>
          <p:spPr bwMode="auto">
            <a:xfrm>
              <a:off x="884076" y="354330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6" name="Straight Connector 175"/>
            <p:cNvCxnSpPr/>
            <p:nvPr/>
          </p:nvCxnSpPr>
          <p:spPr bwMode="auto">
            <a:xfrm>
              <a:off x="884076" y="371856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7" name="Straight Connector 176"/>
            <p:cNvCxnSpPr/>
            <p:nvPr/>
          </p:nvCxnSpPr>
          <p:spPr bwMode="auto">
            <a:xfrm>
              <a:off x="884076" y="389382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8" name="Straight Connector 177"/>
            <p:cNvCxnSpPr/>
            <p:nvPr/>
          </p:nvCxnSpPr>
          <p:spPr bwMode="auto">
            <a:xfrm>
              <a:off x="884076" y="406908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79" name="Straight Connector 178"/>
            <p:cNvCxnSpPr/>
            <p:nvPr/>
          </p:nvCxnSpPr>
          <p:spPr bwMode="auto">
            <a:xfrm>
              <a:off x="884076" y="4244340"/>
              <a:ext cx="3962400" cy="2263140"/>
            </a:xfrm>
            <a:prstGeom prst="line">
              <a:avLst/>
            </a:prstGeom>
            <a:noFill/>
            <a:ln w="38100" cap="sq" cmpd="sng" algn="ctr">
              <a:solidFill>
                <a:schemeClr val="accent1"/>
              </a:solidFill>
              <a:prstDash val="solid"/>
              <a:round/>
              <a:headEnd type="none" w="med" len="med"/>
              <a:tailEnd type="none" w="med" len="med"/>
            </a:ln>
            <a:effectLst/>
          </p:spPr>
        </p:cxnSp>
        <p:cxnSp>
          <p:nvCxnSpPr>
            <p:cNvPr id="180" name="Straight Connector 179"/>
            <p:cNvCxnSpPr/>
            <p:nvPr/>
          </p:nvCxnSpPr>
          <p:spPr bwMode="auto">
            <a:xfrm>
              <a:off x="884076" y="4419600"/>
              <a:ext cx="3962400" cy="2263140"/>
            </a:xfrm>
            <a:prstGeom prst="line">
              <a:avLst/>
            </a:prstGeom>
            <a:noFill/>
            <a:ln w="38100" cap="sq" cmpd="sng" algn="ctr">
              <a:solidFill>
                <a:schemeClr val="accent1"/>
              </a:solidFill>
              <a:prstDash val="solid"/>
              <a:round/>
              <a:headEnd type="none" w="med" len="med"/>
              <a:tailEnd type="none" w="med" len="med"/>
            </a:ln>
            <a:effectLst/>
          </p:spPr>
        </p:cxnSp>
        <p:sp>
          <p:nvSpPr>
            <p:cNvPr id="182" name="Rectangle 181"/>
            <p:cNvSpPr/>
            <p:nvPr/>
          </p:nvSpPr>
          <p:spPr>
            <a:xfrm>
              <a:off x="884076" y="4724400"/>
              <a:ext cx="4267200" cy="1981200"/>
            </a:xfrm>
            <a:prstGeom prst="rect">
              <a:avLst/>
            </a:prstGeom>
            <a:solidFill>
              <a:srgbClr val="000066"/>
            </a:solidFill>
            <a:ln>
              <a:noFill/>
            </a:ln>
          </p:spPr>
          <p:txBody>
            <a:bodyPr wrap="square" rtlCol="0" anchor="ctr">
              <a:spAutoFit/>
            </a:bodyPr>
            <a:lstStyle/>
            <a:p>
              <a:pPr algn="l"/>
              <a:endParaRPr lang="en-CA" sz="2400" dirty="0"/>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sp>
          <p:nvSpPr>
            <p:cNvPr id="80" name="TextBox 79"/>
            <p:cNvSpPr txBox="1"/>
            <p:nvPr/>
          </p:nvSpPr>
          <p:spPr>
            <a:xfrm rot="5400000">
              <a:off x="2948471" y="500982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=6</a:t>
              </a:r>
            </a:p>
          </p:txBody>
        </p:sp>
        <p:sp>
          <p:nvSpPr>
            <p:cNvPr id="81" name="TextBox 80"/>
            <p:cNvSpPr txBox="1"/>
            <p:nvPr/>
          </p:nvSpPr>
          <p:spPr>
            <a:xfrm>
              <a:off x="45720" y="1866245"/>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85" name="TextBox 84"/>
            <p:cNvSpPr txBox="1"/>
            <p:nvPr/>
          </p:nvSpPr>
          <p:spPr>
            <a:xfrm rot="5400000">
              <a:off x="1732270" y="5004107"/>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1</a:t>
              </a:r>
              <a:r>
                <a:rPr lang="en-CA" sz="2400" i="1" dirty="0">
                  <a:solidFill>
                    <a:srgbClr val="66FF33"/>
                  </a:solidFill>
                </a:rPr>
                <a:t>=5</a:t>
              </a:r>
            </a:p>
          </p:txBody>
        </p:sp>
        <p:grpSp>
          <p:nvGrpSpPr>
            <p:cNvPr id="144" name="Group 143"/>
            <p:cNvGrpSpPr/>
            <p:nvPr/>
          </p:nvGrpSpPr>
          <p:grpSpPr>
            <a:xfrm>
              <a:off x="884076" y="2491740"/>
              <a:ext cx="3962400" cy="2263140"/>
              <a:chOff x="884076" y="2491740"/>
              <a:chExt cx="3962400" cy="2263140"/>
            </a:xfrm>
          </p:grpSpPr>
          <p:cxnSp>
            <p:nvCxnSpPr>
              <p:cNvPr id="72" name="Straight Connector 71"/>
              <p:cNvCxnSpPr/>
              <p:nvPr/>
            </p:nvCxnSpPr>
            <p:spPr bwMode="auto">
              <a:xfrm>
                <a:off x="884076" y="2491740"/>
                <a:ext cx="3962400" cy="2263140"/>
              </a:xfrm>
              <a:prstGeom prst="line">
                <a:avLst/>
              </a:prstGeom>
              <a:noFill/>
              <a:ln w="38100" cap="sq" cmpd="sng" algn="ctr">
                <a:solidFill>
                  <a:schemeClr val="hlink"/>
                </a:solidFill>
                <a:prstDash val="solid"/>
                <a:round/>
                <a:headEnd type="none" w="med" len="med"/>
                <a:tailEnd type="none" w="med" len="med"/>
              </a:ln>
              <a:effectLst/>
            </p:spPr>
          </p:cxnSp>
          <p:sp>
            <p:nvSpPr>
              <p:cNvPr id="60" name="Oval 59"/>
              <p:cNvSpPr>
                <a:spLocks noChangeAspect="1"/>
              </p:cNvSpPr>
              <p:nvPr/>
            </p:nvSpPr>
            <p:spPr>
              <a:xfrm>
                <a:off x="2204676" y="3213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cxnSp>
          <p:nvCxnSpPr>
            <p:cNvPr id="100" name="Straight Connector 99"/>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10" name="TextBox 109"/>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111" name="Straight Connector 110"/>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2" name="Straight Connector 111"/>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3" name="Straight Connector 112"/>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4" name="Straight Connector 113"/>
            <p:cNvCxnSpPr/>
            <p:nvPr/>
          </p:nvCxnSpPr>
          <p:spPr bwMode="auto">
            <a:xfrm>
              <a:off x="6629400" y="96202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5" name="Straight Connector 114"/>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16" name="Straight Connector 115"/>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120" name="TextBox 119"/>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121" name="Straight Connector 120"/>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6858000" y="722651"/>
              <a:ext cx="1676400" cy="996284"/>
            </a:xfrm>
            <a:prstGeom prst="line">
              <a:avLst/>
            </a:prstGeom>
            <a:noFill/>
            <a:ln w="31750" cap="sq" cmpd="sng" algn="ctr">
              <a:solidFill>
                <a:srgbClr val="FFFF66"/>
              </a:solidFill>
              <a:prstDash val="solid"/>
              <a:round/>
              <a:headEnd type="none" w="med" len="med"/>
              <a:tailEnd type="none" w="med" len="med"/>
            </a:ln>
            <a:effectLst/>
          </p:spPr>
        </p:cxnSp>
        <p:grpSp>
          <p:nvGrpSpPr>
            <p:cNvPr id="142" name="Group 141"/>
            <p:cNvGrpSpPr/>
            <p:nvPr/>
          </p:nvGrpSpPr>
          <p:grpSpPr>
            <a:xfrm>
              <a:off x="838200" y="626745"/>
              <a:ext cx="4064400" cy="4064400"/>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74" name="TextBox 73"/>
            <p:cNvSpPr txBox="1"/>
            <p:nvPr/>
          </p:nvSpPr>
          <p:spPr>
            <a:xfrm rot="1886187">
              <a:off x="4732098" y="4826111"/>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77" name="Straight Connector 76"/>
            <p:cNvCxnSpPr/>
            <p:nvPr/>
          </p:nvCxnSpPr>
          <p:spPr bwMode="auto">
            <a:xfrm flipV="1">
              <a:off x="2326852" y="1257300"/>
              <a:ext cx="1208359" cy="2044384"/>
            </a:xfrm>
            <a:prstGeom prst="line">
              <a:avLst/>
            </a:prstGeom>
            <a:noFill/>
            <a:ln w="50800" cap="sq" cmpd="sng" algn="ctr">
              <a:solidFill>
                <a:srgbClr val="FF00FF"/>
              </a:solidFill>
              <a:prstDash val="solid"/>
              <a:round/>
              <a:headEnd type="none" w="lg" len="lg"/>
              <a:tailEnd type="stealth" w="med" len="med"/>
            </a:ln>
            <a:effectLst/>
          </p:spPr>
        </p:cxnSp>
        <p:sp>
          <p:nvSpPr>
            <p:cNvPr id="83" name="TextBox 82"/>
            <p:cNvSpPr txBox="1"/>
            <p:nvPr/>
          </p:nvSpPr>
          <p:spPr>
            <a:xfrm rot="1886187">
              <a:off x="1329670" y="4828801"/>
              <a:ext cx="1173480" cy="461665"/>
            </a:xfrm>
            <a:prstGeom prst="rect">
              <a:avLst/>
            </a:prstGeom>
            <a:noFill/>
          </p:spPr>
          <p:txBody>
            <a:bodyPr wrap="square" rtlCol="0">
              <a:spAutoFit/>
            </a:bodyPr>
            <a:lstStyle/>
            <a:p>
              <a:r>
                <a:rPr lang="en-CA" sz="2400" i="1" dirty="0">
                  <a:solidFill>
                    <a:schemeClr val="accent1"/>
                  </a:solidFill>
                </a:rPr>
                <a:t>E=8</a:t>
              </a:r>
            </a:p>
          </p:txBody>
        </p:sp>
        <p:sp>
          <p:nvSpPr>
            <p:cNvPr id="4" name="Rectangle 3">
              <a:extLst>
                <a:ext uri="{FF2B5EF4-FFF2-40B4-BE49-F238E27FC236}">
                  <a16:creationId xmlns:a16="http://schemas.microsoft.com/office/drawing/2014/main" id="{05DEBCC8-80C7-4AEE-856E-8D5A4FB42FD8}"/>
                </a:ext>
              </a:extLst>
            </p:cNvPr>
            <p:cNvSpPr/>
            <p:nvPr/>
          </p:nvSpPr>
          <p:spPr>
            <a:xfrm flipV="1">
              <a:off x="856797" y="3337562"/>
              <a:ext cx="4843999" cy="2316983"/>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B4801B53-354D-45D6-904B-AF377004216A}"/>
                </a:ext>
              </a:extLst>
            </p:cNvPr>
            <p:cNvSpPr/>
            <p:nvPr/>
          </p:nvSpPr>
          <p:spPr>
            <a:xfrm flipV="1">
              <a:off x="16152" y="-1615440"/>
              <a:ext cx="2254575" cy="7321418"/>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4" name="Straight Connector 63">
              <a:extLst>
                <a:ext uri="{FF2B5EF4-FFF2-40B4-BE49-F238E27FC236}">
                  <a16:creationId xmlns:a16="http://schemas.microsoft.com/office/drawing/2014/main" id="{F732450A-25BE-4991-BC7D-95ED24280B2B}"/>
                </a:ext>
              </a:extLst>
            </p:cNvPr>
            <p:cNvCxnSpPr>
              <a:cxnSpLocks/>
            </p:cNvCxnSpPr>
            <p:nvPr/>
          </p:nvCxnSpPr>
          <p:spPr bwMode="auto">
            <a:xfrm flipV="1">
              <a:off x="3520365" y="1353353"/>
              <a:ext cx="0" cy="1948331"/>
            </a:xfrm>
            <a:prstGeom prst="line">
              <a:avLst/>
            </a:prstGeom>
            <a:noFill/>
            <a:ln w="50800" cap="sq" cmpd="sng" algn="ctr">
              <a:solidFill>
                <a:srgbClr val="FF00FF"/>
              </a:solidFill>
              <a:prstDash val="solid"/>
              <a:round/>
              <a:headEnd type="none" w="lg" len="lg"/>
              <a:tailEnd type="none" w="med" len="med"/>
            </a:ln>
            <a:effectLst/>
          </p:spPr>
        </p:cxnSp>
        <p:cxnSp>
          <p:nvCxnSpPr>
            <p:cNvPr id="66" name="Straight Connector 65">
              <a:extLst>
                <a:ext uri="{FF2B5EF4-FFF2-40B4-BE49-F238E27FC236}">
                  <a16:creationId xmlns:a16="http://schemas.microsoft.com/office/drawing/2014/main" id="{765038E8-551E-4315-9D91-7728FB8D0981}"/>
                </a:ext>
              </a:extLst>
            </p:cNvPr>
            <p:cNvCxnSpPr>
              <a:cxnSpLocks/>
            </p:cNvCxnSpPr>
            <p:nvPr/>
          </p:nvCxnSpPr>
          <p:spPr bwMode="auto">
            <a:xfrm flipH="1">
              <a:off x="2314152" y="3310207"/>
              <a:ext cx="1206213" cy="23494"/>
            </a:xfrm>
            <a:prstGeom prst="line">
              <a:avLst/>
            </a:prstGeom>
            <a:noFill/>
            <a:ln w="50800" cap="sq" cmpd="sng" algn="ctr">
              <a:solidFill>
                <a:srgbClr val="FF00FF"/>
              </a:solidFill>
              <a:prstDash val="solid"/>
              <a:round/>
              <a:headEnd type="none" w="lg" len="lg"/>
              <a:tailEnd type="none" w="med" len="med"/>
            </a:ln>
            <a:effectLst/>
          </p:spPr>
        </p:cxnSp>
        <p:sp>
          <p:nvSpPr>
            <p:cNvPr id="95" name="Left Brace 94">
              <a:extLst>
                <a:ext uri="{FF2B5EF4-FFF2-40B4-BE49-F238E27FC236}">
                  <a16:creationId xmlns:a16="http://schemas.microsoft.com/office/drawing/2014/main" id="{601A311D-0E8A-4CAD-8394-060F651963D7}"/>
                </a:ext>
              </a:extLst>
            </p:cNvPr>
            <p:cNvSpPr/>
            <p:nvPr/>
          </p:nvSpPr>
          <p:spPr bwMode="auto">
            <a:xfrm rot="10800000">
              <a:off x="3594914" y="1322875"/>
              <a:ext cx="289944" cy="1988743"/>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9" name="Group 8">
              <a:extLst>
                <a:ext uri="{FF2B5EF4-FFF2-40B4-BE49-F238E27FC236}">
                  <a16:creationId xmlns:a16="http://schemas.microsoft.com/office/drawing/2014/main" id="{A1FC1BA4-6745-48A5-89E4-DD25C2D9E14D}"/>
                </a:ext>
              </a:extLst>
            </p:cNvPr>
            <p:cNvGrpSpPr/>
            <p:nvPr/>
          </p:nvGrpSpPr>
          <p:grpSpPr>
            <a:xfrm>
              <a:off x="2326852" y="3403601"/>
              <a:ext cx="1188720" cy="1020464"/>
              <a:chOff x="2326852" y="3403601"/>
              <a:chExt cx="1188720" cy="1020464"/>
            </a:xfrm>
          </p:grpSpPr>
          <p:sp>
            <p:nvSpPr>
              <p:cNvPr id="88" name="Left Brace 87">
                <a:extLst>
                  <a:ext uri="{FF2B5EF4-FFF2-40B4-BE49-F238E27FC236}">
                    <a16:creationId xmlns:a16="http://schemas.microsoft.com/office/drawing/2014/main" id="{4E0B610D-6650-4788-BF99-6E7E84B3F4FF}"/>
                  </a:ext>
                </a:extLst>
              </p:cNvPr>
              <p:cNvSpPr/>
              <p:nvPr/>
            </p:nvSpPr>
            <p:spPr bwMode="auto">
              <a:xfrm rot="16200000">
                <a:off x="2738332" y="2992121"/>
                <a:ext cx="365760" cy="1188720"/>
              </a:xfrm>
              <a:prstGeom prst="leftBrace">
                <a:avLst/>
              </a:prstGeom>
              <a:noFill/>
              <a:ln w="25400" cap="sq" cmpd="sng" algn="ctr">
                <a:solidFill>
                  <a:srgbClr val="FF00FF"/>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8" name="Group 7">
                <a:extLst>
                  <a:ext uri="{FF2B5EF4-FFF2-40B4-BE49-F238E27FC236}">
                    <a16:creationId xmlns:a16="http://schemas.microsoft.com/office/drawing/2014/main" id="{DC1BC05F-867B-42BF-8B1E-257CE265B64E}"/>
                  </a:ext>
                </a:extLst>
              </p:cNvPr>
              <p:cNvGrpSpPr/>
              <p:nvPr/>
            </p:nvGrpSpPr>
            <p:grpSpPr>
              <a:xfrm>
                <a:off x="2359043" y="3657600"/>
                <a:ext cx="1143976" cy="766465"/>
                <a:chOff x="2438237" y="5055317"/>
                <a:chExt cx="1143976" cy="766465"/>
              </a:xfrm>
            </p:grpSpPr>
            <p:sp>
              <p:nvSpPr>
                <p:cNvPr id="70" name="Rectangle 69">
                  <a:extLst>
                    <a:ext uri="{FF2B5EF4-FFF2-40B4-BE49-F238E27FC236}">
                      <a16:creationId xmlns:a16="http://schemas.microsoft.com/office/drawing/2014/main" id="{41797875-0211-476D-BFDF-A7068E7E08BF}"/>
                    </a:ext>
                  </a:extLst>
                </p:cNvPr>
                <p:cNvSpPr/>
                <p:nvPr/>
              </p:nvSpPr>
              <p:spPr>
                <a:xfrm>
                  <a:off x="2438237" y="5055317"/>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1" name="Rectangle 70">
                  <a:extLst>
                    <a:ext uri="{FF2B5EF4-FFF2-40B4-BE49-F238E27FC236}">
                      <a16:creationId xmlns:a16="http://schemas.microsoft.com/office/drawing/2014/main" id="{A4292701-26B7-43DF-B9B4-E610FEFD6576}"/>
                    </a:ext>
                  </a:extLst>
                </p:cNvPr>
                <p:cNvSpPr/>
                <p:nvPr/>
              </p:nvSpPr>
              <p:spPr>
                <a:xfrm>
                  <a:off x="3294955" y="5360117"/>
                  <a:ext cx="287258" cy="461665"/>
                </a:xfrm>
                <a:prstGeom prst="rect">
                  <a:avLst/>
                </a:prstGeom>
              </p:spPr>
              <p:txBody>
                <a:bodyPr wrap="none">
                  <a:spAutoFit/>
                </a:bodyPr>
                <a:lstStyle/>
                <a:p>
                  <a:r>
                    <a:rPr lang="en-CA" sz="2400" i="1" baseline="-25000" dirty="0">
                      <a:solidFill>
                        <a:srgbClr val="66FF33"/>
                      </a:solidFill>
                    </a:rPr>
                    <a:t>1</a:t>
                  </a:r>
                  <a:endParaRPr lang="en-CA" sz="2400" dirty="0">
                    <a:solidFill>
                      <a:srgbClr val="66FF33"/>
                    </a:solidFill>
                  </a:endParaRPr>
                </a:p>
              </p:txBody>
            </p:sp>
          </p:grpSp>
        </p:grpSp>
        <p:grpSp>
          <p:nvGrpSpPr>
            <p:cNvPr id="76" name="Group 75">
              <a:extLst>
                <a:ext uri="{FF2B5EF4-FFF2-40B4-BE49-F238E27FC236}">
                  <a16:creationId xmlns:a16="http://schemas.microsoft.com/office/drawing/2014/main" id="{89C7EBD1-0283-4AFA-90DC-B50227DEB590}"/>
                </a:ext>
              </a:extLst>
            </p:cNvPr>
            <p:cNvGrpSpPr/>
            <p:nvPr/>
          </p:nvGrpSpPr>
          <p:grpSpPr>
            <a:xfrm>
              <a:off x="3886200" y="2045236"/>
              <a:ext cx="1143976" cy="748764"/>
              <a:chOff x="2438237" y="5131534"/>
              <a:chExt cx="1143976" cy="748764"/>
            </a:xfrm>
          </p:grpSpPr>
          <p:sp>
            <p:nvSpPr>
              <p:cNvPr id="78" name="Rectangle 77">
                <a:extLst>
                  <a:ext uri="{FF2B5EF4-FFF2-40B4-BE49-F238E27FC236}">
                    <a16:creationId xmlns:a16="http://schemas.microsoft.com/office/drawing/2014/main" id="{F33EA21B-DD8A-407F-8A3F-2C40337BD07A}"/>
                  </a:ext>
                </a:extLst>
              </p:cNvPr>
              <p:cNvSpPr/>
              <p:nvPr/>
            </p:nvSpPr>
            <p:spPr>
              <a:xfrm>
                <a:off x="2438237" y="5131534"/>
                <a:ext cx="1143158" cy="646331"/>
              </a:xfrm>
              <a:prstGeom prst="rect">
                <a:avLst/>
              </a:prstGeom>
            </p:spPr>
            <p:txBody>
              <a:bodyPr wrap="square">
                <a:spAutoFit/>
              </a:bodyPr>
              <a:lstStyle/>
              <a:p>
                <a:pPr algn="ctr"/>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endParaRPr lang="en-US" sz="2400" i="1" dirty="0"/>
              </a:p>
            </p:txBody>
          </p:sp>
          <p:sp>
            <p:nvSpPr>
              <p:cNvPr id="79" name="Rectangle 78">
                <a:extLst>
                  <a:ext uri="{FF2B5EF4-FFF2-40B4-BE49-F238E27FC236}">
                    <a16:creationId xmlns:a16="http://schemas.microsoft.com/office/drawing/2014/main" id="{1FB57D71-4377-49B4-B865-983626F04518}"/>
                  </a:ext>
                </a:extLst>
              </p:cNvPr>
              <p:cNvSpPr/>
              <p:nvPr/>
            </p:nvSpPr>
            <p:spPr>
              <a:xfrm>
                <a:off x="3294955" y="5418633"/>
                <a:ext cx="287258" cy="461665"/>
              </a:xfrm>
              <a:prstGeom prst="rect">
                <a:avLst/>
              </a:prstGeom>
            </p:spPr>
            <p:txBody>
              <a:bodyPr wrap="none">
                <a:spAutoFit/>
              </a:bodyPr>
              <a:lstStyle/>
              <a:p>
                <a:r>
                  <a:rPr lang="en-CA" sz="2400" i="1" baseline="-25000" dirty="0">
                    <a:solidFill>
                      <a:srgbClr val="66FF33"/>
                    </a:solidFill>
                  </a:rPr>
                  <a:t>2</a:t>
                </a:r>
                <a:endParaRPr lang="en-CA" sz="2400" dirty="0">
                  <a:solidFill>
                    <a:srgbClr val="66FF33"/>
                  </a:solidFill>
                </a:endParaRPr>
              </a:p>
            </p:txBody>
          </p:sp>
        </p:grpSp>
        <p:sp>
          <p:nvSpPr>
            <p:cNvPr id="82" name="Rectangle 81">
              <a:extLst>
                <a:ext uri="{FF2B5EF4-FFF2-40B4-BE49-F238E27FC236}">
                  <a16:creationId xmlns:a16="http://schemas.microsoft.com/office/drawing/2014/main" id="{E63C1F34-93AE-44DA-B8D5-180D988C6234}"/>
                </a:ext>
              </a:extLst>
            </p:cNvPr>
            <p:cNvSpPr/>
            <p:nvPr/>
          </p:nvSpPr>
          <p:spPr>
            <a:xfrm rot="17994879">
              <a:off x="2798059" y="2019369"/>
              <a:ext cx="214534" cy="180895"/>
            </a:xfrm>
            <a:prstGeom prst="rect">
              <a:avLst/>
            </a:prstGeom>
            <a:ln w="25400">
              <a:solidFill>
                <a:srgbClr val="FFFF00"/>
              </a:solidFill>
            </a:ln>
          </p:spPr>
          <p:txBody>
            <a:bodyPr wrap="square" rtlCol="0" anchor="ctr">
              <a:spAutoFit/>
            </a:bodyPr>
            <a:lstStyle/>
            <a:p>
              <a:pPr algn="l"/>
              <a:endParaRPr lang="en-CA" sz="2400" dirty="0"/>
            </a:p>
          </p:txBody>
        </p:sp>
        <p:cxnSp>
          <p:nvCxnSpPr>
            <p:cNvPr id="87" name="Straight Connector 86">
              <a:extLst>
                <a:ext uri="{FF2B5EF4-FFF2-40B4-BE49-F238E27FC236}">
                  <a16:creationId xmlns:a16="http://schemas.microsoft.com/office/drawing/2014/main" id="{3F73FA67-3EB1-4828-A4E9-A88D764E609D}"/>
                </a:ext>
              </a:extLst>
            </p:cNvPr>
            <p:cNvCxnSpPr/>
            <p:nvPr/>
          </p:nvCxnSpPr>
          <p:spPr bwMode="auto">
            <a:xfrm flipV="1">
              <a:off x="6934200" y="152400"/>
              <a:ext cx="1524000" cy="1566535"/>
            </a:xfrm>
            <a:prstGeom prst="line">
              <a:avLst/>
            </a:prstGeom>
            <a:noFill/>
            <a:ln w="31750" cap="sq" cmpd="sng" algn="ctr">
              <a:solidFill>
                <a:srgbClr val="FFFF66"/>
              </a:solidFill>
              <a:prstDash val="solid"/>
              <a:round/>
              <a:headEnd type="none" w="med" len="med"/>
              <a:tailEnd type="none" w="med" len="med"/>
            </a:ln>
            <a:effectLst/>
          </p:spPr>
        </p:cxnSp>
        <p:sp>
          <p:nvSpPr>
            <p:cNvPr id="131" name="Oval 130"/>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TextBox 148">
              <a:extLst>
                <a:ext uri="{FF2B5EF4-FFF2-40B4-BE49-F238E27FC236}">
                  <a16:creationId xmlns:a16="http://schemas.microsoft.com/office/drawing/2014/main" id="{97441598-407A-4114-A6F8-5EAB13E308EE}"/>
                </a:ext>
              </a:extLst>
            </p:cNvPr>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p>
          </p:txBody>
        </p:sp>
      </p:grpSp>
      <mc:AlternateContent xmlns:mc="http://schemas.openxmlformats.org/markup-compatibility/2006" xmlns:a14="http://schemas.microsoft.com/office/drawing/2010/main">
        <mc:Choice Requires="a14">
          <p:sp>
            <p:nvSpPr>
              <p:cNvPr id="75" name="Rectangle 74">
                <a:extLst>
                  <a:ext uri="{FF2B5EF4-FFF2-40B4-BE49-F238E27FC236}">
                    <a16:creationId xmlns:a16="http://schemas.microsoft.com/office/drawing/2014/main" id="{92BF1CC0-E8E3-42B6-8814-8C8B63122FD1}"/>
                  </a:ext>
                </a:extLst>
              </p:cNvPr>
              <p:cNvSpPr/>
              <p:nvPr/>
            </p:nvSpPr>
            <p:spPr>
              <a:xfrm>
                <a:off x="7430849" y="3489087"/>
                <a:ext cx="1811655" cy="757708"/>
              </a:xfrm>
              <a:prstGeom prst="rect">
                <a:avLst/>
              </a:prstGeom>
            </p:spPr>
            <p:txBody>
              <a:bodyPr wrap="square">
                <a:spAutoFit/>
              </a:bodyPr>
              <a:lstStyle/>
              <a:p>
                <a:r>
                  <a:rPr lang="en-CA" sz="2400" b="0" dirty="0"/>
                  <a:t>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n-US" sz="2400" i="1" dirty="0">
                            <a:solidFill>
                              <a:schemeClr val="accent1"/>
                            </a:solidFill>
                            <a:sym typeface="Symbol" panose="05050102010706020507" pitchFamily="18" charset="2"/>
                          </a:rPr>
                          <m:t>||</m:t>
                        </m:r>
                        <m:r>
                          <m:rPr>
                            <m:nor/>
                          </m:rPr>
                          <a:rPr lang="en-US" sz="2400" i="1" dirty="0">
                            <a:solidFill>
                              <a:schemeClr val="accent1"/>
                            </a:solidFill>
                            <a:sym typeface="Symbol" panose="05050102010706020507" pitchFamily="18" charset="2"/>
                          </a:rPr>
                          <m:t>E</m:t>
                        </m:r>
                        <m:r>
                          <m:rPr>
                            <m:nor/>
                          </m:rPr>
                          <a:rPr lang="en-US" sz="2400" i="1" dirty="0">
                            <a:solidFill>
                              <a:schemeClr val="accent1"/>
                            </a:solidFill>
                            <a:sym typeface="Symbol" panose="05050102010706020507" pitchFamily="18" charset="2"/>
                          </a:rPr>
                          <m:t>(</m:t>
                        </m:r>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r>
                          <m:rPr>
                            <m:nor/>
                          </m:rPr>
                          <a:rPr lang="en-US" sz="2400" i="1" dirty="0">
                            <a:solidFill>
                              <a:schemeClr val="accent1"/>
                            </a:solidFill>
                            <a:sym typeface="Symbol" panose="05050102010706020507" pitchFamily="18" charset="2"/>
                          </a:rPr>
                          <m:t>)||</m:t>
                        </m:r>
                        <m:r>
                          <m:rPr>
                            <m:nor/>
                          </m:rPr>
                          <a:rPr lang="en-US" sz="2400" baseline="30000" dirty="0">
                            <a:solidFill>
                              <a:schemeClr val="accent1"/>
                            </a:solidFill>
                            <a:sym typeface="Symbol" panose="05050102010706020507" pitchFamily="18" charset="2"/>
                          </a:rPr>
                          <m:t>2</m:t>
                        </m:r>
                        <m:r>
                          <m:rPr>
                            <m:nor/>
                          </m:rPr>
                          <a:rPr lang="en-US" sz="2400" dirty="0"/>
                          <m:t> </m:t>
                        </m:r>
                      </m:num>
                      <m:den>
                        <m:r>
                          <m:rPr>
                            <m:nor/>
                          </m:rPr>
                          <a:rPr lang="en-US" sz="2400" i="1" dirty="0">
                            <a:solidFill>
                              <a:schemeClr val="accent1"/>
                            </a:solidFill>
                            <a:sym typeface="Symbol" panose="05050102010706020507" pitchFamily="18" charset="2"/>
                          </a:rPr>
                          <m:t>||</m:t>
                        </m:r>
                        <m:r>
                          <m:rPr>
                            <m:nor/>
                          </m:rPr>
                          <a:rPr lang="en-US" sz="2400" i="1" dirty="0">
                            <a:solidFill>
                              <a:schemeClr val="accent1"/>
                            </a:solidFill>
                            <a:sym typeface="Symbol" panose="05050102010706020507" pitchFamily="18" charset="2"/>
                          </a:rPr>
                          <m:t>E</m:t>
                        </m:r>
                        <m:r>
                          <m:rPr>
                            <m:nor/>
                          </m:rPr>
                          <a:rPr lang="en-US" sz="2400" i="1" dirty="0">
                            <a:solidFill>
                              <a:schemeClr val="accent1"/>
                            </a:solidFill>
                            <a:sym typeface="Symbol" panose="05050102010706020507" pitchFamily="18" charset="2"/>
                          </a:rPr>
                          <m:t>(</m:t>
                        </m:r>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r>
                          <m:rPr>
                            <m:nor/>
                          </m:rPr>
                          <a:rPr lang="en-US" sz="2400" i="1" dirty="0">
                            <a:solidFill>
                              <a:schemeClr val="accent1"/>
                            </a:solidFill>
                            <a:sym typeface="Symbol" panose="05050102010706020507" pitchFamily="18" charset="2"/>
                          </a:rPr>
                          <m:t>)||</m:t>
                        </m:r>
                      </m:den>
                    </m:f>
                  </m:oMath>
                </a14:m>
                <a:r>
                  <a:rPr lang="en-US" sz="2400" dirty="0"/>
                  <a:t>  </a:t>
                </a:r>
              </a:p>
            </p:txBody>
          </p:sp>
        </mc:Choice>
        <mc:Fallback xmlns="">
          <p:sp>
            <p:nvSpPr>
              <p:cNvPr id="75" name="Rectangle 74">
                <a:extLst>
                  <a:ext uri="{FF2B5EF4-FFF2-40B4-BE49-F238E27FC236}">
                    <a16:creationId xmlns:a16="http://schemas.microsoft.com/office/drawing/2014/main" id="{92BF1CC0-E8E3-42B6-8814-8C8B63122FD1}"/>
                  </a:ext>
                </a:extLst>
              </p:cNvPr>
              <p:cNvSpPr>
                <a:spLocks noRot="1" noChangeAspect="1" noMove="1" noResize="1" noEditPoints="1" noAdjustHandles="1" noChangeArrowheads="1" noChangeShapeType="1" noTextEdit="1"/>
              </p:cNvSpPr>
              <p:nvPr/>
            </p:nvSpPr>
            <p:spPr>
              <a:xfrm>
                <a:off x="7430849" y="3489087"/>
                <a:ext cx="1811655" cy="757708"/>
              </a:xfrm>
              <a:prstGeom prst="rect">
                <a:avLst/>
              </a:prstGeom>
              <a:blipFill>
                <a:blip r:embed="rId3"/>
                <a:stretch>
                  <a:fillRect l="-13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0" name="Rectangle 89">
                <a:extLst>
                  <a:ext uri="{FF2B5EF4-FFF2-40B4-BE49-F238E27FC236}">
                    <a16:creationId xmlns:a16="http://schemas.microsoft.com/office/drawing/2014/main" id="{C9C078BF-40B0-4989-9F6A-869DE1C195B4}"/>
                  </a:ext>
                </a:extLst>
              </p:cNvPr>
              <p:cNvSpPr/>
              <p:nvPr/>
            </p:nvSpPr>
            <p:spPr>
              <a:xfrm>
                <a:off x="7536837" y="4232825"/>
                <a:ext cx="1415772" cy="400110"/>
              </a:xfrm>
              <a:prstGeom prst="rect">
                <a:avLst/>
              </a:prstGeom>
            </p:spPr>
            <p:txBody>
              <a:bodyPr wrap="none">
                <a:spAutoFit/>
              </a:bodyPr>
              <a:lstStyle/>
              <a:p>
                <a:r>
                  <a:rPr lang="en-US" sz="2000" i="1" dirty="0">
                    <a:sym typeface="Symbol" panose="05050102010706020507" pitchFamily="18" charset="2"/>
                  </a:rPr>
                  <a:t>= </a:t>
                </a:r>
                <a:r>
                  <a:rPr lang="en-US" sz="2000" i="1" dirty="0">
                    <a:solidFill>
                      <a:srgbClr val="FFC000"/>
                    </a:solidFill>
                    <a:sym typeface="Symbol" panose="05050102010706020507" pitchFamily="18" charset="2"/>
                  </a:rPr>
                  <a:t>|</a:t>
                </a:r>
                <a:r>
                  <a:rPr lang="en-US" sz="2000" i="1" dirty="0">
                    <a:solidFill>
                      <a:schemeClr val="accent1"/>
                    </a:solidFill>
                    <a:sym typeface="Symbol" panose="05050102010706020507" pitchFamily="18" charset="2"/>
                  </a:rPr>
                  <a:t>|E(</a:t>
                </a:r>
                <a14:m>
                  <m:oMath xmlns:m="http://schemas.openxmlformats.org/officeDocument/2006/math">
                    <m:acc>
                      <m:accPr>
                        <m:chr m:val="⃗"/>
                        <m:ctrlPr>
                          <a:rPr lang="en-US" sz="2000" b="1" i="1" dirty="0">
                            <a:solidFill>
                              <a:srgbClr val="66FF33"/>
                            </a:solidFill>
                            <a:latin typeface="Cambria Math" panose="02040503050406030204" pitchFamily="18" charset="0"/>
                            <a:sym typeface="Symbol" panose="05050102010706020507" pitchFamily="18" charset="2"/>
                          </a:rPr>
                        </m:ctrlPr>
                      </m:accPr>
                      <m:e>
                        <m:r>
                          <a:rPr lang="en-CA" sz="2000" b="1" i="1" dirty="0">
                            <a:solidFill>
                              <a:srgbClr val="66FF33"/>
                            </a:solidFill>
                            <a:latin typeface="Cambria Math" panose="02040503050406030204" pitchFamily="18" charset="0"/>
                            <a:sym typeface="Symbol" panose="05050102010706020507" pitchFamily="18" charset="2"/>
                          </a:rPr>
                          <m:t>𝒘</m:t>
                        </m:r>
                      </m:e>
                    </m:acc>
                  </m:oMath>
                </a14:m>
                <a:r>
                  <a:rPr lang="en-US" sz="2000" i="1" dirty="0">
                    <a:solidFill>
                      <a:schemeClr val="accent1"/>
                    </a:solidFill>
                    <a:sym typeface="Symbol" panose="05050102010706020507" pitchFamily="18" charset="2"/>
                  </a:rPr>
                  <a:t>)||</a:t>
                </a:r>
                <a:endParaRPr lang="en-US" sz="2000" dirty="0"/>
              </a:p>
            </p:txBody>
          </p:sp>
        </mc:Choice>
        <mc:Fallback xmlns="">
          <p:sp>
            <p:nvSpPr>
              <p:cNvPr id="90" name="Rectangle 89">
                <a:extLst>
                  <a:ext uri="{FF2B5EF4-FFF2-40B4-BE49-F238E27FC236}">
                    <a16:creationId xmlns:a16="http://schemas.microsoft.com/office/drawing/2014/main" id="{C9C078BF-40B0-4989-9F6A-869DE1C195B4}"/>
                  </a:ext>
                </a:extLst>
              </p:cNvPr>
              <p:cNvSpPr>
                <a:spLocks noRot="1" noChangeAspect="1" noMove="1" noResize="1" noEditPoints="1" noAdjustHandles="1" noChangeArrowheads="1" noChangeShapeType="1" noTextEdit="1"/>
              </p:cNvSpPr>
              <p:nvPr/>
            </p:nvSpPr>
            <p:spPr>
              <a:xfrm>
                <a:off x="7536837" y="4232825"/>
                <a:ext cx="1415772" cy="400110"/>
              </a:xfrm>
              <a:prstGeom prst="rect">
                <a:avLst/>
              </a:prstGeom>
              <a:blipFill>
                <a:blip r:embed="rId4"/>
                <a:stretch>
                  <a:fillRect l="-4292" t="-9091" r="-4292" b="-25758"/>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1" name="Rectangle 90">
                <a:extLst>
                  <a:ext uri="{FF2B5EF4-FFF2-40B4-BE49-F238E27FC236}">
                    <a16:creationId xmlns:a16="http://schemas.microsoft.com/office/drawing/2014/main" id="{98189D10-DCD4-4D83-BC00-7719D1A608D6}"/>
                  </a:ext>
                </a:extLst>
              </p:cNvPr>
              <p:cNvSpPr/>
              <p:nvPr/>
            </p:nvSpPr>
            <p:spPr>
              <a:xfrm>
                <a:off x="6553200" y="4572000"/>
                <a:ext cx="3146504" cy="1245469"/>
              </a:xfrm>
              <a:prstGeom prst="rect">
                <a:avLst/>
              </a:prstGeom>
            </p:spPr>
            <p:txBody>
              <a:bodyPr wrap="square">
                <a:spAutoFit/>
              </a:bodyPr>
              <a:lstStyle/>
              <a:p>
                <a:r>
                  <a:rPr lang="en-CA" sz="2400" dirty="0">
                    <a:solidFill>
                      <a:schemeClr val="accent1"/>
                    </a:solidFill>
                  </a:rPr>
                  <a:t>             =</a:t>
                </a:r>
                <a:r>
                  <a:rPr lang="en-CA" sz="2400" dirty="0"/>
                  <a:t> </a:t>
                </a:r>
                <a14:m>
                  <m:oMath xmlns:m="http://schemas.openxmlformats.org/officeDocument/2006/math">
                    <m:rad>
                      <m:radPr>
                        <m:degHide m:val="on"/>
                        <m:ctrlPr>
                          <a:rPr lang="en-CA" sz="2400" i="1" dirty="0">
                            <a:solidFill>
                              <a:schemeClr val="accent1"/>
                            </a:solidFill>
                            <a:latin typeface="Cambria Math" panose="02040503050406030204" pitchFamily="18" charset="0"/>
                          </a:rPr>
                        </m:ctrlPr>
                      </m:radPr>
                      <m:deg/>
                      <m:e>
                        <m:sSup>
                          <m:sSupPr>
                            <m:ctrlPr>
                              <a:rPr lang="en-CA" sz="2400" i="1">
                                <a:solidFill>
                                  <a:schemeClr val="accent1"/>
                                </a:solidFill>
                                <a:latin typeface="Cambria Math" panose="02040503050406030204" pitchFamily="18" charset="0"/>
                              </a:rPr>
                            </m:ctrlPr>
                          </m:sSupPr>
                          <m:e>
                            <m:r>
                              <a:rPr lang="en-CA" sz="2400" b="0" i="1" smtClean="0">
                                <a:solidFill>
                                  <a:schemeClr val="accent1"/>
                                </a:solidFill>
                                <a:latin typeface="Cambria Math" panose="02040503050406030204" pitchFamily="18" charset="0"/>
                              </a:rPr>
                              <m:t>4</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m:rPr>
                                <m:nor/>
                              </m:rPr>
                              <a:rPr lang="en-CA" sz="2400" b="0" i="1" smtClean="0">
                                <a:solidFill>
                                  <a:schemeClr val="accent1"/>
                                </a:solidFill>
                                <a:latin typeface="Cambria Math" panose="02040503050406030204" pitchFamily="18" charset="0"/>
                              </a:rPr>
                              <m:t>7</m:t>
                            </m:r>
                          </m:e>
                          <m:sup>
                            <m:r>
                              <a:rPr lang="en-CA" sz="2400" i="1">
                                <a:solidFill>
                                  <a:schemeClr val="accent1"/>
                                </a:solidFill>
                                <a:latin typeface="Cambria Math" panose="02040503050406030204" pitchFamily="18" charset="0"/>
                              </a:rPr>
                              <m:t>2</m:t>
                            </m:r>
                          </m:sup>
                        </m:sSup>
                      </m:e>
                    </m:rad>
                  </m:oMath>
                </a14:m>
                <a:r>
                  <a:rPr lang="en-CA" sz="2400" dirty="0">
                    <a:solidFill>
                      <a:schemeClr val="accent1"/>
                    </a:solidFill>
                  </a:rPr>
                  <a:t> </a:t>
                </a:r>
                <a:r>
                  <a:rPr lang="en-US" sz="2400" i="1" dirty="0">
                    <a:solidFill>
                      <a:schemeClr val="accent1"/>
                    </a:solidFill>
                    <a:sym typeface="Symbol" panose="05050102010706020507" pitchFamily="18" charset="2"/>
                  </a:rPr>
                  <a:t> </a:t>
                </a:r>
                <a:r>
                  <a:rPr lang="en-US" sz="2400" dirty="0">
                    <a:sym typeface="Symbol" panose="05050102010706020507" pitchFamily="18" charset="2"/>
                  </a:rPr>
                  <a:t> </a:t>
                </a:r>
              </a:p>
              <a:p>
                <a:r>
                  <a:rPr lang="en-US" sz="2400" dirty="0">
                    <a:sym typeface="Symbol" panose="05050102010706020507" pitchFamily="18" charset="2"/>
                  </a:rPr>
                  <a:t>             </a:t>
                </a:r>
                <a:r>
                  <a:rPr lang="en-US" sz="2400" dirty="0"/>
                  <a:t>= 8.06</a:t>
                </a:r>
              </a:p>
              <a:p>
                <a:r>
                  <a:rPr lang="en-US" sz="2400" dirty="0"/>
                  <a:t>Bigger than 4 and 7.</a:t>
                </a:r>
              </a:p>
            </p:txBody>
          </p:sp>
        </mc:Choice>
        <mc:Fallback xmlns="">
          <p:sp>
            <p:nvSpPr>
              <p:cNvPr id="91" name="Rectangle 90">
                <a:extLst>
                  <a:ext uri="{FF2B5EF4-FFF2-40B4-BE49-F238E27FC236}">
                    <a16:creationId xmlns:a16="http://schemas.microsoft.com/office/drawing/2014/main" id="{98189D10-DCD4-4D83-BC00-7719D1A608D6}"/>
                  </a:ext>
                </a:extLst>
              </p:cNvPr>
              <p:cNvSpPr>
                <a:spLocks noRot="1" noChangeAspect="1" noMove="1" noResize="1" noEditPoints="1" noAdjustHandles="1" noChangeArrowheads="1" noChangeShapeType="1" noTextEdit="1"/>
              </p:cNvSpPr>
              <p:nvPr/>
            </p:nvSpPr>
            <p:spPr>
              <a:xfrm>
                <a:off x="6553200" y="4572000"/>
                <a:ext cx="3146504" cy="1245469"/>
              </a:xfrm>
              <a:prstGeom prst="rect">
                <a:avLst/>
              </a:prstGeom>
              <a:blipFill>
                <a:blip r:embed="rId5"/>
                <a:stretch>
                  <a:fillRect l="-2907" b="-10784"/>
                </a:stretch>
              </a:blipFill>
            </p:spPr>
            <p:txBody>
              <a:bodyPr/>
              <a:lstStyle/>
              <a:p>
                <a:r>
                  <a:rPr lang="en-US">
                    <a:noFill/>
                  </a:rPr>
                  <a:t> </a:t>
                </a:r>
              </a:p>
            </p:txBody>
          </p:sp>
        </mc:Fallback>
      </mc:AlternateContent>
    </p:spTree>
    <p:extLst>
      <p:ext uri="{BB962C8B-B14F-4D97-AF65-F5344CB8AC3E}">
        <p14:creationId xmlns:p14="http://schemas.microsoft.com/office/powerpoint/2010/main" val="1198903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 calcmode="lin" valueType="num">
                                      <p:cBhvr additive="base">
                                        <p:cTn id="7" dur="500" fill="hold"/>
                                        <p:tgtEl>
                                          <p:spTgt spid="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90"/>
                                        </p:tgtEl>
                                        <p:attrNameLst>
                                          <p:attrName>style.visibility</p:attrName>
                                        </p:attrNameLst>
                                      </p:cBhvr>
                                      <p:to>
                                        <p:strVal val="visible"/>
                                      </p:to>
                                    </p:set>
                                    <p:anim calcmode="lin" valueType="num">
                                      <p:cBhvr additive="base">
                                        <p:cTn id="13" dur="500" fill="hold"/>
                                        <p:tgtEl>
                                          <p:spTgt spid="90"/>
                                        </p:tgtEl>
                                        <p:attrNameLst>
                                          <p:attrName>ppt_x</p:attrName>
                                        </p:attrNameLst>
                                      </p:cBhvr>
                                      <p:tavLst>
                                        <p:tav tm="0">
                                          <p:val>
                                            <p:strVal val="#ppt_x"/>
                                          </p:val>
                                        </p:tav>
                                        <p:tav tm="100000">
                                          <p:val>
                                            <p:strVal val="#ppt_x"/>
                                          </p:val>
                                        </p:tav>
                                      </p:tavLst>
                                    </p:anim>
                                    <p:anim calcmode="lin" valueType="num">
                                      <p:cBhvr additive="base">
                                        <p:cTn id="14"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1">
                                            <p:txEl>
                                              <p:pRg st="0" end="0"/>
                                            </p:txEl>
                                          </p:spTgt>
                                        </p:tgtEl>
                                        <p:attrNameLst>
                                          <p:attrName>style.visibility</p:attrName>
                                        </p:attrNameLst>
                                      </p:cBhvr>
                                      <p:to>
                                        <p:strVal val="visible"/>
                                      </p:to>
                                    </p:set>
                                    <p:anim calcmode="lin" valueType="num">
                                      <p:cBhvr additive="base">
                                        <p:cTn id="19" dur="500" fill="hold"/>
                                        <p:tgtEl>
                                          <p:spTgt spid="9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91">
                                            <p:txEl>
                                              <p:pRg st="1" end="1"/>
                                            </p:txEl>
                                          </p:spTgt>
                                        </p:tgtEl>
                                        <p:attrNameLst>
                                          <p:attrName>style.visibility</p:attrName>
                                        </p:attrNameLst>
                                      </p:cBhvr>
                                      <p:to>
                                        <p:strVal val="visible"/>
                                      </p:to>
                                    </p:set>
                                    <p:anim calcmode="lin" valueType="num">
                                      <p:cBhvr additive="base">
                                        <p:cTn id="25" dur="500" fill="hold"/>
                                        <p:tgtEl>
                                          <p:spTgt spid="91">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9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91">
                                            <p:txEl>
                                              <p:pRg st="2" end="2"/>
                                            </p:txEl>
                                          </p:spTgt>
                                        </p:tgtEl>
                                        <p:attrNameLst>
                                          <p:attrName>style.visibility</p:attrName>
                                        </p:attrNameLst>
                                      </p:cBhvr>
                                      <p:to>
                                        <p:strVal val="visible"/>
                                      </p:to>
                                    </p:set>
                                    <p:anim calcmode="lin" valueType="num">
                                      <p:cBhvr additive="base">
                                        <p:cTn id="31" dur="500" fill="hold"/>
                                        <p:tgtEl>
                                          <p:spTgt spid="91">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9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109"/>
                                        </p:tgtEl>
                                        <p:attrNameLst>
                                          <p:attrName>style.visibility</p:attrName>
                                        </p:attrNameLst>
                                      </p:cBhvr>
                                      <p:to>
                                        <p:strVal val="visible"/>
                                      </p:to>
                                    </p:set>
                                    <p:anim calcmode="lin" valueType="num">
                                      <p:cBhvr additive="base">
                                        <p:cTn id="37" dur="500" fill="hold"/>
                                        <p:tgtEl>
                                          <p:spTgt spid="109"/>
                                        </p:tgtEl>
                                        <p:attrNameLst>
                                          <p:attrName>ppt_x</p:attrName>
                                        </p:attrNameLst>
                                      </p:cBhvr>
                                      <p:tavLst>
                                        <p:tav tm="0">
                                          <p:val>
                                            <p:strVal val="#ppt_x"/>
                                          </p:val>
                                        </p:tav>
                                        <p:tav tm="100000">
                                          <p:val>
                                            <p:strVal val="#ppt_x"/>
                                          </p:val>
                                        </p:tav>
                                      </p:tavLst>
                                    </p:anim>
                                    <p:anim calcmode="lin" valueType="num">
                                      <p:cBhvr additive="base">
                                        <p:cTn id="38" dur="500" fill="hold"/>
                                        <p:tgtEl>
                                          <p:spTgt spid="10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 grpId="0"/>
    </p:bld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grpSp>
        <p:nvGrpSpPr>
          <p:cNvPr id="12" name="Group 11">
            <a:extLst>
              <a:ext uri="{FF2B5EF4-FFF2-40B4-BE49-F238E27FC236}">
                <a16:creationId xmlns:a16="http://schemas.microsoft.com/office/drawing/2014/main" id="{2C8C13D0-89B6-4E72-B348-FE9194DC8F3F}"/>
              </a:ext>
            </a:extLst>
          </p:cNvPr>
          <p:cNvGrpSpPr/>
          <p:nvPr/>
        </p:nvGrpSpPr>
        <p:grpSpPr>
          <a:xfrm>
            <a:off x="448317" y="1219200"/>
            <a:ext cx="8153400" cy="2781300"/>
            <a:chOff x="448317" y="3657600"/>
            <a:chExt cx="8153400" cy="2781300"/>
          </a:xfrm>
        </p:grpSpPr>
        <p:grpSp>
          <p:nvGrpSpPr>
            <p:cNvPr id="13" name="Group 12">
              <a:extLst>
                <a:ext uri="{FF2B5EF4-FFF2-40B4-BE49-F238E27FC236}">
                  <a16:creationId xmlns:a16="http://schemas.microsoft.com/office/drawing/2014/main" id="{AA30FFD7-767B-46F0-ACF7-007949CFCAC0}"/>
                </a:ext>
              </a:extLst>
            </p:cNvPr>
            <p:cNvGrpSpPr/>
            <p:nvPr/>
          </p:nvGrpSpPr>
          <p:grpSpPr>
            <a:xfrm>
              <a:off x="448317" y="3657600"/>
              <a:ext cx="7848600" cy="2781300"/>
              <a:chOff x="609600" y="3829708"/>
              <a:chExt cx="7848600" cy="2781300"/>
            </a:xfrm>
          </p:grpSpPr>
          <p:sp>
            <p:nvSpPr>
              <p:cNvPr id="18" name="Rectangle 17">
                <a:extLst>
                  <a:ext uri="{FF2B5EF4-FFF2-40B4-BE49-F238E27FC236}">
                    <a16:creationId xmlns:a16="http://schemas.microsoft.com/office/drawing/2014/main" id="{1EF21D51-41DE-48CE-A115-E61D4903FD41}"/>
                  </a:ext>
                </a:extLst>
              </p:cNvPr>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19" name="Group 18">
                <a:extLst>
                  <a:ext uri="{FF2B5EF4-FFF2-40B4-BE49-F238E27FC236}">
                    <a16:creationId xmlns:a16="http://schemas.microsoft.com/office/drawing/2014/main" id="{5B242183-25B3-4739-829C-2A20EC9C03E5}"/>
                  </a:ext>
                </a:extLst>
              </p:cNvPr>
              <p:cNvGrpSpPr/>
              <p:nvPr/>
            </p:nvGrpSpPr>
            <p:grpSpPr>
              <a:xfrm>
                <a:off x="7467600" y="4770664"/>
                <a:ext cx="711096" cy="1293964"/>
                <a:chOff x="7467600" y="4770664"/>
                <a:chExt cx="711096" cy="1293964"/>
              </a:xfrm>
            </p:grpSpPr>
            <p:sp>
              <p:nvSpPr>
                <p:cNvPr id="20" name="Rectangle 19">
                  <a:extLst>
                    <a:ext uri="{FF2B5EF4-FFF2-40B4-BE49-F238E27FC236}">
                      <a16:creationId xmlns:a16="http://schemas.microsoft.com/office/drawing/2014/main" id="{4B72E6F7-9A88-4C71-8EBB-1DEAFCA417F4}"/>
                    </a:ext>
                  </a:extLst>
                </p:cNvPr>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1" name="Rectangle 20">
                  <a:extLst>
                    <a:ext uri="{FF2B5EF4-FFF2-40B4-BE49-F238E27FC236}">
                      <a16:creationId xmlns:a16="http://schemas.microsoft.com/office/drawing/2014/main" id="{479B9AC7-7435-4EE2-9703-96E5A7EB0659}"/>
                    </a:ext>
                  </a:extLst>
                </p:cNvPr>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2" name="Rectangle 21">
                  <a:extLst>
                    <a:ext uri="{FF2B5EF4-FFF2-40B4-BE49-F238E27FC236}">
                      <a16:creationId xmlns:a16="http://schemas.microsoft.com/office/drawing/2014/main" id="{E28DAB1C-8846-4D4D-8033-0F6E3688F8E5}"/>
                    </a:ext>
                  </a:extLst>
                </p:cNvPr>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3" name="Rectangle 22">
                  <a:extLst>
                    <a:ext uri="{FF2B5EF4-FFF2-40B4-BE49-F238E27FC236}">
                      <a16:creationId xmlns:a16="http://schemas.microsoft.com/office/drawing/2014/main" id="{F6CCC463-DFDC-40FD-9EAA-A0E58B33734C}"/>
                    </a:ext>
                  </a:extLst>
                </p:cNvPr>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14" name="Picture 6" descr="Image result for convolutional neural network">
              <a:extLst>
                <a:ext uri="{FF2B5EF4-FFF2-40B4-BE49-F238E27FC236}">
                  <a16:creationId xmlns:a16="http://schemas.microsoft.com/office/drawing/2014/main" id="{1B77617C-66BD-40D2-9620-89F5BBEEC13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72317" y="3774919"/>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a:extLst>
                <a:ext uri="{FF2B5EF4-FFF2-40B4-BE49-F238E27FC236}">
                  <a16:creationId xmlns:a16="http://schemas.microsoft.com/office/drawing/2014/main" id="{944BD43B-3B89-4213-8659-7744957E383F}"/>
                </a:ext>
              </a:extLst>
            </p:cNvPr>
            <p:cNvSpPr/>
            <p:nvPr/>
          </p:nvSpPr>
          <p:spPr>
            <a:xfrm>
              <a:off x="8140779" y="4994196"/>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cxnSp>
          <p:nvCxnSpPr>
            <p:cNvPr id="16" name="Straight Connector 15">
              <a:extLst>
                <a:ext uri="{FF2B5EF4-FFF2-40B4-BE49-F238E27FC236}">
                  <a16:creationId xmlns:a16="http://schemas.microsoft.com/office/drawing/2014/main" id="{2367E608-E5B2-4B58-A9E8-AC603D7E852C}"/>
                </a:ext>
              </a:extLst>
            </p:cNvPr>
            <p:cNvCxnSpPr/>
            <p:nvPr/>
          </p:nvCxnSpPr>
          <p:spPr bwMode="auto">
            <a:xfrm>
              <a:off x="3475187" y="4433817"/>
              <a:ext cx="959754" cy="277248"/>
            </a:xfrm>
            <a:prstGeom prst="line">
              <a:avLst/>
            </a:prstGeom>
            <a:noFill/>
            <a:ln w="25400" cap="sq" cmpd="sng" algn="ctr">
              <a:solidFill>
                <a:srgbClr val="66FF33"/>
              </a:solidFill>
              <a:prstDash val="solid"/>
              <a:round/>
              <a:headEnd type="none" w="med" len="med"/>
              <a:tailEnd type="none" w="med" len="med"/>
            </a:ln>
            <a:effectLst/>
          </p:spPr>
        </p:cxnSp>
        <p:sp>
          <p:nvSpPr>
            <p:cNvPr id="17" name="Rectangle 16">
              <a:extLst>
                <a:ext uri="{FF2B5EF4-FFF2-40B4-BE49-F238E27FC236}">
                  <a16:creationId xmlns:a16="http://schemas.microsoft.com/office/drawing/2014/main" id="{1C38A2F4-5BB7-4250-BF58-C3509911B538}"/>
                </a:ext>
              </a:extLst>
            </p:cNvPr>
            <p:cNvSpPr/>
            <p:nvPr/>
          </p:nvSpPr>
          <p:spPr>
            <a:xfrm>
              <a:off x="3648717" y="4051479"/>
              <a:ext cx="542283" cy="461665"/>
            </a:xfrm>
            <a:prstGeom prst="rect">
              <a:avLst/>
            </a:prstGeom>
            <a:solidFill>
              <a:srgbClr val="000066"/>
            </a:solidFill>
          </p:spPr>
          <p:txBody>
            <a:bodyPr wrap="square">
              <a:spAutoFit/>
            </a:bodyPr>
            <a:lstStyle/>
            <a:p>
              <a:r>
                <a:rPr lang="en-US" altLang="en-US" sz="2400" b="1" i="1" dirty="0" err="1">
                  <a:solidFill>
                    <a:srgbClr val="66FF33"/>
                  </a:solidFill>
                  <a:cs typeface="Times New Roman" panose="02020603050405020304" pitchFamily="18" charset="0"/>
                  <a:sym typeface="Symbol" panose="05050102010706020507" pitchFamily="18" charset="2"/>
                </a:rPr>
                <a:t>w</a:t>
              </a:r>
              <a:r>
                <a:rPr lang="en-US" altLang="en-US" sz="2400" b="1" i="1" baseline="-25000" dirty="0" err="1">
                  <a:solidFill>
                    <a:srgbClr val="66FF33"/>
                  </a:solidFill>
                  <a:cs typeface="Times New Roman" panose="02020603050405020304" pitchFamily="18" charset="0"/>
                  <a:sym typeface="Symbol" panose="05050102010706020507" pitchFamily="18" charset="2"/>
                </a:rPr>
                <a:t>k</a:t>
              </a:r>
              <a:endParaRPr lang="en-CA" sz="2400" b="1" dirty="0">
                <a:solidFill>
                  <a:srgbClr val="66FF33"/>
                </a:solidFill>
                <a:cs typeface="Times New Roman" panose="02020603050405020304" pitchFamily="18" charset="0"/>
              </a:endParaRPr>
            </a:p>
          </p:txBody>
        </p:sp>
      </p:grpSp>
    </p:spTree>
    <p:extLst>
      <p:ext uri="{BB962C8B-B14F-4D97-AF65-F5344CB8AC3E}">
        <p14:creationId xmlns:p14="http://schemas.microsoft.com/office/powerpoint/2010/main" val="2101604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3"/>
                                        </p:tgtEl>
                                        <p:attrNameLst>
                                          <p:attrName>style.visibility</p:attrName>
                                        </p:attrNameLst>
                                      </p:cBhvr>
                                      <p:to>
                                        <p:strVal val="visible"/>
                                      </p:to>
                                    </p:set>
                                    <p:anim calcmode="lin" valueType="num">
                                      <p:cBhvr additive="base">
                                        <p:cTn id="7" dur="500" fill="hold"/>
                                        <p:tgtEl>
                                          <p:spTgt spid="173"/>
                                        </p:tgtEl>
                                        <p:attrNameLst>
                                          <p:attrName>ppt_x</p:attrName>
                                        </p:attrNameLst>
                                      </p:cBhvr>
                                      <p:tavLst>
                                        <p:tav tm="0">
                                          <p:val>
                                            <p:strVal val="#ppt_x"/>
                                          </p:val>
                                        </p:tav>
                                        <p:tav tm="100000">
                                          <p:val>
                                            <p:strVal val="#ppt_x"/>
                                          </p:val>
                                        </p:tav>
                                      </p:tavLst>
                                    </p:anim>
                                    <p:anim calcmode="lin" valueType="num">
                                      <p:cBhvr additive="base">
                                        <p:cTn id="8" dur="500" fill="hold"/>
                                        <p:tgtEl>
                                          <p:spTgt spid="17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ppt_x"/>
                                          </p:val>
                                        </p:tav>
                                        <p:tav tm="100000">
                                          <p:val>
                                            <p:strVal val="#ppt_x"/>
                                          </p:val>
                                        </p:tav>
                                      </p:tavLst>
                                    </p:anim>
                                    <p:anim calcmode="lin" valueType="num">
                                      <p:cBhvr additive="base">
                                        <p:cTn id="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600" name="Rectangle 599"/>
          <p:cNvSpPr/>
          <p:nvPr/>
        </p:nvSpPr>
        <p:spPr>
          <a:xfrm>
            <a:off x="152740" y="1053405"/>
            <a:ext cx="7305205" cy="523220"/>
          </a:xfrm>
          <a:prstGeom prst="rect">
            <a:avLst/>
          </a:prstGeom>
        </p:spPr>
        <p:txBody>
          <a:bodyPr wrap="none">
            <a:spAutoFit/>
          </a:bodyPr>
          <a:lstStyle/>
          <a:p>
            <a:r>
              <a:rPr lang="en-US" altLang="en-US" dirty="0">
                <a:cs typeface="Times New Roman" panose="02020603050405020304" pitchFamily="18" charset="0"/>
              </a:rPr>
              <a:t>In an earlier slide, we computed these as follows.</a:t>
            </a:r>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sp>
        <p:nvSpPr>
          <p:cNvPr id="100" name="Rectangle 99"/>
          <p:cNvSpPr/>
          <p:nvPr/>
        </p:nvSpPr>
        <p:spPr>
          <a:xfrm>
            <a:off x="-304800" y="1600200"/>
            <a:ext cx="9733832" cy="4401205"/>
          </a:xfrm>
          <a:prstGeom prst="rect">
            <a:avLst/>
          </a:prstGeom>
        </p:spPr>
        <p:txBody>
          <a:bodyPr wrap="square">
            <a:spAutoFit/>
          </a:bodyPr>
          <a:lstStyle/>
          <a:p>
            <a:pPr marL="800100" lvl="1" indent="-342900">
              <a:spcAft>
                <a:spcPts val="0"/>
              </a:spcAft>
              <a:buFont typeface="Arial" panose="020B0604020202020204" pitchFamily="34" charset="0"/>
              <a:buChar char="•"/>
            </a:pPr>
            <a:r>
              <a:rPr lang="en-US" dirty="0"/>
              <a:t>We know where we are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dirty="0">
                <a:sym typeface="Symbol" panose="05050102010706020507" pitchFamily="18" charset="2"/>
              </a:rPr>
              <a:t>Forward propagation calculates our height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CA"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endParaRPr lang="en-CA" i="1" dirty="0">
              <a:solidFill>
                <a:schemeClr val="accent1"/>
              </a:solidFill>
            </a:endParaRPr>
          </a:p>
          <a:p>
            <a:pPr marL="800100" lvl="1" indent="-342900">
              <a:spcAft>
                <a:spcPts val="0"/>
              </a:spcAft>
              <a:buFont typeface="Arial" panose="020B0604020202020204" pitchFamily="34" charset="0"/>
              <a:buChar char="•"/>
            </a:pPr>
            <a:r>
              <a:rPr lang="en-US" altLang="en-US" dirty="0">
                <a:sym typeface="Symbol" panose="05050102010706020507" pitchFamily="18" charset="2"/>
              </a:rPr>
              <a:t>Loop </a:t>
            </a:r>
            <a:r>
              <a:rPr lang="en-US" altLang="en-US" i="1" dirty="0">
                <a:solidFill>
                  <a:srgbClr val="66FF33"/>
                </a:solidFill>
                <a:sym typeface="Symbol" panose="05050102010706020507" pitchFamily="18" charset="2"/>
              </a:rPr>
              <a:t>k = 1..m</a:t>
            </a:r>
          </a:p>
          <a:p>
            <a:pPr marL="1257300" lvl="2" indent="-342900">
              <a:spcAft>
                <a:spcPts val="0"/>
              </a:spcAft>
              <a:buFont typeface="Arial" panose="020B0604020202020204" pitchFamily="34" charset="0"/>
              <a:buChar char="•"/>
            </a:pPr>
            <a:r>
              <a:rPr lang="en-US" dirty="0"/>
              <a:t>Change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dirty="0"/>
              <a:t>a small amount to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i="1" dirty="0">
                <a:solidFill>
                  <a:srgbClr val="66FF33"/>
                </a:solidFill>
              </a:rPr>
              <a:t>+</a:t>
            </a:r>
            <a:r>
              <a:rPr lang="en-CA" i="1" dirty="0">
                <a:solidFill>
                  <a:srgbClr val="66FF33"/>
                </a:solidFill>
                <a:cs typeface="Times New Roman" panose="02020603050405020304" pitchFamily="18" charset="0"/>
                <a:sym typeface="Symbol" panose="05050102010706020507" pitchFamily="18" charset="2"/>
              </a:rPr>
              <a:t></a:t>
            </a:r>
            <a:r>
              <a:rPr lang="en-CA" i="1" dirty="0">
                <a:solidFill>
                  <a:srgbClr val="66FF33"/>
                </a:solidFill>
                <a:cs typeface="Times New Roman" panose="02020603050405020304" pitchFamily="18" charset="0"/>
              </a:rPr>
              <a:t>w</a:t>
            </a:r>
            <a:r>
              <a:rPr lang="en-US" altLang="en-US" sz="1800" i="1" baseline="-25000" dirty="0">
                <a:solidFill>
                  <a:srgbClr val="66FF33"/>
                </a:solidFill>
              </a:rPr>
              <a:t>k</a:t>
            </a:r>
            <a:r>
              <a:rPr lang="en-US" dirty="0"/>
              <a:t>.</a:t>
            </a:r>
          </a:p>
          <a:p>
            <a:pPr marL="1257300" lvl="2" indent="-342900">
              <a:spcAft>
                <a:spcPts val="0"/>
              </a:spcAft>
              <a:buFont typeface="Arial" panose="020B0604020202020204" pitchFamily="34" charset="0"/>
              <a:buChar char="•"/>
            </a:pPr>
            <a:r>
              <a:rPr lang="en-US" dirty="0"/>
              <a:t>Do not change other weights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a:t>
            </a:r>
          </a:p>
          <a:p>
            <a:pPr marL="1257300" lvl="2" indent="-342900">
              <a:spcAft>
                <a:spcPts val="0"/>
              </a:spcAft>
              <a:buFont typeface="Arial" panose="020B0604020202020204" pitchFamily="34" charset="0"/>
              <a:buChar char="•"/>
            </a:pPr>
            <a:r>
              <a:rPr lang="en-US" altLang="en-US" dirty="0">
                <a:sym typeface="Symbol" panose="05050102010706020507" pitchFamily="18" charset="2"/>
              </a:rPr>
              <a:t>Forward propagation calculates new height </a:t>
            </a:r>
            <a:br>
              <a:rPr lang="en-US" altLang="en-US" dirty="0">
                <a:sym typeface="Symbol" panose="05050102010706020507" pitchFamily="18" charset="2"/>
              </a:rPr>
            </a:br>
            <a:r>
              <a:rPr lang="en-US" altLang="en-US" dirty="0">
                <a:sym typeface="Symbol" panose="05050102010706020507" pitchFamily="18" charset="2"/>
              </a:rPr>
              <a: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a:t>
            </a:r>
            <a:r>
              <a:rPr lang="en-CA" i="1" baseline="-25000" dirty="0">
                <a:solidFill>
                  <a:srgbClr val="66FF33"/>
                </a:solidFill>
                <a:cs typeface="Times New Roman" panose="02020603050405020304" pitchFamily="18" charset="0"/>
                <a:sym typeface="Symbol" panose="05050102010706020507" pitchFamily="18" charset="2"/>
              </a:rPr>
              <a:t>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i="1" dirty="0">
                <a:solidFill>
                  <a:srgbClr val="66FF33"/>
                </a:solidFill>
              </a:rPr>
              <a:t>+</a:t>
            </a:r>
            <a:r>
              <a:rPr lang="en-CA" i="1" dirty="0">
                <a:solidFill>
                  <a:srgbClr val="66FF33"/>
                </a:solidFill>
                <a:cs typeface="Times New Roman" panose="02020603050405020304" pitchFamily="18" charset="0"/>
                <a:sym typeface="Symbol" panose="05050102010706020507" pitchFamily="18" charset="2"/>
              </a:rPr>
              <a:t></a:t>
            </a:r>
            <a:r>
              <a:rPr lang="en-CA" i="1" dirty="0">
                <a:solidFill>
                  <a:srgbClr val="66FF33"/>
                </a:solidFill>
                <a:cs typeface="Times New Roman" panose="02020603050405020304" pitchFamily="18" charset="0"/>
              </a:rPr>
              <a:t>w</a:t>
            </a:r>
            <a:r>
              <a:rPr lang="en-US" altLang="en-US" sz="1800" i="1" baseline="-25000" dirty="0">
                <a:solidFill>
                  <a:srgbClr val="66FF33"/>
                </a:solidFill>
              </a:rPr>
              <a:t>k</a:t>
            </a:r>
            <a:r>
              <a:rPr lang="en-CA" sz="1800" i="1" dirty="0">
                <a:solidFill>
                  <a:srgbClr val="66FF33"/>
                </a:solidFill>
                <a:cs typeface="Times New Roman" panose="02020603050405020304" pitchFamily="18" charset="0"/>
              </a:rPr>
              <a:t>  </a:t>
            </a:r>
            <a:r>
              <a:rPr lang="en-US" altLang="en-US"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p>
          <a:p>
            <a:pPr marL="1257300" lvl="2" indent="-342900">
              <a:spcAft>
                <a:spcPts val="0"/>
              </a:spcAft>
              <a:buFont typeface="Arial" panose="020B0604020202020204" pitchFamily="34" charset="0"/>
              <a:buChar char="•"/>
            </a:pPr>
            <a:r>
              <a:rPr lang="en-US" dirty="0"/>
              <a:t>Let </a:t>
            </a:r>
            <a:r>
              <a:rPr lang="az-Cyrl-AZ" i="1" dirty="0">
                <a:solidFill>
                  <a:schemeClr val="accent1"/>
                </a:solidFill>
                <a:cs typeface="Times New Roman" panose="02020603050405020304" pitchFamily="18" charset="0"/>
                <a:sym typeface="Symbol" panose="05050102010706020507" pitchFamily="18" charset="2"/>
              </a:rPr>
              <a:t></a:t>
            </a:r>
            <a:r>
              <a:rPr lang="en-CA" i="1" dirty="0">
                <a:solidFill>
                  <a:schemeClr val="accent1"/>
                </a:solidFill>
                <a:cs typeface="Times New Roman" panose="02020603050405020304" pitchFamily="18" charset="0"/>
              </a:rPr>
              <a:t>E</a:t>
            </a:r>
            <a:r>
              <a:rPr lang="en-CA" i="1" dirty="0">
                <a:cs typeface="Times New Roman" panose="02020603050405020304" pitchFamily="18" charset="0"/>
              </a:rPr>
              <a:t> </a:t>
            </a:r>
            <a:r>
              <a:rPr lang="en-US" dirty="0"/>
              <a:t>denote the change in </a:t>
            </a:r>
            <a:r>
              <a:rPr lang="en-US" i="1" dirty="0">
                <a:solidFill>
                  <a:schemeClr val="accent1"/>
                </a:solidFill>
              </a:rPr>
              <a:t>E.</a:t>
            </a:r>
          </a:p>
          <a:p>
            <a:pPr marL="1257300" lvl="2" indent="-342900">
              <a:spcAft>
                <a:spcPts val="0"/>
              </a:spcAft>
              <a:buFont typeface="Arial" panose="020B0604020202020204" pitchFamily="34" charset="0"/>
              <a:buChar char="•"/>
            </a:pPr>
            <a:r>
              <a:rPr lang="az-Cyrl-AZ" i="1" baseline="30000" dirty="0">
                <a:solidFill>
                  <a:schemeClr val="accent1"/>
                </a:solidFill>
                <a:cs typeface="Times New Roman" panose="02020603050405020304" pitchFamily="18" charset="0"/>
                <a:sym typeface="Symbol" panose="05050102010706020507" pitchFamily="18" charset="2"/>
              </a:rPr>
              <a:t></a:t>
            </a:r>
            <a:r>
              <a:rPr lang="en-CA" i="1" baseline="30000" dirty="0">
                <a:solidFill>
                  <a:schemeClr val="accent1"/>
                </a:solidFill>
                <a:cs typeface="Times New Roman" panose="02020603050405020304" pitchFamily="18" charset="0"/>
              </a:rPr>
              <a:t>E</a:t>
            </a:r>
            <a:r>
              <a:rPr lang="en-CA" i="1" dirty="0">
                <a:cs typeface="Times New Roman" panose="02020603050405020304" pitchFamily="18" charset="0"/>
              </a:rPr>
              <a:t>/</a:t>
            </a:r>
            <a:r>
              <a:rPr lang="en-CA" i="1" baseline="-25000" dirty="0">
                <a:solidFill>
                  <a:srgbClr val="66FF33"/>
                </a:solidFill>
                <a:cs typeface="Times New Roman" panose="02020603050405020304" pitchFamily="18" charset="0"/>
                <a:sym typeface="Symbol" panose="05050102010706020507" pitchFamily="18" charset="2"/>
              </a:rPr>
              <a:t></a:t>
            </a:r>
            <a:r>
              <a:rPr lang="en-CA" i="1" baseline="-25000" dirty="0">
                <a:solidFill>
                  <a:srgbClr val="66FF33"/>
                </a:solidFill>
                <a:cs typeface="Times New Roman" panose="02020603050405020304" pitchFamily="18" charset="0"/>
              </a:rPr>
              <a:t>w</a:t>
            </a:r>
            <a:r>
              <a:rPr lang="en-CA" i="1" dirty="0">
                <a:solidFill>
                  <a:schemeClr val="accent1"/>
                </a:solidFill>
              </a:rPr>
              <a:t>  </a:t>
            </a:r>
            <a:r>
              <a:rPr lang="en-US" dirty="0"/>
              <a:t>is the ratio of these.</a:t>
            </a:r>
          </a:p>
          <a:p>
            <a:pPr marL="1257300" lvl="2" indent="-342900">
              <a:spcAft>
                <a:spcPts val="0"/>
              </a:spcAft>
              <a:buFont typeface="Arial" panose="020B0604020202020204" pitchFamily="34" charset="0"/>
              <a:buChar char="•"/>
            </a:pPr>
            <a:r>
              <a:rPr lang="en-US" dirty="0"/>
              <a:t>This tells us the “influence”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has on the error </a:t>
            </a:r>
            <a:r>
              <a:rPr lang="en-US" i="1" dirty="0">
                <a:solidFill>
                  <a:schemeClr val="accent1"/>
                </a:solidFill>
              </a:rPr>
              <a:t>E</a:t>
            </a:r>
            <a:r>
              <a:rPr lang="en-US" dirty="0"/>
              <a:t>. </a:t>
            </a:r>
          </a:p>
        </p:txBody>
      </p:sp>
      <p:grpSp>
        <p:nvGrpSpPr>
          <p:cNvPr id="5" name="Group 4"/>
          <p:cNvGrpSpPr/>
          <p:nvPr/>
        </p:nvGrpSpPr>
        <p:grpSpPr>
          <a:xfrm>
            <a:off x="990600" y="2895600"/>
            <a:ext cx="5410200" cy="3795355"/>
            <a:chOff x="990600" y="2895600"/>
            <a:chExt cx="5410200" cy="3795355"/>
          </a:xfrm>
        </p:grpSpPr>
        <p:cxnSp>
          <p:nvCxnSpPr>
            <p:cNvPr id="3" name="Straight Connector 2"/>
            <p:cNvCxnSpPr/>
            <p:nvPr/>
          </p:nvCxnSpPr>
          <p:spPr bwMode="auto">
            <a:xfrm flipV="1">
              <a:off x="990600" y="2895600"/>
              <a:ext cx="4343400" cy="3200400"/>
            </a:xfrm>
            <a:prstGeom prst="line">
              <a:avLst/>
            </a:prstGeom>
            <a:noFill/>
            <a:ln w="38100" cap="sq" cmpd="sng" algn="ctr">
              <a:solidFill>
                <a:schemeClr val="hlink"/>
              </a:solidFill>
              <a:prstDash val="solid"/>
              <a:round/>
              <a:headEnd type="none" w="med" len="med"/>
              <a:tailEnd type="none" w="med" len="med"/>
            </a:ln>
            <a:effectLst/>
          </p:spPr>
        </p:cxnSp>
        <p:sp>
          <p:nvSpPr>
            <p:cNvPr id="4" name="Rectangle 3"/>
            <p:cNvSpPr/>
            <p:nvPr/>
          </p:nvSpPr>
          <p:spPr>
            <a:xfrm>
              <a:off x="1752600" y="6106180"/>
              <a:ext cx="4648200" cy="584775"/>
            </a:xfrm>
            <a:prstGeom prst="rect">
              <a:avLst/>
            </a:prstGeom>
          </p:spPr>
          <p:txBody>
            <a:bodyPr wrap="square">
              <a:spAutoFit/>
            </a:bodyPr>
            <a:lstStyle/>
            <a:p>
              <a:r>
                <a:rPr lang="en-CA" sz="3200" dirty="0">
                  <a:solidFill>
                    <a:srgbClr val="FF0000"/>
                  </a:solidFill>
                  <a:sym typeface="Symbol" panose="05050102010706020507" pitchFamily="18" charset="2"/>
                </a:rPr>
                <a:t>This takes too much time.</a:t>
              </a:r>
              <a:endParaRPr lang="en-US" sz="3200" dirty="0">
                <a:solidFill>
                  <a:srgbClr val="FF0000"/>
                </a:solidFill>
              </a:endParaRPr>
            </a:p>
          </p:txBody>
        </p:sp>
      </p:grpSp>
      <p:sp>
        <p:nvSpPr>
          <p:cNvPr id="11" name="Rectangle 10">
            <a:extLst>
              <a:ext uri="{FF2B5EF4-FFF2-40B4-BE49-F238E27FC236}">
                <a16:creationId xmlns:a16="http://schemas.microsoft.com/office/drawing/2014/main" id="{8F58FE2A-CEC3-4FDE-B11B-94A2A2AFE30A}"/>
              </a:ext>
            </a:extLst>
          </p:cNvPr>
          <p:cNvSpPr/>
          <p:nvPr/>
        </p:nvSpPr>
        <p:spPr>
          <a:xfrm>
            <a:off x="1587500" y="5307568"/>
            <a:ext cx="228600" cy="369332"/>
          </a:xfrm>
          <a:prstGeom prst="rect">
            <a:avLst/>
          </a:prstGeom>
        </p:spPr>
        <p:txBody>
          <a:bodyPr wrap="square">
            <a:spAutoFit/>
          </a:bodyPr>
          <a:lstStyle/>
          <a:p>
            <a:pPr algn="ctr"/>
            <a:r>
              <a:rPr lang="en-US" sz="1800" i="1" dirty="0">
                <a:solidFill>
                  <a:srgbClr val="66FF33"/>
                </a:solidFill>
              </a:rPr>
              <a:t>k</a:t>
            </a:r>
          </a:p>
        </p:txBody>
      </p:sp>
    </p:spTree>
    <p:extLst>
      <p:ext uri="{BB962C8B-B14F-4D97-AF65-F5344CB8AC3E}">
        <p14:creationId xmlns:p14="http://schemas.microsoft.com/office/powerpoint/2010/main" val="2196471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600"/>
                                        </p:tgtEl>
                                        <p:attrNameLst>
                                          <p:attrName>style.visibility</p:attrName>
                                        </p:attrNameLst>
                                      </p:cBhvr>
                                      <p:to>
                                        <p:strVal val="visible"/>
                                      </p:to>
                                    </p:set>
                                    <p:anim calcmode="lin" valueType="num">
                                      <p:cBhvr additive="base">
                                        <p:cTn id="7" dur="500" fill="hold"/>
                                        <p:tgtEl>
                                          <p:spTgt spid="600"/>
                                        </p:tgtEl>
                                        <p:attrNameLst>
                                          <p:attrName>ppt_x</p:attrName>
                                        </p:attrNameLst>
                                      </p:cBhvr>
                                      <p:tavLst>
                                        <p:tav tm="0">
                                          <p:val>
                                            <p:strVal val="0-#ppt_w/2"/>
                                          </p:val>
                                        </p:tav>
                                        <p:tav tm="100000">
                                          <p:val>
                                            <p:strVal val="#ppt_x"/>
                                          </p:val>
                                        </p:tav>
                                      </p:tavLst>
                                    </p:anim>
                                    <p:anim calcmode="lin" valueType="num">
                                      <p:cBhvr additive="base">
                                        <p:cTn id="8" dur="500" fill="hold"/>
                                        <p:tgtEl>
                                          <p:spTgt spid="60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xEl>
                                              <p:pRg st="0" end="0"/>
                                            </p:txEl>
                                          </p:spTgt>
                                        </p:tgtEl>
                                        <p:attrNameLst>
                                          <p:attrName>style.visibility</p:attrName>
                                        </p:attrNameLst>
                                      </p:cBhvr>
                                      <p:to>
                                        <p:strVal val="visible"/>
                                      </p:to>
                                    </p:set>
                                    <p:anim calcmode="lin" valueType="num">
                                      <p:cBhvr additive="base">
                                        <p:cTn id="13"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0">
                                            <p:txEl>
                                              <p:pRg st="1" end="1"/>
                                            </p:txEl>
                                          </p:spTgt>
                                        </p:tgtEl>
                                        <p:attrNameLst>
                                          <p:attrName>style.visibility</p:attrName>
                                        </p:attrNameLst>
                                      </p:cBhvr>
                                      <p:to>
                                        <p:strVal val="visible"/>
                                      </p:to>
                                    </p:set>
                                    <p:anim calcmode="lin" valueType="num">
                                      <p:cBhvr additive="base">
                                        <p:cTn id="19"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0">
                                            <p:txEl>
                                              <p:pRg st="2" end="2"/>
                                            </p:txEl>
                                          </p:spTgt>
                                        </p:tgtEl>
                                        <p:attrNameLst>
                                          <p:attrName>style.visibility</p:attrName>
                                        </p:attrNameLst>
                                      </p:cBhvr>
                                      <p:to>
                                        <p:strVal val="visible"/>
                                      </p:to>
                                    </p:set>
                                    <p:anim calcmode="lin" valueType="num">
                                      <p:cBhvr additive="base">
                                        <p:cTn id="25" dur="500" fill="hold"/>
                                        <p:tgtEl>
                                          <p:spTgt spid="10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0">
                                            <p:txEl>
                                              <p:pRg st="3" end="3"/>
                                            </p:txEl>
                                          </p:spTgt>
                                        </p:tgtEl>
                                        <p:attrNameLst>
                                          <p:attrName>style.visibility</p:attrName>
                                        </p:attrNameLst>
                                      </p:cBhvr>
                                      <p:to>
                                        <p:strVal val="visible"/>
                                      </p:to>
                                    </p:set>
                                    <p:anim calcmode="lin" valueType="num">
                                      <p:cBhvr additive="base">
                                        <p:cTn id="31" dur="500" fill="hold"/>
                                        <p:tgtEl>
                                          <p:spTgt spid="100">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0">
                                            <p:txEl>
                                              <p:pRg st="4" end="4"/>
                                            </p:txEl>
                                          </p:spTgt>
                                        </p:tgtEl>
                                        <p:attrNameLst>
                                          <p:attrName>style.visibility</p:attrName>
                                        </p:attrNameLst>
                                      </p:cBhvr>
                                      <p:to>
                                        <p:strVal val="visible"/>
                                      </p:to>
                                    </p:set>
                                    <p:anim calcmode="lin" valueType="num">
                                      <p:cBhvr additive="base">
                                        <p:cTn id="37" dur="500" fill="hold"/>
                                        <p:tgtEl>
                                          <p:spTgt spid="100">
                                            <p:txEl>
                                              <p:pRg st="4" end="4"/>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0">
                                            <p:txEl>
                                              <p:pRg st="5" end="5"/>
                                            </p:txEl>
                                          </p:spTgt>
                                        </p:tgtEl>
                                        <p:attrNameLst>
                                          <p:attrName>style.visibility</p:attrName>
                                        </p:attrNameLst>
                                      </p:cBhvr>
                                      <p:to>
                                        <p:strVal val="visible"/>
                                      </p:to>
                                    </p:set>
                                    <p:anim calcmode="lin" valueType="num">
                                      <p:cBhvr additive="base">
                                        <p:cTn id="43" dur="500" fill="hold"/>
                                        <p:tgtEl>
                                          <p:spTgt spid="100">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0">
                                            <p:txEl>
                                              <p:pRg st="6" end="6"/>
                                            </p:txEl>
                                          </p:spTgt>
                                        </p:tgtEl>
                                        <p:attrNameLst>
                                          <p:attrName>style.visibility</p:attrName>
                                        </p:attrNameLst>
                                      </p:cBhvr>
                                      <p:to>
                                        <p:strVal val="visible"/>
                                      </p:to>
                                    </p:set>
                                    <p:anim calcmode="lin" valueType="num">
                                      <p:cBhvr additive="base">
                                        <p:cTn id="49" dur="500" fill="hold"/>
                                        <p:tgtEl>
                                          <p:spTgt spid="100">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0">
                                            <p:txEl>
                                              <p:pRg st="7" end="7"/>
                                            </p:txEl>
                                          </p:spTgt>
                                        </p:tgtEl>
                                        <p:attrNameLst>
                                          <p:attrName>style.visibility</p:attrName>
                                        </p:attrNameLst>
                                      </p:cBhvr>
                                      <p:to>
                                        <p:strVal val="visible"/>
                                      </p:to>
                                    </p:set>
                                    <p:anim calcmode="lin" valueType="num">
                                      <p:cBhvr additive="base">
                                        <p:cTn id="55" dur="500" fill="hold"/>
                                        <p:tgtEl>
                                          <p:spTgt spid="100">
                                            <p:txEl>
                                              <p:pRg st="7" end="7"/>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0">
                                            <p:txEl>
                                              <p:pRg st="7" end="7"/>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11"/>
                                        </p:tgtEl>
                                        <p:attrNameLst>
                                          <p:attrName>style.visibility</p:attrName>
                                        </p:attrNameLst>
                                      </p:cBhvr>
                                      <p:to>
                                        <p:strVal val="visible"/>
                                      </p:to>
                                    </p:set>
                                    <p:anim calcmode="lin" valueType="num">
                                      <p:cBhvr additive="base">
                                        <p:cTn id="59" dur="500" fill="hold"/>
                                        <p:tgtEl>
                                          <p:spTgt spid="11"/>
                                        </p:tgtEl>
                                        <p:attrNameLst>
                                          <p:attrName>ppt_x</p:attrName>
                                        </p:attrNameLst>
                                      </p:cBhvr>
                                      <p:tavLst>
                                        <p:tav tm="0">
                                          <p:val>
                                            <p:strVal val="0-#ppt_w/2"/>
                                          </p:val>
                                        </p:tav>
                                        <p:tav tm="100000">
                                          <p:val>
                                            <p:strVal val="#ppt_x"/>
                                          </p:val>
                                        </p:tav>
                                      </p:tavLst>
                                    </p:anim>
                                    <p:anim calcmode="lin" valueType="num">
                                      <p:cBhvr additive="base">
                                        <p:cTn id="60"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00">
                                            <p:txEl>
                                              <p:pRg st="8" end="8"/>
                                            </p:txEl>
                                          </p:spTgt>
                                        </p:tgtEl>
                                        <p:attrNameLst>
                                          <p:attrName>style.visibility</p:attrName>
                                        </p:attrNameLst>
                                      </p:cBhvr>
                                      <p:to>
                                        <p:strVal val="visible"/>
                                      </p:to>
                                    </p:set>
                                    <p:anim calcmode="lin" valueType="num">
                                      <p:cBhvr additive="base">
                                        <p:cTn id="65" dur="500" fill="hold"/>
                                        <p:tgtEl>
                                          <p:spTgt spid="100">
                                            <p:txEl>
                                              <p:pRg st="8" end="8"/>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500" fill="hold"/>
                                        <p:tgtEl>
                                          <p:spTgt spid="5"/>
                                        </p:tgtEl>
                                        <p:attrNameLst>
                                          <p:attrName>ppt_x</p:attrName>
                                        </p:attrNameLst>
                                      </p:cBhvr>
                                      <p:tavLst>
                                        <p:tav tm="0">
                                          <p:val>
                                            <p:strVal val="0-#ppt_w/2"/>
                                          </p:val>
                                        </p:tav>
                                        <p:tav tm="100000">
                                          <p:val>
                                            <p:strVal val="#ppt_x"/>
                                          </p:val>
                                        </p:tav>
                                      </p:tavLst>
                                    </p:anim>
                                    <p:anim calcmode="lin" valueType="num">
                                      <p:cBhvr additive="base">
                                        <p:cTn id="7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p:bldP spid="11"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600" name="Rectangle 599"/>
          <p:cNvSpPr/>
          <p:nvPr/>
        </p:nvSpPr>
        <p:spPr>
          <a:xfrm>
            <a:off x="152740" y="1053405"/>
            <a:ext cx="7255512" cy="523220"/>
          </a:xfrm>
          <a:prstGeom prst="rect">
            <a:avLst/>
          </a:prstGeom>
        </p:spPr>
        <p:txBody>
          <a:bodyPr wrap="none">
            <a:spAutoFit/>
          </a:bodyPr>
          <a:lstStyle/>
          <a:p>
            <a:r>
              <a:rPr lang="en-US" altLang="en-US" dirty="0">
                <a:cs typeface="Times New Roman" panose="02020603050405020304" pitchFamily="18" charset="0"/>
              </a:rPr>
              <a:t>In an earlier slide, we computed these as follows.</a:t>
            </a:r>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sp>
        <p:nvSpPr>
          <p:cNvPr id="100" name="Rectangle 99"/>
          <p:cNvSpPr/>
          <p:nvPr/>
        </p:nvSpPr>
        <p:spPr>
          <a:xfrm>
            <a:off x="-304800" y="1600200"/>
            <a:ext cx="9733832" cy="2246769"/>
          </a:xfrm>
          <a:prstGeom prst="rect">
            <a:avLst/>
          </a:prstGeom>
        </p:spPr>
        <p:txBody>
          <a:bodyPr wrap="square">
            <a:spAutoFit/>
          </a:bodyPr>
          <a:lstStyle/>
          <a:p>
            <a:pPr marL="800100" lvl="1" indent="-342900">
              <a:spcAft>
                <a:spcPts val="0"/>
              </a:spcAft>
              <a:buFont typeface="Arial" panose="020B0604020202020204" pitchFamily="34" charset="0"/>
              <a:buChar char="•"/>
            </a:pPr>
            <a:r>
              <a:rPr lang="en-US" dirty="0"/>
              <a:t>We know where we are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dirty="0">
                <a:sym typeface="Symbol" panose="05050102010706020507" pitchFamily="18" charset="2"/>
              </a:rPr>
              <a:t>Forward propagation calculates our height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CA"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p>
          <a:p>
            <a:pPr marL="800100" lvl="1" indent="-342900">
              <a:spcAft>
                <a:spcPts val="0"/>
              </a:spcAft>
              <a:buFont typeface="Arial" panose="020B0604020202020204" pitchFamily="34" charset="0"/>
              <a:buChar char="•"/>
            </a:pPr>
            <a:r>
              <a:rPr lang="en-CA" dirty="0">
                <a:sym typeface="Symbol" panose="05050102010706020507" pitchFamily="18" charset="2"/>
              </a:rPr>
              <a:t>Back propagation takes actual derivatives </a:t>
            </a:r>
            <a:br>
              <a:rPr lang="en-CA" dirty="0">
                <a:sym typeface="Symbol" panose="05050102010706020507" pitchFamily="18" charset="2"/>
              </a:rPr>
            </a:br>
            <a:r>
              <a:rPr lang="en-CA" dirty="0">
                <a:sym typeface="Symbol" panose="05050102010706020507" pitchFamily="18" charset="2"/>
              </a:rPr>
              <a:t>  just like learned in high school.</a:t>
            </a:r>
            <a:br>
              <a:rPr lang="en-CA" dirty="0">
                <a:sym typeface="Symbol" panose="05050102010706020507" pitchFamily="18" charset="2"/>
              </a:rPr>
            </a:br>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 </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dirty="0"/>
          </a:p>
        </p:txBody>
      </p:sp>
    </p:spTree>
    <p:extLst>
      <p:ext uri="{BB962C8B-B14F-4D97-AF65-F5344CB8AC3E}">
        <p14:creationId xmlns:p14="http://schemas.microsoft.com/office/powerpoint/2010/main" val="27236005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2" end="2"/>
                                            </p:txEl>
                                          </p:spTgt>
                                        </p:tgtEl>
                                        <p:attrNameLst>
                                          <p:attrName>style.visibility</p:attrName>
                                        </p:attrNameLst>
                                      </p:cBhvr>
                                      <p:to>
                                        <p:strVal val="visible"/>
                                      </p:to>
                                    </p:set>
                                    <p:anim calcmode="lin" valueType="num">
                                      <p:cBhvr additive="base">
                                        <p:cTn id="7" dur="500" fill="hold"/>
                                        <p:tgtEl>
                                          <p:spTgt spid="100">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277" name="Rectangle 276"/>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27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9" name="Rectangle 278"/>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80" name="Rectangle 279"/>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1" name="Rectangle 280"/>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82" name="Rectangle 281"/>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182" name="Group 181"/>
          <p:cNvGrpSpPr/>
          <p:nvPr/>
        </p:nvGrpSpPr>
        <p:grpSpPr>
          <a:xfrm>
            <a:off x="2590800" y="4330656"/>
            <a:ext cx="2747717" cy="2203148"/>
            <a:chOff x="4000500" y="5020270"/>
            <a:chExt cx="1638300" cy="1067473"/>
          </a:xfrm>
        </p:grpSpPr>
        <p:grpSp>
          <p:nvGrpSpPr>
            <p:cNvPr id="183" name="Group 182"/>
            <p:cNvGrpSpPr/>
            <p:nvPr/>
          </p:nvGrpSpPr>
          <p:grpSpPr>
            <a:xfrm>
              <a:off x="4000500" y="5020270"/>
              <a:ext cx="1630302" cy="1067473"/>
              <a:chOff x="2095500" y="5414665"/>
              <a:chExt cx="1630302" cy="1067473"/>
            </a:xfrm>
          </p:grpSpPr>
          <p:grpSp>
            <p:nvGrpSpPr>
              <p:cNvPr id="194" name="Group 193"/>
              <p:cNvGrpSpPr/>
              <p:nvPr/>
            </p:nvGrpSpPr>
            <p:grpSpPr>
              <a:xfrm>
                <a:off x="2095500" y="5414665"/>
                <a:ext cx="1623129" cy="1046493"/>
                <a:chOff x="2095500" y="5414665"/>
                <a:chExt cx="1623129" cy="1046493"/>
              </a:xfrm>
            </p:grpSpPr>
            <p:cxnSp>
              <p:nvCxnSpPr>
                <p:cNvPr id="255" name="Straight Connector 254"/>
                <p:cNvCxnSpPr/>
                <p:nvPr/>
              </p:nvCxnSpPr>
              <p:spPr bwMode="auto">
                <a:xfrm>
                  <a:off x="2095500" y="5486400"/>
                  <a:ext cx="1614879" cy="974758"/>
                </a:xfrm>
                <a:prstGeom prst="line">
                  <a:avLst/>
                </a:prstGeom>
                <a:noFill/>
                <a:ln w="12700" cap="sq" cmpd="sng" algn="ctr">
                  <a:solidFill>
                    <a:schemeClr val="hlink"/>
                  </a:solidFill>
                  <a:prstDash val="solid"/>
                  <a:round/>
                  <a:headEnd type="none" w="med" len="med"/>
                  <a:tailEnd type="none" w="med" len="med"/>
                </a:ln>
                <a:effectLst/>
              </p:spPr>
            </p:cxnSp>
            <p:cxnSp>
              <p:nvCxnSpPr>
                <p:cNvPr id="256" name="Straight Connector 255"/>
                <p:cNvCxnSpPr/>
                <p:nvPr/>
              </p:nvCxnSpPr>
              <p:spPr bwMode="auto">
                <a:xfrm>
                  <a:off x="2095500" y="5486400"/>
                  <a:ext cx="1623129" cy="856568"/>
                </a:xfrm>
                <a:prstGeom prst="line">
                  <a:avLst/>
                </a:prstGeom>
                <a:noFill/>
                <a:ln w="12700" cap="sq" cmpd="sng" algn="ctr">
                  <a:solidFill>
                    <a:schemeClr val="hlink"/>
                  </a:solidFill>
                  <a:prstDash val="solid"/>
                  <a:round/>
                  <a:headEnd type="none" w="med" len="med"/>
                  <a:tailEnd type="none" w="med" len="med"/>
                </a:ln>
                <a:effectLst/>
              </p:spPr>
            </p:cxnSp>
            <p:cxnSp>
              <p:nvCxnSpPr>
                <p:cNvPr id="257" name="Straight Connector 256"/>
                <p:cNvCxnSpPr/>
                <p:nvPr/>
              </p:nvCxnSpPr>
              <p:spPr bwMode="auto">
                <a:xfrm>
                  <a:off x="2095500" y="5486400"/>
                  <a:ext cx="1606629" cy="705896"/>
                </a:xfrm>
                <a:prstGeom prst="line">
                  <a:avLst/>
                </a:prstGeom>
                <a:noFill/>
                <a:ln w="12700" cap="sq" cmpd="sng" algn="ctr">
                  <a:solidFill>
                    <a:schemeClr val="hlink"/>
                  </a:solidFill>
                  <a:prstDash val="solid"/>
                  <a:round/>
                  <a:headEnd type="none" w="med" len="med"/>
                  <a:tailEnd type="none" w="med" len="med"/>
                </a:ln>
                <a:effectLst/>
              </p:spPr>
            </p:cxnSp>
            <p:cxnSp>
              <p:nvCxnSpPr>
                <p:cNvPr id="258" name="Straight Connector 257"/>
                <p:cNvCxnSpPr/>
                <p:nvPr/>
              </p:nvCxnSpPr>
              <p:spPr bwMode="auto">
                <a:xfrm>
                  <a:off x="2095500" y="5486400"/>
                  <a:ext cx="1606629" cy="605135"/>
                </a:xfrm>
                <a:prstGeom prst="line">
                  <a:avLst/>
                </a:prstGeom>
                <a:noFill/>
                <a:ln w="12700" cap="sq" cmpd="sng" algn="ctr">
                  <a:solidFill>
                    <a:schemeClr val="hlink"/>
                  </a:solidFill>
                  <a:prstDash val="solid"/>
                  <a:round/>
                  <a:headEnd type="none" w="med" len="med"/>
                  <a:tailEnd type="none" w="med" len="med"/>
                </a:ln>
                <a:effectLst/>
              </p:spPr>
            </p:cxnSp>
            <p:cxnSp>
              <p:nvCxnSpPr>
                <p:cNvPr id="259" name="Straight Connector 258"/>
                <p:cNvCxnSpPr/>
                <p:nvPr/>
              </p:nvCxnSpPr>
              <p:spPr bwMode="auto">
                <a:xfrm>
                  <a:off x="2095500" y="5486400"/>
                  <a:ext cx="1603715" cy="461665"/>
                </a:xfrm>
                <a:prstGeom prst="line">
                  <a:avLst/>
                </a:prstGeom>
                <a:noFill/>
                <a:ln w="12700" cap="sq" cmpd="sng" algn="ctr">
                  <a:solidFill>
                    <a:schemeClr val="hlink"/>
                  </a:solidFill>
                  <a:prstDash val="solid"/>
                  <a:round/>
                  <a:headEnd type="none" w="med" len="med"/>
                  <a:tailEnd type="none" w="med" len="med"/>
                </a:ln>
                <a:effectLst/>
              </p:spPr>
            </p:cxnSp>
            <p:cxnSp>
              <p:nvCxnSpPr>
                <p:cNvPr id="260" name="Straight Connector 259"/>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61" name="Straight Connector 260"/>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64" name="Straight Connector 263"/>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76" name="Straight Connector 275"/>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195" name="Group 194"/>
              <p:cNvGrpSpPr/>
              <p:nvPr/>
            </p:nvGrpSpPr>
            <p:grpSpPr>
              <a:xfrm>
                <a:off x="2102673" y="5429251"/>
                <a:ext cx="1623129" cy="1039303"/>
                <a:chOff x="2095500" y="5303665"/>
                <a:chExt cx="1623129" cy="1039303"/>
              </a:xfrm>
            </p:grpSpPr>
            <p:cxnSp>
              <p:nvCxnSpPr>
                <p:cNvPr id="246" name="Straight Connector 245"/>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47" name="Straight Connector 246"/>
                <p:cNvCxnSpPr/>
                <p:nvPr/>
              </p:nvCxnSpPr>
              <p:spPr bwMode="auto">
                <a:xfrm>
                  <a:off x="2095500" y="5486400"/>
                  <a:ext cx="1623129" cy="856568"/>
                </a:xfrm>
                <a:prstGeom prst="line">
                  <a:avLst/>
                </a:prstGeom>
                <a:noFill/>
                <a:ln w="12700" cap="sq" cmpd="sng" algn="ctr">
                  <a:solidFill>
                    <a:schemeClr val="hlink"/>
                  </a:solidFill>
                  <a:prstDash val="solid"/>
                  <a:round/>
                  <a:headEnd type="none" w="med" len="med"/>
                  <a:tailEnd type="none" w="med" len="med"/>
                </a:ln>
                <a:effectLst/>
              </p:spPr>
            </p:cxnSp>
            <p:cxnSp>
              <p:nvCxnSpPr>
                <p:cNvPr id="248" name="Straight Connector 247"/>
                <p:cNvCxnSpPr/>
                <p:nvPr/>
              </p:nvCxnSpPr>
              <p:spPr bwMode="auto">
                <a:xfrm>
                  <a:off x="2095500" y="5486400"/>
                  <a:ext cx="1606629" cy="705896"/>
                </a:xfrm>
                <a:prstGeom prst="line">
                  <a:avLst/>
                </a:prstGeom>
                <a:noFill/>
                <a:ln w="12700" cap="sq" cmpd="sng" algn="ctr">
                  <a:solidFill>
                    <a:schemeClr val="hlink"/>
                  </a:solidFill>
                  <a:prstDash val="solid"/>
                  <a:round/>
                  <a:headEnd type="none" w="med" len="med"/>
                  <a:tailEnd type="none" w="med" len="med"/>
                </a:ln>
                <a:effectLst/>
              </p:spPr>
            </p:cxnSp>
            <p:cxnSp>
              <p:nvCxnSpPr>
                <p:cNvPr id="249" name="Straight Connector 248"/>
                <p:cNvCxnSpPr/>
                <p:nvPr/>
              </p:nvCxnSpPr>
              <p:spPr bwMode="auto">
                <a:xfrm>
                  <a:off x="2095500" y="5486400"/>
                  <a:ext cx="1606629" cy="605135"/>
                </a:xfrm>
                <a:prstGeom prst="line">
                  <a:avLst/>
                </a:prstGeom>
                <a:noFill/>
                <a:ln w="12700" cap="sq" cmpd="sng" algn="ctr">
                  <a:solidFill>
                    <a:schemeClr val="hlink"/>
                  </a:solidFill>
                  <a:prstDash val="solid"/>
                  <a:round/>
                  <a:headEnd type="none" w="med" len="med"/>
                  <a:tailEnd type="none" w="med" len="med"/>
                </a:ln>
                <a:effectLst/>
              </p:spPr>
            </p:cxnSp>
            <p:cxnSp>
              <p:nvCxnSpPr>
                <p:cNvPr id="250" name="Straight Connector 249"/>
                <p:cNvCxnSpPr/>
                <p:nvPr/>
              </p:nvCxnSpPr>
              <p:spPr bwMode="auto">
                <a:xfrm>
                  <a:off x="2095500" y="5486400"/>
                  <a:ext cx="1603715" cy="461665"/>
                </a:xfrm>
                <a:prstGeom prst="line">
                  <a:avLst/>
                </a:prstGeom>
                <a:noFill/>
                <a:ln w="12700" cap="sq" cmpd="sng" algn="ctr">
                  <a:solidFill>
                    <a:schemeClr val="hlink"/>
                  </a:solidFill>
                  <a:prstDash val="solid"/>
                  <a:round/>
                  <a:headEnd type="none" w="med" len="med"/>
                  <a:tailEnd type="none" w="med" len="med"/>
                </a:ln>
                <a:effectLst/>
              </p:spPr>
            </p:cxnSp>
            <p:cxnSp>
              <p:nvCxnSpPr>
                <p:cNvPr id="251" name="Straight Connector 250"/>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52" name="Straight Connector 251"/>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53" name="Straight Connector 252"/>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54" name="Straight Connector 253"/>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196" name="Group 195"/>
              <p:cNvGrpSpPr/>
              <p:nvPr/>
            </p:nvGrpSpPr>
            <p:grpSpPr>
              <a:xfrm>
                <a:off x="2105339" y="5428266"/>
                <a:ext cx="1617793" cy="1020299"/>
                <a:chOff x="2095500" y="5171997"/>
                <a:chExt cx="1617793" cy="1020299"/>
              </a:xfrm>
            </p:grpSpPr>
            <p:cxnSp>
              <p:nvCxnSpPr>
                <p:cNvPr id="237" name="Straight Connector 236"/>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38" name="Straight Connector 237"/>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239" name="Straight Connector 238"/>
                <p:cNvCxnSpPr/>
                <p:nvPr/>
              </p:nvCxnSpPr>
              <p:spPr bwMode="auto">
                <a:xfrm>
                  <a:off x="2095500" y="5486400"/>
                  <a:ext cx="1606629" cy="705896"/>
                </a:xfrm>
                <a:prstGeom prst="line">
                  <a:avLst/>
                </a:prstGeom>
                <a:noFill/>
                <a:ln w="12700" cap="sq" cmpd="sng" algn="ctr">
                  <a:solidFill>
                    <a:schemeClr val="hlink"/>
                  </a:solidFill>
                  <a:prstDash val="solid"/>
                  <a:round/>
                  <a:headEnd type="none" w="med" len="med"/>
                  <a:tailEnd type="none" w="med" len="med"/>
                </a:ln>
                <a:effectLst/>
              </p:spPr>
            </p:cxnSp>
            <p:cxnSp>
              <p:nvCxnSpPr>
                <p:cNvPr id="240" name="Straight Connector 239"/>
                <p:cNvCxnSpPr/>
                <p:nvPr/>
              </p:nvCxnSpPr>
              <p:spPr bwMode="auto">
                <a:xfrm>
                  <a:off x="2095500" y="5486400"/>
                  <a:ext cx="1606629" cy="605135"/>
                </a:xfrm>
                <a:prstGeom prst="line">
                  <a:avLst/>
                </a:prstGeom>
                <a:noFill/>
                <a:ln w="12700" cap="sq" cmpd="sng" algn="ctr">
                  <a:solidFill>
                    <a:schemeClr val="hlink"/>
                  </a:solidFill>
                  <a:prstDash val="solid"/>
                  <a:round/>
                  <a:headEnd type="none" w="med" len="med"/>
                  <a:tailEnd type="none" w="med" len="med"/>
                </a:ln>
                <a:effectLst/>
              </p:spPr>
            </p:cxnSp>
            <p:cxnSp>
              <p:nvCxnSpPr>
                <p:cNvPr id="241" name="Straight Connector 240"/>
                <p:cNvCxnSpPr/>
                <p:nvPr/>
              </p:nvCxnSpPr>
              <p:spPr bwMode="auto">
                <a:xfrm>
                  <a:off x="2095500" y="5486400"/>
                  <a:ext cx="1603715" cy="461665"/>
                </a:xfrm>
                <a:prstGeom prst="line">
                  <a:avLst/>
                </a:prstGeom>
                <a:noFill/>
                <a:ln w="12700" cap="sq" cmpd="sng" algn="ctr">
                  <a:solidFill>
                    <a:schemeClr val="hlink"/>
                  </a:solidFill>
                  <a:prstDash val="solid"/>
                  <a:round/>
                  <a:headEnd type="none" w="med" len="med"/>
                  <a:tailEnd type="none" w="med" len="med"/>
                </a:ln>
                <a:effectLst/>
              </p:spPr>
            </p:cxnSp>
            <p:cxnSp>
              <p:nvCxnSpPr>
                <p:cNvPr id="242" name="Straight Connector 241"/>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43" name="Straight Connector 242"/>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44" name="Straight Connector 243"/>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45" name="Straight Connector 244"/>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197" name="Group 196"/>
              <p:cNvGrpSpPr/>
              <p:nvPr/>
            </p:nvGrpSpPr>
            <p:grpSpPr>
              <a:xfrm>
                <a:off x="2101608" y="5419325"/>
                <a:ext cx="1617793" cy="1062813"/>
                <a:chOff x="2095500" y="5028722"/>
                <a:chExt cx="1617793" cy="1062813"/>
              </a:xfrm>
            </p:grpSpPr>
            <p:cxnSp>
              <p:nvCxnSpPr>
                <p:cNvPr id="228" name="Straight Connector 227"/>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29" name="Straight Connector 228"/>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230" name="Straight Connector 229"/>
                <p:cNvCxnSpPr/>
                <p:nvPr/>
              </p:nvCxnSpPr>
              <p:spPr bwMode="auto">
                <a:xfrm flipV="1">
                  <a:off x="2095500" y="5028722"/>
                  <a:ext cx="1611685" cy="457678"/>
                </a:xfrm>
                <a:prstGeom prst="line">
                  <a:avLst/>
                </a:prstGeom>
                <a:noFill/>
                <a:ln w="12700" cap="sq" cmpd="sng" algn="ctr">
                  <a:solidFill>
                    <a:schemeClr val="hlink"/>
                  </a:solidFill>
                  <a:prstDash val="solid"/>
                  <a:round/>
                  <a:headEnd type="none" w="med" len="med"/>
                  <a:tailEnd type="none" w="med" len="med"/>
                </a:ln>
                <a:effectLst/>
              </p:spPr>
            </p:cxnSp>
            <p:cxnSp>
              <p:nvCxnSpPr>
                <p:cNvPr id="231" name="Straight Connector 230"/>
                <p:cNvCxnSpPr/>
                <p:nvPr/>
              </p:nvCxnSpPr>
              <p:spPr bwMode="auto">
                <a:xfrm>
                  <a:off x="2095500" y="5486400"/>
                  <a:ext cx="1606629" cy="605135"/>
                </a:xfrm>
                <a:prstGeom prst="line">
                  <a:avLst/>
                </a:prstGeom>
                <a:noFill/>
                <a:ln w="12700" cap="sq" cmpd="sng" algn="ctr">
                  <a:solidFill>
                    <a:schemeClr val="hlink"/>
                  </a:solidFill>
                  <a:prstDash val="solid"/>
                  <a:round/>
                  <a:headEnd type="none" w="med" len="med"/>
                  <a:tailEnd type="none" w="med" len="med"/>
                </a:ln>
                <a:effectLst/>
              </p:spPr>
            </p:cxnSp>
            <p:cxnSp>
              <p:nvCxnSpPr>
                <p:cNvPr id="232" name="Straight Connector 231"/>
                <p:cNvCxnSpPr/>
                <p:nvPr/>
              </p:nvCxnSpPr>
              <p:spPr bwMode="auto">
                <a:xfrm>
                  <a:off x="2095500" y="5486400"/>
                  <a:ext cx="1603715" cy="461665"/>
                </a:xfrm>
                <a:prstGeom prst="line">
                  <a:avLst/>
                </a:prstGeom>
                <a:noFill/>
                <a:ln w="12700" cap="sq" cmpd="sng" algn="ctr">
                  <a:solidFill>
                    <a:schemeClr val="hlink"/>
                  </a:solidFill>
                  <a:prstDash val="solid"/>
                  <a:round/>
                  <a:headEnd type="none" w="med" len="med"/>
                  <a:tailEnd type="none" w="med" len="med"/>
                </a:ln>
                <a:effectLst/>
              </p:spPr>
            </p:cxnSp>
            <p:cxnSp>
              <p:nvCxnSpPr>
                <p:cNvPr id="233" name="Straight Connector 232"/>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34" name="Straight Connector 233"/>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35" name="Straight Connector 234"/>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36" name="Straight Connector 235"/>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198" name="Group 197"/>
              <p:cNvGrpSpPr/>
              <p:nvPr/>
            </p:nvGrpSpPr>
            <p:grpSpPr>
              <a:xfrm>
                <a:off x="2102677" y="5428266"/>
                <a:ext cx="1617793" cy="1044140"/>
                <a:chOff x="2095500" y="4903925"/>
                <a:chExt cx="1617793" cy="1044140"/>
              </a:xfrm>
            </p:grpSpPr>
            <p:cxnSp>
              <p:nvCxnSpPr>
                <p:cNvPr id="219" name="Straight Connector 218"/>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20" name="Straight Connector 219"/>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221" name="Straight Connector 220"/>
                <p:cNvCxnSpPr/>
                <p:nvPr/>
              </p:nvCxnSpPr>
              <p:spPr bwMode="auto">
                <a:xfrm flipV="1">
                  <a:off x="2095500" y="5028722"/>
                  <a:ext cx="1611685" cy="457678"/>
                </a:xfrm>
                <a:prstGeom prst="line">
                  <a:avLst/>
                </a:prstGeom>
                <a:noFill/>
                <a:ln w="12700" cap="sq" cmpd="sng" algn="ctr">
                  <a:solidFill>
                    <a:schemeClr val="hlink"/>
                  </a:solidFill>
                  <a:prstDash val="solid"/>
                  <a:round/>
                  <a:headEnd type="none" w="med" len="med"/>
                  <a:tailEnd type="none" w="med" len="med"/>
                </a:ln>
                <a:effectLst/>
              </p:spPr>
            </p:cxnSp>
            <p:cxnSp>
              <p:nvCxnSpPr>
                <p:cNvPr id="222" name="Straight Connector 221"/>
                <p:cNvCxnSpPr/>
                <p:nvPr/>
              </p:nvCxnSpPr>
              <p:spPr bwMode="auto">
                <a:xfrm flipV="1">
                  <a:off x="2095500" y="4903925"/>
                  <a:ext cx="1605560" cy="582475"/>
                </a:xfrm>
                <a:prstGeom prst="line">
                  <a:avLst/>
                </a:prstGeom>
                <a:noFill/>
                <a:ln w="12700" cap="sq" cmpd="sng" algn="ctr">
                  <a:solidFill>
                    <a:schemeClr val="hlink"/>
                  </a:solidFill>
                  <a:prstDash val="solid"/>
                  <a:round/>
                  <a:headEnd type="none" w="med" len="med"/>
                  <a:tailEnd type="none" w="med" len="med"/>
                </a:ln>
                <a:effectLst/>
              </p:spPr>
            </p:cxnSp>
            <p:cxnSp>
              <p:nvCxnSpPr>
                <p:cNvPr id="223" name="Straight Connector 222"/>
                <p:cNvCxnSpPr/>
                <p:nvPr/>
              </p:nvCxnSpPr>
              <p:spPr bwMode="auto">
                <a:xfrm>
                  <a:off x="2095500" y="5486400"/>
                  <a:ext cx="1603715" cy="461665"/>
                </a:xfrm>
                <a:prstGeom prst="line">
                  <a:avLst/>
                </a:prstGeom>
                <a:noFill/>
                <a:ln w="12700" cap="sq" cmpd="sng" algn="ctr">
                  <a:solidFill>
                    <a:schemeClr val="hlink"/>
                  </a:solidFill>
                  <a:prstDash val="solid"/>
                  <a:round/>
                  <a:headEnd type="none" w="med" len="med"/>
                  <a:tailEnd type="none" w="med" len="med"/>
                </a:ln>
                <a:effectLst/>
              </p:spPr>
            </p:cxnSp>
            <p:cxnSp>
              <p:nvCxnSpPr>
                <p:cNvPr id="224" name="Straight Connector 223"/>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25" name="Straight Connector 224"/>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26" name="Straight Connector 225"/>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27" name="Straight Connector 226"/>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199" name="Group 198"/>
              <p:cNvGrpSpPr/>
              <p:nvPr/>
            </p:nvGrpSpPr>
            <p:grpSpPr>
              <a:xfrm>
                <a:off x="2105343" y="5417720"/>
                <a:ext cx="1617793" cy="1036527"/>
                <a:chOff x="2095500" y="4762307"/>
                <a:chExt cx="1617793" cy="1036527"/>
              </a:xfrm>
            </p:grpSpPr>
            <p:cxnSp>
              <p:nvCxnSpPr>
                <p:cNvPr id="210" name="Straight Connector 209"/>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11" name="Straight Connector 210"/>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212" name="Straight Connector 211"/>
                <p:cNvCxnSpPr/>
                <p:nvPr/>
              </p:nvCxnSpPr>
              <p:spPr bwMode="auto">
                <a:xfrm flipV="1">
                  <a:off x="2095500" y="5028722"/>
                  <a:ext cx="1611685" cy="457678"/>
                </a:xfrm>
                <a:prstGeom prst="line">
                  <a:avLst/>
                </a:prstGeom>
                <a:noFill/>
                <a:ln w="12700" cap="sq" cmpd="sng" algn="ctr">
                  <a:solidFill>
                    <a:schemeClr val="hlink"/>
                  </a:solidFill>
                  <a:prstDash val="solid"/>
                  <a:round/>
                  <a:headEnd type="none" w="med" len="med"/>
                  <a:tailEnd type="none" w="med" len="med"/>
                </a:ln>
                <a:effectLst/>
              </p:spPr>
            </p:cxnSp>
            <p:cxnSp>
              <p:nvCxnSpPr>
                <p:cNvPr id="213" name="Straight Connector 212"/>
                <p:cNvCxnSpPr/>
                <p:nvPr/>
              </p:nvCxnSpPr>
              <p:spPr bwMode="auto">
                <a:xfrm flipV="1">
                  <a:off x="2095500" y="4903925"/>
                  <a:ext cx="1605560" cy="582475"/>
                </a:xfrm>
                <a:prstGeom prst="line">
                  <a:avLst/>
                </a:prstGeom>
                <a:noFill/>
                <a:ln w="12700" cap="sq" cmpd="sng" algn="ctr">
                  <a:solidFill>
                    <a:schemeClr val="hlink"/>
                  </a:solidFill>
                  <a:prstDash val="solid"/>
                  <a:round/>
                  <a:headEnd type="none" w="med" len="med"/>
                  <a:tailEnd type="none" w="med" len="med"/>
                </a:ln>
                <a:effectLst/>
              </p:spPr>
            </p:cxnSp>
            <p:cxnSp>
              <p:nvCxnSpPr>
                <p:cNvPr id="214" name="Straight Connector 213"/>
                <p:cNvCxnSpPr/>
                <p:nvPr/>
              </p:nvCxnSpPr>
              <p:spPr bwMode="auto">
                <a:xfrm flipV="1">
                  <a:off x="2095500" y="4762307"/>
                  <a:ext cx="1602894" cy="724093"/>
                </a:xfrm>
                <a:prstGeom prst="line">
                  <a:avLst/>
                </a:prstGeom>
                <a:noFill/>
                <a:ln w="12700" cap="sq" cmpd="sng" algn="ctr">
                  <a:solidFill>
                    <a:schemeClr val="hlink"/>
                  </a:solidFill>
                  <a:prstDash val="solid"/>
                  <a:round/>
                  <a:headEnd type="none" w="med" len="med"/>
                  <a:tailEnd type="none" w="med" len="med"/>
                </a:ln>
                <a:effectLst/>
              </p:spPr>
            </p:cxnSp>
            <p:cxnSp>
              <p:nvCxnSpPr>
                <p:cNvPr id="215" name="Straight Connector 214"/>
                <p:cNvCxnSpPr/>
                <p:nvPr/>
              </p:nvCxnSpPr>
              <p:spPr bwMode="auto">
                <a:xfrm>
                  <a:off x="2095500" y="5486400"/>
                  <a:ext cx="1606629" cy="312434"/>
                </a:xfrm>
                <a:prstGeom prst="line">
                  <a:avLst/>
                </a:prstGeom>
                <a:noFill/>
                <a:ln w="12700" cap="sq" cmpd="sng" algn="ctr">
                  <a:solidFill>
                    <a:schemeClr val="hlink"/>
                  </a:solidFill>
                  <a:prstDash val="solid"/>
                  <a:round/>
                  <a:headEnd type="none" w="med" len="med"/>
                  <a:tailEnd type="none" w="med" len="med"/>
                </a:ln>
                <a:effectLst/>
              </p:spPr>
            </p:cxnSp>
            <p:cxnSp>
              <p:nvCxnSpPr>
                <p:cNvPr id="216" name="Straight Connector 215"/>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17" name="Straight Connector 216"/>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18" name="Straight Connector 217"/>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nvGrpSpPr>
              <p:cNvPr id="200" name="Group 199"/>
              <p:cNvGrpSpPr/>
              <p:nvPr/>
            </p:nvGrpSpPr>
            <p:grpSpPr>
              <a:xfrm>
                <a:off x="2108009" y="5417720"/>
                <a:ext cx="1617793" cy="1041988"/>
                <a:chOff x="2095500" y="4636089"/>
                <a:chExt cx="1617793" cy="1041988"/>
              </a:xfrm>
            </p:grpSpPr>
            <p:cxnSp>
              <p:nvCxnSpPr>
                <p:cNvPr id="201" name="Straight Connector 200"/>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202" name="Straight Connector 201"/>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203" name="Straight Connector 202"/>
                <p:cNvCxnSpPr/>
                <p:nvPr/>
              </p:nvCxnSpPr>
              <p:spPr bwMode="auto">
                <a:xfrm flipV="1">
                  <a:off x="2095500" y="5028722"/>
                  <a:ext cx="1611685" cy="457678"/>
                </a:xfrm>
                <a:prstGeom prst="line">
                  <a:avLst/>
                </a:prstGeom>
                <a:noFill/>
                <a:ln w="12700" cap="sq" cmpd="sng" algn="ctr">
                  <a:solidFill>
                    <a:schemeClr val="hlink"/>
                  </a:solidFill>
                  <a:prstDash val="solid"/>
                  <a:round/>
                  <a:headEnd type="none" w="med" len="med"/>
                  <a:tailEnd type="none" w="med" len="med"/>
                </a:ln>
                <a:effectLst/>
              </p:spPr>
            </p:cxnSp>
            <p:cxnSp>
              <p:nvCxnSpPr>
                <p:cNvPr id="204" name="Straight Connector 203"/>
                <p:cNvCxnSpPr/>
                <p:nvPr/>
              </p:nvCxnSpPr>
              <p:spPr bwMode="auto">
                <a:xfrm flipV="1">
                  <a:off x="2095500" y="4903925"/>
                  <a:ext cx="1605560" cy="582475"/>
                </a:xfrm>
                <a:prstGeom prst="line">
                  <a:avLst/>
                </a:prstGeom>
                <a:noFill/>
                <a:ln w="12700" cap="sq" cmpd="sng" algn="ctr">
                  <a:solidFill>
                    <a:schemeClr val="hlink"/>
                  </a:solidFill>
                  <a:prstDash val="solid"/>
                  <a:round/>
                  <a:headEnd type="none" w="med" len="med"/>
                  <a:tailEnd type="none" w="med" len="med"/>
                </a:ln>
                <a:effectLst/>
              </p:spPr>
            </p:cxnSp>
            <p:cxnSp>
              <p:nvCxnSpPr>
                <p:cNvPr id="205" name="Straight Connector 204"/>
                <p:cNvCxnSpPr/>
                <p:nvPr/>
              </p:nvCxnSpPr>
              <p:spPr bwMode="auto">
                <a:xfrm flipV="1">
                  <a:off x="2095500" y="4762307"/>
                  <a:ext cx="1602894" cy="724093"/>
                </a:xfrm>
                <a:prstGeom prst="line">
                  <a:avLst/>
                </a:prstGeom>
                <a:noFill/>
                <a:ln w="12700" cap="sq" cmpd="sng" algn="ctr">
                  <a:solidFill>
                    <a:schemeClr val="hlink"/>
                  </a:solidFill>
                  <a:prstDash val="solid"/>
                  <a:round/>
                  <a:headEnd type="none" w="med" len="med"/>
                  <a:tailEnd type="none" w="med" len="med"/>
                </a:ln>
                <a:effectLst/>
              </p:spPr>
            </p:cxnSp>
            <p:cxnSp>
              <p:nvCxnSpPr>
                <p:cNvPr id="206" name="Straight Connector 205"/>
                <p:cNvCxnSpPr/>
                <p:nvPr/>
              </p:nvCxnSpPr>
              <p:spPr bwMode="auto">
                <a:xfrm flipV="1">
                  <a:off x="2095500" y="4636089"/>
                  <a:ext cx="1594120" cy="850311"/>
                </a:xfrm>
                <a:prstGeom prst="line">
                  <a:avLst/>
                </a:prstGeom>
                <a:noFill/>
                <a:ln w="12700" cap="sq" cmpd="sng" algn="ctr">
                  <a:solidFill>
                    <a:schemeClr val="hlink"/>
                  </a:solidFill>
                  <a:prstDash val="solid"/>
                  <a:round/>
                  <a:headEnd type="none" w="med" len="med"/>
                  <a:tailEnd type="none" w="med" len="med"/>
                </a:ln>
                <a:effectLst/>
              </p:spPr>
            </p:cxnSp>
            <p:cxnSp>
              <p:nvCxnSpPr>
                <p:cNvPr id="207" name="Straight Connector 206"/>
                <p:cNvCxnSpPr/>
                <p:nvPr/>
              </p:nvCxnSpPr>
              <p:spPr bwMode="auto">
                <a:xfrm>
                  <a:off x="2095500" y="5486400"/>
                  <a:ext cx="1606629" cy="191677"/>
                </a:xfrm>
                <a:prstGeom prst="line">
                  <a:avLst/>
                </a:prstGeom>
                <a:noFill/>
                <a:ln w="12700" cap="sq" cmpd="sng" algn="ctr">
                  <a:solidFill>
                    <a:schemeClr val="hlink"/>
                  </a:solidFill>
                  <a:prstDash val="solid"/>
                  <a:round/>
                  <a:headEnd type="none" w="med" len="med"/>
                  <a:tailEnd type="none" w="med" len="med"/>
                </a:ln>
                <a:effectLst/>
              </p:spPr>
            </p:cxnSp>
            <p:cxnSp>
              <p:nvCxnSpPr>
                <p:cNvPr id="208" name="Straight Connector 207"/>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209" name="Straight Connector 208"/>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grpSp>
          <p:nvGrpSpPr>
            <p:cNvPr id="184" name="Group 183"/>
            <p:cNvGrpSpPr/>
            <p:nvPr/>
          </p:nvGrpSpPr>
          <p:grpSpPr>
            <a:xfrm>
              <a:off x="4021007" y="5148809"/>
              <a:ext cx="1617793" cy="928087"/>
              <a:chOff x="2095500" y="4636089"/>
              <a:chExt cx="1617793" cy="928087"/>
            </a:xfrm>
          </p:grpSpPr>
          <p:cxnSp>
            <p:nvCxnSpPr>
              <p:cNvPr id="185" name="Straight Connector 184"/>
              <p:cNvCxnSpPr/>
              <p:nvPr/>
            </p:nvCxnSpPr>
            <p:spPr bwMode="auto">
              <a:xfrm flipV="1">
                <a:off x="2095500" y="5303665"/>
                <a:ext cx="1607706" cy="182735"/>
              </a:xfrm>
              <a:prstGeom prst="line">
                <a:avLst/>
              </a:prstGeom>
              <a:noFill/>
              <a:ln w="12700" cap="sq" cmpd="sng" algn="ctr">
                <a:solidFill>
                  <a:schemeClr val="hlink"/>
                </a:solidFill>
                <a:prstDash val="solid"/>
                <a:round/>
                <a:headEnd type="none" w="med" len="med"/>
                <a:tailEnd type="none" w="med" len="med"/>
              </a:ln>
              <a:effectLst/>
            </p:spPr>
          </p:cxnSp>
          <p:cxnSp>
            <p:nvCxnSpPr>
              <p:cNvPr id="186" name="Straight Connector 185"/>
              <p:cNvCxnSpPr/>
              <p:nvPr/>
            </p:nvCxnSpPr>
            <p:spPr bwMode="auto">
              <a:xfrm flipV="1">
                <a:off x="2095500" y="5171997"/>
                <a:ext cx="1565744" cy="314403"/>
              </a:xfrm>
              <a:prstGeom prst="line">
                <a:avLst/>
              </a:prstGeom>
              <a:noFill/>
              <a:ln w="12700" cap="sq" cmpd="sng" algn="ctr">
                <a:solidFill>
                  <a:schemeClr val="hlink"/>
                </a:solidFill>
                <a:prstDash val="solid"/>
                <a:round/>
                <a:headEnd type="none" w="med" len="med"/>
                <a:tailEnd type="none" w="med" len="med"/>
              </a:ln>
              <a:effectLst/>
            </p:spPr>
          </p:cxnSp>
          <p:cxnSp>
            <p:nvCxnSpPr>
              <p:cNvPr id="187" name="Straight Connector 186"/>
              <p:cNvCxnSpPr/>
              <p:nvPr/>
            </p:nvCxnSpPr>
            <p:spPr bwMode="auto">
              <a:xfrm flipV="1">
                <a:off x="2095500" y="5028722"/>
                <a:ext cx="1611685" cy="457678"/>
              </a:xfrm>
              <a:prstGeom prst="line">
                <a:avLst/>
              </a:prstGeom>
              <a:noFill/>
              <a:ln w="12700" cap="sq" cmpd="sng" algn="ctr">
                <a:solidFill>
                  <a:schemeClr val="hlink"/>
                </a:solidFill>
                <a:prstDash val="solid"/>
                <a:round/>
                <a:headEnd type="none" w="med" len="med"/>
                <a:tailEnd type="none" w="med" len="med"/>
              </a:ln>
              <a:effectLst/>
            </p:spPr>
          </p:cxnSp>
          <p:cxnSp>
            <p:nvCxnSpPr>
              <p:cNvPr id="188" name="Straight Connector 187"/>
              <p:cNvCxnSpPr/>
              <p:nvPr/>
            </p:nvCxnSpPr>
            <p:spPr bwMode="auto">
              <a:xfrm flipV="1">
                <a:off x="2095500" y="4903925"/>
                <a:ext cx="1605560" cy="582475"/>
              </a:xfrm>
              <a:prstGeom prst="line">
                <a:avLst/>
              </a:prstGeom>
              <a:noFill/>
              <a:ln w="12700" cap="sq" cmpd="sng" algn="ctr">
                <a:solidFill>
                  <a:schemeClr val="hlink"/>
                </a:solidFill>
                <a:prstDash val="solid"/>
                <a:round/>
                <a:headEnd type="none" w="med" len="med"/>
                <a:tailEnd type="none" w="med" len="med"/>
              </a:ln>
              <a:effectLst/>
            </p:spPr>
          </p:cxnSp>
          <p:cxnSp>
            <p:nvCxnSpPr>
              <p:cNvPr id="189" name="Straight Connector 188"/>
              <p:cNvCxnSpPr/>
              <p:nvPr/>
            </p:nvCxnSpPr>
            <p:spPr bwMode="auto">
              <a:xfrm flipV="1">
                <a:off x="2095500" y="4762307"/>
                <a:ext cx="1602894" cy="724093"/>
              </a:xfrm>
              <a:prstGeom prst="line">
                <a:avLst/>
              </a:prstGeom>
              <a:noFill/>
              <a:ln w="12700" cap="sq" cmpd="sng" algn="ctr">
                <a:solidFill>
                  <a:schemeClr val="hlink"/>
                </a:solidFill>
                <a:prstDash val="solid"/>
                <a:round/>
                <a:headEnd type="none" w="med" len="med"/>
                <a:tailEnd type="none" w="med" len="med"/>
              </a:ln>
              <a:effectLst/>
            </p:spPr>
          </p:cxnSp>
          <p:cxnSp>
            <p:nvCxnSpPr>
              <p:cNvPr id="190" name="Straight Connector 189"/>
              <p:cNvCxnSpPr/>
              <p:nvPr/>
            </p:nvCxnSpPr>
            <p:spPr bwMode="auto">
              <a:xfrm flipV="1">
                <a:off x="2095500" y="4636089"/>
                <a:ext cx="1594120" cy="850311"/>
              </a:xfrm>
              <a:prstGeom prst="line">
                <a:avLst/>
              </a:prstGeom>
              <a:noFill/>
              <a:ln w="12700" cap="sq" cmpd="sng" algn="ctr">
                <a:solidFill>
                  <a:schemeClr val="hlink"/>
                </a:solidFill>
                <a:prstDash val="solid"/>
                <a:round/>
                <a:headEnd type="none" w="med" len="med"/>
                <a:tailEnd type="none" w="med" len="med"/>
              </a:ln>
              <a:effectLst/>
            </p:spPr>
          </p:cxnSp>
          <p:cxnSp>
            <p:nvCxnSpPr>
              <p:cNvPr id="191" name="Straight Connector 190"/>
              <p:cNvCxnSpPr/>
              <p:nvPr/>
            </p:nvCxnSpPr>
            <p:spPr bwMode="auto">
              <a:xfrm>
                <a:off x="2095500" y="5486400"/>
                <a:ext cx="1597562" cy="77776"/>
              </a:xfrm>
              <a:prstGeom prst="line">
                <a:avLst/>
              </a:prstGeom>
              <a:noFill/>
              <a:ln w="12700" cap="sq" cmpd="sng" algn="ctr">
                <a:solidFill>
                  <a:schemeClr val="hlink"/>
                </a:solidFill>
                <a:prstDash val="solid"/>
                <a:round/>
                <a:headEnd type="none" w="med" len="med"/>
                <a:tailEnd type="none" w="med" len="med"/>
              </a:ln>
              <a:effectLst/>
            </p:spPr>
          </p:cxnSp>
          <p:cxnSp>
            <p:nvCxnSpPr>
              <p:cNvPr id="192" name="Straight Connector 191"/>
              <p:cNvCxnSpPr/>
              <p:nvPr/>
            </p:nvCxnSpPr>
            <p:spPr bwMode="auto">
              <a:xfrm>
                <a:off x="2095500" y="5486400"/>
                <a:ext cx="1617793" cy="57150"/>
              </a:xfrm>
              <a:prstGeom prst="line">
                <a:avLst/>
              </a:prstGeom>
              <a:noFill/>
              <a:ln w="12700" cap="sq" cmpd="sng" algn="ctr">
                <a:solidFill>
                  <a:schemeClr val="hlink"/>
                </a:solidFill>
                <a:prstDash val="solid"/>
                <a:round/>
                <a:headEnd type="none" w="med" len="med"/>
                <a:tailEnd type="none" w="med" len="med"/>
              </a:ln>
              <a:effectLst/>
            </p:spPr>
          </p:cxnSp>
          <p:cxnSp>
            <p:nvCxnSpPr>
              <p:cNvPr id="193" name="Straight Connector 192"/>
              <p:cNvCxnSpPr/>
              <p:nvPr/>
            </p:nvCxnSpPr>
            <p:spPr bwMode="auto">
              <a:xfrm flipV="1">
                <a:off x="2095500" y="5414665"/>
                <a:ext cx="1617793" cy="71736"/>
              </a:xfrm>
              <a:prstGeom prst="line">
                <a:avLst/>
              </a:prstGeom>
              <a:noFill/>
              <a:ln w="12700" cap="sq" cmpd="sng" algn="ctr">
                <a:solidFill>
                  <a:schemeClr val="hlink"/>
                </a:solidFill>
                <a:prstDash val="solid"/>
                <a:round/>
                <a:headEnd type="none" w="med" len="med"/>
                <a:tailEnd type="none" w="med" len="med"/>
              </a:ln>
              <a:effectLst/>
            </p:spPr>
          </p:cxnSp>
        </p:grpSp>
      </p:grpSp>
      <p:sp>
        <p:nvSpPr>
          <p:cNvPr id="599" name="Rectangle 598"/>
          <p:cNvSpPr/>
          <p:nvPr/>
        </p:nvSpPr>
        <p:spPr>
          <a:xfrm>
            <a:off x="809766" y="1510605"/>
            <a:ext cx="6816290" cy="523220"/>
          </a:xfrm>
          <a:prstGeom prst="rect">
            <a:avLst/>
          </a:prstGeom>
        </p:spPr>
        <p:txBody>
          <a:bodyPr wrap="none">
            <a:spAutoFit/>
          </a:bodyPr>
          <a:lstStyle/>
          <a:p>
            <a:r>
              <a:rPr lang="en-US" altLang="en-US" dirty="0">
                <a:cs typeface="Times New Roman" panose="02020603050405020304" pitchFamily="18" charset="0"/>
              </a:rPr>
              <a:t>a quadratic number of </a:t>
            </a:r>
            <a:r>
              <a:rPr lang="en-US" altLang="en-US" dirty="0">
                <a:solidFill>
                  <a:srgbClr val="FF0000"/>
                </a:solidFill>
                <a:cs typeface="Times New Roman" panose="02020603050405020304" pitchFamily="18" charset="0"/>
              </a:rPr>
              <a:t>derivatives </a:t>
            </a:r>
            <a:r>
              <a:rPr lang="en-US" altLang="en-US" dirty="0">
                <a:cs typeface="Times New Roman" panose="02020603050405020304" pitchFamily="18" charset="0"/>
              </a:rPr>
              <a:t>are needed.</a:t>
            </a:r>
            <a:endParaRPr lang="en-CA" dirty="0"/>
          </a:p>
        </p:txBody>
      </p:sp>
      <p:sp>
        <p:nvSpPr>
          <p:cNvPr id="600" name="Rectangle 599"/>
          <p:cNvSpPr/>
          <p:nvPr/>
        </p:nvSpPr>
        <p:spPr>
          <a:xfrm>
            <a:off x="477308" y="1053405"/>
            <a:ext cx="2889061" cy="523220"/>
          </a:xfrm>
          <a:prstGeom prst="rect">
            <a:avLst/>
          </a:prstGeom>
        </p:spPr>
        <p:txBody>
          <a:bodyPr wrap="none">
            <a:spAutoFit/>
          </a:bodyPr>
          <a:lstStyle/>
          <a:p>
            <a:r>
              <a:rPr lang="en-US" altLang="en-US" dirty="0">
                <a:cs typeface="Times New Roman" panose="02020603050405020304" pitchFamily="18" charset="0"/>
              </a:rPr>
              <a:t>Working forwards,</a:t>
            </a:r>
            <a:endParaRPr lang="en-CA" dirty="0"/>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grpSp>
        <p:nvGrpSpPr>
          <p:cNvPr id="8" name="Group 7"/>
          <p:cNvGrpSpPr/>
          <p:nvPr/>
        </p:nvGrpSpPr>
        <p:grpSpPr>
          <a:xfrm>
            <a:off x="1043385" y="4876800"/>
            <a:ext cx="1471215" cy="843951"/>
            <a:chOff x="33687" y="2889849"/>
            <a:chExt cx="1471215" cy="843951"/>
          </a:xfrm>
        </p:grpSpPr>
        <p:sp>
          <p:nvSpPr>
            <p:cNvPr id="604" name="Text Box 33"/>
            <p:cNvSpPr txBox="1">
              <a:spLocks noChangeArrowheads="1"/>
            </p:cNvSpPr>
            <p:nvPr/>
          </p:nvSpPr>
          <p:spPr bwMode="auto">
            <a:xfrm>
              <a:off x="33687" y="2889849"/>
              <a:ext cx="14712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solidFill>
                    <a:schemeClr val="bg2"/>
                  </a:solidFill>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endParaRPr lang="en-US" altLang="en-US" sz="2800" dirty="0">
                <a:solidFill>
                  <a:srgbClr val="66FF33"/>
                </a:solidFill>
                <a:latin typeface="Times New Roman" panose="02020603050405020304" pitchFamily="18" charset="0"/>
                <a:cs typeface="Times New Roman" panose="02020603050405020304" pitchFamily="18" charset="0"/>
              </a:endParaRPr>
            </a:p>
          </p:txBody>
        </p:sp>
        <p:sp>
          <p:nvSpPr>
            <p:cNvPr id="605" name="Rectangle 604"/>
            <p:cNvSpPr/>
            <p:nvPr/>
          </p:nvSpPr>
          <p:spPr>
            <a:xfrm>
              <a:off x="1143000" y="3364468"/>
              <a:ext cx="228600" cy="369332"/>
            </a:xfrm>
            <a:prstGeom prst="rect">
              <a:avLst/>
            </a:prstGeom>
          </p:spPr>
          <p:txBody>
            <a:bodyPr wrap="square">
              <a:spAutoFit/>
            </a:bodyPr>
            <a:lstStyle/>
            <a:p>
              <a:pPr algn="ctr"/>
              <a:r>
                <a:rPr lang="en-US" sz="1800" i="1" dirty="0">
                  <a:solidFill>
                    <a:srgbClr val="66FF33"/>
                  </a:solidFill>
                </a:rPr>
                <a:t>k</a:t>
              </a:r>
            </a:p>
          </p:txBody>
        </p:sp>
      </p:grpSp>
      <p:sp>
        <p:nvSpPr>
          <p:cNvPr id="606" name="Rectangle 605"/>
          <p:cNvSpPr/>
          <p:nvPr/>
        </p:nvSpPr>
        <p:spPr>
          <a:xfrm>
            <a:off x="8302062" y="5040375"/>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spTree>
    <p:extLst>
      <p:ext uri="{BB962C8B-B14F-4D97-AF65-F5344CB8AC3E}">
        <p14:creationId xmlns:p14="http://schemas.microsoft.com/office/powerpoint/2010/main" val="4136211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00"/>
                                        </p:tgtEl>
                                        <p:attrNameLst>
                                          <p:attrName>style.visibility</p:attrName>
                                        </p:attrNameLst>
                                      </p:cBhvr>
                                      <p:to>
                                        <p:strVal val="visible"/>
                                      </p:to>
                                    </p:set>
                                    <p:anim calcmode="lin" valueType="num">
                                      <p:cBhvr additive="base">
                                        <p:cTn id="13" dur="500" fill="hold"/>
                                        <p:tgtEl>
                                          <p:spTgt spid="600"/>
                                        </p:tgtEl>
                                        <p:attrNameLst>
                                          <p:attrName>ppt_x</p:attrName>
                                        </p:attrNameLst>
                                      </p:cBhvr>
                                      <p:tavLst>
                                        <p:tav tm="0">
                                          <p:val>
                                            <p:strVal val="0-#ppt_w/2"/>
                                          </p:val>
                                        </p:tav>
                                        <p:tav tm="100000">
                                          <p:val>
                                            <p:strVal val="#ppt_x"/>
                                          </p:val>
                                        </p:tav>
                                      </p:tavLst>
                                    </p:anim>
                                    <p:anim calcmode="lin" valueType="num">
                                      <p:cBhvr additive="base">
                                        <p:cTn id="14" dur="500" fill="hold"/>
                                        <p:tgtEl>
                                          <p:spTgt spid="600"/>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82"/>
                                        </p:tgtEl>
                                        <p:attrNameLst>
                                          <p:attrName>style.visibility</p:attrName>
                                        </p:attrNameLst>
                                      </p:cBhvr>
                                      <p:to>
                                        <p:strVal val="visible"/>
                                      </p:to>
                                    </p:set>
                                    <p:anim calcmode="lin" valueType="num">
                                      <p:cBhvr additive="base">
                                        <p:cTn id="17" dur="500" fill="hold"/>
                                        <p:tgtEl>
                                          <p:spTgt spid="182"/>
                                        </p:tgtEl>
                                        <p:attrNameLst>
                                          <p:attrName>ppt_x</p:attrName>
                                        </p:attrNameLst>
                                      </p:cBhvr>
                                      <p:tavLst>
                                        <p:tav tm="0">
                                          <p:val>
                                            <p:strVal val="0-#ppt_w/2"/>
                                          </p:val>
                                        </p:tav>
                                        <p:tav tm="100000">
                                          <p:val>
                                            <p:strVal val="#ppt_x"/>
                                          </p:val>
                                        </p:tav>
                                      </p:tavLst>
                                    </p:anim>
                                    <p:anim calcmode="lin" valueType="num">
                                      <p:cBhvr additive="base">
                                        <p:cTn id="18" dur="500" fill="hold"/>
                                        <p:tgtEl>
                                          <p:spTgt spid="18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99"/>
                                        </p:tgtEl>
                                        <p:attrNameLst>
                                          <p:attrName>style.visibility</p:attrName>
                                        </p:attrNameLst>
                                      </p:cBhvr>
                                      <p:to>
                                        <p:strVal val="visible"/>
                                      </p:to>
                                    </p:set>
                                    <p:anim calcmode="lin" valueType="num">
                                      <p:cBhvr additive="base">
                                        <p:cTn id="23" dur="500" fill="hold"/>
                                        <p:tgtEl>
                                          <p:spTgt spid="599"/>
                                        </p:tgtEl>
                                        <p:attrNameLst>
                                          <p:attrName>ppt_x</p:attrName>
                                        </p:attrNameLst>
                                      </p:cBhvr>
                                      <p:tavLst>
                                        <p:tav tm="0">
                                          <p:val>
                                            <p:strVal val="0-#ppt_w/2"/>
                                          </p:val>
                                        </p:tav>
                                        <p:tav tm="100000">
                                          <p:val>
                                            <p:strVal val="#ppt_x"/>
                                          </p:val>
                                        </p:tav>
                                      </p:tavLst>
                                    </p:anim>
                                    <p:anim calcmode="lin" valueType="num">
                                      <p:cBhvr additive="base">
                                        <p:cTn id="24" dur="500" fill="hold"/>
                                        <p:tgtEl>
                                          <p:spTgt spid="5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9" grpId="0"/>
      <p:bldP spid="600"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395836" y="2354698"/>
            <a:ext cx="2587625" cy="1242060"/>
          </a:xfrm>
          <a:prstGeom prst="rect">
            <a:avLst/>
          </a:prstGeom>
          <a:noFill/>
          <a:extLst>
            <a:ext uri="{909E8E84-426E-40DD-AFC4-6F175D3DCCD1}">
              <a14:hiddenFill xmlns:a14="http://schemas.microsoft.com/office/drawing/2010/main">
                <a:solidFill>
                  <a:srgbClr val="FFFFFF"/>
                </a:solidFill>
              </a14:hiddenFill>
            </a:ext>
          </a:extLst>
        </p:spPr>
      </p:pic>
      <p:pic>
        <p:nvPicPr>
          <p:cNvPr id="18" name="Picture 17"/>
          <p:cNvPicPr>
            <a:picLocks noChangeAspect="1"/>
          </p:cNvPicPr>
          <p:nvPr/>
        </p:nvPicPr>
        <p:blipFill>
          <a:blip r:embed="rId4"/>
          <a:stretch>
            <a:fillRect/>
          </a:stretch>
        </p:blipFill>
        <p:spPr>
          <a:xfrm>
            <a:off x="6349600" y="3134707"/>
            <a:ext cx="2680099" cy="1744501"/>
          </a:xfrm>
          <a:prstGeom prst="rect">
            <a:avLst/>
          </a:prstGeom>
        </p:spPr>
      </p:pic>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6" name="Picture 5"/>
          <p:cNvPicPr>
            <a:picLocks noChangeAspect="1"/>
          </p:cNvPicPr>
          <p:nvPr/>
        </p:nvPicPr>
        <p:blipFill>
          <a:blip r:embed="rId5"/>
          <a:stretch>
            <a:fillRect/>
          </a:stretch>
        </p:blipFill>
        <p:spPr>
          <a:xfrm>
            <a:off x="76200" y="533400"/>
            <a:ext cx="9023213" cy="1752600"/>
          </a:xfrm>
          <a:prstGeom prst="rect">
            <a:avLst/>
          </a:prstGeom>
        </p:spPr>
      </p:pic>
      <p:sp>
        <p:nvSpPr>
          <p:cNvPr id="14" name="Rectangle 13"/>
          <p:cNvSpPr/>
          <p:nvPr/>
        </p:nvSpPr>
        <p:spPr>
          <a:xfrm>
            <a:off x="76200" y="2438400"/>
            <a:ext cx="7086601" cy="1815882"/>
          </a:xfrm>
          <a:prstGeom prst="rect">
            <a:avLst/>
          </a:prstGeom>
        </p:spPr>
        <p:txBody>
          <a:bodyPr wrap="square">
            <a:spAutoFit/>
          </a:bodyPr>
          <a:lstStyle/>
          <a:p>
            <a:r>
              <a:rPr lang="en-US" dirty="0">
                <a:solidFill>
                  <a:schemeClr val="tx2"/>
                </a:solidFill>
                <a:cs typeface="Times New Roman" panose="02020603050405020304" pitchFamily="18" charset="0"/>
              </a:rPr>
              <a:t>70</a:t>
            </a:r>
            <a:r>
              <a:rPr lang="en-US" dirty="0">
                <a:cs typeface="Times New Roman" panose="02020603050405020304" pitchFamily="18" charset="0"/>
              </a:rPr>
              <a:t>% of the work done by a</a:t>
            </a:r>
            <a:r>
              <a:rPr lang="en-US" dirty="0">
                <a:solidFill>
                  <a:schemeClr val="tx2"/>
                </a:solidFill>
                <a:cs typeface="Times New Roman" panose="02020603050405020304" pitchFamily="18" charset="0"/>
              </a:rPr>
              <a:t> financial</a:t>
            </a:r>
            <a:r>
              <a:rPr lang="en-US" dirty="0">
                <a:cs typeface="Times New Roman" panose="02020603050405020304" pitchFamily="18" charset="0"/>
              </a:rPr>
              <a:t> trader</a:t>
            </a:r>
          </a:p>
          <a:p>
            <a:r>
              <a:rPr lang="en-US" dirty="0">
                <a:solidFill>
                  <a:schemeClr val="tx2"/>
                </a:solidFill>
                <a:cs typeface="Times New Roman" panose="02020603050405020304" pitchFamily="18" charset="0"/>
              </a:rPr>
              <a:t>30</a:t>
            </a:r>
            <a:r>
              <a:rPr lang="en-US" dirty="0">
                <a:cs typeface="Times New Roman" panose="02020603050405020304" pitchFamily="18" charset="0"/>
              </a:rPr>
              <a:t>% of the work done by a</a:t>
            </a:r>
            <a:r>
              <a:rPr lang="en-US" dirty="0">
                <a:solidFill>
                  <a:schemeClr val="tx2"/>
                </a:solidFill>
                <a:cs typeface="Times New Roman" panose="02020603050405020304" pitchFamily="18" charset="0"/>
              </a:rPr>
              <a:t> legal </a:t>
            </a:r>
            <a:r>
              <a:rPr lang="en-US" dirty="0">
                <a:cs typeface="Times New Roman" panose="02020603050405020304" pitchFamily="18" charset="0"/>
              </a:rPr>
              <a:t>person</a:t>
            </a:r>
          </a:p>
          <a:p>
            <a:r>
              <a:rPr lang="en-US" dirty="0">
                <a:solidFill>
                  <a:schemeClr val="tx2"/>
                </a:solidFill>
              </a:rPr>
              <a:t>22</a:t>
            </a:r>
            <a:r>
              <a:rPr lang="en-US" dirty="0"/>
              <a:t>% </a:t>
            </a:r>
            <a:r>
              <a:rPr lang="en-US" dirty="0">
                <a:cs typeface="Times New Roman" panose="02020603050405020304" pitchFamily="18" charset="0"/>
              </a:rPr>
              <a:t>of the work done by a </a:t>
            </a:r>
            <a:r>
              <a:rPr lang="en-US" dirty="0">
                <a:solidFill>
                  <a:schemeClr val="tx2"/>
                </a:solidFill>
              </a:rPr>
              <a:t>medical</a:t>
            </a:r>
            <a:r>
              <a:rPr lang="en-US" dirty="0"/>
              <a:t> person</a:t>
            </a:r>
          </a:p>
          <a:p>
            <a:r>
              <a:rPr lang="en-US" dirty="0">
                <a:solidFill>
                  <a:schemeClr val="tx2"/>
                </a:solidFill>
                <a:cs typeface="Times New Roman" panose="02020603050405020304" pitchFamily="18" charset="0"/>
              </a:rPr>
              <a:t>27</a:t>
            </a:r>
            <a:r>
              <a:rPr lang="en-US" dirty="0">
                <a:cs typeface="Times New Roman" panose="02020603050405020304" pitchFamily="18" charset="0"/>
              </a:rPr>
              <a:t>% of the work done by an </a:t>
            </a:r>
            <a:r>
              <a:rPr lang="en-US" dirty="0">
                <a:solidFill>
                  <a:schemeClr val="tx2"/>
                </a:solidFill>
                <a:cs typeface="Times New Roman" panose="02020603050405020304" pitchFamily="18" charset="0"/>
              </a:rPr>
              <a:t>educators</a:t>
            </a:r>
            <a:r>
              <a:rPr lang="en-US" dirty="0">
                <a:cs typeface="Times New Roman" panose="02020603050405020304" pitchFamily="18" charset="0"/>
              </a:rPr>
              <a:t>!!!!</a:t>
            </a:r>
            <a:endParaRPr lang="en-CA" dirty="0">
              <a:cs typeface="Times New Roman" panose="02020603050405020304" pitchFamily="18" charset="0"/>
            </a:endParaRPr>
          </a:p>
        </p:txBody>
      </p:sp>
      <p:sp>
        <p:nvSpPr>
          <p:cNvPr id="15" name="Rectangle 14"/>
          <p:cNvSpPr/>
          <p:nvPr/>
        </p:nvSpPr>
        <p:spPr>
          <a:xfrm>
            <a:off x="609600" y="5473005"/>
            <a:ext cx="4572000" cy="1384995"/>
          </a:xfrm>
          <a:prstGeom prst="rect">
            <a:avLst/>
          </a:prstGeom>
        </p:spPr>
        <p:txBody>
          <a:bodyPr>
            <a:spAutoFit/>
          </a:bodyPr>
          <a:lstStyle/>
          <a:p>
            <a:r>
              <a:rPr lang="en-CA" dirty="0"/>
              <a:t>65% of medical professionals believe this will result in better patient outcome.</a:t>
            </a:r>
          </a:p>
        </p:txBody>
      </p:sp>
      <p:pic>
        <p:nvPicPr>
          <p:cNvPr id="16" name="Picture 2" descr="medical automation and big data in medicin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311501" y="3846237"/>
            <a:ext cx="2756299" cy="1802195"/>
          </a:xfrm>
          <a:prstGeom prst="rect">
            <a:avLst/>
          </a:prstGeom>
          <a:noFill/>
          <a:extLst>
            <a:ext uri="{909E8E84-426E-40DD-AFC4-6F175D3DCCD1}">
              <a14:hiddenFill xmlns:a14="http://schemas.microsoft.com/office/drawing/2010/main">
                <a:solidFill>
                  <a:srgbClr val="FFFFFF"/>
                </a:solidFill>
              </a14:hiddenFill>
            </a:ext>
          </a:extLst>
        </p:spPr>
      </p:pic>
      <p:pic>
        <p:nvPicPr>
          <p:cNvPr id="19460" name="Picture 4" descr="Related imag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172200" y="4600138"/>
            <a:ext cx="2971800" cy="1981200"/>
          </a:xfrm>
          <a:prstGeom prst="rect">
            <a:avLst/>
          </a:prstGeom>
          <a:noFill/>
          <a:extLst>
            <a:ext uri="{909E8E84-426E-40DD-AFC4-6F175D3DCCD1}">
              <a14:hiddenFill xmlns:a14="http://schemas.microsoft.com/office/drawing/2010/main">
                <a:solidFill>
                  <a:srgbClr val="FFFFFF"/>
                </a:solidFill>
              </a14:hiddenFill>
            </a:ext>
          </a:extLst>
        </p:spPr>
      </p:pic>
      <p:sp>
        <p:nvSpPr>
          <p:cNvPr id="10"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spTree>
    <p:extLst>
      <p:ext uri="{BB962C8B-B14F-4D97-AF65-F5344CB8AC3E}">
        <p14:creationId xmlns:p14="http://schemas.microsoft.com/office/powerpoint/2010/main" val="2854297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4">
                                            <p:txEl>
                                              <p:pRg st="0" end="0"/>
                                            </p:txEl>
                                          </p:spTgt>
                                        </p:tgtEl>
                                        <p:attrNameLst>
                                          <p:attrName>style.visibility</p:attrName>
                                        </p:attrNameLst>
                                      </p:cBhvr>
                                      <p:to>
                                        <p:strVal val="visible"/>
                                      </p:to>
                                    </p:set>
                                    <p:anim calcmode="lin" valueType="num">
                                      <p:cBhvr additive="base">
                                        <p:cTn id="13" dur="500" fill="hold"/>
                                        <p:tgtEl>
                                          <p:spTgt spid="14">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4">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13"/>
                                        </p:tgtEl>
                                        <p:attrNameLst>
                                          <p:attrName>style.visibility</p:attrName>
                                        </p:attrNameLst>
                                      </p:cBhvr>
                                      <p:to>
                                        <p:strVal val="visible"/>
                                      </p:to>
                                    </p:set>
                                    <p:anim calcmode="lin" valueType="num">
                                      <p:cBhvr additive="base">
                                        <p:cTn id="17" dur="500" fill="hold"/>
                                        <p:tgtEl>
                                          <p:spTgt spid="13"/>
                                        </p:tgtEl>
                                        <p:attrNameLst>
                                          <p:attrName>ppt_x</p:attrName>
                                        </p:attrNameLst>
                                      </p:cBhvr>
                                      <p:tavLst>
                                        <p:tav tm="0">
                                          <p:val>
                                            <p:strVal val="#ppt_x"/>
                                          </p:val>
                                        </p:tav>
                                        <p:tav tm="100000">
                                          <p:val>
                                            <p:strVal val="#ppt_x"/>
                                          </p:val>
                                        </p:tav>
                                      </p:tavLst>
                                    </p:anim>
                                    <p:anim calcmode="lin" valueType="num">
                                      <p:cBhvr additive="base">
                                        <p:cTn id="18"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4">
                                            <p:txEl>
                                              <p:pRg st="1" end="1"/>
                                            </p:txEl>
                                          </p:spTgt>
                                        </p:tgtEl>
                                        <p:attrNameLst>
                                          <p:attrName>style.visibility</p:attrName>
                                        </p:attrNameLst>
                                      </p:cBhvr>
                                      <p:to>
                                        <p:strVal val="visible"/>
                                      </p:to>
                                    </p:set>
                                    <p:anim calcmode="lin" valueType="num">
                                      <p:cBhvr additive="base">
                                        <p:cTn id="23" dur="500" fill="hold"/>
                                        <p:tgtEl>
                                          <p:spTgt spid="14">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4">
                                            <p:txEl>
                                              <p:pRg st="1" end="1"/>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
                                        </p:tgtEl>
                                        <p:attrNameLst>
                                          <p:attrName>style.visibility</p:attrName>
                                        </p:attrNameLst>
                                      </p:cBhvr>
                                      <p:to>
                                        <p:strVal val="visible"/>
                                      </p:to>
                                    </p:set>
                                    <p:anim calcmode="lin" valueType="num">
                                      <p:cBhvr additive="base">
                                        <p:cTn id="27" dur="500" fill="hold"/>
                                        <p:tgtEl>
                                          <p:spTgt spid="18"/>
                                        </p:tgtEl>
                                        <p:attrNameLst>
                                          <p:attrName>ppt_x</p:attrName>
                                        </p:attrNameLst>
                                      </p:cBhvr>
                                      <p:tavLst>
                                        <p:tav tm="0">
                                          <p:val>
                                            <p:strVal val="#ppt_x"/>
                                          </p:val>
                                        </p:tav>
                                        <p:tav tm="100000">
                                          <p:val>
                                            <p:strVal val="#ppt_x"/>
                                          </p:val>
                                        </p:tav>
                                      </p:tavLst>
                                    </p:anim>
                                    <p:anim calcmode="lin" valueType="num">
                                      <p:cBhvr additive="base">
                                        <p:cTn id="2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4">
                                            <p:txEl>
                                              <p:pRg st="2" end="2"/>
                                            </p:txEl>
                                          </p:spTgt>
                                        </p:tgtEl>
                                        <p:attrNameLst>
                                          <p:attrName>style.visibility</p:attrName>
                                        </p:attrNameLst>
                                      </p:cBhvr>
                                      <p:to>
                                        <p:strVal val="visible"/>
                                      </p:to>
                                    </p:set>
                                    <p:anim calcmode="lin" valueType="num">
                                      <p:cBhvr additive="base">
                                        <p:cTn id="33" dur="500" fill="hold"/>
                                        <p:tgtEl>
                                          <p:spTgt spid="14">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4">
                                            <p:txEl>
                                              <p:pRg st="2" end="2"/>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16"/>
                                        </p:tgtEl>
                                        <p:attrNameLst>
                                          <p:attrName>style.visibility</p:attrName>
                                        </p:attrNameLst>
                                      </p:cBhvr>
                                      <p:to>
                                        <p:strVal val="visible"/>
                                      </p:to>
                                    </p:set>
                                    <p:anim calcmode="lin" valueType="num">
                                      <p:cBhvr additive="base">
                                        <p:cTn id="37" dur="500" fill="hold"/>
                                        <p:tgtEl>
                                          <p:spTgt spid="16"/>
                                        </p:tgtEl>
                                        <p:attrNameLst>
                                          <p:attrName>ppt_x</p:attrName>
                                        </p:attrNameLst>
                                      </p:cBhvr>
                                      <p:tavLst>
                                        <p:tav tm="0">
                                          <p:val>
                                            <p:strVal val="#ppt_x"/>
                                          </p:val>
                                        </p:tav>
                                        <p:tav tm="100000">
                                          <p:val>
                                            <p:strVal val="#ppt_x"/>
                                          </p:val>
                                        </p:tav>
                                      </p:tavLst>
                                    </p:anim>
                                    <p:anim calcmode="lin" valueType="num">
                                      <p:cBhvr additive="base">
                                        <p:cTn id="38"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14">
                                            <p:txEl>
                                              <p:pRg st="3" end="3"/>
                                            </p:txEl>
                                          </p:spTgt>
                                        </p:tgtEl>
                                        <p:attrNameLst>
                                          <p:attrName>style.visibility</p:attrName>
                                        </p:attrNameLst>
                                      </p:cBhvr>
                                      <p:to>
                                        <p:strVal val="visible"/>
                                      </p:to>
                                    </p:set>
                                    <p:anim calcmode="lin" valueType="num">
                                      <p:cBhvr additive="base">
                                        <p:cTn id="43" dur="500" fill="hold"/>
                                        <p:tgtEl>
                                          <p:spTgt spid="14">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4">
                                            <p:txEl>
                                              <p:pRg st="3" end="3"/>
                                            </p:txEl>
                                          </p:spTgt>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9460"/>
                                        </p:tgtEl>
                                        <p:attrNameLst>
                                          <p:attrName>style.visibility</p:attrName>
                                        </p:attrNameLst>
                                      </p:cBhvr>
                                      <p:to>
                                        <p:strVal val="visible"/>
                                      </p:to>
                                    </p:set>
                                    <p:anim calcmode="lin" valueType="num">
                                      <p:cBhvr additive="base">
                                        <p:cTn id="47" dur="500" fill="hold"/>
                                        <p:tgtEl>
                                          <p:spTgt spid="19460"/>
                                        </p:tgtEl>
                                        <p:attrNameLst>
                                          <p:attrName>ppt_x</p:attrName>
                                        </p:attrNameLst>
                                      </p:cBhvr>
                                      <p:tavLst>
                                        <p:tav tm="0">
                                          <p:val>
                                            <p:strVal val="#ppt_x"/>
                                          </p:val>
                                        </p:tav>
                                        <p:tav tm="100000">
                                          <p:val>
                                            <p:strVal val="#ppt_x"/>
                                          </p:val>
                                        </p:tav>
                                      </p:tavLst>
                                    </p:anim>
                                    <p:anim calcmode="lin" valueType="num">
                                      <p:cBhvr additive="base">
                                        <p:cTn id="48" dur="500" fill="hold"/>
                                        <p:tgtEl>
                                          <p:spTgt spid="19460"/>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grpId="0" nodeType="clickEffect">
                                  <p:stCondLst>
                                    <p:cond delay="0"/>
                                  </p:stCondLst>
                                  <p:childTnLst>
                                    <p:set>
                                      <p:cBhvr>
                                        <p:cTn id="52" dur="1" fill="hold">
                                          <p:stCondLst>
                                            <p:cond delay="0"/>
                                          </p:stCondLst>
                                        </p:cTn>
                                        <p:tgtEl>
                                          <p:spTgt spid="15"/>
                                        </p:tgtEl>
                                        <p:attrNameLst>
                                          <p:attrName>style.visibility</p:attrName>
                                        </p:attrNameLst>
                                      </p:cBhvr>
                                      <p:to>
                                        <p:strVal val="visible"/>
                                      </p:to>
                                    </p:set>
                                    <p:anim calcmode="lin" valueType="num">
                                      <p:cBhvr additive="base">
                                        <p:cTn id="53" dur="500" fill="hold"/>
                                        <p:tgtEl>
                                          <p:spTgt spid="15"/>
                                        </p:tgtEl>
                                        <p:attrNameLst>
                                          <p:attrName>ppt_x</p:attrName>
                                        </p:attrNameLst>
                                      </p:cBhvr>
                                      <p:tavLst>
                                        <p:tav tm="0">
                                          <p:val>
                                            <p:strVal val="#ppt_x"/>
                                          </p:val>
                                        </p:tav>
                                        <p:tav tm="100000">
                                          <p:val>
                                            <p:strVal val="#ppt_x"/>
                                          </p:val>
                                        </p:tav>
                                      </p:tavLst>
                                    </p:anim>
                                    <p:anim calcmode="lin" valueType="num">
                                      <p:cBhvr additive="base">
                                        <p:cTn id="54"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additive="base">
                                        <p:cTn id="59" dur="500" fill="hold"/>
                                        <p:tgtEl>
                                          <p:spTgt spid="10"/>
                                        </p:tgtEl>
                                        <p:attrNameLst>
                                          <p:attrName>ppt_x</p:attrName>
                                        </p:attrNameLst>
                                      </p:cBhvr>
                                      <p:tavLst>
                                        <p:tav tm="0">
                                          <p:val>
                                            <p:strVal val="#ppt_x"/>
                                          </p:val>
                                        </p:tav>
                                        <p:tav tm="100000">
                                          <p:val>
                                            <p:strVal val="#ppt_x"/>
                                          </p:val>
                                        </p:tav>
                                      </p:tavLst>
                                    </p:anim>
                                    <p:anim calcmode="lin" valueType="num">
                                      <p:cBhvr additive="base">
                                        <p:cTn id="60" dur="500" fill="hold"/>
                                        <p:tgtEl>
                                          <p:spTgt spid="10"/>
                                        </p:tgtEl>
                                        <p:attrNameLst>
                                          <p:attrName>ppt_y</p:attrName>
                                        </p:attrNameLst>
                                      </p:cBhvr>
                                      <p:tavLst>
                                        <p:tav tm="0">
                                          <p:val>
                                            <p:strVal val="1+#ppt_h/2"/>
                                          </p:val>
                                        </p:tav>
                                        <p:tav tm="100000">
                                          <p:val>
                                            <p:strVal val="#ppt_y"/>
                                          </p:val>
                                        </p:tav>
                                      </p:tavLst>
                                    </p:anim>
                                  </p:childTnLst>
                                </p:cTn>
                              </p:par>
                              <p:par>
                                <p:cTn id="61" presetID="1" presetClass="exit" presetSubtype="0" fill="hold" grpId="0" nodeType="withEffect">
                                  <p:stCondLst>
                                    <p:cond delay="0"/>
                                  </p:stCondLst>
                                  <p:childTnLst>
                                    <p:set>
                                      <p:cBhvr>
                                        <p:cTn id="62" dur="1" fill="hold">
                                          <p:stCondLst>
                                            <p:cond delay="0"/>
                                          </p:stCondLst>
                                        </p:cTn>
                                        <p:tgtEl>
                                          <p:spTgt spid="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5" grpId="0"/>
      <p:bldP spid="10" grpId="0"/>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277" name="Rectangle 276"/>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27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9" name="Rectangle 278"/>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80" name="Rectangle 279"/>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1" name="Rectangle 280"/>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82" name="Rectangle 281"/>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598" name="Text Box 33"/>
          <p:cNvSpPr txBox="1">
            <a:spLocks noChangeArrowheads="1"/>
          </p:cNvSpPr>
          <p:nvPr/>
        </p:nvSpPr>
        <p:spPr bwMode="auto">
          <a:xfrm>
            <a:off x="-118713" y="381000"/>
            <a:ext cx="9338913" cy="12249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a:p>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0" name="Rectangle 599"/>
          <p:cNvSpPr/>
          <p:nvPr/>
        </p:nvSpPr>
        <p:spPr>
          <a:xfrm>
            <a:off x="477308" y="1053405"/>
            <a:ext cx="3145541" cy="523220"/>
          </a:xfrm>
          <a:prstGeom prst="rect">
            <a:avLst/>
          </a:prstGeom>
        </p:spPr>
        <p:txBody>
          <a:bodyPr wrap="none">
            <a:spAutoFit/>
          </a:bodyPr>
          <a:lstStyle/>
          <a:p>
            <a:r>
              <a:rPr lang="en-US" altLang="en-US" dirty="0">
                <a:cs typeface="Times New Roman" panose="02020603050405020304" pitchFamily="18" charset="0"/>
              </a:rPr>
              <a:t>Working backwards,</a:t>
            </a:r>
            <a:endParaRPr lang="en-CA" dirty="0"/>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nvGrpSpPr>
          <p:cNvPr id="8" name="Group 7"/>
          <p:cNvGrpSpPr/>
          <p:nvPr/>
        </p:nvGrpSpPr>
        <p:grpSpPr>
          <a:xfrm>
            <a:off x="1043385" y="4876800"/>
            <a:ext cx="1471215" cy="843951"/>
            <a:chOff x="33687" y="2889849"/>
            <a:chExt cx="1471215" cy="843951"/>
          </a:xfrm>
        </p:grpSpPr>
        <p:sp>
          <p:nvSpPr>
            <p:cNvPr id="604" name="Text Box 33"/>
            <p:cNvSpPr txBox="1">
              <a:spLocks noChangeArrowheads="1"/>
            </p:cNvSpPr>
            <p:nvPr/>
          </p:nvSpPr>
          <p:spPr bwMode="auto">
            <a:xfrm>
              <a:off x="33687" y="2889849"/>
              <a:ext cx="1471215"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solidFill>
                    <a:schemeClr val="bg2"/>
                  </a:solidFill>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endParaRPr lang="en-US" altLang="en-US" sz="2800" dirty="0">
                <a:solidFill>
                  <a:srgbClr val="66FF33"/>
                </a:solidFill>
                <a:latin typeface="Times New Roman" panose="02020603050405020304" pitchFamily="18" charset="0"/>
                <a:cs typeface="Times New Roman" panose="02020603050405020304" pitchFamily="18" charset="0"/>
              </a:endParaRPr>
            </a:p>
          </p:txBody>
        </p:sp>
        <p:sp>
          <p:nvSpPr>
            <p:cNvPr id="605" name="Rectangle 604"/>
            <p:cNvSpPr/>
            <p:nvPr/>
          </p:nvSpPr>
          <p:spPr>
            <a:xfrm>
              <a:off x="1143000" y="3364468"/>
              <a:ext cx="228600" cy="369332"/>
            </a:xfrm>
            <a:prstGeom prst="rect">
              <a:avLst/>
            </a:prstGeom>
          </p:spPr>
          <p:txBody>
            <a:bodyPr wrap="square">
              <a:spAutoFit/>
            </a:bodyPr>
            <a:lstStyle/>
            <a:p>
              <a:pPr algn="ctr"/>
              <a:r>
                <a:rPr lang="en-US" sz="1800" i="1" dirty="0">
                  <a:solidFill>
                    <a:srgbClr val="66FF33"/>
                  </a:solidFill>
                </a:rPr>
                <a:t>k</a:t>
              </a:r>
            </a:p>
          </p:txBody>
        </p:sp>
      </p:grpSp>
      <p:grpSp>
        <p:nvGrpSpPr>
          <p:cNvPr id="100" name="Group 99"/>
          <p:cNvGrpSpPr/>
          <p:nvPr/>
        </p:nvGrpSpPr>
        <p:grpSpPr>
          <a:xfrm>
            <a:off x="3604815" y="4343400"/>
            <a:ext cx="4663635" cy="2133600"/>
            <a:chOff x="4550743" y="5029200"/>
            <a:chExt cx="2705850" cy="1057870"/>
          </a:xfrm>
        </p:grpSpPr>
        <p:cxnSp>
          <p:nvCxnSpPr>
            <p:cNvPr id="101" name="Straight Connector 100"/>
            <p:cNvCxnSpPr/>
            <p:nvPr/>
          </p:nvCxnSpPr>
          <p:spPr bwMode="auto">
            <a:xfrm flipV="1">
              <a:off x="4550743" y="5486400"/>
              <a:ext cx="2705850" cy="60572"/>
            </a:xfrm>
            <a:prstGeom prst="line">
              <a:avLst/>
            </a:prstGeom>
            <a:noFill/>
            <a:ln w="12700" cap="sq" cmpd="sng" algn="ctr">
              <a:solidFill>
                <a:schemeClr val="hlink"/>
              </a:solidFill>
              <a:prstDash val="solid"/>
              <a:round/>
              <a:headEnd type="none" w="med" len="med"/>
              <a:tailEnd type="none" w="med" len="med"/>
            </a:ln>
            <a:effectLst/>
          </p:spPr>
        </p:cxnSp>
        <p:cxnSp>
          <p:nvCxnSpPr>
            <p:cNvPr id="102" name="Straight Connector 101"/>
            <p:cNvCxnSpPr/>
            <p:nvPr/>
          </p:nvCxnSpPr>
          <p:spPr bwMode="auto">
            <a:xfrm flipV="1">
              <a:off x="4572000" y="5486400"/>
              <a:ext cx="2684593" cy="199070"/>
            </a:xfrm>
            <a:prstGeom prst="line">
              <a:avLst/>
            </a:prstGeom>
            <a:noFill/>
            <a:ln w="12700" cap="sq" cmpd="sng" algn="ctr">
              <a:solidFill>
                <a:schemeClr val="hlink"/>
              </a:solidFill>
              <a:prstDash val="solid"/>
              <a:round/>
              <a:headEnd type="none" w="med" len="med"/>
              <a:tailEnd type="none" w="med" len="med"/>
            </a:ln>
            <a:effectLst/>
          </p:spPr>
        </p:cxnSp>
        <p:cxnSp>
          <p:nvCxnSpPr>
            <p:cNvPr id="103" name="Straight Connector 102"/>
            <p:cNvCxnSpPr/>
            <p:nvPr/>
          </p:nvCxnSpPr>
          <p:spPr bwMode="auto">
            <a:xfrm flipV="1">
              <a:off x="4550743" y="5486400"/>
              <a:ext cx="2705850" cy="309265"/>
            </a:xfrm>
            <a:prstGeom prst="line">
              <a:avLst/>
            </a:prstGeom>
            <a:noFill/>
            <a:ln w="12700" cap="sq" cmpd="sng" algn="ctr">
              <a:solidFill>
                <a:schemeClr val="hlink"/>
              </a:solidFill>
              <a:prstDash val="solid"/>
              <a:round/>
              <a:headEnd type="none" w="med" len="med"/>
              <a:tailEnd type="none" w="med" len="med"/>
            </a:ln>
            <a:effectLst/>
          </p:spPr>
        </p:cxnSp>
        <p:cxnSp>
          <p:nvCxnSpPr>
            <p:cNvPr id="104" name="Straight Connector 103"/>
            <p:cNvCxnSpPr/>
            <p:nvPr/>
          </p:nvCxnSpPr>
          <p:spPr bwMode="auto">
            <a:xfrm flipV="1">
              <a:off x="4572000" y="5486400"/>
              <a:ext cx="2684593" cy="457200"/>
            </a:xfrm>
            <a:prstGeom prst="line">
              <a:avLst/>
            </a:prstGeom>
            <a:noFill/>
            <a:ln w="12700" cap="sq" cmpd="sng" algn="ctr">
              <a:solidFill>
                <a:schemeClr val="hlink"/>
              </a:solidFill>
              <a:prstDash val="solid"/>
              <a:round/>
              <a:headEnd type="none" w="med" len="med"/>
              <a:tailEnd type="none" w="med" len="med"/>
            </a:ln>
            <a:effectLst/>
          </p:spPr>
        </p:cxnSp>
        <p:cxnSp>
          <p:nvCxnSpPr>
            <p:cNvPr id="105" name="Straight Connector 104"/>
            <p:cNvCxnSpPr/>
            <p:nvPr/>
          </p:nvCxnSpPr>
          <p:spPr bwMode="auto">
            <a:xfrm flipV="1">
              <a:off x="4572000" y="5486400"/>
              <a:ext cx="2684593" cy="600670"/>
            </a:xfrm>
            <a:prstGeom prst="line">
              <a:avLst/>
            </a:prstGeom>
            <a:noFill/>
            <a:ln w="12700" cap="sq" cmpd="sng" algn="ctr">
              <a:solidFill>
                <a:schemeClr val="hlink"/>
              </a:solidFill>
              <a:prstDash val="solid"/>
              <a:round/>
              <a:headEnd type="none" w="med" len="med"/>
              <a:tailEnd type="none" w="med" len="med"/>
            </a:ln>
            <a:effectLst/>
          </p:spPr>
        </p:cxnSp>
        <p:cxnSp>
          <p:nvCxnSpPr>
            <p:cNvPr id="106" name="Straight Connector 105"/>
            <p:cNvCxnSpPr/>
            <p:nvPr/>
          </p:nvCxnSpPr>
          <p:spPr bwMode="auto">
            <a:xfrm>
              <a:off x="4572000" y="5410200"/>
              <a:ext cx="2684593" cy="76200"/>
            </a:xfrm>
            <a:prstGeom prst="line">
              <a:avLst/>
            </a:prstGeom>
            <a:noFill/>
            <a:ln w="12700" cap="sq" cmpd="sng" algn="ctr">
              <a:solidFill>
                <a:schemeClr val="hlink"/>
              </a:solidFill>
              <a:prstDash val="solid"/>
              <a:round/>
              <a:headEnd type="none" w="med" len="med"/>
              <a:tailEnd type="none" w="med" len="med"/>
            </a:ln>
            <a:effectLst/>
          </p:spPr>
        </p:cxnSp>
        <p:cxnSp>
          <p:nvCxnSpPr>
            <p:cNvPr id="107" name="Straight Connector 106"/>
            <p:cNvCxnSpPr/>
            <p:nvPr/>
          </p:nvCxnSpPr>
          <p:spPr bwMode="auto">
            <a:xfrm>
              <a:off x="4572000" y="5257800"/>
              <a:ext cx="2684593" cy="228600"/>
            </a:xfrm>
            <a:prstGeom prst="line">
              <a:avLst/>
            </a:prstGeom>
            <a:noFill/>
            <a:ln w="12700" cap="sq" cmpd="sng" algn="ctr">
              <a:solidFill>
                <a:schemeClr val="hlink"/>
              </a:solidFill>
              <a:prstDash val="solid"/>
              <a:round/>
              <a:headEnd type="none" w="med" len="med"/>
              <a:tailEnd type="none" w="med" len="med"/>
            </a:ln>
            <a:effectLst/>
          </p:spPr>
        </p:cxnSp>
        <p:cxnSp>
          <p:nvCxnSpPr>
            <p:cNvPr id="108" name="Straight Connector 107"/>
            <p:cNvCxnSpPr/>
            <p:nvPr/>
          </p:nvCxnSpPr>
          <p:spPr bwMode="auto">
            <a:xfrm>
              <a:off x="4572000" y="5168205"/>
              <a:ext cx="2684593" cy="318195"/>
            </a:xfrm>
            <a:prstGeom prst="line">
              <a:avLst/>
            </a:prstGeom>
            <a:noFill/>
            <a:ln w="12700" cap="sq" cmpd="sng" algn="ctr">
              <a:solidFill>
                <a:schemeClr val="hlink"/>
              </a:solidFill>
              <a:prstDash val="solid"/>
              <a:round/>
              <a:headEnd type="none" w="med" len="med"/>
              <a:tailEnd type="none" w="med" len="med"/>
            </a:ln>
            <a:effectLst/>
          </p:spPr>
        </p:cxnSp>
        <p:cxnSp>
          <p:nvCxnSpPr>
            <p:cNvPr id="109" name="Straight Connector 108"/>
            <p:cNvCxnSpPr/>
            <p:nvPr/>
          </p:nvCxnSpPr>
          <p:spPr bwMode="auto">
            <a:xfrm>
              <a:off x="4572000" y="5029200"/>
              <a:ext cx="2684593" cy="457200"/>
            </a:xfrm>
            <a:prstGeom prst="line">
              <a:avLst/>
            </a:prstGeom>
            <a:noFill/>
            <a:ln w="12700" cap="sq" cmpd="sng" algn="ctr">
              <a:solidFill>
                <a:schemeClr val="hlink"/>
              </a:solidFill>
              <a:prstDash val="solid"/>
              <a:round/>
              <a:headEnd type="none" w="med" len="med"/>
              <a:tailEnd type="none" w="med" len="med"/>
            </a:ln>
            <a:effectLst/>
          </p:spPr>
        </p:cxnSp>
      </p:grpSp>
      <p:sp>
        <p:nvSpPr>
          <p:cNvPr id="110" name="Rectangle 109"/>
          <p:cNvSpPr/>
          <p:nvPr/>
        </p:nvSpPr>
        <p:spPr>
          <a:xfrm>
            <a:off x="8302062" y="5040375"/>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sp>
        <p:nvSpPr>
          <p:cNvPr id="111" name="Rectangle 110"/>
          <p:cNvSpPr/>
          <p:nvPr/>
        </p:nvSpPr>
        <p:spPr>
          <a:xfrm>
            <a:off x="838200" y="1510605"/>
            <a:ext cx="6208752" cy="523220"/>
          </a:xfrm>
          <a:prstGeom prst="rect">
            <a:avLst/>
          </a:prstGeom>
        </p:spPr>
        <p:txBody>
          <a:bodyPr wrap="none">
            <a:spAutoFit/>
          </a:bodyPr>
          <a:lstStyle/>
          <a:p>
            <a:r>
              <a:rPr lang="en-US" altLang="en-US" dirty="0">
                <a:cs typeface="Times New Roman" panose="02020603050405020304" pitchFamily="18" charset="0"/>
              </a:rPr>
              <a:t>a linear number of </a:t>
            </a:r>
            <a:r>
              <a:rPr lang="en-US" altLang="en-US" dirty="0">
                <a:solidFill>
                  <a:srgbClr val="FF0000"/>
                </a:solidFill>
                <a:cs typeface="Times New Roman" panose="02020603050405020304" pitchFamily="18" charset="0"/>
              </a:rPr>
              <a:t>derivatives </a:t>
            </a:r>
            <a:r>
              <a:rPr lang="en-US" altLang="en-US" dirty="0">
                <a:cs typeface="Times New Roman" panose="02020603050405020304" pitchFamily="18" charset="0"/>
              </a:rPr>
              <a:t>are needed.</a:t>
            </a:r>
            <a:endParaRPr lang="en-CA" dirty="0"/>
          </a:p>
        </p:txBody>
      </p:sp>
    </p:spTree>
    <p:extLst>
      <p:ext uri="{BB962C8B-B14F-4D97-AF65-F5344CB8AC3E}">
        <p14:creationId xmlns:p14="http://schemas.microsoft.com/office/powerpoint/2010/main" val="4454630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00"/>
                                        </p:tgtEl>
                                        <p:attrNameLst>
                                          <p:attrName>style.visibility</p:attrName>
                                        </p:attrNameLst>
                                      </p:cBhvr>
                                      <p:to>
                                        <p:strVal val="visible"/>
                                      </p:to>
                                    </p:set>
                                    <p:anim calcmode="lin" valueType="num">
                                      <p:cBhvr additive="base">
                                        <p:cTn id="7" dur="500" fill="hold"/>
                                        <p:tgtEl>
                                          <p:spTgt spid="600"/>
                                        </p:tgtEl>
                                        <p:attrNameLst>
                                          <p:attrName>ppt_x</p:attrName>
                                        </p:attrNameLst>
                                      </p:cBhvr>
                                      <p:tavLst>
                                        <p:tav tm="0">
                                          <p:val>
                                            <p:strVal val="1+#ppt_w/2"/>
                                          </p:val>
                                        </p:tav>
                                        <p:tav tm="100000">
                                          <p:val>
                                            <p:strVal val="#ppt_x"/>
                                          </p:val>
                                        </p:tav>
                                      </p:tavLst>
                                    </p:anim>
                                    <p:anim calcmode="lin" valueType="num">
                                      <p:cBhvr additive="base">
                                        <p:cTn id="8" dur="500" fill="hold"/>
                                        <p:tgtEl>
                                          <p:spTgt spid="60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00"/>
                                        </p:tgtEl>
                                        <p:attrNameLst>
                                          <p:attrName>style.visibility</p:attrName>
                                        </p:attrNameLst>
                                      </p:cBhvr>
                                      <p:to>
                                        <p:strVal val="visible"/>
                                      </p:to>
                                    </p:set>
                                    <p:anim calcmode="lin" valueType="num">
                                      <p:cBhvr additive="base">
                                        <p:cTn id="11" dur="500" fill="hold"/>
                                        <p:tgtEl>
                                          <p:spTgt spid="100"/>
                                        </p:tgtEl>
                                        <p:attrNameLst>
                                          <p:attrName>ppt_x</p:attrName>
                                        </p:attrNameLst>
                                      </p:cBhvr>
                                      <p:tavLst>
                                        <p:tav tm="0">
                                          <p:val>
                                            <p:strVal val="1+#ppt_w/2"/>
                                          </p:val>
                                        </p:tav>
                                        <p:tav tm="100000">
                                          <p:val>
                                            <p:strVal val="#ppt_x"/>
                                          </p:val>
                                        </p:tav>
                                      </p:tavLst>
                                    </p:anim>
                                    <p:anim calcmode="lin" valueType="num">
                                      <p:cBhvr additive="base">
                                        <p:cTn id="12" dur="500" fill="hold"/>
                                        <p:tgtEl>
                                          <p:spTgt spid="10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grpId="0" nodeType="clickEffect">
                                  <p:stCondLst>
                                    <p:cond delay="0"/>
                                  </p:stCondLst>
                                  <p:childTnLst>
                                    <p:set>
                                      <p:cBhvr>
                                        <p:cTn id="16" dur="1" fill="hold">
                                          <p:stCondLst>
                                            <p:cond delay="0"/>
                                          </p:stCondLst>
                                        </p:cTn>
                                        <p:tgtEl>
                                          <p:spTgt spid="111"/>
                                        </p:tgtEl>
                                        <p:attrNameLst>
                                          <p:attrName>style.visibility</p:attrName>
                                        </p:attrNameLst>
                                      </p:cBhvr>
                                      <p:to>
                                        <p:strVal val="visible"/>
                                      </p:to>
                                    </p:set>
                                    <p:anim calcmode="lin" valueType="num">
                                      <p:cBhvr additive="base">
                                        <p:cTn id="17" dur="500" fill="hold"/>
                                        <p:tgtEl>
                                          <p:spTgt spid="111"/>
                                        </p:tgtEl>
                                        <p:attrNameLst>
                                          <p:attrName>ppt_x</p:attrName>
                                        </p:attrNameLst>
                                      </p:cBhvr>
                                      <p:tavLst>
                                        <p:tav tm="0">
                                          <p:val>
                                            <p:strVal val="1+#ppt_w/2"/>
                                          </p:val>
                                        </p:tav>
                                        <p:tav tm="100000">
                                          <p:val>
                                            <p:strVal val="#ppt_x"/>
                                          </p:val>
                                        </p:tav>
                                      </p:tavLst>
                                    </p:anim>
                                    <p:anim calcmode="lin" valueType="num">
                                      <p:cBhvr additive="base">
                                        <p:cTn id="1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0" grpId="0"/>
      <p:bldP spid="111" grpId="0"/>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8" name="Rectangle 277"/>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2" name="Rectangle 11"/>
              <p:cNvSpPr/>
              <p:nvPr/>
            </p:nvSpPr>
            <p:spPr>
              <a:xfrm>
                <a:off x="-304800" y="1129605"/>
                <a:ext cx="9829800" cy="1384995"/>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br>
                  <a:rPr lang="en-US" dirty="0"/>
                </a:br>
                <a:r>
                  <a:rPr lang="en-US" dirty="0"/>
                  <a:t>       and error </a:t>
                </a:r>
                <a:r>
                  <a:rPr lang="en-US" i="1" dirty="0">
                    <a:solidFill>
                      <a:schemeClr val="accent1"/>
                    </a:solidFill>
                  </a:rPr>
                  <a:t>E</a:t>
                </a:r>
                <a:r>
                  <a:rPr lang="en-US" dirty="0"/>
                  <a:t>. </a:t>
                </a:r>
              </a:p>
            </p:txBody>
          </p:sp>
        </mc:Choice>
        <mc:Fallback xmlns="">
          <p:sp>
            <p:nvSpPr>
              <p:cNvPr id="12" name="Rectangle 11"/>
              <p:cNvSpPr>
                <a:spLocks noRot="1" noChangeAspect="1" noMove="1" noResize="1" noEditPoints="1" noAdjustHandles="1" noChangeArrowheads="1" noChangeShapeType="1" noTextEdit="1"/>
              </p:cNvSpPr>
              <p:nvPr/>
            </p:nvSpPr>
            <p:spPr>
              <a:xfrm>
                <a:off x="-304800" y="1129605"/>
                <a:ext cx="9829800" cy="1384995"/>
              </a:xfrm>
              <a:prstGeom prst="rect">
                <a:avLst/>
              </a:prstGeom>
              <a:blipFill>
                <a:blip r:embed="rId2"/>
                <a:stretch>
                  <a:fillRect t="-4386" b="-10965"/>
                </a:stretch>
              </a:blipFill>
            </p:spPr>
            <p:txBody>
              <a:bodyPr/>
              <a:lstStyle/>
              <a:p>
                <a:r>
                  <a:rPr lang="en-CA">
                    <a:noFill/>
                  </a:rPr>
                  <a:t> </a:t>
                </a:r>
              </a:p>
            </p:txBody>
          </p:sp>
        </mc:Fallback>
      </mc:AlternateContent>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p:cNvSpPr/>
          <p:nvPr/>
        </p:nvSpPr>
        <p:spPr>
          <a:xfrm>
            <a:off x="7467600" y="4770664"/>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30" name="Group 29"/>
          <p:cNvGrpSpPr/>
          <p:nvPr/>
        </p:nvGrpSpPr>
        <p:grpSpPr>
          <a:xfrm>
            <a:off x="1855380" y="4233568"/>
            <a:ext cx="2362200" cy="2363274"/>
            <a:chOff x="1855380" y="441960"/>
            <a:chExt cx="2362200" cy="2363274"/>
          </a:xfrm>
        </p:grpSpPr>
        <p:cxnSp>
          <p:nvCxnSpPr>
            <p:cNvPr id="32" name="Straight Connector 31"/>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33" name="Straight Connector 32"/>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34" name="Straight Connector 33"/>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35" name="Straight Connector 34"/>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36" name="Straight Connector 35"/>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37" name="Straight Connector 36"/>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38" name="Straight Connector 37"/>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39" name="Straight Connector 38"/>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40" name="Oval 39"/>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44" name="Group 43"/>
            <p:cNvGrpSpPr/>
            <p:nvPr/>
          </p:nvGrpSpPr>
          <p:grpSpPr>
            <a:xfrm>
              <a:off x="2438400" y="617404"/>
              <a:ext cx="1210322" cy="2088786"/>
              <a:chOff x="4008388" y="965526"/>
              <a:chExt cx="1210322" cy="2088786"/>
            </a:xfrm>
          </p:grpSpPr>
          <p:cxnSp>
            <p:nvCxnSpPr>
              <p:cNvPr id="58" name="Straight Connector 57"/>
              <p:cNvCxnSpPr>
                <a:stCxn id="74"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64" name="Straight Connector 63"/>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65" name="Straight Connector 64"/>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67" name="Oval 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8" name="Oval 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9" name="Oval 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0" name="Oval 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1" name="Oval 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2" name="Oval 71"/>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3" name="Oval 72"/>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4" name="Oval 73"/>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45" name="Group 44"/>
            <p:cNvGrpSpPr/>
            <p:nvPr/>
          </p:nvGrpSpPr>
          <p:grpSpPr>
            <a:xfrm>
              <a:off x="3545406" y="441960"/>
              <a:ext cx="180774" cy="2363274"/>
              <a:chOff x="4008388" y="965526"/>
              <a:chExt cx="180774" cy="2363274"/>
            </a:xfrm>
            <a:solidFill>
              <a:srgbClr val="00FFFF"/>
            </a:solidFill>
          </p:grpSpPr>
          <p:sp>
            <p:nvSpPr>
              <p:cNvPr id="49" name="Oval 48"/>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50" name="Oval 49"/>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51" name="Oval 50"/>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52" name="Oval 51"/>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53" name="Oval 52"/>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54" name="Oval 53"/>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55" name="Oval 54"/>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56" name="Oval 55"/>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57" name="Oval 56"/>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46" name="Rectangle 45"/>
            <p:cNvSpPr/>
            <p:nvPr/>
          </p:nvSpPr>
          <p:spPr>
            <a:xfrm>
              <a:off x="1855380" y="1422071"/>
              <a:ext cx="48224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0</a:t>
              </a:r>
              <a:endParaRPr lang="en-US" altLang="en-US" sz="2400" b="1" dirty="0">
                <a:cs typeface="Times New Roman" panose="02020603050405020304" pitchFamily="18" charset="0"/>
                <a:sym typeface="Symbol" panose="05050102010706020507" pitchFamily="18" charset="2"/>
              </a:endParaRPr>
            </a:p>
          </p:txBody>
        </p:sp>
        <p:sp>
          <p:nvSpPr>
            <p:cNvPr id="47" name="Rectangle 46"/>
            <p:cNvSpPr/>
            <p:nvPr/>
          </p:nvSpPr>
          <p:spPr>
            <a:xfrm>
              <a:off x="3775104" y="1422071"/>
              <a:ext cx="442476"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y</a:t>
              </a:r>
              <a:r>
                <a:rPr lang="en-US" altLang="en-US" sz="2400" b="1" i="1" baseline="-25000" dirty="0">
                  <a:solidFill>
                    <a:srgbClr val="00FFFF"/>
                  </a:solidFill>
                  <a:cs typeface="Times New Roman" panose="02020603050405020304" pitchFamily="18" charset="0"/>
                  <a:sym typeface="Symbol" panose="05050102010706020507" pitchFamily="18" charset="2"/>
                </a:rPr>
                <a:t>1</a:t>
              </a:r>
              <a:endParaRPr lang="en-CA" sz="2400" b="1" dirty="0">
                <a:solidFill>
                  <a:srgbClr val="00FFFF"/>
                </a:solidFill>
              </a:endParaRPr>
            </a:p>
          </p:txBody>
        </p:sp>
        <p:sp>
          <p:nvSpPr>
            <p:cNvPr id="48" name="Rectangle 47"/>
            <p:cNvSpPr/>
            <p:nvPr/>
          </p:nvSpPr>
          <p:spPr>
            <a:xfrm>
              <a:off x="2830986" y="1422071"/>
              <a:ext cx="498616"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altLang="en-US" sz="2400" b="1" i="1" baseline="-25000" dirty="0">
                  <a:solidFill>
                    <a:srgbClr val="66FF33"/>
                  </a:solidFill>
                  <a:cs typeface="Times New Roman" panose="02020603050405020304" pitchFamily="18" charset="0"/>
                  <a:sym typeface="Symbol" panose="05050102010706020507" pitchFamily="18" charset="2"/>
                </a:rPr>
                <a:t>1</a:t>
              </a:r>
              <a:endParaRPr lang="en-CA" sz="2400" b="1" dirty="0">
                <a:solidFill>
                  <a:srgbClr val="66FF33"/>
                </a:solidFill>
                <a:cs typeface="Times New Roman" panose="02020603050405020304" pitchFamily="18" charset="0"/>
              </a:endParaRPr>
            </a:p>
          </p:txBody>
        </p:sp>
      </p:grpSp>
      <p:grpSp>
        <p:nvGrpSpPr>
          <p:cNvPr id="78" name="Group 77"/>
          <p:cNvGrpSpPr/>
          <p:nvPr/>
        </p:nvGrpSpPr>
        <p:grpSpPr>
          <a:xfrm>
            <a:off x="3013706" y="4254468"/>
            <a:ext cx="2649318" cy="2374932"/>
            <a:chOff x="3489842" y="953868"/>
            <a:chExt cx="2649318" cy="2374932"/>
          </a:xfrm>
        </p:grpSpPr>
        <p:sp>
          <p:nvSpPr>
            <p:cNvPr id="79" name="Rectangle 78"/>
            <p:cNvSpPr/>
            <p:nvPr/>
          </p:nvSpPr>
          <p:spPr>
            <a:xfrm>
              <a:off x="3489842" y="1915180"/>
              <a:ext cx="46980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1</a:t>
              </a:r>
              <a:endParaRPr lang="en-US" altLang="en-US" sz="2400" b="1" dirty="0">
                <a:cs typeface="Times New Roman" panose="02020603050405020304" pitchFamily="18" charset="0"/>
                <a:sym typeface="Symbol" panose="05050102010706020507" pitchFamily="18" charset="2"/>
              </a:endParaRPr>
            </a:p>
          </p:txBody>
        </p:sp>
        <p:grpSp>
          <p:nvGrpSpPr>
            <p:cNvPr id="80" name="Group 79"/>
            <p:cNvGrpSpPr/>
            <p:nvPr/>
          </p:nvGrpSpPr>
          <p:grpSpPr>
            <a:xfrm>
              <a:off x="4097248" y="1066800"/>
              <a:ext cx="1082664" cy="2184968"/>
              <a:chOff x="4097248" y="1066800"/>
              <a:chExt cx="1082664" cy="2184968"/>
            </a:xfrm>
          </p:grpSpPr>
          <p:cxnSp>
            <p:nvCxnSpPr>
              <p:cNvPr id="123" name="Straight Connector 122"/>
              <p:cNvCxnSpPr>
                <a:stCxn id="81"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28" name="Straight Connector 127"/>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29" name="Straight Connector 128"/>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30" name="Straight Connector 129"/>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31" name="Straight Connector 130"/>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81" name="Oval 80"/>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2" name="Oval 8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3" name="Oval 8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4" name="Oval 8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5" name="Oval 8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6" name="Oval 8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7" name="Oval 8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8" name="Oval 8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9" name="Oval 8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0" name="Rectangle 89"/>
            <p:cNvSpPr/>
            <p:nvPr/>
          </p:nvSpPr>
          <p:spPr>
            <a:xfrm>
              <a:off x="5334000" y="1828800"/>
              <a:ext cx="805160"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x</a:t>
              </a:r>
              <a:r>
                <a:rPr lang="en-US" altLang="en-US" sz="2400" b="1" i="1" baseline="-25000" dirty="0">
                  <a:solidFill>
                    <a:srgbClr val="00FFFF"/>
                  </a:solidFill>
                  <a:cs typeface="Times New Roman" panose="02020603050405020304" pitchFamily="18" charset="0"/>
                  <a:sym typeface="Symbol" panose="05050102010706020507" pitchFamily="18" charset="2"/>
                </a:rPr>
                <a:t>2</a:t>
              </a:r>
              <a:endParaRPr lang="en-CA" sz="2400" b="1" dirty="0">
                <a:solidFill>
                  <a:srgbClr val="00FFFF"/>
                </a:solidFill>
              </a:endParaRPr>
            </a:p>
          </p:txBody>
        </p:sp>
        <p:grpSp>
          <p:nvGrpSpPr>
            <p:cNvPr id="91" name="Group 90"/>
            <p:cNvGrpSpPr/>
            <p:nvPr/>
          </p:nvGrpSpPr>
          <p:grpSpPr>
            <a:xfrm>
              <a:off x="4008388" y="965526"/>
              <a:ext cx="1081524" cy="2363274"/>
              <a:chOff x="4008388" y="965526"/>
              <a:chExt cx="1081524" cy="2363274"/>
            </a:xfrm>
          </p:grpSpPr>
          <p:cxnSp>
            <p:nvCxnSpPr>
              <p:cNvPr id="104" name="Straight Connector 103"/>
              <p:cNvCxnSpPr>
                <a:stCxn id="105"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105" name="Oval 104"/>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106" name="Straight Connector 105"/>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07" name="Straight Connector 106"/>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08" name="Straight Connector 107"/>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09" name="Straight Connector 108"/>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15" name="Oval 114"/>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6" name="Oval 115"/>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7" name="Oval 116"/>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8" name="Oval 117"/>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9" name="Oval 118"/>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0" name="Oval 119"/>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1" name="Oval 120"/>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2" name="Oval 121"/>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92" name="Rectangle 91"/>
            <p:cNvSpPr/>
            <p:nvPr/>
          </p:nvSpPr>
          <p:spPr>
            <a:xfrm>
              <a:off x="4237482" y="1862608"/>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altLang="en-US" sz="2400" b="1" i="1" baseline="-25000" dirty="0">
                  <a:solidFill>
                    <a:srgbClr val="66FF33"/>
                  </a:solidFill>
                  <a:cs typeface="Times New Roman" panose="02020603050405020304" pitchFamily="18" charset="0"/>
                  <a:sym typeface="Symbol" panose="05050102010706020507" pitchFamily="18" charset="2"/>
                </a:rPr>
                <a:t>2</a:t>
              </a:r>
              <a:endParaRPr lang="en-CA" sz="2400" b="1" dirty="0">
                <a:solidFill>
                  <a:srgbClr val="66FF33"/>
                </a:solidFill>
                <a:cs typeface="Times New Roman" panose="02020603050405020304" pitchFamily="18" charset="0"/>
              </a:endParaRPr>
            </a:p>
          </p:txBody>
        </p:sp>
        <p:sp>
          <p:nvSpPr>
            <p:cNvPr id="93" name="Oval 92"/>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94" name="Group 93"/>
            <p:cNvGrpSpPr/>
            <p:nvPr/>
          </p:nvGrpSpPr>
          <p:grpSpPr>
            <a:xfrm>
              <a:off x="5105400" y="953868"/>
              <a:ext cx="180774" cy="2363274"/>
              <a:chOff x="4008388" y="965526"/>
              <a:chExt cx="180774" cy="2363274"/>
            </a:xfrm>
            <a:solidFill>
              <a:srgbClr val="00FFFF"/>
            </a:solidFill>
          </p:grpSpPr>
          <p:sp>
            <p:nvSpPr>
              <p:cNvPr id="95" name="Oval 94"/>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96" name="Oval 95"/>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97" name="Oval 96"/>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98" name="Oval 97"/>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99" name="Oval 98"/>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00" name="Oval 99"/>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01" name="Oval 100"/>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02" name="Oval 101"/>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03" name="Oval 102"/>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132" name="Group 131"/>
          <p:cNvGrpSpPr/>
          <p:nvPr/>
        </p:nvGrpSpPr>
        <p:grpSpPr>
          <a:xfrm>
            <a:off x="4108258" y="4254244"/>
            <a:ext cx="2649318" cy="2374932"/>
            <a:chOff x="3489842" y="953868"/>
            <a:chExt cx="2649318" cy="2374932"/>
          </a:xfrm>
        </p:grpSpPr>
        <p:sp>
          <p:nvSpPr>
            <p:cNvPr id="133" name="Rectangle 132"/>
            <p:cNvSpPr/>
            <p:nvPr/>
          </p:nvSpPr>
          <p:spPr>
            <a:xfrm>
              <a:off x="3489842" y="1915180"/>
              <a:ext cx="46980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altLang="en-US" sz="2400" b="1" i="1" baseline="-25000" dirty="0">
                  <a:solidFill>
                    <a:srgbClr val="FF00FF"/>
                  </a:solidFill>
                  <a:cs typeface="Times New Roman" panose="02020603050405020304" pitchFamily="18" charset="0"/>
                  <a:sym typeface="Symbol" panose="05050102010706020507" pitchFamily="18" charset="2"/>
                </a:rPr>
                <a:t>ℓ</a:t>
              </a:r>
              <a:endParaRPr lang="en-US" altLang="en-US" sz="2400" b="1" dirty="0">
                <a:cs typeface="Times New Roman" panose="02020603050405020304" pitchFamily="18" charset="0"/>
                <a:sym typeface="Symbol" panose="05050102010706020507" pitchFamily="18" charset="2"/>
              </a:endParaRPr>
            </a:p>
          </p:txBody>
        </p:sp>
        <p:grpSp>
          <p:nvGrpSpPr>
            <p:cNvPr id="134" name="Group 133"/>
            <p:cNvGrpSpPr/>
            <p:nvPr/>
          </p:nvGrpSpPr>
          <p:grpSpPr>
            <a:xfrm>
              <a:off x="4097248" y="1066800"/>
              <a:ext cx="1082664" cy="2184968"/>
              <a:chOff x="4097248" y="1066800"/>
              <a:chExt cx="1082664" cy="2184968"/>
            </a:xfrm>
          </p:grpSpPr>
          <p:cxnSp>
            <p:nvCxnSpPr>
              <p:cNvPr id="177" name="Straight Connector 176"/>
              <p:cNvCxnSpPr>
                <a:stCxn id="135"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35" name="Oval 134"/>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6" name="Oval 135"/>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7" name="Oval 136"/>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8" name="Oval 137"/>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9" name="Oval 138"/>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0" name="Oval 139"/>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1" name="Oval 140"/>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2" name="Oval 141"/>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3" name="Oval 142"/>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4" name="Rectangle 143"/>
            <p:cNvSpPr/>
            <p:nvPr/>
          </p:nvSpPr>
          <p:spPr>
            <a:xfrm>
              <a:off x="5334000" y="1828800"/>
              <a:ext cx="805160" cy="461665"/>
            </a:xfrm>
            <a:prstGeom prst="rect">
              <a:avLst/>
            </a:prstGeom>
            <a:solidFill>
              <a:srgbClr val="000066"/>
            </a:solidFill>
          </p:spPr>
          <p:txBody>
            <a:bodyPr wrap="square">
              <a:spAutoFit/>
            </a:bodyPr>
            <a:lstStyle/>
            <a:p>
              <a:r>
                <a:rPr lang="en-US" altLang="en-US" sz="2400" b="1" i="1" dirty="0">
                  <a:solidFill>
                    <a:srgbClr val="00FFFF"/>
                  </a:solidFill>
                  <a:cs typeface="Times New Roman" panose="02020603050405020304" pitchFamily="18" charset="0"/>
                  <a:sym typeface="Symbol" panose="05050102010706020507" pitchFamily="18" charset="2"/>
                </a:rPr>
                <a:t>x</a:t>
              </a:r>
              <a:r>
                <a:rPr lang="en-US" altLang="en-US" sz="2400" b="1" i="1" baseline="-25000" dirty="0">
                  <a:solidFill>
                    <a:srgbClr val="00FFFF"/>
                  </a:solidFill>
                  <a:cs typeface="Times New Roman" panose="02020603050405020304" pitchFamily="18" charset="0"/>
                  <a:sym typeface="Symbol" panose="05050102010706020507" pitchFamily="18" charset="2"/>
                </a:rPr>
                <a:t>ℓ+1</a:t>
              </a:r>
              <a:endParaRPr lang="en-CA" sz="2400" b="1" dirty="0">
                <a:solidFill>
                  <a:srgbClr val="00FFFF"/>
                </a:solidFill>
              </a:endParaRPr>
            </a:p>
          </p:txBody>
        </p:sp>
        <p:grpSp>
          <p:nvGrpSpPr>
            <p:cNvPr id="145" name="Group 144"/>
            <p:cNvGrpSpPr/>
            <p:nvPr/>
          </p:nvGrpSpPr>
          <p:grpSpPr>
            <a:xfrm>
              <a:off x="4008388" y="965526"/>
              <a:ext cx="1081524" cy="2363274"/>
              <a:chOff x="4008388" y="965526"/>
              <a:chExt cx="1081524" cy="2363274"/>
            </a:xfrm>
          </p:grpSpPr>
          <p:cxnSp>
            <p:nvCxnSpPr>
              <p:cNvPr id="158" name="Straight Connector 157"/>
              <p:cNvCxnSpPr>
                <a:stCxn id="176"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68" name="Oval 167"/>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2" name="Oval 171"/>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3" name="Oval 172"/>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46" name="Rectangle 145"/>
            <p:cNvSpPr/>
            <p:nvPr/>
          </p:nvSpPr>
          <p:spPr>
            <a:xfrm>
              <a:off x="4237482" y="1876759"/>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sp>
          <p:nvSpPr>
            <p:cNvPr id="147" name="Oval 146"/>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48" name="Group 147"/>
            <p:cNvGrpSpPr/>
            <p:nvPr/>
          </p:nvGrpSpPr>
          <p:grpSpPr>
            <a:xfrm>
              <a:off x="5105400" y="953868"/>
              <a:ext cx="180774" cy="2363274"/>
              <a:chOff x="4008388" y="965526"/>
              <a:chExt cx="180774" cy="2363274"/>
            </a:xfrm>
            <a:solidFill>
              <a:srgbClr val="00FFFF"/>
            </a:solidFill>
          </p:grpSpPr>
          <p:sp>
            <p:nvSpPr>
              <p:cNvPr id="149" name="Oval 148"/>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50" name="Oval 149"/>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51" name="Oval 150"/>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52" name="Oval 151"/>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3" name="Oval 152"/>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4" name="Oval 153"/>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5" name="Oval 154"/>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6" name="Oval 155"/>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7" name="Oval 156"/>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186" name="Group 185"/>
          <p:cNvGrpSpPr/>
          <p:nvPr/>
        </p:nvGrpSpPr>
        <p:grpSpPr>
          <a:xfrm>
            <a:off x="1809702" y="4409012"/>
            <a:ext cx="813395" cy="2088786"/>
            <a:chOff x="1809702" y="617404"/>
            <a:chExt cx="813395" cy="2088786"/>
          </a:xfrm>
        </p:grpSpPr>
        <p:sp>
          <p:nvSpPr>
            <p:cNvPr id="187" name="Oval 186"/>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8" name="Oval 187"/>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9" name="Oval 188"/>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0" name="Oval 189"/>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1" name="Oval 190"/>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2" name="Oval 191"/>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3" name="Oval 192"/>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4" name="Oval 193"/>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5" name="Rectangle 194"/>
            <p:cNvSpPr/>
            <p:nvPr/>
          </p:nvSpPr>
          <p:spPr>
            <a:xfrm>
              <a:off x="1809702" y="1371600"/>
              <a:ext cx="527926" cy="584775"/>
            </a:xfrm>
            <a:prstGeom prst="rect">
              <a:avLst/>
            </a:prstGeom>
            <a:solidFill>
              <a:srgbClr val="000066"/>
            </a:solidFill>
          </p:spPr>
          <p:txBody>
            <a:bodyPr wrap="square">
              <a:spAutoFit/>
            </a:bodyPr>
            <a:lstStyle/>
            <a:p>
              <a:r>
                <a:rPr lang="en-US" sz="3200" b="1" i="1" dirty="0">
                  <a:solidFill>
                    <a:srgbClr val="FF00FF"/>
                  </a:solidFill>
                  <a:cs typeface="Times New Roman" panose="02020603050405020304" pitchFamily="18" charset="0"/>
                  <a:sym typeface="Symbol" panose="05050102010706020507" pitchFamily="18" charset="2"/>
                </a:rPr>
                <a:t>x</a:t>
              </a:r>
              <a:r>
                <a:rPr lang="en-US" sz="3200" b="1" i="1" baseline="-25000" dirty="0">
                  <a:solidFill>
                    <a:srgbClr val="FF00FF"/>
                  </a:solidFill>
                  <a:cs typeface="Times New Roman" panose="02020603050405020304" pitchFamily="18" charset="0"/>
                  <a:sym typeface="Symbol" panose="05050102010706020507" pitchFamily="18" charset="2"/>
                </a:rPr>
                <a:t>0</a:t>
              </a:r>
              <a:endParaRPr lang="en-US" altLang="en-US" sz="3200" b="1" baseline="-25000" dirty="0">
                <a:cs typeface="Times New Roman" panose="02020603050405020304" pitchFamily="18" charset="0"/>
                <a:sym typeface="Symbol" panose="05050102010706020507" pitchFamily="18" charset="2"/>
              </a:endParaRPr>
            </a:p>
          </p:txBody>
        </p:sp>
      </p:grpSp>
      <p:grpSp>
        <p:nvGrpSpPr>
          <p:cNvPr id="196" name="Group 195"/>
          <p:cNvGrpSpPr/>
          <p:nvPr/>
        </p:nvGrpSpPr>
        <p:grpSpPr>
          <a:xfrm>
            <a:off x="685800" y="4966358"/>
            <a:ext cx="641532" cy="601516"/>
            <a:chOff x="4635890" y="1543039"/>
            <a:chExt cx="641532" cy="601516"/>
          </a:xfrm>
        </p:grpSpPr>
        <p:grpSp>
          <p:nvGrpSpPr>
            <p:cNvPr id="197" name="Group 196"/>
            <p:cNvGrpSpPr/>
            <p:nvPr/>
          </p:nvGrpSpPr>
          <p:grpSpPr>
            <a:xfrm>
              <a:off x="4635890" y="1543039"/>
              <a:ext cx="540000" cy="540000"/>
              <a:chOff x="3220343" y="2894580"/>
              <a:chExt cx="540000" cy="540000"/>
            </a:xfrm>
          </p:grpSpPr>
          <p:sp>
            <p:nvSpPr>
              <p:cNvPr id="199" name="Rectangle 19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200"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8" name="Rectangle 197"/>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201" name="Group 200"/>
          <p:cNvGrpSpPr/>
          <p:nvPr/>
        </p:nvGrpSpPr>
        <p:grpSpPr>
          <a:xfrm>
            <a:off x="4993576" y="4254568"/>
            <a:ext cx="2477762" cy="2363274"/>
            <a:chOff x="4993576" y="462960"/>
            <a:chExt cx="2477762" cy="2363274"/>
          </a:xfrm>
        </p:grpSpPr>
        <p:sp>
          <p:nvSpPr>
            <p:cNvPr id="202" name="Rectangle 201"/>
            <p:cNvSpPr/>
            <p:nvPr/>
          </p:nvSpPr>
          <p:spPr>
            <a:xfrm>
              <a:off x="4993576" y="1412614"/>
              <a:ext cx="647512"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x</a:t>
              </a:r>
              <a:r>
                <a:rPr lang="en-US" sz="2400" b="1" i="1" baseline="-25000" dirty="0">
                  <a:solidFill>
                    <a:srgbClr val="FF00FF"/>
                  </a:solidFill>
                  <a:cs typeface="Times New Roman" panose="02020603050405020304" pitchFamily="18" charset="0"/>
                  <a:sym typeface="Symbol" panose="05050102010706020507" pitchFamily="18" charset="2"/>
                </a:rPr>
                <a:t>L-1</a:t>
              </a:r>
              <a:endParaRPr lang="en-US" altLang="en-US" sz="2400" b="1" dirty="0">
                <a:cs typeface="Times New Roman" panose="02020603050405020304" pitchFamily="18" charset="0"/>
                <a:sym typeface="Symbol" panose="05050102010706020507" pitchFamily="18" charset="2"/>
              </a:endParaRPr>
            </a:p>
          </p:txBody>
        </p:sp>
        <p:cxnSp>
          <p:nvCxnSpPr>
            <p:cNvPr id="203" name="Straight Connector 202"/>
            <p:cNvCxnSpPr>
              <a:stCxn id="211"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205" name="Straight Connector 204"/>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209" name="Straight Connector 208"/>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210" name="Straight Connector 209"/>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211" name="Oval 210"/>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2" name="Oval 211"/>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3" name="Oval 212"/>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4" name="Oval 213"/>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5" name="Oval 214"/>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6" name="Oval 215"/>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7" name="Oval 216"/>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8" name="Oval 217"/>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9" name="Oval 218"/>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0" name="Rectangle 219"/>
            <p:cNvSpPr/>
            <p:nvPr/>
          </p:nvSpPr>
          <p:spPr>
            <a:xfrm>
              <a:off x="7010400" y="1367135"/>
              <a:ext cx="460938" cy="461665"/>
            </a:xfrm>
            <a:prstGeom prst="rect">
              <a:avLst/>
            </a:prstGeom>
            <a:solidFill>
              <a:srgbClr val="000066"/>
            </a:solidFill>
          </p:spPr>
          <p:txBody>
            <a:bodyPr wrap="square">
              <a:spAutoFit/>
            </a:bodyPr>
            <a:lstStyle/>
            <a:p>
              <a:r>
                <a:rPr lang="en-US" altLang="en-US" sz="2400" b="1" i="1" dirty="0" err="1">
                  <a:solidFill>
                    <a:srgbClr val="00FFFF"/>
                  </a:solidFill>
                  <a:cs typeface="Times New Roman" panose="02020603050405020304" pitchFamily="18" charset="0"/>
                  <a:sym typeface="Symbol" panose="05050102010706020507" pitchFamily="18" charset="2"/>
                </a:rPr>
                <a:t>z</a:t>
              </a:r>
              <a:r>
                <a:rPr lang="en-US" altLang="en-US" sz="2400" b="1" i="1" baseline="-25000" dirty="0" err="1">
                  <a:solidFill>
                    <a:srgbClr val="00FFFF"/>
                  </a:solidFill>
                  <a:cs typeface="Times New Roman" panose="02020603050405020304" pitchFamily="18" charset="0"/>
                  <a:sym typeface="Symbol" panose="05050102010706020507" pitchFamily="18" charset="2"/>
                </a:rPr>
                <a:t>L</a:t>
              </a:r>
              <a:endParaRPr lang="en-CA" sz="2400" b="1" dirty="0">
                <a:solidFill>
                  <a:srgbClr val="00FFFF"/>
                </a:solidFill>
              </a:endParaRPr>
            </a:p>
          </p:txBody>
        </p:sp>
        <p:cxnSp>
          <p:nvCxnSpPr>
            <p:cNvPr id="221" name="Straight Connector 220"/>
            <p:cNvCxnSpPr>
              <a:stCxn id="222"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222" name="Oval 221"/>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223" name="Straight Connector 222"/>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231" name="Oval 230"/>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2" name="Oval 231"/>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3" name="Oval 232"/>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4" name="Oval 233"/>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5" name="Oval 234"/>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6" name="Oval 235"/>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7" name="Oval 236"/>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8" name="Oval 237"/>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39" name="Rectangle 238"/>
            <p:cNvSpPr/>
            <p:nvPr/>
          </p:nvSpPr>
          <p:spPr>
            <a:xfrm>
              <a:off x="5918920" y="1385527"/>
              <a:ext cx="698790" cy="461665"/>
            </a:xfrm>
            <a:prstGeom prst="rect">
              <a:avLst/>
            </a:prstGeom>
            <a:solidFill>
              <a:srgbClr val="000066"/>
            </a:solidFill>
          </p:spPr>
          <p:txBody>
            <a:bodyPr wrap="square">
              <a:spAutoFit/>
            </a:bodyPr>
            <a:lstStyle/>
            <a:p>
              <a:r>
                <a:rPr lang="en-US" altLang="en-US" sz="2400" b="1" i="1" dirty="0" err="1">
                  <a:solidFill>
                    <a:srgbClr val="66FF33"/>
                  </a:solidFill>
                  <a:cs typeface="Times New Roman" panose="02020603050405020304" pitchFamily="18" charset="0"/>
                  <a:sym typeface="Symbol" panose="05050102010706020507" pitchFamily="18" charset="2"/>
                </a:rPr>
                <a:t>w</a:t>
              </a:r>
              <a:r>
                <a:rPr lang="en-US" altLang="en-US" sz="2400" b="1" i="1" baseline="-25000" dirty="0" err="1">
                  <a:solidFill>
                    <a:srgbClr val="66FF33"/>
                  </a:solidFill>
                  <a:cs typeface="Times New Roman" panose="02020603050405020304" pitchFamily="18" charset="0"/>
                  <a:sym typeface="Symbol" panose="05050102010706020507" pitchFamily="18" charset="2"/>
                </a:rPr>
                <a:t>L</a:t>
              </a:r>
              <a:endParaRPr lang="en-CA" sz="2400" b="1" dirty="0">
                <a:solidFill>
                  <a:srgbClr val="66FF33"/>
                </a:solidFill>
                <a:cs typeface="Times New Roman" panose="02020603050405020304" pitchFamily="18" charset="0"/>
              </a:endParaRPr>
            </a:p>
          </p:txBody>
        </p:sp>
        <p:grpSp>
          <p:nvGrpSpPr>
            <p:cNvPr id="240" name="Group 239"/>
            <p:cNvGrpSpPr/>
            <p:nvPr/>
          </p:nvGrpSpPr>
          <p:grpSpPr>
            <a:xfrm>
              <a:off x="6771206" y="1152459"/>
              <a:ext cx="185296" cy="992125"/>
              <a:chOff x="6781800" y="1152459"/>
              <a:chExt cx="185296" cy="992125"/>
            </a:xfrm>
          </p:grpSpPr>
          <p:sp>
            <p:nvSpPr>
              <p:cNvPr id="241" name="Oval 240"/>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42" name="Oval 241"/>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43" name="Oval 242"/>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44" name="Oval 243"/>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245" name="Group 244"/>
          <p:cNvGrpSpPr/>
          <p:nvPr/>
        </p:nvGrpSpPr>
        <p:grpSpPr>
          <a:xfrm>
            <a:off x="6243084" y="4934608"/>
            <a:ext cx="1761654" cy="1001584"/>
            <a:chOff x="6243084" y="1143000"/>
            <a:chExt cx="1761654" cy="1001584"/>
          </a:xfrm>
        </p:grpSpPr>
        <p:cxnSp>
          <p:nvCxnSpPr>
            <p:cNvPr id="246" name="Straight Connector 245"/>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sp>
          <p:nvSpPr>
            <p:cNvPr id="247" name="Rectangle 246"/>
            <p:cNvSpPr/>
            <p:nvPr/>
          </p:nvSpPr>
          <p:spPr>
            <a:xfrm>
              <a:off x="6243084" y="1398180"/>
              <a:ext cx="460938" cy="461665"/>
            </a:xfrm>
            <a:prstGeom prst="rect">
              <a:avLst/>
            </a:prstGeom>
            <a:solidFill>
              <a:srgbClr val="000066"/>
            </a:solidFill>
          </p:spPr>
          <p:txBody>
            <a:bodyPr wrap="square">
              <a:spAutoFit/>
            </a:bodyPr>
            <a:lstStyle/>
            <a:p>
              <a:r>
                <a:rPr lang="en-US" altLang="en-US" sz="2400" b="1" i="1" dirty="0" err="1">
                  <a:solidFill>
                    <a:srgbClr val="FF00FF"/>
                  </a:solidFill>
                  <a:cs typeface="Times New Roman" panose="02020603050405020304" pitchFamily="18" charset="0"/>
                  <a:sym typeface="Symbol" panose="05050102010706020507" pitchFamily="18" charset="2"/>
                </a:rPr>
                <a:t>z</a:t>
              </a:r>
              <a:r>
                <a:rPr lang="en-US" altLang="en-US" sz="2400" b="1" i="1" baseline="-25000" dirty="0" err="1">
                  <a:solidFill>
                    <a:srgbClr val="FF00FF"/>
                  </a:solidFill>
                  <a:cs typeface="Times New Roman" panose="02020603050405020304" pitchFamily="18" charset="0"/>
                  <a:sym typeface="Symbol" panose="05050102010706020507" pitchFamily="18" charset="2"/>
                </a:rPr>
                <a:t>L</a:t>
              </a:r>
              <a:endParaRPr lang="en-CA" sz="2400" b="1" dirty="0">
                <a:solidFill>
                  <a:srgbClr val="FF00FF"/>
                </a:solidFill>
              </a:endParaRPr>
            </a:p>
          </p:txBody>
        </p:sp>
        <p:grpSp>
          <p:nvGrpSpPr>
            <p:cNvPr id="248" name="Group 247"/>
            <p:cNvGrpSpPr/>
            <p:nvPr/>
          </p:nvGrpSpPr>
          <p:grpSpPr>
            <a:xfrm>
              <a:off x="7304568" y="1143000"/>
              <a:ext cx="185296" cy="992125"/>
              <a:chOff x="6781800" y="1152459"/>
              <a:chExt cx="185296" cy="992125"/>
            </a:xfrm>
          </p:grpSpPr>
          <p:sp>
            <p:nvSpPr>
              <p:cNvPr id="258" name="Oval 257"/>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59" name="Oval 258"/>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60" name="Oval 259"/>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61" name="Oval 260"/>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249" name="Straight Connector 248"/>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sp>
          <p:nvSpPr>
            <p:cNvPr id="252" name="Rectangle 251"/>
            <p:cNvSpPr/>
            <p:nvPr/>
          </p:nvSpPr>
          <p:spPr>
            <a:xfrm>
              <a:off x="7543800" y="1392864"/>
              <a:ext cx="460938" cy="461665"/>
            </a:xfrm>
            <a:prstGeom prst="rect">
              <a:avLst/>
            </a:prstGeom>
            <a:solidFill>
              <a:srgbClr val="000066"/>
            </a:solidFill>
          </p:spPr>
          <p:txBody>
            <a:bodyPr wrap="square">
              <a:spAutoFit/>
            </a:bodyPr>
            <a:lstStyle/>
            <a:p>
              <a:r>
                <a:rPr lang="en-US" sz="2400" b="1" i="1" dirty="0">
                  <a:solidFill>
                    <a:srgbClr val="00FFFF"/>
                  </a:solidFill>
                  <a:cs typeface="Times New Roman" panose="02020603050405020304" pitchFamily="18" charset="0"/>
                  <a:sym typeface="Symbol" panose="05050102010706020507" pitchFamily="18" charset="2"/>
                </a:rPr>
                <a:t>M</a:t>
              </a:r>
              <a:endParaRPr lang="en-CA" sz="2400" b="1" dirty="0">
                <a:solidFill>
                  <a:srgbClr val="00FFFF"/>
                </a:solidFill>
              </a:endParaRPr>
            </a:p>
          </p:txBody>
        </p:sp>
        <p:grpSp>
          <p:nvGrpSpPr>
            <p:cNvPr id="253" name="Group 252"/>
            <p:cNvGrpSpPr/>
            <p:nvPr/>
          </p:nvGrpSpPr>
          <p:grpSpPr>
            <a:xfrm>
              <a:off x="6771206" y="1152459"/>
              <a:ext cx="185296" cy="992125"/>
              <a:chOff x="6771206" y="1152459"/>
              <a:chExt cx="185296" cy="992125"/>
            </a:xfrm>
          </p:grpSpPr>
          <p:sp>
            <p:nvSpPr>
              <p:cNvPr id="254" name="Oval 253"/>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5" name="Oval 254"/>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6" name="Oval 255"/>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7" name="Oval 256"/>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nvGrpSpPr>
          <p:cNvPr id="262" name="Group 261"/>
          <p:cNvGrpSpPr/>
          <p:nvPr/>
        </p:nvGrpSpPr>
        <p:grpSpPr>
          <a:xfrm>
            <a:off x="6776484" y="4944067"/>
            <a:ext cx="1986516" cy="992125"/>
            <a:chOff x="6776484" y="1152459"/>
            <a:chExt cx="1986516" cy="992125"/>
          </a:xfrm>
        </p:grpSpPr>
        <p:cxnSp>
          <p:nvCxnSpPr>
            <p:cNvPr id="263" name="Straight Connector 262"/>
            <p:cNvCxnSpPr/>
            <p:nvPr/>
          </p:nvCxnSpPr>
          <p:spPr bwMode="auto">
            <a:xfrm flipV="1">
              <a:off x="7387944" y="1676817"/>
              <a:ext cx="773857" cy="380585"/>
            </a:xfrm>
            <a:prstGeom prst="line">
              <a:avLst/>
            </a:prstGeom>
            <a:noFill/>
            <a:ln w="25400" cap="sq" cmpd="sng" algn="ctr">
              <a:solidFill>
                <a:srgbClr val="66FF33"/>
              </a:solidFill>
              <a:prstDash val="solid"/>
              <a:round/>
              <a:headEnd type="none" w="med" len="med"/>
              <a:tailEnd type="none" w="med" len="med"/>
            </a:ln>
            <a:effectLst/>
          </p:spPr>
        </p:cxnSp>
        <p:sp>
          <p:nvSpPr>
            <p:cNvPr id="264" name="Rectangle 263"/>
            <p:cNvSpPr/>
            <p:nvPr/>
          </p:nvSpPr>
          <p:spPr>
            <a:xfrm>
              <a:off x="6776484" y="1398180"/>
              <a:ext cx="460938" cy="461665"/>
            </a:xfrm>
            <a:prstGeom prst="rect">
              <a:avLst/>
            </a:prstGeom>
            <a:solidFill>
              <a:srgbClr val="000066"/>
            </a:solidFill>
          </p:spPr>
          <p:txBody>
            <a:bodyPr wrap="square">
              <a:spAutoFit/>
            </a:bodyPr>
            <a:lstStyle/>
            <a:p>
              <a:r>
                <a:rPr lang="en-US" sz="2400" b="1" i="1" dirty="0">
                  <a:solidFill>
                    <a:srgbClr val="FF00FF"/>
                  </a:solidFill>
                  <a:cs typeface="Times New Roman" panose="02020603050405020304" pitchFamily="18" charset="0"/>
                  <a:sym typeface="Symbol" panose="05050102010706020507" pitchFamily="18" charset="2"/>
                </a:rPr>
                <a:t>M</a:t>
              </a:r>
              <a:endParaRPr lang="en-CA" sz="2400" b="1" dirty="0">
                <a:solidFill>
                  <a:srgbClr val="FF00FF"/>
                </a:solidFill>
              </a:endParaRPr>
            </a:p>
          </p:txBody>
        </p:sp>
        <p:sp>
          <p:nvSpPr>
            <p:cNvPr id="265" name="Oval 264"/>
            <p:cNvSpPr/>
            <p:nvPr/>
          </p:nvSpPr>
          <p:spPr>
            <a:xfrm>
              <a:off x="8074192" y="1545056"/>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266" name="Straight Connector 265"/>
            <p:cNvCxnSpPr/>
            <p:nvPr/>
          </p:nvCxnSpPr>
          <p:spPr bwMode="auto">
            <a:xfrm flipV="1">
              <a:off x="7417980" y="1656787"/>
              <a:ext cx="765336" cy="133027"/>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a:off x="7448016" y="1522226"/>
              <a:ext cx="730680" cy="147640"/>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a:off x="7478052" y="1254638"/>
              <a:ext cx="707015" cy="422179"/>
            </a:xfrm>
            <a:prstGeom prst="line">
              <a:avLst/>
            </a:prstGeom>
            <a:noFill/>
            <a:ln w="25400" cap="sq" cmpd="sng" algn="ctr">
              <a:solidFill>
                <a:srgbClr val="66FF33"/>
              </a:solidFill>
              <a:prstDash val="solid"/>
              <a:round/>
              <a:headEnd type="none" w="med" len="med"/>
              <a:tailEnd type="none" w="med" len="med"/>
            </a:ln>
            <a:effectLst/>
          </p:spPr>
        </p:cxnSp>
        <p:sp>
          <p:nvSpPr>
            <p:cNvPr id="269" name="Rectangle 268"/>
            <p:cNvSpPr/>
            <p:nvPr/>
          </p:nvSpPr>
          <p:spPr>
            <a:xfrm>
              <a:off x="8302062" y="1392864"/>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270" name="Group 269"/>
            <p:cNvGrpSpPr/>
            <p:nvPr/>
          </p:nvGrpSpPr>
          <p:grpSpPr>
            <a:xfrm>
              <a:off x="7304606" y="1152459"/>
              <a:ext cx="185296" cy="992125"/>
              <a:chOff x="6771206" y="1152459"/>
              <a:chExt cx="185296" cy="992125"/>
            </a:xfrm>
          </p:grpSpPr>
          <p:sp>
            <p:nvSpPr>
              <p:cNvPr id="271" name="Oval 270"/>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2" name="Oval 271"/>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3" name="Oval 272"/>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4" name="Oval 273"/>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
        <p:nvSpPr>
          <p:cNvPr id="27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276"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277" name="Rectangle 276"/>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spTree>
    <p:extLst>
      <p:ext uri="{BB962C8B-B14F-4D97-AF65-F5344CB8AC3E}">
        <p14:creationId xmlns:p14="http://schemas.microsoft.com/office/powerpoint/2010/main" val="3983863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96"/>
                                        </p:tgtEl>
                                        <p:attrNameLst>
                                          <p:attrName>style.visibility</p:attrName>
                                        </p:attrNameLst>
                                      </p:cBhvr>
                                      <p:to>
                                        <p:strVal val="visible"/>
                                      </p:to>
                                    </p:set>
                                    <p:anim calcmode="lin" valueType="num">
                                      <p:cBhvr additive="base">
                                        <p:cTn id="17" dur="500" fill="hold"/>
                                        <p:tgtEl>
                                          <p:spTgt spid="196"/>
                                        </p:tgtEl>
                                        <p:attrNameLst>
                                          <p:attrName>ppt_x</p:attrName>
                                        </p:attrNameLst>
                                      </p:cBhvr>
                                      <p:tavLst>
                                        <p:tav tm="0">
                                          <p:val>
                                            <p:strVal val="0-#ppt_w/2"/>
                                          </p:val>
                                        </p:tav>
                                        <p:tav tm="100000">
                                          <p:val>
                                            <p:strVal val="#ppt_x"/>
                                          </p:val>
                                        </p:tav>
                                      </p:tavLst>
                                    </p:anim>
                                    <p:anim calcmode="lin" valueType="num">
                                      <p:cBhvr additive="base">
                                        <p:cTn id="18" dur="500" fill="hold"/>
                                        <p:tgtEl>
                                          <p:spTgt spid="19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86"/>
                                        </p:tgtEl>
                                        <p:attrNameLst>
                                          <p:attrName>style.visibility</p:attrName>
                                        </p:attrNameLst>
                                      </p:cBhvr>
                                      <p:to>
                                        <p:strVal val="visible"/>
                                      </p:to>
                                    </p:set>
                                    <p:anim calcmode="lin" valueType="num">
                                      <p:cBhvr additive="base">
                                        <p:cTn id="23" dur="500" fill="hold"/>
                                        <p:tgtEl>
                                          <p:spTgt spid="186"/>
                                        </p:tgtEl>
                                        <p:attrNameLst>
                                          <p:attrName>ppt_x</p:attrName>
                                        </p:attrNameLst>
                                      </p:cBhvr>
                                      <p:tavLst>
                                        <p:tav tm="0">
                                          <p:val>
                                            <p:strVal val="0-#ppt_w/2"/>
                                          </p:val>
                                        </p:tav>
                                        <p:tav tm="100000">
                                          <p:val>
                                            <p:strVal val="#ppt_x"/>
                                          </p:val>
                                        </p:tav>
                                      </p:tavLst>
                                    </p:anim>
                                    <p:anim calcmode="lin" valueType="num">
                                      <p:cBhvr additive="base">
                                        <p:cTn id="24" dur="500" fill="hold"/>
                                        <p:tgtEl>
                                          <p:spTgt spid="18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0"/>
                                        </p:tgtEl>
                                        <p:attrNameLst>
                                          <p:attrName>style.visibility</p:attrName>
                                        </p:attrNameLst>
                                      </p:cBhvr>
                                      <p:to>
                                        <p:strVal val="visible"/>
                                      </p:to>
                                    </p:set>
                                    <p:anim calcmode="lin" valueType="num">
                                      <p:cBhvr additive="base">
                                        <p:cTn id="29" dur="500" fill="hold"/>
                                        <p:tgtEl>
                                          <p:spTgt spid="30"/>
                                        </p:tgtEl>
                                        <p:attrNameLst>
                                          <p:attrName>ppt_x</p:attrName>
                                        </p:attrNameLst>
                                      </p:cBhvr>
                                      <p:tavLst>
                                        <p:tav tm="0">
                                          <p:val>
                                            <p:strVal val="0-#ppt_w/2"/>
                                          </p:val>
                                        </p:tav>
                                        <p:tav tm="100000">
                                          <p:val>
                                            <p:strVal val="#ppt_x"/>
                                          </p:val>
                                        </p:tav>
                                      </p:tavLst>
                                    </p:anim>
                                    <p:anim calcmode="lin" valueType="num">
                                      <p:cBhvr additive="base">
                                        <p:cTn id="30" dur="500" fill="hold"/>
                                        <p:tgtEl>
                                          <p:spTgt spid="30"/>
                                        </p:tgtEl>
                                        <p:attrNameLst>
                                          <p:attrName>ppt_y</p:attrName>
                                        </p:attrNameLst>
                                      </p:cBhvr>
                                      <p:tavLst>
                                        <p:tav tm="0">
                                          <p:val>
                                            <p:strVal val="#ppt_y"/>
                                          </p:val>
                                        </p:tav>
                                        <p:tav tm="100000">
                                          <p:val>
                                            <p:strVal val="#ppt_y"/>
                                          </p:val>
                                        </p:tav>
                                      </p:tavLst>
                                    </p:anim>
                                  </p:childTnLst>
                                </p:cTn>
                              </p:par>
                              <p:par>
                                <p:cTn id="31" presetID="1" presetClass="exit" presetSubtype="0" fill="hold" nodeType="withEffect">
                                  <p:stCondLst>
                                    <p:cond delay="0"/>
                                  </p:stCondLst>
                                  <p:childTnLst>
                                    <p:set>
                                      <p:cBhvr>
                                        <p:cTn id="32" dur="1" fill="hold">
                                          <p:stCondLst>
                                            <p:cond delay="0"/>
                                          </p:stCondLst>
                                        </p:cTn>
                                        <p:tgtEl>
                                          <p:spTgt spid="196"/>
                                        </p:tgtEl>
                                        <p:attrNameLst>
                                          <p:attrName>style.visibility</p:attrName>
                                        </p:attrNameLst>
                                      </p:cBhvr>
                                      <p:to>
                                        <p:strVal val="hidden"/>
                                      </p:to>
                                    </p:set>
                                  </p:childTnLst>
                                </p:cTn>
                              </p:par>
                              <p:par>
                                <p:cTn id="33" presetID="1" presetClass="exit" presetSubtype="0" fill="hold" nodeType="withEffect">
                                  <p:stCondLst>
                                    <p:cond delay="0"/>
                                  </p:stCondLst>
                                  <p:childTnLst>
                                    <p:set>
                                      <p:cBhvr>
                                        <p:cTn id="34" dur="1" fill="hold">
                                          <p:stCondLst>
                                            <p:cond delay="0"/>
                                          </p:stCondLst>
                                        </p:cTn>
                                        <p:tgtEl>
                                          <p:spTgt spid="186"/>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78"/>
                                        </p:tgtEl>
                                        <p:attrNameLst>
                                          <p:attrName>style.visibility</p:attrName>
                                        </p:attrNameLst>
                                      </p:cBhvr>
                                      <p:to>
                                        <p:strVal val="visible"/>
                                      </p:to>
                                    </p:set>
                                    <p:anim calcmode="lin" valueType="num">
                                      <p:cBhvr additive="base">
                                        <p:cTn id="39" dur="500" fill="hold"/>
                                        <p:tgtEl>
                                          <p:spTgt spid="78"/>
                                        </p:tgtEl>
                                        <p:attrNameLst>
                                          <p:attrName>ppt_x</p:attrName>
                                        </p:attrNameLst>
                                      </p:cBhvr>
                                      <p:tavLst>
                                        <p:tav tm="0">
                                          <p:val>
                                            <p:strVal val="0-#ppt_w/2"/>
                                          </p:val>
                                        </p:tav>
                                        <p:tav tm="100000">
                                          <p:val>
                                            <p:strVal val="#ppt_x"/>
                                          </p:val>
                                        </p:tav>
                                      </p:tavLst>
                                    </p:anim>
                                    <p:anim calcmode="lin" valueType="num">
                                      <p:cBhvr additive="base">
                                        <p:cTn id="40" dur="500" fill="hold"/>
                                        <p:tgtEl>
                                          <p:spTgt spid="78"/>
                                        </p:tgtEl>
                                        <p:attrNameLst>
                                          <p:attrName>ppt_y</p:attrName>
                                        </p:attrNameLst>
                                      </p:cBhvr>
                                      <p:tavLst>
                                        <p:tav tm="0">
                                          <p:val>
                                            <p:strVal val="#ppt_y"/>
                                          </p:val>
                                        </p:tav>
                                        <p:tav tm="100000">
                                          <p:val>
                                            <p:strVal val="#ppt_y"/>
                                          </p:val>
                                        </p:tav>
                                      </p:tavLst>
                                    </p:anim>
                                  </p:childTnLst>
                                </p:cTn>
                              </p:par>
                              <p:par>
                                <p:cTn id="41" presetID="1" presetClass="exit" presetSubtype="0" fill="hold" nodeType="withEffect">
                                  <p:stCondLst>
                                    <p:cond delay="0"/>
                                  </p:stCondLst>
                                  <p:childTnLst>
                                    <p:set>
                                      <p:cBhvr>
                                        <p:cTn id="42" dur="1" fill="hold">
                                          <p:stCondLst>
                                            <p:cond delay="0"/>
                                          </p:stCondLst>
                                        </p:cTn>
                                        <p:tgtEl>
                                          <p:spTgt spid="30"/>
                                        </p:tgtEl>
                                        <p:attrNameLst>
                                          <p:attrName>style.visibility</p:attrName>
                                        </p:attrNameLst>
                                      </p:cBhvr>
                                      <p:to>
                                        <p:strVal val="hidden"/>
                                      </p:to>
                                    </p:set>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32"/>
                                        </p:tgtEl>
                                        <p:attrNameLst>
                                          <p:attrName>style.visibility</p:attrName>
                                        </p:attrNameLst>
                                      </p:cBhvr>
                                      <p:to>
                                        <p:strVal val="visible"/>
                                      </p:to>
                                    </p:set>
                                    <p:anim calcmode="lin" valueType="num">
                                      <p:cBhvr additive="base">
                                        <p:cTn id="47" dur="500" fill="hold"/>
                                        <p:tgtEl>
                                          <p:spTgt spid="132"/>
                                        </p:tgtEl>
                                        <p:attrNameLst>
                                          <p:attrName>ppt_x</p:attrName>
                                        </p:attrNameLst>
                                      </p:cBhvr>
                                      <p:tavLst>
                                        <p:tav tm="0">
                                          <p:val>
                                            <p:strVal val="0-#ppt_w/2"/>
                                          </p:val>
                                        </p:tav>
                                        <p:tav tm="100000">
                                          <p:val>
                                            <p:strVal val="#ppt_x"/>
                                          </p:val>
                                        </p:tav>
                                      </p:tavLst>
                                    </p:anim>
                                    <p:anim calcmode="lin" valueType="num">
                                      <p:cBhvr additive="base">
                                        <p:cTn id="48" dur="500" fill="hold"/>
                                        <p:tgtEl>
                                          <p:spTgt spid="132"/>
                                        </p:tgtEl>
                                        <p:attrNameLst>
                                          <p:attrName>ppt_y</p:attrName>
                                        </p:attrNameLst>
                                      </p:cBhvr>
                                      <p:tavLst>
                                        <p:tav tm="0">
                                          <p:val>
                                            <p:strVal val="#ppt_y"/>
                                          </p:val>
                                        </p:tav>
                                        <p:tav tm="100000">
                                          <p:val>
                                            <p:strVal val="#ppt_y"/>
                                          </p:val>
                                        </p:tav>
                                      </p:tavLst>
                                    </p:anim>
                                  </p:childTnLst>
                                </p:cTn>
                              </p:par>
                              <p:par>
                                <p:cTn id="49" presetID="1" presetClass="exit" presetSubtype="0" fill="hold" nodeType="withEffect">
                                  <p:stCondLst>
                                    <p:cond delay="0"/>
                                  </p:stCondLst>
                                  <p:childTnLst>
                                    <p:set>
                                      <p:cBhvr>
                                        <p:cTn id="50" dur="1" fill="hold">
                                          <p:stCondLst>
                                            <p:cond delay="0"/>
                                          </p:stCondLst>
                                        </p:cTn>
                                        <p:tgtEl>
                                          <p:spTgt spid="78"/>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01"/>
                                        </p:tgtEl>
                                        <p:attrNameLst>
                                          <p:attrName>style.visibility</p:attrName>
                                        </p:attrNameLst>
                                      </p:cBhvr>
                                      <p:to>
                                        <p:strVal val="visible"/>
                                      </p:to>
                                    </p:set>
                                    <p:anim calcmode="lin" valueType="num">
                                      <p:cBhvr additive="base">
                                        <p:cTn id="55" dur="500" fill="hold"/>
                                        <p:tgtEl>
                                          <p:spTgt spid="201"/>
                                        </p:tgtEl>
                                        <p:attrNameLst>
                                          <p:attrName>ppt_x</p:attrName>
                                        </p:attrNameLst>
                                      </p:cBhvr>
                                      <p:tavLst>
                                        <p:tav tm="0">
                                          <p:val>
                                            <p:strVal val="0-#ppt_w/2"/>
                                          </p:val>
                                        </p:tav>
                                        <p:tav tm="100000">
                                          <p:val>
                                            <p:strVal val="#ppt_x"/>
                                          </p:val>
                                        </p:tav>
                                      </p:tavLst>
                                    </p:anim>
                                    <p:anim calcmode="lin" valueType="num">
                                      <p:cBhvr additive="base">
                                        <p:cTn id="56" dur="500" fill="hold"/>
                                        <p:tgtEl>
                                          <p:spTgt spid="201"/>
                                        </p:tgtEl>
                                        <p:attrNameLst>
                                          <p:attrName>ppt_y</p:attrName>
                                        </p:attrNameLst>
                                      </p:cBhvr>
                                      <p:tavLst>
                                        <p:tav tm="0">
                                          <p:val>
                                            <p:strVal val="#ppt_y"/>
                                          </p:val>
                                        </p:tav>
                                        <p:tav tm="100000">
                                          <p:val>
                                            <p:strVal val="#ppt_y"/>
                                          </p:val>
                                        </p:tav>
                                      </p:tavLst>
                                    </p:anim>
                                  </p:childTnLst>
                                </p:cTn>
                              </p:par>
                              <p:par>
                                <p:cTn id="57" presetID="1" presetClass="exit" presetSubtype="0" fill="hold" nodeType="withEffect">
                                  <p:stCondLst>
                                    <p:cond delay="0"/>
                                  </p:stCondLst>
                                  <p:childTnLst>
                                    <p:set>
                                      <p:cBhvr>
                                        <p:cTn id="58" dur="1" fill="hold">
                                          <p:stCondLst>
                                            <p:cond delay="0"/>
                                          </p:stCondLst>
                                        </p:cTn>
                                        <p:tgtEl>
                                          <p:spTgt spid="132"/>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245"/>
                                        </p:tgtEl>
                                        <p:attrNameLst>
                                          <p:attrName>style.visibility</p:attrName>
                                        </p:attrNameLst>
                                      </p:cBhvr>
                                      <p:to>
                                        <p:strVal val="visible"/>
                                      </p:to>
                                    </p:set>
                                    <p:anim calcmode="lin" valueType="num">
                                      <p:cBhvr additive="base">
                                        <p:cTn id="63" dur="500" fill="hold"/>
                                        <p:tgtEl>
                                          <p:spTgt spid="245"/>
                                        </p:tgtEl>
                                        <p:attrNameLst>
                                          <p:attrName>ppt_x</p:attrName>
                                        </p:attrNameLst>
                                      </p:cBhvr>
                                      <p:tavLst>
                                        <p:tav tm="0">
                                          <p:val>
                                            <p:strVal val="0-#ppt_w/2"/>
                                          </p:val>
                                        </p:tav>
                                        <p:tav tm="100000">
                                          <p:val>
                                            <p:strVal val="#ppt_x"/>
                                          </p:val>
                                        </p:tav>
                                      </p:tavLst>
                                    </p:anim>
                                    <p:anim calcmode="lin" valueType="num">
                                      <p:cBhvr additive="base">
                                        <p:cTn id="64" dur="500" fill="hold"/>
                                        <p:tgtEl>
                                          <p:spTgt spid="245"/>
                                        </p:tgtEl>
                                        <p:attrNameLst>
                                          <p:attrName>ppt_y</p:attrName>
                                        </p:attrNameLst>
                                      </p:cBhvr>
                                      <p:tavLst>
                                        <p:tav tm="0">
                                          <p:val>
                                            <p:strVal val="#ppt_y"/>
                                          </p:val>
                                        </p:tav>
                                        <p:tav tm="100000">
                                          <p:val>
                                            <p:strVal val="#ppt_y"/>
                                          </p:val>
                                        </p:tav>
                                      </p:tavLst>
                                    </p:anim>
                                  </p:childTnLst>
                                </p:cTn>
                              </p:par>
                              <p:par>
                                <p:cTn id="65" presetID="1" presetClass="exit" presetSubtype="0" fill="hold" nodeType="withEffect">
                                  <p:stCondLst>
                                    <p:cond delay="0"/>
                                  </p:stCondLst>
                                  <p:childTnLst>
                                    <p:set>
                                      <p:cBhvr>
                                        <p:cTn id="66" dur="1" fill="hold">
                                          <p:stCondLst>
                                            <p:cond delay="0"/>
                                          </p:stCondLst>
                                        </p:cTn>
                                        <p:tgtEl>
                                          <p:spTgt spid="201"/>
                                        </p:tgtEl>
                                        <p:attrNameLst>
                                          <p:attrName>style.visibility</p:attrName>
                                        </p:attrNameLst>
                                      </p:cBhvr>
                                      <p:to>
                                        <p:strVal val="hidden"/>
                                      </p:to>
                                    </p:set>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262"/>
                                        </p:tgtEl>
                                        <p:attrNameLst>
                                          <p:attrName>style.visibility</p:attrName>
                                        </p:attrNameLst>
                                      </p:cBhvr>
                                      <p:to>
                                        <p:strVal val="visible"/>
                                      </p:to>
                                    </p:set>
                                    <p:anim calcmode="lin" valueType="num">
                                      <p:cBhvr additive="base">
                                        <p:cTn id="71" dur="500" fill="hold"/>
                                        <p:tgtEl>
                                          <p:spTgt spid="262"/>
                                        </p:tgtEl>
                                        <p:attrNameLst>
                                          <p:attrName>ppt_x</p:attrName>
                                        </p:attrNameLst>
                                      </p:cBhvr>
                                      <p:tavLst>
                                        <p:tav tm="0">
                                          <p:val>
                                            <p:strVal val="0-#ppt_w/2"/>
                                          </p:val>
                                        </p:tav>
                                        <p:tav tm="100000">
                                          <p:val>
                                            <p:strVal val="#ppt_x"/>
                                          </p:val>
                                        </p:tav>
                                      </p:tavLst>
                                    </p:anim>
                                    <p:anim calcmode="lin" valueType="num">
                                      <p:cBhvr additive="base">
                                        <p:cTn id="72" dur="500" fill="hold"/>
                                        <p:tgtEl>
                                          <p:spTgt spid="262"/>
                                        </p:tgtEl>
                                        <p:attrNameLst>
                                          <p:attrName>ppt_y</p:attrName>
                                        </p:attrNameLst>
                                      </p:cBhvr>
                                      <p:tavLst>
                                        <p:tav tm="0">
                                          <p:val>
                                            <p:strVal val="#ppt_y"/>
                                          </p:val>
                                        </p:tav>
                                        <p:tav tm="100000">
                                          <p:val>
                                            <p:strVal val="#ppt_y"/>
                                          </p:val>
                                        </p:tav>
                                      </p:tavLst>
                                    </p:anim>
                                  </p:childTnLst>
                                </p:cTn>
                              </p:par>
                              <p:par>
                                <p:cTn id="73" presetID="1" presetClass="exit" presetSubtype="0" fill="hold" nodeType="withEffect">
                                  <p:stCondLst>
                                    <p:cond delay="0"/>
                                  </p:stCondLst>
                                  <p:childTnLst>
                                    <p:set>
                                      <p:cBhvr>
                                        <p:cTn id="74" dur="1" fill="hold">
                                          <p:stCondLst>
                                            <p:cond delay="0"/>
                                          </p:stCondLst>
                                        </p:cTn>
                                        <p:tgtEl>
                                          <p:spTgt spid="24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09600" y="3829708"/>
            <a:ext cx="7848600" cy="2781300"/>
            <a:chOff x="609600" y="3829708"/>
            <a:chExt cx="7848600" cy="2781300"/>
          </a:xfrm>
        </p:grpSpPr>
        <p:sp>
          <p:nvSpPr>
            <p:cNvPr id="24" name="Rectangle 23"/>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7" name="Group 6"/>
            <p:cNvGrpSpPr/>
            <p:nvPr/>
          </p:nvGrpSpPr>
          <p:grpSpPr>
            <a:xfrm>
              <a:off x="7467600" y="4770664"/>
              <a:ext cx="711096" cy="1293964"/>
              <a:chOff x="7467600" y="4770664"/>
              <a:chExt cx="711096" cy="1293964"/>
            </a:xfrm>
          </p:grpSpPr>
          <p:sp>
            <p:nvSpPr>
              <p:cNvPr id="26" name="Rectangle 25"/>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5"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5" name="Rectangle 274"/>
          <p:cNvSpPr/>
          <p:nvPr/>
        </p:nvSpPr>
        <p:spPr>
          <a:xfrm>
            <a:off x="914400" y="28295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mc:AlternateContent xmlns:mc="http://schemas.openxmlformats.org/markup-compatibility/2006" xmlns:a14="http://schemas.microsoft.com/office/drawing/2010/main">
        <mc:Choice Requires="a14">
          <p:sp>
            <p:nvSpPr>
              <p:cNvPr id="174" name="Rectangle 173"/>
              <p:cNvSpPr/>
              <p:nvPr/>
            </p:nvSpPr>
            <p:spPr>
              <a:xfrm>
                <a:off x="-304800" y="1125638"/>
                <a:ext cx="9829800" cy="1815882"/>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r>
                  <a:rPr lang="en-US" dirty="0"/>
                  <a:t>         </a:t>
                </a:r>
                <a:br>
                  <a:rPr lang="en-US" dirty="0"/>
                </a:br>
                <a:r>
                  <a:rPr lang="en-US" dirty="0"/>
                  <a:t>       and error </a:t>
                </a:r>
                <a:r>
                  <a:rPr lang="en-US" i="1" dirty="0">
                    <a:solidFill>
                      <a:schemeClr val="accent1"/>
                    </a:solidFill>
                  </a:rPr>
                  <a:t>E</a:t>
                </a:r>
                <a:r>
                  <a:rPr lang="en-US" dirty="0"/>
                  <a:t>. </a:t>
                </a:r>
              </a:p>
              <a:p>
                <a:pPr marL="1257300" lvl="2" indent="-342900">
                  <a:spcAft>
                    <a:spcPts val="0"/>
                  </a:spcAft>
                  <a:buFont typeface="Arial" panose="020B0604020202020204" pitchFamily="34" charset="0"/>
                  <a:buChar char="•"/>
                </a:pPr>
                <a:r>
                  <a:rPr lang="en-US" dirty="0"/>
                  <a:t>Back propagate back to compute derivatives.</a:t>
                </a:r>
              </a:p>
            </p:txBody>
          </p:sp>
        </mc:Choice>
        <mc:Fallback xmlns="">
          <p:sp>
            <p:nvSpPr>
              <p:cNvPr id="174" name="Rectangle 173"/>
              <p:cNvSpPr>
                <a:spLocks noRot="1" noChangeAspect="1" noMove="1" noResize="1" noEditPoints="1" noAdjustHandles="1" noChangeArrowheads="1" noChangeShapeType="1" noTextEdit="1"/>
              </p:cNvSpPr>
              <p:nvPr/>
            </p:nvSpPr>
            <p:spPr>
              <a:xfrm>
                <a:off x="-304800" y="1125638"/>
                <a:ext cx="9829800" cy="1815882"/>
              </a:xfrm>
              <a:prstGeom prst="rect">
                <a:avLst/>
              </a:prstGeom>
              <a:blipFill>
                <a:blip r:embed="rId3"/>
                <a:stretch>
                  <a:fillRect t="-3691" b="-8389"/>
                </a:stretch>
              </a:blipFill>
            </p:spPr>
            <p:txBody>
              <a:bodyPr/>
              <a:lstStyle/>
              <a:p>
                <a:r>
                  <a:rPr lang="en-CA">
                    <a:noFill/>
                  </a:rPr>
                  <a:t> </a:t>
                </a:r>
              </a:p>
            </p:txBody>
          </p:sp>
        </mc:Fallback>
      </mc:AlternateContent>
      <p:sp>
        <p:nvSpPr>
          <p:cNvPr id="175"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76" name="Rectangle 175"/>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nvGrpSpPr>
          <p:cNvPr id="179" name="Group 178"/>
          <p:cNvGrpSpPr/>
          <p:nvPr/>
        </p:nvGrpSpPr>
        <p:grpSpPr>
          <a:xfrm>
            <a:off x="6172200" y="4944067"/>
            <a:ext cx="2081992" cy="992125"/>
            <a:chOff x="6172200" y="4944067"/>
            <a:chExt cx="2081992" cy="992125"/>
          </a:xfrm>
        </p:grpSpPr>
        <p:grpSp>
          <p:nvGrpSpPr>
            <p:cNvPr id="180" name="Group 179"/>
            <p:cNvGrpSpPr/>
            <p:nvPr/>
          </p:nvGrpSpPr>
          <p:grpSpPr>
            <a:xfrm>
              <a:off x="7304606" y="4944067"/>
              <a:ext cx="949586" cy="992125"/>
              <a:chOff x="7304606" y="1152459"/>
              <a:chExt cx="949586" cy="992125"/>
            </a:xfrm>
          </p:grpSpPr>
          <p:cxnSp>
            <p:nvCxnSpPr>
              <p:cNvPr id="182" name="Straight Connector 181"/>
              <p:cNvCxnSpPr/>
              <p:nvPr/>
            </p:nvCxnSpPr>
            <p:spPr bwMode="auto">
              <a:xfrm flipV="1">
                <a:off x="7387944" y="1676817"/>
                <a:ext cx="773857" cy="380585"/>
              </a:xfrm>
              <a:prstGeom prst="line">
                <a:avLst/>
              </a:prstGeom>
              <a:noFill/>
              <a:ln w="25400" cap="sq" cmpd="sng" algn="ctr">
                <a:solidFill>
                  <a:srgbClr val="66FF33"/>
                </a:solidFill>
                <a:prstDash val="solid"/>
                <a:round/>
                <a:headEnd type="none" w="med" len="med"/>
                <a:tailEnd type="none" w="med" len="med"/>
              </a:ln>
              <a:effectLst/>
            </p:spPr>
          </p:cxnSp>
          <p:sp>
            <p:nvSpPr>
              <p:cNvPr id="183" name="Oval 182"/>
              <p:cNvSpPr/>
              <p:nvPr/>
            </p:nvSpPr>
            <p:spPr>
              <a:xfrm>
                <a:off x="8074192" y="1545056"/>
                <a:ext cx="180000" cy="180000"/>
              </a:xfrm>
              <a:prstGeom prst="ellipse">
                <a:avLst/>
              </a:prstGeom>
              <a:solidFill>
                <a:srgbClr val="00FFFF"/>
              </a:solidFill>
              <a:ln>
                <a:noFill/>
              </a:ln>
            </p:spPr>
            <p:txBody>
              <a:bodyPr wrap="square" rtlCol="0" anchor="ctr">
                <a:spAutoFit/>
              </a:bodyPr>
              <a:lstStyle/>
              <a:p>
                <a:pPr algn="l"/>
                <a:endParaRPr lang="en-CA" sz="2400" dirty="0"/>
              </a:p>
            </p:txBody>
          </p:sp>
          <p:cxnSp>
            <p:nvCxnSpPr>
              <p:cNvPr id="184" name="Straight Connector 183"/>
              <p:cNvCxnSpPr/>
              <p:nvPr/>
            </p:nvCxnSpPr>
            <p:spPr bwMode="auto">
              <a:xfrm flipV="1">
                <a:off x="7417980" y="1656787"/>
                <a:ext cx="765336" cy="133027"/>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a:off x="7448016" y="1522226"/>
                <a:ext cx="730680" cy="147640"/>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a:off x="7478052" y="1254638"/>
                <a:ext cx="707015" cy="422179"/>
              </a:xfrm>
              <a:prstGeom prst="line">
                <a:avLst/>
              </a:prstGeom>
              <a:noFill/>
              <a:ln w="25400" cap="sq" cmpd="sng" algn="ctr">
                <a:solidFill>
                  <a:srgbClr val="66FF33"/>
                </a:solidFill>
                <a:prstDash val="solid"/>
                <a:round/>
                <a:headEnd type="none" w="med" len="med"/>
                <a:tailEnd type="none" w="med" len="med"/>
              </a:ln>
              <a:effectLst/>
            </p:spPr>
          </p:cxnSp>
          <p:grpSp>
            <p:nvGrpSpPr>
              <p:cNvPr id="188" name="Group 187"/>
              <p:cNvGrpSpPr/>
              <p:nvPr/>
            </p:nvGrpSpPr>
            <p:grpSpPr>
              <a:xfrm>
                <a:off x="7304606" y="1152459"/>
                <a:ext cx="185296" cy="992125"/>
                <a:chOff x="6771206" y="1152459"/>
                <a:chExt cx="185296" cy="992125"/>
              </a:xfrm>
            </p:grpSpPr>
            <p:sp>
              <p:nvSpPr>
                <p:cNvPr id="189" name="Oval 188"/>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0" name="Oval 189"/>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1" name="Oval 190"/>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2" name="Oval 191"/>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181" name="Rectangle 180"/>
                <p:cNvSpPr/>
                <p:nvPr/>
              </p:nvSpPr>
              <p:spPr>
                <a:xfrm>
                  <a:off x="6172200" y="5130225"/>
                  <a:ext cx="990600" cy="615168"/>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r>
                              <a:rPr lang="en-CA" sz="2400" i="1" dirty="0" smtClean="0">
                                <a:solidFill>
                                  <a:srgbClr val="FF00FF"/>
                                </a:solidFill>
                                <a:latin typeface="Cambria Math" panose="02040503050406030204" pitchFamily="18" charset="0"/>
                                <a:sym typeface="Symbol" panose="05050102010706020507" pitchFamily="18" charset="2"/>
                              </a:rPr>
                              <m:t></m:t>
                            </m:r>
                            <m:r>
                              <a:rPr lang="en-CA" sz="2400" b="0" i="1" dirty="0" smtClean="0">
                                <a:solidFill>
                                  <a:srgbClr val="FF00FF"/>
                                </a:solidFill>
                                <a:latin typeface="Cambria Math" panose="02040503050406030204" pitchFamily="18" charset="0"/>
                                <a:sym typeface="Symbol" panose="05050102010706020507" pitchFamily="18" charset="2"/>
                              </a:rPr>
                              <m:t>𝑀</m:t>
                            </m:r>
                          </m:den>
                        </m:f>
                      </m:oMath>
                    </m:oMathPara>
                  </a14:m>
                  <a:endParaRPr lang="en-CA" sz="2400" dirty="0"/>
                </a:p>
              </p:txBody>
            </p:sp>
          </mc:Choice>
          <mc:Fallback xmlns="">
            <p:sp>
              <p:nvSpPr>
                <p:cNvPr id="181" name="Rectangle 180"/>
                <p:cNvSpPr>
                  <a:spLocks noRot="1" noChangeAspect="1" noMove="1" noResize="1" noEditPoints="1" noAdjustHandles="1" noChangeArrowheads="1" noChangeShapeType="1" noTextEdit="1"/>
                </p:cNvSpPr>
                <p:nvPr/>
              </p:nvSpPr>
              <p:spPr>
                <a:xfrm>
                  <a:off x="6172200" y="5130225"/>
                  <a:ext cx="990600" cy="615168"/>
                </a:xfrm>
                <a:prstGeom prst="rect">
                  <a:avLst/>
                </a:prstGeom>
                <a:blipFill>
                  <a:blip r:embed="rId4"/>
                  <a:stretch>
                    <a:fillRect/>
                  </a:stretch>
                </a:blipFill>
              </p:spPr>
              <p:txBody>
                <a:bodyPr/>
                <a:lstStyle/>
                <a:p>
                  <a:r>
                    <a:rPr lang="en-CA">
                      <a:noFill/>
                    </a:rPr>
                    <a:t> </a:t>
                  </a:r>
                </a:p>
              </p:txBody>
            </p:sp>
          </mc:Fallback>
        </mc:AlternateContent>
      </p:grpSp>
      <p:sp>
        <p:nvSpPr>
          <p:cNvPr id="197" name="Rectangle 196"/>
          <p:cNvSpPr/>
          <p:nvPr/>
        </p:nvSpPr>
        <p:spPr>
          <a:xfrm>
            <a:off x="8302062" y="5184472"/>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spTree>
    <p:extLst>
      <p:ext uri="{BB962C8B-B14F-4D97-AF65-F5344CB8AC3E}">
        <p14:creationId xmlns:p14="http://schemas.microsoft.com/office/powerpoint/2010/main" val="1193104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75"/>
                                        </p:tgtEl>
                                        <p:attrNameLst>
                                          <p:attrName>style.visibility</p:attrName>
                                        </p:attrNameLst>
                                      </p:cBhvr>
                                      <p:to>
                                        <p:strVal val="visible"/>
                                      </p:to>
                                    </p:set>
                                    <p:anim calcmode="lin" valueType="num">
                                      <p:cBhvr additive="base">
                                        <p:cTn id="7" dur="500" fill="hold"/>
                                        <p:tgtEl>
                                          <p:spTgt spid="275"/>
                                        </p:tgtEl>
                                        <p:attrNameLst>
                                          <p:attrName>ppt_x</p:attrName>
                                        </p:attrNameLst>
                                      </p:cBhvr>
                                      <p:tavLst>
                                        <p:tav tm="0">
                                          <p:val>
                                            <p:strVal val="1+#ppt_w/2"/>
                                          </p:val>
                                        </p:tav>
                                        <p:tav tm="100000">
                                          <p:val>
                                            <p:strVal val="#ppt_x"/>
                                          </p:val>
                                        </p:tav>
                                      </p:tavLst>
                                    </p:anim>
                                    <p:anim calcmode="lin" valueType="num">
                                      <p:cBhvr additive="base">
                                        <p:cTn id="8" dur="500" fill="hold"/>
                                        <p:tgtEl>
                                          <p:spTgt spid="27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74">
                                            <p:txEl>
                                              <p:pRg st="2" end="2"/>
                                            </p:txEl>
                                          </p:spTgt>
                                        </p:tgtEl>
                                        <p:attrNameLst>
                                          <p:attrName>style.visibility</p:attrName>
                                        </p:attrNameLst>
                                      </p:cBhvr>
                                      <p:to>
                                        <p:strVal val="visible"/>
                                      </p:to>
                                    </p:set>
                                    <p:anim calcmode="lin" valueType="num">
                                      <p:cBhvr additive="base">
                                        <p:cTn id="11" dur="500" fill="hold"/>
                                        <p:tgtEl>
                                          <p:spTgt spid="174">
                                            <p:txEl>
                                              <p:pRg st="2" end="2"/>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17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79"/>
                                        </p:tgtEl>
                                        <p:attrNameLst>
                                          <p:attrName>style.visibility</p:attrName>
                                        </p:attrNameLst>
                                      </p:cBhvr>
                                      <p:to>
                                        <p:strVal val="visible"/>
                                      </p:to>
                                    </p:set>
                                    <p:anim calcmode="lin" valueType="num">
                                      <p:cBhvr additive="base">
                                        <p:cTn id="17" dur="500" fill="hold"/>
                                        <p:tgtEl>
                                          <p:spTgt spid="179"/>
                                        </p:tgtEl>
                                        <p:attrNameLst>
                                          <p:attrName>ppt_x</p:attrName>
                                        </p:attrNameLst>
                                      </p:cBhvr>
                                      <p:tavLst>
                                        <p:tav tm="0">
                                          <p:val>
                                            <p:strVal val="1+#ppt_w/2"/>
                                          </p:val>
                                        </p:tav>
                                        <p:tav tm="100000">
                                          <p:val>
                                            <p:strVal val="#ppt_x"/>
                                          </p:val>
                                        </p:tav>
                                      </p:tavLst>
                                    </p:anim>
                                    <p:anim calcmode="lin" valueType="num">
                                      <p:cBhvr additive="base">
                                        <p:cTn id="18" dur="500" fill="hold"/>
                                        <p:tgtEl>
                                          <p:spTgt spid="1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5" grpId="0"/>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09600" y="3829708"/>
            <a:ext cx="7848600" cy="2781300"/>
            <a:chOff x="609600" y="3829708"/>
            <a:chExt cx="7848600" cy="2781300"/>
          </a:xfrm>
        </p:grpSpPr>
        <p:sp>
          <p:nvSpPr>
            <p:cNvPr id="24" name="Rectangle 23"/>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7" name="Group 6"/>
            <p:cNvGrpSpPr/>
            <p:nvPr/>
          </p:nvGrpSpPr>
          <p:grpSpPr>
            <a:xfrm>
              <a:off x="7467600" y="4770664"/>
              <a:ext cx="711096" cy="1293964"/>
              <a:chOff x="7467600" y="4770664"/>
              <a:chExt cx="711096" cy="1293964"/>
            </a:xfrm>
          </p:grpSpPr>
          <p:sp>
            <p:nvSpPr>
              <p:cNvPr id="26" name="Rectangle 25"/>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5" name="Rectangle 274"/>
          <p:cNvSpPr/>
          <p:nvPr/>
        </p:nvSpPr>
        <p:spPr>
          <a:xfrm>
            <a:off x="914400" y="28295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175"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76" name="Rectangle 175"/>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sp>
        <p:nvSpPr>
          <p:cNvPr id="197" name="Rectangle 196"/>
          <p:cNvSpPr/>
          <p:nvPr/>
        </p:nvSpPr>
        <p:spPr>
          <a:xfrm>
            <a:off x="8302062" y="5184472"/>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31" name="Group 30"/>
          <p:cNvGrpSpPr/>
          <p:nvPr/>
        </p:nvGrpSpPr>
        <p:grpSpPr>
          <a:xfrm>
            <a:off x="7309692" y="5024608"/>
            <a:ext cx="1041925" cy="812856"/>
            <a:chOff x="7309692" y="5024608"/>
            <a:chExt cx="1041925" cy="812856"/>
          </a:xfrm>
        </p:grpSpPr>
        <p:cxnSp>
          <p:nvCxnSpPr>
            <p:cNvPr id="32" name="Straight Connector 31"/>
            <p:cNvCxnSpPr/>
            <p:nvPr/>
          </p:nvCxnSpPr>
          <p:spPr bwMode="auto">
            <a:xfrm flipV="1">
              <a:off x="7309692" y="5397249"/>
              <a:ext cx="1041925" cy="440215"/>
            </a:xfrm>
            <a:prstGeom prst="line">
              <a:avLst/>
            </a:prstGeom>
            <a:noFill/>
            <a:ln w="12700" cap="sq" cmpd="sng" algn="ctr">
              <a:solidFill>
                <a:schemeClr val="hlink"/>
              </a:solidFill>
              <a:prstDash val="solid"/>
              <a:round/>
              <a:headEnd type="none" w="med" len="med"/>
              <a:tailEnd type="none" w="med" len="med"/>
            </a:ln>
            <a:effectLst/>
          </p:spPr>
        </p:cxnSp>
        <p:cxnSp>
          <p:nvCxnSpPr>
            <p:cNvPr id="33" name="Straight Connector 32"/>
            <p:cNvCxnSpPr/>
            <p:nvPr/>
          </p:nvCxnSpPr>
          <p:spPr bwMode="auto">
            <a:xfrm flipV="1">
              <a:off x="7336138" y="5397246"/>
              <a:ext cx="1015479" cy="181724"/>
            </a:xfrm>
            <a:prstGeom prst="line">
              <a:avLst/>
            </a:prstGeom>
            <a:noFill/>
            <a:ln w="12700" cap="sq" cmpd="sng" algn="ctr">
              <a:solidFill>
                <a:schemeClr val="hlink"/>
              </a:solidFill>
              <a:prstDash val="solid"/>
              <a:round/>
              <a:headEnd type="none" w="med" len="med"/>
              <a:tailEnd type="none" w="med" len="med"/>
            </a:ln>
            <a:effectLst/>
          </p:spPr>
        </p:cxnSp>
        <p:cxnSp>
          <p:nvCxnSpPr>
            <p:cNvPr id="34" name="Straight Connector 33"/>
            <p:cNvCxnSpPr>
              <a:stCxn id="49" idx="2"/>
            </p:cNvCxnSpPr>
            <p:nvPr/>
          </p:nvCxnSpPr>
          <p:spPr bwMode="auto">
            <a:xfrm>
              <a:off x="7309692" y="5024608"/>
              <a:ext cx="1041925" cy="372639"/>
            </a:xfrm>
            <a:prstGeom prst="line">
              <a:avLst/>
            </a:prstGeom>
            <a:noFill/>
            <a:ln w="12700" cap="sq" cmpd="sng" algn="ctr">
              <a:solidFill>
                <a:schemeClr val="hlink"/>
              </a:solidFill>
              <a:prstDash val="solid"/>
              <a:round/>
              <a:headEnd type="none" w="med" len="med"/>
              <a:tailEnd type="none" w="med" len="med"/>
            </a:ln>
            <a:effectLst/>
          </p:spPr>
        </p:cxnSp>
        <p:cxnSp>
          <p:nvCxnSpPr>
            <p:cNvPr id="35" name="Straight Connector 34"/>
            <p:cNvCxnSpPr/>
            <p:nvPr/>
          </p:nvCxnSpPr>
          <p:spPr bwMode="auto">
            <a:xfrm>
              <a:off x="7336138" y="5344126"/>
              <a:ext cx="1015479" cy="53121"/>
            </a:xfrm>
            <a:prstGeom prst="line">
              <a:avLst/>
            </a:prstGeom>
            <a:noFill/>
            <a:ln w="12700" cap="sq" cmpd="sng" algn="ctr">
              <a:solidFill>
                <a:schemeClr val="hlink"/>
              </a:solidFill>
              <a:prstDash val="solid"/>
              <a:round/>
              <a:headEnd type="none" w="med" len="med"/>
              <a:tailEnd type="none" w="med" len="med"/>
            </a:ln>
            <a:effectLst/>
          </p:spPr>
        </p:cxnSp>
      </p:grpSp>
      <p:grpSp>
        <p:nvGrpSpPr>
          <p:cNvPr id="61" name="Group 60"/>
          <p:cNvGrpSpPr/>
          <p:nvPr/>
        </p:nvGrpSpPr>
        <p:grpSpPr>
          <a:xfrm>
            <a:off x="5410200" y="4942016"/>
            <a:ext cx="2079664" cy="1001584"/>
            <a:chOff x="5410200" y="4934608"/>
            <a:chExt cx="2079664" cy="1001584"/>
          </a:xfrm>
        </p:grpSpPr>
        <mc:AlternateContent xmlns:mc="http://schemas.openxmlformats.org/markup-compatibility/2006" xmlns:a14="http://schemas.microsoft.com/office/drawing/2010/main">
          <mc:Choice Requires="a14">
            <p:sp>
              <p:nvSpPr>
                <p:cNvPr id="62" name="Rectangle 61"/>
                <p:cNvSpPr/>
                <p:nvPr/>
              </p:nvSpPr>
              <p:spPr>
                <a:xfrm>
                  <a:off x="5410200" y="5111456"/>
                  <a:ext cx="1219200" cy="679032"/>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sSub>
                              <m:sSubPr>
                                <m:ctrlPr>
                                  <a:rPr lang="en-CA" sz="2400" i="1" dirty="0">
                                    <a:solidFill>
                                      <a:srgbClr val="FF00FF"/>
                                    </a:solidFill>
                                    <a:latin typeface="Cambria Math" panose="02040503050406030204" pitchFamily="18" charset="0"/>
                                  </a:rPr>
                                </m:ctrlPr>
                              </m:sSubPr>
                              <m:e>
                                <m:r>
                                  <a:rPr lang="en-CA" sz="2400" i="1" dirty="0">
                                    <a:solidFill>
                                      <a:srgbClr val="FF00FF"/>
                                    </a:solidFill>
                                    <a:latin typeface="Cambria Math" panose="02040503050406030204" pitchFamily="18" charset="0"/>
                                    <a:sym typeface="Symbol" panose="05050102010706020507" pitchFamily="18" charset="2"/>
                                  </a:rPr>
                                  <m:t></m:t>
                                </m:r>
                                <m:r>
                                  <a:rPr lang="en-CA" sz="2400" b="0" i="1" dirty="0" smtClean="0">
                                    <a:solidFill>
                                      <a:srgbClr val="FF00FF"/>
                                    </a:solidFill>
                                    <a:latin typeface="Cambria Math" panose="02040503050406030204" pitchFamily="18" charset="0"/>
                                    <a:sym typeface="Symbol" panose="05050102010706020507" pitchFamily="18" charset="2"/>
                                  </a:rPr>
                                  <m:t>𝑧</m:t>
                                </m:r>
                              </m:e>
                              <m:sub>
                                <m:r>
                                  <m:rPr>
                                    <m:nor/>
                                  </m:rPr>
                                  <a:rPr lang="en-CA" altLang="en-US" sz="2400" b="0" i="1" dirty="0" smtClean="0">
                                    <a:solidFill>
                                      <a:srgbClr val="FF00FF"/>
                                    </a:solidFill>
                                    <a:cs typeface="Times New Roman" panose="02020603050405020304" pitchFamily="18" charset="0"/>
                                    <a:sym typeface="Symbol" panose="05050102010706020507" pitchFamily="18" charset="2"/>
                                  </a:rPr>
                                  <m:t>L</m:t>
                                </m:r>
                              </m:sub>
                            </m:sSub>
                          </m:den>
                        </m:f>
                      </m:oMath>
                    </m:oMathPara>
                  </a14:m>
                  <a:endParaRPr lang="en-CA" sz="2400" dirty="0"/>
                </a:p>
              </p:txBody>
            </p:sp>
          </mc:Choice>
          <mc:Fallback xmlns="">
            <p:sp>
              <p:nvSpPr>
                <p:cNvPr id="62" name="Rectangle 61"/>
                <p:cNvSpPr>
                  <a:spLocks noRot="1" noChangeAspect="1" noMove="1" noResize="1" noEditPoints="1" noAdjustHandles="1" noChangeArrowheads="1" noChangeShapeType="1" noTextEdit="1"/>
                </p:cNvSpPr>
                <p:nvPr/>
              </p:nvSpPr>
              <p:spPr>
                <a:xfrm>
                  <a:off x="5410200" y="5111456"/>
                  <a:ext cx="1219200" cy="679032"/>
                </a:xfrm>
                <a:prstGeom prst="rect">
                  <a:avLst/>
                </a:prstGeom>
                <a:blipFill>
                  <a:blip r:embed="rId4"/>
                  <a:stretch>
                    <a:fillRect/>
                  </a:stretch>
                </a:blipFill>
              </p:spPr>
              <p:txBody>
                <a:bodyPr/>
                <a:lstStyle/>
                <a:p>
                  <a:r>
                    <a:rPr lang="en-CA">
                      <a:noFill/>
                    </a:rPr>
                    <a:t> </a:t>
                  </a:r>
                </a:p>
              </p:txBody>
            </p:sp>
          </mc:Fallback>
        </mc:AlternateContent>
        <p:grpSp>
          <p:nvGrpSpPr>
            <p:cNvPr id="63" name="Group 62"/>
            <p:cNvGrpSpPr/>
            <p:nvPr/>
          </p:nvGrpSpPr>
          <p:grpSpPr>
            <a:xfrm>
              <a:off x="6771206" y="4934608"/>
              <a:ext cx="718658" cy="1001584"/>
              <a:chOff x="6771206" y="1143000"/>
              <a:chExt cx="718658" cy="1001584"/>
            </a:xfrm>
          </p:grpSpPr>
          <p:cxnSp>
            <p:nvCxnSpPr>
              <p:cNvPr id="64" name="Straight Connector 63"/>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65" name="Group 64"/>
              <p:cNvGrpSpPr/>
              <p:nvPr/>
            </p:nvGrpSpPr>
            <p:grpSpPr>
              <a:xfrm>
                <a:off x="7304568" y="1143000"/>
                <a:ext cx="185296" cy="992125"/>
                <a:chOff x="6781800" y="1152459"/>
                <a:chExt cx="185296" cy="992125"/>
              </a:xfrm>
            </p:grpSpPr>
            <p:sp>
              <p:nvSpPr>
                <p:cNvPr id="74" name="Oval 73"/>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75" name="Oval 74"/>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76" name="Oval 75"/>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77" name="Oval 76"/>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66" name="Straight Connector 65"/>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69" name="Group 68"/>
              <p:cNvGrpSpPr/>
              <p:nvPr/>
            </p:nvGrpSpPr>
            <p:grpSpPr>
              <a:xfrm>
                <a:off x="6771206" y="1152459"/>
                <a:ext cx="185296" cy="992125"/>
                <a:chOff x="6771206" y="1152459"/>
                <a:chExt cx="185296" cy="992125"/>
              </a:xfrm>
            </p:grpSpPr>
            <p:sp>
              <p:nvSpPr>
                <p:cNvPr id="70" name="Oval 69"/>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1" name="Oval 70"/>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2" name="Oval 71"/>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3" name="Oval 72"/>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mc:AlternateContent xmlns:mc="http://schemas.openxmlformats.org/markup-compatibility/2006" xmlns:a14="http://schemas.microsoft.com/office/drawing/2010/main">
        <mc:Choice Requires="a14">
          <p:sp>
            <p:nvSpPr>
              <p:cNvPr id="78" name="Rectangle 77"/>
              <p:cNvSpPr/>
              <p:nvPr/>
            </p:nvSpPr>
            <p:spPr>
              <a:xfrm>
                <a:off x="-304800" y="1125638"/>
                <a:ext cx="9829800" cy="1815882"/>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r>
                  <a:rPr lang="en-US" dirty="0"/>
                  <a:t>         </a:t>
                </a:r>
                <a:br>
                  <a:rPr lang="en-US" dirty="0"/>
                </a:br>
                <a:r>
                  <a:rPr lang="en-US" dirty="0"/>
                  <a:t>       and error </a:t>
                </a:r>
                <a:r>
                  <a:rPr lang="en-US" i="1" dirty="0">
                    <a:solidFill>
                      <a:schemeClr val="accent1"/>
                    </a:solidFill>
                  </a:rPr>
                  <a:t>E</a:t>
                </a:r>
                <a:r>
                  <a:rPr lang="en-US" dirty="0"/>
                  <a:t>. </a:t>
                </a:r>
              </a:p>
              <a:p>
                <a:pPr marL="1257300" lvl="2" indent="-342900">
                  <a:spcAft>
                    <a:spcPts val="0"/>
                  </a:spcAft>
                  <a:buFont typeface="Arial" panose="020B0604020202020204" pitchFamily="34" charset="0"/>
                  <a:buChar char="•"/>
                </a:pPr>
                <a:r>
                  <a:rPr lang="en-US" dirty="0"/>
                  <a:t>Back propagate back to compute derivatives.</a:t>
                </a:r>
              </a:p>
            </p:txBody>
          </p:sp>
        </mc:Choice>
        <mc:Fallback xmlns="">
          <p:sp>
            <p:nvSpPr>
              <p:cNvPr id="78" name="Rectangle 77"/>
              <p:cNvSpPr>
                <a:spLocks noRot="1" noChangeAspect="1" noMove="1" noResize="1" noEditPoints="1" noAdjustHandles="1" noChangeArrowheads="1" noChangeShapeType="1" noTextEdit="1"/>
              </p:cNvSpPr>
              <p:nvPr/>
            </p:nvSpPr>
            <p:spPr>
              <a:xfrm>
                <a:off x="-304800" y="1125638"/>
                <a:ext cx="9829800" cy="1815882"/>
              </a:xfrm>
              <a:prstGeom prst="rect">
                <a:avLst/>
              </a:prstGeom>
              <a:blipFill>
                <a:blip r:embed="rId5"/>
                <a:stretch>
                  <a:fillRect t="-3691" b="-8389"/>
                </a:stretch>
              </a:blipFill>
            </p:spPr>
            <p:txBody>
              <a:bodyPr/>
              <a:lstStyle/>
              <a:p>
                <a:r>
                  <a:rPr lang="en-CA">
                    <a:noFill/>
                  </a:rPr>
                  <a:t> </a:t>
                </a:r>
              </a:p>
            </p:txBody>
          </p:sp>
        </mc:Fallback>
      </mc:AlternateContent>
    </p:spTree>
    <p:extLst>
      <p:ext uri="{BB962C8B-B14F-4D97-AF65-F5344CB8AC3E}">
        <p14:creationId xmlns:p14="http://schemas.microsoft.com/office/powerpoint/2010/main" val="12335310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1+#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09600" y="3829708"/>
            <a:ext cx="7848600" cy="2781300"/>
            <a:chOff x="609600" y="3829708"/>
            <a:chExt cx="7848600" cy="2781300"/>
          </a:xfrm>
        </p:grpSpPr>
        <p:sp>
          <p:nvSpPr>
            <p:cNvPr id="24" name="Rectangle 23"/>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7" name="Group 6"/>
            <p:cNvGrpSpPr/>
            <p:nvPr/>
          </p:nvGrpSpPr>
          <p:grpSpPr>
            <a:xfrm>
              <a:off x="7467600" y="4770664"/>
              <a:ext cx="711096" cy="1293964"/>
              <a:chOff x="7467600" y="4770664"/>
              <a:chExt cx="711096" cy="1293964"/>
            </a:xfrm>
          </p:grpSpPr>
          <p:sp>
            <p:nvSpPr>
              <p:cNvPr id="26" name="Rectangle 25"/>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5" name="Rectangle 274"/>
          <p:cNvSpPr/>
          <p:nvPr/>
        </p:nvSpPr>
        <p:spPr>
          <a:xfrm>
            <a:off x="914400" y="28295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175"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76" name="Rectangle 175"/>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sp>
        <p:nvSpPr>
          <p:cNvPr id="197" name="Rectangle 196"/>
          <p:cNvSpPr/>
          <p:nvPr/>
        </p:nvSpPr>
        <p:spPr>
          <a:xfrm>
            <a:off x="8302062" y="5184472"/>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31" name="Group 30"/>
          <p:cNvGrpSpPr/>
          <p:nvPr/>
        </p:nvGrpSpPr>
        <p:grpSpPr>
          <a:xfrm>
            <a:off x="6827617" y="5014967"/>
            <a:ext cx="1524000" cy="851946"/>
            <a:chOff x="6827617" y="5014967"/>
            <a:chExt cx="1524000" cy="851946"/>
          </a:xfrm>
        </p:grpSpPr>
        <p:cxnSp>
          <p:nvCxnSpPr>
            <p:cNvPr id="32" name="Straight Connector 31"/>
            <p:cNvCxnSpPr/>
            <p:nvPr/>
          </p:nvCxnSpPr>
          <p:spPr bwMode="auto">
            <a:xfrm flipV="1">
              <a:off x="6858000" y="5397249"/>
              <a:ext cx="1493617" cy="469664"/>
            </a:xfrm>
            <a:prstGeom prst="line">
              <a:avLst/>
            </a:prstGeom>
            <a:noFill/>
            <a:ln w="12700" cap="sq" cmpd="sng" algn="ctr">
              <a:solidFill>
                <a:schemeClr val="hlink"/>
              </a:solidFill>
              <a:prstDash val="solid"/>
              <a:round/>
              <a:headEnd type="none" w="med" len="med"/>
              <a:tailEnd type="none" w="med" len="med"/>
            </a:ln>
            <a:effectLst/>
          </p:spPr>
        </p:cxnSp>
        <p:cxnSp>
          <p:nvCxnSpPr>
            <p:cNvPr id="33" name="Straight Connector 32"/>
            <p:cNvCxnSpPr/>
            <p:nvPr/>
          </p:nvCxnSpPr>
          <p:spPr bwMode="auto">
            <a:xfrm flipV="1">
              <a:off x="6858000" y="5397246"/>
              <a:ext cx="1493617" cy="181724"/>
            </a:xfrm>
            <a:prstGeom prst="line">
              <a:avLst/>
            </a:prstGeom>
            <a:noFill/>
            <a:ln w="12700" cap="sq" cmpd="sng" algn="ctr">
              <a:solidFill>
                <a:schemeClr val="hlink"/>
              </a:solidFill>
              <a:prstDash val="solid"/>
              <a:round/>
              <a:headEnd type="none" w="med" len="med"/>
              <a:tailEnd type="none" w="med" len="med"/>
            </a:ln>
            <a:effectLst/>
          </p:spPr>
        </p:cxnSp>
        <p:cxnSp>
          <p:nvCxnSpPr>
            <p:cNvPr id="34" name="Straight Connector 33"/>
            <p:cNvCxnSpPr/>
            <p:nvPr/>
          </p:nvCxnSpPr>
          <p:spPr bwMode="auto">
            <a:xfrm>
              <a:off x="6827617" y="5014967"/>
              <a:ext cx="1524000" cy="382280"/>
            </a:xfrm>
            <a:prstGeom prst="line">
              <a:avLst/>
            </a:prstGeom>
            <a:noFill/>
            <a:ln w="12700" cap="sq" cmpd="sng" algn="ctr">
              <a:solidFill>
                <a:schemeClr val="hlink"/>
              </a:solidFill>
              <a:prstDash val="solid"/>
              <a:round/>
              <a:headEnd type="none" w="med" len="med"/>
              <a:tailEnd type="none" w="med" len="med"/>
            </a:ln>
            <a:effectLst/>
          </p:spPr>
        </p:cxnSp>
        <p:cxnSp>
          <p:nvCxnSpPr>
            <p:cNvPr id="35" name="Straight Connector 34"/>
            <p:cNvCxnSpPr/>
            <p:nvPr/>
          </p:nvCxnSpPr>
          <p:spPr bwMode="auto">
            <a:xfrm>
              <a:off x="6827617" y="5317620"/>
              <a:ext cx="1524000" cy="79627"/>
            </a:xfrm>
            <a:prstGeom prst="line">
              <a:avLst/>
            </a:prstGeom>
            <a:noFill/>
            <a:ln w="12700" cap="sq" cmpd="sng" algn="ctr">
              <a:solidFill>
                <a:schemeClr val="hlink"/>
              </a:solidFill>
              <a:prstDash val="solid"/>
              <a:round/>
              <a:headEnd type="none" w="med" len="med"/>
              <a:tailEnd type="none" w="med" len="med"/>
            </a:ln>
            <a:effectLst/>
          </p:spPr>
        </p:cxnSp>
      </p:grpSp>
      <p:grpSp>
        <p:nvGrpSpPr>
          <p:cNvPr id="98" name="Group 97"/>
          <p:cNvGrpSpPr/>
          <p:nvPr/>
        </p:nvGrpSpPr>
        <p:grpSpPr>
          <a:xfrm>
            <a:off x="5689826" y="4254568"/>
            <a:ext cx="1266676" cy="2363274"/>
            <a:chOff x="5689826" y="462960"/>
            <a:chExt cx="1266676" cy="2363274"/>
          </a:xfrm>
        </p:grpSpPr>
        <p:cxnSp>
          <p:nvCxnSpPr>
            <p:cNvPr id="100" name="Straight Connector 99"/>
            <p:cNvCxnSpPr>
              <a:stCxn id="108"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107" name="Straight Connector 106"/>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108" name="Oval 10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09" name="Oval 108"/>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0" name="Oval 109"/>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1" name="Oval 110"/>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2" name="Oval 111"/>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3" name="Oval 112"/>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4" name="Oval 113"/>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5" name="Oval 114"/>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16" name="Oval 115"/>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117" name="Straight Connector 116"/>
            <p:cNvCxnSpPr>
              <a:stCxn id="118"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118" name="Oval 11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119" name="Straight Connector 118"/>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127" name="Oval 126"/>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8" name="Oval 127"/>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29" name="Oval 128"/>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0" name="Oval 129"/>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1" name="Oval 130"/>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2" name="Oval 131"/>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3" name="Oval 132"/>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4" name="Oval 133"/>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5" name="Rectangle 134"/>
            <p:cNvSpPr/>
            <p:nvPr/>
          </p:nvSpPr>
          <p:spPr>
            <a:xfrm>
              <a:off x="5918920" y="1351892"/>
              <a:ext cx="698790" cy="461665"/>
            </a:xfrm>
            <a:prstGeom prst="rect">
              <a:avLst/>
            </a:prstGeom>
            <a:solidFill>
              <a:srgbClr val="000066"/>
            </a:solidFill>
          </p:spPr>
          <p:txBody>
            <a:bodyPr wrap="square">
              <a:spAutoFit/>
            </a:bodyPr>
            <a:lstStyle/>
            <a:p>
              <a:r>
                <a:rPr lang="en-US" altLang="en-US" sz="2400" b="1" i="1" dirty="0" err="1">
                  <a:solidFill>
                    <a:srgbClr val="66FF33"/>
                  </a:solidFill>
                  <a:cs typeface="Times New Roman" panose="02020603050405020304" pitchFamily="18" charset="0"/>
                  <a:sym typeface="Symbol" panose="05050102010706020507" pitchFamily="18" charset="2"/>
                </a:rPr>
                <a:t>w</a:t>
              </a:r>
              <a:r>
                <a:rPr lang="en-US" altLang="en-US" sz="2400" b="1" i="1" baseline="-25000" dirty="0" err="1">
                  <a:solidFill>
                    <a:srgbClr val="66FF33"/>
                  </a:solidFill>
                  <a:cs typeface="Times New Roman" panose="02020603050405020304" pitchFamily="18" charset="0"/>
                  <a:sym typeface="Symbol" panose="05050102010706020507" pitchFamily="18" charset="2"/>
                </a:rPr>
                <a:t>L</a:t>
              </a:r>
              <a:endParaRPr lang="en-CA" sz="2400" b="1" dirty="0">
                <a:solidFill>
                  <a:srgbClr val="66FF33"/>
                </a:solidFill>
                <a:cs typeface="Times New Roman" panose="02020603050405020304" pitchFamily="18" charset="0"/>
              </a:endParaRPr>
            </a:p>
          </p:txBody>
        </p:sp>
        <p:grpSp>
          <p:nvGrpSpPr>
            <p:cNvPr id="136" name="Group 135"/>
            <p:cNvGrpSpPr/>
            <p:nvPr/>
          </p:nvGrpSpPr>
          <p:grpSpPr>
            <a:xfrm>
              <a:off x="6771206" y="1152459"/>
              <a:ext cx="185296" cy="992125"/>
              <a:chOff x="6781800" y="1152459"/>
              <a:chExt cx="185296" cy="992125"/>
            </a:xfrm>
          </p:grpSpPr>
          <p:sp>
            <p:nvSpPr>
              <p:cNvPr id="137" name="Oval 136"/>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8" name="Oval 137"/>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9" name="Oval 138"/>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40" name="Oval 139"/>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3" name="Group 2"/>
          <p:cNvGrpSpPr/>
          <p:nvPr/>
        </p:nvGrpSpPr>
        <p:grpSpPr>
          <a:xfrm>
            <a:off x="4114800" y="5118862"/>
            <a:ext cx="1524000" cy="665411"/>
            <a:chOff x="4114800" y="5118862"/>
            <a:chExt cx="1524000" cy="665411"/>
          </a:xfrm>
        </p:grpSpPr>
        <mc:AlternateContent xmlns:mc="http://schemas.openxmlformats.org/markup-compatibility/2006" xmlns:a14="http://schemas.microsoft.com/office/drawing/2010/main">
          <mc:Choice Requires="a14">
            <p:sp>
              <p:nvSpPr>
                <p:cNvPr id="141" name="Rectangle 140"/>
                <p:cNvSpPr/>
                <p:nvPr/>
              </p:nvSpPr>
              <p:spPr>
                <a:xfrm>
                  <a:off x="4114800" y="5118862"/>
                  <a:ext cx="1524000" cy="594073"/>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r>
                              <a:rPr lang="en-CA" sz="2400" i="1" dirty="0">
                                <a:solidFill>
                                  <a:srgbClr val="FF00FF"/>
                                </a:solidFill>
                                <a:latin typeface="Cambria Math" panose="02040503050406030204" pitchFamily="18" charset="0"/>
                                <a:sym typeface="Symbol" panose="05050102010706020507" pitchFamily="18" charset="2"/>
                              </a:rPr>
                              <m:t></m:t>
                            </m:r>
                            <m:r>
                              <a:rPr lang="en-CA" sz="2400" i="1" dirty="0">
                                <a:solidFill>
                                  <a:srgbClr val="FF00FF"/>
                                </a:solidFill>
                                <a:latin typeface="Cambria Math" panose="02040503050406030204" pitchFamily="18" charset="0"/>
                                <a:sym typeface="Symbol" panose="05050102010706020507" pitchFamily="18" charset="2"/>
                              </a:rPr>
                              <m:t>𝑥𝐿</m:t>
                            </m:r>
                          </m:den>
                        </m:f>
                      </m:oMath>
                    </m:oMathPara>
                  </a14:m>
                  <a:endParaRPr lang="en-CA" sz="2400" dirty="0"/>
                </a:p>
              </p:txBody>
            </p:sp>
          </mc:Choice>
          <mc:Fallback xmlns="">
            <p:sp>
              <p:nvSpPr>
                <p:cNvPr id="141" name="Rectangle 140"/>
                <p:cNvSpPr>
                  <a:spLocks noRot="1" noChangeAspect="1" noMove="1" noResize="1" noEditPoints="1" noAdjustHandles="1" noChangeArrowheads="1" noChangeShapeType="1" noTextEdit="1"/>
                </p:cNvSpPr>
                <p:nvPr/>
              </p:nvSpPr>
              <p:spPr>
                <a:xfrm>
                  <a:off x="4114800" y="5118862"/>
                  <a:ext cx="1524000" cy="594073"/>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 name="Rectangle 1"/>
                <p:cNvSpPr/>
                <p:nvPr/>
              </p:nvSpPr>
              <p:spPr>
                <a:xfrm>
                  <a:off x="5105400" y="5538052"/>
                  <a:ext cx="312906" cy="246221"/>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sz="1000" b="0" i="1" dirty="0" smtClean="0">
                            <a:solidFill>
                              <a:srgbClr val="FF00FF"/>
                            </a:solidFill>
                            <a:latin typeface="Cambria Math" panose="02040503050406030204" pitchFamily="18" charset="0"/>
                            <a:sym typeface="Symbol" panose="05050102010706020507" pitchFamily="18" charset="2"/>
                          </a:rPr>
                          <m:t>−</m:t>
                        </m:r>
                      </m:oMath>
                    </m:oMathPara>
                  </a14:m>
                  <a:endParaRPr lang="en-CA" sz="1400" dirty="0"/>
                </a:p>
              </p:txBody>
            </p:sp>
          </mc:Choice>
          <mc:Fallback xmlns="">
            <p:sp>
              <p:nvSpPr>
                <p:cNvPr id="2" name="Rectangle 1"/>
                <p:cNvSpPr>
                  <a:spLocks noRot="1" noChangeAspect="1" noMove="1" noResize="1" noEditPoints="1" noAdjustHandles="1" noChangeArrowheads="1" noChangeShapeType="1" noTextEdit="1"/>
                </p:cNvSpPr>
                <p:nvPr/>
              </p:nvSpPr>
              <p:spPr>
                <a:xfrm>
                  <a:off x="5105400" y="5538052"/>
                  <a:ext cx="312906" cy="246221"/>
                </a:xfrm>
                <a:prstGeom prst="rect">
                  <a:avLst/>
                </a:prstGeom>
                <a:blipFill>
                  <a:blip r:embed="rId7"/>
                  <a:stretch>
                    <a:fillRect/>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42" name="Rectangle 141"/>
              <p:cNvSpPr/>
              <p:nvPr/>
            </p:nvSpPr>
            <p:spPr>
              <a:xfrm>
                <a:off x="-304800" y="1125638"/>
                <a:ext cx="9829800" cy="1815882"/>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r>
                  <a:rPr lang="en-US" dirty="0"/>
                  <a:t>         </a:t>
                </a:r>
                <a:br>
                  <a:rPr lang="en-US" dirty="0"/>
                </a:br>
                <a:r>
                  <a:rPr lang="en-US" dirty="0"/>
                  <a:t>       and error </a:t>
                </a:r>
                <a:r>
                  <a:rPr lang="en-US" i="1" dirty="0">
                    <a:solidFill>
                      <a:schemeClr val="accent1"/>
                    </a:solidFill>
                  </a:rPr>
                  <a:t>E</a:t>
                </a:r>
                <a:r>
                  <a:rPr lang="en-US" dirty="0"/>
                  <a:t>. </a:t>
                </a:r>
              </a:p>
              <a:p>
                <a:pPr marL="1257300" lvl="2" indent="-342900">
                  <a:spcAft>
                    <a:spcPts val="0"/>
                  </a:spcAft>
                  <a:buFont typeface="Arial" panose="020B0604020202020204" pitchFamily="34" charset="0"/>
                  <a:buChar char="•"/>
                </a:pPr>
                <a:r>
                  <a:rPr lang="en-US" dirty="0"/>
                  <a:t>Back propagate back to compute derivatives.</a:t>
                </a:r>
              </a:p>
            </p:txBody>
          </p:sp>
        </mc:Choice>
        <mc:Fallback xmlns="">
          <p:sp>
            <p:nvSpPr>
              <p:cNvPr id="142" name="Rectangle 141"/>
              <p:cNvSpPr>
                <a:spLocks noRot="1" noChangeAspect="1" noMove="1" noResize="1" noEditPoints="1" noAdjustHandles="1" noChangeArrowheads="1" noChangeShapeType="1" noTextEdit="1"/>
              </p:cNvSpPr>
              <p:nvPr/>
            </p:nvSpPr>
            <p:spPr>
              <a:xfrm>
                <a:off x="-304800" y="1125638"/>
                <a:ext cx="9829800" cy="1815882"/>
              </a:xfrm>
              <a:prstGeom prst="rect">
                <a:avLst/>
              </a:prstGeom>
              <a:blipFill>
                <a:blip r:embed="rId8"/>
                <a:stretch>
                  <a:fillRect t="-3691" b="-8389"/>
                </a:stretch>
              </a:blipFill>
            </p:spPr>
            <p:txBody>
              <a:bodyPr/>
              <a:lstStyle/>
              <a:p>
                <a:r>
                  <a:rPr lang="en-CA">
                    <a:noFill/>
                  </a:rPr>
                  <a:t> </a:t>
                </a:r>
              </a:p>
            </p:txBody>
          </p:sp>
        </mc:Fallback>
      </mc:AlternateContent>
    </p:spTree>
    <p:extLst>
      <p:ext uri="{BB962C8B-B14F-4D97-AF65-F5344CB8AC3E}">
        <p14:creationId xmlns:p14="http://schemas.microsoft.com/office/powerpoint/2010/main" val="18667388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1+#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09600" y="3829708"/>
            <a:ext cx="7848600" cy="2781300"/>
            <a:chOff x="609600" y="3829708"/>
            <a:chExt cx="7848600" cy="2781300"/>
          </a:xfrm>
        </p:grpSpPr>
        <p:sp>
          <p:nvSpPr>
            <p:cNvPr id="24" name="Rectangle 23"/>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7" name="Group 6"/>
            <p:cNvGrpSpPr/>
            <p:nvPr/>
          </p:nvGrpSpPr>
          <p:grpSpPr>
            <a:xfrm>
              <a:off x="7467600" y="4770664"/>
              <a:ext cx="711096" cy="1293964"/>
              <a:chOff x="7467600" y="4770664"/>
              <a:chExt cx="711096" cy="1293964"/>
            </a:xfrm>
          </p:grpSpPr>
          <p:sp>
            <p:nvSpPr>
              <p:cNvPr id="26" name="Rectangle 25"/>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5"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5" name="Rectangle 274"/>
          <p:cNvSpPr/>
          <p:nvPr/>
        </p:nvSpPr>
        <p:spPr>
          <a:xfrm>
            <a:off x="914400" y="28295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175"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76" name="Rectangle 175"/>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sp>
        <p:nvSpPr>
          <p:cNvPr id="197" name="Rectangle 196"/>
          <p:cNvSpPr/>
          <p:nvPr/>
        </p:nvSpPr>
        <p:spPr>
          <a:xfrm>
            <a:off x="8302062" y="5184472"/>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mc:AlternateContent xmlns:mc="http://schemas.openxmlformats.org/markup-compatibility/2006" xmlns:a14="http://schemas.microsoft.com/office/drawing/2010/main">
        <mc:Choice Requires="a14">
          <p:sp>
            <p:nvSpPr>
              <p:cNvPr id="141" name="Rectangle 140"/>
              <p:cNvSpPr/>
              <p:nvPr/>
            </p:nvSpPr>
            <p:spPr>
              <a:xfrm>
                <a:off x="3429000" y="5118861"/>
                <a:ext cx="1066800" cy="595163"/>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r>
                            <a:rPr lang="en-CA" sz="2400" i="1" dirty="0">
                              <a:solidFill>
                                <a:srgbClr val="FF00FF"/>
                              </a:solidFill>
                              <a:latin typeface="Cambria Math" panose="02040503050406030204" pitchFamily="18" charset="0"/>
                              <a:sym typeface="Symbol" panose="05050102010706020507" pitchFamily="18" charset="2"/>
                            </a:rPr>
                            <m:t></m:t>
                          </m:r>
                          <m:r>
                            <a:rPr lang="en-CA" sz="2400" i="1" dirty="0">
                              <a:solidFill>
                                <a:srgbClr val="FF00FF"/>
                              </a:solidFill>
                              <a:latin typeface="Cambria Math" panose="02040503050406030204" pitchFamily="18" charset="0"/>
                              <a:sym typeface="Symbol" panose="05050102010706020507" pitchFamily="18" charset="2"/>
                            </a:rPr>
                            <m:t>𝑥</m:t>
                          </m:r>
                          <m:r>
                            <a:rPr lang="en-CA" sz="2400" b="0" i="1" baseline="-25000" dirty="0" smtClean="0">
                              <a:solidFill>
                                <a:srgbClr val="FF00FF"/>
                              </a:solidFill>
                              <a:latin typeface="Cambria Math" panose="02040503050406030204" pitchFamily="18" charset="0"/>
                              <a:sym typeface="Symbol" panose="05050102010706020507" pitchFamily="18" charset="2"/>
                            </a:rPr>
                            <m:t>ℓ</m:t>
                          </m:r>
                        </m:den>
                      </m:f>
                    </m:oMath>
                  </m:oMathPara>
                </a14:m>
                <a:endParaRPr lang="en-CA" sz="2400" dirty="0"/>
              </a:p>
            </p:txBody>
          </p:sp>
        </mc:Choice>
        <mc:Fallback xmlns="">
          <p:sp>
            <p:nvSpPr>
              <p:cNvPr id="141" name="Rectangle 140"/>
              <p:cNvSpPr>
                <a:spLocks noRot="1" noChangeAspect="1" noMove="1" noResize="1" noEditPoints="1" noAdjustHandles="1" noChangeArrowheads="1" noChangeShapeType="1" noTextEdit="1"/>
              </p:cNvSpPr>
              <p:nvPr/>
            </p:nvSpPr>
            <p:spPr>
              <a:xfrm>
                <a:off x="3429000" y="5118861"/>
                <a:ext cx="1066800" cy="595163"/>
              </a:xfrm>
              <a:prstGeom prst="rect">
                <a:avLst/>
              </a:prstGeom>
              <a:blipFill>
                <a:blip r:embed="rId5"/>
                <a:stretch>
                  <a:fillRect b="-4124"/>
                </a:stretch>
              </a:blipFill>
            </p:spPr>
            <p:txBody>
              <a:bodyPr/>
              <a:lstStyle/>
              <a:p>
                <a:r>
                  <a:rPr lang="en-CA">
                    <a:noFill/>
                  </a:rPr>
                  <a:t> </a:t>
                </a:r>
              </a:p>
            </p:txBody>
          </p:sp>
        </mc:Fallback>
      </mc:AlternateContent>
      <p:grpSp>
        <p:nvGrpSpPr>
          <p:cNvPr id="67" name="Group 66"/>
          <p:cNvGrpSpPr/>
          <p:nvPr/>
        </p:nvGrpSpPr>
        <p:grpSpPr>
          <a:xfrm>
            <a:off x="5783483" y="4343399"/>
            <a:ext cx="2571620" cy="2221461"/>
            <a:chOff x="5764534" y="4956972"/>
            <a:chExt cx="1492059" cy="1101433"/>
          </a:xfrm>
        </p:grpSpPr>
        <p:cxnSp>
          <p:nvCxnSpPr>
            <p:cNvPr id="68" name="Straight Connector 67"/>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69" name="Straight Connector 68"/>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70" name="Straight Connector 69"/>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71" name="Straight Connector 70"/>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72" name="Straight Connector 71"/>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73" name="Straight Connector 72"/>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74" name="Straight Connector 73"/>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75" name="Straight Connector 74"/>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76" name="Straight Connector 75"/>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88" name="Group 87"/>
          <p:cNvGrpSpPr/>
          <p:nvPr/>
        </p:nvGrpSpPr>
        <p:grpSpPr>
          <a:xfrm>
            <a:off x="4626804" y="4254244"/>
            <a:ext cx="1277786" cy="2374932"/>
            <a:chOff x="4008388" y="953868"/>
            <a:chExt cx="1277786" cy="2374932"/>
          </a:xfrm>
        </p:grpSpPr>
        <p:grpSp>
          <p:nvGrpSpPr>
            <p:cNvPr id="89" name="Group 88"/>
            <p:cNvGrpSpPr/>
            <p:nvPr/>
          </p:nvGrpSpPr>
          <p:grpSpPr>
            <a:xfrm>
              <a:off x="4097248" y="1066800"/>
              <a:ext cx="1082664" cy="2184968"/>
              <a:chOff x="4097248" y="1066800"/>
              <a:chExt cx="1082664" cy="2184968"/>
            </a:xfrm>
          </p:grpSpPr>
          <p:cxnSp>
            <p:nvCxnSpPr>
              <p:cNvPr id="178" name="Straight Connector 177"/>
              <p:cNvCxnSpPr>
                <a:stCxn id="90"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90" name="Oval 89"/>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1" name="Oval 90"/>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2" name="Oval 91"/>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3" name="Oval 92"/>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4" name="Oval 93"/>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5" name="Oval 94"/>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6" name="Oval 95"/>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7" name="Oval 96"/>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9" name="Oval 9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42" name="Group 141"/>
            <p:cNvGrpSpPr/>
            <p:nvPr/>
          </p:nvGrpSpPr>
          <p:grpSpPr>
            <a:xfrm>
              <a:off x="4008388" y="965526"/>
              <a:ext cx="1081524" cy="2363274"/>
              <a:chOff x="4008388" y="965526"/>
              <a:chExt cx="1081524" cy="2363274"/>
            </a:xfrm>
          </p:grpSpPr>
          <p:cxnSp>
            <p:nvCxnSpPr>
              <p:cNvPr id="155" name="Straight Connector 154"/>
              <p:cNvCxnSpPr>
                <a:stCxn id="177"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65" name="Oval 164"/>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6" name="Oval 165"/>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7" name="Oval 166"/>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2" name="Oval 171"/>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7" name="Oval 176"/>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43" name="Rectangle 142"/>
            <p:cNvSpPr/>
            <p:nvPr/>
          </p:nvSpPr>
          <p:spPr>
            <a:xfrm>
              <a:off x="4237482" y="1876759"/>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sp>
          <p:nvSpPr>
            <p:cNvPr id="144" name="Oval 143"/>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45" name="Group 144"/>
            <p:cNvGrpSpPr/>
            <p:nvPr/>
          </p:nvGrpSpPr>
          <p:grpSpPr>
            <a:xfrm>
              <a:off x="5105400" y="953868"/>
              <a:ext cx="180774" cy="2363274"/>
              <a:chOff x="4008388" y="965526"/>
              <a:chExt cx="180774" cy="2363274"/>
            </a:xfrm>
            <a:solidFill>
              <a:srgbClr val="00FFFF"/>
            </a:solidFill>
          </p:grpSpPr>
          <p:sp>
            <p:nvSpPr>
              <p:cNvPr id="146" name="Oval 145"/>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47" name="Oval 146"/>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48" name="Oval 147"/>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49" name="Oval 148"/>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0" name="Oval 149"/>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1" name="Oval 150"/>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2" name="Oval 151"/>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3" name="Oval 152"/>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4" name="Oval 153"/>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187" name="Rectangle 186"/>
              <p:cNvSpPr/>
              <p:nvPr/>
            </p:nvSpPr>
            <p:spPr>
              <a:xfrm>
                <a:off x="-304800" y="1125638"/>
                <a:ext cx="9829800" cy="1815882"/>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r>
                  <a:rPr lang="en-US" dirty="0"/>
                  <a:t>         </a:t>
                </a:r>
                <a:br>
                  <a:rPr lang="en-US" dirty="0"/>
                </a:br>
                <a:r>
                  <a:rPr lang="en-US" dirty="0"/>
                  <a:t>       and error </a:t>
                </a:r>
                <a:r>
                  <a:rPr lang="en-US" i="1" dirty="0">
                    <a:solidFill>
                      <a:schemeClr val="accent1"/>
                    </a:solidFill>
                  </a:rPr>
                  <a:t>E</a:t>
                </a:r>
                <a:r>
                  <a:rPr lang="en-US" dirty="0"/>
                  <a:t>. </a:t>
                </a:r>
              </a:p>
              <a:p>
                <a:pPr marL="1257300" lvl="2" indent="-342900">
                  <a:spcAft>
                    <a:spcPts val="0"/>
                  </a:spcAft>
                  <a:buFont typeface="Arial" panose="020B0604020202020204" pitchFamily="34" charset="0"/>
                  <a:buChar char="•"/>
                </a:pPr>
                <a:r>
                  <a:rPr lang="en-US" dirty="0"/>
                  <a:t>Back propagate back to compute derivatives.</a:t>
                </a:r>
              </a:p>
            </p:txBody>
          </p:sp>
        </mc:Choice>
        <mc:Fallback xmlns="">
          <p:sp>
            <p:nvSpPr>
              <p:cNvPr id="187" name="Rectangle 186"/>
              <p:cNvSpPr>
                <a:spLocks noRot="1" noChangeAspect="1" noMove="1" noResize="1" noEditPoints="1" noAdjustHandles="1" noChangeArrowheads="1" noChangeShapeType="1" noTextEdit="1"/>
              </p:cNvSpPr>
              <p:nvPr/>
            </p:nvSpPr>
            <p:spPr>
              <a:xfrm>
                <a:off x="-304800" y="1125638"/>
                <a:ext cx="9829800" cy="1815882"/>
              </a:xfrm>
              <a:prstGeom prst="rect">
                <a:avLst/>
              </a:prstGeom>
              <a:blipFill>
                <a:blip r:embed="rId6"/>
                <a:stretch>
                  <a:fillRect t="-3691" b="-8389"/>
                </a:stretch>
              </a:blipFill>
            </p:spPr>
            <p:txBody>
              <a:bodyPr/>
              <a:lstStyle/>
              <a:p>
                <a:r>
                  <a:rPr lang="en-CA">
                    <a:noFill/>
                  </a:rPr>
                  <a:t> </a:t>
                </a:r>
              </a:p>
            </p:txBody>
          </p:sp>
        </mc:Fallback>
      </mc:AlternateContent>
    </p:spTree>
    <p:extLst>
      <p:ext uri="{BB962C8B-B14F-4D97-AF65-F5344CB8AC3E}">
        <p14:creationId xmlns:p14="http://schemas.microsoft.com/office/powerpoint/2010/main" val="39906662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1"/>
                                        </p:tgtEl>
                                        <p:attrNameLst>
                                          <p:attrName>style.visibility</p:attrName>
                                        </p:attrNameLst>
                                      </p:cBhvr>
                                      <p:to>
                                        <p:strVal val="visible"/>
                                      </p:to>
                                    </p:set>
                                    <p:anim calcmode="lin" valueType="num">
                                      <p:cBhvr additive="base">
                                        <p:cTn id="7" dur="500" fill="hold"/>
                                        <p:tgtEl>
                                          <p:spTgt spid="141"/>
                                        </p:tgtEl>
                                        <p:attrNameLst>
                                          <p:attrName>ppt_x</p:attrName>
                                        </p:attrNameLst>
                                      </p:cBhvr>
                                      <p:tavLst>
                                        <p:tav tm="0">
                                          <p:val>
                                            <p:strVal val="1+#ppt_w/2"/>
                                          </p:val>
                                        </p:tav>
                                        <p:tav tm="100000">
                                          <p:val>
                                            <p:strVal val="#ppt_x"/>
                                          </p:val>
                                        </p:tav>
                                      </p:tavLst>
                                    </p:anim>
                                    <p:anim calcmode="lin" valueType="num">
                                      <p:cBhvr additive="base">
                                        <p:cTn id="8" dur="500" fill="hold"/>
                                        <p:tgtEl>
                                          <p:spTgt spid="14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1+#ppt_w/2"/>
                                          </p:val>
                                        </p:tav>
                                        <p:tav tm="100000">
                                          <p:val>
                                            <p:strVal val="#ppt_x"/>
                                          </p:val>
                                        </p:tav>
                                      </p:tavLst>
                                    </p:anim>
                                    <p:anim calcmode="lin" valueType="num">
                                      <p:cBhvr additive="base">
                                        <p:cTn id="12" dur="500" fill="hold"/>
                                        <p:tgtEl>
                                          <p:spTgt spid="8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p:cNvGrpSpPr/>
          <p:nvPr/>
        </p:nvGrpSpPr>
        <p:grpSpPr>
          <a:xfrm>
            <a:off x="609600" y="3829708"/>
            <a:ext cx="7848600" cy="2781300"/>
            <a:chOff x="609600" y="3829708"/>
            <a:chExt cx="7848600" cy="2781300"/>
          </a:xfrm>
        </p:grpSpPr>
        <p:sp>
          <p:nvSpPr>
            <p:cNvPr id="24" name="Rectangle 23"/>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7" name="Group 6"/>
            <p:cNvGrpSpPr/>
            <p:nvPr/>
          </p:nvGrpSpPr>
          <p:grpSpPr>
            <a:xfrm>
              <a:off x="7467600" y="4770664"/>
              <a:ext cx="711096" cy="1293964"/>
              <a:chOff x="7467600" y="4770664"/>
              <a:chExt cx="711096" cy="1293964"/>
            </a:xfrm>
          </p:grpSpPr>
          <p:sp>
            <p:nvSpPr>
              <p:cNvPr id="26" name="Rectangle 25"/>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7" name="Rectangle 26"/>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8" name="Rectangle 27"/>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9" name="Rectangle 28"/>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5"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3965195"/>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275" name="Rectangle 274"/>
          <p:cNvSpPr/>
          <p:nvPr/>
        </p:nvSpPr>
        <p:spPr>
          <a:xfrm>
            <a:off x="914400" y="2829580"/>
            <a:ext cx="5105400" cy="523220"/>
          </a:xfrm>
          <a:prstGeom prst="rect">
            <a:avLst/>
          </a:prstGeom>
        </p:spPr>
        <p:txBody>
          <a:bodyPr wrap="square">
            <a:spAutoFit/>
          </a:bodyPr>
          <a:lstStyle/>
          <a:p>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i="1" dirty="0"/>
          </a:p>
        </p:txBody>
      </p:sp>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175"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76" name="Rectangle 175"/>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sp>
        <p:nvSpPr>
          <p:cNvPr id="197" name="Rectangle 196"/>
          <p:cNvSpPr/>
          <p:nvPr/>
        </p:nvSpPr>
        <p:spPr>
          <a:xfrm>
            <a:off x="8302062" y="5184472"/>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mc:AlternateContent xmlns:mc="http://schemas.openxmlformats.org/markup-compatibility/2006" xmlns:a14="http://schemas.microsoft.com/office/drawing/2010/main">
        <mc:Choice Requires="a14">
          <p:sp>
            <p:nvSpPr>
              <p:cNvPr id="141" name="Rectangle 140"/>
              <p:cNvSpPr/>
              <p:nvPr/>
            </p:nvSpPr>
            <p:spPr>
              <a:xfrm>
                <a:off x="2404780" y="5118860"/>
                <a:ext cx="1066800" cy="594073"/>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r>
                            <a:rPr lang="en-CA" sz="2400" i="1" dirty="0" smtClean="0">
                              <a:solidFill>
                                <a:srgbClr val="66FF33"/>
                              </a:solidFill>
                              <a:latin typeface="Cambria Math" panose="02040503050406030204" pitchFamily="18" charset="0"/>
                              <a:sym typeface="Symbol" panose="05050102010706020507" pitchFamily="18" charset="2"/>
                            </a:rPr>
                            <m:t></m:t>
                          </m:r>
                          <m:r>
                            <a:rPr lang="en-CA" sz="2400" b="0" i="1" dirty="0" smtClean="0">
                              <a:solidFill>
                                <a:srgbClr val="66FF33"/>
                              </a:solidFill>
                              <a:latin typeface="Cambria Math" panose="02040503050406030204" pitchFamily="18" charset="0"/>
                              <a:sym typeface="Symbol" panose="05050102010706020507" pitchFamily="18" charset="2"/>
                            </a:rPr>
                            <m:t>𝑤</m:t>
                          </m:r>
                          <m:r>
                            <a:rPr lang="en-CA" sz="2400" b="0" i="1" baseline="-25000" dirty="0" smtClean="0">
                              <a:solidFill>
                                <a:srgbClr val="66FF33"/>
                              </a:solidFill>
                              <a:latin typeface="Cambria Math" panose="02040503050406030204" pitchFamily="18" charset="0"/>
                              <a:sym typeface="Symbol" panose="05050102010706020507" pitchFamily="18" charset="2"/>
                            </a:rPr>
                            <m:t>ℓ</m:t>
                          </m:r>
                        </m:den>
                      </m:f>
                    </m:oMath>
                  </m:oMathPara>
                </a14:m>
                <a:endParaRPr lang="en-CA" sz="2400" dirty="0"/>
              </a:p>
            </p:txBody>
          </p:sp>
        </mc:Choice>
        <mc:Fallback xmlns="">
          <p:sp>
            <p:nvSpPr>
              <p:cNvPr id="141" name="Rectangle 140"/>
              <p:cNvSpPr>
                <a:spLocks noRot="1" noChangeAspect="1" noMove="1" noResize="1" noEditPoints="1" noAdjustHandles="1" noChangeArrowheads="1" noChangeShapeType="1" noTextEdit="1"/>
              </p:cNvSpPr>
              <p:nvPr/>
            </p:nvSpPr>
            <p:spPr>
              <a:xfrm>
                <a:off x="2404780" y="5118860"/>
                <a:ext cx="1066800" cy="594073"/>
              </a:xfrm>
              <a:prstGeom prst="rect">
                <a:avLst/>
              </a:prstGeom>
              <a:blipFill>
                <a:blip r:embed="rId5"/>
                <a:stretch>
                  <a:fillRect b="-4124"/>
                </a:stretch>
              </a:blipFill>
            </p:spPr>
            <p:txBody>
              <a:bodyPr/>
              <a:lstStyle/>
              <a:p>
                <a:r>
                  <a:rPr lang="en-CA">
                    <a:noFill/>
                  </a:rPr>
                  <a:t> </a:t>
                </a:r>
              </a:p>
            </p:txBody>
          </p:sp>
        </mc:Fallback>
      </mc:AlternateContent>
      <p:grpSp>
        <p:nvGrpSpPr>
          <p:cNvPr id="67" name="Group 66"/>
          <p:cNvGrpSpPr/>
          <p:nvPr/>
        </p:nvGrpSpPr>
        <p:grpSpPr>
          <a:xfrm>
            <a:off x="4648200" y="4343399"/>
            <a:ext cx="3706903" cy="2221461"/>
            <a:chOff x="5764534" y="4956972"/>
            <a:chExt cx="1492059" cy="1101433"/>
          </a:xfrm>
        </p:grpSpPr>
        <p:cxnSp>
          <p:nvCxnSpPr>
            <p:cNvPr id="68" name="Straight Connector 67"/>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69" name="Straight Connector 68"/>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70" name="Straight Connector 69"/>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71" name="Straight Connector 70"/>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72" name="Straight Connector 71"/>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73" name="Straight Connector 72"/>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74" name="Straight Connector 73"/>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75" name="Straight Connector 74"/>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76" name="Straight Connector 75"/>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81" name="Group 80"/>
          <p:cNvGrpSpPr/>
          <p:nvPr/>
        </p:nvGrpSpPr>
        <p:grpSpPr>
          <a:xfrm>
            <a:off x="3621112" y="4254468"/>
            <a:ext cx="1188926" cy="2363274"/>
            <a:chOff x="3621112" y="4254468"/>
            <a:chExt cx="1188926" cy="2363274"/>
          </a:xfrm>
        </p:grpSpPr>
        <p:grpSp>
          <p:nvGrpSpPr>
            <p:cNvPr id="83" name="Group 82"/>
            <p:cNvGrpSpPr/>
            <p:nvPr/>
          </p:nvGrpSpPr>
          <p:grpSpPr>
            <a:xfrm>
              <a:off x="3621112" y="4367400"/>
              <a:ext cx="1098668" cy="2184969"/>
              <a:chOff x="4097248" y="1066800"/>
              <a:chExt cx="1098668" cy="2184969"/>
            </a:xfrm>
          </p:grpSpPr>
          <p:cxnSp>
            <p:nvCxnSpPr>
              <p:cNvPr id="116" name="Straight Connector 115"/>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p:cNvCxnSpPr>
                <a:endCxn id="112" idx="4"/>
              </p:cNvCxnSpPr>
              <p:nvPr/>
            </p:nvCxnSpPr>
            <p:spPr bwMode="auto">
              <a:xfrm flipV="1">
                <a:off x="4097248" y="2493678"/>
                <a:ext cx="1098668" cy="758091"/>
              </a:xfrm>
              <a:prstGeom prst="line">
                <a:avLst/>
              </a:prstGeom>
              <a:noFill/>
              <a:ln w="25400" cap="sq" cmpd="sng" algn="ctr">
                <a:solidFill>
                  <a:srgbClr val="66FF33"/>
                </a:solidFill>
                <a:prstDash val="solid"/>
                <a:round/>
                <a:headEnd type="none" w="med" len="med"/>
                <a:tailEnd type="none" w="med" len="med"/>
              </a:ln>
              <a:effectLst/>
            </p:spPr>
          </p:cxnSp>
        </p:grpSp>
        <p:cxnSp>
          <p:nvCxnSpPr>
            <p:cNvPr id="84" name="Straight Connector 83"/>
            <p:cNvCxnSpPr/>
            <p:nvPr/>
          </p:nvCxnSpPr>
          <p:spPr bwMode="auto">
            <a:xfrm flipV="1">
              <a:off x="3712252" y="49146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a:off x="3638664" y="43674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p:cNvCxnSpPr/>
            <p:nvPr/>
          </p:nvCxnSpPr>
          <p:spPr bwMode="auto">
            <a:xfrm>
              <a:off x="3636470" y="46364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p:cNvCxnSpPr/>
            <p:nvPr/>
          </p:nvCxnSpPr>
          <p:spPr bwMode="auto">
            <a:xfrm>
              <a:off x="3634276" y="49079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flipV="1">
              <a:off x="3632082" y="49079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p:cNvCxnSpPr/>
            <p:nvPr/>
          </p:nvCxnSpPr>
          <p:spPr bwMode="auto">
            <a:xfrm flipV="1">
              <a:off x="3629888" y="49146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flipV="1">
              <a:off x="3627694" y="49146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flipV="1">
              <a:off x="3625500" y="49465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flipV="1">
              <a:off x="3623306" y="49321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p:cNvCxnSpPr/>
            <p:nvPr/>
          </p:nvCxnSpPr>
          <p:spPr bwMode="auto">
            <a:xfrm flipV="1">
              <a:off x="3621112" y="49146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05" name="Oval 104"/>
            <p:cNvSpPr/>
            <p:nvPr/>
          </p:nvSpPr>
          <p:spPr>
            <a:xfrm>
              <a:off x="4613776" y="48246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06" name="Group 105"/>
            <p:cNvGrpSpPr/>
            <p:nvPr/>
          </p:nvGrpSpPr>
          <p:grpSpPr>
            <a:xfrm>
              <a:off x="4629264" y="4254468"/>
              <a:ext cx="180774" cy="2363274"/>
              <a:chOff x="4008388" y="965526"/>
              <a:chExt cx="180774" cy="2363274"/>
            </a:xfrm>
            <a:solidFill>
              <a:srgbClr val="00FFFF"/>
            </a:solidFill>
          </p:grpSpPr>
          <p:sp>
            <p:nvSpPr>
              <p:cNvPr id="107" name="Oval 106"/>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08" name="Oval 107"/>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09" name="Oval 108"/>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10" name="Oval 109"/>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11" name="Oval 110"/>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12" name="Oval 111"/>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13" name="Oval 112"/>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14" name="Oval 113"/>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15" name="Oval 114"/>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125" name="Rectangle 124"/>
              <p:cNvSpPr/>
              <p:nvPr/>
            </p:nvSpPr>
            <p:spPr>
              <a:xfrm>
                <a:off x="-304800" y="1125638"/>
                <a:ext cx="9829800" cy="1815882"/>
              </a:xfrm>
              <a:prstGeom prst="rect">
                <a:avLst/>
              </a:prstGeom>
            </p:spPr>
            <p:txBody>
              <a:bodyPr wrap="square">
                <a:spAutoFit/>
              </a:bodyPr>
              <a:lstStyle/>
              <a:p>
                <a:pPr marL="1257300" lvl="2" indent="-342900">
                  <a:spcAft>
                    <a:spcPts val="0"/>
                  </a:spcAft>
                  <a:buFont typeface="Arial" panose="020B0604020202020204" pitchFamily="34" charset="0"/>
                  <a:buChar char="•"/>
                </a:pPr>
                <a:r>
                  <a:rPr lang="en-US" dirty="0"/>
                  <a:t>Given current weights</a:t>
                </a:r>
                <a:r>
                  <a:rPr lang="en-US" dirty="0">
                    <a:solidFill>
                      <a:srgbClr val="66FF33"/>
                    </a:solidFill>
                  </a:rPr>
                  <a:t> </a:t>
                </a:r>
                <a14:m>
                  <m:oMath xmlns:m="http://schemas.openxmlformats.org/officeDocument/2006/math">
                    <m:acc>
                      <m:accPr>
                        <m:chr m:val="⃗"/>
                        <m:ctrlPr>
                          <a:rPr lang="en-US" i="1">
                            <a:solidFill>
                              <a:srgbClr val="66FF33"/>
                            </a:solidFill>
                            <a:latin typeface="Cambria Math" panose="02040503050406030204" pitchFamily="18" charset="0"/>
                          </a:rPr>
                        </m:ctrlPr>
                      </m:accPr>
                      <m:e>
                        <m:r>
                          <a:rPr lang="en-CA" b="0" i="1" smtClean="0">
                            <a:solidFill>
                              <a:srgbClr val="66FF33"/>
                            </a:solidFill>
                            <a:latin typeface="Cambria Math" panose="02040503050406030204" pitchFamily="18" charset="0"/>
                          </a:rPr>
                          <m:t>𝑤</m:t>
                        </m:r>
                      </m:e>
                    </m:acc>
                  </m:oMath>
                </a14:m>
                <a:r>
                  <a:rPr lang="en-US" dirty="0"/>
                  <a:t>,</a:t>
                </a:r>
              </a:p>
              <a:p>
                <a:pPr marL="1257300" lvl="2" indent="-342900">
                  <a:spcAft>
                    <a:spcPts val="0"/>
                  </a:spcAft>
                  <a:buFont typeface="Arial" panose="020B0604020202020204" pitchFamily="34" charset="0"/>
                  <a:buChar char="•"/>
                </a:pPr>
                <a:r>
                  <a:rPr lang="en-US" dirty="0"/>
                  <a:t>Propagate inputs </a:t>
                </a:r>
                <a14:m>
                  <m:oMath xmlns:m="http://schemas.openxmlformats.org/officeDocument/2006/math">
                    <m:acc>
                      <m:accPr>
                        <m:chr m:val="⃗"/>
                        <m:ctrlPr>
                          <a:rPr lang="en-US" i="1" smtClean="0">
                            <a:solidFill>
                              <a:srgbClr val="FF00FF"/>
                            </a:solidFill>
                            <a:latin typeface="Cambria Math" panose="02040503050406030204" pitchFamily="18" charset="0"/>
                          </a:rPr>
                        </m:ctrlPr>
                      </m:accPr>
                      <m:e>
                        <m:r>
                          <a:rPr lang="en-CA" b="0" i="1" smtClean="0">
                            <a:solidFill>
                              <a:srgbClr val="FF00FF"/>
                            </a:solidFill>
                            <a:latin typeface="Cambria Math" panose="02040503050406030204" pitchFamily="18" charset="0"/>
                          </a:rPr>
                          <m:t>𝑥</m:t>
                        </m:r>
                      </m:e>
                    </m:acc>
                    <m:r>
                      <a:rPr lang="en-CA" b="0" i="1" smtClean="0">
                        <a:solidFill>
                          <a:srgbClr val="FF00FF"/>
                        </a:solidFill>
                        <a:latin typeface="Cambria Math" panose="02040503050406030204" pitchFamily="18" charset="0"/>
                      </a:rPr>
                      <m:t> </m:t>
                    </m:r>
                  </m:oMath>
                </a14:m>
                <a:r>
                  <a:rPr lang="en-US" dirty="0"/>
                  <a:t>forward to compute answers </a:t>
                </a:r>
                <a:r>
                  <a:rPr lang="en-US" i="1" dirty="0">
                    <a:solidFill>
                      <a:srgbClr val="66FF33"/>
                    </a:solidFill>
                  </a:rPr>
                  <a:t>y</a:t>
                </a:r>
                <a:r>
                  <a:rPr lang="en-US" dirty="0"/>
                  <a:t>         </a:t>
                </a:r>
                <a:br>
                  <a:rPr lang="en-US" dirty="0"/>
                </a:br>
                <a:r>
                  <a:rPr lang="en-US" dirty="0"/>
                  <a:t>       and error </a:t>
                </a:r>
                <a:r>
                  <a:rPr lang="en-US" i="1" dirty="0">
                    <a:solidFill>
                      <a:schemeClr val="accent1"/>
                    </a:solidFill>
                  </a:rPr>
                  <a:t>E</a:t>
                </a:r>
                <a:r>
                  <a:rPr lang="en-US" dirty="0"/>
                  <a:t>. </a:t>
                </a:r>
              </a:p>
              <a:p>
                <a:pPr marL="1257300" lvl="2" indent="-342900">
                  <a:spcAft>
                    <a:spcPts val="0"/>
                  </a:spcAft>
                  <a:buFont typeface="Arial" panose="020B0604020202020204" pitchFamily="34" charset="0"/>
                  <a:buChar char="•"/>
                </a:pPr>
                <a:r>
                  <a:rPr lang="en-US" dirty="0"/>
                  <a:t>Back propagate back to compute derivatives.</a:t>
                </a:r>
              </a:p>
            </p:txBody>
          </p:sp>
        </mc:Choice>
        <mc:Fallback xmlns="">
          <p:sp>
            <p:nvSpPr>
              <p:cNvPr id="125" name="Rectangle 124"/>
              <p:cNvSpPr>
                <a:spLocks noRot="1" noChangeAspect="1" noMove="1" noResize="1" noEditPoints="1" noAdjustHandles="1" noChangeArrowheads="1" noChangeShapeType="1" noTextEdit="1"/>
              </p:cNvSpPr>
              <p:nvPr/>
            </p:nvSpPr>
            <p:spPr>
              <a:xfrm>
                <a:off x="-304800" y="1125638"/>
                <a:ext cx="9829800" cy="1815882"/>
              </a:xfrm>
              <a:prstGeom prst="rect">
                <a:avLst/>
              </a:prstGeom>
              <a:blipFill>
                <a:blip r:embed="rId6"/>
                <a:stretch>
                  <a:fillRect t="-3691" b="-8389"/>
                </a:stretch>
              </a:blipFill>
            </p:spPr>
            <p:txBody>
              <a:bodyPr/>
              <a:lstStyle/>
              <a:p>
                <a:r>
                  <a:rPr lang="en-CA">
                    <a:noFill/>
                  </a:rPr>
                  <a:t> </a:t>
                </a:r>
              </a:p>
            </p:txBody>
          </p:sp>
        </mc:Fallback>
      </mc:AlternateContent>
    </p:spTree>
    <p:extLst>
      <p:ext uri="{BB962C8B-B14F-4D97-AF65-F5344CB8AC3E}">
        <p14:creationId xmlns:p14="http://schemas.microsoft.com/office/powerpoint/2010/main" val="4533206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41"/>
                                        </p:tgtEl>
                                        <p:attrNameLst>
                                          <p:attrName>style.visibility</p:attrName>
                                        </p:attrNameLst>
                                      </p:cBhvr>
                                      <p:to>
                                        <p:strVal val="visible"/>
                                      </p:to>
                                    </p:set>
                                    <p:anim calcmode="lin" valueType="num">
                                      <p:cBhvr additive="base">
                                        <p:cTn id="7" dur="500" fill="hold"/>
                                        <p:tgtEl>
                                          <p:spTgt spid="141"/>
                                        </p:tgtEl>
                                        <p:attrNameLst>
                                          <p:attrName>ppt_x</p:attrName>
                                        </p:attrNameLst>
                                      </p:cBhvr>
                                      <p:tavLst>
                                        <p:tav tm="0">
                                          <p:val>
                                            <p:strVal val="1+#ppt_w/2"/>
                                          </p:val>
                                        </p:tav>
                                        <p:tav tm="100000">
                                          <p:val>
                                            <p:strVal val="#ppt_x"/>
                                          </p:val>
                                        </p:tav>
                                      </p:tavLst>
                                    </p:anim>
                                    <p:anim calcmode="lin" valueType="num">
                                      <p:cBhvr additive="base">
                                        <p:cTn id="8" dur="500" fill="hold"/>
                                        <p:tgtEl>
                                          <p:spTgt spid="14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81"/>
                                        </p:tgtEl>
                                        <p:attrNameLst>
                                          <p:attrName>style.visibility</p:attrName>
                                        </p:attrNameLst>
                                      </p:cBhvr>
                                      <p:to>
                                        <p:strVal val="visible"/>
                                      </p:to>
                                    </p:set>
                                    <p:anim calcmode="lin" valueType="num">
                                      <p:cBhvr additive="base">
                                        <p:cTn id="11" dur="500" fill="hold"/>
                                        <p:tgtEl>
                                          <p:spTgt spid="81"/>
                                        </p:tgtEl>
                                        <p:attrNameLst>
                                          <p:attrName>ppt_x</p:attrName>
                                        </p:attrNameLst>
                                      </p:cBhvr>
                                      <p:tavLst>
                                        <p:tav tm="0">
                                          <p:val>
                                            <p:strVal val="1+#ppt_w/2"/>
                                          </p:val>
                                        </p:tav>
                                        <p:tav tm="100000">
                                          <p:val>
                                            <p:strVal val="#ppt_x"/>
                                          </p:val>
                                        </p:tav>
                                      </p:tavLst>
                                    </p:anim>
                                    <p:anim calcmode="lin" valueType="num">
                                      <p:cBhvr additive="base">
                                        <p:cTn id="12"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1" grpId="0" animBg="1"/>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572720085"/>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CE502F5A-9F58-4B9B-8918-D780BF4FF73D}"/>
              </a:ext>
            </a:extLst>
          </p:cNvPr>
          <p:cNvGrpSpPr/>
          <p:nvPr/>
        </p:nvGrpSpPr>
        <p:grpSpPr>
          <a:xfrm>
            <a:off x="609600" y="38100"/>
            <a:ext cx="7848600" cy="2792963"/>
            <a:chOff x="609600" y="38100"/>
            <a:chExt cx="7848600" cy="2792963"/>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1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57" name="Group 56">
            <a:extLst>
              <a:ext uri="{FF2B5EF4-FFF2-40B4-BE49-F238E27FC236}">
                <a16:creationId xmlns:a16="http://schemas.microsoft.com/office/drawing/2014/main" id="{A9C08685-E21B-46DE-935A-09DFF4FD09D5}"/>
              </a:ext>
            </a:extLst>
          </p:cNvPr>
          <p:cNvGrpSpPr/>
          <p:nvPr/>
        </p:nvGrpSpPr>
        <p:grpSpPr>
          <a:xfrm>
            <a:off x="609600" y="304800"/>
            <a:ext cx="1582484" cy="1471466"/>
            <a:chOff x="609600" y="304800"/>
            <a:chExt cx="1582484" cy="1471466"/>
          </a:xfrm>
        </p:grpSpPr>
        <p:grpSp>
          <p:nvGrpSpPr>
            <p:cNvPr id="60" name="Group 59">
              <a:extLst>
                <a:ext uri="{FF2B5EF4-FFF2-40B4-BE49-F238E27FC236}">
                  <a16:creationId xmlns:a16="http://schemas.microsoft.com/office/drawing/2014/main" id="{12AE77AE-0F13-4FE8-96AD-0D96D60902F4}"/>
                </a:ext>
              </a:extLst>
            </p:cNvPr>
            <p:cNvGrpSpPr/>
            <p:nvPr/>
          </p:nvGrpSpPr>
          <p:grpSpPr>
            <a:xfrm>
              <a:off x="685800" y="1174750"/>
              <a:ext cx="641532" cy="601516"/>
              <a:chOff x="4635890" y="1543039"/>
              <a:chExt cx="641532" cy="601516"/>
            </a:xfrm>
          </p:grpSpPr>
          <p:grpSp>
            <p:nvGrpSpPr>
              <p:cNvPr id="62" name="Group 61">
                <a:extLst>
                  <a:ext uri="{FF2B5EF4-FFF2-40B4-BE49-F238E27FC236}">
                    <a16:creationId xmlns:a16="http://schemas.microsoft.com/office/drawing/2014/main" id="{F75CFB43-E01E-477E-9381-9F90E698972E}"/>
                  </a:ext>
                </a:extLst>
              </p:cNvPr>
              <p:cNvGrpSpPr/>
              <p:nvPr/>
            </p:nvGrpSpPr>
            <p:grpSpPr>
              <a:xfrm>
                <a:off x="4635890" y="1543039"/>
                <a:ext cx="540000" cy="540000"/>
                <a:chOff x="3220343" y="2894580"/>
                <a:chExt cx="540000" cy="540000"/>
              </a:xfrm>
            </p:grpSpPr>
            <p:sp>
              <p:nvSpPr>
                <p:cNvPr id="64" name="Rectangle 63">
                  <a:extLst>
                    <a:ext uri="{FF2B5EF4-FFF2-40B4-BE49-F238E27FC236}">
                      <a16:creationId xmlns:a16="http://schemas.microsoft.com/office/drawing/2014/main" id="{8453D232-6D52-4BFD-AAD1-BA2810C2A2FD}"/>
                    </a:ext>
                  </a:extLst>
                </p:cNvPr>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65" name="Picture 10" descr="Image result for bicycle">
                  <a:extLst>
                    <a:ext uri="{FF2B5EF4-FFF2-40B4-BE49-F238E27FC236}">
                      <a16:creationId xmlns:a16="http://schemas.microsoft.com/office/drawing/2014/main" id="{2D7910F9-7A72-492F-8DE9-32C0D4798FC8}"/>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63" name="Rectangle 62">
                <a:extLst>
                  <a:ext uri="{FF2B5EF4-FFF2-40B4-BE49-F238E27FC236}">
                    <a16:creationId xmlns:a16="http://schemas.microsoft.com/office/drawing/2014/main" id="{0AADCD3E-2D01-491D-AF3B-0379B2435349}"/>
                  </a:ext>
                </a:extLst>
              </p:cNvPr>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1" name="Rectangle 60">
              <a:extLst>
                <a:ext uri="{FF2B5EF4-FFF2-40B4-BE49-F238E27FC236}">
                  <a16:creationId xmlns:a16="http://schemas.microsoft.com/office/drawing/2014/main" id="{A8067182-81CA-41A0-B10F-6F8CAA920527}"/>
                </a:ext>
              </a:extLst>
            </p:cNvPr>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5" name="Group 4">
            <a:extLst>
              <a:ext uri="{FF2B5EF4-FFF2-40B4-BE49-F238E27FC236}">
                <a16:creationId xmlns:a16="http://schemas.microsoft.com/office/drawing/2014/main" id="{88943054-F047-4B34-839D-7E77ADC65156}"/>
              </a:ext>
            </a:extLst>
          </p:cNvPr>
          <p:cNvGrpSpPr/>
          <p:nvPr/>
        </p:nvGrpSpPr>
        <p:grpSpPr>
          <a:xfrm>
            <a:off x="6764490" y="898585"/>
            <a:ext cx="1414206" cy="1439673"/>
            <a:chOff x="6764490" y="898585"/>
            <a:chExt cx="1414206" cy="1439673"/>
          </a:xfrm>
        </p:grpSpPr>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mc:AlternateContent xmlns:mc="http://schemas.openxmlformats.org/markup-compatibility/2006" xmlns:a14="http://schemas.microsoft.com/office/drawing/2010/main">
          <mc:Choice Requires="a14">
            <p:sp>
              <p:nvSpPr>
                <p:cNvPr id="49" name="Rectangle 48">
                  <a:extLst>
                    <a:ext uri="{FF2B5EF4-FFF2-40B4-BE49-F238E27FC236}">
                      <a16:creationId xmlns:a16="http://schemas.microsoft.com/office/drawing/2014/main" id="{28B76E78-C4C5-45C5-8D73-C60E3BA7C061}"/>
                    </a:ext>
                  </a:extLst>
                </p:cNvPr>
                <p:cNvSpPr/>
                <p:nvPr/>
              </p:nvSpPr>
              <p:spPr>
                <a:xfrm>
                  <a:off x="6789890" y="1210464"/>
                  <a:ext cx="957826" cy="54213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,2</m:t>
                            </m:r>
                          </m:sub>
                        </m:sSub>
                      </m:oMath>
                    </m:oMathPara>
                  </a14:m>
                  <a:endParaRPr lang="en-US" dirty="0"/>
                </a:p>
              </p:txBody>
            </p:sp>
          </mc:Choice>
          <mc:Fallback xmlns="">
            <p:sp>
              <p:nvSpPr>
                <p:cNvPr id="49" name="Rectangle 48">
                  <a:extLst>
                    <a:ext uri="{FF2B5EF4-FFF2-40B4-BE49-F238E27FC236}">
                      <a16:creationId xmlns:a16="http://schemas.microsoft.com/office/drawing/2014/main" id="{28B76E78-C4C5-45C5-8D73-C60E3BA7C061}"/>
                    </a:ext>
                  </a:extLst>
                </p:cNvPr>
                <p:cNvSpPr>
                  <a:spLocks noRot="1" noChangeAspect="1" noMove="1" noResize="1" noEditPoints="1" noAdjustHandles="1" noChangeArrowheads="1" noChangeShapeType="1" noTextEdit="1"/>
                </p:cNvSpPr>
                <p:nvPr/>
              </p:nvSpPr>
              <p:spPr>
                <a:xfrm>
                  <a:off x="6789890" y="1210464"/>
                  <a:ext cx="957826" cy="542136"/>
                </a:xfrm>
                <a:prstGeom prst="rect">
                  <a:avLst/>
                </a:prstGeom>
                <a:blipFill>
                  <a:blip r:embed="rId5"/>
                  <a:stretch>
                    <a:fillRect/>
                  </a:stretch>
                </a:blipFill>
              </p:spPr>
              <p:txBody>
                <a:bodyPr/>
                <a:lstStyle/>
                <a:p>
                  <a:r>
                    <a:rPr lang="en-US">
                      <a:noFill/>
                    </a:rPr>
                    <a:t> </a:t>
                  </a:r>
                </a:p>
              </p:txBody>
            </p:sp>
          </mc:Fallback>
        </mc:AlternateContent>
        <p:grpSp>
          <p:nvGrpSpPr>
            <p:cNvPr id="3" name="Group 2">
              <a:extLst>
                <a:ext uri="{FF2B5EF4-FFF2-40B4-BE49-F238E27FC236}">
                  <a16:creationId xmlns:a16="http://schemas.microsoft.com/office/drawing/2014/main" id="{81349723-DFD4-4B18-BF3D-000BC729A9D2}"/>
                </a:ext>
              </a:extLst>
            </p:cNvPr>
            <p:cNvGrpSpPr/>
            <p:nvPr/>
          </p:nvGrpSpPr>
          <p:grpSpPr>
            <a:xfrm>
              <a:off x="6764490" y="898585"/>
              <a:ext cx="1331808" cy="1439673"/>
              <a:chOff x="6764490" y="898585"/>
              <a:chExt cx="1331808" cy="1439673"/>
            </a:xfrm>
          </p:grpSpPr>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mc:AlternateContent xmlns:mc="http://schemas.openxmlformats.org/markup-compatibility/2006" xmlns:a14="http://schemas.microsoft.com/office/drawing/2010/main">
            <mc:Choice Requires="a14">
              <p:sp>
                <p:nvSpPr>
                  <p:cNvPr id="2" name="Rectangle 1">
                    <a:extLst>
                      <a:ext uri="{FF2B5EF4-FFF2-40B4-BE49-F238E27FC236}">
                        <a16:creationId xmlns:a16="http://schemas.microsoft.com/office/drawing/2014/main" id="{C01B3F6C-EF84-4663-A8B7-29C53600C2EE}"/>
                      </a:ext>
                    </a:extLst>
                  </p:cNvPr>
                  <p:cNvSpPr/>
                  <p:nvPr/>
                </p:nvSpPr>
                <p:spPr>
                  <a:xfrm>
                    <a:off x="6777190" y="898585"/>
                    <a:ext cx="957826" cy="54213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,1</m:t>
                              </m:r>
                            </m:sub>
                          </m:sSub>
                        </m:oMath>
                      </m:oMathPara>
                    </a14:m>
                    <a:endParaRPr lang="en-US" dirty="0"/>
                  </a:p>
                </p:txBody>
              </p:sp>
            </mc:Choice>
            <mc:Fallback xmlns="">
              <p:sp>
                <p:nvSpPr>
                  <p:cNvPr id="2" name="Rectangle 1">
                    <a:extLst>
                      <a:ext uri="{FF2B5EF4-FFF2-40B4-BE49-F238E27FC236}">
                        <a16:creationId xmlns:a16="http://schemas.microsoft.com/office/drawing/2014/main" id="{C01B3F6C-EF84-4663-A8B7-29C53600C2EE}"/>
                      </a:ext>
                    </a:extLst>
                  </p:cNvPr>
                  <p:cNvSpPr>
                    <a:spLocks noRot="1" noChangeAspect="1" noMove="1" noResize="1" noEditPoints="1" noAdjustHandles="1" noChangeArrowheads="1" noChangeShapeType="1" noTextEdit="1"/>
                  </p:cNvSpPr>
                  <p:nvPr/>
                </p:nvSpPr>
                <p:spPr>
                  <a:xfrm>
                    <a:off x="6777190" y="898585"/>
                    <a:ext cx="957826" cy="542136"/>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2E94EDA9-77C7-42F9-B7D0-13F337A2C5F5}"/>
                      </a:ext>
                    </a:extLst>
                  </p:cNvPr>
                  <p:cNvSpPr/>
                  <p:nvPr/>
                </p:nvSpPr>
                <p:spPr>
                  <a:xfrm>
                    <a:off x="6777190" y="1522343"/>
                    <a:ext cx="957826" cy="54213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,3</m:t>
                              </m:r>
                            </m:sub>
                          </m:sSub>
                        </m:oMath>
                      </m:oMathPara>
                    </a14:m>
                    <a:endParaRPr lang="en-US" dirty="0"/>
                  </a:p>
                </p:txBody>
              </p:sp>
            </mc:Choice>
            <mc:Fallback xmlns="">
              <p:sp>
                <p:nvSpPr>
                  <p:cNvPr id="50" name="Rectangle 49">
                    <a:extLst>
                      <a:ext uri="{FF2B5EF4-FFF2-40B4-BE49-F238E27FC236}">
                        <a16:creationId xmlns:a16="http://schemas.microsoft.com/office/drawing/2014/main" id="{2E94EDA9-77C7-42F9-B7D0-13F337A2C5F5}"/>
                      </a:ext>
                    </a:extLst>
                  </p:cNvPr>
                  <p:cNvSpPr>
                    <a:spLocks noRot="1" noChangeAspect="1" noMove="1" noResize="1" noEditPoints="1" noAdjustHandles="1" noChangeArrowheads="1" noChangeShapeType="1" noTextEdit="1"/>
                  </p:cNvSpPr>
                  <p:nvPr/>
                </p:nvSpPr>
                <p:spPr>
                  <a:xfrm>
                    <a:off x="6777190" y="1522343"/>
                    <a:ext cx="957826" cy="542136"/>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1" name="Rectangle 50">
                    <a:extLst>
                      <a:ext uri="{FF2B5EF4-FFF2-40B4-BE49-F238E27FC236}">
                        <a16:creationId xmlns:a16="http://schemas.microsoft.com/office/drawing/2014/main" id="{8C6BC17C-3867-4818-8573-910C4038FE7F}"/>
                      </a:ext>
                    </a:extLst>
                  </p:cNvPr>
                  <p:cNvSpPr/>
                  <p:nvPr/>
                </p:nvSpPr>
                <p:spPr>
                  <a:xfrm>
                    <a:off x="6764490" y="1796122"/>
                    <a:ext cx="957826" cy="542136"/>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,4</m:t>
                              </m:r>
                            </m:sub>
                          </m:sSub>
                        </m:oMath>
                      </m:oMathPara>
                    </a14:m>
                    <a:endParaRPr lang="en-US" dirty="0"/>
                  </a:p>
                </p:txBody>
              </p:sp>
            </mc:Choice>
            <mc:Fallback xmlns="">
              <p:sp>
                <p:nvSpPr>
                  <p:cNvPr id="51" name="Rectangle 50">
                    <a:extLst>
                      <a:ext uri="{FF2B5EF4-FFF2-40B4-BE49-F238E27FC236}">
                        <a16:creationId xmlns:a16="http://schemas.microsoft.com/office/drawing/2014/main" id="{8C6BC17C-3867-4818-8573-910C4038FE7F}"/>
                      </a:ext>
                    </a:extLst>
                  </p:cNvPr>
                  <p:cNvSpPr>
                    <a:spLocks noRot="1" noChangeAspect="1" noMove="1" noResize="1" noEditPoints="1" noAdjustHandles="1" noChangeArrowheads="1" noChangeShapeType="1" noTextEdit="1"/>
                  </p:cNvSpPr>
                  <p:nvPr/>
                </p:nvSpPr>
                <p:spPr>
                  <a:xfrm>
                    <a:off x="6764490" y="1796122"/>
                    <a:ext cx="957826" cy="542136"/>
                  </a:xfrm>
                  <a:prstGeom prst="rect">
                    <a:avLst/>
                  </a:prstGeom>
                  <a:blipFill>
                    <a:blip r:embed="rId8"/>
                    <a:stretch>
                      <a:fillRect/>
                    </a:stretch>
                  </a:blipFill>
                </p:spPr>
                <p:txBody>
                  <a:bodyPr/>
                  <a:lstStyle/>
                  <a:p>
                    <a:r>
                      <a:rPr lang="en-US">
                        <a:noFill/>
                      </a:rPr>
                      <a:t> </a:t>
                    </a:r>
                  </a:p>
                </p:txBody>
              </p:sp>
            </mc:Fallback>
          </mc:AlternateContent>
          <p:grpSp>
            <p:nvGrpSpPr>
              <p:cNvPr id="149" name="Group 148">
                <a:extLst>
                  <a:ext uri="{FF2B5EF4-FFF2-40B4-BE49-F238E27FC236}">
                    <a16:creationId xmlns:a16="http://schemas.microsoft.com/office/drawing/2014/main" id="{A7ED0D22-9A0A-4F1C-9AD5-E0B6FE51DEA1}"/>
                  </a:ext>
                </a:extLst>
              </p:cNvPr>
              <p:cNvGrpSpPr/>
              <p:nvPr/>
            </p:nvGrpSpPr>
            <p:grpSpPr>
              <a:xfrm>
                <a:off x="6771206" y="1155700"/>
                <a:ext cx="185296" cy="992125"/>
                <a:chOff x="6781800" y="1152459"/>
                <a:chExt cx="185296" cy="992125"/>
              </a:xfrm>
            </p:grpSpPr>
            <p:sp>
              <p:nvSpPr>
                <p:cNvPr id="150" name="Oval 149">
                  <a:extLst>
                    <a:ext uri="{FF2B5EF4-FFF2-40B4-BE49-F238E27FC236}">
                      <a16:creationId xmlns:a16="http://schemas.microsoft.com/office/drawing/2014/main" id="{69BEB928-C151-4DC3-8024-5DEA94E768A9}"/>
                    </a:ext>
                  </a:extLst>
                </p:cNvPr>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51" name="Oval 150">
                  <a:extLst>
                    <a:ext uri="{FF2B5EF4-FFF2-40B4-BE49-F238E27FC236}">
                      <a16:creationId xmlns:a16="http://schemas.microsoft.com/office/drawing/2014/main" id="{3253238B-E083-445E-8E14-0119D2E3EA59}"/>
                    </a:ext>
                  </a:extLst>
                </p:cNvPr>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52" name="Oval 151">
                  <a:extLst>
                    <a:ext uri="{FF2B5EF4-FFF2-40B4-BE49-F238E27FC236}">
                      <a16:creationId xmlns:a16="http://schemas.microsoft.com/office/drawing/2014/main" id="{58005382-71FB-4EB1-9825-BE8AC23F5590}"/>
                    </a:ext>
                  </a:extLst>
                </p:cNvPr>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53" name="Oval 152">
                  <a:extLst>
                    <a:ext uri="{FF2B5EF4-FFF2-40B4-BE49-F238E27FC236}">
                      <a16:creationId xmlns:a16="http://schemas.microsoft.com/office/drawing/2014/main" id="{9BB894D4-9358-4D3F-8CF6-E879B3C654A2}"/>
                    </a:ext>
                  </a:extLst>
                </p:cNvPr>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mc:AlternateContent xmlns:mc="http://schemas.openxmlformats.org/markup-compatibility/2006" xmlns:a14="http://schemas.microsoft.com/office/drawing/2010/main">
        <mc:Choice Requires="a14">
          <p:sp>
            <p:nvSpPr>
              <p:cNvPr id="154" name="Rectangle 153">
                <a:extLst>
                  <a:ext uri="{FF2B5EF4-FFF2-40B4-BE49-F238E27FC236}">
                    <a16:creationId xmlns:a16="http://schemas.microsoft.com/office/drawing/2014/main" id="{8D7885CC-DE75-4974-807D-8DF641341CF0}"/>
                  </a:ext>
                </a:extLst>
              </p:cNvPr>
              <p:cNvSpPr/>
              <p:nvPr/>
            </p:nvSpPr>
            <p:spPr>
              <a:xfrm>
                <a:off x="609600" y="3429000"/>
                <a:ext cx="6222986" cy="973023"/>
              </a:xfrm>
              <a:prstGeom prst="rect">
                <a:avLst/>
              </a:prstGeom>
            </p:spPr>
            <p:txBody>
              <a:bodyPr wrap="none">
                <a:spAutoFit/>
              </a:bodyPr>
              <a:lstStyle/>
              <a:p>
                <a14:m>
                  <m:oMath xmlns:m="http://schemas.openxmlformats.org/officeDocument/2006/math">
                    <m:sSub>
                      <m:sSubPr>
                        <m:ctrlPr>
                          <a:rPr lang="en-US" altLang="en-US" i="1" dirty="0" smtClean="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m:t>
                        </m:r>
                        <m:r>
                          <a:rPr lang="en-US" altLang="en-US" b="0" i="1" dirty="0" smtClean="0">
                            <a:solidFill>
                              <a:srgbClr val="FF00FF"/>
                            </a:solidFill>
                            <a:latin typeface="Cambria Math" panose="02040503050406030204" pitchFamily="18" charset="0"/>
                            <a:sym typeface="Symbol" panose="05050102010706020507" pitchFamily="18" charset="2"/>
                          </a:rPr>
                          <m:t>𝑖</m:t>
                        </m:r>
                      </m:sub>
                    </m:sSub>
                  </m:oMath>
                </a14:m>
                <a:r>
                  <a:rPr lang="en-US" dirty="0"/>
                  <a:t> is the probability the machine thinks </a:t>
                </a:r>
                <a:br>
                  <a:rPr lang="en-US" dirty="0"/>
                </a:br>
                <a:r>
                  <a:rPr lang="en-US" dirty="0"/>
                  <a:t>   the </a:t>
                </a: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dirty="0"/>
                  <a:t> training data is category </a:t>
                </a:r>
                <a:r>
                  <a:rPr lang="en-US" dirty="0" err="1">
                    <a:solidFill>
                      <a:srgbClr val="FF00FF"/>
                    </a:solidFill>
                  </a:rPr>
                  <a:t>i</a:t>
                </a:r>
                <a:r>
                  <a:rPr lang="en-US" dirty="0"/>
                  <a:t>.</a:t>
                </a:r>
              </a:p>
            </p:txBody>
          </p:sp>
        </mc:Choice>
        <mc:Fallback xmlns="">
          <p:sp>
            <p:nvSpPr>
              <p:cNvPr id="154" name="Rectangle 153">
                <a:extLst>
                  <a:ext uri="{FF2B5EF4-FFF2-40B4-BE49-F238E27FC236}">
                    <a16:creationId xmlns:a16="http://schemas.microsoft.com/office/drawing/2014/main" id="{8D7885CC-DE75-4974-807D-8DF641341CF0}"/>
                  </a:ext>
                </a:extLst>
              </p:cNvPr>
              <p:cNvSpPr>
                <a:spLocks noRot="1" noChangeAspect="1" noMove="1" noResize="1" noEditPoints="1" noAdjustHandles="1" noChangeArrowheads="1" noChangeShapeType="1" noTextEdit="1"/>
              </p:cNvSpPr>
              <p:nvPr/>
            </p:nvSpPr>
            <p:spPr>
              <a:xfrm>
                <a:off x="609600" y="3429000"/>
                <a:ext cx="6222986" cy="973023"/>
              </a:xfrm>
              <a:prstGeom prst="rect">
                <a:avLst/>
              </a:prstGeom>
              <a:blipFill>
                <a:blip r:embed="rId9"/>
                <a:stretch>
                  <a:fillRect t="-6918" r="-979" b="-16352"/>
                </a:stretch>
              </a:blipFill>
            </p:spPr>
            <p:txBody>
              <a:bodyPr/>
              <a:lstStyle/>
              <a:p>
                <a:r>
                  <a:rPr lang="en-US">
                    <a:noFill/>
                  </a:rPr>
                  <a:t> </a:t>
                </a:r>
              </a:p>
            </p:txBody>
          </p:sp>
        </mc:Fallback>
      </mc:AlternateContent>
      <p:grpSp>
        <p:nvGrpSpPr>
          <p:cNvPr id="155" name="Group 154">
            <a:extLst>
              <a:ext uri="{FF2B5EF4-FFF2-40B4-BE49-F238E27FC236}">
                <a16:creationId xmlns:a16="http://schemas.microsoft.com/office/drawing/2014/main" id="{CDAD9F4A-920C-4738-BD03-DDA88CCB9328}"/>
              </a:ext>
            </a:extLst>
          </p:cNvPr>
          <p:cNvGrpSpPr/>
          <p:nvPr/>
        </p:nvGrpSpPr>
        <p:grpSpPr>
          <a:xfrm>
            <a:off x="-97457" y="4345469"/>
            <a:ext cx="10003457" cy="1598131"/>
            <a:chOff x="-97457" y="2897669"/>
            <a:chExt cx="10003457" cy="1598131"/>
          </a:xfrm>
        </p:grpSpPr>
        <p:sp>
          <p:nvSpPr>
            <p:cNvPr id="156" name="Text Box 33">
              <a:extLst>
                <a:ext uri="{FF2B5EF4-FFF2-40B4-BE49-F238E27FC236}">
                  <a16:creationId xmlns:a16="http://schemas.microsoft.com/office/drawing/2014/main" id="{E67749F2-FAB2-448D-9E7F-06171EECDD84}"/>
                </a:ext>
              </a:extLst>
            </p:cNvPr>
            <p:cNvSpPr txBox="1">
              <a:spLocks noChangeArrowheads="1"/>
            </p:cNvSpPr>
            <p:nvPr/>
          </p:nvSpPr>
          <p:spPr bwMode="auto">
            <a:xfrm>
              <a:off x="-97457" y="3048000"/>
              <a:ext cx="9774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Error:</a:t>
              </a:r>
            </a:p>
          </p:txBody>
        </p:sp>
        <mc:AlternateContent xmlns:mc="http://schemas.openxmlformats.org/markup-compatibility/2006" xmlns:a14="http://schemas.microsoft.com/office/drawing/2010/main">
          <mc:Choice Requires="a14">
            <p:sp>
              <p:nvSpPr>
                <p:cNvPr id="157" name="Text Box 33">
                  <a:extLst>
                    <a:ext uri="{FF2B5EF4-FFF2-40B4-BE49-F238E27FC236}">
                      <a16:creationId xmlns:a16="http://schemas.microsoft.com/office/drawing/2014/main" id="{37FD143E-7A90-4C34-A7EC-20002FBE899F}"/>
                    </a:ext>
                  </a:extLst>
                </p:cNvPr>
                <p:cNvSpPr txBox="1">
                  <a:spLocks noChangeArrowheads="1"/>
                </p:cNvSpPr>
                <p:nvPr/>
              </p:nvSpPr>
              <p:spPr bwMode="auto">
                <a:xfrm>
                  <a:off x="131143" y="3868833"/>
                  <a:ext cx="9774857" cy="62696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sz="2800" i="1" dirty="0">
                              <a:latin typeface="Cambria Math" panose="02040503050406030204" pitchFamily="18" charset="0"/>
                              <a:sym typeface="Symbol" panose="05050102010706020507" pitchFamily="18" charset="2"/>
                            </a:rPr>
                          </m:ctrlPr>
                        </m:naryPr>
                        <m:sub>
                          <m:r>
                            <m:rPr>
                              <m:brk m:alnAt="7"/>
                            </m:rPr>
                            <a:rPr lang="en-CA" altLang="en-US" sz="2800" i="1" dirty="0">
                              <a:latin typeface="Cambria Math" panose="02040503050406030204" pitchFamily="18" charset="0"/>
                              <a:sym typeface="Symbol" panose="05050102010706020507" pitchFamily="18" charset="2"/>
                            </a:rPr>
                            <m:t>𝑑</m:t>
                          </m:r>
                          <m:r>
                            <a:rPr lang="en-CA" altLang="en-US" sz="2800" i="1" dirty="0">
                              <a:latin typeface="Cambria Math" panose="02040503050406030204" pitchFamily="18" charset="0"/>
                              <a:sym typeface="Symbol" panose="05050102010706020507" pitchFamily="18" charset="2"/>
                            </a:rPr>
                            <m:t>=1..</m:t>
                          </m:r>
                          <m:r>
                            <a:rPr lang="en-CA" altLang="en-US" sz="2800" i="1" dirty="0">
                              <a:latin typeface="Cambria Math" panose="02040503050406030204" pitchFamily="18" charset="0"/>
                              <a:sym typeface="Symbol" panose="05050102010706020507" pitchFamily="18" charset="2"/>
                            </a:rPr>
                            <m:t>𝐷</m:t>
                          </m:r>
                        </m:sub>
                        <m:sup/>
                        <m:e>
                          <m:sSub>
                            <m:sSubPr>
                              <m:ctrlPr>
                                <a:rPr lang="en-US" altLang="en-US" sz="2800" i="1" dirty="0">
                                  <a:latin typeface="Cambria Math" panose="02040503050406030204" pitchFamily="18" charset="0"/>
                                  <a:sym typeface="Symbol" panose="05050102010706020507" pitchFamily="18" charset="2"/>
                                </a:rPr>
                              </m:ctrlPr>
                            </m:sSubPr>
                            <m:e>
                              <m:nary>
                                <m:naryPr>
                                  <m:chr m:val="∑"/>
                                  <m:supHide m:val="on"/>
                                  <m:ctrlPr>
                                    <a:rPr lang="en-US" altLang="en-US" sz="2800" i="1" dirty="0">
                                      <a:latin typeface="Cambria Math" panose="02040503050406030204" pitchFamily="18" charset="0"/>
                                      <a:sym typeface="Symbol" panose="05050102010706020507" pitchFamily="18" charset="2"/>
                                    </a:rPr>
                                  </m:ctrlPr>
                                </m:naryPr>
                                <m:sub>
                                  <m:r>
                                    <a:rPr lang="en-US" altLang="en-US" sz="2800" i="1" dirty="0">
                                      <a:latin typeface="Cambria Math" panose="02040503050406030204" pitchFamily="18" charset="0"/>
                                      <a:sym typeface="Symbol" panose="05050102010706020507" pitchFamily="18" charset="2"/>
                                    </a:rPr>
                                    <m:t>𝑖</m:t>
                                  </m:r>
                                  <m:r>
                                    <a:rPr lang="en-CA" altLang="en-US" sz="2800" i="1" dirty="0">
                                      <a:latin typeface="Cambria Math" panose="02040503050406030204" pitchFamily="18" charset="0"/>
                                      <a:sym typeface="Symbol" panose="05050102010706020507" pitchFamily="18" charset="2"/>
                                    </a:rPr>
                                    <m:t>=1..</m:t>
                                  </m:r>
                                  <m:r>
                                    <a:rPr lang="en-US" altLang="en-US" sz="2800" i="1" dirty="0">
                                      <a:latin typeface="Cambria Math" panose="02040503050406030204" pitchFamily="18" charset="0"/>
                                      <a:sym typeface="Symbol" panose="05050102010706020507" pitchFamily="18" charset="2"/>
                                    </a:rPr>
                                    <m:t>#</m:t>
                                  </m:r>
                                  <m:r>
                                    <a:rPr lang="en-US" altLang="en-US" sz="2800" i="1" dirty="0">
                                      <a:latin typeface="Cambria Math" panose="02040503050406030204" pitchFamily="18" charset="0"/>
                                      <a:sym typeface="Symbol" panose="05050102010706020507" pitchFamily="18" charset="2"/>
                                    </a:rPr>
                                    <m:t>𝑜𝑢𝑡𝑝𝑢𝑡𝑠</m:t>
                                  </m:r>
                                </m:sub>
                                <m:sup/>
                                <m:e>
                                  <m:sSub>
                                    <m:sSubPr>
                                      <m:ctrlPr>
                                        <a:rPr lang="en-US" altLang="en-US" sz="2800" i="1" dirty="0">
                                          <a:latin typeface="Cambria Math" panose="02040503050406030204" pitchFamily="18" charset="0"/>
                                          <a:sym typeface="Symbol" panose="05050102010706020507" pitchFamily="18" charset="2"/>
                                        </a:rPr>
                                      </m:ctrlPr>
                                    </m:sSubPr>
                                    <m:e>
                                      <m:func>
                                        <m:funcPr>
                                          <m:ctrlPr>
                                            <a:rPr lang="en-US" altLang="en-US" sz="2800" i="1" dirty="0">
                                              <a:latin typeface="Cambria Math" panose="02040503050406030204" pitchFamily="18" charset="0"/>
                                              <a:sym typeface="Symbol" panose="05050102010706020507" pitchFamily="18" charset="2"/>
                                            </a:rPr>
                                          </m:ctrlPr>
                                        </m:funcPr>
                                        <m:fName>
                                          <m:r>
                                            <a:rPr lang="en-US" altLang="en-US" sz="2800" i="1" dirty="0">
                                              <a:latin typeface="Cambria Math" panose="02040503050406030204" pitchFamily="18" charset="0"/>
                                              <a:sym typeface="Symbol" panose="05050102010706020507" pitchFamily="18" charset="2"/>
                                            </a:rPr>
                                            <m:t>−</m:t>
                                          </m:r>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r>
                                                <a:rPr lang="en-US" altLang="en-US" sz="2800" i="1" dirty="0">
                                                  <a:solidFill>
                                                    <a:srgbClr val="FF00FF"/>
                                                  </a:solidFill>
                                                  <a:latin typeface="Cambria Math" panose="02040503050406030204" pitchFamily="18" charset="0"/>
                                                  <a:sym typeface="Symbol" panose="05050102010706020507" pitchFamily="18" charset="2"/>
                                                </a:rPr>
                                                <m:t>𝑦</m:t>
                                              </m:r>
                                            </m:e>
                                            <m:sub>
                                              <m:r>
                                                <a:rPr lang="en-US" altLang="en-US" sz="2800" i="1" dirty="0">
                                                  <a:solidFill>
                                                    <a:srgbClr val="FF00FF"/>
                                                  </a:solidFill>
                                                  <a:latin typeface="Cambria Math" panose="02040503050406030204" pitchFamily="18" charset="0"/>
                                                  <a:sym typeface="Symbol" panose="05050102010706020507" pitchFamily="18" charset="2"/>
                                                </a:rPr>
                                                <m:t>𝑑</m:t>
                                              </m:r>
                                              <m:r>
                                                <a:rPr lang="en-US" altLang="en-US" sz="2800" i="1" dirty="0">
                                                  <a:solidFill>
                                                    <a:srgbClr val="FF00FF"/>
                                                  </a:solidFill>
                                                  <a:latin typeface="Cambria Math" panose="02040503050406030204" pitchFamily="18" charset="0"/>
                                                  <a:sym typeface="Symbol" panose="05050102010706020507" pitchFamily="18" charset="2"/>
                                                </a:rPr>
                                                <m:t>,</m:t>
                                              </m:r>
                                              <m:r>
                                                <a:rPr lang="en-US" altLang="en-US" sz="2800" i="1" dirty="0">
                                                  <a:solidFill>
                                                    <a:srgbClr val="FF00FF"/>
                                                  </a:solidFill>
                                                  <a:latin typeface="Cambria Math" panose="02040503050406030204" pitchFamily="18" charset="0"/>
                                                  <a:sym typeface="Symbol" panose="05050102010706020507" pitchFamily="18" charset="2"/>
                                                </a:rPr>
                                                <m:t>𝑖</m:t>
                                              </m:r>
                                            </m:sub>
                                          </m:sSub>
                                          <m:r>
                                            <a:rPr lang="en-US" altLang="en-US" sz="2800" i="1" dirty="0">
                                              <a:latin typeface="Cambria Math" panose="02040503050406030204" pitchFamily="18" charset="0"/>
                                              <a:sym typeface="Symbol" panose="05050102010706020507" pitchFamily="18" charset="2"/>
                                            </a:rPr>
                                            <m:t> </m:t>
                                          </m:r>
                                          <m:r>
                                            <a:rPr lang="en-US" altLang="en-US" sz="2800" i="1" dirty="0">
                                              <a:latin typeface="Cambria Math" panose="02040503050406030204" pitchFamily="18" charset="0"/>
                                              <a:sym typeface="Symbol" panose="05050102010706020507" pitchFamily="18" charset="2"/>
                                            </a:rPr>
                                            <m:t>𝑙𝑜𝑔</m:t>
                                          </m:r>
                                        </m:fName>
                                        <m:e>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a:solidFill>
                                                    <a:srgbClr val="FF00FF"/>
                                                  </a:solidFill>
                                                  <a:latin typeface="Cambria Math" panose="02040503050406030204" pitchFamily="18" charset="0"/>
                                                  <a:sym typeface="Symbol" panose="05050102010706020507" pitchFamily="18" charset="2"/>
                                                </a:rPr>
                                                <m:t>𝑑</m:t>
                                              </m:r>
                                              <m:r>
                                                <a:rPr lang="en-CA" altLang="en-US" sz="2800" i="1" dirty="0">
                                                  <a:solidFill>
                                                    <a:srgbClr val="FF00FF"/>
                                                  </a:solidFill>
                                                  <a:latin typeface="Cambria Math" panose="02040503050406030204" pitchFamily="18" charset="0"/>
                                                  <a:sym typeface="Symbol" panose="05050102010706020507" pitchFamily="18" charset="2"/>
                                                </a:rPr>
                                                <m:t>,</m:t>
                                              </m:r>
                                              <m:r>
                                                <a:rPr lang="en-US" altLang="en-US" sz="2800" i="1" dirty="0">
                                                  <a:solidFill>
                                                    <a:srgbClr val="FF00FF"/>
                                                  </a:solidFill>
                                                  <a:latin typeface="Cambria Math" panose="02040503050406030204" pitchFamily="18" charset="0"/>
                                                  <a:sym typeface="Symbol" panose="05050102010706020507" pitchFamily="18" charset="2"/>
                                                </a:rPr>
                                                <m:t>𝑖</m:t>
                                              </m:r>
                                            </m:sub>
                                          </m:sSub>
                                        </m:e>
                                      </m:func>
                                      <m:r>
                                        <a:rPr lang="en-CA" altLang="en-US" sz="2800" i="1" dirty="0">
                                          <a:latin typeface="Cambria Math" panose="02040503050406030204" pitchFamily="18" charset="0"/>
                                          <a:sym typeface="Symbol" panose="05050102010706020507" pitchFamily="18" charset="2"/>
                                        </a:rPr>
                                        <m:t> </m:t>
                                      </m:r>
                                    </m:e>
                                    <m:sub/>
                                  </m:sSub>
                                </m:e>
                              </m:nary>
                            </m:e>
                            <m:sub/>
                          </m:sSub>
                        </m:e>
                      </m:nary>
                    </m:oMath>
                  </a14:m>
                  <a:endParaRPr lang="en-CA" sz="2800" i="1" dirty="0">
                    <a:latin typeface="Times New Roman" panose="02020603050405020304" pitchFamily="18" charset="0"/>
                    <a:cs typeface="Times New Roman" panose="02020603050405020304" pitchFamily="18" charset="0"/>
                  </a:endParaRPr>
                </a:p>
              </p:txBody>
            </p:sp>
          </mc:Choice>
          <mc:Fallback xmlns="">
            <p:sp>
              <p:nvSpPr>
                <p:cNvPr id="157" name="Text Box 33">
                  <a:extLst>
                    <a:ext uri="{FF2B5EF4-FFF2-40B4-BE49-F238E27FC236}">
                      <a16:creationId xmlns:a16="http://schemas.microsoft.com/office/drawing/2014/main" id="{37FD143E-7A90-4C34-A7EC-20002FBE899F}"/>
                    </a:ext>
                  </a:extLst>
                </p:cNvPr>
                <p:cNvSpPr txBox="1">
                  <a:spLocks noRot="1" noChangeAspect="1" noMove="1" noResize="1" noEditPoints="1" noAdjustHandles="1" noChangeArrowheads="1" noChangeShapeType="1" noTextEdit="1"/>
                </p:cNvSpPr>
                <p:nvPr/>
              </p:nvSpPr>
              <p:spPr bwMode="auto">
                <a:xfrm>
                  <a:off x="131143" y="3868833"/>
                  <a:ext cx="9774857" cy="626967"/>
                </a:xfrm>
                <a:prstGeom prst="rect">
                  <a:avLst/>
                </a:prstGeom>
                <a:blipFill>
                  <a:blip r:embed="rId10"/>
                  <a:stretch>
                    <a:fillRect t="-9709" b="-970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58" name="Text Box 33">
              <a:extLst>
                <a:ext uri="{FF2B5EF4-FFF2-40B4-BE49-F238E27FC236}">
                  <a16:creationId xmlns:a16="http://schemas.microsoft.com/office/drawing/2014/main" id="{3CCFAB7D-519C-491B-BC7A-2672C83BF4E3}"/>
                </a:ext>
              </a:extLst>
            </p:cNvPr>
            <p:cNvSpPr txBox="1">
              <a:spLocks noChangeArrowheads="1"/>
            </p:cNvSpPr>
            <p:nvPr/>
          </p:nvSpPr>
          <p:spPr bwMode="auto">
            <a:xfrm>
              <a:off x="6083362" y="2897669"/>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Categorical Cross Entropy</a:t>
              </a:r>
              <a:endParaRPr lang="en-US" sz="2800" dirty="0">
                <a:latin typeface="Times New Roman" panose="02020603050405020304" pitchFamily="18" charset="0"/>
                <a:cs typeface="Times New Roman" panose="02020603050405020304" pitchFamily="18" charset="0"/>
              </a:endParaRPr>
            </a:p>
          </p:txBody>
        </p:sp>
      </p:grpSp>
      <p:grpSp>
        <p:nvGrpSpPr>
          <p:cNvPr id="159" name="Group 158">
            <a:extLst>
              <a:ext uri="{FF2B5EF4-FFF2-40B4-BE49-F238E27FC236}">
                <a16:creationId xmlns:a16="http://schemas.microsoft.com/office/drawing/2014/main" id="{AAE715BE-013D-4611-84B1-3B3DB4FC71BC}"/>
              </a:ext>
            </a:extLst>
          </p:cNvPr>
          <p:cNvGrpSpPr/>
          <p:nvPr/>
        </p:nvGrpSpPr>
        <p:grpSpPr>
          <a:xfrm>
            <a:off x="7620000" y="1321080"/>
            <a:ext cx="1453308" cy="812856"/>
            <a:chOff x="7620000" y="1270000"/>
            <a:chExt cx="1453308" cy="812856"/>
          </a:xfrm>
        </p:grpSpPr>
        <p:sp>
          <p:nvSpPr>
            <p:cNvPr id="163" name="Rectangle 162">
              <a:extLst>
                <a:ext uri="{FF2B5EF4-FFF2-40B4-BE49-F238E27FC236}">
                  <a16:creationId xmlns:a16="http://schemas.microsoft.com/office/drawing/2014/main" id="{17A7A0F1-1B02-4780-B2DD-C91EE9B2C5D4}"/>
                </a:ext>
              </a:extLst>
            </p:cNvPr>
            <p:cNvSpPr/>
            <p:nvPr/>
          </p:nvSpPr>
          <p:spPr>
            <a:xfrm>
              <a:off x="8612370" y="1429864"/>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164" name="Group 163">
              <a:extLst>
                <a:ext uri="{FF2B5EF4-FFF2-40B4-BE49-F238E27FC236}">
                  <a16:creationId xmlns:a16="http://schemas.microsoft.com/office/drawing/2014/main" id="{DAFAE620-1110-4F53-BC4A-243D2D1FF863}"/>
                </a:ext>
              </a:extLst>
            </p:cNvPr>
            <p:cNvGrpSpPr/>
            <p:nvPr/>
          </p:nvGrpSpPr>
          <p:grpSpPr>
            <a:xfrm>
              <a:off x="7620000" y="1270000"/>
              <a:ext cx="1041925" cy="812856"/>
              <a:chOff x="7309692" y="5024608"/>
              <a:chExt cx="1041925" cy="812856"/>
            </a:xfrm>
          </p:grpSpPr>
          <p:cxnSp>
            <p:nvCxnSpPr>
              <p:cNvPr id="165" name="Straight Connector 164">
                <a:extLst>
                  <a:ext uri="{FF2B5EF4-FFF2-40B4-BE49-F238E27FC236}">
                    <a16:creationId xmlns:a16="http://schemas.microsoft.com/office/drawing/2014/main" id="{D9FA4021-EC92-4E7F-A788-FDF955755BED}"/>
                  </a:ext>
                </a:extLst>
              </p:cNvPr>
              <p:cNvCxnSpPr/>
              <p:nvPr/>
            </p:nvCxnSpPr>
            <p:spPr bwMode="auto">
              <a:xfrm flipV="1">
                <a:off x="7309692" y="5397249"/>
                <a:ext cx="1041925" cy="440215"/>
              </a:xfrm>
              <a:prstGeom prst="line">
                <a:avLst/>
              </a:prstGeom>
              <a:noFill/>
              <a:ln w="12700" cap="sq" cmpd="sng" algn="ctr">
                <a:solidFill>
                  <a:schemeClr val="hlink"/>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B182E1CC-C454-40F0-BCF9-64F9D3A797D7}"/>
                  </a:ext>
                </a:extLst>
              </p:cNvPr>
              <p:cNvCxnSpPr/>
              <p:nvPr/>
            </p:nvCxnSpPr>
            <p:spPr bwMode="auto">
              <a:xfrm flipV="1">
                <a:off x="7336138" y="5397246"/>
                <a:ext cx="1015479" cy="181724"/>
              </a:xfrm>
              <a:prstGeom prst="line">
                <a:avLst/>
              </a:prstGeom>
              <a:noFill/>
              <a:ln w="12700" cap="sq" cmpd="sng" algn="ctr">
                <a:solidFill>
                  <a:schemeClr val="hlink"/>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40A1DD43-6F14-41C7-99A2-6D8EDF7F77A8}"/>
                  </a:ext>
                </a:extLst>
              </p:cNvPr>
              <p:cNvCxnSpPr/>
              <p:nvPr/>
            </p:nvCxnSpPr>
            <p:spPr bwMode="auto">
              <a:xfrm>
                <a:off x="7309692" y="5024608"/>
                <a:ext cx="1041925" cy="372639"/>
              </a:xfrm>
              <a:prstGeom prst="line">
                <a:avLst/>
              </a:prstGeom>
              <a:noFill/>
              <a:ln w="12700" cap="sq" cmpd="sng" algn="ctr">
                <a:solidFill>
                  <a:schemeClr val="hlink"/>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6318570E-E7F8-4808-879E-BEC3A64482F0}"/>
                  </a:ext>
                </a:extLst>
              </p:cNvPr>
              <p:cNvCxnSpPr/>
              <p:nvPr/>
            </p:nvCxnSpPr>
            <p:spPr bwMode="auto">
              <a:xfrm>
                <a:off x="7336138" y="5344126"/>
                <a:ext cx="1015479" cy="53121"/>
              </a:xfrm>
              <a:prstGeom prst="line">
                <a:avLst/>
              </a:prstGeom>
              <a:noFill/>
              <a:ln w="12700" cap="sq" cmpd="sng" algn="ctr">
                <a:solidFill>
                  <a:schemeClr val="hlink"/>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170" name="TextBox 169">
                <a:extLst>
                  <a:ext uri="{FF2B5EF4-FFF2-40B4-BE49-F238E27FC236}">
                    <a16:creationId xmlns:a16="http://schemas.microsoft.com/office/drawing/2014/main" id="{0E2980C1-B5AA-4A16-8062-738A210D7277}"/>
                  </a:ext>
                </a:extLst>
              </p:cNvPr>
              <p:cNvSpPr txBox="1"/>
              <p:nvPr/>
            </p:nvSpPr>
            <p:spPr>
              <a:xfrm>
                <a:off x="234455" y="5943660"/>
                <a:ext cx="1455783" cy="68858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r>
                            <a:rPr lang="en-CA" i="1" dirty="0">
                              <a:solidFill>
                                <a:srgbClr val="FF00FF"/>
                              </a:solidFill>
                              <a:latin typeface="Cambria Math" panose="02040503050406030204" pitchFamily="18" charset="0"/>
                              <a:sym typeface="Symbol" panose="05050102010706020507" pitchFamily="18" charset="2"/>
                            </a:rPr>
                            <m:t></m:t>
                          </m:r>
                          <m:sSub>
                            <m:sSubPr>
                              <m:ctrlPr>
                                <a:rPr lang="en-US" altLang="en-US" i="1" dirty="0">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r>
                                <a:rPr lang="en-CA" altLang="en-US" i="1" dirty="0">
                                  <a:solidFill>
                                    <a:srgbClr val="FF00FF"/>
                                  </a:solidFill>
                                  <a:latin typeface="Cambria Math" panose="02040503050406030204" pitchFamily="18" charset="0"/>
                                  <a:sym typeface="Symbol" panose="05050102010706020507" pitchFamily="18" charset="2"/>
                                </a:rPr>
                                <m:t>𝑑</m:t>
                              </m:r>
                              <m:r>
                                <a:rPr lang="en-CA" altLang="en-US" i="1" dirty="0">
                                  <a:solidFill>
                                    <a:srgbClr val="FF00FF"/>
                                  </a:solidFill>
                                  <a:latin typeface="Cambria Math" panose="02040503050406030204" pitchFamily="18" charset="0"/>
                                  <a:sym typeface="Symbol" panose="05050102010706020507" pitchFamily="18" charset="2"/>
                                </a:rPr>
                                <m:t>,</m:t>
                              </m:r>
                              <m:r>
                                <a:rPr lang="en-US" altLang="en-US" i="1" dirty="0">
                                  <a:solidFill>
                                    <a:srgbClr val="FF00FF"/>
                                  </a:solidFill>
                                  <a:latin typeface="Cambria Math" panose="02040503050406030204" pitchFamily="18" charset="0"/>
                                  <a:sym typeface="Symbol" panose="05050102010706020507" pitchFamily="18" charset="2"/>
                                </a:rPr>
                                <m:t>𝑖</m:t>
                              </m:r>
                            </m:sub>
                          </m:sSub>
                        </m:den>
                      </m:f>
                    </m:oMath>
                  </m:oMathPara>
                </a14:m>
                <a:endParaRPr lang="en-CA" dirty="0">
                  <a:solidFill>
                    <a:schemeClr val="tx1"/>
                  </a:solidFill>
                </a:endParaRPr>
              </a:p>
            </p:txBody>
          </p:sp>
        </mc:Choice>
        <mc:Fallback xmlns="">
          <p:sp>
            <p:nvSpPr>
              <p:cNvPr id="170" name="TextBox 169">
                <a:extLst>
                  <a:ext uri="{FF2B5EF4-FFF2-40B4-BE49-F238E27FC236}">
                    <a16:creationId xmlns:a16="http://schemas.microsoft.com/office/drawing/2014/main" id="{0E2980C1-B5AA-4A16-8062-738A210D7277}"/>
                  </a:ext>
                </a:extLst>
              </p:cNvPr>
              <p:cNvSpPr txBox="1">
                <a:spLocks noRot="1" noChangeAspect="1" noMove="1" noResize="1" noEditPoints="1" noAdjustHandles="1" noChangeArrowheads="1" noChangeShapeType="1" noTextEdit="1"/>
              </p:cNvSpPr>
              <p:nvPr/>
            </p:nvSpPr>
            <p:spPr>
              <a:xfrm>
                <a:off x="234455" y="5943660"/>
                <a:ext cx="1455783" cy="688586"/>
              </a:xfrm>
              <a:prstGeom prst="rect">
                <a:avLst/>
              </a:prstGeom>
              <a:blipFill>
                <a:blip r:embed="rId11"/>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77" name="Text Box 33">
                <a:extLst>
                  <a:ext uri="{FF2B5EF4-FFF2-40B4-BE49-F238E27FC236}">
                    <a16:creationId xmlns:a16="http://schemas.microsoft.com/office/drawing/2014/main" id="{F8A432D7-9CCA-48E4-9F57-7E7492F1D183}"/>
                  </a:ext>
                </a:extLst>
              </p:cNvPr>
              <p:cNvSpPr txBox="1">
                <a:spLocks noChangeArrowheads="1"/>
              </p:cNvSpPr>
              <p:nvPr/>
            </p:nvSpPr>
            <p:spPr bwMode="auto">
              <a:xfrm>
                <a:off x="1426543" y="6037669"/>
                <a:ext cx="9774857" cy="59388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r>
                      <a:rPr lang="en-US" altLang="en-US" sz="2800" i="1" dirty="0">
                        <a:latin typeface="Cambria Math" panose="02040503050406030204" pitchFamily="18" charset="0"/>
                        <a:sym typeface="Symbol" panose="05050102010706020507" pitchFamily="18" charset="2"/>
                      </a:rPr>
                      <m:t>−</m:t>
                    </m:r>
                  </m:oMath>
                </a14:m>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r>
                          <a:rPr lang="en-US" altLang="en-US" sz="2800" i="1" dirty="0">
                            <a:solidFill>
                              <a:srgbClr val="FF00FF"/>
                            </a:solidFill>
                            <a:latin typeface="Cambria Math" panose="02040503050406030204" pitchFamily="18" charset="0"/>
                            <a:sym typeface="Symbol" panose="05050102010706020507" pitchFamily="18" charset="2"/>
                          </a:rPr>
                          <m:t>𝑦</m:t>
                        </m:r>
                      </m:e>
                      <m:sub>
                        <m:r>
                          <a:rPr lang="en-US" altLang="en-US" sz="2800" i="1" dirty="0">
                            <a:solidFill>
                              <a:srgbClr val="FF00FF"/>
                            </a:solidFill>
                            <a:latin typeface="Cambria Math" panose="02040503050406030204" pitchFamily="18" charset="0"/>
                            <a:sym typeface="Symbol" panose="05050102010706020507" pitchFamily="18" charset="2"/>
                          </a:rPr>
                          <m:t>𝑑</m:t>
                        </m:r>
                        <m:r>
                          <a:rPr lang="en-US" altLang="en-US" sz="2800" i="1" dirty="0">
                            <a:solidFill>
                              <a:srgbClr val="FF00FF"/>
                            </a:solidFill>
                            <a:latin typeface="Cambria Math" panose="02040503050406030204" pitchFamily="18" charset="0"/>
                            <a:sym typeface="Symbol" panose="05050102010706020507" pitchFamily="18" charset="2"/>
                          </a:rPr>
                          <m:t>,</m:t>
                        </m:r>
                        <m:r>
                          <a:rPr lang="en-US" altLang="en-US" sz="2800" i="1" dirty="0">
                            <a:solidFill>
                              <a:srgbClr val="FF00FF"/>
                            </a:solidFill>
                            <a:latin typeface="Cambria Math" panose="02040503050406030204" pitchFamily="18" charset="0"/>
                            <a:sym typeface="Symbol" panose="05050102010706020507" pitchFamily="18" charset="2"/>
                          </a:rPr>
                          <m:t>𝑖</m:t>
                        </m:r>
                      </m:sub>
                    </m:sSub>
                    <m:r>
                      <a:rPr lang="en-US" altLang="en-US" sz="2800" i="1" dirty="0">
                        <a:latin typeface="Cambria Math" panose="02040503050406030204" pitchFamily="18" charset="0"/>
                        <a:sym typeface="Symbol" panose="05050102010706020507" pitchFamily="18" charset="2"/>
                      </a:rPr>
                      <m:t> </m:t>
                    </m:r>
                    <m:r>
                      <a:rPr lang="en-US" altLang="en-US" sz="2800" b="0" i="1" dirty="0" smtClean="0">
                        <a:latin typeface="Cambria Math" panose="02040503050406030204" pitchFamily="18" charset="0"/>
                        <a:sym typeface="Symbol" panose="05050102010706020507" pitchFamily="18" charset="2"/>
                      </a:rPr>
                      <m:t>  </m:t>
                    </m:r>
                    <m:f>
                      <m:fPr>
                        <m:type m:val="skw"/>
                        <m:ctrlPr>
                          <a:rPr lang="en-US" altLang="en-US" sz="2800" b="0" i="1" dirty="0" smtClean="0">
                            <a:latin typeface="Cambria Math" panose="02040503050406030204" pitchFamily="18" charset="0"/>
                            <a:sym typeface="Symbol" panose="05050102010706020507" pitchFamily="18" charset="2"/>
                          </a:rPr>
                        </m:ctrlPr>
                      </m:fPr>
                      <m:num>
                        <m:r>
                          <a:rPr lang="en-US" altLang="en-US" sz="2800" b="0" i="1" dirty="0" smtClean="0">
                            <a:latin typeface="Cambria Math" panose="02040503050406030204" pitchFamily="18" charset="0"/>
                            <a:sym typeface="Symbol" panose="05050102010706020507" pitchFamily="18" charset="2"/>
                          </a:rPr>
                          <m:t>1</m:t>
                        </m:r>
                      </m:num>
                      <m:den>
                        <m:sSub>
                          <m:sSubPr>
                            <m:ctrlPr>
                              <a:rPr lang="en-US" altLang="en-US" sz="2800" i="1" dirty="0">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r>
                              <a:rPr lang="en-CA" altLang="en-US" sz="2800" i="1" dirty="0">
                                <a:solidFill>
                                  <a:srgbClr val="FF00FF"/>
                                </a:solidFill>
                                <a:latin typeface="Cambria Math" panose="02040503050406030204" pitchFamily="18" charset="0"/>
                                <a:sym typeface="Symbol" panose="05050102010706020507" pitchFamily="18" charset="2"/>
                              </a:rPr>
                              <m:t>𝑑</m:t>
                            </m:r>
                            <m:r>
                              <a:rPr lang="en-CA" altLang="en-US" sz="2800" i="1" dirty="0">
                                <a:solidFill>
                                  <a:srgbClr val="FF00FF"/>
                                </a:solidFill>
                                <a:latin typeface="Cambria Math" panose="02040503050406030204" pitchFamily="18" charset="0"/>
                                <a:sym typeface="Symbol" panose="05050102010706020507" pitchFamily="18" charset="2"/>
                              </a:rPr>
                              <m:t>,</m:t>
                            </m:r>
                            <m:r>
                              <a:rPr lang="en-US" altLang="en-US" sz="2800" i="1" dirty="0">
                                <a:solidFill>
                                  <a:srgbClr val="FF00FF"/>
                                </a:solidFill>
                                <a:latin typeface="Cambria Math" panose="02040503050406030204" pitchFamily="18" charset="0"/>
                                <a:sym typeface="Symbol" panose="05050102010706020507" pitchFamily="18" charset="2"/>
                              </a:rPr>
                              <m:t>𝑖</m:t>
                            </m:r>
                          </m:sub>
                        </m:sSub>
                      </m:den>
                    </m:f>
                  </m:oMath>
                </a14:m>
                <a:endParaRPr lang="en-CA" sz="2800" i="1" dirty="0">
                  <a:latin typeface="Times New Roman" panose="02020603050405020304" pitchFamily="18" charset="0"/>
                  <a:cs typeface="Times New Roman" panose="02020603050405020304" pitchFamily="18" charset="0"/>
                </a:endParaRPr>
              </a:p>
            </p:txBody>
          </p:sp>
        </mc:Choice>
        <mc:Fallback xmlns="">
          <p:sp>
            <p:nvSpPr>
              <p:cNvPr id="177" name="Text Box 33">
                <a:extLst>
                  <a:ext uri="{FF2B5EF4-FFF2-40B4-BE49-F238E27FC236}">
                    <a16:creationId xmlns:a16="http://schemas.microsoft.com/office/drawing/2014/main" id="{F8A432D7-9CCA-48E4-9F57-7E7492F1D183}"/>
                  </a:ext>
                </a:extLst>
              </p:cNvPr>
              <p:cNvSpPr txBox="1">
                <a:spLocks noRot="1" noChangeAspect="1" noMove="1" noResize="1" noEditPoints="1" noAdjustHandles="1" noChangeArrowheads="1" noChangeShapeType="1" noTextEdit="1"/>
              </p:cNvSpPr>
              <p:nvPr/>
            </p:nvSpPr>
            <p:spPr bwMode="auto">
              <a:xfrm>
                <a:off x="1426543" y="6037669"/>
                <a:ext cx="9774857" cy="593881"/>
              </a:xfrm>
              <a:prstGeom prst="rect">
                <a:avLst/>
              </a:prstGeom>
              <a:blipFill>
                <a:blip r:embed="rId12"/>
                <a:stretch>
                  <a:fillRect t="-10204" b="-1530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3888042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7"/>
                                        </p:tgtEl>
                                        <p:attrNameLst>
                                          <p:attrName>style.visibility</p:attrName>
                                        </p:attrNameLst>
                                      </p:cBhvr>
                                      <p:to>
                                        <p:strVal val="visible"/>
                                      </p:to>
                                    </p:set>
                                    <p:anim calcmode="lin" valueType="num">
                                      <p:cBhvr additive="base">
                                        <p:cTn id="13" dur="500" fill="hold"/>
                                        <p:tgtEl>
                                          <p:spTgt spid="57"/>
                                        </p:tgtEl>
                                        <p:attrNameLst>
                                          <p:attrName>ppt_x</p:attrName>
                                        </p:attrNameLst>
                                      </p:cBhvr>
                                      <p:tavLst>
                                        <p:tav tm="0">
                                          <p:val>
                                            <p:strVal val="0-#ppt_w/2"/>
                                          </p:val>
                                        </p:tav>
                                        <p:tav tm="100000">
                                          <p:val>
                                            <p:strVal val="#ppt_x"/>
                                          </p:val>
                                        </p:tav>
                                      </p:tavLst>
                                    </p:anim>
                                    <p:anim calcmode="lin" valueType="num">
                                      <p:cBhvr additive="base">
                                        <p:cTn id="14"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54"/>
                                        </p:tgtEl>
                                        <p:attrNameLst>
                                          <p:attrName>style.visibility</p:attrName>
                                        </p:attrNameLst>
                                      </p:cBhvr>
                                      <p:to>
                                        <p:strVal val="visible"/>
                                      </p:to>
                                    </p:set>
                                    <p:anim calcmode="lin" valueType="num">
                                      <p:cBhvr additive="base">
                                        <p:cTn id="25" dur="500" fill="hold"/>
                                        <p:tgtEl>
                                          <p:spTgt spid="154"/>
                                        </p:tgtEl>
                                        <p:attrNameLst>
                                          <p:attrName>ppt_x</p:attrName>
                                        </p:attrNameLst>
                                      </p:cBhvr>
                                      <p:tavLst>
                                        <p:tav tm="0">
                                          <p:val>
                                            <p:strVal val="0-#ppt_w/2"/>
                                          </p:val>
                                        </p:tav>
                                        <p:tav tm="100000">
                                          <p:val>
                                            <p:strVal val="#ppt_x"/>
                                          </p:val>
                                        </p:tav>
                                      </p:tavLst>
                                    </p:anim>
                                    <p:anim calcmode="lin" valueType="num">
                                      <p:cBhvr additive="base">
                                        <p:cTn id="26" dur="500" fill="hold"/>
                                        <p:tgtEl>
                                          <p:spTgt spid="15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55"/>
                                        </p:tgtEl>
                                        <p:attrNameLst>
                                          <p:attrName>style.visibility</p:attrName>
                                        </p:attrNameLst>
                                      </p:cBhvr>
                                      <p:to>
                                        <p:strVal val="visible"/>
                                      </p:to>
                                    </p:set>
                                    <p:anim calcmode="lin" valueType="num">
                                      <p:cBhvr additive="base">
                                        <p:cTn id="31" dur="500" fill="hold"/>
                                        <p:tgtEl>
                                          <p:spTgt spid="155"/>
                                        </p:tgtEl>
                                        <p:attrNameLst>
                                          <p:attrName>ppt_x</p:attrName>
                                        </p:attrNameLst>
                                      </p:cBhvr>
                                      <p:tavLst>
                                        <p:tav tm="0">
                                          <p:val>
                                            <p:strVal val="0-#ppt_w/2"/>
                                          </p:val>
                                        </p:tav>
                                        <p:tav tm="100000">
                                          <p:val>
                                            <p:strVal val="#ppt_x"/>
                                          </p:val>
                                        </p:tav>
                                      </p:tavLst>
                                    </p:anim>
                                    <p:anim calcmode="lin" valueType="num">
                                      <p:cBhvr additive="base">
                                        <p:cTn id="32" dur="500" fill="hold"/>
                                        <p:tgtEl>
                                          <p:spTgt spid="155"/>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159"/>
                                        </p:tgtEl>
                                        <p:attrNameLst>
                                          <p:attrName>style.visibility</p:attrName>
                                        </p:attrNameLst>
                                      </p:cBhvr>
                                      <p:to>
                                        <p:strVal val="visible"/>
                                      </p:to>
                                    </p:set>
                                    <p:anim calcmode="lin" valueType="num">
                                      <p:cBhvr additive="base">
                                        <p:cTn id="35" dur="500" fill="hold"/>
                                        <p:tgtEl>
                                          <p:spTgt spid="159"/>
                                        </p:tgtEl>
                                        <p:attrNameLst>
                                          <p:attrName>ppt_x</p:attrName>
                                        </p:attrNameLst>
                                      </p:cBhvr>
                                      <p:tavLst>
                                        <p:tav tm="0">
                                          <p:val>
                                            <p:strVal val="0-#ppt_w/2"/>
                                          </p:val>
                                        </p:tav>
                                        <p:tav tm="100000">
                                          <p:val>
                                            <p:strVal val="#ppt_x"/>
                                          </p:val>
                                        </p:tav>
                                      </p:tavLst>
                                    </p:anim>
                                    <p:anim calcmode="lin" valueType="num">
                                      <p:cBhvr additive="base">
                                        <p:cTn id="36" dur="500" fill="hold"/>
                                        <p:tgtEl>
                                          <p:spTgt spid="159"/>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70"/>
                                        </p:tgtEl>
                                        <p:attrNameLst>
                                          <p:attrName>style.visibility</p:attrName>
                                        </p:attrNameLst>
                                      </p:cBhvr>
                                      <p:to>
                                        <p:strVal val="visible"/>
                                      </p:to>
                                    </p:set>
                                    <p:anim calcmode="lin" valueType="num">
                                      <p:cBhvr additive="base">
                                        <p:cTn id="41" dur="500" fill="hold"/>
                                        <p:tgtEl>
                                          <p:spTgt spid="170"/>
                                        </p:tgtEl>
                                        <p:attrNameLst>
                                          <p:attrName>ppt_x</p:attrName>
                                        </p:attrNameLst>
                                      </p:cBhvr>
                                      <p:tavLst>
                                        <p:tav tm="0">
                                          <p:val>
                                            <p:strVal val="0-#ppt_w/2"/>
                                          </p:val>
                                        </p:tav>
                                        <p:tav tm="100000">
                                          <p:val>
                                            <p:strVal val="#ppt_x"/>
                                          </p:val>
                                        </p:tav>
                                      </p:tavLst>
                                    </p:anim>
                                    <p:anim calcmode="lin" valueType="num">
                                      <p:cBhvr additive="base">
                                        <p:cTn id="42" dur="500" fill="hold"/>
                                        <p:tgtEl>
                                          <p:spTgt spid="170"/>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177"/>
                                        </p:tgtEl>
                                        <p:attrNameLst>
                                          <p:attrName>style.visibility</p:attrName>
                                        </p:attrNameLst>
                                      </p:cBhvr>
                                      <p:to>
                                        <p:strVal val="visible"/>
                                      </p:to>
                                    </p:set>
                                    <p:anim calcmode="lin" valueType="num">
                                      <p:cBhvr additive="base">
                                        <p:cTn id="47" dur="500" fill="hold"/>
                                        <p:tgtEl>
                                          <p:spTgt spid="177"/>
                                        </p:tgtEl>
                                        <p:attrNameLst>
                                          <p:attrName>ppt_x</p:attrName>
                                        </p:attrNameLst>
                                      </p:cBhvr>
                                      <p:tavLst>
                                        <p:tav tm="0">
                                          <p:val>
                                            <p:strVal val="0-#ppt_w/2"/>
                                          </p:val>
                                        </p:tav>
                                        <p:tav tm="100000">
                                          <p:val>
                                            <p:strVal val="#ppt_x"/>
                                          </p:val>
                                        </p:tav>
                                      </p:tavLst>
                                    </p:anim>
                                    <p:anim calcmode="lin" valueType="num">
                                      <p:cBhvr additive="base">
                                        <p:cTn id="48" dur="500" fill="hold"/>
                                        <p:tgtEl>
                                          <p:spTgt spid="17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4" grpId="0"/>
      <p:bldP spid="170" grpId="0"/>
      <p:bldP spid="177" grpId="0"/>
    </p:bld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Rectangle 14"/>
          <p:cNvSpPr/>
          <p:nvPr/>
        </p:nvSpPr>
        <p:spPr>
          <a:xfrm>
            <a:off x="779780" y="609600"/>
            <a:ext cx="7373620" cy="2819400"/>
          </a:xfrm>
          <a:prstGeom prst="rect">
            <a:avLst/>
          </a:prstGeom>
          <a:solidFill>
            <a:schemeClr val="tx1"/>
          </a:solidFill>
          <a:ln>
            <a:noFill/>
          </a:ln>
        </p:spPr>
        <p:txBody>
          <a:bodyPr wrap="square" rtlCol="0" anchor="ctr">
            <a:spAutoFit/>
          </a:bodyPr>
          <a:lstStyle/>
          <a:p>
            <a:pPr algn="l"/>
            <a:endParaRPr lang="en-CA" sz="2400" dirty="0"/>
          </a:p>
        </p:txBody>
      </p:sp>
      <p:sp>
        <p:nvSpPr>
          <p:cNvPr id="3" name="Rectangle 2"/>
          <p:cNvSpPr/>
          <p:nvPr/>
        </p:nvSpPr>
        <p:spPr>
          <a:xfrm>
            <a:off x="1239981" y="20796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5" name="Rectangle 4"/>
          <p:cNvSpPr/>
          <p:nvPr/>
        </p:nvSpPr>
        <p:spPr>
          <a:xfrm>
            <a:off x="3678381" y="22320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2367514" y="1317427"/>
                <a:ext cx="3181232" cy="1094339"/>
              </a:xfrm>
              <a:prstGeom prst="rect">
                <a:avLst/>
              </a:prstGeom>
              <a:noFill/>
            </p:spPr>
            <p:txBody>
              <a:bodyPr wrap="square" lIns="0" tIns="0" rIns="0" bIns="0" rtlCol="0">
                <a:spAutoFit/>
              </a:bodyPr>
              <a:lstStyle/>
              <a:p>
                <a:r>
                  <a:rPr lang="en-CA" sz="3200" b="0" dirty="0">
                    <a:solidFill>
                      <a:schemeClr val="bg2"/>
                    </a:solidFill>
                  </a:rPr>
                  <a:t> </a:t>
                </a:r>
                <a14:m>
                  <m:oMath xmlns:m="http://schemas.openxmlformats.org/officeDocument/2006/math">
                    <m:sSub>
                      <m:sSubPr>
                        <m:ctrlPr>
                          <a:rPr lang="en-CA" sz="3200" b="0" i="1" smtClean="0">
                            <a:solidFill>
                              <a:schemeClr val="bg2"/>
                            </a:solidFill>
                            <a:latin typeface="Cambria Math" panose="02040503050406030204" pitchFamily="18" charset="0"/>
                          </a:rPr>
                        </m:ctrlPr>
                      </m:sSubPr>
                      <m:e>
                        <m:r>
                          <a:rPr lang="en-CA" sz="3200" b="0" i="1" smtClean="0">
                            <a:solidFill>
                              <a:schemeClr val="bg2"/>
                            </a:solidFill>
                            <a:latin typeface="Cambria Math" panose="02040503050406030204" pitchFamily="18" charset="0"/>
                          </a:rPr>
                          <m:t>𝑀</m:t>
                        </m:r>
                      </m:e>
                      <m:sub>
                        <m:r>
                          <a:rPr lang="en-CA" sz="3200" b="0" i="1" smtClean="0">
                            <a:solidFill>
                              <a:schemeClr val="bg2"/>
                            </a:solidFill>
                            <a:latin typeface="Cambria Math" panose="02040503050406030204" pitchFamily="18" charset="0"/>
                          </a:rPr>
                          <m:t>𝑗</m:t>
                        </m:r>
                      </m:sub>
                    </m:sSub>
                    <m:r>
                      <a:rPr lang="en-CA" sz="3200" b="0" i="1" smtClean="0">
                        <a:solidFill>
                          <a:schemeClr val="bg2"/>
                        </a:solidFill>
                        <a:latin typeface="Cambria Math" panose="02040503050406030204" pitchFamily="18" charset="0"/>
                        <a:sym typeface="Symbol" panose="05050102010706020507" pitchFamily="18" charset="2"/>
                      </a:rPr>
                      <m:t>= </m:t>
                    </m:r>
                    <m:f>
                      <m:fPr>
                        <m:ctrlPr>
                          <a:rPr lang="en-CA" sz="3200" b="0" i="1" smtClean="0">
                            <a:solidFill>
                              <a:schemeClr val="bg2"/>
                            </a:solidFill>
                            <a:latin typeface="Cambria Math" panose="02040503050406030204" pitchFamily="18" charset="0"/>
                            <a:sym typeface="Symbol" panose="05050102010706020507" pitchFamily="18" charset="2"/>
                          </a:rPr>
                        </m:ctrlPr>
                      </m:fPr>
                      <m:num>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Sup>
                              <m:sSubSupPr>
                                <m:ctrlPr>
                                  <a:rPr lang="en-CA" sz="3200" b="0" i="1" smtClean="0">
                                    <a:solidFill>
                                      <a:schemeClr val="bg2"/>
                                    </a:solidFill>
                                    <a:latin typeface="Cambria Math" panose="02040503050406030204" pitchFamily="18" charset="0"/>
                                    <a:sym typeface="Symbol" panose="05050102010706020507" pitchFamily="18" charset="2"/>
                                  </a:rPr>
                                </m:ctrlPr>
                              </m:sSubSup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𝑗</m:t>
                                </m:r>
                              </m:sub>
                              <m:sup/>
                            </m:sSubSup>
                          </m:sup>
                        </m:sSup>
                      </m:num>
                      <m:den>
                        <m:nary>
                          <m:naryPr>
                            <m:chr m:val="∑"/>
                            <m:supHide m:val="on"/>
                            <m:ctrlPr>
                              <a:rPr lang="en-CA" sz="3200" b="0" i="1" smtClean="0">
                                <a:solidFill>
                                  <a:schemeClr val="bg2"/>
                                </a:solidFill>
                                <a:latin typeface="Cambria Math" panose="02040503050406030204" pitchFamily="18" charset="0"/>
                                <a:sym typeface="Symbol" panose="05050102010706020507" pitchFamily="18" charset="2"/>
                              </a:rPr>
                            </m:ctrlPr>
                          </m:naryPr>
                          <m:sub>
                            <m:r>
                              <m:rPr>
                                <m:brk m:alnAt="7"/>
                              </m:rPr>
                              <a:rPr lang="en-CA" sz="3200" b="0" i="1" smtClean="0">
                                <a:solidFill>
                                  <a:schemeClr val="bg2"/>
                                </a:solidFill>
                                <a:latin typeface="Cambria Math" panose="02040503050406030204" pitchFamily="18" charset="0"/>
                                <a:sym typeface="Symbol" panose="05050102010706020507" pitchFamily="18" charset="2"/>
                              </a:rPr>
                              <m:t>𝑘</m:t>
                            </m:r>
                            <m:r>
                              <a:rPr lang="en-CA" sz="3200" b="0" i="1" smtClean="0">
                                <a:solidFill>
                                  <a:schemeClr val="bg2"/>
                                </a:solidFill>
                                <a:latin typeface="Cambria Math" panose="02040503050406030204" pitchFamily="18" charset="0"/>
                                <a:sym typeface="Symbol" panose="05050102010706020507" pitchFamily="18" charset="2"/>
                              </a:rPr>
                              <m:t>=1..</m:t>
                            </m:r>
                            <m:r>
                              <a:rPr lang="en-CA" sz="3200" b="0" i="1" smtClean="0">
                                <a:solidFill>
                                  <a:schemeClr val="bg2"/>
                                </a:solidFill>
                                <a:latin typeface="Cambria Math" panose="02040503050406030204" pitchFamily="18" charset="0"/>
                                <a:sym typeface="Symbol" panose="05050102010706020507" pitchFamily="18" charset="2"/>
                              </a:rPr>
                              <m:t>𝑐</m:t>
                            </m:r>
                          </m:sub>
                          <m:sup/>
                          <m:e>
                            <m:sSup>
                              <m:sSupPr>
                                <m:ctrlPr>
                                  <a:rPr lang="en-CA" sz="3200" b="0" i="1" smtClean="0">
                                    <a:solidFill>
                                      <a:schemeClr val="bg2"/>
                                    </a:solidFill>
                                    <a:latin typeface="Cambria Math" panose="02040503050406030204" pitchFamily="18" charset="0"/>
                                    <a:sym typeface="Symbol" panose="05050102010706020507" pitchFamily="18" charset="2"/>
                                  </a:rPr>
                                </m:ctrlPr>
                              </m:sSupPr>
                              <m:e>
                                <m:r>
                                  <a:rPr lang="en-CA" sz="3200" b="0" i="1" smtClean="0">
                                    <a:solidFill>
                                      <a:schemeClr val="bg2"/>
                                    </a:solidFill>
                                    <a:latin typeface="Cambria Math" panose="02040503050406030204" pitchFamily="18" charset="0"/>
                                    <a:sym typeface="Symbol" panose="05050102010706020507" pitchFamily="18" charset="2"/>
                                  </a:rPr>
                                  <m:t>𝑒</m:t>
                                </m:r>
                              </m:e>
                              <m:sup>
                                <m:sSub>
                                  <m:sSubPr>
                                    <m:ctrlPr>
                                      <a:rPr lang="en-CA" sz="3200" b="0" i="1" smtClean="0">
                                        <a:solidFill>
                                          <a:schemeClr val="bg2"/>
                                        </a:solidFill>
                                        <a:latin typeface="Cambria Math" panose="02040503050406030204" pitchFamily="18" charset="0"/>
                                        <a:sym typeface="Symbol" panose="05050102010706020507" pitchFamily="18" charset="2"/>
                                      </a:rPr>
                                    </m:ctrlPr>
                                  </m:sSubPr>
                                  <m:e>
                                    <m:r>
                                      <a:rPr lang="en-CA" sz="3200" b="0" i="1" smtClean="0">
                                        <a:solidFill>
                                          <a:schemeClr val="bg2"/>
                                        </a:solidFill>
                                        <a:latin typeface="Cambria Math" panose="02040503050406030204" pitchFamily="18" charset="0"/>
                                        <a:sym typeface="Symbol" panose="05050102010706020507" pitchFamily="18" charset="2"/>
                                      </a:rPr>
                                      <m:t>𝑧</m:t>
                                    </m:r>
                                  </m:e>
                                  <m:sub>
                                    <m:r>
                                      <a:rPr lang="en-CA" sz="3200" b="0" i="1" smtClean="0">
                                        <a:solidFill>
                                          <a:schemeClr val="bg2"/>
                                        </a:solidFill>
                                        <a:latin typeface="Cambria Math" panose="02040503050406030204" pitchFamily="18" charset="0"/>
                                        <a:sym typeface="Symbol" panose="05050102010706020507" pitchFamily="18" charset="2"/>
                                      </a:rPr>
                                      <m:t>𝑘</m:t>
                                    </m:r>
                                  </m:sub>
                                </m:sSub>
                              </m:sup>
                            </m:sSup>
                          </m:e>
                        </m:nary>
                      </m:den>
                    </m:f>
                  </m:oMath>
                </a14:m>
                <a:endParaRPr lang="en-CA" sz="32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2367514" y="1317427"/>
                <a:ext cx="3181232" cy="1094339"/>
              </a:xfrm>
              <a:prstGeom prst="rect">
                <a:avLst/>
              </a:prstGeom>
              <a:blipFill>
                <a:blip r:embed="rId2"/>
                <a:stretch>
                  <a:fillRect/>
                </a:stretch>
              </a:blipFill>
            </p:spPr>
            <p:txBody>
              <a:bodyPr/>
              <a:lstStyle/>
              <a:p>
                <a:r>
                  <a:rPr lang="en-CA">
                    <a:noFill/>
                  </a:rPr>
                  <a:t> </a:t>
                </a:r>
              </a:p>
            </p:txBody>
          </p:sp>
        </mc:Fallback>
      </mc:AlternateContent>
      <p:sp>
        <p:nvSpPr>
          <p:cNvPr id="4" name="Rectangle 3"/>
          <p:cNvSpPr/>
          <p:nvPr/>
        </p:nvSpPr>
        <p:spPr>
          <a:xfrm>
            <a:off x="2175166" y="762000"/>
            <a:ext cx="3125148" cy="2536800"/>
          </a:xfrm>
          <a:prstGeom prst="rect">
            <a:avLst/>
          </a:prstGeom>
          <a:ln w="12700">
            <a:solidFill>
              <a:schemeClr val="bg1"/>
            </a:solidFill>
          </a:ln>
        </p:spPr>
        <p:txBody>
          <a:bodyPr wrap="square" rtlCol="0" anchor="ctr">
            <a:spAutoFit/>
          </a:bodyPr>
          <a:lstStyle/>
          <a:p>
            <a:pPr algn="l"/>
            <a:endParaRPr lang="en-CA" sz="2400" dirty="0"/>
          </a:p>
        </p:txBody>
      </p:sp>
      <p:grpSp>
        <p:nvGrpSpPr>
          <p:cNvPr id="22" name="Group 21"/>
          <p:cNvGrpSpPr/>
          <p:nvPr/>
        </p:nvGrpSpPr>
        <p:grpSpPr>
          <a:xfrm>
            <a:off x="838200" y="842872"/>
            <a:ext cx="6366165" cy="540748"/>
            <a:chOff x="1939635" y="842872"/>
            <a:chExt cx="6366165" cy="540748"/>
          </a:xfrm>
        </p:grpSpPr>
        <p:cxnSp>
          <p:nvCxnSpPr>
            <p:cNvPr id="11" name="Straight Arrow Connector 10"/>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7" name="TextBox 16"/>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1</a:t>
              </a:r>
              <a:r>
                <a:rPr lang="en-CA" i="1" dirty="0">
                  <a:solidFill>
                    <a:schemeClr val="bg1"/>
                  </a:solidFill>
                </a:rPr>
                <a:t> </a:t>
              </a:r>
            </a:p>
          </p:txBody>
        </p:sp>
        <p:cxnSp>
          <p:nvCxnSpPr>
            <p:cNvPr id="20" name="Straight Arrow Connector 19"/>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21" name="TextBox 20"/>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1</a:t>
              </a:r>
              <a:r>
                <a:rPr lang="en-CA" i="1" dirty="0">
                  <a:solidFill>
                    <a:schemeClr val="bg1"/>
                  </a:solidFill>
                </a:rPr>
                <a:t> </a:t>
              </a:r>
            </a:p>
          </p:txBody>
        </p:sp>
        <p:sp>
          <p:nvSpPr>
            <p:cNvPr id="16" name="Oval 1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39" name="Group 38"/>
          <p:cNvGrpSpPr/>
          <p:nvPr/>
        </p:nvGrpSpPr>
        <p:grpSpPr>
          <a:xfrm>
            <a:off x="838200" y="1440452"/>
            <a:ext cx="6366165" cy="540748"/>
            <a:chOff x="1939635" y="842872"/>
            <a:chExt cx="6366165" cy="540748"/>
          </a:xfrm>
        </p:grpSpPr>
        <p:cxnSp>
          <p:nvCxnSpPr>
            <p:cNvPr id="40" name="Straight Arrow Connector 39"/>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1" name="TextBox 40"/>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2</a:t>
              </a:r>
              <a:r>
                <a:rPr lang="en-CA" i="1" dirty="0">
                  <a:solidFill>
                    <a:schemeClr val="bg1"/>
                  </a:solidFill>
                </a:rPr>
                <a:t> </a:t>
              </a:r>
            </a:p>
          </p:txBody>
        </p:sp>
        <p:cxnSp>
          <p:nvCxnSpPr>
            <p:cNvPr id="42" name="Straight Arrow Connector 41"/>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3" name="TextBox 42"/>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2</a:t>
              </a:r>
              <a:r>
                <a:rPr lang="en-CA" i="1" dirty="0">
                  <a:solidFill>
                    <a:schemeClr val="bg1"/>
                  </a:solidFill>
                </a:rPr>
                <a:t> </a:t>
              </a:r>
            </a:p>
          </p:txBody>
        </p:sp>
        <p:sp>
          <p:nvSpPr>
            <p:cNvPr id="44" name="Oval 43"/>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45" name="Group 44"/>
          <p:cNvGrpSpPr/>
          <p:nvPr/>
        </p:nvGrpSpPr>
        <p:grpSpPr>
          <a:xfrm>
            <a:off x="838200" y="2038032"/>
            <a:ext cx="6366165" cy="540748"/>
            <a:chOff x="1939635" y="842872"/>
            <a:chExt cx="6366165" cy="540748"/>
          </a:xfrm>
        </p:grpSpPr>
        <p:cxnSp>
          <p:nvCxnSpPr>
            <p:cNvPr id="46" name="Straight Arrow Connector 45"/>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7" name="TextBox 46"/>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3</a:t>
              </a:r>
              <a:r>
                <a:rPr lang="en-CA" i="1" dirty="0">
                  <a:solidFill>
                    <a:schemeClr val="bg1"/>
                  </a:solidFill>
                </a:rPr>
                <a:t> </a:t>
              </a:r>
            </a:p>
          </p:txBody>
        </p:sp>
        <p:cxnSp>
          <p:nvCxnSpPr>
            <p:cNvPr id="48" name="Straight Arrow Connector 47"/>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9" name="TextBox 48"/>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3</a:t>
              </a:r>
              <a:r>
                <a:rPr lang="en-CA" i="1" dirty="0">
                  <a:solidFill>
                    <a:schemeClr val="bg1"/>
                  </a:solidFill>
                </a:rPr>
                <a:t> </a:t>
              </a:r>
            </a:p>
          </p:txBody>
        </p:sp>
        <p:sp>
          <p:nvSpPr>
            <p:cNvPr id="50" name="Oval 49"/>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grpSp>
        <p:nvGrpSpPr>
          <p:cNvPr id="51" name="Group 50"/>
          <p:cNvGrpSpPr/>
          <p:nvPr/>
        </p:nvGrpSpPr>
        <p:grpSpPr>
          <a:xfrm>
            <a:off x="838200" y="2635612"/>
            <a:ext cx="6366165" cy="540748"/>
            <a:chOff x="1939635" y="842872"/>
            <a:chExt cx="6366165" cy="540748"/>
          </a:xfrm>
        </p:grpSpPr>
        <p:cxnSp>
          <p:nvCxnSpPr>
            <p:cNvPr id="52" name="Straight Arrow Connector 51"/>
            <p:cNvCxnSpPr/>
            <p:nvPr/>
          </p:nvCxnSpPr>
          <p:spPr bwMode="auto">
            <a:xfrm>
              <a:off x="2362200" y="11652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3" name="TextBox 52"/>
            <p:cNvSpPr txBox="1"/>
            <p:nvPr/>
          </p:nvSpPr>
          <p:spPr>
            <a:xfrm flipH="1">
              <a:off x="1939635" y="842872"/>
              <a:ext cx="685800" cy="523220"/>
            </a:xfrm>
            <a:prstGeom prst="rect">
              <a:avLst/>
            </a:prstGeom>
            <a:noFill/>
          </p:spPr>
          <p:txBody>
            <a:bodyPr wrap="square" rtlCol="0">
              <a:spAutoFit/>
            </a:bodyPr>
            <a:lstStyle/>
            <a:p>
              <a:r>
                <a:rPr lang="en-CA" i="1" dirty="0">
                  <a:solidFill>
                    <a:schemeClr val="bg1"/>
                  </a:solidFill>
                </a:rPr>
                <a:t>z</a:t>
              </a:r>
              <a:r>
                <a:rPr lang="en-CA" i="1" baseline="-25000" dirty="0">
                  <a:solidFill>
                    <a:schemeClr val="bg1"/>
                  </a:solidFill>
                </a:rPr>
                <a:t>4</a:t>
              </a:r>
              <a:r>
                <a:rPr lang="en-CA" i="1" dirty="0">
                  <a:solidFill>
                    <a:schemeClr val="bg1"/>
                  </a:solidFill>
                </a:rPr>
                <a:t> </a:t>
              </a:r>
            </a:p>
          </p:txBody>
        </p:sp>
        <p:cxnSp>
          <p:nvCxnSpPr>
            <p:cNvPr id="54" name="Straight Arrow Connector 53"/>
            <p:cNvCxnSpPr/>
            <p:nvPr/>
          </p:nvCxnSpPr>
          <p:spPr bwMode="auto">
            <a:xfrm>
              <a:off x="6400800" y="118272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5" name="TextBox 54"/>
            <p:cNvSpPr txBox="1"/>
            <p:nvPr/>
          </p:nvSpPr>
          <p:spPr>
            <a:xfrm flipH="1">
              <a:off x="7620000" y="860400"/>
              <a:ext cx="685800" cy="523220"/>
            </a:xfrm>
            <a:prstGeom prst="rect">
              <a:avLst/>
            </a:prstGeom>
            <a:noFill/>
          </p:spPr>
          <p:txBody>
            <a:bodyPr wrap="square" rtlCol="0">
              <a:spAutoFit/>
            </a:bodyPr>
            <a:lstStyle/>
            <a:p>
              <a:r>
                <a:rPr lang="en-CA" i="1" dirty="0">
                  <a:solidFill>
                    <a:schemeClr val="bg1"/>
                  </a:solidFill>
                </a:rPr>
                <a:t>M</a:t>
              </a:r>
              <a:r>
                <a:rPr lang="en-CA" i="1" baseline="-25000" dirty="0">
                  <a:solidFill>
                    <a:schemeClr val="bg1"/>
                  </a:solidFill>
                </a:rPr>
                <a:t>4</a:t>
              </a:r>
              <a:r>
                <a:rPr lang="en-CA" i="1" dirty="0">
                  <a:solidFill>
                    <a:schemeClr val="bg1"/>
                  </a:solidFill>
                </a:rPr>
                <a:t> </a:t>
              </a:r>
            </a:p>
          </p:txBody>
        </p:sp>
        <p:sp>
          <p:nvSpPr>
            <p:cNvPr id="56" name="Oval 55"/>
            <p:cNvSpPr/>
            <p:nvPr/>
          </p:nvSpPr>
          <p:spPr>
            <a:xfrm>
              <a:off x="7308273" y="1032162"/>
              <a:ext cx="304800" cy="299292"/>
            </a:xfrm>
            <a:prstGeom prst="ellipse">
              <a:avLst/>
            </a:prstGeom>
            <a:ln w="12700">
              <a:solidFill>
                <a:schemeClr val="bg1"/>
              </a:solidFill>
            </a:ln>
          </p:spPr>
          <p:txBody>
            <a:bodyPr wrap="square" rtlCol="0" anchor="ctr">
              <a:spAutoFit/>
            </a:bodyPr>
            <a:lstStyle/>
            <a:p>
              <a:pPr algn="l"/>
              <a:endParaRPr lang="en-CA" sz="2400" dirty="0"/>
            </a:p>
          </p:txBody>
        </p:sp>
      </p:grpSp>
      <p:sp>
        <p:nvSpPr>
          <p:cNvPr id="57" name="Text Box 33"/>
          <p:cNvSpPr txBox="1">
            <a:spLocks noChangeArrowheads="1"/>
          </p:cNvSpPr>
          <p:nvPr/>
        </p:nvSpPr>
        <p:spPr bwMode="auto">
          <a:xfrm>
            <a:off x="-97457" y="3429000"/>
            <a:ext cx="9338913"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“Probability Like” Output (Soft Max):</a:t>
            </a:r>
          </a:p>
          <a:p>
            <a:pPr marL="457200" indent="-457200">
              <a:spcBef>
                <a:spcPct val="0"/>
              </a:spcBef>
              <a:buFont typeface="Arial" panose="020B0604020202020204" pitchFamily="34" charset="0"/>
              <a:buChar char="•"/>
            </a:pPr>
            <a:r>
              <a:rPr lang="en-US" altLang="en-US" sz="2800" dirty="0">
                <a:latin typeface="Times New Roman" pitchFamily="18" charset="0"/>
              </a:rPr>
              <a:t>We want the output value </a:t>
            </a:r>
            <a:r>
              <a:rPr lang="en-US" altLang="en-US" sz="2800" i="1" dirty="0" err="1">
                <a:latin typeface="Times New Roman" pitchFamily="18" charset="0"/>
              </a:rPr>
              <a:t>M</a:t>
            </a:r>
            <a:r>
              <a:rPr lang="en-US" altLang="en-US" sz="2800" i="1" baseline="-25000" dirty="0" err="1">
                <a:latin typeface="Times New Roman" pitchFamily="18" charset="0"/>
              </a:rPr>
              <a:t>j</a:t>
            </a:r>
            <a:r>
              <a:rPr lang="en-US" altLang="en-US" sz="2800" i="1" baseline="-25000" dirty="0">
                <a:latin typeface="Times New Roman" pitchFamily="18" charset="0"/>
              </a:rPr>
              <a:t> </a:t>
            </a:r>
            <a:r>
              <a:rPr lang="en-US" altLang="en-US" sz="2800" dirty="0">
                <a:latin typeface="Times New Roman" pitchFamily="18" charset="0"/>
              </a:rPr>
              <a:t>that looks like the “probability” the input is of the </a:t>
            </a:r>
            <a:r>
              <a:rPr lang="en-US" altLang="en-US" sz="2800" i="1" dirty="0" err="1">
                <a:latin typeface="Times New Roman" pitchFamily="18" charset="0"/>
              </a:rPr>
              <a:t>j</a:t>
            </a:r>
            <a:r>
              <a:rPr lang="en-US" altLang="en-US" sz="2800" i="1" baseline="30000" dirty="0" err="1">
                <a:latin typeface="Times New Roman" pitchFamily="18" charset="0"/>
              </a:rPr>
              <a:t>th</a:t>
            </a:r>
            <a:r>
              <a:rPr lang="en-US" altLang="en-US" sz="2800" dirty="0">
                <a:latin typeface="Times New Roman" pitchFamily="18" charset="0"/>
              </a:rPr>
              <a:t> category: </a:t>
            </a:r>
            <a:r>
              <a:rPr lang="en-US" altLang="en-US" sz="2800" i="1" dirty="0">
                <a:latin typeface="Times New Roman" pitchFamily="18" charset="0"/>
                <a:sym typeface="Symbol" panose="05050102010706020507" pitchFamily="18" charset="2"/>
              </a:rPr>
              <a:t>cat, dog,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Actually, there is no probability distributions.</a:t>
            </a:r>
          </a:p>
          <a:p>
            <a:pPr marL="457200" indent="-457200">
              <a:spcBef>
                <a:spcPct val="0"/>
              </a:spcBef>
              <a:buFont typeface="Arial" panose="020B0604020202020204" pitchFamily="34" charset="0"/>
              <a:buChar char="•"/>
            </a:pPr>
            <a:r>
              <a:rPr lang="en-US" altLang="en-US" sz="2800" dirty="0">
                <a:latin typeface="Times New Roman" pitchFamily="18" charset="0"/>
              </a:rPr>
              <a:t>Probabilities require </a:t>
            </a:r>
            <a:r>
              <a:rPr lang="en-US" altLang="en-US" sz="2800" dirty="0">
                <a:latin typeface="Times New Roman" pitchFamily="18" charset="0"/>
                <a:sym typeface="Symbol" panose="05050102010706020507" pitchFamily="18" charset="2"/>
              </a:rPr>
              <a:t>0 </a:t>
            </a:r>
            <a:r>
              <a:rPr lang="en-US" altLang="en-US" sz="2800" i="1" dirty="0">
                <a:latin typeface="Times New Roman" pitchFamily="18" charset="0"/>
              </a:rPr>
              <a:t> </a:t>
            </a:r>
            <a:r>
              <a:rPr lang="en-US" altLang="en-US" sz="2800" i="1" dirty="0" err="1">
                <a:latin typeface="Times New Roman" pitchFamily="18" charset="0"/>
              </a:rPr>
              <a:t>M</a:t>
            </a:r>
            <a:r>
              <a:rPr lang="en-US" altLang="en-US" sz="2800" i="1" baseline="-25000" dirty="0" err="1">
                <a:latin typeface="Times New Roman" pitchFamily="18" charset="0"/>
              </a:rPr>
              <a:t>j</a:t>
            </a:r>
            <a:r>
              <a:rPr lang="en-US" altLang="en-US" sz="2800" i="1" baseline="-25000" dirty="0">
                <a:latin typeface="Times New Roman" pitchFamily="18" charset="0"/>
              </a:rPr>
              <a:t> </a:t>
            </a:r>
            <a:r>
              <a:rPr lang="en-US" altLang="en-US" sz="2800" dirty="0">
                <a:latin typeface="Times New Roman" pitchFamily="18" charset="0"/>
                <a:sym typeface="Symbol" panose="05050102010706020507" pitchFamily="18" charset="2"/>
              </a:rPr>
              <a:t>1  and  </a:t>
            </a:r>
            <a:r>
              <a:rPr lang="en-US" altLang="en-US" sz="2800" i="1" baseline="-25000" dirty="0">
                <a:latin typeface="Times New Roman" pitchFamily="18" charset="0"/>
                <a:sym typeface="Symbol" panose="05050102010706020507" pitchFamily="18" charset="2"/>
              </a:rPr>
              <a:t>j=1..c </a:t>
            </a:r>
            <a:r>
              <a:rPr lang="en-US" altLang="en-US" sz="2800" i="1" dirty="0" err="1">
                <a:latin typeface="Times New Roman" pitchFamily="18" charset="0"/>
                <a:sym typeface="Symbol" panose="05050102010706020507" pitchFamily="18" charset="2"/>
              </a:rPr>
              <a:t>M</a:t>
            </a:r>
            <a:r>
              <a:rPr lang="en-US" altLang="en-US" sz="2800" i="1" baseline="-25000" dirty="0" err="1">
                <a:latin typeface="Times New Roman" pitchFamily="18" charset="0"/>
                <a:sym typeface="Symbol" panose="05050102010706020507" pitchFamily="18" charset="2"/>
              </a:rPr>
              <a:t>j</a:t>
            </a:r>
            <a:r>
              <a:rPr lang="en-US" altLang="en-US" sz="2800" i="1" baseline="-25000" dirty="0">
                <a:latin typeface="Times New Roman" pitchFamily="18" charset="0"/>
              </a:rPr>
              <a:t>  </a:t>
            </a:r>
            <a:r>
              <a:rPr lang="en-US" altLang="en-US" sz="2800" i="1" dirty="0">
                <a:latin typeface="Times New Roman" pitchFamily="18" charset="0"/>
              </a:rPr>
              <a:t> </a:t>
            </a:r>
            <a:r>
              <a:rPr lang="en-US" altLang="en-US" sz="2800" dirty="0">
                <a:latin typeface="Times New Roman" pitchFamily="18" charset="0"/>
              </a:rPr>
              <a:t>= 1</a:t>
            </a:r>
          </a:p>
          <a:p>
            <a:pPr marL="457200" indent="-457200">
              <a:spcBef>
                <a:spcPct val="0"/>
              </a:spcBef>
              <a:buFont typeface="Arial" panose="020B0604020202020204" pitchFamily="34" charset="0"/>
              <a:buChar char="•"/>
            </a:pPr>
            <a:r>
              <a:rPr lang="en-US" altLang="en-US" sz="2800" dirty="0">
                <a:latin typeface="Times New Roman" pitchFamily="18" charset="0"/>
              </a:rPr>
              <a:t>This layer coverts the values </a:t>
            </a:r>
            <a:r>
              <a:rPr lang="en-US" altLang="en-US" sz="2800" i="1" dirty="0" err="1">
                <a:latin typeface="Times New Roman" pitchFamily="18" charset="0"/>
              </a:rPr>
              <a:t>z</a:t>
            </a:r>
            <a:r>
              <a:rPr lang="en-US" altLang="en-US" sz="2800" i="1" baseline="-25000" dirty="0" err="1">
                <a:latin typeface="Times New Roman" pitchFamily="18" charset="0"/>
              </a:rPr>
              <a:t>j</a:t>
            </a:r>
            <a:r>
              <a:rPr lang="en-US" altLang="en-US" sz="2800" dirty="0">
                <a:latin typeface="Times New Roman" pitchFamily="18" charset="0"/>
              </a:rPr>
              <a:t> to these.</a:t>
            </a:r>
          </a:p>
          <a:p>
            <a:pPr marL="1200150" lvl="1" indent="-457200">
              <a:spcBef>
                <a:spcPct val="0"/>
              </a:spcBef>
              <a:buFont typeface="Arial" panose="020B0604020202020204" pitchFamily="34" charset="0"/>
              <a:buChar char="•"/>
            </a:pPr>
            <a:r>
              <a:rPr lang="en-US" altLang="en-US" sz="2800" dirty="0">
                <a:latin typeface="Times New Roman" pitchFamily="18" charset="0"/>
              </a:rPr>
              <a:t>Turns z= </a:t>
            </a:r>
            <a:r>
              <a:rPr lang="en-US" altLang="en-US" sz="1200" dirty="0">
                <a:latin typeface="Times New Roman" pitchFamily="18" charset="0"/>
              </a:rPr>
              <a:t> </a:t>
            </a:r>
            <a:r>
              <a:rPr lang="en-US" altLang="en-US" sz="2800" dirty="0">
                <a:latin typeface="Times New Roman" pitchFamily="18" charset="0"/>
              </a:rPr>
              <a:t>10 into e</a:t>
            </a:r>
            <a:r>
              <a:rPr lang="en-US" altLang="en-US" sz="2800" baseline="30000" dirty="0">
                <a:latin typeface="Times New Roman" pitchFamily="18" charset="0"/>
              </a:rPr>
              <a:t>10</a:t>
            </a:r>
            <a:r>
              <a:rPr lang="en-US" altLang="en-US" sz="1100" dirty="0">
                <a:latin typeface="Times New Roman" pitchFamily="18" charset="0"/>
              </a:rPr>
              <a:t> </a:t>
            </a:r>
            <a:r>
              <a:rPr lang="en-US" altLang="en-US" sz="2800" dirty="0">
                <a:latin typeface="Times New Roman" pitchFamily="18" charset="0"/>
              </a:rPr>
              <a:t> = 2,206</a:t>
            </a:r>
          </a:p>
          <a:p>
            <a:pPr lvl="1" indent="0">
              <a:spcBef>
                <a:spcPct val="0"/>
              </a:spcBef>
              <a:buNone/>
            </a:pPr>
            <a:r>
              <a:rPr lang="en-US" altLang="en-US" sz="2800" dirty="0">
                <a:latin typeface="Times New Roman" pitchFamily="18" charset="0"/>
              </a:rPr>
              <a:t>               z=-10 into e</a:t>
            </a:r>
            <a:r>
              <a:rPr lang="en-US" altLang="en-US" sz="2800" baseline="30000" dirty="0">
                <a:latin typeface="Times New Roman" pitchFamily="18" charset="0"/>
              </a:rPr>
              <a:t>-10</a:t>
            </a:r>
            <a:r>
              <a:rPr lang="en-US" altLang="en-US" sz="2800" dirty="0">
                <a:latin typeface="Times New Roman" pitchFamily="18" charset="0"/>
              </a:rPr>
              <a:t> = 0.00004</a:t>
            </a:r>
          </a:p>
          <a:p>
            <a:pPr marL="1200150" lvl="1" indent="-457200">
              <a:spcBef>
                <a:spcPct val="0"/>
              </a:spcBef>
            </a:pPr>
            <a:r>
              <a:rPr lang="en-US" altLang="en-US" sz="2800" dirty="0">
                <a:latin typeface="Times New Roman" pitchFamily="18" charset="0"/>
              </a:rPr>
              <a:t>Divides by the total so that the total becomes one.</a:t>
            </a:r>
          </a:p>
          <a:p>
            <a:pPr marL="1200150" lvl="1" indent="-457200">
              <a:spcBef>
                <a:spcPct val="0"/>
              </a:spcBef>
              <a:buFont typeface="Arial" panose="020B0604020202020204" pitchFamily="34" charset="0"/>
              <a:buChar char="•"/>
            </a:pPr>
            <a:endParaRPr lang="en-US" altLang="en-US" sz="2800" dirty="0">
              <a:latin typeface="Times New Roman" pitchFamily="18" charset="0"/>
            </a:endParaRPr>
          </a:p>
        </p:txBody>
      </p:sp>
      <p:sp>
        <p:nvSpPr>
          <p:cNvPr id="59" name="Rectangle 58"/>
          <p:cNvSpPr/>
          <p:nvPr/>
        </p:nvSpPr>
        <p:spPr>
          <a:xfrm>
            <a:off x="7192831" y="878266"/>
            <a:ext cx="565715" cy="575542"/>
          </a:xfrm>
          <a:prstGeom prst="rect">
            <a:avLst/>
          </a:prstGeom>
        </p:spPr>
        <p:txBody>
          <a:bodyPr wrap="none">
            <a:spAutoFit/>
          </a:bodyPr>
          <a:lstStyle/>
          <a:p>
            <a:r>
              <a:rPr lang="en-US" altLang="en-US" i="1">
                <a:solidFill>
                  <a:schemeClr val="bg2"/>
                </a:solidFill>
                <a:sym typeface="Symbol" panose="05050102010706020507" pitchFamily="18" charset="2"/>
              </a:rPr>
              <a:t>cat</a:t>
            </a:r>
            <a:endParaRPr lang="en-CA" dirty="0">
              <a:solidFill>
                <a:schemeClr val="bg2"/>
              </a:solidFill>
            </a:endParaRPr>
          </a:p>
        </p:txBody>
      </p:sp>
      <p:sp>
        <p:nvSpPr>
          <p:cNvPr id="60" name="Rectangle 59"/>
          <p:cNvSpPr/>
          <p:nvPr/>
        </p:nvSpPr>
        <p:spPr>
          <a:xfrm>
            <a:off x="7187671" y="1502284"/>
            <a:ext cx="723275" cy="523220"/>
          </a:xfrm>
          <a:prstGeom prst="rect">
            <a:avLst/>
          </a:prstGeom>
        </p:spPr>
        <p:txBody>
          <a:bodyPr wrap="none">
            <a:spAutoFit/>
          </a:bodyPr>
          <a:lstStyle/>
          <a:p>
            <a:r>
              <a:rPr lang="en-US" i="1" dirty="0">
                <a:solidFill>
                  <a:schemeClr val="bg2"/>
                </a:solidFill>
                <a:sym typeface="Symbol" panose="05050102010706020507" pitchFamily="18" charset="2"/>
              </a:rPr>
              <a:t>dog</a:t>
            </a:r>
            <a:endParaRPr lang="en-CA" dirty="0">
              <a:solidFill>
                <a:schemeClr val="bg2"/>
              </a:solidFill>
            </a:endParaRPr>
          </a:p>
        </p:txBody>
      </p:sp>
      <p:sp>
        <p:nvSpPr>
          <p:cNvPr id="61" name="Rectangle 60"/>
          <p:cNvSpPr/>
          <p:nvPr/>
        </p:nvSpPr>
        <p:spPr>
          <a:xfrm>
            <a:off x="7225146" y="2110161"/>
            <a:ext cx="780983" cy="523220"/>
          </a:xfrm>
          <a:prstGeom prst="rect">
            <a:avLst/>
          </a:prstGeom>
        </p:spPr>
        <p:txBody>
          <a:bodyPr wrap="none">
            <a:spAutoFit/>
          </a:bodyPr>
          <a:lstStyle/>
          <a:p>
            <a:r>
              <a:rPr lang="en-US" altLang="en-US" i="1">
                <a:solidFill>
                  <a:schemeClr val="bg2"/>
                </a:solidFill>
                <a:sym typeface="Symbol" panose="05050102010706020507" pitchFamily="18" charset="2"/>
              </a:rPr>
              <a:t>face</a:t>
            </a:r>
            <a:endParaRPr lang="en-CA" dirty="0">
              <a:solidFill>
                <a:schemeClr val="bg2"/>
              </a:solidFill>
            </a:endParaRPr>
          </a:p>
        </p:txBody>
      </p:sp>
      <p:sp>
        <p:nvSpPr>
          <p:cNvPr id="62" name="Rectangle 61"/>
          <p:cNvSpPr/>
          <p:nvPr/>
        </p:nvSpPr>
        <p:spPr>
          <a:xfrm>
            <a:off x="7204365" y="2674992"/>
            <a:ext cx="702436" cy="523220"/>
          </a:xfrm>
          <a:prstGeom prst="rect">
            <a:avLst/>
          </a:prstGeom>
        </p:spPr>
        <p:txBody>
          <a:bodyPr wrap="none">
            <a:spAutoFit/>
          </a:bodyPr>
          <a:lstStyle/>
          <a:p>
            <a:r>
              <a:rPr lang="en-US" i="1">
                <a:solidFill>
                  <a:schemeClr val="bg2"/>
                </a:solidFill>
                <a:sym typeface="Symbol" panose="05050102010706020507" pitchFamily="18" charset="2"/>
              </a:rPr>
              <a:t>fish</a:t>
            </a:r>
            <a:endParaRPr lang="en-CA" dirty="0">
              <a:solidFill>
                <a:schemeClr val="bg2"/>
              </a:solidFill>
            </a:endParaRPr>
          </a:p>
        </p:txBody>
      </p:sp>
      <p:sp>
        <p:nvSpPr>
          <p:cNvPr id="2" name="Oval 1"/>
          <p:cNvSpPr/>
          <p:nvPr/>
        </p:nvSpPr>
        <p:spPr>
          <a:xfrm>
            <a:off x="3810000" y="1427435"/>
            <a:ext cx="838200" cy="511373"/>
          </a:xfrm>
          <a:prstGeom prst="ellipse">
            <a:avLst/>
          </a:prstGeom>
          <a:ln w="15875">
            <a:solidFill>
              <a:srgbClr val="FF0000"/>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8" name="Oval 37"/>
          <p:cNvSpPr/>
          <p:nvPr/>
        </p:nvSpPr>
        <p:spPr>
          <a:xfrm>
            <a:off x="3435927" y="1850827"/>
            <a:ext cx="1697181" cy="710425"/>
          </a:xfrm>
          <a:prstGeom prst="ellipse">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8" name="Oval 57">
            <a:extLst>
              <a:ext uri="{FF2B5EF4-FFF2-40B4-BE49-F238E27FC236}">
                <a16:creationId xmlns:a16="http://schemas.microsoft.com/office/drawing/2014/main" id="{40B8F6D2-DF19-4352-BAB2-853CA696D4E5}"/>
              </a:ext>
            </a:extLst>
          </p:cNvPr>
          <p:cNvSpPr/>
          <p:nvPr/>
        </p:nvSpPr>
        <p:spPr>
          <a:xfrm>
            <a:off x="5643419" y="5042675"/>
            <a:ext cx="2362710" cy="710425"/>
          </a:xfrm>
          <a:prstGeom prst="ellipse">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Text Box 33">
            <a:extLst>
              <a:ext uri="{FF2B5EF4-FFF2-40B4-BE49-F238E27FC236}">
                <a16:creationId xmlns:a16="http://schemas.microsoft.com/office/drawing/2014/main" id="{FBBA4E7C-1C3F-4F57-A527-4CBFBC9BE8D7}"/>
              </a:ext>
            </a:extLst>
          </p:cNvPr>
          <p:cNvSpPr txBox="1">
            <a:spLocks noChangeArrowheads="1"/>
          </p:cNvSpPr>
          <p:nvPr/>
        </p:nvSpPr>
        <p:spPr bwMode="auto">
          <a:xfrm>
            <a:off x="6527800" y="-76200"/>
            <a:ext cx="279861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sz="2800" dirty="0">
                <a:solidFill>
                  <a:srgbClr val="FFFF00"/>
                </a:solidFill>
                <a:latin typeface="Times New Roman" panose="02020603050405020304" pitchFamily="18" charset="0"/>
                <a:cs typeface="Times New Roman" panose="02020603050405020304" pitchFamily="18" charset="0"/>
              </a:rPr>
              <a:t>Soft Max</a:t>
            </a:r>
            <a:endParaRPr lang="en-US" sz="2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3484407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 calcmode="lin" valueType="num">
                                      <p:cBhvr additive="base">
                                        <p:cTn id="7" dur="500" fill="hold"/>
                                        <p:tgtEl>
                                          <p:spTgt spid="63"/>
                                        </p:tgtEl>
                                        <p:attrNameLst>
                                          <p:attrName>ppt_x</p:attrName>
                                        </p:attrNameLst>
                                      </p:cBhvr>
                                      <p:tavLst>
                                        <p:tav tm="0">
                                          <p:val>
                                            <p:strVal val="#ppt_x"/>
                                          </p:val>
                                        </p:tav>
                                        <p:tav tm="100000">
                                          <p:val>
                                            <p:strVal val="#ppt_x"/>
                                          </p:val>
                                        </p:tav>
                                      </p:tavLst>
                                    </p:anim>
                                    <p:anim calcmode="lin" valueType="num">
                                      <p:cBhvr additive="base">
                                        <p:cTn id="8" dur="500" fill="hold"/>
                                        <p:tgtEl>
                                          <p:spTgt spid="6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7">
                                            <p:txEl>
                                              <p:pRg st="0" end="0"/>
                                            </p:txEl>
                                          </p:spTgt>
                                        </p:tgtEl>
                                        <p:attrNameLst>
                                          <p:attrName>style.visibility</p:attrName>
                                        </p:attrNameLst>
                                      </p:cBhvr>
                                      <p:to>
                                        <p:strVal val="visible"/>
                                      </p:to>
                                    </p:set>
                                    <p:anim calcmode="lin" valueType="num">
                                      <p:cBhvr additive="base">
                                        <p:cTn id="13" dur="500" fill="hold"/>
                                        <p:tgtEl>
                                          <p:spTgt spid="57">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7">
                                            <p:txEl>
                                              <p:pRg st="1" end="1"/>
                                            </p:txEl>
                                          </p:spTgt>
                                        </p:tgtEl>
                                        <p:attrNameLst>
                                          <p:attrName>style.visibility</p:attrName>
                                        </p:attrNameLst>
                                      </p:cBhvr>
                                      <p:to>
                                        <p:strVal val="visible"/>
                                      </p:to>
                                    </p:set>
                                    <p:anim calcmode="lin" valueType="num">
                                      <p:cBhvr additive="base">
                                        <p:cTn id="19" dur="500" fill="hold"/>
                                        <p:tgtEl>
                                          <p:spTgt spid="57">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7">
                                            <p:txEl>
                                              <p:pRg st="2" end="2"/>
                                            </p:txEl>
                                          </p:spTgt>
                                        </p:tgtEl>
                                        <p:attrNameLst>
                                          <p:attrName>style.visibility</p:attrName>
                                        </p:attrNameLst>
                                      </p:cBhvr>
                                      <p:to>
                                        <p:strVal val="visible"/>
                                      </p:to>
                                    </p:set>
                                    <p:anim calcmode="lin" valueType="num">
                                      <p:cBhvr additive="base">
                                        <p:cTn id="25" dur="500" fill="hold"/>
                                        <p:tgtEl>
                                          <p:spTgt spid="5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57">
                                            <p:txEl>
                                              <p:pRg st="3" end="3"/>
                                            </p:txEl>
                                          </p:spTgt>
                                        </p:tgtEl>
                                        <p:attrNameLst>
                                          <p:attrName>style.visibility</p:attrName>
                                        </p:attrNameLst>
                                      </p:cBhvr>
                                      <p:to>
                                        <p:strVal val="visible"/>
                                      </p:to>
                                    </p:set>
                                    <p:anim calcmode="lin" valueType="num">
                                      <p:cBhvr additive="base">
                                        <p:cTn id="31" dur="500" fill="hold"/>
                                        <p:tgtEl>
                                          <p:spTgt spid="57">
                                            <p:txEl>
                                              <p:pRg st="3" end="3"/>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5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7">
                                            <p:txEl>
                                              <p:pRg st="4" end="4"/>
                                            </p:txEl>
                                          </p:spTgt>
                                        </p:tgtEl>
                                        <p:attrNameLst>
                                          <p:attrName>style.visibility</p:attrName>
                                        </p:attrNameLst>
                                      </p:cBhvr>
                                      <p:to>
                                        <p:strVal val="visible"/>
                                      </p:to>
                                    </p:set>
                                    <p:anim calcmode="lin" valueType="num">
                                      <p:cBhvr additive="base">
                                        <p:cTn id="37" dur="500" fill="hold"/>
                                        <p:tgtEl>
                                          <p:spTgt spid="57">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7">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57">
                                            <p:txEl>
                                              <p:pRg st="5" end="5"/>
                                            </p:txEl>
                                          </p:spTgt>
                                        </p:tgtEl>
                                        <p:attrNameLst>
                                          <p:attrName>style.visibility</p:attrName>
                                        </p:attrNameLst>
                                      </p:cBhvr>
                                      <p:to>
                                        <p:strVal val="visible"/>
                                      </p:to>
                                    </p:set>
                                    <p:anim calcmode="lin" valueType="num">
                                      <p:cBhvr additive="base">
                                        <p:cTn id="43" dur="500" fill="hold"/>
                                        <p:tgtEl>
                                          <p:spTgt spid="57">
                                            <p:txEl>
                                              <p:pRg st="5" end="5"/>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57">
                                            <p:txEl>
                                              <p:pRg st="5" end="5"/>
                                            </p:txEl>
                                          </p:spTgt>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
                                        </p:tgtEl>
                                        <p:attrNameLst>
                                          <p:attrName>style.visibility</p:attrName>
                                        </p:attrNameLst>
                                      </p:cBhvr>
                                      <p:to>
                                        <p:strVal val="visible"/>
                                      </p:to>
                                    </p:set>
                                    <p:anim calcmode="lin" valueType="num">
                                      <p:cBhvr additive="base">
                                        <p:cTn id="47" dur="500" fill="hold"/>
                                        <p:tgtEl>
                                          <p:spTgt spid="2"/>
                                        </p:tgtEl>
                                        <p:attrNameLst>
                                          <p:attrName>ppt_x</p:attrName>
                                        </p:attrNameLst>
                                      </p:cBhvr>
                                      <p:tavLst>
                                        <p:tav tm="0">
                                          <p:val>
                                            <p:strVal val="#ppt_x"/>
                                          </p:val>
                                        </p:tav>
                                        <p:tav tm="100000">
                                          <p:val>
                                            <p:strVal val="#ppt_x"/>
                                          </p:val>
                                        </p:tav>
                                      </p:tavLst>
                                    </p:anim>
                                    <p:anim calcmode="lin" valueType="num">
                                      <p:cBhvr additive="base">
                                        <p:cTn id="4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57">
                                            <p:txEl>
                                              <p:pRg st="6" end="6"/>
                                            </p:txEl>
                                          </p:spTgt>
                                        </p:tgtEl>
                                        <p:attrNameLst>
                                          <p:attrName>style.visibility</p:attrName>
                                        </p:attrNameLst>
                                      </p:cBhvr>
                                      <p:to>
                                        <p:strVal val="visible"/>
                                      </p:to>
                                    </p:set>
                                    <p:anim calcmode="lin" valueType="num">
                                      <p:cBhvr additive="base">
                                        <p:cTn id="53" dur="500" fill="hold"/>
                                        <p:tgtEl>
                                          <p:spTgt spid="57">
                                            <p:txEl>
                                              <p:pRg st="6" end="6"/>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57">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57">
                                            <p:txEl>
                                              <p:pRg st="7" end="7"/>
                                            </p:txEl>
                                          </p:spTgt>
                                        </p:tgtEl>
                                        <p:attrNameLst>
                                          <p:attrName>style.visibility</p:attrName>
                                        </p:attrNameLst>
                                      </p:cBhvr>
                                      <p:to>
                                        <p:strVal val="visible"/>
                                      </p:to>
                                    </p:set>
                                    <p:anim calcmode="lin" valueType="num">
                                      <p:cBhvr additive="base">
                                        <p:cTn id="59" dur="500" fill="hold"/>
                                        <p:tgtEl>
                                          <p:spTgt spid="57">
                                            <p:txEl>
                                              <p:pRg st="7" end="7"/>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57">
                                            <p:txEl>
                                              <p:pRg st="7" end="7"/>
                                            </p:txEl>
                                          </p:spTgt>
                                        </p:tgtEl>
                                        <p:attrNameLst>
                                          <p:attrName>ppt_y</p:attrName>
                                        </p:attrNameLst>
                                      </p:cBhvr>
                                      <p:tavLst>
                                        <p:tav tm="0">
                                          <p:val>
                                            <p:strVal val="1+#ppt_h/2"/>
                                          </p:val>
                                        </p:tav>
                                        <p:tav tm="100000">
                                          <p:val>
                                            <p:strVal val="#ppt_y"/>
                                          </p:val>
                                        </p:tav>
                                      </p:tavLst>
                                    </p:anim>
                                  </p:childTnLst>
                                </p:cTn>
                              </p:par>
                              <p:par>
                                <p:cTn id="61" presetID="1" presetClass="exit" presetSubtype="0" fill="hold" grpId="1" nodeType="withEffect">
                                  <p:stCondLst>
                                    <p:cond delay="0"/>
                                  </p:stCondLst>
                                  <p:childTnLst>
                                    <p:set>
                                      <p:cBhvr>
                                        <p:cTn id="62" dur="1" fill="hold">
                                          <p:stCondLst>
                                            <p:cond delay="0"/>
                                          </p:stCondLst>
                                        </p:cTn>
                                        <p:tgtEl>
                                          <p:spTgt spid="2"/>
                                        </p:tgtEl>
                                        <p:attrNameLst>
                                          <p:attrName>style.visibility</p:attrName>
                                        </p:attrNameLst>
                                      </p:cBhvr>
                                      <p:to>
                                        <p:strVal val="hidden"/>
                                      </p:to>
                                    </p:set>
                                  </p:childTnLst>
                                </p:cTn>
                              </p:par>
                              <p:par>
                                <p:cTn id="63" presetID="2" presetClass="entr" presetSubtype="4" fill="hold" grpId="0" nodeType="withEffect">
                                  <p:stCondLst>
                                    <p:cond delay="0"/>
                                  </p:stCondLst>
                                  <p:childTnLst>
                                    <p:set>
                                      <p:cBhvr>
                                        <p:cTn id="64" dur="1" fill="hold">
                                          <p:stCondLst>
                                            <p:cond delay="0"/>
                                          </p:stCondLst>
                                        </p:cTn>
                                        <p:tgtEl>
                                          <p:spTgt spid="38"/>
                                        </p:tgtEl>
                                        <p:attrNameLst>
                                          <p:attrName>style.visibility</p:attrName>
                                        </p:attrNameLst>
                                      </p:cBhvr>
                                      <p:to>
                                        <p:strVal val="visible"/>
                                      </p:to>
                                    </p:set>
                                    <p:anim calcmode="lin" valueType="num">
                                      <p:cBhvr additive="base">
                                        <p:cTn id="65" dur="500" fill="hold"/>
                                        <p:tgtEl>
                                          <p:spTgt spid="38"/>
                                        </p:tgtEl>
                                        <p:attrNameLst>
                                          <p:attrName>ppt_x</p:attrName>
                                        </p:attrNameLst>
                                      </p:cBhvr>
                                      <p:tavLst>
                                        <p:tav tm="0">
                                          <p:val>
                                            <p:strVal val="#ppt_x"/>
                                          </p:val>
                                        </p:tav>
                                        <p:tav tm="100000">
                                          <p:val>
                                            <p:strVal val="#ppt_x"/>
                                          </p:val>
                                        </p:tav>
                                      </p:tavLst>
                                    </p:anim>
                                    <p:anim calcmode="lin" valueType="num">
                                      <p:cBhvr additive="base">
                                        <p:cTn id="66" dur="500" fill="hold"/>
                                        <p:tgtEl>
                                          <p:spTgt spid="38"/>
                                        </p:tgtEl>
                                        <p:attrNameLst>
                                          <p:attrName>ppt_y</p:attrName>
                                        </p:attrNameLst>
                                      </p:cBhvr>
                                      <p:tavLst>
                                        <p:tav tm="0">
                                          <p:val>
                                            <p:strVal val="1+#ppt_h/2"/>
                                          </p:val>
                                        </p:tav>
                                        <p:tav tm="100000">
                                          <p:val>
                                            <p:strVal val="#ppt_y"/>
                                          </p:val>
                                        </p:tav>
                                      </p:tavLst>
                                    </p:anim>
                                  </p:childTnLst>
                                </p:cTn>
                              </p:par>
                              <p:par>
                                <p:cTn id="67" presetID="2" presetClass="entr" presetSubtype="4" fill="hold" grpId="0" nodeType="withEffect">
                                  <p:stCondLst>
                                    <p:cond delay="0"/>
                                  </p:stCondLst>
                                  <p:childTnLst>
                                    <p:set>
                                      <p:cBhvr>
                                        <p:cTn id="68" dur="1" fill="hold">
                                          <p:stCondLst>
                                            <p:cond delay="0"/>
                                          </p:stCondLst>
                                        </p:cTn>
                                        <p:tgtEl>
                                          <p:spTgt spid="58"/>
                                        </p:tgtEl>
                                        <p:attrNameLst>
                                          <p:attrName>style.visibility</p:attrName>
                                        </p:attrNameLst>
                                      </p:cBhvr>
                                      <p:to>
                                        <p:strVal val="visible"/>
                                      </p:to>
                                    </p:set>
                                    <p:anim calcmode="lin" valueType="num">
                                      <p:cBhvr additive="base">
                                        <p:cTn id="69" dur="500" fill="hold"/>
                                        <p:tgtEl>
                                          <p:spTgt spid="58"/>
                                        </p:tgtEl>
                                        <p:attrNameLst>
                                          <p:attrName>ppt_x</p:attrName>
                                        </p:attrNameLst>
                                      </p:cBhvr>
                                      <p:tavLst>
                                        <p:tav tm="0">
                                          <p:val>
                                            <p:strVal val="#ppt_x"/>
                                          </p:val>
                                        </p:tav>
                                        <p:tav tm="100000">
                                          <p:val>
                                            <p:strVal val="#ppt_x"/>
                                          </p:val>
                                        </p:tav>
                                      </p:tavLst>
                                    </p:anim>
                                    <p:anim calcmode="lin" valueType="num">
                                      <p:cBhvr additive="base">
                                        <p:cTn id="70" dur="500" fill="hold"/>
                                        <p:tgtEl>
                                          <p:spTgt spid="5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2" grpId="1" animBg="1"/>
      <p:bldP spid="38" grpId="0" animBg="1"/>
      <p:bldP spid="58" grpId="0" animBg="1"/>
      <p:bldP spid="63"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pic>
        <p:nvPicPr>
          <p:cNvPr id="12" name="Picture 2" descr="https://c1.dq1.me/uploads/article_block/10112/article_featured_image/32458/thumb_unemployed_pad_c.jpg"/>
          <p:cNvPicPr>
            <a:picLocks noChangeAspect="1" noChangeArrowheads="1"/>
          </p:cNvPicPr>
          <p:nvPr/>
        </p:nvPicPr>
        <p:blipFill rotWithShape="1">
          <a:blip r:embed="rId2">
            <a:extLst>
              <a:ext uri="{28A0092B-C50C-407E-A947-70E740481C1C}">
                <a14:useLocalDpi xmlns:a14="http://schemas.microsoft.com/office/drawing/2010/main" val="0"/>
              </a:ext>
            </a:extLst>
          </a:blip>
          <a:srcRect t="226" r="38333"/>
          <a:stretch/>
        </p:blipFill>
        <p:spPr bwMode="auto">
          <a:xfrm>
            <a:off x="152400" y="780737"/>
            <a:ext cx="3770974" cy="3486463"/>
          </a:xfrm>
          <a:prstGeom prst="rect">
            <a:avLst/>
          </a:prstGeom>
          <a:noFill/>
          <a:extLst>
            <a:ext uri="{909E8E84-426E-40DD-AFC4-6F175D3DCCD1}">
              <a14:hiddenFill xmlns:a14="http://schemas.microsoft.com/office/drawing/2010/main">
                <a:solidFill>
                  <a:srgbClr val="FFFFFF"/>
                </a:solidFill>
              </a14:hiddenFill>
            </a:ext>
          </a:extLst>
        </p:spPr>
      </p:pic>
      <p:sp>
        <p:nvSpPr>
          <p:cNvPr id="18" name="Content Placeholder 2"/>
          <p:cNvSpPr>
            <a:spLocks noGrp="1"/>
          </p:cNvSpPr>
          <p:nvPr>
            <p:ph idx="1"/>
          </p:nvPr>
        </p:nvSpPr>
        <p:spPr>
          <a:xfrm>
            <a:off x="-381000" y="4495800"/>
            <a:ext cx="3733800" cy="1600200"/>
          </a:xfrm>
        </p:spPr>
        <p:txBody>
          <a:bodyPr/>
          <a:lstStyle/>
          <a:p>
            <a:pPr marL="114300" lvl="1" indent="0" algn="ctr" eaLnBrk="1" hangingPunct="1">
              <a:buNone/>
              <a:defRPr/>
            </a:pPr>
            <a:r>
              <a:rPr lang="en-US" sz="2800" dirty="0">
                <a:ea typeface="+mn-ea"/>
                <a:cs typeface="+mn-cs"/>
              </a:rPr>
              <a:t>In 10-15 years, </a:t>
            </a:r>
            <a:br>
              <a:rPr lang="en-US" sz="2800" dirty="0">
                <a:ea typeface="+mn-ea"/>
                <a:cs typeface="+mn-cs"/>
              </a:rPr>
            </a:br>
            <a:r>
              <a:rPr lang="en-US" sz="2800" dirty="0">
                <a:ea typeface="+mn-ea"/>
                <a:cs typeface="+mn-cs"/>
              </a:rPr>
              <a:t>half current jobs </a:t>
            </a:r>
            <a:br>
              <a:rPr lang="en-US" sz="2800" dirty="0">
                <a:ea typeface="+mn-ea"/>
                <a:cs typeface="+mn-cs"/>
              </a:rPr>
            </a:br>
            <a:r>
              <a:rPr lang="en-US" sz="2800" dirty="0">
                <a:ea typeface="+mn-ea"/>
                <a:cs typeface="+mn-cs"/>
              </a:rPr>
              <a:t>will be obsolete.</a:t>
            </a:r>
          </a:p>
        </p:txBody>
      </p:sp>
      <p:sp>
        <p:nvSpPr>
          <p:cNvPr id="19" name="Content Placeholder 2"/>
          <p:cNvSpPr txBox="1">
            <a:spLocks/>
          </p:cNvSpPr>
          <p:nvPr/>
        </p:nvSpPr>
        <p:spPr bwMode="auto">
          <a:xfrm>
            <a:off x="2590800" y="4572000"/>
            <a:ext cx="3886200" cy="1600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US" sz="2800" kern="0" dirty="0"/>
              <a:t>When lawyers </a:t>
            </a:r>
            <a:br>
              <a:rPr lang="en-US" sz="2800" kern="0" dirty="0"/>
            </a:br>
            <a:r>
              <a:rPr lang="en-US" sz="2800" kern="0" dirty="0"/>
              <a:t>lose their jobs, </a:t>
            </a:r>
            <a:br>
              <a:rPr lang="en-US" sz="2800" kern="0" dirty="0"/>
            </a:br>
            <a:r>
              <a:rPr lang="en-US" sz="2800" kern="0" dirty="0"/>
              <a:t>what will they do?</a:t>
            </a:r>
          </a:p>
          <a:p>
            <a:pPr lvl="1" algn="ctr" eaLnBrk="1" hangingPunct="1">
              <a:defRPr/>
            </a:pPr>
            <a:endParaRPr lang="en-US" sz="2800" kern="0" dirty="0">
              <a:ea typeface="+mn-ea"/>
              <a:cs typeface="+mn-cs"/>
            </a:endParaRPr>
          </a:p>
        </p:txBody>
      </p:sp>
      <p:sp>
        <p:nvSpPr>
          <p:cNvPr id="8" name="Content Placeholder 2"/>
          <p:cNvSpPr txBox="1">
            <a:spLocks/>
          </p:cNvSpPr>
          <p:nvPr/>
        </p:nvSpPr>
        <p:spPr bwMode="auto">
          <a:xfrm>
            <a:off x="5715000" y="4572000"/>
            <a:ext cx="3429000" cy="1295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US" sz="2800" kern="0">
                <a:ea typeface="+mn-ea"/>
                <a:cs typeface="+mn-cs"/>
              </a:rPr>
              <a:t>I am hoping for basic income</a:t>
            </a:r>
            <a:endParaRPr lang="en-US" sz="2800" kern="0" dirty="0">
              <a:ea typeface="+mn-ea"/>
              <a:cs typeface="+mn-cs"/>
            </a:endParaRPr>
          </a:p>
        </p:txBody>
      </p:sp>
      <p:pic>
        <p:nvPicPr>
          <p:cNvPr id="9"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641696" y="704538"/>
            <a:ext cx="4349904" cy="36388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5036095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 calcmode="lin" valueType="num">
                                      <p:cBhvr additive="base">
                                        <p:cTn id="1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9">
                                            <p:txEl>
                                              <p:pRg st="0" end="0"/>
                                            </p:txEl>
                                          </p:spTgt>
                                        </p:tgtEl>
                                        <p:attrNameLst>
                                          <p:attrName>style.visibility</p:attrName>
                                        </p:attrNameLst>
                                      </p:cBhvr>
                                      <p:to>
                                        <p:strVal val="visible"/>
                                      </p:to>
                                    </p:set>
                                    <p:anim calcmode="lin" valueType="num">
                                      <p:cBhvr additive="base">
                                        <p:cTn id="17" dur="500" fill="hold"/>
                                        <p:tgtEl>
                                          <p:spTgt spid="19">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8">
                                            <p:txEl>
                                              <p:pRg st="0" end="0"/>
                                            </p:txEl>
                                          </p:spTgt>
                                        </p:tgtEl>
                                        <p:attrNameLst>
                                          <p:attrName>style.visibility</p:attrName>
                                        </p:attrNameLst>
                                      </p:cBhvr>
                                      <p:to>
                                        <p:strVal val="visible"/>
                                      </p:to>
                                    </p:set>
                                    <p:anim calcmode="lin" valueType="num">
                                      <p:cBhvr additive="base">
                                        <p:cTn id="2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8">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ppt_x"/>
                                          </p:val>
                                        </p:tav>
                                        <p:tav tm="100000">
                                          <p:val>
                                            <p:strVal val="#ppt_x"/>
                                          </p:val>
                                        </p:tav>
                                      </p:tavLst>
                                    </p:anim>
                                    <p:anim calcmode="lin" valueType="num">
                                      <p:cBhvr additive="base">
                                        <p:cTn id="2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685800" y="838200"/>
            <a:ext cx="7772400" cy="4114800"/>
          </a:xfrm>
        </p:spPr>
        <p:txBody>
          <a:bodyPr/>
          <a:lstStyle/>
          <a:p>
            <a:r>
              <a:rPr lang="en-CA" dirty="0"/>
              <a:t>Before </a:t>
            </a:r>
            <a:r>
              <a:rPr lang="en-CA" dirty="0" err="1"/>
              <a:t>covolution</a:t>
            </a:r>
            <a:r>
              <a:rPr lang="en-CA" dirty="0"/>
              <a:t> nets</a:t>
            </a:r>
          </a:p>
          <a:p>
            <a:r>
              <a:rPr lang="en-CA" dirty="0"/>
              <a:t>Do correlation = </a:t>
            </a:r>
            <a:r>
              <a:rPr lang="en-CA" dirty="0" err="1"/>
              <a:t>dotproduct</a:t>
            </a:r>
            <a:endParaRPr lang="en-CA" dirty="0"/>
          </a:p>
          <a:p>
            <a:r>
              <a:rPr lang="en-CA" dirty="0"/>
              <a:t>Eg vector person attributes</a:t>
            </a:r>
          </a:p>
          <a:p>
            <a:r>
              <a:rPr lang="en-CA" dirty="0"/>
              <a:t>     vector desired attributes </a:t>
            </a:r>
          </a:p>
          <a:p>
            <a:endParaRPr lang="en-CA" dirty="0"/>
          </a:p>
          <a:p>
            <a:r>
              <a:rPr lang="en-CA" dirty="0"/>
              <a:t>Eg vector age people</a:t>
            </a:r>
          </a:p>
          <a:p>
            <a:r>
              <a:rPr lang="en-CA" dirty="0"/>
              <a:t>                reading people</a:t>
            </a:r>
          </a:p>
          <a:p>
            <a:r>
              <a:rPr lang="en-CA" dirty="0"/>
              <a:t>                </a:t>
            </a:r>
            <a:r>
              <a:rPr lang="en-CA" dirty="0" err="1"/>
              <a:t>diper</a:t>
            </a:r>
            <a:r>
              <a:rPr lang="en-CA" dirty="0"/>
              <a:t> people</a:t>
            </a:r>
          </a:p>
          <a:p>
            <a:r>
              <a:rPr lang="en-CA" dirty="0"/>
              <a:t>projection </a:t>
            </a:r>
          </a:p>
        </p:txBody>
      </p:sp>
    </p:spTree>
    <p:extLst>
      <p:ext uri="{BB962C8B-B14F-4D97-AF65-F5344CB8AC3E}">
        <p14:creationId xmlns:p14="http://schemas.microsoft.com/office/powerpoint/2010/main" val="3059637016"/>
      </p:ext>
    </p:extLst>
  </p:cSld>
  <p:clrMapOvr>
    <a:masterClrMapping/>
  </p:clrMapOvr>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54" name="Group 53"/>
          <p:cNvGrpSpPr/>
          <p:nvPr/>
        </p:nvGrpSpPr>
        <p:grpSpPr>
          <a:xfrm>
            <a:off x="1204150" y="5640291"/>
            <a:ext cx="1767650" cy="1102040"/>
            <a:chOff x="1204150" y="5640291"/>
            <a:chExt cx="3291650" cy="1102040"/>
          </a:xfrm>
        </p:grpSpPr>
        <p:sp>
          <p:nvSpPr>
            <p:cNvPr id="56" name="Rectangle 55"/>
            <p:cNvSpPr/>
            <p:nvPr/>
          </p:nvSpPr>
          <p:spPr>
            <a:xfrm>
              <a:off x="2083556" y="6096000"/>
              <a:ext cx="1674791" cy="646331"/>
            </a:xfrm>
            <a:prstGeom prst="rect">
              <a:avLst/>
            </a:prstGeom>
          </p:spPr>
          <p:txBody>
            <a:bodyPr wrap="square">
              <a:spAutoFit/>
            </a:bodyPr>
            <a:lstStyle/>
            <a:p>
              <a:r>
                <a:rPr lang="en-US" altLang="en-US" sz="3600" i="1" dirty="0" err="1">
                  <a:solidFill>
                    <a:srgbClr val="FF00FF"/>
                  </a:solidFill>
                  <a:cs typeface="Times New Roman" panose="02020603050405020304" pitchFamily="18" charset="0"/>
                  <a:sym typeface="Symbol" panose="05050102010706020507" pitchFamily="18" charset="2"/>
                </a:rPr>
                <a:t>x</a:t>
              </a:r>
              <a:r>
                <a:rPr lang="en-US" altLang="en-US" sz="3600" i="1" baseline="-25000" dirty="0" err="1">
                  <a:solidFill>
                    <a:srgbClr val="FF00FF"/>
                  </a:solidFill>
                  <a:cs typeface="Times New Roman" panose="02020603050405020304" pitchFamily="18" charset="0"/>
                  <a:sym typeface="Symbol" panose="05050102010706020507" pitchFamily="18" charset="2"/>
                </a:rPr>
                <a:t>d,i</a:t>
              </a:r>
              <a:r>
                <a:rPr lang="en-US" altLang="en-US" sz="3600" i="1" baseline="-25000" dirty="0">
                  <a:solidFill>
                    <a:srgbClr val="FF00FF"/>
                  </a:solidFill>
                  <a:cs typeface="Times New Roman" panose="02020603050405020304" pitchFamily="18" charset="0"/>
                  <a:sym typeface="Symbol" panose="05050102010706020507" pitchFamily="18" charset="2"/>
                </a:rPr>
                <a:t></a:t>
              </a:r>
              <a:r>
                <a:rPr lang="en-US" altLang="en-US" sz="3600" dirty="0">
                  <a:solidFill>
                    <a:srgbClr val="FF00FF"/>
                  </a:solidFill>
                  <a:cs typeface="Times New Roman" panose="02020603050405020304" pitchFamily="18" charset="0"/>
                  <a:sym typeface="Symbol" panose="05050102010706020507" pitchFamily="18" charset="2"/>
                </a:rPr>
                <a:t>  </a:t>
              </a:r>
              <a:endParaRPr lang="en-CA" sz="3600" dirty="0">
                <a:solidFill>
                  <a:srgbClr val="FF00FF"/>
                </a:solidFill>
              </a:endParaRPr>
            </a:p>
          </p:txBody>
        </p:sp>
        <p:cxnSp>
          <p:nvCxnSpPr>
            <p:cNvPr id="58" name="Straight Arrow Connector 57"/>
            <p:cNvCxnSpPr/>
            <p:nvPr/>
          </p:nvCxnSpPr>
          <p:spPr bwMode="auto">
            <a:xfrm>
              <a:off x="1204150" y="5640291"/>
              <a:ext cx="1159461" cy="608109"/>
            </a:xfrm>
            <a:prstGeom prst="straightConnector1">
              <a:avLst/>
            </a:prstGeom>
            <a:noFill/>
            <a:ln w="38100" cap="sq" cmpd="sng" algn="ctr">
              <a:solidFill>
                <a:schemeClr val="hlink"/>
              </a:solidFill>
              <a:prstDash val="solid"/>
              <a:round/>
              <a:headEnd type="none" w="med" len="med"/>
              <a:tailEnd type="triangle"/>
            </a:ln>
            <a:effectLst/>
          </p:spPr>
        </p:cxnSp>
        <p:cxnSp>
          <p:nvCxnSpPr>
            <p:cNvPr id="59" name="Straight Arrow Connector 58"/>
            <p:cNvCxnSpPr/>
            <p:nvPr/>
          </p:nvCxnSpPr>
          <p:spPr bwMode="auto">
            <a:xfrm flipH="1">
              <a:off x="3336339" y="5685231"/>
              <a:ext cx="1159461" cy="608109"/>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85" name="Group 84"/>
          <p:cNvGrpSpPr/>
          <p:nvPr/>
        </p:nvGrpSpPr>
        <p:grpSpPr>
          <a:xfrm>
            <a:off x="394880" y="304800"/>
            <a:ext cx="1814920" cy="5335491"/>
            <a:chOff x="394880" y="304800"/>
            <a:chExt cx="1814920" cy="5335491"/>
          </a:xfrm>
        </p:grpSpPr>
        <p:grpSp>
          <p:nvGrpSpPr>
            <p:cNvPr id="86" name="Group 85"/>
            <p:cNvGrpSpPr/>
            <p:nvPr/>
          </p:nvGrpSpPr>
          <p:grpSpPr>
            <a:xfrm>
              <a:off x="609600" y="4343400"/>
              <a:ext cx="1304655" cy="1296891"/>
              <a:chOff x="2834450" y="4113309"/>
              <a:chExt cx="1304655" cy="1296891"/>
            </a:xfrm>
          </p:grpSpPr>
          <p:grpSp>
            <p:nvGrpSpPr>
              <p:cNvPr id="95" name="Group 94"/>
              <p:cNvGrpSpPr/>
              <p:nvPr/>
            </p:nvGrpSpPr>
            <p:grpSpPr>
              <a:xfrm>
                <a:off x="2834450" y="4113309"/>
                <a:ext cx="1304655" cy="1294579"/>
                <a:chOff x="3220343" y="2894580"/>
                <a:chExt cx="540000" cy="540000"/>
              </a:xfrm>
            </p:grpSpPr>
            <p:sp>
              <p:nvSpPr>
                <p:cNvPr id="97" name="Rectangle 96"/>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98"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96" name="Rectangle 95"/>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87" name="Rectangle 86"/>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grpSp>
          <p:nvGrpSpPr>
            <p:cNvPr id="88" name="Group 87"/>
            <p:cNvGrpSpPr/>
            <p:nvPr/>
          </p:nvGrpSpPr>
          <p:grpSpPr>
            <a:xfrm>
              <a:off x="609600" y="304800"/>
              <a:ext cx="1582484" cy="1471466"/>
              <a:chOff x="609600" y="304800"/>
              <a:chExt cx="1582484" cy="1471466"/>
            </a:xfrm>
          </p:grpSpPr>
          <p:grpSp>
            <p:nvGrpSpPr>
              <p:cNvPr id="89" name="Group 88"/>
              <p:cNvGrpSpPr/>
              <p:nvPr/>
            </p:nvGrpSpPr>
            <p:grpSpPr>
              <a:xfrm>
                <a:off x="685800" y="1174750"/>
                <a:ext cx="641532" cy="601516"/>
                <a:chOff x="4635890" y="1543039"/>
                <a:chExt cx="641532" cy="601516"/>
              </a:xfrm>
            </p:grpSpPr>
            <p:grpSp>
              <p:nvGrpSpPr>
                <p:cNvPr id="91" name="Group 90"/>
                <p:cNvGrpSpPr/>
                <p:nvPr/>
              </p:nvGrpSpPr>
              <p:grpSpPr>
                <a:xfrm>
                  <a:off x="4635890" y="1543039"/>
                  <a:ext cx="540000" cy="540000"/>
                  <a:chOff x="3220343" y="2894580"/>
                  <a:chExt cx="540000" cy="540000"/>
                </a:xfrm>
              </p:grpSpPr>
              <p:sp>
                <p:nvSpPr>
                  <p:cNvPr id="93" name="Rectangle 9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94"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92" name="Rectangle 91"/>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90" name="Rectangle 89"/>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grpSp>
        <p:nvGrpSpPr>
          <p:cNvPr id="99" name="Group 98"/>
          <p:cNvGrpSpPr/>
          <p:nvPr/>
        </p:nvGrpSpPr>
        <p:grpSpPr>
          <a:xfrm>
            <a:off x="2169101" y="34435"/>
            <a:ext cx="1552387" cy="5604990"/>
            <a:chOff x="2169101" y="34435"/>
            <a:chExt cx="1552387" cy="5604990"/>
          </a:xfrm>
        </p:grpSpPr>
        <p:grpSp>
          <p:nvGrpSpPr>
            <p:cNvPr id="100" name="Group 99"/>
            <p:cNvGrpSpPr/>
            <p:nvPr/>
          </p:nvGrpSpPr>
          <p:grpSpPr>
            <a:xfrm>
              <a:off x="3216876" y="693546"/>
              <a:ext cx="230011" cy="1097404"/>
              <a:chOff x="3657600" y="1066802"/>
              <a:chExt cx="258812" cy="839758"/>
            </a:xfrm>
          </p:grpSpPr>
          <p:sp>
            <p:nvSpPr>
              <p:cNvPr id="113" name="Rectangle 11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114" name="Straight Arrow Connector 11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101" name="Group 100"/>
            <p:cNvGrpSpPr/>
            <p:nvPr/>
          </p:nvGrpSpPr>
          <p:grpSpPr>
            <a:xfrm>
              <a:off x="2844114" y="1656324"/>
              <a:ext cx="703950" cy="537000"/>
              <a:chOff x="1524000" y="1295400"/>
              <a:chExt cx="703950" cy="537000"/>
            </a:xfrm>
          </p:grpSpPr>
          <p:sp>
            <p:nvSpPr>
              <p:cNvPr id="111" name="Rectangle 110"/>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12" name="Rectangle 111"/>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103" name="Oval 102"/>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04" name="Group 103"/>
            <p:cNvGrpSpPr/>
            <p:nvPr/>
          </p:nvGrpSpPr>
          <p:grpSpPr>
            <a:xfrm>
              <a:off x="3133172" y="34435"/>
              <a:ext cx="581013" cy="542011"/>
              <a:chOff x="5503407" y="3134380"/>
              <a:chExt cx="581013" cy="542011"/>
            </a:xfrm>
          </p:grpSpPr>
          <p:pic>
            <p:nvPicPr>
              <p:cNvPr id="109" name="Picture 108"/>
              <p:cNvPicPr>
                <a:picLocks noChangeAspect="1"/>
              </p:cNvPicPr>
              <p:nvPr/>
            </p:nvPicPr>
            <p:blipFill>
              <a:blip r:embed="rId6"/>
              <a:stretch>
                <a:fillRect/>
              </a:stretch>
            </p:blipFill>
            <p:spPr>
              <a:xfrm>
                <a:off x="5503407" y="3136391"/>
                <a:ext cx="540000" cy="540000"/>
              </a:xfrm>
              <a:prstGeom prst="rect">
                <a:avLst/>
              </a:prstGeom>
              <a:blipFill>
                <a:blip r:embed="rId7"/>
                <a:tile tx="0" ty="0" sx="100000" sy="100000" flip="none" algn="tl"/>
              </a:blipFill>
              <a:ln w="25400">
                <a:solidFill>
                  <a:srgbClr val="FF00FF"/>
                </a:solidFill>
              </a:ln>
            </p:spPr>
          </p:pic>
          <p:sp>
            <p:nvSpPr>
              <p:cNvPr id="110" name="Rectangle 109"/>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105" name="Group 104"/>
            <p:cNvGrpSpPr/>
            <p:nvPr/>
          </p:nvGrpSpPr>
          <p:grpSpPr>
            <a:xfrm>
              <a:off x="2285409" y="4348230"/>
              <a:ext cx="1204518" cy="1291195"/>
              <a:chOff x="5503407" y="3136391"/>
              <a:chExt cx="540000" cy="540000"/>
            </a:xfrm>
          </p:grpSpPr>
          <p:pic>
            <p:nvPicPr>
              <p:cNvPr id="107" name="Picture 106"/>
              <p:cNvPicPr>
                <a:picLocks noChangeAspect="1"/>
              </p:cNvPicPr>
              <p:nvPr/>
            </p:nvPicPr>
            <p:blipFill>
              <a:blip r:embed="rId6"/>
              <a:stretch>
                <a:fillRect/>
              </a:stretch>
            </p:blipFill>
            <p:spPr>
              <a:xfrm>
                <a:off x="5503407" y="3136391"/>
                <a:ext cx="540000" cy="540000"/>
              </a:xfrm>
              <a:prstGeom prst="rect">
                <a:avLst/>
              </a:prstGeom>
              <a:blipFill>
                <a:blip r:embed="rId7"/>
                <a:tile tx="0" ty="0" sx="100000" sy="100000" flip="none" algn="tl"/>
              </a:blipFill>
              <a:ln w="25400">
                <a:solidFill>
                  <a:srgbClr val="FF00FF"/>
                </a:solidFill>
              </a:ln>
            </p:spPr>
          </p:pic>
          <p:sp>
            <p:nvSpPr>
              <p:cNvPr id="108" name="Rectangle 107"/>
              <p:cNvSpPr/>
              <p:nvPr/>
            </p:nvSpPr>
            <p:spPr>
              <a:xfrm>
                <a:off x="5859794" y="3382199"/>
                <a:ext cx="161392" cy="195726"/>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sp>
          <p:nvSpPr>
            <p:cNvPr id="106" name="Rectangle 105"/>
            <p:cNvSpPr/>
            <p:nvPr/>
          </p:nvSpPr>
          <p:spPr>
            <a:xfrm>
              <a:off x="2169101" y="2958405"/>
              <a:ext cx="1505540" cy="1384995"/>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hidden</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unit </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level </a:t>
              </a:r>
              <a:r>
                <a:rPr lang="en-US" dirty="0">
                  <a:solidFill>
                    <a:srgbClr val="FF00FF"/>
                  </a:solidFill>
                  <a:cs typeface="Times New Roman" panose="02020603050405020304" pitchFamily="18" charset="0"/>
                  <a:sym typeface="Symbol" panose="05050102010706020507" pitchFamily="18" charset="2"/>
                </a:rPr>
                <a:t>ℓ-1</a:t>
              </a:r>
              <a:endParaRPr lang="en-US" dirty="0">
                <a:solidFill>
                  <a:srgbClr val="FF00FF"/>
                </a:solidFill>
                <a:sym typeface="Symbol" panose="05050102010706020507" pitchFamily="18" charset="2"/>
              </a:endParaRPr>
            </a:p>
          </p:txBody>
        </p:sp>
      </p:grpSp>
      <p:sp>
        <p:nvSpPr>
          <p:cNvPr id="115" name="Rectangle 114"/>
          <p:cNvSpPr/>
          <p:nvPr/>
        </p:nvSpPr>
        <p:spPr>
          <a:xfrm>
            <a:off x="5181600" y="5485117"/>
            <a:ext cx="5943600" cy="1384995"/>
          </a:xfrm>
          <a:prstGeom prst="rect">
            <a:avLst/>
          </a:prstGeom>
        </p:spPr>
        <p:txBody>
          <a:bodyPr wrap="square">
            <a:spAutoFit/>
          </a:bodyPr>
          <a:lstStyle/>
          <a:p>
            <a:r>
              <a:rPr lang="en-US" dirty="0">
                <a:cs typeface="Times New Roman" panose="02020603050405020304" pitchFamily="18" charset="0"/>
                <a:sym typeface="Symbol" panose="05050102010706020507" pitchFamily="18" charset="2"/>
              </a:rPr>
              <a:t>Indicates the</a:t>
            </a:r>
            <a:r>
              <a:rPr lang="en-CA" dirty="0">
                <a:cs typeface="Times New Roman" panose="02020603050405020304" pitchFamily="18" charset="0"/>
                <a:sym typeface="Symbol" panose="05050102010706020507" pitchFamily="18" charset="2"/>
              </a:rPr>
              <a:t> firing</a:t>
            </a:r>
            <a:br>
              <a:rPr lang="en-CA" dirty="0">
                <a:cs typeface="Times New Roman" panose="02020603050405020304" pitchFamily="18" charset="0"/>
                <a:sym typeface="Symbol" panose="05050102010706020507" pitchFamily="18" charset="2"/>
              </a:rPr>
            </a:br>
            <a:r>
              <a:rPr lang="en-US" dirty="0">
                <a:cs typeface="Times New Roman" panose="02020603050405020304" pitchFamily="18" charset="0"/>
                <a:sym typeface="Symbol" panose="05050102010706020507" pitchFamily="18" charset="2"/>
              </a:rPr>
              <a:t>of this</a:t>
            </a:r>
            <a:r>
              <a:rPr lang="en-CA" dirty="0">
                <a:cs typeface="Times New Roman" panose="02020603050405020304" pitchFamily="18" charset="0"/>
                <a:sym typeface="Symbol" panose="05050102010706020507" pitchFamily="18" charset="2"/>
              </a:rPr>
              <a:t> </a:t>
            </a:r>
            <a:r>
              <a:rPr lang="en-CA" i="1" dirty="0" err="1">
                <a:cs typeface="Times New Roman" panose="02020603050405020304" pitchFamily="18" charset="0"/>
                <a:sym typeface="Symbol" panose="05050102010706020507" pitchFamily="18" charset="2"/>
              </a:rPr>
              <a:t>i</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hidden unit </a:t>
            </a:r>
            <a:br>
              <a:rPr lang="en-CA" dirty="0">
                <a:cs typeface="Times New Roman" panose="02020603050405020304" pitchFamily="18" charset="0"/>
                <a:sym typeface="Symbol" panose="05050102010706020507" pitchFamily="18" charset="2"/>
              </a:rPr>
            </a:br>
            <a:r>
              <a:rPr lang="en-CA" dirty="0">
                <a:cs typeface="Times New Roman" panose="02020603050405020304" pitchFamily="18" charset="0"/>
                <a:sym typeface="Symbol" panose="05050102010706020507" pitchFamily="18" charset="2"/>
              </a:rPr>
              <a:t>on the </a:t>
            </a:r>
            <a:r>
              <a:rPr lang="en-CA" i="1" dirty="0" err="1">
                <a:cs typeface="Times New Roman" panose="02020603050405020304" pitchFamily="18" charset="0"/>
                <a:sym typeface="Symbol" panose="05050102010706020507" pitchFamily="18" charset="2"/>
              </a:rPr>
              <a:t>d</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p>
        </p:txBody>
      </p:sp>
      <p:sp>
        <p:nvSpPr>
          <p:cNvPr id="11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Tree>
    <p:extLst>
      <p:ext uri="{BB962C8B-B14F-4D97-AF65-F5344CB8AC3E}">
        <p14:creationId xmlns:p14="http://schemas.microsoft.com/office/powerpoint/2010/main" val="8636835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5"/>
                                        </p:tgtEl>
                                        <p:attrNameLst>
                                          <p:attrName>style.visibility</p:attrName>
                                        </p:attrNameLst>
                                      </p:cBhvr>
                                      <p:to>
                                        <p:strVal val="visible"/>
                                      </p:to>
                                    </p:set>
                                    <p:anim calcmode="lin" valueType="num">
                                      <p:cBhvr additive="base">
                                        <p:cTn id="7" dur="500" fill="hold"/>
                                        <p:tgtEl>
                                          <p:spTgt spid="85"/>
                                        </p:tgtEl>
                                        <p:attrNameLst>
                                          <p:attrName>ppt_x</p:attrName>
                                        </p:attrNameLst>
                                      </p:cBhvr>
                                      <p:tavLst>
                                        <p:tav tm="0">
                                          <p:val>
                                            <p:strVal val="0-#ppt_w/2"/>
                                          </p:val>
                                        </p:tav>
                                        <p:tav tm="100000">
                                          <p:val>
                                            <p:strVal val="#ppt_x"/>
                                          </p:val>
                                        </p:tav>
                                      </p:tavLst>
                                    </p:anim>
                                    <p:anim calcmode="lin" valueType="num">
                                      <p:cBhvr additive="base">
                                        <p:cTn id="8" dur="500" fill="hold"/>
                                        <p:tgtEl>
                                          <p:spTgt spid="8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99"/>
                                        </p:tgtEl>
                                        <p:attrNameLst>
                                          <p:attrName>style.visibility</p:attrName>
                                        </p:attrNameLst>
                                      </p:cBhvr>
                                      <p:to>
                                        <p:strVal val="visible"/>
                                      </p:to>
                                    </p:set>
                                    <p:anim calcmode="lin" valueType="num">
                                      <p:cBhvr additive="base">
                                        <p:cTn id="13" dur="500" fill="hold"/>
                                        <p:tgtEl>
                                          <p:spTgt spid="99"/>
                                        </p:tgtEl>
                                        <p:attrNameLst>
                                          <p:attrName>ppt_x</p:attrName>
                                        </p:attrNameLst>
                                      </p:cBhvr>
                                      <p:tavLst>
                                        <p:tav tm="0">
                                          <p:val>
                                            <p:strVal val="#ppt_x"/>
                                          </p:val>
                                        </p:tav>
                                        <p:tav tm="100000">
                                          <p:val>
                                            <p:strVal val="#ppt_x"/>
                                          </p:val>
                                        </p:tav>
                                      </p:tavLst>
                                    </p:anim>
                                    <p:anim calcmode="lin" valueType="num">
                                      <p:cBhvr additive="base">
                                        <p:cTn id="14" dur="500" fill="hold"/>
                                        <p:tgtEl>
                                          <p:spTgt spid="99"/>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ppt_x"/>
                                          </p:val>
                                        </p:tav>
                                        <p:tav tm="100000">
                                          <p:val>
                                            <p:strVal val="#ppt_x"/>
                                          </p:val>
                                        </p:tav>
                                      </p:tavLst>
                                    </p:anim>
                                    <p:anim calcmode="lin" valueType="num">
                                      <p:cBhvr additive="base">
                                        <p:cTn id="20" dur="500" fill="hold"/>
                                        <p:tgtEl>
                                          <p:spTgt spid="54"/>
                                        </p:tgtEl>
                                        <p:attrNameLst>
                                          <p:attrName>ppt_y</p:attrName>
                                        </p:attrNameLst>
                                      </p:cBhvr>
                                      <p:tavLst>
                                        <p:tav tm="0">
                                          <p:val>
                                            <p:strVal val="0-#ppt_h/2"/>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15">
                                            <p:txEl>
                                              <p:pRg st="0" end="0"/>
                                            </p:txEl>
                                          </p:spTgt>
                                        </p:tgtEl>
                                        <p:attrNameLst>
                                          <p:attrName>style.visibility</p:attrName>
                                        </p:attrNameLst>
                                      </p:cBhvr>
                                      <p:to>
                                        <p:strVal val="visible"/>
                                      </p:to>
                                    </p:set>
                                    <p:anim calcmode="lin" valueType="num">
                                      <p:cBhvr additive="base">
                                        <p:cTn id="23" dur="500" fill="hold"/>
                                        <p:tgtEl>
                                          <p:spTgt spid="115">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15">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 name="Rectangle 66">
            <a:extLst>
              <a:ext uri="{FF2B5EF4-FFF2-40B4-BE49-F238E27FC236}">
                <a16:creationId xmlns:a16="http://schemas.microsoft.com/office/drawing/2014/main" id="{1B6125F4-8A3F-4C05-8140-8073743EF8D3}"/>
              </a:ext>
            </a:extLst>
          </p:cNvPr>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sp>
        <p:nvSpPr>
          <p:cNvPr id="29" name="Rectangle 28"/>
          <p:cNvSpPr/>
          <p:nvPr/>
        </p:nvSpPr>
        <p:spPr>
          <a:xfrm>
            <a:off x="609600" y="1197917"/>
            <a:ext cx="7848600" cy="461665"/>
          </a:xfrm>
          <a:prstGeom prst="rect">
            <a:avLst/>
          </a:prstGeom>
          <a:solidFill>
            <a:schemeClr val="tx1"/>
          </a:solidFill>
          <a:ln>
            <a:noFill/>
          </a:ln>
        </p:spPr>
        <p:txBody>
          <a:bodyPr wrap="square" rtlCol="0" anchor="ctr">
            <a:spAutoFit/>
          </a:bodyPr>
          <a:lstStyle/>
          <a:p>
            <a:pPr algn="l"/>
            <a:r>
              <a:rPr lang="en-CA" sz="2400" dirty="0"/>
              <a:t> </a:t>
            </a:r>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5" name="Group 4"/>
          <p:cNvGrpSpPr/>
          <p:nvPr/>
        </p:nvGrpSpPr>
        <p:grpSpPr>
          <a:xfrm>
            <a:off x="394880" y="304800"/>
            <a:ext cx="1814920" cy="5335491"/>
            <a:chOff x="394880" y="304800"/>
            <a:chExt cx="1814920" cy="5335491"/>
          </a:xfrm>
        </p:grpSpPr>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grpSp>
        <p:nvGrpSpPr>
          <p:cNvPr id="54" name="Group 53"/>
          <p:cNvGrpSpPr/>
          <p:nvPr/>
        </p:nvGrpSpPr>
        <p:grpSpPr>
          <a:xfrm>
            <a:off x="1204150" y="5640291"/>
            <a:ext cx="3291650" cy="1102040"/>
            <a:chOff x="1204150" y="5640291"/>
            <a:chExt cx="3291650" cy="1102040"/>
          </a:xfrm>
        </p:grpSpPr>
        <p:sp>
          <p:nvSpPr>
            <p:cNvPr id="56" name="Rectangle 55"/>
            <p:cNvSpPr/>
            <p:nvPr/>
          </p:nvSpPr>
          <p:spPr>
            <a:xfrm>
              <a:off x="2452908" y="6096000"/>
              <a:ext cx="976092" cy="646331"/>
            </a:xfrm>
            <a:prstGeom prst="rect">
              <a:avLst/>
            </a:prstGeom>
          </p:spPr>
          <p:txBody>
            <a:bodyPr wrap="square">
              <a:spAutoFit/>
            </a:bodyPr>
            <a:lstStyle/>
            <a:p>
              <a:r>
                <a:rPr lang="en-US" altLang="en-US" sz="3600" i="1" dirty="0" err="1">
                  <a:solidFill>
                    <a:srgbClr val="FF00FF"/>
                  </a:solidFill>
                  <a:cs typeface="Times New Roman" panose="02020603050405020304" pitchFamily="18" charset="0"/>
                  <a:sym typeface="Symbol" panose="05050102010706020507" pitchFamily="18" charset="2"/>
                </a:rPr>
                <a:t>y</a:t>
              </a:r>
              <a:r>
                <a:rPr lang="en-US" altLang="en-US" sz="3600" i="1" baseline="-25000" dirty="0" err="1">
                  <a:solidFill>
                    <a:srgbClr val="FF00FF"/>
                  </a:solidFill>
                  <a:cs typeface="Times New Roman" panose="02020603050405020304" pitchFamily="18" charset="0"/>
                  <a:sym typeface="Symbol" panose="05050102010706020507" pitchFamily="18" charset="2"/>
                </a:rPr>
                <a:t>d,j</a:t>
              </a:r>
              <a:r>
                <a:rPr lang="en-US" altLang="en-US" sz="3600" i="1" baseline="-25000" dirty="0">
                  <a:solidFill>
                    <a:srgbClr val="FF00FF"/>
                  </a:solidFill>
                  <a:cs typeface="Times New Roman" panose="02020603050405020304" pitchFamily="18" charset="0"/>
                  <a:sym typeface="Symbol" panose="05050102010706020507" pitchFamily="18" charset="2"/>
                </a:rPr>
                <a:t></a:t>
              </a:r>
              <a:r>
                <a:rPr lang="en-US" altLang="en-US" sz="3600" dirty="0">
                  <a:solidFill>
                    <a:srgbClr val="FF00FF"/>
                  </a:solidFill>
                  <a:cs typeface="Times New Roman" panose="02020603050405020304" pitchFamily="18" charset="0"/>
                  <a:sym typeface="Symbol" panose="05050102010706020507" pitchFamily="18" charset="2"/>
                </a:rPr>
                <a:t>  </a:t>
              </a:r>
              <a:endParaRPr lang="en-CA" sz="3600" dirty="0">
                <a:solidFill>
                  <a:srgbClr val="FF00FF"/>
                </a:solidFill>
              </a:endParaRPr>
            </a:p>
          </p:txBody>
        </p:sp>
        <p:cxnSp>
          <p:nvCxnSpPr>
            <p:cNvPr id="58" name="Straight Arrow Connector 57"/>
            <p:cNvCxnSpPr/>
            <p:nvPr/>
          </p:nvCxnSpPr>
          <p:spPr bwMode="auto">
            <a:xfrm>
              <a:off x="1204150" y="5640291"/>
              <a:ext cx="1159461" cy="608109"/>
            </a:xfrm>
            <a:prstGeom prst="straightConnector1">
              <a:avLst/>
            </a:prstGeom>
            <a:noFill/>
            <a:ln w="38100" cap="sq" cmpd="sng" algn="ctr">
              <a:solidFill>
                <a:schemeClr val="hlink"/>
              </a:solidFill>
              <a:prstDash val="solid"/>
              <a:round/>
              <a:headEnd type="none" w="med" len="med"/>
              <a:tailEnd type="triangle"/>
            </a:ln>
            <a:effectLst/>
          </p:spPr>
        </p:cxnSp>
        <p:cxnSp>
          <p:nvCxnSpPr>
            <p:cNvPr id="59" name="Straight Arrow Connector 58"/>
            <p:cNvCxnSpPr/>
            <p:nvPr/>
          </p:nvCxnSpPr>
          <p:spPr bwMode="auto">
            <a:xfrm flipH="1">
              <a:off x="3336339" y="5685231"/>
              <a:ext cx="1159461" cy="608109"/>
            </a:xfrm>
            <a:prstGeom prst="straightConnector1">
              <a:avLst/>
            </a:prstGeom>
            <a:noFill/>
            <a:ln w="38100" cap="sq" cmpd="sng" algn="ctr">
              <a:solidFill>
                <a:schemeClr val="hlink"/>
              </a:solidFill>
              <a:prstDash val="solid"/>
              <a:round/>
              <a:headEnd type="none" w="med" len="med"/>
              <a:tailEnd type="triangle"/>
            </a:ln>
            <a:effectLst/>
          </p:spPr>
        </p:cxnSp>
      </p:grpSp>
      <p:sp>
        <p:nvSpPr>
          <p:cNvPr id="78" name="Rectangle 77"/>
          <p:cNvSpPr/>
          <p:nvPr/>
        </p:nvSpPr>
        <p:spPr>
          <a:xfrm>
            <a:off x="5181600" y="5485117"/>
            <a:ext cx="5943600" cy="1384995"/>
          </a:xfrm>
          <a:prstGeom prst="rect">
            <a:avLst/>
          </a:prstGeom>
        </p:spPr>
        <p:txBody>
          <a:bodyPr wrap="square">
            <a:spAutoFit/>
          </a:bodyPr>
          <a:lstStyle/>
          <a:p>
            <a:r>
              <a:rPr lang="en-US" dirty="0">
                <a:cs typeface="Times New Roman" panose="02020603050405020304" pitchFamily="18" charset="0"/>
                <a:sym typeface="Symbol" panose="05050102010706020507" pitchFamily="18" charset="2"/>
              </a:rPr>
              <a:t>Indicates the</a:t>
            </a:r>
            <a:r>
              <a:rPr lang="en-CA" dirty="0">
                <a:cs typeface="Times New Roman" panose="02020603050405020304" pitchFamily="18" charset="0"/>
                <a:sym typeface="Symbol" panose="05050102010706020507" pitchFamily="18" charset="2"/>
              </a:rPr>
              <a:t> firing</a:t>
            </a:r>
            <a:br>
              <a:rPr lang="en-CA" dirty="0">
                <a:cs typeface="Times New Roman" panose="02020603050405020304" pitchFamily="18" charset="0"/>
                <a:sym typeface="Symbol" panose="05050102010706020507" pitchFamily="18" charset="2"/>
              </a:rPr>
            </a:br>
            <a:r>
              <a:rPr lang="en-US" dirty="0">
                <a:cs typeface="Times New Roman" panose="02020603050405020304" pitchFamily="18" charset="0"/>
                <a:sym typeface="Symbol" panose="05050102010706020507" pitchFamily="18" charset="2"/>
              </a:rPr>
              <a:t>of this</a:t>
            </a:r>
            <a:r>
              <a:rPr lang="en-CA" dirty="0">
                <a:cs typeface="Times New Roman" panose="02020603050405020304" pitchFamily="18" charset="0"/>
                <a:sym typeface="Symbol" panose="05050102010706020507" pitchFamily="18" charset="2"/>
              </a:rPr>
              <a:t> </a:t>
            </a:r>
            <a:r>
              <a:rPr lang="en-CA" i="1" dirty="0" err="1">
                <a:cs typeface="Times New Roman" panose="02020603050405020304" pitchFamily="18" charset="0"/>
                <a:sym typeface="Symbol" panose="05050102010706020507" pitchFamily="18" charset="2"/>
              </a:rPr>
              <a:t>i</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hidden unit </a:t>
            </a:r>
            <a:br>
              <a:rPr lang="en-CA" dirty="0">
                <a:cs typeface="Times New Roman" panose="02020603050405020304" pitchFamily="18" charset="0"/>
                <a:sym typeface="Symbol" panose="05050102010706020507" pitchFamily="18" charset="2"/>
              </a:rPr>
            </a:br>
            <a:r>
              <a:rPr lang="en-CA" dirty="0">
                <a:cs typeface="Times New Roman" panose="02020603050405020304" pitchFamily="18" charset="0"/>
                <a:sym typeface="Symbol" panose="05050102010706020507" pitchFamily="18" charset="2"/>
              </a:rPr>
              <a:t>on the </a:t>
            </a:r>
            <a:r>
              <a:rPr lang="en-CA" i="1" dirty="0" err="1">
                <a:cs typeface="Times New Roman" panose="02020603050405020304" pitchFamily="18" charset="0"/>
                <a:sym typeface="Symbol" panose="05050102010706020507" pitchFamily="18" charset="2"/>
              </a:rPr>
              <a:t>d</a:t>
            </a:r>
            <a:r>
              <a:rPr lang="en-CA" i="1" baseline="30000" dirty="0" err="1">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p>
        </p:txBody>
      </p:sp>
      <p:grpSp>
        <p:nvGrpSpPr>
          <p:cNvPr id="4" name="Group 3"/>
          <p:cNvGrpSpPr/>
          <p:nvPr/>
        </p:nvGrpSpPr>
        <p:grpSpPr>
          <a:xfrm>
            <a:off x="3721000" y="-31804"/>
            <a:ext cx="2001470" cy="5646907"/>
            <a:chOff x="3721000" y="-31804"/>
            <a:chExt cx="2001470" cy="5646907"/>
          </a:xfrm>
        </p:grpSpPr>
        <p:grpSp>
          <p:nvGrpSpPr>
            <p:cNvPr id="53" name="Group 52"/>
            <p:cNvGrpSpPr/>
            <p:nvPr/>
          </p:nvGrpSpPr>
          <p:grpSpPr>
            <a:xfrm>
              <a:off x="3721000" y="2963760"/>
              <a:ext cx="1505540" cy="2651343"/>
              <a:chOff x="5541820" y="2963760"/>
              <a:chExt cx="1505540" cy="2651343"/>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2963760"/>
                <a:ext cx="1505540" cy="1384995"/>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level </a:t>
                </a:r>
                <a:r>
                  <a:rPr lang="en-US" dirty="0">
                    <a:solidFill>
                      <a:srgbClr val="00FFFF"/>
                    </a:solidFill>
                    <a:cs typeface="Times New Roman" panose="02020603050405020304" pitchFamily="18" charset="0"/>
                    <a:sym typeface="Symbol" panose="05050102010706020507" pitchFamily="18" charset="2"/>
                  </a:rPr>
                  <a:t>ℓ</a:t>
                </a:r>
                <a:endParaRPr lang="en-US" dirty="0">
                  <a:solidFill>
                    <a:srgbClr val="00FFFF"/>
                  </a:solidFill>
                  <a:sym typeface="Symbol" panose="05050102010706020507" pitchFamily="18" charset="2"/>
                </a:endParaRPr>
              </a:p>
            </p:txBody>
          </p:sp>
        </p:grpSp>
        <p:grpSp>
          <p:nvGrpSpPr>
            <p:cNvPr id="70" name="Group 69"/>
            <p:cNvGrpSpPr/>
            <p:nvPr/>
          </p:nvGrpSpPr>
          <p:grpSpPr>
            <a:xfrm>
              <a:off x="4407825"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4619182"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69" name="Group 68"/>
            <p:cNvGrpSpPr/>
            <p:nvPr/>
          </p:nvGrpSpPr>
          <p:grpSpPr>
            <a:xfrm>
              <a:off x="4909752" y="1090653"/>
              <a:ext cx="812718" cy="546100"/>
              <a:chOff x="3927264" y="-12700"/>
              <a:chExt cx="812718" cy="546100"/>
            </a:xfrm>
          </p:grpSpPr>
          <p:sp>
            <p:nvSpPr>
              <p:cNvPr id="75" name="Rectangle 74"/>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3927264" y="-12700"/>
                <a:ext cx="812718"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y</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82" name="Group 81"/>
            <p:cNvGrpSpPr/>
            <p:nvPr/>
          </p:nvGrpSpPr>
          <p:grpSpPr>
            <a:xfrm>
              <a:off x="4909752" y="518123"/>
              <a:ext cx="362214" cy="888230"/>
              <a:chOff x="3894887" y="1447802"/>
              <a:chExt cx="362214" cy="888230"/>
            </a:xfrm>
          </p:grpSpPr>
          <p:sp>
            <p:nvSpPr>
              <p:cNvPr id="83" name="Rectangle 82"/>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4" name="Straight Arrow Connector 83"/>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grpSp>
        <p:nvGrpSpPr>
          <p:cNvPr id="3" name="Group 2"/>
          <p:cNvGrpSpPr/>
          <p:nvPr/>
        </p:nvGrpSpPr>
        <p:grpSpPr>
          <a:xfrm>
            <a:off x="2169101" y="34435"/>
            <a:ext cx="1552387" cy="5604990"/>
            <a:chOff x="2169101" y="34435"/>
            <a:chExt cx="1552387" cy="5604990"/>
          </a:xfrm>
        </p:grpSpPr>
        <p:grpSp>
          <p:nvGrpSpPr>
            <p:cNvPr id="42" name="Group 41"/>
            <p:cNvGrpSpPr/>
            <p:nvPr/>
          </p:nvGrpSpPr>
          <p:grpSpPr>
            <a:xfrm>
              <a:off x="3216876"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9" name="Group 48"/>
            <p:cNvGrpSpPr/>
            <p:nvPr/>
          </p:nvGrpSpPr>
          <p:grpSpPr>
            <a:xfrm>
              <a:off x="2844114" y="1656324"/>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63" name="Group 62"/>
            <p:cNvGrpSpPr/>
            <p:nvPr/>
          </p:nvGrpSpPr>
          <p:grpSpPr>
            <a:xfrm>
              <a:off x="3133172" y="34435"/>
              <a:ext cx="581013" cy="542011"/>
              <a:chOff x="5503407" y="3134380"/>
              <a:chExt cx="581013" cy="542011"/>
            </a:xfrm>
          </p:grpSpPr>
          <p:pic>
            <p:nvPicPr>
              <p:cNvPr id="64" name="Picture 63"/>
              <p:cNvPicPr>
                <a:picLocks noChangeAspect="1"/>
              </p:cNvPicPr>
              <p:nvPr/>
            </p:nvPicPr>
            <p:blipFill>
              <a:blip r:embed="rId7"/>
              <a:stretch>
                <a:fillRect/>
              </a:stretch>
            </p:blipFill>
            <p:spPr>
              <a:xfrm>
                <a:off x="5503407" y="3136391"/>
                <a:ext cx="540000" cy="540000"/>
              </a:xfrm>
              <a:prstGeom prst="rect">
                <a:avLst/>
              </a:prstGeom>
              <a:blipFill>
                <a:blip r:embed="rId8"/>
                <a:tile tx="0" ty="0" sx="100000" sy="100000" flip="none" algn="tl"/>
              </a:blipFill>
              <a:ln w="25400">
                <a:solidFill>
                  <a:srgbClr val="FF00FF"/>
                </a:solidFill>
              </a:ln>
            </p:spPr>
          </p:pic>
          <p:sp>
            <p:nvSpPr>
              <p:cNvPr id="65" name="Rectangle 64"/>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77" name="Group 76"/>
            <p:cNvGrpSpPr/>
            <p:nvPr/>
          </p:nvGrpSpPr>
          <p:grpSpPr>
            <a:xfrm>
              <a:off x="2285409" y="4348230"/>
              <a:ext cx="1204518" cy="1291195"/>
              <a:chOff x="5503407" y="3136391"/>
              <a:chExt cx="540000" cy="540000"/>
            </a:xfrm>
          </p:grpSpPr>
          <p:pic>
            <p:nvPicPr>
              <p:cNvPr id="79" name="Picture 78"/>
              <p:cNvPicPr>
                <a:picLocks noChangeAspect="1"/>
              </p:cNvPicPr>
              <p:nvPr/>
            </p:nvPicPr>
            <p:blipFill>
              <a:blip r:embed="rId7"/>
              <a:stretch>
                <a:fillRect/>
              </a:stretch>
            </p:blipFill>
            <p:spPr>
              <a:xfrm>
                <a:off x="5503407" y="3136391"/>
                <a:ext cx="540000" cy="540000"/>
              </a:xfrm>
              <a:prstGeom prst="rect">
                <a:avLst/>
              </a:prstGeom>
              <a:blipFill>
                <a:blip r:embed="rId8"/>
                <a:tile tx="0" ty="0" sx="100000" sy="100000" flip="none" algn="tl"/>
              </a:blipFill>
              <a:ln w="25400">
                <a:solidFill>
                  <a:srgbClr val="FF00FF"/>
                </a:solidFill>
              </a:ln>
            </p:spPr>
          </p:pic>
          <p:sp>
            <p:nvSpPr>
              <p:cNvPr id="80" name="Rectangle 79"/>
              <p:cNvSpPr/>
              <p:nvPr/>
            </p:nvSpPr>
            <p:spPr>
              <a:xfrm>
                <a:off x="5859794" y="3382199"/>
                <a:ext cx="161392" cy="195726"/>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sp>
          <p:nvSpPr>
            <p:cNvPr id="81" name="Rectangle 80"/>
            <p:cNvSpPr/>
            <p:nvPr/>
          </p:nvSpPr>
          <p:spPr>
            <a:xfrm>
              <a:off x="2169101" y="2958405"/>
              <a:ext cx="1505540" cy="1384995"/>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hidden</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unit </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level </a:t>
              </a:r>
              <a:r>
                <a:rPr lang="en-US" dirty="0">
                  <a:solidFill>
                    <a:srgbClr val="FF00FF"/>
                  </a:solidFill>
                  <a:cs typeface="Times New Roman" panose="02020603050405020304" pitchFamily="18" charset="0"/>
                  <a:sym typeface="Symbol" panose="05050102010706020507" pitchFamily="18" charset="2"/>
                </a:rPr>
                <a:t>ℓ-1</a:t>
              </a:r>
              <a:endParaRPr lang="en-US" dirty="0">
                <a:solidFill>
                  <a:srgbClr val="FF00FF"/>
                </a:solidFill>
                <a:sym typeface="Symbol" panose="05050102010706020507" pitchFamily="18" charset="2"/>
              </a:endParaRPr>
            </a:p>
          </p:txBody>
        </p:sp>
      </p:grpSp>
      <p:sp>
        <p:nvSpPr>
          <p:cNvPr id="68"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Tree>
    <p:extLst>
      <p:ext uri="{BB962C8B-B14F-4D97-AF65-F5344CB8AC3E}">
        <p14:creationId xmlns:p14="http://schemas.microsoft.com/office/powerpoint/2010/main" val="48314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54"/>
                                        </p:tgtEl>
                                        <p:attrNameLst>
                                          <p:attrName>style.visibility</p:attrName>
                                        </p:attrNameLst>
                                      </p:cBhvr>
                                      <p:to>
                                        <p:strVal val="visible"/>
                                      </p:to>
                                    </p:set>
                                    <p:anim calcmode="lin" valueType="num">
                                      <p:cBhvr additive="base">
                                        <p:cTn id="13" dur="500" fill="hold"/>
                                        <p:tgtEl>
                                          <p:spTgt spid="54"/>
                                        </p:tgtEl>
                                        <p:attrNameLst>
                                          <p:attrName>ppt_x</p:attrName>
                                        </p:attrNameLst>
                                      </p:cBhvr>
                                      <p:tavLst>
                                        <p:tav tm="0">
                                          <p:val>
                                            <p:strVal val="#ppt_x"/>
                                          </p:val>
                                        </p:tav>
                                        <p:tav tm="100000">
                                          <p:val>
                                            <p:strVal val="#ppt_x"/>
                                          </p:val>
                                        </p:tav>
                                      </p:tavLst>
                                    </p:anim>
                                    <p:anim calcmode="lin" valueType="num">
                                      <p:cBhvr additive="base">
                                        <p:cTn id="14" dur="500" fill="hold"/>
                                        <p:tgtEl>
                                          <p:spTgt spid="54"/>
                                        </p:tgtEl>
                                        <p:attrNameLst>
                                          <p:attrName>ppt_y</p:attrName>
                                        </p:attrNameLst>
                                      </p:cBhvr>
                                      <p:tavLst>
                                        <p:tav tm="0">
                                          <p:val>
                                            <p:strVal val="0-#ppt_h/2"/>
                                          </p:val>
                                        </p:tav>
                                        <p:tav tm="100000">
                                          <p:val>
                                            <p:strVal val="#ppt_y"/>
                                          </p:val>
                                        </p:tav>
                                      </p:tavLst>
                                    </p:anim>
                                  </p:childTnLst>
                                </p:cTn>
                              </p:par>
                              <p:par>
                                <p:cTn id="15" presetID="2" presetClass="entr" presetSubtype="1" fill="hold" nodeType="withEffect">
                                  <p:stCondLst>
                                    <p:cond delay="0"/>
                                  </p:stCondLst>
                                  <p:childTnLst>
                                    <p:set>
                                      <p:cBhvr>
                                        <p:cTn id="16" dur="1" fill="hold">
                                          <p:stCondLst>
                                            <p:cond delay="0"/>
                                          </p:stCondLst>
                                        </p:cTn>
                                        <p:tgtEl>
                                          <p:spTgt spid="78">
                                            <p:txEl>
                                              <p:pRg st="0" end="0"/>
                                            </p:txEl>
                                          </p:spTgt>
                                        </p:tgtEl>
                                        <p:attrNameLst>
                                          <p:attrName>style.visibility</p:attrName>
                                        </p:attrNameLst>
                                      </p:cBhvr>
                                      <p:to>
                                        <p:strVal val="visible"/>
                                      </p:to>
                                    </p:set>
                                    <p:anim calcmode="lin" valueType="num">
                                      <p:cBhvr additive="base">
                                        <p:cTn id="17" dur="500" fill="hold"/>
                                        <p:tgtEl>
                                          <p:spTgt spid="7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78">
                                            <p:txEl>
                                              <p:pRg st="0" end="0"/>
                                            </p:txEl>
                                          </p:spTgt>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5" name="Group 4"/>
          <p:cNvGrpSpPr/>
          <p:nvPr/>
        </p:nvGrpSpPr>
        <p:grpSpPr>
          <a:xfrm>
            <a:off x="394880" y="304800"/>
            <a:ext cx="1814920" cy="5335491"/>
            <a:chOff x="394880" y="304800"/>
            <a:chExt cx="1814920" cy="5335491"/>
          </a:xfrm>
        </p:grpSpPr>
        <p:grpSp>
          <p:nvGrpSpPr>
            <p:cNvPr id="2" name="Group 1"/>
            <p:cNvGrpSpPr/>
            <p:nvPr/>
          </p:nvGrpSpPr>
          <p:grpSpPr>
            <a:xfrm>
              <a:off x="609600" y="4343400"/>
              <a:ext cx="1304655" cy="1296891"/>
              <a:chOff x="2834450" y="4113309"/>
              <a:chExt cx="1304655" cy="1296891"/>
            </a:xfrm>
          </p:grpSpPr>
          <p:grpSp>
            <p:nvGrpSpPr>
              <p:cNvPr id="130" name="Group 129"/>
              <p:cNvGrpSpPr/>
              <p:nvPr/>
            </p:nvGrpSpPr>
            <p:grpSpPr>
              <a:xfrm>
                <a:off x="2834450" y="4113309"/>
                <a:ext cx="1304655" cy="1294579"/>
                <a:chOff x="3220343" y="2894580"/>
                <a:chExt cx="540000" cy="540000"/>
              </a:xfrm>
            </p:grpSpPr>
            <p:sp>
              <p:nvSpPr>
                <p:cNvPr id="143" name="Rectangle 14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 name="Rectangle 141"/>
              <p:cNvSpPr/>
              <p:nvPr/>
            </p:nvSpPr>
            <p:spPr>
              <a:xfrm>
                <a:off x="3200400" y="4886980"/>
                <a:ext cx="457200" cy="523220"/>
              </a:xfrm>
              <a:prstGeom prst="rect">
                <a:avLst/>
              </a:prstGeom>
            </p:spPr>
            <p:txBody>
              <a:bodyPr wrap="squar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66" name="Rectangle 65"/>
            <p:cNvSpPr/>
            <p:nvPr/>
          </p:nvSpPr>
          <p:spPr>
            <a:xfrm>
              <a:off x="394880" y="3352800"/>
              <a:ext cx="1814920" cy="954107"/>
            </a:xfrm>
            <a:prstGeom prst="rect">
              <a:avLst/>
            </a:prstGeom>
          </p:spPr>
          <p:txBody>
            <a:bodyPr wrap="none">
              <a:spAutoFit/>
            </a:bodyPr>
            <a:lstStyle/>
            <a:p>
              <a:pPr algn="ctr"/>
              <a:r>
                <a:rPr lang="en-US" i="1" dirty="0" err="1">
                  <a:solidFill>
                    <a:srgbClr val="FF00FF"/>
                  </a:solidFill>
                  <a:sym typeface="Symbol" panose="05050102010706020507" pitchFamily="18" charset="2"/>
                </a:rPr>
                <a:t>d</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training </a:t>
              </a:r>
            </a:p>
            <a:p>
              <a:pPr algn="ctr"/>
              <a:r>
                <a:rPr lang="en-US" dirty="0">
                  <a:solidFill>
                    <a:srgbClr val="FF00FF"/>
                  </a:solidFill>
                  <a:sym typeface="Symbol" panose="05050102010706020507" pitchFamily="18" charset="2"/>
                </a:rPr>
                <a:t>input </a:t>
              </a:r>
              <a:endParaRPr lang="en-CA" baseline="-25000" dirty="0">
                <a:solidFill>
                  <a:srgbClr val="FF00FF"/>
                </a:solidFill>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grpSp>
        <p:nvGrpSpPr>
          <p:cNvPr id="4" name="Group 3"/>
          <p:cNvGrpSpPr/>
          <p:nvPr/>
        </p:nvGrpSpPr>
        <p:grpSpPr>
          <a:xfrm>
            <a:off x="3721000" y="-31804"/>
            <a:ext cx="2001470" cy="5646907"/>
            <a:chOff x="3721000" y="-31804"/>
            <a:chExt cx="2001470" cy="5646907"/>
          </a:xfrm>
        </p:grpSpPr>
        <p:grpSp>
          <p:nvGrpSpPr>
            <p:cNvPr id="53" name="Group 52"/>
            <p:cNvGrpSpPr/>
            <p:nvPr/>
          </p:nvGrpSpPr>
          <p:grpSpPr>
            <a:xfrm>
              <a:off x="3721000" y="2963760"/>
              <a:ext cx="1505540" cy="2651343"/>
              <a:chOff x="5541820" y="2963760"/>
              <a:chExt cx="1505540" cy="2651343"/>
            </a:xfrm>
          </p:grpSpPr>
          <p:grpSp>
            <p:nvGrpSpPr>
              <p:cNvPr id="57" name="Group 56"/>
              <p:cNvGrpSpPr/>
              <p:nvPr/>
            </p:nvGrpSpPr>
            <p:grpSpPr>
              <a:xfrm>
                <a:off x="5676160" y="4320525"/>
                <a:ext cx="1270300" cy="1294578"/>
                <a:chOff x="4055280" y="3883705"/>
                <a:chExt cx="525780" cy="540000"/>
              </a:xfrm>
            </p:grpSpPr>
            <p:pic>
              <p:nvPicPr>
                <p:cNvPr id="6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62" name="Rectangle 61"/>
                <p:cNvSpPr/>
                <p:nvPr/>
              </p:nvSpPr>
              <p:spPr>
                <a:xfrm>
                  <a:off x="4381745" y="4110735"/>
                  <a:ext cx="193461" cy="218248"/>
                </a:xfrm>
                <a:prstGeom prst="rect">
                  <a:avLst/>
                </a:prstGeom>
              </p:spPr>
              <p:txBody>
                <a:bodyPr wrap="squar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Rectangle 59"/>
              <p:cNvSpPr/>
              <p:nvPr/>
            </p:nvSpPr>
            <p:spPr>
              <a:xfrm>
                <a:off x="5541820" y="2963760"/>
                <a:ext cx="1505540" cy="1384995"/>
              </a:xfrm>
              <a:prstGeom prst="rect">
                <a:avLst/>
              </a:prstGeom>
            </p:spPr>
            <p:txBody>
              <a:bodyPr wrap="none">
                <a:spAutoFit/>
              </a:bodyPr>
              <a:lstStyle/>
              <a:p>
                <a:pPr algn="ctr"/>
                <a:r>
                  <a:rPr lang="en-US" i="1" dirty="0" err="1">
                    <a:solidFill>
                      <a:srgbClr val="00FFFF"/>
                    </a:solidFill>
                    <a:sym typeface="Symbol" panose="05050102010706020507" pitchFamily="18" charset="2"/>
                  </a:rPr>
                  <a:t>j</a:t>
                </a:r>
                <a:r>
                  <a:rPr lang="en-US" i="1" baseline="30000" dirty="0" err="1">
                    <a:solidFill>
                      <a:srgbClr val="00FFFF"/>
                    </a:solidFill>
                    <a:sym typeface="Symbol" panose="05050102010706020507" pitchFamily="18" charset="2"/>
                  </a:rPr>
                  <a:t>th</a:t>
                </a:r>
                <a:r>
                  <a:rPr lang="en-US" baseline="30000" dirty="0">
                    <a:solidFill>
                      <a:srgbClr val="00FFFF"/>
                    </a:solidFill>
                    <a:sym typeface="Symbol" panose="05050102010706020507" pitchFamily="18" charset="2"/>
                  </a:rPr>
                  <a:t> </a:t>
                </a:r>
                <a:r>
                  <a:rPr lang="en-US" dirty="0">
                    <a:solidFill>
                      <a:srgbClr val="00FFFF"/>
                    </a:solidFill>
                    <a:sym typeface="Symbol" panose="05050102010706020507" pitchFamily="18" charset="2"/>
                  </a:rPr>
                  <a:t>hidden</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unit</a:t>
                </a:r>
                <a:br>
                  <a:rPr lang="en-US" dirty="0">
                    <a:solidFill>
                      <a:srgbClr val="00FFFF"/>
                    </a:solidFill>
                    <a:sym typeface="Symbol" panose="05050102010706020507" pitchFamily="18" charset="2"/>
                  </a:rPr>
                </a:br>
                <a:r>
                  <a:rPr lang="en-US" dirty="0">
                    <a:solidFill>
                      <a:srgbClr val="00FFFF"/>
                    </a:solidFill>
                    <a:sym typeface="Symbol" panose="05050102010706020507" pitchFamily="18" charset="2"/>
                  </a:rPr>
                  <a:t>level </a:t>
                </a:r>
                <a:r>
                  <a:rPr lang="en-US" dirty="0">
                    <a:solidFill>
                      <a:srgbClr val="00FFFF"/>
                    </a:solidFill>
                    <a:cs typeface="Times New Roman" panose="02020603050405020304" pitchFamily="18" charset="0"/>
                    <a:sym typeface="Symbol" panose="05050102010706020507" pitchFamily="18" charset="2"/>
                  </a:rPr>
                  <a:t>ℓ</a:t>
                </a:r>
                <a:endParaRPr lang="en-US" dirty="0">
                  <a:solidFill>
                    <a:srgbClr val="00FFFF"/>
                  </a:solidFill>
                  <a:sym typeface="Symbol" panose="05050102010706020507" pitchFamily="18" charset="2"/>
                </a:endParaRPr>
              </a:p>
            </p:txBody>
          </p:sp>
        </p:grpSp>
        <p:grpSp>
          <p:nvGrpSpPr>
            <p:cNvPr id="70" name="Group 69"/>
            <p:cNvGrpSpPr/>
            <p:nvPr/>
          </p:nvGrpSpPr>
          <p:grpSpPr>
            <a:xfrm>
              <a:off x="4407825"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4619182"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69" name="Group 68"/>
            <p:cNvGrpSpPr/>
            <p:nvPr/>
          </p:nvGrpSpPr>
          <p:grpSpPr>
            <a:xfrm>
              <a:off x="4909752" y="1090653"/>
              <a:ext cx="812718" cy="546100"/>
              <a:chOff x="3927264" y="-12700"/>
              <a:chExt cx="812718" cy="546100"/>
            </a:xfrm>
          </p:grpSpPr>
          <p:sp>
            <p:nvSpPr>
              <p:cNvPr id="75" name="Rectangle 74"/>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3927264" y="-12700"/>
                <a:ext cx="812718"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y</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82" name="Group 81"/>
            <p:cNvGrpSpPr/>
            <p:nvPr/>
          </p:nvGrpSpPr>
          <p:grpSpPr>
            <a:xfrm>
              <a:off x="4909752" y="518123"/>
              <a:ext cx="362214" cy="888230"/>
              <a:chOff x="3894887" y="1447802"/>
              <a:chExt cx="362214" cy="888230"/>
            </a:xfrm>
          </p:grpSpPr>
          <p:sp>
            <p:nvSpPr>
              <p:cNvPr id="83" name="Rectangle 82"/>
              <p:cNvSpPr/>
              <p:nvPr/>
            </p:nvSpPr>
            <p:spPr>
              <a:xfrm>
                <a:off x="3980981" y="1615479"/>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4" name="Straight Arrow Connector 83"/>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grpSp>
        <p:nvGrpSpPr>
          <p:cNvPr id="3" name="Group 2"/>
          <p:cNvGrpSpPr/>
          <p:nvPr/>
        </p:nvGrpSpPr>
        <p:grpSpPr>
          <a:xfrm>
            <a:off x="2169101" y="34435"/>
            <a:ext cx="1552387" cy="5604990"/>
            <a:chOff x="2169101" y="34435"/>
            <a:chExt cx="1552387" cy="5604990"/>
          </a:xfrm>
        </p:grpSpPr>
        <p:grpSp>
          <p:nvGrpSpPr>
            <p:cNvPr id="42" name="Group 41"/>
            <p:cNvGrpSpPr/>
            <p:nvPr/>
          </p:nvGrpSpPr>
          <p:grpSpPr>
            <a:xfrm>
              <a:off x="3216876"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9" name="Group 48"/>
            <p:cNvGrpSpPr/>
            <p:nvPr/>
          </p:nvGrpSpPr>
          <p:grpSpPr>
            <a:xfrm>
              <a:off x="2844114" y="1656324"/>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sp>
          <p:nvSpPr>
            <p:cNvPr id="52" name="Oval 51"/>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63" name="Group 62"/>
            <p:cNvGrpSpPr/>
            <p:nvPr/>
          </p:nvGrpSpPr>
          <p:grpSpPr>
            <a:xfrm>
              <a:off x="3133172" y="34435"/>
              <a:ext cx="581013" cy="542011"/>
              <a:chOff x="5503407" y="3134380"/>
              <a:chExt cx="581013" cy="542011"/>
            </a:xfrm>
          </p:grpSpPr>
          <p:pic>
            <p:nvPicPr>
              <p:cNvPr id="64" name="Picture 63"/>
              <p:cNvPicPr>
                <a:picLocks noChangeAspect="1"/>
              </p:cNvPicPr>
              <p:nvPr/>
            </p:nvPicPr>
            <p:blipFill>
              <a:blip r:embed="rId7"/>
              <a:stretch>
                <a:fillRect/>
              </a:stretch>
            </p:blipFill>
            <p:spPr>
              <a:xfrm>
                <a:off x="5503407" y="3136391"/>
                <a:ext cx="540000" cy="540000"/>
              </a:xfrm>
              <a:prstGeom prst="rect">
                <a:avLst/>
              </a:prstGeom>
              <a:blipFill>
                <a:blip r:embed="rId8"/>
                <a:tile tx="0" ty="0" sx="100000" sy="100000" flip="none" algn="tl"/>
              </a:blipFill>
              <a:ln w="25400">
                <a:solidFill>
                  <a:srgbClr val="FF00FF"/>
                </a:solidFill>
              </a:ln>
            </p:spPr>
          </p:pic>
          <p:sp>
            <p:nvSpPr>
              <p:cNvPr id="65" name="Rectangle 64"/>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77" name="Group 76"/>
            <p:cNvGrpSpPr/>
            <p:nvPr/>
          </p:nvGrpSpPr>
          <p:grpSpPr>
            <a:xfrm>
              <a:off x="2285409" y="4348230"/>
              <a:ext cx="1204518" cy="1291195"/>
              <a:chOff x="5503407" y="3136391"/>
              <a:chExt cx="540000" cy="540000"/>
            </a:xfrm>
          </p:grpSpPr>
          <p:pic>
            <p:nvPicPr>
              <p:cNvPr id="79" name="Picture 78"/>
              <p:cNvPicPr>
                <a:picLocks noChangeAspect="1"/>
              </p:cNvPicPr>
              <p:nvPr/>
            </p:nvPicPr>
            <p:blipFill>
              <a:blip r:embed="rId7"/>
              <a:stretch>
                <a:fillRect/>
              </a:stretch>
            </p:blipFill>
            <p:spPr>
              <a:xfrm>
                <a:off x="5503407" y="3136391"/>
                <a:ext cx="540000" cy="540000"/>
              </a:xfrm>
              <a:prstGeom prst="rect">
                <a:avLst/>
              </a:prstGeom>
              <a:blipFill>
                <a:blip r:embed="rId8"/>
                <a:tile tx="0" ty="0" sx="100000" sy="100000" flip="none" algn="tl"/>
              </a:blipFill>
              <a:ln w="25400">
                <a:solidFill>
                  <a:srgbClr val="FF00FF"/>
                </a:solidFill>
              </a:ln>
            </p:spPr>
          </p:pic>
          <p:sp>
            <p:nvSpPr>
              <p:cNvPr id="80" name="Rectangle 79"/>
              <p:cNvSpPr/>
              <p:nvPr/>
            </p:nvSpPr>
            <p:spPr>
              <a:xfrm>
                <a:off x="5859794" y="3382199"/>
                <a:ext cx="161392" cy="195726"/>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sp>
          <p:nvSpPr>
            <p:cNvPr id="81" name="Rectangle 80"/>
            <p:cNvSpPr/>
            <p:nvPr/>
          </p:nvSpPr>
          <p:spPr>
            <a:xfrm>
              <a:off x="2169101" y="2958405"/>
              <a:ext cx="1505540" cy="1384995"/>
            </a:xfrm>
            <a:prstGeom prst="rect">
              <a:avLst/>
            </a:prstGeom>
          </p:spPr>
          <p:txBody>
            <a:bodyPr wrap="none">
              <a:spAutoFit/>
            </a:bodyPr>
            <a:lstStyle/>
            <a:p>
              <a:pPr algn="ctr"/>
              <a:r>
                <a:rPr lang="en-US" i="1" dirty="0" err="1">
                  <a:solidFill>
                    <a:srgbClr val="FF00FF"/>
                  </a:solidFill>
                  <a:sym typeface="Symbol" panose="05050102010706020507" pitchFamily="18" charset="2"/>
                </a:rPr>
                <a:t>i</a:t>
              </a:r>
              <a:r>
                <a:rPr lang="en-US" i="1" baseline="30000" dirty="0" err="1">
                  <a:solidFill>
                    <a:srgbClr val="FF00FF"/>
                  </a:solidFill>
                  <a:sym typeface="Symbol" panose="05050102010706020507" pitchFamily="18" charset="2"/>
                </a:rPr>
                <a:t>th</a:t>
              </a:r>
              <a:r>
                <a:rPr lang="en-US" baseline="30000" dirty="0">
                  <a:solidFill>
                    <a:srgbClr val="FF00FF"/>
                  </a:solidFill>
                  <a:sym typeface="Symbol" panose="05050102010706020507" pitchFamily="18" charset="2"/>
                </a:rPr>
                <a:t> </a:t>
              </a:r>
              <a:r>
                <a:rPr lang="en-US" dirty="0">
                  <a:solidFill>
                    <a:srgbClr val="FF00FF"/>
                  </a:solidFill>
                  <a:sym typeface="Symbol" panose="05050102010706020507" pitchFamily="18" charset="2"/>
                </a:rPr>
                <a:t>hidden</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unit </a:t>
              </a:r>
              <a:br>
                <a:rPr lang="en-US" dirty="0">
                  <a:solidFill>
                    <a:srgbClr val="FF00FF"/>
                  </a:solidFill>
                  <a:sym typeface="Symbol" panose="05050102010706020507" pitchFamily="18" charset="2"/>
                </a:rPr>
              </a:br>
              <a:r>
                <a:rPr lang="en-US" dirty="0">
                  <a:solidFill>
                    <a:srgbClr val="FF00FF"/>
                  </a:solidFill>
                  <a:sym typeface="Symbol" panose="05050102010706020507" pitchFamily="18" charset="2"/>
                </a:rPr>
                <a:t>level </a:t>
              </a:r>
              <a:r>
                <a:rPr lang="en-US" dirty="0">
                  <a:solidFill>
                    <a:srgbClr val="FF00FF"/>
                  </a:solidFill>
                  <a:cs typeface="Times New Roman" panose="02020603050405020304" pitchFamily="18" charset="0"/>
                  <a:sym typeface="Symbol" panose="05050102010706020507" pitchFamily="18" charset="2"/>
                </a:rPr>
                <a:t>ℓ-1</a:t>
              </a:r>
              <a:endParaRPr lang="en-US" dirty="0">
                <a:solidFill>
                  <a:srgbClr val="FF00FF"/>
                </a:solidFill>
                <a:sym typeface="Symbol" panose="05050102010706020507" pitchFamily="18" charset="2"/>
              </a:endParaRPr>
            </a:p>
          </p:txBody>
        </p:sp>
      </p:grpSp>
      <p:grpSp>
        <p:nvGrpSpPr>
          <p:cNvPr id="7" name="Group 6"/>
          <p:cNvGrpSpPr/>
          <p:nvPr/>
        </p:nvGrpSpPr>
        <p:grpSpPr>
          <a:xfrm>
            <a:off x="3721488" y="1040008"/>
            <a:ext cx="972598" cy="900194"/>
            <a:chOff x="3721488" y="1040008"/>
            <a:chExt cx="972598" cy="900194"/>
          </a:xfrm>
        </p:grpSpPr>
        <p:grpSp>
          <p:nvGrpSpPr>
            <p:cNvPr id="89" name="Group 88"/>
            <p:cNvGrpSpPr/>
            <p:nvPr/>
          </p:nvGrpSpPr>
          <p:grpSpPr>
            <a:xfrm>
              <a:off x="3802354" y="1040008"/>
              <a:ext cx="698790" cy="537000"/>
              <a:chOff x="2732738" y="0"/>
              <a:chExt cx="698790" cy="537000"/>
            </a:xfrm>
          </p:grpSpPr>
          <p:sp>
            <p:nvSpPr>
              <p:cNvPr id="92" name="Rectangle 91"/>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92"/>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cxnSp>
          <p:nvCxnSpPr>
            <p:cNvPr id="90" name="Straight Connector 89"/>
            <p:cNvCxnSpPr>
              <a:stCxn id="52" idx="6"/>
            </p:cNvCxnSpPr>
            <p:nvPr/>
          </p:nvCxnSpPr>
          <p:spPr bwMode="auto">
            <a:xfrm flipV="1">
              <a:off x="3721488" y="1386126"/>
              <a:ext cx="972598" cy="554076"/>
            </a:xfrm>
            <a:prstGeom prst="line">
              <a:avLst/>
            </a:prstGeom>
            <a:noFill/>
            <a:ln w="25400" cap="sq" cmpd="sng" algn="ctr">
              <a:solidFill>
                <a:srgbClr val="66FF33"/>
              </a:solidFill>
              <a:prstDash val="solid"/>
              <a:round/>
              <a:headEnd type="none" w="med" len="med"/>
              <a:tailEnd type="none" w="med" len="med"/>
            </a:ln>
            <a:effectLst/>
          </p:spPr>
        </p:cxnSp>
      </p:grpSp>
      <p:grpSp>
        <p:nvGrpSpPr>
          <p:cNvPr id="8" name="Group 7"/>
          <p:cNvGrpSpPr/>
          <p:nvPr/>
        </p:nvGrpSpPr>
        <p:grpSpPr>
          <a:xfrm>
            <a:off x="2880550" y="4913293"/>
            <a:ext cx="6720650" cy="1676638"/>
            <a:chOff x="2880550" y="4913293"/>
            <a:chExt cx="6720650" cy="1676638"/>
          </a:xfrm>
        </p:grpSpPr>
        <p:grpSp>
          <p:nvGrpSpPr>
            <p:cNvPr id="67" name="Group 66"/>
            <p:cNvGrpSpPr/>
            <p:nvPr/>
          </p:nvGrpSpPr>
          <p:grpSpPr>
            <a:xfrm>
              <a:off x="2880550" y="5640291"/>
              <a:ext cx="5976818" cy="949640"/>
              <a:chOff x="2880550" y="5640291"/>
              <a:chExt cx="5976818" cy="949640"/>
            </a:xfrm>
          </p:grpSpPr>
          <p:sp>
            <p:nvSpPr>
              <p:cNvPr id="68" name="Text Box 33"/>
              <p:cNvSpPr txBox="1">
                <a:spLocks noChangeArrowheads="1"/>
              </p:cNvSpPr>
              <p:nvPr/>
            </p:nvSpPr>
            <p:spPr bwMode="auto">
              <a:xfrm>
                <a:off x="4285368" y="6044024"/>
                <a:ext cx="4572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This is its weight.</a:t>
                </a:r>
              </a:p>
            </p:txBody>
          </p:sp>
          <p:grpSp>
            <p:nvGrpSpPr>
              <p:cNvPr id="74" name="Group 73"/>
              <p:cNvGrpSpPr/>
              <p:nvPr/>
            </p:nvGrpSpPr>
            <p:grpSpPr>
              <a:xfrm>
                <a:off x="2880550" y="5640291"/>
                <a:ext cx="1691450" cy="477663"/>
                <a:chOff x="1204150" y="5640291"/>
                <a:chExt cx="1691450" cy="477663"/>
              </a:xfrm>
            </p:grpSpPr>
            <p:cxnSp>
              <p:nvCxnSpPr>
                <p:cNvPr id="86" name="Straight Arrow Connector 85"/>
                <p:cNvCxnSpPr/>
                <p:nvPr/>
              </p:nvCxnSpPr>
              <p:spPr bwMode="auto">
                <a:xfrm>
                  <a:off x="1204150" y="5640291"/>
                  <a:ext cx="584493" cy="455709"/>
                </a:xfrm>
                <a:prstGeom prst="straightConnector1">
                  <a:avLst/>
                </a:prstGeom>
                <a:noFill/>
                <a:ln w="38100" cap="sq" cmpd="sng" algn="ctr">
                  <a:solidFill>
                    <a:schemeClr val="hlink"/>
                  </a:solidFill>
                  <a:prstDash val="solid"/>
                  <a:round/>
                  <a:headEnd type="none" w="med" len="med"/>
                  <a:tailEnd type="triangle"/>
                </a:ln>
                <a:effectLst/>
              </p:spPr>
            </p:cxnSp>
            <p:cxnSp>
              <p:nvCxnSpPr>
                <p:cNvPr id="87" name="Straight Arrow Connector 86"/>
                <p:cNvCxnSpPr/>
                <p:nvPr/>
              </p:nvCxnSpPr>
              <p:spPr bwMode="auto">
                <a:xfrm flipH="1">
                  <a:off x="2311107" y="5662245"/>
                  <a:ext cx="584493" cy="455709"/>
                </a:xfrm>
                <a:prstGeom prst="straightConnector1">
                  <a:avLst/>
                </a:prstGeom>
                <a:noFill/>
                <a:ln w="38100" cap="sq" cmpd="sng" algn="ctr">
                  <a:solidFill>
                    <a:schemeClr val="hlink"/>
                  </a:solidFill>
                  <a:prstDash val="solid"/>
                  <a:round/>
                  <a:headEnd type="none" w="med" len="med"/>
                  <a:tailEnd type="triangle"/>
                </a:ln>
                <a:effectLst/>
              </p:spPr>
            </p:cxnSp>
          </p:grpSp>
          <p:sp>
            <p:nvSpPr>
              <p:cNvPr id="85" name="Text Box 33"/>
              <p:cNvSpPr txBox="1">
                <a:spLocks noChangeArrowheads="1"/>
              </p:cNvSpPr>
              <p:nvPr/>
            </p:nvSpPr>
            <p:spPr bwMode="auto">
              <a:xfrm>
                <a:off x="3124200" y="5943600"/>
                <a:ext cx="1498916"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36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36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36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3600" dirty="0">
                  <a:solidFill>
                    <a:srgbClr val="66FF33"/>
                  </a:solidFill>
                  <a:latin typeface="Times New Roman" panose="02020603050405020304" pitchFamily="18" charset="0"/>
                  <a:cs typeface="Times New Roman" panose="02020603050405020304" pitchFamily="18" charset="0"/>
                </a:endParaRPr>
              </a:p>
            </p:txBody>
          </p:sp>
        </p:grpSp>
        <p:sp>
          <p:nvSpPr>
            <p:cNvPr id="91" name="Text Box 33"/>
            <p:cNvSpPr txBox="1">
              <a:spLocks noChangeArrowheads="1"/>
            </p:cNvSpPr>
            <p:nvPr/>
          </p:nvSpPr>
          <p:spPr bwMode="auto">
            <a:xfrm>
              <a:off x="5029200" y="4913293"/>
              <a:ext cx="4572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Between these two units </a:t>
              </a:r>
              <a:br>
                <a:rPr lang="en-CA" sz="2800" dirty="0">
                  <a:latin typeface="Times New Roman" panose="02020603050405020304" pitchFamily="18" charset="0"/>
                  <a:cs typeface="Times New Roman" panose="02020603050405020304" pitchFamily="18" charset="0"/>
                  <a:sym typeface="Symbol" panose="05050102010706020507" pitchFamily="18" charset="2"/>
                </a:rPr>
              </a:br>
              <a:r>
                <a:rPr lang="en-CA" sz="2800" dirty="0">
                  <a:latin typeface="Times New Roman" panose="02020603050405020304" pitchFamily="18" charset="0"/>
                  <a:cs typeface="Times New Roman" panose="02020603050405020304" pitchFamily="18" charset="0"/>
                  <a:sym typeface="Symbol" panose="05050102010706020507" pitchFamily="18" charset="2"/>
                </a:rPr>
                <a:t>is an activation edge.</a:t>
              </a:r>
            </a:p>
          </p:txBody>
        </p:sp>
      </p:grpSp>
      <p:sp>
        <p:nvSpPr>
          <p:cNvPr id="95"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Tree>
    <p:extLst>
      <p:ext uri="{BB962C8B-B14F-4D97-AF65-F5344CB8AC3E}">
        <p14:creationId xmlns:p14="http://schemas.microsoft.com/office/powerpoint/2010/main" val="9002712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70" name="Group 69"/>
          <p:cNvGrpSpPr/>
          <p:nvPr/>
        </p:nvGrpSpPr>
        <p:grpSpPr>
          <a:xfrm>
            <a:off x="4407825"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2" name="Group 81"/>
          <p:cNvGrpSpPr/>
          <p:nvPr/>
        </p:nvGrpSpPr>
        <p:grpSpPr>
          <a:xfrm>
            <a:off x="4909752" y="457200"/>
            <a:ext cx="362214" cy="888230"/>
            <a:chOff x="3894887" y="1447802"/>
            <a:chExt cx="362214" cy="888230"/>
          </a:xfrm>
        </p:grpSpPr>
        <p:sp>
          <p:nvSpPr>
            <p:cNvPr id="83" name="Rectangle 82"/>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4" name="Straight Arrow Connector 83"/>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42" name="Group 41"/>
          <p:cNvGrpSpPr/>
          <p:nvPr/>
        </p:nvGrpSpPr>
        <p:grpSpPr>
          <a:xfrm>
            <a:off x="3216876"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sp>
        <p:nvSpPr>
          <p:cNvPr id="52" name="Oval 51"/>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63" name="Group 62"/>
          <p:cNvGrpSpPr/>
          <p:nvPr/>
        </p:nvGrpSpPr>
        <p:grpSpPr>
          <a:xfrm>
            <a:off x="3133172" y="34435"/>
            <a:ext cx="581013" cy="542011"/>
            <a:chOff x="5503407" y="3134380"/>
            <a:chExt cx="581013" cy="542011"/>
          </a:xfrm>
        </p:grpSpPr>
        <p:pic>
          <p:nvPicPr>
            <p:cNvPr id="64" name="Picture 63"/>
            <p:cNvPicPr>
              <a:picLocks noChangeAspect="1"/>
            </p:cNvPicPr>
            <p:nvPr/>
          </p:nvPicPr>
          <p:blipFill>
            <a:blip r:embed="rId6"/>
            <a:stretch>
              <a:fillRect/>
            </a:stretch>
          </p:blipFill>
          <p:spPr>
            <a:xfrm>
              <a:off x="5503407" y="3136391"/>
              <a:ext cx="540000" cy="540000"/>
            </a:xfrm>
            <a:prstGeom prst="rect">
              <a:avLst/>
            </a:prstGeom>
            <a:blipFill>
              <a:blip r:embed="rId7"/>
              <a:tile tx="0" ty="0" sx="100000" sy="100000" flip="none" algn="tl"/>
            </a:blipFill>
            <a:ln w="25400">
              <a:solidFill>
                <a:srgbClr val="FF00FF"/>
              </a:solidFill>
            </a:ln>
          </p:spPr>
        </p:pic>
        <p:sp>
          <p:nvSpPr>
            <p:cNvPr id="65" name="Rectangle 64"/>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7" name="Group 6"/>
          <p:cNvGrpSpPr/>
          <p:nvPr/>
        </p:nvGrpSpPr>
        <p:grpSpPr>
          <a:xfrm>
            <a:off x="3721488" y="1040008"/>
            <a:ext cx="972598" cy="900194"/>
            <a:chOff x="3721488" y="1040008"/>
            <a:chExt cx="972598" cy="900194"/>
          </a:xfrm>
        </p:grpSpPr>
        <p:grpSp>
          <p:nvGrpSpPr>
            <p:cNvPr id="89" name="Group 88"/>
            <p:cNvGrpSpPr/>
            <p:nvPr/>
          </p:nvGrpSpPr>
          <p:grpSpPr>
            <a:xfrm>
              <a:off x="3802354" y="1040008"/>
              <a:ext cx="698790" cy="537000"/>
              <a:chOff x="2732738" y="0"/>
              <a:chExt cx="698790" cy="537000"/>
            </a:xfrm>
          </p:grpSpPr>
          <p:sp>
            <p:nvSpPr>
              <p:cNvPr id="92" name="Rectangle 91"/>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92"/>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cxnSp>
          <p:nvCxnSpPr>
            <p:cNvPr id="90" name="Straight Connector 89"/>
            <p:cNvCxnSpPr>
              <a:stCxn id="52" idx="6"/>
            </p:cNvCxnSpPr>
            <p:nvPr/>
          </p:nvCxnSpPr>
          <p:spPr bwMode="auto">
            <a:xfrm flipV="1">
              <a:off x="3721488" y="1386126"/>
              <a:ext cx="972598" cy="554076"/>
            </a:xfrm>
            <a:prstGeom prst="line">
              <a:avLst/>
            </a:prstGeom>
            <a:noFill/>
            <a:ln w="25400" cap="sq" cmpd="sng" algn="ctr">
              <a:solidFill>
                <a:srgbClr val="66FF33"/>
              </a:solidFill>
              <a:prstDash val="solid"/>
              <a:round/>
              <a:headEnd type="none" w="med" len="med"/>
              <a:tailEnd type="none" w="med" len="med"/>
            </a:ln>
            <a:effectLst/>
          </p:spPr>
        </p:cxnSp>
      </p:grpSp>
      <p:sp>
        <p:nvSpPr>
          <p:cNvPr id="111"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21" name="Group 20"/>
          <p:cNvGrpSpPr/>
          <p:nvPr/>
        </p:nvGrpSpPr>
        <p:grpSpPr>
          <a:xfrm>
            <a:off x="-228600" y="2895600"/>
            <a:ext cx="2915446" cy="1895403"/>
            <a:chOff x="-228600" y="2895600"/>
            <a:chExt cx="2915446" cy="1895403"/>
          </a:xfrm>
        </p:grpSpPr>
        <mc:AlternateContent xmlns:mc="http://schemas.openxmlformats.org/markup-compatibility/2006" xmlns:a14="http://schemas.microsoft.com/office/drawing/2010/main">
          <mc:Choice Requires="a14">
            <p:sp>
              <p:nvSpPr>
                <p:cNvPr id="109" name="TextBox 108"/>
                <p:cNvSpPr txBox="1"/>
                <p:nvPr/>
              </p:nvSpPr>
              <p:spPr>
                <a:xfrm>
                  <a:off x="208754" y="2895600"/>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09" name="TextBox 108"/>
                <p:cNvSpPr txBox="1">
                  <a:spLocks noRot="1" noChangeAspect="1" noMove="1" noResize="1" noEditPoints="1" noAdjustHandles="1" noChangeArrowheads="1" noChangeShapeType="1" noTextEdit="1"/>
                </p:cNvSpPr>
                <p:nvPr/>
              </p:nvSpPr>
              <p:spPr>
                <a:xfrm>
                  <a:off x="208754" y="2895600"/>
                  <a:ext cx="1635961" cy="761940"/>
                </a:xfrm>
                <a:prstGeom prst="rect">
                  <a:avLst/>
                </a:prstGeom>
                <a:blipFill>
                  <a:blip r:embed="rId8"/>
                  <a:stretch>
                    <a:fillRect/>
                  </a:stretch>
                </a:blipFill>
              </p:spPr>
              <p:txBody>
                <a:bodyPr/>
                <a:lstStyle/>
                <a:p>
                  <a:r>
                    <a:rPr lang="en-CA">
                      <a:noFill/>
                    </a:rPr>
                    <a:t> </a:t>
                  </a:r>
                </a:p>
              </p:txBody>
            </p:sp>
          </mc:Fallback>
        </mc:AlternateContent>
        <p:sp>
          <p:nvSpPr>
            <p:cNvPr id="133" name="Rectangle 132"/>
            <p:cNvSpPr/>
            <p:nvPr/>
          </p:nvSpPr>
          <p:spPr>
            <a:xfrm>
              <a:off x="-228600" y="3836896"/>
              <a:ext cx="2915446" cy="954107"/>
            </a:xfrm>
            <a:prstGeom prst="rect">
              <a:avLst/>
            </a:prstGeom>
          </p:spPr>
          <p:txBody>
            <a:bodyPr wrap="square">
              <a:spAutoFit/>
            </a:bodyPr>
            <a:lstStyle/>
            <a:p>
              <a:pPr algn="ctr"/>
              <a:r>
                <a:rPr lang="en-US" altLang="en-US" dirty="0">
                  <a:cs typeface="Times New Roman" panose="02020603050405020304" pitchFamily="18" charset="0"/>
                </a:rPr>
                <a:t>To compute </a:t>
              </a:r>
              <a:endParaRPr lang="en-CA" dirty="0"/>
            </a:p>
            <a:p>
              <a:pPr algn="ctr"/>
              <a:r>
                <a:rPr lang="en-US" dirty="0">
                  <a:cs typeface="Times New Roman" panose="02020603050405020304" pitchFamily="18" charset="0"/>
                </a:rPr>
                <a:t>next</a:t>
              </a:r>
              <a:endParaRPr lang="en-CA" dirty="0"/>
            </a:p>
          </p:txBody>
        </p:sp>
      </p:grpSp>
      <p:grpSp>
        <p:nvGrpSpPr>
          <p:cNvPr id="19" name="Group 18"/>
          <p:cNvGrpSpPr/>
          <p:nvPr/>
        </p:nvGrpSpPr>
        <p:grpSpPr>
          <a:xfrm>
            <a:off x="4694086" y="1143000"/>
            <a:ext cx="4072652" cy="690265"/>
            <a:chOff x="4694086" y="1143000"/>
            <a:chExt cx="4072652" cy="690265"/>
          </a:xfrm>
        </p:grpSpPr>
        <p:grpSp>
          <p:nvGrpSpPr>
            <p:cNvPr id="18" name="Group 17"/>
            <p:cNvGrpSpPr/>
            <p:nvPr/>
          </p:nvGrpSpPr>
          <p:grpSpPr>
            <a:xfrm>
              <a:off x="4694086" y="1371600"/>
              <a:ext cx="4072652" cy="461665"/>
              <a:chOff x="4694086" y="1371600"/>
              <a:chExt cx="4072652" cy="461665"/>
            </a:xfrm>
          </p:grpSpPr>
          <p:cxnSp>
            <p:nvCxnSpPr>
              <p:cNvPr id="129" name="Straight Connector 128"/>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31" name="Rectangle 130"/>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34" name="TextBox 13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34" name="TextBox 13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9"/>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35" name="TextBox 134"/>
              <p:cNvSpPr txBox="1"/>
              <p:nvPr/>
            </p:nvSpPr>
            <p:spPr>
              <a:xfrm>
                <a:off x="2337573" y="1676400"/>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35" name="TextBox 134"/>
              <p:cNvSpPr txBox="1">
                <a:spLocks noRot="1" noChangeAspect="1" noMove="1" noResize="1" noEditPoints="1" noAdjustHandles="1" noChangeArrowheads="1" noChangeShapeType="1" noTextEdit="1"/>
              </p:cNvSpPr>
              <p:nvPr/>
            </p:nvSpPr>
            <p:spPr>
              <a:xfrm>
                <a:off x="2337573" y="1676400"/>
                <a:ext cx="1167627" cy="544316"/>
              </a:xfrm>
              <a:prstGeom prst="rect">
                <a:avLst/>
              </a:prstGeom>
              <a:blipFill>
                <a:blip r:embed="rId10"/>
                <a:stretch>
                  <a:fillRect l="-59896" t="-216854" r="-73958" b="-312360"/>
                </a:stretch>
              </a:blipFill>
            </p:spPr>
            <p:txBody>
              <a:bodyPr/>
              <a:lstStyle/>
              <a:p>
                <a:r>
                  <a:rPr lang="en-CA">
                    <a:noFill/>
                  </a:rPr>
                  <a:t> </a:t>
                </a:r>
              </a:p>
            </p:txBody>
          </p:sp>
        </mc:Fallback>
      </mc:AlternateContent>
      <p:sp>
        <p:nvSpPr>
          <p:cNvPr id="73" name="Oval 72"/>
          <p:cNvSpPr/>
          <p:nvPr/>
        </p:nvSpPr>
        <p:spPr>
          <a:xfrm>
            <a:off x="4619182"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22" name="Group 21"/>
          <p:cNvGrpSpPr/>
          <p:nvPr/>
        </p:nvGrpSpPr>
        <p:grpSpPr>
          <a:xfrm>
            <a:off x="2381823" y="2962923"/>
            <a:ext cx="3333177" cy="1837677"/>
            <a:chOff x="2381823" y="2962923"/>
            <a:chExt cx="3333177" cy="1837677"/>
          </a:xfrm>
        </p:grpSpPr>
        <mc:AlternateContent xmlns:mc="http://schemas.openxmlformats.org/markup-compatibility/2006" xmlns:a14="http://schemas.microsoft.com/office/drawing/2010/main">
          <mc:Choice Requires="a14">
            <p:sp>
              <p:nvSpPr>
                <p:cNvPr id="137" name="TextBox 136"/>
                <p:cNvSpPr txBox="1"/>
                <p:nvPr/>
              </p:nvSpPr>
              <p:spPr>
                <a:xfrm>
                  <a:off x="3124200" y="2962923"/>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37" name="TextBox 136"/>
                <p:cNvSpPr txBox="1">
                  <a:spLocks noRot="1" noChangeAspect="1" noMove="1" noResize="1" noEditPoints="1" noAdjustHandles="1" noChangeArrowheads="1" noChangeShapeType="1" noTextEdit="1"/>
                </p:cNvSpPr>
                <p:nvPr/>
              </p:nvSpPr>
              <p:spPr>
                <a:xfrm>
                  <a:off x="3124200" y="2962923"/>
                  <a:ext cx="1645579" cy="773545"/>
                </a:xfrm>
                <a:prstGeom prst="rect">
                  <a:avLst/>
                </a:prstGeom>
                <a:blipFill>
                  <a:blip r:embed="rId11"/>
                  <a:stretch>
                    <a:fillRect/>
                  </a:stretch>
                </a:blipFill>
              </p:spPr>
              <p:txBody>
                <a:bodyPr/>
                <a:lstStyle/>
                <a:p>
                  <a:r>
                    <a:rPr lang="en-CA">
                      <a:noFill/>
                    </a:rPr>
                    <a:t> </a:t>
                  </a:r>
                </a:p>
              </p:txBody>
            </p:sp>
          </mc:Fallback>
        </mc:AlternateContent>
        <p:sp>
          <p:nvSpPr>
            <p:cNvPr id="140" name="Rectangle 139"/>
            <p:cNvSpPr/>
            <p:nvPr/>
          </p:nvSpPr>
          <p:spPr>
            <a:xfrm>
              <a:off x="2381823" y="3846493"/>
              <a:ext cx="3333177" cy="954107"/>
            </a:xfrm>
            <a:prstGeom prst="rect">
              <a:avLst/>
            </a:prstGeom>
          </p:spPr>
          <p:txBody>
            <a:bodyPr wrap="square">
              <a:spAutoFit/>
            </a:bodyPr>
            <a:lstStyle/>
            <a:p>
              <a:pPr algn="ctr"/>
              <a:r>
                <a:rPr lang="en-US" altLang="en-US" dirty="0">
                  <a:cs typeface="Times New Roman" panose="02020603050405020304" pitchFamily="18" charset="0"/>
                </a:rPr>
                <a:t>Already computed by</a:t>
              </a:r>
              <a:br>
                <a:rPr lang="en-US" altLang="en-US" dirty="0">
                  <a:cs typeface="Times New Roman" panose="02020603050405020304" pitchFamily="18" charset="0"/>
                </a:rPr>
              </a:br>
              <a:r>
                <a:rPr lang="en-US" altLang="en-US" dirty="0">
                  <a:cs typeface="Times New Roman" panose="02020603050405020304" pitchFamily="18" charset="0"/>
                </a:rPr>
                <a:t>back propagation</a:t>
              </a:r>
              <a:endParaRPr lang="en-CA" dirty="0"/>
            </a:p>
          </p:txBody>
        </p:sp>
      </p:grpSp>
    </p:spTree>
    <p:extLst>
      <p:ext uri="{BB962C8B-B14F-4D97-AF65-F5344CB8AC3E}">
        <p14:creationId xmlns:p14="http://schemas.microsoft.com/office/powerpoint/2010/main" val="11888595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1+#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1+#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1+#ppt_w/2"/>
                                          </p:val>
                                        </p:tav>
                                        <p:tav tm="100000">
                                          <p:val>
                                            <p:strVal val="#ppt_x"/>
                                          </p:val>
                                        </p:tav>
                                      </p:tavLst>
                                    </p:anim>
                                    <p:anim calcmode="lin" valueType="num">
                                      <p:cBhvr additive="base">
                                        <p:cTn id="18" dur="500" fill="hold"/>
                                        <p:tgtEl>
                                          <p:spTgt spid="21"/>
                                        </p:tgtEl>
                                        <p:attrNameLst>
                                          <p:attrName>ppt_y</p:attrName>
                                        </p:attrNameLst>
                                      </p:cBhvr>
                                      <p:tavLst>
                                        <p:tav tm="0">
                                          <p:val>
                                            <p:strVal val="#ppt_y"/>
                                          </p:val>
                                        </p:tav>
                                        <p:tav tm="100000">
                                          <p:val>
                                            <p:strVal val="#ppt_y"/>
                                          </p:val>
                                        </p:tav>
                                      </p:tavLst>
                                    </p:anim>
                                  </p:childTnLst>
                                </p:cTn>
                              </p:par>
                              <p:par>
                                <p:cTn id="19" presetID="2" presetClass="entr" presetSubtype="2" fill="hold" grpId="0" nodeType="withEffect">
                                  <p:stCondLst>
                                    <p:cond delay="0"/>
                                  </p:stCondLst>
                                  <p:childTnLst>
                                    <p:set>
                                      <p:cBhvr>
                                        <p:cTn id="20" dur="1" fill="hold">
                                          <p:stCondLst>
                                            <p:cond delay="0"/>
                                          </p:stCondLst>
                                        </p:cTn>
                                        <p:tgtEl>
                                          <p:spTgt spid="135"/>
                                        </p:tgtEl>
                                        <p:attrNameLst>
                                          <p:attrName>style.visibility</p:attrName>
                                        </p:attrNameLst>
                                      </p:cBhvr>
                                      <p:to>
                                        <p:strVal val="visible"/>
                                      </p:to>
                                    </p:set>
                                    <p:anim calcmode="lin" valueType="num">
                                      <p:cBhvr additive="base">
                                        <p:cTn id="21" dur="500" fill="hold"/>
                                        <p:tgtEl>
                                          <p:spTgt spid="135"/>
                                        </p:tgtEl>
                                        <p:attrNameLst>
                                          <p:attrName>ppt_x</p:attrName>
                                        </p:attrNameLst>
                                      </p:cBhvr>
                                      <p:tavLst>
                                        <p:tav tm="0">
                                          <p:val>
                                            <p:strVal val="1+#ppt_w/2"/>
                                          </p:val>
                                        </p:tav>
                                        <p:tav tm="100000">
                                          <p:val>
                                            <p:strVal val="#ppt_x"/>
                                          </p:val>
                                        </p:tav>
                                      </p:tavLst>
                                    </p:anim>
                                    <p:anim calcmode="lin" valueType="num">
                                      <p:cBhvr additive="base">
                                        <p:cTn id="22" dur="500" fill="hold"/>
                                        <p:tgtEl>
                                          <p:spTgt spid="13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 grpId="0" animBg="1"/>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82" name="Group 81"/>
          <p:cNvGrpSpPr/>
          <p:nvPr/>
        </p:nvGrpSpPr>
        <p:grpSpPr>
          <a:xfrm>
            <a:off x="4909752" y="457200"/>
            <a:ext cx="362214" cy="888230"/>
            <a:chOff x="3894887" y="1447802"/>
            <a:chExt cx="362214" cy="888230"/>
          </a:xfrm>
        </p:grpSpPr>
        <p:sp>
          <p:nvSpPr>
            <p:cNvPr id="83" name="Rectangle 82"/>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4" name="Straight Arrow Connector 83"/>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42" name="Group 41"/>
          <p:cNvGrpSpPr/>
          <p:nvPr/>
        </p:nvGrpSpPr>
        <p:grpSpPr>
          <a:xfrm>
            <a:off x="3216876"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sp>
        <p:nvSpPr>
          <p:cNvPr id="52" name="Oval 51"/>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63" name="Group 62"/>
          <p:cNvGrpSpPr/>
          <p:nvPr/>
        </p:nvGrpSpPr>
        <p:grpSpPr>
          <a:xfrm>
            <a:off x="3133172" y="34435"/>
            <a:ext cx="581013" cy="542011"/>
            <a:chOff x="5503407" y="3134380"/>
            <a:chExt cx="581013" cy="542011"/>
          </a:xfrm>
        </p:grpSpPr>
        <p:pic>
          <p:nvPicPr>
            <p:cNvPr id="64" name="Picture 63"/>
            <p:cNvPicPr>
              <a:picLocks noChangeAspect="1"/>
            </p:cNvPicPr>
            <p:nvPr/>
          </p:nvPicPr>
          <p:blipFill>
            <a:blip r:embed="rId5"/>
            <a:stretch>
              <a:fillRect/>
            </a:stretch>
          </p:blipFill>
          <p:spPr>
            <a:xfrm>
              <a:off x="5503407" y="3136391"/>
              <a:ext cx="540000" cy="540000"/>
            </a:xfrm>
            <a:prstGeom prst="rect">
              <a:avLst/>
            </a:prstGeom>
            <a:blipFill>
              <a:blip r:embed="rId6"/>
              <a:tile tx="0" ty="0" sx="100000" sy="100000" flip="none" algn="tl"/>
            </a:blipFill>
            <a:ln w="25400">
              <a:solidFill>
                <a:srgbClr val="FF00FF"/>
              </a:solidFill>
            </a:ln>
          </p:spPr>
        </p:pic>
        <p:sp>
          <p:nvSpPr>
            <p:cNvPr id="65" name="Rectangle 64"/>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7" name="Group 6"/>
          <p:cNvGrpSpPr/>
          <p:nvPr/>
        </p:nvGrpSpPr>
        <p:grpSpPr>
          <a:xfrm>
            <a:off x="3721488" y="1040008"/>
            <a:ext cx="972598" cy="900194"/>
            <a:chOff x="3721488" y="1040008"/>
            <a:chExt cx="972598" cy="900194"/>
          </a:xfrm>
        </p:grpSpPr>
        <p:grpSp>
          <p:nvGrpSpPr>
            <p:cNvPr id="89" name="Group 88"/>
            <p:cNvGrpSpPr/>
            <p:nvPr/>
          </p:nvGrpSpPr>
          <p:grpSpPr>
            <a:xfrm>
              <a:off x="3802354" y="1040008"/>
              <a:ext cx="698790" cy="537000"/>
              <a:chOff x="2732738" y="0"/>
              <a:chExt cx="698790" cy="537000"/>
            </a:xfrm>
          </p:grpSpPr>
          <p:sp>
            <p:nvSpPr>
              <p:cNvPr id="92" name="Rectangle 91"/>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92"/>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cxnSp>
          <p:nvCxnSpPr>
            <p:cNvPr id="90" name="Straight Connector 89"/>
            <p:cNvCxnSpPr>
              <a:stCxn id="52" idx="6"/>
            </p:cNvCxnSpPr>
            <p:nvPr/>
          </p:nvCxnSpPr>
          <p:spPr bwMode="auto">
            <a:xfrm flipV="1">
              <a:off x="3721488" y="1386126"/>
              <a:ext cx="972598" cy="554076"/>
            </a:xfrm>
            <a:prstGeom prst="line">
              <a:avLst/>
            </a:prstGeom>
            <a:noFill/>
            <a:ln w="25400" cap="sq" cmpd="sng" algn="ctr">
              <a:solidFill>
                <a:srgbClr val="66FF33"/>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6" name="TextBox 5"/>
              <p:cNvSpPr txBox="1"/>
              <p:nvPr/>
            </p:nvSpPr>
            <p:spPr>
              <a:xfrm>
                <a:off x="3124200" y="2962923"/>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3124200" y="2962923"/>
                <a:ext cx="1645579" cy="773545"/>
              </a:xfrm>
              <a:prstGeom prst="rect">
                <a:avLst/>
              </a:prstGeom>
              <a:blipFill>
                <a:blip r:embed="rId7"/>
                <a:stretch>
                  <a:fillRect/>
                </a:stretch>
              </a:blipFill>
            </p:spPr>
            <p:txBody>
              <a:bodyPr/>
              <a:lstStyle/>
              <a:p>
                <a:r>
                  <a:rPr lang="en-CA">
                    <a:noFill/>
                  </a:rPr>
                  <a:t> </a:t>
                </a:r>
              </a:p>
            </p:txBody>
          </p:sp>
        </mc:Fallback>
      </mc:AlternateContent>
      <p:sp>
        <p:nvSpPr>
          <p:cNvPr id="111"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mc:AlternateContent xmlns:mc="http://schemas.openxmlformats.org/markup-compatibility/2006" xmlns:a14="http://schemas.microsoft.com/office/drawing/2010/main">
        <mc:Choice Requires="a14">
          <p:sp>
            <p:nvSpPr>
              <p:cNvPr id="110" name="TextBox 109"/>
              <p:cNvSpPr txBox="1"/>
              <p:nvPr/>
            </p:nvSpPr>
            <p:spPr>
              <a:xfrm>
                <a:off x="5401316" y="2895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10" name="TextBox 109"/>
              <p:cNvSpPr txBox="1">
                <a:spLocks noRot="1" noChangeAspect="1" noMove="1" noResize="1" noEditPoints="1" noAdjustHandles="1" noChangeArrowheads="1" noChangeShapeType="1" noTextEdit="1"/>
              </p:cNvSpPr>
              <p:nvPr/>
            </p:nvSpPr>
            <p:spPr>
              <a:xfrm>
                <a:off x="5401316" y="2895600"/>
                <a:ext cx="2218684" cy="950068"/>
              </a:xfrm>
              <a:prstGeom prst="rect">
                <a:avLst/>
              </a:prstGeom>
              <a:blipFill>
                <a:blip r:embed="rId8"/>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9" name="TextBox 108"/>
              <p:cNvSpPr txBox="1"/>
              <p:nvPr/>
            </p:nvSpPr>
            <p:spPr>
              <a:xfrm>
                <a:off x="208754" y="2895600"/>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09" name="TextBox 108"/>
              <p:cNvSpPr txBox="1">
                <a:spLocks noRot="1" noChangeAspect="1" noMove="1" noResize="1" noEditPoints="1" noAdjustHandles="1" noChangeArrowheads="1" noChangeShapeType="1" noTextEdit="1"/>
              </p:cNvSpPr>
              <p:nvPr/>
            </p:nvSpPr>
            <p:spPr>
              <a:xfrm>
                <a:off x="208754" y="2895600"/>
                <a:ext cx="1635961" cy="761940"/>
              </a:xfrm>
              <a:prstGeom prst="rect">
                <a:avLst/>
              </a:prstGeom>
              <a:blipFill>
                <a:blip r:embed="rId9"/>
                <a:stretch>
                  <a:fillRect/>
                </a:stretch>
              </a:blipFill>
            </p:spPr>
            <p:txBody>
              <a:bodyPr/>
              <a:lstStyle/>
              <a:p>
                <a:r>
                  <a:rPr lang="en-CA">
                    <a:noFill/>
                  </a:rPr>
                  <a:t> </a:t>
                </a:r>
              </a:p>
            </p:txBody>
          </p:sp>
        </mc:Fallback>
      </mc:AlternateContent>
      <p:grpSp>
        <p:nvGrpSpPr>
          <p:cNvPr id="19" name="Group 18"/>
          <p:cNvGrpSpPr/>
          <p:nvPr/>
        </p:nvGrpSpPr>
        <p:grpSpPr>
          <a:xfrm>
            <a:off x="4694086" y="1143000"/>
            <a:ext cx="4072652" cy="690265"/>
            <a:chOff x="4694086" y="1143000"/>
            <a:chExt cx="4072652" cy="690265"/>
          </a:xfrm>
        </p:grpSpPr>
        <p:grpSp>
          <p:nvGrpSpPr>
            <p:cNvPr id="18" name="Group 17"/>
            <p:cNvGrpSpPr/>
            <p:nvPr/>
          </p:nvGrpSpPr>
          <p:grpSpPr>
            <a:xfrm>
              <a:off x="4694086" y="1371600"/>
              <a:ext cx="4072652" cy="461665"/>
              <a:chOff x="4694086" y="1371600"/>
              <a:chExt cx="4072652" cy="461665"/>
            </a:xfrm>
          </p:grpSpPr>
          <p:cxnSp>
            <p:nvCxnSpPr>
              <p:cNvPr id="129" name="Straight Connector 128"/>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31" name="Rectangle 130"/>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34" name="TextBox 13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34" name="TextBox 13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10"/>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35" name="TextBox 134"/>
              <p:cNvSpPr txBox="1"/>
              <p:nvPr/>
            </p:nvSpPr>
            <p:spPr>
              <a:xfrm>
                <a:off x="2337573" y="1676400"/>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35" name="TextBox 134"/>
              <p:cNvSpPr txBox="1">
                <a:spLocks noRot="1" noChangeAspect="1" noMove="1" noResize="1" noEditPoints="1" noAdjustHandles="1" noChangeArrowheads="1" noChangeShapeType="1" noTextEdit="1"/>
              </p:cNvSpPr>
              <p:nvPr/>
            </p:nvSpPr>
            <p:spPr>
              <a:xfrm>
                <a:off x="2337573" y="1676400"/>
                <a:ext cx="1167627" cy="544316"/>
              </a:xfrm>
              <a:prstGeom prst="rect">
                <a:avLst/>
              </a:prstGeom>
              <a:blipFill>
                <a:blip r:embed="rId11"/>
                <a:stretch>
                  <a:fillRect l="-59896" t="-216854" r="-73958" b="-312360"/>
                </a:stretch>
              </a:blipFill>
            </p:spPr>
            <p:txBody>
              <a:bodyPr/>
              <a:lstStyle/>
              <a:p>
                <a:r>
                  <a:rPr lang="en-CA">
                    <a:noFill/>
                  </a:rPr>
                  <a:t> </a:t>
                </a:r>
              </a:p>
            </p:txBody>
          </p:sp>
        </mc:Fallback>
      </mc:AlternateContent>
      <p:grpSp>
        <p:nvGrpSpPr>
          <p:cNvPr id="2" name="Group 1"/>
          <p:cNvGrpSpPr/>
          <p:nvPr/>
        </p:nvGrpSpPr>
        <p:grpSpPr>
          <a:xfrm>
            <a:off x="2345237" y="3962400"/>
            <a:ext cx="5960563" cy="1914638"/>
            <a:chOff x="2345237" y="3962400"/>
            <a:chExt cx="5960563" cy="1914638"/>
          </a:xfrm>
        </p:grpSpPr>
        <p:sp>
          <p:nvSpPr>
            <p:cNvPr id="132" name="Rectangle 131"/>
            <p:cNvSpPr/>
            <p:nvPr/>
          </p:nvSpPr>
          <p:spPr>
            <a:xfrm>
              <a:off x="4972623" y="4648200"/>
              <a:ext cx="3333177" cy="523220"/>
            </a:xfrm>
            <a:prstGeom prst="rect">
              <a:avLst/>
            </a:prstGeom>
          </p:spPr>
          <p:txBody>
            <a:bodyPr wrap="square">
              <a:spAutoFit/>
            </a:bodyPr>
            <a:lstStyle/>
            <a:p>
              <a:pPr algn="ctr"/>
              <a:r>
                <a:rPr lang="en-US" altLang="en-US" dirty="0">
                  <a:cs typeface="Times New Roman" panose="02020603050405020304" pitchFamily="18" charset="0"/>
                </a:rPr>
                <a:t>Chain Rule</a:t>
              </a:r>
              <a:endParaRPr lang="en-CA" dirty="0"/>
            </a:p>
          </p:txBody>
        </p:sp>
        <p:pic>
          <p:nvPicPr>
            <p:cNvPr id="51" name="Picture 4" descr="Related image"/>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2345237" y="3962400"/>
              <a:ext cx="3369763" cy="191463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1" name="Group 10"/>
          <p:cNvGrpSpPr/>
          <p:nvPr/>
        </p:nvGrpSpPr>
        <p:grpSpPr>
          <a:xfrm>
            <a:off x="152400" y="2812676"/>
            <a:ext cx="7563972" cy="1060076"/>
            <a:chOff x="152400" y="2812676"/>
            <a:chExt cx="7563972" cy="1060076"/>
          </a:xfrm>
        </p:grpSpPr>
        <p:sp>
          <p:nvSpPr>
            <p:cNvPr id="97"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8" name="Group 7"/>
            <p:cNvGrpSpPr/>
            <p:nvPr/>
          </p:nvGrpSpPr>
          <p:grpSpPr>
            <a:xfrm>
              <a:off x="152400" y="2812676"/>
              <a:ext cx="7563972" cy="1060076"/>
              <a:chOff x="152400" y="2812676"/>
              <a:chExt cx="7563972" cy="1060076"/>
            </a:xfrm>
          </p:grpSpPr>
          <p:sp>
            <p:nvSpPr>
              <p:cNvPr id="3" name="Oval 2"/>
              <p:cNvSpPr/>
              <p:nvPr/>
            </p:nvSpPr>
            <p:spPr>
              <a:xfrm>
                <a:off x="3061448" y="2888876"/>
                <a:ext cx="625172" cy="571965"/>
              </a:xfrm>
              <a:prstGeom prst="ellipse">
                <a:avLst/>
              </a:prstGeom>
              <a:ln w="25400">
                <a:solidFill>
                  <a:schemeClr val="accent1"/>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4" name="Oval 53"/>
              <p:cNvSpPr/>
              <p:nvPr/>
            </p:nvSpPr>
            <p:spPr>
              <a:xfrm>
                <a:off x="152400" y="2812676"/>
                <a:ext cx="625172" cy="571965"/>
              </a:xfrm>
              <a:prstGeom prst="ellipse">
                <a:avLst/>
              </a:prstGeom>
              <a:ln w="25400">
                <a:solidFill>
                  <a:schemeClr val="accent1"/>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Oval 54"/>
              <p:cNvSpPr/>
              <p:nvPr/>
            </p:nvSpPr>
            <p:spPr>
              <a:xfrm>
                <a:off x="670228" y="3124200"/>
                <a:ext cx="1310972" cy="571965"/>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Oval 55"/>
              <p:cNvSpPr/>
              <p:nvPr/>
            </p:nvSpPr>
            <p:spPr>
              <a:xfrm>
                <a:off x="6405400" y="3300787"/>
                <a:ext cx="1310972" cy="571965"/>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5" name="Straight Connector 4"/>
              <p:cNvCxnSpPr/>
              <p:nvPr/>
            </p:nvCxnSpPr>
            <p:spPr bwMode="auto">
              <a:xfrm flipV="1">
                <a:off x="3581400" y="3384641"/>
                <a:ext cx="1219200" cy="272899"/>
              </a:xfrm>
              <a:prstGeom prst="line">
                <a:avLst/>
              </a:prstGeom>
              <a:noFill/>
              <a:ln w="38100" cap="sq" cmpd="sng" algn="ctr">
                <a:solidFill>
                  <a:schemeClr val="hlink"/>
                </a:solidFill>
                <a:prstDash val="solid"/>
                <a:round/>
                <a:headEnd type="none" w="med" len="med"/>
                <a:tailEnd type="none" w="med" len="med"/>
              </a:ln>
              <a:effectLst/>
            </p:spPr>
          </p:cxnSp>
          <p:cxnSp>
            <p:nvCxnSpPr>
              <p:cNvPr id="59" name="Straight Connector 58"/>
              <p:cNvCxnSpPr/>
              <p:nvPr/>
            </p:nvCxnSpPr>
            <p:spPr bwMode="auto">
              <a:xfrm flipV="1">
                <a:off x="5340724" y="3048000"/>
                <a:ext cx="1219200" cy="272899"/>
              </a:xfrm>
              <a:prstGeom prst="line">
                <a:avLst/>
              </a:prstGeom>
              <a:noFill/>
              <a:ln w="38100" cap="sq" cmpd="sng" algn="ctr">
                <a:solidFill>
                  <a:schemeClr val="hlink"/>
                </a:solidFill>
                <a:prstDash val="solid"/>
                <a:round/>
                <a:headEnd type="none" w="med" len="med"/>
                <a:tailEnd type="none" w="med" len="med"/>
              </a:ln>
              <a:effectLst/>
            </p:spPr>
          </p:cxnSp>
        </p:grpSp>
      </p:grpSp>
      <p:grpSp>
        <p:nvGrpSpPr>
          <p:cNvPr id="70" name="Group 69"/>
          <p:cNvGrpSpPr/>
          <p:nvPr/>
        </p:nvGrpSpPr>
        <p:grpSpPr>
          <a:xfrm>
            <a:off x="4407825" y="-31804"/>
            <a:ext cx="525780" cy="584473"/>
            <a:chOff x="4055280" y="3839232"/>
            <a:chExt cx="525780" cy="584473"/>
          </a:xfrm>
        </p:grpSpPr>
        <p:pic>
          <p:nvPicPr>
            <p:cNvPr id="71" name="Picture 4" descr="Image result for hidden"/>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72" name="Rectangle 7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73" name="Oval 72"/>
          <p:cNvSpPr/>
          <p:nvPr/>
        </p:nvSpPr>
        <p:spPr>
          <a:xfrm>
            <a:off x="4619182"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9272453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1+#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1"/>
                                        </p:tgtEl>
                                        <p:attrNameLst>
                                          <p:attrName>style.visibility</p:attrName>
                                        </p:attrNameLst>
                                      </p:cBhvr>
                                      <p:to>
                                        <p:strVal val="visible"/>
                                      </p:to>
                                    </p:set>
                                    <p:anim calcmode="lin" valueType="num">
                                      <p:cBhvr additive="base">
                                        <p:cTn id="13" dur="500" fill="hold"/>
                                        <p:tgtEl>
                                          <p:spTgt spid="11"/>
                                        </p:tgtEl>
                                        <p:attrNameLst>
                                          <p:attrName>ppt_x</p:attrName>
                                        </p:attrNameLst>
                                      </p:cBhvr>
                                      <p:tavLst>
                                        <p:tav tm="0">
                                          <p:val>
                                            <p:strVal val="1+#ppt_w/2"/>
                                          </p:val>
                                        </p:tav>
                                        <p:tav tm="100000">
                                          <p:val>
                                            <p:strVal val="#ppt_x"/>
                                          </p:val>
                                        </p:tav>
                                      </p:tavLst>
                                    </p:anim>
                                    <p:anim calcmode="lin" valueType="num">
                                      <p:cBhvr additive="base">
                                        <p:cTn id="1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10"/>
                                        </p:tgtEl>
                                        <p:attrNameLst>
                                          <p:attrName>style.visibility</p:attrName>
                                        </p:attrNameLst>
                                      </p:cBhvr>
                                      <p:to>
                                        <p:strVal val="visible"/>
                                      </p:to>
                                    </p:set>
                                    <p:anim calcmode="lin" valueType="num">
                                      <p:cBhvr additive="base">
                                        <p:cTn id="19" dur="500" fill="hold"/>
                                        <p:tgtEl>
                                          <p:spTgt spid="110"/>
                                        </p:tgtEl>
                                        <p:attrNameLst>
                                          <p:attrName>ppt_x</p:attrName>
                                        </p:attrNameLst>
                                      </p:cBhvr>
                                      <p:tavLst>
                                        <p:tav tm="0">
                                          <p:val>
                                            <p:strVal val="1+#ppt_w/2"/>
                                          </p:val>
                                        </p:tav>
                                        <p:tav tm="100000">
                                          <p:val>
                                            <p:strVal val="#ppt_x"/>
                                          </p:val>
                                        </p:tav>
                                      </p:tavLst>
                                    </p:anim>
                                    <p:anim calcmode="lin" valueType="num">
                                      <p:cBhvr additive="base">
                                        <p:cTn id="20" dur="500" fill="hold"/>
                                        <p:tgtEl>
                                          <p:spTgt spid="1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 Box 33"/>
          <p:cNvSpPr txBox="1">
            <a:spLocks noChangeArrowheads="1"/>
          </p:cNvSpPr>
          <p:nvPr/>
        </p:nvSpPr>
        <p:spPr bwMode="auto">
          <a:xfrm>
            <a:off x="2238600" y="2842590"/>
            <a:ext cx="11142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4400" i="1" baseline="-25000" dirty="0">
                <a:latin typeface="Times New Roman" panose="02020603050405020304" pitchFamily="18" charset="0"/>
                <a:cs typeface="Times New Roman" panose="02020603050405020304" pitchFamily="18" charset="0"/>
                <a:sym typeface="Symbol" panose="05050102010706020507" pitchFamily="18" charset="2"/>
              </a:rPr>
              <a:t>j</a:t>
            </a:r>
            <a:endParaRPr lang="en-US" altLang="en-US" sz="4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9" name="Group 8"/>
          <p:cNvGrpSpPr/>
          <p:nvPr/>
        </p:nvGrpSpPr>
        <p:grpSpPr>
          <a:xfrm>
            <a:off x="1600201" y="2895600"/>
            <a:ext cx="3781269" cy="840868"/>
            <a:chOff x="1600201" y="2895600"/>
            <a:chExt cx="3781269" cy="840868"/>
          </a:xfrm>
        </p:grpSpPr>
        <mc:AlternateContent xmlns:mc="http://schemas.openxmlformats.org/markup-compatibility/2006" xmlns:a14="http://schemas.microsoft.com/office/drawing/2010/main">
          <mc:Choice Requires="a14">
            <p:sp>
              <p:nvSpPr>
                <p:cNvPr id="6" name="TextBox 5"/>
                <p:cNvSpPr txBox="1"/>
                <p:nvPr/>
              </p:nvSpPr>
              <p:spPr>
                <a:xfrm>
                  <a:off x="3124200" y="2962923"/>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3124200" y="2962923"/>
                  <a:ext cx="1645579" cy="773545"/>
                </a:xfrm>
                <a:prstGeom prst="rect">
                  <a:avLst/>
                </a:prstGeom>
                <a:blipFill>
                  <a:blip r:embed="rId3"/>
                  <a:stretch>
                    <a:fillRect/>
                  </a:stretch>
                </a:blipFill>
              </p:spPr>
              <p:txBody>
                <a:bodyPr/>
                <a:lstStyle/>
                <a:p>
                  <a:r>
                    <a:rPr lang="en-CA">
                      <a:noFill/>
                    </a:rPr>
                    <a:t> </a:t>
                  </a:r>
                </a:p>
              </p:txBody>
            </p:sp>
          </mc:Fallback>
        </mc:AlternateContent>
        <p:sp>
          <p:nvSpPr>
            <p:cNvPr id="97"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110" name="TextBox 109"/>
              <p:cNvSpPr txBox="1"/>
              <p:nvPr/>
            </p:nvSpPr>
            <p:spPr>
              <a:xfrm>
                <a:off x="5401316" y="2895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10" name="TextBox 109"/>
              <p:cNvSpPr txBox="1">
                <a:spLocks noRot="1" noChangeAspect="1" noMove="1" noResize="1" noEditPoints="1" noAdjustHandles="1" noChangeArrowheads="1" noChangeShapeType="1" noTextEdit="1"/>
              </p:cNvSpPr>
              <p:nvPr/>
            </p:nvSpPr>
            <p:spPr>
              <a:xfrm>
                <a:off x="5401316" y="2895600"/>
                <a:ext cx="2218684" cy="950068"/>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9" name="TextBox 108"/>
              <p:cNvSpPr txBox="1"/>
              <p:nvPr/>
            </p:nvSpPr>
            <p:spPr>
              <a:xfrm>
                <a:off x="208754" y="2895600"/>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09" name="TextBox 108"/>
              <p:cNvSpPr txBox="1">
                <a:spLocks noRot="1" noChangeAspect="1" noMove="1" noResize="1" noEditPoints="1" noAdjustHandles="1" noChangeArrowheads="1" noChangeShapeType="1" noTextEdit="1"/>
              </p:cNvSpPr>
              <p:nvPr/>
            </p:nvSpPr>
            <p:spPr>
              <a:xfrm>
                <a:off x="208754" y="2895600"/>
                <a:ext cx="1635961" cy="761940"/>
              </a:xfrm>
              <a:prstGeom prst="rect">
                <a:avLst/>
              </a:prstGeom>
              <a:blipFill>
                <a:blip r:embed="rId5"/>
                <a:stretch>
                  <a:fillRect/>
                </a:stretch>
              </a:blipFill>
            </p:spPr>
            <p:txBody>
              <a:bodyPr/>
              <a:lstStyle/>
              <a:p>
                <a:r>
                  <a:rPr lang="en-CA">
                    <a:noFill/>
                  </a:rPr>
                  <a:t> </a:t>
                </a:r>
              </a:p>
            </p:txBody>
          </p:sp>
        </mc:Fallback>
      </mc:AlternateContent>
      <p:sp>
        <p:nvSpPr>
          <p:cNvPr id="132" name="Rectangle 131"/>
          <p:cNvSpPr/>
          <p:nvPr/>
        </p:nvSpPr>
        <p:spPr>
          <a:xfrm>
            <a:off x="2667000" y="3975318"/>
            <a:ext cx="3886200" cy="1815882"/>
          </a:xfrm>
          <a:prstGeom prst="rect">
            <a:avLst/>
          </a:prstGeom>
        </p:spPr>
        <p:txBody>
          <a:bodyPr wrap="square">
            <a:spAutoFit/>
          </a:bodyPr>
          <a:lstStyle/>
          <a:p>
            <a:pPr algn="ctr"/>
            <a:r>
              <a:rPr lang="en-US" altLang="en-US" dirty="0">
                <a:cs typeface="Times New Roman" panose="02020603050405020304" pitchFamily="18" charset="0"/>
              </a:rPr>
              <a:t>But </a:t>
            </a:r>
            <a:r>
              <a:rPr lang="en-US" i="1" dirty="0" err="1">
                <a:solidFill>
                  <a:srgbClr val="FF00FF"/>
                </a:solidFill>
                <a:cs typeface="Times New Roman" panose="02020603050405020304" pitchFamily="18" charset="0"/>
                <a:sym typeface="Symbol" panose="05050102010706020507" pitchFamily="18" charset="2"/>
              </a:rPr>
              <a:t>x</a:t>
            </a:r>
            <a:r>
              <a:rPr lang="en-US" altLang="en-US" i="1" baseline="-25000" dirty="0" err="1">
                <a:solidFill>
                  <a:srgbClr val="FF00FF"/>
                </a:solidFill>
                <a:sym typeface="Symbol" panose="05050102010706020507" pitchFamily="18" charset="2"/>
              </a:rPr>
              <a:t>d,</a:t>
            </a:r>
            <a:r>
              <a:rPr lang="en-US" altLang="en-US" i="1" baseline="-25000" dirty="0" err="1">
                <a:solidFill>
                  <a:srgbClr val="FF00FF"/>
                </a:solidFill>
                <a:cs typeface="Times New Roman" panose="02020603050405020304" pitchFamily="18" charset="0"/>
                <a:sym typeface="Symbol" panose="05050102010706020507" pitchFamily="18" charset="2"/>
              </a:rPr>
              <a:t>i</a:t>
            </a:r>
            <a:r>
              <a:rPr lang="en-US" altLang="en-US" i="1" baseline="-25000" dirty="0">
                <a:solidFill>
                  <a:srgbClr val="FF00FF"/>
                </a:solidFill>
                <a:sym typeface="Symbol" panose="05050102010706020507" pitchFamily="18" charset="2"/>
              </a:rPr>
              <a:t></a:t>
            </a:r>
            <a:r>
              <a:rPr lang="en-CA" altLang="en-US" dirty="0">
                <a:solidFill>
                  <a:srgbClr val="FF00FF"/>
                </a:solidFill>
                <a:sym typeface="Symbol" panose="05050102010706020507" pitchFamily="18" charset="2"/>
              </a:rPr>
              <a:t> </a:t>
            </a:r>
            <a:r>
              <a:rPr lang="en-US" altLang="en-US" dirty="0">
                <a:cs typeface="Times New Roman" panose="02020603050405020304" pitchFamily="18" charset="0"/>
              </a:rPr>
              <a:t>effects </a:t>
            </a:r>
            <a:r>
              <a:rPr lang="en-US" altLang="en-US" i="1" dirty="0">
                <a:solidFill>
                  <a:schemeClr val="accent1"/>
                </a:solidFill>
                <a:cs typeface="Times New Roman" panose="02020603050405020304" pitchFamily="18" charset="0"/>
              </a:rPr>
              <a:t>E</a:t>
            </a:r>
            <a:r>
              <a:rPr lang="en-US" altLang="en-US" dirty="0">
                <a:cs typeface="Times New Roman" panose="02020603050405020304" pitchFamily="18" charset="0"/>
              </a:rPr>
              <a:t> </a:t>
            </a:r>
            <a:br>
              <a:rPr lang="en-US" altLang="en-US" dirty="0">
                <a:cs typeface="Times New Roman" panose="02020603050405020304" pitchFamily="18" charset="0"/>
              </a:rPr>
            </a:br>
            <a:r>
              <a:rPr lang="en-US" altLang="en-US" dirty="0">
                <a:cs typeface="Times New Roman" panose="02020603050405020304" pitchFamily="18" charset="0"/>
              </a:rPr>
              <a:t>not just via </a:t>
            </a:r>
            <a:r>
              <a:rPr lang="en-US" altLang="en-US" i="1" dirty="0" err="1">
                <a:solidFill>
                  <a:srgbClr val="00FFFF"/>
                </a:solidFill>
                <a:cs typeface="Times New Roman" panose="02020603050405020304" pitchFamily="18" charset="0"/>
                <a:sym typeface="Symbol" panose="05050102010706020507" pitchFamily="18" charset="2"/>
              </a:rPr>
              <a:t>y</a:t>
            </a:r>
            <a:r>
              <a:rPr lang="en-US" altLang="en-US" i="1" baseline="-25000" dirty="0" err="1">
                <a:solidFill>
                  <a:srgbClr val="00FFFF"/>
                </a:solidFill>
                <a:sym typeface="Symbol" panose="05050102010706020507" pitchFamily="18" charset="2"/>
              </a:rPr>
              <a:t>d,</a:t>
            </a:r>
            <a:r>
              <a:rPr lang="en-US" altLang="en-US" i="1" baseline="-25000" dirty="0" err="1">
                <a:solidFill>
                  <a:srgbClr val="00FFFF"/>
                </a:solidFill>
                <a:cs typeface="Times New Roman" panose="02020603050405020304" pitchFamily="18" charset="0"/>
                <a:sym typeface="Symbol" panose="05050102010706020507" pitchFamily="18" charset="2"/>
              </a:rPr>
              <a:t>j</a:t>
            </a:r>
            <a:r>
              <a:rPr lang="en-US" altLang="en-US" i="1" baseline="-25000" dirty="0">
                <a:solidFill>
                  <a:srgbClr val="00FFFF"/>
                </a:solidFill>
                <a:sym typeface="Symbol" panose="05050102010706020507" pitchFamily="18" charset="2"/>
              </a:rPr>
              <a:t></a:t>
            </a:r>
            <a:endParaRPr lang="en-CA" dirty="0">
              <a:solidFill>
                <a:srgbClr val="00FFFF"/>
              </a:solidFill>
            </a:endParaRPr>
          </a:p>
          <a:p>
            <a:pPr algn="ctr"/>
            <a:r>
              <a:rPr lang="en-US" altLang="en-US" dirty="0">
                <a:cs typeface="Times New Roman" panose="02020603050405020304" pitchFamily="18" charset="0"/>
              </a:rPr>
              <a:t>But via </a:t>
            </a:r>
            <a:r>
              <a:rPr lang="en-US" altLang="en-US" i="1" dirty="0" err="1">
                <a:solidFill>
                  <a:srgbClr val="00FFFF"/>
                </a:solidFill>
                <a:cs typeface="Times New Roman" panose="02020603050405020304" pitchFamily="18" charset="0"/>
                <a:sym typeface="Symbol" panose="05050102010706020507" pitchFamily="18" charset="2"/>
              </a:rPr>
              <a:t>y</a:t>
            </a:r>
            <a:r>
              <a:rPr lang="en-US" altLang="en-US" i="1" baseline="-25000" dirty="0" err="1">
                <a:solidFill>
                  <a:srgbClr val="00FFFF"/>
                </a:solidFill>
                <a:sym typeface="Symbol" panose="05050102010706020507" pitchFamily="18" charset="2"/>
              </a:rPr>
              <a:t>d,</a:t>
            </a:r>
            <a:r>
              <a:rPr lang="en-US" altLang="en-US" i="1" baseline="-25000" dirty="0" err="1">
                <a:solidFill>
                  <a:srgbClr val="00FFFF"/>
                </a:solidFill>
                <a:cs typeface="Times New Roman" panose="02020603050405020304" pitchFamily="18" charset="0"/>
                <a:sym typeface="Symbol" panose="05050102010706020507" pitchFamily="18" charset="2"/>
              </a:rPr>
              <a:t>j</a:t>
            </a:r>
            <a:r>
              <a:rPr lang="en-US" altLang="en-US" i="1" baseline="-25000" dirty="0">
                <a:solidFill>
                  <a:srgbClr val="00FFFF"/>
                </a:solidFill>
                <a:cs typeface="Times New Roman" panose="02020603050405020304" pitchFamily="18" charset="0"/>
                <a:sym typeface="Symbol" panose="05050102010706020507" pitchFamily="18" charset="2"/>
              </a:rPr>
              <a:t>´</a:t>
            </a:r>
            <a:r>
              <a:rPr lang="en-US" altLang="en-US" i="1" baseline="-25000" dirty="0">
                <a:solidFill>
                  <a:srgbClr val="00FFFF"/>
                </a:solidFill>
                <a:sym typeface="Symbol" panose="05050102010706020507" pitchFamily="18" charset="2"/>
              </a:rPr>
              <a:t></a:t>
            </a:r>
            <a:endParaRPr lang="en-CA" dirty="0">
              <a:solidFill>
                <a:srgbClr val="00FFFF"/>
              </a:solidFill>
            </a:endParaRPr>
          </a:p>
          <a:p>
            <a:pPr algn="ctr"/>
            <a:r>
              <a:rPr lang="en-US" altLang="en-US" dirty="0">
                <a:cs typeface="Times New Roman" panose="02020603050405020304" pitchFamily="18" charset="0"/>
              </a:rPr>
              <a:t>for all </a:t>
            </a:r>
            <a:r>
              <a:rPr lang="en-US" altLang="en-US" i="1" dirty="0">
                <a:solidFill>
                  <a:srgbClr val="00FFFF"/>
                </a:solidFill>
                <a:cs typeface="Times New Roman" panose="02020603050405020304" pitchFamily="18" charset="0"/>
              </a:rPr>
              <a:t>j´</a:t>
            </a:r>
            <a:r>
              <a:rPr lang="en-US" altLang="en-US" i="1" dirty="0">
                <a:cs typeface="Times New Roman" panose="02020603050405020304" pitchFamily="18" charset="0"/>
              </a:rPr>
              <a:t>.</a:t>
            </a:r>
            <a:endParaRPr lang="en-CA" i="1" dirty="0"/>
          </a:p>
        </p:txBody>
      </p:sp>
      <p:sp>
        <p:nvSpPr>
          <p:cNvPr id="58" name="Rectangle 57"/>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60" name="Picture 6" descr="Image result for convolutional neural networ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62" name="Rectangle 61"/>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66" name="Rectangle 65"/>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67" name="Rectangle 66"/>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68" name="Group 67"/>
          <p:cNvGrpSpPr/>
          <p:nvPr/>
        </p:nvGrpSpPr>
        <p:grpSpPr>
          <a:xfrm>
            <a:off x="609600" y="304800"/>
            <a:ext cx="1582484" cy="1471466"/>
            <a:chOff x="609600" y="304800"/>
            <a:chExt cx="1582484" cy="1471466"/>
          </a:xfrm>
        </p:grpSpPr>
        <p:grpSp>
          <p:nvGrpSpPr>
            <p:cNvPr id="69" name="Group 68"/>
            <p:cNvGrpSpPr/>
            <p:nvPr/>
          </p:nvGrpSpPr>
          <p:grpSpPr>
            <a:xfrm>
              <a:off x="685800" y="1174750"/>
              <a:ext cx="641532" cy="601516"/>
              <a:chOff x="4635890" y="1543039"/>
              <a:chExt cx="641532" cy="601516"/>
            </a:xfrm>
          </p:grpSpPr>
          <p:grpSp>
            <p:nvGrpSpPr>
              <p:cNvPr id="75" name="Group 74"/>
              <p:cNvGrpSpPr/>
              <p:nvPr/>
            </p:nvGrpSpPr>
            <p:grpSpPr>
              <a:xfrm>
                <a:off x="4635890" y="1543039"/>
                <a:ext cx="540000" cy="540000"/>
                <a:chOff x="3220343" y="2894580"/>
                <a:chExt cx="540000" cy="540000"/>
              </a:xfrm>
            </p:grpSpPr>
            <p:sp>
              <p:nvSpPr>
                <p:cNvPr id="77" name="Rectangle 76"/>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8"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76" name="Rectangle 75"/>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74" name="Rectangle 73"/>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79" name="Group 78"/>
          <p:cNvGrpSpPr/>
          <p:nvPr/>
        </p:nvGrpSpPr>
        <p:grpSpPr>
          <a:xfrm>
            <a:off x="4407825" y="-31804"/>
            <a:ext cx="525780" cy="584473"/>
            <a:chOff x="4055280" y="3839232"/>
            <a:chExt cx="525780" cy="584473"/>
          </a:xfrm>
        </p:grpSpPr>
        <p:pic>
          <p:nvPicPr>
            <p:cNvPr id="80"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1" name="Rectangle 8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5" name="Group 84"/>
          <p:cNvGrpSpPr/>
          <p:nvPr/>
        </p:nvGrpSpPr>
        <p:grpSpPr>
          <a:xfrm>
            <a:off x="4909752" y="457200"/>
            <a:ext cx="362214" cy="888230"/>
            <a:chOff x="3894887" y="1447802"/>
            <a:chExt cx="362214" cy="888230"/>
          </a:xfrm>
        </p:grpSpPr>
        <p:sp>
          <p:nvSpPr>
            <p:cNvPr id="86" name="Rectangle 85"/>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7" name="Straight Arrow Connector 86"/>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88" name="Group 87"/>
          <p:cNvGrpSpPr/>
          <p:nvPr/>
        </p:nvGrpSpPr>
        <p:grpSpPr>
          <a:xfrm>
            <a:off x="3216876" y="693546"/>
            <a:ext cx="230011" cy="1097404"/>
            <a:chOff x="3657600" y="1066802"/>
            <a:chExt cx="258812" cy="839758"/>
          </a:xfrm>
        </p:grpSpPr>
        <p:sp>
          <p:nvSpPr>
            <p:cNvPr id="91" name="Rectangle 90"/>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94" name="Straight Arrow Connector 9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96" name="Group 95"/>
          <p:cNvGrpSpPr/>
          <p:nvPr/>
        </p:nvGrpSpPr>
        <p:grpSpPr>
          <a:xfrm>
            <a:off x="3133172" y="34435"/>
            <a:ext cx="581013" cy="542011"/>
            <a:chOff x="5503407" y="3134380"/>
            <a:chExt cx="581013" cy="542011"/>
          </a:xfrm>
        </p:grpSpPr>
        <p:pic>
          <p:nvPicPr>
            <p:cNvPr id="99" name="Picture 98"/>
            <p:cNvPicPr>
              <a:picLocks noChangeAspect="1"/>
            </p:cNvPicPr>
            <p:nvPr/>
          </p:nvPicPr>
          <p:blipFill>
            <a:blip r:embed="rId9"/>
            <a:stretch>
              <a:fillRect/>
            </a:stretch>
          </p:blipFill>
          <p:spPr>
            <a:xfrm>
              <a:off x="5503407" y="3136391"/>
              <a:ext cx="540000" cy="540000"/>
            </a:xfrm>
            <a:prstGeom prst="rect">
              <a:avLst/>
            </a:prstGeom>
            <a:blipFill>
              <a:blip r:embed="rId10"/>
              <a:tile tx="0" ty="0" sx="100000" sy="100000" flip="none" algn="tl"/>
            </a:blipFill>
            <a:ln w="25400">
              <a:solidFill>
                <a:srgbClr val="FF00FF"/>
              </a:solidFill>
            </a:ln>
          </p:spPr>
        </p:pic>
        <p:sp>
          <p:nvSpPr>
            <p:cNvPr id="100" name="Rectangle 99"/>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grpSp>
        <p:nvGrpSpPr>
          <p:cNvPr id="102" name="Group 101"/>
          <p:cNvGrpSpPr/>
          <p:nvPr/>
        </p:nvGrpSpPr>
        <p:grpSpPr>
          <a:xfrm>
            <a:off x="3802354" y="1040008"/>
            <a:ext cx="698790" cy="537000"/>
            <a:chOff x="2732738" y="0"/>
            <a:chExt cx="698790" cy="537000"/>
          </a:xfrm>
        </p:grpSpPr>
        <p:sp>
          <p:nvSpPr>
            <p:cNvPr id="104" name="Rectangle 103"/>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5" name="Rectangle 104"/>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112" name="Group 111"/>
          <p:cNvGrpSpPr/>
          <p:nvPr/>
        </p:nvGrpSpPr>
        <p:grpSpPr>
          <a:xfrm>
            <a:off x="4694086" y="1143000"/>
            <a:ext cx="4072652" cy="690265"/>
            <a:chOff x="4694086" y="1143000"/>
            <a:chExt cx="4072652" cy="690265"/>
          </a:xfrm>
        </p:grpSpPr>
        <p:grpSp>
          <p:nvGrpSpPr>
            <p:cNvPr id="113" name="Group 112"/>
            <p:cNvGrpSpPr/>
            <p:nvPr/>
          </p:nvGrpSpPr>
          <p:grpSpPr>
            <a:xfrm>
              <a:off x="4694086" y="1371600"/>
              <a:ext cx="4072652" cy="461665"/>
              <a:chOff x="4694086" y="1371600"/>
              <a:chExt cx="4072652" cy="461665"/>
            </a:xfrm>
          </p:grpSpPr>
          <p:cxnSp>
            <p:nvCxnSpPr>
              <p:cNvPr id="115" name="Straight Connector 114"/>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16" name="Rectangle 115"/>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14" name="TextBox 11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14" name="TextBox 11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11"/>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17" name="TextBox 116"/>
              <p:cNvSpPr txBox="1"/>
              <p:nvPr/>
            </p:nvSpPr>
            <p:spPr>
              <a:xfrm>
                <a:off x="2337573" y="1676400"/>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17" name="TextBox 116"/>
              <p:cNvSpPr txBox="1">
                <a:spLocks noRot="1" noChangeAspect="1" noMove="1" noResize="1" noEditPoints="1" noAdjustHandles="1" noChangeArrowheads="1" noChangeShapeType="1" noTextEdit="1"/>
              </p:cNvSpPr>
              <p:nvPr/>
            </p:nvSpPr>
            <p:spPr>
              <a:xfrm>
                <a:off x="2337573" y="1676400"/>
                <a:ext cx="1167627" cy="544316"/>
              </a:xfrm>
              <a:prstGeom prst="rect">
                <a:avLst/>
              </a:prstGeom>
              <a:blipFill>
                <a:blip r:embed="rId12"/>
                <a:stretch>
                  <a:fillRect l="-59896" t="-216854" r="-73958" b="-312360"/>
                </a:stretch>
              </a:blipFill>
            </p:spPr>
            <p:txBody>
              <a:bodyPr/>
              <a:lstStyle/>
              <a:p>
                <a:r>
                  <a:rPr lang="en-CA">
                    <a:noFill/>
                  </a:rPr>
                  <a:t> </a:t>
                </a:r>
              </a:p>
            </p:txBody>
          </p:sp>
        </mc:Fallback>
      </mc:AlternateContent>
      <p:grpSp>
        <p:nvGrpSpPr>
          <p:cNvPr id="152" name="Group 151"/>
          <p:cNvGrpSpPr/>
          <p:nvPr/>
        </p:nvGrpSpPr>
        <p:grpSpPr>
          <a:xfrm>
            <a:off x="4675097" y="533400"/>
            <a:ext cx="3706903" cy="2221461"/>
            <a:chOff x="5764534" y="4956972"/>
            <a:chExt cx="1492059" cy="1101433"/>
          </a:xfrm>
        </p:grpSpPr>
        <p:cxnSp>
          <p:nvCxnSpPr>
            <p:cNvPr id="153" name="Straight Connector 152"/>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54" name="Straight Connector 153"/>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55" name="Straight Connector 154"/>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56" name="Straight Connector 155"/>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57" name="Straight Connector 156"/>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58" name="Straight Connector 157"/>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59" name="Straight Connector 158"/>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60" name="Straight Connector 159"/>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61" name="Straight Connector 160"/>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22" name="Group 21"/>
          <p:cNvGrpSpPr/>
          <p:nvPr/>
        </p:nvGrpSpPr>
        <p:grpSpPr>
          <a:xfrm>
            <a:off x="3630704" y="452261"/>
            <a:ext cx="1169896" cy="2367139"/>
            <a:chOff x="3630704" y="463924"/>
            <a:chExt cx="1169896" cy="2367139"/>
          </a:xfrm>
        </p:grpSpPr>
        <p:grpSp>
          <p:nvGrpSpPr>
            <p:cNvPr id="10" name="Group 9"/>
            <p:cNvGrpSpPr/>
            <p:nvPr/>
          </p:nvGrpSpPr>
          <p:grpSpPr>
            <a:xfrm>
              <a:off x="4589232" y="463924"/>
              <a:ext cx="211368" cy="2347096"/>
              <a:chOff x="4607856" y="463924"/>
              <a:chExt cx="211368" cy="2347096"/>
            </a:xfrm>
          </p:grpSpPr>
          <p:sp>
            <p:nvSpPr>
              <p:cNvPr id="118" name="Oval 117"/>
              <p:cNvSpPr/>
              <p:nvPr/>
            </p:nvSpPr>
            <p:spPr>
              <a:xfrm>
                <a:off x="4619182" y="4639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4614580" y="7545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4609978" y="10452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6" name="Oval 125"/>
              <p:cNvSpPr/>
              <p:nvPr/>
            </p:nvSpPr>
            <p:spPr>
              <a:xfrm>
                <a:off x="4619182" y="128867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8" name="Oval 127"/>
              <p:cNvSpPr/>
              <p:nvPr/>
            </p:nvSpPr>
            <p:spPr>
              <a:xfrm>
                <a:off x="4607856" y="15726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0" name="Oval 129"/>
              <p:cNvSpPr/>
              <p:nvPr/>
            </p:nvSpPr>
            <p:spPr>
              <a:xfrm>
                <a:off x="4630264" y="18288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3" name="Oval 132"/>
              <p:cNvSpPr/>
              <p:nvPr/>
            </p:nvSpPr>
            <p:spPr>
              <a:xfrm>
                <a:off x="4639224" y="20917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6" name="Oval 135"/>
              <p:cNvSpPr/>
              <p:nvPr/>
            </p:nvSpPr>
            <p:spPr>
              <a:xfrm>
                <a:off x="4628012" y="23613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7" name="Oval 136"/>
              <p:cNvSpPr/>
              <p:nvPr/>
            </p:nvSpPr>
            <p:spPr>
              <a:xfrm>
                <a:off x="4616800" y="2631020"/>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38" name="Straight Connector 137"/>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a:endCxn id="60" idx="2"/>
            </p:cNvCxnSpPr>
            <p:nvPr/>
          </p:nvCxnSpPr>
          <p:spPr bwMode="auto">
            <a:xfrm>
              <a:off x="3630704" y="1940202"/>
              <a:ext cx="1169896" cy="890861"/>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p:cNvCxnSpPr/>
            <p:nvPr/>
          </p:nvCxnSpPr>
          <p:spPr bwMode="auto">
            <a:xfrm>
              <a:off x="3630704" y="1940202"/>
              <a:ext cx="1085184" cy="511170"/>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p:cNvCxnSpPr/>
            <p:nvPr/>
          </p:nvCxnSpPr>
          <p:spPr bwMode="auto">
            <a:xfrm>
              <a:off x="3630704" y="1940202"/>
              <a:ext cx="1063382" cy="238850"/>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p:cNvCxnSpPr/>
            <p:nvPr/>
          </p:nvCxnSpPr>
          <p:spPr bwMode="auto">
            <a:xfrm flipV="1">
              <a:off x="3630704" y="1918800"/>
              <a:ext cx="1078876" cy="2140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flipV="1">
              <a:off x="3630704" y="1653208"/>
              <a:ext cx="1078876" cy="286994"/>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flipV="1">
              <a:off x="3630704" y="1116208"/>
              <a:ext cx="1048310" cy="82399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flipV="1">
              <a:off x="3630704" y="578100"/>
              <a:ext cx="1105131" cy="1362102"/>
            </a:xfrm>
            <a:prstGeom prst="line">
              <a:avLst/>
            </a:prstGeom>
            <a:noFill/>
            <a:ln w="25400" cap="sq" cmpd="sng" algn="ctr">
              <a:solidFill>
                <a:srgbClr val="66FF33"/>
              </a:solidFill>
              <a:prstDash val="solid"/>
              <a:round/>
              <a:headEnd type="none" w="med" len="med"/>
              <a:tailEnd type="none" w="med" len="med"/>
            </a:ln>
            <a:effectLst/>
          </p:spPr>
        </p:cxnSp>
      </p:grpSp>
      <p:sp>
        <p:nvSpPr>
          <p:cNvPr id="148" name="Oval 147"/>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62" name="Group 161"/>
          <p:cNvGrpSpPr/>
          <p:nvPr/>
        </p:nvGrpSpPr>
        <p:grpSpPr>
          <a:xfrm>
            <a:off x="3721488" y="1040008"/>
            <a:ext cx="972598" cy="900194"/>
            <a:chOff x="3721488" y="1040008"/>
            <a:chExt cx="972598" cy="900194"/>
          </a:xfrm>
        </p:grpSpPr>
        <p:grpSp>
          <p:nvGrpSpPr>
            <p:cNvPr id="163" name="Group 162"/>
            <p:cNvGrpSpPr/>
            <p:nvPr/>
          </p:nvGrpSpPr>
          <p:grpSpPr>
            <a:xfrm>
              <a:off x="3802354" y="1040008"/>
              <a:ext cx="698790" cy="537000"/>
              <a:chOff x="2732738" y="0"/>
              <a:chExt cx="698790" cy="537000"/>
            </a:xfrm>
          </p:grpSpPr>
          <p:sp>
            <p:nvSpPr>
              <p:cNvPr id="165" name="Rectangle 164"/>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66" name="Rectangle 165"/>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cxnSp>
          <p:nvCxnSpPr>
            <p:cNvPr id="164" name="Straight Connector 163"/>
            <p:cNvCxnSpPr/>
            <p:nvPr/>
          </p:nvCxnSpPr>
          <p:spPr bwMode="auto">
            <a:xfrm flipV="1">
              <a:off x="3721488" y="1386126"/>
              <a:ext cx="972598" cy="554076"/>
            </a:xfrm>
            <a:prstGeom prst="line">
              <a:avLst/>
            </a:prstGeom>
            <a:noFill/>
            <a:ln w="25400" cap="sq" cmpd="sng" algn="ctr">
              <a:solidFill>
                <a:srgbClr val="66FF33"/>
              </a:solidFill>
              <a:prstDash val="solid"/>
              <a:round/>
              <a:headEnd type="none" w="med" len="med"/>
              <a:tailEnd type="none" w="med" len="med"/>
            </a:ln>
            <a:effectLst/>
          </p:spPr>
        </p:cxnSp>
      </p:grpSp>
      <p:sp>
        <p:nvSpPr>
          <p:cNvPr id="167" name="Oval 166"/>
          <p:cNvSpPr/>
          <p:nvPr/>
        </p:nvSpPr>
        <p:spPr>
          <a:xfrm>
            <a:off x="4619182" y="1295400"/>
            <a:ext cx="180000" cy="180000"/>
          </a:xfrm>
          <a:prstGeom prst="ellipse">
            <a:avLst/>
          </a:prstGeom>
          <a:solidFill>
            <a:srgbClr val="00FFFF"/>
          </a:solidFill>
          <a:ln>
            <a:no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23826079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32"/>
                                        </p:tgtEl>
                                        <p:attrNameLst>
                                          <p:attrName>style.visibility</p:attrName>
                                        </p:attrNameLst>
                                      </p:cBhvr>
                                      <p:to>
                                        <p:strVal val="visible"/>
                                      </p:to>
                                    </p:set>
                                    <p:anim calcmode="lin" valueType="num">
                                      <p:cBhvr additive="base">
                                        <p:cTn id="11" dur="500" fill="hold"/>
                                        <p:tgtEl>
                                          <p:spTgt spid="132"/>
                                        </p:tgtEl>
                                        <p:attrNameLst>
                                          <p:attrName>ppt_x</p:attrName>
                                        </p:attrNameLst>
                                      </p:cBhvr>
                                      <p:tavLst>
                                        <p:tav tm="0">
                                          <p:val>
                                            <p:strVal val="1+#ppt_w/2"/>
                                          </p:val>
                                        </p:tav>
                                        <p:tav tm="100000">
                                          <p:val>
                                            <p:strVal val="#ppt_x"/>
                                          </p:val>
                                        </p:tav>
                                      </p:tavLst>
                                    </p:anim>
                                    <p:anim calcmode="lin" valueType="num">
                                      <p:cBhvr additive="base">
                                        <p:cTn id="12" dur="500" fill="hold"/>
                                        <p:tgtEl>
                                          <p:spTgt spid="132"/>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152"/>
                                        </p:tgtEl>
                                        <p:attrNameLst>
                                          <p:attrName>style.visibility</p:attrName>
                                        </p:attrNameLst>
                                      </p:cBhvr>
                                      <p:to>
                                        <p:strVal val="visible"/>
                                      </p:to>
                                    </p:set>
                                    <p:anim calcmode="lin" valueType="num">
                                      <p:cBhvr additive="base">
                                        <p:cTn id="15" dur="500" fill="hold"/>
                                        <p:tgtEl>
                                          <p:spTgt spid="152"/>
                                        </p:tgtEl>
                                        <p:attrNameLst>
                                          <p:attrName>ppt_x</p:attrName>
                                        </p:attrNameLst>
                                      </p:cBhvr>
                                      <p:tavLst>
                                        <p:tav tm="0">
                                          <p:val>
                                            <p:strVal val="1+#ppt_w/2"/>
                                          </p:val>
                                        </p:tav>
                                        <p:tav tm="100000">
                                          <p:val>
                                            <p:strVal val="#ppt_x"/>
                                          </p:val>
                                        </p:tav>
                                      </p:tavLst>
                                    </p:anim>
                                    <p:anim calcmode="lin" valueType="num">
                                      <p:cBhvr additive="base">
                                        <p:cTn id="16" dur="500" fill="hold"/>
                                        <p:tgtEl>
                                          <p:spTgt spid="15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98"/>
                                        </p:tgtEl>
                                        <p:attrNameLst>
                                          <p:attrName>style.visibility</p:attrName>
                                        </p:attrNameLst>
                                      </p:cBhvr>
                                      <p:to>
                                        <p:strVal val="visible"/>
                                      </p:to>
                                    </p:set>
                                    <p:anim calcmode="lin" valueType="num">
                                      <p:cBhvr additive="base">
                                        <p:cTn id="21" dur="500" fill="hold"/>
                                        <p:tgtEl>
                                          <p:spTgt spid="98"/>
                                        </p:tgtEl>
                                        <p:attrNameLst>
                                          <p:attrName>ppt_x</p:attrName>
                                        </p:attrNameLst>
                                      </p:cBhvr>
                                      <p:tavLst>
                                        <p:tav tm="0">
                                          <p:val>
                                            <p:strVal val="1+#ppt_w/2"/>
                                          </p:val>
                                        </p:tav>
                                        <p:tav tm="100000">
                                          <p:val>
                                            <p:strVal val="#ppt_x"/>
                                          </p:val>
                                        </p:tav>
                                      </p:tavLst>
                                    </p:anim>
                                    <p:anim calcmode="lin" valueType="num">
                                      <p:cBhvr additive="base">
                                        <p:cTn id="22" dur="500" fill="hold"/>
                                        <p:tgtEl>
                                          <p:spTgt spid="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32"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 Box 33"/>
          <p:cNvSpPr txBox="1">
            <a:spLocks noChangeArrowheads="1"/>
          </p:cNvSpPr>
          <p:nvPr/>
        </p:nvSpPr>
        <p:spPr bwMode="auto">
          <a:xfrm>
            <a:off x="2238600" y="2842590"/>
            <a:ext cx="11142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4400" i="1" baseline="-25000" dirty="0">
                <a:latin typeface="Times New Roman" panose="02020603050405020304" pitchFamily="18" charset="0"/>
                <a:cs typeface="Times New Roman" panose="02020603050405020304" pitchFamily="18" charset="0"/>
                <a:sym typeface="Symbol" panose="05050102010706020507" pitchFamily="18" charset="2"/>
              </a:rPr>
              <a:t>j</a:t>
            </a:r>
            <a:endParaRPr lang="en-US" altLang="en-US" sz="4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9" name="Group 8"/>
          <p:cNvGrpSpPr/>
          <p:nvPr/>
        </p:nvGrpSpPr>
        <p:grpSpPr>
          <a:xfrm>
            <a:off x="1600201" y="2895600"/>
            <a:ext cx="3781269" cy="840868"/>
            <a:chOff x="1600201" y="2895600"/>
            <a:chExt cx="3781269" cy="840868"/>
          </a:xfrm>
        </p:grpSpPr>
        <mc:AlternateContent xmlns:mc="http://schemas.openxmlformats.org/markup-compatibility/2006" xmlns:a14="http://schemas.microsoft.com/office/drawing/2010/main">
          <mc:Choice Requires="a14">
            <p:sp>
              <p:nvSpPr>
                <p:cNvPr id="6" name="TextBox 5"/>
                <p:cNvSpPr txBox="1"/>
                <p:nvPr/>
              </p:nvSpPr>
              <p:spPr>
                <a:xfrm>
                  <a:off x="3124200" y="2962923"/>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3124200" y="2962923"/>
                  <a:ext cx="1645579" cy="773545"/>
                </a:xfrm>
                <a:prstGeom prst="rect">
                  <a:avLst/>
                </a:prstGeom>
                <a:blipFill>
                  <a:blip r:embed="rId3"/>
                  <a:stretch>
                    <a:fillRect/>
                  </a:stretch>
                </a:blipFill>
              </p:spPr>
              <p:txBody>
                <a:bodyPr/>
                <a:lstStyle/>
                <a:p>
                  <a:r>
                    <a:rPr lang="en-CA">
                      <a:noFill/>
                    </a:rPr>
                    <a:t> </a:t>
                  </a:r>
                </a:p>
              </p:txBody>
            </p:sp>
          </mc:Fallback>
        </mc:AlternateContent>
        <p:sp>
          <p:nvSpPr>
            <p:cNvPr id="97"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110" name="TextBox 109"/>
              <p:cNvSpPr txBox="1"/>
              <p:nvPr/>
            </p:nvSpPr>
            <p:spPr>
              <a:xfrm>
                <a:off x="5401316" y="2895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10" name="TextBox 109"/>
              <p:cNvSpPr txBox="1">
                <a:spLocks noRot="1" noChangeAspect="1" noMove="1" noResize="1" noEditPoints="1" noAdjustHandles="1" noChangeArrowheads="1" noChangeShapeType="1" noTextEdit="1"/>
              </p:cNvSpPr>
              <p:nvPr/>
            </p:nvSpPr>
            <p:spPr>
              <a:xfrm>
                <a:off x="5401316" y="2895600"/>
                <a:ext cx="2218684" cy="950068"/>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9" name="TextBox 108"/>
              <p:cNvSpPr txBox="1"/>
              <p:nvPr/>
            </p:nvSpPr>
            <p:spPr>
              <a:xfrm>
                <a:off x="208754" y="2895600"/>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09" name="TextBox 108"/>
              <p:cNvSpPr txBox="1">
                <a:spLocks noRot="1" noChangeAspect="1" noMove="1" noResize="1" noEditPoints="1" noAdjustHandles="1" noChangeArrowheads="1" noChangeShapeType="1" noTextEdit="1"/>
              </p:cNvSpPr>
              <p:nvPr/>
            </p:nvSpPr>
            <p:spPr>
              <a:xfrm>
                <a:off x="208754" y="2895600"/>
                <a:ext cx="1635961" cy="761940"/>
              </a:xfrm>
              <a:prstGeom prst="rect">
                <a:avLst/>
              </a:prstGeom>
              <a:blipFill>
                <a:blip r:embed="rId5"/>
                <a:stretch>
                  <a:fillRect/>
                </a:stretch>
              </a:blipFill>
            </p:spPr>
            <p:txBody>
              <a:bodyPr/>
              <a:lstStyle/>
              <a:p>
                <a:r>
                  <a:rPr lang="en-CA">
                    <a:noFill/>
                  </a:rPr>
                  <a:t> </a:t>
                </a:r>
              </a:p>
            </p:txBody>
          </p:sp>
        </mc:Fallback>
      </mc:AlternateContent>
      <p:sp>
        <p:nvSpPr>
          <p:cNvPr id="58" name="Rectangle 57"/>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60" name="Picture 6" descr="Image result for convolutional neural networ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62" name="Rectangle 61"/>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66" name="Rectangle 65"/>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67" name="Rectangle 66"/>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68" name="Group 67"/>
          <p:cNvGrpSpPr/>
          <p:nvPr/>
        </p:nvGrpSpPr>
        <p:grpSpPr>
          <a:xfrm>
            <a:off x="609600" y="304800"/>
            <a:ext cx="1582484" cy="1471466"/>
            <a:chOff x="609600" y="304800"/>
            <a:chExt cx="1582484" cy="1471466"/>
          </a:xfrm>
        </p:grpSpPr>
        <p:grpSp>
          <p:nvGrpSpPr>
            <p:cNvPr id="69" name="Group 68"/>
            <p:cNvGrpSpPr/>
            <p:nvPr/>
          </p:nvGrpSpPr>
          <p:grpSpPr>
            <a:xfrm>
              <a:off x="685800" y="1174750"/>
              <a:ext cx="641532" cy="601516"/>
              <a:chOff x="4635890" y="1543039"/>
              <a:chExt cx="641532" cy="601516"/>
            </a:xfrm>
          </p:grpSpPr>
          <p:grpSp>
            <p:nvGrpSpPr>
              <p:cNvPr id="75" name="Group 74"/>
              <p:cNvGrpSpPr/>
              <p:nvPr/>
            </p:nvGrpSpPr>
            <p:grpSpPr>
              <a:xfrm>
                <a:off x="4635890" y="1543039"/>
                <a:ext cx="540000" cy="540000"/>
                <a:chOff x="3220343" y="2894580"/>
                <a:chExt cx="540000" cy="540000"/>
              </a:xfrm>
            </p:grpSpPr>
            <p:sp>
              <p:nvSpPr>
                <p:cNvPr id="77" name="Rectangle 76"/>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8"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76" name="Rectangle 75"/>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74" name="Rectangle 73"/>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79" name="Group 78"/>
          <p:cNvGrpSpPr/>
          <p:nvPr/>
        </p:nvGrpSpPr>
        <p:grpSpPr>
          <a:xfrm>
            <a:off x="4407825" y="-31804"/>
            <a:ext cx="525780" cy="584473"/>
            <a:chOff x="4055280" y="3839232"/>
            <a:chExt cx="525780" cy="584473"/>
          </a:xfrm>
        </p:grpSpPr>
        <p:pic>
          <p:nvPicPr>
            <p:cNvPr id="80"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1" name="Rectangle 8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5" name="Group 84"/>
          <p:cNvGrpSpPr/>
          <p:nvPr/>
        </p:nvGrpSpPr>
        <p:grpSpPr>
          <a:xfrm>
            <a:off x="4909752" y="457200"/>
            <a:ext cx="362214" cy="888230"/>
            <a:chOff x="3894887" y="1447802"/>
            <a:chExt cx="362214" cy="888230"/>
          </a:xfrm>
        </p:grpSpPr>
        <p:sp>
          <p:nvSpPr>
            <p:cNvPr id="86" name="Rectangle 85"/>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7" name="Straight Arrow Connector 86"/>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88" name="Group 87"/>
          <p:cNvGrpSpPr/>
          <p:nvPr/>
        </p:nvGrpSpPr>
        <p:grpSpPr>
          <a:xfrm>
            <a:off x="3216876" y="693546"/>
            <a:ext cx="230011" cy="1097404"/>
            <a:chOff x="3657600" y="1066802"/>
            <a:chExt cx="258812" cy="839758"/>
          </a:xfrm>
        </p:grpSpPr>
        <p:sp>
          <p:nvSpPr>
            <p:cNvPr id="91" name="Rectangle 90"/>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94" name="Straight Arrow Connector 9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96" name="Group 95"/>
          <p:cNvGrpSpPr/>
          <p:nvPr/>
        </p:nvGrpSpPr>
        <p:grpSpPr>
          <a:xfrm>
            <a:off x="3133172" y="34435"/>
            <a:ext cx="581013" cy="542011"/>
            <a:chOff x="5503407" y="3134380"/>
            <a:chExt cx="581013" cy="542011"/>
          </a:xfrm>
        </p:grpSpPr>
        <p:pic>
          <p:nvPicPr>
            <p:cNvPr id="99" name="Picture 98"/>
            <p:cNvPicPr>
              <a:picLocks noChangeAspect="1"/>
            </p:cNvPicPr>
            <p:nvPr/>
          </p:nvPicPr>
          <p:blipFill>
            <a:blip r:embed="rId9"/>
            <a:stretch>
              <a:fillRect/>
            </a:stretch>
          </p:blipFill>
          <p:spPr>
            <a:xfrm>
              <a:off x="5503407" y="3136391"/>
              <a:ext cx="540000" cy="540000"/>
            </a:xfrm>
            <a:prstGeom prst="rect">
              <a:avLst/>
            </a:prstGeom>
            <a:blipFill>
              <a:blip r:embed="rId10"/>
              <a:tile tx="0" ty="0" sx="100000" sy="100000" flip="none" algn="tl"/>
            </a:blipFill>
            <a:ln w="25400">
              <a:solidFill>
                <a:srgbClr val="FF00FF"/>
              </a:solidFill>
            </a:ln>
          </p:spPr>
        </p:pic>
        <p:sp>
          <p:nvSpPr>
            <p:cNvPr id="100" name="Rectangle 99"/>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112" name="Group 111"/>
          <p:cNvGrpSpPr/>
          <p:nvPr/>
        </p:nvGrpSpPr>
        <p:grpSpPr>
          <a:xfrm>
            <a:off x="4694086" y="1143000"/>
            <a:ext cx="4072652" cy="690265"/>
            <a:chOff x="4694086" y="1143000"/>
            <a:chExt cx="4072652" cy="690265"/>
          </a:xfrm>
        </p:grpSpPr>
        <p:grpSp>
          <p:nvGrpSpPr>
            <p:cNvPr id="113" name="Group 112"/>
            <p:cNvGrpSpPr/>
            <p:nvPr/>
          </p:nvGrpSpPr>
          <p:grpSpPr>
            <a:xfrm>
              <a:off x="4694086" y="1371600"/>
              <a:ext cx="4072652" cy="461665"/>
              <a:chOff x="4694086" y="1371600"/>
              <a:chExt cx="4072652" cy="461665"/>
            </a:xfrm>
          </p:grpSpPr>
          <p:cxnSp>
            <p:nvCxnSpPr>
              <p:cNvPr id="115" name="Straight Connector 114"/>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16" name="Rectangle 115"/>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14" name="TextBox 11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14" name="TextBox 11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11"/>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17" name="TextBox 116"/>
              <p:cNvSpPr txBox="1"/>
              <p:nvPr/>
            </p:nvSpPr>
            <p:spPr>
              <a:xfrm>
                <a:off x="2337573" y="1676400"/>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17" name="TextBox 116"/>
              <p:cNvSpPr txBox="1">
                <a:spLocks noRot="1" noChangeAspect="1" noMove="1" noResize="1" noEditPoints="1" noAdjustHandles="1" noChangeArrowheads="1" noChangeShapeType="1" noTextEdit="1"/>
              </p:cNvSpPr>
              <p:nvPr/>
            </p:nvSpPr>
            <p:spPr>
              <a:xfrm>
                <a:off x="2337573" y="1676400"/>
                <a:ext cx="1167627" cy="544316"/>
              </a:xfrm>
              <a:prstGeom prst="rect">
                <a:avLst/>
              </a:prstGeom>
              <a:blipFill>
                <a:blip r:embed="rId12"/>
                <a:stretch>
                  <a:fillRect l="-59896" t="-216854" r="-73958" b="-312360"/>
                </a:stretch>
              </a:blipFill>
            </p:spPr>
            <p:txBody>
              <a:bodyPr/>
              <a:lstStyle/>
              <a:p>
                <a:r>
                  <a:rPr lang="en-CA">
                    <a:noFill/>
                  </a:rPr>
                  <a:t> </a:t>
                </a:r>
              </a:p>
            </p:txBody>
          </p:sp>
        </mc:Fallback>
      </mc:AlternateContent>
      <p:cxnSp>
        <p:nvCxnSpPr>
          <p:cNvPr id="146" name="Straight Connector 145"/>
          <p:cNvCxnSpPr/>
          <p:nvPr/>
        </p:nvCxnSpPr>
        <p:spPr bwMode="auto">
          <a:xfrm flipV="1">
            <a:off x="3630704" y="844572"/>
            <a:ext cx="1078876" cy="1095630"/>
          </a:xfrm>
          <a:prstGeom prst="line">
            <a:avLst/>
          </a:prstGeom>
          <a:noFill/>
          <a:ln w="25400" cap="sq" cmpd="sng" algn="ctr">
            <a:solidFill>
              <a:srgbClr val="66FF33"/>
            </a:solidFill>
            <a:prstDash val="solid"/>
            <a:round/>
            <a:headEnd type="none" w="med" len="med"/>
            <a:tailEnd type="none" w="med" len="med"/>
          </a:ln>
          <a:effectLst/>
        </p:spPr>
      </p:cxnSp>
      <p:grpSp>
        <p:nvGrpSpPr>
          <p:cNvPr id="8" name="Group 7"/>
          <p:cNvGrpSpPr/>
          <p:nvPr/>
        </p:nvGrpSpPr>
        <p:grpSpPr>
          <a:xfrm>
            <a:off x="44268" y="3850757"/>
            <a:ext cx="9022139" cy="2953243"/>
            <a:chOff x="44268" y="3850757"/>
            <a:chExt cx="9022139" cy="2953243"/>
          </a:xfrm>
        </p:grpSpPr>
        <p:sp>
          <p:nvSpPr>
            <p:cNvPr id="82" name="Rectangle 81"/>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3" name="Rectangle 92"/>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3" name="Group 2"/>
            <p:cNvGrpSpPr/>
            <p:nvPr/>
          </p:nvGrpSpPr>
          <p:grpSpPr>
            <a:xfrm>
              <a:off x="44268" y="3886200"/>
              <a:ext cx="2735588" cy="2917800"/>
              <a:chOff x="44268" y="3886200"/>
              <a:chExt cx="2735588" cy="2917800"/>
            </a:xfrm>
          </p:grpSpPr>
          <p:sp>
            <p:nvSpPr>
              <p:cNvPr id="73" name="Rectangle 72"/>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grpSp>
            <p:nvGrpSpPr>
              <p:cNvPr id="122" name="Group 121"/>
              <p:cNvGrpSpPr/>
              <p:nvPr/>
            </p:nvGrpSpPr>
            <p:grpSpPr>
              <a:xfrm>
                <a:off x="44268" y="5381159"/>
                <a:ext cx="641532" cy="601516"/>
                <a:chOff x="4635890" y="1543039"/>
                <a:chExt cx="641532" cy="601516"/>
              </a:xfrm>
            </p:grpSpPr>
            <p:grpSp>
              <p:nvGrpSpPr>
                <p:cNvPr id="123" name="Group 122"/>
                <p:cNvGrpSpPr/>
                <p:nvPr/>
              </p:nvGrpSpPr>
              <p:grpSpPr>
                <a:xfrm>
                  <a:off x="4635890" y="1543039"/>
                  <a:ext cx="540000" cy="540000"/>
                  <a:chOff x="3220343" y="2894580"/>
                  <a:chExt cx="540000" cy="540000"/>
                </a:xfrm>
              </p:grpSpPr>
              <p:sp>
                <p:nvSpPr>
                  <p:cNvPr id="125" name="Rectangle 12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27"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24" name="Rectangle 12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2" name="TextBox 171"/>
                  <p:cNvSpPr txBox="1"/>
                  <p:nvPr/>
                </p:nvSpPr>
                <p:spPr>
                  <a:xfrm>
                    <a:off x="1219200" y="5399284"/>
                    <a:ext cx="1167627" cy="54431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2" name="TextBox 171"/>
                  <p:cNvSpPr txBox="1">
                    <a:spLocks noRot="1" noChangeAspect="1" noMove="1" noResize="1" noEditPoints="1" noAdjustHandles="1" noChangeArrowheads="1" noChangeShapeType="1" noTextEdit="1"/>
                  </p:cNvSpPr>
                  <p:nvPr/>
                </p:nvSpPr>
                <p:spPr>
                  <a:xfrm>
                    <a:off x="1219200" y="5399284"/>
                    <a:ext cx="1167627" cy="544316"/>
                  </a:xfrm>
                  <a:prstGeom prst="rect">
                    <a:avLst/>
                  </a:prstGeom>
                  <a:blipFill>
                    <a:blip r:embed="rId13"/>
                    <a:stretch>
                      <a:fillRect l="-59896" t="-217978" r="-73437" b="-312360"/>
                    </a:stretch>
                  </a:blipFill>
                </p:spPr>
                <p:txBody>
                  <a:bodyPr/>
                  <a:lstStyle/>
                  <a:p>
                    <a:r>
                      <a:rPr lang="en-CA">
                        <a:noFill/>
                      </a:rPr>
                      <a:t> </a:t>
                    </a:r>
                  </a:p>
                </p:txBody>
              </p:sp>
            </mc:Fallback>
          </mc:AlternateContent>
          <p:grpSp>
            <p:nvGrpSpPr>
              <p:cNvPr id="2" name="Group 1"/>
              <p:cNvGrpSpPr/>
              <p:nvPr/>
            </p:nvGrpSpPr>
            <p:grpSpPr>
              <a:xfrm>
                <a:off x="907800" y="3886200"/>
                <a:ext cx="540000" cy="609600"/>
                <a:chOff x="907800" y="3886200"/>
                <a:chExt cx="540000" cy="609600"/>
              </a:xfrm>
            </p:grpSpPr>
            <p:pic>
              <p:nvPicPr>
                <p:cNvPr id="173" name="Picture 172"/>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74" name="Rectangle 173"/>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nvGrpSpPr>
            <p:cNvPr id="7" name="Group 6"/>
            <p:cNvGrpSpPr/>
            <p:nvPr/>
          </p:nvGrpSpPr>
          <p:grpSpPr>
            <a:xfrm>
              <a:off x="3347238" y="3850757"/>
              <a:ext cx="2633980" cy="2953243"/>
              <a:chOff x="3347238" y="3850757"/>
              <a:chExt cx="2633980" cy="2953243"/>
            </a:xfrm>
          </p:grpSpPr>
          <p:grpSp>
            <p:nvGrpSpPr>
              <p:cNvPr id="159" name="Group 158"/>
              <p:cNvGrpSpPr/>
              <p:nvPr/>
            </p:nvGrpSpPr>
            <p:grpSpPr>
              <a:xfrm>
                <a:off x="5189220" y="3850757"/>
                <a:ext cx="525780" cy="584473"/>
                <a:chOff x="4055280" y="3839232"/>
                <a:chExt cx="525780" cy="584473"/>
              </a:xfrm>
            </p:grpSpPr>
            <p:pic>
              <p:nvPicPr>
                <p:cNvPr id="160"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61" name="Rectangle 16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4" name="Group 3"/>
              <p:cNvGrpSpPr/>
              <p:nvPr/>
            </p:nvGrpSpPr>
            <p:grpSpPr>
              <a:xfrm>
                <a:off x="3347238" y="4572000"/>
                <a:ext cx="2633980" cy="2232000"/>
                <a:chOff x="3347238" y="4572000"/>
                <a:chExt cx="2633980" cy="2232000"/>
              </a:xfrm>
            </p:grpSpPr>
            <p:sp>
              <p:nvSpPr>
                <p:cNvPr id="70" name="Rectangle 69"/>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grpSp>
              <p:nvGrpSpPr>
                <p:cNvPr id="129" name="Group 128"/>
                <p:cNvGrpSpPr/>
                <p:nvPr/>
              </p:nvGrpSpPr>
              <p:grpSpPr>
                <a:xfrm>
                  <a:off x="3347238" y="5381159"/>
                  <a:ext cx="641532" cy="601516"/>
                  <a:chOff x="4635890" y="1543039"/>
                  <a:chExt cx="641532" cy="601516"/>
                </a:xfrm>
              </p:grpSpPr>
              <p:grpSp>
                <p:nvGrpSpPr>
                  <p:cNvPr id="131" name="Group 130"/>
                  <p:cNvGrpSpPr/>
                  <p:nvPr/>
                </p:nvGrpSpPr>
                <p:grpSpPr>
                  <a:xfrm>
                    <a:off x="4635890" y="1543039"/>
                    <a:ext cx="540000" cy="540000"/>
                    <a:chOff x="3220343" y="2894580"/>
                    <a:chExt cx="540000" cy="540000"/>
                  </a:xfrm>
                </p:grpSpPr>
                <p:sp>
                  <p:nvSpPr>
                    <p:cNvPr id="135" name="Rectangle 13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9"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34" name="Rectangle 13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8" name="TextBox 177"/>
                    <p:cNvSpPr txBox="1"/>
                    <p:nvPr/>
                  </p:nvSpPr>
                  <p:spPr>
                    <a:xfrm>
                      <a:off x="4450883" y="5296465"/>
                      <a:ext cx="1175643" cy="55252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b="0" i="1" dirty="0" smtClean="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78" name="TextBox 177"/>
                    <p:cNvSpPr txBox="1">
                      <a:spLocks noRot="1" noChangeAspect="1" noMove="1" noResize="1" noEditPoints="1" noAdjustHandles="1" noChangeArrowheads="1" noChangeShapeType="1" noTextEdit="1"/>
                    </p:cNvSpPr>
                    <p:nvPr/>
                  </p:nvSpPr>
                  <p:spPr>
                    <a:xfrm>
                      <a:off x="4450883" y="5296465"/>
                      <a:ext cx="1175643" cy="552524"/>
                    </a:xfrm>
                    <a:prstGeom prst="rect">
                      <a:avLst/>
                    </a:prstGeom>
                    <a:blipFill>
                      <a:blip r:embed="rId14"/>
                      <a:stretch>
                        <a:fillRect l="-59585" t="-215556" r="-73057" b="-307778"/>
                      </a:stretch>
                    </a:blipFill>
                  </p:spPr>
                  <p:txBody>
                    <a:bodyPr/>
                    <a:lstStyle/>
                    <a:p>
                      <a:r>
                        <a:rPr lang="en-CA">
                          <a:noFill/>
                        </a:rPr>
                        <a:t> </a:t>
                      </a:r>
                    </a:p>
                  </p:txBody>
                </p:sp>
              </mc:Fallback>
            </mc:AlternateContent>
          </p:grpSp>
        </p:grpSp>
        <p:grpSp>
          <p:nvGrpSpPr>
            <p:cNvPr id="5" name="Group 4"/>
            <p:cNvGrpSpPr/>
            <p:nvPr/>
          </p:nvGrpSpPr>
          <p:grpSpPr>
            <a:xfrm>
              <a:off x="6484620" y="3886200"/>
              <a:ext cx="2581787" cy="2773800"/>
              <a:chOff x="6484620" y="3886200"/>
              <a:chExt cx="2581787" cy="2773800"/>
            </a:xfrm>
          </p:grpSpPr>
          <p:sp>
            <p:nvSpPr>
              <p:cNvPr id="72" name="Rectangle 71"/>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79" name="TextBox 178"/>
                  <p:cNvSpPr txBox="1"/>
                  <p:nvPr/>
                </p:nvSpPr>
                <p:spPr>
                  <a:xfrm>
                    <a:off x="7330351" y="5301775"/>
                    <a:ext cx="1585049" cy="67864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sSub>
                                <m:sSubPr>
                                  <m:ctrlPr>
                                    <a:rPr lang="en-CA" sz="2000" i="1" dirty="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9" name="TextBox 178"/>
                  <p:cNvSpPr txBox="1">
                    <a:spLocks noRot="1" noChangeAspect="1" noMove="1" noResize="1" noEditPoints="1" noAdjustHandles="1" noChangeArrowheads="1" noChangeShapeType="1" noTextEdit="1"/>
                  </p:cNvSpPr>
                  <p:nvPr/>
                </p:nvSpPr>
                <p:spPr>
                  <a:xfrm>
                    <a:off x="7330351" y="5301775"/>
                    <a:ext cx="1585049" cy="678647"/>
                  </a:xfrm>
                  <a:prstGeom prst="rect">
                    <a:avLst/>
                  </a:prstGeom>
                  <a:blipFill>
                    <a:blip r:embed="rId15"/>
                    <a:stretch>
                      <a:fillRect/>
                    </a:stretch>
                  </a:blipFill>
                </p:spPr>
                <p:txBody>
                  <a:bodyPr/>
                  <a:lstStyle/>
                  <a:p>
                    <a:r>
                      <a:rPr lang="en-CA">
                        <a:noFill/>
                      </a:rPr>
                      <a:t> </a:t>
                    </a:r>
                  </a:p>
                </p:txBody>
              </p:sp>
            </mc:Fallback>
          </mc:AlternateContent>
          <p:grpSp>
            <p:nvGrpSpPr>
              <p:cNvPr id="180" name="Group 179"/>
              <p:cNvGrpSpPr/>
              <p:nvPr/>
            </p:nvGrpSpPr>
            <p:grpSpPr>
              <a:xfrm>
                <a:off x="6484620" y="5816327"/>
                <a:ext cx="525780" cy="584473"/>
                <a:chOff x="4055280" y="3839232"/>
                <a:chExt cx="525780" cy="584473"/>
              </a:xfrm>
            </p:grpSpPr>
            <p:pic>
              <p:nvPicPr>
                <p:cNvPr id="181"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82" name="Rectangle 18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85" name="Group 184"/>
              <p:cNvGrpSpPr/>
              <p:nvPr/>
            </p:nvGrpSpPr>
            <p:grpSpPr>
              <a:xfrm>
                <a:off x="7308600" y="3886200"/>
                <a:ext cx="540000" cy="609600"/>
                <a:chOff x="907800" y="3886200"/>
                <a:chExt cx="540000" cy="609600"/>
              </a:xfrm>
            </p:grpSpPr>
            <p:pic>
              <p:nvPicPr>
                <p:cNvPr id="186" name="Picture 185"/>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87" name="Rectangle 186"/>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grpSp>
        <p:nvGrpSpPr>
          <p:cNvPr id="121" name="Group 120"/>
          <p:cNvGrpSpPr/>
          <p:nvPr/>
        </p:nvGrpSpPr>
        <p:grpSpPr>
          <a:xfrm>
            <a:off x="4675097" y="533400"/>
            <a:ext cx="3706903" cy="2221461"/>
            <a:chOff x="5764534" y="4956972"/>
            <a:chExt cx="1492059" cy="1101433"/>
          </a:xfrm>
        </p:grpSpPr>
        <p:cxnSp>
          <p:nvCxnSpPr>
            <p:cNvPr id="132" name="Straight Connector 131"/>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50" name="Straight Connector 149"/>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51" name="Straight Connector 150"/>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52" name="Straight Connector 151"/>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53" name="Straight Connector 152"/>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54" name="Straight Connector 153"/>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55" name="Straight Connector 154"/>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56" name="Straight Connector 155"/>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57" name="Straight Connector 156"/>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22" name="Group 21"/>
          <p:cNvGrpSpPr/>
          <p:nvPr/>
        </p:nvGrpSpPr>
        <p:grpSpPr>
          <a:xfrm>
            <a:off x="3630704" y="463924"/>
            <a:ext cx="1169896" cy="2367139"/>
            <a:chOff x="3630704" y="463924"/>
            <a:chExt cx="1169896" cy="2367139"/>
          </a:xfrm>
        </p:grpSpPr>
        <p:grpSp>
          <p:nvGrpSpPr>
            <p:cNvPr id="10" name="Group 9"/>
            <p:cNvGrpSpPr/>
            <p:nvPr/>
          </p:nvGrpSpPr>
          <p:grpSpPr>
            <a:xfrm>
              <a:off x="4589232" y="463924"/>
              <a:ext cx="211368" cy="2347096"/>
              <a:chOff x="4607856" y="463924"/>
              <a:chExt cx="211368" cy="2347096"/>
            </a:xfrm>
          </p:grpSpPr>
          <p:sp>
            <p:nvSpPr>
              <p:cNvPr id="118" name="Oval 117"/>
              <p:cNvSpPr/>
              <p:nvPr/>
            </p:nvSpPr>
            <p:spPr>
              <a:xfrm>
                <a:off x="4619182" y="4639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4614580" y="7545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4609978" y="10452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6" name="Oval 125"/>
              <p:cNvSpPr/>
              <p:nvPr/>
            </p:nvSpPr>
            <p:spPr>
              <a:xfrm>
                <a:off x="4619182" y="128867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8" name="Oval 127"/>
              <p:cNvSpPr/>
              <p:nvPr/>
            </p:nvSpPr>
            <p:spPr>
              <a:xfrm>
                <a:off x="4607856" y="15726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0" name="Oval 129"/>
              <p:cNvSpPr/>
              <p:nvPr/>
            </p:nvSpPr>
            <p:spPr>
              <a:xfrm>
                <a:off x="4630264" y="18288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3" name="Oval 132"/>
              <p:cNvSpPr/>
              <p:nvPr/>
            </p:nvSpPr>
            <p:spPr>
              <a:xfrm>
                <a:off x="4639224" y="20917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6" name="Oval 135"/>
              <p:cNvSpPr/>
              <p:nvPr/>
            </p:nvSpPr>
            <p:spPr>
              <a:xfrm>
                <a:off x="4628012" y="23613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7" name="Oval 136"/>
              <p:cNvSpPr/>
              <p:nvPr/>
            </p:nvSpPr>
            <p:spPr>
              <a:xfrm>
                <a:off x="4616800" y="2631020"/>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38" name="Straight Connector 137"/>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a:endCxn id="60" idx="2"/>
            </p:cNvCxnSpPr>
            <p:nvPr/>
          </p:nvCxnSpPr>
          <p:spPr bwMode="auto">
            <a:xfrm>
              <a:off x="3630704" y="1940202"/>
              <a:ext cx="1169896" cy="890861"/>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p:cNvCxnSpPr/>
            <p:nvPr/>
          </p:nvCxnSpPr>
          <p:spPr bwMode="auto">
            <a:xfrm>
              <a:off x="3630704" y="1940202"/>
              <a:ext cx="1085184" cy="511170"/>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p:cNvCxnSpPr/>
            <p:nvPr/>
          </p:nvCxnSpPr>
          <p:spPr bwMode="auto">
            <a:xfrm>
              <a:off x="3630704" y="1940202"/>
              <a:ext cx="1063382" cy="238850"/>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p:cNvCxnSpPr/>
            <p:nvPr/>
          </p:nvCxnSpPr>
          <p:spPr bwMode="auto">
            <a:xfrm flipV="1">
              <a:off x="3630704" y="1918800"/>
              <a:ext cx="1078876" cy="2140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flipV="1">
              <a:off x="3630704" y="1653208"/>
              <a:ext cx="1078876" cy="286994"/>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flipV="1">
              <a:off x="3630704" y="1116208"/>
              <a:ext cx="1048310" cy="82399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flipV="1">
              <a:off x="3630704" y="578100"/>
              <a:ext cx="1105131" cy="1362102"/>
            </a:xfrm>
            <a:prstGeom prst="line">
              <a:avLst/>
            </a:prstGeom>
            <a:noFill/>
            <a:ln w="25400" cap="sq" cmpd="sng" algn="ctr">
              <a:solidFill>
                <a:srgbClr val="66FF33"/>
              </a:solidFill>
              <a:prstDash val="solid"/>
              <a:round/>
              <a:headEnd type="none" w="med" len="med"/>
              <a:tailEnd type="none" w="med" len="med"/>
            </a:ln>
            <a:effectLst/>
          </p:spPr>
        </p:cxnSp>
      </p:grpSp>
      <p:sp>
        <p:nvSpPr>
          <p:cNvPr id="148" name="Oval 147"/>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02" name="Group 101"/>
          <p:cNvGrpSpPr/>
          <p:nvPr/>
        </p:nvGrpSpPr>
        <p:grpSpPr>
          <a:xfrm>
            <a:off x="3802354" y="1040008"/>
            <a:ext cx="698790" cy="537000"/>
            <a:chOff x="2732738" y="0"/>
            <a:chExt cx="698790" cy="537000"/>
          </a:xfrm>
        </p:grpSpPr>
        <p:sp>
          <p:nvSpPr>
            <p:cNvPr id="104" name="Rectangle 103"/>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5" name="Rectangle 104"/>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Tree>
    <p:extLst>
      <p:ext uri="{BB962C8B-B14F-4D97-AF65-F5344CB8AC3E}">
        <p14:creationId xmlns:p14="http://schemas.microsoft.com/office/powerpoint/2010/main" val="3917280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1+#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 Box 33"/>
          <p:cNvSpPr txBox="1">
            <a:spLocks noChangeArrowheads="1"/>
          </p:cNvSpPr>
          <p:nvPr/>
        </p:nvSpPr>
        <p:spPr bwMode="auto">
          <a:xfrm>
            <a:off x="2238600" y="2842590"/>
            <a:ext cx="11142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4400" i="1" baseline="-25000" dirty="0">
                <a:latin typeface="Times New Roman" panose="02020603050405020304" pitchFamily="18" charset="0"/>
                <a:cs typeface="Times New Roman" panose="02020603050405020304" pitchFamily="18" charset="0"/>
                <a:sym typeface="Symbol" panose="05050102010706020507" pitchFamily="18" charset="2"/>
              </a:rPr>
              <a:t>j</a:t>
            </a:r>
            <a:endParaRPr lang="en-US" altLang="en-US" sz="4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9" name="Group 8"/>
          <p:cNvGrpSpPr/>
          <p:nvPr/>
        </p:nvGrpSpPr>
        <p:grpSpPr>
          <a:xfrm>
            <a:off x="1600201" y="2895600"/>
            <a:ext cx="3781269" cy="840868"/>
            <a:chOff x="1600201" y="2895600"/>
            <a:chExt cx="3781269" cy="840868"/>
          </a:xfrm>
        </p:grpSpPr>
        <mc:AlternateContent xmlns:mc="http://schemas.openxmlformats.org/markup-compatibility/2006" xmlns:a14="http://schemas.microsoft.com/office/drawing/2010/main">
          <mc:Choice Requires="a14">
            <p:sp>
              <p:nvSpPr>
                <p:cNvPr id="6" name="TextBox 5"/>
                <p:cNvSpPr txBox="1"/>
                <p:nvPr/>
              </p:nvSpPr>
              <p:spPr>
                <a:xfrm>
                  <a:off x="3124200" y="2962923"/>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6" name="TextBox 5"/>
                <p:cNvSpPr txBox="1">
                  <a:spLocks noRot="1" noChangeAspect="1" noMove="1" noResize="1" noEditPoints="1" noAdjustHandles="1" noChangeArrowheads="1" noChangeShapeType="1" noTextEdit="1"/>
                </p:cNvSpPr>
                <p:nvPr/>
              </p:nvSpPr>
              <p:spPr>
                <a:xfrm>
                  <a:off x="3124200" y="2962923"/>
                  <a:ext cx="1645579" cy="773545"/>
                </a:xfrm>
                <a:prstGeom prst="rect">
                  <a:avLst/>
                </a:prstGeom>
                <a:blipFill>
                  <a:blip r:embed="rId3"/>
                  <a:stretch>
                    <a:fillRect/>
                  </a:stretch>
                </a:blipFill>
              </p:spPr>
              <p:txBody>
                <a:bodyPr/>
                <a:lstStyle/>
                <a:p>
                  <a:r>
                    <a:rPr lang="en-CA">
                      <a:noFill/>
                    </a:rPr>
                    <a:t> </a:t>
                  </a:r>
                </a:p>
              </p:txBody>
            </p:sp>
          </mc:Fallback>
        </mc:AlternateContent>
        <p:sp>
          <p:nvSpPr>
            <p:cNvPr id="97"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110" name="TextBox 109"/>
              <p:cNvSpPr txBox="1"/>
              <p:nvPr/>
            </p:nvSpPr>
            <p:spPr>
              <a:xfrm>
                <a:off x="5401316" y="2895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10" name="TextBox 109"/>
              <p:cNvSpPr txBox="1">
                <a:spLocks noRot="1" noChangeAspect="1" noMove="1" noResize="1" noEditPoints="1" noAdjustHandles="1" noChangeArrowheads="1" noChangeShapeType="1" noTextEdit="1"/>
              </p:cNvSpPr>
              <p:nvPr/>
            </p:nvSpPr>
            <p:spPr>
              <a:xfrm>
                <a:off x="5401316" y="2895600"/>
                <a:ext cx="2218684" cy="950068"/>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9" name="TextBox 108"/>
              <p:cNvSpPr txBox="1"/>
              <p:nvPr/>
            </p:nvSpPr>
            <p:spPr>
              <a:xfrm>
                <a:off x="208754" y="2895600"/>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09" name="TextBox 108"/>
              <p:cNvSpPr txBox="1">
                <a:spLocks noRot="1" noChangeAspect="1" noMove="1" noResize="1" noEditPoints="1" noAdjustHandles="1" noChangeArrowheads="1" noChangeShapeType="1" noTextEdit="1"/>
              </p:cNvSpPr>
              <p:nvPr/>
            </p:nvSpPr>
            <p:spPr>
              <a:xfrm>
                <a:off x="208754" y="2895600"/>
                <a:ext cx="1635961" cy="761940"/>
              </a:xfrm>
              <a:prstGeom prst="rect">
                <a:avLst/>
              </a:prstGeom>
              <a:blipFill>
                <a:blip r:embed="rId5"/>
                <a:stretch>
                  <a:fillRect/>
                </a:stretch>
              </a:blipFill>
            </p:spPr>
            <p:txBody>
              <a:bodyPr/>
              <a:lstStyle/>
              <a:p>
                <a:r>
                  <a:rPr lang="en-CA">
                    <a:noFill/>
                  </a:rPr>
                  <a:t> </a:t>
                </a:r>
              </a:p>
            </p:txBody>
          </p:sp>
        </mc:Fallback>
      </mc:AlternateContent>
      <p:sp>
        <p:nvSpPr>
          <p:cNvPr id="58" name="Rectangle 57"/>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60" name="Picture 6" descr="Image result for convolutional neural networ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62" name="Rectangle 61"/>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66" name="Rectangle 65"/>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67" name="Rectangle 66"/>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nvGrpSpPr>
          <p:cNvPr id="68" name="Group 67"/>
          <p:cNvGrpSpPr/>
          <p:nvPr/>
        </p:nvGrpSpPr>
        <p:grpSpPr>
          <a:xfrm>
            <a:off x="609600" y="304800"/>
            <a:ext cx="1582484" cy="1471466"/>
            <a:chOff x="609600" y="304800"/>
            <a:chExt cx="1582484" cy="1471466"/>
          </a:xfrm>
        </p:grpSpPr>
        <p:grpSp>
          <p:nvGrpSpPr>
            <p:cNvPr id="69" name="Group 68"/>
            <p:cNvGrpSpPr/>
            <p:nvPr/>
          </p:nvGrpSpPr>
          <p:grpSpPr>
            <a:xfrm>
              <a:off x="685800" y="1174750"/>
              <a:ext cx="641532" cy="601516"/>
              <a:chOff x="4635890" y="1543039"/>
              <a:chExt cx="641532" cy="601516"/>
            </a:xfrm>
          </p:grpSpPr>
          <p:grpSp>
            <p:nvGrpSpPr>
              <p:cNvPr id="75" name="Group 74"/>
              <p:cNvGrpSpPr/>
              <p:nvPr/>
            </p:nvGrpSpPr>
            <p:grpSpPr>
              <a:xfrm>
                <a:off x="4635890" y="1543039"/>
                <a:ext cx="540000" cy="540000"/>
                <a:chOff x="3220343" y="2894580"/>
                <a:chExt cx="540000" cy="540000"/>
              </a:xfrm>
            </p:grpSpPr>
            <p:sp>
              <p:nvSpPr>
                <p:cNvPr id="77" name="Rectangle 76"/>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8"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76" name="Rectangle 75"/>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74" name="Rectangle 73"/>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79" name="Group 78"/>
          <p:cNvGrpSpPr/>
          <p:nvPr/>
        </p:nvGrpSpPr>
        <p:grpSpPr>
          <a:xfrm>
            <a:off x="4407825" y="-31804"/>
            <a:ext cx="525780" cy="584473"/>
            <a:chOff x="4055280" y="3839232"/>
            <a:chExt cx="525780" cy="584473"/>
          </a:xfrm>
        </p:grpSpPr>
        <p:pic>
          <p:nvPicPr>
            <p:cNvPr id="80"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81" name="Rectangle 8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85" name="Group 84"/>
          <p:cNvGrpSpPr/>
          <p:nvPr/>
        </p:nvGrpSpPr>
        <p:grpSpPr>
          <a:xfrm>
            <a:off x="4909752" y="457200"/>
            <a:ext cx="362214" cy="888230"/>
            <a:chOff x="3894887" y="1447802"/>
            <a:chExt cx="362214" cy="888230"/>
          </a:xfrm>
        </p:grpSpPr>
        <p:sp>
          <p:nvSpPr>
            <p:cNvPr id="86" name="Rectangle 85"/>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87" name="Straight Arrow Connector 86"/>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88" name="Group 87"/>
          <p:cNvGrpSpPr/>
          <p:nvPr/>
        </p:nvGrpSpPr>
        <p:grpSpPr>
          <a:xfrm>
            <a:off x="3216876" y="693546"/>
            <a:ext cx="230011" cy="1097404"/>
            <a:chOff x="3657600" y="1066802"/>
            <a:chExt cx="258812" cy="839758"/>
          </a:xfrm>
        </p:grpSpPr>
        <p:sp>
          <p:nvSpPr>
            <p:cNvPr id="91" name="Rectangle 90"/>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94" name="Straight Arrow Connector 9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96" name="Group 95"/>
          <p:cNvGrpSpPr/>
          <p:nvPr/>
        </p:nvGrpSpPr>
        <p:grpSpPr>
          <a:xfrm>
            <a:off x="3133172" y="34435"/>
            <a:ext cx="581013" cy="542011"/>
            <a:chOff x="5503407" y="3134380"/>
            <a:chExt cx="581013" cy="542011"/>
          </a:xfrm>
        </p:grpSpPr>
        <p:pic>
          <p:nvPicPr>
            <p:cNvPr id="99" name="Picture 98"/>
            <p:cNvPicPr>
              <a:picLocks noChangeAspect="1"/>
            </p:cNvPicPr>
            <p:nvPr/>
          </p:nvPicPr>
          <p:blipFill>
            <a:blip r:embed="rId9"/>
            <a:stretch>
              <a:fillRect/>
            </a:stretch>
          </p:blipFill>
          <p:spPr>
            <a:xfrm>
              <a:off x="5503407" y="3136391"/>
              <a:ext cx="540000" cy="540000"/>
            </a:xfrm>
            <a:prstGeom prst="rect">
              <a:avLst/>
            </a:prstGeom>
            <a:blipFill>
              <a:blip r:embed="rId10"/>
              <a:tile tx="0" ty="0" sx="100000" sy="100000" flip="none" algn="tl"/>
            </a:blipFill>
            <a:ln w="25400">
              <a:solidFill>
                <a:srgbClr val="FF00FF"/>
              </a:solidFill>
            </a:ln>
          </p:spPr>
        </p:pic>
        <p:sp>
          <p:nvSpPr>
            <p:cNvPr id="100" name="Rectangle 99"/>
            <p:cNvSpPr/>
            <p:nvPr/>
          </p:nvSpPr>
          <p:spPr>
            <a:xfrm>
              <a:off x="5800368" y="3134380"/>
              <a:ext cx="284052" cy="523220"/>
            </a:xfrm>
            <a:prstGeom prst="rect">
              <a:avLst/>
            </a:prstGeom>
          </p:spPr>
          <p:txBody>
            <a:bodyPr wrap="none">
              <a:spAutoFit/>
            </a:bodyPr>
            <a:lstStyle/>
            <a:p>
              <a:r>
                <a:rPr lang="en-US" b="1" i="1" dirty="0">
                  <a:solidFill>
                    <a:schemeClr val="bg2"/>
                  </a:solidFill>
                  <a:sym typeface="Symbol" panose="05050102010706020507" pitchFamily="18" charset="2"/>
                </a:rPr>
                <a:t>i</a:t>
              </a:r>
              <a:endParaRPr lang="en-CA" b="1" dirty="0">
                <a:solidFill>
                  <a:schemeClr val="bg2"/>
                </a:solidFill>
              </a:endParaRPr>
            </a:p>
          </p:txBody>
        </p:sp>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112" name="Group 111"/>
          <p:cNvGrpSpPr/>
          <p:nvPr/>
        </p:nvGrpSpPr>
        <p:grpSpPr>
          <a:xfrm>
            <a:off x="4694086" y="1143000"/>
            <a:ext cx="4072652" cy="690265"/>
            <a:chOff x="4694086" y="1143000"/>
            <a:chExt cx="4072652" cy="690265"/>
          </a:xfrm>
        </p:grpSpPr>
        <p:grpSp>
          <p:nvGrpSpPr>
            <p:cNvPr id="113" name="Group 112"/>
            <p:cNvGrpSpPr/>
            <p:nvPr/>
          </p:nvGrpSpPr>
          <p:grpSpPr>
            <a:xfrm>
              <a:off x="4694086" y="1371600"/>
              <a:ext cx="4072652" cy="461665"/>
              <a:chOff x="4694086" y="1371600"/>
              <a:chExt cx="4072652" cy="461665"/>
            </a:xfrm>
          </p:grpSpPr>
          <p:cxnSp>
            <p:nvCxnSpPr>
              <p:cNvPr id="115" name="Straight Connector 114"/>
              <p:cNvCxnSpPr/>
              <p:nvPr/>
            </p:nvCxnSpPr>
            <p:spPr bwMode="auto">
              <a:xfrm>
                <a:off x="4694086" y="1371600"/>
                <a:ext cx="3726764" cy="234351"/>
              </a:xfrm>
              <a:prstGeom prst="line">
                <a:avLst/>
              </a:prstGeom>
              <a:noFill/>
              <a:ln w="12700" cap="sq" cmpd="sng" algn="ctr">
                <a:solidFill>
                  <a:schemeClr val="hlink"/>
                </a:solidFill>
                <a:prstDash val="solid"/>
                <a:round/>
                <a:headEnd type="none" w="med" len="med"/>
                <a:tailEnd type="none" w="med" len="med"/>
              </a:ln>
              <a:effectLst/>
            </p:spPr>
          </p:cxnSp>
          <p:sp>
            <p:nvSpPr>
              <p:cNvPr id="116" name="Rectangle 115"/>
              <p:cNvSpPr/>
              <p:nvPr/>
            </p:nvSpPr>
            <p:spPr>
              <a:xfrm>
                <a:off x="8305800" y="1371600"/>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mc:AlternateContent xmlns:mc="http://schemas.openxmlformats.org/markup-compatibility/2006" xmlns:a14="http://schemas.microsoft.com/office/drawing/2010/main">
          <mc:Choice Requires="a14">
            <p:sp>
              <p:nvSpPr>
                <p:cNvPr id="114" name="TextBox 113"/>
                <p:cNvSpPr txBox="1"/>
                <p:nvPr/>
              </p:nvSpPr>
              <p:spPr>
                <a:xfrm>
                  <a:off x="4800600" y="11430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14" name="TextBox 113"/>
                <p:cNvSpPr txBox="1">
                  <a:spLocks noRot="1" noChangeAspect="1" noMove="1" noResize="1" noEditPoints="1" noAdjustHandles="1" noChangeArrowheads="1" noChangeShapeType="1" noTextEdit="1"/>
                </p:cNvSpPr>
                <p:nvPr/>
              </p:nvSpPr>
              <p:spPr>
                <a:xfrm>
                  <a:off x="4800600" y="1143000"/>
                  <a:ext cx="1175643" cy="552524"/>
                </a:xfrm>
                <a:prstGeom prst="rect">
                  <a:avLst/>
                </a:prstGeom>
                <a:blipFill>
                  <a:blip r:embed="rId11"/>
                  <a:stretch>
                    <a:fillRect l="-60417" t="-215556" r="-73438" b="-307778"/>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17" name="TextBox 116"/>
              <p:cNvSpPr txBox="1"/>
              <p:nvPr/>
            </p:nvSpPr>
            <p:spPr>
              <a:xfrm>
                <a:off x="2337573" y="1676400"/>
                <a:ext cx="1167627" cy="544316"/>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17" name="TextBox 116"/>
              <p:cNvSpPr txBox="1">
                <a:spLocks noRot="1" noChangeAspect="1" noMove="1" noResize="1" noEditPoints="1" noAdjustHandles="1" noChangeArrowheads="1" noChangeShapeType="1" noTextEdit="1"/>
              </p:cNvSpPr>
              <p:nvPr/>
            </p:nvSpPr>
            <p:spPr>
              <a:xfrm>
                <a:off x="2337573" y="1676400"/>
                <a:ext cx="1167627" cy="544316"/>
              </a:xfrm>
              <a:prstGeom prst="rect">
                <a:avLst/>
              </a:prstGeom>
              <a:blipFill>
                <a:blip r:embed="rId12"/>
                <a:stretch>
                  <a:fillRect l="-59896" t="-216854" r="-73958" b="-312360"/>
                </a:stretch>
              </a:blipFill>
            </p:spPr>
            <p:txBody>
              <a:bodyPr/>
              <a:lstStyle/>
              <a:p>
                <a:r>
                  <a:rPr lang="en-CA">
                    <a:noFill/>
                  </a:rPr>
                  <a:t> </a:t>
                </a:r>
              </a:p>
            </p:txBody>
          </p:sp>
        </mc:Fallback>
      </mc:AlternateContent>
      <p:cxnSp>
        <p:nvCxnSpPr>
          <p:cNvPr id="146" name="Straight Connector 145"/>
          <p:cNvCxnSpPr/>
          <p:nvPr/>
        </p:nvCxnSpPr>
        <p:spPr bwMode="auto">
          <a:xfrm flipV="1">
            <a:off x="3630704" y="844572"/>
            <a:ext cx="1078876" cy="1095630"/>
          </a:xfrm>
          <a:prstGeom prst="line">
            <a:avLst/>
          </a:prstGeom>
          <a:noFill/>
          <a:ln w="25400" cap="sq" cmpd="sng" algn="ctr">
            <a:solidFill>
              <a:srgbClr val="66FF33"/>
            </a:solidFill>
            <a:prstDash val="solid"/>
            <a:round/>
            <a:headEnd type="none" w="med" len="med"/>
            <a:tailEnd type="none" w="med" len="med"/>
          </a:ln>
          <a:effectLst/>
        </p:spPr>
      </p:cxnSp>
      <p:grpSp>
        <p:nvGrpSpPr>
          <p:cNvPr id="8" name="Group 7"/>
          <p:cNvGrpSpPr/>
          <p:nvPr/>
        </p:nvGrpSpPr>
        <p:grpSpPr>
          <a:xfrm>
            <a:off x="44268" y="3850757"/>
            <a:ext cx="9022139" cy="2953243"/>
            <a:chOff x="44268" y="3850757"/>
            <a:chExt cx="9022139" cy="2953243"/>
          </a:xfrm>
        </p:grpSpPr>
        <p:sp>
          <p:nvSpPr>
            <p:cNvPr id="82" name="Rectangle 81"/>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93" name="Rectangle 92"/>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grpSp>
          <p:nvGrpSpPr>
            <p:cNvPr id="3" name="Group 2"/>
            <p:cNvGrpSpPr/>
            <p:nvPr/>
          </p:nvGrpSpPr>
          <p:grpSpPr>
            <a:xfrm>
              <a:off x="44268" y="3886200"/>
              <a:ext cx="2735588" cy="2917800"/>
              <a:chOff x="44268" y="3886200"/>
              <a:chExt cx="2735588" cy="2917800"/>
            </a:xfrm>
          </p:grpSpPr>
          <p:sp>
            <p:nvSpPr>
              <p:cNvPr id="73" name="Rectangle 72"/>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grpSp>
            <p:nvGrpSpPr>
              <p:cNvPr id="122" name="Group 121"/>
              <p:cNvGrpSpPr/>
              <p:nvPr/>
            </p:nvGrpSpPr>
            <p:grpSpPr>
              <a:xfrm>
                <a:off x="44268" y="5381159"/>
                <a:ext cx="641532" cy="601516"/>
                <a:chOff x="4635890" y="1543039"/>
                <a:chExt cx="641532" cy="601516"/>
              </a:xfrm>
            </p:grpSpPr>
            <p:grpSp>
              <p:nvGrpSpPr>
                <p:cNvPr id="123" name="Group 122"/>
                <p:cNvGrpSpPr/>
                <p:nvPr/>
              </p:nvGrpSpPr>
              <p:grpSpPr>
                <a:xfrm>
                  <a:off x="4635890" y="1543039"/>
                  <a:ext cx="540000" cy="540000"/>
                  <a:chOff x="3220343" y="2894580"/>
                  <a:chExt cx="540000" cy="540000"/>
                </a:xfrm>
              </p:grpSpPr>
              <p:sp>
                <p:nvSpPr>
                  <p:cNvPr id="125" name="Rectangle 12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27"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24" name="Rectangle 12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2" name="TextBox 171"/>
                  <p:cNvSpPr txBox="1"/>
                  <p:nvPr/>
                </p:nvSpPr>
                <p:spPr>
                  <a:xfrm>
                    <a:off x="1219200" y="5399284"/>
                    <a:ext cx="1167627" cy="544316"/>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2" name="TextBox 171"/>
                  <p:cNvSpPr txBox="1">
                    <a:spLocks noRot="1" noChangeAspect="1" noMove="1" noResize="1" noEditPoints="1" noAdjustHandles="1" noChangeArrowheads="1" noChangeShapeType="1" noTextEdit="1"/>
                  </p:cNvSpPr>
                  <p:nvPr/>
                </p:nvSpPr>
                <p:spPr>
                  <a:xfrm>
                    <a:off x="1219200" y="5399284"/>
                    <a:ext cx="1167627" cy="544316"/>
                  </a:xfrm>
                  <a:prstGeom prst="rect">
                    <a:avLst/>
                  </a:prstGeom>
                  <a:blipFill>
                    <a:blip r:embed="rId13"/>
                    <a:stretch>
                      <a:fillRect l="-59896" t="-217978" r="-73437" b="-312360"/>
                    </a:stretch>
                  </a:blipFill>
                </p:spPr>
                <p:txBody>
                  <a:bodyPr/>
                  <a:lstStyle/>
                  <a:p>
                    <a:r>
                      <a:rPr lang="en-CA">
                        <a:noFill/>
                      </a:rPr>
                      <a:t> </a:t>
                    </a:r>
                  </a:p>
                </p:txBody>
              </p:sp>
            </mc:Fallback>
          </mc:AlternateContent>
          <p:grpSp>
            <p:nvGrpSpPr>
              <p:cNvPr id="2" name="Group 1"/>
              <p:cNvGrpSpPr/>
              <p:nvPr/>
            </p:nvGrpSpPr>
            <p:grpSpPr>
              <a:xfrm>
                <a:off x="907800" y="3886200"/>
                <a:ext cx="540000" cy="609600"/>
                <a:chOff x="907800" y="3886200"/>
                <a:chExt cx="540000" cy="609600"/>
              </a:xfrm>
            </p:grpSpPr>
            <p:pic>
              <p:nvPicPr>
                <p:cNvPr id="173" name="Picture 172"/>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74" name="Rectangle 173"/>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nvGrpSpPr>
            <p:cNvPr id="7" name="Group 6"/>
            <p:cNvGrpSpPr/>
            <p:nvPr/>
          </p:nvGrpSpPr>
          <p:grpSpPr>
            <a:xfrm>
              <a:off x="3347238" y="3850757"/>
              <a:ext cx="2633980" cy="2953243"/>
              <a:chOff x="3347238" y="3850757"/>
              <a:chExt cx="2633980" cy="2953243"/>
            </a:xfrm>
          </p:grpSpPr>
          <p:grpSp>
            <p:nvGrpSpPr>
              <p:cNvPr id="159" name="Group 158"/>
              <p:cNvGrpSpPr/>
              <p:nvPr/>
            </p:nvGrpSpPr>
            <p:grpSpPr>
              <a:xfrm>
                <a:off x="5189220" y="3850757"/>
                <a:ext cx="525780" cy="584473"/>
                <a:chOff x="4055280" y="3839232"/>
                <a:chExt cx="525780" cy="584473"/>
              </a:xfrm>
            </p:grpSpPr>
            <p:pic>
              <p:nvPicPr>
                <p:cNvPr id="160"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61" name="Rectangle 160"/>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4" name="Group 3"/>
              <p:cNvGrpSpPr/>
              <p:nvPr/>
            </p:nvGrpSpPr>
            <p:grpSpPr>
              <a:xfrm>
                <a:off x="3347238" y="4572000"/>
                <a:ext cx="2633980" cy="2232000"/>
                <a:chOff x="3347238" y="4572000"/>
                <a:chExt cx="2633980" cy="2232000"/>
              </a:xfrm>
            </p:grpSpPr>
            <p:sp>
              <p:nvSpPr>
                <p:cNvPr id="70" name="Rectangle 69"/>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grpSp>
              <p:nvGrpSpPr>
                <p:cNvPr id="129" name="Group 128"/>
                <p:cNvGrpSpPr/>
                <p:nvPr/>
              </p:nvGrpSpPr>
              <p:grpSpPr>
                <a:xfrm>
                  <a:off x="3347238" y="5381159"/>
                  <a:ext cx="641532" cy="601516"/>
                  <a:chOff x="4635890" y="1543039"/>
                  <a:chExt cx="641532" cy="601516"/>
                </a:xfrm>
              </p:grpSpPr>
              <p:grpSp>
                <p:nvGrpSpPr>
                  <p:cNvPr id="131" name="Group 130"/>
                  <p:cNvGrpSpPr/>
                  <p:nvPr/>
                </p:nvGrpSpPr>
                <p:grpSpPr>
                  <a:xfrm>
                    <a:off x="4635890" y="1543039"/>
                    <a:ext cx="540000" cy="540000"/>
                    <a:chOff x="3220343" y="2894580"/>
                    <a:chExt cx="540000" cy="540000"/>
                  </a:xfrm>
                </p:grpSpPr>
                <p:sp>
                  <p:nvSpPr>
                    <p:cNvPr id="135" name="Rectangle 13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49"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34" name="Rectangle 13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mc:AlternateContent xmlns:mc="http://schemas.openxmlformats.org/markup-compatibility/2006" xmlns:a14="http://schemas.microsoft.com/office/drawing/2010/main">
              <mc:Choice Requires="a14">
                <p:sp>
                  <p:nvSpPr>
                    <p:cNvPr id="178" name="TextBox 177"/>
                    <p:cNvSpPr txBox="1"/>
                    <p:nvPr/>
                  </p:nvSpPr>
                  <p:spPr>
                    <a:xfrm>
                      <a:off x="4450883" y="5296465"/>
                      <a:ext cx="1175643" cy="55252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b="0" i="1" dirty="0" smtClean="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78" name="TextBox 177"/>
                    <p:cNvSpPr txBox="1">
                      <a:spLocks noRot="1" noChangeAspect="1" noMove="1" noResize="1" noEditPoints="1" noAdjustHandles="1" noChangeArrowheads="1" noChangeShapeType="1" noTextEdit="1"/>
                    </p:cNvSpPr>
                    <p:nvPr/>
                  </p:nvSpPr>
                  <p:spPr>
                    <a:xfrm>
                      <a:off x="4450883" y="5296465"/>
                      <a:ext cx="1175643" cy="552524"/>
                    </a:xfrm>
                    <a:prstGeom prst="rect">
                      <a:avLst/>
                    </a:prstGeom>
                    <a:blipFill>
                      <a:blip r:embed="rId14"/>
                      <a:stretch>
                        <a:fillRect l="-59585" t="-215556" r="-73057" b="-307778"/>
                      </a:stretch>
                    </a:blipFill>
                  </p:spPr>
                  <p:txBody>
                    <a:bodyPr/>
                    <a:lstStyle/>
                    <a:p>
                      <a:r>
                        <a:rPr lang="en-CA">
                          <a:noFill/>
                        </a:rPr>
                        <a:t> </a:t>
                      </a:r>
                    </a:p>
                  </p:txBody>
                </p:sp>
              </mc:Fallback>
            </mc:AlternateContent>
          </p:grpSp>
        </p:grpSp>
        <p:grpSp>
          <p:nvGrpSpPr>
            <p:cNvPr id="5" name="Group 4"/>
            <p:cNvGrpSpPr/>
            <p:nvPr/>
          </p:nvGrpSpPr>
          <p:grpSpPr>
            <a:xfrm>
              <a:off x="6484620" y="3886200"/>
              <a:ext cx="2581787" cy="2773800"/>
              <a:chOff x="6484620" y="3886200"/>
              <a:chExt cx="2581787" cy="2773800"/>
            </a:xfrm>
          </p:grpSpPr>
          <p:sp>
            <p:nvSpPr>
              <p:cNvPr id="72" name="Rectangle 71"/>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79" name="TextBox 178"/>
                  <p:cNvSpPr txBox="1"/>
                  <p:nvPr/>
                </p:nvSpPr>
                <p:spPr>
                  <a:xfrm>
                    <a:off x="7330351" y="5301775"/>
                    <a:ext cx="1585049" cy="67864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sSub>
                                <m:sSubPr>
                                  <m:ctrlPr>
                                    <a:rPr lang="en-CA" sz="2000" i="1" dirty="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num>
                            <m:den>
                              <m:sSub>
                                <m:sSubPr>
                                  <m:ctrlPr>
                                    <a:rPr lang="en-CA" sz="2000" i="1" dirty="0" smtClean="0">
                                      <a:solidFill>
                                        <a:srgbClr val="FF00FF"/>
                                      </a:solidFill>
                                      <a:latin typeface="Cambria Math" panose="02040503050406030204" pitchFamily="18" charset="0"/>
                                    </a:rPr>
                                  </m:ctrlPr>
                                </m:sSubPr>
                                <m:e>
                                  <m:r>
                                    <a:rPr lang="en-CA" sz="2000" i="1" dirty="0" smtClean="0">
                                      <a:solidFill>
                                        <a:srgbClr val="FF00FF"/>
                                      </a:solidFill>
                                      <a:latin typeface="Cambria Math" panose="02040503050406030204" pitchFamily="18" charset="0"/>
                                      <a:sym typeface="Symbol" panose="05050102010706020507" pitchFamily="18" charset="2"/>
                                    </a:rPr>
                                    <m:t></m:t>
                                  </m:r>
                                  <m:r>
                                    <a:rPr lang="en-CA" sz="2000" b="0" i="1" dirty="0" smtClean="0">
                                      <a:solidFill>
                                        <a:srgbClr val="FF00FF"/>
                                      </a:solidFill>
                                      <a:latin typeface="Cambria Math" panose="02040503050406030204" pitchFamily="18" charset="0"/>
                                    </a:rPr>
                                    <m:t>𝑥</m:t>
                                  </m:r>
                                </m:e>
                                <m:sub>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US" altLang="en-US" sz="2000" i="1" dirty="0">
                                      <a:solidFill>
                                        <a:srgbClr val="FF00FF"/>
                                      </a:solidFill>
                                      <a:cs typeface="Times New Roman" panose="02020603050405020304" pitchFamily="18" charset="0"/>
                                      <a:sym typeface="Symbol" panose="05050102010706020507" pitchFamily="18" charset="2"/>
                                    </a:rPr>
                                    <m:t>d</m:t>
                                  </m:r>
                                  <m:r>
                                    <m:rPr>
                                      <m:nor/>
                                    </m:rPr>
                                    <a:rPr lang="en-US" altLang="en-US" sz="2000" i="1" dirty="0">
                                      <a:solidFill>
                                        <a:srgbClr val="FF00FF"/>
                                      </a:solidFill>
                                      <a:cs typeface="Times New Roman" panose="02020603050405020304" pitchFamily="18" charset="0"/>
                                      <a:sym typeface="Symbol" panose="05050102010706020507" pitchFamily="18" charset="2"/>
                                    </a:rPr>
                                    <m:t>,</m:t>
                                  </m:r>
                                  <m:r>
                                    <m:rPr>
                                      <m:nor/>
                                    </m:rPr>
                                    <a:rPr lang="en-CA" altLang="en-US" sz="2000" b="0" i="1" dirty="0" smtClean="0">
                                      <a:solidFill>
                                        <a:srgbClr val="FF00FF"/>
                                      </a:solidFill>
                                      <a:cs typeface="Times New Roman" panose="02020603050405020304" pitchFamily="18" charset="0"/>
                                      <a:sym typeface="Symbol" panose="05050102010706020507" pitchFamily="18" charset="2"/>
                                    </a:rPr>
                                    <m:t>i</m:t>
                                  </m:r>
                                  <m:r>
                                    <m:rPr>
                                      <m:nor/>
                                    </m:rPr>
                                    <a:rPr lang="en-US" altLang="en-US" sz="20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179" name="TextBox 178"/>
                  <p:cNvSpPr txBox="1">
                    <a:spLocks noRot="1" noChangeAspect="1" noMove="1" noResize="1" noEditPoints="1" noAdjustHandles="1" noChangeArrowheads="1" noChangeShapeType="1" noTextEdit="1"/>
                  </p:cNvSpPr>
                  <p:nvPr/>
                </p:nvSpPr>
                <p:spPr>
                  <a:xfrm>
                    <a:off x="7330351" y="5301775"/>
                    <a:ext cx="1585049" cy="678647"/>
                  </a:xfrm>
                  <a:prstGeom prst="rect">
                    <a:avLst/>
                  </a:prstGeom>
                  <a:blipFill>
                    <a:blip r:embed="rId15"/>
                    <a:stretch>
                      <a:fillRect/>
                    </a:stretch>
                  </a:blipFill>
                </p:spPr>
                <p:txBody>
                  <a:bodyPr/>
                  <a:lstStyle/>
                  <a:p>
                    <a:r>
                      <a:rPr lang="en-CA">
                        <a:noFill/>
                      </a:rPr>
                      <a:t> </a:t>
                    </a:r>
                  </a:p>
                </p:txBody>
              </p:sp>
            </mc:Fallback>
          </mc:AlternateContent>
          <p:grpSp>
            <p:nvGrpSpPr>
              <p:cNvPr id="180" name="Group 179"/>
              <p:cNvGrpSpPr/>
              <p:nvPr/>
            </p:nvGrpSpPr>
            <p:grpSpPr>
              <a:xfrm>
                <a:off x="6484620" y="5816327"/>
                <a:ext cx="525780" cy="584473"/>
                <a:chOff x="4055280" y="3839232"/>
                <a:chExt cx="525780" cy="584473"/>
              </a:xfrm>
            </p:grpSpPr>
            <p:pic>
              <p:nvPicPr>
                <p:cNvPr id="181" name="Picture 4" descr="Image result for hidden"/>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82" name="Rectangle 181"/>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85" name="Group 184"/>
              <p:cNvGrpSpPr/>
              <p:nvPr/>
            </p:nvGrpSpPr>
            <p:grpSpPr>
              <a:xfrm>
                <a:off x="7308600" y="3886200"/>
                <a:ext cx="540000" cy="609600"/>
                <a:chOff x="907800" y="3886200"/>
                <a:chExt cx="540000" cy="609600"/>
              </a:xfrm>
            </p:grpSpPr>
            <p:pic>
              <p:nvPicPr>
                <p:cNvPr id="186" name="Picture 185"/>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87" name="Rectangle 186"/>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sp>
        <p:nvSpPr>
          <p:cNvPr id="101" name="TextBox 100"/>
          <p:cNvSpPr txBox="1"/>
          <p:nvPr/>
        </p:nvSpPr>
        <p:spPr>
          <a:xfrm>
            <a:off x="152400" y="2819400"/>
            <a:ext cx="7663550" cy="980809"/>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nvGrpSpPr>
          <p:cNvPr id="103" name="Group 102"/>
          <p:cNvGrpSpPr/>
          <p:nvPr/>
        </p:nvGrpSpPr>
        <p:grpSpPr>
          <a:xfrm>
            <a:off x="1007400" y="4572000"/>
            <a:ext cx="6748200" cy="2088000"/>
            <a:chOff x="1007400" y="4572000"/>
            <a:chExt cx="6748200" cy="2088000"/>
          </a:xfrm>
        </p:grpSpPr>
        <p:sp>
          <p:nvSpPr>
            <p:cNvPr id="107" name="TextBox 106"/>
            <p:cNvSpPr txBox="1"/>
            <p:nvPr/>
          </p:nvSpPr>
          <p:spPr>
            <a:xfrm>
              <a:off x="4075800" y="5458260"/>
              <a:ext cx="1944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1" name="TextBox 110"/>
            <p:cNvSpPr txBox="1"/>
            <p:nvPr/>
          </p:nvSpPr>
          <p:spPr>
            <a:xfrm>
              <a:off x="7467600" y="4572000"/>
              <a:ext cx="288000" cy="20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21" name="TextBox 120"/>
            <p:cNvSpPr txBox="1"/>
            <p:nvPr/>
          </p:nvSpPr>
          <p:spPr>
            <a:xfrm>
              <a:off x="1007400" y="5481705"/>
              <a:ext cx="288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cxnSp>
        <p:nvCxnSpPr>
          <p:cNvPr id="132" name="Straight Arrow Connector 131"/>
          <p:cNvCxnSpPr/>
          <p:nvPr/>
        </p:nvCxnSpPr>
        <p:spPr bwMode="auto">
          <a:xfrm flipV="1">
            <a:off x="4269827" y="5586824"/>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50" name="Straight Arrow Connector 149"/>
          <p:cNvCxnSpPr/>
          <p:nvPr/>
        </p:nvCxnSpPr>
        <p:spPr bwMode="auto">
          <a:xfrm flipH="1">
            <a:off x="7623528" y="4800600"/>
            <a:ext cx="1" cy="1676402"/>
          </a:xfrm>
          <a:prstGeom prst="straightConnector1">
            <a:avLst/>
          </a:prstGeom>
          <a:noFill/>
          <a:ln w="38100" cap="sq" cmpd="sng" algn="ctr">
            <a:solidFill>
              <a:schemeClr val="hlink"/>
            </a:solidFill>
            <a:prstDash val="solid"/>
            <a:round/>
            <a:headEnd type="none" w="med" len="med"/>
            <a:tailEnd type="triangle"/>
          </a:ln>
          <a:effectLst/>
        </p:spPr>
      </p:cxnSp>
      <p:sp>
        <p:nvSpPr>
          <p:cNvPr id="151" name="Oval 150"/>
          <p:cNvSpPr/>
          <p:nvPr/>
        </p:nvSpPr>
        <p:spPr>
          <a:xfrm>
            <a:off x="5105399" y="2741946"/>
            <a:ext cx="2953816" cy="1222348"/>
          </a:xfrm>
          <a:prstGeom prst="ellipse">
            <a:avLst/>
          </a:prstGeom>
          <a:ln w="25400">
            <a:solidFill>
              <a:schemeClr val="hlink"/>
            </a:solidFill>
          </a:ln>
        </p:spPr>
        <p:txBody>
          <a:bodyPr wrap="square" rtlCol="0" anchor="ctr">
            <a:spAutoFit/>
          </a:bodyPr>
          <a:lstStyle/>
          <a:p>
            <a:pPr algn="l"/>
            <a:endParaRPr lang="en-CA" sz="2400" dirty="0"/>
          </a:p>
        </p:txBody>
      </p:sp>
      <p:grpSp>
        <p:nvGrpSpPr>
          <p:cNvPr id="152" name="Group 151"/>
          <p:cNvGrpSpPr/>
          <p:nvPr/>
        </p:nvGrpSpPr>
        <p:grpSpPr>
          <a:xfrm>
            <a:off x="4675097" y="533400"/>
            <a:ext cx="3706903" cy="2221461"/>
            <a:chOff x="5764534" y="4956972"/>
            <a:chExt cx="1492059" cy="1101433"/>
          </a:xfrm>
        </p:grpSpPr>
        <p:cxnSp>
          <p:nvCxnSpPr>
            <p:cNvPr id="153" name="Straight Connector 152"/>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54" name="Straight Connector 153"/>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55" name="Straight Connector 154"/>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56" name="Straight Connector 155"/>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57" name="Straight Connector 156"/>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58" name="Straight Connector 157"/>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62" name="Straight Connector 161"/>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63" name="Straight Connector 162"/>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64" name="Straight Connector 163"/>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22" name="Group 21"/>
          <p:cNvGrpSpPr/>
          <p:nvPr/>
        </p:nvGrpSpPr>
        <p:grpSpPr>
          <a:xfrm>
            <a:off x="3630704" y="463924"/>
            <a:ext cx="1169896" cy="2367139"/>
            <a:chOff x="3630704" y="463924"/>
            <a:chExt cx="1169896" cy="2367139"/>
          </a:xfrm>
        </p:grpSpPr>
        <p:grpSp>
          <p:nvGrpSpPr>
            <p:cNvPr id="10" name="Group 9"/>
            <p:cNvGrpSpPr/>
            <p:nvPr/>
          </p:nvGrpSpPr>
          <p:grpSpPr>
            <a:xfrm>
              <a:off x="4589232" y="463924"/>
              <a:ext cx="211368" cy="2347096"/>
              <a:chOff x="4607856" y="463924"/>
              <a:chExt cx="211368" cy="2347096"/>
            </a:xfrm>
          </p:grpSpPr>
          <p:sp>
            <p:nvSpPr>
              <p:cNvPr id="118" name="Oval 117"/>
              <p:cNvSpPr/>
              <p:nvPr/>
            </p:nvSpPr>
            <p:spPr>
              <a:xfrm>
                <a:off x="4619182" y="4639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4614580" y="7545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4609978" y="10452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6" name="Oval 125"/>
              <p:cNvSpPr/>
              <p:nvPr/>
            </p:nvSpPr>
            <p:spPr>
              <a:xfrm>
                <a:off x="4619182" y="128867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8" name="Oval 127"/>
              <p:cNvSpPr/>
              <p:nvPr/>
            </p:nvSpPr>
            <p:spPr>
              <a:xfrm>
                <a:off x="4607856" y="15726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0" name="Oval 129"/>
              <p:cNvSpPr/>
              <p:nvPr/>
            </p:nvSpPr>
            <p:spPr>
              <a:xfrm>
                <a:off x="4630264" y="182880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3" name="Oval 132"/>
              <p:cNvSpPr/>
              <p:nvPr/>
            </p:nvSpPr>
            <p:spPr>
              <a:xfrm>
                <a:off x="4639224" y="209172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6" name="Oval 135"/>
              <p:cNvSpPr/>
              <p:nvPr/>
            </p:nvSpPr>
            <p:spPr>
              <a:xfrm>
                <a:off x="4628012" y="236137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37" name="Oval 136"/>
              <p:cNvSpPr/>
              <p:nvPr/>
            </p:nvSpPr>
            <p:spPr>
              <a:xfrm>
                <a:off x="4616800" y="2631020"/>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38" name="Straight Connector 137"/>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30704" y="1386126"/>
              <a:ext cx="972598" cy="554076"/>
            </a:xfrm>
            <a:prstGeom prst="line">
              <a:avLst/>
            </a:prstGeom>
            <a:noFill/>
            <a:ln w="25400" cap="sq" cmpd="sng" algn="ctr">
              <a:solidFill>
                <a:srgbClr val="66FF33"/>
              </a:solidFill>
              <a:prstDash val="solid"/>
              <a:round/>
              <a:headEnd type="none" w="med" len="med"/>
              <a:tailEnd type="none" w="med" len="med"/>
            </a:ln>
            <a:effectLst/>
          </p:spPr>
        </p:cxnSp>
        <p:cxnSp>
          <p:nvCxnSpPr>
            <p:cNvPr id="140" name="Straight Connector 139"/>
            <p:cNvCxnSpPr>
              <a:endCxn id="60" idx="2"/>
            </p:cNvCxnSpPr>
            <p:nvPr/>
          </p:nvCxnSpPr>
          <p:spPr bwMode="auto">
            <a:xfrm>
              <a:off x="3630704" y="1940202"/>
              <a:ext cx="1169896" cy="890861"/>
            </a:xfrm>
            <a:prstGeom prst="line">
              <a:avLst/>
            </a:prstGeom>
            <a:noFill/>
            <a:ln w="25400" cap="sq" cmpd="sng" algn="ctr">
              <a:solidFill>
                <a:srgbClr val="66FF33"/>
              </a:solidFill>
              <a:prstDash val="solid"/>
              <a:round/>
              <a:headEnd type="none" w="med" len="med"/>
              <a:tailEnd type="none" w="med" len="med"/>
            </a:ln>
            <a:effectLst/>
          </p:spPr>
        </p:cxnSp>
        <p:cxnSp>
          <p:nvCxnSpPr>
            <p:cNvPr id="141" name="Straight Connector 140"/>
            <p:cNvCxnSpPr/>
            <p:nvPr/>
          </p:nvCxnSpPr>
          <p:spPr bwMode="auto">
            <a:xfrm>
              <a:off x="3630704" y="1940202"/>
              <a:ext cx="1085184" cy="511170"/>
            </a:xfrm>
            <a:prstGeom prst="line">
              <a:avLst/>
            </a:prstGeom>
            <a:noFill/>
            <a:ln w="25400" cap="sq" cmpd="sng" algn="ctr">
              <a:solidFill>
                <a:srgbClr val="66FF33"/>
              </a:solidFill>
              <a:prstDash val="solid"/>
              <a:round/>
              <a:headEnd type="none" w="med" len="med"/>
              <a:tailEnd type="none" w="med" len="med"/>
            </a:ln>
            <a:effectLst/>
          </p:spPr>
        </p:cxnSp>
        <p:cxnSp>
          <p:nvCxnSpPr>
            <p:cNvPr id="142" name="Straight Connector 141"/>
            <p:cNvCxnSpPr/>
            <p:nvPr/>
          </p:nvCxnSpPr>
          <p:spPr bwMode="auto">
            <a:xfrm>
              <a:off x="3630704" y="1940202"/>
              <a:ext cx="1063382" cy="238850"/>
            </a:xfrm>
            <a:prstGeom prst="line">
              <a:avLst/>
            </a:prstGeom>
            <a:noFill/>
            <a:ln w="25400" cap="sq" cmpd="sng" algn="ctr">
              <a:solidFill>
                <a:srgbClr val="66FF33"/>
              </a:solidFill>
              <a:prstDash val="solid"/>
              <a:round/>
              <a:headEnd type="none" w="med" len="med"/>
              <a:tailEnd type="none" w="med" len="med"/>
            </a:ln>
            <a:effectLst/>
          </p:spPr>
        </p:cxnSp>
        <p:cxnSp>
          <p:nvCxnSpPr>
            <p:cNvPr id="143" name="Straight Connector 142"/>
            <p:cNvCxnSpPr/>
            <p:nvPr/>
          </p:nvCxnSpPr>
          <p:spPr bwMode="auto">
            <a:xfrm flipV="1">
              <a:off x="3630704" y="1918800"/>
              <a:ext cx="1078876" cy="2140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flipV="1">
              <a:off x="3630704" y="1653208"/>
              <a:ext cx="1078876" cy="286994"/>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flipV="1">
              <a:off x="3630704" y="1116208"/>
              <a:ext cx="1048310" cy="82399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flipV="1">
              <a:off x="3630704" y="578100"/>
              <a:ext cx="1105131" cy="1362102"/>
            </a:xfrm>
            <a:prstGeom prst="line">
              <a:avLst/>
            </a:prstGeom>
            <a:noFill/>
            <a:ln w="25400" cap="sq" cmpd="sng" algn="ctr">
              <a:solidFill>
                <a:srgbClr val="66FF33"/>
              </a:solidFill>
              <a:prstDash val="solid"/>
              <a:round/>
              <a:headEnd type="none" w="med" len="med"/>
              <a:tailEnd type="none" w="med" len="med"/>
            </a:ln>
            <a:effectLst/>
          </p:spPr>
        </p:cxnSp>
      </p:grpSp>
      <p:sp>
        <p:nvSpPr>
          <p:cNvPr id="148" name="Oval 147"/>
          <p:cNvSpPr/>
          <p:nvPr/>
        </p:nvSpPr>
        <p:spPr>
          <a:xfrm>
            <a:off x="3541488" y="1850202"/>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02" name="Group 101"/>
          <p:cNvGrpSpPr/>
          <p:nvPr/>
        </p:nvGrpSpPr>
        <p:grpSpPr>
          <a:xfrm>
            <a:off x="3802354" y="1040008"/>
            <a:ext cx="698790" cy="537000"/>
            <a:chOff x="2732738" y="0"/>
            <a:chExt cx="698790" cy="537000"/>
          </a:xfrm>
        </p:grpSpPr>
        <p:sp>
          <p:nvSpPr>
            <p:cNvPr id="104" name="Rectangle 103"/>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5" name="Rectangle 104"/>
            <p:cNvSpPr/>
            <p:nvPr/>
          </p:nvSpPr>
          <p:spPr>
            <a:xfrm>
              <a:off x="2732738" y="0"/>
              <a:ext cx="698790"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Tree>
    <p:extLst>
      <p:ext uri="{BB962C8B-B14F-4D97-AF65-F5344CB8AC3E}">
        <p14:creationId xmlns:p14="http://schemas.microsoft.com/office/powerpoint/2010/main" val="17153538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1+#ppt_w/2"/>
                                          </p:val>
                                        </p:tav>
                                        <p:tav tm="100000">
                                          <p:val>
                                            <p:strVal val="#ppt_x"/>
                                          </p:val>
                                        </p:tav>
                                      </p:tavLst>
                                    </p:anim>
                                    <p:anim calcmode="lin" valueType="num">
                                      <p:cBhvr additive="base">
                                        <p:cTn id="8" dur="500" fill="hold"/>
                                        <p:tgtEl>
                                          <p:spTgt spid="101"/>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03"/>
                                        </p:tgtEl>
                                        <p:attrNameLst>
                                          <p:attrName>style.visibility</p:attrName>
                                        </p:attrNameLst>
                                      </p:cBhvr>
                                      <p:to>
                                        <p:strVal val="visible"/>
                                      </p:to>
                                    </p:set>
                                    <p:anim calcmode="lin" valueType="num">
                                      <p:cBhvr additive="base">
                                        <p:cTn id="11" dur="500" fill="hold"/>
                                        <p:tgtEl>
                                          <p:spTgt spid="103"/>
                                        </p:tgtEl>
                                        <p:attrNameLst>
                                          <p:attrName>ppt_x</p:attrName>
                                        </p:attrNameLst>
                                      </p:cBhvr>
                                      <p:tavLst>
                                        <p:tav tm="0">
                                          <p:val>
                                            <p:strVal val="1+#ppt_w/2"/>
                                          </p:val>
                                        </p:tav>
                                        <p:tav tm="100000">
                                          <p:val>
                                            <p:strVal val="#ppt_x"/>
                                          </p:val>
                                        </p:tav>
                                      </p:tavLst>
                                    </p:anim>
                                    <p:anim calcmode="lin" valueType="num">
                                      <p:cBhvr additive="base">
                                        <p:cTn id="12" dur="500" fill="hold"/>
                                        <p:tgtEl>
                                          <p:spTgt spid="10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2"/>
                                        </p:tgtEl>
                                        <p:attrNameLst>
                                          <p:attrName>style.visibility</p:attrName>
                                        </p:attrNameLst>
                                      </p:cBhvr>
                                      <p:to>
                                        <p:strVal val="visible"/>
                                      </p:to>
                                    </p:set>
                                    <p:anim calcmode="lin" valueType="num">
                                      <p:cBhvr additive="base">
                                        <p:cTn id="17" dur="500" fill="hold"/>
                                        <p:tgtEl>
                                          <p:spTgt spid="132"/>
                                        </p:tgtEl>
                                        <p:attrNameLst>
                                          <p:attrName>ppt_x</p:attrName>
                                        </p:attrNameLst>
                                      </p:cBhvr>
                                      <p:tavLst>
                                        <p:tav tm="0">
                                          <p:val>
                                            <p:strVal val="0-#ppt_w/2"/>
                                          </p:val>
                                        </p:tav>
                                        <p:tav tm="100000">
                                          <p:val>
                                            <p:strVal val="#ppt_x"/>
                                          </p:val>
                                        </p:tav>
                                      </p:tavLst>
                                    </p:anim>
                                    <p:anim calcmode="lin" valueType="num">
                                      <p:cBhvr additive="base">
                                        <p:cTn id="18" dur="500" fill="hold"/>
                                        <p:tgtEl>
                                          <p:spTgt spid="132"/>
                                        </p:tgtEl>
                                        <p:attrNameLst>
                                          <p:attrName>ppt_y</p:attrName>
                                        </p:attrNameLst>
                                      </p:cBhvr>
                                      <p:tavLst>
                                        <p:tav tm="0">
                                          <p:val>
                                            <p:strVal val="#ppt_y"/>
                                          </p:val>
                                        </p:tav>
                                        <p:tav tm="100000">
                                          <p:val>
                                            <p:strVal val="#ppt_y"/>
                                          </p:val>
                                        </p:tav>
                                      </p:tavLst>
                                    </p:anim>
                                  </p:childTnLst>
                                </p:cTn>
                              </p:par>
                              <p:par>
                                <p:cTn id="19" presetID="2" presetClass="entr" presetSubtype="1" fill="hold" nodeType="withEffect">
                                  <p:stCondLst>
                                    <p:cond delay="0"/>
                                  </p:stCondLst>
                                  <p:childTnLst>
                                    <p:set>
                                      <p:cBhvr>
                                        <p:cTn id="20" dur="1" fill="hold">
                                          <p:stCondLst>
                                            <p:cond delay="0"/>
                                          </p:stCondLst>
                                        </p:cTn>
                                        <p:tgtEl>
                                          <p:spTgt spid="150"/>
                                        </p:tgtEl>
                                        <p:attrNameLst>
                                          <p:attrName>style.visibility</p:attrName>
                                        </p:attrNameLst>
                                      </p:cBhvr>
                                      <p:to>
                                        <p:strVal val="visible"/>
                                      </p:to>
                                    </p:set>
                                    <p:anim calcmode="lin" valueType="num">
                                      <p:cBhvr additive="base">
                                        <p:cTn id="21" dur="500" fill="hold"/>
                                        <p:tgtEl>
                                          <p:spTgt spid="150"/>
                                        </p:tgtEl>
                                        <p:attrNameLst>
                                          <p:attrName>ppt_x</p:attrName>
                                        </p:attrNameLst>
                                      </p:cBhvr>
                                      <p:tavLst>
                                        <p:tav tm="0">
                                          <p:val>
                                            <p:strVal val="#ppt_x"/>
                                          </p:val>
                                        </p:tav>
                                        <p:tav tm="100000">
                                          <p:val>
                                            <p:strVal val="#ppt_x"/>
                                          </p:val>
                                        </p:tav>
                                      </p:tavLst>
                                    </p:anim>
                                    <p:anim calcmode="lin" valueType="num">
                                      <p:cBhvr additive="base">
                                        <p:cTn id="22" dur="500" fill="hold"/>
                                        <p:tgtEl>
                                          <p:spTgt spid="150"/>
                                        </p:tgtEl>
                                        <p:attrNameLst>
                                          <p:attrName>ppt_y</p:attrName>
                                        </p:attrNameLst>
                                      </p:cBhvr>
                                      <p:tavLst>
                                        <p:tav tm="0">
                                          <p:val>
                                            <p:strVal val="0-#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51"/>
                                        </p:tgtEl>
                                        <p:attrNameLst>
                                          <p:attrName>style.visibility</p:attrName>
                                        </p:attrNameLst>
                                      </p:cBhvr>
                                      <p:to>
                                        <p:strVal val="visible"/>
                                      </p:to>
                                    </p:set>
                                    <p:anim calcmode="lin" valueType="num">
                                      <p:cBhvr additive="base">
                                        <p:cTn id="27" dur="500" fill="hold"/>
                                        <p:tgtEl>
                                          <p:spTgt spid="151"/>
                                        </p:tgtEl>
                                        <p:attrNameLst>
                                          <p:attrName>ppt_x</p:attrName>
                                        </p:attrNameLst>
                                      </p:cBhvr>
                                      <p:tavLst>
                                        <p:tav tm="0">
                                          <p:val>
                                            <p:strVal val="1+#ppt_w/2"/>
                                          </p:val>
                                        </p:tav>
                                        <p:tav tm="100000">
                                          <p:val>
                                            <p:strVal val="#ppt_x"/>
                                          </p:val>
                                        </p:tav>
                                      </p:tavLst>
                                    </p:anim>
                                    <p:anim calcmode="lin" valueType="num">
                                      <p:cBhvr additive="base">
                                        <p:cTn id="28" dur="500" fill="hold"/>
                                        <p:tgtEl>
                                          <p:spTgt spid="1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animBg="1"/>
      <p:bldP spid="151" grpId="0" animBg="1"/>
    </p:bld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10" name="TextBox 109"/>
              <p:cNvSpPr txBox="1"/>
              <p:nvPr/>
            </p:nvSpPr>
            <p:spPr>
              <a:xfrm>
                <a:off x="219716" y="2895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10" name="TextBox 109"/>
              <p:cNvSpPr txBox="1">
                <a:spLocks noRot="1" noChangeAspect="1" noMove="1" noResize="1" noEditPoints="1" noAdjustHandles="1" noChangeArrowheads="1" noChangeShapeType="1" noTextEdit="1"/>
              </p:cNvSpPr>
              <p:nvPr/>
            </p:nvSpPr>
            <p:spPr>
              <a:xfrm>
                <a:off x="219716" y="2895600"/>
                <a:ext cx="2218684" cy="950068"/>
              </a:xfrm>
              <a:prstGeom prst="rect">
                <a:avLst/>
              </a:prstGeom>
              <a:blipFill>
                <a:blip r:embed="rId3"/>
                <a:stretch>
                  <a:fillRect/>
                </a:stretch>
              </a:blipFill>
            </p:spPr>
            <p:txBody>
              <a:bodyPr/>
              <a:lstStyle/>
              <a:p>
                <a:r>
                  <a:rPr lang="en-CA">
                    <a:noFill/>
                  </a:rPr>
                  <a:t> </a:t>
                </a:r>
              </a:p>
            </p:txBody>
          </p:sp>
        </mc:Fallback>
      </mc:AlternateContent>
      <p:grpSp>
        <p:nvGrpSpPr>
          <p:cNvPr id="4" name="Group 3"/>
          <p:cNvGrpSpPr/>
          <p:nvPr/>
        </p:nvGrpSpPr>
        <p:grpSpPr>
          <a:xfrm>
            <a:off x="398780" y="0"/>
            <a:ext cx="8364220" cy="2819400"/>
            <a:chOff x="398780" y="0"/>
            <a:chExt cx="8364220" cy="2819400"/>
          </a:xfrm>
        </p:grpSpPr>
        <p:grpSp>
          <p:nvGrpSpPr>
            <p:cNvPr id="101" name="Group 100"/>
            <p:cNvGrpSpPr/>
            <p:nvPr/>
          </p:nvGrpSpPr>
          <p:grpSpPr>
            <a:xfrm>
              <a:off x="398780" y="0"/>
              <a:ext cx="8364220" cy="2819400"/>
              <a:chOff x="228600" y="2438400"/>
              <a:chExt cx="8364220" cy="2819400"/>
            </a:xfrm>
          </p:grpSpPr>
          <p:pic>
            <p:nvPicPr>
              <p:cNvPr id="107" name="Picture 2" descr="image20"/>
              <p:cNvPicPr>
                <a:picLocks noChangeAspect="1" noChangeArrowheads="1"/>
              </p:cNvPicPr>
              <p:nvPr/>
            </p:nvPicPr>
            <p:blipFill rotWithShape="1">
              <a:blip r:embed="rId4">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Rectangle 110"/>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21" name="Rectangle 120"/>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22" name="TextBox 121"/>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5"/>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3" name="TextBox 122"/>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4" name="TextBox 123"/>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7"/>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5" name="TextBox 124"/>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8"/>
                    <a:stretch>
                      <a:fillRect l="-29412" r="-26471" b="-28000"/>
                    </a:stretch>
                  </a:blipFill>
                </p:spPr>
                <p:txBody>
                  <a:bodyPr/>
                  <a:lstStyle/>
                  <a:p>
                    <a:r>
                      <a:rPr lang="en-CA">
                        <a:noFill/>
                      </a:rPr>
                      <a:t> </a:t>
                    </a:r>
                  </a:p>
                </p:txBody>
              </p:sp>
            </mc:Fallback>
          </mc:AlternateContent>
        </p:grpSp>
        <p:sp>
          <p:nvSpPr>
            <p:cNvPr id="93" name="Oval 92"/>
            <p:cNvSpPr>
              <a:spLocks noChangeAspect="1"/>
            </p:cNvSpPr>
            <p:nvPr/>
          </p:nvSpPr>
          <p:spPr>
            <a:xfrm>
              <a:off x="4207800" y="1083600"/>
              <a:ext cx="288000"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5" name="Oval 94"/>
            <p:cNvSpPr>
              <a:spLocks noChangeAspect="1"/>
            </p:cNvSpPr>
            <p:nvPr/>
          </p:nvSpPr>
          <p:spPr>
            <a:xfrm>
              <a:off x="7738940" y="1251625"/>
              <a:ext cx="288000" cy="288000"/>
            </a:xfrm>
            <a:prstGeom prst="ellipse">
              <a:avLst/>
            </a:prstGeom>
            <a:solidFill>
              <a:srgbClr val="00FFFF"/>
            </a:solidFill>
            <a:ln>
              <a:noFill/>
            </a:ln>
          </p:spPr>
          <p:txBody>
            <a:bodyPr wrap="square" rtlCol="0" anchor="ctr">
              <a:spAutoFit/>
            </a:bodyPr>
            <a:lstStyle/>
            <a:p>
              <a:pPr algn="l"/>
              <a:endParaRPr lang="en-CA" sz="2400" dirty="0"/>
            </a:p>
          </p:txBody>
        </p:sp>
        <p:sp>
          <p:nvSpPr>
            <p:cNvPr id="129" name="Oval 128"/>
            <p:cNvSpPr>
              <a:spLocks noChangeAspect="1"/>
            </p:cNvSpPr>
            <p:nvPr/>
          </p:nvSpPr>
          <p:spPr>
            <a:xfrm>
              <a:off x="995088" y="1494868"/>
              <a:ext cx="288000" cy="288000"/>
            </a:xfrm>
            <a:prstGeom prst="ellipse">
              <a:avLst/>
            </a:prstGeom>
            <a:solidFill>
              <a:srgbClr val="FF00FF"/>
            </a:solidFill>
            <a:ln>
              <a:noFill/>
            </a:ln>
          </p:spPr>
          <p:txBody>
            <a:bodyPr wrap="square" rtlCol="0" anchor="ctr">
              <a:spAutoFit/>
            </a:bodyPr>
            <a:lstStyle/>
            <a:p>
              <a:pPr algn="l"/>
              <a:endParaRPr lang="en-CA" sz="2400" dirty="0"/>
            </a:p>
          </p:txBody>
        </p:sp>
        <p:cxnSp>
          <p:nvCxnSpPr>
            <p:cNvPr id="131" name="Straight Connector 130"/>
            <p:cNvCxnSpPr>
              <a:stCxn id="129" idx="6"/>
            </p:cNvCxnSpPr>
            <p:nvPr/>
          </p:nvCxnSpPr>
          <p:spPr bwMode="auto">
            <a:xfrm flipV="1">
              <a:off x="1283088" y="1389537"/>
              <a:ext cx="1528086" cy="249331"/>
            </a:xfrm>
            <a:prstGeom prst="line">
              <a:avLst/>
            </a:prstGeom>
            <a:noFill/>
            <a:ln w="47625"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34" name="TextBox 133"/>
                <p:cNvSpPr txBox="1"/>
                <p:nvPr/>
              </p:nvSpPr>
              <p:spPr>
                <a:xfrm>
                  <a:off x="401172" y="1397913"/>
                  <a:ext cx="740587"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US" i="1" dirty="0" smtClean="0">
                            <a:solidFill>
                              <a:srgbClr val="FF00FF"/>
                            </a:solidFill>
                            <a:cs typeface="Times New Roman" panose="02020603050405020304" pitchFamily="18" charset="0"/>
                            <a:sym typeface="Symbol" panose="05050102010706020507" pitchFamily="18" charset="2"/>
                          </a:rPr>
                          <m:t>x</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sym typeface="Symbol" panose="05050102010706020507" pitchFamily="18" charset="2"/>
                          </a:rPr>
                          <m:t>d</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cs typeface="Times New Roman" panose="02020603050405020304" pitchFamily="18" charset="0"/>
                            <a:sym typeface="Symbol" panose="05050102010706020507" pitchFamily="18" charset="2"/>
                          </a:rPr>
                          <m:t>i</m:t>
                        </m:r>
                        <m:r>
                          <m:rPr>
                            <m:nor/>
                          </m:rPr>
                          <a:rPr lang="en-US" altLang="en-US" i="1" baseline="-25000" dirty="0" smtClean="0">
                            <a:solidFill>
                              <a:srgbClr val="FF00FF"/>
                            </a:solidFill>
                            <a:sym typeface="Symbol" panose="05050102010706020507" pitchFamily="18" charset="2"/>
                          </a:rPr>
                          <m:t></m:t>
                        </m:r>
                        <m:r>
                          <m:rPr>
                            <m:nor/>
                          </m:rPr>
                          <a:rPr lang="en-CA" altLang="en-US" dirty="0" smtClean="0">
                            <a:solidFill>
                              <a:srgbClr val="FF00FF"/>
                            </a:solidFill>
                            <a:sym typeface="Symbol" panose="05050102010706020507" pitchFamily="18" charset="2"/>
                          </a:rPr>
                          <m:t> </m:t>
                        </m:r>
                      </m:oMath>
                    </m:oMathPara>
                  </a14:m>
                  <a:endParaRPr lang="en-CA" dirty="0">
                    <a:solidFill>
                      <a:srgbClr val="FF00FF"/>
                    </a:solidFill>
                  </a:endParaRPr>
                </a:p>
              </p:txBody>
            </p:sp>
          </mc:Choice>
          <mc:Fallback xmlns="">
            <p:sp>
              <p:nvSpPr>
                <p:cNvPr id="134" name="TextBox 133"/>
                <p:cNvSpPr txBox="1">
                  <a:spLocks noRot="1" noChangeAspect="1" noMove="1" noResize="1" noEditPoints="1" noAdjustHandles="1" noChangeArrowheads="1" noChangeShapeType="1" noTextEdit="1"/>
                </p:cNvSpPr>
                <p:nvPr/>
              </p:nvSpPr>
              <p:spPr>
                <a:xfrm>
                  <a:off x="401172" y="1397913"/>
                  <a:ext cx="740587" cy="430887"/>
                </a:xfrm>
                <a:prstGeom prst="rect">
                  <a:avLst/>
                </a:prstGeom>
                <a:blipFill>
                  <a:blip r:embed="rId9"/>
                  <a:stretch>
                    <a:fillRect b="-9859"/>
                  </a:stretch>
                </a:blipFill>
              </p:spPr>
              <p:txBody>
                <a:bodyPr/>
                <a:lstStyle/>
                <a:p>
                  <a:r>
                    <a:rPr lang="en-CA">
                      <a:noFill/>
                    </a:rPr>
                    <a:t> </a:t>
                  </a:r>
                </a:p>
              </p:txBody>
            </p:sp>
          </mc:Fallback>
        </mc:AlternateContent>
      </p:grpSp>
      <p:grpSp>
        <p:nvGrpSpPr>
          <p:cNvPr id="150" name="Group 149"/>
          <p:cNvGrpSpPr/>
          <p:nvPr/>
        </p:nvGrpSpPr>
        <p:grpSpPr>
          <a:xfrm>
            <a:off x="2345237" y="3962400"/>
            <a:ext cx="5960563" cy="1914638"/>
            <a:chOff x="2345237" y="3962400"/>
            <a:chExt cx="5960563" cy="1914638"/>
          </a:xfrm>
        </p:grpSpPr>
        <p:sp>
          <p:nvSpPr>
            <p:cNvPr id="151" name="Rectangle 150"/>
            <p:cNvSpPr/>
            <p:nvPr/>
          </p:nvSpPr>
          <p:spPr>
            <a:xfrm>
              <a:off x="4972623" y="4648200"/>
              <a:ext cx="3333177" cy="523220"/>
            </a:xfrm>
            <a:prstGeom prst="rect">
              <a:avLst/>
            </a:prstGeom>
          </p:spPr>
          <p:txBody>
            <a:bodyPr wrap="square">
              <a:spAutoFit/>
            </a:bodyPr>
            <a:lstStyle/>
            <a:p>
              <a:pPr algn="ctr"/>
              <a:r>
                <a:rPr lang="en-US" altLang="en-US" dirty="0">
                  <a:cs typeface="Times New Roman" panose="02020603050405020304" pitchFamily="18" charset="0"/>
                </a:rPr>
                <a:t>Chain Rule</a:t>
              </a:r>
              <a:endParaRPr lang="en-CA" dirty="0"/>
            </a:p>
          </p:txBody>
        </p:sp>
        <p:pic>
          <p:nvPicPr>
            <p:cNvPr id="152" name="Picture 4" descr="Related image"/>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2345237" y="3962400"/>
              <a:ext cx="3369763" cy="1914638"/>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152399" y="2812676"/>
            <a:ext cx="8382001" cy="1080248"/>
            <a:chOff x="152399" y="2812676"/>
            <a:chExt cx="8382001" cy="1080248"/>
          </a:xfrm>
        </p:grpSpPr>
        <p:grpSp>
          <p:nvGrpSpPr>
            <p:cNvPr id="9" name="Group 8"/>
            <p:cNvGrpSpPr/>
            <p:nvPr/>
          </p:nvGrpSpPr>
          <p:grpSpPr>
            <a:xfrm>
              <a:off x="2467131" y="2895600"/>
              <a:ext cx="3781269" cy="685800"/>
              <a:chOff x="1600201" y="2895600"/>
              <a:chExt cx="3781269" cy="685800"/>
            </a:xfrm>
          </p:grpSpPr>
          <p:sp>
            <p:nvSpPr>
              <p:cNvPr id="97"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5" name="Group 4"/>
            <p:cNvGrpSpPr/>
            <p:nvPr/>
          </p:nvGrpSpPr>
          <p:grpSpPr>
            <a:xfrm>
              <a:off x="152399" y="2812676"/>
              <a:ext cx="8382001" cy="1080248"/>
              <a:chOff x="152399" y="2812676"/>
              <a:chExt cx="8382001" cy="1080248"/>
            </a:xfrm>
          </p:grpSpPr>
          <p:sp>
            <p:nvSpPr>
              <p:cNvPr id="155" name="Oval 154"/>
              <p:cNvSpPr/>
              <p:nvPr/>
            </p:nvSpPr>
            <p:spPr>
              <a:xfrm>
                <a:off x="152399" y="2812676"/>
                <a:ext cx="1200751" cy="571965"/>
              </a:xfrm>
              <a:prstGeom prst="ellipse">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56" name="Oval 155"/>
              <p:cNvSpPr/>
              <p:nvPr/>
            </p:nvSpPr>
            <p:spPr>
              <a:xfrm>
                <a:off x="1250696" y="3320959"/>
                <a:ext cx="1310972" cy="571965"/>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57" name="Oval 156"/>
              <p:cNvSpPr/>
              <p:nvPr/>
            </p:nvSpPr>
            <p:spPr>
              <a:xfrm>
                <a:off x="4251628" y="3300787"/>
                <a:ext cx="1310972" cy="571965"/>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158" name="Straight Connector 157"/>
              <p:cNvCxnSpPr/>
              <p:nvPr/>
            </p:nvCxnSpPr>
            <p:spPr bwMode="auto">
              <a:xfrm flipV="1">
                <a:off x="3352800" y="3048000"/>
                <a:ext cx="1219200" cy="272899"/>
              </a:xfrm>
              <a:prstGeom prst="line">
                <a:avLst/>
              </a:prstGeom>
              <a:noFill/>
              <a:ln w="38100" cap="sq" cmpd="sng" algn="ctr">
                <a:solidFill>
                  <a:schemeClr val="hlink"/>
                </a:solidFill>
                <a:prstDash val="solid"/>
                <a:round/>
                <a:headEnd type="none" w="med" len="med"/>
                <a:tailEnd type="none" w="med" len="med"/>
              </a:ln>
              <a:effectLst/>
            </p:spPr>
          </p:cxnSp>
          <p:cxnSp>
            <p:nvCxnSpPr>
              <p:cNvPr id="159" name="Straight Connector 158"/>
              <p:cNvCxnSpPr/>
              <p:nvPr/>
            </p:nvCxnSpPr>
            <p:spPr bwMode="auto">
              <a:xfrm flipV="1">
                <a:off x="7315200" y="3516929"/>
                <a:ext cx="1219200" cy="272899"/>
              </a:xfrm>
              <a:prstGeom prst="line">
                <a:avLst/>
              </a:prstGeom>
              <a:noFill/>
              <a:ln w="38100" cap="sq" cmpd="sng" algn="ctr">
                <a:solidFill>
                  <a:schemeClr val="hlink"/>
                </a:solidFill>
                <a:prstDash val="solid"/>
                <a:round/>
                <a:headEnd type="none" w="med" len="med"/>
                <a:tailEnd type="none" w="med" len="med"/>
              </a:ln>
              <a:effectLst/>
            </p:spPr>
          </p:cxnSp>
          <p:sp>
            <p:nvSpPr>
              <p:cNvPr id="160" name="Oval 159"/>
              <p:cNvSpPr/>
              <p:nvPr/>
            </p:nvSpPr>
            <p:spPr>
              <a:xfrm>
                <a:off x="6316153" y="2826124"/>
                <a:ext cx="1200751" cy="571965"/>
              </a:xfrm>
              <a:prstGeom prst="ellipse">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13" name="Group 12"/>
          <p:cNvGrpSpPr/>
          <p:nvPr/>
        </p:nvGrpSpPr>
        <p:grpSpPr>
          <a:xfrm>
            <a:off x="5791200" y="1676400"/>
            <a:ext cx="2725567" cy="2180874"/>
            <a:chOff x="5791200" y="1676400"/>
            <a:chExt cx="2725567" cy="2180874"/>
          </a:xfrm>
        </p:grpSpPr>
        <mc:AlternateContent xmlns:mc="http://schemas.openxmlformats.org/markup-compatibility/2006" xmlns:a14="http://schemas.microsoft.com/office/drawing/2010/main">
          <mc:Choice Requires="a14">
            <p:sp>
              <p:nvSpPr>
                <p:cNvPr id="149" name="TextBox 148"/>
                <p:cNvSpPr txBox="1"/>
                <p:nvPr/>
              </p:nvSpPr>
              <p:spPr>
                <a:xfrm>
                  <a:off x="6315716" y="2895600"/>
                  <a:ext cx="2201051"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49" name="TextBox 148"/>
                <p:cNvSpPr txBox="1">
                  <a:spLocks noRot="1" noChangeAspect="1" noMove="1" noResize="1" noEditPoints="1" noAdjustHandles="1" noChangeArrowheads="1" noChangeShapeType="1" noTextEdit="1"/>
                </p:cNvSpPr>
                <p:nvPr/>
              </p:nvSpPr>
              <p:spPr>
                <a:xfrm>
                  <a:off x="6315716" y="2895600"/>
                  <a:ext cx="2201051" cy="961674"/>
                </a:xfrm>
                <a:prstGeom prst="rect">
                  <a:avLst/>
                </a:prstGeom>
                <a:blipFill>
                  <a:blip r:embed="rId11"/>
                  <a:stretch>
                    <a:fillRect/>
                  </a:stretch>
                </a:blipFill>
              </p:spPr>
              <p:txBody>
                <a:bodyPr/>
                <a:lstStyle/>
                <a:p>
                  <a:r>
                    <a:rPr lang="en-CA">
                      <a:noFill/>
                    </a:rPr>
                    <a:t> </a:t>
                  </a:r>
                </a:p>
              </p:txBody>
            </p:sp>
          </mc:Fallback>
        </mc:AlternateContent>
        <p:sp>
          <p:nvSpPr>
            <p:cNvPr id="161" name="Oval 160"/>
            <p:cNvSpPr/>
            <p:nvPr/>
          </p:nvSpPr>
          <p:spPr>
            <a:xfrm>
              <a:off x="5791200" y="1676400"/>
              <a:ext cx="2057400" cy="1066800"/>
            </a:xfrm>
            <a:prstGeom prst="ellipse">
              <a:avLst/>
            </a:prstGeom>
            <a:ln w="25400">
              <a:solidFill>
                <a:schemeClr val="hlink"/>
              </a:solidFill>
            </a:ln>
          </p:spPr>
          <p:txBody>
            <a:bodyPr wrap="square" rtlCol="0" anchor="ctr">
              <a:spAutoFit/>
            </a:bodyPr>
            <a:lstStyle/>
            <a:p>
              <a:pPr algn="l"/>
              <a:endParaRPr lang="en-CA" sz="2400" dirty="0"/>
            </a:p>
          </p:txBody>
        </p:sp>
      </p:grpSp>
      <p:grpSp>
        <p:nvGrpSpPr>
          <p:cNvPr id="11" name="Group 10"/>
          <p:cNvGrpSpPr/>
          <p:nvPr/>
        </p:nvGrpSpPr>
        <p:grpSpPr>
          <a:xfrm>
            <a:off x="3267716" y="1723468"/>
            <a:ext cx="2225408" cy="2122200"/>
            <a:chOff x="3267716" y="1723468"/>
            <a:chExt cx="2225408" cy="2122200"/>
          </a:xfrm>
        </p:grpSpPr>
        <mc:AlternateContent xmlns:mc="http://schemas.openxmlformats.org/markup-compatibility/2006" xmlns:a14="http://schemas.microsoft.com/office/drawing/2010/main">
          <mc:Choice Requires="a14">
            <p:sp>
              <p:nvSpPr>
                <p:cNvPr id="135" name="TextBox 134"/>
                <p:cNvSpPr txBox="1"/>
                <p:nvPr/>
              </p:nvSpPr>
              <p:spPr>
                <a:xfrm>
                  <a:off x="3267716" y="2895600"/>
                  <a:ext cx="219143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35" name="TextBox 134"/>
                <p:cNvSpPr txBox="1">
                  <a:spLocks noRot="1" noChangeAspect="1" noMove="1" noResize="1" noEditPoints="1" noAdjustHandles="1" noChangeArrowheads="1" noChangeShapeType="1" noTextEdit="1"/>
                </p:cNvSpPr>
                <p:nvPr/>
              </p:nvSpPr>
              <p:spPr>
                <a:xfrm>
                  <a:off x="3267716" y="2895600"/>
                  <a:ext cx="2191434" cy="950068"/>
                </a:xfrm>
                <a:prstGeom prst="rect">
                  <a:avLst/>
                </a:prstGeom>
                <a:blipFill>
                  <a:blip r:embed="rId12"/>
                  <a:stretch>
                    <a:fillRect/>
                  </a:stretch>
                </a:blipFill>
              </p:spPr>
              <p:txBody>
                <a:bodyPr/>
                <a:lstStyle/>
                <a:p>
                  <a:r>
                    <a:rPr lang="en-CA">
                      <a:noFill/>
                    </a:rPr>
                    <a:t> </a:t>
                  </a:r>
                </a:p>
              </p:txBody>
            </p:sp>
          </mc:Fallback>
        </mc:AlternateContent>
        <p:sp>
          <p:nvSpPr>
            <p:cNvPr id="162" name="Oval 161"/>
            <p:cNvSpPr/>
            <p:nvPr/>
          </p:nvSpPr>
          <p:spPr>
            <a:xfrm>
              <a:off x="3435724" y="1723468"/>
              <a:ext cx="2057400" cy="1066800"/>
            </a:xfrm>
            <a:prstGeom prst="ellipse">
              <a:avLst/>
            </a:prstGeom>
            <a:ln w="25400">
              <a:solidFill>
                <a:schemeClr val="hlink"/>
              </a:solidFill>
            </a:ln>
          </p:spPr>
          <p:txBody>
            <a:bodyPr wrap="square" rtlCol="0" anchor="ctr">
              <a:spAutoFit/>
            </a:bodyPr>
            <a:lstStyle/>
            <a:p>
              <a:pPr algn="l"/>
              <a:endParaRPr lang="en-CA" sz="2400" dirty="0"/>
            </a:p>
          </p:txBody>
        </p:sp>
      </p:grpSp>
      <p:sp>
        <p:nvSpPr>
          <p:cNvPr id="38" name="Rectangle 37"/>
          <p:cNvSpPr/>
          <p:nvPr/>
        </p:nvSpPr>
        <p:spPr>
          <a:xfrm>
            <a:off x="1362235" y="1000780"/>
            <a:ext cx="771365" cy="523220"/>
          </a:xfrm>
          <a:prstGeom prst="rect">
            <a:avLst/>
          </a:prstGeom>
        </p:spPr>
        <p:txBody>
          <a:bodyPr wrap="none">
            <a:spAutoFit/>
          </a:bodyPr>
          <a:lstStyle/>
          <a:p>
            <a:r>
              <a:rPr lang="en-US" altLang="en-US" i="1" dirty="0" err="1">
                <a:solidFill>
                  <a:srgbClr val="00B050"/>
                </a:solidFill>
                <a:cs typeface="Times New Roman" panose="02020603050405020304" pitchFamily="18" charset="0"/>
                <a:sym typeface="Symbol" panose="05050102010706020507" pitchFamily="18" charset="2"/>
              </a:rPr>
              <a:t>w</a:t>
            </a:r>
            <a:r>
              <a:rPr lang="en-US" altLang="en-US" i="1" baseline="-25000" dirty="0" err="1">
                <a:solidFill>
                  <a:srgbClr val="00B050"/>
                </a:solidFill>
                <a:cs typeface="Times New Roman" panose="02020603050405020304" pitchFamily="18" charset="0"/>
                <a:sym typeface="Symbol" panose="05050102010706020507" pitchFamily="18" charset="2"/>
              </a:rPr>
              <a:t>i,j</a:t>
            </a:r>
            <a:r>
              <a:rPr lang="en-US" altLang="en-US" i="1" baseline="-25000" dirty="0">
                <a:solidFill>
                  <a:srgbClr val="00B050"/>
                </a:solidFill>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1870008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1+#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additive="base">
                                        <p:cTn id="11" dur="500" fill="hold"/>
                                        <p:tgtEl>
                                          <p:spTgt spid="38"/>
                                        </p:tgtEl>
                                        <p:attrNameLst>
                                          <p:attrName>ppt_x</p:attrName>
                                        </p:attrNameLst>
                                      </p:cBhvr>
                                      <p:tavLst>
                                        <p:tav tm="0">
                                          <p:val>
                                            <p:strVal val="1+#ppt_w/2"/>
                                          </p:val>
                                        </p:tav>
                                        <p:tav tm="100000">
                                          <p:val>
                                            <p:strVal val="#ppt_x"/>
                                          </p:val>
                                        </p:tav>
                                      </p:tavLst>
                                    </p:anim>
                                    <p:anim calcmode="lin" valueType="num">
                                      <p:cBhvr additive="base">
                                        <p:cTn id="12" dur="500" fill="hold"/>
                                        <p:tgtEl>
                                          <p:spTgt spid="38"/>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10"/>
                                        </p:tgtEl>
                                        <p:attrNameLst>
                                          <p:attrName>style.visibility</p:attrName>
                                        </p:attrNameLst>
                                      </p:cBhvr>
                                      <p:to>
                                        <p:strVal val="visible"/>
                                      </p:to>
                                    </p:set>
                                    <p:anim calcmode="lin" valueType="num">
                                      <p:cBhvr additive="base">
                                        <p:cTn id="15" dur="500" fill="hold"/>
                                        <p:tgtEl>
                                          <p:spTgt spid="110"/>
                                        </p:tgtEl>
                                        <p:attrNameLst>
                                          <p:attrName>ppt_x</p:attrName>
                                        </p:attrNameLst>
                                      </p:cBhvr>
                                      <p:tavLst>
                                        <p:tav tm="0">
                                          <p:val>
                                            <p:strVal val="1+#ppt_w/2"/>
                                          </p:val>
                                        </p:tav>
                                        <p:tav tm="100000">
                                          <p:val>
                                            <p:strVal val="#ppt_x"/>
                                          </p:val>
                                        </p:tav>
                                      </p:tavLst>
                                    </p:anim>
                                    <p:anim calcmode="lin" valueType="num">
                                      <p:cBhvr additive="base">
                                        <p:cTn id="16" dur="500" fill="hold"/>
                                        <p:tgtEl>
                                          <p:spTgt spid="11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anim calcmode="lin" valueType="num">
                                      <p:cBhvr additive="base">
                                        <p:cTn id="21" dur="500" fill="hold"/>
                                        <p:tgtEl>
                                          <p:spTgt spid="7"/>
                                        </p:tgtEl>
                                        <p:attrNameLst>
                                          <p:attrName>ppt_x</p:attrName>
                                        </p:attrNameLst>
                                      </p:cBhvr>
                                      <p:tavLst>
                                        <p:tav tm="0">
                                          <p:val>
                                            <p:strVal val="1+#ppt_w/2"/>
                                          </p:val>
                                        </p:tav>
                                        <p:tav tm="100000">
                                          <p:val>
                                            <p:strVal val="#ppt_x"/>
                                          </p:val>
                                        </p:tav>
                                      </p:tavLst>
                                    </p:anim>
                                    <p:anim calcmode="lin" valueType="num">
                                      <p:cBhvr additive="base">
                                        <p:cTn id="22" dur="500" fill="hold"/>
                                        <p:tgtEl>
                                          <p:spTgt spid="7"/>
                                        </p:tgtEl>
                                        <p:attrNameLst>
                                          <p:attrName>ppt_y</p:attrName>
                                        </p:attrNameLst>
                                      </p:cBhvr>
                                      <p:tavLst>
                                        <p:tav tm="0">
                                          <p:val>
                                            <p:strVal val="#ppt_y"/>
                                          </p:val>
                                        </p:tav>
                                        <p:tav tm="100000">
                                          <p:val>
                                            <p:strVal val="#ppt_y"/>
                                          </p:val>
                                        </p:tav>
                                      </p:tavLst>
                                    </p:anim>
                                  </p:childTnLst>
                                </p:cTn>
                              </p:par>
                              <p:par>
                                <p:cTn id="23" presetID="2" presetClass="entr" presetSubtype="2" fill="hold" nodeType="withEffect">
                                  <p:stCondLst>
                                    <p:cond delay="0"/>
                                  </p:stCondLst>
                                  <p:childTnLst>
                                    <p:set>
                                      <p:cBhvr>
                                        <p:cTn id="24" dur="1" fill="hold">
                                          <p:stCondLst>
                                            <p:cond delay="0"/>
                                          </p:stCondLst>
                                        </p:cTn>
                                        <p:tgtEl>
                                          <p:spTgt spid="150"/>
                                        </p:tgtEl>
                                        <p:attrNameLst>
                                          <p:attrName>style.visibility</p:attrName>
                                        </p:attrNameLst>
                                      </p:cBhvr>
                                      <p:to>
                                        <p:strVal val="visible"/>
                                      </p:to>
                                    </p:set>
                                    <p:anim calcmode="lin" valueType="num">
                                      <p:cBhvr additive="base">
                                        <p:cTn id="25" dur="500" fill="hold"/>
                                        <p:tgtEl>
                                          <p:spTgt spid="150"/>
                                        </p:tgtEl>
                                        <p:attrNameLst>
                                          <p:attrName>ppt_x</p:attrName>
                                        </p:attrNameLst>
                                      </p:cBhvr>
                                      <p:tavLst>
                                        <p:tav tm="0">
                                          <p:val>
                                            <p:strVal val="1+#ppt_w/2"/>
                                          </p:val>
                                        </p:tav>
                                        <p:tav tm="100000">
                                          <p:val>
                                            <p:strVal val="#ppt_x"/>
                                          </p:val>
                                        </p:tav>
                                      </p:tavLst>
                                    </p:anim>
                                    <p:anim calcmode="lin" valueType="num">
                                      <p:cBhvr additive="base">
                                        <p:cTn id="26" dur="500" fill="hold"/>
                                        <p:tgtEl>
                                          <p:spTgt spid="15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additive="base">
                                        <p:cTn id="31" dur="500" fill="hold"/>
                                        <p:tgtEl>
                                          <p:spTgt spid="13"/>
                                        </p:tgtEl>
                                        <p:attrNameLst>
                                          <p:attrName>ppt_x</p:attrName>
                                        </p:attrNameLst>
                                      </p:cBhvr>
                                      <p:tavLst>
                                        <p:tav tm="0">
                                          <p:val>
                                            <p:strVal val="1+#ppt_w/2"/>
                                          </p:val>
                                        </p:tav>
                                        <p:tav tm="100000">
                                          <p:val>
                                            <p:strVal val="#ppt_x"/>
                                          </p:val>
                                        </p:tav>
                                      </p:tavLst>
                                    </p:anim>
                                    <p:anim calcmode="lin" valueType="num">
                                      <p:cBhvr additive="base">
                                        <p:cTn id="32"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11"/>
                                        </p:tgtEl>
                                        <p:attrNameLst>
                                          <p:attrName>style.visibility</p:attrName>
                                        </p:attrNameLst>
                                      </p:cBhvr>
                                      <p:to>
                                        <p:strVal val="visible"/>
                                      </p:to>
                                    </p:set>
                                    <p:anim calcmode="lin" valueType="num">
                                      <p:cBhvr additive="base">
                                        <p:cTn id="37" dur="500" fill="hold"/>
                                        <p:tgtEl>
                                          <p:spTgt spid="11"/>
                                        </p:tgtEl>
                                        <p:attrNameLst>
                                          <p:attrName>ppt_x</p:attrName>
                                        </p:attrNameLst>
                                      </p:cBhvr>
                                      <p:tavLst>
                                        <p:tav tm="0">
                                          <p:val>
                                            <p:strVal val="1+#ppt_w/2"/>
                                          </p:val>
                                        </p:tav>
                                        <p:tav tm="100000">
                                          <p:val>
                                            <p:strVal val="#ppt_x"/>
                                          </p:val>
                                        </p:tav>
                                      </p:tavLst>
                                    </p:anim>
                                    <p:anim calcmode="lin" valueType="num">
                                      <p:cBhvr additive="base">
                                        <p:cTn id="3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p:bldP spid="38"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grpSp>
        <p:nvGrpSpPr>
          <p:cNvPr id="6" name="Group 5"/>
          <p:cNvGrpSpPr/>
          <p:nvPr/>
        </p:nvGrpSpPr>
        <p:grpSpPr>
          <a:xfrm>
            <a:off x="4572000" y="3504477"/>
            <a:ext cx="4048839" cy="2896323"/>
            <a:chOff x="533400" y="3886200"/>
            <a:chExt cx="4048839" cy="2896323"/>
          </a:xfrm>
        </p:grpSpPr>
        <p:pic>
          <p:nvPicPr>
            <p:cNvPr id="12" name="Picture 4" descr="Image result for personalized ad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85800" y="3886200"/>
              <a:ext cx="3896439" cy="2475386"/>
            </a:xfrm>
            <a:prstGeom prst="rect">
              <a:avLst/>
            </a:prstGeom>
            <a:noFill/>
            <a:extLst>
              <a:ext uri="{909E8E84-426E-40DD-AFC4-6F175D3DCCD1}">
                <a14:hiddenFill xmlns:a14="http://schemas.microsoft.com/office/drawing/2010/main">
                  <a:solidFill>
                    <a:srgbClr val="FFFFFF"/>
                  </a:solidFill>
                </a14:hiddenFill>
              </a:ext>
            </a:extLst>
          </p:spPr>
        </p:pic>
        <p:sp>
          <p:nvSpPr>
            <p:cNvPr id="13" name="Content Placeholder 2"/>
            <p:cNvSpPr txBox="1">
              <a:spLocks/>
            </p:cNvSpPr>
            <p:nvPr/>
          </p:nvSpPr>
          <p:spPr bwMode="auto">
            <a:xfrm>
              <a:off x="533400" y="6325323"/>
              <a:ext cx="4038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US" sz="2400" kern="0" dirty="0">
                  <a:latin typeface="Times New Roman" panose="02020603050405020304" pitchFamily="18" charset="0"/>
                  <a:cs typeface="Times New Roman" panose="02020603050405020304" pitchFamily="18" charset="0"/>
                </a:rPr>
                <a:t>Customizing your world</a:t>
              </a:r>
            </a:p>
          </p:txBody>
        </p:sp>
      </p:grpSp>
      <p:sp>
        <p:nvSpPr>
          <p:cNvPr id="19" name="Content Placeholder 2"/>
          <p:cNvSpPr txBox="1">
            <a:spLocks/>
          </p:cNvSpPr>
          <p:nvPr/>
        </p:nvSpPr>
        <p:spPr bwMode="auto">
          <a:xfrm>
            <a:off x="990600" y="4648200"/>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The world may be a scarier place</a:t>
            </a:r>
            <a:endParaRPr lang="tr-TR" altLang="en-US" sz="2800" kern="0" dirty="0">
              <a:latin typeface="Times New Roman" panose="02020603050405020304" pitchFamily="18" charset="0"/>
              <a:cs typeface="Times New Roman" panose="02020603050405020304" pitchFamily="18" charset="0"/>
            </a:endParaRPr>
          </a:p>
        </p:txBody>
      </p:sp>
      <p:grpSp>
        <p:nvGrpSpPr>
          <p:cNvPr id="4" name="Group 3"/>
          <p:cNvGrpSpPr/>
          <p:nvPr/>
        </p:nvGrpSpPr>
        <p:grpSpPr>
          <a:xfrm>
            <a:off x="76200" y="1066800"/>
            <a:ext cx="4774111" cy="2290465"/>
            <a:chOff x="990600" y="3933302"/>
            <a:chExt cx="4774111" cy="2290465"/>
          </a:xfrm>
        </p:grpSpPr>
        <p:pic>
          <p:nvPicPr>
            <p:cNvPr id="5122" name="Picture 2" descr="main articl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3933302"/>
              <a:ext cx="4774111" cy="193482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2006245" y="5762102"/>
              <a:ext cx="2422458" cy="461665"/>
            </a:xfrm>
            <a:prstGeom prst="rect">
              <a:avLst/>
            </a:prstGeom>
          </p:spPr>
          <p:txBody>
            <a:bodyPr wrap="none">
              <a:spAutoFit/>
            </a:bodyPr>
            <a:lstStyle/>
            <a:p>
              <a:r>
                <a:rPr lang="en-US" sz="2400" kern="0" dirty="0">
                  <a:cs typeface="Times New Roman" panose="02020603050405020304" pitchFamily="18" charset="0"/>
                </a:rPr>
                <a:t>By Watching You</a:t>
              </a:r>
              <a:endParaRPr lang="en-CA" sz="2400" dirty="0"/>
            </a:p>
          </p:txBody>
        </p:sp>
      </p:grpSp>
    </p:spTree>
    <p:extLst>
      <p:ext uri="{BB962C8B-B14F-4D97-AF65-F5344CB8AC3E}">
        <p14:creationId xmlns:p14="http://schemas.microsoft.com/office/powerpoint/2010/main" val="1532303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additive="base">
                                        <p:cTn id="19" dur="500" fill="hold"/>
                                        <p:tgtEl>
                                          <p:spTgt spid="4"/>
                                        </p:tgtEl>
                                        <p:attrNameLst>
                                          <p:attrName>ppt_x</p:attrName>
                                        </p:attrNameLst>
                                      </p:cBhvr>
                                      <p:tavLst>
                                        <p:tav tm="0">
                                          <p:val>
                                            <p:strVal val="#ppt_x"/>
                                          </p:val>
                                        </p:tav>
                                        <p:tav tm="100000">
                                          <p:val>
                                            <p:strVal val="#ppt_x"/>
                                          </p:val>
                                        </p:tav>
                                      </p:tavLst>
                                    </p:anim>
                                    <p:anim calcmode="lin" valueType="num">
                                      <p:cBhvr additive="base">
                                        <p:cTn id="20"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98780" y="0"/>
            <a:ext cx="8364220" cy="2819400"/>
            <a:chOff x="398780" y="0"/>
            <a:chExt cx="8364220" cy="2819400"/>
          </a:xfrm>
        </p:grpSpPr>
        <p:grpSp>
          <p:nvGrpSpPr>
            <p:cNvPr id="101" name="Group 100"/>
            <p:cNvGrpSpPr/>
            <p:nvPr/>
          </p:nvGrpSpPr>
          <p:grpSpPr>
            <a:xfrm>
              <a:off x="398780" y="0"/>
              <a:ext cx="8364220" cy="2819400"/>
              <a:chOff x="228600" y="2438400"/>
              <a:chExt cx="8364220" cy="2819400"/>
            </a:xfrm>
          </p:grpSpPr>
          <p:pic>
            <p:nvPicPr>
              <p:cNvPr id="107"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Rectangle 110"/>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21" name="Rectangle 120"/>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22" name="TextBox 121"/>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4"/>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3" name="TextBox 122"/>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4" name="TextBox 123"/>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5" name="TextBox 124"/>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sp>
          <p:nvSpPr>
            <p:cNvPr id="93" name="Oval 92"/>
            <p:cNvSpPr>
              <a:spLocks noChangeAspect="1"/>
            </p:cNvSpPr>
            <p:nvPr/>
          </p:nvSpPr>
          <p:spPr>
            <a:xfrm>
              <a:off x="4207800" y="1083600"/>
              <a:ext cx="288000"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5" name="Oval 94"/>
            <p:cNvSpPr>
              <a:spLocks noChangeAspect="1"/>
            </p:cNvSpPr>
            <p:nvPr/>
          </p:nvSpPr>
          <p:spPr>
            <a:xfrm>
              <a:off x="7738940" y="1251625"/>
              <a:ext cx="288000" cy="288000"/>
            </a:xfrm>
            <a:prstGeom prst="ellipse">
              <a:avLst/>
            </a:prstGeom>
            <a:solidFill>
              <a:srgbClr val="00FFFF"/>
            </a:solidFill>
            <a:ln>
              <a:noFill/>
            </a:ln>
          </p:spPr>
          <p:txBody>
            <a:bodyPr wrap="square" rtlCol="0" anchor="ctr">
              <a:spAutoFit/>
            </a:bodyPr>
            <a:lstStyle/>
            <a:p>
              <a:pPr algn="l"/>
              <a:endParaRPr lang="en-CA" sz="2400" dirty="0"/>
            </a:p>
          </p:txBody>
        </p:sp>
        <p:sp>
          <p:nvSpPr>
            <p:cNvPr id="129" name="Oval 128"/>
            <p:cNvSpPr>
              <a:spLocks noChangeAspect="1"/>
            </p:cNvSpPr>
            <p:nvPr/>
          </p:nvSpPr>
          <p:spPr>
            <a:xfrm>
              <a:off x="995088" y="1494868"/>
              <a:ext cx="288000" cy="288000"/>
            </a:xfrm>
            <a:prstGeom prst="ellipse">
              <a:avLst/>
            </a:prstGeom>
            <a:solidFill>
              <a:srgbClr val="FF00FF"/>
            </a:solidFill>
            <a:ln>
              <a:noFill/>
            </a:ln>
          </p:spPr>
          <p:txBody>
            <a:bodyPr wrap="square" rtlCol="0" anchor="ctr">
              <a:spAutoFit/>
            </a:bodyPr>
            <a:lstStyle/>
            <a:p>
              <a:pPr algn="l"/>
              <a:endParaRPr lang="en-CA" sz="2400" dirty="0"/>
            </a:p>
          </p:txBody>
        </p:sp>
        <p:cxnSp>
          <p:nvCxnSpPr>
            <p:cNvPr id="131" name="Straight Connector 130"/>
            <p:cNvCxnSpPr>
              <a:stCxn id="129" idx="6"/>
            </p:cNvCxnSpPr>
            <p:nvPr/>
          </p:nvCxnSpPr>
          <p:spPr bwMode="auto">
            <a:xfrm flipV="1">
              <a:off x="1283088" y="1389537"/>
              <a:ext cx="1528086" cy="249331"/>
            </a:xfrm>
            <a:prstGeom prst="line">
              <a:avLst/>
            </a:prstGeom>
            <a:noFill/>
            <a:ln w="47625"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34" name="TextBox 133"/>
                <p:cNvSpPr txBox="1"/>
                <p:nvPr/>
              </p:nvSpPr>
              <p:spPr>
                <a:xfrm>
                  <a:off x="401172" y="1397913"/>
                  <a:ext cx="740587"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US" i="1" dirty="0" smtClean="0">
                            <a:solidFill>
                              <a:srgbClr val="FF00FF"/>
                            </a:solidFill>
                            <a:cs typeface="Times New Roman" panose="02020603050405020304" pitchFamily="18" charset="0"/>
                            <a:sym typeface="Symbol" panose="05050102010706020507" pitchFamily="18" charset="2"/>
                          </a:rPr>
                          <m:t>x</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sym typeface="Symbol" panose="05050102010706020507" pitchFamily="18" charset="2"/>
                          </a:rPr>
                          <m:t>d</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cs typeface="Times New Roman" panose="02020603050405020304" pitchFamily="18" charset="0"/>
                            <a:sym typeface="Symbol" panose="05050102010706020507" pitchFamily="18" charset="2"/>
                          </a:rPr>
                          <m:t>i</m:t>
                        </m:r>
                        <m:r>
                          <m:rPr>
                            <m:nor/>
                          </m:rPr>
                          <a:rPr lang="en-US" altLang="en-US" i="1" baseline="-25000" dirty="0" smtClean="0">
                            <a:solidFill>
                              <a:srgbClr val="FF00FF"/>
                            </a:solidFill>
                            <a:sym typeface="Symbol" panose="05050102010706020507" pitchFamily="18" charset="2"/>
                          </a:rPr>
                          <m:t></m:t>
                        </m:r>
                        <m:r>
                          <m:rPr>
                            <m:nor/>
                          </m:rPr>
                          <a:rPr lang="en-CA" altLang="en-US" dirty="0" smtClean="0">
                            <a:solidFill>
                              <a:srgbClr val="FF00FF"/>
                            </a:solidFill>
                            <a:sym typeface="Symbol" panose="05050102010706020507" pitchFamily="18" charset="2"/>
                          </a:rPr>
                          <m:t> </m:t>
                        </m:r>
                      </m:oMath>
                    </m:oMathPara>
                  </a14:m>
                  <a:endParaRPr lang="en-CA" dirty="0">
                    <a:solidFill>
                      <a:srgbClr val="FF00FF"/>
                    </a:solidFill>
                  </a:endParaRPr>
                </a:p>
              </p:txBody>
            </p:sp>
          </mc:Choice>
          <mc:Fallback xmlns="">
            <p:sp>
              <p:nvSpPr>
                <p:cNvPr id="134" name="TextBox 133"/>
                <p:cNvSpPr txBox="1">
                  <a:spLocks noRot="1" noChangeAspect="1" noMove="1" noResize="1" noEditPoints="1" noAdjustHandles="1" noChangeArrowheads="1" noChangeShapeType="1" noTextEdit="1"/>
                </p:cNvSpPr>
                <p:nvPr/>
              </p:nvSpPr>
              <p:spPr>
                <a:xfrm>
                  <a:off x="401172" y="1397913"/>
                  <a:ext cx="740587" cy="430887"/>
                </a:xfrm>
                <a:prstGeom prst="rect">
                  <a:avLst/>
                </a:prstGeom>
                <a:blipFill>
                  <a:blip r:embed="rId8"/>
                  <a:stretch>
                    <a:fillRect b="-9859"/>
                  </a:stretch>
                </a:blipFill>
              </p:spPr>
              <p:txBody>
                <a:bodyPr/>
                <a:lstStyle/>
                <a:p>
                  <a:r>
                    <a:rPr lang="en-CA">
                      <a:noFill/>
                    </a:rPr>
                    <a:t> </a:t>
                  </a:r>
                </a:p>
              </p:txBody>
            </p:sp>
          </mc:Fallback>
        </mc:AlternateContent>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
        <p:nvSpPr>
          <p:cNvPr id="162" name="Oval 161"/>
          <p:cNvSpPr/>
          <p:nvPr/>
        </p:nvSpPr>
        <p:spPr>
          <a:xfrm>
            <a:off x="5791200" y="1705057"/>
            <a:ext cx="2057400" cy="1066800"/>
          </a:xfrm>
          <a:prstGeom prst="ellipse">
            <a:avLst/>
          </a:prstGeom>
          <a:ln w="25400">
            <a:solidFill>
              <a:schemeClr val="hlink"/>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6" name="TextBox 25"/>
              <p:cNvSpPr txBox="1"/>
              <p:nvPr/>
            </p:nvSpPr>
            <p:spPr>
              <a:xfrm>
                <a:off x="389749" y="4906202"/>
                <a:ext cx="971741" cy="65639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num>
                        <m:den>
                          <m:r>
                            <a:rPr lang="en-CA" i="1" dirty="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den>
                      </m:f>
                    </m:oMath>
                  </m:oMathPara>
                </a14:m>
                <a:endParaRPr lang="en-CA" dirty="0">
                  <a:solidFill>
                    <a:schemeClr val="tx1"/>
                  </a:solidFill>
                </a:endParaRPr>
              </a:p>
            </p:txBody>
          </p:sp>
        </mc:Choice>
        <mc:Fallback xmlns="">
          <p:sp>
            <p:nvSpPr>
              <p:cNvPr id="26" name="TextBox 25"/>
              <p:cNvSpPr txBox="1">
                <a:spLocks noRot="1" noChangeAspect="1" noMove="1" noResize="1" noEditPoints="1" noAdjustHandles="1" noChangeArrowheads="1" noChangeShapeType="1" noTextEdit="1"/>
              </p:cNvSpPr>
              <p:nvPr/>
            </p:nvSpPr>
            <p:spPr>
              <a:xfrm>
                <a:off x="389749" y="4906202"/>
                <a:ext cx="971741" cy="656398"/>
              </a:xfrm>
              <a:prstGeom prst="rect">
                <a:avLst/>
              </a:prstGeom>
              <a:blipFill>
                <a:blip r:embed="rId9"/>
                <a:stretch>
                  <a:fillRect/>
                </a:stretch>
              </a:blipFill>
            </p:spPr>
            <p:txBody>
              <a:bodyPr/>
              <a:lstStyle/>
              <a:p>
                <a:r>
                  <a:rPr lang="en-CA">
                    <a:noFill/>
                  </a:rPr>
                  <a:t> </a:t>
                </a:r>
              </a:p>
            </p:txBody>
          </p:sp>
        </mc:Fallback>
      </mc:AlternateContent>
      <p:pic>
        <p:nvPicPr>
          <p:cNvPr id="27" name="Picture 4" descr="Image result for sigmoid function"/>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4597225" y="4114800"/>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456731" y="4953000"/>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5839761" y="6260724"/>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6" name="Text Box 33"/>
          <p:cNvSpPr txBox="1">
            <a:spLocks noChangeArrowheads="1"/>
          </p:cNvSpPr>
          <p:nvPr/>
        </p:nvSpPr>
        <p:spPr bwMode="auto">
          <a:xfrm>
            <a:off x="1143000" y="4953000"/>
            <a:ext cx="10566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0</a:t>
            </a:r>
            <a:endParaRPr lang="en-CA" sz="2800"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7" name="Text Box 33"/>
          <p:cNvSpPr txBox="1">
            <a:spLocks noChangeArrowheads="1"/>
          </p:cNvSpPr>
          <p:nvPr/>
        </p:nvSpPr>
        <p:spPr bwMode="auto">
          <a:xfrm>
            <a:off x="2963244" y="5791200"/>
            <a:ext cx="22183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when y0 </a:t>
            </a:r>
            <a:endParaRPr lang="en-CA" sz="2400"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9" name="Text Box 33"/>
          <p:cNvSpPr txBox="1">
            <a:spLocks noChangeArrowheads="1"/>
          </p:cNvSpPr>
          <p:nvPr/>
        </p:nvSpPr>
        <p:spPr bwMode="auto">
          <a:xfrm>
            <a:off x="2963244" y="4186535"/>
            <a:ext cx="221835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when y1 </a:t>
            </a:r>
            <a:endParaRPr lang="en-CA" sz="2400"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9" name="Rectangle 28"/>
          <p:cNvSpPr/>
          <p:nvPr/>
        </p:nvSpPr>
        <p:spPr>
          <a:xfrm>
            <a:off x="1362235" y="1000780"/>
            <a:ext cx="771365" cy="523220"/>
          </a:xfrm>
          <a:prstGeom prst="rect">
            <a:avLst/>
          </a:prstGeom>
        </p:spPr>
        <p:txBody>
          <a:bodyPr wrap="none">
            <a:spAutoFit/>
          </a:bodyPr>
          <a:lstStyle/>
          <a:p>
            <a:r>
              <a:rPr lang="en-US" altLang="en-US" i="1" dirty="0" err="1">
                <a:solidFill>
                  <a:srgbClr val="00B050"/>
                </a:solidFill>
                <a:cs typeface="Times New Roman" panose="02020603050405020304" pitchFamily="18" charset="0"/>
                <a:sym typeface="Symbol" panose="05050102010706020507" pitchFamily="18" charset="2"/>
              </a:rPr>
              <a:t>w</a:t>
            </a:r>
            <a:r>
              <a:rPr lang="en-US" altLang="en-US" i="1" baseline="-25000" dirty="0" err="1">
                <a:solidFill>
                  <a:srgbClr val="00B050"/>
                </a:solidFill>
                <a:cs typeface="Times New Roman" panose="02020603050405020304" pitchFamily="18" charset="0"/>
                <a:sym typeface="Symbol" panose="05050102010706020507" pitchFamily="18" charset="2"/>
              </a:rPr>
              <a:t>i,j</a:t>
            </a:r>
            <a:r>
              <a:rPr lang="en-US" altLang="en-US" i="1" baseline="-25000" dirty="0">
                <a:solidFill>
                  <a:srgbClr val="00B050"/>
                </a:solidFill>
                <a:cs typeface="Times New Roman" panose="02020603050405020304" pitchFamily="18" charset="0"/>
                <a:sym typeface="Symbol" panose="05050102010706020507" pitchFamily="18" charset="2"/>
              </a:rPr>
              <a:t></a:t>
            </a:r>
          </a:p>
        </p:txBody>
      </p:sp>
      <p:grpSp>
        <p:nvGrpSpPr>
          <p:cNvPr id="2" name="Group 1"/>
          <p:cNvGrpSpPr/>
          <p:nvPr/>
        </p:nvGrpSpPr>
        <p:grpSpPr>
          <a:xfrm>
            <a:off x="6172200" y="2819400"/>
            <a:ext cx="2286000" cy="656398"/>
            <a:chOff x="5715000" y="2819400"/>
            <a:chExt cx="2286000" cy="656398"/>
          </a:xfrm>
        </p:grpSpPr>
        <mc:AlternateContent xmlns:mc="http://schemas.openxmlformats.org/markup-compatibility/2006" xmlns:a14="http://schemas.microsoft.com/office/drawing/2010/main">
          <mc:Choice Requires="a14">
            <p:sp>
              <p:nvSpPr>
                <p:cNvPr id="30" name="TextBox 29"/>
                <p:cNvSpPr txBox="1"/>
                <p:nvPr/>
              </p:nvSpPr>
              <p:spPr>
                <a:xfrm>
                  <a:off x="5715000" y="2819400"/>
                  <a:ext cx="971741" cy="65639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num>
                          <m:den>
                            <m:r>
                              <a:rPr lang="en-CA" i="1" dirty="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den>
                        </m:f>
                      </m:oMath>
                    </m:oMathPara>
                  </a14:m>
                  <a:endParaRPr lang="en-CA" dirty="0">
                    <a:solidFill>
                      <a:schemeClr val="tx1"/>
                    </a:solidFill>
                  </a:endParaRPr>
                </a:p>
              </p:txBody>
            </p:sp>
          </mc:Choice>
          <mc:Fallback xmlns="">
            <p:sp>
              <p:nvSpPr>
                <p:cNvPr id="30" name="TextBox 29"/>
                <p:cNvSpPr txBox="1">
                  <a:spLocks noRot="1" noChangeAspect="1" noMove="1" noResize="1" noEditPoints="1" noAdjustHandles="1" noChangeArrowheads="1" noChangeShapeType="1" noTextEdit="1"/>
                </p:cNvSpPr>
                <p:nvPr/>
              </p:nvSpPr>
              <p:spPr>
                <a:xfrm>
                  <a:off x="5715000" y="2819400"/>
                  <a:ext cx="971741" cy="656398"/>
                </a:xfrm>
                <a:prstGeom prst="rect">
                  <a:avLst/>
                </a:prstGeom>
                <a:blipFill>
                  <a:blip r:embed="rId11"/>
                  <a:stretch>
                    <a:fillRect/>
                  </a:stretch>
                </a:blipFill>
              </p:spPr>
              <p:txBody>
                <a:bodyPr/>
                <a:lstStyle/>
                <a:p>
                  <a:r>
                    <a:rPr lang="en-CA">
                      <a:noFill/>
                    </a:rPr>
                    <a:t> </a:t>
                  </a:r>
                </a:p>
              </p:txBody>
            </p:sp>
          </mc:Fallback>
        </mc:AlternateContent>
        <p:sp>
          <p:nvSpPr>
            <p:cNvPr id="31" name="Rectangle 30"/>
            <p:cNvSpPr/>
            <p:nvPr/>
          </p:nvSpPr>
          <p:spPr>
            <a:xfrm>
              <a:off x="6567594" y="2895600"/>
              <a:ext cx="1433406" cy="523220"/>
            </a:xfrm>
            <a:prstGeom prst="rect">
              <a:avLst/>
            </a:prstGeom>
          </p:spPr>
          <p:txBody>
            <a:bodyPr wrap="none">
              <a:spAutoFit/>
            </a:bodyPr>
            <a:lstStyle/>
            <a:p>
              <a:r>
                <a:rPr lang="en-US" altLang="en-US" i="1" dirty="0">
                  <a:solidFill>
                    <a:srgbClr val="00FFFF"/>
                  </a:solidFill>
                  <a:cs typeface="Times New Roman" panose="02020603050405020304" pitchFamily="18" charset="0"/>
                  <a:sym typeface="Symbol" panose="05050102010706020507" pitchFamily="18" charset="2"/>
                </a:rPr>
                <a:t>= </a:t>
              </a:r>
              <a:r>
                <a:rPr lang="en-CA" altLang="en-US" i="1" baseline="-250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y(1-y)</a:t>
              </a:r>
              <a:endParaRPr lang="en-CA" i="1" baseline="-25000" dirty="0">
                <a:solidFill>
                  <a:srgbClr val="00FFFF"/>
                </a:solidFill>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060766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7"/>
                                        </p:tgtEl>
                                        <p:attrNameLst>
                                          <p:attrName>style.visibility</p:attrName>
                                        </p:attrNameLst>
                                      </p:cBhvr>
                                      <p:to>
                                        <p:strVal val="visible"/>
                                      </p:to>
                                    </p:set>
                                    <p:anim calcmode="lin" valueType="num">
                                      <p:cBhvr additive="base">
                                        <p:cTn id="7" dur="500" fill="hold"/>
                                        <p:tgtEl>
                                          <p:spTgt spid="27"/>
                                        </p:tgtEl>
                                        <p:attrNameLst>
                                          <p:attrName>ppt_x</p:attrName>
                                        </p:attrNameLst>
                                      </p:cBhvr>
                                      <p:tavLst>
                                        <p:tav tm="0">
                                          <p:val>
                                            <p:strVal val="1+#ppt_w/2"/>
                                          </p:val>
                                        </p:tav>
                                        <p:tav tm="100000">
                                          <p:val>
                                            <p:strVal val="#ppt_x"/>
                                          </p:val>
                                        </p:tav>
                                      </p:tavLst>
                                    </p:anim>
                                    <p:anim calcmode="lin" valueType="num">
                                      <p:cBhvr additive="base">
                                        <p:cTn id="8"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6"/>
                                        </p:tgtEl>
                                        <p:attrNameLst>
                                          <p:attrName>style.visibility</p:attrName>
                                        </p:attrNameLst>
                                      </p:cBhvr>
                                      <p:to>
                                        <p:strVal val="visible"/>
                                      </p:to>
                                    </p:set>
                                    <p:anim calcmode="lin" valueType="num">
                                      <p:cBhvr additive="base">
                                        <p:cTn id="13" dur="500" fill="hold"/>
                                        <p:tgtEl>
                                          <p:spTgt spid="26"/>
                                        </p:tgtEl>
                                        <p:attrNameLst>
                                          <p:attrName>ppt_x</p:attrName>
                                        </p:attrNameLst>
                                      </p:cBhvr>
                                      <p:tavLst>
                                        <p:tav tm="0">
                                          <p:val>
                                            <p:strVal val="1+#ppt_w/2"/>
                                          </p:val>
                                        </p:tav>
                                        <p:tav tm="100000">
                                          <p:val>
                                            <p:strVal val="#ppt_x"/>
                                          </p:val>
                                        </p:tav>
                                      </p:tavLst>
                                    </p:anim>
                                    <p:anim calcmode="lin" valueType="num">
                                      <p:cBhvr additive="base">
                                        <p:cTn id="14"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500" fill="hold"/>
                                        <p:tgtEl>
                                          <p:spTgt spid="36"/>
                                        </p:tgtEl>
                                        <p:attrNameLst>
                                          <p:attrName>ppt_x</p:attrName>
                                        </p:attrNameLst>
                                      </p:cBhvr>
                                      <p:tavLst>
                                        <p:tav tm="0">
                                          <p:val>
                                            <p:strVal val="1+#ppt_w/2"/>
                                          </p:val>
                                        </p:tav>
                                        <p:tav tm="100000">
                                          <p:val>
                                            <p:strVal val="#ppt_x"/>
                                          </p:val>
                                        </p:tav>
                                      </p:tavLst>
                                    </p:anim>
                                    <p:anim calcmode="lin" valueType="num">
                                      <p:cBhvr additive="base">
                                        <p:cTn id="20"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37"/>
                                        </p:tgtEl>
                                        <p:attrNameLst>
                                          <p:attrName>style.visibility</p:attrName>
                                        </p:attrNameLst>
                                      </p:cBhvr>
                                      <p:to>
                                        <p:strVal val="visible"/>
                                      </p:to>
                                    </p:set>
                                    <p:anim calcmode="lin" valueType="num">
                                      <p:cBhvr additive="base">
                                        <p:cTn id="25" dur="500" fill="hold"/>
                                        <p:tgtEl>
                                          <p:spTgt spid="37"/>
                                        </p:tgtEl>
                                        <p:attrNameLst>
                                          <p:attrName>ppt_x</p:attrName>
                                        </p:attrNameLst>
                                      </p:cBhvr>
                                      <p:tavLst>
                                        <p:tav tm="0">
                                          <p:val>
                                            <p:strVal val="1+#ppt_w/2"/>
                                          </p:val>
                                        </p:tav>
                                        <p:tav tm="100000">
                                          <p:val>
                                            <p:strVal val="#ppt_x"/>
                                          </p:val>
                                        </p:tav>
                                      </p:tavLst>
                                    </p:anim>
                                    <p:anim calcmode="lin" valueType="num">
                                      <p:cBhvr additive="base">
                                        <p:cTn id="26"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1+#ppt_w/2"/>
                                          </p:val>
                                        </p:tav>
                                        <p:tav tm="100000">
                                          <p:val>
                                            <p:strVal val="#ppt_x"/>
                                          </p:val>
                                        </p:tav>
                                      </p:tavLst>
                                    </p:anim>
                                    <p:anim calcmode="lin" valueType="num">
                                      <p:cBhvr additive="base">
                                        <p:cTn id="3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1+#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p:bldP spid="36" grpId="0"/>
      <p:bldP spid="37" grpId="0"/>
      <p:bldP spid="39"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98780" y="0"/>
            <a:ext cx="8364220" cy="2819400"/>
            <a:chOff x="398780" y="0"/>
            <a:chExt cx="8364220" cy="2819400"/>
          </a:xfrm>
        </p:grpSpPr>
        <p:grpSp>
          <p:nvGrpSpPr>
            <p:cNvPr id="101" name="Group 100"/>
            <p:cNvGrpSpPr/>
            <p:nvPr/>
          </p:nvGrpSpPr>
          <p:grpSpPr>
            <a:xfrm>
              <a:off x="398780" y="0"/>
              <a:ext cx="8364220" cy="2819400"/>
              <a:chOff x="228600" y="2438400"/>
              <a:chExt cx="8364220" cy="2819400"/>
            </a:xfrm>
          </p:grpSpPr>
          <p:pic>
            <p:nvPicPr>
              <p:cNvPr id="107"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Rectangle 110"/>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21" name="Rectangle 120"/>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22" name="TextBox 121"/>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4"/>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3" name="TextBox 122"/>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4" name="TextBox 123"/>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5" name="TextBox 124"/>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sp>
          <p:nvSpPr>
            <p:cNvPr id="93" name="Oval 92"/>
            <p:cNvSpPr>
              <a:spLocks noChangeAspect="1"/>
            </p:cNvSpPr>
            <p:nvPr/>
          </p:nvSpPr>
          <p:spPr>
            <a:xfrm>
              <a:off x="4207800" y="1083600"/>
              <a:ext cx="288000"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5" name="Oval 94"/>
            <p:cNvSpPr>
              <a:spLocks noChangeAspect="1"/>
            </p:cNvSpPr>
            <p:nvPr/>
          </p:nvSpPr>
          <p:spPr>
            <a:xfrm>
              <a:off x="7738940" y="1251625"/>
              <a:ext cx="288000" cy="288000"/>
            </a:xfrm>
            <a:prstGeom prst="ellipse">
              <a:avLst/>
            </a:prstGeom>
            <a:solidFill>
              <a:srgbClr val="00FFFF"/>
            </a:solidFill>
            <a:ln>
              <a:noFill/>
            </a:ln>
          </p:spPr>
          <p:txBody>
            <a:bodyPr wrap="square" rtlCol="0" anchor="ctr">
              <a:spAutoFit/>
            </a:bodyPr>
            <a:lstStyle/>
            <a:p>
              <a:pPr algn="l"/>
              <a:endParaRPr lang="en-CA" sz="2400" dirty="0"/>
            </a:p>
          </p:txBody>
        </p:sp>
        <p:sp>
          <p:nvSpPr>
            <p:cNvPr id="129" name="Oval 128"/>
            <p:cNvSpPr>
              <a:spLocks noChangeAspect="1"/>
            </p:cNvSpPr>
            <p:nvPr/>
          </p:nvSpPr>
          <p:spPr>
            <a:xfrm>
              <a:off x="995088" y="1494868"/>
              <a:ext cx="288000" cy="288000"/>
            </a:xfrm>
            <a:prstGeom prst="ellipse">
              <a:avLst/>
            </a:prstGeom>
            <a:solidFill>
              <a:srgbClr val="FF00FF"/>
            </a:solidFill>
            <a:ln>
              <a:noFill/>
            </a:ln>
          </p:spPr>
          <p:txBody>
            <a:bodyPr wrap="square" rtlCol="0" anchor="ctr">
              <a:spAutoFit/>
            </a:bodyPr>
            <a:lstStyle/>
            <a:p>
              <a:pPr algn="l"/>
              <a:endParaRPr lang="en-CA" sz="2400" dirty="0"/>
            </a:p>
          </p:txBody>
        </p:sp>
        <p:cxnSp>
          <p:nvCxnSpPr>
            <p:cNvPr id="131" name="Straight Connector 130"/>
            <p:cNvCxnSpPr>
              <a:stCxn id="129" idx="6"/>
            </p:cNvCxnSpPr>
            <p:nvPr/>
          </p:nvCxnSpPr>
          <p:spPr bwMode="auto">
            <a:xfrm flipV="1">
              <a:off x="1283088" y="1389537"/>
              <a:ext cx="1528086" cy="249331"/>
            </a:xfrm>
            <a:prstGeom prst="line">
              <a:avLst/>
            </a:prstGeom>
            <a:noFill/>
            <a:ln w="47625"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34" name="TextBox 133"/>
                <p:cNvSpPr txBox="1"/>
                <p:nvPr/>
              </p:nvSpPr>
              <p:spPr>
                <a:xfrm>
                  <a:off x="401172" y="1397913"/>
                  <a:ext cx="740587"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US" i="1" dirty="0" smtClean="0">
                            <a:solidFill>
                              <a:srgbClr val="FF00FF"/>
                            </a:solidFill>
                            <a:cs typeface="Times New Roman" panose="02020603050405020304" pitchFamily="18" charset="0"/>
                            <a:sym typeface="Symbol" panose="05050102010706020507" pitchFamily="18" charset="2"/>
                          </a:rPr>
                          <m:t>x</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sym typeface="Symbol" panose="05050102010706020507" pitchFamily="18" charset="2"/>
                          </a:rPr>
                          <m:t>d</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cs typeface="Times New Roman" panose="02020603050405020304" pitchFamily="18" charset="0"/>
                            <a:sym typeface="Symbol" panose="05050102010706020507" pitchFamily="18" charset="2"/>
                          </a:rPr>
                          <m:t>i</m:t>
                        </m:r>
                        <m:r>
                          <m:rPr>
                            <m:nor/>
                          </m:rPr>
                          <a:rPr lang="en-US" altLang="en-US" i="1" baseline="-25000" dirty="0" smtClean="0">
                            <a:solidFill>
                              <a:srgbClr val="FF00FF"/>
                            </a:solidFill>
                            <a:sym typeface="Symbol" panose="05050102010706020507" pitchFamily="18" charset="2"/>
                          </a:rPr>
                          <m:t></m:t>
                        </m:r>
                        <m:r>
                          <m:rPr>
                            <m:nor/>
                          </m:rPr>
                          <a:rPr lang="en-CA" altLang="en-US" dirty="0" smtClean="0">
                            <a:solidFill>
                              <a:srgbClr val="FF00FF"/>
                            </a:solidFill>
                            <a:sym typeface="Symbol" panose="05050102010706020507" pitchFamily="18" charset="2"/>
                          </a:rPr>
                          <m:t> </m:t>
                        </m:r>
                      </m:oMath>
                    </m:oMathPara>
                  </a14:m>
                  <a:endParaRPr lang="en-CA" dirty="0">
                    <a:solidFill>
                      <a:srgbClr val="FF00FF"/>
                    </a:solidFill>
                  </a:endParaRPr>
                </a:p>
              </p:txBody>
            </p:sp>
          </mc:Choice>
          <mc:Fallback xmlns="">
            <p:sp>
              <p:nvSpPr>
                <p:cNvPr id="134" name="TextBox 133"/>
                <p:cNvSpPr txBox="1">
                  <a:spLocks noRot="1" noChangeAspect="1" noMove="1" noResize="1" noEditPoints="1" noAdjustHandles="1" noChangeArrowheads="1" noChangeShapeType="1" noTextEdit="1"/>
                </p:cNvSpPr>
                <p:nvPr/>
              </p:nvSpPr>
              <p:spPr>
                <a:xfrm>
                  <a:off x="401172" y="1397913"/>
                  <a:ext cx="740587" cy="430887"/>
                </a:xfrm>
                <a:prstGeom prst="rect">
                  <a:avLst/>
                </a:prstGeom>
                <a:blipFill>
                  <a:blip r:embed="rId8"/>
                  <a:stretch>
                    <a:fillRect b="-9859"/>
                  </a:stretch>
                </a:blipFill>
              </p:spPr>
              <p:txBody>
                <a:bodyPr/>
                <a:lstStyle/>
                <a:p>
                  <a:r>
                    <a:rPr lang="en-CA">
                      <a:noFill/>
                    </a:rPr>
                    <a:t> </a:t>
                  </a:r>
                </a:p>
              </p:txBody>
            </p:sp>
          </mc:Fallback>
        </mc:AlternateContent>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
        <p:nvSpPr>
          <p:cNvPr id="162" name="Oval 161"/>
          <p:cNvSpPr/>
          <p:nvPr/>
        </p:nvSpPr>
        <p:spPr>
          <a:xfrm>
            <a:off x="3435724" y="1723468"/>
            <a:ext cx="2057400" cy="1066800"/>
          </a:xfrm>
          <a:prstGeom prst="ellipse">
            <a:avLst/>
          </a:prstGeom>
          <a:ln w="25400">
            <a:solidFill>
              <a:schemeClr val="hlink"/>
            </a:solidFill>
          </a:ln>
        </p:spPr>
        <p:txBody>
          <a:bodyPr wrap="square" rtlCol="0" anchor="ctr">
            <a:spAutoFit/>
          </a:bodyPr>
          <a:lstStyle/>
          <a:p>
            <a:pPr algn="l"/>
            <a:endParaRPr lang="en-CA" sz="2400" dirty="0"/>
          </a:p>
        </p:txBody>
      </p:sp>
      <p:grpSp>
        <p:nvGrpSpPr>
          <p:cNvPr id="10" name="Group 9"/>
          <p:cNvGrpSpPr/>
          <p:nvPr/>
        </p:nvGrpSpPr>
        <p:grpSpPr>
          <a:xfrm>
            <a:off x="1694766" y="2743200"/>
            <a:ext cx="2957014" cy="950068"/>
            <a:chOff x="551766" y="4800600"/>
            <a:chExt cx="2957014" cy="950068"/>
          </a:xfrm>
        </p:grpSpPr>
        <mc:AlternateContent xmlns:mc="http://schemas.openxmlformats.org/markup-compatibility/2006" xmlns:a14="http://schemas.microsoft.com/office/drawing/2010/main">
          <mc:Choice Requires="a14">
            <p:sp>
              <p:nvSpPr>
                <p:cNvPr id="135" name="TextBox 134"/>
                <p:cNvSpPr txBox="1"/>
                <p:nvPr/>
              </p:nvSpPr>
              <p:spPr>
                <a:xfrm>
                  <a:off x="551766" y="4800600"/>
                  <a:ext cx="219143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35" name="TextBox 134"/>
                <p:cNvSpPr txBox="1">
                  <a:spLocks noRot="1" noChangeAspect="1" noMove="1" noResize="1" noEditPoints="1" noAdjustHandles="1" noChangeArrowheads="1" noChangeShapeType="1" noTextEdit="1"/>
                </p:cNvSpPr>
                <p:nvPr/>
              </p:nvSpPr>
              <p:spPr>
                <a:xfrm>
                  <a:off x="551766" y="4800600"/>
                  <a:ext cx="2191434" cy="950068"/>
                </a:xfrm>
                <a:prstGeom prst="rect">
                  <a:avLst/>
                </a:prstGeom>
                <a:blipFill>
                  <a:blip r:embed="rId9"/>
                  <a:stretch>
                    <a:fillRect/>
                  </a:stretch>
                </a:blipFill>
              </p:spPr>
              <p:txBody>
                <a:bodyPr/>
                <a:lstStyle/>
                <a:p>
                  <a:r>
                    <a:rPr lang="en-CA">
                      <a:noFill/>
                    </a:rPr>
                    <a:t> </a:t>
                  </a:r>
                </a:p>
              </p:txBody>
            </p:sp>
          </mc:Fallback>
        </mc:AlternateContent>
        <p:sp>
          <p:nvSpPr>
            <p:cNvPr id="38" name="Text Box 33"/>
            <p:cNvSpPr txBox="1">
              <a:spLocks noChangeArrowheads="1"/>
            </p:cNvSpPr>
            <p:nvPr/>
          </p:nvSpPr>
          <p:spPr bwMode="auto">
            <a:xfrm>
              <a:off x="2746781" y="49924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43" name="Text Box 33"/>
          <p:cNvSpPr txBox="1">
            <a:spLocks noChangeArrowheads="1"/>
          </p:cNvSpPr>
          <p:nvPr/>
        </p:nvSpPr>
        <p:spPr bwMode="auto">
          <a:xfrm>
            <a:off x="4322143" y="2928841"/>
            <a:ext cx="15452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CA" i="1" baseline="-25000" dirty="0">
              <a:solidFill>
                <a:srgbClr val="66FF33"/>
              </a:solidFill>
              <a:latin typeface="Times New Roman" panose="02020603050405020304" pitchFamily="18" charset="0"/>
              <a:cs typeface="Times New Roman" panose="02020603050405020304" pitchFamily="18" charset="0"/>
            </a:endParaRPr>
          </a:p>
        </p:txBody>
      </p:sp>
      <p:sp>
        <p:nvSpPr>
          <p:cNvPr id="46" name="Oval 45"/>
          <p:cNvSpPr/>
          <p:nvPr/>
        </p:nvSpPr>
        <p:spPr>
          <a:xfrm>
            <a:off x="4114800" y="4114800"/>
            <a:ext cx="2057400" cy="1066800"/>
          </a:xfrm>
          <a:prstGeom prst="ellipse">
            <a:avLst/>
          </a:prstGeom>
          <a:ln w="25400">
            <a:solidFill>
              <a:schemeClr val="hlink"/>
            </a:solidFill>
          </a:ln>
        </p:spPr>
        <p:txBody>
          <a:bodyPr wrap="square" rtlCol="0" anchor="ctr">
            <a:spAutoFit/>
          </a:bodyPr>
          <a:lstStyle/>
          <a:p>
            <a:pPr algn="l"/>
            <a:endParaRPr lang="en-CA" sz="2400" dirty="0"/>
          </a:p>
        </p:txBody>
      </p:sp>
      <p:sp>
        <p:nvSpPr>
          <p:cNvPr id="2" name="Rectangle 1"/>
          <p:cNvSpPr/>
          <p:nvPr/>
        </p:nvSpPr>
        <p:spPr>
          <a:xfrm>
            <a:off x="1362235" y="1000780"/>
            <a:ext cx="771365" cy="523220"/>
          </a:xfrm>
          <a:prstGeom prst="rect">
            <a:avLst/>
          </a:prstGeom>
        </p:spPr>
        <p:txBody>
          <a:bodyPr wrap="none">
            <a:spAutoFit/>
          </a:bodyPr>
          <a:lstStyle/>
          <a:p>
            <a:r>
              <a:rPr lang="en-US" altLang="en-US" i="1" dirty="0" err="1">
                <a:solidFill>
                  <a:srgbClr val="00B050"/>
                </a:solidFill>
                <a:cs typeface="Times New Roman" panose="02020603050405020304" pitchFamily="18" charset="0"/>
                <a:sym typeface="Symbol" panose="05050102010706020507" pitchFamily="18" charset="2"/>
              </a:rPr>
              <a:t>w</a:t>
            </a:r>
            <a:r>
              <a:rPr lang="en-US" altLang="en-US" i="1" baseline="-25000" dirty="0" err="1">
                <a:solidFill>
                  <a:srgbClr val="00B050"/>
                </a:solidFill>
                <a:cs typeface="Times New Roman" panose="02020603050405020304" pitchFamily="18" charset="0"/>
                <a:sym typeface="Symbol" panose="05050102010706020507" pitchFamily="18" charset="2"/>
              </a:rPr>
              <a:t>i,j</a:t>
            </a:r>
            <a:r>
              <a:rPr lang="en-US" altLang="en-US" i="1" baseline="-25000" dirty="0">
                <a:solidFill>
                  <a:srgbClr val="00B050"/>
                </a:solidFill>
                <a:cs typeface="Times New Roman" panose="02020603050405020304" pitchFamily="18" charset="0"/>
                <a:sym typeface="Symbol" panose="05050102010706020507" pitchFamily="18" charset="2"/>
              </a:rPr>
              <a:t></a:t>
            </a:r>
          </a:p>
        </p:txBody>
      </p:sp>
      <p:grpSp>
        <p:nvGrpSpPr>
          <p:cNvPr id="8" name="Group 7"/>
          <p:cNvGrpSpPr/>
          <p:nvPr/>
        </p:nvGrpSpPr>
        <p:grpSpPr>
          <a:xfrm>
            <a:off x="304800" y="4219926"/>
            <a:ext cx="8911819" cy="607316"/>
            <a:chOff x="304800" y="3657600"/>
            <a:chExt cx="8911819" cy="607316"/>
          </a:xfrm>
        </p:grpSpPr>
        <p:sp>
          <p:nvSpPr>
            <p:cNvPr id="44" name="Text Box 33"/>
            <p:cNvSpPr txBox="1">
              <a:spLocks noChangeArrowheads="1"/>
            </p:cNvSpPr>
            <p:nvPr/>
          </p:nvSpPr>
          <p:spPr bwMode="auto">
            <a:xfrm>
              <a:off x="1169699" y="3741696"/>
              <a:ext cx="80469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 +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 +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45" name="Text Box 33"/>
            <p:cNvSpPr txBox="1">
              <a:spLocks noChangeArrowheads="1"/>
            </p:cNvSpPr>
            <p:nvPr/>
          </p:nvSpPr>
          <p:spPr bwMode="auto">
            <a:xfrm>
              <a:off x="304800" y="3657600"/>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33" name="Group 32"/>
          <p:cNvGrpSpPr/>
          <p:nvPr/>
        </p:nvGrpSpPr>
        <p:grpSpPr>
          <a:xfrm>
            <a:off x="6172200" y="2819400"/>
            <a:ext cx="2286000" cy="656398"/>
            <a:chOff x="5715000" y="2819400"/>
            <a:chExt cx="2286000" cy="656398"/>
          </a:xfrm>
        </p:grpSpPr>
        <mc:AlternateContent xmlns:mc="http://schemas.openxmlformats.org/markup-compatibility/2006" xmlns:a14="http://schemas.microsoft.com/office/drawing/2010/main">
          <mc:Choice Requires="a14">
            <p:sp>
              <p:nvSpPr>
                <p:cNvPr id="34" name="TextBox 33"/>
                <p:cNvSpPr txBox="1"/>
                <p:nvPr/>
              </p:nvSpPr>
              <p:spPr>
                <a:xfrm>
                  <a:off x="5715000" y="2819400"/>
                  <a:ext cx="971741" cy="65639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num>
                          <m:den>
                            <m:r>
                              <a:rPr lang="en-CA" i="1" dirty="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den>
                        </m:f>
                      </m:oMath>
                    </m:oMathPara>
                  </a14:m>
                  <a:endParaRPr lang="en-CA" dirty="0">
                    <a:solidFill>
                      <a:schemeClr val="tx1"/>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5715000" y="2819400"/>
                  <a:ext cx="971741" cy="656398"/>
                </a:xfrm>
                <a:prstGeom prst="rect">
                  <a:avLst/>
                </a:prstGeom>
                <a:blipFill>
                  <a:blip r:embed="rId10"/>
                  <a:stretch>
                    <a:fillRect/>
                  </a:stretch>
                </a:blipFill>
              </p:spPr>
              <p:txBody>
                <a:bodyPr/>
                <a:lstStyle/>
                <a:p>
                  <a:r>
                    <a:rPr lang="en-CA">
                      <a:noFill/>
                    </a:rPr>
                    <a:t> </a:t>
                  </a:r>
                </a:p>
              </p:txBody>
            </p:sp>
          </mc:Fallback>
        </mc:AlternateContent>
        <p:sp>
          <p:nvSpPr>
            <p:cNvPr id="35" name="Rectangle 34"/>
            <p:cNvSpPr/>
            <p:nvPr/>
          </p:nvSpPr>
          <p:spPr>
            <a:xfrm>
              <a:off x="6567594" y="2895600"/>
              <a:ext cx="1433406" cy="523220"/>
            </a:xfrm>
            <a:prstGeom prst="rect">
              <a:avLst/>
            </a:prstGeom>
          </p:spPr>
          <p:txBody>
            <a:bodyPr wrap="none">
              <a:spAutoFit/>
            </a:bodyPr>
            <a:lstStyle/>
            <a:p>
              <a:r>
                <a:rPr lang="en-US" altLang="en-US" i="1" dirty="0">
                  <a:solidFill>
                    <a:srgbClr val="00FFFF"/>
                  </a:solidFill>
                  <a:cs typeface="Times New Roman" panose="02020603050405020304" pitchFamily="18" charset="0"/>
                  <a:sym typeface="Symbol" panose="05050102010706020507" pitchFamily="18" charset="2"/>
                </a:rPr>
                <a:t>= </a:t>
              </a:r>
              <a:r>
                <a:rPr lang="en-CA" altLang="en-US" i="1" baseline="-250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y(1-y)</a:t>
              </a:r>
              <a:endParaRPr lang="en-CA" i="1" baseline="-25000" dirty="0">
                <a:solidFill>
                  <a:srgbClr val="00FFFF"/>
                </a:solidFill>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042981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1+#ppt_w/2"/>
                                          </p:val>
                                        </p:tav>
                                        <p:tav tm="100000">
                                          <p:val>
                                            <p:strVal val="#ppt_x"/>
                                          </p:val>
                                        </p:tav>
                                      </p:tavLst>
                                    </p:anim>
                                    <p:anim calcmode="lin" valueType="num">
                                      <p:cBhvr additive="base">
                                        <p:cTn id="8" dur="500" fill="hold"/>
                                        <p:tgtEl>
                                          <p:spTgt spid="16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1+#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8"/>
                                        </p:tgtEl>
                                        <p:attrNameLst>
                                          <p:attrName>style.visibility</p:attrName>
                                        </p:attrNameLst>
                                      </p:cBhvr>
                                      <p:to>
                                        <p:strVal val="visible"/>
                                      </p:to>
                                    </p:set>
                                    <p:anim calcmode="lin" valueType="num">
                                      <p:cBhvr additive="base">
                                        <p:cTn id="17" dur="500" fill="hold"/>
                                        <p:tgtEl>
                                          <p:spTgt spid="8"/>
                                        </p:tgtEl>
                                        <p:attrNameLst>
                                          <p:attrName>ppt_x</p:attrName>
                                        </p:attrNameLst>
                                      </p:cBhvr>
                                      <p:tavLst>
                                        <p:tav tm="0">
                                          <p:val>
                                            <p:strVal val="1+#ppt_w/2"/>
                                          </p:val>
                                        </p:tav>
                                        <p:tav tm="100000">
                                          <p:val>
                                            <p:strVal val="#ppt_x"/>
                                          </p:val>
                                        </p:tav>
                                      </p:tavLst>
                                    </p:anim>
                                    <p:anim calcmode="lin" valueType="num">
                                      <p:cBhvr additive="base">
                                        <p:cTn id="1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500" fill="hold"/>
                                        <p:tgtEl>
                                          <p:spTgt spid="46"/>
                                        </p:tgtEl>
                                        <p:attrNameLst>
                                          <p:attrName>ppt_x</p:attrName>
                                        </p:attrNameLst>
                                      </p:cBhvr>
                                      <p:tavLst>
                                        <p:tav tm="0">
                                          <p:val>
                                            <p:strVal val="1+#ppt_w/2"/>
                                          </p:val>
                                        </p:tav>
                                        <p:tav tm="100000">
                                          <p:val>
                                            <p:strVal val="#ppt_x"/>
                                          </p:val>
                                        </p:tav>
                                      </p:tavLst>
                                    </p:anim>
                                    <p:anim calcmode="lin" valueType="num">
                                      <p:cBhvr additive="base">
                                        <p:cTn id="2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500" fill="hold"/>
                                        <p:tgtEl>
                                          <p:spTgt spid="43"/>
                                        </p:tgtEl>
                                        <p:attrNameLst>
                                          <p:attrName>ppt_x</p:attrName>
                                        </p:attrNameLst>
                                      </p:cBhvr>
                                      <p:tavLst>
                                        <p:tav tm="0">
                                          <p:val>
                                            <p:strVal val="1+#ppt_w/2"/>
                                          </p:val>
                                        </p:tav>
                                        <p:tav tm="100000">
                                          <p:val>
                                            <p:strVal val="#ppt_x"/>
                                          </p:val>
                                        </p:tav>
                                      </p:tavLst>
                                    </p:anim>
                                    <p:anim calcmode="lin" valueType="num">
                                      <p:cBhvr additive="base">
                                        <p:cTn id="30"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P spid="43" grpId="0"/>
      <p:bldP spid="46" grpId="0" animBg="1"/>
    </p:bld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398780" y="0"/>
            <a:ext cx="8364220" cy="2819400"/>
            <a:chOff x="398780" y="0"/>
            <a:chExt cx="8364220" cy="2819400"/>
          </a:xfrm>
        </p:grpSpPr>
        <p:grpSp>
          <p:nvGrpSpPr>
            <p:cNvPr id="101" name="Group 100"/>
            <p:cNvGrpSpPr/>
            <p:nvPr/>
          </p:nvGrpSpPr>
          <p:grpSpPr>
            <a:xfrm>
              <a:off x="398780" y="0"/>
              <a:ext cx="8364220" cy="2819400"/>
              <a:chOff x="228600" y="2438400"/>
              <a:chExt cx="8364220" cy="2819400"/>
            </a:xfrm>
          </p:grpSpPr>
          <p:pic>
            <p:nvPicPr>
              <p:cNvPr id="107"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11" name="Rectangle 110"/>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121" name="Rectangle 120"/>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22" name="TextBox 121"/>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4"/>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3" name="TextBox 122"/>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4" name="TextBox 123"/>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25" name="TextBox 124"/>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sp>
          <p:nvSpPr>
            <p:cNvPr id="93" name="Oval 92"/>
            <p:cNvSpPr>
              <a:spLocks noChangeAspect="1"/>
            </p:cNvSpPr>
            <p:nvPr/>
          </p:nvSpPr>
          <p:spPr>
            <a:xfrm>
              <a:off x="4207800" y="1083600"/>
              <a:ext cx="288000"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5" name="Oval 94"/>
            <p:cNvSpPr>
              <a:spLocks noChangeAspect="1"/>
            </p:cNvSpPr>
            <p:nvPr/>
          </p:nvSpPr>
          <p:spPr>
            <a:xfrm>
              <a:off x="7738940" y="1251625"/>
              <a:ext cx="288000" cy="288000"/>
            </a:xfrm>
            <a:prstGeom prst="ellipse">
              <a:avLst/>
            </a:prstGeom>
            <a:solidFill>
              <a:srgbClr val="00FFFF"/>
            </a:solidFill>
            <a:ln>
              <a:noFill/>
            </a:ln>
          </p:spPr>
          <p:txBody>
            <a:bodyPr wrap="square" rtlCol="0" anchor="ctr">
              <a:spAutoFit/>
            </a:bodyPr>
            <a:lstStyle/>
            <a:p>
              <a:pPr algn="l"/>
              <a:endParaRPr lang="en-CA" sz="2400" dirty="0"/>
            </a:p>
          </p:txBody>
        </p:sp>
        <p:sp>
          <p:nvSpPr>
            <p:cNvPr id="129" name="Oval 128"/>
            <p:cNvSpPr>
              <a:spLocks noChangeAspect="1"/>
            </p:cNvSpPr>
            <p:nvPr/>
          </p:nvSpPr>
          <p:spPr>
            <a:xfrm>
              <a:off x="995088" y="1494868"/>
              <a:ext cx="288000" cy="288000"/>
            </a:xfrm>
            <a:prstGeom prst="ellipse">
              <a:avLst/>
            </a:prstGeom>
            <a:solidFill>
              <a:srgbClr val="FF00FF"/>
            </a:solidFill>
            <a:ln>
              <a:noFill/>
            </a:ln>
          </p:spPr>
          <p:txBody>
            <a:bodyPr wrap="square" rtlCol="0" anchor="ctr">
              <a:spAutoFit/>
            </a:bodyPr>
            <a:lstStyle/>
            <a:p>
              <a:pPr algn="l"/>
              <a:endParaRPr lang="en-CA" sz="2400" dirty="0"/>
            </a:p>
          </p:txBody>
        </p:sp>
        <p:cxnSp>
          <p:nvCxnSpPr>
            <p:cNvPr id="131" name="Straight Connector 130"/>
            <p:cNvCxnSpPr>
              <a:stCxn id="129" idx="6"/>
            </p:cNvCxnSpPr>
            <p:nvPr/>
          </p:nvCxnSpPr>
          <p:spPr bwMode="auto">
            <a:xfrm flipV="1">
              <a:off x="1283088" y="1389537"/>
              <a:ext cx="1528086" cy="249331"/>
            </a:xfrm>
            <a:prstGeom prst="line">
              <a:avLst/>
            </a:prstGeom>
            <a:noFill/>
            <a:ln w="47625"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34" name="TextBox 133"/>
                <p:cNvSpPr txBox="1"/>
                <p:nvPr/>
              </p:nvSpPr>
              <p:spPr>
                <a:xfrm>
                  <a:off x="401172" y="1397913"/>
                  <a:ext cx="740587"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US" i="1" dirty="0" smtClean="0">
                            <a:solidFill>
                              <a:srgbClr val="FF00FF"/>
                            </a:solidFill>
                            <a:cs typeface="Times New Roman" panose="02020603050405020304" pitchFamily="18" charset="0"/>
                            <a:sym typeface="Symbol" panose="05050102010706020507" pitchFamily="18" charset="2"/>
                          </a:rPr>
                          <m:t>x</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sym typeface="Symbol" panose="05050102010706020507" pitchFamily="18" charset="2"/>
                          </a:rPr>
                          <m:t>d</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cs typeface="Times New Roman" panose="02020603050405020304" pitchFamily="18" charset="0"/>
                            <a:sym typeface="Symbol" panose="05050102010706020507" pitchFamily="18" charset="2"/>
                          </a:rPr>
                          <m:t>i</m:t>
                        </m:r>
                        <m:r>
                          <m:rPr>
                            <m:nor/>
                          </m:rPr>
                          <a:rPr lang="en-US" altLang="en-US" i="1" baseline="-25000" dirty="0" smtClean="0">
                            <a:solidFill>
                              <a:srgbClr val="FF00FF"/>
                            </a:solidFill>
                            <a:sym typeface="Symbol" panose="05050102010706020507" pitchFamily="18" charset="2"/>
                          </a:rPr>
                          <m:t></m:t>
                        </m:r>
                        <m:r>
                          <m:rPr>
                            <m:nor/>
                          </m:rPr>
                          <a:rPr lang="en-CA" altLang="en-US" dirty="0" smtClean="0">
                            <a:solidFill>
                              <a:srgbClr val="FF00FF"/>
                            </a:solidFill>
                            <a:sym typeface="Symbol" panose="05050102010706020507" pitchFamily="18" charset="2"/>
                          </a:rPr>
                          <m:t> </m:t>
                        </m:r>
                      </m:oMath>
                    </m:oMathPara>
                  </a14:m>
                  <a:endParaRPr lang="en-CA" dirty="0">
                    <a:solidFill>
                      <a:srgbClr val="FF00FF"/>
                    </a:solidFill>
                  </a:endParaRPr>
                </a:p>
              </p:txBody>
            </p:sp>
          </mc:Choice>
          <mc:Fallback xmlns="">
            <p:sp>
              <p:nvSpPr>
                <p:cNvPr id="134" name="TextBox 133"/>
                <p:cNvSpPr txBox="1">
                  <a:spLocks noRot="1" noChangeAspect="1" noMove="1" noResize="1" noEditPoints="1" noAdjustHandles="1" noChangeArrowheads="1" noChangeShapeType="1" noTextEdit="1"/>
                </p:cNvSpPr>
                <p:nvPr/>
              </p:nvSpPr>
              <p:spPr>
                <a:xfrm>
                  <a:off x="401172" y="1397913"/>
                  <a:ext cx="740587" cy="430887"/>
                </a:xfrm>
                <a:prstGeom prst="rect">
                  <a:avLst/>
                </a:prstGeom>
                <a:blipFill>
                  <a:blip r:embed="rId8"/>
                  <a:stretch>
                    <a:fillRect b="-9859"/>
                  </a:stretch>
                </a:blipFill>
              </p:spPr>
              <p:txBody>
                <a:bodyPr/>
                <a:lstStyle/>
                <a:p>
                  <a:r>
                    <a:rPr lang="en-CA">
                      <a:noFill/>
                    </a:rPr>
                    <a:t> </a:t>
                  </a:r>
                </a:p>
              </p:txBody>
            </p:sp>
          </mc:Fallback>
        </mc:AlternateContent>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
        <p:nvSpPr>
          <p:cNvPr id="162" name="Oval 161"/>
          <p:cNvSpPr/>
          <p:nvPr/>
        </p:nvSpPr>
        <p:spPr>
          <a:xfrm>
            <a:off x="3435724" y="1723468"/>
            <a:ext cx="4793876" cy="1066800"/>
          </a:xfrm>
          <a:prstGeom prst="ellipse">
            <a:avLst/>
          </a:prstGeom>
          <a:ln w="25400">
            <a:solidFill>
              <a:schemeClr val="hlink"/>
            </a:solidFill>
          </a:ln>
        </p:spPr>
        <p:txBody>
          <a:bodyPr wrap="square" rtlCol="0" anchor="ctr">
            <a:spAutoFit/>
          </a:bodyPr>
          <a:lstStyle/>
          <a:p>
            <a:pPr algn="l"/>
            <a:endParaRPr lang="en-CA" sz="2400" dirty="0"/>
          </a:p>
        </p:txBody>
      </p:sp>
      <p:grpSp>
        <p:nvGrpSpPr>
          <p:cNvPr id="10" name="Group 9"/>
          <p:cNvGrpSpPr/>
          <p:nvPr/>
        </p:nvGrpSpPr>
        <p:grpSpPr>
          <a:xfrm>
            <a:off x="1694766" y="2743200"/>
            <a:ext cx="2957014" cy="950068"/>
            <a:chOff x="551766" y="4800600"/>
            <a:chExt cx="2957014" cy="950068"/>
          </a:xfrm>
        </p:grpSpPr>
        <mc:AlternateContent xmlns:mc="http://schemas.openxmlformats.org/markup-compatibility/2006" xmlns:a14="http://schemas.microsoft.com/office/drawing/2010/main">
          <mc:Choice Requires="a14">
            <p:sp>
              <p:nvSpPr>
                <p:cNvPr id="135" name="TextBox 134"/>
                <p:cNvSpPr txBox="1"/>
                <p:nvPr/>
              </p:nvSpPr>
              <p:spPr>
                <a:xfrm>
                  <a:off x="551766" y="4800600"/>
                  <a:ext cx="219143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35" name="TextBox 134"/>
                <p:cNvSpPr txBox="1">
                  <a:spLocks noRot="1" noChangeAspect="1" noMove="1" noResize="1" noEditPoints="1" noAdjustHandles="1" noChangeArrowheads="1" noChangeShapeType="1" noTextEdit="1"/>
                </p:cNvSpPr>
                <p:nvPr/>
              </p:nvSpPr>
              <p:spPr>
                <a:xfrm>
                  <a:off x="551766" y="4800600"/>
                  <a:ext cx="2191434" cy="950068"/>
                </a:xfrm>
                <a:prstGeom prst="rect">
                  <a:avLst/>
                </a:prstGeom>
                <a:blipFill>
                  <a:blip r:embed="rId9"/>
                  <a:stretch>
                    <a:fillRect/>
                  </a:stretch>
                </a:blipFill>
              </p:spPr>
              <p:txBody>
                <a:bodyPr/>
                <a:lstStyle/>
                <a:p>
                  <a:r>
                    <a:rPr lang="en-CA">
                      <a:noFill/>
                    </a:rPr>
                    <a:t> </a:t>
                  </a:r>
                </a:p>
              </p:txBody>
            </p:sp>
          </mc:Fallback>
        </mc:AlternateContent>
        <p:sp>
          <p:nvSpPr>
            <p:cNvPr id="38" name="Text Box 33"/>
            <p:cNvSpPr txBox="1">
              <a:spLocks noChangeArrowheads="1"/>
            </p:cNvSpPr>
            <p:nvPr/>
          </p:nvSpPr>
          <p:spPr bwMode="auto">
            <a:xfrm>
              <a:off x="2746781" y="49924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43" name="Text Box 33"/>
          <p:cNvSpPr txBox="1">
            <a:spLocks noChangeArrowheads="1"/>
          </p:cNvSpPr>
          <p:nvPr/>
        </p:nvSpPr>
        <p:spPr bwMode="auto">
          <a:xfrm>
            <a:off x="4322143" y="2928841"/>
            <a:ext cx="15452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CA" i="1" baseline="-25000" dirty="0">
              <a:solidFill>
                <a:srgbClr val="66FF33"/>
              </a:solidFill>
              <a:latin typeface="Times New Roman" panose="02020603050405020304" pitchFamily="18" charset="0"/>
              <a:cs typeface="Times New Roman" panose="02020603050405020304" pitchFamily="18" charset="0"/>
            </a:endParaRPr>
          </a:p>
        </p:txBody>
      </p:sp>
      <p:sp>
        <p:nvSpPr>
          <p:cNvPr id="2" name="Rectangle 1"/>
          <p:cNvSpPr/>
          <p:nvPr/>
        </p:nvSpPr>
        <p:spPr>
          <a:xfrm>
            <a:off x="1362235" y="1000780"/>
            <a:ext cx="771365" cy="523220"/>
          </a:xfrm>
          <a:prstGeom prst="rect">
            <a:avLst/>
          </a:prstGeom>
        </p:spPr>
        <p:txBody>
          <a:bodyPr wrap="none">
            <a:spAutoFit/>
          </a:bodyPr>
          <a:lstStyle/>
          <a:p>
            <a:r>
              <a:rPr lang="en-US" altLang="en-US" i="1" dirty="0" err="1">
                <a:solidFill>
                  <a:srgbClr val="00B050"/>
                </a:solidFill>
                <a:cs typeface="Times New Roman" panose="02020603050405020304" pitchFamily="18" charset="0"/>
                <a:sym typeface="Symbol" panose="05050102010706020507" pitchFamily="18" charset="2"/>
              </a:rPr>
              <a:t>w</a:t>
            </a:r>
            <a:r>
              <a:rPr lang="en-US" altLang="en-US" i="1" baseline="-25000" dirty="0" err="1">
                <a:solidFill>
                  <a:srgbClr val="00B050"/>
                </a:solidFill>
                <a:cs typeface="Times New Roman" panose="02020603050405020304" pitchFamily="18" charset="0"/>
                <a:sym typeface="Symbol" panose="05050102010706020507" pitchFamily="18" charset="2"/>
              </a:rPr>
              <a:t>i,j</a:t>
            </a:r>
            <a:r>
              <a:rPr lang="en-US" altLang="en-US" i="1" baseline="-25000" dirty="0">
                <a:solidFill>
                  <a:srgbClr val="00B050"/>
                </a:solidFill>
                <a:cs typeface="Times New Roman" panose="02020603050405020304" pitchFamily="18" charset="0"/>
                <a:sym typeface="Symbol" panose="05050102010706020507" pitchFamily="18" charset="2"/>
              </a:rPr>
              <a:t></a:t>
            </a:r>
          </a:p>
        </p:txBody>
      </p:sp>
      <p:grpSp>
        <p:nvGrpSpPr>
          <p:cNvPr id="33" name="Group 32"/>
          <p:cNvGrpSpPr/>
          <p:nvPr/>
        </p:nvGrpSpPr>
        <p:grpSpPr>
          <a:xfrm>
            <a:off x="6172200" y="2819400"/>
            <a:ext cx="2286000" cy="656398"/>
            <a:chOff x="5715000" y="2819400"/>
            <a:chExt cx="2286000" cy="656398"/>
          </a:xfrm>
        </p:grpSpPr>
        <mc:AlternateContent xmlns:mc="http://schemas.openxmlformats.org/markup-compatibility/2006" xmlns:a14="http://schemas.microsoft.com/office/drawing/2010/main">
          <mc:Choice Requires="a14">
            <p:sp>
              <p:nvSpPr>
                <p:cNvPr id="34" name="TextBox 33"/>
                <p:cNvSpPr txBox="1"/>
                <p:nvPr/>
              </p:nvSpPr>
              <p:spPr>
                <a:xfrm>
                  <a:off x="5715000" y="2819400"/>
                  <a:ext cx="971741" cy="65639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num>
                          <m:den>
                            <m:r>
                              <a:rPr lang="en-CA" i="1" dirty="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den>
                        </m:f>
                      </m:oMath>
                    </m:oMathPara>
                  </a14:m>
                  <a:endParaRPr lang="en-CA" dirty="0">
                    <a:solidFill>
                      <a:schemeClr val="tx1"/>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5715000" y="2819400"/>
                  <a:ext cx="971741" cy="656398"/>
                </a:xfrm>
                <a:prstGeom prst="rect">
                  <a:avLst/>
                </a:prstGeom>
                <a:blipFill>
                  <a:blip r:embed="rId10"/>
                  <a:stretch>
                    <a:fillRect/>
                  </a:stretch>
                </a:blipFill>
              </p:spPr>
              <p:txBody>
                <a:bodyPr/>
                <a:lstStyle/>
                <a:p>
                  <a:r>
                    <a:rPr lang="en-CA">
                      <a:noFill/>
                    </a:rPr>
                    <a:t> </a:t>
                  </a:r>
                </a:p>
              </p:txBody>
            </p:sp>
          </mc:Fallback>
        </mc:AlternateContent>
        <p:sp>
          <p:nvSpPr>
            <p:cNvPr id="35" name="Rectangle 34"/>
            <p:cNvSpPr/>
            <p:nvPr/>
          </p:nvSpPr>
          <p:spPr>
            <a:xfrm>
              <a:off x="6567594" y="2895600"/>
              <a:ext cx="1433406" cy="523220"/>
            </a:xfrm>
            <a:prstGeom prst="rect">
              <a:avLst/>
            </a:prstGeom>
          </p:spPr>
          <p:txBody>
            <a:bodyPr wrap="none">
              <a:spAutoFit/>
            </a:bodyPr>
            <a:lstStyle/>
            <a:p>
              <a:r>
                <a:rPr lang="en-US" altLang="en-US" i="1" dirty="0">
                  <a:solidFill>
                    <a:srgbClr val="00FFFF"/>
                  </a:solidFill>
                  <a:cs typeface="Times New Roman" panose="02020603050405020304" pitchFamily="18" charset="0"/>
                  <a:sym typeface="Symbol" panose="05050102010706020507" pitchFamily="18" charset="2"/>
                </a:rPr>
                <a:t>= </a:t>
              </a:r>
              <a:r>
                <a:rPr lang="en-CA" altLang="en-US" i="1" baseline="-250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y(1-y)</a:t>
              </a:r>
              <a:endParaRPr lang="en-CA" i="1" baseline="-25000" dirty="0">
                <a:solidFill>
                  <a:srgbClr val="00FFFF"/>
                </a:solidFill>
                <a:cs typeface="Times New Roman" panose="02020603050405020304" pitchFamily="18" charset="0"/>
                <a:sym typeface="Symbol" panose="05050102010706020507" pitchFamily="18" charset="2"/>
              </a:endParaRPr>
            </a:p>
          </p:txBody>
        </p:sp>
      </p:grpSp>
      <p:grpSp>
        <p:nvGrpSpPr>
          <p:cNvPr id="30" name="Group 29"/>
          <p:cNvGrpSpPr/>
          <p:nvPr/>
        </p:nvGrpSpPr>
        <p:grpSpPr>
          <a:xfrm>
            <a:off x="219716" y="3954752"/>
            <a:ext cx="8297051" cy="1019544"/>
            <a:chOff x="219716" y="5152656"/>
            <a:chExt cx="8297051" cy="1019544"/>
          </a:xfrm>
        </p:grpSpPr>
        <mc:AlternateContent xmlns:mc="http://schemas.openxmlformats.org/markup-compatibility/2006" xmlns:a14="http://schemas.microsoft.com/office/drawing/2010/main">
          <mc:Choice Requires="a14">
            <p:sp>
              <p:nvSpPr>
                <p:cNvPr id="31" name="TextBox 30"/>
                <p:cNvSpPr txBox="1"/>
                <p:nvPr/>
              </p:nvSpPr>
              <p:spPr>
                <a:xfrm>
                  <a:off x="219716" y="5222132"/>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31" name="TextBox 30"/>
                <p:cNvSpPr txBox="1">
                  <a:spLocks noRot="1" noChangeAspect="1" noMove="1" noResize="1" noEditPoints="1" noAdjustHandles="1" noChangeArrowheads="1" noChangeShapeType="1" noTextEdit="1"/>
                </p:cNvSpPr>
                <p:nvPr/>
              </p:nvSpPr>
              <p:spPr>
                <a:xfrm>
                  <a:off x="219716" y="5222132"/>
                  <a:ext cx="2218684" cy="950068"/>
                </a:xfrm>
                <a:prstGeom prst="rect">
                  <a:avLst/>
                </a:prstGeom>
                <a:blipFill>
                  <a:blip r:embed="rId11"/>
                  <a:stretch>
                    <a:fillRect/>
                  </a:stretch>
                </a:blipFill>
              </p:spPr>
              <p:txBody>
                <a:bodyPr/>
                <a:lstStyle/>
                <a:p>
                  <a:r>
                    <a:rPr lang="en-CA">
                      <a:noFill/>
                    </a:rPr>
                    <a:t> </a:t>
                  </a:r>
                </a:p>
              </p:txBody>
            </p:sp>
          </mc:Fallback>
        </mc:AlternateContent>
        <p:grpSp>
          <p:nvGrpSpPr>
            <p:cNvPr id="32" name="Group 31"/>
            <p:cNvGrpSpPr/>
            <p:nvPr/>
          </p:nvGrpSpPr>
          <p:grpSpPr>
            <a:xfrm>
              <a:off x="2467131" y="5222132"/>
              <a:ext cx="3781269" cy="685800"/>
              <a:chOff x="1600201" y="2895600"/>
              <a:chExt cx="3781269" cy="685800"/>
            </a:xfrm>
          </p:grpSpPr>
          <p:sp>
            <p:nvSpPr>
              <p:cNvPr id="39"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40"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36" name="TextBox 35"/>
                <p:cNvSpPr txBox="1"/>
                <p:nvPr/>
              </p:nvSpPr>
              <p:spPr>
                <a:xfrm>
                  <a:off x="6315716" y="5152656"/>
                  <a:ext cx="2201051"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36" name="TextBox 35"/>
                <p:cNvSpPr txBox="1">
                  <a:spLocks noRot="1" noChangeAspect="1" noMove="1" noResize="1" noEditPoints="1" noAdjustHandles="1" noChangeArrowheads="1" noChangeShapeType="1" noTextEdit="1"/>
                </p:cNvSpPr>
                <p:nvPr/>
              </p:nvSpPr>
              <p:spPr>
                <a:xfrm>
                  <a:off x="6315716" y="5152656"/>
                  <a:ext cx="2201051" cy="961674"/>
                </a:xfrm>
                <a:prstGeom prst="rect">
                  <a:avLst/>
                </a:prstGeom>
                <a:blipFill>
                  <a:blip r:embed="rId12"/>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7" name="TextBox 36"/>
                <p:cNvSpPr txBox="1"/>
                <p:nvPr/>
              </p:nvSpPr>
              <p:spPr>
                <a:xfrm>
                  <a:off x="3267716" y="5160304"/>
                  <a:ext cx="219143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37" name="TextBox 36"/>
                <p:cNvSpPr txBox="1">
                  <a:spLocks noRot="1" noChangeAspect="1" noMove="1" noResize="1" noEditPoints="1" noAdjustHandles="1" noChangeArrowheads="1" noChangeShapeType="1" noTextEdit="1"/>
                </p:cNvSpPr>
                <p:nvPr/>
              </p:nvSpPr>
              <p:spPr>
                <a:xfrm>
                  <a:off x="3267716" y="5160304"/>
                  <a:ext cx="2191434" cy="950068"/>
                </a:xfrm>
                <a:prstGeom prst="rect">
                  <a:avLst/>
                </a:prstGeom>
                <a:blipFill>
                  <a:blip r:embed="rId13"/>
                  <a:stretch>
                    <a:fillRect/>
                  </a:stretch>
                </a:blipFill>
              </p:spPr>
              <p:txBody>
                <a:bodyPr/>
                <a:lstStyle/>
                <a:p>
                  <a:r>
                    <a:rPr lang="en-CA">
                      <a:noFill/>
                    </a:rPr>
                    <a:t> </a:t>
                  </a:r>
                </a:p>
              </p:txBody>
            </p:sp>
          </mc:Fallback>
        </mc:AlternateContent>
      </p:grpSp>
      <p:grpSp>
        <p:nvGrpSpPr>
          <p:cNvPr id="41" name="Group 40"/>
          <p:cNvGrpSpPr/>
          <p:nvPr/>
        </p:nvGrpSpPr>
        <p:grpSpPr>
          <a:xfrm>
            <a:off x="2467131" y="4724400"/>
            <a:ext cx="6906458" cy="685800"/>
            <a:chOff x="2467131" y="3962400"/>
            <a:chExt cx="6906458" cy="685800"/>
          </a:xfrm>
        </p:grpSpPr>
        <p:sp>
          <p:nvSpPr>
            <p:cNvPr id="42" name="Text Box 33"/>
            <p:cNvSpPr txBox="1">
              <a:spLocks noChangeArrowheads="1"/>
            </p:cNvSpPr>
            <p:nvPr/>
          </p:nvSpPr>
          <p:spPr bwMode="auto">
            <a:xfrm>
              <a:off x="3864943" y="4063425"/>
              <a:ext cx="15452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CA" i="1" baseline="-25000" dirty="0">
                <a:solidFill>
                  <a:srgbClr val="66FF33"/>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47" name="Rectangle 46"/>
                <p:cNvSpPr/>
                <p:nvPr/>
              </p:nvSpPr>
              <p:spPr>
                <a:xfrm>
                  <a:off x="6173189" y="4001869"/>
                  <a:ext cx="3200400" cy="646331"/>
                </a:xfrm>
                <a:prstGeom prst="rect">
                  <a:avLst/>
                </a:prstGeom>
              </p:spPr>
              <p:txBody>
                <a:bodyPr wrap="square">
                  <a:spAutoFit/>
                </a:bodyPr>
                <a:lstStyle/>
                <a:p>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CA" i="1" dirty="0">
                      <a:solidFill>
                        <a:srgbClr val="00FFFF"/>
                      </a:solidFill>
                      <a:cs typeface="Times New Roman" panose="02020603050405020304" pitchFamily="18" charset="0"/>
                      <a:sym typeface="Symbol" panose="05050102010706020507" pitchFamily="18" charset="2"/>
                    </a:rPr>
                    <a:t> </a:t>
                  </a:r>
                  <a:r>
                    <a:rPr lang="en-CA" sz="3600" i="1"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1-</a:t>
                  </a:r>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US" altLang="en-US"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a:t>
                  </a:r>
                  <a:endParaRPr lang="en-CA" sz="3600" dirty="0">
                    <a:solidFill>
                      <a:srgbClr val="00FFFF"/>
                    </a:solidFill>
                    <a:cs typeface="Times New Roman" panose="02020603050405020304" pitchFamily="18" charset="0"/>
                    <a:sym typeface="Symbol" panose="05050102010706020507" pitchFamily="18" charset="2"/>
                  </a:endParaRPr>
                </a:p>
              </p:txBody>
            </p:sp>
          </mc:Choice>
          <mc:Fallback xmlns="">
            <p:sp>
              <p:nvSpPr>
                <p:cNvPr id="41" name="Rectangle 40"/>
                <p:cNvSpPr>
                  <a:spLocks noRot="1" noChangeAspect="1" noMove="1" noResize="1" noEditPoints="1" noAdjustHandles="1" noChangeArrowheads="1" noChangeShapeType="1" noTextEdit="1"/>
                </p:cNvSpPr>
                <p:nvPr/>
              </p:nvSpPr>
              <p:spPr>
                <a:xfrm>
                  <a:off x="6173189" y="4001869"/>
                  <a:ext cx="3200400" cy="646331"/>
                </a:xfrm>
                <a:prstGeom prst="rect">
                  <a:avLst/>
                </a:prstGeom>
                <a:blipFill>
                  <a:blip r:embed="rId14"/>
                  <a:stretch>
                    <a:fillRect t="-23364" b="-24299"/>
                  </a:stretch>
                </a:blipFill>
              </p:spPr>
              <p:txBody>
                <a:bodyPr/>
                <a:lstStyle/>
                <a:p>
                  <a:r>
                    <a:rPr lang="en-CA">
                      <a:noFill/>
                    </a:rPr>
                    <a:t> </a:t>
                  </a:r>
                </a:p>
              </p:txBody>
            </p:sp>
          </mc:Fallback>
        </mc:AlternateContent>
        <p:grpSp>
          <p:nvGrpSpPr>
            <p:cNvPr id="48" name="Group 47"/>
            <p:cNvGrpSpPr/>
            <p:nvPr/>
          </p:nvGrpSpPr>
          <p:grpSpPr>
            <a:xfrm>
              <a:off x="2467131" y="3962400"/>
              <a:ext cx="3781269" cy="685800"/>
              <a:chOff x="2467131" y="3962400"/>
              <a:chExt cx="3781269" cy="685800"/>
            </a:xfrm>
          </p:grpSpPr>
          <p:sp>
            <p:nvSpPr>
              <p:cNvPr id="49" name="Text Box 33"/>
              <p:cNvSpPr txBox="1">
                <a:spLocks noChangeArrowheads="1"/>
              </p:cNvSpPr>
              <p:nvPr/>
            </p:nvSpPr>
            <p:spPr bwMode="auto">
              <a:xfrm>
                <a:off x="2467131" y="40018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50" name="Text Box 33"/>
              <p:cNvSpPr txBox="1">
                <a:spLocks noChangeArrowheads="1"/>
              </p:cNvSpPr>
              <p:nvPr/>
            </p:nvSpPr>
            <p:spPr bwMode="auto">
              <a:xfrm>
                <a:off x="5486401" y="39624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spTree>
    <p:extLst>
      <p:ext uri="{BB962C8B-B14F-4D97-AF65-F5344CB8AC3E}">
        <p14:creationId xmlns:p14="http://schemas.microsoft.com/office/powerpoint/2010/main" val="2619575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62"/>
                                        </p:tgtEl>
                                        <p:attrNameLst>
                                          <p:attrName>style.visibility</p:attrName>
                                        </p:attrNameLst>
                                      </p:cBhvr>
                                      <p:to>
                                        <p:strVal val="visible"/>
                                      </p:to>
                                    </p:set>
                                    <p:anim calcmode="lin" valueType="num">
                                      <p:cBhvr additive="base">
                                        <p:cTn id="7" dur="500" fill="hold"/>
                                        <p:tgtEl>
                                          <p:spTgt spid="162"/>
                                        </p:tgtEl>
                                        <p:attrNameLst>
                                          <p:attrName>ppt_x</p:attrName>
                                        </p:attrNameLst>
                                      </p:cBhvr>
                                      <p:tavLst>
                                        <p:tav tm="0">
                                          <p:val>
                                            <p:strVal val="1+#ppt_w/2"/>
                                          </p:val>
                                        </p:tav>
                                        <p:tav tm="100000">
                                          <p:val>
                                            <p:strVal val="#ppt_x"/>
                                          </p:val>
                                        </p:tav>
                                      </p:tavLst>
                                    </p:anim>
                                    <p:anim calcmode="lin" valueType="num">
                                      <p:cBhvr additive="base">
                                        <p:cTn id="8" dur="500" fill="hold"/>
                                        <p:tgtEl>
                                          <p:spTgt spid="16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1+#ppt_w/2"/>
                                          </p:val>
                                        </p:tav>
                                        <p:tav tm="100000">
                                          <p:val>
                                            <p:strVal val="#ppt_x"/>
                                          </p:val>
                                        </p:tav>
                                      </p:tavLst>
                                    </p:anim>
                                    <p:anim calcmode="lin" valueType="num">
                                      <p:cBhvr additive="base">
                                        <p:cTn id="12"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1+#ppt_w/2"/>
                                          </p:val>
                                        </p:tav>
                                        <p:tav tm="100000">
                                          <p:val>
                                            <p:strVal val="#ppt_x"/>
                                          </p:val>
                                        </p:tav>
                                      </p:tavLst>
                                    </p:anim>
                                    <p:anim calcmode="lin" valueType="num">
                                      <p:cBhvr additive="base">
                                        <p:cTn id="18" dur="500" fill="hold"/>
                                        <p:tgtEl>
                                          <p:spTgt spid="4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2"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609600" y="-18168"/>
            <a:ext cx="7848600" cy="2781300"/>
            <a:chOff x="609600" y="3829708"/>
            <a:chExt cx="7848600" cy="2781300"/>
          </a:xfrm>
        </p:grpSpPr>
        <p:sp>
          <p:nvSpPr>
            <p:cNvPr id="45" name="Rectangle 44"/>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46" name="Group 45"/>
            <p:cNvGrpSpPr/>
            <p:nvPr/>
          </p:nvGrpSpPr>
          <p:grpSpPr>
            <a:xfrm>
              <a:off x="7467600" y="4770664"/>
              <a:ext cx="711096" cy="1293964"/>
              <a:chOff x="7467600" y="4770664"/>
              <a:chExt cx="711096" cy="1293964"/>
            </a:xfrm>
          </p:grpSpPr>
          <p:sp>
            <p:nvSpPr>
              <p:cNvPr id="51" name="Rectangle 50"/>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52" name="Rectangle 51"/>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53" name="Rectangle 52"/>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54" name="Rectangle 53"/>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5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17319"/>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p:cNvSpPr/>
          <p:nvPr/>
        </p:nvSpPr>
        <p:spPr>
          <a:xfrm>
            <a:off x="2754630" y="-381000"/>
            <a:ext cx="228600" cy="369332"/>
          </a:xfrm>
          <a:prstGeom prst="rect">
            <a:avLst/>
          </a:prstGeom>
        </p:spPr>
        <p:txBody>
          <a:bodyPr wrap="square">
            <a:spAutoFit/>
          </a:bodyPr>
          <a:lstStyle/>
          <a:p>
            <a:pPr algn="ctr"/>
            <a:r>
              <a:rPr lang="en-US" sz="1800" i="1" dirty="0">
                <a:solidFill>
                  <a:srgbClr val="66FF33"/>
                </a:solidFill>
              </a:rPr>
              <a:t>k</a:t>
            </a:r>
          </a:p>
        </p:txBody>
      </p:sp>
      <p:sp>
        <p:nvSpPr>
          <p:cNvPr id="57" name="Rectangle 56"/>
          <p:cNvSpPr/>
          <p:nvPr/>
        </p:nvSpPr>
        <p:spPr>
          <a:xfrm>
            <a:off x="8302062" y="1336596"/>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58" name="Group 57"/>
          <p:cNvGrpSpPr/>
          <p:nvPr/>
        </p:nvGrpSpPr>
        <p:grpSpPr>
          <a:xfrm>
            <a:off x="3026174" y="366900"/>
            <a:ext cx="2772154" cy="2414400"/>
            <a:chOff x="3026174" y="1528068"/>
            <a:chExt cx="2772154" cy="2414400"/>
          </a:xfrm>
        </p:grpSpPr>
        <mc:AlternateContent xmlns:mc="http://schemas.openxmlformats.org/markup-compatibility/2006" xmlns:a14="http://schemas.microsoft.com/office/drawing/2010/main">
          <mc:Choice Requires="a14">
            <p:sp>
              <p:nvSpPr>
                <p:cNvPr id="59" name="Rectangle 58"/>
                <p:cNvSpPr/>
                <p:nvPr/>
              </p:nvSpPr>
              <p:spPr>
                <a:xfrm>
                  <a:off x="3026174" y="2432153"/>
                  <a:ext cx="1469626" cy="745460"/>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sSub>
                              <m:sSubPr>
                                <m:ctrlPr>
                                  <a:rPr lang="en-CA" sz="2400" i="1" dirty="0">
                                    <a:solidFill>
                                      <a:srgbClr val="FF00FF"/>
                                    </a:solidFill>
                                    <a:latin typeface="Cambria Math" panose="02040503050406030204" pitchFamily="18" charset="0"/>
                                  </a:rPr>
                                </m:ctrlPr>
                              </m:sSubPr>
                              <m:e>
                                <m:r>
                                  <a:rPr lang="en-CA" sz="2400" i="1" dirty="0">
                                    <a:solidFill>
                                      <a:srgbClr val="FF00FF"/>
                                    </a:solidFill>
                                    <a:latin typeface="Cambria Math" panose="02040503050406030204" pitchFamily="18" charset="0"/>
                                    <a:sym typeface="Symbol" panose="05050102010706020507" pitchFamily="18" charset="2"/>
                                  </a:rPr>
                                  <m:t></m:t>
                                </m:r>
                                <m:r>
                                  <a:rPr lang="en-CA" sz="2400" i="1" dirty="0">
                                    <a:solidFill>
                                      <a:srgbClr val="FF00FF"/>
                                    </a:solidFill>
                                    <a:latin typeface="Cambria Math" panose="02040503050406030204" pitchFamily="18" charset="0"/>
                                  </a:rPr>
                                  <m:t>𝑥</m:t>
                                </m:r>
                              </m:e>
                              <m:sub>
                                <m:r>
                                  <m:rPr>
                                    <m:nor/>
                                  </m:rPr>
                                  <a:rPr lang="en-US" altLang="en-US" sz="2400" i="1" dirty="0">
                                    <a:solidFill>
                                      <a:srgbClr val="FF00FF"/>
                                    </a:solidFill>
                                    <a:cs typeface="Times New Roman" panose="02020603050405020304" pitchFamily="18" charset="0"/>
                                    <a:sym typeface="Symbol" panose="05050102010706020507" pitchFamily="18" charset="2"/>
                                  </a:rPr>
                                  <m:t></m:t>
                                </m:r>
                                <m:r>
                                  <m:rPr>
                                    <m:nor/>
                                  </m:rPr>
                                  <a:rPr lang="en-US" altLang="en-US" sz="2400" i="1" dirty="0">
                                    <a:solidFill>
                                      <a:srgbClr val="FF00FF"/>
                                    </a:solidFill>
                                    <a:cs typeface="Times New Roman" panose="02020603050405020304" pitchFamily="18" charset="0"/>
                                    <a:sym typeface="Symbol" panose="05050102010706020507" pitchFamily="18" charset="2"/>
                                  </a:rPr>
                                  <m:t>d</m:t>
                                </m:r>
                                <m:r>
                                  <m:rPr>
                                    <m:nor/>
                                  </m:rPr>
                                  <a:rPr lang="en-US" altLang="en-US" sz="2400" i="1" dirty="0">
                                    <a:solidFill>
                                      <a:srgbClr val="FF00FF"/>
                                    </a:solidFill>
                                    <a:cs typeface="Times New Roman" panose="02020603050405020304" pitchFamily="18" charset="0"/>
                                    <a:sym typeface="Symbol" panose="05050102010706020507" pitchFamily="18" charset="2"/>
                                  </a:rPr>
                                  <m:t>,</m:t>
                                </m:r>
                                <m:r>
                                  <m:rPr>
                                    <m:nor/>
                                  </m:rPr>
                                  <a:rPr lang="en-CA" altLang="en-US" sz="2400" i="1" dirty="0">
                                    <a:solidFill>
                                      <a:srgbClr val="FF00FF"/>
                                    </a:solidFill>
                                    <a:cs typeface="Times New Roman" panose="02020603050405020304" pitchFamily="18" charset="0"/>
                                    <a:sym typeface="Symbol" panose="05050102010706020507" pitchFamily="18" charset="2"/>
                                  </a:rPr>
                                  <m:t>i</m:t>
                                </m:r>
                                <m:r>
                                  <m:rPr>
                                    <m:nor/>
                                  </m:rPr>
                                  <a:rPr lang="en-US" altLang="en-US" sz="24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400" dirty="0"/>
                </a:p>
              </p:txBody>
            </p:sp>
          </mc:Choice>
          <mc:Fallback xmlns="">
            <p:sp>
              <p:nvSpPr>
                <p:cNvPr id="59" name="Rectangle 58"/>
                <p:cNvSpPr>
                  <a:spLocks noRot="1" noChangeAspect="1" noMove="1" noResize="1" noEditPoints="1" noAdjustHandles="1" noChangeArrowheads="1" noChangeShapeType="1" noTextEdit="1"/>
                </p:cNvSpPr>
                <p:nvPr/>
              </p:nvSpPr>
              <p:spPr>
                <a:xfrm>
                  <a:off x="3026174" y="2432153"/>
                  <a:ext cx="1469626" cy="745460"/>
                </a:xfrm>
                <a:prstGeom prst="rect">
                  <a:avLst/>
                </a:prstGeom>
                <a:blipFill>
                  <a:blip r:embed="rId4"/>
                  <a:stretch>
                    <a:fillRect/>
                  </a:stretch>
                </a:blipFill>
              </p:spPr>
              <p:txBody>
                <a:bodyPr/>
                <a:lstStyle/>
                <a:p>
                  <a:r>
                    <a:rPr lang="en-CA">
                      <a:noFill/>
                    </a:rPr>
                    <a:t> </a:t>
                  </a:r>
                </a:p>
              </p:txBody>
            </p:sp>
          </mc:Fallback>
        </mc:AlternateContent>
        <p:grpSp>
          <p:nvGrpSpPr>
            <p:cNvPr id="60" name="Group 59"/>
            <p:cNvGrpSpPr/>
            <p:nvPr/>
          </p:nvGrpSpPr>
          <p:grpSpPr>
            <a:xfrm>
              <a:off x="4626804" y="1528068"/>
              <a:ext cx="1171524" cy="2414400"/>
              <a:chOff x="4008388" y="914400"/>
              <a:chExt cx="1171524" cy="2414400"/>
            </a:xfrm>
          </p:grpSpPr>
          <p:grpSp>
            <p:nvGrpSpPr>
              <p:cNvPr id="61" name="Group 60"/>
              <p:cNvGrpSpPr/>
              <p:nvPr/>
            </p:nvGrpSpPr>
            <p:grpSpPr>
              <a:xfrm>
                <a:off x="4097248" y="1066800"/>
                <a:ext cx="1082664" cy="2184968"/>
                <a:chOff x="4097248" y="1066800"/>
                <a:chExt cx="1082664" cy="2184968"/>
              </a:xfrm>
            </p:grpSpPr>
            <p:cxnSp>
              <p:nvCxnSpPr>
                <p:cNvPr id="92" name="Straight Connector 91"/>
                <p:cNvCxnSpPr>
                  <a:stCxn id="62"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62" name="Oval 61"/>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3" name="Oval 6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4" name="Oval 6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5" name="Oval 6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6" name="Oval 6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7" name="Oval 6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8" name="Oval 6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9" name="Oval 6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0" name="Oval 6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1" name="Group 70"/>
              <p:cNvGrpSpPr/>
              <p:nvPr/>
            </p:nvGrpSpPr>
            <p:grpSpPr>
              <a:xfrm>
                <a:off x="4008388" y="965526"/>
                <a:ext cx="1081524" cy="2363274"/>
                <a:chOff x="4008388" y="965526"/>
                <a:chExt cx="1081524" cy="2363274"/>
              </a:xfrm>
            </p:grpSpPr>
            <p:cxnSp>
              <p:nvCxnSpPr>
                <p:cNvPr id="73" name="Straight Connector 72"/>
                <p:cNvCxnSpPr>
                  <a:stCxn id="91"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83" name="Oval 8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4" name="Oval 8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5" name="Oval 8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6" name="Oval 8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7" name="Oval 8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8" name="Oval 8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9" name="Oval 8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0" name="Oval 8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1" name="Oval 90"/>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72" name="Rectangle 71"/>
              <p:cNvSpPr/>
              <p:nvPr/>
            </p:nvSpPr>
            <p:spPr>
              <a:xfrm>
                <a:off x="4237482" y="914400"/>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grpSp>
      </p:grpSp>
      <p:grpSp>
        <p:nvGrpSpPr>
          <p:cNvPr id="104" name="Group 103"/>
          <p:cNvGrpSpPr/>
          <p:nvPr/>
        </p:nvGrpSpPr>
        <p:grpSpPr>
          <a:xfrm>
            <a:off x="5686626" y="406368"/>
            <a:ext cx="2668477" cy="2363274"/>
            <a:chOff x="5686626" y="1567536"/>
            <a:chExt cx="2668477" cy="2363274"/>
          </a:xfrm>
        </p:grpSpPr>
        <p:grpSp>
          <p:nvGrpSpPr>
            <p:cNvPr id="105" name="Group 104"/>
            <p:cNvGrpSpPr/>
            <p:nvPr/>
          </p:nvGrpSpPr>
          <p:grpSpPr>
            <a:xfrm>
              <a:off x="5686626" y="1567536"/>
              <a:ext cx="2668477" cy="2363274"/>
              <a:chOff x="5686626" y="1567536"/>
              <a:chExt cx="2668477" cy="2363274"/>
            </a:xfrm>
          </p:grpSpPr>
          <p:grpSp>
            <p:nvGrpSpPr>
              <p:cNvPr id="109" name="Group 108"/>
              <p:cNvGrpSpPr/>
              <p:nvPr/>
            </p:nvGrpSpPr>
            <p:grpSpPr>
              <a:xfrm>
                <a:off x="5783483" y="1656691"/>
                <a:ext cx="2571620" cy="2221461"/>
                <a:chOff x="5764534" y="4956972"/>
                <a:chExt cx="1492059" cy="1101433"/>
              </a:xfrm>
            </p:grpSpPr>
            <p:cxnSp>
              <p:nvCxnSpPr>
                <p:cNvPr id="126" name="Straight Connector 125"/>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27" name="Straight Connector 126"/>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28" name="Straight Connector 127"/>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30" name="Straight Connector 129"/>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32" name="Straight Connector 131"/>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33" name="Straight Connector 132"/>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36" name="Straight Connector 135"/>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37" name="Straight Connector 136"/>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38" name="Straight Connector 137"/>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110" name="Group 109"/>
              <p:cNvGrpSpPr/>
              <p:nvPr/>
            </p:nvGrpSpPr>
            <p:grpSpPr>
              <a:xfrm>
                <a:off x="5686626" y="1567536"/>
                <a:ext cx="180774" cy="2363274"/>
                <a:chOff x="5723816" y="1567536"/>
                <a:chExt cx="180774" cy="2363274"/>
              </a:xfrm>
            </p:grpSpPr>
            <p:sp>
              <p:nvSpPr>
                <p:cNvPr id="112" name="Oval 111"/>
                <p:cNvSpPr/>
                <p:nvPr/>
              </p:nvSpPr>
              <p:spPr>
                <a:xfrm>
                  <a:off x="5723816" y="26701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3" name="Oval 112"/>
                <p:cNvSpPr/>
                <p:nvPr/>
              </p:nvSpPr>
              <p:spPr>
                <a:xfrm>
                  <a:off x="5723902" y="156753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4" name="Oval 113"/>
                <p:cNvSpPr/>
                <p:nvPr/>
              </p:nvSpPr>
              <p:spPr>
                <a:xfrm>
                  <a:off x="5723988" y="186981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5" name="Oval 114"/>
                <p:cNvSpPr/>
                <p:nvPr/>
              </p:nvSpPr>
              <p:spPr>
                <a:xfrm>
                  <a:off x="5724074" y="213419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6" name="Oval 115"/>
                <p:cNvSpPr/>
                <p:nvPr/>
              </p:nvSpPr>
              <p:spPr>
                <a:xfrm>
                  <a:off x="5724160" y="2398578"/>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7" name="Oval 116"/>
                <p:cNvSpPr/>
                <p:nvPr/>
              </p:nvSpPr>
              <p:spPr>
                <a:xfrm>
                  <a:off x="5724332" y="292734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8" name="Oval 117"/>
                <p:cNvSpPr/>
                <p:nvPr/>
              </p:nvSpPr>
              <p:spPr>
                <a:xfrm>
                  <a:off x="5724418" y="320183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5724504" y="347632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5724590" y="3750810"/>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108" name="TextBox 107"/>
                <p:cNvSpPr txBox="1"/>
                <p:nvPr/>
              </p:nvSpPr>
              <p:spPr>
                <a:xfrm>
                  <a:off x="5974883" y="24384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08" name="TextBox 107"/>
                <p:cNvSpPr txBox="1">
                  <a:spLocks noRot="1" noChangeAspect="1" noMove="1" noResize="1" noEditPoints="1" noAdjustHandles="1" noChangeArrowheads="1" noChangeShapeType="1" noTextEdit="1"/>
                </p:cNvSpPr>
                <p:nvPr/>
              </p:nvSpPr>
              <p:spPr>
                <a:xfrm>
                  <a:off x="5974883" y="2438400"/>
                  <a:ext cx="1175643" cy="552524"/>
                </a:xfrm>
                <a:prstGeom prst="rect">
                  <a:avLst/>
                </a:prstGeom>
                <a:blipFill>
                  <a:blip r:embed="rId5"/>
                  <a:stretch>
                    <a:fillRect l="-59585" t="-215556" r="-73057" b="-307778"/>
                  </a:stretch>
                </a:blipFill>
              </p:spPr>
              <p:txBody>
                <a:bodyPr/>
                <a:lstStyle/>
                <a:p>
                  <a:r>
                    <a:rPr lang="en-CA">
                      <a:noFill/>
                    </a:rPr>
                    <a:t> </a:t>
                  </a:r>
                </a:p>
              </p:txBody>
            </p:sp>
          </mc:Fallback>
        </mc:AlternateContent>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6" name="Group 5"/>
          <p:cNvGrpSpPr/>
          <p:nvPr/>
        </p:nvGrpSpPr>
        <p:grpSpPr>
          <a:xfrm>
            <a:off x="2438399" y="4953000"/>
            <a:ext cx="7010400" cy="1371600"/>
            <a:chOff x="1581397" y="5486400"/>
            <a:chExt cx="6191003" cy="1371600"/>
          </a:xfrm>
        </p:grpSpPr>
        <p:sp>
          <p:nvSpPr>
            <p:cNvPr id="149" name="Oval 148"/>
            <p:cNvSpPr/>
            <p:nvPr/>
          </p:nvSpPr>
          <p:spPr>
            <a:xfrm>
              <a:off x="5181600" y="5791200"/>
              <a:ext cx="2590800" cy="1066800"/>
            </a:xfrm>
            <a:prstGeom prst="ellipse">
              <a:avLst/>
            </a:prstGeom>
            <a:ln w="25400">
              <a:solidFill>
                <a:schemeClr val="hlink"/>
              </a:solidFill>
            </a:ln>
          </p:spPr>
          <p:txBody>
            <a:bodyPr wrap="square" rtlCol="0" anchor="ctr">
              <a:spAutoFit/>
            </a:bodyPr>
            <a:lstStyle/>
            <a:p>
              <a:pPr algn="l"/>
              <a:endParaRPr lang="en-CA" sz="2400" dirty="0"/>
            </a:p>
          </p:txBody>
        </p:sp>
        <p:cxnSp>
          <p:nvCxnSpPr>
            <p:cNvPr id="5" name="Straight Arrow Connector 4"/>
            <p:cNvCxnSpPr/>
            <p:nvPr/>
          </p:nvCxnSpPr>
          <p:spPr bwMode="auto">
            <a:xfrm flipH="1" flipV="1">
              <a:off x="1581397" y="5486400"/>
              <a:ext cx="3667521" cy="60960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150" name="Group 149"/>
          <p:cNvGrpSpPr/>
          <p:nvPr/>
        </p:nvGrpSpPr>
        <p:grpSpPr>
          <a:xfrm>
            <a:off x="2467131" y="4114800"/>
            <a:ext cx="6906458" cy="685800"/>
            <a:chOff x="2467131" y="3962400"/>
            <a:chExt cx="6906458" cy="685800"/>
          </a:xfrm>
        </p:grpSpPr>
        <p:sp>
          <p:nvSpPr>
            <p:cNvPr id="151" name="Text Box 33"/>
            <p:cNvSpPr txBox="1">
              <a:spLocks noChangeArrowheads="1"/>
            </p:cNvSpPr>
            <p:nvPr/>
          </p:nvSpPr>
          <p:spPr bwMode="auto">
            <a:xfrm>
              <a:off x="3864943" y="4063425"/>
              <a:ext cx="15452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CA" i="1" baseline="-25000" dirty="0">
                <a:solidFill>
                  <a:srgbClr val="66FF33"/>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52" name="Rectangle 151"/>
                <p:cNvSpPr/>
                <p:nvPr/>
              </p:nvSpPr>
              <p:spPr>
                <a:xfrm>
                  <a:off x="6173189" y="4001869"/>
                  <a:ext cx="3200400" cy="646331"/>
                </a:xfrm>
                <a:prstGeom prst="rect">
                  <a:avLst/>
                </a:prstGeom>
              </p:spPr>
              <p:txBody>
                <a:bodyPr wrap="square">
                  <a:spAutoFit/>
                </a:bodyPr>
                <a:lstStyle/>
                <a:p>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CA" i="1" dirty="0">
                      <a:solidFill>
                        <a:srgbClr val="00FFFF"/>
                      </a:solidFill>
                      <a:cs typeface="Times New Roman" panose="02020603050405020304" pitchFamily="18" charset="0"/>
                      <a:sym typeface="Symbol" panose="05050102010706020507" pitchFamily="18" charset="2"/>
                    </a:rPr>
                    <a:t> </a:t>
                  </a:r>
                  <a:r>
                    <a:rPr lang="en-CA" sz="3600" i="1"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1-</a:t>
                  </a:r>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US" altLang="en-US"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a:t>
                  </a:r>
                  <a:endParaRPr lang="en-CA" sz="3600" dirty="0">
                    <a:solidFill>
                      <a:srgbClr val="00FFFF"/>
                    </a:solidFill>
                    <a:cs typeface="Times New Roman" panose="02020603050405020304" pitchFamily="18" charset="0"/>
                    <a:sym typeface="Symbol" panose="05050102010706020507" pitchFamily="18" charset="2"/>
                  </a:endParaRPr>
                </a:p>
              </p:txBody>
            </p:sp>
          </mc:Choice>
          <mc:Fallback xmlns="">
            <p:sp>
              <p:nvSpPr>
                <p:cNvPr id="41" name="Rectangle 40"/>
                <p:cNvSpPr>
                  <a:spLocks noRot="1" noChangeAspect="1" noMove="1" noResize="1" noEditPoints="1" noAdjustHandles="1" noChangeArrowheads="1" noChangeShapeType="1" noTextEdit="1"/>
                </p:cNvSpPr>
                <p:nvPr/>
              </p:nvSpPr>
              <p:spPr>
                <a:xfrm>
                  <a:off x="6173189" y="4001869"/>
                  <a:ext cx="3200400" cy="646331"/>
                </a:xfrm>
                <a:prstGeom prst="rect">
                  <a:avLst/>
                </a:prstGeom>
                <a:blipFill>
                  <a:blip r:embed="rId13"/>
                  <a:stretch>
                    <a:fillRect t="-23364" b="-24299"/>
                  </a:stretch>
                </a:blipFill>
              </p:spPr>
              <p:txBody>
                <a:bodyPr/>
                <a:lstStyle/>
                <a:p>
                  <a:r>
                    <a:rPr lang="en-CA">
                      <a:noFill/>
                    </a:rPr>
                    <a:t> </a:t>
                  </a:r>
                </a:p>
              </p:txBody>
            </p:sp>
          </mc:Fallback>
        </mc:AlternateContent>
        <p:grpSp>
          <p:nvGrpSpPr>
            <p:cNvPr id="153" name="Group 152"/>
            <p:cNvGrpSpPr/>
            <p:nvPr/>
          </p:nvGrpSpPr>
          <p:grpSpPr>
            <a:xfrm>
              <a:off x="2467131" y="3962400"/>
              <a:ext cx="3781269" cy="685800"/>
              <a:chOff x="2467131" y="3962400"/>
              <a:chExt cx="3781269" cy="685800"/>
            </a:xfrm>
          </p:grpSpPr>
          <p:sp>
            <p:nvSpPr>
              <p:cNvPr id="154" name="Text Box 33"/>
              <p:cNvSpPr txBox="1">
                <a:spLocks noChangeArrowheads="1"/>
              </p:cNvSpPr>
              <p:nvPr/>
            </p:nvSpPr>
            <p:spPr bwMode="auto">
              <a:xfrm>
                <a:off x="2467131" y="40018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55" name="Text Box 33"/>
              <p:cNvSpPr txBox="1">
                <a:spLocks noChangeArrowheads="1"/>
              </p:cNvSpPr>
              <p:nvPr/>
            </p:nvSpPr>
            <p:spPr bwMode="auto">
              <a:xfrm>
                <a:off x="5486401" y="39624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mc:AlternateContent xmlns:mc="http://schemas.openxmlformats.org/markup-compatibility/2006" xmlns:a14="http://schemas.microsoft.com/office/drawing/2010/main">
        <mc:Choice Requires="a14">
          <p:sp>
            <p:nvSpPr>
              <p:cNvPr id="156" name="TextBox 155"/>
              <p:cNvSpPr txBox="1"/>
              <p:nvPr/>
            </p:nvSpPr>
            <p:spPr>
              <a:xfrm>
                <a:off x="219716" y="403860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56" name="TextBox 155"/>
              <p:cNvSpPr txBox="1">
                <a:spLocks noRot="1" noChangeAspect="1" noMove="1" noResize="1" noEditPoints="1" noAdjustHandles="1" noChangeArrowheads="1" noChangeShapeType="1" noTextEdit="1"/>
              </p:cNvSpPr>
              <p:nvPr/>
            </p:nvSpPr>
            <p:spPr>
              <a:xfrm>
                <a:off x="219716" y="4038600"/>
                <a:ext cx="2218684" cy="950068"/>
              </a:xfrm>
              <a:prstGeom prst="rect">
                <a:avLst/>
              </a:prstGeom>
              <a:blipFill>
                <a:blip r:embed="rId1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3" name="TextBox 222"/>
              <p:cNvSpPr txBox="1"/>
              <p:nvPr/>
            </p:nvSpPr>
            <p:spPr>
              <a:xfrm>
                <a:off x="4267200" y="5462377"/>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23" name="TextBox 222"/>
              <p:cNvSpPr txBox="1">
                <a:spLocks noRot="1" noChangeAspect="1" noMove="1" noResize="1" noEditPoints="1" noAdjustHandles="1" noChangeArrowheads="1" noChangeShapeType="1" noTextEdit="1"/>
              </p:cNvSpPr>
              <p:nvPr/>
            </p:nvSpPr>
            <p:spPr>
              <a:xfrm>
                <a:off x="4267200" y="5462377"/>
                <a:ext cx="1645579" cy="773545"/>
              </a:xfrm>
              <a:prstGeom prst="rect">
                <a:avLst/>
              </a:prstGeom>
              <a:blipFill>
                <a:blip r:embed="rId1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4" name="TextBox 223"/>
              <p:cNvSpPr txBox="1"/>
              <p:nvPr/>
            </p:nvSpPr>
            <p:spPr>
              <a:xfrm>
                <a:off x="665954" y="5374532"/>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24" name="TextBox 223"/>
              <p:cNvSpPr txBox="1">
                <a:spLocks noRot="1" noChangeAspect="1" noMove="1" noResize="1" noEditPoints="1" noAdjustHandles="1" noChangeArrowheads="1" noChangeShapeType="1" noTextEdit="1"/>
              </p:cNvSpPr>
              <p:nvPr/>
            </p:nvSpPr>
            <p:spPr>
              <a:xfrm>
                <a:off x="665954" y="5374532"/>
                <a:ext cx="1635961" cy="761940"/>
              </a:xfrm>
              <a:prstGeom prst="rect">
                <a:avLst/>
              </a:prstGeom>
              <a:blipFill>
                <a:blip r:embed="rId16"/>
                <a:stretch>
                  <a:fillRect/>
                </a:stretch>
              </a:blipFill>
            </p:spPr>
            <p:txBody>
              <a:bodyPr/>
              <a:lstStyle/>
              <a:p>
                <a:r>
                  <a:rPr lang="en-CA">
                    <a:noFill/>
                  </a:rPr>
                  <a:t> </a:t>
                </a:r>
              </a:p>
            </p:txBody>
          </p:sp>
        </mc:Fallback>
      </mc:AlternateContent>
      <p:sp>
        <p:nvSpPr>
          <p:cNvPr id="225" name="Rectangle 224"/>
          <p:cNvSpPr/>
          <p:nvPr/>
        </p:nvSpPr>
        <p:spPr>
          <a:xfrm>
            <a:off x="4038600" y="5016722"/>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have</a:t>
            </a:r>
            <a:endParaRPr lang="en-CA" dirty="0">
              <a:solidFill>
                <a:srgbClr val="00FFFF"/>
              </a:solidFill>
            </a:endParaRPr>
          </a:p>
        </p:txBody>
      </p:sp>
      <p:sp>
        <p:nvSpPr>
          <p:cNvPr id="226" name="Rectangle 225"/>
          <p:cNvSpPr/>
          <p:nvPr/>
        </p:nvSpPr>
        <p:spPr>
          <a:xfrm>
            <a:off x="618483" y="5016722"/>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want</a:t>
            </a:r>
            <a:endParaRPr lang="en-CA" dirty="0">
              <a:solidFill>
                <a:srgbClr val="00FFFF"/>
              </a:solidFill>
            </a:endParaRPr>
          </a:p>
        </p:txBody>
      </p:sp>
      <p:grpSp>
        <p:nvGrpSpPr>
          <p:cNvPr id="8" name="Group 7"/>
          <p:cNvGrpSpPr/>
          <p:nvPr/>
        </p:nvGrpSpPr>
        <p:grpSpPr>
          <a:xfrm>
            <a:off x="2626599" y="5308148"/>
            <a:ext cx="6517401" cy="1016452"/>
            <a:chOff x="2626599" y="5308148"/>
            <a:chExt cx="6517401" cy="1016452"/>
          </a:xfrm>
        </p:grpSpPr>
        <p:grpSp>
          <p:nvGrpSpPr>
            <p:cNvPr id="227" name="Group 226"/>
            <p:cNvGrpSpPr/>
            <p:nvPr/>
          </p:nvGrpSpPr>
          <p:grpSpPr>
            <a:xfrm>
              <a:off x="2626599" y="5374532"/>
              <a:ext cx="6517401" cy="950068"/>
              <a:chOff x="1143001" y="4320210"/>
              <a:chExt cx="6476999" cy="950068"/>
            </a:xfrm>
          </p:grpSpPr>
          <mc:AlternateContent xmlns:mc="http://schemas.openxmlformats.org/markup-compatibility/2006" xmlns:a14="http://schemas.microsoft.com/office/drawing/2010/main">
            <mc:Choice Requires="a14">
              <p:sp>
                <p:nvSpPr>
                  <p:cNvPr id="228" name="TextBox 227"/>
                  <p:cNvSpPr txBox="1"/>
                  <p:nvPr/>
                </p:nvSpPr>
                <p:spPr>
                  <a:xfrm>
                    <a:off x="5401316" y="432021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28" name="TextBox 227"/>
                  <p:cNvSpPr txBox="1">
                    <a:spLocks noRot="1" noChangeAspect="1" noMove="1" noResize="1" noEditPoints="1" noAdjustHandles="1" noChangeArrowheads="1" noChangeShapeType="1" noTextEdit="1"/>
                  </p:cNvSpPr>
                  <p:nvPr/>
                </p:nvSpPr>
                <p:spPr>
                  <a:xfrm>
                    <a:off x="5401316" y="4320210"/>
                    <a:ext cx="2218684" cy="950068"/>
                  </a:xfrm>
                  <a:prstGeom prst="rect">
                    <a:avLst/>
                  </a:prstGeom>
                  <a:blipFill>
                    <a:blip r:embed="rId17"/>
                    <a:stretch>
                      <a:fillRect/>
                    </a:stretch>
                  </a:blipFill>
                </p:spPr>
                <p:txBody>
                  <a:bodyPr/>
                  <a:lstStyle/>
                  <a:p>
                    <a:r>
                      <a:rPr lang="en-CA">
                        <a:noFill/>
                      </a:rPr>
                      <a:t> </a:t>
                    </a:r>
                  </a:p>
                </p:txBody>
              </p:sp>
            </mc:Fallback>
          </mc:AlternateContent>
          <p:sp>
            <p:nvSpPr>
              <p:cNvPr id="229" name="Text Box 33"/>
              <p:cNvSpPr txBox="1">
                <a:spLocks noChangeArrowheads="1"/>
              </p:cNvSpPr>
              <p:nvPr/>
            </p:nvSpPr>
            <p:spPr bwMode="auto">
              <a:xfrm>
                <a:off x="1143001" y="4380201"/>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30" name="Text Box 33"/>
              <p:cNvSpPr txBox="1">
                <a:spLocks noChangeArrowheads="1"/>
              </p:cNvSpPr>
              <p:nvPr/>
            </p:nvSpPr>
            <p:spPr bwMode="auto">
              <a:xfrm>
                <a:off x="4287984" y="4340732"/>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231" name="Text Box 33"/>
            <p:cNvSpPr txBox="1">
              <a:spLocks noChangeArrowheads="1"/>
            </p:cNvSpPr>
            <p:nvPr/>
          </p:nvSpPr>
          <p:spPr bwMode="auto">
            <a:xfrm>
              <a:off x="3352800" y="5308148"/>
              <a:ext cx="1114200" cy="76944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4400" i="1" baseline="-25000" dirty="0">
                  <a:latin typeface="Times New Roman" panose="02020603050405020304" pitchFamily="18" charset="0"/>
                  <a:cs typeface="Times New Roman" panose="02020603050405020304" pitchFamily="18" charset="0"/>
                  <a:sym typeface="Symbol" panose="05050102010706020507" pitchFamily="18" charset="2"/>
                </a:rPr>
                <a:t>j</a:t>
              </a:r>
              <a:endParaRPr lang="en-US" altLang="en-US" sz="4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20373327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1+#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223"/>
                                        </p:tgtEl>
                                        <p:attrNameLst>
                                          <p:attrName>style.visibility</p:attrName>
                                        </p:attrNameLst>
                                      </p:cBhvr>
                                      <p:to>
                                        <p:strVal val="visible"/>
                                      </p:to>
                                    </p:set>
                                    <p:anim calcmode="lin" valueType="num">
                                      <p:cBhvr additive="base">
                                        <p:cTn id="11" dur="500" fill="hold"/>
                                        <p:tgtEl>
                                          <p:spTgt spid="223"/>
                                        </p:tgtEl>
                                        <p:attrNameLst>
                                          <p:attrName>ppt_x</p:attrName>
                                        </p:attrNameLst>
                                      </p:cBhvr>
                                      <p:tavLst>
                                        <p:tav tm="0">
                                          <p:val>
                                            <p:strVal val="1+#ppt_w/2"/>
                                          </p:val>
                                        </p:tav>
                                        <p:tav tm="100000">
                                          <p:val>
                                            <p:strVal val="#ppt_x"/>
                                          </p:val>
                                        </p:tav>
                                      </p:tavLst>
                                    </p:anim>
                                    <p:anim calcmode="lin" valueType="num">
                                      <p:cBhvr additive="base">
                                        <p:cTn id="12" dur="500" fill="hold"/>
                                        <p:tgtEl>
                                          <p:spTgt spid="22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25"/>
                                        </p:tgtEl>
                                        <p:attrNameLst>
                                          <p:attrName>style.visibility</p:attrName>
                                        </p:attrNameLst>
                                      </p:cBhvr>
                                      <p:to>
                                        <p:strVal val="visible"/>
                                      </p:to>
                                    </p:set>
                                    <p:anim calcmode="lin" valueType="num">
                                      <p:cBhvr additive="base">
                                        <p:cTn id="15" dur="500" fill="hold"/>
                                        <p:tgtEl>
                                          <p:spTgt spid="225"/>
                                        </p:tgtEl>
                                        <p:attrNameLst>
                                          <p:attrName>ppt_x</p:attrName>
                                        </p:attrNameLst>
                                      </p:cBhvr>
                                      <p:tavLst>
                                        <p:tav tm="0">
                                          <p:val>
                                            <p:strVal val="1+#ppt_w/2"/>
                                          </p:val>
                                        </p:tav>
                                        <p:tav tm="100000">
                                          <p:val>
                                            <p:strVal val="#ppt_x"/>
                                          </p:val>
                                        </p:tav>
                                      </p:tavLst>
                                    </p:anim>
                                    <p:anim calcmode="lin" valueType="num">
                                      <p:cBhvr additive="base">
                                        <p:cTn id="16" dur="500" fill="hold"/>
                                        <p:tgtEl>
                                          <p:spTgt spid="22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cBhvr additive="base">
                                        <p:cTn id="21" dur="500" fill="hold"/>
                                        <p:tgtEl>
                                          <p:spTgt spid="58"/>
                                        </p:tgtEl>
                                        <p:attrNameLst>
                                          <p:attrName>ppt_x</p:attrName>
                                        </p:attrNameLst>
                                      </p:cBhvr>
                                      <p:tavLst>
                                        <p:tav tm="0">
                                          <p:val>
                                            <p:strVal val="1+#ppt_w/2"/>
                                          </p:val>
                                        </p:tav>
                                        <p:tav tm="100000">
                                          <p:val>
                                            <p:strVal val="#ppt_x"/>
                                          </p:val>
                                        </p:tav>
                                      </p:tavLst>
                                    </p:anim>
                                    <p:anim calcmode="lin" valueType="num">
                                      <p:cBhvr additive="base">
                                        <p:cTn id="22" dur="500" fill="hold"/>
                                        <p:tgtEl>
                                          <p:spTgt spid="58"/>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224"/>
                                        </p:tgtEl>
                                        <p:attrNameLst>
                                          <p:attrName>style.visibility</p:attrName>
                                        </p:attrNameLst>
                                      </p:cBhvr>
                                      <p:to>
                                        <p:strVal val="visible"/>
                                      </p:to>
                                    </p:set>
                                    <p:anim calcmode="lin" valueType="num">
                                      <p:cBhvr additive="base">
                                        <p:cTn id="25" dur="500" fill="hold"/>
                                        <p:tgtEl>
                                          <p:spTgt spid="224"/>
                                        </p:tgtEl>
                                        <p:attrNameLst>
                                          <p:attrName>ppt_x</p:attrName>
                                        </p:attrNameLst>
                                      </p:cBhvr>
                                      <p:tavLst>
                                        <p:tav tm="0">
                                          <p:val>
                                            <p:strVal val="1+#ppt_w/2"/>
                                          </p:val>
                                        </p:tav>
                                        <p:tav tm="100000">
                                          <p:val>
                                            <p:strVal val="#ppt_x"/>
                                          </p:val>
                                        </p:tav>
                                      </p:tavLst>
                                    </p:anim>
                                    <p:anim calcmode="lin" valueType="num">
                                      <p:cBhvr additive="base">
                                        <p:cTn id="26" dur="500" fill="hold"/>
                                        <p:tgtEl>
                                          <p:spTgt spid="224"/>
                                        </p:tgtEl>
                                        <p:attrNameLst>
                                          <p:attrName>ppt_y</p:attrName>
                                        </p:attrNameLst>
                                      </p:cBhvr>
                                      <p:tavLst>
                                        <p:tav tm="0">
                                          <p:val>
                                            <p:strVal val="#ppt_y"/>
                                          </p:val>
                                        </p:tav>
                                        <p:tav tm="100000">
                                          <p:val>
                                            <p:strVal val="#ppt_y"/>
                                          </p:val>
                                        </p:tav>
                                      </p:tavLst>
                                    </p:anim>
                                  </p:childTnLst>
                                </p:cTn>
                              </p:par>
                              <p:par>
                                <p:cTn id="27" presetID="2" presetClass="entr" presetSubtype="2" fill="hold" grpId="0" nodeType="withEffect">
                                  <p:stCondLst>
                                    <p:cond delay="0"/>
                                  </p:stCondLst>
                                  <p:childTnLst>
                                    <p:set>
                                      <p:cBhvr>
                                        <p:cTn id="28" dur="1" fill="hold">
                                          <p:stCondLst>
                                            <p:cond delay="0"/>
                                          </p:stCondLst>
                                        </p:cTn>
                                        <p:tgtEl>
                                          <p:spTgt spid="226"/>
                                        </p:tgtEl>
                                        <p:attrNameLst>
                                          <p:attrName>style.visibility</p:attrName>
                                        </p:attrNameLst>
                                      </p:cBhvr>
                                      <p:to>
                                        <p:strVal val="visible"/>
                                      </p:to>
                                    </p:set>
                                    <p:anim calcmode="lin" valueType="num">
                                      <p:cBhvr additive="base">
                                        <p:cTn id="29" dur="500" fill="hold"/>
                                        <p:tgtEl>
                                          <p:spTgt spid="226"/>
                                        </p:tgtEl>
                                        <p:attrNameLst>
                                          <p:attrName>ppt_x</p:attrName>
                                        </p:attrNameLst>
                                      </p:cBhvr>
                                      <p:tavLst>
                                        <p:tav tm="0">
                                          <p:val>
                                            <p:strVal val="1+#ppt_w/2"/>
                                          </p:val>
                                        </p:tav>
                                        <p:tav tm="100000">
                                          <p:val>
                                            <p:strVal val="#ppt_x"/>
                                          </p:val>
                                        </p:tav>
                                      </p:tavLst>
                                    </p:anim>
                                    <p:anim calcmode="lin" valueType="num">
                                      <p:cBhvr additive="base">
                                        <p:cTn id="30" dur="500" fill="hold"/>
                                        <p:tgtEl>
                                          <p:spTgt spid="22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1+#ppt_w/2"/>
                                          </p:val>
                                        </p:tav>
                                        <p:tav tm="100000">
                                          <p:val>
                                            <p:strVal val="#ppt_x"/>
                                          </p:val>
                                        </p:tav>
                                      </p:tavLst>
                                    </p:anim>
                                    <p:anim calcmode="lin" valueType="num">
                                      <p:cBhvr additive="base">
                                        <p:cTn id="3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6"/>
                                        </p:tgtEl>
                                        <p:attrNameLst>
                                          <p:attrName>style.visibility</p:attrName>
                                        </p:attrNameLst>
                                      </p:cBhvr>
                                      <p:to>
                                        <p:strVal val="visible"/>
                                      </p:to>
                                    </p:set>
                                    <p:anim calcmode="lin" valueType="num">
                                      <p:cBhvr additive="base">
                                        <p:cTn id="41" dur="500" fill="hold"/>
                                        <p:tgtEl>
                                          <p:spTgt spid="6"/>
                                        </p:tgtEl>
                                        <p:attrNameLst>
                                          <p:attrName>ppt_x</p:attrName>
                                        </p:attrNameLst>
                                      </p:cBhvr>
                                      <p:tavLst>
                                        <p:tav tm="0">
                                          <p:val>
                                            <p:strVal val="1+#ppt_w/2"/>
                                          </p:val>
                                        </p:tav>
                                        <p:tav tm="100000">
                                          <p:val>
                                            <p:strVal val="#ppt_x"/>
                                          </p:val>
                                        </p:tav>
                                      </p:tavLst>
                                    </p:anim>
                                    <p:anim calcmode="lin" valueType="num">
                                      <p:cBhvr additive="base">
                                        <p:cTn id="4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3" grpId="0"/>
      <p:bldP spid="224" grpId="0"/>
      <p:bldP spid="225" grpId="0"/>
      <p:bldP spid="226" grpId="0"/>
    </p:bld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609600" y="-18168"/>
            <a:ext cx="7848600" cy="2781300"/>
            <a:chOff x="609600" y="3829708"/>
            <a:chExt cx="7848600" cy="2781300"/>
          </a:xfrm>
        </p:grpSpPr>
        <p:sp>
          <p:nvSpPr>
            <p:cNvPr id="45" name="Rectangle 44"/>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46" name="Group 45"/>
            <p:cNvGrpSpPr/>
            <p:nvPr/>
          </p:nvGrpSpPr>
          <p:grpSpPr>
            <a:xfrm>
              <a:off x="7467600" y="4770664"/>
              <a:ext cx="711096" cy="1293964"/>
              <a:chOff x="7467600" y="4770664"/>
              <a:chExt cx="711096" cy="1293964"/>
            </a:xfrm>
          </p:grpSpPr>
          <p:sp>
            <p:nvSpPr>
              <p:cNvPr id="51" name="Rectangle 50"/>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52" name="Rectangle 51"/>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53" name="Rectangle 52"/>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54" name="Rectangle 53"/>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5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17319"/>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p:cNvSpPr/>
          <p:nvPr/>
        </p:nvSpPr>
        <p:spPr>
          <a:xfrm>
            <a:off x="2754630" y="-381000"/>
            <a:ext cx="228600" cy="369332"/>
          </a:xfrm>
          <a:prstGeom prst="rect">
            <a:avLst/>
          </a:prstGeom>
        </p:spPr>
        <p:txBody>
          <a:bodyPr wrap="square">
            <a:spAutoFit/>
          </a:bodyPr>
          <a:lstStyle/>
          <a:p>
            <a:pPr algn="ctr"/>
            <a:r>
              <a:rPr lang="en-US" sz="1800" i="1" dirty="0">
                <a:solidFill>
                  <a:srgbClr val="66FF33"/>
                </a:solidFill>
              </a:rPr>
              <a:t>k</a:t>
            </a:r>
          </a:p>
        </p:txBody>
      </p:sp>
      <p:sp>
        <p:nvSpPr>
          <p:cNvPr id="57" name="Rectangle 56"/>
          <p:cNvSpPr/>
          <p:nvPr/>
        </p:nvSpPr>
        <p:spPr>
          <a:xfrm>
            <a:off x="8302062" y="1336596"/>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60" name="Group 59"/>
          <p:cNvGrpSpPr/>
          <p:nvPr/>
        </p:nvGrpSpPr>
        <p:grpSpPr>
          <a:xfrm>
            <a:off x="4626804" y="366900"/>
            <a:ext cx="1171524" cy="2414400"/>
            <a:chOff x="4008388" y="914400"/>
            <a:chExt cx="1171524" cy="2414400"/>
          </a:xfrm>
        </p:grpSpPr>
        <p:grpSp>
          <p:nvGrpSpPr>
            <p:cNvPr id="61" name="Group 60"/>
            <p:cNvGrpSpPr/>
            <p:nvPr/>
          </p:nvGrpSpPr>
          <p:grpSpPr>
            <a:xfrm>
              <a:off x="4097248" y="1066800"/>
              <a:ext cx="1082664" cy="2184968"/>
              <a:chOff x="4097248" y="1066800"/>
              <a:chExt cx="1082664" cy="2184968"/>
            </a:xfrm>
          </p:grpSpPr>
          <p:cxnSp>
            <p:nvCxnSpPr>
              <p:cNvPr id="92" name="Straight Connector 91"/>
              <p:cNvCxnSpPr>
                <a:stCxn id="62"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62" name="Oval 61"/>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3" name="Oval 6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4" name="Oval 6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5" name="Oval 6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6" name="Oval 6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7" name="Oval 6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8" name="Oval 6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69" name="Oval 6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70" name="Oval 6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71" name="Group 70"/>
            <p:cNvGrpSpPr/>
            <p:nvPr/>
          </p:nvGrpSpPr>
          <p:grpSpPr>
            <a:xfrm>
              <a:off x="4008388" y="965526"/>
              <a:ext cx="1081524" cy="2363274"/>
              <a:chOff x="4008388" y="965526"/>
              <a:chExt cx="1081524" cy="2363274"/>
            </a:xfrm>
          </p:grpSpPr>
          <p:cxnSp>
            <p:nvCxnSpPr>
              <p:cNvPr id="73" name="Straight Connector 72"/>
              <p:cNvCxnSpPr>
                <a:stCxn id="91"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83" name="Oval 8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4" name="Oval 8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5" name="Oval 8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6" name="Oval 8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7" name="Oval 8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8" name="Oval 8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89" name="Oval 8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0" name="Oval 8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91" name="Oval 90"/>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72" name="Rectangle 71"/>
            <p:cNvSpPr/>
            <p:nvPr/>
          </p:nvSpPr>
          <p:spPr>
            <a:xfrm>
              <a:off x="4237482" y="914400"/>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grpSp>
      <p:grpSp>
        <p:nvGrpSpPr>
          <p:cNvPr id="104" name="Group 103"/>
          <p:cNvGrpSpPr/>
          <p:nvPr/>
        </p:nvGrpSpPr>
        <p:grpSpPr>
          <a:xfrm>
            <a:off x="5686626" y="406368"/>
            <a:ext cx="2668477" cy="2363274"/>
            <a:chOff x="5686626" y="1567536"/>
            <a:chExt cx="2668477" cy="2363274"/>
          </a:xfrm>
        </p:grpSpPr>
        <p:grpSp>
          <p:nvGrpSpPr>
            <p:cNvPr id="105" name="Group 104"/>
            <p:cNvGrpSpPr/>
            <p:nvPr/>
          </p:nvGrpSpPr>
          <p:grpSpPr>
            <a:xfrm>
              <a:off x="5686626" y="1567536"/>
              <a:ext cx="2668477" cy="2363274"/>
              <a:chOff x="5686626" y="1567536"/>
              <a:chExt cx="2668477" cy="2363274"/>
            </a:xfrm>
          </p:grpSpPr>
          <p:grpSp>
            <p:nvGrpSpPr>
              <p:cNvPr id="109" name="Group 108"/>
              <p:cNvGrpSpPr/>
              <p:nvPr/>
            </p:nvGrpSpPr>
            <p:grpSpPr>
              <a:xfrm>
                <a:off x="5783483" y="1656691"/>
                <a:ext cx="2571620" cy="2221461"/>
                <a:chOff x="5764534" y="4956972"/>
                <a:chExt cx="1492059" cy="1101433"/>
              </a:xfrm>
            </p:grpSpPr>
            <p:cxnSp>
              <p:nvCxnSpPr>
                <p:cNvPr id="126" name="Straight Connector 125"/>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27" name="Straight Connector 126"/>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28" name="Straight Connector 127"/>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30" name="Straight Connector 129"/>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32" name="Straight Connector 131"/>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33" name="Straight Connector 132"/>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36" name="Straight Connector 135"/>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37" name="Straight Connector 136"/>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38" name="Straight Connector 137"/>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110" name="Group 109"/>
              <p:cNvGrpSpPr/>
              <p:nvPr/>
            </p:nvGrpSpPr>
            <p:grpSpPr>
              <a:xfrm>
                <a:off x="5686626" y="1567536"/>
                <a:ext cx="180774" cy="2363274"/>
                <a:chOff x="5723816" y="1567536"/>
                <a:chExt cx="180774" cy="2363274"/>
              </a:xfrm>
            </p:grpSpPr>
            <p:sp>
              <p:nvSpPr>
                <p:cNvPr id="112" name="Oval 111"/>
                <p:cNvSpPr/>
                <p:nvPr/>
              </p:nvSpPr>
              <p:spPr>
                <a:xfrm>
                  <a:off x="5723816" y="267012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3" name="Oval 112"/>
                <p:cNvSpPr/>
                <p:nvPr/>
              </p:nvSpPr>
              <p:spPr>
                <a:xfrm>
                  <a:off x="5723902" y="156753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4" name="Oval 113"/>
                <p:cNvSpPr/>
                <p:nvPr/>
              </p:nvSpPr>
              <p:spPr>
                <a:xfrm>
                  <a:off x="5723988" y="1869810"/>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5" name="Oval 114"/>
                <p:cNvSpPr/>
                <p:nvPr/>
              </p:nvSpPr>
              <p:spPr>
                <a:xfrm>
                  <a:off x="5724074" y="213419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6" name="Oval 115"/>
                <p:cNvSpPr/>
                <p:nvPr/>
              </p:nvSpPr>
              <p:spPr>
                <a:xfrm>
                  <a:off x="5724160" y="2398578"/>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7" name="Oval 116"/>
                <p:cNvSpPr/>
                <p:nvPr/>
              </p:nvSpPr>
              <p:spPr>
                <a:xfrm>
                  <a:off x="5724332" y="292734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8" name="Oval 117"/>
                <p:cNvSpPr/>
                <p:nvPr/>
              </p:nvSpPr>
              <p:spPr>
                <a:xfrm>
                  <a:off x="5724418" y="3201834"/>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19" name="Oval 118"/>
                <p:cNvSpPr/>
                <p:nvPr/>
              </p:nvSpPr>
              <p:spPr>
                <a:xfrm>
                  <a:off x="5724504" y="3476322"/>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20" name="Oval 119"/>
                <p:cNvSpPr/>
                <p:nvPr/>
              </p:nvSpPr>
              <p:spPr>
                <a:xfrm>
                  <a:off x="5724590" y="3750810"/>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108" name="TextBox 107"/>
                <p:cNvSpPr txBox="1"/>
                <p:nvPr/>
              </p:nvSpPr>
              <p:spPr>
                <a:xfrm>
                  <a:off x="5974883" y="2438400"/>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a:latin typeface="Cambria Math" panose="02040503050406030204" pitchFamily="18" charset="0"/>
                              </a:rPr>
                            </m:ctrlPr>
                          </m:fPr>
                          <m:num>
                            <m:r>
                              <a:rPr lang="en-CA" sz="2000" i="1" dirty="0">
                                <a:solidFill>
                                  <a:srgbClr val="FFC000"/>
                                </a:solidFill>
                                <a:latin typeface="Cambria Math" panose="02040503050406030204" pitchFamily="18" charset="0"/>
                                <a:sym typeface="Symbol" panose="05050102010706020507" pitchFamily="18" charset="2"/>
                              </a:rPr>
                              <m:t></m:t>
                            </m:r>
                            <m:r>
                              <a:rPr lang="en-CA" sz="2000" i="1" dirty="0">
                                <a:solidFill>
                                  <a:srgbClr val="FFC000"/>
                                </a:solidFill>
                                <a:latin typeface="Cambria Math" panose="02040503050406030204" pitchFamily="18" charset="0"/>
                                <a:sym typeface="Symbol" panose="05050102010706020507" pitchFamily="18" charset="2"/>
                              </a:rPr>
                              <m:t>𝐸</m:t>
                            </m:r>
                          </m:num>
                          <m:den>
                            <m:sSub>
                              <m:sSubPr>
                                <m:ctrlPr>
                                  <a:rPr lang="en-CA" sz="2000" i="1" dirty="0">
                                    <a:solidFill>
                                      <a:srgbClr val="00FFFF"/>
                                    </a:solidFill>
                                    <a:latin typeface="Cambria Math" panose="02040503050406030204" pitchFamily="18" charset="0"/>
                                  </a:rPr>
                                </m:ctrlPr>
                              </m:sSubPr>
                              <m:e>
                                <m:r>
                                  <a:rPr lang="en-CA" sz="2000" i="1" dirty="0">
                                    <a:solidFill>
                                      <a:srgbClr val="00FFFF"/>
                                    </a:solidFill>
                                    <a:latin typeface="Cambria Math" panose="02040503050406030204" pitchFamily="18" charset="0"/>
                                    <a:sym typeface="Symbol" panose="05050102010706020507" pitchFamily="18" charset="2"/>
                                  </a:rPr>
                                  <m:t></m:t>
                                </m:r>
                                <m:r>
                                  <a:rPr lang="en-CA" sz="2000" i="1" dirty="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p>
              </p:txBody>
            </p:sp>
          </mc:Choice>
          <mc:Fallback xmlns="">
            <p:sp>
              <p:nvSpPr>
                <p:cNvPr id="108" name="TextBox 107"/>
                <p:cNvSpPr txBox="1">
                  <a:spLocks noRot="1" noChangeAspect="1" noMove="1" noResize="1" noEditPoints="1" noAdjustHandles="1" noChangeArrowheads="1" noChangeShapeType="1" noTextEdit="1"/>
                </p:cNvSpPr>
                <p:nvPr/>
              </p:nvSpPr>
              <p:spPr>
                <a:xfrm>
                  <a:off x="5974883" y="2438400"/>
                  <a:ext cx="1175643" cy="552524"/>
                </a:xfrm>
                <a:prstGeom prst="rect">
                  <a:avLst/>
                </a:prstGeom>
                <a:blipFill>
                  <a:blip r:embed="rId4"/>
                  <a:stretch>
                    <a:fillRect l="-59585" t="-215556" r="-73057" b="-307778"/>
                  </a:stretch>
                </a:blipFill>
              </p:spPr>
              <p:txBody>
                <a:bodyPr/>
                <a:lstStyle/>
                <a:p>
                  <a:r>
                    <a:rPr lang="en-CA">
                      <a:noFill/>
                    </a:rPr>
                    <a:t> </a:t>
                  </a:r>
                </a:p>
              </p:txBody>
            </p:sp>
          </mc:Fallback>
        </mc:AlternateContent>
      </p:gr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mc:AlternateContent xmlns:mc="http://schemas.openxmlformats.org/markup-compatibility/2006" xmlns:a14="http://schemas.microsoft.com/office/drawing/2010/main">
        <mc:Choice Requires="a14">
          <p:sp>
            <p:nvSpPr>
              <p:cNvPr id="140" name="TextBox 139"/>
              <p:cNvSpPr txBox="1"/>
              <p:nvPr/>
            </p:nvSpPr>
            <p:spPr>
              <a:xfrm>
                <a:off x="4267200" y="5462377"/>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40" name="TextBox 139"/>
              <p:cNvSpPr txBox="1">
                <a:spLocks noRot="1" noChangeAspect="1" noMove="1" noResize="1" noEditPoints="1" noAdjustHandles="1" noChangeArrowheads="1" noChangeShapeType="1" noTextEdit="1"/>
              </p:cNvSpPr>
              <p:nvPr/>
            </p:nvSpPr>
            <p:spPr>
              <a:xfrm>
                <a:off x="4267200" y="5462377"/>
                <a:ext cx="1645579" cy="773545"/>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41" name="TextBox 140"/>
              <p:cNvSpPr txBox="1"/>
              <p:nvPr/>
            </p:nvSpPr>
            <p:spPr>
              <a:xfrm>
                <a:off x="665954" y="5374532"/>
                <a:ext cx="1635961" cy="761940"/>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41" name="TextBox 140"/>
              <p:cNvSpPr txBox="1">
                <a:spLocks noRot="1" noChangeAspect="1" noMove="1" noResize="1" noEditPoints="1" noAdjustHandles="1" noChangeArrowheads="1" noChangeShapeType="1" noTextEdit="1"/>
              </p:cNvSpPr>
              <p:nvPr/>
            </p:nvSpPr>
            <p:spPr>
              <a:xfrm>
                <a:off x="665954" y="5374532"/>
                <a:ext cx="1635961" cy="761940"/>
              </a:xfrm>
              <a:prstGeom prst="rect">
                <a:avLst/>
              </a:prstGeom>
              <a:blipFill>
                <a:blip r:embed="rId6"/>
                <a:stretch>
                  <a:fillRect/>
                </a:stretch>
              </a:blipFill>
            </p:spPr>
            <p:txBody>
              <a:bodyPr/>
              <a:lstStyle/>
              <a:p>
                <a:r>
                  <a:rPr lang="en-CA">
                    <a:noFill/>
                  </a:rPr>
                  <a:t> </a:t>
                </a:r>
              </a:p>
            </p:txBody>
          </p:sp>
        </mc:Fallback>
      </mc:AlternateContent>
      <p:sp>
        <p:nvSpPr>
          <p:cNvPr id="142" name="Rectangle 141"/>
          <p:cNvSpPr/>
          <p:nvPr/>
        </p:nvSpPr>
        <p:spPr>
          <a:xfrm>
            <a:off x="4038600" y="5016722"/>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have</a:t>
            </a:r>
            <a:endParaRPr lang="en-CA" dirty="0">
              <a:solidFill>
                <a:srgbClr val="00FFFF"/>
              </a:solidFill>
            </a:endParaRPr>
          </a:p>
        </p:txBody>
      </p:sp>
      <p:sp>
        <p:nvSpPr>
          <p:cNvPr id="143" name="Rectangle 142"/>
          <p:cNvSpPr/>
          <p:nvPr/>
        </p:nvSpPr>
        <p:spPr>
          <a:xfrm>
            <a:off x="618483" y="5016722"/>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want</a:t>
            </a:r>
            <a:endParaRPr lang="en-CA" dirty="0">
              <a:solidFill>
                <a:srgbClr val="00FFFF"/>
              </a:solidFill>
            </a:endParaRPr>
          </a:p>
        </p:txBody>
      </p:sp>
      <p:grpSp>
        <p:nvGrpSpPr>
          <p:cNvPr id="144" name="Group 143"/>
          <p:cNvGrpSpPr/>
          <p:nvPr/>
        </p:nvGrpSpPr>
        <p:grpSpPr>
          <a:xfrm>
            <a:off x="2626599" y="5374532"/>
            <a:ext cx="6517401" cy="950068"/>
            <a:chOff x="1143001" y="4320210"/>
            <a:chExt cx="6476999" cy="950068"/>
          </a:xfrm>
        </p:grpSpPr>
        <mc:AlternateContent xmlns:mc="http://schemas.openxmlformats.org/markup-compatibility/2006" xmlns:a14="http://schemas.microsoft.com/office/drawing/2010/main">
          <mc:Choice Requires="a14">
            <p:sp>
              <p:nvSpPr>
                <p:cNvPr id="146" name="TextBox 145"/>
                <p:cNvSpPr txBox="1"/>
                <p:nvPr/>
              </p:nvSpPr>
              <p:spPr>
                <a:xfrm>
                  <a:off x="5401316" y="4320210"/>
                  <a:ext cx="2218684" cy="95006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FF00FF"/>
                                    </a:solidFill>
                                    <a:latin typeface="Cambria Math" panose="02040503050406030204" pitchFamily="18" charset="0"/>
                                    <a:sym typeface="Symbol" panose="05050102010706020507" pitchFamily="18" charset="2"/>
                                  </a:rPr>
                                  <m:t></m:t>
                                </m:r>
                                <m:r>
                                  <a:rPr lang="en-CA" b="0" i="1" dirty="0" smtClean="0">
                                    <a:solidFill>
                                      <a:srgbClr val="FF00FF"/>
                                    </a:solidFill>
                                    <a:latin typeface="Cambria Math" panose="02040503050406030204" pitchFamily="18" charset="0"/>
                                  </a:rPr>
                                  <m:t>𝑥</m:t>
                                </m:r>
                              </m:e>
                              <m:sub>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US" altLang="en-US" i="1" dirty="0">
                                    <a:solidFill>
                                      <a:srgbClr val="FF00FF"/>
                                    </a:solidFill>
                                    <a:cs typeface="Times New Roman" panose="02020603050405020304" pitchFamily="18" charset="0"/>
                                    <a:sym typeface="Symbol" panose="05050102010706020507" pitchFamily="18" charset="2"/>
                                  </a:rPr>
                                  <m:t>d</m:t>
                                </m:r>
                                <m:r>
                                  <m:rPr>
                                    <m:nor/>
                                  </m:rPr>
                                  <a:rPr lang="en-US" altLang="en-US" i="1" dirty="0">
                                    <a:solidFill>
                                      <a:srgbClr val="FF00FF"/>
                                    </a:solidFill>
                                    <a:cs typeface="Times New Roman" panose="02020603050405020304" pitchFamily="18" charset="0"/>
                                    <a:sym typeface="Symbol" panose="05050102010706020507" pitchFamily="18" charset="2"/>
                                  </a:rPr>
                                  <m:t>,</m:t>
                                </m:r>
                                <m:r>
                                  <m:rPr>
                                    <m:nor/>
                                  </m:rPr>
                                  <a:rPr lang="en-CA" altLang="en-US" b="0" i="1" dirty="0" smtClean="0">
                                    <a:solidFill>
                                      <a:srgbClr val="FF00FF"/>
                                    </a:solidFill>
                                    <a:cs typeface="Times New Roman" panose="02020603050405020304" pitchFamily="18" charset="0"/>
                                    <a:sym typeface="Symbol" panose="05050102010706020507" pitchFamily="18" charset="2"/>
                                  </a:rPr>
                                  <m:t>i</m:t>
                                </m:r>
                                <m:r>
                                  <m:rPr>
                                    <m:nor/>
                                  </m:rPr>
                                  <a:rPr lang="en-US" altLang="en-US" i="1" dirty="0">
                                    <a:solidFill>
                                      <a:srgbClr val="FF00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46" name="TextBox 145"/>
                <p:cNvSpPr txBox="1">
                  <a:spLocks noRot="1" noChangeAspect="1" noMove="1" noResize="1" noEditPoints="1" noAdjustHandles="1" noChangeArrowheads="1" noChangeShapeType="1" noTextEdit="1"/>
                </p:cNvSpPr>
                <p:nvPr/>
              </p:nvSpPr>
              <p:spPr>
                <a:xfrm>
                  <a:off x="5401316" y="4320210"/>
                  <a:ext cx="2218684" cy="950068"/>
                </a:xfrm>
                <a:prstGeom prst="rect">
                  <a:avLst/>
                </a:prstGeom>
                <a:blipFill>
                  <a:blip r:embed="rId7"/>
                  <a:stretch>
                    <a:fillRect/>
                  </a:stretch>
                </a:blipFill>
              </p:spPr>
              <p:txBody>
                <a:bodyPr/>
                <a:lstStyle/>
                <a:p>
                  <a:r>
                    <a:rPr lang="en-CA">
                      <a:noFill/>
                    </a:rPr>
                    <a:t> </a:t>
                  </a:r>
                </a:p>
              </p:txBody>
            </p:sp>
          </mc:Fallback>
        </mc:AlternateContent>
        <p:sp>
          <p:nvSpPr>
            <p:cNvPr id="147" name="Text Box 33"/>
            <p:cNvSpPr txBox="1">
              <a:spLocks noChangeArrowheads="1"/>
            </p:cNvSpPr>
            <p:nvPr/>
          </p:nvSpPr>
          <p:spPr bwMode="auto">
            <a:xfrm>
              <a:off x="1143001" y="4380201"/>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48" name="Text Box 33"/>
            <p:cNvSpPr txBox="1">
              <a:spLocks noChangeArrowheads="1"/>
            </p:cNvSpPr>
            <p:nvPr/>
          </p:nvSpPr>
          <p:spPr bwMode="auto">
            <a:xfrm>
              <a:off x="4287984" y="4340732"/>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101" name="Group 100"/>
          <p:cNvGrpSpPr/>
          <p:nvPr/>
        </p:nvGrpSpPr>
        <p:grpSpPr>
          <a:xfrm>
            <a:off x="44268" y="3850757"/>
            <a:ext cx="9022139" cy="2953243"/>
            <a:chOff x="44268" y="3850757"/>
            <a:chExt cx="9022139" cy="2953243"/>
          </a:xfrm>
        </p:grpSpPr>
        <p:grpSp>
          <p:nvGrpSpPr>
            <p:cNvPr id="107" name="Group 106"/>
            <p:cNvGrpSpPr/>
            <p:nvPr/>
          </p:nvGrpSpPr>
          <p:grpSpPr>
            <a:xfrm>
              <a:off x="44268" y="3886200"/>
              <a:ext cx="2735588" cy="2917800"/>
              <a:chOff x="44268" y="3886200"/>
              <a:chExt cx="2735588" cy="2917800"/>
            </a:xfrm>
          </p:grpSpPr>
          <p:sp>
            <p:nvSpPr>
              <p:cNvPr id="165" name="Rectangle 164"/>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grpSp>
            <p:nvGrpSpPr>
              <p:cNvPr id="166" name="Group 165"/>
              <p:cNvGrpSpPr/>
              <p:nvPr/>
            </p:nvGrpSpPr>
            <p:grpSpPr>
              <a:xfrm>
                <a:off x="44268" y="5381159"/>
                <a:ext cx="641532" cy="601516"/>
                <a:chOff x="4635890" y="1543039"/>
                <a:chExt cx="641532" cy="601516"/>
              </a:xfrm>
            </p:grpSpPr>
            <p:grpSp>
              <p:nvGrpSpPr>
                <p:cNvPr id="170" name="Group 169"/>
                <p:cNvGrpSpPr/>
                <p:nvPr/>
              </p:nvGrpSpPr>
              <p:grpSpPr>
                <a:xfrm>
                  <a:off x="4635890" y="1543039"/>
                  <a:ext cx="540000" cy="540000"/>
                  <a:chOff x="3220343" y="2894580"/>
                  <a:chExt cx="540000" cy="540000"/>
                </a:xfrm>
              </p:grpSpPr>
              <p:sp>
                <p:nvSpPr>
                  <p:cNvPr id="172" name="Rectangle 171"/>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73" name="Picture 10" descr="Image result for bicycl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71" name="Rectangle 170"/>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67" name="Group 166"/>
              <p:cNvGrpSpPr/>
              <p:nvPr/>
            </p:nvGrpSpPr>
            <p:grpSpPr>
              <a:xfrm>
                <a:off x="907800" y="3886200"/>
                <a:ext cx="540000" cy="609600"/>
                <a:chOff x="907800" y="3886200"/>
                <a:chExt cx="540000" cy="609600"/>
              </a:xfrm>
            </p:grpSpPr>
            <p:pic>
              <p:nvPicPr>
                <p:cNvPr id="168" name="Picture 167"/>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69" name="Rectangle 168"/>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p:nvGrpSpPr>
            <p:cNvPr id="111" name="Group 110"/>
            <p:cNvGrpSpPr/>
            <p:nvPr/>
          </p:nvGrpSpPr>
          <p:grpSpPr>
            <a:xfrm>
              <a:off x="3347238" y="3850757"/>
              <a:ext cx="2633980" cy="2953243"/>
              <a:chOff x="3347238" y="3850757"/>
              <a:chExt cx="2633980" cy="2953243"/>
            </a:xfrm>
          </p:grpSpPr>
          <p:grpSp>
            <p:nvGrpSpPr>
              <p:cNvPr id="135" name="Group 134"/>
              <p:cNvGrpSpPr/>
              <p:nvPr/>
            </p:nvGrpSpPr>
            <p:grpSpPr>
              <a:xfrm>
                <a:off x="5189220" y="3850757"/>
                <a:ext cx="525780" cy="584473"/>
                <a:chOff x="4055280" y="3839232"/>
                <a:chExt cx="525780" cy="584473"/>
              </a:xfrm>
            </p:grpSpPr>
            <p:pic>
              <p:nvPicPr>
                <p:cNvPr id="163" name="Picture 4" descr="Image result for hidden"/>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64" name="Rectangle 163"/>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39" name="Group 138"/>
              <p:cNvGrpSpPr/>
              <p:nvPr/>
            </p:nvGrpSpPr>
            <p:grpSpPr>
              <a:xfrm>
                <a:off x="3347238" y="4572000"/>
                <a:ext cx="2633980" cy="2232000"/>
                <a:chOff x="3347238" y="4572000"/>
                <a:chExt cx="2633980" cy="2232000"/>
              </a:xfrm>
            </p:grpSpPr>
            <p:sp>
              <p:nvSpPr>
                <p:cNvPr id="157" name="Rectangle 156"/>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grpSp>
              <p:nvGrpSpPr>
                <p:cNvPr id="158" name="Group 157"/>
                <p:cNvGrpSpPr/>
                <p:nvPr/>
              </p:nvGrpSpPr>
              <p:grpSpPr>
                <a:xfrm>
                  <a:off x="3347238" y="5381159"/>
                  <a:ext cx="641532" cy="601516"/>
                  <a:chOff x="4635890" y="1543039"/>
                  <a:chExt cx="641532" cy="601516"/>
                </a:xfrm>
              </p:grpSpPr>
              <p:grpSp>
                <p:nvGrpSpPr>
                  <p:cNvPr id="159" name="Group 158"/>
                  <p:cNvGrpSpPr/>
                  <p:nvPr/>
                </p:nvGrpSpPr>
                <p:grpSpPr>
                  <a:xfrm>
                    <a:off x="4635890" y="1543039"/>
                    <a:ext cx="540000" cy="540000"/>
                    <a:chOff x="3220343" y="2894580"/>
                    <a:chExt cx="540000" cy="540000"/>
                  </a:xfrm>
                </p:grpSpPr>
                <p:sp>
                  <p:nvSpPr>
                    <p:cNvPr id="161" name="Rectangle 160"/>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62" name="Picture 10" descr="Image result for bicycl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60" name="Rectangle 159"/>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grpSp>
        <p:grpSp>
          <p:nvGrpSpPr>
            <p:cNvPr id="121" name="Group 120"/>
            <p:cNvGrpSpPr/>
            <p:nvPr/>
          </p:nvGrpSpPr>
          <p:grpSpPr>
            <a:xfrm>
              <a:off x="6484620" y="3886200"/>
              <a:ext cx="2581787" cy="2773800"/>
              <a:chOff x="6484620" y="3886200"/>
              <a:chExt cx="2581787" cy="2773800"/>
            </a:xfrm>
          </p:grpSpPr>
          <p:sp>
            <p:nvSpPr>
              <p:cNvPr id="122" name="Rectangle 121"/>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grpSp>
            <p:nvGrpSpPr>
              <p:cNvPr id="123" name="Group 122"/>
              <p:cNvGrpSpPr/>
              <p:nvPr/>
            </p:nvGrpSpPr>
            <p:grpSpPr>
              <a:xfrm>
                <a:off x="6484620" y="5816327"/>
                <a:ext cx="525780" cy="584473"/>
                <a:chOff x="4055280" y="3839232"/>
                <a:chExt cx="525780" cy="584473"/>
              </a:xfrm>
            </p:grpSpPr>
            <p:pic>
              <p:nvPicPr>
                <p:cNvPr id="131" name="Picture 4" descr="Image result for hidden"/>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34" name="Rectangle 133"/>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24" name="Group 123"/>
              <p:cNvGrpSpPr/>
              <p:nvPr/>
            </p:nvGrpSpPr>
            <p:grpSpPr>
              <a:xfrm>
                <a:off x="7308600" y="3886200"/>
                <a:ext cx="540000" cy="609600"/>
                <a:chOff x="907800" y="3886200"/>
                <a:chExt cx="540000" cy="609600"/>
              </a:xfrm>
            </p:grpSpPr>
            <p:pic>
              <p:nvPicPr>
                <p:cNvPr id="125" name="Picture 124"/>
                <p:cNvPicPr>
                  <a:picLocks noChangeAspect="1"/>
                </p:cNvPicPr>
                <p:nvPr/>
              </p:nvPicPr>
              <p:blipFill>
                <a:blip r:embed="rId9"/>
                <a:stretch>
                  <a:fillRect/>
                </a:stretch>
              </p:blipFill>
              <p:spPr>
                <a:xfrm>
                  <a:off x="907800" y="3886200"/>
                  <a:ext cx="540000" cy="578859"/>
                </a:xfrm>
                <a:prstGeom prst="rect">
                  <a:avLst/>
                </a:prstGeom>
                <a:blipFill>
                  <a:blip r:embed="rId10"/>
                  <a:tile tx="0" ty="0" sx="100000" sy="100000" flip="none" algn="tl"/>
                </a:blipFill>
                <a:ln w="25400">
                  <a:solidFill>
                    <a:srgbClr val="FF00FF"/>
                  </a:solidFill>
                </a:ln>
              </p:spPr>
            </p:pic>
            <p:sp>
              <p:nvSpPr>
                <p:cNvPr id="129" name="Rectangle 128"/>
                <p:cNvSpPr/>
                <p:nvPr/>
              </p:nvSpPr>
              <p:spPr>
                <a:xfrm>
                  <a:off x="1131098" y="397258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grpSp>
        </p:grpSp>
      </p:grpSp>
      <mc:AlternateContent xmlns:mc="http://schemas.openxmlformats.org/markup-compatibility/2006" xmlns:a14="http://schemas.microsoft.com/office/drawing/2010/main">
        <mc:Choice Requires="a14">
          <p:sp>
            <p:nvSpPr>
              <p:cNvPr id="174" name="Rectangle 173"/>
              <p:cNvSpPr/>
              <p:nvPr/>
            </p:nvSpPr>
            <p:spPr>
              <a:xfrm>
                <a:off x="3026174" y="1270985"/>
                <a:ext cx="1469626" cy="745460"/>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sSub>
                            <m:sSubPr>
                              <m:ctrlPr>
                                <a:rPr lang="en-CA" sz="2400" i="1" dirty="0">
                                  <a:solidFill>
                                    <a:srgbClr val="FF00FF"/>
                                  </a:solidFill>
                                  <a:latin typeface="Cambria Math" panose="02040503050406030204" pitchFamily="18" charset="0"/>
                                </a:rPr>
                              </m:ctrlPr>
                            </m:sSubPr>
                            <m:e>
                              <m:r>
                                <a:rPr lang="en-CA" sz="2400" i="1" dirty="0">
                                  <a:solidFill>
                                    <a:srgbClr val="FF00FF"/>
                                  </a:solidFill>
                                  <a:latin typeface="Cambria Math" panose="02040503050406030204" pitchFamily="18" charset="0"/>
                                  <a:sym typeface="Symbol" panose="05050102010706020507" pitchFamily="18" charset="2"/>
                                </a:rPr>
                                <m:t></m:t>
                              </m:r>
                              <m:r>
                                <a:rPr lang="en-CA" sz="2400" i="1" dirty="0">
                                  <a:solidFill>
                                    <a:srgbClr val="FF00FF"/>
                                  </a:solidFill>
                                  <a:latin typeface="Cambria Math" panose="02040503050406030204" pitchFamily="18" charset="0"/>
                                </a:rPr>
                                <m:t>𝑥</m:t>
                              </m:r>
                            </m:e>
                            <m:sub>
                              <m:r>
                                <m:rPr>
                                  <m:nor/>
                                </m:rPr>
                                <a:rPr lang="en-US" altLang="en-US" sz="2400" i="1" dirty="0">
                                  <a:solidFill>
                                    <a:srgbClr val="FF00FF"/>
                                  </a:solidFill>
                                  <a:cs typeface="Times New Roman" panose="02020603050405020304" pitchFamily="18" charset="0"/>
                                  <a:sym typeface="Symbol" panose="05050102010706020507" pitchFamily="18" charset="2"/>
                                </a:rPr>
                                <m:t></m:t>
                              </m:r>
                              <m:r>
                                <m:rPr>
                                  <m:nor/>
                                </m:rPr>
                                <a:rPr lang="en-US" altLang="en-US" sz="2400" i="1" dirty="0">
                                  <a:solidFill>
                                    <a:srgbClr val="FF00FF"/>
                                  </a:solidFill>
                                  <a:cs typeface="Times New Roman" panose="02020603050405020304" pitchFamily="18" charset="0"/>
                                  <a:sym typeface="Symbol" panose="05050102010706020507" pitchFamily="18" charset="2"/>
                                </a:rPr>
                                <m:t>d</m:t>
                              </m:r>
                              <m:r>
                                <m:rPr>
                                  <m:nor/>
                                </m:rPr>
                                <a:rPr lang="en-US" altLang="en-US" sz="2400" i="1" dirty="0">
                                  <a:solidFill>
                                    <a:srgbClr val="FF00FF"/>
                                  </a:solidFill>
                                  <a:cs typeface="Times New Roman" panose="02020603050405020304" pitchFamily="18" charset="0"/>
                                  <a:sym typeface="Symbol" panose="05050102010706020507" pitchFamily="18" charset="2"/>
                                </a:rPr>
                                <m:t>,</m:t>
                              </m:r>
                              <m:r>
                                <m:rPr>
                                  <m:nor/>
                                </m:rPr>
                                <a:rPr lang="en-CA" altLang="en-US" sz="2400" i="1" dirty="0">
                                  <a:solidFill>
                                    <a:srgbClr val="FF00FF"/>
                                  </a:solidFill>
                                  <a:cs typeface="Times New Roman" panose="02020603050405020304" pitchFamily="18" charset="0"/>
                                  <a:sym typeface="Symbol" panose="05050102010706020507" pitchFamily="18" charset="2"/>
                                </a:rPr>
                                <m:t>i</m:t>
                              </m:r>
                              <m:r>
                                <m:rPr>
                                  <m:nor/>
                                </m:rPr>
                                <a:rPr lang="en-US" altLang="en-US" sz="2400" i="1" dirty="0">
                                  <a:solidFill>
                                    <a:srgbClr val="FF00FF"/>
                                  </a:solidFill>
                                  <a:cs typeface="Times New Roman" panose="02020603050405020304" pitchFamily="18" charset="0"/>
                                  <a:sym typeface="Symbol" panose="05050102010706020507" pitchFamily="18" charset="2"/>
                                </a:rPr>
                                <m:t></m:t>
                              </m:r>
                            </m:sub>
                          </m:sSub>
                        </m:den>
                      </m:f>
                    </m:oMath>
                  </m:oMathPara>
                </a14:m>
                <a:endParaRPr lang="en-CA" sz="2400" dirty="0"/>
              </a:p>
            </p:txBody>
          </p:sp>
        </mc:Choice>
        <mc:Fallback xmlns="">
          <p:sp>
            <p:nvSpPr>
              <p:cNvPr id="174" name="Rectangle 173"/>
              <p:cNvSpPr>
                <a:spLocks noRot="1" noChangeAspect="1" noMove="1" noResize="1" noEditPoints="1" noAdjustHandles="1" noChangeArrowheads="1" noChangeShapeType="1" noTextEdit="1"/>
              </p:cNvSpPr>
              <p:nvPr/>
            </p:nvSpPr>
            <p:spPr>
              <a:xfrm>
                <a:off x="3026174" y="1270985"/>
                <a:ext cx="1469626" cy="745460"/>
              </a:xfrm>
              <a:prstGeom prst="rect">
                <a:avLst/>
              </a:prstGeom>
              <a:blipFill>
                <a:blip r:embed="rId12"/>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1274106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1+#ppt_w/2"/>
                                          </p:val>
                                        </p:tav>
                                        <p:tav tm="100000">
                                          <p:val>
                                            <p:strVal val="#ppt_x"/>
                                          </p:val>
                                        </p:tav>
                                      </p:tavLst>
                                    </p:anim>
                                    <p:anim calcmode="lin" valueType="num">
                                      <p:cBhvr additive="base">
                                        <p:cTn id="8" dur="500" fill="hold"/>
                                        <p:tgtEl>
                                          <p:spTgt spid="10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4" name="Group 43"/>
          <p:cNvGrpSpPr/>
          <p:nvPr/>
        </p:nvGrpSpPr>
        <p:grpSpPr>
          <a:xfrm>
            <a:off x="609600" y="0"/>
            <a:ext cx="7848600" cy="2781300"/>
            <a:chOff x="609600" y="3829708"/>
            <a:chExt cx="7848600" cy="2781300"/>
          </a:xfrm>
        </p:grpSpPr>
        <p:sp>
          <p:nvSpPr>
            <p:cNvPr id="45" name="Rectangle 44"/>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46" name="Group 45"/>
            <p:cNvGrpSpPr/>
            <p:nvPr/>
          </p:nvGrpSpPr>
          <p:grpSpPr>
            <a:xfrm>
              <a:off x="7467600" y="4770664"/>
              <a:ext cx="711096" cy="1293964"/>
              <a:chOff x="7467600" y="4770664"/>
              <a:chExt cx="711096" cy="1293964"/>
            </a:xfrm>
          </p:grpSpPr>
          <p:sp>
            <p:nvSpPr>
              <p:cNvPr id="51" name="Rectangle 50"/>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52" name="Rectangle 51"/>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53" name="Rectangle 52"/>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54" name="Rectangle 53"/>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5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17319"/>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p:cNvSpPr/>
          <p:nvPr/>
        </p:nvSpPr>
        <p:spPr>
          <a:xfrm>
            <a:off x="2754630" y="-381000"/>
            <a:ext cx="228600" cy="369332"/>
          </a:xfrm>
          <a:prstGeom prst="rect">
            <a:avLst/>
          </a:prstGeom>
        </p:spPr>
        <p:txBody>
          <a:bodyPr wrap="square">
            <a:spAutoFit/>
          </a:bodyPr>
          <a:lstStyle/>
          <a:p>
            <a:pPr algn="ctr"/>
            <a:r>
              <a:rPr lang="en-US" sz="1800" i="1" dirty="0">
                <a:solidFill>
                  <a:srgbClr val="66FF33"/>
                </a:solidFill>
              </a:rPr>
              <a:t>k</a:t>
            </a:r>
          </a:p>
        </p:txBody>
      </p:sp>
      <p:sp>
        <p:nvSpPr>
          <p:cNvPr id="106"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
        <p:nvSpPr>
          <p:cNvPr id="107" name="Rectangle 106"/>
          <p:cNvSpPr/>
          <p:nvPr/>
        </p:nvSpPr>
        <p:spPr>
          <a:xfrm>
            <a:off x="2895600" y="2745269"/>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have</a:t>
            </a:r>
            <a:endParaRPr lang="en-CA" dirty="0">
              <a:solidFill>
                <a:srgbClr val="00FFFF"/>
              </a:solidFill>
            </a:endParaRPr>
          </a:p>
        </p:txBody>
      </p:sp>
      <p:sp>
        <p:nvSpPr>
          <p:cNvPr id="111" name="Rectangle 110"/>
          <p:cNvSpPr/>
          <p:nvPr/>
        </p:nvSpPr>
        <p:spPr>
          <a:xfrm>
            <a:off x="161283" y="2745269"/>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want</a:t>
            </a:r>
            <a:endParaRPr lang="en-CA" dirty="0">
              <a:solidFill>
                <a:srgbClr val="00FFFF"/>
              </a:solidFill>
            </a:endParaRPr>
          </a:p>
        </p:txBody>
      </p:sp>
      <p:grpSp>
        <p:nvGrpSpPr>
          <p:cNvPr id="159" name="Group 158"/>
          <p:cNvGrpSpPr/>
          <p:nvPr/>
        </p:nvGrpSpPr>
        <p:grpSpPr>
          <a:xfrm>
            <a:off x="2404780" y="310937"/>
            <a:ext cx="2388996" cy="2381231"/>
            <a:chOff x="2404780" y="1528068"/>
            <a:chExt cx="2388996" cy="2381231"/>
          </a:xfrm>
        </p:grpSpPr>
        <p:grpSp>
          <p:nvGrpSpPr>
            <p:cNvPr id="160" name="Group 159"/>
            <p:cNvGrpSpPr/>
            <p:nvPr/>
          </p:nvGrpSpPr>
          <p:grpSpPr>
            <a:xfrm>
              <a:off x="2404780" y="1724332"/>
              <a:ext cx="2388996" cy="2184967"/>
              <a:chOff x="2404780" y="1724332"/>
              <a:chExt cx="2388996" cy="2184967"/>
            </a:xfrm>
          </p:grpSpPr>
          <mc:AlternateContent xmlns:mc="http://schemas.openxmlformats.org/markup-compatibility/2006" xmlns:a14="http://schemas.microsoft.com/office/drawing/2010/main">
            <mc:Choice Requires="a14">
              <p:sp>
                <p:nvSpPr>
                  <p:cNvPr id="162" name="Rectangle 161"/>
                  <p:cNvSpPr/>
                  <p:nvPr/>
                </p:nvSpPr>
                <p:spPr>
                  <a:xfrm>
                    <a:off x="2404780" y="2475792"/>
                    <a:ext cx="1066800" cy="594073"/>
                  </a:xfrm>
                  <a:prstGeom prst="rect">
                    <a:avLst/>
                  </a:prstGeom>
                  <a:solidFill>
                    <a:srgbClr val="000066"/>
                  </a:solidFill>
                </p:spPr>
                <p:txBody>
                  <a:bodyPr wrap="square">
                    <a:spAutoFit/>
                  </a:bodyPr>
                  <a:lstStyle/>
                  <a:p>
                    <a:pPr/>
                    <a14:m>
                      <m:oMathPara xmlns:m="http://schemas.openxmlformats.org/officeDocument/2006/math">
                        <m:oMathParaPr>
                          <m:jc m:val="centerGroup"/>
                        </m:oMathParaPr>
                        <m:oMath xmlns:m="http://schemas.openxmlformats.org/officeDocument/2006/math">
                          <m:f>
                            <m:fPr>
                              <m:type m:val="skw"/>
                              <m:ctrlPr>
                                <a:rPr lang="en-CA" sz="2400" i="1" dirty="0" smtClean="0">
                                  <a:latin typeface="Cambria Math" panose="02040503050406030204" pitchFamily="18" charset="0"/>
                                </a:rPr>
                              </m:ctrlPr>
                            </m:fPr>
                            <m:num>
                              <m:r>
                                <a:rPr lang="en-CA" sz="2400" i="1" dirty="0">
                                  <a:solidFill>
                                    <a:srgbClr val="FFC000"/>
                                  </a:solidFill>
                                  <a:latin typeface="Cambria Math" panose="02040503050406030204" pitchFamily="18" charset="0"/>
                                  <a:sym typeface="Symbol" panose="05050102010706020507" pitchFamily="18" charset="2"/>
                                </a:rPr>
                                <m:t></m:t>
                              </m:r>
                              <m:r>
                                <a:rPr lang="en-CA" sz="2400" i="1" dirty="0">
                                  <a:solidFill>
                                    <a:srgbClr val="FFC000"/>
                                  </a:solidFill>
                                  <a:latin typeface="Cambria Math" panose="02040503050406030204" pitchFamily="18" charset="0"/>
                                  <a:sym typeface="Symbol" panose="05050102010706020507" pitchFamily="18" charset="2"/>
                                </a:rPr>
                                <m:t>𝐸</m:t>
                              </m:r>
                            </m:num>
                            <m:den>
                              <m:r>
                                <a:rPr lang="en-CA" sz="2400" i="1" dirty="0" smtClean="0">
                                  <a:solidFill>
                                    <a:srgbClr val="66FF33"/>
                                  </a:solidFill>
                                  <a:latin typeface="Cambria Math" panose="02040503050406030204" pitchFamily="18" charset="0"/>
                                  <a:sym typeface="Symbol" panose="05050102010706020507" pitchFamily="18" charset="2"/>
                                </a:rPr>
                                <m:t></m:t>
                              </m:r>
                              <m:r>
                                <a:rPr lang="en-CA" sz="2400" b="0" i="1" dirty="0" smtClean="0">
                                  <a:solidFill>
                                    <a:srgbClr val="66FF33"/>
                                  </a:solidFill>
                                  <a:latin typeface="Cambria Math" panose="02040503050406030204" pitchFamily="18" charset="0"/>
                                  <a:sym typeface="Symbol" panose="05050102010706020507" pitchFamily="18" charset="2"/>
                                </a:rPr>
                                <m:t>𝑤</m:t>
                              </m:r>
                              <m:r>
                                <a:rPr lang="en-CA" sz="2400" b="0" i="1" baseline="-25000" dirty="0" smtClean="0">
                                  <a:solidFill>
                                    <a:srgbClr val="66FF33"/>
                                  </a:solidFill>
                                  <a:latin typeface="Cambria Math" panose="02040503050406030204" pitchFamily="18" charset="0"/>
                                  <a:sym typeface="Symbol" panose="05050102010706020507" pitchFamily="18" charset="2"/>
                                </a:rPr>
                                <m:t>ℓ</m:t>
                              </m:r>
                            </m:den>
                          </m:f>
                        </m:oMath>
                      </m:oMathPara>
                    </a14:m>
                    <a:endParaRPr lang="en-CA" sz="2400" dirty="0"/>
                  </a:p>
                </p:txBody>
              </p:sp>
            </mc:Choice>
            <mc:Fallback xmlns="">
              <p:sp>
                <p:nvSpPr>
                  <p:cNvPr id="162" name="Rectangle 161"/>
                  <p:cNvSpPr>
                    <a:spLocks noRot="1" noChangeAspect="1" noMove="1" noResize="1" noEditPoints="1" noAdjustHandles="1" noChangeArrowheads="1" noChangeShapeType="1" noTextEdit="1"/>
                  </p:cNvSpPr>
                  <p:nvPr/>
                </p:nvSpPr>
                <p:spPr>
                  <a:xfrm>
                    <a:off x="2404780" y="2475792"/>
                    <a:ext cx="1066800" cy="594073"/>
                  </a:xfrm>
                  <a:prstGeom prst="rect">
                    <a:avLst/>
                  </a:prstGeom>
                  <a:blipFill>
                    <a:blip r:embed="rId4"/>
                    <a:stretch>
                      <a:fillRect b="-4082"/>
                    </a:stretch>
                  </a:blipFill>
                </p:spPr>
                <p:txBody>
                  <a:bodyPr/>
                  <a:lstStyle/>
                  <a:p>
                    <a:r>
                      <a:rPr lang="en-CA">
                        <a:noFill/>
                      </a:rPr>
                      <a:t> </a:t>
                    </a:r>
                  </a:p>
                </p:txBody>
              </p:sp>
            </mc:Fallback>
          </mc:AlternateContent>
          <p:grpSp>
            <p:nvGrpSpPr>
              <p:cNvPr id="163" name="Group 162"/>
              <p:cNvGrpSpPr/>
              <p:nvPr/>
            </p:nvGrpSpPr>
            <p:grpSpPr>
              <a:xfrm>
                <a:off x="3621112" y="1724332"/>
                <a:ext cx="1098668" cy="1910898"/>
                <a:chOff x="4097248" y="1066800"/>
                <a:chExt cx="1098668" cy="1910898"/>
              </a:xfrm>
            </p:grpSpPr>
            <p:cxnSp>
              <p:nvCxnSpPr>
                <p:cNvPr id="175" name="Straight Connector 174"/>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p:cNvCxnSpPr>
                  <a:endCxn id="135" idx="4"/>
                </p:cNvCxnSpPr>
                <p:nvPr/>
              </p:nvCxnSpPr>
              <p:spPr bwMode="auto">
                <a:xfrm flipV="1">
                  <a:off x="4097248" y="1276547"/>
                  <a:ext cx="1098668" cy="758091"/>
                </a:xfrm>
                <a:prstGeom prst="line">
                  <a:avLst/>
                </a:prstGeom>
                <a:noFill/>
                <a:ln w="25400" cap="sq" cmpd="sng" algn="ctr">
                  <a:solidFill>
                    <a:srgbClr val="66FF33"/>
                  </a:solidFill>
                  <a:prstDash val="solid"/>
                  <a:round/>
                  <a:headEnd type="none" w="med" len="med"/>
                  <a:tailEnd type="none" w="med" len="med"/>
                </a:ln>
                <a:effectLst/>
              </p:spPr>
            </p:cxnSp>
          </p:grpSp>
          <p:cxnSp>
            <p:nvCxnSpPr>
              <p:cNvPr id="164" name="Straight Connector 163"/>
              <p:cNvCxnSpPr/>
              <p:nvPr/>
            </p:nvCxnSpPr>
            <p:spPr bwMode="auto">
              <a:xfrm flipV="1">
                <a:off x="3712252" y="2271532"/>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p:cNvCxnSpPr/>
              <p:nvPr/>
            </p:nvCxnSpPr>
            <p:spPr bwMode="auto">
              <a:xfrm>
                <a:off x="3638664" y="1724332"/>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a:off x="3636470" y="1993348"/>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p:cNvCxnSpPr/>
              <p:nvPr/>
            </p:nvCxnSpPr>
            <p:spPr bwMode="auto">
              <a:xfrm>
                <a:off x="3634276" y="2264890"/>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p:cNvCxnSpPr/>
              <p:nvPr/>
            </p:nvCxnSpPr>
            <p:spPr bwMode="auto">
              <a:xfrm flipV="1">
                <a:off x="3632082" y="2264890"/>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p:cNvCxnSpPr/>
              <p:nvPr/>
            </p:nvCxnSpPr>
            <p:spPr bwMode="auto">
              <a:xfrm flipV="1">
                <a:off x="3629888" y="2271532"/>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p:cNvCxnSpPr/>
              <p:nvPr/>
            </p:nvCxnSpPr>
            <p:spPr bwMode="auto">
              <a:xfrm flipV="1">
                <a:off x="3627694" y="2271532"/>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p:cNvCxnSpPr/>
              <p:nvPr/>
            </p:nvCxnSpPr>
            <p:spPr bwMode="auto">
              <a:xfrm flipV="1">
                <a:off x="3625500" y="2303458"/>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p:cNvCxnSpPr/>
              <p:nvPr/>
            </p:nvCxnSpPr>
            <p:spPr bwMode="auto">
              <a:xfrm flipV="1">
                <a:off x="3623306" y="2289066"/>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p:cNvCxnSpPr/>
              <p:nvPr/>
            </p:nvCxnSpPr>
            <p:spPr bwMode="auto">
              <a:xfrm flipV="1">
                <a:off x="3621112" y="2271532"/>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74" name="Oval 173"/>
              <p:cNvSpPr/>
              <p:nvPr/>
            </p:nvSpPr>
            <p:spPr>
              <a:xfrm>
                <a:off x="4613776" y="2181532"/>
                <a:ext cx="180000" cy="180000"/>
              </a:xfrm>
              <a:prstGeom prst="ellipse">
                <a:avLst/>
              </a:prstGeom>
              <a:solidFill>
                <a:srgbClr val="00FFFF"/>
              </a:solidFill>
              <a:ln>
                <a:noFill/>
              </a:ln>
            </p:spPr>
            <p:txBody>
              <a:bodyPr wrap="square" rtlCol="0" anchor="ctr">
                <a:spAutoFit/>
              </a:bodyPr>
              <a:lstStyle/>
              <a:p>
                <a:pPr algn="l"/>
                <a:endParaRPr lang="en-CA" sz="2400" dirty="0"/>
              </a:p>
            </p:txBody>
          </p:sp>
        </p:grpSp>
        <p:sp>
          <p:nvSpPr>
            <p:cNvPr id="161" name="Rectangle 160"/>
            <p:cNvSpPr/>
            <p:nvPr/>
          </p:nvSpPr>
          <p:spPr>
            <a:xfrm>
              <a:off x="3810000" y="1528068"/>
              <a:ext cx="698790" cy="461665"/>
            </a:xfrm>
            <a:prstGeom prst="rect">
              <a:avLst/>
            </a:prstGeom>
            <a:solidFill>
              <a:srgbClr val="000066"/>
            </a:solidFill>
          </p:spPr>
          <p:txBody>
            <a:bodyPr wrap="square">
              <a:spAutoFit/>
            </a:bodyPr>
            <a:lstStyle/>
            <a:p>
              <a:r>
                <a:rPr lang="en-US" altLang="en-US" sz="2400" b="1" i="1" dirty="0">
                  <a:solidFill>
                    <a:srgbClr val="66FF33"/>
                  </a:solidFill>
                  <a:cs typeface="Times New Roman" panose="02020603050405020304" pitchFamily="18" charset="0"/>
                  <a:sym typeface="Symbol" panose="05050102010706020507" pitchFamily="18" charset="2"/>
                </a:rPr>
                <a:t>w</a:t>
              </a:r>
              <a:r>
                <a:rPr lang="en-US" sz="2400" b="1" i="1" baseline="-25000" dirty="0">
                  <a:solidFill>
                    <a:srgbClr val="66FF33"/>
                  </a:solidFill>
                  <a:cs typeface="Times New Roman" panose="02020603050405020304" pitchFamily="18" charset="0"/>
                  <a:sym typeface="Symbol" panose="05050102010706020507" pitchFamily="18" charset="2"/>
                </a:rPr>
                <a:t>ℓ+1</a:t>
              </a:r>
              <a:endParaRPr lang="en-CA" sz="2400" b="1" dirty="0">
                <a:solidFill>
                  <a:srgbClr val="66FF33"/>
                </a:solidFill>
                <a:cs typeface="Times New Roman" panose="02020603050405020304" pitchFamily="18" charset="0"/>
              </a:endParaRPr>
            </a:p>
          </p:txBody>
        </p:sp>
      </p:grpSp>
      <p:grpSp>
        <p:nvGrpSpPr>
          <p:cNvPr id="4" name="Group 3"/>
          <p:cNvGrpSpPr/>
          <p:nvPr/>
        </p:nvGrpSpPr>
        <p:grpSpPr>
          <a:xfrm>
            <a:off x="2115881" y="3202469"/>
            <a:ext cx="6304352" cy="961674"/>
            <a:chOff x="2115881" y="3202469"/>
            <a:chExt cx="6304352" cy="961674"/>
          </a:xfrm>
        </p:grpSpPr>
        <p:sp>
          <p:nvSpPr>
            <p:cNvPr id="191" name="Text Box 33"/>
            <p:cNvSpPr txBox="1">
              <a:spLocks noChangeArrowheads="1"/>
            </p:cNvSpPr>
            <p:nvPr/>
          </p:nvSpPr>
          <p:spPr bwMode="auto">
            <a:xfrm>
              <a:off x="2115881" y="3277852"/>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92" name="Text Box 33"/>
            <p:cNvSpPr txBox="1">
              <a:spLocks noChangeArrowheads="1"/>
            </p:cNvSpPr>
            <p:nvPr/>
          </p:nvSpPr>
          <p:spPr bwMode="auto">
            <a:xfrm>
              <a:off x="5135151" y="3238383"/>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93" name="TextBox 192"/>
                <p:cNvSpPr txBox="1"/>
                <p:nvPr/>
              </p:nvSpPr>
              <p:spPr>
                <a:xfrm>
                  <a:off x="6207961" y="3202469"/>
                  <a:ext cx="2212272"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66FF33"/>
                                    </a:solidFill>
                                    <a:latin typeface="Cambria Math" panose="02040503050406030204" pitchFamily="18" charset="0"/>
                                    <a:sym typeface="Symbol" panose="05050102010706020507" pitchFamily="18" charset="2"/>
                                  </a:rPr>
                                  <m:t></m:t>
                                </m:r>
                                <m:r>
                                  <a:rPr lang="en-CA" b="0" i="1" dirty="0" smtClean="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3" name="TextBox 192"/>
                <p:cNvSpPr txBox="1">
                  <a:spLocks noRot="1" noChangeAspect="1" noMove="1" noResize="1" noEditPoints="1" noAdjustHandles="1" noChangeArrowheads="1" noChangeShapeType="1" noTextEdit="1"/>
                </p:cNvSpPr>
                <p:nvPr/>
              </p:nvSpPr>
              <p:spPr>
                <a:xfrm>
                  <a:off x="6207961" y="3202469"/>
                  <a:ext cx="2212272" cy="961674"/>
                </a:xfrm>
                <a:prstGeom prst="rect">
                  <a:avLst/>
                </a:prstGeom>
                <a:blipFill>
                  <a:blip r:embed="rId5"/>
                  <a:stretch>
                    <a:fillRect/>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94" name="TextBox 193"/>
              <p:cNvSpPr txBox="1"/>
              <p:nvPr/>
            </p:nvSpPr>
            <p:spPr>
              <a:xfrm>
                <a:off x="228600" y="3245107"/>
                <a:ext cx="162954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a:solidFill>
                                    <a:srgbClr val="FF00FF"/>
                                  </a:solidFill>
                                  <a:latin typeface="Cambria Math" panose="02040503050406030204" pitchFamily="18" charset="0"/>
                                </a:rPr>
                              </m:ctrlPr>
                            </m:sSubPr>
                            <m:e>
                              <m:r>
                                <a:rPr lang="en-CA" i="1" dirty="0">
                                  <a:solidFill>
                                    <a:srgbClr val="66FF33"/>
                                  </a:solidFill>
                                  <a:latin typeface="Cambria Math" panose="02040503050406030204" pitchFamily="18" charset="0"/>
                                  <a:sym typeface="Symbol" panose="05050102010706020507" pitchFamily="18" charset="2"/>
                                </a:rPr>
                                <m:t></m:t>
                              </m:r>
                              <m:r>
                                <a:rPr lang="en-CA" i="1" dirty="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4" name="TextBox 193"/>
              <p:cNvSpPr txBox="1">
                <a:spLocks noRot="1" noChangeAspect="1" noMove="1" noResize="1" noEditPoints="1" noAdjustHandles="1" noChangeArrowheads="1" noChangeShapeType="1" noTextEdit="1"/>
              </p:cNvSpPr>
              <p:nvPr/>
            </p:nvSpPr>
            <p:spPr>
              <a:xfrm>
                <a:off x="228600" y="3245107"/>
                <a:ext cx="1629549" cy="773545"/>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95" name="TextBox 194"/>
              <p:cNvSpPr txBox="1"/>
              <p:nvPr/>
            </p:nvSpPr>
            <p:spPr>
              <a:xfrm>
                <a:off x="3312361" y="3312430"/>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5" name="TextBox 194"/>
              <p:cNvSpPr txBox="1">
                <a:spLocks noRot="1" noChangeAspect="1" noMove="1" noResize="1" noEditPoints="1" noAdjustHandles="1" noChangeArrowheads="1" noChangeShapeType="1" noTextEdit="1"/>
              </p:cNvSpPr>
              <p:nvPr/>
            </p:nvSpPr>
            <p:spPr>
              <a:xfrm>
                <a:off x="3312361" y="3312430"/>
                <a:ext cx="1645579" cy="773545"/>
              </a:xfrm>
              <a:prstGeom prst="rect">
                <a:avLst/>
              </a:prstGeom>
              <a:blipFill>
                <a:blip r:embed="rId7"/>
                <a:stretch>
                  <a:fillRect/>
                </a:stretch>
              </a:blipFill>
            </p:spPr>
            <p:txBody>
              <a:bodyPr/>
              <a:lstStyle/>
              <a:p>
                <a:r>
                  <a:rPr lang="en-CA">
                    <a:noFill/>
                  </a:rPr>
                  <a:t> </a:t>
                </a:r>
              </a:p>
            </p:txBody>
          </p:sp>
        </mc:Fallback>
      </mc:AlternateContent>
      <p:sp>
        <p:nvSpPr>
          <p:cNvPr id="196" name="Rectangle 195"/>
          <p:cNvSpPr/>
          <p:nvPr/>
        </p:nvSpPr>
        <p:spPr>
          <a:xfrm>
            <a:off x="8302062" y="1336596"/>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grpSp>
        <p:nvGrpSpPr>
          <p:cNvPr id="3" name="Group 2"/>
          <p:cNvGrpSpPr/>
          <p:nvPr/>
        </p:nvGrpSpPr>
        <p:grpSpPr>
          <a:xfrm>
            <a:off x="4629264" y="394269"/>
            <a:ext cx="3725839" cy="2363274"/>
            <a:chOff x="4629264" y="394269"/>
            <a:chExt cx="3725839" cy="2363274"/>
          </a:xfrm>
        </p:grpSpPr>
        <p:grpSp>
          <p:nvGrpSpPr>
            <p:cNvPr id="121" name="Group 120"/>
            <p:cNvGrpSpPr/>
            <p:nvPr/>
          </p:nvGrpSpPr>
          <p:grpSpPr>
            <a:xfrm>
              <a:off x="4629264" y="394269"/>
              <a:ext cx="3725839" cy="2363274"/>
              <a:chOff x="4629264" y="1611400"/>
              <a:chExt cx="3725839" cy="2363274"/>
            </a:xfrm>
          </p:grpSpPr>
          <p:grpSp>
            <p:nvGrpSpPr>
              <p:cNvPr id="122" name="Group 121"/>
              <p:cNvGrpSpPr/>
              <p:nvPr/>
            </p:nvGrpSpPr>
            <p:grpSpPr>
              <a:xfrm>
                <a:off x="4648200" y="1700331"/>
                <a:ext cx="3706903" cy="2221461"/>
                <a:chOff x="5764534" y="4956972"/>
                <a:chExt cx="1492059" cy="1101433"/>
              </a:xfrm>
            </p:grpSpPr>
            <p:cxnSp>
              <p:nvCxnSpPr>
                <p:cNvPr id="142" name="Straight Connector 141"/>
                <p:cNvCxnSpPr/>
                <p:nvPr/>
              </p:nvCxnSpPr>
              <p:spPr bwMode="auto">
                <a:xfrm flipV="1">
                  <a:off x="5769011" y="5486400"/>
                  <a:ext cx="1487582" cy="49551"/>
                </a:xfrm>
                <a:prstGeom prst="line">
                  <a:avLst/>
                </a:prstGeom>
                <a:noFill/>
                <a:ln w="12700" cap="sq" cmpd="sng" algn="ctr">
                  <a:solidFill>
                    <a:schemeClr val="hlink"/>
                  </a:solidFill>
                  <a:prstDash val="solid"/>
                  <a:round/>
                  <a:headEnd type="none" w="med" len="med"/>
                  <a:tailEnd type="none" w="med" len="med"/>
                </a:ln>
                <a:effectLst/>
              </p:spPr>
            </p:cxnSp>
            <p:cxnSp>
              <p:nvCxnSpPr>
                <p:cNvPr id="143" name="Straight Connector 142"/>
                <p:cNvCxnSpPr/>
                <p:nvPr/>
              </p:nvCxnSpPr>
              <p:spPr bwMode="auto">
                <a:xfrm flipV="1">
                  <a:off x="5769011" y="5486400"/>
                  <a:ext cx="1487582" cy="155920"/>
                </a:xfrm>
                <a:prstGeom prst="line">
                  <a:avLst/>
                </a:prstGeom>
                <a:noFill/>
                <a:ln w="12700" cap="sq" cmpd="sng" algn="ctr">
                  <a:solidFill>
                    <a:schemeClr val="hlink"/>
                  </a:solidFill>
                  <a:prstDash val="solid"/>
                  <a:round/>
                  <a:headEnd type="none" w="med" len="med"/>
                  <a:tailEnd type="none" w="med" len="med"/>
                </a:ln>
                <a:effectLst/>
              </p:spPr>
            </p:cxnSp>
            <p:cxnSp>
              <p:nvCxnSpPr>
                <p:cNvPr id="144" name="Straight Connector 143"/>
                <p:cNvCxnSpPr/>
                <p:nvPr/>
              </p:nvCxnSpPr>
              <p:spPr bwMode="auto">
                <a:xfrm flipV="1">
                  <a:off x="5764534" y="5486400"/>
                  <a:ext cx="1492059" cy="286009"/>
                </a:xfrm>
                <a:prstGeom prst="line">
                  <a:avLst/>
                </a:prstGeom>
                <a:noFill/>
                <a:ln w="12700" cap="sq" cmpd="sng" algn="ctr">
                  <a:solidFill>
                    <a:schemeClr val="hlink"/>
                  </a:solidFill>
                  <a:prstDash val="solid"/>
                  <a:round/>
                  <a:headEnd type="none" w="med" len="med"/>
                  <a:tailEnd type="none" w="med" len="med"/>
                </a:ln>
                <a:effectLst/>
              </p:spPr>
            </p:cxnSp>
            <p:cxnSp>
              <p:nvCxnSpPr>
                <p:cNvPr id="145" name="Straight Connector 144"/>
                <p:cNvCxnSpPr/>
                <p:nvPr/>
              </p:nvCxnSpPr>
              <p:spPr bwMode="auto">
                <a:xfrm flipV="1">
                  <a:off x="5769011" y="5486400"/>
                  <a:ext cx="1487582" cy="416410"/>
                </a:xfrm>
                <a:prstGeom prst="line">
                  <a:avLst/>
                </a:prstGeom>
                <a:noFill/>
                <a:ln w="12700" cap="sq" cmpd="sng" algn="ctr">
                  <a:solidFill>
                    <a:schemeClr val="hlink"/>
                  </a:solidFill>
                  <a:prstDash val="solid"/>
                  <a:round/>
                  <a:headEnd type="none" w="med" len="med"/>
                  <a:tailEnd type="none" w="med" len="med"/>
                </a:ln>
                <a:effectLst/>
              </p:spPr>
            </p:cxnSp>
            <p:cxnSp>
              <p:nvCxnSpPr>
                <p:cNvPr id="146" name="Straight Connector 145"/>
                <p:cNvCxnSpPr/>
                <p:nvPr/>
              </p:nvCxnSpPr>
              <p:spPr bwMode="auto">
                <a:xfrm flipV="1">
                  <a:off x="5769011" y="5486400"/>
                  <a:ext cx="1487582" cy="572005"/>
                </a:xfrm>
                <a:prstGeom prst="line">
                  <a:avLst/>
                </a:prstGeom>
                <a:noFill/>
                <a:ln w="12700" cap="sq" cmpd="sng" algn="ctr">
                  <a:solidFill>
                    <a:schemeClr val="hlink"/>
                  </a:solidFill>
                  <a:prstDash val="solid"/>
                  <a:round/>
                  <a:headEnd type="none" w="med" len="med"/>
                  <a:tailEnd type="none" w="med" len="med"/>
                </a:ln>
                <a:effectLst/>
              </p:spPr>
            </p:cxnSp>
            <p:cxnSp>
              <p:nvCxnSpPr>
                <p:cNvPr id="147" name="Straight Connector 146"/>
                <p:cNvCxnSpPr/>
                <p:nvPr/>
              </p:nvCxnSpPr>
              <p:spPr bwMode="auto">
                <a:xfrm>
                  <a:off x="5769011" y="5373988"/>
                  <a:ext cx="1487582" cy="112412"/>
                </a:xfrm>
                <a:prstGeom prst="line">
                  <a:avLst/>
                </a:prstGeom>
                <a:noFill/>
                <a:ln w="12700" cap="sq" cmpd="sng" algn="ctr">
                  <a:solidFill>
                    <a:schemeClr val="hlink"/>
                  </a:solidFill>
                  <a:prstDash val="solid"/>
                  <a:round/>
                  <a:headEnd type="none" w="med" len="med"/>
                  <a:tailEnd type="none" w="med" len="med"/>
                </a:ln>
                <a:effectLst/>
              </p:spPr>
            </p:cxnSp>
            <p:cxnSp>
              <p:nvCxnSpPr>
                <p:cNvPr id="148" name="Straight Connector 147"/>
                <p:cNvCxnSpPr/>
                <p:nvPr/>
              </p:nvCxnSpPr>
              <p:spPr bwMode="auto">
                <a:xfrm>
                  <a:off x="5769011" y="5257800"/>
                  <a:ext cx="1487582" cy="228600"/>
                </a:xfrm>
                <a:prstGeom prst="line">
                  <a:avLst/>
                </a:prstGeom>
                <a:noFill/>
                <a:ln w="12700" cap="sq" cmpd="sng" algn="ctr">
                  <a:solidFill>
                    <a:schemeClr val="hlink"/>
                  </a:solidFill>
                  <a:prstDash val="solid"/>
                  <a:round/>
                  <a:headEnd type="none" w="med" len="med"/>
                  <a:tailEnd type="none" w="med" len="med"/>
                </a:ln>
                <a:effectLst/>
              </p:spPr>
            </p:cxnSp>
            <p:cxnSp>
              <p:nvCxnSpPr>
                <p:cNvPr id="157" name="Straight Connector 156"/>
                <p:cNvCxnSpPr/>
                <p:nvPr/>
              </p:nvCxnSpPr>
              <p:spPr bwMode="auto">
                <a:xfrm>
                  <a:off x="5769011" y="5108097"/>
                  <a:ext cx="1487582" cy="378303"/>
                </a:xfrm>
                <a:prstGeom prst="line">
                  <a:avLst/>
                </a:prstGeom>
                <a:noFill/>
                <a:ln w="12700" cap="sq" cmpd="sng" algn="ctr">
                  <a:solidFill>
                    <a:schemeClr val="hlink"/>
                  </a:solidFill>
                  <a:prstDash val="solid"/>
                  <a:round/>
                  <a:headEnd type="none" w="med" len="med"/>
                  <a:tailEnd type="none" w="med" len="med"/>
                </a:ln>
                <a:effectLst/>
              </p:spPr>
            </p:cxnSp>
            <p:cxnSp>
              <p:nvCxnSpPr>
                <p:cNvPr id="158" name="Straight Connector 157"/>
                <p:cNvCxnSpPr/>
                <p:nvPr/>
              </p:nvCxnSpPr>
              <p:spPr bwMode="auto">
                <a:xfrm>
                  <a:off x="5769011" y="4956972"/>
                  <a:ext cx="1487582" cy="529428"/>
                </a:xfrm>
                <a:prstGeom prst="line">
                  <a:avLst/>
                </a:prstGeom>
                <a:noFill/>
                <a:ln w="12700" cap="sq" cmpd="sng" algn="ctr">
                  <a:solidFill>
                    <a:schemeClr val="hlink"/>
                  </a:solidFill>
                  <a:prstDash val="solid"/>
                  <a:round/>
                  <a:headEnd type="none" w="med" len="med"/>
                  <a:tailEnd type="none" w="med" len="med"/>
                </a:ln>
                <a:effectLst/>
              </p:spPr>
            </p:cxnSp>
          </p:grpSp>
          <p:grpSp>
            <p:nvGrpSpPr>
              <p:cNvPr id="123" name="Group 122"/>
              <p:cNvGrpSpPr/>
              <p:nvPr/>
            </p:nvGrpSpPr>
            <p:grpSpPr>
              <a:xfrm>
                <a:off x="4629264" y="1611400"/>
                <a:ext cx="180774" cy="2363274"/>
                <a:chOff x="4008388" y="965526"/>
                <a:chExt cx="180774" cy="2363274"/>
              </a:xfrm>
              <a:solidFill>
                <a:srgbClr val="00FFFF"/>
              </a:solidFill>
            </p:grpSpPr>
            <p:sp>
              <p:nvSpPr>
                <p:cNvPr id="124" name="Oval 123"/>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25" name="Oval 124"/>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29" name="Oval 128"/>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31" name="Oval 130"/>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34" name="Oval 133"/>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35" name="Oval 134"/>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39" name="Oval 138"/>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40" name="Oval 139"/>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41" name="Oval 140"/>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200" name="TextBox 199"/>
                <p:cNvSpPr txBox="1"/>
                <p:nvPr/>
              </p:nvSpPr>
              <p:spPr>
                <a:xfrm>
                  <a:off x="4920357" y="1276276"/>
                  <a:ext cx="1175643" cy="552524"/>
                </a:xfrm>
                <a:prstGeom prst="rect">
                  <a:avLst/>
                </a:prstGeom>
                <a:solidFill>
                  <a:srgbClr val="000066"/>
                </a:solid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sz="2000" i="1" dirty="0" smtClean="0">
                                <a:solidFill>
                                  <a:schemeClr val="tx1"/>
                                </a:solidFill>
                                <a:latin typeface="Cambria Math" panose="02040503050406030204" pitchFamily="18" charset="0"/>
                              </a:rPr>
                            </m:ctrlPr>
                          </m:fPr>
                          <m:num>
                            <m:r>
                              <a:rPr lang="en-CA" sz="2000" i="1" dirty="0" smtClean="0">
                                <a:solidFill>
                                  <a:srgbClr val="FFC000"/>
                                </a:solidFill>
                                <a:latin typeface="Cambria Math" panose="02040503050406030204" pitchFamily="18" charset="0"/>
                                <a:sym typeface="Symbol" panose="05050102010706020507" pitchFamily="18" charset="2"/>
                              </a:rPr>
                              <m:t></m:t>
                            </m:r>
                            <m:r>
                              <a:rPr lang="en-CA" sz="2000" b="0" i="1" dirty="0" smtClean="0">
                                <a:solidFill>
                                  <a:srgbClr val="FFC000"/>
                                </a:solidFill>
                                <a:latin typeface="Cambria Math" panose="02040503050406030204" pitchFamily="18" charset="0"/>
                                <a:sym typeface="Symbol" panose="05050102010706020507" pitchFamily="18" charset="2"/>
                              </a:rPr>
                              <m:t>𝐸</m:t>
                            </m:r>
                          </m:num>
                          <m:den>
                            <m:sSub>
                              <m:sSubPr>
                                <m:ctrlPr>
                                  <a:rPr lang="en-CA" sz="2000" i="1" dirty="0" smtClean="0">
                                    <a:solidFill>
                                      <a:srgbClr val="00FFFF"/>
                                    </a:solidFill>
                                    <a:latin typeface="Cambria Math" panose="02040503050406030204" pitchFamily="18" charset="0"/>
                                  </a:rPr>
                                </m:ctrlPr>
                              </m:sSubPr>
                              <m:e>
                                <m:r>
                                  <a:rPr lang="en-CA" sz="2000" i="1" dirty="0" smtClean="0">
                                    <a:solidFill>
                                      <a:srgbClr val="00FFFF"/>
                                    </a:solidFill>
                                    <a:latin typeface="Cambria Math" panose="02040503050406030204" pitchFamily="18" charset="0"/>
                                    <a:sym typeface="Symbol" panose="05050102010706020507" pitchFamily="18" charset="2"/>
                                  </a:rPr>
                                  <m:t></m:t>
                                </m:r>
                                <m:r>
                                  <a:rPr lang="en-CA" sz="2000" b="0" i="1" dirty="0" smtClean="0">
                                    <a:solidFill>
                                      <a:srgbClr val="00FFFF"/>
                                    </a:solidFill>
                                    <a:latin typeface="Cambria Math" panose="02040503050406030204" pitchFamily="18" charset="0"/>
                                  </a:rPr>
                                  <m:t>𝑦</m:t>
                                </m:r>
                              </m:e>
                              <m:sub>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d</m:t>
                                </m:r>
                                <m:r>
                                  <m:rPr>
                                    <m:nor/>
                                  </m:rPr>
                                  <a:rPr lang="en-US" altLang="en-US" sz="2000" i="1" dirty="0">
                                    <a:solidFill>
                                      <a:srgbClr val="00FFFF"/>
                                    </a:solidFill>
                                    <a:cs typeface="Times New Roman" panose="02020603050405020304" pitchFamily="18" charset="0"/>
                                    <a:sym typeface="Symbol" panose="05050102010706020507" pitchFamily="18" charset="2"/>
                                  </a:rPr>
                                  <m:t>,</m:t>
                                </m:r>
                                <m:r>
                                  <m:rPr>
                                    <m:nor/>
                                  </m:rPr>
                                  <a:rPr lang="en-US" altLang="en-US" sz="2000" i="1" dirty="0">
                                    <a:solidFill>
                                      <a:srgbClr val="00FFFF"/>
                                    </a:solidFill>
                                    <a:cs typeface="Times New Roman" panose="02020603050405020304" pitchFamily="18" charset="0"/>
                                    <a:sym typeface="Symbol" panose="05050102010706020507" pitchFamily="18" charset="2"/>
                                  </a:rPr>
                                  <m:t>j</m:t>
                                </m:r>
                                <m:r>
                                  <m:rPr>
                                    <m:nor/>
                                  </m:rPr>
                                  <a:rPr lang="en-US" altLang="en-US" sz="2000" i="1" dirty="0">
                                    <a:solidFill>
                                      <a:srgbClr val="00FFFF"/>
                                    </a:solidFill>
                                    <a:cs typeface="Times New Roman" panose="02020603050405020304" pitchFamily="18" charset="0"/>
                                    <a:sym typeface="Symbol" panose="05050102010706020507" pitchFamily="18" charset="2"/>
                                  </a:rPr>
                                  <m:t></m:t>
                                </m:r>
                              </m:sub>
                            </m:sSub>
                          </m:den>
                        </m:f>
                      </m:oMath>
                    </m:oMathPara>
                  </a14:m>
                  <a:endParaRPr lang="en-CA" sz="2000" dirty="0">
                    <a:solidFill>
                      <a:schemeClr val="tx1"/>
                    </a:solidFill>
                  </a:endParaRPr>
                </a:p>
              </p:txBody>
            </p:sp>
          </mc:Choice>
          <mc:Fallback xmlns="">
            <p:sp>
              <p:nvSpPr>
                <p:cNvPr id="200" name="TextBox 199"/>
                <p:cNvSpPr txBox="1">
                  <a:spLocks noRot="1" noChangeAspect="1" noMove="1" noResize="1" noEditPoints="1" noAdjustHandles="1" noChangeArrowheads="1" noChangeShapeType="1" noTextEdit="1"/>
                </p:cNvSpPr>
                <p:nvPr/>
              </p:nvSpPr>
              <p:spPr>
                <a:xfrm>
                  <a:off x="4920357" y="1276276"/>
                  <a:ext cx="1175643" cy="552524"/>
                </a:xfrm>
                <a:prstGeom prst="rect">
                  <a:avLst/>
                </a:prstGeom>
                <a:blipFill>
                  <a:blip r:embed="rId8"/>
                  <a:stretch>
                    <a:fillRect l="-59585" t="-212088" r="-73057" b="-304396"/>
                  </a:stretch>
                </a:blipFill>
              </p:spPr>
              <p:txBody>
                <a:bodyPr/>
                <a:lstStyle/>
                <a:p>
                  <a:r>
                    <a:rPr lang="en-CA">
                      <a:noFill/>
                    </a:rPr>
                    <a:t> </a:t>
                  </a:r>
                </a:p>
              </p:txBody>
            </p:sp>
          </mc:Fallback>
        </mc:AlternateContent>
      </p:grpSp>
    </p:spTree>
    <p:extLst>
      <p:ext uri="{BB962C8B-B14F-4D97-AF65-F5344CB8AC3E}">
        <p14:creationId xmlns:p14="http://schemas.microsoft.com/office/powerpoint/2010/main" val="41409933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95"/>
                                        </p:tgtEl>
                                        <p:attrNameLst>
                                          <p:attrName>style.visibility</p:attrName>
                                        </p:attrNameLst>
                                      </p:cBhvr>
                                      <p:to>
                                        <p:strVal val="visible"/>
                                      </p:to>
                                    </p:set>
                                    <p:anim calcmode="lin" valueType="num">
                                      <p:cBhvr additive="base">
                                        <p:cTn id="11" dur="500" fill="hold"/>
                                        <p:tgtEl>
                                          <p:spTgt spid="195"/>
                                        </p:tgtEl>
                                        <p:attrNameLst>
                                          <p:attrName>ppt_x</p:attrName>
                                        </p:attrNameLst>
                                      </p:cBhvr>
                                      <p:tavLst>
                                        <p:tav tm="0">
                                          <p:val>
                                            <p:strVal val="1+#ppt_w/2"/>
                                          </p:val>
                                        </p:tav>
                                        <p:tav tm="100000">
                                          <p:val>
                                            <p:strVal val="#ppt_x"/>
                                          </p:val>
                                        </p:tav>
                                      </p:tavLst>
                                    </p:anim>
                                    <p:anim calcmode="lin" valueType="num">
                                      <p:cBhvr additive="base">
                                        <p:cTn id="12" dur="500" fill="hold"/>
                                        <p:tgtEl>
                                          <p:spTgt spid="195"/>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07"/>
                                        </p:tgtEl>
                                        <p:attrNameLst>
                                          <p:attrName>style.visibility</p:attrName>
                                        </p:attrNameLst>
                                      </p:cBhvr>
                                      <p:to>
                                        <p:strVal val="visible"/>
                                      </p:to>
                                    </p:set>
                                    <p:anim calcmode="lin" valueType="num">
                                      <p:cBhvr additive="base">
                                        <p:cTn id="15" dur="500" fill="hold"/>
                                        <p:tgtEl>
                                          <p:spTgt spid="107"/>
                                        </p:tgtEl>
                                        <p:attrNameLst>
                                          <p:attrName>ppt_x</p:attrName>
                                        </p:attrNameLst>
                                      </p:cBhvr>
                                      <p:tavLst>
                                        <p:tav tm="0">
                                          <p:val>
                                            <p:strVal val="1+#ppt_w/2"/>
                                          </p:val>
                                        </p:tav>
                                        <p:tav tm="100000">
                                          <p:val>
                                            <p:strVal val="#ppt_x"/>
                                          </p:val>
                                        </p:tav>
                                      </p:tavLst>
                                    </p:anim>
                                    <p:anim calcmode="lin" valueType="num">
                                      <p:cBhvr additive="base">
                                        <p:cTn id="16" dur="500" fill="hold"/>
                                        <p:tgtEl>
                                          <p:spTgt spid="107"/>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grpId="0" nodeType="clickEffect">
                                  <p:stCondLst>
                                    <p:cond delay="0"/>
                                  </p:stCondLst>
                                  <p:childTnLst>
                                    <p:set>
                                      <p:cBhvr>
                                        <p:cTn id="20" dur="1" fill="hold">
                                          <p:stCondLst>
                                            <p:cond delay="0"/>
                                          </p:stCondLst>
                                        </p:cTn>
                                        <p:tgtEl>
                                          <p:spTgt spid="194"/>
                                        </p:tgtEl>
                                        <p:attrNameLst>
                                          <p:attrName>style.visibility</p:attrName>
                                        </p:attrNameLst>
                                      </p:cBhvr>
                                      <p:to>
                                        <p:strVal val="visible"/>
                                      </p:to>
                                    </p:set>
                                    <p:anim calcmode="lin" valueType="num">
                                      <p:cBhvr additive="base">
                                        <p:cTn id="21" dur="500" fill="hold"/>
                                        <p:tgtEl>
                                          <p:spTgt spid="194"/>
                                        </p:tgtEl>
                                        <p:attrNameLst>
                                          <p:attrName>ppt_x</p:attrName>
                                        </p:attrNameLst>
                                      </p:cBhvr>
                                      <p:tavLst>
                                        <p:tav tm="0">
                                          <p:val>
                                            <p:strVal val="1+#ppt_w/2"/>
                                          </p:val>
                                        </p:tav>
                                        <p:tav tm="100000">
                                          <p:val>
                                            <p:strVal val="#ppt_x"/>
                                          </p:val>
                                        </p:tav>
                                      </p:tavLst>
                                    </p:anim>
                                    <p:anim calcmode="lin" valueType="num">
                                      <p:cBhvr additive="base">
                                        <p:cTn id="22" dur="500" fill="hold"/>
                                        <p:tgtEl>
                                          <p:spTgt spid="194"/>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111"/>
                                        </p:tgtEl>
                                        <p:attrNameLst>
                                          <p:attrName>style.visibility</p:attrName>
                                        </p:attrNameLst>
                                      </p:cBhvr>
                                      <p:to>
                                        <p:strVal val="visible"/>
                                      </p:to>
                                    </p:set>
                                    <p:anim calcmode="lin" valueType="num">
                                      <p:cBhvr additive="base">
                                        <p:cTn id="25" dur="500" fill="hold"/>
                                        <p:tgtEl>
                                          <p:spTgt spid="111"/>
                                        </p:tgtEl>
                                        <p:attrNameLst>
                                          <p:attrName>ppt_x</p:attrName>
                                        </p:attrNameLst>
                                      </p:cBhvr>
                                      <p:tavLst>
                                        <p:tav tm="0">
                                          <p:val>
                                            <p:strVal val="1+#ppt_w/2"/>
                                          </p:val>
                                        </p:tav>
                                        <p:tav tm="100000">
                                          <p:val>
                                            <p:strVal val="#ppt_x"/>
                                          </p:val>
                                        </p:tav>
                                      </p:tavLst>
                                    </p:anim>
                                    <p:anim calcmode="lin" valueType="num">
                                      <p:cBhvr additive="base">
                                        <p:cTn id="26" dur="500" fill="hold"/>
                                        <p:tgtEl>
                                          <p:spTgt spid="111"/>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159"/>
                                        </p:tgtEl>
                                        <p:attrNameLst>
                                          <p:attrName>style.visibility</p:attrName>
                                        </p:attrNameLst>
                                      </p:cBhvr>
                                      <p:to>
                                        <p:strVal val="visible"/>
                                      </p:to>
                                    </p:set>
                                    <p:anim calcmode="lin" valueType="num">
                                      <p:cBhvr additive="base">
                                        <p:cTn id="29" dur="500" fill="hold"/>
                                        <p:tgtEl>
                                          <p:spTgt spid="159"/>
                                        </p:tgtEl>
                                        <p:attrNameLst>
                                          <p:attrName>ppt_x</p:attrName>
                                        </p:attrNameLst>
                                      </p:cBhvr>
                                      <p:tavLst>
                                        <p:tav tm="0">
                                          <p:val>
                                            <p:strVal val="1+#ppt_w/2"/>
                                          </p:val>
                                        </p:tav>
                                        <p:tav tm="100000">
                                          <p:val>
                                            <p:strVal val="#ppt_x"/>
                                          </p:val>
                                        </p:tav>
                                      </p:tavLst>
                                    </p:anim>
                                    <p:anim calcmode="lin" valueType="num">
                                      <p:cBhvr additive="base">
                                        <p:cTn id="30" dur="500" fill="hold"/>
                                        <p:tgtEl>
                                          <p:spTgt spid="15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4"/>
                                        </p:tgtEl>
                                        <p:attrNameLst>
                                          <p:attrName>style.visibility</p:attrName>
                                        </p:attrNameLst>
                                      </p:cBhvr>
                                      <p:to>
                                        <p:strVal val="visible"/>
                                      </p:to>
                                    </p:set>
                                    <p:anim calcmode="lin" valueType="num">
                                      <p:cBhvr additive="base">
                                        <p:cTn id="35" dur="500" fill="hold"/>
                                        <p:tgtEl>
                                          <p:spTgt spid="4"/>
                                        </p:tgtEl>
                                        <p:attrNameLst>
                                          <p:attrName>ppt_x</p:attrName>
                                        </p:attrNameLst>
                                      </p:cBhvr>
                                      <p:tavLst>
                                        <p:tav tm="0">
                                          <p:val>
                                            <p:strVal val="1+#ppt_w/2"/>
                                          </p:val>
                                        </p:tav>
                                        <p:tav tm="100000">
                                          <p:val>
                                            <p:strVal val="#ppt_x"/>
                                          </p:val>
                                        </p:tav>
                                      </p:tavLst>
                                    </p:anim>
                                    <p:anim calcmode="lin" valueType="num">
                                      <p:cBhvr additive="base">
                                        <p:cTn id="36"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p:bldP spid="111" grpId="0"/>
      <p:bldP spid="194" grpId="0"/>
      <p:bldP spid="195" grpId="0"/>
    </p:bld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 name="Rectangle 55"/>
          <p:cNvSpPr/>
          <p:nvPr/>
        </p:nvSpPr>
        <p:spPr>
          <a:xfrm>
            <a:off x="2754630" y="-381000"/>
            <a:ext cx="228600" cy="369332"/>
          </a:xfrm>
          <a:prstGeom prst="rect">
            <a:avLst/>
          </a:prstGeom>
        </p:spPr>
        <p:txBody>
          <a:bodyPr wrap="square">
            <a:spAutoFit/>
          </a:bodyPr>
          <a:lstStyle/>
          <a:p>
            <a:pPr algn="ctr"/>
            <a:r>
              <a:rPr lang="en-US" sz="1800" i="1" dirty="0">
                <a:solidFill>
                  <a:srgbClr val="66FF33"/>
                </a:solidFill>
              </a:rPr>
              <a:t>k</a:t>
            </a:r>
          </a:p>
        </p:txBody>
      </p:sp>
      <p:sp>
        <p:nvSpPr>
          <p:cNvPr id="107" name="Rectangle 106"/>
          <p:cNvSpPr/>
          <p:nvPr/>
        </p:nvSpPr>
        <p:spPr>
          <a:xfrm>
            <a:off x="2895600" y="2745269"/>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have</a:t>
            </a:r>
            <a:endParaRPr lang="en-CA" dirty="0">
              <a:solidFill>
                <a:srgbClr val="00FFFF"/>
              </a:solidFill>
            </a:endParaRPr>
          </a:p>
        </p:txBody>
      </p:sp>
      <p:sp>
        <p:nvSpPr>
          <p:cNvPr id="111" name="Rectangle 110"/>
          <p:cNvSpPr/>
          <p:nvPr/>
        </p:nvSpPr>
        <p:spPr>
          <a:xfrm>
            <a:off x="161283" y="2745269"/>
            <a:ext cx="1591317" cy="523220"/>
          </a:xfrm>
          <a:prstGeom prst="rect">
            <a:avLst/>
          </a:prstGeom>
        </p:spPr>
        <p:txBody>
          <a:bodyPr wrap="square">
            <a:spAutoFit/>
          </a:bodyPr>
          <a:lstStyle/>
          <a:p>
            <a:pPr algn="ctr"/>
            <a:r>
              <a:rPr lang="en-US" altLang="en-US" dirty="0">
                <a:solidFill>
                  <a:srgbClr val="00FFFF"/>
                </a:solidFill>
                <a:cs typeface="Times New Roman" panose="02020603050405020304" pitchFamily="18" charset="0"/>
              </a:rPr>
              <a:t>want</a:t>
            </a:r>
            <a:endParaRPr lang="en-CA" dirty="0">
              <a:solidFill>
                <a:srgbClr val="00FFFF"/>
              </a:solidFill>
            </a:endParaRPr>
          </a:p>
        </p:txBody>
      </p:sp>
      <p:grpSp>
        <p:nvGrpSpPr>
          <p:cNvPr id="184" name="Group 183"/>
          <p:cNvGrpSpPr/>
          <p:nvPr/>
        </p:nvGrpSpPr>
        <p:grpSpPr>
          <a:xfrm>
            <a:off x="2514600" y="5410200"/>
            <a:ext cx="6906458" cy="685800"/>
            <a:chOff x="2471822" y="5181600"/>
            <a:chExt cx="6906458" cy="685800"/>
          </a:xfrm>
        </p:grpSpPr>
        <p:sp>
          <p:nvSpPr>
            <p:cNvPr id="185" name="Text Box 33"/>
            <p:cNvSpPr txBox="1">
              <a:spLocks noChangeArrowheads="1"/>
            </p:cNvSpPr>
            <p:nvPr/>
          </p:nvSpPr>
          <p:spPr bwMode="auto">
            <a:xfrm>
              <a:off x="3869634" y="5282625"/>
              <a:ext cx="1545257"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,i</a:t>
              </a:r>
              <a:r>
                <a:rPr lang="en-US" altLang="en-US"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CA" i="1" baseline="-25000" dirty="0">
                <a:solidFill>
                  <a:srgbClr val="FF00FF"/>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86" name="Rectangle 185"/>
                <p:cNvSpPr/>
                <p:nvPr/>
              </p:nvSpPr>
              <p:spPr>
                <a:xfrm>
                  <a:off x="6177880" y="5221069"/>
                  <a:ext cx="3200400" cy="646331"/>
                </a:xfrm>
                <a:prstGeom prst="rect">
                  <a:avLst/>
                </a:prstGeom>
              </p:spPr>
              <p:txBody>
                <a:bodyPr wrap="square">
                  <a:spAutoFit/>
                </a:bodyPr>
                <a:lstStyle/>
                <a:p>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CA" i="1" dirty="0">
                      <a:solidFill>
                        <a:srgbClr val="00FFFF"/>
                      </a:solidFill>
                      <a:cs typeface="Times New Roman" panose="02020603050405020304" pitchFamily="18" charset="0"/>
                      <a:sym typeface="Symbol" panose="05050102010706020507" pitchFamily="18" charset="2"/>
                    </a:rPr>
                    <a:t> </a:t>
                  </a:r>
                  <a:r>
                    <a:rPr lang="en-CA" sz="3600" i="1"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 </a:t>
                  </a:r>
                  <a:r>
                    <a:rPr lang="en-US" altLang="en-US" i="1" dirty="0">
                      <a:solidFill>
                        <a:srgbClr val="00FFFF"/>
                      </a:solidFill>
                      <a:cs typeface="Times New Roman" panose="02020603050405020304" pitchFamily="18" charset="0"/>
                      <a:sym typeface="Symbol" panose="05050102010706020507" pitchFamily="18" charset="2"/>
                    </a:rPr>
                    <a:t>1-</a:t>
                  </a:r>
                  <a14:m>
                    <m:oMath xmlns:m="http://schemas.openxmlformats.org/officeDocument/2006/math">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oMath>
                  </a14:m>
                  <a:r>
                    <a:rPr lang="en-US" altLang="en-US" dirty="0">
                      <a:solidFill>
                        <a:srgbClr val="00FFFF"/>
                      </a:solidFill>
                      <a:cs typeface="Times New Roman" panose="02020603050405020304" pitchFamily="18" charset="0"/>
                      <a:sym typeface="Symbol" panose="05050102010706020507" pitchFamily="18" charset="2"/>
                    </a:rPr>
                    <a:t> </a:t>
                  </a:r>
                  <a:r>
                    <a:rPr lang="en-US" altLang="en-US" sz="3600" dirty="0">
                      <a:solidFill>
                        <a:srgbClr val="00FFFF"/>
                      </a:solidFill>
                      <a:cs typeface="Times New Roman" panose="02020603050405020304" pitchFamily="18" charset="0"/>
                      <a:sym typeface="Symbol" panose="05050102010706020507" pitchFamily="18" charset="2"/>
                    </a:rPr>
                    <a:t>)</a:t>
                  </a:r>
                  <a:endParaRPr lang="en-CA" sz="3600" dirty="0">
                    <a:solidFill>
                      <a:srgbClr val="00FFFF"/>
                    </a:solidFill>
                    <a:cs typeface="Times New Roman" panose="02020603050405020304" pitchFamily="18" charset="0"/>
                    <a:sym typeface="Symbol" panose="05050102010706020507" pitchFamily="18" charset="2"/>
                  </a:endParaRPr>
                </a:p>
              </p:txBody>
            </p:sp>
          </mc:Choice>
          <mc:Fallback xmlns="">
            <p:sp>
              <p:nvSpPr>
                <p:cNvPr id="47" name="Rectangle 46"/>
                <p:cNvSpPr>
                  <a:spLocks noRot="1" noChangeAspect="1" noMove="1" noResize="1" noEditPoints="1" noAdjustHandles="1" noChangeArrowheads="1" noChangeShapeType="1" noTextEdit="1"/>
                </p:cNvSpPr>
                <p:nvPr/>
              </p:nvSpPr>
              <p:spPr>
                <a:xfrm>
                  <a:off x="6177880" y="5221069"/>
                  <a:ext cx="3200400" cy="646331"/>
                </a:xfrm>
                <a:prstGeom prst="rect">
                  <a:avLst/>
                </a:prstGeom>
                <a:blipFill>
                  <a:blip r:embed="rId14"/>
                  <a:stretch>
                    <a:fillRect t="-23585" b="-25472"/>
                  </a:stretch>
                </a:blipFill>
              </p:spPr>
              <p:txBody>
                <a:bodyPr/>
                <a:lstStyle/>
                <a:p>
                  <a:r>
                    <a:rPr lang="en-CA">
                      <a:noFill/>
                    </a:rPr>
                    <a:t> </a:t>
                  </a:r>
                </a:p>
              </p:txBody>
            </p:sp>
          </mc:Fallback>
        </mc:AlternateContent>
        <p:grpSp>
          <p:nvGrpSpPr>
            <p:cNvPr id="187" name="Group 186"/>
            <p:cNvGrpSpPr/>
            <p:nvPr/>
          </p:nvGrpSpPr>
          <p:grpSpPr>
            <a:xfrm>
              <a:off x="2471822" y="5181600"/>
              <a:ext cx="3781269" cy="685800"/>
              <a:chOff x="2467131" y="3962400"/>
              <a:chExt cx="3781269" cy="685800"/>
            </a:xfrm>
          </p:grpSpPr>
          <p:sp>
            <p:nvSpPr>
              <p:cNvPr id="189" name="Text Box 33"/>
              <p:cNvSpPr txBox="1">
                <a:spLocks noChangeArrowheads="1"/>
              </p:cNvSpPr>
              <p:nvPr/>
            </p:nvSpPr>
            <p:spPr bwMode="auto">
              <a:xfrm>
                <a:off x="2467131" y="40018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90" name="Text Box 33"/>
              <p:cNvSpPr txBox="1">
                <a:spLocks noChangeArrowheads="1"/>
              </p:cNvSpPr>
              <p:nvPr/>
            </p:nvSpPr>
            <p:spPr bwMode="auto">
              <a:xfrm>
                <a:off x="5486401" y="39624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4" name="Group 3"/>
          <p:cNvGrpSpPr/>
          <p:nvPr/>
        </p:nvGrpSpPr>
        <p:grpSpPr>
          <a:xfrm>
            <a:off x="2115881" y="3202469"/>
            <a:ext cx="6304352" cy="961674"/>
            <a:chOff x="2115881" y="3202469"/>
            <a:chExt cx="6304352" cy="961674"/>
          </a:xfrm>
        </p:grpSpPr>
        <p:sp>
          <p:nvSpPr>
            <p:cNvPr id="191" name="Text Box 33"/>
            <p:cNvSpPr txBox="1">
              <a:spLocks noChangeArrowheads="1"/>
            </p:cNvSpPr>
            <p:nvPr/>
          </p:nvSpPr>
          <p:spPr bwMode="auto">
            <a:xfrm>
              <a:off x="2115881" y="3277852"/>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92" name="Text Box 33"/>
            <p:cNvSpPr txBox="1">
              <a:spLocks noChangeArrowheads="1"/>
            </p:cNvSpPr>
            <p:nvPr/>
          </p:nvSpPr>
          <p:spPr bwMode="auto">
            <a:xfrm>
              <a:off x="5135151" y="3238383"/>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93" name="TextBox 192"/>
                <p:cNvSpPr txBox="1"/>
                <p:nvPr/>
              </p:nvSpPr>
              <p:spPr>
                <a:xfrm>
                  <a:off x="6207961" y="3202469"/>
                  <a:ext cx="2212272"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66FF33"/>
                                    </a:solidFill>
                                    <a:latin typeface="Cambria Math" panose="02040503050406030204" pitchFamily="18" charset="0"/>
                                    <a:sym typeface="Symbol" panose="05050102010706020507" pitchFamily="18" charset="2"/>
                                  </a:rPr>
                                  <m:t></m:t>
                                </m:r>
                                <m:r>
                                  <a:rPr lang="en-CA" b="0" i="1" dirty="0" smtClean="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3" name="TextBox 192"/>
                <p:cNvSpPr txBox="1">
                  <a:spLocks noRot="1" noChangeAspect="1" noMove="1" noResize="1" noEditPoints="1" noAdjustHandles="1" noChangeArrowheads="1" noChangeShapeType="1" noTextEdit="1"/>
                </p:cNvSpPr>
                <p:nvPr/>
              </p:nvSpPr>
              <p:spPr>
                <a:xfrm>
                  <a:off x="6207961" y="3202469"/>
                  <a:ext cx="2212272" cy="961674"/>
                </a:xfrm>
                <a:prstGeom prst="rect">
                  <a:avLst/>
                </a:prstGeom>
                <a:blipFill>
                  <a:blip r:embed="rId15"/>
                  <a:stretch>
                    <a:fillRect/>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94" name="TextBox 193"/>
              <p:cNvSpPr txBox="1"/>
              <p:nvPr/>
            </p:nvSpPr>
            <p:spPr>
              <a:xfrm>
                <a:off x="228600" y="3245107"/>
                <a:ext cx="162954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a:solidFill>
                                    <a:srgbClr val="FF00FF"/>
                                  </a:solidFill>
                                  <a:latin typeface="Cambria Math" panose="02040503050406030204" pitchFamily="18" charset="0"/>
                                </a:rPr>
                              </m:ctrlPr>
                            </m:sSubPr>
                            <m:e>
                              <m:r>
                                <a:rPr lang="en-CA" i="1" dirty="0">
                                  <a:solidFill>
                                    <a:srgbClr val="66FF33"/>
                                  </a:solidFill>
                                  <a:latin typeface="Cambria Math" panose="02040503050406030204" pitchFamily="18" charset="0"/>
                                  <a:sym typeface="Symbol" panose="05050102010706020507" pitchFamily="18" charset="2"/>
                                </a:rPr>
                                <m:t></m:t>
                              </m:r>
                              <m:r>
                                <a:rPr lang="en-CA" i="1" dirty="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4" name="TextBox 193"/>
              <p:cNvSpPr txBox="1">
                <a:spLocks noRot="1" noChangeAspect="1" noMove="1" noResize="1" noEditPoints="1" noAdjustHandles="1" noChangeArrowheads="1" noChangeShapeType="1" noTextEdit="1"/>
              </p:cNvSpPr>
              <p:nvPr/>
            </p:nvSpPr>
            <p:spPr>
              <a:xfrm>
                <a:off x="228600" y="3245107"/>
                <a:ext cx="1629549" cy="773545"/>
              </a:xfrm>
              <a:prstGeom prst="rect">
                <a:avLst/>
              </a:prstGeom>
              <a:blipFill>
                <a:blip r:embed="rId1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95" name="TextBox 194"/>
              <p:cNvSpPr txBox="1"/>
              <p:nvPr/>
            </p:nvSpPr>
            <p:spPr>
              <a:xfrm>
                <a:off x="3312361" y="3312430"/>
                <a:ext cx="1645579" cy="773545"/>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r>
                            <a:rPr lang="en-CA" i="1" dirty="0" smtClean="0">
                              <a:solidFill>
                                <a:srgbClr val="FFC000"/>
                              </a:solidFill>
                              <a:latin typeface="Cambria Math" panose="02040503050406030204" pitchFamily="18" charset="0"/>
                              <a:sym typeface="Symbol" panose="05050102010706020507" pitchFamily="18" charset="2"/>
                            </a:rPr>
                            <m:t></m:t>
                          </m:r>
                          <m:r>
                            <a:rPr lang="en-CA" b="0" i="1" dirty="0" smtClean="0">
                              <a:solidFill>
                                <a:srgbClr val="FFC000"/>
                              </a:solidFill>
                              <a:latin typeface="Cambria Math" panose="02040503050406030204" pitchFamily="18" charset="0"/>
                              <a:sym typeface="Symbol" panose="05050102010706020507" pitchFamily="18" charset="2"/>
                            </a:rPr>
                            <m:t>𝐸</m:t>
                          </m:r>
                        </m:num>
                        <m:den>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195" name="TextBox 194"/>
              <p:cNvSpPr txBox="1">
                <a:spLocks noRot="1" noChangeAspect="1" noMove="1" noResize="1" noEditPoints="1" noAdjustHandles="1" noChangeArrowheads="1" noChangeShapeType="1" noTextEdit="1"/>
              </p:cNvSpPr>
              <p:nvPr/>
            </p:nvSpPr>
            <p:spPr>
              <a:xfrm>
                <a:off x="3312361" y="3312430"/>
                <a:ext cx="1645579" cy="773545"/>
              </a:xfrm>
              <a:prstGeom prst="rect">
                <a:avLst/>
              </a:prstGeom>
              <a:blipFill>
                <a:blip r:embed="rId17"/>
                <a:stretch>
                  <a:fillRect/>
                </a:stretch>
              </a:blipFill>
            </p:spPr>
            <p:txBody>
              <a:bodyPr/>
              <a:lstStyle/>
              <a:p>
                <a:r>
                  <a:rPr lang="en-CA">
                    <a:noFill/>
                  </a:rPr>
                  <a:t> </a:t>
                </a:r>
              </a:p>
            </p:txBody>
          </p:sp>
        </mc:Fallback>
      </mc:AlternateContent>
      <p:grpSp>
        <p:nvGrpSpPr>
          <p:cNvPr id="197" name="Group 196"/>
          <p:cNvGrpSpPr/>
          <p:nvPr/>
        </p:nvGrpSpPr>
        <p:grpSpPr>
          <a:xfrm>
            <a:off x="-118713" y="6096000"/>
            <a:ext cx="9338913" cy="844700"/>
            <a:chOff x="-118713" y="304800"/>
            <a:chExt cx="9338913" cy="844700"/>
          </a:xfrm>
        </p:grpSpPr>
        <p:sp>
          <p:nvSpPr>
            <p:cNvPr id="198" name="Text Box 33"/>
            <p:cNvSpPr txBox="1">
              <a:spLocks noChangeArrowheads="1"/>
            </p:cNvSpPr>
            <p:nvPr/>
          </p:nvSpPr>
          <p:spPr bwMode="auto">
            <a:xfrm>
              <a:off x="-118713" y="3048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199" name="Rectangle 198"/>
            <p:cNvSpPr/>
            <p:nvPr/>
          </p:nvSpPr>
          <p:spPr>
            <a:xfrm>
              <a:off x="2754630" y="780168"/>
              <a:ext cx="228600" cy="369332"/>
            </a:xfrm>
            <a:prstGeom prst="rect">
              <a:avLst/>
            </a:prstGeom>
          </p:spPr>
          <p:txBody>
            <a:bodyPr wrap="square">
              <a:spAutoFit/>
            </a:bodyPr>
            <a:lstStyle/>
            <a:p>
              <a:pPr algn="ctr"/>
              <a:r>
                <a:rPr lang="en-US" sz="1800" i="1" dirty="0">
                  <a:solidFill>
                    <a:srgbClr val="66FF33"/>
                  </a:solidFill>
                </a:rPr>
                <a:t>k</a:t>
              </a:r>
            </a:p>
          </p:txBody>
        </p:sp>
      </p:grpSp>
      <p:grpSp>
        <p:nvGrpSpPr>
          <p:cNvPr id="7" name="Group 6"/>
          <p:cNvGrpSpPr/>
          <p:nvPr/>
        </p:nvGrpSpPr>
        <p:grpSpPr>
          <a:xfrm>
            <a:off x="152400" y="4486509"/>
            <a:ext cx="8364367" cy="978613"/>
            <a:chOff x="152400" y="4486509"/>
            <a:chExt cx="8364367" cy="978613"/>
          </a:xfrm>
        </p:grpSpPr>
        <p:grpSp>
          <p:nvGrpSpPr>
            <p:cNvPr id="201" name="Group 200"/>
            <p:cNvGrpSpPr/>
            <p:nvPr/>
          </p:nvGrpSpPr>
          <p:grpSpPr>
            <a:xfrm>
              <a:off x="2467131" y="4495800"/>
              <a:ext cx="6049636" cy="969322"/>
              <a:chOff x="2467131" y="5152656"/>
              <a:chExt cx="6049636" cy="969322"/>
            </a:xfrm>
          </p:grpSpPr>
          <p:grpSp>
            <p:nvGrpSpPr>
              <p:cNvPr id="203" name="Group 202"/>
              <p:cNvGrpSpPr/>
              <p:nvPr/>
            </p:nvGrpSpPr>
            <p:grpSpPr>
              <a:xfrm>
                <a:off x="2467131" y="5222132"/>
                <a:ext cx="3781269" cy="685800"/>
                <a:chOff x="1600201" y="2895600"/>
                <a:chExt cx="3781269" cy="685800"/>
              </a:xfrm>
            </p:grpSpPr>
            <p:sp>
              <p:nvSpPr>
                <p:cNvPr id="206" name="Text Box 33"/>
                <p:cNvSpPr txBox="1">
                  <a:spLocks noChangeArrowheads="1"/>
                </p:cNvSpPr>
                <p:nvPr/>
              </p:nvSpPr>
              <p:spPr bwMode="auto">
                <a:xfrm>
                  <a:off x="1600201" y="2935069"/>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07" name="Text Box 33"/>
                <p:cNvSpPr txBox="1">
                  <a:spLocks noChangeArrowheads="1"/>
                </p:cNvSpPr>
                <p:nvPr/>
              </p:nvSpPr>
              <p:spPr bwMode="auto">
                <a:xfrm>
                  <a:off x="4619471" y="2895600"/>
                  <a:ext cx="76199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36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36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204" name="TextBox 203"/>
                  <p:cNvSpPr txBox="1"/>
                  <p:nvPr/>
                </p:nvSpPr>
                <p:spPr>
                  <a:xfrm>
                    <a:off x="6315716" y="5152656"/>
                    <a:ext cx="2201051"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a:solidFill>
                                        <a:srgbClr val="00FFFF"/>
                                      </a:solidFill>
                                      <a:latin typeface="Cambria Math" panose="02040503050406030204" pitchFamily="18" charset="0"/>
                                    </a:rPr>
                                  </m:ctrlPr>
                                </m:sSubPr>
                                <m:e>
                                  <m:r>
                                    <a:rPr lang="en-CA" i="1" dirty="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04" name="TextBox 203"/>
                  <p:cNvSpPr txBox="1">
                    <a:spLocks noRot="1" noChangeAspect="1" noMove="1" noResize="1" noEditPoints="1" noAdjustHandles="1" noChangeArrowheads="1" noChangeShapeType="1" noTextEdit="1"/>
                  </p:cNvSpPr>
                  <p:nvPr/>
                </p:nvSpPr>
                <p:spPr>
                  <a:xfrm>
                    <a:off x="6315716" y="5152656"/>
                    <a:ext cx="2201051" cy="961674"/>
                  </a:xfrm>
                  <a:prstGeom prst="rect">
                    <a:avLst/>
                  </a:prstGeom>
                  <a:blipFill>
                    <a:blip r:embed="rId18"/>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05" name="TextBox 204"/>
                  <p:cNvSpPr txBox="1"/>
                  <p:nvPr/>
                </p:nvSpPr>
                <p:spPr>
                  <a:xfrm>
                    <a:off x="3267716" y="5160304"/>
                    <a:ext cx="2185021"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smtClean="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b="0" i="1" dirty="0" smtClean="0">
                                      <a:solidFill>
                                        <a:srgbClr val="00FFFF"/>
                                      </a:solidFill>
                                      <a:latin typeface="Cambria Math" panose="02040503050406030204" pitchFamily="18" charset="0"/>
                                      <a:sym typeface="Symbol" panose="05050102010706020507" pitchFamily="18" charset="2"/>
                                    </a:rPr>
                                    <m:t>𝑧</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a:solidFill>
                                        <a:srgbClr val="FF00FF"/>
                                      </a:solidFill>
                                      <a:latin typeface="Cambria Math" panose="02040503050406030204" pitchFamily="18" charset="0"/>
                                    </a:rPr>
                                  </m:ctrlPr>
                                </m:sSubPr>
                                <m:e>
                                  <m:r>
                                    <a:rPr lang="en-CA" i="1" dirty="0">
                                      <a:solidFill>
                                        <a:srgbClr val="66FF33"/>
                                      </a:solidFill>
                                      <a:latin typeface="Cambria Math" panose="02040503050406030204" pitchFamily="18" charset="0"/>
                                      <a:sym typeface="Symbol" panose="05050102010706020507" pitchFamily="18" charset="2"/>
                                    </a:rPr>
                                    <m:t></m:t>
                                  </m:r>
                                  <m:r>
                                    <a:rPr lang="en-CA" i="1" dirty="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i="1" dirty="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05" name="TextBox 204"/>
                  <p:cNvSpPr txBox="1">
                    <a:spLocks noRot="1" noChangeAspect="1" noMove="1" noResize="1" noEditPoints="1" noAdjustHandles="1" noChangeArrowheads="1" noChangeShapeType="1" noTextEdit="1"/>
                  </p:cNvSpPr>
                  <p:nvPr/>
                </p:nvSpPr>
                <p:spPr>
                  <a:xfrm>
                    <a:off x="3267716" y="5160304"/>
                    <a:ext cx="2185021" cy="961674"/>
                  </a:xfrm>
                  <a:prstGeom prst="rect">
                    <a:avLst/>
                  </a:prstGeom>
                  <a:blipFill>
                    <a:blip r:embed="rId19"/>
                    <a:stretch>
                      <a:fillRect/>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208" name="TextBox 207"/>
                <p:cNvSpPr txBox="1"/>
                <p:nvPr/>
              </p:nvSpPr>
              <p:spPr>
                <a:xfrm>
                  <a:off x="152400" y="4486509"/>
                  <a:ext cx="2212272" cy="96167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f>
                          <m:fPr>
                            <m:type m:val="skw"/>
                            <m:ctrlPr>
                              <a:rPr lang="en-CA" i="1" dirty="0" smtClean="0">
                                <a:solidFill>
                                  <a:schemeClr val="tx1"/>
                                </a:solidFill>
                                <a:latin typeface="Cambria Math" panose="02040503050406030204" pitchFamily="18" charset="0"/>
                              </a:rPr>
                            </m:ctrlPr>
                          </m:fPr>
                          <m:num>
                            <m:sSub>
                              <m:sSubPr>
                                <m:ctrlPr>
                                  <a:rPr lang="en-CA" i="1" dirty="0">
                                    <a:solidFill>
                                      <a:srgbClr val="00FFFF"/>
                                    </a:solidFill>
                                    <a:latin typeface="Cambria Math" panose="02040503050406030204" pitchFamily="18" charset="0"/>
                                  </a:rPr>
                                </m:ctrlPr>
                              </m:sSubPr>
                              <m:e>
                                <m:r>
                                  <a:rPr lang="en-CA" i="1" dirty="0" smtClean="0">
                                    <a:solidFill>
                                      <a:srgbClr val="00FFFF"/>
                                    </a:solidFill>
                                    <a:latin typeface="Cambria Math" panose="02040503050406030204" pitchFamily="18" charset="0"/>
                                    <a:sym typeface="Symbol" panose="05050102010706020507" pitchFamily="18" charset="2"/>
                                  </a:rPr>
                                  <m:t></m:t>
                                </m:r>
                                <m:r>
                                  <a:rPr lang="en-CA" i="1" dirty="0">
                                    <a:solidFill>
                                      <a:srgbClr val="00FFFF"/>
                                    </a:solidFill>
                                    <a:latin typeface="Cambria Math" panose="02040503050406030204" pitchFamily="18" charset="0"/>
                                  </a:rPr>
                                  <m:t>𝑦</m:t>
                                </m:r>
                              </m:e>
                              <m:sub>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d</m:t>
                                </m:r>
                                <m:r>
                                  <m:rPr>
                                    <m:nor/>
                                  </m:rPr>
                                  <a:rPr lang="en-US" altLang="en-US" i="1" dirty="0">
                                    <a:solidFill>
                                      <a:srgbClr val="00FFFF"/>
                                    </a:solidFill>
                                    <a:cs typeface="Times New Roman" panose="02020603050405020304" pitchFamily="18" charset="0"/>
                                    <a:sym typeface="Symbol" panose="05050102010706020507" pitchFamily="18" charset="2"/>
                                  </a:rPr>
                                  <m:t>,</m:t>
                                </m:r>
                                <m:r>
                                  <m:rPr>
                                    <m:nor/>
                                  </m:rPr>
                                  <a:rPr lang="en-US" altLang="en-US" i="1" dirty="0">
                                    <a:solidFill>
                                      <a:srgbClr val="00FFFF"/>
                                    </a:solidFill>
                                    <a:cs typeface="Times New Roman" panose="02020603050405020304" pitchFamily="18" charset="0"/>
                                    <a:sym typeface="Symbol" panose="05050102010706020507" pitchFamily="18" charset="2"/>
                                  </a:rPr>
                                  <m:t>j</m:t>
                                </m:r>
                                <m:r>
                                  <m:rPr>
                                    <m:nor/>
                                  </m:rPr>
                                  <a:rPr lang="en-US" altLang="en-US" i="1" dirty="0">
                                    <a:solidFill>
                                      <a:srgbClr val="00FFFF"/>
                                    </a:solidFill>
                                    <a:cs typeface="Times New Roman" panose="02020603050405020304" pitchFamily="18" charset="0"/>
                                    <a:sym typeface="Symbol" panose="05050102010706020507" pitchFamily="18" charset="2"/>
                                  </a:rPr>
                                  <m:t></m:t>
                                </m:r>
                              </m:sub>
                            </m:sSub>
                          </m:num>
                          <m:den>
                            <m:sSub>
                              <m:sSubPr>
                                <m:ctrlPr>
                                  <a:rPr lang="en-CA" i="1" dirty="0" smtClean="0">
                                    <a:solidFill>
                                      <a:srgbClr val="FF00FF"/>
                                    </a:solidFill>
                                    <a:latin typeface="Cambria Math" panose="02040503050406030204" pitchFamily="18" charset="0"/>
                                  </a:rPr>
                                </m:ctrlPr>
                              </m:sSubPr>
                              <m:e>
                                <m:r>
                                  <a:rPr lang="en-CA" i="1" dirty="0" smtClean="0">
                                    <a:solidFill>
                                      <a:srgbClr val="66FF33"/>
                                    </a:solidFill>
                                    <a:latin typeface="Cambria Math" panose="02040503050406030204" pitchFamily="18" charset="0"/>
                                    <a:sym typeface="Symbol" panose="05050102010706020507" pitchFamily="18" charset="2"/>
                                  </a:rPr>
                                  <m:t></m:t>
                                </m:r>
                                <m:r>
                                  <a:rPr lang="en-CA" b="0" i="1" dirty="0" smtClean="0">
                                    <a:solidFill>
                                      <a:srgbClr val="66FF33"/>
                                    </a:solidFill>
                                    <a:latin typeface="Cambria Math" panose="02040503050406030204" pitchFamily="18" charset="0"/>
                                    <a:sym typeface="Symbol" panose="05050102010706020507" pitchFamily="18" charset="2"/>
                                  </a:rPr>
                                  <m:t>𝑤</m:t>
                                </m:r>
                              </m:e>
                              <m:sub>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i</m:t>
                                </m:r>
                                <m:r>
                                  <m:rPr>
                                    <m:nor/>
                                  </m:rPr>
                                  <a:rPr lang="en-US" altLang="en-US" i="1" dirty="0">
                                    <a:solidFill>
                                      <a:srgbClr val="66FF33"/>
                                    </a:solidFill>
                                    <a:cs typeface="Times New Roman" panose="02020603050405020304" pitchFamily="18" charset="0"/>
                                    <a:sym typeface="Symbol" panose="05050102010706020507" pitchFamily="18" charset="2"/>
                                  </a:rPr>
                                  <m:t>,</m:t>
                                </m:r>
                                <m:r>
                                  <m:rPr>
                                    <m:nor/>
                                  </m:rPr>
                                  <a:rPr lang="en-CA" altLang="en-US" b="0" i="1" dirty="0" smtClean="0">
                                    <a:solidFill>
                                      <a:srgbClr val="66FF33"/>
                                    </a:solidFill>
                                    <a:cs typeface="Times New Roman" panose="02020603050405020304" pitchFamily="18" charset="0"/>
                                    <a:sym typeface="Symbol" panose="05050102010706020507" pitchFamily="18" charset="2"/>
                                  </a:rPr>
                                  <m:t>j</m:t>
                                </m:r>
                                <m:r>
                                  <m:rPr>
                                    <m:nor/>
                                  </m:rPr>
                                  <a:rPr lang="en-US" altLang="en-US" i="1" dirty="0">
                                    <a:solidFill>
                                      <a:srgbClr val="66FF33"/>
                                    </a:solidFill>
                                    <a:cs typeface="Times New Roman" panose="02020603050405020304" pitchFamily="18" charset="0"/>
                                    <a:sym typeface="Symbol" panose="05050102010706020507" pitchFamily="18" charset="2"/>
                                  </a:rPr>
                                  <m:t></m:t>
                                </m:r>
                              </m:sub>
                            </m:sSub>
                          </m:den>
                        </m:f>
                      </m:oMath>
                    </m:oMathPara>
                  </a14:m>
                  <a:endParaRPr lang="en-CA" dirty="0">
                    <a:solidFill>
                      <a:schemeClr val="tx1"/>
                    </a:solidFill>
                  </a:endParaRPr>
                </a:p>
              </p:txBody>
            </p:sp>
          </mc:Choice>
          <mc:Fallback xmlns="">
            <p:sp>
              <p:nvSpPr>
                <p:cNvPr id="208" name="TextBox 207"/>
                <p:cNvSpPr txBox="1">
                  <a:spLocks noRot="1" noChangeAspect="1" noMove="1" noResize="1" noEditPoints="1" noAdjustHandles="1" noChangeArrowheads="1" noChangeShapeType="1" noTextEdit="1"/>
                </p:cNvSpPr>
                <p:nvPr/>
              </p:nvSpPr>
              <p:spPr>
                <a:xfrm>
                  <a:off x="152400" y="4486509"/>
                  <a:ext cx="2212272" cy="961674"/>
                </a:xfrm>
                <a:prstGeom prst="rect">
                  <a:avLst/>
                </a:prstGeom>
                <a:blipFill>
                  <a:blip r:embed="rId20"/>
                  <a:stretch>
                    <a:fillRect/>
                  </a:stretch>
                </a:blipFill>
              </p:spPr>
              <p:txBody>
                <a:bodyPr/>
                <a:lstStyle/>
                <a:p>
                  <a:r>
                    <a:rPr lang="en-CA">
                      <a:noFill/>
                    </a:rPr>
                    <a:t> </a:t>
                  </a:r>
                </a:p>
              </p:txBody>
            </p:sp>
          </mc:Fallback>
        </mc:AlternateContent>
      </p:grpSp>
      <p:grpSp>
        <p:nvGrpSpPr>
          <p:cNvPr id="87" name="Group 86"/>
          <p:cNvGrpSpPr/>
          <p:nvPr/>
        </p:nvGrpSpPr>
        <p:grpSpPr>
          <a:xfrm>
            <a:off x="398780" y="0"/>
            <a:ext cx="8364220" cy="2819400"/>
            <a:chOff x="398780" y="0"/>
            <a:chExt cx="8364220" cy="2819400"/>
          </a:xfrm>
        </p:grpSpPr>
        <p:grpSp>
          <p:nvGrpSpPr>
            <p:cNvPr id="88" name="Group 87"/>
            <p:cNvGrpSpPr/>
            <p:nvPr/>
          </p:nvGrpSpPr>
          <p:grpSpPr>
            <a:xfrm>
              <a:off x="398780" y="0"/>
              <a:ext cx="8364220" cy="2819400"/>
              <a:chOff x="228600" y="2438400"/>
              <a:chExt cx="8364220" cy="2819400"/>
            </a:xfrm>
          </p:grpSpPr>
          <p:pic>
            <p:nvPicPr>
              <p:cNvPr id="94" name="Picture 2" descr="image20"/>
              <p:cNvPicPr>
                <a:picLocks noChangeAspect="1" noChangeArrowheads="1"/>
              </p:cNvPicPr>
              <p:nvPr/>
            </p:nvPicPr>
            <p:blipFill rotWithShape="1">
              <a:blip r:embed="rId21">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95" name="Rectangle 94"/>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96" name="Rectangle 95"/>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97" name="TextBox 96"/>
                  <p:cNvSpPr txBox="1"/>
                  <p:nvPr/>
                </p:nvSpPr>
                <p:spPr>
                  <a:xfrm>
                    <a:off x="5715000" y="4378037"/>
                    <a:ext cx="1888209"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i="1">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888209" cy="436210"/>
                  </a:xfrm>
                  <a:prstGeom prst="rect">
                    <a:avLst/>
                  </a:prstGeom>
                  <a:blipFill>
                    <a:blip r:embed="rId4"/>
                    <a:stretch>
                      <a:fillRect l="-8065" t="-4167" r="-968"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TextBox 97"/>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9" name="TextBox 98"/>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6"/>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0" name="TextBox 99"/>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7"/>
                    <a:stretch>
                      <a:fillRect l="-29412" r="-26471" b="-28000"/>
                    </a:stretch>
                  </a:blipFill>
                </p:spPr>
                <p:txBody>
                  <a:bodyPr/>
                  <a:lstStyle/>
                  <a:p>
                    <a:r>
                      <a:rPr lang="en-CA">
                        <a:noFill/>
                      </a:rPr>
                      <a:t> </a:t>
                    </a:r>
                  </a:p>
                </p:txBody>
              </p:sp>
            </mc:Fallback>
          </mc:AlternateContent>
        </p:grpSp>
        <p:sp>
          <p:nvSpPr>
            <p:cNvPr id="89" name="Oval 88"/>
            <p:cNvSpPr>
              <a:spLocks noChangeAspect="1"/>
            </p:cNvSpPr>
            <p:nvPr/>
          </p:nvSpPr>
          <p:spPr>
            <a:xfrm>
              <a:off x="4207800" y="1083600"/>
              <a:ext cx="288000" cy="288000"/>
            </a:xfrm>
            <a:prstGeom prst="ellipse">
              <a:avLst/>
            </a:prstGeom>
            <a:noFill/>
            <a:ln w="25400">
              <a:solidFill>
                <a:srgbClr val="00FFFF"/>
              </a:solidFill>
            </a:ln>
          </p:spPr>
          <p:txBody>
            <a:bodyPr wrap="square" rtlCol="0" anchor="ctr">
              <a:spAutoFit/>
            </a:bodyPr>
            <a:lstStyle/>
            <a:p>
              <a:pPr algn="l"/>
              <a:endParaRPr lang="en-CA" sz="2400" dirty="0"/>
            </a:p>
          </p:txBody>
        </p:sp>
        <p:sp>
          <p:nvSpPr>
            <p:cNvPr id="90" name="Oval 89"/>
            <p:cNvSpPr>
              <a:spLocks noChangeAspect="1"/>
            </p:cNvSpPr>
            <p:nvPr/>
          </p:nvSpPr>
          <p:spPr>
            <a:xfrm>
              <a:off x="7738940" y="1251625"/>
              <a:ext cx="288000" cy="288000"/>
            </a:xfrm>
            <a:prstGeom prst="ellipse">
              <a:avLst/>
            </a:prstGeom>
            <a:solidFill>
              <a:srgbClr val="00FFFF"/>
            </a:solidFill>
            <a:ln>
              <a:noFill/>
            </a:ln>
          </p:spPr>
          <p:txBody>
            <a:bodyPr wrap="square" rtlCol="0" anchor="ctr">
              <a:spAutoFit/>
            </a:bodyPr>
            <a:lstStyle/>
            <a:p>
              <a:pPr algn="l"/>
              <a:endParaRPr lang="en-CA" sz="2400" dirty="0"/>
            </a:p>
          </p:txBody>
        </p:sp>
        <p:sp>
          <p:nvSpPr>
            <p:cNvPr id="91" name="Oval 90"/>
            <p:cNvSpPr>
              <a:spLocks noChangeAspect="1"/>
            </p:cNvSpPr>
            <p:nvPr/>
          </p:nvSpPr>
          <p:spPr>
            <a:xfrm>
              <a:off x="995088" y="1494868"/>
              <a:ext cx="288000" cy="288000"/>
            </a:xfrm>
            <a:prstGeom prst="ellipse">
              <a:avLst/>
            </a:prstGeom>
            <a:solidFill>
              <a:srgbClr val="FF00FF"/>
            </a:solidFill>
            <a:ln>
              <a:noFill/>
            </a:ln>
          </p:spPr>
          <p:txBody>
            <a:bodyPr wrap="square" rtlCol="0" anchor="ctr">
              <a:spAutoFit/>
            </a:bodyPr>
            <a:lstStyle/>
            <a:p>
              <a:pPr algn="l"/>
              <a:endParaRPr lang="en-CA" sz="2400" dirty="0"/>
            </a:p>
          </p:txBody>
        </p:sp>
        <p:cxnSp>
          <p:nvCxnSpPr>
            <p:cNvPr id="92" name="Straight Connector 91"/>
            <p:cNvCxnSpPr>
              <a:stCxn id="91" idx="6"/>
            </p:cNvCxnSpPr>
            <p:nvPr/>
          </p:nvCxnSpPr>
          <p:spPr bwMode="auto">
            <a:xfrm flipV="1">
              <a:off x="1283088" y="1389537"/>
              <a:ext cx="1528086" cy="249331"/>
            </a:xfrm>
            <a:prstGeom prst="line">
              <a:avLst/>
            </a:prstGeom>
            <a:noFill/>
            <a:ln w="47625"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93" name="TextBox 92"/>
                <p:cNvSpPr txBox="1"/>
                <p:nvPr/>
              </p:nvSpPr>
              <p:spPr>
                <a:xfrm>
                  <a:off x="401172" y="1397913"/>
                  <a:ext cx="740587"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US" i="1" dirty="0" smtClean="0">
                            <a:solidFill>
                              <a:srgbClr val="FF00FF"/>
                            </a:solidFill>
                            <a:cs typeface="Times New Roman" panose="02020603050405020304" pitchFamily="18" charset="0"/>
                            <a:sym typeface="Symbol" panose="05050102010706020507" pitchFamily="18" charset="2"/>
                          </a:rPr>
                          <m:t>x</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sym typeface="Symbol" panose="05050102010706020507" pitchFamily="18" charset="2"/>
                          </a:rPr>
                          <m:t>d</m:t>
                        </m:r>
                        <m:r>
                          <m:rPr>
                            <m:nor/>
                          </m:rPr>
                          <a:rPr lang="en-US" altLang="en-US" i="1" baseline="-25000" dirty="0" smtClean="0">
                            <a:solidFill>
                              <a:srgbClr val="FF00FF"/>
                            </a:solidFill>
                            <a:sym typeface="Symbol" panose="05050102010706020507" pitchFamily="18" charset="2"/>
                          </a:rPr>
                          <m:t>,</m:t>
                        </m:r>
                        <m:r>
                          <m:rPr>
                            <m:nor/>
                          </m:rPr>
                          <a:rPr lang="en-US" altLang="en-US" i="1" baseline="-25000" dirty="0" smtClean="0">
                            <a:solidFill>
                              <a:srgbClr val="FF00FF"/>
                            </a:solidFill>
                            <a:cs typeface="Times New Roman" panose="02020603050405020304" pitchFamily="18" charset="0"/>
                            <a:sym typeface="Symbol" panose="05050102010706020507" pitchFamily="18" charset="2"/>
                          </a:rPr>
                          <m:t>i</m:t>
                        </m:r>
                        <m:r>
                          <m:rPr>
                            <m:nor/>
                          </m:rPr>
                          <a:rPr lang="en-US" altLang="en-US" i="1" baseline="-25000" dirty="0" smtClean="0">
                            <a:solidFill>
                              <a:srgbClr val="FF00FF"/>
                            </a:solidFill>
                            <a:sym typeface="Symbol" panose="05050102010706020507" pitchFamily="18" charset="2"/>
                          </a:rPr>
                          <m:t></m:t>
                        </m:r>
                        <m:r>
                          <m:rPr>
                            <m:nor/>
                          </m:rPr>
                          <a:rPr lang="en-CA" altLang="en-US" dirty="0" smtClean="0">
                            <a:solidFill>
                              <a:srgbClr val="FF00FF"/>
                            </a:solidFill>
                            <a:sym typeface="Symbol" panose="05050102010706020507" pitchFamily="18" charset="2"/>
                          </a:rPr>
                          <m:t> </m:t>
                        </m:r>
                      </m:oMath>
                    </m:oMathPara>
                  </a14:m>
                  <a:endParaRPr lang="en-CA" dirty="0">
                    <a:solidFill>
                      <a:srgbClr val="FF00FF"/>
                    </a:solidFill>
                  </a:endParaRPr>
                </a:p>
              </p:txBody>
            </p:sp>
          </mc:Choice>
          <mc:Fallback xmlns="">
            <p:sp>
              <p:nvSpPr>
                <p:cNvPr id="134" name="TextBox 133"/>
                <p:cNvSpPr txBox="1">
                  <a:spLocks noRot="1" noChangeAspect="1" noMove="1" noResize="1" noEditPoints="1" noAdjustHandles="1" noChangeArrowheads="1" noChangeShapeType="1" noTextEdit="1"/>
                </p:cNvSpPr>
                <p:nvPr/>
              </p:nvSpPr>
              <p:spPr>
                <a:xfrm>
                  <a:off x="401172" y="1397913"/>
                  <a:ext cx="740587" cy="430887"/>
                </a:xfrm>
                <a:prstGeom prst="rect">
                  <a:avLst/>
                </a:prstGeom>
                <a:blipFill>
                  <a:blip r:embed="rId8"/>
                  <a:stretch>
                    <a:fillRect b="-9859"/>
                  </a:stretch>
                </a:blipFill>
              </p:spPr>
              <p:txBody>
                <a:bodyPr/>
                <a:lstStyle/>
                <a:p>
                  <a:r>
                    <a:rPr lang="en-CA">
                      <a:noFill/>
                    </a:rPr>
                    <a:t> </a:t>
                  </a:r>
                </a:p>
              </p:txBody>
            </p:sp>
          </mc:Fallback>
        </mc:AlternateContent>
      </p:grpSp>
      <p:sp>
        <p:nvSpPr>
          <p:cNvPr id="101" name="Text Box 33"/>
          <p:cNvSpPr txBox="1">
            <a:spLocks noChangeArrowheads="1"/>
          </p:cNvSpPr>
          <p:nvPr/>
        </p:nvSpPr>
        <p:spPr bwMode="auto">
          <a:xfrm>
            <a:off x="6493705" y="-76200"/>
            <a:ext cx="2726494"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sp>
        <p:nvSpPr>
          <p:cNvPr id="102" name="Oval 101"/>
          <p:cNvSpPr/>
          <p:nvPr/>
        </p:nvSpPr>
        <p:spPr>
          <a:xfrm>
            <a:off x="3435724" y="1723468"/>
            <a:ext cx="4793876" cy="1066800"/>
          </a:xfrm>
          <a:prstGeom prst="ellipse">
            <a:avLst/>
          </a:prstGeom>
          <a:ln w="25400">
            <a:solidFill>
              <a:schemeClr val="hlink"/>
            </a:solidFill>
          </a:ln>
        </p:spPr>
        <p:txBody>
          <a:bodyPr wrap="square" rtlCol="0" anchor="ctr">
            <a:spAutoFit/>
          </a:bodyPr>
          <a:lstStyle/>
          <a:p>
            <a:pPr algn="l"/>
            <a:endParaRPr lang="en-CA" sz="2400" dirty="0"/>
          </a:p>
        </p:txBody>
      </p:sp>
      <p:sp>
        <p:nvSpPr>
          <p:cNvPr id="103" name="Rectangle 102"/>
          <p:cNvSpPr/>
          <p:nvPr/>
        </p:nvSpPr>
        <p:spPr>
          <a:xfrm>
            <a:off x="1362235" y="1000780"/>
            <a:ext cx="771365" cy="523220"/>
          </a:xfrm>
          <a:prstGeom prst="rect">
            <a:avLst/>
          </a:prstGeom>
        </p:spPr>
        <p:txBody>
          <a:bodyPr wrap="none">
            <a:spAutoFit/>
          </a:bodyPr>
          <a:lstStyle/>
          <a:p>
            <a:r>
              <a:rPr lang="en-US" altLang="en-US" i="1" dirty="0" err="1">
                <a:solidFill>
                  <a:srgbClr val="00B050"/>
                </a:solidFill>
                <a:cs typeface="Times New Roman" panose="02020603050405020304" pitchFamily="18" charset="0"/>
                <a:sym typeface="Symbol" panose="05050102010706020507" pitchFamily="18" charset="2"/>
              </a:rPr>
              <a:t>w</a:t>
            </a:r>
            <a:r>
              <a:rPr lang="en-US" altLang="en-US" i="1" baseline="-25000" dirty="0" err="1">
                <a:solidFill>
                  <a:srgbClr val="00B050"/>
                </a:solidFill>
                <a:cs typeface="Times New Roman" panose="02020603050405020304" pitchFamily="18" charset="0"/>
                <a:sym typeface="Symbol" panose="05050102010706020507" pitchFamily="18" charset="2"/>
              </a:rPr>
              <a:t>i,j</a:t>
            </a:r>
            <a:r>
              <a:rPr lang="en-US" altLang="en-US" i="1" baseline="-25000" dirty="0">
                <a:solidFill>
                  <a:srgbClr val="00B050"/>
                </a:solidFill>
                <a:cs typeface="Times New Roman" panose="02020603050405020304" pitchFamily="18" charset="0"/>
                <a:sym typeface="Symbol" panose="05050102010706020507" pitchFamily="18" charset="2"/>
              </a:rPr>
              <a:t></a:t>
            </a:r>
          </a:p>
        </p:txBody>
      </p:sp>
    </p:spTree>
    <p:extLst>
      <p:ext uri="{BB962C8B-B14F-4D97-AF65-F5344CB8AC3E}">
        <p14:creationId xmlns:p14="http://schemas.microsoft.com/office/powerpoint/2010/main" val="8548097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84"/>
                                        </p:tgtEl>
                                        <p:attrNameLst>
                                          <p:attrName>style.visibility</p:attrName>
                                        </p:attrNameLst>
                                      </p:cBhvr>
                                      <p:to>
                                        <p:strVal val="visible"/>
                                      </p:to>
                                    </p:set>
                                    <p:anim calcmode="lin" valueType="num">
                                      <p:cBhvr additive="base">
                                        <p:cTn id="13" dur="500" fill="hold"/>
                                        <p:tgtEl>
                                          <p:spTgt spid="184"/>
                                        </p:tgtEl>
                                        <p:attrNameLst>
                                          <p:attrName>ppt_x</p:attrName>
                                        </p:attrNameLst>
                                      </p:cBhvr>
                                      <p:tavLst>
                                        <p:tav tm="0">
                                          <p:val>
                                            <p:strVal val="1+#ppt_w/2"/>
                                          </p:val>
                                        </p:tav>
                                        <p:tav tm="100000">
                                          <p:val>
                                            <p:strVal val="#ppt_x"/>
                                          </p:val>
                                        </p:tav>
                                      </p:tavLst>
                                    </p:anim>
                                    <p:anim calcmode="lin" valueType="num">
                                      <p:cBhvr additive="base">
                                        <p:cTn id="14" dur="500" fill="hold"/>
                                        <p:tgtEl>
                                          <p:spTgt spid="18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97"/>
                                        </p:tgtEl>
                                        <p:attrNameLst>
                                          <p:attrName>style.visibility</p:attrName>
                                        </p:attrNameLst>
                                      </p:cBhvr>
                                      <p:to>
                                        <p:strVal val="visible"/>
                                      </p:to>
                                    </p:set>
                                    <p:anim calcmode="lin" valueType="num">
                                      <p:cBhvr additive="base">
                                        <p:cTn id="19" dur="500" fill="hold"/>
                                        <p:tgtEl>
                                          <p:spTgt spid="197"/>
                                        </p:tgtEl>
                                        <p:attrNameLst>
                                          <p:attrName>ppt_x</p:attrName>
                                        </p:attrNameLst>
                                      </p:cBhvr>
                                      <p:tavLst>
                                        <p:tav tm="0">
                                          <p:val>
                                            <p:strVal val="1+#ppt_w/2"/>
                                          </p:val>
                                        </p:tav>
                                        <p:tav tm="100000">
                                          <p:val>
                                            <p:strVal val="#ppt_x"/>
                                          </p:val>
                                        </p:tav>
                                      </p:tavLst>
                                    </p:anim>
                                    <p:anim calcmode="lin" valueType="num">
                                      <p:cBhvr additive="base">
                                        <p:cTn id="20" dur="500" fill="hold"/>
                                        <p:tgtEl>
                                          <p:spTgt spid="19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70662"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02761"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45120"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1858950" y="3940009"/>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1858950" y="3940009"/>
                <a:ext cx="1301447" cy="461665"/>
              </a:xfrm>
              <a:prstGeom prst="rect">
                <a:avLst/>
              </a:prstGeom>
              <a:blipFill>
                <a:blip r:embed="rId3"/>
                <a:stretch>
                  <a:fillRect r="-8475" b="-10811"/>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274063"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0266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0266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grpSp>
        <p:nvGrpSpPr>
          <p:cNvPr id="28" name="Group 27"/>
          <p:cNvGrpSpPr/>
          <p:nvPr/>
        </p:nvGrpSpPr>
        <p:grpSpPr>
          <a:xfrm>
            <a:off x="3962400" y="63334"/>
            <a:ext cx="5105399" cy="1689266"/>
            <a:chOff x="228600" y="2438400"/>
            <a:chExt cx="8364220" cy="2819400"/>
          </a:xfrm>
        </p:grpSpPr>
        <p:pic>
          <p:nvPicPr>
            <p:cNvPr id="29"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Rectangle 29"/>
            <p:cNvSpPr/>
            <p:nvPr/>
          </p:nvSpPr>
          <p:spPr>
            <a:xfrm>
              <a:off x="3657600" y="3972293"/>
              <a:ext cx="1295400" cy="589813"/>
            </a:xfrm>
            <a:prstGeom prst="rect">
              <a:avLst/>
            </a:prstGeom>
            <a:solidFill>
              <a:schemeClr val="tx1"/>
            </a:solidFill>
            <a:ln>
              <a:noFill/>
            </a:ln>
          </p:spPr>
          <p:txBody>
            <a:bodyPr wrap="square" rtlCol="0" anchor="ctr">
              <a:spAutoFit/>
            </a:bodyPr>
            <a:lstStyle/>
            <a:p>
              <a:pPr algn="l"/>
              <a:endParaRPr lang="en-CA" sz="1800" dirty="0"/>
            </a:p>
          </p:txBody>
        </p:sp>
        <p:sp>
          <p:nvSpPr>
            <p:cNvPr id="31" name="Rectangle 30"/>
            <p:cNvSpPr/>
            <p:nvPr/>
          </p:nvSpPr>
          <p:spPr>
            <a:xfrm>
              <a:off x="6028778" y="4142050"/>
              <a:ext cx="2362201" cy="589813"/>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32" name="TextBox 31"/>
                <p:cNvSpPr txBox="1"/>
                <p:nvPr/>
              </p:nvSpPr>
              <p:spPr>
                <a:xfrm>
                  <a:off x="5619025" y="4314935"/>
                  <a:ext cx="2740702" cy="626984"/>
                </a:xfrm>
                <a:prstGeom prst="rect">
                  <a:avLst/>
                </a:prstGeom>
                <a:noFill/>
              </p:spPr>
              <p:txBody>
                <a:bodyPr wrap="none" lIns="0" tIns="0" rIns="0" bIns="0" rtlCol="0">
                  <a:spAutoFit/>
                </a:bodyPr>
                <a:lstStyle/>
                <a:p>
                  <a:r>
                    <a:rPr lang="en-CA" sz="1800" dirty="0">
                      <a:solidFill>
                        <a:schemeClr val="bg2"/>
                      </a:solidFill>
                    </a:rPr>
                    <a:t>M</a:t>
                  </a:r>
                  <a:r>
                    <a:rPr lang="en-CA" sz="1800" b="0" dirty="0">
                      <a:solidFill>
                        <a:schemeClr val="bg2"/>
                      </a:solidFill>
                    </a:rPr>
                    <a:t> </a:t>
                  </a:r>
                  <a14:m>
                    <m:oMath xmlns:m="http://schemas.openxmlformats.org/officeDocument/2006/math">
                      <m:r>
                        <a:rPr lang="en-CA" sz="1800" b="0" i="1" smtClean="0">
                          <a:solidFill>
                            <a:schemeClr val="bg2"/>
                          </a:solidFill>
                          <a:latin typeface="Cambria Math" panose="02040503050406030204" pitchFamily="18" charset="0"/>
                        </a:rPr>
                        <m:t>=</m:t>
                      </m:r>
                      <m:r>
                        <a:rPr lang="en-CA" sz="1800" i="1">
                          <a:solidFill>
                            <a:schemeClr val="bg2"/>
                          </a:solidFill>
                          <a:latin typeface="Cambria Math" panose="02040503050406030204" pitchFamily="18" charset="0"/>
                          <a:sym typeface="Symbol" panose="05050102010706020507" pitchFamily="18" charset="2"/>
                        </a:rPr>
                        <m:t></m:t>
                      </m:r>
                      <m:d>
                        <m:dPr>
                          <m:ctrlPr>
                            <a:rPr lang="en-CA" sz="1800" b="0" i="1" smtClean="0">
                              <a:solidFill>
                                <a:schemeClr val="bg2"/>
                              </a:solidFill>
                              <a:latin typeface="Cambria Math" panose="02040503050406030204" pitchFamily="18" charset="0"/>
                              <a:sym typeface="Symbol" panose="05050102010706020507" pitchFamily="18" charset="2"/>
                            </a:rPr>
                          </m:ctrlPr>
                        </m:dPr>
                        <m:e>
                          <m:r>
                            <a:rPr lang="en-CA" sz="1800" b="0" i="1" smtClean="0">
                              <a:solidFill>
                                <a:schemeClr val="bg2"/>
                              </a:solidFill>
                              <a:latin typeface="Cambria Math" panose="02040503050406030204" pitchFamily="18" charset="0"/>
                              <a:sym typeface="Symbol" panose="05050102010706020507" pitchFamily="18" charset="2"/>
                            </a:rPr>
                            <m:t>𝑧</m:t>
                          </m:r>
                        </m:e>
                      </m:d>
                      <m:r>
                        <a:rPr lang="en-CA" sz="1800" b="0" i="1" smtClean="0">
                          <a:solidFill>
                            <a:schemeClr val="bg2"/>
                          </a:solidFill>
                          <a:latin typeface="Cambria Math" panose="02040503050406030204" pitchFamily="18" charset="0"/>
                          <a:sym typeface="Symbol" panose="05050102010706020507" pitchFamily="18" charset="2"/>
                        </a:rPr>
                        <m:t>= </m:t>
                      </m:r>
                      <m:f>
                        <m:fPr>
                          <m:ctrlPr>
                            <a:rPr lang="en-CA" sz="1800" b="0" i="1" smtClean="0">
                              <a:solidFill>
                                <a:schemeClr val="bg2"/>
                              </a:solidFill>
                              <a:latin typeface="Cambria Math" panose="02040503050406030204" pitchFamily="18" charset="0"/>
                              <a:sym typeface="Symbol" panose="05050102010706020507" pitchFamily="18" charset="2"/>
                            </a:rPr>
                          </m:ctrlPr>
                        </m:fPr>
                        <m:num>
                          <m:r>
                            <a:rPr lang="en-CA" sz="1800" b="0" i="1" smtClean="0">
                              <a:solidFill>
                                <a:schemeClr val="bg2"/>
                              </a:solidFill>
                              <a:latin typeface="Cambria Math" panose="02040503050406030204" pitchFamily="18" charset="0"/>
                              <a:sym typeface="Symbol" panose="05050102010706020507" pitchFamily="18" charset="2"/>
                            </a:rPr>
                            <m:t>1</m:t>
                          </m:r>
                        </m:num>
                        <m:den>
                          <m:r>
                            <a:rPr lang="en-CA" sz="1800" b="0" i="1" smtClean="0">
                              <a:solidFill>
                                <a:schemeClr val="bg2"/>
                              </a:solidFill>
                              <a:latin typeface="Cambria Math" panose="02040503050406030204" pitchFamily="18" charset="0"/>
                              <a:sym typeface="Symbol" panose="05050102010706020507" pitchFamily="18" charset="2"/>
                            </a:rPr>
                            <m:t>1+</m:t>
                          </m:r>
                          <m:sSup>
                            <m:sSupPr>
                              <m:ctrlPr>
                                <a:rPr lang="en-CA" sz="1800" b="0" i="1" smtClean="0">
                                  <a:solidFill>
                                    <a:schemeClr val="bg2"/>
                                  </a:solidFill>
                                  <a:latin typeface="Cambria Math" panose="02040503050406030204" pitchFamily="18" charset="0"/>
                                  <a:sym typeface="Symbol" panose="05050102010706020507" pitchFamily="18" charset="2"/>
                                </a:rPr>
                              </m:ctrlPr>
                            </m:sSupPr>
                            <m:e>
                              <m:r>
                                <a:rPr lang="en-CA" sz="1800" b="0" i="1" smtClean="0">
                                  <a:solidFill>
                                    <a:schemeClr val="bg2"/>
                                  </a:solidFill>
                                  <a:latin typeface="Cambria Math" panose="02040503050406030204" pitchFamily="18" charset="0"/>
                                  <a:sym typeface="Symbol" panose="05050102010706020507" pitchFamily="18" charset="2"/>
                                </a:rPr>
                                <m:t>𝑒</m:t>
                              </m:r>
                            </m:e>
                            <m:sup>
                              <m:r>
                                <a:rPr lang="en-CA" sz="1800" b="0" i="1" smtClean="0">
                                  <a:solidFill>
                                    <a:schemeClr val="bg2"/>
                                  </a:solidFill>
                                  <a:latin typeface="Cambria Math" panose="02040503050406030204" pitchFamily="18" charset="0"/>
                                  <a:sym typeface="Symbol" panose="05050102010706020507" pitchFamily="18" charset="2"/>
                                </a:rPr>
                                <m:t>−</m:t>
                              </m:r>
                              <m:r>
                                <a:rPr lang="en-CA" sz="1800" b="0" i="1" smtClean="0">
                                  <a:solidFill>
                                    <a:schemeClr val="bg2"/>
                                  </a:solidFill>
                                  <a:latin typeface="Cambria Math" panose="02040503050406030204" pitchFamily="18" charset="0"/>
                                  <a:sym typeface="Symbol" panose="05050102010706020507" pitchFamily="18" charset="2"/>
                                </a:rPr>
                                <m:t>𝑧</m:t>
                              </m:r>
                            </m:sup>
                          </m:sSup>
                        </m:den>
                      </m:f>
                    </m:oMath>
                  </a14:m>
                  <a:endParaRPr lang="en-CA" sz="1800" dirty="0">
                    <a:solidFill>
                      <a:schemeClr val="bg2"/>
                    </a:solidFill>
                  </a:endParaRPr>
                </a:p>
              </p:txBody>
            </p:sp>
          </mc:Choice>
          <mc:Fallback xmlns="">
            <p:sp>
              <p:nvSpPr>
                <p:cNvPr id="32" name="TextBox 31"/>
                <p:cNvSpPr txBox="1">
                  <a:spLocks noRot="1" noChangeAspect="1" noMove="1" noResize="1" noEditPoints="1" noAdjustHandles="1" noChangeArrowheads="1" noChangeShapeType="1" noTextEdit="1"/>
                </p:cNvSpPr>
                <p:nvPr/>
              </p:nvSpPr>
              <p:spPr>
                <a:xfrm>
                  <a:off x="5619025" y="4314935"/>
                  <a:ext cx="2740702" cy="626984"/>
                </a:xfrm>
                <a:prstGeom prst="rect">
                  <a:avLst/>
                </a:prstGeom>
                <a:blipFill>
                  <a:blip r:embed="rId6"/>
                  <a:stretch>
                    <a:fillRect l="-8759" t="-6557" r="-8394" b="-2623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TextBox 32"/>
                <p:cNvSpPr txBox="1"/>
                <p:nvPr/>
              </p:nvSpPr>
              <p:spPr>
                <a:xfrm>
                  <a:off x="2485562" y="4151076"/>
                  <a:ext cx="2377740" cy="107384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33" name="TextBox 32"/>
                <p:cNvSpPr txBox="1">
                  <a:spLocks noRot="1" noChangeAspect="1" noMove="1" noResize="1" noEditPoints="1" noAdjustHandles="1" noChangeArrowheads="1" noChangeShapeType="1" noTextEdit="1"/>
                </p:cNvSpPr>
                <p:nvPr/>
              </p:nvSpPr>
              <p:spPr>
                <a:xfrm>
                  <a:off x="2485562" y="4151076"/>
                  <a:ext cx="2377740" cy="1073849"/>
                </a:xfrm>
                <a:prstGeom prst="rect">
                  <a:avLst/>
                </a:prstGeom>
                <a:blipFill>
                  <a:blip r:embed="rId7"/>
                  <a:stretch>
                    <a:fillRect b="-476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4" name="TextBox 33"/>
                <p:cNvSpPr txBox="1"/>
                <p:nvPr/>
              </p:nvSpPr>
              <p:spPr>
                <a:xfrm>
                  <a:off x="4075287" y="3502223"/>
                  <a:ext cx="23586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4075287" y="3502223"/>
                  <a:ext cx="235860" cy="393208"/>
                </a:xfrm>
                <a:prstGeom prst="rect">
                  <a:avLst/>
                </a:prstGeom>
                <a:blipFill>
                  <a:blip r:embed="rId8"/>
                  <a:stretch>
                    <a:fillRect l="-20833" r="-16667" b="-256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TextBox 34"/>
                <p:cNvSpPr txBox="1"/>
                <p:nvPr/>
              </p:nvSpPr>
              <p:spPr>
                <a:xfrm>
                  <a:off x="8001001" y="3654624"/>
                  <a:ext cx="35335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𝑀</m:t>
                        </m:r>
                      </m:oMath>
                    </m:oMathPara>
                  </a14:m>
                  <a:endParaRPr lang="en-CA" sz="1600" dirty="0">
                    <a:solidFill>
                      <a:schemeClr val="bg2"/>
                    </a:solidFill>
                  </a:endParaRPr>
                </a:p>
              </p:txBody>
            </p:sp>
          </mc:Choice>
          <mc:Fallback xmlns="">
            <p:sp>
              <p:nvSpPr>
                <p:cNvPr id="35" name="TextBox 34"/>
                <p:cNvSpPr txBox="1">
                  <a:spLocks noRot="1" noChangeAspect="1" noMove="1" noResize="1" noEditPoints="1" noAdjustHandles="1" noChangeArrowheads="1" noChangeShapeType="1" noTextEdit="1"/>
                </p:cNvSpPr>
                <p:nvPr/>
              </p:nvSpPr>
              <p:spPr>
                <a:xfrm>
                  <a:off x="8001001" y="3654624"/>
                  <a:ext cx="353350" cy="393208"/>
                </a:xfrm>
                <a:prstGeom prst="rect">
                  <a:avLst/>
                </a:prstGeom>
                <a:blipFill>
                  <a:blip r:embed="rId9"/>
                  <a:stretch>
                    <a:fillRect l="-22222" r="-19444" b="-10256"/>
                  </a:stretch>
                </a:blipFill>
              </p:spPr>
              <p:txBody>
                <a:bodyPr/>
                <a:lstStyle/>
                <a:p>
                  <a:r>
                    <a:rPr lang="en-CA">
                      <a:noFill/>
                    </a:rPr>
                    <a:t> </a:t>
                  </a:r>
                </a:p>
              </p:txBody>
            </p:sp>
          </mc:Fallback>
        </mc:AlternateContent>
      </p:grpSp>
      <p:sp>
        <p:nvSpPr>
          <p:cNvPr id="40" name="Text Box 33"/>
          <p:cNvSpPr txBox="1">
            <a:spLocks noChangeArrowheads="1"/>
          </p:cNvSpPr>
          <p:nvPr/>
        </p:nvSpPr>
        <p:spPr bwMode="auto">
          <a:xfrm>
            <a:off x="-210982" y="777895"/>
            <a:ext cx="181118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1.5</a:t>
            </a:r>
          </a:p>
        </p:txBody>
      </p:sp>
      <p:grpSp>
        <p:nvGrpSpPr>
          <p:cNvPr id="8" name="Group 7"/>
          <p:cNvGrpSpPr/>
          <p:nvPr/>
        </p:nvGrpSpPr>
        <p:grpSpPr>
          <a:xfrm>
            <a:off x="1192038" y="798178"/>
            <a:ext cx="941562" cy="1427517"/>
            <a:chOff x="1192038" y="1102978"/>
            <a:chExt cx="941562" cy="1427517"/>
          </a:xfrm>
        </p:grpSpPr>
        <mc:AlternateContent xmlns:mc="http://schemas.openxmlformats.org/markup-compatibility/2006" xmlns:a14="http://schemas.microsoft.com/office/drawing/2010/main">
          <mc:Choice Requires="a14">
            <p:sp>
              <p:nvSpPr>
                <p:cNvPr id="36" name="TextBox 35"/>
                <p:cNvSpPr txBox="1"/>
                <p:nvPr/>
              </p:nvSpPr>
              <p:spPr>
                <a:xfrm>
                  <a:off x="1205910" y="1102978"/>
                  <a:ext cx="927690" cy="446212"/>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b="0" i="1" smtClean="0">
                            <a:latin typeface="Cambria Math" panose="02040503050406030204" pitchFamily="18" charset="0"/>
                            <a:sym typeface="Symbol" panose="05050102010706020507" pitchFamily="18" charset="2"/>
                          </a:rPr>
                          <m:t>−</m:t>
                        </m:r>
                        <m:r>
                          <a:rPr lang="en-CA" altLang="en-US" sz="1400" b="0" i="1" smtClean="0">
                            <a:solidFill>
                              <a:schemeClr val="tx1"/>
                            </a:solidFill>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m:rPr>
                            <m:nor/>
                          </m:rPr>
                          <a:rPr lang="en-CA" sz="1100" b="0" i="1" dirty="0" smtClean="0">
                            <a:solidFill>
                              <a:schemeClr val="accent1"/>
                            </a:solidFill>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0</m:t>
                                </m:r>
                              </m:sub>
                            </m:sSub>
                          </m:den>
                        </m:f>
                      </m:oMath>
                    </m:oMathPara>
                  </a14:m>
                  <a:endParaRPr lang="en-CA" sz="1400" dirty="0">
                    <a:solidFill>
                      <a:schemeClr val="tx1"/>
                    </a:solidFill>
                  </a:endParaRPr>
                </a:p>
              </p:txBody>
            </p:sp>
          </mc:Choice>
          <mc:Fallback xmlns="">
            <p:sp>
              <p:nvSpPr>
                <p:cNvPr id="36" name="TextBox 35"/>
                <p:cNvSpPr txBox="1">
                  <a:spLocks noRot="1" noChangeAspect="1" noMove="1" noResize="1" noEditPoints="1" noAdjustHandles="1" noChangeArrowheads="1" noChangeShapeType="1" noTextEdit="1"/>
                </p:cNvSpPr>
                <p:nvPr/>
              </p:nvSpPr>
              <p:spPr>
                <a:xfrm>
                  <a:off x="1205910" y="1102978"/>
                  <a:ext cx="927690" cy="446212"/>
                </a:xfrm>
                <a:prstGeom prst="rect">
                  <a:avLst/>
                </a:prstGeom>
                <a:blipFill>
                  <a:blip r:embed="rId10"/>
                  <a:stretch>
                    <a:fillRect l="-3289"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1" name="TextBox 40"/>
                <p:cNvSpPr txBox="1"/>
                <p:nvPr/>
              </p:nvSpPr>
              <p:spPr>
                <a:xfrm>
                  <a:off x="1192038" y="1609004"/>
                  <a:ext cx="918713"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1</m:t>
                                </m:r>
                              </m:sub>
                            </m:sSub>
                          </m:den>
                        </m:f>
                      </m:oMath>
                    </m:oMathPara>
                  </a14:m>
                  <a:endParaRPr lang="en-CA" sz="1400" dirty="0">
                    <a:solidFill>
                      <a:schemeClr val="tx1"/>
                    </a:solidFill>
                  </a:endParaRPr>
                </a:p>
              </p:txBody>
            </p:sp>
          </mc:Choice>
          <mc:Fallback xmlns="">
            <p:sp>
              <p:nvSpPr>
                <p:cNvPr id="41" name="TextBox 40"/>
                <p:cNvSpPr txBox="1">
                  <a:spLocks noRot="1" noChangeAspect="1" noMove="1" noResize="1" noEditPoints="1" noAdjustHandles="1" noChangeArrowheads="1" noChangeShapeType="1" noTextEdit="1"/>
                </p:cNvSpPr>
                <p:nvPr/>
              </p:nvSpPr>
              <p:spPr>
                <a:xfrm>
                  <a:off x="1192038" y="1609004"/>
                  <a:ext cx="918713" cy="444865"/>
                </a:xfrm>
                <a:prstGeom prst="rect">
                  <a:avLst/>
                </a:prstGeom>
                <a:blipFill>
                  <a:blip r:embed="rId11"/>
                  <a:stretch>
                    <a:fillRect l="-3333"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198592" y="2085630"/>
                  <a:ext cx="922881"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2</m:t>
                                </m:r>
                              </m:sub>
                            </m:sSub>
                          </m:den>
                        </m:f>
                      </m:oMath>
                    </m:oMathPara>
                  </a14:m>
                  <a:endParaRPr lang="en-CA" sz="1400" dirty="0">
                    <a:solidFill>
                      <a:schemeClr val="tx1"/>
                    </a:solidFill>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198592" y="2085630"/>
                  <a:ext cx="922881" cy="444865"/>
                </a:xfrm>
                <a:prstGeom prst="rect">
                  <a:avLst/>
                </a:prstGeom>
                <a:blipFill>
                  <a:blip r:embed="rId12"/>
                  <a:stretch>
                    <a:fillRect l="-3311" b="-8219"/>
                  </a:stretch>
                </a:blipFill>
              </p:spPr>
              <p:txBody>
                <a:bodyPr/>
                <a:lstStyle/>
                <a:p>
                  <a:r>
                    <a:rPr lang="en-CA">
                      <a:noFill/>
                    </a:rPr>
                    <a:t> </a:t>
                  </a:r>
                </a:p>
              </p:txBody>
            </p:sp>
          </mc:Fallback>
        </mc:AlternateContent>
      </p:grpSp>
      <p:graphicFrame>
        <p:nvGraphicFramePr>
          <p:cNvPr id="4" name="Table 3"/>
          <p:cNvGraphicFramePr>
            <a:graphicFrameLocks noGrp="1"/>
          </p:cNvGraphicFramePr>
          <p:nvPr/>
        </p:nvGraphicFramePr>
        <p:xfrm>
          <a:off x="76198" y="4951650"/>
          <a:ext cx="8991600" cy="1852615"/>
        </p:xfrm>
        <a:graphic>
          <a:graphicData uri="http://schemas.openxmlformats.org/drawingml/2006/table">
            <a:tbl>
              <a:tblPr>
                <a:tableStyleId>{5C22544A-7EE6-4342-B048-85BDC9FD1C3A}</a:tableStyleId>
              </a:tblPr>
              <a:tblGrid>
                <a:gridCol w="749300">
                  <a:extLst>
                    <a:ext uri="{9D8B030D-6E8A-4147-A177-3AD203B41FA5}">
                      <a16:colId xmlns:a16="http://schemas.microsoft.com/office/drawing/2014/main" val="1003333888"/>
                    </a:ext>
                  </a:extLst>
                </a:gridCol>
                <a:gridCol w="749300">
                  <a:extLst>
                    <a:ext uri="{9D8B030D-6E8A-4147-A177-3AD203B41FA5}">
                      <a16:colId xmlns:a16="http://schemas.microsoft.com/office/drawing/2014/main" val="1248401733"/>
                    </a:ext>
                  </a:extLst>
                </a:gridCol>
                <a:gridCol w="749300">
                  <a:extLst>
                    <a:ext uri="{9D8B030D-6E8A-4147-A177-3AD203B41FA5}">
                      <a16:colId xmlns:a16="http://schemas.microsoft.com/office/drawing/2014/main" val="2577604658"/>
                    </a:ext>
                  </a:extLst>
                </a:gridCol>
                <a:gridCol w="749300">
                  <a:extLst>
                    <a:ext uri="{9D8B030D-6E8A-4147-A177-3AD203B41FA5}">
                      <a16:colId xmlns:a16="http://schemas.microsoft.com/office/drawing/2014/main" val="710756096"/>
                    </a:ext>
                  </a:extLst>
                </a:gridCol>
                <a:gridCol w="749300">
                  <a:extLst>
                    <a:ext uri="{9D8B030D-6E8A-4147-A177-3AD203B41FA5}">
                      <a16:colId xmlns:a16="http://schemas.microsoft.com/office/drawing/2014/main" val="4275732624"/>
                    </a:ext>
                  </a:extLst>
                </a:gridCol>
                <a:gridCol w="749300">
                  <a:extLst>
                    <a:ext uri="{9D8B030D-6E8A-4147-A177-3AD203B41FA5}">
                      <a16:colId xmlns:a16="http://schemas.microsoft.com/office/drawing/2014/main" val="2355800656"/>
                    </a:ext>
                  </a:extLst>
                </a:gridCol>
                <a:gridCol w="749300">
                  <a:extLst>
                    <a:ext uri="{9D8B030D-6E8A-4147-A177-3AD203B41FA5}">
                      <a16:colId xmlns:a16="http://schemas.microsoft.com/office/drawing/2014/main" val="251407090"/>
                    </a:ext>
                  </a:extLst>
                </a:gridCol>
                <a:gridCol w="749300">
                  <a:extLst>
                    <a:ext uri="{9D8B030D-6E8A-4147-A177-3AD203B41FA5}">
                      <a16:colId xmlns:a16="http://schemas.microsoft.com/office/drawing/2014/main" val="146846262"/>
                    </a:ext>
                  </a:extLst>
                </a:gridCol>
                <a:gridCol w="749300">
                  <a:extLst>
                    <a:ext uri="{9D8B030D-6E8A-4147-A177-3AD203B41FA5}">
                      <a16:colId xmlns:a16="http://schemas.microsoft.com/office/drawing/2014/main" val="1975445292"/>
                    </a:ext>
                  </a:extLst>
                </a:gridCol>
                <a:gridCol w="749300">
                  <a:extLst>
                    <a:ext uri="{9D8B030D-6E8A-4147-A177-3AD203B41FA5}">
                      <a16:colId xmlns:a16="http://schemas.microsoft.com/office/drawing/2014/main" val="594878352"/>
                    </a:ext>
                  </a:extLst>
                </a:gridCol>
                <a:gridCol w="749300">
                  <a:extLst>
                    <a:ext uri="{9D8B030D-6E8A-4147-A177-3AD203B41FA5}">
                      <a16:colId xmlns:a16="http://schemas.microsoft.com/office/drawing/2014/main" val="4192760298"/>
                    </a:ext>
                  </a:extLst>
                </a:gridCol>
                <a:gridCol w="749300">
                  <a:extLst>
                    <a:ext uri="{9D8B030D-6E8A-4147-A177-3AD203B41FA5}">
                      <a16:colId xmlns:a16="http://schemas.microsoft.com/office/drawing/2014/main" val="3740781341"/>
                    </a:ext>
                  </a:extLst>
                </a:gridCol>
              </a:tblGrid>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0.09</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992782680"/>
                  </a:ext>
                </a:extLst>
              </a:tr>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0.36</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99604675"/>
                  </a:ext>
                </a:extLst>
              </a:tr>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19631538"/>
                  </a:ext>
                </a:extLst>
              </a:tr>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0.62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0.14</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-0.76</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9915066"/>
                  </a:ext>
                </a:extLst>
              </a:tr>
              <a:tr h="303501">
                <a:tc>
                  <a:txBody>
                    <a:bodyPr/>
                    <a:lstStyle/>
                    <a:p>
                      <a:pPr algn="l" fontAlgn="b"/>
                      <a:r>
                        <a:rPr lang="en-CA" sz="2400" u="none" strike="noStrike">
                          <a:effectLst/>
                          <a:latin typeface="Times New Roman" panose="02020603050405020304" pitchFamily="18" charset="0"/>
                          <a:cs typeface="Times New Roman" panose="02020603050405020304" pitchFamily="18" charset="0"/>
                        </a:rPr>
                        <a:t>Total</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-0.12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291311269"/>
                  </a:ext>
                </a:extLst>
              </a:tr>
            </a:tbl>
          </a:graphicData>
        </a:graphic>
      </p:graphicFrame>
      <mc:AlternateContent xmlns:mc="http://schemas.openxmlformats.org/markup-compatibility/2006" xmlns:a14="http://schemas.microsoft.com/office/drawing/2010/main">
        <mc:Choice Requires="a14">
          <p:sp>
            <p:nvSpPr>
              <p:cNvPr id="45" name="TextBox 44"/>
              <p:cNvSpPr txBox="1"/>
              <p:nvPr/>
            </p:nvSpPr>
            <p:spPr>
              <a:xfrm>
                <a:off x="5196545" y="1981200"/>
                <a:ext cx="1737655" cy="441596"/>
              </a:xfrm>
              <a:prstGeom prst="rect">
                <a:avLst/>
              </a:prstGeom>
              <a:noFill/>
            </p:spPr>
            <p:txBody>
              <a:bodyPr wrap="none" lIns="0" tIns="0" rIns="0" bIns="0" rtlCol="0">
                <a:spAutoFit/>
              </a:bodyPr>
              <a:lstStyle/>
              <a:p>
                <a:pPr algn="r"/>
                <a14:m>
                  <m:oMath xmlns:m="http://schemas.openxmlformats.org/officeDocument/2006/math">
                    <m:f>
                      <m:fPr>
                        <m:ctrlPr>
                          <a:rPr lang="en-CA" altLang="en-US" sz="2000" b="0" i="1" smtClean="0">
                            <a:solidFill>
                              <a:schemeClr val="tx1"/>
                            </a:solidFill>
                            <a:latin typeface="Cambria Math" panose="02040503050406030204" pitchFamily="18" charset="0"/>
                            <a:sym typeface="Symbol" panose="05050102010706020507" pitchFamily="18" charset="2"/>
                          </a:rPr>
                        </m:ctrlPr>
                      </m:fPr>
                      <m:num>
                        <m:r>
                          <a:rPr lang="en-CA" altLang="en-US" sz="2000" b="0" i="1" smtClean="0">
                            <a:solidFill>
                              <a:schemeClr val="tx1"/>
                            </a:solidFill>
                            <a:latin typeface="Cambria Math" panose="02040503050406030204" pitchFamily="18" charset="0"/>
                            <a:sym typeface="Symbol" panose="05050102010706020507" pitchFamily="18" charset="2"/>
                          </a:rPr>
                          <m:t>.2488−.25</m:t>
                        </m:r>
                      </m:num>
                      <m:den>
                        <m:r>
                          <a:rPr lang="en-CA" altLang="en-US" sz="2000" b="0" i="1" smtClean="0">
                            <a:solidFill>
                              <a:schemeClr val="tx1"/>
                            </a:solidFill>
                            <a:latin typeface="Cambria Math" panose="02040503050406030204" pitchFamily="18" charset="0"/>
                            <a:sym typeface="Symbol" panose="05050102010706020507" pitchFamily="18" charset="2"/>
                          </a:rPr>
                          <m:t>1.51−1.5</m:t>
                        </m:r>
                      </m:den>
                    </m:f>
                  </m:oMath>
                </a14:m>
                <a:r>
                  <a:rPr lang="en-CA" sz="2000" dirty="0">
                    <a:solidFill>
                      <a:schemeClr val="tx1"/>
                    </a:solidFill>
                  </a:rPr>
                  <a:t>  = -0.12</a:t>
                </a:r>
              </a:p>
            </p:txBody>
          </p:sp>
        </mc:Choice>
        <mc:Fallback xmlns="">
          <p:sp>
            <p:nvSpPr>
              <p:cNvPr id="45" name="TextBox 44"/>
              <p:cNvSpPr txBox="1">
                <a:spLocks noRot="1" noChangeAspect="1" noMove="1" noResize="1" noEditPoints="1" noAdjustHandles="1" noChangeArrowheads="1" noChangeShapeType="1" noTextEdit="1"/>
              </p:cNvSpPr>
              <p:nvPr/>
            </p:nvSpPr>
            <p:spPr>
              <a:xfrm>
                <a:off x="5196545" y="1981200"/>
                <a:ext cx="1737655" cy="441596"/>
              </a:xfrm>
              <a:prstGeom prst="rect">
                <a:avLst/>
              </a:prstGeom>
              <a:blipFill>
                <a:blip r:embed="rId13"/>
                <a:stretch>
                  <a:fillRect t="-4167" r="-8741" b="-18056"/>
                </a:stretch>
              </a:blipFill>
            </p:spPr>
            <p:txBody>
              <a:bodyPr/>
              <a:lstStyle/>
              <a:p>
                <a:r>
                  <a:rPr lang="en-CA">
                    <a:noFill/>
                  </a:rPr>
                  <a:t> </a:t>
                </a:r>
              </a:p>
            </p:txBody>
          </p:sp>
        </mc:Fallback>
      </mc:AlternateContent>
      <p:sp>
        <p:nvSpPr>
          <p:cNvPr id="46" name="Text Box 33"/>
          <p:cNvSpPr txBox="1">
            <a:spLocks noChangeArrowheads="1"/>
          </p:cNvSpPr>
          <p:nvPr/>
        </p:nvSpPr>
        <p:spPr bwMode="auto">
          <a:xfrm>
            <a:off x="0" y="0"/>
            <a:ext cx="3962400" cy="523220"/>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3" name="Group 2"/>
          <p:cNvGrpSpPr/>
          <p:nvPr/>
        </p:nvGrpSpPr>
        <p:grpSpPr>
          <a:xfrm>
            <a:off x="292973" y="1972491"/>
            <a:ext cx="823901" cy="618309"/>
            <a:chOff x="292973" y="1972491"/>
            <a:chExt cx="823901" cy="618309"/>
          </a:xfrm>
        </p:grpSpPr>
        <p:cxnSp>
          <p:nvCxnSpPr>
            <p:cNvPr id="12" name="Straight Connector 11"/>
            <p:cNvCxnSpPr/>
            <p:nvPr/>
          </p:nvCxnSpPr>
          <p:spPr bwMode="auto">
            <a:xfrm flipV="1">
              <a:off x="762000" y="1972491"/>
              <a:ext cx="354874" cy="237309"/>
            </a:xfrm>
            <a:prstGeom prst="line">
              <a:avLst/>
            </a:prstGeom>
            <a:noFill/>
            <a:ln w="19050" cap="sq" cmpd="sng" algn="ctr">
              <a:solidFill>
                <a:schemeClr val="hlink"/>
              </a:solidFill>
              <a:prstDash val="solid"/>
              <a:round/>
              <a:headEnd type="none" w="med" len="med"/>
              <a:tailEnd type="none" w="med" len="med"/>
            </a:ln>
            <a:effectLst/>
          </p:spPr>
        </p:cxnSp>
        <p:sp>
          <p:nvSpPr>
            <p:cNvPr id="48" name="Rectangle 47"/>
            <p:cNvSpPr/>
            <p:nvPr/>
          </p:nvSpPr>
          <p:spPr>
            <a:xfrm>
              <a:off x="292973" y="2190690"/>
              <a:ext cx="697627" cy="400110"/>
            </a:xfrm>
            <a:prstGeom prst="rect">
              <a:avLst/>
            </a:prstGeom>
          </p:spPr>
          <p:txBody>
            <a:bodyPr wrap="none">
              <a:spAutoFit/>
            </a:bodyPr>
            <a:lstStyle/>
            <a:p>
              <a:r>
                <a:rPr lang="en-US" altLang="en-US" sz="2000" dirty="0"/>
                <a:t>1.51 </a:t>
              </a:r>
              <a:endParaRPr lang="en-CA" sz="2000" dirty="0"/>
            </a:p>
          </p:txBody>
        </p:sp>
      </p:grpSp>
      <p:sp>
        <p:nvSpPr>
          <p:cNvPr id="2" name="Rectangle 1"/>
          <p:cNvSpPr/>
          <p:nvPr/>
        </p:nvSpPr>
        <p:spPr>
          <a:xfrm>
            <a:off x="4648200" y="4876800"/>
            <a:ext cx="4724400" cy="19800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49" name="TextBox 48"/>
              <p:cNvSpPr txBox="1"/>
              <p:nvPr/>
            </p:nvSpPr>
            <p:spPr>
              <a:xfrm>
                <a:off x="4278635" y="1894110"/>
                <a:ext cx="826765" cy="635559"/>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2</m:t>
                              </m:r>
                            </m:sub>
                          </m:sSub>
                        </m:den>
                      </m:f>
                      <m:r>
                        <a:rPr lang="en-CA" altLang="en-US" sz="2000" b="0" i="1" smtClean="0">
                          <a:solidFill>
                            <a:schemeClr val="tx1"/>
                          </a:solidFill>
                          <a:latin typeface="Cambria Math" panose="02040503050406030204" pitchFamily="18" charset="0"/>
                          <a:sym typeface="Symbol" panose="05050102010706020507" pitchFamily="18" charset="2"/>
                        </a:rPr>
                        <m:t> =</m:t>
                      </m:r>
                    </m:oMath>
                  </m:oMathPara>
                </a14:m>
                <a:endParaRPr lang="en-CA" sz="2000" dirty="0">
                  <a:solidFill>
                    <a:schemeClr val="tx1"/>
                  </a:solidFill>
                </a:endParaRPr>
              </a:p>
            </p:txBody>
          </p:sp>
        </mc:Choice>
        <mc:Fallback xmlns="">
          <p:sp>
            <p:nvSpPr>
              <p:cNvPr id="49" name="TextBox 48"/>
              <p:cNvSpPr txBox="1">
                <a:spLocks noRot="1" noChangeAspect="1" noMove="1" noResize="1" noEditPoints="1" noAdjustHandles="1" noChangeArrowheads="1" noChangeShapeType="1" noTextEdit="1"/>
              </p:cNvSpPr>
              <p:nvPr/>
            </p:nvSpPr>
            <p:spPr>
              <a:xfrm>
                <a:off x="4278635" y="1894110"/>
                <a:ext cx="826765" cy="635559"/>
              </a:xfrm>
              <a:prstGeom prst="rect">
                <a:avLst/>
              </a:prstGeom>
              <a:blipFill>
                <a:blip r:embed="rId14"/>
                <a:stretch>
                  <a:fillRect l="-73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0" name="Rectangle 49"/>
              <p:cNvSpPr/>
              <p:nvPr/>
            </p:nvSpPr>
            <p:spPr>
              <a:xfrm>
                <a:off x="2133600" y="1819870"/>
                <a:ext cx="1920719"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(-0.12)</a:t>
                </a:r>
                <a:r>
                  <a:rPr lang="en-US" altLang="en-US" sz="2400" dirty="0">
                    <a:solidFill>
                      <a:schemeClr val="accent1"/>
                    </a:solidFill>
                  </a:rPr>
                  <a:t> </a:t>
                </a:r>
                <a:endParaRPr lang="en-CA" sz="2400" dirty="0">
                  <a:solidFill>
                    <a:schemeClr val="accent1"/>
                  </a:solidFill>
                </a:endParaRPr>
              </a:p>
            </p:txBody>
          </p:sp>
        </mc:Choice>
        <mc:Fallback xmlns="">
          <p:sp>
            <p:nvSpPr>
              <p:cNvPr id="50" name="Rectangle 49"/>
              <p:cNvSpPr>
                <a:spLocks noRot="1" noChangeAspect="1" noMove="1" noResize="1" noEditPoints="1" noAdjustHandles="1" noChangeArrowheads="1" noChangeShapeType="1" noTextEdit="1"/>
              </p:cNvSpPr>
              <p:nvPr/>
            </p:nvSpPr>
            <p:spPr>
              <a:xfrm>
                <a:off x="2133600" y="1819870"/>
                <a:ext cx="1920719" cy="461665"/>
              </a:xfrm>
              <a:prstGeom prst="rect">
                <a:avLst/>
              </a:prstGeom>
              <a:blipFill>
                <a:blip r:embed="rId15"/>
                <a:stretch>
                  <a:fillRect t="-12000" r="-635" b="-30667"/>
                </a:stretch>
              </a:blipFill>
            </p:spPr>
            <p:txBody>
              <a:bodyPr/>
              <a:lstStyle/>
              <a:p>
                <a:r>
                  <a:rPr lang="en-CA">
                    <a:noFill/>
                  </a:rPr>
                  <a:t> </a:t>
                </a:r>
              </a:p>
            </p:txBody>
          </p:sp>
        </mc:Fallback>
      </mc:AlternateContent>
      <p:sp>
        <p:nvSpPr>
          <p:cNvPr id="13" name="Rectangle 12"/>
          <p:cNvSpPr/>
          <p:nvPr/>
        </p:nvSpPr>
        <p:spPr>
          <a:xfrm>
            <a:off x="7156815" y="1959114"/>
            <a:ext cx="2063385" cy="707886"/>
          </a:xfrm>
          <a:prstGeom prst="rect">
            <a:avLst/>
          </a:prstGeom>
        </p:spPr>
        <p:txBody>
          <a:bodyPr wrap="none">
            <a:spAutoFit/>
          </a:bodyPr>
          <a:lstStyle/>
          <a:p>
            <a:pPr algn="ctr"/>
            <a:r>
              <a:rPr lang="en-US" altLang="en-US" sz="2000" dirty="0"/>
              <a:t>Back propagation </a:t>
            </a:r>
          </a:p>
          <a:p>
            <a:pPr algn="ctr"/>
            <a:r>
              <a:rPr lang="en-US" altLang="en-US" sz="2000" dirty="0"/>
              <a:t>is faster.</a:t>
            </a:r>
            <a:endParaRPr lang="en-CA" sz="2000" dirty="0"/>
          </a:p>
        </p:txBody>
      </p:sp>
      <p:grpSp>
        <p:nvGrpSpPr>
          <p:cNvPr id="5" name="Group 4"/>
          <p:cNvGrpSpPr/>
          <p:nvPr/>
        </p:nvGrpSpPr>
        <p:grpSpPr>
          <a:xfrm>
            <a:off x="3276600" y="6521755"/>
            <a:ext cx="1215750" cy="400110"/>
            <a:chOff x="3276600" y="6521755"/>
            <a:chExt cx="1215750" cy="400110"/>
          </a:xfrm>
        </p:grpSpPr>
        <p:cxnSp>
          <p:nvCxnSpPr>
            <p:cNvPr id="37" name="Straight Connector 36"/>
            <p:cNvCxnSpPr/>
            <p:nvPr/>
          </p:nvCxnSpPr>
          <p:spPr bwMode="auto">
            <a:xfrm flipV="1">
              <a:off x="4137476" y="6529868"/>
              <a:ext cx="354874" cy="237309"/>
            </a:xfrm>
            <a:prstGeom prst="line">
              <a:avLst/>
            </a:prstGeom>
            <a:noFill/>
            <a:ln w="19050" cap="sq" cmpd="sng" algn="ctr">
              <a:solidFill>
                <a:schemeClr val="hlink"/>
              </a:solidFill>
              <a:prstDash val="solid"/>
              <a:round/>
              <a:headEnd type="none" w="med" len="med"/>
              <a:tailEnd type="none" w="med" len="med"/>
            </a:ln>
            <a:effectLst/>
          </p:spPr>
        </p:cxnSp>
        <p:sp>
          <p:nvSpPr>
            <p:cNvPr id="38" name="Rectangle 37"/>
            <p:cNvSpPr/>
            <p:nvPr/>
          </p:nvSpPr>
          <p:spPr>
            <a:xfrm>
              <a:off x="3276600" y="6521755"/>
              <a:ext cx="825867" cy="400110"/>
            </a:xfrm>
            <a:prstGeom prst="rect">
              <a:avLst/>
            </a:prstGeom>
          </p:spPr>
          <p:txBody>
            <a:bodyPr wrap="none">
              <a:spAutoFit/>
            </a:bodyPr>
            <a:lstStyle/>
            <a:p>
              <a:r>
                <a:rPr lang="en-US" altLang="en-US" sz="2000" dirty="0">
                  <a:solidFill>
                    <a:schemeClr val="bg2"/>
                  </a:solidFill>
                </a:rPr>
                <a:t>.2488 </a:t>
              </a:r>
              <a:endParaRPr lang="en-CA" sz="2000" dirty="0">
                <a:solidFill>
                  <a:schemeClr val="bg2"/>
                </a:solidFill>
              </a:endParaRPr>
            </a:p>
          </p:txBody>
        </p:sp>
      </p:grpSp>
    </p:spTree>
    <p:extLst>
      <p:ext uri="{BB962C8B-B14F-4D97-AF65-F5344CB8AC3E}">
        <p14:creationId xmlns:p14="http://schemas.microsoft.com/office/powerpoint/2010/main" val="1990792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additive="base">
                                        <p:cTn id="17" dur="500" fill="hold"/>
                                        <p:tgtEl>
                                          <p:spTgt spid="17"/>
                                        </p:tgtEl>
                                        <p:attrNameLst>
                                          <p:attrName>ppt_x</p:attrName>
                                        </p:attrNameLst>
                                      </p:cBhvr>
                                      <p:tavLst>
                                        <p:tav tm="0">
                                          <p:val>
                                            <p:strVal val="0-#ppt_w/2"/>
                                          </p:val>
                                        </p:tav>
                                        <p:tav tm="100000">
                                          <p:val>
                                            <p:strVal val="#ppt_x"/>
                                          </p:val>
                                        </p:tav>
                                      </p:tavLst>
                                    </p:anim>
                                    <p:anim calcmode="lin" valueType="num">
                                      <p:cBhvr additive="base">
                                        <p:cTn id="18"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40"/>
                                        </p:tgtEl>
                                        <p:attrNameLst>
                                          <p:attrName>style.visibility</p:attrName>
                                        </p:attrNameLst>
                                      </p:cBhvr>
                                      <p:to>
                                        <p:strVal val="visible"/>
                                      </p:to>
                                    </p:set>
                                    <p:anim calcmode="lin" valueType="num">
                                      <p:cBhvr additive="base">
                                        <p:cTn id="23" dur="500" fill="hold"/>
                                        <p:tgtEl>
                                          <p:spTgt spid="40"/>
                                        </p:tgtEl>
                                        <p:attrNameLst>
                                          <p:attrName>ppt_x</p:attrName>
                                        </p:attrNameLst>
                                      </p:cBhvr>
                                      <p:tavLst>
                                        <p:tav tm="0">
                                          <p:val>
                                            <p:strVal val="0-#ppt_w/2"/>
                                          </p:val>
                                        </p:tav>
                                        <p:tav tm="100000">
                                          <p:val>
                                            <p:strVal val="#ppt_x"/>
                                          </p:val>
                                        </p:tav>
                                      </p:tavLst>
                                    </p:anim>
                                    <p:anim calcmode="lin" valueType="num">
                                      <p:cBhvr additive="base">
                                        <p:cTn id="2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19"/>
                                        </p:tgtEl>
                                        <p:attrNameLst>
                                          <p:attrName>style.visibility</p:attrName>
                                        </p:attrNameLst>
                                      </p:cBhvr>
                                      <p:to>
                                        <p:strVal val="visible"/>
                                      </p:to>
                                    </p:set>
                                    <p:anim calcmode="lin" valueType="num">
                                      <p:cBhvr additive="base">
                                        <p:cTn id="41" dur="500" fill="hold"/>
                                        <p:tgtEl>
                                          <p:spTgt spid="19"/>
                                        </p:tgtEl>
                                        <p:attrNameLst>
                                          <p:attrName>ppt_x</p:attrName>
                                        </p:attrNameLst>
                                      </p:cBhvr>
                                      <p:tavLst>
                                        <p:tav tm="0">
                                          <p:val>
                                            <p:strVal val="0-#ppt_w/2"/>
                                          </p:val>
                                        </p:tav>
                                        <p:tav tm="100000">
                                          <p:val>
                                            <p:strVal val="#ppt_x"/>
                                          </p:val>
                                        </p:tav>
                                      </p:tavLst>
                                    </p:anim>
                                    <p:anim calcmode="lin" valueType="num">
                                      <p:cBhvr additive="base">
                                        <p:cTn id="4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8"/>
                                        </p:tgtEl>
                                        <p:attrNameLst>
                                          <p:attrName>style.visibility</p:attrName>
                                        </p:attrNameLst>
                                      </p:cBhvr>
                                      <p:to>
                                        <p:strVal val="visible"/>
                                      </p:to>
                                    </p:set>
                                    <p:anim calcmode="lin" valueType="num">
                                      <p:cBhvr additive="base">
                                        <p:cTn id="47" dur="500" fill="hold"/>
                                        <p:tgtEl>
                                          <p:spTgt spid="8"/>
                                        </p:tgtEl>
                                        <p:attrNameLst>
                                          <p:attrName>ppt_x</p:attrName>
                                        </p:attrNameLst>
                                      </p:cBhvr>
                                      <p:tavLst>
                                        <p:tav tm="0">
                                          <p:val>
                                            <p:strVal val="0-#ppt_w/2"/>
                                          </p:val>
                                        </p:tav>
                                        <p:tav tm="100000">
                                          <p:val>
                                            <p:strVal val="#ppt_x"/>
                                          </p:val>
                                        </p:tav>
                                      </p:tavLst>
                                    </p:anim>
                                    <p:anim calcmode="lin" valueType="num">
                                      <p:cBhvr additive="base">
                                        <p:cTn id="4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49"/>
                                        </p:tgtEl>
                                        <p:attrNameLst>
                                          <p:attrName>style.visibility</p:attrName>
                                        </p:attrNameLst>
                                      </p:cBhvr>
                                      <p:to>
                                        <p:strVal val="visible"/>
                                      </p:to>
                                    </p:set>
                                    <p:anim calcmode="lin" valueType="num">
                                      <p:cBhvr additive="base">
                                        <p:cTn id="53" dur="500" fill="hold"/>
                                        <p:tgtEl>
                                          <p:spTgt spid="49"/>
                                        </p:tgtEl>
                                        <p:attrNameLst>
                                          <p:attrName>ppt_x</p:attrName>
                                        </p:attrNameLst>
                                      </p:cBhvr>
                                      <p:tavLst>
                                        <p:tav tm="0">
                                          <p:val>
                                            <p:strVal val="0-#ppt_w/2"/>
                                          </p:val>
                                        </p:tav>
                                        <p:tav tm="100000">
                                          <p:val>
                                            <p:strVal val="#ppt_x"/>
                                          </p:val>
                                        </p:tav>
                                      </p:tavLst>
                                    </p:anim>
                                    <p:anim calcmode="lin" valueType="num">
                                      <p:cBhvr additive="base">
                                        <p:cTn id="54"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3"/>
                                        </p:tgtEl>
                                        <p:attrNameLst>
                                          <p:attrName>style.visibility</p:attrName>
                                        </p:attrNameLst>
                                      </p:cBhvr>
                                      <p:to>
                                        <p:strVal val="visible"/>
                                      </p:to>
                                    </p:set>
                                    <p:anim calcmode="lin" valueType="num">
                                      <p:cBhvr additive="base">
                                        <p:cTn id="59" dur="500" fill="hold"/>
                                        <p:tgtEl>
                                          <p:spTgt spid="3"/>
                                        </p:tgtEl>
                                        <p:attrNameLst>
                                          <p:attrName>ppt_x</p:attrName>
                                        </p:attrNameLst>
                                      </p:cBhvr>
                                      <p:tavLst>
                                        <p:tav tm="0">
                                          <p:val>
                                            <p:strVal val="0-#ppt_w/2"/>
                                          </p:val>
                                        </p:tav>
                                        <p:tav tm="100000">
                                          <p:val>
                                            <p:strVal val="#ppt_x"/>
                                          </p:val>
                                        </p:tav>
                                      </p:tavLst>
                                    </p:anim>
                                    <p:anim calcmode="lin" valueType="num">
                                      <p:cBhvr additive="base">
                                        <p:cTn id="6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0-#ppt_w/2"/>
                                          </p:val>
                                        </p:tav>
                                        <p:tav tm="100000">
                                          <p:val>
                                            <p:strVal val="#ppt_x"/>
                                          </p:val>
                                        </p:tav>
                                      </p:tavLst>
                                    </p:anim>
                                    <p:anim calcmode="lin" valueType="num">
                                      <p:cBhvr additive="base">
                                        <p:cTn id="6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grpId="0" nodeType="clickEffect">
                                  <p:stCondLst>
                                    <p:cond delay="0"/>
                                  </p:stCondLst>
                                  <p:childTnLst>
                                    <p:set>
                                      <p:cBhvr>
                                        <p:cTn id="70" dur="1" fill="hold">
                                          <p:stCondLst>
                                            <p:cond delay="0"/>
                                          </p:stCondLst>
                                        </p:cTn>
                                        <p:tgtEl>
                                          <p:spTgt spid="45"/>
                                        </p:tgtEl>
                                        <p:attrNameLst>
                                          <p:attrName>style.visibility</p:attrName>
                                        </p:attrNameLst>
                                      </p:cBhvr>
                                      <p:to>
                                        <p:strVal val="visible"/>
                                      </p:to>
                                    </p:set>
                                    <p:anim calcmode="lin" valueType="num">
                                      <p:cBhvr additive="base">
                                        <p:cTn id="71" dur="500" fill="hold"/>
                                        <p:tgtEl>
                                          <p:spTgt spid="45"/>
                                        </p:tgtEl>
                                        <p:attrNameLst>
                                          <p:attrName>ppt_x</p:attrName>
                                        </p:attrNameLst>
                                      </p:cBhvr>
                                      <p:tavLst>
                                        <p:tav tm="0">
                                          <p:val>
                                            <p:strVal val="0-#ppt_w/2"/>
                                          </p:val>
                                        </p:tav>
                                        <p:tav tm="100000">
                                          <p:val>
                                            <p:strVal val="#ppt_x"/>
                                          </p:val>
                                        </p:tav>
                                      </p:tavLst>
                                    </p:anim>
                                    <p:anim calcmode="lin" valueType="num">
                                      <p:cBhvr additive="base">
                                        <p:cTn id="7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50"/>
                                        </p:tgtEl>
                                        <p:attrNameLst>
                                          <p:attrName>style.visibility</p:attrName>
                                        </p:attrNameLst>
                                      </p:cBhvr>
                                      <p:to>
                                        <p:strVal val="visible"/>
                                      </p:to>
                                    </p:set>
                                    <p:anim calcmode="lin" valueType="num">
                                      <p:cBhvr additive="base">
                                        <p:cTn id="77" dur="500" fill="hold"/>
                                        <p:tgtEl>
                                          <p:spTgt spid="50"/>
                                        </p:tgtEl>
                                        <p:attrNameLst>
                                          <p:attrName>ppt_x</p:attrName>
                                        </p:attrNameLst>
                                      </p:cBhvr>
                                      <p:tavLst>
                                        <p:tav tm="0">
                                          <p:val>
                                            <p:strVal val="0-#ppt_w/2"/>
                                          </p:val>
                                        </p:tav>
                                        <p:tav tm="100000">
                                          <p:val>
                                            <p:strVal val="#ppt_x"/>
                                          </p:val>
                                        </p:tav>
                                      </p:tavLst>
                                    </p:anim>
                                    <p:anim calcmode="lin" valueType="num">
                                      <p:cBhvr additive="base">
                                        <p:cTn id="78"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13"/>
                                        </p:tgtEl>
                                        <p:attrNameLst>
                                          <p:attrName>style.visibility</p:attrName>
                                        </p:attrNameLst>
                                      </p:cBhvr>
                                      <p:to>
                                        <p:strVal val="visible"/>
                                      </p:to>
                                    </p:set>
                                    <p:anim calcmode="lin" valueType="num">
                                      <p:cBhvr additive="base">
                                        <p:cTn id="83" dur="500" fill="hold"/>
                                        <p:tgtEl>
                                          <p:spTgt spid="13"/>
                                        </p:tgtEl>
                                        <p:attrNameLst>
                                          <p:attrName>ppt_x</p:attrName>
                                        </p:attrNameLst>
                                      </p:cBhvr>
                                      <p:tavLst>
                                        <p:tav tm="0">
                                          <p:val>
                                            <p:strVal val="0-#ppt_w/2"/>
                                          </p:val>
                                        </p:tav>
                                        <p:tav tm="100000">
                                          <p:val>
                                            <p:strVal val="#ppt_x"/>
                                          </p:val>
                                        </p:tav>
                                      </p:tavLst>
                                    </p:anim>
                                    <p:anim calcmode="lin" valueType="num">
                                      <p:cBhvr additive="base">
                                        <p:cTn id="84" dur="500" fill="hold"/>
                                        <p:tgtEl>
                                          <p:spTgt spid="1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P spid="15" grpId="0"/>
      <p:bldP spid="6" grpId="0"/>
      <p:bldP spid="17" grpId="0"/>
      <p:bldP spid="19" grpId="0"/>
      <p:bldP spid="40" grpId="0"/>
      <p:bldP spid="45" grpId="0"/>
      <p:bldP spid="49" grpId="0"/>
      <p:bldP spid="50" grpId="0"/>
      <p:bldP spid="13" grpId="0"/>
    </p:bld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70662"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02761"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45120"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1858950" y="3940009"/>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1858950" y="3940009"/>
                <a:ext cx="1301447" cy="461665"/>
              </a:xfrm>
              <a:prstGeom prst="rect">
                <a:avLst/>
              </a:prstGeom>
              <a:blipFill>
                <a:blip r:embed="rId3"/>
                <a:stretch>
                  <a:fillRect r="-8475" b="-10811"/>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274063"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0266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0266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grpSp>
        <p:nvGrpSpPr>
          <p:cNvPr id="28" name="Group 27"/>
          <p:cNvGrpSpPr/>
          <p:nvPr/>
        </p:nvGrpSpPr>
        <p:grpSpPr>
          <a:xfrm>
            <a:off x="3962400" y="63334"/>
            <a:ext cx="5105399" cy="1689266"/>
            <a:chOff x="228600" y="2438400"/>
            <a:chExt cx="8364220" cy="2819400"/>
          </a:xfrm>
        </p:grpSpPr>
        <p:pic>
          <p:nvPicPr>
            <p:cNvPr id="29"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Rectangle 29"/>
            <p:cNvSpPr/>
            <p:nvPr/>
          </p:nvSpPr>
          <p:spPr>
            <a:xfrm>
              <a:off x="3657600" y="3972293"/>
              <a:ext cx="1295400" cy="589813"/>
            </a:xfrm>
            <a:prstGeom prst="rect">
              <a:avLst/>
            </a:prstGeom>
            <a:solidFill>
              <a:schemeClr val="tx1"/>
            </a:solidFill>
            <a:ln>
              <a:noFill/>
            </a:ln>
          </p:spPr>
          <p:txBody>
            <a:bodyPr wrap="square" rtlCol="0" anchor="ctr">
              <a:spAutoFit/>
            </a:bodyPr>
            <a:lstStyle/>
            <a:p>
              <a:pPr algn="l"/>
              <a:endParaRPr lang="en-CA" sz="1800" dirty="0"/>
            </a:p>
          </p:txBody>
        </p:sp>
        <p:sp>
          <p:nvSpPr>
            <p:cNvPr id="31" name="Rectangle 30"/>
            <p:cNvSpPr/>
            <p:nvPr/>
          </p:nvSpPr>
          <p:spPr>
            <a:xfrm>
              <a:off x="6028778" y="4142050"/>
              <a:ext cx="2362201" cy="589813"/>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32" name="TextBox 31"/>
                <p:cNvSpPr txBox="1"/>
                <p:nvPr/>
              </p:nvSpPr>
              <p:spPr>
                <a:xfrm>
                  <a:off x="5619025" y="4314935"/>
                  <a:ext cx="2740702" cy="626984"/>
                </a:xfrm>
                <a:prstGeom prst="rect">
                  <a:avLst/>
                </a:prstGeom>
                <a:noFill/>
              </p:spPr>
              <p:txBody>
                <a:bodyPr wrap="none" lIns="0" tIns="0" rIns="0" bIns="0" rtlCol="0">
                  <a:spAutoFit/>
                </a:bodyPr>
                <a:lstStyle/>
                <a:p>
                  <a:r>
                    <a:rPr lang="en-CA" sz="1800" dirty="0">
                      <a:solidFill>
                        <a:schemeClr val="bg2"/>
                      </a:solidFill>
                    </a:rPr>
                    <a:t>M</a:t>
                  </a:r>
                  <a:r>
                    <a:rPr lang="en-CA" sz="1800" b="0" dirty="0">
                      <a:solidFill>
                        <a:schemeClr val="bg2"/>
                      </a:solidFill>
                    </a:rPr>
                    <a:t> </a:t>
                  </a:r>
                  <a14:m>
                    <m:oMath xmlns:m="http://schemas.openxmlformats.org/officeDocument/2006/math">
                      <m:r>
                        <a:rPr lang="en-CA" sz="1800" b="0" i="1" smtClean="0">
                          <a:solidFill>
                            <a:schemeClr val="bg2"/>
                          </a:solidFill>
                          <a:latin typeface="Cambria Math" panose="02040503050406030204" pitchFamily="18" charset="0"/>
                        </a:rPr>
                        <m:t>=</m:t>
                      </m:r>
                      <m:r>
                        <a:rPr lang="en-CA" sz="1800" i="1">
                          <a:solidFill>
                            <a:schemeClr val="bg2"/>
                          </a:solidFill>
                          <a:latin typeface="Cambria Math" panose="02040503050406030204" pitchFamily="18" charset="0"/>
                          <a:sym typeface="Symbol" panose="05050102010706020507" pitchFamily="18" charset="2"/>
                        </a:rPr>
                        <m:t></m:t>
                      </m:r>
                      <m:d>
                        <m:dPr>
                          <m:ctrlPr>
                            <a:rPr lang="en-CA" sz="1800" b="0" i="1" smtClean="0">
                              <a:solidFill>
                                <a:schemeClr val="bg2"/>
                              </a:solidFill>
                              <a:latin typeface="Cambria Math" panose="02040503050406030204" pitchFamily="18" charset="0"/>
                              <a:sym typeface="Symbol" panose="05050102010706020507" pitchFamily="18" charset="2"/>
                            </a:rPr>
                          </m:ctrlPr>
                        </m:dPr>
                        <m:e>
                          <m:r>
                            <a:rPr lang="en-CA" sz="1800" b="0" i="1" smtClean="0">
                              <a:solidFill>
                                <a:schemeClr val="bg2"/>
                              </a:solidFill>
                              <a:latin typeface="Cambria Math" panose="02040503050406030204" pitchFamily="18" charset="0"/>
                              <a:sym typeface="Symbol" panose="05050102010706020507" pitchFamily="18" charset="2"/>
                            </a:rPr>
                            <m:t>𝑧</m:t>
                          </m:r>
                        </m:e>
                      </m:d>
                      <m:r>
                        <a:rPr lang="en-CA" sz="1800" b="0" i="1" smtClean="0">
                          <a:solidFill>
                            <a:schemeClr val="bg2"/>
                          </a:solidFill>
                          <a:latin typeface="Cambria Math" panose="02040503050406030204" pitchFamily="18" charset="0"/>
                          <a:sym typeface="Symbol" panose="05050102010706020507" pitchFamily="18" charset="2"/>
                        </a:rPr>
                        <m:t>= </m:t>
                      </m:r>
                      <m:f>
                        <m:fPr>
                          <m:ctrlPr>
                            <a:rPr lang="en-CA" sz="1800" b="0" i="1" smtClean="0">
                              <a:solidFill>
                                <a:schemeClr val="bg2"/>
                              </a:solidFill>
                              <a:latin typeface="Cambria Math" panose="02040503050406030204" pitchFamily="18" charset="0"/>
                              <a:sym typeface="Symbol" panose="05050102010706020507" pitchFamily="18" charset="2"/>
                            </a:rPr>
                          </m:ctrlPr>
                        </m:fPr>
                        <m:num>
                          <m:r>
                            <a:rPr lang="en-CA" sz="1800" b="0" i="1" smtClean="0">
                              <a:solidFill>
                                <a:schemeClr val="bg2"/>
                              </a:solidFill>
                              <a:latin typeface="Cambria Math" panose="02040503050406030204" pitchFamily="18" charset="0"/>
                              <a:sym typeface="Symbol" panose="05050102010706020507" pitchFamily="18" charset="2"/>
                            </a:rPr>
                            <m:t>1</m:t>
                          </m:r>
                        </m:num>
                        <m:den>
                          <m:r>
                            <a:rPr lang="en-CA" sz="1800" b="0" i="1" smtClean="0">
                              <a:solidFill>
                                <a:schemeClr val="bg2"/>
                              </a:solidFill>
                              <a:latin typeface="Cambria Math" panose="02040503050406030204" pitchFamily="18" charset="0"/>
                              <a:sym typeface="Symbol" panose="05050102010706020507" pitchFamily="18" charset="2"/>
                            </a:rPr>
                            <m:t>1+</m:t>
                          </m:r>
                          <m:sSup>
                            <m:sSupPr>
                              <m:ctrlPr>
                                <a:rPr lang="en-CA" sz="1800" b="0" i="1" smtClean="0">
                                  <a:solidFill>
                                    <a:schemeClr val="bg2"/>
                                  </a:solidFill>
                                  <a:latin typeface="Cambria Math" panose="02040503050406030204" pitchFamily="18" charset="0"/>
                                  <a:sym typeface="Symbol" panose="05050102010706020507" pitchFamily="18" charset="2"/>
                                </a:rPr>
                              </m:ctrlPr>
                            </m:sSupPr>
                            <m:e>
                              <m:r>
                                <a:rPr lang="en-CA" sz="1800" b="0" i="1" smtClean="0">
                                  <a:solidFill>
                                    <a:schemeClr val="bg2"/>
                                  </a:solidFill>
                                  <a:latin typeface="Cambria Math" panose="02040503050406030204" pitchFamily="18" charset="0"/>
                                  <a:sym typeface="Symbol" panose="05050102010706020507" pitchFamily="18" charset="2"/>
                                </a:rPr>
                                <m:t>𝑒</m:t>
                              </m:r>
                            </m:e>
                            <m:sup>
                              <m:r>
                                <a:rPr lang="en-CA" sz="1800" b="0" i="1" smtClean="0">
                                  <a:solidFill>
                                    <a:schemeClr val="bg2"/>
                                  </a:solidFill>
                                  <a:latin typeface="Cambria Math" panose="02040503050406030204" pitchFamily="18" charset="0"/>
                                  <a:sym typeface="Symbol" panose="05050102010706020507" pitchFamily="18" charset="2"/>
                                </a:rPr>
                                <m:t>−</m:t>
                              </m:r>
                              <m:r>
                                <a:rPr lang="en-CA" sz="1800" b="0" i="1" smtClean="0">
                                  <a:solidFill>
                                    <a:schemeClr val="bg2"/>
                                  </a:solidFill>
                                  <a:latin typeface="Cambria Math" panose="02040503050406030204" pitchFamily="18" charset="0"/>
                                  <a:sym typeface="Symbol" panose="05050102010706020507" pitchFamily="18" charset="2"/>
                                </a:rPr>
                                <m:t>𝑧</m:t>
                              </m:r>
                            </m:sup>
                          </m:sSup>
                        </m:den>
                      </m:f>
                    </m:oMath>
                  </a14:m>
                  <a:endParaRPr lang="en-CA" sz="1800" dirty="0">
                    <a:solidFill>
                      <a:schemeClr val="bg2"/>
                    </a:solidFill>
                  </a:endParaRPr>
                </a:p>
              </p:txBody>
            </p:sp>
          </mc:Choice>
          <mc:Fallback xmlns="">
            <p:sp>
              <p:nvSpPr>
                <p:cNvPr id="32" name="TextBox 31"/>
                <p:cNvSpPr txBox="1">
                  <a:spLocks noRot="1" noChangeAspect="1" noMove="1" noResize="1" noEditPoints="1" noAdjustHandles="1" noChangeArrowheads="1" noChangeShapeType="1" noTextEdit="1"/>
                </p:cNvSpPr>
                <p:nvPr/>
              </p:nvSpPr>
              <p:spPr>
                <a:xfrm>
                  <a:off x="5619025" y="4314935"/>
                  <a:ext cx="2740702" cy="626984"/>
                </a:xfrm>
                <a:prstGeom prst="rect">
                  <a:avLst/>
                </a:prstGeom>
                <a:blipFill>
                  <a:blip r:embed="rId6"/>
                  <a:stretch>
                    <a:fillRect l="-8759" t="-6557" r="-8394" b="-2623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TextBox 32"/>
                <p:cNvSpPr txBox="1"/>
                <p:nvPr/>
              </p:nvSpPr>
              <p:spPr>
                <a:xfrm>
                  <a:off x="2485562" y="4151076"/>
                  <a:ext cx="2377740" cy="107384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33" name="TextBox 32"/>
                <p:cNvSpPr txBox="1">
                  <a:spLocks noRot="1" noChangeAspect="1" noMove="1" noResize="1" noEditPoints="1" noAdjustHandles="1" noChangeArrowheads="1" noChangeShapeType="1" noTextEdit="1"/>
                </p:cNvSpPr>
                <p:nvPr/>
              </p:nvSpPr>
              <p:spPr>
                <a:xfrm>
                  <a:off x="2485562" y="4151076"/>
                  <a:ext cx="2377740" cy="1073849"/>
                </a:xfrm>
                <a:prstGeom prst="rect">
                  <a:avLst/>
                </a:prstGeom>
                <a:blipFill>
                  <a:blip r:embed="rId7"/>
                  <a:stretch>
                    <a:fillRect b="-476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4" name="TextBox 33"/>
                <p:cNvSpPr txBox="1"/>
                <p:nvPr/>
              </p:nvSpPr>
              <p:spPr>
                <a:xfrm>
                  <a:off x="4075287" y="3502223"/>
                  <a:ext cx="23586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4075287" y="3502223"/>
                  <a:ext cx="235860" cy="393208"/>
                </a:xfrm>
                <a:prstGeom prst="rect">
                  <a:avLst/>
                </a:prstGeom>
                <a:blipFill>
                  <a:blip r:embed="rId8"/>
                  <a:stretch>
                    <a:fillRect l="-20833" r="-16667" b="-256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TextBox 34"/>
                <p:cNvSpPr txBox="1"/>
                <p:nvPr/>
              </p:nvSpPr>
              <p:spPr>
                <a:xfrm>
                  <a:off x="8001001" y="3654624"/>
                  <a:ext cx="35335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𝑀</m:t>
                        </m:r>
                      </m:oMath>
                    </m:oMathPara>
                  </a14:m>
                  <a:endParaRPr lang="en-CA" sz="1600" dirty="0">
                    <a:solidFill>
                      <a:schemeClr val="bg2"/>
                    </a:solidFill>
                  </a:endParaRPr>
                </a:p>
              </p:txBody>
            </p:sp>
          </mc:Choice>
          <mc:Fallback xmlns="">
            <p:sp>
              <p:nvSpPr>
                <p:cNvPr id="35" name="TextBox 34"/>
                <p:cNvSpPr txBox="1">
                  <a:spLocks noRot="1" noChangeAspect="1" noMove="1" noResize="1" noEditPoints="1" noAdjustHandles="1" noChangeArrowheads="1" noChangeShapeType="1" noTextEdit="1"/>
                </p:cNvSpPr>
                <p:nvPr/>
              </p:nvSpPr>
              <p:spPr>
                <a:xfrm>
                  <a:off x="8001001" y="3654624"/>
                  <a:ext cx="353350" cy="393208"/>
                </a:xfrm>
                <a:prstGeom prst="rect">
                  <a:avLst/>
                </a:prstGeom>
                <a:blipFill>
                  <a:blip r:embed="rId9"/>
                  <a:stretch>
                    <a:fillRect l="-22222" r="-19444" b="-10256"/>
                  </a:stretch>
                </a:blipFill>
              </p:spPr>
              <p:txBody>
                <a:bodyPr/>
                <a:lstStyle/>
                <a:p>
                  <a:r>
                    <a:rPr lang="en-CA">
                      <a:noFill/>
                    </a:rPr>
                    <a:t> </a:t>
                  </a:r>
                </a:p>
              </p:txBody>
            </p:sp>
          </mc:Fallback>
        </mc:AlternateContent>
      </p:grpSp>
      <p:sp>
        <p:nvSpPr>
          <p:cNvPr id="40" name="Text Box 33"/>
          <p:cNvSpPr txBox="1">
            <a:spLocks noChangeArrowheads="1"/>
          </p:cNvSpPr>
          <p:nvPr/>
        </p:nvSpPr>
        <p:spPr bwMode="auto">
          <a:xfrm>
            <a:off x="-210982" y="777895"/>
            <a:ext cx="181118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1.5</a:t>
            </a:r>
          </a:p>
        </p:txBody>
      </p:sp>
      <p:grpSp>
        <p:nvGrpSpPr>
          <p:cNvPr id="8" name="Group 7"/>
          <p:cNvGrpSpPr/>
          <p:nvPr/>
        </p:nvGrpSpPr>
        <p:grpSpPr>
          <a:xfrm>
            <a:off x="1192038" y="798178"/>
            <a:ext cx="941562" cy="1427517"/>
            <a:chOff x="1192038" y="1102978"/>
            <a:chExt cx="941562" cy="1427517"/>
          </a:xfrm>
        </p:grpSpPr>
        <mc:AlternateContent xmlns:mc="http://schemas.openxmlformats.org/markup-compatibility/2006" xmlns:a14="http://schemas.microsoft.com/office/drawing/2010/main">
          <mc:Choice Requires="a14">
            <p:sp>
              <p:nvSpPr>
                <p:cNvPr id="36" name="TextBox 35"/>
                <p:cNvSpPr txBox="1"/>
                <p:nvPr/>
              </p:nvSpPr>
              <p:spPr>
                <a:xfrm>
                  <a:off x="1205910" y="1102978"/>
                  <a:ext cx="927690" cy="446212"/>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b="0" i="1" smtClean="0">
                            <a:latin typeface="Cambria Math" panose="02040503050406030204" pitchFamily="18" charset="0"/>
                            <a:sym typeface="Symbol" panose="05050102010706020507" pitchFamily="18" charset="2"/>
                          </a:rPr>
                          <m:t>−</m:t>
                        </m:r>
                        <m:r>
                          <a:rPr lang="en-CA" altLang="en-US" sz="1400" b="0" i="1" smtClean="0">
                            <a:solidFill>
                              <a:schemeClr val="tx1"/>
                            </a:solidFill>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m:rPr>
                            <m:nor/>
                          </m:rPr>
                          <a:rPr lang="en-CA" sz="1100" b="0" i="1" dirty="0" smtClean="0">
                            <a:solidFill>
                              <a:schemeClr val="accent1"/>
                            </a:solidFill>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0</m:t>
                                </m:r>
                              </m:sub>
                            </m:sSub>
                          </m:den>
                        </m:f>
                      </m:oMath>
                    </m:oMathPara>
                  </a14:m>
                  <a:endParaRPr lang="en-CA" sz="1400" dirty="0">
                    <a:solidFill>
                      <a:schemeClr val="tx1"/>
                    </a:solidFill>
                  </a:endParaRPr>
                </a:p>
              </p:txBody>
            </p:sp>
          </mc:Choice>
          <mc:Fallback xmlns="">
            <p:sp>
              <p:nvSpPr>
                <p:cNvPr id="36" name="TextBox 35"/>
                <p:cNvSpPr txBox="1">
                  <a:spLocks noRot="1" noChangeAspect="1" noMove="1" noResize="1" noEditPoints="1" noAdjustHandles="1" noChangeArrowheads="1" noChangeShapeType="1" noTextEdit="1"/>
                </p:cNvSpPr>
                <p:nvPr/>
              </p:nvSpPr>
              <p:spPr>
                <a:xfrm>
                  <a:off x="1205910" y="1102978"/>
                  <a:ext cx="927690" cy="446212"/>
                </a:xfrm>
                <a:prstGeom prst="rect">
                  <a:avLst/>
                </a:prstGeom>
                <a:blipFill>
                  <a:blip r:embed="rId10"/>
                  <a:stretch>
                    <a:fillRect l="-3289"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1" name="TextBox 40"/>
                <p:cNvSpPr txBox="1"/>
                <p:nvPr/>
              </p:nvSpPr>
              <p:spPr>
                <a:xfrm>
                  <a:off x="1192038" y="1609004"/>
                  <a:ext cx="918713"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1</m:t>
                                </m:r>
                              </m:sub>
                            </m:sSub>
                          </m:den>
                        </m:f>
                      </m:oMath>
                    </m:oMathPara>
                  </a14:m>
                  <a:endParaRPr lang="en-CA" sz="1400" dirty="0">
                    <a:solidFill>
                      <a:schemeClr val="tx1"/>
                    </a:solidFill>
                  </a:endParaRPr>
                </a:p>
              </p:txBody>
            </p:sp>
          </mc:Choice>
          <mc:Fallback xmlns="">
            <p:sp>
              <p:nvSpPr>
                <p:cNvPr id="41" name="TextBox 40"/>
                <p:cNvSpPr txBox="1">
                  <a:spLocks noRot="1" noChangeAspect="1" noMove="1" noResize="1" noEditPoints="1" noAdjustHandles="1" noChangeArrowheads="1" noChangeShapeType="1" noTextEdit="1"/>
                </p:cNvSpPr>
                <p:nvPr/>
              </p:nvSpPr>
              <p:spPr>
                <a:xfrm>
                  <a:off x="1192038" y="1609004"/>
                  <a:ext cx="918713" cy="444865"/>
                </a:xfrm>
                <a:prstGeom prst="rect">
                  <a:avLst/>
                </a:prstGeom>
                <a:blipFill>
                  <a:blip r:embed="rId11"/>
                  <a:stretch>
                    <a:fillRect l="-3333"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198592" y="2085630"/>
                  <a:ext cx="922881"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2</m:t>
                                </m:r>
                              </m:sub>
                            </m:sSub>
                          </m:den>
                        </m:f>
                      </m:oMath>
                    </m:oMathPara>
                  </a14:m>
                  <a:endParaRPr lang="en-CA" sz="1400" dirty="0">
                    <a:solidFill>
                      <a:schemeClr val="tx1"/>
                    </a:solidFill>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198592" y="2085630"/>
                  <a:ext cx="922881" cy="444865"/>
                </a:xfrm>
                <a:prstGeom prst="rect">
                  <a:avLst/>
                </a:prstGeom>
                <a:blipFill>
                  <a:blip r:embed="rId12"/>
                  <a:stretch>
                    <a:fillRect l="-3311" b="-8219"/>
                  </a:stretch>
                </a:blipFill>
              </p:spPr>
              <p:txBody>
                <a:bodyPr/>
                <a:lstStyle/>
                <a:p>
                  <a:r>
                    <a:rPr lang="en-CA">
                      <a:noFill/>
                    </a:rPr>
                    <a:t> </a:t>
                  </a:r>
                </a:p>
              </p:txBody>
            </p:sp>
          </mc:Fallback>
        </mc:AlternateContent>
      </p:grpSp>
      <p:graphicFrame>
        <p:nvGraphicFramePr>
          <p:cNvPr id="4" name="Table 3"/>
          <p:cNvGraphicFramePr>
            <a:graphicFrameLocks noGrp="1"/>
          </p:cNvGraphicFramePr>
          <p:nvPr/>
        </p:nvGraphicFramePr>
        <p:xfrm>
          <a:off x="76198" y="4953000"/>
          <a:ext cx="8991600" cy="1852615"/>
        </p:xfrm>
        <a:graphic>
          <a:graphicData uri="http://schemas.openxmlformats.org/drawingml/2006/table">
            <a:tbl>
              <a:tblPr>
                <a:tableStyleId>{5C22544A-7EE6-4342-B048-85BDC9FD1C3A}</a:tableStyleId>
              </a:tblPr>
              <a:tblGrid>
                <a:gridCol w="749300">
                  <a:extLst>
                    <a:ext uri="{9D8B030D-6E8A-4147-A177-3AD203B41FA5}">
                      <a16:colId xmlns:a16="http://schemas.microsoft.com/office/drawing/2014/main" val="1003333888"/>
                    </a:ext>
                  </a:extLst>
                </a:gridCol>
                <a:gridCol w="749300">
                  <a:extLst>
                    <a:ext uri="{9D8B030D-6E8A-4147-A177-3AD203B41FA5}">
                      <a16:colId xmlns:a16="http://schemas.microsoft.com/office/drawing/2014/main" val="1248401733"/>
                    </a:ext>
                  </a:extLst>
                </a:gridCol>
                <a:gridCol w="749300">
                  <a:extLst>
                    <a:ext uri="{9D8B030D-6E8A-4147-A177-3AD203B41FA5}">
                      <a16:colId xmlns:a16="http://schemas.microsoft.com/office/drawing/2014/main" val="2577604658"/>
                    </a:ext>
                  </a:extLst>
                </a:gridCol>
                <a:gridCol w="749300">
                  <a:extLst>
                    <a:ext uri="{9D8B030D-6E8A-4147-A177-3AD203B41FA5}">
                      <a16:colId xmlns:a16="http://schemas.microsoft.com/office/drawing/2014/main" val="710756096"/>
                    </a:ext>
                  </a:extLst>
                </a:gridCol>
                <a:gridCol w="749300">
                  <a:extLst>
                    <a:ext uri="{9D8B030D-6E8A-4147-A177-3AD203B41FA5}">
                      <a16:colId xmlns:a16="http://schemas.microsoft.com/office/drawing/2014/main" val="4275732624"/>
                    </a:ext>
                  </a:extLst>
                </a:gridCol>
                <a:gridCol w="749300">
                  <a:extLst>
                    <a:ext uri="{9D8B030D-6E8A-4147-A177-3AD203B41FA5}">
                      <a16:colId xmlns:a16="http://schemas.microsoft.com/office/drawing/2014/main" val="2355800656"/>
                    </a:ext>
                  </a:extLst>
                </a:gridCol>
                <a:gridCol w="749300">
                  <a:extLst>
                    <a:ext uri="{9D8B030D-6E8A-4147-A177-3AD203B41FA5}">
                      <a16:colId xmlns:a16="http://schemas.microsoft.com/office/drawing/2014/main" val="251407090"/>
                    </a:ext>
                  </a:extLst>
                </a:gridCol>
                <a:gridCol w="749300">
                  <a:extLst>
                    <a:ext uri="{9D8B030D-6E8A-4147-A177-3AD203B41FA5}">
                      <a16:colId xmlns:a16="http://schemas.microsoft.com/office/drawing/2014/main" val="146846262"/>
                    </a:ext>
                  </a:extLst>
                </a:gridCol>
                <a:gridCol w="749300">
                  <a:extLst>
                    <a:ext uri="{9D8B030D-6E8A-4147-A177-3AD203B41FA5}">
                      <a16:colId xmlns:a16="http://schemas.microsoft.com/office/drawing/2014/main" val="1975445292"/>
                    </a:ext>
                  </a:extLst>
                </a:gridCol>
                <a:gridCol w="749300">
                  <a:extLst>
                    <a:ext uri="{9D8B030D-6E8A-4147-A177-3AD203B41FA5}">
                      <a16:colId xmlns:a16="http://schemas.microsoft.com/office/drawing/2014/main" val="594878352"/>
                    </a:ext>
                  </a:extLst>
                </a:gridCol>
                <a:gridCol w="749300">
                  <a:extLst>
                    <a:ext uri="{9D8B030D-6E8A-4147-A177-3AD203B41FA5}">
                      <a16:colId xmlns:a16="http://schemas.microsoft.com/office/drawing/2014/main" val="4192760298"/>
                    </a:ext>
                  </a:extLst>
                </a:gridCol>
                <a:gridCol w="749300">
                  <a:extLst>
                    <a:ext uri="{9D8B030D-6E8A-4147-A177-3AD203B41FA5}">
                      <a16:colId xmlns:a16="http://schemas.microsoft.com/office/drawing/2014/main" val="3740781341"/>
                    </a:ext>
                  </a:extLst>
                </a:gridCol>
              </a:tblGrid>
              <a:tr h="303501">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0.09</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992782680"/>
                  </a:ext>
                </a:extLst>
              </a:tr>
              <a:tr h="303501">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0.36</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99604675"/>
                  </a:ext>
                </a:extLst>
              </a:tr>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19631538"/>
                  </a:ext>
                </a:extLst>
              </a:tr>
              <a:tr h="303501">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0.62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0.14</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-0.76</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-0.18</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9915066"/>
                  </a:ext>
                </a:extLst>
              </a:tr>
              <a:tr h="303501">
                <a:tc>
                  <a:txBody>
                    <a:bodyPr/>
                    <a:lstStyle/>
                    <a:p>
                      <a:pPr algn="l" fontAlgn="b"/>
                      <a:r>
                        <a:rPr lang="en-CA" sz="2400" u="none" strike="noStrike">
                          <a:effectLst/>
                          <a:latin typeface="Times New Roman" panose="02020603050405020304" pitchFamily="18" charset="0"/>
                          <a:cs typeface="Times New Roman" panose="02020603050405020304" pitchFamily="18" charset="0"/>
                        </a:rPr>
                        <a:t>Total</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-0.12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291311269"/>
                  </a:ext>
                </a:extLst>
              </a:tr>
            </a:tbl>
          </a:graphicData>
        </a:graphic>
      </p:graphicFrame>
      <mc:AlternateContent xmlns:mc="http://schemas.openxmlformats.org/markup-compatibility/2006" xmlns:a14="http://schemas.microsoft.com/office/drawing/2010/main">
        <mc:Choice Requires="a14">
          <p:sp>
            <p:nvSpPr>
              <p:cNvPr id="45" name="TextBox 44"/>
              <p:cNvSpPr txBox="1"/>
              <p:nvPr/>
            </p:nvSpPr>
            <p:spPr>
              <a:xfrm>
                <a:off x="5196545" y="1981200"/>
                <a:ext cx="1737655" cy="441596"/>
              </a:xfrm>
              <a:prstGeom prst="rect">
                <a:avLst/>
              </a:prstGeom>
              <a:noFill/>
            </p:spPr>
            <p:txBody>
              <a:bodyPr wrap="none" lIns="0" tIns="0" rIns="0" bIns="0" rtlCol="0">
                <a:spAutoFit/>
              </a:bodyPr>
              <a:lstStyle/>
              <a:p>
                <a:pPr algn="r"/>
                <a14:m>
                  <m:oMath xmlns:m="http://schemas.openxmlformats.org/officeDocument/2006/math">
                    <m:f>
                      <m:fPr>
                        <m:ctrlPr>
                          <a:rPr lang="en-CA" altLang="en-US" sz="2000" b="0" i="1" smtClean="0">
                            <a:solidFill>
                              <a:schemeClr val="tx1"/>
                            </a:solidFill>
                            <a:latin typeface="Cambria Math" panose="02040503050406030204" pitchFamily="18" charset="0"/>
                            <a:sym typeface="Symbol" panose="05050102010706020507" pitchFamily="18" charset="2"/>
                          </a:rPr>
                        </m:ctrlPr>
                      </m:fPr>
                      <m:num>
                        <m:r>
                          <a:rPr lang="en-CA" altLang="en-US" sz="2000" b="0" i="1" smtClean="0">
                            <a:solidFill>
                              <a:schemeClr val="tx1"/>
                            </a:solidFill>
                            <a:latin typeface="Cambria Math" panose="02040503050406030204" pitchFamily="18" charset="0"/>
                            <a:sym typeface="Symbol" panose="05050102010706020507" pitchFamily="18" charset="2"/>
                          </a:rPr>
                          <m:t>.2488−.25</m:t>
                        </m:r>
                      </m:num>
                      <m:den>
                        <m:r>
                          <a:rPr lang="en-CA" altLang="en-US" sz="2000" b="0" i="1" smtClean="0">
                            <a:solidFill>
                              <a:schemeClr val="tx1"/>
                            </a:solidFill>
                            <a:latin typeface="Cambria Math" panose="02040503050406030204" pitchFamily="18" charset="0"/>
                            <a:sym typeface="Symbol" panose="05050102010706020507" pitchFamily="18" charset="2"/>
                          </a:rPr>
                          <m:t>1.51−1.5</m:t>
                        </m:r>
                      </m:den>
                    </m:f>
                  </m:oMath>
                </a14:m>
                <a:r>
                  <a:rPr lang="en-CA" sz="2000" dirty="0">
                    <a:solidFill>
                      <a:schemeClr val="tx1"/>
                    </a:solidFill>
                  </a:rPr>
                  <a:t>  = -0.12</a:t>
                </a:r>
              </a:p>
            </p:txBody>
          </p:sp>
        </mc:Choice>
        <mc:Fallback xmlns="">
          <p:sp>
            <p:nvSpPr>
              <p:cNvPr id="45" name="TextBox 44"/>
              <p:cNvSpPr txBox="1">
                <a:spLocks noRot="1" noChangeAspect="1" noMove="1" noResize="1" noEditPoints="1" noAdjustHandles="1" noChangeArrowheads="1" noChangeShapeType="1" noTextEdit="1"/>
              </p:cNvSpPr>
              <p:nvPr/>
            </p:nvSpPr>
            <p:spPr>
              <a:xfrm>
                <a:off x="5196545" y="1981200"/>
                <a:ext cx="1737655" cy="441596"/>
              </a:xfrm>
              <a:prstGeom prst="rect">
                <a:avLst/>
              </a:prstGeom>
              <a:blipFill>
                <a:blip r:embed="rId13"/>
                <a:stretch>
                  <a:fillRect t="-4167" r="-8741" b="-18056"/>
                </a:stretch>
              </a:blipFill>
            </p:spPr>
            <p:txBody>
              <a:bodyPr/>
              <a:lstStyle/>
              <a:p>
                <a:r>
                  <a:rPr lang="en-CA">
                    <a:noFill/>
                  </a:rPr>
                  <a:t> </a:t>
                </a:r>
              </a:p>
            </p:txBody>
          </p:sp>
        </mc:Fallback>
      </mc:AlternateContent>
      <p:sp>
        <p:nvSpPr>
          <p:cNvPr id="46" name="Text Box 33"/>
          <p:cNvSpPr txBox="1">
            <a:spLocks noChangeArrowheads="1"/>
          </p:cNvSpPr>
          <p:nvPr/>
        </p:nvSpPr>
        <p:spPr bwMode="auto">
          <a:xfrm>
            <a:off x="0" y="0"/>
            <a:ext cx="3962400" cy="523220"/>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p:grpSp>
        <p:nvGrpSpPr>
          <p:cNvPr id="11" name="Group 10"/>
          <p:cNvGrpSpPr/>
          <p:nvPr/>
        </p:nvGrpSpPr>
        <p:grpSpPr>
          <a:xfrm>
            <a:off x="292973" y="1972491"/>
            <a:ext cx="4199377" cy="4949374"/>
            <a:chOff x="292973" y="1972491"/>
            <a:chExt cx="4199377" cy="4949374"/>
          </a:xfrm>
        </p:grpSpPr>
        <p:cxnSp>
          <p:nvCxnSpPr>
            <p:cNvPr id="47" name="Straight Connector 46"/>
            <p:cNvCxnSpPr/>
            <p:nvPr/>
          </p:nvCxnSpPr>
          <p:spPr bwMode="auto">
            <a:xfrm flipV="1">
              <a:off x="4137476" y="6529868"/>
              <a:ext cx="354874" cy="237309"/>
            </a:xfrm>
            <a:prstGeom prst="line">
              <a:avLst/>
            </a:prstGeom>
            <a:noFill/>
            <a:ln w="19050" cap="sq" cmpd="sng" algn="ctr">
              <a:solidFill>
                <a:schemeClr val="hlink"/>
              </a:solidFill>
              <a:prstDash val="solid"/>
              <a:round/>
              <a:headEnd type="none" w="med" len="med"/>
              <a:tailEnd type="none" w="med" len="med"/>
            </a:ln>
            <a:effectLst/>
          </p:spPr>
        </p:cxnSp>
        <p:grpSp>
          <p:nvGrpSpPr>
            <p:cNvPr id="3" name="Group 2"/>
            <p:cNvGrpSpPr/>
            <p:nvPr/>
          </p:nvGrpSpPr>
          <p:grpSpPr>
            <a:xfrm>
              <a:off x="292973" y="1972491"/>
              <a:ext cx="3809494" cy="4949374"/>
              <a:chOff x="292973" y="1972491"/>
              <a:chExt cx="3809494" cy="4949374"/>
            </a:xfrm>
          </p:grpSpPr>
          <p:sp>
            <p:nvSpPr>
              <p:cNvPr id="10" name="Rectangle 9"/>
              <p:cNvSpPr/>
              <p:nvPr/>
            </p:nvSpPr>
            <p:spPr>
              <a:xfrm>
                <a:off x="3276600" y="6521755"/>
                <a:ext cx="825867" cy="400110"/>
              </a:xfrm>
              <a:prstGeom prst="rect">
                <a:avLst/>
              </a:prstGeom>
            </p:spPr>
            <p:txBody>
              <a:bodyPr wrap="none">
                <a:spAutoFit/>
              </a:bodyPr>
              <a:lstStyle/>
              <a:p>
                <a:r>
                  <a:rPr lang="en-US" altLang="en-US" sz="2000" dirty="0">
                    <a:solidFill>
                      <a:schemeClr val="bg2"/>
                    </a:solidFill>
                  </a:rPr>
                  <a:t>.2488 </a:t>
                </a:r>
                <a:endParaRPr lang="en-CA" sz="2000" dirty="0">
                  <a:solidFill>
                    <a:schemeClr val="bg2"/>
                  </a:solidFill>
                </a:endParaRPr>
              </a:p>
            </p:txBody>
          </p:sp>
          <p:cxnSp>
            <p:nvCxnSpPr>
              <p:cNvPr id="12" name="Straight Connector 11"/>
              <p:cNvCxnSpPr/>
              <p:nvPr/>
            </p:nvCxnSpPr>
            <p:spPr bwMode="auto">
              <a:xfrm flipV="1">
                <a:off x="762000" y="1972491"/>
                <a:ext cx="354874" cy="237309"/>
              </a:xfrm>
              <a:prstGeom prst="line">
                <a:avLst/>
              </a:prstGeom>
              <a:noFill/>
              <a:ln w="19050" cap="sq" cmpd="sng" algn="ctr">
                <a:solidFill>
                  <a:schemeClr val="hlink"/>
                </a:solidFill>
                <a:prstDash val="solid"/>
                <a:round/>
                <a:headEnd type="none" w="med" len="med"/>
                <a:tailEnd type="none" w="med" len="med"/>
              </a:ln>
              <a:effectLst/>
            </p:spPr>
          </p:cxnSp>
          <p:sp>
            <p:nvSpPr>
              <p:cNvPr id="48" name="Rectangle 47"/>
              <p:cNvSpPr/>
              <p:nvPr/>
            </p:nvSpPr>
            <p:spPr>
              <a:xfrm>
                <a:off x="292973" y="2190690"/>
                <a:ext cx="697627" cy="400110"/>
              </a:xfrm>
              <a:prstGeom prst="rect">
                <a:avLst/>
              </a:prstGeom>
            </p:spPr>
            <p:txBody>
              <a:bodyPr wrap="none">
                <a:spAutoFit/>
              </a:bodyPr>
              <a:lstStyle/>
              <a:p>
                <a:r>
                  <a:rPr lang="en-US" altLang="en-US" sz="2000" dirty="0"/>
                  <a:t>1.51 </a:t>
                </a:r>
                <a:endParaRPr lang="en-CA" sz="2000" dirty="0"/>
              </a:p>
            </p:txBody>
          </p:sp>
        </p:grpSp>
      </p:grpSp>
      <mc:AlternateContent xmlns:mc="http://schemas.openxmlformats.org/markup-compatibility/2006" xmlns:a14="http://schemas.microsoft.com/office/drawing/2010/main">
        <mc:Choice Requires="a14">
          <p:sp>
            <p:nvSpPr>
              <p:cNvPr id="49" name="TextBox 48"/>
              <p:cNvSpPr txBox="1"/>
              <p:nvPr/>
            </p:nvSpPr>
            <p:spPr>
              <a:xfrm>
                <a:off x="4278635" y="1894110"/>
                <a:ext cx="826765" cy="635559"/>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2</m:t>
                              </m:r>
                            </m:sub>
                          </m:sSub>
                        </m:den>
                      </m:f>
                      <m:r>
                        <a:rPr lang="en-CA" altLang="en-US" sz="2000" b="0" i="1" smtClean="0">
                          <a:solidFill>
                            <a:schemeClr val="tx1"/>
                          </a:solidFill>
                          <a:latin typeface="Cambria Math" panose="02040503050406030204" pitchFamily="18" charset="0"/>
                          <a:sym typeface="Symbol" panose="05050102010706020507" pitchFamily="18" charset="2"/>
                        </a:rPr>
                        <m:t> =</m:t>
                      </m:r>
                    </m:oMath>
                  </m:oMathPara>
                </a14:m>
                <a:endParaRPr lang="en-CA" sz="2000" dirty="0">
                  <a:solidFill>
                    <a:schemeClr val="tx1"/>
                  </a:solidFill>
                </a:endParaRPr>
              </a:p>
            </p:txBody>
          </p:sp>
        </mc:Choice>
        <mc:Fallback xmlns="">
          <p:sp>
            <p:nvSpPr>
              <p:cNvPr id="49" name="TextBox 48"/>
              <p:cNvSpPr txBox="1">
                <a:spLocks noRot="1" noChangeAspect="1" noMove="1" noResize="1" noEditPoints="1" noAdjustHandles="1" noChangeArrowheads="1" noChangeShapeType="1" noTextEdit="1"/>
              </p:cNvSpPr>
              <p:nvPr/>
            </p:nvSpPr>
            <p:spPr>
              <a:xfrm>
                <a:off x="4278635" y="1894110"/>
                <a:ext cx="826765" cy="635559"/>
              </a:xfrm>
              <a:prstGeom prst="rect">
                <a:avLst/>
              </a:prstGeom>
              <a:blipFill>
                <a:blip r:embed="rId14"/>
                <a:stretch>
                  <a:fillRect l="-73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0" name="Rectangle 49"/>
              <p:cNvSpPr/>
              <p:nvPr/>
            </p:nvSpPr>
            <p:spPr>
              <a:xfrm>
                <a:off x="2133600" y="1819870"/>
                <a:ext cx="1920719"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(-0.12)</a:t>
                </a:r>
                <a:r>
                  <a:rPr lang="en-US" altLang="en-US" sz="2400" dirty="0">
                    <a:solidFill>
                      <a:schemeClr val="accent1"/>
                    </a:solidFill>
                  </a:rPr>
                  <a:t> </a:t>
                </a:r>
                <a:endParaRPr lang="en-CA" sz="2400" dirty="0">
                  <a:solidFill>
                    <a:schemeClr val="accent1"/>
                  </a:solidFill>
                </a:endParaRPr>
              </a:p>
            </p:txBody>
          </p:sp>
        </mc:Choice>
        <mc:Fallback xmlns="">
          <p:sp>
            <p:nvSpPr>
              <p:cNvPr id="50" name="Rectangle 49"/>
              <p:cNvSpPr>
                <a:spLocks noRot="1" noChangeAspect="1" noMove="1" noResize="1" noEditPoints="1" noAdjustHandles="1" noChangeArrowheads="1" noChangeShapeType="1" noTextEdit="1"/>
              </p:cNvSpPr>
              <p:nvPr/>
            </p:nvSpPr>
            <p:spPr>
              <a:xfrm>
                <a:off x="2133600" y="1819870"/>
                <a:ext cx="1920719" cy="461665"/>
              </a:xfrm>
              <a:prstGeom prst="rect">
                <a:avLst/>
              </a:prstGeom>
              <a:blipFill>
                <a:blip r:embed="rId15"/>
                <a:stretch>
                  <a:fillRect t="-12000" r="-635" b="-30667"/>
                </a:stretch>
              </a:blipFill>
            </p:spPr>
            <p:txBody>
              <a:bodyPr/>
              <a:lstStyle/>
              <a:p>
                <a:r>
                  <a:rPr lang="en-CA">
                    <a:noFill/>
                  </a:rPr>
                  <a:t> </a:t>
                </a:r>
              </a:p>
            </p:txBody>
          </p:sp>
        </mc:Fallback>
      </mc:AlternateContent>
      <p:sp>
        <p:nvSpPr>
          <p:cNvPr id="13" name="Rectangle 12"/>
          <p:cNvSpPr/>
          <p:nvPr/>
        </p:nvSpPr>
        <p:spPr>
          <a:xfrm>
            <a:off x="7156815" y="1959114"/>
            <a:ext cx="2063385" cy="707886"/>
          </a:xfrm>
          <a:prstGeom prst="rect">
            <a:avLst/>
          </a:prstGeom>
        </p:spPr>
        <p:txBody>
          <a:bodyPr wrap="none">
            <a:spAutoFit/>
          </a:bodyPr>
          <a:lstStyle/>
          <a:p>
            <a:pPr algn="ctr"/>
            <a:r>
              <a:rPr lang="en-US" altLang="en-US" sz="2000" dirty="0"/>
              <a:t>Back propagation </a:t>
            </a:r>
          </a:p>
          <a:p>
            <a:pPr algn="ctr"/>
            <a:r>
              <a:rPr lang="en-US" altLang="en-US" sz="2000" dirty="0"/>
              <a:t>is faster.</a:t>
            </a:r>
            <a:endParaRPr lang="en-CA" sz="2000" dirty="0"/>
          </a:p>
        </p:txBody>
      </p:sp>
      <mc:AlternateContent xmlns:mc="http://schemas.openxmlformats.org/markup-compatibility/2006" xmlns:a14="http://schemas.microsoft.com/office/drawing/2010/main">
        <mc:Choice Requires="a14">
          <p:sp>
            <p:nvSpPr>
              <p:cNvPr id="52" name="TextBox 51"/>
              <p:cNvSpPr txBox="1"/>
              <p:nvPr/>
            </p:nvSpPr>
            <p:spPr>
              <a:xfrm rot="3498041">
                <a:off x="3685552" y="3605283"/>
                <a:ext cx="1942391"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40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oMath>
                </a14:m>
                <a:r>
                  <a:rPr lang="en-CA" sz="2400" dirty="0">
                    <a:solidFill>
                      <a:schemeClr val="tx1"/>
                    </a:solidFill>
                  </a:rPr>
                  <a:t> = -2(</a:t>
                </a:r>
                <a14:m>
                  <m:oMath xmlns:m="http://schemas.openxmlformats.org/officeDocument/2006/math">
                    <m:r>
                      <a:rPr lang="en-CA" altLang="en-US" sz="2400" i="1" dirty="0">
                        <a:solidFill>
                          <a:srgbClr val="FF00FF"/>
                        </a:solidFill>
                        <a:latin typeface="Cambria Math" panose="02040503050406030204" pitchFamily="18" charset="0"/>
                        <a:sym typeface="Symbol" panose="05050102010706020507" pitchFamily="18" charset="2"/>
                      </a:rPr>
                      <m:t>𝑦</m:t>
                    </m:r>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2" name="TextBox 51"/>
              <p:cNvSpPr txBox="1">
                <a:spLocks noRot="1" noChangeAspect="1" noMove="1" noResize="1" noEditPoints="1" noAdjustHandles="1" noChangeArrowheads="1" noChangeShapeType="1" noTextEdit="1"/>
              </p:cNvSpPr>
              <p:nvPr/>
            </p:nvSpPr>
            <p:spPr>
              <a:xfrm rot="3498041">
                <a:off x="3685552" y="3605283"/>
                <a:ext cx="1942391" cy="543034"/>
              </a:xfrm>
              <a:prstGeom prst="rect">
                <a:avLst/>
              </a:prstGeom>
              <a:blipFill>
                <a:blip r:embed="rId16"/>
                <a:stretch>
                  <a:fillRect r="-6148" b="-1069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3" name="TextBox 52"/>
              <p:cNvSpPr txBox="1"/>
              <p:nvPr/>
            </p:nvSpPr>
            <p:spPr>
              <a:xfrm rot="3498041">
                <a:off x="4524721" y="3700726"/>
                <a:ext cx="1718034"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40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oMath>
                </a14:m>
                <a:r>
                  <a:rPr lang="en-CA" sz="2400" dirty="0">
                    <a:solidFill>
                      <a:schemeClr val="tx1"/>
                    </a:solidFill>
                  </a:rPr>
                  <a:t> =</a:t>
                </a:r>
                <a14:m>
                  <m:oMath xmlns:m="http://schemas.openxmlformats.org/officeDocument/2006/math">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oMath>
                </a14:m>
                <a:r>
                  <a:rPr lang="en-CA" sz="2400" dirty="0">
                    <a:solidFill>
                      <a:schemeClr val="tx1"/>
                    </a:solidFill>
                  </a:rPr>
                  <a:t>(1</a:t>
                </a:r>
                <a14:m>
                  <m:oMath xmlns:m="http://schemas.openxmlformats.org/officeDocument/2006/math">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3" name="TextBox 52"/>
              <p:cNvSpPr txBox="1">
                <a:spLocks noRot="1" noChangeAspect="1" noMove="1" noResize="1" noEditPoints="1" noAdjustHandles="1" noChangeArrowheads="1" noChangeShapeType="1" noTextEdit="1"/>
              </p:cNvSpPr>
              <p:nvPr/>
            </p:nvSpPr>
            <p:spPr>
              <a:xfrm rot="3498041">
                <a:off x="4524721" y="3700726"/>
                <a:ext cx="1718034" cy="543034"/>
              </a:xfrm>
              <a:prstGeom prst="rect">
                <a:avLst/>
              </a:prstGeom>
              <a:blipFill>
                <a:blip r:embed="rId17"/>
                <a:stretch>
                  <a:fillRect r="-6667" b="-118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TextBox 53"/>
              <p:cNvSpPr txBox="1"/>
              <p:nvPr/>
            </p:nvSpPr>
            <p:spPr>
              <a:xfrm rot="3498041">
                <a:off x="5798517" y="3946506"/>
                <a:ext cx="1061766" cy="586827"/>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US" altLang="en-US" sz="24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4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400" dirty="0">
                    <a:solidFill>
                      <a:schemeClr val="tx1"/>
                    </a:solidFill>
                  </a:rPr>
                  <a:t> = </a:t>
                </a:r>
                <a14:m>
                  <m:oMath xmlns:m="http://schemas.openxmlformats.org/officeDocument/2006/math">
                    <m:sSub>
                      <m:sSubPr>
                        <m:ctrlPr>
                          <a:rPr lang="en-US" altLang="en-US" sz="2400" i="1" dirty="0" smtClean="0">
                            <a:solidFill>
                              <a:srgbClr val="FF00FF"/>
                            </a:solidFill>
                            <a:latin typeface="Cambria Math" panose="02040503050406030204" pitchFamily="18" charset="0"/>
                            <a:sym typeface="Symbol" panose="05050102010706020507" pitchFamily="18" charset="2"/>
                          </a:rPr>
                        </m:ctrlPr>
                      </m:sSubPr>
                      <m:e>
                        <m:r>
                          <a:rPr lang="en-CA" altLang="en-US" sz="2400" b="0" i="1" dirty="0" smtClean="0">
                            <a:solidFill>
                              <a:srgbClr val="FF00FF"/>
                            </a:solidFill>
                            <a:latin typeface="Cambria Math" panose="02040503050406030204" pitchFamily="18" charset="0"/>
                            <a:sym typeface="Symbol" panose="05050102010706020507" pitchFamily="18" charset="2"/>
                          </a:rPr>
                          <m:t>𝑥</m:t>
                        </m:r>
                      </m:e>
                      <m:sub>
                        <m:r>
                          <a:rPr lang="en-CA" altLang="en-US" sz="2400" b="0" i="1" dirty="0" smtClean="0">
                            <a:solidFill>
                              <a:srgbClr val="FF00FF"/>
                            </a:solidFill>
                            <a:latin typeface="Cambria Math" panose="02040503050406030204" pitchFamily="18" charset="0"/>
                            <a:sym typeface="Symbol" panose="05050102010706020507" pitchFamily="18" charset="2"/>
                          </a:rPr>
                          <m:t>1</m:t>
                        </m:r>
                      </m:sub>
                    </m:sSub>
                  </m:oMath>
                </a14:m>
                <a:endParaRPr lang="en-CA" sz="2400" dirty="0">
                  <a:solidFill>
                    <a:schemeClr val="tx1"/>
                  </a:solidFill>
                </a:endParaRPr>
              </a:p>
            </p:txBody>
          </p:sp>
        </mc:Choice>
        <mc:Fallback xmlns="">
          <p:sp>
            <p:nvSpPr>
              <p:cNvPr id="54" name="TextBox 53"/>
              <p:cNvSpPr txBox="1">
                <a:spLocks noRot="1" noChangeAspect="1" noMove="1" noResize="1" noEditPoints="1" noAdjustHandles="1" noChangeArrowheads="1" noChangeShapeType="1" noTextEdit="1"/>
              </p:cNvSpPr>
              <p:nvPr/>
            </p:nvSpPr>
            <p:spPr>
              <a:xfrm rot="3498041">
                <a:off x="5798517" y="3946506"/>
                <a:ext cx="1061766" cy="586827"/>
              </a:xfrm>
              <a:prstGeom prst="rect">
                <a:avLst/>
              </a:prstGeom>
              <a:blipFill>
                <a:blip r:embed="rId18"/>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5" name="TextBox 54"/>
              <p:cNvSpPr txBox="1"/>
              <p:nvPr/>
            </p:nvSpPr>
            <p:spPr>
              <a:xfrm rot="3498041">
                <a:off x="5723222" y="3506411"/>
                <a:ext cx="2164823" cy="490840"/>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0</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0</m:t>
                            </m:r>
                          </m:sub>
                        </m:sSub>
                      </m:den>
                    </m:f>
                  </m:oMath>
                </a14:m>
                <a:endParaRPr lang="en-CA" sz="2000" dirty="0">
                  <a:solidFill>
                    <a:schemeClr val="tx1"/>
                  </a:solidFill>
                </a:endParaRPr>
              </a:p>
            </p:txBody>
          </p:sp>
        </mc:Choice>
        <mc:Fallback xmlns="">
          <p:sp>
            <p:nvSpPr>
              <p:cNvPr id="55" name="TextBox 54"/>
              <p:cNvSpPr txBox="1">
                <a:spLocks noRot="1" noChangeAspect="1" noMove="1" noResize="1" noEditPoints="1" noAdjustHandles="1" noChangeArrowheads="1" noChangeShapeType="1" noTextEdit="1"/>
              </p:cNvSpPr>
              <p:nvPr/>
            </p:nvSpPr>
            <p:spPr>
              <a:xfrm rot="3498041">
                <a:off x="5723222" y="3506411"/>
                <a:ext cx="2164823" cy="490840"/>
              </a:xfrm>
              <a:prstGeom prst="rect">
                <a:avLst/>
              </a:prstGeom>
              <a:blipFill>
                <a:blip r:embed="rId19"/>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6" name="TextBox 55"/>
              <p:cNvSpPr txBox="1"/>
              <p:nvPr/>
            </p:nvSpPr>
            <p:spPr>
              <a:xfrm rot="3498041">
                <a:off x="6522752" y="3501571"/>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i="1" dirty="0">
                                <a:solidFill>
                                  <a:srgbClr val="66FF33"/>
                                </a:solidFill>
                                <a:latin typeface="Cambria Math" panose="02040503050406030204" pitchFamily="18" charset="0"/>
                                <a:sym typeface="Symbol" panose="05050102010706020507" pitchFamily="18" charset="2"/>
                              </a:rPr>
                              <m:t>1</m:t>
                            </m:r>
                          </m:sub>
                        </m:sSub>
                      </m:den>
                    </m:f>
                  </m:oMath>
                </a14:m>
                <a:endParaRPr lang="en-CA" sz="2000" dirty="0">
                  <a:solidFill>
                    <a:schemeClr val="tx1"/>
                  </a:solidFill>
                </a:endParaRPr>
              </a:p>
            </p:txBody>
          </p:sp>
        </mc:Choice>
        <mc:Fallback xmlns="">
          <p:sp>
            <p:nvSpPr>
              <p:cNvPr id="56" name="TextBox 55"/>
              <p:cNvSpPr txBox="1">
                <a:spLocks noRot="1" noChangeAspect="1" noMove="1" noResize="1" noEditPoints="1" noAdjustHandles="1" noChangeArrowheads="1" noChangeShapeType="1" noTextEdit="1"/>
              </p:cNvSpPr>
              <p:nvPr/>
            </p:nvSpPr>
            <p:spPr>
              <a:xfrm rot="3498041">
                <a:off x="6522752" y="3501571"/>
                <a:ext cx="2164823" cy="489108"/>
              </a:xfrm>
              <a:prstGeom prst="rect">
                <a:avLst/>
              </a:prstGeom>
              <a:blipFill>
                <a:blip r:embed="rId20"/>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7" name="TextBox 56"/>
              <p:cNvSpPr txBox="1"/>
              <p:nvPr/>
            </p:nvSpPr>
            <p:spPr>
              <a:xfrm rot="3498041">
                <a:off x="7284752" y="3495865"/>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2</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2</m:t>
                            </m:r>
                          </m:sub>
                        </m:sSub>
                      </m:den>
                    </m:f>
                  </m:oMath>
                </a14:m>
                <a:endParaRPr lang="en-CA" sz="2000" dirty="0">
                  <a:solidFill>
                    <a:schemeClr val="tx1"/>
                  </a:solidFill>
                </a:endParaRPr>
              </a:p>
            </p:txBody>
          </p:sp>
        </mc:Choice>
        <mc:Fallback xmlns="">
          <p:sp>
            <p:nvSpPr>
              <p:cNvPr id="57" name="TextBox 56"/>
              <p:cNvSpPr txBox="1">
                <a:spLocks noRot="1" noChangeAspect="1" noMove="1" noResize="1" noEditPoints="1" noAdjustHandles="1" noChangeArrowheads="1" noChangeShapeType="1" noTextEdit="1"/>
              </p:cNvSpPr>
              <p:nvPr/>
            </p:nvSpPr>
            <p:spPr>
              <a:xfrm rot="3498041">
                <a:off x="7284752" y="3495865"/>
                <a:ext cx="2164823" cy="489108"/>
              </a:xfrm>
              <a:prstGeom prst="rect">
                <a:avLst/>
              </a:prstGeom>
              <a:blipFill>
                <a:blip r:embed="rId21"/>
                <a:stretch>
                  <a:fillRect/>
                </a:stretch>
              </a:blipFill>
            </p:spPr>
            <p:txBody>
              <a:bodyPr/>
              <a:lstStyle/>
              <a:p>
                <a:r>
                  <a:rPr lang="en-CA">
                    <a:noFill/>
                  </a:rPr>
                  <a:t> </a:t>
                </a:r>
              </a:p>
            </p:txBody>
          </p:sp>
        </mc:Fallback>
      </mc:AlternateContent>
      <p:grpSp>
        <p:nvGrpSpPr>
          <p:cNvPr id="58" name="Group 57"/>
          <p:cNvGrpSpPr/>
          <p:nvPr/>
        </p:nvGrpSpPr>
        <p:grpSpPr>
          <a:xfrm>
            <a:off x="2153319" y="762000"/>
            <a:ext cx="2343789" cy="990600"/>
            <a:chOff x="2153319" y="1066800"/>
            <a:chExt cx="2343789" cy="990600"/>
          </a:xfrm>
        </p:grpSpPr>
        <mc:AlternateContent xmlns:mc="http://schemas.openxmlformats.org/markup-compatibility/2006" xmlns:a14="http://schemas.microsoft.com/office/drawing/2010/main">
          <mc:Choice Requires="a14">
            <p:sp>
              <p:nvSpPr>
                <p:cNvPr id="59" name="Rectangle 58"/>
                <p:cNvSpPr/>
                <p:nvPr/>
              </p:nvSpPr>
              <p:spPr>
                <a:xfrm>
                  <a:off x="2173038" y="1066800"/>
                  <a:ext cx="2324070"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(-0.01)</a:t>
                  </a:r>
                  <a:r>
                    <a:rPr lang="en-US" altLang="en-US" sz="2400" dirty="0">
                      <a:solidFill>
                        <a:schemeClr val="accent1"/>
                      </a:solidFill>
                    </a:rPr>
                    <a:t> </a:t>
                  </a:r>
                  <a:endParaRPr lang="en-CA" sz="2400" dirty="0">
                    <a:solidFill>
                      <a:schemeClr val="accent1"/>
                    </a:solidFill>
                  </a:endParaRPr>
                </a:p>
              </p:txBody>
            </p:sp>
          </mc:Choice>
          <mc:Fallback xmlns="">
            <p:sp>
              <p:nvSpPr>
                <p:cNvPr id="59" name="Rectangle 58"/>
                <p:cNvSpPr>
                  <a:spLocks noRot="1" noChangeAspect="1" noMove="1" noResize="1" noEditPoints="1" noAdjustHandles="1" noChangeArrowheads="1" noChangeShapeType="1" noTextEdit="1"/>
                </p:cNvSpPr>
                <p:nvPr/>
              </p:nvSpPr>
              <p:spPr>
                <a:xfrm>
                  <a:off x="2173038" y="1066800"/>
                  <a:ext cx="2324070" cy="461665"/>
                </a:xfrm>
                <a:prstGeom prst="rect">
                  <a:avLst/>
                </a:prstGeom>
                <a:blipFill>
                  <a:blip r:embed="rId22"/>
                  <a:stretch>
                    <a:fillRect t="-11842"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0" name="Rectangle 59"/>
                <p:cNvSpPr/>
                <p:nvPr/>
              </p:nvSpPr>
              <p:spPr>
                <a:xfrm>
                  <a:off x="2153319" y="1595735"/>
                  <a:ext cx="1920719"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(-0.07)</a:t>
                  </a:r>
                  <a:r>
                    <a:rPr lang="en-US" altLang="en-US" sz="2400" dirty="0">
                      <a:solidFill>
                        <a:schemeClr val="accent1"/>
                      </a:solidFill>
                    </a:rPr>
                    <a:t> </a:t>
                  </a:r>
                  <a:endParaRPr lang="en-CA" sz="2400" dirty="0">
                    <a:solidFill>
                      <a:schemeClr val="accent1"/>
                    </a:solidFill>
                  </a:endParaRPr>
                </a:p>
              </p:txBody>
            </p:sp>
          </mc:Choice>
          <mc:Fallback xmlns="">
            <p:sp>
              <p:nvSpPr>
                <p:cNvPr id="60" name="Rectangle 59"/>
                <p:cNvSpPr>
                  <a:spLocks noRot="1" noChangeAspect="1" noMove="1" noResize="1" noEditPoints="1" noAdjustHandles="1" noChangeArrowheads="1" noChangeShapeType="1" noTextEdit="1"/>
                </p:cNvSpPr>
                <p:nvPr/>
              </p:nvSpPr>
              <p:spPr>
                <a:xfrm>
                  <a:off x="2153319" y="1595735"/>
                  <a:ext cx="1920719" cy="461665"/>
                </a:xfrm>
                <a:prstGeom prst="rect">
                  <a:avLst/>
                </a:prstGeom>
                <a:blipFill>
                  <a:blip r:embed="rId23"/>
                  <a:stretch>
                    <a:fillRect t="-11842" r="-952" b="-28947"/>
                  </a:stretch>
                </a:blipFill>
              </p:spPr>
              <p:txBody>
                <a:bodyPr/>
                <a:lstStyle/>
                <a:p>
                  <a:r>
                    <a:rPr lang="en-CA">
                      <a:noFill/>
                    </a:rPr>
                    <a:t> </a:t>
                  </a:r>
                </a:p>
              </p:txBody>
            </p:sp>
          </mc:Fallback>
        </mc:AlternateContent>
      </p:grpSp>
      <p:sp>
        <p:nvSpPr>
          <p:cNvPr id="43" name="Rectangle 42"/>
          <p:cNvSpPr/>
          <p:nvPr/>
        </p:nvSpPr>
        <p:spPr>
          <a:xfrm>
            <a:off x="5486400" y="6436950"/>
            <a:ext cx="582212" cy="400110"/>
          </a:xfrm>
          <a:prstGeom prst="rect">
            <a:avLst/>
          </a:prstGeom>
          <a:solidFill>
            <a:srgbClr val="000066"/>
          </a:solidFill>
        </p:spPr>
        <p:txBody>
          <a:bodyPr wrap="none">
            <a:spAutoFit/>
          </a:bodyPr>
          <a:lstStyle/>
          <a:p>
            <a:pPr algn="ctr"/>
            <a:r>
              <a:rPr lang="en-US" sz="2000" dirty="0">
                <a:solidFill>
                  <a:schemeClr val="bg2"/>
                </a:solidFill>
                <a:hlinkClick r:id="rId24"/>
              </a:rPr>
              <a:t>link</a:t>
            </a:r>
            <a:endParaRPr lang="en-CA" sz="2000" dirty="0">
              <a:solidFill>
                <a:schemeClr val="bg2"/>
              </a:solidFill>
            </a:endParaRPr>
          </a:p>
        </p:txBody>
      </p:sp>
      <p:cxnSp>
        <p:nvCxnSpPr>
          <p:cNvPr id="5" name="Straight Arrow Connector 4"/>
          <p:cNvCxnSpPr/>
          <p:nvPr/>
        </p:nvCxnSpPr>
        <p:spPr bwMode="auto">
          <a:xfrm>
            <a:off x="3505200" y="2281535"/>
            <a:ext cx="5105400" cy="4347865"/>
          </a:xfrm>
          <a:prstGeom prst="straightConnector1">
            <a:avLst/>
          </a:prstGeom>
          <a:noFill/>
          <a:ln w="38100" cap="sq" cmpd="sng" algn="ctr">
            <a:solidFill>
              <a:schemeClr val="hlink"/>
            </a:solidFill>
            <a:prstDash val="solid"/>
            <a:round/>
            <a:headEnd type="triangle" w="med" len="med"/>
            <a:tailEnd type="triangle"/>
          </a:ln>
          <a:effectLst/>
        </p:spPr>
      </p:cxnSp>
    </p:spTree>
    <p:extLst>
      <p:ext uri="{BB962C8B-B14F-4D97-AF65-F5344CB8AC3E}">
        <p14:creationId xmlns:p14="http://schemas.microsoft.com/office/powerpoint/2010/main" val="1029754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0-#ppt_w/2"/>
                                          </p:val>
                                        </p:tav>
                                        <p:tav tm="100000">
                                          <p:val>
                                            <p:strVal val="#ppt_x"/>
                                          </p:val>
                                        </p:tav>
                                      </p:tavLst>
                                    </p:anim>
                                    <p:anim calcmode="lin" valueType="num">
                                      <p:cBhvr additive="base">
                                        <p:cTn id="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53"/>
                                        </p:tgtEl>
                                        <p:attrNameLst>
                                          <p:attrName>style.visibility</p:attrName>
                                        </p:attrNameLst>
                                      </p:cBhvr>
                                      <p:to>
                                        <p:strVal val="visible"/>
                                      </p:to>
                                    </p:set>
                                    <p:anim calcmode="lin" valueType="num">
                                      <p:cBhvr additive="base">
                                        <p:cTn id="13" dur="500" fill="hold"/>
                                        <p:tgtEl>
                                          <p:spTgt spid="53"/>
                                        </p:tgtEl>
                                        <p:attrNameLst>
                                          <p:attrName>ppt_x</p:attrName>
                                        </p:attrNameLst>
                                      </p:cBhvr>
                                      <p:tavLst>
                                        <p:tav tm="0">
                                          <p:val>
                                            <p:strVal val="0-#ppt_w/2"/>
                                          </p:val>
                                        </p:tav>
                                        <p:tav tm="100000">
                                          <p:val>
                                            <p:strVal val="#ppt_x"/>
                                          </p:val>
                                        </p:tav>
                                      </p:tavLst>
                                    </p:anim>
                                    <p:anim calcmode="lin" valueType="num">
                                      <p:cBhvr additive="base">
                                        <p:cTn id="1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54"/>
                                        </p:tgtEl>
                                        <p:attrNameLst>
                                          <p:attrName>style.visibility</p:attrName>
                                        </p:attrNameLst>
                                      </p:cBhvr>
                                      <p:to>
                                        <p:strVal val="visible"/>
                                      </p:to>
                                    </p:set>
                                    <p:anim calcmode="lin" valueType="num">
                                      <p:cBhvr additive="base">
                                        <p:cTn id="19" dur="500" fill="hold"/>
                                        <p:tgtEl>
                                          <p:spTgt spid="54"/>
                                        </p:tgtEl>
                                        <p:attrNameLst>
                                          <p:attrName>ppt_x</p:attrName>
                                        </p:attrNameLst>
                                      </p:cBhvr>
                                      <p:tavLst>
                                        <p:tav tm="0">
                                          <p:val>
                                            <p:strVal val="0-#ppt_w/2"/>
                                          </p:val>
                                        </p:tav>
                                        <p:tav tm="100000">
                                          <p:val>
                                            <p:strVal val="#ppt_x"/>
                                          </p:val>
                                        </p:tav>
                                      </p:tavLst>
                                    </p:anim>
                                    <p:anim calcmode="lin" valueType="num">
                                      <p:cBhvr additive="base">
                                        <p:cTn id="20"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55"/>
                                        </p:tgtEl>
                                        <p:attrNameLst>
                                          <p:attrName>style.visibility</p:attrName>
                                        </p:attrNameLst>
                                      </p:cBhvr>
                                      <p:to>
                                        <p:strVal val="visible"/>
                                      </p:to>
                                    </p:set>
                                    <p:anim calcmode="lin" valueType="num">
                                      <p:cBhvr additive="base">
                                        <p:cTn id="25" dur="500" fill="hold"/>
                                        <p:tgtEl>
                                          <p:spTgt spid="55"/>
                                        </p:tgtEl>
                                        <p:attrNameLst>
                                          <p:attrName>ppt_x</p:attrName>
                                        </p:attrNameLst>
                                      </p:cBhvr>
                                      <p:tavLst>
                                        <p:tav tm="0">
                                          <p:val>
                                            <p:strVal val="0-#ppt_w/2"/>
                                          </p:val>
                                        </p:tav>
                                        <p:tav tm="100000">
                                          <p:val>
                                            <p:strVal val="#ppt_x"/>
                                          </p:val>
                                        </p:tav>
                                      </p:tavLst>
                                    </p:anim>
                                    <p:anim calcmode="lin" valueType="num">
                                      <p:cBhvr additive="base">
                                        <p:cTn id="26" dur="500" fill="hold"/>
                                        <p:tgtEl>
                                          <p:spTgt spid="55"/>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56"/>
                                        </p:tgtEl>
                                        <p:attrNameLst>
                                          <p:attrName>style.visibility</p:attrName>
                                        </p:attrNameLst>
                                      </p:cBhvr>
                                      <p:to>
                                        <p:strVal val="visible"/>
                                      </p:to>
                                    </p:set>
                                    <p:anim calcmode="lin" valueType="num">
                                      <p:cBhvr additive="base">
                                        <p:cTn id="29" dur="500" fill="hold"/>
                                        <p:tgtEl>
                                          <p:spTgt spid="56"/>
                                        </p:tgtEl>
                                        <p:attrNameLst>
                                          <p:attrName>ppt_x</p:attrName>
                                        </p:attrNameLst>
                                      </p:cBhvr>
                                      <p:tavLst>
                                        <p:tav tm="0">
                                          <p:val>
                                            <p:strVal val="0-#ppt_w/2"/>
                                          </p:val>
                                        </p:tav>
                                        <p:tav tm="100000">
                                          <p:val>
                                            <p:strVal val="#ppt_x"/>
                                          </p:val>
                                        </p:tav>
                                      </p:tavLst>
                                    </p:anim>
                                    <p:anim calcmode="lin" valueType="num">
                                      <p:cBhvr additive="base">
                                        <p:cTn id="30" dur="500" fill="hold"/>
                                        <p:tgtEl>
                                          <p:spTgt spid="56"/>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7"/>
                                        </p:tgtEl>
                                        <p:attrNameLst>
                                          <p:attrName>style.visibility</p:attrName>
                                        </p:attrNameLst>
                                      </p:cBhvr>
                                      <p:to>
                                        <p:strVal val="visible"/>
                                      </p:to>
                                    </p:set>
                                    <p:anim calcmode="lin" valueType="num">
                                      <p:cBhvr additive="base">
                                        <p:cTn id="33" dur="500" fill="hold"/>
                                        <p:tgtEl>
                                          <p:spTgt spid="57"/>
                                        </p:tgtEl>
                                        <p:attrNameLst>
                                          <p:attrName>ppt_x</p:attrName>
                                        </p:attrNameLst>
                                      </p:cBhvr>
                                      <p:tavLst>
                                        <p:tav tm="0">
                                          <p:val>
                                            <p:strVal val="0-#ppt_w/2"/>
                                          </p:val>
                                        </p:tav>
                                        <p:tav tm="100000">
                                          <p:val>
                                            <p:strVal val="#ppt_x"/>
                                          </p:val>
                                        </p:tav>
                                      </p:tavLst>
                                    </p:anim>
                                    <p:anim calcmode="lin" valueType="num">
                                      <p:cBhvr additive="base">
                                        <p:cTn id="34"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6" fill="hold" nodeType="click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1+#ppt_w/2"/>
                                          </p:val>
                                        </p:tav>
                                        <p:tav tm="100000">
                                          <p:val>
                                            <p:strVal val="#ppt_x"/>
                                          </p:val>
                                        </p:tav>
                                      </p:tavLst>
                                    </p:anim>
                                    <p:anim calcmode="lin" valueType="num">
                                      <p:cBhvr additive="base">
                                        <p:cTn id="40"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8"/>
                                        </p:tgtEl>
                                        <p:attrNameLst>
                                          <p:attrName>style.visibility</p:attrName>
                                        </p:attrNameLst>
                                      </p:cBhvr>
                                      <p:to>
                                        <p:strVal val="visible"/>
                                      </p:to>
                                    </p:set>
                                    <p:anim calcmode="lin" valueType="num">
                                      <p:cBhvr additive="base">
                                        <p:cTn id="45" dur="500" fill="hold"/>
                                        <p:tgtEl>
                                          <p:spTgt spid="58"/>
                                        </p:tgtEl>
                                        <p:attrNameLst>
                                          <p:attrName>ppt_x</p:attrName>
                                        </p:attrNameLst>
                                      </p:cBhvr>
                                      <p:tavLst>
                                        <p:tav tm="0">
                                          <p:val>
                                            <p:strVal val="0-#ppt_w/2"/>
                                          </p:val>
                                        </p:tav>
                                        <p:tav tm="100000">
                                          <p:val>
                                            <p:strVal val="#ppt_x"/>
                                          </p:val>
                                        </p:tav>
                                      </p:tavLst>
                                    </p:anim>
                                    <p:anim calcmode="lin" valueType="num">
                                      <p:cBhvr additive="base">
                                        <p:cTn id="46" dur="500" fill="hold"/>
                                        <p:tgtEl>
                                          <p:spTgt spid="58"/>
                                        </p:tgtEl>
                                        <p:attrNameLst>
                                          <p:attrName>ppt_y</p:attrName>
                                        </p:attrNameLst>
                                      </p:cBhvr>
                                      <p:tavLst>
                                        <p:tav tm="0">
                                          <p:val>
                                            <p:strVal val="#ppt_y"/>
                                          </p:val>
                                        </p:tav>
                                        <p:tav tm="100000">
                                          <p:val>
                                            <p:strVal val="#ppt_y"/>
                                          </p:val>
                                        </p:tav>
                                      </p:tavLst>
                                    </p:anim>
                                  </p:childTnLst>
                                </p:cTn>
                              </p:par>
                              <p:par>
                                <p:cTn id="47" presetID="1" presetClass="exit" presetSubtype="0" fill="hold" nodeType="withEffect">
                                  <p:stCondLst>
                                    <p:cond delay="0"/>
                                  </p:stCondLst>
                                  <p:childTnLst>
                                    <p:set>
                                      <p:cBhvr>
                                        <p:cTn id="48" dur="1" fill="hold">
                                          <p:stCondLst>
                                            <p:cond delay="0"/>
                                          </p:stCondLst>
                                        </p:cTn>
                                        <p:tgtEl>
                                          <p:spTgt spid="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3" grpId="0"/>
      <p:bldP spid="54" grpId="0"/>
      <p:bldP spid="55" grpId="0"/>
      <p:bldP spid="56" grpId="0"/>
      <p:bldP spid="57" grpId="0"/>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70662"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02761"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45120"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1858950" y="3940009"/>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1858950" y="3940009"/>
                <a:ext cx="1301447" cy="461665"/>
              </a:xfrm>
              <a:prstGeom prst="rect">
                <a:avLst/>
              </a:prstGeom>
              <a:blipFill>
                <a:blip r:embed="rId3"/>
                <a:stretch>
                  <a:fillRect r="-8475" b="-10811"/>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274063"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0266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0266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grpSp>
        <p:nvGrpSpPr>
          <p:cNvPr id="28" name="Group 27"/>
          <p:cNvGrpSpPr/>
          <p:nvPr/>
        </p:nvGrpSpPr>
        <p:grpSpPr>
          <a:xfrm>
            <a:off x="3962400" y="63334"/>
            <a:ext cx="5105399" cy="1689266"/>
            <a:chOff x="228600" y="2438400"/>
            <a:chExt cx="8364220" cy="2819400"/>
          </a:xfrm>
        </p:grpSpPr>
        <p:pic>
          <p:nvPicPr>
            <p:cNvPr id="29"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Rectangle 29"/>
            <p:cNvSpPr/>
            <p:nvPr/>
          </p:nvSpPr>
          <p:spPr>
            <a:xfrm>
              <a:off x="3657600" y="3972293"/>
              <a:ext cx="1295400" cy="589813"/>
            </a:xfrm>
            <a:prstGeom prst="rect">
              <a:avLst/>
            </a:prstGeom>
            <a:solidFill>
              <a:schemeClr val="tx1"/>
            </a:solidFill>
            <a:ln>
              <a:noFill/>
            </a:ln>
          </p:spPr>
          <p:txBody>
            <a:bodyPr wrap="square" rtlCol="0" anchor="ctr">
              <a:spAutoFit/>
            </a:bodyPr>
            <a:lstStyle/>
            <a:p>
              <a:pPr algn="l"/>
              <a:endParaRPr lang="en-CA" sz="1800" dirty="0"/>
            </a:p>
          </p:txBody>
        </p:sp>
        <p:sp>
          <p:nvSpPr>
            <p:cNvPr id="31" name="Rectangle 30"/>
            <p:cNvSpPr/>
            <p:nvPr/>
          </p:nvSpPr>
          <p:spPr>
            <a:xfrm>
              <a:off x="6028778" y="4142050"/>
              <a:ext cx="2362201" cy="589813"/>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32" name="TextBox 31"/>
                <p:cNvSpPr txBox="1"/>
                <p:nvPr/>
              </p:nvSpPr>
              <p:spPr>
                <a:xfrm>
                  <a:off x="5619025" y="4314935"/>
                  <a:ext cx="2740702" cy="626984"/>
                </a:xfrm>
                <a:prstGeom prst="rect">
                  <a:avLst/>
                </a:prstGeom>
                <a:noFill/>
              </p:spPr>
              <p:txBody>
                <a:bodyPr wrap="none" lIns="0" tIns="0" rIns="0" bIns="0" rtlCol="0">
                  <a:spAutoFit/>
                </a:bodyPr>
                <a:lstStyle/>
                <a:p>
                  <a:r>
                    <a:rPr lang="en-CA" sz="1800" dirty="0">
                      <a:solidFill>
                        <a:schemeClr val="bg2"/>
                      </a:solidFill>
                    </a:rPr>
                    <a:t>M</a:t>
                  </a:r>
                  <a:r>
                    <a:rPr lang="en-CA" sz="1800" b="0" dirty="0">
                      <a:solidFill>
                        <a:schemeClr val="bg2"/>
                      </a:solidFill>
                    </a:rPr>
                    <a:t> </a:t>
                  </a:r>
                  <a14:m>
                    <m:oMath xmlns:m="http://schemas.openxmlformats.org/officeDocument/2006/math">
                      <m:r>
                        <a:rPr lang="en-CA" sz="1800" b="0" i="1" smtClean="0">
                          <a:solidFill>
                            <a:schemeClr val="bg2"/>
                          </a:solidFill>
                          <a:latin typeface="Cambria Math" panose="02040503050406030204" pitchFamily="18" charset="0"/>
                        </a:rPr>
                        <m:t>=</m:t>
                      </m:r>
                      <m:r>
                        <a:rPr lang="en-CA" sz="1800" i="1">
                          <a:solidFill>
                            <a:schemeClr val="bg2"/>
                          </a:solidFill>
                          <a:latin typeface="Cambria Math" panose="02040503050406030204" pitchFamily="18" charset="0"/>
                          <a:sym typeface="Symbol" panose="05050102010706020507" pitchFamily="18" charset="2"/>
                        </a:rPr>
                        <m:t></m:t>
                      </m:r>
                      <m:d>
                        <m:dPr>
                          <m:ctrlPr>
                            <a:rPr lang="en-CA" sz="1800" b="0" i="1" smtClean="0">
                              <a:solidFill>
                                <a:schemeClr val="bg2"/>
                              </a:solidFill>
                              <a:latin typeface="Cambria Math" panose="02040503050406030204" pitchFamily="18" charset="0"/>
                              <a:sym typeface="Symbol" panose="05050102010706020507" pitchFamily="18" charset="2"/>
                            </a:rPr>
                          </m:ctrlPr>
                        </m:dPr>
                        <m:e>
                          <m:r>
                            <a:rPr lang="en-CA" sz="1800" b="0" i="1" smtClean="0">
                              <a:solidFill>
                                <a:schemeClr val="bg2"/>
                              </a:solidFill>
                              <a:latin typeface="Cambria Math" panose="02040503050406030204" pitchFamily="18" charset="0"/>
                              <a:sym typeface="Symbol" panose="05050102010706020507" pitchFamily="18" charset="2"/>
                            </a:rPr>
                            <m:t>𝑧</m:t>
                          </m:r>
                        </m:e>
                      </m:d>
                      <m:r>
                        <a:rPr lang="en-CA" sz="1800" b="0" i="1" smtClean="0">
                          <a:solidFill>
                            <a:schemeClr val="bg2"/>
                          </a:solidFill>
                          <a:latin typeface="Cambria Math" panose="02040503050406030204" pitchFamily="18" charset="0"/>
                          <a:sym typeface="Symbol" panose="05050102010706020507" pitchFamily="18" charset="2"/>
                        </a:rPr>
                        <m:t>= </m:t>
                      </m:r>
                      <m:f>
                        <m:fPr>
                          <m:ctrlPr>
                            <a:rPr lang="en-CA" sz="1800" b="0" i="1" smtClean="0">
                              <a:solidFill>
                                <a:schemeClr val="bg2"/>
                              </a:solidFill>
                              <a:latin typeface="Cambria Math" panose="02040503050406030204" pitchFamily="18" charset="0"/>
                              <a:sym typeface="Symbol" panose="05050102010706020507" pitchFamily="18" charset="2"/>
                            </a:rPr>
                          </m:ctrlPr>
                        </m:fPr>
                        <m:num>
                          <m:r>
                            <a:rPr lang="en-CA" sz="1800" b="0" i="1" smtClean="0">
                              <a:solidFill>
                                <a:schemeClr val="bg2"/>
                              </a:solidFill>
                              <a:latin typeface="Cambria Math" panose="02040503050406030204" pitchFamily="18" charset="0"/>
                              <a:sym typeface="Symbol" panose="05050102010706020507" pitchFamily="18" charset="2"/>
                            </a:rPr>
                            <m:t>1</m:t>
                          </m:r>
                        </m:num>
                        <m:den>
                          <m:r>
                            <a:rPr lang="en-CA" sz="1800" b="0" i="1" smtClean="0">
                              <a:solidFill>
                                <a:schemeClr val="bg2"/>
                              </a:solidFill>
                              <a:latin typeface="Cambria Math" panose="02040503050406030204" pitchFamily="18" charset="0"/>
                              <a:sym typeface="Symbol" panose="05050102010706020507" pitchFamily="18" charset="2"/>
                            </a:rPr>
                            <m:t>1+</m:t>
                          </m:r>
                          <m:sSup>
                            <m:sSupPr>
                              <m:ctrlPr>
                                <a:rPr lang="en-CA" sz="1800" b="0" i="1" smtClean="0">
                                  <a:solidFill>
                                    <a:schemeClr val="bg2"/>
                                  </a:solidFill>
                                  <a:latin typeface="Cambria Math" panose="02040503050406030204" pitchFamily="18" charset="0"/>
                                  <a:sym typeface="Symbol" panose="05050102010706020507" pitchFamily="18" charset="2"/>
                                </a:rPr>
                              </m:ctrlPr>
                            </m:sSupPr>
                            <m:e>
                              <m:r>
                                <a:rPr lang="en-CA" sz="1800" b="0" i="1" smtClean="0">
                                  <a:solidFill>
                                    <a:schemeClr val="bg2"/>
                                  </a:solidFill>
                                  <a:latin typeface="Cambria Math" panose="02040503050406030204" pitchFamily="18" charset="0"/>
                                  <a:sym typeface="Symbol" panose="05050102010706020507" pitchFamily="18" charset="2"/>
                                </a:rPr>
                                <m:t>𝑒</m:t>
                              </m:r>
                            </m:e>
                            <m:sup>
                              <m:r>
                                <a:rPr lang="en-CA" sz="1800" b="0" i="1" smtClean="0">
                                  <a:solidFill>
                                    <a:schemeClr val="bg2"/>
                                  </a:solidFill>
                                  <a:latin typeface="Cambria Math" panose="02040503050406030204" pitchFamily="18" charset="0"/>
                                  <a:sym typeface="Symbol" panose="05050102010706020507" pitchFamily="18" charset="2"/>
                                </a:rPr>
                                <m:t>−</m:t>
                              </m:r>
                              <m:r>
                                <a:rPr lang="en-CA" sz="1800" b="0" i="1" smtClean="0">
                                  <a:solidFill>
                                    <a:schemeClr val="bg2"/>
                                  </a:solidFill>
                                  <a:latin typeface="Cambria Math" panose="02040503050406030204" pitchFamily="18" charset="0"/>
                                  <a:sym typeface="Symbol" panose="05050102010706020507" pitchFamily="18" charset="2"/>
                                </a:rPr>
                                <m:t>𝑧</m:t>
                              </m:r>
                            </m:sup>
                          </m:sSup>
                        </m:den>
                      </m:f>
                    </m:oMath>
                  </a14:m>
                  <a:endParaRPr lang="en-CA" sz="1800" dirty="0">
                    <a:solidFill>
                      <a:schemeClr val="bg2"/>
                    </a:solidFill>
                  </a:endParaRPr>
                </a:p>
              </p:txBody>
            </p:sp>
          </mc:Choice>
          <mc:Fallback xmlns="">
            <p:sp>
              <p:nvSpPr>
                <p:cNvPr id="32" name="TextBox 31"/>
                <p:cNvSpPr txBox="1">
                  <a:spLocks noRot="1" noChangeAspect="1" noMove="1" noResize="1" noEditPoints="1" noAdjustHandles="1" noChangeArrowheads="1" noChangeShapeType="1" noTextEdit="1"/>
                </p:cNvSpPr>
                <p:nvPr/>
              </p:nvSpPr>
              <p:spPr>
                <a:xfrm>
                  <a:off x="5619025" y="4314935"/>
                  <a:ext cx="2740702" cy="626984"/>
                </a:xfrm>
                <a:prstGeom prst="rect">
                  <a:avLst/>
                </a:prstGeom>
                <a:blipFill>
                  <a:blip r:embed="rId6"/>
                  <a:stretch>
                    <a:fillRect l="-8759" t="-6557" r="-8394" b="-2623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TextBox 32"/>
                <p:cNvSpPr txBox="1"/>
                <p:nvPr/>
              </p:nvSpPr>
              <p:spPr>
                <a:xfrm>
                  <a:off x="2485562" y="4151076"/>
                  <a:ext cx="2377740" cy="107384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33" name="TextBox 32"/>
                <p:cNvSpPr txBox="1">
                  <a:spLocks noRot="1" noChangeAspect="1" noMove="1" noResize="1" noEditPoints="1" noAdjustHandles="1" noChangeArrowheads="1" noChangeShapeType="1" noTextEdit="1"/>
                </p:cNvSpPr>
                <p:nvPr/>
              </p:nvSpPr>
              <p:spPr>
                <a:xfrm>
                  <a:off x="2485562" y="4151076"/>
                  <a:ext cx="2377740" cy="1073849"/>
                </a:xfrm>
                <a:prstGeom prst="rect">
                  <a:avLst/>
                </a:prstGeom>
                <a:blipFill>
                  <a:blip r:embed="rId7"/>
                  <a:stretch>
                    <a:fillRect b="-476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4" name="TextBox 33"/>
                <p:cNvSpPr txBox="1"/>
                <p:nvPr/>
              </p:nvSpPr>
              <p:spPr>
                <a:xfrm>
                  <a:off x="4075287" y="3502223"/>
                  <a:ext cx="23586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4075287" y="3502223"/>
                  <a:ext cx="235860" cy="393208"/>
                </a:xfrm>
                <a:prstGeom prst="rect">
                  <a:avLst/>
                </a:prstGeom>
                <a:blipFill>
                  <a:blip r:embed="rId8"/>
                  <a:stretch>
                    <a:fillRect l="-20833" r="-16667" b="-256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TextBox 34"/>
                <p:cNvSpPr txBox="1"/>
                <p:nvPr/>
              </p:nvSpPr>
              <p:spPr>
                <a:xfrm>
                  <a:off x="8001001" y="3654624"/>
                  <a:ext cx="35335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𝑀</m:t>
                        </m:r>
                      </m:oMath>
                    </m:oMathPara>
                  </a14:m>
                  <a:endParaRPr lang="en-CA" sz="1600" dirty="0">
                    <a:solidFill>
                      <a:schemeClr val="bg2"/>
                    </a:solidFill>
                  </a:endParaRPr>
                </a:p>
              </p:txBody>
            </p:sp>
          </mc:Choice>
          <mc:Fallback xmlns="">
            <p:sp>
              <p:nvSpPr>
                <p:cNvPr id="35" name="TextBox 34"/>
                <p:cNvSpPr txBox="1">
                  <a:spLocks noRot="1" noChangeAspect="1" noMove="1" noResize="1" noEditPoints="1" noAdjustHandles="1" noChangeArrowheads="1" noChangeShapeType="1" noTextEdit="1"/>
                </p:cNvSpPr>
                <p:nvPr/>
              </p:nvSpPr>
              <p:spPr>
                <a:xfrm>
                  <a:off x="8001001" y="3654624"/>
                  <a:ext cx="353350" cy="393208"/>
                </a:xfrm>
                <a:prstGeom prst="rect">
                  <a:avLst/>
                </a:prstGeom>
                <a:blipFill>
                  <a:blip r:embed="rId9"/>
                  <a:stretch>
                    <a:fillRect l="-22222" r="-19444" b="-10256"/>
                  </a:stretch>
                </a:blipFill>
              </p:spPr>
              <p:txBody>
                <a:bodyPr/>
                <a:lstStyle/>
                <a:p>
                  <a:r>
                    <a:rPr lang="en-CA">
                      <a:noFill/>
                    </a:rPr>
                    <a:t> </a:t>
                  </a:r>
                </a:p>
              </p:txBody>
            </p:sp>
          </mc:Fallback>
        </mc:AlternateContent>
      </p:grpSp>
      <p:sp>
        <p:nvSpPr>
          <p:cNvPr id="40" name="Text Box 33"/>
          <p:cNvSpPr txBox="1">
            <a:spLocks noChangeArrowheads="1"/>
          </p:cNvSpPr>
          <p:nvPr/>
        </p:nvSpPr>
        <p:spPr bwMode="auto">
          <a:xfrm>
            <a:off x="-210982" y="777895"/>
            <a:ext cx="181118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2</a:t>
            </a:r>
          </a:p>
        </p:txBody>
      </p:sp>
      <p:grpSp>
        <p:nvGrpSpPr>
          <p:cNvPr id="8" name="Group 7"/>
          <p:cNvGrpSpPr/>
          <p:nvPr/>
        </p:nvGrpSpPr>
        <p:grpSpPr>
          <a:xfrm>
            <a:off x="1192038" y="798178"/>
            <a:ext cx="941562" cy="1427517"/>
            <a:chOff x="1192038" y="1102978"/>
            <a:chExt cx="941562" cy="1427517"/>
          </a:xfrm>
        </p:grpSpPr>
        <mc:AlternateContent xmlns:mc="http://schemas.openxmlformats.org/markup-compatibility/2006" xmlns:a14="http://schemas.microsoft.com/office/drawing/2010/main">
          <mc:Choice Requires="a14">
            <p:sp>
              <p:nvSpPr>
                <p:cNvPr id="36" name="TextBox 35"/>
                <p:cNvSpPr txBox="1"/>
                <p:nvPr/>
              </p:nvSpPr>
              <p:spPr>
                <a:xfrm>
                  <a:off x="1205910" y="1102978"/>
                  <a:ext cx="927690" cy="446212"/>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b="0" i="1" smtClean="0">
                            <a:latin typeface="Cambria Math" panose="02040503050406030204" pitchFamily="18" charset="0"/>
                            <a:sym typeface="Symbol" panose="05050102010706020507" pitchFamily="18" charset="2"/>
                          </a:rPr>
                          <m:t>−</m:t>
                        </m:r>
                        <m:r>
                          <a:rPr lang="en-CA" altLang="en-US" sz="1400" b="0" i="1" smtClean="0">
                            <a:solidFill>
                              <a:schemeClr val="tx1"/>
                            </a:solidFill>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m:rPr>
                            <m:nor/>
                          </m:rPr>
                          <a:rPr lang="en-CA" sz="1100" b="0" i="1" dirty="0" smtClean="0">
                            <a:solidFill>
                              <a:schemeClr val="accent1"/>
                            </a:solidFill>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0</m:t>
                                </m:r>
                              </m:sub>
                            </m:sSub>
                          </m:den>
                        </m:f>
                      </m:oMath>
                    </m:oMathPara>
                  </a14:m>
                  <a:endParaRPr lang="en-CA" sz="1400" dirty="0">
                    <a:solidFill>
                      <a:schemeClr val="tx1"/>
                    </a:solidFill>
                  </a:endParaRPr>
                </a:p>
              </p:txBody>
            </p:sp>
          </mc:Choice>
          <mc:Fallback xmlns="">
            <p:sp>
              <p:nvSpPr>
                <p:cNvPr id="36" name="TextBox 35"/>
                <p:cNvSpPr txBox="1">
                  <a:spLocks noRot="1" noChangeAspect="1" noMove="1" noResize="1" noEditPoints="1" noAdjustHandles="1" noChangeArrowheads="1" noChangeShapeType="1" noTextEdit="1"/>
                </p:cNvSpPr>
                <p:nvPr/>
              </p:nvSpPr>
              <p:spPr>
                <a:xfrm>
                  <a:off x="1205910" y="1102978"/>
                  <a:ext cx="927690" cy="446212"/>
                </a:xfrm>
                <a:prstGeom prst="rect">
                  <a:avLst/>
                </a:prstGeom>
                <a:blipFill>
                  <a:blip r:embed="rId10"/>
                  <a:stretch>
                    <a:fillRect l="-3289"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1" name="TextBox 40"/>
                <p:cNvSpPr txBox="1"/>
                <p:nvPr/>
              </p:nvSpPr>
              <p:spPr>
                <a:xfrm>
                  <a:off x="1192038" y="1609004"/>
                  <a:ext cx="918713"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1</m:t>
                                </m:r>
                              </m:sub>
                            </m:sSub>
                          </m:den>
                        </m:f>
                      </m:oMath>
                    </m:oMathPara>
                  </a14:m>
                  <a:endParaRPr lang="en-CA" sz="1400" dirty="0">
                    <a:solidFill>
                      <a:schemeClr val="tx1"/>
                    </a:solidFill>
                  </a:endParaRPr>
                </a:p>
              </p:txBody>
            </p:sp>
          </mc:Choice>
          <mc:Fallback xmlns="">
            <p:sp>
              <p:nvSpPr>
                <p:cNvPr id="41" name="TextBox 40"/>
                <p:cNvSpPr txBox="1">
                  <a:spLocks noRot="1" noChangeAspect="1" noMove="1" noResize="1" noEditPoints="1" noAdjustHandles="1" noChangeArrowheads="1" noChangeShapeType="1" noTextEdit="1"/>
                </p:cNvSpPr>
                <p:nvPr/>
              </p:nvSpPr>
              <p:spPr>
                <a:xfrm>
                  <a:off x="1192038" y="1609004"/>
                  <a:ext cx="918713" cy="444865"/>
                </a:xfrm>
                <a:prstGeom prst="rect">
                  <a:avLst/>
                </a:prstGeom>
                <a:blipFill>
                  <a:blip r:embed="rId11"/>
                  <a:stretch>
                    <a:fillRect l="-3333" t="-1370" b="-821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198592" y="2085630"/>
                  <a:ext cx="922881" cy="444865"/>
                </a:xfrm>
                <a:prstGeom prst="rect">
                  <a:avLst/>
                </a:prstGeom>
                <a:noFill/>
              </p:spPr>
              <p:txBody>
                <a:bodyPr wrap="none" lIns="0" tIns="0" rIns="0" bIns="0" rtlCol="0">
                  <a:spAutoFit/>
                </a:bodyPr>
                <a:lstStyle/>
                <a:p>
                  <a:pPr algn="r"/>
                  <a14:m>
                    <m:oMathPara xmlns:m="http://schemas.openxmlformats.org/officeDocument/2006/math">
                      <m:oMathParaPr>
                        <m:jc m:val="left"/>
                      </m:oMathParaPr>
                      <m:oMath xmlns:m="http://schemas.openxmlformats.org/officeDocument/2006/math">
                        <m:r>
                          <a:rPr lang="en-CA" altLang="en-US" sz="1400" i="1" smtClean="0">
                            <a:latin typeface="Cambria Math" panose="02040503050406030204" pitchFamily="18" charset="0"/>
                            <a:sym typeface="Symbol" panose="05050102010706020507" pitchFamily="18" charset="2"/>
                          </a:rPr>
                          <m:t>−=</m:t>
                        </m:r>
                        <m:r>
                          <m:rPr>
                            <m:nor/>
                          </m:rPr>
                          <a:rPr lang="en-US" sz="1400" i="1" dirty="0">
                            <a:solidFill>
                              <a:schemeClr val="accent1"/>
                            </a:solidFill>
                            <a:sym typeface="Symbol" panose="05050102010706020507" pitchFamily="18" charset="2"/>
                          </a:rPr>
                          <m:t> </m:t>
                        </m:r>
                        <m:r>
                          <m:rPr>
                            <m:nor/>
                          </m:rPr>
                          <a:rPr lang="en-US" sz="1100" i="1" dirty="0">
                            <a:solidFill>
                              <a:schemeClr val="accent1"/>
                            </a:solidFill>
                            <a:sym typeface="Symbol" panose="05050102010706020507" pitchFamily="18" charset="2"/>
                          </a:rPr>
                          <m:t></m:t>
                        </m:r>
                        <m:r>
                          <a:rPr lang="en-CA" sz="1100" b="0" i="1" dirty="0" smtClean="0">
                            <a:solidFill>
                              <a:schemeClr val="accent1"/>
                            </a:solidFill>
                            <a:latin typeface="Cambria Math" panose="02040503050406030204" pitchFamily="18" charset="0"/>
                            <a:sym typeface="Symbol" panose="05050102010706020507" pitchFamily="18" charset="2"/>
                          </a:rPr>
                          <m:t> </m:t>
                        </m:r>
                        <m:f>
                          <m:fPr>
                            <m:ctrlPr>
                              <a:rPr lang="en-US" altLang="en-US" sz="1400" i="1" smtClean="0">
                                <a:solidFill>
                                  <a:schemeClr val="tx1"/>
                                </a:solidFill>
                                <a:latin typeface="Cambria Math" panose="02040503050406030204" pitchFamily="18" charset="0"/>
                                <a:sym typeface="Symbol" panose="05050102010706020507" pitchFamily="18" charset="2"/>
                              </a:rPr>
                            </m:ctrlPr>
                          </m:fPr>
                          <m:num>
                            <m:r>
                              <a:rPr lang="en-US"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1400" i="1" dirty="0" smtClean="0">
                                    <a:solidFill>
                                      <a:srgbClr val="66FF33"/>
                                    </a:solidFill>
                                    <a:latin typeface="Cambria Math" panose="02040503050406030204" pitchFamily="18" charset="0"/>
                                    <a:sym typeface="Symbol" panose="05050102010706020507" pitchFamily="18" charset="2"/>
                                  </a:rPr>
                                </m:ctrlPr>
                              </m:sSubPr>
                              <m:e>
                                <m:r>
                                  <a:rPr lang="en-US" altLang="en-US" sz="14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1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1400" b="0" i="1" dirty="0" smtClean="0">
                                    <a:solidFill>
                                      <a:srgbClr val="66FF33"/>
                                    </a:solidFill>
                                    <a:latin typeface="Cambria Math" panose="02040503050406030204" pitchFamily="18" charset="0"/>
                                    <a:sym typeface="Symbol" panose="05050102010706020507" pitchFamily="18" charset="2"/>
                                  </a:rPr>
                                  <m:t>2</m:t>
                                </m:r>
                              </m:sub>
                            </m:sSub>
                          </m:den>
                        </m:f>
                      </m:oMath>
                    </m:oMathPara>
                  </a14:m>
                  <a:endParaRPr lang="en-CA" sz="1400" dirty="0">
                    <a:solidFill>
                      <a:schemeClr val="tx1"/>
                    </a:solidFill>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198592" y="2085630"/>
                  <a:ext cx="922881" cy="444865"/>
                </a:xfrm>
                <a:prstGeom prst="rect">
                  <a:avLst/>
                </a:prstGeom>
                <a:blipFill>
                  <a:blip r:embed="rId12"/>
                  <a:stretch>
                    <a:fillRect l="-3311" b="-8219"/>
                  </a:stretch>
                </a:blipFill>
              </p:spPr>
              <p:txBody>
                <a:bodyPr/>
                <a:lstStyle/>
                <a:p>
                  <a:r>
                    <a:rPr lang="en-CA">
                      <a:noFill/>
                    </a:rPr>
                    <a:t> </a:t>
                  </a:r>
                </a:p>
              </p:txBody>
            </p:sp>
          </mc:Fallback>
        </mc:AlternateContent>
      </p:grpSp>
      <p:sp>
        <p:nvSpPr>
          <p:cNvPr id="46" name="Text Box 33"/>
          <p:cNvSpPr txBox="1">
            <a:spLocks noChangeArrowheads="1"/>
          </p:cNvSpPr>
          <p:nvPr/>
        </p:nvSpPr>
        <p:spPr bwMode="auto">
          <a:xfrm>
            <a:off x="0" y="0"/>
            <a:ext cx="3962400" cy="523220"/>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mc:AlternateContent xmlns:mc="http://schemas.openxmlformats.org/markup-compatibility/2006" xmlns:a14="http://schemas.microsoft.com/office/drawing/2010/main">
        <mc:Choice Requires="a14">
          <p:sp>
            <p:nvSpPr>
              <p:cNvPr id="52" name="TextBox 51"/>
              <p:cNvSpPr txBox="1"/>
              <p:nvPr/>
            </p:nvSpPr>
            <p:spPr>
              <a:xfrm rot="3498041">
                <a:off x="3685552" y="3605283"/>
                <a:ext cx="1942391"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40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oMath>
                </a14:m>
                <a:r>
                  <a:rPr lang="en-CA" sz="2400" dirty="0">
                    <a:solidFill>
                      <a:schemeClr val="tx1"/>
                    </a:solidFill>
                  </a:rPr>
                  <a:t> = -2(</a:t>
                </a:r>
                <a14:m>
                  <m:oMath xmlns:m="http://schemas.openxmlformats.org/officeDocument/2006/math">
                    <m:r>
                      <a:rPr lang="en-CA" altLang="en-US" sz="2400" i="1" dirty="0">
                        <a:solidFill>
                          <a:srgbClr val="FF00FF"/>
                        </a:solidFill>
                        <a:latin typeface="Cambria Math" panose="02040503050406030204" pitchFamily="18" charset="0"/>
                        <a:sym typeface="Symbol" panose="05050102010706020507" pitchFamily="18" charset="2"/>
                      </a:rPr>
                      <m:t>𝑦</m:t>
                    </m:r>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2" name="TextBox 51"/>
              <p:cNvSpPr txBox="1">
                <a:spLocks noRot="1" noChangeAspect="1" noMove="1" noResize="1" noEditPoints="1" noAdjustHandles="1" noChangeArrowheads="1" noChangeShapeType="1" noTextEdit="1"/>
              </p:cNvSpPr>
              <p:nvPr/>
            </p:nvSpPr>
            <p:spPr>
              <a:xfrm rot="3498041">
                <a:off x="3685552" y="3605283"/>
                <a:ext cx="1942391" cy="543034"/>
              </a:xfrm>
              <a:prstGeom prst="rect">
                <a:avLst/>
              </a:prstGeom>
              <a:blipFill>
                <a:blip r:embed="rId13"/>
                <a:stretch>
                  <a:fillRect r="-6148" b="-1069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3" name="TextBox 52"/>
              <p:cNvSpPr txBox="1"/>
              <p:nvPr/>
            </p:nvSpPr>
            <p:spPr>
              <a:xfrm rot="3498041">
                <a:off x="4524721" y="3700726"/>
                <a:ext cx="1718034"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40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oMath>
                </a14:m>
                <a:r>
                  <a:rPr lang="en-CA" sz="2400" dirty="0">
                    <a:solidFill>
                      <a:schemeClr val="tx1"/>
                    </a:solidFill>
                  </a:rPr>
                  <a:t> =</a:t>
                </a:r>
                <a14:m>
                  <m:oMath xmlns:m="http://schemas.openxmlformats.org/officeDocument/2006/math">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oMath>
                </a14:m>
                <a:r>
                  <a:rPr lang="en-CA" sz="2400" dirty="0">
                    <a:solidFill>
                      <a:schemeClr val="tx1"/>
                    </a:solidFill>
                  </a:rPr>
                  <a:t>(1</a:t>
                </a:r>
                <a14:m>
                  <m:oMath xmlns:m="http://schemas.openxmlformats.org/officeDocument/2006/math">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3" name="TextBox 52"/>
              <p:cNvSpPr txBox="1">
                <a:spLocks noRot="1" noChangeAspect="1" noMove="1" noResize="1" noEditPoints="1" noAdjustHandles="1" noChangeArrowheads="1" noChangeShapeType="1" noTextEdit="1"/>
              </p:cNvSpPr>
              <p:nvPr/>
            </p:nvSpPr>
            <p:spPr>
              <a:xfrm rot="3498041">
                <a:off x="4524721" y="3700726"/>
                <a:ext cx="1718034" cy="543034"/>
              </a:xfrm>
              <a:prstGeom prst="rect">
                <a:avLst/>
              </a:prstGeom>
              <a:blipFill>
                <a:blip r:embed="rId14"/>
                <a:stretch>
                  <a:fillRect r="-6667" b="-118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TextBox 53"/>
              <p:cNvSpPr txBox="1"/>
              <p:nvPr/>
            </p:nvSpPr>
            <p:spPr>
              <a:xfrm rot="3498041">
                <a:off x="5798517" y="3946506"/>
                <a:ext cx="1061766" cy="586827"/>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US" altLang="en-US" sz="24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4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400" dirty="0">
                    <a:solidFill>
                      <a:schemeClr val="tx1"/>
                    </a:solidFill>
                  </a:rPr>
                  <a:t> = </a:t>
                </a:r>
                <a14:m>
                  <m:oMath xmlns:m="http://schemas.openxmlformats.org/officeDocument/2006/math">
                    <m:sSub>
                      <m:sSubPr>
                        <m:ctrlPr>
                          <a:rPr lang="en-US" altLang="en-US" sz="2400" i="1" dirty="0" smtClean="0">
                            <a:solidFill>
                              <a:srgbClr val="FF00FF"/>
                            </a:solidFill>
                            <a:latin typeface="Cambria Math" panose="02040503050406030204" pitchFamily="18" charset="0"/>
                            <a:sym typeface="Symbol" panose="05050102010706020507" pitchFamily="18" charset="2"/>
                          </a:rPr>
                        </m:ctrlPr>
                      </m:sSubPr>
                      <m:e>
                        <m:r>
                          <a:rPr lang="en-CA" altLang="en-US" sz="2400" b="0" i="1" dirty="0" smtClean="0">
                            <a:solidFill>
                              <a:srgbClr val="FF00FF"/>
                            </a:solidFill>
                            <a:latin typeface="Cambria Math" panose="02040503050406030204" pitchFamily="18" charset="0"/>
                            <a:sym typeface="Symbol" panose="05050102010706020507" pitchFamily="18" charset="2"/>
                          </a:rPr>
                          <m:t>𝑥</m:t>
                        </m:r>
                      </m:e>
                      <m:sub>
                        <m:r>
                          <a:rPr lang="en-CA" altLang="en-US" sz="2400" b="0" i="1" dirty="0" smtClean="0">
                            <a:solidFill>
                              <a:srgbClr val="FF00FF"/>
                            </a:solidFill>
                            <a:latin typeface="Cambria Math" panose="02040503050406030204" pitchFamily="18" charset="0"/>
                            <a:sym typeface="Symbol" panose="05050102010706020507" pitchFamily="18" charset="2"/>
                          </a:rPr>
                          <m:t>1</m:t>
                        </m:r>
                      </m:sub>
                    </m:sSub>
                  </m:oMath>
                </a14:m>
                <a:endParaRPr lang="en-CA" sz="2400" dirty="0">
                  <a:solidFill>
                    <a:schemeClr val="tx1"/>
                  </a:solidFill>
                </a:endParaRPr>
              </a:p>
            </p:txBody>
          </p:sp>
        </mc:Choice>
        <mc:Fallback xmlns="">
          <p:sp>
            <p:nvSpPr>
              <p:cNvPr id="54" name="TextBox 53"/>
              <p:cNvSpPr txBox="1">
                <a:spLocks noRot="1" noChangeAspect="1" noMove="1" noResize="1" noEditPoints="1" noAdjustHandles="1" noChangeArrowheads="1" noChangeShapeType="1" noTextEdit="1"/>
              </p:cNvSpPr>
              <p:nvPr/>
            </p:nvSpPr>
            <p:spPr>
              <a:xfrm rot="3498041">
                <a:off x="5798517" y="3946506"/>
                <a:ext cx="1061766" cy="586827"/>
              </a:xfrm>
              <a:prstGeom prst="rect">
                <a:avLst/>
              </a:prstGeom>
              <a:blipFill>
                <a:blip r:embed="rId1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5" name="TextBox 54"/>
              <p:cNvSpPr txBox="1"/>
              <p:nvPr/>
            </p:nvSpPr>
            <p:spPr>
              <a:xfrm rot="3498041">
                <a:off x="5723222" y="3506411"/>
                <a:ext cx="2164823" cy="490840"/>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0</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0</m:t>
                            </m:r>
                          </m:sub>
                        </m:sSub>
                      </m:den>
                    </m:f>
                  </m:oMath>
                </a14:m>
                <a:endParaRPr lang="en-CA" sz="2000" dirty="0">
                  <a:solidFill>
                    <a:schemeClr val="tx1"/>
                  </a:solidFill>
                </a:endParaRPr>
              </a:p>
            </p:txBody>
          </p:sp>
        </mc:Choice>
        <mc:Fallback xmlns="">
          <p:sp>
            <p:nvSpPr>
              <p:cNvPr id="55" name="TextBox 54"/>
              <p:cNvSpPr txBox="1">
                <a:spLocks noRot="1" noChangeAspect="1" noMove="1" noResize="1" noEditPoints="1" noAdjustHandles="1" noChangeArrowheads="1" noChangeShapeType="1" noTextEdit="1"/>
              </p:cNvSpPr>
              <p:nvPr/>
            </p:nvSpPr>
            <p:spPr>
              <a:xfrm rot="3498041">
                <a:off x="5723222" y="3506411"/>
                <a:ext cx="2164823" cy="490840"/>
              </a:xfrm>
              <a:prstGeom prst="rect">
                <a:avLst/>
              </a:prstGeom>
              <a:blipFill>
                <a:blip r:embed="rId1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6" name="TextBox 55"/>
              <p:cNvSpPr txBox="1"/>
              <p:nvPr/>
            </p:nvSpPr>
            <p:spPr>
              <a:xfrm rot="3498041">
                <a:off x="6522752" y="3501571"/>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i="1" dirty="0">
                                <a:solidFill>
                                  <a:srgbClr val="66FF33"/>
                                </a:solidFill>
                                <a:latin typeface="Cambria Math" panose="02040503050406030204" pitchFamily="18" charset="0"/>
                                <a:sym typeface="Symbol" panose="05050102010706020507" pitchFamily="18" charset="2"/>
                              </a:rPr>
                              <m:t>1</m:t>
                            </m:r>
                          </m:sub>
                        </m:sSub>
                      </m:den>
                    </m:f>
                  </m:oMath>
                </a14:m>
                <a:endParaRPr lang="en-CA" sz="2000" dirty="0">
                  <a:solidFill>
                    <a:schemeClr val="tx1"/>
                  </a:solidFill>
                </a:endParaRPr>
              </a:p>
            </p:txBody>
          </p:sp>
        </mc:Choice>
        <mc:Fallback xmlns="">
          <p:sp>
            <p:nvSpPr>
              <p:cNvPr id="56" name="TextBox 55"/>
              <p:cNvSpPr txBox="1">
                <a:spLocks noRot="1" noChangeAspect="1" noMove="1" noResize="1" noEditPoints="1" noAdjustHandles="1" noChangeArrowheads="1" noChangeShapeType="1" noTextEdit="1"/>
              </p:cNvSpPr>
              <p:nvPr/>
            </p:nvSpPr>
            <p:spPr>
              <a:xfrm rot="3498041">
                <a:off x="6522752" y="3501571"/>
                <a:ext cx="2164823" cy="489108"/>
              </a:xfrm>
              <a:prstGeom prst="rect">
                <a:avLst/>
              </a:prstGeom>
              <a:blipFill>
                <a:blip r:embed="rId1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7" name="TextBox 56"/>
              <p:cNvSpPr txBox="1"/>
              <p:nvPr/>
            </p:nvSpPr>
            <p:spPr>
              <a:xfrm rot="3498041">
                <a:off x="7284752" y="3495865"/>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2</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2</m:t>
                            </m:r>
                          </m:sub>
                        </m:sSub>
                      </m:den>
                    </m:f>
                  </m:oMath>
                </a14:m>
                <a:endParaRPr lang="en-CA" sz="2000" dirty="0">
                  <a:solidFill>
                    <a:schemeClr val="tx1"/>
                  </a:solidFill>
                </a:endParaRPr>
              </a:p>
            </p:txBody>
          </p:sp>
        </mc:Choice>
        <mc:Fallback xmlns="">
          <p:sp>
            <p:nvSpPr>
              <p:cNvPr id="57" name="TextBox 56"/>
              <p:cNvSpPr txBox="1">
                <a:spLocks noRot="1" noChangeAspect="1" noMove="1" noResize="1" noEditPoints="1" noAdjustHandles="1" noChangeArrowheads="1" noChangeShapeType="1" noTextEdit="1"/>
              </p:cNvSpPr>
              <p:nvPr/>
            </p:nvSpPr>
            <p:spPr>
              <a:xfrm rot="3498041">
                <a:off x="7284752" y="3495865"/>
                <a:ext cx="2164823" cy="489108"/>
              </a:xfrm>
              <a:prstGeom prst="rect">
                <a:avLst/>
              </a:prstGeom>
              <a:blipFill>
                <a:blip r:embed="rId18"/>
                <a:stretch>
                  <a:fillRect/>
                </a:stretch>
              </a:blipFill>
            </p:spPr>
            <p:txBody>
              <a:bodyPr/>
              <a:lstStyle/>
              <a:p>
                <a:r>
                  <a:rPr lang="en-CA">
                    <a:noFill/>
                  </a:rPr>
                  <a:t> </a:t>
                </a:r>
              </a:p>
            </p:txBody>
          </p:sp>
        </mc:Fallback>
      </mc:AlternateContent>
      <p:grpSp>
        <p:nvGrpSpPr>
          <p:cNvPr id="5" name="Group 4"/>
          <p:cNvGrpSpPr/>
          <p:nvPr/>
        </p:nvGrpSpPr>
        <p:grpSpPr>
          <a:xfrm>
            <a:off x="2133600" y="762000"/>
            <a:ext cx="1948743" cy="1519535"/>
            <a:chOff x="2133600" y="762000"/>
            <a:chExt cx="1948743" cy="1519535"/>
          </a:xfrm>
        </p:grpSpPr>
        <mc:AlternateContent xmlns:mc="http://schemas.openxmlformats.org/markup-compatibility/2006" xmlns:a14="http://schemas.microsoft.com/office/drawing/2010/main">
          <mc:Choice Requires="a14">
            <p:sp>
              <p:nvSpPr>
                <p:cNvPr id="50" name="Rectangle 49"/>
                <p:cNvSpPr/>
                <p:nvPr/>
              </p:nvSpPr>
              <p:spPr>
                <a:xfrm>
                  <a:off x="2133600" y="1819870"/>
                  <a:ext cx="1151277"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a:t>
                  </a:r>
                  <a:endParaRPr lang="en-CA" sz="2400" dirty="0">
                    <a:solidFill>
                      <a:schemeClr val="accent1"/>
                    </a:solidFill>
                  </a:endParaRPr>
                </a:p>
              </p:txBody>
            </p:sp>
          </mc:Choice>
          <mc:Fallback xmlns="">
            <p:sp>
              <p:nvSpPr>
                <p:cNvPr id="50" name="Rectangle 49"/>
                <p:cNvSpPr>
                  <a:spLocks noRot="1" noChangeAspect="1" noMove="1" noResize="1" noEditPoints="1" noAdjustHandles="1" noChangeArrowheads="1" noChangeShapeType="1" noTextEdit="1"/>
                </p:cNvSpPr>
                <p:nvPr/>
              </p:nvSpPr>
              <p:spPr>
                <a:xfrm>
                  <a:off x="2133600" y="1819870"/>
                  <a:ext cx="1151277" cy="461665"/>
                </a:xfrm>
                <a:prstGeom prst="rect">
                  <a:avLst/>
                </a:prstGeom>
                <a:blipFill>
                  <a:blip r:embed="rId19"/>
                  <a:stretch>
                    <a:fillRect t="-12000" r="-7407" b="-30667"/>
                  </a:stretch>
                </a:blipFill>
              </p:spPr>
              <p:txBody>
                <a:bodyPr/>
                <a:lstStyle/>
                <a:p>
                  <a:r>
                    <a:rPr lang="en-CA">
                      <a:noFill/>
                    </a:rPr>
                    <a:t> </a:t>
                  </a:r>
                </a:p>
              </p:txBody>
            </p:sp>
          </mc:Fallback>
        </mc:AlternateContent>
        <p:grpSp>
          <p:nvGrpSpPr>
            <p:cNvPr id="58" name="Group 57"/>
            <p:cNvGrpSpPr/>
            <p:nvPr/>
          </p:nvGrpSpPr>
          <p:grpSpPr>
            <a:xfrm>
              <a:off x="2153319" y="762000"/>
              <a:ext cx="1929024" cy="990600"/>
              <a:chOff x="2153319" y="1066800"/>
              <a:chExt cx="1929024" cy="990600"/>
            </a:xfrm>
          </p:grpSpPr>
          <mc:AlternateContent xmlns:mc="http://schemas.openxmlformats.org/markup-compatibility/2006" xmlns:a14="http://schemas.microsoft.com/office/drawing/2010/main">
            <mc:Choice Requires="a14">
              <p:sp>
                <p:nvSpPr>
                  <p:cNvPr id="59" name="Rectangle 58"/>
                  <p:cNvSpPr/>
                  <p:nvPr/>
                </p:nvSpPr>
                <p:spPr>
                  <a:xfrm>
                    <a:off x="2173038" y="1066800"/>
                    <a:ext cx="1909305"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(-0.11)</a:t>
                    </a:r>
                    <a:r>
                      <a:rPr lang="en-US" altLang="en-US" sz="2400" dirty="0">
                        <a:solidFill>
                          <a:schemeClr val="accent1"/>
                        </a:solidFill>
                      </a:rPr>
                      <a:t> </a:t>
                    </a:r>
                    <a:endParaRPr lang="en-CA" sz="2400" dirty="0">
                      <a:solidFill>
                        <a:schemeClr val="accent1"/>
                      </a:solidFill>
                    </a:endParaRPr>
                  </a:p>
                </p:txBody>
              </p:sp>
            </mc:Choice>
            <mc:Fallback xmlns="">
              <p:sp>
                <p:nvSpPr>
                  <p:cNvPr id="59" name="Rectangle 58"/>
                  <p:cNvSpPr>
                    <a:spLocks noRot="1" noChangeAspect="1" noMove="1" noResize="1" noEditPoints="1" noAdjustHandles="1" noChangeArrowheads="1" noChangeShapeType="1" noTextEdit="1"/>
                  </p:cNvSpPr>
                  <p:nvPr/>
                </p:nvSpPr>
                <p:spPr>
                  <a:xfrm>
                    <a:off x="2173038" y="1066800"/>
                    <a:ext cx="1909305" cy="461665"/>
                  </a:xfrm>
                  <a:prstGeom prst="rect">
                    <a:avLst/>
                  </a:prstGeom>
                  <a:blipFill>
                    <a:blip r:embed="rId20"/>
                    <a:stretch>
                      <a:fillRect t="-11842" r="-637"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0" name="Rectangle 59"/>
                  <p:cNvSpPr/>
                  <p:nvPr/>
                </p:nvSpPr>
                <p:spPr>
                  <a:xfrm>
                    <a:off x="2153319" y="1595735"/>
                    <a:ext cx="1228221"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0</a:t>
                    </a:r>
                    <a:r>
                      <a:rPr lang="en-US" altLang="en-US" sz="2400" dirty="0">
                        <a:solidFill>
                          <a:schemeClr val="accent1"/>
                        </a:solidFill>
                      </a:rPr>
                      <a:t> </a:t>
                    </a:r>
                    <a:endParaRPr lang="en-CA" sz="2400" dirty="0">
                      <a:solidFill>
                        <a:schemeClr val="accent1"/>
                      </a:solidFill>
                    </a:endParaRPr>
                  </a:p>
                </p:txBody>
              </p:sp>
            </mc:Choice>
            <mc:Fallback xmlns="">
              <p:sp>
                <p:nvSpPr>
                  <p:cNvPr id="60" name="Rectangle 59"/>
                  <p:cNvSpPr>
                    <a:spLocks noRot="1" noChangeAspect="1" noMove="1" noResize="1" noEditPoints="1" noAdjustHandles="1" noChangeArrowheads="1" noChangeShapeType="1" noTextEdit="1"/>
                  </p:cNvSpPr>
                  <p:nvPr/>
                </p:nvSpPr>
                <p:spPr>
                  <a:xfrm>
                    <a:off x="2153319" y="1595735"/>
                    <a:ext cx="1228221" cy="461665"/>
                  </a:xfrm>
                  <a:prstGeom prst="rect">
                    <a:avLst/>
                  </a:prstGeom>
                  <a:blipFill>
                    <a:blip r:embed="rId21"/>
                    <a:stretch>
                      <a:fillRect t="-11842" r="-990" b="-28947"/>
                    </a:stretch>
                  </a:blipFill>
                </p:spPr>
                <p:txBody>
                  <a:bodyPr/>
                  <a:lstStyle/>
                  <a:p>
                    <a:r>
                      <a:rPr lang="en-CA">
                        <a:noFill/>
                      </a:rPr>
                      <a:t> </a:t>
                    </a:r>
                  </a:p>
                </p:txBody>
              </p:sp>
            </mc:Fallback>
          </mc:AlternateContent>
        </p:grpSp>
      </p:grpSp>
      <p:graphicFrame>
        <p:nvGraphicFramePr>
          <p:cNvPr id="44" name="Table 43"/>
          <p:cNvGraphicFramePr>
            <a:graphicFrameLocks noGrp="1"/>
          </p:cNvGraphicFramePr>
          <p:nvPr/>
        </p:nvGraphicFramePr>
        <p:xfrm>
          <a:off x="76198" y="4953000"/>
          <a:ext cx="8991600" cy="1852615"/>
        </p:xfrm>
        <a:graphic>
          <a:graphicData uri="http://schemas.openxmlformats.org/drawingml/2006/table">
            <a:tbl>
              <a:tblPr>
                <a:tableStyleId>{5C22544A-7EE6-4342-B048-85BDC9FD1C3A}</a:tableStyleId>
              </a:tblPr>
              <a:tblGrid>
                <a:gridCol w="749300">
                  <a:extLst>
                    <a:ext uri="{9D8B030D-6E8A-4147-A177-3AD203B41FA5}">
                      <a16:colId xmlns:a16="http://schemas.microsoft.com/office/drawing/2014/main" val="462258621"/>
                    </a:ext>
                  </a:extLst>
                </a:gridCol>
                <a:gridCol w="749300">
                  <a:extLst>
                    <a:ext uri="{9D8B030D-6E8A-4147-A177-3AD203B41FA5}">
                      <a16:colId xmlns:a16="http://schemas.microsoft.com/office/drawing/2014/main" val="270777965"/>
                    </a:ext>
                  </a:extLst>
                </a:gridCol>
                <a:gridCol w="749300">
                  <a:extLst>
                    <a:ext uri="{9D8B030D-6E8A-4147-A177-3AD203B41FA5}">
                      <a16:colId xmlns:a16="http://schemas.microsoft.com/office/drawing/2014/main" val="3511298446"/>
                    </a:ext>
                  </a:extLst>
                </a:gridCol>
                <a:gridCol w="749300">
                  <a:extLst>
                    <a:ext uri="{9D8B030D-6E8A-4147-A177-3AD203B41FA5}">
                      <a16:colId xmlns:a16="http://schemas.microsoft.com/office/drawing/2014/main" val="1752219963"/>
                    </a:ext>
                  </a:extLst>
                </a:gridCol>
                <a:gridCol w="749300">
                  <a:extLst>
                    <a:ext uri="{9D8B030D-6E8A-4147-A177-3AD203B41FA5}">
                      <a16:colId xmlns:a16="http://schemas.microsoft.com/office/drawing/2014/main" val="2895598826"/>
                    </a:ext>
                  </a:extLst>
                </a:gridCol>
                <a:gridCol w="749300">
                  <a:extLst>
                    <a:ext uri="{9D8B030D-6E8A-4147-A177-3AD203B41FA5}">
                      <a16:colId xmlns:a16="http://schemas.microsoft.com/office/drawing/2014/main" val="1498985721"/>
                    </a:ext>
                  </a:extLst>
                </a:gridCol>
                <a:gridCol w="749300">
                  <a:extLst>
                    <a:ext uri="{9D8B030D-6E8A-4147-A177-3AD203B41FA5}">
                      <a16:colId xmlns:a16="http://schemas.microsoft.com/office/drawing/2014/main" val="292846735"/>
                    </a:ext>
                  </a:extLst>
                </a:gridCol>
                <a:gridCol w="749300">
                  <a:extLst>
                    <a:ext uri="{9D8B030D-6E8A-4147-A177-3AD203B41FA5}">
                      <a16:colId xmlns:a16="http://schemas.microsoft.com/office/drawing/2014/main" val="265830951"/>
                    </a:ext>
                  </a:extLst>
                </a:gridCol>
                <a:gridCol w="749300">
                  <a:extLst>
                    <a:ext uri="{9D8B030D-6E8A-4147-A177-3AD203B41FA5}">
                      <a16:colId xmlns:a16="http://schemas.microsoft.com/office/drawing/2014/main" val="2174457854"/>
                    </a:ext>
                  </a:extLst>
                </a:gridCol>
                <a:gridCol w="749300">
                  <a:extLst>
                    <a:ext uri="{9D8B030D-6E8A-4147-A177-3AD203B41FA5}">
                      <a16:colId xmlns:a16="http://schemas.microsoft.com/office/drawing/2014/main" val="3858391855"/>
                    </a:ext>
                  </a:extLst>
                </a:gridCol>
                <a:gridCol w="749300">
                  <a:extLst>
                    <a:ext uri="{9D8B030D-6E8A-4147-A177-3AD203B41FA5}">
                      <a16:colId xmlns:a16="http://schemas.microsoft.com/office/drawing/2014/main" val="1213725270"/>
                    </a:ext>
                  </a:extLst>
                </a:gridCol>
                <a:gridCol w="749300">
                  <a:extLst>
                    <a:ext uri="{9D8B030D-6E8A-4147-A177-3AD203B41FA5}">
                      <a16:colId xmlns:a16="http://schemas.microsoft.com/office/drawing/2014/main" val="1515902845"/>
                    </a:ext>
                  </a:extLst>
                </a:gridCol>
              </a:tblGrid>
              <a:tr h="310643">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0.09</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0.05</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09069613"/>
                  </a:ext>
                </a:extLst>
              </a:tr>
              <a:tr h="310643">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80934571"/>
                  </a:ext>
                </a:extLst>
              </a:tr>
              <a:tr h="310643">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749545868"/>
                  </a:ext>
                </a:extLst>
              </a:tr>
              <a:tr h="310643">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0.73</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0.07</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-0.54</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39401647"/>
                  </a:ext>
                </a:extLst>
              </a:tr>
              <a:tr h="310643">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Total</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0.22</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0.11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0.00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570481903"/>
                  </a:ext>
                </a:extLst>
              </a:tr>
            </a:tbl>
          </a:graphicData>
        </a:graphic>
      </p:graphicFrame>
      <p:sp>
        <p:nvSpPr>
          <p:cNvPr id="61" name="Rectangle 60"/>
          <p:cNvSpPr/>
          <p:nvPr/>
        </p:nvSpPr>
        <p:spPr>
          <a:xfrm>
            <a:off x="3915411" y="1752600"/>
            <a:ext cx="5304790" cy="830997"/>
          </a:xfrm>
          <a:prstGeom prst="rect">
            <a:avLst/>
          </a:prstGeom>
        </p:spPr>
        <p:txBody>
          <a:bodyPr wrap="square">
            <a:spAutoFit/>
          </a:bodyPr>
          <a:lstStyle/>
          <a:p>
            <a:pPr algn="ctr"/>
            <a:r>
              <a:rPr lang="en-US" altLang="en-US" sz="2400" dirty="0"/>
              <a:t>More symmetric weights.</a:t>
            </a:r>
          </a:p>
          <a:p>
            <a:pPr algn="ctr"/>
            <a:r>
              <a:rPr lang="en-US" sz="2400" dirty="0"/>
              <a:t>Oops derivative is zero </a:t>
            </a:r>
            <a:r>
              <a:rPr lang="en-US" sz="2400" dirty="0">
                <a:sym typeface="Wingdings" panose="05000000000000000000" pitchFamily="2" charset="2"/>
              </a:rPr>
              <a:t> No learning.</a:t>
            </a:r>
            <a:endParaRPr lang="en-CA" sz="2400" dirty="0"/>
          </a:p>
        </p:txBody>
      </p:sp>
      <p:sp>
        <p:nvSpPr>
          <p:cNvPr id="2" name="Rounded Rectangle 1"/>
          <p:cNvSpPr/>
          <p:nvPr/>
        </p:nvSpPr>
        <p:spPr>
          <a:xfrm>
            <a:off x="533400" y="609600"/>
            <a:ext cx="457200" cy="1828800"/>
          </a:xfrm>
          <a:prstGeom prst="roundRect">
            <a:avLst/>
          </a:prstGeom>
          <a:ln w="25400">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2" name="Rounded Rectangle 61"/>
          <p:cNvSpPr/>
          <p:nvPr/>
        </p:nvSpPr>
        <p:spPr>
          <a:xfrm>
            <a:off x="1987731" y="4953000"/>
            <a:ext cx="457200" cy="1512000"/>
          </a:xfrm>
          <a:prstGeom prst="roundRect">
            <a:avLst/>
          </a:prstGeom>
          <a:ln w="25400">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Rounded Rectangle 62"/>
          <p:cNvSpPr/>
          <p:nvPr/>
        </p:nvSpPr>
        <p:spPr>
          <a:xfrm rot="16200000">
            <a:off x="8159400" y="5873400"/>
            <a:ext cx="457200" cy="1512000"/>
          </a:xfrm>
          <a:prstGeom prst="roundRect">
            <a:avLst/>
          </a:prstGeom>
          <a:ln w="25400">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203292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1">
                                            <p:txEl>
                                              <p:pRg st="0" end="0"/>
                                            </p:txEl>
                                          </p:spTgt>
                                        </p:tgtEl>
                                        <p:attrNameLst>
                                          <p:attrName>style.visibility</p:attrName>
                                        </p:attrNameLst>
                                      </p:cBhvr>
                                      <p:to>
                                        <p:strVal val="visible"/>
                                      </p:to>
                                    </p:set>
                                    <p:anim calcmode="lin" valueType="num">
                                      <p:cBhvr additive="base">
                                        <p:cTn id="7"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2"/>
                                        </p:tgtEl>
                                        <p:attrNameLst>
                                          <p:attrName>style.visibility</p:attrName>
                                        </p:attrNameLst>
                                      </p:cBhvr>
                                      <p:to>
                                        <p:strVal val="visible"/>
                                      </p:to>
                                    </p:set>
                                    <p:anim calcmode="lin" valueType="num">
                                      <p:cBhvr additive="base">
                                        <p:cTn id="15" dur="500" fill="hold"/>
                                        <p:tgtEl>
                                          <p:spTgt spid="62"/>
                                        </p:tgtEl>
                                        <p:attrNameLst>
                                          <p:attrName>ppt_x</p:attrName>
                                        </p:attrNameLst>
                                      </p:cBhvr>
                                      <p:tavLst>
                                        <p:tav tm="0">
                                          <p:val>
                                            <p:strVal val="0-#ppt_w/2"/>
                                          </p:val>
                                        </p:tav>
                                        <p:tav tm="100000">
                                          <p:val>
                                            <p:strVal val="#ppt_x"/>
                                          </p:val>
                                        </p:tav>
                                      </p:tavLst>
                                    </p:anim>
                                    <p:anim calcmode="lin" valueType="num">
                                      <p:cBhvr additive="base">
                                        <p:cTn id="16"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1">
                                            <p:txEl>
                                              <p:pRg st="1" end="1"/>
                                            </p:txEl>
                                          </p:spTgt>
                                        </p:tgtEl>
                                        <p:attrNameLst>
                                          <p:attrName>style.visibility</p:attrName>
                                        </p:attrNameLst>
                                      </p:cBhvr>
                                      <p:to>
                                        <p:strVal val="visible"/>
                                      </p:to>
                                    </p:set>
                                    <p:anim calcmode="lin" valueType="num">
                                      <p:cBhvr additive="base">
                                        <p:cTn id="21"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1">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3"/>
                                        </p:tgtEl>
                                        <p:attrNameLst>
                                          <p:attrName>style.visibility</p:attrName>
                                        </p:attrNameLst>
                                      </p:cBhvr>
                                      <p:to>
                                        <p:strVal val="visible"/>
                                      </p:to>
                                    </p:set>
                                    <p:anim calcmode="lin" valueType="num">
                                      <p:cBhvr additive="base">
                                        <p:cTn id="25" dur="500" fill="hold"/>
                                        <p:tgtEl>
                                          <p:spTgt spid="63"/>
                                        </p:tgtEl>
                                        <p:attrNameLst>
                                          <p:attrName>ppt_x</p:attrName>
                                        </p:attrNameLst>
                                      </p:cBhvr>
                                      <p:tavLst>
                                        <p:tav tm="0">
                                          <p:val>
                                            <p:strVal val="0-#ppt_w/2"/>
                                          </p:val>
                                        </p:tav>
                                        <p:tav tm="100000">
                                          <p:val>
                                            <p:strVal val="#ppt_x"/>
                                          </p:val>
                                        </p:tav>
                                      </p:tavLst>
                                    </p:anim>
                                    <p:anim calcmode="lin" valueType="num">
                                      <p:cBhvr additive="base">
                                        <p:cTn id="26" dur="500" fill="hold"/>
                                        <p:tgtEl>
                                          <p:spTgt spid="63"/>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2" grpId="0" animBg="1"/>
      <p:bldP spid="63"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sp>
        <p:nvSpPr>
          <p:cNvPr id="10" name="Content Placeholder 2"/>
          <p:cNvSpPr txBox="1">
            <a:spLocks/>
          </p:cNvSpPr>
          <p:nvPr/>
        </p:nvSpPr>
        <p:spPr bwMode="auto">
          <a:xfrm>
            <a:off x="5035550" y="2438400"/>
            <a:ext cx="3962400" cy="914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endParaRPr lang="en-US" sz="2400" kern="0" dirty="0">
              <a:ea typeface="+mn-ea"/>
              <a:cs typeface="+mn-cs"/>
            </a:endParaRPr>
          </a:p>
        </p:txBody>
      </p:sp>
      <p:sp>
        <p:nvSpPr>
          <p:cNvPr id="19" name="Content Placeholder 2"/>
          <p:cNvSpPr txBox="1">
            <a:spLocks/>
          </p:cNvSpPr>
          <p:nvPr/>
        </p:nvSpPr>
        <p:spPr bwMode="auto">
          <a:xfrm>
            <a:off x="990600" y="4648200"/>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The world may be a scarier place</a:t>
            </a:r>
            <a:endParaRPr lang="tr-TR" altLang="en-US" sz="2800" kern="0" dirty="0">
              <a:latin typeface="Times New Roman" panose="02020603050405020304" pitchFamily="18" charset="0"/>
              <a:cs typeface="Times New Roman" panose="02020603050405020304" pitchFamily="18" charset="0"/>
            </a:endParaRPr>
          </a:p>
        </p:txBody>
      </p:sp>
      <p:grpSp>
        <p:nvGrpSpPr>
          <p:cNvPr id="14" name="Group 13"/>
          <p:cNvGrpSpPr/>
          <p:nvPr/>
        </p:nvGrpSpPr>
        <p:grpSpPr>
          <a:xfrm>
            <a:off x="76200" y="1066800"/>
            <a:ext cx="4774111" cy="2290465"/>
            <a:chOff x="990600" y="3933302"/>
            <a:chExt cx="4774111" cy="2290465"/>
          </a:xfrm>
        </p:grpSpPr>
        <p:pic>
          <p:nvPicPr>
            <p:cNvPr id="16" name="Picture 2" descr="main article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90600" y="3933302"/>
              <a:ext cx="4774111" cy="193482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2006245" y="5762102"/>
              <a:ext cx="2422458" cy="461665"/>
            </a:xfrm>
            <a:prstGeom prst="rect">
              <a:avLst/>
            </a:prstGeom>
          </p:spPr>
          <p:txBody>
            <a:bodyPr wrap="none">
              <a:spAutoFit/>
            </a:bodyPr>
            <a:lstStyle/>
            <a:p>
              <a:r>
                <a:rPr lang="en-US" sz="2400" kern="0" dirty="0">
                  <a:cs typeface="Times New Roman" panose="02020603050405020304" pitchFamily="18" charset="0"/>
                </a:rPr>
                <a:t>By Watching You</a:t>
              </a:r>
              <a:endParaRPr lang="en-CA" sz="2400" dirty="0"/>
            </a:p>
          </p:txBody>
        </p:sp>
      </p:grpSp>
      <p:grpSp>
        <p:nvGrpSpPr>
          <p:cNvPr id="4" name="Group 3"/>
          <p:cNvGrpSpPr/>
          <p:nvPr/>
        </p:nvGrpSpPr>
        <p:grpSpPr>
          <a:xfrm>
            <a:off x="4724400" y="851595"/>
            <a:ext cx="4403360" cy="3087230"/>
            <a:chOff x="4724400" y="851595"/>
            <a:chExt cx="4403360" cy="3087230"/>
          </a:xfrm>
        </p:grpSpPr>
        <p:sp>
          <p:nvSpPr>
            <p:cNvPr id="20" name="Rectangle 19"/>
            <p:cNvSpPr/>
            <p:nvPr/>
          </p:nvSpPr>
          <p:spPr>
            <a:xfrm>
              <a:off x="4724400" y="3415605"/>
              <a:ext cx="4403360" cy="523220"/>
            </a:xfrm>
            <a:prstGeom prst="rect">
              <a:avLst/>
            </a:prstGeom>
          </p:spPr>
          <p:txBody>
            <a:bodyPr wrap="square">
              <a:spAutoFit/>
            </a:bodyPr>
            <a:lstStyle/>
            <a:p>
              <a:pPr algn="ctr"/>
              <a:r>
                <a:rPr lang="en-US" dirty="0">
                  <a:cs typeface="Times New Roman" panose="02020603050405020304" pitchFamily="18" charset="0"/>
                </a:rPr>
                <a:t>Cyber Security</a:t>
              </a:r>
            </a:p>
          </p:txBody>
        </p:sp>
        <p:pic>
          <p:nvPicPr>
            <p:cNvPr id="21" name="Picture 20"/>
            <p:cNvPicPr>
              <a:picLocks noChangeAspect="1"/>
            </p:cNvPicPr>
            <p:nvPr/>
          </p:nvPicPr>
          <p:blipFill>
            <a:blip r:embed="rId3"/>
            <a:stretch>
              <a:fillRect/>
            </a:stretch>
          </p:blipFill>
          <p:spPr>
            <a:xfrm>
              <a:off x="5012960" y="851595"/>
              <a:ext cx="4029375" cy="2520000"/>
            </a:xfrm>
            <a:prstGeom prst="rect">
              <a:avLst/>
            </a:prstGeom>
          </p:spPr>
        </p:pic>
      </p:grpSp>
      <p:sp>
        <p:nvSpPr>
          <p:cNvPr id="2" name="Rectangle 1"/>
          <p:cNvSpPr/>
          <p:nvPr/>
        </p:nvSpPr>
        <p:spPr>
          <a:xfrm>
            <a:off x="4572000" y="3846493"/>
            <a:ext cx="4572000" cy="954107"/>
          </a:xfrm>
          <a:prstGeom prst="rect">
            <a:avLst/>
          </a:prstGeom>
        </p:spPr>
        <p:txBody>
          <a:bodyPr>
            <a:spAutoFit/>
          </a:bodyPr>
          <a:lstStyle/>
          <a:p>
            <a:pPr algn="ctr"/>
            <a:r>
              <a:rPr lang="en-US" dirty="0">
                <a:cs typeface="Times New Roman" panose="02020603050405020304" pitchFamily="18" charset="0"/>
              </a:rPr>
              <a:t>Hacking a million </a:t>
            </a:r>
            <a:br>
              <a:rPr lang="en-US" dirty="0">
                <a:cs typeface="Times New Roman" panose="02020603050405020304" pitchFamily="18" charset="0"/>
              </a:rPr>
            </a:br>
            <a:r>
              <a:rPr lang="en-US" dirty="0">
                <a:cs typeface="Times New Roman" panose="02020603050405020304" pitchFamily="18" charset="0"/>
              </a:rPr>
              <a:t>self driving cars?</a:t>
            </a:r>
          </a:p>
        </p:txBody>
      </p:sp>
    </p:spTree>
    <p:extLst>
      <p:ext uri="{BB962C8B-B14F-4D97-AF65-F5344CB8AC3E}">
        <p14:creationId xmlns:p14="http://schemas.microsoft.com/office/powerpoint/2010/main" val="36809402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70662"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02761"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45120"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1858950" y="3940009"/>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1858950" y="3940009"/>
                <a:ext cx="1301447" cy="461665"/>
              </a:xfrm>
              <a:prstGeom prst="rect">
                <a:avLst/>
              </a:prstGeom>
              <a:blipFill>
                <a:blip r:embed="rId3"/>
                <a:stretch>
                  <a:fillRect r="-8475" b="-10811"/>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274063"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0266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0266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grpSp>
        <p:nvGrpSpPr>
          <p:cNvPr id="28" name="Group 27"/>
          <p:cNvGrpSpPr/>
          <p:nvPr/>
        </p:nvGrpSpPr>
        <p:grpSpPr>
          <a:xfrm>
            <a:off x="3962400" y="63334"/>
            <a:ext cx="5105399" cy="1689266"/>
            <a:chOff x="228600" y="2438400"/>
            <a:chExt cx="8364220" cy="2819400"/>
          </a:xfrm>
        </p:grpSpPr>
        <p:pic>
          <p:nvPicPr>
            <p:cNvPr id="29" name="Picture 2" descr="image20"/>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0" name="Rectangle 29"/>
            <p:cNvSpPr/>
            <p:nvPr/>
          </p:nvSpPr>
          <p:spPr>
            <a:xfrm>
              <a:off x="3657600" y="3972293"/>
              <a:ext cx="1295400" cy="589813"/>
            </a:xfrm>
            <a:prstGeom prst="rect">
              <a:avLst/>
            </a:prstGeom>
            <a:solidFill>
              <a:schemeClr val="tx1"/>
            </a:solidFill>
            <a:ln>
              <a:noFill/>
            </a:ln>
          </p:spPr>
          <p:txBody>
            <a:bodyPr wrap="square" rtlCol="0" anchor="ctr">
              <a:spAutoFit/>
            </a:bodyPr>
            <a:lstStyle/>
            <a:p>
              <a:pPr algn="l"/>
              <a:endParaRPr lang="en-CA" sz="1800" dirty="0"/>
            </a:p>
          </p:txBody>
        </p:sp>
        <p:sp>
          <p:nvSpPr>
            <p:cNvPr id="31" name="Rectangle 30"/>
            <p:cNvSpPr/>
            <p:nvPr/>
          </p:nvSpPr>
          <p:spPr>
            <a:xfrm>
              <a:off x="6028778" y="4142050"/>
              <a:ext cx="2362201" cy="589813"/>
            </a:xfrm>
            <a:prstGeom prst="rect">
              <a:avLst/>
            </a:prstGeom>
            <a:solidFill>
              <a:schemeClr val="tx1"/>
            </a:solidFill>
            <a:ln>
              <a:noFill/>
            </a:ln>
          </p:spPr>
          <p:txBody>
            <a:bodyPr wrap="square" rtlCol="0" anchor="ctr">
              <a:spAutoFit/>
            </a:bodyPr>
            <a:lstStyle/>
            <a:p>
              <a:pPr algn="l"/>
              <a:endParaRPr lang="en-CA" sz="1800" dirty="0"/>
            </a:p>
          </p:txBody>
        </p:sp>
        <mc:AlternateContent xmlns:mc="http://schemas.openxmlformats.org/markup-compatibility/2006" xmlns:a14="http://schemas.microsoft.com/office/drawing/2010/main">
          <mc:Choice Requires="a14">
            <p:sp>
              <p:nvSpPr>
                <p:cNvPr id="32" name="TextBox 31"/>
                <p:cNvSpPr txBox="1"/>
                <p:nvPr/>
              </p:nvSpPr>
              <p:spPr>
                <a:xfrm>
                  <a:off x="5619025" y="4314935"/>
                  <a:ext cx="2740702" cy="626984"/>
                </a:xfrm>
                <a:prstGeom prst="rect">
                  <a:avLst/>
                </a:prstGeom>
                <a:noFill/>
              </p:spPr>
              <p:txBody>
                <a:bodyPr wrap="none" lIns="0" tIns="0" rIns="0" bIns="0" rtlCol="0">
                  <a:spAutoFit/>
                </a:bodyPr>
                <a:lstStyle/>
                <a:p>
                  <a:r>
                    <a:rPr lang="en-CA" sz="1800" dirty="0">
                      <a:solidFill>
                        <a:schemeClr val="bg2"/>
                      </a:solidFill>
                    </a:rPr>
                    <a:t>M</a:t>
                  </a:r>
                  <a:r>
                    <a:rPr lang="en-CA" sz="1800" b="0" dirty="0">
                      <a:solidFill>
                        <a:schemeClr val="bg2"/>
                      </a:solidFill>
                    </a:rPr>
                    <a:t> </a:t>
                  </a:r>
                  <a14:m>
                    <m:oMath xmlns:m="http://schemas.openxmlformats.org/officeDocument/2006/math">
                      <m:r>
                        <a:rPr lang="en-CA" sz="1800" b="0" i="1" smtClean="0">
                          <a:solidFill>
                            <a:schemeClr val="bg2"/>
                          </a:solidFill>
                          <a:latin typeface="Cambria Math" panose="02040503050406030204" pitchFamily="18" charset="0"/>
                        </a:rPr>
                        <m:t>=</m:t>
                      </m:r>
                      <m:r>
                        <a:rPr lang="en-CA" sz="1800" i="1">
                          <a:solidFill>
                            <a:schemeClr val="bg2"/>
                          </a:solidFill>
                          <a:latin typeface="Cambria Math" panose="02040503050406030204" pitchFamily="18" charset="0"/>
                          <a:sym typeface="Symbol" panose="05050102010706020507" pitchFamily="18" charset="2"/>
                        </a:rPr>
                        <m:t></m:t>
                      </m:r>
                      <m:d>
                        <m:dPr>
                          <m:ctrlPr>
                            <a:rPr lang="en-CA" sz="1800" b="0" i="1" smtClean="0">
                              <a:solidFill>
                                <a:schemeClr val="bg2"/>
                              </a:solidFill>
                              <a:latin typeface="Cambria Math" panose="02040503050406030204" pitchFamily="18" charset="0"/>
                              <a:sym typeface="Symbol" panose="05050102010706020507" pitchFamily="18" charset="2"/>
                            </a:rPr>
                          </m:ctrlPr>
                        </m:dPr>
                        <m:e>
                          <m:r>
                            <a:rPr lang="en-CA" sz="1800" b="0" i="1" smtClean="0">
                              <a:solidFill>
                                <a:schemeClr val="bg2"/>
                              </a:solidFill>
                              <a:latin typeface="Cambria Math" panose="02040503050406030204" pitchFamily="18" charset="0"/>
                              <a:sym typeface="Symbol" panose="05050102010706020507" pitchFamily="18" charset="2"/>
                            </a:rPr>
                            <m:t>𝑧</m:t>
                          </m:r>
                        </m:e>
                      </m:d>
                      <m:r>
                        <a:rPr lang="en-CA" sz="1800" b="0" i="1" smtClean="0">
                          <a:solidFill>
                            <a:schemeClr val="bg2"/>
                          </a:solidFill>
                          <a:latin typeface="Cambria Math" panose="02040503050406030204" pitchFamily="18" charset="0"/>
                          <a:sym typeface="Symbol" panose="05050102010706020507" pitchFamily="18" charset="2"/>
                        </a:rPr>
                        <m:t>= </m:t>
                      </m:r>
                      <m:f>
                        <m:fPr>
                          <m:ctrlPr>
                            <a:rPr lang="en-CA" sz="1800" b="0" i="1" smtClean="0">
                              <a:solidFill>
                                <a:schemeClr val="bg2"/>
                              </a:solidFill>
                              <a:latin typeface="Cambria Math" panose="02040503050406030204" pitchFamily="18" charset="0"/>
                              <a:sym typeface="Symbol" panose="05050102010706020507" pitchFamily="18" charset="2"/>
                            </a:rPr>
                          </m:ctrlPr>
                        </m:fPr>
                        <m:num>
                          <m:r>
                            <a:rPr lang="en-CA" sz="1800" b="0" i="1" smtClean="0">
                              <a:solidFill>
                                <a:schemeClr val="bg2"/>
                              </a:solidFill>
                              <a:latin typeface="Cambria Math" panose="02040503050406030204" pitchFamily="18" charset="0"/>
                              <a:sym typeface="Symbol" panose="05050102010706020507" pitchFamily="18" charset="2"/>
                            </a:rPr>
                            <m:t>1</m:t>
                          </m:r>
                        </m:num>
                        <m:den>
                          <m:r>
                            <a:rPr lang="en-CA" sz="1800" b="0" i="1" smtClean="0">
                              <a:solidFill>
                                <a:schemeClr val="bg2"/>
                              </a:solidFill>
                              <a:latin typeface="Cambria Math" panose="02040503050406030204" pitchFamily="18" charset="0"/>
                              <a:sym typeface="Symbol" panose="05050102010706020507" pitchFamily="18" charset="2"/>
                            </a:rPr>
                            <m:t>1+</m:t>
                          </m:r>
                          <m:sSup>
                            <m:sSupPr>
                              <m:ctrlPr>
                                <a:rPr lang="en-CA" sz="1800" b="0" i="1" smtClean="0">
                                  <a:solidFill>
                                    <a:schemeClr val="bg2"/>
                                  </a:solidFill>
                                  <a:latin typeface="Cambria Math" panose="02040503050406030204" pitchFamily="18" charset="0"/>
                                  <a:sym typeface="Symbol" panose="05050102010706020507" pitchFamily="18" charset="2"/>
                                </a:rPr>
                              </m:ctrlPr>
                            </m:sSupPr>
                            <m:e>
                              <m:r>
                                <a:rPr lang="en-CA" sz="1800" b="0" i="1" smtClean="0">
                                  <a:solidFill>
                                    <a:schemeClr val="bg2"/>
                                  </a:solidFill>
                                  <a:latin typeface="Cambria Math" panose="02040503050406030204" pitchFamily="18" charset="0"/>
                                  <a:sym typeface="Symbol" panose="05050102010706020507" pitchFamily="18" charset="2"/>
                                </a:rPr>
                                <m:t>𝑒</m:t>
                              </m:r>
                            </m:e>
                            <m:sup>
                              <m:r>
                                <a:rPr lang="en-CA" sz="1800" b="0" i="1" smtClean="0">
                                  <a:solidFill>
                                    <a:schemeClr val="bg2"/>
                                  </a:solidFill>
                                  <a:latin typeface="Cambria Math" panose="02040503050406030204" pitchFamily="18" charset="0"/>
                                  <a:sym typeface="Symbol" panose="05050102010706020507" pitchFamily="18" charset="2"/>
                                </a:rPr>
                                <m:t>−</m:t>
                              </m:r>
                              <m:r>
                                <a:rPr lang="en-CA" sz="1800" b="0" i="1" smtClean="0">
                                  <a:solidFill>
                                    <a:schemeClr val="bg2"/>
                                  </a:solidFill>
                                  <a:latin typeface="Cambria Math" panose="02040503050406030204" pitchFamily="18" charset="0"/>
                                  <a:sym typeface="Symbol" panose="05050102010706020507" pitchFamily="18" charset="2"/>
                                </a:rPr>
                                <m:t>𝑧</m:t>
                              </m:r>
                            </m:sup>
                          </m:sSup>
                        </m:den>
                      </m:f>
                    </m:oMath>
                  </a14:m>
                  <a:endParaRPr lang="en-CA" sz="1800" dirty="0">
                    <a:solidFill>
                      <a:schemeClr val="bg2"/>
                    </a:solidFill>
                  </a:endParaRPr>
                </a:p>
              </p:txBody>
            </p:sp>
          </mc:Choice>
          <mc:Fallback xmlns="">
            <p:sp>
              <p:nvSpPr>
                <p:cNvPr id="32" name="TextBox 31"/>
                <p:cNvSpPr txBox="1">
                  <a:spLocks noRot="1" noChangeAspect="1" noMove="1" noResize="1" noEditPoints="1" noAdjustHandles="1" noChangeArrowheads="1" noChangeShapeType="1" noTextEdit="1"/>
                </p:cNvSpPr>
                <p:nvPr/>
              </p:nvSpPr>
              <p:spPr>
                <a:xfrm>
                  <a:off x="5619025" y="4314935"/>
                  <a:ext cx="2740702" cy="626984"/>
                </a:xfrm>
                <a:prstGeom prst="rect">
                  <a:avLst/>
                </a:prstGeom>
                <a:blipFill>
                  <a:blip r:embed="rId6"/>
                  <a:stretch>
                    <a:fillRect l="-8759" t="-6557" r="-8394" b="-2623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TextBox 32"/>
                <p:cNvSpPr txBox="1"/>
                <p:nvPr/>
              </p:nvSpPr>
              <p:spPr>
                <a:xfrm>
                  <a:off x="2485562" y="4151076"/>
                  <a:ext cx="2377740" cy="1073849"/>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800" b="0" i="1" smtClean="0">
                            <a:solidFill>
                              <a:schemeClr val="bg2"/>
                            </a:solidFill>
                            <a:latin typeface="Cambria Math" panose="02040503050406030204" pitchFamily="18" charset="0"/>
                          </a:rPr>
                          <m:t>𝑧</m:t>
                        </m:r>
                        <m:r>
                          <a:rPr lang="en-CA" sz="1800" b="0" i="1" smtClean="0">
                            <a:solidFill>
                              <a:schemeClr val="bg2"/>
                            </a:solidFill>
                            <a:latin typeface="Cambria Math" panose="02040503050406030204" pitchFamily="18" charset="0"/>
                          </a:rPr>
                          <m:t>= </m:t>
                        </m:r>
                        <m:nary>
                          <m:naryPr>
                            <m:chr m:val="∑"/>
                            <m:supHide m:val="on"/>
                            <m:ctrlPr>
                              <a:rPr lang="en-CA" sz="1800" b="0" i="1" smtClean="0">
                                <a:solidFill>
                                  <a:schemeClr val="bg2"/>
                                </a:solidFill>
                                <a:latin typeface="Cambria Math" panose="02040503050406030204" pitchFamily="18" charset="0"/>
                              </a:rPr>
                            </m:ctrlPr>
                          </m:naryPr>
                          <m:sub>
                            <m:r>
                              <m:rPr>
                                <m:brk m:alnAt="7"/>
                              </m:rPr>
                              <a:rPr lang="en-CA" sz="1800" b="0" i="1" smtClean="0">
                                <a:solidFill>
                                  <a:schemeClr val="bg2"/>
                                </a:solidFill>
                                <a:latin typeface="Cambria Math" panose="02040503050406030204" pitchFamily="18" charset="0"/>
                              </a:rPr>
                              <m:t>𝑖</m:t>
                            </m:r>
                            <m:r>
                              <a:rPr lang="en-CA" sz="1800" b="0" i="1" smtClean="0">
                                <a:solidFill>
                                  <a:schemeClr val="bg2"/>
                                </a:solidFill>
                                <a:latin typeface="Cambria Math" panose="02040503050406030204" pitchFamily="18" charset="0"/>
                              </a:rPr>
                              <m:t>=0..</m:t>
                            </m:r>
                            <m:r>
                              <a:rPr lang="en-CA" sz="1800" b="0" i="1" smtClean="0">
                                <a:solidFill>
                                  <a:schemeClr val="bg2"/>
                                </a:solidFill>
                                <a:latin typeface="Cambria Math" panose="02040503050406030204" pitchFamily="18" charset="0"/>
                              </a:rPr>
                              <m:t>𝑛</m:t>
                            </m:r>
                          </m:sub>
                          <m:sup/>
                          <m:e>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𝑤</m:t>
                                </m:r>
                              </m:e>
                              <m:sub>
                                <m:r>
                                  <a:rPr lang="en-CA" sz="1800" b="0" i="1" smtClean="0">
                                    <a:solidFill>
                                      <a:schemeClr val="bg2"/>
                                    </a:solidFill>
                                    <a:latin typeface="Cambria Math" panose="02040503050406030204" pitchFamily="18" charset="0"/>
                                  </a:rPr>
                                  <m:t>𝑖</m:t>
                                </m:r>
                              </m:sub>
                            </m:sSub>
                          </m:e>
                        </m:nary>
                        <m:sSub>
                          <m:sSubPr>
                            <m:ctrlPr>
                              <a:rPr lang="en-CA" sz="1800" b="0" i="1" smtClean="0">
                                <a:solidFill>
                                  <a:schemeClr val="bg2"/>
                                </a:solidFill>
                                <a:latin typeface="Cambria Math" panose="02040503050406030204" pitchFamily="18" charset="0"/>
                              </a:rPr>
                            </m:ctrlPr>
                          </m:sSubPr>
                          <m:e>
                            <m:r>
                              <a:rPr lang="en-CA" sz="1800" b="0" i="1" smtClean="0">
                                <a:solidFill>
                                  <a:schemeClr val="bg2"/>
                                </a:solidFill>
                                <a:latin typeface="Cambria Math" panose="02040503050406030204" pitchFamily="18" charset="0"/>
                              </a:rPr>
                              <m:t>𝑥</m:t>
                            </m:r>
                          </m:e>
                          <m:sub>
                            <m:r>
                              <a:rPr lang="en-CA" sz="1800" b="0" i="1" smtClean="0">
                                <a:solidFill>
                                  <a:schemeClr val="bg2"/>
                                </a:solidFill>
                                <a:latin typeface="Cambria Math" panose="02040503050406030204" pitchFamily="18" charset="0"/>
                              </a:rPr>
                              <m:t>𝑖</m:t>
                            </m:r>
                          </m:sub>
                        </m:sSub>
                        <m:r>
                          <a:rPr lang="en-CA" sz="1800" b="0" i="1" smtClean="0">
                            <a:solidFill>
                              <a:schemeClr val="bg2"/>
                            </a:solidFill>
                            <a:latin typeface="Cambria Math" panose="02040503050406030204" pitchFamily="18" charset="0"/>
                          </a:rPr>
                          <m:t> </m:t>
                        </m:r>
                      </m:oMath>
                    </m:oMathPara>
                  </a14:m>
                  <a:endParaRPr lang="en-CA" sz="1800" dirty="0">
                    <a:solidFill>
                      <a:schemeClr val="bg2"/>
                    </a:solidFill>
                  </a:endParaRPr>
                </a:p>
              </p:txBody>
            </p:sp>
          </mc:Choice>
          <mc:Fallback xmlns="">
            <p:sp>
              <p:nvSpPr>
                <p:cNvPr id="33" name="TextBox 32"/>
                <p:cNvSpPr txBox="1">
                  <a:spLocks noRot="1" noChangeAspect="1" noMove="1" noResize="1" noEditPoints="1" noAdjustHandles="1" noChangeArrowheads="1" noChangeShapeType="1" noTextEdit="1"/>
                </p:cNvSpPr>
                <p:nvPr/>
              </p:nvSpPr>
              <p:spPr>
                <a:xfrm>
                  <a:off x="2485562" y="4151076"/>
                  <a:ext cx="2377740" cy="1073849"/>
                </a:xfrm>
                <a:prstGeom prst="rect">
                  <a:avLst/>
                </a:prstGeom>
                <a:blipFill>
                  <a:blip r:embed="rId7"/>
                  <a:stretch>
                    <a:fillRect b="-476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4" name="TextBox 33"/>
                <p:cNvSpPr txBox="1"/>
                <p:nvPr/>
              </p:nvSpPr>
              <p:spPr>
                <a:xfrm>
                  <a:off x="4075287" y="3502223"/>
                  <a:ext cx="23586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𝑧</m:t>
                        </m:r>
                      </m:oMath>
                    </m:oMathPara>
                  </a14:m>
                  <a:endParaRPr lang="en-CA" sz="1600" dirty="0">
                    <a:solidFill>
                      <a:schemeClr val="bg2"/>
                    </a:solidFill>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4075287" y="3502223"/>
                  <a:ext cx="235860" cy="393208"/>
                </a:xfrm>
                <a:prstGeom prst="rect">
                  <a:avLst/>
                </a:prstGeom>
                <a:blipFill>
                  <a:blip r:embed="rId8"/>
                  <a:stretch>
                    <a:fillRect l="-20833" r="-16667" b="-256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TextBox 34"/>
                <p:cNvSpPr txBox="1"/>
                <p:nvPr/>
              </p:nvSpPr>
              <p:spPr>
                <a:xfrm>
                  <a:off x="8001001" y="3654624"/>
                  <a:ext cx="353350" cy="393208"/>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1600" b="0" i="1" smtClean="0">
                            <a:solidFill>
                              <a:schemeClr val="bg2"/>
                            </a:solidFill>
                            <a:latin typeface="Cambria Math" panose="02040503050406030204" pitchFamily="18" charset="0"/>
                          </a:rPr>
                          <m:t>𝑀</m:t>
                        </m:r>
                      </m:oMath>
                    </m:oMathPara>
                  </a14:m>
                  <a:endParaRPr lang="en-CA" sz="1600" dirty="0">
                    <a:solidFill>
                      <a:schemeClr val="bg2"/>
                    </a:solidFill>
                  </a:endParaRPr>
                </a:p>
              </p:txBody>
            </p:sp>
          </mc:Choice>
          <mc:Fallback xmlns="">
            <p:sp>
              <p:nvSpPr>
                <p:cNvPr id="35" name="TextBox 34"/>
                <p:cNvSpPr txBox="1">
                  <a:spLocks noRot="1" noChangeAspect="1" noMove="1" noResize="1" noEditPoints="1" noAdjustHandles="1" noChangeArrowheads="1" noChangeShapeType="1" noTextEdit="1"/>
                </p:cNvSpPr>
                <p:nvPr/>
              </p:nvSpPr>
              <p:spPr>
                <a:xfrm>
                  <a:off x="8001001" y="3654624"/>
                  <a:ext cx="353350" cy="393208"/>
                </a:xfrm>
                <a:prstGeom prst="rect">
                  <a:avLst/>
                </a:prstGeom>
                <a:blipFill>
                  <a:blip r:embed="rId9"/>
                  <a:stretch>
                    <a:fillRect l="-22222" r="-19444" b="-10256"/>
                  </a:stretch>
                </a:blipFill>
              </p:spPr>
              <p:txBody>
                <a:bodyPr/>
                <a:lstStyle/>
                <a:p>
                  <a:r>
                    <a:rPr lang="en-CA">
                      <a:noFill/>
                    </a:rPr>
                    <a:t> </a:t>
                  </a:r>
                </a:p>
              </p:txBody>
            </p:sp>
          </mc:Fallback>
        </mc:AlternateContent>
      </p:grpSp>
      <p:sp>
        <p:nvSpPr>
          <p:cNvPr id="40" name="Text Box 33"/>
          <p:cNvSpPr txBox="1">
            <a:spLocks noChangeArrowheads="1"/>
          </p:cNvSpPr>
          <p:nvPr/>
        </p:nvSpPr>
        <p:spPr bwMode="auto">
          <a:xfrm>
            <a:off x="-210982" y="777895"/>
            <a:ext cx="1811182" cy="15081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-300</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200</a:t>
            </a:r>
          </a:p>
          <a:p>
            <a:pPr>
              <a:spcBef>
                <a:spcPct val="0"/>
              </a:spcBef>
              <a:spcAft>
                <a:spcPts val="120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150</a:t>
            </a:r>
          </a:p>
        </p:txBody>
      </p:sp>
      <p:sp>
        <p:nvSpPr>
          <p:cNvPr id="46" name="Text Box 33"/>
          <p:cNvSpPr txBox="1">
            <a:spLocks noChangeArrowheads="1"/>
          </p:cNvSpPr>
          <p:nvPr/>
        </p:nvSpPr>
        <p:spPr bwMode="auto">
          <a:xfrm>
            <a:off x="0" y="0"/>
            <a:ext cx="3962400" cy="523220"/>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Back Propagation</a:t>
            </a:r>
          </a:p>
        </p:txBody>
      </p:sp>
      <mc:AlternateContent xmlns:mc="http://schemas.openxmlformats.org/markup-compatibility/2006" xmlns:a14="http://schemas.microsoft.com/office/drawing/2010/main">
        <mc:Choice Requires="a14">
          <p:sp>
            <p:nvSpPr>
              <p:cNvPr id="52" name="TextBox 51"/>
              <p:cNvSpPr txBox="1"/>
              <p:nvPr/>
            </p:nvSpPr>
            <p:spPr>
              <a:xfrm rot="3498041">
                <a:off x="3685552" y="3605283"/>
                <a:ext cx="1942391"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40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oMath>
                </a14:m>
                <a:r>
                  <a:rPr lang="en-CA" sz="2400" dirty="0">
                    <a:solidFill>
                      <a:schemeClr val="tx1"/>
                    </a:solidFill>
                  </a:rPr>
                  <a:t> = -2(</a:t>
                </a:r>
                <a14:m>
                  <m:oMath xmlns:m="http://schemas.openxmlformats.org/officeDocument/2006/math">
                    <m:r>
                      <a:rPr lang="en-CA" altLang="en-US" sz="2400" i="1" dirty="0">
                        <a:solidFill>
                          <a:srgbClr val="FF00FF"/>
                        </a:solidFill>
                        <a:latin typeface="Cambria Math" panose="02040503050406030204" pitchFamily="18" charset="0"/>
                        <a:sym typeface="Symbol" panose="05050102010706020507" pitchFamily="18" charset="2"/>
                      </a:rPr>
                      <m:t>𝑦</m:t>
                    </m:r>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2" name="TextBox 51"/>
              <p:cNvSpPr txBox="1">
                <a:spLocks noRot="1" noChangeAspect="1" noMove="1" noResize="1" noEditPoints="1" noAdjustHandles="1" noChangeArrowheads="1" noChangeShapeType="1" noTextEdit="1"/>
              </p:cNvSpPr>
              <p:nvPr/>
            </p:nvSpPr>
            <p:spPr>
              <a:xfrm rot="3498041">
                <a:off x="3685552" y="3605283"/>
                <a:ext cx="1942391" cy="543034"/>
              </a:xfrm>
              <a:prstGeom prst="rect">
                <a:avLst/>
              </a:prstGeom>
              <a:blipFill>
                <a:blip r:embed="rId10"/>
                <a:stretch>
                  <a:fillRect r="-6148" b="-10692"/>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3" name="TextBox 52"/>
              <p:cNvSpPr txBox="1"/>
              <p:nvPr/>
            </p:nvSpPr>
            <p:spPr>
              <a:xfrm rot="3498041">
                <a:off x="4524721" y="3700726"/>
                <a:ext cx="1718034" cy="543034"/>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40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smtClean="0">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oMath>
                </a14:m>
                <a:r>
                  <a:rPr lang="en-CA" sz="2400" dirty="0">
                    <a:solidFill>
                      <a:schemeClr val="tx1"/>
                    </a:solidFill>
                  </a:rPr>
                  <a:t> =</a:t>
                </a:r>
                <a14:m>
                  <m:oMath xmlns:m="http://schemas.openxmlformats.org/officeDocument/2006/math">
                    <m:r>
                      <a:rPr lang="en-CA" altLang="en-US" sz="24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oMath>
                </a14:m>
                <a:r>
                  <a:rPr lang="en-CA" sz="2400" dirty="0">
                    <a:solidFill>
                      <a:schemeClr val="tx1"/>
                    </a:solidFill>
                  </a:rPr>
                  <a:t>(1</a:t>
                </a:r>
                <a14:m>
                  <m:oMath xmlns:m="http://schemas.openxmlformats.org/officeDocument/2006/math">
                    <m:r>
                      <a:rPr lang="en-CA" altLang="en-US" sz="2400" dirty="0">
                        <a:latin typeface="Cambria Math" panose="02040503050406030204" pitchFamily="18" charset="0"/>
                        <a:sym typeface="Symbol" panose="05050102010706020507" pitchFamily="18" charset="2"/>
                      </a:rPr>
                      <m:t>−</m:t>
                    </m:r>
                    <m:r>
                      <a:rPr lang="en-CA" altLang="en-US" sz="2400" i="1" dirty="0">
                        <a:solidFill>
                          <a:srgbClr val="66FF33"/>
                        </a:solidFill>
                        <a:latin typeface="Cambria Math" panose="02040503050406030204" pitchFamily="18" charset="0"/>
                        <a:sym typeface="Symbol" panose="05050102010706020507" pitchFamily="18" charset="2"/>
                      </a:rPr>
                      <m:t>𝑀</m:t>
                    </m:r>
                  </m:oMath>
                </a14:m>
                <a:r>
                  <a:rPr lang="en-CA" sz="2400" dirty="0">
                    <a:solidFill>
                      <a:schemeClr val="tx1"/>
                    </a:solidFill>
                  </a:rPr>
                  <a:t>)</a:t>
                </a:r>
              </a:p>
            </p:txBody>
          </p:sp>
        </mc:Choice>
        <mc:Fallback xmlns="">
          <p:sp>
            <p:nvSpPr>
              <p:cNvPr id="53" name="TextBox 52"/>
              <p:cNvSpPr txBox="1">
                <a:spLocks noRot="1" noChangeAspect="1" noMove="1" noResize="1" noEditPoints="1" noAdjustHandles="1" noChangeArrowheads="1" noChangeShapeType="1" noTextEdit="1"/>
              </p:cNvSpPr>
              <p:nvPr/>
            </p:nvSpPr>
            <p:spPr>
              <a:xfrm rot="3498041">
                <a:off x="4524721" y="3700726"/>
                <a:ext cx="1718034" cy="543034"/>
              </a:xfrm>
              <a:prstGeom prst="rect">
                <a:avLst/>
              </a:prstGeom>
              <a:blipFill>
                <a:blip r:embed="rId11"/>
                <a:stretch>
                  <a:fillRect r="-6667" b="-118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4" name="TextBox 53"/>
              <p:cNvSpPr txBox="1"/>
              <p:nvPr/>
            </p:nvSpPr>
            <p:spPr>
              <a:xfrm rot="3498041">
                <a:off x="5798517" y="3946506"/>
                <a:ext cx="1061766" cy="586827"/>
              </a:xfrm>
              <a:prstGeom prst="rect">
                <a:avLst/>
              </a:prstGeom>
              <a:noFill/>
            </p:spPr>
            <p:txBody>
              <a:bodyPr wrap="none" lIns="0" tIns="0" rIns="0" bIns="0" rtlCol="0">
                <a:spAutoFit/>
              </a:bodyPr>
              <a:lstStyle/>
              <a:p>
                <a:pPr algn="r"/>
                <a14:m>
                  <m:oMath xmlns:m="http://schemas.openxmlformats.org/officeDocument/2006/math">
                    <m:f>
                      <m:fPr>
                        <m:ctrlPr>
                          <a:rPr lang="en-US" altLang="en-US" sz="2400" i="1" smtClean="0">
                            <a:solidFill>
                              <a:schemeClr val="tx1"/>
                            </a:solidFill>
                            <a:latin typeface="Cambria Math" panose="02040503050406030204" pitchFamily="18" charset="0"/>
                            <a:sym typeface="Symbol" panose="05050102010706020507" pitchFamily="18" charset="2"/>
                          </a:rPr>
                        </m:ctrlPr>
                      </m:fPr>
                      <m:num>
                        <m:r>
                          <a:rPr lang="en-US"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US" altLang="en-US" sz="24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4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400" dirty="0">
                    <a:solidFill>
                      <a:schemeClr val="tx1"/>
                    </a:solidFill>
                  </a:rPr>
                  <a:t> = </a:t>
                </a:r>
                <a14:m>
                  <m:oMath xmlns:m="http://schemas.openxmlformats.org/officeDocument/2006/math">
                    <m:sSub>
                      <m:sSubPr>
                        <m:ctrlPr>
                          <a:rPr lang="en-US" altLang="en-US" sz="2400" i="1" dirty="0" smtClean="0">
                            <a:solidFill>
                              <a:srgbClr val="FF00FF"/>
                            </a:solidFill>
                            <a:latin typeface="Cambria Math" panose="02040503050406030204" pitchFamily="18" charset="0"/>
                            <a:sym typeface="Symbol" panose="05050102010706020507" pitchFamily="18" charset="2"/>
                          </a:rPr>
                        </m:ctrlPr>
                      </m:sSubPr>
                      <m:e>
                        <m:r>
                          <a:rPr lang="en-CA" altLang="en-US" sz="2400" b="0" i="1" dirty="0" smtClean="0">
                            <a:solidFill>
                              <a:srgbClr val="FF00FF"/>
                            </a:solidFill>
                            <a:latin typeface="Cambria Math" panose="02040503050406030204" pitchFamily="18" charset="0"/>
                            <a:sym typeface="Symbol" panose="05050102010706020507" pitchFamily="18" charset="2"/>
                          </a:rPr>
                          <m:t>𝑥</m:t>
                        </m:r>
                      </m:e>
                      <m:sub>
                        <m:r>
                          <a:rPr lang="en-CA" altLang="en-US" sz="2400" b="0" i="1" dirty="0" smtClean="0">
                            <a:solidFill>
                              <a:srgbClr val="FF00FF"/>
                            </a:solidFill>
                            <a:latin typeface="Cambria Math" panose="02040503050406030204" pitchFamily="18" charset="0"/>
                            <a:sym typeface="Symbol" panose="05050102010706020507" pitchFamily="18" charset="2"/>
                          </a:rPr>
                          <m:t>1</m:t>
                        </m:r>
                      </m:sub>
                    </m:sSub>
                  </m:oMath>
                </a14:m>
                <a:endParaRPr lang="en-CA" sz="2400" dirty="0">
                  <a:solidFill>
                    <a:schemeClr val="tx1"/>
                  </a:solidFill>
                </a:endParaRPr>
              </a:p>
            </p:txBody>
          </p:sp>
        </mc:Choice>
        <mc:Fallback xmlns="">
          <p:sp>
            <p:nvSpPr>
              <p:cNvPr id="54" name="TextBox 53"/>
              <p:cNvSpPr txBox="1">
                <a:spLocks noRot="1" noChangeAspect="1" noMove="1" noResize="1" noEditPoints="1" noAdjustHandles="1" noChangeArrowheads="1" noChangeShapeType="1" noTextEdit="1"/>
              </p:cNvSpPr>
              <p:nvPr/>
            </p:nvSpPr>
            <p:spPr>
              <a:xfrm rot="3498041">
                <a:off x="5798517" y="3946506"/>
                <a:ext cx="1061766" cy="586827"/>
              </a:xfrm>
              <a:prstGeom prst="rect">
                <a:avLst/>
              </a:prstGeom>
              <a:blipFill>
                <a:blip r:embed="rId12"/>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5" name="TextBox 54"/>
              <p:cNvSpPr txBox="1"/>
              <p:nvPr/>
            </p:nvSpPr>
            <p:spPr>
              <a:xfrm rot="3498041">
                <a:off x="5723222" y="3506411"/>
                <a:ext cx="2164823" cy="490840"/>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0</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0</m:t>
                            </m:r>
                          </m:sub>
                        </m:sSub>
                      </m:den>
                    </m:f>
                  </m:oMath>
                </a14:m>
                <a:endParaRPr lang="en-CA" sz="2000" dirty="0">
                  <a:solidFill>
                    <a:schemeClr val="tx1"/>
                  </a:solidFill>
                </a:endParaRPr>
              </a:p>
            </p:txBody>
          </p:sp>
        </mc:Choice>
        <mc:Fallback xmlns="">
          <p:sp>
            <p:nvSpPr>
              <p:cNvPr id="55" name="TextBox 54"/>
              <p:cNvSpPr txBox="1">
                <a:spLocks noRot="1" noChangeAspect="1" noMove="1" noResize="1" noEditPoints="1" noAdjustHandles="1" noChangeArrowheads="1" noChangeShapeType="1" noTextEdit="1"/>
              </p:cNvSpPr>
              <p:nvPr/>
            </p:nvSpPr>
            <p:spPr>
              <a:xfrm rot="3498041">
                <a:off x="5723222" y="3506411"/>
                <a:ext cx="2164823" cy="490840"/>
              </a:xfrm>
              <a:prstGeom prst="rect">
                <a:avLst/>
              </a:prstGeom>
              <a:blipFill>
                <a:blip r:embed="rId13"/>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6" name="TextBox 55"/>
              <p:cNvSpPr txBox="1"/>
              <p:nvPr/>
            </p:nvSpPr>
            <p:spPr>
              <a:xfrm rot="3498041">
                <a:off x="6522752" y="3501571"/>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1</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i="1" dirty="0">
                                <a:solidFill>
                                  <a:srgbClr val="66FF33"/>
                                </a:solidFill>
                                <a:latin typeface="Cambria Math" panose="02040503050406030204" pitchFamily="18" charset="0"/>
                                <a:sym typeface="Symbol" panose="05050102010706020507" pitchFamily="18" charset="2"/>
                              </a:rPr>
                              <m:t>1</m:t>
                            </m:r>
                          </m:sub>
                        </m:sSub>
                      </m:den>
                    </m:f>
                  </m:oMath>
                </a14:m>
                <a:endParaRPr lang="en-CA" sz="2000" dirty="0">
                  <a:solidFill>
                    <a:schemeClr val="tx1"/>
                  </a:solidFill>
                </a:endParaRPr>
              </a:p>
            </p:txBody>
          </p:sp>
        </mc:Choice>
        <mc:Fallback xmlns="">
          <p:sp>
            <p:nvSpPr>
              <p:cNvPr id="56" name="TextBox 55"/>
              <p:cNvSpPr txBox="1">
                <a:spLocks noRot="1" noChangeAspect="1" noMove="1" noResize="1" noEditPoints="1" noAdjustHandles="1" noChangeArrowheads="1" noChangeShapeType="1" noTextEdit="1"/>
              </p:cNvSpPr>
              <p:nvPr/>
            </p:nvSpPr>
            <p:spPr>
              <a:xfrm rot="3498041">
                <a:off x="6522752" y="3501571"/>
                <a:ext cx="2164823" cy="489108"/>
              </a:xfrm>
              <a:prstGeom prst="rect">
                <a:avLst/>
              </a:prstGeom>
              <a:blipFill>
                <a:blip r:embed="rId1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7" name="TextBox 56"/>
              <p:cNvSpPr txBox="1"/>
              <p:nvPr/>
            </p:nvSpPr>
            <p:spPr>
              <a:xfrm rot="3498041">
                <a:off x="7284752" y="3495865"/>
                <a:ext cx="2164823" cy="489108"/>
              </a:xfrm>
              <a:prstGeom prst="rect">
                <a:avLst/>
              </a:prstGeom>
              <a:noFill/>
            </p:spPr>
            <p:txBody>
              <a:bodyPr wrap="none" lIns="0" tIns="0" rIns="0" bIns="0" rtlCol="0">
                <a:spAutoFit/>
              </a:bodyPr>
              <a:lstStyle/>
              <a:p>
                <a:pPr algn="r"/>
                <a14:m>
                  <m:oMath xmlns:m="http://schemas.openxmlformats.org/officeDocument/2006/math">
                    <m:f>
                      <m:fPr>
                        <m:ctrlPr>
                          <a:rPr lang="en-US" altLang="en-US" sz="2000" i="1" smtClean="0">
                            <a:solidFill>
                              <a:schemeClr val="tx1"/>
                            </a:solidFill>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sSub>
                          <m:sSubPr>
                            <m:ctrlPr>
                              <a:rPr lang="en-US" altLang="en-US" sz="2000" i="1" dirty="0" smtClean="0">
                                <a:solidFill>
                                  <a:srgbClr val="66FF33"/>
                                </a:solidFill>
                                <a:latin typeface="Cambria Math" panose="02040503050406030204" pitchFamily="18" charset="0"/>
                                <a:sym typeface="Symbol" panose="05050102010706020507" pitchFamily="18" charset="2"/>
                              </a:rPr>
                            </m:ctrlPr>
                          </m:sSubPr>
                          <m:e>
                            <m:r>
                              <a:rPr lang="en-US" altLang="en-US" sz="200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sym typeface="Symbol" panose="05050102010706020507" pitchFamily="18" charset="2"/>
                              </a:rPr>
                              <m:t>2</m:t>
                            </m:r>
                          </m:sub>
                        </m:sSub>
                      </m:den>
                    </m:f>
                  </m:oMath>
                </a14:m>
                <a:r>
                  <a:rPr lang="en-CA" sz="2000" dirty="0">
                    <a:solidFill>
                      <a:schemeClr val="tx1"/>
                    </a:solidFill>
                  </a:rPr>
                  <a:t> = </a:t>
                </a:r>
                <a14:m>
                  <m:oMath xmlns:m="http://schemas.openxmlformats.org/officeDocument/2006/math">
                    <m:f>
                      <m:fPr>
                        <m:ctrlPr>
                          <a:rPr lang="en-US" altLang="en-US" sz="2000" i="1">
                            <a:latin typeface="Cambria Math" panose="02040503050406030204" pitchFamily="18" charset="0"/>
                            <a:sym typeface="Symbol" panose="05050102010706020507" pitchFamily="18" charset="2"/>
                          </a:rPr>
                        </m:ctrlPr>
                      </m:fPr>
                      <m:num>
                        <m:r>
                          <a:rPr lang="en-US"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chemeClr val="accent1"/>
                            </a:solidFill>
                            <a:latin typeface="Cambria Math" panose="02040503050406030204" pitchFamily="18" charset="0"/>
                            <a:ea typeface="Cambria Math" panose="02040503050406030204" pitchFamily="18" charset="0"/>
                            <a:sym typeface="Symbol" panose="05050102010706020507" pitchFamily="18" charset="2"/>
                          </a:rPr>
                          <m:t>𝐸</m:t>
                        </m:r>
                      </m:num>
                      <m:den>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66FF33"/>
                            </a:solidFill>
                            <a:latin typeface="Cambria Math" panose="02040503050406030204" pitchFamily="18" charset="0"/>
                            <a:ea typeface="Cambria Math" panose="02040503050406030204" pitchFamily="18" charset="0"/>
                            <a:sym typeface="Symbol" panose="05050102010706020507" pitchFamily="18" charset="2"/>
                          </a:rPr>
                          <m:t>𝑀</m:t>
                        </m:r>
                      </m:num>
                      <m:den>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den>
                    </m:f>
                    <m:r>
                      <a:rPr lang="en-CA" altLang="en-US" sz="2000" i="1" dirty="0" smtClean="0">
                        <a:solidFill>
                          <a:schemeClr val="tx1"/>
                        </a:solidFill>
                        <a:latin typeface="Cambria Math" panose="02040503050406030204" pitchFamily="18" charset="0"/>
                        <a:ea typeface="Cambria Math" panose="02040503050406030204" pitchFamily="18" charset="0"/>
                        <a:sym typeface="Symbol" panose="05050102010706020507" pitchFamily="18" charset="2"/>
                      </a:rPr>
                      <m:t>×</m:t>
                    </m:r>
                    <m:f>
                      <m:fPr>
                        <m:ctrlPr>
                          <a:rPr lang="en-US" altLang="en-US" sz="2000" i="1">
                            <a:latin typeface="Cambria Math" panose="02040503050406030204" pitchFamily="18" charset="0"/>
                            <a:sym typeface="Symbol" panose="05050102010706020507" pitchFamily="18" charset="2"/>
                          </a:rPr>
                        </m:ctrlPr>
                      </m:fPr>
                      <m:num>
                        <m:r>
                          <a:rPr lang="en-US"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a:solidFill>
                              <a:srgbClr val="00FFFF"/>
                            </a:solidFill>
                            <a:latin typeface="Cambria Math" panose="02040503050406030204" pitchFamily="18" charset="0"/>
                            <a:ea typeface="Cambria Math" panose="02040503050406030204" pitchFamily="18" charset="0"/>
                            <a:sym typeface="Symbol" panose="05050102010706020507" pitchFamily="18" charset="2"/>
                          </a:rPr>
                          <m:t>𝑧</m:t>
                        </m:r>
                      </m:num>
                      <m:den>
                        <m:sSub>
                          <m:sSubPr>
                            <m:ctrlPr>
                              <a:rPr lang="en-US" altLang="en-US" sz="2000" i="1" dirty="0">
                                <a:solidFill>
                                  <a:srgbClr val="66FF33"/>
                                </a:solidFill>
                                <a:latin typeface="Cambria Math" panose="02040503050406030204" pitchFamily="18" charset="0"/>
                                <a:sym typeface="Symbol" panose="05050102010706020507" pitchFamily="18" charset="2"/>
                              </a:rPr>
                            </m:ctrlPr>
                          </m:sSubPr>
                          <m:e>
                            <m:r>
                              <a:rPr lang="en-US"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m:t>
                            </m:r>
                            <m:r>
                              <a:rPr lang="en-CA" altLang="en-US" sz="2000" i="1" dirty="0">
                                <a:solidFill>
                                  <a:srgbClr val="66FF33"/>
                                </a:solidFill>
                                <a:latin typeface="Cambria Math" panose="02040503050406030204" pitchFamily="18" charset="0"/>
                                <a:ea typeface="Cambria Math" panose="02040503050406030204" pitchFamily="18" charset="0"/>
                                <a:sym typeface="Symbol" panose="05050102010706020507" pitchFamily="18" charset="2"/>
                              </a:rPr>
                              <m:t>𝑤</m:t>
                            </m:r>
                          </m:e>
                          <m:sub>
                            <m:r>
                              <a:rPr lang="en-CA" altLang="en-US" sz="2000" b="0" i="1" dirty="0" smtClean="0">
                                <a:solidFill>
                                  <a:srgbClr val="66FF33"/>
                                </a:solidFill>
                                <a:latin typeface="Cambria Math" panose="02040503050406030204" pitchFamily="18" charset="0"/>
                                <a:ea typeface="Cambria Math" panose="02040503050406030204" pitchFamily="18" charset="0"/>
                                <a:sym typeface="Symbol" panose="05050102010706020507" pitchFamily="18" charset="2"/>
                              </a:rPr>
                              <m:t>2</m:t>
                            </m:r>
                          </m:sub>
                        </m:sSub>
                      </m:den>
                    </m:f>
                  </m:oMath>
                </a14:m>
                <a:endParaRPr lang="en-CA" sz="2000" dirty="0">
                  <a:solidFill>
                    <a:schemeClr val="tx1"/>
                  </a:solidFill>
                </a:endParaRPr>
              </a:p>
            </p:txBody>
          </p:sp>
        </mc:Choice>
        <mc:Fallback xmlns="">
          <p:sp>
            <p:nvSpPr>
              <p:cNvPr id="57" name="TextBox 56"/>
              <p:cNvSpPr txBox="1">
                <a:spLocks noRot="1" noChangeAspect="1" noMove="1" noResize="1" noEditPoints="1" noAdjustHandles="1" noChangeArrowheads="1" noChangeShapeType="1" noTextEdit="1"/>
              </p:cNvSpPr>
              <p:nvPr/>
            </p:nvSpPr>
            <p:spPr>
              <a:xfrm rot="3498041">
                <a:off x="7284752" y="3495865"/>
                <a:ext cx="2164823" cy="489108"/>
              </a:xfrm>
              <a:prstGeom prst="rect">
                <a:avLst/>
              </a:prstGeom>
              <a:blipFill>
                <a:blip r:embed="rId15"/>
                <a:stretch>
                  <a:fillRect/>
                </a:stretch>
              </a:blipFill>
            </p:spPr>
            <p:txBody>
              <a:bodyPr/>
              <a:lstStyle/>
              <a:p>
                <a:r>
                  <a:rPr lang="en-CA">
                    <a:noFill/>
                  </a:rPr>
                  <a:t> </a:t>
                </a:r>
              </a:p>
            </p:txBody>
          </p:sp>
        </mc:Fallback>
      </mc:AlternateContent>
      <p:grpSp>
        <p:nvGrpSpPr>
          <p:cNvPr id="5" name="Group 4"/>
          <p:cNvGrpSpPr/>
          <p:nvPr/>
        </p:nvGrpSpPr>
        <p:grpSpPr>
          <a:xfrm>
            <a:off x="1600200" y="762000"/>
            <a:ext cx="1963999" cy="1519535"/>
            <a:chOff x="2133600" y="762000"/>
            <a:chExt cx="1963999" cy="1519535"/>
          </a:xfrm>
        </p:grpSpPr>
        <mc:AlternateContent xmlns:mc="http://schemas.openxmlformats.org/markup-compatibility/2006" xmlns:a14="http://schemas.microsoft.com/office/drawing/2010/main">
          <mc:Choice Requires="a14">
            <p:sp>
              <p:nvSpPr>
                <p:cNvPr id="50" name="Rectangle 49"/>
                <p:cNvSpPr/>
                <p:nvPr/>
              </p:nvSpPr>
              <p:spPr>
                <a:xfrm>
                  <a:off x="2133600" y="1819870"/>
                  <a:ext cx="1963999"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(10</a:t>
                  </a:r>
                  <a:r>
                    <a:rPr lang="en-US" altLang="en-US" sz="2400" baseline="30000" dirty="0">
                      <a:solidFill>
                        <a:schemeClr val="accent1"/>
                      </a:solidFill>
                      <a:sym typeface="Symbol" panose="05050102010706020507" pitchFamily="18" charset="2"/>
                    </a:rPr>
                    <a:t>-130</a:t>
                  </a:r>
                  <a:r>
                    <a:rPr lang="en-US" altLang="en-US" sz="2400" dirty="0">
                      <a:solidFill>
                        <a:schemeClr val="accent1"/>
                      </a:solidFill>
                      <a:sym typeface="Symbol" panose="05050102010706020507" pitchFamily="18" charset="2"/>
                    </a:rPr>
                    <a:t>)</a:t>
                  </a:r>
                  <a:r>
                    <a:rPr lang="en-US" altLang="en-US" sz="2400" dirty="0">
                      <a:solidFill>
                        <a:schemeClr val="accent1"/>
                      </a:solidFill>
                    </a:rPr>
                    <a:t> </a:t>
                  </a:r>
                  <a:endParaRPr lang="en-CA" sz="2400" dirty="0">
                    <a:solidFill>
                      <a:schemeClr val="accent1"/>
                    </a:solidFill>
                  </a:endParaRPr>
                </a:p>
              </p:txBody>
            </p:sp>
          </mc:Choice>
          <mc:Fallback xmlns="">
            <p:sp>
              <p:nvSpPr>
                <p:cNvPr id="50" name="Rectangle 49"/>
                <p:cNvSpPr>
                  <a:spLocks noRot="1" noChangeAspect="1" noMove="1" noResize="1" noEditPoints="1" noAdjustHandles="1" noChangeArrowheads="1" noChangeShapeType="1" noTextEdit="1"/>
                </p:cNvSpPr>
                <p:nvPr/>
              </p:nvSpPr>
              <p:spPr>
                <a:xfrm>
                  <a:off x="2133600" y="1819870"/>
                  <a:ext cx="1963999" cy="461665"/>
                </a:xfrm>
                <a:prstGeom prst="rect">
                  <a:avLst/>
                </a:prstGeom>
                <a:blipFill>
                  <a:blip r:embed="rId16"/>
                  <a:stretch>
                    <a:fillRect t="-12000" r="-311" b="-30667"/>
                  </a:stretch>
                </a:blipFill>
              </p:spPr>
              <p:txBody>
                <a:bodyPr/>
                <a:lstStyle/>
                <a:p>
                  <a:r>
                    <a:rPr lang="en-CA">
                      <a:noFill/>
                    </a:rPr>
                    <a:t> </a:t>
                  </a:r>
                </a:p>
              </p:txBody>
            </p:sp>
          </mc:Fallback>
        </mc:AlternateContent>
        <p:grpSp>
          <p:nvGrpSpPr>
            <p:cNvPr id="58" name="Group 57"/>
            <p:cNvGrpSpPr/>
            <p:nvPr/>
          </p:nvGrpSpPr>
          <p:grpSpPr>
            <a:xfrm>
              <a:off x="2153319" y="762000"/>
              <a:ext cx="1938351" cy="990600"/>
              <a:chOff x="2153319" y="1066800"/>
              <a:chExt cx="1938351" cy="990600"/>
            </a:xfrm>
          </p:grpSpPr>
          <mc:AlternateContent xmlns:mc="http://schemas.openxmlformats.org/markup-compatibility/2006" xmlns:a14="http://schemas.microsoft.com/office/drawing/2010/main">
            <mc:Choice Requires="a14">
              <p:sp>
                <p:nvSpPr>
                  <p:cNvPr id="59" name="Rectangle 58"/>
                  <p:cNvSpPr/>
                  <p:nvPr/>
                </p:nvSpPr>
                <p:spPr>
                  <a:xfrm>
                    <a:off x="2173038" y="1066800"/>
                    <a:ext cx="1861407"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(10</a:t>
                    </a:r>
                    <a:r>
                      <a:rPr lang="en-US" altLang="en-US" sz="2400" baseline="30000" dirty="0">
                        <a:solidFill>
                          <a:schemeClr val="accent1"/>
                        </a:solidFill>
                        <a:sym typeface="Symbol" panose="05050102010706020507" pitchFamily="18" charset="2"/>
                      </a:rPr>
                      <a:t>-87</a:t>
                    </a:r>
                    <a:r>
                      <a:rPr lang="en-US" altLang="en-US" sz="2400" dirty="0">
                        <a:solidFill>
                          <a:schemeClr val="accent1"/>
                        </a:solidFill>
                        <a:sym typeface="Symbol" panose="05050102010706020507" pitchFamily="18" charset="2"/>
                      </a:rPr>
                      <a:t>)</a:t>
                    </a:r>
                    <a:r>
                      <a:rPr lang="en-US" altLang="en-US" sz="2400" dirty="0">
                        <a:solidFill>
                          <a:schemeClr val="accent1"/>
                        </a:solidFill>
                      </a:rPr>
                      <a:t> </a:t>
                    </a:r>
                    <a:endParaRPr lang="en-CA" sz="2400" dirty="0">
                      <a:solidFill>
                        <a:schemeClr val="accent1"/>
                      </a:solidFill>
                    </a:endParaRPr>
                  </a:p>
                </p:txBody>
              </p:sp>
            </mc:Choice>
            <mc:Fallback xmlns="">
              <p:sp>
                <p:nvSpPr>
                  <p:cNvPr id="59" name="Rectangle 58"/>
                  <p:cNvSpPr>
                    <a:spLocks noRot="1" noChangeAspect="1" noMove="1" noResize="1" noEditPoints="1" noAdjustHandles="1" noChangeArrowheads="1" noChangeShapeType="1" noTextEdit="1"/>
                  </p:cNvSpPr>
                  <p:nvPr/>
                </p:nvSpPr>
                <p:spPr>
                  <a:xfrm>
                    <a:off x="2173038" y="1066800"/>
                    <a:ext cx="1861407" cy="461665"/>
                  </a:xfrm>
                  <a:prstGeom prst="rect">
                    <a:avLst/>
                  </a:prstGeom>
                  <a:blipFill>
                    <a:blip r:embed="rId17"/>
                    <a:stretch>
                      <a:fillRect t="-11842" r="-328"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0" name="Rectangle 59"/>
                  <p:cNvSpPr/>
                  <p:nvPr/>
                </p:nvSpPr>
                <p:spPr>
                  <a:xfrm>
                    <a:off x="2153319" y="1595735"/>
                    <a:ext cx="1938351" cy="461665"/>
                  </a:xfrm>
                  <a:prstGeom prst="rect">
                    <a:avLst/>
                  </a:prstGeom>
                </p:spPr>
                <p:txBody>
                  <a:bodyPr wrap="none">
                    <a:spAutoFit/>
                  </a:bodyPr>
                  <a:lstStyle/>
                  <a:p>
                    <a14:m>
                      <m:oMath xmlns:m="http://schemas.openxmlformats.org/officeDocument/2006/math">
                        <m:r>
                          <a:rPr lang="en-CA" altLang="en-US" sz="2000" i="1" smtClean="0">
                            <a:solidFill>
                              <a:schemeClr val="accent1"/>
                            </a:solidFill>
                            <a:latin typeface="Cambria Math" panose="02040503050406030204" pitchFamily="18" charset="0"/>
                            <a:sym typeface="Symbol" panose="05050102010706020507" pitchFamily="18" charset="2"/>
                          </a:rPr>
                          <m:t>−= </m:t>
                        </m:r>
                      </m:oMath>
                    </a14:m>
                    <a:r>
                      <a:rPr lang="en-US" altLang="en-US" sz="2400" dirty="0">
                        <a:solidFill>
                          <a:schemeClr val="accent1"/>
                        </a:solidFill>
                      </a:rPr>
                      <a:t> </a:t>
                    </a:r>
                    <a:r>
                      <a:rPr lang="en-US" altLang="en-US" sz="2400" dirty="0">
                        <a:solidFill>
                          <a:schemeClr val="accent1"/>
                        </a:solidFill>
                        <a:sym typeface="Symbol" panose="05050102010706020507" pitchFamily="18" charset="2"/>
                      </a:rPr>
                      <a:t>(10</a:t>
                    </a:r>
                    <a:r>
                      <a:rPr lang="en-US" altLang="en-US" sz="2400" baseline="30000" dirty="0">
                        <a:solidFill>
                          <a:schemeClr val="accent1"/>
                        </a:solidFill>
                        <a:sym typeface="Symbol" panose="05050102010706020507" pitchFamily="18" charset="2"/>
                      </a:rPr>
                      <a:t>-87</a:t>
                    </a:r>
                    <a:r>
                      <a:rPr lang="en-US" altLang="en-US" sz="2400" dirty="0">
                        <a:solidFill>
                          <a:schemeClr val="accent1"/>
                        </a:solidFill>
                        <a:sym typeface="Symbol" panose="05050102010706020507" pitchFamily="18" charset="2"/>
                      </a:rPr>
                      <a:t>)</a:t>
                    </a:r>
                    <a:r>
                      <a:rPr lang="en-US" altLang="en-US" sz="2400" dirty="0">
                        <a:solidFill>
                          <a:schemeClr val="accent1"/>
                        </a:solidFill>
                      </a:rPr>
                      <a:t>  </a:t>
                    </a:r>
                    <a:endParaRPr lang="en-CA" sz="2400" dirty="0">
                      <a:solidFill>
                        <a:schemeClr val="accent1"/>
                      </a:solidFill>
                    </a:endParaRPr>
                  </a:p>
                </p:txBody>
              </p:sp>
            </mc:Choice>
            <mc:Fallback xmlns="">
              <p:sp>
                <p:nvSpPr>
                  <p:cNvPr id="60" name="Rectangle 59"/>
                  <p:cNvSpPr>
                    <a:spLocks noRot="1" noChangeAspect="1" noMove="1" noResize="1" noEditPoints="1" noAdjustHandles="1" noChangeArrowheads="1" noChangeShapeType="1" noTextEdit="1"/>
                  </p:cNvSpPr>
                  <p:nvPr/>
                </p:nvSpPr>
                <p:spPr>
                  <a:xfrm>
                    <a:off x="2153319" y="1595735"/>
                    <a:ext cx="1938351" cy="461665"/>
                  </a:xfrm>
                  <a:prstGeom prst="rect">
                    <a:avLst/>
                  </a:prstGeom>
                  <a:blipFill>
                    <a:blip r:embed="rId18"/>
                    <a:stretch>
                      <a:fillRect t="-11842" b="-28947"/>
                    </a:stretch>
                  </a:blipFill>
                </p:spPr>
                <p:txBody>
                  <a:bodyPr/>
                  <a:lstStyle/>
                  <a:p>
                    <a:r>
                      <a:rPr lang="en-CA">
                        <a:noFill/>
                      </a:rPr>
                      <a:t> </a:t>
                    </a:r>
                  </a:p>
                </p:txBody>
              </p:sp>
            </mc:Fallback>
          </mc:AlternateContent>
        </p:grpSp>
      </p:grpSp>
      <p:sp>
        <p:nvSpPr>
          <p:cNvPr id="61" name="Rectangle 60"/>
          <p:cNvSpPr/>
          <p:nvPr/>
        </p:nvSpPr>
        <p:spPr>
          <a:xfrm>
            <a:off x="3915411" y="1752600"/>
            <a:ext cx="5304790" cy="1200329"/>
          </a:xfrm>
          <a:prstGeom prst="rect">
            <a:avLst/>
          </a:prstGeom>
        </p:spPr>
        <p:txBody>
          <a:bodyPr wrap="square">
            <a:spAutoFit/>
          </a:bodyPr>
          <a:lstStyle/>
          <a:p>
            <a:pPr algn="ctr"/>
            <a:r>
              <a:rPr lang="en-US" altLang="en-US" sz="2400" dirty="0"/>
              <a:t>Bigger weights </a:t>
            </a:r>
            <a:r>
              <a:rPr lang="en-US" altLang="en-US" sz="2400" dirty="0">
                <a:sym typeface="Wingdings" panose="05000000000000000000" pitchFamily="2" charset="2"/>
              </a:rPr>
              <a:t> Larger </a:t>
            </a:r>
            <a:r>
              <a:rPr lang="en-US" altLang="en-US" sz="2400" i="1" dirty="0">
                <a:solidFill>
                  <a:srgbClr val="00FFFF"/>
                </a:solidFill>
                <a:sym typeface="Wingdings" panose="05000000000000000000" pitchFamily="2" charset="2"/>
              </a:rPr>
              <a:t>z</a:t>
            </a:r>
            <a:r>
              <a:rPr lang="en-US" altLang="en-US" sz="2400" dirty="0">
                <a:sym typeface="Wingdings" panose="05000000000000000000" pitchFamily="2" charset="2"/>
              </a:rPr>
              <a:t> spread.</a:t>
            </a:r>
            <a:endParaRPr lang="en-US" altLang="en-US" sz="2400" dirty="0"/>
          </a:p>
          <a:p>
            <a:pPr algn="ctr"/>
            <a:r>
              <a:rPr lang="en-US" sz="2400" dirty="0"/>
              <a:t>Oops derivative </a:t>
            </a:r>
            <a:r>
              <a:rPr lang="en-US" sz="2400" dirty="0">
                <a:sym typeface="Symbol" panose="05050102010706020507" pitchFamily="18" charset="2"/>
              </a:rPr>
              <a:t> </a:t>
            </a:r>
            <a:r>
              <a:rPr lang="en-US" sz="2400" dirty="0"/>
              <a:t>zero </a:t>
            </a:r>
            <a:r>
              <a:rPr lang="en-US" sz="2400" dirty="0">
                <a:sym typeface="Wingdings" panose="05000000000000000000" pitchFamily="2" charset="2"/>
              </a:rPr>
              <a:t> No learning.</a:t>
            </a:r>
          </a:p>
          <a:p>
            <a:pPr algn="ctr"/>
            <a:r>
              <a:rPr lang="en-US" sz="2400" dirty="0">
                <a:sym typeface="Wingdings" panose="05000000000000000000" pitchFamily="2" charset="2"/>
              </a:rPr>
              <a:t>One reason to keep weights small.</a:t>
            </a:r>
            <a:endParaRPr lang="en-CA" sz="2400" dirty="0"/>
          </a:p>
        </p:txBody>
      </p:sp>
      <p:sp>
        <p:nvSpPr>
          <p:cNvPr id="2" name="Rounded Rectangle 1"/>
          <p:cNvSpPr/>
          <p:nvPr/>
        </p:nvSpPr>
        <p:spPr>
          <a:xfrm>
            <a:off x="609600" y="609600"/>
            <a:ext cx="636940" cy="1828800"/>
          </a:xfrm>
          <a:prstGeom prst="roundRect">
            <a:avLst/>
          </a:prstGeom>
          <a:ln w="25400">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aphicFrame>
        <p:nvGraphicFramePr>
          <p:cNvPr id="4" name="Table 3"/>
          <p:cNvGraphicFramePr>
            <a:graphicFrameLocks noGrp="1"/>
          </p:cNvGraphicFramePr>
          <p:nvPr/>
        </p:nvGraphicFramePr>
        <p:xfrm>
          <a:off x="76198" y="4789860"/>
          <a:ext cx="8991600" cy="1931223"/>
        </p:xfrm>
        <a:graphic>
          <a:graphicData uri="http://schemas.openxmlformats.org/drawingml/2006/table">
            <a:tbl>
              <a:tblPr>
                <a:tableStyleId>{5C22544A-7EE6-4342-B048-85BDC9FD1C3A}</a:tableStyleId>
              </a:tblPr>
              <a:tblGrid>
                <a:gridCol w="749300">
                  <a:extLst>
                    <a:ext uri="{9D8B030D-6E8A-4147-A177-3AD203B41FA5}">
                      <a16:colId xmlns:a16="http://schemas.microsoft.com/office/drawing/2014/main" val="2234749299"/>
                    </a:ext>
                  </a:extLst>
                </a:gridCol>
                <a:gridCol w="749300">
                  <a:extLst>
                    <a:ext uri="{9D8B030D-6E8A-4147-A177-3AD203B41FA5}">
                      <a16:colId xmlns:a16="http://schemas.microsoft.com/office/drawing/2014/main" val="2233266025"/>
                    </a:ext>
                  </a:extLst>
                </a:gridCol>
                <a:gridCol w="711202">
                  <a:extLst>
                    <a:ext uri="{9D8B030D-6E8A-4147-A177-3AD203B41FA5}">
                      <a16:colId xmlns:a16="http://schemas.microsoft.com/office/drawing/2014/main" val="582544250"/>
                    </a:ext>
                  </a:extLst>
                </a:gridCol>
                <a:gridCol w="838200">
                  <a:extLst>
                    <a:ext uri="{9D8B030D-6E8A-4147-A177-3AD203B41FA5}">
                      <a16:colId xmlns:a16="http://schemas.microsoft.com/office/drawing/2014/main" val="2633436879"/>
                    </a:ext>
                  </a:extLst>
                </a:gridCol>
                <a:gridCol w="698498">
                  <a:extLst>
                    <a:ext uri="{9D8B030D-6E8A-4147-A177-3AD203B41FA5}">
                      <a16:colId xmlns:a16="http://schemas.microsoft.com/office/drawing/2014/main" val="2270533377"/>
                    </a:ext>
                  </a:extLst>
                </a:gridCol>
                <a:gridCol w="749300">
                  <a:extLst>
                    <a:ext uri="{9D8B030D-6E8A-4147-A177-3AD203B41FA5}">
                      <a16:colId xmlns:a16="http://schemas.microsoft.com/office/drawing/2014/main" val="3997017412"/>
                    </a:ext>
                  </a:extLst>
                </a:gridCol>
                <a:gridCol w="749300">
                  <a:extLst>
                    <a:ext uri="{9D8B030D-6E8A-4147-A177-3AD203B41FA5}">
                      <a16:colId xmlns:a16="http://schemas.microsoft.com/office/drawing/2014/main" val="1377182258"/>
                    </a:ext>
                  </a:extLst>
                </a:gridCol>
                <a:gridCol w="749300">
                  <a:extLst>
                    <a:ext uri="{9D8B030D-6E8A-4147-A177-3AD203B41FA5}">
                      <a16:colId xmlns:a16="http://schemas.microsoft.com/office/drawing/2014/main" val="2764722619"/>
                    </a:ext>
                  </a:extLst>
                </a:gridCol>
                <a:gridCol w="749300">
                  <a:extLst>
                    <a:ext uri="{9D8B030D-6E8A-4147-A177-3AD203B41FA5}">
                      <a16:colId xmlns:a16="http://schemas.microsoft.com/office/drawing/2014/main" val="1278459988"/>
                    </a:ext>
                  </a:extLst>
                </a:gridCol>
                <a:gridCol w="749300">
                  <a:extLst>
                    <a:ext uri="{9D8B030D-6E8A-4147-A177-3AD203B41FA5}">
                      <a16:colId xmlns:a16="http://schemas.microsoft.com/office/drawing/2014/main" val="1255072949"/>
                    </a:ext>
                  </a:extLst>
                </a:gridCol>
                <a:gridCol w="749300">
                  <a:extLst>
                    <a:ext uri="{9D8B030D-6E8A-4147-A177-3AD203B41FA5}">
                      <a16:colId xmlns:a16="http://schemas.microsoft.com/office/drawing/2014/main" val="3511782737"/>
                    </a:ext>
                  </a:extLst>
                </a:gridCol>
                <a:gridCol w="749300">
                  <a:extLst>
                    <a:ext uri="{9D8B030D-6E8A-4147-A177-3AD203B41FA5}">
                      <a16:colId xmlns:a16="http://schemas.microsoft.com/office/drawing/2014/main" val="1898468877"/>
                    </a:ext>
                  </a:extLst>
                </a:gridCol>
              </a:tblGrid>
              <a:tr h="396483">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5.E-131</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3.E-261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1.E-130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5.E-131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5.E-261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609727329"/>
                  </a:ext>
                </a:extLst>
              </a:tr>
              <a:tr h="396483">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-150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7.E-66</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5.E-131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1.E-65</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7.E-66</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1.E-130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1.E-130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378882338"/>
                  </a:ext>
                </a:extLst>
              </a:tr>
              <a:tr h="396483">
                <a:tc>
                  <a:txBody>
                    <a:bodyPr/>
                    <a:lstStyle/>
                    <a:p>
                      <a:pPr algn="r" fontAlgn="b"/>
                      <a:r>
                        <a:rPr lang="en-CA" sz="1600" u="none" strike="noStrike">
                          <a:effectLst/>
                          <a:latin typeface="Times New Roman" panose="02020603050405020304" pitchFamily="18" charset="0"/>
                          <a:cs typeface="Times New Roman" panose="02020603050405020304" pitchFamily="18" charset="0"/>
                        </a:rPr>
                        <a:t>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-100</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4.E-44</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7.E-44</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4.E-44</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986040386"/>
                  </a:ext>
                </a:extLst>
              </a:tr>
              <a:tr h="345291">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1</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50</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marL="0" marR="0" indent="0" algn="r" defTabSz="914400" rtl="0" eaLnBrk="1" fontAlgn="b" latinLnBrk="0" hangingPunct="1">
                        <a:lnSpc>
                          <a:spcPct val="100000"/>
                        </a:lnSpc>
                        <a:spcBef>
                          <a:spcPts val="0"/>
                        </a:spcBef>
                        <a:spcAft>
                          <a:spcPts val="0"/>
                        </a:spcAft>
                        <a:buClrTx/>
                        <a:buSzTx/>
                        <a:buFontTx/>
                        <a:buNone/>
                        <a:tabLst/>
                        <a:defRPr/>
                      </a:pPr>
                      <a:r>
                        <a:rPr lang="en-CA" sz="1600" u="none" strike="noStrike" dirty="0">
                          <a:effectLst/>
                          <a:latin typeface="Times New Roman" panose="02020603050405020304" pitchFamily="18" charset="0"/>
                          <a:cs typeface="Times New Roman" panose="02020603050405020304" pitchFamily="18" charset="0"/>
                        </a:rPr>
                        <a:t>1-E-152</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1</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0.E+00</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233584884"/>
                  </a:ext>
                </a:extLst>
              </a:tr>
              <a:tr h="396483">
                <a:tc>
                  <a:txBody>
                    <a:bodyPr/>
                    <a:lstStyle/>
                    <a:p>
                      <a:pPr algn="l" fontAlgn="b"/>
                      <a:r>
                        <a:rPr lang="en-CA" sz="1600" u="none" strike="noStrike" dirty="0">
                          <a:effectLst/>
                          <a:latin typeface="Times New Roman" panose="02020603050405020304" pitchFamily="18" charset="0"/>
                          <a:cs typeface="Times New Roman" panose="02020603050405020304" pitchFamily="18" charset="0"/>
                        </a:rPr>
                        <a:t>Total</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1600" u="none" strike="noStrike">
                          <a:effectLst/>
                          <a:latin typeface="Times New Roman" panose="02020603050405020304" pitchFamily="18" charset="0"/>
                          <a:cs typeface="Times New Roman" panose="02020603050405020304" pitchFamily="18" charset="0"/>
                        </a:rPr>
                        <a:t> </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1600" u="none" strike="noStrike" dirty="0">
                          <a:effectLst/>
                          <a:latin typeface="Times New Roman" panose="02020603050405020304" pitchFamily="18" charset="0"/>
                          <a:cs typeface="Times New Roman" panose="02020603050405020304" pitchFamily="18" charset="0"/>
                        </a:rPr>
                        <a:t> </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1600" u="none" strike="noStrike">
                          <a:effectLst/>
                          <a:latin typeface="Times New Roman" panose="02020603050405020304" pitchFamily="18" charset="0"/>
                          <a:cs typeface="Times New Roman" panose="02020603050405020304" pitchFamily="18" charset="0"/>
                        </a:rPr>
                        <a:t> </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1600" u="none" strike="noStrike" dirty="0">
                          <a:effectLst/>
                          <a:latin typeface="Times New Roman" panose="02020603050405020304" pitchFamily="18" charset="0"/>
                          <a:cs typeface="Times New Roman" panose="02020603050405020304" pitchFamily="18" charset="0"/>
                        </a:rPr>
                        <a:t> </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1.E-87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a:effectLst/>
                          <a:latin typeface="Times New Roman" panose="02020603050405020304" pitchFamily="18" charset="0"/>
                          <a:cs typeface="Times New Roman" panose="02020603050405020304" pitchFamily="18" charset="0"/>
                        </a:rPr>
                        <a:t>3.E-87</a:t>
                      </a:r>
                      <a:endParaRPr lang="en-CA" sz="16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1600" u="none" strike="noStrike" dirty="0">
                          <a:effectLst/>
                          <a:latin typeface="Times New Roman" panose="02020603050405020304" pitchFamily="18" charset="0"/>
                          <a:cs typeface="Times New Roman" panose="02020603050405020304" pitchFamily="18" charset="0"/>
                        </a:rPr>
                        <a:t>1.E-130</a:t>
                      </a:r>
                      <a:endParaRPr lang="en-CA" sz="16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29835581"/>
                  </a:ext>
                </a:extLst>
              </a:tr>
            </a:tbl>
          </a:graphicData>
        </a:graphic>
      </p:graphicFrame>
      <p:sp>
        <p:nvSpPr>
          <p:cNvPr id="62" name="Rounded Rectangle 61"/>
          <p:cNvSpPr/>
          <p:nvPr/>
        </p:nvSpPr>
        <p:spPr>
          <a:xfrm>
            <a:off x="1872345" y="4953000"/>
            <a:ext cx="457200" cy="1512000"/>
          </a:xfrm>
          <a:prstGeom prst="roundRect">
            <a:avLst/>
          </a:prstGeom>
          <a:ln w="25400">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Rounded Rectangle 62"/>
          <p:cNvSpPr/>
          <p:nvPr/>
        </p:nvSpPr>
        <p:spPr>
          <a:xfrm rot="16200000">
            <a:off x="8159400" y="5873400"/>
            <a:ext cx="457200" cy="1512000"/>
          </a:xfrm>
          <a:prstGeom prst="roundRect">
            <a:avLst/>
          </a:prstGeom>
          <a:ln w="25400">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3" name="Rounded Rectangle 42"/>
          <p:cNvSpPr/>
          <p:nvPr/>
        </p:nvSpPr>
        <p:spPr>
          <a:xfrm>
            <a:off x="2425338" y="4965000"/>
            <a:ext cx="762000" cy="1512000"/>
          </a:xfrm>
          <a:prstGeom prst="roundRect">
            <a:avLst/>
          </a:prstGeom>
          <a:ln w="25400">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 name="Rectangle 2"/>
          <p:cNvSpPr/>
          <p:nvPr/>
        </p:nvSpPr>
        <p:spPr>
          <a:xfrm>
            <a:off x="1828800" y="2814935"/>
            <a:ext cx="1883849" cy="461665"/>
          </a:xfrm>
          <a:prstGeom prst="rect">
            <a:avLst/>
          </a:prstGeom>
        </p:spPr>
        <p:txBody>
          <a:bodyPr wrap="none">
            <a:spAutoFit/>
          </a:bodyPr>
          <a:lstStyle/>
          <a:p>
            <a:r>
              <a:rPr lang="en-US" sz="2400" dirty="0">
                <a:sym typeface="Wingdings" panose="05000000000000000000" pitchFamily="2" charset="2"/>
              </a:rPr>
              <a:t>Better answer</a:t>
            </a:r>
            <a:endParaRPr lang="en-CA" sz="2400" dirty="0"/>
          </a:p>
        </p:txBody>
      </p:sp>
    </p:spTree>
    <p:extLst>
      <p:ext uri="{BB962C8B-B14F-4D97-AF65-F5344CB8AC3E}">
        <p14:creationId xmlns:p14="http://schemas.microsoft.com/office/powerpoint/2010/main" val="35320211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1">
                                            <p:txEl>
                                              <p:pRg st="0" end="0"/>
                                            </p:txEl>
                                          </p:spTgt>
                                        </p:tgtEl>
                                        <p:attrNameLst>
                                          <p:attrName>style.visibility</p:attrName>
                                        </p:attrNameLst>
                                      </p:cBhvr>
                                      <p:to>
                                        <p:strVal val="visible"/>
                                      </p:to>
                                    </p:set>
                                    <p:anim calcmode="lin" valueType="num">
                                      <p:cBhvr additive="base">
                                        <p:cTn id="7"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0-#ppt_w/2"/>
                                          </p:val>
                                        </p:tav>
                                        <p:tav tm="100000">
                                          <p:val>
                                            <p:strVal val="#ppt_x"/>
                                          </p:val>
                                        </p:tav>
                                      </p:tavLst>
                                    </p:anim>
                                    <p:anim calcmode="lin" valueType="num">
                                      <p:cBhvr additive="base">
                                        <p:cTn id="12" dur="500" fill="hold"/>
                                        <p:tgtEl>
                                          <p:spTgt spid="2"/>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62"/>
                                        </p:tgtEl>
                                        <p:attrNameLst>
                                          <p:attrName>style.visibility</p:attrName>
                                        </p:attrNameLst>
                                      </p:cBhvr>
                                      <p:to>
                                        <p:strVal val="visible"/>
                                      </p:to>
                                    </p:set>
                                    <p:anim calcmode="lin" valueType="num">
                                      <p:cBhvr additive="base">
                                        <p:cTn id="15" dur="500" fill="hold"/>
                                        <p:tgtEl>
                                          <p:spTgt spid="62"/>
                                        </p:tgtEl>
                                        <p:attrNameLst>
                                          <p:attrName>ppt_x</p:attrName>
                                        </p:attrNameLst>
                                      </p:cBhvr>
                                      <p:tavLst>
                                        <p:tav tm="0">
                                          <p:val>
                                            <p:strVal val="0-#ppt_w/2"/>
                                          </p:val>
                                        </p:tav>
                                        <p:tav tm="100000">
                                          <p:val>
                                            <p:strVal val="#ppt_x"/>
                                          </p:val>
                                        </p:tav>
                                      </p:tavLst>
                                    </p:anim>
                                    <p:anim calcmode="lin" valueType="num">
                                      <p:cBhvr additive="base">
                                        <p:cTn id="16"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0-#ppt_w/2"/>
                                          </p:val>
                                        </p:tav>
                                        <p:tav tm="100000">
                                          <p:val>
                                            <p:strVal val="#ppt_x"/>
                                          </p:val>
                                        </p:tav>
                                      </p:tavLst>
                                    </p:anim>
                                    <p:anim calcmode="lin" valueType="num">
                                      <p:cBhvr additive="base">
                                        <p:cTn id="22" dur="500" fill="hold"/>
                                        <p:tgtEl>
                                          <p:spTgt spid="4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1">
                                            <p:txEl>
                                              <p:pRg st="1" end="1"/>
                                            </p:txEl>
                                          </p:spTgt>
                                        </p:tgtEl>
                                        <p:attrNameLst>
                                          <p:attrName>style.visibility</p:attrName>
                                        </p:attrNameLst>
                                      </p:cBhvr>
                                      <p:to>
                                        <p:strVal val="visible"/>
                                      </p:to>
                                    </p:set>
                                    <p:anim calcmode="lin" valueType="num">
                                      <p:cBhvr additive="base">
                                        <p:cTn id="31"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1">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63"/>
                                        </p:tgtEl>
                                        <p:attrNameLst>
                                          <p:attrName>style.visibility</p:attrName>
                                        </p:attrNameLst>
                                      </p:cBhvr>
                                      <p:to>
                                        <p:strVal val="visible"/>
                                      </p:to>
                                    </p:set>
                                    <p:anim calcmode="lin" valueType="num">
                                      <p:cBhvr additive="base">
                                        <p:cTn id="35" dur="500" fill="hold"/>
                                        <p:tgtEl>
                                          <p:spTgt spid="63"/>
                                        </p:tgtEl>
                                        <p:attrNameLst>
                                          <p:attrName>ppt_x</p:attrName>
                                        </p:attrNameLst>
                                      </p:cBhvr>
                                      <p:tavLst>
                                        <p:tav tm="0">
                                          <p:val>
                                            <p:strVal val="0-#ppt_w/2"/>
                                          </p:val>
                                        </p:tav>
                                        <p:tav tm="100000">
                                          <p:val>
                                            <p:strVal val="#ppt_x"/>
                                          </p:val>
                                        </p:tav>
                                      </p:tavLst>
                                    </p:anim>
                                    <p:anim calcmode="lin" valueType="num">
                                      <p:cBhvr additive="base">
                                        <p:cTn id="36" dur="500" fill="hold"/>
                                        <p:tgtEl>
                                          <p:spTgt spid="63"/>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1">
                                            <p:txEl>
                                              <p:pRg st="2" end="2"/>
                                            </p:txEl>
                                          </p:spTgt>
                                        </p:tgtEl>
                                        <p:attrNameLst>
                                          <p:attrName>style.visibility</p:attrName>
                                        </p:attrNameLst>
                                      </p:cBhvr>
                                      <p:to>
                                        <p:strVal val="visible"/>
                                      </p:to>
                                    </p:set>
                                    <p:anim calcmode="lin" valueType="num">
                                      <p:cBhvr additive="base">
                                        <p:cTn id="45" dur="500" fill="hold"/>
                                        <p:tgtEl>
                                          <p:spTgt spid="61">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6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2" grpId="0" animBg="1"/>
      <p:bldP spid="63" grpId="0" animBg="1"/>
      <p:bldP spid="43" grpId="0" animBg="1"/>
      <p:bldP spid="3"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
        <p:nvSpPr>
          <p:cNvPr id="50" name="Text Box 33"/>
          <p:cNvSpPr txBox="1">
            <a:spLocks noChangeArrowheads="1"/>
          </p:cNvSpPr>
          <p:nvPr/>
        </p:nvSpPr>
        <p:spPr bwMode="auto">
          <a:xfrm>
            <a:off x="512141" y="76200"/>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Ability to Compute</a:t>
            </a:r>
            <a:endParaRPr lang="en-US" altLang="en-US" sz="2800" dirty="0">
              <a:latin typeface="Times New Roman" pitchFamily="18" charset="0"/>
            </a:endParaRPr>
          </a:p>
        </p:txBody>
      </p:sp>
      <p:grpSp>
        <p:nvGrpSpPr>
          <p:cNvPr id="2" name="Group 1">
            <a:extLst>
              <a:ext uri="{FF2B5EF4-FFF2-40B4-BE49-F238E27FC236}">
                <a16:creationId xmlns:a16="http://schemas.microsoft.com/office/drawing/2014/main" id="{5403A80B-3FB3-48DF-981B-A591EE51F279}"/>
              </a:ext>
            </a:extLst>
          </p:cNvPr>
          <p:cNvGrpSpPr/>
          <p:nvPr/>
        </p:nvGrpSpPr>
        <p:grpSpPr>
          <a:xfrm>
            <a:off x="3393453" y="1066799"/>
            <a:ext cx="2425366" cy="1477153"/>
            <a:chOff x="3393453" y="1066799"/>
            <a:chExt cx="2425366" cy="1477153"/>
          </a:xfrm>
        </p:grpSpPr>
        <p:grpSp>
          <p:nvGrpSpPr>
            <p:cNvPr id="4" name="Group 3"/>
            <p:cNvGrpSpPr/>
            <p:nvPr/>
          </p:nvGrpSpPr>
          <p:grpSpPr>
            <a:xfrm>
              <a:off x="3393453" y="1066799"/>
              <a:ext cx="2425366" cy="1154376"/>
              <a:chOff x="5238856" y="2590800"/>
              <a:chExt cx="3810000" cy="2057400"/>
            </a:xfrm>
          </p:grpSpPr>
          <p:grpSp>
            <p:nvGrpSpPr>
              <p:cNvPr id="36" name="Group 35"/>
              <p:cNvGrpSpPr/>
              <p:nvPr/>
            </p:nvGrpSpPr>
            <p:grpSpPr>
              <a:xfrm>
                <a:off x="5238856" y="2590800"/>
                <a:ext cx="3810000" cy="2057400"/>
                <a:chOff x="457200" y="990600"/>
                <a:chExt cx="4619625" cy="3076575"/>
              </a:xfrm>
            </p:grpSpPr>
            <p:pic>
              <p:nvPicPr>
                <p:cNvPr id="37" name="Picture 36"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37"/>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45" name="Straight Connector 44"/>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34" name="Straight Connector 33"/>
              <p:cNvCxnSpPr/>
              <p:nvPr/>
            </p:nvCxnSpPr>
            <p:spPr bwMode="auto">
              <a:xfrm>
                <a:off x="5680416" y="4374305"/>
                <a:ext cx="3266317" cy="0"/>
              </a:xfrm>
              <a:prstGeom prst="line">
                <a:avLst/>
              </a:prstGeom>
              <a:noFill/>
              <a:ln w="38100" cap="sq" cmpd="sng" algn="ctr">
                <a:solidFill>
                  <a:srgbClr val="FF7C80"/>
                </a:solidFill>
                <a:prstDash val="solid"/>
                <a:round/>
                <a:headEnd type="none" w="med" len="med"/>
                <a:tailEnd type="none" w="med" len="med"/>
              </a:ln>
              <a:effectLst/>
            </p:spPr>
          </p:cxnSp>
        </p:grpSp>
        <p:cxnSp>
          <p:nvCxnSpPr>
            <p:cNvPr id="11" name="Straight Connector 10"/>
            <p:cNvCxnSpPr/>
            <p:nvPr/>
          </p:nvCxnSpPr>
          <p:spPr bwMode="auto">
            <a:xfrm flipV="1">
              <a:off x="3728183" y="1145505"/>
              <a:ext cx="1950712" cy="852754"/>
            </a:xfrm>
            <a:prstGeom prst="line">
              <a:avLst/>
            </a:prstGeom>
            <a:noFill/>
            <a:ln w="15875" cap="sq" cmpd="sng" algn="ctr">
              <a:solidFill>
                <a:srgbClr val="0070C0"/>
              </a:solidFill>
              <a:prstDash val="solid"/>
              <a:round/>
              <a:headEnd type="none" w="med" len="med"/>
              <a:tailEnd type="none" w="med" len="med"/>
            </a:ln>
            <a:effectLst/>
          </p:spPr>
        </p:cxnSp>
        <p:sp>
          <p:nvSpPr>
            <p:cNvPr id="20" name="Rectangle 19"/>
            <p:cNvSpPr/>
            <p:nvPr/>
          </p:nvSpPr>
          <p:spPr>
            <a:xfrm>
              <a:off x="4068749" y="2124174"/>
              <a:ext cx="878348" cy="419778"/>
            </a:xfrm>
            <a:prstGeom prst="rect">
              <a:avLst/>
            </a:prstGeom>
          </p:spPr>
          <p:txBody>
            <a:bodyPr wrap="none">
              <a:spAutoFit/>
            </a:bodyPr>
            <a:lstStyle/>
            <a:p>
              <a:r>
                <a:rPr lang="en-US" altLang="en-US" sz="2400" dirty="0"/>
                <a:t>Linear</a:t>
              </a:r>
              <a:endParaRPr lang="en-CA" sz="2400" dirty="0"/>
            </a:p>
          </p:txBody>
        </p:sp>
      </p:grpSp>
      <p:grpSp>
        <p:nvGrpSpPr>
          <p:cNvPr id="6" name="Group 5">
            <a:extLst>
              <a:ext uri="{FF2B5EF4-FFF2-40B4-BE49-F238E27FC236}">
                <a16:creationId xmlns:a16="http://schemas.microsoft.com/office/drawing/2014/main" id="{531CC941-8FD2-405F-B3C3-FF2D04FC14B3}"/>
              </a:ext>
            </a:extLst>
          </p:cNvPr>
          <p:cNvGrpSpPr/>
          <p:nvPr/>
        </p:nvGrpSpPr>
        <p:grpSpPr>
          <a:xfrm>
            <a:off x="3447749" y="5442229"/>
            <a:ext cx="2425366" cy="1474825"/>
            <a:chOff x="3447749" y="5442229"/>
            <a:chExt cx="2425366" cy="1474825"/>
          </a:xfrm>
        </p:grpSpPr>
        <p:grpSp>
          <p:nvGrpSpPr>
            <p:cNvPr id="21" name="Group 20"/>
            <p:cNvGrpSpPr/>
            <p:nvPr/>
          </p:nvGrpSpPr>
          <p:grpSpPr>
            <a:xfrm>
              <a:off x="3447749" y="5442229"/>
              <a:ext cx="2425366" cy="1154376"/>
              <a:chOff x="6389370" y="4612005"/>
              <a:chExt cx="2723085" cy="1269565"/>
            </a:xfrm>
          </p:grpSpPr>
          <p:grpSp>
            <p:nvGrpSpPr>
              <p:cNvPr id="64" name="Group 63"/>
              <p:cNvGrpSpPr/>
              <p:nvPr/>
            </p:nvGrpSpPr>
            <p:grpSpPr>
              <a:xfrm>
                <a:off x="6389370" y="4612005"/>
                <a:ext cx="2723085" cy="1269565"/>
                <a:chOff x="5238856" y="2590800"/>
                <a:chExt cx="3810000" cy="2057400"/>
              </a:xfrm>
            </p:grpSpPr>
            <p:grpSp>
              <p:nvGrpSpPr>
                <p:cNvPr id="65" name="Group 64"/>
                <p:cNvGrpSpPr/>
                <p:nvPr/>
              </p:nvGrpSpPr>
              <p:grpSpPr>
                <a:xfrm>
                  <a:off x="5238856" y="2590800"/>
                  <a:ext cx="3810000" cy="2057400"/>
                  <a:chOff x="457200" y="990600"/>
                  <a:chExt cx="4619625" cy="3076575"/>
                </a:xfrm>
              </p:grpSpPr>
              <p:pic>
                <p:nvPicPr>
                  <p:cNvPr id="67" name="Picture 66"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68" name="Rectangle 67"/>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69" name="Straight Connector 68"/>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grpSp>
            <p:cxnSp>
              <p:nvCxnSpPr>
                <p:cNvPr id="66" name="Straight Connector 65"/>
                <p:cNvCxnSpPr/>
                <p:nvPr/>
              </p:nvCxnSpPr>
              <p:spPr bwMode="auto">
                <a:xfrm>
                  <a:off x="5680416" y="4374305"/>
                  <a:ext cx="3266317" cy="0"/>
                </a:xfrm>
                <a:prstGeom prst="line">
                  <a:avLst/>
                </a:prstGeom>
                <a:noFill/>
                <a:ln w="38100" cap="sq" cmpd="sng" algn="ctr">
                  <a:solidFill>
                    <a:srgbClr val="FF7C80"/>
                  </a:solidFill>
                  <a:prstDash val="solid"/>
                  <a:round/>
                  <a:headEnd type="none" w="med" len="med"/>
                  <a:tailEnd type="none" w="med" len="med"/>
                </a:ln>
                <a:effectLst/>
              </p:spPr>
            </p:cxnSp>
          </p:grpSp>
          <p:cxnSp>
            <p:nvCxnSpPr>
              <p:cNvPr id="70" name="Straight Connector 69"/>
              <p:cNvCxnSpPr/>
              <p:nvPr/>
            </p:nvCxnSpPr>
            <p:spPr bwMode="auto">
              <a:xfrm flipV="1">
                <a:off x="7833421" y="4792128"/>
                <a:ext cx="1041423" cy="822746"/>
              </a:xfrm>
              <a:prstGeom prst="line">
                <a:avLst/>
              </a:prstGeom>
              <a:noFill/>
              <a:ln w="15875" cap="sq" cmpd="sng" algn="ctr">
                <a:solidFill>
                  <a:srgbClr val="0070C0"/>
                </a:solidFill>
                <a:prstDash val="solid"/>
                <a:round/>
                <a:headEnd type="none" w="med" len="med"/>
                <a:tailEnd type="none" w="med" len="med"/>
              </a:ln>
              <a:effectLst/>
            </p:spPr>
          </p:cxnSp>
        </p:grpSp>
        <p:sp>
          <p:nvSpPr>
            <p:cNvPr id="73" name="Rectangle 72"/>
            <p:cNvSpPr/>
            <p:nvPr/>
          </p:nvSpPr>
          <p:spPr>
            <a:xfrm>
              <a:off x="4140567" y="6497276"/>
              <a:ext cx="1363781" cy="419778"/>
            </a:xfrm>
            <a:prstGeom prst="rect">
              <a:avLst/>
            </a:prstGeom>
          </p:spPr>
          <p:txBody>
            <a:bodyPr wrap="none">
              <a:spAutoFit/>
            </a:bodyPr>
            <a:lstStyle/>
            <a:p>
              <a:r>
                <a:rPr lang="en-US" altLang="en-US" sz="2400" dirty="0"/>
                <a:t>Rectilinear</a:t>
              </a:r>
              <a:endParaRPr lang="en-CA" sz="2400" dirty="0"/>
            </a:p>
          </p:txBody>
        </p:sp>
      </p:grpSp>
      <p:grpSp>
        <p:nvGrpSpPr>
          <p:cNvPr id="3" name="Group 2">
            <a:extLst>
              <a:ext uri="{FF2B5EF4-FFF2-40B4-BE49-F238E27FC236}">
                <a16:creationId xmlns:a16="http://schemas.microsoft.com/office/drawing/2014/main" id="{F929C31A-C627-4E71-8172-7D163E17289C}"/>
              </a:ext>
            </a:extLst>
          </p:cNvPr>
          <p:cNvGrpSpPr/>
          <p:nvPr/>
        </p:nvGrpSpPr>
        <p:grpSpPr>
          <a:xfrm>
            <a:off x="3390060" y="2527008"/>
            <a:ext cx="2443282" cy="1499671"/>
            <a:chOff x="3390060" y="2527008"/>
            <a:chExt cx="2443282" cy="1499671"/>
          </a:xfrm>
        </p:grpSpPr>
        <p:grpSp>
          <p:nvGrpSpPr>
            <p:cNvPr id="55" name="Group 54"/>
            <p:cNvGrpSpPr/>
            <p:nvPr/>
          </p:nvGrpSpPr>
          <p:grpSpPr>
            <a:xfrm>
              <a:off x="3390060" y="2527008"/>
              <a:ext cx="2425366" cy="1154376"/>
              <a:chOff x="5238856" y="2590800"/>
              <a:chExt cx="3810000" cy="2057400"/>
            </a:xfrm>
          </p:grpSpPr>
          <p:grpSp>
            <p:nvGrpSpPr>
              <p:cNvPr id="56" name="Group 55"/>
              <p:cNvGrpSpPr/>
              <p:nvPr/>
            </p:nvGrpSpPr>
            <p:grpSpPr>
              <a:xfrm>
                <a:off x="5238856" y="2590800"/>
                <a:ext cx="3810000" cy="2057400"/>
                <a:chOff x="457200" y="990600"/>
                <a:chExt cx="4619625" cy="3076575"/>
              </a:xfrm>
            </p:grpSpPr>
            <p:pic>
              <p:nvPicPr>
                <p:cNvPr id="59" name="Picture 58"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60" name="Rectangle 59"/>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61" name="Straight Connector 60"/>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62" name="Elbow Connector 61"/>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cxnSp>
            <p:nvCxnSpPr>
              <p:cNvPr id="58" name="Straight Connector 57"/>
              <p:cNvCxnSpPr/>
              <p:nvPr/>
            </p:nvCxnSpPr>
            <p:spPr bwMode="auto">
              <a:xfrm>
                <a:off x="5680416" y="4374305"/>
                <a:ext cx="3266317" cy="0"/>
              </a:xfrm>
              <a:prstGeom prst="line">
                <a:avLst/>
              </a:prstGeom>
              <a:noFill/>
              <a:ln w="38100" cap="sq" cmpd="sng" algn="ctr">
                <a:solidFill>
                  <a:srgbClr val="FF7C80"/>
                </a:solidFill>
                <a:prstDash val="solid"/>
                <a:round/>
                <a:headEnd type="none" w="med" len="med"/>
                <a:tailEnd type="none" w="med" len="med"/>
              </a:ln>
              <a:effectLst/>
            </p:spPr>
          </p:cxnSp>
        </p:grpSp>
        <p:sp>
          <p:nvSpPr>
            <p:cNvPr id="78" name="Rectangle 77"/>
            <p:cNvSpPr/>
            <p:nvPr/>
          </p:nvSpPr>
          <p:spPr>
            <a:xfrm>
              <a:off x="3499380" y="3606901"/>
              <a:ext cx="2333962" cy="419778"/>
            </a:xfrm>
            <a:prstGeom prst="rect">
              <a:avLst/>
            </a:prstGeom>
          </p:spPr>
          <p:txBody>
            <a:bodyPr wrap="none">
              <a:spAutoFit/>
            </a:bodyPr>
            <a:lstStyle/>
            <a:p>
              <a:r>
                <a:rPr lang="en-US" sz="2400" dirty="0"/>
                <a:t>Logical - Threshold</a:t>
              </a:r>
              <a:endParaRPr lang="en-CA" sz="2400" dirty="0"/>
            </a:p>
          </p:txBody>
        </p:sp>
      </p:grpSp>
      <p:sp>
        <p:nvSpPr>
          <p:cNvPr id="79" name="Text Box 33"/>
          <p:cNvSpPr txBox="1">
            <a:spLocks noChangeArrowheads="1"/>
          </p:cNvSpPr>
          <p:nvPr/>
        </p:nvSpPr>
        <p:spPr bwMode="auto">
          <a:xfrm>
            <a:off x="6705600" y="81915"/>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Difficulty</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to learn</a:t>
            </a:r>
            <a:endParaRPr lang="en-US" altLang="en-US" sz="2800" dirty="0">
              <a:latin typeface="Times New Roman" pitchFamily="18" charset="0"/>
            </a:endParaRPr>
          </a:p>
        </p:txBody>
      </p:sp>
      <p:sp>
        <p:nvSpPr>
          <p:cNvPr id="81" name="Text Box 33"/>
          <p:cNvSpPr txBox="1">
            <a:spLocks noChangeArrowheads="1"/>
          </p:cNvSpPr>
          <p:nvPr/>
        </p:nvSpPr>
        <p:spPr bwMode="auto">
          <a:xfrm>
            <a:off x="260681" y="3995083"/>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As strong as circuits</a:t>
            </a:r>
          </a:p>
        </p:txBody>
      </p:sp>
      <p:grpSp>
        <p:nvGrpSpPr>
          <p:cNvPr id="7" name="Group 6">
            <a:extLst>
              <a:ext uri="{FF2B5EF4-FFF2-40B4-BE49-F238E27FC236}">
                <a16:creationId xmlns:a16="http://schemas.microsoft.com/office/drawing/2014/main" id="{BDB6FDB2-C904-4962-B503-4C2812BBEA7C}"/>
              </a:ext>
            </a:extLst>
          </p:cNvPr>
          <p:cNvGrpSpPr/>
          <p:nvPr/>
        </p:nvGrpSpPr>
        <p:grpSpPr>
          <a:xfrm>
            <a:off x="152400" y="1335405"/>
            <a:ext cx="3053715" cy="523220"/>
            <a:chOff x="152400" y="1335405"/>
            <a:chExt cx="3053715" cy="523220"/>
          </a:xfrm>
        </p:grpSpPr>
        <p:sp>
          <p:nvSpPr>
            <p:cNvPr id="80" name="Text Box 33"/>
            <p:cNvSpPr txBox="1">
              <a:spLocks noChangeArrowheads="1"/>
            </p:cNvSpPr>
            <p:nvPr/>
          </p:nvSpPr>
          <p:spPr bwMode="auto">
            <a:xfrm>
              <a:off x="152400" y="1335405"/>
              <a:ext cx="21548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weak</a:t>
              </a:r>
            </a:p>
          </p:txBody>
        </p:sp>
        <p:cxnSp>
          <p:nvCxnSpPr>
            <p:cNvPr id="25" name="Straight Arrow Connector 24"/>
            <p:cNvCxnSpPr/>
            <p:nvPr/>
          </p:nvCxnSpPr>
          <p:spPr bwMode="auto">
            <a:xfrm>
              <a:off x="2307259" y="1625590"/>
              <a:ext cx="898856" cy="3185"/>
            </a:xfrm>
            <a:prstGeom prst="straightConnector1">
              <a:avLst/>
            </a:prstGeom>
            <a:noFill/>
            <a:ln w="38100" cap="sq" cmpd="sng" algn="ctr">
              <a:solidFill>
                <a:schemeClr val="hlink"/>
              </a:solidFill>
              <a:prstDash val="solid"/>
              <a:round/>
              <a:headEnd type="none" w="med" len="med"/>
              <a:tailEnd type="triangle"/>
            </a:ln>
            <a:effectLst/>
          </p:spPr>
        </p:cxnSp>
      </p:grpSp>
      <p:cxnSp>
        <p:nvCxnSpPr>
          <p:cNvPr id="88" name="Straight Arrow Connector 87"/>
          <p:cNvCxnSpPr/>
          <p:nvPr/>
        </p:nvCxnSpPr>
        <p:spPr bwMode="auto">
          <a:xfrm flipV="1">
            <a:off x="2209800" y="3070860"/>
            <a:ext cx="990600" cy="1470660"/>
          </a:xfrm>
          <a:prstGeom prst="straightConnector1">
            <a:avLst/>
          </a:prstGeom>
          <a:noFill/>
          <a:ln w="38100" cap="sq" cmpd="sng" algn="ctr">
            <a:solidFill>
              <a:schemeClr val="hlink"/>
            </a:solidFill>
            <a:prstDash val="solid"/>
            <a:round/>
            <a:headEnd type="none" w="med" len="med"/>
            <a:tailEnd type="triangle"/>
          </a:ln>
          <a:effectLst/>
        </p:spPr>
      </p:cxnSp>
      <p:cxnSp>
        <p:nvCxnSpPr>
          <p:cNvPr id="90" name="Straight Arrow Connector 89"/>
          <p:cNvCxnSpPr/>
          <p:nvPr/>
        </p:nvCxnSpPr>
        <p:spPr bwMode="auto">
          <a:xfrm>
            <a:off x="2209800" y="4541520"/>
            <a:ext cx="979170" cy="1470660"/>
          </a:xfrm>
          <a:prstGeom prst="straightConnector1">
            <a:avLst/>
          </a:prstGeom>
          <a:noFill/>
          <a:ln w="38100" cap="sq" cmpd="sng" algn="ctr">
            <a:solidFill>
              <a:schemeClr val="hlink"/>
            </a:solidFill>
            <a:prstDash val="solid"/>
            <a:round/>
            <a:headEnd type="none" w="med" len="med"/>
            <a:tailEnd type="triangle"/>
          </a:ln>
          <a:effectLst/>
        </p:spPr>
      </p:cxnSp>
      <p:grpSp>
        <p:nvGrpSpPr>
          <p:cNvPr id="8" name="Group 7">
            <a:extLst>
              <a:ext uri="{FF2B5EF4-FFF2-40B4-BE49-F238E27FC236}">
                <a16:creationId xmlns:a16="http://schemas.microsoft.com/office/drawing/2014/main" id="{B9C43453-AF59-4602-9735-4D247E77649B}"/>
              </a:ext>
            </a:extLst>
          </p:cNvPr>
          <p:cNvGrpSpPr/>
          <p:nvPr/>
        </p:nvGrpSpPr>
        <p:grpSpPr>
          <a:xfrm>
            <a:off x="5943600" y="1202055"/>
            <a:ext cx="2948940" cy="954107"/>
            <a:chOff x="5943600" y="1202055"/>
            <a:chExt cx="2948940" cy="954107"/>
          </a:xfrm>
        </p:grpSpPr>
        <p:sp>
          <p:nvSpPr>
            <p:cNvPr id="84" name="Text Box 33"/>
            <p:cNvSpPr txBox="1">
              <a:spLocks noChangeArrowheads="1"/>
            </p:cNvSpPr>
            <p:nvPr/>
          </p:nvSpPr>
          <p:spPr bwMode="auto">
            <a:xfrm>
              <a:off x="6737681" y="1202055"/>
              <a:ext cx="215485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easy</a:t>
              </a:r>
              <a:br>
                <a:rPr lang="en-US" altLang="en-US" sz="2800" dirty="0">
                  <a:latin typeface="Times New Roman" pitchFamily="18" charset="0"/>
                </a:rPr>
              </a:br>
              <a:r>
                <a:rPr lang="en-US" altLang="en-US" sz="2800" dirty="0">
                  <a:latin typeface="Times New Roman" pitchFamily="18" charset="0"/>
                </a:rPr>
                <a:t>formula</a:t>
              </a:r>
            </a:p>
          </p:txBody>
        </p:sp>
        <p:cxnSp>
          <p:nvCxnSpPr>
            <p:cNvPr id="95" name="Straight Arrow Connector 94"/>
            <p:cNvCxnSpPr/>
            <p:nvPr/>
          </p:nvCxnSpPr>
          <p:spPr bwMode="auto">
            <a:xfrm flipH="1">
              <a:off x="5943600" y="1670685"/>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9" name="Group 8">
            <a:extLst>
              <a:ext uri="{FF2B5EF4-FFF2-40B4-BE49-F238E27FC236}">
                <a16:creationId xmlns:a16="http://schemas.microsoft.com/office/drawing/2014/main" id="{FB349C48-4AD4-4026-8856-0332F8875813}"/>
              </a:ext>
            </a:extLst>
          </p:cNvPr>
          <p:cNvGrpSpPr/>
          <p:nvPr/>
        </p:nvGrpSpPr>
        <p:grpSpPr>
          <a:xfrm>
            <a:off x="5976289" y="2737485"/>
            <a:ext cx="2977515" cy="523220"/>
            <a:chOff x="5976289" y="2737485"/>
            <a:chExt cx="2977515" cy="523220"/>
          </a:xfrm>
        </p:grpSpPr>
        <p:sp>
          <p:nvSpPr>
            <p:cNvPr id="85" name="Text Box 33"/>
            <p:cNvSpPr txBox="1">
              <a:spLocks noChangeArrowheads="1"/>
            </p:cNvSpPr>
            <p:nvPr/>
          </p:nvSpPr>
          <p:spPr bwMode="auto">
            <a:xfrm>
              <a:off x="6798945" y="2737485"/>
              <a:ext cx="215485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impossible</a:t>
              </a:r>
            </a:p>
          </p:txBody>
        </p:sp>
        <p:cxnSp>
          <p:nvCxnSpPr>
            <p:cNvPr id="96" name="Straight Arrow Connector 95"/>
            <p:cNvCxnSpPr/>
            <p:nvPr/>
          </p:nvCxnSpPr>
          <p:spPr bwMode="auto">
            <a:xfrm flipH="1">
              <a:off x="5976289" y="3035290"/>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5" name="Group 4">
            <a:extLst>
              <a:ext uri="{FF2B5EF4-FFF2-40B4-BE49-F238E27FC236}">
                <a16:creationId xmlns:a16="http://schemas.microsoft.com/office/drawing/2014/main" id="{FF5853B9-FAC8-420B-B713-01FDAD03E1FF}"/>
              </a:ext>
            </a:extLst>
          </p:cNvPr>
          <p:cNvGrpSpPr/>
          <p:nvPr/>
        </p:nvGrpSpPr>
        <p:grpSpPr>
          <a:xfrm>
            <a:off x="3447749" y="3982020"/>
            <a:ext cx="2425366" cy="1483486"/>
            <a:chOff x="3447749" y="3982020"/>
            <a:chExt cx="2425366" cy="1483486"/>
          </a:xfrm>
        </p:grpSpPr>
        <p:grpSp>
          <p:nvGrpSpPr>
            <p:cNvPr id="51" name="Group 50"/>
            <p:cNvGrpSpPr/>
            <p:nvPr/>
          </p:nvGrpSpPr>
          <p:grpSpPr>
            <a:xfrm>
              <a:off x="3447749" y="3982020"/>
              <a:ext cx="2425366" cy="1154376"/>
              <a:chOff x="5257800" y="2743200"/>
              <a:chExt cx="3810000" cy="2057400"/>
            </a:xfrm>
          </p:grpSpPr>
          <p:pic>
            <p:nvPicPr>
              <p:cNvPr id="53" name="Picture 52"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57800" y="2743200"/>
                <a:ext cx="3810000" cy="2057400"/>
              </a:xfrm>
              <a:prstGeom prst="rect">
                <a:avLst/>
              </a:prstGeom>
              <a:noFill/>
              <a:extLst>
                <a:ext uri="{909E8E84-426E-40DD-AFC4-6F175D3DCCD1}">
                  <a14:hiddenFill xmlns:a14="http://schemas.microsoft.com/office/drawing/2010/main">
                    <a:solidFill>
                      <a:srgbClr val="FFFFFF"/>
                    </a:solidFill>
                  </a14:hiddenFill>
                </a:ext>
              </a:extLst>
            </p:spPr>
          </p:pic>
          <p:cxnSp>
            <p:nvCxnSpPr>
              <p:cNvPr id="54" name="Straight Connector 53"/>
              <p:cNvCxnSpPr/>
              <p:nvPr/>
            </p:nvCxnSpPr>
            <p:spPr bwMode="auto">
              <a:xfrm>
                <a:off x="5699360" y="4503000"/>
                <a:ext cx="3266317" cy="0"/>
              </a:xfrm>
              <a:prstGeom prst="line">
                <a:avLst/>
              </a:prstGeom>
              <a:noFill/>
              <a:ln w="38100" cap="sq" cmpd="sng" algn="ctr">
                <a:solidFill>
                  <a:srgbClr val="FF7C80"/>
                </a:solidFill>
                <a:prstDash val="solid"/>
                <a:round/>
                <a:headEnd type="none" w="med" len="med"/>
                <a:tailEnd type="none" w="med" len="med"/>
              </a:ln>
              <a:effectLst/>
            </p:spPr>
          </p:cxnSp>
        </p:grpSp>
        <p:sp>
          <p:nvSpPr>
            <p:cNvPr id="76" name="Rectangle 75"/>
            <p:cNvSpPr/>
            <p:nvPr/>
          </p:nvSpPr>
          <p:spPr>
            <a:xfrm>
              <a:off x="4095897" y="5045728"/>
              <a:ext cx="1092510" cy="419778"/>
            </a:xfrm>
            <a:prstGeom prst="rect">
              <a:avLst/>
            </a:prstGeom>
          </p:spPr>
          <p:txBody>
            <a:bodyPr wrap="none">
              <a:spAutoFit/>
            </a:bodyPr>
            <a:lstStyle/>
            <a:p>
              <a:r>
                <a:rPr lang="en-US" altLang="en-US" sz="2400" dirty="0"/>
                <a:t>Sigmoid</a:t>
              </a:r>
              <a:endParaRPr lang="en-CA" sz="2400" dirty="0"/>
            </a:p>
          </p:txBody>
        </p:sp>
      </p:grpSp>
      <p:grpSp>
        <p:nvGrpSpPr>
          <p:cNvPr id="13" name="Group 12">
            <a:extLst>
              <a:ext uri="{FF2B5EF4-FFF2-40B4-BE49-F238E27FC236}">
                <a16:creationId xmlns:a16="http://schemas.microsoft.com/office/drawing/2014/main" id="{A43AA5DC-7F5E-4B8C-B26E-B57D037FC436}"/>
              </a:ext>
            </a:extLst>
          </p:cNvPr>
          <p:cNvGrpSpPr/>
          <p:nvPr/>
        </p:nvGrpSpPr>
        <p:grpSpPr>
          <a:xfrm>
            <a:off x="6041667" y="5512713"/>
            <a:ext cx="3077568" cy="1384995"/>
            <a:chOff x="6041667" y="5512713"/>
            <a:chExt cx="3077568" cy="1384995"/>
          </a:xfrm>
        </p:grpSpPr>
        <p:sp>
          <p:nvSpPr>
            <p:cNvPr id="87" name="Text Box 33"/>
            <p:cNvSpPr txBox="1">
              <a:spLocks noChangeArrowheads="1"/>
            </p:cNvSpPr>
            <p:nvPr/>
          </p:nvSpPr>
          <p:spPr bwMode="auto">
            <a:xfrm>
              <a:off x="6781800" y="5512713"/>
              <a:ext cx="233743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Works slightly better</a:t>
              </a:r>
            </a:p>
          </p:txBody>
        </p:sp>
        <p:cxnSp>
          <p:nvCxnSpPr>
            <p:cNvPr id="98" name="Straight Arrow Connector 97"/>
            <p:cNvCxnSpPr/>
            <p:nvPr/>
          </p:nvCxnSpPr>
          <p:spPr bwMode="auto">
            <a:xfrm flipH="1">
              <a:off x="6041667" y="5987385"/>
              <a:ext cx="898856" cy="3185"/>
            </a:xfrm>
            <a:prstGeom prst="straightConnector1">
              <a:avLst/>
            </a:prstGeom>
            <a:noFill/>
            <a:ln w="38100" cap="sq" cmpd="sng" algn="ctr">
              <a:solidFill>
                <a:schemeClr val="hlink"/>
              </a:solidFill>
              <a:prstDash val="solid"/>
              <a:round/>
              <a:headEnd type="none" w="med" len="med"/>
              <a:tailEnd type="triangle"/>
            </a:ln>
            <a:effectLst/>
          </p:spPr>
        </p:cxnSp>
      </p:grpSp>
      <p:cxnSp>
        <p:nvCxnSpPr>
          <p:cNvPr id="57" name="Straight Arrow Connector 56">
            <a:extLst>
              <a:ext uri="{FF2B5EF4-FFF2-40B4-BE49-F238E27FC236}">
                <a16:creationId xmlns:a16="http://schemas.microsoft.com/office/drawing/2014/main" id="{C4FD67B2-73AB-4333-A3FC-10C23CF12555}"/>
              </a:ext>
            </a:extLst>
          </p:cNvPr>
          <p:cNvCxnSpPr/>
          <p:nvPr/>
        </p:nvCxnSpPr>
        <p:spPr bwMode="auto">
          <a:xfrm>
            <a:off x="2209800" y="4541520"/>
            <a:ext cx="984885" cy="0"/>
          </a:xfrm>
          <a:prstGeom prst="straightConnector1">
            <a:avLst/>
          </a:prstGeom>
          <a:noFill/>
          <a:ln w="38100" cap="sq" cmpd="sng" algn="ctr">
            <a:solidFill>
              <a:schemeClr val="hlink"/>
            </a:solidFill>
            <a:prstDash val="solid"/>
            <a:round/>
            <a:headEnd type="none" w="med" len="med"/>
            <a:tailEnd type="triangle"/>
          </a:ln>
          <a:effectLst/>
        </p:spPr>
      </p:cxnSp>
      <p:grpSp>
        <p:nvGrpSpPr>
          <p:cNvPr id="12" name="Group 11">
            <a:extLst>
              <a:ext uri="{FF2B5EF4-FFF2-40B4-BE49-F238E27FC236}">
                <a16:creationId xmlns:a16="http://schemas.microsoft.com/office/drawing/2014/main" id="{7441F7C5-9F7F-4025-8766-3B25DDEF842D}"/>
              </a:ext>
            </a:extLst>
          </p:cNvPr>
          <p:cNvGrpSpPr/>
          <p:nvPr/>
        </p:nvGrpSpPr>
        <p:grpSpPr>
          <a:xfrm>
            <a:off x="6008978" y="3774995"/>
            <a:ext cx="3064537" cy="1384995"/>
            <a:chOff x="6008978" y="3774995"/>
            <a:chExt cx="3064537" cy="1384995"/>
          </a:xfrm>
        </p:grpSpPr>
        <p:sp>
          <p:nvSpPr>
            <p:cNvPr id="86" name="Text Box 33"/>
            <p:cNvSpPr txBox="1">
              <a:spLocks noChangeArrowheads="1"/>
            </p:cNvSpPr>
            <p:nvPr/>
          </p:nvSpPr>
          <p:spPr bwMode="auto">
            <a:xfrm>
              <a:off x="6736080" y="3774995"/>
              <a:ext cx="233743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Learns surprisingly well</a:t>
              </a:r>
            </a:p>
          </p:txBody>
        </p:sp>
        <p:cxnSp>
          <p:nvCxnSpPr>
            <p:cNvPr id="63" name="Straight Arrow Connector 62">
              <a:extLst>
                <a:ext uri="{FF2B5EF4-FFF2-40B4-BE49-F238E27FC236}">
                  <a16:creationId xmlns:a16="http://schemas.microsoft.com/office/drawing/2014/main" id="{F275E22C-27D2-4D20-93DB-EA100A80B634}"/>
                </a:ext>
              </a:extLst>
            </p:cNvPr>
            <p:cNvCxnSpPr/>
            <p:nvPr/>
          </p:nvCxnSpPr>
          <p:spPr bwMode="auto">
            <a:xfrm flipH="1">
              <a:off x="6008978" y="4514195"/>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72" name="Group 71">
            <a:extLst>
              <a:ext uri="{FF2B5EF4-FFF2-40B4-BE49-F238E27FC236}">
                <a16:creationId xmlns:a16="http://schemas.microsoft.com/office/drawing/2014/main" id="{A9080521-549E-4861-A112-E796061B2CAC}"/>
              </a:ext>
            </a:extLst>
          </p:cNvPr>
          <p:cNvGrpSpPr/>
          <p:nvPr/>
        </p:nvGrpSpPr>
        <p:grpSpPr>
          <a:xfrm>
            <a:off x="6049180" y="5512713"/>
            <a:ext cx="3077568" cy="1384995"/>
            <a:chOff x="6041667" y="5512713"/>
            <a:chExt cx="3077568" cy="1384995"/>
          </a:xfrm>
        </p:grpSpPr>
        <p:sp>
          <p:nvSpPr>
            <p:cNvPr id="74" name="Text Box 33">
              <a:extLst>
                <a:ext uri="{FF2B5EF4-FFF2-40B4-BE49-F238E27FC236}">
                  <a16:creationId xmlns:a16="http://schemas.microsoft.com/office/drawing/2014/main" id="{64A2550E-54D0-46A4-BA77-35D991102C0D}"/>
                </a:ext>
              </a:extLst>
            </p:cNvPr>
            <p:cNvSpPr txBox="1">
              <a:spLocks noChangeArrowheads="1"/>
            </p:cNvSpPr>
            <p:nvPr/>
          </p:nvSpPr>
          <p:spPr bwMode="auto">
            <a:xfrm>
              <a:off x="6781800" y="5512713"/>
              <a:ext cx="233743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But for positive z, slope is 1.</a:t>
              </a:r>
            </a:p>
          </p:txBody>
        </p:sp>
        <p:cxnSp>
          <p:nvCxnSpPr>
            <p:cNvPr id="75" name="Straight Arrow Connector 74">
              <a:extLst>
                <a:ext uri="{FF2B5EF4-FFF2-40B4-BE49-F238E27FC236}">
                  <a16:creationId xmlns:a16="http://schemas.microsoft.com/office/drawing/2014/main" id="{77580C30-4D23-4EE3-BEC3-168CA084E8A7}"/>
                </a:ext>
              </a:extLst>
            </p:cNvPr>
            <p:cNvCxnSpPr/>
            <p:nvPr/>
          </p:nvCxnSpPr>
          <p:spPr bwMode="auto">
            <a:xfrm flipH="1">
              <a:off x="6041667" y="5987385"/>
              <a:ext cx="898856" cy="3185"/>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77" name="Group 76">
            <a:extLst>
              <a:ext uri="{FF2B5EF4-FFF2-40B4-BE49-F238E27FC236}">
                <a16:creationId xmlns:a16="http://schemas.microsoft.com/office/drawing/2014/main" id="{DEA2ACA3-BB4F-4553-8ED4-61594A1FC62E}"/>
              </a:ext>
            </a:extLst>
          </p:cNvPr>
          <p:cNvGrpSpPr/>
          <p:nvPr/>
        </p:nvGrpSpPr>
        <p:grpSpPr>
          <a:xfrm>
            <a:off x="6007100" y="3771900"/>
            <a:ext cx="3064537" cy="1384995"/>
            <a:chOff x="6008978" y="3774995"/>
            <a:chExt cx="3064537" cy="1384995"/>
          </a:xfrm>
        </p:grpSpPr>
        <p:sp>
          <p:nvSpPr>
            <p:cNvPr id="82" name="Text Box 33">
              <a:extLst>
                <a:ext uri="{FF2B5EF4-FFF2-40B4-BE49-F238E27FC236}">
                  <a16:creationId xmlns:a16="http://schemas.microsoft.com/office/drawing/2014/main" id="{69FEA0EC-7CBD-4A43-98A5-7A92CC3381EF}"/>
                </a:ext>
              </a:extLst>
            </p:cNvPr>
            <p:cNvSpPr txBox="1">
              <a:spLocks noChangeArrowheads="1"/>
            </p:cNvSpPr>
            <p:nvPr/>
          </p:nvSpPr>
          <p:spPr bwMode="auto">
            <a:xfrm>
              <a:off x="6736080" y="3774995"/>
              <a:ext cx="2337435"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Can slow down for large z</a:t>
              </a:r>
            </a:p>
          </p:txBody>
        </p:sp>
        <p:cxnSp>
          <p:nvCxnSpPr>
            <p:cNvPr id="83" name="Straight Arrow Connector 82">
              <a:extLst>
                <a:ext uri="{FF2B5EF4-FFF2-40B4-BE49-F238E27FC236}">
                  <a16:creationId xmlns:a16="http://schemas.microsoft.com/office/drawing/2014/main" id="{49F26C6B-EE70-4A90-BAD5-9DD2A7BEE367}"/>
                </a:ext>
              </a:extLst>
            </p:cNvPr>
            <p:cNvCxnSpPr/>
            <p:nvPr/>
          </p:nvCxnSpPr>
          <p:spPr bwMode="auto">
            <a:xfrm flipH="1">
              <a:off x="6008978" y="4514195"/>
              <a:ext cx="898856" cy="3185"/>
            </a:xfrm>
            <a:prstGeom prst="straightConnector1">
              <a:avLst/>
            </a:prstGeom>
            <a:noFill/>
            <a:ln w="38100" cap="sq" cmpd="sng" algn="ctr">
              <a:solidFill>
                <a:schemeClr val="hlink"/>
              </a:solidFill>
              <a:prstDash val="solid"/>
              <a:round/>
              <a:headEnd type="none" w="med" len="med"/>
              <a:tailEnd type="triangle"/>
            </a:ln>
            <a:effectLst/>
          </p:spPr>
        </p:cxnSp>
      </p:grpSp>
      <p:pic>
        <p:nvPicPr>
          <p:cNvPr id="89" name="Picture 2" descr="https://upload.wikimedia.org/wikipedia/commons/thumb/4/42/ReLU_and_GELU.svg/1920px-ReLU_and_GELU.svg.png">
            <a:extLst>
              <a:ext uri="{FF2B5EF4-FFF2-40B4-BE49-F238E27FC236}">
                <a16:creationId xmlns:a16="http://schemas.microsoft.com/office/drawing/2014/main" id="{723EBA8D-8F95-48F9-A92B-004E6F7EC5E4}"/>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596760" y="5093570"/>
            <a:ext cx="2145821" cy="1783714"/>
          </a:xfrm>
          <a:prstGeom prst="rect">
            <a:avLst/>
          </a:prstGeom>
          <a:noFill/>
          <a:extLst>
            <a:ext uri="{909E8E84-426E-40DD-AFC4-6F175D3DCCD1}">
              <a14:hiddenFill xmlns:a14="http://schemas.microsoft.com/office/drawing/2010/main">
                <a:solidFill>
                  <a:srgbClr val="FFFFFF"/>
                </a:solidFill>
              </a14:hiddenFill>
            </a:ext>
          </a:extLst>
        </p:spPr>
      </p:pic>
      <p:cxnSp>
        <p:nvCxnSpPr>
          <p:cNvPr id="92" name="Straight Connector 91">
            <a:extLst>
              <a:ext uri="{FF2B5EF4-FFF2-40B4-BE49-F238E27FC236}">
                <a16:creationId xmlns:a16="http://schemas.microsoft.com/office/drawing/2014/main" id="{90ABF652-4BE4-4128-B124-C2FA4E5F6514}"/>
              </a:ext>
            </a:extLst>
          </p:cNvPr>
          <p:cNvCxnSpPr/>
          <p:nvPr/>
        </p:nvCxnSpPr>
        <p:spPr bwMode="auto">
          <a:xfrm flipV="1">
            <a:off x="3849614" y="6364353"/>
            <a:ext cx="869258" cy="89830"/>
          </a:xfrm>
          <a:prstGeom prst="line">
            <a:avLst/>
          </a:prstGeom>
          <a:noFill/>
          <a:ln w="15875" cap="sq" cmpd="sng" algn="ctr">
            <a:solidFill>
              <a:srgbClr val="0070C0"/>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8FFE9991-4A72-46DE-A37D-95913DF17BEE}"/>
              </a:ext>
            </a:extLst>
          </p:cNvPr>
          <p:cNvCxnSpPr/>
          <p:nvPr/>
        </p:nvCxnSpPr>
        <p:spPr bwMode="auto">
          <a:xfrm flipV="1">
            <a:off x="3729189" y="6353928"/>
            <a:ext cx="1004487" cy="0"/>
          </a:xfrm>
          <a:prstGeom prst="line">
            <a:avLst/>
          </a:prstGeom>
          <a:noFill/>
          <a:ln w="15875" cap="sq" cmpd="sng" algn="ctr">
            <a:solidFill>
              <a:srgbClr val="0070C0"/>
            </a:solidFill>
            <a:prstDash val="solid"/>
            <a:round/>
            <a:headEnd type="none" w="med" len="med"/>
            <a:tailEnd type="none" w="med" len="med"/>
          </a:ln>
          <a:effectLst/>
        </p:spPr>
      </p:cxnSp>
    </p:spTree>
    <p:extLst>
      <p:ext uri="{BB962C8B-B14F-4D97-AF65-F5344CB8AC3E}">
        <p14:creationId xmlns:p14="http://schemas.microsoft.com/office/powerpoint/2010/main" val="39164232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77"/>
                                        </p:tgtEl>
                                        <p:attrNameLst>
                                          <p:attrName>style.visibility</p:attrName>
                                        </p:attrNameLst>
                                      </p:cBhvr>
                                      <p:to>
                                        <p:strVal val="visible"/>
                                      </p:to>
                                    </p:set>
                                    <p:anim calcmode="lin" valueType="num">
                                      <p:cBhvr additive="base">
                                        <p:cTn id="13" dur="500" fill="hold"/>
                                        <p:tgtEl>
                                          <p:spTgt spid="77"/>
                                        </p:tgtEl>
                                        <p:attrNameLst>
                                          <p:attrName>ppt_x</p:attrName>
                                        </p:attrNameLst>
                                      </p:cBhvr>
                                      <p:tavLst>
                                        <p:tav tm="0">
                                          <p:val>
                                            <p:strVal val="#ppt_x"/>
                                          </p:val>
                                        </p:tav>
                                        <p:tav tm="100000">
                                          <p:val>
                                            <p:strVal val="#ppt_x"/>
                                          </p:val>
                                        </p:tav>
                                      </p:tavLst>
                                    </p:anim>
                                    <p:anim calcmode="lin" valueType="num">
                                      <p:cBhvr additive="base">
                                        <p:cTn id="14" dur="500" fill="hold"/>
                                        <p:tgtEl>
                                          <p:spTgt spid="77"/>
                                        </p:tgtEl>
                                        <p:attrNameLst>
                                          <p:attrName>ppt_y</p:attrName>
                                        </p:attrNameLst>
                                      </p:cBhvr>
                                      <p:tavLst>
                                        <p:tav tm="0">
                                          <p:val>
                                            <p:strVal val="1+#ppt_h/2"/>
                                          </p:val>
                                        </p:tav>
                                        <p:tav tm="100000">
                                          <p:val>
                                            <p:strVal val="#ppt_y"/>
                                          </p:val>
                                        </p:tav>
                                      </p:tavLst>
                                    </p:anim>
                                  </p:childTnLst>
                                </p:cTn>
                              </p:par>
                              <p:par>
                                <p:cTn id="15" presetID="1" presetClass="exit" presetSubtype="0" fill="hold" nodeType="withEffect">
                                  <p:stCondLst>
                                    <p:cond delay="0"/>
                                  </p:stCondLst>
                                  <p:childTnLst>
                                    <p:set>
                                      <p:cBhvr>
                                        <p:cTn id="16" dur="1" fill="hold">
                                          <p:stCondLst>
                                            <p:cond delay="0"/>
                                          </p:stCondLst>
                                        </p:cTn>
                                        <p:tgtEl>
                                          <p:spTgt spid="12"/>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2"/>
                                        </p:tgtEl>
                                        <p:attrNameLst>
                                          <p:attrName>style.visibility</p:attrName>
                                        </p:attrNameLst>
                                      </p:cBhvr>
                                      <p:to>
                                        <p:strVal val="visible"/>
                                      </p:to>
                                    </p:set>
                                    <p:anim calcmode="lin" valueType="num">
                                      <p:cBhvr additive="base">
                                        <p:cTn id="21" dur="500" fill="hold"/>
                                        <p:tgtEl>
                                          <p:spTgt spid="72"/>
                                        </p:tgtEl>
                                        <p:attrNameLst>
                                          <p:attrName>ppt_x</p:attrName>
                                        </p:attrNameLst>
                                      </p:cBhvr>
                                      <p:tavLst>
                                        <p:tav tm="0">
                                          <p:val>
                                            <p:strVal val="#ppt_x"/>
                                          </p:val>
                                        </p:tav>
                                        <p:tav tm="100000">
                                          <p:val>
                                            <p:strVal val="#ppt_x"/>
                                          </p:val>
                                        </p:tav>
                                      </p:tavLst>
                                    </p:anim>
                                    <p:anim calcmode="lin" valueType="num">
                                      <p:cBhvr additive="base">
                                        <p:cTn id="22"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3"/>
                                        </p:tgtEl>
                                        <p:attrNameLst>
                                          <p:attrName>style.visibility</p:attrName>
                                        </p:attrNameLst>
                                      </p:cBhvr>
                                      <p:to>
                                        <p:strVal val="visible"/>
                                      </p:to>
                                    </p:set>
                                    <p:anim calcmode="lin" valueType="num">
                                      <p:cBhvr additive="base">
                                        <p:cTn id="27" dur="500" fill="hold"/>
                                        <p:tgtEl>
                                          <p:spTgt spid="13"/>
                                        </p:tgtEl>
                                        <p:attrNameLst>
                                          <p:attrName>ppt_x</p:attrName>
                                        </p:attrNameLst>
                                      </p:cBhvr>
                                      <p:tavLst>
                                        <p:tav tm="0">
                                          <p:val>
                                            <p:strVal val="#ppt_x"/>
                                          </p:val>
                                        </p:tav>
                                        <p:tav tm="100000">
                                          <p:val>
                                            <p:strVal val="#ppt_x"/>
                                          </p:val>
                                        </p:tav>
                                      </p:tavLst>
                                    </p:anim>
                                    <p:anim calcmode="lin" valueType="num">
                                      <p:cBhvr additive="base">
                                        <p:cTn id="28" dur="500" fill="hold"/>
                                        <p:tgtEl>
                                          <p:spTgt spid="13"/>
                                        </p:tgtEl>
                                        <p:attrNameLst>
                                          <p:attrName>ppt_y</p:attrName>
                                        </p:attrNameLst>
                                      </p:cBhvr>
                                      <p:tavLst>
                                        <p:tav tm="0">
                                          <p:val>
                                            <p:strVal val="1+#ppt_h/2"/>
                                          </p:val>
                                        </p:tav>
                                        <p:tav tm="100000">
                                          <p:val>
                                            <p:strVal val="#ppt_y"/>
                                          </p:val>
                                        </p:tav>
                                      </p:tavLst>
                                    </p:anim>
                                  </p:childTnLst>
                                </p:cTn>
                              </p:par>
                              <p:par>
                                <p:cTn id="29" presetID="1" presetClass="exit" presetSubtype="0" fill="hold" nodeType="withEffect">
                                  <p:stCondLst>
                                    <p:cond delay="0"/>
                                  </p:stCondLst>
                                  <p:childTnLst>
                                    <p:set>
                                      <p:cBhvr>
                                        <p:cTn id="30" dur="1" fill="hold">
                                          <p:stCondLst>
                                            <p:cond delay="0"/>
                                          </p:stCondLst>
                                        </p:cTn>
                                        <p:tgtEl>
                                          <p:spTgt spid="72"/>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92"/>
                                        </p:tgtEl>
                                        <p:attrNameLst>
                                          <p:attrName>style.visibility</p:attrName>
                                        </p:attrNameLst>
                                      </p:cBhvr>
                                      <p:to>
                                        <p:strVal val="visible"/>
                                      </p:to>
                                    </p:set>
                                    <p:anim calcmode="lin" valueType="num">
                                      <p:cBhvr additive="base">
                                        <p:cTn id="35" dur="500" fill="hold"/>
                                        <p:tgtEl>
                                          <p:spTgt spid="92"/>
                                        </p:tgtEl>
                                        <p:attrNameLst>
                                          <p:attrName>ppt_x</p:attrName>
                                        </p:attrNameLst>
                                      </p:cBhvr>
                                      <p:tavLst>
                                        <p:tav tm="0">
                                          <p:val>
                                            <p:strVal val="#ppt_x"/>
                                          </p:val>
                                        </p:tav>
                                        <p:tav tm="100000">
                                          <p:val>
                                            <p:strVal val="#ppt_x"/>
                                          </p:val>
                                        </p:tav>
                                      </p:tavLst>
                                    </p:anim>
                                    <p:anim calcmode="lin" valueType="num">
                                      <p:cBhvr additive="base">
                                        <p:cTn id="36" dur="500" fill="hold"/>
                                        <p:tgtEl>
                                          <p:spTgt spid="92"/>
                                        </p:tgtEl>
                                        <p:attrNameLst>
                                          <p:attrName>ppt_y</p:attrName>
                                        </p:attrNameLst>
                                      </p:cBhvr>
                                      <p:tavLst>
                                        <p:tav tm="0">
                                          <p:val>
                                            <p:strVal val="1+#ppt_h/2"/>
                                          </p:val>
                                        </p:tav>
                                        <p:tav tm="100000">
                                          <p:val>
                                            <p:strVal val="#ppt_y"/>
                                          </p:val>
                                        </p:tav>
                                      </p:tavLst>
                                    </p:anim>
                                  </p:childTnLst>
                                </p:cTn>
                              </p:par>
                              <p:par>
                                <p:cTn id="37" presetID="1" presetClass="exit" presetSubtype="0" fill="hold" nodeType="withEffect">
                                  <p:stCondLst>
                                    <p:cond delay="0"/>
                                  </p:stCondLst>
                                  <p:childTnLst>
                                    <p:set>
                                      <p:cBhvr>
                                        <p:cTn id="38" dur="1" fill="hold">
                                          <p:stCondLst>
                                            <p:cond delay="0"/>
                                          </p:stCondLst>
                                        </p:cTn>
                                        <p:tgtEl>
                                          <p:spTgt spid="93"/>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89"/>
                                        </p:tgtEl>
                                        <p:attrNameLst>
                                          <p:attrName>style.visibility</p:attrName>
                                        </p:attrNameLst>
                                      </p:cBhvr>
                                      <p:to>
                                        <p:strVal val="visible"/>
                                      </p:to>
                                    </p:set>
                                    <p:anim calcmode="lin" valueType="num">
                                      <p:cBhvr additive="base">
                                        <p:cTn id="43" dur="500" fill="hold"/>
                                        <p:tgtEl>
                                          <p:spTgt spid="89"/>
                                        </p:tgtEl>
                                        <p:attrNameLst>
                                          <p:attrName>ppt_x</p:attrName>
                                        </p:attrNameLst>
                                      </p:cBhvr>
                                      <p:tavLst>
                                        <p:tav tm="0">
                                          <p:val>
                                            <p:strVal val="#ppt_x"/>
                                          </p:val>
                                        </p:tav>
                                        <p:tav tm="100000">
                                          <p:val>
                                            <p:strVal val="#ppt_x"/>
                                          </p:val>
                                        </p:tav>
                                      </p:tavLst>
                                    </p:anim>
                                    <p:anim calcmode="lin" valueType="num">
                                      <p:cBhvr additive="base">
                                        <p:cTn id="44" dur="500" fill="hold"/>
                                        <p:tgtEl>
                                          <p:spTgt spid="8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267237" y="457200"/>
            <a:ext cx="9338913" cy="2923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  </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r>
              <a:rPr lang="en-US" sz="2800" i="1" dirty="0">
                <a:solidFill>
                  <a:srgbClr val="66FF33"/>
                </a:solidFill>
                <a:latin typeface="Times New Roman" panose="02020603050405020304" pitchFamily="18" charset="0"/>
                <a:cs typeface="Times New Roman" panose="02020603050405020304" pitchFamily="18" charset="0"/>
              </a:rPr>
              <a:t> </a:t>
            </a:r>
            <a:endParaRPr lang="en-US" altLang="en-US" sz="2800" dirty="0">
              <a:solidFill>
                <a:srgbClr val="66FF33"/>
              </a:solidFill>
              <a:latin typeface="Times New Roman" panose="02020603050405020304" pitchFamily="18" charset="0"/>
              <a:cs typeface="Times New Roman" panose="02020603050405020304" pitchFamily="18" charset="0"/>
            </a:endParaRPr>
          </a:p>
          <a:p>
            <a:pPr marL="457200"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This has been automated:</a:t>
            </a:r>
          </a:p>
          <a:p>
            <a:pPr marL="1200150" lvl="1"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Write a program that computes </a:t>
            </a:r>
            <a:r>
              <a:rPr lang="en-US" altLang="en-US" sz="2800" i="1" dirty="0">
                <a:solidFill>
                  <a:schemeClr val="accent1"/>
                </a:solidFill>
                <a:latin typeface="Times New Roman" panose="02020603050405020304" pitchFamily="18" charset="0"/>
                <a:cs typeface="Times New Roman" panose="02020603050405020304" pitchFamily="18" charset="0"/>
              </a:rPr>
              <a:t>E</a:t>
            </a:r>
            <a:r>
              <a:rPr lang="en-US" altLang="en-US" sz="2800" dirty="0">
                <a:latin typeface="Times New Roman" panose="02020603050405020304" pitchFamily="18" charset="0"/>
                <a:cs typeface="Times New Roman" panose="02020603050405020304" pitchFamily="18" charset="0"/>
              </a:rPr>
              <a:t> </a:t>
            </a:r>
            <a:br>
              <a:rPr lang="en-US" altLang="en-US" sz="2800" dirty="0">
                <a:latin typeface="Times New Roman" panose="02020603050405020304" pitchFamily="18" charset="0"/>
                <a:cs typeface="Times New Roman" panose="02020603050405020304" pitchFamily="18" charset="0"/>
              </a:rPr>
            </a:br>
            <a:r>
              <a:rPr lang="en-US" altLang="en-US" sz="2800" dirty="0">
                <a:latin typeface="Times New Roman" panose="02020603050405020304" pitchFamily="18" charset="0"/>
                <a:cs typeface="Times New Roman" panose="02020603050405020304" pitchFamily="18" charset="0"/>
              </a:rPr>
              <a:t>from </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n</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and</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rPr>
              <a:t>w</a:t>
            </a:r>
            <a:r>
              <a:rPr lang="en-US" altLang="en-US" sz="2800" i="1" baseline="-25000" dirty="0">
                <a:solidFill>
                  <a:srgbClr val="66FF33"/>
                </a:solidFill>
                <a:latin typeface="Times New Roman" panose="02020603050405020304" pitchFamily="18" charset="0"/>
                <a:cs typeface="Times New Roman" panose="02020603050405020304" pitchFamily="18" charset="0"/>
              </a:rPr>
              <a:t>1</a:t>
            </a:r>
            <a:r>
              <a:rPr lang="en-US" altLang="en-US" sz="2800" i="1" dirty="0">
                <a:solidFill>
                  <a:srgbClr val="66FF33"/>
                </a:solidFill>
                <a:latin typeface="Times New Roman" panose="02020603050405020304" pitchFamily="18" charset="0"/>
                <a:cs typeface="Times New Roman" panose="02020603050405020304" pitchFamily="18" charset="0"/>
              </a:rPr>
              <a:t>,..,w</a:t>
            </a:r>
            <a:r>
              <a:rPr lang="en-US" altLang="en-US" sz="2800" i="1" baseline="-25000" dirty="0">
                <a:solidFill>
                  <a:srgbClr val="66FF33"/>
                </a:solidFill>
                <a:latin typeface="Times New Roman" panose="02020603050405020304" pitchFamily="18" charset="0"/>
                <a:cs typeface="Times New Roman" panose="02020603050405020304" pitchFamily="18" charset="0"/>
              </a:rPr>
              <a:t>m</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p>
          <a:p>
            <a:pPr marL="1200150" lvl="1"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This can be “compiled” into a program that computes  </a:t>
            </a:r>
            <a:r>
              <a:rPr lang="az-Cyrl-AZ"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i="1" baseline="30000" dirty="0">
                <a:solidFill>
                  <a:schemeClr val="accent1"/>
                </a:solidFill>
                <a:latin typeface="Times New Roman" panose="02020603050405020304" pitchFamily="18" charset="0"/>
                <a:cs typeface="Times New Roman" panose="02020603050405020304" pitchFamily="18" charset="0"/>
              </a:rPr>
              <a:t>E</a:t>
            </a:r>
            <a:r>
              <a:rPr lang="en-CA" i="1" dirty="0">
                <a:latin typeface="Times New Roman" panose="02020603050405020304" pitchFamily="18" charset="0"/>
                <a:cs typeface="Times New Roman" panose="02020603050405020304" pitchFamily="18" charset="0"/>
              </a:rPr>
              <a:t>/</a:t>
            </a:r>
            <a:r>
              <a:rPr lang="en-CA"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i="1" dirty="0">
                <a:solidFill>
                  <a:srgbClr val="66FF33"/>
                </a:solidFill>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for each </a:t>
            </a:r>
            <a:r>
              <a:rPr lang="en-US" altLang="en-US" sz="2800" i="1" dirty="0">
                <a:solidFill>
                  <a:srgbClr val="66FF33"/>
                </a:solidFill>
                <a:latin typeface="Times New Roman" panose="02020603050405020304" pitchFamily="18" charset="0"/>
                <a:cs typeface="Times New Roman" panose="02020603050405020304" pitchFamily="18" charset="0"/>
              </a:rPr>
              <a:t>k</a:t>
            </a:r>
            <a:r>
              <a:rPr lang="en-US" altLang="en-US" sz="2800" dirty="0">
                <a:latin typeface="Times New Roman" panose="02020603050405020304" pitchFamily="18" charset="0"/>
                <a:cs typeface="Times New Roman" panose="02020603050405020304" pitchFamily="18" charset="0"/>
              </a:rPr>
              <a:t>.</a:t>
            </a:r>
          </a:p>
        </p:txBody>
      </p:sp>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25" name="Rectangle 24">
            <a:extLst>
              <a:ext uri="{FF2B5EF4-FFF2-40B4-BE49-F238E27FC236}">
                <a16:creationId xmlns:a16="http://schemas.microsoft.com/office/drawing/2014/main" id="{0A693DF1-20ED-4B55-AEE5-BD1C28B08BC4}"/>
              </a:ext>
            </a:extLst>
          </p:cNvPr>
          <p:cNvSpPr/>
          <p:nvPr/>
        </p:nvSpPr>
        <p:spPr>
          <a:xfrm>
            <a:off x="3103558" y="955519"/>
            <a:ext cx="228600" cy="369332"/>
          </a:xfrm>
          <a:prstGeom prst="rect">
            <a:avLst/>
          </a:prstGeom>
        </p:spPr>
        <p:txBody>
          <a:bodyPr wrap="square">
            <a:spAutoFit/>
          </a:bodyPr>
          <a:lstStyle/>
          <a:p>
            <a:pPr algn="ctr"/>
            <a:r>
              <a:rPr lang="en-US" sz="1800" i="1" dirty="0">
                <a:solidFill>
                  <a:srgbClr val="66FF33"/>
                </a:solidFill>
              </a:rPr>
              <a:t>k</a:t>
            </a:r>
          </a:p>
        </p:txBody>
      </p:sp>
      <p:grpSp>
        <p:nvGrpSpPr>
          <p:cNvPr id="4" name="Group 3">
            <a:extLst>
              <a:ext uri="{FF2B5EF4-FFF2-40B4-BE49-F238E27FC236}">
                <a16:creationId xmlns:a16="http://schemas.microsoft.com/office/drawing/2014/main" id="{DC52B473-8A5A-4EEE-9E2E-1C4B98CCFA58}"/>
              </a:ext>
            </a:extLst>
          </p:cNvPr>
          <p:cNvGrpSpPr/>
          <p:nvPr/>
        </p:nvGrpSpPr>
        <p:grpSpPr>
          <a:xfrm>
            <a:off x="448317" y="3657600"/>
            <a:ext cx="8153400" cy="2781300"/>
            <a:chOff x="448317" y="3657600"/>
            <a:chExt cx="8153400" cy="2781300"/>
          </a:xfrm>
        </p:grpSpPr>
        <p:grpSp>
          <p:nvGrpSpPr>
            <p:cNvPr id="15" name="Group 14">
              <a:extLst>
                <a:ext uri="{FF2B5EF4-FFF2-40B4-BE49-F238E27FC236}">
                  <a16:creationId xmlns:a16="http://schemas.microsoft.com/office/drawing/2014/main" id="{CE5679E1-E53A-4EAF-B342-15CB8490CE6F}"/>
                </a:ext>
              </a:extLst>
            </p:cNvPr>
            <p:cNvGrpSpPr/>
            <p:nvPr/>
          </p:nvGrpSpPr>
          <p:grpSpPr>
            <a:xfrm>
              <a:off x="448317" y="3657600"/>
              <a:ext cx="7848600" cy="2781300"/>
              <a:chOff x="609600" y="3829708"/>
              <a:chExt cx="7848600" cy="2781300"/>
            </a:xfrm>
          </p:grpSpPr>
          <p:sp>
            <p:nvSpPr>
              <p:cNvPr id="18" name="Rectangle 17">
                <a:extLst>
                  <a:ext uri="{FF2B5EF4-FFF2-40B4-BE49-F238E27FC236}">
                    <a16:creationId xmlns:a16="http://schemas.microsoft.com/office/drawing/2014/main" id="{1CD0ABEF-AA9A-4309-ADA2-F32C52ADDE1F}"/>
                  </a:ext>
                </a:extLst>
              </p:cNvPr>
              <p:cNvSpPr/>
              <p:nvPr/>
            </p:nvSpPr>
            <p:spPr>
              <a:xfrm>
                <a:off x="609600" y="3829708"/>
                <a:ext cx="7848600" cy="2781300"/>
              </a:xfrm>
              <a:prstGeom prst="rect">
                <a:avLst/>
              </a:prstGeom>
              <a:solidFill>
                <a:schemeClr val="tx1"/>
              </a:solidFill>
              <a:ln>
                <a:noFill/>
              </a:ln>
            </p:spPr>
            <p:txBody>
              <a:bodyPr wrap="square" rtlCol="0" anchor="ctr">
                <a:spAutoFit/>
              </a:bodyPr>
              <a:lstStyle/>
              <a:p>
                <a:pPr algn="l"/>
                <a:endParaRPr lang="en-CA" sz="2400" dirty="0"/>
              </a:p>
            </p:txBody>
          </p:sp>
          <p:grpSp>
            <p:nvGrpSpPr>
              <p:cNvPr id="19" name="Group 18">
                <a:extLst>
                  <a:ext uri="{FF2B5EF4-FFF2-40B4-BE49-F238E27FC236}">
                    <a16:creationId xmlns:a16="http://schemas.microsoft.com/office/drawing/2014/main" id="{B7540368-E103-494B-AF4C-A3D9AC4CED1C}"/>
                  </a:ext>
                </a:extLst>
              </p:cNvPr>
              <p:cNvGrpSpPr/>
              <p:nvPr/>
            </p:nvGrpSpPr>
            <p:grpSpPr>
              <a:xfrm>
                <a:off x="7467600" y="4770664"/>
                <a:ext cx="711096" cy="1293964"/>
                <a:chOff x="7467600" y="4770664"/>
                <a:chExt cx="711096" cy="1293964"/>
              </a:xfrm>
            </p:grpSpPr>
            <p:sp>
              <p:nvSpPr>
                <p:cNvPr id="20" name="Rectangle 19">
                  <a:extLst>
                    <a:ext uri="{FF2B5EF4-FFF2-40B4-BE49-F238E27FC236}">
                      <a16:creationId xmlns:a16="http://schemas.microsoft.com/office/drawing/2014/main" id="{3920A2E4-125D-465A-B8B9-EFF03E453E9B}"/>
                    </a:ext>
                  </a:extLst>
                </p:cNvPr>
                <p:cNvSpPr/>
                <p:nvPr/>
              </p:nvSpPr>
              <p:spPr>
                <a:xfrm>
                  <a:off x="7467600" y="4770664"/>
                  <a:ext cx="559769" cy="461665"/>
                </a:xfrm>
                <a:prstGeom prst="rect">
                  <a:avLst/>
                </a:prstGeom>
              </p:spPr>
              <p:txBody>
                <a:bodyPr wrap="none">
                  <a:spAutoFit/>
                </a:bodyPr>
                <a:lstStyle/>
                <a:p>
                  <a:r>
                    <a:rPr lang="en-US" altLang="en-US" sz="2400" i="1" dirty="0">
                      <a:solidFill>
                        <a:schemeClr val="bg2"/>
                      </a:solidFill>
                      <a:sym typeface="Symbol" panose="05050102010706020507" pitchFamily="18" charset="2"/>
                    </a:rPr>
                    <a:t>cat</a:t>
                  </a:r>
                  <a:endParaRPr lang="en-CA" sz="2400" dirty="0">
                    <a:solidFill>
                      <a:schemeClr val="bg2"/>
                    </a:solidFill>
                  </a:endParaRPr>
                </a:p>
              </p:txBody>
            </p:sp>
            <p:sp>
              <p:nvSpPr>
                <p:cNvPr id="21" name="Rectangle 20">
                  <a:extLst>
                    <a:ext uri="{FF2B5EF4-FFF2-40B4-BE49-F238E27FC236}">
                      <a16:creationId xmlns:a16="http://schemas.microsoft.com/office/drawing/2014/main" id="{FB0D7D8C-9A04-4102-A492-DC2DFFA26EF8}"/>
                    </a:ext>
                  </a:extLst>
                </p:cNvPr>
                <p:cNvSpPr/>
                <p:nvPr/>
              </p:nvSpPr>
              <p:spPr>
                <a:xfrm>
                  <a:off x="7467600" y="5049467"/>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2" name="Rectangle 21">
                  <a:extLst>
                    <a:ext uri="{FF2B5EF4-FFF2-40B4-BE49-F238E27FC236}">
                      <a16:creationId xmlns:a16="http://schemas.microsoft.com/office/drawing/2014/main" id="{80FCA6B3-100B-46EA-8FFB-650FF11DE16F}"/>
                    </a:ext>
                  </a:extLst>
                </p:cNvPr>
                <p:cNvSpPr/>
                <p:nvPr/>
              </p:nvSpPr>
              <p:spPr>
                <a:xfrm>
                  <a:off x="7482672" y="5344126"/>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23" name="Rectangle 22">
                  <a:extLst>
                    <a:ext uri="{FF2B5EF4-FFF2-40B4-BE49-F238E27FC236}">
                      <a16:creationId xmlns:a16="http://schemas.microsoft.com/office/drawing/2014/main" id="{4D0C1062-460F-4C7E-8AA9-D7ED6562B6CC}"/>
                    </a:ext>
                  </a:extLst>
                </p:cNvPr>
                <p:cNvSpPr/>
                <p:nvPr/>
              </p:nvSpPr>
              <p:spPr>
                <a:xfrm>
                  <a:off x="7467600" y="5602963"/>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grpSp>
        </p:grpSp>
        <p:pic>
          <p:nvPicPr>
            <p:cNvPr id="24" name="Picture 6" descr="Image result for convolutional neural network">
              <a:extLst>
                <a:ext uri="{FF2B5EF4-FFF2-40B4-BE49-F238E27FC236}">
                  <a16:creationId xmlns:a16="http://schemas.microsoft.com/office/drawing/2014/main" id="{81EFA6CB-8DD5-46CD-8AC9-9819C21724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972317" y="3774919"/>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60" name="Rectangle 59">
              <a:extLst>
                <a:ext uri="{FF2B5EF4-FFF2-40B4-BE49-F238E27FC236}">
                  <a16:creationId xmlns:a16="http://schemas.microsoft.com/office/drawing/2014/main" id="{D95AE645-C7E0-4F3C-A87E-CC1A4659D78E}"/>
                </a:ext>
              </a:extLst>
            </p:cNvPr>
            <p:cNvSpPr/>
            <p:nvPr/>
          </p:nvSpPr>
          <p:spPr>
            <a:xfrm>
              <a:off x="8140779" y="4994196"/>
              <a:ext cx="460938" cy="461665"/>
            </a:xfrm>
            <a:prstGeom prst="rect">
              <a:avLst/>
            </a:prstGeom>
            <a:solidFill>
              <a:srgbClr val="000066"/>
            </a:solidFill>
          </p:spPr>
          <p:txBody>
            <a:bodyPr wrap="square">
              <a:spAutoFit/>
            </a:bodyPr>
            <a:lstStyle/>
            <a:p>
              <a:r>
                <a:rPr lang="en-US" sz="2400" b="1" i="1" dirty="0">
                  <a:solidFill>
                    <a:schemeClr val="accent1"/>
                  </a:solidFill>
                  <a:cs typeface="Times New Roman" panose="02020603050405020304" pitchFamily="18" charset="0"/>
                  <a:sym typeface="Symbol" panose="05050102010706020507" pitchFamily="18" charset="2"/>
                </a:rPr>
                <a:t>E</a:t>
              </a:r>
              <a:endParaRPr lang="en-CA" sz="2400" b="1" dirty="0">
                <a:solidFill>
                  <a:schemeClr val="accent1"/>
                </a:solidFill>
              </a:endParaRPr>
            </a:p>
          </p:txBody>
        </p:sp>
        <p:cxnSp>
          <p:nvCxnSpPr>
            <p:cNvPr id="84" name="Straight Connector 83">
              <a:extLst>
                <a:ext uri="{FF2B5EF4-FFF2-40B4-BE49-F238E27FC236}">
                  <a16:creationId xmlns:a16="http://schemas.microsoft.com/office/drawing/2014/main" id="{511A0CED-A093-47A3-85D5-63E5DA938C52}"/>
                </a:ext>
              </a:extLst>
            </p:cNvPr>
            <p:cNvCxnSpPr/>
            <p:nvPr/>
          </p:nvCxnSpPr>
          <p:spPr bwMode="auto">
            <a:xfrm>
              <a:off x="3475187" y="4433817"/>
              <a:ext cx="959754" cy="277248"/>
            </a:xfrm>
            <a:prstGeom prst="line">
              <a:avLst/>
            </a:prstGeom>
            <a:noFill/>
            <a:ln w="25400" cap="sq" cmpd="sng" algn="ctr">
              <a:solidFill>
                <a:srgbClr val="66FF33"/>
              </a:solidFill>
              <a:prstDash val="solid"/>
              <a:round/>
              <a:headEnd type="none" w="med" len="med"/>
              <a:tailEnd type="none" w="med" len="med"/>
            </a:ln>
            <a:effectLst/>
          </p:spPr>
        </p:cxnSp>
        <p:sp>
          <p:nvSpPr>
            <p:cNvPr id="85" name="Rectangle 84">
              <a:extLst>
                <a:ext uri="{FF2B5EF4-FFF2-40B4-BE49-F238E27FC236}">
                  <a16:creationId xmlns:a16="http://schemas.microsoft.com/office/drawing/2014/main" id="{2D460CA9-F712-432B-956C-583BF9B98E60}"/>
                </a:ext>
              </a:extLst>
            </p:cNvPr>
            <p:cNvSpPr/>
            <p:nvPr/>
          </p:nvSpPr>
          <p:spPr>
            <a:xfrm>
              <a:off x="3648717" y="4051479"/>
              <a:ext cx="542283" cy="461665"/>
            </a:xfrm>
            <a:prstGeom prst="rect">
              <a:avLst/>
            </a:prstGeom>
            <a:solidFill>
              <a:srgbClr val="000066"/>
            </a:solidFill>
          </p:spPr>
          <p:txBody>
            <a:bodyPr wrap="square">
              <a:spAutoFit/>
            </a:bodyPr>
            <a:lstStyle/>
            <a:p>
              <a:r>
                <a:rPr lang="en-US" altLang="en-US" sz="2400" b="1" i="1" dirty="0" err="1">
                  <a:solidFill>
                    <a:srgbClr val="66FF33"/>
                  </a:solidFill>
                  <a:cs typeface="Times New Roman" panose="02020603050405020304" pitchFamily="18" charset="0"/>
                  <a:sym typeface="Symbol" panose="05050102010706020507" pitchFamily="18" charset="2"/>
                </a:rPr>
                <a:t>w</a:t>
              </a:r>
              <a:r>
                <a:rPr lang="en-US" altLang="en-US" sz="2400" b="1" i="1" baseline="-25000" dirty="0" err="1">
                  <a:solidFill>
                    <a:srgbClr val="66FF33"/>
                  </a:solidFill>
                  <a:cs typeface="Times New Roman" panose="02020603050405020304" pitchFamily="18" charset="0"/>
                  <a:sym typeface="Symbol" panose="05050102010706020507" pitchFamily="18" charset="2"/>
                </a:rPr>
                <a:t>k</a:t>
              </a:r>
              <a:endParaRPr lang="en-CA" sz="2400" b="1" dirty="0">
                <a:solidFill>
                  <a:srgbClr val="66FF33"/>
                </a:solidFill>
                <a:cs typeface="Times New Roman" panose="02020603050405020304" pitchFamily="18" charset="0"/>
              </a:endParaRPr>
            </a:p>
          </p:txBody>
        </p:sp>
      </p:grpSp>
      <p:sp>
        <p:nvSpPr>
          <p:cNvPr id="87" name="Rectangle 86">
            <a:extLst>
              <a:ext uri="{FF2B5EF4-FFF2-40B4-BE49-F238E27FC236}">
                <a16:creationId xmlns:a16="http://schemas.microsoft.com/office/drawing/2014/main" id="{816A3BD6-2B24-48F9-A09A-8748842F79F3}"/>
              </a:ext>
            </a:extLst>
          </p:cNvPr>
          <p:cNvSpPr/>
          <p:nvPr/>
        </p:nvSpPr>
        <p:spPr>
          <a:xfrm>
            <a:off x="3948447" y="3135868"/>
            <a:ext cx="228600" cy="369332"/>
          </a:xfrm>
          <a:prstGeom prst="rect">
            <a:avLst/>
          </a:prstGeom>
        </p:spPr>
        <p:txBody>
          <a:bodyPr wrap="square">
            <a:spAutoFit/>
          </a:bodyPr>
          <a:lstStyle/>
          <a:p>
            <a:pPr algn="ctr"/>
            <a:r>
              <a:rPr lang="en-US" sz="1800" i="1" dirty="0">
                <a:solidFill>
                  <a:srgbClr val="66FF33"/>
                </a:solidFill>
              </a:rPr>
              <a:t>k</a:t>
            </a:r>
          </a:p>
        </p:txBody>
      </p:sp>
    </p:spTree>
    <p:extLst>
      <p:ext uri="{BB962C8B-B14F-4D97-AF65-F5344CB8AC3E}">
        <p14:creationId xmlns:p14="http://schemas.microsoft.com/office/powerpoint/2010/main" val="25794348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
                                            <p:txEl>
                                              <p:pRg st="0" end="0"/>
                                            </p:txEl>
                                          </p:spTgt>
                                        </p:tgtEl>
                                        <p:attrNameLst>
                                          <p:attrName>style.visibility</p:attrName>
                                        </p:attrNameLst>
                                      </p:cBhvr>
                                      <p:to>
                                        <p:strVal val="visible"/>
                                      </p:to>
                                    </p:set>
                                    <p:anim calcmode="lin" valueType="num">
                                      <p:cBhvr additive="base">
                                        <p:cTn id="7"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ppt_x"/>
                                          </p:val>
                                        </p:tav>
                                        <p:tav tm="100000">
                                          <p:val>
                                            <p:strVal val="#ppt_x"/>
                                          </p:val>
                                        </p:tav>
                                      </p:tavLst>
                                    </p:anim>
                                    <p:anim calcmode="lin" valueType="num">
                                      <p:cBhvr additive="base">
                                        <p:cTn id="1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6">
                                            <p:txEl>
                                              <p:pRg st="1" end="1"/>
                                            </p:txEl>
                                          </p:spTgt>
                                        </p:tgtEl>
                                        <p:attrNameLst>
                                          <p:attrName>style.visibility</p:attrName>
                                        </p:attrNameLst>
                                      </p:cBhvr>
                                      <p:to>
                                        <p:strVal val="visible"/>
                                      </p:to>
                                    </p:set>
                                    <p:anim calcmode="lin" valueType="num">
                                      <p:cBhvr additive="base">
                                        <p:cTn id="21" dur="500" fill="hold"/>
                                        <p:tgtEl>
                                          <p:spTgt spid="16">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6">
                                            <p:txEl>
                                              <p:pRg st="2" end="2"/>
                                            </p:txEl>
                                          </p:spTgt>
                                        </p:tgtEl>
                                        <p:attrNameLst>
                                          <p:attrName>style.visibility</p:attrName>
                                        </p:attrNameLst>
                                      </p:cBhvr>
                                      <p:to>
                                        <p:strVal val="visible"/>
                                      </p:to>
                                    </p:set>
                                    <p:anim calcmode="lin" valueType="num">
                                      <p:cBhvr additive="base">
                                        <p:cTn id="27" dur="500" fill="hold"/>
                                        <p:tgtEl>
                                          <p:spTgt spid="1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6">
                                            <p:txEl>
                                              <p:pRg st="3" end="3"/>
                                            </p:txEl>
                                          </p:spTgt>
                                        </p:tgtEl>
                                        <p:attrNameLst>
                                          <p:attrName>style.visibility</p:attrName>
                                        </p:attrNameLst>
                                      </p:cBhvr>
                                      <p:to>
                                        <p:strVal val="visible"/>
                                      </p:to>
                                    </p:set>
                                    <p:anim calcmode="lin" valueType="num">
                                      <p:cBhvr additive="base">
                                        <p:cTn id="33" dur="500" fill="hold"/>
                                        <p:tgtEl>
                                          <p:spTgt spid="16">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6">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87"/>
                                        </p:tgtEl>
                                        <p:attrNameLst>
                                          <p:attrName>style.visibility</p:attrName>
                                        </p:attrNameLst>
                                      </p:cBhvr>
                                      <p:to>
                                        <p:strVal val="visible"/>
                                      </p:to>
                                    </p:set>
                                    <p:anim calcmode="lin" valueType="num">
                                      <p:cBhvr additive="base">
                                        <p:cTn id="37" dur="500" fill="hold"/>
                                        <p:tgtEl>
                                          <p:spTgt spid="87"/>
                                        </p:tgtEl>
                                        <p:attrNameLst>
                                          <p:attrName>ppt_x</p:attrName>
                                        </p:attrNameLst>
                                      </p:cBhvr>
                                      <p:tavLst>
                                        <p:tav tm="0">
                                          <p:val>
                                            <p:strVal val="0-#ppt_w/2"/>
                                          </p:val>
                                        </p:tav>
                                        <p:tav tm="100000">
                                          <p:val>
                                            <p:strVal val="#ppt_x"/>
                                          </p:val>
                                        </p:tav>
                                      </p:tavLst>
                                    </p:anim>
                                    <p:anim calcmode="lin" valueType="num">
                                      <p:cBhvr additive="base">
                                        <p:cTn id="38" dur="500" fill="hold"/>
                                        <p:tgtEl>
                                          <p:spTgt spid="8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87"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267237" y="457200"/>
            <a:ext cx="9338913" cy="292387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  </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r>
              <a:rPr lang="en-US" sz="2800" i="1" dirty="0">
                <a:solidFill>
                  <a:srgbClr val="66FF33"/>
                </a:solidFill>
                <a:latin typeface="Times New Roman" panose="02020603050405020304" pitchFamily="18" charset="0"/>
                <a:cs typeface="Times New Roman" panose="02020603050405020304" pitchFamily="18" charset="0"/>
              </a:rPr>
              <a:t> </a:t>
            </a:r>
            <a:endParaRPr lang="en-US" altLang="en-US" sz="2800" dirty="0">
              <a:solidFill>
                <a:srgbClr val="66FF33"/>
              </a:solidFill>
              <a:latin typeface="Times New Roman" panose="02020603050405020304" pitchFamily="18" charset="0"/>
              <a:cs typeface="Times New Roman" panose="02020603050405020304" pitchFamily="18" charset="0"/>
            </a:endParaRPr>
          </a:p>
          <a:p>
            <a:pPr marL="457200"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This has been automated:</a:t>
            </a:r>
          </a:p>
          <a:p>
            <a:pPr marL="1200150" lvl="1"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Write a program that computes </a:t>
            </a:r>
            <a:r>
              <a:rPr lang="en-US" altLang="en-US" sz="2800" i="1" dirty="0">
                <a:solidFill>
                  <a:schemeClr val="accent1"/>
                </a:solidFill>
                <a:latin typeface="Times New Roman" panose="02020603050405020304" pitchFamily="18" charset="0"/>
                <a:cs typeface="Times New Roman" panose="02020603050405020304" pitchFamily="18" charset="0"/>
              </a:rPr>
              <a:t>E</a:t>
            </a:r>
            <a:r>
              <a:rPr lang="en-US" altLang="en-US" sz="2800" dirty="0">
                <a:latin typeface="Times New Roman" panose="02020603050405020304" pitchFamily="18" charset="0"/>
                <a:cs typeface="Times New Roman" panose="02020603050405020304" pitchFamily="18" charset="0"/>
              </a:rPr>
              <a:t> </a:t>
            </a:r>
            <a:br>
              <a:rPr lang="en-US" altLang="en-US" sz="2800" dirty="0">
                <a:latin typeface="Times New Roman" panose="02020603050405020304" pitchFamily="18" charset="0"/>
                <a:cs typeface="Times New Roman" panose="02020603050405020304" pitchFamily="18" charset="0"/>
              </a:rPr>
            </a:br>
            <a:r>
              <a:rPr lang="en-US" altLang="en-US" sz="2800" dirty="0">
                <a:latin typeface="Times New Roman" panose="02020603050405020304" pitchFamily="18" charset="0"/>
                <a:cs typeface="Times New Roman" panose="02020603050405020304" pitchFamily="18" charset="0"/>
              </a:rPr>
              <a:t>from </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n</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and</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66FF33"/>
                </a:solidFill>
                <a:latin typeface="Times New Roman" panose="02020603050405020304" pitchFamily="18" charset="0"/>
                <a:cs typeface="Times New Roman" panose="02020603050405020304" pitchFamily="18" charset="0"/>
              </a:rPr>
              <a:t>w</a:t>
            </a:r>
            <a:r>
              <a:rPr lang="en-US" altLang="en-US" sz="2800" i="1" baseline="-25000" dirty="0">
                <a:solidFill>
                  <a:srgbClr val="66FF33"/>
                </a:solidFill>
                <a:latin typeface="Times New Roman" panose="02020603050405020304" pitchFamily="18" charset="0"/>
                <a:cs typeface="Times New Roman" panose="02020603050405020304" pitchFamily="18" charset="0"/>
              </a:rPr>
              <a:t>1</a:t>
            </a:r>
            <a:r>
              <a:rPr lang="en-US" altLang="en-US" sz="2800" i="1" dirty="0">
                <a:solidFill>
                  <a:srgbClr val="66FF33"/>
                </a:solidFill>
                <a:latin typeface="Times New Roman" panose="02020603050405020304" pitchFamily="18" charset="0"/>
                <a:cs typeface="Times New Roman" panose="02020603050405020304" pitchFamily="18" charset="0"/>
              </a:rPr>
              <a:t>,..,w</a:t>
            </a:r>
            <a:r>
              <a:rPr lang="en-US" altLang="en-US" sz="2800" i="1" baseline="-25000" dirty="0">
                <a:solidFill>
                  <a:srgbClr val="66FF33"/>
                </a:solidFill>
                <a:latin typeface="Times New Roman" panose="02020603050405020304" pitchFamily="18" charset="0"/>
                <a:cs typeface="Times New Roman" panose="02020603050405020304" pitchFamily="18" charset="0"/>
              </a:rPr>
              <a:t>m</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p>
          <a:p>
            <a:pPr marL="1200150" lvl="1" indent="-457200">
              <a:spcBef>
                <a:spcPct val="0"/>
              </a:spcBef>
              <a:buFont typeface="Arial" panose="020B0604020202020204" pitchFamily="34" charset="0"/>
              <a:buChar char="•"/>
            </a:pPr>
            <a:r>
              <a:rPr lang="en-US" altLang="en-US" sz="2800" dirty="0">
                <a:latin typeface="Times New Roman" panose="02020603050405020304" pitchFamily="18" charset="0"/>
                <a:cs typeface="Times New Roman" panose="02020603050405020304" pitchFamily="18" charset="0"/>
              </a:rPr>
              <a:t>This can be “compiled” into a program that computes  </a:t>
            </a:r>
            <a:r>
              <a:rPr lang="az-Cyrl-AZ"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i="1" baseline="30000" dirty="0">
                <a:solidFill>
                  <a:schemeClr val="accent1"/>
                </a:solidFill>
                <a:latin typeface="Times New Roman" panose="02020603050405020304" pitchFamily="18" charset="0"/>
                <a:cs typeface="Times New Roman" panose="02020603050405020304" pitchFamily="18" charset="0"/>
              </a:rPr>
              <a:t>E</a:t>
            </a:r>
            <a:r>
              <a:rPr lang="en-CA" i="1" dirty="0">
                <a:latin typeface="Times New Roman" panose="02020603050405020304" pitchFamily="18" charset="0"/>
                <a:cs typeface="Times New Roman" panose="02020603050405020304" pitchFamily="18" charset="0"/>
              </a:rPr>
              <a:t>/</a:t>
            </a:r>
            <a:r>
              <a:rPr lang="en-CA"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CA" i="1" dirty="0">
                <a:solidFill>
                  <a:srgbClr val="66FF33"/>
                </a:solidFill>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for each </a:t>
            </a:r>
            <a:r>
              <a:rPr lang="en-US" altLang="en-US" sz="2800" i="1" dirty="0">
                <a:solidFill>
                  <a:srgbClr val="66FF33"/>
                </a:solidFill>
                <a:latin typeface="Times New Roman" panose="02020603050405020304" pitchFamily="18" charset="0"/>
                <a:cs typeface="Times New Roman" panose="02020603050405020304" pitchFamily="18" charset="0"/>
              </a:rPr>
              <a:t>k</a:t>
            </a:r>
            <a:r>
              <a:rPr lang="en-US" altLang="en-US" sz="2800" dirty="0">
                <a:latin typeface="Times New Roman" panose="02020603050405020304" pitchFamily="18" charset="0"/>
                <a:cs typeface="Times New Roman" panose="02020603050405020304" pitchFamily="18" charset="0"/>
              </a:rPr>
              <a:t>.</a:t>
            </a:r>
          </a:p>
        </p:txBody>
      </p:sp>
      <p:sp>
        <p:nvSpPr>
          <p:cNvPr id="14"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25" name="Rectangle 24">
            <a:extLst>
              <a:ext uri="{FF2B5EF4-FFF2-40B4-BE49-F238E27FC236}">
                <a16:creationId xmlns:a16="http://schemas.microsoft.com/office/drawing/2014/main" id="{0A693DF1-20ED-4B55-AEE5-BD1C28B08BC4}"/>
              </a:ext>
            </a:extLst>
          </p:cNvPr>
          <p:cNvSpPr/>
          <p:nvPr/>
        </p:nvSpPr>
        <p:spPr>
          <a:xfrm>
            <a:off x="3103558" y="955519"/>
            <a:ext cx="228600" cy="369332"/>
          </a:xfrm>
          <a:prstGeom prst="rect">
            <a:avLst/>
          </a:prstGeom>
        </p:spPr>
        <p:txBody>
          <a:bodyPr wrap="square">
            <a:spAutoFit/>
          </a:bodyPr>
          <a:lstStyle/>
          <a:p>
            <a:pPr algn="ctr"/>
            <a:r>
              <a:rPr lang="en-US" sz="1800" i="1" dirty="0">
                <a:solidFill>
                  <a:srgbClr val="66FF33"/>
                </a:solidFill>
              </a:rPr>
              <a:t>k</a:t>
            </a:r>
          </a:p>
        </p:txBody>
      </p:sp>
      <p:sp>
        <p:nvSpPr>
          <p:cNvPr id="17" name="Text Box 33">
            <a:extLst>
              <a:ext uri="{FF2B5EF4-FFF2-40B4-BE49-F238E27FC236}">
                <a16:creationId xmlns:a16="http://schemas.microsoft.com/office/drawing/2014/main" id="{CF3F78A2-DC8A-4019-A28F-D0577D424682}"/>
              </a:ext>
            </a:extLst>
          </p:cNvPr>
          <p:cNvSpPr txBox="1">
            <a:spLocks noChangeArrowheads="1"/>
          </p:cNvSpPr>
          <p:nvPr/>
        </p:nvSpPr>
        <p:spPr bwMode="auto">
          <a:xfrm>
            <a:off x="304800" y="3781723"/>
            <a:ext cx="9338913" cy="24314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Strange Example:</a:t>
            </a:r>
          </a:p>
          <a:p>
            <a:pPr>
              <a:spcBef>
                <a:spcPct val="0"/>
              </a:spcBef>
            </a:pPr>
            <a:r>
              <a:rPr lang="en-US" altLang="en-US" sz="2800" dirty="0">
                <a:latin typeface="Times New Roman" panose="02020603050405020304" pitchFamily="18" charset="0"/>
                <a:cs typeface="Times New Roman" panose="02020603050405020304" pitchFamily="18" charset="0"/>
              </a:rPr>
              <a:t>  Let </a:t>
            </a:r>
            <a:r>
              <a:rPr lang="en-US" altLang="en-US" sz="2800"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y</a:t>
            </a:r>
            <a:r>
              <a:rPr lang="en-US" altLang="en-US" sz="2800" i="1" baseline="-25000" dirty="0">
                <a:solidFill>
                  <a:srgbClr val="FFC000"/>
                </a:solidFill>
                <a:latin typeface="Times New Roman" panose="02020603050405020304" pitchFamily="18" charset="0"/>
                <a:cs typeface="Times New Roman" panose="02020603050405020304" pitchFamily="18" charset="0"/>
              </a:rPr>
              <a:t>1</a:t>
            </a:r>
            <a:r>
              <a:rPr lang="en-US" altLang="en-US" sz="2800" i="1" dirty="0">
                <a:solidFill>
                  <a:srgbClr val="FFC000"/>
                </a:solidFill>
                <a:latin typeface="Times New Roman" panose="02020603050405020304" pitchFamily="18" charset="0"/>
                <a:cs typeface="Times New Roman" panose="02020603050405020304" pitchFamily="18" charset="0"/>
              </a:rPr>
              <a:t>,..,y</a:t>
            </a:r>
            <a:r>
              <a:rPr lang="en-US" altLang="en-US" sz="2800" i="1" baseline="-25000" dirty="0">
                <a:solidFill>
                  <a:srgbClr val="FFC000"/>
                </a:solidFill>
                <a:latin typeface="Times New Roman" panose="02020603050405020304" pitchFamily="18" charset="0"/>
                <a:cs typeface="Times New Roman" panose="02020603050405020304" pitchFamily="18" charset="0"/>
              </a:rPr>
              <a:t>n</a:t>
            </a:r>
            <a:r>
              <a:rPr lang="en-US" altLang="en-US" sz="2800"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rPr>
              <a:t>Sort(</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n</a:t>
            </a:r>
            <a:r>
              <a:rPr lang="en-US" altLang="en-US" sz="2800" dirty="0">
                <a:latin typeface="Times New Roman" panose="02020603050405020304" pitchFamily="18" charset="0"/>
                <a:cs typeface="Times New Roman" panose="02020603050405020304" pitchFamily="18" charset="0"/>
              </a:rPr>
              <a:t>).</a:t>
            </a:r>
          </a:p>
          <a:p>
            <a:pPr>
              <a:spcBef>
                <a:spcPct val="0"/>
              </a:spcBef>
            </a:pPr>
            <a:r>
              <a:rPr lang="en-US" altLang="en-US" sz="2800" dirty="0">
                <a:latin typeface="Times New Roman" panose="02020603050405020304" pitchFamily="18" charset="0"/>
                <a:cs typeface="Times New Roman" panose="02020603050405020304" pitchFamily="18" charset="0"/>
              </a:rPr>
              <a:t>  Let </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1</a:t>
            </a:r>
            <a:r>
              <a:rPr lang="en-US" altLang="en-US" sz="2800" i="1" dirty="0">
                <a:solidFill>
                  <a:srgbClr val="FF00FF"/>
                </a:solidFill>
                <a:latin typeface="Times New Roman" panose="02020603050405020304" pitchFamily="18" charset="0"/>
                <a:cs typeface="Times New Roman" panose="02020603050405020304" pitchFamily="18" charset="0"/>
              </a:rPr>
              <a:t>,..,x</a:t>
            </a:r>
            <a:r>
              <a:rPr lang="en-US" altLang="en-US" sz="2800" i="1" baseline="-25000" dirty="0">
                <a:solidFill>
                  <a:srgbClr val="FF00FF"/>
                </a:solidFill>
                <a:latin typeface="Times New Roman" panose="02020603050405020304" pitchFamily="18" charset="0"/>
                <a:cs typeface="Times New Roman" panose="02020603050405020304" pitchFamily="18" charset="0"/>
              </a:rPr>
              <a:t>n</a:t>
            </a:r>
            <a:r>
              <a:rPr lang="en-US"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rPr>
              <a:t>be values for which </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7</a:t>
            </a:r>
            <a:r>
              <a:rPr lang="en-US" altLang="en-US" sz="2800" i="1" baseline="-25000" dirty="0">
                <a:solidFill>
                  <a:srgbClr val="FF00FF"/>
                </a:solidFill>
                <a:latin typeface="Times New Roman" panose="02020603050405020304" pitchFamily="18" charset="0"/>
                <a:cs typeface="Times New Roman" panose="02020603050405020304" pitchFamily="18" charset="0"/>
              </a:rPr>
              <a:t> </a:t>
            </a:r>
            <a:r>
              <a:rPr lang="en-US" altLang="en-US" sz="2800" dirty="0">
                <a:latin typeface="Times New Roman" panose="02020603050405020304" pitchFamily="18" charset="0"/>
                <a:cs typeface="Times New Roman" panose="02020603050405020304" pitchFamily="18" charset="0"/>
              </a:rPr>
              <a:t>is the 3</a:t>
            </a:r>
            <a:r>
              <a:rPr lang="en-US" altLang="en-US" sz="2800" baseline="30000" dirty="0">
                <a:latin typeface="Times New Roman" panose="02020603050405020304" pitchFamily="18" charset="0"/>
                <a:cs typeface="Times New Roman" panose="02020603050405020304" pitchFamily="18" charset="0"/>
              </a:rPr>
              <a:t>rd</a:t>
            </a:r>
            <a:r>
              <a:rPr lang="en-US" altLang="en-US" sz="2800" dirty="0">
                <a:latin typeface="Times New Roman" panose="02020603050405020304" pitchFamily="18" charset="0"/>
                <a:cs typeface="Times New Roman" panose="02020603050405020304" pitchFamily="18" charset="0"/>
              </a:rPr>
              <a:t> in order.</a:t>
            </a:r>
          </a:p>
          <a:p>
            <a:pPr>
              <a:spcBef>
                <a:spcPct val="0"/>
              </a:spcBef>
            </a:pPr>
            <a:r>
              <a:rPr lang="en-US" altLang="en-US" sz="2800" dirty="0">
                <a:latin typeface="Times New Roman" panose="02020603050405020304" pitchFamily="18" charset="0"/>
                <a:cs typeface="Times New Roman" panose="02020603050405020304" pitchFamily="18" charset="0"/>
              </a:rPr>
              <a:t>  Then here </a:t>
            </a:r>
            <a:r>
              <a:rPr lang="en-US" altLang="en-US" sz="2800" i="1"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y</a:t>
            </a:r>
            <a:r>
              <a:rPr lang="en-US" altLang="en-US" sz="2800" i="1" baseline="-25000"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3</a:t>
            </a:r>
            <a:r>
              <a:rPr lang="en-US" altLang="en-US" sz="2800" i="1"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7</a:t>
            </a:r>
            <a:r>
              <a:rPr lang="en-US" altLang="en-US" sz="2800" dirty="0">
                <a:latin typeface="Times New Roman" panose="02020603050405020304" pitchFamily="18" charset="0"/>
                <a:cs typeface="Times New Roman" panose="02020603050405020304" pitchFamily="18" charset="0"/>
              </a:rPr>
              <a:t>. </a:t>
            </a:r>
          </a:p>
          <a:p>
            <a:pPr>
              <a:spcBef>
                <a:spcPct val="0"/>
              </a:spcBef>
            </a:pPr>
            <a:r>
              <a:rPr lang="en-US" altLang="en-US" sz="2800" dirty="0">
                <a:latin typeface="Times New Roman" panose="02020603050405020304" pitchFamily="18" charset="0"/>
                <a:cs typeface="Times New Roman" panose="02020603050405020304" pitchFamily="18" charset="0"/>
              </a:rPr>
              <a:t>  And </a:t>
            </a:r>
            <a:r>
              <a:rPr lang="az-Cyrl-AZ" sz="4000" i="1" baseline="30000"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y</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FFC00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rPr>
              <a:t>1. </a:t>
            </a:r>
            <a:endParaRPr lang="en-US" altLang="en-US" sz="2800" dirty="0">
              <a:solidFill>
                <a:srgbClr val="66FF33"/>
              </a:solidFill>
              <a:latin typeface="Times New Roman" panose="02020603050405020304" pitchFamily="18" charset="0"/>
              <a:cs typeface="Times New Roman" panose="02020603050405020304" pitchFamily="18" charset="0"/>
            </a:endParaRPr>
          </a:p>
        </p:txBody>
      </p:sp>
      <p:sp>
        <p:nvSpPr>
          <p:cNvPr id="28" name="Rectangle 27">
            <a:extLst>
              <a:ext uri="{FF2B5EF4-FFF2-40B4-BE49-F238E27FC236}">
                <a16:creationId xmlns:a16="http://schemas.microsoft.com/office/drawing/2014/main" id="{0241FB7D-95DA-413F-94B8-E83494863564}"/>
              </a:ext>
            </a:extLst>
          </p:cNvPr>
          <p:cNvSpPr/>
          <p:nvPr/>
        </p:nvSpPr>
        <p:spPr>
          <a:xfrm>
            <a:off x="2133600" y="6006783"/>
            <a:ext cx="228600" cy="369332"/>
          </a:xfrm>
          <a:prstGeom prst="rect">
            <a:avLst/>
          </a:prstGeom>
        </p:spPr>
        <p:txBody>
          <a:bodyPr wrap="square">
            <a:spAutoFit/>
          </a:bodyPr>
          <a:lstStyle/>
          <a:p>
            <a:pPr algn="ctr"/>
            <a:r>
              <a:rPr lang="en-US" sz="1800" i="1" dirty="0">
                <a:solidFill>
                  <a:srgbClr val="FF00FF"/>
                </a:solidFill>
              </a:rPr>
              <a:t>7</a:t>
            </a:r>
          </a:p>
        </p:txBody>
      </p:sp>
      <p:sp>
        <p:nvSpPr>
          <p:cNvPr id="29" name="Rectangle 28">
            <a:extLst>
              <a:ext uri="{FF2B5EF4-FFF2-40B4-BE49-F238E27FC236}">
                <a16:creationId xmlns:a16="http://schemas.microsoft.com/office/drawing/2014/main" id="{043B58E9-8F63-43CE-A80D-75E6B7EAFBAD}"/>
              </a:ext>
            </a:extLst>
          </p:cNvPr>
          <p:cNvSpPr/>
          <p:nvPr/>
        </p:nvSpPr>
        <p:spPr>
          <a:xfrm>
            <a:off x="1638837" y="5753637"/>
            <a:ext cx="228600" cy="369332"/>
          </a:xfrm>
          <a:prstGeom prst="rect">
            <a:avLst/>
          </a:prstGeom>
        </p:spPr>
        <p:txBody>
          <a:bodyPr wrap="square">
            <a:spAutoFit/>
          </a:bodyPr>
          <a:lstStyle/>
          <a:p>
            <a:pPr algn="ctr"/>
            <a:r>
              <a:rPr lang="en-US" sz="1800" i="1" dirty="0">
                <a:solidFill>
                  <a:srgbClr val="FFC000"/>
                </a:solidFill>
              </a:rPr>
              <a:t>3</a:t>
            </a:r>
          </a:p>
        </p:txBody>
      </p:sp>
      <p:sp>
        <p:nvSpPr>
          <p:cNvPr id="30" name="Rectangle 29">
            <a:extLst>
              <a:ext uri="{FF2B5EF4-FFF2-40B4-BE49-F238E27FC236}">
                <a16:creationId xmlns:a16="http://schemas.microsoft.com/office/drawing/2014/main" id="{EA86946D-BDDD-4CAF-AF63-D642CF7ACB11}"/>
              </a:ext>
            </a:extLst>
          </p:cNvPr>
          <p:cNvSpPr/>
          <p:nvPr/>
        </p:nvSpPr>
        <p:spPr>
          <a:xfrm>
            <a:off x="3948447" y="3135868"/>
            <a:ext cx="228600" cy="369332"/>
          </a:xfrm>
          <a:prstGeom prst="rect">
            <a:avLst/>
          </a:prstGeom>
        </p:spPr>
        <p:txBody>
          <a:bodyPr wrap="square">
            <a:spAutoFit/>
          </a:bodyPr>
          <a:lstStyle/>
          <a:p>
            <a:pPr algn="ctr"/>
            <a:r>
              <a:rPr lang="en-US" sz="1800" i="1" dirty="0">
                <a:solidFill>
                  <a:srgbClr val="66FF33"/>
                </a:solidFill>
              </a:rPr>
              <a:t>k</a:t>
            </a:r>
          </a:p>
        </p:txBody>
      </p:sp>
    </p:spTree>
    <p:extLst>
      <p:ext uri="{BB962C8B-B14F-4D97-AF65-F5344CB8AC3E}">
        <p14:creationId xmlns:p14="http://schemas.microsoft.com/office/powerpoint/2010/main" val="2469859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7">
                                            <p:txEl>
                                              <p:pRg st="0" end="0"/>
                                            </p:txEl>
                                          </p:spTgt>
                                        </p:tgtEl>
                                        <p:attrNameLst>
                                          <p:attrName>style.visibility</p:attrName>
                                        </p:attrNameLst>
                                      </p:cBhvr>
                                      <p:to>
                                        <p:strVal val="visible"/>
                                      </p:to>
                                    </p:set>
                                    <p:anim calcmode="lin" valueType="num">
                                      <p:cBhvr additive="base">
                                        <p:cTn id="7"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7">
                                            <p:txEl>
                                              <p:pRg st="1" end="1"/>
                                            </p:txEl>
                                          </p:spTgt>
                                        </p:tgtEl>
                                        <p:attrNameLst>
                                          <p:attrName>style.visibility</p:attrName>
                                        </p:attrNameLst>
                                      </p:cBhvr>
                                      <p:to>
                                        <p:strVal val="visible"/>
                                      </p:to>
                                    </p:set>
                                    <p:anim calcmode="lin" valueType="num">
                                      <p:cBhvr additive="base">
                                        <p:cTn id="13" dur="500" fill="hold"/>
                                        <p:tgtEl>
                                          <p:spTgt spid="17">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7">
                                            <p:txEl>
                                              <p:pRg st="2" end="2"/>
                                            </p:txEl>
                                          </p:spTgt>
                                        </p:tgtEl>
                                        <p:attrNameLst>
                                          <p:attrName>style.visibility</p:attrName>
                                        </p:attrNameLst>
                                      </p:cBhvr>
                                      <p:to>
                                        <p:strVal val="visible"/>
                                      </p:to>
                                    </p:set>
                                    <p:anim calcmode="lin" valueType="num">
                                      <p:cBhvr additive="base">
                                        <p:cTn id="19"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7">
                                            <p:txEl>
                                              <p:pRg st="3" end="3"/>
                                            </p:txEl>
                                          </p:spTgt>
                                        </p:tgtEl>
                                        <p:attrNameLst>
                                          <p:attrName>style.visibility</p:attrName>
                                        </p:attrNameLst>
                                      </p:cBhvr>
                                      <p:to>
                                        <p:strVal val="visible"/>
                                      </p:to>
                                    </p:set>
                                    <p:anim calcmode="lin" valueType="num">
                                      <p:cBhvr additive="base">
                                        <p:cTn id="25" dur="500" fill="hold"/>
                                        <p:tgtEl>
                                          <p:spTgt spid="17">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7">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7">
                                            <p:txEl>
                                              <p:pRg st="4" end="4"/>
                                            </p:txEl>
                                          </p:spTgt>
                                        </p:tgtEl>
                                        <p:attrNameLst>
                                          <p:attrName>style.visibility</p:attrName>
                                        </p:attrNameLst>
                                      </p:cBhvr>
                                      <p:to>
                                        <p:strVal val="visible"/>
                                      </p:to>
                                    </p:set>
                                    <p:anim calcmode="lin" valueType="num">
                                      <p:cBhvr additive="base">
                                        <p:cTn id="31"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7">
                                            <p:txEl>
                                              <p:pRg st="4" end="4"/>
                                            </p:txEl>
                                          </p:spTgt>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ppt_x"/>
                                          </p:val>
                                        </p:tav>
                                        <p:tav tm="100000">
                                          <p:val>
                                            <p:strVal val="#ppt_x"/>
                                          </p:val>
                                        </p:tav>
                                      </p:tavLst>
                                    </p:anim>
                                    <p:anim calcmode="lin" valueType="num">
                                      <p:cBhvr additive="base">
                                        <p:cTn id="36" dur="500" fill="hold"/>
                                        <p:tgtEl>
                                          <p:spTgt spid="28"/>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 calcmode="lin" valueType="num">
                                      <p:cBhvr additive="base">
                                        <p:cTn id="39" dur="500" fill="hold"/>
                                        <p:tgtEl>
                                          <p:spTgt spid="29"/>
                                        </p:tgtEl>
                                        <p:attrNameLst>
                                          <p:attrName>ppt_x</p:attrName>
                                        </p:attrNameLst>
                                      </p:cBhvr>
                                      <p:tavLst>
                                        <p:tav tm="0">
                                          <p:val>
                                            <p:strVal val="#ppt_x"/>
                                          </p:val>
                                        </p:tav>
                                        <p:tav tm="100000">
                                          <p:val>
                                            <p:strVal val="#ppt_x"/>
                                          </p:val>
                                        </p:tav>
                                      </p:tavLst>
                                    </p:anim>
                                    <p:anim calcmode="lin" valueType="num">
                                      <p:cBhvr additive="base">
                                        <p:cTn id="40"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a:extLst>
              <a:ext uri="{FF2B5EF4-FFF2-40B4-BE49-F238E27FC236}">
                <a16:creationId xmlns:a16="http://schemas.microsoft.com/office/drawing/2014/main" id="{88CF4D96-1150-4699-BC1C-FCC2022C86A3}"/>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
        <p:nvSpPr>
          <p:cNvPr id="46" name="Text Box 33"/>
          <p:cNvSpPr txBox="1">
            <a:spLocks noChangeArrowheads="1"/>
          </p:cNvSpPr>
          <p:nvPr/>
        </p:nvSpPr>
        <p:spPr bwMode="auto">
          <a:xfrm>
            <a:off x="4020574" y="5950803"/>
            <a:ext cx="5047226"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anose="02020603050405020304" pitchFamily="18" charset="0"/>
                <a:cs typeface="Times New Roman" panose="02020603050405020304" pitchFamily="18" charset="0"/>
              </a:rPr>
              <a:t>Eg </a:t>
            </a:r>
            <a:r>
              <a:rPr lang="en-US" altLang="en-US" sz="2400" dirty="0">
                <a:solidFill>
                  <a:schemeClr val="tx2"/>
                </a:solidFill>
                <a:latin typeface="Times New Roman" panose="02020603050405020304" pitchFamily="18" charset="0"/>
                <a:cs typeface="Times New Roman" panose="02020603050405020304" pitchFamily="18" charset="0"/>
              </a:rPr>
              <a:t>Convolution</a:t>
            </a:r>
            <a:r>
              <a:rPr lang="en-US" altLang="en-US" sz="2400" dirty="0">
                <a:latin typeface="Times New Roman" panose="02020603050405020304" pitchFamily="18" charset="0"/>
                <a:cs typeface="Times New Roman" panose="02020603050405020304" pitchFamily="18" charset="0"/>
              </a:rPr>
              <a:t> and </a:t>
            </a:r>
            <a:r>
              <a:rPr lang="en-US" altLang="en-US" sz="2400" dirty="0">
                <a:solidFill>
                  <a:schemeClr val="tx2"/>
                </a:solidFill>
                <a:latin typeface="Times New Roman" panose="02020603050405020304" pitchFamily="18" charset="0"/>
                <a:cs typeface="Times New Roman" panose="02020603050405020304" pitchFamily="18" charset="0"/>
              </a:rPr>
              <a:t>Recurrent</a:t>
            </a:r>
            <a:r>
              <a:rPr lang="en-US" altLang="en-US" sz="2400" dirty="0">
                <a:latin typeface="Times New Roman" panose="02020603050405020304" pitchFamily="18" charset="0"/>
                <a:cs typeface="Times New Roman" panose="02020603050405020304" pitchFamily="18" charset="0"/>
              </a:rPr>
              <a:t> Nets with Space and Time Invariants.</a:t>
            </a:r>
          </a:p>
        </p:txBody>
      </p:sp>
      <p:pic>
        <p:nvPicPr>
          <p:cNvPr id="22" name="Picture 2" descr="Kitty Cat Faces Pattern Bandana | Zazzle.com">
            <a:extLst>
              <a:ext uri="{FF2B5EF4-FFF2-40B4-BE49-F238E27FC236}">
                <a16:creationId xmlns:a16="http://schemas.microsoft.com/office/drawing/2014/main" id="{F60812DC-70EB-422E-8AFF-B58CCA3F337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 y="1447800"/>
            <a:ext cx="4272822" cy="4272822"/>
          </a:xfrm>
          <a:prstGeom prst="rect">
            <a:avLst/>
          </a:prstGeom>
          <a:noFill/>
          <a:extLst>
            <a:ext uri="{909E8E84-426E-40DD-AFC4-6F175D3DCCD1}">
              <a14:hiddenFill xmlns:a14="http://schemas.microsoft.com/office/drawing/2010/main">
                <a:solidFill>
                  <a:srgbClr val="FFFFFF"/>
                </a:solidFill>
              </a14:hiddenFill>
            </a:ext>
          </a:extLst>
        </p:spPr>
      </p:pic>
      <p:sp>
        <p:nvSpPr>
          <p:cNvPr id="10" name="Text Box 33">
            <a:extLst>
              <a:ext uri="{FF2B5EF4-FFF2-40B4-BE49-F238E27FC236}">
                <a16:creationId xmlns:a16="http://schemas.microsoft.com/office/drawing/2014/main" id="{9FF25364-5F71-48E0-BE60-ADF599991C5E}"/>
              </a:ext>
            </a:extLst>
          </p:cNvPr>
          <p:cNvSpPr txBox="1">
            <a:spLocks noChangeArrowheads="1"/>
          </p:cNvSpPr>
          <p:nvPr/>
        </p:nvSpPr>
        <p:spPr bwMode="auto">
          <a:xfrm>
            <a:off x="4553974" y="2799381"/>
            <a:ext cx="4513826" cy="156966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anose="02020603050405020304" pitchFamily="18" charset="0"/>
                <a:cs typeface="Times New Roman" panose="02020603050405020304" pitchFamily="18" charset="0"/>
              </a:rPr>
              <a:t>This is a cat, no mater how it is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located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sized</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rotated</a:t>
            </a:r>
          </a:p>
        </p:txBody>
      </p:sp>
      <p:pic>
        <p:nvPicPr>
          <p:cNvPr id="12294" name="Picture 6" descr="Image result for cat">
            <a:extLst>
              <a:ext uri="{FF2B5EF4-FFF2-40B4-BE49-F238E27FC236}">
                <a16:creationId xmlns:a16="http://schemas.microsoft.com/office/drawing/2014/main" id="{D5314BA8-AB22-40DB-8DB8-E8703642A993}"/>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33736" t="18844" r="33264" b="34596"/>
          <a:stretch/>
        </p:blipFill>
        <p:spPr bwMode="auto">
          <a:xfrm>
            <a:off x="685800" y="655188"/>
            <a:ext cx="4032980" cy="3791094"/>
          </a:xfrm>
          <a:prstGeom prst="rect">
            <a:avLst/>
          </a:prstGeom>
          <a:noFill/>
          <a:extLst>
            <a:ext uri="{909E8E84-426E-40DD-AFC4-6F175D3DCCD1}">
              <a14:hiddenFill xmlns:a14="http://schemas.microsoft.com/office/drawing/2010/main">
                <a:solidFill>
                  <a:srgbClr val="FFFFFF"/>
                </a:solidFill>
              </a14:hiddenFill>
            </a:ext>
          </a:extLst>
        </p:spPr>
      </p:pic>
      <p:pic>
        <p:nvPicPr>
          <p:cNvPr id="12290" name="Picture 2" descr="Image result for cat">
            <a:extLst>
              <a:ext uri="{FF2B5EF4-FFF2-40B4-BE49-F238E27FC236}">
                <a16:creationId xmlns:a16="http://schemas.microsoft.com/office/drawing/2014/main" id="{389A7DDD-07F3-457A-8C15-769117F98389}"/>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10540" t="7618" r="57212" b="40978"/>
          <a:stretch/>
        </p:blipFill>
        <p:spPr bwMode="auto">
          <a:xfrm>
            <a:off x="4491334" y="25609"/>
            <a:ext cx="2900066" cy="2723455"/>
          </a:xfrm>
          <a:prstGeom prst="rect">
            <a:avLst/>
          </a:prstGeom>
          <a:noFill/>
          <a:extLst>
            <a:ext uri="{909E8E84-426E-40DD-AFC4-6F175D3DCCD1}">
              <a14:hiddenFill xmlns:a14="http://schemas.microsoft.com/office/drawing/2010/main">
                <a:solidFill>
                  <a:srgbClr val="FFFFFF"/>
                </a:solidFill>
              </a14:hiddenFill>
            </a:ext>
          </a:extLst>
        </p:spPr>
      </p:pic>
      <p:pic>
        <p:nvPicPr>
          <p:cNvPr id="12292" name="Picture 4" descr="Image result for cat">
            <a:extLst>
              <a:ext uri="{FF2B5EF4-FFF2-40B4-BE49-F238E27FC236}">
                <a16:creationId xmlns:a16="http://schemas.microsoft.com/office/drawing/2014/main" id="{1BDF8EEA-9E12-4D59-BFF7-9ECC24A7496E}"/>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5642" r="24576" b="48597"/>
          <a:stretch/>
        </p:blipFill>
        <p:spPr bwMode="auto">
          <a:xfrm>
            <a:off x="358982" y="4371339"/>
            <a:ext cx="2917617" cy="222107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65555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
                                            <p:txEl>
                                              <p:pRg st="0" end="0"/>
                                            </p:txEl>
                                          </p:spTgt>
                                        </p:tgtEl>
                                        <p:attrNameLst>
                                          <p:attrName>style.visibility</p:attrName>
                                        </p:attrNameLst>
                                      </p:cBhvr>
                                      <p:to>
                                        <p:strVal val="visible"/>
                                      </p:to>
                                    </p:set>
                                    <p:anim calcmode="lin" valueType="num">
                                      <p:cBhvr additive="base">
                                        <p:cTn id="1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2"/>
                                        </p:tgtEl>
                                        <p:attrNameLst>
                                          <p:attrName>style.visibility</p:attrName>
                                        </p:attrNameLst>
                                      </p:cBhvr>
                                      <p:to>
                                        <p:strVal val="visible"/>
                                      </p:to>
                                    </p:set>
                                    <p:anim calcmode="lin" valueType="num">
                                      <p:cBhvr additive="base">
                                        <p:cTn id="21" dur="500" fill="hold"/>
                                        <p:tgtEl>
                                          <p:spTgt spid="22"/>
                                        </p:tgtEl>
                                        <p:attrNameLst>
                                          <p:attrName>ppt_x</p:attrName>
                                        </p:attrNameLst>
                                      </p:cBhvr>
                                      <p:tavLst>
                                        <p:tav tm="0">
                                          <p:val>
                                            <p:strVal val="0-#ppt_w/2"/>
                                          </p:val>
                                        </p:tav>
                                        <p:tav tm="100000">
                                          <p:val>
                                            <p:strVal val="#ppt_x"/>
                                          </p:val>
                                        </p:tav>
                                      </p:tavLst>
                                    </p:anim>
                                    <p:anim calcmode="lin" valueType="num">
                                      <p:cBhvr additive="base">
                                        <p:cTn id="2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
                                            <p:txEl>
                                              <p:pRg st="2" end="2"/>
                                            </p:txEl>
                                          </p:spTgt>
                                        </p:tgtEl>
                                        <p:attrNameLst>
                                          <p:attrName>style.visibility</p:attrName>
                                        </p:attrNameLst>
                                      </p:cBhvr>
                                      <p:to>
                                        <p:strVal val="visible"/>
                                      </p:to>
                                    </p:set>
                                    <p:anim calcmode="lin" valueType="num">
                                      <p:cBhvr additive="base">
                                        <p:cTn id="27"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12294"/>
                                        </p:tgtEl>
                                        <p:attrNameLst>
                                          <p:attrName>style.visibility</p:attrName>
                                        </p:attrNameLst>
                                      </p:cBhvr>
                                      <p:to>
                                        <p:strVal val="visible"/>
                                      </p:to>
                                    </p:set>
                                    <p:anim calcmode="lin" valueType="num">
                                      <p:cBhvr additive="base">
                                        <p:cTn id="31" dur="500" fill="hold"/>
                                        <p:tgtEl>
                                          <p:spTgt spid="12294"/>
                                        </p:tgtEl>
                                        <p:attrNameLst>
                                          <p:attrName>ppt_x</p:attrName>
                                        </p:attrNameLst>
                                      </p:cBhvr>
                                      <p:tavLst>
                                        <p:tav tm="0">
                                          <p:val>
                                            <p:strVal val="0-#ppt_w/2"/>
                                          </p:val>
                                        </p:tav>
                                        <p:tav tm="100000">
                                          <p:val>
                                            <p:strVal val="#ppt_x"/>
                                          </p:val>
                                        </p:tav>
                                      </p:tavLst>
                                    </p:anim>
                                    <p:anim calcmode="lin" valueType="num">
                                      <p:cBhvr additive="base">
                                        <p:cTn id="32" dur="500" fill="hold"/>
                                        <p:tgtEl>
                                          <p:spTgt spid="1229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3" end="3"/>
                                            </p:txEl>
                                          </p:spTgt>
                                        </p:tgtEl>
                                        <p:attrNameLst>
                                          <p:attrName>style.visibility</p:attrName>
                                        </p:attrNameLst>
                                      </p:cBhvr>
                                      <p:to>
                                        <p:strVal val="visible"/>
                                      </p:to>
                                    </p:set>
                                    <p:anim calcmode="lin" valueType="num">
                                      <p:cBhvr additive="base">
                                        <p:cTn id="37"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12292"/>
                                        </p:tgtEl>
                                        <p:attrNameLst>
                                          <p:attrName>style.visibility</p:attrName>
                                        </p:attrNameLst>
                                      </p:cBhvr>
                                      <p:to>
                                        <p:strVal val="visible"/>
                                      </p:to>
                                    </p:set>
                                    <p:anim calcmode="lin" valueType="num">
                                      <p:cBhvr additive="base">
                                        <p:cTn id="41" dur="500" fill="hold"/>
                                        <p:tgtEl>
                                          <p:spTgt spid="12292"/>
                                        </p:tgtEl>
                                        <p:attrNameLst>
                                          <p:attrName>ppt_x</p:attrName>
                                        </p:attrNameLst>
                                      </p:cBhvr>
                                      <p:tavLst>
                                        <p:tav tm="0">
                                          <p:val>
                                            <p:strVal val="0-#ppt_w/2"/>
                                          </p:val>
                                        </p:tav>
                                        <p:tav tm="100000">
                                          <p:val>
                                            <p:strVal val="#ppt_x"/>
                                          </p:val>
                                        </p:tav>
                                      </p:tavLst>
                                    </p:anim>
                                    <p:anim calcmode="lin" valueType="num">
                                      <p:cBhvr additive="base">
                                        <p:cTn id="42" dur="500" fill="hold"/>
                                        <p:tgtEl>
                                          <p:spTgt spid="12292"/>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12290"/>
                                        </p:tgtEl>
                                        <p:attrNameLst>
                                          <p:attrName>style.visibility</p:attrName>
                                        </p:attrNameLst>
                                      </p:cBhvr>
                                      <p:to>
                                        <p:strVal val="visible"/>
                                      </p:to>
                                    </p:set>
                                    <p:anim calcmode="lin" valueType="num">
                                      <p:cBhvr additive="base">
                                        <p:cTn id="45" dur="500" fill="hold"/>
                                        <p:tgtEl>
                                          <p:spTgt spid="12290"/>
                                        </p:tgtEl>
                                        <p:attrNameLst>
                                          <p:attrName>ppt_x</p:attrName>
                                        </p:attrNameLst>
                                      </p:cBhvr>
                                      <p:tavLst>
                                        <p:tav tm="0">
                                          <p:val>
                                            <p:strVal val="0-#ppt_w/2"/>
                                          </p:val>
                                        </p:tav>
                                        <p:tav tm="100000">
                                          <p:val>
                                            <p:strVal val="#ppt_x"/>
                                          </p:val>
                                        </p:tav>
                                      </p:tavLst>
                                    </p:anim>
                                    <p:anim calcmode="lin" valueType="num">
                                      <p:cBhvr additive="base">
                                        <p:cTn id="46" dur="500" fill="hold"/>
                                        <p:tgtEl>
                                          <p:spTgt spid="1229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46"/>
                                        </p:tgtEl>
                                        <p:attrNameLst>
                                          <p:attrName>style.visibility</p:attrName>
                                        </p:attrNameLst>
                                      </p:cBhvr>
                                      <p:to>
                                        <p:strVal val="visible"/>
                                      </p:to>
                                    </p:set>
                                    <p:anim calcmode="lin" valueType="num">
                                      <p:cBhvr additive="base">
                                        <p:cTn id="51" dur="500" fill="hold"/>
                                        <p:tgtEl>
                                          <p:spTgt spid="46"/>
                                        </p:tgtEl>
                                        <p:attrNameLst>
                                          <p:attrName>ppt_x</p:attrName>
                                        </p:attrNameLst>
                                      </p:cBhvr>
                                      <p:tavLst>
                                        <p:tav tm="0">
                                          <p:val>
                                            <p:strVal val="#ppt_x"/>
                                          </p:val>
                                        </p:tav>
                                        <p:tav tm="100000">
                                          <p:val>
                                            <p:strVal val="#ppt_x"/>
                                          </p:val>
                                        </p:tav>
                                      </p:tavLst>
                                    </p:anim>
                                    <p:anim calcmode="lin" valueType="num">
                                      <p:cBhvr additive="base">
                                        <p:cTn id="52"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46" grpId="0" animBg="1"/>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78374" y="4369624"/>
            <a:ext cx="5284226" cy="2412176"/>
            <a:chOff x="278374" y="4369624"/>
            <a:chExt cx="5284226" cy="2412176"/>
          </a:xfrm>
        </p:grpSpPr>
        <p:sp>
          <p:nvSpPr>
            <p:cNvPr id="17" name="Rectangle 16"/>
            <p:cNvSpPr/>
            <p:nvPr/>
          </p:nvSpPr>
          <p:spPr>
            <a:xfrm>
              <a:off x="381000" y="4369624"/>
              <a:ext cx="5181600" cy="240500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8374" y="4601780"/>
              <a:ext cx="5047226" cy="2180020"/>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Practical Considerations</a:t>
            </a:r>
          </a:p>
        </p:txBody>
      </p:sp>
      <p:sp>
        <p:nvSpPr>
          <p:cNvPr id="13" name="Text Box 33"/>
          <p:cNvSpPr txBox="1">
            <a:spLocks noChangeArrowheads="1"/>
          </p:cNvSpPr>
          <p:nvPr/>
        </p:nvSpPr>
        <p:spPr bwMode="auto">
          <a:xfrm>
            <a:off x="-97457" y="609600"/>
            <a:ext cx="10155857" cy="452431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Non-Dense layers</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A layer in the neural net is called </a:t>
            </a:r>
            <a:r>
              <a:rPr lang="en-US" altLang="en-US" sz="2400" dirty="0">
                <a:solidFill>
                  <a:schemeClr val="tx2"/>
                </a:solidFill>
                <a:latin typeface="Times New Roman" panose="02020603050405020304" pitchFamily="18" charset="0"/>
                <a:cs typeface="Times New Roman" panose="02020603050405020304" pitchFamily="18" charset="0"/>
              </a:rPr>
              <a:t>dense</a:t>
            </a:r>
            <a:r>
              <a:rPr lang="en-US" altLang="en-US" sz="2400" dirty="0">
                <a:latin typeface="Times New Roman" panose="02020603050405020304" pitchFamily="18" charset="0"/>
                <a:cs typeface="Times New Roman" panose="02020603050405020304" pitchFamily="18" charset="0"/>
              </a:rPr>
              <a:t> </a:t>
            </a:r>
          </a:p>
          <a:p>
            <a:pPr>
              <a:spcBef>
                <a:spcPct val="0"/>
              </a:spcBef>
            </a:pPr>
            <a:r>
              <a:rPr lang="en-US" altLang="en-US" sz="2400" dirty="0">
                <a:latin typeface="Times New Roman" panose="02020603050405020304" pitchFamily="18" charset="0"/>
                <a:cs typeface="Times New Roman" panose="02020603050405020304" pitchFamily="18" charset="0"/>
              </a:rPr>
              <a:t>       if there is a complete graph of </a:t>
            </a:r>
            <a:r>
              <a:rPr lang="en-US" altLang="en-US" sz="2400" dirty="0" err="1">
                <a:latin typeface="Times New Roman" panose="02020603050405020304" pitchFamily="18" charset="0"/>
                <a:cs typeface="Times New Roman" panose="02020603050405020304" pitchFamily="18" charset="0"/>
              </a:rPr>
              <a:t>n</a:t>
            </a:r>
            <a:r>
              <a:rPr lang="en-US" altLang="en-US" sz="2400" dirty="0" err="1">
                <a:sym typeface="Symbol" pitchFamily="18" charset="2"/>
              </a:rPr>
              <a:t></a:t>
            </a:r>
            <a:r>
              <a:rPr lang="en-US" altLang="en-US" sz="2400" dirty="0" err="1">
                <a:latin typeface="Times New Roman" panose="02020603050405020304" pitchFamily="18" charset="0"/>
                <a:cs typeface="Times New Roman" panose="02020603050405020304" pitchFamily="18" charset="0"/>
              </a:rPr>
              <a:t>m</a:t>
            </a:r>
            <a:r>
              <a:rPr lang="en-US" altLang="en-US" sz="2400" dirty="0">
                <a:latin typeface="Times New Roman" panose="02020603050405020304" pitchFamily="18" charset="0"/>
                <a:cs typeface="Times New Roman" panose="02020603050405020304" pitchFamily="18" charset="0"/>
              </a:rPr>
              <a:t> edges </a:t>
            </a:r>
          </a:p>
          <a:p>
            <a:pPr>
              <a:spcBef>
                <a:spcPct val="0"/>
              </a:spcBef>
            </a:pPr>
            <a:r>
              <a:rPr lang="en-US" altLang="en-US" sz="2400" dirty="0">
                <a:latin typeface="Times New Roman" panose="02020603050405020304" pitchFamily="18" charset="0"/>
                <a:cs typeface="Times New Roman" panose="02020603050405020304" pitchFamily="18" charset="0"/>
              </a:rPr>
              <a:t>       between the n nodes at one layer and the m at the next.</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might want fewer weights. </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our computation time.</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To decrease the over fitting.</a:t>
            </a:r>
          </a:p>
          <a:p>
            <a:pPr marL="342900"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We could impose the constraints:</a:t>
            </a: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Two edges are forced to have the same weight,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400" dirty="0">
              <a:latin typeface="Times New Roman" panose="02020603050405020304" pitchFamily="18" charset="0"/>
              <a:cs typeface="Times New Roman" panose="02020603050405020304" pitchFamily="18" charset="0"/>
            </a:endParaRPr>
          </a:p>
          <a:p>
            <a:pPr marL="1085850" lvl="1" indent="-342900">
              <a:spcBef>
                <a:spcPct val="0"/>
              </a:spcBef>
              <a:buFont typeface="Arial" panose="020B0604020202020204" pitchFamily="34" charset="0"/>
              <a:buChar char="•"/>
            </a:pPr>
            <a:r>
              <a:rPr lang="en-US" altLang="en-US" sz="2400" dirty="0">
                <a:latin typeface="Times New Roman" panose="02020603050405020304" pitchFamily="18" charset="0"/>
                <a:cs typeface="Times New Roman" panose="02020603050405020304" pitchFamily="18" charset="0"/>
              </a:rPr>
              <a:t>Or some edge weight to be zero, ie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a:p>
            <a:pPr marL="1085850" lvl="1"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a:p>
            <a:pPr marL="342900" indent="-342900">
              <a:spcBef>
                <a:spcPct val="0"/>
              </a:spcBef>
              <a:buFont typeface="Arial" panose="020B0604020202020204" pitchFamily="34" charset="0"/>
              <a:buChar char="•"/>
            </a:pPr>
            <a:endParaRPr lang="en-US" altLang="en-US" sz="2400" dirty="0">
              <a:latin typeface="Times New Roman" panose="02020603050405020304" pitchFamily="18" charset="0"/>
              <a:cs typeface="Times New Roman" panose="02020603050405020304" pitchFamily="18" charset="0"/>
            </a:endParaRPr>
          </a:p>
        </p:txBody>
      </p:sp>
      <p:grpSp>
        <p:nvGrpSpPr>
          <p:cNvPr id="27" name="Group 26"/>
          <p:cNvGrpSpPr/>
          <p:nvPr/>
        </p:nvGrpSpPr>
        <p:grpSpPr>
          <a:xfrm>
            <a:off x="721779" y="4513468"/>
            <a:ext cx="969164" cy="666333"/>
            <a:chOff x="2536036" y="3477376"/>
            <a:chExt cx="1077595" cy="713624"/>
          </a:xfrm>
        </p:grpSpPr>
        <p:cxnSp>
          <p:nvCxnSpPr>
            <p:cNvPr id="28" name="Straight Connector 27"/>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9" name="Group 28"/>
            <p:cNvGrpSpPr/>
            <p:nvPr/>
          </p:nvGrpSpPr>
          <p:grpSpPr>
            <a:xfrm>
              <a:off x="2717936" y="3477376"/>
              <a:ext cx="821439" cy="537000"/>
              <a:chOff x="2717936" y="3218228"/>
              <a:chExt cx="821439" cy="537000"/>
            </a:xfrm>
          </p:grpSpPr>
          <p:sp>
            <p:nvSpPr>
              <p:cNvPr id="30" name="Rectangle 29"/>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1" name="Rectangle 3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6" name="Group 5"/>
          <p:cNvGrpSpPr/>
          <p:nvPr/>
        </p:nvGrpSpPr>
        <p:grpSpPr>
          <a:xfrm>
            <a:off x="624142" y="5839576"/>
            <a:ext cx="1066801" cy="642047"/>
            <a:chOff x="2438400" y="5839576"/>
            <a:chExt cx="1066801" cy="642047"/>
          </a:xfrm>
        </p:grpSpPr>
        <p:cxnSp>
          <p:nvCxnSpPr>
            <p:cNvPr id="33" name="Straight Connector 32"/>
            <p:cNvCxnSpPr/>
            <p:nvPr/>
          </p:nvCxnSpPr>
          <p:spPr bwMode="auto">
            <a:xfrm>
              <a:off x="2584744" y="6400800"/>
              <a:ext cx="920457" cy="80823"/>
            </a:xfrm>
            <a:prstGeom prst="line">
              <a:avLst/>
            </a:prstGeom>
            <a:noFill/>
            <a:ln w="25400" cap="sq" cmpd="sng" algn="ctr">
              <a:solidFill>
                <a:srgbClr val="66FF33"/>
              </a:solidFill>
              <a:prstDash val="solid"/>
              <a:round/>
              <a:headEnd type="none" w="med" len="med"/>
              <a:tailEnd type="none" w="med" len="med"/>
            </a:ln>
            <a:effectLst/>
          </p:spPr>
        </p:cxnSp>
        <p:sp>
          <p:nvSpPr>
            <p:cNvPr id="36" name="Rectangle 35"/>
            <p:cNvSpPr/>
            <p:nvPr/>
          </p:nvSpPr>
          <p:spPr>
            <a:xfrm>
              <a:off x="2520172" y="6009807"/>
              <a:ext cx="713929" cy="390993"/>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7" name="Rectangle 36"/>
            <p:cNvSpPr/>
            <p:nvPr/>
          </p:nvSpPr>
          <p:spPr>
            <a:xfrm>
              <a:off x="2438400" y="5839576"/>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8" name="Group 37"/>
          <p:cNvGrpSpPr/>
          <p:nvPr/>
        </p:nvGrpSpPr>
        <p:grpSpPr>
          <a:xfrm>
            <a:off x="700342" y="5029200"/>
            <a:ext cx="1154943" cy="1452423"/>
            <a:chOff x="2608248" y="3665382"/>
            <a:chExt cx="1083527" cy="1376223"/>
          </a:xfrm>
        </p:grpSpPr>
        <p:cxnSp>
          <p:nvCxnSpPr>
            <p:cNvPr id="39" name="Straight Connector 38"/>
            <p:cNvCxnSpPr/>
            <p:nvPr/>
          </p:nvCxnSpPr>
          <p:spPr bwMode="auto">
            <a:xfrm>
              <a:off x="2608248" y="3665382"/>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0" name="Group 39"/>
            <p:cNvGrpSpPr/>
            <p:nvPr/>
          </p:nvGrpSpPr>
          <p:grpSpPr>
            <a:xfrm>
              <a:off x="2870336" y="3810000"/>
              <a:ext cx="821439" cy="461665"/>
              <a:chOff x="2717936" y="3218228"/>
              <a:chExt cx="821439" cy="461665"/>
            </a:xfrm>
          </p:grpSpPr>
          <p:sp>
            <p:nvSpPr>
              <p:cNvPr id="41" name="Rectangle 40"/>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2" name="Rectangle 41"/>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
        <p:nvSpPr>
          <p:cNvPr id="21" name="Text Box 33">
            <a:extLst>
              <a:ext uri="{FF2B5EF4-FFF2-40B4-BE49-F238E27FC236}">
                <a16:creationId xmlns:a16="http://schemas.microsoft.com/office/drawing/2014/main" id="{8E9F633F-EFCE-4000-83CD-D9EF265ACAD5}"/>
              </a:ext>
            </a:extLst>
          </p:cNvPr>
          <p:cNvSpPr txBox="1">
            <a:spLocks noChangeArrowheads="1"/>
          </p:cNvSpPr>
          <p:nvPr/>
        </p:nvSpPr>
        <p:spPr bwMode="auto">
          <a:xfrm>
            <a:off x="4020574" y="5950803"/>
            <a:ext cx="5047226"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anose="02020603050405020304" pitchFamily="18" charset="0"/>
                <a:cs typeface="Times New Roman" panose="02020603050405020304" pitchFamily="18" charset="0"/>
              </a:rPr>
              <a:t>Eg </a:t>
            </a:r>
            <a:r>
              <a:rPr lang="en-US" altLang="en-US" sz="2400" dirty="0">
                <a:solidFill>
                  <a:schemeClr val="tx2"/>
                </a:solidFill>
                <a:latin typeface="Times New Roman" panose="02020603050405020304" pitchFamily="18" charset="0"/>
                <a:cs typeface="Times New Roman" panose="02020603050405020304" pitchFamily="18" charset="0"/>
              </a:rPr>
              <a:t>Convolution</a:t>
            </a:r>
            <a:r>
              <a:rPr lang="en-US" altLang="en-US" sz="2400" dirty="0">
                <a:latin typeface="Times New Roman" panose="02020603050405020304" pitchFamily="18" charset="0"/>
                <a:cs typeface="Times New Roman" panose="02020603050405020304" pitchFamily="18" charset="0"/>
              </a:rPr>
              <a:t> and </a:t>
            </a:r>
            <a:r>
              <a:rPr lang="en-US" altLang="en-US" sz="2400" dirty="0">
                <a:solidFill>
                  <a:schemeClr val="tx2"/>
                </a:solidFill>
                <a:latin typeface="Times New Roman" panose="02020603050405020304" pitchFamily="18" charset="0"/>
                <a:cs typeface="Times New Roman" panose="02020603050405020304" pitchFamily="18" charset="0"/>
              </a:rPr>
              <a:t>Recurrent</a:t>
            </a:r>
            <a:r>
              <a:rPr lang="en-US" altLang="en-US" sz="2400" dirty="0">
                <a:latin typeface="Times New Roman" panose="02020603050405020304" pitchFamily="18" charset="0"/>
                <a:cs typeface="Times New Roman" panose="02020603050405020304" pitchFamily="18" charset="0"/>
              </a:rPr>
              <a:t> Nets with Space and Time Invariants.</a:t>
            </a:r>
          </a:p>
        </p:txBody>
      </p:sp>
    </p:spTree>
    <p:extLst>
      <p:ext uri="{BB962C8B-B14F-4D97-AF65-F5344CB8AC3E}">
        <p14:creationId xmlns:p14="http://schemas.microsoft.com/office/powerpoint/2010/main" val="2345653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0-#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3">
                                            <p:txEl>
                                              <p:pRg st="2" end="2"/>
                                            </p:txEl>
                                          </p:spTgt>
                                        </p:tgtEl>
                                        <p:attrNameLst>
                                          <p:attrName>style.visibility</p:attrName>
                                        </p:attrNameLst>
                                      </p:cBhvr>
                                      <p:to>
                                        <p:strVal val="visible"/>
                                      </p:to>
                                    </p:set>
                                    <p:anim calcmode="lin" valueType="num">
                                      <p:cBhvr additive="base">
                                        <p:cTn id="21"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3">
                                            <p:txEl>
                                              <p:pRg st="2" end="2"/>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3">
                                            <p:txEl>
                                              <p:pRg st="3" end="3"/>
                                            </p:txEl>
                                          </p:spTgt>
                                        </p:tgtEl>
                                        <p:attrNameLst>
                                          <p:attrName>style.visibility</p:attrName>
                                        </p:attrNameLst>
                                      </p:cBhvr>
                                      <p:to>
                                        <p:strVal val="visible"/>
                                      </p:to>
                                    </p:set>
                                    <p:anim calcmode="lin" valueType="num">
                                      <p:cBhvr additive="base">
                                        <p:cTn id="25"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4" end="4"/>
                                            </p:txEl>
                                          </p:spTgt>
                                        </p:tgtEl>
                                        <p:attrNameLst>
                                          <p:attrName>style.visibility</p:attrName>
                                        </p:attrNameLst>
                                      </p:cBhvr>
                                      <p:to>
                                        <p:strVal val="visible"/>
                                      </p:to>
                                    </p:set>
                                    <p:anim calcmode="lin" valueType="num">
                                      <p:cBhvr additive="base">
                                        <p:cTn id="31"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3">
                                            <p:txEl>
                                              <p:pRg st="5" end="5"/>
                                            </p:txEl>
                                          </p:spTgt>
                                        </p:tgtEl>
                                        <p:attrNameLst>
                                          <p:attrName>style.visibility</p:attrName>
                                        </p:attrNameLst>
                                      </p:cBhvr>
                                      <p:to>
                                        <p:strVal val="visible"/>
                                      </p:to>
                                    </p:set>
                                    <p:anim calcmode="lin" valueType="num">
                                      <p:cBhvr additive="base">
                                        <p:cTn id="37"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3">
                                            <p:txEl>
                                              <p:pRg st="6" end="6"/>
                                            </p:txEl>
                                          </p:spTgt>
                                        </p:tgtEl>
                                        <p:attrNameLst>
                                          <p:attrName>style.visibility</p:attrName>
                                        </p:attrNameLst>
                                      </p:cBhvr>
                                      <p:to>
                                        <p:strVal val="visible"/>
                                      </p:to>
                                    </p:set>
                                    <p:anim calcmode="lin" valueType="num">
                                      <p:cBhvr additive="base">
                                        <p:cTn id="43" dur="500" fill="hold"/>
                                        <p:tgtEl>
                                          <p:spTgt spid="13">
                                            <p:txEl>
                                              <p:pRg st="6" end="6"/>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3">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3">
                                            <p:txEl>
                                              <p:pRg st="7" end="7"/>
                                            </p:txEl>
                                          </p:spTgt>
                                        </p:tgtEl>
                                        <p:attrNameLst>
                                          <p:attrName>style.visibility</p:attrName>
                                        </p:attrNameLst>
                                      </p:cBhvr>
                                      <p:to>
                                        <p:strVal val="visible"/>
                                      </p:to>
                                    </p:set>
                                    <p:anim calcmode="lin" valueType="num">
                                      <p:cBhvr additive="base">
                                        <p:cTn id="49" dur="500" fill="hold"/>
                                        <p:tgtEl>
                                          <p:spTgt spid="13">
                                            <p:txEl>
                                              <p:pRg st="7" end="7"/>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3">
                                            <p:txEl>
                                              <p:pRg st="8" end="8"/>
                                            </p:txEl>
                                          </p:spTgt>
                                        </p:tgtEl>
                                        <p:attrNameLst>
                                          <p:attrName>style.visibility</p:attrName>
                                        </p:attrNameLst>
                                      </p:cBhvr>
                                      <p:to>
                                        <p:strVal val="visible"/>
                                      </p:to>
                                    </p:set>
                                    <p:anim calcmode="lin" valueType="num">
                                      <p:cBhvr additive="base">
                                        <p:cTn id="55" dur="500" fill="hold"/>
                                        <p:tgtEl>
                                          <p:spTgt spid="13">
                                            <p:txEl>
                                              <p:pRg st="8" end="8"/>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3">
                                            <p:txEl>
                                              <p:pRg st="8" end="8"/>
                                            </p:txEl>
                                          </p:spTgt>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500" fill="hold"/>
                                        <p:tgtEl>
                                          <p:spTgt spid="27"/>
                                        </p:tgtEl>
                                        <p:attrNameLst>
                                          <p:attrName>ppt_x</p:attrName>
                                        </p:attrNameLst>
                                      </p:cBhvr>
                                      <p:tavLst>
                                        <p:tav tm="0">
                                          <p:val>
                                            <p:strVal val="0-#ppt_w/2"/>
                                          </p:val>
                                        </p:tav>
                                        <p:tav tm="100000">
                                          <p:val>
                                            <p:strVal val="#ppt_x"/>
                                          </p:val>
                                        </p:tav>
                                      </p:tavLst>
                                    </p:anim>
                                    <p:anim calcmode="lin" valueType="num">
                                      <p:cBhvr additive="base">
                                        <p:cTn id="60" dur="500" fill="hold"/>
                                        <p:tgtEl>
                                          <p:spTgt spid="27"/>
                                        </p:tgtEl>
                                        <p:attrNameLst>
                                          <p:attrName>ppt_y</p:attrName>
                                        </p:attrNameLst>
                                      </p:cBhvr>
                                      <p:tavLst>
                                        <p:tav tm="0">
                                          <p:val>
                                            <p:strVal val="#ppt_y"/>
                                          </p:val>
                                        </p:tav>
                                        <p:tav tm="100000">
                                          <p:val>
                                            <p:strVal val="#ppt_y"/>
                                          </p:val>
                                        </p:tav>
                                      </p:tavLst>
                                    </p:anim>
                                  </p:childTnLst>
                                </p:cTn>
                              </p:par>
                              <p:par>
                                <p:cTn id="61" presetID="2" presetClass="entr" presetSubtype="8" fill="hold" nodeType="withEffect">
                                  <p:stCondLst>
                                    <p:cond delay="0"/>
                                  </p:stCondLst>
                                  <p:childTnLst>
                                    <p:set>
                                      <p:cBhvr>
                                        <p:cTn id="62" dur="1" fill="hold">
                                          <p:stCondLst>
                                            <p:cond delay="0"/>
                                          </p:stCondLst>
                                        </p:cTn>
                                        <p:tgtEl>
                                          <p:spTgt spid="6"/>
                                        </p:tgtEl>
                                        <p:attrNameLst>
                                          <p:attrName>style.visibility</p:attrName>
                                        </p:attrNameLst>
                                      </p:cBhvr>
                                      <p:to>
                                        <p:strVal val="visible"/>
                                      </p:to>
                                    </p:set>
                                    <p:anim calcmode="lin" valueType="num">
                                      <p:cBhvr additive="base">
                                        <p:cTn id="63" dur="500" fill="hold"/>
                                        <p:tgtEl>
                                          <p:spTgt spid="6"/>
                                        </p:tgtEl>
                                        <p:attrNameLst>
                                          <p:attrName>ppt_x</p:attrName>
                                        </p:attrNameLst>
                                      </p:cBhvr>
                                      <p:tavLst>
                                        <p:tav tm="0">
                                          <p:val>
                                            <p:strVal val="0-#ppt_w/2"/>
                                          </p:val>
                                        </p:tav>
                                        <p:tav tm="100000">
                                          <p:val>
                                            <p:strVal val="#ppt_x"/>
                                          </p:val>
                                        </p:tav>
                                      </p:tavLst>
                                    </p:anim>
                                    <p:anim calcmode="lin" valueType="num">
                                      <p:cBhvr additive="base">
                                        <p:cTn id="6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3">
                                            <p:txEl>
                                              <p:pRg st="9" end="9"/>
                                            </p:txEl>
                                          </p:spTgt>
                                        </p:tgtEl>
                                        <p:attrNameLst>
                                          <p:attrName>style.visibility</p:attrName>
                                        </p:attrNameLst>
                                      </p:cBhvr>
                                      <p:to>
                                        <p:strVal val="visible"/>
                                      </p:to>
                                    </p:set>
                                    <p:anim calcmode="lin" valueType="num">
                                      <p:cBhvr additive="base">
                                        <p:cTn id="69" dur="500" fill="hold"/>
                                        <p:tgtEl>
                                          <p:spTgt spid="13">
                                            <p:txEl>
                                              <p:pRg st="9" end="9"/>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3">
                                            <p:txEl>
                                              <p:pRg st="9" end="9"/>
                                            </p:txEl>
                                          </p:spTgt>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38"/>
                                        </p:tgtEl>
                                        <p:attrNameLst>
                                          <p:attrName>style.visibility</p:attrName>
                                        </p:attrNameLst>
                                      </p:cBhvr>
                                      <p:to>
                                        <p:strVal val="visible"/>
                                      </p:to>
                                    </p:set>
                                    <p:anim calcmode="lin" valueType="num">
                                      <p:cBhvr additive="base">
                                        <p:cTn id="73" dur="500" fill="hold"/>
                                        <p:tgtEl>
                                          <p:spTgt spid="38"/>
                                        </p:tgtEl>
                                        <p:attrNameLst>
                                          <p:attrName>ppt_x</p:attrName>
                                        </p:attrNameLst>
                                      </p:cBhvr>
                                      <p:tavLst>
                                        <p:tav tm="0">
                                          <p:val>
                                            <p:strVal val="0-#ppt_w/2"/>
                                          </p:val>
                                        </p:tav>
                                        <p:tav tm="100000">
                                          <p:val>
                                            <p:strVal val="#ppt_x"/>
                                          </p:val>
                                        </p:tav>
                                      </p:tavLst>
                                    </p:anim>
                                    <p:anim calcmode="lin" valueType="num">
                                      <p:cBhvr additive="base">
                                        <p:cTn id="74" dur="500" fill="hold"/>
                                        <p:tgtEl>
                                          <p:spTgt spid="38"/>
                                        </p:tgtEl>
                                        <p:attrNameLst>
                                          <p:attrName>ppt_y</p:attrName>
                                        </p:attrNameLst>
                                      </p:cBhvr>
                                      <p:tavLst>
                                        <p:tav tm="0">
                                          <p:val>
                                            <p:strVal val="#ppt_y"/>
                                          </p:val>
                                        </p:tav>
                                        <p:tav tm="100000">
                                          <p:val>
                                            <p:strVal val="#ppt_y"/>
                                          </p:val>
                                        </p:tav>
                                      </p:tavLst>
                                    </p:anim>
                                  </p:childTnLst>
                                </p:cTn>
                              </p:par>
                              <p:par>
                                <p:cTn id="75" presetID="1" presetClass="exit" presetSubtype="0" fill="hold" nodeType="withEffect">
                                  <p:stCondLst>
                                    <p:cond delay="0"/>
                                  </p:stCondLst>
                                  <p:childTnLst>
                                    <p:set>
                                      <p:cBhvr>
                                        <p:cTn id="76" dur="1" fill="hold">
                                          <p:stCondLst>
                                            <p:cond delay="0"/>
                                          </p:stCondLst>
                                        </p:cTn>
                                        <p:tgtEl>
                                          <p:spTgt spid="27"/>
                                        </p:tgtEl>
                                        <p:attrNameLst>
                                          <p:attrName>style.visibility</p:attrName>
                                        </p:attrNameLst>
                                      </p:cBhvr>
                                      <p:to>
                                        <p:strVal val="hidden"/>
                                      </p:to>
                                    </p:set>
                                  </p:childTnLst>
                                </p:cTn>
                              </p:par>
                              <p:par>
                                <p:cTn id="77" presetID="1" presetClass="exit" presetSubtype="0" fill="hold" nodeType="withEffect">
                                  <p:stCondLst>
                                    <p:cond delay="0"/>
                                  </p:stCondLst>
                                  <p:childTnLst>
                                    <p:set>
                                      <p:cBhvr>
                                        <p:cTn id="78" dur="1" fill="hold">
                                          <p:stCondLst>
                                            <p:cond delay="0"/>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Space Invariants</a:t>
            </a:r>
            <a:r>
              <a:rPr lang="en-US" altLang="en-US" sz="2400" dirty="0">
                <a:latin typeface="Times New Roman" pitchFamily="18" charset="0"/>
              </a:rPr>
              <a:t>.</a:t>
            </a:r>
          </a:p>
        </p:txBody>
      </p:sp>
      <p:grpSp>
        <p:nvGrpSpPr>
          <p:cNvPr id="2" name="Group 1"/>
          <p:cNvGrpSpPr/>
          <p:nvPr/>
        </p:nvGrpSpPr>
        <p:grpSpPr>
          <a:xfrm>
            <a:off x="1478043" y="3331467"/>
            <a:ext cx="807957" cy="1459695"/>
            <a:chOff x="1478043" y="3331467"/>
            <a:chExt cx="807957" cy="1459695"/>
          </a:xfrm>
        </p:grpSpPr>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grpSp>
        <p:nvGrpSpPr>
          <p:cNvPr id="22" name="Group 21"/>
          <p:cNvGrpSpPr/>
          <p:nvPr/>
        </p:nvGrpSpPr>
        <p:grpSpPr>
          <a:xfrm>
            <a:off x="1830965" y="3810000"/>
            <a:ext cx="4950835" cy="625966"/>
            <a:chOff x="1830965" y="3810000"/>
            <a:chExt cx="4950835" cy="625966"/>
          </a:xfrm>
        </p:grpSpPr>
        <p:grpSp>
          <p:nvGrpSpPr>
            <p:cNvPr id="8" name="Group 7"/>
            <p:cNvGrpSpPr/>
            <p:nvPr/>
          </p:nvGrpSpPr>
          <p:grpSpPr>
            <a:xfrm>
              <a:off x="1830965" y="3810000"/>
              <a:ext cx="4950835" cy="625966"/>
              <a:chOff x="1830965" y="3810000"/>
              <a:chExt cx="4950835" cy="625966"/>
            </a:xfrm>
          </p:grpSpPr>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6" name="Text Box 33"/>
              <p:cNvSpPr txBox="1">
                <a:spLocks noChangeArrowheads="1"/>
              </p:cNvSpPr>
              <p:nvPr/>
            </p:nvSpPr>
            <p:spPr bwMode="auto">
              <a:xfrm>
                <a:off x="2777008" y="3810000"/>
                <a:ext cx="4004792"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pixel in </a:t>
                </a:r>
                <a:r>
                  <a:rPr lang="en-CA" sz="2400" dirty="0">
                    <a:solidFill>
                      <a:srgbClr val="FFFF00"/>
                    </a:solidFill>
                    <a:latin typeface="Times New Roman" panose="02020603050405020304" pitchFamily="18" charset="0"/>
                    <a:cs typeface="Times New Roman" panose="02020603050405020304" pitchFamily="18" charset="0"/>
                    <a:sym typeface="Symbol" panose="05050102010706020507" pitchFamily="18" charset="2"/>
                  </a:rPr>
                  <a:t>top</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10" name="Straight Arrow Connector 9"/>
            <p:cNvCxnSpPr>
              <a:stCxn id="3" idx="3"/>
              <a:endCxn id="327" idx="3"/>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grpSp>
      <p:grpSp>
        <p:nvGrpSpPr>
          <p:cNvPr id="21" name="Group 20"/>
          <p:cNvGrpSpPr/>
          <p:nvPr/>
        </p:nvGrpSpPr>
        <p:grpSpPr>
          <a:xfrm>
            <a:off x="1836582" y="4584863"/>
            <a:ext cx="4941327" cy="1024096"/>
            <a:chOff x="1836582" y="4584863"/>
            <a:chExt cx="4941327" cy="1024096"/>
          </a:xfrm>
        </p:grpSpPr>
        <p:grpSp>
          <p:nvGrpSpPr>
            <p:cNvPr id="7" name="Group 6"/>
            <p:cNvGrpSpPr/>
            <p:nvPr/>
          </p:nvGrpSpPr>
          <p:grpSpPr>
            <a:xfrm>
              <a:off x="1836582" y="4584863"/>
              <a:ext cx="4941327" cy="1024096"/>
              <a:chOff x="1836582" y="4584863"/>
              <a:chExt cx="4941327" cy="1024096"/>
            </a:xfrm>
          </p:grpSpPr>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 name="Text Box 33"/>
              <p:cNvSpPr txBox="1">
                <a:spLocks noChangeArrowheads="1"/>
              </p:cNvSpPr>
              <p:nvPr/>
            </p:nvSpPr>
            <p:spPr bwMode="auto">
              <a:xfrm>
                <a:off x="2797341" y="5147294"/>
                <a:ext cx="3980568"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pixel in </a:t>
                </a:r>
                <a:r>
                  <a:rPr lang="en-CA" sz="2400" dirty="0">
                    <a:solidFill>
                      <a:srgbClr val="FFFF00"/>
                    </a:solidFill>
                    <a:latin typeface="Times New Roman" panose="02020603050405020304" pitchFamily="18" charset="0"/>
                    <a:cs typeface="Times New Roman" panose="02020603050405020304" pitchFamily="18" charset="0"/>
                    <a:sym typeface="Symbol" panose="05050102010706020507" pitchFamily="18" charset="2"/>
                  </a:rPr>
                  <a:t>bottom</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45" name="Straight Arrow Connector 44"/>
            <p:cNvCxnSpPr>
              <a:endCxn id="331" idx="1"/>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grpSp>
    </p:spTree>
    <p:extLst>
      <p:ext uri="{BB962C8B-B14F-4D97-AF65-F5344CB8AC3E}">
        <p14:creationId xmlns:p14="http://schemas.microsoft.com/office/powerpoint/2010/main" val="2078150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0-#ppt_w/2"/>
                                          </p:val>
                                        </p:tav>
                                        <p:tav tm="100000">
                                          <p:val>
                                            <p:strVal val="#ppt_x"/>
                                          </p:val>
                                        </p:tav>
                                      </p:tavLst>
                                    </p:anim>
                                    <p:anim calcmode="lin" valueType="num">
                                      <p:cBhvr additive="base">
                                        <p:cTn id="1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2"/>
                                        </p:tgtEl>
                                        <p:attrNameLst>
                                          <p:attrName>style.visibility</p:attrName>
                                        </p:attrNameLst>
                                      </p:cBhvr>
                                      <p:to>
                                        <p:strVal val="visible"/>
                                      </p:to>
                                    </p:set>
                                    <p:anim calcmode="lin" valueType="num">
                                      <p:cBhvr additive="base">
                                        <p:cTn id="19" dur="500" fill="hold"/>
                                        <p:tgtEl>
                                          <p:spTgt spid="22"/>
                                        </p:tgtEl>
                                        <p:attrNameLst>
                                          <p:attrName>ppt_x</p:attrName>
                                        </p:attrNameLst>
                                      </p:cBhvr>
                                      <p:tavLst>
                                        <p:tav tm="0">
                                          <p:val>
                                            <p:strVal val="0-#ppt_w/2"/>
                                          </p:val>
                                        </p:tav>
                                        <p:tav tm="100000">
                                          <p:val>
                                            <p:strVal val="#ppt_x"/>
                                          </p:val>
                                        </p:tav>
                                      </p:tavLst>
                                    </p:anim>
                                    <p:anim calcmode="lin" valueType="num">
                                      <p:cBhvr additive="base">
                                        <p:cTn id="20"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1"/>
                                        </p:tgtEl>
                                        <p:attrNameLst>
                                          <p:attrName>style.visibility</p:attrName>
                                        </p:attrNameLst>
                                      </p:cBhvr>
                                      <p:to>
                                        <p:strVal val="visible"/>
                                      </p:to>
                                    </p:set>
                                    <p:anim calcmode="lin" valueType="num">
                                      <p:cBhvr additive="base">
                                        <p:cTn id="25" dur="500" fill="hold"/>
                                        <p:tgtEl>
                                          <p:spTgt spid="21"/>
                                        </p:tgtEl>
                                        <p:attrNameLst>
                                          <p:attrName>ppt_x</p:attrName>
                                        </p:attrNameLst>
                                      </p:cBhvr>
                                      <p:tavLst>
                                        <p:tav tm="0">
                                          <p:val>
                                            <p:strVal val="0-#ppt_w/2"/>
                                          </p:val>
                                        </p:tav>
                                        <p:tav tm="100000">
                                          <p:val>
                                            <p:strVal val="#ppt_x"/>
                                          </p:val>
                                        </p:tav>
                                      </p:tavLst>
                                    </p:anim>
                                    <p:anim calcmode="lin" valueType="num">
                                      <p:cBhvr additive="base">
                                        <p:cTn id="2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Convolutional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Space Invariants</a:t>
            </a:r>
            <a:r>
              <a:rPr lang="en-US" altLang="en-US" sz="2400" dirty="0">
                <a:latin typeface="Times New Roman" pitchFamily="18" charset="0"/>
              </a:rPr>
              <a:t>.</a:t>
            </a:r>
          </a:p>
        </p:txBody>
      </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4">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2" name="Group 21"/>
          <p:cNvGrpSpPr/>
          <p:nvPr/>
        </p:nvGrpSpPr>
        <p:grpSpPr>
          <a:xfrm>
            <a:off x="3519430" y="3741003"/>
            <a:ext cx="4710169" cy="830997"/>
            <a:chOff x="3519430" y="3741003"/>
            <a:chExt cx="4710169" cy="830997"/>
          </a:xfrm>
        </p:grpSpPr>
        <p:sp>
          <p:nvSpPr>
            <p:cNvPr id="23" name="Text Box 33"/>
            <p:cNvSpPr txBox="1">
              <a:spLocks noChangeArrowheads="1"/>
            </p:cNvSpPr>
            <p:nvPr/>
          </p:nvSpPr>
          <p:spPr bwMode="auto">
            <a:xfrm>
              <a:off x="3806562" y="3741003"/>
              <a:ext cx="442303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feature in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top</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24" name="Oval 23"/>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nvGrpSpPr>
          <p:cNvPr id="25" name="Group 24"/>
          <p:cNvGrpSpPr/>
          <p:nvPr/>
        </p:nvGrpSpPr>
        <p:grpSpPr>
          <a:xfrm>
            <a:off x="2536036" y="3477376"/>
            <a:ext cx="1077595" cy="713624"/>
            <a:chOff x="2536036" y="3477376"/>
            <a:chExt cx="1077595" cy="713624"/>
          </a:xfrm>
        </p:grpSpPr>
        <p:cxnSp>
          <p:nvCxnSpPr>
            <p:cNvPr id="26" name="Straight Connector 25"/>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7" name="Group 26"/>
            <p:cNvGrpSpPr/>
            <p:nvPr/>
          </p:nvGrpSpPr>
          <p:grpSpPr>
            <a:xfrm>
              <a:off x="2717936" y="3477376"/>
              <a:ext cx="821439" cy="537000"/>
              <a:chOff x="2717936" y="3218228"/>
              <a:chExt cx="821439" cy="537000"/>
            </a:xfrm>
          </p:grpSpPr>
          <p:sp>
            <p:nvSpPr>
              <p:cNvPr id="28" name="Rectangle 27"/>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9" name="Rectangle 28"/>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2" name="Group 1"/>
          <p:cNvGrpSpPr/>
          <p:nvPr/>
        </p:nvGrpSpPr>
        <p:grpSpPr>
          <a:xfrm>
            <a:off x="2584744" y="4861160"/>
            <a:ext cx="1077595" cy="713624"/>
            <a:chOff x="2584744" y="4861160"/>
            <a:chExt cx="1077595" cy="713624"/>
          </a:xfrm>
        </p:grpSpPr>
        <p:cxnSp>
          <p:nvCxnSpPr>
            <p:cNvPr id="31" name="Straight Connector 30"/>
            <p:cNvCxnSpPr/>
            <p:nvPr/>
          </p:nvCxnSpPr>
          <p:spPr bwMode="auto">
            <a:xfrm>
              <a:off x="2584744" y="5422384"/>
              <a:ext cx="1077595" cy="152400"/>
            </a:xfrm>
            <a:prstGeom prst="line">
              <a:avLst/>
            </a:prstGeom>
            <a:noFill/>
            <a:ln w="25400" cap="sq" cmpd="sng" algn="ctr">
              <a:solidFill>
                <a:srgbClr val="66FF33"/>
              </a:solidFill>
              <a:prstDash val="solid"/>
              <a:round/>
              <a:headEnd type="none" w="med" len="med"/>
              <a:tailEnd type="none" w="med" len="med"/>
            </a:ln>
            <a:effectLst/>
          </p:spPr>
        </p:cxnSp>
        <p:sp>
          <p:nvSpPr>
            <p:cNvPr id="33" name="Rectangle 32"/>
            <p:cNvSpPr/>
            <p:nvPr/>
          </p:nvSpPr>
          <p:spPr>
            <a:xfrm>
              <a:off x="2791271" y="4937360"/>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6" name="Rectangle 35"/>
            <p:cNvSpPr/>
            <p:nvPr/>
          </p:nvSpPr>
          <p:spPr>
            <a:xfrm>
              <a:off x="2766643" y="4861160"/>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nvGrpSpPr>
          <p:cNvPr id="40" name="Group 39"/>
          <p:cNvGrpSpPr/>
          <p:nvPr/>
        </p:nvGrpSpPr>
        <p:grpSpPr>
          <a:xfrm>
            <a:off x="3525981" y="5098746"/>
            <a:ext cx="4932219" cy="830997"/>
            <a:chOff x="3519430" y="3741003"/>
            <a:chExt cx="4932219" cy="830997"/>
          </a:xfrm>
        </p:grpSpPr>
        <p:sp>
          <p:nvSpPr>
            <p:cNvPr id="41" name="Text Box 33"/>
            <p:cNvSpPr txBox="1">
              <a:spLocks noChangeArrowheads="1"/>
            </p:cNvSpPr>
            <p:nvPr/>
          </p:nvSpPr>
          <p:spPr bwMode="auto">
            <a:xfrm>
              <a:off x="3806562" y="3741003"/>
              <a:ext cx="464508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feature in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bottom</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of image.</a:t>
              </a:r>
            </a:p>
          </p:txBody>
        </p:sp>
        <p:sp>
          <p:nvSpPr>
            <p:cNvPr id="42" name="Oval 41"/>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3" name="Straight Arrow Connector 42"/>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cxnSp>
        <p:nvCxnSpPr>
          <p:cNvPr id="44" name="Straight Arrow Connector 43"/>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sp>
        <p:nvSpPr>
          <p:cNvPr id="45" name="Text Box 33"/>
          <p:cNvSpPr txBox="1">
            <a:spLocks noChangeArrowheads="1"/>
          </p:cNvSpPr>
          <p:nvPr/>
        </p:nvSpPr>
        <p:spPr bwMode="auto">
          <a:xfrm>
            <a:off x="2045288" y="5937544"/>
            <a:ext cx="50413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When learning, force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46" name="Text Box 33"/>
          <p:cNvSpPr txBox="1">
            <a:spLocks noChangeArrowheads="1"/>
          </p:cNvSpPr>
          <p:nvPr/>
        </p:nvSpPr>
        <p:spPr bwMode="auto">
          <a:xfrm>
            <a:off x="4120856" y="6320135"/>
            <a:ext cx="3048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and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52" name="Text Box 33"/>
          <p:cNvSpPr txBox="1">
            <a:spLocks noChangeArrowheads="1"/>
          </p:cNvSpPr>
          <p:nvPr/>
        </p:nvSpPr>
        <p:spPr bwMode="auto">
          <a:xfrm>
            <a:off x="2057400" y="3048000"/>
            <a:ext cx="25908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feature</a:t>
            </a:r>
          </a:p>
        </p:txBody>
      </p:sp>
      <p:sp>
        <p:nvSpPr>
          <p:cNvPr id="53" name="Text Box 33"/>
          <p:cNvSpPr txBox="1">
            <a:spLocks noChangeArrowheads="1"/>
          </p:cNvSpPr>
          <p:nvPr/>
        </p:nvSpPr>
        <p:spPr bwMode="auto">
          <a:xfrm>
            <a:off x="2514600" y="4491335"/>
            <a:ext cx="32766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a:t>
            </a: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feature</a:t>
            </a:r>
          </a:p>
        </p:txBody>
      </p:sp>
      <p:grpSp>
        <p:nvGrpSpPr>
          <p:cNvPr id="6" name="Group 5"/>
          <p:cNvGrpSpPr/>
          <p:nvPr/>
        </p:nvGrpSpPr>
        <p:grpSpPr>
          <a:xfrm>
            <a:off x="2608248" y="3810000"/>
            <a:ext cx="1083527" cy="1684182"/>
            <a:chOff x="2608248" y="3810000"/>
            <a:chExt cx="1083527" cy="1684182"/>
          </a:xfrm>
        </p:grpSpPr>
        <p:cxnSp>
          <p:nvCxnSpPr>
            <p:cNvPr id="48" name="Straight Connector 47"/>
            <p:cNvCxnSpPr/>
            <p:nvPr/>
          </p:nvCxnSpPr>
          <p:spPr bwMode="auto">
            <a:xfrm>
              <a:off x="2608248" y="4117959"/>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9" name="Group 48"/>
            <p:cNvGrpSpPr/>
            <p:nvPr/>
          </p:nvGrpSpPr>
          <p:grpSpPr>
            <a:xfrm>
              <a:off x="2870336" y="3810000"/>
              <a:ext cx="821439" cy="461665"/>
              <a:chOff x="2717936" y="3218228"/>
              <a:chExt cx="821439" cy="461665"/>
            </a:xfrm>
          </p:grpSpPr>
          <p:sp>
            <p:nvSpPr>
              <p:cNvPr id="50" name="Rectangle 49"/>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Tree>
    <p:extLst>
      <p:ext uri="{BB962C8B-B14F-4D97-AF65-F5344CB8AC3E}">
        <p14:creationId xmlns:p14="http://schemas.microsoft.com/office/powerpoint/2010/main" val="8168462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additive="base">
                                        <p:cTn id="23" dur="500" fill="hold"/>
                                        <p:tgtEl>
                                          <p:spTgt spid="52"/>
                                        </p:tgtEl>
                                        <p:attrNameLst>
                                          <p:attrName>ppt_x</p:attrName>
                                        </p:attrNameLst>
                                      </p:cBhvr>
                                      <p:tavLst>
                                        <p:tav tm="0">
                                          <p:val>
                                            <p:strVal val="0-#ppt_w/2"/>
                                          </p:val>
                                        </p:tav>
                                        <p:tav tm="100000">
                                          <p:val>
                                            <p:strVal val="#ppt_x"/>
                                          </p:val>
                                        </p:tav>
                                      </p:tavLst>
                                    </p:anim>
                                    <p:anim calcmode="lin" valueType="num">
                                      <p:cBhvr additive="base">
                                        <p:cTn id="2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5">
                                            <p:txEl>
                                              <p:pRg st="0" end="0"/>
                                            </p:txEl>
                                          </p:spTgt>
                                        </p:tgtEl>
                                        <p:attrNameLst>
                                          <p:attrName>style.visibility</p:attrName>
                                        </p:attrNameLst>
                                      </p:cBhvr>
                                      <p:to>
                                        <p:strVal val="visible"/>
                                      </p:to>
                                    </p:set>
                                    <p:anim calcmode="lin" valueType="num">
                                      <p:cBhvr additive="base">
                                        <p:cTn id="3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6">
                                            <p:txEl>
                                              <p:pRg st="0" end="0"/>
                                            </p:txEl>
                                          </p:spTgt>
                                        </p:tgtEl>
                                        <p:attrNameLst>
                                          <p:attrName>style.visibility</p:attrName>
                                        </p:attrNameLst>
                                      </p:cBhvr>
                                      <p:to>
                                        <p:strVal val="visible"/>
                                      </p:to>
                                    </p:set>
                                    <p:anim calcmode="lin" valueType="num">
                                      <p:cBhvr additive="base">
                                        <p:cTn id="51"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grpSp>
        <p:nvGrpSpPr>
          <p:cNvPr id="3" name="Group 2"/>
          <p:cNvGrpSpPr/>
          <p:nvPr/>
        </p:nvGrpSpPr>
        <p:grpSpPr>
          <a:xfrm>
            <a:off x="4359348" y="762000"/>
            <a:ext cx="4696728" cy="2816139"/>
            <a:chOff x="990600" y="1116892"/>
            <a:chExt cx="3124200" cy="2278380"/>
          </a:xfrm>
        </p:grpSpPr>
        <p:sp>
          <p:nvSpPr>
            <p:cNvPr id="2" name="Rectangle 1"/>
            <p:cNvSpPr/>
            <p:nvPr/>
          </p:nvSpPr>
          <p:spPr>
            <a:xfrm>
              <a:off x="990600" y="1116892"/>
              <a:ext cx="3124200" cy="2278380"/>
            </a:xfrm>
            <a:prstGeom prst="rect">
              <a:avLst/>
            </a:prstGeom>
            <a:solidFill>
              <a:schemeClr val="tx1"/>
            </a:solidFill>
            <a:ln>
              <a:noFill/>
            </a:ln>
          </p:spPr>
          <p:txBody>
            <a:bodyPr wrap="square" rtlCol="0" anchor="ctr">
              <a:spAutoFit/>
            </a:bodyPr>
            <a:lstStyle/>
            <a:p>
              <a:pPr algn="l"/>
              <a:endParaRPr lang="en-CA" sz="2400" dirty="0"/>
            </a:p>
          </p:txBody>
        </p:sp>
        <p:pic>
          <p:nvPicPr>
            <p:cNvPr id="53250" name="Picture 2" descr="https://cdn-images-1.medium.com/max/1600/1*Uo_ATzM9NWueKalZ5OJQJA.png"/>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990600" y="1116892"/>
              <a:ext cx="3048000" cy="2278380"/>
            </a:xfrm>
            <a:prstGeom prst="rect">
              <a:avLst/>
            </a:prstGeom>
            <a:noFill/>
            <a:extLst>
              <a:ext uri="{909E8E84-426E-40DD-AFC4-6F175D3DCCD1}">
                <a14:hiddenFill xmlns:a14="http://schemas.microsoft.com/office/drawing/2010/main">
                  <a:solidFill>
                    <a:srgbClr val="FFFFFF"/>
                  </a:solidFill>
                </a14:hiddenFill>
              </a:ext>
            </a:extLst>
          </p:spPr>
        </p:pic>
      </p:grpSp>
      <p:pic>
        <p:nvPicPr>
          <p:cNvPr id="55298" name="Picture 2" descr="https://cdn-images-1.medium.com/max/1600/1*Hi8QZJ4yrQK_c_dnaSUfsg.png"/>
          <p:cNvPicPr>
            <a:picLocks noChangeAspect="1" noChangeArrowheads="1"/>
          </p:cNvPicPr>
          <p:nvPr/>
        </p:nvPicPr>
        <p:blipFill rotWithShape="1">
          <a:blip r:embed="rId3">
            <a:extLst>
              <a:ext uri="{28A0092B-C50C-407E-A947-70E740481C1C}">
                <a14:useLocalDpi xmlns:a14="http://schemas.microsoft.com/office/drawing/2010/main" val="0"/>
              </a:ext>
            </a:extLst>
          </a:blip>
          <a:srcRect t="-24" r="15706"/>
          <a:stretch/>
        </p:blipFill>
        <p:spPr bwMode="auto">
          <a:xfrm>
            <a:off x="5562600" y="3733800"/>
            <a:ext cx="3505199" cy="2960275"/>
          </a:xfrm>
          <a:prstGeom prst="rect">
            <a:avLst/>
          </a:prstGeom>
          <a:noFill/>
          <a:extLst>
            <a:ext uri="{909E8E84-426E-40DD-AFC4-6F175D3DCCD1}">
              <a14:hiddenFill xmlns:a14="http://schemas.microsoft.com/office/drawing/2010/main">
                <a:solidFill>
                  <a:srgbClr val="FFFFFF"/>
                </a:solidFill>
              </a14:hiddenFill>
            </a:ext>
          </a:extLst>
        </p:spPr>
      </p:pic>
      <p:sp>
        <p:nvSpPr>
          <p:cNvPr id="15" name="Text Box 33"/>
          <p:cNvSpPr txBox="1">
            <a:spLocks noChangeArrowheads="1"/>
          </p:cNvSpPr>
          <p:nvPr/>
        </p:nvSpPr>
        <p:spPr bwMode="auto">
          <a:xfrm>
            <a:off x="-76200" y="762000"/>
            <a:ext cx="9338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Brain:</a:t>
            </a:r>
          </a:p>
          <a:p>
            <a:pPr marL="457200" indent="-457200">
              <a:spcBef>
                <a:spcPct val="0"/>
              </a:spcBef>
              <a:buFont typeface="Arial" panose="020B0604020202020204" pitchFamily="34" charset="0"/>
              <a:buChar char="•"/>
            </a:pPr>
            <a:r>
              <a:rPr lang="en-US" altLang="en-US" sz="2800" dirty="0">
                <a:latin typeface="Times New Roman" pitchFamily="18" charset="0"/>
              </a:rPr>
              <a:t>A layered network </a:t>
            </a:r>
            <a:br>
              <a:rPr lang="en-US" altLang="en-US" sz="2800" dirty="0">
                <a:latin typeface="Times New Roman" pitchFamily="18" charset="0"/>
              </a:rPr>
            </a:br>
            <a:r>
              <a:rPr lang="en-US" altLang="en-US" sz="2800" dirty="0">
                <a:latin typeface="Times New Roman" pitchFamily="18" charset="0"/>
              </a:rPr>
              <a:t>of neurons (units).</a:t>
            </a:r>
          </a:p>
        </p:txBody>
      </p:sp>
      <p:sp>
        <p:nvSpPr>
          <p:cNvPr id="17" name="Text Box 33"/>
          <p:cNvSpPr txBox="1">
            <a:spLocks noChangeArrowheads="1"/>
          </p:cNvSpPr>
          <p:nvPr/>
        </p:nvSpPr>
        <p:spPr bwMode="auto">
          <a:xfrm>
            <a:off x="-76200" y="3811950"/>
            <a:ext cx="48768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Tree>
    <p:extLst>
      <p:ext uri="{BB962C8B-B14F-4D97-AF65-F5344CB8AC3E}">
        <p14:creationId xmlns:p14="http://schemas.microsoft.com/office/powerpoint/2010/main" val="3050297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5">
                                            <p:txEl>
                                              <p:pRg st="0" end="0"/>
                                            </p:txEl>
                                          </p:spTgt>
                                        </p:tgtEl>
                                        <p:attrNameLst>
                                          <p:attrName>style.visibility</p:attrName>
                                        </p:attrNameLst>
                                      </p:cBhvr>
                                      <p:to>
                                        <p:strVal val="visible"/>
                                      </p:to>
                                    </p:set>
                                    <p:anim calcmode="lin" valueType="num">
                                      <p:cBhvr additive="base">
                                        <p:cTn id="11"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5">
                                            <p:txEl>
                                              <p:pRg st="1" end="1"/>
                                            </p:txEl>
                                          </p:spTgt>
                                        </p:tgtEl>
                                        <p:attrNameLst>
                                          <p:attrName>style.visibility</p:attrName>
                                        </p:attrNameLst>
                                      </p:cBhvr>
                                      <p:to>
                                        <p:strVal val="visible"/>
                                      </p:to>
                                    </p:set>
                                    <p:anim calcmode="lin" valueType="num">
                                      <p:cBhvr additive="base">
                                        <p:cTn id="15"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5298"/>
                                        </p:tgtEl>
                                        <p:attrNameLst>
                                          <p:attrName>style.visibility</p:attrName>
                                        </p:attrNameLst>
                                      </p:cBhvr>
                                      <p:to>
                                        <p:strVal val="visible"/>
                                      </p:to>
                                    </p:set>
                                    <p:anim calcmode="lin" valueType="num">
                                      <p:cBhvr additive="base">
                                        <p:cTn id="21" dur="500" fill="hold"/>
                                        <p:tgtEl>
                                          <p:spTgt spid="55298"/>
                                        </p:tgtEl>
                                        <p:attrNameLst>
                                          <p:attrName>ppt_x</p:attrName>
                                        </p:attrNameLst>
                                      </p:cBhvr>
                                      <p:tavLst>
                                        <p:tav tm="0">
                                          <p:val>
                                            <p:strVal val="0-#ppt_w/2"/>
                                          </p:val>
                                        </p:tav>
                                        <p:tav tm="100000">
                                          <p:val>
                                            <p:strVal val="#ppt_x"/>
                                          </p:val>
                                        </p:tav>
                                      </p:tavLst>
                                    </p:anim>
                                    <p:anim calcmode="lin" valueType="num">
                                      <p:cBhvr additive="base">
                                        <p:cTn id="22" dur="500" fill="hold"/>
                                        <p:tgtEl>
                                          <p:spTgt spid="55298"/>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17">
                                            <p:txEl>
                                              <p:pRg st="0" end="0"/>
                                            </p:txEl>
                                          </p:spTgt>
                                        </p:tgtEl>
                                        <p:attrNameLst>
                                          <p:attrName>style.visibility</p:attrName>
                                        </p:attrNameLst>
                                      </p:cBhvr>
                                      <p:to>
                                        <p:strVal val="visible"/>
                                      </p:to>
                                    </p:set>
                                    <p:anim calcmode="lin" valueType="num">
                                      <p:cBhvr additive="base">
                                        <p:cTn id="25" dur="500" fill="hold"/>
                                        <p:tgtEl>
                                          <p:spTgt spid="17">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3"/>
          <p:cNvSpPr txBox="1">
            <a:spLocks noChangeArrowheads="1"/>
          </p:cNvSpPr>
          <p:nvPr/>
        </p:nvSpPr>
        <p:spPr bwMode="auto">
          <a:xfrm>
            <a:off x="-76200" y="3810000"/>
            <a:ext cx="5084143" cy="1815882"/>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
        <p:nvSpPr>
          <p:cNvPr id="10" name="Text Box 33"/>
          <p:cNvSpPr txBox="1">
            <a:spLocks noChangeArrowheads="1"/>
          </p:cNvSpPr>
          <p:nvPr/>
        </p:nvSpPr>
        <p:spPr bwMode="auto">
          <a:xfrm>
            <a:off x="-76200" y="2057400"/>
            <a:ext cx="5084143" cy="954107"/>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same is true in a learned neural net.</a:t>
            </a:r>
          </a:p>
        </p:txBody>
      </p:sp>
    </p:spTree>
    <p:extLst>
      <p:ext uri="{BB962C8B-B14F-4D97-AF65-F5344CB8AC3E}">
        <p14:creationId xmlns:p14="http://schemas.microsoft.com/office/powerpoint/2010/main" val="332184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394"/>
                                        </p:tgtEl>
                                        <p:attrNameLst>
                                          <p:attrName>style.visibility</p:attrName>
                                        </p:attrNameLst>
                                      </p:cBhvr>
                                      <p:to>
                                        <p:strVal val="visible"/>
                                      </p:to>
                                    </p:set>
                                    <p:anim calcmode="lin" valueType="num">
                                      <p:cBhvr additive="base">
                                        <p:cTn id="7" dur="500" fill="hold"/>
                                        <p:tgtEl>
                                          <p:spTgt spid="59394"/>
                                        </p:tgtEl>
                                        <p:attrNameLst>
                                          <p:attrName>ppt_x</p:attrName>
                                        </p:attrNameLst>
                                      </p:cBhvr>
                                      <p:tavLst>
                                        <p:tav tm="0">
                                          <p:val>
                                            <p:strVal val="0-#ppt_w/2"/>
                                          </p:val>
                                        </p:tav>
                                        <p:tav tm="100000">
                                          <p:val>
                                            <p:strVal val="#ppt_x"/>
                                          </p:val>
                                        </p:tav>
                                      </p:tavLst>
                                    </p:anim>
                                    <p:anim calcmode="lin" valueType="num">
                                      <p:cBhvr additive="base">
                                        <p:cTn id="8" dur="500" fill="hold"/>
                                        <p:tgtEl>
                                          <p:spTgt spid="5939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sp>
        <p:nvSpPr>
          <p:cNvPr id="10" name="Content Placeholder 2"/>
          <p:cNvSpPr txBox="1">
            <a:spLocks/>
          </p:cNvSpPr>
          <p:nvPr/>
        </p:nvSpPr>
        <p:spPr bwMode="auto">
          <a:xfrm>
            <a:off x="5035550" y="2438400"/>
            <a:ext cx="3962400" cy="914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endParaRPr lang="en-US" sz="2400" kern="0" dirty="0">
              <a:ea typeface="+mn-ea"/>
              <a:cs typeface="+mn-cs"/>
            </a:endParaRPr>
          </a:p>
        </p:txBody>
      </p:sp>
      <p:grpSp>
        <p:nvGrpSpPr>
          <p:cNvPr id="14" name="Group 13"/>
          <p:cNvGrpSpPr/>
          <p:nvPr/>
        </p:nvGrpSpPr>
        <p:grpSpPr>
          <a:xfrm>
            <a:off x="76200" y="1066800"/>
            <a:ext cx="4774111" cy="2290465"/>
            <a:chOff x="990600" y="3933302"/>
            <a:chExt cx="4774111" cy="2290465"/>
          </a:xfrm>
        </p:grpSpPr>
        <p:pic>
          <p:nvPicPr>
            <p:cNvPr id="16" name="Picture 2" descr="main article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3933302"/>
              <a:ext cx="4774111" cy="1934821"/>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2006245" y="5762102"/>
              <a:ext cx="2422458" cy="461665"/>
            </a:xfrm>
            <a:prstGeom prst="rect">
              <a:avLst/>
            </a:prstGeom>
          </p:spPr>
          <p:txBody>
            <a:bodyPr wrap="none">
              <a:spAutoFit/>
            </a:bodyPr>
            <a:lstStyle/>
            <a:p>
              <a:r>
                <a:rPr lang="en-US" sz="2400" kern="0" dirty="0">
                  <a:cs typeface="Times New Roman" panose="02020603050405020304" pitchFamily="18" charset="0"/>
                </a:rPr>
                <a:t>By Watching You</a:t>
              </a:r>
              <a:endParaRPr lang="en-CA" sz="2400" dirty="0"/>
            </a:p>
          </p:txBody>
        </p:sp>
      </p:grpSp>
      <p:grpSp>
        <p:nvGrpSpPr>
          <p:cNvPr id="4" name="Group 3"/>
          <p:cNvGrpSpPr/>
          <p:nvPr/>
        </p:nvGrpSpPr>
        <p:grpSpPr>
          <a:xfrm>
            <a:off x="4724400" y="851595"/>
            <a:ext cx="4403360" cy="3087230"/>
            <a:chOff x="4724400" y="851595"/>
            <a:chExt cx="4403360" cy="3087230"/>
          </a:xfrm>
        </p:grpSpPr>
        <p:sp>
          <p:nvSpPr>
            <p:cNvPr id="20" name="Rectangle 19"/>
            <p:cNvSpPr/>
            <p:nvPr/>
          </p:nvSpPr>
          <p:spPr>
            <a:xfrm>
              <a:off x="4724400" y="3415605"/>
              <a:ext cx="4403360" cy="523220"/>
            </a:xfrm>
            <a:prstGeom prst="rect">
              <a:avLst/>
            </a:prstGeom>
          </p:spPr>
          <p:txBody>
            <a:bodyPr wrap="square">
              <a:spAutoFit/>
            </a:bodyPr>
            <a:lstStyle/>
            <a:p>
              <a:pPr algn="ctr"/>
              <a:r>
                <a:rPr lang="en-US" dirty="0">
                  <a:cs typeface="Times New Roman" panose="02020603050405020304" pitchFamily="18" charset="0"/>
                </a:rPr>
                <a:t>Cyber Security</a:t>
              </a:r>
            </a:p>
          </p:txBody>
        </p:sp>
        <p:pic>
          <p:nvPicPr>
            <p:cNvPr id="21" name="Picture 20"/>
            <p:cNvPicPr>
              <a:picLocks noChangeAspect="1"/>
            </p:cNvPicPr>
            <p:nvPr/>
          </p:nvPicPr>
          <p:blipFill>
            <a:blip r:embed="rId4"/>
            <a:stretch>
              <a:fillRect/>
            </a:stretch>
          </p:blipFill>
          <p:spPr>
            <a:xfrm>
              <a:off x="5012960" y="851595"/>
              <a:ext cx="4029375" cy="2520000"/>
            </a:xfrm>
            <a:prstGeom prst="rect">
              <a:avLst/>
            </a:prstGeom>
          </p:spPr>
        </p:pic>
      </p:grpSp>
      <p:grpSp>
        <p:nvGrpSpPr>
          <p:cNvPr id="12" name="Group 11"/>
          <p:cNvGrpSpPr/>
          <p:nvPr/>
        </p:nvGrpSpPr>
        <p:grpSpPr>
          <a:xfrm>
            <a:off x="4800600" y="3962400"/>
            <a:ext cx="4572000" cy="2907268"/>
            <a:chOff x="4724400" y="3873679"/>
            <a:chExt cx="4572000" cy="2907268"/>
          </a:xfrm>
        </p:grpSpPr>
        <p:pic>
          <p:nvPicPr>
            <p:cNvPr id="13" name="Picture 2" descr="Related imag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088105" y="3873679"/>
              <a:ext cx="3703179" cy="2470020"/>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4724400" y="6319282"/>
              <a:ext cx="4572000" cy="461665"/>
            </a:xfrm>
            <a:prstGeom prst="rect">
              <a:avLst/>
            </a:prstGeom>
          </p:spPr>
          <p:txBody>
            <a:bodyPr>
              <a:spAutoFit/>
            </a:bodyPr>
            <a:lstStyle/>
            <a:p>
              <a:pPr marL="114300" lvl="1" indent="0" algn="ctr" eaLnBrk="1" hangingPunct="1">
                <a:buNone/>
                <a:defRPr/>
              </a:pPr>
              <a:r>
                <a:rPr lang="en-US" sz="2400" dirty="0"/>
                <a:t>Judges</a:t>
              </a:r>
            </a:p>
          </p:txBody>
        </p:sp>
      </p:grpSp>
      <p:sp>
        <p:nvSpPr>
          <p:cNvPr id="18" name="Rectangle 17"/>
          <p:cNvSpPr/>
          <p:nvPr/>
        </p:nvSpPr>
        <p:spPr>
          <a:xfrm>
            <a:off x="457200" y="5562600"/>
            <a:ext cx="4572000" cy="1200329"/>
          </a:xfrm>
          <a:prstGeom prst="rect">
            <a:avLst/>
          </a:prstGeom>
        </p:spPr>
        <p:txBody>
          <a:bodyPr>
            <a:spAutoFit/>
          </a:bodyPr>
          <a:lstStyle/>
          <a:p>
            <a:pPr marL="114300" lvl="1" indent="0" algn="ctr" eaLnBrk="1" hangingPunct="1">
              <a:buNone/>
              <a:defRPr/>
            </a:pPr>
            <a:r>
              <a:rPr lang="en-US" sz="2400" dirty="0"/>
              <a:t>Is it fair?</a:t>
            </a:r>
          </a:p>
          <a:p>
            <a:pPr marL="114300" lvl="1" algn="ctr">
              <a:defRPr/>
            </a:pPr>
            <a:r>
              <a:rPr lang="en-US" sz="2400" dirty="0">
                <a:cs typeface="Times New Roman" panose="02020603050405020304" pitchFamily="18" charset="0"/>
              </a:rPr>
              <a:t>Do we understand how it makes its decisions?</a:t>
            </a:r>
          </a:p>
        </p:txBody>
      </p:sp>
      <p:sp>
        <p:nvSpPr>
          <p:cNvPr id="25" name="Rectangle 24"/>
          <p:cNvSpPr/>
          <p:nvPr/>
        </p:nvSpPr>
        <p:spPr>
          <a:xfrm>
            <a:off x="381000" y="4655403"/>
            <a:ext cx="4572000" cy="830997"/>
          </a:xfrm>
          <a:prstGeom prst="rect">
            <a:avLst/>
          </a:prstGeom>
        </p:spPr>
        <p:txBody>
          <a:bodyPr>
            <a:spAutoFit/>
          </a:bodyPr>
          <a:lstStyle/>
          <a:p>
            <a:pPr marL="114300" lvl="1" indent="0" algn="ctr" eaLnBrk="1" hangingPunct="1">
              <a:buNone/>
              <a:defRPr/>
            </a:pPr>
            <a:r>
              <a:rPr lang="en-US" sz="2400" dirty="0"/>
              <a:t>Decide who to get a mortgage or get out of jail</a:t>
            </a:r>
          </a:p>
        </p:txBody>
      </p:sp>
    </p:spTree>
    <p:extLst>
      <p:ext uri="{BB962C8B-B14F-4D97-AF65-F5344CB8AC3E}">
        <p14:creationId xmlns:p14="http://schemas.microsoft.com/office/powerpoint/2010/main" val="54505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ppt_x"/>
                                          </p:val>
                                        </p:tav>
                                        <p:tav tm="100000">
                                          <p:val>
                                            <p:strVal val="#ppt_x"/>
                                          </p:val>
                                        </p:tav>
                                      </p:tavLst>
                                    </p:anim>
                                    <p:anim calcmode="lin" valueType="num">
                                      <p:cBhvr additive="base">
                                        <p:cTn id="12"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8">
                                            <p:txEl>
                                              <p:pRg st="0" end="0"/>
                                            </p:txEl>
                                          </p:spTgt>
                                        </p:tgtEl>
                                        <p:attrNameLst>
                                          <p:attrName>style.visibility</p:attrName>
                                        </p:attrNameLst>
                                      </p:cBhvr>
                                      <p:to>
                                        <p:strVal val="visible"/>
                                      </p:to>
                                    </p:set>
                                    <p:anim calcmode="lin" valueType="num">
                                      <p:cBhvr additive="base">
                                        <p:cTn id="17"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8">
                                            <p:txEl>
                                              <p:pRg st="1" end="1"/>
                                            </p:txEl>
                                          </p:spTgt>
                                        </p:tgtEl>
                                        <p:attrNameLst>
                                          <p:attrName>style.visibility</p:attrName>
                                        </p:attrNameLst>
                                      </p:cBhvr>
                                      <p:to>
                                        <p:strVal val="visible"/>
                                      </p:to>
                                    </p:set>
                                    <p:anim calcmode="lin" valueType="num">
                                      <p:cBhvr additive="base">
                                        <p:cTn id="23"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3"/>
          <p:cNvSpPr txBox="1">
            <a:spLocks noChangeArrowheads="1"/>
          </p:cNvSpPr>
          <p:nvPr/>
        </p:nvSpPr>
        <p:spPr bwMode="auto">
          <a:xfrm>
            <a:off x="-76200" y="3810000"/>
            <a:ext cx="5084143" cy="1815882"/>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first layer detects </a:t>
            </a:r>
            <a:br>
              <a:rPr lang="en-US" altLang="en-US" sz="2800" dirty="0">
                <a:latin typeface="Times New Roman" pitchFamily="18" charset="0"/>
              </a:rPr>
            </a:br>
            <a:r>
              <a:rPr lang="en-US" altLang="en-US" sz="2800" dirty="0">
                <a:latin typeface="Times New Roman" pitchFamily="18" charset="0"/>
              </a:rPr>
              <a:t>a number of features </a:t>
            </a:r>
            <a:br>
              <a:rPr lang="en-US" altLang="en-US" sz="2800" dirty="0">
                <a:latin typeface="Times New Roman" pitchFamily="18" charset="0"/>
              </a:rPr>
            </a:br>
            <a:r>
              <a:rPr lang="en-US" altLang="en-US" sz="2800" dirty="0">
                <a:latin typeface="Times New Roman" pitchFamily="18" charset="0"/>
              </a:rPr>
              <a:t>(</a:t>
            </a:r>
            <a:r>
              <a:rPr lang="en-US" altLang="en-US" sz="2800" dirty="0" err="1">
                <a:latin typeface="Times New Roman" pitchFamily="18" charset="0"/>
              </a:rPr>
              <a:t>eg</a:t>
            </a:r>
            <a:r>
              <a:rPr lang="en-US" altLang="en-US" sz="2800" dirty="0">
                <a:latin typeface="Times New Roman" pitchFamily="18" charset="0"/>
              </a:rPr>
              <a:t> an edge) in each small </a:t>
            </a:r>
            <a:br>
              <a:rPr lang="en-US" altLang="en-US" sz="2800" dirty="0">
                <a:latin typeface="Times New Roman" pitchFamily="18" charset="0"/>
              </a:rPr>
            </a:br>
            <a:r>
              <a:rPr lang="en-US" altLang="en-US" sz="2800" dirty="0">
                <a:latin typeface="Times New Roman" pitchFamily="18" charset="0"/>
              </a:rPr>
              <a:t>“window” of the image. </a:t>
            </a:r>
          </a:p>
        </p:txBody>
      </p:sp>
      <p:sp>
        <p:nvSpPr>
          <p:cNvPr id="10" name="Text Box 33"/>
          <p:cNvSpPr txBox="1">
            <a:spLocks noChangeArrowheads="1"/>
          </p:cNvSpPr>
          <p:nvPr/>
        </p:nvSpPr>
        <p:spPr bwMode="auto">
          <a:xfrm>
            <a:off x="-76200" y="2057400"/>
            <a:ext cx="5084143" cy="138499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next layer combines these features into more complex features.</a:t>
            </a:r>
          </a:p>
        </p:txBody>
      </p:sp>
      <p:sp>
        <p:nvSpPr>
          <p:cNvPr id="11" name="Text Box 33"/>
          <p:cNvSpPr txBox="1">
            <a:spLocks noChangeArrowheads="1"/>
          </p:cNvSpPr>
          <p:nvPr/>
        </p:nvSpPr>
        <p:spPr bwMode="auto">
          <a:xfrm>
            <a:off x="-76200" y="874693"/>
            <a:ext cx="5084143" cy="954107"/>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Until the top layer detects </a:t>
            </a:r>
            <a:br>
              <a:rPr lang="en-US" altLang="en-US" sz="2800" dirty="0">
                <a:latin typeface="Times New Roman" pitchFamily="18" charset="0"/>
              </a:rPr>
            </a:br>
            <a:r>
              <a:rPr lang="en-US" altLang="en-US" sz="2800" dirty="0">
                <a:latin typeface="Times New Roman" pitchFamily="18" charset="0"/>
              </a:rPr>
              <a:t>a face.</a:t>
            </a:r>
          </a:p>
        </p:txBody>
      </p:sp>
    </p:spTree>
    <p:extLst>
      <p:ext uri="{BB962C8B-B14F-4D97-AF65-F5344CB8AC3E}">
        <p14:creationId xmlns:p14="http://schemas.microsoft.com/office/powerpoint/2010/main" val="10180474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xEl>
                                              <p:pRg st="0" end="0"/>
                                            </p:txEl>
                                          </p:spTgt>
                                        </p:tgtEl>
                                        <p:attrNameLst>
                                          <p:attrName>style.visibility</p:attrName>
                                        </p:attrNameLst>
                                      </p:cBhvr>
                                      <p:to>
                                        <p:strVal val="visible"/>
                                      </p:to>
                                    </p:set>
                                    <p:anim calcmode="lin" valueType="num">
                                      <p:cBhvr additive="base">
                                        <p:cTn id="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
                                            <p:txEl>
                                              <p:pRg st="0" end="0"/>
                                            </p:txEl>
                                          </p:spTgt>
                                        </p:tgtEl>
                                        <p:attrNameLst>
                                          <p:attrName>style.visibility</p:attrName>
                                        </p:attrNameLst>
                                      </p:cBhvr>
                                      <p:to>
                                        <p:strVal val="visible"/>
                                      </p:to>
                                    </p:set>
                                    <p:anim calcmode="lin" valueType="num">
                                      <p:cBhvr additive="base">
                                        <p:cTn id="1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59394"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632357"/>
            <a:ext cx="4343400" cy="5939893"/>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5257800" y="3962400"/>
            <a:ext cx="304800" cy="304800"/>
          </a:xfrm>
          <a:prstGeom prst="rect">
            <a:avLst/>
          </a:prstGeom>
          <a:ln w="25400">
            <a:solidFill>
              <a:schemeClr val="hlink"/>
            </a:solidFill>
          </a:ln>
        </p:spPr>
        <p:txBody>
          <a:bodyPr wrap="square" rtlCol="0" anchor="ctr">
            <a:spAutoFit/>
          </a:bodyPr>
          <a:lstStyle/>
          <a:p>
            <a:pPr algn="l"/>
            <a:endParaRPr lang="en-CA" sz="2400" dirty="0"/>
          </a:p>
        </p:txBody>
      </p:sp>
      <p:sp>
        <p:nvSpPr>
          <p:cNvPr id="14" name="Text Box 33"/>
          <p:cNvSpPr txBox="1">
            <a:spLocks noChangeArrowheads="1"/>
          </p:cNvSpPr>
          <p:nvPr/>
        </p:nvSpPr>
        <p:spPr bwMode="auto">
          <a:xfrm>
            <a:off x="-76200" y="4693140"/>
            <a:ext cx="445680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Consider one feature detector.</a:t>
            </a:r>
          </a:p>
        </p:txBody>
      </p:sp>
      <p:sp>
        <p:nvSpPr>
          <p:cNvPr id="6" name="Text Box 33"/>
          <p:cNvSpPr txBox="1">
            <a:spLocks noChangeArrowheads="1"/>
          </p:cNvSpPr>
          <p:nvPr/>
        </p:nvSpPr>
        <p:spPr bwMode="auto">
          <a:xfrm>
            <a:off x="-76200" y="2756118"/>
            <a:ext cx="47244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None of these features </a:t>
            </a:r>
            <a:br>
              <a:rPr lang="en-US" altLang="en-US" sz="2800" dirty="0">
                <a:latin typeface="Times New Roman" pitchFamily="18" charset="0"/>
              </a:rPr>
            </a:br>
            <a:r>
              <a:rPr lang="en-US" altLang="en-US" sz="2800" dirty="0">
                <a:latin typeface="Times New Roman" pitchFamily="18" charset="0"/>
              </a:rPr>
              <a:t>are hand coded.</a:t>
            </a:r>
          </a:p>
          <a:p>
            <a:pPr marL="457200" indent="-457200">
              <a:spcBef>
                <a:spcPct val="0"/>
              </a:spcBef>
              <a:buFont typeface="Arial" panose="020B0604020202020204" pitchFamily="34" charset="0"/>
              <a:buChar char="•"/>
            </a:pPr>
            <a:r>
              <a:rPr lang="en-US" altLang="en-US" sz="2800" dirty="0">
                <a:latin typeface="Times New Roman" pitchFamily="18" charset="0"/>
              </a:rPr>
              <a:t>Each is learned by gradient descent.</a:t>
            </a:r>
          </a:p>
        </p:txBody>
      </p:sp>
    </p:spTree>
    <p:extLst>
      <p:ext uri="{BB962C8B-B14F-4D97-AF65-F5344CB8AC3E}">
        <p14:creationId xmlns:p14="http://schemas.microsoft.com/office/powerpoint/2010/main" val="1534790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 calcmode="lin" valueType="num">
                                      <p:cBhvr additive="base">
                                        <p:cTn id="7"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xEl>
                                              <p:pRg st="1" end="1"/>
                                            </p:txEl>
                                          </p:spTgt>
                                        </p:tgtEl>
                                        <p:attrNameLst>
                                          <p:attrName>style.visibility</p:attrName>
                                        </p:attrNameLst>
                                      </p:cBhvr>
                                      <p:to>
                                        <p:strVal val="visible"/>
                                      </p:to>
                                    </p:set>
                                    <p:anim calcmode="lin" valueType="num">
                                      <p:cBhvr additive="base">
                                        <p:cTn id="13"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
                                            <p:txEl>
                                              <p:pRg st="0" end="0"/>
                                            </p:txEl>
                                          </p:spTgt>
                                        </p:tgtEl>
                                        <p:attrNameLst>
                                          <p:attrName>style.visibility</p:attrName>
                                        </p:attrNameLst>
                                      </p:cBhvr>
                                      <p:to>
                                        <p:strVal val="visible"/>
                                      </p:to>
                                    </p:set>
                                    <p:anim calcmode="lin" valueType="num">
                                      <p:cBhvr additive="base">
                                        <p:cTn id="19"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70" name="Picture 6" descr="https://cdn-images-1.medium.com/max/1600/1*EuSjHyyDRPAQUdKCKLTgIQ.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00200" y="457200"/>
            <a:ext cx="6150427" cy="4191000"/>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9" name="Text Box 33"/>
          <p:cNvSpPr txBox="1">
            <a:spLocks noChangeArrowheads="1"/>
          </p:cNvSpPr>
          <p:nvPr/>
        </p:nvSpPr>
        <p:spPr bwMode="auto">
          <a:xfrm>
            <a:off x="-76200" y="4684693"/>
            <a:ext cx="5791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Consider one feature detector.</a:t>
            </a:r>
          </a:p>
        </p:txBody>
      </p:sp>
      <p:sp>
        <p:nvSpPr>
          <p:cNvPr id="10" name="Text Box 33"/>
          <p:cNvSpPr txBox="1">
            <a:spLocks noChangeArrowheads="1"/>
          </p:cNvSpPr>
          <p:nvPr/>
        </p:nvSpPr>
        <p:spPr bwMode="auto">
          <a:xfrm>
            <a:off x="-60570" y="5105400"/>
            <a:ext cx="897597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weights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k</a:t>
            </a:r>
            <a:r>
              <a:rPr lang="en-US" altLang="en-US" sz="2800" dirty="0">
                <a:latin typeface="Times New Roman" pitchFamily="18" charset="0"/>
              </a:rPr>
              <a:t> of the feature detector get multiplied by the pixels of a window of the image and summed up.</a:t>
            </a:r>
          </a:p>
        </p:txBody>
      </p:sp>
    </p:spTree>
    <p:extLst>
      <p:ext uri="{BB962C8B-B14F-4D97-AF65-F5344CB8AC3E}">
        <p14:creationId xmlns:p14="http://schemas.microsoft.com/office/powerpoint/2010/main" val="19214223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870"/>
                                        </p:tgtEl>
                                        <p:attrNameLst>
                                          <p:attrName>style.visibility</p:attrName>
                                        </p:attrNameLst>
                                      </p:cBhvr>
                                      <p:to>
                                        <p:strVal val="visible"/>
                                      </p:to>
                                    </p:set>
                                    <p:anim calcmode="lin" valueType="num">
                                      <p:cBhvr additive="base">
                                        <p:cTn id="7" dur="500" fill="hold"/>
                                        <p:tgtEl>
                                          <p:spTgt spid="36870"/>
                                        </p:tgtEl>
                                        <p:attrNameLst>
                                          <p:attrName>ppt_x</p:attrName>
                                        </p:attrNameLst>
                                      </p:cBhvr>
                                      <p:tavLst>
                                        <p:tav tm="0">
                                          <p:val>
                                            <p:strVal val="0-#ppt_w/2"/>
                                          </p:val>
                                        </p:tav>
                                        <p:tav tm="100000">
                                          <p:val>
                                            <p:strVal val="#ppt_x"/>
                                          </p:val>
                                        </p:tav>
                                      </p:tavLst>
                                    </p:anim>
                                    <p:anim calcmode="lin" valueType="num">
                                      <p:cBhvr additive="base">
                                        <p:cTn id="8" dur="500" fill="hold"/>
                                        <p:tgtEl>
                                          <p:spTgt spid="3687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8" name="Text Box 33"/>
          <p:cNvSpPr txBox="1">
            <a:spLocks noChangeArrowheads="1"/>
          </p:cNvSpPr>
          <p:nvPr/>
        </p:nvSpPr>
        <p:spPr bwMode="auto">
          <a:xfrm>
            <a:off x="-152400" y="583585"/>
            <a:ext cx="4114800" cy="440120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Each “feature” is tested in each shifting of the window across the image.</a:t>
            </a:r>
          </a:p>
          <a:p>
            <a:pPr marL="457200" indent="-457200">
              <a:spcBef>
                <a:spcPct val="0"/>
              </a:spcBef>
              <a:buFont typeface="Arial" panose="020B0604020202020204" pitchFamily="34" charset="0"/>
              <a:buChar char="•"/>
            </a:pPr>
            <a:r>
              <a:rPr lang="en-US" altLang="en-US" sz="2800" dirty="0">
                <a:latin typeface="Times New Roman" pitchFamily="18" charset="0"/>
              </a:rPr>
              <a:t>Each of these shifting of the window uses the same weights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k</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rPr>
              <a:t>Hence, there are fewer weights to learn. </a:t>
            </a:r>
          </a:p>
        </p:txBody>
      </p:sp>
      <p:pic>
        <p:nvPicPr>
          <p:cNvPr id="58372" name="Picture 4" descr="https://cdn-images-1.medium.com/max/2000/0*iqNdZWyNeCr5tCkc."/>
          <p:cNvPicPr>
            <a:picLocks noChangeAspect="1" noChangeArrowheads="1" noCrop="1"/>
          </p:cNvPicPr>
          <p:nvPr/>
        </p:nvPicPr>
        <p:blipFill>
          <a:blip r:embed="rId3">
            <a:extLst>
              <a:ext uri="{28A0092B-C50C-407E-A947-70E740481C1C}">
                <a14:useLocalDpi xmlns:a14="http://schemas.microsoft.com/office/drawing/2010/main" val="0"/>
              </a:ext>
            </a:extLst>
          </a:blip>
          <a:srcRect/>
          <a:stretch>
            <a:fillRect/>
          </a:stretch>
        </p:blipFill>
        <p:spPr bwMode="auto">
          <a:xfrm>
            <a:off x="3925468" y="762000"/>
            <a:ext cx="5094708" cy="5791200"/>
          </a:xfrm>
          <a:prstGeom prst="rect">
            <a:avLst/>
          </a:prstGeom>
          <a:noFill/>
          <a:extLst>
            <a:ext uri="{909E8E84-426E-40DD-AFC4-6F175D3DCCD1}">
              <a14:hiddenFill xmlns:a14="http://schemas.microsoft.com/office/drawing/2010/main">
                <a:solidFill>
                  <a:srgbClr val="FFFFFF"/>
                </a:solidFill>
              </a14:hiddenFill>
            </a:ext>
          </a:extLst>
        </p:spPr>
      </p:pic>
      <p:sp>
        <p:nvSpPr>
          <p:cNvPr id="5" name="Text Box 33"/>
          <p:cNvSpPr txBox="1">
            <a:spLocks noChangeArrowheads="1"/>
          </p:cNvSpPr>
          <p:nvPr/>
        </p:nvSpPr>
        <p:spPr bwMode="auto">
          <a:xfrm>
            <a:off x="-152400" y="4813518"/>
            <a:ext cx="4191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This produces a matrix of values telling you where that one feature appears.</a:t>
            </a:r>
          </a:p>
        </p:txBody>
      </p:sp>
    </p:spTree>
    <p:extLst>
      <p:ext uri="{BB962C8B-B14F-4D97-AF65-F5344CB8AC3E}">
        <p14:creationId xmlns:p14="http://schemas.microsoft.com/office/powerpoint/2010/main" val="10326091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372"/>
                                        </p:tgtEl>
                                        <p:attrNameLst>
                                          <p:attrName>style.visibility</p:attrName>
                                        </p:attrNameLst>
                                      </p:cBhvr>
                                      <p:to>
                                        <p:strVal val="visible"/>
                                      </p:to>
                                    </p:set>
                                    <p:anim calcmode="lin" valueType="num">
                                      <p:cBhvr additive="base">
                                        <p:cTn id="7" dur="500" fill="hold"/>
                                        <p:tgtEl>
                                          <p:spTgt spid="58372"/>
                                        </p:tgtEl>
                                        <p:attrNameLst>
                                          <p:attrName>ppt_x</p:attrName>
                                        </p:attrNameLst>
                                      </p:cBhvr>
                                      <p:tavLst>
                                        <p:tav tm="0">
                                          <p:val>
                                            <p:strVal val="0-#ppt_w/2"/>
                                          </p:val>
                                        </p:tav>
                                        <p:tav tm="100000">
                                          <p:val>
                                            <p:strVal val="#ppt_x"/>
                                          </p:val>
                                        </p:tav>
                                      </p:tavLst>
                                    </p:anim>
                                    <p:anim calcmode="lin" valueType="num">
                                      <p:cBhvr additive="base">
                                        <p:cTn id="8" dur="500" fill="hold"/>
                                        <p:tgtEl>
                                          <p:spTgt spid="5837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xEl>
                                              <p:pRg st="1" end="1"/>
                                            </p:txEl>
                                          </p:spTgt>
                                        </p:tgtEl>
                                        <p:attrNameLst>
                                          <p:attrName>style.visibility</p:attrName>
                                        </p:attrNameLst>
                                      </p:cBhvr>
                                      <p:to>
                                        <p:strVal val="visible"/>
                                      </p:to>
                                    </p:set>
                                    <p:anim calcmode="lin" valueType="num">
                                      <p:cBhvr additive="base">
                                        <p:cTn id="17"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2" end="2"/>
                                            </p:txEl>
                                          </p:spTgt>
                                        </p:tgtEl>
                                        <p:attrNameLst>
                                          <p:attrName>style.visibility</p:attrName>
                                        </p:attrNameLst>
                                      </p:cBhvr>
                                      <p:to>
                                        <p:strVal val="visible"/>
                                      </p:to>
                                    </p:set>
                                    <p:anim calcmode="lin" valueType="num">
                                      <p:cBhvr additive="base">
                                        <p:cTn id="23"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5"/>
                                        </p:tgtEl>
                                        <p:attrNameLst>
                                          <p:attrName>style.visibility</p:attrName>
                                        </p:attrNameLst>
                                      </p:cBhvr>
                                      <p:to>
                                        <p:strVal val="visible"/>
                                      </p:to>
                                    </p:set>
                                    <p:anim calcmode="lin" valueType="num">
                                      <p:cBhvr additive="base">
                                        <p:cTn id="29" dur="500" fill="hold"/>
                                        <p:tgtEl>
                                          <p:spTgt spid="5"/>
                                        </p:tgtEl>
                                        <p:attrNameLst>
                                          <p:attrName>ppt_x</p:attrName>
                                        </p:attrNameLst>
                                      </p:cBhvr>
                                      <p:tavLst>
                                        <p:tav tm="0">
                                          <p:val>
                                            <p:strVal val="0-#ppt_w/2"/>
                                          </p:val>
                                        </p:tav>
                                        <p:tav tm="100000">
                                          <p:val>
                                            <p:strVal val="#ppt_x"/>
                                          </p:val>
                                        </p:tav>
                                      </p:tavLst>
                                    </p:anim>
                                    <p:anim calcmode="lin" valueType="num">
                                      <p:cBhvr additive="base">
                                        <p:cTn id="3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5575" y="-1759709"/>
            <a:ext cx="10508968" cy="7280944"/>
            <a:chOff x="155575" y="-1759709"/>
            <a:chExt cx="10508968" cy="7280944"/>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Isosceles Triangle 3"/>
            <p:cNvSpPr/>
            <p:nvPr/>
          </p:nvSpPr>
          <p:spPr>
            <a:xfrm rot="17679166">
              <a:off x="2591965" y="-2551343"/>
              <a:ext cx="7280944" cy="8864212"/>
            </a:xfrm>
            <a:prstGeom prst="triangle">
              <a:avLst/>
            </a:prstGeom>
            <a:solidFill>
              <a:schemeClr val="bg1"/>
            </a:solidFill>
            <a:ln>
              <a:noFill/>
            </a:ln>
          </p:spPr>
          <p:txBody>
            <a:bodyPr wrap="square" rtlCol="0" anchor="ctr">
              <a:spAutoFit/>
            </a:bodyPr>
            <a:lstStyle/>
            <a:p>
              <a:pPr algn="l"/>
              <a:endParaRPr lang="en-CA" sz="2400" dirty="0"/>
            </a:p>
          </p:txBody>
        </p:sp>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10" name="Text Box 33"/>
          <p:cNvSpPr txBox="1">
            <a:spLocks noChangeArrowheads="1"/>
          </p:cNvSpPr>
          <p:nvPr/>
        </p:nvSpPr>
        <p:spPr bwMode="auto">
          <a:xfrm>
            <a:off x="3795993" y="4889718"/>
            <a:ext cx="382400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Each feature produces a different matrix of values.</a:t>
            </a:r>
          </a:p>
        </p:txBody>
      </p:sp>
      <p:sp>
        <p:nvSpPr>
          <p:cNvPr id="11" name="Text Box 33"/>
          <p:cNvSpPr txBox="1">
            <a:spLocks noChangeArrowheads="1"/>
          </p:cNvSpPr>
          <p:nvPr/>
        </p:nvSpPr>
        <p:spPr bwMode="auto">
          <a:xfrm>
            <a:off x="-152400" y="4813518"/>
            <a:ext cx="419100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This produces a matrix of values telling you where that one feature appears.</a:t>
            </a:r>
          </a:p>
        </p:txBody>
      </p:sp>
    </p:spTree>
    <p:extLst>
      <p:ext uri="{BB962C8B-B14F-4D97-AF65-F5344CB8AC3E}">
        <p14:creationId xmlns:p14="http://schemas.microsoft.com/office/powerpoint/2010/main" val="135845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0-#ppt_w/2"/>
                                          </p:val>
                                        </p:tav>
                                        <p:tav tm="100000">
                                          <p:val>
                                            <p:strVal val="#ppt_x"/>
                                          </p:val>
                                        </p:tav>
                                      </p:tavLst>
                                    </p:anim>
                                    <p:anim calcmode="lin" valueType="num">
                                      <p:cBhvr additive="base">
                                        <p:cTn id="12"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55575" y="-1759709"/>
            <a:ext cx="11499568" cy="7280944"/>
            <a:chOff x="155575" y="-1759709"/>
            <a:chExt cx="11499568" cy="7280944"/>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4" name="Isosceles Triangle 3"/>
            <p:cNvSpPr/>
            <p:nvPr/>
          </p:nvSpPr>
          <p:spPr>
            <a:xfrm rot="17679166">
              <a:off x="3582565" y="-2551343"/>
              <a:ext cx="7280944" cy="8864212"/>
            </a:xfrm>
            <a:prstGeom prst="triangle">
              <a:avLst/>
            </a:prstGeom>
            <a:solidFill>
              <a:schemeClr val="bg1"/>
            </a:solidFill>
            <a:ln>
              <a:noFill/>
            </a:ln>
          </p:spPr>
          <p:txBody>
            <a:bodyPr wrap="square" rtlCol="0" anchor="ctr">
              <a:spAutoFit/>
            </a:bodyPr>
            <a:lstStyle/>
            <a:p>
              <a:pPr algn="l"/>
              <a:endParaRPr lang="en-CA" sz="2400" dirty="0"/>
            </a:p>
          </p:txBody>
        </p:sp>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11" name="Text Box 33"/>
          <p:cNvSpPr txBox="1">
            <a:spLocks noChangeArrowheads="1"/>
          </p:cNvSpPr>
          <p:nvPr/>
        </p:nvSpPr>
        <p:spPr bwMode="auto">
          <a:xfrm>
            <a:off x="-99645" y="5105400"/>
            <a:ext cx="93389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second layer pools the features in order to reduce the number of values.</a:t>
            </a:r>
          </a:p>
        </p:txBody>
      </p:sp>
    </p:spTree>
    <p:extLst>
      <p:ext uri="{BB962C8B-B14F-4D97-AF65-F5344CB8AC3E}">
        <p14:creationId xmlns:p14="http://schemas.microsoft.com/office/powerpoint/2010/main" val="674322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
        <p:nvSpPr>
          <p:cNvPr id="4" name="Text Box 33"/>
          <p:cNvSpPr txBox="1">
            <a:spLocks noChangeArrowheads="1"/>
          </p:cNvSpPr>
          <p:nvPr/>
        </p:nvSpPr>
        <p:spPr bwMode="auto">
          <a:xfrm>
            <a:off x="-99645" y="5105400"/>
            <a:ext cx="9338913"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rPr>
              <a:t>The second layer pools the features in order to reduce the number of values.</a:t>
            </a:r>
          </a:p>
          <a:p>
            <a:pPr marL="457200" indent="-457200">
              <a:spcBef>
                <a:spcPct val="0"/>
              </a:spcBef>
              <a:buFont typeface="Arial" panose="020B0604020202020204" pitchFamily="34" charset="0"/>
              <a:buChar char="•"/>
            </a:pPr>
            <a:r>
              <a:rPr lang="en-US" altLang="en-US" sz="2800" dirty="0">
                <a:latin typeface="Times New Roman" pitchFamily="18" charset="0"/>
              </a:rPr>
              <a:t>For example by taking the max value in each little region</a:t>
            </a:r>
          </a:p>
          <a:p>
            <a:pPr>
              <a:spcBef>
                <a:spcPct val="0"/>
              </a:spcBef>
            </a:pPr>
            <a:r>
              <a:rPr lang="en-US" altLang="en-US" sz="2800" dirty="0">
                <a:latin typeface="Times New Roman" pitchFamily="18" charset="0"/>
              </a:rPr>
              <a:t>     i.e. Is there an edge somewhere in this area?</a:t>
            </a:r>
          </a:p>
        </p:txBody>
      </p:sp>
      <p:pic>
        <p:nvPicPr>
          <p:cNvPr id="56322" name="Picture 2" descr="https://cdn-images-1.medium.com/max/1600/1*vbfPq-HvBCkAcZhiSTZybg.png"/>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618637" y="721362"/>
            <a:ext cx="7687163" cy="369823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69404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6322"/>
                                        </p:tgtEl>
                                        <p:attrNameLst>
                                          <p:attrName>style.visibility</p:attrName>
                                        </p:attrNameLst>
                                      </p:cBhvr>
                                      <p:to>
                                        <p:strVal val="visible"/>
                                      </p:to>
                                    </p:set>
                                    <p:anim calcmode="lin" valueType="num">
                                      <p:cBhvr additive="base">
                                        <p:cTn id="7" dur="500" fill="hold"/>
                                        <p:tgtEl>
                                          <p:spTgt spid="56322"/>
                                        </p:tgtEl>
                                        <p:attrNameLst>
                                          <p:attrName>ppt_x</p:attrName>
                                        </p:attrNameLst>
                                      </p:cBhvr>
                                      <p:tavLst>
                                        <p:tav tm="0">
                                          <p:val>
                                            <p:strVal val="0-#ppt_w/2"/>
                                          </p:val>
                                        </p:tav>
                                        <p:tav tm="100000">
                                          <p:val>
                                            <p:strVal val="#ppt_x"/>
                                          </p:val>
                                        </p:tav>
                                      </p:tavLst>
                                    </p:anim>
                                    <p:anim calcmode="lin" valueType="num">
                                      <p:cBhvr additive="base">
                                        <p:cTn id="8" dur="500" fill="hold"/>
                                        <p:tgtEl>
                                          <p:spTgt spid="563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anim calcmode="lin" valueType="num">
                                      <p:cBhvr additive="base">
                                        <p:cTn id="11"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anim calcmode="lin" valueType="num">
                                      <p:cBhvr additive="base">
                                        <p:cTn id="17"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55575" y="685800"/>
            <a:ext cx="8912225" cy="3495676"/>
            <a:chOff x="155575" y="2295524"/>
            <a:chExt cx="7997825" cy="2886076"/>
          </a:xfrm>
        </p:grpSpPr>
        <p:sp>
          <p:nvSpPr>
            <p:cNvPr id="2" name="Rectangle 1"/>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36866"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sp>
        <p:nvSpPr>
          <p:cNvPr id="7"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spTree>
    <p:extLst>
      <p:ext uri="{BB962C8B-B14F-4D97-AF65-F5344CB8AC3E}">
        <p14:creationId xmlns:p14="http://schemas.microsoft.com/office/powerpoint/2010/main" val="72389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36450" y="380524"/>
            <a:ext cx="5294250" cy="3200876"/>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connections between the neurons are different.</a:t>
            </a:r>
          </a:p>
          <a:p>
            <a:pPr marL="342900" indent="-342900">
              <a:spcAft>
                <a:spcPts val="0"/>
              </a:spcAft>
              <a:buFont typeface="Arial" panose="020B0604020202020204" pitchFamily="34" charset="0"/>
              <a:buChar char="•"/>
            </a:pPr>
            <a:r>
              <a:rPr lang="en-CA" sz="2400" dirty="0"/>
              <a:t>Other functions like </a:t>
            </a:r>
            <a:r>
              <a:rPr lang="en-CA" sz="2400" i="1" dirty="0"/>
              <a:t>max</a:t>
            </a:r>
            <a:r>
              <a:rPr lang="en-CA" sz="2400" dirty="0"/>
              <a:t> are used.</a:t>
            </a:r>
            <a:endParaRPr lang="en-US" sz="2400" dirty="0"/>
          </a:p>
        </p:txBody>
      </p:sp>
      <p:sp>
        <p:nvSpPr>
          <p:cNvPr id="39" name="Rectangle 38"/>
          <p:cNvSpPr/>
          <p:nvPr/>
        </p:nvSpPr>
        <p:spPr>
          <a:xfrm>
            <a:off x="4724400" y="3733800"/>
            <a:ext cx="990600" cy="3048000"/>
          </a:xfrm>
          <a:prstGeom prst="rect">
            <a:avLst/>
          </a:prstGeom>
          <a:solidFill>
            <a:srgbClr val="000066"/>
          </a:solidFill>
          <a:ln>
            <a:noFill/>
          </a:ln>
        </p:spPr>
        <p:txBody>
          <a:bodyPr wrap="square" rtlCol="0" anchor="ctr">
            <a:spAutoFit/>
          </a:bodyPr>
          <a:lstStyle/>
          <a:p>
            <a:pPr algn="l"/>
            <a:endParaRPr lang="en-CA" sz="2400" dirty="0"/>
          </a:p>
        </p:txBody>
      </p:sp>
      <p:sp>
        <p:nvSpPr>
          <p:cNvPr id="42" name="Rectangle 41"/>
          <p:cNvSpPr/>
          <p:nvPr/>
        </p:nvSpPr>
        <p:spPr>
          <a:xfrm>
            <a:off x="5334000" y="2209800"/>
            <a:ext cx="3793026" cy="3416320"/>
          </a:xfrm>
          <a:prstGeom prst="rect">
            <a:avLst/>
          </a:prstGeom>
        </p:spPr>
        <p:txBody>
          <a:bodyPr wrap="none">
            <a:spAutoFit/>
          </a:bodyPr>
          <a:lstStyle/>
          <a:p>
            <a:r>
              <a:rPr lang="en-US" sz="2400" dirty="0"/>
              <a:t>Just as before, </a:t>
            </a:r>
          </a:p>
          <a:p>
            <a:pPr marL="342900" indent="-342900">
              <a:buFont typeface="Arial" panose="020B0604020202020204" pitchFamily="34" charset="0"/>
              <a:buChar char="•"/>
            </a:pPr>
            <a:r>
              <a:rPr lang="en-US" sz="2400" dirty="0"/>
              <a:t>Given the current weights,</a:t>
            </a:r>
          </a:p>
          <a:p>
            <a:pPr marL="342900" indent="-342900">
              <a:buFont typeface="Arial" panose="020B0604020202020204" pitchFamily="34" charset="0"/>
              <a:buChar char="•"/>
            </a:pPr>
            <a:r>
              <a:rPr lang="en-US" sz="2400" dirty="0"/>
              <a:t>We calculate the error </a:t>
            </a:r>
            <a:br>
              <a:rPr lang="en-US" sz="2400" dirty="0"/>
            </a:br>
            <a:r>
              <a:rPr lang="en-US" sz="2400" dirty="0"/>
              <a:t>of how well this machine </a:t>
            </a:r>
            <a:br>
              <a:rPr lang="en-US" sz="2400" dirty="0"/>
            </a:br>
            <a:r>
              <a:rPr lang="en-US" sz="2400" dirty="0"/>
              <a:t>gives the correct answers </a:t>
            </a:r>
            <a:br>
              <a:rPr lang="en-US" sz="2400" dirty="0"/>
            </a:br>
            <a:r>
              <a:rPr lang="en-US" sz="2400" dirty="0"/>
              <a:t>for the training data.</a:t>
            </a:r>
          </a:p>
          <a:p>
            <a:pPr marL="342900" indent="-342900">
              <a:buFont typeface="Arial" panose="020B0604020202020204" pitchFamily="34" charset="0"/>
              <a:buChar char="•"/>
            </a:pPr>
            <a:r>
              <a:rPr lang="en-US" sz="2400" dirty="0"/>
              <a:t>And search for weights </a:t>
            </a:r>
            <a:br>
              <a:rPr lang="en-US" sz="2400" dirty="0"/>
            </a:br>
            <a:r>
              <a:rPr lang="en-US" sz="2400" dirty="0"/>
              <a:t>that minimize this error</a:t>
            </a:r>
          </a:p>
          <a:p>
            <a:pPr marL="342900" indent="-342900">
              <a:buFont typeface="Arial" panose="020B0604020202020204" pitchFamily="34" charset="0"/>
              <a:buChar char="•"/>
            </a:pPr>
            <a:r>
              <a:rPr lang="en-US" sz="2400" dirty="0"/>
              <a:t>Using Gradient descent</a:t>
            </a:r>
            <a:endParaRPr lang="en-CA" sz="2400" dirty="0"/>
          </a:p>
        </p:txBody>
      </p:sp>
      <p:grpSp>
        <p:nvGrpSpPr>
          <p:cNvPr id="5" name="Group 4"/>
          <p:cNvGrpSpPr/>
          <p:nvPr/>
        </p:nvGrpSpPr>
        <p:grpSpPr>
          <a:xfrm>
            <a:off x="5093544" y="304800"/>
            <a:ext cx="4202856" cy="1634192"/>
            <a:chOff x="5093544" y="304800"/>
            <a:chExt cx="4202856" cy="1634192"/>
          </a:xfrm>
        </p:grpSpPr>
        <p:sp>
          <p:nvSpPr>
            <p:cNvPr id="31" name="Rectangle 30"/>
            <p:cNvSpPr/>
            <p:nvPr/>
          </p:nvSpPr>
          <p:spPr>
            <a:xfrm>
              <a:off x="5093544" y="545550"/>
              <a:ext cx="4202856" cy="1393442"/>
            </a:xfrm>
            <a:prstGeom prst="rect">
              <a:avLst/>
            </a:prstGeom>
            <a:solidFill>
              <a:schemeClr val="tx1"/>
            </a:solidFill>
            <a:ln>
              <a:noFill/>
            </a:ln>
          </p:spPr>
          <p:txBody>
            <a:bodyPr wrap="square" rtlCol="0" anchor="ctr">
              <a:spAutoFit/>
            </a:bodyPr>
            <a:lstStyle/>
            <a:p>
              <a:pPr algn="l"/>
              <a:endParaRPr lang="en-CA" sz="2400" dirty="0"/>
            </a:p>
          </p:txBody>
        </p:sp>
        <p:grpSp>
          <p:nvGrpSpPr>
            <p:cNvPr id="4" name="Group 3"/>
            <p:cNvGrpSpPr/>
            <p:nvPr/>
          </p:nvGrpSpPr>
          <p:grpSpPr>
            <a:xfrm>
              <a:off x="5114499" y="304800"/>
              <a:ext cx="4038600" cy="1600200"/>
              <a:chOff x="5114499" y="304800"/>
              <a:chExt cx="4038600" cy="1600200"/>
            </a:xfrm>
          </p:grpSpPr>
          <p:grpSp>
            <p:nvGrpSpPr>
              <p:cNvPr id="22" name="Group 21"/>
              <p:cNvGrpSpPr/>
              <p:nvPr/>
            </p:nvGrpSpPr>
            <p:grpSpPr>
              <a:xfrm>
                <a:off x="5114499" y="713601"/>
                <a:ext cx="4038600" cy="1062335"/>
                <a:chOff x="155575" y="2295524"/>
                <a:chExt cx="7997825" cy="2886076"/>
              </a:xfrm>
            </p:grpSpPr>
            <p:sp>
              <p:nvSpPr>
                <p:cNvPr id="23" name="Rectangle 22"/>
                <p:cNvSpPr/>
                <p:nvPr/>
              </p:nvSpPr>
              <p:spPr>
                <a:xfrm>
                  <a:off x="155575" y="2295524"/>
                  <a:ext cx="7997825" cy="2886076"/>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5" y="2295524"/>
                  <a:ext cx="7858125" cy="273367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6019800" y="304800"/>
                <a:ext cx="3048000" cy="1600200"/>
                <a:chOff x="6019800" y="304800"/>
                <a:chExt cx="3048000" cy="1600200"/>
              </a:xfrm>
            </p:grpSpPr>
            <p:sp>
              <p:nvSpPr>
                <p:cNvPr id="44" name="Rectangle 43"/>
                <p:cNvSpPr/>
                <p:nvPr/>
              </p:nvSpPr>
              <p:spPr>
                <a:xfrm>
                  <a:off x="7315200" y="30480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34" name="Rectangle 33"/>
                <p:cNvSpPr/>
                <p:nvPr/>
              </p:nvSpPr>
              <p:spPr>
                <a:xfrm>
                  <a:off x="6019800" y="452735"/>
                  <a:ext cx="637050"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6" name="Rectangle 35"/>
                <p:cNvSpPr/>
                <p:nvPr/>
              </p:nvSpPr>
              <p:spPr>
                <a:xfrm>
                  <a:off x="7467600" y="1443335"/>
                  <a:ext cx="58057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grpSp>
      </p:grpSp>
      <p:sp>
        <p:nvSpPr>
          <p:cNvPr id="28" name="Rectangle 63"/>
          <p:cNvSpPr>
            <a:spLocks noChangeArrowheads="1"/>
          </p:cNvSpPr>
          <p:nvPr/>
        </p:nvSpPr>
        <p:spPr bwMode="auto">
          <a:xfrm>
            <a:off x="685800" y="-3810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Convolutional Networks</a:t>
            </a:r>
          </a:p>
        </p:txBody>
      </p:sp>
      <p:pic>
        <p:nvPicPr>
          <p:cNvPr id="7" name="Picture 6"/>
          <p:cNvPicPr>
            <a:picLocks noChangeAspect="1"/>
          </p:cNvPicPr>
          <p:nvPr/>
        </p:nvPicPr>
        <p:blipFill>
          <a:blip r:embed="rId3"/>
          <a:stretch>
            <a:fillRect/>
          </a:stretch>
        </p:blipFill>
        <p:spPr>
          <a:xfrm>
            <a:off x="103995" y="4038600"/>
            <a:ext cx="5124130" cy="2552611"/>
          </a:xfrm>
          <a:prstGeom prst="rect">
            <a:avLst/>
          </a:prstGeom>
        </p:spPr>
      </p:pic>
    </p:spTree>
    <p:extLst>
      <p:ext uri="{BB962C8B-B14F-4D97-AF65-F5344CB8AC3E}">
        <p14:creationId xmlns:p14="http://schemas.microsoft.com/office/powerpoint/2010/main" val="3359167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4">
                                            <p:txEl>
                                              <p:pRg st="1" end="1"/>
                                            </p:txEl>
                                          </p:spTgt>
                                        </p:tgtEl>
                                        <p:attrNameLst>
                                          <p:attrName>style.visibility</p:attrName>
                                        </p:attrNameLst>
                                      </p:cBhvr>
                                      <p:to>
                                        <p:strVal val="visible"/>
                                      </p:to>
                                    </p:set>
                                    <p:anim calcmode="lin" valueType="num">
                                      <p:cBhvr additive="base">
                                        <p:cTn id="17"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4">
                                            <p:txEl>
                                              <p:pRg st="2" end="2"/>
                                            </p:txEl>
                                          </p:spTgt>
                                        </p:tgtEl>
                                        <p:attrNameLst>
                                          <p:attrName>style.visibility</p:attrName>
                                        </p:attrNameLst>
                                      </p:cBhvr>
                                      <p:to>
                                        <p:strVal val="visible"/>
                                      </p:to>
                                    </p:set>
                                    <p:anim calcmode="lin" valueType="num">
                                      <p:cBhvr additive="base">
                                        <p:cTn id="23" dur="500" fill="hold"/>
                                        <p:tgtEl>
                                          <p:spTgt spid="24">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2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4">
                                            <p:txEl>
                                              <p:pRg st="3" end="3"/>
                                            </p:txEl>
                                          </p:spTgt>
                                        </p:tgtEl>
                                        <p:attrNameLst>
                                          <p:attrName>style.visibility</p:attrName>
                                        </p:attrNameLst>
                                      </p:cBhvr>
                                      <p:to>
                                        <p:strVal val="visible"/>
                                      </p:to>
                                    </p:set>
                                    <p:anim calcmode="lin" valueType="num">
                                      <p:cBhvr additive="base">
                                        <p:cTn id="29" dur="500" fill="hold"/>
                                        <p:tgtEl>
                                          <p:spTgt spid="24">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2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4">
                                            <p:txEl>
                                              <p:pRg st="4" end="4"/>
                                            </p:txEl>
                                          </p:spTgt>
                                        </p:tgtEl>
                                        <p:attrNameLst>
                                          <p:attrName>style.visibility</p:attrName>
                                        </p:attrNameLst>
                                      </p:cBhvr>
                                      <p:to>
                                        <p:strVal val="visible"/>
                                      </p:to>
                                    </p:set>
                                    <p:anim calcmode="lin" valueType="num">
                                      <p:cBhvr additive="base">
                                        <p:cTn id="35" dur="500" fill="hold"/>
                                        <p:tgtEl>
                                          <p:spTgt spid="24">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42">
                                            <p:txEl>
                                              <p:pRg st="0" end="0"/>
                                            </p:txEl>
                                          </p:spTgt>
                                        </p:tgtEl>
                                        <p:attrNameLst>
                                          <p:attrName>style.visibility</p:attrName>
                                        </p:attrNameLst>
                                      </p:cBhvr>
                                      <p:to>
                                        <p:strVal val="visible"/>
                                      </p:to>
                                    </p:set>
                                    <p:anim calcmode="lin" valueType="num">
                                      <p:cBhvr additive="base">
                                        <p:cTn id="41"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42">
                                            <p:txEl>
                                              <p:pRg st="1" end="1"/>
                                            </p:txEl>
                                          </p:spTgt>
                                        </p:tgtEl>
                                        <p:attrNameLst>
                                          <p:attrName>style.visibility</p:attrName>
                                        </p:attrNameLst>
                                      </p:cBhvr>
                                      <p:to>
                                        <p:strVal val="visible"/>
                                      </p:to>
                                    </p:set>
                                    <p:anim calcmode="lin" valueType="num">
                                      <p:cBhvr additive="base">
                                        <p:cTn id="47"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42">
                                            <p:txEl>
                                              <p:pRg st="2" end="2"/>
                                            </p:txEl>
                                          </p:spTgt>
                                        </p:tgtEl>
                                        <p:attrNameLst>
                                          <p:attrName>style.visibility</p:attrName>
                                        </p:attrNameLst>
                                      </p:cBhvr>
                                      <p:to>
                                        <p:strVal val="visible"/>
                                      </p:to>
                                    </p:set>
                                    <p:anim calcmode="lin" valueType="num">
                                      <p:cBhvr additive="base">
                                        <p:cTn id="53" dur="500" fill="hold"/>
                                        <p:tgtEl>
                                          <p:spTgt spid="42">
                                            <p:txEl>
                                              <p:pRg st="2" end="2"/>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42">
                                            <p:txEl>
                                              <p:pRg st="2" end="2"/>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7"/>
                                        </p:tgtEl>
                                        <p:attrNameLst>
                                          <p:attrName>style.visibility</p:attrName>
                                        </p:attrNameLst>
                                      </p:cBhvr>
                                      <p:to>
                                        <p:strVal val="visible"/>
                                      </p:to>
                                    </p:set>
                                    <p:anim calcmode="lin" valueType="num">
                                      <p:cBhvr additive="base">
                                        <p:cTn id="57" dur="500" fill="hold"/>
                                        <p:tgtEl>
                                          <p:spTgt spid="7"/>
                                        </p:tgtEl>
                                        <p:attrNameLst>
                                          <p:attrName>ppt_x</p:attrName>
                                        </p:attrNameLst>
                                      </p:cBhvr>
                                      <p:tavLst>
                                        <p:tav tm="0">
                                          <p:val>
                                            <p:strVal val="0-#ppt_w/2"/>
                                          </p:val>
                                        </p:tav>
                                        <p:tav tm="100000">
                                          <p:val>
                                            <p:strVal val="#ppt_x"/>
                                          </p:val>
                                        </p:tav>
                                      </p:tavLst>
                                    </p:anim>
                                    <p:anim calcmode="lin" valueType="num">
                                      <p:cBhvr additive="base">
                                        <p:cTn id="5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42">
                                            <p:txEl>
                                              <p:pRg st="3" end="3"/>
                                            </p:txEl>
                                          </p:spTgt>
                                        </p:tgtEl>
                                        <p:attrNameLst>
                                          <p:attrName>style.visibility</p:attrName>
                                        </p:attrNameLst>
                                      </p:cBhvr>
                                      <p:to>
                                        <p:strVal val="visible"/>
                                      </p:to>
                                    </p:set>
                                    <p:anim calcmode="lin" valueType="num">
                                      <p:cBhvr additive="base">
                                        <p:cTn id="63" dur="500" fill="hold"/>
                                        <p:tgtEl>
                                          <p:spTgt spid="42">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4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42">
                                            <p:txEl>
                                              <p:pRg st="4" end="4"/>
                                            </p:txEl>
                                          </p:spTgt>
                                        </p:tgtEl>
                                        <p:attrNameLst>
                                          <p:attrName>style.visibility</p:attrName>
                                        </p:attrNameLst>
                                      </p:cBhvr>
                                      <p:to>
                                        <p:strVal val="visible"/>
                                      </p:to>
                                    </p:set>
                                    <p:anim calcmode="lin" valueType="num">
                                      <p:cBhvr additive="base">
                                        <p:cTn id="69" dur="500" fill="hold"/>
                                        <p:tgtEl>
                                          <p:spTgt spid="42">
                                            <p:txEl>
                                              <p:pRg st="4" end="4"/>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4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Time Invariants</a:t>
            </a:r>
            <a:r>
              <a:rPr lang="en-US" altLang="en-US" sz="2400" dirty="0">
                <a:latin typeface="Times New Roman" pitchFamily="18" charset="0"/>
              </a:rPr>
              <a:t>.</a:t>
            </a:r>
          </a:p>
        </p:txBody>
      </p:sp>
      <p:pic>
        <p:nvPicPr>
          <p:cNvPr id="1026" name="Picture 2" descr="Image result for voice signal"/>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0097" t="4096" r="6760" b="3071"/>
          <a:stretch/>
        </p:blipFill>
        <p:spPr bwMode="auto">
          <a:xfrm rot="5400000">
            <a:off x="673572" y="4050828"/>
            <a:ext cx="2384930" cy="988874"/>
          </a:xfrm>
          <a:prstGeom prst="rect">
            <a:avLst/>
          </a:prstGeom>
          <a:noFill/>
          <a:extLst>
            <a:ext uri="{909E8E84-426E-40DD-AFC4-6F175D3DCCD1}">
              <a14:hiddenFill xmlns:a14="http://schemas.microsoft.com/office/drawing/2010/main">
                <a:solidFill>
                  <a:srgbClr val="FFFFFF"/>
                </a:solidFill>
              </a14:hiddenFill>
            </a:ext>
          </a:extLst>
        </p:spPr>
      </p:pic>
      <p:grpSp>
        <p:nvGrpSpPr>
          <p:cNvPr id="22" name="Group 21"/>
          <p:cNvGrpSpPr/>
          <p:nvPr/>
        </p:nvGrpSpPr>
        <p:grpSpPr>
          <a:xfrm>
            <a:off x="1830965" y="3810000"/>
            <a:ext cx="4950835" cy="625966"/>
            <a:chOff x="1830965" y="3810000"/>
            <a:chExt cx="4950835" cy="625966"/>
          </a:xfrm>
        </p:grpSpPr>
        <p:grpSp>
          <p:nvGrpSpPr>
            <p:cNvPr id="8" name="Group 7"/>
            <p:cNvGrpSpPr/>
            <p:nvPr/>
          </p:nvGrpSpPr>
          <p:grpSpPr>
            <a:xfrm>
              <a:off x="1830965" y="3810000"/>
              <a:ext cx="4950835" cy="625966"/>
              <a:chOff x="1830965" y="3810000"/>
              <a:chExt cx="4950835" cy="625966"/>
            </a:xfrm>
          </p:grpSpPr>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6" name="Text Box 33"/>
              <p:cNvSpPr txBox="1">
                <a:spLocks noChangeArrowheads="1"/>
              </p:cNvSpPr>
              <p:nvPr/>
            </p:nvSpPr>
            <p:spPr bwMode="auto">
              <a:xfrm>
                <a:off x="2777008" y="3810000"/>
                <a:ext cx="4004792"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sound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early</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10" name="Straight Arrow Connector 9"/>
            <p:cNvCxnSpPr>
              <a:stCxn id="3" idx="3"/>
              <a:endCxn id="327" idx="3"/>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grpSp>
      <p:grpSp>
        <p:nvGrpSpPr>
          <p:cNvPr id="21" name="Group 20"/>
          <p:cNvGrpSpPr/>
          <p:nvPr/>
        </p:nvGrpSpPr>
        <p:grpSpPr>
          <a:xfrm>
            <a:off x="1836582" y="4584863"/>
            <a:ext cx="4941327" cy="1024096"/>
            <a:chOff x="1836582" y="4584863"/>
            <a:chExt cx="4941327" cy="1024096"/>
          </a:xfrm>
        </p:grpSpPr>
        <p:grpSp>
          <p:nvGrpSpPr>
            <p:cNvPr id="7" name="Group 6"/>
            <p:cNvGrpSpPr/>
            <p:nvPr/>
          </p:nvGrpSpPr>
          <p:grpSpPr>
            <a:xfrm>
              <a:off x="1836582" y="4584863"/>
              <a:ext cx="4941327" cy="1024096"/>
              <a:chOff x="1836582" y="4584863"/>
              <a:chExt cx="4941327" cy="1024096"/>
            </a:xfrm>
          </p:grpSpPr>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 name="Text Box 33"/>
              <p:cNvSpPr txBox="1">
                <a:spLocks noChangeArrowheads="1"/>
              </p:cNvSpPr>
              <p:nvPr/>
            </p:nvSpPr>
            <p:spPr bwMode="auto">
              <a:xfrm>
                <a:off x="2797341" y="5147294"/>
                <a:ext cx="3980568"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 sound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late</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cxnSp>
          <p:nvCxnSpPr>
            <p:cNvPr id="45" name="Straight Arrow Connector 44"/>
            <p:cNvCxnSpPr>
              <a:endCxn id="331" idx="1"/>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grpSp>
    </p:spTree>
    <p:extLst>
      <p:ext uri="{BB962C8B-B14F-4D97-AF65-F5344CB8AC3E}">
        <p14:creationId xmlns:p14="http://schemas.microsoft.com/office/powerpoint/2010/main" val="2767409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26"/>
                                        </p:tgtEl>
                                        <p:attrNameLst>
                                          <p:attrName>style.visibility</p:attrName>
                                        </p:attrNameLst>
                                      </p:cBhvr>
                                      <p:to>
                                        <p:strVal val="visible"/>
                                      </p:to>
                                    </p:set>
                                    <p:anim calcmode="lin" valueType="num">
                                      <p:cBhvr additive="base">
                                        <p:cTn id="19" dur="500" fill="hold"/>
                                        <p:tgtEl>
                                          <p:spTgt spid="1026"/>
                                        </p:tgtEl>
                                        <p:attrNameLst>
                                          <p:attrName>ppt_x</p:attrName>
                                        </p:attrNameLst>
                                      </p:cBhvr>
                                      <p:tavLst>
                                        <p:tav tm="0">
                                          <p:val>
                                            <p:strVal val="0-#ppt_w/2"/>
                                          </p:val>
                                        </p:tav>
                                        <p:tav tm="100000">
                                          <p:val>
                                            <p:strVal val="#ppt_x"/>
                                          </p:val>
                                        </p:tav>
                                      </p:tavLst>
                                    </p:anim>
                                    <p:anim calcmode="lin" valueType="num">
                                      <p:cBhvr additive="base">
                                        <p:cTn id="20" dur="500" fill="hold"/>
                                        <p:tgtEl>
                                          <p:spTgt spid="102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0-#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0-#ppt_w/2"/>
                                          </p:val>
                                        </p:tav>
                                        <p:tav tm="100000">
                                          <p:val>
                                            <p:strVal val="#ppt_x"/>
                                          </p:val>
                                        </p:tav>
                                      </p:tavLst>
                                    </p:anim>
                                    <p:anim calcmode="lin" valueType="num">
                                      <p:cBhvr additive="base">
                                        <p:cTn id="32"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sp>
        <p:nvSpPr>
          <p:cNvPr id="10" name="Content Placeholder 2"/>
          <p:cNvSpPr txBox="1">
            <a:spLocks/>
          </p:cNvSpPr>
          <p:nvPr/>
        </p:nvSpPr>
        <p:spPr bwMode="auto">
          <a:xfrm>
            <a:off x="5035550" y="2438400"/>
            <a:ext cx="3962400" cy="914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endParaRPr lang="en-US" sz="2400" kern="0" dirty="0">
              <a:ea typeface="+mn-ea"/>
              <a:cs typeface="+mn-cs"/>
            </a:endParaRPr>
          </a:p>
        </p:txBody>
      </p:sp>
      <p:grpSp>
        <p:nvGrpSpPr>
          <p:cNvPr id="4" name="Group 3"/>
          <p:cNvGrpSpPr/>
          <p:nvPr/>
        </p:nvGrpSpPr>
        <p:grpSpPr>
          <a:xfrm>
            <a:off x="4724400" y="851595"/>
            <a:ext cx="4403360" cy="3087230"/>
            <a:chOff x="4724400" y="851595"/>
            <a:chExt cx="4403360" cy="3087230"/>
          </a:xfrm>
        </p:grpSpPr>
        <p:sp>
          <p:nvSpPr>
            <p:cNvPr id="20" name="Rectangle 19"/>
            <p:cNvSpPr/>
            <p:nvPr/>
          </p:nvSpPr>
          <p:spPr>
            <a:xfrm>
              <a:off x="4724400" y="3415605"/>
              <a:ext cx="4403360" cy="523220"/>
            </a:xfrm>
            <a:prstGeom prst="rect">
              <a:avLst/>
            </a:prstGeom>
          </p:spPr>
          <p:txBody>
            <a:bodyPr wrap="square">
              <a:spAutoFit/>
            </a:bodyPr>
            <a:lstStyle/>
            <a:p>
              <a:pPr algn="ctr"/>
              <a:r>
                <a:rPr lang="en-US" dirty="0">
                  <a:cs typeface="Times New Roman" panose="02020603050405020304" pitchFamily="18" charset="0"/>
                </a:rPr>
                <a:t>Cyber Security</a:t>
              </a:r>
            </a:p>
          </p:txBody>
        </p:sp>
        <p:pic>
          <p:nvPicPr>
            <p:cNvPr id="21" name="Picture 20"/>
            <p:cNvPicPr>
              <a:picLocks noChangeAspect="1"/>
            </p:cNvPicPr>
            <p:nvPr/>
          </p:nvPicPr>
          <p:blipFill>
            <a:blip r:embed="rId3"/>
            <a:stretch>
              <a:fillRect/>
            </a:stretch>
          </p:blipFill>
          <p:spPr>
            <a:xfrm>
              <a:off x="5012960" y="851595"/>
              <a:ext cx="4029375" cy="2520000"/>
            </a:xfrm>
            <a:prstGeom prst="rect">
              <a:avLst/>
            </a:prstGeom>
          </p:spPr>
        </p:pic>
      </p:grpSp>
      <p:grpSp>
        <p:nvGrpSpPr>
          <p:cNvPr id="12" name="Group 11"/>
          <p:cNvGrpSpPr/>
          <p:nvPr/>
        </p:nvGrpSpPr>
        <p:grpSpPr>
          <a:xfrm>
            <a:off x="4800600" y="3962400"/>
            <a:ext cx="4572000" cy="2907268"/>
            <a:chOff x="4724400" y="3873679"/>
            <a:chExt cx="4572000" cy="2907268"/>
          </a:xfrm>
        </p:grpSpPr>
        <p:pic>
          <p:nvPicPr>
            <p:cNvPr id="13"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88105" y="3873679"/>
              <a:ext cx="3703179" cy="2470020"/>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4724400" y="6319282"/>
              <a:ext cx="4572000" cy="461665"/>
            </a:xfrm>
            <a:prstGeom prst="rect">
              <a:avLst/>
            </a:prstGeom>
          </p:spPr>
          <p:txBody>
            <a:bodyPr>
              <a:spAutoFit/>
            </a:bodyPr>
            <a:lstStyle/>
            <a:p>
              <a:pPr marL="114300" lvl="1" indent="0" algn="ctr" eaLnBrk="1" hangingPunct="1">
                <a:buNone/>
                <a:defRPr/>
              </a:pPr>
              <a:r>
                <a:rPr lang="en-US" sz="2400" dirty="0"/>
                <a:t>Judges</a:t>
              </a:r>
            </a:p>
          </p:txBody>
        </p:sp>
      </p:grpSp>
      <p:grpSp>
        <p:nvGrpSpPr>
          <p:cNvPr id="15" name="Group 14"/>
          <p:cNvGrpSpPr/>
          <p:nvPr/>
        </p:nvGrpSpPr>
        <p:grpSpPr>
          <a:xfrm>
            <a:off x="-228600" y="3962400"/>
            <a:ext cx="4993985" cy="3103972"/>
            <a:chOff x="4495800" y="655821"/>
            <a:chExt cx="4572000" cy="2651278"/>
          </a:xfrm>
        </p:grpSpPr>
        <p:pic>
          <p:nvPicPr>
            <p:cNvPr id="19" name="Picture 2" descr="Image result for find a criminal in a crowd Chinese ai"/>
            <p:cNvPicPr>
              <a:picLocks noChangeAspect="1" noChangeArrowheads="1"/>
            </p:cNvPicPr>
            <p:nvPr/>
          </p:nvPicPr>
          <p:blipFill rotWithShape="1">
            <a:blip r:embed="rId5">
              <a:extLst>
                <a:ext uri="{28A0092B-C50C-407E-A947-70E740481C1C}">
                  <a14:useLocalDpi xmlns:a14="http://schemas.microsoft.com/office/drawing/2010/main" val="0"/>
                </a:ext>
              </a:extLst>
            </a:blip>
            <a:srcRect t="3065" r="27564" b="25231"/>
            <a:stretch/>
          </p:blipFill>
          <p:spPr bwMode="auto">
            <a:xfrm>
              <a:off x="5085215" y="655821"/>
              <a:ext cx="3601585" cy="178258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4495800" y="2476102"/>
              <a:ext cx="4572000" cy="830997"/>
            </a:xfrm>
            <a:prstGeom prst="rect">
              <a:avLst/>
            </a:prstGeom>
          </p:spPr>
          <p:txBody>
            <a:bodyPr>
              <a:spAutoFit/>
            </a:bodyPr>
            <a:lstStyle/>
            <a:p>
              <a:pPr marL="114300" lvl="1" indent="0" algn="ctr" eaLnBrk="1" hangingPunct="1">
                <a:buFontTx/>
                <a:buNone/>
                <a:defRPr/>
              </a:pPr>
              <a:r>
                <a:rPr lang="en-US" sz="2400" kern="0" dirty="0"/>
                <a:t>Pick out “criminals”</a:t>
              </a:r>
              <a:br>
                <a:rPr lang="en-US" sz="2400" kern="0" dirty="0"/>
              </a:br>
              <a:r>
                <a:rPr lang="en-US" sz="2400" kern="0" dirty="0"/>
                <a:t>in a crowd</a:t>
              </a:r>
            </a:p>
          </p:txBody>
        </p:sp>
      </p:grpSp>
      <p:sp>
        <p:nvSpPr>
          <p:cNvPr id="23" name="Rectangle 22"/>
          <p:cNvSpPr/>
          <p:nvPr/>
        </p:nvSpPr>
        <p:spPr>
          <a:xfrm>
            <a:off x="-76200" y="1752600"/>
            <a:ext cx="4572000" cy="1200329"/>
          </a:xfrm>
          <a:prstGeom prst="rect">
            <a:avLst/>
          </a:prstGeom>
        </p:spPr>
        <p:txBody>
          <a:bodyPr>
            <a:spAutoFit/>
          </a:bodyPr>
          <a:lstStyle/>
          <a:p>
            <a:pPr marL="114300" lvl="1" indent="0" algn="ctr" eaLnBrk="1" hangingPunct="1">
              <a:buNone/>
              <a:defRPr/>
            </a:pPr>
            <a:r>
              <a:rPr lang="en-US" sz="2400" dirty="0"/>
              <a:t>Your criminal may be </a:t>
            </a:r>
          </a:p>
          <a:p>
            <a:pPr marL="114300" lvl="1" indent="0" algn="ctr" eaLnBrk="1" hangingPunct="1">
              <a:buNone/>
              <a:defRPr/>
            </a:pPr>
            <a:r>
              <a:rPr lang="en-US" sz="2400" dirty="0"/>
              <a:t>my activist</a:t>
            </a:r>
            <a:br>
              <a:rPr lang="en-US" sz="2400" dirty="0"/>
            </a:br>
            <a:endParaRPr lang="en-US" sz="2400" dirty="0">
              <a:cs typeface="Times New Roman" panose="02020603050405020304" pitchFamily="18" charset="0"/>
            </a:endParaRPr>
          </a:p>
        </p:txBody>
      </p:sp>
    </p:spTree>
    <p:extLst>
      <p:ext uri="{BB962C8B-B14F-4D97-AF65-F5344CB8AC3E}">
        <p14:creationId xmlns:p14="http://schemas.microsoft.com/office/powerpoint/2010/main" val="167987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3">
                                            <p:txEl>
                                              <p:pRg st="0" end="0"/>
                                            </p:txEl>
                                          </p:spTgt>
                                        </p:tgtEl>
                                        <p:attrNameLst>
                                          <p:attrName>style.visibility</p:attrName>
                                        </p:attrNameLst>
                                      </p:cBhvr>
                                      <p:to>
                                        <p:strVal val="visible"/>
                                      </p:to>
                                    </p:set>
                                    <p:anim calcmode="lin" valueType="num">
                                      <p:cBhvr additive="base">
                                        <p:cTn id="13" dur="500" fill="hold"/>
                                        <p:tgtEl>
                                          <p:spTgt spid="2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3">
                                            <p:txEl>
                                              <p:pRg st="1" end="1"/>
                                            </p:txEl>
                                          </p:spTgt>
                                        </p:tgtEl>
                                        <p:attrNameLst>
                                          <p:attrName>style.visibility</p:attrName>
                                        </p:attrNameLst>
                                      </p:cBhvr>
                                      <p:to>
                                        <p:strVal val="visible"/>
                                      </p:to>
                                    </p:set>
                                    <p:anim calcmode="lin" valueType="num">
                                      <p:cBhvr additive="base">
                                        <p:cTn id="19" dur="500" fill="hold"/>
                                        <p:tgtEl>
                                          <p:spTgt spid="2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3">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pic>
        <p:nvPicPr>
          <p:cNvPr id="47" name="Picture 2" descr="Image result for voice signal"/>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0097" t="4096" r="6760" b="3071"/>
          <a:stretch/>
        </p:blipFill>
        <p:spPr bwMode="auto">
          <a:xfrm rot="5400000">
            <a:off x="673572" y="4050828"/>
            <a:ext cx="2384930" cy="988874"/>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13" name="Text Box 33"/>
          <p:cNvSpPr txBox="1">
            <a:spLocks noChangeArrowheads="1"/>
          </p:cNvSpPr>
          <p:nvPr/>
        </p:nvSpPr>
        <p:spPr bwMode="auto">
          <a:xfrm>
            <a:off x="-97457" y="609600"/>
            <a:ext cx="10155857"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 </a:t>
            </a:r>
          </a:p>
          <a:p>
            <a:pPr marL="457200" indent="-457200">
              <a:spcBef>
                <a:spcPct val="0"/>
              </a:spcBef>
              <a:buFont typeface="Arial" panose="020B0604020202020204" pitchFamily="34" charset="0"/>
              <a:buChar char="•"/>
            </a:pPr>
            <a:r>
              <a:rPr lang="en-US" altLang="en-US" sz="2400" dirty="0">
                <a:latin typeface="Times New Roman" pitchFamily="18" charset="0"/>
              </a:rPr>
              <a:t>To help the neural network learn</a:t>
            </a:r>
            <a:br>
              <a:rPr lang="en-US" altLang="en-US" sz="2400" dirty="0">
                <a:latin typeface="Times New Roman" pitchFamily="18" charset="0"/>
              </a:rPr>
            </a:br>
            <a:r>
              <a:rPr lang="en-US" altLang="en-US" sz="2400" dirty="0">
                <a:latin typeface="Times New Roman" pitchFamily="18" charset="0"/>
              </a:rPr>
              <a:t>we add </a:t>
            </a:r>
            <a:r>
              <a:rPr lang="en-US" altLang="en-US" sz="2400" dirty="0">
                <a:solidFill>
                  <a:schemeClr val="tx2"/>
                </a:solidFill>
                <a:latin typeface="Times New Roman" pitchFamily="18" charset="0"/>
              </a:rPr>
              <a:t>Time Invariants</a:t>
            </a:r>
            <a:r>
              <a:rPr lang="en-US" altLang="en-US" sz="2400" dirty="0">
                <a:latin typeface="Times New Roman" pitchFamily="18" charset="0"/>
              </a:rPr>
              <a:t>.</a:t>
            </a:r>
          </a:p>
        </p:txBody>
      </p:sp>
      <p:grpSp>
        <p:nvGrpSpPr>
          <p:cNvPr id="22" name="Group 21"/>
          <p:cNvGrpSpPr/>
          <p:nvPr/>
        </p:nvGrpSpPr>
        <p:grpSpPr>
          <a:xfrm>
            <a:off x="3519430" y="3741003"/>
            <a:ext cx="4710169" cy="830997"/>
            <a:chOff x="3519430" y="3741003"/>
            <a:chExt cx="4710169" cy="830997"/>
          </a:xfrm>
        </p:grpSpPr>
        <p:sp>
          <p:nvSpPr>
            <p:cNvPr id="23" name="Text Box 33"/>
            <p:cNvSpPr txBox="1">
              <a:spLocks noChangeArrowheads="1"/>
            </p:cNvSpPr>
            <p:nvPr/>
          </p:nvSpPr>
          <p:spPr bwMode="auto">
            <a:xfrm>
              <a:off x="3806562" y="3741003"/>
              <a:ext cx="442303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feature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early</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24" name="Oval 23"/>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nvGrpSpPr>
          <p:cNvPr id="25" name="Group 24"/>
          <p:cNvGrpSpPr/>
          <p:nvPr/>
        </p:nvGrpSpPr>
        <p:grpSpPr>
          <a:xfrm>
            <a:off x="2536036" y="3477376"/>
            <a:ext cx="1077595" cy="713624"/>
            <a:chOff x="2536036" y="3477376"/>
            <a:chExt cx="1077595" cy="713624"/>
          </a:xfrm>
        </p:grpSpPr>
        <p:cxnSp>
          <p:nvCxnSpPr>
            <p:cNvPr id="26" name="Straight Connector 25"/>
            <p:cNvCxnSpPr/>
            <p:nvPr/>
          </p:nvCxnSpPr>
          <p:spPr bwMode="auto">
            <a:xfrm>
              <a:off x="2536036" y="4038600"/>
              <a:ext cx="1077595" cy="152400"/>
            </a:xfrm>
            <a:prstGeom prst="line">
              <a:avLst/>
            </a:prstGeom>
            <a:noFill/>
            <a:ln w="25400" cap="sq" cmpd="sng" algn="ctr">
              <a:solidFill>
                <a:srgbClr val="66FF33"/>
              </a:solidFill>
              <a:prstDash val="solid"/>
              <a:round/>
              <a:headEnd type="none" w="med" len="med"/>
              <a:tailEnd type="none" w="med" len="med"/>
            </a:ln>
            <a:effectLst/>
          </p:spPr>
        </p:cxnSp>
        <p:grpSp>
          <p:nvGrpSpPr>
            <p:cNvPr id="27" name="Group 26"/>
            <p:cNvGrpSpPr/>
            <p:nvPr/>
          </p:nvGrpSpPr>
          <p:grpSpPr>
            <a:xfrm>
              <a:off x="2717936" y="3477376"/>
              <a:ext cx="821439" cy="537000"/>
              <a:chOff x="2717936" y="3218228"/>
              <a:chExt cx="821439" cy="537000"/>
            </a:xfrm>
          </p:grpSpPr>
          <p:sp>
            <p:nvSpPr>
              <p:cNvPr id="28" name="Rectangle 27"/>
              <p:cNvSpPr/>
              <p:nvPr/>
            </p:nvSpPr>
            <p:spPr>
              <a:xfrm>
                <a:off x="2742563" y="32944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9" name="Rectangle 28"/>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grpSp>
        <p:nvGrpSpPr>
          <p:cNvPr id="2" name="Group 1"/>
          <p:cNvGrpSpPr/>
          <p:nvPr/>
        </p:nvGrpSpPr>
        <p:grpSpPr>
          <a:xfrm>
            <a:off x="2584744" y="4861160"/>
            <a:ext cx="1077595" cy="713624"/>
            <a:chOff x="2584744" y="4861160"/>
            <a:chExt cx="1077595" cy="713624"/>
          </a:xfrm>
        </p:grpSpPr>
        <p:cxnSp>
          <p:nvCxnSpPr>
            <p:cNvPr id="31" name="Straight Connector 30"/>
            <p:cNvCxnSpPr/>
            <p:nvPr/>
          </p:nvCxnSpPr>
          <p:spPr bwMode="auto">
            <a:xfrm>
              <a:off x="2584744" y="5422384"/>
              <a:ext cx="1077595" cy="152400"/>
            </a:xfrm>
            <a:prstGeom prst="line">
              <a:avLst/>
            </a:prstGeom>
            <a:noFill/>
            <a:ln w="25400" cap="sq" cmpd="sng" algn="ctr">
              <a:solidFill>
                <a:srgbClr val="66FF33"/>
              </a:solidFill>
              <a:prstDash val="solid"/>
              <a:round/>
              <a:headEnd type="none" w="med" len="med"/>
              <a:tailEnd type="none" w="med" len="med"/>
            </a:ln>
            <a:effectLst/>
          </p:spPr>
        </p:cxnSp>
        <p:sp>
          <p:nvSpPr>
            <p:cNvPr id="33" name="Rectangle 32"/>
            <p:cNvSpPr/>
            <p:nvPr/>
          </p:nvSpPr>
          <p:spPr>
            <a:xfrm>
              <a:off x="2791271" y="4937360"/>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6" name="Rectangle 35"/>
            <p:cNvSpPr/>
            <p:nvPr/>
          </p:nvSpPr>
          <p:spPr>
            <a:xfrm>
              <a:off x="2766643" y="4861160"/>
              <a:ext cx="892829"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a:t>
              </a:r>
              <a:r>
                <a:rPr lang="en-US" sz="2400" i="1" baseline="-25000" dirty="0">
                  <a:solidFill>
                    <a:srgbClr val="66FF33"/>
                  </a:solidFill>
                  <a:cs typeface="Times New Roman" panose="02020603050405020304" pitchFamily="18" charset="0"/>
                  <a:sym typeface="Symbol" panose="05050102010706020507" pitchFamily="18" charset="2"/>
                </a:rPr>
                <a:t>’,j’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327" name="Oval 326"/>
          <p:cNvSpPr/>
          <p:nvPr/>
        </p:nvSpPr>
        <p:spPr>
          <a:xfrm>
            <a:off x="2438572" y="396080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 name="Rounded Rectangle 2"/>
          <p:cNvSpPr/>
          <p:nvPr/>
        </p:nvSpPr>
        <p:spPr>
          <a:xfrm>
            <a:off x="1830965" y="4259139"/>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31" name="Oval 330"/>
          <p:cNvSpPr/>
          <p:nvPr/>
        </p:nvSpPr>
        <p:spPr>
          <a:xfrm>
            <a:off x="2450675" y="531418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5" name="Rounded Rectangle 34"/>
          <p:cNvSpPr/>
          <p:nvPr/>
        </p:nvSpPr>
        <p:spPr>
          <a:xfrm>
            <a:off x="1836582" y="4584863"/>
            <a:ext cx="152400" cy="176827"/>
          </a:xfrm>
          <a:prstGeom prst="roundRect">
            <a:avLst/>
          </a:prstGeom>
          <a:ln w="25400">
            <a:solidFill>
              <a:srgbClr val="FF00FF"/>
            </a:solidFill>
          </a:ln>
        </p:spPr>
        <p:txBody>
          <a:bodyPr wrap="non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nvGrpSpPr>
          <p:cNvPr id="40" name="Group 39"/>
          <p:cNvGrpSpPr/>
          <p:nvPr/>
        </p:nvGrpSpPr>
        <p:grpSpPr>
          <a:xfrm>
            <a:off x="3525981" y="5098746"/>
            <a:ext cx="4932219" cy="830997"/>
            <a:chOff x="3519430" y="3741003"/>
            <a:chExt cx="4932219" cy="830997"/>
          </a:xfrm>
        </p:grpSpPr>
        <p:sp>
          <p:nvSpPr>
            <p:cNvPr id="41" name="Text Box 33"/>
            <p:cNvSpPr txBox="1">
              <a:spLocks noChangeArrowheads="1"/>
            </p:cNvSpPr>
            <p:nvPr/>
          </p:nvSpPr>
          <p:spPr bwMode="auto">
            <a:xfrm>
              <a:off x="3806562" y="3741003"/>
              <a:ext cx="4645087" cy="83099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 hidden node looking for </a:t>
              </a:r>
              <a:b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b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feature </a:t>
              </a:r>
              <a:r>
                <a:rPr lang="en-CA" sz="24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late</a:t>
              </a:r>
              <a:r>
                <a:rPr lang="en-CA" sz="24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in signal.</a:t>
              </a:r>
            </a:p>
          </p:txBody>
        </p:sp>
        <p:sp>
          <p:nvSpPr>
            <p:cNvPr id="42" name="Oval 41"/>
            <p:cNvSpPr/>
            <p:nvPr/>
          </p:nvSpPr>
          <p:spPr>
            <a:xfrm>
              <a:off x="3519430" y="4090576"/>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3" name="Straight Arrow Connector 42"/>
          <p:cNvCxnSpPr/>
          <p:nvPr/>
        </p:nvCxnSpPr>
        <p:spPr bwMode="auto">
          <a:xfrm flipV="1">
            <a:off x="1983365" y="4114443"/>
            <a:ext cx="481567" cy="233110"/>
          </a:xfrm>
          <a:prstGeom prst="straightConnector1">
            <a:avLst/>
          </a:prstGeom>
          <a:noFill/>
          <a:ln w="25400" cap="sq" cmpd="sng" algn="ctr">
            <a:solidFill>
              <a:srgbClr val="FF00FF"/>
            </a:solidFill>
            <a:prstDash val="solid"/>
            <a:round/>
            <a:headEnd type="none" w="med" len="med"/>
            <a:tailEnd type="triangle"/>
          </a:ln>
          <a:effectLst/>
        </p:spPr>
      </p:cxnSp>
      <p:cxnSp>
        <p:nvCxnSpPr>
          <p:cNvPr id="44" name="Straight Arrow Connector 43"/>
          <p:cNvCxnSpPr/>
          <p:nvPr/>
        </p:nvCxnSpPr>
        <p:spPr bwMode="auto">
          <a:xfrm>
            <a:off x="1990284" y="4666368"/>
            <a:ext cx="486751" cy="674174"/>
          </a:xfrm>
          <a:prstGeom prst="straightConnector1">
            <a:avLst/>
          </a:prstGeom>
          <a:noFill/>
          <a:ln w="25400" cap="sq" cmpd="sng" algn="ctr">
            <a:solidFill>
              <a:srgbClr val="FF00FF"/>
            </a:solidFill>
            <a:prstDash val="solid"/>
            <a:round/>
            <a:headEnd type="none" w="med" len="med"/>
            <a:tailEnd type="triangle"/>
          </a:ln>
          <a:effectLst/>
        </p:spPr>
      </p:cxnSp>
      <p:sp>
        <p:nvSpPr>
          <p:cNvPr id="45" name="Text Box 33"/>
          <p:cNvSpPr txBox="1">
            <a:spLocks noChangeArrowheads="1"/>
          </p:cNvSpPr>
          <p:nvPr/>
        </p:nvSpPr>
        <p:spPr bwMode="auto">
          <a:xfrm>
            <a:off x="2045288" y="5937544"/>
            <a:ext cx="50413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When learning, force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46" name="Text Box 33"/>
          <p:cNvSpPr txBox="1">
            <a:spLocks noChangeArrowheads="1"/>
          </p:cNvSpPr>
          <p:nvPr/>
        </p:nvSpPr>
        <p:spPr bwMode="auto">
          <a:xfrm>
            <a:off x="4120856" y="6320135"/>
            <a:ext cx="30480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and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sp>
        <p:nvSpPr>
          <p:cNvPr id="52" name="Text Box 33"/>
          <p:cNvSpPr txBox="1">
            <a:spLocks noChangeArrowheads="1"/>
          </p:cNvSpPr>
          <p:nvPr/>
        </p:nvSpPr>
        <p:spPr bwMode="auto">
          <a:xfrm>
            <a:off x="2057400" y="3048000"/>
            <a:ext cx="25908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feature</a:t>
            </a:r>
          </a:p>
        </p:txBody>
      </p:sp>
      <p:sp>
        <p:nvSpPr>
          <p:cNvPr id="53" name="Text Box 33"/>
          <p:cNvSpPr txBox="1">
            <a:spLocks noChangeArrowheads="1"/>
          </p:cNvSpPr>
          <p:nvPr/>
        </p:nvSpPr>
        <p:spPr bwMode="auto">
          <a:xfrm>
            <a:off x="2514600" y="4491335"/>
            <a:ext cx="32766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Learning </a:t>
            </a:r>
            <a:r>
              <a:rPr lang="en-CA" sz="2400" dirty="0">
                <a:solidFill>
                  <a:srgbClr val="FF0000"/>
                </a:solidFill>
                <a:latin typeface="Times New Roman" panose="02020603050405020304" pitchFamily="18" charset="0"/>
                <a:cs typeface="Times New Roman" panose="02020603050405020304" pitchFamily="18" charset="0"/>
                <a:sym typeface="Symbol" panose="05050102010706020507" pitchFamily="18" charset="2"/>
              </a:rPr>
              <a:t>same</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feature</a:t>
            </a:r>
          </a:p>
        </p:txBody>
      </p:sp>
      <p:grpSp>
        <p:nvGrpSpPr>
          <p:cNvPr id="6" name="Group 5"/>
          <p:cNvGrpSpPr/>
          <p:nvPr/>
        </p:nvGrpSpPr>
        <p:grpSpPr>
          <a:xfrm>
            <a:off x="2608248" y="3810000"/>
            <a:ext cx="1083527" cy="1684182"/>
            <a:chOff x="2608248" y="3810000"/>
            <a:chExt cx="1083527" cy="1684182"/>
          </a:xfrm>
        </p:grpSpPr>
        <p:cxnSp>
          <p:nvCxnSpPr>
            <p:cNvPr id="48" name="Straight Connector 47"/>
            <p:cNvCxnSpPr/>
            <p:nvPr/>
          </p:nvCxnSpPr>
          <p:spPr bwMode="auto">
            <a:xfrm>
              <a:off x="2608248" y="4117959"/>
              <a:ext cx="931127" cy="1376223"/>
            </a:xfrm>
            <a:prstGeom prst="line">
              <a:avLst/>
            </a:prstGeom>
            <a:noFill/>
            <a:ln w="25400" cap="sq" cmpd="sng" algn="ctr">
              <a:solidFill>
                <a:srgbClr val="66FF33"/>
              </a:solidFill>
              <a:prstDash val="solid"/>
              <a:round/>
              <a:headEnd type="none" w="med" len="med"/>
              <a:tailEnd type="none" w="med" len="med"/>
            </a:ln>
            <a:effectLst/>
          </p:spPr>
        </p:cxnSp>
        <p:grpSp>
          <p:nvGrpSpPr>
            <p:cNvPr id="49" name="Group 48"/>
            <p:cNvGrpSpPr/>
            <p:nvPr/>
          </p:nvGrpSpPr>
          <p:grpSpPr>
            <a:xfrm>
              <a:off x="2870336" y="3810000"/>
              <a:ext cx="821439" cy="461665"/>
              <a:chOff x="2717936" y="3218228"/>
              <a:chExt cx="821439" cy="461665"/>
            </a:xfrm>
          </p:grpSpPr>
          <p:sp>
            <p:nvSpPr>
              <p:cNvPr id="50" name="Rectangle 49"/>
              <p:cNvSpPr/>
              <p:nvPr/>
            </p:nvSpPr>
            <p:spPr>
              <a:xfrm>
                <a:off x="2742563" y="3218228"/>
                <a:ext cx="796812"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2717936" y="3218228"/>
                <a:ext cx="814042"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spTree>
    <p:extLst>
      <p:ext uri="{BB962C8B-B14F-4D97-AF65-F5344CB8AC3E}">
        <p14:creationId xmlns:p14="http://schemas.microsoft.com/office/powerpoint/2010/main" val="23991880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0-#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5"/>
                                        </p:tgtEl>
                                        <p:attrNameLst>
                                          <p:attrName>style.visibility</p:attrName>
                                        </p:attrNameLst>
                                      </p:cBhvr>
                                      <p:to>
                                        <p:strVal val="visible"/>
                                      </p:to>
                                    </p:set>
                                    <p:anim calcmode="lin" valueType="num">
                                      <p:cBhvr additive="base">
                                        <p:cTn id="19" dur="500" fill="hold"/>
                                        <p:tgtEl>
                                          <p:spTgt spid="25"/>
                                        </p:tgtEl>
                                        <p:attrNameLst>
                                          <p:attrName>ppt_x</p:attrName>
                                        </p:attrNameLst>
                                      </p:cBhvr>
                                      <p:tavLst>
                                        <p:tav tm="0">
                                          <p:val>
                                            <p:strVal val="0-#ppt_w/2"/>
                                          </p:val>
                                        </p:tav>
                                        <p:tav tm="100000">
                                          <p:val>
                                            <p:strVal val="#ppt_x"/>
                                          </p:val>
                                        </p:tav>
                                      </p:tavLst>
                                    </p:anim>
                                    <p:anim calcmode="lin" valueType="num">
                                      <p:cBhvr additive="base">
                                        <p:cTn id="20" dur="500" fill="hold"/>
                                        <p:tgtEl>
                                          <p:spTgt spid="25"/>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2"/>
                                        </p:tgtEl>
                                        <p:attrNameLst>
                                          <p:attrName>style.visibility</p:attrName>
                                        </p:attrNameLst>
                                      </p:cBhvr>
                                      <p:to>
                                        <p:strVal val="visible"/>
                                      </p:to>
                                    </p:set>
                                    <p:anim calcmode="lin" valueType="num">
                                      <p:cBhvr additive="base">
                                        <p:cTn id="23" dur="500" fill="hold"/>
                                        <p:tgtEl>
                                          <p:spTgt spid="52"/>
                                        </p:tgtEl>
                                        <p:attrNameLst>
                                          <p:attrName>ppt_x</p:attrName>
                                        </p:attrNameLst>
                                      </p:cBhvr>
                                      <p:tavLst>
                                        <p:tav tm="0">
                                          <p:val>
                                            <p:strVal val="0-#ppt_w/2"/>
                                          </p:val>
                                        </p:tav>
                                        <p:tav tm="100000">
                                          <p:val>
                                            <p:strVal val="#ppt_x"/>
                                          </p:val>
                                        </p:tav>
                                      </p:tavLst>
                                    </p:anim>
                                    <p:anim calcmode="lin" valueType="num">
                                      <p:cBhvr additive="base">
                                        <p:cTn id="24"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
                                        </p:tgtEl>
                                        <p:attrNameLst>
                                          <p:attrName>style.visibility</p:attrName>
                                        </p:attrNameLst>
                                      </p:cBhvr>
                                      <p:to>
                                        <p:strVal val="visible"/>
                                      </p:to>
                                    </p:set>
                                    <p:anim calcmode="lin" valueType="num">
                                      <p:cBhvr additive="base">
                                        <p:cTn id="29" dur="500" fill="hold"/>
                                        <p:tgtEl>
                                          <p:spTgt spid="2"/>
                                        </p:tgtEl>
                                        <p:attrNameLst>
                                          <p:attrName>ppt_x</p:attrName>
                                        </p:attrNameLst>
                                      </p:cBhvr>
                                      <p:tavLst>
                                        <p:tav tm="0">
                                          <p:val>
                                            <p:strVal val="0-#ppt_w/2"/>
                                          </p:val>
                                        </p:tav>
                                        <p:tav tm="100000">
                                          <p:val>
                                            <p:strVal val="#ppt_x"/>
                                          </p:val>
                                        </p:tav>
                                      </p:tavLst>
                                    </p:anim>
                                    <p:anim calcmode="lin" valueType="num">
                                      <p:cBhvr additive="base">
                                        <p:cTn id="30" dur="500" fill="hold"/>
                                        <p:tgtEl>
                                          <p:spTgt spid="2"/>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53"/>
                                        </p:tgtEl>
                                        <p:attrNameLst>
                                          <p:attrName>style.visibility</p:attrName>
                                        </p:attrNameLst>
                                      </p:cBhvr>
                                      <p:to>
                                        <p:strVal val="visible"/>
                                      </p:to>
                                    </p:set>
                                    <p:anim calcmode="lin" valueType="num">
                                      <p:cBhvr additive="base">
                                        <p:cTn id="33" dur="500" fill="hold"/>
                                        <p:tgtEl>
                                          <p:spTgt spid="53"/>
                                        </p:tgtEl>
                                        <p:attrNameLst>
                                          <p:attrName>ppt_x</p:attrName>
                                        </p:attrNameLst>
                                      </p:cBhvr>
                                      <p:tavLst>
                                        <p:tav tm="0">
                                          <p:val>
                                            <p:strVal val="0-#ppt_w/2"/>
                                          </p:val>
                                        </p:tav>
                                        <p:tav tm="100000">
                                          <p:val>
                                            <p:strVal val="#ppt_x"/>
                                          </p:val>
                                        </p:tav>
                                      </p:tavLst>
                                    </p:anim>
                                    <p:anim calcmode="lin" valueType="num">
                                      <p:cBhvr additive="base">
                                        <p:cTn id="34"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45">
                                            <p:txEl>
                                              <p:pRg st="0" end="0"/>
                                            </p:txEl>
                                          </p:spTgt>
                                        </p:tgtEl>
                                        <p:attrNameLst>
                                          <p:attrName>style.visibility</p:attrName>
                                        </p:attrNameLst>
                                      </p:cBhvr>
                                      <p:to>
                                        <p:strVal val="visible"/>
                                      </p:to>
                                    </p:set>
                                    <p:anim calcmode="lin" valueType="num">
                                      <p:cBhvr additive="base">
                                        <p:cTn id="3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4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6"/>
                                        </p:tgtEl>
                                        <p:attrNameLst>
                                          <p:attrName>style.visibility</p:attrName>
                                        </p:attrNameLst>
                                      </p:cBhvr>
                                      <p:to>
                                        <p:strVal val="visible"/>
                                      </p:to>
                                    </p:set>
                                    <p:anim calcmode="lin" valueType="num">
                                      <p:cBhvr additive="base">
                                        <p:cTn id="45" dur="500" fill="hold"/>
                                        <p:tgtEl>
                                          <p:spTgt spid="6"/>
                                        </p:tgtEl>
                                        <p:attrNameLst>
                                          <p:attrName>ppt_x</p:attrName>
                                        </p:attrNameLst>
                                      </p:cBhvr>
                                      <p:tavLst>
                                        <p:tav tm="0">
                                          <p:val>
                                            <p:strVal val="0-#ppt_w/2"/>
                                          </p:val>
                                        </p:tav>
                                        <p:tav tm="100000">
                                          <p:val>
                                            <p:strVal val="#ppt_x"/>
                                          </p:val>
                                        </p:tav>
                                      </p:tavLst>
                                    </p:anim>
                                    <p:anim calcmode="lin" valueType="num">
                                      <p:cBhvr additive="base">
                                        <p:cTn id="4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6">
                                            <p:txEl>
                                              <p:pRg st="0" end="0"/>
                                            </p:txEl>
                                          </p:spTgt>
                                        </p:tgtEl>
                                        <p:attrNameLst>
                                          <p:attrName>style.visibility</p:attrName>
                                        </p:attrNameLst>
                                      </p:cBhvr>
                                      <p:to>
                                        <p:strVal val="visible"/>
                                      </p:to>
                                    </p:set>
                                    <p:anim calcmode="lin" valueType="num">
                                      <p:cBhvr additive="base">
                                        <p:cTn id="51"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4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animBg="1"/>
      <p:bldP spid="53" grpId="0" animBg="1"/>
    </p:bld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49874"/>
            <a:ext cx="5648325" cy="2303326"/>
            <a:chOff x="3436042" y="4249874"/>
            <a:chExt cx="5648325"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36042" y="4249874"/>
              <a:ext cx="5648325" cy="2303326"/>
              <a:chOff x="3429000" y="4249874"/>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29000" y="4249874"/>
                <a:ext cx="5648325" cy="2303326"/>
                <a:chOff x="3429000" y="4267200"/>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0" y="4267200"/>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8" name="Text Box 33"/>
          <p:cNvSpPr txBox="1">
            <a:spLocks noChangeArrowheads="1"/>
          </p:cNvSpPr>
          <p:nvPr/>
        </p:nvSpPr>
        <p:spPr bwMode="auto">
          <a:xfrm>
            <a:off x="-99645" y="470118"/>
            <a:ext cx="9338913"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a:t>
            </a:r>
          </a:p>
          <a:p>
            <a:pPr marL="457200" indent="-457200">
              <a:spcBef>
                <a:spcPct val="0"/>
              </a:spcBef>
              <a:buFont typeface="Arial" panose="020B0604020202020204" pitchFamily="34" charset="0"/>
              <a:buChar char="•"/>
            </a:pPr>
            <a:r>
              <a:rPr lang="en-US" altLang="en-US" sz="2400" dirty="0">
                <a:latin typeface="Times New Roman" pitchFamily="18" charset="0"/>
              </a:rPr>
              <a:t>When processing the input that arrives as a stream in time,</a:t>
            </a:r>
          </a:p>
          <a:p>
            <a:pPr>
              <a:spcBef>
                <a:spcPct val="0"/>
              </a:spcBef>
            </a:pPr>
            <a:r>
              <a:rPr lang="en-US" altLang="en-US" sz="2400" dirty="0">
                <a:latin typeface="Times New Roman" pitchFamily="18" charset="0"/>
              </a:rPr>
              <a:t>         eg speech.</a:t>
            </a:r>
          </a:p>
          <a:p>
            <a:pPr marL="457200" indent="-457200">
              <a:spcBef>
                <a:spcPct val="0"/>
              </a:spcBef>
              <a:buFont typeface="Arial" panose="020B0604020202020204" pitchFamily="34" charset="0"/>
              <a:buChar char="•"/>
            </a:pPr>
            <a:r>
              <a:rPr lang="en-US" altLang="en-US" sz="2400" dirty="0">
                <a:latin typeface="Times New Roman" pitchFamily="18" charset="0"/>
              </a:rPr>
              <a:t>Each time step remembers something from the past.</a:t>
            </a:r>
          </a:p>
          <a:p>
            <a:pPr>
              <a:spcBef>
                <a:spcPct val="0"/>
              </a:spcBef>
            </a:pPr>
            <a:r>
              <a:rPr lang="en-US" altLang="en-US" sz="2400" dirty="0">
                <a:latin typeface="Times New Roman" pitchFamily="18" charset="0"/>
              </a:rPr>
              <a:t>         eg that the next word needs to be a noun.</a:t>
            </a:r>
          </a:p>
          <a:p>
            <a:pPr marL="457200" indent="-457200">
              <a:spcBef>
                <a:spcPct val="0"/>
              </a:spcBef>
              <a:buFont typeface="Arial" panose="020B0604020202020204" pitchFamily="34" charset="0"/>
              <a:buChar char="•"/>
            </a:pPr>
            <a:r>
              <a:rPr lang="en-US" altLang="en-US" sz="2400" dirty="0">
                <a:latin typeface="Times New Roman" pitchFamily="18" charset="0"/>
              </a:rPr>
              <a:t>This can be viewed as a network with cycles</a:t>
            </a:r>
            <a:br>
              <a:rPr lang="en-US" altLang="en-US" sz="2400" dirty="0">
                <a:latin typeface="Times New Roman" pitchFamily="18" charset="0"/>
              </a:rPr>
            </a:br>
            <a:r>
              <a:rPr lang="en-US" altLang="en-US" sz="2400" dirty="0">
                <a:latin typeface="Times New Roman" pitchFamily="18" charset="0"/>
              </a:rPr>
              <a:t>or unwound into identical layers.</a:t>
            </a:r>
          </a:p>
        </p:txBody>
      </p:sp>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37" name="Rectangle 36">
            <a:extLst>
              <a:ext uri="{FF2B5EF4-FFF2-40B4-BE49-F238E27FC236}">
                <a16:creationId xmlns:a16="http://schemas.microsoft.com/office/drawing/2014/main" id="{58FCB6B8-8909-4697-A9EC-28A78DFBDE31}"/>
              </a:ext>
            </a:extLst>
          </p:cNvPr>
          <p:cNvSpPr/>
          <p:nvPr/>
        </p:nvSpPr>
        <p:spPr>
          <a:xfrm>
            <a:off x="5366166" y="5181477"/>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 name="Rectangle 40">
            <a:extLst>
              <a:ext uri="{FF2B5EF4-FFF2-40B4-BE49-F238E27FC236}">
                <a16:creationId xmlns:a16="http://schemas.microsoft.com/office/drawing/2014/main" id="{82FD6DF3-0DC2-4C9E-BCDB-7566EC120914}"/>
              </a:ext>
            </a:extLst>
          </p:cNvPr>
          <p:cNvSpPr/>
          <p:nvPr/>
        </p:nvSpPr>
        <p:spPr>
          <a:xfrm>
            <a:off x="6082047" y="4482921"/>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2" name="Rectangle 41">
            <a:extLst>
              <a:ext uri="{FF2B5EF4-FFF2-40B4-BE49-F238E27FC236}">
                <a16:creationId xmlns:a16="http://schemas.microsoft.com/office/drawing/2014/main" id="{E761BCD8-240B-497F-A44B-F272D03CC1F9}"/>
              </a:ext>
            </a:extLst>
          </p:cNvPr>
          <p:cNvSpPr/>
          <p:nvPr/>
        </p:nvSpPr>
        <p:spPr>
          <a:xfrm>
            <a:off x="6897108" y="4480784"/>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8FDF9F4A-72A9-487E-8482-1D1798A601E3}"/>
              </a:ext>
            </a:extLst>
          </p:cNvPr>
          <p:cNvSpPr/>
          <p:nvPr/>
        </p:nvSpPr>
        <p:spPr>
          <a:xfrm>
            <a:off x="7988592" y="4504405"/>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36" name="Group 35">
            <a:extLst>
              <a:ext uri="{FF2B5EF4-FFF2-40B4-BE49-F238E27FC236}">
                <a16:creationId xmlns:a16="http://schemas.microsoft.com/office/drawing/2014/main" id="{0A64A063-F2FA-47A4-9BB6-521483953377}"/>
              </a:ext>
            </a:extLst>
          </p:cNvPr>
          <p:cNvGrpSpPr/>
          <p:nvPr/>
        </p:nvGrpSpPr>
        <p:grpSpPr>
          <a:xfrm>
            <a:off x="3845924" y="5146467"/>
            <a:ext cx="719462" cy="688685"/>
            <a:chOff x="3847278" y="5143539"/>
            <a:chExt cx="719462" cy="688685"/>
          </a:xfrm>
        </p:grpSpPr>
        <p:sp>
          <p:nvSpPr>
            <p:cNvPr id="45" name="Rectangle 44">
              <a:extLst>
                <a:ext uri="{FF2B5EF4-FFF2-40B4-BE49-F238E27FC236}">
                  <a16:creationId xmlns:a16="http://schemas.microsoft.com/office/drawing/2014/main" id="{68FAE43F-316E-408A-B177-0F7855705E7B}"/>
                </a:ext>
              </a:extLst>
            </p:cNvPr>
            <p:cNvSpPr/>
            <p:nvPr/>
          </p:nvSpPr>
          <p:spPr>
            <a:xfrm rot="1551322">
              <a:off x="3847278" y="5143539"/>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6" name="Rectangle 45">
              <a:extLst>
                <a:ext uri="{FF2B5EF4-FFF2-40B4-BE49-F238E27FC236}">
                  <a16:creationId xmlns:a16="http://schemas.microsoft.com/office/drawing/2014/main" id="{27A77EEA-A562-4900-AAC3-E189F339DE30}"/>
                </a:ext>
              </a:extLst>
            </p:cNvPr>
            <p:cNvSpPr/>
            <p:nvPr/>
          </p:nvSpPr>
          <p:spPr>
            <a:xfrm rot="1551322">
              <a:off x="3856191" y="5457291"/>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7" name="Group 46">
            <a:extLst>
              <a:ext uri="{FF2B5EF4-FFF2-40B4-BE49-F238E27FC236}">
                <a16:creationId xmlns:a16="http://schemas.microsoft.com/office/drawing/2014/main" id="{B8CE2EC2-8C3E-4F78-99D1-2A5C8EA0A3B2}"/>
              </a:ext>
            </a:extLst>
          </p:cNvPr>
          <p:cNvGrpSpPr/>
          <p:nvPr/>
        </p:nvGrpSpPr>
        <p:grpSpPr>
          <a:xfrm>
            <a:off x="6976881" y="5193386"/>
            <a:ext cx="947919" cy="606245"/>
            <a:chOff x="6019800" y="5180507"/>
            <a:chExt cx="947919" cy="606245"/>
          </a:xfrm>
        </p:grpSpPr>
        <p:sp>
          <p:nvSpPr>
            <p:cNvPr id="38" name="Rectangle 37">
              <a:extLst>
                <a:ext uri="{FF2B5EF4-FFF2-40B4-BE49-F238E27FC236}">
                  <a16:creationId xmlns:a16="http://schemas.microsoft.com/office/drawing/2014/main" id="{03E8AB75-12D4-4777-AC6C-216F6418F790}"/>
                </a:ext>
              </a:extLst>
            </p:cNvPr>
            <p:cNvSpPr/>
            <p:nvPr/>
          </p:nvSpPr>
          <p:spPr>
            <a:xfrm>
              <a:off x="6310579" y="5273391"/>
              <a:ext cx="65714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8" name="Rectangle 47">
              <a:extLst>
                <a:ext uri="{FF2B5EF4-FFF2-40B4-BE49-F238E27FC236}">
                  <a16:creationId xmlns:a16="http://schemas.microsoft.com/office/drawing/2014/main" id="{6404B4B1-59F0-483A-ADC6-3DFCF68DBDB4}"/>
                </a:ext>
              </a:extLst>
            </p:cNvPr>
            <p:cNvSpPr/>
            <p:nvPr/>
          </p:nvSpPr>
          <p:spPr>
            <a:xfrm>
              <a:off x="6019800" y="5180507"/>
              <a:ext cx="437278"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50" name="Group 49">
            <a:extLst>
              <a:ext uri="{FF2B5EF4-FFF2-40B4-BE49-F238E27FC236}">
                <a16:creationId xmlns:a16="http://schemas.microsoft.com/office/drawing/2014/main" id="{8FBB6C8C-E0CF-45E2-94D5-2B3E55FDF6BD}"/>
              </a:ext>
            </a:extLst>
          </p:cNvPr>
          <p:cNvGrpSpPr/>
          <p:nvPr/>
        </p:nvGrpSpPr>
        <p:grpSpPr>
          <a:xfrm>
            <a:off x="7915965" y="5181600"/>
            <a:ext cx="947919" cy="606245"/>
            <a:chOff x="6019800" y="5180507"/>
            <a:chExt cx="947919" cy="606245"/>
          </a:xfrm>
        </p:grpSpPr>
        <p:sp>
          <p:nvSpPr>
            <p:cNvPr id="51" name="Rectangle 50">
              <a:extLst>
                <a:ext uri="{FF2B5EF4-FFF2-40B4-BE49-F238E27FC236}">
                  <a16:creationId xmlns:a16="http://schemas.microsoft.com/office/drawing/2014/main" id="{8D030D07-537F-453E-BA02-B067B1FC8606}"/>
                </a:ext>
              </a:extLst>
            </p:cNvPr>
            <p:cNvSpPr/>
            <p:nvPr/>
          </p:nvSpPr>
          <p:spPr>
            <a:xfrm>
              <a:off x="6310579" y="5273391"/>
              <a:ext cx="65714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2" name="Rectangle 51">
              <a:extLst>
                <a:ext uri="{FF2B5EF4-FFF2-40B4-BE49-F238E27FC236}">
                  <a16:creationId xmlns:a16="http://schemas.microsoft.com/office/drawing/2014/main" id="{9D5F66D2-A672-42F1-AA84-AF1F1332EEEE}"/>
                </a:ext>
              </a:extLst>
            </p:cNvPr>
            <p:cNvSpPr/>
            <p:nvPr/>
          </p:nvSpPr>
          <p:spPr>
            <a:xfrm>
              <a:off x="6019800" y="5180507"/>
              <a:ext cx="437278"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53" name="Group 52">
            <a:extLst>
              <a:ext uri="{FF2B5EF4-FFF2-40B4-BE49-F238E27FC236}">
                <a16:creationId xmlns:a16="http://schemas.microsoft.com/office/drawing/2014/main" id="{B9CC0977-7227-4B97-AE9D-82B29F317FB7}"/>
              </a:ext>
            </a:extLst>
          </p:cNvPr>
          <p:cNvGrpSpPr/>
          <p:nvPr/>
        </p:nvGrpSpPr>
        <p:grpSpPr>
          <a:xfrm>
            <a:off x="6019800" y="5197834"/>
            <a:ext cx="947919" cy="606245"/>
            <a:chOff x="6019800" y="5180507"/>
            <a:chExt cx="947919" cy="606245"/>
          </a:xfrm>
        </p:grpSpPr>
        <p:sp>
          <p:nvSpPr>
            <p:cNvPr id="54" name="Rectangle 53">
              <a:extLst>
                <a:ext uri="{FF2B5EF4-FFF2-40B4-BE49-F238E27FC236}">
                  <a16:creationId xmlns:a16="http://schemas.microsoft.com/office/drawing/2014/main" id="{BC859439-0E7D-4A04-9104-5A72642A6949}"/>
                </a:ext>
              </a:extLst>
            </p:cNvPr>
            <p:cNvSpPr/>
            <p:nvPr/>
          </p:nvSpPr>
          <p:spPr>
            <a:xfrm>
              <a:off x="6310579" y="5273391"/>
              <a:ext cx="65714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5" name="Rectangle 54">
              <a:extLst>
                <a:ext uri="{FF2B5EF4-FFF2-40B4-BE49-F238E27FC236}">
                  <a16:creationId xmlns:a16="http://schemas.microsoft.com/office/drawing/2014/main" id="{8C17B2C2-1495-4304-B3B0-D2AA0EB3FA99}"/>
                </a:ext>
              </a:extLst>
            </p:cNvPr>
            <p:cNvSpPr/>
            <p:nvPr/>
          </p:nvSpPr>
          <p:spPr>
            <a:xfrm>
              <a:off x="6019800" y="5180507"/>
              <a:ext cx="437278"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56" name="Rectangle 55">
            <a:extLst>
              <a:ext uri="{FF2B5EF4-FFF2-40B4-BE49-F238E27FC236}">
                <a16:creationId xmlns:a16="http://schemas.microsoft.com/office/drawing/2014/main" id="{558B686D-00DA-46E9-8F7D-AC914544B419}"/>
              </a:ext>
            </a:extLst>
          </p:cNvPr>
          <p:cNvSpPr/>
          <p:nvPr/>
        </p:nvSpPr>
        <p:spPr>
          <a:xfrm>
            <a:off x="4455485" y="5204953"/>
            <a:ext cx="940761" cy="61731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C6ED421-9EF1-4F69-B117-5877616CE89E}"/>
              </a:ext>
            </a:extLst>
          </p:cNvPr>
          <p:cNvSpPr/>
          <p:nvPr/>
        </p:nvSpPr>
        <p:spPr>
          <a:xfrm>
            <a:off x="6045557" y="558510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E693EFF3-A0F7-4FE7-8086-7A34F724BD1D}"/>
              </a:ext>
            </a:extLst>
          </p:cNvPr>
          <p:cNvSpPr/>
          <p:nvPr/>
        </p:nvSpPr>
        <p:spPr>
          <a:xfrm>
            <a:off x="6972234" y="5584073"/>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6D04CD64-C03D-4B0C-8066-B575BA92A40E}"/>
              </a:ext>
            </a:extLst>
          </p:cNvPr>
          <p:cNvSpPr/>
          <p:nvPr/>
        </p:nvSpPr>
        <p:spPr>
          <a:xfrm>
            <a:off x="7949955" y="558303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49" name="Group 48">
            <a:extLst>
              <a:ext uri="{FF2B5EF4-FFF2-40B4-BE49-F238E27FC236}">
                <a16:creationId xmlns:a16="http://schemas.microsoft.com/office/drawing/2014/main" id="{1D86243C-3171-4064-B8E9-9E6E78C65E49}"/>
              </a:ext>
            </a:extLst>
          </p:cNvPr>
          <p:cNvGrpSpPr/>
          <p:nvPr/>
        </p:nvGrpSpPr>
        <p:grpSpPr>
          <a:xfrm>
            <a:off x="3441879" y="4343400"/>
            <a:ext cx="457200" cy="970383"/>
            <a:chOff x="3429000" y="4343400"/>
            <a:chExt cx="457200" cy="970383"/>
          </a:xfrm>
        </p:grpSpPr>
        <p:sp>
          <p:nvSpPr>
            <p:cNvPr id="60" name="Rectangle 59">
              <a:extLst>
                <a:ext uri="{FF2B5EF4-FFF2-40B4-BE49-F238E27FC236}">
                  <a16:creationId xmlns:a16="http://schemas.microsoft.com/office/drawing/2014/main" id="{51E946F5-EEC0-4725-9988-4A5C28ACB731}"/>
                </a:ext>
              </a:extLst>
            </p:cNvPr>
            <p:cNvSpPr/>
            <p:nvPr/>
          </p:nvSpPr>
          <p:spPr>
            <a:xfrm>
              <a:off x="3492792" y="4343400"/>
              <a:ext cx="393408" cy="731520"/>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1" name="Rectangle 60">
              <a:extLst>
                <a:ext uri="{FF2B5EF4-FFF2-40B4-BE49-F238E27FC236}">
                  <a16:creationId xmlns:a16="http://schemas.microsoft.com/office/drawing/2014/main" id="{17396DCA-6DC7-4178-A506-1A586CD97E7D}"/>
                </a:ext>
              </a:extLst>
            </p:cNvPr>
            <p:cNvSpPr/>
            <p:nvPr/>
          </p:nvSpPr>
          <p:spPr>
            <a:xfrm>
              <a:off x="3429000" y="4582263"/>
              <a:ext cx="393408" cy="731520"/>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2" name="Rectangle 61">
            <a:extLst>
              <a:ext uri="{FF2B5EF4-FFF2-40B4-BE49-F238E27FC236}">
                <a16:creationId xmlns:a16="http://schemas.microsoft.com/office/drawing/2014/main" id="{39DF6243-AA98-45F5-8917-613E39B3D21F}"/>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4" name="Rectangle 63">
            <a:extLst>
              <a:ext uri="{FF2B5EF4-FFF2-40B4-BE49-F238E27FC236}">
                <a16:creationId xmlns:a16="http://schemas.microsoft.com/office/drawing/2014/main" id="{B235DC90-9C87-41E7-9FC4-BA4E43AC7B77}"/>
              </a:ext>
            </a:extLst>
          </p:cNvPr>
          <p:cNvSpPr/>
          <p:nvPr/>
        </p:nvSpPr>
        <p:spPr>
          <a:xfrm>
            <a:off x="9066593" y="3742436"/>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2462970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 calcmode="lin" valueType="num">
                                      <p:cBhvr additive="base">
                                        <p:cTn id="1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anim calcmode="lin" valueType="num">
                                      <p:cBhvr additive="base">
                                        <p:cTn id="15"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8">
                                            <p:txEl>
                                              <p:pRg st="1" end="1"/>
                                            </p:txEl>
                                          </p:spTgt>
                                        </p:tgtEl>
                                        <p:attrNameLst>
                                          <p:attrName>style.visibility</p:attrName>
                                        </p:attrNameLst>
                                      </p:cBhvr>
                                      <p:to>
                                        <p:strVal val="visible"/>
                                      </p:to>
                                    </p:set>
                                    <p:anim calcmode="lin" valueType="num">
                                      <p:cBhvr additive="base">
                                        <p:cTn id="21"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1" nodeType="clickEffect">
                                  <p:stCondLst>
                                    <p:cond delay="0"/>
                                  </p:stCondLst>
                                  <p:childTnLst>
                                    <p:set>
                                      <p:cBhvr>
                                        <p:cTn id="26" dur="1" fill="hold">
                                          <p:stCondLst>
                                            <p:cond delay="0"/>
                                          </p:stCondLst>
                                        </p:cTn>
                                        <p:tgtEl>
                                          <p:spTgt spid="56"/>
                                        </p:tgtEl>
                                        <p:attrNameLst>
                                          <p:attrName>style.visibility</p:attrName>
                                        </p:attrNameLst>
                                      </p:cBhvr>
                                      <p:to>
                                        <p:strVal val="visible"/>
                                      </p:to>
                                    </p:set>
                                    <p:anim calcmode="lin" valueType="num">
                                      <p:cBhvr additive="base">
                                        <p:cTn id="27" dur="500" fill="hold"/>
                                        <p:tgtEl>
                                          <p:spTgt spid="56"/>
                                        </p:tgtEl>
                                        <p:attrNameLst>
                                          <p:attrName>ppt_x</p:attrName>
                                        </p:attrNameLst>
                                      </p:cBhvr>
                                      <p:tavLst>
                                        <p:tav tm="0">
                                          <p:val>
                                            <p:strVal val="0-#ppt_w/2"/>
                                          </p:val>
                                        </p:tav>
                                        <p:tav tm="100000">
                                          <p:val>
                                            <p:strVal val="#ppt_x"/>
                                          </p:val>
                                        </p:tav>
                                      </p:tavLst>
                                    </p:anim>
                                    <p:anim calcmode="lin" valueType="num">
                                      <p:cBhvr additive="base">
                                        <p:cTn id="28" dur="500" fill="hold"/>
                                        <p:tgtEl>
                                          <p:spTgt spid="56"/>
                                        </p:tgtEl>
                                        <p:attrNameLst>
                                          <p:attrName>ppt_y</p:attrName>
                                        </p:attrNameLst>
                                      </p:cBhvr>
                                      <p:tavLst>
                                        <p:tav tm="0">
                                          <p:val>
                                            <p:strVal val="#ppt_y"/>
                                          </p:val>
                                        </p:tav>
                                        <p:tav tm="100000">
                                          <p:val>
                                            <p:strVal val="#ppt_y"/>
                                          </p:val>
                                        </p:tav>
                                      </p:tavLst>
                                    </p:anim>
                                  </p:childTnLst>
                                </p:cTn>
                              </p:par>
                              <p:par>
                                <p:cTn id="29" presetID="2" presetClass="entr" presetSubtype="8" fill="hold" grpId="1" nodeType="withEffect">
                                  <p:stCondLst>
                                    <p:cond delay="0"/>
                                  </p:stCondLst>
                                  <p:childTnLst>
                                    <p:set>
                                      <p:cBhvr>
                                        <p:cTn id="30" dur="1" fill="hold">
                                          <p:stCondLst>
                                            <p:cond delay="0"/>
                                          </p:stCondLst>
                                        </p:cTn>
                                        <p:tgtEl>
                                          <p:spTgt spid="57"/>
                                        </p:tgtEl>
                                        <p:attrNameLst>
                                          <p:attrName>style.visibility</p:attrName>
                                        </p:attrNameLst>
                                      </p:cBhvr>
                                      <p:to>
                                        <p:strVal val="visible"/>
                                      </p:to>
                                    </p:set>
                                    <p:anim calcmode="lin" valueType="num">
                                      <p:cBhvr additive="base">
                                        <p:cTn id="31" dur="500" fill="hold"/>
                                        <p:tgtEl>
                                          <p:spTgt spid="57"/>
                                        </p:tgtEl>
                                        <p:attrNameLst>
                                          <p:attrName>ppt_x</p:attrName>
                                        </p:attrNameLst>
                                      </p:cBhvr>
                                      <p:tavLst>
                                        <p:tav tm="0">
                                          <p:val>
                                            <p:strVal val="0-#ppt_w/2"/>
                                          </p:val>
                                        </p:tav>
                                        <p:tav tm="100000">
                                          <p:val>
                                            <p:strVal val="#ppt_x"/>
                                          </p:val>
                                        </p:tav>
                                      </p:tavLst>
                                    </p:anim>
                                    <p:anim calcmode="lin" valueType="num">
                                      <p:cBhvr additive="base">
                                        <p:cTn id="32" dur="500" fill="hold"/>
                                        <p:tgtEl>
                                          <p:spTgt spid="57"/>
                                        </p:tgtEl>
                                        <p:attrNameLst>
                                          <p:attrName>ppt_y</p:attrName>
                                        </p:attrNameLst>
                                      </p:cBhvr>
                                      <p:tavLst>
                                        <p:tav tm="0">
                                          <p:val>
                                            <p:strVal val="#ppt_y"/>
                                          </p:val>
                                        </p:tav>
                                        <p:tav tm="100000">
                                          <p:val>
                                            <p:strVal val="#ppt_y"/>
                                          </p:val>
                                        </p:tav>
                                      </p:tavLst>
                                    </p:anim>
                                  </p:childTnLst>
                                </p:cTn>
                              </p:par>
                              <p:par>
                                <p:cTn id="33" presetID="2" presetClass="entr" presetSubtype="8" fill="hold" grpId="1"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additive="base">
                                        <p:cTn id="35" dur="500" fill="hold"/>
                                        <p:tgtEl>
                                          <p:spTgt spid="58"/>
                                        </p:tgtEl>
                                        <p:attrNameLst>
                                          <p:attrName>ppt_x</p:attrName>
                                        </p:attrNameLst>
                                      </p:cBhvr>
                                      <p:tavLst>
                                        <p:tav tm="0">
                                          <p:val>
                                            <p:strVal val="0-#ppt_w/2"/>
                                          </p:val>
                                        </p:tav>
                                        <p:tav tm="100000">
                                          <p:val>
                                            <p:strVal val="#ppt_x"/>
                                          </p:val>
                                        </p:tav>
                                      </p:tavLst>
                                    </p:anim>
                                    <p:anim calcmode="lin" valueType="num">
                                      <p:cBhvr additive="base">
                                        <p:cTn id="36" dur="500" fill="hold"/>
                                        <p:tgtEl>
                                          <p:spTgt spid="58"/>
                                        </p:tgtEl>
                                        <p:attrNameLst>
                                          <p:attrName>ppt_y</p:attrName>
                                        </p:attrNameLst>
                                      </p:cBhvr>
                                      <p:tavLst>
                                        <p:tav tm="0">
                                          <p:val>
                                            <p:strVal val="#ppt_y"/>
                                          </p:val>
                                        </p:tav>
                                        <p:tav tm="100000">
                                          <p:val>
                                            <p:strVal val="#ppt_y"/>
                                          </p:val>
                                        </p:tav>
                                      </p:tavLst>
                                    </p:anim>
                                  </p:childTnLst>
                                </p:cTn>
                              </p:par>
                              <p:par>
                                <p:cTn id="37" presetID="2" presetClass="entr" presetSubtype="8" fill="hold" grpId="1" nodeType="withEffect">
                                  <p:stCondLst>
                                    <p:cond delay="0"/>
                                  </p:stCondLst>
                                  <p:childTnLst>
                                    <p:set>
                                      <p:cBhvr>
                                        <p:cTn id="38" dur="1" fill="hold">
                                          <p:stCondLst>
                                            <p:cond delay="0"/>
                                          </p:stCondLst>
                                        </p:cTn>
                                        <p:tgtEl>
                                          <p:spTgt spid="59"/>
                                        </p:tgtEl>
                                        <p:attrNameLst>
                                          <p:attrName>style.visibility</p:attrName>
                                        </p:attrNameLst>
                                      </p:cBhvr>
                                      <p:to>
                                        <p:strVal val="visible"/>
                                      </p:to>
                                    </p:set>
                                    <p:anim calcmode="lin" valueType="num">
                                      <p:cBhvr additive="base">
                                        <p:cTn id="39" dur="500" fill="hold"/>
                                        <p:tgtEl>
                                          <p:spTgt spid="59"/>
                                        </p:tgtEl>
                                        <p:attrNameLst>
                                          <p:attrName>ppt_x</p:attrName>
                                        </p:attrNameLst>
                                      </p:cBhvr>
                                      <p:tavLst>
                                        <p:tav tm="0">
                                          <p:val>
                                            <p:strVal val="0-#ppt_w/2"/>
                                          </p:val>
                                        </p:tav>
                                        <p:tav tm="100000">
                                          <p:val>
                                            <p:strVal val="#ppt_x"/>
                                          </p:val>
                                        </p:tav>
                                      </p:tavLst>
                                    </p:anim>
                                    <p:anim calcmode="lin" valueType="num">
                                      <p:cBhvr additive="base">
                                        <p:cTn id="40" dur="500" fill="hold"/>
                                        <p:tgtEl>
                                          <p:spTgt spid="59"/>
                                        </p:tgtEl>
                                        <p:attrNameLst>
                                          <p:attrName>ppt_y</p:attrName>
                                        </p:attrNameLst>
                                      </p:cBhvr>
                                      <p:tavLst>
                                        <p:tav tm="0">
                                          <p:val>
                                            <p:strVal val="#ppt_y"/>
                                          </p:val>
                                        </p:tav>
                                        <p:tav tm="100000">
                                          <p:val>
                                            <p:strVal val="#ppt_y"/>
                                          </p:val>
                                        </p:tav>
                                      </p:tavLst>
                                    </p:anim>
                                  </p:childTnLst>
                                </p:cTn>
                              </p:par>
                              <p:par>
                                <p:cTn id="41" presetID="2" presetClass="entr" presetSubtype="8" fill="hold" grpId="1" nodeType="with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additive="base">
                                        <p:cTn id="43" dur="500" fill="hold"/>
                                        <p:tgtEl>
                                          <p:spTgt spid="37"/>
                                        </p:tgtEl>
                                        <p:attrNameLst>
                                          <p:attrName>ppt_x</p:attrName>
                                        </p:attrNameLst>
                                      </p:cBhvr>
                                      <p:tavLst>
                                        <p:tav tm="0">
                                          <p:val>
                                            <p:strVal val="0-#ppt_w/2"/>
                                          </p:val>
                                        </p:tav>
                                        <p:tav tm="100000">
                                          <p:val>
                                            <p:strVal val="#ppt_x"/>
                                          </p:val>
                                        </p:tav>
                                      </p:tavLst>
                                    </p:anim>
                                    <p:anim calcmode="lin" valueType="num">
                                      <p:cBhvr additive="base">
                                        <p:cTn id="44" dur="500" fill="hold"/>
                                        <p:tgtEl>
                                          <p:spTgt spid="37"/>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53"/>
                                        </p:tgtEl>
                                        <p:attrNameLst>
                                          <p:attrName>style.visibility</p:attrName>
                                        </p:attrNameLst>
                                      </p:cBhvr>
                                      <p:to>
                                        <p:strVal val="visible"/>
                                      </p:to>
                                    </p:set>
                                    <p:anim calcmode="lin" valueType="num">
                                      <p:cBhvr additive="base">
                                        <p:cTn id="47" dur="500" fill="hold"/>
                                        <p:tgtEl>
                                          <p:spTgt spid="53"/>
                                        </p:tgtEl>
                                        <p:attrNameLst>
                                          <p:attrName>ppt_x</p:attrName>
                                        </p:attrNameLst>
                                      </p:cBhvr>
                                      <p:tavLst>
                                        <p:tav tm="0">
                                          <p:val>
                                            <p:strVal val="0-#ppt_w/2"/>
                                          </p:val>
                                        </p:tav>
                                        <p:tav tm="100000">
                                          <p:val>
                                            <p:strVal val="#ppt_x"/>
                                          </p:val>
                                        </p:tav>
                                      </p:tavLst>
                                    </p:anim>
                                    <p:anim calcmode="lin" valueType="num">
                                      <p:cBhvr additive="base">
                                        <p:cTn id="48" dur="500" fill="hold"/>
                                        <p:tgtEl>
                                          <p:spTgt spid="53"/>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47"/>
                                        </p:tgtEl>
                                        <p:attrNameLst>
                                          <p:attrName>style.visibility</p:attrName>
                                        </p:attrNameLst>
                                      </p:cBhvr>
                                      <p:to>
                                        <p:strVal val="visible"/>
                                      </p:to>
                                    </p:set>
                                    <p:anim calcmode="lin" valueType="num">
                                      <p:cBhvr additive="base">
                                        <p:cTn id="51" dur="500" fill="hold"/>
                                        <p:tgtEl>
                                          <p:spTgt spid="47"/>
                                        </p:tgtEl>
                                        <p:attrNameLst>
                                          <p:attrName>ppt_x</p:attrName>
                                        </p:attrNameLst>
                                      </p:cBhvr>
                                      <p:tavLst>
                                        <p:tav tm="0">
                                          <p:val>
                                            <p:strVal val="0-#ppt_w/2"/>
                                          </p:val>
                                        </p:tav>
                                        <p:tav tm="100000">
                                          <p:val>
                                            <p:strVal val="#ppt_x"/>
                                          </p:val>
                                        </p:tav>
                                      </p:tavLst>
                                    </p:anim>
                                    <p:anim calcmode="lin" valueType="num">
                                      <p:cBhvr additive="base">
                                        <p:cTn id="52" dur="500" fill="hold"/>
                                        <p:tgtEl>
                                          <p:spTgt spid="47"/>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50"/>
                                        </p:tgtEl>
                                        <p:attrNameLst>
                                          <p:attrName>style.visibility</p:attrName>
                                        </p:attrNameLst>
                                      </p:cBhvr>
                                      <p:to>
                                        <p:strVal val="visible"/>
                                      </p:to>
                                    </p:set>
                                    <p:anim calcmode="lin" valueType="num">
                                      <p:cBhvr additive="base">
                                        <p:cTn id="55" dur="500" fill="hold"/>
                                        <p:tgtEl>
                                          <p:spTgt spid="50"/>
                                        </p:tgtEl>
                                        <p:attrNameLst>
                                          <p:attrName>ppt_x</p:attrName>
                                        </p:attrNameLst>
                                      </p:cBhvr>
                                      <p:tavLst>
                                        <p:tav tm="0">
                                          <p:val>
                                            <p:strVal val="0-#ppt_w/2"/>
                                          </p:val>
                                        </p:tav>
                                        <p:tav tm="100000">
                                          <p:val>
                                            <p:strVal val="#ppt_x"/>
                                          </p:val>
                                        </p:tav>
                                      </p:tavLst>
                                    </p:anim>
                                    <p:anim calcmode="lin" valueType="num">
                                      <p:cBhvr additive="base">
                                        <p:cTn id="56" dur="500" fill="hold"/>
                                        <p:tgtEl>
                                          <p:spTgt spid="50"/>
                                        </p:tgtEl>
                                        <p:attrNameLst>
                                          <p:attrName>ppt_y</p:attrName>
                                        </p:attrNameLst>
                                      </p:cBhvr>
                                      <p:tavLst>
                                        <p:tav tm="0">
                                          <p:val>
                                            <p:strVal val="#ppt_y"/>
                                          </p:val>
                                        </p:tav>
                                        <p:tav tm="100000">
                                          <p:val>
                                            <p:strVal val="#ppt_y"/>
                                          </p:val>
                                        </p:tav>
                                      </p:tavLst>
                                    </p:anim>
                                  </p:childTnLst>
                                </p:cTn>
                              </p:par>
                              <p:par>
                                <p:cTn id="57" presetID="2" presetClass="entr" presetSubtype="8" fill="hold" nodeType="withEffect">
                                  <p:stCondLst>
                                    <p:cond delay="0"/>
                                  </p:stCondLst>
                                  <p:childTnLst>
                                    <p:set>
                                      <p:cBhvr>
                                        <p:cTn id="58" dur="1" fill="hold">
                                          <p:stCondLst>
                                            <p:cond delay="0"/>
                                          </p:stCondLst>
                                        </p:cTn>
                                        <p:tgtEl>
                                          <p:spTgt spid="36"/>
                                        </p:tgtEl>
                                        <p:attrNameLst>
                                          <p:attrName>style.visibility</p:attrName>
                                        </p:attrNameLst>
                                      </p:cBhvr>
                                      <p:to>
                                        <p:strVal val="visible"/>
                                      </p:to>
                                    </p:set>
                                    <p:anim calcmode="lin" valueType="num">
                                      <p:cBhvr additive="base">
                                        <p:cTn id="59" dur="500" fill="hold"/>
                                        <p:tgtEl>
                                          <p:spTgt spid="36"/>
                                        </p:tgtEl>
                                        <p:attrNameLst>
                                          <p:attrName>ppt_x</p:attrName>
                                        </p:attrNameLst>
                                      </p:cBhvr>
                                      <p:tavLst>
                                        <p:tav tm="0">
                                          <p:val>
                                            <p:strVal val="0-#ppt_w/2"/>
                                          </p:val>
                                        </p:tav>
                                        <p:tav tm="100000">
                                          <p:val>
                                            <p:strVal val="#ppt_x"/>
                                          </p:val>
                                        </p:tav>
                                      </p:tavLst>
                                    </p:anim>
                                    <p:anim calcmode="lin" valueType="num">
                                      <p:cBhvr additive="base">
                                        <p:cTn id="60" dur="500" fill="hold"/>
                                        <p:tgtEl>
                                          <p:spTgt spid="36"/>
                                        </p:tgtEl>
                                        <p:attrNameLst>
                                          <p:attrName>ppt_y</p:attrName>
                                        </p:attrNameLst>
                                      </p:cBhvr>
                                      <p:tavLst>
                                        <p:tav tm="0">
                                          <p:val>
                                            <p:strVal val="#ppt_y"/>
                                          </p:val>
                                        </p:tav>
                                        <p:tav tm="100000">
                                          <p:val>
                                            <p:strVal val="#ppt_y"/>
                                          </p:val>
                                        </p:tav>
                                      </p:tavLst>
                                    </p:anim>
                                  </p:childTnLst>
                                </p:cTn>
                              </p:par>
                              <p:par>
                                <p:cTn id="61" presetID="2" presetClass="entr" presetSubtype="8" fill="hold" grpId="1" nodeType="withEffect">
                                  <p:stCondLst>
                                    <p:cond delay="0"/>
                                  </p:stCondLst>
                                  <p:childTnLst>
                                    <p:set>
                                      <p:cBhvr>
                                        <p:cTn id="62" dur="1" fill="hold">
                                          <p:stCondLst>
                                            <p:cond delay="0"/>
                                          </p:stCondLst>
                                        </p:cTn>
                                        <p:tgtEl>
                                          <p:spTgt spid="41"/>
                                        </p:tgtEl>
                                        <p:attrNameLst>
                                          <p:attrName>style.visibility</p:attrName>
                                        </p:attrNameLst>
                                      </p:cBhvr>
                                      <p:to>
                                        <p:strVal val="visible"/>
                                      </p:to>
                                    </p:set>
                                    <p:anim calcmode="lin" valueType="num">
                                      <p:cBhvr additive="base">
                                        <p:cTn id="63" dur="500" fill="hold"/>
                                        <p:tgtEl>
                                          <p:spTgt spid="41"/>
                                        </p:tgtEl>
                                        <p:attrNameLst>
                                          <p:attrName>ppt_x</p:attrName>
                                        </p:attrNameLst>
                                      </p:cBhvr>
                                      <p:tavLst>
                                        <p:tav tm="0">
                                          <p:val>
                                            <p:strVal val="0-#ppt_w/2"/>
                                          </p:val>
                                        </p:tav>
                                        <p:tav tm="100000">
                                          <p:val>
                                            <p:strVal val="#ppt_x"/>
                                          </p:val>
                                        </p:tav>
                                      </p:tavLst>
                                    </p:anim>
                                    <p:anim calcmode="lin" valueType="num">
                                      <p:cBhvr additive="base">
                                        <p:cTn id="64" dur="500" fill="hold"/>
                                        <p:tgtEl>
                                          <p:spTgt spid="41"/>
                                        </p:tgtEl>
                                        <p:attrNameLst>
                                          <p:attrName>ppt_y</p:attrName>
                                        </p:attrNameLst>
                                      </p:cBhvr>
                                      <p:tavLst>
                                        <p:tav tm="0">
                                          <p:val>
                                            <p:strVal val="#ppt_y"/>
                                          </p:val>
                                        </p:tav>
                                        <p:tav tm="100000">
                                          <p:val>
                                            <p:strVal val="#ppt_y"/>
                                          </p:val>
                                        </p:tav>
                                      </p:tavLst>
                                    </p:anim>
                                  </p:childTnLst>
                                </p:cTn>
                              </p:par>
                              <p:par>
                                <p:cTn id="65" presetID="2" presetClass="entr" presetSubtype="8" fill="hold" grpId="1" nodeType="with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500" fill="hold"/>
                                        <p:tgtEl>
                                          <p:spTgt spid="42"/>
                                        </p:tgtEl>
                                        <p:attrNameLst>
                                          <p:attrName>ppt_x</p:attrName>
                                        </p:attrNameLst>
                                      </p:cBhvr>
                                      <p:tavLst>
                                        <p:tav tm="0">
                                          <p:val>
                                            <p:strVal val="0-#ppt_w/2"/>
                                          </p:val>
                                        </p:tav>
                                        <p:tav tm="100000">
                                          <p:val>
                                            <p:strVal val="#ppt_x"/>
                                          </p:val>
                                        </p:tav>
                                      </p:tavLst>
                                    </p:anim>
                                    <p:anim calcmode="lin" valueType="num">
                                      <p:cBhvr additive="base">
                                        <p:cTn id="68" dur="500" fill="hold"/>
                                        <p:tgtEl>
                                          <p:spTgt spid="42"/>
                                        </p:tgtEl>
                                        <p:attrNameLst>
                                          <p:attrName>ppt_y</p:attrName>
                                        </p:attrNameLst>
                                      </p:cBhvr>
                                      <p:tavLst>
                                        <p:tav tm="0">
                                          <p:val>
                                            <p:strVal val="#ppt_y"/>
                                          </p:val>
                                        </p:tav>
                                        <p:tav tm="100000">
                                          <p:val>
                                            <p:strVal val="#ppt_y"/>
                                          </p:val>
                                        </p:tav>
                                      </p:tavLst>
                                    </p:anim>
                                  </p:childTnLst>
                                </p:cTn>
                              </p:par>
                              <p:par>
                                <p:cTn id="69" presetID="2" presetClass="entr" presetSubtype="8" fill="hold" grpId="1" nodeType="withEffect">
                                  <p:stCondLst>
                                    <p:cond delay="0"/>
                                  </p:stCondLst>
                                  <p:childTnLst>
                                    <p:set>
                                      <p:cBhvr>
                                        <p:cTn id="70" dur="1" fill="hold">
                                          <p:stCondLst>
                                            <p:cond delay="0"/>
                                          </p:stCondLst>
                                        </p:cTn>
                                        <p:tgtEl>
                                          <p:spTgt spid="43"/>
                                        </p:tgtEl>
                                        <p:attrNameLst>
                                          <p:attrName>style.visibility</p:attrName>
                                        </p:attrNameLst>
                                      </p:cBhvr>
                                      <p:to>
                                        <p:strVal val="visible"/>
                                      </p:to>
                                    </p:set>
                                    <p:anim calcmode="lin" valueType="num">
                                      <p:cBhvr additive="base">
                                        <p:cTn id="71" dur="500" fill="hold"/>
                                        <p:tgtEl>
                                          <p:spTgt spid="43"/>
                                        </p:tgtEl>
                                        <p:attrNameLst>
                                          <p:attrName>ppt_x</p:attrName>
                                        </p:attrNameLst>
                                      </p:cBhvr>
                                      <p:tavLst>
                                        <p:tav tm="0">
                                          <p:val>
                                            <p:strVal val="0-#ppt_w/2"/>
                                          </p:val>
                                        </p:tav>
                                        <p:tav tm="100000">
                                          <p:val>
                                            <p:strVal val="#ppt_x"/>
                                          </p:val>
                                        </p:tav>
                                      </p:tavLst>
                                    </p:anim>
                                    <p:anim calcmode="lin" valueType="num">
                                      <p:cBhvr additive="base">
                                        <p:cTn id="72" dur="500" fill="hold"/>
                                        <p:tgtEl>
                                          <p:spTgt spid="43"/>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49"/>
                                        </p:tgtEl>
                                        <p:attrNameLst>
                                          <p:attrName>style.visibility</p:attrName>
                                        </p:attrNameLst>
                                      </p:cBhvr>
                                      <p:to>
                                        <p:strVal val="visible"/>
                                      </p:to>
                                    </p:set>
                                    <p:anim calcmode="lin" valueType="num">
                                      <p:cBhvr additive="base">
                                        <p:cTn id="75" dur="500" fill="hold"/>
                                        <p:tgtEl>
                                          <p:spTgt spid="49"/>
                                        </p:tgtEl>
                                        <p:attrNameLst>
                                          <p:attrName>ppt_x</p:attrName>
                                        </p:attrNameLst>
                                      </p:cBhvr>
                                      <p:tavLst>
                                        <p:tav tm="0">
                                          <p:val>
                                            <p:strVal val="0-#ppt_w/2"/>
                                          </p:val>
                                        </p:tav>
                                        <p:tav tm="100000">
                                          <p:val>
                                            <p:strVal val="#ppt_x"/>
                                          </p:val>
                                        </p:tav>
                                      </p:tavLst>
                                    </p:anim>
                                    <p:anim calcmode="lin" valueType="num">
                                      <p:cBhvr additive="base">
                                        <p:cTn id="76" dur="500" fill="hold"/>
                                        <p:tgtEl>
                                          <p:spTgt spid="49"/>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28"/>
                                        </p:tgtEl>
                                        <p:attrNameLst>
                                          <p:attrName>style.visibility</p:attrName>
                                        </p:attrNameLst>
                                      </p:cBhvr>
                                      <p:to>
                                        <p:strVal val="visible"/>
                                      </p:to>
                                    </p:set>
                                    <p:anim calcmode="lin" valueType="num">
                                      <p:cBhvr additive="base">
                                        <p:cTn id="79" dur="500" fill="hold"/>
                                        <p:tgtEl>
                                          <p:spTgt spid="28"/>
                                        </p:tgtEl>
                                        <p:attrNameLst>
                                          <p:attrName>ppt_x</p:attrName>
                                        </p:attrNameLst>
                                      </p:cBhvr>
                                      <p:tavLst>
                                        <p:tav tm="0">
                                          <p:val>
                                            <p:strVal val="0-#ppt_w/2"/>
                                          </p:val>
                                        </p:tav>
                                        <p:tav tm="100000">
                                          <p:val>
                                            <p:strVal val="#ppt_x"/>
                                          </p:val>
                                        </p:tav>
                                      </p:tavLst>
                                    </p:anim>
                                    <p:anim calcmode="lin" valueType="num">
                                      <p:cBhvr additive="base">
                                        <p:cTn id="80"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xit" presetSubtype="4" fill="hold" grpId="0" nodeType="clickEffect">
                                  <p:stCondLst>
                                    <p:cond delay="0"/>
                                  </p:stCondLst>
                                  <p:childTnLst>
                                    <p:anim calcmode="lin" valueType="num">
                                      <p:cBhvr additive="base">
                                        <p:cTn id="84" dur="500"/>
                                        <p:tgtEl>
                                          <p:spTgt spid="56"/>
                                        </p:tgtEl>
                                        <p:attrNameLst>
                                          <p:attrName>ppt_x</p:attrName>
                                        </p:attrNameLst>
                                      </p:cBhvr>
                                      <p:tavLst>
                                        <p:tav tm="0">
                                          <p:val>
                                            <p:strVal val="ppt_x"/>
                                          </p:val>
                                        </p:tav>
                                        <p:tav tm="100000">
                                          <p:val>
                                            <p:strVal val="ppt_x"/>
                                          </p:val>
                                        </p:tav>
                                      </p:tavLst>
                                    </p:anim>
                                    <p:anim calcmode="lin" valueType="num">
                                      <p:cBhvr additive="base">
                                        <p:cTn id="85" dur="500"/>
                                        <p:tgtEl>
                                          <p:spTgt spid="56"/>
                                        </p:tgtEl>
                                        <p:attrNameLst>
                                          <p:attrName>ppt_y</p:attrName>
                                        </p:attrNameLst>
                                      </p:cBhvr>
                                      <p:tavLst>
                                        <p:tav tm="0">
                                          <p:val>
                                            <p:strVal val="ppt_y"/>
                                          </p:val>
                                        </p:tav>
                                        <p:tav tm="100000">
                                          <p:val>
                                            <p:strVal val="1+ppt_h/2"/>
                                          </p:val>
                                        </p:tav>
                                      </p:tavLst>
                                    </p:anim>
                                    <p:set>
                                      <p:cBhvr>
                                        <p:cTn id="86" dur="1" fill="hold">
                                          <p:stCondLst>
                                            <p:cond delay="499"/>
                                          </p:stCondLst>
                                        </p:cTn>
                                        <p:tgtEl>
                                          <p:spTgt spid="56"/>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xit" presetSubtype="4" fill="hold" grpId="0" nodeType="clickEffect">
                                  <p:stCondLst>
                                    <p:cond delay="0"/>
                                  </p:stCondLst>
                                  <p:childTnLst>
                                    <p:anim calcmode="lin" valueType="num">
                                      <p:cBhvr additive="base">
                                        <p:cTn id="90" dur="500"/>
                                        <p:tgtEl>
                                          <p:spTgt spid="57"/>
                                        </p:tgtEl>
                                        <p:attrNameLst>
                                          <p:attrName>ppt_x</p:attrName>
                                        </p:attrNameLst>
                                      </p:cBhvr>
                                      <p:tavLst>
                                        <p:tav tm="0">
                                          <p:val>
                                            <p:strVal val="ppt_x"/>
                                          </p:val>
                                        </p:tav>
                                        <p:tav tm="100000">
                                          <p:val>
                                            <p:strVal val="ppt_x"/>
                                          </p:val>
                                        </p:tav>
                                      </p:tavLst>
                                    </p:anim>
                                    <p:anim calcmode="lin" valueType="num">
                                      <p:cBhvr additive="base">
                                        <p:cTn id="91" dur="500"/>
                                        <p:tgtEl>
                                          <p:spTgt spid="57"/>
                                        </p:tgtEl>
                                        <p:attrNameLst>
                                          <p:attrName>ppt_y</p:attrName>
                                        </p:attrNameLst>
                                      </p:cBhvr>
                                      <p:tavLst>
                                        <p:tav tm="0">
                                          <p:val>
                                            <p:strVal val="ppt_y"/>
                                          </p:val>
                                        </p:tav>
                                        <p:tav tm="100000">
                                          <p:val>
                                            <p:strVal val="1+ppt_h/2"/>
                                          </p:val>
                                        </p:tav>
                                      </p:tavLst>
                                    </p:anim>
                                    <p:set>
                                      <p:cBhvr>
                                        <p:cTn id="92" dur="1" fill="hold">
                                          <p:stCondLst>
                                            <p:cond delay="499"/>
                                          </p:stCondLst>
                                        </p:cTn>
                                        <p:tgtEl>
                                          <p:spTgt spid="57"/>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xit" presetSubtype="4" fill="hold" grpId="0" nodeType="clickEffect">
                                  <p:stCondLst>
                                    <p:cond delay="0"/>
                                  </p:stCondLst>
                                  <p:childTnLst>
                                    <p:anim calcmode="lin" valueType="num">
                                      <p:cBhvr additive="base">
                                        <p:cTn id="96" dur="500"/>
                                        <p:tgtEl>
                                          <p:spTgt spid="58"/>
                                        </p:tgtEl>
                                        <p:attrNameLst>
                                          <p:attrName>ppt_x</p:attrName>
                                        </p:attrNameLst>
                                      </p:cBhvr>
                                      <p:tavLst>
                                        <p:tav tm="0">
                                          <p:val>
                                            <p:strVal val="ppt_x"/>
                                          </p:val>
                                        </p:tav>
                                        <p:tav tm="100000">
                                          <p:val>
                                            <p:strVal val="ppt_x"/>
                                          </p:val>
                                        </p:tav>
                                      </p:tavLst>
                                    </p:anim>
                                    <p:anim calcmode="lin" valueType="num">
                                      <p:cBhvr additive="base">
                                        <p:cTn id="97" dur="500"/>
                                        <p:tgtEl>
                                          <p:spTgt spid="58"/>
                                        </p:tgtEl>
                                        <p:attrNameLst>
                                          <p:attrName>ppt_y</p:attrName>
                                        </p:attrNameLst>
                                      </p:cBhvr>
                                      <p:tavLst>
                                        <p:tav tm="0">
                                          <p:val>
                                            <p:strVal val="ppt_y"/>
                                          </p:val>
                                        </p:tav>
                                        <p:tav tm="100000">
                                          <p:val>
                                            <p:strVal val="1+ppt_h/2"/>
                                          </p:val>
                                        </p:tav>
                                      </p:tavLst>
                                    </p:anim>
                                    <p:set>
                                      <p:cBhvr>
                                        <p:cTn id="98" dur="1" fill="hold">
                                          <p:stCondLst>
                                            <p:cond delay="499"/>
                                          </p:stCondLst>
                                        </p:cTn>
                                        <p:tgtEl>
                                          <p:spTgt spid="58"/>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 presetClass="exit" presetSubtype="4" fill="hold" grpId="0" nodeType="clickEffect">
                                  <p:stCondLst>
                                    <p:cond delay="0"/>
                                  </p:stCondLst>
                                  <p:childTnLst>
                                    <p:anim calcmode="lin" valueType="num">
                                      <p:cBhvr additive="base">
                                        <p:cTn id="102" dur="500"/>
                                        <p:tgtEl>
                                          <p:spTgt spid="59"/>
                                        </p:tgtEl>
                                        <p:attrNameLst>
                                          <p:attrName>ppt_x</p:attrName>
                                        </p:attrNameLst>
                                      </p:cBhvr>
                                      <p:tavLst>
                                        <p:tav tm="0">
                                          <p:val>
                                            <p:strVal val="ppt_x"/>
                                          </p:val>
                                        </p:tav>
                                        <p:tav tm="100000">
                                          <p:val>
                                            <p:strVal val="ppt_x"/>
                                          </p:val>
                                        </p:tav>
                                      </p:tavLst>
                                    </p:anim>
                                    <p:anim calcmode="lin" valueType="num">
                                      <p:cBhvr additive="base">
                                        <p:cTn id="103" dur="500"/>
                                        <p:tgtEl>
                                          <p:spTgt spid="59"/>
                                        </p:tgtEl>
                                        <p:attrNameLst>
                                          <p:attrName>ppt_y</p:attrName>
                                        </p:attrNameLst>
                                      </p:cBhvr>
                                      <p:tavLst>
                                        <p:tav tm="0">
                                          <p:val>
                                            <p:strVal val="ppt_y"/>
                                          </p:val>
                                        </p:tav>
                                        <p:tav tm="100000">
                                          <p:val>
                                            <p:strVal val="1+ppt_h/2"/>
                                          </p:val>
                                        </p:tav>
                                      </p:tavLst>
                                    </p:anim>
                                    <p:set>
                                      <p:cBhvr>
                                        <p:cTn id="104" dur="1" fill="hold">
                                          <p:stCondLst>
                                            <p:cond delay="499"/>
                                          </p:stCondLst>
                                        </p:cTn>
                                        <p:tgtEl>
                                          <p:spTgt spid="59"/>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8">
                                            <p:txEl>
                                              <p:pRg st="3" end="3"/>
                                            </p:txEl>
                                          </p:spTgt>
                                        </p:tgtEl>
                                        <p:attrNameLst>
                                          <p:attrName>style.visibility</p:attrName>
                                        </p:attrNameLst>
                                      </p:cBhvr>
                                      <p:to>
                                        <p:strVal val="visible"/>
                                      </p:to>
                                    </p:set>
                                    <p:anim calcmode="lin" valueType="num">
                                      <p:cBhvr additive="base">
                                        <p:cTn id="109"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110"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8">
                                            <p:txEl>
                                              <p:pRg st="4" end="4"/>
                                            </p:txEl>
                                          </p:spTgt>
                                        </p:tgtEl>
                                        <p:attrNameLst>
                                          <p:attrName>style.visibility</p:attrName>
                                        </p:attrNameLst>
                                      </p:cBhvr>
                                      <p:to>
                                        <p:strVal val="visible"/>
                                      </p:to>
                                    </p:set>
                                    <p:anim calcmode="lin" valueType="num">
                                      <p:cBhvr additive="base">
                                        <p:cTn id="115"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116"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xit" presetSubtype="2" fill="hold" grpId="0" nodeType="clickEffect">
                                  <p:stCondLst>
                                    <p:cond delay="0"/>
                                  </p:stCondLst>
                                  <p:childTnLst>
                                    <p:anim calcmode="lin" valueType="num">
                                      <p:cBhvr additive="base">
                                        <p:cTn id="120" dur="500"/>
                                        <p:tgtEl>
                                          <p:spTgt spid="37"/>
                                        </p:tgtEl>
                                        <p:attrNameLst>
                                          <p:attrName>ppt_x</p:attrName>
                                        </p:attrNameLst>
                                      </p:cBhvr>
                                      <p:tavLst>
                                        <p:tav tm="0">
                                          <p:val>
                                            <p:strVal val="ppt_x"/>
                                          </p:val>
                                        </p:tav>
                                        <p:tav tm="100000">
                                          <p:val>
                                            <p:strVal val="1+ppt_w/2"/>
                                          </p:val>
                                        </p:tav>
                                      </p:tavLst>
                                    </p:anim>
                                    <p:anim calcmode="lin" valueType="num">
                                      <p:cBhvr additive="base">
                                        <p:cTn id="121" dur="500"/>
                                        <p:tgtEl>
                                          <p:spTgt spid="37"/>
                                        </p:tgtEl>
                                        <p:attrNameLst>
                                          <p:attrName>ppt_y</p:attrName>
                                        </p:attrNameLst>
                                      </p:cBhvr>
                                      <p:tavLst>
                                        <p:tav tm="0">
                                          <p:val>
                                            <p:strVal val="ppt_y"/>
                                          </p:val>
                                        </p:tav>
                                        <p:tav tm="100000">
                                          <p:val>
                                            <p:strVal val="ppt_y"/>
                                          </p:val>
                                        </p:tav>
                                      </p:tavLst>
                                    </p:anim>
                                    <p:set>
                                      <p:cBhvr>
                                        <p:cTn id="122" dur="1" fill="hold">
                                          <p:stCondLst>
                                            <p:cond delay="499"/>
                                          </p:stCondLst>
                                        </p:cTn>
                                        <p:tgtEl>
                                          <p:spTgt spid="37"/>
                                        </p:tgtEl>
                                        <p:attrNameLst>
                                          <p:attrName>style.visibility</p:attrName>
                                        </p:attrNameLst>
                                      </p:cBhvr>
                                      <p:to>
                                        <p:strVal val="hidden"/>
                                      </p:to>
                                    </p:set>
                                  </p:childTnLst>
                                </p:cTn>
                              </p:par>
                            </p:childTnLst>
                          </p:cTn>
                        </p:par>
                      </p:childTnLst>
                    </p:cTn>
                  </p:par>
                  <p:par>
                    <p:cTn id="123" fill="hold">
                      <p:stCondLst>
                        <p:cond delay="indefinite"/>
                      </p:stCondLst>
                      <p:childTnLst>
                        <p:par>
                          <p:cTn id="124" fill="hold">
                            <p:stCondLst>
                              <p:cond delay="0"/>
                            </p:stCondLst>
                            <p:childTnLst>
                              <p:par>
                                <p:cTn id="125" presetID="2" presetClass="exit" presetSubtype="2" fill="hold" nodeType="clickEffect">
                                  <p:stCondLst>
                                    <p:cond delay="0"/>
                                  </p:stCondLst>
                                  <p:childTnLst>
                                    <p:anim calcmode="lin" valueType="num">
                                      <p:cBhvr additive="base">
                                        <p:cTn id="126" dur="500"/>
                                        <p:tgtEl>
                                          <p:spTgt spid="53"/>
                                        </p:tgtEl>
                                        <p:attrNameLst>
                                          <p:attrName>ppt_x</p:attrName>
                                        </p:attrNameLst>
                                      </p:cBhvr>
                                      <p:tavLst>
                                        <p:tav tm="0">
                                          <p:val>
                                            <p:strVal val="ppt_x"/>
                                          </p:val>
                                        </p:tav>
                                        <p:tav tm="100000">
                                          <p:val>
                                            <p:strVal val="1+ppt_w/2"/>
                                          </p:val>
                                        </p:tav>
                                      </p:tavLst>
                                    </p:anim>
                                    <p:anim calcmode="lin" valueType="num">
                                      <p:cBhvr additive="base">
                                        <p:cTn id="127" dur="500"/>
                                        <p:tgtEl>
                                          <p:spTgt spid="53"/>
                                        </p:tgtEl>
                                        <p:attrNameLst>
                                          <p:attrName>ppt_y</p:attrName>
                                        </p:attrNameLst>
                                      </p:cBhvr>
                                      <p:tavLst>
                                        <p:tav tm="0">
                                          <p:val>
                                            <p:strVal val="ppt_y"/>
                                          </p:val>
                                        </p:tav>
                                        <p:tav tm="100000">
                                          <p:val>
                                            <p:strVal val="ppt_y"/>
                                          </p:val>
                                        </p:tav>
                                      </p:tavLst>
                                    </p:anim>
                                    <p:set>
                                      <p:cBhvr>
                                        <p:cTn id="128" dur="1" fill="hold">
                                          <p:stCondLst>
                                            <p:cond delay="499"/>
                                          </p:stCondLst>
                                        </p:cTn>
                                        <p:tgtEl>
                                          <p:spTgt spid="53"/>
                                        </p:tgtEl>
                                        <p:attrNameLst>
                                          <p:attrName>style.visibility</p:attrName>
                                        </p:attrNameLst>
                                      </p:cBhvr>
                                      <p:to>
                                        <p:strVal val="hidden"/>
                                      </p:to>
                                    </p:set>
                                  </p:childTnLst>
                                </p:cTn>
                              </p:par>
                            </p:childTnLst>
                          </p:cTn>
                        </p:par>
                      </p:childTnLst>
                    </p:cTn>
                  </p:par>
                  <p:par>
                    <p:cTn id="129" fill="hold">
                      <p:stCondLst>
                        <p:cond delay="indefinite"/>
                      </p:stCondLst>
                      <p:childTnLst>
                        <p:par>
                          <p:cTn id="130" fill="hold">
                            <p:stCondLst>
                              <p:cond delay="0"/>
                            </p:stCondLst>
                            <p:childTnLst>
                              <p:par>
                                <p:cTn id="131" presetID="2" presetClass="exit" presetSubtype="2" fill="hold" nodeType="clickEffect">
                                  <p:stCondLst>
                                    <p:cond delay="0"/>
                                  </p:stCondLst>
                                  <p:childTnLst>
                                    <p:anim calcmode="lin" valueType="num">
                                      <p:cBhvr additive="base">
                                        <p:cTn id="132" dur="500"/>
                                        <p:tgtEl>
                                          <p:spTgt spid="47"/>
                                        </p:tgtEl>
                                        <p:attrNameLst>
                                          <p:attrName>ppt_x</p:attrName>
                                        </p:attrNameLst>
                                      </p:cBhvr>
                                      <p:tavLst>
                                        <p:tav tm="0">
                                          <p:val>
                                            <p:strVal val="ppt_x"/>
                                          </p:val>
                                        </p:tav>
                                        <p:tav tm="100000">
                                          <p:val>
                                            <p:strVal val="1+ppt_w/2"/>
                                          </p:val>
                                        </p:tav>
                                      </p:tavLst>
                                    </p:anim>
                                    <p:anim calcmode="lin" valueType="num">
                                      <p:cBhvr additive="base">
                                        <p:cTn id="133" dur="500"/>
                                        <p:tgtEl>
                                          <p:spTgt spid="47"/>
                                        </p:tgtEl>
                                        <p:attrNameLst>
                                          <p:attrName>ppt_y</p:attrName>
                                        </p:attrNameLst>
                                      </p:cBhvr>
                                      <p:tavLst>
                                        <p:tav tm="0">
                                          <p:val>
                                            <p:strVal val="ppt_y"/>
                                          </p:val>
                                        </p:tav>
                                        <p:tav tm="100000">
                                          <p:val>
                                            <p:strVal val="ppt_y"/>
                                          </p:val>
                                        </p:tav>
                                      </p:tavLst>
                                    </p:anim>
                                    <p:set>
                                      <p:cBhvr>
                                        <p:cTn id="134" dur="1" fill="hold">
                                          <p:stCondLst>
                                            <p:cond delay="499"/>
                                          </p:stCondLst>
                                        </p:cTn>
                                        <p:tgtEl>
                                          <p:spTgt spid="47"/>
                                        </p:tgtEl>
                                        <p:attrNameLst>
                                          <p:attrName>style.visibility</p:attrName>
                                        </p:attrNameLst>
                                      </p:cBhvr>
                                      <p:to>
                                        <p:strVal val="hidden"/>
                                      </p:to>
                                    </p:set>
                                  </p:childTnLst>
                                </p:cTn>
                              </p:par>
                            </p:childTnLst>
                          </p:cTn>
                        </p:par>
                      </p:childTnLst>
                    </p:cTn>
                  </p:par>
                  <p:par>
                    <p:cTn id="135" fill="hold">
                      <p:stCondLst>
                        <p:cond delay="indefinite"/>
                      </p:stCondLst>
                      <p:childTnLst>
                        <p:par>
                          <p:cTn id="136" fill="hold">
                            <p:stCondLst>
                              <p:cond delay="0"/>
                            </p:stCondLst>
                            <p:childTnLst>
                              <p:par>
                                <p:cTn id="137" presetID="2" presetClass="exit" presetSubtype="2" fill="hold" nodeType="clickEffect">
                                  <p:stCondLst>
                                    <p:cond delay="0"/>
                                  </p:stCondLst>
                                  <p:childTnLst>
                                    <p:anim calcmode="lin" valueType="num">
                                      <p:cBhvr additive="base">
                                        <p:cTn id="138" dur="500"/>
                                        <p:tgtEl>
                                          <p:spTgt spid="50"/>
                                        </p:tgtEl>
                                        <p:attrNameLst>
                                          <p:attrName>ppt_x</p:attrName>
                                        </p:attrNameLst>
                                      </p:cBhvr>
                                      <p:tavLst>
                                        <p:tav tm="0">
                                          <p:val>
                                            <p:strVal val="ppt_x"/>
                                          </p:val>
                                        </p:tav>
                                        <p:tav tm="100000">
                                          <p:val>
                                            <p:strVal val="1+ppt_w/2"/>
                                          </p:val>
                                        </p:tav>
                                      </p:tavLst>
                                    </p:anim>
                                    <p:anim calcmode="lin" valueType="num">
                                      <p:cBhvr additive="base">
                                        <p:cTn id="139" dur="500"/>
                                        <p:tgtEl>
                                          <p:spTgt spid="50"/>
                                        </p:tgtEl>
                                        <p:attrNameLst>
                                          <p:attrName>ppt_y</p:attrName>
                                        </p:attrNameLst>
                                      </p:cBhvr>
                                      <p:tavLst>
                                        <p:tav tm="0">
                                          <p:val>
                                            <p:strVal val="ppt_y"/>
                                          </p:val>
                                        </p:tav>
                                        <p:tav tm="100000">
                                          <p:val>
                                            <p:strVal val="ppt_y"/>
                                          </p:val>
                                        </p:tav>
                                      </p:tavLst>
                                    </p:anim>
                                    <p:set>
                                      <p:cBhvr>
                                        <p:cTn id="140" dur="1" fill="hold">
                                          <p:stCondLst>
                                            <p:cond delay="499"/>
                                          </p:stCondLst>
                                        </p:cTn>
                                        <p:tgtEl>
                                          <p:spTgt spid="50"/>
                                        </p:tgtEl>
                                        <p:attrNameLst>
                                          <p:attrName>style.visibility</p:attrName>
                                        </p:attrNameLst>
                                      </p:cBhvr>
                                      <p:to>
                                        <p:strVal val="hidden"/>
                                      </p:to>
                                    </p:set>
                                  </p:childTnLst>
                                </p:cTn>
                              </p:par>
                            </p:childTnLst>
                          </p:cTn>
                        </p:par>
                      </p:childTnLst>
                    </p:cTn>
                  </p:par>
                  <p:par>
                    <p:cTn id="141" fill="hold">
                      <p:stCondLst>
                        <p:cond delay="indefinite"/>
                      </p:stCondLst>
                      <p:childTnLst>
                        <p:par>
                          <p:cTn id="142" fill="hold">
                            <p:stCondLst>
                              <p:cond delay="0"/>
                            </p:stCondLst>
                            <p:childTnLst>
                              <p:par>
                                <p:cTn id="143" presetID="2" presetClass="entr" presetSubtype="8" fill="hold" nodeType="clickEffect">
                                  <p:stCondLst>
                                    <p:cond delay="0"/>
                                  </p:stCondLst>
                                  <p:childTnLst>
                                    <p:set>
                                      <p:cBhvr>
                                        <p:cTn id="144" dur="1" fill="hold">
                                          <p:stCondLst>
                                            <p:cond delay="0"/>
                                          </p:stCondLst>
                                        </p:cTn>
                                        <p:tgtEl>
                                          <p:spTgt spid="8">
                                            <p:txEl>
                                              <p:pRg st="5" end="5"/>
                                            </p:txEl>
                                          </p:spTgt>
                                        </p:tgtEl>
                                        <p:attrNameLst>
                                          <p:attrName>style.visibility</p:attrName>
                                        </p:attrNameLst>
                                      </p:cBhvr>
                                      <p:to>
                                        <p:strVal val="visible"/>
                                      </p:to>
                                    </p:set>
                                    <p:anim calcmode="lin" valueType="num">
                                      <p:cBhvr additive="base">
                                        <p:cTn id="145"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146"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xit" presetSubtype="4" fill="hold" nodeType="clickEffect">
                                  <p:stCondLst>
                                    <p:cond delay="0"/>
                                  </p:stCondLst>
                                  <p:childTnLst>
                                    <p:anim calcmode="lin" valueType="num">
                                      <p:cBhvr additive="base">
                                        <p:cTn id="150" dur="500"/>
                                        <p:tgtEl>
                                          <p:spTgt spid="36"/>
                                        </p:tgtEl>
                                        <p:attrNameLst>
                                          <p:attrName>ppt_x</p:attrName>
                                        </p:attrNameLst>
                                      </p:cBhvr>
                                      <p:tavLst>
                                        <p:tav tm="0">
                                          <p:val>
                                            <p:strVal val="ppt_x"/>
                                          </p:val>
                                        </p:tav>
                                        <p:tav tm="100000">
                                          <p:val>
                                            <p:strVal val="ppt_x"/>
                                          </p:val>
                                        </p:tav>
                                      </p:tavLst>
                                    </p:anim>
                                    <p:anim calcmode="lin" valueType="num">
                                      <p:cBhvr additive="base">
                                        <p:cTn id="151" dur="500"/>
                                        <p:tgtEl>
                                          <p:spTgt spid="36"/>
                                        </p:tgtEl>
                                        <p:attrNameLst>
                                          <p:attrName>ppt_y</p:attrName>
                                        </p:attrNameLst>
                                      </p:cBhvr>
                                      <p:tavLst>
                                        <p:tav tm="0">
                                          <p:val>
                                            <p:strVal val="ppt_y"/>
                                          </p:val>
                                        </p:tav>
                                        <p:tav tm="100000">
                                          <p:val>
                                            <p:strVal val="1+ppt_h/2"/>
                                          </p:val>
                                        </p:tav>
                                      </p:tavLst>
                                    </p:anim>
                                    <p:set>
                                      <p:cBhvr>
                                        <p:cTn id="152" dur="1" fill="hold">
                                          <p:stCondLst>
                                            <p:cond delay="499"/>
                                          </p:stCondLst>
                                        </p:cTn>
                                        <p:tgtEl>
                                          <p:spTgt spid="3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37" grpId="1" animBg="1"/>
      <p:bldP spid="41" grpId="1" animBg="1"/>
      <p:bldP spid="42" grpId="1" animBg="1"/>
      <p:bldP spid="43" grpId="1" animBg="1"/>
      <p:bldP spid="56" grpId="0" animBg="1"/>
      <p:bldP spid="56" grpId="1" animBg="1"/>
      <p:bldP spid="57" grpId="0" animBg="1"/>
      <p:bldP spid="57" grpId="1" animBg="1"/>
      <p:bldP spid="58" grpId="0" animBg="1"/>
      <p:bldP spid="58" grpId="1" animBg="1"/>
      <p:bldP spid="59" grpId="0" animBg="1"/>
      <p:bldP spid="59" grpId="1" animBg="1"/>
    </p:bld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64887"/>
            <a:ext cx="5655367" cy="2303326"/>
            <a:chOff x="3436042" y="4264887"/>
            <a:chExt cx="5655367"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43084" y="4264887"/>
              <a:ext cx="5648325" cy="2303326"/>
              <a:chOff x="3436042" y="4264887"/>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36042" y="4264887"/>
                <a:ext cx="5648325" cy="2303326"/>
                <a:chOff x="3436042" y="4282213"/>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8" name="Text Box 33"/>
          <p:cNvSpPr txBox="1">
            <a:spLocks noChangeArrowheads="1"/>
          </p:cNvSpPr>
          <p:nvPr/>
        </p:nvSpPr>
        <p:spPr bwMode="auto">
          <a:xfrm>
            <a:off x="-99645" y="470118"/>
            <a:ext cx="9338913" cy="34163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a:t>
            </a:r>
          </a:p>
          <a:p>
            <a:pPr marL="457200" indent="-457200">
              <a:spcBef>
                <a:spcPct val="0"/>
              </a:spcBef>
              <a:buFont typeface="Arial" panose="020B0604020202020204" pitchFamily="34" charset="0"/>
              <a:buChar char="•"/>
            </a:pPr>
            <a:r>
              <a:rPr lang="en-US" altLang="en-US" sz="2400" dirty="0">
                <a:latin typeface="Times New Roman" pitchFamily="18" charset="0"/>
              </a:rPr>
              <a:t>When processing the input that arrives as a stream in time,</a:t>
            </a:r>
          </a:p>
          <a:p>
            <a:pPr>
              <a:spcBef>
                <a:spcPct val="0"/>
              </a:spcBef>
            </a:pPr>
            <a:r>
              <a:rPr lang="en-US" altLang="en-US" sz="2400" dirty="0">
                <a:latin typeface="Times New Roman" pitchFamily="18" charset="0"/>
              </a:rPr>
              <a:t>         eg speech.</a:t>
            </a:r>
          </a:p>
          <a:p>
            <a:pPr marL="457200" indent="-457200">
              <a:spcBef>
                <a:spcPct val="0"/>
              </a:spcBef>
              <a:buFont typeface="Arial" panose="020B0604020202020204" pitchFamily="34" charset="0"/>
              <a:buChar char="•"/>
            </a:pPr>
            <a:r>
              <a:rPr lang="en-US" altLang="en-US" sz="2400" dirty="0">
                <a:latin typeface="Times New Roman" pitchFamily="18" charset="0"/>
              </a:rPr>
              <a:t>Each time step remembers something from the past.</a:t>
            </a:r>
          </a:p>
          <a:p>
            <a:pPr>
              <a:spcBef>
                <a:spcPct val="0"/>
              </a:spcBef>
            </a:pPr>
            <a:r>
              <a:rPr lang="en-US" altLang="en-US" sz="2400" dirty="0">
                <a:latin typeface="Times New Roman" pitchFamily="18" charset="0"/>
              </a:rPr>
              <a:t>         eg that the next word needs to be a noun.</a:t>
            </a:r>
          </a:p>
          <a:p>
            <a:pPr marL="457200" indent="-457200">
              <a:spcBef>
                <a:spcPct val="0"/>
              </a:spcBef>
              <a:buFont typeface="Arial" panose="020B0604020202020204" pitchFamily="34" charset="0"/>
              <a:buChar char="•"/>
            </a:pPr>
            <a:r>
              <a:rPr lang="en-US" altLang="en-US" sz="2400" dirty="0">
                <a:latin typeface="Times New Roman" pitchFamily="18" charset="0"/>
              </a:rPr>
              <a:t>This can be viewed as a network with cycles</a:t>
            </a:r>
            <a:br>
              <a:rPr lang="en-US" altLang="en-US" sz="2400" dirty="0">
                <a:latin typeface="Times New Roman" pitchFamily="18" charset="0"/>
              </a:rPr>
            </a:br>
            <a:r>
              <a:rPr lang="en-US" altLang="en-US" sz="2400" dirty="0">
                <a:latin typeface="Times New Roman" pitchFamily="18" charset="0"/>
              </a:rPr>
              <a:t>or unwound into identical layers.</a:t>
            </a:r>
          </a:p>
          <a:p>
            <a:pPr marL="457200" indent="-457200">
              <a:spcBef>
                <a:spcPct val="0"/>
              </a:spcBef>
              <a:buFont typeface="Arial" panose="020B0604020202020204" pitchFamily="34" charset="0"/>
              <a:buChar char="•"/>
            </a:pPr>
            <a:r>
              <a:rPr lang="en-US" altLang="en-US" sz="2400" dirty="0">
                <a:latin typeface="Times New Roman" pitchFamily="18" charset="0"/>
              </a:rPr>
              <a:t>Each time step outputs a value,</a:t>
            </a:r>
          </a:p>
          <a:p>
            <a:pPr>
              <a:spcBef>
                <a:spcPct val="0"/>
              </a:spcBef>
            </a:pPr>
            <a:r>
              <a:rPr lang="en-US" altLang="en-US" sz="2400" dirty="0">
                <a:latin typeface="Times New Roman" pitchFamily="18" charset="0"/>
              </a:rPr>
              <a:t>         eg word in French.</a:t>
            </a:r>
          </a:p>
        </p:txBody>
      </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37" name="Rectangle 36">
            <a:extLst>
              <a:ext uri="{FF2B5EF4-FFF2-40B4-BE49-F238E27FC236}">
                <a16:creationId xmlns:a16="http://schemas.microsoft.com/office/drawing/2014/main" id="{58FCB6B8-8909-4697-A9EC-28A78DFBDE31}"/>
              </a:ext>
            </a:extLst>
          </p:cNvPr>
          <p:cNvSpPr/>
          <p:nvPr/>
        </p:nvSpPr>
        <p:spPr>
          <a:xfrm>
            <a:off x="5425479" y="5241332"/>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 name="Rectangle 40">
            <a:extLst>
              <a:ext uri="{FF2B5EF4-FFF2-40B4-BE49-F238E27FC236}">
                <a16:creationId xmlns:a16="http://schemas.microsoft.com/office/drawing/2014/main" id="{82FD6DF3-0DC2-4C9E-BCDB-7566EC120914}"/>
              </a:ext>
            </a:extLst>
          </p:cNvPr>
          <p:cNvSpPr/>
          <p:nvPr/>
        </p:nvSpPr>
        <p:spPr>
          <a:xfrm>
            <a:off x="6066731" y="4529712"/>
            <a:ext cx="336771" cy="1083982"/>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2" name="Rectangle 41">
            <a:extLst>
              <a:ext uri="{FF2B5EF4-FFF2-40B4-BE49-F238E27FC236}">
                <a16:creationId xmlns:a16="http://schemas.microsoft.com/office/drawing/2014/main" id="{E761BCD8-240B-497F-A44B-F272D03CC1F9}"/>
              </a:ext>
            </a:extLst>
          </p:cNvPr>
          <p:cNvSpPr/>
          <p:nvPr/>
        </p:nvSpPr>
        <p:spPr>
          <a:xfrm>
            <a:off x="7012075" y="4483360"/>
            <a:ext cx="376893" cy="110432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8FDF9F4A-72A9-487E-8482-1D1798A601E3}"/>
              </a:ext>
            </a:extLst>
          </p:cNvPr>
          <p:cNvSpPr/>
          <p:nvPr/>
        </p:nvSpPr>
        <p:spPr>
          <a:xfrm>
            <a:off x="7923033" y="4567153"/>
            <a:ext cx="420330" cy="100534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1" name="Rectangle 50">
            <a:extLst>
              <a:ext uri="{FF2B5EF4-FFF2-40B4-BE49-F238E27FC236}">
                <a16:creationId xmlns:a16="http://schemas.microsoft.com/office/drawing/2014/main" id="{8D030D07-537F-453E-BA02-B067B1FC8606}"/>
              </a:ext>
            </a:extLst>
          </p:cNvPr>
          <p:cNvSpPr/>
          <p:nvPr/>
        </p:nvSpPr>
        <p:spPr>
          <a:xfrm>
            <a:off x="8214304" y="5260513"/>
            <a:ext cx="654608"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C6ED421-9EF1-4F69-B117-5877616CE89E}"/>
              </a:ext>
            </a:extLst>
          </p:cNvPr>
          <p:cNvSpPr/>
          <p:nvPr/>
        </p:nvSpPr>
        <p:spPr>
          <a:xfrm>
            <a:off x="6066731" y="5587684"/>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E693EFF3-A0F7-4FE7-8086-7A34F724BD1D}"/>
              </a:ext>
            </a:extLst>
          </p:cNvPr>
          <p:cNvSpPr/>
          <p:nvPr/>
        </p:nvSpPr>
        <p:spPr>
          <a:xfrm>
            <a:off x="7043775" y="560280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6D04CD64-C03D-4B0C-8066-B575BA92A40E}"/>
              </a:ext>
            </a:extLst>
          </p:cNvPr>
          <p:cNvSpPr/>
          <p:nvPr/>
        </p:nvSpPr>
        <p:spPr>
          <a:xfrm>
            <a:off x="7923033" y="5569236"/>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F74F262C-F620-46E9-A7B1-197AF49E1B13}"/>
              </a:ext>
            </a:extLst>
          </p:cNvPr>
          <p:cNvSpPr/>
          <p:nvPr/>
        </p:nvSpPr>
        <p:spPr>
          <a:xfrm>
            <a:off x="7303421" y="5187418"/>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2" name="Rectangle 91">
            <a:extLst>
              <a:ext uri="{FF2B5EF4-FFF2-40B4-BE49-F238E27FC236}">
                <a16:creationId xmlns:a16="http://schemas.microsoft.com/office/drawing/2014/main" id="{63CDD071-98CB-4941-A772-CB8F219112AF}"/>
              </a:ext>
            </a:extLst>
          </p:cNvPr>
          <p:cNvSpPr/>
          <p:nvPr/>
        </p:nvSpPr>
        <p:spPr>
          <a:xfrm>
            <a:off x="6368142" y="5310790"/>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2" name="Rectangle 61">
            <a:extLst>
              <a:ext uri="{FF2B5EF4-FFF2-40B4-BE49-F238E27FC236}">
                <a16:creationId xmlns:a16="http://schemas.microsoft.com/office/drawing/2014/main" id="{74332830-6B28-4206-84DD-4130AF6AFD5A}"/>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Rectangle 62">
            <a:extLst>
              <a:ext uri="{FF2B5EF4-FFF2-40B4-BE49-F238E27FC236}">
                <a16:creationId xmlns:a16="http://schemas.microsoft.com/office/drawing/2014/main" id="{0925DEA4-3143-486F-8131-B5A5893C1ED8}"/>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6074156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6" end="6"/>
                                            </p:txEl>
                                          </p:spTgt>
                                        </p:tgtEl>
                                        <p:attrNameLst>
                                          <p:attrName>style.visibility</p:attrName>
                                        </p:attrNameLst>
                                      </p:cBhvr>
                                      <p:to>
                                        <p:strVal val="visible"/>
                                      </p:to>
                                    </p:set>
                                    <p:anim calcmode="lin" valueType="num">
                                      <p:cBhvr additive="base">
                                        <p:cTn id="7"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xEl>
                                              <p:pRg st="7" end="7"/>
                                            </p:txEl>
                                          </p:spTgt>
                                        </p:tgtEl>
                                        <p:attrNameLst>
                                          <p:attrName>style.visibility</p:attrName>
                                        </p:attrNameLst>
                                      </p:cBhvr>
                                      <p:to>
                                        <p:strVal val="visible"/>
                                      </p:to>
                                    </p:set>
                                    <p:anim calcmode="lin" valueType="num">
                                      <p:cBhvr additive="base">
                                        <p:cTn id="13" dur="500" fill="hold"/>
                                        <p:tgtEl>
                                          <p:spTgt spid="8">
                                            <p:txEl>
                                              <p:pRg st="7" end="7"/>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8">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xit" presetSubtype="2" fill="hold" grpId="0" nodeType="clickEffect">
                                  <p:stCondLst>
                                    <p:cond delay="0"/>
                                  </p:stCondLst>
                                  <p:childTnLst>
                                    <p:anim calcmode="lin" valueType="num">
                                      <p:cBhvr additive="base">
                                        <p:cTn id="18" dur="500"/>
                                        <p:tgtEl>
                                          <p:spTgt spid="37"/>
                                        </p:tgtEl>
                                        <p:attrNameLst>
                                          <p:attrName>ppt_x</p:attrName>
                                        </p:attrNameLst>
                                      </p:cBhvr>
                                      <p:tavLst>
                                        <p:tav tm="0">
                                          <p:val>
                                            <p:strVal val="ppt_x"/>
                                          </p:val>
                                        </p:tav>
                                        <p:tav tm="100000">
                                          <p:val>
                                            <p:strVal val="1+ppt_w/2"/>
                                          </p:val>
                                        </p:tav>
                                      </p:tavLst>
                                    </p:anim>
                                    <p:anim calcmode="lin" valueType="num">
                                      <p:cBhvr additive="base">
                                        <p:cTn id="19" dur="500"/>
                                        <p:tgtEl>
                                          <p:spTgt spid="37"/>
                                        </p:tgtEl>
                                        <p:attrNameLst>
                                          <p:attrName>ppt_y</p:attrName>
                                        </p:attrNameLst>
                                      </p:cBhvr>
                                      <p:tavLst>
                                        <p:tav tm="0">
                                          <p:val>
                                            <p:strVal val="ppt_y"/>
                                          </p:val>
                                        </p:tav>
                                        <p:tav tm="100000">
                                          <p:val>
                                            <p:strVal val="ppt_y"/>
                                          </p:val>
                                        </p:tav>
                                      </p:tavLst>
                                    </p:anim>
                                    <p:set>
                                      <p:cBhvr>
                                        <p:cTn id="20" dur="1" fill="hold">
                                          <p:stCondLst>
                                            <p:cond delay="499"/>
                                          </p:stCondLst>
                                        </p:cTn>
                                        <p:tgtEl>
                                          <p:spTgt spid="37"/>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xit" presetSubtype="4" fill="hold" grpId="0" nodeType="clickEffect">
                                  <p:stCondLst>
                                    <p:cond delay="0"/>
                                  </p:stCondLst>
                                  <p:childTnLst>
                                    <p:anim calcmode="lin" valueType="num">
                                      <p:cBhvr additive="base">
                                        <p:cTn id="24" dur="500"/>
                                        <p:tgtEl>
                                          <p:spTgt spid="57"/>
                                        </p:tgtEl>
                                        <p:attrNameLst>
                                          <p:attrName>ppt_x</p:attrName>
                                        </p:attrNameLst>
                                      </p:cBhvr>
                                      <p:tavLst>
                                        <p:tav tm="0">
                                          <p:val>
                                            <p:strVal val="ppt_x"/>
                                          </p:val>
                                        </p:tav>
                                        <p:tav tm="100000">
                                          <p:val>
                                            <p:strVal val="ppt_x"/>
                                          </p:val>
                                        </p:tav>
                                      </p:tavLst>
                                    </p:anim>
                                    <p:anim calcmode="lin" valueType="num">
                                      <p:cBhvr additive="base">
                                        <p:cTn id="25" dur="500"/>
                                        <p:tgtEl>
                                          <p:spTgt spid="57"/>
                                        </p:tgtEl>
                                        <p:attrNameLst>
                                          <p:attrName>ppt_y</p:attrName>
                                        </p:attrNameLst>
                                      </p:cBhvr>
                                      <p:tavLst>
                                        <p:tav tm="0">
                                          <p:val>
                                            <p:strVal val="ppt_y"/>
                                          </p:val>
                                        </p:tav>
                                        <p:tav tm="100000">
                                          <p:val>
                                            <p:strVal val="1+ppt_h/2"/>
                                          </p:val>
                                        </p:tav>
                                      </p:tavLst>
                                    </p:anim>
                                    <p:set>
                                      <p:cBhvr>
                                        <p:cTn id="26" dur="1" fill="hold">
                                          <p:stCondLst>
                                            <p:cond delay="499"/>
                                          </p:stCondLst>
                                        </p:cTn>
                                        <p:tgtEl>
                                          <p:spTgt spid="5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2" presetClass="exit" presetSubtype="2" fill="hold" grpId="0" nodeType="clickEffect">
                                  <p:stCondLst>
                                    <p:cond delay="0"/>
                                  </p:stCondLst>
                                  <p:childTnLst>
                                    <p:anim calcmode="lin" valueType="num">
                                      <p:cBhvr additive="base">
                                        <p:cTn id="30" dur="500"/>
                                        <p:tgtEl>
                                          <p:spTgt spid="41"/>
                                        </p:tgtEl>
                                        <p:attrNameLst>
                                          <p:attrName>ppt_x</p:attrName>
                                        </p:attrNameLst>
                                      </p:cBhvr>
                                      <p:tavLst>
                                        <p:tav tm="0">
                                          <p:val>
                                            <p:strVal val="ppt_x"/>
                                          </p:val>
                                        </p:tav>
                                        <p:tav tm="100000">
                                          <p:val>
                                            <p:strVal val="1+ppt_w/2"/>
                                          </p:val>
                                        </p:tav>
                                      </p:tavLst>
                                    </p:anim>
                                    <p:anim calcmode="lin" valueType="num">
                                      <p:cBhvr additive="base">
                                        <p:cTn id="31" dur="500"/>
                                        <p:tgtEl>
                                          <p:spTgt spid="41"/>
                                        </p:tgtEl>
                                        <p:attrNameLst>
                                          <p:attrName>ppt_y</p:attrName>
                                        </p:attrNameLst>
                                      </p:cBhvr>
                                      <p:tavLst>
                                        <p:tav tm="0">
                                          <p:val>
                                            <p:strVal val="ppt_y"/>
                                          </p:val>
                                        </p:tav>
                                        <p:tav tm="100000">
                                          <p:val>
                                            <p:strVal val="ppt_y"/>
                                          </p:val>
                                        </p:tav>
                                      </p:tavLst>
                                    </p:anim>
                                    <p:set>
                                      <p:cBhvr>
                                        <p:cTn id="32" dur="1" fill="hold">
                                          <p:stCondLst>
                                            <p:cond delay="499"/>
                                          </p:stCondLst>
                                        </p:cTn>
                                        <p:tgtEl>
                                          <p:spTgt spid="4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0" nodeType="clickEffect">
                                  <p:stCondLst>
                                    <p:cond delay="0"/>
                                  </p:stCondLst>
                                  <p:childTnLst>
                                    <p:anim calcmode="lin" valueType="num">
                                      <p:cBhvr additive="base">
                                        <p:cTn id="36" dur="500"/>
                                        <p:tgtEl>
                                          <p:spTgt spid="92"/>
                                        </p:tgtEl>
                                        <p:attrNameLst>
                                          <p:attrName>ppt_x</p:attrName>
                                        </p:attrNameLst>
                                      </p:cBhvr>
                                      <p:tavLst>
                                        <p:tav tm="0">
                                          <p:val>
                                            <p:strVal val="ppt_x"/>
                                          </p:val>
                                        </p:tav>
                                        <p:tav tm="100000">
                                          <p:val>
                                            <p:strVal val="ppt_x"/>
                                          </p:val>
                                        </p:tav>
                                      </p:tavLst>
                                    </p:anim>
                                    <p:anim calcmode="lin" valueType="num">
                                      <p:cBhvr additive="base">
                                        <p:cTn id="37" dur="500"/>
                                        <p:tgtEl>
                                          <p:spTgt spid="92"/>
                                        </p:tgtEl>
                                        <p:attrNameLst>
                                          <p:attrName>ppt_y</p:attrName>
                                        </p:attrNameLst>
                                      </p:cBhvr>
                                      <p:tavLst>
                                        <p:tav tm="0">
                                          <p:val>
                                            <p:strVal val="ppt_y"/>
                                          </p:val>
                                        </p:tav>
                                        <p:tav tm="100000">
                                          <p:val>
                                            <p:strVal val="1+ppt_h/2"/>
                                          </p:val>
                                        </p:tav>
                                      </p:tavLst>
                                    </p:anim>
                                    <p:set>
                                      <p:cBhvr>
                                        <p:cTn id="38" dur="1" fill="hold">
                                          <p:stCondLst>
                                            <p:cond delay="499"/>
                                          </p:stCondLst>
                                        </p:cTn>
                                        <p:tgtEl>
                                          <p:spTgt spid="92"/>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xit" presetSubtype="4" fill="hold" grpId="0" nodeType="clickEffect">
                                  <p:stCondLst>
                                    <p:cond delay="0"/>
                                  </p:stCondLst>
                                  <p:childTnLst>
                                    <p:anim calcmode="lin" valueType="num">
                                      <p:cBhvr additive="base">
                                        <p:cTn id="42" dur="500"/>
                                        <p:tgtEl>
                                          <p:spTgt spid="58"/>
                                        </p:tgtEl>
                                        <p:attrNameLst>
                                          <p:attrName>ppt_x</p:attrName>
                                        </p:attrNameLst>
                                      </p:cBhvr>
                                      <p:tavLst>
                                        <p:tav tm="0">
                                          <p:val>
                                            <p:strVal val="ppt_x"/>
                                          </p:val>
                                        </p:tav>
                                        <p:tav tm="100000">
                                          <p:val>
                                            <p:strVal val="ppt_x"/>
                                          </p:val>
                                        </p:tav>
                                      </p:tavLst>
                                    </p:anim>
                                    <p:anim calcmode="lin" valueType="num">
                                      <p:cBhvr additive="base">
                                        <p:cTn id="43" dur="500"/>
                                        <p:tgtEl>
                                          <p:spTgt spid="58"/>
                                        </p:tgtEl>
                                        <p:attrNameLst>
                                          <p:attrName>ppt_y</p:attrName>
                                        </p:attrNameLst>
                                      </p:cBhvr>
                                      <p:tavLst>
                                        <p:tav tm="0">
                                          <p:val>
                                            <p:strVal val="ppt_y"/>
                                          </p:val>
                                        </p:tav>
                                        <p:tav tm="100000">
                                          <p:val>
                                            <p:strVal val="1+ppt_h/2"/>
                                          </p:val>
                                        </p:tav>
                                      </p:tavLst>
                                    </p:anim>
                                    <p:set>
                                      <p:cBhvr>
                                        <p:cTn id="44" dur="1" fill="hold">
                                          <p:stCondLst>
                                            <p:cond delay="499"/>
                                          </p:stCondLst>
                                        </p:cTn>
                                        <p:tgtEl>
                                          <p:spTgt spid="58"/>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xit" presetSubtype="2" fill="hold" grpId="0" nodeType="clickEffect">
                                  <p:stCondLst>
                                    <p:cond delay="0"/>
                                  </p:stCondLst>
                                  <p:childTnLst>
                                    <p:anim calcmode="lin" valueType="num">
                                      <p:cBhvr additive="base">
                                        <p:cTn id="48" dur="500"/>
                                        <p:tgtEl>
                                          <p:spTgt spid="42"/>
                                        </p:tgtEl>
                                        <p:attrNameLst>
                                          <p:attrName>ppt_x</p:attrName>
                                        </p:attrNameLst>
                                      </p:cBhvr>
                                      <p:tavLst>
                                        <p:tav tm="0">
                                          <p:val>
                                            <p:strVal val="ppt_x"/>
                                          </p:val>
                                        </p:tav>
                                        <p:tav tm="100000">
                                          <p:val>
                                            <p:strVal val="1+ppt_w/2"/>
                                          </p:val>
                                        </p:tav>
                                      </p:tavLst>
                                    </p:anim>
                                    <p:anim calcmode="lin" valueType="num">
                                      <p:cBhvr additive="base">
                                        <p:cTn id="49" dur="500"/>
                                        <p:tgtEl>
                                          <p:spTgt spid="42"/>
                                        </p:tgtEl>
                                        <p:attrNameLst>
                                          <p:attrName>ppt_y</p:attrName>
                                        </p:attrNameLst>
                                      </p:cBhvr>
                                      <p:tavLst>
                                        <p:tav tm="0">
                                          <p:val>
                                            <p:strVal val="ppt_y"/>
                                          </p:val>
                                        </p:tav>
                                        <p:tav tm="100000">
                                          <p:val>
                                            <p:strVal val="ppt_y"/>
                                          </p:val>
                                        </p:tav>
                                      </p:tavLst>
                                    </p:anim>
                                    <p:set>
                                      <p:cBhvr>
                                        <p:cTn id="50" dur="1" fill="hold">
                                          <p:stCondLst>
                                            <p:cond delay="499"/>
                                          </p:stCondLst>
                                        </p:cTn>
                                        <p:tgtEl>
                                          <p:spTgt spid="42"/>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xit" presetSubtype="4" fill="hold" grpId="0" nodeType="clickEffect">
                                  <p:stCondLst>
                                    <p:cond delay="0"/>
                                  </p:stCondLst>
                                  <p:childTnLst>
                                    <p:anim calcmode="lin" valueType="num">
                                      <p:cBhvr additive="base">
                                        <p:cTn id="54" dur="500"/>
                                        <p:tgtEl>
                                          <p:spTgt spid="90"/>
                                        </p:tgtEl>
                                        <p:attrNameLst>
                                          <p:attrName>ppt_x</p:attrName>
                                        </p:attrNameLst>
                                      </p:cBhvr>
                                      <p:tavLst>
                                        <p:tav tm="0">
                                          <p:val>
                                            <p:strVal val="ppt_x"/>
                                          </p:val>
                                        </p:tav>
                                        <p:tav tm="100000">
                                          <p:val>
                                            <p:strVal val="ppt_x"/>
                                          </p:val>
                                        </p:tav>
                                      </p:tavLst>
                                    </p:anim>
                                    <p:anim calcmode="lin" valueType="num">
                                      <p:cBhvr additive="base">
                                        <p:cTn id="55" dur="500"/>
                                        <p:tgtEl>
                                          <p:spTgt spid="90"/>
                                        </p:tgtEl>
                                        <p:attrNameLst>
                                          <p:attrName>ppt_y</p:attrName>
                                        </p:attrNameLst>
                                      </p:cBhvr>
                                      <p:tavLst>
                                        <p:tav tm="0">
                                          <p:val>
                                            <p:strVal val="ppt_y"/>
                                          </p:val>
                                        </p:tav>
                                        <p:tav tm="100000">
                                          <p:val>
                                            <p:strVal val="1+ppt_h/2"/>
                                          </p:val>
                                        </p:tav>
                                      </p:tavLst>
                                    </p:anim>
                                    <p:set>
                                      <p:cBhvr>
                                        <p:cTn id="56" dur="1" fill="hold">
                                          <p:stCondLst>
                                            <p:cond delay="499"/>
                                          </p:stCondLst>
                                        </p:cTn>
                                        <p:tgtEl>
                                          <p:spTgt spid="90"/>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xit" presetSubtype="4" fill="hold" grpId="0" nodeType="clickEffect">
                                  <p:stCondLst>
                                    <p:cond delay="0"/>
                                  </p:stCondLst>
                                  <p:childTnLst>
                                    <p:anim calcmode="lin" valueType="num">
                                      <p:cBhvr additive="base">
                                        <p:cTn id="60" dur="500"/>
                                        <p:tgtEl>
                                          <p:spTgt spid="59"/>
                                        </p:tgtEl>
                                        <p:attrNameLst>
                                          <p:attrName>ppt_x</p:attrName>
                                        </p:attrNameLst>
                                      </p:cBhvr>
                                      <p:tavLst>
                                        <p:tav tm="0">
                                          <p:val>
                                            <p:strVal val="ppt_x"/>
                                          </p:val>
                                        </p:tav>
                                        <p:tav tm="100000">
                                          <p:val>
                                            <p:strVal val="ppt_x"/>
                                          </p:val>
                                        </p:tav>
                                      </p:tavLst>
                                    </p:anim>
                                    <p:anim calcmode="lin" valueType="num">
                                      <p:cBhvr additive="base">
                                        <p:cTn id="61" dur="500"/>
                                        <p:tgtEl>
                                          <p:spTgt spid="59"/>
                                        </p:tgtEl>
                                        <p:attrNameLst>
                                          <p:attrName>ppt_y</p:attrName>
                                        </p:attrNameLst>
                                      </p:cBhvr>
                                      <p:tavLst>
                                        <p:tav tm="0">
                                          <p:val>
                                            <p:strVal val="ppt_y"/>
                                          </p:val>
                                        </p:tav>
                                        <p:tav tm="100000">
                                          <p:val>
                                            <p:strVal val="1+ppt_h/2"/>
                                          </p:val>
                                        </p:tav>
                                      </p:tavLst>
                                    </p:anim>
                                    <p:set>
                                      <p:cBhvr>
                                        <p:cTn id="62" dur="1" fill="hold">
                                          <p:stCondLst>
                                            <p:cond delay="499"/>
                                          </p:stCondLst>
                                        </p:cTn>
                                        <p:tgtEl>
                                          <p:spTgt spid="59"/>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xit" presetSubtype="2" fill="hold" grpId="0" nodeType="clickEffect">
                                  <p:stCondLst>
                                    <p:cond delay="0"/>
                                  </p:stCondLst>
                                  <p:childTnLst>
                                    <p:anim calcmode="lin" valueType="num">
                                      <p:cBhvr additive="base">
                                        <p:cTn id="66" dur="500"/>
                                        <p:tgtEl>
                                          <p:spTgt spid="43"/>
                                        </p:tgtEl>
                                        <p:attrNameLst>
                                          <p:attrName>ppt_x</p:attrName>
                                        </p:attrNameLst>
                                      </p:cBhvr>
                                      <p:tavLst>
                                        <p:tav tm="0">
                                          <p:val>
                                            <p:strVal val="ppt_x"/>
                                          </p:val>
                                        </p:tav>
                                        <p:tav tm="100000">
                                          <p:val>
                                            <p:strVal val="1+ppt_w/2"/>
                                          </p:val>
                                        </p:tav>
                                      </p:tavLst>
                                    </p:anim>
                                    <p:anim calcmode="lin" valueType="num">
                                      <p:cBhvr additive="base">
                                        <p:cTn id="67" dur="500"/>
                                        <p:tgtEl>
                                          <p:spTgt spid="43"/>
                                        </p:tgtEl>
                                        <p:attrNameLst>
                                          <p:attrName>ppt_y</p:attrName>
                                        </p:attrNameLst>
                                      </p:cBhvr>
                                      <p:tavLst>
                                        <p:tav tm="0">
                                          <p:val>
                                            <p:strVal val="ppt_y"/>
                                          </p:val>
                                        </p:tav>
                                        <p:tav tm="100000">
                                          <p:val>
                                            <p:strVal val="ppt_y"/>
                                          </p:val>
                                        </p:tav>
                                      </p:tavLst>
                                    </p:anim>
                                    <p:set>
                                      <p:cBhvr>
                                        <p:cTn id="68" dur="1" fill="hold">
                                          <p:stCondLst>
                                            <p:cond delay="499"/>
                                          </p:stCondLst>
                                        </p:cTn>
                                        <p:tgtEl>
                                          <p:spTgt spid="43"/>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xit" presetSubtype="4" fill="hold" grpId="0" nodeType="clickEffect">
                                  <p:stCondLst>
                                    <p:cond delay="0"/>
                                  </p:stCondLst>
                                  <p:childTnLst>
                                    <p:anim calcmode="lin" valueType="num">
                                      <p:cBhvr additive="base">
                                        <p:cTn id="72" dur="500"/>
                                        <p:tgtEl>
                                          <p:spTgt spid="51"/>
                                        </p:tgtEl>
                                        <p:attrNameLst>
                                          <p:attrName>ppt_x</p:attrName>
                                        </p:attrNameLst>
                                      </p:cBhvr>
                                      <p:tavLst>
                                        <p:tav tm="0">
                                          <p:val>
                                            <p:strVal val="ppt_x"/>
                                          </p:val>
                                        </p:tav>
                                        <p:tav tm="100000">
                                          <p:val>
                                            <p:strVal val="ppt_x"/>
                                          </p:val>
                                        </p:tav>
                                      </p:tavLst>
                                    </p:anim>
                                    <p:anim calcmode="lin" valueType="num">
                                      <p:cBhvr additive="base">
                                        <p:cTn id="73" dur="500"/>
                                        <p:tgtEl>
                                          <p:spTgt spid="51"/>
                                        </p:tgtEl>
                                        <p:attrNameLst>
                                          <p:attrName>ppt_y</p:attrName>
                                        </p:attrNameLst>
                                      </p:cBhvr>
                                      <p:tavLst>
                                        <p:tav tm="0">
                                          <p:val>
                                            <p:strVal val="ppt_y"/>
                                          </p:val>
                                        </p:tav>
                                        <p:tav tm="100000">
                                          <p:val>
                                            <p:strVal val="1+ppt_h/2"/>
                                          </p:val>
                                        </p:tav>
                                      </p:tavLst>
                                    </p:anim>
                                    <p:set>
                                      <p:cBhvr>
                                        <p:cTn id="74" dur="1" fill="hold">
                                          <p:stCondLst>
                                            <p:cond delay="499"/>
                                          </p:stCondLst>
                                        </p:cTn>
                                        <p:tgtEl>
                                          <p:spTgt spid="5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1" grpId="0" animBg="1"/>
      <p:bldP spid="42" grpId="0" animBg="1"/>
      <p:bldP spid="43" grpId="0" animBg="1"/>
      <p:bldP spid="51" grpId="0" animBg="1"/>
      <p:bldP spid="57" grpId="0" animBg="1"/>
      <p:bldP spid="58" grpId="0" animBg="1"/>
      <p:bldP spid="59" grpId="0" animBg="1"/>
      <p:bldP spid="90" grpId="0" animBg="1"/>
      <p:bldP spid="92" grpId="0" animBg="1"/>
    </p:bldLst>
  </p:timing>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64887"/>
            <a:ext cx="5655367" cy="2303326"/>
            <a:chOff x="3436042" y="4264887"/>
            <a:chExt cx="5655367"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43084" y="4264887"/>
              <a:ext cx="5648325" cy="2303326"/>
              <a:chOff x="3436042" y="4264887"/>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36042" y="4264887"/>
                <a:ext cx="5648325" cy="2303326"/>
                <a:chOff x="3436042" y="4282213"/>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62" name="Rectangle 61">
            <a:extLst>
              <a:ext uri="{FF2B5EF4-FFF2-40B4-BE49-F238E27FC236}">
                <a16:creationId xmlns:a16="http://schemas.microsoft.com/office/drawing/2014/main" id="{74332830-6B28-4206-84DD-4130AF6AFD5A}"/>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Rectangle 62">
            <a:extLst>
              <a:ext uri="{FF2B5EF4-FFF2-40B4-BE49-F238E27FC236}">
                <a16:creationId xmlns:a16="http://schemas.microsoft.com/office/drawing/2014/main" id="{0925DEA4-3143-486F-8131-B5A5893C1ED8}"/>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22" name="Group 21">
            <a:extLst>
              <a:ext uri="{FF2B5EF4-FFF2-40B4-BE49-F238E27FC236}">
                <a16:creationId xmlns:a16="http://schemas.microsoft.com/office/drawing/2014/main" id="{9E76C8D3-E4A9-41A1-8CE9-224B47151431}"/>
              </a:ext>
            </a:extLst>
          </p:cNvPr>
          <p:cNvGrpSpPr/>
          <p:nvPr/>
        </p:nvGrpSpPr>
        <p:grpSpPr>
          <a:xfrm>
            <a:off x="4630604" y="685800"/>
            <a:ext cx="4284796" cy="3843624"/>
            <a:chOff x="4630604" y="685800"/>
            <a:chExt cx="4284796" cy="3843624"/>
          </a:xfrm>
        </p:grpSpPr>
        <p:grpSp>
          <p:nvGrpSpPr>
            <p:cNvPr id="45" name="Group 44">
              <a:extLst>
                <a:ext uri="{FF2B5EF4-FFF2-40B4-BE49-F238E27FC236}">
                  <a16:creationId xmlns:a16="http://schemas.microsoft.com/office/drawing/2014/main" id="{52B8DD77-DA2C-4204-8D7B-303A783ABCC8}"/>
                </a:ext>
              </a:extLst>
            </p:cNvPr>
            <p:cNvGrpSpPr/>
            <p:nvPr/>
          </p:nvGrpSpPr>
          <p:grpSpPr>
            <a:xfrm flipH="1">
              <a:off x="7924800" y="685800"/>
              <a:ext cx="990600" cy="1447800"/>
              <a:chOff x="5060717" y="3077392"/>
              <a:chExt cx="1849758" cy="3642254"/>
            </a:xfrm>
          </p:grpSpPr>
          <p:pic>
            <p:nvPicPr>
              <p:cNvPr id="53" name="Picture 2" descr="Related image">
                <a:extLst>
                  <a:ext uri="{FF2B5EF4-FFF2-40B4-BE49-F238E27FC236}">
                    <a16:creationId xmlns:a16="http://schemas.microsoft.com/office/drawing/2014/main" id="{DE1B2073-0F13-466E-ACB1-FE8AAE2EED8E}"/>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a:extLst>
                  <a:ext uri="{FF2B5EF4-FFF2-40B4-BE49-F238E27FC236}">
                    <a16:creationId xmlns:a16="http://schemas.microsoft.com/office/drawing/2014/main" id="{CA31A123-47B1-4D25-968D-B5E9AA7F06B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6" name="AutoShape 55">
              <a:extLst>
                <a:ext uri="{FF2B5EF4-FFF2-40B4-BE49-F238E27FC236}">
                  <a16:creationId xmlns:a16="http://schemas.microsoft.com/office/drawing/2014/main" id="{FE9895BC-1C17-4B7C-8718-EA530F4E8B1C}"/>
                </a:ext>
              </a:extLst>
            </p:cNvPr>
            <p:cNvSpPr>
              <a:spLocks noChangeArrowheads="1"/>
            </p:cNvSpPr>
            <p:nvPr/>
          </p:nvSpPr>
          <p:spPr bwMode="auto">
            <a:xfrm>
              <a:off x="4630604" y="1011082"/>
              <a:ext cx="3411563" cy="1394405"/>
            </a:xfrm>
            <a:prstGeom prst="wedgeRoundRectCallout">
              <a:avLst>
                <a:gd name="adj1" fmla="val 57179"/>
                <a:gd name="adj2" fmla="val -4067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buNone/>
              </a:pPr>
              <a:r>
                <a:rPr lang="en-CA" sz="2400" dirty="0">
                  <a:cs typeface="Times New Roman" panose="02020603050405020304" pitchFamily="18" charset="0"/>
                  <a:sym typeface="Symbol" panose="05050102010706020507" pitchFamily="18" charset="2"/>
                </a:rPr>
                <a:t>the correct answers.</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buNone/>
              </a:pPr>
              <a:endParaRPr lang="en-CA" sz="2400" dirty="0">
                <a:cs typeface="Times New Roman" panose="02020603050405020304" pitchFamily="18" charset="0"/>
                <a:sym typeface="Symbol" panose="05050102010706020507" pitchFamily="18" charset="2"/>
              </a:endParaRPr>
            </a:p>
            <a:p>
              <a:pPr algn="ctr">
                <a:buNone/>
              </a:pPr>
              <a:endParaRPr lang="en-CA" sz="2400" dirty="0">
                <a:cs typeface="Times New Roman" panose="02020603050405020304" pitchFamily="18" charset="0"/>
                <a:sym typeface="Symbol" panose="05050102010706020507" pitchFamily="18" charset="2"/>
              </a:endParaRPr>
            </a:p>
          </p:txBody>
        </p:sp>
        <p:sp>
          <p:nvSpPr>
            <p:cNvPr id="60" name="Text Box 33">
              <a:extLst>
                <a:ext uri="{FF2B5EF4-FFF2-40B4-BE49-F238E27FC236}">
                  <a16:creationId xmlns:a16="http://schemas.microsoft.com/office/drawing/2014/main" id="{569DE513-1929-411F-AA79-3285FE608D65}"/>
                </a:ext>
              </a:extLst>
            </p:cNvPr>
            <p:cNvSpPr txBox="1">
              <a:spLocks noChangeArrowheads="1"/>
            </p:cNvSpPr>
            <p:nvPr/>
          </p:nvSpPr>
          <p:spPr bwMode="auto">
            <a:xfrm>
              <a:off x="5815311" y="411732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sp>
          <p:nvSpPr>
            <p:cNvPr id="61" name="Text Box 33">
              <a:extLst>
                <a:ext uri="{FF2B5EF4-FFF2-40B4-BE49-F238E27FC236}">
                  <a16:creationId xmlns:a16="http://schemas.microsoft.com/office/drawing/2014/main" id="{E0C56CE8-0AD1-4155-BE3A-067616CCA752}"/>
                </a:ext>
              </a:extLst>
            </p:cNvPr>
            <p:cNvSpPr txBox="1">
              <a:spLocks noChangeArrowheads="1"/>
            </p:cNvSpPr>
            <p:nvPr/>
          </p:nvSpPr>
          <p:spPr bwMode="auto">
            <a:xfrm>
              <a:off x="6709230" y="4114800"/>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err="1">
                  <a:solidFill>
                    <a:srgbClr val="FF00FF"/>
                  </a:solidFill>
                  <a:latin typeface="Times New Roman" pitchFamily="18" charset="0"/>
                </a:rPr>
                <a:t>y</a:t>
              </a:r>
              <a:r>
                <a:rPr lang="en-US" altLang="en-US" sz="2000" i="1" baseline="-25000" dirty="0" err="1">
                  <a:solidFill>
                    <a:srgbClr val="FF00FF"/>
                  </a:solidFill>
                  <a:latin typeface="Times New Roman" pitchFamily="18" charset="0"/>
                </a:rPr>
                <a:t>t</a:t>
              </a:r>
              <a:endParaRPr lang="en-US" altLang="en-US" sz="2000" i="1" baseline="-25000" dirty="0">
                <a:solidFill>
                  <a:srgbClr val="FF00FF"/>
                </a:solidFill>
                <a:latin typeface="Times New Roman" pitchFamily="18" charset="0"/>
              </a:endParaRPr>
            </a:p>
          </p:txBody>
        </p:sp>
        <p:sp>
          <p:nvSpPr>
            <p:cNvPr id="64" name="Text Box 33">
              <a:extLst>
                <a:ext uri="{FF2B5EF4-FFF2-40B4-BE49-F238E27FC236}">
                  <a16:creationId xmlns:a16="http://schemas.microsoft.com/office/drawing/2014/main" id="{75C97AA2-9C3C-4139-B434-8358681738A2}"/>
                </a:ext>
              </a:extLst>
            </p:cNvPr>
            <p:cNvSpPr txBox="1">
              <a:spLocks noChangeArrowheads="1"/>
            </p:cNvSpPr>
            <p:nvPr/>
          </p:nvSpPr>
          <p:spPr bwMode="auto">
            <a:xfrm>
              <a:off x="7705413" y="4129314"/>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00FF"/>
                  </a:solidFill>
                  <a:latin typeface="Times New Roman" pitchFamily="18" charset="0"/>
                </a:rPr>
                <a:t>y</a:t>
              </a:r>
              <a:r>
                <a:rPr lang="en-US" altLang="en-US" sz="2000" i="1" baseline="-25000" dirty="0">
                  <a:solidFill>
                    <a:srgbClr val="FF00FF"/>
                  </a:solidFill>
                  <a:latin typeface="Times New Roman" pitchFamily="18" charset="0"/>
                </a:rPr>
                <a:t>t+1</a:t>
              </a:r>
            </a:p>
          </p:txBody>
        </p:sp>
      </p:grpSp>
      <p:sp>
        <p:nvSpPr>
          <p:cNvPr id="65" name="AutoShape 55">
            <a:extLst>
              <a:ext uri="{FF2B5EF4-FFF2-40B4-BE49-F238E27FC236}">
                <a16:creationId xmlns:a16="http://schemas.microsoft.com/office/drawing/2014/main" id="{30574C46-F8AB-4B14-9D17-4DCB6B7B4859}"/>
              </a:ext>
            </a:extLst>
          </p:cNvPr>
          <p:cNvSpPr>
            <a:spLocks noChangeArrowheads="1"/>
          </p:cNvSpPr>
          <p:nvPr/>
        </p:nvSpPr>
        <p:spPr bwMode="auto">
          <a:xfrm>
            <a:off x="4695019" y="2470096"/>
            <a:ext cx="3229781" cy="530294"/>
          </a:xfrm>
          <a:prstGeom prst="wedgeRoundRectCallout">
            <a:avLst>
              <a:gd name="adj1" fmla="val 41900"/>
              <a:gd name="adj2" fmla="val -70778"/>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And compute the Error.</a:t>
            </a:r>
          </a:p>
        </p:txBody>
      </p:sp>
      <p:sp>
        <p:nvSpPr>
          <p:cNvPr id="66" name="Text Box 33">
            <a:extLst>
              <a:ext uri="{FF2B5EF4-FFF2-40B4-BE49-F238E27FC236}">
                <a16:creationId xmlns:a16="http://schemas.microsoft.com/office/drawing/2014/main" id="{2AD925C2-B9E8-4D9A-B0CA-3AA37120805F}"/>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sp>
        <p:nvSpPr>
          <p:cNvPr id="67" name="Text Box 33">
            <a:extLst>
              <a:ext uri="{FF2B5EF4-FFF2-40B4-BE49-F238E27FC236}">
                <a16:creationId xmlns:a16="http://schemas.microsoft.com/office/drawing/2014/main" id="{9D5F1FE0-4EBA-498D-92F0-F07F1BAA9CD4}"/>
              </a:ext>
            </a:extLst>
          </p:cNvPr>
          <p:cNvSpPr txBox="1">
            <a:spLocks noChangeArrowheads="1"/>
          </p:cNvSpPr>
          <p:nvPr/>
        </p:nvSpPr>
        <p:spPr bwMode="auto">
          <a:xfrm>
            <a:off x="-99645" y="3048000"/>
            <a:ext cx="93389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400" dirty="0">
                <a:latin typeface="Times New Roman" pitchFamily="18" charset="0"/>
              </a:rPr>
              <a:t>Each time step outputs a value,</a:t>
            </a:r>
          </a:p>
          <a:p>
            <a:pPr>
              <a:spcBef>
                <a:spcPct val="0"/>
              </a:spcBef>
            </a:pPr>
            <a:r>
              <a:rPr lang="en-US" altLang="en-US" sz="2400" dirty="0">
                <a:latin typeface="Times New Roman" pitchFamily="18" charset="0"/>
              </a:rPr>
              <a:t>         eg word in French.</a:t>
            </a:r>
          </a:p>
        </p:txBody>
      </p:sp>
    </p:spTree>
    <p:extLst>
      <p:ext uri="{BB962C8B-B14F-4D97-AF65-F5344CB8AC3E}">
        <p14:creationId xmlns:p14="http://schemas.microsoft.com/office/powerpoint/2010/main" val="1582156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5"/>
                                        </p:tgtEl>
                                        <p:attrNameLst>
                                          <p:attrName>style.visibility</p:attrName>
                                        </p:attrNameLst>
                                      </p:cBhvr>
                                      <p:to>
                                        <p:strVal val="visible"/>
                                      </p:to>
                                    </p:set>
                                    <p:anim calcmode="lin" valueType="num">
                                      <p:cBhvr additive="base">
                                        <p:cTn id="13" dur="500" fill="hold"/>
                                        <p:tgtEl>
                                          <p:spTgt spid="65"/>
                                        </p:tgtEl>
                                        <p:attrNameLst>
                                          <p:attrName>ppt_x</p:attrName>
                                        </p:attrNameLst>
                                      </p:cBhvr>
                                      <p:tavLst>
                                        <p:tav tm="0">
                                          <p:val>
                                            <p:strVal val="1+#ppt_w/2"/>
                                          </p:val>
                                        </p:tav>
                                        <p:tav tm="100000">
                                          <p:val>
                                            <p:strVal val="#ppt_x"/>
                                          </p:val>
                                        </p:tav>
                                      </p:tavLst>
                                    </p:anim>
                                    <p:anim calcmode="lin" valueType="num">
                                      <p:cBhvr additive="base">
                                        <p:cTn id="14" dur="500" fill="hold"/>
                                        <p:tgtEl>
                                          <p:spTgt spid="65"/>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66"/>
                                        </p:tgtEl>
                                        <p:attrNameLst>
                                          <p:attrName>style.visibility</p:attrName>
                                        </p:attrNameLst>
                                      </p:cBhvr>
                                      <p:to>
                                        <p:strVal val="visible"/>
                                      </p:to>
                                    </p:set>
                                    <p:anim calcmode="lin" valueType="num">
                                      <p:cBhvr additive="base">
                                        <p:cTn id="17" dur="500" fill="hold"/>
                                        <p:tgtEl>
                                          <p:spTgt spid="66"/>
                                        </p:tgtEl>
                                        <p:attrNameLst>
                                          <p:attrName>ppt_x</p:attrName>
                                        </p:attrNameLst>
                                      </p:cBhvr>
                                      <p:tavLst>
                                        <p:tav tm="0">
                                          <p:val>
                                            <p:strVal val="1+#ppt_w/2"/>
                                          </p:val>
                                        </p:tav>
                                        <p:tav tm="100000">
                                          <p:val>
                                            <p:strVal val="#ppt_x"/>
                                          </p:val>
                                        </p:tav>
                                      </p:tavLst>
                                    </p:anim>
                                    <p:anim calcmode="lin" valueType="num">
                                      <p:cBhvr additive="base">
                                        <p:cTn id="18"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p:bldLst>
  </p:timing>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A3E13A4E-1A20-4FED-81D9-13E30EC6014B}"/>
              </a:ext>
            </a:extLst>
          </p:cNvPr>
          <p:cNvGrpSpPr/>
          <p:nvPr/>
        </p:nvGrpSpPr>
        <p:grpSpPr>
          <a:xfrm>
            <a:off x="3436042" y="4264887"/>
            <a:ext cx="5655367" cy="2303326"/>
            <a:chOff x="3436042" y="4264887"/>
            <a:chExt cx="5655367" cy="2303326"/>
          </a:xfrm>
        </p:grpSpPr>
        <p:grpSp>
          <p:nvGrpSpPr>
            <p:cNvPr id="19" name="Group 18">
              <a:extLst>
                <a:ext uri="{FF2B5EF4-FFF2-40B4-BE49-F238E27FC236}">
                  <a16:creationId xmlns:a16="http://schemas.microsoft.com/office/drawing/2014/main" id="{7C9F2F2C-F018-4FA4-9846-7D6B636AC046}"/>
                </a:ext>
              </a:extLst>
            </p:cNvPr>
            <p:cNvGrpSpPr/>
            <p:nvPr/>
          </p:nvGrpSpPr>
          <p:grpSpPr>
            <a:xfrm>
              <a:off x="3443084" y="4264887"/>
              <a:ext cx="5648325" cy="2303326"/>
              <a:chOff x="3436042" y="4282213"/>
              <a:chExt cx="5648325" cy="2303326"/>
            </a:xfrm>
          </p:grpSpPr>
          <p:pic>
            <p:nvPicPr>
              <p:cNvPr id="30" name="Picture 2" descr="Image result for recurrent neural network">
                <a:extLst>
                  <a:ext uri="{FF2B5EF4-FFF2-40B4-BE49-F238E27FC236}">
                    <a16:creationId xmlns:a16="http://schemas.microsoft.com/office/drawing/2014/main" id="{1B7E9711-1484-4872-AD05-44D0C7E8A6A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31" name="Text Box 33">
                <a:extLst>
                  <a:ext uri="{FF2B5EF4-FFF2-40B4-BE49-F238E27FC236}">
                    <a16:creationId xmlns:a16="http://schemas.microsoft.com/office/drawing/2014/main" id="{28CC39CF-319C-41A4-9006-6AC6C4E93B62}"/>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32" name="Text Box 33">
                <a:extLst>
                  <a:ext uri="{FF2B5EF4-FFF2-40B4-BE49-F238E27FC236}">
                    <a16:creationId xmlns:a16="http://schemas.microsoft.com/office/drawing/2014/main" id="{1CAFDC62-0673-4A74-9266-4AEB6DDE5F6F}"/>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33" name="Text Box 33">
                <a:extLst>
                  <a:ext uri="{FF2B5EF4-FFF2-40B4-BE49-F238E27FC236}">
                    <a16:creationId xmlns:a16="http://schemas.microsoft.com/office/drawing/2014/main" id="{7A2067E3-6429-4291-99E9-AC9ABD3B1FBE}"/>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34" name="Text Box 33">
                <a:extLst>
                  <a:ext uri="{FF2B5EF4-FFF2-40B4-BE49-F238E27FC236}">
                    <a16:creationId xmlns:a16="http://schemas.microsoft.com/office/drawing/2014/main" id="{621504A9-A771-4365-BBD1-C1C9EEAF885D}"/>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grpSp>
          <p:nvGrpSpPr>
            <p:cNvPr id="20" name="Group 19">
              <a:extLst>
                <a:ext uri="{FF2B5EF4-FFF2-40B4-BE49-F238E27FC236}">
                  <a16:creationId xmlns:a16="http://schemas.microsoft.com/office/drawing/2014/main" id="{27D25522-16AD-4A18-9DA3-749CC05FA745}"/>
                </a:ext>
              </a:extLst>
            </p:cNvPr>
            <p:cNvGrpSpPr/>
            <p:nvPr/>
          </p:nvGrpSpPr>
          <p:grpSpPr>
            <a:xfrm>
              <a:off x="6248401" y="5135592"/>
              <a:ext cx="371984" cy="245907"/>
              <a:chOff x="6248401" y="5135592"/>
              <a:chExt cx="371984" cy="245907"/>
            </a:xfrm>
          </p:grpSpPr>
          <p:sp>
            <p:nvSpPr>
              <p:cNvPr id="28" name="Rectangle 27">
                <a:extLst>
                  <a:ext uri="{FF2B5EF4-FFF2-40B4-BE49-F238E27FC236}">
                    <a16:creationId xmlns:a16="http://schemas.microsoft.com/office/drawing/2014/main" id="{7F762034-18E1-4C7C-AB11-CBF687CF438B}"/>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9" name="Rectangle 28">
                <a:extLst>
                  <a:ext uri="{FF2B5EF4-FFF2-40B4-BE49-F238E27FC236}">
                    <a16:creationId xmlns:a16="http://schemas.microsoft.com/office/drawing/2014/main" id="{365172A8-70D0-4677-A6F7-F6EB5EE26D49}"/>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1" name="Group 20">
              <a:extLst>
                <a:ext uri="{FF2B5EF4-FFF2-40B4-BE49-F238E27FC236}">
                  <a16:creationId xmlns:a16="http://schemas.microsoft.com/office/drawing/2014/main" id="{8E290A9B-A66F-4D44-9EDD-5024A96A2758}"/>
                </a:ext>
              </a:extLst>
            </p:cNvPr>
            <p:cNvGrpSpPr/>
            <p:nvPr/>
          </p:nvGrpSpPr>
          <p:grpSpPr>
            <a:xfrm>
              <a:off x="7216266" y="5118100"/>
              <a:ext cx="371984" cy="245907"/>
              <a:chOff x="6248401" y="5135592"/>
              <a:chExt cx="371984" cy="245907"/>
            </a:xfrm>
          </p:grpSpPr>
          <p:sp>
            <p:nvSpPr>
              <p:cNvPr id="26" name="Rectangle 25">
                <a:extLst>
                  <a:ext uri="{FF2B5EF4-FFF2-40B4-BE49-F238E27FC236}">
                    <a16:creationId xmlns:a16="http://schemas.microsoft.com/office/drawing/2014/main" id="{866C10C1-D78D-441F-8107-111E665B9E57}"/>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C2839ED3-F5EE-41FC-B001-EED4AFED6F54}"/>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2" name="Group 21">
              <a:extLst>
                <a:ext uri="{FF2B5EF4-FFF2-40B4-BE49-F238E27FC236}">
                  <a16:creationId xmlns:a16="http://schemas.microsoft.com/office/drawing/2014/main" id="{1C0CE335-3EBA-4C68-A1D6-7B21EC12735D}"/>
                </a:ext>
              </a:extLst>
            </p:cNvPr>
            <p:cNvGrpSpPr/>
            <p:nvPr/>
          </p:nvGrpSpPr>
          <p:grpSpPr>
            <a:xfrm>
              <a:off x="8152381" y="5170643"/>
              <a:ext cx="371984" cy="245907"/>
              <a:chOff x="6248401" y="5135592"/>
              <a:chExt cx="371984" cy="245907"/>
            </a:xfrm>
          </p:grpSpPr>
          <p:sp>
            <p:nvSpPr>
              <p:cNvPr id="24" name="Rectangle 23">
                <a:extLst>
                  <a:ext uri="{FF2B5EF4-FFF2-40B4-BE49-F238E27FC236}">
                    <a16:creationId xmlns:a16="http://schemas.microsoft.com/office/drawing/2014/main" id="{574FAB04-2711-4A4F-BA42-C368FDE031C4}"/>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5" name="Rectangle 24">
                <a:extLst>
                  <a:ext uri="{FF2B5EF4-FFF2-40B4-BE49-F238E27FC236}">
                    <a16:creationId xmlns:a16="http://schemas.microsoft.com/office/drawing/2014/main" id="{AE475F0A-20F6-4D27-A70F-8BE87CE33643}"/>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23" name="Rectangle 22">
              <a:extLst>
                <a:ext uri="{FF2B5EF4-FFF2-40B4-BE49-F238E27FC236}">
                  <a16:creationId xmlns:a16="http://schemas.microsoft.com/office/drawing/2014/main" id="{E718BDB8-6AEE-46B7-BE1D-CA4180F54884}"/>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pic>
        <p:nvPicPr>
          <p:cNvPr id="5" name="Picture 4" descr="Image result for speech time machine learni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28600" y="4546539"/>
            <a:ext cx="3048000" cy="1744647"/>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a:extLst>
              <a:ext uri="{FF2B5EF4-FFF2-40B4-BE49-F238E27FC236}">
                <a16:creationId xmlns:a16="http://schemas.microsoft.com/office/drawing/2014/main" id="{968E8D74-30AA-4B0B-8E0E-E5EC0429EE62}"/>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
        <p:nvSpPr>
          <p:cNvPr id="13" name="Rectangle 12">
            <a:extLst>
              <a:ext uri="{FF2B5EF4-FFF2-40B4-BE49-F238E27FC236}">
                <a16:creationId xmlns:a16="http://schemas.microsoft.com/office/drawing/2014/main" id="{431E580D-8D49-4A6A-B4D4-F8625B5C1BFD}"/>
              </a:ext>
            </a:extLst>
          </p:cNvPr>
          <p:cNvSpPr/>
          <p:nvPr/>
        </p:nvSpPr>
        <p:spPr>
          <a:xfrm>
            <a:off x="-36450" y="380524"/>
            <a:ext cx="5294250" cy="2831544"/>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connections between the neurons are different.</a:t>
            </a:r>
          </a:p>
        </p:txBody>
      </p:sp>
      <p:sp>
        <p:nvSpPr>
          <p:cNvPr id="14" name="Text Box 33">
            <a:extLst>
              <a:ext uri="{FF2B5EF4-FFF2-40B4-BE49-F238E27FC236}">
                <a16:creationId xmlns:a16="http://schemas.microsoft.com/office/drawing/2014/main" id="{A7148FF5-758C-4667-B0A5-E6167A77712C}"/>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sp>
        <p:nvSpPr>
          <p:cNvPr id="4" name="Oval 3">
            <a:extLst>
              <a:ext uri="{FF2B5EF4-FFF2-40B4-BE49-F238E27FC236}">
                <a16:creationId xmlns:a16="http://schemas.microsoft.com/office/drawing/2014/main" id="{9411F12E-DE51-44BE-85E4-AB1508FF70F2}"/>
              </a:ext>
            </a:extLst>
          </p:cNvPr>
          <p:cNvSpPr/>
          <p:nvPr/>
        </p:nvSpPr>
        <p:spPr>
          <a:xfrm>
            <a:off x="3429000" y="4876800"/>
            <a:ext cx="5181600" cy="400110"/>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Oval 15">
            <a:extLst>
              <a:ext uri="{FF2B5EF4-FFF2-40B4-BE49-F238E27FC236}">
                <a16:creationId xmlns:a16="http://schemas.microsoft.com/office/drawing/2014/main" id="{B5DFC988-CABB-46D1-AB3B-1DACBC16B11E}"/>
              </a:ext>
            </a:extLst>
          </p:cNvPr>
          <p:cNvSpPr/>
          <p:nvPr/>
        </p:nvSpPr>
        <p:spPr>
          <a:xfrm>
            <a:off x="3429000" y="5685972"/>
            <a:ext cx="5181600" cy="400110"/>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Oval 16">
            <a:extLst>
              <a:ext uri="{FF2B5EF4-FFF2-40B4-BE49-F238E27FC236}">
                <a16:creationId xmlns:a16="http://schemas.microsoft.com/office/drawing/2014/main" id="{BF76A26C-CCB3-4D1C-A043-5016E4FC22D6}"/>
              </a:ext>
            </a:extLst>
          </p:cNvPr>
          <p:cNvSpPr/>
          <p:nvPr/>
        </p:nvSpPr>
        <p:spPr>
          <a:xfrm>
            <a:off x="3352800" y="5238690"/>
            <a:ext cx="1002405" cy="447282"/>
          </a:xfrm>
          <a:prstGeom prst="ellipse">
            <a:avLst/>
          </a:prstGeom>
          <a:ln w="25400">
            <a:solidFill>
              <a:srgbClr val="66FF33"/>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1214895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6"/>
                                        </p:tgtEl>
                                        <p:attrNameLst>
                                          <p:attrName>style.visibility</p:attrName>
                                        </p:attrNameLst>
                                      </p:cBhvr>
                                      <p:to>
                                        <p:strVal val="visible"/>
                                      </p:to>
                                    </p:set>
                                    <p:anim calcmode="lin" valueType="num">
                                      <p:cBhvr additive="base">
                                        <p:cTn id="27" dur="500" fill="hold"/>
                                        <p:tgtEl>
                                          <p:spTgt spid="16"/>
                                        </p:tgtEl>
                                        <p:attrNameLst>
                                          <p:attrName>ppt_x</p:attrName>
                                        </p:attrNameLst>
                                      </p:cBhvr>
                                      <p:tavLst>
                                        <p:tav tm="0">
                                          <p:val>
                                            <p:strVal val="0-#ppt_w/2"/>
                                          </p:val>
                                        </p:tav>
                                        <p:tav tm="100000">
                                          <p:val>
                                            <p:strVal val="#ppt_x"/>
                                          </p:val>
                                        </p:tav>
                                      </p:tavLst>
                                    </p:anim>
                                    <p:anim calcmode="lin" valueType="num">
                                      <p:cBhvr additive="base">
                                        <p:cTn id="28"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 calcmode="lin" valueType="num">
                                      <p:cBhvr additive="base">
                                        <p:cTn id="33"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3">
                                            <p:txEl>
                                              <p:pRg st="3" end="3"/>
                                            </p:txEl>
                                          </p:spTgt>
                                        </p:tgtEl>
                                        <p:attrNameLst>
                                          <p:attrName>ppt_y</p:attrName>
                                        </p:attrNameLst>
                                      </p:cBhvr>
                                      <p:tavLst>
                                        <p:tav tm="0">
                                          <p:val>
                                            <p:strVal val="#ppt_y"/>
                                          </p:val>
                                        </p:tav>
                                        <p:tav tm="100000">
                                          <p:val>
                                            <p:strVal val="#ppt_y"/>
                                          </p:val>
                                        </p:tav>
                                      </p:tavLst>
                                    </p:anim>
                                  </p:childTnLst>
                                </p:cTn>
                              </p:par>
                              <p:par>
                                <p:cTn id="35" presetID="1" presetClass="exit" presetSubtype="0" fill="hold" grpId="1" nodeType="withEffect">
                                  <p:stCondLst>
                                    <p:cond delay="0"/>
                                  </p:stCondLst>
                                  <p:childTnLst>
                                    <p:set>
                                      <p:cBhvr>
                                        <p:cTn id="36" dur="1" fill="hold">
                                          <p:stCondLst>
                                            <p:cond delay="0"/>
                                          </p:stCondLst>
                                        </p:cTn>
                                        <p:tgtEl>
                                          <p:spTgt spid="4"/>
                                        </p:tgtEl>
                                        <p:attrNameLst>
                                          <p:attrName>style.visibility</p:attrName>
                                        </p:attrNameLst>
                                      </p:cBhvr>
                                      <p:to>
                                        <p:strVal val="hidden"/>
                                      </p:to>
                                    </p:set>
                                  </p:childTnLst>
                                </p:cTn>
                              </p:par>
                              <p:par>
                                <p:cTn id="37" presetID="1" presetClass="exit" presetSubtype="0" fill="hold" grpId="1" nodeType="withEffect">
                                  <p:stCondLst>
                                    <p:cond delay="0"/>
                                  </p:stCondLst>
                                  <p:childTnLst>
                                    <p:set>
                                      <p:cBhvr>
                                        <p:cTn id="38" dur="1" fill="hold">
                                          <p:stCondLst>
                                            <p:cond delay="0"/>
                                          </p:stCondLst>
                                        </p:cTn>
                                        <p:tgtEl>
                                          <p:spTgt spid="16"/>
                                        </p:tgtEl>
                                        <p:attrNameLst>
                                          <p:attrName>style.visibility</p:attrName>
                                        </p:attrNameLst>
                                      </p:cBhvr>
                                      <p:to>
                                        <p:strVal val="hidden"/>
                                      </p:to>
                                    </p:set>
                                  </p:childTnLst>
                                </p:cTn>
                              </p:par>
                              <p:par>
                                <p:cTn id="39" presetID="2" presetClass="entr" presetSubtype="8" fill="hold" grpId="0"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additive="base">
                                        <p:cTn id="41" dur="500" fill="hold"/>
                                        <p:tgtEl>
                                          <p:spTgt spid="17"/>
                                        </p:tgtEl>
                                        <p:attrNameLst>
                                          <p:attrName>ppt_x</p:attrName>
                                        </p:attrNameLst>
                                      </p:cBhvr>
                                      <p:tavLst>
                                        <p:tav tm="0">
                                          <p:val>
                                            <p:strVal val="0-#ppt_w/2"/>
                                          </p:val>
                                        </p:tav>
                                        <p:tav tm="100000">
                                          <p:val>
                                            <p:strVal val="#ppt_x"/>
                                          </p:val>
                                        </p:tav>
                                      </p:tavLst>
                                    </p:anim>
                                    <p:anim calcmode="lin" valueType="num">
                                      <p:cBhvr additive="base">
                                        <p:cTn id="42" dur="500" fill="hold"/>
                                        <p:tgtEl>
                                          <p:spTgt spid="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4" grpId="1" animBg="1"/>
      <p:bldP spid="16" grpId="0" animBg="1"/>
      <p:bldP spid="16" grpId="1" animBg="1"/>
      <p:bldP spid="17" grpId="0" animBg="1"/>
    </p:bldLst>
  </p:timing>
</p:sld>
</file>

<file path=ppt/slides/slide3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36450" y="380524"/>
            <a:ext cx="5294250" cy="2831544"/>
          </a:xfrm>
          <a:prstGeom prst="rect">
            <a:avLst/>
          </a:prstGeom>
        </p:spPr>
        <p:txBody>
          <a:bodyPr wrap="square">
            <a:spAutoFit/>
          </a:bodyPr>
          <a:lstStyle/>
          <a:p>
            <a:pPr algn="ctr">
              <a:spcAft>
                <a:spcPts val="1200"/>
              </a:spcAft>
            </a:pPr>
            <a:r>
              <a:rPr lang="en-CA" sz="2400" dirty="0"/>
              <a:t>This is a machine defined by weights </a:t>
            </a:r>
            <a:r>
              <a:rPr lang="en-US" altLang="en-US" sz="2400" i="1" dirty="0" err="1">
                <a:solidFill>
                  <a:srgbClr val="66FF33"/>
                </a:solidFill>
              </a:rPr>
              <a:t>w</a:t>
            </a:r>
            <a:r>
              <a:rPr lang="en-US" altLang="en-US" sz="2400" i="1" baseline="-25000" dirty="0" err="1">
                <a:solidFill>
                  <a:srgbClr val="66FF33"/>
                </a:solidFill>
              </a:rPr>
              <a:t>k</a:t>
            </a:r>
            <a:r>
              <a:rPr lang="en-US" altLang="en-US" sz="2400" dirty="0"/>
              <a:t>,</a:t>
            </a:r>
            <a:br>
              <a:rPr lang="en-US" altLang="en-US" sz="2400" dirty="0"/>
            </a:br>
            <a:r>
              <a:rPr lang="en-CA" sz="2400" dirty="0"/>
              <a:t>just like we have seen before.</a:t>
            </a:r>
          </a:p>
          <a:p>
            <a:pPr>
              <a:spcAft>
                <a:spcPts val="0"/>
              </a:spcAft>
            </a:pPr>
            <a:r>
              <a:rPr lang="en-CA" sz="2400" dirty="0"/>
              <a:t>Only differences are</a:t>
            </a:r>
          </a:p>
          <a:p>
            <a:pPr marL="342900" indent="-342900">
              <a:spcAft>
                <a:spcPts val="0"/>
              </a:spcAft>
              <a:buFont typeface="Arial" panose="020B0604020202020204" pitchFamily="34" charset="0"/>
              <a:buChar char="•"/>
            </a:pPr>
            <a:r>
              <a:rPr lang="en-CA" sz="2400" dirty="0"/>
              <a:t> Some of the weights are used repeatedly in different places</a:t>
            </a:r>
          </a:p>
          <a:p>
            <a:pPr marL="342900" indent="-342900">
              <a:spcAft>
                <a:spcPts val="0"/>
              </a:spcAft>
              <a:buFont typeface="Arial" panose="020B0604020202020204" pitchFamily="34" charset="0"/>
              <a:buChar char="•"/>
            </a:pPr>
            <a:r>
              <a:rPr lang="en-CA" sz="2400" dirty="0"/>
              <a:t>Some of  connections between the neurons are different.</a:t>
            </a:r>
          </a:p>
        </p:txBody>
      </p:sp>
      <p:sp>
        <p:nvSpPr>
          <p:cNvPr id="39" name="Rectangle 38"/>
          <p:cNvSpPr/>
          <p:nvPr/>
        </p:nvSpPr>
        <p:spPr>
          <a:xfrm>
            <a:off x="4724400" y="3733800"/>
            <a:ext cx="990600" cy="3048000"/>
          </a:xfrm>
          <a:prstGeom prst="rect">
            <a:avLst/>
          </a:prstGeom>
          <a:solidFill>
            <a:srgbClr val="000066"/>
          </a:solidFill>
          <a:ln>
            <a:noFill/>
          </a:ln>
        </p:spPr>
        <p:txBody>
          <a:bodyPr wrap="square" rtlCol="0" anchor="ctr">
            <a:spAutoFit/>
          </a:bodyPr>
          <a:lstStyle/>
          <a:p>
            <a:pPr algn="l"/>
            <a:endParaRPr lang="en-CA" sz="2400" dirty="0"/>
          </a:p>
        </p:txBody>
      </p:sp>
      <p:sp>
        <p:nvSpPr>
          <p:cNvPr id="42" name="Rectangle 41"/>
          <p:cNvSpPr/>
          <p:nvPr/>
        </p:nvSpPr>
        <p:spPr>
          <a:xfrm>
            <a:off x="5334000" y="3289280"/>
            <a:ext cx="3793026" cy="3416320"/>
          </a:xfrm>
          <a:prstGeom prst="rect">
            <a:avLst/>
          </a:prstGeom>
        </p:spPr>
        <p:txBody>
          <a:bodyPr wrap="none">
            <a:spAutoFit/>
          </a:bodyPr>
          <a:lstStyle/>
          <a:p>
            <a:r>
              <a:rPr lang="en-US" sz="2400" dirty="0"/>
              <a:t>Just as before, </a:t>
            </a:r>
          </a:p>
          <a:p>
            <a:pPr marL="342900" indent="-342900">
              <a:buFont typeface="Arial" panose="020B0604020202020204" pitchFamily="34" charset="0"/>
              <a:buChar char="•"/>
            </a:pPr>
            <a:r>
              <a:rPr lang="en-US" sz="2400" dirty="0"/>
              <a:t>Given the current weights,</a:t>
            </a:r>
          </a:p>
          <a:p>
            <a:pPr marL="342900" indent="-342900">
              <a:buFont typeface="Arial" panose="020B0604020202020204" pitchFamily="34" charset="0"/>
              <a:buChar char="•"/>
            </a:pPr>
            <a:r>
              <a:rPr lang="en-US" sz="2400" dirty="0"/>
              <a:t>We calculate the error </a:t>
            </a:r>
            <a:br>
              <a:rPr lang="en-US" sz="2400" dirty="0"/>
            </a:br>
            <a:r>
              <a:rPr lang="en-US" sz="2400" dirty="0"/>
              <a:t>of how well this machine </a:t>
            </a:r>
            <a:br>
              <a:rPr lang="en-US" sz="2400" dirty="0"/>
            </a:br>
            <a:r>
              <a:rPr lang="en-US" sz="2400" dirty="0"/>
              <a:t>gives the correct answers </a:t>
            </a:r>
            <a:br>
              <a:rPr lang="en-US" sz="2400" dirty="0"/>
            </a:br>
            <a:r>
              <a:rPr lang="en-US" sz="2400" dirty="0"/>
              <a:t>for the training data.</a:t>
            </a:r>
          </a:p>
          <a:p>
            <a:pPr marL="342900" indent="-342900">
              <a:buFont typeface="Arial" panose="020B0604020202020204" pitchFamily="34" charset="0"/>
              <a:buChar char="•"/>
            </a:pPr>
            <a:r>
              <a:rPr lang="en-US" sz="2400" dirty="0"/>
              <a:t>And search for weights </a:t>
            </a:r>
            <a:br>
              <a:rPr lang="en-US" sz="2400" dirty="0"/>
            </a:br>
            <a:r>
              <a:rPr lang="en-US" sz="2400" dirty="0"/>
              <a:t>that minimize this error</a:t>
            </a:r>
          </a:p>
          <a:p>
            <a:pPr marL="342900" indent="-342900">
              <a:buFont typeface="Arial" panose="020B0604020202020204" pitchFamily="34" charset="0"/>
              <a:buChar char="•"/>
            </a:pPr>
            <a:r>
              <a:rPr lang="en-US" sz="2400" dirty="0"/>
              <a:t>Using Gradient descent</a:t>
            </a:r>
            <a:endParaRPr lang="en-CA" sz="2400" dirty="0"/>
          </a:p>
        </p:txBody>
      </p:sp>
      <p:pic>
        <p:nvPicPr>
          <p:cNvPr id="7" name="Picture 6"/>
          <p:cNvPicPr>
            <a:picLocks noChangeAspect="1"/>
          </p:cNvPicPr>
          <p:nvPr/>
        </p:nvPicPr>
        <p:blipFill>
          <a:blip r:embed="rId2"/>
          <a:stretch>
            <a:fillRect/>
          </a:stretch>
        </p:blipFill>
        <p:spPr>
          <a:xfrm>
            <a:off x="103995" y="4038600"/>
            <a:ext cx="5124130" cy="2552611"/>
          </a:xfrm>
          <a:prstGeom prst="rect">
            <a:avLst/>
          </a:prstGeom>
        </p:spPr>
      </p:pic>
      <p:sp>
        <p:nvSpPr>
          <p:cNvPr id="9" name="Rectangle 63">
            <a:extLst>
              <a:ext uri="{FF2B5EF4-FFF2-40B4-BE49-F238E27FC236}">
                <a16:creationId xmlns:a16="http://schemas.microsoft.com/office/drawing/2014/main" id="{3E95DDB7-4765-4067-ADC9-3E10977E8677}"/>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Recurrent Networks</a:t>
            </a:r>
          </a:p>
        </p:txBody>
      </p:sp>
    </p:spTree>
    <p:extLst>
      <p:ext uri="{BB962C8B-B14F-4D97-AF65-F5344CB8AC3E}">
        <p14:creationId xmlns:p14="http://schemas.microsoft.com/office/powerpoint/2010/main" val="1214609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 calcmode="lin" valueType="num">
                                      <p:cBhvr additive="base">
                                        <p:cTn id="7"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2">
                                            <p:txEl>
                                              <p:pRg st="1" end="1"/>
                                            </p:txEl>
                                          </p:spTgt>
                                        </p:tgtEl>
                                        <p:attrNameLst>
                                          <p:attrName>style.visibility</p:attrName>
                                        </p:attrNameLst>
                                      </p:cBhvr>
                                      <p:to>
                                        <p:strVal val="visible"/>
                                      </p:to>
                                    </p:set>
                                    <p:anim calcmode="lin" valueType="num">
                                      <p:cBhvr additive="base">
                                        <p:cTn id="11"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2">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2">
                                            <p:txEl>
                                              <p:pRg st="2" end="2"/>
                                            </p:txEl>
                                          </p:spTgt>
                                        </p:tgtEl>
                                        <p:attrNameLst>
                                          <p:attrName>style.visibility</p:attrName>
                                        </p:attrNameLst>
                                      </p:cBhvr>
                                      <p:to>
                                        <p:strVal val="visible"/>
                                      </p:to>
                                    </p:set>
                                    <p:anim calcmode="lin" valueType="num">
                                      <p:cBhvr additive="base">
                                        <p:cTn id="15" dur="500" fill="hold"/>
                                        <p:tgtEl>
                                          <p:spTgt spid="42">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2">
                                            <p:txEl>
                                              <p:pRg st="2" end="2"/>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0-#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2">
                                            <p:txEl>
                                              <p:pRg st="3" end="3"/>
                                            </p:txEl>
                                          </p:spTgt>
                                        </p:tgtEl>
                                        <p:attrNameLst>
                                          <p:attrName>style.visibility</p:attrName>
                                        </p:attrNameLst>
                                      </p:cBhvr>
                                      <p:to>
                                        <p:strVal val="visible"/>
                                      </p:to>
                                    </p:set>
                                    <p:anim calcmode="lin" valueType="num">
                                      <p:cBhvr additive="base">
                                        <p:cTn id="25" dur="500" fill="hold"/>
                                        <p:tgtEl>
                                          <p:spTgt spid="4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2">
                                            <p:txEl>
                                              <p:pRg st="3" end="3"/>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42">
                                            <p:txEl>
                                              <p:pRg st="4" end="4"/>
                                            </p:txEl>
                                          </p:spTgt>
                                        </p:tgtEl>
                                        <p:attrNameLst>
                                          <p:attrName>style.visibility</p:attrName>
                                        </p:attrNameLst>
                                      </p:cBhvr>
                                      <p:to>
                                        <p:strVal val="visible"/>
                                      </p:to>
                                    </p:set>
                                    <p:anim calcmode="lin" valueType="num">
                                      <p:cBhvr additive="base">
                                        <p:cTn id="29" dur="500" fill="hold"/>
                                        <p:tgtEl>
                                          <p:spTgt spid="42">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42">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386</a:t>
            </a:fld>
            <a:endParaRPr lang="tr-TR" altLang="en-US" sz="1400"/>
          </a:p>
        </p:txBody>
      </p:sp>
      <p:sp>
        <p:nvSpPr>
          <p:cNvPr id="7" name="Rectangle 63"/>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r>
              <a:rPr lang="en-US" sz="3600" b="1" dirty="0">
                <a:solidFill>
                  <a:schemeClr val="tx2"/>
                </a:solidFill>
                <a:effectLst>
                  <a:outerShdw blurRad="38100" dist="38100" dir="2700000" algn="tl">
                    <a:srgbClr val="000000"/>
                  </a:outerShdw>
                </a:effectLst>
                <a:latin typeface="Arial Rounded MT Bold" pitchFamily="34" charset="0"/>
                <a:cs typeface="+mn-cs"/>
              </a:rPr>
              <a:t>and </a:t>
            </a:r>
            <a:r>
              <a:rPr lang="en-US" sz="3600" b="1" dirty="0" err="1">
                <a:solidFill>
                  <a:schemeClr val="tx2"/>
                </a:solidFill>
                <a:effectLst>
                  <a:outerShdw blurRad="38100" dist="38100" dir="2700000" algn="tl">
                    <a:srgbClr val="000000"/>
                  </a:outerShdw>
                </a:effectLst>
                <a:latin typeface="Arial Rounded MT Bold" pitchFamily="34" charset="0"/>
                <a:cs typeface="+mn-cs"/>
              </a:rPr>
              <a:t>Markoff</a:t>
            </a:r>
            <a:r>
              <a:rPr lang="en-US" sz="3600" b="1" dirty="0">
                <a:solidFill>
                  <a:schemeClr val="tx2"/>
                </a:solidFill>
                <a:effectLst>
                  <a:outerShdw blurRad="38100" dist="38100" dir="2700000" algn="tl">
                    <a:srgbClr val="000000"/>
                  </a:outerShdw>
                </a:effectLst>
                <a:latin typeface="Arial Rounded MT Bold" pitchFamily="34" charset="0"/>
                <a:cs typeface="+mn-cs"/>
              </a:rPr>
              <a:t> Chains</a:t>
            </a:r>
          </a:p>
        </p:txBody>
      </p:sp>
      <p:pic>
        <p:nvPicPr>
          <p:cNvPr id="8206" name="Picture 14" descr="Image result for future rewards robotic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288715" y="3376496"/>
            <a:ext cx="5562600" cy="3337561"/>
          </a:xfrm>
          <a:prstGeom prst="rect">
            <a:avLst/>
          </a:prstGeom>
          <a:noFill/>
          <a:extLst>
            <a:ext uri="{909E8E84-426E-40DD-AFC4-6F175D3DCCD1}">
              <a14:hiddenFill xmlns:a14="http://schemas.microsoft.com/office/drawing/2010/main">
                <a:solidFill>
                  <a:srgbClr val="FFFFFF"/>
                </a:solidFill>
              </a14:hiddenFill>
            </a:ext>
          </a:extLst>
        </p:spPr>
      </p:pic>
      <p:pic>
        <p:nvPicPr>
          <p:cNvPr id="5122" name="Picture 2" descr="Image result for markov chai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1652" y="1838323"/>
            <a:ext cx="4783748" cy="3533839"/>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5">
            <a:extLst>
              <a:ext uri="{FF2B5EF4-FFF2-40B4-BE49-F238E27FC236}">
                <a16:creationId xmlns:a16="http://schemas.microsoft.com/office/drawing/2014/main" id="{1AAE883E-A0A5-4BDC-87BD-4AE0F16F6720}"/>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581636" y="2361133"/>
            <a:ext cx="613290" cy="775589"/>
          </a:xfrm>
          <a:prstGeom prst="rect">
            <a:avLst/>
          </a:prstGeom>
        </p:spPr>
      </p:pic>
      <p:sp>
        <p:nvSpPr>
          <p:cNvPr id="8" name="Rounded Rectangular Callout 97">
            <a:extLst>
              <a:ext uri="{FF2B5EF4-FFF2-40B4-BE49-F238E27FC236}">
                <a16:creationId xmlns:a16="http://schemas.microsoft.com/office/drawing/2014/main" id="{1A334CC0-56FF-4311-86C8-BC0956221D2A}"/>
              </a:ext>
            </a:extLst>
          </p:cNvPr>
          <p:cNvSpPr/>
          <p:nvPr/>
        </p:nvSpPr>
        <p:spPr>
          <a:xfrm>
            <a:off x="5361963" y="2057400"/>
            <a:ext cx="3661124" cy="1225868"/>
          </a:xfrm>
          <a:prstGeom prst="wedgeRoundRectCallout">
            <a:avLst>
              <a:gd name="adj1" fmla="val -12832"/>
              <a:gd name="adj2" fmla="val 6863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Here I am moving randomly,</a:t>
            </a:r>
          </a:p>
          <a:p>
            <a:pPr algn="ctr"/>
            <a:r>
              <a:rPr lang="en-US" sz="2400" dirty="0">
                <a:cs typeface="Times New Roman" panose="02020603050405020304" pitchFamily="18" charset="0"/>
                <a:sym typeface="Symbol" panose="05050102010706020507" pitchFamily="18" charset="2"/>
              </a:rPr>
              <a:t>but I want to learn </a:t>
            </a:r>
          </a:p>
          <a:p>
            <a:pPr algn="ctr"/>
            <a:r>
              <a:rPr lang="en-US" sz="2400" dirty="0">
                <a:cs typeface="Times New Roman" panose="02020603050405020304" pitchFamily="18" charset="0"/>
                <a:sym typeface="Symbol" panose="05050102010706020507" pitchFamily="18" charset="2"/>
              </a:rPr>
              <a:t>the optimal actions to take.</a:t>
            </a:r>
          </a:p>
        </p:txBody>
      </p:sp>
      <p:pic>
        <p:nvPicPr>
          <p:cNvPr id="24578" name="Picture 2" descr="What Is Ice Cream and How Is It Made?">
            <a:extLst>
              <a:ext uri="{FF2B5EF4-FFF2-40B4-BE49-F238E27FC236}">
                <a16:creationId xmlns:a16="http://schemas.microsoft.com/office/drawing/2014/main" id="{565DF86C-DD71-4B4E-A8EB-BEF34300B026}"/>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6725" t="10000" r="32018"/>
          <a:stretch/>
        </p:blipFill>
        <p:spPr bwMode="auto">
          <a:xfrm>
            <a:off x="5365700" y="3276600"/>
            <a:ext cx="851000" cy="304800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a:extLst>
              <a:ext uri="{FF2B5EF4-FFF2-40B4-BE49-F238E27FC236}">
                <a16:creationId xmlns:a16="http://schemas.microsoft.com/office/drawing/2014/main" id="{02FEB843-B510-4FE1-8F5D-B5856E8F6185}"/>
              </a:ext>
            </a:extLst>
          </p:cNvPr>
          <p:cNvGrpSpPr/>
          <p:nvPr/>
        </p:nvGrpSpPr>
        <p:grpSpPr>
          <a:xfrm>
            <a:off x="4859204" y="304800"/>
            <a:ext cx="4284796" cy="1719687"/>
            <a:chOff x="4859204" y="304800"/>
            <a:chExt cx="4284796" cy="1719687"/>
          </a:xfrm>
        </p:grpSpPr>
        <p:grpSp>
          <p:nvGrpSpPr>
            <p:cNvPr id="10" name="Group 9">
              <a:extLst>
                <a:ext uri="{FF2B5EF4-FFF2-40B4-BE49-F238E27FC236}">
                  <a16:creationId xmlns:a16="http://schemas.microsoft.com/office/drawing/2014/main" id="{D7D451C7-A446-485F-8967-B9E5E5E17A1B}"/>
                </a:ext>
              </a:extLst>
            </p:cNvPr>
            <p:cNvGrpSpPr/>
            <p:nvPr/>
          </p:nvGrpSpPr>
          <p:grpSpPr>
            <a:xfrm flipH="1">
              <a:off x="8153400" y="304800"/>
              <a:ext cx="990600" cy="1447800"/>
              <a:chOff x="5060717" y="3077392"/>
              <a:chExt cx="1849758" cy="3642254"/>
            </a:xfrm>
          </p:grpSpPr>
          <p:pic>
            <p:nvPicPr>
              <p:cNvPr id="12" name="Picture 2" descr="Related image">
                <a:extLst>
                  <a:ext uri="{FF2B5EF4-FFF2-40B4-BE49-F238E27FC236}">
                    <a16:creationId xmlns:a16="http://schemas.microsoft.com/office/drawing/2014/main" id="{4185350D-FAB4-411B-830F-0288BB8CF0D4}"/>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a:extLst>
                  <a:ext uri="{FF2B5EF4-FFF2-40B4-BE49-F238E27FC236}">
                    <a16:creationId xmlns:a16="http://schemas.microsoft.com/office/drawing/2014/main" id="{E5410CC2-E089-43F0-8F82-5924644E6609}"/>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1" name="AutoShape 55">
              <a:extLst>
                <a:ext uri="{FF2B5EF4-FFF2-40B4-BE49-F238E27FC236}">
                  <a16:creationId xmlns:a16="http://schemas.microsoft.com/office/drawing/2014/main" id="{5C697394-E184-40F0-8288-B3EEDF5FCFEA}"/>
                </a:ext>
              </a:extLst>
            </p:cNvPr>
            <p:cNvSpPr>
              <a:spLocks noChangeArrowheads="1"/>
            </p:cNvSpPr>
            <p:nvPr/>
          </p:nvSpPr>
          <p:spPr bwMode="auto">
            <a:xfrm>
              <a:off x="4859204" y="630082"/>
              <a:ext cx="3411563" cy="1394405"/>
            </a:xfrm>
            <a:prstGeom prst="wedgeRoundRectCallout">
              <a:avLst>
                <a:gd name="adj1" fmla="val 57179"/>
                <a:gd name="adj2" fmla="val -40671"/>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But now I don’t tell you whether you win until the end.</a:t>
              </a:r>
            </a:p>
          </p:txBody>
        </p:sp>
      </p:grpSp>
    </p:spTree>
    <p:extLst>
      <p:ext uri="{BB962C8B-B14F-4D97-AF65-F5344CB8AC3E}">
        <p14:creationId xmlns:p14="http://schemas.microsoft.com/office/powerpoint/2010/main" val="18863242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269"/>
                                        </p:tgtEl>
                                        <p:attrNameLst>
                                          <p:attrName>style.visibility</p:attrName>
                                        </p:attrNameLst>
                                      </p:cBhvr>
                                      <p:to>
                                        <p:strVal val="visible"/>
                                      </p:to>
                                    </p:set>
                                    <p:anim calcmode="lin" valueType="num">
                                      <p:cBhvr additive="base">
                                        <p:cTn id="7" dur="500" fill="hold"/>
                                        <p:tgtEl>
                                          <p:spTgt spid="11269"/>
                                        </p:tgtEl>
                                        <p:attrNameLst>
                                          <p:attrName>ppt_x</p:attrName>
                                        </p:attrNameLst>
                                      </p:cBhvr>
                                      <p:tavLst>
                                        <p:tav tm="0">
                                          <p:val>
                                            <p:strVal val="#ppt_x"/>
                                          </p:val>
                                        </p:tav>
                                        <p:tav tm="100000">
                                          <p:val>
                                            <p:strVal val="#ppt_x"/>
                                          </p:val>
                                        </p:tav>
                                      </p:tavLst>
                                    </p:anim>
                                    <p:anim calcmode="lin" valueType="num">
                                      <p:cBhvr additive="base">
                                        <p:cTn id="8" dur="500" fill="hold"/>
                                        <p:tgtEl>
                                          <p:spTgt spid="11269"/>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8206"/>
                                        </p:tgtEl>
                                        <p:attrNameLst>
                                          <p:attrName>style.visibility</p:attrName>
                                        </p:attrNameLst>
                                      </p:cBhvr>
                                      <p:to>
                                        <p:strVal val="visible"/>
                                      </p:to>
                                    </p:set>
                                    <p:anim calcmode="lin" valueType="num">
                                      <p:cBhvr additive="base">
                                        <p:cTn id="15" dur="500" fill="hold"/>
                                        <p:tgtEl>
                                          <p:spTgt spid="8206"/>
                                        </p:tgtEl>
                                        <p:attrNameLst>
                                          <p:attrName>ppt_x</p:attrName>
                                        </p:attrNameLst>
                                      </p:cBhvr>
                                      <p:tavLst>
                                        <p:tav tm="0">
                                          <p:val>
                                            <p:strVal val="#ppt_x"/>
                                          </p:val>
                                        </p:tav>
                                        <p:tav tm="100000">
                                          <p:val>
                                            <p:strVal val="#ppt_x"/>
                                          </p:val>
                                        </p:tav>
                                      </p:tavLst>
                                    </p:anim>
                                    <p:anim calcmode="lin" valueType="num">
                                      <p:cBhvr additive="base">
                                        <p:cTn id="16" dur="500" fill="hold"/>
                                        <p:tgtEl>
                                          <p:spTgt spid="820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122"/>
                                        </p:tgtEl>
                                        <p:attrNameLst>
                                          <p:attrName>style.visibility</p:attrName>
                                        </p:attrNameLst>
                                      </p:cBhvr>
                                      <p:to>
                                        <p:strVal val="visible"/>
                                      </p:to>
                                    </p:set>
                                    <p:anim calcmode="lin" valueType="num">
                                      <p:cBhvr additive="base">
                                        <p:cTn id="19" dur="500" fill="hold"/>
                                        <p:tgtEl>
                                          <p:spTgt spid="5122"/>
                                        </p:tgtEl>
                                        <p:attrNameLst>
                                          <p:attrName>ppt_x</p:attrName>
                                        </p:attrNameLst>
                                      </p:cBhvr>
                                      <p:tavLst>
                                        <p:tav tm="0">
                                          <p:val>
                                            <p:strVal val="#ppt_x"/>
                                          </p:val>
                                        </p:tav>
                                        <p:tav tm="100000">
                                          <p:val>
                                            <p:strVal val="#ppt_x"/>
                                          </p:val>
                                        </p:tav>
                                      </p:tavLst>
                                    </p:anim>
                                    <p:anim calcmode="lin" valueType="num">
                                      <p:cBhvr additive="base">
                                        <p:cTn id="20" dur="500" fill="hold"/>
                                        <p:tgtEl>
                                          <p:spTgt spid="512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
                                        </p:tgtEl>
                                        <p:attrNameLst>
                                          <p:attrName>style.visibility</p:attrName>
                                        </p:attrNameLst>
                                      </p:cBhvr>
                                      <p:to>
                                        <p:strVal val="visible"/>
                                      </p:to>
                                    </p:set>
                                  </p:childTnLst>
                                </p:cTn>
                              </p:par>
                              <p:par>
                                <p:cTn id="25" presetID="0" presetClass="path" presetSubtype="0" accel="50000" decel="50000" fill="hold" nodeType="withEffect">
                                  <p:stCondLst>
                                    <p:cond delay="0"/>
                                  </p:stCondLst>
                                  <p:childTnLst>
                                    <p:animMotion origin="layout" path="M -0.00955 0.00996 L -0.00955 0.00996 C -0.00573 0.0169 -0.00295 0.025 0.00156 0.03102 C 0.00903 0.04098 0.00521 0.03496 0.01267 0.05 L 0.0191 0.06274 L 0.02222 0.06899 C 0.02274 0.0713 0.02309 0.07338 0.02378 0.07547 C 0.02569 0.07987 0.02899 0.08334 0.03021 0.0882 C 0.03073 0.09028 0.03108 0.09237 0.03177 0.09445 C 0.03385 0.1007 0.03715 0.10811 0.03976 0.11343 C 0.04184 0.11783 0.04479 0.1213 0.04601 0.12616 C 0.04826 0.13496 0.0467 0.13079 0.05087 0.13889 C 0.05486 0.15487 0.04948 0.13519 0.05555 0.15162 C 0.05642 0.15371 0.05642 0.15602 0.05712 0.15787 C 0.05903 0.1625 0.06233 0.16575 0.06354 0.17061 C 0.06406 0.17269 0.06423 0.175 0.0651 0.17709 C 0.06701 0.18149 0.06944 0.18542 0.07153 0.18982 C 0.07257 0.1919 0.07378 0.19375 0.07465 0.19607 C 0.07569 0.19885 0.07656 0.20186 0.07778 0.2044 C 0.07969 0.20834 0.08403 0.21482 0.08576 0.21922 C 0.09028 0.23149 0.08316 0.21991 0.09219 0.23195 C 0.09514 0.24445 0.09132 0.23311 0.09844 0.2426 C 0.11094 0.25926 0.0908 0.23797 0.10642 0.25533 C 0.10781 0.25695 0.10972 0.25787 0.11111 0.2595 C 0.11562 0.26482 0.11962 0.27084 0.12378 0.27639 C 0.13038 0.28519 0.12934 0.2845 0.13663 0.29121 C 0.13976 0.29422 0.14618 0.29977 0.14618 0.29977 C 0.1434 0.28519 0.14548 0.29399 0.13819 0.27431 L 0.13819 0.27431 C 0.13663 0.26806 0.13611 0.26551 0.13333 0.2595 C 0.13073 0.25394 0.12361 0.24399 0.12222 0.23843 C 0.1217 0.23635 0.12153 0.23403 0.12066 0.23195 C 0.11892 0.22755 0.11649 0.22362 0.11441 0.21922 L 0.11111 0.21297 L 0.10486 0.20024 C 0.10382 0.19815 0.10295 0.19584 0.10156 0.19399 L 0.09687 0.1875 C 0.0941 0.17639 0.09618 0.18311 0.08889 0.16852 L 0.08576 0.16227 C 0.08142 0.14491 0.08854 0.17176 0.07621 0.13889 C 0.07517 0.13612 0.0743 0.13311 0.07309 0.13056 C 0.07309 0.13056 0.0651 0.11459 0.06354 0.11135 C 0.06354 0.11135 0.05712 0.09862 0.05712 0.09862 C 0.05347 0.09237 0.05104 0.08403 0.04601 0.07963 C 0.04444 0.07825 0.04271 0.07732 0.04132 0.07547 C 0.03941 0.07292 0.03819 0.06968 0.03663 0.0669 C 0.03246 0.06065 0.03194 0.06065 0.02708 0.05649 C 0.02118 0.04468 0.02708 0.05463 0.0191 0.04584 C 0.00694 0.03218 0.02135 0.04584 0.00955 0.03519 C 0.00903 0.03311 0.00903 0.03056 0.00798 0.02894 C 0.00573 0.02524 0.00156 0.02385 -0.00156 0.02246 C -0.00261 0.02454 -0.00347 0.02709 -0.00469 0.02894 C -0.00764 0.03334 -0.01424 0.04167 -0.01424 0.04167 C -0.01823 0.05764 -0.01285 0.03797 -0.0191 0.05417 C -0.02361 0.06644 -0.01632 0.05487 -0.02535 0.0669 C -0.02847 0.0794 -0.02448 0.06806 -0.03177 0.07755 C -0.03299 0.0794 -0.03368 0.08195 -0.0349 0.0838 C -0.03681 0.08704 -0.03924 0.08936 -0.04132 0.09237 C -0.04254 0.09422 -0.04306 0.097 -0.04445 0.09862 C -0.04636 0.10116 -0.04879 0.10278 -0.0507 0.1051 C -0.05417 0.10903 -0.05781 0.11274 -0.06024 0.11783 C -0.06129 0.11991 -0.06215 0.12223 -0.06354 0.12408 C -0.06649 0.12848 -0.06979 0.13264 -0.07292 0.13681 C -0.07465 0.13889 -0.07656 0.14075 -0.07778 0.14306 C -0.08247 0.15232 -0.07934 0.14792 -0.08733 0.15579 C -0.09861 0.17848 -0.0809 0.14422 -0.09514 0.16852 C -0.09757 0.17246 -0.09931 0.17709 -0.10156 0.18125 C -0.10747 0.19167 -0.10486 0.18681 -0.10955 0.19607 C -0.1132 0.21042 -0.10851 0.19283 -0.11424 0.21297 C -0.11493 0.21505 -0.11511 0.21737 -0.1158 0.21922 C -0.11719 0.22246 -0.1191 0.225 -0.12066 0.22778 C -0.1217 0.22987 -0.12274 0.23195 -0.12379 0.23403 C -0.12431 0.23681 -0.12587 0.24584 -0.12691 0.24885 C -0.12778 0.25116 -0.12917 0.25325 -0.13021 0.25533 C -0.13125 0.26297 -0.13229 0.27153 -0.1349 0.27848 C -0.13594 0.28149 -0.13715 0.28403 -0.13802 0.28704 C -0.13941 0.29121 -0.14132 0.29977 -0.14132 0.29977 C -0.13976 0.30186 -0.13837 0.3044 -0.13646 0.30602 C -0.13455 0.30787 -0.13229 0.30903 -0.13021 0.31042 C -0.12431 0.31366 -0.11945 0.31366 -0.11267 0.31459 C -0.10642 0.31528 -0.1 0.31644 -0.09358 0.31667 L 0.02066 0.32084 C 0.03542 0.32223 0.05035 0.32338 0.0651 0.32524 C 0.15746 0.33658 0.06771 0.32801 0.13021 0.33357 C 0.13229 0.33426 0.13437 0.33612 0.13663 0.33565 C 0.13854 0.33542 0.14219 0.3338 0.14132 0.33149 C 0.1401 0.32801 0.13628 0.32755 0.13333 0.32732 C 0.11128 0.32547 0.08889 0.32593 0.06667 0.32524 C 0.06354 0.32431 0.06042 0.32362 0.05712 0.32292 C 0.04566 0.32107 0.03542 0.32014 0.02378 0.31875 C 0.02014 0.31737 0.01649 0.31551 0.01267 0.31459 C -0.00573 0.30996 -0.01441 0.30996 -0.03333 0.30811 C -0.0349 0.30741 -0.03646 0.30649 -0.03802 0.30602 C -0.06111 0.30047 -0.11632 0.30209 -0.12066 0.30186 C -0.15469 0.29676 -0.11233 0.30186 -0.15399 0.30186 C -0.16511 0.30186 -0.17622 0.30047 -0.18733 0.29977 C -0.20417 0.29422 -0.18438 0.30162 -0.19844 0.29329 C -0.20139 0.29167 -0.20799 0.28912 -0.20799 0.28912 C -0.21302 0.28473 -0.21302 0.28426 -0.2191 0.28079 C -0.2217 0.27917 -0.22431 0.27801 -0.22691 0.27639 C -0.2316 0.27362 -0.23403 0.272 -0.23802 0.26806 C -0.24236 0.26389 -0.24705 0.26019 -0.25087 0.25533 L -0.26024 0.2426 C -0.25938 0.22963 -0.26198 0.21227 -0.24913 0.20672 L -0.23976 0.20232 C -0.23802 0.20162 -0.23663 0.20093 -0.2349 0.20024 L -0.22222 0.19607 C -0.21649 0.19676 -0.21042 0.19653 -0.20469 0.19815 C -0.20156 0.19908 -0.19722 0.20649 -0.19531 0.2088 C -0.19375 0.21042 -0.19202 0.21158 -0.19045 0.21297 C -0.17917 0.23565 -0.19688 0.20116 -0.18247 0.2257 C -0.18021 0.22963 -0.1783 0.23403 -0.17622 0.23843 C -0.17517 0.24051 -0.17431 0.24283 -0.17309 0.24468 C -0.16215 0.25926 -0.16719 0.25417 -0.15868 0.26158 C -0.15017 0.27848 -0.16129 0.25811 -0.15087 0.27223 C -0.14948 0.27408 -0.14896 0.27686 -0.14757 0.27848 C -0.14618 0.28033 -0.14445 0.28125 -0.14288 0.28287 C -0.14219 0.28334 -0.14184 0.28426 -0.14132 0.28496 L -0.13976 0.28496 " pathEditMode="relative" ptsTypes="AAAAAAAAAAAAAAAAAAAAAAAAAAAAAAAAAAAAAAAAAAAAAAAAAAAAAAAAAAAAAAAAAAAAAAAAAAAAAAAAAAAAAAAAAAAAAAAAAAAAAAAAAAAAAAAAAAAAAAA">
                                      <p:cBhvr>
                                        <p:cTn id="26" dur="2000" fill="hold"/>
                                        <p:tgtEl>
                                          <p:spTgt spid="6"/>
                                        </p:tgtEl>
                                        <p:attrNameLst>
                                          <p:attrName>ppt_x</p:attrName>
                                          <p:attrName>ppt_y</p:attrName>
                                        </p:attrNameLst>
                                      </p:cBhvr>
                                    </p:animMotion>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ppt_x"/>
                                          </p:val>
                                        </p:tav>
                                        <p:tav tm="100000">
                                          <p:val>
                                            <p:strVal val="#ppt_x"/>
                                          </p:val>
                                        </p:tav>
                                      </p:tavLst>
                                    </p:anim>
                                    <p:anim calcmode="lin" valueType="num">
                                      <p:cBhvr additive="base">
                                        <p:cTn id="32" dur="500" fill="hold"/>
                                        <p:tgtEl>
                                          <p:spTgt spid="8"/>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 calcmode="lin" valueType="num">
                                      <p:cBhvr additive="base">
                                        <p:cTn id="35"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8">
                                            <p:txEl>
                                              <p:pRg st="1" end="1"/>
                                            </p:txEl>
                                          </p:spTgt>
                                        </p:tgtEl>
                                        <p:attrNameLst>
                                          <p:attrName>style.visibility</p:attrName>
                                        </p:attrNameLst>
                                      </p:cBhvr>
                                      <p:to>
                                        <p:strVal val="visible"/>
                                      </p:to>
                                    </p:set>
                                    <p:anim calcmode="lin" valueType="num">
                                      <p:cBhvr additive="base">
                                        <p:cTn id="41" dur="500" fill="hold"/>
                                        <p:tgtEl>
                                          <p:spTgt spid="8">
                                            <p:txEl>
                                              <p:pRg st="1" end="1"/>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8">
                                            <p:txEl>
                                              <p:pRg st="2" end="2"/>
                                            </p:txEl>
                                          </p:spTgt>
                                        </p:tgtEl>
                                        <p:attrNameLst>
                                          <p:attrName>style.visibility</p:attrName>
                                        </p:attrNameLst>
                                      </p:cBhvr>
                                      <p:to>
                                        <p:strVal val="visible"/>
                                      </p:to>
                                    </p:set>
                                    <p:anim calcmode="lin" valueType="num">
                                      <p:cBhvr additive="base">
                                        <p:cTn id="47" dur="500" fill="hold"/>
                                        <p:tgtEl>
                                          <p:spTgt spid="8">
                                            <p:txEl>
                                              <p:pRg st="2" end="2"/>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24578"/>
                                        </p:tgtEl>
                                        <p:attrNameLst>
                                          <p:attrName>style.visibility</p:attrName>
                                        </p:attrNameLst>
                                      </p:cBhvr>
                                      <p:to>
                                        <p:strVal val="visible"/>
                                      </p:to>
                                    </p:set>
                                    <p:anim calcmode="lin" valueType="num">
                                      <p:cBhvr additive="base">
                                        <p:cTn id="53" dur="500" fill="hold"/>
                                        <p:tgtEl>
                                          <p:spTgt spid="24578"/>
                                        </p:tgtEl>
                                        <p:attrNameLst>
                                          <p:attrName>ppt_x</p:attrName>
                                        </p:attrNameLst>
                                      </p:cBhvr>
                                      <p:tavLst>
                                        <p:tav tm="0">
                                          <p:val>
                                            <p:strVal val="#ppt_x"/>
                                          </p:val>
                                        </p:tav>
                                        <p:tav tm="100000">
                                          <p:val>
                                            <p:strVal val="#ppt_x"/>
                                          </p:val>
                                        </p:tav>
                                      </p:tavLst>
                                    </p:anim>
                                    <p:anim calcmode="lin" valueType="num">
                                      <p:cBhvr additive="base">
                                        <p:cTn id="54" dur="500" fill="hold"/>
                                        <p:tgtEl>
                                          <p:spTgt spid="24578"/>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2" fill="hold" nodeType="clickEffect">
                                  <p:stCondLst>
                                    <p:cond delay="0"/>
                                  </p:stCondLst>
                                  <p:childTnLst>
                                    <p:set>
                                      <p:cBhvr>
                                        <p:cTn id="58" dur="1" fill="hold">
                                          <p:stCondLst>
                                            <p:cond delay="0"/>
                                          </p:stCondLst>
                                        </p:cTn>
                                        <p:tgtEl>
                                          <p:spTgt spid="2"/>
                                        </p:tgtEl>
                                        <p:attrNameLst>
                                          <p:attrName>style.visibility</p:attrName>
                                        </p:attrNameLst>
                                      </p:cBhvr>
                                      <p:to>
                                        <p:strVal val="visible"/>
                                      </p:to>
                                    </p:set>
                                    <p:anim calcmode="lin" valueType="num">
                                      <p:cBhvr additive="base">
                                        <p:cTn id="59" dur="500" fill="hold"/>
                                        <p:tgtEl>
                                          <p:spTgt spid="2"/>
                                        </p:tgtEl>
                                        <p:attrNameLst>
                                          <p:attrName>ppt_x</p:attrName>
                                        </p:attrNameLst>
                                      </p:cBhvr>
                                      <p:tavLst>
                                        <p:tav tm="0">
                                          <p:val>
                                            <p:strVal val="1+#ppt_w/2"/>
                                          </p:val>
                                        </p:tav>
                                        <p:tav tm="100000">
                                          <p:val>
                                            <p:strVal val="#ppt_x"/>
                                          </p:val>
                                        </p:tav>
                                      </p:tavLst>
                                    </p:anim>
                                    <p:anim calcmode="lin" valueType="num">
                                      <p:cBhvr additive="base">
                                        <p:cTn id="6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p:bldP spid="7" grpId="0"/>
      <p:bldP spid="8"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Rectangle 63">
            <a:extLst>
              <a:ext uri="{FF2B5EF4-FFF2-40B4-BE49-F238E27FC236}">
                <a16:creationId xmlns:a16="http://schemas.microsoft.com/office/drawing/2014/main" id="{FC48DE42-BBCD-43AE-B9FA-EE8DEB7E4BAD}"/>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49" name="Picture 14" descr="Image result for future rewards robotics">
            <a:extLst>
              <a:ext uri="{FF2B5EF4-FFF2-40B4-BE49-F238E27FC236}">
                <a16:creationId xmlns:a16="http://schemas.microsoft.com/office/drawing/2014/main" id="{84573CE4-23DB-40F8-816C-214ACAA5164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288715" y="3376496"/>
            <a:ext cx="5562600" cy="3337561"/>
          </a:xfrm>
          <a:prstGeom prst="rect">
            <a:avLst/>
          </a:prstGeom>
          <a:noFill/>
          <a:extLst>
            <a:ext uri="{909E8E84-426E-40DD-AFC4-6F175D3DCCD1}">
              <a14:hiddenFill xmlns:a14="http://schemas.microsoft.com/office/drawing/2010/main">
                <a:solidFill>
                  <a:srgbClr val="FFFFFF"/>
                </a:solidFill>
              </a14:hiddenFill>
            </a:ext>
          </a:extLst>
        </p:spPr>
      </p:pic>
      <p:pic>
        <p:nvPicPr>
          <p:cNvPr id="50" name="Picture 2" descr="What Is Ice Cream and How Is It Made?">
            <a:extLst>
              <a:ext uri="{FF2B5EF4-FFF2-40B4-BE49-F238E27FC236}">
                <a16:creationId xmlns:a16="http://schemas.microsoft.com/office/drawing/2014/main" id="{6E3BDE92-6C81-4F5F-BC72-521485F17943}"/>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6725" t="10000" r="32018"/>
          <a:stretch/>
        </p:blipFill>
        <p:spPr bwMode="auto">
          <a:xfrm>
            <a:off x="5365700" y="3276600"/>
            <a:ext cx="851000" cy="3048000"/>
          </a:xfrm>
          <a:prstGeom prst="rect">
            <a:avLst/>
          </a:prstGeom>
          <a:noFill/>
          <a:extLst>
            <a:ext uri="{909E8E84-426E-40DD-AFC4-6F175D3DCCD1}">
              <a14:hiddenFill xmlns:a14="http://schemas.microsoft.com/office/drawing/2010/main">
                <a:solidFill>
                  <a:srgbClr val="FFFFFF"/>
                </a:solidFill>
              </a14:hiddenFill>
            </a:ext>
          </a:extLst>
        </p:spPr>
      </p:pic>
      <p:pic>
        <p:nvPicPr>
          <p:cNvPr id="52" name="Picture 6" descr="Related image">
            <a:extLst>
              <a:ext uri="{FF2B5EF4-FFF2-40B4-BE49-F238E27FC236}">
                <a16:creationId xmlns:a16="http://schemas.microsoft.com/office/drawing/2014/main" id="{6D208E58-E2DF-4304-BC15-F9CE44A57A6D}"/>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260146" y="470916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53" name="Rounded Rectangular Callout 97">
            <a:extLst>
              <a:ext uri="{FF2B5EF4-FFF2-40B4-BE49-F238E27FC236}">
                <a16:creationId xmlns:a16="http://schemas.microsoft.com/office/drawing/2014/main" id="{FDBDE150-B08D-4BED-8245-474A1245E90E}"/>
              </a:ext>
            </a:extLst>
          </p:cNvPr>
          <p:cNvSpPr/>
          <p:nvPr/>
        </p:nvSpPr>
        <p:spPr>
          <a:xfrm>
            <a:off x="5361963" y="2057400"/>
            <a:ext cx="3661124" cy="1225868"/>
          </a:xfrm>
          <a:prstGeom prst="wedgeRoundRectCallout">
            <a:avLst>
              <a:gd name="adj1" fmla="val -12832"/>
              <a:gd name="adj2" fmla="val 6863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Here I am moving randomly,</a:t>
            </a:r>
          </a:p>
          <a:p>
            <a:pPr algn="ctr"/>
            <a:r>
              <a:rPr lang="en-US" sz="2400" dirty="0">
                <a:cs typeface="Times New Roman" panose="02020603050405020304" pitchFamily="18" charset="0"/>
                <a:sym typeface="Symbol" panose="05050102010706020507" pitchFamily="18" charset="2"/>
              </a:rPr>
              <a:t>but I want to learn </a:t>
            </a:r>
          </a:p>
          <a:p>
            <a:pPr algn="ctr"/>
            <a:r>
              <a:rPr lang="en-US" sz="2400" dirty="0">
                <a:cs typeface="Times New Roman" panose="02020603050405020304" pitchFamily="18" charset="0"/>
                <a:sym typeface="Symbol" panose="05050102010706020507" pitchFamily="18" charset="2"/>
              </a:rPr>
              <a:t>the optimal actions to take.</a:t>
            </a:r>
          </a:p>
        </p:txBody>
      </p:sp>
      <p:grpSp>
        <p:nvGrpSpPr>
          <p:cNvPr id="54" name="Group 53">
            <a:extLst>
              <a:ext uri="{FF2B5EF4-FFF2-40B4-BE49-F238E27FC236}">
                <a16:creationId xmlns:a16="http://schemas.microsoft.com/office/drawing/2014/main" id="{BB899629-6F96-4F1D-BBF3-4F4D6986542D}"/>
              </a:ext>
            </a:extLst>
          </p:cNvPr>
          <p:cNvGrpSpPr/>
          <p:nvPr/>
        </p:nvGrpSpPr>
        <p:grpSpPr>
          <a:xfrm>
            <a:off x="4859204" y="304800"/>
            <a:ext cx="4284796" cy="1719687"/>
            <a:chOff x="4859204" y="304800"/>
            <a:chExt cx="4284796" cy="1719687"/>
          </a:xfrm>
        </p:grpSpPr>
        <p:grpSp>
          <p:nvGrpSpPr>
            <p:cNvPr id="55" name="Group 54">
              <a:extLst>
                <a:ext uri="{FF2B5EF4-FFF2-40B4-BE49-F238E27FC236}">
                  <a16:creationId xmlns:a16="http://schemas.microsoft.com/office/drawing/2014/main" id="{404632E0-79E0-4E45-A840-7AE491B5DBF6}"/>
                </a:ext>
              </a:extLst>
            </p:cNvPr>
            <p:cNvGrpSpPr/>
            <p:nvPr/>
          </p:nvGrpSpPr>
          <p:grpSpPr>
            <a:xfrm flipH="1">
              <a:off x="8153400" y="304800"/>
              <a:ext cx="990600" cy="1447800"/>
              <a:chOff x="5060717" y="3077392"/>
              <a:chExt cx="1849758" cy="3642254"/>
            </a:xfrm>
          </p:grpSpPr>
          <p:pic>
            <p:nvPicPr>
              <p:cNvPr id="60" name="Picture 2" descr="Related image">
                <a:extLst>
                  <a:ext uri="{FF2B5EF4-FFF2-40B4-BE49-F238E27FC236}">
                    <a16:creationId xmlns:a16="http://schemas.microsoft.com/office/drawing/2014/main" id="{16AD0F93-BEB3-498C-8DA9-8B51425D7EA5}"/>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61" name="Rectangle 60">
                <a:extLst>
                  <a:ext uri="{FF2B5EF4-FFF2-40B4-BE49-F238E27FC236}">
                    <a16:creationId xmlns:a16="http://schemas.microsoft.com/office/drawing/2014/main" id="{E9422F11-5CBA-4C57-B604-803BD1E88BB1}"/>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6" name="AutoShape 55">
              <a:extLst>
                <a:ext uri="{FF2B5EF4-FFF2-40B4-BE49-F238E27FC236}">
                  <a16:creationId xmlns:a16="http://schemas.microsoft.com/office/drawing/2014/main" id="{700F6678-9339-47AF-ACAA-6AF0F31B3536}"/>
                </a:ext>
              </a:extLst>
            </p:cNvPr>
            <p:cNvSpPr>
              <a:spLocks noChangeArrowheads="1"/>
            </p:cNvSpPr>
            <p:nvPr/>
          </p:nvSpPr>
          <p:spPr bwMode="auto">
            <a:xfrm>
              <a:off x="4859204" y="630082"/>
              <a:ext cx="3411563" cy="1394405"/>
            </a:xfrm>
            <a:prstGeom prst="wedgeRoundRectCallout">
              <a:avLst>
                <a:gd name="adj1" fmla="val 57179"/>
                <a:gd name="adj2" fmla="val -40671"/>
                <a:gd name="adj3" fmla="val 16667"/>
              </a:avLst>
            </a:prstGeom>
            <a:solidFill>
              <a:srgbClr val="000066"/>
            </a:solidFill>
            <a:ln w="12700">
              <a:solidFill>
                <a:srgbClr val="FF00FF"/>
              </a:solidFill>
              <a:miter lim="800000"/>
              <a:headEnd/>
              <a:tailEnd/>
            </a:ln>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But now I don’t tell you whether you win until the end.</a:t>
              </a:r>
            </a:p>
          </p:txBody>
        </p:sp>
      </p:grpSp>
      <p:sp>
        <p:nvSpPr>
          <p:cNvPr id="44" name="Text Box 33">
            <a:extLst>
              <a:ext uri="{FF2B5EF4-FFF2-40B4-BE49-F238E27FC236}">
                <a16:creationId xmlns:a16="http://schemas.microsoft.com/office/drawing/2014/main" id="{3376CA62-3AE4-4870-A09B-A376F9B446F5}"/>
              </a:ext>
            </a:extLst>
          </p:cNvPr>
          <p:cNvSpPr txBox="1">
            <a:spLocks noChangeArrowheads="1"/>
          </p:cNvSpPr>
          <p:nvPr/>
        </p:nvSpPr>
        <p:spPr bwMode="auto">
          <a:xfrm>
            <a:off x="-99645" y="152400"/>
            <a:ext cx="9338913"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a:t>
            </a:r>
          </a:p>
          <a:p>
            <a:pPr marL="342900" indent="-342900">
              <a:spcBef>
                <a:spcPct val="0"/>
              </a:spcBef>
              <a:buFont typeface="Arial" panose="020B0604020202020204" pitchFamily="34" charset="0"/>
              <a:buChar char="•"/>
            </a:pPr>
            <a:r>
              <a:rPr lang="en-US" altLang="en-US" sz="2400" dirty="0">
                <a:latin typeface="Times New Roman" pitchFamily="18" charset="0"/>
                <a:cs typeface="Times New Roman" panose="02020603050405020304" pitchFamily="18" charset="0"/>
              </a:rPr>
              <a:t> </a:t>
            </a:r>
            <a:r>
              <a:rPr lang="en-CA" altLang="en-US" sz="2400" dirty="0">
                <a:latin typeface="Times New Roman" panose="02020603050405020304" pitchFamily="18" charset="0"/>
                <a:cs typeface="Times New Roman" panose="02020603050405020304" pitchFamily="18" charset="0"/>
              </a:rPr>
              <a:t>Learn from future rewards what steps to take</a:t>
            </a:r>
          </a:p>
          <a:p>
            <a:pPr>
              <a:spcBef>
                <a:spcPct val="0"/>
              </a:spcBef>
            </a:pPr>
            <a:r>
              <a:rPr lang="en-US" altLang="en-US" sz="2400" dirty="0">
                <a:latin typeface="Times New Roman" pitchFamily="18" charset="0"/>
              </a:rPr>
              <a:t>         eg </a:t>
            </a:r>
            <a:r>
              <a:rPr lang="en-US" sz="2400" dirty="0">
                <a:latin typeface="Times New Roman" panose="02020603050405020304" pitchFamily="18" charset="0"/>
                <a:cs typeface="Times New Roman" panose="02020603050405020304" pitchFamily="18" charset="0"/>
              </a:rPr>
              <a:t>AlphaGo</a:t>
            </a:r>
            <a:endParaRPr lang="en-US" altLang="en-US" sz="2400" dirty="0">
              <a:latin typeface="Times New Roman" pitchFamily="18" charset="0"/>
            </a:endParaRPr>
          </a:p>
        </p:txBody>
      </p:sp>
    </p:spTree>
    <p:extLst>
      <p:ext uri="{BB962C8B-B14F-4D97-AF65-F5344CB8AC3E}">
        <p14:creationId xmlns:p14="http://schemas.microsoft.com/office/powerpoint/2010/main" val="1748797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 calcmode="lin" valueType="num">
                                      <p:cBhvr additive="base">
                                        <p:cTn id="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2"/>
                                        </p:tgtEl>
                                        <p:attrNameLst>
                                          <p:attrName>style.visibility</p:attrName>
                                        </p:attrNameLst>
                                      </p:cBhvr>
                                      <p:to>
                                        <p:strVal val="visible"/>
                                      </p:to>
                                    </p:set>
                                    <p:anim calcmode="lin" valueType="num">
                                      <p:cBhvr additive="base">
                                        <p:cTn id="11" dur="500" fill="hold"/>
                                        <p:tgtEl>
                                          <p:spTgt spid="52"/>
                                        </p:tgtEl>
                                        <p:attrNameLst>
                                          <p:attrName>ppt_x</p:attrName>
                                        </p:attrNameLst>
                                      </p:cBhvr>
                                      <p:tavLst>
                                        <p:tav tm="0">
                                          <p:val>
                                            <p:strVal val="0-#ppt_w/2"/>
                                          </p:val>
                                        </p:tav>
                                        <p:tav tm="100000">
                                          <p:val>
                                            <p:strVal val="#ppt_x"/>
                                          </p:val>
                                        </p:tav>
                                      </p:tavLst>
                                    </p:anim>
                                    <p:anim calcmode="lin" valueType="num">
                                      <p:cBhvr additive="base">
                                        <p:cTn id="12" dur="500" fill="hold"/>
                                        <p:tgtEl>
                                          <p:spTgt spid="5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4">
                                            <p:txEl>
                                              <p:pRg st="2" end="2"/>
                                            </p:txEl>
                                          </p:spTgt>
                                        </p:tgtEl>
                                        <p:attrNameLst>
                                          <p:attrName>style.visibility</p:attrName>
                                        </p:attrNameLst>
                                      </p:cBhvr>
                                      <p:to>
                                        <p:strVal val="visible"/>
                                      </p:to>
                                    </p:set>
                                    <p:anim calcmode="lin" valueType="num">
                                      <p:cBhvr additive="base">
                                        <p:cTn id="15" dur="500" fill="hold"/>
                                        <p:tgtEl>
                                          <p:spTgt spid="44">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4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4">
                                            <p:txEl>
                                              <p:pRg st="1" end="1"/>
                                            </p:txEl>
                                          </p:spTgt>
                                        </p:tgtEl>
                                        <p:attrNameLst>
                                          <p:attrName>style.visibility</p:attrName>
                                        </p:attrNameLst>
                                      </p:cBhvr>
                                      <p:to>
                                        <p:strVal val="visible"/>
                                      </p:to>
                                    </p:set>
                                    <p:anim calcmode="lin" valueType="num">
                                      <p:cBhvr additive="base">
                                        <p:cTn id="21"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4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43084" y="4264887"/>
            <a:ext cx="5648325" cy="2303326"/>
            <a:chOff x="3443084" y="4264887"/>
            <a:chExt cx="5648325"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43084" y="4264887"/>
              <a:ext cx="5648325" cy="2303326"/>
              <a:chOff x="3436042" y="4264887"/>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36042" y="4264887"/>
                <a:ext cx="5648325" cy="2303326"/>
                <a:chOff x="3436042" y="4282213"/>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sp>
        <p:nvSpPr>
          <p:cNvPr id="37" name="Rectangle 36">
            <a:extLst>
              <a:ext uri="{FF2B5EF4-FFF2-40B4-BE49-F238E27FC236}">
                <a16:creationId xmlns:a16="http://schemas.microsoft.com/office/drawing/2014/main" id="{58FCB6B8-8909-4697-A9EC-28A78DFBDE31}"/>
              </a:ext>
            </a:extLst>
          </p:cNvPr>
          <p:cNvSpPr/>
          <p:nvPr/>
        </p:nvSpPr>
        <p:spPr>
          <a:xfrm>
            <a:off x="5425479" y="5241332"/>
            <a:ext cx="710549" cy="374933"/>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1" name="Rectangle 40">
            <a:extLst>
              <a:ext uri="{FF2B5EF4-FFF2-40B4-BE49-F238E27FC236}">
                <a16:creationId xmlns:a16="http://schemas.microsoft.com/office/drawing/2014/main" id="{82FD6DF3-0DC2-4C9E-BCDB-7566EC120914}"/>
              </a:ext>
            </a:extLst>
          </p:cNvPr>
          <p:cNvSpPr/>
          <p:nvPr/>
        </p:nvSpPr>
        <p:spPr>
          <a:xfrm>
            <a:off x="6066731" y="4529712"/>
            <a:ext cx="336771" cy="1083982"/>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2" name="Rectangle 41">
            <a:extLst>
              <a:ext uri="{FF2B5EF4-FFF2-40B4-BE49-F238E27FC236}">
                <a16:creationId xmlns:a16="http://schemas.microsoft.com/office/drawing/2014/main" id="{E761BCD8-240B-497F-A44B-F272D03CC1F9}"/>
              </a:ext>
            </a:extLst>
          </p:cNvPr>
          <p:cNvSpPr/>
          <p:nvPr/>
        </p:nvSpPr>
        <p:spPr>
          <a:xfrm>
            <a:off x="7012075" y="4483360"/>
            <a:ext cx="376893" cy="110432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8FDF9F4A-72A9-487E-8482-1D1798A601E3}"/>
              </a:ext>
            </a:extLst>
          </p:cNvPr>
          <p:cNvSpPr/>
          <p:nvPr/>
        </p:nvSpPr>
        <p:spPr>
          <a:xfrm>
            <a:off x="7923033" y="4567153"/>
            <a:ext cx="420330" cy="100534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1" name="Rectangle 50">
            <a:extLst>
              <a:ext uri="{FF2B5EF4-FFF2-40B4-BE49-F238E27FC236}">
                <a16:creationId xmlns:a16="http://schemas.microsoft.com/office/drawing/2014/main" id="{8D030D07-537F-453E-BA02-B067B1FC8606}"/>
              </a:ext>
            </a:extLst>
          </p:cNvPr>
          <p:cNvSpPr/>
          <p:nvPr/>
        </p:nvSpPr>
        <p:spPr>
          <a:xfrm>
            <a:off x="8214304" y="5260513"/>
            <a:ext cx="654608"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C6ED421-9EF1-4F69-B117-5877616CE89E}"/>
              </a:ext>
            </a:extLst>
          </p:cNvPr>
          <p:cNvSpPr/>
          <p:nvPr/>
        </p:nvSpPr>
        <p:spPr>
          <a:xfrm>
            <a:off x="6066731" y="5587684"/>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E693EFF3-A0F7-4FE7-8086-7A34F724BD1D}"/>
              </a:ext>
            </a:extLst>
          </p:cNvPr>
          <p:cNvSpPr/>
          <p:nvPr/>
        </p:nvSpPr>
        <p:spPr>
          <a:xfrm>
            <a:off x="7043775" y="5602808"/>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6D04CD64-C03D-4B0C-8066-B575BA92A40E}"/>
              </a:ext>
            </a:extLst>
          </p:cNvPr>
          <p:cNvSpPr/>
          <p:nvPr/>
        </p:nvSpPr>
        <p:spPr>
          <a:xfrm>
            <a:off x="7923033" y="5569236"/>
            <a:ext cx="393408" cy="802774"/>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0" name="Rectangle 89">
            <a:extLst>
              <a:ext uri="{FF2B5EF4-FFF2-40B4-BE49-F238E27FC236}">
                <a16:creationId xmlns:a16="http://schemas.microsoft.com/office/drawing/2014/main" id="{F74F262C-F620-46E9-A7B1-197AF49E1B13}"/>
              </a:ext>
            </a:extLst>
          </p:cNvPr>
          <p:cNvSpPr/>
          <p:nvPr/>
        </p:nvSpPr>
        <p:spPr>
          <a:xfrm>
            <a:off x="7303421" y="5187418"/>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92" name="Rectangle 91">
            <a:extLst>
              <a:ext uri="{FF2B5EF4-FFF2-40B4-BE49-F238E27FC236}">
                <a16:creationId xmlns:a16="http://schemas.microsoft.com/office/drawing/2014/main" id="{63CDD071-98CB-4941-A772-CB8F219112AF}"/>
              </a:ext>
            </a:extLst>
          </p:cNvPr>
          <p:cNvSpPr/>
          <p:nvPr/>
        </p:nvSpPr>
        <p:spPr>
          <a:xfrm>
            <a:off x="6368142" y="5310790"/>
            <a:ext cx="581030" cy="51336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Rectangle 62">
            <a:extLst>
              <a:ext uri="{FF2B5EF4-FFF2-40B4-BE49-F238E27FC236}">
                <a16:creationId xmlns:a16="http://schemas.microsoft.com/office/drawing/2014/main" id="{0925DEA4-3143-486F-8131-B5A5893C1ED8}"/>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4" name="Text Box 33">
            <a:extLst>
              <a:ext uri="{FF2B5EF4-FFF2-40B4-BE49-F238E27FC236}">
                <a16:creationId xmlns:a16="http://schemas.microsoft.com/office/drawing/2014/main" id="{3376CA62-3AE4-4870-A09B-A376F9B446F5}"/>
              </a:ext>
            </a:extLst>
          </p:cNvPr>
          <p:cNvSpPr txBox="1">
            <a:spLocks noChangeArrowheads="1"/>
          </p:cNvSpPr>
          <p:nvPr/>
        </p:nvSpPr>
        <p:spPr bwMode="auto">
          <a:xfrm>
            <a:off x="-99645" y="152400"/>
            <a:ext cx="9338913" cy="48936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Uses:</a:t>
            </a:r>
          </a:p>
          <a:p>
            <a:pPr marL="342900" indent="-342900">
              <a:spcBef>
                <a:spcPct val="0"/>
              </a:spcBef>
              <a:buFont typeface="Arial" panose="020B0604020202020204" pitchFamily="34" charset="0"/>
              <a:buChar char="•"/>
            </a:pPr>
            <a:r>
              <a:rPr lang="en-US" altLang="en-US" sz="2400" dirty="0">
                <a:latin typeface="Times New Roman" pitchFamily="18" charset="0"/>
                <a:cs typeface="Times New Roman" panose="02020603050405020304" pitchFamily="18" charset="0"/>
              </a:rPr>
              <a:t> </a:t>
            </a:r>
            <a:r>
              <a:rPr lang="en-CA" altLang="en-US" sz="2400" dirty="0">
                <a:latin typeface="Times New Roman" panose="02020603050405020304" pitchFamily="18" charset="0"/>
                <a:cs typeface="Times New Roman" panose="02020603050405020304" pitchFamily="18" charset="0"/>
              </a:rPr>
              <a:t>Learn from future rewards what steps to take</a:t>
            </a:r>
          </a:p>
          <a:p>
            <a:pPr>
              <a:spcBef>
                <a:spcPct val="0"/>
              </a:spcBef>
            </a:pPr>
            <a:r>
              <a:rPr lang="en-US" altLang="en-US" sz="2400" dirty="0">
                <a:latin typeface="Times New Roman" pitchFamily="18" charset="0"/>
              </a:rPr>
              <a:t>         eg </a:t>
            </a:r>
            <a:r>
              <a:rPr lang="en-US" sz="2400" dirty="0">
                <a:latin typeface="Times New Roman" panose="02020603050405020304" pitchFamily="18" charset="0"/>
                <a:cs typeface="Times New Roman" panose="02020603050405020304" pitchFamily="18" charset="0"/>
              </a:rPr>
              <a:t>AlphaGo</a:t>
            </a:r>
            <a:endParaRPr lang="en-US" altLang="en-US" sz="2400" dirty="0">
              <a:latin typeface="Times New Roman" pitchFamily="18" charset="0"/>
            </a:endParaRPr>
          </a:p>
          <a:p>
            <a:pPr marL="457200" indent="-457200">
              <a:spcBef>
                <a:spcPct val="0"/>
              </a:spcBef>
              <a:buFont typeface="Arial" panose="020B0604020202020204" pitchFamily="34" charset="0"/>
              <a:buChar char="•"/>
            </a:pPr>
            <a:r>
              <a:rPr lang="en-US" altLang="en-US" sz="2400" dirty="0">
                <a:latin typeface="Times New Roman" pitchFamily="18" charset="0"/>
              </a:rPr>
              <a:t>Each time step remembers something from the past.</a:t>
            </a:r>
          </a:p>
          <a:p>
            <a:pPr>
              <a:spcBef>
                <a:spcPct val="0"/>
              </a:spcBef>
            </a:pPr>
            <a:r>
              <a:rPr lang="en-US" altLang="en-US" sz="2400" dirty="0">
                <a:latin typeface="Times New Roman" pitchFamily="18" charset="0"/>
              </a:rPr>
              <a:t>         eg placement of pieces on board</a:t>
            </a:r>
          </a:p>
          <a:p>
            <a:pPr marL="457200" indent="-457200">
              <a:spcBef>
                <a:spcPct val="0"/>
              </a:spcBef>
              <a:buFont typeface="Arial" panose="020B0604020202020204" pitchFamily="34" charset="0"/>
              <a:buChar char="•"/>
            </a:pPr>
            <a:r>
              <a:rPr lang="en-US" altLang="en-US" sz="2400" dirty="0">
                <a:latin typeface="Times New Roman" pitchFamily="18" charset="0"/>
              </a:rPr>
              <a:t>The universe responds</a:t>
            </a:r>
          </a:p>
          <a:p>
            <a:pPr>
              <a:spcBef>
                <a:spcPct val="0"/>
              </a:spcBef>
            </a:pPr>
            <a:r>
              <a:rPr lang="en-US" altLang="en-US" sz="2400" dirty="0">
                <a:latin typeface="Times New Roman" pitchFamily="18" charset="0"/>
              </a:rPr>
              <a:t>         eg opponent gives his move.</a:t>
            </a:r>
          </a:p>
          <a:p>
            <a:pPr marL="342900" indent="-342900">
              <a:spcBef>
                <a:spcPct val="0"/>
              </a:spcBef>
              <a:buFont typeface="Arial" panose="020B0604020202020204" pitchFamily="34" charset="0"/>
              <a:buChar char="•"/>
            </a:pPr>
            <a:r>
              <a:rPr lang="en-US" altLang="en-US" sz="2400" dirty="0">
                <a:latin typeface="Times New Roman" pitchFamily="18" charset="0"/>
              </a:rPr>
              <a:t>Outputs a value</a:t>
            </a:r>
          </a:p>
          <a:p>
            <a:pPr>
              <a:spcBef>
                <a:spcPct val="0"/>
              </a:spcBef>
            </a:pPr>
            <a:r>
              <a:rPr lang="en-US" altLang="en-US" sz="2400" dirty="0">
                <a:latin typeface="Times New Roman" pitchFamily="18" charset="0"/>
              </a:rPr>
              <a:t>         eg machine’s move</a:t>
            </a:r>
          </a:p>
          <a:p>
            <a:pPr marL="342900" indent="-342900">
              <a:spcBef>
                <a:spcPct val="0"/>
              </a:spcBef>
              <a:buFont typeface="Arial" panose="020B0604020202020204" pitchFamily="34" charset="0"/>
              <a:buChar char="•"/>
            </a:pPr>
            <a:r>
              <a:rPr lang="en-US" altLang="en-US" sz="2400" dirty="0">
                <a:latin typeface="Times New Roman" pitchFamily="18" charset="0"/>
              </a:rPr>
              <a:t>This can be viewed as a network with cycles</a:t>
            </a:r>
            <a:br>
              <a:rPr lang="en-US" altLang="en-US" sz="2400" dirty="0">
                <a:latin typeface="Times New Roman" pitchFamily="18" charset="0"/>
              </a:rPr>
            </a:br>
            <a:r>
              <a:rPr lang="en-US" altLang="en-US" sz="2400" dirty="0">
                <a:latin typeface="Times New Roman" pitchFamily="18" charset="0"/>
              </a:rPr>
              <a:t>     or unwound into identical layers.</a:t>
            </a:r>
          </a:p>
          <a:p>
            <a:pPr>
              <a:spcBef>
                <a:spcPct val="0"/>
              </a:spcBef>
            </a:pPr>
            <a:endParaRPr lang="en-US" altLang="en-US" sz="2400" dirty="0">
              <a:latin typeface="Times New Roman" pitchFamily="18" charset="0"/>
            </a:endParaRPr>
          </a:p>
          <a:p>
            <a:pPr>
              <a:spcBef>
                <a:spcPct val="0"/>
              </a:spcBef>
            </a:pPr>
            <a:endParaRPr lang="en-US" altLang="en-US" sz="2400" dirty="0">
              <a:latin typeface="Times New Roman" pitchFamily="18" charset="0"/>
            </a:endParaRPr>
          </a:p>
        </p:txBody>
      </p:sp>
      <p:sp>
        <p:nvSpPr>
          <p:cNvPr id="45" name="Rectangle 63">
            <a:extLst>
              <a:ext uri="{FF2B5EF4-FFF2-40B4-BE49-F238E27FC236}">
                <a16:creationId xmlns:a16="http://schemas.microsoft.com/office/drawing/2014/main" id="{FC48DE42-BBCD-43AE-B9FA-EE8DEB7E4BAD}"/>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pic>
        <p:nvPicPr>
          <p:cNvPr id="46" name="Picture 6" descr="Related image">
            <a:extLst>
              <a:ext uri="{FF2B5EF4-FFF2-40B4-BE49-F238E27FC236}">
                <a16:creationId xmlns:a16="http://schemas.microsoft.com/office/drawing/2014/main" id="{0DB6D32C-A54B-4BD8-98CD-F9F24C4A8641}"/>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260146" y="470916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47" name="Rectangle 46">
            <a:extLst>
              <a:ext uri="{FF2B5EF4-FFF2-40B4-BE49-F238E27FC236}">
                <a16:creationId xmlns:a16="http://schemas.microsoft.com/office/drawing/2014/main" id="{DF28E7CD-A5E9-49B4-8B10-C48C2202BF7A}"/>
              </a:ext>
            </a:extLst>
          </p:cNvPr>
          <p:cNvSpPr/>
          <p:nvPr/>
        </p:nvSpPr>
        <p:spPr>
          <a:xfrm>
            <a:off x="3505200" y="4343401"/>
            <a:ext cx="1932860" cy="2057400"/>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2" name="Rectangle 61">
            <a:extLst>
              <a:ext uri="{FF2B5EF4-FFF2-40B4-BE49-F238E27FC236}">
                <a16:creationId xmlns:a16="http://schemas.microsoft.com/office/drawing/2014/main" id="{74332830-6B28-4206-84DD-4130AF6AFD5A}"/>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7801518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xEl>
                                              <p:pRg st="3" end="3"/>
                                            </p:txEl>
                                          </p:spTgt>
                                        </p:tgtEl>
                                        <p:attrNameLst>
                                          <p:attrName>style.visibility</p:attrName>
                                        </p:attrNameLst>
                                      </p:cBhvr>
                                      <p:to>
                                        <p:strVal val="visible"/>
                                      </p:to>
                                    </p:set>
                                    <p:anim calcmode="lin" valueType="num">
                                      <p:cBhvr additive="base">
                                        <p:cTn id="7" dur="500" fill="hold"/>
                                        <p:tgtEl>
                                          <p:spTgt spid="44">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4">
                                            <p:txEl>
                                              <p:pRg st="4" end="4"/>
                                            </p:txEl>
                                          </p:spTgt>
                                        </p:tgtEl>
                                        <p:attrNameLst>
                                          <p:attrName>style.visibility</p:attrName>
                                        </p:attrNameLst>
                                      </p:cBhvr>
                                      <p:to>
                                        <p:strVal val="visible"/>
                                      </p:to>
                                    </p:set>
                                    <p:anim calcmode="lin" valueType="num">
                                      <p:cBhvr additive="base">
                                        <p:cTn id="13" dur="500" fill="hold"/>
                                        <p:tgtEl>
                                          <p:spTgt spid="44">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xit" presetSubtype="2" fill="hold" grpId="0" nodeType="clickEffect">
                                  <p:stCondLst>
                                    <p:cond delay="0"/>
                                  </p:stCondLst>
                                  <p:childTnLst>
                                    <p:anim calcmode="lin" valueType="num">
                                      <p:cBhvr additive="base">
                                        <p:cTn id="18" dur="500"/>
                                        <p:tgtEl>
                                          <p:spTgt spid="37"/>
                                        </p:tgtEl>
                                        <p:attrNameLst>
                                          <p:attrName>ppt_x</p:attrName>
                                        </p:attrNameLst>
                                      </p:cBhvr>
                                      <p:tavLst>
                                        <p:tav tm="0">
                                          <p:val>
                                            <p:strVal val="ppt_x"/>
                                          </p:val>
                                        </p:tav>
                                        <p:tav tm="100000">
                                          <p:val>
                                            <p:strVal val="1+ppt_w/2"/>
                                          </p:val>
                                        </p:tav>
                                      </p:tavLst>
                                    </p:anim>
                                    <p:anim calcmode="lin" valueType="num">
                                      <p:cBhvr additive="base">
                                        <p:cTn id="19" dur="500"/>
                                        <p:tgtEl>
                                          <p:spTgt spid="37"/>
                                        </p:tgtEl>
                                        <p:attrNameLst>
                                          <p:attrName>ppt_y</p:attrName>
                                        </p:attrNameLst>
                                      </p:cBhvr>
                                      <p:tavLst>
                                        <p:tav tm="0">
                                          <p:val>
                                            <p:strVal val="ppt_y"/>
                                          </p:val>
                                        </p:tav>
                                        <p:tav tm="100000">
                                          <p:val>
                                            <p:strVal val="ppt_y"/>
                                          </p:val>
                                        </p:tav>
                                      </p:tavLst>
                                    </p:anim>
                                    <p:set>
                                      <p:cBhvr>
                                        <p:cTn id="20" dur="1" fill="hold">
                                          <p:stCondLst>
                                            <p:cond delay="499"/>
                                          </p:stCondLst>
                                        </p:cTn>
                                        <p:tgtEl>
                                          <p:spTgt spid="37"/>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4">
                                            <p:txEl>
                                              <p:pRg st="5" end="5"/>
                                            </p:txEl>
                                          </p:spTgt>
                                        </p:tgtEl>
                                        <p:attrNameLst>
                                          <p:attrName>style.visibility</p:attrName>
                                        </p:attrNameLst>
                                      </p:cBhvr>
                                      <p:to>
                                        <p:strVal val="visible"/>
                                      </p:to>
                                    </p:set>
                                    <p:anim calcmode="lin" valueType="num">
                                      <p:cBhvr additive="base">
                                        <p:cTn id="25" dur="500" fill="hold"/>
                                        <p:tgtEl>
                                          <p:spTgt spid="44">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4">
                                            <p:txEl>
                                              <p:pRg st="6" end="6"/>
                                            </p:txEl>
                                          </p:spTgt>
                                        </p:tgtEl>
                                        <p:attrNameLst>
                                          <p:attrName>style.visibility</p:attrName>
                                        </p:attrNameLst>
                                      </p:cBhvr>
                                      <p:to>
                                        <p:strVal val="visible"/>
                                      </p:to>
                                    </p:set>
                                    <p:anim calcmode="lin" valueType="num">
                                      <p:cBhvr additive="base">
                                        <p:cTn id="31" dur="500" fill="hold"/>
                                        <p:tgtEl>
                                          <p:spTgt spid="44">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xit" presetSubtype="4" fill="hold" grpId="0" nodeType="clickEffect">
                                  <p:stCondLst>
                                    <p:cond delay="0"/>
                                  </p:stCondLst>
                                  <p:childTnLst>
                                    <p:anim calcmode="lin" valueType="num">
                                      <p:cBhvr additive="base">
                                        <p:cTn id="36" dur="500"/>
                                        <p:tgtEl>
                                          <p:spTgt spid="57"/>
                                        </p:tgtEl>
                                        <p:attrNameLst>
                                          <p:attrName>ppt_x</p:attrName>
                                        </p:attrNameLst>
                                      </p:cBhvr>
                                      <p:tavLst>
                                        <p:tav tm="0">
                                          <p:val>
                                            <p:strVal val="ppt_x"/>
                                          </p:val>
                                        </p:tav>
                                        <p:tav tm="100000">
                                          <p:val>
                                            <p:strVal val="ppt_x"/>
                                          </p:val>
                                        </p:tav>
                                      </p:tavLst>
                                    </p:anim>
                                    <p:anim calcmode="lin" valueType="num">
                                      <p:cBhvr additive="base">
                                        <p:cTn id="37" dur="500"/>
                                        <p:tgtEl>
                                          <p:spTgt spid="57"/>
                                        </p:tgtEl>
                                        <p:attrNameLst>
                                          <p:attrName>ppt_y</p:attrName>
                                        </p:attrNameLst>
                                      </p:cBhvr>
                                      <p:tavLst>
                                        <p:tav tm="0">
                                          <p:val>
                                            <p:strVal val="ppt_y"/>
                                          </p:val>
                                        </p:tav>
                                        <p:tav tm="100000">
                                          <p:val>
                                            <p:strVal val="1+ppt_h/2"/>
                                          </p:val>
                                        </p:tav>
                                      </p:tavLst>
                                    </p:anim>
                                    <p:set>
                                      <p:cBhvr>
                                        <p:cTn id="38" dur="1" fill="hold">
                                          <p:stCondLst>
                                            <p:cond delay="499"/>
                                          </p:stCondLst>
                                        </p:cTn>
                                        <p:tgtEl>
                                          <p:spTgt spid="57"/>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4">
                                            <p:txEl>
                                              <p:pRg st="7" end="7"/>
                                            </p:txEl>
                                          </p:spTgt>
                                        </p:tgtEl>
                                        <p:attrNameLst>
                                          <p:attrName>style.visibility</p:attrName>
                                        </p:attrNameLst>
                                      </p:cBhvr>
                                      <p:to>
                                        <p:strVal val="visible"/>
                                      </p:to>
                                    </p:set>
                                    <p:anim calcmode="lin" valueType="num">
                                      <p:cBhvr additive="base">
                                        <p:cTn id="43" dur="500" fill="hold"/>
                                        <p:tgtEl>
                                          <p:spTgt spid="44">
                                            <p:txEl>
                                              <p:pRg st="7" end="7"/>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4">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4">
                                            <p:txEl>
                                              <p:pRg st="8" end="8"/>
                                            </p:txEl>
                                          </p:spTgt>
                                        </p:tgtEl>
                                        <p:attrNameLst>
                                          <p:attrName>style.visibility</p:attrName>
                                        </p:attrNameLst>
                                      </p:cBhvr>
                                      <p:to>
                                        <p:strVal val="visible"/>
                                      </p:to>
                                    </p:set>
                                    <p:anim calcmode="lin" valueType="num">
                                      <p:cBhvr additive="base">
                                        <p:cTn id="49" dur="500" fill="hold"/>
                                        <p:tgtEl>
                                          <p:spTgt spid="44">
                                            <p:txEl>
                                              <p:pRg st="8" end="8"/>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4">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xit" presetSubtype="2" fill="hold" grpId="0" nodeType="clickEffect">
                                  <p:stCondLst>
                                    <p:cond delay="0"/>
                                  </p:stCondLst>
                                  <p:childTnLst>
                                    <p:anim calcmode="lin" valueType="num">
                                      <p:cBhvr additive="base">
                                        <p:cTn id="54" dur="500"/>
                                        <p:tgtEl>
                                          <p:spTgt spid="41"/>
                                        </p:tgtEl>
                                        <p:attrNameLst>
                                          <p:attrName>ppt_x</p:attrName>
                                        </p:attrNameLst>
                                      </p:cBhvr>
                                      <p:tavLst>
                                        <p:tav tm="0">
                                          <p:val>
                                            <p:strVal val="ppt_x"/>
                                          </p:val>
                                        </p:tav>
                                        <p:tav tm="100000">
                                          <p:val>
                                            <p:strVal val="1+ppt_w/2"/>
                                          </p:val>
                                        </p:tav>
                                      </p:tavLst>
                                    </p:anim>
                                    <p:anim calcmode="lin" valueType="num">
                                      <p:cBhvr additive="base">
                                        <p:cTn id="55" dur="500"/>
                                        <p:tgtEl>
                                          <p:spTgt spid="41"/>
                                        </p:tgtEl>
                                        <p:attrNameLst>
                                          <p:attrName>ppt_y</p:attrName>
                                        </p:attrNameLst>
                                      </p:cBhvr>
                                      <p:tavLst>
                                        <p:tav tm="0">
                                          <p:val>
                                            <p:strVal val="ppt_y"/>
                                          </p:val>
                                        </p:tav>
                                        <p:tav tm="100000">
                                          <p:val>
                                            <p:strVal val="ppt_y"/>
                                          </p:val>
                                        </p:tav>
                                      </p:tavLst>
                                    </p:anim>
                                    <p:set>
                                      <p:cBhvr>
                                        <p:cTn id="56" dur="1" fill="hold">
                                          <p:stCondLst>
                                            <p:cond delay="499"/>
                                          </p:stCondLst>
                                        </p:cTn>
                                        <p:tgtEl>
                                          <p:spTgt spid="41"/>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xit" presetSubtype="4" fill="hold" grpId="0" nodeType="clickEffect">
                                  <p:stCondLst>
                                    <p:cond delay="0"/>
                                  </p:stCondLst>
                                  <p:childTnLst>
                                    <p:anim calcmode="lin" valueType="num">
                                      <p:cBhvr additive="base">
                                        <p:cTn id="60" dur="500"/>
                                        <p:tgtEl>
                                          <p:spTgt spid="92"/>
                                        </p:tgtEl>
                                        <p:attrNameLst>
                                          <p:attrName>ppt_x</p:attrName>
                                        </p:attrNameLst>
                                      </p:cBhvr>
                                      <p:tavLst>
                                        <p:tav tm="0">
                                          <p:val>
                                            <p:strVal val="ppt_x"/>
                                          </p:val>
                                        </p:tav>
                                        <p:tav tm="100000">
                                          <p:val>
                                            <p:strVal val="ppt_x"/>
                                          </p:val>
                                        </p:tav>
                                      </p:tavLst>
                                    </p:anim>
                                    <p:anim calcmode="lin" valueType="num">
                                      <p:cBhvr additive="base">
                                        <p:cTn id="61" dur="500"/>
                                        <p:tgtEl>
                                          <p:spTgt spid="92"/>
                                        </p:tgtEl>
                                        <p:attrNameLst>
                                          <p:attrName>ppt_y</p:attrName>
                                        </p:attrNameLst>
                                      </p:cBhvr>
                                      <p:tavLst>
                                        <p:tav tm="0">
                                          <p:val>
                                            <p:strVal val="ppt_y"/>
                                          </p:val>
                                        </p:tav>
                                        <p:tav tm="100000">
                                          <p:val>
                                            <p:strVal val="1+ppt_h/2"/>
                                          </p:val>
                                        </p:tav>
                                      </p:tavLst>
                                    </p:anim>
                                    <p:set>
                                      <p:cBhvr>
                                        <p:cTn id="62" dur="1" fill="hold">
                                          <p:stCondLst>
                                            <p:cond delay="499"/>
                                          </p:stCondLst>
                                        </p:cTn>
                                        <p:tgtEl>
                                          <p:spTgt spid="92"/>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xit" presetSubtype="4" fill="hold" grpId="0" nodeType="clickEffect">
                                  <p:stCondLst>
                                    <p:cond delay="0"/>
                                  </p:stCondLst>
                                  <p:childTnLst>
                                    <p:anim calcmode="lin" valueType="num">
                                      <p:cBhvr additive="base">
                                        <p:cTn id="66" dur="500"/>
                                        <p:tgtEl>
                                          <p:spTgt spid="58"/>
                                        </p:tgtEl>
                                        <p:attrNameLst>
                                          <p:attrName>ppt_x</p:attrName>
                                        </p:attrNameLst>
                                      </p:cBhvr>
                                      <p:tavLst>
                                        <p:tav tm="0">
                                          <p:val>
                                            <p:strVal val="ppt_x"/>
                                          </p:val>
                                        </p:tav>
                                        <p:tav tm="100000">
                                          <p:val>
                                            <p:strVal val="ppt_x"/>
                                          </p:val>
                                        </p:tav>
                                      </p:tavLst>
                                    </p:anim>
                                    <p:anim calcmode="lin" valueType="num">
                                      <p:cBhvr additive="base">
                                        <p:cTn id="67" dur="500"/>
                                        <p:tgtEl>
                                          <p:spTgt spid="58"/>
                                        </p:tgtEl>
                                        <p:attrNameLst>
                                          <p:attrName>ppt_y</p:attrName>
                                        </p:attrNameLst>
                                      </p:cBhvr>
                                      <p:tavLst>
                                        <p:tav tm="0">
                                          <p:val>
                                            <p:strVal val="ppt_y"/>
                                          </p:val>
                                        </p:tav>
                                        <p:tav tm="100000">
                                          <p:val>
                                            <p:strVal val="1+ppt_h/2"/>
                                          </p:val>
                                        </p:tav>
                                      </p:tavLst>
                                    </p:anim>
                                    <p:set>
                                      <p:cBhvr>
                                        <p:cTn id="68" dur="1" fill="hold">
                                          <p:stCondLst>
                                            <p:cond delay="499"/>
                                          </p:stCondLst>
                                        </p:cTn>
                                        <p:tgtEl>
                                          <p:spTgt spid="58"/>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2" presetClass="exit" presetSubtype="2" fill="hold" grpId="0" nodeType="clickEffect">
                                  <p:stCondLst>
                                    <p:cond delay="0"/>
                                  </p:stCondLst>
                                  <p:childTnLst>
                                    <p:anim calcmode="lin" valueType="num">
                                      <p:cBhvr additive="base">
                                        <p:cTn id="72" dur="500"/>
                                        <p:tgtEl>
                                          <p:spTgt spid="42"/>
                                        </p:tgtEl>
                                        <p:attrNameLst>
                                          <p:attrName>ppt_x</p:attrName>
                                        </p:attrNameLst>
                                      </p:cBhvr>
                                      <p:tavLst>
                                        <p:tav tm="0">
                                          <p:val>
                                            <p:strVal val="ppt_x"/>
                                          </p:val>
                                        </p:tav>
                                        <p:tav tm="100000">
                                          <p:val>
                                            <p:strVal val="1+ppt_w/2"/>
                                          </p:val>
                                        </p:tav>
                                      </p:tavLst>
                                    </p:anim>
                                    <p:anim calcmode="lin" valueType="num">
                                      <p:cBhvr additive="base">
                                        <p:cTn id="73" dur="500"/>
                                        <p:tgtEl>
                                          <p:spTgt spid="42"/>
                                        </p:tgtEl>
                                        <p:attrNameLst>
                                          <p:attrName>ppt_y</p:attrName>
                                        </p:attrNameLst>
                                      </p:cBhvr>
                                      <p:tavLst>
                                        <p:tav tm="0">
                                          <p:val>
                                            <p:strVal val="ppt_y"/>
                                          </p:val>
                                        </p:tav>
                                        <p:tav tm="100000">
                                          <p:val>
                                            <p:strVal val="ppt_y"/>
                                          </p:val>
                                        </p:tav>
                                      </p:tavLst>
                                    </p:anim>
                                    <p:set>
                                      <p:cBhvr>
                                        <p:cTn id="74" dur="1" fill="hold">
                                          <p:stCondLst>
                                            <p:cond delay="499"/>
                                          </p:stCondLst>
                                        </p:cTn>
                                        <p:tgtEl>
                                          <p:spTgt spid="42"/>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2" presetClass="exit" presetSubtype="4" fill="hold" grpId="0" nodeType="clickEffect">
                                  <p:stCondLst>
                                    <p:cond delay="0"/>
                                  </p:stCondLst>
                                  <p:childTnLst>
                                    <p:anim calcmode="lin" valueType="num">
                                      <p:cBhvr additive="base">
                                        <p:cTn id="78" dur="500"/>
                                        <p:tgtEl>
                                          <p:spTgt spid="90"/>
                                        </p:tgtEl>
                                        <p:attrNameLst>
                                          <p:attrName>ppt_x</p:attrName>
                                        </p:attrNameLst>
                                      </p:cBhvr>
                                      <p:tavLst>
                                        <p:tav tm="0">
                                          <p:val>
                                            <p:strVal val="ppt_x"/>
                                          </p:val>
                                        </p:tav>
                                        <p:tav tm="100000">
                                          <p:val>
                                            <p:strVal val="ppt_x"/>
                                          </p:val>
                                        </p:tav>
                                      </p:tavLst>
                                    </p:anim>
                                    <p:anim calcmode="lin" valueType="num">
                                      <p:cBhvr additive="base">
                                        <p:cTn id="79" dur="500"/>
                                        <p:tgtEl>
                                          <p:spTgt spid="90"/>
                                        </p:tgtEl>
                                        <p:attrNameLst>
                                          <p:attrName>ppt_y</p:attrName>
                                        </p:attrNameLst>
                                      </p:cBhvr>
                                      <p:tavLst>
                                        <p:tav tm="0">
                                          <p:val>
                                            <p:strVal val="ppt_y"/>
                                          </p:val>
                                        </p:tav>
                                        <p:tav tm="100000">
                                          <p:val>
                                            <p:strVal val="1+ppt_h/2"/>
                                          </p:val>
                                        </p:tav>
                                      </p:tavLst>
                                    </p:anim>
                                    <p:set>
                                      <p:cBhvr>
                                        <p:cTn id="80" dur="1" fill="hold">
                                          <p:stCondLst>
                                            <p:cond delay="499"/>
                                          </p:stCondLst>
                                        </p:cTn>
                                        <p:tgtEl>
                                          <p:spTgt spid="90"/>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2" presetClass="exit" presetSubtype="4" fill="hold" grpId="0" nodeType="clickEffect">
                                  <p:stCondLst>
                                    <p:cond delay="0"/>
                                  </p:stCondLst>
                                  <p:childTnLst>
                                    <p:anim calcmode="lin" valueType="num">
                                      <p:cBhvr additive="base">
                                        <p:cTn id="84" dur="500"/>
                                        <p:tgtEl>
                                          <p:spTgt spid="59"/>
                                        </p:tgtEl>
                                        <p:attrNameLst>
                                          <p:attrName>ppt_x</p:attrName>
                                        </p:attrNameLst>
                                      </p:cBhvr>
                                      <p:tavLst>
                                        <p:tav tm="0">
                                          <p:val>
                                            <p:strVal val="ppt_x"/>
                                          </p:val>
                                        </p:tav>
                                        <p:tav tm="100000">
                                          <p:val>
                                            <p:strVal val="ppt_x"/>
                                          </p:val>
                                        </p:tav>
                                      </p:tavLst>
                                    </p:anim>
                                    <p:anim calcmode="lin" valueType="num">
                                      <p:cBhvr additive="base">
                                        <p:cTn id="85" dur="500"/>
                                        <p:tgtEl>
                                          <p:spTgt spid="59"/>
                                        </p:tgtEl>
                                        <p:attrNameLst>
                                          <p:attrName>ppt_y</p:attrName>
                                        </p:attrNameLst>
                                      </p:cBhvr>
                                      <p:tavLst>
                                        <p:tav tm="0">
                                          <p:val>
                                            <p:strVal val="ppt_y"/>
                                          </p:val>
                                        </p:tav>
                                        <p:tav tm="100000">
                                          <p:val>
                                            <p:strVal val="1+ppt_h/2"/>
                                          </p:val>
                                        </p:tav>
                                      </p:tavLst>
                                    </p:anim>
                                    <p:set>
                                      <p:cBhvr>
                                        <p:cTn id="86" dur="1" fill="hold">
                                          <p:stCondLst>
                                            <p:cond delay="499"/>
                                          </p:stCondLst>
                                        </p:cTn>
                                        <p:tgtEl>
                                          <p:spTgt spid="59"/>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xit" presetSubtype="2" fill="hold" grpId="0" nodeType="clickEffect">
                                  <p:stCondLst>
                                    <p:cond delay="0"/>
                                  </p:stCondLst>
                                  <p:childTnLst>
                                    <p:anim calcmode="lin" valueType="num">
                                      <p:cBhvr additive="base">
                                        <p:cTn id="90" dur="500"/>
                                        <p:tgtEl>
                                          <p:spTgt spid="43"/>
                                        </p:tgtEl>
                                        <p:attrNameLst>
                                          <p:attrName>ppt_x</p:attrName>
                                        </p:attrNameLst>
                                      </p:cBhvr>
                                      <p:tavLst>
                                        <p:tav tm="0">
                                          <p:val>
                                            <p:strVal val="ppt_x"/>
                                          </p:val>
                                        </p:tav>
                                        <p:tav tm="100000">
                                          <p:val>
                                            <p:strVal val="1+ppt_w/2"/>
                                          </p:val>
                                        </p:tav>
                                      </p:tavLst>
                                    </p:anim>
                                    <p:anim calcmode="lin" valueType="num">
                                      <p:cBhvr additive="base">
                                        <p:cTn id="91" dur="500"/>
                                        <p:tgtEl>
                                          <p:spTgt spid="43"/>
                                        </p:tgtEl>
                                        <p:attrNameLst>
                                          <p:attrName>ppt_y</p:attrName>
                                        </p:attrNameLst>
                                      </p:cBhvr>
                                      <p:tavLst>
                                        <p:tav tm="0">
                                          <p:val>
                                            <p:strVal val="ppt_y"/>
                                          </p:val>
                                        </p:tav>
                                        <p:tav tm="100000">
                                          <p:val>
                                            <p:strVal val="ppt_y"/>
                                          </p:val>
                                        </p:tav>
                                      </p:tavLst>
                                    </p:anim>
                                    <p:set>
                                      <p:cBhvr>
                                        <p:cTn id="92" dur="1" fill="hold">
                                          <p:stCondLst>
                                            <p:cond delay="499"/>
                                          </p:stCondLst>
                                        </p:cTn>
                                        <p:tgtEl>
                                          <p:spTgt spid="43"/>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xit" presetSubtype="4" fill="hold" grpId="0" nodeType="clickEffect">
                                  <p:stCondLst>
                                    <p:cond delay="0"/>
                                  </p:stCondLst>
                                  <p:childTnLst>
                                    <p:anim calcmode="lin" valueType="num">
                                      <p:cBhvr additive="base">
                                        <p:cTn id="96" dur="500"/>
                                        <p:tgtEl>
                                          <p:spTgt spid="51"/>
                                        </p:tgtEl>
                                        <p:attrNameLst>
                                          <p:attrName>ppt_x</p:attrName>
                                        </p:attrNameLst>
                                      </p:cBhvr>
                                      <p:tavLst>
                                        <p:tav tm="0">
                                          <p:val>
                                            <p:strVal val="ppt_x"/>
                                          </p:val>
                                        </p:tav>
                                        <p:tav tm="100000">
                                          <p:val>
                                            <p:strVal val="ppt_x"/>
                                          </p:val>
                                        </p:tav>
                                      </p:tavLst>
                                    </p:anim>
                                    <p:anim calcmode="lin" valueType="num">
                                      <p:cBhvr additive="base">
                                        <p:cTn id="97" dur="500"/>
                                        <p:tgtEl>
                                          <p:spTgt spid="51"/>
                                        </p:tgtEl>
                                        <p:attrNameLst>
                                          <p:attrName>ppt_y</p:attrName>
                                        </p:attrNameLst>
                                      </p:cBhvr>
                                      <p:tavLst>
                                        <p:tav tm="0">
                                          <p:val>
                                            <p:strVal val="ppt_y"/>
                                          </p:val>
                                        </p:tav>
                                        <p:tav tm="100000">
                                          <p:val>
                                            <p:strVal val="1+ppt_h/2"/>
                                          </p:val>
                                        </p:tav>
                                      </p:tavLst>
                                    </p:anim>
                                    <p:set>
                                      <p:cBhvr>
                                        <p:cTn id="98" dur="1" fill="hold">
                                          <p:stCondLst>
                                            <p:cond delay="499"/>
                                          </p:stCondLst>
                                        </p:cTn>
                                        <p:tgtEl>
                                          <p:spTgt spid="51"/>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44">
                                            <p:txEl>
                                              <p:pRg st="9" end="9"/>
                                            </p:txEl>
                                          </p:spTgt>
                                        </p:tgtEl>
                                        <p:attrNameLst>
                                          <p:attrName>style.visibility</p:attrName>
                                        </p:attrNameLst>
                                      </p:cBhvr>
                                      <p:to>
                                        <p:strVal val="visible"/>
                                      </p:to>
                                    </p:set>
                                    <p:anim calcmode="lin" valueType="num">
                                      <p:cBhvr additive="base">
                                        <p:cTn id="103" dur="500" fill="hold"/>
                                        <p:tgtEl>
                                          <p:spTgt spid="44">
                                            <p:txEl>
                                              <p:pRg st="9" end="9"/>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4">
                                            <p:txEl>
                                              <p:pRg st="9" end="9"/>
                                            </p:txEl>
                                          </p:spTgt>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xit" presetSubtype="4" fill="hold" grpId="0" nodeType="clickEffect">
                                  <p:stCondLst>
                                    <p:cond delay="0"/>
                                  </p:stCondLst>
                                  <p:childTnLst>
                                    <p:anim calcmode="lin" valueType="num">
                                      <p:cBhvr additive="base">
                                        <p:cTn id="108" dur="500"/>
                                        <p:tgtEl>
                                          <p:spTgt spid="47"/>
                                        </p:tgtEl>
                                        <p:attrNameLst>
                                          <p:attrName>ppt_x</p:attrName>
                                        </p:attrNameLst>
                                      </p:cBhvr>
                                      <p:tavLst>
                                        <p:tav tm="0">
                                          <p:val>
                                            <p:strVal val="ppt_x"/>
                                          </p:val>
                                        </p:tav>
                                        <p:tav tm="100000">
                                          <p:val>
                                            <p:strVal val="ppt_x"/>
                                          </p:val>
                                        </p:tav>
                                      </p:tavLst>
                                    </p:anim>
                                    <p:anim calcmode="lin" valueType="num">
                                      <p:cBhvr additive="base">
                                        <p:cTn id="109" dur="500"/>
                                        <p:tgtEl>
                                          <p:spTgt spid="47"/>
                                        </p:tgtEl>
                                        <p:attrNameLst>
                                          <p:attrName>ppt_y</p:attrName>
                                        </p:attrNameLst>
                                      </p:cBhvr>
                                      <p:tavLst>
                                        <p:tav tm="0">
                                          <p:val>
                                            <p:strVal val="ppt_y"/>
                                          </p:val>
                                        </p:tav>
                                        <p:tav tm="100000">
                                          <p:val>
                                            <p:strVal val="1+ppt_h/2"/>
                                          </p:val>
                                        </p:tav>
                                      </p:tavLst>
                                    </p:anim>
                                    <p:set>
                                      <p:cBhvr>
                                        <p:cTn id="110" dur="1" fill="hold">
                                          <p:stCondLst>
                                            <p:cond delay="499"/>
                                          </p:stCondLst>
                                        </p:cTn>
                                        <p:tgtEl>
                                          <p:spTgt spid="4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41" grpId="0" animBg="1"/>
      <p:bldP spid="42" grpId="0" animBg="1"/>
      <p:bldP spid="43" grpId="0" animBg="1"/>
      <p:bldP spid="51" grpId="0" animBg="1"/>
      <p:bldP spid="57" grpId="0" animBg="1"/>
      <p:bldP spid="58" grpId="0" animBg="1"/>
      <p:bldP spid="59" grpId="0" animBg="1"/>
      <p:bldP spid="90" grpId="0" animBg="1"/>
      <p:bldP spid="92" grpId="0" animBg="1"/>
      <p:bldP spid="47"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a:extLst>
              <a:ext uri="{FF2B5EF4-FFF2-40B4-BE49-F238E27FC236}">
                <a16:creationId xmlns:a16="http://schemas.microsoft.com/office/drawing/2014/main" id="{8A7F70A6-326B-4A03-B144-E6D7C3A06B10}"/>
              </a:ext>
            </a:extLst>
          </p:cNvPr>
          <p:cNvGrpSpPr/>
          <p:nvPr/>
        </p:nvGrpSpPr>
        <p:grpSpPr>
          <a:xfrm>
            <a:off x="3436042" y="4264887"/>
            <a:ext cx="5655367" cy="2303326"/>
            <a:chOff x="3436042" y="4264887"/>
            <a:chExt cx="5655367" cy="2303326"/>
          </a:xfrm>
        </p:grpSpPr>
        <p:grpSp>
          <p:nvGrpSpPr>
            <p:cNvPr id="3" name="Group 2">
              <a:extLst>
                <a:ext uri="{FF2B5EF4-FFF2-40B4-BE49-F238E27FC236}">
                  <a16:creationId xmlns:a16="http://schemas.microsoft.com/office/drawing/2014/main" id="{981AE27C-D028-419D-BDEE-24E33E5930A4}"/>
                </a:ext>
              </a:extLst>
            </p:cNvPr>
            <p:cNvGrpSpPr/>
            <p:nvPr/>
          </p:nvGrpSpPr>
          <p:grpSpPr>
            <a:xfrm>
              <a:off x="3443084" y="4264887"/>
              <a:ext cx="5648325" cy="2303326"/>
              <a:chOff x="3436042" y="4264887"/>
              <a:chExt cx="5648325" cy="2303326"/>
            </a:xfrm>
          </p:grpSpPr>
          <p:grpSp>
            <p:nvGrpSpPr>
              <p:cNvPr id="9" name="Group 8">
                <a:extLst>
                  <a:ext uri="{FF2B5EF4-FFF2-40B4-BE49-F238E27FC236}">
                    <a16:creationId xmlns:a16="http://schemas.microsoft.com/office/drawing/2014/main" id="{789B8DE7-9A6F-424F-9388-AAF87A1DE6AE}"/>
                  </a:ext>
                </a:extLst>
              </p:cNvPr>
              <p:cNvGrpSpPr/>
              <p:nvPr/>
            </p:nvGrpSpPr>
            <p:grpSpPr>
              <a:xfrm>
                <a:off x="3436042" y="4264887"/>
                <a:ext cx="5648325" cy="2303326"/>
                <a:chOff x="3436042" y="4282213"/>
                <a:chExt cx="5648325" cy="2303326"/>
              </a:xfrm>
            </p:grpSpPr>
            <p:pic>
              <p:nvPicPr>
                <p:cNvPr id="10" name="Picture 2" descr="Image result for recurrent neural network">
                  <a:extLst>
                    <a:ext uri="{FF2B5EF4-FFF2-40B4-BE49-F238E27FC236}">
                      <a16:creationId xmlns:a16="http://schemas.microsoft.com/office/drawing/2014/main" id="{53C16378-557D-4037-B0A1-814BFCDA51A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11" name="Text Box 33">
                  <a:extLst>
                    <a:ext uri="{FF2B5EF4-FFF2-40B4-BE49-F238E27FC236}">
                      <a16:creationId xmlns:a16="http://schemas.microsoft.com/office/drawing/2014/main" id="{0BDDFBC2-3500-4876-8376-DFC2634FC853}"/>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12" name="Text Box 33">
                  <a:extLst>
                    <a:ext uri="{FF2B5EF4-FFF2-40B4-BE49-F238E27FC236}">
                      <a16:creationId xmlns:a16="http://schemas.microsoft.com/office/drawing/2014/main" id="{87E0DBE8-5D3D-4330-A94A-4C342CBAA7F3}"/>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13" name="Text Box 33">
                  <a:extLst>
                    <a:ext uri="{FF2B5EF4-FFF2-40B4-BE49-F238E27FC236}">
                      <a16:creationId xmlns:a16="http://schemas.microsoft.com/office/drawing/2014/main" id="{CE0222F4-5142-40C0-B082-7E56ED433426}"/>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14" name="Text Box 33">
                  <a:extLst>
                    <a:ext uri="{FF2B5EF4-FFF2-40B4-BE49-F238E27FC236}">
                      <a16:creationId xmlns:a16="http://schemas.microsoft.com/office/drawing/2014/main" id="{1DD23231-5739-4432-ACAD-EE8EF78AFC1F}"/>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sp>
            <p:nvSpPr>
              <p:cNvPr id="2" name="Rectangle 1">
                <a:extLst>
                  <a:ext uri="{FF2B5EF4-FFF2-40B4-BE49-F238E27FC236}">
                    <a16:creationId xmlns:a16="http://schemas.microsoft.com/office/drawing/2014/main" id="{811F3172-8007-4EA7-95FF-0F99749E67DE}"/>
                  </a:ext>
                </a:extLst>
              </p:cNvPr>
              <p:cNvSpPr/>
              <p:nvPr/>
            </p:nvSpPr>
            <p:spPr>
              <a:xfrm>
                <a:off x="3771363" y="577387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5" name="Rectangle 14">
                <a:extLst>
                  <a:ext uri="{FF2B5EF4-FFF2-40B4-BE49-F238E27FC236}">
                    <a16:creationId xmlns:a16="http://schemas.microsoft.com/office/drawing/2014/main" id="{387BC25D-EBDB-4C0B-9619-E3E61379DB3D}"/>
                  </a:ext>
                </a:extLst>
              </p:cNvPr>
              <p:cNvSpPr/>
              <p:nvPr/>
            </p:nvSpPr>
            <p:spPr>
              <a:xfrm>
                <a:off x="3758484" y="4914363"/>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 name="Rectangle 15">
                <a:extLst>
                  <a:ext uri="{FF2B5EF4-FFF2-40B4-BE49-F238E27FC236}">
                    <a16:creationId xmlns:a16="http://schemas.microsoft.com/office/drawing/2014/main" id="{82AA8D8A-A980-4702-9135-7BE9C77B4572}"/>
                  </a:ext>
                </a:extLst>
              </p:cNvPr>
              <p:cNvSpPr/>
              <p:nvPr/>
            </p:nvSpPr>
            <p:spPr>
              <a:xfrm>
                <a:off x="5770807" y="494886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Rectangle 16">
                <a:extLst>
                  <a:ext uri="{FF2B5EF4-FFF2-40B4-BE49-F238E27FC236}">
                    <a16:creationId xmlns:a16="http://schemas.microsoft.com/office/drawing/2014/main" id="{CA216FB9-EA3C-4D24-A4F0-E6E462E162B6}"/>
                  </a:ext>
                </a:extLst>
              </p:cNvPr>
              <p:cNvSpPr/>
              <p:nvPr/>
            </p:nvSpPr>
            <p:spPr>
              <a:xfrm>
                <a:off x="6768921" y="4927242"/>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8" name="Rectangle 17">
                <a:extLst>
                  <a:ext uri="{FF2B5EF4-FFF2-40B4-BE49-F238E27FC236}">
                    <a16:creationId xmlns:a16="http://schemas.microsoft.com/office/drawing/2014/main" id="{1A51A8BE-9A36-48C8-8495-D6EAD1A1C179}"/>
                  </a:ext>
                </a:extLst>
              </p:cNvPr>
              <p:cNvSpPr/>
              <p:nvPr/>
            </p:nvSpPr>
            <p:spPr>
              <a:xfrm>
                <a:off x="7715519" y="4905624"/>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 name="Rectangle 18">
                <a:extLst>
                  <a:ext uri="{FF2B5EF4-FFF2-40B4-BE49-F238E27FC236}">
                    <a16:creationId xmlns:a16="http://schemas.microsoft.com/office/drawing/2014/main" id="{8CD00B8E-7124-4D0F-A09B-3F856FEE1B74}"/>
                  </a:ext>
                </a:extLst>
              </p:cNvPr>
              <p:cNvSpPr/>
              <p:nvPr/>
            </p:nvSpPr>
            <p:spPr>
              <a:xfrm>
                <a:off x="8128716" y="5717148"/>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0" name="Rectangle 19">
                <a:extLst>
                  <a:ext uri="{FF2B5EF4-FFF2-40B4-BE49-F238E27FC236}">
                    <a16:creationId xmlns:a16="http://schemas.microsoft.com/office/drawing/2014/main" id="{79BEBA5C-2BF2-4C9D-A6E2-55024575A6E2}"/>
                  </a:ext>
                </a:extLst>
              </p:cNvPr>
              <p:cNvSpPr/>
              <p:nvPr/>
            </p:nvSpPr>
            <p:spPr>
              <a:xfrm>
                <a:off x="7174605" y="5715000"/>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CBCCDEAE-E6A8-4EAE-B5E6-F3D197B48973}"/>
                  </a:ext>
                </a:extLst>
              </p:cNvPr>
              <p:cNvSpPr/>
              <p:nvPr/>
            </p:nvSpPr>
            <p:spPr>
              <a:xfrm>
                <a:off x="6260205" y="5753637"/>
                <a:ext cx="304800" cy="304800"/>
              </a:xfrm>
              <a:prstGeom prst="rect">
                <a:avLst/>
              </a:prstGeom>
              <a:solidFill>
                <a:srgbClr val="FFFFFF"/>
              </a:solidFill>
              <a:ln w="25400">
                <a:no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4" name="Group 3">
              <a:extLst>
                <a:ext uri="{FF2B5EF4-FFF2-40B4-BE49-F238E27FC236}">
                  <a16:creationId xmlns:a16="http://schemas.microsoft.com/office/drawing/2014/main" id="{18984284-0495-4205-B443-5E32431BE496}"/>
                </a:ext>
              </a:extLst>
            </p:cNvPr>
            <p:cNvGrpSpPr/>
            <p:nvPr/>
          </p:nvGrpSpPr>
          <p:grpSpPr>
            <a:xfrm>
              <a:off x="6248401" y="5135592"/>
              <a:ext cx="371984" cy="245907"/>
              <a:chOff x="6248401" y="5135592"/>
              <a:chExt cx="371984" cy="245907"/>
            </a:xfrm>
          </p:grpSpPr>
          <p:sp>
            <p:nvSpPr>
              <p:cNvPr id="26" name="Rectangle 25">
                <a:extLst>
                  <a:ext uri="{FF2B5EF4-FFF2-40B4-BE49-F238E27FC236}">
                    <a16:creationId xmlns:a16="http://schemas.microsoft.com/office/drawing/2014/main" id="{33F152A1-2AD6-4377-806E-49E0618C388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F65E307-3464-44E0-AB40-BE11EB67C30D}"/>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9" name="Group 28">
              <a:extLst>
                <a:ext uri="{FF2B5EF4-FFF2-40B4-BE49-F238E27FC236}">
                  <a16:creationId xmlns:a16="http://schemas.microsoft.com/office/drawing/2014/main" id="{CE7D71C0-CDB7-474D-B4C6-CA5B9292BFC5}"/>
                </a:ext>
              </a:extLst>
            </p:cNvPr>
            <p:cNvGrpSpPr/>
            <p:nvPr/>
          </p:nvGrpSpPr>
          <p:grpSpPr>
            <a:xfrm>
              <a:off x="7216266" y="5118100"/>
              <a:ext cx="371984" cy="245907"/>
              <a:chOff x="6248401" y="5135592"/>
              <a:chExt cx="371984" cy="245907"/>
            </a:xfrm>
          </p:grpSpPr>
          <p:sp>
            <p:nvSpPr>
              <p:cNvPr id="30" name="Rectangle 29">
                <a:extLst>
                  <a:ext uri="{FF2B5EF4-FFF2-40B4-BE49-F238E27FC236}">
                    <a16:creationId xmlns:a16="http://schemas.microsoft.com/office/drawing/2014/main" id="{D36E5B81-276E-4635-957E-553CD79A10D5}"/>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 name="Rectangle 30">
                <a:extLst>
                  <a:ext uri="{FF2B5EF4-FFF2-40B4-BE49-F238E27FC236}">
                    <a16:creationId xmlns:a16="http://schemas.microsoft.com/office/drawing/2014/main" id="{795D33D6-9C85-49C0-8165-6167405E936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32" name="Group 31">
              <a:extLst>
                <a:ext uri="{FF2B5EF4-FFF2-40B4-BE49-F238E27FC236}">
                  <a16:creationId xmlns:a16="http://schemas.microsoft.com/office/drawing/2014/main" id="{99550439-1564-403F-9F2B-DD6B8F4A037F}"/>
                </a:ext>
              </a:extLst>
            </p:cNvPr>
            <p:cNvGrpSpPr/>
            <p:nvPr/>
          </p:nvGrpSpPr>
          <p:grpSpPr>
            <a:xfrm>
              <a:off x="8152381" y="5170643"/>
              <a:ext cx="371984" cy="245907"/>
              <a:chOff x="6248401" y="5135592"/>
              <a:chExt cx="371984" cy="245907"/>
            </a:xfrm>
          </p:grpSpPr>
          <p:sp>
            <p:nvSpPr>
              <p:cNvPr id="33" name="Rectangle 32">
                <a:extLst>
                  <a:ext uri="{FF2B5EF4-FFF2-40B4-BE49-F238E27FC236}">
                    <a16:creationId xmlns:a16="http://schemas.microsoft.com/office/drawing/2014/main" id="{4B0C7D1C-35C0-4A67-B087-F0F5B2A89E7C}"/>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4" name="Rectangle 33">
                <a:extLst>
                  <a:ext uri="{FF2B5EF4-FFF2-40B4-BE49-F238E27FC236}">
                    <a16:creationId xmlns:a16="http://schemas.microsoft.com/office/drawing/2014/main" id="{02D134C3-8CBE-4048-B766-2F3F8C6CF5A0}"/>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35" name="Rectangle 34">
              <a:extLst>
                <a:ext uri="{FF2B5EF4-FFF2-40B4-BE49-F238E27FC236}">
                  <a16:creationId xmlns:a16="http://schemas.microsoft.com/office/drawing/2014/main" id="{DD4477B6-133E-4BA1-AAE6-9DDE899E7FF7}"/>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62" name="Rectangle 61">
            <a:extLst>
              <a:ext uri="{FF2B5EF4-FFF2-40B4-BE49-F238E27FC236}">
                <a16:creationId xmlns:a16="http://schemas.microsoft.com/office/drawing/2014/main" id="{74332830-6B28-4206-84DD-4130AF6AFD5A}"/>
              </a:ext>
            </a:extLst>
          </p:cNvPr>
          <p:cNvSpPr/>
          <p:nvPr/>
        </p:nvSpPr>
        <p:spPr>
          <a:xfrm>
            <a:off x="3436042" y="6553200"/>
            <a:ext cx="5707958" cy="332100"/>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3" name="Rectangle 62">
            <a:extLst>
              <a:ext uri="{FF2B5EF4-FFF2-40B4-BE49-F238E27FC236}">
                <a16:creationId xmlns:a16="http://schemas.microsoft.com/office/drawing/2014/main" id="{0925DEA4-3143-486F-8131-B5A5893C1ED8}"/>
              </a:ext>
            </a:extLst>
          </p:cNvPr>
          <p:cNvSpPr/>
          <p:nvPr/>
        </p:nvSpPr>
        <p:spPr>
          <a:xfrm>
            <a:off x="9095416" y="3810067"/>
            <a:ext cx="459010" cy="3142864"/>
          </a:xfrm>
          <a:prstGeom prst="rect">
            <a:avLst/>
          </a:prstGeom>
          <a:solidFill>
            <a:srgbClr val="000066"/>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22" name="Group 21">
            <a:extLst>
              <a:ext uri="{FF2B5EF4-FFF2-40B4-BE49-F238E27FC236}">
                <a16:creationId xmlns:a16="http://schemas.microsoft.com/office/drawing/2014/main" id="{9E76C8D3-E4A9-41A1-8CE9-224B47151431}"/>
              </a:ext>
            </a:extLst>
          </p:cNvPr>
          <p:cNvGrpSpPr/>
          <p:nvPr/>
        </p:nvGrpSpPr>
        <p:grpSpPr>
          <a:xfrm>
            <a:off x="4630604" y="685800"/>
            <a:ext cx="4284796" cy="1719687"/>
            <a:chOff x="4630604" y="685800"/>
            <a:chExt cx="4284796" cy="1719687"/>
          </a:xfrm>
        </p:grpSpPr>
        <p:grpSp>
          <p:nvGrpSpPr>
            <p:cNvPr id="45" name="Group 44">
              <a:extLst>
                <a:ext uri="{FF2B5EF4-FFF2-40B4-BE49-F238E27FC236}">
                  <a16:creationId xmlns:a16="http://schemas.microsoft.com/office/drawing/2014/main" id="{52B8DD77-DA2C-4204-8D7B-303A783ABCC8}"/>
                </a:ext>
              </a:extLst>
            </p:cNvPr>
            <p:cNvGrpSpPr/>
            <p:nvPr/>
          </p:nvGrpSpPr>
          <p:grpSpPr>
            <a:xfrm flipH="1">
              <a:off x="7924800" y="685800"/>
              <a:ext cx="990600" cy="1447800"/>
              <a:chOff x="5060717" y="3077392"/>
              <a:chExt cx="1849758" cy="3642254"/>
            </a:xfrm>
          </p:grpSpPr>
          <p:pic>
            <p:nvPicPr>
              <p:cNvPr id="53" name="Picture 2" descr="Related image">
                <a:extLst>
                  <a:ext uri="{FF2B5EF4-FFF2-40B4-BE49-F238E27FC236}">
                    <a16:creationId xmlns:a16="http://schemas.microsoft.com/office/drawing/2014/main" id="{DE1B2073-0F13-466E-ACB1-FE8AAE2EED8E}"/>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54" name="Rectangle 53">
                <a:extLst>
                  <a:ext uri="{FF2B5EF4-FFF2-40B4-BE49-F238E27FC236}">
                    <a16:creationId xmlns:a16="http://schemas.microsoft.com/office/drawing/2014/main" id="{CA31A123-47B1-4D25-968D-B5E9AA7F06B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6" name="AutoShape 55">
              <a:extLst>
                <a:ext uri="{FF2B5EF4-FFF2-40B4-BE49-F238E27FC236}">
                  <a16:creationId xmlns:a16="http://schemas.microsoft.com/office/drawing/2014/main" id="{FE9895BC-1C17-4B7C-8718-EA530F4E8B1C}"/>
                </a:ext>
              </a:extLst>
            </p:cNvPr>
            <p:cNvSpPr>
              <a:spLocks noChangeArrowheads="1"/>
            </p:cNvSpPr>
            <p:nvPr/>
          </p:nvSpPr>
          <p:spPr bwMode="auto">
            <a:xfrm>
              <a:off x="4630604" y="1011082"/>
              <a:ext cx="3411563" cy="1394405"/>
            </a:xfrm>
            <a:prstGeom prst="wedgeRoundRectCallout">
              <a:avLst>
                <a:gd name="adj1" fmla="val 57179"/>
                <a:gd name="adj2" fmla="val -40671"/>
                <a:gd name="adj3" fmla="val 16667"/>
              </a:avLst>
            </a:prstGeom>
            <a:noFill/>
            <a:ln w="12700">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a:buNone/>
              </a:pPr>
              <a:r>
                <a:rPr lang="en-CA" sz="2400" dirty="0">
                  <a:cs typeface="Times New Roman" panose="02020603050405020304" pitchFamily="18" charset="0"/>
                  <a:sym typeface="Symbol" panose="05050102010706020507" pitchFamily="18" charset="2"/>
                </a:rPr>
                <a:t>But now I don’t tell you whether you win until the end.</a:t>
              </a:r>
            </a:p>
          </p:txBody>
        </p:sp>
      </p:grpSp>
      <p:sp>
        <p:nvSpPr>
          <p:cNvPr id="66" name="Text Box 33">
            <a:extLst>
              <a:ext uri="{FF2B5EF4-FFF2-40B4-BE49-F238E27FC236}">
                <a16:creationId xmlns:a16="http://schemas.microsoft.com/office/drawing/2014/main" id="{2AD925C2-B9E8-4D9A-B0CA-3AA37120805F}"/>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pic>
        <p:nvPicPr>
          <p:cNvPr id="43" name="Picture 6" descr="Related image">
            <a:extLst>
              <a:ext uri="{FF2B5EF4-FFF2-40B4-BE49-F238E27FC236}">
                <a16:creationId xmlns:a16="http://schemas.microsoft.com/office/drawing/2014/main" id="{06F3C0DD-CDAF-4809-A679-A9E74423A351}"/>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260146" y="470916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44" name="Rectangle 63">
            <a:extLst>
              <a:ext uri="{FF2B5EF4-FFF2-40B4-BE49-F238E27FC236}">
                <a16:creationId xmlns:a16="http://schemas.microsoft.com/office/drawing/2014/main" id="{021D3273-9CDB-441A-895E-F994925F9D74}"/>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extLst>
      <p:ext uri="{BB962C8B-B14F-4D97-AF65-F5344CB8AC3E}">
        <p14:creationId xmlns:p14="http://schemas.microsoft.com/office/powerpoint/2010/main" val="39974987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1+#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additive="base">
                                        <p:cTn id="11" dur="500" fill="hold"/>
                                        <p:tgtEl>
                                          <p:spTgt spid="66"/>
                                        </p:tgtEl>
                                        <p:attrNameLst>
                                          <p:attrName>ppt_x</p:attrName>
                                        </p:attrNameLst>
                                      </p:cBhvr>
                                      <p:tavLst>
                                        <p:tav tm="0">
                                          <p:val>
                                            <p:strVal val="1+#ppt_w/2"/>
                                          </p:val>
                                        </p:tav>
                                        <p:tav tm="100000">
                                          <p:val>
                                            <p:strVal val="#ppt_x"/>
                                          </p:val>
                                        </p:tav>
                                      </p:tavLst>
                                    </p:anim>
                                    <p:anim calcmode="lin" valueType="num">
                                      <p:cBhvr additive="base">
                                        <p:cTn id="12"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p:cNvSpPr>
            <a:spLocks noGrp="1"/>
          </p:cNvSpPr>
          <p:nvPr>
            <p:ph type="title"/>
          </p:nvPr>
        </p:nvSpPr>
        <p:spPr>
          <a:xfrm>
            <a:off x="685800" y="-228600"/>
            <a:ext cx="7772400" cy="1143000"/>
          </a:xfrm>
        </p:spPr>
        <p:txBody>
          <a:bodyPr/>
          <a:lstStyle/>
          <a:p>
            <a:pPr>
              <a:defRPr/>
            </a:pPr>
            <a:r>
              <a:rPr lang="en-CA" b="0" dirty="0">
                <a:effectLst/>
              </a:rPr>
              <a:t>Scary Applications</a:t>
            </a:r>
          </a:p>
        </p:txBody>
      </p:sp>
      <p:grpSp>
        <p:nvGrpSpPr>
          <p:cNvPr id="12" name="Group 11"/>
          <p:cNvGrpSpPr/>
          <p:nvPr/>
        </p:nvGrpSpPr>
        <p:grpSpPr>
          <a:xfrm>
            <a:off x="4800600" y="3962400"/>
            <a:ext cx="4572000" cy="2907268"/>
            <a:chOff x="4724400" y="3873679"/>
            <a:chExt cx="4572000" cy="2907268"/>
          </a:xfrm>
        </p:grpSpPr>
        <p:pic>
          <p:nvPicPr>
            <p:cNvPr id="13"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088105" y="3873679"/>
              <a:ext cx="3703179" cy="2470020"/>
            </a:xfrm>
            <a:prstGeom prst="rect">
              <a:avLst/>
            </a:prstGeom>
            <a:noFill/>
            <a:extLst>
              <a:ext uri="{909E8E84-426E-40DD-AFC4-6F175D3DCCD1}">
                <a14:hiddenFill xmlns:a14="http://schemas.microsoft.com/office/drawing/2010/main">
                  <a:solidFill>
                    <a:srgbClr val="FFFFFF"/>
                  </a:solidFill>
                </a14:hiddenFill>
              </a:ext>
            </a:extLst>
          </p:spPr>
        </p:pic>
        <p:sp>
          <p:nvSpPr>
            <p:cNvPr id="24" name="Rectangle 23"/>
            <p:cNvSpPr/>
            <p:nvPr/>
          </p:nvSpPr>
          <p:spPr>
            <a:xfrm>
              <a:off x="4724400" y="6319282"/>
              <a:ext cx="4572000" cy="461665"/>
            </a:xfrm>
            <a:prstGeom prst="rect">
              <a:avLst/>
            </a:prstGeom>
          </p:spPr>
          <p:txBody>
            <a:bodyPr>
              <a:spAutoFit/>
            </a:bodyPr>
            <a:lstStyle/>
            <a:p>
              <a:pPr marL="114300" lvl="1" indent="0" algn="ctr" eaLnBrk="1" hangingPunct="1">
                <a:buNone/>
                <a:defRPr/>
              </a:pPr>
              <a:r>
                <a:rPr lang="en-US" sz="2400" dirty="0"/>
                <a:t>Judges</a:t>
              </a:r>
            </a:p>
          </p:txBody>
        </p:sp>
      </p:grpSp>
      <p:grpSp>
        <p:nvGrpSpPr>
          <p:cNvPr id="15" name="Group 14"/>
          <p:cNvGrpSpPr/>
          <p:nvPr/>
        </p:nvGrpSpPr>
        <p:grpSpPr>
          <a:xfrm>
            <a:off x="-228600" y="3962400"/>
            <a:ext cx="4993985" cy="3103972"/>
            <a:chOff x="4495800" y="655821"/>
            <a:chExt cx="4572000" cy="2651278"/>
          </a:xfrm>
        </p:grpSpPr>
        <p:pic>
          <p:nvPicPr>
            <p:cNvPr id="19" name="Picture 2" descr="Image result for find a criminal in a crowd Chinese ai"/>
            <p:cNvPicPr>
              <a:picLocks noChangeAspect="1" noChangeArrowheads="1"/>
            </p:cNvPicPr>
            <p:nvPr/>
          </p:nvPicPr>
          <p:blipFill rotWithShape="1">
            <a:blip r:embed="rId4">
              <a:extLst>
                <a:ext uri="{28A0092B-C50C-407E-A947-70E740481C1C}">
                  <a14:useLocalDpi xmlns:a14="http://schemas.microsoft.com/office/drawing/2010/main" val="0"/>
                </a:ext>
              </a:extLst>
            </a:blip>
            <a:srcRect t="3065" r="27564" b="25231"/>
            <a:stretch/>
          </p:blipFill>
          <p:spPr bwMode="auto">
            <a:xfrm>
              <a:off x="5085215" y="655821"/>
              <a:ext cx="3601585" cy="1782580"/>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4495800" y="2476102"/>
              <a:ext cx="4572000" cy="830997"/>
            </a:xfrm>
            <a:prstGeom prst="rect">
              <a:avLst/>
            </a:prstGeom>
          </p:spPr>
          <p:txBody>
            <a:bodyPr>
              <a:spAutoFit/>
            </a:bodyPr>
            <a:lstStyle/>
            <a:p>
              <a:pPr marL="114300" lvl="1" indent="0" algn="ctr" eaLnBrk="1" hangingPunct="1">
                <a:buFontTx/>
                <a:buNone/>
                <a:defRPr/>
              </a:pPr>
              <a:r>
                <a:rPr lang="en-US" sz="2400" kern="0" dirty="0"/>
                <a:t>Pick out “criminals”</a:t>
              </a:r>
              <a:br>
                <a:rPr lang="en-US" sz="2400" kern="0" dirty="0"/>
              </a:br>
              <a:r>
                <a:rPr lang="en-US" sz="2400" kern="0" dirty="0"/>
                <a:t>in a crowd</a:t>
              </a:r>
            </a:p>
          </p:txBody>
        </p:sp>
      </p:grpSp>
      <p:grpSp>
        <p:nvGrpSpPr>
          <p:cNvPr id="14" name="Group 13"/>
          <p:cNvGrpSpPr/>
          <p:nvPr/>
        </p:nvGrpSpPr>
        <p:grpSpPr>
          <a:xfrm>
            <a:off x="476250" y="877250"/>
            <a:ext cx="4572000" cy="2627950"/>
            <a:chOff x="430372" y="609600"/>
            <a:chExt cx="4572000" cy="2627950"/>
          </a:xfrm>
        </p:grpSpPr>
        <p:pic>
          <p:nvPicPr>
            <p:cNvPr id="16" name="Picture 4"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31931" t="-2997" b="31851"/>
            <a:stretch/>
          </p:blipFill>
          <p:spPr bwMode="auto">
            <a:xfrm flipH="1">
              <a:off x="506572" y="609600"/>
              <a:ext cx="3943350" cy="2229785"/>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430372" y="2775885"/>
              <a:ext cx="4572000" cy="461665"/>
            </a:xfrm>
            <a:prstGeom prst="rect">
              <a:avLst/>
            </a:prstGeom>
          </p:spPr>
          <p:txBody>
            <a:bodyPr>
              <a:spAutoFit/>
            </a:bodyPr>
            <a:lstStyle/>
            <a:p>
              <a:pPr marL="114300" lvl="1" indent="0" algn="ctr" eaLnBrk="1" hangingPunct="1">
                <a:buFontTx/>
                <a:buNone/>
                <a:defRPr/>
              </a:pPr>
              <a:r>
                <a:rPr lang="en-US" sz="2400" kern="0" dirty="0"/>
                <a:t>Killing machines</a:t>
              </a:r>
            </a:p>
          </p:txBody>
        </p:sp>
      </p:grpSp>
      <p:sp>
        <p:nvSpPr>
          <p:cNvPr id="18" name="Rectangle 17"/>
          <p:cNvSpPr/>
          <p:nvPr/>
        </p:nvSpPr>
        <p:spPr>
          <a:xfrm>
            <a:off x="4419600" y="1410650"/>
            <a:ext cx="4572000" cy="830997"/>
          </a:xfrm>
          <a:prstGeom prst="rect">
            <a:avLst/>
          </a:prstGeom>
        </p:spPr>
        <p:txBody>
          <a:bodyPr>
            <a:spAutoFit/>
          </a:bodyPr>
          <a:lstStyle/>
          <a:p>
            <a:pPr marL="114300" lvl="1" indent="0" algn="ctr" eaLnBrk="1" hangingPunct="1">
              <a:buFontTx/>
              <a:buNone/>
              <a:defRPr/>
            </a:pPr>
            <a:r>
              <a:rPr lang="en-US" sz="2400" kern="0" dirty="0"/>
              <a:t>The problem with them is ???</a:t>
            </a:r>
          </a:p>
          <a:p>
            <a:pPr marL="114300" lvl="1" indent="0" algn="ctr" eaLnBrk="1" hangingPunct="1">
              <a:buFontTx/>
              <a:buNone/>
              <a:defRPr/>
            </a:pPr>
            <a:r>
              <a:rPr lang="en-US" sz="2400" kern="0" dirty="0"/>
              <a:t>Everyone will want one!</a:t>
            </a:r>
          </a:p>
        </p:txBody>
      </p:sp>
    </p:spTree>
    <p:extLst>
      <p:ext uri="{BB962C8B-B14F-4D97-AF65-F5344CB8AC3E}">
        <p14:creationId xmlns:p14="http://schemas.microsoft.com/office/powerpoint/2010/main" val="25320528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ppt_x"/>
                                          </p:val>
                                        </p:tav>
                                        <p:tav tm="100000">
                                          <p:val>
                                            <p:strVal val="#ppt_x"/>
                                          </p:val>
                                        </p:tav>
                                      </p:tavLst>
                                    </p:anim>
                                    <p:anim calcmode="lin" valueType="num">
                                      <p:cBhvr additive="base">
                                        <p:cTn id="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8">
                                            <p:txEl>
                                              <p:pRg st="0" end="0"/>
                                            </p:txEl>
                                          </p:spTgt>
                                        </p:tgtEl>
                                        <p:attrNameLst>
                                          <p:attrName>style.visibility</p:attrName>
                                        </p:attrNameLst>
                                      </p:cBhvr>
                                      <p:to>
                                        <p:strVal val="visible"/>
                                      </p:to>
                                    </p:set>
                                    <p:anim calcmode="lin" valueType="num">
                                      <p:cBhvr additive="base">
                                        <p:cTn id="1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8">
                                            <p:txEl>
                                              <p:pRg st="1" end="1"/>
                                            </p:txEl>
                                          </p:spTgt>
                                        </p:tgtEl>
                                        <p:attrNameLst>
                                          <p:attrName>style.visibility</p:attrName>
                                        </p:attrNameLst>
                                      </p:cBhvr>
                                      <p:to>
                                        <p:strVal val="visible"/>
                                      </p:to>
                                    </p:set>
                                    <p:anim calcmode="lin" valueType="num">
                                      <p:cBhvr additive="base">
                                        <p:cTn id="19"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a:extLst>
              <a:ext uri="{FF2B5EF4-FFF2-40B4-BE49-F238E27FC236}">
                <a16:creationId xmlns:a16="http://schemas.microsoft.com/office/drawing/2014/main" id="{02933C74-7CE6-4DC7-BB4A-A2C95FD7B9A1}"/>
              </a:ext>
            </a:extLst>
          </p:cNvPr>
          <p:cNvGrpSpPr/>
          <p:nvPr/>
        </p:nvGrpSpPr>
        <p:grpSpPr>
          <a:xfrm>
            <a:off x="3436042" y="4264887"/>
            <a:ext cx="5655367" cy="2303326"/>
            <a:chOff x="3436042" y="4264887"/>
            <a:chExt cx="5655367" cy="2303326"/>
          </a:xfrm>
        </p:grpSpPr>
        <p:grpSp>
          <p:nvGrpSpPr>
            <p:cNvPr id="19" name="Group 18">
              <a:extLst>
                <a:ext uri="{FF2B5EF4-FFF2-40B4-BE49-F238E27FC236}">
                  <a16:creationId xmlns:a16="http://schemas.microsoft.com/office/drawing/2014/main" id="{4F5CF0E5-81A3-4C2A-8976-4B264E3A2347}"/>
                </a:ext>
              </a:extLst>
            </p:cNvPr>
            <p:cNvGrpSpPr/>
            <p:nvPr/>
          </p:nvGrpSpPr>
          <p:grpSpPr>
            <a:xfrm>
              <a:off x="3443084" y="4264887"/>
              <a:ext cx="5648325" cy="2303326"/>
              <a:chOff x="3436042" y="4282213"/>
              <a:chExt cx="5648325" cy="2303326"/>
            </a:xfrm>
          </p:grpSpPr>
          <p:pic>
            <p:nvPicPr>
              <p:cNvPr id="30" name="Picture 2" descr="Image result for recurrent neural network">
                <a:extLst>
                  <a:ext uri="{FF2B5EF4-FFF2-40B4-BE49-F238E27FC236}">
                    <a16:creationId xmlns:a16="http://schemas.microsoft.com/office/drawing/2014/main" id="{103F4691-4193-44BF-8D3C-35846BE006A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36042" y="4282213"/>
                <a:ext cx="5648325" cy="2303326"/>
              </a:xfrm>
              <a:prstGeom prst="rect">
                <a:avLst/>
              </a:prstGeom>
              <a:noFill/>
              <a:extLst>
                <a:ext uri="{909E8E84-426E-40DD-AFC4-6F175D3DCCD1}">
                  <a14:hiddenFill xmlns:a14="http://schemas.microsoft.com/office/drawing/2010/main">
                    <a:solidFill>
                      <a:srgbClr val="FFFFFF"/>
                    </a:solidFill>
                  </a14:hiddenFill>
                </a:ext>
              </a:extLst>
            </p:spPr>
          </p:pic>
          <p:sp>
            <p:nvSpPr>
              <p:cNvPr id="31" name="Text Box 33">
                <a:extLst>
                  <a:ext uri="{FF2B5EF4-FFF2-40B4-BE49-F238E27FC236}">
                    <a16:creationId xmlns:a16="http://schemas.microsoft.com/office/drawing/2014/main" id="{404F4CE0-56CB-4477-97EB-DA988FB437CE}"/>
                  </a:ext>
                </a:extLst>
              </p:cNvPr>
              <p:cNvSpPr txBox="1">
                <a:spLocks noChangeArrowheads="1"/>
              </p:cNvSpPr>
              <p:nvPr/>
            </p:nvSpPr>
            <p:spPr bwMode="auto">
              <a:xfrm>
                <a:off x="5396247" y="5215967"/>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t-2</a:t>
                </a:r>
              </a:p>
            </p:txBody>
          </p:sp>
          <p:sp>
            <p:nvSpPr>
              <p:cNvPr id="32" name="Text Box 33">
                <a:extLst>
                  <a:ext uri="{FF2B5EF4-FFF2-40B4-BE49-F238E27FC236}">
                    <a16:creationId xmlns:a16="http://schemas.microsoft.com/office/drawing/2014/main" id="{9D8B73CB-A3A3-4480-86FF-62092CF20AAA}"/>
                  </a:ext>
                </a:extLst>
              </p:cNvPr>
              <p:cNvSpPr txBox="1">
                <a:spLocks noChangeArrowheads="1"/>
              </p:cNvSpPr>
              <p:nvPr/>
            </p:nvSpPr>
            <p:spPr bwMode="auto">
              <a:xfrm>
                <a:off x="6310647"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sp>
            <p:nvSpPr>
              <p:cNvPr id="33" name="Text Box 33">
                <a:extLst>
                  <a:ext uri="{FF2B5EF4-FFF2-40B4-BE49-F238E27FC236}">
                    <a16:creationId xmlns:a16="http://schemas.microsoft.com/office/drawing/2014/main" id="{78347BB6-7711-4D25-B440-9721C8F5ECFC}"/>
                  </a:ext>
                </a:extLst>
              </p:cNvPr>
              <p:cNvSpPr txBox="1">
                <a:spLocks noChangeArrowheads="1"/>
              </p:cNvSpPr>
              <p:nvPr/>
            </p:nvSpPr>
            <p:spPr bwMode="auto">
              <a:xfrm>
                <a:off x="7200363" y="552708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a:t>
                </a:r>
              </a:p>
            </p:txBody>
          </p:sp>
          <p:sp>
            <p:nvSpPr>
              <p:cNvPr id="34" name="Text Box 33">
                <a:extLst>
                  <a:ext uri="{FF2B5EF4-FFF2-40B4-BE49-F238E27FC236}">
                    <a16:creationId xmlns:a16="http://schemas.microsoft.com/office/drawing/2014/main" id="{3CA05F2B-7869-4034-B2ED-0980BD6DFE34}"/>
                  </a:ext>
                </a:extLst>
              </p:cNvPr>
              <p:cNvSpPr txBox="1">
                <a:spLocks noChangeArrowheads="1"/>
              </p:cNvSpPr>
              <p:nvPr/>
            </p:nvSpPr>
            <p:spPr bwMode="auto">
              <a:xfrm>
                <a:off x="8177010" y="5562600"/>
                <a:ext cx="787758" cy="27699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1200" i="1" dirty="0">
                    <a:solidFill>
                      <a:schemeClr val="bg2"/>
                    </a:solidFill>
                    <a:latin typeface="Times New Roman" pitchFamily="18" charset="0"/>
                  </a:rPr>
                  <a:t>t+1</a:t>
                </a:r>
              </a:p>
            </p:txBody>
          </p:sp>
        </p:grpSp>
        <p:grpSp>
          <p:nvGrpSpPr>
            <p:cNvPr id="20" name="Group 19">
              <a:extLst>
                <a:ext uri="{FF2B5EF4-FFF2-40B4-BE49-F238E27FC236}">
                  <a16:creationId xmlns:a16="http://schemas.microsoft.com/office/drawing/2014/main" id="{B4B332C3-EB57-4D38-8D36-452D9C4BA9BD}"/>
                </a:ext>
              </a:extLst>
            </p:cNvPr>
            <p:cNvGrpSpPr/>
            <p:nvPr/>
          </p:nvGrpSpPr>
          <p:grpSpPr>
            <a:xfrm>
              <a:off x="6248401" y="5135592"/>
              <a:ext cx="371984" cy="245907"/>
              <a:chOff x="6248401" y="5135592"/>
              <a:chExt cx="371984" cy="245907"/>
            </a:xfrm>
          </p:grpSpPr>
          <p:sp>
            <p:nvSpPr>
              <p:cNvPr id="28" name="Rectangle 27">
                <a:extLst>
                  <a:ext uri="{FF2B5EF4-FFF2-40B4-BE49-F238E27FC236}">
                    <a16:creationId xmlns:a16="http://schemas.microsoft.com/office/drawing/2014/main" id="{51A90870-C6E7-4121-8C4C-9EEBF1C6001E}"/>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9" name="Rectangle 28">
                <a:extLst>
                  <a:ext uri="{FF2B5EF4-FFF2-40B4-BE49-F238E27FC236}">
                    <a16:creationId xmlns:a16="http://schemas.microsoft.com/office/drawing/2014/main" id="{CFC4A9CB-7847-4B60-958F-A6F76F8BCDA2}"/>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1" name="Group 20">
              <a:extLst>
                <a:ext uri="{FF2B5EF4-FFF2-40B4-BE49-F238E27FC236}">
                  <a16:creationId xmlns:a16="http://schemas.microsoft.com/office/drawing/2014/main" id="{CF72A1B8-6EBD-40A0-AE11-1E8E3F8D09B9}"/>
                </a:ext>
              </a:extLst>
            </p:cNvPr>
            <p:cNvGrpSpPr/>
            <p:nvPr/>
          </p:nvGrpSpPr>
          <p:grpSpPr>
            <a:xfrm>
              <a:off x="7216266" y="5118100"/>
              <a:ext cx="371984" cy="245907"/>
              <a:chOff x="6248401" y="5135592"/>
              <a:chExt cx="371984" cy="245907"/>
            </a:xfrm>
          </p:grpSpPr>
          <p:sp>
            <p:nvSpPr>
              <p:cNvPr id="26" name="Rectangle 25">
                <a:extLst>
                  <a:ext uri="{FF2B5EF4-FFF2-40B4-BE49-F238E27FC236}">
                    <a16:creationId xmlns:a16="http://schemas.microsoft.com/office/drawing/2014/main" id="{39834D53-D90E-4DBF-8154-77E88121FE56}"/>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7" name="Rectangle 26">
                <a:extLst>
                  <a:ext uri="{FF2B5EF4-FFF2-40B4-BE49-F238E27FC236}">
                    <a16:creationId xmlns:a16="http://schemas.microsoft.com/office/drawing/2014/main" id="{E7BB1790-0BAC-48DB-8F73-D4D83E5001C9}"/>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22" name="Group 21">
              <a:extLst>
                <a:ext uri="{FF2B5EF4-FFF2-40B4-BE49-F238E27FC236}">
                  <a16:creationId xmlns:a16="http://schemas.microsoft.com/office/drawing/2014/main" id="{0F26F948-0FC8-4714-96B2-DAB363BC7CCE}"/>
                </a:ext>
              </a:extLst>
            </p:cNvPr>
            <p:cNvGrpSpPr/>
            <p:nvPr/>
          </p:nvGrpSpPr>
          <p:grpSpPr>
            <a:xfrm>
              <a:off x="8152381" y="5170643"/>
              <a:ext cx="371984" cy="245907"/>
              <a:chOff x="6248401" y="5135592"/>
              <a:chExt cx="371984" cy="245907"/>
            </a:xfrm>
          </p:grpSpPr>
          <p:sp>
            <p:nvSpPr>
              <p:cNvPr id="24" name="Rectangle 23">
                <a:extLst>
                  <a:ext uri="{FF2B5EF4-FFF2-40B4-BE49-F238E27FC236}">
                    <a16:creationId xmlns:a16="http://schemas.microsoft.com/office/drawing/2014/main" id="{EDBFF1CF-B5DB-47D9-B8E1-695509F3D6D7}"/>
                  </a:ext>
                </a:extLst>
              </p:cNvPr>
              <p:cNvSpPr/>
              <p:nvPr/>
            </p:nvSpPr>
            <p:spPr>
              <a:xfrm>
                <a:off x="6318252" y="5214044"/>
                <a:ext cx="302133"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25" name="Rectangle 24">
                <a:extLst>
                  <a:ext uri="{FF2B5EF4-FFF2-40B4-BE49-F238E27FC236}">
                    <a16:creationId xmlns:a16="http://schemas.microsoft.com/office/drawing/2014/main" id="{10857912-03C2-4CEB-B75C-4DE56B924E8F}"/>
                  </a:ext>
                </a:extLst>
              </p:cNvPr>
              <p:cNvSpPr/>
              <p:nvPr/>
            </p:nvSpPr>
            <p:spPr>
              <a:xfrm>
                <a:off x="6248401" y="5135592"/>
                <a:ext cx="152400" cy="167455"/>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23" name="Rectangle 22">
              <a:extLst>
                <a:ext uri="{FF2B5EF4-FFF2-40B4-BE49-F238E27FC236}">
                  <a16:creationId xmlns:a16="http://schemas.microsoft.com/office/drawing/2014/main" id="{D3B9A99F-D7B6-4F2E-98DB-07542DD848FA}"/>
                </a:ext>
              </a:extLst>
            </p:cNvPr>
            <p:cNvSpPr/>
            <p:nvPr/>
          </p:nvSpPr>
          <p:spPr>
            <a:xfrm>
              <a:off x="3436042" y="5338303"/>
              <a:ext cx="164408" cy="171451"/>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sp>
        <p:nvSpPr>
          <p:cNvPr id="13" name="Rectangle 12">
            <a:extLst>
              <a:ext uri="{FF2B5EF4-FFF2-40B4-BE49-F238E27FC236}">
                <a16:creationId xmlns:a16="http://schemas.microsoft.com/office/drawing/2014/main" id="{431E580D-8D49-4A6A-B4D4-F8625B5C1BFD}"/>
              </a:ext>
            </a:extLst>
          </p:cNvPr>
          <p:cNvSpPr/>
          <p:nvPr/>
        </p:nvSpPr>
        <p:spPr>
          <a:xfrm>
            <a:off x="263366" y="1031221"/>
            <a:ext cx="5294250" cy="2616101"/>
          </a:xfrm>
          <a:prstGeom prst="rect">
            <a:avLst/>
          </a:prstGeom>
        </p:spPr>
        <p:txBody>
          <a:bodyPr wrap="square">
            <a:spAutoFit/>
          </a:bodyPr>
          <a:lstStyle/>
          <a:p>
            <a:pPr algn="ctr">
              <a:spcAft>
                <a:spcPts val="1200"/>
              </a:spcAft>
            </a:pPr>
            <a:r>
              <a:rPr lang="en-US" sz="2400" dirty="0"/>
              <a:t>This value of f must specify everything the machine knows about the world.</a:t>
            </a:r>
          </a:p>
          <a:p>
            <a:pPr algn="ctr">
              <a:spcAft>
                <a:spcPts val="1200"/>
              </a:spcAft>
            </a:pPr>
            <a:r>
              <a:rPr lang="en-US" sz="2400" dirty="0"/>
              <a:t>We could form a graph with one node/state for each such value.</a:t>
            </a:r>
          </a:p>
          <a:p>
            <a:pPr algn="ctr">
              <a:spcAft>
                <a:spcPts val="1200"/>
              </a:spcAft>
            </a:pPr>
            <a:r>
              <a:rPr lang="en-US" sz="2400" dirty="0"/>
              <a:t>Our machine will move from one such state to another.</a:t>
            </a:r>
            <a:endParaRPr lang="en-CA" sz="2400" dirty="0"/>
          </a:p>
        </p:txBody>
      </p:sp>
      <p:sp>
        <p:nvSpPr>
          <p:cNvPr id="14" name="Text Box 33">
            <a:extLst>
              <a:ext uri="{FF2B5EF4-FFF2-40B4-BE49-F238E27FC236}">
                <a16:creationId xmlns:a16="http://schemas.microsoft.com/office/drawing/2014/main" id="{A7148FF5-758C-4667-B0A5-E6167A77712C}"/>
              </a:ext>
            </a:extLst>
          </p:cNvPr>
          <p:cNvSpPr txBox="1">
            <a:spLocks noChangeArrowheads="1"/>
          </p:cNvSpPr>
          <p:nvPr/>
        </p:nvSpPr>
        <p:spPr bwMode="auto">
          <a:xfrm>
            <a:off x="8358555" y="4296228"/>
            <a:ext cx="1014045"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000" i="1" dirty="0">
                <a:solidFill>
                  <a:srgbClr val="FFC000"/>
                </a:solidFill>
                <a:latin typeface="Times New Roman" pitchFamily="18" charset="0"/>
              </a:rPr>
              <a:t>E</a:t>
            </a:r>
            <a:endParaRPr lang="en-US" altLang="en-US" sz="2000" i="1" baseline="-25000" dirty="0">
              <a:solidFill>
                <a:srgbClr val="FFC000"/>
              </a:solidFill>
              <a:latin typeface="Times New Roman" pitchFamily="18" charset="0"/>
            </a:endParaRPr>
          </a:p>
        </p:txBody>
      </p:sp>
      <p:pic>
        <p:nvPicPr>
          <p:cNvPr id="35" name="Picture 6" descr="Related image">
            <a:extLst>
              <a:ext uri="{FF2B5EF4-FFF2-40B4-BE49-F238E27FC236}">
                <a16:creationId xmlns:a16="http://schemas.microsoft.com/office/drawing/2014/main" id="{B0B67A48-FFD0-4338-9EB2-6E782123CB1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2632" t="6824" b="12622"/>
          <a:stretch/>
        </p:blipFill>
        <p:spPr bwMode="auto">
          <a:xfrm>
            <a:off x="260146" y="472440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63">
            <a:extLst>
              <a:ext uri="{FF2B5EF4-FFF2-40B4-BE49-F238E27FC236}">
                <a16:creationId xmlns:a16="http://schemas.microsoft.com/office/drawing/2014/main" id="{FA96D38D-A4E7-424A-8564-C22EAC6F85E2}"/>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6" name="Group 5">
            <a:extLst>
              <a:ext uri="{FF2B5EF4-FFF2-40B4-BE49-F238E27FC236}">
                <a16:creationId xmlns:a16="http://schemas.microsoft.com/office/drawing/2014/main" id="{A92A0332-54EA-4ED0-8F4D-5464729D0DF2}"/>
              </a:ext>
            </a:extLst>
          </p:cNvPr>
          <p:cNvGrpSpPr/>
          <p:nvPr/>
        </p:nvGrpSpPr>
        <p:grpSpPr>
          <a:xfrm>
            <a:off x="3158258" y="1552062"/>
            <a:ext cx="4544985" cy="4194870"/>
            <a:chOff x="3158258" y="1552062"/>
            <a:chExt cx="4544985" cy="4194870"/>
          </a:xfrm>
        </p:grpSpPr>
        <p:sp>
          <p:nvSpPr>
            <p:cNvPr id="2" name="Oval 1">
              <a:extLst>
                <a:ext uri="{FF2B5EF4-FFF2-40B4-BE49-F238E27FC236}">
                  <a16:creationId xmlns:a16="http://schemas.microsoft.com/office/drawing/2014/main" id="{39D0D806-43EA-4035-BFD3-FB36FC11CE19}"/>
                </a:ext>
              </a:extLst>
            </p:cNvPr>
            <p:cNvSpPr/>
            <p:nvPr/>
          </p:nvSpPr>
          <p:spPr>
            <a:xfrm>
              <a:off x="7286117" y="5485991"/>
              <a:ext cx="417126" cy="260941"/>
            </a:xfrm>
            <a:prstGeom prst="ellipse">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5" name="Straight Arrow Connector 4">
              <a:extLst>
                <a:ext uri="{FF2B5EF4-FFF2-40B4-BE49-F238E27FC236}">
                  <a16:creationId xmlns:a16="http://schemas.microsoft.com/office/drawing/2014/main" id="{8AA1A674-3C7D-4D64-9513-2533F644AA33}"/>
                </a:ext>
              </a:extLst>
            </p:cNvPr>
            <p:cNvCxnSpPr>
              <a:endCxn id="2" idx="1"/>
            </p:cNvCxnSpPr>
            <p:nvPr/>
          </p:nvCxnSpPr>
          <p:spPr bwMode="auto">
            <a:xfrm>
              <a:off x="3158258" y="1552062"/>
              <a:ext cx="4188946" cy="3972143"/>
            </a:xfrm>
            <a:prstGeom prst="straightConnector1">
              <a:avLst/>
            </a:prstGeom>
            <a:noFill/>
            <a:ln w="38100" cap="sq" cmpd="sng" algn="ctr">
              <a:solidFill>
                <a:schemeClr val="hlink"/>
              </a:solidFill>
              <a:prstDash val="solid"/>
              <a:round/>
              <a:headEnd type="none" w="med" len="med"/>
              <a:tailEnd type="triangle"/>
            </a:ln>
            <a:effectLst/>
          </p:spPr>
        </p:cxnSp>
      </p:grpSp>
      <p:pic>
        <p:nvPicPr>
          <p:cNvPr id="37" name="Picture 2" descr="Image result for markov chain">
            <a:extLst>
              <a:ext uri="{FF2B5EF4-FFF2-40B4-BE49-F238E27FC236}">
                <a16:creationId xmlns:a16="http://schemas.microsoft.com/office/drawing/2014/main" id="{73C254DF-7FE7-4717-A637-B8076D10FEC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864127" y="1712107"/>
            <a:ext cx="2987617" cy="2207005"/>
          </a:xfrm>
          <a:prstGeom prst="rect">
            <a:avLst/>
          </a:prstGeom>
          <a:noFill/>
          <a:extLst>
            <a:ext uri="{909E8E84-426E-40DD-AFC4-6F175D3DCCD1}">
              <a14:hiddenFill xmlns:a14="http://schemas.microsoft.com/office/drawing/2010/main">
                <a:solidFill>
                  <a:srgbClr val="FFFFFF"/>
                </a:solidFill>
              </a14:hiddenFill>
            </a:ext>
          </a:extLst>
        </p:spPr>
      </p:pic>
      <p:pic>
        <p:nvPicPr>
          <p:cNvPr id="39" name="Picture 38">
            <a:extLst>
              <a:ext uri="{FF2B5EF4-FFF2-40B4-BE49-F238E27FC236}">
                <a16:creationId xmlns:a16="http://schemas.microsoft.com/office/drawing/2014/main" id="{81C250AB-49F9-4F03-8A84-EEB147C227C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86869" y="1745091"/>
            <a:ext cx="613290" cy="775589"/>
          </a:xfrm>
          <a:prstGeom prst="rect">
            <a:avLst/>
          </a:prstGeom>
        </p:spPr>
      </p:pic>
    </p:spTree>
    <p:extLst>
      <p:ext uri="{BB962C8B-B14F-4D97-AF65-F5344CB8AC3E}">
        <p14:creationId xmlns:p14="http://schemas.microsoft.com/office/powerpoint/2010/main" val="3816929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ppt_x"/>
                                          </p:val>
                                        </p:tav>
                                        <p:tav tm="100000">
                                          <p:val>
                                            <p:strVal val="#ppt_x"/>
                                          </p:val>
                                        </p:tav>
                                      </p:tavLst>
                                    </p:anim>
                                    <p:anim calcmode="lin" valueType="num">
                                      <p:cBhvr additive="base">
                                        <p:cTn id="12"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3">
                                            <p:txEl>
                                              <p:pRg st="1" end="1"/>
                                            </p:txEl>
                                          </p:spTgt>
                                        </p:tgtEl>
                                        <p:attrNameLst>
                                          <p:attrName>style.visibility</p:attrName>
                                        </p:attrNameLst>
                                      </p:cBhvr>
                                      <p:to>
                                        <p:strVal val="visible"/>
                                      </p:to>
                                    </p:set>
                                    <p:anim calcmode="lin" valueType="num">
                                      <p:cBhvr additive="base">
                                        <p:cTn id="17"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3">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37"/>
                                        </p:tgtEl>
                                        <p:attrNameLst>
                                          <p:attrName>style.visibility</p:attrName>
                                        </p:attrNameLst>
                                      </p:cBhvr>
                                      <p:to>
                                        <p:strVal val="visible"/>
                                      </p:to>
                                    </p:set>
                                    <p:anim calcmode="lin" valueType="num">
                                      <p:cBhvr additive="base">
                                        <p:cTn id="21" dur="500" fill="hold"/>
                                        <p:tgtEl>
                                          <p:spTgt spid="37"/>
                                        </p:tgtEl>
                                        <p:attrNameLst>
                                          <p:attrName>ppt_x</p:attrName>
                                        </p:attrNameLst>
                                      </p:cBhvr>
                                      <p:tavLst>
                                        <p:tav tm="0">
                                          <p:val>
                                            <p:strVal val="#ppt_x"/>
                                          </p:val>
                                        </p:tav>
                                        <p:tav tm="100000">
                                          <p:val>
                                            <p:strVal val="#ppt_x"/>
                                          </p:val>
                                        </p:tav>
                                      </p:tavLst>
                                    </p:anim>
                                    <p:anim calcmode="lin" valueType="num">
                                      <p:cBhvr additive="base">
                                        <p:cTn id="22"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3">
                                            <p:txEl>
                                              <p:pRg st="2" end="2"/>
                                            </p:txEl>
                                          </p:spTgt>
                                        </p:tgtEl>
                                        <p:attrNameLst>
                                          <p:attrName>style.visibility</p:attrName>
                                        </p:attrNameLst>
                                      </p:cBhvr>
                                      <p:to>
                                        <p:strVal val="visible"/>
                                      </p:to>
                                    </p:set>
                                    <p:anim calcmode="lin" valueType="num">
                                      <p:cBhvr additive="base">
                                        <p:cTn id="27"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39"/>
                                        </p:tgtEl>
                                        <p:attrNameLst>
                                          <p:attrName>style.visibility</p:attrName>
                                        </p:attrNameLst>
                                      </p:cBhvr>
                                      <p:to>
                                        <p:strVal val="visible"/>
                                      </p:to>
                                    </p:set>
                                  </p:childTnLst>
                                </p:cTn>
                              </p:par>
                              <p:par>
                                <p:cTn id="33" presetID="0" presetClass="path" presetSubtype="0" accel="50000" decel="50000" fill="hold" nodeType="withEffect">
                                  <p:stCondLst>
                                    <p:cond delay="0"/>
                                  </p:stCondLst>
                                  <p:childTnLst>
                                    <p:animMotion origin="layout" path="M -0.00972 0.00648 L -0.00972 0.00648 C -0.00885 0.00741 0.00209 0.01921 0.00434 0.02338 C 0.00643 0.02685 0.00816 0.03079 0.01007 0.03449 L 0.01285 0.04028 C 0.01389 0.04213 0.01459 0.04421 0.01563 0.04583 C 0.01719 0.04768 0.01858 0.04931 0.01997 0.05139 C 0.02101 0.05324 0.02171 0.05532 0.02275 0.05718 C 0.02414 0.05972 0.02553 0.06227 0.02691 0.06458 C 0.0283 0.06667 0.03004 0.06806 0.03125 0.07014 C 0.03334 0.07384 0.03438 0.07824 0.03681 0.08148 C 0.0382 0.08333 0.03976 0.08518 0.04098 0.08704 C 0.04219 0.08889 0.04271 0.0912 0.04393 0.09282 C 0.04653 0.09676 0.05226 0.10417 0.05226 0.10417 C 0.05504 0.11505 0.05157 0.10486 0.05799 0.11343 C 0.05921 0.11505 0.05973 0.11736 0.06077 0.11898 C 0.06198 0.12106 0.06372 0.12268 0.06494 0.12477 C 0.0665 0.12708 0.06771 0.12986 0.06928 0.13218 C 0.07188 0.13611 0.07535 0.13935 0.07761 0.14352 C 0.07917 0.14606 0.08021 0.14884 0.08195 0.15093 C 0.08316 0.15255 0.0849 0.15324 0.08612 0.15486 C 0.09705 0.1669 0.08403 0.15486 0.09462 0.16412 C 0.10087 0.17685 0.09341 0.16435 0.10157 0.17176 C 0.1033 0.17315 0.10434 0.17569 0.10591 0.17731 C 0.10851 0.18009 0.11424 0.18472 0.11424 0.18472 C 0.11528 0.18681 0.1158 0.18889 0.11719 0.19051 C 0.11962 0.19352 0.12553 0.19792 0.12553 0.19792 C 0.12657 0.20185 0.12917 0.20532 0.1283 0.20926 C 0.12796 0.21181 0.12813 0.21458 0.12691 0.21667 C 0.12605 0.21875 0.12431 0.21968 0.12275 0.2206 C 0.11407 0.22569 0.11059 0.22477 0.10018 0.22616 L 0.03681 0.22431 C 0.01077 0.22292 0.03716 0.22268 0.01858 0.2206 C 0.01059 0.21944 0.00261 0.21921 -0.00538 0.21875 C -0.00868 0.21806 -0.01197 0.21759 -0.01527 0.21667 C -0.01718 0.2162 -0.02291 0.21481 -0.021 0.21481 L 0.12691 0.21667 C 0.06198 0.22755 0.11198 0.2206 -0.02378 0.21875 C -0.02604 0.21806 -0.02934 0.21921 -0.03072 0.21667 C -0.03333 0.2125 -0.02621 0.20509 -0.02517 0.2037 C -0.02378 0.19792 -0.02395 0.19722 -0.021 0.19236 C -0.01961 0.19028 -0.01805 0.18866 -0.01666 0.18681 C -0.01076 0.17731 -0.01736 0.18426 -0.00972 0.17731 C -0.00208 0.16227 -0.01197 0.18056 -0.0026 0.16782 C -0.00034 0.16481 0.00157 0.1581 0.00296 0.15486 C 0.00556 0.14861 0.00625 0.14861 0.01007 0.14352 C 0.01285 0.13241 0.00955 0.14329 0.01563 0.13032 C 0.01684 0.12801 0.01754 0.12523 0.01858 0.12292 C 0.01928 0.12083 0.02049 0.11921 0.02136 0.11713 C 0.02205 0.11551 0.02205 0.11319 0.02275 0.11157 C 0.02431 0.10764 0.0283 0.10023 0.0283 0.10023 C 0.03039 0.09236 0.03125 0.08796 0.03542 0.07963 C 0.03629 0.07778 0.0375 0.07593 0.0382 0.07407 C 0.03889 0.07222 0.03907 0.07014 0.03959 0.06829 C 0.04428 0.05486 0.04375 0.05648 0.04809 0.04768 C 0.0507 0.03727 0.04792 0.04653 0.05226 0.03634 C 0.0533 0.03403 0.0566 0.03079 0.05521 0.02893 C 0.05365 0.02708 0.05244 0.03287 0.05087 0.03449 C 0.04914 0.03657 0.04688 0.03796 0.04532 0.04028 C 0.04358 0.04236 0.04271 0.04537 0.04098 0.04768 C 0.03994 0.04931 0.03803 0.05 0.03681 0.05139 C 0.03282 0.05625 0.02934 0.06157 0.02553 0.06643 C 0.02414 0.06829 0.02292 0.0706 0.02136 0.07222 C 0.01997 0.07338 0.01841 0.07431 0.01719 0.07593 C 0.01407 0.0794 0.01146 0.08333 0.00869 0.08704 C 0.0073 0.08912 0.00556 0.09051 0.00434 0.09282 C -0.00173 0.10532 0.00556 0.09143 -0.0026 0.10417 C -0.00416 0.10648 -0.00538 0.10926 -0.00677 0.11157 C -0.0085 0.11412 -0.01076 0.11643 -0.0125 0.11898 C -0.01354 0.12083 -0.01423 0.12292 -0.01527 0.12477 C -0.01666 0.12731 -0.01805 0.12986 -0.01944 0.13218 C -0.02083 0.13426 -0.02256 0.13588 -0.02378 0.13796 C -0.02586 0.14143 -0.02743 0.14537 -0.02934 0.14907 L -0.03211 0.15486 L -0.03784 0.16597 C -0.03836 0.16782 -0.03854 0.16991 -0.03923 0.17176 C -0.04079 0.17569 -0.04375 0.1787 -0.04479 0.18287 C -0.04583 0.18681 -0.04635 0.19074 -0.04774 0.19421 C -0.04965 0.19931 -0.05208 0.20393 -0.05329 0.20926 L -0.05607 0.2206 L -0.05746 0.22616 C -0.02031 0.24606 -0.05 0.23171 0.04809 0.22801 C 0.04966 0.22801 0.05087 0.22639 0.05226 0.22616 C 0.06598 0.225 0.07952 0.225 0.09323 0.22431 C 0.10296 0.21991 0.09375 0.22361 0.11285 0.2206 C 0.1158 0.22014 0.12414 0.21829 0.12136 0.21875 L 0.10157 0.2206 C 0.054 0.24167 0.07726 0.23194 -0.04201 0.2206 C -0.04496 0.22014 -0.0401 0.21296 -0.03923 0.20926 C -0.03871 0.20741 -0.03871 0.20532 -0.03784 0.2037 L -0.03211 0.19236 C -0.02951 0.17847 -0.03246 0.19097 -0.02795 0.17731 C -0.02465 0.16667 -0.02916 0.17662 -0.02378 0.16412 C -0.02291 0.16227 -0.0217 0.16065 -0.021 0.15856 C -0.0177 0.15 -0.0217 0.15532 -0.01666 0.14722 C -0.01545 0.14514 -0.01371 0.14375 -0.0125 0.14167 C -0.0092 0.13565 -0.00954 0.13125 -0.00677 0.12477 C -0.00572 0.12199 -0.00399 0.11991 -0.0026 0.11713 C 0.00434 0.10301 -0.00086 0.11273 0.00434 0.10023 C 0.00608 0.09653 0.00973 0.09028 0.01146 0.08704 C 0.01303 0.08079 0.01285 0.08056 0.01563 0.07407 C 0.0165 0.07199 0.01771 0.07037 0.01858 0.06829 C 0.02691 0.04884 0.01511 0.07338 0.02553 0.05324 C 0.02744 0.04954 0.03125 0.04213 0.03125 0.04213 C 0.03872 0.04884 0.03421 0.04421 0.04393 0.05718 C 0.04566 0.05949 0.0474 0.0625 0.04948 0.06458 C 0.06546 0.08056 0.04532 0.06111 0.06077 0.07407 C 0.06268 0.07569 0.06441 0.07778 0.06632 0.07963 C 0.06771 0.08102 0.06928 0.08194 0.07066 0.08333 C 0.07223 0.08518 0.07327 0.08727 0.07483 0.08912 C 0.07657 0.09097 0.07882 0.09236 0.08056 0.09468 C 0.08178 0.0963 0.0823 0.09861 0.08334 0.10023 C 0.08455 0.10231 0.08629 0.10393 0.0875 0.10602 C 0.09341 0.11528 0.08681 0.10833 0.09462 0.11528 L 0.10296 0.13218 C 0.104 0.13403 0.10469 0.13634 0.10591 0.13796 C 0.11042 0.14398 0.11233 0.14583 0.11563 0.15486 C 0.11997 0.16643 0.11737 0.15995 0.12414 0.17361 L 0.12987 0.18472 C 0.13021 0.18681 0.13056 0.18866 0.13125 0.19051 C 0.13525 0.2 0.13542 0.19977 0.13959 0.20556 L 0.14115 0.20556 " pathEditMode="relative" ptsTypes="AAAAAAAAAAAAAAAAAAAAAAAAAAAAAAAAAAAAAAAAAAAAAAAAAAAAAAAAAAAAAAAAAAAAAAAAAAAAAAAAAAAAAAAAAAAAAAAAAAAAAAAAAAAAAAAAAAAAAAAAAA">
                                      <p:cBhvr>
                                        <p:cTn id="34" dur="3000" fill="hold"/>
                                        <p:tgtEl>
                                          <p:spTgt spid="3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6" name="Group 45">
            <a:extLst>
              <a:ext uri="{FF2B5EF4-FFF2-40B4-BE49-F238E27FC236}">
                <a16:creationId xmlns:a16="http://schemas.microsoft.com/office/drawing/2014/main" id="{D5FCDB52-8D1F-4523-AA27-4AC3C0CD3363}"/>
              </a:ext>
            </a:extLst>
          </p:cNvPr>
          <p:cNvGrpSpPr/>
          <p:nvPr/>
        </p:nvGrpSpPr>
        <p:grpSpPr>
          <a:xfrm>
            <a:off x="1447800" y="626589"/>
            <a:ext cx="6248400" cy="2269011"/>
            <a:chOff x="1447800" y="626589"/>
            <a:chExt cx="6248400" cy="2269011"/>
          </a:xfrm>
        </p:grpSpPr>
        <p:sp>
          <p:nvSpPr>
            <p:cNvPr id="3" name="Oval 2">
              <a:extLst>
                <a:ext uri="{FF2B5EF4-FFF2-40B4-BE49-F238E27FC236}">
                  <a16:creationId xmlns:a16="http://schemas.microsoft.com/office/drawing/2014/main" id="{C713E0E5-9EF2-4EEA-B482-FAC728C36225}"/>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 name="Oval 4">
              <a:extLst>
                <a:ext uri="{FF2B5EF4-FFF2-40B4-BE49-F238E27FC236}">
                  <a16:creationId xmlns:a16="http://schemas.microsoft.com/office/drawing/2014/main" id="{F2D85454-4C8C-4018-8CD3-57F7FEB49E94}"/>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7" name="Oval 16">
              <a:extLst>
                <a:ext uri="{FF2B5EF4-FFF2-40B4-BE49-F238E27FC236}">
                  <a16:creationId xmlns:a16="http://schemas.microsoft.com/office/drawing/2014/main" id="{3EBB8EF8-7733-40E1-97A1-D92732C8E7F9}"/>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20" name="Straight Arrow Connector 19">
              <a:extLst>
                <a:ext uri="{FF2B5EF4-FFF2-40B4-BE49-F238E27FC236}">
                  <a16:creationId xmlns:a16="http://schemas.microsoft.com/office/drawing/2014/main" id="{0CD276CE-6BC8-4F0F-A42B-C923AE9D161E}"/>
                </a:ext>
              </a:extLst>
            </p:cNvPr>
            <p:cNvCxnSpPr>
              <a:cxnSpLocks/>
              <a:stCxn id="3" idx="6"/>
              <a:endCxn id="5"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25" name="Straight Arrow Connector 24">
              <a:extLst>
                <a:ext uri="{FF2B5EF4-FFF2-40B4-BE49-F238E27FC236}">
                  <a16:creationId xmlns:a16="http://schemas.microsoft.com/office/drawing/2014/main" id="{497C2539-A689-446A-ABA2-6BDB2D20CAB4}"/>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27" name="Straight Arrow Connector 26">
              <a:extLst>
                <a:ext uri="{FF2B5EF4-FFF2-40B4-BE49-F238E27FC236}">
                  <a16:creationId xmlns:a16="http://schemas.microsoft.com/office/drawing/2014/main" id="{82FA7A9D-9DFC-4128-A18B-C2B2187B1769}"/>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30" name="Straight Arrow Connector 29">
              <a:extLst>
                <a:ext uri="{FF2B5EF4-FFF2-40B4-BE49-F238E27FC236}">
                  <a16:creationId xmlns:a16="http://schemas.microsoft.com/office/drawing/2014/main" id="{DCAE3204-124C-415C-ABA7-E63160A235A4}"/>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31" name="Straight Arrow Connector 30">
              <a:extLst>
                <a:ext uri="{FF2B5EF4-FFF2-40B4-BE49-F238E27FC236}">
                  <a16:creationId xmlns:a16="http://schemas.microsoft.com/office/drawing/2014/main" id="{0E220CDA-A1C7-4DBB-888E-CF1B5E6AD6A5}"/>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32" name="Straight Arrow Connector 31">
              <a:extLst>
                <a:ext uri="{FF2B5EF4-FFF2-40B4-BE49-F238E27FC236}">
                  <a16:creationId xmlns:a16="http://schemas.microsoft.com/office/drawing/2014/main" id="{5EBDE7B8-5271-41E6-B92D-DB986793559E}"/>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33" name="Straight Arrow Connector 32">
              <a:extLst>
                <a:ext uri="{FF2B5EF4-FFF2-40B4-BE49-F238E27FC236}">
                  <a16:creationId xmlns:a16="http://schemas.microsoft.com/office/drawing/2014/main" id="{C0829E9D-ABC3-4D44-AE43-4427DA34DA74}"/>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38" name="Oval 37">
              <a:extLst>
                <a:ext uri="{FF2B5EF4-FFF2-40B4-BE49-F238E27FC236}">
                  <a16:creationId xmlns:a16="http://schemas.microsoft.com/office/drawing/2014/main" id="{AE7604E2-41BC-4B76-86C6-A53E1FF67089}"/>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42" name="Straight Arrow Connector 41">
              <a:extLst>
                <a:ext uri="{FF2B5EF4-FFF2-40B4-BE49-F238E27FC236}">
                  <a16:creationId xmlns:a16="http://schemas.microsoft.com/office/drawing/2014/main" id="{228D6AC2-5CB8-47BE-9597-E0C2444C59FC}"/>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45" name="Straight Arrow Connector 44">
              <a:extLst>
                <a:ext uri="{FF2B5EF4-FFF2-40B4-BE49-F238E27FC236}">
                  <a16:creationId xmlns:a16="http://schemas.microsoft.com/office/drawing/2014/main" id="{A4FFFED2-BD6F-4FF5-9DDF-B4B576BEC18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47" name="Straight Arrow Connector 46">
              <a:extLst>
                <a:ext uri="{FF2B5EF4-FFF2-40B4-BE49-F238E27FC236}">
                  <a16:creationId xmlns:a16="http://schemas.microsoft.com/office/drawing/2014/main" id="{EB013F09-EFB9-44A0-922E-A12CB7CCA96D}"/>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49" name="Straight Arrow Connector 48">
              <a:extLst>
                <a:ext uri="{FF2B5EF4-FFF2-40B4-BE49-F238E27FC236}">
                  <a16:creationId xmlns:a16="http://schemas.microsoft.com/office/drawing/2014/main" id="{45BCA3BD-DFD2-47BF-9AA3-7A4610E7ED6B}"/>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51" name="Straight Arrow Connector 50">
              <a:extLst>
                <a:ext uri="{FF2B5EF4-FFF2-40B4-BE49-F238E27FC236}">
                  <a16:creationId xmlns:a16="http://schemas.microsoft.com/office/drawing/2014/main" id="{08D4A247-77FA-4683-81FC-AF2DB67E317C}"/>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59" name="Oval 58">
              <a:extLst>
                <a:ext uri="{FF2B5EF4-FFF2-40B4-BE49-F238E27FC236}">
                  <a16:creationId xmlns:a16="http://schemas.microsoft.com/office/drawing/2014/main" id="{93D962CA-2DAC-415E-AD97-A21D70DB2B22}"/>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0" name="Straight Arrow Connector 59">
              <a:extLst>
                <a:ext uri="{FF2B5EF4-FFF2-40B4-BE49-F238E27FC236}">
                  <a16:creationId xmlns:a16="http://schemas.microsoft.com/office/drawing/2014/main" id="{EFC5DA08-A9A7-45B8-A839-8E88860D8D54}"/>
                </a:ext>
              </a:extLst>
            </p:cNvPr>
            <p:cNvCxnSpPr>
              <a:cxnSpLocks/>
              <a:endCxn id="5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63" name="Straight Arrow Connector 62">
              <a:extLst>
                <a:ext uri="{FF2B5EF4-FFF2-40B4-BE49-F238E27FC236}">
                  <a16:creationId xmlns:a16="http://schemas.microsoft.com/office/drawing/2014/main" id="{5AA90872-D103-4AE2-A4F4-82FBEA449DD4}"/>
                </a:ext>
              </a:extLst>
            </p:cNvPr>
            <p:cNvCxnSpPr>
              <a:cxnSpLocks/>
              <a:stCxn id="54" idx="2"/>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263366" y="1919537"/>
            <a:ext cx="5294250" cy="1723549"/>
          </a:xfrm>
          <a:prstGeom prst="rect">
            <a:avLst/>
          </a:prstGeom>
        </p:spPr>
        <p:txBody>
          <a:bodyPr wrap="square">
            <a:spAutoFit/>
          </a:bodyPr>
          <a:lstStyle/>
          <a:p>
            <a:pPr algn="ctr">
              <a:spcAft>
                <a:spcPts val="1200"/>
              </a:spcAft>
            </a:pPr>
            <a:r>
              <a:rPr lang="en-US" sz="2400" dirty="0"/>
              <a:t>We could form a graph with one node/state for each such value.</a:t>
            </a:r>
          </a:p>
          <a:p>
            <a:pPr algn="ctr">
              <a:spcAft>
                <a:spcPts val="1200"/>
              </a:spcAft>
            </a:pPr>
            <a:r>
              <a:rPr lang="en-US" sz="2400" dirty="0"/>
              <a:t>Our machine will move from one such state to another.</a:t>
            </a:r>
            <a:endParaRPr lang="en-CA" sz="2400" dirty="0"/>
          </a:p>
        </p:txBody>
      </p:sp>
      <p:pic>
        <p:nvPicPr>
          <p:cNvPr id="58" name="Picture 57">
            <a:extLst>
              <a:ext uri="{FF2B5EF4-FFF2-40B4-BE49-F238E27FC236}">
                <a16:creationId xmlns:a16="http://schemas.microsoft.com/office/drawing/2014/main" id="{835F560A-76F9-436C-A00B-390073124D2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1828800" y="990600"/>
            <a:ext cx="613290" cy="775589"/>
          </a:xfrm>
          <a:prstGeom prst="rect">
            <a:avLst/>
          </a:prstGeom>
        </p:spPr>
      </p:pic>
    </p:spTree>
    <p:extLst>
      <p:ext uri="{BB962C8B-B14F-4D97-AF65-F5344CB8AC3E}">
        <p14:creationId xmlns:p14="http://schemas.microsoft.com/office/powerpoint/2010/main" val="41895989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ppt_x"/>
                                          </p:val>
                                        </p:tav>
                                        <p:tav tm="100000">
                                          <p:val>
                                            <p:strVal val="#ppt_x"/>
                                          </p:val>
                                        </p:tav>
                                      </p:tavLst>
                                    </p:anim>
                                    <p:anim calcmode="lin" valueType="num">
                                      <p:cBhvr additive="base">
                                        <p:cTn id="8" dur="500" fill="hold"/>
                                        <p:tgtEl>
                                          <p:spTgt spid="4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8"/>
                                        </p:tgtEl>
                                        <p:attrNameLst>
                                          <p:attrName>style.visibility</p:attrName>
                                        </p:attrNameLst>
                                      </p:cBhvr>
                                      <p:to>
                                        <p:strVal val="visible"/>
                                      </p:to>
                                    </p:set>
                                  </p:childTnLst>
                                </p:cTn>
                              </p:par>
                              <p:par>
                                <p:cTn id="13" presetID="0" presetClass="path" presetSubtype="0" accel="50000" decel="50000" fill="hold" nodeType="withEffect">
                                  <p:stCondLst>
                                    <p:cond delay="0"/>
                                  </p:stCondLst>
                                  <p:childTnLst>
                                    <p:animMotion origin="layout" path="M 0.00139 0.04004 L 0.00139 0.04004 C 0.01076 0.03935 0.02031 0.03912 0.02986 0.03796 C 0.03628 0.03726 0.04097 0.03518 0.04739 0.03379 C 0.05156 0.03287 0.0559 0.03263 0.06007 0.03171 C 0.06527 0.03055 0.07587 0.02754 0.07587 0.02754 L 0.14253 0.02963 L 0.23941 0.03171 C 0.24566 0.03194 0.25225 0.03449 0.2585 0.03588 C 0.26354 0.03703 0.27378 0.03865 0.27899 0.04004 C 0.28073 0.04074 0.28229 0.04166 0.28385 0.04236 C 0.28593 0.04305 0.28802 0.04351 0.2901 0.04444 C 0.29184 0.0449 0.2934 0.04583 0.29496 0.04652 C 0.29705 0.04722 0.29913 0.04768 0.30121 0.04861 C 0.30659 0.05069 0.31302 0.05463 0.31875 0.05486 C 0.33715 0.05625 0.35573 0.05648 0.3743 0.05717 C 0.37847 0.05856 0.38628 0.06134 0.3901 0.06134 C 0.39392 0.06134 0.39757 0.05995 0.40121 0.05926 C 0.40364 0.05 0.40468 0.04861 0.40121 0.03588 C 0.40052 0.0331 0.39826 0.03148 0.39652 0.02963 C 0.39357 0.02638 0.38698 0.02106 0.38698 0.02106 C 0.38576 0.01597 0.38524 0.0125 0.38229 0.00833 C 0.3809 0.00671 0.37899 0.00578 0.37743 0.00416 C 0.37569 0.00231 0.37448 -0.00024 0.37274 -0.00209 C 0.37118 -0.00371 0.36944 -0.00487 0.36788 -0.00649 C 0.36614 -0.00834 0.36458 -0.01042 0.36319 -0.01274 C 0.36198 -0.01482 0.36146 -0.01737 0.36007 -0.01922 C 0.35712 -0.02246 0.35364 -0.02477 0.35052 -0.02755 C 0.34427 -0.03311 0.34757 -0.03102 0.34097 -0.0338 C 0.325 -0.03311 0.3092 -0.03357 0.2934 -0.03172 C 0.28993 -0.03149 0.28698 -0.02894 0.28385 -0.02755 C 0.28229 -0.02686 0.28038 -0.02662 0.27899 -0.02547 C 0.27743 -0.02408 0.27604 -0.02223 0.2743 -0.0213 C 0.26649 -0.01667 0.26545 -0.01783 0.2585 -0.01482 C 0.25521 -0.01366 0.25225 -0.01158 0.24896 -0.01065 C 0.24618 -0.00996 0.24357 -0.00949 0.24097 -0.00857 C 0.23767 -0.00741 0.23455 -0.00579 0.23142 -0.0044 L 0.22187 4.07407E-6 C 0.22031 0.00069 0.21875 0.00162 0.21718 0.00208 C 0.2151 0.00277 0.21284 0.00324 0.21076 0.00416 C 0.20764 0.00555 0.20121 0.00833 0.20121 0.00833 C 0.19965 0.00972 0.19757 0.01041 0.19652 0.01273 C 0.19479 0.01643 0.1934 0.02523 0.1934 0.02523 C 0.19392 0.02824 0.19357 0.03148 0.19496 0.03379 C 0.196 0.03564 0.19809 0.03588 0.19965 0.03588 C 0.21979 0.03588 0.23993 0.03449 0.26007 0.03379 C 0.26909 0.03171 0.2776 0.02963 0.28698 0.02963 C 0.30712 0.02963 0.32725 0.03101 0.34722 0.03171 C 0.34948 0.0324 0.35156 0.03333 0.35364 0.03379 C 0.35677 0.03472 0.36007 0.03495 0.36319 0.03588 C 0.36475 0.03634 0.36632 0.0375 0.36788 0.03796 C 0.37517 0.04051 0.3809 0.04097 0.38854 0.04236 C 0.3901 0.04305 0.39184 0.04328 0.3934 0.04444 C 0.40486 0.05208 0.39045 0.04537 0.40451 0.05277 C 0.40746 0.05439 0.41389 0.05717 0.41389 0.05717 C 0.42152 0.06388 0.4158 0.05972 0.425 0.06342 C 0.4283 0.06481 0.43455 0.06759 0.43455 0.06759 C 0.44218 0.0743 0.4375 0.07106 0.44896 0.07615 C 0.45052 0.07685 0.45225 0.07708 0.45364 0.07824 C 0.46736 0.09027 0.45 0.07592 0.46319 0.08449 C 0.46493 0.08564 0.46614 0.08773 0.46788 0.08888 C 0.471 0.09074 0.47465 0.09051 0.47743 0.09305 C 0.49114 0.10509 0.47378 0.09074 0.48698 0.0993 C 0.4993 0.10763 0.48455 0.10046 0.49652 0.10578 C 0.49809 0.10717 0.49965 0.10856 0.50121 0.10995 C 0.50347 0.11203 0.50538 0.11435 0.50764 0.11643 C 0.50955 0.11805 0.51198 0.11875 0.51389 0.1206 C 0.5184 0.12453 0.52187 0.13009 0.52673 0.13333 C 0.52882 0.13472 0.5309 0.13588 0.53298 0.1375 C 0.53472 0.13865 0.53611 0.14051 0.53784 0.14166 C 0.53923 0.14282 0.54097 0.14282 0.54253 0.14375 C 0.54843 0.14768 0.5467 0.14861 0.55208 0.15439 C 0.55347 0.15601 0.55521 0.15717 0.55677 0.15856 C 0.55781 0.16088 0.55868 0.16319 0.56007 0.16504 C 0.56302 0.16944 0.56701 0.17268 0.56944 0.17777 C 0.57361 0.18588 0.57083 0.18333 0.57743 0.18611 L 0.58229 0.19051 L 0.58229 0.19051 " pathEditMode="relative" ptsTypes="AAAAAAAAAAAAAAAAAAAAAAAAAAAAAAAAAAAAAAAAAAAAAAAAAAAAAAAAAAAAAAAAAAAAAAAAAAAAAA">
                                      <p:cBhvr>
                                        <p:cTn id="14" dur="2000" fill="hold"/>
                                        <p:tgtEl>
                                          <p:spTgt spid="58"/>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802323"/>
            <a:ext cx="7936909" cy="1200329"/>
          </a:xfrm>
          <a:prstGeom prst="rect">
            <a:avLst/>
          </a:prstGeom>
        </p:spPr>
        <p:txBody>
          <a:bodyPr wrap="square">
            <a:spAutoFit/>
          </a:bodyPr>
          <a:lstStyle/>
          <a:p>
            <a:pPr>
              <a:spcAft>
                <a:spcPts val="0"/>
              </a:spcAft>
            </a:pPr>
            <a:r>
              <a:rPr lang="en-US" sz="2400" dirty="0"/>
              <a:t>Each node/state:</a:t>
            </a:r>
          </a:p>
          <a:p>
            <a:pPr marL="342900" indent="-342900">
              <a:spcAft>
                <a:spcPts val="0"/>
              </a:spcAft>
              <a:buFont typeface="Arial" panose="020B0604020202020204" pitchFamily="34" charset="0"/>
              <a:buChar char="•"/>
            </a:pPr>
            <a:r>
              <a:rPr lang="en-US" sz="2400" dirty="0"/>
              <a:t>Is labeled with what the machine knows about the world</a:t>
            </a:r>
            <a:br>
              <a:rPr lang="en-US" sz="2400" dirty="0"/>
            </a:br>
            <a:r>
              <a:rPr lang="en-US" sz="2400" dirty="0"/>
              <a:t>when that is the current node.</a:t>
            </a:r>
          </a:p>
        </p:txBody>
      </p:sp>
      <p:pic>
        <p:nvPicPr>
          <p:cNvPr id="26" name="Picture 6" descr="Related image">
            <a:extLst>
              <a:ext uri="{FF2B5EF4-FFF2-40B4-BE49-F238E27FC236}">
                <a16:creationId xmlns:a16="http://schemas.microsoft.com/office/drawing/2014/main" id="{5213BB7B-AA8F-40AC-A5B3-939B3ADDE69E}"/>
              </a:ext>
            </a:extLst>
          </p:cNvPr>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632" t="6824" b="12622"/>
          <a:stretch/>
        </p:blipFill>
        <p:spPr bwMode="auto">
          <a:xfrm>
            <a:off x="578579" y="4114800"/>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a:extLst>
              <a:ext uri="{FF2B5EF4-FFF2-40B4-BE49-F238E27FC236}">
                <a16:creationId xmlns:a16="http://schemas.microsoft.com/office/drawing/2014/main" id="{34DE84C4-D8AA-4569-9C97-931089DD4A2B}"/>
              </a:ext>
            </a:extLst>
          </p:cNvPr>
          <p:cNvSpPr/>
          <p:nvPr/>
        </p:nvSpPr>
        <p:spPr>
          <a:xfrm>
            <a:off x="3721691" y="4198203"/>
            <a:ext cx="4584109" cy="1200329"/>
          </a:xfrm>
          <a:prstGeom prst="rect">
            <a:avLst/>
          </a:prstGeom>
        </p:spPr>
        <p:txBody>
          <a:bodyPr wrap="square">
            <a:spAutoFit/>
          </a:bodyPr>
          <a:lstStyle/>
          <a:p>
            <a:pPr>
              <a:spcAft>
                <a:spcPts val="0"/>
              </a:spcAft>
            </a:pPr>
            <a:r>
              <a:rPr lang="en-US" sz="2400" dirty="0"/>
              <a:t>With Go, there are there are </a:t>
            </a:r>
            <a:br>
              <a:rPr lang="en-US" sz="2400" dirty="0"/>
            </a:br>
            <a:r>
              <a:rPr lang="en-US" sz="2400" dirty="0"/>
              <a:t>  3</a:t>
            </a:r>
            <a:r>
              <a:rPr lang="en-US" sz="2400" baseline="30000" dirty="0"/>
              <a:t>18</a:t>
            </a:r>
            <a:r>
              <a:rPr lang="en-US" altLang="en-US" sz="2400" baseline="30000" dirty="0">
                <a:sym typeface="Symbol" pitchFamily="18" charset="2"/>
              </a:rPr>
              <a:t>18 </a:t>
            </a:r>
            <a:r>
              <a:rPr lang="en-US" altLang="en-US" sz="2400" dirty="0">
                <a:sym typeface="Symbol" pitchFamily="18" charset="2"/>
              </a:rPr>
              <a:t>arrangement of pieces</a:t>
            </a:r>
          </a:p>
          <a:p>
            <a:pPr>
              <a:spcAft>
                <a:spcPts val="0"/>
              </a:spcAft>
            </a:pPr>
            <a:r>
              <a:rPr lang="en-US" sz="2400" dirty="0">
                <a:sym typeface="Symbol" pitchFamily="18" charset="2"/>
              </a:rPr>
              <a:t>and hence this many states.</a:t>
            </a:r>
            <a:endParaRPr lang="en-CA" sz="2400" dirty="0"/>
          </a:p>
        </p:txBody>
      </p:sp>
      <p:grpSp>
        <p:nvGrpSpPr>
          <p:cNvPr id="39" name="Group 38">
            <a:extLst>
              <a:ext uri="{FF2B5EF4-FFF2-40B4-BE49-F238E27FC236}">
                <a16:creationId xmlns:a16="http://schemas.microsoft.com/office/drawing/2014/main" id="{48745111-7730-472B-AAED-3C7A45715304}"/>
              </a:ext>
            </a:extLst>
          </p:cNvPr>
          <p:cNvGrpSpPr/>
          <p:nvPr/>
        </p:nvGrpSpPr>
        <p:grpSpPr>
          <a:xfrm>
            <a:off x="1894180" y="1124021"/>
            <a:ext cx="6124964" cy="2004644"/>
            <a:chOff x="1894180" y="1124021"/>
            <a:chExt cx="6124964" cy="2004644"/>
          </a:xfrm>
        </p:grpSpPr>
        <p:sp>
          <p:nvSpPr>
            <p:cNvPr id="40" name="Rectangle 39">
              <a:extLst>
                <a:ext uri="{FF2B5EF4-FFF2-40B4-BE49-F238E27FC236}">
                  <a16:creationId xmlns:a16="http://schemas.microsoft.com/office/drawing/2014/main" id="{008EAB34-71BE-4ACF-BC6A-5890FE82FA39}"/>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41" name="Rectangle 40">
              <a:extLst>
                <a:ext uri="{FF2B5EF4-FFF2-40B4-BE49-F238E27FC236}">
                  <a16:creationId xmlns:a16="http://schemas.microsoft.com/office/drawing/2014/main" id="{9BF31B82-D5A5-4682-B722-FEA1BD042560}"/>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43" name="Rectangle 42">
              <a:extLst>
                <a:ext uri="{FF2B5EF4-FFF2-40B4-BE49-F238E27FC236}">
                  <a16:creationId xmlns:a16="http://schemas.microsoft.com/office/drawing/2014/main" id="{0C17A53D-917F-46D3-A1BF-BA9B52B81952}"/>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47C4606B-90AD-4BF3-A4AF-4E82C61B90EA}"/>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6F8AECFD-7C9D-4822-A92C-6423C84A2A9A}"/>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78" name="Group 77">
            <a:extLst>
              <a:ext uri="{FF2B5EF4-FFF2-40B4-BE49-F238E27FC236}">
                <a16:creationId xmlns:a16="http://schemas.microsoft.com/office/drawing/2014/main" id="{95E883A9-38F1-497B-BB5E-4DC0B863E99F}"/>
              </a:ext>
            </a:extLst>
          </p:cNvPr>
          <p:cNvGrpSpPr/>
          <p:nvPr/>
        </p:nvGrpSpPr>
        <p:grpSpPr>
          <a:xfrm>
            <a:off x="1447800" y="626589"/>
            <a:ext cx="6248400" cy="2269011"/>
            <a:chOff x="1447800" y="626589"/>
            <a:chExt cx="6248400" cy="2269011"/>
          </a:xfrm>
        </p:grpSpPr>
        <p:sp>
          <p:nvSpPr>
            <p:cNvPr id="79" name="Oval 78">
              <a:extLst>
                <a:ext uri="{FF2B5EF4-FFF2-40B4-BE49-F238E27FC236}">
                  <a16:creationId xmlns:a16="http://schemas.microsoft.com/office/drawing/2014/main" id="{7C1FB0C6-D53F-4D4E-AF81-9F9E1684321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74E91048-5B22-4778-852A-3D6807867CA0}"/>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1" name="Oval 80">
              <a:extLst>
                <a:ext uri="{FF2B5EF4-FFF2-40B4-BE49-F238E27FC236}">
                  <a16:creationId xmlns:a16="http://schemas.microsoft.com/office/drawing/2014/main" id="{CB968E85-3E9D-4134-9443-6F760C42C921}"/>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2" name="Straight Arrow Connector 81">
              <a:extLst>
                <a:ext uri="{FF2B5EF4-FFF2-40B4-BE49-F238E27FC236}">
                  <a16:creationId xmlns:a16="http://schemas.microsoft.com/office/drawing/2014/main" id="{E5289604-CE59-44CF-AADE-A4C31CE3BFC8}"/>
                </a:ext>
              </a:extLst>
            </p:cNvPr>
            <p:cNvCxnSpPr>
              <a:cxnSpLocks/>
              <a:stCxn id="79" idx="6"/>
              <a:endCxn id="80"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3" name="Straight Arrow Connector 82">
              <a:extLst>
                <a:ext uri="{FF2B5EF4-FFF2-40B4-BE49-F238E27FC236}">
                  <a16:creationId xmlns:a16="http://schemas.microsoft.com/office/drawing/2014/main" id="{A9B1DD8E-24E2-4825-97D3-CA1F058DD6CD}"/>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8FEFA7E8-1482-4AD4-9CED-0BF49A5BFFE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437648A8-7913-4D4E-939A-1E4FF1F33D45}"/>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FA4947CA-DD15-4774-B2BE-3E7546D4A6A5}"/>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F676DD42-F2A8-4601-90FC-C1DF53ABC7C4}"/>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2C46D7CA-7311-4001-8E80-7170677CB64A}"/>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F6A4B228-39BA-4120-9F58-55E395C50310}"/>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23126DDE-2E24-45FF-B030-7A4928EEDFAA}"/>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0A073445-A019-4849-9BBB-9F4AC4B5D1C6}"/>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8A927B20-095C-4E80-B6FF-2ACC63526E9F}"/>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F4568324-79C4-4274-A913-1827FF69820B}"/>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8C4A724A-BDE1-430F-ABDE-FB5A590BA6E0}"/>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5" name="Oval 94">
              <a:extLst>
                <a:ext uri="{FF2B5EF4-FFF2-40B4-BE49-F238E27FC236}">
                  <a16:creationId xmlns:a16="http://schemas.microsoft.com/office/drawing/2014/main" id="{AB2BCB61-B006-4E48-B5E6-59295386151F}"/>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6" name="Straight Arrow Connector 95">
              <a:extLst>
                <a:ext uri="{FF2B5EF4-FFF2-40B4-BE49-F238E27FC236}">
                  <a16:creationId xmlns:a16="http://schemas.microsoft.com/office/drawing/2014/main" id="{1D369D67-AD68-453F-8C9C-39C3C6AB9E17}"/>
                </a:ext>
              </a:extLst>
            </p:cNvPr>
            <p:cNvCxnSpPr>
              <a:cxnSpLocks/>
              <a:endCxn id="95"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D8C56C3-63B2-44A0-8616-5EDD0E9D8627}"/>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Tree>
    <p:extLst>
      <p:ext uri="{BB962C8B-B14F-4D97-AF65-F5344CB8AC3E}">
        <p14:creationId xmlns:p14="http://schemas.microsoft.com/office/powerpoint/2010/main" val="21238157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6">
                                            <p:txEl>
                                              <p:pRg st="1" end="1"/>
                                            </p:txEl>
                                          </p:spTgt>
                                        </p:tgtEl>
                                        <p:attrNameLst>
                                          <p:attrName>style.visibility</p:attrName>
                                        </p:attrNameLst>
                                      </p:cBhvr>
                                      <p:to>
                                        <p:strVal val="visible"/>
                                      </p:to>
                                    </p:set>
                                    <p:anim calcmode="lin" valueType="num">
                                      <p:cBhvr additive="base">
                                        <p:cTn id="11"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39"/>
                                        </p:tgtEl>
                                        <p:attrNameLst>
                                          <p:attrName>style.visibility</p:attrName>
                                        </p:attrNameLst>
                                      </p:cBhvr>
                                      <p:to>
                                        <p:strVal val="visible"/>
                                      </p:to>
                                    </p:set>
                                    <p:anim calcmode="lin" valueType="num">
                                      <p:cBhvr additive="base">
                                        <p:cTn id="15" dur="500" fill="hold"/>
                                        <p:tgtEl>
                                          <p:spTgt spid="39"/>
                                        </p:tgtEl>
                                        <p:attrNameLst>
                                          <p:attrName>ppt_x</p:attrName>
                                        </p:attrNameLst>
                                      </p:cBhvr>
                                      <p:tavLst>
                                        <p:tav tm="0">
                                          <p:val>
                                            <p:strVal val="#ppt_x"/>
                                          </p:val>
                                        </p:tav>
                                        <p:tav tm="100000">
                                          <p:val>
                                            <p:strVal val="#ppt_x"/>
                                          </p:val>
                                        </p:tav>
                                      </p:tavLst>
                                    </p:anim>
                                    <p:anim calcmode="lin" valueType="num">
                                      <p:cBhvr additive="base">
                                        <p:cTn id="16"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28">
                                            <p:txEl>
                                              <p:pRg st="0" end="0"/>
                                            </p:txEl>
                                          </p:spTgt>
                                        </p:tgtEl>
                                        <p:attrNameLst>
                                          <p:attrName>style.visibility</p:attrName>
                                        </p:attrNameLst>
                                      </p:cBhvr>
                                      <p:to>
                                        <p:strVal val="visible"/>
                                      </p:to>
                                    </p:set>
                                    <p:anim calcmode="lin" valueType="num">
                                      <p:cBhvr additive="base">
                                        <p:cTn id="21" dur="500" fill="hold"/>
                                        <p:tgtEl>
                                          <p:spTgt spid="28">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28">
                                            <p:txEl>
                                              <p:pRg st="0" end="0"/>
                                            </p:txEl>
                                          </p:spTgt>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ppt_x"/>
                                          </p:val>
                                        </p:tav>
                                        <p:tav tm="100000">
                                          <p:val>
                                            <p:strVal val="#ppt_x"/>
                                          </p:val>
                                        </p:tav>
                                      </p:tavLst>
                                    </p:anim>
                                    <p:anim calcmode="lin" valueType="num">
                                      <p:cBhvr additive="base">
                                        <p:cTn id="26"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8">
                                            <p:txEl>
                                              <p:pRg st="1" end="1"/>
                                            </p:txEl>
                                          </p:spTgt>
                                        </p:tgtEl>
                                        <p:attrNameLst>
                                          <p:attrName>style.visibility</p:attrName>
                                        </p:attrNameLst>
                                      </p:cBhvr>
                                      <p:to>
                                        <p:strVal val="visible"/>
                                      </p:to>
                                    </p:set>
                                    <p:anim calcmode="lin" valueType="num">
                                      <p:cBhvr additive="base">
                                        <p:cTn id="31" dur="500" fill="hold"/>
                                        <p:tgtEl>
                                          <p:spTgt spid="28">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8">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802323"/>
            <a:ext cx="7936909" cy="1938992"/>
          </a:xfrm>
          <a:prstGeom prst="rect">
            <a:avLst/>
          </a:prstGeom>
        </p:spPr>
        <p:txBody>
          <a:bodyPr wrap="square">
            <a:spAutoFit/>
          </a:bodyPr>
          <a:lstStyle/>
          <a:p>
            <a:pPr>
              <a:spcAft>
                <a:spcPts val="0"/>
              </a:spcAft>
            </a:pPr>
            <a:r>
              <a:rPr lang="en-US" sz="2400" dirty="0"/>
              <a:t>Each node/state:</a:t>
            </a:r>
          </a:p>
          <a:p>
            <a:pPr marL="342900" indent="-342900">
              <a:spcAft>
                <a:spcPts val="0"/>
              </a:spcAft>
              <a:buFont typeface="Arial" panose="020B0604020202020204" pitchFamily="34" charset="0"/>
              <a:buChar char="•"/>
            </a:pPr>
            <a:r>
              <a:rPr lang="en-US" sz="2400" dirty="0"/>
              <a:t>Is labeled with what the machine knows about the world</a:t>
            </a:r>
            <a:br>
              <a:rPr lang="en-US" sz="2400" dirty="0"/>
            </a:br>
            <a:r>
              <a:rPr lang="en-US" sz="2400" dirty="0"/>
              <a:t>when that is the current node.</a:t>
            </a:r>
          </a:p>
          <a:p>
            <a:pPr marL="342900" indent="-342900">
              <a:spcAft>
                <a:spcPts val="0"/>
              </a:spcAft>
              <a:buFont typeface="Arial" panose="020B0604020202020204" pitchFamily="34" charset="0"/>
              <a:buChar char="•"/>
            </a:pPr>
            <a:r>
              <a:rPr lang="en-US" sz="2400" dirty="0"/>
              <a:t>Sometimes it is also labeled with things about the world </a:t>
            </a:r>
            <a:br>
              <a:rPr lang="en-US" sz="2400" dirty="0"/>
            </a:br>
            <a:r>
              <a:rPr lang="en-US" sz="2400" dirty="0"/>
              <a:t>that are hidden from the machine.</a:t>
            </a:r>
          </a:p>
        </p:txBody>
      </p:sp>
      <p:grpSp>
        <p:nvGrpSpPr>
          <p:cNvPr id="39" name="Group 38">
            <a:extLst>
              <a:ext uri="{FF2B5EF4-FFF2-40B4-BE49-F238E27FC236}">
                <a16:creationId xmlns:a16="http://schemas.microsoft.com/office/drawing/2014/main" id="{BA83D437-E7CF-4D88-8BE4-B1C6F70A8060}"/>
              </a:ext>
            </a:extLst>
          </p:cNvPr>
          <p:cNvGrpSpPr/>
          <p:nvPr/>
        </p:nvGrpSpPr>
        <p:grpSpPr>
          <a:xfrm>
            <a:off x="1894180" y="1124021"/>
            <a:ext cx="6124964" cy="2004644"/>
            <a:chOff x="1894180" y="1124021"/>
            <a:chExt cx="6124964" cy="2004644"/>
          </a:xfrm>
        </p:grpSpPr>
        <p:sp>
          <p:nvSpPr>
            <p:cNvPr id="40" name="Rectangle 39">
              <a:extLst>
                <a:ext uri="{FF2B5EF4-FFF2-40B4-BE49-F238E27FC236}">
                  <a16:creationId xmlns:a16="http://schemas.microsoft.com/office/drawing/2014/main" id="{350D6FF4-7541-4E64-AE8B-10BE4626AABD}"/>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41" name="Rectangle 40">
              <a:extLst>
                <a:ext uri="{FF2B5EF4-FFF2-40B4-BE49-F238E27FC236}">
                  <a16:creationId xmlns:a16="http://schemas.microsoft.com/office/drawing/2014/main" id="{34E632A3-8B64-4AC1-9021-C7F34C6E1A8D}"/>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43" name="Rectangle 42">
              <a:extLst>
                <a:ext uri="{FF2B5EF4-FFF2-40B4-BE49-F238E27FC236}">
                  <a16:creationId xmlns:a16="http://schemas.microsoft.com/office/drawing/2014/main" id="{2400DDDC-802D-43A1-B156-B347E36ECC84}"/>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4031E0C2-A614-4E4A-83F9-E1068E31F682}"/>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C2BC3511-56FE-4C03-92BD-A73AFE28B929}"/>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77" name="Group 76">
            <a:extLst>
              <a:ext uri="{FF2B5EF4-FFF2-40B4-BE49-F238E27FC236}">
                <a16:creationId xmlns:a16="http://schemas.microsoft.com/office/drawing/2014/main" id="{2C8DEC0C-5CB0-44DA-BE44-50FC6179F3ED}"/>
              </a:ext>
            </a:extLst>
          </p:cNvPr>
          <p:cNvGrpSpPr/>
          <p:nvPr/>
        </p:nvGrpSpPr>
        <p:grpSpPr>
          <a:xfrm>
            <a:off x="1447800" y="626589"/>
            <a:ext cx="6248400" cy="2269011"/>
            <a:chOff x="1447800" y="626589"/>
            <a:chExt cx="6248400" cy="2269011"/>
          </a:xfrm>
        </p:grpSpPr>
        <p:sp>
          <p:nvSpPr>
            <p:cNvPr id="78" name="Oval 77">
              <a:extLst>
                <a:ext uri="{FF2B5EF4-FFF2-40B4-BE49-F238E27FC236}">
                  <a16:creationId xmlns:a16="http://schemas.microsoft.com/office/drawing/2014/main" id="{E3A9DE28-2479-45FB-A84C-EE93C0DE9E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9" name="Oval 78">
              <a:extLst>
                <a:ext uri="{FF2B5EF4-FFF2-40B4-BE49-F238E27FC236}">
                  <a16:creationId xmlns:a16="http://schemas.microsoft.com/office/drawing/2014/main" id="{5EA60808-75DD-427F-89F9-A34646E6657D}"/>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0" name="Oval 79">
              <a:extLst>
                <a:ext uri="{FF2B5EF4-FFF2-40B4-BE49-F238E27FC236}">
                  <a16:creationId xmlns:a16="http://schemas.microsoft.com/office/drawing/2014/main" id="{965D0C08-A29E-47C5-B3C4-300B4F0FBE34}"/>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1" name="Straight Arrow Connector 80">
              <a:extLst>
                <a:ext uri="{FF2B5EF4-FFF2-40B4-BE49-F238E27FC236}">
                  <a16:creationId xmlns:a16="http://schemas.microsoft.com/office/drawing/2014/main" id="{6FCB7A80-8C19-4D0B-8956-FD4C04B2B188}"/>
                </a:ext>
              </a:extLst>
            </p:cNvPr>
            <p:cNvCxnSpPr>
              <a:cxnSpLocks/>
              <a:stCxn id="78" idx="6"/>
              <a:endCxn id="79"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17BB63BE-A667-4A55-B7F2-F4BBA9DBCDF2}"/>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3" name="Straight Arrow Connector 82">
              <a:extLst>
                <a:ext uri="{FF2B5EF4-FFF2-40B4-BE49-F238E27FC236}">
                  <a16:creationId xmlns:a16="http://schemas.microsoft.com/office/drawing/2014/main" id="{2537E68D-6D58-44CA-8EE1-1BB35EB3E2FD}"/>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7D77A26F-BB61-4DD3-8D0E-94F4FB9DA14E}"/>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25A028F8-853C-4185-BF58-4459AE3A6E4C}"/>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CFBBE1D3-A980-4A73-A07B-6A7396A2A8F7}"/>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6BCB8C14-3FE6-4504-83C0-5F435B2AF3B5}"/>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88" name="Oval 87">
              <a:extLst>
                <a:ext uri="{FF2B5EF4-FFF2-40B4-BE49-F238E27FC236}">
                  <a16:creationId xmlns:a16="http://schemas.microsoft.com/office/drawing/2014/main" id="{53EF5C06-0A1D-46DB-B3D6-3CCDB3EC8B2D}"/>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9" name="Straight Arrow Connector 88">
              <a:extLst>
                <a:ext uri="{FF2B5EF4-FFF2-40B4-BE49-F238E27FC236}">
                  <a16:creationId xmlns:a16="http://schemas.microsoft.com/office/drawing/2014/main" id="{E2B98017-0360-44AC-AF3E-5EB1FD81A3AE}"/>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57BA0C11-2677-4DA7-BEC3-59FD4B3EDED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8CCDAE1B-9CC9-4EA0-AA38-3FA597C634DA}"/>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D0D069B3-2BF4-4CBC-BFA9-7903373AFC0B}"/>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B2070EA0-79E7-46A0-B42B-A53EAC57C7B4}"/>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4" name="Oval 93">
              <a:extLst>
                <a:ext uri="{FF2B5EF4-FFF2-40B4-BE49-F238E27FC236}">
                  <a16:creationId xmlns:a16="http://schemas.microsoft.com/office/drawing/2014/main" id="{4738BAA6-3700-468A-92DC-05589E80077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5" name="Straight Arrow Connector 94">
              <a:extLst>
                <a:ext uri="{FF2B5EF4-FFF2-40B4-BE49-F238E27FC236}">
                  <a16:creationId xmlns:a16="http://schemas.microsoft.com/office/drawing/2014/main" id="{565228C0-D558-4606-8F56-029F9AE9676A}"/>
                </a:ext>
              </a:extLst>
            </p:cNvPr>
            <p:cNvCxnSpPr>
              <a:cxnSpLocks/>
              <a:endCxn id="94"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C851E8EE-6176-44FA-903A-7193769F303D}"/>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Tree>
    <p:extLst>
      <p:ext uri="{BB962C8B-B14F-4D97-AF65-F5344CB8AC3E}">
        <p14:creationId xmlns:p14="http://schemas.microsoft.com/office/powerpoint/2010/main" val="12854936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2" end="2"/>
                                            </p:txEl>
                                          </p:spTgt>
                                        </p:tgtEl>
                                        <p:attrNameLst>
                                          <p:attrName>style.visibility</p:attrName>
                                        </p:attrNameLst>
                                      </p:cBhvr>
                                      <p:to>
                                        <p:strVal val="visible"/>
                                      </p:to>
                                    </p:set>
                                    <p:anim calcmode="lin" valueType="num">
                                      <p:cBhvr additive="base">
                                        <p:cTn id="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802323"/>
            <a:ext cx="7936909" cy="1938992"/>
          </a:xfrm>
          <a:prstGeom prst="rect">
            <a:avLst/>
          </a:prstGeom>
        </p:spPr>
        <p:txBody>
          <a:bodyPr wrap="square">
            <a:spAutoFit/>
          </a:bodyPr>
          <a:lstStyle/>
          <a:p>
            <a:pPr>
              <a:spcAft>
                <a:spcPts val="0"/>
              </a:spcAft>
            </a:pPr>
            <a:r>
              <a:rPr lang="en-US" sz="2400" dirty="0"/>
              <a:t>Each node/state:</a:t>
            </a:r>
          </a:p>
          <a:p>
            <a:pPr marL="342900" indent="-342900">
              <a:spcAft>
                <a:spcPts val="0"/>
              </a:spcAft>
              <a:buFont typeface="Arial" panose="020B0604020202020204" pitchFamily="34" charset="0"/>
              <a:buChar char="•"/>
            </a:pPr>
            <a:r>
              <a:rPr lang="en-US" sz="2400" dirty="0"/>
              <a:t>Is labeled with what the machine knows about the world</a:t>
            </a:r>
            <a:br>
              <a:rPr lang="en-US" sz="2400" dirty="0"/>
            </a:br>
            <a:r>
              <a:rPr lang="en-US" sz="2400" dirty="0"/>
              <a:t>when that is the current node.</a:t>
            </a:r>
          </a:p>
          <a:p>
            <a:pPr marL="342900" indent="-342900">
              <a:spcAft>
                <a:spcPts val="0"/>
              </a:spcAft>
              <a:buFont typeface="Arial" panose="020B0604020202020204" pitchFamily="34" charset="0"/>
              <a:buChar char="•"/>
            </a:pPr>
            <a:r>
              <a:rPr lang="en-US" sz="2400" dirty="0"/>
              <a:t>Is labeled with the expected reward </a:t>
            </a:r>
            <a:br>
              <a:rPr lang="en-US" sz="2400" dirty="0"/>
            </a:br>
            <a:r>
              <a:rPr lang="en-US" sz="2400" dirty="0"/>
              <a:t>when continuing from this state.</a:t>
            </a: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2198980" y="576107"/>
            <a:ext cx="5725820" cy="1938493"/>
            <a:chOff x="1894180" y="1232879"/>
            <a:chExt cx="5725820" cy="1938493"/>
          </a:xfrm>
        </p:grpSpPr>
        <p:sp>
          <p:nvSpPr>
            <p:cNvPr id="40" name="Rectangle 39">
              <a:extLst>
                <a:ext uri="{FF2B5EF4-FFF2-40B4-BE49-F238E27FC236}">
                  <a16:creationId xmlns:a16="http://schemas.microsoft.com/office/drawing/2014/main" id="{5B292389-3508-40A6-9ECE-566FB20096E9}"/>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41" name="Rectangle 40">
              <a:extLst>
                <a:ext uri="{FF2B5EF4-FFF2-40B4-BE49-F238E27FC236}">
                  <a16:creationId xmlns:a16="http://schemas.microsoft.com/office/drawing/2014/main" id="{F2E3FDE8-11BC-4E8D-A69A-A544F8237B67}"/>
                </a:ext>
              </a:extLst>
            </p:cNvPr>
            <p:cNvSpPr/>
            <p:nvPr/>
          </p:nvSpPr>
          <p:spPr>
            <a:xfrm>
              <a:off x="3519714" y="1646537"/>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43" name="Rectangle 42">
              <a:extLst>
                <a:ext uri="{FF2B5EF4-FFF2-40B4-BE49-F238E27FC236}">
                  <a16:creationId xmlns:a16="http://schemas.microsoft.com/office/drawing/2014/main" id="{1696B94D-52C0-42EC-AD68-0E716F4055E5}"/>
                </a:ext>
              </a:extLst>
            </p:cNvPr>
            <p:cNvSpPr/>
            <p:nvPr/>
          </p:nvSpPr>
          <p:spPr>
            <a:xfrm>
              <a:off x="4923972" y="1232879"/>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grpSp>
        <p:nvGrpSpPr>
          <p:cNvPr id="50" name="Group 49">
            <a:extLst>
              <a:ext uri="{FF2B5EF4-FFF2-40B4-BE49-F238E27FC236}">
                <a16:creationId xmlns:a16="http://schemas.microsoft.com/office/drawing/2014/main" id="{738F1169-781F-479F-A84C-3C9391690774}"/>
              </a:ext>
            </a:extLst>
          </p:cNvPr>
          <p:cNvGrpSpPr/>
          <p:nvPr/>
        </p:nvGrpSpPr>
        <p:grpSpPr>
          <a:xfrm>
            <a:off x="1447800" y="626589"/>
            <a:ext cx="6248400" cy="2269011"/>
            <a:chOff x="1447800" y="626589"/>
            <a:chExt cx="6248400" cy="2269011"/>
          </a:xfrm>
        </p:grpSpPr>
        <p:sp>
          <p:nvSpPr>
            <p:cNvPr id="52" name="Oval 51">
              <a:extLst>
                <a:ext uri="{FF2B5EF4-FFF2-40B4-BE49-F238E27FC236}">
                  <a16:creationId xmlns:a16="http://schemas.microsoft.com/office/drawing/2014/main" id="{6B3061AB-3AAE-40BC-8323-4DF8B69855A7}"/>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3" name="Oval 52">
              <a:extLst>
                <a:ext uri="{FF2B5EF4-FFF2-40B4-BE49-F238E27FC236}">
                  <a16:creationId xmlns:a16="http://schemas.microsoft.com/office/drawing/2014/main" id="{B6D62F41-AD3E-470A-A93B-095A732EAB1E}"/>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5" name="Oval 54">
              <a:extLst>
                <a:ext uri="{FF2B5EF4-FFF2-40B4-BE49-F238E27FC236}">
                  <a16:creationId xmlns:a16="http://schemas.microsoft.com/office/drawing/2014/main" id="{F2D66BDB-30C1-4F20-B19C-9D9EA962B01A}"/>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57" name="Straight Arrow Connector 56">
              <a:extLst>
                <a:ext uri="{FF2B5EF4-FFF2-40B4-BE49-F238E27FC236}">
                  <a16:creationId xmlns:a16="http://schemas.microsoft.com/office/drawing/2014/main" id="{7B373981-A025-4725-B2AD-A7350E2B7EDB}"/>
                </a:ext>
              </a:extLst>
            </p:cNvPr>
            <p:cNvCxnSpPr>
              <a:cxnSpLocks/>
              <a:stCxn id="52" idx="6"/>
              <a:endCxn id="5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58" name="Straight Arrow Connector 57">
              <a:extLst>
                <a:ext uri="{FF2B5EF4-FFF2-40B4-BE49-F238E27FC236}">
                  <a16:creationId xmlns:a16="http://schemas.microsoft.com/office/drawing/2014/main" id="{DA95F8DB-934E-444F-AB96-EBB605B8FE27}"/>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61" name="Straight Arrow Connector 60">
              <a:extLst>
                <a:ext uri="{FF2B5EF4-FFF2-40B4-BE49-F238E27FC236}">
                  <a16:creationId xmlns:a16="http://schemas.microsoft.com/office/drawing/2014/main" id="{700AF693-8DD2-4377-BF16-007184A8123B}"/>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62" name="Straight Arrow Connector 61">
              <a:extLst>
                <a:ext uri="{FF2B5EF4-FFF2-40B4-BE49-F238E27FC236}">
                  <a16:creationId xmlns:a16="http://schemas.microsoft.com/office/drawing/2014/main" id="{A2ECBF2F-68E5-4747-8CC5-60FE7C00C98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64" name="Straight Arrow Connector 63">
              <a:extLst>
                <a:ext uri="{FF2B5EF4-FFF2-40B4-BE49-F238E27FC236}">
                  <a16:creationId xmlns:a16="http://schemas.microsoft.com/office/drawing/2014/main" id="{B270EDCF-BAEC-49B4-86B7-55955A834FCB}"/>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65" name="Straight Arrow Connector 64">
              <a:extLst>
                <a:ext uri="{FF2B5EF4-FFF2-40B4-BE49-F238E27FC236}">
                  <a16:creationId xmlns:a16="http://schemas.microsoft.com/office/drawing/2014/main" id="{468AC10F-FB28-4901-B21C-BF494BAE14F2}"/>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66" name="Straight Arrow Connector 65">
              <a:extLst>
                <a:ext uri="{FF2B5EF4-FFF2-40B4-BE49-F238E27FC236}">
                  <a16:creationId xmlns:a16="http://schemas.microsoft.com/office/drawing/2014/main" id="{C000A341-D8F1-4285-B2B0-26DFA8F58AAA}"/>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sp>
          <p:nvSpPr>
            <p:cNvPr id="67" name="Oval 66">
              <a:extLst>
                <a:ext uri="{FF2B5EF4-FFF2-40B4-BE49-F238E27FC236}">
                  <a16:creationId xmlns:a16="http://schemas.microsoft.com/office/drawing/2014/main" id="{DE832047-357F-43B8-8DF5-B1A804CD0001}"/>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68" name="Straight Arrow Connector 67">
              <a:extLst>
                <a:ext uri="{FF2B5EF4-FFF2-40B4-BE49-F238E27FC236}">
                  <a16:creationId xmlns:a16="http://schemas.microsoft.com/office/drawing/2014/main" id="{D072C58B-EAB8-4140-ADEA-6EC949F37197}"/>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69" name="Straight Arrow Connector 68">
              <a:extLst>
                <a:ext uri="{FF2B5EF4-FFF2-40B4-BE49-F238E27FC236}">
                  <a16:creationId xmlns:a16="http://schemas.microsoft.com/office/drawing/2014/main" id="{1D807CAC-5275-4BDD-98D8-13B60C98ACD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70" name="Straight Arrow Connector 69">
              <a:extLst>
                <a:ext uri="{FF2B5EF4-FFF2-40B4-BE49-F238E27FC236}">
                  <a16:creationId xmlns:a16="http://schemas.microsoft.com/office/drawing/2014/main" id="{1E629D70-5BC0-4956-AAF2-7FEF3A23351B}"/>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71" name="Straight Arrow Connector 70">
              <a:extLst>
                <a:ext uri="{FF2B5EF4-FFF2-40B4-BE49-F238E27FC236}">
                  <a16:creationId xmlns:a16="http://schemas.microsoft.com/office/drawing/2014/main" id="{A351A0DD-E512-4079-B68E-5C988602F074}"/>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72" name="Straight Arrow Connector 71">
              <a:extLst>
                <a:ext uri="{FF2B5EF4-FFF2-40B4-BE49-F238E27FC236}">
                  <a16:creationId xmlns:a16="http://schemas.microsoft.com/office/drawing/2014/main" id="{A966618E-993C-4FFF-846C-F08AC01D4023}"/>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73" name="Oval 72">
              <a:extLst>
                <a:ext uri="{FF2B5EF4-FFF2-40B4-BE49-F238E27FC236}">
                  <a16:creationId xmlns:a16="http://schemas.microsoft.com/office/drawing/2014/main" id="{E211C758-B285-429E-9644-9086534C0729}"/>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4" name="Straight Arrow Connector 73">
              <a:extLst>
                <a:ext uri="{FF2B5EF4-FFF2-40B4-BE49-F238E27FC236}">
                  <a16:creationId xmlns:a16="http://schemas.microsoft.com/office/drawing/2014/main" id="{21BDA9A0-5C49-4331-AC5A-80351D47D476}"/>
                </a:ext>
              </a:extLst>
            </p:cNvPr>
            <p:cNvCxnSpPr>
              <a:cxnSpLocks/>
              <a:endCxn id="73"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75" name="Straight Arrow Connector 74">
              <a:extLst>
                <a:ext uri="{FF2B5EF4-FFF2-40B4-BE49-F238E27FC236}">
                  <a16:creationId xmlns:a16="http://schemas.microsoft.com/office/drawing/2014/main" id="{D41B49D7-9FD1-4C30-9483-6F5606C2F37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Tree>
    <p:extLst>
      <p:ext uri="{BB962C8B-B14F-4D97-AF65-F5344CB8AC3E}">
        <p14:creationId xmlns:p14="http://schemas.microsoft.com/office/powerpoint/2010/main" val="37701657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ppt_x"/>
                                          </p:val>
                                        </p:tav>
                                        <p:tav tm="100000">
                                          <p:val>
                                            <p:strVal val="#ppt_x"/>
                                          </p:val>
                                        </p:tav>
                                      </p:tavLst>
                                    </p:anim>
                                    <p:anim calcmode="lin" valueType="num">
                                      <p:cBhvr additive="base">
                                        <p:cTn id="8" dur="500" fill="hold"/>
                                        <p:tgtEl>
                                          <p:spTgt spid="39"/>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6">
                                            <p:txEl>
                                              <p:pRg st="2" end="2"/>
                                            </p:txEl>
                                          </p:spTgt>
                                        </p:tgtEl>
                                        <p:attrNameLst>
                                          <p:attrName>style.visibility</p:attrName>
                                        </p:attrNameLst>
                                      </p:cBhvr>
                                      <p:to>
                                        <p:strVal val="visible"/>
                                      </p:to>
                                    </p:set>
                                    <p:anim calcmode="lin" valueType="num">
                                      <p:cBhvr additive="base">
                                        <p:cTn id="11"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2" name="Group 71">
            <a:extLst>
              <a:ext uri="{FF2B5EF4-FFF2-40B4-BE49-F238E27FC236}">
                <a16:creationId xmlns:a16="http://schemas.microsoft.com/office/drawing/2014/main" id="{D295A4D1-474A-4228-A742-DC942664558C}"/>
              </a:ext>
            </a:extLst>
          </p:cNvPr>
          <p:cNvGrpSpPr/>
          <p:nvPr/>
        </p:nvGrpSpPr>
        <p:grpSpPr>
          <a:xfrm>
            <a:off x="1447800" y="626589"/>
            <a:ext cx="5884152" cy="1904643"/>
            <a:chOff x="1447800" y="626589"/>
            <a:chExt cx="5884152" cy="1904643"/>
          </a:xfrm>
        </p:grpSpPr>
        <p:sp>
          <p:nvSpPr>
            <p:cNvPr id="73" name="Oval 72">
              <a:extLst>
                <a:ext uri="{FF2B5EF4-FFF2-40B4-BE49-F238E27FC236}">
                  <a16:creationId xmlns:a16="http://schemas.microsoft.com/office/drawing/2014/main" id="{90285253-C27F-4B7B-B48B-19B9CE536AA4}"/>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4" name="Oval 73">
              <a:extLst>
                <a:ext uri="{FF2B5EF4-FFF2-40B4-BE49-F238E27FC236}">
                  <a16:creationId xmlns:a16="http://schemas.microsoft.com/office/drawing/2014/main" id="{D7AD46A3-DBF4-4C5F-ABCD-A142DB6DDBD9}"/>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5" name="Oval 74">
              <a:extLst>
                <a:ext uri="{FF2B5EF4-FFF2-40B4-BE49-F238E27FC236}">
                  <a16:creationId xmlns:a16="http://schemas.microsoft.com/office/drawing/2014/main" id="{C017E69E-B763-4868-A6EF-5E510190826B}"/>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76" name="Straight Arrow Connector 75">
              <a:extLst>
                <a:ext uri="{FF2B5EF4-FFF2-40B4-BE49-F238E27FC236}">
                  <a16:creationId xmlns:a16="http://schemas.microsoft.com/office/drawing/2014/main" id="{8CDF6700-3000-4AB6-BA1E-5AB43C1E7019}"/>
                </a:ext>
              </a:extLst>
            </p:cNvPr>
            <p:cNvCxnSpPr>
              <a:cxnSpLocks/>
              <a:stCxn id="73" idx="6"/>
              <a:endCxn id="7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77" name="Straight Arrow Connector 76">
              <a:extLst>
                <a:ext uri="{FF2B5EF4-FFF2-40B4-BE49-F238E27FC236}">
                  <a16:creationId xmlns:a16="http://schemas.microsoft.com/office/drawing/2014/main" id="{BD141815-5007-42BD-8CA5-DB0B2E339B30}"/>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78" name="Straight Arrow Connector 77">
              <a:extLst>
                <a:ext uri="{FF2B5EF4-FFF2-40B4-BE49-F238E27FC236}">
                  <a16:creationId xmlns:a16="http://schemas.microsoft.com/office/drawing/2014/main" id="{ACFEA0DD-5C0A-4C24-9C5C-0F534B7D3AF7}"/>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79" name="Straight Arrow Connector 78">
              <a:extLst>
                <a:ext uri="{FF2B5EF4-FFF2-40B4-BE49-F238E27FC236}">
                  <a16:creationId xmlns:a16="http://schemas.microsoft.com/office/drawing/2014/main" id="{3B44C36E-5115-466E-B2D7-88D0F0F95046}"/>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0" name="Straight Arrow Connector 79">
              <a:extLst>
                <a:ext uri="{FF2B5EF4-FFF2-40B4-BE49-F238E27FC236}">
                  <a16:creationId xmlns:a16="http://schemas.microsoft.com/office/drawing/2014/main" id="{B8B4A112-AE17-4CCF-81DC-3575CB8777B2}"/>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81" name="Straight Arrow Connector 80">
              <a:extLst>
                <a:ext uri="{FF2B5EF4-FFF2-40B4-BE49-F238E27FC236}">
                  <a16:creationId xmlns:a16="http://schemas.microsoft.com/office/drawing/2014/main" id="{2A2E14BB-6209-4A14-B77A-AEEFC5ACFADA}"/>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82" name="Straight Arrow Connector 81">
              <a:extLst>
                <a:ext uri="{FF2B5EF4-FFF2-40B4-BE49-F238E27FC236}">
                  <a16:creationId xmlns:a16="http://schemas.microsoft.com/office/drawing/2014/main" id="{DB35369D-1893-436F-B4A1-AE190F4330CE}"/>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84" name="Straight Arrow Connector 83">
              <a:extLst>
                <a:ext uri="{FF2B5EF4-FFF2-40B4-BE49-F238E27FC236}">
                  <a16:creationId xmlns:a16="http://schemas.microsoft.com/office/drawing/2014/main" id="{62ABE36A-F3E0-45F4-AEF7-DFC28E475A78}"/>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85" name="Straight Arrow Connector 84">
              <a:extLst>
                <a:ext uri="{FF2B5EF4-FFF2-40B4-BE49-F238E27FC236}">
                  <a16:creationId xmlns:a16="http://schemas.microsoft.com/office/drawing/2014/main" id="{EFCB125B-B2DF-4C64-AC58-3A6E68524CE5}"/>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2D057CD4-B63F-4AC3-9CAD-D44A16CF1E76}"/>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E3F84410-0870-465C-A615-C037D57E20C1}"/>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F2A2FC20-47C8-425B-B1C8-7B10C4F19F1F}"/>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89" name="Oval 88">
              <a:extLst>
                <a:ext uri="{FF2B5EF4-FFF2-40B4-BE49-F238E27FC236}">
                  <a16:creationId xmlns:a16="http://schemas.microsoft.com/office/drawing/2014/main" id="{8D575974-7234-488B-83DE-A70C334657F7}"/>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0" name="Straight Arrow Connector 89">
              <a:extLst>
                <a:ext uri="{FF2B5EF4-FFF2-40B4-BE49-F238E27FC236}">
                  <a16:creationId xmlns:a16="http://schemas.microsoft.com/office/drawing/2014/main" id="{1F275ECD-58B8-4F38-8C09-39437225144F}"/>
                </a:ext>
              </a:extLst>
            </p:cNvPr>
            <p:cNvCxnSpPr>
              <a:cxnSpLocks/>
              <a:endCxn id="89"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F5D295C8-FFA9-4A2D-8BB2-3E1CF4796FC1}"/>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no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33008"/>
            <a:ext cx="7936909" cy="1938992"/>
          </a:xfrm>
          <a:prstGeom prst="rect">
            <a:avLst/>
          </a:prstGeom>
        </p:spPr>
        <p:txBody>
          <a:bodyPr wrap="square">
            <a:spAutoFit/>
          </a:bodyPr>
          <a:lstStyle/>
          <a:p>
            <a:pPr>
              <a:spcAft>
                <a:spcPts val="0"/>
              </a:spcAft>
            </a:pPr>
            <a:r>
              <a:rPr lang="en-US" sz="2400" dirty="0"/>
              <a:t>There are four types of nodes/states:</a:t>
            </a:r>
          </a:p>
          <a:p>
            <a:pPr marL="342900" indent="-342900">
              <a:spcAft>
                <a:spcPts val="0"/>
              </a:spcAft>
              <a:buFont typeface="Arial" panose="020B0604020202020204" pitchFamily="34" charset="0"/>
              <a:buChar char="•"/>
            </a:pPr>
            <a:r>
              <a:rPr lang="en-US" sz="2400" dirty="0"/>
              <a:t>Our machine’s turn</a:t>
            </a:r>
          </a:p>
          <a:p>
            <a:pPr marL="342900" indent="-342900">
              <a:spcAft>
                <a:spcPts val="0"/>
              </a:spcAft>
              <a:buFont typeface="Arial" panose="020B0604020202020204" pitchFamily="34" charset="0"/>
              <a:buChar char="•"/>
            </a:pPr>
            <a:r>
              <a:rPr lang="en-US" sz="2400" dirty="0"/>
              <a:t>His opponent’s turn</a:t>
            </a:r>
          </a:p>
          <a:p>
            <a:pPr marL="342900" indent="-342900">
              <a:spcAft>
                <a:spcPts val="0"/>
              </a:spcAft>
              <a:buFont typeface="Arial" panose="020B0604020202020204" pitchFamily="34" charset="0"/>
              <a:buChar char="•"/>
            </a:pPr>
            <a:r>
              <a:rPr lang="en-US" sz="2400" dirty="0"/>
              <a:t>Random influence from the universe</a:t>
            </a:r>
          </a:p>
          <a:p>
            <a:pPr marL="342900" indent="-342900">
              <a:spcAft>
                <a:spcPts val="0"/>
              </a:spcAft>
              <a:buFont typeface="Arial" panose="020B0604020202020204" pitchFamily="34" charset="0"/>
              <a:buChar char="•"/>
            </a:pPr>
            <a:r>
              <a:rPr lang="en-US" sz="2400" dirty="0"/>
              <a:t>Halting State</a:t>
            </a: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2198980" y="576107"/>
            <a:ext cx="5725820" cy="1938493"/>
            <a:chOff x="1894180" y="1232879"/>
            <a:chExt cx="5725820" cy="1938493"/>
          </a:xfrm>
        </p:grpSpPr>
        <p:sp>
          <p:nvSpPr>
            <p:cNvPr id="40" name="Rectangle 39">
              <a:extLst>
                <a:ext uri="{FF2B5EF4-FFF2-40B4-BE49-F238E27FC236}">
                  <a16:creationId xmlns:a16="http://schemas.microsoft.com/office/drawing/2014/main" id="{5B292389-3508-40A6-9ECE-566FB20096E9}"/>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41" name="Rectangle 40">
              <a:extLst>
                <a:ext uri="{FF2B5EF4-FFF2-40B4-BE49-F238E27FC236}">
                  <a16:creationId xmlns:a16="http://schemas.microsoft.com/office/drawing/2014/main" id="{F2E3FDE8-11BC-4E8D-A69A-A544F8237B67}"/>
                </a:ext>
              </a:extLst>
            </p:cNvPr>
            <p:cNvSpPr/>
            <p:nvPr/>
          </p:nvSpPr>
          <p:spPr>
            <a:xfrm>
              <a:off x="3519714" y="1646537"/>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43" name="Rectangle 42">
              <a:extLst>
                <a:ext uri="{FF2B5EF4-FFF2-40B4-BE49-F238E27FC236}">
                  <a16:creationId xmlns:a16="http://schemas.microsoft.com/office/drawing/2014/main" id="{1696B94D-52C0-42EC-AD68-0E716F4055E5}"/>
                </a:ext>
              </a:extLst>
            </p:cNvPr>
            <p:cNvSpPr/>
            <p:nvPr/>
          </p:nvSpPr>
          <p:spPr>
            <a:xfrm>
              <a:off x="4923972" y="1232879"/>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Tree>
    <p:extLst>
      <p:ext uri="{BB962C8B-B14F-4D97-AF65-F5344CB8AC3E}">
        <p14:creationId xmlns:p14="http://schemas.microsoft.com/office/powerpoint/2010/main" val="3666729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6">
                                            <p:txEl>
                                              <p:pRg st="1" end="1"/>
                                            </p:txEl>
                                          </p:spTgt>
                                        </p:tgtEl>
                                        <p:attrNameLst>
                                          <p:attrName>style.visibility</p:attrName>
                                        </p:attrNameLst>
                                      </p:cBhvr>
                                      <p:to>
                                        <p:strVal val="visible"/>
                                      </p:to>
                                    </p:set>
                                    <p:anim calcmode="lin" valueType="num">
                                      <p:cBhvr additive="base">
                                        <p:cTn id="13"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0"/>
                                        </p:tgtEl>
                                        <p:attrNameLst>
                                          <p:attrName>style.visibility</p:attrName>
                                        </p:attrNameLst>
                                      </p:cBhvr>
                                      <p:to>
                                        <p:strVal val="visible"/>
                                      </p:to>
                                    </p:set>
                                    <p:anim calcmode="lin" valueType="num">
                                      <p:cBhvr additive="base">
                                        <p:cTn id="17" dur="500" fill="hold"/>
                                        <p:tgtEl>
                                          <p:spTgt spid="50"/>
                                        </p:tgtEl>
                                        <p:attrNameLst>
                                          <p:attrName>ppt_x</p:attrName>
                                        </p:attrNameLst>
                                      </p:cBhvr>
                                      <p:tavLst>
                                        <p:tav tm="0">
                                          <p:val>
                                            <p:strVal val="#ppt_x"/>
                                          </p:val>
                                        </p:tav>
                                        <p:tav tm="100000">
                                          <p:val>
                                            <p:strVal val="#ppt_x"/>
                                          </p:val>
                                        </p:tav>
                                      </p:tavLst>
                                    </p:anim>
                                    <p:anim calcmode="lin" valueType="num">
                                      <p:cBhvr additive="base">
                                        <p:cTn id="18" dur="500" fill="hold"/>
                                        <p:tgtEl>
                                          <p:spTgt spid="50"/>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additive="base">
                                        <p:cTn id="21" dur="500" fill="hold"/>
                                        <p:tgtEl>
                                          <p:spTgt spid="70"/>
                                        </p:tgtEl>
                                        <p:attrNameLst>
                                          <p:attrName>ppt_x</p:attrName>
                                        </p:attrNameLst>
                                      </p:cBhvr>
                                      <p:tavLst>
                                        <p:tav tm="0">
                                          <p:val>
                                            <p:strVal val="#ppt_x"/>
                                          </p:val>
                                        </p:tav>
                                        <p:tav tm="100000">
                                          <p:val>
                                            <p:strVal val="#ppt_x"/>
                                          </p:val>
                                        </p:tav>
                                      </p:tavLst>
                                    </p:anim>
                                    <p:anim calcmode="lin" valueType="num">
                                      <p:cBhvr additive="base">
                                        <p:cTn id="22" dur="500" fill="hold"/>
                                        <p:tgtEl>
                                          <p:spTgt spid="70"/>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
                                            <p:txEl>
                                              <p:pRg st="2" end="2"/>
                                            </p:txEl>
                                          </p:spTgt>
                                        </p:tgtEl>
                                        <p:attrNameLst>
                                          <p:attrName>style.visibility</p:attrName>
                                        </p:attrNameLst>
                                      </p:cBhvr>
                                      <p:to>
                                        <p:strVal val="visible"/>
                                      </p:to>
                                    </p:set>
                                    <p:anim calcmode="lin" valueType="num">
                                      <p:cBhvr additive="base">
                                        <p:cTn id="2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6">
                                            <p:txEl>
                                              <p:pRg st="2" end="2"/>
                                            </p:txEl>
                                          </p:spTgt>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52"/>
                                        </p:tgtEl>
                                        <p:attrNameLst>
                                          <p:attrName>style.visibility</p:attrName>
                                        </p:attrNameLst>
                                      </p:cBhvr>
                                      <p:to>
                                        <p:strVal val="visible"/>
                                      </p:to>
                                    </p:set>
                                    <p:anim calcmode="lin" valueType="num">
                                      <p:cBhvr additive="base">
                                        <p:cTn id="31" dur="500" fill="hold"/>
                                        <p:tgtEl>
                                          <p:spTgt spid="52"/>
                                        </p:tgtEl>
                                        <p:attrNameLst>
                                          <p:attrName>ppt_x</p:attrName>
                                        </p:attrNameLst>
                                      </p:cBhvr>
                                      <p:tavLst>
                                        <p:tav tm="0">
                                          <p:val>
                                            <p:strVal val="#ppt_x"/>
                                          </p:val>
                                        </p:tav>
                                        <p:tav tm="100000">
                                          <p:val>
                                            <p:strVal val="#ppt_x"/>
                                          </p:val>
                                        </p:tav>
                                      </p:tavLst>
                                    </p:anim>
                                    <p:anim calcmode="lin" valueType="num">
                                      <p:cBhvr additive="base">
                                        <p:cTn id="32"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6">
                                            <p:txEl>
                                              <p:pRg st="3" end="3"/>
                                            </p:txEl>
                                          </p:spTgt>
                                        </p:tgtEl>
                                        <p:attrNameLst>
                                          <p:attrName>style.visibility</p:attrName>
                                        </p:attrNameLst>
                                      </p:cBhvr>
                                      <p:to>
                                        <p:strVal val="visible"/>
                                      </p:to>
                                    </p:set>
                                    <p:anim calcmode="lin" valueType="num">
                                      <p:cBhvr additive="base">
                                        <p:cTn id="37"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68"/>
                                        </p:tgtEl>
                                        <p:attrNameLst>
                                          <p:attrName>style.visibility</p:attrName>
                                        </p:attrNameLst>
                                      </p:cBhvr>
                                      <p:to>
                                        <p:strVal val="visible"/>
                                      </p:to>
                                    </p:set>
                                    <p:anim calcmode="lin" valueType="num">
                                      <p:cBhvr additive="base">
                                        <p:cTn id="41" dur="500" fill="hold"/>
                                        <p:tgtEl>
                                          <p:spTgt spid="68"/>
                                        </p:tgtEl>
                                        <p:attrNameLst>
                                          <p:attrName>ppt_x</p:attrName>
                                        </p:attrNameLst>
                                      </p:cBhvr>
                                      <p:tavLst>
                                        <p:tav tm="0">
                                          <p:val>
                                            <p:strVal val="#ppt_x"/>
                                          </p:val>
                                        </p:tav>
                                        <p:tav tm="100000">
                                          <p:val>
                                            <p:strVal val="#ppt_x"/>
                                          </p:val>
                                        </p:tav>
                                      </p:tavLst>
                                    </p:anim>
                                    <p:anim calcmode="lin" valueType="num">
                                      <p:cBhvr additive="base">
                                        <p:cTn id="42"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6">
                                            <p:txEl>
                                              <p:pRg st="4" end="4"/>
                                            </p:txEl>
                                          </p:spTgt>
                                        </p:tgtEl>
                                        <p:attrNameLst>
                                          <p:attrName>style.visibility</p:attrName>
                                        </p:attrNameLst>
                                      </p:cBhvr>
                                      <p:to>
                                        <p:strVal val="visible"/>
                                      </p:to>
                                    </p:set>
                                    <p:anim calcmode="lin" valueType="num">
                                      <p:cBhvr additive="base">
                                        <p:cTn id="47"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56">
                                            <p:txEl>
                                              <p:pRg st="4" end="4"/>
                                            </p:txEl>
                                          </p:spTgt>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500" fill="hold"/>
                                        <p:tgtEl>
                                          <p:spTgt spid="69"/>
                                        </p:tgtEl>
                                        <p:attrNameLst>
                                          <p:attrName>ppt_x</p:attrName>
                                        </p:attrNameLst>
                                      </p:cBhvr>
                                      <p:tavLst>
                                        <p:tav tm="0">
                                          <p:val>
                                            <p:strVal val="#ppt_x"/>
                                          </p:val>
                                        </p:tav>
                                        <p:tav tm="100000">
                                          <p:val>
                                            <p:strVal val="#ppt_x"/>
                                          </p:val>
                                        </p:tav>
                                      </p:tavLst>
                                    </p:anim>
                                    <p:anim calcmode="lin" valueType="num">
                                      <p:cBhvr additive="base">
                                        <p:cTn id="52" dur="500" fill="hold"/>
                                        <p:tgtEl>
                                          <p:spTgt spid="69"/>
                                        </p:tgtEl>
                                        <p:attrNameLst>
                                          <p:attrName>ppt_y</p:attrName>
                                        </p:attrNameLst>
                                      </p:cBhvr>
                                      <p:tavLst>
                                        <p:tav tm="0">
                                          <p:val>
                                            <p:strVal val="1+#ppt_h/2"/>
                                          </p:val>
                                        </p:tav>
                                        <p:tav tm="100000">
                                          <p:val>
                                            <p:strVal val="#ppt_y"/>
                                          </p:val>
                                        </p:tav>
                                      </p:tavLst>
                                    </p:anim>
                                  </p:childTnLst>
                                </p:cTn>
                              </p:par>
                              <p:par>
                                <p:cTn id="53" presetID="1" presetClass="emph" presetSubtype="2" fill="hold" nodeType="withEffect">
                                  <p:stCondLst>
                                    <p:cond delay="0"/>
                                  </p:stCondLst>
                                  <p:childTnLst>
                                    <p:animClr clrSpc="rgb" dir="cw">
                                      <p:cBhvr>
                                        <p:cTn id="54" dur="600" fill="hold"/>
                                        <p:tgtEl>
                                          <p:spTgt spid="71"/>
                                        </p:tgtEl>
                                        <p:attrNameLst>
                                          <p:attrName>fillcolor</p:attrName>
                                        </p:attrNameLst>
                                      </p:cBhvr>
                                      <p:to>
                                        <a:schemeClr val="accent2"/>
                                      </p:to>
                                    </p:animClr>
                                    <p:set>
                                      <p:cBhvr>
                                        <p:cTn id="55" dur="600" fill="hold"/>
                                        <p:tgtEl>
                                          <p:spTgt spid="71"/>
                                        </p:tgtEl>
                                        <p:attrNameLst>
                                          <p:attrName>fill.type</p:attrName>
                                        </p:attrNameLst>
                                      </p:cBhvr>
                                      <p:to>
                                        <p:strVal val="solid"/>
                                      </p:to>
                                    </p:set>
                                    <p:set>
                                      <p:cBhvr>
                                        <p:cTn id="56" dur="600" fill="hold"/>
                                        <p:tgtEl>
                                          <p:spTgt spid="71"/>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8ACB931E-3C2B-480B-B7A3-357457CB5E57}"/>
              </a:ext>
            </a:extLst>
          </p:cNvPr>
          <p:cNvGrpSpPr/>
          <p:nvPr/>
        </p:nvGrpSpPr>
        <p:grpSpPr>
          <a:xfrm>
            <a:off x="1447800" y="626589"/>
            <a:ext cx="5884152" cy="1904643"/>
            <a:chOff x="1447800" y="626589"/>
            <a:chExt cx="5884152" cy="1904643"/>
          </a:xfrm>
        </p:grpSpPr>
        <p:sp>
          <p:nvSpPr>
            <p:cNvPr id="82" name="Oval 81">
              <a:extLst>
                <a:ext uri="{FF2B5EF4-FFF2-40B4-BE49-F238E27FC236}">
                  <a16:creationId xmlns:a16="http://schemas.microsoft.com/office/drawing/2014/main" id="{6F551ED5-34BF-4671-A9A2-95E7B4297616}"/>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3" name="Oval 82">
              <a:extLst>
                <a:ext uri="{FF2B5EF4-FFF2-40B4-BE49-F238E27FC236}">
                  <a16:creationId xmlns:a16="http://schemas.microsoft.com/office/drawing/2014/main" id="{AE1F9E94-79E6-4AA5-ADFF-9C02A1256E1F}"/>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61754CCA-863E-4289-91F2-B426E23049F6}"/>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5" name="Straight Arrow Connector 84">
              <a:extLst>
                <a:ext uri="{FF2B5EF4-FFF2-40B4-BE49-F238E27FC236}">
                  <a16:creationId xmlns:a16="http://schemas.microsoft.com/office/drawing/2014/main" id="{014ADA87-E372-4B1B-892C-4529FF27D1CD}"/>
                </a:ext>
              </a:extLst>
            </p:cNvPr>
            <p:cNvCxnSpPr>
              <a:cxnSpLocks/>
              <a:stCxn id="82" idx="6"/>
              <a:endCxn id="8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B7D64FB8-FE26-4987-B21F-4764476BBAC9}"/>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F69353E7-A866-49D9-9BF4-7C10D9ABE00D}"/>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4952676E-C5F1-47F3-A795-E487207B94A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4663D11E-DE59-40DF-B93D-EA4281D678F3}"/>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AC839B02-83B5-4F98-A656-7B071F3697B0}"/>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AF7B967F-D419-4D13-8B8D-726517E52D2F}"/>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7E57C8C4-C96A-4167-98B0-5255351731BD}"/>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CEF92715-6DCF-4CBD-9C4C-12439A774E3D}"/>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9535EBD6-5E63-4DDF-94AB-F808D6D447C0}"/>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5A90BE97-FFA4-49B2-AC41-E809A7B9CC14}"/>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F2C2B49A-0385-42BE-981E-6CD05C772F97}"/>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7" name="Oval 96">
              <a:extLst>
                <a:ext uri="{FF2B5EF4-FFF2-40B4-BE49-F238E27FC236}">
                  <a16:creationId xmlns:a16="http://schemas.microsoft.com/office/drawing/2014/main" id="{2637AF78-B519-4F3A-B825-89E50A1700D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8" name="Straight Arrow Connector 97">
              <a:extLst>
                <a:ext uri="{FF2B5EF4-FFF2-40B4-BE49-F238E27FC236}">
                  <a16:creationId xmlns:a16="http://schemas.microsoft.com/office/drawing/2014/main" id="{B35DD09B-1FA0-43F5-9D85-B0B8CC178E0B}"/>
                </a:ext>
              </a:extLst>
            </p:cNvPr>
            <p:cNvCxnSpPr>
              <a:cxnSpLocks/>
              <a:endCxn id="97"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9" name="Straight Arrow Connector 98">
              <a:extLst>
                <a:ext uri="{FF2B5EF4-FFF2-40B4-BE49-F238E27FC236}">
                  <a16:creationId xmlns:a16="http://schemas.microsoft.com/office/drawing/2014/main" id="{9B931FC9-C074-46E2-87F0-F498EE938DAA}"/>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7936909" cy="3046988"/>
          </a:xfrm>
          <a:prstGeom prst="rect">
            <a:avLst/>
          </a:prstGeom>
        </p:spPr>
        <p:txBody>
          <a:bodyPr wrap="square">
            <a:spAutoFit/>
          </a:bodyPr>
          <a:lstStyle/>
          <a:p>
            <a:pPr>
              <a:spcAft>
                <a:spcPts val="0"/>
              </a:spcAft>
            </a:pPr>
            <a:r>
              <a:rPr lang="en-US" sz="2400" dirty="0"/>
              <a:t>Our machine’s turn:</a:t>
            </a:r>
          </a:p>
          <a:p>
            <a:pPr marL="342900" indent="-342900">
              <a:spcAft>
                <a:spcPts val="0"/>
              </a:spcAft>
              <a:buFont typeface="Arial" panose="020B0604020202020204" pitchFamily="34" charset="0"/>
              <a:buChar char="•"/>
            </a:pPr>
            <a:r>
              <a:rPr lang="en-US" sz="2400" dirty="0"/>
              <a:t>Each out-going edge is labeled with an action </a:t>
            </a:r>
            <a:br>
              <a:rPr lang="en-US" sz="2400" dirty="0"/>
            </a:br>
            <a:r>
              <a:rPr lang="en-US" sz="2400" dirty="0"/>
              <a:t>that the machine may choose to take from this state.</a:t>
            </a:r>
          </a:p>
          <a:p>
            <a:pPr marL="342900" indent="-342900">
              <a:spcAft>
                <a:spcPts val="0"/>
              </a:spcAft>
              <a:buFont typeface="Arial" panose="020B0604020202020204" pitchFamily="34" charset="0"/>
              <a:buChar char="•"/>
            </a:pPr>
            <a:r>
              <a:rPr lang="en-US" sz="2400" dirty="0"/>
              <a:t>Being wise, he will take the action that leads to the state with the </a:t>
            </a:r>
            <a:r>
              <a:rPr lang="en-US" sz="2400" dirty="0">
                <a:solidFill>
                  <a:srgbClr val="FF00FF"/>
                </a:solidFill>
              </a:rPr>
              <a:t>highest</a:t>
            </a:r>
            <a:r>
              <a:rPr lang="en-US" sz="2400" dirty="0"/>
              <a:t> expected reward.</a:t>
            </a:r>
          </a:p>
          <a:p>
            <a:pPr marL="342900" indent="-342900">
              <a:spcAft>
                <a:spcPts val="0"/>
              </a:spcAft>
              <a:buFont typeface="Arial" panose="020B0604020202020204" pitchFamily="34" charset="0"/>
              <a:buChar char="•"/>
            </a:pPr>
            <a:r>
              <a:rPr lang="en-US" sz="2400" dirty="0"/>
              <a:t>Because this is what we expect him to do,</a:t>
            </a:r>
            <a:br>
              <a:rPr lang="en-US" sz="2400" dirty="0"/>
            </a:br>
            <a:r>
              <a:rPr lang="en-US" sz="2400" dirty="0"/>
              <a:t>this is also the current state’s expected reward.</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a:t>
            </a:r>
            <a:r>
              <a:rPr lang="en-US" sz="2400" dirty="0" err="1"/>
              <a:t>max</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5228772" y="576107"/>
            <a:ext cx="2696028" cy="1938493"/>
            <a:chOff x="4923972" y="1232879"/>
            <a:chExt cx="2696028" cy="1938493"/>
          </a:xfrm>
        </p:grpSpPr>
        <p:sp>
          <p:nvSpPr>
            <p:cNvPr id="43" name="Rectangle 42">
              <a:extLst>
                <a:ext uri="{FF2B5EF4-FFF2-40B4-BE49-F238E27FC236}">
                  <a16:creationId xmlns:a16="http://schemas.microsoft.com/office/drawing/2014/main" id="{1696B94D-52C0-42EC-AD68-0E716F4055E5}"/>
                </a:ext>
              </a:extLst>
            </p:cNvPr>
            <p:cNvSpPr/>
            <p:nvPr/>
          </p:nvSpPr>
          <p:spPr>
            <a:xfrm>
              <a:off x="4923972" y="1232879"/>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grpSp>
        <p:nvGrpSpPr>
          <p:cNvPr id="4" name="Group 3">
            <a:extLst>
              <a:ext uri="{FF2B5EF4-FFF2-40B4-BE49-F238E27FC236}">
                <a16:creationId xmlns:a16="http://schemas.microsoft.com/office/drawing/2014/main" id="{BC558BC3-14BF-4457-9B98-1B689990A856}"/>
              </a:ext>
            </a:extLst>
          </p:cNvPr>
          <p:cNvGrpSpPr/>
          <p:nvPr/>
        </p:nvGrpSpPr>
        <p:grpSpPr>
          <a:xfrm>
            <a:off x="1447800" y="932544"/>
            <a:ext cx="1701775" cy="1557493"/>
            <a:chOff x="1447800" y="932544"/>
            <a:chExt cx="1701775" cy="1557493"/>
          </a:xfrm>
        </p:grpSpPr>
        <p:sp>
          <p:nvSpPr>
            <p:cNvPr id="72" name="Rectangle 71">
              <a:extLst>
                <a:ext uri="{FF2B5EF4-FFF2-40B4-BE49-F238E27FC236}">
                  <a16:creationId xmlns:a16="http://schemas.microsoft.com/office/drawing/2014/main" id="{4A3A90E1-A928-4FDB-8560-98AAA261A784}"/>
                </a:ext>
              </a:extLst>
            </p:cNvPr>
            <p:cNvSpPr/>
            <p:nvPr/>
          </p:nvSpPr>
          <p:spPr>
            <a:xfrm>
              <a:off x="2699638" y="1229490"/>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73" name="Rectangle 72">
              <a:extLst>
                <a:ext uri="{FF2B5EF4-FFF2-40B4-BE49-F238E27FC236}">
                  <a16:creationId xmlns:a16="http://schemas.microsoft.com/office/drawing/2014/main" id="{F971063E-5E59-4AC8-9493-6E814A94169D}"/>
                </a:ext>
              </a:extLst>
            </p:cNvPr>
            <p:cNvSpPr/>
            <p:nvPr/>
          </p:nvSpPr>
          <p:spPr>
            <a:xfrm>
              <a:off x="2576286" y="1795307"/>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74" name="Rectangle 73">
              <a:extLst>
                <a:ext uri="{FF2B5EF4-FFF2-40B4-BE49-F238E27FC236}">
                  <a16:creationId xmlns:a16="http://schemas.microsoft.com/office/drawing/2014/main" id="{7E6C4962-BC51-4070-A42F-9BE5CAAFA296}"/>
                </a:ext>
              </a:extLst>
            </p:cNvPr>
            <p:cNvSpPr/>
            <p:nvPr/>
          </p:nvSpPr>
          <p:spPr>
            <a:xfrm>
              <a:off x="2256972" y="2028372"/>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75" name="Rectangle 74">
              <a:extLst>
                <a:ext uri="{FF2B5EF4-FFF2-40B4-BE49-F238E27FC236}">
                  <a16:creationId xmlns:a16="http://schemas.microsoft.com/office/drawing/2014/main" id="{01C9E4B7-D67C-42E5-A14B-A8B3054F2CDF}"/>
                </a:ext>
              </a:extLst>
            </p:cNvPr>
            <p:cNvSpPr/>
            <p:nvPr/>
          </p:nvSpPr>
          <p:spPr>
            <a:xfrm>
              <a:off x="1447800" y="1600200"/>
              <a:ext cx="449937" cy="461665"/>
            </a:xfrm>
            <a:prstGeom prst="rect">
              <a:avLst/>
            </a:prstGeom>
          </p:spPr>
          <p:txBody>
            <a:bodyPr wrap="square">
              <a:spAutoFit/>
            </a:bodyPr>
            <a:lstStyle/>
            <a:p>
              <a:pPr>
                <a:spcAft>
                  <a:spcPts val="0"/>
                </a:spcAft>
              </a:pPr>
              <a:r>
                <a:rPr lang="en-US" sz="2400" dirty="0"/>
                <a:t>a</a:t>
              </a:r>
              <a:r>
                <a:rPr lang="en-US" sz="2400" baseline="-25000" dirty="0"/>
                <a:t>4</a:t>
              </a:r>
              <a:endParaRPr lang="en-CA" sz="2400" baseline="-25000" dirty="0"/>
            </a:p>
          </p:txBody>
        </p:sp>
        <p:sp>
          <p:nvSpPr>
            <p:cNvPr id="76" name="Rectangle 75">
              <a:extLst>
                <a:ext uri="{FF2B5EF4-FFF2-40B4-BE49-F238E27FC236}">
                  <a16:creationId xmlns:a16="http://schemas.microsoft.com/office/drawing/2014/main" id="{EDECAFF1-38BB-4E4B-9C8D-0DFD95130581}"/>
                </a:ext>
              </a:extLst>
            </p:cNvPr>
            <p:cNvSpPr/>
            <p:nvPr/>
          </p:nvSpPr>
          <p:spPr>
            <a:xfrm>
              <a:off x="1792521" y="932544"/>
              <a:ext cx="449937" cy="461665"/>
            </a:xfrm>
            <a:prstGeom prst="rect">
              <a:avLst/>
            </a:prstGeom>
          </p:spPr>
          <p:txBody>
            <a:bodyPr wrap="square">
              <a:spAutoFit/>
            </a:bodyPr>
            <a:lstStyle/>
            <a:p>
              <a:pPr>
                <a:spcAft>
                  <a:spcPts val="0"/>
                </a:spcAft>
              </a:pPr>
              <a:r>
                <a:rPr lang="en-US" sz="2400" dirty="0"/>
                <a:t>a</a:t>
              </a:r>
              <a:r>
                <a:rPr lang="en-US" sz="2400" baseline="-25000" dirty="0"/>
                <a:t>5</a:t>
              </a:r>
              <a:endParaRPr lang="en-CA" sz="2400" baseline="-25000" dirty="0"/>
            </a:p>
          </p:txBody>
        </p:sp>
      </p:grpSp>
      <p:sp>
        <p:nvSpPr>
          <p:cNvPr id="77" name="Rectangle 76">
            <a:extLst>
              <a:ext uri="{FF2B5EF4-FFF2-40B4-BE49-F238E27FC236}">
                <a16:creationId xmlns:a16="http://schemas.microsoft.com/office/drawing/2014/main" id="{ED97CD14-CDD9-4E77-950C-C18518E9926F}"/>
              </a:ext>
            </a:extLst>
          </p:cNvPr>
          <p:cNvSpPr/>
          <p:nvPr/>
        </p:nvSpPr>
        <p:spPr>
          <a:xfrm>
            <a:off x="2812139" y="5240635"/>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24000" y="914400"/>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23" name="Oval 122">
            <a:extLst>
              <a:ext uri="{FF2B5EF4-FFF2-40B4-BE49-F238E27FC236}">
                <a16:creationId xmlns:a16="http://schemas.microsoft.com/office/drawing/2014/main" id="{9999ED89-C005-4B75-AFB8-77F98B89A1C6}"/>
              </a:ext>
            </a:extLst>
          </p:cNvPr>
          <p:cNvSpPr/>
          <p:nvPr/>
        </p:nvSpPr>
        <p:spPr>
          <a:xfrm rot="21095386">
            <a:off x="1974885" y="3898618"/>
            <a:ext cx="3544453" cy="735526"/>
          </a:xfrm>
          <a:prstGeom prst="ellipse">
            <a:avLst/>
          </a:prstGeom>
          <a:ln w="25400">
            <a:solidFill>
              <a:srgbClr val="FF00FF"/>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10" name="Group 9">
            <a:extLst>
              <a:ext uri="{FF2B5EF4-FFF2-40B4-BE49-F238E27FC236}">
                <a16:creationId xmlns:a16="http://schemas.microsoft.com/office/drawing/2014/main" id="{1438B99A-3A37-4BF3-BF01-7A9F1A36B85C}"/>
              </a:ext>
            </a:extLst>
          </p:cNvPr>
          <p:cNvGrpSpPr/>
          <p:nvPr/>
        </p:nvGrpSpPr>
        <p:grpSpPr>
          <a:xfrm>
            <a:off x="2320114" y="5702300"/>
            <a:ext cx="3724027" cy="431801"/>
            <a:chOff x="2320114" y="5702300"/>
            <a:chExt cx="3724027" cy="431801"/>
          </a:xfrm>
        </p:grpSpPr>
        <p:cxnSp>
          <p:nvCxnSpPr>
            <p:cNvPr id="6" name="Straight Arrow Connector 5">
              <a:extLst>
                <a:ext uri="{FF2B5EF4-FFF2-40B4-BE49-F238E27FC236}">
                  <a16:creationId xmlns:a16="http://schemas.microsoft.com/office/drawing/2014/main" id="{5151BE36-0BF8-49AC-A15A-42F57C7DEEC9}"/>
                </a:ext>
              </a:extLst>
            </p:cNvPr>
            <p:cNvCxnSpPr>
              <a:cxnSpLocks/>
            </p:cNvCxnSpPr>
            <p:nvPr/>
          </p:nvCxnSpPr>
          <p:spPr bwMode="auto">
            <a:xfrm>
              <a:off x="2320114" y="5702300"/>
              <a:ext cx="955325" cy="405864"/>
            </a:xfrm>
            <a:prstGeom prst="straightConnector1">
              <a:avLst/>
            </a:prstGeom>
            <a:noFill/>
            <a:ln w="38100" cap="sq" cmpd="sng" algn="ctr">
              <a:solidFill>
                <a:srgbClr val="FF00FF"/>
              </a:solidFill>
              <a:prstDash val="solid"/>
              <a:round/>
              <a:headEnd type="triangle" w="med" len="med"/>
              <a:tailEnd type="triangle"/>
            </a:ln>
            <a:effectLst/>
          </p:spPr>
        </p:cxnSp>
        <p:cxnSp>
          <p:nvCxnSpPr>
            <p:cNvPr id="192" name="Straight Arrow Connector 191">
              <a:extLst>
                <a:ext uri="{FF2B5EF4-FFF2-40B4-BE49-F238E27FC236}">
                  <a16:creationId xmlns:a16="http://schemas.microsoft.com/office/drawing/2014/main" id="{28BBF6D0-D2A4-4F44-8324-F83C786B0BCD}"/>
                </a:ext>
              </a:extLst>
            </p:cNvPr>
            <p:cNvCxnSpPr>
              <a:cxnSpLocks/>
            </p:cNvCxnSpPr>
            <p:nvPr/>
          </p:nvCxnSpPr>
          <p:spPr bwMode="auto">
            <a:xfrm flipH="1">
              <a:off x="4572000" y="5750344"/>
              <a:ext cx="1472141" cy="383757"/>
            </a:xfrm>
            <a:prstGeom prst="straightConnector1">
              <a:avLst/>
            </a:prstGeom>
            <a:noFill/>
            <a:ln w="38100" cap="sq" cmpd="sng" algn="ctr">
              <a:solidFill>
                <a:srgbClr val="FF00FF"/>
              </a:solidFill>
              <a:prstDash val="solid"/>
              <a:round/>
              <a:headEnd type="triangle" w="med" len="med"/>
              <a:tailEnd type="triangle"/>
            </a:ln>
            <a:effectLst/>
          </p:spPr>
        </p:cxnSp>
      </p:grpSp>
      <p:grpSp>
        <p:nvGrpSpPr>
          <p:cNvPr id="7" name="Group 6">
            <a:extLst>
              <a:ext uri="{FF2B5EF4-FFF2-40B4-BE49-F238E27FC236}">
                <a16:creationId xmlns:a16="http://schemas.microsoft.com/office/drawing/2014/main" id="{C313C012-9105-4079-87F1-D7BF874FAB3C}"/>
              </a:ext>
            </a:extLst>
          </p:cNvPr>
          <p:cNvGrpSpPr/>
          <p:nvPr/>
        </p:nvGrpSpPr>
        <p:grpSpPr>
          <a:xfrm>
            <a:off x="1143000" y="5961529"/>
            <a:ext cx="5867934" cy="863600"/>
            <a:chOff x="1143000" y="5961529"/>
            <a:chExt cx="5867934" cy="863600"/>
          </a:xfrm>
        </p:grpSpPr>
        <p:grpSp>
          <p:nvGrpSpPr>
            <p:cNvPr id="3" name="Group 2">
              <a:extLst>
                <a:ext uri="{FF2B5EF4-FFF2-40B4-BE49-F238E27FC236}">
                  <a16:creationId xmlns:a16="http://schemas.microsoft.com/office/drawing/2014/main" id="{1DE98FFE-E03F-4111-9E4B-2EBD5B8DA895}"/>
                </a:ext>
              </a:extLst>
            </p:cNvPr>
            <p:cNvGrpSpPr/>
            <p:nvPr/>
          </p:nvGrpSpPr>
          <p:grpSpPr>
            <a:xfrm>
              <a:off x="2640860" y="6585858"/>
              <a:ext cx="3746920" cy="0"/>
              <a:chOff x="2641230" y="6596529"/>
              <a:chExt cx="3746920" cy="0"/>
            </a:xfrm>
          </p:grpSpPr>
          <p:cxnSp>
            <p:nvCxnSpPr>
              <p:cNvPr id="178" name="Straight Arrow Connector 177">
                <a:extLst>
                  <a:ext uri="{FF2B5EF4-FFF2-40B4-BE49-F238E27FC236}">
                    <a16:creationId xmlns:a16="http://schemas.microsoft.com/office/drawing/2014/main" id="{DBB049A2-44FC-4C2D-BF48-CA1410C32838}"/>
                  </a:ext>
                </a:extLst>
              </p:cNvPr>
              <p:cNvCxnSpPr>
                <a:cxnSpLocks/>
              </p:cNvCxnSpPr>
              <p:nvPr/>
            </p:nvCxnSpPr>
            <p:spPr bwMode="auto">
              <a:xfrm>
                <a:off x="264123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179" name="Straight Arrow Connector 178">
                <a:extLst>
                  <a:ext uri="{FF2B5EF4-FFF2-40B4-BE49-F238E27FC236}">
                    <a16:creationId xmlns:a16="http://schemas.microsoft.com/office/drawing/2014/main" id="{9BA5C1D6-55D1-4EB3-BD94-A71BB06B7852}"/>
                  </a:ext>
                </a:extLst>
              </p:cNvPr>
              <p:cNvCxnSpPr>
                <a:cxnSpLocks/>
              </p:cNvCxnSpPr>
              <p:nvPr/>
            </p:nvCxnSpPr>
            <p:spPr bwMode="auto">
              <a:xfrm>
                <a:off x="369535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180" name="Straight Arrow Connector 179">
                <a:extLst>
                  <a:ext uri="{FF2B5EF4-FFF2-40B4-BE49-F238E27FC236}">
                    <a16:creationId xmlns:a16="http://schemas.microsoft.com/office/drawing/2014/main" id="{BD7F72B0-9C60-4465-A600-08DF8B9C56E0}"/>
                  </a:ext>
                </a:extLst>
              </p:cNvPr>
              <p:cNvCxnSpPr>
                <a:cxnSpLocks/>
              </p:cNvCxnSpPr>
              <p:nvPr/>
            </p:nvCxnSpPr>
            <p:spPr bwMode="auto">
              <a:xfrm>
                <a:off x="474948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181" name="Straight Arrow Connector 180">
                <a:extLst>
                  <a:ext uri="{FF2B5EF4-FFF2-40B4-BE49-F238E27FC236}">
                    <a16:creationId xmlns:a16="http://schemas.microsoft.com/office/drawing/2014/main" id="{8E536856-675A-4D6B-B990-8CE9F98C4D37}"/>
                  </a:ext>
                </a:extLst>
              </p:cNvPr>
              <p:cNvCxnSpPr>
                <a:cxnSpLocks/>
              </p:cNvCxnSpPr>
              <p:nvPr/>
            </p:nvCxnSpPr>
            <p:spPr bwMode="auto">
              <a:xfrm>
                <a:off x="580360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grpSp>
        <p:grpSp>
          <p:nvGrpSpPr>
            <p:cNvPr id="111" name="Group 110">
              <a:extLst>
                <a:ext uri="{FF2B5EF4-FFF2-40B4-BE49-F238E27FC236}">
                  <a16:creationId xmlns:a16="http://schemas.microsoft.com/office/drawing/2014/main" id="{191F2779-B281-415A-B51F-8F092D151AE2}"/>
                </a:ext>
              </a:extLst>
            </p:cNvPr>
            <p:cNvGrpSpPr/>
            <p:nvPr/>
          </p:nvGrpSpPr>
          <p:grpSpPr>
            <a:xfrm>
              <a:off x="1143000" y="5961529"/>
              <a:ext cx="5867934" cy="863600"/>
              <a:chOff x="1066800" y="3708400"/>
              <a:chExt cx="5867934" cy="863600"/>
            </a:xfrm>
          </p:grpSpPr>
          <p:grpSp>
            <p:nvGrpSpPr>
              <p:cNvPr id="114" name="Group 113">
                <a:extLst>
                  <a:ext uri="{FF2B5EF4-FFF2-40B4-BE49-F238E27FC236}">
                    <a16:creationId xmlns:a16="http://schemas.microsoft.com/office/drawing/2014/main" id="{7BC6A309-E2B5-4F4A-94C5-04D9DDDF832F}"/>
                  </a:ext>
                </a:extLst>
              </p:cNvPr>
              <p:cNvGrpSpPr/>
              <p:nvPr/>
            </p:nvGrpSpPr>
            <p:grpSpPr>
              <a:xfrm>
                <a:off x="2107830" y="4114800"/>
                <a:ext cx="457200" cy="457200"/>
                <a:chOff x="2107830" y="4114800"/>
                <a:chExt cx="457200" cy="457200"/>
              </a:xfrm>
            </p:grpSpPr>
            <p:sp>
              <p:nvSpPr>
                <p:cNvPr id="135" name="Oval 134">
                  <a:extLst>
                    <a:ext uri="{FF2B5EF4-FFF2-40B4-BE49-F238E27FC236}">
                      <a16:creationId xmlns:a16="http://schemas.microsoft.com/office/drawing/2014/main" id="{EE74D3A4-CF2D-4DC5-9C5C-2853CA045FD1}"/>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6" name="Picture 135">
                  <a:extLst>
                    <a:ext uri="{FF2B5EF4-FFF2-40B4-BE49-F238E27FC236}">
                      <a16:creationId xmlns:a16="http://schemas.microsoft.com/office/drawing/2014/main" id="{4997A684-F260-4EE8-8170-639492BF0E0D}"/>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sp>
            <p:nvSpPr>
              <p:cNvPr id="117" name="Rectangle 116">
                <a:extLst>
                  <a:ext uri="{FF2B5EF4-FFF2-40B4-BE49-F238E27FC236}">
                    <a16:creationId xmlns:a16="http://schemas.microsoft.com/office/drawing/2014/main" id="{2C4B9FB3-8233-4373-8687-A3A577D42097}"/>
                  </a:ext>
                </a:extLst>
              </p:cNvPr>
              <p:cNvSpPr/>
              <p:nvPr/>
            </p:nvSpPr>
            <p:spPr>
              <a:xfrm>
                <a:off x="1066800" y="3708400"/>
                <a:ext cx="2031940" cy="461665"/>
              </a:xfrm>
              <a:prstGeom prst="rect">
                <a:avLst/>
              </a:prstGeom>
            </p:spPr>
            <p:txBody>
              <a:bodyPr wrap="square">
                <a:spAutoFit/>
              </a:bodyPr>
              <a:lstStyle/>
              <a:p>
                <a:pPr>
                  <a:spcAft>
                    <a:spcPts val="0"/>
                  </a:spcAft>
                </a:pPr>
                <a:r>
                  <a:rPr lang="en-US" sz="2400" dirty="0"/>
                  <a:t>Eg: r</a:t>
                </a:r>
                <a:r>
                  <a:rPr lang="en-US" sz="2400" baseline="-25000" dirty="0"/>
                  <a:t> </a:t>
                </a:r>
                <a:r>
                  <a:rPr lang="en-US" sz="2400" dirty="0"/>
                  <a:t> = </a:t>
                </a:r>
                <a:endParaRPr lang="en-CA" sz="2400" baseline="-25000" dirty="0"/>
              </a:p>
            </p:txBody>
          </p:sp>
          <p:grpSp>
            <p:nvGrpSpPr>
              <p:cNvPr id="120" name="Group 119">
                <a:extLst>
                  <a:ext uri="{FF2B5EF4-FFF2-40B4-BE49-F238E27FC236}">
                    <a16:creationId xmlns:a16="http://schemas.microsoft.com/office/drawing/2014/main" id="{27C5ACE3-3C77-4FB9-9FCF-765F4D005BCE}"/>
                  </a:ext>
                </a:extLst>
              </p:cNvPr>
              <p:cNvGrpSpPr/>
              <p:nvPr/>
            </p:nvGrpSpPr>
            <p:grpSpPr>
              <a:xfrm>
                <a:off x="3161955" y="4114800"/>
                <a:ext cx="457200" cy="457200"/>
                <a:chOff x="2107830" y="4114800"/>
                <a:chExt cx="457200" cy="457200"/>
              </a:xfrm>
            </p:grpSpPr>
            <p:sp>
              <p:nvSpPr>
                <p:cNvPr id="133" name="Oval 132">
                  <a:extLst>
                    <a:ext uri="{FF2B5EF4-FFF2-40B4-BE49-F238E27FC236}">
                      <a16:creationId xmlns:a16="http://schemas.microsoft.com/office/drawing/2014/main" id="{CBD420D1-5F7E-4518-9B96-4DBC8788CDB3}"/>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4" name="Picture 133">
                  <a:extLst>
                    <a:ext uri="{FF2B5EF4-FFF2-40B4-BE49-F238E27FC236}">
                      <a16:creationId xmlns:a16="http://schemas.microsoft.com/office/drawing/2014/main" id="{C252638E-704D-4ABD-AD36-96E781D58B5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grpSp>
            <p:nvGrpSpPr>
              <p:cNvPr id="124" name="Group 123">
                <a:extLst>
                  <a:ext uri="{FF2B5EF4-FFF2-40B4-BE49-F238E27FC236}">
                    <a16:creationId xmlns:a16="http://schemas.microsoft.com/office/drawing/2014/main" id="{FFEC677B-DC6C-49E8-B251-831AD885774F}"/>
                  </a:ext>
                </a:extLst>
              </p:cNvPr>
              <p:cNvGrpSpPr/>
              <p:nvPr/>
            </p:nvGrpSpPr>
            <p:grpSpPr>
              <a:xfrm>
                <a:off x="4216080" y="4114800"/>
                <a:ext cx="457200" cy="457200"/>
                <a:chOff x="2107830" y="4114800"/>
                <a:chExt cx="457200" cy="457200"/>
              </a:xfrm>
            </p:grpSpPr>
            <p:sp>
              <p:nvSpPr>
                <p:cNvPr id="131" name="Oval 130">
                  <a:extLst>
                    <a:ext uri="{FF2B5EF4-FFF2-40B4-BE49-F238E27FC236}">
                      <a16:creationId xmlns:a16="http://schemas.microsoft.com/office/drawing/2014/main" id="{7EA25AFD-2689-45D5-81C3-A7BA1422C946}"/>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2" name="Picture 131">
                  <a:extLst>
                    <a:ext uri="{FF2B5EF4-FFF2-40B4-BE49-F238E27FC236}">
                      <a16:creationId xmlns:a16="http://schemas.microsoft.com/office/drawing/2014/main" id="{BB921B50-B57C-4FD1-B18A-3B2B736C4ECC}"/>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grpSp>
            <p:nvGrpSpPr>
              <p:cNvPr id="125" name="Group 124">
                <a:extLst>
                  <a:ext uri="{FF2B5EF4-FFF2-40B4-BE49-F238E27FC236}">
                    <a16:creationId xmlns:a16="http://schemas.microsoft.com/office/drawing/2014/main" id="{9CF4CB56-B79C-4348-A255-B7A1C986A076}"/>
                  </a:ext>
                </a:extLst>
              </p:cNvPr>
              <p:cNvGrpSpPr/>
              <p:nvPr/>
            </p:nvGrpSpPr>
            <p:grpSpPr>
              <a:xfrm>
                <a:off x="5270205" y="4114800"/>
                <a:ext cx="457200" cy="457200"/>
                <a:chOff x="2107830" y="4114800"/>
                <a:chExt cx="457200" cy="457200"/>
              </a:xfrm>
            </p:grpSpPr>
            <p:sp>
              <p:nvSpPr>
                <p:cNvPr id="129" name="Oval 128">
                  <a:extLst>
                    <a:ext uri="{FF2B5EF4-FFF2-40B4-BE49-F238E27FC236}">
                      <a16:creationId xmlns:a16="http://schemas.microsoft.com/office/drawing/2014/main" id="{96C205C1-7BD7-4287-9826-4A37549FE228}"/>
                    </a:ext>
                  </a:extLst>
                </p:cNvPr>
                <p:cNvSpPr/>
                <p:nvPr/>
              </p:nvSpPr>
              <p:spPr>
                <a:xfrm>
                  <a:off x="2107830" y="4114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30" name="Picture 129">
                  <a:extLst>
                    <a:ext uri="{FF2B5EF4-FFF2-40B4-BE49-F238E27FC236}">
                      <a16:creationId xmlns:a16="http://schemas.microsoft.com/office/drawing/2014/main" id="{981074A3-4663-439F-B63C-9DA4275F8D93}"/>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165941" y="4114800"/>
                  <a:ext cx="361526" cy="457200"/>
                </a:xfrm>
                <a:prstGeom prst="rect">
                  <a:avLst/>
                </a:prstGeom>
              </p:spPr>
            </p:pic>
          </p:grpSp>
          <p:sp>
            <p:nvSpPr>
              <p:cNvPr id="126" name="Oval 125">
                <a:extLst>
                  <a:ext uri="{FF2B5EF4-FFF2-40B4-BE49-F238E27FC236}">
                    <a16:creationId xmlns:a16="http://schemas.microsoft.com/office/drawing/2014/main" id="{17A92238-1F3D-44D3-8010-9190931EB401}"/>
                  </a:ext>
                </a:extLst>
              </p:cNvPr>
              <p:cNvSpPr/>
              <p:nvPr/>
            </p:nvSpPr>
            <p:spPr>
              <a:xfrm>
                <a:off x="6324600" y="41148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127" name="Picture 4" descr="Finish Line Icon of Line style - Available in SVG, PNG, EPS, AI &amp; Icon fonts">
                <a:extLst>
                  <a:ext uri="{FF2B5EF4-FFF2-40B4-BE49-F238E27FC236}">
                    <a16:creationId xmlns:a16="http://schemas.microsoft.com/office/drawing/2014/main" id="{46C17127-6EE1-471E-B1AB-B7C8BD75E0A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353175" y="4171950"/>
                <a:ext cx="400050" cy="400050"/>
              </a:xfrm>
              <a:prstGeom prst="rect">
                <a:avLst/>
              </a:prstGeom>
              <a:noFill/>
              <a:ln>
                <a:noFill/>
              </a:ln>
            </p:spPr>
          </p:pic>
          <p:sp>
            <p:nvSpPr>
              <p:cNvPr id="128" name="Rectangle 127">
                <a:extLst>
                  <a:ext uri="{FF2B5EF4-FFF2-40B4-BE49-F238E27FC236}">
                    <a16:creationId xmlns:a16="http://schemas.microsoft.com/office/drawing/2014/main" id="{5154D537-E4CB-468A-AEF7-529245202940}"/>
                  </a:ext>
                </a:extLst>
              </p:cNvPr>
              <p:cNvSpPr/>
              <p:nvPr/>
            </p:nvSpPr>
            <p:spPr>
              <a:xfrm>
                <a:off x="6210300" y="3708400"/>
                <a:ext cx="724434" cy="461665"/>
              </a:xfrm>
              <a:prstGeom prst="rect">
                <a:avLst/>
              </a:prstGeom>
            </p:spPr>
            <p:txBody>
              <a:bodyPr wrap="square">
                <a:spAutoFit/>
              </a:bodyPr>
              <a:lstStyle/>
              <a:p>
                <a:pPr>
                  <a:spcAft>
                    <a:spcPts val="0"/>
                  </a:spcAft>
                </a:pPr>
                <a:r>
                  <a:rPr lang="en-US" sz="2400" dirty="0"/>
                  <a:t>100</a:t>
                </a:r>
                <a:endParaRPr lang="en-CA" sz="2400" baseline="-25000" dirty="0"/>
              </a:p>
            </p:txBody>
          </p:sp>
        </p:grpSp>
      </p:grpSp>
      <p:grpSp>
        <p:nvGrpSpPr>
          <p:cNvPr id="137" name="Group 136">
            <a:extLst>
              <a:ext uri="{FF2B5EF4-FFF2-40B4-BE49-F238E27FC236}">
                <a16:creationId xmlns:a16="http://schemas.microsoft.com/office/drawing/2014/main" id="{5CA7A5E5-0E53-41CE-877B-97DC1FF2ABC6}"/>
              </a:ext>
            </a:extLst>
          </p:cNvPr>
          <p:cNvGrpSpPr/>
          <p:nvPr/>
        </p:nvGrpSpPr>
        <p:grpSpPr>
          <a:xfrm>
            <a:off x="2135417" y="5961529"/>
            <a:ext cx="3909783" cy="469607"/>
            <a:chOff x="2135417" y="5961529"/>
            <a:chExt cx="3909783" cy="469607"/>
          </a:xfrm>
        </p:grpSpPr>
        <p:sp>
          <p:nvSpPr>
            <p:cNvPr id="138" name="Rectangle 137">
              <a:extLst>
                <a:ext uri="{FF2B5EF4-FFF2-40B4-BE49-F238E27FC236}">
                  <a16:creationId xmlns:a16="http://schemas.microsoft.com/office/drawing/2014/main" id="{6CEF7791-869E-4A15-9903-84307196FDD4}"/>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99</a:t>
              </a:r>
              <a:endParaRPr lang="en-CA" sz="2400" baseline="-25000" dirty="0"/>
            </a:p>
          </p:txBody>
        </p:sp>
        <p:sp>
          <p:nvSpPr>
            <p:cNvPr id="139" name="Rectangle 138">
              <a:extLst>
                <a:ext uri="{FF2B5EF4-FFF2-40B4-BE49-F238E27FC236}">
                  <a16:creationId xmlns:a16="http://schemas.microsoft.com/office/drawing/2014/main" id="{8B3AEEE8-326A-412E-8CBD-21BC7CBBFC5A}"/>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98</a:t>
              </a:r>
              <a:endParaRPr lang="en-CA" sz="2400" baseline="-25000" dirty="0"/>
            </a:p>
          </p:txBody>
        </p:sp>
        <p:sp>
          <p:nvSpPr>
            <p:cNvPr id="140" name="Rectangle 139">
              <a:extLst>
                <a:ext uri="{FF2B5EF4-FFF2-40B4-BE49-F238E27FC236}">
                  <a16:creationId xmlns:a16="http://schemas.microsoft.com/office/drawing/2014/main" id="{11810949-0EE7-46C2-B3DC-5201CE651765}"/>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97</a:t>
              </a:r>
              <a:endParaRPr lang="en-CA" sz="2400" baseline="-25000" dirty="0"/>
            </a:p>
          </p:txBody>
        </p:sp>
        <p:sp>
          <p:nvSpPr>
            <p:cNvPr id="141" name="Rectangle 140">
              <a:extLst>
                <a:ext uri="{FF2B5EF4-FFF2-40B4-BE49-F238E27FC236}">
                  <a16:creationId xmlns:a16="http://schemas.microsoft.com/office/drawing/2014/main" id="{B7EB3213-3088-4038-89F9-F1DF9249E0E0}"/>
                </a:ext>
              </a:extLst>
            </p:cNvPr>
            <p:cNvSpPr/>
            <p:nvPr/>
          </p:nvSpPr>
          <p:spPr>
            <a:xfrm>
              <a:off x="2135417" y="5969471"/>
              <a:ext cx="881738" cy="461665"/>
            </a:xfrm>
            <a:prstGeom prst="rect">
              <a:avLst/>
            </a:prstGeom>
          </p:spPr>
          <p:txBody>
            <a:bodyPr wrap="square">
              <a:spAutoFit/>
            </a:bodyPr>
            <a:lstStyle/>
            <a:p>
              <a:pPr>
                <a:spcAft>
                  <a:spcPts val="0"/>
                </a:spcAft>
              </a:pPr>
              <a:r>
                <a:rPr lang="en-US" sz="2400" dirty="0"/>
                <a:t>96.1 </a:t>
              </a:r>
              <a:endParaRPr lang="en-CA" sz="2400" baseline="-25000" dirty="0"/>
            </a:p>
          </p:txBody>
        </p:sp>
      </p:grpSp>
      <p:grpSp>
        <p:nvGrpSpPr>
          <p:cNvPr id="142" name="Group 141">
            <a:extLst>
              <a:ext uri="{FF2B5EF4-FFF2-40B4-BE49-F238E27FC236}">
                <a16:creationId xmlns:a16="http://schemas.microsoft.com/office/drawing/2014/main" id="{8D61FA48-8495-495C-ABFF-22818C306B85}"/>
              </a:ext>
            </a:extLst>
          </p:cNvPr>
          <p:cNvGrpSpPr/>
          <p:nvPr/>
        </p:nvGrpSpPr>
        <p:grpSpPr>
          <a:xfrm>
            <a:off x="2098171" y="5942779"/>
            <a:ext cx="3909783" cy="469607"/>
            <a:chOff x="2135417" y="5961529"/>
            <a:chExt cx="3909783" cy="469607"/>
          </a:xfrm>
        </p:grpSpPr>
        <p:sp>
          <p:nvSpPr>
            <p:cNvPr id="143" name="Rectangle 142">
              <a:extLst>
                <a:ext uri="{FF2B5EF4-FFF2-40B4-BE49-F238E27FC236}">
                  <a16:creationId xmlns:a16="http://schemas.microsoft.com/office/drawing/2014/main" id="{0C6E5342-9248-4604-8419-F9DD53F33942}"/>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144" name="Rectangle 143">
              <a:extLst>
                <a:ext uri="{FF2B5EF4-FFF2-40B4-BE49-F238E27FC236}">
                  <a16:creationId xmlns:a16="http://schemas.microsoft.com/office/drawing/2014/main" id="{2485DF83-687E-4AB8-9FA4-EEBDEF9A5574}"/>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145" name="Rectangle 144">
              <a:extLst>
                <a:ext uri="{FF2B5EF4-FFF2-40B4-BE49-F238E27FC236}">
                  <a16:creationId xmlns:a16="http://schemas.microsoft.com/office/drawing/2014/main" id="{6C0B590F-9AF2-41DD-9E8A-7E2A0250573F}"/>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sp>
          <p:nvSpPr>
            <p:cNvPr id="146" name="Rectangle 145">
              <a:extLst>
                <a:ext uri="{FF2B5EF4-FFF2-40B4-BE49-F238E27FC236}">
                  <a16:creationId xmlns:a16="http://schemas.microsoft.com/office/drawing/2014/main" id="{68436302-27A8-4C8B-9DD4-1486BE50BB12}"/>
                </a:ext>
              </a:extLst>
            </p:cNvPr>
            <p:cNvSpPr/>
            <p:nvPr/>
          </p:nvSpPr>
          <p:spPr>
            <a:xfrm>
              <a:off x="2135417" y="5969471"/>
              <a:ext cx="881738" cy="461665"/>
            </a:xfrm>
            <a:prstGeom prst="rect">
              <a:avLst/>
            </a:prstGeom>
          </p:spPr>
          <p:txBody>
            <a:bodyPr wrap="square">
              <a:spAutoFit/>
            </a:bodyPr>
            <a:lstStyle/>
            <a:p>
              <a:pPr>
                <a:spcAft>
                  <a:spcPts val="0"/>
                </a:spcAft>
              </a:pPr>
              <a:r>
                <a:rPr lang="en-US" sz="2400" dirty="0"/>
                <a:t>100</a:t>
              </a:r>
              <a:endParaRPr lang="en-CA" sz="2400" baseline="-25000" dirty="0"/>
            </a:p>
          </p:txBody>
        </p:sp>
      </p:grpSp>
      <p:pic>
        <p:nvPicPr>
          <p:cNvPr id="122" name="Picture 121">
            <a:extLst>
              <a:ext uri="{FF2B5EF4-FFF2-40B4-BE49-F238E27FC236}">
                <a16:creationId xmlns:a16="http://schemas.microsoft.com/office/drawing/2014/main" id="{4C31FB67-E1F8-4492-AEE9-6187DA367B65}"/>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232740" y="6172200"/>
            <a:ext cx="613290" cy="775589"/>
          </a:xfrm>
          <a:prstGeom prst="rect">
            <a:avLst/>
          </a:prstGeom>
        </p:spPr>
      </p:pic>
    </p:spTree>
    <p:extLst>
      <p:ext uri="{BB962C8B-B14F-4D97-AF65-F5344CB8AC3E}">
        <p14:creationId xmlns:p14="http://schemas.microsoft.com/office/powerpoint/2010/main" val="26074265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ppt_x"/>
                                          </p:val>
                                        </p:tav>
                                        <p:tav tm="100000">
                                          <p:val>
                                            <p:strVal val="#ppt_x"/>
                                          </p:val>
                                        </p:tav>
                                      </p:tavLst>
                                    </p:anim>
                                    <p:anim calcmode="lin" valueType="num">
                                      <p:cBhvr additive="base">
                                        <p:cTn id="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
                                            <p:txEl>
                                              <p:pRg st="2" end="2"/>
                                            </p:txEl>
                                          </p:spTgt>
                                        </p:tgtEl>
                                        <p:attrNameLst>
                                          <p:attrName>style.visibility</p:attrName>
                                        </p:attrNameLst>
                                      </p:cBhvr>
                                      <p:to>
                                        <p:strVal val="visible"/>
                                      </p:to>
                                    </p:set>
                                    <p:anim calcmode="lin" valueType="num">
                                      <p:cBhvr additive="base">
                                        <p:cTn id="2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 presetClass="emph" presetSubtype="2" fill="hold" grpId="0" nodeType="clickEffect">
                                  <p:stCondLst>
                                    <p:cond delay="0"/>
                                  </p:stCondLst>
                                  <p:childTnLst>
                                    <p:animClr clrSpc="rgb" dir="cw">
                                      <p:cBhvr override="childStyle">
                                        <p:cTn id="32" dur="600" fill="hold"/>
                                        <p:tgtEl>
                                          <p:spTgt spid="79"/>
                                        </p:tgtEl>
                                        <p:attrNameLst>
                                          <p:attrName>style.color</p:attrName>
                                        </p:attrNameLst>
                                      </p:cBhvr>
                                      <p:to>
                                        <a:srgbClr val="FF00FF"/>
                                      </p:to>
                                    </p:animClr>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61111E-6 -4.81481E-6 L 0.204 -0.01666 " pathEditMode="relative" rAng="0" ptsTypes="AA">
                                      <p:cBhvr>
                                        <p:cTn id="36" dur="2000" fill="hold"/>
                                        <p:tgtEl>
                                          <p:spTgt spid="78"/>
                                        </p:tgtEl>
                                        <p:attrNameLst>
                                          <p:attrName>ppt_x</p:attrName>
                                          <p:attrName>ppt_y</p:attrName>
                                        </p:attrNameLst>
                                      </p:cBhvr>
                                      <p:rCtr x="10191" y="-833"/>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6">
                                            <p:txEl>
                                              <p:pRg st="3" end="3"/>
                                            </p:txEl>
                                          </p:spTgt>
                                        </p:tgtEl>
                                        <p:attrNameLst>
                                          <p:attrName>style.visibility</p:attrName>
                                        </p:attrNameLst>
                                      </p:cBhvr>
                                      <p:to>
                                        <p:strVal val="visible"/>
                                      </p:to>
                                    </p:set>
                                    <p:anim calcmode="lin" valueType="num">
                                      <p:cBhvr additive="base">
                                        <p:cTn id="41"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43" presetID="3" presetClass="emph" presetSubtype="2" fill="hold" grpId="0" nodeType="withEffect">
                                  <p:stCondLst>
                                    <p:cond delay="0"/>
                                  </p:stCondLst>
                                  <p:childTnLst>
                                    <p:animClr clrSpc="rgb" dir="cw">
                                      <p:cBhvr override="childStyle">
                                        <p:cTn id="44" dur="600" fill="hold"/>
                                        <p:tgtEl>
                                          <p:spTgt spid="80"/>
                                        </p:tgtEl>
                                        <p:attrNameLst>
                                          <p:attrName>style.color</p:attrName>
                                        </p:attrNameLst>
                                      </p:cBhvr>
                                      <p:to>
                                        <a:srgbClr val="FF00FF"/>
                                      </p:to>
                                    </p:animClr>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6">
                                            <p:txEl>
                                              <p:pRg st="4" end="4"/>
                                            </p:txEl>
                                          </p:spTgt>
                                        </p:tgtEl>
                                        <p:attrNameLst>
                                          <p:attrName>style.visibility</p:attrName>
                                        </p:attrNameLst>
                                      </p:cBhvr>
                                      <p:to>
                                        <p:strVal val="visible"/>
                                      </p:to>
                                    </p:set>
                                    <p:anim calcmode="lin" valueType="num">
                                      <p:cBhvr additive="base">
                                        <p:cTn id="49"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7"/>
                                        </p:tgtEl>
                                        <p:attrNameLst>
                                          <p:attrName>style.visibility</p:attrName>
                                        </p:attrNameLst>
                                      </p:cBhvr>
                                      <p:to>
                                        <p:strVal val="visible"/>
                                      </p:to>
                                    </p:set>
                                    <p:anim calcmode="lin" valueType="num">
                                      <p:cBhvr additive="base">
                                        <p:cTn id="55" dur="500" fill="hold"/>
                                        <p:tgtEl>
                                          <p:spTgt spid="7"/>
                                        </p:tgtEl>
                                        <p:attrNameLst>
                                          <p:attrName>ppt_x</p:attrName>
                                        </p:attrNameLst>
                                      </p:cBhvr>
                                      <p:tavLst>
                                        <p:tav tm="0">
                                          <p:val>
                                            <p:strVal val="#ppt_x"/>
                                          </p:val>
                                        </p:tav>
                                        <p:tav tm="100000">
                                          <p:val>
                                            <p:strVal val="#ppt_x"/>
                                          </p:val>
                                        </p:tav>
                                      </p:tavLst>
                                    </p:anim>
                                    <p:anim calcmode="lin" valueType="num">
                                      <p:cBhvr additive="base">
                                        <p:cTn id="56"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122"/>
                                        </p:tgtEl>
                                        <p:attrNameLst>
                                          <p:attrName>style.visibility</p:attrName>
                                        </p:attrNameLst>
                                      </p:cBhvr>
                                      <p:to>
                                        <p:strVal val="visible"/>
                                      </p:to>
                                    </p:set>
                                  </p:childTnLst>
                                </p:cTn>
                              </p:par>
                              <p:par>
                                <p:cTn id="61" presetID="42" presetClass="path" presetSubtype="0" accel="50000" decel="50000" fill="hold" nodeType="withEffect">
                                  <p:stCondLst>
                                    <p:cond delay="0"/>
                                  </p:stCondLst>
                                  <p:childTnLst>
                                    <p:animMotion origin="layout" path="M 8.33333E-7 -1.48148E-6 L 0.34635 -0.0037 " pathEditMode="relative" rAng="0" ptsTypes="AA">
                                      <p:cBhvr>
                                        <p:cTn id="62" dur="2000" fill="hold"/>
                                        <p:tgtEl>
                                          <p:spTgt spid="122"/>
                                        </p:tgtEl>
                                        <p:attrNameLst>
                                          <p:attrName>ppt_x</p:attrName>
                                          <p:attrName>ppt_y</p:attrName>
                                        </p:attrNameLst>
                                      </p:cBhvr>
                                      <p:rCtr x="17309" y="-185"/>
                                    </p:animMotion>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10"/>
                                        </p:tgtEl>
                                        <p:attrNameLst>
                                          <p:attrName>style.visibility</p:attrName>
                                        </p:attrNameLst>
                                      </p:cBhvr>
                                      <p:to>
                                        <p:strVal val="visible"/>
                                      </p:to>
                                    </p:set>
                                    <p:anim calcmode="lin" valueType="num">
                                      <p:cBhvr additive="base">
                                        <p:cTn id="67" dur="500" fill="hold"/>
                                        <p:tgtEl>
                                          <p:spTgt spid="10"/>
                                        </p:tgtEl>
                                        <p:attrNameLst>
                                          <p:attrName>ppt_x</p:attrName>
                                        </p:attrNameLst>
                                      </p:cBhvr>
                                      <p:tavLst>
                                        <p:tav tm="0">
                                          <p:val>
                                            <p:strVal val="#ppt_x"/>
                                          </p:val>
                                        </p:tav>
                                        <p:tav tm="100000">
                                          <p:val>
                                            <p:strVal val="#ppt_x"/>
                                          </p:val>
                                        </p:tav>
                                      </p:tavLst>
                                    </p:anim>
                                    <p:anim calcmode="lin" valueType="num">
                                      <p:cBhvr additive="base">
                                        <p:cTn id="68" dur="500" fill="hold"/>
                                        <p:tgtEl>
                                          <p:spTgt spid="10"/>
                                        </p:tgtEl>
                                        <p:attrNameLst>
                                          <p:attrName>ppt_y</p:attrName>
                                        </p:attrNameLst>
                                      </p:cBhvr>
                                      <p:tavLst>
                                        <p:tav tm="0">
                                          <p:val>
                                            <p:strVal val="1+#ppt_h/2"/>
                                          </p:val>
                                        </p:tav>
                                        <p:tav tm="100000">
                                          <p:val>
                                            <p:strVal val="#ppt_y"/>
                                          </p:val>
                                        </p:tav>
                                      </p:tavLst>
                                    </p:anim>
                                  </p:childTnLst>
                                </p:cTn>
                              </p:par>
                              <p:par>
                                <p:cTn id="69" presetID="2" presetClass="entr" presetSubtype="4" fill="hold" nodeType="withEffect">
                                  <p:stCondLst>
                                    <p:cond delay="0"/>
                                  </p:stCondLst>
                                  <p:childTnLst>
                                    <p:set>
                                      <p:cBhvr>
                                        <p:cTn id="70" dur="1" fill="hold">
                                          <p:stCondLst>
                                            <p:cond delay="0"/>
                                          </p:stCondLst>
                                        </p:cTn>
                                        <p:tgtEl>
                                          <p:spTgt spid="122"/>
                                        </p:tgtEl>
                                        <p:attrNameLst>
                                          <p:attrName>style.visibility</p:attrName>
                                        </p:attrNameLst>
                                      </p:cBhvr>
                                      <p:to>
                                        <p:strVal val="visible"/>
                                      </p:to>
                                    </p:set>
                                    <p:anim calcmode="lin" valueType="num">
                                      <p:cBhvr additive="base">
                                        <p:cTn id="71" dur="500" fill="hold"/>
                                        <p:tgtEl>
                                          <p:spTgt spid="122"/>
                                        </p:tgtEl>
                                        <p:attrNameLst>
                                          <p:attrName>ppt_x</p:attrName>
                                        </p:attrNameLst>
                                      </p:cBhvr>
                                      <p:tavLst>
                                        <p:tav tm="0">
                                          <p:val>
                                            <p:strVal val="#ppt_x"/>
                                          </p:val>
                                        </p:tav>
                                        <p:tav tm="100000">
                                          <p:val>
                                            <p:strVal val="#ppt_x"/>
                                          </p:val>
                                        </p:tav>
                                      </p:tavLst>
                                    </p:anim>
                                    <p:anim calcmode="lin" valueType="num">
                                      <p:cBhvr additive="base">
                                        <p:cTn id="72" dur="500" fill="hold"/>
                                        <p:tgtEl>
                                          <p:spTgt spid="122"/>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142"/>
                                        </p:tgtEl>
                                        <p:attrNameLst>
                                          <p:attrName>style.visibility</p:attrName>
                                        </p:attrNameLst>
                                      </p:cBhvr>
                                      <p:to>
                                        <p:strVal val="visible"/>
                                      </p:to>
                                    </p:set>
                                    <p:anim calcmode="lin" valueType="num">
                                      <p:cBhvr additive="base">
                                        <p:cTn id="77" dur="500" fill="hold"/>
                                        <p:tgtEl>
                                          <p:spTgt spid="142"/>
                                        </p:tgtEl>
                                        <p:attrNameLst>
                                          <p:attrName>ppt_x</p:attrName>
                                        </p:attrNameLst>
                                      </p:cBhvr>
                                      <p:tavLst>
                                        <p:tav tm="0">
                                          <p:val>
                                            <p:strVal val="#ppt_x"/>
                                          </p:val>
                                        </p:tav>
                                        <p:tav tm="100000">
                                          <p:val>
                                            <p:strVal val="#ppt_x"/>
                                          </p:val>
                                        </p:tav>
                                      </p:tavLst>
                                    </p:anim>
                                    <p:anim calcmode="lin" valueType="num">
                                      <p:cBhvr additive="base">
                                        <p:cTn id="78" dur="500" fill="hold"/>
                                        <p:tgtEl>
                                          <p:spTgt spid="142"/>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123"/>
                                        </p:tgtEl>
                                        <p:attrNameLst>
                                          <p:attrName>style.visibility</p:attrName>
                                        </p:attrNameLst>
                                      </p:cBhvr>
                                      <p:to>
                                        <p:strVal val="visible"/>
                                      </p:to>
                                    </p:set>
                                    <p:anim calcmode="lin" valueType="num">
                                      <p:cBhvr additive="base">
                                        <p:cTn id="83" dur="500" fill="hold"/>
                                        <p:tgtEl>
                                          <p:spTgt spid="123"/>
                                        </p:tgtEl>
                                        <p:attrNameLst>
                                          <p:attrName>ppt_x</p:attrName>
                                        </p:attrNameLst>
                                      </p:cBhvr>
                                      <p:tavLst>
                                        <p:tav tm="0">
                                          <p:val>
                                            <p:strVal val="#ppt_x"/>
                                          </p:val>
                                        </p:tav>
                                        <p:tav tm="100000">
                                          <p:val>
                                            <p:strVal val="#ppt_x"/>
                                          </p:val>
                                        </p:tav>
                                      </p:tavLst>
                                    </p:anim>
                                    <p:anim calcmode="lin" valueType="num">
                                      <p:cBhvr additive="base">
                                        <p:cTn id="84" dur="500" fill="hold"/>
                                        <p:tgtEl>
                                          <p:spTgt spid="123"/>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0" presetClass="path" presetSubtype="0" accel="50000" decel="50000" fill="hold" nodeType="clickEffect">
                                  <p:stCondLst>
                                    <p:cond delay="0"/>
                                  </p:stCondLst>
                                  <p:childTnLst>
                                    <p:animMotion origin="layout" path="M -0.00295 -0.00208 L -0.00295 -0.00208 C 0.0125 -0.00139 0.02778 -0.00139 0.04305 -1.48148E-6 C 0.04583 0.00023 0.04826 0.00185 0.05104 0.00208 C 0.06424 0.00324 0.07743 0.00347 0.0908 0.00417 L -0.03472 0.00625 C -0.03715 0.00625 -0.05538 0.00996 -0.05851 0.01042 C -0.06372 0.00972 -0.06927 0.01065 -0.07431 0.00833 C -0.07639 0.00741 -0.07014 0.00671 -0.06806 0.00625 C -0.0632 0.00533 -0.05851 0.00486 -0.05365 0.00417 C -0.03021 -0.0037 -0.04288 -1.48148E-6 0.00816 -1.48148E-6 C 0.01042 -1.48148E-6 0.00399 0.00139 0.00191 0.00208 C -0.00139 0.00278 -0.00451 0.00394 -0.00764 0.00417 C -0.02135 0.00533 -0.03524 0.00556 -0.04896 0.00625 C -0.01493 0.01759 -0.05781 0.00394 0.03993 0.01042 C 0.05677 0.01158 0.00608 0.01042 -0.01076 0.01042 L -0.01076 0.01042 " pathEditMode="relative" ptsTypes="AAAAAAAAAAAAAAAAA">
                                      <p:cBhvr>
                                        <p:cTn id="88" dur="2000" fill="hold"/>
                                        <p:tgtEl>
                                          <p:spTgt spid="122"/>
                                        </p:tgtEl>
                                        <p:attrNameLst>
                                          <p:attrName>ppt_x</p:attrName>
                                          <p:attrName>ppt_y</p:attrName>
                                        </p:attrNameLst>
                                      </p:cBhvr>
                                    </p:animMotion>
                                  </p:childTnLst>
                                </p:cTn>
                              </p:par>
                            </p:childTnLst>
                          </p:cTn>
                        </p:par>
                      </p:childTnLst>
                    </p:cTn>
                  </p:par>
                  <p:par>
                    <p:cTn id="89" fill="hold">
                      <p:stCondLst>
                        <p:cond delay="indefinite"/>
                      </p:stCondLst>
                      <p:childTnLst>
                        <p:par>
                          <p:cTn id="90" fill="hold">
                            <p:stCondLst>
                              <p:cond delay="0"/>
                            </p:stCondLst>
                            <p:childTnLst>
                              <p:par>
                                <p:cTn id="91" presetID="2" presetClass="entr" presetSubtype="4" fill="hold" nodeType="clickEffect">
                                  <p:stCondLst>
                                    <p:cond delay="0"/>
                                  </p:stCondLst>
                                  <p:childTnLst>
                                    <p:set>
                                      <p:cBhvr>
                                        <p:cTn id="92" dur="1" fill="hold">
                                          <p:stCondLst>
                                            <p:cond delay="0"/>
                                          </p:stCondLst>
                                        </p:cTn>
                                        <p:tgtEl>
                                          <p:spTgt spid="137"/>
                                        </p:tgtEl>
                                        <p:attrNameLst>
                                          <p:attrName>style.visibility</p:attrName>
                                        </p:attrNameLst>
                                      </p:cBhvr>
                                      <p:to>
                                        <p:strVal val="visible"/>
                                      </p:to>
                                    </p:set>
                                    <p:anim calcmode="lin" valueType="num">
                                      <p:cBhvr additive="base">
                                        <p:cTn id="93" dur="500" fill="hold"/>
                                        <p:tgtEl>
                                          <p:spTgt spid="137"/>
                                        </p:tgtEl>
                                        <p:attrNameLst>
                                          <p:attrName>ppt_x</p:attrName>
                                        </p:attrNameLst>
                                      </p:cBhvr>
                                      <p:tavLst>
                                        <p:tav tm="0">
                                          <p:val>
                                            <p:strVal val="#ppt_x"/>
                                          </p:val>
                                        </p:tav>
                                        <p:tav tm="100000">
                                          <p:val>
                                            <p:strVal val="#ppt_x"/>
                                          </p:val>
                                        </p:tav>
                                      </p:tavLst>
                                    </p:anim>
                                    <p:anim calcmode="lin" valueType="num">
                                      <p:cBhvr additive="base">
                                        <p:cTn id="94" dur="500" fill="hold"/>
                                        <p:tgtEl>
                                          <p:spTgt spid="137"/>
                                        </p:tgtEl>
                                        <p:attrNameLst>
                                          <p:attrName>ppt_y</p:attrName>
                                        </p:attrNameLst>
                                      </p:cBhvr>
                                      <p:tavLst>
                                        <p:tav tm="0">
                                          <p:val>
                                            <p:strVal val="1+#ppt_h/2"/>
                                          </p:val>
                                        </p:tav>
                                        <p:tav tm="100000">
                                          <p:val>
                                            <p:strVal val="#ppt_y"/>
                                          </p:val>
                                        </p:tav>
                                      </p:tavLst>
                                    </p:anim>
                                  </p:childTnLst>
                                </p:cTn>
                              </p:par>
                              <p:par>
                                <p:cTn id="95" presetID="1" presetClass="exit" presetSubtype="0" fill="hold" nodeType="withEffect">
                                  <p:stCondLst>
                                    <p:cond delay="0"/>
                                  </p:stCondLst>
                                  <p:childTnLst>
                                    <p:set>
                                      <p:cBhvr>
                                        <p:cTn id="96" dur="1" fill="hold">
                                          <p:stCondLst>
                                            <p:cond delay="0"/>
                                          </p:stCondLst>
                                        </p:cTn>
                                        <p:tgtEl>
                                          <p:spTgt spid="142"/>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32" presetClass="emph" presetSubtype="0" fill="hold" grpId="1" nodeType="clickEffect">
                                  <p:stCondLst>
                                    <p:cond delay="0"/>
                                  </p:stCondLst>
                                  <p:childTnLst>
                                    <p:animRot by="120000">
                                      <p:cBhvr>
                                        <p:cTn id="100" dur="100" fill="hold">
                                          <p:stCondLst>
                                            <p:cond delay="0"/>
                                          </p:stCondLst>
                                        </p:cTn>
                                        <p:tgtEl>
                                          <p:spTgt spid="123"/>
                                        </p:tgtEl>
                                        <p:attrNameLst>
                                          <p:attrName>r</p:attrName>
                                        </p:attrNameLst>
                                      </p:cBhvr>
                                    </p:animRot>
                                    <p:animRot by="-240000">
                                      <p:cBhvr>
                                        <p:cTn id="101" dur="200" fill="hold">
                                          <p:stCondLst>
                                            <p:cond delay="200"/>
                                          </p:stCondLst>
                                        </p:cTn>
                                        <p:tgtEl>
                                          <p:spTgt spid="123"/>
                                        </p:tgtEl>
                                        <p:attrNameLst>
                                          <p:attrName>r</p:attrName>
                                        </p:attrNameLst>
                                      </p:cBhvr>
                                    </p:animRot>
                                    <p:animRot by="240000">
                                      <p:cBhvr>
                                        <p:cTn id="102" dur="200" fill="hold">
                                          <p:stCondLst>
                                            <p:cond delay="400"/>
                                          </p:stCondLst>
                                        </p:cTn>
                                        <p:tgtEl>
                                          <p:spTgt spid="123"/>
                                        </p:tgtEl>
                                        <p:attrNameLst>
                                          <p:attrName>r</p:attrName>
                                        </p:attrNameLst>
                                      </p:cBhvr>
                                    </p:animRot>
                                    <p:animRot by="-240000">
                                      <p:cBhvr>
                                        <p:cTn id="103" dur="200" fill="hold">
                                          <p:stCondLst>
                                            <p:cond delay="600"/>
                                          </p:stCondLst>
                                        </p:cTn>
                                        <p:tgtEl>
                                          <p:spTgt spid="123"/>
                                        </p:tgtEl>
                                        <p:attrNameLst>
                                          <p:attrName>r</p:attrName>
                                        </p:attrNameLst>
                                      </p:cBhvr>
                                    </p:animRot>
                                    <p:animRot by="120000">
                                      <p:cBhvr>
                                        <p:cTn id="104" dur="200" fill="hold">
                                          <p:stCondLst>
                                            <p:cond delay="800"/>
                                          </p:stCondLst>
                                        </p:cTn>
                                        <p:tgtEl>
                                          <p:spTgt spid="123"/>
                                        </p:tgtEl>
                                        <p:attrNameLst>
                                          <p:attrName>r</p:attrName>
                                        </p:attrNameLst>
                                      </p:cBhvr>
                                    </p:animRot>
                                  </p:childTnLst>
                                </p:cTn>
                              </p:par>
                            </p:childTnLst>
                          </p:cTn>
                        </p:par>
                      </p:childTnLst>
                    </p:cTn>
                  </p:par>
                  <p:par>
                    <p:cTn id="105" fill="hold">
                      <p:stCondLst>
                        <p:cond delay="indefinite"/>
                      </p:stCondLst>
                      <p:childTnLst>
                        <p:par>
                          <p:cTn id="106" fill="hold">
                            <p:stCondLst>
                              <p:cond delay="0"/>
                            </p:stCondLst>
                            <p:childTnLst>
                              <p:par>
                                <p:cTn id="107" presetID="42" presetClass="path" presetSubtype="0" accel="50000" decel="50000" fill="hold" nodeType="clickEffect">
                                  <p:stCondLst>
                                    <p:cond delay="0"/>
                                  </p:stCondLst>
                                  <p:childTnLst>
                                    <p:animMotion origin="layout" path="M 8.33333E-7 -1.48148E-6 L 0.34635 -0.01065 " pathEditMode="relative" rAng="0" ptsTypes="AA">
                                      <p:cBhvr>
                                        <p:cTn id="108" dur="2000" fill="hold"/>
                                        <p:tgtEl>
                                          <p:spTgt spid="122"/>
                                        </p:tgtEl>
                                        <p:attrNameLst>
                                          <p:attrName>ppt_x</p:attrName>
                                          <p:attrName>ppt_y</p:attrName>
                                        </p:attrNameLst>
                                      </p:cBhvr>
                                      <p:rCtr x="17309" y="-532"/>
                                    </p:animMotion>
                                  </p:childTnLst>
                                </p:cTn>
                              </p:par>
                            </p:childTnLst>
                          </p:cTn>
                        </p:par>
                      </p:childTnLst>
                    </p:cTn>
                  </p:par>
                  <p:par>
                    <p:cTn id="109" fill="hold">
                      <p:stCondLst>
                        <p:cond delay="indefinite"/>
                      </p:stCondLst>
                      <p:childTnLst>
                        <p:par>
                          <p:cTn id="110" fill="hold">
                            <p:stCondLst>
                              <p:cond delay="0"/>
                            </p:stCondLst>
                            <p:childTnLst>
                              <p:par>
                                <p:cTn id="111" presetID="32" presetClass="emph" presetSubtype="0" fill="hold" nodeType="clickEffect">
                                  <p:stCondLst>
                                    <p:cond delay="0"/>
                                  </p:stCondLst>
                                  <p:childTnLst>
                                    <p:animRot by="120000">
                                      <p:cBhvr>
                                        <p:cTn id="112" dur="100" fill="hold">
                                          <p:stCondLst>
                                            <p:cond delay="0"/>
                                          </p:stCondLst>
                                        </p:cTn>
                                        <p:tgtEl>
                                          <p:spTgt spid="10"/>
                                        </p:tgtEl>
                                        <p:attrNameLst>
                                          <p:attrName>r</p:attrName>
                                        </p:attrNameLst>
                                      </p:cBhvr>
                                    </p:animRot>
                                    <p:animRot by="-240000">
                                      <p:cBhvr>
                                        <p:cTn id="113" dur="200" fill="hold">
                                          <p:stCondLst>
                                            <p:cond delay="200"/>
                                          </p:stCondLst>
                                        </p:cTn>
                                        <p:tgtEl>
                                          <p:spTgt spid="10"/>
                                        </p:tgtEl>
                                        <p:attrNameLst>
                                          <p:attrName>r</p:attrName>
                                        </p:attrNameLst>
                                      </p:cBhvr>
                                    </p:animRot>
                                    <p:animRot by="240000">
                                      <p:cBhvr>
                                        <p:cTn id="114" dur="200" fill="hold">
                                          <p:stCondLst>
                                            <p:cond delay="400"/>
                                          </p:stCondLst>
                                        </p:cTn>
                                        <p:tgtEl>
                                          <p:spTgt spid="10"/>
                                        </p:tgtEl>
                                        <p:attrNameLst>
                                          <p:attrName>r</p:attrName>
                                        </p:attrNameLst>
                                      </p:cBhvr>
                                    </p:animRot>
                                    <p:animRot by="-240000">
                                      <p:cBhvr>
                                        <p:cTn id="115" dur="200" fill="hold">
                                          <p:stCondLst>
                                            <p:cond delay="600"/>
                                          </p:stCondLst>
                                        </p:cTn>
                                        <p:tgtEl>
                                          <p:spTgt spid="10"/>
                                        </p:tgtEl>
                                        <p:attrNameLst>
                                          <p:attrName>r</p:attrName>
                                        </p:attrNameLst>
                                      </p:cBhvr>
                                    </p:animRot>
                                    <p:animRot by="120000">
                                      <p:cBhvr>
                                        <p:cTn id="116" dur="200" fill="hold">
                                          <p:stCondLst>
                                            <p:cond delay="800"/>
                                          </p:stCondLst>
                                        </p:cTn>
                                        <p:tgtEl>
                                          <p:spTgt spid="10"/>
                                        </p:tgtEl>
                                        <p:attrNameLst>
                                          <p:attrName>r</p:attrName>
                                        </p:attrNameLst>
                                      </p:cBhvr>
                                    </p:animRot>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77">
                                            <p:txEl>
                                              <p:pRg st="0" end="0"/>
                                            </p:txEl>
                                          </p:spTgt>
                                        </p:tgtEl>
                                        <p:attrNameLst>
                                          <p:attrName>style.visibility</p:attrName>
                                        </p:attrNameLst>
                                      </p:cBhvr>
                                      <p:to>
                                        <p:strVal val="visible"/>
                                      </p:to>
                                    </p:set>
                                    <p:anim calcmode="lin" valueType="num">
                                      <p:cBhvr additive="base">
                                        <p:cTn id="121" dur="500" fill="hold"/>
                                        <p:tgtEl>
                                          <p:spTgt spid="77">
                                            <p:txEl>
                                              <p:pRg st="0" end="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7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build="allAtOnce"/>
      <p:bldP spid="79" grpId="0"/>
      <p:bldP spid="80" grpId="0"/>
      <p:bldP spid="123" grpId="0" animBg="1"/>
      <p:bldP spid="123" grpId="1" animBg="1"/>
    </p:bldLst>
  </p:timing>
</p:sld>
</file>

<file path=ppt/slides/slide3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a:extLst>
              <a:ext uri="{FF2B5EF4-FFF2-40B4-BE49-F238E27FC236}">
                <a16:creationId xmlns:a16="http://schemas.microsoft.com/office/drawing/2014/main" id="{8ACB931E-3C2B-480B-B7A3-357457CB5E57}"/>
              </a:ext>
            </a:extLst>
          </p:cNvPr>
          <p:cNvGrpSpPr/>
          <p:nvPr/>
        </p:nvGrpSpPr>
        <p:grpSpPr>
          <a:xfrm>
            <a:off x="1447800" y="626589"/>
            <a:ext cx="5884152" cy="1904643"/>
            <a:chOff x="1447800" y="626589"/>
            <a:chExt cx="5884152" cy="1904643"/>
          </a:xfrm>
        </p:grpSpPr>
        <p:sp>
          <p:nvSpPr>
            <p:cNvPr id="82" name="Oval 81">
              <a:extLst>
                <a:ext uri="{FF2B5EF4-FFF2-40B4-BE49-F238E27FC236}">
                  <a16:creationId xmlns:a16="http://schemas.microsoft.com/office/drawing/2014/main" id="{6F551ED5-34BF-4671-A9A2-95E7B4297616}"/>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3" name="Oval 82">
              <a:extLst>
                <a:ext uri="{FF2B5EF4-FFF2-40B4-BE49-F238E27FC236}">
                  <a16:creationId xmlns:a16="http://schemas.microsoft.com/office/drawing/2014/main" id="{AE1F9E94-79E6-4AA5-ADFF-9C02A1256E1F}"/>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61754CCA-863E-4289-91F2-B426E23049F6}"/>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5" name="Straight Arrow Connector 84">
              <a:extLst>
                <a:ext uri="{FF2B5EF4-FFF2-40B4-BE49-F238E27FC236}">
                  <a16:creationId xmlns:a16="http://schemas.microsoft.com/office/drawing/2014/main" id="{014ADA87-E372-4B1B-892C-4529FF27D1CD}"/>
                </a:ext>
              </a:extLst>
            </p:cNvPr>
            <p:cNvCxnSpPr>
              <a:cxnSpLocks/>
              <a:stCxn id="82" idx="6"/>
              <a:endCxn id="83"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6" name="Straight Arrow Connector 85">
              <a:extLst>
                <a:ext uri="{FF2B5EF4-FFF2-40B4-BE49-F238E27FC236}">
                  <a16:creationId xmlns:a16="http://schemas.microsoft.com/office/drawing/2014/main" id="{B7D64FB8-FE26-4987-B21F-4764476BBAC9}"/>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F69353E7-A866-49D9-9BF4-7C10D9ABE00D}"/>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4952676E-C5F1-47F3-A795-E487207B94AC}"/>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4663D11E-DE59-40DF-B93D-EA4281D678F3}"/>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AC839B02-83B5-4F98-A656-7B071F3697B0}"/>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AF7B967F-D419-4D13-8B8D-726517E52D2F}"/>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7E57C8C4-C96A-4167-98B0-5255351731BD}"/>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CEF92715-6DCF-4CBD-9C4C-12439A774E3D}"/>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9535EBD6-5E63-4DDF-94AB-F808D6D447C0}"/>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5A90BE97-FFA4-49B2-AC41-E809A7B9CC14}"/>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F2C2B49A-0385-42BE-981E-6CD05C772F97}"/>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7" name="Oval 96">
              <a:extLst>
                <a:ext uri="{FF2B5EF4-FFF2-40B4-BE49-F238E27FC236}">
                  <a16:creationId xmlns:a16="http://schemas.microsoft.com/office/drawing/2014/main" id="{2637AF78-B519-4F3A-B825-89E50A1700DB}"/>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8" name="Straight Arrow Connector 97">
              <a:extLst>
                <a:ext uri="{FF2B5EF4-FFF2-40B4-BE49-F238E27FC236}">
                  <a16:creationId xmlns:a16="http://schemas.microsoft.com/office/drawing/2014/main" id="{B35DD09B-1FA0-43F5-9D85-B0B8CC178E0B}"/>
                </a:ext>
              </a:extLst>
            </p:cNvPr>
            <p:cNvCxnSpPr>
              <a:cxnSpLocks/>
              <a:endCxn id="97"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99" name="Straight Arrow Connector 98">
              <a:extLst>
                <a:ext uri="{FF2B5EF4-FFF2-40B4-BE49-F238E27FC236}">
                  <a16:creationId xmlns:a16="http://schemas.microsoft.com/office/drawing/2014/main" id="{9B931FC9-C074-46E2-87F0-F498EE938DAA}"/>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7936909" cy="3785652"/>
          </a:xfrm>
          <a:prstGeom prst="rect">
            <a:avLst/>
          </a:prstGeom>
        </p:spPr>
        <p:txBody>
          <a:bodyPr wrap="square">
            <a:spAutoFit/>
          </a:bodyPr>
          <a:lstStyle/>
          <a:p>
            <a:pPr>
              <a:spcAft>
                <a:spcPts val="0"/>
              </a:spcAft>
            </a:pPr>
            <a:r>
              <a:rPr lang="en-US" sz="2400" dirty="0"/>
              <a:t>Our machine’s turn:</a:t>
            </a:r>
          </a:p>
          <a:p>
            <a:pPr marL="342900" indent="-342900">
              <a:spcAft>
                <a:spcPts val="0"/>
              </a:spcAft>
              <a:buFont typeface="Arial" panose="020B0604020202020204" pitchFamily="34" charset="0"/>
              <a:buChar char="•"/>
            </a:pPr>
            <a:r>
              <a:rPr lang="en-US" sz="2400" dirty="0"/>
              <a:t>Each out-going edge is labeled with an action </a:t>
            </a:r>
            <a:br>
              <a:rPr lang="en-US" sz="2400" dirty="0"/>
            </a:br>
            <a:r>
              <a:rPr lang="en-US" sz="2400" dirty="0"/>
              <a:t>that the machine may choose to take from this state.</a:t>
            </a:r>
          </a:p>
          <a:p>
            <a:pPr marL="342900" indent="-342900">
              <a:spcAft>
                <a:spcPts val="0"/>
              </a:spcAft>
              <a:buFont typeface="Arial" panose="020B0604020202020204" pitchFamily="34" charset="0"/>
              <a:buChar char="•"/>
            </a:pPr>
            <a:r>
              <a:rPr lang="en-US" sz="2400" dirty="0"/>
              <a:t>Being wise, he will take the action that leads to the state with the </a:t>
            </a:r>
            <a:r>
              <a:rPr lang="en-US" sz="2400" dirty="0">
                <a:solidFill>
                  <a:srgbClr val="FF00FF"/>
                </a:solidFill>
              </a:rPr>
              <a:t>highest</a:t>
            </a:r>
            <a:r>
              <a:rPr lang="en-US" sz="2400" dirty="0"/>
              <a:t> expected reward.</a:t>
            </a:r>
          </a:p>
          <a:p>
            <a:pPr marL="342900" indent="-342900">
              <a:spcAft>
                <a:spcPts val="0"/>
              </a:spcAft>
              <a:buFont typeface="Arial" panose="020B0604020202020204" pitchFamily="34" charset="0"/>
              <a:buChar char="•"/>
            </a:pPr>
            <a:r>
              <a:rPr lang="en-US" sz="2400" dirty="0"/>
              <a:t>Because this is what we expect him to do,</a:t>
            </a:r>
            <a:br>
              <a:rPr lang="en-US" sz="2400" dirty="0"/>
            </a:br>
            <a:r>
              <a:rPr lang="en-US" sz="2400" dirty="0"/>
              <a:t>this is also the current state’s expected reward.</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a:t>
            </a:r>
            <a:r>
              <a:rPr lang="en-US" sz="2400" dirty="0" err="1"/>
              <a:t>max</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a:p>
            <a:pPr marL="342900" indent="-342900">
              <a:spcAft>
                <a:spcPts val="0"/>
              </a:spcAft>
              <a:buFont typeface="Arial" panose="020B0604020202020204" pitchFamily="34" charset="0"/>
              <a:buChar char="•"/>
            </a:pPr>
            <a:r>
              <a:rPr lang="en-US" sz="2400" dirty="0"/>
              <a:t>Getting to the reward sooner is better, </a:t>
            </a:r>
          </a:p>
          <a:p>
            <a:pPr>
              <a:spcAft>
                <a:spcPts val="0"/>
              </a:spcAft>
            </a:pPr>
            <a:r>
              <a:rPr lang="en-US" sz="2400" dirty="0"/>
              <a:t>          hence </a:t>
            </a:r>
            <a:r>
              <a:rPr lang="en-US" sz="2400" dirty="0" err="1"/>
              <a:t>r</a:t>
            </a:r>
            <a:r>
              <a:rPr lang="en-US" sz="2400" baseline="-25000" dirty="0" err="1"/>
              <a:t>current</a:t>
            </a:r>
            <a:r>
              <a:rPr lang="en-CA" sz="2400" baseline="-25000" dirty="0"/>
              <a:t> </a:t>
            </a:r>
            <a:r>
              <a:rPr lang="en-US" sz="2400" dirty="0"/>
              <a:t>&lt; </a:t>
            </a:r>
            <a:r>
              <a:rPr lang="en-US" sz="2400" dirty="0" err="1"/>
              <a:t>r</a:t>
            </a:r>
            <a:r>
              <a:rPr lang="en-US" sz="2400" baseline="-25000" dirty="0" err="1"/>
              <a:t>next</a:t>
            </a:r>
            <a:endParaRPr lang="en-US" sz="24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5228772" y="576107"/>
            <a:ext cx="2696028" cy="1938493"/>
            <a:chOff x="4923972" y="1232879"/>
            <a:chExt cx="2696028" cy="1938493"/>
          </a:xfrm>
        </p:grpSpPr>
        <p:sp>
          <p:nvSpPr>
            <p:cNvPr id="43" name="Rectangle 42">
              <a:extLst>
                <a:ext uri="{FF2B5EF4-FFF2-40B4-BE49-F238E27FC236}">
                  <a16:creationId xmlns:a16="http://schemas.microsoft.com/office/drawing/2014/main" id="{1696B94D-52C0-42EC-AD68-0E716F4055E5}"/>
                </a:ext>
              </a:extLst>
            </p:cNvPr>
            <p:cNvSpPr/>
            <p:nvPr/>
          </p:nvSpPr>
          <p:spPr>
            <a:xfrm>
              <a:off x="4923972" y="1232879"/>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grpSp>
        <p:nvGrpSpPr>
          <p:cNvPr id="4" name="Group 3">
            <a:extLst>
              <a:ext uri="{FF2B5EF4-FFF2-40B4-BE49-F238E27FC236}">
                <a16:creationId xmlns:a16="http://schemas.microsoft.com/office/drawing/2014/main" id="{BC558BC3-14BF-4457-9B98-1B689990A856}"/>
              </a:ext>
            </a:extLst>
          </p:cNvPr>
          <p:cNvGrpSpPr/>
          <p:nvPr/>
        </p:nvGrpSpPr>
        <p:grpSpPr>
          <a:xfrm>
            <a:off x="1447800" y="932544"/>
            <a:ext cx="1701775" cy="1557493"/>
            <a:chOff x="1447800" y="932544"/>
            <a:chExt cx="1701775" cy="1557493"/>
          </a:xfrm>
        </p:grpSpPr>
        <p:sp>
          <p:nvSpPr>
            <p:cNvPr id="72" name="Rectangle 71">
              <a:extLst>
                <a:ext uri="{FF2B5EF4-FFF2-40B4-BE49-F238E27FC236}">
                  <a16:creationId xmlns:a16="http://schemas.microsoft.com/office/drawing/2014/main" id="{4A3A90E1-A928-4FDB-8560-98AAA261A784}"/>
                </a:ext>
              </a:extLst>
            </p:cNvPr>
            <p:cNvSpPr/>
            <p:nvPr/>
          </p:nvSpPr>
          <p:spPr>
            <a:xfrm>
              <a:off x="2699638" y="1229490"/>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73" name="Rectangle 72">
              <a:extLst>
                <a:ext uri="{FF2B5EF4-FFF2-40B4-BE49-F238E27FC236}">
                  <a16:creationId xmlns:a16="http://schemas.microsoft.com/office/drawing/2014/main" id="{F971063E-5E59-4AC8-9493-6E814A94169D}"/>
                </a:ext>
              </a:extLst>
            </p:cNvPr>
            <p:cNvSpPr/>
            <p:nvPr/>
          </p:nvSpPr>
          <p:spPr>
            <a:xfrm>
              <a:off x="2576286" y="1795307"/>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74" name="Rectangle 73">
              <a:extLst>
                <a:ext uri="{FF2B5EF4-FFF2-40B4-BE49-F238E27FC236}">
                  <a16:creationId xmlns:a16="http://schemas.microsoft.com/office/drawing/2014/main" id="{7E6C4962-BC51-4070-A42F-9BE5CAAFA296}"/>
                </a:ext>
              </a:extLst>
            </p:cNvPr>
            <p:cNvSpPr/>
            <p:nvPr/>
          </p:nvSpPr>
          <p:spPr>
            <a:xfrm>
              <a:off x="2256972" y="2028372"/>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75" name="Rectangle 74">
              <a:extLst>
                <a:ext uri="{FF2B5EF4-FFF2-40B4-BE49-F238E27FC236}">
                  <a16:creationId xmlns:a16="http://schemas.microsoft.com/office/drawing/2014/main" id="{01C9E4B7-D67C-42E5-A14B-A8B3054F2CDF}"/>
                </a:ext>
              </a:extLst>
            </p:cNvPr>
            <p:cNvSpPr/>
            <p:nvPr/>
          </p:nvSpPr>
          <p:spPr>
            <a:xfrm>
              <a:off x="1447800" y="1600200"/>
              <a:ext cx="449937" cy="461665"/>
            </a:xfrm>
            <a:prstGeom prst="rect">
              <a:avLst/>
            </a:prstGeom>
          </p:spPr>
          <p:txBody>
            <a:bodyPr wrap="square">
              <a:spAutoFit/>
            </a:bodyPr>
            <a:lstStyle/>
            <a:p>
              <a:pPr>
                <a:spcAft>
                  <a:spcPts val="0"/>
                </a:spcAft>
              </a:pPr>
              <a:r>
                <a:rPr lang="en-US" sz="2400" dirty="0"/>
                <a:t>a</a:t>
              </a:r>
              <a:r>
                <a:rPr lang="en-US" sz="2400" baseline="-25000" dirty="0"/>
                <a:t>4</a:t>
              </a:r>
              <a:endParaRPr lang="en-CA" sz="2400" baseline="-25000" dirty="0"/>
            </a:p>
          </p:txBody>
        </p:sp>
        <p:sp>
          <p:nvSpPr>
            <p:cNvPr id="76" name="Rectangle 75">
              <a:extLst>
                <a:ext uri="{FF2B5EF4-FFF2-40B4-BE49-F238E27FC236}">
                  <a16:creationId xmlns:a16="http://schemas.microsoft.com/office/drawing/2014/main" id="{EDECAFF1-38BB-4E4B-9C8D-0DFD95130581}"/>
                </a:ext>
              </a:extLst>
            </p:cNvPr>
            <p:cNvSpPr/>
            <p:nvPr/>
          </p:nvSpPr>
          <p:spPr>
            <a:xfrm>
              <a:off x="1792521" y="932544"/>
              <a:ext cx="449937" cy="461665"/>
            </a:xfrm>
            <a:prstGeom prst="rect">
              <a:avLst/>
            </a:prstGeom>
          </p:spPr>
          <p:txBody>
            <a:bodyPr wrap="square">
              <a:spAutoFit/>
            </a:bodyPr>
            <a:lstStyle/>
            <a:p>
              <a:pPr>
                <a:spcAft>
                  <a:spcPts val="0"/>
                </a:spcAft>
              </a:pPr>
              <a:r>
                <a:rPr lang="en-US" sz="2400" dirty="0"/>
                <a:t>a</a:t>
              </a:r>
              <a:r>
                <a:rPr lang="en-US" sz="2400" baseline="-25000" dirty="0"/>
                <a:t>5</a:t>
              </a:r>
              <a:endParaRPr lang="en-CA" sz="2400" baseline="-25000" dirty="0"/>
            </a:p>
          </p:txBody>
        </p:sp>
      </p:grpSp>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1524000" y="914400"/>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29" name="Rectangle 128">
            <a:extLst>
              <a:ext uri="{FF2B5EF4-FFF2-40B4-BE49-F238E27FC236}">
                <a16:creationId xmlns:a16="http://schemas.microsoft.com/office/drawing/2014/main" id="{E6C5979F-3A84-4AE8-9069-E32780EA1F43}"/>
              </a:ext>
            </a:extLst>
          </p:cNvPr>
          <p:cNvSpPr/>
          <p:nvPr/>
        </p:nvSpPr>
        <p:spPr>
          <a:xfrm>
            <a:off x="2812139" y="5240635"/>
            <a:ext cx="774110"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p>
        </p:txBody>
      </p:sp>
    </p:spTree>
    <p:extLst>
      <p:ext uri="{BB962C8B-B14F-4D97-AF65-F5344CB8AC3E}">
        <p14:creationId xmlns:p14="http://schemas.microsoft.com/office/powerpoint/2010/main" val="2111862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5" end="5"/>
                                            </p:txEl>
                                          </p:spTgt>
                                        </p:tgtEl>
                                        <p:attrNameLst>
                                          <p:attrName>style.visibility</p:attrName>
                                        </p:attrNameLst>
                                      </p:cBhvr>
                                      <p:to>
                                        <p:strVal val="visible"/>
                                      </p:to>
                                    </p:set>
                                    <p:anim calcmode="lin" valueType="num">
                                      <p:cBhvr additive="base">
                                        <p:cTn id="7" dur="500" fill="hold"/>
                                        <p:tgtEl>
                                          <p:spTgt spid="56">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6">
                                            <p:txEl>
                                              <p:pRg st="6" end="6"/>
                                            </p:txEl>
                                          </p:spTgt>
                                        </p:tgtEl>
                                        <p:attrNameLst>
                                          <p:attrName>style.visibility</p:attrName>
                                        </p:attrNameLst>
                                      </p:cBhvr>
                                      <p:to>
                                        <p:strVal val="visible"/>
                                      </p:to>
                                    </p:set>
                                    <p:anim calcmode="lin" valueType="num">
                                      <p:cBhvr additive="base">
                                        <p:cTn id="13" dur="500" fill="hold"/>
                                        <p:tgtEl>
                                          <p:spTgt spid="56">
                                            <p:txEl>
                                              <p:pRg st="6" end="6"/>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6">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8165510" cy="3046988"/>
          </a:xfrm>
          <a:prstGeom prst="rect">
            <a:avLst/>
          </a:prstGeom>
        </p:spPr>
        <p:txBody>
          <a:bodyPr wrap="square">
            <a:spAutoFit/>
          </a:bodyPr>
          <a:lstStyle/>
          <a:p>
            <a:pPr>
              <a:spcAft>
                <a:spcPts val="0"/>
              </a:spcAft>
            </a:pPr>
            <a:r>
              <a:rPr lang="en-US" sz="2400" dirty="0"/>
              <a:t>His opponent’s turn:</a:t>
            </a:r>
          </a:p>
          <a:p>
            <a:pPr marL="342900" indent="-342900">
              <a:spcAft>
                <a:spcPts val="0"/>
              </a:spcAft>
              <a:buFont typeface="Arial" panose="020B0604020202020204" pitchFamily="34" charset="0"/>
              <a:buChar char="•"/>
            </a:pPr>
            <a:r>
              <a:rPr lang="en-US" sz="2400" dirty="0"/>
              <a:t>Each out-going edge is labeled with an action </a:t>
            </a:r>
            <a:br>
              <a:rPr lang="en-US" sz="2400" dirty="0"/>
            </a:br>
            <a:r>
              <a:rPr lang="en-US" sz="2400" dirty="0"/>
              <a:t>that his opponent may choose to take from this state.</a:t>
            </a:r>
          </a:p>
          <a:p>
            <a:pPr marL="342900" indent="-342900">
              <a:spcAft>
                <a:spcPts val="0"/>
              </a:spcAft>
              <a:buFont typeface="Arial" panose="020B0604020202020204" pitchFamily="34" charset="0"/>
              <a:buChar char="•"/>
            </a:pPr>
            <a:r>
              <a:rPr lang="en-US" sz="2400" dirty="0"/>
              <a:t>Being wise, he will take the action that leads to the state </a:t>
            </a:r>
            <a:br>
              <a:rPr lang="en-US" sz="2400" dirty="0"/>
            </a:br>
            <a:r>
              <a:rPr lang="en-US" sz="2400" dirty="0"/>
              <a:t>with the </a:t>
            </a:r>
            <a:r>
              <a:rPr lang="en-US" sz="2400" dirty="0">
                <a:solidFill>
                  <a:srgbClr val="FF00FF"/>
                </a:solidFill>
              </a:rPr>
              <a:t>lowest</a:t>
            </a:r>
            <a:r>
              <a:rPr lang="en-US" sz="2400" dirty="0"/>
              <a:t> expected reward.</a:t>
            </a:r>
          </a:p>
          <a:p>
            <a:pPr marL="342900" indent="-342900">
              <a:spcAft>
                <a:spcPts val="0"/>
              </a:spcAft>
              <a:buFont typeface="Arial" panose="020B0604020202020204" pitchFamily="34" charset="0"/>
              <a:buChar char="•"/>
            </a:pPr>
            <a:r>
              <a:rPr lang="en-US" sz="2400" dirty="0"/>
              <a:t>Because this is what we expect him to do,</a:t>
            </a:r>
            <a:br>
              <a:rPr lang="en-US" sz="2400" dirty="0"/>
            </a:br>
            <a:r>
              <a:rPr lang="en-US" sz="2400" dirty="0"/>
              <a:t>this is also the current state’s expected reward.</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a:t>
            </a:r>
            <a:r>
              <a:rPr lang="en-US" sz="2400" dirty="0" err="1"/>
              <a:t>min</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5878284" y="1182077"/>
            <a:ext cx="2046516" cy="1332523"/>
            <a:chOff x="5573484" y="1838849"/>
            <a:chExt cx="2046516" cy="1332523"/>
          </a:xfrm>
        </p:grpSpPr>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grpSp>
        <p:nvGrpSpPr>
          <p:cNvPr id="4" name="Group 3">
            <a:extLst>
              <a:ext uri="{FF2B5EF4-FFF2-40B4-BE49-F238E27FC236}">
                <a16:creationId xmlns:a16="http://schemas.microsoft.com/office/drawing/2014/main" id="{BC558BC3-14BF-4457-9B98-1B689990A856}"/>
              </a:ext>
            </a:extLst>
          </p:cNvPr>
          <p:cNvGrpSpPr/>
          <p:nvPr/>
        </p:nvGrpSpPr>
        <p:grpSpPr>
          <a:xfrm>
            <a:off x="3600886" y="504372"/>
            <a:ext cx="1357074" cy="1934028"/>
            <a:chOff x="1912263" y="661237"/>
            <a:chExt cx="1357074" cy="1934028"/>
          </a:xfrm>
        </p:grpSpPr>
        <p:sp>
          <p:nvSpPr>
            <p:cNvPr id="72" name="Rectangle 71">
              <a:extLst>
                <a:ext uri="{FF2B5EF4-FFF2-40B4-BE49-F238E27FC236}">
                  <a16:creationId xmlns:a16="http://schemas.microsoft.com/office/drawing/2014/main" id="{4A3A90E1-A928-4FDB-8560-98AAA261A784}"/>
                </a:ext>
              </a:extLst>
            </p:cNvPr>
            <p:cNvSpPr/>
            <p:nvPr/>
          </p:nvSpPr>
          <p:spPr>
            <a:xfrm>
              <a:off x="2514600" y="907981"/>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73" name="Rectangle 72">
              <a:extLst>
                <a:ext uri="{FF2B5EF4-FFF2-40B4-BE49-F238E27FC236}">
                  <a16:creationId xmlns:a16="http://schemas.microsoft.com/office/drawing/2014/main" id="{F971063E-5E59-4AC8-9493-6E814A94169D}"/>
                </a:ext>
              </a:extLst>
            </p:cNvPr>
            <p:cNvSpPr/>
            <p:nvPr/>
          </p:nvSpPr>
          <p:spPr>
            <a:xfrm>
              <a:off x="2819400" y="1695379"/>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74" name="Rectangle 73">
              <a:extLst>
                <a:ext uri="{FF2B5EF4-FFF2-40B4-BE49-F238E27FC236}">
                  <a16:creationId xmlns:a16="http://schemas.microsoft.com/office/drawing/2014/main" id="{7E6C4962-BC51-4070-A42F-9BE5CAAFA296}"/>
                </a:ext>
              </a:extLst>
            </p:cNvPr>
            <p:cNvSpPr/>
            <p:nvPr/>
          </p:nvSpPr>
          <p:spPr>
            <a:xfrm>
              <a:off x="2177142" y="2133600"/>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75" name="Rectangle 74">
              <a:extLst>
                <a:ext uri="{FF2B5EF4-FFF2-40B4-BE49-F238E27FC236}">
                  <a16:creationId xmlns:a16="http://schemas.microsoft.com/office/drawing/2014/main" id="{01C9E4B7-D67C-42E5-A14B-A8B3054F2CDF}"/>
                </a:ext>
              </a:extLst>
            </p:cNvPr>
            <p:cNvSpPr/>
            <p:nvPr/>
          </p:nvSpPr>
          <p:spPr>
            <a:xfrm>
              <a:off x="1912263" y="661237"/>
              <a:ext cx="449937" cy="461665"/>
            </a:xfrm>
            <a:prstGeom prst="rect">
              <a:avLst/>
            </a:prstGeom>
          </p:spPr>
          <p:txBody>
            <a:bodyPr wrap="square">
              <a:spAutoFit/>
            </a:bodyPr>
            <a:lstStyle/>
            <a:p>
              <a:pPr>
                <a:spcAft>
                  <a:spcPts val="0"/>
                </a:spcAft>
              </a:pPr>
              <a:r>
                <a:rPr lang="en-US" sz="2400" dirty="0"/>
                <a:t>a</a:t>
              </a:r>
              <a:r>
                <a:rPr lang="en-US" sz="2400" baseline="-25000" dirty="0"/>
                <a:t>4</a:t>
              </a:r>
              <a:endParaRPr lang="en-CA" sz="2400" baseline="-25000" dirty="0"/>
            </a:p>
          </p:txBody>
        </p:sp>
      </p:grpSp>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352541" y="841695"/>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grpSp>
        <p:nvGrpSpPr>
          <p:cNvPr id="5" name="Group 4">
            <a:extLst>
              <a:ext uri="{FF2B5EF4-FFF2-40B4-BE49-F238E27FC236}">
                <a16:creationId xmlns:a16="http://schemas.microsoft.com/office/drawing/2014/main" id="{5CE67AFE-0D4C-4574-9F4F-A446C2269258}"/>
              </a:ext>
            </a:extLst>
          </p:cNvPr>
          <p:cNvGrpSpPr/>
          <p:nvPr/>
        </p:nvGrpSpPr>
        <p:grpSpPr>
          <a:xfrm>
            <a:off x="1143000" y="5961529"/>
            <a:ext cx="5715000" cy="868859"/>
            <a:chOff x="1143000" y="5961529"/>
            <a:chExt cx="5715000" cy="868859"/>
          </a:xfrm>
        </p:grpSpPr>
        <p:sp>
          <p:nvSpPr>
            <p:cNvPr id="173" name="Rectangle 172">
              <a:extLst>
                <a:ext uri="{FF2B5EF4-FFF2-40B4-BE49-F238E27FC236}">
                  <a16:creationId xmlns:a16="http://schemas.microsoft.com/office/drawing/2014/main" id="{930F6464-45E2-4832-B2DF-51F4EFDCFB78}"/>
                </a:ext>
              </a:extLst>
            </p:cNvPr>
            <p:cNvSpPr/>
            <p:nvPr/>
          </p:nvSpPr>
          <p:spPr>
            <a:xfrm>
              <a:off x="1143000" y="5961529"/>
              <a:ext cx="2031940" cy="461665"/>
            </a:xfrm>
            <a:prstGeom prst="rect">
              <a:avLst/>
            </a:prstGeom>
          </p:spPr>
          <p:txBody>
            <a:bodyPr wrap="square">
              <a:spAutoFit/>
            </a:bodyPr>
            <a:lstStyle/>
            <a:p>
              <a:pPr>
                <a:spcAft>
                  <a:spcPts val="0"/>
                </a:spcAft>
              </a:pPr>
              <a:r>
                <a:rPr lang="en-US" sz="2400" dirty="0"/>
                <a:t>Eg: r</a:t>
              </a:r>
              <a:r>
                <a:rPr lang="en-US" sz="2400" baseline="-25000" dirty="0"/>
                <a:t> </a:t>
              </a:r>
              <a:r>
                <a:rPr lang="en-US" sz="2400" dirty="0"/>
                <a:t> = </a:t>
              </a:r>
              <a:endParaRPr lang="en-CA" sz="2400" baseline="-25000" dirty="0"/>
            </a:p>
          </p:txBody>
        </p:sp>
        <p:sp>
          <p:nvSpPr>
            <p:cNvPr id="303" name="Oval 302">
              <a:extLst>
                <a:ext uri="{FF2B5EF4-FFF2-40B4-BE49-F238E27FC236}">
                  <a16:creationId xmlns:a16="http://schemas.microsoft.com/office/drawing/2014/main" id="{64D14E40-66CE-4FDC-9F69-6FE4AC0A3B88}"/>
                </a:ext>
              </a:extLst>
            </p:cNvPr>
            <p:cNvSpPr/>
            <p:nvPr/>
          </p:nvSpPr>
          <p:spPr>
            <a:xfrm>
              <a:off x="2184030"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5" name="Oval 304">
              <a:extLst>
                <a:ext uri="{FF2B5EF4-FFF2-40B4-BE49-F238E27FC236}">
                  <a16:creationId xmlns:a16="http://schemas.microsoft.com/office/drawing/2014/main" id="{019959F6-38D6-4616-BAEB-77B9E7C9A339}"/>
                </a:ext>
              </a:extLst>
            </p:cNvPr>
            <p:cNvSpPr/>
            <p:nvPr/>
          </p:nvSpPr>
          <p:spPr>
            <a:xfrm>
              <a:off x="3238155"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7" name="Oval 306">
              <a:extLst>
                <a:ext uri="{FF2B5EF4-FFF2-40B4-BE49-F238E27FC236}">
                  <a16:creationId xmlns:a16="http://schemas.microsoft.com/office/drawing/2014/main" id="{FCCEFAA2-5E33-4414-B97B-0D13372900AB}"/>
                </a:ext>
              </a:extLst>
            </p:cNvPr>
            <p:cNvSpPr/>
            <p:nvPr/>
          </p:nvSpPr>
          <p:spPr>
            <a:xfrm>
              <a:off x="4292280"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9" name="Oval 308">
              <a:extLst>
                <a:ext uri="{FF2B5EF4-FFF2-40B4-BE49-F238E27FC236}">
                  <a16:creationId xmlns:a16="http://schemas.microsoft.com/office/drawing/2014/main" id="{EB6BB1C1-F037-43DE-92B1-5601E5F4CEA3}"/>
                </a:ext>
              </a:extLst>
            </p:cNvPr>
            <p:cNvSpPr/>
            <p:nvPr/>
          </p:nvSpPr>
          <p:spPr>
            <a:xfrm>
              <a:off x="5346405" y="6373188"/>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11" name="Oval 310">
              <a:extLst>
                <a:ext uri="{FF2B5EF4-FFF2-40B4-BE49-F238E27FC236}">
                  <a16:creationId xmlns:a16="http://schemas.microsoft.com/office/drawing/2014/main" id="{F5BAD3DC-CDC3-46BF-810F-D8AC3E465699}"/>
                </a:ext>
              </a:extLst>
            </p:cNvPr>
            <p:cNvSpPr/>
            <p:nvPr/>
          </p:nvSpPr>
          <p:spPr>
            <a:xfrm>
              <a:off x="6400800" y="6373188"/>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pic>
          <p:nvPicPr>
            <p:cNvPr id="312" name="Picture 4" descr="Finish Line Icon of Line style - Available in SVG, PNG, EPS, AI &amp; Icon fonts">
              <a:extLst>
                <a:ext uri="{FF2B5EF4-FFF2-40B4-BE49-F238E27FC236}">
                  <a16:creationId xmlns:a16="http://schemas.microsoft.com/office/drawing/2014/main" id="{7F09C2A0-0978-47BB-B155-BC5584010010}"/>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429375" y="6430338"/>
              <a:ext cx="400050" cy="400050"/>
            </a:xfrm>
            <a:prstGeom prst="rect">
              <a:avLst/>
            </a:prstGeom>
            <a:noFill/>
            <a:ln>
              <a:noFill/>
            </a:ln>
          </p:spPr>
        </p:pic>
        <p:grpSp>
          <p:nvGrpSpPr>
            <p:cNvPr id="313" name="Group 45">
              <a:extLst>
                <a:ext uri="{FF2B5EF4-FFF2-40B4-BE49-F238E27FC236}">
                  <a16:creationId xmlns:a16="http://schemas.microsoft.com/office/drawing/2014/main" id="{AE40BAE8-1377-483B-B84B-23DB87B7C947}"/>
                </a:ext>
              </a:extLst>
            </p:cNvPr>
            <p:cNvGrpSpPr>
              <a:grpSpLocks/>
            </p:cNvGrpSpPr>
            <p:nvPr/>
          </p:nvGrpSpPr>
          <p:grpSpPr bwMode="auto">
            <a:xfrm>
              <a:off x="2206443" y="6324600"/>
              <a:ext cx="309174" cy="452001"/>
              <a:chOff x="2593" y="768"/>
              <a:chExt cx="849" cy="1475"/>
            </a:xfrm>
          </p:grpSpPr>
          <p:sp>
            <p:nvSpPr>
              <p:cNvPr id="314" name="Freeform 46">
                <a:extLst>
                  <a:ext uri="{FF2B5EF4-FFF2-40B4-BE49-F238E27FC236}">
                    <a16:creationId xmlns:a16="http://schemas.microsoft.com/office/drawing/2014/main" id="{AB6846B7-443E-4048-8A71-72F203936D87}"/>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5" name="Freeform 47">
                <a:extLst>
                  <a:ext uri="{FF2B5EF4-FFF2-40B4-BE49-F238E27FC236}">
                    <a16:creationId xmlns:a16="http://schemas.microsoft.com/office/drawing/2014/main" id="{1EBA406C-EFC8-4312-85E0-DDC94D32142C}"/>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6" name="Freeform 48">
                <a:extLst>
                  <a:ext uri="{FF2B5EF4-FFF2-40B4-BE49-F238E27FC236}">
                    <a16:creationId xmlns:a16="http://schemas.microsoft.com/office/drawing/2014/main" id="{574B57F2-07AD-432E-9F3F-73D720EB9707}"/>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7" name="Freeform 49">
                <a:extLst>
                  <a:ext uri="{FF2B5EF4-FFF2-40B4-BE49-F238E27FC236}">
                    <a16:creationId xmlns:a16="http://schemas.microsoft.com/office/drawing/2014/main" id="{E331E895-2138-4305-90D4-2FA2E3B7EC42}"/>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8" name="Freeform 50">
                <a:extLst>
                  <a:ext uri="{FF2B5EF4-FFF2-40B4-BE49-F238E27FC236}">
                    <a16:creationId xmlns:a16="http://schemas.microsoft.com/office/drawing/2014/main" id="{E0A70F70-6642-4D46-AE79-F22E97BE91C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19" name="Freeform 51">
                <a:extLst>
                  <a:ext uri="{FF2B5EF4-FFF2-40B4-BE49-F238E27FC236}">
                    <a16:creationId xmlns:a16="http://schemas.microsoft.com/office/drawing/2014/main" id="{DC9A4827-901A-4608-A2F0-EAB45D27694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0" name="Freeform 52">
                <a:extLst>
                  <a:ext uri="{FF2B5EF4-FFF2-40B4-BE49-F238E27FC236}">
                    <a16:creationId xmlns:a16="http://schemas.microsoft.com/office/drawing/2014/main" id="{4F9309A9-5019-4E9D-AD50-7E0D00C4FA32}"/>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21" name="Group 53">
                <a:extLst>
                  <a:ext uri="{FF2B5EF4-FFF2-40B4-BE49-F238E27FC236}">
                    <a16:creationId xmlns:a16="http://schemas.microsoft.com/office/drawing/2014/main" id="{E945B2E3-7BAF-44FD-9E2E-900C415588BA}"/>
                  </a:ext>
                </a:extLst>
              </p:cNvPr>
              <p:cNvGrpSpPr>
                <a:grpSpLocks/>
              </p:cNvGrpSpPr>
              <p:nvPr/>
            </p:nvGrpSpPr>
            <p:grpSpPr bwMode="auto">
              <a:xfrm>
                <a:off x="2720" y="768"/>
                <a:ext cx="230" cy="1456"/>
                <a:chOff x="2720" y="768"/>
                <a:chExt cx="230" cy="1456"/>
              </a:xfrm>
            </p:grpSpPr>
            <p:sp>
              <p:nvSpPr>
                <p:cNvPr id="322" name="Freeform 54">
                  <a:extLst>
                    <a:ext uri="{FF2B5EF4-FFF2-40B4-BE49-F238E27FC236}">
                      <a16:creationId xmlns:a16="http://schemas.microsoft.com/office/drawing/2014/main" id="{75FE968B-C062-40C6-8941-846B3BA70C54}"/>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3" name="Freeform 55">
                  <a:extLst>
                    <a:ext uri="{FF2B5EF4-FFF2-40B4-BE49-F238E27FC236}">
                      <a16:creationId xmlns:a16="http://schemas.microsoft.com/office/drawing/2014/main" id="{4DFF1548-EB76-4129-B427-7B6822701E6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324" name="Group 45">
              <a:extLst>
                <a:ext uri="{FF2B5EF4-FFF2-40B4-BE49-F238E27FC236}">
                  <a16:creationId xmlns:a16="http://schemas.microsoft.com/office/drawing/2014/main" id="{3F6EA7C9-E524-4AAA-9C25-DF24BF72F785}"/>
                </a:ext>
              </a:extLst>
            </p:cNvPr>
            <p:cNvGrpSpPr>
              <a:grpSpLocks/>
            </p:cNvGrpSpPr>
            <p:nvPr/>
          </p:nvGrpSpPr>
          <p:grpSpPr bwMode="auto">
            <a:xfrm>
              <a:off x="3268869" y="6332846"/>
              <a:ext cx="309174" cy="452001"/>
              <a:chOff x="2593" y="768"/>
              <a:chExt cx="849" cy="1475"/>
            </a:xfrm>
          </p:grpSpPr>
          <p:sp>
            <p:nvSpPr>
              <p:cNvPr id="325" name="Freeform 46">
                <a:extLst>
                  <a:ext uri="{FF2B5EF4-FFF2-40B4-BE49-F238E27FC236}">
                    <a16:creationId xmlns:a16="http://schemas.microsoft.com/office/drawing/2014/main" id="{C25FBCAF-0F6C-4E7B-A113-3BCF7D1F277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6" name="Freeform 47">
                <a:extLst>
                  <a:ext uri="{FF2B5EF4-FFF2-40B4-BE49-F238E27FC236}">
                    <a16:creationId xmlns:a16="http://schemas.microsoft.com/office/drawing/2014/main" id="{E6BED177-131D-42DE-92AD-1BC3A3C175B6}"/>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7" name="Freeform 48">
                <a:extLst>
                  <a:ext uri="{FF2B5EF4-FFF2-40B4-BE49-F238E27FC236}">
                    <a16:creationId xmlns:a16="http://schemas.microsoft.com/office/drawing/2014/main" id="{71A16F09-E332-44AE-965D-3C5BB8FE18ED}"/>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8" name="Freeform 49">
                <a:extLst>
                  <a:ext uri="{FF2B5EF4-FFF2-40B4-BE49-F238E27FC236}">
                    <a16:creationId xmlns:a16="http://schemas.microsoft.com/office/drawing/2014/main" id="{2001C4A0-7215-44AC-B5B3-17293922627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29" name="Freeform 50">
                <a:extLst>
                  <a:ext uri="{FF2B5EF4-FFF2-40B4-BE49-F238E27FC236}">
                    <a16:creationId xmlns:a16="http://schemas.microsoft.com/office/drawing/2014/main" id="{5B92F3AE-AD26-4085-8954-851104F7EF4B}"/>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0" name="Freeform 51">
                <a:extLst>
                  <a:ext uri="{FF2B5EF4-FFF2-40B4-BE49-F238E27FC236}">
                    <a16:creationId xmlns:a16="http://schemas.microsoft.com/office/drawing/2014/main" id="{D09DC9EA-0E20-432E-A27D-03FFD738548A}"/>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1" name="Freeform 52">
                <a:extLst>
                  <a:ext uri="{FF2B5EF4-FFF2-40B4-BE49-F238E27FC236}">
                    <a16:creationId xmlns:a16="http://schemas.microsoft.com/office/drawing/2014/main" id="{81FCB7C3-16FA-42EB-8A11-88038F1FCCCC}"/>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32" name="Group 53">
                <a:extLst>
                  <a:ext uri="{FF2B5EF4-FFF2-40B4-BE49-F238E27FC236}">
                    <a16:creationId xmlns:a16="http://schemas.microsoft.com/office/drawing/2014/main" id="{CDF5D5D5-90F4-4C86-B251-7E99C50CDB1B}"/>
                  </a:ext>
                </a:extLst>
              </p:cNvPr>
              <p:cNvGrpSpPr>
                <a:grpSpLocks/>
              </p:cNvGrpSpPr>
              <p:nvPr/>
            </p:nvGrpSpPr>
            <p:grpSpPr bwMode="auto">
              <a:xfrm>
                <a:off x="2720" y="768"/>
                <a:ext cx="230" cy="1456"/>
                <a:chOff x="2720" y="768"/>
                <a:chExt cx="230" cy="1456"/>
              </a:xfrm>
            </p:grpSpPr>
            <p:sp>
              <p:nvSpPr>
                <p:cNvPr id="333" name="Freeform 54">
                  <a:extLst>
                    <a:ext uri="{FF2B5EF4-FFF2-40B4-BE49-F238E27FC236}">
                      <a16:creationId xmlns:a16="http://schemas.microsoft.com/office/drawing/2014/main" id="{D71C5528-F844-4BF1-8A0F-3E38D4AAAE2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4" name="Freeform 55">
                  <a:extLst>
                    <a:ext uri="{FF2B5EF4-FFF2-40B4-BE49-F238E27FC236}">
                      <a16:creationId xmlns:a16="http://schemas.microsoft.com/office/drawing/2014/main" id="{9B29171B-064E-4E9B-91A7-12A19B5494C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335" name="Group 45">
              <a:extLst>
                <a:ext uri="{FF2B5EF4-FFF2-40B4-BE49-F238E27FC236}">
                  <a16:creationId xmlns:a16="http://schemas.microsoft.com/office/drawing/2014/main" id="{0A457D6B-8AB1-4A4B-A16D-0948B4F88EAF}"/>
                </a:ext>
              </a:extLst>
            </p:cNvPr>
            <p:cNvGrpSpPr>
              <a:grpSpLocks/>
            </p:cNvGrpSpPr>
            <p:nvPr/>
          </p:nvGrpSpPr>
          <p:grpSpPr bwMode="auto">
            <a:xfrm>
              <a:off x="4331292" y="6341092"/>
              <a:ext cx="309173" cy="452001"/>
              <a:chOff x="2593" y="768"/>
              <a:chExt cx="849" cy="1475"/>
            </a:xfrm>
          </p:grpSpPr>
          <p:sp>
            <p:nvSpPr>
              <p:cNvPr id="336" name="Freeform 46">
                <a:extLst>
                  <a:ext uri="{FF2B5EF4-FFF2-40B4-BE49-F238E27FC236}">
                    <a16:creationId xmlns:a16="http://schemas.microsoft.com/office/drawing/2014/main" id="{A4B176F1-62FC-4611-B495-FA4275488183}"/>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7" name="Freeform 47">
                <a:extLst>
                  <a:ext uri="{FF2B5EF4-FFF2-40B4-BE49-F238E27FC236}">
                    <a16:creationId xmlns:a16="http://schemas.microsoft.com/office/drawing/2014/main" id="{9C33D1E4-24E4-4965-B8D9-D14434B8634B}"/>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8" name="Freeform 48">
                <a:extLst>
                  <a:ext uri="{FF2B5EF4-FFF2-40B4-BE49-F238E27FC236}">
                    <a16:creationId xmlns:a16="http://schemas.microsoft.com/office/drawing/2014/main" id="{DD496E55-7DBA-491C-A653-7F015FFBB7A5}"/>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39" name="Freeform 49">
                <a:extLst>
                  <a:ext uri="{FF2B5EF4-FFF2-40B4-BE49-F238E27FC236}">
                    <a16:creationId xmlns:a16="http://schemas.microsoft.com/office/drawing/2014/main" id="{4D1A95D5-793B-408E-AFE8-3579D2D67F2F}"/>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0" name="Freeform 50">
                <a:extLst>
                  <a:ext uri="{FF2B5EF4-FFF2-40B4-BE49-F238E27FC236}">
                    <a16:creationId xmlns:a16="http://schemas.microsoft.com/office/drawing/2014/main" id="{F00F0646-B56D-4C10-A3C9-FCB81871C9D5}"/>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1" name="Freeform 51">
                <a:extLst>
                  <a:ext uri="{FF2B5EF4-FFF2-40B4-BE49-F238E27FC236}">
                    <a16:creationId xmlns:a16="http://schemas.microsoft.com/office/drawing/2014/main" id="{4063E17F-3335-43A7-BF00-DD9570787537}"/>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2" name="Freeform 52">
                <a:extLst>
                  <a:ext uri="{FF2B5EF4-FFF2-40B4-BE49-F238E27FC236}">
                    <a16:creationId xmlns:a16="http://schemas.microsoft.com/office/drawing/2014/main" id="{5249E50C-3B71-46F4-BC9D-19C973FD1533}"/>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43" name="Group 53">
                <a:extLst>
                  <a:ext uri="{FF2B5EF4-FFF2-40B4-BE49-F238E27FC236}">
                    <a16:creationId xmlns:a16="http://schemas.microsoft.com/office/drawing/2014/main" id="{BC1CDC8E-5B20-4D81-8BBE-AF3A4FF6ACBD}"/>
                  </a:ext>
                </a:extLst>
              </p:cNvPr>
              <p:cNvGrpSpPr>
                <a:grpSpLocks/>
              </p:cNvGrpSpPr>
              <p:nvPr/>
            </p:nvGrpSpPr>
            <p:grpSpPr bwMode="auto">
              <a:xfrm>
                <a:off x="2720" y="768"/>
                <a:ext cx="230" cy="1456"/>
                <a:chOff x="2720" y="768"/>
                <a:chExt cx="230" cy="1456"/>
              </a:xfrm>
            </p:grpSpPr>
            <p:sp>
              <p:nvSpPr>
                <p:cNvPr id="344" name="Freeform 54">
                  <a:extLst>
                    <a:ext uri="{FF2B5EF4-FFF2-40B4-BE49-F238E27FC236}">
                      <a16:creationId xmlns:a16="http://schemas.microsoft.com/office/drawing/2014/main" id="{52856D42-DD79-495C-8D26-DD78FF6CDCDD}"/>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5" name="Freeform 55">
                  <a:extLst>
                    <a:ext uri="{FF2B5EF4-FFF2-40B4-BE49-F238E27FC236}">
                      <a16:creationId xmlns:a16="http://schemas.microsoft.com/office/drawing/2014/main" id="{2A40FAFC-EB81-419E-8F33-8520AAB8A27D}"/>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nvGrpSpPr>
            <p:cNvPr id="346" name="Group 45">
              <a:extLst>
                <a:ext uri="{FF2B5EF4-FFF2-40B4-BE49-F238E27FC236}">
                  <a16:creationId xmlns:a16="http://schemas.microsoft.com/office/drawing/2014/main" id="{59BEF677-E700-453D-B8D4-4999A7CEB3E7}"/>
                </a:ext>
              </a:extLst>
            </p:cNvPr>
            <p:cNvGrpSpPr>
              <a:grpSpLocks/>
            </p:cNvGrpSpPr>
            <p:nvPr/>
          </p:nvGrpSpPr>
          <p:grpSpPr bwMode="auto">
            <a:xfrm>
              <a:off x="5393718" y="6349338"/>
              <a:ext cx="309173" cy="452001"/>
              <a:chOff x="2593" y="768"/>
              <a:chExt cx="849" cy="1475"/>
            </a:xfrm>
          </p:grpSpPr>
          <p:sp>
            <p:nvSpPr>
              <p:cNvPr id="347" name="Freeform 46">
                <a:extLst>
                  <a:ext uri="{FF2B5EF4-FFF2-40B4-BE49-F238E27FC236}">
                    <a16:creationId xmlns:a16="http://schemas.microsoft.com/office/drawing/2014/main" id="{4CB39960-A2A5-4527-96C7-24334113981D}"/>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8" name="Freeform 47">
                <a:extLst>
                  <a:ext uri="{FF2B5EF4-FFF2-40B4-BE49-F238E27FC236}">
                    <a16:creationId xmlns:a16="http://schemas.microsoft.com/office/drawing/2014/main" id="{EACDABC8-9C1F-424C-8F3A-C2B4AE6EFE01}"/>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49" name="Freeform 48">
                <a:extLst>
                  <a:ext uri="{FF2B5EF4-FFF2-40B4-BE49-F238E27FC236}">
                    <a16:creationId xmlns:a16="http://schemas.microsoft.com/office/drawing/2014/main" id="{73E6A2AE-24EF-47DD-A07B-16ABDF4F14F9}"/>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0" name="Freeform 49">
                <a:extLst>
                  <a:ext uri="{FF2B5EF4-FFF2-40B4-BE49-F238E27FC236}">
                    <a16:creationId xmlns:a16="http://schemas.microsoft.com/office/drawing/2014/main" id="{059CFABE-228F-4509-8302-8FD1ACD0B333}"/>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1" name="Freeform 50">
                <a:extLst>
                  <a:ext uri="{FF2B5EF4-FFF2-40B4-BE49-F238E27FC236}">
                    <a16:creationId xmlns:a16="http://schemas.microsoft.com/office/drawing/2014/main" id="{0FC1E057-ED4B-4725-8952-CC4763E93C08}"/>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2" name="Freeform 51">
                <a:extLst>
                  <a:ext uri="{FF2B5EF4-FFF2-40B4-BE49-F238E27FC236}">
                    <a16:creationId xmlns:a16="http://schemas.microsoft.com/office/drawing/2014/main" id="{85EE9D89-E3DA-499E-A098-5BA219926433}"/>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3" name="Freeform 52">
                <a:extLst>
                  <a:ext uri="{FF2B5EF4-FFF2-40B4-BE49-F238E27FC236}">
                    <a16:creationId xmlns:a16="http://schemas.microsoft.com/office/drawing/2014/main" id="{027D08D9-93FF-405C-B1E7-B39C9FE8B596}"/>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354" name="Group 53">
                <a:extLst>
                  <a:ext uri="{FF2B5EF4-FFF2-40B4-BE49-F238E27FC236}">
                    <a16:creationId xmlns:a16="http://schemas.microsoft.com/office/drawing/2014/main" id="{F4815DF3-DDB2-4509-BDBA-7F715563933A}"/>
                  </a:ext>
                </a:extLst>
              </p:cNvPr>
              <p:cNvGrpSpPr>
                <a:grpSpLocks/>
              </p:cNvGrpSpPr>
              <p:nvPr/>
            </p:nvGrpSpPr>
            <p:grpSpPr bwMode="auto">
              <a:xfrm>
                <a:off x="2720" y="768"/>
                <a:ext cx="230" cy="1456"/>
                <a:chOff x="2720" y="768"/>
                <a:chExt cx="230" cy="1456"/>
              </a:xfrm>
            </p:grpSpPr>
            <p:sp>
              <p:nvSpPr>
                <p:cNvPr id="355" name="Freeform 54">
                  <a:extLst>
                    <a:ext uri="{FF2B5EF4-FFF2-40B4-BE49-F238E27FC236}">
                      <a16:creationId xmlns:a16="http://schemas.microsoft.com/office/drawing/2014/main" id="{25C6DD1F-B087-4727-8B75-098471DFEA8B}"/>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356" name="Freeform 55">
                  <a:extLst>
                    <a:ext uri="{FF2B5EF4-FFF2-40B4-BE49-F238E27FC236}">
                      <a16:creationId xmlns:a16="http://schemas.microsoft.com/office/drawing/2014/main" id="{EEE28667-84BC-4696-BE05-25B3BE40B2DE}"/>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grpSp>
      <p:pic>
        <p:nvPicPr>
          <p:cNvPr id="358" name="Picture 357">
            <a:extLst>
              <a:ext uri="{FF2B5EF4-FFF2-40B4-BE49-F238E27FC236}">
                <a16:creationId xmlns:a16="http://schemas.microsoft.com/office/drawing/2014/main" id="{8C1BB81B-512A-46D4-8069-57BE57ABEF2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327551" y="6078384"/>
            <a:ext cx="613290" cy="775589"/>
          </a:xfrm>
          <a:prstGeom prst="rect">
            <a:avLst/>
          </a:prstGeom>
        </p:spPr>
      </p:pic>
      <p:sp>
        <p:nvSpPr>
          <p:cNvPr id="359" name="Oval 358">
            <a:extLst>
              <a:ext uri="{FF2B5EF4-FFF2-40B4-BE49-F238E27FC236}">
                <a16:creationId xmlns:a16="http://schemas.microsoft.com/office/drawing/2014/main" id="{BF0858A8-A4C2-4E66-87C9-4D9905DE362C}"/>
              </a:ext>
            </a:extLst>
          </p:cNvPr>
          <p:cNvSpPr/>
          <p:nvPr/>
        </p:nvSpPr>
        <p:spPr>
          <a:xfrm rot="21223582">
            <a:off x="2009881" y="3875460"/>
            <a:ext cx="3510636" cy="735526"/>
          </a:xfrm>
          <a:prstGeom prst="ellipse">
            <a:avLst/>
          </a:prstGeom>
          <a:ln w="25400">
            <a:solidFill>
              <a:srgbClr val="FF00FF"/>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370" name="Group 369">
            <a:extLst>
              <a:ext uri="{FF2B5EF4-FFF2-40B4-BE49-F238E27FC236}">
                <a16:creationId xmlns:a16="http://schemas.microsoft.com/office/drawing/2014/main" id="{E064E2B9-0583-4CCD-BD88-D6425F0DB3F6}"/>
              </a:ext>
            </a:extLst>
          </p:cNvPr>
          <p:cNvGrpSpPr/>
          <p:nvPr/>
        </p:nvGrpSpPr>
        <p:grpSpPr>
          <a:xfrm>
            <a:off x="2641230" y="6578600"/>
            <a:ext cx="3746920" cy="0"/>
            <a:chOff x="2641230" y="6596529"/>
            <a:chExt cx="3746920" cy="0"/>
          </a:xfrm>
        </p:grpSpPr>
        <p:cxnSp>
          <p:nvCxnSpPr>
            <p:cNvPr id="371" name="Straight Arrow Connector 370">
              <a:extLst>
                <a:ext uri="{FF2B5EF4-FFF2-40B4-BE49-F238E27FC236}">
                  <a16:creationId xmlns:a16="http://schemas.microsoft.com/office/drawing/2014/main" id="{1B83CDB8-0518-4E8F-A45C-D434B7047EB2}"/>
                </a:ext>
              </a:extLst>
            </p:cNvPr>
            <p:cNvCxnSpPr>
              <a:cxnSpLocks/>
            </p:cNvCxnSpPr>
            <p:nvPr/>
          </p:nvCxnSpPr>
          <p:spPr bwMode="auto">
            <a:xfrm>
              <a:off x="264123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72" name="Straight Arrow Connector 371">
              <a:extLst>
                <a:ext uri="{FF2B5EF4-FFF2-40B4-BE49-F238E27FC236}">
                  <a16:creationId xmlns:a16="http://schemas.microsoft.com/office/drawing/2014/main" id="{E01F7ECB-9FD3-4C04-8CF6-B97E064FA1E9}"/>
                </a:ext>
              </a:extLst>
            </p:cNvPr>
            <p:cNvCxnSpPr>
              <a:cxnSpLocks/>
            </p:cNvCxnSpPr>
            <p:nvPr/>
          </p:nvCxnSpPr>
          <p:spPr bwMode="auto">
            <a:xfrm>
              <a:off x="369535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73" name="Straight Arrow Connector 372">
              <a:extLst>
                <a:ext uri="{FF2B5EF4-FFF2-40B4-BE49-F238E27FC236}">
                  <a16:creationId xmlns:a16="http://schemas.microsoft.com/office/drawing/2014/main" id="{F0AB3F67-8896-4527-B940-E78DA7D42FD4}"/>
                </a:ext>
              </a:extLst>
            </p:cNvPr>
            <p:cNvCxnSpPr>
              <a:cxnSpLocks/>
            </p:cNvCxnSpPr>
            <p:nvPr/>
          </p:nvCxnSpPr>
          <p:spPr bwMode="auto">
            <a:xfrm>
              <a:off x="4749480"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cxnSp>
          <p:nvCxnSpPr>
            <p:cNvPr id="374" name="Straight Arrow Connector 373">
              <a:extLst>
                <a:ext uri="{FF2B5EF4-FFF2-40B4-BE49-F238E27FC236}">
                  <a16:creationId xmlns:a16="http://schemas.microsoft.com/office/drawing/2014/main" id="{94A45213-6C2F-467A-BB6A-7AFA941A6DF6}"/>
                </a:ext>
              </a:extLst>
            </p:cNvPr>
            <p:cNvCxnSpPr>
              <a:cxnSpLocks/>
            </p:cNvCxnSpPr>
            <p:nvPr/>
          </p:nvCxnSpPr>
          <p:spPr bwMode="auto">
            <a:xfrm>
              <a:off x="5803605" y="6596529"/>
              <a:ext cx="584545" cy="0"/>
            </a:xfrm>
            <a:prstGeom prst="straightConnector1">
              <a:avLst/>
            </a:prstGeom>
            <a:noFill/>
            <a:ln w="38100" cap="sq" cmpd="sng" algn="ctr">
              <a:solidFill>
                <a:schemeClr val="accent2"/>
              </a:solidFill>
              <a:prstDash val="solid"/>
              <a:round/>
              <a:headEnd type="triangle" w="med" len="med"/>
              <a:tailEnd type="triangle"/>
            </a:ln>
            <a:effectLst/>
          </p:spPr>
        </p:cxnSp>
      </p:grpSp>
      <p:grpSp>
        <p:nvGrpSpPr>
          <p:cNvPr id="375" name="Group 374">
            <a:extLst>
              <a:ext uri="{FF2B5EF4-FFF2-40B4-BE49-F238E27FC236}">
                <a16:creationId xmlns:a16="http://schemas.microsoft.com/office/drawing/2014/main" id="{F635C4A2-BC41-4968-B30C-4029B24A118D}"/>
              </a:ext>
            </a:extLst>
          </p:cNvPr>
          <p:cNvGrpSpPr/>
          <p:nvPr/>
        </p:nvGrpSpPr>
        <p:grpSpPr>
          <a:xfrm>
            <a:off x="2477380" y="5675923"/>
            <a:ext cx="3566761" cy="442602"/>
            <a:chOff x="2477380" y="5675923"/>
            <a:chExt cx="3566761" cy="442602"/>
          </a:xfrm>
        </p:grpSpPr>
        <p:cxnSp>
          <p:nvCxnSpPr>
            <p:cNvPr id="376" name="Straight Arrow Connector 375">
              <a:extLst>
                <a:ext uri="{FF2B5EF4-FFF2-40B4-BE49-F238E27FC236}">
                  <a16:creationId xmlns:a16="http://schemas.microsoft.com/office/drawing/2014/main" id="{F226EB97-3EFB-4839-9582-762C55306F93}"/>
                </a:ext>
              </a:extLst>
            </p:cNvPr>
            <p:cNvCxnSpPr>
              <a:cxnSpLocks/>
            </p:cNvCxnSpPr>
            <p:nvPr/>
          </p:nvCxnSpPr>
          <p:spPr bwMode="auto">
            <a:xfrm>
              <a:off x="2477380" y="5751085"/>
              <a:ext cx="3060546" cy="334428"/>
            </a:xfrm>
            <a:prstGeom prst="straightConnector1">
              <a:avLst/>
            </a:prstGeom>
            <a:noFill/>
            <a:ln w="38100" cap="sq" cmpd="sng" algn="ctr">
              <a:solidFill>
                <a:srgbClr val="FF00FF"/>
              </a:solidFill>
              <a:prstDash val="solid"/>
              <a:round/>
              <a:headEnd type="triangle" w="med" len="med"/>
              <a:tailEnd type="triangle"/>
            </a:ln>
            <a:effectLst/>
          </p:spPr>
        </p:cxnSp>
        <p:cxnSp>
          <p:nvCxnSpPr>
            <p:cNvPr id="377" name="Straight Arrow Connector 376">
              <a:extLst>
                <a:ext uri="{FF2B5EF4-FFF2-40B4-BE49-F238E27FC236}">
                  <a16:creationId xmlns:a16="http://schemas.microsoft.com/office/drawing/2014/main" id="{959DDBE4-1666-4E95-BDB6-A8530D8F1E5E}"/>
                </a:ext>
              </a:extLst>
            </p:cNvPr>
            <p:cNvCxnSpPr>
              <a:cxnSpLocks/>
            </p:cNvCxnSpPr>
            <p:nvPr/>
          </p:nvCxnSpPr>
          <p:spPr bwMode="auto">
            <a:xfrm flipH="1">
              <a:off x="4553067" y="5675923"/>
              <a:ext cx="1491074" cy="442602"/>
            </a:xfrm>
            <a:prstGeom prst="straightConnector1">
              <a:avLst/>
            </a:prstGeom>
            <a:noFill/>
            <a:ln w="38100" cap="sq" cmpd="sng" algn="ctr">
              <a:solidFill>
                <a:srgbClr val="FF00FF"/>
              </a:solidFill>
              <a:prstDash val="solid"/>
              <a:round/>
              <a:headEnd type="triangle" w="med" len="med"/>
              <a:tailEnd type="triangle"/>
            </a:ln>
            <a:effectLst/>
          </p:spPr>
        </p:cxnSp>
      </p:grpSp>
      <p:sp>
        <p:nvSpPr>
          <p:cNvPr id="378" name="Rectangle 377">
            <a:extLst>
              <a:ext uri="{FF2B5EF4-FFF2-40B4-BE49-F238E27FC236}">
                <a16:creationId xmlns:a16="http://schemas.microsoft.com/office/drawing/2014/main" id="{DA31B23A-32E7-4E29-BE75-7C9BC4B24A21}"/>
              </a:ext>
            </a:extLst>
          </p:cNvPr>
          <p:cNvSpPr/>
          <p:nvPr/>
        </p:nvSpPr>
        <p:spPr>
          <a:xfrm>
            <a:off x="6286500" y="5961529"/>
            <a:ext cx="724434" cy="461665"/>
          </a:xfrm>
          <a:prstGeom prst="rect">
            <a:avLst/>
          </a:prstGeom>
        </p:spPr>
        <p:txBody>
          <a:bodyPr wrap="square">
            <a:spAutoFit/>
          </a:bodyPr>
          <a:lstStyle/>
          <a:p>
            <a:pPr>
              <a:spcAft>
                <a:spcPts val="0"/>
              </a:spcAft>
            </a:pPr>
            <a:r>
              <a:rPr lang="en-US" sz="2400" dirty="0"/>
              <a:t>100</a:t>
            </a:r>
            <a:endParaRPr lang="en-CA" sz="2400" baseline="-25000" dirty="0"/>
          </a:p>
        </p:txBody>
      </p:sp>
      <p:grpSp>
        <p:nvGrpSpPr>
          <p:cNvPr id="8" name="Group 7">
            <a:extLst>
              <a:ext uri="{FF2B5EF4-FFF2-40B4-BE49-F238E27FC236}">
                <a16:creationId xmlns:a16="http://schemas.microsoft.com/office/drawing/2014/main" id="{B0AE8AC0-AAB2-428F-92F5-36CA86EABA4E}"/>
              </a:ext>
            </a:extLst>
          </p:cNvPr>
          <p:cNvGrpSpPr/>
          <p:nvPr/>
        </p:nvGrpSpPr>
        <p:grpSpPr>
          <a:xfrm>
            <a:off x="2146960" y="5949004"/>
            <a:ext cx="3898240" cy="474190"/>
            <a:chOff x="2146960" y="5949004"/>
            <a:chExt cx="3898240" cy="474190"/>
          </a:xfrm>
        </p:grpSpPr>
        <p:sp>
          <p:nvSpPr>
            <p:cNvPr id="379" name="Rectangle 378">
              <a:extLst>
                <a:ext uri="{FF2B5EF4-FFF2-40B4-BE49-F238E27FC236}">
                  <a16:creationId xmlns:a16="http://schemas.microsoft.com/office/drawing/2014/main" id="{B3D18CD6-F1E2-4650-B877-313F8B0FB54A}"/>
                </a:ext>
              </a:extLst>
            </p:cNvPr>
            <p:cNvSpPr/>
            <p:nvPr/>
          </p:nvSpPr>
          <p:spPr>
            <a:xfrm>
              <a:off x="5320766" y="5961529"/>
              <a:ext cx="724434" cy="461665"/>
            </a:xfrm>
            <a:prstGeom prst="rect">
              <a:avLst/>
            </a:prstGeom>
          </p:spPr>
          <p:txBody>
            <a:bodyPr wrap="square">
              <a:spAutoFit/>
            </a:bodyPr>
            <a:lstStyle/>
            <a:p>
              <a:pPr>
                <a:spcAft>
                  <a:spcPts val="0"/>
                </a:spcAft>
              </a:pPr>
              <a:r>
                <a:rPr lang="en-US" sz="2400" dirty="0"/>
                <a:t>99</a:t>
              </a:r>
              <a:endParaRPr lang="en-CA" sz="2400" baseline="-25000" dirty="0"/>
            </a:p>
          </p:txBody>
        </p:sp>
        <p:sp>
          <p:nvSpPr>
            <p:cNvPr id="380" name="Rectangle 379">
              <a:extLst>
                <a:ext uri="{FF2B5EF4-FFF2-40B4-BE49-F238E27FC236}">
                  <a16:creationId xmlns:a16="http://schemas.microsoft.com/office/drawing/2014/main" id="{8A4B467D-B9CF-4389-8C89-59EFCE1A624F}"/>
                </a:ext>
              </a:extLst>
            </p:cNvPr>
            <p:cNvSpPr/>
            <p:nvPr/>
          </p:nvSpPr>
          <p:spPr>
            <a:xfrm>
              <a:off x="4241800" y="5961529"/>
              <a:ext cx="724434" cy="461665"/>
            </a:xfrm>
            <a:prstGeom prst="rect">
              <a:avLst/>
            </a:prstGeom>
          </p:spPr>
          <p:txBody>
            <a:bodyPr wrap="square">
              <a:spAutoFit/>
            </a:bodyPr>
            <a:lstStyle/>
            <a:p>
              <a:pPr>
                <a:spcAft>
                  <a:spcPts val="0"/>
                </a:spcAft>
              </a:pPr>
              <a:r>
                <a:rPr lang="en-US" sz="2400" dirty="0"/>
                <a:t>98</a:t>
              </a:r>
              <a:endParaRPr lang="en-CA" sz="2400" baseline="-25000" dirty="0"/>
            </a:p>
          </p:txBody>
        </p:sp>
        <p:sp>
          <p:nvSpPr>
            <p:cNvPr id="381" name="Rectangle 380">
              <a:extLst>
                <a:ext uri="{FF2B5EF4-FFF2-40B4-BE49-F238E27FC236}">
                  <a16:creationId xmlns:a16="http://schemas.microsoft.com/office/drawing/2014/main" id="{49C8225D-8B44-44E3-A949-5BF25D7598B0}"/>
                </a:ext>
              </a:extLst>
            </p:cNvPr>
            <p:cNvSpPr/>
            <p:nvPr/>
          </p:nvSpPr>
          <p:spPr>
            <a:xfrm>
              <a:off x="3187700" y="5961529"/>
              <a:ext cx="724434" cy="461665"/>
            </a:xfrm>
            <a:prstGeom prst="rect">
              <a:avLst/>
            </a:prstGeom>
          </p:spPr>
          <p:txBody>
            <a:bodyPr wrap="square">
              <a:spAutoFit/>
            </a:bodyPr>
            <a:lstStyle/>
            <a:p>
              <a:pPr>
                <a:spcAft>
                  <a:spcPts val="0"/>
                </a:spcAft>
              </a:pPr>
              <a:r>
                <a:rPr lang="en-US" sz="2400" dirty="0"/>
                <a:t>97</a:t>
              </a:r>
              <a:endParaRPr lang="en-CA" sz="2400" baseline="-25000" dirty="0"/>
            </a:p>
          </p:txBody>
        </p:sp>
        <p:sp>
          <p:nvSpPr>
            <p:cNvPr id="382" name="Rectangle 381">
              <a:extLst>
                <a:ext uri="{FF2B5EF4-FFF2-40B4-BE49-F238E27FC236}">
                  <a16:creationId xmlns:a16="http://schemas.microsoft.com/office/drawing/2014/main" id="{D4EE0EDE-37AA-4AF1-BCA4-42BCC1FA978A}"/>
                </a:ext>
              </a:extLst>
            </p:cNvPr>
            <p:cNvSpPr/>
            <p:nvPr/>
          </p:nvSpPr>
          <p:spPr>
            <a:xfrm>
              <a:off x="2146960" y="5949004"/>
              <a:ext cx="761970" cy="461665"/>
            </a:xfrm>
            <a:prstGeom prst="rect">
              <a:avLst/>
            </a:prstGeom>
          </p:spPr>
          <p:txBody>
            <a:bodyPr wrap="square">
              <a:spAutoFit/>
            </a:bodyPr>
            <a:lstStyle/>
            <a:p>
              <a:pPr>
                <a:spcAft>
                  <a:spcPts val="0"/>
                </a:spcAft>
              </a:pPr>
              <a:r>
                <a:rPr lang="en-US" sz="2400" dirty="0"/>
                <a:t>96.1 </a:t>
              </a:r>
              <a:endParaRPr lang="en-CA" sz="2400" baseline="-25000" dirty="0"/>
            </a:p>
          </p:txBody>
        </p:sp>
      </p:grpSp>
      <p:sp>
        <p:nvSpPr>
          <p:cNvPr id="383" name="Rectangle 382">
            <a:extLst>
              <a:ext uri="{FF2B5EF4-FFF2-40B4-BE49-F238E27FC236}">
                <a16:creationId xmlns:a16="http://schemas.microsoft.com/office/drawing/2014/main" id="{30BA8263-5FE6-47FD-8CE8-D8B3654DC472}"/>
              </a:ext>
            </a:extLst>
          </p:cNvPr>
          <p:cNvSpPr/>
          <p:nvPr/>
        </p:nvSpPr>
        <p:spPr>
          <a:xfrm>
            <a:off x="2766786" y="5253335"/>
            <a:ext cx="1358351"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solidFill>
                <a:srgbClr val="FF0000"/>
              </a:solidFill>
            </a:endParaRPr>
          </a:p>
        </p:txBody>
      </p:sp>
    </p:spTree>
    <p:extLst>
      <p:ext uri="{BB962C8B-B14F-4D97-AF65-F5344CB8AC3E}">
        <p14:creationId xmlns:p14="http://schemas.microsoft.com/office/powerpoint/2010/main" val="36534240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ppt_x"/>
                                          </p:val>
                                        </p:tav>
                                        <p:tav tm="100000">
                                          <p:val>
                                            <p:strVal val="#ppt_x"/>
                                          </p:val>
                                        </p:tav>
                                      </p:tavLst>
                                    </p:anim>
                                    <p:anim calcmode="lin" valueType="num">
                                      <p:cBhvr additive="base">
                                        <p:cTn id="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
                                            <p:txEl>
                                              <p:pRg st="2" end="2"/>
                                            </p:txEl>
                                          </p:spTgt>
                                        </p:tgtEl>
                                        <p:attrNameLst>
                                          <p:attrName>style.visibility</p:attrName>
                                        </p:attrNameLst>
                                      </p:cBhvr>
                                      <p:to>
                                        <p:strVal val="visible"/>
                                      </p:to>
                                    </p:set>
                                    <p:anim calcmode="lin" valueType="num">
                                      <p:cBhvr additive="base">
                                        <p:cTn id="2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3" presetClass="emph" presetSubtype="2" fill="hold" grpId="0" nodeType="clickEffect">
                                  <p:stCondLst>
                                    <p:cond delay="0"/>
                                  </p:stCondLst>
                                  <p:childTnLst>
                                    <p:animClr clrSpc="rgb" dir="cw">
                                      <p:cBhvr override="childStyle">
                                        <p:cTn id="32" dur="500" fill="hold"/>
                                        <p:tgtEl>
                                          <p:spTgt spid="101"/>
                                        </p:tgtEl>
                                        <p:attrNameLst>
                                          <p:attrName>style.color</p:attrName>
                                        </p:attrNameLst>
                                      </p:cBhvr>
                                      <p:to>
                                        <a:srgbClr val="FF00FF"/>
                                      </p:to>
                                    </p:animClr>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61111E-6 3.33333E-6 L 0.14289 -0.08496 " pathEditMode="relative" rAng="0" ptsTypes="AA">
                                      <p:cBhvr>
                                        <p:cTn id="36" dur="2000" fill="hold"/>
                                        <p:tgtEl>
                                          <p:spTgt spid="78"/>
                                        </p:tgtEl>
                                        <p:attrNameLst>
                                          <p:attrName>ppt_x</p:attrName>
                                          <p:attrName>ppt_y</p:attrName>
                                        </p:attrNameLst>
                                      </p:cBhvr>
                                      <p:rCtr x="7135" y="-4259"/>
                                    </p:animMotion>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56">
                                            <p:txEl>
                                              <p:pRg st="3" end="3"/>
                                            </p:txEl>
                                          </p:spTgt>
                                        </p:tgtEl>
                                        <p:attrNameLst>
                                          <p:attrName>style.visibility</p:attrName>
                                        </p:attrNameLst>
                                      </p:cBhvr>
                                      <p:to>
                                        <p:strVal val="visible"/>
                                      </p:to>
                                    </p:set>
                                    <p:anim calcmode="lin" valueType="num">
                                      <p:cBhvr additive="base">
                                        <p:cTn id="41"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43" presetID="3" presetClass="emph" presetSubtype="2" fill="hold" grpId="0" nodeType="withEffect">
                                  <p:stCondLst>
                                    <p:cond delay="0"/>
                                  </p:stCondLst>
                                  <p:childTnLst>
                                    <p:animClr clrSpc="rgb" dir="cw">
                                      <p:cBhvr override="childStyle">
                                        <p:cTn id="44" dur="600" fill="hold"/>
                                        <p:tgtEl>
                                          <p:spTgt spid="79"/>
                                        </p:tgtEl>
                                        <p:attrNameLst>
                                          <p:attrName>style.color</p:attrName>
                                        </p:attrNameLst>
                                      </p:cBhvr>
                                      <p:to>
                                        <a:srgbClr val="FF00FF"/>
                                      </p:to>
                                    </p:animClr>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6">
                                            <p:txEl>
                                              <p:pRg st="4" end="4"/>
                                            </p:txEl>
                                          </p:spTgt>
                                        </p:tgtEl>
                                        <p:attrNameLst>
                                          <p:attrName>style.visibility</p:attrName>
                                        </p:attrNameLst>
                                      </p:cBhvr>
                                      <p:to>
                                        <p:strVal val="visible"/>
                                      </p:to>
                                    </p:set>
                                    <p:anim calcmode="lin" valueType="num">
                                      <p:cBhvr additive="base">
                                        <p:cTn id="49"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6">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
                                        </p:tgtEl>
                                        <p:attrNameLst>
                                          <p:attrName>style.visibility</p:attrName>
                                        </p:attrNameLst>
                                      </p:cBhvr>
                                      <p:to>
                                        <p:strVal val="visible"/>
                                      </p:to>
                                    </p:set>
                                    <p:anim calcmode="lin" valueType="num">
                                      <p:cBhvr additive="base">
                                        <p:cTn id="55" dur="500" fill="hold"/>
                                        <p:tgtEl>
                                          <p:spTgt spid="5"/>
                                        </p:tgtEl>
                                        <p:attrNameLst>
                                          <p:attrName>ppt_x</p:attrName>
                                        </p:attrNameLst>
                                      </p:cBhvr>
                                      <p:tavLst>
                                        <p:tav tm="0">
                                          <p:val>
                                            <p:strVal val="#ppt_x"/>
                                          </p:val>
                                        </p:tav>
                                        <p:tav tm="100000">
                                          <p:val>
                                            <p:strVal val="#ppt_x"/>
                                          </p:val>
                                        </p:tav>
                                      </p:tavLst>
                                    </p:anim>
                                    <p:anim calcmode="lin" valueType="num">
                                      <p:cBhvr additive="base">
                                        <p:cTn id="56" dur="500" fill="hold"/>
                                        <p:tgtEl>
                                          <p:spTgt spid="5"/>
                                        </p:tgtEl>
                                        <p:attrNameLst>
                                          <p:attrName>ppt_y</p:attrName>
                                        </p:attrNameLst>
                                      </p:cBhvr>
                                      <p:tavLst>
                                        <p:tav tm="0">
                                          <p:val>
                                            <p:strVal val="1+#ppt_h/2"/>
                                          </p:val>
                                        </p:tav>
                                        <p:tav tm="100000">
                                          <p:val>
                                            <p:strVal val="#ppt_y"/>
                                          </p:val>
                                        </p:tav>
                                      </p:tavLst>
                                    </p:anim>
                                  </p:childTnLst>
                                </p:cTn>
                              </p:par>
                              <p:par>
                                <p:cTn id="57" presetID="2" presetClass="entr" presetSubtype="4" fill="hold" nodeType="withEffect">
                                  <p:stCondLst>
                                    <p:cond delay="0"/>
                                  </p:stCondLst>
                                  <p:childTnLst>
                                    <p:set>
                                      <p:cBhvr>
                                        <p:cTn id="58" dur="1" fill="hold">
                                          <p:stCondLst>
                                            <p:cond delay="0"/>
                                          </p:stCondLst>
                                        </p:cTn>
                                        <p:tgtEl>
                                          <p:spTgt spid="370"/>
                                        </p:tgtEl>
                                        <p:attrNameLst>
                                          <p:attrName>style.visibility</p:attrName>
                                        </p:attrNameLst>
                                      </p:cBhvr>
                                      <p:to>
                                        <p:strVal val="visible"/>
                                      </p:to>
                                    </p:set>
                                    <p:anim calcmode="lin" valueType="num">
                                      <p:cBhvr additive="base">
                                        <p:cTn id="59" dur="500" fill="hold"/>
                                        <p:tgtEl>
                                          <p:spTgt spid="370"/>
                                        </p:tgtEl>
                                        <p:attrNameLst>
                                          <p:attrName>ppt_x</p:attrName>
                                        </p:attrNameLst>
                                      </p:cBhvr>
                                      <p:tavLst>
                                        <p:tav tm="0">
                                          <p:val>
                                            <p:strVal val="#ppt_x"/>
                                          </p:val>
                                        </p:tav>
                                        <p:tav tm="100000">
                                          <p:val>
                                            <p:strVal val="#ppt_x"/>
                                          </p:val>
                                        </p:tav>
                                      </p:tavLst>
                                    </p:anim>
                                    <p:anim calcmode="lin" valueType="num">
                                      <p:cBhvr additive="base">
                                        <p:cTn id="60" dur="500" fill="hold"/>
                                        <p:tgtEl>
                                          <p:spTgt spid="37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78"/>
                                        </p:tgtEl>
                                        <p:attrNameLst>
                                          <p:attrName>style.visibility</p:attrName>
                                        </p:attrNameLst>
                                      </p:cBhvr>
                                      <p:to>
                                        <p:strVal val="visible"/>
                                      </p:to>
                                    </p:set>
                                    <p:anim calcmode="lin" valueType="num">
                                      <p:cBhvr additive="base">
                                        <p:cTn id="63" dur="500" fill="hold"/>
                                        <p:tgtEl>
                                          <p:spTgt spid="378"/>
                                        </p:tgtEl>
                                        <p:attrNameLst>
                                          <p:attrName>ppt_x</p:attrName>
                                        </p:attrNameLst>
                                      </p:cBhvr>
                                      <p:tavLst>
                                        <p:tav tm="0">
                                          <p:val>
                                            <p:strVal val="#ppt_x"/>
                                          </p:val>
                                        </p:tav>
                                        <p:tav tm="100000">
                                          <p:val>
                                            <p:strVal val="#ppt_x"/>
                                          </p:val>
                                        </p:tav>
                                      </p:tavLst>
                                    </p:anim>
                                    <p:anim calcmode="lin" valueType="num">
                                      <p:cBhvr additive="base">
                                        <p:cTn id="64" dur="500" fill="hold"/>
                                        <p:tgtEl>
                                          <p:spTgt spid="378"/>
                                        </p:tgtEl>
                                        <p:attrNameLst>
                                          <p:attrName>ppt_y</p:attrName>
                                        </p:attrNameLst>
                                      </p:cBhvr>
                                      <p:tavLst>
                                        <p:tav tm="0">
                                          <p:val>
                                            <p:strVal val="1+#ppt_h/2"/>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4" fill="hold" nodeType="clickEffect">
                                  <p:stCondLst>
                                    <p:cond delay="0"/>
                                  </p:stCondLst>
                                  <p:childTnLst>
                                    <p:set>
                                      <p:cBhvr>
                                        <p:cTn id="68" dur="1" fill="hold">
                                          <p:stCondLst>
                                            <p:cond delay="0"/>
                                          </p:stCondLst>
                                        </p:cTn>
                                        <p:tgtEl>
                                          <p:spTgt spid="358"/>
                                        </p:tgtEl>
                                        <p:attrNameLst>
                                          <p:attrName>style.visibility</p:attrName>
                                        </p:attrNameLst>
                                      </p:cBhvr>
                                      <p:to>
                                        <p:strVal val="visible"/>
                                      </p:to>
                                    </p:set>
                                    <p:anim calcmode="lin" valueType="num">
                                      <p:cBhvr additive="base">
                                        <p:cTn id="69" dur="500" fill="hold"/>
                                        <p:tgtEl>
                                          <p:spTgt spid="358"/>
                                        </p:tgtEl>
                                        <p:attrNameLst>
                                          <p:attrName>ppt_x</p:attrName>
                                        </p:attrNameLst>
                                      </p:cBhvr>
                                      <p:tavLst>
                                        <p:tav tm="0">
                                          <p:val>
                                            <p:strVal val="#ppt_x"/>
                                          </p:val>
                                        </p:tav>
                                        <p:tav tm="100000">
                                          <p:val>
                                            <p:strVal val="#ppt_x"/>
                                          </p:val>
                                        </p:tav>
                                      </p:tavLst>
                                    </p:anim>
                                    <p:anim calcmode="lin" valueType="num">
                                      <p:cBhvr additive="base">
                                        <p:cTn id="70" dur="500" fill="hold"/>
                                        <p:tgtEl>
                                          <p:spTgt spid="358"/>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42" presetClass="path" presetSubtype="0" accel="50000" decel="50000" fill="hold" nodeType="clickEffect">
                                  <p:stCondLst>
                                    <p:cond delay="0"/>
                                  </p:stCondLst>
                                  <p:childTnLst>
                                    <p:animMotion origin="layout" path="M 4.16667E-6 -4.07407E-6 L -0.3474 0.00718 " pathEditMode="relative" rAng="0" ptsTypes="AA">
                                      <p:cBhvr>
                                        <p:cTn id="74" dur="2000" fill="hold"/>
                                        <p:tgtEl>
                                          <p:spTgt spid="358"/>
                                        </p:tgtEl>
                                        <p:attrNameLst>
                                          <p:attrName>ppt_x</p:attrName>
                                          <p:attrName>ppt_y</p:attrName>
                                        </p:attrNameLst>
                                      </p:cBhvr>
                                      <p:rCtr x="-17378" y="347"/>
                                    </p:animMotion>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59"/>
                                        </p:tgtEl>
                                        <p:attrNameLst>
                                          <p:attrName>style.visibility</p:attrName>
                                        </p:attrNameLst>
                                      </p:cBhvr>
                                      <p:to>
                                        <p:strVal val="visible"/>
                                      </p:to>
                                    </p:set>
                                    <p:anim calcmode="lin" valueType="num">
                                      <p:cBhvr additive="base">
                                        <p:cTn id="79" dur="500" fill="hold"/>
                                        <p:tgtEl>
                                          <p:spTgt spid="359"/>
                                        </p:tgtEl>
                                        <p:attrNameLst>
                                          <p:attrName>ppt_x</p:attrName>
                                        </p:attrNameLst>
                                      </p:cBhvr>
                                      <p:tavLst>
                                        <p:tav tm="0">
                                          <p:val>
                                            <p:strVal val="#ppt_x"/>
                                          </p:val>
                                        </p:tav>
                                        <p:tav tm="100000">
                                          <p:val>
                                            <p:strVal val="#ppt_x"/>
                                          </p:val>
                                        </p:tav>
                                      </p:tavLst>
                                    </p:anim>
                                    <p:anim calcmode="lin" valueType="num">
                                      <p:cBhvr additive="base">
                                        <p:cTn id="80" dur="500" fill="hold"/>
                                        <p:tgtEl>
                                          <p:spTgt spid="359"/>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8"/>
                                        </p:tgtEl>
                                        <p:attrNameLst>
                                          <p:attrName>style.visibility</p:attrName>
                                        </p:attrNameLst>
                                      </p:cBhvr>
                                      <p:to>
                                        <p:strVal val="visible"/>
                                      </p:to>
                                    </p:set>
                                    <p:anim calcmode="lin" valueType="num">
                                      <p:cBhvr additive="base">
                                        <p:cTn id="85" dur="500" fill="hold"/>
                                        <p:tgtEl>
                                          <p:spTgt spid="8"/>
                                        </p:tgtEl>
                                        <p:attrNameLst>
                                          <p:attrName>ppt_x</p:attrName>
                                        </p:attrNameLst>
                                      </p:cBhvr>
                                      <p:tavLst>
                                        <p:tav tm="0">
                                          <p:val>
                                            <p:strVal val="#ppt_x"/>
                                          </p:val>
                                        </p:tav>
                                        <p:tav tm="100000">
                                          <p:val>
                                            <p:strVal val="#ppt_x"/>
                                          </p:val>
                                        </p:tav>
                                      </p:tavLst>
                                    </p:anim>
                                    <p:anim calcmode="lin" valueType="num">
                                      <p:cBhvr additive="base">
                                        <p:cTn id="86"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375"/>
                                        </p:tgtEl>
                                        <p:attrNameLst>
                                          <p:attrName>style.visibility</p:attrName>
                                        </p:attrNameLst>
                                      </p:cBhvr>
                                      <p:to>
                                        <p:strVal val="visible"/>
                                      </p:to>
                                    </p:set>
                                    <p:anim calcmode="lin" valueType="num">
                                      <p:cBhvr additive="base">
                                        <p:cTn id="91" dur="500" fill="hold"/>
                                        <p:tgtEl>
                                          <p:spTgt spid="375"/>
                                        </p:tgtEl>
                                        <p:attrNameLst>
                                          <p:attrName>ppt_x</p:attrName>
                                        </p:attrNameLst>
                                      </p:cBhvr>
                                      <p:tavLst>
                                        <p:tav tm="0">
                                          <p:val>
                                            <p:strVal val="#ppt_x"/>
                                          </p:val>
                                        </p:tav>
                                        <p:tav tm="100000">
                                          <p:val>
                                            <p:strVal val="#ppt_x"/>
                                          </p:val>
                                        </p:tav>
                                      </p:tavLst>
                                    </p:anim>
                                    <p:anim calcmode="lin" valueType="num">
                                      <p:cBhvr additive="base">
                                        <p:cTn id="92" dur="500" fill="hold"/>
                                        <p:tgtEl>
                                          <p:spTgt spid="375"/>
                                        </p:tgtEl>
                                        <p:attrNameLst>
                                          <p:attrName>ppt_y</p:attrName>
                                        </p:attrNameLst>
                                      </p:cBhvr>
                                      <p:tavLst>
                                        <p:tav tm="0">
                                          <p:val>
                                            <p:strVal val="1+#ppt_h/2"/>
                                          </p:val>
                                        </p:tav>
                                        <p:tav tm="100000">
                                          <p:val>
                                            <p:strVal val="#ppt_y"/>
                                          </p:val>
                                        </p:tav>
                                      </p:tavLst>
                                    </p:anim>
                                  </p:childTnLst>
                                </p:cTn>
                              </p:par>
                              <p:par>
                                <p:cTn id="93" presetID="1" presetClass="exit" presetSubtype="0" fill="hold" grpId="1" nodeType="withEffect">
                                  <p:stCondLst>
                                    <p:cond delay="0"/>
                                  </p:stCondLst>
                                  <p:childTnLst>
                                    <p:set>
                                      <p:cBhvr>
                                        <p:cTn id="94" dur="1" fill="hold">
                                          <p:stCondLst>
                                            <p:cond delay="0"/>
                                          </p:stCondLst>
                                        </p:cTn>
                                        <p:tgtEl>
                                          <p:spTgt spid="359"/>
                                        </p:tgtEl>
                                        <p:attrNameLst>
                                          <p:attrName>style.visibility</p:attrName>
                                        </p:attrNameLst>
                                      </p:cBhvr>
                                      <p:to>
                                        <p:strVal val="hidden"/>
                                      </p:to>
                                    </p:set>
                                  </p:childTnLst>
                                </p:cTn>
                              </p:par>
                              <p:par>
                                <p:cTn id="95" presetID="2" presetClass="entr" presetSubtype="4" fill="hold" nodeType="withEffect">
                                  <p:stCondLst>
                                    <p:cond delay="0"/>
                                  </p:stCondLst>
                                  <p:childTnLst>
                                    <p:set>
                                      <p:cBhvr>
                                        <p:cTn id="96" dur="1" fill="hold">
                                          <p:stCondLst>
                                            <p:cond delay="0"/>
                                          </p:stCondLst>
                                        </p:cTn>
                                        <p:tgtEl>
                                          <p:spTgt spid="358"/>
                                        </p:tgtEl>
                                        <p:attrNameLst>
                                          <p:attrName>style.visibility</p:attrName>
                                        </p:attrNameLst>
                                      </p:cBhvr>
                                      <p:to>
                                        <p:strVal val="visible"/>
                                      </p:to>
                                    </p:set>
                                    <p:anim calcmode="lin" valueType="num">
                                      <p:cBhvr additive="base">
                                        <p:cTn id="97" dur="500" fill="hold"/>
                                        <p:tgtEl>
                                          <p:spTgt spid="358"/>
                                        </p:tgtEl>
                                        <p:attrNameLst>
                                          <p:attrName>ppt_x</p:attrName>
                                        </p:attrNameLst>
                                      </p:cBhvr>
                                      <p:tavLst>
                                        <p:tav tm="0">
                                          <p:val>
                                            <p:strVal val="#ppt_x"/>
                                          </p:val>
                                        </p:tav>
                                        <p:tav tm="100000">
                                          <p:val>
                                            <p:strVal val="#ppt_x"/>
                                          </p:val>
                                        </p:tav>
                                      </p:tavLst>
                                    </p:anim>
                                    <p:anim calcmode="lin" valueType="num">
                                      <p:cBhvr additive="base">
                                        <p:cTn id="98" dur="500" fill="hold"/>
                                        <p:tgtEl>
                                          <p:spTgt spid="358"/>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nodeType="clickEffect">
                                  <p:stCondLst>
                                    <p:cond delay="0"/>
                                  </p:stCondLst>
                                  <p:childTnLst>
                                    <p:set>
                                      <p:cBhvr>
                                        <p:cTn id="102" dur="1" fill="hold">
                                          <p:stCondLst>
                                            <p:cond delay="0"/>
                                          </p:stCondLst>
                                        </p:cTn>
                                        <p:tgtEl>
                                          <p:spTgt spid="383">
                                            <p:txEl>
                                              <p:pRg st="0" end="0"/>
                                            </p:txEl>
                                          </p:spTgt>
                                        </p:tgtEl>
                                        <p:attrNameLst>
                                          <p:attrName>style.visibility</p:attrName>
                                        </p:attrNameLst>
                                      </p:cBhvr>
                                      <p:to>
                                        <p:strVal val="visible"/>
                                      </p:to>
                                    </p:set>
                                    <p:anim calcmode="lin" valueType="num">
                                      <p:cBhvr additive="base">
                                        <p:cTn id="103" dur="500" fill="hold"/>
                                        <p:tgtEl>
                                          <p:spTgt spid="383">
                                            <p:txEl>
                                              <p:pRg st="0" end="0"/>
                                            </p:txEl>
                                          </p:spTgt>
                                        </p:tgtEl>
                                        <p:attrNameLst>
                                          <p:attrName>ppt_x</p:attrName>
                                        </p:attrNameLst>
                                      </p:cBhvr>
                                      <p:tavLst>
                                        <p:tav tm="0">
                                          <p:val>
                                            <p:strVal val="#ppt_x"/>
                                          </p:val>
                                        </p:tav>
                                        <p:tav tm="100000">
                                          <p:val>
                                            <p:strVal val="#ppt_x"/>
                                          </p:val>
                                        </p:tav>
                                      </p:tavLst>
                                    </p:anim>
                                    <p:anim calcmode="lin" valueType="num">
                                      <p:cBhvr additive="base">
                                        <p:cTn id="104" dur="500" fill="hold"/>
                                        <p:tgtEl>
                                          <p:spTgt spid="38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 grpId="0"/>
      <p:bldP spid="101" grpId="0"/>
      <p:bldP spid="359" grpId="0" animBg="1"/>
      <p:bldP spid="359" grpId="1" animBg="1"/>
      <p:bldP spid="378" grpId="0"/>
    </p:bldLst>
  </p:timing>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8622710" cy="3416320"/>
          </a:xfrm>
          <a:prstGeom prst="rect">
            <a:avLst/>
          </a:prstGeom>
        </p:spPr>
        <p:txBody>
          <a:bodyPr wrap="square">
            <a:spAutoFit/>
          </a:bodyPr>
          <a:lstStyle/>
          <a:p>
            <a:pPr>
              <a:spcAft>
                <a:spcPts val="0"/>
              </a:spcAft>
            </a:pPr>
            <a:r>
              <a:rPr lang="en-US" sz="2400" dirty="0"/>
              <a:t>His opponent’s turn:</a:t>
            </a:r>
          </a:p>
          <a:p>
            <a:pPr marL="342900" indent="-342900">
              <a:spcAft>
                <a:spcPts val="0"/>
              </a:spcAft>
              <a:buFont typeface="Arial" panose="020B0604020202020204" pitchFamily="34" charset="0"/>
              <a:buChar char="•"/>
            </a:pPr>
            <a:r>
              <a:rPr lang="en-US" sz="2400" dirty="0"/>
              <a:t>Each out-going edge is labeled with an action </a:t>
            </a:r>
            <a:br>
              <a:rPr lang="en-US" sz="2400" dirty="0"/>
            </a:br>
            <a:r>
              <a:rPr lang="en-US" sz="2400" dirty="0"/>
              <a:t>that his opponent may choose to take from this state.</a:t>
            </a:r>
          </a:p>
          <a:p>
            <a:pPr marL="342900" indent="-342900">
              <a:spcAft>
                <a:spcPts val="0"/>
              </a:spcAft>
              <a:buFont typeface="Arial" panose="020B0604020202020204" pitchFamily="34" charset="0"/>
              <a:buChar char="•"/>
            </a:pPr>
            <a:r>
              <a:rPr lang="en-US" sz="2400" dirty="0"/>
              <a:t>Being wise, he will take the action that leads to the state </a:t>
            </a:r>
            <a:br>
              <a:rPr lang="en-US" sz="2400" dirty="0"/>
            </a:br>
            <a:r>
              <a:rPr lang="en-US" sz="2400" dirty="0"/>
              <a:t>with the </a:t>
            </a:r>
            <a:r>
              <a:rPr lang="en-US" sz="2400" dirty="0">
                <a:solidFill>
                  <a:srgbClr val="FF00FF"/>
                </a:solidFill>
              </a:rPr>
              <a:t>lowest</a:t>
            </a:r>
            <a:r>
              <a:rPr lang="en-US" sz="2400" dirty="0"/>
              <a:t> expected reward.</a:t>
            </a:r>
          </a:p>
          <a:p>
            <a:pPr marL="342900" indent="-342900">
              <a:spcAft>
                <a:spcPts val="0"/>
              </a:spcAft>
              <a:buFont typeface="Arial" panose="020B0604020202020204" pitchFamily="34" charset="0"/>
              <a:buChar char="•"/>
            </a:pPr>
            <a:r>
              <a:rPr lang="en-US" sz="2400" dirty="0"/>
              <a:t>Because this is what we expect him to do,</a:t>
            </a:r>
            <a:br>
              <a:rPr lang="en-US" sz="2400" dirty="0"/>
            </a:br>
            <a:r>
              <a:rPr lang="en-US" sz="2400" dirty="0"/>
              <a:t>this is also the current state’s expected reward.</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a:t>
            </a:r>
            <a:r>
              <a:rPr lang="en-US" sz="2400" dirty="0" err="1"/>
              <a:t>min</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a:p>
            <a:pPr marL="342900" indent="-342900">
              <a:spcAft>
                <a:spcPts val="0"/>
              </a:spcAft>
              <a:buFont typeface="Arial" panose="020B0604020202020204" pitchFamily="34" charset="0"/>
              <a:buChar char="•"/>
            </a:pPr>
            <a:r>
              <a:rPr lang="en-US" sz="2400" dirty="0"/>
              <a:t>The opponent wants to take a long time to get to the goal.</a:t>
            </a: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grpSp>
        <p:nvGrpSpPr>
          <p:cNvPr id="39" name="Group 38">
            <a:extLst>
              <a:ext uri="{FF2B5EF4-FFF2-40B4-BE49-F238E27FC236}">
                <a16:creationId xmlns:a16="http://schemas.microsoft.com/office/drawing/2014/main" id="{76AA10CB-F5CC-4721-9E06-5ECA083EE0A2}"/>
              </a:ext>
            </a:extLst>
          </p:cNvPr>
          <p:cNvGrpSpPr/>
          <p:nvPr/>
        </p:nvGrpSpPr>
        <p:grpSpPr>
          <a:xfrm>
            <a:off x="5878284" y="1182077"/>
            <a:ext cx="2046516" cy="1332523"/>
            <a:chOff x="5573484" y="1838849"/>
            <a:chExt cx="2046516" cy="1332523"/>
          </a:xfrm>
        </p:grpSpPr>
        <p:sp>
          <p:nvSpPr>
            <p:cNvPr id="44" name="Rectangle 43">
              <a:extLst>
                <a:ext uri="{FF2B5EF4-FFF2-40B4-BE49-F238E27FC236}">
                  <a16:creationId xmlns:a16="http://schemas.microsoft.com/office/drawing/2014/main" id="{D7A7F26C-DC68-42AB-936E-A98CE7DABC4F}"/>
                </a:ext>
              </a:extLst>
            </p:cNvPr>
            <p:cNvSpPr/>
            <p:nvPr/>
          </p:nvSpPr>
          <p:spPr>
            <a:xfrm>
              <a:off x="5573484" y="1838849"/>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
          <p:nvSpPr>
            <p:cNvPr id="48" name="Rectangle 47">
              <a:extLst>
                <a:ext uri="{FF2B5EF4-FFF2-40B4-BE49-F238E27FC236}">
                  <a16:creationId xmlns:a16="http://schemas.microsoft.com/office/drawing/2014/main" id="{9DF5B90A-97F5-47C7-86DE-65B621599A46}"/>
                </a:ext>
              </a:extLst>
            </p:cNvPr>
            <p:cNvSpPr/>
            <p:nvPr/>
          </p:nvSpPr>
          <p:spPr>
            <a:xfrm>
              <a:off x="7170063" y="2709707"/>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grpSp>
        <p:nvGrpSpPr>
          <p:cNvPr id="4" name="Group 3">
            <a:extLst>
              <a:ext uri="{FF2B5EF4-FFF2-40B4-BE49-F238E27FC236}">
                <a16:creationId xmlns:a16="http://schemas.microsoft.com/office/drawing/2014/main" id="{BC558BC3-14BF-4457-9B98-1B689990A856}"/>
              </a:ext>
            </a:extLst>
          </p:cNvPr>
          <p:cNvGrpSpPr/>
          <p:nvPr/>
        </p:nvGrpSpPr>
        <p:grpSpPr>
          <a:xfrm>
            <a:off x="3600886" y="504372"/>
            <a:ext cx="1357074" cy="1934028"/>
            <a:chOff x="1912263" y="661237"/>
            <a:chExt cx="1357074" cy="1934028"/>
          </a:xfrm>
        </p:grpSpPr>
        <p:sp>
          <p:nvSpPr>
            <p:cNvPr id="72" name="Rectangle 71">
              <a:extLst>
                <a:ext uri="{FF2B5EF4-FFF2-40B4-BE49-F238E27FC236}">
                  <a16:creationId xmlns:a16="http://schemas.microsoft.com/office/drawing/2014/main" id="{4A3A90E1-A928-4FDB-8560-98AAA261A784}"/>
                </a:ext>
              </a:extLst>
            </p:cNvPr>
            <p:cNvSpPr/>
            <p:nvPr/>
          </p:nvSpPr>
          <p:spPr>
            <a:xfrm>
              <a:off x="2514600" y="907981"/>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73" name="Rectangle 72">
              <a:extLst>
                <a:ext uri="{FF2B5EF4-FFF2-40B4-BE49-F238E27FC236}">
                  <a16:creationId xmlns:a16="http://schemas.microsoft.com/office/drawing/2014/main" id="{F971063E-5E59-4AC8-9493-6E814A94169D}"/>
                </a:ext>
              </a:extLst>
            </p:cNvPr>
            <p:cNvSpPr/>
            <p:nvPr/>
          </p:nvSpPr>
          <p:spPr>
            <a:xfrm>
              <a:off x="2819400" y="1695379"/>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74" name="Rectangle 73">
              <a:extLst>
                <a:ext uri="{FF2B5EF4-FFF2-40B4-BE49-F238E27FC236}">
                  <a16:creationId xmlns:a16="http://schemas.microsoft.com/office/drawing/2014/main" id="{7E6C4962-BC51-4070-A42F-9BE5CAAFA296}"/>
                </a:ext>
              </a:extLst>
            </p:cNvPr>
            <p:cNvSpPr/>
            <p:nvPr/>
          </p:nvSpPr>
          <p:spPr>
            <a:xfrm>
              <a:off x="2177142" y="2133600"/>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75" name="Rectangle 74">
              <a:extLst>
                <a:ext uri="{FF2B5EF4-FFF2-40B4-BE49-F238E27FC236}">
                  <a16:creationId xmlns:a16="http://schemas.microsoft.com/office/drawing/2014/main" id="{01C9E4B7-D67C-42E5-A14B-A8B3054F2CDF}"/>
                </a:ext>
              </a:extLst>
            </p:cNvPr>
            <p:cNvSpPr/>
            <p:nvPr/>
          </p:nvSpPr>
          <p:spPr>
            <a:xfrm>
              <a:off x="1912263" y="661237"/>
              <a:ext cx="449937" cy="461665"/>
            </a:xfrm>
            <a:prstGeom prst="rect">
              <a:avLst/>
            </a:prstGeom>
          </p:spPr>
          <p:txBody>
            <a:bodyPr wrap="square">
              <a:spAutoFit/>
            </a:bodyPr>
            <a:lstStyle/>
            <a:p>
              <a:pPr>
                <a:spcAft>
                  <a:spcPts val="0"/>
                </a:spcAft>
              </a:pPr>
              <a:r>
                <a:rPr lang="en-US" sz="2400" dirty="0"/>
                <a:t>a</a:t>
              </a:r>
              <a:r>
                <a:rPr lang="en-US" sz="2400" baseline="-25000" dirty="0"/>
                <a:t>4</a:t>
              </a:r>
              <a:endParaRPr lang="en-CA" sz="2400" baseline="-25000" dirty="0"/>
            </a:p>
          </p:txBody>
        </p:sp>
      </p:grpSp>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3352541" y="841695"/>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59" name="Rectangle 58">
            <a:extLst>
              <a:ext uri="{FF2B5EF4-FFF2-40B4-BE49-F238E27FC236}">
                <a16:creationId xmlns:a16="http://schemas.microsoft.com/office/drawing/2014/main" id="{02A905A0-C87B-495D-BB2D-3D7AC983C17B}"/>
              </a:ext>
            </a:extLst>
          </p:cNvPr>
          <p:cNvSpPr/>
          <p:nvPr/>
        </p:nvSpPr>
        <p:spPr>
          <a:xfrm>
            <a:off x="2766786" y="5253335"/>
            <a:ext cx="1358351" cy="461665"/>
          </a:xfrm>
          <a:prstGeom prst="rect">
            <a:avLst/>
          </a:prstGeom>
        </p:spPr>
        <p:txBody>
          <a:bodyPr wrap="square">
            <a:spAutoFit/>
          </a:bodyPr>
          <a:lstStyle/>
          <a:p>
            <a:pPr>
              <a:spcAft>
                <a:spcPts val="0"/>
              </a:spcAft>
            </a:pP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endParaRPr lang="en-US" sz="2400" baseline="-25000" dirty="0">
              <a:solidFill>
                <a:srgbClr val="FF0000"/>
              </a:solidFill>
            </a:endParaRPr>
          </a:p>
        </p:txBody>
      </p:sp>
    </p:spTree>
    <p:extLst>
      <p:ext uri="{BB962C8B-B14F-4D97-AF65-F5344CB8AC3E}">
        <p14:creationId xmlns:p14="http://schemas.microsoft.com/office/powerpoint/2010/main" val="2416774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5" end="5"/>
                                            </p:txEl>
                                          </p:spTgt>
                                        </p:tgtEl>
                                        <p:attrNameLst>
                                          <p:attrName>style.visibility</p:attrName>
                                        </p:attrNameLst>
                                      </p:cBhvr>
                                      <p:to>
                                        <p:strVal val="visible"/>
                                      </p:to>
                                    </p:set>
                                    <p:anim calcmode="lin" valueType="num">
                                      <p:cBhvr additive="base">
                                        <p:cTn id="7" dur="500" fill="hold"/>
                                        <p:tgtEl>
                                          <p:spTgt spid="56">
                                            <p:txEl>
                                              <p:pRg st="5" end="5"/>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76200" y="457200"/>
            <a:ext cx="8763000" cy="6248400"/>
          </a:xfrm>
        </p:spPr>
        <p:txBody>
          <a:bodyPr/>
          <a:lstStyle/>
          <a:p>
            <a:pPr lvl="0"/>
            <a:r>
              <a:rPr lang="en-CA" sz="2000" dirty="0">
                <a:effectLst/>
                <a:latin typeface="Times New Roman" panose="02020603050405020304" pitchFamily="18" charset="0"/>
                <a:cs typeface="Times New Roman" panose="02020603050405020304" pitchFamily="18" charset="0"/>
              </a:rPr>
              <a:t>Topics:</a:t>
            </a:r>
          </a:p>
          <a:p>
            <a:pPr marL="457200" lvl="1" indent="0">
              <a:buNone/>
              <a:defRPr/>
            </a:pPr>
            <a:r>
              <a:rPr lang="en-CA" sz="2000" dirty="0">
                <a:effectLst/>
                <a:latin typeface="Times New Roman" panose="02020603050405020304" pitchFamily="18" charset="0"/>
                <a:cs typeface="Times New Roman" panose="02020603050405020304" pitchFamily="18" charset="0"/>
              </a:rPr>
              <a:t> In Jeff’s first hour he does his best to presenting the intuition of the math to people who have zero math back ground. He has a 5 or a 15 min discussion of the social implications. In later lectures, h</a:t>
            </a:r>
            <a:r>
              <a:rPr lang="en-CA" sz="2000" dirty="0">
                <a:latin typeface="Times New Roman" panose="02020603050405020304" pitchFamily="18" charset="0"/>
                <a:cs typeface="Times New Roman" panose="02020603050405020304" pitchFamily="18" charset="0"/>
              </a:rPr>
              <a:t>e can give simple examples of how neural network weights can solve problems. H</a:t>
            </a:r>
            <a:r>
              <a:rPr lang="en-CA" sz="2000" dirty="0">
                <a:effectLst/>
                <a:latin typeface="Times New Roman" panose="02020603050405020304" pitchFamily="18" charset="0"/>
                <a:cs typeface="Times New Roman" panose="02020603050405020304" pitchFamily="18" charset="0"/>
              </a:rPr>
              <a:t>e can cover how Matrix multiplication is used to simultaneously determine the values of all hidden nodes at the next level on all the training data. He has slides that cover gradient decent and back propagation to people that don’t know calculous. He loves trying to prove to people who to not know probability theory how what is learned from training data generalizes. How does this relate to information theory and projections of function on lower dimensions? He waves his hands around quite a bit when talking about </a:t>
            </a:r>
            <a:r>
              <a:rPr lang="en-US" sz="2000" dirty="0">
                <a:effectLst>
                  <a:outerShdw blurRad="38100" dist="38100" dir="2700000" algn="tl">
                    <a:srgbClr val="000000"/>
                  </a:outerShdw>
                </a:effectLst>
                <a:latin typeface="Times New Roman" panose="02020603050405020304" pitchFamily="18" charset="0"/>
                <a:cs typeface="Times New Roman" panose="02020603050405020304" pitchFamily="18" charset="0"/>
              </a:rPr>
              <a:t>convolutional, recurrent, and generative adversarial networks. He has one slide on genetic algorithms and another on clustering. Statistics is all about maximum likelihood. What does that mean? Then one could try dimension reduction without knowing any linear algebra. He would love to focus his power point slide making addiction to Markov processes and r</a:t>
            </a:r>
            <a:r>
              <a:rPr lang="en-US" sz="2000" dirty="0">
                <a:latin typeface="Times New Roman" panose="02020603050405020304" pitchFamily="18" charset="0"/>
                <a:cs typeface="Times New Roman" panose="02020603050405020304" pitchFamily="18" charset="0"/>
              </a:rPr>
              <a:t>einforcement learning, but he has not done that yet.</a:t>
            </a:r>
          </a:p>
          <a:p>
            <a:pPr marL="457200" lvl="1" indent="0">
              <a:buNone/>
              <a:defRPr/>
            </a:pPr>
            <a:r>
              <a:rPr lang="en-US" sz="2000" dirty="0">
                <a:latin typeface="Times New Roman" panose="02020603050405020304" pitchFamily="18" charset="0"/>
                <a:cs typeface="Times New Roman" panose="02020603050405020304" pitchFamily="18" charset="0"/>
              </a:rPr>
              <a:t>Jeff’s current count of slides is 450. He does not know how long doing them all would take.</a:t>
            </a:r>
            <a:endParaRPr lang="en-CA" sz="2000" dirty="0">
              <a:effectLst/>
              <a:latin typeface="Times New Roman" panose="02020603050405020304" pitchFamily="18" charset="0"/>
              <a:cs typeface="Times New Roman" panose="02020603050405020304" pitchFamily="18" charset="0"/>
            </a:endParaRPr>
          </a:p>
          <a:p>
            <a:endParaRPr lang="en-CA" sz="16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907901388"/>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5832033" y="4657061"/>
            <a:ext cx="3083367" cy="981739"/>
          </a:xfrm>
        </p:spPr>
        <p:txBody>
          <a:bodyPr/>
          <a:lstStyle/>
          <a:p>
            <a:pPr marL="114300" lvl="1" indent="0" algn="ctr" eaLnBrk="1" hangingPunct="1">
              <a:buNone/>
              <a:defRPr/>
            </a:pPr>
            <a:r>
              <a:rPr lang="en-US" sz="2800" dirty="0">
                <a:latin typeface="Times New Roman" panose="02020603050405020304" pitchFamily="18" charset="0"/>
                <a:ea typeface="+mn-ea"/>
                <a:cs typeface="Times New Roman" panose="02020603050405020304" pitchFamily="18" charset="0"/>
              </a:rPr>
              <a:t>Who do you </a:t>
            </a:r>
            <a:br>
              <a:rPr lang="en-US" sz="2800" dirty="0">
                <a:latin typeface="Times New Roman" panose="02020603050405020304" pitchFamily="18" charset="0"/>
                <a:ea typeface="+mn-ea"/>
                <a:cs typeface="Times New Roman" panose="02020603050405020304" pitchFamily="18" charset="0"/>
              </a:rPr>
            </a:br>
            <a:r>
              <a:rPr lang="en-US" sz="2800" dirty="0">
                <a:latin typeface="Times New Roman" panose="02020603050405020304" pitchFamily="18" charset="0"/>
                <a:ea typeface="+mn-ea"/>
                <a:cs typeface="Times New Roman" panose="02020603050405020304" pitchFamily="18" charset="0"/>
              </a:rPr>
              <a:t>want to lead in AI?</a:t>
            </a:r>
          </a:p>
        </p:txBody>
      </p:sp>
      <p:sp>
        <p:nvSpPr>
          <p:cNvPr id="17" name="Title 1"/>
          <p:cNvSpPr>
            <a:spLocks noGrp="1"/>
          </p:cNvSpPr>
          <p:nvPr>
            <p:ph type="title"/>
          </p:nvPr>
        </p:nvSpPr>
        <p:spPr>
          <a:xfrm>
            <a:off x="685800" y="-76200"/>
            <a:ext cx="7772400" cy="1143000"/>
          </a:xfrm>
        </p:spPr>
        <p:txBody>
          <a:bodyPr/>
          <a:lstStyle/>
          <a:p>
            <a:r>
              <a:rPr lang="en-US" dirty="0"/>
              <a:t>Benevolent or Evil?</a:t>
            </a:r>
            <a:endParaRPr lang="en-CA" dirty="0"/>
          </a:p>
        </p:txBody>
      </p:sp>
      <p:grpSp>
        <p:nvGrpSpPr>
          <p:cNvPr id="9" name="Group 8"/>
          <p:cNvGrpSpPr/>
          <p:nvPr/>
        </p:nvGrpSpPr>
        <p:grpSpPr>
          <a:xfrm>
            <a:off x="-152400" y="4670629"/>
            <a:ext cx="5772860" cy="2197632"/>
            <a:chOff x="-152400" y="4670629"/>
            <a:chExt cx="5772860" cy="2197632"/>
          </a:xfrm>
        </p:grpSpPr>
        <p:sp>
          <p:nvSpPr>
            <p:cNvPr id="20" name="Content Placeholder 2"/>
            <p:cNvSpPr txBox="1">
              <a:spLocks/>
            </p:cNvSpPr>
            <p:nvPr/>
          </p:nvSpPr>
          <p:spPr bwMode="auto">
            <a:xfrm>
              <a:off x="-152400" y="4953000"/>
              <a:ext cx="3962940" cy="16906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US" sz="2800" kern="0" dirty="0">
                  <a:latin typeface="Times New Roman" panose="02020603050405020304" pitchFamily="18" charset="0"/>
                  <a:cs typeface="Times New Roman" panose="02020603050405020304" pitchFamily="18" charset="0"/>
                </a:rPr>
                <a:t>This is much more</a:t>
              </a:r>
            </a:p>
            <a:p>
              <a:pPr marL="114300" lvl="1" indent="0" algn="ctr" eaLnBrk="1" hangingPunct="1">
                <a:buFontTx/>
                <a:buNone/>
                <a:defRPr/>
              </a:pPr>
              <a:r>
                <a:rPr lang="en-US" sz="2800" kern="0" dirty="0">
                  <a:latin typeface="Times New Roman" panose="02020603050405020304" pitchFamily="18" charset="0"/>
                  <a:cs typeface="Times New Roman" panose="02020603050405020304" pitchFamily="18" charset="0"/>
                </a:rPr>
                <a:t>important than the </a:t>
              </a:r>
            </a:p>
            <a:p>
              <a:pPr marL="114300" lvl="1" indent="0" algn="ctr" eaLnBrk="1" hangingPunct="1">
                <a:buFontTx/>
                <a:buNone/>
                <a:defRPr/>
              </a:pPr>
              <a:r>
                <a:rPr lang="en-US" sz="2800" kern="0" dirty="0">
                  <a:latin typeface="Times New Roman" panose="02020603050405020304" pitchFamily="18" charset="0"/>
                  <a:cs typeface="Times New Roman" panose="02020603050405020304" pitchFamily="18" charset="0"/>
                </a:rPr>
                <a:t>race to the moon was. </a:t>
              </a:r>
            </a:p>
          </p:txBody>
        </p:sp>
        <p:pic>
          <p:nvPicPr>
            <p:cNvPr id="21" name="Picture 2" descr="Image result for apollo moon landing"/>
            <p:cNvPicPr>
              <a:picLocks noChangeAspect="1" noChangeArrowheads="1"/>
            </p:cNvPicPr>
            <p:nvPr/>
          </p:nvPicPr>
          <p:blipFill rotWithShape="1">
            <a:blip r:embed="rId3">
              <a:extLst>
                <a:ext uri="{28A0092B-C50C-407E-A947-70E740481C1C}">
                  <a14:useLocalDpi xmlns:a14="http://schemas.microsoft.com/office/drawing/2010/main" val="0"/>
                </a:ext>
              </a:extLst>
            </a:blip>
            <a:srcRect l="26206" t="2146" r="25577" b="19970"/>
            <a:stretch/>
          </p:blipFill>
          <p:spPr bwMode="auto">
            <a:xfrm>
              <a:off x="3580860" y="4670629"/>
              <a:ext cx="2039600" cy="2197632"/>
            </a:xfrm>
            <a:prstGeom prst="rect">
              <a:avLst/>
            </a:prstGeom>
            <a:noFill/>
            <a:extLst>
              <a:ext uri="{909E8E84-426E-40DD-AFC4-6F175D3DCCD1}">
                <a14:hiddenFill xmlns:a14="http://schemas.microsoft.com/office/drawing/2010/main">
                  <a:solidFill>
                    <a:srgbClr val="FFFFFF"/>
                  </a:solidFill>
                </a14:hiddenFill>
              </a:ext>
            </a:extLst>
          </p:spPr>
        </p:pic>
      </p:grpSp>
      <p:sp>
        <p:nvSpPr>
          <p:cNvPr id="24" name="Content Placeholder 2"/>
          <p:cNvSpPr txBox="1">
            <a:spLocks/>
          </p:cNvSpPr>
          <p:nvPr/>
        </p:nvSpPr>
        <p:spPr bwMode="auto">
          <a:xfrm>
            <a:off x="6400800" y="5791200"/>
            <a:ext cx="2260600" cy="984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None/>
              <a:defRPr/>
            </a:pPr>
            <a:r>
              <a:rPr lang="en-US" sz="2800" kern="0" dirty="0">
                <a:latin typeface="Times New Roman" panose="02020603050405020304" pitchFamily="18" charset="0"/>
                <a:cs typeface="Times New Roman" panose="02020603050405020304" pitchFamily="18" charset="0"/>
              </a:rPr>
              <a:t>You should learn some!</a:t>
            </a:r>
          </a:p>
        </p:txBody>
      </p:sp>
      <p:grpSp>
        <p:nvGrpSpPr>
          <p:cNvPr id="2" name="Group 1">
            <a:extLst>
              <a:ext uri="{FF2B5EF4-FFF2-40B4-BE49-F238E27FC236}">
                <a16:creationId xmlns:a16="http://schemas.microsoft.com/office/drawing/2014/main" id="{8C502227-2C87-4575-9B0A-11FAFBC1AF18}"/>
              </a:ext>
            </a:extLst>
          </p:cNvPr>
          <p:cNvGrpSpPr/>
          <p:nvPr/>
        </p:nvGrpSpPr>
        <p:grpSpPr>
          <a:xfrm>
            <a:off x="152399" y="958113"/>
            <a:ext cx="8915401" cy="3698948"/>
            <a:chOff x="152399" y="958113"/>
            <a:chExt cx="8915401" cy="3698948"/>
          </a:xfrm>
        </p:grpSpPr>
        <p:grpSp>
          <p:nvGrpSpPr>
            <p:cNvPr id="6" name="Group 5"/>
            <p:cNvGrpSpPr/>
            <p:nvPr/>
          </p:nvGrpSpPr>
          <p:grpSpPr>
            <a:xfrm>
              <a:off x="152399" y="958113"/>
              <a:ext cx="8915401" cy="3698948"/>
              <a:chOff x="152399" y="958113"/>
              <a:chExt cx="8277001" cy="3498308"/>
            </a:xfrm>
          </p:grpSpPr>
          <p:pic>
            <p:nvPicPr>
              <p:cNvPr id="6146" name="Picture 2" descr="Image result for China AI."/>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52400" y="958113"/>
                <a:ext cx="2805752" cy="1800000"/>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2" descr="Image result for trudeau AI"/>
              <p:cNvPicPr preferRelativeResize="0">
                <a:picLocks noChangeArrowheads="1"/>
              </p:cNvPicPr>
              <p:nvPr/>
            </p:nvPicPr>
            <p:blipFill rotWithShape="1">
              <a:blip r:embed="rId5">
                <a:extLst>
                  <a:ext uri="{28A0092B-C50C-407E-A947-70E740481C1C}">
                    <a14:useLocalDpi xmlns:a14="http://schemas.microsoft.com/office/drawing/2010/main" val="0"/>
                  </a:ext>
                </a:extLst>
              </a:blip>
              <a:srcRect l="11481" t="3448" r="19631"/>
              <a:stretch/>
            </p:blipFill>
            <p:spPr bwMode="auto">
              <a:xfrm>
                <a:off x="6629400" y="958113"/>
                <a:ext cx="1800000" cy="1800000"/>
              </a:xfrm>
              <a:prstGeom prst="rect">
                <a:avLst/>
              </a:prstGeom>
              <a:noFill/>
              <a:extLst>
                <a:ext uri="{909E8E84-426E-40DD-AFC4-6F175D3DCCD1}">
                  <a14:hiddenFill xmlns:a14="http://schemas.microsoft.com/office/drawing/2010/main">
                    <a:solidFill>
                      <a:srgbClr val="FFFFFF"/>
                    </a:solidFill>
                  </a14:hiddenFill>
                </a:ext>
              </a:extLst>
            </p:spPr>
          </p:pic>
          <p:pic>
            <p:nvPicPr>
              <p:cNvPr id="11" name="Picture 4" descr="York University"/>
              <p:cNvPicPr>
                <a:picLocks noChangeAspect="1" noChangeArrowheads="1"/>
              </p:cNvPicPr>
              <p:nvPr/>
            </p:nvPicPr>
            <p:blipFill rotWithShape="1">
              <a:blip r:embed="rId6">
                <a:extLst>
                  <a:ext uri="{28A0092B-C50C-407E-A947-70E740481C1C}">
                    <a14:useLocalDpi xmlns:a14="http://schemas.microsoft.com/office/drawing/2010/main" val="0"/>
                  </a:ext>
                </a:extLst>
              </a:blip>
              <a:srcRect r="33624"/>
              <a:stretch/>
            </p:blipFill>
            <p:spPr bwMode="auto">
              <a:xfrm>
                <a:off x="6629400" y="2704868"/>
                <a:ext cx="1800000" cy="1223350"/>
              </a:xfrm>
              <a:prstGeom prst="rect">
                <a:avLst/>
              </a:prstGeom>
              <a:noFill/>
              <a:extLst>
                <a:ext uri="{909E8E84-426E-40DD-AFC4-6F175D3DCCD1}">
                  <a14:hiddenFill xmlns:a14="http://schemas.microsoft.com/office/drawing/2010/main">
                    <a:solidFill>
                      <a:srgbClr val="FFFFFF"/>
                    </a:solidFill>
                  </a14:hiddenFill>
                </a:ext>
              </a:extLst>
            </p:spPr>
          </p:pic>
          <p:pic>
            <p:nvPicPr>
              <p:cNvPr id="13314" name="Picture 2" descr="Image result for trump machine learning"/>
              <p:cNvPicPr preferRelativeResize="0">
                <a:picLocks noChangeArrowheads="1"/>
              </p:cNvPicPr>
              <p:nvPr/>
            </p:nvPicPr>
            <p:blipFill rotWithShape="1">
              <a:blip r:embed="rId7">
                <a:extLst>
                  <a:ext uri="{28A0092B-C50C-407E-A947-70E740481C1C}">
                    <a14:useLocalDpi xmlns:a14="http://schemas.microsoft.com/office/drawing/2010/main" val="0"/>
                  </a:ext>
                </a:extLst>
              </a:blip>
              <a:srcRect l="29013" t="-1" r="29318" b="39889"/>
              <a:stretch/>
            </p:blipFill>
            <p:spPr bwMode="auto">
              <a:xfrm>
                <a:off x="2986200" y="958113"/>
                <a:ext cx="1800000" cy="1800000"/>
              </a:xfrm>
              <a:prstGeom prst="rect">
                <a:avLst/>
              </a:prstGeom>
              <a:noFill/>
              <a:extLst>
                <a:ext uri="{909E8E84-426E-40DD-AFC4-6F175D3DCCD1}">
                  <a14:hiddenFill xmlns:a14="http://schemas.microsoft.com/office/drawing/2010/main">
                    <a:solidFill>
                      <a:srgbClr val="FFFFFF"/>
                    </a:solidFill>
                  </a14:hiddenFill>
                </a:ext>
              </a:extLst>
            </p:spPr>
          </p:pic>
          <p:grpSp>
            <p:nvGrpSpPr>
              <p:cNvPr id="13" name="Group 12"/>
              <p:cNvGrpSpPr/>
              <p:nvPr/>
            </p:nvGrpSpPr>
            <p:grpSpPr>
              <a:xfrm>
                <a:off x="152399" y="2656421"/>
                <a:ext cx="2804400" cy="1800000"/>
                <a:chOff x="1828800" y="3256597"/>
                <a:chExt cx="5486400" cy="2610803"/>
              </a:xfrm>
            </p:grpSpPr>
            <p:pic>
              <p:nvPicPr>
                <p:cNvPr id="14" name="Picture 10" descr="Image result for google"/>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b="15297"/>
                <a:stretch/>
              </p:blipFill>
              <p:spPr bwMode="auto">
                <a:xfrm>
                  <a:off x="1828800" y="3256597"/>
                  <a:ext cx="5486400" cy="2610803"/>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2286000" y="5272087"/>
                  <a:ext cx="2743200" cy="595313"/>
                </a:xfrm>
                <a:prstGeom prst="rect">
                  <a:avLst/>
                </a:prstGeom>
                <a:solidFill>
                  <a:schemeClr val="tx1"/>
                </a:solidFill>
                <a:ln>
                  <a:noFill/>
                </a:ln>
              </p:spPr>
              <p:txBody>
                <a:bodyPr wrap="square" rtlCol="0" anchor="ctr">
                  <a:spAutoFit/>
                </a:bodyPr>
                <a:lstStyle/>
                <a:p>
                  <a:pPr algn="l"/>
                  <a:endParaRPr lang="en-CA" sz="2400" dirty="0"/>
                </a:p>
              </p:txBody>
            </p:sp>
          </p:grpSp>
          <p:pic>
            <p:nvPicPr>
              <p:cNvPr id="13318" name="Picture 6" descr="Image result for elon musk machine learning"/>
              <p:cNvPicPr preferRelativeResize="0">
                <a:picLocks noChangeArrowheads="1"/>
              </p:cNvPicPr>
              <p:nvPr/>
            </p:nvPicPr>
            <p:blipFill rotWithShape="1">
              <a:blip r:embed="rId9">
                <a:extLst>
                  <a:ext uri="{28A0092B-C50C-407E-A947-70E740481C1C}">
                    <a14:useLocalDpi xmlns:a14="http://schemas.microsoft.com/office/drawing/2010/main" val="0"/>
                  </a:ext>
                </a:extLst>
              </a:blip>
              <a:srcRect l="19008" r="31959"/>
              <a:stretch/>
            </p:blipFill>
            <p:spPr bwMode="auto">
              <a:xfrm>
                <a:off x="4759336" y="2656421"/>
                <a:ext cx="1800000" cy="1800000"/>
              </a:xfrm>
              <a:prstGeom prst="rect">
                <a:avLst/>
              </a:prstGeom>
              <a:noFill/>
              <a:extLst>
                <a:ext uri="{909E8E84-426E-40DD-AFC4-6F175D3DCCD1}">
                  <a14:hiddenFill xmlns:a14="http://schemas.microsoft.com/office/drawing/2010/main">
                    <a:solidFill>
                      <a:srgbClr val="FFFFFF"/>
                    </a:solidFill>
                  </a14:hiddenFill>
                </a:ext>
              </a:extLst>
            </p:spPr>
          </p:pic>
          <p:pic>
            <p:nvPicPr>
              <p:cNvPr id="13320" name="Picture 8" descr="Related image"/>
              <p:cNvPicPr preferRelativeResize="0">
                <a:picLocks noChangeArrowheads="1"/>
              </p:cNvPicPr>
              <p:nvPr/>
            </p:nvPicPr>
            <p:blipFill rotWithShape="1">
              <a:blip r:embed="rId10">
                <a:extLst>
                  <a:ext uri="{28A0092B-C50C-407E-A947-70E740481C1C}">
                    <a14:useLocalDpi xmlns:a14="http://schemas.microsoft.com/office/drawing/2010/main" val="0"/>
                  </a:ext>
                </a:extLst>
              </a:blip>
              <a:srcRect l="19512" t="-2754" r="18049" b="2754"/>
              <a:stretch/>
            </p:blipFill>
            <p:spPr bwMode="auto">
              <a:xfrm>
                <a:off x="2971800" y="2656421"/>
                <a:ext cx="1800000" cy="1800000"/>
              </a:xfrm>
              <a:prstGeom prst="rect">
                <a:avLst/>
              </a:prstGeom>
              <a:noFill/>
              <a:extLst>
                <a:ext uri="{909E8E84-426E-40DD-AFC4-6F175D3DCCD1}">
                  <a14:hiddenFill xmlns:a14="http://schemas.microsoft.com/office/drawing/2010/main">
                    <a:solidFill>
                      <a:srgbClr val="FFFFFF"/>
                    </a:solidFill>
                  </a14:hiddenFill>
                </a:ext>
              </a:extLst>
            </p:spPr>
          </p:pic>
        </p:grpSp>
        <p:pic>
          <p:nvPicPr>
            <p:cNvPr id="11266" name="Picture 2" descr="Joe Biden Says Trump Will “Try To Kick Back The Election Somehow” – Deadline">
              <a:extLst>
                <a:ext uri="{FF2B5EF4-FFF2-40B4-BE49-F238E27FC236}">
                  <a16:creationId xmlns:a16="http://schemas.microsoft.com/office/drawing/2014/main" id="{409D9504-17C8-4A26-834C-0BD60A5AF80C}"/>
                </a:ext>
              </a:extLst>
            </p:cNvPr>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20140" t="1991" r="18580" b="13009"/>
            <a:stretch/>
          </p:blipFill>
          <p:spPr bwMode="auto">
            <a:xfrm>
              <a:off x="5161988" y="961656"/>
              <a:ext cx="1938528" cy="179259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7772281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ppt_x"/>
                                          </p:val>
                                        </p:tav>
                                        <p:tav tm="100000">
                                          <p:val>
                                            <p:strVal val="#ppt_x"/>
                                          </p:val>
                                        </p:tav>
                                      </p:tavLst>
                                    </p:anim>
                                    <p:anim calcmode="lin" valueType="num">
                                      <p:cBhvr additive="base">
                                        <p:cTn id="1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3">
                                            <p:txEl>
                                              <p:pRg st="0" end="0"/>
                                            </p:txEl>
                                          </p:spTgt>
                                        </p:tgtEl>
                                        <p:attrNameLst>
                                          <p:attrName>style.visibility</p:attrName>
                                        </p:attrNameLst>
                                      </p:cBhvr>
                                      <p:to>
                                        <p:strVal val="visible"/>
                                      </p:to>
                                    </p:set>
                                    <p:anim calcmode="lin" valueType="num">
                                      <p:cBhvr additive="base">
                                        <p:cTn id="23"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24">
                                            <p:txEl>
                                              <p:pRg st="0" end="0"/>
                                            </p:txEl>
                                          </p:spTgt>
                                        </p:tgtEl>
                                        <p:attrNameLst>
                                          <p:attrName>style.visibility</p:attrName>
                                        </p:attrNameLst>
                                      </p:cBhvr>
                                      <p:to>
                                        <p:strVal val="visible"/>
                                      </p:to>
                                    </p:set>
                                    <p:anim calcmode="lin" valueType="num">
                                      <p:cBhvr additive="base">
                                        <p:cTn id="29"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17" grpId="0"/>
    </p:bldLst>
  </p:timing>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8927510" cy="3046988"/>
          </a:xfrm>
          <a:prstGeom prst="rect">
            <a:avLst/>
          </a:prstGeom>
        </p:spPr>
        <p:txBody>
          <a:bodyPr wrap="square">
            <a:spAutoFit/>
          </a:bodyPr>
          <a:lstStyle/>
          <a:p>
            <a:pPr>
              <a:spcAft>
                <a:spcPts val="0"/>
              </a:spcAft>
            </a:pPr>
            <a:r>
              <a:rPr lang="en-US" sz="2400" dirty="0"/>
              <a:t>Random influence from the universe:</a:t>
            </a:r>
          </a:p>
          <a:p>
            <a:pPr marL="342900" indent="-342900">
              <a:spcAft>
                <a:spcPts val="0"/>
              </a:spcAft>
              <a:buFont typeface="Arial" panose="020B0604020202020204" pitchFamily="34" charset="0"/>
              <a:buChar char="•"/>
            </a:pPr>
            <a:r>
              <a:rPr lang="en-US" sz="2400" dirty="0"/>
              <a:t>Each out-going edge is labeled with an action </a:t>
            </a:r>
            <a:br>
              <a:rPr lang="en-US" sz="2400" dirty="0"/>
            </a:br>
            <a:r>
              <a:rPr lang="en-US" sz="2400" dirty="0"/>
              <a:t>that the universe may choose to take from this state.</a:t>
            </a:r>
          </a:p>
          <a:p>
            <a:pPr marL="342900" indent="-342900">
              <a:spcAft>
                <a:spcPts val="0"/>
              </a:spcAft>
              <a:buFont typeface="Arial" panose="020B0604020202020204" pitchFamily="34" charset="0"/>
              <a:buChar char="•"/>
            </a:pPr>
            <a:r>
              <a:rPr lang="en-US" sz="2400" dirty="0"/>
              <a:t>We don’t know what the future will bring.</a:t>
            </a:r>
          </a:p>
          <a:p>
            <a:pPr>
              <a:spcAft>
                <a:spcPts val="0"/>
              </a:spcAft>
            </a:pPr>
            <a:r>
              <a:rPr lang="en-US" sz="2400" dirty="0"/>
              <a:t>     This action is chosen according to some probability distribution.</a:t>
            </a:r>
          </a:p>
          <a:p>
            <a:pPr marL="342900" indent="-342900">
              <a:spcAft>
                <a:spcPts val="0"/>
              </a:spcAft>
              <a:buFont typeface="Arial" panose="020B0604020202020204" pitchFamily="34" charset="0"/>
              <a:buChar char="•"/>
            </a:pPr>
            <a:r>
              <a:rPr lang="en-US" sz="2400" dirty="0"/>
              <a:t>Because this is what we expect it to do,</a:t>
            </a:r>
            <a:br>
              <a:rPr lang="en-US" sz="2400" dirty="0"/>
            </a:br>
            <a:r>
              <a:rPr lang="en-US" sz="2400" dirty="0"/>
              <a:t>the current state’s expected reward is this expected value.</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a:t>
            </a:r>
            <a:r>
              <a:rPr lang="en-US" sz="2400" dirty="0" err="1"/>
              <a:t>Exp</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8" name="Rectangle 47">
            <a:extLst>
              <a:ext uri="{FF2B5EF4-FFF2-40B4-BE49-F238E27FC236}">
                <a16:creationId xmlns:a16="http://schemas.microsoft.com/office/drawing/2014/main" id="{9DF5B90A-97F5-47C7-86DE-65B621599A46}"/>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grpSp>
        <p:nvGrpSpPr>
          <p:cNvPr id="4" name="Group 3">
            <a:extLst>
              <a:ext uri="{FF2B5EF4-FFF2-40B4-BE49-F238E27FC236}">
                <a16:creationId xmlns:a16="http://schemas.microsoft.com/office/drawing/2014/main" id="{BC558BC3-14BF-4457-9B98-1B689990A856}"/>
              </a:ext>
            </a:extLst>
          </p:cNvPr>
          <p:cNvGrpSpPr/>
          <p:nvPr/>
        </p:nvGrpSpPr>
        <p:grpSpPr>
          <a:xfrm>
            <a:off x="5196114" y="852714"/>
            <a:ext cx="1738086" cy="1738086"/>
            <a:chOff x="1621977" y="675751"/>
            <a:chExt cx="1738086" cy="1738086"/>
          </a:xfrm>
        </p:grpSpPr>
        <p:sp>
          <p:nvSpPr>
            <p:cNvPr id="72" name="Rectangle 71">
              <a:extLst>
                <a:ext uri="{FF2B5EF4-FFF2-40B4-BE49-F238E27FC236}">
                  <a16:creationId xmlns:a16="http://schemas.microsoft.com/office/drawing/2014/main" id="{4A3A90E1-A928-4FDB-8560-98AAA261A784}"/>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a</a:t>
              </a:r>
              <a:r>
                <a:rPr lang="en-US" sz="2400" baseline="-25000" dirty="0"/>
                <a:t>1</a:t>
              </a:r>
              <a:endParaRPr lang="en-CA" sz="2400" baseline="-25000" dirty="0"/>
            </a:p>
          </p:txBody>
        </p:sp>
        <p:sp>
          <p:nvSpPr>
            <p:cNvPr id="73" name="Rectangle 72">
              <a:extLst>
                <a:ext uri="{FF2B5EF4-FFF2-40B4-BE49-F238E27FC236}">
                  <a16:creationId xmlns:a16="http://schemas.microsoft.com/office/drawing/2014/main" id="{F971063E-5E59-4AC8-9493-6E814A94169D}"/>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a</a:t>
              </a:r>
              <a:r>
                <a:rPr lang="en-US" sz="2400" baseline="-25000" dirty="0"/>
                <a:t>2</a:t>
              </a:r>
              <a:endParaRPr lang="en-CA" sz="2400" baseline="-25000" dirty="0"/>
            </a:p>
          </p:txBody>
        </p:sp>
        <p:sp>
          <p:nvSpPr>
            <p:cNvPr id="74" name="Rectangle 73">
              <a:extLst>
                <a:ext uri="{FF2B5EF4-FFF2-40B4-BE49-F238E27FC236}">
                  <a16:creationId xmlns:a16="http://schemas.microsoft.com/office/drawing/2014/main" id="{7E6C4962-BC51-4070-A42F-9BE5CAAFA296}"/>
                </a:ext>
              </a:extLst>
            </p:cNvPr>
            <p:cNvSpPr/>
            <p:nvPr/>
          </p:nvSpPr>
          <p:spPr>
            <a:xfrm>
              <a:off x="1621977" y="1052286"/>
              <a:ext cx="449937" cy="461665"/>
            </a:xfrm>
            <a:prstGeom prst="rect">
              <a:avLst/>
            </a:prstGeom>
          </p:spPr>
          <p:txBody>
            <a:bodyPr wrap="square">
              <a:spAutoFit/>
            </a:bodyPr>
            <a:lstStyle/>
            <a:p>
              <a:pPr>
                <a:spcAft>
                  <a:spcPts val="0"/>
                </a:spcAft>
              </a:pPr>
              <a:r>
                <a:rPr lang="en-US" sz="2400" dirty="0"/>
                <a:t>a</a:t>
              </a:r>
              <a:r>
                <a:rPr lang="en-US" sz="2400" baseline="-25000" dirty="0"/>
                <a:t>3</a:t>
              </a:r>
              <a:endParaRPr lang="en-CA" sz="2400" baseline="-25000" dirty="0"/>
            </a:p>
          </p:txBody>
        </p:sp>
        <p:sp>
          <p:nvSpPr>
            <p:cNvPr id="75" name="Rectangle 74">
              <a:extLst>
                <a:ext uri="{FF2B5EF4-FFF2-40B4-BE49-F238E27FC236}">
                  <a16:creationId xmlns:a16="http://schemas.microsoft.com/office/drawing/2014/main" id="{01C9E4B7-D67C-42E5-A14B-A8B3054F2CDF}"/>
                </a:ext>
              </a:extLst>
            </p:cNvPr>
            <p:cNvSpPr/>
            <p:nvPr/>
          </p:nvSpPr>
          <p:spPr>
            <a:xfrm>
              <a:off x="2260605" y="675751"/>
              <a:ext cx="449937" cy="461665"/>
            </a:xfrm>
            <a:prstGeom prst="rect">
              <a:avLst/>
            </a:prstGeom>
          </p:spPr>
          <p:txBody>
            <a:bodyPr wrap="square">
              <a:spAutoFit/>
            </a:bodyPr>
            <a:lstStyle/>
            <a:p>
              <a:pPr>
                <a:spcAft>
                  <a:spcPts val="0"/>
                </a:spcAft>
              </a:pPr>
              <a:r>
                <a:rPr lang="en-US" sz="2400" dirty="0"/>
                <a:t>a</a:t>
              </a:r>
              <a:r>
                <a:rPr lang="en-US" sz="2400" baseline="-25000" dirty="0"/>
                <a:t>4</a:t>
              </a:r>
              <a:endParaRPr lang="en-CA" sz="2400" baseline="-25000" dirty="0"/>
            </a:p>
          </p:txBody>
        </p:sp>
      </p:grpSp>
      <p:sp>
        <p:nvSpPr>
          <p:cNvPr id="77" name="Rectangle 76">
            <a:extLst>
              <a:ext uri="{FF2B5EF4-FFF2-40B4-BE49-F238E27FC236}">
                <a16:creationId xmlns:a16="http://schemas.microsoft.com/office/drawing/2014/main" id="{ED97CD14-CDD9-4E77-950C-C18518E9926F}"/>
              </a:ext>
            </a:extLst>
          </p:cNvPr>
          <p:cNvSpPr/>
          <p:nvPr/>
        </p:nvSpPr>
        <p:spPr>
          <a:xfrm>
            <a:off x="3042076" y="5267849"/>
            <a:ext cx="774110" cy="461665"/>
          </a:xfrm>
          <a:prstGeom prst="rect">
            <a:avLst/>
          </a:prstGeom>
        </p:spPr>
        <p:txBody>
          <a:bodyPr wrap="square">
            <a:spAutoFit/>
          </a:bodyPr>
          <a:lstStyle/>
          <a:p>
            <a:pPr>
              <a:spcAft>
                <a:spcPts val="0"/>
              </a:spcAft>
            </a:pPr>
            <a:r>
              <a:rPr lang="en-US" sz="2400" dirty="0"/>
              <a:t>1</a:t>
            </a:r>
            <a:endParaRPr lang="en-US" sz="2400" baseline="-25000" dirty="0"/>
          </a:p>
        </p:txBody>
      </p:sp>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5254400" y="1536879"/>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grpSp>
        <p:nvGrpSpPr>
          <p:cNvPr id="59" name="Group 58">
            <a:extLst>
              <a:ext uri="{FF2B5EF4-FFF2-40B4-BE49-F238E27FC236}">
                <a16:creationId xmlns:a16="http://schemas.microsoft.com/office/drawing/2014/main" id="{55E87D8B-A1A4-41DA-B9F3-04E2CDD3CC0F}"/>
              </a:ext>
            </a:extLst>
          </p:cNvPr>
          <p:cNvGrpSpPr/>
          <p:nvPr/>
        </p:nvGrpSpPr>
        <p:grpSpPr>
          <a:xfrm>
            <a:off x="5348514" y="1005114"/>
            <a:ext cx="1738086" cy="1738086"/>
            <a:chOff x="1621977" y="675751"/>
            <a:chExt cx="1738086" cy="1738086"/>
          </a:xfrm>
        </p:grpSpPr>
        <p:sp>
          <p:nvSpPr>
            <p:cNvPr id="60" name="Rectangle 59">
              <a:extLst>
                <a:ext uri="{FF2B5EF4-FFF2-40B4-BE49-F238E27FC236}">
                  <a16:creationId xmlns:a16="http://schemas.microsoft.com/office/drawing/2014/main" id="{055DCBD8-3477-48FC-A456-86190E04C0D7}"/>
                </a:ext>
              </a:extLst>
            </p:cNvPr>
            <p:cNvSpPr/>
            <p:nvPr/>
          </p:nvSpPr>
          <p:spPr>
            <a:xfrm>
              <a:off x="2910126" y="1494972"/>
              <a:ext cx="449937" cy="461665"/>
            </a:xfrm>
            <a:prstGeom prst="rect">
              <a:avLst/>
            </a:prstGeom>
          </p:spPr>
          <p:txBody>
            <a:bodyPr wrap="square">
              <a:spAutoFit/>
            </a:bodyPr>
            <a:lstStyle/>
            <a:p>
              <a:pPr>
                <a:spcAft>
                  <a:spcPts val="0"/>
                </a:spcAft>
              </a:pPr>
              <a:r>
                <a:rPr lang="en-US" sz="2400" dirty="0"/>
                <a:t>p</a:t>
              </a:r>
              <a:r>
                <a:rPr lang="en-US" sz="2400" baseline="-25000" dirty="0"/>
                <a:t>1</a:t>
              </a:r>
              <a:endParaRPr lang="en-CA" sz="2400" baseline="-25000" dirty="0"/>
            </a:p>
          </p:txBody>
        </p:sp>
        <p:sp>
          <p:nvSpPr>
            <p:cNvPr id="63" name="Rectangle 62">
              <a:extLst>
                <a:ext uri="{FF2B5EF4-FFF2-40B4-BE49-F238E27FC236}">
                  <a16:creationId xmlns:a16="http://schemas.microsoft.com/office/drawing/2014/main" id="{B8F7533A-0699-43AB-89C2-688309C6BC87}"/>
                </a:ext>
              </a:extLst>
            </p:cNvPr>
            <p:cNvSpPr/>
            <p:nvPr/>
          </p:nvSpPr>
          <p:spPr>
            <a:xfrm>
              <a:off x="2071926" y="1952172"/>
              <a:ext cx="449937" cy="461665"/>
            </a:xfrm>
            <a:prstGeom prst="rect">
              <a:avLst/>
            </a:prstGeom>
          </p:spPr>
          <p:txBody>
            <a:bodyPr wrap="square">
              <a:spAutoFit/>
            </a:bodyPr>
            <a:lstStyle/>
            <a:p>
              <a:pPr>
                <a:spcAft>
                  <a:spcPts val="0"/>
                </a:spcAft>
              </a:pPr>
              <a:r>
                <a:rPr lang="en-US" sz="2400" dirty="0"/>
                <a:t>p</a:t>
              </a:r>
              <a:r>
                <a:rPr lang="en-US" sz="2400" baseline="-25000" dirty="0"/>
                <a:t>2</a:t>
              </a:r>
              <a:endParaRPr lang="en-CA" sz="2400" baseline="-25000" dirty="0"/>
            </a:p>
          </p:txBody>
        </p:sp>
        <p:sp>
          <p:nvSpPr>
            <p:cNvPr id="76" name="Rectangle 75">
              <a:extLst>
                <a:ext uri="{FF2B5EF4-FFF2-40B4-BE49-F238E27FC236}">
                  <a16:creationId xmlns:a16="http://schemas.microsoft.com/office/drawing/2014/main" id="{0571003A-8DC2-4ABA-9F4C-02DD729EA3EB}"/>
                </a:ext>
              </a:extLst>
            </p:cNvPr>
            <p:cNvSpPr/>
            <p:nvPr/>
          </p:nvSpPr>
          <p:spPr>
            <a:xfrm>
              <a:off x="1621977" y="1052286"/>
              <a:ext cx="449937" cy="461665"/>
            </a:xfrm>
            <a:prstGeom prst="rect">
              <a:avLst/>
            </a:prstGeom>
          </p:spPr>
          <p:txBody>
            <a:bodyPr wrap="square">
              <a:spAutoFit/>
            </a:bodyPr>
            <a:lstStyle/>
            <a:p>
              <a:pPr>
                <a:spcAft>
                  <a:spcPts val="0"/>
                </a:spcAft>
              </a:pPr>
              <a:r>
                <a:rPr lang="en-US" sz="2400" dirty="0"/>
                <a:t>p</a:t>
              </a:r>
              <a:r>
                <a:rPr lang="en-US" sz="2400" baseline="-25000" dirty="0"/>
                <a:t>3</a:t>
              </a:r>
              <a:endParaRPr lang="en-CA" sz="2400" baseline="-25000" dirty="0"/>
            </a:p>
          </p:txBody>
        </p:sp>
        <p:sp>
          <p:nvSpPr>
            <p:cNvPr id="81" name="Rectangle 80">
              <a:extLst>
                <a:ext uri="{FF2B5EF4-FFF2-40B4-BE49-F238E27FC236}">
                  <a16:creationId xmlns:a16="http://schemas.microsoft.com/office/drawing/2014/main" id="{024245EB-1B34-4DCE-8F7F-AA9683FEEEB3}"/>
                </a:ext>
              </a:extLst>
            </p:cNvPr>
            <p:cNvSpPr/>
            <p:nvPr/>
          </p:nvSpPr>
          <p:spPr>
            <a:xfrm>
              <a:off x="2260605" y="675751"/>
              <a:ext cx="449937" cy="461665"/>
            </a:xfrm>
            <a:prstGeom prst="rect">
              <a:avLst/>
            </a:prstGeom>
          </p:spPr>
          <p:txBody>
            <a:bodyPr wrap="square">
              <a:spAutoFit/>
            </a:bodyPr>
            <a:lstStyle/>
            <a:p>
              <a:pPr>
                <a:spcAft>
                  <a:spcPts val="0"/>
                </a:spcAft>
              </a:pPr>
              <a:r>
                <a:rPr lang="en-US" sz="2400" dirty="0"/>
                <a:t>p</a:t>
              </a:r>
              <a:r>
                <a:rPr lang="en-US" sz="2400" baseline="-25000" dirty="0"/>
                <a:t>4</a:t>
              </a:r>
              <a:endParaRPr lang="en-CA" sz="2400" baseline="-25000" dirty="0"/>
            </a:p>
          </p:txBody>
        </p:sp>
      </p:grpSp>
      <p:sp>
        <p:nvSpPr>
          <p:cNvPr id="102" name="Rectangle 101">
            <a:extLst>
              <a:ext uri="{FF2B5EF4-FFF2-40B4-BE49-F238E27FC236}">
                <a16:creationId xmlns:a16="http://schemas.microsoft.com/office/drawing/2014/main" id="{6CE482F3-2157-420D-ABA5-5061B9C5D34A}"/>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spTree>
    <p:extLst>
      <p:ext uri="{BB962C8B-B14F-4D97-AF65-F5344CB8AC3E}">
        <p14:creationId xmlns:p14="http://schemas.microsoft.com/office/powerpoint/2010/main" val="3736560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ppt_x"/>
                                          </p:val>
                                        </p:tav>
                                        <p:tav tm="100000">
                                          <p:val>
                                            <p:strVal val="#ppt_x"/>
                                          </p:val>
                                        </p:tav>
                                      </p:tavLst>
                                    </p:anim>
                                    <p:anim calcmode="lin" valueType="num">
                                      <p:cBhvr additive="base">
                                        <p:cTn id="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ppt_x"/>
                                          </p:val>
                                        </p:tav>
                                        <p:tav tm="100000">
                                          <p:val>
                                            <p:strVal val="#ppt_x"/>
                                          </p:val>
                                        </p:tav>
                                      </p:tavLst>
                                    </p:anim>
                                    <p:anim calcmode="lin" valueType="num">
                                      <p:cBhvr additive="base">
                                        <p:cTn id="2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56">
                                            <p:txEl>
                                              <p:pRg st="2" end="2"/>
                                            </p:txEl>
                                          </p:spTgt>
                                        </p:tgtEl>
                                        <p:attrNameLst>
                                          <p:attrName>style.visibility</p:attrName>
                                        </p:attrNameLst>
                                      </p:cBhvr>
                                      <p:to>
                                        <p:strVal val="visible"/>
                                      </p:to>
                                    </p:set>
                                    <p:anim calcmode="lin" valueType="num">
                                      <p:cBhvr additive="base">
                                        <p:cTn id="27"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56">
                                            <p:txEl>
                                              <p:pRg st="3" end="3"/>
                                            </p:txEl>
                                          </p:spTgt>
                                        </p:tgtEl>
                                        <p:attrNameLst>
                                          <p:attrName>style.visibility</p:attrName>
                                        </p:attrNameLst>
                                      </p:cBhvr>
                                      <p:to>
                                        <p:strVal val="visible"/>
                                      </p:to>
                                    </p:set>
                                    <p:anim calcmode="lin" valueType="num">
                                      <p:cBhvr additive="base">
                                        <p:cTn id="33"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35" presetID="2" presetClass="entr" presetSubtype="4" fill="hold"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ppt_x"/>
                                          </p:val>
                                        </p:tav>
                                        <p:tav tm="100000">
                                          <p:val>
                                            <p:strVal val="#ppt_x"/>
                                          </p:val>
                                        </p:tav>
                                      </p:tavLst>
                                    </p:anim>
                                    <p:anim calcmode="lin" valueType="num">
                                      <p:cBhvr additive="base">
                                        <p:cTn id="3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path" presetSubtype="0" accel="50000" decel="50000" fill="hold" nodeType="clickEffect">
                                  <p:stCondLst>
                                    <p:cond delay="0"/>
                                  </p:stCondLst>
                                  <p:childTnLst>
                                    <p:animMotion origin="layout" path="M 0.00486 0.00023 L -0.06233 -0.15625 " pathEditMode="relative" rAng="0" ptsTypes="AA">
                                      <p:cBhvr>
                                        <p:cTn id="42" dur="2000" fill="hold"/>
                                        <p:tgtEl>
                                          <p:spTgt spid="78"/>
                                        </p:tgtEl>
                                        <p:attrNameLst>
                                          <p:attrName>ppt_x</p:attrName>
                                          <p:attrName>ppt_y</p:attrName>
                                        </p:attrNameLst>
                                      </p:cBhvr>
                                      <p:rCtr x="-3368" y="-7824"/>
                                    </p:animMotion>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56">
                                            <p:txEl>
                                              <p:pRg st="4" end="4"/>
                                            </p:txEl>
                                          </p:spTgt>
                                        </p:tgtEl>
                                        <p:attrNameLst>
                                          <p:attrName>style.visibility</p:attrName>
                                        </p:attrNameLst>
                                      </p:cBhvr>
                                      <p:to>
                                        <p:strVal val="visible"/>
                                      </p:to>
                                    </p:set>
                                    <p:anim calcmode="lin" valueType="num">
                                      <p:cBhvr additive="base">
                                        <p:cTn id="47"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56">
                                            <p:txEl>
                                              <p:pRg st="4" end="4"/>
                                            </p:txEl>
                                          </p:spTgt>
                                        </p:tgtEl>
                                        <p:attrNameLst>
                                          <p:attrName>ppt_y</p:attrName>
                                        </p:attrNameLst>
                                      </p:cBhvr>
                                      <p:tavLst>
                                        <p:tav tm="0">
                                          <p:val>
                                            <p:strVal val="1+#ppt_h/2"/>
                                          </p:val>
                                        </p:tav>
                                        <p:tav tm="100000">
                                          <p:val>
                                            <p:strVal val="#ppt_y"/>
                                          </p:val>
                                        </p:tav>
                                      </p:tavLst>
                                    </p:anim>
                                  </p:childTnLst>
                                </p:cTn>
                              </p:par>
                              <p:par>
                                <p:cTn id="49" presetID="3" presetClass="emph" presetSubtype="2" fill="hold" grpId="0" nodeType="withEffect">
                                  <p:stCondLst>
                                    <p:cond delay="0"/>
                                  </p:stCondLst>
                                  <p:childTnLst>
                                    <p:animClr clrSpc="rgb" dir="cw">
                                      <p:cBhvr override="childStyle">
                                        <p:cTn id="50" dur="500" fill="hold"/>
                                        <p:tgtEl>
                                          <p:spTgt spid="102"/>
                                        </p:tgtEl>
                                        <p:attrNameLst>
                                          <p:attrName>style.color</p:attrName>
                                        </p:attrNameLst>
                                      </p:cBhvr>
                                      <p:to>
                                        <a:srgbClr val="FF00FF"/>
                                      </p:to>
                                    </p:animClr>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6">
                                            <p:txEl>
                                              <p:pRg st="5" end="5"/>
                                            </p:txEl>
                                          </p:spTgt>
                                        </p:tgtEl>
                                        <p:attrNameLst>
                                          <p:attrName>style.visibility</p:attrName>
                                        </p:attrNameLst>
                                      </p:cBhvr>
                                      <p:to>
                                        <p:strVal val="visible"/>
                                      </p:to>
                                    </p:set>
                                    <p:anim calcmode="lin" valueType="num">
                                      <p:cBhvr additive="base">
                                        <p:cTn id="55" dur="500" fill="hold"/>
                                        <p:tgtEl>
                                          <p:spTgt spid="56">
                                            <p:txEl>
                                              <p:pRg st="5" end="5"/>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6">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77">
                                            <p:txEl>
                                              <p:pRg st="0" end="0"/>
                                            </p:txEl>
                                          </p:spTgt>
                                        </p:tgtEl>
                                        <p:attrNameLst>
                                          <p:attrName>style.visibility</p:attrName>
                                        </p:attrNameLst>
                                      </p:cBhvr>
                                      <p:to>
                                        <p:strVal val="visible"/>
                                      </p:to>
                                    </p:set>
                                    <p:anim calcmode="lin" valueType="num">
                                      <p:cBhvr additive="base">
                                        <p:cTn id="61" dur="500" fill="hold"/>
                                        <p:tgtEl>
                                          <p:spTgt spid="77">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77">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749890" y="2676397"/>
            <a:ext cx="8927510" cy="1938992"/>
          </a:xfrm>
          <a:prstGeom prst="rect">
            <a:avLst/>
          </a:prstGeom>
        </p:spPr>
        <p:txBody>
          <a:bodyPr wrap="square">
            <a:spAutoFit/>
          </a:bodyPr>
          <a:lstStyle/>
          <a:p>
            <a:pPr>
              <a:spcAft>
                <a:spcPts val="0"/>
              </a:spcAft>
            </a:pPr>
            <a:r>
              <a:rPr lang="en-US" sz="2400" dirty="0"/>
              <a:t>Halting State:</a:t>
            </a:r>
          </a:p>
          <a:p>
            <a:pPr marL="342900" indent="-342900">
              <a:spcAft>
                <a:spcPts val="0"/>
              </a:spcAft>
              <a:buFont typeface="Arial" panose="020B0604020202020204" pitchFamily="34" charset="0"/>
              <a:buChar char="•"/>
            </a:pPr>
            <a:r>
              <a:rPr lang="en-US" sz="2400" dirty="0"/>
              <a:t>The game halts when it gets to a halting state.</a:t>
            </a:r>
          </a:p>
          <a:p>
            <a:pPr marL="342900" indent="-342900">
              <a:spcAft>
                <a:spcPts val="0"/>
              </a:spcAft>
              <a:buFont typeface="Arial" panose="020B0604020202020204" pitchFamily="34" charset="0"/>
              <a:buChar char="•"/>
            </a:pPr>
            <a:r>
              <a:rPr lang="en-US" sz="2400" dirty="0"/>
              <a:t>At this point, the machine gets rewarded for how well it did.</a:t>
            </a:r>
          </a:p>
          <a:p>
            <a:pPr marL="342900" indent="-342900">
              <a:spcAft>
                <a:spcPts val="0"/>
              </a:spcAft>
              <a:buFont typeface="Arial" panose="020B0604020202020204" pitchFamily="34" charset="0"/>
              <a:buChar char="•"/>
            </a:pPr>
            <a:r>
              <a:rPr lang="en-US" sz="2400" dirty="0"/>
              <a:t>The current state’s expected reward is this value.</a:t>
            </a:r>
          </a:p>
          <a:p>
            <a:pPr>
              <a:spcAft>
                <a:spcPts val="0"/>
              </a:spcAft>
            </a:pPr>
            <a:r>
              <a:rPr lang="en-US" sz="2400" dirty="0"/>
              <a:t>          ie </a:t>
            </a:r>
            <a:r>
              <a:rPr lang="en-US" sz="2400" dirty="0" err="1"/>
              <a:t>r</a:t>
            </a:r>
            <a:r>
              <a:rPr lang="en-US" sz="2400" baseline="-25000" dirty="0" err="1"/>
              <a:t>current</a:t>
            </a:r>
            <a:r>
              <a:rPr lang="en-CA" sz="2400" baseline="-25000" dirty="0"/>
              <a:t> </a:t>
            </a:r>
            <a:r>
              <a:rPr lang="en-US" sz="2400" dirty="0"/>
              <a:t>= value of reward received.</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pic>
        <p:nvPicPr>
          <p:cNvPr id="78" name="Picture 77">
            <a:extLst>
              <a:ext uri="{FF2B5EF4-FFF2-40B4-BE49-F238E27FC236}">
                <a16:creationId xmlns:a16="http://schemas.microsoft.com/office/drawing/2014/main" id="{FF47A7CD-F321-4FE6-8483-3E5ECC1D2981}"/>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6825287" y="2076497"/>
            <a:ext cx="613290" cy="775589"/>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spTree>
    <p:extLst>
      <p:ext uri="{BB962C8B-B14F-4D97-AF65-F5344CB8AC3E}">
        <p14:creationId xmlns:p14="http://schemas.microsoft.com/office/powerpoint/2010/main" val="38847167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6">
                                            <p:txEl>
                                              <p:pRg st="0" end="0"/>
                                            </p:txEl>
                                          </p:spTgt>
                                        </p:tgtEl>
                                        <p:attrNameLst>
                                          <p:attrName>style.visibility</p:attrName>
                                        </p:attrNameLst>
                                      </p:cBhvr>
                                      <p:to>
                                        <p:strVal val="visible"/>
                                      </p:to>
                                    </p:set>
                                    <p:anim calcmode="lin" valueType="num">
                                      <p:cBhvr additive="base">
                                        <p:cTn id="7" dur="500" fill="hold"/>
                                        <p:tgtEl>
                                          <p:spTgt spid="56">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6">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8"/>
                                        </p:tgtEl>
                                        <p:attrNameLst>
                                          <p:attrName>style.visibility</p:attrName>
                                        </p:attrNameLst>
                                      </p:cBhvr>
                                      <p:to>
                                        <p:strVal val="visible"/>
                                      </p:to>
                                    </p:set>
                                    <p:anim calcmode="lin" valueType="num">
                                      <p:cBhvr additive="base">
                                        <p:cTn id="11" dur="500" fill="hold"/>
                                        <p:tgtEl>
                                          <p:spTgt spid="78"/>
                                        </p:tgtEl>
                                        <p:attrNameLst>
                                          <p:attrName>ppt_x</p:attrName>
                                        </p:attrNameLst>
                                      </p:cBhvr>
                                      <p:tavLst>
                                        <p:tav tm="0">
                                          <p:val>
                                            <p:strVal val="#ppt_x"/>
                                          </p:val>
                                        </p:tav>
                                        <p:tav tm="100000">
                                          <p:val>
                                            <p:strVal val="#ppt_x"/>
                                          </p:val>
                                        </p:tav>
                                      </p:tavLst>
                                    </p:anim>
                                    <p:anim calcmode="lin" valueType="num">
                                      <p:cBhvr additive="base">
                                        <p:cTn id="12" dur="500" fill="hold"/>
                                        <p:tgtEl>
                                          <p:spTgt spid="7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6">
                                            <p:txEl>
                                              <p:pRg st="1" end="1"/>
                                            </p:txEl>
                                          </p:spTgt>
                                        </p:tgtEl>
                                        <p:attrNameLst>
                                          <p:attrName>style.visibility</p:attrName>
                                        </p:attrNameLst>
                                      </p:cBhvr>
                                      <p:to>
                                        <p:strVal val="visible"/>
                                      </p:to>
                                    </p:set>
                                    <p:anim calcmode="lin" valueType="num">
                                      <p:cBhvr additive="base">
                                        <p:cTn id="17" dur="500" fill="hold"/>
                                        <p:tgtEl>
                                          <p:spTgt spid="5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56">
                                            <p:txEl>
                                              <p:pRg st="2" end="2"/>
                                            </p:txEl>
                                          </p:spTgt>
                                        </p:tgtEl>
                                        <p:attrNameLst>
                                          <p:attrName>style.visibility</p:attrName>
                                        </p:attrNameLst>
                                      </p:cBhvr>
                                      <p:to>
                                        <p:strVal val="visible"/>
                                      </p:to>
                                    </p:set>
                                    <p:anim calcmode="lin" valueType="num">
                                      <p:cBhvr additive="base">
                                        <p:cTn id="23" dur="500" fill="hold"/>
                                        <p:tgtEl>
                                          <p:spTgt spid="56">
                                            <p:txEl>
                                              <p:pRg st="2" end="2"/>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56">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56">
                                            <p:txEl>
                                              <p:pRg st="3" end="3"/>
                                            </p:txEl>
                                          </p:spTgt>
                                        </p:tgtEl>
                                        <p:attrNameLst>
                                          <p:attrName>style.visibility</p:attrName>
                                        </p:attrNameLst>
                                      </p:cBhvr>
                                      <p:to>
                                        <p:strVal val="visible"/>
                                      </p:to>
                                    </p:set>
                                    <p:anim calcmode="lin" valueType="num">
                                      <p:cBhvr additive="base">
                                        <p:cTn id="29" dur="500" fill="hold"/>
                                        <p:tgtEl>
                                          <p:spTgt spid="56">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56">
                                            <p:txEl>
                                              <p:pRg st="3" end="3"/>
                                            </p:txEl>
                                          </p:spTgt>
                                        </p:tgtEl>
                                        <p:attrNameLst>
                                          <p:attrName>ppt_y</p:attrName>
                                        </p:attrNameLst>
                                      </p:cBhvr>
                                      <p:tavLst>
                                        <p:tav tm="0">
                                          <p:val>
                                            <p:strVal val="1+#ppt_h/2"/>
                                          </p:val>
                                        </p:tav>
                                        <p:tav tm="100000">
                                          <p:val>
                                            <p:strVal val="#ppt_y"/>
                                          </p:val>
                                        </p:tav>
                                      </p:tavLst>
                                    </p:anim>
                                  </p:childTnLst>
                                </p:cTn>
                              </p:par>
                              <p:par>
                                <p:cTn id="31" presetID="3" presetClass="emph" presetSubtype="2" fill="hold" grpId="0" nodeType="withEffect">
                                  <p:stCondLst>
                                    <p:cond delay="0"/>
                                  </p:stCondLst>
                                  <p:childTnLst>
                                    <p:animClr clrSpc="rgb" dir="cw">
                                      <p:cBhvr override="childStyle">
                                        <p:cTn id="32" dur="500" fill="hold"/>
                                        <p:tgtEl>
                                          <p:spTgt spid="102"/>
                                        </p:tgtEl>
                                        <p:attrNameLst>
                                          <p:attrName>style.color</p:attrName>
                                        </p:attrNameLst>
                                      </p:cBhvr>
                                      <p:to>
                                        <a:srgbClr val="FF00FF"/>
                                      </p:to>
                                    </p:animClr>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56">
                                            <p:txEl>
                                              <p:pRg st="4" end="4"/>
                                            </p:txEl>
                                          </p:spTgt>
                                        </p:tgtEl>
                                        <p:attrNameLst>
                                          <p:attrName>style.visibility</p:attrName>
                                        </p:attrNameLst>
                                      </p:cBhvr>
                                      <p:to>
                                        <p:strVal val="visible"/>
                                      </p:to>
                                    </p:set>
                                    <p:anim calcmode="lin" valueType="num">
                                      <p:cBhvr additive="base">
                                        <p:cTn id="37" dur="500" fill="hold"/>
                                        <p:tgtEl>
                                          <p:spTgt spid="56">
                                            <p:txEl>
                                              <p:pRg st="4" end="4"/>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5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3156929" y="2815607"/>
            <a:ext cx="2621827" cy="830997"/>
          </a:xfrm>
          <a:prstGeom prst="rect">
            <a:avLst/>
          </a:prstGeom>
        </p:spPr>
        <p:txBody>
          <a:bodyPr wrap="square">
            <a:spAutoFit/>
          </a:bodyPr>
          <a:lstStyle/>
          <a:p>
            <a:pPr algn="ctr">
              <a:spcAft>
                <a:spcPts val="0"/>
              </a:spcAft>
            </a:pPr>
            <a:r>
              <a:rPr lang="en-US" sz="2400" dirty="0"/>
              <a:t>The players choose</a:t>
            </a:r>
            <a:br>
              <a:rPr lang="en-US" sz="2400" dirty="0"/>
            </a:br>
            <a:r>
              <a:rPr lang="en-US" sz="2400" dirty="0"/>
              <a:t>their actions</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sp>
        <p:nvSpPr>
          <p:cNvPr id="60" name="Rectangle 59">
            <a:extLst>
              <a:ext uri="{FF2B5EF4-FFF2-40B4-BE49-F238E27FC236}">
                <a16:creationId xmlns:a16="http://schemas.microsoft.com/office/drawing/2014/main" id="{F85F4DD6-040F-4B53-90A5-F7C49D957678}"/>
              </a:ext>
            </a:extLst>
          </p:cNvPr>
          <p:cNvSpPr/>
          <p:nvPr/>
        </p:nvSpPr>
        <p:spPr>
          <a:xfrm>
            <a:off x="3500175" y="4807803"/>
            <a:ext cx="1971711" cy="830997"/>
          </a:xfrm>
          <a:prstGeom prst="rect">
            <a:avLst/>
          </a:prstGeom>
        </p:spPr>
        <p:txBody>
          <a:bodyPr wrap="square">
            <a:spAutoFit/>
          </a:bodyPr>
          <a:lstStyle/>
          <a:p>
            <a:pPr algn="ctr">
              <a:spcAft>
                <a:spcPts val="0"/>
              </a:spcAft>
            </a:pPr>
            <a:r>
              <a:rPr lang="en-US" sz="2400" dirty="0"/>
              <a:t>The expected rewards r  </a:t>
            </a:r>
            <a:endParaRPr lang="en-US" sz="2400" baseline="-25000" dirty="0"/>
          </a:p>
        </p:txBody>
      </p:sp>
      <p:grpSp>
        <p:nvGrpSpPr>
          <p:cNvPr id="4" name="Group 3">
            <a:extLst>
              <a:ext uri="{FF2B5EF4-FFF2-40B4-BE49-F238E27FC236}">
                <a16:creationId xmlns:a16="http://schemas.microsoft.com/office/drawing/2014/main" id="{CED7CCF9-7008-495B-B391-85598191B14F}"/>
              </a:ext>
            </a:extLst>
          </p:cNvPr>
          <p:cNvGrpSpPr/>
          <p:nvPr/>
        </p:nvGrpSpPr>
        <p:grpSpPr>
          <a:xfrm>
            <a:off x="5547042" y="3554079"/>
            <a:ext cx="2072958" cy="1385678"/>
            <a:chOff x="7147242" y="4176922"/>
            <a:chExt cx="2072958" cy="1385678"/>
          </a:xfrm>
        </p:grpSpPr>
        <p:sp>
          <p:nvSpPr>
            <p:cNvPr id="59" name="Rectangle 58">
              <a:extLst>
                <a:ext uri="{FF2B5EF4-FFF2-40B4-BE49-F238E27FC236}">
                  <a16:creationId xmlns:a16="http://schemas.microsoft.com/office/drawing/2014/main" id="{C22407CC-C5BD-4F4C-8D66-52F7624A25C4}"/>
                </a:ext>
              </a:extLst>
            </p:cNvPr>
            <p:cNvSpPr/>
            <p:nvPr/>
          </p:nvSpPr>
          <p:spPr>
            <a:xfrm>
              <a:off x="7763297" y="4557763"/>
              <a:ext cx="1456903" cy="461665"/>
            </a:xfrm>
            <a:prstGeom prst="rect">
              <a:avLst/>
            </a:prstGeom>
          </p:spPr>
          <p:txBody>
            <a:bodyPr wrap="square">
              <a:spAutoFit/>
            </a:bodyPr>
            <a:lstStyle/>
            <a:p>
              <a:pPr>
                <a:spcAft>
                  <a:spcPts val="0"/>
                </a:spcAft>
              </a:pPr>
              <a:r>
                <a:rPr lang="en-US" sz="2400" dirty="0"/>
                <a:t>based on</a:t>
              </a:r>
              <a:endParaRPr lang="en-US" sz="2400" baseline="-25000" dirty="0"/>
            </a:p>
          </p:txBody>
        </p:sp>
        <p:sp>
          <p:nvSpPr>
            <p:cNvPr id="3" name="Arrow: Curved Left 2">
              <a:extLst>
                <a:ext uri="{FF2B5EF4-FFF2-40B4-BE49-F238E27FC236}">
                  <a16:creationId xmlns:a16="http://schemas.microsoft.com/office/drawing/2014/main" id="{771DF7FE-8FB4-49D5-80BA-8D08DFC10CF3}"/>
                </a:ext>
              </a:extLst>
            </p:cNvPr>
            <p:cNvSpPr/>
            <p:nvPr/>
          </p:nvSpPr>
          <p:spPr>
            <a:xfrm>
              <a:off x="7147242" y="4176922"/>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5" name="Group 4">
            <a:extLst>
              <a:ext uri="{FF2B5EF4-FFF2-40B4-BE49-F238E27FC236}">
                <a16:creationId xmlns:a16="http://schemas.microsoft.com/office/drawing/2014/main" id="{34412E0C-FB01-4764-B4BD-F975FF75AC11}"/>
              </a:ext>
            </a:extLst>
          </p:cNvPr>
          <p:cNvGrpSpPr/>
          <p:nvPr/>
        </p:nvGrpSpPr>
        <p:grpSpPr>
          <a:xfrm>
            <a:off x="1537731" y="3525288"/>
            <a:ext cx="1891269" cy="1385678"/>
            <a:chOff x="3075257" y="4148131"/>
            <a:chExt cx="1891269" cy="1385678"/>
          </a:xfrm>
        </p:grpSpPr>
        <p:sp>
          <p:nvSpPr>
            <p:cNvPr id="63" name="Rectangle 62">
              <a:extLst>
                <a:ext uri="{FF2B5EF4-FFF2-40B4-BE49-F238E27FC236}">
                  <a16:creationId xmlns:a16="http://schemas.microsoft.com/office/drawing/2014/main" id="{99893B24-C894-45B3-9A5E-F37F070855C3}"/>
                </a:ext>
              </a:extLst>
            </p:cNvPr>
            <p:cNvSpPr/>
            <p:nvPr/>
          </p:nvSpPr>
          <p:spPr>
            <a:xfrm>
              <a:off x="3075257" y="4571841"/>
              <a:ext cx="1456903" cy="461665"/>
            </a:xfrm>
            <a:prstGeom prst="rect">
              <a:avLst/>
            </a:prstGeom>
          </p:spPr>
          <p:txBody>
            <a:bodyPr wrap="square">
              <a:spAutoFit/>
            </a:bodyPr>
            <a:lstStyle/>
            <a:p>
              <a:pPr>
                <a:spcAft>
                  <a:spcPts val="0"/>
                </a:spcAft>
              </a:pPr>
              <a:r>
                <a:rPr lang="en-US" sz="2400" dirty="0"/>
                <a:t>based on</a:t>
              </a:r>
              <a:endParaRPr lang="en-US" sz="2400" baseline="-25000" dirty="0"/>
            </a:p>
          </p:txBody>
        </p:sp>
        <p:sp>
          <p:nvSpPr>
            <p:cNvPr id="72" name="Arrow: Curved Left 71">
              <a:extLst>
                <a:ext uri="{FF2B5EF4-FFF2-40B4-BE49-F238E27FC236}">
                  <a16:creationId xmlns:a16="http://schemas.microsoft.com/office/drawing/2014/main" id="{AAA0280C-BAFE-4303-A3E8-DDCD203DFACD}"/>
                </a:ext>
              </a:extLst>
            </p:cNvPr>
            <p:cNvSpPr/>
            <p:nvPr/>
          </p:nvSpPr>
          <p:spPr>
            <a:xfrm rot="10800000">
              <a:off x="4392090" y="4148131"/>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pic>
        <p:nvPicPr>
          <p:cNvPr id="73" name="Picture 72">
            <a:extLst>
              <a:ext uri="{FF2B5EF4-FFF2-40B4-BE49-F238E27FC236}">
                <a16:creationId xmlns:a16="http://schemas.microsoft.com/office/drawing/2014/main" id="{A69002D6-ECC7-4D54-AE7F-EB72946C5CBE}"/>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943600" y="5105400"/>
            <a:ext cx="361526" cy="457200"/>
          </a:xfrm>
          <a:prstGeom prst="rect">
            <a:avLst/>
          </a:prstGeom>
        </p:spPr>
      </p:pic>
      <p:sp>
        <p:nvSpPr>
          <p:cNvPr id="109" name="Rounded Rectangular Callout 97">
            <a:extLst>
              <a:ext uri="{FF2B5EF4-FFF2-40B4-BE49-F238E27FC236}">
                <a16:creationId xmlns:a16="http://schemas.microsoft.com/office/drawing/2014/main" id="{3BC2989C-9F72-49E6-974E-19CDB857B233}"/>
              </a:ext>
            </a:extLst>
          </p:cNvPr>
          <p:cNvSpPr/>
          <p:nvPr/>
        </p:nvSpPr>
        <p:spPr>
          <a:xfrm>
            <a:off x="6674085" y="4800601"/>
            <a:ext cx="2047968" cy="817245"/>
          </a:xfrm>
          <a:prstGeom prst="wedgeRoundRectCallout">
            <a:avLst>
              <a:gd name="adj1" fmla="val -65317"/>
              <a:gd name="adj2" fmla="val 14763"/>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go to the state </a:t>
            </a:r>
          </a:p>
          <a:p>
            <a:pPr algn="ctr"/>
            <a:r>
              <a:rPr lang="en-US" sz="2400" dirty="0">
                <a:cs typeface="Times New Roman" panose="02020603050405020304" pitchFamily="18" charset="0"/>
                <a:sym typeface="Symbol" panose="05050102010706020507" pitchFamily="18" charset="2"/>
              </a:rPr>
              <a:t>with the max r.</a:t>
            </a:r>
            <a:endParaRPr lang="en-CA" sz="2400" dirty="0">
              <a:cs typeface="Times New Roman" panose="02020603050405020304" pitchFamily="18" charset="0"/>
              <a:sym typeface="Symbol" panose="05050102010706020507" pitchFamily="18" charset="2"/>
            </a:endParaRPr>
          </a:p>
        </p:txBody>
      </p:sp>
      <p:grpSp>
        <p:nvGrpSpPr>
          <p:cNvPr id="74" name="Group 45">
            <a:extLst>
              <a:ext uri="{FF2B5EF4-FFF2-40B4-BE49-F238E27FC236}">
                <a16:creationId xmlns:a16="http://schemas.microsoft.com/office/drawing/2014/main" id="{F69D78FA-4E0D-40DB-BC74-31139FD8B484}"/>
              </a:ext>
            </a:extLst>
          </p:cNvPr>
          <p:cNvGrpSpPr>
            <a:grpSpLocks/>
          </p:cNvGrpSpPr>
          <p:nvPr/>
        </p:nvGrpSpPr>
        <p:grpSpPr bwMode="auto">
          <a:xfrm>
            <a:off x="5880542" y="5711588"/>
            <a:ext cx="309174" cy="452001"/>
            <a:chOff x="2593" y="768"/>
            <a:chExt cx="849" cy="1475"/>
          </a:xfrm>
        </p:grpSpPr>
        <p:sp>
          <p:nvSpPr>
            <p:cNvPr id="75" name="Freeform 46">
              <a:extLst>
                <a:ext uri="{FF2B5EF4-FFF2-40B4-BE49-F238E27FC236}">
                  <a16:creationId xmlns:a16="http://schemas.microsoft.com/office/drawing/2014/main" id="{C89C9003-1645-419A-B8C7-B8BB8F10C80A}"/>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6" name="Freeform 47">
              <a:extLst>
                <a:ext uri="{FF2B5EF4-FFF2-40B4-BE49-F238E27FC236}">
                  <a16:creationId xmlns:a16="http://schemas.microsoft.com/office/drawing/2014/main" id="{A6C0248B-462E-4588-B64C-37AFD68A591D}"/>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77" name="Freeform 48">
              <a:extLst>
                <a:ext uri="{FF2B5EF4-FFF2-40B4-BE49-F238E27FC236}">
                  <a16:creationId xmlns:a16="http://schemas.microsoft.com/office/drawing/2014/main" id="{062083AA-545D-4070-A8B6-9A0C7FB9BEB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81" name="Freeform 49">
              <a:extLst>
                <a:ext uri="{FF2B5EF4-FFF2-40B4-BE49-F238E27FC236}">
                  <a16:creationId xmlns:a16="http://schemas.microsoft.com/office/drawing/2014/main" id="{A679101D-A1F2-40DF-9233-79EAFEB7CDE5}"/>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3" name="Freeform 50">
              <a:extLst>
                <a:ext uri="{FF2B5EF4-FFF2-40B4-BE49-F238E27FC236}">
                  <a16:creationId xmlns:a16="http://schemas.microsoft.com/office/drawing/2014/main" id="{3BF04446-1FDA-4833-8ED8-EA4E97110CC6}"/>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4" name="Freeform 51">
              <a:extLst>
                <a:ext uri="{FF2B5EF4-FFF2-40B4-BE49-F238E27FC236}">
                  <a16:creationId xmlns:a16="http://schemas.microsoft.com/office/drawing/2014/main" id="{0096C870-660A-4D6F-944C-3533DE97CFB5}"/>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5" name="Freeform 52">
              <a:extLst>
                <a:ext uri="{FF2B5EF4-FFF2-40B4-BE49-F238E27FC236}">
                  <a16:creationId xmlns:a16="http://schemas.microsoft.com/office/drawing/2014/main" id="{83B6776D-8EE1-4FAA-8046-DD6EB8BB0530}"/>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106" name="Group 53">
              <a:extLst>
                <a:ext uri="{FF2B5EF4-FFF2-40B4-BE49-F238E27FC236}">
                  <a16:creationId xmlns:a16="http://schemas.microsoft.com/office/drawing/2014/main" id="{7B6990B1-9AB6-4D94-95E6-28629477FD44}"/>
                </a:ext>
              </a:extLst>
            </p:cNvPr>
            <p:cNvGrpSpPr>
              <a:grpSpLocks/>
            </p:cNvGrpSpPr>
            <p:nvPr/>
          </p:nvGrpSpPr>
          <p:grpSpPr bwMode="auto">
            <a:xfrm>
              <a:off x="2720" y="768"/>
              <a:ext cx="230" cy="1456"/>
              <a:chOff x="2720" y="768"/>
              <a:chExt cx="230" cy="1456"/>
            </a:xfrm>
          </p:grpSpPr>
          <p:sp>
            <p:nvSpPr>
              <p:cNvPr id="107" name="Freeform 54">
                <a:extLst>
                  <a:ext uri="{FF2B5EF4-FFF2-40B4-BE49-F238E27FC236}">
                    <a16:creationId xmlns:a16="http://schemas.microsoft.com/office/drawing/2014/main" id="{737FDD57-3FB3-45EA-AF4C-9767589BF751}"/>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108" name="Freeform 55">
                <a:extLst>
                  <a:ext uri="{FF2B5EF4-FFF2-40B4-BE49-F238E27FC236}">
                    <a16:creationId xmlns:a16="http://schemas.microsoft.com/office/drawing/2014/main" id="{80C6EB52-D0DB-47E4-B60C-EDBC8924DC77}"/>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sp>
        <p:nvSpPr>
          <p:cNvPr id="110" name="Rounded Rectangular Callout 97">
            <a:extLst>
              <a:ext uri="{FF2B5EF4-FFF2-40B4-BE49-F238E27FC236}">
                <a16:creationId xmlns:a16="http://schemas.microsoft.com/office/drawing/2014/main" id="{41292643-D0A7-4033-9425-66184CF908A9}"/>
              </a:ext>
            </a:extLst>
          </p:cNvPr>
          <p:cNvSpPr/>
          <p:nvPr/>
        </p:nvSpPr>
        <p:spPr>
          <a:xfrm>
            <a:off x="6325779" y="5682342"/>
            <a:ext cx="2836639" cy="817245"/>
          </a:xfrm>
          <a:prstGeom prst="wedgeRoundRectCallout">
            <a:avLst>
              <a:gd name="adj1" fmla="val -54292"/>
              <a:gd name="adj2" fmla="val -24309"/>
              <a:gd name="adj3" fmla="val 16667"/>
            </a:avLst>
          </a:prstGeom>
          <a:ln w="25400">
            <a:solidFill>
              <a:srgbClr val="FF0000"/>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send him to the state </a:t>
            </a:r>
          </a:p>
          <a:p>
            <a:pPr algn="ctr"/>
            <a:r>
              <a:rPr lang="en-US" sz="2400" dirty="0">
                <a:cs typeface="Times New Roman" panose="02020603050405020304" pitchFamily="18" charset="0"/>
                <a:sym typeface="Symbol" panose="05050102010706020507" pitchFamily="18" charset="2"/>
              </a:rPr>
              <a:t>with the min r.</a:t>
            </a:r>
            <a:endParaRPr lang="en-CA" sz="2400" dirty="0">
              <a:cs typeface="Times New Roman" panose="02020603050405020304" pitchFamily="18" charset="0"/>
              <a:sym typeface="Symbol" panose="05050102010706020507" pitchFamily="18" charset="2"/>
            </a:endParaRPr>
          </a:p>
        </p:txBody>
      </p:sp>
      <p:sp>
        <p:nvSpPr>
          <p:cNvPr id="111" name="Rounded Rectangular Callout 97">
            <a:extLst>
              <a:ext uri="{FF2B5EF4-FFF2-40B4-BE49-F238E27FC236}">
                <a16:creationId xmlns:a16="http://schemas.microsoft.com/office/drawing/2014/main" id="{839BF91A-1B65-47ED-B129-A229CFFA81A1}"/>
              </a:ext>
            </a:extLst>
          </p:cNvPr>
          <p:cNvSpPr/>
          <p:nvPr/>
        </p:nvSpPr>
        <p:spPr>
          <a:xfrm>
            <a:off x="74389" y="4387976"/>
            <a:ext cx="2858665" cy="2451735"/>
          </a:xfrm>
          <a:prstGeom prst="wedgeRoundRectCallout">
            <a:avLst>
              <a:gd name="adj1" fmla="val 52984"/>
              <a:gd name="adj2" fmla="val 9435"/>
              <a:gd name="adj3" fmla="val 16667"/>
            </a:avLst>
          </a:prstGeom>
          <a:ln w="25400">
            <a:solidFill>
              <a:schemeClr val="tx2"/>
            </a:solidFill>
          </a:ln>
        </p:spPr>
        <p:txBody>
          <a:bodyPr wrap="square" lIns="0" tIns="0" rIns="0" bIns="0" rtlCol="0" anchor="ctr">
            <a:spAutoFit/>
          </a:bodyPr>
          <a:lstStyle/>
          <a:p>
            <a:pPr algn="ctr"/>
            <a:r>
              <a:rPr lang="en-US" sz="2400" dirty="0">
                <a:cs typeface="Times New Roman" panose="02020603050405020304" pitchFamily="18" charset="0"/>
                <a:sym typeface="Symbol" panose="05050102010706020507" pitchFamily="18" charset="2"/>
              </a:rPr>
              <a:t>The expected reward</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of the current state is</a:t>
            </a:r>
          </a:p>
          <a:p>
            <a:pPr algn="ctr"/>
            <a:r>
              <a:rPr lang="en-US" sz="2400" dirty="0"/>
              <a:t>(1-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altLang="en-US" sz="2400" dirty="0">
                <a:sym typeface="Symbol" pitchFamily="18" charset="2"/>
              </a:rPr>
              <a:t>  </a:t>
            </a:r>
            <a:r>
              <a:rPr lang="en-US" sz="2400" dirty="0">
                <a:cs typeface="Times New Roman" panose="02020603050405020304" pitchFamily="18" charset="0"/>
                <a:sym typeface="Symbol" panose="05050102010706020507" pitchFamily="18" charset="2"/>
              </a:rPr>
              <a:t>the expected reward of state </a:t>
            </a:r>
          </a:p>
          <a:p>
            <a:pPr algn="ctr"/>
            <a:r>
              <a:rPr lang="en-US" sz="2400" dirty="0">
                <a:cs typeface="Times New Roman" panose="02020603050405020304" pitchFamily="18" charset="0"/>
                <a:sym typeface="Symbol" panose="05050102010706020507" pitchFamily="18" charset="2"/>
              </a:rPr>
              <a:t>the chosen action</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takes us to.</a:t>
            </a:r>
          </a:p>
        </p:txBody>
      </p:sp>
      <p:pic>
        <p:nvPicPr>
          <p:cNvPr id="112" name="Picture 2" descr="Circular Reasoning in Intimate Conversations | Psychology Today">
            <a:extLst>
              <a:ext uri="{FF2B5EF4-FFF2-40B4-BE49-F238E27FC236}">
                <a16:creationId xmlns:a16="http://schemas.microsoft.com/office/drawing/2014/main" id="{67844EC1-A850-4139-94DD-EF2A5EAF883B}"/>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53315" y="3643204"/>
            <a:ext cx="1284969" cy="120742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0353048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ppt_x"/>
                                          </p:val>
                                        </p:tav>
                                        <p:tav tm="100000">
                                          <p:val>
                                            <p:strVal val="#ppt_x"/>
                                          </p:val>
                                        </p:tav>
                                      </p:tavLst>
                                    </p:anim>
                                    <p:anim calcmode="lin" valueType="num">
                                      <p:cBhvr additive="base">
                                        <p:cTn id="14"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73"/>
                                        </p:tgtEl>
                                        <p:attrNameLst>
                                          <p:attrName>style.visibility</p:attrName>
                                        </p:attrNameLst>
                                      </p:cBhvr>
                                      <p:to>
                                        <p:strVal val="visible"/>
                                      </p:to>
                                    </p:set>
                                    <p:anim calcmode="lin" valueType="num">
                                      <p:cBhvr additive="base">
                                        <p:cTn id="19" dur="500" fill="hold"/>
                                        <p:tgtEl>
                                          <p:spTgt spid="73"/>
                                        </p:tgtEl>
                                        <p:attrNameLst>
                                          <p:attrName>ppt_x</p:attrName>
                                        </p:attrNameLst>
                                      </p:cBhvr>
                                      <p:tavLst>
                                        <p:tav tm="0">
                                          <p:val>
                                            <p:strVal val="#ppt_x"/>
                                          </p:val>
                                        </p:tav>
                                        <p:tav tm="100000">
                                          <p:val>
                                            <p:strVal val="#ppt_x"/>
                                          </p:val>
                                        </p:tav>
                                      </p:tavLst>
                                    </p:anim>
                                    <p:anim calcmode="lin" valueType="num">
                                      <p:cBhvr additive="base">
                                        <p:cTn id="20" dur="500" fill="hold"/>
                                        <p:tgtEl>
                                          <p:spTgt spid="73"/>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09"/>
                                        </p:tgtEl>
                                        <p:attrNameLst>
                                          <p:attrName>style.visibility</p:attrName>
                                        </p:attrNameLst>
                                      </p:cBhvr>
                                      <p:to>
                                        <p:strVal val="visible"/>
                                      </p:to>
                                    </p:set>
                                    <p:anim calcmode="lin" valueType="num">
                                      <p:cBhvr additive="base">
                                        <p:cTn id="23" dur="500" fill="hold"/>
                                        <p:tgtEl>
                                          <p:spTgt spid="109"/>
                                        </p:tgtEl>
                                        <p:attrNameLst>
                                          <p:attrName>ppt_x</p:attrName>
                                        </p:attrNameLst>
                                      </p:cBhvr>
                                      <p:tavLst>
                                        <p:tav tm="0">
                                          <p:val>
                                            <p:strVal val="#ppt_x"/>
                                          </p:val>
                                        </p:tav>
                                        <p:tav tm="100000">
                                          <p:val>
                                            <p:strVal val="#ppt_x"/>
                                          </p:val>
                                        </p:tav>
                                      </p:tavLst>
                                    </p:anim>
                                    <p:anim calcmode="lin" valueType="num">
                                      <p:cBhvr additive="base">
                                        <p:cTn id="24" dur="500" fill="hold"/>
                                        <p:tgtEl>
                                          <p:spTgt spid="109"/>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09">
                                            <p:txEl>
                                              <p:pRg st="0" end="0"/>
                                            </p:txEl>
                                          </p:spTgt>
                                        </p:tgtEl>
                                        <p:attrNameLst>
                                          <p:attrName>style.visibility</p:attrName>
                                        </p:attrNameLst>
                                      </p:cBhvr>
                                      <p:to>
                                        <p:strVal val="visible"/>
                                      </p:to>
                                    </p:set>
                                    <p:anim calcmode="lin" valueType="num">
                                      <p:cBhvr additive="base">
                                        <p:cTn id="27" dur="500" fill="hold"/>
                                        <p:tgtEl>
                                          <p:spTgt spid="109">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0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09">
                                            <p:txEl>
                                              <p:pRg st="1" end="1"/>
                                            </p:txEl>
                                          </p:spTgt>
                                        </p:tgtEl>
                                        <p:attrNameLst>
                                          <p:attrName>style.visibility</p:attrName>
                                        </p:attrNameLst>
                                      </p:cBhvr>
                                      <p:to>
                                        <p:strVal val="visible"/>
                                      </p:to>
                                    </p:set>
                                    <p:anim calcmode="lin" valueType="num">
                                      <p:cBhvr additive="base">
                                        <p:cTn id="33" dur="500" fill="hold"/>
                                        <p:tgtEl>
                                          <p:spTgt spid="109">
                                            <p:txEl>
                                              <p:pRg st="1" end="1"/>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0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74"/>
                                        </p:tgtEl>
                                        <p:attrNameLst>
                                          <p:attrName>style.visibility</p:attrName>
                                        </p:attrNameLst>
                                      </p:cBhvr>
                                      <p:to>
                                        <p:strVal val="visible"/>
                                      </p:to>
                                    </p:set>
                                    <p:anim calcmode="lin" valueType="num">
                                      <p:cBhvr additive="base">
                                        <p:cTn id="39" dur="500" fill="hold"/>
                                        <p:tgtEl>
                                          <p:spTgt spid="74"/>
                                        </p:tgtEl>
                                        <p:attrNameLst>
                                          <p:attrName>ppt_x</p:attrName>
                                        </p:attrNameLst>
                                      </p:cBhvr>
                                      <p:tavLst>
                                        <p:tav tm="0">
                                          <p:val>
                                            <p:strVal val="#ppt_x"/>
                                          </p:val>
                                        </p:tav>
                                        <p:tav tm="100000">
                                          <p:val>
                                            <p:strVal val="#ppt_x"/>
                                          </p:val>
                                        </p:tav>
                                      </p:tavLst>
                                    </p:anim>
                                    <p:anim calcmode="lin" valueType="num">
                                      <p:cBhvr additive="base">
                                        <p:cTn id="40" dur="500" fill="hold"/>
                                        <p:tgtEl>
                                          <p:spTgt spid="7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10"/>
                                        </p:tgtEl>
                                        <p:attrNameLst>
                                          <p:attrName>style.visibility</p:attrName>
                                        </p:attrNameLst>
                                      </p:cBhvr>
                                      <p:to>
                                        <p:strVal val="visible"/>
                                      </p:to>
                                    </p:set>
                                    <p:anim calcmode="lin" valueType="num">
                                      <p:cBhvr additive="base">
                                        <p:cTn id="43" dur="500" fill="hold"/>
                                        <p:tgtEl>
                                          <p:spTgt spid="110"/>
                                        </p:tgtEl>
                                        <p:attrNameLst>
                                          <p:attrName>ppt_x</p:attrName>
                                        </p:attrNameLst>
                                      </p:cBhvr>
                                      <p:tavLst>
                                        <p:tav tm="0">
                                          <p:val>
                                            <p:strVal val="#ppt_x"/>
                                          </p:val>
                                        </p:tav>
                                        <p:tav tm="100000">
                                          <p:val>
                                            <p:strVal val="#ppt_x"/>
                                          </p:val>
                                        </p:tav>
                                      </p:tavLst>
                                    </p:anim>
                                    <p:anim calcmode="lin" valueType="num">
                                      <p:cBhvr additive="base">
                                        <p:cTn id="44" dur="500" fill="hold"/>
                                        <p:tgtEl>
                                          <p:spTgt spid="110"/>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110">
                                            <p:txEl>
                                              <p:pRg st="0" end="0"/>
                                            </p:txEl>
                                          </p:spTgt>
                                        </p:tgtEl>
                                        <p:attrNameLst>
                                          <p:attrName>style.visibility</p:attrName>
                                        </p:attrNameLst>
                                      </p:cBhvr>
                                      <p:to>
                                        <p:strVal val="visible"/>
                                      </p:to>
                                    </p:set>
                                    <p:anim calcmode="lin" valueType="num">
                                      <p:cBhvr additive="base">
                                        <p:cTn id="47" dur="500" fill="hold"/>
                                        <p:tgtEl>
                                          <p:spTgt spid="110">
                                            <p:txEl>
                                              <p:pRg st="0" end="0"/>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1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10">
                                            <p:txEl>
                                              <p:pRg st="1" end="1"/>
                                            </p:txEl>
                                          </p:spTgt>
                                        </p:tgtEl>
                                        <p:attrNameLst>
                                          <p:attrName>style.visibility</p:attrName>
                                        </p:attrNameLst>
                                      </p:cBhvr>
                                      <p:to>
                                        <p:strVal val="visible"/>
                                      </p:to>
                                    </p:set>
                                    <p:anim calcmode="lin" valueType="num">
                                      <p:cBhvr additive="base">
                                        <p:cTn id="53" dur="500" fill="hold"/>
                                        <p:tgtEl>
                                          <p:spTgt spid="110">
                                            <p:txEl>
                                              <p:pRg st="1" end="1"/>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1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32" presetClass="emph" presetSubtype="0" fill="hold" nodeType="clickEffect">
                                  <p:stCondLst>
                                    <p:cond delay="0"/>
                                  </p:stCondLst>
                                  <p:childTnLst>
                                    <p:animRot by="120000">
                                      <p:cBhvr>
                                        <p:cTn id="58" dur="100" fill="hold">
                                          <p:stCondLst>
                                            <p:cond delay="0"/>
                                          </p:stCondLst>
                                        </p:cTn>
                                        <p:tgtEl>
                                          <p:spTgt spid="4"/>
                                        </p:tgtEl>
                                        <p:attrNameLst>
                                          <p:attrName>r</p:attrName>
                                        </p:attrNameLst>
                                      </p:cBhvr>
                                    </p:animRot>
                                    <p:animRot by="-240000">
                                      <p:cBhvr>
                                        <p:cTn id="59" dur="200" fill="hold">
                                          <p:stCondLst>
                                            <p:cond delay="200"/>
                                          </p:stCondLst>
                                        </p:cTn>
                                        <p:tgtEl>
                                          <p:spTgt spid="4"/>
                                        </p:tgtEl>
                                        <p:attrNameLst>
                                          <p:attrName>r</p:attrName>
                                        </p:attrNameLst>
                                      </p:cBhvr>
                                    </p:animRot>
                                    <p:animRot by="240000">
                                      <p:cBhvr>
                                        <p:cTn id="60" dur="200" fill="hold">
                                          <p:stCondLst>
                                            <p:cond delay="400"/>
                                          </p:stCondLst>
                                        </p:cTn>
                                        <p:tgtEl>
                                          <p:spTgt spid="4"/>
                                        </p:tgtEl>
                                        <p:attrNameLst>
                                          <p:attrName>r</p:attrName>
                                        </p:attrNameLst>
                                      </p:cBhvr>
                                    </p:animRot>
                                    <p:animRot by="-240000">
                                      <p:cBhvr>
                                        <p:cTn id="61" dur="200" fill="hold">
                                          <p:stCondLst>
                                            <p:cond delay="600"/>
                                          </p:stCondLst>
                                        </p:cTn>
                                        <p:tgtEl>
                                          <p:spTgt spid="4"/>
                                        </p:tgtEl>
                                        <p:attrNameLst>
                                          <p:attrName>r</p:attrName>
                                        </p:attrNameLst>
                                      </p:cBhvr>
                                    </p:animRot>
                                    <p:animRot by="120000">
                                      <p:cBhvr>
                                        <p:cTn id="62" dur="200" fill="hold">
                                          <p:stCondLst>
                                            <p:cond delay="800"/>
                                          </p:stCondLst>
                                        </p:cTn>
                                        <p:tgtEl>
                                          <p:spTgt spid="4"/>
                                        </p:tgtEl>
                                        <p:attrNameLst>
                                          <p:attrName>r</p:attrName>
                                        </p:attrNameLst>
                                      </p:cBhvr>
                                    </p:animRot>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60"/>
                                        </p:tgtEl>
                                        <p:attrNameLst>
                                          <p:attrName>style.visibility</p:attrName>
                                        </p:attrNameLst>
                                      </p:cBhvr>
                                      <p:to>
                                        <p:strVal val="visible"/>
                                      </p:to>
                                    </p:set>
                                    <p:anim calcmode="lin" valueType="num">
                                      <p:cBhvr additive="base">
                                        <p:cTn id="67" dur="500" fill="hold"/>
                                        <p:tgtEl>
                                          <p:spTgt spid="60"/>
                                        </p:tgtEl>
                                        <p:attrNameLst>
                                          <p:attrName>ppt_x</p:attrName>
                                        </p:attrNameLst>
                                      </p:cBhvr>
                                      <p:tavLst>
                                        <p:tav tm="0">
                                          <p:val>
                                            <p:strVal val="#ppt_x"/>
                                          </p:val>
                                        </p:tav>
                                        <p:tav tm="100000">
                                          <p:val>
                                            <p:strVal val="#ppt_x"/>
                                          </p:val>
                                        </p:tav>
                                      </p:tavLst>
                                    </p:anim>
                                    <p:anim calcmode="lin" valueType="num">
                                      <p:cBhvr additive="base">
                                        <p:cTn id="68"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nodeType="clickEffect">
                                  <p:stCondLst>
                                    <p:cond delay="0"/>
                                  </p:stCondLst>
                                  <p:childTnLst>
                                    <p:set>
                                      <p:cBhvr>
                                        <p:cTn id="72" dur="1" fill="hold">
                                          <p:stCondLst>
                                            <p:cond delay="0"/>
                                          </p:stCondLst>
                                        </p:cTn>
                                        <p:tgtEl>
                                          <p:spTgt spid="5"/>
                                        </p:tgtEl>
                                        <p:attrNameLst>
                                          <p:attrName>style.visibility</p:attrName>
                                        </p:attrNameLst>
                                      </p:cBhvr>
                                      <p:to>
                                        <p:strVal val="visible"/>
                                      </p:to>
                                    </p:set>
                                    <p:anim calcmode="lin" valueType="num">
                                      <p:cBhvr additive="base">
                                        <p:cTn id="73" dur="500" fill="hold"/>
                                        <p:tgtEl>
                                          <p:spTgt spid="5"/>
                                        </p:tgtEl>
                                        <p:attrNameLst>
                                          <p:attrName>ppt_x</p:attrName>
                                        </p:attrNameLst>
                                      </p:cBhvr>
                                      <p:tavLst>
                                        <p:tav tm="0">
                                          <p:val>
                                            <p:strVal val="#ppt_x"/>
                                          </p:val>
                                        </p:tav>
                                        <p:tav tm="100000">
                                          <p:val>
                                            <p:strVal val="#ppt_x"/>
                                          </p:val>
                                        </p:tav>
                                      </p:tavLst>
                                    </p:anim>
                                    <p:anim calcmode="lin" valueType="num">
                                      <p:cBhvr additive="base">
                                        <p:cTn id="74" dur="500" fill="hold"/>
                                        <p:tgtEl>
                                          <p:spTgt spid="5"/>
                                        </p:tgtEl>
                                        <p:attrNameLst>
                                          <p:attrName>ppt_y</p:attrName>
                                        </p:attrNameLst>
                                      </p:cBhvr>
                                      <p:tavLst>
                                        <p:tav tm="0">
                                          <p:val>
                                            <p:strVal val="1+#ppt_h/2"/>
                                          </p:val>
                                        </p:tav>
                                        <p:tav tm="100000">
                                          <p:val>
                                            <p:strVal val="#ppt_y"/>
                                          </p:val>
                                        </p:tav>
                                      </p:tavLst>
                                    </p:anim>
                                  </p:childTnLst>
                                </p:cTn>
                              </p:par>
                              <p:par>
                                <p:cTn id="75" presetID="1" presetClass="exit" presetSubtype="0" fill="hold" grpId="2" nodeType="withEffect">
                                  <p:stCondLst>
                                    <p:cond delay="0"/>
                                  </p:stCondLst>
                                  <p:childTnLst>
                                    <p:set>
                                      <p:cBhvr>
                                        <p:cTn id="76" dur="1" fill="hold">
                                          <p:stCondLst>
                                            <p:cond delay="0"/>
                                          </p:stCondLst>
                                        </p:cTn>
                                        <p:tgtEl>
                                          <p:spTgt spid="56"/>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4" fill="hold" grpId="0" nodeType="clickEffect">
                                  <p:stCondLst>
                                    <p:cond delay="0"/>
                                  </p:stCondLst>
                                  <p:childTnLst>
                                    <p:set>
                                      <p:cBhvr>
                                        <p:cTn id="80" dur="1" fill="hold">
                                          <p:stCondLst>
                                            <p:cond delay="0"/>
                                          </p:stCondLst>
                                        </p:cTn>
                                        <p:tgtEl>
                                          <p:spTgt spid="111"/>
                                        </p:tgtEl>
                                        <p:attrNameLst>
                                          <p:attrName>style.visibility</p:attrName>
                                        </p:attrNameLst>
                                      </p:cBhvr>
                                      <p:to>
                                        <p:strVal val="visible"/>
                                      </p:to>
                                    </p:set>
                                    <p:anim calcmode="lin" valueType="num">
                                      <p:cBhvr additive="base">
                                        <p:cTn id="81" dur="500" fill="hold"/>
                                        <p:tgtEl>
                                          <p:spTgt spid="111"/>
                                        </p:tgtEl>
                                        <p:attrNameLst>
                                          <p:attrName>ppt_x</p:attrName>
                                        </p:attrNameLst>
                                      </p:cBhvr>
                                      <p:tavLst>
                                        <p:tav tm="0">
                                          <p:val>
                                            <p:strVal val="#ppt_x"/>
                                          </p:val>
                                        </p:tav>
                                        <p:tav tm="100000">
                                          <p:val>
                                            <p:strVal val="#ppt_x"/>
                                          </p:val>
                                        </p:tav>
                                      </p:tavLst>
                                    </p:anim>
                                    <p:anim calcmode="lin" valueType="num">
                                      <p:cBhvr additive="base">
                                        <p:cTn id="82" dur="500" fill="hold"/>
                                        <p:tgtEl>
                                          <p:spTgt spid="111"/>
                                        </p:tgtEl>
                                        <p:attrNameLst>
                                          <p:attrName>ppt_y</p:attrName>
                                        </p:attrNameLst>
                                      </p:cBhvr>
                                      <p:tavLst>
                                        <p:tav tm="0">
                                          <p:val>
                                            <p:strVal val="1+#ppt_h/2"/>
                                          </p:val>
                                        </p:tav>
                                        <p:tav tm="100000">
                                          <p:val>
                                            <p:strVal val="#ppt_y"/>
                                          </p:val>
                                        </p:tav>
                                      </p:tavLst>
                                    </p:anim>
                                  </p:childTnLst>
                                </p:cTn>
                              </p:par>
                              <p:par>
                                <p:cTn id="83" presetID="2" presetClass="entr" presetSubtype="4" fill="hold" nodeType="withEffect">
                                  <p:stCondLst>
                                    <p:cond delay="0"/>
                                  </p:stCondLst>
                                  <p:childTnLst>
                                    <p:set>
                                      <p:cBhvr>
                                        <p:cTn id="84" dur="1" fill="hold">
                                          <p:stCondLst>
                                            <p:cond delay="0"/>
                                          </p:stCondLst>
                                        </p:cTn>
                                        <p:tgtEl>
                                          <p:spTgt spid="111">
                                            <p:txEl>
                                              <p:pRg st="0" end="0"/>
                                            </p:txEl>
                                          </p:spTgt>
                                        </p:tgtEl>
                                        <p:attrNameLst>
                                          <p:attrName>style.visibility</p:attrName>
                                        </p:attrNameLst>
                                      </p:cBhvr>
                                      <p:to>
                                        <p:strVal val="visible"/>
                                      </p:to>
                                    </p:set>
                                    <p:anim calcmode="lin" valueType="num">
                                      <p:cBhvr additive="base">
                                        <p:cTn id="85" dur="500" fill="hold"/>
                                        <p:tgtEl>
                                          <p:spTgt spid="111">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11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111">
                                            <p:txEl>
                                              <p:pRg st="1" end="1"/>
                                            </p:txEl>
                                          </p:spTgt>
                                        </p:tgtEl>
                                        <p:attrNameLst>
                                          <p:attrName>style.visibility</p:attrName>
                                        </p:attrNameLst>
                                      </p:cBhvr>
                                      <p:to>
                                        <p:strVal val="visible"/>
                                      </p:to>
                                    </p:set>
                                    <p:anim calcmode="lin" valueType="num">
                                      <p:cBhvr additive="base">
                                        <p:cTn id="91" dur="500" fill="hold"/>
                                        <p:tgtEl>
                                          <p:spTgt spid="111">
                                            <p:txEl>
                                              <p:pRg st="1" end="1"/>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11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111">
                                            <p:txEl>
                                              <p:pRg st="2" end="2"/>
                                            </p:txEl>
                                          </p:spTgt>
                                        </p:tgtEl>
                                        <p:attrNameLst>
                                          <p:attrName>style.visibility</p:attrName>
                                        </p:attrNameLst>
                                      </p:cBhvr>
                                      <p:to>
                                        <p:strVal val="visible"/>
                                      </p:to>
                                    </p:set>
                                    <p:anim calcmode="lin" valueType="num">
                                      <p:cBhvr additive="base">
                                        <p:cTn id="97" dur="500" fill="hold"/>
                                        <p:tgtEl>
                                          <p:spTgt spid="111">
                                            <p:txEl>
                                              <p:pRg st="2" end="2"/>
                                            </p:txEl>
                                          </p:spTgt>
                                        </p:tgtEl>
                                        <p:attrNameLst>
                                          <p:attrName>ppt_x</p:attrName>
                                        </p:attrNameLst>
                                      </p:cBhvr>
                                      <p:tavLst>
                                        <p:tav tm="0">
                                          <p:val>
                                            <p:strVal val="#ppt_x"/>
                                          </p:val>
                                        </p:tav>
                                        <p:tav tm="100000">
                                          <p:val>
                                            <p:strVal val="#ppt_x"/>
                                          </p:val>
                                        </p:tav>
                                      </p:tavLst>
                                    </p:anim>
                                    <p:anim calcmode="lin" valueType="num">
                                      <p:cBhvr additive="base">
                                        <p:cTn id="98" dur="500" fill="hold"/>
                                        <p:tgtEl>
                                          <p:spTgt spid="111">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32" presetClass="emph" presetSubtype="0" fill="hold" nodeType="clickEffect">
                                  <p:stCondLst>
                                    <p:cond delay="0"/>
                                  </p:stCondLst>
                                  <p:childTnLst>
                                    <p:animRot by="120000">
                                      <p:cBhvr>
                                        <p:cTn id="102" dur="100" fill="hold">
                                          <p:stCondLst>
                                            <p:cond delay="0"/>
                                          </p:stCondLst>
                                        </p:cTn>
                                        <p:tgtEl>
                                          <p:spTgt spid="5"/>
                                        </p:tgtEl>
                                        <p:attrNameLst>
                                          <p:attrName>r</p:attrName>
                                        </p:attrNameLst>
                                      </p:cBhvr>
                                    </p:animRot>
                                    <p:animRot by="-240000">
                                      <p:cBhvr>
                                        <p:cTn id="103" dur="200" fill="hold">
                                          <p:stCondLst>
                                            <p:cond delay="200"/>
                                          </p:stCondLst>
                                        </p:cTn>
                                        <p:tgtEl>
                                          <p:spTgt spid="5"/>
                                        </p:tgtEl>
                                        <p:attrNameLst>
                                          <p:attrName>r</p:attrName>
                                        </p:attrNameLst>
                                      </p:cBhvr>
                                    </p:animRot>
                                    <p:animRot by="240000">
                                      <p:cBhvr>
                                        <p:cTn id="104" dur="200" fill="hold">
                                          <p:stCondLst>
                                            <p:cond delay="400"/>
                                          </p:stCondLst>
                                        </p:cTn>
                                        <p:tgtEl>
                                          <p:spTgt spid="5"/>
                                        </p:tgtEl>
                                        <p:attrNameLst>
                                          <p:attrName>r</p:attrName>
                                        </p:attrNameLst>
                                      </p:cBhvr>
                                    </p:animRot>
                                    <p:animRot by="-240000">
                                      <p:cBhvr>
                                        <p:cTn id="105" dur="200" fill="hold">
                                          <p:stCondLst>
                                            <p:cond delay="600"/>
                                          </p:stCondLst>
                                        </p:cTn>
                                        <p:tgtEl>
                                          <p:spTgt spid="5"/>
                                        </p:tgtEl>
                                        <p:attrNameLst>
                                          <p:attrName>r</p:attrName>
                                        </p:attrNameLst>
                                      </p:cBhvr>
                                    </p:animRot>
                                    <p:animRot by="120000">
                                      <p:cBhvr>
                                        <p:cTn id="106" dur="200" fill="hold">
                                          <p:stCondLst>
                                            <p:cond delay="800"/>
                                          </p:stCondLst>
                                        </p:cTn>
                                        <p:tgtEl>
                                          <p:spTgt spid="5"/>
                                        </p:tgtEl>
                                        <p:attrNameLst>
                                          <p:attrName>r</p:attrName>
                                        </p:attrNameLst>
                                      </p:cBhvr>
                                    </p:animRot>
                                  </p:childTnLst>
                                </p:cTn>
                              </p:par>
                            </p:childTnLst>
                          </p:cTn>
                        </p:par>
                      </p:childTnLst>
                    </p:cTn>
                  </p:par>
                  <p:par>
                    <p:cTn id="107" fill="hold">
                      <p:stCondLst>
                        <p:cond delay="indefinite"/>
                      </p:stCondLst>
                      <p:childTnLst>
                        <p:par>
                          <p:cTn id="108" fill="hold">
                            <p:stCondLst>
                              <p:cond delay="0"/>
                            </p:stCondLst>
                            <p:childTnLst>
                              <p:par>
                                <p:cTn id="109" presetID="2" presetClass="entr" presetSubtype="4" fill="hold" grpId="1" nodeType="clickEffect">
                                  <p:stCondLst>
                                    <p:cond delay="0"/>
                                  </p:stCondLst>
                                  <p:childTnLst>
                                    <p:set>
                                      <p:cBhvr>
                                        <p:cTn id="110" dur="1" fill="hold">
                                          <p:stCondLst>
                                            <p:cond delay="0"/>
                                          </p:stCondLst>
                                        </p:cTn>
                                        <p:tgtEl>
                                          <p:spTgt spid="56"/>
                                        </p:tgtEl>
                                        <p:attrNameLst>
                                          <p:attrName>style.visibility</p:attrName>
                                        </p:attrNameLst>
                                      </p:cBhvr>
                                      <p:to>
                                        <p:strVal val="visible"/>
                                      </p:to>
                                    </p:set>
                                    <p:anim calcmode="lin" valueType="num">
                                      <p:cBhvr additive="base">
                                        <p:cTn id="111" dur="500" fill="hold"/>
                                        <p:tgtEl>
                                          <p:spTgt spid="56"/>
                                        </p:tgtEl>
                                        <p:attrNameLst>
                                          <p:attrName>ppt_x</p:attrName>
                                        </p:attrNameLst>
                                      </p:cBhvr>
                                      <p:tavLst>
                                        <p:tav tm="0">
                                          <p:val>
                                            <p:strVal val="#ppt_x"/>
                                          </p:val>
                                        </p:tav>
                                        <p:tav tm="100000">
                                          <p:val>
                                            <p:strVal val="#ppt_x"/>
                                          </p:val>
                                        </p:tav>
                                      </p:tavLst>
                                    </p:anim>
                                    <p:anim calcmode="lin" valueType="num">
                                      <p:cBhvr additive="base">
                                        <p:cTn id="112"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4" fill="hold" nodeType="clickEffect">
                                  <p:stCondLst>
                                    <p:cond delay="0"/>
                                  </p:stCondLst>
                                  <p:childTnLst>
                                    <p:set>
                                      <p:cBhvr>
                                        <p:cTn id="116" dur="1" fill="hold">
                                          <p:stCondLst>
                                            <p:cond delay="0"/>
                                          </p:stCondLst>
                                        </p:cTn>
                                        <p:tgtEl>
                                          <p:spTgt spid="112"/>
                                        </p:tgtEl>
                                        <p:attrNameLst>
                                          <p:attrName>style.visibility</p:attrName>
                                        </p:attrNameLst>
                                      </p:cBhvr>
                                      <p:to>
                                        <p:strVal val="visible"/>
                                      </p:to>
                                    </p:set>
                                    <p:anim calcmode="lin" valueType="num">
                                      <p:cBhvr additive="base">
                                        <p:cTn id="117" dur="500" fill="hold"/>
                                        <p:tgtEl>
                                          <p:spTgt spid="112"/>
                                        </p:tgtEl>
                                        <p:attrNameLst>
                                          <p:attrName>ppt_x</p:attrName>
                                        </p:attrNameLst>
                                      </p:cBhvr>
                                      <p:tavLst>
                                        <p:tav tm="0">
                                          <p:val>
                                            <p:strVal val="#ppt_x"/>
                                          </p:val>
                                        </p:tav>
                                        <p:tav tm="100000">
                                          <p:val>
                                            <p:strVal val="#ppt_x"/>
                                          </p:val>
                                        </p:tav>
                                      </p:tavLst>
                                    </p:anim>
                                    <p:anim calcmode="lin" valueType="num">
                                      <p:cBhvr additive="base">
                                        <p:cTn id="118" dur="500" fill="hold"/>
                                        <p:tgtEl>
                                          <p:spTgt spid="11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6" grpId="1"/>
      <p:bldP spid="56" grpId="2"/>
      <p:bldP spid="60" grpId="0"/>
      <p:bldP spid="109" grpId="0" animBg="1"/>
      <p:bldP spid="110" grpId="0" animBg="1"/>
      <p:bldP spid="111" grpId="0" animBg="1"/>
    </p:bldLst>
  </p:timing>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3156929" y="2815607"/>
            <a:ext cx="2621827" cy="1200329"/>
          </a:xfrm>
          <a:prstGeom prst="rect">
            <a:avLst/>
          </a:prstGeom>
        </p:spPr>
        <p:txBody>
          <a:bodyPr wrap="square">
            <a:spAutoFit/>
          </a:bodyPr>
          <a:lstStyle/>
          <a:p>
            <a:pPr algn="ctr">
              <a:spcAft>
                <a:spcPts val="0"/>
              </a:spcAft>
            </a:pPr>
            <a:r>
              <a:rPr lang="en-US" sz="2400" dirty="0"/>
              <a:t>Update actions</a:t>
            </a:r>
            <a:br>
              <a:rPr lang="en-US" sz="2400" dirty="0"/>
            </a:br>
            <a:r>
              <a:rPr lang="en-US" sz="2400" dirty="0"/>
              <a:t>based on </a:t>
            </a:r>
            <a:br>
              <a:rPr lang="en-US" sz="2400" dirty="0"/>
            </a:br>
            <a:r>
              <a:rPr lang="en-US" sz="2400" dirty="0"/>
              <a:t>rewards r. </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sp>
        <p:nvSpPr>
          <p:cNvPr id="60" name="Rectangle 59">
            <a:extLst>
              <a:ext uri="{FF2B5EF4-FFF2-40B4-BE49-F238E27FC236}">
                <a16:creationId xmlns:a16="http://schemas.microsoft.com/office/drawing/2014/main" id="{F85F4DD6-040F-4B53-90A5-F7C49D957678}"/>
              </a:ext>
            </a:extLst>
          </p:cNvPr>
          <p:cNvSpPr/>
          <p:nvPr/>
        </p:nvSpPr>
        <p:spPr>
          <a:xfrm>
            <a:off x="3399972" y="4807803"/>
            <a:ext cx="2468810" cy="1200329"/>
          </a:xfrm>
          <a:prstGeom prst="rect">
            <a:avLst/>
          </a:prstGeom>
        </p:spPr>
        <p:txBody>
          <a:bodyPr wrap="square">
            <a:spAutoFit/>
          </a:bodyPr>
          <a:lstStyle/>
          <a:p>
            <a:pPr algn="ctr">
              <a:spcAft>
                <a:spcPts val="0"/>
              </a:spcAft>
            </a:pPr>
            <a:r>
              <a:rPr lang="en-US" sz="2400" dirty="0"/>
              <a:t>Update rewards r </a:t>
            </a:r>
            <a:br>
              <a:rPr lang="en-US" sz="2400" dirty="0"/>
            </a:br>
            <a:r>
              <a:rPr lang="en-US" sz="2400" dirty="0"/>
              <a:t>based on</a:t>
            </a:r>
          </a:p>
          <a:p>
            <a:pPr algn="ctr">
              <a:spcAft>
                <a:spcPts val="0"/>
              </a:spcAft>
            </a:pPr>
            <a:r>
              <a:rPr lang="en-US" sz="2400" dirty="0"/>
              <a:t>actions.</a:t>
            </a:r>
          </a:p>
        </p:txBody>
      </p:sp>
      <p:sp>
        <p:nvSpPr>
          <p:cNvPr id="3" name="Arrow: Curved Left 2">
            <a:extLst>
              <a:ext uri="{FF2B5EF4-FFF2-40B4-BE49-F238E27FC236}">
                <a16:creationId xmlns:a16="http://schemas.microsoft.com/office/drawing/2014/main" id="{771DF7FE-8FB4-49D5-80BA-8D08DFC10CF3}"/>
              </a:ext>
            </a:extLst>
          </p:cNvPr>
          <p:cNvSpPr/>
          <p:nvPr/>
        </p:nvSpPr>
        <p:spPr>
          <a:xfrm>
            <a:off x="5547042" y="355407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2" name="Arrow: Curved Left 71">
            <a:extLst>
              <a:ext uri="{FF2B5EF4-FFF2-40B4-BE49-F238E27FC236}">
                <a16:creationId xmlns:a16="http://schemas.microsoft.com/office/drawing/2014/main" id="{AAA0280C-BAFE-4303-A3E8-DDCD203DFACD}"/>
              </a:ext>
            </a:extLst>
          </p:cNvPr>
          <p:cNvSpPr/>
          <p:nvPr/>
        </p:nvSpPr>
        <p:spPr>
          <a:xfrm rot="10800000">
            <a:off x="2854564" y="3525288"/>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6" name="Group 5">
            <a:extLst>
              <a:ext uri="{FF2B5EF4-FFF2-40B4-BE49-F238E27FC236}">
                <a16:creationId xmlns:a16="http://schemas.microsoft.com/office/drawing/2014/main" id="{2E7283CE-E806-4370-9BE2-34A224C9A03B}"/>
              </a:ext>
            </a:extLst>
          </p:cNvPr>
          <p:cNvGrpSpPr/>
          <p:nvPr/>
        </p:nvGrpSpPr>
        <p:grpSpPr>
          <a:xfrm>
            <a:off x="6558466" y="3714151"/>
            <a:ext cx="2621827" cy="2104145"/>
            <a:chOff x="6400800" y="4441852"/>
            <a:chExt cx="2621827" cy="2104145"/>
          </a:xfrm>
        </p:grpSpPr>
        <p:pic>
          <p:nvPicPr>
            <p:cNvPr id="22530" name="Picture 2" descr="2019 Outlook: U.S. Lands Softly, Converges with Rest of World">
              <a:extLst>
                <a:ext uri="{FF2B5EF4-FFF2-40B4-BE49-F238E27FC236}">
                  <a16:creationId xmlns:a16="http://schemas.microsoft.com/office/drawing/2014/main" id="{F35DA8C0-5BF7-4B87-AF91-6F60C0E0D3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94970" y="4441852"/>
              <a:ext cx="2202460" cy="125139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5ABEEE4E-BAD9-4385-A508-C8ADDB5CC732}"/>
                </a:ext>
              </a:extLst>
            </p:cNvPr>
            <p:cNvSpPr/>
            <p:nvPr/>
          </p:nvSpPr>
          <p:spPr>
            <a:xfrm>
              <a:off x="6400800" y="5715000"/>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grpSp>
      <p:sp>
        <p:nvSpPr>
          <p:cNvPr id="74" name="Rectangle 73">
            <a:extLst>
              <a:ext uri="{FF2B5EF4-FFF2-40B4-BE49-F238E27FC236}">
                <a16:creationId xmlns:a16="http://schemas.microsoft.com/office/drawing/2014/main" id="{223D75E3-01DC-4001-ADA7-77AECB86FD38}"/>
              </a:ext>
            </a:extLst>
          </p:cNvPr>
          <p:cNvSpPr/>
          <p:nvPr/>
        </p:nvSpPr>
        <p:spPr>
          <a:xfrm>
            <a:off x="6558466" y="573387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Tree>
    <p:extLst>
      <p:ext uri="{BB962C8B-B14F-4D97-AF65-F5344CB8AC3E}">
        <p14:creationId xmlns:p14="http://schemas.microsoft.com/office/powerpoint/2010/main" val="30086365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ppt_x"/>
                                          </p:val>
                                        </p:tav>
                                        <p:tav tm="100000">
                                          <p:val>
                                            <p:strVal val="#ppt_x"/>
                                          </p:val>
                                        </p:tav>
                                      </p:tavLst>
                                    </p:anim>
                                    <p:anim calcmode="lin" valueType="num">
                                      <p:cBhvr additive="base">
                                        <p:cTn id="14"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ppt_x"/>
                                          </p:val>
                                        </p:tav>
                                        <p:tav tm="100000">
                                          <p:val>
                                            <p:strVal val="#ppt_x"/>
                                          </p:val>
                                        </p:tav>
                                      </p:tavLst>
                                    </p:anim>
                                    <p:anim calcmode="lin" valueType="num">
                                      <p:cBhvr additive="base">
                                        <p:cTn id="20" dur="500" fill="hold"/>
                                        <p:tgtEl>
                                          <p:spTgt spid="60"/>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2"/>
                                        </p:tgtEl>
                                        <p:attrNameLst>
                                          <p:attrName>style.visibility</p:attrName>
                                        </p:attrNameLst>
                                      </p:cBhvr>
                                      <p:to>
                                        <p:strVal val="visible"/>
                                      </p:to>
                                    </p:set>
                                    <p:anim calcmode="lin" valueType="num">
                                      <p:cBhvr additive="base">
                                        <p:cTn id="25" dur="500" fill="hold"/>
                                        <p:tgtEl>
                                          <p:spTgt spid="72"/>
                                        </p:tgtEl>
                                        <p:attrNameLst>
                                          <p:attrName>ppt_x</p:attrName>
                                        </p:attrNameLst>
                                      </p:cBhvr>
                                      <p:tavLst>
                                        <p:tav tm="0">
                                          <p:val>
                                            <p:strVal val="#ppt_x"/>
                                          </p:val>
                                        </p:tav>
                                        <p:tav tm="100000">
                                          <p:val>
                                            <p:strVal val="#ppt_x"/>
                                          </p:val>
                                        </p:tav>
                                      </p:tavLst>
                                    </p:anim>
                                    <p:anim calcmode="lin" valueType="num">
                                      <p:cBhvr additive="base">
                                        <p:cTn id="26" dur="500" fill="hold"/>
                                        <p:tgtEl>
                                          <p:spTgt spid="72"/>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32" presetClass="emph" presetSubtype="0" fill="hold" grpId="1" nodeType="clickEffect">
                                  <p:stCondLst>
                                    <p:cond delay="0"/>
                                  </p:stCondLst>
                                  <p:childTnLst>
                                    <p:animRot by="120000">
                                      <p:cBhvr>
                                        <p:cTn id="30" dur="100" fill="hold">
                                          <p:stCondLst>
                                            <p:cond delay="0"/>
                                          </p:stCondLst>
                                        </p:cTn>
                                        <p:tgtEl>
                                          <p:spTgt spid="56"/>
                                        </p:tgtEl>
                                        <p:attrNameLst>
                                          <p:attrName>r</p:attrName>
                                        </p:attrNameLst>
                                      </p:cBhvr>
                                    </p:animRot>
                                    <p:animRot by="-240000">
                                      <p:cBhvr>
                                        <p:cTn id="31" dur="200" fill="hold">
                                          <p:stCondLst>
                                            <p:cond delay="200"/>
                                          </p:stCondLst>
                                        </p:cTn>
                                        <p:tgtEl>
                                          <p:spTgt spid="56"/>
                                        </p:tgtEl>
                                        <p:attrNameLst>
                                          <p:attrName>r</p:attrName>
                                        </p:attrNameLst>
                                      </p:cBhvr>
                                    </p:animRot>
                                    <p:animRot by="240000">
                                      <p:cBhvr>
                                        <p:cTn id="32" dur="200" fill="hold">
                                          <p:stCondLst>
                                            <p:cond delay="400"/>
                                          </p:stCondLst>
                                        </p:cTn>
                                        <p:tgtEl>
                                          <p:spTgt spid="56"/>
                                        </p:tgtEl>
                                        <p:attrNameLst>
                                          <p:attrName>r</p:attrName>
                                        </p:attrNameLst>
                                      </p:cBhvr>
                                    </p:animRot>
                                    <p:animRot by="-240000">
                                      <p:cBhvr>
                                        <p:cTn id="33" dur="200" fill="hold">
                                          <p:stCondLst>
                                            <p:cond delay="600"/>
                                          </p:stCondLst>
                                        </p:cTn>
                                        <p:tgtEl>
                                          <p:spTgt spid="56"/>
                                        </p:tgtEl>
                                        <p:attrNameLst>
                                          <p:attrName>r</p:attrName>
                                        </p:attrNameLst>
                                      </p:cBhvr>
                                    </p:animRot>
                                    <p:animRot by="120000">
                                      <p:cBhvr>
                                        <p:cTn id="34" dur="200" fill="hold">
                                          <p:stCondLst>
                                            <p:cond delay="800"/>
                                          </p:stCondLst>
                                        </p:cTn>
                                        <p:tgtEl>
                                          <p:spTgt spid="56"/>
                                        </p:tgtEl>
                                        <p:attrNameLst>
                                          <p:attrName>r</p:attrName>
                                        </p:attrNameLst>
                                      </p:cBhvr>
                                    </p:animRot>
                                  </p:childTnLst>
                                </p:cTn>
                              </p:par>
                            </p:childTnLst>
                          </p:cTn>
                        </p:par>
                      </p:childTnLst>
                    </p:cTn>
                  </p:par>
                  <p:par>
                    <p:cTn id="35" fill="hold">
                      <p:stCondLst>
                        <p:cond delay="indefinite"/>
                      </p:stCondLst>
                      <p:childTnLst>
                        <p:par>
                          <p:cTn id="36" fill="hold">
                            <p:stCondLst>
                              <p:cond delay="0"/>
                            </p:stCondLst>
                            <p:childTnLst>
                              <p:par>
                                <p:cTn id="37" presetID="32" presetClass="emph" presetSubtype="0" fill="hold" grpId="1" nodeType="clickEffect">
                                  <p:stCondLst>
                                    <p:cond delay="0"/>
                                  </p:stCondLst>
                                  <p:childTnLst>
                                    <p:animRot by="120000">
                                      <p:cBhvr>
                                        <p:cTn id="38" dur="100" fill="hold">
                                          <p:stCondLst>
                                            <p:cond delay="0"/>
                                          </p:stCondLst>
                                        </p:cTn>
                                        <p:tgtEl>
                                          <p:spTgt spid="60"/>
                                        </p:tgtEl>
                                        <p:attrNameLst>
                                          <p:attrName>r</p:attrName>
                                        </p:attrNameLst>
                                      </p:cBhvr>
                                    </p:animRot>
                                    <p:animRot by="-240000">
                                      <p:cBhvr>
                                        <p:cTn id="39" dur="200" fill="hold">
                                          <p:stCondLst>
                                            <p:cond delay="200"/>
                                          </p:stCondLst>
                                        </p:cTn>
                                        <p:tgtEl>
                                          <p:spTgt spid="60"/>
                                        </p:tgtEl>
                                        <p:attrNameLst>
                                          <p:attrName>r</p:attrName>
                                        </p:attrNameLst>
                                      </p:cBhvr>
                                    </p:animRot>
                                    <p:animRot by="240000">
                                      <p:cBhvr>
                                        <p:cTn id="40" dur="200" fill="hold">
                                          <p:stCondLst>
                                            <p:cond delay="400"/>
                                          </p:stCondLst>
                                        </p:cTn>
                                        <p:tgtEl>
                                          <p:spTgt spid="60"/>
                                        </p:tgtEl>
                                        <p:attrNameLst>
                                          <p:attrName>r</p:attrName>
                                        </p:attrNameLst>
                                      </p:cBhvr>
                                    </p:animRot>
                                    <p:animRot by="-240000">
                                      <p:cBhvr>
                                        <p:cTn id="41" dur="200" fill="hold">
                                          <p:stCondLst>
                                            <p:cond delay="600"/>
                                          </p:stCondLst>
                                        </p:cTn>
                                        <p:tgtEl>
                                          <p:spTgt spid="60"/>
                                        </p:tgtEl>
                                        <p:attrNameLst>
                                          <p:attrName>r</p:attrName>
                                        </p:attrNameLst>
                                      </p:cBhvr>
                                    </p:animRot>
                                    <p:animRot by="120000">
                                      <p:cBhvr>
                                        <p:cTn id="42" dur="200" fill="hold">
                                          <p:stCondLst>
                                            <p:cond delay="800"/>
                                          </p:stCondLst>
                                        </p:cTn>
                                        <p:tgtEl>
                                          <p:spTgt spid="60"/>
                                        </p:tgtEl>
                                        <p:attrNameLst>
                                          <p:attrName>r</p:attrName>
                                        </p:attrNameLst>
                                      </p:cBhvr>
                                    </p:animRot>
                                  </p:childTnLst>
                                </p:cTn>
                              </p:par>
                            </p:childTnLst>
                          </p:cTn>
                        </p:par>
                      </p:childTnLst>
                    </p:cTn>
                  </p:par>
                  <p:par>
                    <p:cTn id="43" fill="hold">
                      <p:stCondLst>
                        <p:cond delay="indefinite"/>
                      </p:stCondLst>
                      <p:childTnLst>
                        <p:par>
                          <p:cTn id="44" fill="hold">
                            <p:stCondLst>
                              <p:cond delay="0"/>
                            </p:stCondLst>
                            <p:childTnLst>
                              <p:par>
                                <p:cTn id="45" presetID="32" presetClass="emph" presetSubtype="0" fill="hold" grpId="2" nodeType="clickEffect">
                                  <p:stCondLst>
                                    <p:cond delay="0"/>
                                  </p:stCondLst>
                                  <p:childTnLst>
                                    <p:animRot by="120000">
                                      <p:cBhvr>
                                        <p:cTn id="46" dur="100" fill="hold">
                                          <p:stCondLst>
                                            <p:cond delay="0"/>
                                          </p:stCondLst>
                                        </p:cTn>
                                        <p:tgtEl>
                                          <p:spTgt spid="56"/>
                                        </p:tgtEl>
                                        <p:attrNameLst>
                                          <p:attrName>r</p:attrName>
                                        </p:attrNameLst>
                                      </p:cBhvr>
                                    </p:animRot>
                                    <p:animRot by="-240000">
                                      <p:cBhvr>
                                        <p:cTn id="47" dur="200" fill="hold">
                                          <p:stCondLst>
                                            <p:cond delay="200"/>
                                          </p:stCondLst>
                                        </p:cTn>
                                        <p:tgtEl>
                                          <p:spTgt spid="56"/>
                                        </p:tgtEl>
                                        <p:attrNameLst>
                                          <p:attrName>r</p:attrName>
                                        </p:attrNameLst>
                                      </p:cBhvr>
                                    </p:animRot>
                                    <p:animRot by="240000">
                                      <p:cBhvr>
                                        <p:cTn id="48" dur="200" fill="hold">
                                          <p:stCondLst>
                                            <p:cond delay="400"/>
                                          </p:stCondLst>
                                        </p:cTn>
                                        <p:tgtEl>
                                          <p:spTgt spid="56"/>
                                        </p:tgtEl>
                                        <p:attrNameLst>
                                          <p:attrName>r</p:attrName>
                                        </p:attrNameLst>
                                      </p:cBhvr>
                                    </p:animRot>
                                    <p:animRot by="-240000">
                                      <p:cBhvr>
                                        <p:cTn id="49" dur="200" fill="hold">
                                          <p:stCondLst>
                                            <p:cond delay="600"/>
                                          </p:stCondLst>
                                        </p:cTn>
                                        <p:tgtEl>
                                          <p:spTgt spid="56"/>
                                        </p:tgtEl>
                                        <p:attrNameLst>
                                          <p:attrName>r</p:attrName>
                                        </p:attrNameLst>
                                      </p:cBhvr>
                                    </p:animRot>
                                    <p:animRot by="120000">
                                      <p:cBhvr>
                                        <p:cTn id="50" dur="200" fill="hold">
                                          <p:stCondLst>
                                            <p:cond delay="800"/>
                                          </p:stCondLst>
                                        </p:cTn>
                                        <p:tgtEl>
                                          <p:spTgt spid="56"/>
                                        </p:tgtEl>
                                        <p:attrNameLst>
                                          <p:attrName>r</p:attrName>
                                        </p:attrNameLst>
                                      </p:cBhvr>
                                    </p:animRot>
                                  </p:childTnLst>
                                </p:cTn>
                              </p:par>
                            </p:childTnLst>
                          </p:cTn>
                        </p:par>
                      </p:childTnLst>
                    </p:cTn>
                  </p:par>
                  <p:par>
                    <p:cTn id="51" fill="hold">
                      <p:stCondLst>
                        <p:cond delay="indefinite"/>
                      </p:stCondLst>
                      <p:childTnLst>
                        <p:par>
                          <p:cTn id="52" fill="hold">
                            <p:stCondLst>
                              <p:cond delay="0"/>
                            </p:stCondLst>
                            <p:childTnLst>
                              <p:par>
                                <p:cTn id="53" presetID="32" presetClass="emph" presetSubtype="0" fill="hold" grpId="2" nodeType="clickEffect">
                                  <p:stCondLst>
                                    <p:cond delay="0"/>
                                  </p:stCondLst>
                                  <p:childTnLst>
                                    <p:animRot by="120000">
                                      <p:cBhvr>
                                        <p:cTn id="54" dur="100" fill="hold">
                                          <p:stCondLst>
                                            <p:cond delay="0"/>
                                          </p:stCondLst>
                                        </p:cTn>
                                        <p:tgtEl>
                                          <p:spTgt spid="60"/>
                                        </p:tgtEl>
                                        <p:attrNameLst>
                                          <p:attrName>r</p:attrName>
                                        </p:attrNameLst>
                                      </p:cBhvr>
                                    </p:animRot>
                                    <p:animRot by="-240000">
                                      <p:cBhvr>
                                        <p:cTn id="55" dur="200" fill="hold">
                                          <p:stCondLst>
                                            <p:cond delay="200"/>
                                          </p:stCondLst>
                                        </p:cTn>
                                        <p:tgtEl>
                                          <p:spTgt spid="60"/>
                                        </p:tgtEl>
                                        <p:attrNameLst>
                                          <p:attrName>r</p:attrName>
                                        </p:attrNameLst>
                                      </p:cBhvr>
                                    </p:animRot>
                                    <p:animRot by="240000">
                                      <p:cBhvr>
                                        <p:cTn id="56" dur="200" fill="hold">
                                          <p:stCondLst>
                                            <p:cond delay="400"/>
                                          </p:stCondLst>
                                        </p:cTn>
                                        <p:tgtEl>
                                          <p:spTgt spid="60"/>
                                        </p:tgtEl>
                                        <p:attrNameLst>
                                          <p:attrName>r</p:attrName>
                                        </p:attrNameLst>
                                      </p:cBhvr>
                                    </p:animRot>
                                    <p:animRot by="-240000">
                                      <p:cBhvr>
                                        <p:cTn id="57" dur="200" fill="hold">
                                          <p:stCondLst>
                                            <p:cond delay="600"/>
                                          </p:stCondLst>
                                        </p:cTn>
                                        <p:tgtEl>
                                          <p:spTgt spid="60"/>
                                        </p:tgtEl>
                                        <p:attrNameLst>
                                          <p:attrName>r</p:attrName>
                                        </p:attrNameLst>
                                      </p:cBhvr>
                                    </p:animRot>
                                    <p:animRot by="120000">
                                      <p:cBhvr>
                                        <p:cTn id="58" dur="200" fill="hold">
                                          <p:stCondLst>
                                            <p:cond delay="800"/>
                                          </p:stCondLst>
                                        </p:cTn>
                                        <p:tgtEl>
                                          <p:spTgt spid="60"/>
                                        </p:tgtEl>
                                        <p:attrNameLst>
                                          <p:attrName>r</p:attrName>
                                        </p:attrNameLst>
                                      </p:cBhvr>
                                    </p:animRot>
                                  </p:childTnLst>
                                </p:cTn>
                              </p:par>
                            </p:childTnLst>
                          </p:cTn>
                        </p:par>
                      </p:childTnLst>
                    </p:cTn>
                  </p:par>
                  <p:par>
                    <p:cTn id="59" fill="hold">
                      <p:stCondLst>
                        <p:cond delay="indefinite"/>
                      </p:stCondLst>
                      <p:childTnLst>
                        <p:par>
                          <p:cTn id="60" fill="hold">
                            <p:stCondLst>
                              <p:cond delay="0"/>
                            </p:stCondLst>
                            <p:childTnLst>
                              <p:par>
                                <p:cTn id="61" presetID="32" presetClass="emph" presetSubtype="0" fill="hold" grpId="3" nodeType="clickEffect">
                                  <p:stCondLst>
                                    <p:cond delay="0"/>
                                  </p:stCondLst>
                                  <p:childTnLst>
                                    <p:animRot by="120000">
                                      <p:cBhvr>
                                        <p:cTn id="62" dur="100" fill="hold">
                                          <p:stCondLst>
                                            <p:cond delay="0"/>
                                          </p:stCondLst>
                                        </p:cTn>
                                        <p:tgtEl>
                                          <p:spTgt spid="56"/>
                                        </p:tgtEl>
                                        <p:attrNameLst>
                                          <p:attrName>r</p:attrName>
                                        </p:attrNameLst>
                                      </p:cBhvr>
                                    </p:animRot>
                                    <p:animRot by="-240000">
                                      <p:cBhvr>
                                        <p:cTn id="63" dur="200" fill="hold">
                                          <p:stCondLst>
                                            <p:cond delay="200"/>
                                          </p:stCondLst>
                                        </p:cTn>
                                        <p:tgtEl>
                                          <p:spTgt spid="56"/>
                                        </p:tgtEl>
                                        <p:attrNameLst>
                                          <p:attrName>r</p:attrName>
                                        </p:attrNameLst>
                                      </p:cBhvr>
                                    </p:animRot>
                                    <p:animRot by="240000">
                                      <p:cBhvr>
                                        <p:cTn id="64" dur="200" fill="hold">
                                          <p:stCondLst>
                                            <p:cond delay="400"/>
                                          </p:stCondLst>
                                        </p:cTn>
                                        <p:tgtEl>
                                          <p:spTgt spid="56"/>
                                        </p:tgtEl>
                                        <p:attrNameLst>
                                          <p:attrName>r</p:attrName>
                                        </p:attrNameLst>
                                      </p:cBhvr>
                                    </p:animRot>
                                    <p:animRot by="-240000">
                                      <p:cBhvr>
                                        <p:cTn id="65" dur="200" fill="hold">
                                          <p:stCondLst>
                                            <p:cond delay="600"/>
                                          </p:stCondLst>
                                        </p:cTn>
                                        <p:tgtEl>
                                          <p:spTgt spid="56"/>
                                        </p:tgtEl>
                                        <p:attrNameLst>
                                          <p:attrName>r</p:attrName>
                                        </p:attrNameLst>
                                      </p:cBhvr>
                                    </p:animRot>
                                    <p:animRot by="120000">
                                      <p:cBhvr>
                                        <p:cTn id="66" dur="200" fill="hold">
                                          <p:stCondLst>
                                            <p:cond delay="800"/>
                                          </p:stCondLst>
                                        </p:cTn>
                                        <p:tgtEl>
                                          <p:spTgt spid="56"/>
                                        </p:tgtEl>
                                        <p:attrNameLst>
                                          <p:attrName>r</p:attrName>
                                        </p:attrNameLst>
                                      </p:cBhvr>
                                    </p:animRot>
                                  </p:childTnLst>
                                </p:cTn>
                              </p:par>
                            </p:childTnLst>
                          </p:cTn>
                        </p:par>
                      </p:childTnLst>
                    </p:cTn>
                  </p:par>
                  <p:par>
                    <p:cTn id="67" fill="hold">
                      <p:stCondLst>
                        <p:cond delay="indefinite"/>
                      </p:stCondLst>
                      <p:childTnLst>
                        <p:par>
                          <p:cTn id="68" fill="hold">
                            <p:stCondLst>
                              <p:cond delay="0"/>
                            </p:stCondLst>
                            <p:childTnLst>
                              <p:par>
                                <p:cTn id="69" presetID="32" presetClass="emph" presetSubtype="0" fill="hold" grpId="3" nodeType="clickEffect">
                                  <p:stCondLst>
                                    <p:cond delay="0"/>
                                  </p:stCondLst>
                                  <p:childTnLst>
                                    <p:animRot by="120000">
                                      <p:cBhvr>
                                        <p:cTn id="70" dur="100" fill="hold">
                                          <p:stCondLst>
                                            <p:cond delay="0"/>
                                          </p:stCondLst>
                                        </p:cTn>
                                        <p:tgtEl>
                                          <p:spTgt spid="60"/>
                                        </p:tgtEl>
                                        <p:attrNameLst>
                                          <p:attrName>r</p:attrName>
                                        </p:attrNameLst>
                                      </p:cBhvr>
                                    </p:animRot>
                                    <p:animRot by="-240000">
                                      <p:cBhvr>
                                        <p:cTn id="71" dur="200" fill="hold">
                                          <p:stCondLst>
                                            <p:cond delay="200"/>
                                          </p:stCondLst>
                                        </p:cTn>
                                        <p:tgtEl>
                                          <p:spTgt spid="60"/>
                                        </p:tgtEl>
                                        <p:attrNameLst>
                                          <p:attrName>r</p:attrName>
                                        </p:attrNameLst>
                                      </p:cBhvr>
                                    </p:animRot>
                                    <p:animRot by="240000">
                                      <p:cBhvr>
                                        <p:cTn id="72" dur="200" fill="hold">
                                          <p:stCondLst>
                                            <p:cond delay="400"/>
                                          </p:stCondLst>
                                        </p:cTn>
                                        <p:tgtEl>
                                          <p:spTgt spid="60"/>
                                        </p:tgtEl>
                                        <p:attrNameLst>
                                          <p:attrName>r</p:attrName>
                                        </p:attrNameLst>
                                      </p:cBhvr>
                                    </p:animRot>
                                    <p:animRot by="-240000">
                                      <p:cBhvr>
                                        <p:cTn id="73" dur="200" fill="hold">
                                          <p:stCondLst>
                                            <p:cond delay="600"/>
                                          </p:stCondLst>
                                        </p:cTn>
                                        <p:tgtEl>
                                          <p:spTgt spid="60"/>
                                        </p:tgtEl>
                                        <p:attrNameLst>
                                          <p:attrName>r</p:attrName>
                                        </p:attrNameLst>
                                      </p:cBhvr>
                                    </p:animRot>
                                    <p:animRot by="120000">
                                      <p:cBhvr>
                                        <p:cTn id="74" dur="200" fill="hold">
                                          <p:stCondLst>
                                            <p:cond delay="800"/>
                                          </p:stCondLst>
                                        </p:cTn>
                                        <p:tgtEl>
                                          <p:spTgt spid="60"/>
                                        </p:tgtEl>
                                        <p:attrNameLst>
                                          <p:attrName>r</p:attrName>
                                        </p:attrNameLst>
                                      </p:cBhvr>
                                    </p:animRot>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6"/>
                                        </p:tgtEl>
                                        <p:attrNameLst>
                                          <p:attrName>style.visibility</p:attrName>
                                        </p:attrNameLst>
                                      </p:cBhvr>
                                      <p:to>
                                        <p:strVal val="visible"/>
                                      </p:to>
                                    </p:set>
                                    <p:anim calcmode="lin" valueType="num">
                                      <p:cBhvr additive="base">
                                        <p:cTn id="79" dur="500" fill="hold"/>
                                        <p:tgtEl>
                                          <p:spTgt spid="6"/>
                                        </p:tgtEl>
                                        <p:attrNameLst>
                                          <p:attrName>ppt_x</p:attrName>
                                        </p:attrNameLst>
                                      </p:cBhvr>
                                      <p:tavLst>
                                        <p:tav tm="0">
                                          <p:val>
                                            <p:strVal val="#ppt_x"/>
                                          </p:val>
                                        </p:tav>
                                        <p:tav tm="100000">
                                          <p:val>
                                            <p:strVal val="#ppt_x"/>
                                          </p:val>
                                        </p:tav>
                                      </p:tavLst>
                                    </p:anim>
                                    <p:anim calcmode="lin" valueType="num">
                                      <p:cBhvr additive="base">
                                        <p:cTn id="8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74">
                                            <p:txEl>
                                              <p:pRg st="0" end="0"/>
                                            </p:txEl>
                                          </p:spTgt>
                                        </p:tgtEl>
                                        <p:attrNameLst>
                                          <p:attrName>style.visibility</p:attrName>
                                        </p:attrNameLst>
                                      </p:cBhvr>
                                      <p:to>
                                        <p:strVal val="visible"/>
                                      </p:to>
                                    </p:set>
                                    <p:anim calcmode="lin" valueType="num">
                                      <p:cBhvr additive="base">
                                        <p:cTn id="85" dur="500" fill="hold"/>
                                        <p:tgtEl>
                                          <p:spTgt spid="74">
                                            <p:txEl>
                                              <p:pRg st="0" end="0"/>
                                            </p:txEl>
                                          </p:spTgt>
                                        </p:tgtEl>
                                        <p:attrNameLst>
                                          <p:attrName>ppt_x</p:attrName>
                                        </p:attrNameLst>
                                      </p:cBhvr>
                                      <p:tavLst>
                                        <p:tav tm="0">
                                          <p:val>
                                            <p:strVal val="#ppt_x"/>
                                          </p:val>
                                        </p:tav>
                                        <p:tav tm="100000">
                                          <p:val>
                                            <p:strVal val="#ppt_x"/>
                                          </p:val>
                                        </p:tav>
                                      </p:tavLst>
                                    </p:anim>
                                    <p:anim calcmode="lin" valueType="num">
                                      <p:cBhvr additive="base">
                                        <p:cTn id="86" dur="500" fill="hold"/>
                                        <p:tgtEl>
                                          <p:spTgt spid="74">
                                            <p:txEl>
                                              <p:pRg st="0" end="0"/>
                                            </p:txEl>
                                          </p:spTgt>
                                        </p:tgtEl>
                                        <p:attrNameLst>
                                          <p:attrName>ppt_y</p:attrName>
                                        </p:attrNameLst>
                                      </p:cBhvr>
                                      <p:tavLst>
                                        <p:tav tm="0">
                                          <p:val>
                                            <p:strVal val="1+#ppt_h/2"/>
                                          </p:val>
                                        </p:tav>
                                        <p:tav tm="100000">
                                          <p:val>
                                            <p:strVal val="#ppt_y"/>
                                          </p:val>
                                        </p:tav>
                                      </p:tavLst>
                                    </p:anim>
                                  </p:childTnLst>
                                </p:cTn>
                              </p:par>
                              <p:par>
                                <p:cTn id="87" presetID="2" presetClass="entr" presetSubtype="4" fill="hold" nodeType="withEffect">
                                  <p:stCondLst>
                                    <p:cond delay="0"/>
                                  </p:stCondLst>
                                  <p:childTnLst>
                                    <p:set>
                                      <p:cBhvr>
                                        <p:cTn id="88" dur="1" fill="hold">
                                          <p:stCondLst>
                                            <p:cond delay="0"/>
                                          </p:stCondLst>
                                        </p:cTn>
                                        <p:tgtEl>
                                          <p:spTgt spid="74">
                                            <p:txEl>
                                              <p:pRg st="1" end="1"/>
                                            </p:txEl>
                                          </p:spTgt>
                                        </p:tgtEl>
                                        <p:attrNameLst>
                                          <p:attrName>style.visibility</p:attrName>
                                        </p:attrNameLst>
                                      </p:cBhvr>
                                      <p:to>
                                        <p:strVal val="visible"/>
                                      </p:to>
                                    </p:set>
                                    <p:anim calcmode="lin" valueType="num">
                                      <p:cBhvr additive="base">
                                        <p:cTn id="89" dur="500" fill="hold"/>
                                        <p:tgtEl>
                                          <p:spTgt spid="74">
                                            <p:txEl>
                                              <p:pRg st="1" end="1"/>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74">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74">
                                            <p:txEl>
                                              <p:pRg st="2" end="2"/>
                                            </p:txEl>
                                          </p:spTgt>
                                        </p:tgtEl>
                                        <p:attrNameLst>
                                          <p:attrName>style.visibility</p:attrName>
                                        </p:attrNameLst>
                                      </p:cBhvr>
                                      <p:to>
                                        <p:strVal val="visible"/>
                                      </p:to>
                                    </p:set>
                                    <p:anim calcmode="lin" valueType="num">
                                      <p:cBhvr additive="base">
                                        <p:cTn id="95" dur="500" fill="hold"/>
                                        <p:tgtEl>
                                          <p:spTgt spid="74">
                                            <p:txEl>
                                              <p:pRg st="2" end="2"/>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74">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56" grpId="1"/>
      <p:bldP spid="56" grpId="2"/>
      <p:bldP spid="56" grpId="3"/>
      <p:bldP spid="60" grpId="0"/>
      <p:bldP spid="60" grpId="1"/>
      <p:bldP spid="60" grpId="2"/>
      <p:bldP spid="60" grpId="3"/>
      <p:bldP spid="3" grpId="0" animBg="1"/>
      <p:bldP spid="72" grpId="0" animBg="1"/>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56" name="Rectangle 55">
            <a:extLst>
              <a:ext uri="{FF2B5EF4-FFF2-40B4-BE49-F238E27FC236}">
                <a16:creationId xmlns:a16="http://schemas.microsoft.com/office/drawing/2014/main" id="{840E5327-EF89-4A19-B9C5-CD11A3F44CA4}"/>
              </a:ext>
            </a:extLst>
          </p:cNvPr>
          <p:cNvSpPr/>
          <p:nvPr/>
        </p:nvSpPr>
        <p:spPr>
          <a:xfrm>
            <a:off x="3156929" y="2815607"/>
            <a:ext cx="2621827" cy="1200329"/>
          </a:xfrm>
          <a:prstGeom prst="rect">
            <a:avLst/>
          </a:prstGeom>
        </p:spPr>
        <p:txBody>
          <a:bodyPr wrap="square">
            <a:spAutoFit/>
          </a:bodyPr>
          <a:lstStyle/>
          <a:p>
            <a:pPr algn="ctr">
              <a:spcAft>
                <a:spcPts val="0"/>
              </a:spcAft>
            </a:pPr>
            <a:r>
              <a:rPr lang="en-US" sz="2400" dirty="0"/>
              <a:t>All we must store are the expected </a:t>
            </a:r>
            <a:br>
              <a:rPr lang="en-US" sz="2400" dirty="0"/>
            </a:br>
            <a:r>
              <a:rPr lang="en-US" sz="2400" dirty="0"/>
              <a:t>rewards r. </a:t>
            </a:r>
            <a:endParaRPr lang="en-US" sz="2400" baseline="-25000" dirty="0"/>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sp>
        <p:nvSpPr>
          <p:cNvPr id="60" name="Rectangle 59">
            <a:extLst>
              <a:ext uri="{FF2B5EF4-FFF2-40B4-BE49-F238E27FC236}">
                <a16:creationId xmlns:a16="http://schemas.microsoft.com/office/drawing/2014/main" id="{F85F4DD6-040F-4B53-90A5-F7C49D957678}"/>
              </a:ext>
            </a:extLst>
          </p:cNvPr>
          <p:cNvSpPr/>
          <p:nvPr/>
        </p:nvSpPr>
        <p:spPr>
          <a:xfrm>
            <a:off x="3399972" y="4807803"/>
            <a:ext cx="2468810" cy="1200329"/>
          </a:xfrm>
          <a:prstGeom prst="rect">
            <a:avLst/>
          </a:prstGeom>
        </p:spPr>
        <p:txBody>
          <a:bodyPr wrap="square">
            <a:spAutoFit/>
          </a:bodyPr>
          <a:lstStyle/>
          <a:p>
            <a:pPr algn="ctr">
              <a:spcAft>
                <a:spcPts val="0"/>
              </a:spcAft>
            </a:pPr>
            <a:r>
              <a:rPr lang="en-US" sz="2400" dirty="0"/>
              <a:t>Because the actions follow easily from them.</a:t>
            </a:r>
          </a:p>
        </p:txBody>
      </p:sp>
      <p:sp>
        <p:nvSpPr>
          <p:cNvPr id="3" name="Arrow: Curved Left 2">
            <a:extLst>
              <a:ext uri="{FF2B5EF4-FFF2-40B4-BE49-F238E27FC236}">
                <a16:creationId xmlns:a16="http://schemas.microsoft.com/office/drawing/2014/main" id="{771DF7FE-8FB4-49D5-80BA-8D08DFC10CF3}"/>
              </a:ext>
            </a:extLst>
          </p:cNvPr>
          <p:cNvSpPr/>
          <p:nvPr/>
        </p:nvSpPr>
        <p:spPr>
          <a:xfrm>
            <a:off x="5547042" y="3554079"/>
            <a:ext cx="574436" cy="1385678"/>
          </a:xfrm>
          <a:prstGeom prst="curvedLeftArrow">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nvGrpSpPr>
          <p:cNvPr id="6" name="Group 5">
            <a:extLst>
              <a:ext uri="{FF2B5EF4-FFF2-40B4-BE49-F238E27FC236}">
                <a16:creationId xmlns:a16="http://schemas.microsoft.com/office/drawing/2014/main" id="{2E7283CE-E806-4370-9BE2-34A224C9A03B}"/>
              </a:ext>
            </a:extLst>
          </p:cNvPr>
          <p:cNvGrpSpPr/>
          <p:nvPr/>
        </p:nvGrpSpPr>
        <p:grpSpPr>
          <a:xfrm>
            <a:off x="6558466" y="3714151"/>
            <a:ext cx="2621827" cy="2104145"/>
            <a:chOff x="6400800" y="4441852"/>
            <a:chExt cx="2621827" cy="2104145"/>
          </a:xfrm>
        </p:grpSpPr>
        <p:pic>
          <p:nvPicPr>
            <p:cNvPr id="22530" name="Picture 2" descr="2019 Outlook: U.S. Lands Softly, Converges with Rest of World">
              <a:extLst>
                <a:ext uri="{FF2B5EF4-FFF2-40B4-BE49-F238E27FC236}">
                  <a16:creationId xmlns:a16="http://schemas.microsoft.com/office/drawing/2014/main" id="{F35DA8C0-5BF7-4B87-AF91-6F60C0E0D30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6594970" y="4441852"/>
              <a:ext cx="2202460" cy="1251398"/>
            </a:xfrm>
            <a:prstGeom prst="rect">
              <a:avLst/>
            </a:prstGeom>
            <a:noFill/>
            <a:extLst>
              <a:ext uri="{909E8E84-426E-40DD-AFC4-6F175D3DCCD1}">
                <a14:hiddenFill xmlns:a14="http://schemas.microsoft.com/office/drawing/2010/main">
                  <a:solidFill>
                    <a:srgbClr val="FFFFFF"/>
                  </a:solidFill>
                </a14:hiddenFill>
              </a:ext>
            </a:extLst>
          </p:spPr>
        </p:pic>
        <p:sp>
          <p:nvSpPr>
            <p:cNvPr id="73" name="Rectangle 72">
              <a:extLst>
                <a:ext uri="{FF2B5EF4-FFF2-40B4-BE49-F238E27FC236}">
                  <a16:creationId xmlns:a16="http://schemas.microsoft.com/office/drawing/2014/main" id="{5ABEEE4E-BAD9-4385-A508-C8ADDB5CC732}"/>
                </a:ext>
              </a:extLst>
            </p:cNvPr>
            <p:cNvSpPr/>
            <p:nvPr/>
          </p:nvSpPr>
          <p:spPr>
            <a:xfrm>
              <a:off x="6400800" y="5715000"/>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grpSp>
      <p:sp>
        <p:nvSpPr>
          <p:cNvPr id="74" name="Rectangle 73">
            <a:extLst>
              <a:ext uri="{FF2B5EF4-FFF2-40B4-BE49-F238E27FC236}">
                <a16:creationId xmlns:a16="http://schemas.microsoft.com/office/drawing/2014/main" id="{223D75E3-01DC-4001-ADA7-77AECB86FD38}"/>
              </a:ext>
            </a:extLst>
          </p:cNvPr>
          <p:cNvSpPr/>
          <p:nvPr/>
        </p:nvSpPr>
        <p:spPr>
          <a:xfrm>
            <a:off x="6558466" y="573387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Tree>
    <p:extLst>
      <p:ext uri="{BB962C8B-B14F-4D97-AF65-F5344CB8AC3E}">
        <p14:creationId xmlns:p14="http://schemas.microsoft.com/office/powerpoint/2010/main" val="31744415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6"/>
                                        </p:tgtEl>
                                        <p:attrNameLst>
                                          <p:attrName>style.visibility</p:attrName>
                                        </p:attrNameLst>
                                      </p:cBhvr>
                                      <p:to>
                                        <p:strVal val="visible"/>
                                      </p:to>
                                    </p:set>
                                    <p:anim calcmode="lin" valueType="num">
                                      <p:cBhvr additive="base">
                                        <p:cTn id="7" dur="500" fill="hold"/>
                                        <p:tgtEl>
                                          <p:spTgt spid="56"/>
                                        </p:tgtEl>
                                        <p:attrNameLst>
                                          <p:attrName>ppt_x</p:attrName>
                                        </p:attrNameLst>
                                      </p:cBhvr>
                                      <p:tavLst>
                                        <p:tav tm="0">
                                          <p:val>
                                            <p:strVal val="#ppt_x"/>
                                          </p:val>
                                        </p:tav>
                                        <p:tav tm="100000">
                                          <p:val>
                                            <p:strVal val="#ppt_x"/>
                                          </p:val>
                                        </p:tav>
                                      </p:tavLst>
                                    </p:anim>
                                    <p:anim calcmode="lin" valueType="num">
                                      <p:cBhvr additive="base">
                                        <p:cTn id="8"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60"/>
                                        </p:tgtEl>
                                        <p:attrNameLst>
                                          <p:attrName>style.visibility</p:attrName>
                                        </p:attrNameLst>
                                      </p:cBhvr>
                                      <p:to>
                                        <p:strVal val="visible"/>
                                      </p:to>
                                    </p:set>
                                    <p:anim calcmode="lin" valueType="num">
                                      <p:cBhvr additive="base">
                                        <p:cTn id="13" dur="500" fill="hold"/>
                                        <p:tgtEl>
                                          <p:spTgt spid="60"/>
                                        </p:tgtEl>
                                        <p:attrNameLst>
                                          <p:attrName>ppt_x</p:attrName>
                                        </p:attrNameLst>
                                      </p:cBhvr>
                                      <p:tavLst>
                                        <p:tav tm="0">
                                          <p:val>
                                            <p:strVal val="#ppt_x"/>
                                          </p:val>
                                        </p:tav>
                                        <p:tav tm="100000">
                                          <p:val>
                                            <p:strVal val="#ppt_x"/>
                                          </p:val>
                                        </p:tav>
                                      </p:tavLst>
                                    </p:anim>
                                    <p:anim calcmode="lin" valueType="num">
                                      <p:cBhvr additive="base">
                                        <p:cTn id="14" dur="500" fill="hold"/>
                                        <p:tgtEl>
                                          <p:spTgt spid="60"/>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ppt_x"/>
                                          </p:val>
                                        </p:tav>
                                        <p:tav tm="100000">
                                          <p:val>
                                            <p:strVal val="#ppt_x"/>
                                          </p:val>
                                        </p:tav>
                                      </p:tavLst>
                                    </p:anim>
                                    <p:anim calcmode="lin" valueType="num">
                                      <p:cBhvr additive="base">
                                        <p:cTn id="1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P spid="60" grpId="0"/>
      <p:bldP spid="3" grpId="0" animBg="1"/>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pic>
        <p:nvPicPr>
          <p:cNvPr id="59" name="Picture 6" descr="Related image">
            <a:extLst>
              <a:ext uri="{FF2B5EF4-FFF2-40B4-BE49-F238E27FC236}">
                <a16:creationId xmlns:a16="http://schemas.microsoft.com/office/drawing/2014/main" id="{4415718A-3094-4707-9745-41E004962926}"/>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32" t="6824" b="12622"/>
          <a:stretch/>
        </p:blipFill>
        <p:spPr bwMode="auto">
          <a:xfrm>
            <a:off x="990600" y="3250338"/>
            <a:ext cx="2819400" cy="1524000"/>
          </a:xfrm>
          <a:prstGeom prst="rect">
            <a:avLst/>
          </a:prstGeom>
          <a:noFill/>
          <a:extLst>
            <a:ext uri="{909E8E84-426E-40DD-AFC4-6F175D3DCCD1}">
              <a14:hiddenFill xmlns:a14="http://schemas.microsoft.com/office/drawing/2010/main">
                <a:solidFill>
                  <a:srgbClr val="FFFFFF"/>
                </a:solidFill>
              </a14:hiddenFill>
            </a:ext>
          </a:extLst>
        </p:spPr>
      </p:pic>
      <p:sp>
        <p:nvSpPr>
          <p:cNvPr id="63" name="Rectangle 62">
            <a:extLst>
              <a:ext uri="{FF2B5EF4-FFF2-40B4-BE49-F238E27FC236}">
                <a16:creationId xmlns:a16="http://schemas.microsoft.com/office/drawing/2014/main" id="{F96DA0E5-3784-4206-85E5-F5CF60726A8C}"/>
              </a:ext>
            </a:extLst>
          </p:cNvPr>
          <p:cNvSpPr/>
          <p:nvPr/>
        </p:nvSpPr>
        <p:spPr>
          <a:xfrm>
            <a:off x="4133712" y="3333741"/>
            <a:ext cx="4584109" cy="1200329"/>
          </a:xfrm>
          <a:prstGeom prst="rect">
            <a:avLst/>
          </a:prstGeom>
        </p:spPr>
        <p:txBody>
          <a:bodyPr wrap="square">
            <a:spAutoFit/>
          </a:bodyPr>
          <a:lstStyle/>
          <a:p>
            <a:pPr>
              <a:spcAft>
                <a:spcPts val="0"/>
              </a:spcAft>
            </a:pPr>
            <a:r>
              <a:rPr lang="en-US" sz="2400" dirty="0"/>
              <a:t>With Go, there are there are </a:t>
            </a:r>
            <a:br>
              <a:rPr lang="en-US" sz="2400" dirty="0"/>
            </a:br>
            <a:r>
              <a:rPr lang="en-US" sz="2400" dirty="0"/>
              <a:t>  3</a:t>
            </a:r>
            <a:r>
              <a:rPr lang="en-US" sz="2400" baseline="30000" dirty="0"/>
              <a:t>18</a:t>
            </a:r>
            <a:r>
              <a:rPr lang="en-US" altLang="en-US" sz="2400" baseline="30000" dirty="0">
                <a:sym typeface="Symbol" pitchFamily="18" charset="2"/>
              </a:rPr>
              <a:t>18 </a:t>
            </a:r>
            <a:r>
              <a:rPr lang="en-US" altLang="en-US" sz="2400" dirty="0">
                <a:sym typeface="Symbol" pitchFamily="18" charset="2"/>
              </a:rPr>
              <a:t>arrangement of pieces</a:t>
            </a:r>
          </a:p>
          <a:p>
            <a:pPr>
              <a:spcAft>
                <a:spcPts val="0"/>
              </a:spcAft>
            </a:pPr>
            <a:r>
              <a:rPr lang="en-US" sz="2400" dirty="0">
                <a:sym typeface="Symbol" pitchFamily="18" charset="2"/>
              </a:rPr>
              <a:t>and hence this many states.</a:t>
            </a:r>
            <a:endParaRPr lang="en-CA" sz="2400" dirty="0"/>
          </a:p>
        </p:txBody>
      </p:sp>
      <p:sp>
        <p:nvSpPr>
          <p:cNvPr id="75" name="Rectangle 74">
            <a:extLst>
              <a:ext uri="{FF2B5EF4-FFF2-40B4-BE49-F238E27FC236}">
                <a16:creationId xmlns:a16="http://schemas.microsoft.com/office/drawing/2014/main" id="{E0B01FDF-3F54-4458-9CE6-55F91A502E53}"/>
              </a:ext>
            </a:extLst>
          </p:cNvPr>
          <p:cNvSpPr/>
          <p:nvPr/>
        </p:nvSpPr>
        <p:spPr>
          <a:xfrm>
            <a:off x="3500182" y="2743200"/>
            <a:ext cx="1587072" cy="461665"/>
          </a:xfrm>
          <a:prstGeom prst="rect">
            <a:avLst/>
          </a:prstGeom>
        </p:spPr>
        <p:txBody>
          <a:bodyPr wrap="square">
            <a:spAutoFit/>
          </a:bodyPr>
          <a:lstStyle/>
          <a:p>
            <a:pPr>
              <a:spcAft>
                <a:spcPts val="0"/>
              </a:spcAft>
            </a:pPr>
            <a:r>
              <a:rPr lang="en-US" sz="2400" dirty="0"/>
              <a:t>Problem!</a:t>
            </a:r>
            <a:endParaRPr lang="en-CA" sz="2400" dirty="0"/>
          </a:p>
        </p:txBody>
      </p:sp>
      <p:sp>
        <p:nvSpPr>
          <p:cNvPr id="76" name="Rectangle 75">
            <a:extLst>
              <a:ext uri="{FF2B5EF4-FFF2-40B4-BE49-F238E27FC236}">
                <a16:creationId xmlns:a16="http://schemas.microsoft.com/office/drawing/2014/main" id="{23C084A1-424C-403E-AA67-523EED0B836C}"/>
              </a:ext>
            </a:extLst>
          </p:cNvPr>
          <p:cNvSpPr/>
          <p:nvPr/>
        </p:nvSpPr>
        <p:spPr>
          <a:xfrm>
            <a:off x="2782706" y="4864004"/>
            <a:ext cx="3185886" cy="830997"/>
          </a:xfrm>
          <a:prstGeom prst="rect">
            <a:avLst/>
          </a:prstGeom>
        </p:spPr>
        <p:txBody>
          <a:bodyPr wrap="square">
            <a:spAutoFit/>
          </a:bodyPr>
          <a:lstStyle/>
          <a:p>
            <a:pPr algn="ctr">
              <a:spcAft>
                <a:spcPts val="0"/>
              </a:spcAft>
            </a:pPr>
            <a:r>
              <a:rPr lang="en-US" sz="2400" dirty="0"/>
              <a:t>Hence, we don’t have time to update them all!</a:t>
            </a:r>
            <a:endParaRPr lang="en-CA" sz="2400" dirty="0"/>
          </a:p>
        </p:txBody>
      </p:sp>
      <p:pic>
        <p:nvPicPr>
          <p:cNvPr id="77" name="Picture 76">
            <a:extLst>
              <a:ext uri="{FF2B5EF4-FFF2-40B4-BE49-F238E27FC236}">
                <a16:creationId xmlns:a16="http://schemas.microsoft.com/office/drawing/2014/main" id="{06EB9D17-25BD-40C4-AC3B-4DA8EF3D99A9}"/>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451621" y="6008540"/>
            <a:ext cx="613290" cy="775589"/>
          </a:xfrm>
          <a:prstGeom prst="rect">
            <a:avLst/>
          </a:prstGeom>
        </p:spPr>
      </p:pic>
      <p:sp>
        <p:nvSpPr>
          <p:cNvPr id="78" name="AutoShape 38">
            <a:extLst>
              <a:ext uri="{FF2B5EF4-FFF2-40B4-BE49-F238E27FC236}">
                <a16:creationId xmlns:a16="http://schemas.microsoft.com/office/drawing/2014/main" id="{9BE24AE9-37B4-4CD4-9E32-533D9FDA5A5B}"/>
              </a:ext>
            </a:extLst>
          </p:cNvPr>
          <p:cNvSpPr>
            <a:spLocks noChangeArrowheads="1"/>
          </p:cNvSpPr>
          <p:nvPr/>
        </p:nvSpPr>
        <p:spPr bwMode="auto">
          <a:xfrm>
            <a:off x="6041903" y="5086350"/>
            <a:ext cx="2949697" cy="857250"/>
          </a:xfrm>
          <a:prstGeom prst="wedgeRoundRectCallout">
            <a:avLst>
              <a:gd name="adj1" fmla="val 31591"/>
              <a:gd name="adj2" fmla="val 62463"/>
              <a:gd name="adj3" fmla="val 16667"/>
            </a:avLst>
          </a:prstGeom>
          <a:noFill/>
          <a:ln w="12700">
            <a:solidFill>
              <a:schemeClr val="tx2"/>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algn="ctr" defTabSz="685800" eaLnBrk="1" hangingPunct="1">
              <a:spcBef>
                <a:spcPct val="0"/>
              </a:spcBef>
              <a:buNone/>
              <a:defRPr/>
            </a:pPr>
            <a:r>
              <a:rPr lang="en-US" altLang="en-US" sz="2400" dirty="0">
                <a:solidFill>
                  <a:srgbClr val="FFFFFF"/>
                </a:solidFill>
                <a:sym typeface="Symbol" pitchFamily="18" charset="2"/>
              </a:rPr>
              <a:t>Use machine learning</a:t>
            </a:r>
          </a:p>
          <a:p>
            <a:pPr algn="ctr" defTabSz="685800" eaLnBrk="1" hangingPunct="1">
              <a:spcBef>
                <a:spcPct val="0"/>
              </a:spcBef>
              <a:buNone/>
              <a:defRPr/>
            </a:pPr>
            <a:r>
              <a:rPr lang="en-US" altLang="en-US" sz="2400" dirty="0">
                <a:solidFill>
                  <a:srgbClr val="FFFFFF"/>
                </a:solidFill>
                <a:sym typeface="Symbol" pitchFamily="18" charset="2"/>
              </a:rPr>
              <a:t>and neural nets.</a:t>
            </a:r>
          </a:p>
        </p:txBody>
      </p:sp>
    </p:spTree>
    <p:extLst>
      <p:ext uri="{BB962C8B-B14F-4D97-AF65-F5344CB8AC3E}">
        <p14:creationId xmlns:p14="http://schemas.microsoft.com/office/powerpoint/2010/main" val="6399844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5">
                                            <p:txEl>
                                              <p:pRg st="0" end="0"/>
                                            </p:txEl>
                                          </p:spTgt>
                                        </p:tgtEl>
                                        <p:attrNameLst>
                                          <p:attrName>style.visibility</p:attrName>
                                        </p:attrNameLst>
                                      </p:cBhvr>
                                      <p:to>
                                        <p:strVal val="visible"/>
                                      </p:to>
                                    </p:set>
                                    <p:anim calcmode="lin" valueType="num">
                                      <p:cBhvr additive="base">
                                        <p:cTn id="7" dur="500" fill="hold"/>
                                        <p:tgtEl>
                                          <p:spTgt spid="7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3">
                                            <p:txEl>
                                              <p:pRg st="0" end="0"/>
                                            </p:txEl>
                                          </p:spTgt>
                                        </p:tgtEl>
                                        <p:attrNameLst>
                                          <p:attrName>style.visibility</p:attrName>
                                        </p:attrNameLst>
                                      </p:cBhvr>
                                      <p:to>
                                        <p:strVal val="visible"/>
                                      </p:to>
                                    </p:set>
                                    <p:anim calcmode="lin" valueType="num">
                                      <p:cBhvr additive="base">
                                        <p:cTn id="13" dur="500" fill="hold"/>
                                        <p:tgtEl>
                                          <p:spTgt spid="63">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3">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59"/>
                                        </p:tgtEl>
                                        <p:attrNameLst>
                                          <p:attrName>style.visibility</p:attrName>
                                        </p:attrNameLst>
                                      </p:cBhvr>
                                      <p:to>
                                        <p:strVal val="visible"/>
                                      </p:to>
                                    </p:set>
                                    <p:anim calcmode="lin" valueType="num">
                                      <p:cBhvr additive="base">
                                        <p:cTn id="17" dur="500" fill="hold"/>
                                        <p:tgtEl>
                                          <p:spTgt spid="59"/>
                                        </p:tgtEl>
                                        <p:attrNameLst>
                                          <p:attrName>ppt_x</p:attrName>
                                        </p:attrNameLst>
                                      </p:cBhvr>
                                      <p:tavLst>
                                        <p:tav tm="0">
                                          <p:val>
                                            <p:strVal val="#ppt_x"/>
                                          </p:val>
                                        </p:tav>
                                        <p:tav tm="100000">
                                          <p:val>
                                            <p:strVal val="#ppt_x"/>
                                          </p:val>
                                        </p:tav>
                                      </p:tavLst>
                                    </p:anim>
                                    <p:anim calcmode="lin" valueType="num">
                                      <p:cBhvr additive="base">
                                        <p:cTn id="18" dur="500" fill="hold"/>
                                        <p:tgtEl>
                                          <p:spTgt spid="59"/>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3">
                                            <p:txEl>
                                              <p:pRg st="1" end="1"/>
                                            </p:txEl>
                                          </p:spTgt>
                                        </p:tgtEl>
                                        <p:attrNameLst>
                                          <p:attrName>style.visibility</p:attrName>
                                        </p:attrNameLst>
                                      </p:cBhvr>
                                      <p:to>
                                        <p:strVal val="visible"/>
                                      </p:to>
                                    </p:set>
                                    <p:anim calcmode="lin" valueType="num">
                                      <p:cBhvr additive="base">
                                        <p:cTn id="23" dur="500" fill="hold"/>
                                        <p:tgtEl>
                                          <p:spTgt spid="63">
                                            <p:txEl>
                                              <p:pRg st="1" end="1"/>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6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76">
                                            <p:txEl>
                                              <p:pRg st="0" end="0"/>
                                            </p:txEl>
                                          </p:spTgt>
                                        </p:tgtEl>
                                        <p:attrNameLst>
                                          <p:attrName>style.visibility</p:attrName>
                                        </p:attrNameLst>
                                      </p:cBhvr>
                                      <p:to>
                                        <p:strVal val="visible"/>
                                      </p:to>
                                    </p:set>
                                    <p:anim calcmode="lin" valueType="num">
                                      <p:cBhvr additive="base">
                                        <p:cTn id="29" dur="500" fill="hold"/>
                                        <p:tgtEl>
                                          <p:spTgt spid="76">
                                            <p:txEl>
                                              <p:pRg st="0" end="0"/>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7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78"/>
                                        </p:tgtEl>
                                        <p:attrNameLst>
                                          <p:attrName>style.visibility</p:attrName>
                                        </p:attrNameLst>
                                      </p:cBhvr>
                                      <p:to>
                                        <p:strVal val="visible"/>
                                      </p:to>
                                    </p:set>
                                    <p:anim calcmode="lin" valueType="num">
                                      <p:cBhvr additive="base">
                                        <p:cTn id="35" dur="500" fill="hold"/>
                                        <p:tgtEl>
                                          <p:spTgt spid="78"/>
                                        </p:tgtEl>
                                        <p:attrNameLst>
                                          <p:attrName>ppt_x</p:attrName>
                                        </p:attrNameLst>
                                      </p:cBhvr>
                                      <p:tavLst>
                                        <p:tav tm="0">
                                          <p:val>
                                            <p:strVal val="#ppt_x"/>
                                          </p:val>
                                        </p:tav>
                                        <p:tav tm="100000">
                                          <p:val>
                                            <p:strVal val="#ppt_x"/>
                                          </p:val>
                                        </p:tav>
                                      </p:tavLst>
                                    </p:anim>
                                    <p:anim calcmode="lin" valueType="num">
                                      <p:cBhvr additive="base">
                                        <p:cTn id="36" dur="500" fill="hold"/>
                                        <p:tgtEl>
                                          <p:spTgt spid="78"/>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77"/>
                                        </p:tgtEl>
                                        <p:attrNameLst>
                                          <p:attrName>style.visibility</p:attrName>
                                        </p:attrNameLst>
                                      </p:cBhvr>
                                      <p:to>
                                        <p:strVal val="visible"/>
                                      </p:to>
                                    </p:set>
                                    <p:anim calcmode="lin" valueType="num">
                                      <p:cBhvr additive="base">
                                        <p:cTn id="39" dur="500" fill="hold"/>
                                        <p:tgtEl>
                                          <p:spTgt spid="77"/>
                                        </p:tgtEl>
                                        <p:attrNameLst>
                                          <p:attrName>ppt_x</p:attrName>
                                        </p:attrNameLst>
                                      </p:cBhvr>
                                      <p:tavLst>
                                        <p:tav tm="0">
                                          <p:val>
                                            <p:strVal val="#ppt_x"/>
                                          </p:val>
                                        </p:tav>
                                        <p:tav tm="100000">
                                          <p:val>
                                            <p:strVal val="#ppt_x"/>
                                          </p:val>
                                        </p:tav>
                                      </p:tavLst>
                                    </p:anim>
                                    <p:anim calcmode="lin" valueType="num">
                                      <p:cBhvr additive="base">
                                        <p:cTn id="40" dur="500" fill="hold"/>
                                        <p:tgtEl>
                                          <p:spTgt spid="7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Lst>
  </p:timing>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nvGrpSpPr>
          <p:cNvPr id="81" name="Group 80">
            <a:extLst>
              <a:ext uri="{FF2B5EF4-FFF2-40B4-BE49-F238E27FC236}">
                <a16:creationId xmlns:a16="http://schemas.microsoft.com/office/drawing/2014/main" id="{1951957A-B0D8-4FC0-8C19-5FAF7C487B9B}"/>
              </a:ext>
            </a:extLst>
          </p:cNvPr>
          <p:cNvGrpSpPr/>
          <p:nvPr/>
        </p:nvGrpSpPr>
        <p:grpSpPr>
          <a:xfrm>
            <a:off x="28060" y="2667000"/>
            <a:ext cx="4130477" cy="1786890"/>
            <a:chOff x="28060" y="227767"/>
            <a:chExt cx="4130477" cy="1786890"/>
          </a:xfrm>
        </p:grpSpPr>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060" y="227767"/>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671996" y="380167"/>
              <a:ext cx="3486541" cy="1634490"/>
            </a:xfrm>
            <a:prstGeom prst="wedgeRoundRectCallout">
              <a:avLst>
                <a:gd name="adj1" fmla="val -53269"/>
                <a:gd name="adj2" fmla="val -33189"/>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the mapping from </a:t>
              </a:r>
            </a:p>
            <a:p>
              <a:pPr algn="ctr"/>
              <a:r>
                <a:rPr lang="en-CA" sz="2400" dirty="0">
                  <a:cs typeface="Times New Roman" panose="02020603050405020304" pitchFamily="18" charset="0"/>
                  <a:sym typeface="Symbol" panose="05050102010706020507" pitchFamily="18" charset="2"/>
                </a:rPr>
                <a:t>what the machine knows </a:t>
              </a:r>
              <a:r>
                <a:rPr lang="en-US" sz="2400" dirty="0"/>
                <a:t>u</a:t>
              </a:r>
              <a:r>
                <a:rPr lang="en-CA" sz="2400" dirty="0">
                  <a:cs typeface="Times New Roman" panose="02020603050405020304" pitchFamily="18" charset="0"/>
                  <a:sym typeface="Symbol" panose="05050102010706020507" pitchFamily="18" charset="2"/>
                </a:rPr>
                <a:t> </a:t>
              </a:r>
            </a:p>
            <a:p>
              <a:pPr algn="ctr"/>
              <a:r>
                <a:rPr lang="en-CA" sz="2400" dirty="0">
                  <a:cs typeface="Times New Roman" panose="02020603050405020304" pitchFamily="18" charset="0"/>
                  <a:sym typeface="Symbol" panose="05050102010706020507" pitchFamily="18" charset="2"/>
                </a:rPr>
                <a:t>to its expected reward </a:t>
              </a:r>
              <a:r>
                <a:rPr lang="en-US" sz="2400" dirty="0">
                  <a:cs typeface="Times New Roman" panose="02020603050405020304" pitchFamily="18" charset="0"/>
                  <a:sym typeface="Symbol" panose="05050102010706020507" pitchFamily="18" charset="2"/>
                </a:rPr>
                <a:t>r</a:t>
              </a:r>
              <a:r>
                <a:rPr lang="en-CA" sz="2400" dirty="0">
                  <a:cs typeface="Times New Roman" panose="02020603050405020304" pitchFamily="18" charset="0"/>
                  <a:sym typeface="Symbol" panose="05050102010706020507" pitchFamily="18" charset="2"/>
                </a:rPr>
                <a:t>.</a:t>
              </a:r>
            </a:p>
          </p:txBody>
        </p:sp>
      </p:grpSp>
      <p:grpSp>
        <p:nvGrpSpPr>
          <p:cNvPr id="106" name="Group 105">
            <a:extLst>
              <a:ext uri="{FF2B5EF4-FFF2-40B4-BE49-F238E27FC236}">
                <a16:creationId xmlns:a16="http://schemas.microsoft.com/office/drawing/2014/main" id="{BB31F81F-B2BF-455B-BCB2-BF28F2DA099C}"/>
              </a:ext>
            </a:extLst>
          </p:cNvPr>
          <p:cNvGrpSpPr/>
          <p:nvPr/>
        </p:nvGrpSpPr>
        <p:grpSpPr>
          <a:xfrm flipH="1">
            <a:off x="8287015" y="3010901"/>
            <a:ext cx="717655" cy="1143833"/>
            <a:chOff x="5060717" y="3077392"/>
            <a:chExt cx="1849758" cy="3642254"/>
          </a:xfrm>
        </p:grpSpPr>
        <p:pic>
          <p:nvPicPr>
            <p:cNvPr id="113" name="Picture 2" descr="Related image">
              <a:extLst>
                <a:ext uri="{FF2B5EF4-FFF2-40B4-BE49-F238E27FC236}">
                  <a16:creationId xmlns:a16="http://schemas.microsoft.com/office/drawing/2014/main" id="{475E3D32-01E9-412E-8B02-D1DBCF53ADC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14" name="Rectangle 113">
              <a:extLst>
                <a:ext uri="{FF2B5EF4-FFF2-40B4-BE49-F238E27FC236}">
                  <a16:creationId xmlns:a16="http://schemas.microsoft.com/office/drawing/2014/main" id="{12178C83-729D-422F-A984-B6B834852BD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08" name="Rounded Rectangular Callout 99">
            <a:extLst>
              <a:ext uri="{FF2B5EF4-FFF2-40B4-BE49-F238E27FC236}">
                <a16:creationId xmlns:a16="http://schemas.microsoft.com/office/drawing/2014/main" id="{74EC6B46-0EBD-4603-AEF8-F911414A25DC}"/>
              </a:ext>
            </a:extLst>
          </p:cNvPr>
          <p:cNvSpPr/>
          <p:nvPr/>
        </p:nvSpPr>
        <p:spPr>
          <a:xfrm>
            <a:off x="4404291" y="2969884"/>
            <a:ext cx="3823815" cy="1225868"/>
          </a:xfrm>
          <a:prstGeom prst="wedgeRoundRectCallout">
            <a:avLst>
              <a:gd name="adj1" fmla="val 54407"/>
              <a:gd name="adj2" fmla="val 2952"/>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am supposed to give you </a:t>
            </a:r>
          </a:p>
          <a:p>
            <a:pPr algn="ctr"/>
            <a:r>
              <a:rPr lang="en-CA" sz="2400" dirty="0">
                <a:cs typeface="Times New Roman" panose="02020603050405020304" pitchFamily="18" charset="0"/>
                <a:sym typeface="Symbol" panose="05050102010706020507" pitchFamily="18" charset="2"/>
              </a:rPr>
              <a:t>the correct expected reward r. </a:t>
            </a:r>
          </a:p>
        </p:txBody>
      </p:sp>
      <p:grpSp>
        <p:nvGrpSpPr>
          <p:cNvPr id="116" name="Group 115">
            <a:extLst>
              <a:ext uri="{FF2B5EF4-FFF2-40B4-BE49-F238E27FC236}">
                <a16:creationId xmlns:a16="http://schemas.microsoft.com/office/drawing/2014/main" id="{937467C9-9CE6-422C-BF80-9CF61F611114}"/>
              </a:ext>
            </a:extLst>
          </p:cNvPr>
          <p:cNvGrpSpPr/>
          <p:nvPr/>
        </p:nvGrpSpPr>
        <p:grpSpPr>
          <a:xfrm>
            <a:off x="685800" y="4495800"/>
            <a:ext cx="3410537" cy="1295400"/>
            <a:chOff x="5029200" y="2819400"/>
            <a:chExt cx="3410537" cy="1295400"/>
          </a:xfrm>
        </p:grpSpPr>
        <p:sp>
          <p:nvSpPr>
            <p:cNvPr id="117" name="Rectangle 116">
              <a:extLst>
                <a:ext uri="{FF2B5EF4-FFF2-40B4-BE49-F238E27FC236}">
                  <a16:creationId xmlns:a16="http://schemas.microsoft.com/office/drawing/2014/main" id="{D0CE53D0-B657-42D5-9E46-1D935FB18AEA}"/>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18" name="Picture 6" descr="Image result for convolutional neural network">
              <a:extLst>
                <a:ext uri="{FF2B5EF4-FFF2-40B4-BE49-F238E27FC236}">
                  <a16:creationId xmlns:a16="http://schemas.microsoft.com/office/drawing/2014/main" id="{21F126CF-FFC4-4678-A153-F6FF39A02CD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119" name="Rectangle 5">
            <a:extLst>
              <a:ext uri="{FF2B5EF4-FFF2-40B4-BE49-F238E27FC236}">
                <a16:creationId xmlns:a16="http://schemas.microsoft.com/office/drawing/2014/main" id="{CDBA820D-7EF2-47F4-9C5C-D6571299BC49}"/>
              </a:ext>
            </a:extLst>
          </p:cNvPr>
          <p:cNvSpPr>
            <a:spLocks noChangeArrowheads="1"/>
          </p:cNvSpPr>
          <p:nvPr/>
        </p:nvSpPr>
        <p:spPr bwMode="auto">
          <a:xfrm>
            <a:off x="3832591" y="4901148"/>
            <a:ext cx="51809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r</a:t>
            </a:r>
          </a:p>
        </p:txBody>
      </p:sp>
      <p:grpSp>
        <p:nvGrpSpPr>
          <p:cNvPr id="120" name="Group 119">
            <a:extLst>
              <a:ext uri="{FF2B5EF4-FFF2-40B4-BE49-F238E27FC236}">
                <a16:creationId xmlns:a16="http://schemas.microsoft.com/office/drawing/2014/main" id="{1683C852-4978-4FCC-B8DB-3E347B318B0C}"/>
              </a:ext>
            </a:extLst>
          </p:cNvPr>
          <p:cNvGrpSpPr/>
          <p:nvPr/>
        </p:nvGrpSpPr>
        <p:grpSpPr>
          <a:xfrm>
            <a:off x="938907" y="4686743"/>
            <a:ext cx="2789426" cy="1068329"/>
            <a:chOff x="992516" y="2400743"/>
            <a:chExt cx="2789426" cy="1068329"/>
          </a:xfrm>
        </p:grpSpPr>
        <p:cxnSp>
          <p:nvCxnSpPr>
            <p:cNvPr id="121" name="Straight Connector 120">
              <a:extLst>
                <a:ext uri="{FF2B5EF4-FFF2-40B4-BE49-F238E27FC236}">
                  <a16:creationId xmlns:a16="http://schemas.microsoft.com/office/drawing/2014/main" id="{50839752-0590-4E11-B157-70D74E4F1683}"/>
                </a:ext>
              </a:extLst>
            </p:cNvPr>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4697A8BE-6AD6-4A05-9FA8-3BFD30924BE8}"/>
                </a:ext>
              </a:extLst>
            </p:cNvPr>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576856E1-A568-4E69-B862-DD94A8E9A42A}"/>
                </a:ext>
              </a:extLst>
            </p:cNvPr>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E88F539D-71FD-42BA-9FF2-F213D2B8C5AD}"/>
                </a:ext>
              </a:extLst>
            </p:cNvPr>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A1CC8600-E9C0-4940-BACD-4C8CAB86078D}"/>
                </a:ext>
              </a:extLst>
            </p:cNvPr>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2FF56187-C2E7-448C-8C11-A3CDB4FC1A09}"/>
                </a:ext>
              </a:extLst>
            </p:cNvPr>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5E2A6A12-B0B7-4CEB-B809-B0C3F0ABE87F}"/>
                </a:ext>
              </a:extLst>
            </p:cNvPr>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C951316C-77B2-4B90-8397-E9CFF3A9460C}"/>
                </a:ext>
              </a:extLst>
            </p:cNvPr>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17BA4E2E-8F0F-415B-91F9-45DFEC26EAAC}"/>
                </a:ext>
              </a:extLst>
            </p:cNvPr>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FEF572FC-733C-4109-B36A-41211DB24445}"/>
                </a:ext>
              </a:extLst>
            </p:cNvPr>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E13213B9-3E44-4498-B93E-5F59950D5BC3}"/>
                </a:ext>
              </a:extLst>
            </p:cNvPr>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68C4DAD8-CE26-4AFA-BA9A-53BF1EEEBADA}"/>
                </a:ext>
              </a:extLst>
            </p:cNvPr>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F2DC27F3-96E9-4760-87F9-5671C9DF2D15}"/>
                </a:ext>
              </a:extLst>
            </p:cNvPr>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B20F53E1-B015-4833-AD39-19C6F57B3778}"/>
                </a:ext>
              </a:extLst>
            </p:cNvPr>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2A460C5F-4F93-4FC2-A582-9C823919F725}"/>
                </a:ext>
              </a:extLst>
            </p:cNvPr>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FE34F9CF-C15C-4529-827F-EBBB508B6E12}"/>
                </a:ext>
              </a:extLst>
            </p:cNvPr>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A1769F82-4D57-4604-A5F2-47CE794B1E61}"/>
                </a:ext>
              </a:extLst>
            </p:cNvPr>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27509E6-3965-4DF7-A857-09055306A268}"/>
                </a:ext>
              </a:extLst>
            </p:cNvPr>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02A587A-6A01-468B-A2AE-D15F00FD171B}"/>
                </a:ext>
              </a:extLst>
            </p:cNvPr>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89D30EFB-051B-4CC4-B31A-E71B11B794A0}"/>
                </a:ext>
              </a:extLst>
            </p:cNvPr>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03C16831-FB7A-4762-9106-CA6A42D82C5E}"/>
                </a:ext>
              </a:extLst>
            </p:cNvPr>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9CA24945-AAA6-4976-A912-F90EE21D54ED}"/>
                </a:ext>
              </a:extLst>
            </p:cNvPr>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55A22521-7B42-4832-A4E6-42BF1311CC75}"/>
                </a:ext>
              </a:extLst>
            </p:cNvPr>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B90CF48-E05A-4094-882B-9ADD96368142}"/>
                </a:ext>
              </a:extLst>
            </p:cNvPr>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02DCF36D-0EED-42FF-98DF-E92A18A0C0CE}"/>
                </a:ext>
              </a:extLst>
            </p:cNvPr>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D7CF3E5B-1495-41B8-8A19-76B4DB0512A6}"/>
                </a:ext>
              </a:extLst>
            </p:cNvPr>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17A56140-5009-4F7A-B4CA-8A4CAC59C61A}"/>
                </a:ext>
              </a:extLst>
            </p:cNvPr>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050EB1BA-F9DF-4063-A542-9981DDBD8F8B}"/>
                </a:ext>
              </a:extLst>
            </p:cNvPr>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C1B2318A-FEEF-4D9B-B9DF-1514D0CE5B76}"/>
                </a:ext>
              </a:extLst>
            </p:cNvPr>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4DD431C8-64DE-4D39-BE96-D291850554F3}"/>
                </a:ext>
              </a:extLst>
            </p:cNvPr>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8495BE80-6E0E-4CB6-A7D5-AC3250CD2D0E}"/>
                </a:ext>
              </a:extLst>
            </p:cNvPr>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AB7BCDE9-9E99-482F-9DAD-1A045E59605E}"/>
                </a:ext>
              </a:extLst>
            </p:cNvPr>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095A5ABA-C9A9-4912-9991-EC96CF71DCC8}"/>
                </a:ext>
              </a:extLst>
            </p:cNvPr>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2C3D197C-C5B7-4EF5-ABC4-48199DF6975E}"/>
                </a:ext>
              </a:extLst>
            </p:cNvPr>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3B25A625-00AE-4EC7-AB8B-0230694734BE}"/>
                </a:ext>
              </a:extLst>
            </p:cNvPr>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0C0F82A4-2A2C-417D-9869-6330208497EB}"/>
                </a:ext>
              </a:extLst>
            </p:cNvPr>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141CF7E5-C53F-456F-9F7A-DCE354C5D3F7}"/>
                </a:ext>
              </a:extLst>
            </p:cNvPr>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7BBB4E4C-41F1-42A8-ADEA-3907BBC11F75}"/>
                </a:ext>
              </a:extLst>
            </p:cNvPr>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E150835A-D3D4-4589-9230-BB18D3FBC078}"/>
                </a:ext>
              </a:extLst>
            </p:cNvPr>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16E021D3-E236-422A-8D02-DBF1CBA861F6}"/>
                </a:ext>
              </a:extLst>
            </p:cNvPr>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43609586-F5D7-4FF3-B281-729AD5970DCB}"/>
                </a:ext>
              </a:extLst>
            </p:cNvPr>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53E2BFC8-D21F-4139-9031-1744A10FFC8D}"/>
                </a:ext>
              </a:extLst>
            </p:cNvPr>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31E4A6BE-BFD9-4B54-8390-E28203EAE096}"/>
                </a:ext>
              </a:extLst>
            </p:cNvPr>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6EFCF1F7-43C6-48F9-AB00-C585D86EE853}"/>
                </a:ext>
              </a:extLst>
            </p:cNvPr>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B26F0A7E-7F47-45D9-9D06-A987D03F9123}"/>
                </a:ext>
              </a:extLst>
            </p:cNvPr>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166" name="Rectangle 165">
              <a:extLst>
                <a:ext uri="{FF2B5EF4-FFF2-40B4-BE49-F238E27FC236}">
                  <a16:creationId xmlns:a16="http://schemas.microsoft.com/office/drawing/2014/main" id="{453C4D49-87C4-4C1A-A187-895E35C725A5}"/>
                </a:ext>
              </a:extLst>
            </p:cNvPr>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67" name="Rectangle 166">
              <a:extLst>
                <a:ext uri="{FF2B5EF4-FFF2-40B4-BE49-F238E27FC236}">
                  <a16:creationId xmlns:a16="http://schemas.microsoft.com/office/drawing/2014/main" id="{0499BB4B-B664-495A-BCD1-B733B142D2F0}"/>
                </a:ext>
              </a:extLst>
            </p:cNvPr>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168" name="Straight Connector 167">
              <a:extLst>
                <a:ext uri="{FF2B5EF4-FFF2-40B4-BE49-F238E27FC236}">
                  <a16:creationId xmlns:a16="http://schemas.microsoft.com/office/drawing/2014/main" id="{FE45D359-E695-4520-A67A-3D3C8A154AD3}"/>
                </a:ext>
              </a:extLst>
            </p:cNvPr>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8BBAC5FA-D251-4EC0-BAA7-1FAEADD2E4BB}"/>
                </a:ext>
              </a:extLst>
            </p:cNvPr>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C1E832A2-6B32-46A2-B509-F0F8AD1E6311}"/>
                </a:ext>
              </a:extLst>
            </p:cNvPr>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1B5E9A09-CE3F-4C1B-8434-57EBD4DE6003}"/>
                </a:ext>
              </a:extLst>
            </p:cNvPr>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13B86D5E-A0BF-4E9E-BD57-BF6F49E80CD7}"/>
                </a:ext>
              </a:extLst>
            </p:cNvPr>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15A5B5CC-F710-4AE8-85B5-2BAD064555B7}"/>
                </a:ext>
              </a:extLst>
            </p:cNvPr>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35E31F7D-D427-45FB-BFD1-BD444896957C}"/>
                </a:ext>
              </a:extLst>
            </p:cNvPr>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7E9C6181-43FB-4E84-BC9C-1F15D327DC7B}"/>
                </a:ext>
              </a:extLst>
            </p:cNvPr>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C2AB598E-9FD1-4789-A704-0C0FFF281DCB}"/>
                </a:ext>
              </a:extLst>
            </p:cNvPr>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379B17B4-95D3-44EF-A11C-A82357EF9D13}"/>
                </a:ext>
              </a:extLst>
            </p:cNvPr>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5B8284C5-08C2-4ADA-937B-9D1BA34A80B7}"/>
                </a:ext>
              </a:extLst>
            </p:cNvPr>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3E2E2B81-CA05-443C-ACCA-5EC20DF91391}"/>
                </a:ext>
              </a:extLst>
            </p:cNvPr>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2CBAFEAC-8787-4601-A677-7696F35E33AA}"/>
                </a:ext>
              </a:extLst>
            </p:cNvPr>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B0C5C47C-0922-465C-8A79-253A699CFE63}"/>
                </a:ext>
              </a:extLst>
            </p:cNvPr>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B7CC1EB8-79C2-4AAF-A8BF-A037918D0788}"/>
                </a:ext>
              </a:extLst>
            </p:cNvPr>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FE335302-3C21-402B-9B86-0F345F3FCDA2}"/>
                </a:ext>
              </a:extLst>
            </p:cNvPr>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B3FD8C6E-C344-4821-B1E6-9E665F18B2F8}"/>
                </a:ext>
              </a:extLst>
            </p:cNvPr>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FCE3CBCA-0654-43A2-8BBB-22411547CF7D}"/>
                </a:ext>
              </a:extLst>
            </p:cNvPr>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C6F6ED29-71D9-4D52-AC22-B43E16126E8E}"/>
                </a:ext>
              </a:extLst>
            </p:cNvPr>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255F0A1A-939F-4B67-9BB7-AE7092907808}"/>
                </a:ext>
              </a:extLst>
            </p:cNvPr>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sp>
        <p:nvSpPr>
          <p:cNvPr id="189" name="Rectangle 188">
            <a:extLst>
              <a:ext uri="{FF2B5EF4-FFF2-40B4-BE49-F238E27FC236}">
                <a16:creationId xmlns:a16="http://schemas.microsoft.com/office/drawing/2014/main" id="{6706E496-A863-4873-A9BA-76D34107B9C6}"/>
              </a:ext>
            </a:extLst>
          </p:cNvPr>
          <p:cNvSpPr/>
          <p:nvPr/>
        </p:nvSpPr>
        <p:spPr>
          <a:xfrm>
            <a:off x="500742" y="4908980"/>
            <a:ext cx="449937" cy="461665"/>
          </a:xfrm>
          <a:prstGeom prst="rect">
            <a:avLst/>
          </a:prstGeom>
        </p:spPr>
        <p:txBody>
          <a:bodyPr wrap="square">
            <a:spAutoFit/>
          </a:bodyPr>
          <a:lstStyle/>
          <a:p>
            <a:pPr>
              <a:spcAft>
                <a:spcPts val="0"/>
              </a:spcAft>
            </a:pPr>
            <a:r>
              <a:rPr lang="en-US" sz="2400" dirty="0"/>
              <a:t>u</a:t>
            </a:r>
            <a:endParaRPr lang="en-CA" sz="2400" baseline="-25000" dirty="0"/>
          </a:p>
        </p:txBody>
      </p:sp>
      <p:sp>
        <p:nvSpPr>
          <p:cNvPr id="190" name="Rounded Rectangular Callout 97">
            <a:extLst>
              <a:ext uri="{FF2B5EF4-FFF2-40B4-BE49-F238E27FC236}">
                <a16:creationId xmlns:a16="http://schemas.microsoft.com/office/drawing/2014/main" id="{44EF9615-3362-4103-9492-123277A5E823}"/>
              </a:ext>
            </a:extLst>
          </p:cNvPr>
          <p:cNvSpPr/>
          <p:nvPr/>
        </p:nvSpPr>
        <p:spPr>
          <a:xfrm>
            <a:off x="954926" y="5959042"/>
            <a:ext cx="3319556"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Then I adjust my weights.</a:t>
            </a:r>
            <a:endParaRPr lang="en-CA" sz="2400" dirty="0">
              <a:cs typeface="Times New Roman" panose="02020603050405020304" pitchFamily="18" charset="0"/>
              <a:sym typeface="Symbol" panose="05050102010706020507" pitchFamily="18" charset="2"/>
            </a:endParaRPr>
          </a:p>
        </p:txBody>
      </p:sp>
      <p:sp>
        <p:nvSpPr>
          <p:cNvPr id="191" name="Rectangle 190">
            <a:extLst>
              <a:ext uri="{FF2B5EF4-FFF2-40B4-BE49-F238E27FC236}">
                <a16:creationId xmlns:a16="http://schemas.microsoft.com/office/drawing/2014/main" id="{D9C80F32-A0CC-4DAC-8143-0F7C81B8B9C4}"/>
              </a:ext>
            </a:extLst>
          </p:cNvPr>
          <p:cNvSpPr/>
          <p:nvPr/>
        </p:nvSpPr>
        <p:spPr>
          <a:xfrm>
            <a:off x="4637704" y="4474433"/>
            <a:ext cx="5578331" cy="1200329"/>
          </a:xfrm>
          <a:prstGeom prst="rect">
            <a:avLst/>
          </a:prstGeom>
        </p:spPr>
        <p:txBody>
          <a:bodyPr wrap="square">
            <a:spAutoFit/>
          </a:bodyPr>
          <a:lstStyle/>
          <a:p>
            <a:pPr>
              <a:spcAft>
                <a:spcPts val="0"/>
              </a:spcAft>
            </a:pPr>
            <a:r>
              <a:rPr lang="en-US" sz="2400" dirty="0"/>
              <a:t>Our machine’s turn:  </a:t>
            </a:r>
            <a:br>
              <a:rPr lang="en-US" sz="2400" dirty="0"/>
            </a:br>
            <a:r>
              <a:rPr lang="en-US" sz="2400" dirty="0"/>
              <a:t>  </a:t>
            </a:r>
            <a:r>
              <a:rPr lang="en-US" sz="2400" dirty="0" err="1"/>
              <a:t>r</a:t>
            </a:r>
            <a:r>
              <a:rPr lang="en-US" sz="2400" baseline="-25000" dirty="0" err="1"/>
              <a:t>current</a:t>
            </a:r>
            <a:r>
              <a:rPr lang="en-CA" sz="2400" baseline="-25000" dirty="0"/>
              <a:t> </a:t>
            </a:r>
            <a:br>
              <a:rPr lang="en-CA" sz="2400" baseline="-25000" dirty="0"/>
            </a:br>
            <a:r>
              <a:rPr lang="en-CA" sz="2400" baseline="-25000" dirty="0"/>
              <a:t> </a:t>
            </a:r>
            <a:r>
              <a:rPr lang="en-CA" sz="2400" dirty="0"/>
              <a:t>     </a:t>
            </a:r>
            <a:r>
              <a:rPr lang="en-US" sz="2400" dirty="0"/>
              <a:t>=  (1-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sz="2400" dirty="0"/>
              <a:t> </a:t>
            </a:r>
            <a:r>
              <a:rPr lang="en-US" sz="2400" dirty="0" err="1"/>
              <a:t>max</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p:txBody>
      </p:sp>
      <p:sp>
        <p:nvSpPr>
          <p:cNvPr id="3" name="Oval 2">
            <a:extLst>
              <a:ext uri="{FF2B5EF4-FFF2-40B4-BE49-F238E27FC236}">
                <a16:creationId xmlns:a16="http://schemas.microsoft.com/office/drawing/2014/main" id="{C5B0FC91-6282-408A-A44B-358468C39F6A}"/>
              </a:ext>
            </a:extLst>
          </p:cNvPr>
          <p:cNvSpPr/>
          <p:nvPr/>
        </p:nvSpPr>
        <p:spPr>
          <a:xfrm>
            <a:off x="8385884" y="5155854"/>
            <a:ext cx="758116" cy="690363"/>
          </a:xfrm>
          <a:prstGeom prst="ellipse">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2" name="Rectangle 191">
            <a:extLst>
              <a:ext uri="{FF2B5EF4-FFF2-40B4-BE49-F238E27FC236}">
                <a16:creationId xmlns:a16="http://schemas.microsoft.com/office/drawing/2014/main" id="{CCC77C24-98D4-4F09-9E96-89B3F60C9A41}"/>
              </a:ext>
            </a:extLst>
          </p:cNvPr>
          <p:cNvSpPr/>
          <p:nvPr/>
        </p:nvSpPr>
        <p:spPr>
          <a:xfrm>
            <a:off x="8564030" y="5774708"/>
            <a:ext cx="531750" cy="461665"/>
          </a:xfrm>
          <a:prstGeom prst="rect">
            <a:avLst/>
          </a:prstGeom>
        </p:spPr>
        <p:txBody>
          <a:bodyPr wrap="square">
            <a:spAutoFit/>
          </a:bodyPr>
          <a:lstStyle/>
          <a:p>
            <a:pPr>
              <a:spcAft>
                <a:spcPts val="0"/>
              </a:spcAft>
            </a:pPr>
            <a:r>
              <a:rPr lang="en-US" sz="2400" dirty="0">
                <a:solidFill>
                  <a:srgbClr val="FF0000"/>
                </a:solidFill>
              </a:rPr>
              <a:t>??</a:t>
            </a:r>
            <a:endParaRPr lang="en-CA" sz="2400" baseline="-25000" dirty="0">
              <a:solidFill>
                <a:srgbClr val="FF0000"/>
              </a:solidFill>
            </a:endParaRPr>
          </a:p>
        </p:txBody>
      </p:sp>
      <p:sp>
        <p:nvSpPr>
          <p:cNvPr id="193" name="Rounded Rectangular Callout 97">
            <a:extLst>
              <a:ext uri="{FF2B5EF4-FFF2-40B4-BE49-F238E27FC236}">
                <a16:creationId xmlns:a16="http://schemas.microsoft.com/office/drawing/2014/main" id="{F9508396-CCCE-45FB-8E57-61F1CDFDB7ED}"/>
              </a:ext>
            </a:extLst>
          </p:cNvPr>
          <p:cNvSpPr/>
          <p:nvPr/>
        </p:nvSpPr>
        <p:spPr>
          <a:xfrm>
            <a:off x="4745643" y="5715001"/>
            <a:ext cx="3495973"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will compute</a:t>
            </a:r>
            <a:r>
              <a:rPr lang="en-US" sz="2400" dirty="0"/>
              <a:t> </a:t>
            </a:r>
            <a:r>
              <a:rPr lang="en-US" sz="2400" dirty="0" err="1"/>
              <a:t>r</a:t>
            </a:r>
            <a:r>
              <a:rPr lang="en-US" sz="2400" baseline="-25000" dirty="0" err="1"/>
              <a:t>next</a:t>
            </a:r>
            <a:r>
              <a:rPr lang="en-US" sz="2400" dirty="0">
                <a:cs typeface="Times New Roman" panose="02020603050405020304" pitchFamily="18" charset="0"/>
                <a:sym typeface="Symbol" panose="05050102010706020507" pitchFamily="18" charset="2"/>
              </a:rPr>
              <a:t> for you.</a:t>
            </a:r>
            <a:endParaRPr lang="en-CA" sz="2400" dirty="0">
              <a:cs typeface="Times New Roman" panose="02020603050405020304" pitchFamily="18" charset="0"/>
              <a:sym typeface="Symbol" panose="05050102010706020507" pitchFamily="18" charset="2"/>
            </a:endParaRPr>
          </a:p>
        </p:txBody>
      </p:sp>
      <p:sp>
        <p:nvSpPr>
          <p:cNvPr id="194" name="Rectangle 5">
            <a:extLst>
              <a:ext uri="{FF2B5EF4-FFF2-40B4-BE49-F238E27FC236}">
                <a16:creationId xmlns:a16="http://schemas.microsoft.com/office/drawing/2014/main" id="{996B8D56-CB92-4EB6-90A6-5A85313F1950}"/>
              </a:ext>
            </a:extLst>
          </p:cNvPr>
          <p:cNvSpPr>
            <a:spLocks noChangeArrowheads="1"/>
          </p:cNvSpPr>
          <p:nvPr/>
        </p:nvSpPr>
        <p:spPr bwMode="auto">
          <a:xfrm>
            <a:off x="3838304" y="4907053"/>
            <a:ext cx="87235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r</a:t>
            </a:r>
            <a:r>
              <a:rPr lang="en-US" sz="2400" baseline="-25000" dirty="0" err="1">
                <a:latin typeface="Times New Roman" panose="02020603050405020304" pitchFamily="18" charset="0"/>
                <a:cs typeface="Times New Roman" panose="02020603050405020304" pitchFamily="18" charset="0"/>
              </a:rPr>
              <a:t>next</a:t>
            </a:r>
            <a:endParaRPr lang="en-US" altLang="en-US" sz="2400" dirty="0">
              <a:latin typeface="Times New Roman" panose="02020603050405020304" pitchFamily="18" charset="0"/>
              <a:cs typeface="Times New Roman" panose="02020603050405020304" pitchFamily="18" charset="0"/>
            </a:endParaRPr>
          </a:p>
        </p:txBody>
      </p:sp>
      <p:sp>
        <p:nvSpPr>
          <p:cNvPr id="197" name="Rectangle 5">
            <a:extLst>
              <a:ext uri="{FF2B5EF4-FFF2-40B4-BE49-F238E27FC236}">
                <a16:creationId xmlns:a16="http://schemas.microsoft.com/office/drawing/2014/main" id="{388A6C91-A430-4BF1-9469-9DDEA6111FAA}"/>
              </a:ext>
            </a:extLst>
          </p:cNvPr>
          <p:cNvSpPr>
            <a:spLocks noChangeArrowheads="1"/>
          </p:cNvSpPr>
          <p:nvPr/>
        </p:nvSpPr>
        <p:spPr bwMode="auto">
          <a:xfrm>
            <a:off x="3832567" y="4918878"/>
            <a:ext cx="1101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r</a:t>
            </a:r>
            <a:r>
              <a:rPr lang="en-US" sz="2400" baseline="-25000" dirty="0" err="1">
                <a:latin typeface="Times New Roman" panose="02020603050405020304" pitchFamily="18" charset="0"/>
                <a:cs typeface="Times New Roman" panose="02020603050405020304" pitchFamily="18" charset="0"/>
              </a:rPr>
              <a:t>current</a:t>
            </a:r>
            <a:endParaRPr lang="en-US" altLang="en-US" sz="2400" dirty="0">
              <a:latin typeface="Times New Roman" panose="02020603050405020304" pitchFamily="18" charset="0"/>
              <a:cs typeface="Times New Roman" panose="02020603050405020304" pitchFamily="18" charset="0"/>
            </a:endParaRPr>
          </a:p>
        </p:txBody>
      </p:sp>
      <p:sp>
        <p:nvSpPr>
          <p:cNvPr id="198" name="Rectangle 5">
            <a:extLst>
              <a:ext uri="{FF2B5EF4-FFF2-40B4-BE49-F238E27FC236}">
                <a16:creationId xmlns:a16="http://schemas.microsoft.com/office/drawing/2014/main" id="{F91460EC-8672-4D7F-BAE4-AC135BA4FA3D}"/>
              </a:ext>
            </a:extLst>
          </p:cNvPr>
          <p:cNvSpPr>
            <a:spLocks noChangeArrowheads="1"/>
          </p:cNvSpPr>
          <p:nvPr/>
        </p:nvSpPr>
        <p:spPr bwMode="auto">
          <a:xfrm>
            <a:off x="-89060" y="4805065"/>
            <a:ext cx="92365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u</a:t>
            </a:r>
            <a:r>
              <a:rPr lang="en-US" sz="2400" baseline="-25000" dirty="0" err="1">
                <a:latin typeface="Times New Roman" panose="02020603050405020304" pitchFamily="18" charset="0"/>
                <a:cs typeface="Times New Roman" panose="02020603050405020304" pitchFamily="18" charset="0"/>
              </a:rPr>
              <a:t>next</a:t>
            </a:r>
            <a:endParaRPr lang="en-US" altLang="en-US" sz="2400" dirty="0">
              <a:latin typeface="Times New Roman" panose="02020603050405020304" pitchFamily="18" charset="0"/>
              <a:cs typeface="Times New Roman" panose="02020603050405020304" pitchFamily="18" charset="0"/>
            </a:endParaRPr>
          </a:p>
        </p:txBody>
      </p:sp>
      <p:sp>
        <p:nvSpPr>
          <p:cNvPr id="199" name="Rectangle 5">
            <a:extLst>
              <a:ext uri="{FF2B5EF4-FFF2-40B4-BE49-F238E27FC236}">
                <a16:creationId xmlns:a16="http://schemas.microsoft.com/office/drawing/2014/main" id="{C06D40AB-127D-430D-B6B7-7F9AFB8846F4}"/>
              </a:ext>
            </a:extLst>
          </p:cNvPr>
          <p:cNvSpPr>
            <a:spLocks noChangeArrowheads="1"/>
          </p:cNvSpPr>
          <p:nvPr/>
        </p:nvSpPr>
        <p:spPr bwMode="auto">
          <a:xfrm>
            <a:off x="-162280" y="4800600"/>
            <a:ext cx="11528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u</a:t>
            </a:r>
            <a:r>
              <a:rPr lang="en-US" sz="2400" baseline="-25000" dirty="0" err="1">
                <a:latin typeface="Times New Roman" panose="02020603050405020304" pitchFamily="18" charset="0"/>
                <a:cs typeface="Times New Roman" panose="02020603050405020304" pitchFamily="18" charset="0"/>
              </a:rPr>
              <a:t>current</a:t>
            </a:r>
            <a:endParaRPr lang="en-US" altLang="en-US" sz="2400" dirty="0">
              <a:latin typeface="Times New Roman" panose="02020603050405020304" pitchFamily="18" charset="0"/>
              <a:cs typeface="Times New Roman" panose="02020603050405020304" pitchFamily="18" charset="0"/>
            </a:endParaRPr>
          </a:p>
        </p:txBody>
      </p:sp>
      <p:sp>
        <p:nvSpPr>
          <p:cNvPr id="200" name="Rounded Rectangular Callout 97">
            <a:extLst>
              <a:ext uri="{FF2B5EF4-FFF2-40B4-BE49-F238E27FC236}">
                <a16:creationId xmlns:a16="http://schemas.microsoft.com/office/drawing/2014/main" id="{7AAFCE6E-1ACC-41AF-829B-E74C89FDDFA7}"/>
              </a:ext>
            </a:extLst>
          </p:cNvPr>
          <p:cNvSpPr/>
          <p:nvPr/>
        </p:nvSpPr>
        <p:spPr>
          <a:xfrm>
            <a:off x="4220699" y="6292223"/>
            <a:ext cx="4817024"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When I am learning to compute</a:t>
            </a:r>
            <a:r>
              <a:rPr lang="en-US" sz="2400" dirty="0"/>
              <a:t> </a:t>
            </a:r>
            <a:r>
              <a:rPr lang="en-US" sz="2400" dirty="0" err="1"/>
              <a:t>r</a:t>
            </a:r>
            <a:r>
              <a:rPr lang="en-US" sz="2400" baseline="-25000" dirty="0" err="1"/>
              <a:t>current</a:t>
            </a:r>
            <a:r>
              <a:rPr lang="en-US" sz="2400" dirty="0">
                <a:cs typeface="Times New Roman" panose="02020603050405020304" pitchFamily="18" charset="0"/>
                <a:sym typeface="Symbol" panose="05050102010706020507" pitchFamily="18" charset="2"/>
              </a:rPr>
              <a:t>.</a:t>
            </a:r>
            <a:endParaRPr lang="en-CA" sz="2400" dirty="0">
              <a:cs typeface="Times New Roman" panose="02020603050405020304" pitchFamily="18" charset="0"/>
              <a:sym typeface="Symbol" panose="05050102010706020507" pitchFamily="18" charset="2"/>
            </a:endParaRPr>
          </a:p>
        </p:txBody>
      </p:sp>
      <p:sp>
        <p:nvSpPr>
          <p:cNvPr id="4" name="Oval 3">
            <a:extLst>
              <a:ext uri="{FF2B5EF4-FFF2-40B4-BE49-F238E27FC236}">
                <a16:creationId xmlns:a16="http://schemas.microsoft.com/office/drawing/2014/main" id="{77FE3F98-CD9D-4B40-A87F-DDF35358A5D6}"/>
              </a:ext>
            </a:extLst>
          </p:cNvPr>
          <p:cNvSpPr/>
          <p:nvPr/>
        </p:nvSpPr>
        <p:spPr>
          <a:xfrm rot="21348987">
            <a:off x="3823891" y="4873637"/>
            <a:ext cx="2024276" cy="601209"/>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15020471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1"/>
                                        </p:tgtEl>
                                        <p:attrNameLst>
                                          <p:attrName>style.visibility</p:attrName>
                                        </p:attrNameLst>
                                      </p:cBhvr>
                                      <p:to>
                                        <p:strVal val="visible"/>
                                      </p:to>
                                    </p:set>
                                    <p:anim calcmode="lin" valueType="num">
                                      <p:cBhvr additive="base">
                                        <p:cTn id="7" dur="500" fill="hold"/>
                                        <p:tgtEl>
                                          <p:spTgt spid="81"/>
                                        </p:tgtEl>
                                        <p:attrNameLst>
                                          <p:attrName>ppt_x</p:attrName>
                                        </p:attrNameLst>
                                      </p:cBhvr>
                                      <p:tavLst>
                                        <p:tav tm="0">
                                          <p:val>
                                            <p:strVal val="0-#ppt_w/2"/>
                                          </p:val>
                                        </p:tav>
                                        <p:tav tm="100000">
                                          <p:val>
                                            <p:strVal val="#ppt_x"/>
                                          </p:val>
                                        </p:tav>
                                      </p:tavLst>
                                    </p:anim>
                                    <p:anim calcmode="lin" valueType="num">
                                      <p:cBhvr additive="base">
                                        <p:cTn id="8" dur="500" fill="hold"/>
                                        <p:tgtEl>
                                          <p:spTgt spid="8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6"/>
                                        </p:tgtEl>
                                        <p:attrNameLst>
                                          <p:attrName>style.visibility</p:attrName>
                                        </p:attrNameLst>
                                      </p:cBhvr>
                                      <p:to>
                                        <p:strVal val="visible"/>
                                      </p:to>
                                    </p:set>
                                    <p:anim calcmode="lin" valueType="num">
                                      <p:cBhvr additive="base">
                                        <p:cTn id="13" dur="500" fill="hold"/>
                                        <p:tgtEl>
                                          <p:spTgt spid="116"/>
                                        </p:tgtEl>
                                        <p:attrNameLst>
                                          <p:attrName>ppt_x</p:attrName>
                                        </p:attrNameLst>
                                      </p:cBhvr>
                                      <p:tavLst>
                                        <p:tav tm="0">
                                          <p:val>
                                            <p:strVal val="0-#ppt_w/2"/>
                                          </p:val>
                                        </p:tav>
                                        <p:tav tm="100000">
                                          <p:val>
                                            <p:strVal val="#ppt_x"/>
                                          </p:val>
                                        </p:tav>
                                      </p:tavLst>
                                    </p:anim>
                                    <p:anim calcmode="lin" valueType="num">
                                      <p:cBhvr additive="base">
                                        <p:cTn id="14" dur="500" fill="hold"/>
                                        <p:tgtEl>
                                          <p:spTgt spid="11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500" fill="hold"/>
                                        <p:tgtEl>
                                          <p:spTgt spid="189"/>
                                        </p:tgtEl>
                                        <p:attrNameLst>
                                          <p:attrName>ppt_x</p:attrName>
                                        </p:attrNameLst>
                                      </p:cBhvr>
                                      <p:tavLst>
                                        <p:tav tm="0">
                                          <p:val>
                                            <p:strVal val="0-#ppt_w/2"/>
                                          </p:val>
                                        </p:tav>
                                        <p:tav tm="100000">
                                          <p:val>
                                            <p:strVal val="#ppt_x"/>
                                          </p:val>
                                        </p:tav>
                                      </p:tavLst>
                                    </p:anim>
                                    <p:anim calcmode="lin" valueType="num">
                                      <p:cBhvr additive="base">
                                        <p:cTn id="20" dur="500" fill="hold"/>
                                        <p:tgtEl>
                                          <p:spTgt spid="18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19"/>
                                        </p:tgtEl>
                                        <p:attrNameLst>
                                          <p:attrName>style.visibility</p:attrName>
                                        </p:attrNameLst>
                                      </p:cBhvr>
                                      <p:to>
                                        <p:strVal val="visible"/>
                                      </p:to>
                                    </p:set>
                                    <p:anim calcmode="lin" valueType="num">
                                      <p:cBhvr additive="base">
                                        <p:cTn id="25" dur="500" fill="hold"/>
                                        <p:tgtEl>
                                          <p:spTgt spid="119"/>
                                        </p:tgtEl>
                                        <p:attrNameLst>
                                          <p:attrName>ppt_x</p:attrName>
                                        </p:attrNameLst>
                                      </p:cBhvr>
                                      <p:tavLst>
                                        <p:tav tm="0">
                                          <p:val>
                                            <p:strVal val="0-#ppt_w/2"/>
                                          </p:val>
                                        </p:tav>
                                        <p:tav tm="100000">
                                          <p:val>
                                            <p:strVal val="#ppt_x"/>
                                          </p:val>
                                        </p:tav>
                                      </p:tavLst>
                                    </p:anim>
                                    <p:anim calcmode="lin" valueType="num">
                                      <p:cBhvr additive="base">
                                        <p:cTn id="26" dur="500" fill="hold"/>
                                        <p:tgtEl>
                                          <p:spTgt spid="11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108"/>
                                        </p:tgtEl>
                                        <p:attrNameLst>
                                          <p:attrName>style.visibility</p:attrName>
                                        </p:attrNameLst>
                                      </p:cBhvr>
                                      <p:to>
                                        <p:strVal val="visible"/>
                                      </p:to>
                                    </p:set>
                                    <p:anim calcmode="lin" valueType="num">
                                      <p:cBhvr additive="base">
                                        <p:cTn id="31" dur="500" fill="hold"/>
                                        <p:tgtEl>
                                          <p:spTgt spid="108"/>
                                        </p:tgtEl>
                                        <p:attrNameLst>
                                          <p:attrName>ppt_x</p:attrName>
                                        </p:attrNameLst>
                                      </p:cBhvr>
                                      <p:tavLst>
                                        <p:tav tm="0">
                                          <p:val>
                                            <p:strVal val="1+#ppt_w/2"/>
                                          </p:val>
                                        </p:tav>
                                        <p:tav tm="100000">
                                          <p:val>
                                            <p:strVal val="#ppt_x"/>
                                          </p:val>
                                        </p:tav>
                                      </p:tavLst>
                                    </p:anim>
                                    <p:anim calcmode="lin" valueType="num">
                                      <p:cBhvr additive="base">
                                        <p:cTn id="32" dur="500" fill="hold"/>
                                        <p:tgtEl>
                                          <p:spTgt spid="10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106"/>
                                        </p:tgtEl>
                                        <p:attrNameLst>
                                          <p:attrName>style.visibility</p:attrName>
                                        </p:attrNameLst>
                                      </p:cBhvr>
                                      <p:to>
                                        <p:strVal val="visible"/>
                                      </p:to>
                                    </p:set>
                                    <p:anim calcmode="lin" valueType="num">
                                      <p:cBhvr additive="base">
                                        <p:cTn id="35" dur="500" fill="hold"/>
                                        <p:tgtEl>
                                          <p:spTgt spid="106"/>
                                        </p:tgtEl>
                                        <p:attrNameLst>
                                          <p:attrName>ppt_x</p:attrName>
                                        </p:attrNameLst>
                                      </p:cBhvr>
                                      <p:tavLst>
                                        <p:tav tm="0">
                                          <p:val>
                                            <p:strVal val="1+#ppt_w/2"/>
                                          </p:val>
                                        </p:tav>
                                        <p:tav tm="100000">
                                          <p:val>
                                            <p:strVal val="#ppt_x"/>
                                          </p:val>
                                        </p:tav>
                                      </p:tavLst>
                                    </p:anim>
                                    <p:anim calcmode="lin" valueType="num">
                                      <p:cBhvr additive="base">
                                        <p:cTn id="36" dur="500" fill="hold"/>
                                        <p:tgtEl>
                                          <p:spTgt spid="106"/>
                                        </p:tgtEl>
                                        <p:attrNameLst>
                                          <p:attrName>ppt_y</p:attrName>
                                        </p:attrNameLst>
                                      </p:cBhvr>
                                      <p:tavLst>
                                        <p:tav tm="0">
                                          <p:val>
                                            <p:strVal val="#ppt_y"/>
                                          </p:val>
                                        </p:tav>
                                        <p:tav tm="100000">
                                          <p:val>
                                            <p:strVal val="#ppt_y"/>
                                          </p:val>
                                        </p:tav>
                                      </p:tavLst>
                                    </p:anim>
                                  </p:childTnLst>
                                </p:cTn>
                              </p:par>
                              <p:par>
                                <p:cTn id="37" presetID="2" presetClass="entr" presetSubtype="2" fill="hold" nodeType="withEffect">
                                  <p:stCondLst>
                                    <p:cond delay="0"/>
                                  </p:stCondLst>
                                  <p:childTnLst>
                                    <p:set>
                                      <p:cBhvr>
                                        <p:cTn id="38" dur="1" fill="hold">
                                          <p:stCondLst>
                                            <p:cond delay="0"/>
                                          </p:stCondLst>
                                        </p:cTn>
                                        <p:tgtEl>
                                          <p:spTgt spid="108">
                                            <p:txEl>
                                              <p:pRg st="0" end="0"/>
                                            </p:txEl>
                                          </p:spTgt>
                                        </p:tgtEl>
                                        <p:attrNameLst>
                                          <p:attrName>style.visibility</p:attrName>
                                        </p:attrNameLst>
                                      </p:cBhvr>
                                      <p:to>
                                        <p:strVal val="visible"/>
                                      </p:to>
                                    </p:set>
                                    <p:anim calcmode="lin" valueType="num">
                                      <p:cBhvr additive="base">
                                        <p:cTn id="39" dur="500" fill="hold"/>
                                        <p:tgtEl>
                                          <p:spTgt spid="108">
                                            <p:txEl>
                                              <p:pRg st="0" end="0"/>
                                            </p:txEl>
                                          </p:spTgt>
                                        </p:tgtEl>
                                        <p:attrNameLst>
                                          <p:attrName>ppt_x</p:attrName>
                                        </p:attrNameLst>
                                      </p:cBhvr>
                                      <p:tavLst>
                                        <p:tav tm="0">
                                          <p:val>
                                            <p:strVal val="1+#ppt_w/2"/>
                                          </p:val>
                                        </p:tav>
                                        <p:tav tm="100000">
                                          <p:val>
                                            <p:strVal val="#ppt_x"/>
                                          </p:val>
                                        </p:tav>
                                      </p:tavLst>
                                    </p:anim>
                                    <p:anim calcmode="lin" valueType="num">
                                      <p:cBhvr additive="base">
                                        <p:cTn id="40" dur="500" fill="hold"/>
                                        <p:tgtEl>
                                          <p:spTgt spid="10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2" fill="hold" nodeType="clickEffect">
                                  <p:stCondLst>
                                    <p:cond delay="0"/>
                                  </p:stCondLst>
                                  <p:childTnLst>
                                    <p:set>
                                      <p:cBhvr>
                                        <p:cTn id="44" dur="1" fill="hold">
                                          <p:stCondLst>
                                            <p:cond delay="0"/>
                                          </p:stCondLst>
                                        </p:cTn>
                                        <p:tgtEl>
                                          <p:spTgt spid="108">
                                            <p:txEl>
                                              <p:pRg st="1" end="1"/>
                                            </p:txEl>
                                          </p:spTgt>
                                        </p:tgtEl>
                                        <p:attrNameLst>
                                          <p:attrName>style.visibility</p:attrName>
                                        </p:attrNameLst>
                                      </p:cBhvr>
                                      <p:to>
                                        <p:strVal val="visible"/>
                                      </p:to>
                                    </p:set>
                                    <p:anim calcmode="lin" valueType="num">
                                      <p:cBhvr additive="base">
                                        <p:cTn id="45" dur="500" fill="hold"/>
                                        <p:tgtEl>
                                          <p:spTgt spid="108">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10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90"/>
                                        </p:tgtEl>
                                        <p:attrNameLst>
                                          <p:attrName>style.visibility</p:attrName>
                                        </p:attrNameLst>
                                      </p:cBhvr>
                                      <p:to>
                                        <p:strVal val="visible"/>
                                      </p:to>
                                    </p:set>
                                    <p:anim calcmode="lin" valueType="num">
                                      <p:cBhvr additive="base">
                                        <p:cTn id="51" dur="500" fill="hold"/>
                                        <p:tgtEl>
                                          <p:spTgt spid="190"/>
                                        </p:tgtEl>
                                        <p:attrNameLst>
                                          <p:attrName>ppt_x</p:attrName>
                                        </p:attrNameLst>
                                      </p:cBhvr>
                                      <p:tavLst>
                                        <p:tav tm="0">
                                          <p:val>
                                            <p:strVal val="0-#ppt_w/2"/>
                                          </p:val>
                                        </p:tav>
                                        <p:tav tm="100000">
                                          <p:val>
                                            <p:strVal val="#ppt_x"/>
                                          </p:val>
                                        </p:tav>
                                      </p:tavLst>
                                    </p:anim>
                                    <p:anim calcmode="lin" valueType="num">
                                      <p:cBhvr additive="base">
                                        <p:cTn id="52" dur="500" fill="hold"/>
                                        <p:tgtEl>
                                          <p:spTgt spid="190"/>
                                        </p:tgtEl>
                                        <p:attrNameLst>
                                          <p:attrName>ppt_y</p:attrName>
                                        </p:attrNameLst>
                                      </p:cBhvr>
                                      <p:tavLst>
                                        <p:tav tm="0">
                                          <p:val>
                                            <p:strVal val="#ppt_y"/>
                                          </p:val>
                                        </p:tav>
                                        <p:tav tm="100000">
                                          <p:val>
                                            <p:strVal val="#ppt_y"/>
                                          </p:val>
                                        </p:tav>
                                      </p:tavLst>
                                    </p:anim>
                                  </p:childTnLst>
                                </p:cTn>
                              </p:par>
                              <p:par>
                                <p:cTn id="53" presetID="2" presetClass="entr" presetSubtype="8" fill="hold" nodeType="withEffect">
                                  <p:stCondLst>
                                    <p:cond delay="0"/>
                                  </p:stCondLst>
                                  <p:childTnLst>
                                    <p:set>
                                      <p:cBhvr>
                                        <p:cTn id="54" dur="1" fill="hold">
                                          <p:stCondLst>
                                            <p:cond delay="0"/>
                                          </p:stCondLst>
                                        </p:cTn>
                                        <p:tgtEl>
                                          <p:spTgt spid="120"/>
                                        </p:tgtEl>
                                        <p:attrNameLst>
                                          <p:attrName>style.visibility</p:attrName>
                                        </p:attrNameLst>
                                      </p:cBhvr>
                                      <p:to>
                                        <p:strVal val="visible"/>
                                      </p:to>
                                    </p:set>
                                    <p:anim calcmode="lin" valueType="num">
                                      <p:cBhvr additive="base">
                                        <p:cTn id="55" dur="500" fill="hold"/>
                                        <p:tgtEl>
                                          <p:spTgt spid="120"/>
                                        </p:tgtEl>
                                        <p:attrNameLst>
                                          <p:attrName>ppt_x</p:attrName>
                                        </p:attrNameLst>
                                      </p:cBhvr>
                                      <p:tavLst>
                                        <p:tav tm="0">
                                          <p:val>
                                            <p:strVal val="0-#ppt_w/2"/>
                                          </p:val>
                                        </p:tav>
                                        <p:tav tm="100000">
                                          <p:val>
                                            <p:strVal val="#ppt_x"/>
                                          </p:val>
                                        </p:tav>
                                      </p:tavLst>
                                    </p:anim>
                                    <p:anim calcmode="lin" valueType="num">
                                      <p:cBhvr additive="base">
                                        <p:cTn id="56"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191">
                                            <p:txEl>
                                              <p:pRg st="0" end="0"/>
                                            </p:txEl>
                                          </p:spTgt>
                                        </p:tgtEl>
                                        <p:attrNameLst>
                                          <p:attrName>style.visibility</p:attrName>
                                        </p:attrNameLst>
                                      </p:cBhvr>
                                      <p:to>
                                        <p:strVal val="visible"/>
                                      </p:to>
                                    </p:set>
                                    <p:anim calcmode="lin" valueType="num">
                                      <p:cBhvr additive="base">
                                        <p:cTn id="61" dur="500" fill="hold"/>
                                        <p:tgtEl>
                                          <p:spTgt spid="191">
                                            <p:txEl>
                                              <p:pRg st="0" end="0"/>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19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3"/>
                                        </p:tgtEl>
                                        <p:attrNameLst>
                                          <p:attrName>style.visibility</p:attrName>
                                        </p:attrNameLst>
                                      </p:cBhvr>
                                      <p:to>
                                        <p:strVal val="visible"/>
                                      </p:to>
                                    </p:set>
                                    <p:anim calcmode="lin" valueType="num">
                                      <p:cBhvr additive="base">
                                        <p:cTn id="67" dur="500" fill="hold"/>
                                        <p:tgtEl>
                                          <p:spTgt spid="3"/>
                                        </p:tgtEl>
                                        <p:attrNameLst>
                                          <p:attrName>ppt_x</p:attrName>
                                        </p:attrNameLst>
                                      </p:cBhvr>
                                      <p:tavLst>
                                        <p:tav tm="0">
                                          <p:val>
                                            <p:strVal val="#ppt_x"/>
                                          </p:val>
                                        </p:tav>
                                        <p:tav tm="100000">
                                          <p:val>
                                            <p:strVal val="#ppt_x"/>
                                          </p:val>
                                        </p:tav>
                                      </p:tavLst>
                                    </p:anim>
                                    <p:anim calcmode="lin" valueType="num">
                                      <p:cBhvr additive="base">
                                        <p:cTn id="68" dur="500" fill="hold"/>
                                        <p:tgtEl>
                                          <p:spTgt spid="3"/>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92"/>
                                        </p:tgtEl>
                                        <p:attrNameLst>
                                          <p:attrName>style.visibility</p:attrName>
                                        </p:attrNameLst>
                                      </p:cBhvr>
                                      <p:to>
                                        <p:strVal val="visible"/>
                                      </p:to>
                                    </p:set>
                                    <p:anim calcmode="lin" valueType="num">
                                      <p:cBhvr additive="base">
                                        <p:cTn id="71" dur="500" fill="hold"/>
                                        <p:tgtEl>
                                          <p:spTgt spid="192"/>
                                        </p:tgtEl>
                                        <p:attrNameLst>
                                          <p:attrName>ppt_x</p:attrName>
                                        </p:attrNameLst>
                                      </p:cBhvr>
                                      <p:tavLst>
                                        <p:tav tm="0">
                                          <p:val>
                                            <p:strVal val="#ppt_x"/>
                                          </p:val>
                                        </p:tav>
                                        <p:tav tm="100000">
                                          <p:val>
                                            <p:strVal val="#ppt_x"/>
                                          </p:val>
                                        </p:tav>
                                      </p:tavLst>
                                    </p:anim>
                                    <p:anim calcmode="lin" valueType="num">
                                      <p:cBhvr additive="base">
                                        <p:cTn id="72" dur="500" fill="hold"/>
                                        <p:tgtEl>
                                          <p:spTgt spid="192"/>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grpId="0" nodeType="clickEffect">
                                  <p:stCondLst>
                                    <p:cond delay="0"/>
                                  </p:stCondLst>
                                  <p:childTnLst>
                                    <p:set>
                                      <p:cBhvr>
                                        <p:cTn id="76" dur="1" fill="hold">
                                          <p:stCondLst>
                                            <p:cond delay="0"/>
                                          </p:stCondLst>
                                        </p:cTn>
                                        <p:tgtEl>
                                          <p:spTgt spid="193"/>
                                        </p:tgtEl>
                                        <p:attrNameLst>
                                          <p:attrName>style.visibility</p:attrName>
                                        </p:attrNameLst>
                                      </p:cBhvr>
                                      <p:to>
                                        <p:strVal val="visible"/>
                                      </p:to>
                                    </p:set>
                                    <p:anim calcmode="lin" valueType="num">
                                      <p:cBhvr additive="base">
                                        <p:cTn id="77" dur="500" fill="hold"/>
                                        <p:tgtEl>
                                          <p:spTgt spid="193"/>
                                        </p:tgtEl>
                                        <p:attrNameLst>
                                          <p:attrName>ppt_x</p:attrName>
                                        </p:attrNameLst>
                                      </p:cBhvr>
                                      <p:tavLst>
                                        <p:tav tm="0">
                                          <p:val>
                                            <p:strVal val="0-#ppt_w/2"/>
                                          </p:val>
                                        </p:tav>
                                        <p:tav tm="100000">
                                          <p:val>
                                            <p:strVal val="#ppt_x"/>
                                          </p:val>
                                        </p:tav>
                                      </p:tavLst>
                                    </p:anim>
                                    <p:anim calcmode="lin" valueType="num">
                                      <p:cBhvr additive="base">
                                        <p:cTn id="78" dur="500" fill="hold"/>
                                        <p:tgtEl>
                                          <p:spTgt spid="193"/>
                                        </p:tgtEl>
                                        <p:attrNameLst>
                                          <p:attrName>ppt_y</p:attrName>
                                        </p:attrNameLst>
                                      </p:cBhvr>
                                      <p:tavLst>
                                        <p:tav tm="0">
                                          <p:val>
                                            <p:strVal val="#ppt_y"/>
                                          </p:val>
                                        </p:tav>
                                        <p:tav tm="100000">
                                          <p:val>
                                            <p:strVal val="#ppt_y"/>
                                          </p:val>
                                        </p:tav>
                                      </p:tavLst>
                                    </p:anim>
                                  </p:childTnLst>
                                </p:cTn>
                              </p:par>
                              <p:par>
                                <p:cTn id="79" presetID="7" presetClass="emph" presetSubtype="2" fill="hold" nodeType="withEffect">
                                  <p:stCondLst>
                                    <p:cond delay="0"/>
                                  </p:stCondLst>
                                  <p:childTnLst>
                                    <p:animClr clrSpc="rgb" dir="cw">
                                      <p:cBhvr>
                                        <p:cTn id="80" dur="600" fill="hold"/>
                                        <p:tgtEl>
                                          <p:spTgt spid="3"/>
                                        </p:tgtEl>
                                        <p:attrNameLst>
                                          <p:attrName>stroke.color</p:attrName>
                                        </p:attrNameLst>
                                      </p:cBhvr>
                                      <p:to>
                                        <a:srgbClr val="FFFF00"/>
                                      </p:to>
                                    </p:animClr>
                                    <p:set>
                                      <p:cBhvr>
                                        <p:cTn id="81" dur="600" fill="hold"/>
                                        <p:tgtEl>
                                          <p:spTgt spid="3"/>
                                        </p:tgtEl>
                                        <p:attrNameLst>
                                          <p:attrName>stroke.on</p:attrName>
                                        </p:attrNameLst>
                                      </p:cBhvr>
                                      <p:to>
                                        <p:strVal val="true"/>
                                      </p:to>
                                    </p:set>
                                  </p:childTnLst>
                                </p:cTn>
                              </p:par>
                              <p:par>
                                <p:cTn id="82" presetID="1" presetClass="exit" presetSubtype="0" fill="hold" grpId="1" nodeType="withEffect">
                                  <p:stCondLst>
                                    <p:cond delay="0"/>
                                  </p:stCondLst>
                                  <p:childTnLst>
                                    <p:set>
                                      <p:cBhvr>
                                        <p:cTn id="83" dur="1" fill="hold">
                                          <p:stCondLst>
                                            <p:cond delay="0"/>
                                          </p:stCondLst>
                                        </p:cTn>
                                        <p:tgtEl>
                                          <p:spTgt spid="192"/>
                                        </p:tgtEl>
                                        <p:attrNameLst>
                                          <p:attrName>style.visibility</p:attrName>
                                        </p:attrNameLst>
                                      </p:cBhvr>
                                      <p:to>
                                        <p:strVal val="hidden"/>
                                      </p:to>
                                    </p:set>
                                  </p:childTnLst>
                                </p:cTn>
                              </p:par>
                            </p:childTnLst>
                          </p:cTn>
                        </p:par>
                      </p:childTnLst>
                    </p:cTn>
                  </p:par>
                  <p:par>
                    <p:cTn id="84" fill="hold">
                      <p:stCondLst>
                        <p:cond delay="indefinite"/>
                      </p:stCondLst>
                      <p:childTnLst>
                        <p:par>
                          <p:cTn id="85" fill="hold">
                            <p:stCondLst>
                              <p:cond delay="0"/>
                            </p:stCondLst>
                            <p:childTnLst>
                              <p:par>
                                <p:cTn id="86" presetID="2" presetClass="entr" presetSubtype="8" fill="hold" grpId="0" nodeType="clickEffect">
                                  <p:stCondLst>
                                    <p:cond delay="0"/>
                                  </p:stCondLst>
                                  <p:childTnLst>
                                    <p:set>
                                      <p:cBhvr>
                                        <p:cTn id="87" dur="1" fill="hold">
                                          <p:stCondLst>
                                            <p:cond delay="0"/>
                                          </p:stCondLst>
                                        </p:cTn>
                                        <p:tgtEl>
                                          <p:spTgt spid="198"/>
                                        </p:tgtEl>
                                        <p:attrNameLst>
                                          <p:attrName>style.visibility</p:attrName>
                                        </p:attrNameLst>
                                      </p:cBhvr>
                                      <p:to>
                                        <p:strVal val="visible"/>
                                      </p:to>
                                    </p:set>
                                    <p:anim calcmode="lin" valueType="num">
                                      <p:cBhvr additive="base">
                                        <p:cTn id="88" dur="500" fill="hold"/>
                                        <p:tgtEl>
                                          <p:spTgt spid="198"/>
                                        </p:tgtEl>
                                        <p:attrNameLst>
                                          <p:attrName>ppt_x</p:attrName>
                                        </p:attrNameLst>
                                      </p:cBhvr>
                                      <p:tavLst>
                                        <p:tav tm="0">
                                          <p:val>
                                            <p:strVal val="0-#ppt_w/2"/>
                                          </p:val>
                                        </p:tav>
                                        <p:tav tm="100000">
                                          <p:val>
                                            <p:strVal val="#ppt_x"/>
                                          </p:val>
                                        </p:tav>
                                      </p:tavLst>
                                    </p:anim>
                                    <p:anim calcmode="lin" valueType="num">
                                      <p:cBhvr additive="base">
                                        <p:cTn id="89" dur="500" fill="hold"/>
                                        <p:tgtEl>
                                          <p:spTgt spid="198"/>
                                        </p:tgtEl>
                                        <p:attrNameLst>
                                          <p:attrName>ppt_y</p:attrName>
                                        </p:attrNameLst>
                                      </p:cBhvr>
                                      <p:tavLst>
                                        <p:tav tm="0">
                                          <p:val>
                                            <p:strVal val="#ppt_y"/>
                                          </p:val>
                                        </p:tav>
                                        <p:tav tm="100000">
                                          <p:val>
                                            <p:strVal val="#ppt_y"/>
                                          </p:val>
                                        </p:tav>
                                      </p:tavLst>
                                    </p:anim>
                                  </p:childTnLst>
                                </p:cTn>
                              </p:par>
                              <p:par>
                                <p:cTn id="90" presetID="1" presetClass="exit" presetSubtype="0" fill="hold" grpId="1" nodeType="withEffect">
                                  <p:stCondLst>
                                    <p:cond delay="0"/>
                                  </p:stCondLst>
                                  <p:childTnLst>
                                    <p:set>
                                      <p:cBhvr>
                                        <p:cTn id="91" dur="1" fill="hold">
                                          <p:stCondLst>
                                            <p:cond delay="0"/>
                                          </p:stCondLst>
                                        </p:cTn>
                                        <p:tgtEl>
                                          <p:spTgt spid="189"/>
                                        </p:tgtEl>
                                        <p:attrNameLst>
                                          <p:attrName>style.visibility</p:attrName>
                                        </p:attrNameLst>
                                      </p:cBhvr>
                                      <p:to>
                                        <p:strVal val="hidden"/>
                                      </p:to>
                                    </p:set>
                                  </p:childTnLst>
                                </p:cTn>
                              </p:par>
                              <p:par>
                                <p:cTn id="92" presetID="1" presetClass="exit" presetSubtype="0" fill="hold" grpId="1" nodeType="withEffect">
                                  <p:stCondLst>
                                    <p:cond delay="0"/>
                                  </p:stCondLst>
                                  <p:childTnLst>
                                    <p:set>
                                      <p:cBhvr>
                                        <p:cTn id="93" dur="1" fill="hold">
                                          <p:stCondLst>
                                            <p:cond delay="0"/>
                                          </p:stCondLst>
                                        </p:cTn>
                                        <p:tgtEl>
                                          <p:spTgt spid="119"/>
                                        </p:tgtEl>
                                        <p:attrNameLst>
                                          <p:attrName>style.visibility</p:attrName>
                                        </p:attrNameLst>
                                      </p:cBhvr>
                                      <p:to>
                                        <p:strVal val="hidden"/>
                                      </p:to>
                                    </p:set>
                                  </p:childTnLst>
                                </p:cTn>
                              </p:par>
                            </p:childTnLst>
                          </p:cTn>
                        </p:par>
                      </p:childTnLst>
                    </p:cTn>
                  </p:par>
                  <p:par>
                    <p:cTn id="94" fill="hold">
                      <p:stCondLst>
                        <p:cond delay="indefinite"/>
                      </p:stCondLst>
                      <p:childTnLst>
                        <p:par>
                          <p:cTn id="95" fill="hold">
                            <p:stCondLst>
                              <p:cond delay="0"/>
                            </p:stCondLst>
                            <p:childTnLst>
                              <p:par>
                                <p:cTn id="96" presetID="2" presetClass="entr" presetSubtype="8" fill="hold" grpId="0" nodeType="clickEffect">
                                  <p:stCondLst>
                                    <p:cond delay="0"/>
                                  </p:stCondLst>
                                  <p:childTnLst>
                                    <p:set>
                                      <p:cBhvr>
                                        <p:cTn id="97" dur="1" fill="hold">
                                          <p:stCondLst>
                                            <p:cond delay="0"/>
                                          </p:stCondLst>
                                        </p:cTn>
                                        <p:tgtEl>
                                          <p:spTgt spid="194"/>
                                        </p:tgtEl>
                                        <p:attrNameLst>
                                          <p:attrName>style.visibility</p:attrName>
                                        </p:attrNameLst>
                                      </p:cBhvr>
                                      <p:to>
                                        <p:strVal val="visible"/>
                                      </p:to>
                                    </p:set>
                                    <p:anim calcmode="lin" valueType="num">
                                      <p:cBhvr additive="base">
                                        <p:cTn id="98" dur="500" fill="hold"/>
                                        <p:tgtEl>
                                          <p:spTgt spid="194"/>
                                        </p:tgtEl>
                                        <p:attrNameLst>
                                          <p:attrName>ppt_x</p:attrName>
                                        </p:attrNameLst>
                                      </p:cBhvr>
                                      <p:tavLst>
                                        <p:tav tm="0">
                                          <p:val>
                                            <p:strVal val="0-#ppt_w/2"/>
                                          </p:val>
                                        </p:tav>
                                        <p:tav tm="100000">
                                          <p:val>
                                            <p:strVal val="#ppt_x"/>
                                          </p:val>
                                        </p:tav>
                                      </p:tavLst>
                                    </p:anim>
                                    <p:anim calcmode="lin" valueType="num">
                                      <p:cBhvr additive="base">
                                        <p:cTn id="99" dur="500" fill="hold"/>
                                        <p:tgtEl>
                                          <p:spTgt spid="194"/>
                                        </p:tgtEl>
                                        <p:attrNameLst>
                                          <p:attrName>ppt_y</p:attrName>
                                        </p:attrNameLst>
                                      </p:cBhvr>
                                      <p:tavLst>
                                        <p:tav tm="0">
                                          <p:val>
                                            <p:strVal val="#ppt_y"/>
                                          </p:val>
                                        </p:tav>
                                        <p:tav tm="100000">
                                          <p:val>
                                            <p:strVal val="#ppt_y"/>
                                          </p:val>
                                        </p:tav>
                                      </p:tavLst>
                                    </p:anim>
                                  </p:childTnLst>
                                </p:cTn>
                              </p:par>
                            </p:childTnLst>
                          </p:cTn>
                        </p:par>
                      </p:childTnLst>
                    </p:cTn>
                  </p:par>
                  <p:par>
                    <p:cTn id="100" fill="hold">
                      <p:stCondLst>
                        <p:cond delay="indefinite"/>
                      </p:stCondLst>
                      <p:childTnLst>
                        <p:par>
                          <p:cTn id="101" fill="hold">
                            <p:stCondLst>
                              <p:cond delay="0"/>
                            </p:stCondLst>
                            <p:childTnLst>
                              <p:par>
                                <p:cTn id="102" presetID="2" presetClass="entr" presetSubtype="8" fill="hold" grpId="0" nodeType="clickEffect">
                                  <p:stCondLst>
                                    <p:cond delay="0"/>
                                  </p:stCondLst>
                                  <p:childTnLst>
                                    <p:set>
                                      <p:cBhvr>
                                        <p:cTn id="103" dur="1" fill="hold">
                                          <p:stCondLst>
                                            <p:cond delay="0"/>
                                          </p:stCondLst>
                                        </p:cTn>
                                        <p:tgtEl>
                                          <p:spTgt spid="200"/>
                                        </p:tgtEl>
                                        <p:attrNameLst>
                                          <p:attrName>style.visibility</p:attrName>
                                        </p:attrNameLst>
                                      </p:cBhvr>
                                      <p:to>
                                        <p:strVal val="visible"/>
                                      </p:to>
                                    </p:set>
                                    <p:anim calcmode="lin" valueType="num">
                                      <p:cBhvr additive="base">
                                        <p:cTn id="104" dur="500" fill="hold"/>
                                        <p:tgtEl>
                                          <p:spTgt spid="200"/>
                                        </p:tgtEl>
                                        <p:attrNameLst>
                                          <p:attrName>ppt_x</p:attrName>
                                        </p:attrNameLst>
                                      </p:cBhvr>
                                      <p:tavLst>
                                        <p:tav tm="0">
                                          <p:val>
                                            <p:strVal val="0-#ppt_w/2"/>
                                          </p:val>
                                        </p:tav>
                                        <p:tav tm="100000">
                                          <p:val>
                                            <p:strVal val="#ppt_x"/>
                                          </p:val>
                                        </p:tav>
                                      </p:tavLst>
                                    </p:anim>
                                    <p:anim calcmode="lin" valueType="num">
                                      <p:cBhvr additive="base">
                                        <p:cTn id="105" dur="500" fill="hold"/>
                                        <p:tgtEl>
                                          <p:spTgt spid="200"/>
                                        </p:tgtEl>
                                        <p:attrNameLst>
                                          <p:attrName>ppt_y</p:attrName>
                                        </p:attrNameLst>
                                      </p:cBhvr>
                                      <p:tavLst>
                                        <p:tav tm="0">
                                          <p:val>
                                            <p:strVal val="#ppt_y"/>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2" presetClass="entr" presetSubtype="8" fill="hold" grpId="0" nodeType="clickEffect">
                                  <p:stCondLst>
                                    <p:cond delay="0"/>
                                  </p:stCondLst>
                                  <p:childTnLst>
                                    <p:set>
                                      <p:cBhvr>
                                        <p:cTn id="109" dur="1" fill="hold">
                                          <p:stCondLst>
                                            <p:cond delay="0"/>
                                          </p:stCondLst>
                                        </p:cTn>
                                        <p:tgtEl>
                                          <p:spTgt spid="199"/>
                                        </p:tgtEl>
                                        <p:attrNameLst>
                                          <p:attrName>style.visibility</p:attrName>
                                        </p:attrNameLst>
                                      </p:cBhvr>
                                      <p:to>
                                        <p:strVal val="visible"/>
                                      </p:to>
                                    </p:set>
                                    <p:anim calcmode="lin" valueType="num">
                                      <p:cBhvr additive="base">
                                        <p:cTn id="110" dur="500" fill="hold"/>
                                        <p:tgtEl>
                                          <p:spTgt spid="199"/>
                                        </p:tgtEl>
                                        <p:attrNameLst>
                                          <p:attrName>ppt_x</p:attrName>
                                        </p:attrNameLst>
                                      </p:cBhvr>
                                      <p:tavLst>
                                        <p:tav tm="0">
                                          <p:val>
                                            <p:strVal val="0-#ppt_w/2"/>
                                          </p:val>
                                        </p:tav>
                                        <p:tav tm="100000">
                                          <p:val>
                                            <p:strVal val="#ppt_x"/>
                                          </p:val>
                                        </p:tav>
                                      </p:tavLst>
                                    </p:anim>
                                    <p:anim calcmode="lin" valueType="num">
                                      <p:cBhvr additive="base">
                                        <p:cTn id="111" dur="500" fill="hold"/>
                                        <p:tgtEl>
                                          <p:spTgt spid="199"/>
                                        </p:tgtEl>
                                        <p:attrNameLst>
                                          <p:attrName>ppt_y</p:attrName>
                                        </p:attrNameLst>
                                      </p:cBhvr>
                                      <p:tavLst>
                                        <p:tav tm="0">
                                          <p:val>
                                            <p:strVal val="#ppt_y"/>
                                          </p:val>
                                        </p:tav>
                                        <p:tav tm="100000">
                                          <p:val>
                                            <p:strVal val="#ppt_y"/>
                                          </p:val>
                                        </p:tav>
                                      </p:tavLst>
                                    </p:anim>
                                  </p:childTnLst>
                                </p:cTn>
                              </p:par>
                              <p:par>
                                <p:cTn id="112" presetID="1" presetClass="exit" presetSubtype="0" fill="hold" grpId="1" nodeType="withEffect">
                                  <p:stCondLst>
                                    <p:cond delay="0"/>
                                  </p:stCondLst>
                                  <p:childTnLst>
                                    <p:set>
                                      <p:cBhvr>
                                        <p:cTn id="113" dur="1" fill="hold">
                                          <p:stCondLst>
                                            <p:cond delay="0"/>
                                          </p:stCondLst>
                                        </p:cTn>
                                        <p:tgtEl>
                                          <p:spTgt spid="194"/>
                                        </p:tgtEl>
                                        <p:attrNameLst>
                                          <p:attrName>style.visibility</p:attrName>
                                        </p:attrNameLst>
                                      </p:cBhvr>
                                      <p:to>
                                        <p:strVal val="hidden"/>
                                      </p:to>
                                    </p:set>
                                  </p:childTnLst>
                                </p:cTn>
                              </p:par>
                              <p:par>
                                <p:cTn id="114" presetID="1" presetClass="exit" presetSubtype="0" fill="hold" grpId="1" nodeType="withEffect">
                                  <p:stCondLst>
                                    <p:cond delay="0"/>
                                  </p:stCondLst>
                                  <p:childTnLst>
                                    <p:set>
                                      <p:cBhvr>
                                        <p:cTn id="115" dur="1" fill="hold">
                                          <p:stCondLst>
                                            <p:cond delay="0"/>
                                          </p:stCondLst>
                                        </p:cTn>
                                        <p:tgtEl>
                                          <p:spTgt spid="198"/>
                                        </p:tgtEl>
                                        <p:attrNameLst>
                                          <p:attrName>style.visibility</p:attrName>
                                        </p:attrNameLst>
                                      </p:cBhvr>
                                      <p:to>
                                        <p:strVal val="hidden"/>
                                      </p:to>
                                    </p:set>
                                  </p:childTnLst>
                                </p:cTn>
                              </p:par>
                            </p:childTnLst>
                          </p:cTn>
                        </p:par>
                      </p:childTnLst>
                    </p:cTn>
                  </p:par>
                  <p:par>
                    <p:cTn id="116" fill="hold">
                      <p:stCondLst>
                        <p:cond delay="indefinite"/>
                      </p:stCondLst>
                      <p:childTnLst>
                        <p:par>
                          <p:cTn id="117" fill="hold">
                            <p:stCondLst>
                              <p:cond delay="0"/>
                            </p:stCondLst>
                            <p:childTnLst>
                              <p:par>
                                <p:cTn id="118" presetID="2" presetClass="entr" presetSubtype="8" fill="hold" grpId="0" nodeType="clickEffect">
                                  <p:stCondLst>
                                    <p:cond delay="0"/>
                                  </p:stCondLst>
                                  <p:childTnLst>
                                    <p:set>
                                      <p:cBhvr>
                                        <p:cTn id="119" dur="1" fill="hold">
                                          <p:stCondLst>
                                            <p:cond delay="0"/>
                                          </p:stCondLst>
                                        </p:cTn>
                                        <p:tgtEl>
                                          <p:spTgt spid="197"/>
                                        </p:tgtEl>
                                        <p:attrNameLst>
                                          <p:attrName>style.visibility</p:attrName>
                                        </p:attrNameLst>
                                      </p:cBhvr>
                                      <p:to>
                                        <p:strVal val="visible"/>
                                      </p:to>
                                    </p:set>
                                    <p:anim calcmode="lin" valueType="num">
                                      <p:cBhvr additive="base">
                                        <p:cTn id="120" dur="500" fill="hold"/>
                                        <p:tgtEl>
                                          <p:spTgt spid="197"/>
                                        </p:tgtEl>
                                        <p:attrNameLst>
                                          <p:attrName>ppt_x</p:attrName>
                                        </p:attrNameLst>
                                      </p:cBhvr>
                                      <p:tavLst>
                                        <p:tav tm="0">
                                          <p:val>
                                            <p:strVal val="0-#ppt_w/2"/>
                                          </p:val>
                                        </p:tav>
                                        <p:tav tm="100000">
                                          <p:val>
                                            <p:strVal val="#ppt_x"/>
                                          </p:val>
                                        </p:tav>
                                      </p:tavLst>
                                    </p:anim>
                                    <p:anim calcmode="lin" valueType="num">
                                      <p:cBhvr additive="base">
                                        <p:cTn id="121" dur="500" fill="hold"/>
                                        <p:tgtEl>
                                          <p:spTgt spid="197"/>
                                        </p:tgtEl>
                                        <p:attrNameLst>
                                          <p:attrName>ppt_y</p:attrName>
                                        </p:attrNameLst>
                                      </p:cBhvr>
                                      <p:tavLst>
                                        <p:tav tm="0">
                                          <p:val>
                                            <p:strVal val="#ppt_y"/>
                                          </p:val>
                                        </p:tav>
                                        <p:tav tm="100000">
                                          <p:val>
                                            <p:strVal val="#ppt_y"/>
                                          </p:val>
                                        </p:tav>
                                      </p:tavLst>
                                    </p:anim>
                                  </p:childTnLst>
                                </p:cTn>
                              </p:par>
                            </p:childTnLst>
                          </p:cTn>
                        </p:par>
                      </p:childTnLst>
                    </p:cTn>
                  </p:par>
                  <p:par>
                    <p:cTn id="122" fill="hold">
                      <p:stCondLst>
                        <p:cond delay="indefinite"/>
                      </p:stCondLst>
                      <p:childTnLst>
                        <p:par>
                          <p:cTn id="123" fill="hold">
                            <p:stCondLst>
                              <p:cond delay="0"/>
                            </p:stCondLst>
                            <p:childTnLst>
                              <p:par>
                                <p:cTn id="124" presetID="2" presetClass="entr" presetSubtype="2" fill="hold" grpId="0" nodeType="clickEffect">
                                  <p:stCondLst>
                                    <p:cond delay="0"/>
                                  </p:stCondLst>
                                  <p:childTnLst>
                                    <p:set>
                                      <p:cBhvr>
                                        <p:cTn id="125" dur="1" fill="hold">
                                          <p:stCondLst>
                                            <p:cond delay="0"/>
                                          </p:stCondLst>
                                        </p:cTn>
                                        <p:tgtEl>
                                          <p:spTgt spid="4"/>
                                        </p:tgtEl>
                                        <p:attrNameLst>
                                          <p:attrName>style.visibility</p:attrName>
                                        </p:attrNameLst>
                                      </p:cBhvr>
                                      <p:to>
                                        <p:strVal val="visible"/>
                                      </p:to>
                                    </p:set>
                                    <p:anim calcmode="lin" valueType="num">
                                      <p:cBhvr additive="base">
                                        <p:cTn id="126" dur="500" fill="hold"/>
                                        <p:tgtEl>
                                          <p:spTgt spid="4"/>
                                        </p:tgtEl>
                                        <p:attrNameLst>
                                          <p:attrName>ppt_x</p:attrName>
                                        </p:attrNameLst>
                                      </p:cBhvr>
                                      <p:tavLst>
                                        <p:tav tm="0">
                                          <p:val>
                                            <p:strVal val="1+#ppt_w/2"/>
                                          </p:val>
                                        </p:tav>
                                        <p:tav tm="100000">
                                          <p:val>
                                            <p:strVal val="#ppt_x"/>
                                          </p:val>
                                        </p:tav>
                                      </p:tavLst>
                                    </p:anim>
                                    <p:anim calcmode="lin" valueType="num">
                                      <p:cBhvr additive="base">
                                        <p:cTn id="127"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19" grpId="0"/>
      <p:bldP spid="119" grpId="1"/>
      <p:bldP spid="189" grpId="0"/>
      <p:bldP spid="189" grpId="1"/>
      <p:bldP spid="190" grpId="0" animBg="1"/>
      <p:bldP spid="3" grpId="0" animBg="1"/>
      <p:bldP spid="192" grpId="0"/>
      <p:bldP spid="192" grpId="1"/>
      <p:bldP spid="193" grpId="0" animBg="1"/>
      <p:bldP spid="194" grpId="0"/>
      <p:bldP spid="194" grpId="1"/>
      <p:bldP spid="197" grpId="0"/>
      <p:bldP spid="198" grpId="0"/>
      <p:bldP spid="198" grpId="1"/>
      <p:bldP spid="199" grpId="0"/>
      <p:bldP spid="200" grpId="0" animBg="1"/>
      <p:bldP spid="4" grpId="0" animBg="1"/>
    </p:bld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grpSp>
        <p:nvGrpSpPr>
          <p:cNvPr id="81" name="Group 80">
            <a:extLst>
              <a:ext uri="{FF2B5EF4-FFF2-40B4-BE49-F238E27FC236}">
                <a16:creationId xmlns:a16="http://schemas.microsoft.com/office/drawing/2014/main" id="{1951957A-B0D8-4FC0-8C19-5FAF7C487B9B}"/>
              </a:ext>
            </a:extLst>
          </p:cNvPr>
          <p:cNvGrpSpPr/>
          <p:nvPr/>
        </p:nvGrpSpPr>
        <p:grpSpPr>
          <a:xfrm>
            <a:off x="28060" y="2667000"/>
            <a:ext cx="4130477" cy="1786890"/>
            <a:chOff x="28060" y="227767"/>
            <a:chExt cx="4130477" cy="1786890"/>
          </a:xfrm>
        </p:grpSpPr>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060" y="227767"/>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671996" y="380167"/>
              <a:ext cx="3486541" cy="1634490"/>
            </a:xfrm>
            <a:prstGeom prst="wedgeRoundRectCallout">
              <a:avLst>
                <a:gd name="adj1" fmla="val -53269"/>
                <a:gd name="adj2" fmla="val -33189"/>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the mapping from </a:t>
              </a:r>
            </a:p>
            <a:p>
              <a:pPr algn="ctr"/>
              <a:r>
                <a:rPr lang="en-CA" sz="2400" dirty="0">
                  <a:cs typeface="Times New Roman" panose="02020603050405020304" pitchFamily="18" charset="0"/>
                  <a:sym typeface="Symbol" panose="05050102010706020507" pitchFamily="18" charset="2"/>
                </a:rPr>
                <a:t>what the machine knows </a:t>
              </a:r>
              <a:r>
                <a:rPr lang="en-US" sz="2400" dirty="0"/>
                <a:t>u</a:t>
              </a:r>
              <a:r>
                <a:rPr lang="en-CA" sz="2400" dirty="0">
                  <a:cs typeface="Times New Roman" panose="02020603050405020304" pitchFamily="18" charset="0"/>
                  <a:sym typeface="Symbol" panose="05050102010706020507" pitchFamily="18" charset="2"/>
                </a:rPr>
                <a:t> </a:t>
              </a:r>
            </a:p>
            <a:p>
              <a:pPr algn="ctr"/>
              <a:r>
                <a:rPr lang="en-CA" sz="2400" dirty="0">
                  <a:cs typeface="Times New Roman" panose="02020603050405020304" pitchFamily="18" charset="0"/>
                  <a:sym typeface="Symbol" panose="05050102010706020507" pitchFamily="18" charset="2"/>
                </a:rPr>
                <a:t>to its expected reward </a:t>
              </a:r>
              <a:r>
                <a:rPr lang="en-US" sz="2400" dirty="0">
                  <a:cs typeface="Times New Roman" panose="02020603050405020304" pitchFamily="18" charset="0"/>
                  <a:sym typeface="Symbol" panose="05050102010706020507" pitchFamily="18" charset="2"/>
                </a:rPr>
                <a:t>r</a:t>
              </a:r>
              <a:r>
                <a:rPr lang="en-CA" sz="2400" dirty="0">
                  <a:cs typeface="Times New Roman" panose="02020603050405020304" pitchFamily="18" charset="0"/>
                  <a:sym typeface="Symbol" panose="05050102010706020507" pitchFamily="18" charset="2"/>
                </a:rPr>
                <a:t>.</a:t>
              </a:r>
            </a:p>
          </p:txBody>
        </p:sp>
      </p:grpSp>
      <p:grpSp>
        <p:nvGrpSpPr>
          <p:cNvPr id="106" name="Group 105">
            <a:extLst>
              <a:ext uri="{FF2B5EF4-FFF2-40B4-BE49-F238E27FC236}">
                <a16:creationId xmlns:a16="http://schemas.microsoft.com/office/drawing/2014/main" id="{BB31F81F-B2BF-455B-BCB2-BF28F2DA099C}"/>
              </a:ext>
            </a:extLst>
          </p:cNvPr>
          <p:cNvGrpSpPr/>
          <p:nvPr/>
        </p:nvGrpSpPr>
        <p:grpSpPr>
          <a:xfrm flipH="1">
            <a:off x="8287015" y="3010901"/>
            <a:ext cx="717655" cy="1143833"/>
            <a:chOff x="5060717" y="3077392"/>
            <a:chExt cx="1849758" cy="3642254"/>
          </a:xfrm>
        </p:grpSpPr>
        <p:pic>
          <p:nvPicPr>
            <p:cNvPr id="113" name="Picture 2" descr="Related image">
              <a:extLst>
                <a:ext uri="{FF2B5EF4-FFF2-40B4-BE49-F238E27FC236}">
                  <a16:creationId xmlns:a16="http://schemas.microsoft.com/office/drawing/2014/main" id="{475E3D32-01E9-412E-8B02-D1DBCF53ADC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14" name="Rectangle 113">
              <a:extLst>
                <a:ext uri="{FF2B5EF4-FFF2-40B4-BE49-F238E27FC236}">
                  <a16:creationId xmlns:a16="http://schemas.microsoft.com/office/drawing/2014/main" id="{12178C83-729D-422F-A984-B6B834852BD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08" name="Rounded Rectangular Callout 99">
            <a:extLst>
              <a:ext uri="{FF2B5EF4-FFF2-40B4-BE49-F238E27FC236}">
                <a16:creationId xmlns:a16="http://schemas.microsoft.com/office/drawing/2014/main" id="{74EC6B46-0EBD-4603-AEF8-F911414A25DC}"/>
              </a:ext>
            </a:extLst>
          </p:cNvPr>
          <p:cNvSpPr/>
          <p:nvPr/>
        </p:nvSpPr>
        <p:spPr>
          <a:xfrm>
            <a:off x="4404291" y="3174196"/>
            <a:ext cx="3823815" cy="817245"/>
          </a:xfrm>
          <a:prstGeom prst="wedgeRoundRectCallout">
            <a:avLst>
              <a:gd name="adj1" fmla="val 54407"/>
              <a:gd name="adj2" fmla="val 2952"/>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Your error </a:t>
            </a:r>
            <a:r>
              <a:rPr lang="en-CA" sz="2400" dirty="0">
                <a:solidFill>
                  <a:srgbClr val="FFC000"/>
                </a:solidFill>
                <a:cs typeface="Times New Roman" panose="02020603050405020304" pitchFamily="18" charset="0"/>
                <a:sym typeface="Symbol" panose="05050102010706020507" pitchFamily="18" charset="2"/>
              </a:rPr>
              <a:t>E</a:t>
            </a:r>
            <a:r>
              <a:rPr lang="en-CA" sz="2400" dirty="0">
                <a:cs typeface="Times New Roman" panose="02020603050405020304" pitchFamily="18" charset="0"/>
                <a:sym typeface="Symbol" panose="05050102010706020507" pitchFamily="18" charset="2"/>
              </a:rPr>
              <a:t> is the difference between these squared.</a:t>
            </a:r>
          </a:p>
        </p:txBody>
      </p:sp>
      <p:grpSp>
        <p:nvGrpSpPr>
          <p:cNvPr id="116" name="Group 115">
            <a:extLst>
              <a:ext uri="{FF2B5EF4-FFF2-40B4-BE49-F238E27FC236}">
                <a16:creationId xmlns:a16="http://schemas.microsoft.com/office/drawing/2014/main" id="{937467C9-9CE6-422C-BF80-9CF61F611114}"/>
              </a:ext>
            </a:extLst>
          </p:cNvPr>
          <p:cNvGrpSpPr/>
          <p:nvPr/>
        </p:nvGrpSpPr>
        <p:grpSpPr>
          <a:xfrm>
            <a:off x="685800" y="4495800"/>
            <a:ext cx="3410537" cy="1295400"/>
            <a:chOff x="5029200" y="2819400"/>
            <a:chExt cx="3410537" cy="1295400"/>
          </a:xfrm>
        </p:grpSpPr>
        <p:sp>
          <p:nvSpPr>
            <p:cNvPr id="117" name="Rectangle 116">
              <a:extLst>
                <a:ext uri="{FF2B5EF4-FFF2-40B4-BE49-F238E27FC236}">
                  <a16:creationId xmlns:a16="http://schemas.microsoft.com/office/drawing/2014/main" id="{D0CE53D0-B657-42D5-9E46-1D935FB18AEA}"/>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18" name="Picture 6" descr="Image result for convolutional neural network">
              <a:extLst>
                <a:ext uri="{FF2B5EF4-FFF2-40B4-BE49-F238E27FC236}">
                  <a16:creationId xmlns:a16="http://schemas.microsoft.com/office/drawing/2014/main" id="{21F126CF-FFC4-4678-A153-F6FF39A02CD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0" name="Group 119">
            <a:extLst>
              <a:ext uri="{FF2B5EF4-FFF2-40B4-BE49-F238E27FC236}">
                <a16:creationId xmlns:a16="http://schemas.microsoft.com/office/drawing/2014/main" id="{1683C852-4978-4FCC-B8DB-3E347B318B0C}"/>
              </a:ext>
            </a:extLst>
          </p:cNvPr>
          <p:cNvGrpSpPr/>
          <p:nvPr/>
        </p:nvGrpSpPr>
        <p:grpSpPr>
          <a:xfrm>
            <a:off x="938907" y="4686743"/>
            <a:ext cx="2789426" cy="1068329"/>
            <a:chOff x="992516" y="2400743"/>
            <a:chExt cx="2789426" cy="1068329"/>
          </a:xfrm>
        </p:grpSpPr>
        <p:cxnSp>
          <p:nvCxnSpPr>
            <p:cNvPr id="121" name="Straight Connector 120">
              <a:extLst>
                <a:ext uri="{FF2B5EF4-FFF2-40B4-BE49-F238E27FC236}">
                  <a16:creationId xmlns:a16="http://schemas.microsoft.com/office/drawing/2014/main" id="{50839752-0590-4E11-B157-70D74E4F1683}"/>
                </a:ext>
              </a:extLst>
            </p:cNvPr>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4697A8BE-6AD6-4A05-9FA8-3BFD30924BE8}"/>
                </a:ext>
              </a:extLst>
            </p:cNvPr>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576856E1-A568-4E69-B862-DD94A8E9A42A}"/>
                </a:ext>
              </a:extLst>
            </p:cNvPr>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E88F539D-71FD-42BA-9FF2-F213D2B8C5AD}"/>
                </a:ext>
              </a:extLst>
            </p:cNvPr>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A1CC8600-E9C0-4940-BACD-4C8CAB86078D}"/>
                </a:ext>
              </a:extLst>
            </p:cNvPr>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2FF56187-C2E7-448C-8C11-A3CDB4FC1A09}"/>
                </a:ext>
              </a:extLst>
            </p:cNvPr>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5E2A6A12-B0B7-4CEB-B809-B0C3F0ABE87F}"/>
                </a:ext>
              </a:extLst>
            </p:cNvPr>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C951316C-77B2-4B90-8397-E9CFF3A9460C}"/>
                </a:ext>
              </a:extLst>
            </p:cNvPr>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17BA4E2E-8F0F-415B-91F9-45DFEC26EAAC}"/>
                </a:ext>
              </a:extLst>
            </p:cNvPr>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FEF572FC-733C-4109-B36A-41211DB24445}"/>
                </a:ext>
              </a:extLst>
            </p:cNvPr>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E13213B9-3E44-4498-B93E-5F59950D5BC3}"/>
                </a:ext>
              </a:extLst>
            </p:cNvPr>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68C4DAD8-CE26-4AFA-BA9A-53BF1EEEBADA}"/>
                </a:ext>
              </a:extLst>
            </p:cNvPr>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F2DC27F3-96E9-4760-87F9-5671C9DF2D15}"/>
                </a:ext>
              </a:extLst>
            </p:cNvPr>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B20F53E1-B015-4833-AD39-19C6F57B3778}"/>
                </a:ext>
              </a:extLst>
            </p:cNvPr>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2A460C5F-4F93-4FC2-A582-9C823919F725}"/>
                </a:ext>
              </a:extLst>
            </p:cNvPr>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FE34F9CF-C15C-4529-827F-EBBB508B6E12}"/>
                </a:ext>
              </a:extLst>
            </p:cNvPr>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A1769F82-4D57-4604-A5F2-47CE794B1E61}"/>
                </a:ext>
              </a:extLst>
            </p:cNvPr>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27509E6-3965-4DF7-A857-09055306A268}"/>
                </a:ext>
              </a:extLst>
            </p:cNvPr>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02A587A-6A01-468B-A2AE-D15F00FD171B}"/>
                </a:ext>
              </a:extLst>
            </p:cNvPr>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89D30EFB-051B-4CC4-B31A-E71B11B794A0}"/>
                </a:ext>
              </a:extLst>
            </p:cNvPr>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03C16831-FB7A-4762-9106-CA6A42D82C5E}"/>
                </a:ext>
              </a:extLst>
            </p:cNvPr>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9CA24945-AAA6-4976-A912-F90EE21D54ED}"/>
                </a:ext>
              </a:extLst>
            </p:cNvPr>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55A22521-7B42-4832-A4E6-42BF1311CC75}"/>
                </a:ext>
              </a:extLst>
            </p:cNvPr>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B90CF48-E05A-4094-882B-9ADD96368142}"/>
                </a:ext>
              </a:extLst>
            </p:cNvPr>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02DCF36D-0EED-42FF-98DF-E92A18A0C0CE}"/>
                </a:ext>
              </a:extLst>
            </p:cNvPr>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D7CF3E5B-1495-41B8-8A19-76B4DB0512A6}"/>
                </a:ext>
              </a:extLst>
            </p:cNvPr>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17A56140-5009-4F7A-B4CA-8A4CAC59C61A}"/>
                </a:ext>
              </a:extLst>
            </p:cNvPr>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050EB1BA-F9DF-4063-A542-9981DDBD8F8B}"/>
                </a:ext>
              </a:extLst>
            </p:cNvPr>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C1B2318A-FEEF-4D9B-B9DF-1514D0CE5B76}"/>
                </a:ext>
              </a:extLst>
            </p:cNvPr>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4DD431C8-64DE-4D39-BE96-D291850554F3}"/>
                </a:ext>
              </a:extLst>
            </p:cNvPr>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8495BE80-6E0E-4CB6-A7D5-AC3250CD2D0E}"/>
                </a:ext>
              </a:extLst>
            </p:cNvPr>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AB7BCDE9-9E99-482F-9DAD-1A045E59605E}"/>
                </a:ext>
              </a:extLst>
            </p:cNvPr>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095A5ABA-C9A9-4912-9991-EC96CF71DCC8}"/>
                </a:ext>
              </a:extLst>
            </p:cNvPr>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2C3D197C-C5B7-4EF5-ABC4-48199DF6975E}"/>
                </a:ext>
              </a:extLst>
            </p:cNvPr>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3B25A625-00AE-4EC7-AB8B-0230694734BE}"/>
                </a:ext>
              </a:extLst>
            </p:cNvPr>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0C0F82A4-2A2C-417D-9869-6330208497EB}"/>
                </a:ext>
              </a:extLst>
            </p:cNvPr>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141CF7E5-C53F-456F-9F7A-DCE354C5D3F7}"/>
                </a:ext>
              </a:extLst>
            </p:cNvPr>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7BBB4E4C-41F1-42A8-ADEA-3907BBC11F75}"/>
                </a:ext>
              </a:extLst>
            </p:cNvPr>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E150835A-D3D4-4589-9230-BB18D3FBC078}"/>
                </a:ext>
              </a:extLst>
            </p:cNvPr>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16E021D3-E236-422A-8D02-DBF1CBA861F6}"/>
                </a:ext>
              </a:extLst>
            </p:cNvPr>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43609586-F5D7-4FF3-B281-729AD5970DCB}"/>
                </a:ext>
              </a:extLst>
            </p:cNvPr>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53E2BFC8-D21F-4139-9031-1744A10FFC8D}"/>
                </a:ext>
              </a:extLst>
            </p:cNvPr>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31E4A6BE-BFD9-4B54-8390-E28203EAE096}"/>
                </a:ext>
              </a:extLst>
            </p:cNvPr>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6EFCF1F7-43C6-48F9-AB00-C585D86EE853}"/>
                </a:ext>
              </a:extLst>
            </p:cNvPr>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B26F0A7E-7F47-45D9-9D06-A987D03F9123}"/>
                </a:ext>
              </a:extLst>
            </p:cNvPr>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166" name="Rectangle 165">
              <a:extLst>
                <a:ext uri="{FF2B5EF4-FFF2-40B4-BE49-F238E27FC236}">
                  <a16:creationId xmlns:a16="http://schemas.microsoft.com/office/drawing/2014/main" id="{453C4D49-87C4-4C1A-A187-895E35C725A5}"/>
                </a:ext>
              </a:extLst>
            </p:cNvPr>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67" name="Rectangle 166">
              <a:extLst>
                <a:ext uri="{FF2B5EF4-FFF2-40B4-BE49-F238E27FC236}">
                  <a16:creationId xmlns:a16="http://schemas.microsoft.com/office/drawing/2014/main" id="{0499BB4B-B664-495A-BCD1-B733B142D2F0}"/>
                </a:ext>
              </a:extLst>
            </p:cNvPr>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168" name="Straight Connector 167">
              <a:extLst>
                <a:ext uri="{FF2B5EF4-FFF2-40B4-BE49-F238E27FC236}">
                  <a16:creationId xmlns:a16="http://schemas.microsoft.com/office/drawing/2014/main" id="{FE45D359-E695-4520-A67A-3D3C8A154AD3}"/>
                </a:ext>
              </a:extLst>
            </p:cNvPr>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8BBAC5FA-D251-4EC0-BAA7-1FAEADD2E4BB}"/>
                </a:ext>
              </a:extLst>
            </p:cNvPr>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C1E832A2-6B32-46A2-B509-F0F8AD1E6311}"/>
                </a:ext>
              </a:extLst>
            </p:cNvPr>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1B5E9A09-CE3F-4C1B-8434-57EBD4DE6003}"/>
                </a:ext>
              </a:extLst>
            </p:cNvPr>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13B86D5E-A0BF-4E9E-BD57-BF6F49E80CD7}"/>
                </a:ext>
              </a:extLst>
            </p:cNvPr>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15A5B5CC-F710-4AE8-85B5-2BAD064555B7}"/>
                </a:ext>
              </a:extLst>
            </p:cNvPr>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35E31F7D-D427-45FB-BFD1-BD444896957C}"/>
                </a:ext>
              </a:extLst>
            </p:cNvPr>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7E9C6181-43FB-4E84-BC9C-1F15D327DC7B}"/>
                </a:ext>
              </a:extLst>
            </p:cNvPr>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C2AB598E-9FD1-4789-A704-0C0FFF281DCB}"/>
                </a:ext>
              </a:extLst>
            </p:cNvPr>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379B17B4-95D3-44EF-A11C-A82357EF9D13}"/>
                </a:ext>
              </a:extLst>
            </p:cNvPr>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5B8284C5-08C2-4ADA-937B-9D1BA34A80B7}"/>
                </a:ext>
              </a:extLst>
            </p:cNvPr>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3E2E2B81-CA05-443C-ACCA-5EC20DF91391}"/>
                </a:ext>
              </a:extLst>
            </p:cNvPr>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2CBAFEAC-8787-4601-A677-7696F35E33AA}"/>
                </a:ext>
              </a:extLst>
            </p:cNvPr>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B0C5C47C-0922-465C-8A79-253A699CFE63}"/>
                </a:ext>
              </a:extLst>
            </p:cNvPr>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B7CC1EB8-79C2-4AAF-A8BF-A037918D0788}"/>
                </a:ext>
              </a:extLst>
            </p:cNvPr>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FE335302-3C21-402B-9B86-0F345F3FCDA2}"/>
                </a:ext>
              </a:extLst>
            </p:cNvPr>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B3FD8C6E-C344-4821-B1E6-9E665F18B2F8}"/>
                </a:ext>
              </a:extLst>
            </p:cNvPr>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FCE3CBCA-0654-43A2-8BBB-22411547CF7D}"/>
                </a:ext>
              </a:extLst>
            </p:cNvPr>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C6F6ED29-71D9-4D52-AC22-B43E16126E8E}"/>
                </a:ext>
              </a:extLst>
            </p:cNvPr>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255F0A1A-939F-4B67-9BB7-AE7092907808}"/>
                </a:ext>
              </a:extLst>
            </p:cNvPr>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sp>
        <p:nvSpPr>
          <p:cNvPr id="190" name="Rounded Rectangular Callout 97">
            <a:extLst>
              <a:ext uri="{FF2B5EF4-FFF2-40B4-BE49-F238E27FC236}">
                <a16:creationId xmlns:a16="http://schemas.microsoft.com/office/drawing/2014/main" id="{44EF9615-3362-4103-9492-123277A5E823}"/>
              </a:ext>
            </a:extLst>
          </p:cNvPr>
          <p:cNvSpPr/>
          <p:nvPr/>
        </p:nvSpPr>
        <p:spPr>
          <a:xfrm>
            <a:off x="954926" y="5959042"/>
            <a:ext cx="3319556"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Then I adjust my weights.</a:t>
            </a:r>
            <a:endParaRPr lang="en-CA" sz="2400" dirty="0">
              <a:cs typeface="Times New Roman" panose="02020603050405020304" pitchFamily="18" charset="0"/>
              <a:sym typeface="Symbol" panose="05050102010706020507" pitchFamily="18" charset="2"/>
            </a:endParaRPr>
          </a:p>
        </p:txBody>
      </p:sp>
      <p:sp>
        <p:nvSpPr>
          <p:cNvPr id="191" name="Rectangle 190">
            <a:extLst>
              <a:ext uri="{FF2B5EF4-FFF2-40B4-BE49-F238E27FC236}">
                <a16:creationId xmlns:a16="http://schemas.microsoft.com/office/drawing/2014/main" id="{D9C80F32-A0CC-4DAC-8143-0F7C81B8B9C4}"/>
              </a:ext>
            </a:extLst>
          </p:cNvPr>
          <p:cNvSpPr/>
          <p:nvPr/>
        </p:nvSpPr>
        <p:spPr>
          <a:xfrm>
            <a:off x="4637704" y="4474433"/>
            <a:ext cx="5578331" cy="1200329"/>
          </a:xfrm>
          <a:prstGeom prst="rect">
            <a:avLst/>
          </a:prstGeom>
        </p:spPr>
        <p:txBody>
          <a:bodyPr wrap="square">
            <a:spAutoFit/>
          </a:bodyPr>
          <a:lstStyle/>
          <a:p>
            <a:pPr>
              <a:spcAft>
                <a:spcPts val="0"/>
              </a:spcAft>
            </a:pPr>
            <a:r>
              <a:rPr lang="en-US" sz="2400" dirty="0"/>
              <a:t>Our machine’s turn:  </a:t>
            </a:r>
            <a:br>
              <a:rPr lang="en-US" sz="2400" dirty="0"/>
            </a:br>
            <a:r>
              <a:rPr lang="en-US" sz="2400" dirty="0"/>
              <a:t>  </a:t>
            </a:r>
            <a:r>
              <a:rPr lang="en-US" sz="2400" dirty="0" err="1"/>
              <a:t>r</a:t>
            </a:r>
            <a:r>
              <a:rPr lang="en-US" sz="2400" baseline="-25000" dirty="0" err="1"/>
              <a:t>current</a:t>
            </a:r>
            <a:r>
              <a:rPr lang="en-CA" sz="2400" baseline="-25000" dirty="0"/>
              <a:t> </a:t>
            </a:r>
            <a:br>
              <a:rPr lang="en-CA" sz="2400" baseline="-25000" dirty="0"/>
            </a:br>
            <a:r>
              <a:rPr lang="en-CA" sz="2400" baseline="-25000" dirty="0"/>
              <a:t> </a:t>
            </a:r>
            <a:r>
              <a:rPr lang="en-CA" sz="2400" dirty="0"/>
              <a:t>     </a:t>
            </a:r>
            <a:r>
              <a:rPr lang="en-US" sz="2400" dirty="0"/>
              <a:t>=  (1-</a:t>
            </a:r>
            <a:r>
              <a:rPr lang="el-GR" altLang="en-US" sz="2400" dirty="0">
                <a:latin typeface="Times New Roman"/>
                <a:cs typeface="Times New Roman" panose="02020603050405020304" pitchFamily="18" charset="0"/>
                <a:sym typeface="Symbol" panose="05050102010706020507" pitchFamily="18" charset="2"/>
              </a:rPr>
              <a:t>ε</a:t>
            </a:r>
            <a:r>
              <a:rPr lang="en-US" altLang="en-US" sz="2400" dirty="0">
                <a:latin typeface="Times New Roman"/>
                <a:cs typeface="Times New Roman" panose="02020603050405020304" pitchFamily="18" charset="0"/>
                <a:sym typeface="Symbol" panose="05050102010706020507" pitchFamily="18" charset="2"/>
              </a:rPr>
              <a:t>)</a:t>
            </a:r>
            <a:r>
              <a:rPr lang="en-US" sz="2400" dirty="0"/>
              <a:t> </a:t>
            </a:r>
            <a:r>
              <a:rPr lang="en-US" sz="2400" dirty="0" err="1"/>
              <a:t>max</a:t>
            </a:r>
            <a:r>
              <a:rPr lang="en-US" sz="2400" baseline="-25000" dirty="0" err="1"/>
              <a:t>actions</a:t>
            </a:r>
            <a:r>
              <a:rPr lang="en-US" sz="2400" baseline="-25000" dirty="0"/>
              <a:t> out of current  </a:t>
            </a:r>
            <a:r>
              <a:rPr lang="en-US" sz="2400" dirty="0" err="1"/>
              <a:t>r</a:t>
            </a:r>
            <a:r>
              <a:rPr lang="en-US" sz="2400" baseline="-25000" dirty="0" err="1"/>
              <a:t>next</a:t>
            </a:r>
            <a:endParaRPr lang="en-US" sz="2400" baseline="-25000" dirty="0"/>
          </a:p>
        </p:txBody>
      </p:sp>
      <p:sp>
        <p:nvSpPr>
          <p:cNvPr id="193" name="Rounded Rectangular Callout 97">
            <a:extLst>
              <a:ext uri="{FF2B5EF4-FFF2-40B4-BE49-F238E27FC236}">
                <a16:creationId xmlns:a16="http://schemas.microsoft.com/office/drawing/2014/main" id="{F9508396-CCCE-45FB-8E57-61F1CDFDB7ED}"/>
              </a:ext>
            </a:extLst>
          </p:cNvPr>
          <p:cNvSpPr/>
          <p:nvPr/>
        </p:nvSpPr>
        <p:spPr>
          <a:xfrm>
            <a:off x="4745643" y="5715001"/>
            <a:ext cx="3495973"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I will compute</a:t>
            </a:r>
            <a:r>
              <a:rPr lang="en-US" sz="2400" dirty="0"/>
              <a:t> </a:t>
            </a:r>
            <a:r>
              <a:rPr lang="en-US" sz="2400" dirty="0" err="1"/>
              <a:t>r</a:t>
            </a:r>
            <a:r>
              <a:rPr lang="en-US" sz="2400" baseline="-25000" dirty="0" err="1"/>
              <a:t>next</a:t>
            </a:r>
            <a:r>
              <a:rPr lang="en-US" sz="2400" dirty="0">
                <a:cs typeface="Times New Roman" panose="02020603050405020304" pitchFamily="18" charset="0"/>
                <a:sym typeface="Symbol" panose="05050102010706020507" pitchFamily="18" charset="2"/>
              </a:rPr>
              <a:t> for you.</a:t>
            </a:r>
            <a:endParaRPr lang="en-CA" sz="2400" dirty="0">
              <a:cs typeface="Times New Roman" panose="02020603050405020304" pitchFamily="18" charset="0"/>
              <a:sym typeface="Symbol" panose="05050102010706020507" pitchFamily="18" charset="2"/>
            </a:endParaRPr>
          </a:p>
        </p:txBody>
      </p:sp>
      <p:sp>
        <p:nvSpPr>
          <p:cNvPr id="200" name="Rounded Rectangular Callout 97">
            <a:extLst>
              <a:ext uri="{FF2B5EF4-FFF2-40B4-BE49-F238E27FC236}">
                <a16:creationId xmlns:a16="http://schemas.microsoft.com/office/drawing/2014/main" id="{7AAFCE6E-1ACC-41AF-829B-E74C89FDDFA7}"/>
              </a:ext>
            </a:extLst>
          </p:cNvPr>
          <p:cNvSpPr/>
          <p:nvPr/>
        </p:nvSpPr>
        <p:spPr>
          <a:xfrm>
            <a:off x="4220699" y="6292223"/>
            <a:ext cx="4817024"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When I am learning to compute</a:t>
            </a:r>
            <a:r>
              <a:rPr lang="en-US" sz="2400" dirty="0"/>
              <a:t> </a:t>
            </a:r>
            <a:r>
              <a:rPr lang="en-US" sz="2400" dirty="0" err="1"/>
              <a:t>r</a:t>
            </a:r>
            <a:r>
              <a:rPr lang="en-US" sz="2400" baseline="-25000" dirty="0" err="1"/>
              <a:t>current</a:t>
            </a:r>
            <a:r>
              <a:rPr lang="en-US" sz="2400" dirty="0">
                <a:cs typeface="Times New Roman" panose="02020603050405020304" pitchFamily="18" charset="0"/>
                <a:sym typeface="Symbol" panose="05050102010706020507" pitchFamily="18" charset="2"/>
              </a:rPr>
              <a:t>.</a:t>
            </a:r>
            <a:endParaRPr lang="en-CA" sz="2400" dirty="0">
              <a:cs typeface="Times New Roman" panose="02020603050405020304" pitchFamily="18" charset="0"/>
              <a:sym typeface="Symbol" panose="05050102010706020507" pitchFamily="18" charset="2"/>
            </a:endParaRPr>
          </a:p>
        </p:txBody>
      </p:sp>
      <p:sp>
        <p:nvSpPr>
          <p:cNvPr id="4" name="Oval 3">
            <a:extLst>
              <a:ext uri="{FF2B5EF4-FFF2-40B4-BE49-F238E27FC236}">
                <a16:creationId xmlns:a16="http://schemas.microsoft.com/office/drawing/2014/main" id="{77FE3F98-CD9D-4B40-A87F-DDF35358A5D6}"/>
              </a:ext>
            </a:extLst>
          </p:cNvPr>
          <p:cNvSpPr/>
          <p:nvPr/>
        </p:nvSpPr>
        <p:spPr>
          <a:xfrm rot="21348987">
            <a:off x="3823891" y="4873637"/>
            <a:ext cx="2024276" cy="601209"/>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95" name="Rectangle 5">
            <a:extLst>
              <a:ext uri="{FF2B5EF4-FFF2-40B4-BE49-F238E27FC236}">
                <a16:creationId xmlns:a16="http://schemas.microsoft.com/office/drawing/2014/main" id="{63245339-805A-4F5A-AD6D-7D51E2C56882}"/>
              </a:ext>
            </a:extLst>
          </p:cNvPr>
          <p:cNvSpPr>
            <a:spLocks noChangeArrowheads="1"/>
          </p:cNvSpPr>
          <p:nvPr/>
        </p:nvSpPr>
        <p:spPr bwMode="auto">
          <a:xfrm>
            <a:off x="-162280" y="4800600"/>
            <a:ext cx="115288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u</a:t>
            </a:r>
            <a:r>
              <a:rPr lang="en-US" sz="2400" baseline="-25000" dirty="0" err="1">
                <a:latin typeface="Times New Roman" panose="02020603050405020304" pitchFamily="18" charset="0"/>
                <a:cs typeface="Times New Roman" panose="02020603050405020304" pitchFamily="18" charset="0"/>
              </a:rPr>
              <a:t>current</a:t>
            </a:r>
            <a:endParaRPr lang="en-US" altLang="en-US" sz="2400" dirty="0">
              <a:latin typeface="Times New Roman" panose="02020603050405020304" pitchFamily="18" charset="0"/>
              <a:cs typeface="Times New Roman" panose="02020603050405020304" pitchFamily="18" charset="0"/>
            </a:endParaRPr>
          </a:p>
        </p:txBody>
      </p:sp>
      <p:sp>
        <p:nvSpPr>
          <p:cNvPr id="196" name="Rectangle 5">
            <a:extLst>
              <a:ext uri="{FF2B5EF4-FFF2-40B4-BE49-F238E27FC236}">
                <a16:creationId xmlns:a16="http://schemas.microsoft.com/office/drawing/2014/main" id="{2AFA7A84-BB2B-4464-9238-04DDBF14B194}"/>
              </a:ext>
            </a:extLst>
          </p:cNvPr>
          <p:cNvSpPr>
            <a:spLocks noChangeArrowheads="1"/>
          </p:cNvSpPr>
          <p:nvPr/>
        </p:nvSpPr>
        <p:spPr bwMode="auto">
          <a:xfrm>
            <a:off x="3832567" y="4918878"/>
            <a:ext cx="1101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dirty="0" err="1">
                <a:latin typeface="Times New Roman" panose="02020603050405020304" pitchFamily="18" charset="0"/>
                <a:cs typeface="Times New Roman" panose="02020603050405020304" pitchFamily="18" charset="0"/>
              </a:rPr>
              <a:t>r</a:t>
            </a:r>
            <a:r>
              <a:rPr lang="en-US" sz="2400" baseline="-25000" dirty="0" err="1">
                <a:latin typeface="Times New Roman" panose="02020603050405020304" pitchFamily="18" charset="0"/>
                <a:cs typeface="Times New Roman" panose="02020603050405020304" pitchFamily="18" charset="0"/>
              </a:rPr>
              <a:t>current</a:t>
            </a:r>
            <a:endParaRPr lang="en-US" altLang="en-US" sz="24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2445706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8"/>
                                        </p:tgtEl>
                                        <p:attrNameLst>
                                          <p:attrName>style.visibility</p:attrName>
                                        </p:attrNameLst>
                                      </p:cBhvr>
                                      <p:to>
                                        <p:strVal val="visible"/>
                                      </p:to>
                                    </p:set>
                                    <p:anim calcmode="lin" valueType="num">
                                      <p:cBhvr additive="base">
                                        <p:cTn id="7" dur="500" fill="hold"/>
                                        <p:tgtEl>
                                          <p:spTgt spid="108"/>
                                        </p:tgtEl>
                                        <p:attrNameLst>
                                          <p:attrName>ppt_x</p:attrName>
                                        </p:attrNameLst>
                                      </p:cBhvr>
                                      <p:tavLst>
                                        <p:tav tm="0">
                                          <p:val>
                                            <p:strVal val="1+#ppt_w/2"/>
                                          </p:val>
                                        </p:tav>
                                        <p:tav tm="100000">
                                          <p:val>
                                            <p:strVal val="#ppt_x"/>
                                          </p:val>
                                        </p:tav>
                                      </p:tavLst>
                                    </p:anim>
                                    <p:anim calcmode="lin" valueType="num">
                                      <p:cBhvr additive="base">
                                        <p:cTn id="8"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0"/>
                                        </p:tgtEl>
                                        <p:attrNameLst>
                                          <p:attrName>style.visibility</p:attrName>
                                        </p:attrNameLst>
                                      </p:cBhvr>
                                      <p:to>
                                        <p:strVal val="visible"/>
                                      </p:to>
                                    </p:set>
                                    <p:anim calcmode="lin" valueType="num">
                                      <p:cBhvr additive="base">
                                        <p:cTn id="13" dur="500" fill="hold"/>
                                        <p:tgtEl>
                                          <p:spTgt spid="120"/>
                                        </p:tgtEl>
                                        <p:attrNameLst>
                                          <p:attrName>ppt_x</p:attrName>
                                        </p:attrNameLst>
                                      </p:cBhvr>
                                      <p:tavLst>
                                        <p:tav tm="0">
                                          <p:val>
                                            <p:strVal val="0-#ppt_w/2"/>
                                          </p:val>
                                        </p:tav>
                                        <p:tav tm="100000">
                                          <p:val>
                                            <p:strVal val="#ppt_x"/>
                                          </p:val>
                                        </p:tav>
                                      </p:tavLst>
                                    </p:anim>
                                    <p:anim calcmode="lin" valueType="num">
                                      <p:cBhvr additive="base">
                                        <p:cTn id="14" dur="500" fill="hold"/>
                                        <p:tgtEl>
                                          <p:spTgt spid="120"/>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90"/>
                                        </p:tgtEl>
                                        <p:attrNameLst>
                                          <p:attrName>style.visibility</p:attrName>
                                        </p:attrNameLst>
                                      </p:cBhvr>
                                      <p:to>
                                        <p:strVal val="visible"/>
                                      </p:to>
                                    </p:set>
                                    <p:anim calcmode="lin" valueType="num">
                                      <p:cBhvr additive="base">
                                        <p:cTn id="17" dur="500" fill="hold"/>
                                        <p:tgtEl>
                                          <p:spTgt spid="190"/>
                                        </p:tgtEl>
                                        <p:attrNameLst>
                                          <p:attrName>ppt_x</p:attrName>
                                        </p:attrNameLst>
                                      </p:cBhvr>
                                      <p:tavLst>
                                        <p:tav tm="0">
                                          <p:val>
                                            <p:strVal val="0-#ppt_w/2"/>
                                          </p:val>
                                        </p:tav>
                                        <p:tav tm="100000">
                                          <p:val>
                                            <p:strVal val="#ppt_x"/>
                                          </p:val>
                                        </p:tav>
                                      </p:tavLst>
                                    </p:anim>
                                    <p:anim calcmode="lin" valueType="num">
                                      <p:cBhvr additive="base">
                                        <p:cTn id="18" dur="500" fill="hold"/>
                                        <p:tgtEl>
                                          <p:spTgt spid="19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 grpId="0" animBg="1"/>
      <p:bldP spid="190" grpId="0" animBg="1"/>
    </p:bldLst>
  </p:timing>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923550" y="2809926"/>
            <a:ext cx="2434679" cy="817245"/>
          </a:xfrm>
          <a:prstGeom prst="wedgeRoundRectCallout">
            <a:avLst>
              <a:gd name="adj1" fmla="val -53269"/>
              <a:gd name="adj2" fmla="val -33189"/>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What order should </a:t>
            </a:r>
            <a:br>
              <a:rPr lang="en-US" sz="2400" dirty="0">
                <a:cs typeface="Times New Roman" panose="02020603050405020304" pitchFamily="18" charset="0"/>
                <a:sym typeface="Symbol" panose="05050102010706020507" pitchFamily="18" charset="2"/>
              </a:rPr>
            </a:br>
            <a:r>
              <a:rPr lang="en-US" sz="2400" dirty="0">
                <a:cs typeface="Times New Roman" panose="02020603050405020304" pitchFamily="18" charset="0"/>
                <a:sym typeface="Symbol" panose="05050102010706020507" pitchFamily="18" charset="2"/>
              </a:rPr>
              <a:t>I update the u?</a:t>
            </a:r>
            <a:endParaRPr lang="en-CA" sz="2400" dirty="0">
              <a:cs typeface="Times New Roman" panose="02020603050405020304" pitchFamily="18" charset="0"/>
              <a:sym typeface="Symbol" panose="05050102010706020507" pitchFamily="18" charset="2"/>
            </a:endParaRPr>
          </a:p>
        </p:txBody>
      </p:sp>
      <p:grpSp>
        <p:nvGrpSpPr>
          <p:cNvPr id="106" name="Group 105">
            <a:extLst>
              <a:ext uri="{FF2B5EF4-FFF2-40B4-BE49-F238E27FC236}">
                <a16:creationId xmlns:a16="http://schemas.microsoft.com/office/drawing/2014/main" id="{BB31F81F-B2BF-455B-BCB2-BF28F2DA099C}"/>
              </a:ext>
            </a:extLst>
          </p:cNvPr>
          <p:cNvGrpSpPr/>
          <p:nvPr/>
        </p:nvGrpSpPr>
        <p:grpSpPr>
          <a:xfrm flipH="1">
            <a:off x="8287015" y="3010901"/>
            <a:ext cx="717655" cy="1143833"/>
            <a:chOff x="5060717" y="3077392"/>
            <a:chExt cx="1849758" cy="3642254"/>
          </a:xfrm>
        </p:grpSpPr>
        <p:pic>
          <p:nvPicPr>
            <p:cNvPr id="113" name="Picture 2" descr="Related image">
              <a:extLst>
                <a:ext uri="{FF2B5EF4-FFF2-40B4-BE49-F238E27FC236}">
                  <a16:creationId xmlns:a16="http://schemas.microsoft.com/office/drawing/2014/main" id="{475E3D32-01E9-412E-8B02-D1DBCF53ADC0}"/>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114" name="Rectangle 113">
              <a:extLst>
                <a:ext uri="{FF2B5EF4-FFF2-40B4-BE49-F238E27FC236}">
                  <a16:creationId xmlns:a16="http://schemas.microsoft.com/office/drawing/2014/main" id="{12178C83-729D-422F-A984-B6B834852BD2}"/>
                </a:ext>
              </a:extLst>
            </p:cNvPr>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08" name="Rounded Rectangular Callout 99">
            <a:extLst>
              <a:ext uri="{FF2B5EF4-FFF2-40B4-BE49-F238E27FC236}">
                <a16:creationId xmlns:a16="http://schemas.microsoft.com/office/drawing/2014/main" id="{74EC6B46-0EBD-4603-AEF8-F911414A25DC}"/>
              </a:ext>
            </a:extLst>
          </p:cNvPr>
          <p:cNvSpPr/>
          <p:nvPr/>
        </p:nvSpPr>
        <p:spPr>
          <a:xfrm>
            <a:off x="4404291" y="2969885"/>
            <a:ext cx="3823815" cy="1225868"/>
          </a:xfrm>
          <a:prstGeom prst="wedgeRoundRectCallout">
            <a:avLst>
              <a:gd name="adj1" fmla="val 54407"/>
              <a:gd name="adj2" fmla="val 2952"/>
              <a:gd name="adj3" fmla="val 16667"/>
            </a:avLst>
          </a:prstGeom>
          <a:noFill/>
          <a:ln w="25400">
            <a:solidFill>
              <a:srgbClr val="FF00FF"/>
            </a:solidFill>
          </a:ln>
        </p:spPr>
        <p:txBody>
          <a:bodyPr wrap="square" lIns="0" tIns="0" rIns="0" bIns="0" rtlCol="0" anchor="ctr">
            <a:spAutoFit/>
          </a:bodyPr>
          <a:lstStyle/>
          <a:p>
            <a:pPr algn="ctr"/>
            <a:r>
              <a:rPr lang="en-CA" sz="2400" dirty="0">
                <a:cs typeface="Times New Roman" panose="02020603050405020304" pitchFamily="18" charset="0"/>
                <a:sym typeface="Symbol" panose="05050102010706020507" pitchFamily="18" charset="2"/>
              </a:rPr>
              <a:t>How about you just play lots of games and update them in this order?</a:t>
            </a:r>
          </a:p>
        </p:txBody>
      </p:sp>
      <p:grpSp>
        <p:nvGrpSpPr>
          <p:cNvPr id="116" name="Group 115">
            <a:extLst>
              <a:ext uri="{FF2B5EF4-FFF2-40B4-BE49-F238E27FC236}">
                <a16:creationId xmlns:a16="http://schemas.microsoft.com/office/drawing/2014/main" id="{937467C9-9CE6-422C-BF80-9CF61F611114}"/>
              </a:ext>
            </a:extLst>
          </p:cNvPr>
          <p:cNvGrpSpPr/>
          <p:nvPr/>
        </p:nvGrpSpPr>
        <p:grpSpPr>
          <a:xfrm>
            <a:off x="685800" y="4495800"/>
            <a:ext cx="3410537" cy="1295400"/>
            <a:chOff x="5029200" y="2819400"/>
            <a:chExt cx="3410537" cy="1295400"/>
          </a:xfrm>
        </p:grpSpPr>
        <p:sp>
          <p:nvSpPr>
            <p:cNvPr id="117" name="Rectangle 116">
              <a:extLst>
                <a:ext uri="{FF2B5EF4-FFF2-40B4-BE49-F238E27FC236}">
                  <a16:creationId xmlns:a16="http://schemas.microsoft.com/office/drawing/2014/main" id="{D0CE53D0-B657-42D5-9E46-1D935FB18AEA}"/>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118" name="Picture 6" descr="Image result for convolutional neural network">
              <a:extLst>
                <a:ext uri="{FF2B5EF4-FFF2-40B4-BE49-F238E27FC236}">
                  <a16:creationId xmlns:a16="http://schemas.microsoft.com/office/drawing/2014/main" id="{21F126CF-FFC4-4678-A153-F6FF39A02CD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20" name="Group 119">
            <a:extLst>
              <a:ext uri="{FF2B5EF4-FFF2-40B4-BE49-F238E27FC236}">
                <a16:creationId xmlns:a16="http://schemas.microsoft.com/office/drawing/2014/main" id="{1683C852-4978-4FCC-B8DB-3E347B318B0C}"/>
              </a:ext>
            </a:extLst>
          </p:cNvPr>
          <p:cNvGrpSpPr/>
          <p:nvPr/>
        </p:nvGrpSpPr>
        <p:grpSpPr>
          <a:xfrm>
            <a:off x="938907" y="4686743"/>
            <a:ext cx="2789426" cy="1068329"/>
            <a:chOff x="992516" y="2400743"/>
            <a:chExt cx="2789426" cy="1068329"/>
          </a:xfrm>
        </p:grpSpPr>
        <p:cxnSp>
          <p:nvCxnSpPr>
            <p:cNvPr id="121" name="Straight Connector 120">
              <a:extLst>
                <a:ext uri="{FF2B5EF4-FFF2-40B4-BE49-F238E27FC236}">
                  <a16:creationId xmlns:a16="http://schemas.microsoft.com/office/drawing/2014/main" id="{50839752-0590-4E11-B157-70D74E4F1683}"/>
                </a:ext>
              </a:extLst>
            </p:cNvPr>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4697A8BE-6AD6-4A05-9FA8-3BFD30924BE8}"/>
                </a:ext>
              </a:extLst>
            </p:cNvPr>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576856E1-A568-4E69-B862-DD94A8E9A42A}"/>
                </a:ext>
              </a:extLst>
            </p:cNvPr>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E88F539D-71FD-42BA-9FF2-F213D2B8C5AD}"/>
                </a:ext>
              </a:extLst>
            </p:cNvPr>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A1CC8600-E9C0-4940-BACD-4C8CAB86078D}"/>
                </a:ext>
              </a:extLst>
            </p:cNvPr>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2FF56187-C2E7-448C-8C11-A3CDB4FC1A09}"/>
                </a:ext>
              </a:extLst>
            </p:cNvPr>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5E2A6A12-B0B7-4CEB-B809-B0C3F0ABE87F}"/>
                </a:ext>
              </a:extLst>
            </p:cNvPr>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128" name="Straight Connector 127">
              <a:extLst>
                <a:ext uri="{FF2B5EF4-FFF2-40B4-BE49-F238E27FC236}">
                  <a16:creationId xmlns:a16="http://schemas.microsoft.com/office/drawing/2014/main" id="{C951316C-77B2-4B90-8397-E9CFF3A9460C}"/>
                </a:ext>
              </a:extLst>
            </p:cNvPr>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129" name="Straight Connector 128">
              <a:extLst>
                <a:ext uri="{FF2B5EF4-FFF2-40B4-BE49-F238E27FC236}">
                  <a16:creationId xmlns:a16="http://schemas.microsoft.com/office/drawing/2014/main" id="{17BA4E2E-8F0F-415B-91F9-45DFEC26EAAC}"/>
                </a:ext>
              </a:extLst>
            </p:cNvPr>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30" name="Straight Connector 129">
              <a:extLst>
                <a:ext uri="{FF2B5EF4-FFF2-40B4-BE49-F238E27FC236}">
                  <a16:creationId xmlns:a16="http://schemas.microsoft.com/office/drawing/2014/main" id="{FEF572FC-733C-4109-B36A-41211DB24445}"/>
                </a:ext>
              </a:extLst>
            </p:cNvPr>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31" name="Straight Connector 130">
              <a:extLst>
                <a:ext uri="{FF2B5EF4-FFF2-40B4-BE49-F238E27FC236}">
                  <a16:creationId xmlns:a16="http://schemas.microsoft.com/office/drawing/2014/main" id="{E13213B9-3E44-4498-B93E-5F59950D5BC3}"/>
                </a:ext>
              </a:extLst>
            </p:cNvPr>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32" name="Straight Connector 131">
              <a:extLst>
                <a:ext uri="{FF2B5EF4-FFF2-40B4-BE49-F238E27FC236}">
                  <a16:creationId xmlns:a16="http://schemas.microsoft.com/office/drawing/2014/main" id="{68C4DAD8-CE26-4AFA-BA9A-53BF1EEEBADA}"/>
                </a:ext>
              </a:extLst>
            </p:cNvPr>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33" name="Straight Connector 132">
              <a:extLst>
                <a:ext uri="{FF2B5EF4-FFF2-40B4-BE49-F238E27FC236}">
                  <a16:creationId xmlns:a16="http://schemas.microsoft.com/office/drawing/2014/main" id="{F2DC27F3-96E9-4760-87F9-5671C9DF2D15}"/>
                </a:ext>
              </a:extLst>
            </p:cNvPr>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34" name="Straight Connector 133">
              <a:extLst>
                <a:ext uri="{FF2B5EF4-FFF2-40B4-BE49-F238E27FC236}">
                  <a16:creationId xmlns:a16="http://schemas.microsoft.com/office/drawing/2014/main" id="{B20F53E1-B015-4833-AD39-19C6F57B3778}"/>
                </a:ext>
              </a:extLst>
            </p:cNvPr>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35" name="Straight Connector 134">
              <a:extLst>
                <a:ext uri="{FF2B5EF4-FFF2-40B4-BE49-F238E27FC236}">
                  <a16:creationId xmlns:a16="http://schemas.microsoft.com/office/drawing/2014/main" id="{2A460C5F-4F93-4FC2-A582-9C823919F725}"/>
                </a:ext>
              </a:extLst>
            </p:cNvPr>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36" name="Straight Connector 135">
              <a:extLst>
                <a:ext uri="{FF2B5EF4-FFF2-40B4-BE49-F238E27FC236}">
                  <a16:creationId xmlns:a16="http://schemas.microsoft.com/office/drawing/2014/main" id="{FE34F9CF-C15C-4529-827F-EBBB508B6E12}"/>
                </a:ext>
              </a:extLst>
            </p:cNvPr>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37" name="Straight Connector 136">
              <a:extLst>
                <a:ext uri="{FF2B5EF4-FFF2-40B4-BE49-F238E27FC236}">
                  <a16:creationId xmlns:a16="http://schemas.microsoft.com/office/drawing/2014/main" id="{A1769F82-4D57-4604-A5F2-47CE794B1E61}"/>
                </a:ext>
              </a:extLst>
            </p:cNvPr>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38" name="Straight Connector 137">
              <a:extLst>
                <a:ext uri="{FF2B5EF4-FFF2-40B4-BE49-F238E27FC236}">
                  <a16:creationId xmlns:a16="http://schemas.microsoft.com/office/drawing/2014/main" id="{E27509E6-3965-4DF7-A857-09055306A268}"/>
                </a:ext>
              </a:extLst>
            </p:cNvPr>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39" name="Straight Connector 138">
              <a:extLst>
                <a:ext uri="{FF2B5EF4-FFF2-40B4-BE49-F238E27FC236}">
                  <a16:creationId xmlns:a16="http://schemas.microsoft.com/office/drawing/2014/main" id="{002A587A-6A01-468B-A2AE-D15F00FD171B}"/>
                </a:ext>
              </a:extLst>
            </p:cNvPr>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89D30EFB-051B-4CC4-B31A-E71B11B794A0}"/>
                </a:ext>
              </a:extLst>
            </p:cNvPr>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41" name="Straight Connector 140">
              <a:extLst>
                <a:ext uri="{FF2B5EF4-FFF2-40B4-BE49-F238E27FC236}">
                  <a16:creationId xmlns:a16="http://schemas.microsoft.com/office/drawing/2014/main" id="{03C16831-FB7A-4762-9106-CA6A42D82C5E}"/>
                </a:ext>
              </a:extLst>
            </p:cNvPr>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9CA24945-AAA6-4976-A912-F90EE21D54ED}"/>
                </a:ext>
              </a:extLst>
            </p:cNvPr>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55A22521-7B42-4832-A4E6-42BF1311CC75}"/>
                </a:ext>
              </a:extLst>
            </p:cNvPr>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44" name="Straight Connector 143">
              <a:extLst>
                <a:ext uri="{FF2B5EF4-FFF2-40B4-BE49-F238E27FC236}">
                  <a16:creationId xmlns:a16="http://schemas.microsoft.com/office/drawing/2014/main" id="{0B90CF48-E05A-4094-882B-9ADD96368142}"/>
                </a:ext>
              </a:extLst>
            </p:cNvPr>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45" name="Straight Connector 144">
              <a:extLst>
                <a:ext uri="{FF2B5EF4-FFF2-40B4-BE49-F238E27FC236}">
                  <a16:creationId xmlns:a16="http://schemas.microsoft.com/office/drawing/2014/main" id="{02DCF36D-0EED-42FF-98DF-E92A18A0C0CE}"/>
                </a:ext>
              </a:extLst>
            </p:cNvPr>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D7CF3E5B-1495-41B8-8A19-76B4DB0512A6}"/>
                </a:ext>
              </a:extLst>
            </p:cNvPr>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47" name="Straight Connector 146">
              <a:extLst>
                <a:ext uri="{FF2B5EF4-FFF2-40B4-BE49-F238E27FC236}">
                  <a16:creationId xmlns:a16="http://schemas.microsoft.com/office/drawing/2014/main" id="{17A56140-5009-4F7A-B4CA-8A4CAC59C61A}"/>
                </a:ext>
              </a:extLst>
            </p:cNvPr>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48" name="Straight Connector 147">
              <a:extLst>
                <a:ext uri="{FF2B5EF4-FFF2-40B4-BE49-F238E27FC236}">
                  <a16:creationId xmlns:a16="http://schemas.microsoft.com/office/drawing/2014/main" id="{050EB1BA-F9DF-4063-A542-9981DDBD8F8B}"/>
                </a:ext>
              </a:extLst>
            </p:cNvPr>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149" name="Straight Connector 148">
              <a:extLst>
                <a:ext uri="{FF2B5EF4-FFF2-40B4-BE49-F238E27FC236}">
                  <a16:creationId xmlns:a16="http://schemas.microsoft.com/office/drawing/2014/main" id="{C1B2318A-FEEF-4D9B-B9DF-1514D0CE5B76}"/>
                </a:ext>
              </a:extLst>
            </p:cNvPr>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150" name="Straight Connector 149">
              <a:extLst>
                <a:ext uri="{FF2B5EF4-FFF2-40B4-BE49-F238E27FC236}">
                  <a16:creationId xmlns:a16="http://schemas.microsoft.com/office/drawing/2014/main" id="{4DD431C8-64DE-4D39-BE96-D291850554F3}"/>
                </a:ext>
              </a:extLst>
            </p:cNvPr>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151" name="Straight Connector 150">
              <a:extLst>
                <a:ext uri="{FF2B5EF4-FFF2-40B4-BE49-F238E27FC236}">
                  <a16:creationId xmlns:a16="http://schemas.microsoft.com/office/drawing/2014/main" id="{8495BE80-6E0E-4CB6-A7D5-AC3250CD2D0E}"/>
                </a:ext>
              </a:extLst>
            </p:cNvPr>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152" name="Straight Connector 151">
              <a:extLst>
                <a:ext uri="{FF2B5EF4-FFF2-40B4-BE49-F238E27FC236}">
                  <a16:creationId xmlns:a16="http://schemas.microsoft.com/office/drawing/2014/main" id="{AB7BCDE9-9E99-482F-9DAD-1A045E59605E}"/>
                </a:ext>
              </a:extLst>
            </p:cNvPr>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153" name="Straight Connector 152">
              <a:extLst>
                <a:ext uri="{FF2B5EF4-FFF2-40B4-BE49-F238E27FC236}">
                  <a16:creationId xmlns:a16="http://schemas.microsoft.com/office/drawing/2014/main" id="{095A5ABA-C9A9-4912-9991-EC96CF71DCC8}"/>
                </a:ext>
              </a:extLst>
            </p:cNvPr>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154" name="Straight Connector 153">
              <a:extLst>
                <a:ext uri="{FF2B5EF4-FFF2-40B4-BE49-F238E27FC236}">
                  <a16:creationId xmlns:a16="http://schemas.microsoft.com/office/drawing/2014/main" id="{2C3D197C-C5B7-4EF5-ABC4-48199DF6975E}"/>
                </a:ext>
              </a:extLst>
            </p:cNvPr>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3B25A625-00AE-4EC7-AB8B-0230694734BE}"/>
                </a:ext>
              </a:extLst>
            </p:cNvPr>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0C0F82A4-2A2C-417D-9869-6330208497EB}"/>
                </a:ext>
              </a:extLst>
            </p:cNvPr>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141CF7E5-C53F-456F-9F7A-DCE354C5D3F7}"/>
                </a:ext>
              </a:extLst>
            </p:cNvPr>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7BBB4E4C-41F1-42A8-ADEA-3907BBC11F75}"/>
                </a:ext>
              </a:extLst>
            </p:cNvPr>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E150835A-D3D4-4589-9230-BB18D3FBC078}"/>
                </a:ext>
              </a:extLst>
            </p:cNvPr>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16E021D3-E236-422A-8D02-DBF1CBA861F6}"/>
                </a:ext>
              </a:extLst>
            </p:cNvPr>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43609586-F5D7-4FF3-B281-729AD5970DCB}"/>
                </a:ext>
              </a:extLst>
            </p:cNvPr>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53E2BFC8-D21F-4139-9031-1744A10FFC8D}"/>
                </a:ext>
              </a:extLst>
            </p:cNvPr>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31E4A6BE-BFD9-4B54-8390-E28203EAE096}"/>
                </a:ext>
              </a:extLst>
            </p:cNvPr>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6EFCF1F7-43C6-48F9-AB00-C585D86EE853}"/>
                </a:ext>
              </a:extLst>
            </p:cNvPr>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B26F0A7E-7F47-45D9-9D06-A987D03F9123}"/>
                </a:ext>
              </a:extLst>
            </p:cNvPr>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166" name="Rectangle 165">
              <a:extLst>
                <a:ext uri="{FF2B5EF4-FFF2-40B4-BE49-F238E27FC236}">
                  <a16:creationId xmlns:a16="http://schemas.microsoft.com/office/drawing/2014/main" id="{453C4D49-87C4-4C1A-A187-895E35C725A5}"/>
                </a:ext>
              </a:extLst>
            </p:cNvPr>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67" name="Rectangle 166">
              <a:extLst>
                <a:ext uri="{FF2B5EF4-FFF2-40B4-BE49-F238E27FC236}">
                  <a16:creationId xmlns:a16="http://schemas.microsoft.com/office/drawing/2014/main" id="{0499BB4B-B664-495A-BCD1-B733B142D2F0}"/>
                </a:ext>
              </a:extLst>
            </p:cNvPr>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168" name="Straight Connector 167">
              <a:extLst>
                <a:ext uri="{FF2B5EF4-FFF2-40B4-BE49-F238E27FC236}">
                  <a16:creationId xmlns:a16="http://schemas.microsoft.com/office/drawing/2014/main" id="{FE45D359-E695-4520-A67A-3D3C8A154AD3}"/>
                </a:ext>
              </a:extLst>
            </p:cNvPr>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8BBAC5FA-D251-4EC0-BAA7-1FAEADD2E4BB}"/>
                </a:ext>
              </a:extLst>
            </p:cNvPr>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C1E832A2-6B32-46A2-B509-F0F8AD1E6311}"/>
                </a:ext>
              </a:extLst>
            </p:cNvPr>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1B5E9A09-CE3F-4C1B-8434-57EBD4DE6003}"/>
                </a:ext>
              </a:extLst>
            </p:cNvPr>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13B86D5E-A0BF-4E9E-BD57-BF6F49E80CD7}"/>
                </a:ext>
              </a:extLst>
            </p:cNvPr>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15A5B5CC-F710-4AE8-85B5-2BAD064555B7}"/>
                </a:ext>
              </a:extLst>
            </p:cNvPr>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35E31F7D-D427-45FB-BFD1-BD444896957C}"/>
                </a:ext>
              </a:extLst>
            </p:cNvPr>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7E9C6181-43FB-4E84-BC9C-1F15D327DC7B}"/>
                </a:ext>
              </a:extLst>
            </p:cNvPr>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C2AB598E-9FD1-4789-A704-0C0FFF281DCB}"/>
                </a:ext>
              </a:extLst>
            </p:cNvPr>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379B17B4-95D3-44EF-A11C-A82357EF9D13}"/>
                </a:ext>
              </a:extLst>
            </p:cNvPr>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5B8284C5-08C2-4ADA-937B-9D1BA34A80B7}"/>
                </a:ext>
              </a:extLst>
            </p:cNvPr>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3E2E2B81-CA05-443C-ACCA-5EC20DF91391}"/>
                </a:ext>
              </a:extLst>
            </p:cNvPr>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2CBAFEAC-8787-4601-A677-7696F35E33AA}"/>
                </a:ext>
              </a:extLst>
            </p:cNvPr>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B0C5C47C-0922-465C-8A79-253A699CFE63}"/>
                </a:ext>
              </a:extLst>
            </p:cNvPr>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B7CC1EB8-79C2-4AAF-A8BF-A037918D0788}"/>
                </a:ext>
              </a:extLst>
            </p:cNvPr>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FE335302-3C21-402B-9B86-0F345F3FCDA2}"/>
                </a:ext>
              </a:extLst>
            </p:cNvPr>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B3FD8C6E-C344-4821-B1E6-9E665F18B2F8}"/>
                </a:ext>
              </a:extLst>
            </p:cNvPr>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FCE3CBCA-0654-43A2-8BBB-22411547CF7D}"/>
                </a:ext>
              </a:extLst>
            </p:cNvPr>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C6F6ED29-71D9-4D52-AC22-B43E16126E8E}"/>
                </a:ext>
              </a:extLst>
            </p:cNvPr>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255F0A1A-939F-4B67-9BB7-AE7092907808}"/>
                </a:ext>
              </a:extLst>
            </p:cNvPr>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sp>
        <p:nvSpPr>
          <p:cNvPr id="189" name="Rectangle 188">
            <a:extLst>
              <a:ext uri="{FF2B5EF4-FFF2-40B4-BE49-F238E27FC236}">
                <a16:creationId xmlns:a16="http://schemas.microsoft.com/office/drawing/2014/main" id="{6706E496-A863-4873-A9BA-76D34107B9C6}"/>
              </a:ext>
            </a:extLst>
          </p:cNvPr>
          <p:cNvSpPr/>
          <p:nvPr/>
        </p:nvSpPr>
        <p:spPr>
          <a:xfrm>
            <a:off x="500742" y="4908980"/>
            <a:ext cx="449937" cy="461665"/>
          </a:xfrm>
          <a:prstGeom prst="rect">
            <a:avLst/>
          </a:prstGeom>
        </p:spPr>
        <p:txBody>
          <a:bodyPr wrap="square">
            <a:spAutoFit/>
          </a:bodyPr>
          <a:lstStyle/>
          <a:p>
            <a:pPr>
              <a:spcAft>
                <a:spcPts val="0"/>
              </a:spcAft>
            </a:pPr>
            <a:r>
              <a:rPr lang="en-US" sz="2400" dirty="0"/>
              <a:t>u</a:t>
            </a:r>
            <a:endParaRPr lang="en-CA" sz="2400" baseline="-25000" dirty="0"/>
          </a:p>
        </p:txBody>
      </p:sp>
      <p:sp>
        <p:nvSpPr>
          <p:cNvPr id="190" name="Rounded Rectangular Callout 97">
            <a:extLst>
              <a:ext uri="{FF2B5EF4-FFF2-40B4-BE49-F238E27FC236}">
                <a16:creationId xmlns:a16="http://schemas.microsoft.com/office/drawing/2014/main" id="{44EF9615-3362-4103-9492-123277A5E823}"/>
              </a:ext>
            </a:extLst>
          </p:cNvPr>
          <p:cNvSpPr/>
          <p:nvPr/>
        </p:nvSpPr>
        <p:spPr>
          <a:xfrm>
            <a:off x="954926" y="5959042"/>
            <a:ext cx="3319556" cy="408623"/>
          </a:xfrm>
          <a:prstGeom prst="wedgeRoundRectCallout">
            <a:avLst>
              <a:gd name="adj1" fmla="val -37994"/>
              <a:gd name="adj2" fmla="val -62315"/>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Then I adjust my weights.</a:t>
            </a:r>
            <a:endParaRPr lang="en-CA" sz="2400" dirty="0">
              <a:cs typeface="Times New Roman" panose="02020603050405020304" pitchFamily="18" charset="0"/>
              <a:sym typeface="Symbol" panose="05050102010706020507" pitchFamily="18" charset="2"/>
            </a:endParaRPr>
          </a:p>
        </p:txBody>
      </p:sp>
      <p:grpSp>
        <p:nvGrpSpPr>
          <p:cNvPr id="188" name="Group 187">
            <a:extLst>
              <a:ext uri="{FF2B5EF4-FFF2-40B4-BE49-F238E27FC236}">
                <a16:creationId xmlns:a16="http://schemas.microsoft.com/office/drawing/2014/main" id="{48DCCC05-9D08-46D7-8E45-887763F6E22B}"/>
              </a:ext>
            </a:extLst>
          </p:cNvPr>
          <p:cNvGrpSpPr/>
          <p:nvPr/>
        </p:nvGrpSpPr>
        <p:grpSpPr>
          <a:xfrm>
            <a:off x="6558466" y="3714151"/>
            <a:ext cx="2621827" cy="2104145"/>
            <a:chOff x="6400800" y="4441852"/>
            <a:chExt cx="2621827" cy="2104145"/>
          </a:xfrm>
        </p:grpSpPr>
        <p:pic>
          <p:nvPicPr>
            <p:cNvPr id="195" name="Picture 2" descr="2019 Outlook: U.S. Lands Softly, Converges with Rest of World">
              <a:extLst>
                <a:ext uri="{FF2B5EF4-FFF2-40B4-BE49-F238E27FC236}">
                  <a16:creationId xmlns:a16="http://schemas.microsoft.com/office/drawing/2014/main" id="{989CB46C-C3A2-47CF-BF1F-E46BB0A6F947}"/>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94970" y="4441852"/>
              <a:ext cx="2202460" cy="1251398"/>
            </a:xfrm>
            <a:prstGeom prst="rect">
              <a:avLst/>
            </a:prstGeom>
            <a:noFill/>
            <a:extLst>
              <a:ext uri="{909E8E84-426E-40DD-AFC4-6F175D3DCCD1}">
                <a14:hiddenFill xmlns:a14="http://schemas.microsoft.com/office/drawing/2010/main">
                  <a:solidFill>
                    <a:srgbClr val="FFFFFF"/>
                  </a:solidFill>
                </a14:hiddenFill>
              </a:ext>
            </a:extLst>
          </p:spPr>
        </p:pic>
        <p:sp>
          <p:nvSpPr>
            <p:cNvPr id="196" name="Rectangle 195">
              <a:extLst>
                <a:ext uri="{FF2B5EF4-FFF2-40B4-BE49-F238E27FC236}">
                  <a16:creationId xmlns:a16="http://schemas.microsoft.com/office/drawing/2014/main" id="{851A206C-3775-411F-BAF6-7585D6D626E7}"/>
                </a:ext>
              </a:extLst>
            </p:cNvPr>
            <p:cNvSpPr/>
            <p:nvPr/>
          </p:nvSpPr>
          <p:spPr>
            <a:xfrm>
              <a:off x="6400800" y="5715000"/>
              <a:ext cx="2621827" cy="830997"/>
            </a:xfrm>
            <a:prstGeom prst="rect">
              <a:avLst/>
            </a:prstGeom>
          </p:spPr>
          <p:txBody>
            <a:bodyPr wrap="square">
              <a:spAutoFit/>
            </a:bodyPr>
            <a:lstStyle/>
            <a:p>
              <a:pPr algn="ctr">
                <a:spcAft>
                  <a:spcPts val="0"/>
                </a:spcAft>
              </a:pPr>
              <a:r>
                <a:rPr lang="en-US" sz="2400" dirty="0"/>
                <a:t>Converges to</a:t>
              </a:r>
            </a:p>
            <a:p>
              <a:pPr algn="ctr">
                <a:spcAft>
                  <a:spcPts val="0"/>
                </a:spcAft>
              </a:pPr>
              <a:r>
                <a:rPr lang="en-US" sz="2400" dirty="0"/>
                <a:t>an algorithm</a:t>
              </a:r>
            </a:p>
          </p:txBody>
        </p:sp>
      </p:grpSp>
      <p:sp>
        <p:nvSpPr>
          <p:cNvPr id="201" name="Rectangle 200">
            <a:extLst>
              <a:ext uri="{FF2B5EF4-FFF2-40B4-BE49-F238E27FC236}">
                <a16:creationId xmlns:a16="http://schemas.microsoft.com/office/drawing/2014/main" id="{0445D3BF-E9F7-4677-BA9A-1E0A4969C7BE}"/>
              </a:ext>
            </a:extLst>
          </p:cNvPr>
          <p:cNvSpPr/>
          <p:nvPr/>
        </p:nvSpPr>
        <p:spPr>
          <a:xfrm>
            <a:off x="6558466" y="5733871"/>
            <a:ext cx="2616561" cy="1200329"/>
          </a:xfrm>
          <a:prstGeom prst="rect">
            <a:avLst/>
          </a:prstGeom>
        </p:spPr>
        <p:txBody>
          <a:bodyPr wrap="square">
            <a:spAutoFit/>
          </a:bodyPr>
          <a:lstStyle/>
          <a:p>
            <a:pPr algn="ctr">
              <a:spcAft>
                <a:spcPts val="0"/>
              </a:spcAft>
            </a:pPr>
            <a:r>
              <a:rPr lang="en-US" sz="2400" dirty="0"/>
              <a:t>within which</a:t>
            </a:r>
          </a:p>
          <a:p>
            <a:pPr algn="ctr">
              <a:spcAft>
                <a:spcPts val="0"/>
              </a:spcAft>
            </a:pPr>
            <a:r>
              <a:rPr lang="en-US" sz="2400" dirty="0"/>
              <a:t>both players are</a:t>
            </a:r>
          </a:p>
          <a:p>
            <a:pPr algn="ctr">
              <a:spcAft>
                <a:spcPts val="0"/>
              </a:spcAft>
            </a:pPr>
            <a:r>
              <a:rPr lang="en-US" sz="2400" dirty="0"/>
              <a:t>playing optimally.</a:t>
            </a:r>
          </a:p>
        </p:txBody>
      </p:sp>
    </p:spTree>
    <p:extLst>
      <p:ext uri="{BB962C8B-B14F-4D97-AF65-F5344CB8AC3E}">
        <p14:creationId xmlns:p14="http://schemas.microsoft.com/office/powerpoint/2010/main" val="2759600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8"/>
                                        </p:tgtEl>
                                        <p:attrNameLst>
                                          <p:attrName>style.visibility</p:attrName>
                                        </p:attrNameLst>
                                      </p:cBhvr>
                                      <p:to>
                                        <p:strVal val="visible"/>
                                      </p:to>
                                    </p:set>
                                    <p:anim calcmode="lin" valueType="num">
                                      <p:cBhvr additive="base">
                                        <p:cTn id="13" dur="500" fill="hold"/>
                                        <p:tgtEl>
                                          <p:spTgt spid="108"/>
                                        </p:tgtEl>
                                        <p:attrNameLst>
                                          <p:attrName>ppt_x</p:attrName>
                                        </p:attrNameLst>
                                      </p:cBhvr>
                                      <p:tavLst>
                                        <p:tav tm="0">
                                          <p:val>
                                            <p:strVal val="1+#ppt_w/2"/>
                                          </p:val>
                                        </p:tav>
                                        <p:tav tm="100000">
                                          <p:val>
                                            <p:strVal val="#ppt_x"/>
                                          </p:val>
                                        </p:tav>
                                      </p:tavLst>
                                    </p:anim>
                                    <p:anim calcmode="lin" valueType="num">
                                      <p:cBhvr additive="base">
                                        <p:cTn id="14" dur="500" fill="hold"/>
                                        <p:tgtEl>
                                          <p:spTgt spid="10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500" fill="hold"/>
                                        <p:tgtEl>
                                          <p:spTgt spid="188"/>
                                        </p:tgtEl>
                                        <p:attrNameLst>
                                          <p:attrName>ppt_x</p:attrName>
                                        </p:attrNameLst>
                                      </p:cBhvr>
                                      <p:tavLst>
                                        <p:tav tm="0">
                                          <p:val>
                                            <p:strVal val="#ppt_x"/>
                                          </p:val>
                                        </p:tav>
                                        <p:tav tm="100000">
                                          <p:val>
                                            <p:strVal val="#ppt_x"/>
                                          </p:val>
                                        </p:tav>
                                      </p:tavLst>
                                    </p:anim>
                                    <p:anim calcmode="lin" valueType="num">
                                      <p:cBhvr additive="base">
                                        <p:cTn id="20" dur="50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01"/>
                                        </p:tgtEl>
                                        <p:attrNameLst>
                                          <p:attrName>style.visibility</p:attrName>
                                        </p:attrNameLst>
                                      </p:cBhvr>
                                      <p:to>
                                        <p:strVal val="visible"/>
                                      </p:to>
                                    </p:set>
                                    <p:anim calcmode="lin" valueType="num">
                                      <p:cBhvr additive="base">
                                        <p:cTn id="23" dur="500" fill="hold"/>
                                        <p:tgtEl>
                                          <p:spTgt spid="201"/>
                                        </p:tgtEl>
                                        <p:attrNameLst>
                                          <p:attrName>ppt_x</p:attrName>
                                        </p:attrNameLst>
                                      </p:cBhvr>
                                      <p:tavLst>
                                        <p:tav tm="0">
                                          <p:val>
                                            <p:strVal val="#ppt_x"/>
                                          </p:val>
                                        </p:tav>
                                        <p:tav tm="100000">
                                          <p:val>
                                            <p:strVal val="#ppt_x"/>
                                          </p:val>
                                        </p:tav>
                                      </p:tavLst>
                                    </p:anim>
                                    <p:anim calcmode="lin" valueType="num">
                                      <p:cBhvr additive="base">
                                        <p:cTn id="24" dur="500" fill="hold"/>
                                        <p:tgtEl>
                                          <p:spTgt spid="20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108" grpId="0" animBg="1"/>
      <p:bldP spid="201" grpId="0"/>
    </p:bldLst>
  </p:timing>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 name="Group 81">
            <a:extLst>
              <a:ext uri="{FF2B5EF4-FFF2-40B4-BE49-F238E27FC236}">
                <a16:creationId xmlns:a16="http://schemas.microsoft.com/office/drawing/2014/main" id="{FB09B9D4-7B48-44FF-B771-30914C33A44F}"/>
              </a:ext>
            </a:extLst>
          </p:cNvPr>
          <p:cNvGrpSpPr/>
          <p:nvPr/>
        </p:nvGrpSpPr>
        <p:grpSpPr>
          <a:xfrm>
            <a:off x="1447800" y="626589"/>
            <a:ext cx="5884152" cy="1904643"/>
            <a:chOff x="1447800" y="626589"/>
            <a:chExt cx="5884152" cy="1904643"/>
          </a:xfrm>
        </p:grpSpPr>
        <p:sp>
          <p:nvSpPr>
            <p:cNvPr id="83" name="Oval 82">
              <a:extLst>
                <a:ext uri="{FF2B5EF4-FFF2-40B4-BE49-F238E27FC236}">
                  <a16:creationId xmlns:a16="http://schemas.microsoft.com/office/drawing/2014/main" id="{932771E9-79B6-44EA-ACFD-C4268573E2B0}"/>
                </a:ext>
              </a:extLst>
            </p:cNvPr>
            <p:cNvSpPr/>
            <p:nvPr/>
          </p:nvSpPr>
          <p:spPr>
            <a:xfrm>
              <a:off x="1955430" y="14478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4" name="Oval 83">
              <a:extLst>
                <a:ext uri="{FF2B5EF4-FFF2-40B4-BE49-F238E27FC236}">
                  <a16:creationId xmlns:a16="http://schemas.microsoft.com/office/drawing/2014/main" id="{0A5A52D5-BEB2-438C-97B9-8DB00BD12A5B}"/>
                </a:ext>
              </a:extLst>
            </p:cNvPr>
            <p:cNvSpPr/>
            <p:nvPr/>
          </p:nvSpPr>
          <p:spPr>
            <a:xfrm>
              <a:off x="3695151" y="13844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5" name="Oval 84">
              <a:extLst>
                <a:ext uri="{FF2B5EF4-FFF2-40B4-BE49-F238E27FC236}">
                  <a16:creationId xmlns:a16="http://schemas.microsoft.com/office/drawing/2014/main" id="{915EB65E-77F8-4B31-AAD1-8DFFE75CDD67}"/>
                </a:ext>
              </a:extLst>
            </p:cNvPr>
            <p:cNvSpPr/>
            <p:nvPr/>
          </p:nvSpPr>
          <p:spPr>
            <a:xfrm>
              <a:off x="5613030" y="1536879"/>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86" name="Straight Arrow Connector 85">
              <a:extLst>
                <a:ext uri="{FF2B5EF4-FFF2-40B4-BE49-F238E27FC236}">
                  <a16:creationId xmlns:a16="http://schemas.microsoft.com/office/drawing/2014/main" id="{DC610E22-F42B-487C-A9FA-2A6879F28DDB}"/>
                </a:ext>
              </a:extLst>
            </p:cNvPr>
            <p:cNvCxnSpPr>
              <a:cxnSpLocks/>
              <a:stCxn id="83" idx="6"/>
              <a:endCxn id="84" idx="2"/>
            </p:cNvCxnSpPr>
            <p:nvPr/>
          </p:nvCxnSpPr>
          <p:spPr bwMode="auto">
            <a:xfrm flipV="1">
              <a:off x="2412630" y="1613079"/>
              <a:ext cx="1282521" cy="63321"/>
            </a:xfrm>
            <a:prstGeom prst="straightConnector1">
              <a:avLst/>
            </a:prstGeom>
            <a:noFill/>
            <a:ln w="38100" cap="sq" cmpd="sng" algn="ctr">
              <a:solidFill>
                <a:schemeClr val="accent2"/>
              </a:solidFill>
              <a:prstDash val="solid"/>
              <a:round/>
              <a:headEnd type="none" w="med" len="med"/>
              <a:tailEnd type="triangle"/>
            </a:ln>
            <a:effectLst/>
          </p:spPr>
        </p:cxnSp>
        <p:cxnSp>
          <p:nvCxnSpPr>
            <p:cNvPr id="87" name="Straight Arrow Connector 86">
              <a:extLst>
                <a:ext uri="{FF2B5EF4-FFF2-40B4-BE49-F238E27FC236}">
                  <a16:creationId xmlns:a16="http://schemas.microsoft.com/office/drawing/2014/main" id="{5FDF7DC4-4345-4DF8-B123-EC86D8C612A1}"/>
                </a:ext>
              </a:extLst>
            </p:cNvPr>
            <p:cNvCxnSpPr>
              <a:cxnSpLocks/>
            </p:cNvCxnSpPr>
            <p:nvPr/>
          </p:nvCxnSpPr>
          <p:spPr bwMode="auto">
            <a:xfrm>
              <a:off x="2406190" y="1798844"/>
              <a:ext cx="843811" cy="315659"/>
            </a:xfrm>
            <a:prstGeom prst="straightConnector1">
              <a:avLst/>
            </a:prstGeom>
            <a:noFill/>
            <a:ln w="38100" cap="sq" cmpd="sng" algn="ctr">
              <a:solidFill>
                <a:schemeClr val="accent2"/>
              </a:solidFill>
              <a:prstDash val="solid"/>
              <a:round/>
              <a:headEnd type="none" w="med" len="med"/>
              <a:tailEnd type="triangle"/>
            </a:ln>
            <a:effectLst/>
          </p:spPr>
        </p:cxnSp>
        <p:cxnSp>
          <p:nvCxnSpPr>
            <p:cNvPr id="88" name="Straight Arrow Connector 87">
              <a:extLst>
                <a:ext uri="{FF2B5EF4-FFF2-40B4-BE49-F238E27FC236}">
                  <a16:creationId xmlns:a16="http://schemas.microsoft.com/office/drawing/2014/main" id="{B6178A3C-3559-433B-BB79-0D27E09ABF64}"/>
                </a:ext>
              </a:extLst>
            </p:cNvPr>
            <p:cNvCxnSpPr>
              <a:cxnSpLocks/>
            </p:cNvCxnSpPr>
            <p:nvPr/>
          </p:nvCxnSpPr>
          <p:spPr bwMode="auto">
            <a:xfrm>
              <a:off x="2320114" y="1885903"/>
              <a:ext cx="406975" cy="459220"/>
            </a:xfrm>
            <a:prstGeom prst="straightConnector1">
              <a:avLst/>
            </a:prstGeom>
            <a:noFill/>
            <a:ln w="38100" cap="sq" cmpd="sng" algn="ctr">
              <a:solidFill>
                <a:schemeClr val="accent2"/>
              </a:solidFill>
              <a:prstDash val="solid"/>
              <a:round/>
              <a:headEnd type="none" w="med" len="med"/>
              <a:tailEnd type="triangle"/>
            </a:ln>
            <a:effectLst/>
          </p:spPr>
        </p:cxnSp>
        <p:cxnSp>
          <p:nvCxnSpPr>
            <p:cNvPr id="89" name="Straight Arrow Connector 88">
              <a:extLst>
                <a:ext uri="{FF2B5EF4-FFF2-40B4-BE49-F238E27FC236}">
                  <a16:creationId xmlns:a16="http://schemas.microsoft.com/office/drawing/2014/main" id="{331FF224-DE4E-4589-8ABD-009BB4F3E6B7}"/>
                </a:ext>
              </a:extLst>
            </p:cNvPr>
            <p:cNvCxnSpPr>
              <a:cxnSpLocks/>
            </p:cNvCxnSpPr>
            <p:nvPr/>
          </p:nvCxnSpPr>
          <p:spPr bwMode="auto">
            <a:xfrm>
              <a:off x="4177293" y="1601035"/>
              <a:ext cx="1456903" cy="184834"/>
            </a:xfrm>
            <a:prstGeom prst="straightConnector1">
              <a:avLst/>
            </a:prstGeom>
            <a:noFill/>
            <a:ln w="38100" cap="sq" cmpd="sng" algn="ctr">
              <a:solidFill>
                <a:schemeClr val="accent2"/>
              </a:solidFill>
              <a:prstDash val="solid"/>
              <a:round/>
              <a:headEnd type="none" w="med" len="med"/>
              <a:tailEnd type="triangle"/>
            </a:ln>
            <a:effectLst/>
          </p:spPr>
        </p:cxnSp>
        <p:cxnSp>
          <p:nvCxnSpPr>
            <p:cNvPr id="90" name="Straight Arrow Connector 89">
              <a:extLst>
                <a:ext uri="{FF2B5EF4-FFF2-40B4-BE49-F238E27FC236}">
                  <a16:creationId xmlns:a16="http://schemas.microsoft.com/office/drawing/2014/main" id="{F545B2FF-03A2-4C6D-8A19-0BA73E662419}"/>
                </a:ext>
              </a:extLst>
            </p:cNvPr>
            <p:cNvCxnSpPr>
              <a:cxnSpLocks/>
            </p:cNvCxnSpPr>
            <p:nvPr/>
          </p:nvCxnSpPr>
          <p:spPr bwMode="auto">
            <a:xfrm>
              <a:off x="4053063" y="1808693"/>
              <a:ext cx="298245" cy="686857"/>
            </a:xfrm>
            <a:prstGeom prst="straightConnector1">
              <a:avLst/>
            </a:prstGeom>
            <a:noFill/>
            <a:ln w="38100" cap="sq" cmpd="sng" algn="ctr">
              <a:solidFill>
                <a:schemeClr val="accent2"/>
              </a:solidFill>
              <a:prstDash val="solid"/>
              <a:round/>
              <a:headEnd type="none" w="med" len="med"/>
              <a:tailEnd type="triangle"/>
            </a:ln>
            <a:effectLst/>
          </p:spPr>
        </p:cxnSp>
        <p:cxnSp>
          <p:nvCxnSpPr>
            <p:cNvPr id="91" name="Straight Arrow Connector 90">
              <a:extLst>
                <a:ext uri="{FF2B5EF4-FFF2-40B4-BE49-F238E27FC236}">
                  <a16:creationId xmlns:a16="http://schemas.microsoft.com/office/drawing/2014/main" id="{6BE4F92E-A838-4352-A6C9-E9160BBAD89F}"/>
                </a:ext>
              </a:extLst>
            </p:cNvPr>
            <p:cNvCxnSpPr>
              <a:cxnSpLocks/>
            </p:cNvCxnSpPr>
            <p:nvPr/>
          </p:nvCxnSpPr>
          <p:spPr bwMode="auto">
            <a:xfrm flipH="1">
              <a:off x="1447800" y="1792715"/>
              <a:ext cx="540479" cy="463329"/>
            </a:xfrm>
            <a:prstGeom prst="straightConnector1">
              <a:avLst/>
            </a:prstGeom>
            <a:noFill/>
            <a:ln w="38100" cap="sq" cmpd="sng" algn="ctr">
              <a:solidFill>
                <a:schemeClr val="accent2"/>
              </a:solidFill>
              <a:prstDash val="solid"/>
              <a:round/>
              <a:headEnd type="none" w="med" len="med"/>
              <a:tailEnd type="triangle"/>
            </a:ln>
            <a:effectLst/>
          </p:spPr>
        </p:cxnSp>
        <p:cxnSp>
          <p:nvCxnSpPr>
            <p:cNvPr id="92" name="Straight Arrow Connector 91">
              <a:extLst>
                <a:ext uri="{FF2B5EF4-FFF2-40B4-BE49-F238E27FC236}">
                  <a16:creationId xmlns:a16="http://schemas.microsoft.com/office/drawing/2014/main" id="{9726C054-83ED-46A0-A123-A7F8E3333498}"/>
                </a:ext>
              </a:extLst>
            </p:cNvPr>
            <p:cNvCxnSpPr>
              <a:cxnSpLocks/>
            </p:cNvCxnSpPr>
            <p:nvPr/>
          </p:nvCxnSpPr>
          <p:spPr bwMode="auto">
            <a:xfrm flipH="1" flipV="1">
              <a:off x="2126337" y="842733"/>
              <a:ext cx="44328" cy="602328"/>
            </a:xfrm>
            <a:prstGeom prst="straightConnector1">
              <a:avLst/>
            </a:prstGeom>
            <a:noFill/>
            <a:ln w="38100" cap="sq" cmpd="sng" algn="ctr">
              <a:solidFill>
                <a:schemeClr val="accent2"/>
              </a:solidFill>
              <a:prstDash val="solid"/>
              <a:round/>
              <a:headEnd type="none" w="med" len="med"/>
              <a:tailEnd type="triangle"/>
            </a:ln>
            <a:effectLst/>
          </p:spPr>
        </p:cxnSp>
        <p:cxnSp>
          <p:nvCxnSpPr>
            <p:cNvPr id="93" name="Straight Arrow Connector 92">
              <a:extLst>
                <a:ext uri="{FF2B5EF4-FFF2-40B4-BE49-F238E27FC236}">
                  <a16:creationId xmlns:a16="http://schemas.microsoft.com/office/drawing/2014/main" id="{ADD6BFFA-A5AF-4BC1-BFAB-3D5FC43A31F9}"/>
                </a:ext>
              </a:extLst>
            </p:cNvPr>
            <p:cNvCxnSpPr>
              <a:cxnSpLocks/>
            </p:cNvCxnSpPr>
            <p:nvPr/>
          </p:nvCxnSpPr>
          <p:spPr bwMode="auto">
            <a:xfrm flipH="1" flipV="1">
              <a:off x="3492072" y="626589"/>
              <a:ext cx="335403" cy="758176"/>
            </a:xfrm>
            <a:prstGeom prst="straightConnector1">
              <a:avLst/>
            </a:prstGeom>
            <a:noFill/>
            <a:ln w="38100" cap="sq" cmpd="sng" algn="ctr">
              <a:solidFill>
                <a:schemeClr val="accent2"/>
              </a:solidFill>
              <a:prstDash val="solid"/>
              <a:round/>
              <a:headEnd type="none" w="med" len="med"/>
              <a:tailEnd type="triangle"/>
            </a:ln>
            <a:effectLst/>
          </p:spPr>
        </p:cxnSp>
        <p:cxnSp>
          <p:nvCxnSpPr>
            <p:cNvPr id="94" name="Straight Arrow Connector 93">
              <a:extLst>
                <a:ext uri="{FF2B5EF4-FFF2-40B4-BE49-F238E27FC236}">
                  <a16:creationId xmlns:a16="http://schemas.microsoft.com/office/drawing/2014/main" id="{DF52DFF1-3274-4351-AE3E-D2BA5A2B3B27}"/>
                </a:ext>
              </a:extLst>
            </p:cNvPr>
            <p:cNvCxnSpPr>
              <a:cxnSpLocks/>
            </p:cNvCxnSpPr>
            <p:nvPr/>
          </p:nvCxnSpPr>
          <p:spPr bwMode="auto">
            <a:xfrm flipV="1">
              <a:off x="4104847" y="1011855"/>
              <a:ext cx="771953" cy="426556"/>
            </a:xfrm>
            <a:prstGeom prst="straightConnector1">
              <a:avLst/>
            </a:prstGeom>
            <a:noFill/>
            <a:ln w="38100" cap="sq" cmpd="sng" algn="ctr">
              <a:solidFill>
                <a:schemeClr val="accent2"/>
              </a:solidFill>
              <a:prstDash val="solid"/>
              <a:round/>
              <a:headEnd type="none" w="med" len="med"/>
              <a:tailEnd type="triangle"/>
            </a:ln>
            <a:effectLst/>
          </p:spPr>
        </p:cxnSp>
        <p:cxnSp>
          <p:nvCxnSpPr>
            <p:cNvPr id="95" name="Straight Arrow Connector 94">
              <a:extLst>
                <a:ext uri="{FF2B5EF4-FFF2-40B4-BE49-F238E27FC236}">
                  <a16:creationId xmlns:a16="http://schemas.microsoft.com/office/drawing/2014/main" id="{2B799C83-E8AD-4FA0-A1BD-CEE9153F9C32}"/>
                </a:ext>
              </a:extLst>
            </p:cNvPr>
            <p:cNvCxnSpPr>
              <a:cxnSpLocks/>
            </p:cNvCxnSpPr>
            <p:nvPr/>
          </p:nvCxnSpPr>
          <p:spPr bwMode="auto">
            <a:xfrm flipV="1">
              <a:off x="5851955" y="1011855"/>
              <a:ext cx="0" cy="506844"/>
            </a:xfrm>
            <a:prstGeom prst="straightConnector1">
              <a:avLst/>
            </a:prstGeom>
            <a:noFill/>
            <a:ln w="38100" cap="sq" cmpd="sng" algn="ctr">
              <a:solidFill>
                <a:schemeClr val="accent2"/>
              </a:solidFill>
              <a:prstDash val="solid"/>
              <a:round/>
              <a:headEnd type="none" w="med" len="med"/>
              <a:tailEnd type="triangle"/>
            </a:ln>
            <a:effectLst/>
          </p:spPr>
        </p:cxnSp>
        <p:cxnSp>
          <p:nvCxnSpPr>
            <p:cNvPr id="96" name="Straight Arrow Connector 95">
              <a:extLst>
                <a:ext uri="{FF2B5EF4-FFF2-40B4-BE49-F238E27FC236}">
                  <a16:creationId xmlns:a16="http://schemas.microsoft.com/office/drawing/2014/main" id="{0411F670-9131-447D-B7A2-032EB268BE89}"/>
                </a:ext>
              </a:extLst>
            </p:cNvPr>
            <p:cNvCxnSpPr>
              <a:cxnSpLocks/>
            </p:cNvCxnSpPr>
            <p:nvPr/>
          </p:nvCxnSpPr>
          <p:spPr bwMode="auto">
            <a:xfrm>
              <a:off x="5891741" y="1994079"/>
              <a:ext cx="152400" cy="537153"/>
            </a:xfrm>
            <a:prstGeom prst="straightConnector1">
              <a:avLst/>
            </a:prstGeom>
            <a:noFill/>
            <a:ln w="38100" cap="sq" cmpd="sng" algn="ctr">
              <a:solidFill>
                <a:schemeClr val="accent2"/>
              </a:solidFill>
              <a:prstDash val="solid"/>
              <a:round/>
              <a:headEnd type="none" w="med" len="med"/>
              <a:tailEnd type="triangle"/>
            </a:ln>
            <a:effectLst/>
          </p:spPr>
        </p:cxnSp>
        <p:cxnSp>
          <p:nvCxnSpPr>
            <p:cNvPr id="97" name="Straight Arrow Connector 96">
              <a:extLst>
                <a:ext uri="{FF2B5EF4-FFF2-40B4-BE49-F238E27FC236}">
                  <a16:creationId xmlns:a16="http://schemas.microsoft.com/office/drawing/2014/main" id="{AADA78A1-75DD-4FAE-855A-C890ADE226AA}"/>
                </a:ext>
              </a:extLst>
            </p:cNvPr>
            <p:cNvCxnSpPr>
              <a:cxnSpLocks/>
            </p:cNvCxnSpPr>
            <p:nvPr/>
          </p:nvCxnSpPr>
          <p:spPr bwMode="auto">
            <a:xfrm>
              <a:off x="6065307" y="1841679"/>
              <a:ext cx="1266645" cy="689553"/>
            </a:xfrm>
            <a:prstGeom prst="straightConnector1">
              <a:avLst/>
            </a:prstGeom>
            <a:noFill/>
            <a:ln w="38100" cap="sq" cmpd="sng" algn="ctr">
              <a:solidFill>
                <a:schemeClr val="accent2"/>
              </a:solidFill>
              <a:prstDash val="solid"/>
              <a:round/>
              <a:headEnd type="none" w="med" len="med"/>
              <a:tailEnd type="triangle"/>
            </a:ln>
            <a:effectLst/>
          </p:spPr>
        </p:cxnSp>
        <p:sp>
          <p:nvSpPr>
            <p:cNvPr id="98" name="Oval 97">
              <a:extLst>
                <a:ext uri="{FF2B5EF4-FFF2-40B4-BE49-F238E27FC236}">
                  <a16:creationId xmlns:a16="http://schemas.microsoft.com/office/drawing/2014/main" id="{0918EEE9-93FE-49F1-938D-796ACF405E51}"/>
                </a:ext>
              </a:extLst>
            </p:cNvPr>
            <p:cNvSpPr/>
            <p:nvPr/>
          </p:nvSpPr>
          <p:spPr>
            <a:xfrm>
              <a:off x="4876800" y="838200"/>
              <a:ext cx="457200" cy="457200"/>
            </a:xfrm>
            <a:prstGeom prst="ellipse">
              <a:avLst/>
            </a:prstGeom>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cxnSp>
          <p:nvCxnSpPr>
            <p:cNvPr id="99" name="Straight Arrow Connector 98">
              <a:extLst>
                <a:ext uri="{FF2B5EF4-FFF2-40B4-BE49-F238E27FC236}">
                  <a16:creationId xmlns:a16="http://schemas.microsoft.com/office/drawing/2014/main" id="{BFE269F0-1D36-4D83-975D-EFE12B9DC043}"/>
                </a:ext>
              </a:extLst>
            </p:cNvPr>
            <p:cNvCxnSpPr>
              <a:cxnSpLocks/>
              <a:endCxn id="98" idx="5"/>
            </p:cNvCxnSpPr>
            <p:nvPr/>
          </p:nvCxnSpPr>
          <p:spPr bwMode="auto">
            <a:xfrm flipH="1" flipV="1">
              <a:off x="5267045" y="1228445"/>
              <a:ext cx="418928" cy="330686"/>
            </a:xfrm>
            <a:prstGeom prst="straightConnector1">
              <a:avLst/>
            </a:prstGeom>
            <a:noFill/>
            <a:ln w="38100" cap="sq" cmpd="sng" algn="ctr">
              <a:solidFill>
                <a:schemeClr val="accent2"/>
              </a:solidFill>
              <a:prstDash val="solid"/>
              <a:round/>
              <a:headEnd type="none" w="med" len="med"/>
              <a:tailEnd type="triangle"/>
            </a:ln>
            <a:effectLst/>
          </p:spPr>
        </p:cxnSp>
        <p:cxnSp>
          <p:nvCxnSpPr>
            <p:cNvPr id="100" name="Straight Arrow Connector 99">
              <a:extLst>
                <a:ext uri="{FF2B5EF4-FFF2-40B4-BE49-F238E27FC236}">
                  <a16:creationId xmlns:a16="http://schemas.microsoft.com/office/drawing/2014/main" id="{5088CB20-CDC4-4E4D-B88B-03B0898DF982}"/>
                </a:ext>
              </a:extLst>
            </p:cNvPr>
            <p:cNvCxnSpPr>
              <a:cxnSpLocks/>
            </p:cNvCxnSpPr>
            <p:nvPr/>
          </p:nvCxnSpPr>
          <p:spPr bwMode="auto">
            <a:xfrm flipH="1">
              <a:off x="4114800" y="1143000"/>
              <a:ext cx="762000" cy="366486"/>
            </a:xfrm>
            <a:prstGeom prst="straightConnector1">
              <a:avLst/>
            </a:prstGeom>
            <a:noFill/>
            <a:ln w="38100" cap="sq" cmpd="sng" algn="ctr">
              <a:solidFill>
                <a:schemeClr val="accent2"/>
              </a:solidFill>
              <a:prstDash val="solid"/>
              <a:round/>
              <a:headEnd type="none" w="med" len="med"/>
              <a:tailEnd type="triangle"/>
            </a:ln>
            <a:effectLst/>
          </p:spPr>
        </p:cxnSp>
      </p:grpSp>
      <p:sp>
        <p:nvSpPr>
          <p:cNvPr id="71" name="Oval 70">
            <a:extLst>
              <a:ext uri="{FF2B5EF4-FFF2-40B4-BE49-F238E27FC236}">
                <a16:creationId xmlns:a16="http://schemas.microsoft.com/office/drawing/2014/main" id="{4B9B71EB-1944-4788-90CC-440D1DD29B72}"/>
              </a:ext>
            </a:extLst>
          </p:cNvPr>
          <p:cNvSpPr/>
          <p:nvPr/>
        </p:nvSpPr>
        <p:spPr>
          <a:xfrm>
            <a:off x="7239000" y="2438400"/>
            <a:ext cx="457200" cy="457200"/>
          </a:xfrm>
          <a:prstGeom prst="ellipse">
            <a:avLst/>
          </a:prstGeom>
          <a:solidFill>
            <a:schemeClr val="accent2"/>
          </a:solidFill>
          <a:ln w="25400">
            <a:solidFill>
              <a:srgbClr val="FFC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Rectangle 63">
            <a:extLst>
              <a:ext uri="{FF2B5EF4-FFF2-40B4-BE49-F238E27FC236}">
                <a16:creationId xmlns:a16="http://schemas.microsoft.com/office/drawing/2014/main" id="{B0F0735D-FB76-4220-8C3D-820683E82EEF}"/>
              </a:ext>
            </a:extLst>
          </p:cNvPr>
          <p:cNvSpPr>
            <a:spLocks noChangeArrowheads="1"/>
          </p:cNvSpPr>
          <p:nvPr/>
        </p:nvSpPr>
        <p:spPr bwMode="auto">
          <a:xfrm>
            <a:off x="9906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Reinforcement Learning</a:t>
            </a:r>
            <a:br>
              <a:rPr lang="en-US" sz="3600" b="1" dirty="0">
                <a:solidFill>
                  <a:schemeClr val="tx2"/>
                </a:solidFill>
                <a:effectLst>
                  <a:outerShdw blurRad="38100" dist="38100" dir="2700000" algn="tl">
                    <a:srgbClr val="000000"/>
                  </a:outerShdw>
                </a:effectLst>
                <a:latin typeface="Arial Rounded MT Bold" pitchFamily="34" charset="0"/>
                <a:cs typeface="+mn-cs"/>
              </a:rPr>
            </a:b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 name="Group 1">
            <a:extLst>
              <a:ext uri="{FF2B5EF4-FFF2-40B4-BE49-F238E27FC236}">
                <a16:creationId xmlns:a16="http://schemas.microsoft.com/office/drawing/2014/main" id="{B6078411-9FD4-42DB-9AAF-A9B579B4D782}"/>
              </a:ext>
            </a:extLst>
          </p:cNvPr>
          <p:cNvGrpSpPr/>
          <p:nvPr/>
        </p:nvGrpSpPr>
        <p:grpSpPr>
          <a:xfrm>
            <a:off x="1894180" y="1124021"/>
            <a:ext cx="6124964" cy="2004644"/>
            <a:chOff x="1894180" y="1124021"/>
            <a:chExt cx="6124964" cy="2004644"/>
          </a:xfrm>
        </p:grpSpPr>
        <p:sp>
          <p:nvSpPr>
            <p:cNvPr id="29" name="Rectangle 28">
              <a:extLst>
                <a:ext uri="{FF2B5EF4-FFF2-40B4-BE49-F238E27FC236}">
                  <a16:creationId xmlns:a16="http://schemas.microsoft.com/office/drawing/2014/main" id="{0EFE2C1F-09B5-49EB-B2AB-07BD67E5083B}"/>
                </a:ext>
              </a:extLst>
            </p:cNvPr>
            <p:cNvSpPr/>
            <p:nvPr/>
          </p:nvSpPr>
          <p:spPr>
            <a:xfrm>
              <a:off x="1894180" y="1763687"/>
              <a:ext cx="449937" cy="461665"/>
            </a:xfrm>
            <a:prstGeom prst="rect">
              <a:avLst/>
            </a:prstGeom>
          </p:spPr>
          <p:txBody>
            <a:bodyPr wrap="square">
              <a:spAutoFit/>
            </a:bodyPr>
            <a:lstStyle/>
            <a:p>
              <a:pPr>
                <a:spcAft>
                  <a:spcPts val="0"/>
                </a:spcAft>
              </a:pPr>
              <a:r>
                <a:rPr lang="en-US" sz="2400" dirty="0"/>
                <a:t>u</a:t>
              </a:r>
              <a:r>
                <a:rPr lang="en-US" sz="2400" baseline="-25000" dirty="0"/>
                <a:t>1</a:t>
              </a:r>
              <a:endParaRPr lang="en-CA" sz="2400" baseline="-25000" dirty="0"/>
            </a:p>
          </p:txBody>
        </p:sp>
        <p:sp>
          <p:nvSpPr>
            <p:cNvPr id="34" name="Rectangle 33">
              <a:extLst>
                <a:ext uri="{FF2B5EF4-FFF2-40B4-BE49-F238E27FC236}">
                  <a16:creationId xmlns:a16="http://schemas.microsoft.com/office/drawing/2014/main" id="{7043F480-7A91-4C9E-B153-85BFCA874DDA}"/>
                </a:ext>
              </a:extLst>
            </p:cNvPr>
            <p:cNvSpPr/>
            <p:nvPr/>
          </p:nvSpPr>
          <p:spPr>
            <a:xfrm>
              <a:off x="3664863" y="1690079"/>
              <a:ext cx="449937" cy="461665"/>
            </a:xfrm>
            <a:prstGeom prst="rect">
              <a:avLst/>
            </a:prstGeom>
          </p:spPr>
          <p:txBody>
            <a:bodyPr wrap="square">
              <a:spAutoFit/>
            </a:bodyPr>
            <a:lstStyle/>
            <a:p>
              <a:pPr>
                <a:spcAft>
                  <a:spcPts val="0"/>
                </a:spcAft>
              </a:pPr>
              <a:r>
                <a:rPr lang="en-US" sz="2400" dirty="0"/>
                <a:t>u</a:t>
              </a:r>
              <a:r>
                <a:rPr lang="en-US" sz="2400" baseline="-25000" dirty="0"/>
                <a:t>2</a:t>
              </a:r>
              <a:endParaRPr lang="en-CA" sz="2400" baseline="-25000" dirty="0"/>
            </a:p>
          </p:txBody>
        </p:sp>
        <p:sp>
          <p:nvSpPr>
            <p:cNvPr id="35" name="Rectangle 34">
              <a:extLst>
                <a:ext uri="{FF2B5EF4-FFF2-40B4-BE49-F238E27FC236}">
                  <a16:creationId xmlns:a16="http://schemas.microsoft.com/office/drawing/2014/main" id="{2027DBA2-2159-4007-AF33-0AC2BE1D37B3}"/>
                </a:ext>
              </a:extLst>
            </p:cNvPr>
            <p:cNvSpPr/>
            <p:nvPr/>
          </p:nvSpPr>
          <p:spPr>
            <a:xfrm>
              <a:off x="4862286" y="1124021"/>
              <a:ext cx="449937" cy="461665"/>
            </a:xfrm>
            <a:prstGeom prst="rect">
              <a:avLst/>
            </a:prstGeom>
          </p:spPr>
          <p:txBody>
            <a:bodyPr wrap="square">
              <a:spAutoFit/>
            </a:bodyPr>
            <a:lstStyle/>
            <a:p>
              <a:pPr>
                <a:spcAft>
                  <a:spcPts val="0"/>
                </a:spcAft>
              </a:pPr>
              <a:r>
                <a:rPr lang="en-US" sz="2400" dirty="0"/>
                <a:t>u</a:t>
              </a:r>
              <a:r>
                <a:rPr lang="en-US" sz="2400" baseline="-25000" dirty="0"/>
                <a:t>3</a:t>
              </a:r>
              <a:endParaRPr lang="en-CA" sz="2400" baseline="-25000" dirty="0"/>
            </a:p>
          </p:txBody>
        </p:sp>
        <p:sp>
          <p:nvSpPr>
            <p:cNvPr id="36" name="Rectangle 35">
              <a:extLst>
                <a:ext uri="{FF2B5EF4-FFF2-40B4-BE49-F238E27FC236}">
                  <a16:creationId xmlns:a16="http://schemas.microsoft.com/office/drawing/2014/main" id="{632EAE31-FB57-4D13-87C6-2C7927E70A08}"/>
                </a:ext>
              </a:extLst>
            </p:cNvPr>
            <p:cNvSpPr/>
            <p:nvPr/>
          </p:nvSpPr>
          <p:spPr>
            <a:xfrm>
              <a:off x="5471886" y="1809821"/>
              <a:ext cx="449937" cy="461665"/>
            </a:xfrm>
            <a:prstGeom prst="rect">
              <a:avLst/>
            </a:prstGeom>
          </p:spPr>
          <p:txBody>
            <a:bodyPr wrap="square">
              <a:spAutoFit/>
            </a:bodyPr>
            <a:lstStyle/>
            <a:p>
              <a:pPr>
                <a:spcAft>
                  <a:spcPts val="0"/>
                </a:spcAft>
              </a:pPr>
              <a:r>
                <a:rPr lang="en-US" sz="2400" dirty="0"/>
                <a:t>u</a:t>
              </a:r>
              <a:r>
                <a:rPr lang="en-US" sz="2400" baseline="-25000" dirty="0"/>
                <a:t>4</a:t>
              </a:r>
              <a:endParaRPr lang="en-CA" sz="2400" baseline="-25000" dirty="0"/>
            </a:p>
          </p:txBody>
        </p:sp>
        <p:sp>
          <p:nvSpPr>
            <p:cNvPr id="37" name="Rectangle 36">
              <a:extLst>
                <a:ext uri="{FF2B5EF4-FFF2-40B4-BE49-F238E27FC236}">
                  <a16:creationId xmlns:a16="http://schemas.microsoft.com/office/drawing/2014/main" id="{DB198DE0-223B-497D-B38B-946BE7CD16DC}"/>
                </a:ext>
              </a:extLst>
            </p:cNvPr>
            <p:cNvSpPr/>
            <p:nvPr/>
          </p:nvSpPr>
          <p:spPr>
            <a:xfrm>
              <a:off x="7569207" y="2667000"/>
              <a:ext cx="449937" cy="461665"/>
            </a:xfrm>
            <a:prstGeom prst="rect">
              <a:avLst/>
            </a:prstGeom>
          </p:spPr>
          <p:txBody>
            <a:bodyPr wrap="square">
              <a:spAutoFit/>
            </a:bodyPr>
            <a:lstStyle/>
            <a:p>
              <a:pPr>
                <a:spcAft>
                  <a:spcPts val="0"/>
                </a:spcAft>
              </a:pPr>
              <a:r>
                <a:rPr lang="en-US" sz="2400" dirty="0"/>
                <a:t>u</a:t>
              </a:r>
              <a:r>
                <a:rPr lang="en-US" sz="2400" baseline="-25000" dirty="0"/>
                <a:t>5</a:t>
              </a:r>
              <a:endParaRPr lang="en-CA" sz="2400" baseline="-25000" dirty="0"/>
            </a:p>
          </p:txBody>
        </p:sp>
      </p:grpSp>
      <p:sp>
        <p:nvSpPr>
          <p:cNvPr id="44" name="Rectangle 43">
            <a:extLst>
              <a:ext uri="{FF2B5EF4-FFF2-40B4-BE49-F238E27FC236}">
                <a16:creationId xmlns:a16="http://schemas.microsoft.com/office/drawing/2014/main" id="{D7A7F26C-DC68-42AB-936E-A98CE7DABC4F}"/>
              </a:ext>
            </a:extLst>
          </p:cNvPr>
          <p:cNvSpPr/>
          <p:nvPr/>
        </p:nvSpPr>
        <p:spPr>
          <a:xfrm>
            <a:off x="5878284" y="1182077"/>
            <a:ext cx="449937" cy="461665"/>
          </a:xfrm>
          <a:prstGeom prst="rect">
            <a:avLst/>
          </a:prstGeom>
        </p:spPr>
        <p:txBody>
          <a:bodyPr wrap="square">
            <a:spAutoFit/>
          </a:bodyPr>
          <a:lstStyle/>
          <a:p>
            <a:pPr>
              <a:spcAft>
                <a:spcPts val="0"/>
              </a:spcAft>
            </a:pPr>
            <a:r>
              <a:rPr lang="en-US" sz="2400" dirty="0"/>
              <a:t>r</a:t>
            </a:r>
            <a:r>
              <a:rPr lang="en-US" sz="2400" baseline="-25000" dirty="0"/>
              <a:t>4</a:t>
            </a:r>
            <a:endParaRPr lang="en-CA" sz="2400" baseline="-25000" dirty="0"/>
          </a:p>
        </p:txBody>
      </p:sp>
      <p:pic>
        <p:nvPicPr>
          <p:cNvPr id="50" name="Picture 49">
            <a:extLst>
              <a:ext uri="{FF2B5EF4-FFF2-40B4-BE49-F238E27FC236}">
                <a16:creationId xmlns:a16="http://schemas.microsoft.com/office/drawing/2014/main" id="{AD36ABE6-6F1B-48C2-8D73-0E366F43F7C8}"/>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013541" y="1447800"/>
            <a:ext cx="361526" cy="457200"/>
          </a:xfrm>
          <a:prstGeom prst="rect">
            <a:avLst/>
          </a:prstGeom>
        </p:spPr>
      </p:pic>
      <p:grpSp>
        <p:nvGrpSpPr>
          <p:cNvPr id="52" name="Group 45">
            <a:extLst>
              <a:ext uri="{FF2B5EF4-FFF2-40B4-BE49-F238E27FC236}">
                <a16:creationId xmlns:a16="http://schemas.microsoft.com/office/drawing/2014/main" id="{1E0CB5C1-A1E4-4FF6-A277-35D32C986093}"/>
              </a:ext>
            </a:extLst>
          </p:cNvPr>
          <p:cNvGrpSpPr>
            <a:grpSpLocks/>
          </p:cNvGrpSpPr>
          <p:nvPr/>
        </p:nvGrpSpPr>
        <p:grpSpPr bwMode="auto">
          <a:xfrm>
            <a:off x="3708030" y="1346842"/>
            <a:ext cx="309174" cy="452001"/>
            <a:chOff x="2593" y="768"/>
            <a:chExt cx="849" cy="1475"/>
          </a:xfrm>
        </p:grpSpPr>
        <p:sp>
          <p:nvSpPr>
            <p:cNvPr id="53" name="Freeform 46">
              <a:extLst>
                <a:ext uri="{FF2B5EF4-FFF2-40B4-BE49-F238E27FC236}">
                  <a16:creationId xmlns:a16="http://schemas.microsoft.com/office/drawing/2014/main" id="{ECE77536-F335-4E19-9780-E7EA804691E8}"/>
                </a:ext>
              </a:extLst>
            </p:cNvPr>
            <p:cNvSpPr>
              <a:spLocks/>
            </p:cNvSpPr>
            <p:nvPr/>
          </p:nvSpPr>
          <p:spPr bwMode="auto">
            <a:xfrm>
              <a:off x="3035" y="1179"/>
              <a:ext cx="302" cy="308"/>
            </a:xfrm>
            <a:custGeom>
              <a:avLst/>
              <a:gdLst>
                <a:gd name="T0" fmla="*/ 220 w 302"/>
                <a:gd name="T1" fmla="*/ 225 h 308"/>
                <a:gd name="T2" fmla="*/ 220 w 302"/>
                <a:gd name="T3" fmla="*/ 197 h 308"/>
                <a:gd name="T4" fmla="*/ 216 w 302"/>
                <a:gd name="T5" fmla="*/ 159 h 308"/>
                <a:gd name="T6" fmla="*/ 208 w 302"/>
                <a:gd name="T7" fmla="*/ 135 h 308"/>
                <a:gd name="T8" fmla="*/ 198 w 302"/>
                <a:gd name="T9" fmla="*/ 116 h 308"/>
                <a:gd name="T10" fmla="*/ 181 w 302"/>
                <a:gd name="T11" fmla="*/ 93 h 308"/>
                <a:gd name="T12" fmla="*/ 193 w 302"/>
                <a:gd name="T13" fmla="*/ 80 h 308"/>
                <a:gd name="T14" fmla="*/ 199 w 302"/>
                <a:gd name="T15" fmla="*/ 60 h 308"/>
                <a:gd name="T16" fmla="*/ 196 w 302"/>
                <a:gd name="T17" fmla="*/ 38 h 308"/>
                <a:gd name="T18" fmla="*/ 184 w 302"/>
                <a:gd name="T19" fmla="*/ 18 h 308"/>
                <a:gd name="T20" fmla="*/ 163 w 302"/>
                <a:gd name="T21" fmla="*/ 5 h 308"/>
                <a:gd name="T22" fmla="*/ 142 w 302"/>
                <a:gd name="T23" fmla="*/ 0 h 308"/>
                <a:gd name="T24" fmla="*/ 136 w 302"/>
                <a:gd name="T25" fmla="*/ 9 h 308"/>
                <a:gd name="T26" fmla="*/ 148 w 302"/>
                <a:gd name="T27" fmla="*/ 15 h 308"/>
                <a:gd name="T28" fmla="*/ 160 w 302"/>
                <a:gd name="T29" fmla="*/ 23 h 308"/>
                <a:gd name="T30" fmla="*/ 172 w 302"/>
                <a:gd name="T31" fmla="*/ 39 h 308"/>
                <a:gd name="T32" fmla="*/ 171 w 302"/>
                <a:gd name="T33" fmla="*/ 57 h 308"/>
                <a:gd name="T34" fmla="*/ 157 w 302"/>
                <a:gd name="T35" fmla="*/ 71 h 308"/>
                <a:gd name="T36" fmla="*/ 151 w 302"/>
                <a:gd name="T37" fmla="*/ 74 h 308"/>
                <a:gd name="T38" fmla="*/ 117 w 302"/>
                <a:gd name="T39" fmla="*/ 71 h 308"/>
                <a:gd name="T40" fmla="*/ 93 w 302"/>
                <a:gd name="T41" fmla="*/ 74 h 308"/>
                <a:gd name="T42" fmla="*/ 69 w 302"/>
                <a:gd name="T43" fmla="*/ 84 h 308"/>
                <a:gd name="T44" fmla="*/ 64 w 302"/>
                <a:gd name="T45" fmla="*/ 87 h 308"/>
                <a:gd name="T46" fmla="*/ 45 w 302"/>
                <a:gd name="T47" fmla="*/ 75 h 308"/>
                <a:gd name="T48" fmla="*/ 28 w 302"/>
                <a:gd name="T49" fmla="*/ 59 h 308"/>
                <a:gd name="T50" fmla="*/ 25 w 302"/>
                <a:gd name="T51" fmla="*/ 48 h 308"/>
                <a:gd name="T52" fmla="*/ 30 w 302"/>
                <a:gd name="T53" fmla="*/ 36 h 308"/>
                <a:gd name="T54" fmla="*/ 43 w 302"/>
                <a:gd name="T55" fmla="*/ 29 h 308"/>
                <a:gd name="T56" fmla="*/ 48 w 302"/>
                <a:gd name="T57" fmla="*/ 20 h 308"/>
                <a:gd name="T58" fmla="*/ 40 w 302"/>
                <a:gd name="T59" fmla="*/ 15 h 308"/>
                <a:gd name="T60" fmla="*/ 25 w 302"/>
                <a:gd name="T61" fmla="*/ 18 h 308"/>
                <a:gd name="T62" fmla="*/ 6 w 302"/>
                <a:gd name="T63" fmla="*/ 36 h 308"/>
                <a:gd name="T64" fmla="*/ 0 w 302"/>
                <a:gd name="T65" fmla="*/ 56 h 308"/>
                <a:gd name="T66" fmla="*/ 6 w 302"/>
                <a:gd name="T67" fmla="*/ 74 h 308"/>
                <a:gd name="T68" fmla="*/ 22 w 302"/>
                <a:gd name="T69" fmla="*/ 93 h 308"/>
                <a:gd name="T70" fmla="*/ 40 w 302"/>
                <a:gd name="T71" fmla="*/ 107 h 308"/>
                <a:gd name="T72" fmla="*/ 25 w 302"/>
                <a:gd name="T73" fmla="*/ 140 h 308"/>
                <a:gd name="T74" fmla="*/ 22 w 302"/>
                <a:gd name="T75" fmla="*/ 171 h 308"/>
                <a:gd name="T76" fmla="*/ 24 w 302"/>
                <a:gd name="T77" fmla="*/ 204 h 308"/>
                <a:gd name="T78" fmla="*/ 27 w 302"/>
                <a:gd name="T79" fmla="*/ 233 h 308"/>
                <a:gd name="T80" fmla="*/ 39 w 302"/>
                <a:gd name="T81" fmla="*/ 258 h 308"/>
                <a:gd name="T82" fmla="*/ 55 w 302"/>
                <a:gd name="T83" fmla="*/ 278 h 308"/>
                <a:gd name="T84" fmla="*/ 79 w 302"/>
                <a:gd name="T85" fmla="*/ 293 h 308"/>
                <a:gd name="T86" fmla="*/ 99 w 302"/>
                <a:gd name="T87" fmla="*/ 303 h 308"/>
                <a:gd name="T88" fmla="*/ 124 w 302"/>
                <a:gd name="T89" fmla="*/ 308 h 308"/>
                <a:gd name="T90" fmla="*/ 148 w 302"/>
                <a:gd name="T91" fmla="*/ 308 h 308"/>
                <a:gd name="T92" fmla="*/ 172 w 302"/>
                <a:gd name="T93" fmla="*/ 305 h 308"/>
                <a:gd name="T94" fmla="*/ 196 w 302"/>
                <a:gd name="T95" fmla="*/ 297 h 308"/>
                <a:gd name="T96" fmla="*/ 208 w 302"/>
                <a:gd name="T97" fmla="*/ 284 h 308"/>
                <a:gd name="T98" fmla="*/ 220 w 302"/>
                <a:gd name="T99" fmla="*/ 266 h 308"/>
                <a:gd name="T100" fmla="*/ 253 w 302"/>
                <a:gd name="T101" fmla="*/ 278 h 308"/>
                <a:gd name="T102" fmla="*/ 273 w 302"/>
                <a:gd name="T103" fmla="*/ 288 h 308"/>
                <a:gd name="T104" fmla="*/ 288 w 302"/>
                <a:gd name="T105" fmla="*/ 290 h 308"/>
                <a:gd name="T106" fmla="*/ 298 w 302"/>
                <a:gd name="T107" fmla="*/ 281 h 308"/>
                <a:gd name="T108" fmla="*/ 302 w 302"/>
                <a:gd name="T109" fmla="*/ 269 h 308"/>
                <a:gd name="T110" fmla="*/ 294 w 302"/>
                <a:gd name="T111" fmla="*/ 254 h 308"/>
                <a:gd name="T112" fmla="*/ 270 w 302"/>
                <a:gd name="T113" fmla="*/ 243 h 308"/>
                <a:gd name="T114" fmla="*/ 238 w 302"/>
                <a:gd name="T115" fmla="*/ 236 h 308"/>
                <a:gd name="T116" fmla="*/ 220 w 302"/>
                <a:gd name="T117" fmla="*/ 225 h 308"/>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w 302"/>
                <a:gd name="T178" fmla="*/ 0 h 308"/>
                <a:gd name="T179" fmla="*/ 302 w 302"/>
                <a:gd name="T180" fmla="*/ 308 h 308"/>
              </a:gdLst>
              <a:ahLst/>
              <a:cxnLst>
                <a:cxn ang="T118">
                  <a:pos x="T0" y="T1"/>
                </a:cxn>
                <a:cxn ang="T119">
                  <a:pos x="T2" y="T3"/>
                </a:cxn>
                <a:cxn ang="T120">
                  <a:pos x="T4" y="T5"/>
                </a:cxn>
                <a:cxn ang="T121">
                  <a:pos x="T6" y="T7"/>
                </a:cxn>
                <a:cxn ang="T122">
                  <a:pos x="T8" y="T9"/>
                </a:cxn>
                <a:cxn ang="T123">
                  <a:pos x="T10" y="T11"/>
                </a:cxn>
                <a:cxn ang="T124">
                  <a:pos x="T12" y="T13"/>
                </a:cxn>
                <a:cxn ang="T125">
                  <a:pos x="T14" y="T15"/>
                </a:cxn>
                <a:cxn ang="T126">
                  <a:pos x="T16" y="T17"/>
                </a:cxn>
                <a:cxn ang="T127">
                  <a:pos x="T18" y="T19"/>
                </a:cxn>
                <a:cxn ang="T128">
                  <a:pos x="T20" y="T21"/>
                </a:cxn>
                <a:cxn ang="T129">
                  <a:pos x="T22" y="T23"/>
                </a:cxn>
                <a:cxn ang="T130">
                  <a:pos x="T24" y="T25"/>
                </a:cxn>
                <a:cxn ang="T131">
                  <a:pos x="T26" y="T27"/>
                </a:cxn>
                <a:cxn ang="T132">
                  <a:pos x="T28" y="T29"/>
                </a:cxn>
                <a:cxn ang="T133">
                  <a:pos x="T30" y="T31"/>
                </a:cxn>
                <a:cxn ang="T134">
                  <a:pos x="T32" y="T33"/>
                </a:cxn>
                <a:cxn ang="T135">
                  <a:pos x="T34" y="T35"/>
                </a:cxn>
                <a:cxn ang="T136">
                  <a:pos x="T36" y="T37"/>
                </a:cxn>
                <a:cxn ang="T137">
                  <a:pos x="T38" y="T39"/>
                </a:cxn>
                <a:cxn ang="T138">
                  <a:pos x="T40" y="T41"/>
                </a:cxn>
                <a:cxn ang="T139">
                  <a:pos x="T42" y="T43"/>
                </a:cxn>
                <a:cxn ang="T140">
                  <a:pos x="T44" y="T45"/>
                </a:cxn>
                <a:cxn ang="T141">
                  <a:pos x="T46" y="T47"/>
                </a:cxn>
                <a:cxn ang="T142">
                  <a:pos x="T48" y="T49"/>
                </a:cxn>
                <a:cxn ang="T143">
                  <a:pos x="T50" y="T51"/>
                </a:cxn>
                <a:cxn ang="T144">
                  <a:pos x="T52" y="T53"/>
                </a:cxn>
                <a:cxn ang="T145">
                  <a:pos x="T54" y="T55"/>
                </a:cxn>
                <a:cxn ang="T146">
                  <a:pos x="T56" y="T57"/>
                </a:cxn>
                <a:cxn ang="T147">
                  <a:pos x="T58" y="T59"/>
                </a:cxn>
                <a:cxn ang="T148">
                  <a:pos x="T60" y="T61"/>
                </a:cxn>
                <a:cxn ang="T149">
                  <a:pos x="T62" y="T63"/>
                </a:cxn>
                <a:cxn ang="T150">
                  <a:pos x="T64" y="T65"/>
                </a:cxn>
                <a:cxn ang="T151">
                  <a:pos x="T66" y="T67"/>
                </a:cxn>
                <a:cxn ang="T152">
                  <a:pos x="T68" y="T69"/>
                </a:cxn>
                <a:cxn ang="T153">
                  <a:pos x="T70" y="T71"/>
                </a:cxn>
                <a:cxn ang="T154">
                  <a:pos x="T72" y="T73"/>
                </a:cxn>
                <a:cxn ang="T155">
                  <a:pos x="T74" y="T75"/>
                </a:cxn>
                <a:cxn ang="T156">
                  <a:pos x="T76" y="T77"/>
                </a:cxn>
                <a:cxn ang="T157">
                  <a:pos x="T78" y="T79"/>
                </a:cxn>
                <a:cxn ang="T158">
                  <a:pos x="T80" y="T81"/>
                </a:cxn>
                <a:cxn ang="T159">
                  <a:pos x="T82" y="T83"/>
                </a:cxn>
                <a:cxn ang="T160">
                  <a:pos x="T84" y="T85"/>
                </a:cxn>
                <a:cxn ang="T161">
                  <a:pos x="T86" y="T87"/>
                </a:cxn>
                <a:cxn ang="T162">
                  <a:pos x="T88" y="T89"/>
                </a:cxn>
                <a:cxn ang="T163">
                  <a:pos x="T90" y="T91"/>
                </a:cxn>
                <a:cxn ang="T164">
                  <a:pos x="T92" y="T93"/>
                </a:cxn>
                <a:cxn ang="T165">
                  <a:pos x="T94" y="T95"/>
                </a:cxn>
                <a:cxn ang="T166">
                  <a:pos x="T96" y="T97"/>
                </a:cxn>
                <a:cxn ang="T167">
                  <a:pos x="T98" y="T99"/>
                </a:cxn>
                <a:cxn ang="T168">
                  <a:pos x="T100" y="T101"/>
                </a:cxn>
                <a:cxn ang="T169">
                  <a:pos x="T102" y="T103"/>
                </a:cxn>
                <a:cxn ang="T170">
                  <a:pos x="T104" y="T105"/>
                </a:cxn>
                <a:cxn ang="T171">
                  <a:pos x="T106" y="T107"/>
                </a:cxn>
                <a:cxn ang="T172">
                  <a:pos x="T108" y="T109"/>
                </a:cxn>
                <a:cxn ang="T173">
                  <a:pos x="T110" y="T111"/>
                </a:cxn>
                <a:cxn ang="T174">
                  <a:pos x="T112" y="T113"/>
                </a:cxn>
                <a:cxn ang="T175">
                  <a:pos x="T114" y="T115"/>
                </a:cxn>
                <a:cxn ang="T176">
                  <a:pos x="T116" y="T117"/>
                </a:cxn>
              </a:cxnLst>
              <a:rect l="T177" t="T178" r="T179" b="T180"/>
              <a:pathLst>
                <a:path w="302" h="308">
                  <a:moveTo>
                    <a:pt x="220" y="225"/>
                  </a:moveTo>
                  <a:lnTo>
                    <a:pt x="220" y="197"/>
                  </a:lnTo>
                  <a:lnTo>
                    <a:pt x="216" y="159"/>
                  </a:lnTo>
                  <a:lnTo>
                    <a:pt x="208" y="135"/>
                  </a:lnTo>
                  <a:lnTo>
                    <a:pt x="198" y="116"/>
                  </a:lnTo>
                  <a:lnTo>
                    <a:pt x="181" y="93"/>
                  </a:lnTo>
                  <a:lnTo>
                    <a:pt x="193" y="80"/>
                  </a:lnTo>
                  <a:lnTo>
                    <a:pt x="199" y="60"/>
                  </a:lnTo>
                  <a:lnTo>
                    <a:pt x="196" y="38"/>
                  </a:lnTo>
                  <a:lnTo>
                    <a:pt x="184" y="18"/>
                  </a:lnTo>
                  <a:lnTo>
                    <a:pt x="163" y="5"/>
                  </a:lnTo>
                  <a:lnTo>
                    <a:pt x="142" y="0"/>
                  </a:lnTo>
                  <a:lnTo>
                    <a:pt x="136" y="9"/>
                  </a:lnTo>
                  <a:lnTo>
                    <a:pt x="148" y="15"/>
                  </a:lnTo>
                  <a:lnTo>
                    <a:pt x="160" y="23"/>
                  </a:lnTo>
                  <a:lnTo>
                    <a:pt x="172" y="39"/>
                  </a:lnTo>
                  <a:lnTo>
                    <a:pt x="171" y="57"/>
                  </a:lnTo>
                  <a:lnTo>
                    <a:pt x="157" y="71"/>
                  </a:lnTo>
                  <a:lnTo>
                    <a:pt x="151" y="74"/>
                  </a:lnTo>
                  <a:lnTo>
                    <a:pt x="117" y="71"/>
                  </a:lnTo>
                  <a:lnTo>
                    <a:pt x="93" y="74"/>
                  </a:lnTo>
                  <a:lnTo>
                    <a:pt x="69" y="84"/>
                  </a:lnTo>
                  <a:lnTo>
                    <a:pt x="64" y="87"/>
                  </a:lnTo>
                  <a:lnTo>
                    <a:pt x="45" y="75"/>
                  </a:lnTo>
                  <a:lnTo>
                    <a:pt x="28" y="59"/>
                  </a:lnTo>
                  <a:lnTo>
                    <a:pt x="25" y="48"/>
                  </a:lnTo>
                  <a:lnTo>
                    <a:pt x="30" y="36"/>
                  </a:lnTo>
                  <a:lnTo>
                    <a:pt x="43" y="29"/>
                  </a:lnTo>
                  <a:lnTo>
                    <a:pt x="48" y="20"/>
                  </a:lnTo>
                  <a:lnTo>
                    <a:pt x="40" y="15"/>
                  </a:lnTo>
                  <a:lnTo>
                    <a:pt x="25" y="18"/>
                  </a:lnTo>
                  <a:lnTo>
                    <a:pt x="6" y="36"/>
                  </a:lnTo>
                  <a:lnTo>
                    <a:pt x="0" y="56"/>
                  </a:lnTo>
                  <a:lnTo>
                    <a:pt x="6" y="74"/>
                  </a:lnTo>
                  <a:lnTo>
                    <a:pt x="22" y="93"/>
                  </a:lnTo>
                  <a:lnTo>
                    <a:pt x="40" y="107"/>
                  </a:lnTo>
                  <a:lnTo>
                    <a:pt x="25" y="140"/>
                  </a:lnTo>
                  <a:lnTo>
                    <a:pt x="22" y="171"/>
                  </a:lnTo>
                  <a:lnTo>
                    <a:pt x="24" y="204"/>
                  </a:lnTo>
                  <a:lnTo>
                    <a:pt x="27" y="233"/>
                  </a:lnTo>
                  <a:lnTo>
                    <a:pt x="39" y="258"/>
                  </a:lnTo>
                  <a:lnTo>
                    <a:pt x="55" y="278"/>
                  </a:lnTo>
                  <a:lnTo>
                    <a:pt x="79" y="293"/>
                  </a:lnTo>
                  <a:lnTo>
                    <a:pt x="99" y="303"/>
                  </a:lnTo>
                  <a:lnTo>
                    <a:pt x="124" y="308"/>
                  </a:lnTo>
                  <a:lnTo>
                    <a:pt x="148" y="308"/>
                  </a:lnTo>
                  <a:lnTo>
                    <a:pt x="172" y="305"/>
                  </a:lnTo>
                  <a:lnTo>
                    <a:pt x="196" y="297"/>
                  </a:lnTo>
                  <a:lnTo>
                    <a:pt x="208" y="284"/>
                  </a:lnTo>
                  <a:lnTo>
                    <a:pt x="220" y="266"/>
                  </a:lnTo>
                  <a:lnTo>
                    <a:pt x="253" y="278"/>
                  </a:lnTo>
                  <a:lnTo>
                    <a:pt x="273" y="288"/>
                  </a:lnTo>
                  <a:lnTo>
                    <a:pt x="288" y="290"/>
                  </a:lnTo>
                  <a:lnTo>
                    <a:pt x="298" y="281"/>
                  </a:lnTo>
                  <a:lnTo>
                    <a:pt x="302" y="269"/>
                  </a:lnTo>
                  <a:lnTo>
                    <a:pt x="294" y="254"/>
                  </a:lnTo>
                  <a:lnTo>
                    <a:pt x="270" y="243"/>
                  </a:lnTo>
                  <a:lnTo>
                    <a:pt x="238" y="236"/>
                  </a:lnTo>
                  <a:lnTo>
                    <a:pt x="220" y="22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5" name="Freeform 47">
              <a:extLst>
                <a:ext uri="{FF2B5EF4-FFF2-40B4-BE49-F238E27FC236}">
                  <a16:creationId xmlns:a16="http://schemas.microsoft.com/office/drawing/2014/main" id="{7C6F6BBE-A6B4-47D1-9B1E-0D00CBD9A370}"/>
                </a:ext>
              </a:extLst>
            </p:cNvPr>
            <p:cNvSpPr>
              <a:spLocks/>
            </p:cNvSpPr>
            <p:nvPr/>
          </p:nvSpPr>
          <p:spPr bwMode="auto">
            <a:xfrm>
              <a:off x="3065" y="1498"/>
              <a:ext cx="216" cy="346"/>
            </a:xfrm>
            <a:custGeom>
              <a:avLst/>
              <a:gdLst>
                <a:gd name="T0" fmla="*/ 45 w 216"/>
                <a:gd name="T1" fmla="*/ 18 h 346"/>
                <a:gd name="T2" fmla="*/ 57 w 216"/>
                <a:gd name="T3" fmla="*/ 8 h 346"/>
                <a:gd name="T4" fmla="*/ 78 w 216"/>
                <a:gd name="T5" fmla="*/ 0 h 346"/>
                <a:gd name="T6" fmla="*/ 99 w 216"/>
                <a:gd name="T7" fmla="*/ 2 h 346"/>
                <a:gd name="T8" fmla="*/ 117 w 216"/>
                <a:gd name="T9" fmla="*/ 5 h 346"/>
                <a:gd name="T10" fmla="*/ 140 w 216"/>
                <a:gd name="T11" fmla="*/ 12 h 346"/>
                <a:gd name="T12" fmla="*/ 158 w 216"/>
                <a:gd name="T13" fmla="*/ 28 h 346"/>
                <a:gd name="T14" fmla="*/ 174 w 216"/>
                <a:gd name="T15" fmla="*/ 44 h 346"/>
                <a:gd name="T16" fmla="*/ 191 w 216"/>
                <a:gd name="T17" fmla="*/ 73 h 346"/>
                <a:gd name="T18" fmla="*/ 203 w 216"/>
                <a:gd name="T19" fmla="*/ 104 h 346"/>
                <a:gd name="T20" fmla="*/ 210 w 216"/>
                <a:gd name="T21" fmla="*/ 139 h 346"/>
                <a:gd name="T22" fmla="*/ 215 w 216"/>
                <a:gd name="T23" fmla="*/ 173 h 346"/>
                <a:gd name="T24" fmla="*/ 216 w 216"/>
                <a:gd name="T25" fmla="*/ 211 h 346"/>
                <a:gd name="T26" fmla="*/ 210 w 216"/>
                <a:gd name="T27" fmla="*/ 245 h 346"/>
                <a:gd name="T28" fmla="*/ 206 w 216"/>
                <a:gd name="T29" fmla="*/ 271 h 346"/>
                <a:gd name="T30" fmla="*/ 195 w 216"/>
                <a:gd name="T31" fmla="*/ 299 h 346"/>
                <a:gd name="T32" fmla="*/ 176 w 216"/>
                <a:gd name="T33" fmla="*/ 320 h 346"/>
                <a:gd name="T34" fmla="*/ 150 w 216"/>
                <a:gd name="T35" fmla="*/ 337 h 346"/>
                <a:gd name="T36" fmla="*/ 114 w 216"/>
                <a:gd name="T37" fmla="*/ 344 h 346"/>
                <a:gd name="T38" fmla="*/ 78 w 216"/>
                <a:gd name="T39" fmla="*/ 346 h 346"/>
                <a:gd name="T40" fmla="*/ 50 w 216"/>
                <a:gd name="T41" fmla="*/ 340 h 346"/>
                <a:gd name="T42" fmla="*/ 24 w 216"/>
                <a:gd name="T43" fmla="*/ 325 h 346"/>
                <a:gd name="T44" fmla="*/ 9 w 216"/>
                <a:gd name="T45" fmla="*/ 302 h 346"/>
                <a:gd name="T46" fmla="*/ 0 w 216"/>
                <a:gd name="T47" fmla="*/ 268 h 346"/>
                <a:gd name="T48" fmla="*/ 3 w 216"/>
                <a:gd name="T49" fmla="*/ 236 h 346"/>
                <a:gd name="T50" fmla="*/ 17 w 216"/>
                <a:gd name="T51" fmla="*/ 211 h 346"/>
                <a:gd name="T52" fmla="*/ 30 w 216"/>
                <a:gd name="T53" fmla="*/ 193 h 346"/>
                <a:gd name="T54" fmla="*/ 42 w 216"/>
                <a:gd name="T55" fmla="*/ 175 h 346"/>
                <a:gd name="T56" fmla="*/ 47 w 216"/>
                <a:gd name="T57" fmla="*/ 155 h 346"/>
                <a:gd name="T58" fmla="*/ 45 w 216"/>
                <a:gd name="T59" fmla="*/ 134 h 346"/>
                <a:gd name="T60" fmla="*/ 38 w 216"/>
                <a:gd name="T61" fmla="*/ 109 h 346"/>
                <a:gd name="T62" fmla="*/ 32 w 216"/>
                <a:gd name="T63" fmla="*/ 85 h 346"/>
                <a:gd name="T64" fmla="*/ 30 w 216"/>
                <a:gd name="T65" fmla="*/ 59 h 346"/>
                <a:gd name="T66" fmla="*/ 35 w 216"/>
                <a:gd name="T67" fmla="*/ 34 h 346"/>
                <a:gd name="T68" fmla="*/ 45 w 216"/>
                <a:gd name="T69" fmla="*/ 18 h 34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216"/>
                <a:gd name="T106" fmla="*/ 0 h 346"/>
                <a:gd name="T107" fmla="*/ 216 w 216"/>
                <a:gd name="T108" fmla="*/ 346 h 34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216" h="346">
                  <a:moveTo>
                    <a:pt x="45" y="18"/>
                  </a:moveTo>
                  <a:lnTo>
                    <a:pt x="57" y="8"/>
                  </a:lnTo>
                  <a:lnTo>
                    <a:pt x="78" y="0"/>
                  </a:lnTo>
                  <a:lnTo>
                    <a:pt x="99" y="2"/>
                  </a:lnTo>
                  <a:lnTo>
                    <a:pt x="117" y="5"/>
                  </a:lnTo>
                  <a:lnTo>
                    <a:pt x="140" y="12"/>
                  </a:lnTo>
                  <a:lnTo>
                    <a:pt x="158" y="28"/>
                  </a:lnTo>
                  <a:lnTo>
                    <a:pt x="174" y="44"/>
                  </a:lnTo>
                  <a:lnTo>
                    <a:pt x="191" y="73"/>
                  </a:lnTo>
                  <a:lnTo>
                    <a:pt x="203" y="104"/>
                  </a:lnTo>
                  <a:lnTo>
                    <a:pt x="210" y="139"/>
                  </a:lnTo>
                  <a:lnTo>
                    <a:pt x="215" y="173"/>
                  </a:lnTo>
                  <a:lnTo>
                    <a:pt x="216" y="211"/>
                  </a:lnTo>
                  <a:lnTo>
                    <a:pt x="210" y="245"/>
                  </a:lnTo>
                  <a:lnTo>
                    <a:pt x="206" y="271"/>
                  </a:lnTo>
                  <a:lnTo>
                    <a:pt x="195" y="299"/>
                  </a:lnTo>
                  <a:lnTo>
                    <a:pt x="176" y="320"/>
                  </a:lnTo>
                  <a:lnTo>
                    <a:pt x="150" y="337"/>
                  </a:lnTo>
                  <a:lnTo>
                    <a:pt x="114" y="344"/>
                  </a:lnTo>
                  <a:lnTo>
                    <a:pt x="78" y="346"/>
                  </a:lnTo>
                  <a:lnTo>
                    <a:pt x="50" y="340"/>
                  </a:lnTo>
                  <a:lnTo>
                    <a:pt x="24" y="325"/>
                  </a:lnTo>
                  <a:lnTo>
                    <a:pt x="9" y="302"/>
                  </a:lnTo>
                  <a:lnTo>
                    <a:pt x="0" y="268"/>
                  </a:lnTo>
                  <a:lnTo>
                    <a:pt x="3" y="236"/>
                  </a:lnTo>
                  <a:lnTo>
                    <a:pt x="17" y="211"/>
                  </a:lnTo>
                  <a:lnTo>
                    <a:pt x="30" y="193"/>
                  </a:lnTo>
                  <a:lnTo>
                    <a:pt x="42" y="175"/>
                  </a:lnTo>
                  <a:lnTo>
                    <a:pt x="47" y="155"/>
                  </a:lnTo>
                  <a:lnTo>
                    <a:pt x="45" y="134"/>
                  </a:lnTo>
                  <a:lnTo>
                    <a:pt x="38" y="109"/>
                  </a:lnTo>
                  <a:lnTo>
                    <a:pt x="32" y="85"/>
                  </a:lnTo>
                  <a:lnTo>
                    <a:pt x="30" y="59"/>
                  </a:lnTo>
                  <a:lnTo>
                    <a:pt x="35" y="34"/>
                  </a:lnTo>
                  <a:lnTo>
                    <a:pt x="45"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7" name="Freeform 48">
              <a:extLst>
                <a:ext uri="{FF2B5EF4-FFF2-40B4-BE49-F238E27FC236}">
                  <a16:creationId xmlns:a16="http://schemas.microsoft.com/office/drawing/2014/main" id="{0CEE825B-B0AF-4C78-B998-BD0D76EACE3A}"/>
                </a:ext>
              </a:extLst>
            </p:cNvPr>
            <p:cNvSpPr>
              <a:spLocks/>
            </p:cNvSpPr>
            <p:nvPr/>
          </p:nvSpPr>
          <p:spPr bwMode="auto">
            <a:xfrm>
              <a:off x="2825" y="1515"/>
              <a:ext cx="321" cy="165"/>
            </a:xfrm>
            <a:custGeom>
              <a:avLst/>
              <a:gdLst>
                <a:gd name="T0" fmla="*/ 254 w 321"/>
                <a:gd name="T1" fmla="*/ 36 h 165"/>
                <a:gd name="T2" fmla="*/ 269 w 321"/>
                <a:gd name="T3" fmla="*/ 15 h 165"/>
                <a:gd name="T4" fmla="*/ 294 w 321"/>
                <a:gd name="T5" fmla="*/ 0 h 165"/>
                <a:gd name="T6" fmla="*/ 311 w 321"/>
                <a:gd name="T7" fmla="*/ 3 h 165"/>
                <a:gd name="T8" fmla="*/ 321 w 321"/>
                <a:gd name="T9" fmla="*/ 18 h 165"/>
                <a:gd name="T10" fmla="*/ 318 w 321"/>
                <a:gd name="T11" fmla="*/ 50 h 165"/>
                <a:gd name="T12" fmla="*/ 306 w 321"/>
                <a:gd name="T13" fmla="*/ 80 h 165"/>
                <a:gd name="T14" fmla="*/ 282 w 321"/>
                <a:gd name="T15" fmla="*/ 98 h 165"/>
                <a:gd name="T16" fmla="*/ 243 w 321"/>
                <a:gd name="T17" fmla="*/ 119 h 165"/>
                <a:gd name="T18" fmla="*/ 207 w 321"/>
                <a:gd name="T19" fmla="*/ 147 h 165"/>
                <a:gd name="T20" fmla="*/ 179 w 321"/>
                <a:gd name="T21" fmla="*/ 165 h 165"/>
                <a:gd name="T22" fmla="*/ 162 w 321"/>
                <a:gd name="T23" fmla="*/ 164 h 165"/>
                <a:gd name="T24" fmla="*/ 137 w 321"/>
                <a:gd name="T25" fmla="*/ 149 h 165"/>
                <a:gd name="T26" fmla="*/ 104 w 321"/>
                <a:gd name="T27" fmla="*/ 116 h 165"/>
                <a:gd name="T28" fmla="*/ 75 w 321"/>
                <a:gd name="T29" fmla="*/ 93 h 165"/>
                <a:gd name="T30" fmla="*/ 62 w 321"/>
                <a:gd name="T31" fmla="*/ 98 h 165"/>
                <a:gd name="T32" fmla="*/ 54 w 321"/>
                <a:gd name="T33" fmla="*/ 116 h 165"/>
                <a:gd name="T34" fmla="*/ 50 w 321"/>
                <a:gd name="T35" fmla="*/ 117 h 165"/>
                <a:gd name="T36" fmla="*/ 24 w 321"/>
                <a:gd name="T37" fmla="*/ 120 h 165"/>
                <a:gd name="T38" fmla="*/ 9 w 321"/>
                <a:gd name="T39" fmla="*/ 107 h 165"/>
                <a:gd name="T40" fmla="*/ 2 w 321"/>
                <a:gd name="T41" fmla="*/ 75 h 165"/>
                <a:gd name="T42" fmla="*/ 0 w 321"/>
                <a:gd name="T43" fmla="*/ 30 h 165"/>
                <a:gd name="T44" fmla="*/ 18 w 321"/>
                <a:gd name="T45" fmla="*/ 9 h 165"/>
                <a:gd name="T46" fmla="*/ 45 w 321"/>
                <a:gd name="T47" fmla="*/ 9 h 165"/>
                <a:gd name="T48" fmla="*/ 69 w 321"/>
                <a:gd name="T49" fmla="*/ 20 h 165"/>
                <a:gd name="T50" fmla="*/ 89 w 321"/>
                <a:gd name="T51" fmla="*/ 51 h 165"/>
                <a:gd name="T52" fmla="*/ 104 w 321"/>
                <a:gd name="T53" fmla="*/ 77 h 165"/>
                <a:gd name="T54" fmla="*/ 126 w 321"/>
                <a:gd name="T55" fmla="*/ 101 h 165"/>
                <a:gd name="T56" fmla="*/ 152 w 321"/>
                <a:gd name="T57" fmla="*/ 120 h 165"/>
                <a:gd name="T58" fmla="*/ 171 w 321"/>
                <a:gd name="T59" fmla="*/ 123 h 165"/>
                <a:gd name="T60" fmla="*/ 189 w 321"/>
                <a:gd name="T61" fmla="*/ 116 h 165"/>
                <a:gd name="T62" fmla="*/ 212 w 321"/>
                <a:gd name="T63" fmla="*/ 96 h 165"/>
                <a:gd name="T64" fmla="*/ 231 w 321"/>
                <a:gd name="T65" fmla="*/ 72 h 165"/>
                <a:gd name="T66" fmla="*/ 254 w 321"/>
                <a:gd name="T67" fmla="*/ 36 h 165"/>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21"/>
                <a:gd name="T103" fmla="*/ 0 h 165"/>
                <a:gd name="T104" fmla="*/ 321 w 321"/>
                <a:gd name="T105" fmla="*/ 165 h 165"/>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21" h="165">
                  <a:moveTo>
                    <a:pt x="254" y="36"/>
                  </a:moveTo>
                  <a:lnTo>
                    <a:pt x="269" y="15"/>
                  </a:lnTo>
                  <a:lnTo>
                    <a:pt x="294" y="0"/>
                  </a:lnTo>
                  <a:lnTo>
                    <a:pt x="311" y="3"/>
                  </a:lnTo>
                  <a:lnTo>
                    <a:pt x="321" y="18"/>
                  </a:lnTo>
                  <a:lnTo>
                    <a:pt x="318" y="50"/>
                  </a:lnTo>
                  <a:lnTo>
                    <a:pt x="306" y="80"/>
                  </a:lnTo>
                  <a:lnTo>
                    <a:pt x="282" y="98"/>
                  </a:lnTo>
                  <a:lnTo>
                    <a:pt x="243" y="119"/>
                  </a:lnTo>
                  <a:lnTo>
                    <a:pt x="207" y="147"/>
                  </a:lnTo>
                  <a:lnTo>
                    <a:pt x="179" y="165"/>
                  </a:lnTo>
                  <a:lnTo>
                    <a:pt x="162" y="164"/>
                  </a:lnTo>
                  <a:lnTo>
                    <a:pt x="137" y="149"/>
                  </a:lnTo>
                  <a:lnTo>
                    <a:pt x="104" y="116"/>
                  </a:lnTo>
                  <a:lnTo>
                    <a:pt x="75" y="93"/>
                  </a:lnTo>
                  <a:lnTo>
                    <a:pt x="62" y="98"/>
                  </a:lnTo>
                  <a:lnTo>
                    <a:pt x="54" y="116"/>
                  </a:lnTo>
                  <a:lnTo>
                    <a:pt x="50" y="117"/>
                  </a:lnTo>
                  <a:lnTo>
                    <a:pt x="24" y="120"/>
                  </a:lnTo>
                  <a:lnTo>
                    <a:pt x="9" y="107"/>
                  </a:lnTo>
                  <a:lnTo>
                    <a:pt x="2" y="75"/>
                  </a:lnTo>
                  <a:lnTo>
                    <a:pt x="0" y="30"/>
                  </a:lnTo>
                  <a:lnTo>
                    <a:pt x="18" y="9"/>
                  </a:lnTo>
                  <a:lnTo>
                    <a:pt x="45" y="9"/>
                  </a:lnTo>
                  <a:lnTo>
                    <a:pt x="69" y="20"/>
                  </a:lnTo>
                  <a:lnTo>
                    <a:pt x="89" y="51"/>
                  </a:lnTo>
                  <a:lnTo>
                    <a:pt x="104" y="77"/>
                  </a:lnTo>
                  <a:lnTo>
                    <a:pt x="126" y="101"/>
                  </a:lnTo>
                  <a:lnTo>
                    <a:pt x="152" y="120"/>
                  </a:lnTo>
                  <a:lnTo>
                    <a:pt x="171" y="123"/>
                  </a:lnTo>
                  <a:lnTo>
                    <a:pt x="189" y="116"/>
                  </a:lnTo>
                  <a:lnTo>
                    <a:pt x="212" y="96"/>
                  </a:lnTo>
                  <a:lnTo>
                    <a:pt x="231" y="72"/>
                  </a:lnTo>
                  <a:lnTo>
                    <a:pt x="254" y="3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58" name="Freeform 49">
              <a:extLst>
                <a:ext uri="{FF2B5EF4-FFF2-40B4-BE49-F238E27FC236}">
                  <a16:creationId xmlns:a16="http://schemas.microsoft.com/office/drawing/2014/main" id="{787809D9-A227-4DB1-A50E-A701CA13840E}"/>
                </a:ext>
              </a:extLst>
            </p:cNvPr>
            <p:cNvSpPr>
              <a:spLocks/>
            </p:cNvSpPr>
            <p:nvPr/>
          </p:nvSpPr>
          <p:spPr bwMode="auto">
            <a:xfrm>
              <a:off x="3202" y="1530"/>
              <a:ext cx="240" cy="348"/>
            </a:xfrm>
            <a:custGeom>
              <a:avLst/>
              <a:gdLst>
                <a:gd name="T0" fmla="*/ 16 w 240"/>
                <a:gd name="T1" fmla="*/ 2 h 348"/>
                <a:gd name="T2" fmla="*/ 45 w 240"/>
                <a:gd name="T3" fmla="*/ 6 h 348"/>
                <a:gd name="T4" fmla="*/ 67 w 240"/>
                <a:gd name="T5" fmla="*/ 32 h 348"/>
                <a:gd name="T6" fmla="*/ 91 w 240"/>
                <a:gd name="T7" fmla="*/ 57 h 348"/>
                <a:gd name="T8" fmla="*/ 121 w 240"/>
                <a:gd name="T9" fmla="*/ 81 h 348"/>
                <a:gd name="T10" fmla="*/ 144 w 240"/>
                <a:gd name="T11" fmla="*/ 99 h 348"/>
                <a:gd name="T12" fmla="*/ 169 w 240"/>
                <a:gd name="T13" fmla="*/ 113 h 348"/>
                <a:gd name="T14" fmla="*/ 196 w 240"/>
                <a:gd name="T15" fmla="*/ 126 h 348"/>
                <a:gd name="T16" fmla="*/ 219 w 240"/>
                <a:gd name="T17" fmla="*/ 135 h 348"/>
                <a:gd name="T18" fmla="*/ 235 w 240"/>
                <a:gd name="T19" fmla="*/ 147 h 348"/>
                <a:gd name="T20" fmla="*/ 240 w 240"/>
                <a:gd name="T21" fmla="*/ 159 h 348"/>
                <a:gd name="T22" fmla="*/ 231 w 240"/>
                <a:gd name="T23" fmla="*/ 176 h 348"/>
                <a:gd name="T24" fmla="*/ 210 w 240"/>
                <a:gd name="T25" fmla="*/ 191 h 348"/>
                <a:gd name="T26" fmla="*/ 166 w 240"/>
                <a:gd name="T27" fmla="*/ 203 h 348"/>
                <a:gd name="T28" fmla="*/ 127 w 240"/>
                <a:gd name="T29" fmla="*/ 215 h 348"/>
                <a:gd name="T30" fmla="*/ 103 w 240"/>
                <a:gd name="T31" fmla="*/ 230 h 348"/>
                <a:gd name="T32" fmla="*/ 108 w 240"/>
                <a:gd name="T33" fmla="*/ 245 h 348"/>
                <a:gd name="T34" fmla="*/ 109 w 240"/>
                <a:gd name="T35" fmla="*/ 249 h 348"/>
                <a:gd name="T36" fmla="*/ 135 w 240"/>
                <a:gd name="T37" fmla="*/ 273 h 348"/>
                <a:gd name="T38" fmla="*/ 163 w 240"/>
                <a:gd name="T39" fmla="*/ 293 h 348"/>
                <a:gd name="T40" fmla="*/ 189 w 240"/>
                <a:gd name="T41" fmla="*/ 309 h 348"/>
                <a:gd name="T42" fmla="*/ 193 w 240"/>
                <a:gd name="T43" fmla="*/ 317 h 348"/>
                <a:gd name="T44" fmla="*/ 195 w 240"/>
                <a:gd name="T45" fmla="*/ 321 h 348"/>
                <a:gd name="T46" fmla="*/ 192 w 240"/>
                <a:gd name="T47" fmla="*/ 330 h 348"/>
                <a:gd name="T48" fmla="*/ 187 w 240"/>
                <a:gd name="T49" fmla="*/ 333 h 348"/>
                <a:gd name="T50" fmla="*/ 177 w 240"/>
                <a:gd name="T51" fmla="*/ 341 h 348"/>
                <a:gd name="T52" fmla="*/ 172 w 240"/>
                <a:gd name="T53" fmla="*/ 344 h 348"/>
                <a:gd name="T54" fmla="*/ 153 w 240"/>
                <a:gd name="T55" fmla="*/ 348 h 348"/>
                <a:gd name="T56" fmla="*/ 130 w 240"/>
                <a:gd name="T57" fmla="*/ 330 h 348"/>
                <a:gd name="T58" fmla="*/ 112 w 240"/>
                <a:gd name="T59" fmla="*/ 305 h 348"/>
                <a:gd name="T60" fmla="*/ 87 w 240"/>
                <a:gd name="T61" fmla="*/ 270 h 348"/>
                <a:gd name="T62" fmla="*/ 70 w 240"/>
                <a:gd name="T63" fmla="*/ 237 h 348"/>
                <a:gd name="T64" fmla="*/ 69 w 240"/>
                <a:gd name="T65" fmla="*/ 219 h 348"/>
                <a:gd name="T66" fmla="*/ 81 w 240"/>
                <a:gd name="T67" fmla="*/ 203 h 348"/>
                <a:gd name="T68" fmla="*/ 112 w 240"/>
                <a:gd name="T69" fmla="*/ 194 h 348"/>
                <a:gd name="T70" fmla="*/ 148 w 240"/>
                <a:gd name="T71" fmla="*/ 180 h 348"/>
                <a:gd name="T72" fmla="*/ 172 w 240"/>
                <a:gd name="T73" fmla="*/ 173 h 348"/>
                <a:gd name="T74" fmla="*/ 180 w 240"/>
                <a:gd name="T75" fmla="*/ 164 h 348"/>
                <a:gd name="T76" fmla="*/ 175 w 240"/>
                <a:gd name="T77" fmla="*/ 155 h 348"/>
                <a:gd name="T78" fmla="*/ 154 w 240"/>
                <a:gd name="T79" fmla="*/ 141 h 348"/>
                <a:gd name="T80" fmla="*/ 121 w 240"/>
                <a:gd name="T81" fmla="*/ 125 h 348"/>
                <a:gd name="T82" fmla="*/ 85 w 240"/>
                <a:gd name="T83" fmla="*/ 113 h 348"/>
                <a:gd name="T84" fmla="*/ 57 w 240"/>
                <a:gd name="T85" fmla="*/ 101 h 348"/>
                <a:gd name="T86" fmla="*/ 24 w 240"/>
                <a:gd name="T87" fmla="*/ 75 h 348"/>
                <a:gd name="T88" fmla="*/ 9 w 240"/>
                <a:gd name="T89" fmla="*/ 53 h 348"/>
                <a:gd name="T90" fmla="*/ 0 w 240"/>
                <a:gd name="T91" fmla="*/ 24 h 348"/>
                <a:gd name="T92" fmla="*/ 9 w 240"/>
                <a:gd name="T93" fmla="*/ 8 h 348"/>
                <a:gd name="T94" fmla="*/ 22 w 240"/>
                <a:gd name="T95" fmla="*/ 0 h 348"/>
                <a:gd name="T96" fmla="*/ 16 w 240"/>
                <a:gd name="T97" fmla="*/ 2 h 348"/>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w 240"/>
                <a:gd name="T148" fmla="*/ 0 h 348"/>
                <a:gd name="T149" fmla="*/ 240 w 240"/>
                <a:gd name="T150" fmla="*/ 348 h 348"/>
              </a:gdLst>
              <a:ahLst/>
              <a:cxnLst>
                <a:cxn ang="T98">
                  <a:pos x="T0" y="T1"/>
                </a:cxn>
                <a:cxn ang="T99">
                  <a:pos x="T2" y="T3"/>
                </a:cxn>
                <a:cxn ang="T100">
                  <a:pos x="T4" y="T5"/>
                </a:cxn>
                <a:cxn ang="T101">
                  <a:pos x="T6" y="T7"/>
                </a:cxn>
                <a:cxn ang="T102">
                  <a:pos x="T8" y="T9"/>
                </a:cxn>
                <a:cxn ang="T103">
                  <a:pos x="T10" y="T11"/>
                </a:cxn>
                <a:cxn ang="T104">
                  <a:pos x="T12" y="T13"/>
                </a:cxn>
                <a:cxn ang="T105">
                  <a:pos x="T14" y="T15"/>
                </a:cxn>
                <a:cxn ang="T106">
                  <a:pos x="T16" y="T17"/>
                </a:cxn>
                <a:cxn ang="T107">
                  <a:pos x="T18" y="T19"/>
                </a:cxn>
                <a:cxn ang="T108">
                  <a:pos x="T20" y="T21"/>
                </a:cxn>
                <a:cxn ang="T109">
                  <a:pos x="T22" y="T23"/>
                </a:cxn>
                <a:cxn ang="T110">
                  <a:pos x="T24" y="T25"/>
                </a:cxn>
                <a:cxn ang="T111">
                  <a:pos x="T26" y="T27"/>
                </a:cxn>
                <a:cxn ang="T112">
                  <a:pos x="T28" y="T29"/>
                </a:cxn>
                <a:cxn ang="T113">
                  <a:pos x="T30" y="T31"/>
                </a:cxn>
                <a:cxn ang="T114">
                  <a:pos x="T32" y="T33"/>
                </a:cxn>
                <a:cxn ang="T115">
                  <a:pos x="T34" y="T35"/>
                </a:cxn>
                <a:cxn ang="T116">
                  <a:pos x="T36" y="T37"/>
                </a:cxn>
                <a:cxn ang="T117">
                  <a:pos x="T38" y="T39"/>
                </a:cxn>
                <a:cxn ang="T118">
                  <a:pos x="T40" y="T41"/>
                </a:cxn>
                <a:cxn ang="T119">
                  <a:pos x="T42" y="T43"/>
                </a:cxn>
                <a:cxn ang="T120">
                  <a:pos x="T44" y="T45"/>
                </a:cxn>
                <a:cxn ang="T121">
                  <a:pos x="T46" y="T47"/>
                </a:cxn>
                <a:cxn ang="T122">
                  <a:pos x="T48" y="T49"/>
                </a:cxn>
                <a:cxn ang="T123">
                  <a:pos x="T50" y="T51"/>
                </a:cxn>
                <a:cxn ang="T124">
                  <a:pos x="T52" y="T53"/>
                </a:cxn>
                <a:cxn ang="T125">
                  <a:pos x="T54" y="T55"/>
                </a:cxn>
                <a:cxn ang="T126">
                  <a:pos x="T56" y="T57"/>
                </a:cxn>
                <a:cxn ang="T127">
                  <a:pos x="T58" y="T59"/>
                </a:cxn>
                <a:cxn ang="T128">
                  <a:pos x="T60" y="T61"/>
                </a:cxn>
                <a:cxn ang="T129">
                  <a:pos x="T62" y="T63"/>
                </a:cxn>
                <a:cxn ang="T130">
                  <a:pos x="T64" y="T65"/>
                </a:cxn>
                <a:cxn ang="T131">
                  <a:pos x="T66" y="T67"/>
                </a:cxn>
                <a:cxn ang="T132">
                  <a:pos x="T68" y="T69"/>
                </a:cxn>
                <a:cxn ang="T133">
                  <a:pos x="T70" y="T71"/>
                </a:cxn>
                <a:cxn ang="T134">
                  <a:pos x="T72" y="T73"/>
                </a:cxn>
                <a:cxn ang="T135">
                  <a:pos x="T74" y="T75"/>
                </a:cxn>
                <a:cxn ang="T136">
                  <a:pos x="T76" y="T77"/>
                </a:cxn>
                <a:cxn ang="T137">
                  <a:pos x="T78" y="T79"/>
                </a:cxn>
                <a:cxn ang="T138">
                  <a:pos x="T80" y="T81"/>
                </a:cxn>
                <a:cxn ang="T139">
                  <a:pos x="T82" y="T83"/>
                </a:cxn>
                <a:cxn ang="T140">
                  <a:pos x="T84" y="T85"/>
                </a:cxn>
                <a:cxn ang="T141">
                  <a:pos x="T86" y="T87"/>
                </a:cxn>
                <a:cxn ang="T142">
                  <a:pos x="T88" y="T89"/>
                </a:cxn>
                <a:cxn ang="T143">
                  <a:pos x="T90" y="T91"/>
                </a:cxn>
                <a:cxn ang="T144">
                  <a:pos x="T92" y="T93"/>
                </a:cxn>
                <a:cxn ang="T145">
                  <a:pos x="T94" y="T95"/>
                </a:cxn>
                <a:cxn ang="T146">
                  <a:pos x="T96" y="T97"/>
                </a:cxn>
              </a:cxnLst>
              <a:rect l="T147" t="T148" r="T149" b="T150"/>
              <a:pathLst>
                <a:path w="240" h="348">
                  <a:moveTo>
                    <a:pt x="16" y="2"/>
                  </a:moveTo>
                  <a:lnTo>
                    <a:pt x="45" y="6"/>
                  </a:lnTo>
                  <a:lnTo>
                    <a:pt x="67" y="32"/>
                  </a:lnTo>
                  <a:lnTo>
                    <a:pt x="91" y="57"/>
                  </a:lnTo>
                  <a:lnTo>
                    <a:pt x="121" y="81"/>
                  </a:lnTo>
                  <a:lnTo>
                    <a:pt x="144" y="99"/>
                  </a:lnTo>
                  <a:lnTo>
                    <a:pt x="169" y="113"/>
                  </a:lnTo>
                  <a:lnTo>
                    <a:pt x="196" y="126"/>
                  </a:lnTo>
                  <a:lnTo>
                    <a:pt x="219" y="135"/>
                  </a:lnTo>
                  <a:lnTo>
                    <a:pt x="235" y="147"/>
                  </a:lnTo>
                  <a:lnTo>
                    <a:pt x="240" y="159"/>
                  </a:lnTo>
                  <a:lnTo>
                    <a:pt x="231" y="176"/>
                  </a:lnTo>
                  <a:lnTo>
                    <a:pt x="210" y="191"/>
                  </a:lnTo>
                  <a:lnTo>
                    <a:pt x="166" y="203"/>
                  </a:lnTo>
                  <a:lnTo>
                    <a:pt x="127" y="215"/>
                  </a:lnTo>
                  <a:lnTo>
                    <a:pt x="103" y="230"/>
                  </a:lnTo>
                  <a:lnTo>
                    <a:pt x="108" y="245"/>
                  </a:lnTo>
                  <a:lnTo>
                    <a:pt x="109" y="249"/>
                  </a:lnTo>
                  <a:lnTo>
                    <a:pt x="135" y="273"/>
                  </a:lnTo>
                  <a:lnTo>
                    <a:pt x="163" y="293"/>
                  </a:lnTo>
                  <a:lnTo>
                    <a:pt x="189" y="309"/>
                  </a:lnTo>
                  <a:lnTo>
                    <a:pt x="193" y="317"/>
                  </a:lnTo>
                  <a:lnTo>
                    <a:pt x="195" y="321"/>
                  </a:lnTo>
                  <a:lnTo>
                    <a:pt x="192" y="330"/>
                  </a:lnTo>
                  <a:lnTo>
                    <a:pt x="187" y="333"/>
                  </a:lnTo>
                  <a:lnTo>
                    <a:pt x="177" y="341"/>
                  </a:lnTo>
                  <a:lnTo>
                    <a:pt x="172" y="344"/>
                  </a:lnTo>
                  <a:lnTo>
                    <a:pt x="153" y="348"/>
                  </a:lnTo>
                  <a:lnTo>
                    <a:pt x="130" y="330"/>
                  </a:lnTo>
                  <a:lnTo>
                    <a:pt x="112" y="305"/>
                  </a:lnTo>
                  <a:lnTo>
                    <a:pt x="87" y="270"/>
                  </a:lnTo>
                  <a:lnTo>
                    <a:pt x="70" y="237"/>
                  </a:lnTo>
                  <a:lnTo>
                    <a:pt x="69" y="219"/>
                  </a:lnTo>
                  <a:lnTo>
                    <a:pt x="81" y="203"/>
                  </a:lnTo>
                  <a:lnTo>
                    <a:pt x="112" y="194"/>
                  </a:lnTo>
                  <a:lnTo>
                    <a:pt x="148" y="180"/>
                  </a:lnTo>
                  <a:lnTo>
                    <a:pt x="172" y="173"/>
                  </a:lnTo>
                  <a:lnTo>
                    <a:pt x="180" y="164"/>
                  </a:lnTo>
                  <a:lnTo>
                    <a:pt x="175" y="155"/>
                  </a:lnTo>
                  <a:lnTo>
                    <a:pt x="154" y="141"/>
                  </a:lnTo>
                  <a:lnTo>
                    <a:pt x="121" y="125"/>
                  </a:lnTo>
                  <a:lnTo>
                    <a:pt x="85" y="113"/>
                  </a:lnTo>
                  <a:lnTo>
                    <a:pt x="57" y="101"/>
                  </a:lnTo>
                  <a:lnTo>
                    <a:pt x="24" y="75"/>
                  </a:lnTo>
                  <a:lnTo>
                    <a:pt x="9" y="53"/>
                  </a:lnTo>
                  <a:lnTo>
                    <a:pt x="0" y="24"/>
                  </a:lnTo>
                  <a:lnTo>
                    <a:pt x="9" y="8"/>
                  </a:lnTo>
                  <a:lnTo>
                    <a:pt x="22" y="0"/>
                  </a:lnTo>
                  <a:lnTo>
                    <a:pt x="16" y="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1" name="Freeform 50">
              <a:extLst>
                <a:ext uri="{FF2B5EF4-FFF2-40B4-BE49-F238E27FC236}">
                  <a16:creationId xmlns:a16="http://schemas.microsoft.com/office/drawing/2014/main" id="{25FF8635-5B7F-4B7B-AB38-B295A954BB63}"/>
                </a:ext>
              </a:extLst>
            </p:cNvPr>
            <p:cNvSpPr>
              <a:spLocks/>
            </p:cNvSpPr>
            <p:nvPr/>
          </p:nvSpPr>
          <p:spPr bwMode="auto">
            <a:xfrm>
              <a:off x="3148" y="1775"/>
              <a:ext cx="187" cy="420"/>
            </a:xfrm>
            <a:custGeom>
              <a:avLst/>
              <a:gdLst>
                <a:gd name="T0" fmla="*/ 52 w 187"/>
                <a:gd name="T1" fmla="*/ 0 h 420"/>
                <a:gd name="T2" fmla="*/ 67 w 187"/>
                <a:gd name="T3" fmla="*/ 7 h 420"/>
                <a:gd name="T4" fmla="*/ 84 w 187"/>
                <a:gd name="T5" fmla="*/ 21 h 420"/>
                <a:gd name="T6" fmla="*/ 91 w 187"/>
                <a:gd name="T7" fmla="*/ 39 h 420"/>
                <a:gd name="T8" fmla="*/ 103 w 187"/>
                <a:gd name="T9" fmla="*/ 69 h 420"/>
                <a:gd name="T10" fmla="*/ 111 w 187"/>
                <a:gd name="T11" fmla="*/ 102 h 420"/>
                <a:gd name="T12" fmla="*/ 117 w 187"/>
                <a:gd name="T13" fmla="*/ 133 h 420"/>
                <a:gd name="T14" fmla="*/ 114 w 187"/>
                <a:gd name="T15" fmla="*/ 160 h 420"/>
                <a:gd name="T16" fmla="*/ 108 w 187"/>
                <a:gd name="T17" fmla="*/ 181 h 420"/>
                <a:gd name="T18" fmla="*/ 99 w 187"/>
                <a:gd name="T19" fmla="*/ 205 h 420"/>
                <a:gd name="T20" fmla="*/ 82 w 187"/>
                <a:gd name="T21" fmla="*/ 235 h 420"/>
                <a:gd name="T22" fmla="*/ 64 w 187"/>
                <a:gd name="T23" fmla="*/ 265 h 420"/>
                <a:gd name="T24" fmla="*/ 51 w 187"/>
                <a:gd name="T25" fmla="*/ 286 h 420"/>
                <a:gd name="T26" fmla="*/ 43 w 187"/>
                <a:gd name="T27" fmla="*/ 303 h 420"/>
                <a:gd name="T28" fmla="*/ 43 w 187"/>
                <a:gd name="T29" fmla="*/ 319 h 420"/>
                <a:gd name="T30" fmla="*/ 48 w 187"/>
                <a:gd name="T31" fmla="*/ 333 h 420"/>
                <a:gd name="T32" fmla="*/ 72 w 187"/>
                <a:gd name="T33" fmla="*/ 340 h 420"/>
                <a:gd name="T34" fmla="*/ 106 w 187"/>
                <a:gd name="T35" fmla="*/ 349 h 420"/>
                <a:gd name="T36" fmla="*/ 157 w 187"/>
                <a:gd name="T37" fmla="*/ 366 h 420"/>
                <a:gd name="T38" fmla="*/ 181 w 187"/>
                <a:gd name="T39" fmla="*/ 378 h 420"/>
                <a:gd name="T40" fmla="*/ 187 w 187"/>
                <a:gd name="T41" fmla="*/ 391 h 420"/>
                <a:gd name="T42" fmla="*/ 181 w 187"/>
                <a:gd name="T43" fmla="*/ 402 h 420"/>
                <a:gd name="T44" fmla="*/ 163 w 187"/>
                <a:gd name="T45" fmla="*/ 414 h 420"/>
                <a:gd name="T46" fmla="*/ 157 w 187"/>
                <a:gd name="T47" fmla="*/ 415 h 420"/>
                <a:gd name="T48" fmla="*/ 133 w 187"/>
                <a:gd name="T49" fmla="*/ 420 h 420"/>
                <a:gd name="T50" fmla="*/ 121 w 187"/>
                <a:gd name="T51" fmla="*/ 415 h 420"/>
                <a:gd name="T52" fmla="*/ 112 w 187"/>
                <a:gd name="T53" fmla="*/ 405 h 420"/>
                <a:gd name="T54" fmla="*/ 97 w 187"/>
                <a:gd name="T55" fmla="*/ 387 h 420"/>
                <a:gd name="T56" fmla="*/ 73 w 187"/>
                <a:gd name="T57" fmla="*/ 370 h 420"/>
                <a:gd name="T58" fmla="*/ 54 w 187"/>
                <a:gd name="T59" fmla="*/ 367 h 420"/>
                <a:gd name="T60" fmla="*/ 36 w 187"/>
                <a:gd name="T61" fmla="*/ 367 h 420"/>
                <a:gd name="T62" fmla="*/ 22 w 187"/>
                <a:gd name="T63" fmla="*/ 367 h 420"/>
                <a:gd name="T64" fmla="*/ 10 w 187"/>
                <a:gd name="T65" fmla="*/ 360 h 420"/>
                <a:gd name="T66" fmla="*/ 4 w 187"/>
                <a:gd name="T67" fmla="*/ 352 h 420"/>
                <a:gd name="T68" fmla="*/ 0 w 187"/>
                <a:gd name="T69" fmla="*/ 339 h 420"/>
                <a:gd name="T70" fmla="*/ 3 w 187"/>
                <a:gd name="T71" fmla="*/ 327 h 420"/>
                <a:gd name="T72" fmla="*/ 7 w 187"/>
                <a:gd name="T73" fmla="*/ 307 h 420"/>
                <a:gd name="T74" fmla="*/ 15 w 187"/>
                <a:gd name="T75" fmla="*/ 291 h 420"/>
                <a:gd name="T76" fmla="*/ 27 w 187"/>
                <a:gd name="T77" fmla="*/ 264 h 420"/>
                <a:gd name="T78" fmla="*/ 49 w 187"/>
                <a:gd name="T79" fmla="*/ 229 h 420"/>
                <a:gd name="T80" fmla="*/ 64 w 187"/>
                <a:gd name="T81" fmla="*/ 201 h 420"/>
                <a:gd name="T82" fmla="*/ 70 w 187"/>
                <a:gd name="T83" fmla="*/ 175 h 420"/>
                <a:gd name="T84" fmla="*/ 73 w 187"/>
                <a:gd name="T85" fmla="*/ 150 h 420"/>
                <a:gd name="T86" fmla="*/ 64 w 187"/>
                <a:gd name="T87" fmla="*/ 121 h 420"/>
                <a:gd name="T88" fmla="*/ 52 w 187"/>
                <a:gd name="T89" fmla="*/ 97 h 420"/>
                <a:gd name="T90" fmla="*/ 37 w 187"/>
                <a:gd name="T91" fmla="*/ 72 h 420"/>
                <a:gd name="T92" fmla="*/ 25 w 187"/>
                <a:gd name="T93" fmla="*/ 51 h 420"/>
                <a:gd name="T94" fmla="*/ 21 w 187"/>
                <a:gd name="T95" fmla="*/ 30 h 420"/>
                <a:gd name="T96" fmla="*/ 25 w 187"/>
                <a:gd name="T97" fmla="*/ 16 h 420"/>
                <a:gd name="T98" fmla="*/ 33 w 187"/>
                <a:gd name="T99" fmla="*/ 7 h 420"/>
                <a:gd name="T100" fmla="*/ 46 w 187"/>
                <a:gd name="T101" fmla="*/ 3 h 420"/>
                <a:gd name="T102" fmla="*/ 52 w 187"/>
                <a:gd name="T103" fmla="*/ 0 h 420"/>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w 187"/>
                <a:gd name="T157" fmla="*/ 0 h 420"/>
                <a:gd name="T158" fmla="*/ 187 w 187"/>
                <a:gd name="T159" fmla="*/ 420 h 420"/>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T156" t="T157" r="T158" b="T159"/>
              <a:pathLst>
                <a:path w="187" h="420">
                  <a:moveTo>
                    <a:pt x="52" y="0"/>
                  </a:moveTo>
                  <a:lnTo>
                    <a:pt x="67" y="7"/>
                  </a:lnTo>
                  <a:lnTo>
                    <a:pt x="84" y="21"/>
                  </a:lnTo>
                  <a:lnTo>
                    <a:pt x="91" y="39"/>
                  </a:lnTo>
                  <a:lnTo>
                    <a:pt x="103" y="69"/>
                  </a:lnTo>
                  <a:lnTo>
                    <a:pt x="111" y="102"/>
                  </a:lnTo>
                  <a:lnTo>
                    <a:pt x="117" y="133"/>
                  </a:lnTo>
                  <a:lnTo>
                    <a:pt x="114" y="160"/>
                  </a:lnTo>
                  <a:lnTo>
                    <a:pt x="108" y="181"/>
                  </a:lnTo>
                  <a:lnTo>
                    <a:pt x="99" y="205"/>
                  </a:lnTo>
                  <a:lnTo>
                    <a:pt x="82" y="235"/>
                  </a:lnTo>
                  <a:lnTo>
                    <a:pt x="64" y="265"/>
                  </a:lnTo>
                  <a:lnTo>
                    <a:pt x="51" y="286"/>
                  </a:lnTo>
                  <a:lnTo>
                    <a:pt x="43" y="303"/>
                  </a:lnTo>
                  <a:lnTo>
                    <a:pt x="43" y="319"/>
                  </a:lnTo>
                  <a:lnTo>
                    <a:pt x="48" y="333"/>
                  </a:lnTo>
                  <a:lnTo>
                    <a:pt x="72" y="340"/>
                  </a:lnTo>
                  <a:lnTo>
                    <a:pt x="106" y="349"/>
                  </a:lnTo>
                  <a:lnTo>
                    <a:pt x="157" y="366"/>
                  </a:lnTo>
                  <a:lnTo>
                    <a:pt x="181" y="378"/>
                  </a:lnTo>
                  <a:lnTo>
                    <a:pt x="187" y="391"/>
                  </a:lnTo>
                  <a:lnTo>
                    <a:pt x="181" y="402"/>
                  </a:lnTo>
                  <a:lnTo>
                    <a:pt x="163" y="414"/>
                  </a:lnTo>
                  <a:lnTo>
                    <a:pt x="157" y="415"/>
                  </a:lnTo>
                  <a:lnTo>
                    <a:pt x="133" y="420"/>
                  </a:lnTo>
                  <a:lnTo>
                    <a:pt x="121" y="415"/>
                  </a:lnTo>
                  <a:lnTo>
                    <a:pt x="112" y="405"/>
                  </a:lnTo>
                  <a:lnTo>
                    <a:pt x="97" y="387"/>
                  </a:lnTo>
                  <a:lnTo>
                    <a:pt x="73" y="370"/>
                  </a:lnTo>
                  <a:lnTo>
                    <a:pt x="54" y="367"/>
                  </a:lnTo>
                  <a:lnTo>
                    <a:pt x="36" y="367"/>
                  </a:lnTo>
                  <a:lnTo>
                    <a:pt x="22" y="367"/>
                  </a:lnTo>
                  <a:lnTo>
                    <a:pt x="10" y="360"/>
                  </a:lnTo>
                  <a:lnTo>
                    <a:pt x="4" y="352"/>
                  </a:lnTo>
                  <a:lnTo>
                    <a:pt x="0" y="339"/>
                  </a:lnTo>
                  <a:lnTo>
                    <a:pt x="3" y="327"/>
                  </a:lnTo>
                  <a:lnTo>
                    <a:pt x="7" y="307"/>
                  </a:lnTo>
                  <a:lnTo>
                    <a:pt x="15" y="291"/>
                  </a:lnTo>
                  <a:lnTo>
                    <a:pt x="27" y="264"/>
                  </a:lnTo>
                  <a:lnTo>
                    <a:pt x="49" y="229"/>
                  </a:lnTo>
                  <a:lnTo>
                    <a:pt x="64" y="201"/>
                  </a:lnTo>
                  <a:lnTo>
                    <a:pt x="70" y="175"/>
                  </a:lnTo>
                  <a:lnTo>
                    <a:pt x="73" y="150"/>
                  </a:lnTo>
                  <a:lnTo>
                    <a:pt x="64" y="121"/>
                  </a:lnTo>
                  <a:lnTo>
                    <a:pt x="52" y="97"/>
                  </a:lnTo>
                  <a:lnTo>
                    <a:pt x="37" y="72"/>
                  </a:lnTo>
                  <a:lnTo>
                    <a:pt x="25" y="51"/>
                  </a:lnTo>
                  <a:lnTo>
                    <a:pt x="21" y="30"/>
                  </a:lnTo>
                  <a:lnTo>
                    <a:pt x="25" y="16"/>
                  </a:lnTo>
                  <a:lnTo>
                    <a:pt x="33" y="7"/>
                  </a:lnTo>
                  <a:lnTo>
                    <a:pt x="46" y="3"/>
                  </a:lnTo>
                  <a:lnTo>
                    <a:pt x="52"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2" name="Freeform 51">
              <a:extLst>
                <a:ext uri="{FF2B5EF4-FFF2-40B4-BE49-F238E27FC236}">
                  <a16:creationId xmlns:a16="http://schemas.microsoft.com/office/drawing/2014/main" id="{809F03F4-ADDC-4D65-9AAF-1725C06C4109}"/>
                </a:ext>
              </a:extLst>
            </p:cNvPr>
            <p:cNvSpPr>
              <a:spLocks/>
            </p:cNvSpPr>
            <p:nvPr/>
          </p:nvSpPr>
          <p:spPr bwMode="auto">
            <a:xfrm>
              <a:off x="2989" y="1773"/>
              <a:ext cx="165" cy="450"/>
            </a:xfrm>
            <a:custGeom>
              <a:avLst/>
              <a:gdLst>
                <a:gd name="T0" fmla="*/ 81 w 165"/>
                <a:gd name="T1" fmla="*/ 49 h 450"/>
                <a:gd name="T2" fmla="*/ 97 w 165"/>
                <a:gd name="T3" fmla="*/ 25 h 450"/>
                <a:gd name="T4" fmla="*/ 123 w 165"/>
                <a:gd name="T5" fmla="*/ 3 h 450"/>
                <a:gd name="T6" fmla="*/ 147 w 165"/>
                <a:gd name="T7" fmla="*/ 0 h 450"/>
                <a:gd name="T8" fmla="*/ 160 w 165"/>
                <a:gd name="T9" fmla="*/ 15 h 450"/>
                <a:gd name="T10" fmla="*/ 165 w 165"/>
                <a:gd name="T11" fmla="*/ 37 h 450"/>
                <a:gd name="T12" fmla="*/ 157 w 165"/>
                <a:gd name="T13" fmla="*/ 60 h 450"/>
                <a:gd name="T14" fmla="*/ 141 w 165"/>
                <a:gd name="T15" fmla="*/ 75 h 450"/>
                <a:gd name="T16" fmla="*/ 112 w 165"/>
                <a:gd name="T17" fmla="*/ 97 h 450"/>
                <a:gd name="T18" fmla="*/ 93 w 165"/>
                <a:gd name="T19" fmla="*/ 120 h 450"/>
                <a:gd name="T20" fmla="*/ 82 w 165"/>
                <a:gd name="T21" fmla="*/ 144 h 450"/>
                <a:gd name="T22" fmla="*/ 78 w 165"/>
                <a:gd name="T23" fmla="*/ 168 h 450"/>
                <a:gd name="T24" fmla="*/ 76 w 165"/>
                <a:gd name="T25" fmla="*/ 195 h 450"/>
                <a:gd name="T26" fmla="*/ 82 w 165"/>
                <a:gd name="T27" fmla="*/ 223 h 450"/>
                <a:gd name="T28" fmla="*/ 82 w 165"/>
                <a:gd name="T29" fmla="*/ 228 h 450"/>
                <a:gd name="T30" fmla="*/ 90 w 165"/>
                <a:gd name="T31" fmla="*/ 261 h 450"/>
                <a:gd name="T32" fmla="*/ 97 w 165"/>
                <a:gd name="T33" fmla="*/ 294 h 450"/>
                <a:gd name="T34" fmla="*/ 108 w 165"/>
                <a:gd name="T35" fmla="*/ 327 h 450"/>
                <a:gd name="T36" fmla="*/ 118 w 165"/>
                <a:gd name="T37" fmla="*/ 351 h 450"/>
                <a:gd name="T38" fmla="*/ 121 w 165"/>
                <a:gd name="T39" fmla="*/ 369 h 450"/>
                <a:gd name="T40" fmla="*/ 114 w 165"/>
                <a:gd name="T41" fmla="*/ 376 h 450"/>
                <a:gd name="T42" fmla="*/ 96 w 165"/>
                <a:gd name="T43" fmla="*/ 385 h 450"/>
                <a:gd name="T44" fmla="*/ 78 w 165"/>
                <a:gd name="T45" fmla="*/ 405 h 450"/>
                <a:gd name="T46" fmla="*/ 67 w 165"/>
                <a:gd name="T47" fmla="*/ 433 h 450"/>
                <a:gd name="T48" fmla="*/ 63 w 165"/>
                <a:gd name="T49" fmla="*/ 447 h 450"/>
                <a:gd name="T50" fmla="*/ 58 w 165"/>
                <a:gd name="T51" fmla="*/ 450 h 450"/>
                <a:gd name="T52" fmla="*/ 48 w 165"/>
                <a:gd name="T53" fmla="*/ 450 h 450"/>
                <a:gd name="T54" fmla="*/ 13 w 165"/>
                <a:gd name="T55" fmla="*/ 438 h 450"/>
                <a:gd name="T56" fmla="*/ 0 w 165"/>
                <a:gd name="T57" fmla="*/ 424 h 450"/>
                <a:gd name="T58" fmla="*/ 3 w 165"/>
                <a:gd name="T59" fmla="*/ 411 h 450"/>
                <a:gd name="T60" fmla="*/ 13 w 165"/>
                <a:gd name="T61" fmla="*/ 396 h 450"/>
                <a:gd name="T62" fmla="*/ 31 w 165"/>
                <a:gd name="T63" fmla="*/ 381 h 450"/>
                <a:gd name="T64" fmla="*/ 61 w 165"/>
                <a:gd name="T65" fmla="*/ 364 h 450"/>
                <a:gd name="T66" fmla="*/ 72 w 165"/>
                <a:gd name="T67" fmla="*/ 349 h 450"/>
                <a:gd name="T68" fmla="*/ 73 w 165"/>
                <a:gd name="T69" fmla="*/ 325 h 450"/>
                <a:gd name="T70" fmla="*/ 69 w 165"/>
                <a:gd name="T71" fmla="*/ 286 h 450"/>
                <a:gd name="T72" fmla="*/ 55 w 165"/>
                <a:gd name="T73" fmla="*/ 241 h 450"/>
                <a:gd name="T74" fmla="*/ 48 w 165"/>
                <a:gd name="T75" fmla="*/ 195 h 450"/>
                <a:gd name="T76" fmla="*/ 42 w 165"/>
                <a:gd name="T77" fmla="*/ 154 h 450"/>
                <a:gd name="T78" fmla="*/ 43 w 165"/>
                <a:gd name="T79" fmla="*/ 127 h 450"/>
                <a:gd name="T80" fmla="*/ 49 w 165"/>
                <a:gd name="T81" fmla="*/ 100 h 450"/>
                <a:gd name="T82" fmla="*/ 58 w 165"/>
                <a:gd name="T83" fmla="*/ 78 h 450"/>
                <a:gd name="T84" fmla="*/ 72 w 165"/>
                <a:gd name="T85" fmla="*/ 57 h 450"/>
                <a:gd name="T86" fmla="*/ 81 w 165"/>
                <a:gd name="T87" fmla="*/ 49 h 450"/>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165"/>
                <a:gd name="T133" fmla="*/ 0 h 450"/>
                <a:gd name="T134" fmla="*/ 165 w 165"/>
                <a:gd name="T135" fmla="*/ 450 h 450"/>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165" h="450">
                  <a:moveTo>
                    <a:pt x="81" y="49"/>
                  </a:moveTo>
                  <a:lnTo>
                    <a:pt x="97" y="25"/>
                  </a:lnTo>
                  <a:lnTo>
                    <a:pt x="123" y="3"/>
                  </a:lnTo>
                  <a:lnTo>
                    <a:pt x="147" y="0"/>
                  </a:lnTo>
                  <a:lnTo>
                    <a:pt x="160" y="15"/>
                  </a:lnTo>
                  <a:lnTo>
                    <a:pt x="165" y="37"/>
                  </a:lnTo>
                  <a:lnTo>
                    <a:pt x="157" y="60"/>
                  </a:lnTo>
                  <a:lnTo>
                    <a:pt x="141" y="75"/>
                  </a:lnTo>
                  <a:lnTo>
                    <a:pt x="112" y="97"/>
                  </a:lnTo>
                  <a:lnTo>
                    <a:pt x="93" y="120"/>
                  </a:lnTo>
                  <a:lnTo>
                    <a:pt x="82" y="144"/>
                  </a:lnTo>
                  <a:lnTo>
                    <a:pt x="78" y="168"/>
                  </a:lnTo>
                  <a:lnTo>
                    <a:pt x="76" y="195"/>
                  </a:lnTo>
                  <a:lnTo>
                    <a:pt x="82" y="223"/>
                  </a:lnTo>
                  <a:lnTo>
                    <a:pt x="82" y="228"/>
                  </a:lnTo>
                  <a:lnTo>
                    <a:pt x="90" y="261"/>
                  </a:lnTo>
                  <a:lnTo>
                    <a:pt x="97" y="294"/>
                  </a:lnTo>
                  <a:lnTo>
                    <a:pt x="108" y="327"/>
                  </a:lnTo>
                  <a:lnTo>
                    <a:pt x="118" y="351"/>
                  </a:lnTo>
                  <a:lnTo>
                    <a:pt x="121" y="369"/>
                  </a:lnTo>
                  <a:lnTo>
                    <a:pt x="114" y="376"/>
                  </a:lnTo>
                  <a:lnTo>
                    <a:pt x="96" y="385"/>
                  </a:lnTo>
                  <a:lnTo>
                    <a:pt x="78" y="405"/>
                  </a:lnTo>
                  <a:lnTo>
                    <a:pt x="67" y="433"/>
                  </a:lnTo>
                  <a:lnTo>
                    <a:pt x="63" y="447"/>
                  </a:lnTo>
                  <a:lnTo>
                    <a:pt x="58" y="450"/>
                  </a:lnTo>
                  <a:lnTo>
                    <a:pt x="48" y="450"/>
                  </a:lnTo>
                  <a:lnTo>
                    <a:pt x="13" y="438"/>
                  </a:lnTo>
                  <a:lnTo>
                    <a:pt x="0" y="424"/>
                  </a:lnTo>
                  <a:lnTo>
                    <a:pt x="3" y="411"/>
                  </a:lnTo>
                  <a:lnTo>
                    <a:pt x="13" y="396"/>
                  </a:lnTo>
                  <a:lnTo>
                    <a:pt x="31" y="381"/>
                  </a:lnTo>
                  <a:lnTo>
                    <a:pt x="61" y="364"/>
                  </a:lnTo>
                  <a:lnTo>
                    <a:pt x="72" y="349"/>
                  </a:lnTo>
                  <a:lnTo>
                    <a:pt x="73" y="325"/>
                  </a:lnTo>
                  <a:lnTo>
                    <a:pt x="69" y="286"/>
                  </a:lnTo>
                  <a:lnTo>
                    <a:pt x="55" y="241"/>
                  </a:lnTo>
                  <a:lnTo>
                    <a:pt x="48" y="195"/>
                  </a:lnTo>
                  <a:lnTo>
                    <a:pt x="42" y="154"/>
                  </a:lnTo>
                  <a:lnTo>
                    <a:pt x="43" y="127"/>
                  </a:lnTo>
                  <a:lnTo>
                    <a:pt x="49" y="100"/>
                  </a:lnTo>
                  <a:lnTo>
                    <a:pt x="58" y="78"/>
                  </a:lnTo>
                  <a:lnTo>
                    <a:pt x="72" y="57"/>
                  </a:lnTo>
                  <a:lnTo>
                    <a:pt x="81" y="4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4" name="Freeform 52">
              <a:extLst>
                <a:ext uri="{FF2B5EF4-FFF2-40B4-BE49-F238E27FC236}">
                  <a16:creationId xmlns:a16="http://schemas.microsoft.com/office/drawing/2014/main" id="{C2D4867E-D3AF-461D-B6FA-A52FA773C249}"/>
                </a:ext>
              </a:extLst>
            </p:cNvPr>
            <p:cNvSpPr>
              <a:spLocks/>
            </p:cNvSpPr>
            <p:nvPr/>
          </p:nvSpPr>
          <p:spPr bwMode="auto">
            <a:xfrm>
              <a:off x="2593" y="1767"/>
              <a:ext cx="488" cy="476"/>
            </a:xfrm>
            <a:custGeom>
              <a:avLst/>
              <a:gdLst>
                <a:gd name="T0" fmla="*/ 480 w 488"/>
                <a:gd name="T1" fmla="*/ 0 h 476"/>
                <a:gd name="T2" fmla="*/ 432 w 488"/>
                <a:gd name="T3" fmla="*/ 19 h 476"/>
                <a:gd name="T4" fmla="*/ 402 w 488"/>
                <a:gd name="T5" fmla="*/ 45 h 476"/>
                <a:gd name="T6" fmla="*/ 381 w 488"/>
                <a:gd name="T7" fmla="*/ 81 h 476"/>
                <a:gd name="T8" fmla="*/ 363 w 488"/>
                <a:gd name="T9" fmla="*/ 118 h 476"/>
                <a:gd name="T10" fmla="*/ 352 w 488"/>
                <a:gd name="T11" fmla="*/ 160 h 476"/>
                <a:gd name="T12" fmla="*/ 346 w 488"/>
                <a:gd name="T13" fmla="*/ 202 h 476"/>
                <a:gd name="T14" fmla="*/ 337 w 488"/>
                <a:gd name="T15" fmla="*/ 241 h 476"/>
                <a:gd name="T16" fmla="*/ 327 w 488"/>
                <a:gd name="T17" fmla="*/ 265 h 476"/>
                <a:gd name="T18" fmla="*/ 313 w 488"/>
                <a:gd name="T19" fmla="*/ 283 h 476"/>
                <a:gd name="T20" fmla="*/ 294 w 488"/>
                <a:gd name="T21" fmla="*/ 300 h 476"/>
                <a:gd name="T22" fmla="*/ 289 w 488"/>
                <a:gd name="T23" fmla="*/ 301 h 476"/>
                <a:gd name="T24" fmla="*/ 264 w 488"/>
                <a:gd name="T25" fmla="*/ 316 h 476"/>
                <a:gd name="T26" fmla="*/ 223 w 488"/>
                <a:gd name="T27" fmla="*/ 334 h 476"/>
                <a:gd name="T28" fmla="*/ 184 w 488"/>
                <a:gd name="T29" fmla="*/ 354 h 476"/>
                <a:gd name="T30" fmla="*/ 148 w 488"/>
                <a:gd name="T31" fmla="*/ 367 h 476"/>
                <a:gd name="T32" fmla="*/ 127 w 488"/>
                <a:gd name="T33" fmla="*/ 333 h 476"/>
                <a:gd name="T34" fmla="*/ 127 w 488"/>
                <a:gd name="T35" fmla="*/ 337 h 476"/>
                <a:gd name="T36" fmla="*/ 111 w 488"/>
                <a:gd name="T37" fmla="*/ 373 h 476"/>
                <a:gd name="T38" fmla="*/ 88 w 488"/>
                <a:gd name="T39" fmla="*/ 405 h 476"/>
                <a:gd name="T40" fmla="*/ 51 w 488"/>
                <a:gd name="T41" fmla="*/ 435 h 476"/>
                <a:gd name="T42" fmla="*/ 12 w 488"/>
                <a:gd name="T43" fmla="*/ 460 h 476"/>
                <a:gd name="T44" fmla="*/ 0 w 488"/>
                <a:gd name="T45" fmla="*/ 469 h 476"/>
                <a:gd name="T46" fmla="*/ 10 w 488"/>
                <a:gd name="T47" fmla="*/ 474 h 476"/>
                <a:gd name="T48" fmla="*/ 6 w 488"/>
                <a:gd name="T49" fmla="*/ 476 h 476"/>
                <a:gd name="T50" fmla="*/ 64 w 488"/>
                <a:gd name="T51" fmla="*/ 459 h 476"/>
                <a:gd name="T52" fmla="*/ 118 w 488"/>
                <a:gd name="T53" fmla="*/ 448 h 476"/>
                <a:gd name="T54" fmla="*/ 175 w 488"/>
                <a:gd name="T55" fmla="*/ 438 h 476"/>
                <a:gd name="T56" fmla="*/ 204 w 488"/>
                <a:gd name="T57" fmla="*/ 436 h 476"/>
                <a:gd name="T58" fmla="*/ 168 w 488"/>
                <a:gd name="T59" fmla="*/ 393 h 476"/>
                <a:gd name="T60" fmla="*/ 163 w 488"/>
                <a:gd name="T61" fmla="*/ 396 h 476"/>
                <a:gd name="T62" fmla="*/ 217 w 488"/>
                <a:gd name="T63" fmla="*/ 366 h 476"/>
                <a:gd name="T64" fmla="*/ 262 w 488"/>
                <a:gd name="T65" fmla="*/ 342 h 476"/>
                <a:gd name="T66" fmla="*/ 298 w 488"/>
                <a:gd name="T67" fmla="*/ 324 h 476"/>
                <a:gd name="T68" fmla="*/ 328 w 488"/>
                <a:gd name="T69" fmla="*/ 301 h 476"/>
                <a:gd name="T70" fmla="*/ 346 w 488"/>
                <a:gd name="T71" fmla="*/ 279 h 476"/>
                <a:gd name="T72" fmla="*/ 358 w 488"/>
                <a:gd name="T73" fmla="*/ 249 h 476"/>
                <a:gd name="T74" fmla="*/ 367 w 488"/>
                <a:gd name="T75" fmla="*/ 208 h 476"/>
                <a:gd name="T76" fmla="*/ 375 w 488"/>
                <a:gd name="T77" fmla="*/ 171 h 476"/>
                <a:gd name="T78" fmla="*/ 384 w 488"/>
                <a:gd name="T79" fmla="*/ 135 h 476"/>
                <a:gd name="T80" fmla="*/ 394 w 488"/>
                <a:gd name="T81" fmla="*/ 99 h 476"/>
                <a:gd name="T82" fmla="*/ 412 w 488"/>
                <a:gd name="T83" fmla="*/ 69 h 476"/>
                <a:gd name="T84" fmla="*/ 433 w 488"/>
                <a:gd name="T85" fmla="*/ 48 h 476"/>
                <a:gd name="T86" fmla="*/ 465 w 488"/>
                <a:gd name="T87" fmla="*/ 33 h 476"/>
                <a:gd name="T88" fmla="*/ 488 w 488"/>
                <a:gd name="T89" fmla="*/ 22 h 476"/>
                <a:gd name="T90" fmla="*/ 480 w 488"/>
                <a:gd name="T91" fmla="*/ 0 h 47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w 488"/>
                <a:gd name="T139" fmla="*/ 0 h 476"/>
                <a:gd name="T140" fmla="*/ 488 w 488"/>
                <a:gd name="T141" fmla="*/ 476 h 47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T138" t="T139" r="T140" b="T141"/>
              <a:pathLst>
                <a:path w="488" h="476">
                  <a:moveTo>
                    <a:pt x="480" y="0"/>
                  </a:moveTo>
                  <a:lnTo>
                    <a:pt x="432" y="19"/>
                  </a:lnTo>
                  <a:lnTo>
                    <a:pt x="402" y="45"/>
                  </a:lnTo>
                  <a:lnTo>
                    <a:pt x="381" y="81"/>
                  </a:lnTo>
                  <a:lnTo>
                    <a:pt x="363" y="118"/>
                  </a:lnTo>
                  <a:lnTo>
                    <a:pt x="352" y="160"/>
                  </a:lnTo>
                  <a:lnTo>
                    <a:pt x="346" y="202"/>
                  </a:lnTo>
                  <a:lnTo>
                    <a:pt x="337" y="241"/>
                  </a:lnTo>
                  <a:lnTo>
                    <a:pt x="327" y="265"/>
                  </a:lnTo>
                  <a:lnTo>
                    <a:pt x="313" y="283"/>
                  </a:lnTo>
                  <a:lnTo>
                    <a:pt x="294" y="300"/>
                  </a:lnTo>
                  <a:lnTo>
                    <a:pt x="289" y="301"/>
                  </a:lnTo>
                  <a:lnTo>
                    <a:pt x="264" y="316"/>
                  </a:lnTo>
                  <a:lnTo>
                    <a:pt x="223" y="334"/>
                  </a:lnTo>
                  <a:lnTo>
                    <a:pt x="184" y="354"/>
                  </a:lnTo>
                  <a:lnTo>
                    <a:pt x="148" y="367"/>
                  </a:lnTo>
                  <a:lnTo>
                    <a:pt x="127" y="333"/>
                  </a:lnTo>
                  <a:lnTo>
                    <a:pt x="127" y="337"/>
                  </a:lnTo>
                  <a:lnTo>
                    <a:pt x="111" y="373"/>
                  </a:lnTo>
                  <a:lnTo>
                    <a:pt x="88" y="405"/>
                  </a:lnTo>
                  <a:lnTo>
                    <a:pt x="51" y="435"/>
                  </a:lnTo>
                  <a:lnTo>
                    <a:pt x="12" y="460"/>
                  </a:lnTo>
                  <a:lnTo>
                    <a:pt x="0" y="469"/>
                  </a:lnTo>
                  <a:lnTo>
                    <a:pt x="10" y="474"/>
                  </a:lnTo>
                  <a:lnTo>
                    <a:pt x="6" y="476"/>
                  </a:lnTo>
                  <a:lnTo>
                    <a:pt x="64" y="459"/>
                  </a:lnTo>
                  <a:lnTo>
                    <a:pt x="118" y="448"/>
                  </a:lnTo>
                  <a:lnTo>
                    <a:pt x="175" y="438"/>
                  </a:lnTo>
                  <a:lnTo>
                    <a:pt x="204" y="436"/>
                  </a:lnTo>
                  <a:lnTo>
                    <a:pt x="168" y="393"/>
                  </a:lnTo>
                  <a:lnTo>
                    <a:pt x="163" y="396"/>
                  </a:lnTo>
                  <a:lnTo>
                    <a:pt x="217" y="366"/>
                  </a:lnTo>
                  <a:lnTo>
                    <a:pt x="262" y="342"/>
                  </a:lnTo>
                  <a:lnTo>
                    <a:pt x="298" y="324"/>
                  </a:lnTo>
                  <a:lnTo>
                    <a:pt x="328" y="301"/>
                  </a:lnTo>
                  <a:lnTo>
                    <a:pt x="346" y="279"/>
                  </a:lnTo>
                  <a:lnTo>
                    <a:pt x="358" y="249"/>
                  </a:lnTo>
                  <a:lnTo>
                    <a:pt x="367" y="208"/>
                  </a:lnTo>
                  <a:lnTo>
                    <a:pt x="375" y="171"/>
                  </a:lnTo>
                  <a:lnTo>
                    <a:pt x="384" y="135"/>
                  </a:lnTo>
                  <a:lnTo>
                    <a:pt x="394" y="99"/>
                  </a:lnTo>
                  <a:lnTo>
                    <a:pt x="412" y="69"/>
                  </a:lnTo>
                  <a:lnTo>
                    <a:pt x="433" y="48"/>
                  </a:lnTo>
                  <a:lnTo>
                    <a:pt x="465" y="33"/>
                  </a:lnTo>
                  <a:lnTo>
                    <a:pt x="488" y="22"/>
                  </a:lnTo>
                  <a:lnTo>
                    <a:pt x="480" y="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nvGrpSpPr>
            <p:cNvPr id="65" name="Group 53">
              <a:extLst>
                <a:ext uri="{FF2B5EF4-FFF2-40B4-BE49-F238E27FC236}">
                  <a16:creationId xmlns:a16="http://schemas.microsoft.com/office/drawing/2014/main" id="{8EE78FDA-29BC-4FDA-B8C5-D4584CAAB7E0}"/>
                </a:ext>
              </a:extLst>
            </p:cNvPr>
            <p:cNvGrpSpPr>
              <a:grpSpLocks/>
            </p:cNvGrpSpPr>
            <p:nvPr/>
          </p:nvGrpSpPr>
          <p:grpSpPr bwMode="auto">
            <a:xfrm>
              <a:off x="2720" y="768"/>
              <a:ext cx="230" cy="1456"/>
              <a:chOff x="2720" y="768"/>
              <a:chExt cx="230" cy="1456"/>
            </a:xfrm>
          </p:grpSpPr>
          <p:sp>
            <p:nvSpPr>
              <p:cNvPr id="66" name="Freeform 54">
                <a:extLst>
                  <a:ext uri="{FF2B5EF4-FFF2-40B4-BE49-F238E27FC236}">
                    <a16:creationId xmlns:a16="http://schemas.microsoft.com/office/drawing/2014/main" id="{3BEDE302-D84F-4219-BB56-B4860A3CD36F}"/>
                  </a:ext>
                </a:extLst>
              </p:cNvPr>
              <p:cNvSpPr>
                <a:spLocks/>
              </p:cNvSpPr>
              <p:nvPr/>
            </p:nvSpPr>
            <p:spPr bwMode="auto">
              <a:xfrm>
                <a:off x="2720" y="795"/>
                <a:ext cx="230" cy="293"/>
              </a:xfrm>
              <a:custGeom>
                <a:avLst/>
                <a:gdLst>
                  <a:gd name="T0" fmla="*/ 147 w 230"/>
                  <a:gd name="T1" fmla="*/ 264 h 293"/>
                  <a:gd name="T2" fmla="*/ 170 w 230"/>
                  <a:gd name="T3" fmla="*/ 252 h 293"/>
                  <a:gd name="T4" fmla="*/ 182 w 230"/>
                  <a:gd name="T5" fmla="*/ 234 h 293"/>
                  <a:gd name="T6" fmla="*/ 192 w 230"/>
                  <a:gd name="T7" fmla="*/ 204 h 293"/>
                  <a:gd name="T8" fmla="*/ 198 w 230"/>
                  <a:gd name="T9" fmla="*/ 165 h 293"/>
                  <a:gd name="T10" fmla="*/ 195 w 230"/>
                  <a:gd name="T11" fmla="*/ 111 h 293"/>
                  <a:gd name="T12" fmla="*/ 192 w 230"/>
                  <a:gd name="T13" fmla="*/ 81 h 293"/>
                  <a:gd name="T14" fmla="*/ 167 w 230"/>
                  <a:gd name="T15" fmla="*/ 84 h 293"/>
                  <a:gd name="T16" fmla="*/ 177 w 230"/>
                  <a:gd name="T17" fmla="*/ 2 h 293"/>
                  <a:gd name="T18" fmla="*/ 230 w 230"/>
                  <a:gd name="T19" fmla="*/ 69 h 293"/>
                  <a:gd name="T20" fmla="*/ 212 w 230"/>
                  <a:gd name="T21" fmla="*/ 77 h 293"/>
                  <a:gd name="T22" fmla="*/ 219 w 230"/>
                  <a:gd name="T23" fmla="*/ 125 h 293"/>
                  <a:gd name="T24" fmla="*/ 219 w 230"/>
                  <a:gd name="T25" fmla="*/ 129 h 293"/>
                  <a:gd name="T26" fmla="*/ 219 w 230"/>
                  <a:gd name="T27" fmla="*/ 179 h 293"/>
                  <a:gd name="T28" fmla="*/ 218 w 230"/>
                  <a:gd name="T29" fmla="*/ 183 h 293"/>
                  <a:gd name="T30" fmla="*/ 210 w 230"/>
                  <a:gd name="T31" fmla="*/ 222 h 293"/>
                  <a:gd name="T32" fmla="*/ 197 w 230"/>
                  <a:gd name="T33" fmla="*/ 258 h 293"/>
                  <a:gd name="T34" fmla="*/ 174 w 230"/>
                  <a:gd name="T35" fmla="*/ 279 h 293"/>
                  <a:gd name="T36" fmla="*/ 143 w 230"/>
                  <a:gd name="T37" fmla="*/ 288 h 293"/>
                  <a:gd name="T38" fmla="*/ 113 w 230"/>
                  <a:gd name="T39" fmla="*/ 293 h 293"/>
                  <a:gd name="T40" fmla="*/ 84 w 230"/>
                  <a:gd name="T41" fmla="*/ 290 h 293"/>
                  <a:gd name="T42" fmla="*/ 57 w 230"/>
                  <a:gd name="T43" fmla="*/ 279 h 293"/>
                  <a:gd name="T44" fmla="*/ 33 w 230"/>
                  <a:gd name="T45" fmla="*/ 257 h 293"/>
                  <a:gd name="T46" fmla="*/ 17 w 230"/>
                  <a:gd name="T47" fmla="*/ 227 h 293"/>
                  <a:gd name="T48" fmla="*/ 8 w 230"/>
                  <a:gd name="T49" fmla="*/ 192 h 293"/>
                  <a:gd name="T50" fmla="*/ 5 w 230"/>
                  <a:gd name="T51" fmla="*/ 153 h 293"/>
                  <a:gd name="T52" fmla="*/ 8 w 230"/>
                  <a:gd name="T53" fmla="*/ 116 h 293"/>
                  <a:gd name="T54" fmla="*/ 21 w 230"/>
                  <a:gd name="T55" fmla="*/ 89 h 293"/>
                  <a:gd name="T56" fmla="*/ 0 w 230"/>
                  <a:gd name="T57" fmla="*/ 72 h 293"/>
                  <a:gd name="T58" fmla="*/ 50 w 230"/>
                  <a:gd name="T59" fmla="*/ 0 h 293"/>
                  <a:gd name="T60" fmla="*/ 60 w 230"/>
                  <a:gd name="T61" fmla="*/ 92 h 293"/>
                  <a:gd name="T62" fmla="*/ 36 w 230"/>
                  <a:gd name="T63" fmla="*/ 90 h 293"/>
                  <a:gd name="T64" fmla="*/ 26 w 230"/>
                  <a:gd name="T65" fmla="*/ 128 h 293"/>
                  <a:gd name="T66" fmla="*/ 26 w 230"/>
                  <a:gd name="T67" fmla="*/ 162 h 293"/>
                  <a:gd name="T68" fmla="*/ 29 w 230"/>
                  <a:gd name="T69" fmla="*/ 192 h 293"/>
                  <a:gd name="T70" fmla="*/ 38 w 230"/>
                  <a:gd name="T71" fmla="*/ 221 h 293"/>
                  <a:gd name="T72" fmla="*/ 54 w 230"/>
                  <a:gd name="T73" fmla="*/ 242 h 293"/>
                  <a:gd name="T74" fmla="*/ 74 w 230"/>
                  <a:gd name="T75" fmla="*/ 258 h 293"/>
                  <a:gd name="T76" fmla="*/ 99 w 230"/>
                  <a:gd name="T77" fmla="*/ 267 h 293"/>
                  <a:gd name="T78" fmla="*/ 125 w 230"/>
                  <a:gd name="T79" fmla="*/ 267 h 293"/>
                  <a:gd name="T80" fmla="*/ 147 w 230"/>
                  <a:gd name="T81" fmla="*/ 264 h 293"/>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w 230"/>
                  <a:gd name="T124" fmla="*/ 0 h 293"/>
                  <a:gd name="T125" fmla="*/ 230 w 230"/>
                  <a:gd name="T126" fmla="*/ 293 h 293"/>
                </a:gdLst>
                <a:ahLst/>
                <a:cxnLst>
                  <a:cxn ang="T82">
                    <a:pos x="T0" y="T1"/>
                  </a:cxn>
                  <a:cxn ang="T83">
                    <a:pos x="T2" y="T3"/>
                  </a:cxn>
                  <a:cxn ang="T84">
                    <a:pos x="T4" y="T5"/>
                  </a:cxn>
                  <a:cxn ang="T85">
                    <a:pos x="T6" y="T7"/>
                  </a:cxn>
                  <a:cxn ang="T86">
                    <a:pos x="T8" y="T9"/>
                  </a:cxn>
                  <a:cxn ang="T87">
                    <a:pos x="T10" y="T11"/>
                  </a:cxn>
                  <a:cxn ang="T88">
                    <a:pos x="T12" y="T13"/>
                  </a:cxn>
                  <a:cxn ang="T89">
                    <a:pos x="T14" y="T15"/>
                  </a:cxn>
                  <a:cxn ang="T90">
                    <a:pos x="T16" y="T17"/>
                  </a:cxn>
                  <a:cxn ang="T91">
                    <a:pos x="T18" y="T19"/>
                  </a:cxn>
                  <a:cxn ang="T92">
                    <a:pos x="T20" y="T21"/>
                  </a:cxn>
                  <a:cxn ang="T93">
                    <a:pos x="T22" y="T23"/>
                  </a:cxn>
                  <a:cxn ang="T94">
                    <a:pos x="T24" y="T25"/>
                  </a:cxn>
                  <a:cxn ang="T95">
                    <a:pos x="T26" y="T27"/>
                  </a:cxn>
                  <a:cxn ang="T96">
                    <a:pos x="T28" y="T29"/>
                  </a:cxn>
                  <a:cxn ang="T97">
                    <a:pos x="T30" y="T31"/>
                  </a:cxn>
                  <a:cxn ang="T98">
                    <a:pos x="T32" y="T33"/>
                  </a:cxn>
                  <a:cxn ang="T99">
                    <a:pos x="T34" y="T35"/>
                  </a:cxn>
                  <a:cxn ang="T100">
                    <a:pos x="T36" y="T37"/>
                  </a:cxn>
                  <a:cxn ang="T101">
                    <a:pos x="T38" y="T39"/>
                  </a:cxn>
                  <a:cxn ang="T102">
                    <a:pos x="T40" y="T41"/>
                  </a:cxn>
                  <a:cxn ang="T103">
                    <a:pos x="T42" y="T43"/>
                  </a:cxn>
                  <a:cxn ang="T104">
                    <a:pos x="T44" y="T45"/>
                  </a:cxn>
                  <a:cxn ang="T105">
                    <a:pos x="T46" y="T47"/>
                  </a:cxn>
                  <a:cxn ang="T106">
                    <a:pos x="T48" y="T49"/>
                  </a:cxn>
                  <a:cxn ang="T107">
                    <a:pos x="T50" y="T51"/>
                  </a:cxn>
                  <a:cxn ang="T108">
                    <a:pos x="T52" y="T53"/>
                  </a:cxn>
                  <a:cxn ang="T109">
                    <a:pos x="T54" y="T55"/>
                  </a:cxn>
                  <a:cxn ang="T110">
                    <a:pos x="T56" y="T57"/>
                  </a:cxn>
                  <a:cxn ang="T111">
                    <a:pos x="T58" y="T59"/>
                  </a:cxn>
                  <a:cxn ang="T112">
                    <a:pos x="T60" y="T61"/>
                  </a:cxn>
                  <a:cxn ang="T113">
                    <a:pos x="T62" y="T63"/>
                  </a:cxn>
                  <a:cxn ang="T114">
                    <a:pos x="T64" y="T65"/>
                  </a:cxn>
                  <a:cxn ang="T115">
                    <a:pos x="T66" y="T67"/>
                  </a:cxn>
                  <a:cxn ang="T116">
                    <a:pos x="T68" y="T69"/>
                  </a:cxn>
                  <a:cxn ang="T117">
                    <a:pos x="T70" y="T71"/>
                  </a:cxn>
                  <a:cxn ang="T118">
                    <a:pos x="T72" y="T73"/>
                  </a:cxn>
                  <a:cxn ang="T119">
                    <a:pos x="T74" y="T75"/>
                  </a:cxn>
                  <a:cxn ang="T120">
                    <a:pos x="T76" y="T77"/>
                  </a:cxn>
                  <a:cxn ang="T121">
                    <a:pos x="T78" y="T79"/>
                  </a:cxn>
                  <a:cxn ang="T122">
                    <a:pos x="T80" y="T81"/>
                  </a:cxn>
                </a:cxnLst>
                <a:rect l="T123" t="T124" r="T125" b="T126"/>
                <a:pathLst>
                  <a:path w="230" h="293">
                    <a:moveTo>
                      <a:pt x="147" y="264"/>
                    </a:moveTo>
                    <a:lnTo>
                      <a:pt x="170" y="252"/>
                    </a:lnTo>
                    <a:lnTo>
                      <a:pt x="182" y="234"/>
                    </a:lnTo>
                    <a:lnTo>
                      <a:pt x="192" y="204"/>
                    </a:lnTo>
                    <a:lnTo>
                      <a:pt x="198" y="165"/>
                    </a:lnTo>
                    <a:lnTo>
                      <a:pt x="195" y="111"/>
                    </a:lnTo>
                    <a:lnTo>
                      <a:pt x="192" y="81"/>
                    </a:lnTo>
                    <a:lnTo>
                      <a:pt x="167" y="84"/>
                    </a:lnTo>
                    <a:lnTo>
                      <a:pt x="177" y="2"/>
                    </a:lnTo>
                    <a:lnTo>
                      <a:pt x="230" y="69"/>
                    </a:lnTo>
                    <a:lnTo>
                      <a:pt x="212" y="77"/>
                    </a:lnTo>
                    <a:lnTo>
                      <a:pt x="219" y="125"/>
                    </a:lnTo>
                    <a:lnTo>
                      <a:pt x="219" y="129"/>
                    </a:lnTo>
                    <a:lnTo>
                      <a:pt x="219" y="179"/>
                    </a:lnTo>
                    <a:lnTo>
                      <a:pt x="218" y="183"/>
                    </a:lnTo>
                    <a:lnTo>
                      <a:pt x="210" y="222"/>
                    </a:lnTo>
                    <a:lnTo>
                      <a:pt x="197" y="258"/>
                    </a:lnTo>
                    <a:lnTo>
                      <a:pt x="174" y="279"/>
                    </a:lnTo>
                    <a:lnTo>
                      <a:pt x="143" y="288"/>
                    </a:lnTo>
                    <a:lnTo>
                      <a:pt x="113" y="293"/>
                    </a:lnTo>
                    <a:lnTo>
                      <a:pt x="84" y="290"/>
                    </a:lnTo>
                    <a:lnTo>
                      <a:pt x="57" y="279"/>
                    </a:lnTo>
                    <a:lnTo>
                      <a:pt x="33" y="257"/>
                    </a:lnTo>
                    <a:lnTo>
                      <a:pt x="17" y="227"/>
                    </a:lnTo>
                    <a:lnTo>
                      <a:pt x="8" y="192"/>
                    </a:lnTo>
                    <a:lnTo>
                      <a:pt x="5" y="153"/>
                    </a:lnTo>
                    <a:lnTo>
                      <a:pt x="8" y="116"/>
                    </a:lnTo>
                    <a:lnTo>
                      <a:pt x="21" y="89"/>
                    </a:lnTo>
                    <a:lnTo>
                      <a:pt x="0" y="72"/>
                    </a:lnTo>
                    <a:lnTo>
                      <a:pt x="50" y="0"/>
                    </a:lnTo>
                    <a:lnTo>
                      <a:pt x="60" y="92"/>
                    </a:lnTo>
                    <a:lnTo>
                      <a:pt x="36" y="90"/>
                    </a:lnTo>
                    <a:lnTo>
                      <a:pt x="26" y="128"/>
                    </a:lnTo>
                    <a:lnTo>
                      <a:pt x="26" y="162"/>
                    </a:lnTo>
                    <a:lnTo>
                      <a:pt x="29" y="192"/>
                    </a:lnTo>
                    <a:lnTo>
                      <a:pt x="38" y="221"/>
                    </a:lnTo>
                    <a:lnTo>
                      <a:pt x="54" y="242"/>
                    </a:lnTo>
                    <a:lnTo>
                      <a:pt x="74" y="258"/>
                    </a:lnTo>
                    <a:lnTo>
                      <a:pt x="99" y="267"/>
                    </a:lnTo>
                    <a:lnTo>
                      <a:pt x="125" y="267"/>
                    </a:lnTo>
                    <a:lnTo>
                      <a:pt x="147" y="26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sp>
            <p:nvSpPr>
              <p:cNvPr id="67" name="Freeform 55">
                <a:extLst>
                  <a:ext uri="{FF2B5EF4-FFF2-40B4-BE49-F238E27FC236}">
                    <a16:creationId xmlns:a16="http://schemas.microsoft.com/office/drawing/2014/main" id="{8570922B-56D3-4A8B-B399-B1640041CD9B}"/>
                  </a:ext>
                </a:extLst>
              </p:cNvPr>
              <p:cNvSpPr>
                <a:spLocks/>
              </p:cNvSpPr>
              <p:nvPr/>
            </p:nvSpPr>
            <p:spPr bwMode="auto">
              <a:xfrm>
                <a:off x="2794" y="768"/>
                <a:ext cx="96" cy="1456"/>
              </a:xfrm>
              <a:custGeom>
                <a:avLst/>
                <a:gdLst>
                  <a:gd name="T0" fmla="*/ 27 w 96"/>
                  <a:gd name="T1" fmla="*/ 306 h 1456"/>
                  <a:gd name="T2" fmla="*/ 28 w 96"/>
                  <a:gd name="T3" fmla="*/ 78 h 1456"/>
                  <a:gd name="T4" fmla="*/ 0 w 96"/>
                  <a:gd name="T5" fmla="*/ 80 h 1456"/>
                  <a:gd name="T6" fmla="*/ 40 w 96"/>
                  <a:gd name="T7" fmla="*/ 0 h 1456"/>
                  <a:gd name="T8" fmla="*/ 73 w 96"/>
                  <a:gd name="T9" fmla="*/ 80 h 1456"/>
                  <a:gd name="T10" fmla="*/ 45 w 96"/>
                  <a:gd name="T11" fmla="*/ 75 h 1456"/>
                  <a:gd name="T12" fmla="*/ 46 w 96"/>
                  <a:gd name="T13" fmla="*/ 306 h 1456"/>
                  <a:gd name="T14" fmla="*/ 55 w 96"/>
                  <a:gd name="T15" fmla="*/ 582 h 1456"/>
                  <a:gd name="T16" fmla="*/ 70 w 96"/>
                  <a:gd name="T17" fmla="*/ 815 h 1456"/>
                  <a:gd name="T18" fmla="*/ 81 w 96"/>
                  <a:gd name="T19" fmla="*/ 1129 h 1456"/>
                  <a:gd name="T20" fmla="*/ 79 w 96"/>
                  <a:gd name="T21" fmla="*/ 1134 h 1456"/>
                  <a:gd name="T22" fmla="*/ 94 w 96"/>
                  <a:gd name="T23" fmla="*/ 1398 h 1456"/>
                  <a:gd name="T24" fmla="*/ 96 w 96"/>
                  <a:gd name="T25" fmla="*/ 1446 h 1456"/>
                  <a:gd name="T26" fmla="*/ 88 w 96"/>
                  <a:gd name="T27" fmla="*/ 1455 h 1456"/>
                  <a:gd name="T28" fmla="*/ 76 w 96"/>
                  <a:gd name="T29" fmla="*/ 1456 h 1456"/>
                  <a:gd name="T30" fmla="*/ 67 w 96"/>
                  <a:gd name="T31" fmla="*/ 1447 h 1456"/>
                  <a:gd name="T32" fmla="*/ 64 w 96"/>
                  <a:gd name="T33" fmla="*/ 1438 h 1456"/>
                  <a:gd name="T34" fmla="*/ 51 w 96"/>
                  <a:gd name="T35" fmla="*/ 911 h 1456"/>
                  <a:gd name="T36" fmla="*/ 34 w 96"/>
                  <a:gd name="T37" fmla="*/ 540 h 1456"/>
                  <a:gd name="T38" fmla="*/ 27 w 96"/>
                  <a:gd name="T39" fmla="*/ 306 h 145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w 96"/>
                  <a:gd name="T61" fmla="*/ 0 h 1456"/>
                  <a:gd name="T62" fmla="*/ 96 w 96"/>
                  <a:gd name="T63" fmla="*/ 1456 h 145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T60" t="T61" r="T62" b="T63"/>
                <a:pathLst>
                  <a:path w="96" h="1456">
                    <a:moveTo>
                      <a:pt x="27" y="306"/>
                    </a:moveTo>
                    <a:lnTo>
                      <a:pt x="28" y="78"/>
                    </a:lnTo>
                    <a:lnTo>
                      <a:pt x="0" y="80"/>
                    </a:lnTo>
                    <a:lnTo>
                      <a:pt x="40" y="0"/>
                    </a:lnTo>
                    <a:lnTo>
                      <a:pt x="73" y="80"/>
                    </a:lnTo>
                    <a:lnTo>
                      <a:pt x="45" y="75"/>
                    </a:lnTo>
                    <a:lnTo>
                      <a:pt x="46" y="306"/>
                    </a:lnTo>
                    <a:lnTo>
                      <a:pt x="55" y="582"/>
                    </a:lnTo>
                    <a:lnTo>
                      <a:pt x="70" y="815"/>
                    </a:lnTo>
                    <a:lnTo>
                      <a:pt x="81" y="1129"/>
                    </a:lnTo>
                    <a:lnTo>
                      <a:pt x="79" y="1134"/>
                    </a:lnTo>
                    <a:lnTo>
                      <a:pt x="94" y="1398"/>
                    </a:lnTo>
                    <a:lnTo>
                      <a:pt x="96" y="1446"/>
                    </a:lnTo>
                    <a:lnTo>
                      <a:pt x="88" y="1455"/>
                    </a:lnTo>
                    <a:lnTo>
                      <a:pt x="76" y="1456"/>
                    </a:lnTo>
                    <a:lnTo>
                      <a:pt x="67" y="1447"/>
                    </a:lnTo>
                    <a:lnTo>
                      <a:pt x="64" y="1438"/>
                    </a:lnTo>
                    <a:lnTo>
                      <a:pt x="51" y="911"/>
                    </a:lnTo>
                    <a:lnTo>
                      <a:pt x="34" y="540"/>
                    </a:lnTo>
                    <a:lnTo>
                      <a:pt x="27" y="306"/>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algn="l" defTabSz="685800" fontAlgn="auto">
                  <a:spcBef>
                    <a:spcPts val="0"/>
                  </a:spcBef>
                  <a:spcAft>
                    <a:spcPts val="0"/>
                  </a:spcAft>
                </a:pPr>
                <a:endParaRPr lang="en-US" sz="2400">
                  <a:solidFill>
                    <a:srgbClr val="FFFFFF"/>
                  </a:solidFill>
                  <a:latin typeface="Times New Roman"/>
                </a:endParaRPr>
              </a:p>
            </p:txBody>
          </p:sp>
        </p:grpSp>
      </p:grpSp>
      <p:pic>
        <p:nvPicPr>
          <p:cNvPr id="68" name="Picture 2" descr="TYI 30: Expected number of Dice throws | Combinatorics and more">
            <a:extLst>
              <a:ext uri="{FF2B5EF4-FFF2-40B4-BE49-F238E27FC236}">
                <a16:creationId xmlns:a16="http://schemas.microsoft.com/office/drawing/2014/main" id="{8E185EBE-41C9-48DE-9CEF-E5C8C9B20659}"/>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flipH="1">
            <a:off x="5634196" y="1588217"/>
            <a:ext cx="409945" cy="395304"/>
          </a:xfrm>
          <a:prstGeom prst="rect">
            <a:avLst/>
          </a:prstGeom>
          <a:noFill/>
          <a:extLst>
            <a:ext uri="{909E8E84-426E-40DD-AFC4-6F175D3DCCD1}">
              <a14:hiddenFill xmlns:a14="http://schemas.microsoft.com/office/drawing/2010/main">
                <a:solidFill>
                  <a:srgbClr val="FFFFFF"/>
                </a:solidFill>
              </a14:hiddenFill>
            </a:ext>
          </a:extLst>
        </p:spPr>
      </p:pic>
      <p:pic>
        <p:nvPicPr>
          <p:cNvPr id="69" name="Picture 4" descr="Finish Line Icon of Line style - Available in SVG, PNG, EPS, AI &amp; Icon fonts">
            <a:extLst>
              <a:ext uri="{FF2B5EF4-FFF2-40B4-BE49-F238E27FC236}">
                <a16:creationId xmlns:a16="http://schemas.microsoft.com/office/drawing/2014/main" id="{09150855-8433-4116-90B1-09BF4703AEF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267575" y="2495550"/>
            <a:ext cx="400050" cy="400050"/>
          </a:xfrm>
          <a:prstGeom prst="rect">
            <a:avLst/>
          </a:prstGeom>
          <a:noFill/>
          <a:ln>
            <a:noFill/>
          </a:ln>
        </p:spPr>
      </p:pic>
      <p:pic>
        <p:nvPicPr>
          <p:cNvPr id="70" name="Picture 69">
            <a:extLst>
              <a:ext uri="{FF2B5EF4-FFF2-40B4-BE49-F238E27FC236}">
                <a16:creationId xmlns:a16="http://schemas.microsoft.com/office/drawing/2014/main" id="{83EB61E0-F748-4E0A-963B-E3A9E0B9BC87}"/>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5001502" y="834570"/>
            <a:ext cx="361526" cy="457200"/>
          </a:xfrm>
          <a:prstGeom prst="rect">
            <a:avLst/>
          </a:prstGeom>
        </p:spPr>
      </p:pic>
      <p:sp>
        <p:nvSpPr>
          <p:cNvPr id="79" name="Rectangle 78">
            <a:extLst>
              <a:ext uri="{FF2B5EF4-FFF2-40B4-BE49-F238E27FC236}">
                <a16:creationId xmlns:a16="http://schemas.microsoft.com/office/drawing/2014/main" id="{2B34F31B-76FD-427A-B0D2-EC0F8FAC5DDE}"/>
              </a:ext>
            </a:extLst>
          </p:cNvPr>
          <p:cNvSpPr/>
          <p:nvPr/>
        </p:nvSpPr>
        <p:spPr>
          <a:xfrm>
            <a:off x="3824514" y="989765"/>
            <a:ext cx="449937" cy="461665"/>
          </a:xfrm>
          <a:prstGeom prst="rect">
            <a:avLst/>
          </a:prstGeom>
        </p:spPr>
        <p:txBody>
          <a:bodyPr wrap="square">
            <a:spAutoFit/>
          </a:bodyPr>
          <a:lstStyle/>
          <a:p>
            <a:pPr>
              <a:spcAft>
                <a:spcPts val="0"/>
              </a:spcAft>
            </a:pPr>
            <a:r>
              <a:rPr lang="en-US" sz="2400" dirty="0"/>
              <a:t>r</a:t>
            </a:r>
            <a:r>
              <a:rPr lang="en-US" sz="2400" baseline="-25000" dirty="0"/>
              <a:t>2</a:t>
            </a:r>
            <a:endParaRPr lang="en-CA" sz="2400" baseline="-25000" dirty="0"/>
          </a:p>
        </p:txBody>
      </p:sp>
      <p:sp>
        <p:nvSpPr>
          <p:cNvPr id="80" name="Rectangle 79">
            <a:extLst>
              <a:ext uri="{FF2B5EF4-FFF2-40B4-BE49-F238E27FC236}">
                <a16:creationId xmlns:a16="http://schemas.microsoft.com/office/drawing/2014/main" id="{93E7A456-AB5E-4307-BE94-8275B3C24F7C}"/>
              </a:ext>
            </a:extLst>
          </p:cNvPr>
          <p:cNvSpPr/>
          <p:nvPr/>
        </p:nvSpPr>
        <p:spPr>
          <a:xfrm>
            <a:off x="2198980" y="1106915"/>
            <a:ext cx="449937" cy="461665"/>
          </a:xfrm>
          <a:prstGeom prst="rect">
            <a:avLst/>
          </a:prstGeom>
        </p:spPr>
        <p:txBody>
          <a:bodyPr wrap="square">
            <a:spAutoFit/>
          </a:bodyPr>
          <a:lstStyle/>
          <a:p>
            <a:pPr>
              <a:spcAft>
                <a:spcPts val="0"/>
              </a:spcAft>
            </a:pPr>
            <a:r>
              <a:rPr lang="en-US" sz="2400" dirty="0"/>
              <a:t>r</a:t>
            </a:r>
            <a:r>
              <a:rPr lang="en-US" sz="2400" baseline="-25000" dirty="0"/>
              <a:t>1</a:t>
            </a:r>
            <a:endParaRPr lang="en-CA" sz="2400" baseline="-25000" dirty="0"/>
          </a:p>
        </p:txBody>
      </p:sp>
      <p:sp>
        <p:nvSpPr>
          <p:cNvPr id="101" name="Rectangle 100">
            <a:extLst>
              <a:ext uri="{FF2B5EF4-FFF2-40B4-BE49-F238E27FC236}">
                <a16:creationId xmlns:a16="http://schemas.microsoft.com/office/drawing/2014/main" id="{6FAFC16C-8509-44CD-898D-8CC80AC15780}"/>
              </a:ext>
            </a:extLst>
          </p:cNvPr>
          <p:cNvSpPr/>
          <p:nvPr/>
        </p:nvSpPr>
        <p:spPr>
          <a:xfrm>
            <a:off x="5228772" y="576107"/>
            <a:ext cx="449937" cy="461665"/>
          </a:xfrm>
          <a:prstGeom prst="rect">
            <a:avLst/>
          </a:prstGeom>
        </p:spPr>
        <p:txBody>
          <a:bodyPr wrap="square">
            <a:spAutoFit/>
          </a:bodyPr>
          <a:lstStyle/>
          <a:p>
            <a:pPr>
              <a:spcAft>
                <a:spcPts val="0"/>
              </a:spcAft>
            </a:pPr>
            <a:r>
              <a:rPr lang="en-US" sz="2400" dirty="0"/>
              <a:t>r</a:t>
            </a:r>
            <a:r>
              <a:rPr lang="en-US" sz="2400" baseline="-25000" dirty="0"/>
              <a:t>3</a:t>
            </a:r>
            <a:endParaRPr lang="en-CA" sz="2400" baseline="-25000" dirty="0"/>
          </a:p>
        </p:txBody>
      </p:sp>
      <p:sp>
        <p:nvSpPr>
          <p:cNvPr id="102" name="Rectangle 101">
            <a:extLst>
              <a:ext uri="{FF2B5EF4-FFF2-40B4-BE49-F238E27FC236}">
                <a16:creationId xmlns:a16="http://schemas.microsoft.com/office/drawing/2014/main" id="{D54AA519-4E61-4093-B813-A8C029FCBEC9}"/>
              </a:ext>
            </a:extLst>
          </p:cNvPr>
          <p:cNvSpPr/>
          <p:nvPr/>
        </p:nvSpPr>
        <p:spPr>
          <a:xfrm>
            <a:off x="7474863" y="2052935"/>
            <a:ext cx="449937" cy="461665"/>
          </a:xfrm>
          <a:prstGeom prst="rect">
            <a:avLst/>
          </a:prstGeom>
        </p:spPr>
        <p:txBody>
          <a:bodyPr wrap="square">
            <a:spAutoFit/>
          </a:bodyPr>
          <a:lstStyle/>
          <a:p>
            <a:pPr>
              <a:spcAft>
                <a:spcPts val="0"/>
              </a:spcAft>
            </a:pPr>
            <a:r>
              <a:rPr lang="en-US" sz="2400" dirty="0"/>
              <a:t>r</a:t>
            </a:r>
            <a:r>
              <a:rPr lang="en-US" sz="2400" baseline="-25000" dirty="0"/>
              <a:t>5</a:t>
            </a:r>
            <a:endParaRPr lang="en-CA" sz="2400" baseline="-25000" dirty="0"/>
          </a:p>
        </p:txBody>
      </p:sp>
      <p:pic>
        <p:nvPicPr>
          <p:cNvPr id="103" name="Picture 102">
            <a:extLst>
              <a:ext uri="{FF2B5EF4-FFF2-40B4-BE49-F238E27FC236}">
                <a16:creationId xmlns:a16="http://schemas.microsoft.com/office/drawing/2014/main" id="{9ED85D3D-DDBC-484F-897F-195776BA26B3}"/>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sp>
        <p:nvSpPr>
          <p:cNvPr id="104" name="Rounded Rectangular Callout 97">
            <a:extLst>
              <a:ext uri="{FF2B5EF4-FFF2-40B4-BE49-F238E27FC236}">
                <a16:creationId xmlns:a16="http://schemas.microsoft.com/office/drawing/2014/main" id="{75E815C7-BA52-4FCB-81A9-625DAC4A191F}"/>
              </a:ext>
            </a:extLst>
          </p:cNvPr>
          <p:cNvSpPr/>
          <p:nvPr/>
        </p:nvSpPr>
        <p:spPr>
          <a:xfrm>
            <a:off x="759499" y="3014237"/>
            <a:ext cx="2762790" cy="408623"/>
          </a:xfrm>
          <a:prstGeom prst="wedgeRoundRectCallout">
            <a:avLst>
              <a:gd name="adj1" fmla="val -53269"/>
              <a:gd name="adj2" fmla="val -33189"/>
              <a:gd name="adj3" fmla="val 16667"/>
            </a:avLst>
          </a:prstGeom>
          <a:ln w="25400">
            <a:solidFill>
              <a:schemeClr val="tx2"/>
            </a:solidFill>
          </a:ln>
        </p:spPr>
        <p:txBody>
          <a:bodyPr wrap="none" lIns="0" tIns="0" rIns="0" bIns="0" rtlCol="0" anchor="ctr">
            <a:spAutoFit/>
          </a:bodyPr>
          <a:lstStyle/>
          <a:p>
            <a:pPr algn="ctr"/>
            <a:r>
              <a:rPr lang="en-US" sz="2400" dirty="0">
                <a:cs typeface="Times New Roman" panose="02020603050405020304" pitchFamily="18" charset="0"/>
                <a:sym typeface="Symbol" panose="05050102010706020507" pitchFamily="18" charset="2"/>
              </a:rPr>
              <a:t>And this is how I win.</a:t>
            </a:r>
            <a:endParaRPr lang="en-CA" sz="2400" dirty="0">
              <a:cs typeface="Times New Roman" panose="02020603050405020304" pitchFamily="18" charset="0"/>
              <a:sym typeface="Symbol" panose="05050102010706020507" pitchFamily="18" charset="2"/>
            </a:endParaRPr>
          </a:p>
        </p:txBody>
      </p:sp>
      <p:pic>
        <p:nvPicPr>
          <p:cNvPr id="56" name="Picture 6" descr="Related image">
            <a:extLst>
              <a:ext uri="{FF2B5EF4-FFF2-40B4-BE49-F238E27FC236}">
                <a16:creationId xmlns:a16="http://schemas.microsoft.com/office/drawing/2014/main" id="{09C2827D-0E22-473B-BC2E-0222343A8AED}"/>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632" t="6824" b="12622"/>
          <a:stretch/>
        </p:blipFill>
        <p:spPr bwMode="auto">
          <a:xfrm>
            <a:off x="1447800" y="4495800"/>
            <a:ext cx="2819400" cy="152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3213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 calcmode="lin" valueType="num">
                                      <p:cBhvr additive="base">
                                        <p:cTn id="7" dur="500" fill="hold"/>
                                        <p:tgtEl>
                                          <p:spTgt spid="104"/>
                                        </p:tgtEl>
                                        <p:attrNameLst>
                                          <p:attrName>ppt_x</p:attrName>
                                        </p:attrNameLst>
                                      </p:cBhvr>
                                      <p:tavLst>
                                        <p:tav tm="0">
                                          <p:val>
                                            <p:strVal val="0-#ppt_w/2"/>
                                          </p:val>
                                        </p:tav>
                                        <p:tav tm="100000">
                                          <p:val>
                                            <p:strVal val="#ppt_x"/>
                                          </p:val>
                                        </p:tav>
                                      </p:tavLst>
                                    </p:anim>
                                    <p:anim calcmode="lin" valueType="num">
                                      <p:cBhvr additive="base">
                                        <p:cTn id="8" dur="500" fill="hold"/>
                                        <p:tgtEl>
                                          <p:spTgt spid="104"/>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0-#ppt_w/2"/>
                                          </p:val>
                                        </p:tav>
                                        <p:tav tm="100000">
                                          <p:val>
                                            <p:strVal val="#ppt_x"/>
                                          </p:val>
                                        </p:tav>
                                      </p:tavLst>
                                    </p:anim>
                                    <p:anim calcmode="lin" valueType="num">
                                      <p:cBhvr additive="base">
                                        <p:cTn id="12"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8" name="Picture 6" descr="Related image">
            <a:extLst>
              <a:ext uri="{FF2B5EF4-FFF2-40B4-BE49-F238E27FC236}">
                <a16:creationId xmlns:a16="http://schemas.microsoft.com/office/drawing/2014/main" id="{945DFF55-6F03-46A4-B5EB-059BB9492436}"/>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36296601" y="1117600"/>
            <a:ext cx="3251199" cy="1828800"/>
          </a:xfrm>
          <a:prstGeom prst="rect">
            <a:avLst/>
          </a:prstGeom>
          <a:noFill/>
          <a:extLst>
            <a:ext uri="{909E8E84-426E-40DD-AFC4-6F175D3DCCD1}">
              <a14:hiddenFill xmlns:a14="http://schemas.microsoft.com/office/drawing/2010/main">
                <a:solidFill>
                  <a:srgbClr val="FFFFFF"/>
                </a:solidFill>
              </a14:hiddenFill>
            </a:ext>
          </a:extLst>
        </p:spPr>
      </p:pic>
      <p:sp>
        <p:nvSpPr>
          <p:cNvPr id="21" name="Title 1">
            <a:extLst>
              <a:ext uri="{FF2B5EF4-FFF2-40B4-BE49-F238E27FC236}">
                <a16:creationId xmlns:a16="http://schemas.microsoft.com/office/drawing/2014/main" id="{30452A6B-8477-4163-A0D8-5692C119C182}"/>
              </a:ext>
            </a:extLst>
          </p:cNvPr>
          <p:cNvSpPr>
            <a:spLocks noGrp="1"/>
          </p:cNvSpPr>
          <p:nvPr>
            <p:ph type="title"/>
          </p:nvPr>
        </p:nvSpPr>
        <p:spPr>
          <a:xfrm>
            <a:off x="685800" y="-381000"/>
            <a:ext cx="7772400" cy="1143000"/>
          </a:xfrm>
        </p:spPr>
        <p:txBody>
          <a:bodyPr/>
          <a:lstStyle/>
          <a:p>
            <a:r>
              <a:rPr lang="en-US" dirty="0"/>
              <a:t>My Hope is with the Hippy Coders</a:t>
            </a:r>
            <a:endParaRPr lang="en-CA" dirty="0"/>
          </a:p>
        </p:txBody>
      </p:sp>
      <p:grpSp>
        <p:nvGrpSpPr>
          <p:cNvPr id="9" name="Group 8">
            <a:extLst>
              <a:ext uri="{FF2B5EF4-FFF2-40B4-BE49-F238E27FC236}">
                <a16:creationId xmlns:a16="http://schemas.microsoft.com/office/drawing/2014/main" id="{76C09A1A-8311-4752-AAD9-1C9D02DD699B}"/>
              </a:ext>
            </a:extLst>
          </p:cNvPr>
          <p:cNvGrpSpPr/>
          <p:nvPr/>
        </p:nvGrpSpPr>
        <p:grpSpPr>
          <a:xfrm>
            <a:off x="140784" y="508818"/>
            <a:ext cx="8928307" cy="6190904"/>
            <a:chOff x="140784" y="508818"/>
            <a:chExt cx="8928307" cy="6190904"/>
          </a:xfrm>
        </p:grpSpPr>
        <p:pic>
          <p:nvPicPr>
            <p:cNvPr id="4" name="Picture 3">
              <a:extLst>
                <a:ext uri="{FF2B5EF4-FFF2-40B4-BE49-F238E27FC236}">
                  <a16:creationId xmlns:a16="http://schemas.microsoft.com/office/drawing/2014/main" id="{BC12C477-4EC9-4C81-BD4E-F41FB805A66C}"/>
                </a:ext>
              </a:extLst>
            </p:cNvPr>
            <p:cNvPicPr>
              <a:picLocks noChangeAspect="1"/>
            </p:cNvPicPr>
            <p:nvPr/>
          </p:nvPicPr>
          <p:blipFill rotWithShape="1">
            <a:blip r:embed="rId3"/>
            <a:srcRect t="3268" b="6383"/>
            <a:stretch/>
          </p:blipFill>
          <p:spPr>
            <a:xfrm>
              <a:off x="6826800" y="508818"/>
              <a:ext cx="1616886" cy="1545336"/>
            </a:xfrm>
            <a:prstGeom prst="rect">
              <a:avLst/>
            </a:prstGeom>
          </p:spPr>
        </p:pic>
        <p:pic>
          <p:nvPicPr>
            <p:cNvPr id="18434" name="Picture 2" descr="Related image">
              <a:extLst>
                <a:ext uri="{FF2B5EF4-FFF2-40B4-BE49-F238E27FC236}">
                  <a16:creationId xmlns:a16="http://schemas.microsoft.com/office/drawing/2014/main" id="{00ABBD6D-8A1D-4D9C-BD31-74429D7FB28C}"/>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766172" y="5154386"/>
              <a:ext cx="1996211"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36" name="Picture 4" descr="Image result for hippy coders silicon valley">
              <a:extLst>
                <a:ext uri="{FF2B5EF4-FFF2-40B4-BE49-F238E27FC236}">
                  <a16:creationId xmlns:a16="http://schemas.microsoft.com/office/drawing/2014/main" id="{C35E7B74-8213-4632-94AB-5FC256EF0E78}"/>
                </a:ext>
              </a:extLst>
            </p:cNvPr>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6446"/>
            <a:stretch/>
          </p:blipFill>
          <p:spPr bwMode="auto">
            <a:xfrm>
              <a:off x="1702450" y="2066414"/>
              <a:ext cx="1653294"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40" name="Picture 8" descr="Image result for hippy coders silicon valley">
              <a:extLst>
                <a:ext uri="{FF2B5EF4-FFF2-40B4-BE49-F238E27FC236}">
                  <a16:creationId xmlns:a16="http://schemas.microsoft.com/office/drawing/2014/main" id="{1B058B50-2BCE-4085-9117-BB8AECD2C075}"/>
                </a:ext>
              </a:extLst>
            </p:cNvPr>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25913" r="40754"/>
            <a:stretch/>
          </p:blipFill>
          <p:spPr bwMode="auto">
            <a:xfrm>
              <a:off x="3357065" y="2066414"/>
              <a:ext cx="998993"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42" name="Picture 10" descr="Image result for hippy coders silicon valley">
              <a:extLst>
                <a:ext uri="{FF2B5EF4-FFF2-40B4-BE49-F238E27FC236}">
                  <a16:creationId xmlns:a16="http://schemas.microsoft.com/office/drawing/2014/main" id="{424393DE-331E-458C-B71A-2A39A2C8445B}"/>
                </a:ext>
              </a:extLst>
            </p:cNvPr>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54857"/>
            <a:stretch/>
          </p:blipFill>
          <p:spPr bwMode="auto">
            <a:xfrm>
              <a:off x="344712" y="2066414"/>
              <a:ext cx="1356241"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44" name="Picture 12" descr="Related image">
              <a:extLst>
                <a:ext uri="{FF2B5EF4-FFF2-40B4-BE49-F238E27FC236}">
                  <a16:creationId xmlns:a16="http://schemas.microsoft.com/office/drawing/2014/main" id="{72F1B4BD-680F-4604-998B-82106990301F}"/>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25645" y="3610428"/>
              <a:ext cx="2251829"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46" name="Picture 14" descr="Related image">
              <a:extLst>
                <a:ext uri="{FF2B5EF4-FFF2-40B4-BE49-F238E27FC236}">
                  <a16:creationId xmlns:a16="http://schemas.microsoft.com/office/drawing/2014/main" id="{E4F3EF5A-08B1-4E51-8867-A7D19DD30157}"/>
                </a:ext>
              </a:extLst>
            </p:cNvPr>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t="1388" r="17855"/>
            <a:stretch/>
          </p:blipFill>
          <p:spPr bwMode="auto">
            <a:xfrm>
              <a:off x="563572" y="530268"/>
              <a:ext cx="1846401" cy="1523886"/>
            </a:xfrm>
            <a:prstGeom prst="rect">
              <a:avLst/>
            </a:prstGeom>
            <a:noFill/>
            <a:extLst>
              <a:ext uri="{909E8E84-426E-40DD-AFC4-6F175D3DCCD1}">
                <a14:hiddenFill xmlns:a14="http://schemas.microsoft.com/office/drawing/2010/main">
                  <a:solidFill>
                    <a:srgbClr val="FFFFFF"/>
                  </a:solidFill>
                </a14:hiddenFill>
              </a:ext>
            </a:extLst>
          </p:spPr>
        </p:pic>
        <p:pic>
          <p:nvPicPr>
            <p:cNvPr id="18448" name="Picture 16" descr="Related image">
              <a:extLst>
                <a:ext uri="{FF2B5EF4-FFF2-40B4-BE49-F238E27FC236}">
                  <a16:creationId xmlns:a16="http://schemas.microsoft.com/office/drawing/2014/main" id="{040898A7-F6A3-49C1-BEA3-03AC832FF5B3}"/>
                </a:ext>
              </a:extLst>
            </p:cNvPr>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140784" y="5154386"/>
              <a:ext cx="2663981"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2" descr="It still floats in Christiania a special atmosphere, between counterculture and hippie utopia.">
              <a:extLst>
                <a:ext uri="{FF2B5EF4-FFF2-40B4-BE49-F238E27FC236}">
                  <a16:creationId xmlns:a16="http://schemas.microsoft.com/office/drawing/2014/main" id="{7015290F-10CA-4B24-A837-A3E10596EA8A}"/>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615647" y="508818"/>
              <a:ext cx="2202906"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4" descr="Image result for hippy coders silicon valley">
              <a:extLst>
                <a:ext uri="{FF2B5EF4-FFF2-40B4-BE49-F238E27FC236}">
                  <a16:creationId xmlns:a16="http://schemas.microsoft.com/office/drawing/2014/main" id="{07F109B5-1AD4-4CCE-8589-122587D82593}"/>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r="29992"/>
            <a:stretch/>
          </p:blipFill>
          <p:spPr bwMode="auto">
            <a:xfrm>
              <a:off x="2409973" y="508818"/>
              <a:ext cx="2202906"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6" descr="Image result for hippy coders silicon valley">
              <a:extLst>
                <a:ext uri="{FF2B5EF4-FFF2-40B4-BE49-F238E27FC236}">
                  <a16:creationId xmlns:a16="http://schemas.microsoft.com/office/drawing/2014/main" id="{35399926-BFD7-404C-AA14-A2A0B1EFB700}"/>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60536" y="3610428"/>
              <a:ext cx="2865637"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50" name="Picture 18" descr="Image result for hippy coders silicon valley">
              <a:extLst>
                <a:ext uri="{FF2B5EF4-FFF2-40B4-BE49-F238E27FC236}">
                  <a16:creationId xmlns:a16="http://schemas.microsoft.com/office/drawing/2014/main" id="{03EB0161-B9AE-4E7C-B661-71704E0EB817}"/>
                </a:ext>
              </a:extLst>
            </p:cNvPr>
            <p:cNvPicPr>
              <a:picLocks noChangeAspect="1" noChangeArrowheads="1"/>
            </p:cNvPicPr>
            <p:nvPr/>
          </p:nvPicPr>
          <p:blipFill>
            <a:blip r:embed="rId14">
              <a:extLst>
                <a:ext uri="{28A0092B-C50C-407E-A947-70E740481C1C}">
                  <a14:useLocalDpi xmlns:a14="http://schemas.microsoft.com/office/drawing/2010/main" val="0"/>
                </a:ext>
              </a:extLst>
            </a:blip>
            <a:srcRect/>
            <a:stretch>
              <a:fillRect/>
            </a:stretch>
          </p:blipFill>
          <p:spPr bwMode="auto">
            <a:xfrm>
              <a:off x="5227240" y="3610428"/>
              <a:ext cx="2675873"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52" name="Picture 20" descr="Image result for hippy coders silicon valley">
              <a:extLst>
                <a:ext uri="{FF2B5EF4-FFF2-40B4-BE49-F238E27FC236}">
                  <a16:creationId xmlns:a16="http://schemas.microsoft.com/office/drawing/2014/main" id="{E149CB35-9296-4598-97F0-42465527E89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4327839" y="2066414"/>
              <a:ext cx="1997985" cy="1545336"/>
            </a:xfrm>
            <a:prstGeom prst="rect">
              <a:avLst/>
            </a:prstGeom>
            <a:noFill/>
            <a:extLst>
              <a:ext uri="{909E8E84-426E-40DD-AFC4-6F175D3DCCD1}">
                <a14:hiddenFill xmlns:a14="http://schemas.microsoft.com/office/drawing/2010/main">
                  <a:solidFill>
                    <a:srgbClr val="FFFFFF"/>
                  </a:solidFill>
                </a14:hiddenFill>
              </a:ext>
            </a:extLst>
          </p:spPr>
        </p:pic>
        <p:pic>
          <p:nvPicPr>
            <p:cNvPr id="22" name="Picture 6" descr="Related image">
              <a:extLst>
                <a:ext uri="{FF2B5EF4-FFF2-40B4-BE49-F238E27FC236}">
                  <a16:creationId xmlns:a16="http://schemas.microsoft.com/office/drawing/2014/main" id="{5834BF4E-F641-467A-A18C-566B97B30951}"/>
                </a:ext>
              </a:extLst>
            </p:cNvPr>
            <p:cNvPicPr>
              <a:picLocks noChangeAspect="1" noChangeArrowheads="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4787908" y="5154386"/>
              <a:ext cx="2663980"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54" name="Picture 22" descr="Image result for hippy coders silicon valley">
              <a:extLst>
                <a:ext uri="{FF2B5EF4-FFF2-40B4-BE49-F238E27FC236}">
                  <a16:creationId xmlns:a16="http://schemas.microsoft.com/office/drawing/2014/main" id="{5513F9BD-678D-4322-9F3A-ED93BAEBC217}"/>
                </a:ext>
              </a:extLst>
            </p:cNvPr>
            <p:cNvPicPr>
              <a:picLocks noChangeAspect="1" noChangeArrowheads="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6336833" y="2066414"/>
              <a:ext cx="2318004"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56" name="Picture 24" descr="Image result for geoff hinton">
              <a:extLst>
                <a:ext uri="{FF2B5EF4-FFF2-40B4-BE49-F238E27FC236}">
                  <a16:creationId xmlns:a16="http://schemas.microsoft.com/office/drawing/2014/main" id="{C28F8894-BF09-47DC-8E68-7505AC14D732}"/>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25549"/>
            <a:stretch/>
          </p:blipFill>
          <p:spPr bwMode="auto">
            <a:xfrm>
              <a:off x="7453086" y="5154386"/>
              <a:ext cx="1616005" cy="1545336"/>
            </a:xfrm>
            <a:prstGeom prst="rect">
              <a:avLst/>
            </a:prstGeom>
            <a:noFill/>
            <a:extLst>
              <a:ext uri="{909E8E84-426E-40DD-AFC4-6F175D3DCCD1}">
                <a14:hiddenFill xmlns:a14="http://schemas.microsoft.com/office/drawing/2010/main">
                  <a:solidFill>
                    <a:srgbClr val="FFFFFF"/>
                  </a:solidFill>
                </a14:hiddenFill>
              </a:ext>
            </a:extLst>
          </p:spPr>
        </p:pic>
        <p:pic>
          <p:nvPicPr>
            <p:cNvPr id="18458" name="Picture 26" descr="Image may contain: 1 person">
              <a:extLst>
                <a:ext uri="{FF2B5EF4-FFF2-40B4-BE49-F238E27FC236}">
                  <a16:creationId xmlns:a16="http://schemas.microsoft.com/office/drawing/2014/main" id="{8EE3AC79-40B7-4060-AF73-2987FD7E10B7}"/>
                </a:ext>
              </a:extLst>
            </p:cNvPr>
            <p:cNvPicPr>
              <a:picLocks noChangeAspect="1" noChangeArrowheads="1"/>
            </p:cNvPicPr>
            <p:nvPr/>
          </p:nvPicPr>
          <p:blipFill>
            <a:blip r:embed="rId19" cstate="print">
              <a:extLst>
                <a:ext uri="{28A0092B-C50C-407E-A947-70E740481C1C}">
                  <a14:useLocalDpi xmlns:a14="http://schemas.microsoft.com/office/drawing/2010/main" val="0"/>
                </a:ext>
              </a:extLst>
            </a:blip>
            <a:srcRect/>
            <a:stretch>
              <a:fillRect/>
            </a:stretch>
          </p:blipFill>
          <p:spPr bwMode="auto">
            <a:xfrm>
              <a:off x="7905168" y="3611749"/>
              <a:ext cx="1159002" cy="1545336"/>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29350346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500" fill="hold"/>
                                        <p:tgtEl>
                                          <p:spTgt spid="21"/>
                                        </p:tgtEl>
                                        <p:attrNameLst>
                                          <p:attrName>ppt_x</p:attrName>
                                        </p:attrNameLst>
                                      </p:cBhvr>
                                      <p:tavLst>
                                        <p:tav tm="0">
                                          <p:val>
                                            <p:strVal val="#ppt_x"/>
                                          </p:val>
                                        </p:tav>
                                        <p:tav tm="100000">
                                          <p:val>
                                            <p:strVal val="#ppt_x"/>
                                          </p:val>
                                        </p:tav>
                                      </p:tavLst>
                                    </p:anim>
                                    <p:anim calcmode="lin" valueType="num">
                                      <p:cBhvr additive="base">
                                        <p:cTn id="8" dur="500" fill="hold"/>
                                        <p:tgtEl>
                                          <p:spTgt spid="2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ppt_x"/>
                                          </p:val>
                                        </p:tav>
                                        <p:tav tm="100000">
                                          <p:val>
                                            <p:strVal val="#ppt_x"/>
                                          </p:val>
                                        </p:tav>
                                      </p:tavLst>
                                    </p:anim>
                                    <p:anim calcmode="lin" valueType="num">
                                      <p:cBhvr additive="base">
                                        <p:cTn id="12"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410</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sp>
        <p:nvSpPr>
          <p:cNvPr id="10" name="Rounded Rectangular Callout 97">
            <a:extLst>
              <a:ext uri="{FF2B5EF4-FFF2-40B4-BE49-F238E27FC236}">
                <a16:creationId xmlns:a16="http://schemas.microsoft.com/office/drawing/2014/main" id="{4AE1360F-3685-4761-8471-5F8AE0D2A7D1}"/>
              </a:ext>
            </a:extLst>
          </p:cNvPr>
          <p:cNvSpPr/>
          <p:nvPr/>
        </p:nvSpPr>
        <p:spPr>
          <a:xfrm>
            <a:off x="853350" y="2376487"/>
            <a:ext cx="4191665" cy="2043113"/>
          </a:xfrm>
          <a:prstGeom prst="wedgeRoundRectCallout">
            <a:avLst>
              <a:gd name="adj1" fmla="val -53269"/>
              <a:gd name="adj2" fmla="val -33189"/>
              <a:gd name="adj3" fmla="val 16667"/>
            </a:avLst>
          </a:prstGeom>
          <a:ln w="25400">
            <a:solidFill>
              <a:schemeClr val="tx2"/>
            </a:solidFill>
          </a:ln>
        </p:spPr>
        <p:txBody>
          <a:bodyPr wrap="square" lIns="0" tIns="0" rIns="0" bIns="0" rtlCol="0" anchor="ctr">
            <a:spAutoFit/>
          </a:bodyPr>
          <a:lstStyle/>
          <a:p>
            <a:pPr algn="ctr"/>
            <a:r>
              <a:rPr lang="en-US" sz="2400" dirty="0">
                <a:cs typeface="Times New Roman" panose="02020603050405020304" pitchFamily="18" charset="0"/>
                <a:sym typeface="Symbol" panose="05050102010706020507" pitchFamily="18" charset="2"/>
              </a:rPr>
              <a:t>I learned to play Go </a:t>
            </a:r>
          </a:p>
          <a:p>
            <a:pPr algn="ctr"/>
            <a:r>
              <a:rPr lang="en-US" sz="2400" dirty="0">
                <a:cs typeface="Times New Roman" panose="02020603050405020304" pitchFamily="18" charset="0"/>
                <a:sym typeface="Symbol" panose="05050102010706020507" pitchFamily="18" charset="2"/>
              </a:rPr>
              <a:t>without any human knowledge,</a:t>
            </a:r>
          </a:p>
          <a:p>
            <a:pPr algn="ctr"/>
            <a:r>
              <a:rPr lang="en-US" sz="2400" dirty="0">
                <a:cs typeface="Times New Roman" panose="02020603050405020304" pitchFamily="18" charset="0"/>
                <a:sym typeface="Symbol" panose="05050102010706020507" pitchFamily="18" charset="2"/>
              </a:rPr>
              <a:t>just playing with myself,</a:t>
            </a:r>
          </a:p>
          <a:p>
            <a:pPr algn="ctr"/>
            <a:r>
              <a:rPr lang="en-US" sz="2400" dirty="0">
                <a:cs typeface="Times New Roman" panose="02020603050405020304" pitchFamily="18" charset="0"/>
                <a:sym typeface="Symbol" panose="05050102010706020507" pitchFamily="18" charset="2"/>
              </a:rPr>
              <a:t>so maybe this was </a:t>
            </a:r>
          </a:p>
          <a:p>
            <a:pPr algn="ctr"/>
            <a:r>
              <a:rPr lang="en-US" sz="2400" dirty="0">
                <a:cs typeface="Times New Roman" panose="02020603050405020304" pitchFamily="18" charset="0"/>
                <a:sym typeface="Symbol" panose="05050102010706020507" pitchFamily="18" charset="2"/>
              </a:rPr>
              <a:t>unsupervised learning.</a:t>
            </a:r>
            <a:endParaRPr lang="en-CA" sz="2400" dirty="0">
              <a:cs typeface="Times New Roman" panose="02020603050405020304" pitchFamily="18" charset="0"/>
              <a:sym typeface="Symbol" panose="05050102010706020507" pitchFamily="18" charset="2"/>
            </a:endParaRPr>
          </a:p>
        </p:txBody>
      </p:sp>
      <p:pic>
        <p:nvPicPr>
          <p:cNvPr id="11" name="Picture 10">
            <a:extLst>
              <a:ext uri="{FF2B5EF4-FFF2-40B4-BE49-F238E27FC236}">
                <a16:creationId xmlns:a16="http://schemas.microsoft.com/office/drawing/2014/main" id="{989FD88C-18BF-473F-B80C-10953C688380}"/>
              </a:ext>
            </a:extLst>
          </p:cNvPr>
          <p:cNvPicPr>
            <a:picLocks noChangeAspect="1"/>
          </p:cNvPicPr>
          <p:nvPr/>
        </p:nvPicPr>
        <p:blipFill>
          <a:blip r:embed="rId2" cstate="print">
            <a:extLst>
              <a:ext uri="{28A0092B-C50C-407E-A947-70E740481C1C}">
                <a14:useLocalDpi xmlns:a14="http://schemas.microsoft.com/office/drawing/2010/main" val="0"/>
              </a:ext>
            </a:extLst>
          </a:blip>
          <a:stretch>
            <a:fillRect/>
          </a:stretch>
        </p:blipFill>
        <p:spPr>
          <a:xfrm>
            <a:off x="28060" y="2667000"/>
            <a:ext cx="917971" cy="1160900"/>
          </a:xfrm>
          <a:prstGeom prst="rect">
            <a:avLst/>
          </a:prstGeom>
        </p:spPr>
      </p:pic>
      <p:pic>
        <p:nvPicPr>
          <p:cNvPr id="12" name="Picture 6" descr="Related image">
            <a:extLst>
              <a:ext uri="{FF2B5EF4-FFF2-40B4-BE49-F238E27FC236}">
                <a16:creationId xmlns:a16="http://schemas.microsoft.com/office/drawing/2014/main" id="{55B366DC-1F72-42D2-B2A7-CF41DA0B3843}"/>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2632" t="6824" b="12622"/>
          <a:stretch/>
        </p:blipFill>
        <p:spPr bwMode="auto">
          <a:xfrm>
            <a:off x="1447800" y="4495800"/>
            <a:ext cx="2819400" cy="1524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845652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
                                        </p:tgtEl>
                                        <p:attrNameLst>
                                          <p:attrName>style.visibility</p:attrName>
                                        </p:attrNameLst>
                                      </p:cBhvr>
                                      <p:to>
                                        <p:strVal val="visible"/>
                                      </p:to>
                                    </p:set>
                                    <p:anim calcmode="lin" valueType="num">
                                      <p:cBhvr additive="base">
                                        <p:cTn id="11" dur="500" fill="hold"/>
                                        <p:tgtEl>
                                          <p:spTgt spid="7"/>
                                        </p:tgtEl>
                                        <p:attrNameLst>
                                          <p:attrName>ppt_x</p:attrName>
                                        </p:attrNameLst>
                                      </p:cBhvr>
                                      <p:tavLst>
                                        <p:tav tm="0">
                                          <p:val>
                                            <p:strVal val="#ppt_x"/>
                                          </p:val>
                                        </p:tav>
                                        <p:tav tm="100000">
                                          <p:val>
                                            <p:strVal val="#ppt_x"/>
                                          </p:val>
                                        </p:tav>
                                      </p:tavLst>
                                    </p:anim>
                                    <p:anim calcmode="lin" valueType="num">
                                      <p:cBhvr additive="base">
                                        <p:cTn id="12"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 calcmode="lin" valueType="num">
                                      <p:cBhvr additive="base">
                                        <p:cTn id="17" dur="500" fill="hold"/>
                                        <p:tgtEl>
                                          <p:spTgt spid="10"/>
                                        </p:tgtEl>
                                        <p:attrNameLst>
                                          <p:attrName>ppt_x</p:attrName>
                                        </p:attrNameLst>
                                      </p:cBhvr>
                                      <p:tavLst>
                                        <p:tav tm="0">
                                          <p:val>
                                            <p:strVal val="0-#ppt_w/2"/>
                                          </p:val>
                                        </p:tav>
                                        <p:tav tm="100000">
                                          <p:val>
                                            <p:strVal val="#ppt_x"/>
                                          </p:val>
                                        </p:tav>
                                      </p:tavLst>
                                    </p:anim>
                                    <p:anim calcmode="lin" valueType="num">
                                      <p:cBhvr additive="base">
                                        <p:cTn id="18" dur="500" fill="hold"/>
                                        <p:tgtEl>
                                          <p:spTgt spid="10"/>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
                                            <p:txEl>
                                              <p:pRg st="0" end="0"/>
                                            </p:txEl>
                                          </p:spTgt>
                                        </p:tgtEl>
                                        <p:attrNameLst>
                                          <p:attrName>style.visibility</p:attrName>
                                        </p:attrNameLst>
                                      </p:cBhvr>
                                      <p:to>
                                        <p:strVal val="visible"/>
                                      </p:to>
                                    </p:set>
                                    <p:anim calcmode="lin" valueType="num">
                                      <p:cBhvr additive="base">
                                        <p:cTn id="2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
                                            <p:txEl>
                                              <p:pRg st="1" end="1"/>
                                            </p:txEl>
                                          </p:spTgt>
                                        </p:tgtEl>
                                        <p:attrNameLst>
                                          <p:attrName>style.visibility</p:attrName>
                                        </p:attrNameLst>
                                      </p:cBhvr>
                                      <p:to>
                                        <p:strVal val="visible"/>
                                      </p:to>
                                    </p:set>
                                    <p:anim calcmode="lin" valueType="num">
                                      <p:cBhvr additive="base">
                                        <p:cTn id="2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0">
                                            <p:txEl>
                                              <p:pRg st="2" end="2"/>
                                            </p:txEl>
                                          </p:spTgt>
                                        </p:tgtEl>
                                        <p:attrNameLst>
                                          <p:attrName>style.visibility</p:attrName>
                                        </p:attrNameLst>
                                      </p:cBhvr>
                                      <p:to>
                                        <p:strVal val="visible"/>
                                      </p:to>
                                    </p:set>
                                    <p:anim calcmode="lin" valueType="num">
                                      <p:cBhvr additive="base">
                                        <p:cTn id="3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
                                            <p:txEl>
                                              <p:pRg st="3" end="3"/>
                                            </p:txEl>
                                          </p:spTgt>
                                        </p:tgtEl>
                                        <p:attrNameLst>
                                          <p:attrName>style.visibility</p:attrName>
                                        </p:attrNameLst>
                                      </p:cBhvr>
                                      <p:to>
                                        <p:strVal val="visible"/>
                                      </p:to>
                                    </p:set>
                                    <p:anim calcmode="lin" valueType="num">
                                      <p:cBhvr additive="base">
                                        <p:cTn id="3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
                                            <p:txEl>
                                              <p:pRg st="4" end="4"/>
                                            </p:txEl>
                                          </p:spTgt>
                                        </p:tgtEl>
                                        <p:attrNameLst>
                                          <p:attrName>style.visibility</p:attrName>
                                        </p:attrNameLst>
                                      </p:cBhvr>
                                      <p:to>
                                        <p:strVal val="visible"/>
                                      </p:to>
                                    </p:set>
                                    <p:anim calcmode="lin" valueType="num">
                                      <p:cBhvr additive="base">
                                        <p:cTn id="45"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P spid="7" grpId="0"/>
      <p:bldP spid="10" grpId="0" animBg="1"/>
    </p:bldLst>
  </p:timing>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Unsupervised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Finding pattern in data</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411</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pic>
        <p:nvPicPr>
          <p:cNvPr id="10244"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219199" y="2438401"/>
            <a:ext cx="7122407" cy="4282888"/>
          </a:xfrm>
          <a:prstGeom prst="rect">
            <a:avLst/>
          </a:prstGeom>
          <a:noFill/>
          <a:extLst>
            <a:ext uri="{909E8E84-426E-40DD-AFC4-6F175D3DCCD1}">
              <a14:hiddenFill xmlns:a14="http://schemas.microsoft.com/office/drawing/2010/main">
                <a:solidFill>
                  <a:srgbClr val="FFFFFF"/>
                </a:solidFill>
              </a14:hiddenFill>
            </a:ext>
          </a:extLst>
        </p:spPr>
      </p:pic>
      <p:pic>
        <p:nvPicPr>
          <p:cNvPr id="8200" name="Picture 8" descr="Image result for check mark symbol"/>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038600" y="537633"/>
            <a:ext cx="986367" cy="9863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628280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200"/>
                                        </p:tgtEl>
                                        <p:attrNameLst>
                                          <p:attrName>style.visibility</p:attrName>
                                        </p:attrNameLst>
                                      </p:cBhvr>
                                      <p:to>
                                        <p:strVal val="visible"/>
                                      </p:to>
                                    </p:set>
                                    <p:anim calcmode="lin" valueType="num">
                                      <p:cBhvr additive="base">
                                        <p:cTn id="7" dur="500" fill="hold"/>
                                        <p:tgtEl>
                                          <p:spTgt spid="8200"/>
                                        </p:tgtEl>
                                        <p:attrNameLst>
                                          <p:attrName>ppt_x</p:attrName>
                                        </p:attrNameLst>
                                      </p:cBhvr>
                                      <p:tavLst>
                                        <p:tav tm="0">
                                          <p:val>
                                            <p:strVal val="0-#ppt_w/2"/>
                                          </p:val>
                                        </p:tav>
                                        <p:tav tm="100000">
                                          <p:val>
                                            <p:strVal val="#ppt_x"/>
                                          </p:val>
                                        </p:tav>
                                      </p:tavLst>
                                    </p:anim>
                                    <p:anim calcmode="lin" valueType="num">
                                      <p:cBhvr additive="base">
                                        <p:cTn id="8" dur="500" fill="hold"/>
                                        <p:tgtEl>
                                          <p:spTgt spid="820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anim calcmode="lin" valueType="num">
                                      <p:cBhvr additive="base">
                                        <p:cTn id="17"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0244"/>
                                        </p:tgtEl>
                                        <p:attrNameLst>
                                          <p:attrName>style.visibility</p:attrName>
                                        </p:attrNameLst>
                                      </p:cBhvr>
                                      <p:to>
                                        <p:strVal val="visible"/>
                                      </p:to>
                                    </p:set>
                                    <p:anim calcmode="lin" valueType="num">
                                      <p:cBhvr additive="base">
                                        <p:cTn id="21" dur="500" fill="hold"/>
                                        <p:tgtEl>
                                          <p:spTgt spid="10244"/>
                                        </p:tgtEl>
                                        <p:attrNameLst>
                                          <p:attrName>ppt_x</p:attrName>
                                        </p:attrNameLst>
                                      </p:cBhvr>
                                      <p:tavLst>
                                        <p:tav tm="0">
                                          <p:val>
                                            <p:strVal val="0-#ppt_w/2"/>
                                          </p:val>
                                        </p:tav>
                                        <p:tav tm="100000">
                                          <p:val>
                                            <p:strVal val="#ppt_x"/>
                                          </p:val>
                                        </p:tav>
                                      </p:tavLst>
                                    </p:anim>
                                    <p:anim calcmode="lin" valueType="num">
                                      <p:cBhvr additive="base">
                                        <p:cTn id="22" dur="500" fill="hold"/>
                                        <p:tgtEl>
                                          <p:spTgt spid="102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marL="457200" indent="-457200" eaLnBrk="1" hangingPunct="1">
              <a:buFont typeface="Arial" panose="020B0604020202020204" pitchFamily="34" charset="0"/>
              <a:buChar char="•"/>
            </a:pPr>
            <a:r>
              <a:rPr lang="tr-TR" altLang="en-US" dirty="0">
                <a:latin typeface="Times New Roman" panose="02020603050405020304" pitchFamily="18" charset="0"/>
                <a:cs typeface="Times New Roman" panose="02020603050405020304" pitchFamily="18" charset="0"/>
              </a:rPr>
              <a:t>Supervised Learning</a:t>
            </a:r>
            <a:endParaRPr lang="en-CA" altLang="en-US" dirty="0">
              <a:latin typeface="Times New Roman" panose="02020603050405020304" pitchFamily="18" charset="0"/>
              <a:cs typeface="Times New Roman" panose="02020603050405020304" pitchFamily="18" charset="0"/>
            </a:endParaRPr>
          </a:p>
          <a:p>
            <a:pPr marL="457200" indent="-457200" eaLnBrk="1" hangingPunct="1">
              <a:buFont typeface="Arial" panose="020B0604020202020204" pitchFamily="34" charset="0"/>
              <a:buChar char="•"/>
            </a:pPr>
            <a:r>
              <a:rPr lang="tr-TR" altLang="en-US" dirty="0">
                <a:solidFill>
                  <a:schemeClr val="tx2"/>
                </a:solidFill>
                <a:latin typeface="Times New Roman" panose="02020603050405020304" pitchFamily="18" charset="0"/>
                <a:cs typeface="Times New Roman" panose="02020603050405020304" pitchFamily="18" charset="0"/>
              </a:rPr>
              <a:t>Unsupervised Learning</a:t>
            </a:r>
            <a:endParaRPr lang="en-CA" altLang="en-US" dirty="0">
              <a:solidFill>
                <a:schemeClr val="tx2"/>
              </a:solidFill>
              <a:latin typeface="Times New Roman" panose="02020603050405020304" pitchFamily="18" charset="0"/>
              <a:cs typeface="Times New Roman" panose="02020603050405020304" pitchFamily="18" charset="0"/>
            </a:endParaRPr>
          </a:p>
          <a:p>
            <a:pPr marL="973138" lvl="2" indent="-457200" eaLnBrk="1" hangingPunct="1">
              <a:buFont typeface="Arial" panose="020B0604020202020204" pitchFamily="34" charset="0"/>
              <a:buChar char="•"/>
            </a:pPr>
            <a:r>
              <a:rPr lang="en-CA" altLang="en-US" dirty="0">
                <a:latin typeface="Times New Roman" panose="02020603050405020304" pitchFamily="18" charset="0"/>
                <a:cs typeface="Times New Roman" panose="02020603050405020304" pitchFamily="18" charset="0"/>
              </a:rPr>
              <a:t>Finding pattern in data</a:t>
            </a:r>
          </a:p>
          <a:p>
            <a:pPr marL="973138" lvl="2" indent="-457200" eaLnBrk="1" hangingPunct="1">
              <a:buFont typeface="Arial" panose="020B0604020202020204" pitchFamily="34" charset="0"/>
              <a:buChar char="•"/>
            </a:pPr>
            <a:r>
              <a:rPr lang="en-CA" altLang="en-US" dirty="0" err="1">
                <a:latin typeface="Times New Roman" panose="02020603050405020304" pitchFamily="18" charset="0"/>
                <a:cs typeface="Times New Roman" panose="02020603050405020304" pitchFamily="18" charset="0"/>
              </a:rPr>
              <a:t>Eg</a:t>
            </a:r>
            <a:r>
              <a:rPr lang="en-CA" altLang="en-US" dirty="0">
                <a:latin typeface="Times New Roman" panose="02020603050405020304" pitchFamily="18" charset="0"/>
                <a:cs typeface="Times New Roman" panose="02020603050405020304" pitchFamily="18" charset="0"/>
              </a:rPr>
              <a:t>. An alien walks the world and discovers the concept of cars and stop signs even though she doesn’t know what they are.</a:t>
            </a:r>
            <a:endParaRPr lang="tr-TR" altLang="en-US" dirty="0">
              <a:latin typeface="Times New Roman" panose="02020603050405020304" pitchFamily="18" charset="0"/>
              <a:cs typeface="Times New Roman" panose="02020603050405020304" pitchFamily="18" charset="0"/>
            </a:endParaRP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412</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Types of Machine Learning</a:t>
            </a:r>
          </a:p>
        </p:txBody>
      </p:sp>
      <p:sp>
        <p:nvSpPr>
          <p:cNvPr id="2" name="AutoShape 4" descr="Image result for AI human teaching"/>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a:p>
        </p:txBody>
      </p:sp>
      <p:grpSp>
        <p:nvGrpSpPr>
          <p:cNvPr id="4" name="Group 3"/>
          <p:cNvGrpSpPr/>
          <p:nvPr/>
        </p:nvGrpSpPr>
        <p:grpSpPr>
          <a:xfrm>
            <a:off x="152400" y="3770308"/>
            <a:ext cx="8836026" cy="2982918"/>
            <a:chOff x="155575" y="3770308"/>
            <a:chExt cx="8836026" cy="2982918"/>
          </a:xfrm>
        </p:grpSpPr>
        <p:pic>
          <p:nvPicPr>
            <p:cNvPr id="10242"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653045" y="3770308"/>
              <a:ext cx="5338556" cy="2982917"/>
            </a:xfrm>
            <a:prstGeom prst="rect">
              <a:avLst/>
            </a:prstGeom>
            <a:noFill/>
            <a:extLst>
              <a:ext uri="{909E8E84-426E-40DD-AFC4-6F175D3DCCD1}">
                <a14:hiddenFill xmlns:a14="http://schemas.microsoft.com/office/drawing/2010/main">
                  <a:solidFill>
                    <a:srgbClr val="FFFFFF"/>
                  </a:solidFill>
                </a14:hiddenFill>
              </a:ext>
            </a:extLst>
          </p:spPr>
        </p:pic>
        <p:pic>
          <p:nvPicPr>
            <p:cNvPr id="8202" name="Picture 10" descr="Image result for cars stop sig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5575" y="3781704"/>
              <a:ext cx="4568825" cy="2971522"/>
            </a:xfrm>
            <a:prstGeom prst="rect">
              <a:avLst/>
            </a:prstGeom>
            <a:noFill/>
            <a:extLst>
              <a:ext uri="{909E8E84-426E-40DD-AFC4-6F175D3DCCD1}">
                <a14:hiddenFill xmlns:a14="http://schemas.microsoft.com/office/drawing/2010/main">
                  <a:solidFill>
                    <a:srgbClr val="FFFFFF"/>
                  </a:solidFill>
                </a14:hiddenFill>
              </a:ext>
            </a:extLst>
          </p:spPr>
        </p:pic>
      </p:grpSp>
      <p:pic>
        <p:nvPicPr>
          <p:cNvPr id="9" name="Picture 8" descr="Image result for check mark symbol"/>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038600" y="537633"/>
            <a:ext cx="986367" cy="98636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985950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 calcmode="lin" valueType="num">
                                      <p:cBhvr additive="base">
                                        <p:cTn id="7"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
                                        </p:tgtEl>
                                        <p:attrNameLst>
                                          <p:attrName>style.visibility</p:attrName>
                                        </p:attrNameLst>
                                      </p:cBhvr>
                                      <p:to>
                                        <p:strVal val="visible"/>
                                      </p:to>
                                    </p:set>
                                    <p:anim calcmode="lin" valueType="num">
                                      <p:cBhvr additive="base">
                                        <p:cTn id="11" dur="500" fill="hold"/>
                                        <p:tgtEl>
                                          <p:spTgt spid="4"/>
                                        </p:tgtEl>
                                        <p:attrNameLst>
                                          <p:attrName>ppt_x</p:attrName>
                                        </p:attrNameLst>
                                      </p:cBhvr>
                                      <p:tavLst>
                                        <p:tav tm="0">
                                          <p:val>
                                            <p:strVal val="0-#ppt_w/2"/>
                                          </p:val>
                                        </p:tav>
                                        <p:tav tm="100000">
                                          <p:val>
                                            <p:strVal val="#ppt_x"/>
                                          </p:val>
                                        </p:tav>
                                      </p:tavLst>
                                    </p:anim>
                                    <p:anim calcmode="lin" valueType="num">
                                      <p:cBhvr additive="base">
                                        <p:cTn id="1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6" name="Picture 4" descr="https://encrypted-tbn2.gstatic.com/images?q=tbn:ANd9GcS7PL2s9Lns42oCWggJ__3V8TsG3qcSvTqcRU8fPctwsbQzVD8y8A"/>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827578" y="4922987"/>
            <a:ext cx="1048478" cy="810000"/>
          </a:xfrm>
          <a:prstGeom prst="rect">
            <a:avLst/>
          </a:prstGeom>
          <a:noFill/>
          <a:extLst>
            <a:ext uri="{909E8E84-426E-40DD-AFC4-6F175D3DCCD1}">
              <a14:hiddenFill xmlns:a14="http://schemas.microsoft.com/office/drawing/2010/main">
                <a:solidFill>
                  <a:srgbClr val="FFFFFF"/>
                </a:solidFill>
              </a14:hiddenFill>
            </a:ext>
          </a:extLst>
        </p:spPr>
      </p:pic>
      <p:pic>
        <p:nvPicPr>
          <p:cNvPr id="90118" name="Picture 6" descr="https://encrypted-tbn2.gstatic.com/images?q=tbn:ANd9GcQxi0BXRGGWwpZlLt6x5i_eKwXhaJLwx7Ku7fvdkqS2tzyVEg1g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676400" y="4922987"/>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31" name="Picture 8" descr="https://scontent-mrs1-1.xx.fbcdn.net/hphotos-xfp1/t31.0-8/10575340_10153802014361141_2581281123763146573_o.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2017859" y="49353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8" descr="https://scontent-mrs1-1.xx.fbcdn.net/hphotos-xfp1/t31.0-8/10575340_10153802014361141_2581281123763146573_o.jpg"/>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003912" y="49050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5"/>
          <p:cNvSpPr>
            <a:spLocks noChangeArrowheads="1"/>
          </p:cNvSpPr>
          <p:nvPr/>
        </p:nvSpPr>
        <p:spPr bwMode="auto">
          <a:xfrm>
            <a:off x="2136292" y="1286232"/>
            <a:ext cx="5163593" cy="25237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The machine that is to learn</a:t>
            </a:r>
            <a:br>
              <a:rPr lang="en-US" altLang="en-US" sz="2800" dirty="0">
                <a:latin typeface="Times New Roman" pitchFamily="18" charset="0"/>
              </a:rPr>
            </a:br>
            <a:r>
              <a:rPr lang="en-US" altLang="en-US" sz="2800" dirty="0">
                <a:latin typeface="Times New Roman" pitchFamily="18" charset="0"/>
              </a:rPr>
              <a:t>has assess to the data.</a:t>
            </a:r>
          </a:p>
          <a:p>
            <a:pPr>
              <a:spcBef>
                <a:spcPct val="0"/>
              </a:spcBef>
            </a:pPr>
            <a:r>
              <a:rPr lang="en-US" altLang="en-US" sz="1800" dirty="0">
                <a:latin typeface="Times New Roman" pitchFamily="18" charset="0"/>
              </a:rPr>
              <a:t> </a:t>
            </a:r>
          </a:p>
          <a:p>
            <a:pPr>
              <a:spcBef>
                <a:spcPct val="0"/>
              </a:spcBef>
            </a:pPr>
            <a:r>
              <a:rPr lang="en-US" altLang="en-US" sz="2800" dirty="0">
                <a:latin typeface="Times New Roman" pitchFamily="18" charset="0"/>
              </a:rPr>
              <a:t>No Sorry!</a:t>
            </a:r>
          </a:p>
          <a:p>
            <a:pPr>
              <a:spcBef>
                <a:spcPct val="0"/>
              </a:spcBef>
            </a:pPr>
            <a:r>
              <a:rPr lang="en-US" altLang="en-US" sz="2800" dirty="0">
                <a:latin typeface="Times New Roman" pitchFamily="18" charset="0"/>
              </a:rPr>
              <a:t>     It has no answers.</a:t>
            </a:r>
          </a:p>
          <a:p>
            <a:pPr>
              <a:spcBef>
                <a:spcPct val="0"/>
              </a:spcBef>
            </a:pPr>
            <a:r>
              <a:rPr lang="en-US" altLang="en-US" sz="2800" dirty="0">
                <a:latin typeface="Times New Roman" pitchFamily="18" charset="0"/>
              </a:rPr>
              <a:t>     Actually no questions.</a:t>
            </a:r>
          </a:p>
        </p:txBody>
      </p:sp>
      <p:grpSp>
        <p:nvGrpSpPr>
          <p:cNvPr id="3" name="Group 2"/>
          <p:cNvGrpSpPr/>
          <p:nvPr/>
        </p:nvGrpSpPr>
        <p:grpSpPr>
          <a:xfrm>
            <a:off x="3307450" y="4349700"/>
            <a:ext cx="1508746" cy="1981200"/>
            <a:chOff x="6781800" y="2133600"/>
            <a:chExt cx="1508746" cy="1981200"/>
          </a:xfrm>
        </p:grpSpPr>
        <p:sp>
          <p:nvSpPr>
            <p:cNvPr id="21" name="Rectangle 5"/>
            <p:cNvSpPr>
              <a:spLocks noChangeArrowheads="1"/>
            </p:cNvSpPr>
            <p:nvPr/>
          </p:nvSpPr>
          <p:spPr bwMode="auto">
            <a:xfrm>
              <a:off x="6781800" y="2594527"/>
              <a:ext cx="1508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Bicycle</a:t>
              </a:r>
            </a:p>
          </p:txBody>
        </p:sp>
        <p:sp>
          <p:nvSpPr>
            <p:cNvPr id="25" name="Rectangle 5"/>
            <p:cNvSpPr>
              <a:spLocks noChangeArrowheads="1"/>
            </p:cNvSpPr>
            <p:nvPr/>
          </p:nvSpPr>
          <p:spPr bwMode="auto">
            <a:xfrm>
              <a:off x="6781801" y="2133600"/>
              <a:ext cx="10919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Face</a:t>
              </a:r>
            </a:p>
          </p:txBody>
        </p:sp>
        <p:sp>
          <p:nvSpPr>
            <p:cNvPr id="33" name="Rectangle 5"/>
            <p:cNvSpPr>
              <a:spLocks noChangeArrowheads="1"/>
            </p:cNvSpPr>
            <p:nvPr/>
          </p:nvSpPr>
          <p:spPr bwMode="auto">
            <a:xfrm>
              <a:off x="6785028" y="3124200"/>
              <a:ext cx="10919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Face</a:t>
              </a:r>
            </a:p>
          </p:txBody>
        </p:sp>
        <p:sp>
          <p:nvSpPr>
            <p:cNvPr id="38" name="Rectangle 5"/>
            <p:cNvSpPr>
              <a:spLocks noChangeArrowheads="1"/>
            </p:cNvSpPr>
            <p:nvPr/>
          </p:nvSpPr>
          <p:spPr bwMode="auto">
            <a:xfrm>
              <a:off x="6781800" y="3591580"/>
              <a:ext cx="150874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Bicycle</a:t>
              </a:r>
            </a:p>
          </p:txBody>
        </p:sp>
      </p:grpSp>
      <p:sp>
        <p:nvSpPr>
          <p:cNvPr id="39"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6" name="Group 5"/>
          <p:cNvGrpSpPr/>
          <p:nvPr/>
        </p:nvGrpSpPr>
        <p:grpSpPr>
          <a:xfrm>
            <a:off x="3299312" y="4419600"/>
            <a:ext cx="1295400" cy="1981200"/>
            <a:chOff x="4724400" y="4419600"/>
            <a:chExt cx="1295400" cy="1981200"/>
          </a:xfrm>
        </p:grpSpPr>
        <p:cxnSp>
          <p:nvCxnSpPr>
            <p:cNvPr id="5" name="Straight Connector 4"/>
            <p:cNvCxnSpPr/>
            <p:nvPr/>
          </p:nvCxnSpPr>
          <p:spPr bwMode="auto">
            <a:xfrm flipH="1">
              <a:off x="4724400" y="4419600"/>
              <a:ext cx="1295400" cy="1981200"/>
            </a:xfrm>
            <a:prstGeom prst="line">
              <a:avLst/>
            </a:prstGeom>
            <a:noFill/>
            <a:ln w="38100" cap="sq" cmpd="sng" algn="ctr">
              <a:solidFill>
                <a:schemeClr val="hlink"/>
              </a:solidFill>
              <a:prstDash val="solid"/>
              <a:round/>
              <a:headEnd type="none" w="med" len="med"/>
              <a:tailEnd type="none" w="med" len="med"/>
            </a:ln>
            <a:effectLst/>
          </p:spPr>
        </p:cxnSp>
        <p:cxnSp>
          <p:nvCxnSpPr>
            <p:cNvPr id="23" name="Straight Connector 22"/>
            <p:cNvCxnSpPr/>
            <p:nvPr/>
          </p:nvCxnSpPr>
          <p:spPr bwMode="auto">
            <a:xfrm flipH="1" flipV="1">
              <a:off x="4724400" y="4419600"/>
              <a:ext cx="1295400" cy="1981200"/>
            </a:xfrm>
            <a:prstGeom prst="line">
              <a:avLst/>
            </a:prstGeom>
            <a:noFill/>
            <a:ln w="38100" cap="sq" cmpd="sng" algn="ctr">
              <a:solidFill>
                <a:schemeClr val="hlink"/>
              </a:solidFill>
              <a:prstDash val="solid"/>
              <a:round/>
              <a:headEnd type="none" w="med" len="med"/>
              <a:tailEnd type="none" w="med" len="med"/>
            </a:ln>
            <a:effectLst/>
          </p:spPr>
        </p:cxnSp>
      </p:grpSp>
      <p:sp>
        <p:nvSpPr>
          <p:cNvPr id="17" name="Rectangle 63"/>
          <p:cNvSpPr>
            <a:spLocks noChangeArrowheads="1"/>
          </p:cNvSpPr>
          <p:nvPr/>
        </p:nvSpPr>
        <p:spPr bwMode="auto">
          <a:xfrm>
            <a:off x="685800" y="76200"/>
            <a:ext cx="7772400" cy="1143000"/>
          </a:xfrm>
          <a:prstGeom prst="rect">
            <a:avLst/>
          </a:prstGeom>
          <a:noFill/>
          <a:ln w="9525">
            <a:noFill/>
            <a:miter lim="800000"/>
            <a:headEnd/>
            <a:tailEnd/>
          </a:ln>
          <a:effectLst/>
        </p:spPr>
        <p:txBody>
          <a:bodyPr anchor="ctr"/>
          <a:lstStyle/>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a:p>
            <a:pPr algn="ctr" eaLnBrk="0" hangingPunct="0">
              <a:defRPr/>
            </a:pPr>
            <a:r>
              <a:rPr lang="en-US" sz="2400" b="1" dirty="0">
                <a:solidFill>
                  <a:srgbClr val="FF0000"/>
                </a:solidFill>
                <a:effectLst>
                  <a:outerShdw blurRad="38100" dist="38100" dir="2700000" algn="tl">
                    <a:srgbClr val="000000"/>
                  </a:outerShdw>
                </a:effectLst>
                <a:latin typeface="Arial Rounded MT Bold" pitchFamily="34" charset="0"/>
              </a:rPr>
              <a:t>Un</a:t>
            </a:r>
            <a:r>
              <a:rPr lang="en-US" sz="24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
        <p:nvSpPr>
          <p:cNvPr id="18"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17971578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additive="base">
                                        <p:cTn id="7" dur="500" fill="hold"/>
                                        <p:tgtEl>
                                          <p:spTgt spid="17"/>
                                        </p:tgtEl>
                                        <p:attrNameLst>
                                          <p:attrName>ppt_x</p:attrName>
                                        </p:attrNameLst>
                                      </p:cBhvr>
                                      <p:tavLst>
                                        <p:tav tm="0">
                                          <p:val>
                                            <p:strVal val="#ppt_x"/>
                                          </p:val>
                                        </p:tav>
                                        <p:tav tm="100000">
                                          <p:val>
                                            <p:strVal val="#ppt_x"/>
                                          </p:val>
                                        </p:tav>
                                      </p:tavLst>
                                    </p:anim>
                                    <p:anim calcmode="lin" valueType="num">
                                      <p:cBhvr additive="base">
                                        <p:cTn id="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6">
                                            <p:txEl>
                                              <p:pRg st="0" end="0"/>
                                            </p:txEl>
                                          </p:spTgt>
                                        </p:tgtEl>
                                        <p:attrNameLst>
                                          <p:attrName>style.visibility</p:attrName>
                                        </p:attrNameLst>
                                      </p:cBhvr>
                                      <p:to>
                                        <p:strVal val="visible"/>
                                      </p:to>
                                    </p:set>
                                    <p:anim calcmode="lin" valueType="num">
                                      <p:cBhvr additive="base">
                                        <p:cTn id="19"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additive="base">
                                        <p:cTn id="25" dur="500" fill="hold"/>
                                        <p:tgtEl>
                                          <p:spTgt spid="39"/>
                                        </p:tgtEl>
                                        <p:attrNameLst>
                                          <p:attrName>ppt_x</p:attrName>
                                        </p:attrNameLst>
                                      </p:cBhvr>
                                      <p:tavLst>
                                        <p:tav tm="0">
                                          <p:val>
                                            <p:strVal val="0-#ppt_w/2"/>
                                          </p:val>
                                        </p:tav>
                                        <p:tav tm="100000">
                                          <p:val>
                                            <p:strVal val="#ppt_x"/>
                                          </p:val>
                                        </p:tav>
                                      </p:tavLst>
                                    </p:anim>
                                    <p:anim calcmode="lin" valueType="num">
                                      <p:cBhvr additive="base">
                                        <p:cTn id="26"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1"/>
                                        </p:tgtEl>
                                        <p:attrNameLst>
                                          <p:attrName>style.visibility</p:attrName>
                                        </p:attrNameLst>
                                      </p:cBhvr>
                                      <p:to>
                                        <p:strVal val="visible"/>
                                      </p:to>
                                    </p:set>
                                    <p:anim calcmode="lin" valueType="num">
                                      <p:cBhvr additive="base">
                                        <p:cTn id="31" dur="1000" fill="hold"/>
                                        <p:tgtEl>
                                          <p:spTgt spid="31"/>
                                        </p:tgtEl>
                                        <p:attrNameLst>
                                          <p:attrName>ppt_x</p:attrName>
                                        </p:attrNameLst>
                                      </p:cBhvr>
                                      <p:tavLst>
                                        <p:tav tm="0">
                                          <p:val>
                                            <p:strVal val="0-#ppt_w/2"/>
                                          </p:val>
                                        </p:tav>
                                        <p:tav tm="100000">
                                          <p:val>
                                            <p:strVal val="#ppt_x"/>
                                          </p:val>
                                        </p:tav>
                                      </p:tavLst>
                                    </p:anim>
                                    <p:anim calcmode="lin" valueType="num">
                                      <p:cBhvr additive="base">
                                        <p:cTn id="32" dur="1000" fill="hold"/>
                                        <p:tgtEl>
                                          <p:spTgt spid="31"/>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29"/>
                                            </p:cond>
                                          </p:stCondLst>
                                        </p:cTn>
                                        <p:tgtEl>
                                          <p:spTgt spid="31"/>
                                        </p:tgtEl>
                                        <p:attrNameLst>
                                          <p:attrName>style.visibility</p:attrName>
                                        </p:attrNameLst>
                                      </p:cBhvr>
                                      <p:to>
                                        <p:strVal val="hidden"/>
                                      </p:to>
                                    </p:set>
                                  </p:subTnLst>
                                </p:cTn>
                              </p:par>
                            </p:childTnLst>
                          </p:cTn>
                        </p:par>
                        <p:par>
                          <p:cTn id="33" fill="hold">
                            <p:stCondLst>
                              <p:cond delay="1000"/>
                            </p:stCondLst>
                            <p:childTnLst>
                              <p:par>
                                <p:cTn id="34" presetID="2" presetClass="entr" presetSubtype="8" fill="hold" nodeType="afterEffect">
                                  <p:stCondLst>
                                    <p:cond delay="0"/>
                                  </p:stCondLst>
                                  <p:childTnLst>
                                    <p:set>
                                      <p:cBhvr>
                                        <p:cTn id="35" dur="1" fill="hold">
                                          <p:stCondLst>
                                            <p:cond delay="0"/>
                                          </p:stCondLst>
                                        </p:cTn>
                                        <p:tgtEl>
                                          <p:spTgt spid="90116"/>
                                        </p:tgtEl>
                                        <p:attrNameLst>
                                          <p:attrName>style.visibility</p:attrName>
                                        </p:attrNameLst>
                                      </p:cBhvr>
                                      <p:to>
                                        <p:strVal val="visible"/>
                                      </p:to>
                                    </p:set>
                                    <p:anim calcmode="lin" valueType="num">
                                      <p:cBhvr additive="base">
                                        <p:cTn id="36" dur="1000" fill="hold"/>
                                        <p:tgtEl>
                                          <p:spTgt spid="90116"/>
                                        </p:tgtEl>
                                        <p:attrNameLst>
                                          <p:attrName>ppt_x</p:attrName>
                                        </p:attrNameLst>
                                      </p:cBhvr>
                                      <p:tavLst>
                                        <p:tav tm="0">
                                          <p:val>
                                            <p:strVal val="0-#ppt_w/2"/>
                                          </p:val>
                                        </p:tav>
                                        <p:tav tm="100000">
                                          <p:val>
                                            <p:strVal val="#ppt_x"/>
                                          </p:val>
                                        </p:tav>
                                      </p:tavLst>
                                    </p:anim>
                                    <p:anim calcmode="lin" valueType="num">
                                      <p:cBhvr additive="base">
                                        <p:cTn id="37" dur="1000" fill="hold"/>
                                        <p:tgtEl>
                                          <p:spTgt spid="9011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34"/>
                                            </p:cond>
                                          </p:stCondLst>
                                        </p:cTn>
                                        <p:tgtEl>
                                          <p:spTgt spid="90116"/>
                                        </p:tgtEl>
                                        <p:attrNameLst>
                                          <p:attrName>style.visibility</p:attrName>
                                        </p:attrNameLst>
                                      </p:cBhvr>
                                      <p:to>
                                        <p:strVal val="hidden"/>
                                      </p:to>
                                    </p:set>
                                  </p:subTnLst>
                                </p:cTn>
                              </p:par>
                            </p:childTnLst>
                          </p:cTn>
                        </p:par>
                        <p:par>
                          <p:cTn id="38" fill="hold">
                            <p:stCondLst>
                              <p:cond delay="2000"/>
                            </p:stCondLst>
                            <p:childTnLst>
                              <p:par>
                                <p:cTn id="39" presetID="2" presetClass="entr" presetSubtype="8" fill="hold" nodeType="after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1000" fill="hold"/>
                                        <p:tgtEl>
                                          <p:spTgt spid="32"/>
                                        </p:tgtEl>
                                        <p:attrNameLst>
                                          <p:attrName>ppt_x</p:attrName>
                                        </p:attrNameLst>
                                      </p:cBhvr>
                                      <p:tavLst>
                                        <p:tav tm="0">
                                          <p:val>
                                            <p:strVal val="0-#ppt_w/2"/>
                                          </p:val>
                                        </p:tav>
                                        <p:tav tm="100000">
                                          <p:val>
                                            <p:strVal val="#ppt_x"/>
                                          </p:val>
                                        </p:tav>
                                      </p:tavLst>
                                    </p:anim>
                                    <p:anim calcmode="lin" valueType="num">
                                      <p:cBhvr additive="base">
                                        <p:cTn id="42" dur="1000" fill="hold"/>
                                        <p:tgtEl>
                                          <p:spTgt spid="32"/>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39"/>
                                            </p:cond>
                                          </p:stCondLst>
                                        </p:cTn>
                                        <p:tgtEl>
                                          <p:spTgt spid="32"/>
                                        </p:tgtEl>
                                        <p:attrNameLst>
                                          <p:attrName>style.visibility</p:attrName>
                                        </p:attrNameLst>
                                      </p:cBhvr>
                                      <p:to>
                                        <p:strVal val="hidden"/>
                                      </p:to>
                                    </p:set>
                                  </p:subTnLst>
                                </p:cTn>
                              </p:par>
                            </p:childTnLst>
                          </p:cTn>
                        </p:par>
                        <p:par>
                          <p:cTn id="43" fill="hold">
                            <p:stCondLst>
                              <p:cond delay="3000"/>
                            </p:stCondLst>
                            <p:childTnLst>
                              <p:par>
                                <p:cTn id="44" presetID="2" presetClass="entr" presetSubtype="8" fill="hold" nodeType="afterEffect">
                                  <p:stCondLst>
                                    <p:cond delay="0"/>
                                  </p:stCondLst>
                                  <p:childTnLst>
                                    <p:set>
                                      <p:cBhvr>
                                        <p:cTn id="45" dur="1" fill="hold">
                                          <p:stCondLst>
                                            <p:cond delay="0"/>
                                          </p:stCondLst>
                                        </p:cTn>
                                        <p:tgtEl>
                                          <p:spTgt spid="90118"/>
                                        </p:tgtEl>
                                        <p:attrNameLst>
                                          <p:attrName>style.visibility</p:attrName>
                                        </p:attrNameLst>
                                      </p:cBhvr>
                                      <p:to>
                                        <p:strVal val="visible"/>
                                      </p:to>
                                    </p:set>
                                    <p:anim calcmode="lin" valueType="num">
                                      <p:cBhvr additive="base">
                                        <p:cTn id="46" dur="1000" fill="hold"/>
                                        <p:tgtEl>
                                          <p:spTgt spid="90118"/>
                                        </p:tgtEl>
                                        <p:attrNameLst>
                                          <p:attrName>ppt_x</p:attrName>
                                        </p:attrNameLst>
                                      </p:cBhvr>
                                      <p:tavLst>
                                        <p:tav tm="0">
                                          <p:val>
                                            <p:strVal val="0-#ppt_w/2"/>
                                          </p:val>
                                        </p:tav>
                                        <p:tav tm="100000">
                                          <p:val>
                                            <p:strVal val="#ppt_x"/>
                                          </p:val>
                                        </p:tav>
                                      </p:tavLst>
                                    </p:anim>
                                    <p:anim calcmode="lin" valueType="num">
                                      <p:cBhvr additive="base">
                                        <p:cTn id="47" dur="1000" fill="hold"/>
                                        <p:tgtEl>
                                          <p:spTgt spid="90118"/>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44"/>
                                            </p:cond>
                                          </p:stCondLst>
                                        </p:cTn>
                                        <p:tgtEl>
                                          <p:spTgt spid="90118"/>
                                        </p:tgtEl>
                                        <p:attrNameLst>
                                          <p:attrName>style.visibility</p:attrName>
                                        </p:attrNameLst>
                                      </p:cBhvr>
                                      <p:to>
                                        <p:strVal val="hidden"/>
                                      </p:to>
                                    </p:set>
                                  </p:subTnLst>
                                </p:cTn>
                              </p:par>
                            </p:childTnLst>
                          </p:cTn>
                        </p:par>
                        <p:par>
                          <p:cTn id="48" fill="hold">
                            <p:stCondLst>
                              <p:cond delay="4000"/>
                            </p:stCondLst>
                            <p:childTnLst>
                              <p:par>
                                <p:cTn id="49" presetID="2" presetClass="entr" presetSubtype="8" fill="hold" nodeType="afterEffect">
                                  <p:stCondLst>
                                    <p:cond delay="0"/>
                                  </p:stCondLst>
                                  <p:childTnLst>
                                    <p:set>
                                      <p:cBhvr>
                                        <p:cTn id="50" dur="1" fill="hold">
                                          <p:stCondLst>
                                            <p:cond delay="0"/>
                                          </p:stCondLst>
                                        </p:cTn>
                                        <p:tgtEl>
                                          <p:spTgt spid="3"/>
                                        </p:tgtEl>
                                        <p:attrNameLst>
                                          <p:attrName>style.visibility</p:attrName>
                                        </p:attrNameLst>
                                      </p:cBhvr>
                                      <p:to>
                                        <p:strVal val="visible"/>
                                      </p:to>
                                    </p:set>
                                    <p:anim calcmode="lin" valueType="num">
                                      <p:cBhvr additive="base">
                                        <p:cTn id="51" dur="1000" fill="hold"/>
                                        <p:tgtEl>
                                          <p:spTgt spid="3"/>
                                        </p:tgtEl>
                                        <p:attrNameLst>
                                          <p:attrName>ppt_x</p:attrName>
                                        </p:attrNameLst>
                                      </p:cBhvr>
                                      <p:tavLst>
                                        <p:tav tm="0">
                                          <p:val>
                                            <p:strVal val="0-#ppt_w/2"/>
                                          </p:val>
                                        </p:tav>
                                        <p:tav tm="100000">
                                          <p:val>
                                            <p:strVal val="#ppt_x"/>
                                          </p:val>
                                        </p:tav>
                                      </p:tavLst>
                                    </p:anim>
                                    <p:anim calcmode="lin" valueType="num">
                                      <p:cBhvr additive="base">
                                        <p:cTn id="52" dur="10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36">
                                            <p:txEl>
                                              <p:pRg st="2" end="2"/>
                                            </p:txEl>
                                          </p:spTgt>
                                        </p:tgtEl>
                                        <p:attrNameLst>
                                          <p:attrName>style.visibility</p:attrName>
                                        </p:attrNameLst>
                                      </p:cBhvr>
                                      <p:to>
                                        <p:strVal val="visible"/>
                                      </p:to>
                                    </p:set>
                                    <p:anim calcmode="lin" valueType="num">
                                      <p:cBhvr additive="base">
                                        <p:cTn id="5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36">
                                            <p:txEl>
                                              <p:pRg st="2" end="2"/>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0-#ppt_w/2"/>
                                          </p:val>
                                        </p:tav>
                                        <p:tav tm="100000">
                                          <p:val>
                                            <p:strVal val="#ppt_x"/>
                                          </p:val>
                                        </p:tav>
                                      </p:tavLst>
                                    </p:anim>
                                    <p:anim calcmode="lin" valueType="num">
                                      <p:cBhvr additive="base">
                                        <p:cTn id="6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36">
                                            <p:txEl>
                                              <p:pRg st="3" end="3"/>
                                            </p:txEl>
                                          </p:spTgt>
                                        </p:tgtEl>
                                        <p:attrNameLst>
                                          <p:attrName>style.visibility</p:attrName>
                                        </p:attrNameLst>
                                      </p:cBhvr>
                                      <p:to>
                                        <p:strVal val="visible"/>
                                      </p:to>
                                    </p:set>
                                    <p:anim calcmode="lin" valueType="num">
                                      <p:cBhvr additive="base">
                                        <p:cTn id="6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36">
                                            <p:txEl>
                                              <p:pRg st="4" end="4"/>
                                            </p:txEl>
                                          </p:spTgt>
                                        </p:tgtEl>
                                        <p:attrNameLst>
                                          <p:attrName>style.visibility</p:attrName>
                                        </p:attrNameLst>
                                      </p:cBhvr>
                                      <p:to>
                                        <p:strVal val="visible"/>
                                      </p:to>
                                    </p:set>
                                    <p:anim calcmode="lin" valueType="num">
                                      <p:cBhvr additive="base">
                                        <p:cTn id="73"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36">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17" grpId="0"/>
      <p:bldP spid="18" grpId="0"/>
    </p:bldLst>
  </p:timing>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20"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sp>
        <p:nvSpPr>
          <p:cNvPr id="19" name="Rectangle 5"/>
          <p:cNvSpPr>
            <a:spLocks noChangeArrowheads="1"/>
          </p:cNvSpPr>
          <p:nvPr/>
        </p:nvSpPr>
        <p:spPr bwMode="auto">
          <a:xfrm>
            <a:off x="1219200" y="1741462"/>
            <a:ext cx="18517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10101001</a:t>
            </a:r>
          </a:p>
        </p:txBody>
      </p:sp>
      <p:sp>
        <p:nvSpPr>
          <p:cNvPr id="26" name="Rectangle 5"/>
          <p:cNvSpPr>
            <a:spLocks noChangeArrowheads="1"/>
          </p:cNvSpPr>
          <p:nvPr/>
        </p:nvSpPr>
        <p:spPr bwMode="auto">
          <a:xfrm>
            <a:off x="1219200" y="1741462"/>
            <a:ext cx="18384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11010001</a:t>
            </a:r>
          </a:p>
        </p:txBody>
      </p:sp>
      <p:sp>
        <p:nvSpPr>
          <p:cNvPr id="27" name="Rectangle 5"/>
          <p:cNvSpPr>
            <a:spLocks noChangeArrowheads="1"/>
          </p:cNvSpPr>
          <p:nvPr/>
        </p:nvSpPr>
        <p:spPr bwMode="auto">
          <a:xfrm>
            <a:off x="1394820" y="1741462"/>
            <a:ext cx="22580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01010101</a:t>
            </a:r>
          </a:p>
        </p:txBody>
      </p:sp>
      <p:sp>
        <p:nvSpPr>
          <p:cNvPr id="44" name="Rectangle 43"/>
          <p:cNvSpPr/>
          <p:nvPr/>
        </p:nvSpPr>
        <p:spPr>
          <a:xfrm>
            <a:off x="2318384" y="490240"/>
            <a:ext cx="7282816" cy="523220"/>
          </a:xfrm>
          <a:prstGeom prst="rect">
            <a:avLst/>
          </a:prstGeom>
        </p:spPr>
        <p:txBody>
          <a:bodyPr wrap="square">
            <a:spAutoFit/>
          </a:bodyPr>
          <a:lstStyle/>
          <a:p>
            <a:r>
              <a:rPr lang="en-US" altLang="en-US" dirty="0"/>
              <a:t>Lets just try to mimic the true distribution.</a:t>
            </a:r>
          </a:p>
        </p:txBody>
      </p:sp>
    </p:spTree>
    <p:extLst>
      <p:ext uri="{BB962C8B-B14F-4D97-AF65-F5344CB8AC3E}">
        <p14:creationId xmlns:p14="http://schemas.microsoft.com/office/powerpoint/2010/main" val="1960869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0-#ppt_w/2"/>
                                          </p:val>
                                        </p:tav>
                                        <p:tav tm="100000">
                                          <p:val>
                                            <p:strVal val="#ppt_x"/>
                                          </p:val>
                                        </p:tav>
                                      </p:tavLst>
                                    </p:anim>
                                    <p:anim calcmode="lin" valueType="num">
                                      <p:cBhvr additive="base">
                                        <p:cTn id="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0-#ppt_w/2"/>
                                          </p:val>
                                        </p:tav>
                                        <p:tav tm="100000">
                                          <p:val>
                                            <p:strVal val="#ppt_x"/>
                                          </p:val>
                                        </p:tav>
                                      </p:tavLst>
                                    </p:anim>
                                    <p:anim calcmode="lin" valueType="num">
                                      <p:cBhvr additive="base">
                                        <p:cTn id="14"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6"/>
                                        </p:tgtEl>
                                        <p:attrNameLst>
                                          <p:attrName>style.visibility</p:attrName>
                                        </p:attrNameLst>
                                      </p:cBhvr>
                                      <p:to>
                                        <p:strVal val="visible"/>
                                      </p:to>
                                    </p:set>
                                    <p:anim calcmode="lin" valueType="num">
                                      <p:cBhvr additive="base">
                                        <p:cTn id="19" dur="1000" fill="hold"/>
                                        <p:tgtEl>
                                          <p:spTgt spid="36"/>
                                        </p:tgtEl>
                                        <p:attrNameLst>
                                          <p:attrName>ppt_x</p:attrName>
                                        </p:attrNameLst>
                                      </p:cBhvr>
                                      <p:tavLst>
                                        <p:tav tm="0">
                                          <p:val>
                                            <p:strVal val="0-#ppt_w/2"/>
                                          </p:val>
                                        </p:tav>
                                        <p:tav tm="100000">
                                          <p:val>
                                            <p:strVal val="#ppt_x"/>
                                          </p:val>
                                        </p:tav>
                                      </p:tavLst>
                                    </p:anim>
                                    <p:anim calcmode="lin" valueType="num">
                                      <p:cBhvr additive="base">
                                        <p:cTn id="20" dur="1000" fill="hold"/>
                                        <p:tgtEl>
                                          <p:spTgt spid="3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17"/>
                                            </p:cond>
                                          </p:stCondLst>
                                        </p:cTn>
                                        <p:tgtEl>
                                          <p:spTgt spid="36"/>
                                        </p:tgtEl>
                                        <p:attrNameLst>
                                          <p:attrName>style.visibility</p:attrName>
                                        </p:attrNameLst>
                                      </p:cBhvr>
                                      <p:to>
                                        <p:strVal val="hidden"/>
                                      </p:to>
                                    </p:set>
                                  </p:subTnLst>
                                </p:cTn>
                              </p:par>
                            </p:childTnLst>
                          </p:cTn>
                        </p:par>
                        <p:par>
                          <p:cTn id="21" fill="hold">
                            <p:stCondLst>
                              <p:cond delay="1000"/>
                            </p:stCondLst>
                            <p:childTnLst>
                              <p:par>
                                <p:cTn id="22" presetID="2" presetClass="entr" presetSubtype="8" fill="hold" grpId="0" nodeType="after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1000" fill="hold"/>
                                        <p:tgtEl>
                                          <p:spTgt spid="19"/>
                                        </p:tgtEl>
                                        <p:attrNameLst>
                                          <p:attrName>ppt_x</p:attrName>
                                        </p:attrNameLst>
                                      </p:cBhvr>
                                      <p:tavLst>
                                        <p:tav tm="0">
                                          <p:val>
                                            <p:strVal val="0-#ppt_w/2"/>
                                          </p:val>
                                        </p:tav>
                                        <p:tav tm="100000">
                                          <p:val>
                                            <p:strVal val="#ppt_x"/>
                                          </p:val>
                                        </p:tav>
                                      </p:tavLst>
                                    </p:anim>
                                    <p:anim calcmode="lin" valueType="num">
                                      <p:cBhvr additive="base">
                                        <p:cTn id="25" dur="1000" fill="hold"/>
                                        <p:tgtEl>
                                          <p:spTgt spid="19"/>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22"/>
                                            </p:cond>
                                          </p:stCondLst>
                                        </p:cTn>
                                        <p:tgtEl>
                                          <p:spTgt spid="19"/>
                                        </p:tgtEl>
                                        <p:attrNameLst>
                                          <p:attrName>style.visibility</p:attrName>
                                        </p:attrNameLst>
                                      </p:cBhvr>
                                      <p:to>
                                        <p:strVal val="hidden"/>
                                      </p:to>
                                    </p:set>
                                  </p:subTnLst>
                                </p:cTn>
                              </p:par>
                            </p:childTnLst>
                          </p:cTn>
                        </p:par>
                        <p:par>
                          <p:cTn id="26" fill="hold">
                            <p:stCondLst>
                              <p:cond delay="2000"/>
                            </p:stCondLst>
                            <p:childTnLst>
                              <p:par>
                                <p:cTn id="27" presetID="2" presetClass="entr" presetSubtype="8" fill="hold" grpId="0" nodeType="afterEffect">
                                  <p:stCondLst>
                                    <p:cond delay="0"/>
                                  </p:stCondLst>
                                  <p:childTnLst>
                                    <p:set>
                                      <p:cBhvr>
                                        <p:cTn id="28" dur="1" fill="hold">
                                          <p:stCondLst>
                                            <p:cond delay="0"/>
                                          </p:stCondLst>
                                        </p:cTn>
                                        <p:tgtEl>
                                          <p:spTgt spid="26"/>
                                        </p:tgtEl>
                                        <p:attrNameLst>
                                          <p:attrName>style.visibility</p:attrName>
                                        </p:attrNameLst>
                                      </p:cBhvr>
                                      <p:to>
                                        <p:strVal val="visible"/>
                                      </p:to>
                                    </p:set>
                                    <p:anim calcmode="lin" valueType="num">
                                      <p:cBhvr additive="base">
                                        <p:cTn id="29" dur="1000" fill="hold"/>
                                        <p:tgtEl>
                                          <p:spTgt spid="26"/>
                                        </p:tgtEl>
                                        <p:attrNameLst>
                                          <p:attrName>ppt_x</p:attrName>
                                        </p:attrNameLst>
                                      </p:cBhvr>
                                      <p:tavLst>
                                        <p:tav tm="0">
                                          <p:val>
                                            <p:strVal val="0-#ppt_w/2"/>
                                          </p:val>
                                        </p:tav>
                                        <p:tav tm="100000">
                                          <p:val>
                                            <p:strVal val="#ppt_x"/>
                                          </p:val>
                                        </p:tav>
                                      </p:tavLst>
                                    </p:anim>
                                    <p:anim calcmode="lin" valueType="num">
                                      <p:cBhvr additive="base">
                                        <p:cTn id="30" dur="1000" fill="hold"/>
                                        <p:tgtEl>
                                          <p:spTgt spid="26"/>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27"/>
                                            </p:cond>
                                          </p:stCondLst>
                                        </p:cTn>
                                        <p:tgtEl>
                                          <p:spTgt spid="26"/>
                                        </p:tgtEl>
                                        <p:attrNameLst>
                                          <p:attrName>style.visibility</p:attrName>
                                        </p:attrNameLst>
                                      </p:cBhvr>
                                      <p:to>
                                        <p:strVal val="hidden"/>
                                      </p:to>
                                    </p:set>
                                  </p:subTnLst>
                                </p:cTn>
                              </p:par>
                            </p:childTnLst>
                          </p:cTn>
                        </p:par>
                        <p:par>
                          <p:cTn id="31" fill="hold">
                            <p:stCondLst>
                              <p:cond delay="3000"/>
                            </p:stCondLst>
                            <p:childTnLst>
                              <p:par>
                                <p:cTn id="32" presetID="2" presetClass="entr" presetSubtype="8"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 calcmode="lin" valueType="num">
                                      <p:cBhvr additive="base">
                                        <p:cTn id="34" dur="1000" fill="hold"/>
                                        <p:tgtEl>
                                          <p:spTgt spid="27"/>
                                        </p:tgtEl>
                                        <p:attrNameLst>
                                          <p:attrName>ppt_x</p:attrName>
                                        </p:attrNameLst>
                                      </p:cBhvr>
                                      <p:tavLst>
                                        <p:tav tm="0">
                                          <p:val>
                                            <p:strVal val="0-#ppt_w/2"/>
                                          </p:val>
                                        </p:tav>
                                        <p:tav tm="100000">
                                          <p:val>
                                            <p:strVal val="#ppt_x"/>
                                          </p:val>
                                        </p:tav>
                                      </p:tavLst>
                                    </p:anim>
                                    <p:anim calcmode="lin" valueType="num">
                                      <p:cBhvr additive="base">
                                        <p:cTn id="35" dur="1000" fill="hold"/>
                                        <p:tgtEl>
                                          <p:spTgt spid="27"/>
                                        </p:tgtEl>
                                        <p:attrNameLst>
                                          <p:attrName>ppt_y</p:attrName>
                                        </p:attrNameLst>
                                      </p:cBhvr>
                                      <p:tavLst>
                                        <p:tav tm="0">
                                          <p:val>
                                            <p:strVal val="#ppt_y"/>
                                          </p:val>
                                        </p:tav>
                                        <p:tav tm="100000">
                                          <p:val>
                                            <p:strVal val="#ppt_y"/>
                                          </p:val>
                                        </p:tav>
                                      </p:tavLst>
                                    </p:anim>
                                  </p:childTnLst>
                                  <p:subTnLst>
                                    <p:set>
                                      <p:cBhvr override="childStyle">
                                        <p:cTn dur="1" fill="hold" display="0" masterRel="sameClick" afterEffect="1">
                                          <p:stCondLst>
                                            <p:cond evt="end" delay="0">
                                              <p:tn val="32"/>
                                            </p:cond>
                                          </p:stCondLst>
                                        </p:cTn>
                                        <p:tgtEl>
                                          <p:spTgt spid="27"/>
                                        </p:tgtEl>
                                        <p:attrNameLst>
                                          <p:attrName>style.visibility</p:attrName>
                                        </p:attrNameLst>
                                      </p:cBhvr>
                                      <p:to>
                                        <p:strVal val="hidden"/>
                                      </p:to>
                                    </p:set>
                                  </p:sub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17" grpId="0" animBg="1"/>
      <p:bldP spid="19" grpId="0"/>
      <p:bldP spid="26" grpId="0"/>
      <p:bldP spid="27" grpId="0"/>
      <p:bldP spid="44"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sp>
        <p:nvSpPr>
          <p:cNvPr id="19" name="Rectangle 5"/>
          <p:cNvSpPr>
            <a:spLocks noChangeArrowheads="1"/>
          </p:cNvSpPr>
          <p:nvPr/>
        </p:nvSpPr>
        <p:spPr bwMode="auto">
          <a:xfrm>
            <a:off x="1219200" y="1741462"/>
            <a:ext cx="185179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10101001</a:t>
            </a:r>
          </a:p>
        </p:txBody>
      </p:sp>
      <p:sp>
        <p:nvSpPr>
          <p:cNvPr id="26" name="Rectangle 5"/>
          <p:cNvSpPr>
            <a:spLocks noChangeArrowheads="1"/>
          </p:cNvSpPr>
          <p:nvPr/>
        </p:nvSpPr>
        <p:spPr bwMode="auto">
          <a:xfrm>
            <a:off x="1219200" y="1741462"/>
            <a:ext cx="183845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11010001</a:t>
            </a:r>
          </a:p>
        </p:txBody>
      </p:sp>
      <p:sp>
        <p:nvSpPr>
          <p:cNvPr id="27" name="Rectangle 5"/>
          <p:cNvSpPr>
            <a:spLocks noChangeArrowheads="1"/>
          </p:cNvSpPr>
          <p:nvPr/>
        </p:nvSpPr>
        <p:spPr bwMode="auto">
          <a:xfrm>
            <a:off x="1394820" y="1741462"/>
            <a:ext cx="225801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01010101</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pic>
        <p:nvPicPr>
          <p:cNvPr id="37" name="Picture 4" descr="https://encrypted-tbn2.gstatic.com/images?q=tbn:ANd9GcS7PL2s9Lns42oCWggJ__3V8TsG3qcSvTqcRU8fPctwsbQzVD8y8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757866" y="1530849"/>
            <a:ext cx="1048478" cy="810000"/>
          </a:xfrm>
          <a:prstGeom prst="rect">
            <a:avLst/>
          </a:prstGeom>
          <a:noFill/>
          <a:extLst>
            <a:ext uri="{909E8E84-426E-40DD-AFC4-6F175D3DCCD1}">
              <a14:hiddenFill xmlns:a14="http://schemas.microsoft.com/office/drawing/2010/main">
                <a:solidFill>
                  <a:srgbClr val="FFFFFF"/>
                </a:solidFill>
              </a14:hiddenFill>
            </a:ext>
          </a:extLst>
        </p:spPr>
      </p:pic>
      <p:pic>
        <p:nvPicPr>
          <p:cNvPr id="40"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606688" y="1530849"/>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https://scontent-mrs1-1.xx.fbcdn.net/hphotos-xfp1/t31.0-8/10575340_10153802014361141_2581281123763146573_o.jpg"/>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31303" t="13188" r="53606" b="53100"/>
          <a:stretch/>
        </p:blipFill>
        <p:spPr bwMode="auto">
          <a:xfrm>
            <a:off x="6948147" y="1543162"/>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42" name="Picture 8" descr="https://scontent-mrs1-1.xx.fbcdn.net/hphotos-xfp1/t31.0-8/10575340_10153802014361141_2581281123763146573_o.jpg"/>
          <p:cNvPicPr>
            <a:picLocks noChangeAspect="1" noChangeArrowheads="1"/>
          </p:cNvPicPr>
          <p:nvPr/>
        </p:nvPicPr>
        <p:blipFill rotWithShape="1">
          <a:blip r:embed="rId5">
            <a:extLst>
              <a:ext uri="{28A0092B-C50C-407E-A947-70E740481C1C}">
                <a14:useLocalDpi xmlns:a14="http://schemas.microsoft.com/office/drawing/2010/main" val="0"/>
              </a:ext>
            </a:extLst>
          </a:blip>
          <a:srcRect l="55625" t="24793" r="32063" b="49247"/>
          <a:stretch/>
        </p:blipFill>
        <p:spPr bwMode="auto">
          <a:xfrm>
            <a:off x="6870599" y="1530849"/>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p:cNvSpPr/>
          <p:nvPr/>
        </p:nvSpPr>
        <p:spPr>
          <a:xfrm>
            <a:off x="2318384" y="490240"/>
            <a:ext cx="6749416" cy="523220"/>
          </a:xfrm>
          <a:prstGeom prst="rect">
            <a:avLst/>
          </a:prstGeom>
        </p:spPr>
        <p:txBody>
          <a:bodyPr wrap="square">
            <a:spAutoFit/>
          </a:bodyPr>
          <a:lstStyle/>
          <a:p>
            <a:r>
              <a:rPr lang="en-US" altLang="en-US" dirty="0"/>
              <a:t>Lets just try to mimic the true distribution.</a:t>
            </a:r>
          </a:p>
        </p:txBody>
      </p:sp>
      <p:sp>
        <p:nvSpPr>
          <p:cNvPr id="20"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25276577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6"/>
                                        </p:tgtEl>
                                        <p:attrNameLst>
                                          <p:attrName>style.visibility</p:attrName>
                                        </p:attrNameLst>
                                      </p:cBhvr>
                                      <p:to>
                                        <p:strVal val="visible"/>
                                      </p:to>
                                    </p:set>
                                    <p:anim calcmode="lin" valueType="num">
                                      <p:cBhvr additive="base">
                                        <p:cTn id="13" dur="500" fill="hold"/>
                                        <p:tgtEl>
                                          <p:spTgt spid="36"/>
                                        </p:tgtEl>
                                        <p:attrNameLst>
                                          <p:attrName>ppt_x</p:attrName>
                                        </p:attrNameLst>
                                      </p:cBhvr>
                                      <p:tavLst>
                                        <p:tav tm="0">
                                          <p:val>
                                            <p:strVal val="0-#ppt_w/2"/>
                                          </p:val>
                                        </p:tav>
                                        <p:tav tm="100000">
                                          <p:val>
                                            <p:strVal val="#ppt_x"/>
                                          </p:val>
                                        </p:tav>
                                      </p:tavLst>
                                    </p:anim>
                                    <p:anim calcmode="lin" valueType="num">
                                      <p:cBhvr additive="base">
                                        <p:cTn id="14"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7"/>
                                        </p:tgtEl>
                                        <p:attrNameLst>
                                          <p:attrName>style.visibility</p:attrName>
                                        </p:attrNameLst>
                                      </p:cBhvr>
                                      <p:to>
                                        <p:strVal val="visible"/>
                                      </p:to>
                                    </p:set>
                                    <p:anim calcmode="lin" valueType="num">
                                      <p:cBhvr additive="base">
                                        <p:cTn id="19" dur="500" fill="hold"/>
                                        <p:tgtEl>
                                          <p:spTgt spid="37"/>
                                        </p:tgtEl>
                                        <p:attrNameLst>
                                          <p:attrName>ppt_x</p:attrName>
                                        </p:attrNameLst>
                                      </p:cBhvr>
                                      <p:tavLst>
                                        <p:tav tm="0">
                                          <p:val>
                                            <p:strVal val="0-#ppt_w/2"/>
                                          </p:val>
                                        </p:tav>
                                        <p:tav tm="100000">
                                          <p:val>
                                            <p:strVal val="#ppt_x"/>
                                          </p:val>
                                        </p:tav>
                                      </p:tavLst>
                                    </p:anim>
                                    <p:anim calcmode="lin" valueType="num">
                                      <p:cBhvr additive="base">
                                        <p:cTn id="2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9"/>
                                        </p:tgtEl>
                                        <p:attrNameLst>
                                          <p:attrName>style.visibility</p:attrName>
                                        </p:attrNameLst>
                                      </p:cBhvr>
                                      <p:to>
                                        <p:strVal val="visible"/>
                                      </p:to>
                                    </p:set>
                                    <p:anim calcmode="lin" valueType="num">
                                      <p:cBhvr additive="base">
                                        <p:cTn id="25" dur="500" fill="hold"/>
                                        <p:tgtEl>
                                          <p:spTgt spid="19"/>
                                        </p:tgtEl>
                                        <p:attrNameLst>
                                          <p:attrName>ppt_x</p:attrName>
                                        </p:attrNameLst>
                                      </p:cBhvr>
                                      <p:tavLst>
                                        <p:tav tm="0">
                                          <p:val>
                                            <p:strVal val="0-#ppt_w/2"/>
                                          </p:val>
                                        </p:tav>
                                        <p:tav tm="100000">
                                          <p:val>
                                            <p:strVal val="#ppt_x"/>
                                          </p:val>
                                        </p:tav>
                                      </p:tavLst>
                                    </p:anim>
                                    <p:anim calcmode="lin" valueType="num">
                                      <p:cBhvr additive="base">
                                        <p:cTn id="26" dur="500" fill="hold"/>
                                        <p:tgtEl>
                                          <p:spTgt spid="19"/>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36"/>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37"/>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500" fill="hold"/>
                                        <p:tgtEl>
                                          <p:spTgt spid="26"/>
                                        </p:tgtEl>
                                        <p:attrNameLst>
                                          <p:attrName>ppt_x</p:attrName>
                                        </p:attrNameLst>
                                      </p:cBhvr>
                                      <p:tavLst>
                                        <p:tav tm="0">
                                          <p:val>
                                            <p:strVal val="0-#ppt_w/2"/>
                                          </p:val>
                                        </p:tav>
                                        <p:tav tm="100000">
                                          <p:val>
                                            <p:strVal val="#ppt_x"/>
                                          </p:val>
                                        </p:tav>
                                      </p:tavLst>
                                    </p:anim>
                                    <p:anim calcmode="lin" valueType="num">
                                      <p:cBhvr additive="base">
                                        <p:cTn id="42" dur="500" fill="hold"/>
                                        <p:tgtEl>
                                          <p:spTgt spid="26"/>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9"/>
                                        </p:tgtEl>
                                        <p:attrNameLst>
                                          <p:attrName>style.visibility</p:attrName>
                                        </p:attrNameLst>
                                      </p:cBhvr>
                                      <p:to>
                                        <p:strVal val="hidden"/>
                                      </p:to>
                                    </p:set>
                                  </p:childTnLst>
                                </p:cTn>
                              </p:par>
                              <p:par>
                                <p:cTn id="45" presetID="1" presetClass="exit" presetSubtype="0" fill="hold" nodeType="withEffect">
                                  <p:stCondLst>
                                    <p:cond delay="0"/>
                                  </p:stCondLst>
                                  <p:childTnLst>
                                    <p:set>
                                      <p:cBhvr>
                                        <p:cTn id="46" dur="1" fill="hold">
                                          <p:stCondLst>
                                            <p:cond delay="0"/>
                                          </p:stCondLst>
                                        </p:cTn>
                                        <p:tgtEl>
                                          <p:spTgt spid="40"/>
                                        </p:tgtEl>
                                        <p:attrNameLst>
                                          <p:attrName>style.visibility</p:attrName>
                                        </p:attrNameLst>
                                      </p:cBhvr>
                                      <p:to>
                                        <p:strVal val="hidden"/>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41"/>
                                        </p:tgtEl>
                                        <p:attrNameLst>
                                          <p:attrName>style.visibility</p:attrName>
                                        </p:attrNameLst>
                                      </p:cBhvr>
                                      <p:to>
                                        <p:strVal val="visible"/>
                                      </p:to>
                                    </p:set>
                                    <p:anim calcmode="lin" valueType="num">
                                      <p:cBhvr additive="base">
                                        <p:cTn id="51" dur="500" fill="hold"/>
                                        <p:tgtEl>
                                          <p:spTgt spid="41"/>
                                        </p:tgtEl>
                                        <p:attrNameLst>
                                          <p:attrName>ppt_x</p:attrName>
                                        </p:attrNameLst>
                                      </p:cBhvr>
                                      <p:tavLst>
                                        <p:tav tm="0">
                                          <p:val>
                                            <p:strVal val="0-#ppt_w/2"/>
                                          </p:val>
                                        </p:tav>
                                        <p:tav tm="100000">
                                          <p:val>
                                            <p:strVal val="#ppt_x"/>
                                          </p:val>
                                        </p:tav>
                                      </p:tavLst>
                                    </p:anim>
                                    <p:anim calcmode="lin" valueType="num">
                                      <p:cBhvr additive="base">
                                        <p:cTn id="5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additive="base">
                                        <p:cTn id="57" dur="500" fill="hold"/>
                                        <p:tgtEl>
                                          <p:spTgt spid="27"/>
                                        </p:tgtEl>
                                        <p:attrNameLst>
                                          <p:attrName>ppt_x</p:attrName>
                                        </p:attrNameLst>
                                      </p:cBhvr>
                                      <p:tavLst>
                                        <p:tav tm="0">
                                          <p:val>
                                            <p:strVal val="0-#ppt_w/2"/>
                                          </p:val>
                                        </p:tav>
                                        <p:tav tm="100000">
                                          <p:val>
                                            <p:strVal val="#ppt_x"/>
                                          </p:val>
                                        </p:tav>
                                      </p:tavLst>
                                    </p:anim>
                                    <p:anim calcmode="lin" valueType="num">
                                      <p:cBhvr additive="base">
                                        <p:cTn id="58" dur="500" fill="hold"/>
                                        <p:tgtEl>
                                          <p:spTgt spid="27"/>
                                        </p:tgtEl>
                                        <p:attrNameLst>
                                          <p:attrName>ppt_y</p:attrName>
                                        </p:attrNameLst>
                                      </p:cBhvr>
                                      <p:tavLst>
                                        <p:tav tm="0">
                                          <p:val>
                                            <p:strVal val="#ppt_y"/>
                                          </p:val>
                                        </p:tav>
                                        <p:tav tm="100000">
                                          <p:val>
                                            <p:strVal val="#ppt_y"/>
                                          </p:val>
                                        </p:tav>
                                      </p:tavLst>
                                    </p:anim>
                                  </p:childTnLst>
                                </p:cTn>
                              </p:par>
                              <p:par>
                                <p:cTn id="59" presetID="1" presetClass="exit" presetSubtype="0" fill="hold" grpId="1" nodeType="withEffect">
                                  <p:stCondLst>
                                    <p:cond delay="0"/>
                                  </p:stCondLst>
                                  <p:childTnLst>
                                    <p:set>
                                      <p:cBhvr>
                                        <p:cTn id="60" dur="1" fill="hold">
                                          <p:stCondLst>
                                            <p:cond delay="0"/>
                                          </p:stCondLst>
                                        </p:cTn>
                                        <p:tgtEl>
                                          <p:spTgt spid="26"/>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41"/>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42"/>
                                        </p:tgtEl>
                                        <p:attrNameLst>
                                          <p:attrName>style.visibility</p:attrName>
                                        </p:attrNameLst>
                                      </p:cBhvr>
                                      <p:to>
                                        <p:strVal val="visible"/>
                                      </p:to>
                                    </p:set>
                                    <p:anim calcmode="lin" valueType="num">
                                      <p:cBhvr additive="base">
                                        <p:cTn id="67" dur="500" fill="hold"/>
                                        <p:tgtEl>
                                          <p:spTgt spid="42"/>
                                        </p:tgtEl>
                                        <p:attrNameLst>
                                          <p:attrName>ppt_x</p:attrName>
                                        </p:attrNameLst>
                                      </p:cBhvr>
                                      <p:tavLst>
                                        <p:tav tm="0">
                                          <p:val>
                                            <p:strVal val="0-#ppt_w/2"/>
                                          </p:val>
                                        </p:tav>
                                        <p:tav tm="100000">
                                          <p:val>
                                            <p:strVal val="#ppt_x"/>
                                          </p:val>
                                        </p:tav>
                                      </p:tavLst>
                                    </p:anim>
                                    <p:anim calcmode="lin" valueType="num">
                                      <p:cBhvr additive="base">
                                        <p:cTn id="68"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36" grpId="1"/>
      <p:bldP spid="19" grpId="0"/>
      <p:bldP spid="19" grpId="1"/>
      <p:bldP spid="26" grpId="0"/>
      <p:bldP spid="26" grpId="1"/>
      <p:bldP spid="27" grpId="0"/>
    </p:bld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490240"/>
            <a:ext cx="6520815" cy="523220"/>
          </a:xfrm>
          <a:prstGeom prst="rect">
            <a:avLst/>
          </a:prstGeom>
        </p:spPr>
        <p:txBody>
          <a:bodyPr wrap="square">
            <a:spAutoFit/>
          </a:bodyPr>
          <a:lstStyle/>
          <a:p>
            <a:r>
              <a:rPr lang="en-US" altLang="en-US" dirty="0"/>
              <a:t>Lets just try to mimic the true distribution.</a:t>
            </a:r>
          </a:p>
        </p:txBody>
      </p:sp>
      <p:sp>
        <p:nvSpPr>
          <p:cNvPr id="22" name="Rectangle 21"/>
          <p:cNvSpPr/>
          <p:nvPr/>
        </p:nvSpPr>
        <p:spPr>
          <a:xfrm>
            <a:off x="2362200" y="2971800"/>
            <a:ext cx="6216015" cy="1384995"/>
          </a:xfrm>
          <a:prstGeom prst="rect">
            <a:avLst/>
          </a:prstGeom>
        </p:spPr>
        <p:txBody>
          <a:bodyPr wrap="square">
            <a:spAutoFit/>
          </a:bodyPr>
          <a:lstStyle/>
          <a:p>
            <a:r>
              <a:rPr lang="en-US" altLang="en-US" dirty="0"/>
              <a:t>Discerner tries to tell if its input came </a:t>
            </a:r>
            <a:br>
              <a:rPr lang="en-US" altLang="en-US" dirty="0"/>
            </a:br>
            <a:r>
              <a:rPr lang="en-US" altLang="en-US" dirty="0"/>
              <a:t>    from the true </a:t>
            </a:r>
            <a:r>
              <a:rPr lang="en-US" altLang="en-US" dirty="0">
                <a:solidFill>
                  <a:srgbClr val="FF00FF"/>
                </a:solidFill>
              </a:rPr>
              <a:t>distribution </a:t>
            </a:r>
            <a:br>
              <a:rPr lang="en-US" altLang="en-US" dirty="0"/>
            </a:br>
            <a:r>
              <a:rPr lang="en-US" altLang="en-US" dirty="0"/>
              <a:t>    or the </a:t>
            </a:r>
            <a:r>
              <a:rPr lang="en-US" altLang="en-US" dirty="0">
                <a:solidFill>
                  <a:srgbClr val="00FFFF"/>
                </a:solidFill>
              </a:rPr>
              <a:t>mimic</a:t>
            </a:r>
          </a:p>
        </p:txBody>
      </p:sp>
      <p:grpSp>
        <p:nvGrpSpPr>
          <p:cNvPr id="3" name="Group 2"/>
          <p:cNvGrpSpPr/>
          <p:nvPr/>
        </p:nvGrpSpPr>
        <p:grpSpPr>
          <a:xfrm>
            <a:off x="2666103" y="4440001"/>
            <a:ext cx="3658497" cy="1808399"/>
            <a:chOff x="2666103" y="4821001"/>
            <a:chExt cx="3658497" cy="1808399"/>
          </a:xfrm>
        </p:grpSpPr>
        <p:sp>
          <p:nvSpPr>
            <p:cNvPr id="24" name="Rectangle 23"/>
            <p:cNvSpPr/>
            <p:nvPr/>
          </p:nvSpPr>
          <p:spPr>
            <a:xfrm>
              <a:off x="2666103" y="4821001"/>
              <a:ext cx="3658497" cy="1808399"/>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103" y="4876800"/>
              <a:ext cx="3506019" cy="1727888"/>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2966445" y="4953000"/>
              <a:ext cx="767355"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1" name="Rectangle 30"/>
            <p:cNvSpPr/>
            <p:nvPr/>
          </p:nvSpPr>
          <p:spPr>
            <a:xfrm>
              <a:off x="5091875" y="5943600"/>
              <a:ext cx="699325"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sp>
        <p:nvSpPr>
          <p:cNvPr id="2" name="Freeform 1"/>
          <p:cNvSpPr/>
          <p:nvPr/>
        </p:nvSpPr>
        <p:spPr>
          <a:xfrm>
            <a:off x="1420990" y="2092208"/>
            <a:ext cx="6379953" cy="3369479"/>
          </a:xfrm>
          <a:custGeom>
            <a:avLst/>
            <a:gdLst>
              <a:gd name="connsiteX0" fmla="*/ 5881379 w 6424211"/>
              <a:gd name="connsiteY0" fmla="*/ 0 h 2954655"/>
              <a:gd name="connsiteX1" fmla="*/ 5904239 w 6424211"/>
              <a:gd name="connsiteY1" fmla="*/ 1183005 h 2954655"/>
              <a:gd name="connsiteX2" fmla="*/ 423554 w 6424211"/>
              <a:gd name="connsiteY2" fmla="*/ 1788795 h 2954655"/>
              <a:gd name="connsiteX3" fmla="*/ 469274 w 6424211"/>
              <a:gd name="connsiteY3" fmla="*/ 2737485 h 2954655"/>
              <a:gd name="connsiteX4" fmla="*/ 1292234 w 6424211"/>
              <a:gd name="connsiteY4" fmla="*/ 2954655 h 2954655"/>
              <a:gd name="connsiteX0" fmla="*/ 5996747 w 6539579"/>
              <a:gd name="connsiteY0" fmla="*/ 0 h 3019479"/>
              <a:gd name="connsiteX1" fmla="*/ 6019607 w 6539579"/>
              <a:gd name="connsiteY1" fmla="*/ 1183005 h 3019479"/>
              <a:gd name="connsiteX2" fmla="*/ 538922 w 6539579"/>
              <a:gd name="connsiteY2" fmla="*/ 1788795 h 3019479"/>
              <a:gd name="connsiteX3" fmla="*/ 302009 w 6539579"/>
              <a:gd name="connsiteY3" fmla="*/ 2928677 h 3019479"/>
              <a:gd name="connsiteX4" fmla="*/ 1407602 w 6539579"/>
              <a:gd name="connsiteY4" fmla="*/ 2954655 h 3019479"/>
              <a:gd name="connsiteX0" fmla="*/ 5981994 w 6524826"/>
              <a:gd name="connsiteY0" fmla="*/ 0 h 3061774"/>
              <a:gd name="connsiteX1" fmla="*/ 6004854 w 6524826"/>
              <a:gd name="connsiteY1" fmla="*/ 1183005 h 3061774"/>
              <a:gd name="connsiteX2" fmla="*/ 524169 w 6524826"/>
              <a:gd name="connsiteY2" fmla="*/ 1788795 h 3061774"/>
              <a:gd name="connsiteX3" fmla="*/ 287256 w 6524826"/>
              <a:gd name="connsiteY3" fmla="*/ 2928677 h 3061774"/>
              <a:gd name="connsiteX4" fmla="*/ 1110217 w 6524826"/>
              <a:gd name="connsiteY4" fmla="*/ 3046095 h 3061774"/>
              <a:gd name="connsiteX0" fmla="*/ 6073312 w 6616144"/>
              <a:gd name="connsiteY0" fmla="*/ 0 h 3046095"/>
              <a:gd name="connsiteX1" fmla="*/ 6096172 w 6616144"/>
              <a:gd name="connsiteY1" fmla="*/ 1183005 h 3046095"/>
              <a:gd name="connsiteX2" fmla="*/ 615487 w 6616144"/>
              <a:gd name="connsiteY2" fmla="*/ 1788795 h 3046095"/>
              <a:gd name="connsiteX3" fmla="*/ 195694 w 6616144"/>
              <a:gd name="connsiteY3" fmla="*/ 2695921 h 3046095"/>
              <a:gd name="connsiteX4" fmla="*/ 1201535 w 6616144"/>
              <a:gd name="connsiteY4" fmla="*/ 3046095 h 3046095"/>
              <a:gd name="connsiteX0" fmla="*/ 6012273 w 6555105"/>
              <a:gd name="connsiteY0" fmla="*/ 0 h 3046095"/>
              <a:gd name="connsiteX1" fmla="*/ 6035133 w 6555105"/>
              <a:gd name="connsiteY1" fmla="*/ 1183005 h 3046095"/>
              <a:gd name="connsiteX2" fmla="*/ 554448 w 6555105"/>
              <a:gd name="connsiteY2" fmla="*/ 1788795 h 3046095"/>
              <a:gd name="connsiteX3" fmla="*/ 134655 w 6555105"/>
              <a:gd name="connsiteY3" fmla="*/ 2695921 h 3046095"/>
              <a:gd name="connsiteX4" fmla="*/ 1140496 w 6555105"/>
              <a:gd name="connsiteY4" fmla="*/ 3046095 h 3046095"/>
              <a:gd name="connsiteX0" fmla="*/ 6046031 w 6588863"/>
              <a:gd name="connsiteY0" fmla="*/ 0 h 3046095"/>
              <a:gd name="connsiteX1" fmla="*/ 6068891 w 6588863"/>
              <a:gd name="connsiteY1" fmla="*/ 1183005 h 3046095"/>
              <a:gd name="connsiteX2" fmla="*/ 588206 w 6588863"/>
              <a:gd name="connsiteY2" fmla="*/ 1788795 h 3046095"/>
              <a:gd name="connsiteX3" fmla="*/ 101911 w 6588863"/>
              <a:gd name="connsiteY3" fmla="*/ 2388350 h 3046095"/>
              <a:gd name="connsiteX4" fmla="*/ 1174254 w 6588863"/>
              <a:gd name="connsiteY4" fmla="*/ 3046095 h 3046095"/>
              <a:gd name="connsiteX0" fmla="*/ 6104612 w 6647444"/>
              <a:gd name="connsiteY0" fmla="*/ 0 h 3046095"/>
              <a:gd name="connsiteX1" fmla="*/ 6127472 w 6647444"/>
              <a:gd name="connsiteY1" fmla="*/ 1183005 h 3046095"/>
              <a:gd name="connsiteX2" fmla="*/ 646787 w 6647444"/>
              <a:gd name="connsiteY2" fmla="*/ 1788795 h 3046095"/>
              <a:gd name="connsiteX3" fmla="*/ 160492 w 6647444"/>
              <a:gd name="connsiteY3" fmla="*/ 2388350 h 3046095"/>
              <a:gd name="connsiteX4" fmla="*/ 1232835 w 6647444"/>
              <a:gd name="connsiteY4" fmla="*/ 3046095 h 3046095"/>
              <a:gd name="connsiteX0" fmla="*/ 5944120 w 6521507"/>
              <a:gd name="connsiteY0" fmla="*/ 0 h 3046095"/>
              <a:gd name="connsiteX1" fmla="*/ 5966980 w 6521507"/>
              <a:gd name="connsiteY1" fmla="*/ 1183005 h 3046095"/>
              <a:gd name="connsiteX2" fmla="*/ 0 w 6521507"/>
              <a:gd name="connsiteY2" fmla="*/ 2388350 h 3046095"/>
              <a:gd name="connsiteX3" fmla="*/ 1072343 w 6521507"/>
              <a:gd name="connsiteY3" fmla="*/ 3046095 h 3046095"/>
              <a:gd name="connsiteX0" fmla="*/ 5958091 w 6535478"/>
              <a:gd name="connsiteY0" fmla="*/ 0 h 3046095"/>
              <a:gd name="connsiteX1" fmla="*/ 5980951 w 6535478"/>
              <a:gd name="connsiteY1" fmla="*/ 1183005 h 3046095"/>
              <a:gd name="connsiteX2" fmla="*/ 13971 w 6535478"/>
              <a:gd name="connsiteY2" fmla="*/ 2388350 h 3046095"/>
              <a:gd name="connsiteX3" fmla="*/ 1086314 w 6535478"/>
              <a:gd name="connsiteY3" fmla="*/ 3046095 h 3046095"/>
              <a:gd name="connsiteX0" fmla="*/ 6456854 w 6803799"/>
              <a:gd name="connsiteY0" fmla="*/ 0 h 3079345"/>
              <a:gd name="connsiteX1" fmla="*/ 5980951 w 6803799"/>
              <a:gd name="connsiteY1" fmla="*/ 1216255 h 3079345"/>
              <a:gd name="connsiteX2" fmla="*/ 13971 w 6803799"/>
              <a:gd name="connsiteY2" fmla="*/ 2421600 h 3079345"/>
              <a:gd name="connsiteX3" fmla="*/ 1086314 w 6803799"/>
              <a:gd name="connsiteY3" fmla="*/ 3079345 h 3079345"/>
              <a:gd name="connsiteX0" fmla="*/ 5110192 w 6269040"/>
              <a:gd name="connsiteY0" fmla="*/ 0 h 3245600"/>
              <a:gd name="connsiteX1" fmla="*/ 5980951 w 6269040"/>
              <a:gd name="connsiteY1" fmla="*/ 1382510 h 3245600"/>
              <a:gd name="connsiteX2" fmla="*/ 13971 w 6269040"/>
              <a:gd name="connsiteY2" fmla="*/ 2587855 h 3245600"/>
              <a:gd name="connsiteX3" fmla="*/ 1086314 w 6269040"/>
              <a:gd name="connsiteY3" fmla="*/ 3245600 h 3245600"/>
              <a:gd name="connsiteX0" fmla="*/ 5351109 w 6785483"/>
              <a:gd name="connsiteY0" fmla="*/ 0 h 3245600"/>
              <a:gd name="connsiteX1" fmla="*/ 6537752 w 6785483"/>
              <a:gd name="connsiteY1" fmla="*/ 933622 h 3245600"/>
              <a:gd name="connsiteX2" fmla="*/ 254888 w 6785483"/>
              <a:gd name="connsiteY2" fmla="*/ 2587855 h 3245600"/>
              <a:gd name="connsiteX3" fmla="*/ 1327231 w 6785483"/>
              <a:gd name="connsiteY3" fmla="*/ 3245600 h 3245600"/>
              <a:gd name="connsiteX0" fmla="*/ 5351109 w 6547605"/>
              <a:gd name="connsiteY0" fmla="*/ 0 h 3245600"/>
              <a:gd name="connsiteX1" fmla="*/ 6537752 w 6547605"/>
              <a:gd name="connsiteY1" fmla="*/ 933622 h 3245600"/>
              <a:gd name="connsiteX2" fmla="*/ 254888 w 6547605"/>
              <a:gd name="connsiteY2" fmla="*/ 2587855 h 3245600"/>
              <a:gd name="connsiteX3" fmla="*/ 1327231 w 6547605"/>
              <a:gd name="connsiteY3" fmla="*/ 3245600 h 3245600"/>
              <a:gd name="connsiteX0" fmla="*/ 5351109 w 6554995"/>
              <a:gd name="connsiteY0" fmla="*/ 0 h 3245600"/>
              <a:gd name="connsiteX1" fmla="*/ 6537752 w 6554995"/>
              <a:gd name="connsiteY1" fmla="*/ 933622 h 3245600"/>
              <a:gd name="connsiteX2" fmla="*/ 254888 w 6554995"/>
              <a:gd name="connsiteY2" fmla="*/ 2587855 h 3245600"/>
              <a:gd name="connsiteX3" fmla="*/ 1327231 w 6554995"/>
              <a:gd name="connsiteY3" fmla="*/ 3245600 h 3245600"/>
              <a:gd name="connsiteX0" fmla="*/ 5352195 w 6572207"/>
              <a:gd name="connsiteY0" fmla="*/ 0 h 3245600"/>
              <a:gd name="connsiteX1" fmla="*/ 6555463 w 6572207"/>
              <a:gd name="connsiteY1" fmla="*/ 775680 h 3245600"/>
              <a:gd name="connsiteX2" fmla="*/ 255974 w 6572207"/>
              <a:gd name="connsiteY2" fmla="*/ 2587855 h 3245600"/>
              <a:gd name="connsiteX3" fmla="*/ 1328317 w 6572207"/>
              <a:gd name="connsiteY3" fmla="*/ 3245600 h 3245600"/>
              <a:gd name="connsiteX0" fmla="*/ 5352195 w 6560107"/>
              <a:gd name="connsiteY0" fmla="*/ 0 h 3245600"/>
              <a:gd name="connsiteX1" fmla="*/ 6555463 w 6560107"/>
              <a:gd name="connsiteY1" fmla="*/ 775680 h 3245600"/>
              <a:gd name="connsiteX2" fmla="*/ 255974 w 6560107"/>
              <a:gd name="connsiteY2" fmla="*/ 2587855 h 3245600"/>
              <a:gd name="connsiteX3" fmla="*/ 1328317 w 6560107"/>
              <a:gd name="connsiteY3" fmla="*/ 3245600 h 3245600"/>
            </a:gdLst>
            <a:ahLst/>
            <a:cxnLst>
              <a:cxn ang="0">
                <a:pos x="connsiteX0" y="connsiteY0"/>
              </a:cxn>
              <a:cxn ang="0">
                <a:pos x="connsiteX1" y="connsiteY1"/>
              </a:cxn>
              <a:cxn ang="0">
                <a:pos x="connsiteX2" y="connsiteY2"/>
              </a:cxn>
              <a:cxn ang="0">
                <a:pos x="connsiteX3" y="connsiteY3"/>
              </a:cxn>
            </a:cxnLst>
            <a:rect l="l" t="t" r="r" b="b"/>
            <a:pathLst>
              <a:path w="6560107" h="3245600">
                <a:moveTo>
                  <a:pt x="5352195" y="0"/>
                </a:moveTo>
                <a:cubicBezTo>
                  <a:pt x="6234080" y="118240"/>
                  <a:pt x="6606812" y="119927"/>
                  <a:pt x="6555463" y="775680"/>
                </a:cubicBezTo>
                <a:cubicBezTo>
                  <a:pt x="6504114" y="1431433"/>
                  <a:pt x="1127165" y="2176202"/>
                  <a:pt x="255974" y="2587855"/>
                </a:cubicBezTo>
                <a:cubicBezTo>
                  <a:pt x="-615217" y="2999508"/>
                  <a:pt x="989227" y="3234170"/>
                  <a:pt x="1328317" y="3245600"/>
                </a:cubicBezTo>
              </a:path>
            </a:pathLst>
          </a:custGeom>
          <a:noFill/>
          <a:ln w="76200">
            <a:solidFill>
              <a:srgbClr val="00FFFF"/>
            </a:solidFill>
            <a:tailEnd type="triangle"/>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cxnSp>
        <p:nvCxnSpPr>
          <p:cNvPr id="5" name="Straight Arrow Connector 4"/>
          <p:cNvCxnSpPr/>
          <p:nvPr/>
        </p:nvCxnSpPr>
        <p:spPr bwMode="auto">
          <a:xfrm>
            <a:off x="1295400" y="5486400"/>
            <a:ext cx="1370703" cy="0"/>
          </a:xfrm>
          <a:prstGeom prst="straightConnector1">
            <a:avLst/>
          </a:prstGeom>
          <a:noFill/>
          <a:ln w="76200" cap="sq" cmpd="sng" algn="ctr">
            <a:solidFill>
              <a:srgbClr val="FF00FF"/>
            </a:solidFill>
            <a:prstDash val="solid"/>
            <a:round/>
            <a:headEnd type="none" w="med" len="med"/>
            <a:tailEnd type="triangle"/>
          </a:ln>
          <a:effectLst/>
        </p:spPr>
      </p:cxnSp>
      <p:sp>
        <p:nvSpPr>
          <p:cNvPr id="33" name="Rectangle 5"/>
          <p:cNvSpPr>
            <a:spLocks noChangeArrowheads="1"/>
          </p:cNvSpPr>
          <p:nvPr/>
        </p:nvSpPr>
        <p:spPr bwMode="auto">
          <a:xfrm>
            <a:off x="6248400" y="6202552"/>
            <a:ext cx="1398203"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Wrong</a:t>
            </a:r>
          </a:p>
        </p:txBody>
      </p:sp>
      <p:sp>
        <p:nvSpPr>
          <p:cNvPr id="38" name="Rectangle 5"/>
          <p:cNvSpPr>
            <a:spLocks noChangeArrowheads="1"/>
          </p:cNvSpPr>
          <p:nvPr/>
        </p:nvSpPr>
        <p:spPr bwMode="auto">
          <a:xfrm>
            <a:off x="6248400" y="6202552"/>
            <a:ext cx="1212191"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B050"/>
                </a:solidFill>
                <a:latin typeface="Times New Roman" pitchFamily="18" charset="0"/>
              </a:rPr>
              <a:t>Right</a:t>
            </a:r>
          </a:p>
        </p:txBody>
      </p:sp>
      <p:sp>
        <p:nvSpPr>
          <p:cNvPr id="39" name="Rectangle 5"/>
          <p:cNvSpPr>
            <a:spLocks noChangeArrowheads="1"/>
          </p:cNvSpPr>
          <p:nvPr/>
        </p:nvSpPr>
        <p:spPr bwMode="auto">
          <a:xfrm>
            <a:off x="6248400" y="6202552"/>
            <a:ext cx="1212191"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B050"/>
                </a:solidFill>
                <a:latin typeface="Times New Roman" pitchFamily="18" charset="0"/>
              </a:rPr>
              <a:t>Right</a:t>
            </a:r>
          </a:p>
        </p:txBody>
      </p:sp>
      <p:sp>
        <p:nvSpPr>
          <p:cNvPr id="43" name="Rectangle 5"/>
          <p:cNvSpPr>
            <a:spLocks noChangeArrowheads="1"/>
          </p:cNvSpPr>
          <p:nvPr/>
        </p:nvSpPr>
        <p:spPr bwMode="auto">
          <a:xfrm>
            <a:off x="6248400" y="5191780"/>
            <a:ext cx="150943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rPr>
              <a:t>Mimic</a:t>
            </a:r>
          </a:p>
        </p:txBody>
      </p:sp>
      <p:sp>
        <p:nvSpPr>
          <p:cNvPr id="44" name="Rectangle 5"/>
          <p:cNvSpPr>
            <a:spLocks noChangeArrowheads="1"/>
          </p:cNvSpPr>
          <p:nvPr/>
        </p:nvSpPr>
        <p:spPr bwMode="auto">
          <a:xfrm>
            <a:off x="6248400" y="5191780"/>
            <a:ext cx="214994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FF"/>
                </a:solidFill>
                <a:latin typeface="Times New Roman" pitchFamily="18" charset="0"/>
              </a:rPr>
              <a:t>Distribution</a:t>
            </a:r>
          </a:p>
        </p:txBody>
      </p:sp>
      <p:pic>
        <p:nvPicPr>
          <p:cNvPr id="42" name="Picture 8" descr="https://scontent-mrs1-1.xx.fbcdn.net/hphotos-xfp1/t31.0-8/10575340_10153802014361141_2581281123763146573_o.jpg"/>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3088603" y="4982812"/>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8" descr="https://scontent-mrs1-1.xx.fbcdn.net/hphotos-xfp1/t31.0-8/10575340_10153802014361141_2581281123763146573_o.jpg"/>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3098485" y="4996261"/>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45" name="Rectangle 5"/>
          <p:cNvSpPr>
            <a:spLocks noChangeArrowheads="1"/>
          </p:cNvSpPr>
          <p:nvPr/>
        </p:nvSpPr>
        <p:spPr bwMode="auto">
          <a:xfrm>
            <a:off x="6248400" y="5191780"/>
            <a:ext cx="13708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rPr>
              <a:t>Mimic</a:t>
            </a:r>
          </a:p>
        </p:txBody>
      </p:sp>
      <p:pic>
        <p:nvPicPr>
          <p:cNvPr id="40" name="Picture 6" descr="https://encrypted-tbn2.gstatic.com/images?q=tbn:ANd9GcQxi0BXRGGWwpZlLt6x5i_eKwXhaJLwx7Ku7fvdkqS2tzyVEg1gR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2849504" y="497502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32" name="Rectangle 31"/>
          <p:cNvSpPr/>
          <p:nvPr/>
        </p:nvSpPr>
        <p:spPr>
          <a:xfrm>
            <a:off x="6781800" y="3505200"/>
            <a:ext cx="2329815" cy="1997470"/>
          </a:xfrm>
          <a:prstGeom prst="rect">
            <a:avLst/>
          </a:prstGeom>
        </p:spPr>
        <p:txBody>
          <a:bodyPr wrap="square">
            <a:spAutoFit/>
          </a:bodyPr>
          <a:lstStyle/>
          <a:p>
            <a:pPr algn="ctr"/>
            <a:r>
              <a:rPr lang="en-US" altLang="en-US" dirty="0"/>
              <a:t>Discerner is rewarded for correctly discerning </a:t>
            </a:r>
          </a:p>
        </p:txBody>
      </p:sp>
      <p:sp>
        <p:nvSpPr>
          <p:cNvPr id="37" name="Rectangle 36"/>
          <p:cNvSpPr/>
          <p:nvPr/>
        </p:nvSpPr>
        <p:spPr>
          <a:xfrm>
            <a:off x="6705600" y="1066800"/>
            <a:ext cx="2329815" cy="1815882"/>
          </a:xfrm>
          <a:prstGeom prst="rect">
            <a:avLst/>
          </a:prstGeom>
        </p:spPr>
        <p:txBody>
          <a:bodyPr wrap="square">
            <a:spAutoFit/>
          </a:bodyPr>
          <a:lstStyle/>
          <a:p>
            <a:pPr algn="ctr"/>
            <a:r>
              <a:rPr lang="en-US" altLang="en-US" dirty="0"/>
              <a:t>Mimicker is rewarded for correctly fooling.</a:t>
            </a:r>
          </a:p>
        </p:txBody>
      </p:sp>
      <p:sp>
        <p:nvSpPr>
          <p:cNvPr id="47" name="Rectangle 46"/>
          <p:cNvSpPr/>
          <p:nvPr/>
        </p:nvSpPr>
        <p:spPr>
          <a:xfrm>
            <a:off x="1676400" y="6208693"/>
            <a:ext cx="4539615" cy="523220"/>
          </a:xfrm>
          <a:prstGeom prst="rect">
            <a:avLst/>
          </a:prstGeom>
        </p:spPr>
        <p:txBody>
          <a:bodyPr wrap="square">
            <a:spAutoFit/>
          </a:bodyPr>
          <a:lstStyle/>
          <a:p>
            <a:pPr algn="ctr"/>
            <a:r>
              <a:rPr lang="en-US" altLang="en-US" dirty="0"/>
              <a:t>Acts as a supervisor’s answer:</a:t>
            </a:r>
          </a:p>
        </p:txBody>
      </p:sp>
      <p:sp>
        <p:nvSpPr>
          <p:cNvPr id="46"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37215271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0-#ppt_w/2"/>
                                          </p:val>
                                        </p:tav>
                                        <p:tav tm="100000">
                                          <p:val>
                                            <p:strVal val="#ppt_x"/>
                                          </p:val>
                                        </p:tav>
                                      </p:tavLst>
                                    </p:anim>
                                    <p:anim calcmode="lin" valueType="num">
                                      <p:cBhvr additive="base">
                                        <p:cTn id="2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6"/>
                                        </p:tgtEl>
                                        <p:attrNameLst>
                                          <p:attrName>style.visibility</p:attrName>
                                        </p:attrNameLst>
                                      </p:cBhvr>
                                      <p:to>
                                        <p:strVal val="visible"/>
                                      </p:to>
                                    </p:set>
                                    <p:anim calcmode="lin" valueType="num">
                                      <p:cBhvr additive="base">
                                        <p:cTn id="25" dur="500" fill="hold"/>
                                        <p:tgtEl>
                                          <p:spTgt spid="36"/>
                                        </p:tgtEl>
                                        <p:attrNameLst>
                                          <p:attrName>ppt_x</p:attrName>
                                        </p:attrNameLst>
                                      </p:cBhvr>
                                      <p:tavLst>
                                        <p:tav tm="0">
                                          <p:val>
                                            <p:strVal val="0-#ppt_w/2"/>
                                          </p:val>
                                        </p:tav>
                                        <p:tav tm="100000">
                                          <p:val>
                                            <p:strVal val="#ppt_x"/>
                                          </p:val>
                                        </p:tav>
                                      </p:tavLst>
                                    </p:anim>
                                    <p:anim calcmode="lin" valueType="num">
                                      <p:cBhvr additive="base">
                                        <p:cTn id="26"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2"/>
                                        </p:tgtEl>
                                        <p:attrNameLst>
                                          <p:attrName>style.visibility</p:attrName>
                                        </p:attrNameLst>
                                      </p:cBhvr>
                                      <p:to>
                                        <p:strVal val="visible"/>
                                      </p:to>
                                    </p:set>
                                  </p:childTnLst>
                                </p:cTn>
                              </p:par>
                              <p:par>
                                <p:cTn id="31" presetID="0" presetClass="path" presetSubtype="0" accel="50000" decel="50000" fill="hold" nodeType="withEffect">
                                  <p:stCondLst>
                                    <p:cond delay="0"/>
                                  </p:stCondLst>
                                  <p:childTnLst>
                                    <p:animMotion origin="layout" path="M 0.31406 -0.48982 L 0.31406 -0.48982 L 0.33767 -0.4875 C 0.34097 -0.48704 0.34444 -0.48704 0.34774 -0.48634 C 0.34861 -0.48611 0.34948 -0.48542 0.35052 -0.48519 C 0.35399 -0.48403 0.35764 -0.48357 0.36129 -0.48264 C 0.3625 -0.48241 0.36372 -0.48171 0.36493 -0.48148 C 0.36649 -0.48102 0.36806 -0.48079 0.36944 -0.48033 C 0.37066 -0.47986 0.37188 -0.47917 0.37309 -0.47894 C 0.37882 -0.47824 0.38472 -0.47824 0.39045 -0.47778 C 0.39201 -0.47662 0.3934 -0.475 0.39497 -0.47408 C 0.39635 -0.47338 0.39809 -0.47338 0.39948 -0.47292 C 0.40052 -0.47269 0.40139 -0.47222 0.40226 -0.47176 C 0.40469 -0.46852 0.40399 -0.46852 0.40868 -0.46806 C 0.41806 -0.46736 0.42743 -0.46736 0.43681 -0.4669 C 0.44045 -0.46597 0.44254 -0.46574 0.44583 -0.4632 C 0.44722 -0.46227 0.44826 -0.46065 0.44948 -0.45972 C 0.45035 -0.45903 0.45139 -0.45903 0.45226 -0.45834 C 0.46007 -0.45324 0.45347 -0.45579 0.46042 -0.45347 C 0.46111 -0.45278 0.46163 -0.45185 0.46233 -0.45116 C 0.46372 -0.44977 0.46528 -0.44861 0.46684 -0.44746 C 0.46979 -0.44514 0.47049 -0.44537 0.47309 -0.44259 C 0.47379 -0.4419 0.47431 -0.44097 0.475 -0.44028 C 0.47535 -0.43773 0.47552 -0.43542 0.47587 -0.43287 C 0.4776 -0.42153 0.47604 -0.4338 0.47778 -0.42454 C 0.47813 -0.42246 0.47813 -0.42037 0.47865 -0.41852 C 0.48212 -0.40139 0.47917 -0.41991 0.48142 -0.40509 C 0.48073 -0.39584 0.48038 -0.38634 0.47951 -0.37732 C 0.47917 -0.37384 0.4783 -0.37084 0.47778 -0.36759 C 0.47743 -0.36597 0.47726 -0.36412 0.47674 -0.36273 C 0.47622 -0.36065 0.47552 -0.35857 0.475 -0.35671 C 0.47396 -0.35301 0.47396 -0.34884 0.47222 -0.3456 C 0.47135 -0.34398 0.47031 -0.34259 0.46944 -0.34074 C 0.46597 -0.33218 0.46997 -0.33681 0.46493 -0.33241 C 0.46424 -0.32917 0.46372 -0.32685 0.46233 -0.32384 C 0.46181 -0.32292 0.46111 -0.32199 0.46042 -0.32153 C 0.45955 -0.32084 0.45868 -0.3206 0.45764 -0.32014 C 0.45434 -0.31343 0.45799 -0.31921 0.45139 -0.31412 C 0.45052 -0.31366 0.45017 -0.3125 0.44948 -0.31181 C 0.44844 -0.31042 0.44722 -0.30903 0.44583 -0.3081 C 0.44479 -0.30741 0.44358 -0.30695 0.44219 -0.30695 C 0.43472 -0.30625 0.42708 -0.30602 0.41944 -0.30579 C 0.41754 -0.29792 0.42014 -0.30648 0.41493 -0.29722 C 0.41129 -0.29051 0.41545 -0.29329 0.41042 -0.29121 C 0.40521 -0.28426 0.41007 -0.29005 0.40139 -0.28264 C 0.39983 -0.28148 0.39688 -0.27778 0.39497 -0.27662 C 0.3941 -0.27593 0.39323 -0.2757 0.39219 -0.27546 C 0.39167 -0.27454 0.39115 -0.27338 0.39045 -0.27292 C 0.38924 -0.27222 0.38802 -0.27199 0.38681 -0.27176 C 0.38385 -0.27084 0.38073 -0.27014 0.37778 -0.26921 C 0.37465 -0.26852 0.37153 -0.26597 0.36944 -0.2632 C 0.36892 -0.2625 0.3684 -0.26134 0.36771 -0.26088 C 0.36684 -0.26019 0.36597 -0.25996 0.36493 -0.25972 C 0.35885 -0.25787 0.35313 -0.25787 0.34688 -0.25718 C 0.34375 -0.25648 0.3408 -0.25579 0.33767 -0.25486 C 0.33681 -0.2544 0.33594 -0.25394 0.3349 -0.25347 C 0.33281 -0.25301 0.33073 -0.25278 0.32865 -0.25232 C 0.32222 -0.24954 0.3283 -0.25209 0.31597 -0.24861 C 0.31319 -0.24792 0.31042 -0.24722 0.30764 -0.2463 C 0.30538 -0.2456 0.29879 -0.24306 0.29583 -0.24259 C 0.28611 -0.24097 0.25694 -0.23912 0.25504 -0.23912 C 0.25278 -0.23866 0.25069 -0.23843 0.24861 -0.23773 C 0.2474 -0.2375 0.24618 -0.23704 0.24497 -0.23658 C 0.23455 -0.23357 0.24566 -0.23704 0.23681 -0.23426 C 0.23594 -0.23334 0.2349 -0.23264 0.23403 -0.23171 C 0.23281 -0.23056 0.23177 -0.22894 0.23038 -0.22801 C 0.22899 -0.22732 0.22743 -0.22709 0.22587 -0.22685 C 0.21163 -0.22616 0.1974 -0.22616 0.18316 -0.2257 C 0.18108 -0.22454 0.17882 -0.22361 0.17674 -0.22199 C 0.17604 -0.22153 0.17569 -0.22014 0.175 -0.21968 C 0.17292 -0.21852 0.17066 -0.21806 0.16858 -0.21713 C 0.16771 -0.2169 0.16684 -0.21644 0.16597 -0.21597 C 0.15469 -0.21181 0.14653 -0.21343 0.13229 -0.21227 C 0.12708 -0.21134 0.12656 -0.21158 0.12222 -0.20996 C 0.12135 -0.20949 0.12049 -0.20926 0.11962 -0.2088 C 0.11806 -0.20787 0.11667 -0.20671 0.11493 -0.20625 C 0.11267 -0.20556 0.11007 -0.20556 0.10764 -0.20509 C 0.10625 -0.20417 0.10486 -0.20301 0.10313 -0.20255 C 0.09288 -0.20093 0.07222 -0.19908 0.07222 -0.19908 C 0.06181 -0.19074 0.06997 -0.19584 0.04774 -0.19421 C 0.04375 -0.19398 0.03993 -0.19329 0.03594 -0.19306 L 0.02049 -0.19167 C 0.01615 -0.18796 0.01944 -0.19028 0.01406 -0.1882 C 0.01233 -0.18727 0.01042 -0.18658 0.00868 -0.18565 C 0.00677 -0.18496 0.00504 -0.18334 0.00313 -0.18334 L -0.01128 -0.18195 C -0.02569 -0.16945 -0.00365 -0.18843 -0.01684 -0.17847 C -0.01806 -0.17732 -0.0191 -0.17593 -0.02049 -0.17477 C -0.02587 -0.17014 -0.03108 -0.16528 -0.03681 -0.16134 L -0.05503 -0.14931 C -0.06441 -0.14283 -0.06042 -0.14421 -0.06858 -0.14074 C -0.06979 -0.14028 -0.07101 -0.13982 -0.07222 -0.13959 C -0.08021 -0.13866 -0.08802 -0.13796 -0.09583 -0.13727 C -0.10799 -0.13611 -0.11337 -0.13565 -0.12587 -0.13472 C -0.12674 -0.13357 -0.1276 -0.13218 -0.12865 -0.13125 C -0.12951 -0.13033 -0.13056 -0.13056 -0.13142 -0.12986 C -0.13229 -0.12917 -0.13316 -0.12824 -0.13403 -0.12755 C -0.1349 -0.12685 -0.13594 -0.12685 -0.13681 -0.12639 C -0.13837 -0.12523 -0.13976 -0.12338 -0.14132 -0.12269 C -0.1434 -0.12176 -0.14566 -0.12176 -0.14774 -0.12153 C -0.14896 -0.1206 -0.15 -0.11945 -0.15139 -0.11898 C -0.15538 -0.11759 -0.16562 -0.11551 -0.17135 -0.11412 C -0.17795 -0.11134 -0.16979 -0.11482 -0.17778 -0.11181 C -0.17865 -0.11134 -0.17951 -0.11088 -0.18038 -0.11065 C -0.1816 -0.10926 -0.18264 -0.10764 -0.18403 -0.10695 C -0.18854 -0.1044 -0.19323 -0.10278 -0.19774 -0.10093 C -0.19861 -0.10046 -0.19948 -0.09977 -0.20052 -0.09954 L -0.20677 -0.09838 C -0.21128 -0.09607 -0.21597 -0.09398 -0.22049 -0.09121 C -0.22309 -0.08959 -0.22535 -0.08727 -0.22778 -0.08519 C -0.22917 -0.0838 -0.22986 -0.08148 -0.23142 -0.08033 L -0.23403 -0.07778 C -0.23524 -0.07546 -0.23733 -0.07361 -0.23507 -0.0706 C -0.23437 -0.06968 -0.23316 -0.06968 -0.23229 -0.06921 C -0.23177 -0.06875 -0.22691 -0.06389 -0.22587 -0.0632 C -0.22413 -0.06227 -0.22222 -0.06158 -0.22049 -0.06088 C -0.21927 -0.05972 -0.21806 -0.0581 -0.21684 -0.05718 C -0.21597 -0.05648 -0.21493 -0.05648 -0.21406 -0.05602 C -0.20729 -0.05255 -0.21198 -0.0544 -0.2059 -0.05232 C -0.20295 -0.05 -0.19844 -0.04653 -0.19583 -0.04398 C -0.1908 -0.03866 -0.19566 -0.04144 -0.19045 -0.03912 C -0.18924 -0.0375 -0.18837 -0.03519 -0.18681 -0.03426 C -0.18542 -0.0331 -0.18385 -0.03334 -0.18229 -0.03287 C -0.1783 -0.03218 -0.17431 -0.03148 -0.17049 -0.03056 C -0.1533 -0.02639 -0.17118 -0.0294 -0.15417 -0.02685 C -0.13559 -0.01875 -0.15816 -0.02755 -0.12587 -0.02199 C -0.12309 -0.02153 -0.12066 -0.01852 -0.11771 -0.01852 L -0.09774 -0.01713 C -0.0941 -0.01597 -0.09045 -0.01435 -0.08681 -0.01366 C -0.07708 -0.01158 -0.05677 -0.01227 -0.04948 -0.01227 L -0.06493 -0.00255 " pathEditMode="relative" ptsTypes="AAAAAAAAAAAAAAAAAAAAAAAAAAAAAAAAAAAAAAAAAAAAAAAAAAAAAAAAAAAAAAAAAAAAAAAAAAAAAAAAAAAAAAAAAAAAAAAAAAAAAAAAAAAAAAAAAAAAAAAAAAAAAAAAAAA">
                                      <p:cBhvr>
                                        <p:cTn id="32" dur="2000" fill="hold"/>
                                        <p:tgtEl>
                                          <p:spTgt spid="42"/>
                                        </p:tgtEl>
                                        <p:attrNameLst>
                                          <p:attrName>ppt_x</p:attrName>
                                          <p:attrName>ppt_y</p:attrName>
                                        </p:attrNameLst>
                                      </p:cBhvr>
                                    </p:animMotion>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3"/>
                                        </p:tgtEl>
                                        <p:attrNameLst>
                                          <p:attrName>style.visibility</p:attrName>
                                        </p:attrNameLst>
                                      </p:cBhvr>
                                      <p:to>
                                        <p:strVal val="visible"/>
                                      </p:to>
                                    </p:set>
                                    <p:anim calcmode="lin" valueType="num">
                                      <p:cBhvr additive="base">
                                        <p:cTn id="37" dur="500" fill="hold"/>
                                        <p:tgtEl>
                                          <p:spTgt spid="43"/>
                                        </p:tgtEl>
                                        <p:attrNameLst>
                                          <p:attrName>ppt_x</p:attrName>
                                        </p:attrNameLst>
                                      </p:cBhvr>
                                      <p:tavLst>
                                        <p:tav tm="0">
                                          <p:val>
                                            <p:strVal val="0-#ppt_w/2"/>
                                          </p:val>
                                        </p:tav>
                                        <p:tav tm="100000">
                                          <p:val>
                                            <p:strVal val="#ppt_x"/>
                                          </p:val>
                                        </p:tav>
                                      </p:tavLst>
                                    </p:anim>
                                    <p:anim calcmode="lin" valueType="num">
                                      <p:cBhvr additive="base">
                                        <p:cTn id="38"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39"/>
                                        </p:tgtEl>
                                        <p:attrNameLst>
                                          <p:attrName>style.visibility</p:attrName>
                                        </p:attrNameLst>
                                      </p:cBhvr>
                                      <p:to>
                                        <p:strVal val="visible"/>
                                      </p:to>
                                    </p:set>
                                    <p:anim calcmode="lin" valueType="num">
                                      <p:cBhvr additive="base">
                                        <p:cTn id="43" dur="500" fill="hold"/>
                                        <p:tgtEl>
                                          <p:spTgt spid="39"/>
                                        </p:tgtEl>
                                        <p:attrNameLst>
                                          <p:attrName>ppt_x</p:attrName>
                                        </p:attrNameLst>
                                      </p:cBhvr>
                                      <p:tavLst>
                                        <p:tav tm="0">
                                          <p:val>
                                            <p:strVal val="1+#ppt_w/2"/>
                                          </p:val>
                                        </p:tav>
                                        <p:tav tm="100000">
                                          <p:val>
                                            <p:strVal val="#ppt_x"/>
                                          </p:val>
                                        </p:tav>
                                      </p:tavLst>
                                    </p:anim>
                                    <p:anim calcmode="lin" valueType="num">
                                      <p:cBhvr additive="base">
                                        <p:cTn id="44"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47"/>
                                        </p:tgtEl>
                                        <p:attrNameLst>
                                          <p:attrName>style.visibility</p:attrName>
                                        </p:attrNameLst>
                                      </p:cBhvr>
                                      <p:to>
                                        <p:strVal val="visible"/>
                                      </p:to>
                                    </p:set>
                                    <p:anim calcmode="lin" valueType="num">
                                      <p:cBhvr additive="base">
                                        <p:cTn id="49" dur="500" fill="hold"/>
                                        <p:tgtEl>
                                          <p:spTgt spid="47"/>
                                        </p:tgtEl>
                                        <p:attrNameLst>
                                          <p:attrName>ppt_x</p:attrName>
                                        </p:attrNameLst>
                                      </p:cBhvr>
                                      <p:tavLst>
                                        <p:tav tm="0">
                                          <p:val>
                                            <p:strVal val="1+#ppt_w/2"/>
                                          </p:val>
                                        </p:tav>
                                        <p:tav tm="100000">
                                          <p:val>
                                            <p:strVal val="#ppt_x"/>
                                          </p:val>
                                        </p:tav>
                                      </p:tavLst>
                                    </p:anim>
                                    <p:anim calcmode="lin" valueType="num">
                                      <p:cBhvr additive="base">
                                        <p:cTn id="50"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41"/>
                                        </p:tgtEl>
                                        <p:attrNameLst>
                                          <p:attrName>style.visibility</p:attrName>
                                        </p:attrNameLst>
                                      </p:cBhvr>
                                      <p:to>
                                        <p:strVal val="visible"/>
                                      </p:to>
                                    </p:set>
                                    <p:anim calcmode="lin" valueType="num">
                                      <p:cBhvr additive="base">
                                        <p:cTn id="55" dur="500" fill="hold"/>
                                        <p:tgtEl>
                                          <p:spTgt spid="41"/>
                                        </p:tgtEl>
                                        <p:attrNameLst>
                                          <p:attrName>ppt_x</p:attrName>
                                        </p:attrNameLst>
                                      </p:cBhvr>
                                      <p:tavLst>
                                        <p:tav tm="0">
                                          <p:val>
                                            <p:strVal val="0-#ppt_w/2"/>
                                          </p:val>
                                        </p:tav>
                                        <p:tav tm="100000">
                                          <p:val>
                                            <p:strVal val="#ppt_x"/>
                                          </p:val>
                                        </p:tav>
                                      </p:tavLst>
                                    </p:anim>
                                    <p:anim calcmode="lin" valueType="num">
                                      <p:cBhvr additive="base">
                                        <p:cTn id="56" dur="500" fill="hold"/>
                                        <p:tgtEl>
                                          <p:spTgt spid="41"/>
                                        </p:tgtEl>
                                        <p:attrNameLst>
                                          <p:attrName>ppt_y</p:attrName>
                                        </p:attrNameLst>
                                      </p:cBhvr>
                                      <p:tavLst>
                                        <p:tav tm="0">
                                          <p:val>
                                            <p:strVal val="#ppt_y"/>
                                          </p:val>
                                        </p:tav>
                                        <p:tav tm="100000">
                                          <p:val>
                                            <p:strVal val="#ppt_y"/>
                                          </p:val>
                                        </p:tav>
                                      </p:tavLst>
                                    </p:anim>
                                  </p:childTnLst>
                                </p:cTn>
                              </p:par>
                              <p:par>
                                <p:cTn id="57" presetID="1" presetClass="exit" presetSubtype="0" fill="hold" grpId="1" nodeType="withEffect">
                                  <p:stCondLst>
                                    <p:cond delay="0"/>
                                  </p:stCondLst>
                                  <p:childTnLst>
                                    <p:set>
                                      <p:cBhvr>
                                        <p:cTn id="58" dur="1" fill="hold">
                                          <p:stCondLst>
                                            <p:cond delay="0"/>
                                          </p:stCondLst>
                                        </p:cTn>
                                        <p:tgtEl>
                                          <p:spTgt spid="43"/>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42"/>
                                        </p:tgtEl>
                                        <p:attrNameLst>
                                          <p:attrName>style.visibility</p:attrName>
                                        </p:attrNameLst>
                                      </p:cBhvr>
                                      <p:to>
                                        <p:strVal val="hidden"/>
                                      </p:to>
                                    </p:set>
                                  </p:childTnLst>
                                </p:cTn>
                              </p:par>
                              <p:par>
                                <p:cTn id="61" presetID="1" presetClass="exit" presetSubtype="0" fill="hold" grpId="1" nodeType="withEffect">
                                  <p:stCondLst>
                                    <p:cond delay="0"/>
                                  </p:stCondLst>
                                  <p:childTnLst>
                                    <p:set>
                                      <p:cBhvr>
                                        <p:cTn id="62" dur="1" fill="hold">
                                          <p:stCondLst>
                                            <p:cond delay="0"/>
                                          </p:stCondLst>
                                        </p:cTn>
                                        <p:tgtEl>
                                          <p:spTgt spid="39"/>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44"/>
                                        </p:tgtEl>
                                        <p:attrNameLst>
                                          <p:attrName>style.visibility</p:attrName>
                                        </p:attrNameLst>
                                      </p:cBhvr>
                                      <p:to>
                                        <p:strVal val="visible"/>
                                      </p:to>
                                    </p:set>
                                    <p:anim calcmode="lin" valueType="num">
                                      <p:cBhvr additive="base">
                                        <p:cTn id="67" dur="500" fill="hold"/>
                                        <p:tgtEl>
                                          <p:spTgt spid="44"/>
                                        </p:tgtEl>
                                        <p:attrNameLst>
                                          <p:attrName>ppt_x</p:attrName>
                                        </p:attrNameLst>
                                      </p:cBhvr>
                                      <p:tavLst>
                                        <p:tav tm="0">
                                          <p:val>
                                            <p:strVal val="0-#ppt_w/2"/>
                                          </p:val>
                                        </p:tav>
                                        <p:tav tm="100000">
                                          <p:val>
                                            <p:strVal val="#ppt_x"/>
                                          </p:val>
                                        </p:tav>
                                      </p:tavLst>
                                    </p:anim>
                                    <p:anim calcmode="lin" valueType="num">
                                      <p:cBhvr additive="base">
                                        <p:cTn id="6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2" fill="hold" grpId="0" nodeType="clickEffect">
                                  <p:stCondLst>
                                    <p:cond delay="0"/>
                                  </p:stCondLst>
                                  <p:childTnLst>
                                    <p:set>
                                      <p:cBhvr>
                                        <p:cTn id="72" dur="1" fill="hold">
                                          <p:stCondLst>
                                            <p:cond delay="0"/>
                                          </p:stCondLst>
                                        </p:cTn>
                                        <p:tgtEl>
                                          <p:spTgt spid="38"/>
                                        </p:tgtEl>
                                        <p:attrNameLst>
                                          <p:attrName>style.visibility</p:attrName>
                                        </p:attrNameLst>
                                      </p:cBhvr>
                                      <p:to>
                                        <p:strVal val="visible"/>
                                      </p:to>
                                    </p:set>
                                    <p:anim calcmode="lin" valueType="num">
                                      <p:cBhvr additive="base">
                                        <p:cTn id="73" dur="500" fill="hold"/>
                                        <p:tgtEl>
                                          <p:spTgt spid="38"/>
                                        </p:tgtEl>
                                        <p:attrNameLst>
                                          <p:attrName>ppt_x</p:attrName>
                                        </p:attrNameLst>
                                      </p:cBhvr>
                                      <p:tavLst>
                                        <p:tav tm="0">
                                          <p:val>
                                            <p:strVal val="1+#ppt_w/2"/>
                                          </p:val>
                                        </p:tav>
                                        <p:tav tm="100000">
                                          <p:val>
                                            <p:strVal val="#ppt_x"/>
                                          </p:val>
                                        </p:tav>
                                      </p:tavLst>
                                    </p:anim>
                                    <p:anim calcmode="lin" valueType="num">
                                      <p:cBhvr additive="base">
                                        <p:cTn id="7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8" fill="hold" nodeType="clickEffect">
                                  <p:stCondLst>
                                    <p:cond delay="0"/>
                                  </p:stCondLst>
                                  <p:childTnLst>
                                    <p:set>
                                      <p:cBhvr>
                                        <p:cTn id="78" dur="1" fill="hold">
                                          <p:stCondLst>
                                            <p:cond delay="0"/>
                                          </p:stCondLst>
                                        </p:cTn>
                                        <p:tgtEl>
                                          <p:spTgt spid="40"/>
                                        </p:tgtEl>
                                        <p:attrNameLst>
                                          <p:attrName>style.visibility</p:attrName>
                                        </p:attrNameLst>
                                      </p:cBhvr>
                                      <p:to>
                                        <p:strVal val="visible"/>
                                      </p:to>
                                    </p:set>
                                    <p:anim calcmode="lin" valueType="num">
                                      <p:cBhvr additive="base">
                                        <p:cTn id="79" dur="500" fill="hold"/>
                                        <p:tgtEl>
                                          <p:spTgt spid="40"/>
                                        </p:tgtEl>
                                        <p:attrNameLst>
                                          <p:attrName>ppt_x</p:attrName>
                                        </p:attrNameLst>
                                      </p:cBhvr>
                                      <p:tavLst>
                                        <p:tav tm="0">
                                          <p:val>
                                            <p:strVal val="0-#ppt_w/2"/>
                                          </p:val>
                                        </p:tav>
                                        <p:tav tm="100000">
                                          <p:val>
                                            <p:strVal val="#ppt_x"/>
                                          </p:val>
                                        </p:tav>
                                      </p:tavLst>
                                    </p:anim>
                                    <p:anim calcmode="lin" valueType="num">
                                      <p:cBhvr additive="base">
                                        <p:cTn id="80" dur="500" fill="hold"/>
                                        <p:tgtEl>
                                          <p:spTgt spid="40"/>
                                        </p:tgtEl>
                                        <p:attrNameLst>
                                          <p:attrName>ppt_y</p:attrName>
                                        </p:attrNameLst>
                                      </p:cBhvr>
                                      <p:tavLst>
                                        <p:tav tm="0">
                                          <p:val>
                                            <p:strVal val="#ppt_y"/>
                                          </p:val>
                                        </p:tav>
                                        <p:tav tm="100000">
                                          <p:val>
                                            <p:strVal val="#ppt_y"/>
                                          </p:val>
                                        </p:tav>
                                      </p:tavLst>
                                    </p:anim>
                                  </p:childTnLst>
                                </p:cTn>
                              </p:par>
                              <p:par>
                                <p:cTn id="81" presetID="1" presetClass="exit" presetSubtype="0" fill="hold" grpId="1" nodeType="withEffect">
                                  <p:stCondLst>
                                    <p:cond delay="0"/>
                                  </p:stCondLst>
                                  <p:childTnLst>
                                    <p:set>
                                      <p:cBhvr>
                                        <p:cTn id="82" dur="1" fill="hold">
                                          <p:stCondLst>
                                            <p:cond delay="0"/>
                                          </p:stCondLst>
                                        </p:cTn>
                                        <p:tgtEl>
                                          <p:spTgt spid="44"/>
                                        </p:tgtEl>
                                        <p:attrNameLst>
                                          <p:attrName>style.visibility</p:attrName>
                                        </p:attrNameLst>
                                      </p:cBhvr>
                                      <p:to>
                                        <p:strVal val="hidden"/>
                                      </p:to>
                                    </p:set>
                                  </p:childTnLst>
                                </p:cTn>
                              </p:par>
                              <p:par>
                                <p:cTn id="83" presetID="1" presetClass="exit" presetSubtype="0" fill="hold" grpId="1" nodeType="withEffect">
                                  <p:stCondLst>
                                    <p:cond delay="0"/>
                                  </p:stCondLst>
                                  <p:childTnLst>
                                    <p:set>
                                      <p:cBhvr>
                                        <p:cTn id="84" dur="1" fill="hold">
                                          <p:stCondLst>
                                            <p:cond delay="0"/>
                                          </p:stCondLst>
                                        </p:cTn>
                                        <p:tgtEl>
                                          <p:spTgt spid="38"/>
                                        </p:tgtEl>
                                        <p:attrNameLst>
                                          <p:attrName>style.visibility</p:attrName>
                                        </p:attrNameLst>
                                      </p:cBhvr>
                                      <p:to>
                                        <p:strVal val="hidden"/>
                                      </p:to>
                                    </p:set>
                                  </p:childTnLst>
                                </p:cTn>
                              </p:par>
                              <p:par>
                                <p:cTn id="85" presetID="1" presetClass="exit" presetSubtype="0" fill="hold" nodeType="withEffect">
                                  <p:stCondLst>
                                    <p:cond delay="0"/>
                                  </p:stCondLst>
                                  <p:childTnLst>
                                    <p:set>
                                      <p:cBhvr>
                                        <p:cTn id="86" dur="1" fill="hold">
                                          <p:stCondLst>
                                            <p:cond delay="0"/>
                                          </p:stCondLst>
                                        </p:cTn>
                                        <p:tgtEl>
                                          <p:spTgt spid="41"/>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grpId="0" nodeType="clickEffect">
                                  <p:stCondLst>
                                    <p:cond delay="0"/>
                                  </p:stCondLst>
                                  <p:childTnLst>
                                    <p:set>
                                      <p:cBhvr>
                                        <p:cTn id="90" dur="1" fill="hold">
                                          <p:stCondLst>
                                            <p:cond delay="0"/>
                                          </p:stCondLst>
                                        </p:cTn>
                                        <p:tgtEl>
                                          <p:spTgt spid="45"/>
                                        </p:tgtEl>
                                        <p:attrNameLst>
                                          <p:attrName>style.visibility</p:attrName>
                                        </p:attrNameLst>
                                      </p:cBhvr>
                                      <p:to>
                                        <p:strVal val="visible"/>
                                      </p:to>
                                    </p:set>
                                    <p:anim calcmode="lin" valueType="num">
                                      <p:cBhvr additive="base">
                                        <p:cTn id="91" dur="500" fill="hold"/>
                                        <p:tgtEl>
                                          <p:spTgt spid="45"/>
                                        </p:tgtEl>
                                        <p:attrNameLst>
                                          <p:attrName>ppt_x</p:attrName>
                                        </p:attrNameLst>
                                      </p:cBhvr>
                                      <p:tavLst>
                                        <p:tav tm="0">
                                          <p:val>
                                            <p:strVal val="0-#ppt_w/2"/>
                                          </p:val>
                                        </p:tav>
                                        <p:tav tm="100000">
                                          <p:val>
                                            <p:strVal val="#ppt_x"/>
                                          </p:val>
                                        </p:tav>
                                      </p:tavLst>
                                    </p:anim>
                                    <p:anim calcmode="lin" valueType="num">
                                      <p:cBhvr additive="base">
                                        <p:cTn id="92"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2" fill="hold" grpId="0" nodeType="clickEffect">
                                  <p:stCondLst>
                                    <p:cond delay="0"/>
                                  </p:stCondLst>
                                  <p:childTnLst>
                                    <p:set>
                                      <p:cBhvr>
                                        <p:cTn id="96" dur="1" fill="hold">
                                          <p:stCondLst>
                                            <p:cond delay="0"/>
                                          </p:stCondLst>
                                        </p:cTn>
                                        <p:tgtEl>
                                          <p:spTgt spid="33"/>
                                        </p:tgtEl>
                                        <p:attrNameLst>
                                          <p:attrName>style.visibility</p:attrName>
                                        </p:attrNameLst>
                                      </p:cBhvr>
                                      <p:to>
                                        <p:strVal val="visible"/>
                                      </p:to>
                                    </p:set>
                                    <p:anim calcmode="lin" valueType="num">
                                      <p:cBhvr additive="base">
                                        <p:cTn id="97" dur="500" fill="hold"/>
                                        <p:tgtEl>
                                          <p:spTgt spid="33"/>
                                        </p:tgtEl>
                                        <p:attrNameLst>
                                          <p:attrName>ppt_x</p:attrName>
                                        </p:attrNameLst>
                                      </p:cBhvr>
                                      <p:tavLst>
                                        <p:tav tm="0">
                                          <p:val>
                                            <p:strVal val="1+#ppt_w/2"/>
                                          </p:val>
                                        </p:tav>
                                        <p:tav tm="100000">
                                          <p:val>
                                            <p:strVal val="#ppt_x"/>
                                          </p:val>
                                        </p:tav>
                                      </p:tavLst>
                                    </p:anim>
                                    <p:anim calcmode="lin" valueType="num">
                                      <p:cBhvr additive="base">
                                        <p:cTn id="98"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grpId="0" nodeType="clickEffect">
                                  <p:stCondLst>
                                    <p:cond delay="0"/>
                                  </p:stCondLst>
                                  <p:childTnLst>
                                    <p:set>
                                      <p:cBhvr>
                                        <p:cTn id="102" dur="1" fill="hold">
                                          <p:stCondLst>
                                            <p:cond delay="0"/>
                                          </p:stCondLst>
                                        </p:cTn>
                                        <p:tgtEl>
                                          <p:spTgt spid="32"/>
                                        </p:tgtEl>
                                        <p:attrNameLst>
                                          <p:attrName>style.visibility</p:attrName>
                                        </p:attrNameLst>
                                      </p:cBhvr>
                                      <p:to>
                                        <p:strVal val="visible"/>
                                      </p:to>
                                    </p:set>
                                    <p:anim calcmode="lin" valueType="num">
                                      <p:cBhvr additive="base">
                                        <p:cTn id="103" dur="500" fill="hold"/>
                                        <p:tgtEl>
                                          <p:spTgt spid="32"/>
                                        </p:tgtEl>
                                        <p:attrNameLst>
                                          <p:attrName>ppt_x</p:attrName>
                                        </p:attrNameLst>
                                      </p:cBhvr>
                                      <p:tavLst>
                                        <p:tav tm="0">
                                          <p:val>
                                            <p:strVal val="0-#ppt_w/2"/>
                                          </p:val>
                                        </p:tav>
                                        <p:tav tm="100000">
                                          <p:val>
                                            <p:strVal val="#ppt_x"/>
                                          </p:val>
                                        </p:tav>
                                      </p:tavLst>
                                    </p:anim>
                                    <p:anim calcmode="lin" valueType="num">
                                      <p:cBhvr additive="base">
                                        <p:cTn id="104"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37"/>
                                        </p:tgtEl>
                                        <p:attrNameLst>
                                          <p:attrName>style.visibility</p:attrName>
                                        </p:attrNameLst>
                                      </p:cBhvr>
                                      <p:to>
                                        <p:strVal val="visible"/>
                                      </p:to>
                                    </p:set>
                                    <p:anim calcmode="lin" valueType="num">
                                      <p:cBhvr additive="base">
                                        <p:cTn id="109" dur="500" fill="hold"/>
                                        <p:tgtEl>
                                          <p:spTgt spid="37"/>
                                        </p:tgtEl>
                                        <p:attrNameLst>
                                          <p:attrName>ppt_x</p:attrName>
                                        </p:attrNameLst>
                                      </p:cBhvr>
                                      <p:tavLst>
                                        <p:tav tm="0">
                                          <p:val>
                                            <p:strVal val="0-#ppt_w/2"/>
                                          </p:val>
                                        </p:tav>
                                        <p:tav tm="100000">
                                          <p:val>
                                            <p:strVal val="#ppt_x"/>
                                          </p:val>
                                        </p:tav>
                                      </p:tavLst>
                                    </p:anim>
                                    <p:anim calcmode="lin" valueType="num">
                                      <p:cBhvr additive="base">
                                        <p:cTn id="110"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 grpId="0"/>
      <p:bldP spid="22" grpId="0"/>
      <p:bldP spid="2" grpId="0" animBg="1"/>
      <p:bldP spid="33" grpId="0"/>
      <p:bldP spid="38" grpId="0"/>
      <p:bldP spid="38" grpId="1"/>
      <p:bldP spid="39" grpId="0"/>
      <p:bldP spid="39" grpId="1"/>
      <p:bldP spid="43" grpId="0"/>
      <p:bldP spid="43" grpId="1"/>
      <p:bldP spid="44" grpId="0"/>
      <p:bldP spid="44" grpId="1"/>
      <p:bldP spid="45" grpId="0"/>
      <p:bldP spid="32" grpId="0"/>
      <p:bldP spid="37" grpId="0"/>
      <p:bldP spid="47" grpId="0"/>
    </p:bldLst>
  </p:timing>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490240"/>
            <a:ext cx="6597015" cy="523220"/>
          </a:xfrm>
          <a:prstGeom prst="rect">
            <a:avLst/>
          </a:prstGeom>
        </p:spPr>
        <p:txBody>
          <a:bodyPr wrap="square">
            <a:spAutoFit/>
          </a:bodyPr>
          <a:lstStyle/>
          <a:p>
            <a:r>
              <a:rPr lang="en-US" altLang="en-US" dirty="0"/>
              <a:t>Lets just try to mimic the true distribution.</a:t>
            </a:r>
          </a:p>
        </p:txBody>
      </p:sp>
      <p:sp>
        <p:nvSpPr>
          <p:cNvPr id="22" name="Rectangle 21"/>
          <p:cNvSpPr/>
          <p:nvPr/>
        </p:nvSpPr>
        <p:spPr>
          <a:xfrm>
            <a:off x="2362200" y="2971800"/>
            <a:ext cx="6216015" cy="1384995"/>
          </a:xfrm>
          <a:prstGeom prst="rect">
            <a:avLst/>
          </a:prstGeom>
        </p:spPr>
        <p:txBody>
          <a:bodyPr wrap="square">
            <a:spAutoFit/>
          </a:bodyPr>
          <a:lstStyle/>
          <a:p>
            <a:r>
              <a:rPr lang="en-US" altLang="en-US" dirty="0"/>
              <a:t>Discerner tries to tell if its input came </a:t>
            </a:r>
            <a:br>
              <a:rPr lang="en-US" altLang="en-US" dirty="0"/>
            </a:br>
            <a:r>
              <a:rPr lang="en-US" altLang="en-US" dirty="0"/>
              <a:t>    from the true </a:t>
            </a:r>
            <a:r>
              <a:rPr lang="en-US" altLang="en-US" dirty="0">
                <a:solidFill>
                  <a:srgbClr val="FF00FF"/>
                </a:solidFill>
              </a:rPr>
              <a:t>distribution</a:t>
            </a:r>
            <a:r>
              <a:rPr lang="en-US" altLang="en-US" dirty="0"/>
              <a:t> </a:t>
            </a:r>
            <a:br>
              <a:rPr lang="en-US" altLang="en-US" dirty="0"/>
            </a:br>
            <a:r>
              <a:rPr lang="en-US" altLang="en-US" dirty="0"/>
              <a:t>    or the </a:t>
            </a:r>
            <a:r>
              <a:rPr lang="en-US" altLang="en-US" dirty="0">
                <a:solidFill>
                  <a:srgbClr val="00FFFF"/>
                </a:solidFill>
              </a:rPr>
              <a:t>mimic</a:t>
            </a:r>
          </a:p>
        </p:txBody>
      </p:sp>
      <p:grpSp>
        <p:nvGrpSpPr>
          <p:cNvPr id="3" name="Group 2"/>
          <p:cNvGrpSpPr/>
          <p:nvPr/>
        </p:nvGrpSpPr>
        <p:grpSpPr>
          <a:xfrm>
            <a:off x="2666103" y="4440001"/>
            <a:ext cx="3658497" cy="1808399"/>
            <a:chOff x="2666103" y="4821001"/>
            <a:chExt cx="3658497" cy="1808399"/>
          </a:xfrm>
        </p:grpSpPr>
        <p:sp>
          <p:nvSpPr>
            <p:cNvPr id="24" name="Rectangle 23"/>
            <p:cNvSpPr/>
            <p:nvPr/>
          </p:nvSpPr>
          <p:spPr>
            <a:xfrm>
              <a:off x="2666103" y="4821001"/>
              <a:ext cx="3658497" cy="1808399"/>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103" y="4876800"/>
              <a:ext cx="3506019" cy="1727888"/>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2966445" y="4953000"/>
              <a:ext cx="767355"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1" name="Rectangle 30"/>
            <p:cNvSpPr/>
            <p:nvPr/>
          </p:nvSpPr>
          <p:spPr>
            <a:xfrm>
              <a:off x="5091875" y="5943600"/>
              <a:ext cx="699325"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cxnSp>
        <p:nvCxnSpPr>
          <p:cNvPr id="5" name="Straight Arrow Connector 4"/>
          <p:cNvCxnSpPr/>
          <p:nvPr/>
        </p:nvCxnSpPr>
        <p:spPr bwMode="auto">
          <a:xfrm>
            <a:off x="1295400" y="5486400"/>
            <a:ext cx="1370703" cy="0"/>
          </a:xfrm>
          <a:prstGeom prst="straightConnector1">
            <a:avLst/>
          </a:prstGeom>
          <a:noFill/>
          <a:ln w="76200" cap="sq" cmpd="sng" algn="ctr">
            <a:solidFill>
              <a:srgbClr val="FF00FF"/>
            </a:solidFill>
            <a:prstDash val="solid"/>
            <a:round/>
            <a:headEnd type="none" w="med" len="med"/>
            <a:tailEnd type="triangle"/>
          </a:ln>
          <a:effectLst/>
        </p:spPr>
      </p:cxnSp>
      <p:sp>
        <p:nvSpPr>
          <p:cNvPr id="46" name="Rectangle 45"/>
          <p:cNvSpPr/>
          <p:nvPr/>
        </p:nvSpPr>
        <p:spPr>
          <a:xfrm>
            <a:off x="6781800" y="3505200"/>
            <a:ext cx="2329815" cy="1815882"/>
          </a:xfrm>
          <a:prstGeom prst="rect">
            <a:avLst/>
          </a:prstGeom>
        </p:spPr>
        <p:txBody>
          <a:bodyPr wrap="square">
            <a:spAutoFit/>
          </a:bodyPr>
          <a:lstStyle/>
          <a:p>
            <a:pPr algn="ctr"/>
            <a:r>
              <a:rPr lang="en-US" altLang="en-US" dirty="0"/>
              <a:t>Discerner can easily learn to discern this from true data. </a:t>
            </a:r>
          </a:p>
        </p:txBody>
      </p:sp>
      <p:sp>
        <p:nvSpPr>
          <p:cNvPr id="47" name="Rectangle 46"/>
          <p:cNvSpPr/>
          <p:nvPr/>
        </p:nvSpPr>
        <p:spPr>
          <a:xfrm>
            <a:off x="6781800" y="901005"/>
            <a:ext cx="2329815" cy="1815882"/>
          </a:xfrm>
          <a:prstGeom prst="rect">
            <a:avLst/>
          </a:prstGeom>
        </p:spPr>
        <p:txBody>
          <a:bodyPr wrap="square">
            <a:spAutoFit/>
          </a:bodyPr>
          <a:lstStyle/>
          <a:p>
            <a:pPr algn="ctr"/>
            <a:r>
              <a:rPr lang="en-US" altLang="en-US" dirty="0"/>
              <a:t>Initially Mimicker gives random noise</a:t>
            </a:r>
          </a:p>
        </p:txBody>
      </p:sp>
      <p:sp>
        <p:nvSpPr>
          <p:cNvPr id="26" name="Freeform 25"/>
          <p:cNvSpPr/>
          <p:nvPr/>
        </p:nvSpPr>
        <p:spPr>
          <a:xfrm>
            <a:off x="1420990" y="2092208"/>
            <a:ext cx="6379953" cy="3369479"/>
          </a:xfrm>
          <a:custGeom>
            <a:avLst/>
            <a:gdLst>
              <a:gd name="connsiteX0" fmla="*/ 5881379 w 6424211"/>
              <a:gd name="connsiteY0" fmla="*/ 0 h 2954655"/>
              <a:gd name="connsiteX1" fmla="*/ 5904239 w 6424211"/>
              <a:gd name="connsiteY1" fmla="*/ 1183005 h 2954655"/>
              <a:gd name="connsiteX2" fmla="*/ 423554 w 6424211"/>
              <a:gd name="connsiteY2" fmla="*/ 1788795 h 2954655"/>
              <a:gd name="connsiteX3" fmla="*/ 469274 w 6424211"/>
              <a:gd name="connsiteY3" fmla="*/ 2737485 h 2954655"/>
              <a:gd name="connsiteX4" fmla="*/ 1292234 w 6424211"/>
              <a:gd name="connsiteY4" fmla="*/ 2954655 h 2954655"/>
              <a:gd name="connsiteX0" fmla="*/ 5996747 w 6539579"/>
              <a:gd name="connsiteY0" fmla="*/ 0 h 3019479"/>
              <a:gd name="connsiteX1" fmla="*/ 6019607 w 6539579"/>
              <a:gd name="connsiteY1" fmla="*/ 1183005 h 3019479"/>
              <a:gd name="connsiteX2" fmla="*/ 538922 w 6539579"/>
              <a:gd name="connsiteY2" fmla="*/ 1788795 h 3019479"/>
              <a:gd name="connsiteX3" fmla="*/ 302009 w 6539579"/>
              <a:gd name="connsiteY3" fmla="*/ 2928677 h 3019479"/>
              <a:gd name="connsiteX4" fmla="*/ 1407602 w 6539579"/>
              <a:gd name="connsiteY4" fmla="*/ 2954655 h 3019479"/>
              <a:gd name="connsiteX0" fmla="*/ 5981994 w 6524826"/>
              <a:gd name="connsiteY0" fmla="*/ 0 h 3061774"/>
              <a:gd name="connsiteX1" fmla="*/ 6004854 w 6524826"/>
              <a:gd name="connsiteY1" fmla="*/ 1183005 h 3061774"/>
              <a:gd name="connsiteX2" fmla="*/ 524169 w 6524826"/>
              <a:gd name="connsiteY2" fmla="*/ 1788795 h 3061774"/>
              <a:gd name="connsiteX3" fmla="*/ 287256 w 6524826"/>
              <a:gd name="connsiteY3" fmla="*/ 2928677 h 3061774"/>
              <a:gd name="connsiteX4" fmla="*/ 1110217 w 6524826"/>
              <a:gd name="connsiteY4" fmla="*/ 3046095 h 3061774"/>
              <a:gd name="connsiteX0" fmla="*/ 6073312 w 6616144"/>
              <a:gd name="connsiteY0" fmla="*/ 0 h 3046095"/>
              <a:gd name="connsiteX1" fmla="*/ 6096172 w 6616144"/>
              <a:gd name="connsiteY1" fmla="*/ 1183005 h 3046095"/>
              <a:gd name="connsiteX2" fmla="*/ 615487 w 6616144"/>
              <a:gd name="connsiteY2" fmla="*/ 1788795 h 3046095"/>
              <a:gd name="connsiteX3" fmla="*/ 195694 w 6616144"/>
              <a:gd name="connsiteY3" fmla="*/ 2695921 h 3046095"/>
              <a:gd name="connsiteX4" fmla="*/ 1201535 w 6616144"/>
              <a:gd name="connsiteY4" fmla="*/ 3046095 h 3046095"/>
              <a:gd name="connsiteX0" fmla="*/ 6012273 w 6555105"/>
              <a:gd name="connsiteY0" fmla="*/ 0 h 3046095"/>
              <a:gd name="connsiteX1" fmla="*/ 6035133 w 6555105"/>
              <a:gd name="connsiteY1" fmla="*/ 1183005 h 3046095"/>
              <a:gd name="connsiteX2" fmla="*/ 554448 w 6555105"/>
              <a:gd name="connsiteY2" fmla="*/ 1788795 h 3046095"/>
              <a:gd name="connsiteX3" fmla="*/ 134655 w 6555105"/>
              <a:gd name="connsiteY3" fmla="*/ 2695921 h 3046095"/>
              <a:gd name="connsiteX4" fmla="*/ 1140496 w 6555105"/>
              <a:gd name="connsiteY4" fmla="*/ 3046095 h 3046095"/>
              <a:gd name="connsiteX0" fmla="*/ 6046031 w 6588863"/>
              <a:gd name="connsiteY0" fmla="*/ 0 h 3046095"/>
              <a:gd name="connsiteX1" fmla="*/ 6068891 w 6588863"/>
              <a:gd name="connsiteY1" fmla="*/ 1183005 h 3046095"/>
              <a:gd name="connsiteX2" fmla="*/ 588206 w 6588863"/>
              <a:gd name="connsiteY2" fmla="*/ 1788795 h 3046095"/>
              <a:gd name="connsiteX3" fmla="*/ 101911 w 6588863"/>
              <a:gd name="connsiteY3" fmla="*/ 2388350 h 3046095"/>
              <a:gd name="connsiteX4" fmla="*/ 1174254 w 6588863"/>
              <a:gd name="connsiteY4" fmla="*/ 3046095 h 3046095"/>
              <a:gd name="connsiteX0" fmla="*/ 6104612 w 6647444"/>
              <a:gd name="connsiteY0" fmla="*/ 0 h 3046095"/>
              <a:gd name="connsiteX1" fmla="*/ 6127472 w 6647444"/>
              <a:gd name="connsiteY1" fmla="*/ 1183005 h 3046095"/>
              <a:gd name="connsiteX2" fmla="*/ 646787 w 6647444"/>
              <a:gd name="connsiteY2" fmla="*/ 1788795 h 3046095"/>
              <a:gd name="connsiteX3" fmla="*/ 160492 w 6647444"/>
              <a:gd name="connsiteY3" fmla="*/ 2388350 h 3046095"/>
              <a:gd name="connsiteX4" fmla="*/ 1232835 w 6647444"/>
              <a:gd name="connsiteY4" fmla="*/ 3046095 h 3046095"/>
              <a:gd name="connsiteX0" fmla="*/ 5944120 w 6521507"/>
              <a:gd name="connsiteY0" fmla="*/ 0 h 3046095"/>
              <a:gd name="connsiteX1" fmla="*/ 5966980 w 6521507"/>
              <a:gd name="connsiteY1" fmla="*/ 1183005 h 3046095"/>
              <a:gd name="connsiteX2" fmla="*/ 0 w 6521507"/>
              <a:gd name="connsiteY2" fmla="*/ 2388350 h 3046095"/>
              <a:gd name="connsiteX3" fmla="*/ 1072343 w 6521507"/>
              <a:gd name="connsiteY3" fmla="*/ 3046095 h 3046095"/>
              <a:gd name="connsiteX0" fmla="*/ 5958091 w 6535478"/>
              <a:gd name="connsiteY0" fmla="*/ 0 h 3046095"/>
              <a:gd name="connsiteX1" fmla="*/ 5980951 w 6535478"/>
              <a:gd name="connsiteY1" fmla="*/ 1183005 h 3046095"/>
              <a:gd name="connsiteX2" fmla="*/ 13971 w 6535478"/>
              <a:gd name="connsiteY2" fmla="*/ 2388350 h 3046095"/>
              <a:gd name="connsiteX3" fmla="*/ 1086314 w 6535478"/>
              <a:gd name="connsiteY3" fmla="*/ 3046095 h 3046095"/>
              <a:gd name="connsiteX0" fmla="*/ 6456854 w 6803799"/>
              <a:gd name="connsiteY0" fmla="*/ 0 h 3079345"/>
              <a:gd name="connsiteX1" fmla="*/ 5980951 w 6803799"/>
              <a:gd name="connsiteY1" fmla="*/ 1216255 h 3079345"/>
              <a:gd name="connsiteX2" fmla="*/ 13971 w 6803799"/>
              <a:gd name="connsiteY2" fmla="*/ 2421600 h 3079345"/>
              <a:gd name="connsiteX3" fmla="*/ 1086314 w 6803799"/>
              <a:gd name="connsiteY3" fmla="*/ 3079345 h 3079345"/>
              <a:gd name="connsiteX0" fmla="*/ 5110192 w 6269040"/>
              <a:gd name="connsiteY0" fmla="*/ 0 h 3245600"/>
              <a:gd name="connsiteX1" fmla="*/ 5980951 w 6269040"/>
              <a:gd name="connsiteY1" fmla="*/ 1382510 h 3245600"/>
              <a:gd name="connsiteX2" fmla="*/ 13971 w 6269040"/>
              <a:gd name="connsiteY2" fmla="*/ 2587855 h 3245600"/>
              <a:gd name="connsiteX3" fmla="*/ 1086314 w 6269040"/>
              <a:gd name="connsiteY3" fmla="*/ 3245600 h 3245600"/>
              <a:gd name="connsiteX0" fmla="*/ 5351109 w 6785483"/>
              <a:gd name="connsiteY0" fmla="*/ 0 h 3245600"/>
              <a:gd name="connsiteX1" fmla="*/ 6537752 w 6785483"/>
              <a:gd name="connsiteY1" fmla="*/ 933622 h 3245600"/>
              <a:gd name="connsiteX2" fmla="*/ 254888 w 6785483"/>
              <a:gd name="connsiteY2" fmla="*/ 2587855 h 3245600"/>
              <a:gd name="connsiteX3" fmla="*/ 1327231 w 6785483"/>
              <a:gd name="connsiteY3" fmla="*/ 3245600 h 3245600"/>
              <a:gd name="connsiteX0" fmla="*/ 5351109 w 6547605"/>
              <a:gd name="connsiteY0" fmla="*/ 0 h 3245600"/>
              <a:gd name="connsiteX1" fmla="*/ 6537752 w 6547605"/>
              <a:gd name="connsiteY1" fmla="*/ 933622 h 3245600"/>
              <a:gd name="connsiteX2" fmla="*/ 254888 w 6547605"/>
              <a:gd name="connsiteY2" fmla="*/ 2587855 h 3245600"/>
              <a:gd name="connsiteX3" fmla="*/ 1327231 w 6547605"/>
              <a:gd name="connsiteY3" fmla="*/ 3245600 h 3245600"/>
              <a:gd name="connsiteX0" fmla="*/ 5351109 w 6554995"/>
              <a:gd name="connsiteY0" fmla="*/ 0 h 3245600"/>
              <a:gd name="connsiteX1" fmla="*/ 6537752 w 6554995"/>
              <a:gd name="connsiteY1" fmla="*/ 933622 h 3245600"/>
              <a:gd name="connsiteX2" fmla="*/ 254888 w 6554995"/>
              <a:gd name="connsiteY2" fmla="*/ 2587855 h 3245600"/>
              <a:gd name="connsiteX3" fmla="*/ 1327231 w 6554995"/>
              <a:gd name="connsiteY3" fmla="*/ 3245600 h 3245600"/>
              <a:gd name="connsiteX0" fmla="*/ 5352195 w 6572207"/>
              <a:gd name="connsiteY0" fmla="*/ 0 h 3245600"/>
              <a:gd name="connsiteX1" fmla="*/ 6555463 w 6572207"/>
              <a:gd name="connsiteY1" fmla="*/ 775680 h 3245600"/>
              <a:gd name="connsiteX2" fmla="*/ 255974 w 6572207"/>
              <a:gd name="connsiteY2" fmla="*/ 2587855 h 3245600"/>
              <a:gd name="connsiteX3" fmla="*/ 1328317 w 6572207"/>
              <a:gd name="connsiteY3" fmla="*/ 3245600 h 3245600"/>
              <a:gd name="connsiteX0" fmla="*/ 5352195 w 6560107"/>
              <a:gd name="connsiteY0" fmla="*/ 0 h 3245600"/>
              <a:gd name="connsiteX1" fmla="*/ 6555463 w 6560107"/>
              <a:gd name="connsiteY1" fmla="*/ 775680 h 3245600"/>
              <a:gd name="connsiteX2" fmla="*/ 255974 w 6560107"/>
              <a:gd name="connsiteY2" fmla="*/ 2587855 h 3245600"/>
              <a:gd name="connsiteX3" fmla="*/ 1328317 w 6560107"/>
              <a:gd name="connsiteY3" fmla="*/ 3245600 h 3245600"/>
            </a:gdLst>
            <a:ahLst/>
            <a:cxnLst>
              <a:cxn ang="0">
                <a:pos x="connsiteX0" y="connsiteY0"/>
              </a:cxn>
              <a:cxn ang="0">
                <a:pos x="connsiteX1" y="connsiteY1"/>
              </a:cxn>
              <a:cxn ang="0">
                <a:pos x="connsiteX2" y="connsiteY2"/>
              </a:cxn>
              <a:cxn ang="0">
                <a:pos x="connsiteX3" y="connsiteY3"/>
              </a:cxn>
            </a:cxnLst>
            <a:rect l="l" t="t" r="r" b="b"/>
            <a:pathLst>
              <a:path w="6560107" h="3245600">
                <a:moveTo>
                  <a:pt x="5352195" y="0"/>
                </a:moveTo>
                <a:cubicBezTo>
                  <a:pt x="6234080" y="118240"/>
                  <a:pt x="6606812" y="119927"/>
                  <a:pt x="6555463" y="775680"/>
                </a:cubicBezTo>
                <a:cubicBezTo>
                  <a:pt x="6504114" y="1431433"/>
                  <a:pt x="1127165" y="2176202"/>
                  <a:pt x="255974" y="2587855"/>
                </a:cubicBezTo>
                <a:cubicBezTo>
                  <a:pt x="-615217" y="2999508"/>
                  <a:pt x="989227" y="3234170"/>
                  <a:pt x="1328317" y="3245600"/>
                </a:cubicBezTo>
              </a:path>
            </a:pathLst>
          </a:custGeom>
          <a:noFill/>
          <a:ln w="76200">
            <a:solidFill>
              <a:srgbClr val="00FFFF"/>
            </a:solidFill>
            <a:tailEnd type="triangle"/>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7" name="Rectangle 5"/>
          <p:cNvSpPr>
            <a:spLocks noChangeArrowheads="1"/>
          </p:cNvSpPr>
          <p:nvPr/>
        </p:nvSpPr>
        <p:spPr bwMode="auto">
          <a:xfrm>
            <a:off x="6248400" y="6258580"/>
            <a:ext cx="1398203"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Wrong</a:t>
            </a:r>
          </a:p>
        </p:txBody>
      </p:sp>
      <p:pic>
        <p:nvPicPr>
          <p:cNvPr id="33"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9504" y="497502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5"/>
          <p:cNvSpPr>
            <a:spLocks noChangeArrowheads="1"/>
          </p:cNvSpPr>
          <p:nvPr/>
        </p:nvSpPr>
        <p:spPr bwMode="auto">
          <a:xfrm>
            <a:off x="6248400" y="5191780"/>
            <a:ext cx="13708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rPr>
              <a:t>Mimic</a:t>
            </a:r>
          </a:p>
        </p:txBody>
      </p:sp>
      <p:sp>
        <p:nvSpPr>
          <p:cNvPr id="32"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1019656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7"/>
                                        </p:tgtEl>
                                        <p:attrNameLst>
                                          <p:attrName>style.visibility</p:attrName>
                                        </p:attrNameLst>
                                      </p:cBhvr>
                                      <p:to>
                                        <p:strVal val="visible"/>
                                      </p:to>
                                    </p:set>
                                    <p:anim calcmode="lin" valueType="num">
                                      <p:cBhvr additive="base">
                                        <p:cTn id="7" dur="500" fill="hold"/>
                                        <p:tgtEl>
                                          <p:spTgt spid="47"/>
                                        </p:tgtEl>
                                        <p:attrNameLst>
                                          <p:attrName>ppt_x</p:attrName>
                                        </p:attrNameLst>
                                      </p:cBhvr>
                                      <p:tavLst>
                                        <p:tav tm="0">
                                          <p:val>
                                            <p:strVal val="0-#ppt_w/2"/>
                                          </p:val>
                                        </p:tav>
                                        <p:tav tm="100000">
                                          <p:val>
                                            <p:strVal val="#ppt_x"/>
                                          </p:val>
                                        </p:tav>
                                      </p:tavLst>
                                    </p:anim>
                                    <p:anim calcmode="lin" valueType="num">
                                      <p:cBhvr additive="base">
                                        <p:cTn id="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6"/>
                                        </p:tgtEl>
                                        <p:attrNameLst>
                                          <p:attrName>style.visibility</p:attrName>
                                        </p:attrNameLst>
                                      </p:cBhvr>
                                      <p:to>
                                        <p:strVal val="visible"/>
                                      </p:to>
                                    </p:set>
                                    <p:anim calcmode="lin" valueType="num">
                                      <p:cBhvr additive="base">
                                        <p:cTn id="13" dur="500" fill="hold"/>
                                        <p:tgtEl>
                                          <p:spTgt spid="46"/>
                                        </p:tgtEl>
                                        <p:attrNameLst>
                                          <p:attrName>ppt_x</p:attrName>
                                        </p:attrNameLst>
                                      </p:cBhvr>
                                      <p:tavLst>
                                        <p:tav tm="0">
                                          <p:val>
                                            <p:strVal val="0-#ppt_w/2"/>
                                          </p:val>
                                        </p:tav>
                                        <p:tav tm="100000">
                                          <p:val>
                                            <p:strVal val="#ppt_x"/>
                                          </p:val>
                                        </p:tav>
                                      </p:tavLst>
                                    </p:anim>
                                    <p:anim calcmode="lin" valueType="num">
                                      <p:cBhvr additive="base">
                                        <p:cTn id="14"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490240"/>
            <a:ext cx="6825616" cy="523220"/>
          </a:xfrm>
          <a:prstGeom prst="rect">
            <a:avLst/>
          </a:prstGeom>
        </p:spPr>
        <p:txBody>
          <a:bodyPr wrap="square">
            <a:spAutoFit/>
          </a:bodyPr>
          <a:lstStyle/>
          <a:p>
            <a:r>
              <a:rPr lang="en-US" altLang="en-US" dirty="0"/>
              <a:t>Lets just try to mimic the true distribution.</a:t>
            </a:r>
          </a:p>
        </p:txBody>
      </p:sp>
      <p:sp>
        <p:nvSpPr>
          <p:cNvPr id="22" name="Rectangle 21"/>
          <p:cNvSpPr/>
          <p:nvPr/>
        </p:nvSpPr>
        <p:spPr>
          <a:xfrm>
            <a:off x="2362200" y="2971800"/>
            <a:ext cx="6216015" cy="1384995"/>
          </a:xfrm>
          <a:prstGeom prst="rect">
            <a:avLst/>
          </a:prstGeom>
        </p:spPr>
        <p:txBody>
          <a:bodyPr wrap="square">
            <a:spAutoFit/>
          </a:bodyPr>
          <a:lstStyle/>
          <a:p>
            <a:r>
              <a:rPr lang="en-US" altLang="en-US" dirty="0"/>
              <a:t>Discerner tries to tell if its input came </a:t>
            </a:r>
            <a:br>
              <a:rPr lang="en-US" altLang="en-US" dirty="0"/>
            </a:br>
            <a:r>
              <a:rPr lang="en-US" altLang="en-US" dirty="0"/>
              <a:t>    from the true </a:t>
            </a:r>
            <a:r>
              <a:rPr lang="en-US" altLang="en-US" dirty="0">
                <a:solidFill>
                  <a:srgbClr val="FF00FF"/>
                </a:solidFill>
              </a:rPr>
              <a:t>distribution</a:t>
            </a:r>
            <a:r>
              <a:rPr lang="en-US" altLang="en-US" dirty="0"/>
              <a:t> </a:t>
            </a:r>
            <a:br>
              <a:rPr lang="en-US" altLang="en-US" dirty="0"/>
            </a:br>
            <a:r>
              <a:rPr lang="en-US" altLang="en-US" dirty="0"/>
              <a:t>    or the </a:t>
            </a:r>
            <a:r>
              <a:rPr lang="en-US" altLang="en-US" dirty="0">
                <a:solidFill>
                  <a:srgbClr val="00FFFF"/>
                </a:solidFill>
              </a:rPr>
              <a:t>mimic</a:t>
            </a:r>
          </a:p>
        </p:txBody>
      </p:sp>
      <p:grpSp>
        <p:nvGrpSpPr>
          <p:cNvPr id="3" name="Group 2"/>
          <p:cNvGrpSpPr/>
          <p:nvPr/>
        </p:nvGrpSpPr>
        <p:grpSpPr>
          <a:xfrm>
            <a:off x="2666103" y="4440001"/>
            <a:ext cx="3658497" cy="1808399"/>
            <a:chOff x="2666103" y="4821001"/>
            <a:chExt cx="3658497" cy="1808399"/>
          </a:xfrm>
        </p:grpSpPr>
        <p:sp>
          <p:nvSpPr>
            <p:cNvPr id="24" name="Rectangle 23"/>
            <p:cNvSpPr/>
            <p:nvPr/>
          </p:nvSpPr>
          <p:spPr>
            <a:xfrm>
              <a:off x="2666103" y="4821001"/>
              <a:ext cx="3658497" cy="1808399"/>
            </a:xfrm>
            <a:prstGeom prst="rect">
              <a:avLst/>
            </a:prstGeom>
            <a:solidFill>
              <a:schemeClr val="tx1"/>
            </a:solidFill>
            <a:ln>
              <a:noFill/>
            </a:ln>
          </p:spPr>
          <p:txBody>
            <a:bodyPr wrap="square" rtlCol="0" anchor="ctr">
              <a:spAutoFit/>
            </a:bodyPr>
            <a:lstStyle/>
            <a:p>
              <a:pPr algn="l"/>
              <a:endParaRPr lang="en-CA" sz="2400" dirty="0"/>
            </a:p>
          </p:txBody>
        </p:sp>
        <p:pic>
          <p:nvPicPr>
            <p:cNvPr id="2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666103" y="4876800"/>
              <a:ext cx="3506019" cy="1727888"/>
            </a:xfrm>
            <a:prstGeom prst="rect">
              <a:avLst/>
            </a:prstGeom>
            <a:noFill/>
            <a:extLst>
              <a:ext uri="{909E8E84-426E-40DD-AFC4-6F175D3DCCD1}">
                <a14:hiddenFill xmlns:a14="http://schemas.microsoft.com/office/drawing/2010/main">
                  <a:solidFill>
                    <a:srgbClr val="FFFFFF"/>
                  </a:solidFill>
                </a14:hiddenFill>
              </a:ext>
            </a:extLst>
          </p:spPr>
        </p:pic>
        <p:sp>
          <p:nvSpPr>
            <p:cNvPr id="28" name="Rectangle 27"/>
            <p:cNvSpPr/>
            <p:nvPr/>
          </p:nvSpPr>
          <p:spPr>
            <a:xfrm>
              <a:off x="2966445" y="4953000"/>
              <a:ext cx="767355"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1" name="Rectangle 30"/>
            <p:cNvSpPr/>
            <p:nvPr/>
          </p:nvSpPr>
          <p:spPr>
            <a:xfrm>
              <a:off x="5091875" y="5943600"/>
              <a:ext cx="699325"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grpSp>
      <p:cxnSp>
        <p:nvCxnSpPr>
          <p:cNvPr id="5" name="Straight Arrow Connector 4"/>
          <p:cNvCxnSpPr/>
          <p:nvPr/>
        </p:nvCxnSpPr>
        <p:spPr bwMode="auto">
          <a:xfrm>
            <a:off x="1295400" y="5486400"/>
            <a:ext cx="1370703" cy="0"/>
          </a:xfrm>
          <a:prstGeom prst="straightConnector1">
            <a:avLst/>
          </a:prstGeom>
          <a:noFill/>
          <a:ln w="76200" cap="sq" cmpd="sng" algn="ctr">
            <a:solidFill>
              <a:srgbClr val="FF00FF"/>
            </a:solidFill>
            <a:prstDash val="solid"/>
            <a:round/>
            <a:headEnd type="none" w="med" len="med"/>
            <a:tailEnd type="triangle"/>
          </a:ln>
          <a:effectLst/>
        </p:spPr>
      </p:cxnSp>
      <p:sp>
        <p:nvSpPr>
          <p:cNvPr id="46" name="Rectangle 45"/>
          <p:cNvSpPr/>
          <p:nvPr/>
        </p:nvSpPr>
        <p:spPr>
          <a:xfrm>
            <a:off x="6254872" y="3429000"/>
            <a:ext cx="3041528" cy="1815882"/>
          </a:xfrm>
          <a:prstGeom prst="rect">
            <a:avLst/>
          </a:prstGeom>
        </p:spPr>
        <p:txBody>
          <a:bodyPr wrap="square">
            <a:spAutoFit/>
          </a:bodyPr>
          <a:lstStyle/>
          <a:p>
            <a:pPr algn="ctr"/>
            <a:r>
              <a:rPr lang="en-US" altLang="en-US" dirty="0"/>
              <a:t>In doing so,</a:t>
            </a:r>
          </a:p>
          <a:p>
            <a:pPr algn="ctr"/>
            <a:r>
              <a:rPr lang="en-US" altLang="en-US" dirty="0"/>
              <a:t>the Discerner learn what the true data looks like.  </a:t>
            </a:r>
          </a:p>
        </p:txBody>
      </p:sp>
      <p:sp>
        <p:nvSpPr>
          <p:cNvPr id="47" name="Rectangle 46"/>
          <p:cNvSpPr/>
          <p:nvPr/>
        </p:nvSpPr>
        <p:spPr>
          <a:xfrm>
            <a:off x="6286537" y="901005"/>
            <a:ext cx="2933663" cy="2246769"/>
          </a:xfrm>
          <a:prstGeom prst="rect">
            <a:avLst/>
          </a:prstGeom>
        </p:spPr>
        <p:txBody>
          <a:bodyPr wrap="square">
            <a:spAutoFit/>
          </a:bodyPr>
          <a:lstStyle/>
          <a:p>
            <a:pPr algn="ctr"/>
            <a:r>
              <a:rPr lang="en-US" altLang="en-US" dirty="0"/>
              <a:t>Mimicker learns to fool the Discerner and as such learns to look like the true data. </a:t>
            </a:r>
          </a:p>
        </p:txBody>
      </p:sp>
      <p:sp>
        <p:nvSpPr>
          <p:cNvPr id="26" name="Freeform 25"/>
          <p:cNvSpPr/>
          <p:nvPr/>
        </p:nvSpPr>
        <p:spPr>
          <a:xfrm>
            <a:off x="1420990" y="2092208"/>
            <a:ext cx="6379953" cy="3369479"/>
          </a:xfrm>
          <a:custGeom>
            <a:avLst/>
            <a:gdLst>
              <a:gd name="connsiteX0" fmla="*/ 5881379 w 6424211"/>
              <a:gd name="connsiteY0" fmla="*/ 0 h 2954655"/>
              <a:gd name="connsiteX1" fmla="*/ 5904239 w 6424211"/>
              <a:gd name="connsiteY1" fmla="*/ 1183005 h 2954655"/>
              <a:gd name="connsiteX2" fmla="*/ 423554 w 6424211"/>
              <a:gd name="connsiteY2" fmla="*/ 1788795 h 2954655"/>
              <a:gd name="connsiteX3" fmla="*/ 469274 w 6424211"/>
              <a:gd name="connsiteY3" fmla="*/ 2737485 h 2954655"/>
              <a:gd name="connsiteX4" fmla="*/ 1292234 w 6424211"/>
              <a:gd name="connsiteY4" fmla="*/ 2954655 h 2954655"/>
              <a:gd name="connsiteX0" fmla="*/ 5996747 w 6539579"/>
              <a:gd name="connsiteY0" fmla="*/ 0 h 3019479"/>
              <a:gd name="connsiteX1" fmla="*/ 6019607 w 6539579"/>
              <a:gd name="connsiteY1" fmla="*/ 1183005 h 3019479"/>
              <a:gd name="connsiteX2" fmla="*/ 538922 w 6539579"/>
              <a:gd name="connsiteY2" fmla="*/ 1788795 h 3019479"/>
              <a:gd name="connsiteX3" fmla="*/ 302009 w 6539579"/>
              <a:gd name="connsiteY3" fmla="*/ 2928677 h 3019479"/>
              <a:gd name="connsiteX4" fmla="*/ 1407602 w 6539579"/>
              <a:gd name="connsiteY4" fmla="*/ 2954655 h 3019479"/>
              <a:gd name="connsiteX0" fmla="*/ 5981994 w 6524826"/>
              <a:gd name="connsiteY0" fmla="*/ 0 h 3061774"/>
              <a:gd name="connsiteX1" fmla="*/ 6004854 w 6524826"/>
              <a:gd name="connsiteY1" fmla="*/ 1183005 h 3061774"/>
              <a:gd name="connsiteX2" fmla="*/ 524169 w 6524826"/>
              <a:gd name="connsiteY2" fmla="*/ 1788795 h 3061774"/>
              <a:gd name="connsiteX3" fmla="*/ 287256 w 6524826"/>
              <a:gd name="connsiteY3" fmla="*/ 2928677 h 3061774"/>
              <a:gd name="connsiteX4" fmla="*/ 1110217 w 6524826"/>
              <a:gd name="connsiteY4" fmla="*/ 3046095 h 3061774"/>
              <a:gd name="connsiteX0" fmla="*/ 6073312 w 6616144"/>
              <a:gd name="connsiteY0" fmla="*/ 0 h 3046095"/>
              <a:gd name="connsiteX1" fmla="*/ 6096172 w 6616144"/>
              <a:gd name="connsiteY1" fmla="*/ 1183005 h 3046095"/>
              <a:gd name="connsiteX2" fmla="*/ 615487 w 6616144"/>
              <a:gd name="connsiteY2" fmla="*/ 1788795 h 3046095"/>
              <a:gd name="connsiteX3" fmla="*/ 195694 w 6616144"/>
              <a:gd name="connsiteY3" fmla="*/ 2695921 h 3046095"/>
              <a:gd name="connsiteX4" fmla="*/ 1201535 w 6616144"/>
              <a:gd name="connsiteY4" fmla="*/ 3046095 h 3046095"/>
              <a:gd name="connsiteX0" fmla="*/ 6012273 w 6555105"/>
              <a:gd name="connsiteY0" fmla="*/ 0 h 3046095"/>
              <a:gd name="connsiteX1" fmla="*/ 6035133 w 6555105"/>
              <a:gd name="connsiteY1" fmla="*/ 1183005 h 3046095"/>
              <a:gd name="connsiteX2" fmla="*/ 554448 w 6555105"/>
              <a:gd name="connsiteY2" fmla="*/ 1788795 h 3046095"/>
              <a:gd name="connsiteX3" fmla="*/ 134655 w 6555105"/>
              <a:gd name="connsiteY3" fmla="*/ 2695921 h 3046095"/>
              <a:gd name="connsiteX4" fmla="*/ 1140496 w 6555105"/>
              <a:gd name="connsiteY4" fmla="*/ 3046095 h 3046095"/>
              <a:gd name="connsiteX0" fmla="*/ 6046031 w 6588863"/>
              <a:gd name="connsiteY0" fmla="*/ 0 h 3046095"/>
              <a:gd name="connsiteX1" fmla="*/ 6068891 w 6588863"/>
              <a:gd name="connsiteY1" fmla="*/ 1183005 h 3046095"/>
              <a:gd name="connsiteX2" fmla="*/ 588206 w 6588863"/>
              <a:gd name="connsiteY2" fmla="*/ 1788795 h 3046095"/>
              <a:gd name="connsiteX3" fmla="*/ 101911 w 6588863"/>
              <a:gd name="connsiteY3" fmla="*/ 2388350 h 3046095"/>
              <a:gd name="connsiteX4" fmla="*/ 1174254 w 6588863"/>
              <a:gd name="connsiteY4" fmla="*/ 3046095 h 3046095"/>
              <a:gd name="connsiteX0" fmla="*/ 6104612 w 6647444"/>
              <a:gd name="connsiteY0" fmla="*/ 0 h 3046095"/>
              <a:gd name="connsiteX1" fmla="*/ 6127472 w 6647444"/>
              <a:gd name="connsiteY1" fmla="*/ 1183005 h 3046095"/>
              <a:gd name="connsiteX2" fmla="*/ 646787 w 6647444"/>
              <a:gd name="connsiteY2" fmla="*/ 1788795 h 3046095"/>
              <a:gd name="connsiteX3" fmla="*/ 160492 w 6647444"/>
              <a:gd name="connsiteY3" fmla="*/ 2388350 h 3046095"/>
              <a:gd name="connsiteX4" fmla="*/ 1232835 w 6647444"/>
              <a:gd name="connsiteY4" fmla="*/ 3046095 h 3046095"/>
              <a:gd name="connsiteX0" fmla="*/ 5944120 w 6521507"/>
              <a:gd name="connsiteY0" fmla="*/ 0 h 3046095"/>
              <a:gd name="connsiteX1" fmla="*/ 5966980 w 6521507"/>
              <a:gd name="connsiteY1" fmla="*/ 1183005 h 3046095"/>
              <a:gd name="connsiteX2" fmla="*/ 0 w 6521507"/>
              <a:gd name="connsiteY2" fmla="*/ 2388350 h 3046095"/>
              <a:gd name="connsiteX3" fmla="*/ 1072343 w 6521507"/>
              <a:gd name="connsiteY3" fmla="*/ 3046095 h 3046095"/>
              <a:gd name="connsiteX0" fmla="*/ 5958091 w 6535478"/>
              <a:gd name="connsiteY0" fmla="*/ 0 h 3046095"/>
              <a:gd name="connsiteX1" fmla="*/ 5980951 w 6535478"/>
              <a:gd name="connsiteY1" fmla="*/ 1183005 h 3046095"/>
              <a:gd name="connsiteX2" fmla="*/ 13971 w 6535478"/>
              <a:gd name="connsiteY2" fmla="*/ 2388350 h 3046095"/>
              <a:gd name="connsiteX3" fmla="*/ 1086314 w 6535478"/>
              <a:gd name="connsiteY3" fmla="*/ 3046095 h 3046095"/>
              <a:gd name="connsiteX0" fmla="*/ 6456854 w 6803799"/>
              <a:gd name="connsiteY0" fmla="*/ 0 h 3079345"/>
              <a:gd name="connsiteX1" fmla="*/ 5980951 w 6803799"/>
              <a:gd name="connsiteY1" fmla="*/ 1216255 h 3079345"/>
              <a:gd name="connsiteX2" fmla="*/ 13971 w 6803799"/>
              <a:gd name="connsiteY2" fmla="*/ 2421600 h 3079345"/>
              <a:gd name="connsiteX3" fmla="*/ 1086314 w 6803799"/>
              <a:gd name="connsiteY3" fmla="*/ 3079345 h 3079345"/>
              <a:gd name="connsiteX0" fmla="*/ 5110192 w 6269040"/>
              <a:gd name="connsiteY0" fmla="*/ 0 h 3245600"/>
              <a:gd name="connsiteX1" fmla="*/ 5980951 w 6269040"/>
              <a:gd name="connsiteY1" fmla="*/ 1382510 h 3245600"/>
              <a:gd name="connsiteX2" fmla="*/ 13971 w 6269040"/>
              <a:gd name="connsiteY2" fmla="*/ 2587855 h 3245600"/>
              <a:gd name="connsiteX3" fmla="*/ 1086314 w 6269040"/>
              <a:gd name="connsiteY3" fmla="*/ 3245600 h 3245600"/>
              <a:gd name="connsiteX0" fmla="*/ 5351109 w 6785483"/>
              <a:gd name="connsiteY0" fmla="*/ 0 h 3245600"/>
              <a:gd name="connsiteX1" fmla="*/ 6537752 w 6785483"/>
              <a:gd name="connsiteY1" fmla="*/ 933622 h 3245600"/>
              <a:gd name="connsiteX2" fmla="*/ 254888 w 6785483"/>
              <a:gd name="connsiteY2" fmla="*/ 2587855 h 3245600"/>
              <a:gd name="connsiteX3" fmla="*/ 1327231 w 6785483"/>
              <a:gd name="connsiteY3" fmla="*/ 3245600 h 3245600"/>
              <a:gd name="connsiteX0" fmla="*/ 5351109 w 6547605"/>
              <a:gd name="connsiteY0" fmla="*/ 0 h 3245600"/>
              <a:gd name="connsiteX1" fmla="*/ 6537752 w 6547605"/>
              <a:gd name="connsiteY1" fmla="*/ 933622 h 3245600"/>
              <a:gd name="connsiteX2" fmla="*/ 254888 w 6547605"/>
              <a:gd name="connsiteY2" fmla="*/ 2587855 h 3245600"/>
              <a:gd name="connsiteX3" fmla="*/ 1327231 w 6547605"/>
              <a:gd name="connsiteY3" fmla="*/ 3245600 h 3245600"/>
              <a:gd name="connsiteX0" fmla="*/ 5351109 w 6554995"/>
              <a:gd name="connsiteY0" fmla="*/ 0 h 3245600"/>
              <a:gd name="connsiteX1" fmla="*/ 6537752 w 6554995"/>
              <a:gd name="connsiteY1" fmla="*/ 933622 h 3245600"/>
              <a:gd name="connsiteX2" fmla="*/ 254888 w 6554995"/>
              <a:gd name="connsiteY2" fmla="*/ 2587855 h 3245600"/>
              <a:gd name="connsiteX3" fmla="*/ 1327231 w 6554995"/>
              <a:gd name="connsiteY3" fmla="*/ 3245600 h 3245600"/>
              <a:gd name="connsiteX0" fmla="*/ 5352195 w 6572207"/>
              <a:gd name="connsiteY0" fmla="*/ 0 h 3245600"/>
              <a:gd name="connsiteX1" fmla="*/ 6555463 w 6572207"/>
              <a:gd name="connsiteY1" fmla="*/ 775680 h 3245600"/>
              <a:gd name="connsiteX2" fmla="*/ 255974 w 6572207"/>
              <a:gd name="connsiteY2" fmla="*/ 2587855 h 3245600"/>
              <a:gd name="connsiteX3" fmla="*/ 1328317 w 6572207"/>
              <a:gd name="connsiteY3" fmla="*/ 3245600 h 3245600"/>
              <a:gd name="connsiteX0" fmla="*/ 5352195 w 6560107"/>
              <a:gd name="connsiteY0" fmla="*/ 0 h 3245600"/>
              <a:gd name="connsiteX1" fmla="*/ 6555463 w 6560107"/>
              <a:gd name="connsiteY1" fmla="*/ 775680 h 3245600"/>
              <a:gd name="connsiteX2" fmla="*/ 255974 w 6560107"/>
              <a:gd name="connsiteY2" fmla="*/ 2587855 h 3245600"/>
              <a:gd name="connsiteX3" fmla="*/ 1328317 w 6560107"/>
              <a:gd name="connsiteY3" fmla="*/ 3245600 h 3245600"/>
            </a:gdLst>
            <a:ahLst/>
            <a:cxnLst>
              <a:cxn ang="0">
                <a:pos x="connsiteX0" y="connsiteY0"/>
              </a:cxn>
              <a:cxn ang="0">
                <a:pos x="connsiteX1" y="connsiteY1"/>
              </a:cxn>
              <a:cxn ang="0">
                <a:pos x="connsiteX2" y="connsiteY2"/>
              </a:cxn>
              <a:cxn ang="0">
                <a:pos x="connsiteX3" y="connsiteY3"/>
              </a:cxn>
            </a:cxnLst>
            <a:rect l="l" t="t" r="r" b="b"/>
            <a:pathLst>
              <a:path w="6560107" h="3245600">
                <a:moveTo>
                  <a:pt x="5352195" y="0"/>
                </a:moveTo>
                <a:cubicBezTo>
                  <a:pt x="6234080" y="118240"/>
                  <a:pt x="6606812" y="119927"/>
                  <a:pt x="6555463" y="775680"/>
                </a:cubicBezTo>
                <a:cubicBezTo>
                  <a:pt x="6504114" y="1431433"/>
                  <a:pt x="1127165" y="2176202"/>
                  <a:pt x="255974" y="2587855"/>
                </a:cubicBezTo>
                <a:cubicBezTo>
                  <a:pt x="-615217" y="2999508"/>
                  <a:pt x="989227" y="3234170"/>
                  <a:pt x="1328317" y="3245600"/>
                </a:cubicBezTo>
              </a:path>
            </a:pathLst>
          </a:custGeom>
          <a:noFill/>
          <a:ln w="76200">
            <a:solidFill>
              <a:srgbClr val="00FFFF"/>
            </a:solidFill>
            <a:tailEnd type="triangle"/>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7" name="Rectangle 5"/>
          <p:cNvSpPr>
            <a:spLocks noChangeArrowheads="1"/>
          </p:cNvSpPr>
          <p:nvPr/>
        </p:nvSpPr>
        <p:spPr bwMode="auto">
          <a:xfrm>
            <a:off x="6248400" y="6258580"/>
            <a:ext cx="1398203"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00"/>
                </a:solidFill>
                <a:latin typeface="Times New Roman" pitchFamily="18" charset="0"/>
              </a:rPr>
              <a:t>Wrong</a:t>
            </a:r>
          </a:p>
        </p:txBody>
      </p:sp>
      <p:pic>
        <p:nvPicPr>
          <p:cNvPr id="33"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849504" y="497502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5"/>
          <p:cNvSpPr>
            <a:spLocks noChangeArrowheads="1"/>
          </p:cNvSpPr>
          <p:nvPr/>
        </p:nvSpPr>
        <p:spPr bwMode="auto">
          <a:xfrm>
            <a:off x="6248400" y="5191780"/>
            <a:ext cx="13708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rPr>
              <a:t>Mimic</a:t>
            </a:r>
          </a:p>
        </p:txBody>
      </p:sp>
      <p:sp>
        <p:nvSpPr>
          <p:cNvPr id="32"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24558726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46"/>
                                        </p:tgtEl>
                                        <p:attrNameLst>
                                          <p:attrName>style.visibility</p:attrName>
                                        </p:attrNameLst>
                                      </p:cBhvr>
                                      <p:to>
                                        <p:strVal val="visible"/>
                                      </p:to>
                                    </p:set>
                                    <p:anim calcmode="lin" valueType="num">
                                      <p:cBhvr additive="base">
                                        <p:cTn id="7" dur="500" fill="hold"/>
                                        <p:tgtEl>
                                          <p:spTgt spid="46"/>
                                        </p:tgtEl>
                                        <p:attrNameLst>
                                          <p:attrName>ppt_x</p:attrName>
                                        </p:attrNameLst>
                                      </p:cBhvr>
                                      <p:tavLst>
                                        <p:tav tm="0">
                                          <p:val>
                                            <p:strVal val="0-#ppt_w/2"/>
                                          </p:val>
                                        </p:tav>
                                        <p:tav tm="100000">
                                          <p:val>
                                            <p:strVal val="#ppt_x"/>
                                          </p:val>
                                        </p:tav>
                                      </p:tavLst>
                                    </p:anim>
                                    <p:anim calcmode="lin" valueType="num">
                                      <p:cBhvr additive="base">
                                        <p:cTn id="8"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p:bldP spid="47" grpId="0"/>
    </p:bldLst>
  </p:timing>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490240"/>
            <a:ext cx="6292216" cy="523220"/>
          </a:xfrm>
          <a:prstGeom prst="rect">
            <a:avLst/>
          </a:prstGeom>
        </p:spPr>
        <p:txBody>
          <a:bodyPr wrap="square">
            <a:spAutoFit/>
          </a:bodyPr>
          <a:lstStyle/>
          <a:p>
            <a:r>
              <a:rPr lang="en-US" altLang="en-US" dirty="0"/>
              <a:t>Lets just try to mimic the true distribution.</a:t>
            </a:r>
          </a:p>
        </p:txBody>
      </p:sp>
      <p:cxnSp>
        <p:nvCxnSpPr>
          <p:cNvPr id="5" name="Straight Arrow Connector 4"/>
          <p:cNvCxnSpPr/>
          <p:nvPr/>
        </p:nvCxnSpPr>
        <p:spPr bwMode="auto">
          <a:xfrm>
            <a:off x="1295400" y="5486400"/>
            <a:ext cx="1370703" cy="0"/>
          </a:xfrm>
          <a:prstGeom prst="straightConnector1">
            <a:avLst/>
          </a:prstGeom>
          <a:noFill/>
          <a:ln w="76200" cap="sq" cmpd="sng" algn="ctr">
            <a:solidFill>
              <a:srgbClr val="FF00FF"/>
            </a:solidFill>
            <a:prstDash val="solid"/>
            <a:round/>
            <a:headEnd type="none" w="med" len="med"/>
            <a:tailEnd type="triangle"/>
          </a:ln>
          <a:effectLst/>
        </p:spPr>
      </p:cxnSp>
      <p:pic>
        <p:nvPicPr>
          <p:cNvPr id="33" name="Picture 6" descr="https://encrypted-tbn2.gstatic.com/images?q=tbn:ANd9GcQxi0BXRGGWwpZlLt6x5i_eKwXhaJLwx7Ku7fvdkqS2tzyVEg1g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9504" y="4975022"/>
            <a:ext cx="1217213"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4724400" y="1628400"/>
            <a:ext cx="4419600" cy="2728395"/>
            <a:chOff x="4800601" y="1628400"/>
            <a:chExt cx="4419600" cy="2728395"/>
          </a:xfrm>
        </p:grpSpPr>
        <p:sp>
          <p:nvSpPr>
            <p:cNvPr id="47" name="Rectangle 46"/>
            <p:cNvSpPr/>
            <p:nvPr/>
          </p:nvSpPr>
          <p:spPr>
            <a:xfrm>
              <a:off x="4800601" y="2971800"/>
              <a:ext cx="4419600" cy="1384995"/>
            </a:xfrm>
            <a:prstGeom prst="rect">
              <a:avLst/>
            </a:prstGeom>
          </p:spPr>
          <p:txBody>
            <a:bodyPr wrap="square">
              <a:spAutoFit/>
            </a:bodyPr>
            <a:lstStyle/>
            <a:p>
              <a:pPr algn="ctr"/>
              <a:r>
                <a:rPr lang="en-US" altLang="en-US" dirty="0"/>
                <a:t>Eventually the Mimicker</a:t>
              </a:r>
              <a:br>
                <a:rPr lang="en-US" altLang="en-US" dirty="0"/>
              </a:br>
              <a:r>
                <a:rPr lang="en-US" altLang="en-US" dirty="0"/>
                <a:t>realistically mimics the true data distribution.</a:t>
              </a:r>
            </a:p>
          </p:txBody>
        </p:sp>
        <p:cxnSp>
          <p:nvCxnSpPr>
            <p:cNvPr id="40" name="Straight Arrow Connector 39"/>
            <p:cNvCxnSpPr/>
            <p:nvPr/>
          </p:nvCxnSpPr>
          <p:spPr bwMode="auto">
            <a:xfrm>
              <a:off x="6525083" y="2035378"/>
              <a:ext cx="561517" cy="0"/>
            </a:xfrm>
            <a:prstGeom prst="straightConnector1">
              <a:avLst/>
            </a:prstGeom>
            <a:noFill/>
            <a:ln w="76200" cap="sq" cmpd="sng" algn="ctr">
              <a:solidFill>
                <a:srgbClr val="FF00FF"/>
              </a:solidFill>
              <a:prstDash val="solid"/>
              <a:round/>
              <a:headEnd type="none" w="med" len="med"/>
              <a:tailEnd type="triangle"/>
            </a:ln>
            <a:effectLst/>
          </p:spPr>
        </p:cxnSp>
        <p:pic>
          <p:nvPicPr>
            <p:cNvPr id="41" name="Picture 6" descr="https://encrypted-tbn2.gstatic.com/images?q=tbn:ANd9GcQxi0BXRGGWwpZlLt6x5i_eKwXhaJLwx7Ku7fvdkqS2tzyVEg1g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1628400"/>
              <a:ext cx="1217213" cy="810000"/>
            </a:xfrm>
            <a:prstGeom prst="rect">
              <a:avLst/>
            </a:prstGeom>
            <a:noFill/>
            <a:extLst>
              <a:ext uri="{909E8E84-426E-40DD-AFC4-6F175D3DCCD1}">
                <a14:hiddenFill xmlns:a14="http://schemas.microsoft.com/office/drawing/2010/main">
                  <a:solidFill>
                    <a:srgbClr val="FFFFFF"/>
                  </a:solidFill>
                </a14:hiddenFill>
              </a:ext>
            </a:extLst>
          </p:spPr>
        </p:pic>
      </p:grpSp>
      <p:sp>
        <p:nvSpPr>
          <p:cNvPr id="42" name="Rectangle 41"/>
          <p:cNvSpPr/>
          <p:nvPr/>
        </p:nvSpPr>
        <p:spPr>
          <a:xfrm>
            <a:off x="4503174" y="4343400"/>
            <a:ext cx="4745858" cy="1384995"/>
          </a:xfrm>
          <a:prstGeom prst="rect">
            <a:avLst/>
          </a:prstGeom>
        </p:spPr>
        <p:txBody>
          <a:bodyPr wrap="square">
            <a:spAutoFit/>
          </a:bodyPr>
          <a:lstStyle/>
          <a:p>
            <a:pPr algn="ctr"/>
            <a:r>
              <a:rPr lang="en-US" altLang="en-US" dirty="0"/>
              <a:t>Though it does generate </a:t>
            </a:r>
            <a:br>
              <a:rPr lang="en-US" altLang="en-US" dirty="0"/>
            </a:br>
            <a:r>
              <a:rPr lang="en-US" altLang="en-US" dirty="0"/>
              <a:t>images of bicycles that it has never seen before.</a:t>
            </a:r>
          </a:p>
        </p:txBody>
      </p:sp>
      <p:sp>
        <p:nvSpPr>
          <p:cNvPr id="19"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pic>
        <p:nvPicPr>
          <p:cNvPr id="3074" name="Picture 2" descr="Image result for strange bik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62800" y="1371600"/>
            <a:ext cx="1888901" cy="1219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762218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2">
                                            <p:txEl>
                                              <p:pRg st="0" end="0"/>
                                            </p:txEl>
                                          </p:spTgt>
                                        </p:tgtEl>
                                        <p:attrNameLst>
                                          <p:attrName>style.visibility</p:attrName>
                                        </p:attrNameLst>
                                      </p:cBhvr>
                                      <p:to>
                                        <p:strVal val="visible"/>
                                      </p:to>
                                    </p:set>
                                    <p:anim calcmode="lin" valueType="num">
                                      <p:cBhvr additive="base">
                                        <p:cTn id="13"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2">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074"/>
                                        </p:tgtEl>
                                        <p:attrNameLst>
                                          <p:attrName>style.visibility</p:attrName>
                                        </p:attrNameLst>
                                      </p:cBhvr>
                                      <p:to>
                                        <p:strVal val="visible"/>
                                      </p:to>
                                    </p:set>
                                    <p:anim calcmode="lin" valueType="num">
                                      <p:cBhvr additive="base">
                                        <p:cTn id="17" dur="500" fill="hold"/>
                                        <p:tgtEl>
                                          <p:spTgt spid="3074"/>
                                        </p:tgtEl>
                                        <p:attrNameLst>
                                          <p:attrName>ppt_x</p:attrName>
                                        </p:attrNameLst>
                                      </p:cBhvr>
                                      <p:tavLst>
                                        <p:tav tm="0">
                                          <p:val>
                                            <p:strVal val="0-#ppt_w/2"/>
                                          </p:val>
                                        </p:tav>
                                        <p:tav tm="100000">
                                          <p:val>
                                            <p:strVal val="#ppt_x"/>
                                          </p:val>
                                        </p:tav>
                                      </p:tavLst>
                                    </p:anim>
                                    <p:anim calcmode="lin" valueType="num">
                                      <p:cBhvr additive="base">
                                        <p:cTn id="18"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Overview</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bicycle</a:t>
                </a:r>
              </a:p>
            </p:txBody>
          </p:sp>
        </p:grpSp>
      </p:grpSp>
      <p:sp>
        <p:nvSpPr>
          <p:cNvPr id="111" name="Rounded Rectangular Callout 110"/>
          <p:cNvSpPr/>
          <p:nvPr/>
        </p:nvSpPr>
        <p:spPr>
          <a:xfrm>
            <a:off x="741707" y="3632478"/>
            <a:ext cx="2470969"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My current </a:t>
            </a:r>
            <a:br>
              <a:rPr lang="en-US" altLang="en-US" sz="2400" dirty="0"/>
            </a:br>
            <a:r>
              <a:rPr lang="en-US" altLang="en-US" sz="2400" dirty="0"/>
              <a:t>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sp>
        <p:nvSpPr>
          <p:cNvPr id="126" name="Rounded Rectangular Callout 125"/>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1" name="Group 10"/>
          <p:cNvGrpSpPr/>
          <p:nvPr/>
        </p:nvGrpSpPr>
        <p:grpSpPr>
          <a:xfrm>
            <a:off x="5029200" y="2962063"/>
            <a:ext cx="2374211" cy="465998"/>
            <a:chOff x="4953000" y="2962062"/>
            <a:chExt cx="2860876" cy="567035"/>
          </a:xfrm>
        </p:grpSpPr>
        <p:sp>
          <p:nvSpPr>
            <p:cNvPr id="127" name="Rectangle 5"/>
            <p:cNvSpPr>
              <a:spLocks noChangeArrowheads="1"/>
            </p:cNvSpPr>
            <p:nvPr/>
          </p:nvSpPr>
          <p:spPr bwMode="auto">
            <a:xfrm>
              <a:off x="4994476" y="2965700"/>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bicycle</a:t>
              </a:r>
            </a:p>
          </p:txBody>
        </p:sp>
        <p:sp>
          <p:nvSpPr>
            <p:cNvPr id="128"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29" name="Rounded Rectangular Callout 128"/>
            <p:cNvSpPr/>
            <p:nvPr/>
          </p:nvSpPr>
          <p:spPr>
            <a:xfrm>
              <a:off x="4953000" y="2962062"/>
              <a:ext cx="2860876" cy="510778"/>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pic>
        <p:nvPicPr>
          <p:cNvPr id="206"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207" name="Picture 206"/>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715000" y="4953000"/>
            <a:ext cx="508696" cy="643316"/>
          </a:xfrm>
          <a:prstGeom prst="rect">
            <a:avLst/>
          </a:prstGeom>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79" name="Rounded Rectangular Callout 278"/>
          <p:cNvSpPr/>
          <p:nvPr/>
        </p:nvSpPr>
        <p:spPr>
          <a:xfrm>
            <a:off x="242730" y="4572000"/>
            <a:ext cx="3359522" cy="817245"/>
          </a:xfrm>
          <a:prstGeom prst="wedgeRoundRectCallout">
            <a:avLst>
              <a:gd name="adj1" fmla="val -29683"/>
              <a:gd name="adj2" fmla="val -59211"/>
              <a:gd name="adj3" fmla="val 16667"/>
            </a:avLst>
          </a:prstGeom>
          <a:ln w="25400">
            <a:solidFill>
              <a:schemeClr val="tx2"/>
            </a:solidFill>
          </a:ln>
        </p:spPr>
        <p:txBody>
          <a:bodyPr wrap="none" lIns="0" tIns="0" rIns="0" bIns="0" rtlCol="0" anchor="ctr">
            <a:spAutoFit/>
          </a:bodyPr>
          <a:lstStyle/>
          <a:p>
            <a:pPr algn="ctr"/>
            <a:r>
              <a:rPr lang="en-US" altLang="en-US" sz="2400" dirty="0"/>
              <a:t>How I answer questions</a:t>
            </a:r>
            <a:br>
              <a:rPr lang="en-US" altLang="en-US" sz="2400" dirty="0"/>
            </a:br>
            <a:r>
              <a:rPr lang="en-US" altLang="en-US" sz="2400" dirty="0"/>
              <a:t>is 100%  dictated by </a:t>
            </a:r>
            <a:r>
              <a:rPr lang="en-US" altLang="en-US" sz="2400" dirty="0">
                <a:solidFill>
                  <a:srgbClr val="66FF33"/>
                </a:solidFill>
              </a:rPr>
              <a:t>these</a:t>
            </a:r>
            <a:r>
              <a:rPr lang="en-US" altLang="en-US" sz="2400" dirty="0">
                <a:sym typeface="Symbol" panose="05050102010706020507" pitchFamily="18" charset="2"/>
              </a:rPr>
              <a:t>.</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280" name="Rectangle 5"/>
          <p:cNvSpPr>
            <a:spLocks noChangeArrowheads="1"/>
          </p:cNvSpPr>
          <p:nvPr/>
        </p:nvSpPr>
        <p:spPr bwMode="auto">
          <a:xfrm>
            <a:off x="3886200" y="2590800"/>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bicycle</a:t>
            </a:r>
          </a:p>
        </p:txBody>
      </p:sp>
      <p:sp>
        <p:nvSpPr>
          <p:cNvPr id="281" name="Rounded Rectangular Callout 280"/>
          <p:cNvSpPr/>
          <p:nvPr/>
        </p:nvSpPr>
        <p:spPr>
          <a:xfrm>
            <a:off x="7522112" y="2288521"/>
            <a:ext cx="1545688" cy="1225868"/>
          </a:xfrm>
          <a:prstGeom prst="wedgeRoundRectCallout">
            <a:avLst>
              <a:gd name="adj1" fmla="val 6096"/>
              <a:gd name="adj2" fmla="val -119630"/>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
        <p:nvSpPr>
          <p:cNvPr id="282" name="Rounded Rectangular Callout 281"/>
          <p:cNvSpPr/>
          <p:nvPr/>
        </p:nvSpPr>
        <p:spPr>
          <a:xfrm>
            <a:off x="7239000" y="124777"/>
            <a:ext cx="1812115"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Good first try!</a:t>
            </a:r>
            <a:endParaRPr lang="en-CA" sz="2400" dirty="0">
              <a:solidFill>
                <a:srgbClr val="FAD261"/>
              </a:solidFill>
              <a:cs typeface="Times New Roman" panose="02020603050405020304" pitchFamily="18" charset="0"/>
              <a:sym typeface="Symbol" panose="05050102010706020507" pitchFamily="18" charset="2"/>
            </a:endParaRPr>
          </a:p>
        </p:txBody>
      </p:sp>
      <p:pic>
        <p:nvPicPr>
          <p:cNvPr id="283" name="Picture 6" descr="https://encrypted-tbn2.gstatic.com/images?q=tbn:ANd9GcQxi0BXRGGWwpZlLt6x5i_eKwXhaJLwx7Ku7fvdkqS2tzyVEg1gR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8" y="2679819"/>
            <a:ext cx="808088" cy="537746"/>
          </a:xfrm>
          <a:prstGeom prst="rect">
            <a:avLst/>
          </a:prstGeom>
          <a:noFill/>
          <a:extLst>
            <a:ext uri="{909E8E84-426E-40DD-AFC4-6F175D3DCCD1}">
              <a14:hiddenFill xmlns:a14="http://schemas.microsoft.com/office/drawing/2010/main">
                <a:solidFill>
                  <a:srgbClr val="FFFFFF"/>
                </a:solidFill>
              </a14:hiddenFill>
            </a:ext>
          </a:extLst>
        </p:spPr>
      </p:pic>
      <p:sp>
        <p:nvSpPr>
          <p:cNvPr id="136" name="Rectangle 5"/>
          <p:cNvSpPr>
            <a:spLocks noChangeArrowheads="1"/>
          </p:cNvSpPr>
          <p:nvPr/>
        </p:nvSpPr>
        <p:spPr bwMode="auto">
          <a:xfrm>
            <a:off x="-152400" y="2281535"/>
            <a:ext cx="101341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Goal</a:t>
            </a:r>
          </a:p>
        </p:txBody>
      </p:sp>
    </p:spTree>
    <p:extLst>
      <p:ext uri="{BB962C8B-B14F-4D97-AF65-F5344CB8AC3E}">
        <p14:creationId xmlns:p14="http://schemas.microsoft.com/office/powerpoint/2010/main" val="32996896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08"/>
                                        </p:tgtEl>
                                        <p:attrNameLst>
                                          <p:attrName>style.visibility</p:attrName>
                                        </p:attrNameLst>
                                      </p:cBhvr>
                                      <p:to>
                                        <p:strVal val="visible"/>
                                      </p:to>
                                    </p:set>
                                    <p:anim calcmode="lin" valueType="num">
                                      <p:cBhvr additive="base">
                                        <p:cTn id="13" dur="500" fill="hold"/>
                                        <p:tgtEl>
                                          <p:spTgt spid="208"/>
                                        </p:tgtEl>
                                        <p:attrNameLst>
                                          <p:attrName>ppt_x</p:attrName>
                                        </p:attrNameLst>
                                      </p:cBhvr>
                                      <p:tavLst>
                                        <p:tav tm="0">
                                          <p:val>
                                            <p:strVal val="0-#ppt_w/2"/>
                                          </p:val>
                                        </p:tav>
                                        <p:tav tm="100000">
                                          <p:val>
                                            <p:strVal val="#ppt_x"/>
                                          </p:val>
                                        </p:tav>
                                      </p:tavLst>
                                    </p:anim>
                                    <p:anim calcmode="lin" valueType="num">
                                      <p:cBhvr additive="base">
                                        <p:cTn id="14" dur="500" fill="hold"/>
                                        <p:tgtEl>
                                          <p:spTgt spid="208"/>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36"/>
                                        </p:tgtEl>
                                        <p:attrNameLst>
                                          <p:attrName>style.visibility</p:attrName>
                                        </p:attrNameLst>
                                      </p:cBhvr>
                                      <p:to>
                                        <p:strVal val="visible"/>
                                      </p:to>
                                    </p:set>
                                    <p:anim calcmode="lin" valueType="num">
                                      <p:cBhvr additive="base">
                                        <p:cTn id="17" dur="500" fill="hold"/>
                                        <p:tgtEl>
                                          <p:spTgt spid="136"/>
                                        </p:tgtEl>
                                        <p:attrNameLst>
                                          <p:attrName>ppt_x</p:attrName>
                                        </p:attrNameLst>
                                      </p:cBhvr>
                                      <p:tavLst>
                                        <p:tav tm="0">
                                          <p:val>
                                            <p:strVal val="0-#ppt_w/2"/>
                                          </p:val>
                                        </p:tav>
                                        <p:tav tm="100000">
                                          <p:val>
                                            <p:strVal val="#ppt_x"/>
                                          </p:val>
                                        </p:tav>
                                      </p:tavLst>
                                    </p:anim>
                                    <p:anim calcmode="lin" valueType="num">
                                      <p:cBhvr additive="base">
                                        <p:cTn id="18" dur="500" fill="hold"/>
                                        <p:tgtEl>
                                          <p:spTgt spid="13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06"/>
                                        </p:tgtEl>
                                        <p:attrNameLst>
                                          <p:attrName>style.visibility</p:attrName>
                                        </p:attrNameLst>
                                      </p:cBhvr>
                                      <p:to>
                                        <p:strVal val="visible"/>
                                      </p:to>
                                    </p:set>
                                    <p:anim calcmode="lin" valueType="num">
                                      <p:cBhvr additive="base">
                                        <p:cTn id="23" dur="500" fill="hold"/>
                                        <p:tgtEl>
                                          <p:spTgt spid="206"/>
                                        </p:tgtEl>
                                        <p:attrNameLst>
                                          <p:attrName>ppt_x</p:attrName>
                                        </p:attrNameLst>
                                      </p:cBhvr>
                                      <p:tavLst>
                                        <p:tav tm="0">
                                          <p:val>
                                            <p:strVal val="0-#ppt_w/2"/>
                                          </p:val>
                                        </p:tav>
                                        <p:tav tm="100000">
                                          <p:val>
                                            <p:strVal val="#ppt_x"/>
                                          </p:val>
                                        </p:tav>
                                      </p:tavLst>
                                    </p:anim>
                                    <p:anim calcmode="lin" valueType="num">
                                      <p:cBhvr additive="base">
                                        <p:cTn id="24"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205"/>
                                        </p:tgtEl>
                                        <p:attrNameLst>
                                          <p:attrName>style.visibility</p:attrName>
                                        </p:attrNameLst>
                                      </p:cBhvr>
                                      <p:to>
                                        <p:strVal val="visible"/>
                                      </p:to>
                                    </p:set>
                                    <p:anim calcmode="lin" valueType="num">
                                      <p:cBhvr additive="base">
                                        <p:cTn id="29" dur="500" fill="hold"/>
                                        <p:tgtEl>
                                          <p:spTgt spid="205"/>
                                        </p:tgtEl>
                                        <p:attrNameLst>
                                          <p:attrName>ppt_x</p:attrName>
                                        </p:attrNameLst>
                                      </p:cBhvr>
                                      <p:tavLst>
                                        <p:tav tm="0">
                                          <p:val>
                                            <p:strVal val="0-#ppt_w/2"/>
                                          </p:val>
                                        </p:tav>
                                        <p:tav tm="100000">
                                          <p:val>
                                            <p:strVal val="#ppt_x"/>
                                          </p:val>
                                        </p:tav>
                                      </p:tavLst>
                                    </p:anim>
                                    <p:anim calcmode="lin" valueType="num">
                                      <p:cBhvr additive="base">
                                        <p:cTn id="30"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283"/>
                                        </p:tgtEl>
                                        <p:attrNameLst>
                                          <p:attrName>style.visibility</p:attrName>
                                        </p:attrNameLst>
                                      </p:cBhvr>
                                      <p:to>
                                        <p:strVal val="visible"/>
                                      </p:to>
                                    </p:set>
                                    <p:anim calcmode="lin" valueType="num">
                                      <p:cBhvr additive="base">
                                        <p:cTn id="35" dur="500" fill="hold"/>
                                        <p:tgtEl>
                                          <p:spTgt spid="283"/>
                                        </p:tgtEl>
                                        <p:attrNameLst>
                                          <p:attrName>ppt_x</p:attrName>
                                        </p:attrNameLst>
                                      </p:cBhvr>
                                      <p:tavLst>
                                        <p:tav tm="0">
                                          <p:val>
                                            <p:strVal val="0-#ppt_w/2"/>
                                          </p:val>
                                        </p:tav>
                                        <p:tav tm="100000">
                                          <p:val>
                                            <p:strVal val="#ppt_x"/>
                                          </p:val>
                                        </p:tav>
                                      </p:tavLst>
                                    </p:anim>
                                    <p:anim calcmode="lin" valueType="num">
                                      <p:cBhvr additive="base">
                                        <p:cTn id="36" dur="500" fill="hold"/>
                                        <p:tgtEl>
                                          <p:spTgt spid="283"/>
                                        </p:tgtEl>
                                        <p:attrNameLst>
                                          <p:attrName>ppt_y</p:attrName>
                                        </p:attrNameLst>
                                      </p:cBhvr>
                                      <p:tavLst>
                                        <p:tav tm="0">
                                          <p:val>
                                            <p:strVal val="#ppt_y"/>
                                          </p:val>
                                        </p:tav>
                                        <p:tav tm="100000">
                                          <p:val>
                                            <p:strVal val="#ppt_y"/>
                                          </p:val>
                                        </p:tav>
                                      </p:tavLst>
                                    </p:anim>
                                  </p:childTnLst>
                                </p:cTn>
                              </p:par>
                              <p:par>
                                <p:cTn id="37" presetID="1" presetClass="exit" presetSubtype="0" fill="hold" nodeType="withEffect">
                                  <p:stCondLst>
                                    <p:cond delay="0"/>
                                  </p:stCondLst>
                                  <p:childTnLst>
                                    <p:set>
                                      <p:cBhvr>
                                        <p:cTn id="38" dur="1" fill="hold">
                                          <p:stCondLst>
                                            <p:cond delay="0"/>
                                          </p:stCondLst>
                                        </p:cTn>
                                        <p:tgtEl>
                                          <p:spTgt spid="206"/>
                                        </p:tgtEl>
                                        <p:attrNameLst>
                                          <p:attrName>style.visibility</p:attrName>
                                        </p:attrNameLst>
                                      </p:cBhvr>
                                      <p:to>
                                        <p:strVal val="hidden"/>
                                      </p:to>
                                    </p:set>
                                  </p:childTnLst>
                                </p:cTn>
                              </p:par>
                              <p:par>
                                <p:cTn id="39" presetID="1" presetClass="exit" presetSubtype="0" fill="hold" grpId="1" nodeType="withEffect">
                                  <p:stCondLst>
                                    <p:cond delay="0"/>
                                  </p:stCondLst>
                                  <p:childTnLst>
                                    <p:set>
                                      <p:cBhvr>
                                        <p:cTn id="40" dur="1" fill="hold">
                                          <p:stCondLst>
                                            <p:cond delay="0"/>
                                          </p:stCondLst>
                                        </p:cTn>
                                        <p:tgtEl>
                                          <p:spTgt spid="205"/>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2" nodeType="clickEffect">
                                  <p:stCondLst>
                                    <p:cond delay="0"/>
                                  </p:stCondLst>
                                  <p:childTnLst>
                                    <p:set>
                                      <p:cBhvr>
                                        <p:cTn id="44" dur="1" fill="hold">
                                          <p:stCondLst>
                                            <p:cond delay="0"/>
                                          </p:stCondLst>
                                        </p:cTn>
                                        <p:tgtEl>
                                          <p:spTgt spid="280"/>
                                        </p:tgtEl>
                                        <p:attrNameLst>
                                          <p:attrName>style.visibility</p:attrName>
                                        </p:attrNameLst>
                                      </p:cBhvr>
                                      <p:to>
                                        <p:strVal val="visible"/>
                                      </p:to>
                                    </p:set>
                                    <p:anim calcmode="lin" valueType="num">
                                      <p:cBhvr additive="base">
                                        <p:cTn id="45" dur="500" fill="hold"/>
                                        <p:tgtEl>
                                          <p:spTgt spid="280"/>
                                        </p:tgtEl>
                                        <p:attrNameLst>
                                          <p:attrName>ppt_x</p:attrName>
                                        </p:attrNameLst>
                                      </p:cBhvr>
                                      <p:tavLst>
                                        <p:tav tm="0">
                                          <p:val>
                                            <p:strVal val="0-#ppt_w/2"/>
                                          </p:val>
                                        </p:tav>
                                        <p:tav tm="100000">
                                          <p:val>
                                            <p:strVal val="#ppt_x"/>
                                          </p:val>
                                        </p:tav>
                                      </p:tavLst>
                                    </p:anim>
                                    <p:anim calcmode="lin" valueType="num">
                                      <p:cBhvr additive="base">
                                        <p:cTn id="46" dur="500" fill="hold"/>
                                        <p:tgtEl>
                                          <p:spTgt spid="280"/>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20"/>
                                        </p:tgtEl>
                                        <p:attrNameLst>
                                          <p:attrName>style.visibility</p:attrName>
                                        </p:attrNameLst>
                                      </p:cBhvr>
                                      <p:to>
                                        <p:strVal val="visible"/>
                                      </p:to>
                                    </p:set>
                                    <p:anim calcmode="lin" valueType="num">
                                      <p:cBhvr additive="base">
                                        <p:cTn id="51" dur="500" fill="hold"/>
                                        <p:tgtEl>
                                          <p:spTgt spid="20"/>
                                        </p:tgtEl>
                                        <p:attrNameLst>
                                          <p:attrName>ppt_x</p:attrName>
                                        </p:attrNameLst>
                                      </p:cBhvr>
                                      <p:tavLst>
                                        <p:tav tm="0">
                                          <p:val>
                                            <p:strVal val="1+#ppt_w/2"/>
                                          </p:val>
                                        </p:tav>
                                        <p:tav tm="100000">
                                          <p:val>
                                            <p:strVal val="#ppt_x"/>
                                          </p:val>
                                        </p:tav>
                                      </p:tavLst>
                                    </p:anim>
                                    <p:anim calcmode="lin" valueType="num">
                                      <p:cBhvr additive="base">
                                        <p:cTn id="52" dur="500" fill="hold"/>
                                        <p:tgtEl>
                                          <p:spTgt spid="20"/>
                                        </p:tgtEl>
                                        <p:attrNameLst>
                                          <p:attrName>ppt_y</p:attrName>
                                        </p:attrNameLst>
                                      </p:cBhvr>
                                      <p:tavLst>
                                        <p:tav tm="0">
                                          <p:val>
                                            <p:strVal val="#ppt_y"/>
                                          </p:val>
                                        </p:tav>
                                        <p:tav tm="100000">
                                          <p:val>
                                            <p:strVal val="#ppt_y"/>
                                          </p:val>
                                        </p:tav>
                                      </p:tavLst>
                                    </p:anim>
                                  </p:childTnLst>
                                </p:cTn>
                              </p:par>
                              <p:par>
                                <p:cTn id="53" presetID="1" presetClass="exit" presetSubtype="0" fill="hold" grpId="3" nodeType="withEffect">
                                  <p:stCondLst>
                                    <p:cond delay="0"/>
                                  </p:stCondLst>
                                  <p:childTnLst>
                                    <p:set>
                                      <p:cBhvr>
                                        <p:cTn id="54" dur="1" fill="hold">
                                          <p:stCondLst>
                                            <p:cond delay="0"/>
                                          </p:stCondLst>
                                        </p:cTn>
                                        <p:tgtEl>
                                          <p:spTgt spid="280"/>
                                        </p:tgtEl>
                                        <p:attrNameLst>
                                          <p:attrName>style.visibility</p:attrName>
                                        </p:attrNameLst>
                                      </p:cBhvr>
                                      <p:to>
                                        <p:strVal val="hidden"/>
                                      </p:to>
                                    </p:set>
                                  </p:childTnLst>
                                </p:cTn>
                              </p:par>
                              <p:par>
                                <p:cTn id="55" presetID="1" presetClass="exit" presetSubtype="0" fill="hold" nodeType="withEffect">
                                  <p:stCondLst>
                                    <p:cond delay="0"/>
                                  </p:stCondLst>
                                  <p:childTnLst>
                                    <p:set>
                                      <p:cBhvr>
                                        <p:cTn id="56" dur="1" fill="hold">
                                          <p:stCondLst>
                                            <p:cond delay="0"/>
                                          </p:stCondLst>
                                        </p:cTn>
                                        <p:tgtEl>
                                          <p:spTgt spid="283"/>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13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1"/>
                                        </p:tgtEl>
                                        <p:attrNameLst>
                                          <p:attrName>style.visibility</p:attrName>
                                        </p:attrNameLst>
                                      </p:cBhvr>
                                      <p:to>
                                        <p:strVal val="visible"/>
                                      </p:to>
                                    </p:set>
                                    <p:anim calcmode="lin" valueType="num">
                                      <p:cBhvr additive="base">
                                        <p:cTn id="63" dur="500" fill="hold"/>
                                        <p:tgtEl>
                                          <p:spTgt spid="111"/>
                                        </p:tgtEl>
                                        <p:attrNameLst>
                                          <p:attrName>ppt_x</p:attrName>
                                        </p:attrNameLst>
                                      </p:cBhvr>
                                      <p:tavLst>
                                        <p:tav tm="0">
                                          <p:val>
                                            <p:strVal val="0-#ppt_w/2"/>
                                          </p:val>
                                        </p:tav>
                                        <p:tav tm="100000">
                                          <p:val>
                                            <p:strVal val="#ppt_x"/>
                                          </p:val>
                                        </p:tav>
                                      </p:tavLst>
                                    </p:anim>
                                    <p:anim calcmode="lin" valueType="num">
                                      <p:cBhvr additive="base">
                                        <p:cTn id="64" dur="500" fill="hold"/>
                                        <p:tgtEl>
                                          <p:spTgt spid="111"/>
                                        </p:tgtEl>
                                        <p:attrNameLst>
                                          <p:attrName>ppt_y</p:attrName>
                                        </p:attrNameLst>
                                      </p:cBhvr>
                                      <p:tavLst>
                                        <p:tav tm="0">
                                          <p:val>
                                            <p:strVal val="#ppt_y"/>
                                          </p:val>
                                        </p:tav>
                                        <p:tav tm="100000">
                                          <p:val>
                                            <p:strVal val="#ppt_y"/>
                                          </p:val>
                                        </p:tav>
                                      </p:tavLst>
                                    </p:anim>
                                  </p:childTnLst>
                                </p:cTn>
                              </p:par>
                              <p:par>
                                <p:cTn id="65" presetID="2" presetClass="entr" presetSubtype="8" fill="hold" nodeType="withEffect">
                                  <p:stCondLst>
                                    <p:cond delay="0"/>
                                  </p:stCondLst>
                                  <p:childTnLst>
                                    <p:set>
                                      <p:cBhvr>
                                        <p:cTn id="66" dur="1" fill="hold">
                                          <p:stCondLst>
                                            <p:cond delay="0"/>
                                          </p:stCondLst>
                                        </p:cTn>
                                        <p:tgtEl>
                                          <p:spTgt spid="211"/>
                                        </p:tgtEl>
                                        <p:attrNameLst>
                                          <p:attrName>style.visibility</p:attrName>
                                        </p:attrNameLst>
                                      </p:cBhvr>
                                      <p:to>
                                        <p:strVal val="visible"/>
                                      </p:to>
                                    </p:set>
                                    <p:anim calcmode="lin" valueType="num">
                                      <p:cBhvr additive="base">
                                        <p:cTn id="67" dur="500" fill="hold"/>
                                        <p:tgtEl>
                                          <p:spTgt spid="211"/>
                                        </p:tgtEl>
                                        <p:attrNameLst>
                                          <p:attrName>ppt_x</p:attrName>
                                        </p:attrNameLst>
                                      </p:cBhvr>
                                      <p:tavLst>
                                        <p:tav tm="0">
                                          <p:val>
                                            <p:strVal val="0-#ppt_w/2"/>
                                          </p:val>
                                        </p:tav>
                                        <p:tav tm="100000">
                                          <p:val>
                                            <p:strVal val="#ppt_x"/>
                                          </p:val>
                                        </p:tav>
                                      </p:tavLst>
                                    </p:anim>
                                    <p:anim calcmode="lin" valueType="num">
                                      <p:cBhvr additive="base">
                                        <p:cTn id="68" dur="500" fill="hold"/>
                                        <p:tgtEl>
                                          <p:spTgt spid="21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76"/>
                                        </p:tgtEl>
                                        <p:attrNameLst>
                                          <p:attrName>style.visibility</p:attrName>
                                        </p:attrNameLst>
                                      </p:cBhvr>
                                      <p:to>
                                        <p:strVal val="visible"/>
                                      </p:to>
                                    </p:set>
                                    <p:anim calcmode="lin" valueType="num">
                                      <p:cBhvr additive="base">
                                        <p:cTn id="73" dur="500" fill="hold"/>
                                        <p:tgtEl>
                                          <p:spTgt spid="76"/>
                                        </p:tgtEl>
                                        <p:attrNameLst>
                                          <p:attrName>ppt_x</p:attrName>
                                        </p:attrNameLst>
                                      </p:cBhvr>
                                      <p:tavLst>
                                        <p:tav tm="0">
                                          <p:val>
                                            <p:strVal val="0-#ppt_w/2"/>
                                          </p:val>
                                        </p:tav>
                                        <p:tav tm="100000">
                                          <p:val>
                                            <p:strVal val="#ppt_x"/>
                                          </p:val>
                                        </p:tav>
                                      </p:tavLst>
                                    </p:anim>
                                    <p:anim calcmode="lin" valueType="num">
                                      <p:cBhvr additive="base">
                                        <p:cTn id="74" dur="500" fill="hold"/>
                                        <p:tgtEl>
                                          <p:spTgt spid="76"/>
                                        </p:tgtEl>
                                        <p:attrNameLst>
                                          <p:attrName>ppt_y</p:attrName>
                                        </p:attrNameLst>
                                      </p:cBhvr>
                                      <p:tavLst>
                                        <p:tav tm="0">
                                          <p:val>
                                            <p:strVal val="#ppt_y"/>
                                          </p:val>
                                        </p:tav>
                                        <p:tav tm="100000">
                                          <p:val>
                                            <p:strVal val="#ppt_y"/>
                                          </p:val>
                                        </p:tav>
                                      </p:tavLst>
                                    </p:anim>
                                  </p:childTnLst>
                                </p:cTn>
                              </p:par>
                              <p:par>
                                <p:cTn id="75" presetID="2" presetClass="entr" presetSubtype="8" fill="hold" nodeType="withEffect">
                                  <p:stCondLst>
                                    <p:cond delay="0"/>
                                  </p:stCondLst>
                                  <p:childTnLst>
                                    <p:set>
                                      <p:cBhvr>
                                        <p:cTn id="76" dur="1" fill="hold">
                                          <p:stCondLst>
                                            <p:cond delay="0"/>
                                          </p:stCondLst>
                                        </p:cTn>
                                        <p:tgtEl>
                                          <p:spTgt spid="14"/>
                                        </p:tgtEl>
                                        <p:attrNameLst>
                                          <p:attrName>style.visibility</p:attrName>
                                        </p:attrNameLst>
                                      </p:cBhvr>
                                      <p:to>
                                        <p:strVal val="visible"/>
                                      </p:to>
                                    </p:set>
                                    <p:anim calcmode="lin" valueType="num">
                                      <p:cBhvr additive="base">
                                        <p:cTn id="77" dur="500" fill="hold"/>
                                        <p:tgtEl>
                                          <p:spTgt spid="14"/>
                                        </p:tgtEl>
                                        <p:attrNameLst>
                                          <p:attrName>ppt_x</p:attrName>
                                        </p:attrNameLst>
                                      </p:cBhvr>
                                      <p:tavLst>
                                        <p:tav tm="0">
                                          <p:val>
                                            <p:strVal val="0-#ppt_w/2"/>
                                          </p:val>
                                        </p:tav>
                                        <p:tav tm="100000">
                                          <p:val>
                                            <p:strVal val="#ppt_x"/>
                                          </p:val>
                                        </p:tav>
                                      </p:tavLst>
                                    </p:anim>
                                    <p:anim calcmode="lin" valueType="num">
                                      <p:cBhvr additive="base">
                                        <p:cTn id="78" dur="500" fill="hold"/>
                                        <p:tgtEl>
                                          <p:spTgt spid="14"/>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26"/>
                                        </p:tgtEl>
                                        <p:attrNameLst>
                                          <p:attrName>style.visibility</p:attrName>
                                        </p:attrNameLst>
                                      </p:cBhvr>
                                      <p:to>
                                        <p:strVal val="visible"/>
                                      </p:to>
                                    </p:set>
                                    <p:anim calcmode="lin" valueType="num">
                                      <p:cBhvr additive="base">
                                        <p:cTn id="81" dur="500" fill="hold"/>
                                        <p:tgtEl>
                                          <p:spTgt spid="126"/>
                                        </p:tgtEl>
                                        <p:attrNameLst>
                                          <p:attrName>ppt_x</p:attrName>
                                        </p:attrNameLst>
                                      </p:cBhvr>
                                      <p:tavLst>
                                        <p:tav tm="0">
                                          <p:val>
                                            <p:strVal val="0-#ppt_w/2"/>
                                          </p:val>
                                        </p:tav>
                                        <p:tav tm="100000">
                                          <p:val>
                                            <p:strVal val="#ppt_x"/>
                                          </p:val>
                                        </p:tav>
                                      </p:tavLst>
                                    </p:anim>
                                    <p:anim calcmode="lin" valueType="num">
                                      <p:cBhvr additive="base">
                                        <p:cTn id="82" dur="500" fill="hold"/>
                                        <p:tgtEl>
                                          <p:spTgt spid="126"/>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207"/>
                                        </p:tgtEl>
                                        <p:attrNameLst>
                                          <p:attrName>style.visibility</p:attrName>
                                        </p:attrNameLst>
                                      </p:cBhvr>
                                      <p:to>
                                        <p:strVal val="visible"/>
                                      </p:to>
                                    </p:set>
                                    <p:anim calcmode="lin" valueType="num">
                                      <p:cBhvr additive="base">
                                        <p:cTn id="87" dur="500" fill="hold"/>
                                        <p:tgtEl>
                                          <p:spTgt spid="207"/>
                                        </p:tgtEl>
                                        <p:attrNameLst>
                                          <p:attrName>ppt_x</p:attrName>
                                        </p:attrNameLst>
                                      </p:cBhvr>
                                      <p:tavLst>
                                        <p:tav tm="0">
                                          <p:val>
                                            <p:strVal val="0-#ppt_w/2"/>
                                          </p:val>
                                        </p:tav>
                                        <p:tav tm="100000">
                                          <p:val>
                                            <p:strVal val="#ppt_x"/>
                                          </p:val>
                                        </p:tav>
                                      </p:tavLst>
                                    </p:anim>
                                    <p:anim calcmode="lin" valueType="num">
                                      <p:cBhvr additive="base">
                                        <p:cTn id="88" dur="500" fill="hold"/>
                                        <p:tgtEl>
                                          <p:spTgt spid="207"/>
                                        </p:tgtEl>
                                        <p:attrNameLst>
                                          <p:attrName>ppt_y</p:attrName>
                                        </p:attrNameLst>
                                      </p:cBhvr>
                                      <p:tavLst>
                                        <p:tav tm="0">
                                          <p:val>
                                            <p:strVal val="#ppt_y"/>
                                          </p:val>
                                        </p:tav>
                                        <p:tav tm="100000">
                                          <p:val>
                                            <p:strVal val="#ppt_y"/>
                                          </p:val>
                                        </p:tav>
                                      </p:tavLst>
                                    </p:anim>
                                  </p:childTnLst>
                                </p:cTn>
                              </p:par>
                              <p:par>
                                <p:cTn id="89" presetID="2" presetClass="entr" presetSubtype="8" fill="hold" nodeType="withEffect">
                                  <p:stCondLst>
                                    <p:cond delay="0"/>
                                  </p:stCondLst>
                                  <p:childTnLst>
                                    <p:set>
                                      <p:cBhvr>
                                        <p:cTn id="90" dur="1" fill="hold">
                                          <p:stCondLst>
                                            <p:cond delay="0"/>
                                          </p:stCondLst>
                                        </p:cTn>
                                        <p:tgtEl>
                                          <p:spTgt spid="95"/>
                                        </p:tgtEl>
                                        <p:attrNameLst>
                                          <p:attrName>style.visibility</p:attrName>
                                        </p:attrNameLst>
                                      </p:cBhvr>
                                      <p:to>
                                        <p:strVal val="visible"/>
                                      </p:to>
                                    </p:set>
                                    <p:anim calcmode="lin" valueType="num">
                                      <p:cBhvr additive="base">
                                        <p:cTn id="91" dur="500" fill="hold"/>
                                        <p:tgtEl>
                                          <p:spTgt spid="95"/>
                                        </p:tgtEl>
                                        <p:attrNameLst>
                                          <p:attrName>ppt_x</p:attrName>
                                        </p:attrNameLst>
                                      </p:cBhvr>
                                      <p:tavLst>
                                        <p:tav tm="0">
                                          <p:val>
                                            <p:strVal val="0-#ppt_w/2"/>
                                          </p:val>
                                        </p:tav>
                                        <p:tav tm="100000">
                                          <p:val>
                                            <p:strVal val="#ppt_x"/>
                                          </p:val>
                                        </p:tav>
                                      </p:tavLst>
                                    </p:anim>
                                    <p:anim calcmode="lin" valueType="num">
                                      <p:cBhvr additive="base">
                                        <p:cTn id="92"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grpId="0" nodeType="clickEffect">
                                  <p:stCondLst>
                                    <p:cond delay="0"/>
                                  </p:stCondLst>
                                  <p:childTnLst>
                                    <p:set>
                                      <p:cBhvr>
                                        <p:cTn id="96" dur="1" fill="hold">
                                          <p:stCondLst>
                                            <p:cond delay="0"/>
                                          </p:stCondLst>
                                        </p:cTn>
                                        <p:tgtEl>
                                          <p:spTgt spid="279"/>
                                        </p:tgtEl>
                                        <p:attrNameLst>
                                          <p:attrName>style.visibility</p:attrName>
                                        </p:attrNameLst>
                                      </p:cBhvr>
                                      <p:to>
                                        <p:strVal val="visible"/>
                                      </p:to>
                                    </p:set>
                                    <p:anim calcmode="lin" valueType="num">
                                      <p:cBhvr additive="base">
                                        <p:cTn id="97" dur="500" fill="hold"/>
                                        <p:tgtEl>
                                          <p:spTgt spid="279"/>
                                        </p:tgtEl>
                                        <p:attrNameLst>
                                          <p:attrName>ppt_x</p:attrName>
                                        </p:attrNameLst>
                                      </p:cBhvr>
                                      <p:tavLst>
                                        <p:tav tm="0">
                                          <p:val>
                                            <p:strVal val="0-#ppt_w/2"/>
                                          </p:val>
                                        </p:tav>
                                        <p:tav tm="100000">
                                          <p:val>
                                            <p:strVal val="#ppt_x"/>
                                          </p:val>
                                        </p:tav>
                                      </p:tavLst>
                                    </p:anim>
                                    <p:anim calcmode="lin" valueType="num">
                                      <p:cBhvr additive="base">
                                        <p:cTn id="98"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206"/>
                                        </p:tgtEl>
                                        <p:attrNameLst>
                                          <p:attrName>style.visibility</p:attrName>
                                        </p:attrNameLst>
                                      </p:cBhvr>
                                      <p:to>
                                        <p:strVal val="visible"/>
                                      </p:to>
                                    </p:set>
                                    <p:anim calcmode="lin" valueType="num">
                                      <p:cBhvr additive="base">
                                        <p:cTn id="103" dur="500" fill="hold"/>
                                        <p:tgtEl>
                                          <p:spTgt spid="206"/>
                                        </p:tgtEl>
                                        <p:attrNameLst>
                                          <p:attrName>ppt_x</p:attrName>
                                        </p:attrNameLst>
                                      </p:cBhvr>
                                      <p:tavLst>
                                        <p:tav tm="0">
                                          <p:val>
                                            <p:strVal val="0-#ppt_w/2"/>
                                          </p:val>
                                        </p:tav>
                                        <p:tav tm="100000">
                                          <p:val>
                                            <p:strVal val="#ppt_x"/>
                                          </p:val>
                                        </p:tav>
                                      </p:tavLst>
                                    </p:anim>
                                    <p:anim calcmode="lin" valueType="num">
                                      <p:cBhvr additive="base">
                                        <p:cTn id="104"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grpId="0" nodeType="clickEffect">
                                  <p:stCondLst>
                                    <p:cond delay="0"/>
                                  </p:stCondLst>
                                  <p:childTnLst>
                                    <p:set>
                                      <p:cBhvr>
                                        <p:cTn id="108" dur="1" fill="hold">
                                          <p:stCondLst>
                                            <p:cond delay="0"/>
                                          </p:stCondLst>
                                        </p:cTn>
                                        <p:tgtEl>
                                          <p:spTgt spid="280"/>
                                        </p:tgtEl>
                                        <p:attrNameLst>
                                          <p:attrName>style.visibility</p:attrName>
                                        </p:attrNameLst>
                                      </p:cBhvr>
                                      <p:to>
                                        <p:strVal val="visible"/>
                                      </p:to>
                                    </p:set>
                                    <p:anim calcmode="lin" valueType="num">
                                      <p:cBhvr additive="base">
                                        <p:cTn id="109" dur="500" fill="hold"/>
                                        <p:tgtEl>
                                          <p:spTgt spid="280"/>
                                        </p:tgtEl>
                                        <p:attrNameLst>
                                          <p:attrName>ppt_x</p:attrName>
                                        </p:attrNameLst>
                                      </p:cBhvr>
                                      <p:tavLst>
                                        <p:tav tm="0">
                                          <p:val>
                                            <p:strVal val="0-#ppt_w/2"/>
                                          </p:val>
                                        </p:tav>
                                        <p:tav tm="100000">
                                          <p:val>
                                            <p:strVal val="#ppt_x"/>
                                          </p:val>
                                        </p:tav>
                                      </p:tavLst>
                                    </p:anim>
                                    <p:anim calcmode="lin" valueType="num">
                                      <p:cBhvr additive="base">
                                        <p:cTn id="110" dur="500" fill="hold"/>
                                        <p:tgtEl>
                                          <p:spTgt spid="280"/>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283"/>
                                        </p:tgtEl>
                                        <p:attrNameLst>
                                          <p:attrName>style.visibility</p:attrName>
                                        </p:attrNameLst>
                                      </p:cBhvr>
                                      <p:to>
                                        <p:strVal val="visible"/>
                                      </p:to>
                                    </p:set>
                                    <p:anim calcmode="lin" valueType="num">
                                      <p:cBhvr additive="base">
                                        <p:cTn id="115" dur="500" fill="hold"/>
                                        <p:tgtEl>
                                          <p:spTgt spid="283"/>
                                        </p:tgtEl>
                                        <p:attrNameLst>
                                          <p:attrName>ppt_x</p:attrName>
                                        </p:attrNameLst>
                                      </p:cBhvr>
                                      <p:tavLst>
                                        <p:tav tm="0">
                                          <p:val>
                                            <p:strVal val="0-#ppt_w/2"/>
                                          </p:val>
                                        </p:tav>
                                        <p:tav tm="100000">
                                          <p:val>
                                            <p:strVal val="#ppt_x"/>
                                          </p:val>
                                        </p:tav>
                                      </p:tavLst>
                                    </p:anim>
                                    <p:anim calcmode="lin" valueType="num">
                                      <p:cBhvr additive="base">
                                        <p:cTn id="116" dur="500" fill="hold"/>
                                        <p:tgtEl>
                                          <p:spTgt spid="283"/>
                                        </p:tgtEl>
                                        <p:attrNameLst>
                                          <p:attrName>ppt_y</p:attrName>
                                        </p:attrNameLst>
                                      </p:cBhvr>
                                      <p:tavLst>
                                        <p:tav tm="0">
                                          <p:val>
                                            <p:strVal val="#ppt_y"/>
                                          </p:val>
                                        </p:tav>
                                        <p:tav tm="100000">
                                          <p:val>
                                            <p:strVal val="#ppt_y"/>
                                          </p:val>
                                        </p:tav>
                                      </p:tavLst>
                                    </p:anim>
                                  </p:childTnLst>
                                </p:cTn>
                              </p:par>
                              <p:par>
                                <p:cTn id="117" presetID="1" presetClass="exit" presetSubtype="0" fill="hold" nodeType="withEffect">
                                  <p:stCondLst>
                                    <p:cond delay="0"/>
                                  </p:stCondLst>
                                  <p:childTnLst>
                                    <p:set>
                                      <p:cBhvr>
                                        <p:cTn id="118" dur="1" fill="hold">
                                          <p:stCondLst>
                                            <p:cond delay="0"/>
                                          </p:stCondLst>
                                        </p:cTn>
                                        <p:tgtEl>
                                          <p:spTgt spid="206"/>
                                        </p:tgtEl>
                                        <p:attrNameLst>
                                          <p:attrName>style.visibility</p:attrName>
                                        </p:attrNameLst>
                                      </p:cBhvr>
                                      <p:to>
                                        <p:strVal val="hidden"/>
                                      </p:to>
                                    </p:set>
                                  </p:childTnLst>
                                </p:cTn>
                              </p:par>
                              <p:par>
                                <p:cTn id="119" presetID="1" presetClass="exit" presetSubtype="0" fill="hold" grpId="1" nodeType="withEffect">
                                  <p:stCondLst>
                                    <p:cond delay="0"/>
                                  </p:stCondLst>
                                  <p:childTnLst>
                                    <p:set>
                                      <p:cBhvr>
                                        <p:cTn id="120" dur="1" fill="hold">
                                          <p:stCondLst>
                                            <p:cond delay="0"/>
                                          </p:stCondLst>
                                        </p:cTn>
                                        <p:tgtEl>
                                          <p:spTgt spid="280"/>
                                        </p:tgtEl>
                                        <p:attrNameLst>
                                          <p:attrName>style.visibility</p:attrName>
                                        </p:attrNameLst>
                                      </p:cBhvr>
                                      <p:to>
                                        <p:strVal val="hidden"/>
                                      </p:to>
                                    </p:set>
                                  </p:childTnLst>
                                </p:cTn>
                              </p:par>
                            </p:childTnLst>
                          </p:cTn>
                        </p:par>
                      </p:childTnLst>
                    </p:cTn>
                  </p:par>
                  <p:par>
                    <p:cTn id="121" fill="hold">
                      <p:stCondLst>
                        <p:cond delay="indefinite"/>
                      </p:stCondLst>
                      <p:childTnLst>
                        <p:par>
                          <p:cTn id="122" fill="hold">
                            <p:stCondLst>
                              <p:cond delay="0"/>
                            </p:stCondLst>
                            <p:childTnLst>
                              <p:par>
                                <p:cTn id="123" presetID="2" presetClass="entr" presetSubtype="8" fill="hold" grpId="2" nodeType="clickEffect">
                                  <p:stCondLst>
                                    <p:cond delay="0"/>
                                  </p:stCondLst>
                                  <p:childTnLst>
                                    <p:set>
                                      <p:cBhvr>
                                        <p:cTn id="124" dur="1" fill="hold">
                                          <p:stCondLst>
                                            <p:cond delay="0"/>
                                          </p:stCondLst>
                                        </p:cTn>
                                        <p:tgtEl>
                                          <p:spTgt spid="205"/>
                                        </p:tgtEl>
                                        <p:attrNameLst>
                                          <p:attrName>style.visibility</p:attrName>
                                        </p:attrNameLst>
                                      </p:cBhvr>
                                      <p:to>
                                        <p:strVal val="visible"/>
                                      </p:to>
                                    </p:set>
                                    <p:anim calcmode="lin" valueType="num">
                                      <p:cBhvr additive="base">
                                        <p:cTn id="125" dur="500" fill="hold"/>
                                        <p:tgtEl>
                                          <p:spTgt spid="205"/>
                                        </p:tgtEl>
                                        <p:attrNameLst>
                                          <p:attrName>ppt_x</p:attrName>
                                        </p:attrNameLst>
                                      </p:cBhvr>
                                      <p:tavLst>
                                        <p:tav tm="0">
                                          <p:val>
                                            <p:strVal val="0-#ppt_w/2"/>
                                          </p:val>
                                        </p:tav>
                                        <p:tav tm="100000">
                                          <p:val>
                                            <p:strVal val="#ppt_x"/>
                                          </p:val>
                                        </p:tav>
                                      </p:tavLst>
                                    </p:anim>
                                    <p:anim calcmode="lin" valueType="num">
                                      <p:cBhvr additive="base">
                                        <p:cTn id="126"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127" fill="hold">
                      <p:stCondLst>
                        <p:cond delay="indefinite"/>
                      </p:stCondLst>
                      <p:childTnLst>
                        <p:par>
                          <p:cTn id="128" fill="hold">
                            <p:stCondLst>
                              <p:cond delay="0"/>
                            </p:stCondLst>
                            <p:childTnLst>
                              <p:par>
                                <p:cTn id="129" presetID="2" presetClass="entr" presetSubtype="8" fill="hold" nodeType="clickEffect">
                                  <p:stCondLst>
                                    <p:cond delay="0"/>
                                  </p:stCondLst>
                                  <p:childTnLst>
                                    <p:set>
                                      <p:cBhvr>
                                        <p:cTn id="130" dur="1" fill="hold">
                                          <p:stCondLst>
                                            <p:cond delay="0"/>
                                          </p:stCondLst>
                                        </p:cTn>
                                        <p:tgtEl>
                                          <p:spTgt spid="11"/>
                                        </p:tgtEl>
                                        <p:attrNameLst>
                                          <p:attrName>style.visibility</p:attrName>
                                        </p:attrNameLst>
                                      </p:cBhvr>
                                      <p:to>
                                        <p:strVal val="visible"/>
                                      </p:to>
                                    </p:set>
                                    <p:anim calcmode="lin" valueType="num">
                                      <p:cBhvr additive="base">
                                        <p:cTn id="131" dur="500" fill="hold"/>
                                        <p:tgtEl>
                                          <p:spTgt spid="11"/>
                                        </p:tgtEl>
                                        <p:attrNameLst>
                                          <p:attrName>ppt_x</p:attrName>
                                        </p:attrNameLst>
                                      </p:cBhvr>
                                      <p:tavLst>
                                        <p:tav tm="0">
                                          <p:val>
                                            <p:strVal val="0-#ppt_w/2"/>
                                          </p:val>
                                        </p:tav>
                                        <p:tav tm="100000">
                                          <p:val>
                                            <p:strVal val="#ppt_x"/>
                                          </p:val>
                                        </p:tav>
                                      </p:tavLst>
                                    </p:anim>
                                    <p:anim calcmode="lin" valueType="num">
                                      <p:cBhvr additive="base">
                                        <p:cTn id="132"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33" fill="hold">
                      <p:stCondLst>
                        <p:cond delay="indefinite"/>
                      </p:stCondLst>
                      <p:childTnLst>
                        <p:par>
                          <p:cTn id="134" fill="hold">
                            <p:stCondLst>
                              <p:cond delay="0"/>
                            </p:stCondLst>
                            <p:childTnLst>
                              <p:par>
                                <p:cTn id="135" presetID="2" presetClass="entr" presetSubtype="2" fill="hold" grpId="0" nodeType="clickEffect">
                                  <p:stCondLst>
                                    <p:cond delay="0"/>
                                  </p:stCondLst>
                                  <p:childTnLst>
                                    <p:set>
                                      <p:cBhvr>
                                        <p:cTn id="136" dur="1" fill="hold">
                                          <p:stCondLst>
                                            <p:cond delay="0"/>
                                          </p:stCondLst>
                                        </p:cTn>
                                        <p:tgtEl>
                                          <p:spTgt spid="282"/>
                                        </p:tgtEl>
                                        <p:attrNameLst>
                                          <p:attrName>style.visibility</p:attrName>
                                        </p:attrNameLst>
                                      </p:cBhvr>
                                      <p:to>
                                        <p:strVal val="visible"/>
                                      </p:to>
                                    </p:set>
                                    <p:anim calcmode="lin" valueType="num">
                                      <p:cBhvr additive="base">
                                        <p:cTn id="137" dur="500" fill="hold"/>
                                        <p:tgtEl>
                                          <p:spTgt spid="282"/>
                                        </p:tgtEl>
                                        <p:attrNameLst>
                                          <p:attrName>ppt_x</p:attrName>
                                        </p:attrNameLst>
                                      </p:cBhvr>
                                      <p:tavLst>
                                        <p:tav tm="0">
                                          <p:val>
                                            <p:strVal val="1+#ppt_w/2"/>
                                          </p:val>
                                        </p:tav>
                                        <p:tav tm="100000">
                                          <p:val>
                                            <p:strVal val="#ppt_x"/>
                                          </p:val>
                                        </p:tav>
                                      </p:tavLst>
                                    </p:anim>
                                    <p:anim calcmode="lin" valueType="num">
                                      <p:cBhvr additive="base">
                                        <p:cTn id="138" dur="500" fill="hold"/>
                                        <p:tgtEl>
                                          <p:spTgt spid="282"/>
                                        </p:tgtEl>
                                        <p:attrNameLst>
                                          <p:attrName>ppt_y</p:attrName>
                                        </p:attrNameLst>
                                      </p:cBhvr>
                                      <p:tavLst>
                                        <p:tav tm="0">
                                          <p:val>
                                            <p:strVal val="#ppt_y"/>
                                          </p:val>
                                        </p:tav>
                                        <p:tav tm="100000">
                                          <p:val>
                                            <p:strVal val="#ppt_y"/>
                                          </p:val>
                                        </p:tav>
                                      </p:tavLst>
                                    </p:anim>
                                  </p:childTnLst>
                                </p:cTn>
                              </p:par>
                            </p:childTnLst>
                          </p:cTn>
                        </p:par>
                      </p:childTnLst>
                    </p:cTn>
                  </p:par>
                  <p:par>
                    <p:cTn id="139" fill="hold">
                      <p:stCondLst>
                        <p:cond delay="indefinite"/>
                      </p:stCondLst>
                      <p:childTnLst>
                        <p:par>
                          <p:cTn id="140" fill="hold">
                            <p:stCondLst>
                              <p:cond delay="0"/>
                            </p:stCondLst>
                            <p:childTnLst>
                              <p:par>
                                <p:cTn id="141" presetID="2" presetClass="entr" presetSubtype="2" fill="hold" grpId="0" nodeType="clickEffect">
                                  <p:stCondLst>
                                    <p:cond delay="0"/>
                                  </p:stCondLst>
                                  <p:childTnLst>
                                    <p:set>
                                      <p:cBhvr>
                                        <p:cTn id="142" dur="1" fill="hold">
                                          <p:stCondLst>
                                            <p:cond delay="0"/>
                                          </p:stCondLst>
                                        </p:cTn>
                                        <p:tgtEl>
                                          <p:spTgt spid="281"/>
                                        </p:tgtEl>
                                        <p:attrNameLst>
                                          <p:attrName>style.visibility</p:attrName>
                                        </p:attrNameLst>
                                      </p:cBhvr>
                                      <p:to>
                                        <p:strVal val="visible"/>
                                      </p:to>
                                    </p:set>
                                    <p:anim calcmode="lin" valueType="num">
                                      <p:cBhvr additive="base">
                                        <p:cTn id="143" dur="500" fill="hold"/>
                                        <p:tgtEl>
                                          <p:spTgt spid="281"/>
                                        </p:tgtEl>
                                        <p:attrNameLst>
                                          <p:attrName>ppt_x</p:attrName>
                                        </p:attrNameLst>
                                      </p:cBhvr>
                                      <p:tavLst>
                                        <p:tav tm="0">
                                          <p:val>
                                            <p:strVal val="1+#ppt_w/2"/>
                                          </p:val>
                                        </p:tav>
                                        <p:tav tm="100000">
                                          <p:val>
                                            <p:strVal val="#ppt_x"/>
                                          </p:val>
                                        </p:tav>
                                      </p:tavLst>
                                    </p:anim>
                                    <p:anim calcmode="lin" valueType="num">
                                      <p:cBhvr additive="base">
                                        <p:cTn id="144" dur="500" fill="hold"/>
                                        <p:tgtEl>
                                          <p:spTgt spid="281"/>
                                        </p:tgtEl>
                                        <p:attrNameLst>
                                          <p:attrName>ppt_y</p:attrName>
                                        </p:attrNameLst>
                                      </p:cBhvr>
                                      <p:tavLst>
                                        <p:tav tm="0">
                                          <p:val>
                                            <p:strVal val="#ppt_y"/>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2" presetClass="entr" presetSubtype="2" fill="hold" nodeType="clickEffect">
                                  <p:stCondLst>
                                    <p:cond delay="0"/>
                                  </p:stCondLst>
                                  <p:childTnLst>
                                    <p:set>
                                      <p:cBhvr>
                                        <p:cTn id="148" dur="1" fill="hold">
                                          <p:stCondLst>
                                            <p:cond delay="0"/>
                                          </p:stCondLst>
                                        </p:cTn>
                                        <p:tgtEl>
                                          <p:spTgt spid="3072"/>
                                        </p:tgtEl>
                                        <p:attrNameLst>
                                          <p:attrName>style.visibility</p:attrName>
                                        </p:attrNameLst>
                                      </p:cBhvr>
                                      <p:to>
                                        <p:strVal val="visible"/>
                                      </p:to>
                                    </p:set>
                                    <p:anim calcmode="lin" valueType="num">
                                      <p:cBhvr additive="base">
                                        <p:cTn id="149" dur="500" fill="hold"/>
                                        <p:tgtEl>
                                          <p:spTgt spid="3072"/>
                                        </p:tgtEl>
                                        <p:attrNameLst>
                                          <p:attrName>ppt_x</p:attrName>
                                        </p:attrNameLst>
                                      </p:cBhvr>
                                      <p:tavLst>
                                        <p:tav tm="0">
                                          <p:val>
                                            <p:strVal val="1+#ppt_w/2"/>
                                          </p:val>
                                        </p:tav>
                                        <p:tav tm="100000">
                                          <p:val>
                                            <p:strVal val="#ppt_x"/>
                                          </p:val>
                                        </p:tav>
                                      </p:tavLst>
                                    </p:anim>
                                    <p:anim calcmode="lin" valueType="num">
                                      <p:cBhvr additive="base">
                                        <p:cTn id="150" dur="500" fill="hold"/>
                                        <p:tgtEl>
                                          <p:spTgt spid="30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26" grpId="0" animBg="1"/>
      <p:bldP spid="279" grpId="0" animBg="1"/>
      <p:bldP spid="205" grpId="0"/>
      <p:bldP spid="205" grpId="1"/>
      <p:bldP spid="205" grpId="2"/>
      <p:bldP spid="280" grpId="0"/>
      <p:bldP spid="280" grpId="1"/>
      <p:bldP spid="280" grpId="2"/>
      <p:bldP spid="280" grpId="3"/>
      <p:bldP spid="281" grpId="0" animBg="1"/>
      <p:bldP spid="282" grpId="0" animBg="1"/>
      <p:bldP spid="136" grpId="0"/>
      <p:bldP spid="136" grpId="1"/>
    </p:bldLst>
  </p:timing>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219200" y="1741462"/>
            <a:ext cx="18384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01001011</a:t>
            </a:r>
          </a:p>
        </p:txBody>
      </p:sp>
      <p:sp>
        <p:nvSpPr>
          <p:cNvPr id="17" name="Rectangle 5"/>
          <p:cNvSpPr>
            <a:spLocks noChangeArrowheads="1"/>
          </p:cNvSpPr>
          <p:nvPr/>
        </p:nvSpPr>
        <p:spPr bwMode="auto">
          <a:xfrm rot="5400000">
            <a:off x="-638624" y="1531468"/>
            <a:ext cx="2688557" cy="954107"/>
          </a:xfrm>
          <a:prstGeom prst="rect">
            <a:avLst/>
          </a:prstGeom>
          <a:noFill/>
          <a:ln w="38100" cap="sq">
            <a:solidFill>
              <a:srgbClr val="00FF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00FFFF"/>
                </a:solidFill>
                <a:latin typeface="Times New Roman" pitchFamily="18" charset="0"/>
              </a:rPr>
              <a:t>A distribution</a:t>
            </a:r>
          </a:p>
          <a:p>
            <a:pPr algn="ctr">
              <a:spcBef>
                <a:spcPct val="0"/>
              </a:spcBef>
            </a:pPr>
            <a:r>
              <a:rPr lang="en-US" altLang="en-US" sz="2800" dirty="0">
                <a:solidFill>
                  <a:srgbClr val="00FFFF"/>
                </a:solidFill>
                <a:latin typeface="Times New Roman" pitchFamily="18" charset="0"/>
              </a:rPr>
              <a:t>of  random  bits</a:t>
            </a:r>
          </a:p>
        </p:txBody>
      </p:sp>
      <p:sp>
        <p:nvSpPr>
          <p:cNvPr id="18" name="Rectangle 5"/>
          <p:cNvSpPr>
            <a:spLocks noChangeArrowheads="1"/>
          </p:cNvSpPr>
          <p:nvPr/>
        </p:nvSpPr>
        <p:spPr bwMode="auto">
          <a:xfrm rot="5400000">
            <a:off x="-563796" y="4818487"/>
            <a:ext cx="2538900" cy="954107"/>
          </a:xfrm>
          <a:prstGeom prst="rect">
            <a:avLst/>
          </a:prstGeom>
          <a:noFill/>
          <a:ln w="38100" cap="sq">
            <a:solidFill>
              <a:srgbClr val="FF00FF"/>
            </a:solidFill>
            <a:miter lim="800000"/>
            <a:headEnd/>
            <a:tailEnd/>
          </a:ln>
          <a:extLst>
            <a:ext uri="{909E8E84-426E-40DD-AFC4-6F175D3DCCD1}">
              <a14:hiddenFill xmlns:a14="http://schemas.microsoft.com/office/drawing/2010/main">
                <a:solidFill>
                  <a:srgbClr val="FFFFFF"/>
                </a:solidFill>
              </a14:hiddenFill>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rgbClr val="FF00FF"/>
                </a:solidFill>
                <a:latin typeface="Times New Roman" pitchFamily="18" charset="0"/>
              </a:rPr>
              <a:t>A distributions</a:t>
            </a:r>
          </a:p>
          <a:p>
            <a:pPr algn="ctr">
              <a:spcBef>
                <a:spcPct val="0"/>
              </a:spcBef>
            </a:pPr>
            <a:r>
              <a:rPr lang="en-US" altLang="en-US" sz="2800" dirty="0">
                <a:solidFill>
                  <a:srgbClr val="FF00FF"/>
                </a:solidFill>
                <a:latin typeface="Times New Roman" pitchFamily="18" charset="0"/>
              </a:rPr>
              <a:t>on legal inputs</a:t>
            </a:r>
          </a:p>
        </p:txBody>
      </p:sp>
      <p:grpSp>
        <p:nvGrpSpPr>
          <p:cNvPr id="29" name="Group 28"/>
          <p:cNvGrpSpPr/>
          <p:nvPr/>
        </p:nvGrpSpPr>
        <p:grpSpPr>
          <a:xfrm>
            <a:off x="3097229" y="1131862"/>
            <a:ext cx="3370089" cy="1730799"/>
            <a:chOff x="2030429" y="1042596"/>
            <a:chExt cx="4827571" cy="3681804"/>
          </a:xfrm>
        </p:grpSpPr>
        <p:pic>
          <p:nvPicPr>
            <p:cNvPr id="30" name="Picture 5"/>
            <p:cNvPicPr>
              <a:picLocks noChangeAspect="1" noChangeArrowheads="1"/>
            </p:cNvPicPr>
            <p:nvPr/>
          </p:nvPicPr>
          <p:blipFill rotWithShape="1">
            <a:blip r:embed="rId2">
              <a:extLst>
                <a:ext uri="{28A0092B-C50C-407E-A947-70E740481C1C}">
                  <a14:useLocalDpi xmlns:a14="http://schemas.microsoft.com/office/drawing/2010/main" val="0"/>
                </a:ext>
              </a:extLst>
            </a:blip>
            <a:srcRect l="9957"/>
            <a:stretch/>
          </p:blipFill>
          <p:spPr bwMode="auto">
            <a:xfrm>
              <a:off x="2030429" y="1042596"/>
              <a:ext cx="4827571" cy="36818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5400" cap="sq" algn="ctr">
                  <a:solidFill>
                    <a:srgbClr val="000000"/>
                  </a:solidFill>
                  <a:miter lim="800000"/>
                  <a:headEnd/>
                  <a:tailEnd/>
                </a14:hiddenLine>
              </a:ext>
            </a:extLst>
          </p:spPr>
        </p:pic>
        <p:sp>
          <p:nvSpPr>
            <p:cNvPr id="34" name="Rectangle 33"/>
            <p:cNvSpPr/>
            <p:nvPr/>
          </p:nvSpPr>
          <p:spPr>
            <a:xfrm>
              <a:off x="2412718" y="1187182"/>
              <a:ext cx="543739" cy="523221"/>
            </a:xfrm>
            <a:prstGeom prst="rect">
              <a:avLst/>
            </a:prstGeom>
          </p:spPr>
          <p:txBody>
            <a:bodyPr wrap="none">
              <a:spAutoFit/>
            </a:bodyPr>
            <a:lstStyle/>
            <a:p>
              <a:r>
                <a:rPr lang="en-US" altLang="en-US" i="1" dirty="0">
                  <a:solidFill>
                    <a:srgbClr val="00B050"/>
                  </a:solidFill>
                  <a:cs typeface="Times New Roman" pitchFamily="18" charset="0"/>
                </a:rPr>
                <a:t>w</a:t>
              </a:r>
              <a:r>
                <a:rPr lang="en-US" altLang="en-US" i="1" baseline="-25000" dirty="0">
                  <a:solidFill>
                    <a:srgbClr val="00B050"/>
                  </a:solidFill>
                  <a:cs typeface="Times New Roman" pitchFamily="18" charset="0"/>
                </a:rPr>
                <a:t>1</a:t>
              </a:r>
              <a:endParaRPr lang="en-CA" dirty="0">
                <a:solidFill>
                  <a:srgbClr val="00B050"/>
                </a:solidFill>
              </a:endParaRPr>
            </a:p>
          </p:txBody>
        </p:sp>
        <p:sp>
          <p:nvSpPr>
            <p:cNvPr id="35" name="Rectangle 34"/>
            <p:cNvSpPr/>
            <p:nvPr/>
          </p:nvSpPr>
          <p:spPr>
            <a:xfrm>
              <a:off x="5956562" y="3743980"/>
              <a:ext cx="596638" cy="523220"/>
            </a:xfrm>
            <a:prstGeom prst="rect">
              <a:avLst/>
            </a:prstGeom>
          </p:spPr>
          <p:txBody>
            <a:bodyPr wrap="none">
              <a:spAutoFit/>
            </a:bodyPr>
            <a:lstStyle/>
            <a:p>
              <a:r>
                <a:rPr lang="en-US" altLang="en-US" i="1" dirty="0" err="1">
                  <a:solidFill>
                    <a:srgbClr val="00B050"/>
                  </a:solidFill>
                  <a:cs typeface="Times New Roman" pitchFamily="18" charset="0"/>
                </a:rPr>
                <a:t>w</a:t>
              </a:r>
              <a:r>
                <a:rPr lang="en-US" altLang="en-US" i="1" baseline="-25000" dirty="0" err="1">
                  <a:solidFill>
                    <a:srgbClr val="00B050"/>
                  </a:solidFill>
                  <a:cs typeface="Times New Roman" pitchFamily="18" charset="0"/>
                </a:rPr>
                <a:t>m</a:t>
              </a:r>
              <a:endParaRPr lang="en-CA" dirty="0">
                <a:solidFill>
                  <a:srgbClr val="00B050"/>
                </a:solidFill>
              </a:endParaRPr>
            </a:p>
          </p:txBody>
        </p:sp>
      </p:grpSp>
      <p:sp>
        <p:nvSpPr>
          <p:cNvPr id="21" name="Rectangle 20"/>
          <p:cNvSpPr/>
          <p:nvPr/>
        </p:nvSpPr>
        <p:spPr>
          <a:xfrm>
            <a:off x="2318384" y="490240"/>
            <a:ext cx="6292216" cy="523220"/>
          </a:xfrm>
          <a:prstGeom prst="rect">
            <a:avLst/>
          </a:prstGeom>
        </p:spPr>
        <p:txBody>
          <a:bodyPr wrap="square">
            <a:spAutoFit/>
          </a:bodyPr>
          <a:lstStyle/>
          <a:p>
            <a:r>
              <a:rPr lang="en-US" altLang="en-US" dirty="0"/>
              <a:t>Lets just try to mimic the true distribution.</a:t>
            </a:r>
          </a:p>
        </p:txBody>
      </p:sp>
      <p:cxnSp>
        <p:nvCxnSpPr>
          <p:cNvPr id="5" name="Straight Arrow Connector 4"/>
          <p:cNvCxnSpPr/>
          <p:nvPr/>
        </p:nvCxnSpPr>
        <p:spPr bwMode="auto">
          <a:xfrm>
            <a:off x="1295400" y="5486400"/>
            <a:ext cx="1370703" cy="0"/>
          </a:xfrm>
          <a:prstGeom prst="straightConnector1">
            <a:avLst/>
          </a:prstGeom>
          <a:noFill/>
          <a:ln w="76200" cap="sq" cmpd="sng" algn="ctr">
            <a:solidFill>
              <a:srgbClr val="FF00FF"/>
            </a:solidFill>
            <a:prstDash val="solid"/>
            <a:round/>
            <a:headEnd type="none" w="med" len="med"/>
            <a:tailEnd type="triangle"/>
          </a:ln>
          <a:effectLst/>
        </p:spPr>
      </p:cxnSp>
      <p:pic>
        <p:nvPicPr>
          <p:cNvPr id="33" name="Picture 6" descr="https://encrypted-tbn2.gstatic.com/images?q=tbn:ANd9GcQxi0BXRGGWwpZlLt6x5i_eKwXhaJLwx7Ku7fvdkqS2tzyVEg1g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9504" y="4975022"/>
            <a:ext cx="1217213"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4724400" y="1628400"/>
            <a:ext cx="4419600" cy="2728395"/>
            <a:chOff x="4800601" y="1628400"/>
            <a:chExt cx="4419600" cy="2728395"/>
          </a:xfrm>
        </p:grpSpPr>
        <p:sp>
          <p:nvSpPr>
            <p:cNvPr id="47" name="Rectangle 46"/>
            <p:cNvSpPr/>
            <p:nvPr/>
          </p:nvSpPr>
          <p:spPr>
            <a:xfrm>
              <a:off x="4800601" y="2971800"/>
              <a:ext cx="4419600" cy="1384995"/>
            </a:xfrm>
            <a:prstGeom prst="rect">
              <a:avLst/>
            </a:prstGeom>
          </p:spPr>
          <p:txBody>
            <a:bodyPr wrap="square">
              <a:spAutoFit/>
            </a:bodyPr>
            <a:lstStyle/>
            <a:p>
              <a:pPr algn="ctr"/>
              <a:r>
                <a:rPr lang="en-US" altLang="en-US" dirty="0"/>
                <a:t>Eventually the Mimicker</a:t>
              </a:r>
              <a:br>
                <a:rPr lang="en-US" altLang="en-US" dirty="0"/>
              </a:br>
              <a:r>
                <a:rPr lang="en-US" altLang="en-US" dirty="0"/>
                <a:t>realistically mimics the true data distribution.</a:t>
              </a:r>
            </a:p>
          </p:txBody>
        </p:sp>
        <p:cxnSp>
          <p:nvCxnSpPr>
            <p:cNvPr id="40" name="Straight Arrow Connector 39"/>
            <p:cNvCxnSpPr/>
            <p:nvPr/>
          </p:nvCxnSpPr>
          <p:spPr bwMode="auto">
            <a:xfrm>
              <a:off x="6525083" y="2035378"/>
              <a:ext cx="561517" cy="0"/>
            </a:xfrm>
            <a:prstGeom prst="straightConnector1">
              <a:avLst/>
            </a:prstGeom>
            <a:noFill/>
            <a:ln w="76200" cap="sq" cmpd="sng" algn="ctr">
              <a:solidFill>
                <a:srgbClr val="FF00FF"/>
              </a:solidFill>
              <a:prstDash val="solid"/>
              <a:round/>
              <a:headEnd type="none" w="med" len="med"/>
              <a:tailEnd type="triangle"/>
            </a:ln>
            <a:effectLst/>
          </p:spPr>
        </p:cxnSp>
        <p:pic>
          <p:nvPicPr>
            <p:cNvPr id="41" name="Picture 6" descr="https://encrypted-tbn2.gstatic.com/images?q=tbn:ANd9GcQxi0BXRGGWwpZlLt6x5i_eKwXhaJLwx7Ku7fvdkqS2tzyVEg1gR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239000" y="1628400"/>
              <a:ext cx="1217213" cy="810000"/>
            </a:xfrm>
            <a:prstGeom prst="rect">
              <a:avLst/>
            </a:prstGeom>
            <a:noFill/>
            <a:extLst>
              <a:ext uri="{909E8E84-426E-40DD-AFC4-6F175D3DCCD1}">
                <a14:hiddenFill xmlns:a14="http://schemas.microsoft.com/office/drawing/2010/main">
                  <a:solidFill>
                    <a:srgbClr val="FFFFFF"/>
                  </a:solidFill>
                </a14:hiddenFill>
              </a:ext>
            </a:extLst>
          </p:spPr>
        </p:pic>
      </p:grpSp>
      <p:sp>
        <p:nvSpPr>
          <p:cNvPr id="42" name="Rectangle 41"/>
          <p:cNvSpPr/>
          <p:nvPr/>
        </p:nvSpPr>
        <p:spPr>
          <a:xfrm>
            <a:off x="4503174" y="4343400"/>
            <a:ext cx="4745858" cy="2325130"/>
          </a:xfrm>
          <a:prstGeom prst="rect">
            <a:avLst/>
          </a:prstGeom>
        </p:spPr>
        <p:txBody>
          <a:bodyPr wrap="square">
            <a:spAutoFit/>
          </a:bodyPr>
          <a:lstStyle/>
          <a:p>
            <a:pPr algn="ctr"/>
            <a:r>
              <a:rPr lang="en-US" altLang="en-US" dirty="0"/>
              <a:t>As such, the unsupervised learner had learned to “understand” the data distribution.</a:t>
            </a:r>
          </a:p>
          <a:p>
            <a:pPr algn="ctr"/>
            <a:r>
              <a:rPr lang="en-US" altLang="en-US" dirty="0"/>
              <a:t>This has lots of applications.</a:t>
            </a:r>
          </a:p>
        </p:txBody>
      </p:sp>
      <p:sp>
        <p:nvSpPr>
          <p:cNvPr id="19"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pic>
        <p:nvPicPr>
          <p:cNvPr id="20" name="Picture 2" descr="Image result for strange bik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162800" y="1371600"/>
            <a:ext cx="1888901" cy="12192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82753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xEl>
                                              <p:pRg st="0" end="0"/>
                                            </p:txEl>
                                          </p:spTgt>
                                        </p:tgtEl>
                                        <p:attrNameLst>
                                          <p:attrName>style.visibility</p:attrName>
                                        </p:attrNameLst>
                                      </p:cBhvr>
                                      <p:to>
                                        <p:strVal val="visible"/>
                                      </p:to>
                                    </p:set>
                                    <p:anim calcmode="lin" valueType="num">
                                      <p:cBhvr additive="base">
                                        <p:cTn id="7" dur="500" fill="hold"/>
                                        <p:tgtEl>
                                          <p:spTgt spid="4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2">
                                            <p:txEl>
                                              <p:pRg st="1" end="1"/>
                                            </p:txEl>
                                          </p:spTgt>
                                        </p:tgtEl>
                                        <p:attrNameLst>
                                          <p:attrName>style.visibility</p:attrName>
                                        </p:attrNameLst>
                                      </p:cBhvr>
                                      <p:to>
                                        <p:strVal val="visible"/>
                                      </p:to>
                                    </p:set>
                                    <p:anim calcmode="lin" valueType="num">
                                      <p:cBhvr additive="base">
                                        <p:cTn id="13" dur="500" fill="hold"/>
                                        <p:tgtEl>
                                          <p:spTgt spid="4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4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lvl="1" eaLnBrk="1" hangingPunct="1">
              <a:defRPr/>
            </a:pPr>
            <a:r>
              <a:rPr lang="en-US" sz="2800" dirty="0"/>
              <a:t>Art</a:t>
            </a:r>
          </a:p>
          <a:p>
            <a:pPr lvl="2" eaLnBrk="1" hangingPunct="1">
              <a:defRPr/>
            </a:pPr>
            <a:r>
              <a:rPr lang="en-US" sz="2400" dirty="0"/>
              <a:t>Given a set of examples of art, the machine learns to randomly generate similar things. </a:t>
            </a:r>
          </a:p>
        </p:txBody>
      </p:sp>
      <p:sp>
        <p:nvSpPr>
          <p:cNvPr id="11269" name="Slide Number Placeholder 4"/>
          <p:cNvSpPr>
            <a:spLocks noGrp="1"/>
          </p:cNvSpPr>
          <p:nvPr>
            <p:ph type="sldNum" sz="quarter" idx="11"/>
          </p:nvPr>
        </p:nvSpPr>
        <p:spPr>
          <a:xfrm>
            <a:off x="3200400" y="6172200"/>
            <a:ext cx="2895600" cy="304800"/>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421</a:t>
            </a:fld>
            <a:endParaRPr lang="tr-TR" altLang="en-US" sz="1400"/>
          </a:p>
        </p:txBody>
      </p:sp>
      <p:pic>
        <p:nvPicPr>
          <p:cNvPr id="9" name="Picture 8"/>
          <p:cNvPicPr>
            <a:picLocks noChangeAspect="1"/>
          </p:cNvPicPr>
          <p:nvPr/>
        </p:nvPicPr>
        <p:blipFill rotWithShape="1">
          <a:blip r:embed="rId2"/>
          <a:srcRect l="6026"/>
          <a:stretch/>
        </p:blipFill>
        <p:spPr>
          <a:xfrm>
            <a:off x="1752600" y="2286000"/>
            <a:ext cx="5941876" cy="4038600"/>
          </a:xfrm>
          <a:prstGeom prst="rect">
            <a:avLst/>
          </a:prstGeom>
        </p:spPr>
      </p:pic>
      <p:grpSp>
        <p:nvGrpSpPr>
          <p:cNvPr id="8" name="Group 7"/>
          <p:cNvGrpSpPr/>
          <p:nvPr/>
        </p:nvGrpSpPr>
        <p:grpSpPr>
          <a:xfrm>
            <a:off x="439305" y="2600980"/>
            <a:ext cx="8704695" cy="3647420"/>
            <a:chOff x="439305" y="2981980"/>
            <a:chExt cx="8704695" cy="3647420"/>
          </a:xfrm>
        </p:grpSpPr>
        <p:sp>
          <p:nvSpPr>
            <p:cNvPr id="4" name="Rectangle 3"/>
            <p:cNvSpPr/>
            <p:nvPr/>
          </p:nvSpPr>
          <p:spPr>
            <a:xfrm>
              <a:off x="5715000" y="4724400"/>
              <a:ext cx="1905000" cy="1905000"/>
            </a:xfrm>
            <a:prstGeom prst="rect">
              <a:avLst/>
            </a:prstGeom>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 name="Rectangle 5"/>
            <p:cNvSpPr/>
            <p:nvPr/>
          </p:nvSpPr>
          <p:spPr>
            <a:xfrm>
              <a:off x="7745860" y="5410200"/>
              <a:ext cx="1398140" cy="523220"/>
            </a:xfrm>
            <a:prstGeom prst="rect">
              <a:avLst/>
            </a:prstGeom>
          </p:spPr>
          <p:txBody>
            <a:bodyPr wrap="none">
              <a:spAutoFit/>
            </a:bodyPr>
            <a:lstStyle/>
            <a:p>
              <a:r>
                <a:rPr lang="en-US" dirty="0">
                  <a:solidFill>
                    <a:srgbClr val="FF0000"/>
                  </a:solidFill>
                </a:rPr>
                <a:t>machine</a:t>
              </a:r>
              <a:endParaRPr lang="en-CA" dirty="0">
                <a:solidFill>
                  <a:srgbClr val="FF0000"/>
                </a:solidFill>
              </a:endParaRPr>
            </a:p>
          </p:txBody>
        </p:sp>
        <p:sp>
          <p:nvSpPr>
            <p:cNvPr id="12" name="Rectangle 11"/>
            <p:cNvSpPr/>
            <p:nvPr/>
          </p:nvSpPr>
          <p:spPr>
            <a:xfrm>
              <a:off x="439305" y="2981980"/>
              <a:ext cx="1160895" cy="523220"/>
            </a:xfrm>
            <a:prstGeom prst="rect">
              <a:avLst/>
            </a:prstGeom>
          </p:spPr>
          <p:txBody>
            <a:bodyPr wrap="none">
              <a:spAutoFit/>
            </a:bodyPr>
            <a:lstStyle/>
            <a:p>
              <a:r>
                <a:rPr lang="en-US" dirty="0">
                  <a:solidFill>
                    <a:srgbClr val="66FF33"/>
                  </a:solidFill>
                </a:rPr>
                <a:t>human</a:t>
              </a:r>
              <a:endParaRPr lang="en-CA" dirty="0">
                <a:solidFill>
                  <a:srgbClr val="66FF33"/>
                </a:solidFill>
              </a:endParaRPr>
            </a:p>
          </p:txBody>
        </p:sp>
      </p:grpSp>
      <p:sp>
        <p:nvSpPr>
          <p:cNvPr id="10"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1304268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762000"/>
            <a:ext cx="9144000" cy="4510087"/>
          </a:xfrm>
        </p:spPr>
        <p:txBody>
          <a:bodyPr/>
          <a:lstStyle/>
          <a:p>
            <a:pPr lvl="1" eaLnBrk="1" hangingPunct="1">
              <a:defRPr/>
            </a:pPr>
            <a:r>
              <a:rPr lang="en-US" sz="2800" dirty="0"/>
              <a:t>Art</a:t>
            </a:r>
          </a:p>
          <a:p>
            <a:pPr lvl="2" eaLnBrk="1" hangingPunct="1">
              <a:defRPr/>
            </a:pPr>
            <a:r>
              <a:rPr lang="en-US" sz="2400" dirty="0"/>
              <a:t>Capture the texture of one art and insert it into another.</a:t>
            </a:r>
          </a:p>
        </p:txBody>
      </p:sp>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422</a:t>
            </a:fld>
            <a:endParaRPr lang="tr-TR" altLang="en-US" sz="1400"/>
          </a:p>
        </p:txBody>
      </p:sp>
      <p:pic>
        <p:nvPicPr>
          <p:cNvPr id="8" name="Picture 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95624" y="1981200"/>
            <a:ext cx="8795976" cy="4724401"/>
          </a:xfrm>
          <a:prstGeom prst="rect">
            <a:avLst/>
          </a:prstGeom>
          <a:noFill/>
          <a:extLst>
            <a:ext uri="{909E8E84-426E-40DD-AFC4-6F175D3DCCD1}">
              <a14:hiddenFill xmlns:a14="http://schemas.microsoft.com/office/drawing/2010/main">
                <a:solidFill>
                  <a:srgbClr val="FFFFFF"/>
                </a:solidFill>
              </a14:hiddenFill>
            </a:ext>
          </a:extLst>
        </p:spPr>
      </p:pic>
      <p:sp>
        <p:nvSpPr>
          <p:cNvPr id="6" name="Rectangle 63"/>
          <p:cNvSpPr>
            <a:spLocks noChangeArrowheads="1"/>
          </p:cNvSpPr>
          <p:nvPr/>
        </p:nvSpPr>
        <p:spPr bwMode="auto">
          <a:xfrm>
            <a:off x="-76200" y="-304800"/>
            <a:ext cx="92202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Generative Adversarial Networks (GANs) </a:t>
            </a:r>
          </a:p>
        </p:txBody>
      </p:sp>
    </p:spTree>
    <p:extLst>
      <p:ext uri="{BB962C8B-B14F-4D97-AF65-F5344CB8AC3E}">
        <p14:creationId xmlns:p14="http://schemas.microsoft.com/office/powerpoint/2010/main" val="29632424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00200" y="4876800"/>
            <a:ext cx="5074659"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It is like playing 20-questions,</a:t>
            </a:r>
          </a:p>
          <a:p>
            <a:pPr>
              <a:spcBef>
                <a:spcPct val="0"/>
              </a:spcBef>
            </a:pPr>
            <a:r>
              <a:rPr lang="en-US" altLang="en-US" sz="2400" dirty="0">
                <a:latin typeface="Times New Roman" pitchFamily="18" charset="0"/>
              </a:rPr>
              <a:t>   but you don’t need to ask questions </a:t>
            </a:r>
          </a:p>
          <a:p>
            <a:pPr>
              <a:spcBef>
                <a:spcPct val="0"/>
              </a:spcBef>
            </a:pPr>
            <a:r>
              <a:rPr lang="en-US" altLang="en-US" sz="2400" dirty="0">
                <a:latin typeface="Times New Roman" pitchFamily="18" charset="0"/>
              </a:rPr>
              <a:t>   until you know what the object is.</a:t>
            </a:r>
          </a:p>
          <a:p>
            <a:pPr>
              <a:spcBef>
                <a:spcPct val="0"/>
              </a:spcBef>
            </a:pPr>
            <a:r>
              <a:rPr lang="en-US" altLang="en-US" sz="2400" dirty="0">
                <a:latin typeface="Times New Roman" pitchFamily="18" charset="0"/>
              </a:rPr>
              <a:t>   only until you know       vs     . </a:t>
            </a:r>
          </a:p>
        </p:txBody>
      </p:sp>
      <p:sp>
        <p:nvSpPr>
          <p:cNvPr id="22" name="Rectangle 63"/>
          <p:cNvSpPr>
            <a:spLocks noChangeArrowheads="1"/>
          </p:cNvSpPr>
          <p:nvPr/>
        </p:nvSpPr>
        <p:spPr bwMode="auto">
          <a:xfrm>
            <a:off x="685800" y="762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Decision trees</a:t>
            </a:r>
          </a:p>
          <a:p>
            <a:pPr algn="ctr" eaLnBrk="0" hangingPunct="0">
              <a:defRPr/>
            </a:pPr>
            <a:r>
              <a:rPr lang="en-US" sz="20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grpSp>
        <p:nvGrpSpPr>
          <p:cNvPr id="27" name="Group 26"/>
          <p:cNvGrpSpPr/>
          <p:nvPr/>
        </p:nvGrpSpPr>
        <p:grpSpPr>
          <a:xfrm>
            <a:off x="4607363" y="6057775"/>
            <a:ext cx="1063494" cy="281796"/>
            <a:chOff x="5056911" y="6285258"/>
            <a:chExt cx="1063494" cy="281796"/>
          </a:xfrm>
        </p:grpSpPr>
        <p:pic>
          <p:nvPicPr>
            <p:cNvPr id="37" name="Picture 36"/>
            <p:cNvPicPr>
              <a:picLocks noChangeAspect="1"/>
            </p:cNvPicPr>
            <p:nvPr/>
          </p:nvPicPr>
          <p:blipFill>
            <a:blip r:embed="rId2"/>
            <a:stretch>
              <a:fillRect/>
            </a:stretch>
          </p:blipFill>
          <p:spPr>
            <a:xfrm>
              <a:off x="5056911" y="6285258"/>
              <a:ext cx="304800" cy="281796"/>
            </a:xfrm>
            <a:prstGeom prst="rect">
              <a:avLst/>
            </a:prstGeom>
          </p:spPr>
        </p:pic>
        <p:pic>
          <p:nvPicPr>
            <p:cNvPr id="38" name="Picture 37"/>
            <p:cNvPicPr>
              <a:picLocks noChangeAspect="1"/>
            </p:cNvPicPr>
            <p:nvPr/>
          </p:nvPicPr>
          <p:blipFill>
            <a:blip r:embed="rId3"/>
            <a:stretch>
              <a:fillRect/>
            </a:stretch>
          </p:blipFill>
          <p:spPr>
            <a:xfrm>
              <a:off x="5874660" y="6323483"/>
              <a:ext cx="245745" cy="228600"/>
            </a:xfrm>
            <a:prstGeom prst="rect">
              <a:avLst/>
            </a:prstGeom>
          </p:spPr>
        </p:pic>
      </p:grpSp>
      <p:grpSp>
        <p:nvGrpSpPr>
          <p:cNvPr id="14" name="Group 13">
            <a:extLst>
              <a:ext uri="{FF2B5EF4-FFF2-40B4-BE49-F238E27FC236}">
                <a16:creationId xmlns:a16="http://schemas.microsoft.com/office/drawing/2014/main" id="{A54BC7DB-F30A-41CF-AC98-0273717A5F04}"/>
              </a:ext>
            </a:extLst>
          </p:cNvPr>
          <p:cNvGrpSpPr/>
          <p:nvPr/>
        </p:nvGrpSpPr>
        <p:grpSpPr>
          <a:xfrm>
            <a:off x="1524000" y="838200"/>
            <a:ext cx="5698844" cy="4038600"/>
            <a:chOff x="1524000" y="838200"/>
            <a:chExt cx="5698844" cy="4038600"/>
          </a:xfrm>
        </p:grpSpPr>
        <p:grpSp>
          <p:nvGrpSpPr>
            <p:cNvPr id="13" name="Group 12">
              <a:extLst>
                <a:ext uri="{FF2B5EF4-FFF2-40B4-BE49-F238E27FC236}">
                  <a16:creationId xmlns:a16="http://schemas.microsoft.com/office/drawing/2014/main" id="{F79AD023-07E1-410C-83B2-9AEDDB4771EC}"/>
                </a:ext>
              </a:extLst>
            </p:cNvPr>
            <p:cNvGrpSpPr/>
            <p:nvPr/>
          </p:nvGrpSpPr>
          <p:grpSpPr>
            <a:xfrm>
              <a:off x="1524000" y="838200"/>
              <a:ext cx="5698844" cy="4038600"/>
              <a:chOff x="1524000" y="838200"/>
              <a:chExt cx="5698844" cy="4038600"/>
            </a:xfrm>
          </p:grpSpPr>
          <p:grpSp>
            <p:nvGrpSpPr>
              <p:cNvPr id="24" name="Group 23"/>
              <p:cNvGrpSpPr/>
              <p:nvPr/>
            </p:nvGrpSpPr>
            <p:grpSpPr>
              <a:xfrm>
                <a:off x="1524000" y="838200"/>
                <a:ext cx="5698844" cy="4038600"/>
                <a:chOff x="1524000" y="685800"/>
                <a:chExt cx="5698844" cy="4038600"/>
              </a:xfrm>
            </p:grpSpPr>
            <p:grpSp>
              <p:nvGrpSpPr>
                <p:cNvPr id="7" name="Group 6"/>
                <p:cNvGrpSpPr/>
                <p:nvPr/>
              </p:nvGrpSpPr>
              <p:grpSpPr>
                <a:xfrm>
                  <a:off x="1524000" y="685800"/>
                  <a:ext cx="5695950" cy="4038600"/>
                  <a:chOff x="1143000" y="2286000"/>
                  <a:chExt cx="6076950" cy="4562476"/>
                </a:xfrm>
              </p:grpSpPr>
              <p:pic>
                <p:nvPicPr>
                  <p:cNvPr id="5122" name="Picture 2" descr="Decision tree example"/>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43000" y="2286000"/>
                    <a:ext cx="6076950" cy="4562476"/>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rot="5400000">
                    <a:off x="5800382" y="4829600"/>
                    <a:ext cx="373428" cy="48777"/>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pic>
              <p:nvPicPr>
                <p:cNvPr id="2" name="Picture 1"/>
                <p:cNvPicPr>
                  <a:picLocks noChangeAspect="1"/>
                </p:cNvPicPr>
                <p:nvPr/>
              </p:nvPicPr>
              <p:blipFill>
                <a:blip r:embed="rId3"/>
                <a:stretch>
                  <a:fillRect/>
                </a:stretch>
              </p:blipFill>
              <p:spPr>
                <a:xfrm>
                  <a:off x="4008120" y="2461260"/>
                  <a:ext cx="245745" cy="228600"/>
                </a:xfrm>
                <a:prstGeom prst="rect">
                  <a:avLst/>
                </a:prstGeom>
              </p:spPr>
            </p:pic>
            <p:pic>
              <p:nvPicPr>
                <p:cNvPr id="3" name="Picture 2"/>
                <p:cNvPicPr>
                  <a:picLocks noChangeAspect="1"/>
                </p:cNvPicPr>
                <p:nvPr/>
              </p:nvPicPr>
              <p:blipFill>
                <a:blip r:embed="rId2"/>
                <a:stretch>
                  <a:fillRect/>
                </a:stretch>
              </p:blipFill>
              <p:spPr>
                <a:xfrm>
                  <a:off x="2743200" y="3528204"/>
                  <a:ext cx="304800" cy="281796"/>
                </a:xfrm>
                <a:prstGeom prst="rect">
                  <a:avLst/>
                </a:prstGeom>
              </p:spPr>
            </p:pic>
            <p:pic>
              <p:nvPicPr>
                <p:cNvPr id="4" name="Picture 3"/>
                <p:cNvPicPr>
                  <a:picLocks noChangeAspect="1"/>
                </p:cNvPicPr>
                <p:nvPr/>
              </p:nvPicPr>
              <p:blipFill>
                <a:blip r:embed="rId5"/>
                <a:stretch>
                  <a:fillRect/>
                </a:stretch>
              </p:blipFill>
              <p:spPr>
                <a:xfrm>
                  <a:off x="4569387" y="3509391"/>
                  <a:ext cx="1183200" cy="1044000"/>
                </a:xfrm>
                <a:prstGeom prst="rect">
                  <a:avLst/>
                </a:prstGeom>
              </p:spPr>
            </p:pic>
            <p:pic>
              <p:nvPicPr>
                <p:cNvPr id="10" name="Picture 9"/>
                <p:cNvPicPr>
                  <a:picLocks noChangeAspect="1"/>
                </p:cNvPicPr>
                <p:nvPr/>
              </p:nvPicPr>
              <p:blipFill rotWithShape="1">
                <a:blip r:embed="rId5"/>
                <a:srcRect l="6947"/>
                <a:stretch/>
              </p:blipFill>
              <p:spPr>
                <a:xfrm>
                  <a:off x="6093387" y="2789940"/>
                  <a:ext cx="1101000" cy="1044000"/>
                </a:xfrm>
                <a:prstGeom prst="rect">
                  <a:avLst/>
                </a:prstGeom>
              </p:spPr>
            </p:pic>
            <p:cxnSp>
              <p:nvCxnSpPr>
                <p:cNvPr id="8" name="Straight Connector 7"/>
                <p:cNvCxnSpPr/>
                <p:nvPr/>
              </p:nvCxnSpPr>
              <p:spPr bwMode="auto">
                <a:xfrm>
                  <a:off x="2274696" y="3505200"/>
                  <a:ext cx="1001904" cy="0"/>
                </a:xfrm>
                <a:prstGeom prst="line">
                  <a:avLst/>
                </a:prstGeom>
                <a:noFill/>
                <a:ln w="38100" cap="sq" cmpd="sng" algn="ctr">
                  <a:solidFill>
                    <a:srgbClr val="66FF33"/>
                  </a:solidFill>
                  <a:prstDash val="solid"/>
                  <a:round/>
                  <a:headEnd type="none" w="med" len="med"/>
                  <a:tailEnd type="none" w="med" len="med"/>
                </a:ln>
                <a:effectLst/>
              </p:spPr>
            </p:cxnSp>
            <p:cxnSp>
              <p:nvCxnSpPr>
                <p:cNvPr id="15" name="Straight Connector 14"/>
                <p:cNvCxnSpPr/>
                <p:nvPr/>
              </p:nvCxnSpPr>
              <p:spPr bwMode="auto">
                <a:xfrm flipH="1">
                  <a:off x="4006014" y="1965045"/>
                  <a:ext cx="0" cy="1143001"/>
                </a:xfrm>
                <a:prstGeom prst="line">
                  <a:avLst/>
                </a:prstGeom>
                <a:noFill/>
                <a:ln w="38100" cap="sq" cmpd="sng" algn="ctr">
                  <a:solidFill>
                    <a:srgbClr val="FF00FF"/>
                  </a:solidFill>
                  <a:prstDash val="solid"/>
                  <a:round/>
                  <a:headEnd type="none" w="med" len="med"/>
                  <a:tailEnd type="none" w="med" len="med"/>
                </a:ln>
                <a:effectLst/>
              </p:spPr>
            </p:cxnSp>
            <p:sp>
              <p:nvSpPr>
                <p:cNvPr id="17" name="Rectangle 16"/>
                <p:cNvSpPr/>
                <p:nvPr/>
              </p:nvSpPr>
              <p:spPr>
                <a:xfrm>
                  <a:off x="2277926" y="3096797"/>
                  <a:ext cx="1008000" cy="67451"/>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cxnSp>
              <p:nvCxnSpPr>
                <p:cNvPr id="18" name="Straight Connector 17"/>
                <p:cNvCxnSpPr/>
                <p:nvPr/>
              </p:nvCxnSpPr>
              <p:spPr bwMode="auto">
                <a:xfrm>
                  <a:off x="6248400" y="2793650"/>
                  <a:ext cx="92837" cy="101950"/>
                </a:xfrm>
                <a:prstGeom prst="line">
                  <a:avLst/>
                </a:prstGeom>
                <a:noFill/>
                <a:ln w="15875" cap="sq" cmpd="sng" algn="ctr">
                  <a:solidFill>
                    <a:schemeClr val="bg2"/>
                  </a:solidFill>
                  <a:prstDash val="solid"/>
                  <a:round/>
                  <a:headEnd type="none" w="med" len="med"/>
                  <a:tailEnd type="none" w="med" len="med"/>
                </a:ln>
                <a:effectLst/>
              </p:spPr>
            </p:cxnSp>
            <p:sp>
              <p:nvSpPr>
                <p:cNvPr id="21" name="Oval 20"/>
                <p:cNvSpPr/>
                <p:nvPr/>
              </p:nvSpPr>
              <p:spPr>
                <a:xfrm>
                  <a:off x="4876800" y="3513208"/>
                  <a:ext cx="684000" cy="360000"/>
                </a:xfrm>
                <a:prstGeom prst="ellipse">
                  <a:avLst/>
                </a:prstGeom>
                <a:solidFill>
                  <a:srgbClr val="FF00FF"/>
                </a:solidFill>
              </p:spPr>
              <p:txBody>
                <a:bodyPr wrap="square" rtlCol="0" anchor="ctr">
                  <a:spAutoFit/>
                </a:bodyPr>
                <a:lstStyle/>
                <a:p>
                  <a:pPr algn="ctr"/>
                  <a:r>
                    <a:rPr lang="en-CA" sz="900" dirty="0">
                      <a:solidFill>
                        <a:schemeClr val="bg2"/>
                      </a:solidFill>
                      <a:cs typeface="Times New Roman" panose="02020603050405020304" pitchFamily="18" charset="0"/>
                      <a:sym typeface="Symbol" panose="05050102010706020507" pitchFamily="18" charset="2"/>
                    </a:rPr>
                    <a:t>x</a:t>
                  </a:r>
                  <a:r>
                    <a:rPr lang="en-CA" sz="900" baseline="-25000" dirty="0">
                      <a:solidFill>
                        <a:schemeClr val="bg2"/>
                      </a:solidFill>
                      <a:cs typeface="Times New Roman" panose="02020603050405020304" pitchFamily="18" charset="0"/>
                      <a:sym typeface="Symbol" panose="05050102010706020507" pitchFamily="18" charset="2"/>
                    </a:rPr>
                    <a:t>1</a:t>
                  </a:r>
                  <a:r>
                    <a:rPr lang="en-CA" sz="900" dirty="0">
                      <a:solidFill>
                        <a:schemeClr val="bg2"/>
                      </a:solidFill>
                      <a:cs typeface="Times New Roman" panose="02020603050405020304" pitchFamily="18" charset="0"/>
                      <a:sym typeface="Symbol" panose="05050102010706020507" pitchFamily="18" charset="2"/>
                    </a:rPr>
                    <a:t>&gt;w3</a:t>
                  </a:r>
                </a:p>
              </p:txBody>
            </p:sp>
            <p:sp>
              <p:nvSpPr>
                <p:cNvPr id="25" name="Rectangle 24"/>
                <p:cNvSpPr/>
                <p:nvPr/>
              </p:nvSpPr>
              <p:spPr>
                <a:xfrm rot="5400000">
                  <a:off x="7005754" y="2879561"/>
                  <a:ext cx="330552" cy="103629"/>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cxnSp>
              <p:nvCxnSpPr>
                <p:cNvPr id="26" name="Straight Connector 25"/>
                <p:cNvCxnSpPr/>
                <p:nvPr/>
              </p:nvCxnSpPr>
              <p:spPr bwMode="auto">
                <a:xfrm>
                  <a:off x="3302448" y="1844955"/>
                  <a:ext cx="0" cy="2225955"/>
                </a:xfrm>
                <a:prstGeom prst="line">
                  <a:avLst/>
                </a:prstGeom>
                <a:noFill/>
                <a:ln w="38100" cap="sq" cmpd="sng" algn="ctr">
                  <a:solidFill>
                    <a:srgbClr val="CC66FF"/>
                  </a:solidFill>
                  <a:prstDash val="solid"/>
                  <a:round/>
                  <a:headEnd type="none" w="med" len="med"/>
                  <a:tailEnd type="none" w="med" len="med"/>
                </a:ln>
                <a:effectLst/>
              </p:spPr>
            </p:cxnSp>
            <p:sp>
              <p:nvSpPr>
                <p:cNvPr id="28" name="Rectangle 27"/>
                <p:cNvSpPr/>
                <p:nvPr/>
              </p:nvSpPr>
              <p:spPr>
                <a:xfrm rot="5400000">
                  <a:off x="3042924" y="3048916"/>
                  <a:ext cx="330552" cy="28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29" name="Rectangle 28"/>
                <p:cNvSpPr/>
                <p:nvPr/>
              </p:nvSpPr>
              <p:spPr>
                <a:xfrm rot="5400000">
                  <a:off x="6320845" y="3755087"/>
                  <a:ext cx="310792" cy="1487418"/>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0" name="Rectangle 29"/>
                <p:cNvSpPr/>
                <p:nvPr/>
              </p:nvSpPr>
              <p:spPr>
                <a:xfrm rot="5400000">
                  <a:off x="5688324" y="3935723"/>
                  <a:ext cx="330552" cy="1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1" name="Rectangle 30"/>
                <p:cNvSpPr/>
                <p:nvPr/>
              </p:nvSpPr>
              <p:spPr>
                <a:xfrm rot="5400000">
                  <a:off x="2439324" y="3656676"/>
                  <a:ext cx="330552" cy="1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2" name="Rectangle 31"/>
                <p:cNvSpPr/>
                <p:nvPr/>
              </p:nvSpPr>
              <p:spPr>
                <a:xfrm rot="5400000">
                  <a:off x="4011923" y="2204113"/>
                  <a:ext cx="330552" cy="1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3" name="Rectangle 32"/>
                <p:cNvSpPr/>
                <p:nvPr/>
              </p:nvSpPr>
              <p:spPr>
                <a:xfrm rot="5400000">
                  <a:off x="4115724" y="2821302"/>
                  <a:ext cx="330552" cy="1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sp>
              <p:nvSpPr>
                <p:cNvPr id="34" name="Rectangle 33"/>
                <p:cNvSpPr/>
                <p:nvPr/>
              </p:nvSpPr>
              <p:spPr>
                <a:xfrm rot="5400000">
                  <a:off x="3263235" y="3630924"/>
                  <a:ext cx="330552" cy="180000"/>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grpSp>
            <p:nvGrpSpPr>
              <p:cNvPr id="12" name="Group 11">
                <a:extLst>
                  <a:ext uri="{FF2B5EF4-FFF2-40B4-BE49-F238E27FC236}">
                    <a16:creationId xmlns:a16="http://schemas.microsoft.com/office/drawing/2014/main" id="{DE7D86B8-FA0F-4E42-B1DA-FE44DE5CCC5F}"/>
                  </a:ext>
                </a:extLst>
              </p:cNvPr>
              <p:cNvGrpSpPr/>
              <p:nvPr/>
            </p:nvGrpSpPr>
            <p:grpSpPr>
              <a:xfrm>
                <a:off x="6623425" y="3048000"/>
                <a:ext cx="261610" cy="184666"/>
                <a:chOff x="6623425" y="3048000"/>
                <a:chExt cx="261610" cy="184666"/>
              </a:xfrm>
            </p:grpSpPr>
            <p:sp>
              <p:nvSpPr>
                <p:cNvPr id="9" name="Rectangle 8">
                  <a:extLst>
                    <a:ext uri="{FF2B5EF4-FFF2-40B4-BE49-F238E27FC236}">
                      <a16:creationId xmlns:a16="http://schemas.microsoft.com/office/drawing/2014/main" id="{54161D28-9F27-4888-B2C0-B8B18278C510}"/>
                    </a:ext>
                  </a:extLst>
                </p:cNvPr>
                <p:cNvSpPr/>
                <p:nvPr/>
              </p:nvSpPr>
              <p:spPr>
                <a:xfrm>
                  <a:off x="6745658" y="3136850"/>
                  <a:ext cx="103630" cy="92128"/>
                </a:xfrm>
                <a:prstGeom prst="rect">
                  <a:avLst/>
                </a:prstGeom>
                <a:solidFill>
                  <a:srgbClr val="97CA00"/>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9" name="Rectangle 38">
                  <a:extLst>
                    <a:ext uri="{FF2B5EF4-FFF2-40B4-BE49-F238E27FC236}">
                      <a16:creationId xmlns:a16="http://schemas.microsoft.com/office/drawing/2014/main" id="{D3C510EF-FFDC-4683-A1E2-D4918CC05029}"/>
                    </a:ext>
                  </a:extLst>
                </p:cNvPr>
                <p:cNvSpPr/>
                <p:nvPr/>
              </p:nvSpPr>
              <p:spPr>
                <a:xfrm>
                  <a:off x="6623425" y="3048000"/>
                  <a:ext cx="261610" cy="184666"/>
                </a:xfrm>
                <a:prstGeom prst="rect">
                  <a:avLst/>
                </a:prstGeom>
              </p:spPr>
              <p:txBody>
                <a:bodyPr wrap="none">
                  <a:spAutoFit/>
                </a:bodyPr>
                <a:lstStyle/>
                <a:p>
                  <a:r>
                    <a:rPr lang="en-US" sz="900" i="1" baseline="-25000" dirty="0">
                      <a:solidFill>
                        <a:schemeClr val="bg2"/>
                      </a:solidFill>
                    </a:rPr>
                    <a:t>21</a:t>
                  </a:r>
                </a:p>
              </p:txBody>
            </p:sp>
          </p:grpSp>
        </p:grpSp>
        <p:sp>
          <p:nvSpPr>
            <p:cNvPr id="5" name="Rectangle 4">
              <a:extLst>
                <a:ext uri="{FF2B5EF4-FFF2-40B4-BE49-F238E27FC236}">
                  <a16:creationId xmlns:a16="http://schemas.microsoft.com/office/drawing/2014/main" id="{4DA8C323-E641-4A72-9F5C-B2A9FCB3F07A}"/>
                </a:ext>
              </a:extLst>
            </p:cNvPr>
            <p:cNvSpPr/>
            <p:nvPr/>
          </p:nvSpPr>
          <p:spPr>
            <a:xfrm>
              <a:off x="1988629" y="3528368"/>
              <a:ext cx="338554" cy="230832"/>
            </a:xfrm>
            <a:prstGeom prst="rect">
              <a:avLst/>
            </a:prstGeom>
          </p:spPr>
          <p:txBody>
            <a:bodyPr wrap="none">
              <a:spAutoFit/>
            </a:bodyPr>
            <a:lstStyle/>
            <a:p>
              <a:r>
                <a:rPr lang="en-US" altLang="en-US" sz="900" i="1" dirty="0">
                  <a:solidFill>
                    <a:schemeClr val="bg2"/>
                  </a:solidFill>
                </a:rPr>
                <a:t>w</a:t>
              </a:r>
              <a:r>
                <a:rPr lang="en-US" altLang="en-US" sz="900" i="1" baseline="-25000" dirty="0">
                  <a:solidFill>
                    <a:schemeClr val="bg2"/>
                  </a:solidFill>
                </a:rPr>
                <a:t>21</a:t>
              </a:r>
              <a:endParaRPr lang="en-US" sz="900" i="1" baseline="-25000" dirty="0">
                <a:solidFill>
                  <a:schemeClr val="bg2"/>
                </a:solidFill>
              </a:endParaRPr>
            </a:p>
          </p:txBody>
        </p:sp>
      </p:grpSp>
    </p:spTree>
    <p:extLst>
      <p:ext uri="{BB962C8B-B14F-4D97-AF65-F5344CB8AC3E}">
        <p14:creationId xmlns:p14="http://schemas.microsoft.com/office/powerpoint/2010/main" val="1597579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0" end="0"/>
                                            </p:txEl>
                                          </p:spTgt>
                                        </p:tgtEl>
                                        <p:attrNameLst>
                                          <p:attrName>style.visibility</p:attrName>
                                        </p:attrNameLst>
                                      </p:cBhvr>
                                      <p:to>
                                        <p:strVal val="visible"/>
                                      </p:to>
                                    </p:set>
                                    <p:anim calcmode="lin" valueType="num">
                                      <p:cBhvr additive="base">
                                        <p:cTn id="1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6">
                                            <p:txEl>
                                              <p:pRg st="1" end="1"/>
                                            </p:txEl>
                                          </p:spTgt>
                                        </p:tgtEl>
                                        <p:attrNameLst>
                                          <p:attrName>style.visibility</p:attrName>
                                        </p:attrNameLst>
                                      </p:cBhvr>
                                      <p:to>
                                        <p:strVal val="visible"/>
                                      </p:to>
                                    </p:set>
                                    <p:anim calcmode="lin" valueType="num">
                                      <p:cBhvr additive="base">
                                        <p:cTn id="2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6">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6">
                                            <p:txEl>
                                              <p:pRg st="2" end="2"/>
                                            </p:txEl>
                                          </p:spTgt>
                                        </p:tgtEl>
                                        <p:attrNameLst>
                                          <p:attrName>style.visibility</p:attrName>
                                        </p:attrNameLst>
                                      </p:cBhvr>
                                      <p:to>
                                        <p:strVal val="visible"/>
                                      </p:to>
                                    </p:set>
                                    <p:anim calcmode="lin" valueType="num">
                                      <p:cBhvr additive="base">
                                        <p:cTn id="2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36">
                                            <p:txEl>
                                              <p:pRg st="3" end="3"/>
                                            </p:txEl>
                                          </p:spTgt>
                                        </p:tgtEl>
                                        <p:attrNameLst>
                                          <p:attrName>style.visibility</p:attrName>
                                        </p:attrNameLst>
                                      </p:cBhvr>
                                      <p:to>
                                        <p:strVal val="visible"/>
                                      </p:to>
                                    </p:set>
                                    <p:anim calcmode="lin" valueType="num">
                                      <p:cBhvr additive="base">
                                        <p:cTn id="33"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36">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27"/>
                                        </p:tgtEl>
                                        <p:attrNameLst>
                                          <p:attrName>style.visibility</p:attrName>
                                        </p:attrNameLst>
                                      </p:cBhvr>
                                      <p:to>
                                        <p:strVal val="visible"/>
                                      </p:to>
                                    </p:set>
                                    <p:anim calcmode="lin" valueType="num">
                                      <p:cBhvr additive="base">
                                        <p:cTn id="37" dur="500" fill="hold"/>
                                        <p:tgtEl>
                                          <p:spTgt spid="27"/>
                                        </p:tgtEl>
                                        <p:attrNameLst>
                                          <p:attrName>ppt_x</p:attrName>
                                        </p:attrNameLst>
                                      </p:cBhvr>
                                      <p:tavLst>
                                        <p:tav tm="0">
                                          <p:val>
                                            <p:strVal val="0-#ppt_w/2"/>
                                          </p:val>
                                        </p:tav>
                                        <p:tav tm="100000">
                                          <p:val>
                                            <p:strVal val="#ppt_x"/>
                                          </p:val>
                                        </p:tav>
                                      </p:tavLst>
                                    </p:anim>
                                    <p:anim calcmode="lin" valueType="num">
                                      <p:cBhvr additive="base">
                                        <p:cTn id="38" dur="500" fill="hold"/>
                                        <p:tgtEl>
                                          <p:spTgt spid="2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00200" y="4876800"/>
            <a:ext cx="740298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This does no work well when the queries are orthogonal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and the division is diagonal.</a:t>
            </a:r>
          </a:p>
        </p:txBody>
      </p:sp>
      <p:sp>
        <p:nvSpPr>
          <p:cNvPr id="22" name="Rectangle 63"/>
          <p:cNvSpPr>
            <a:spLocks noChangeArrowheads="1"/>
          </p:cNvSpPr>
          <p:nvPr/>
        </p:nvSpPr>
        <p:spPr bwMode="auto">
          <a:xfrm>
            <a:off x="685800" y="762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Decision trees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0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Machine Learning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pic>
        <p:nvPicPr>
          <p:cNvPr id="5122" name="Picture 2" descr="Decision tree exampl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24000" y="838200"/>
            <a:ext cx="5695950" cy="4038600"/>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10"/>
          <p:cNvSpPr/>
          <p:nvPr/>
        </p:nvSpPr>
        <p:spPr>
          <a:xfrm rot="5400000">
            <a:off x="5899131" y="3088466"/>
            <a:ext cx="330550" cy="45719"/>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4" name="Picture 3"/>
          <p:cNvPicPr>
            <a:picLocks noChangeAspect="1"/>
          </p:cNvPicPr>
          <p:nvPr/>
        </p:nvPicPr>
        <p:blipFill>
          <a:blip r:embed="rId3"/>
          <a:stretch>
            <a:fillRect/>
          </a:stretch>
        </p:blipFill>
        <p:spPr>
          <a:xfrm>
            <a:off x="4569387" y="3661791"/>
            <a:ext cx="1183200" cy="1044000"/>
          </a:xfrm>
          <a:prstGeom prst="rect">
            <a:avLst/>
          </a:prstGeom>
        </p:spPr>
      </p:pic>
      <p:pic>
        <p:nvPicPr>
          <p:cNvPr id="10" name="Picture 9"/>
          <p:cNvPicPr>
            <a:picLocks noChangeAspect="1"/>
          </p:cNvPicPr>
          <p:nvPr/>
        </p:nvPicPr>
        <p:blipFill rotWithShape="1">
          <a:blip r:embed="rId3"/>
          <a:srcRect l="6947"/>
          <a:stretch/>
        </p:blipFill>
        <p:spPr>
          <a:xfrm>
            <a:off x="6093387" y="2942340"/>
            <a:ext cx="1101000" cy="1044000"/>
          </a:xfrm>
          <a:prstGeom prst="rect">
            <a:avLst/>
          </a:prstGeom>
        </p:spPr>
      </p:pic>
      <p:sp>
        <p:nvSpPr>
          <p:cNvPr id="17" name="Rectangle 16"/>
          <p:cNvSpPr/>
          <p:nvPr/>
        </p:nvSpPr>
        <p:spPr>
          <a:xfrm>
            <a:off x="2296975" y="1851660"/>
            <a:ext cx="2525367" cy="237744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18" name="Straight Connector 17"/>
          <p:cNvCxnSpPr/>
          <p:nvPr/>
        </p:nvCxnSpPr>
        <p:spPr bwMode="auto">
          <a:xfrm>
            <a:off x="6248400" y="2946050"/>
            <a:ext cx="92837" cy="101950"/>
          </a:xfrm>
          <a:prstGeom prst="line">
            <a:avLst/>
          </a:prstGeom>
          <a:noFill/>
          <a:ln w="15875" cap="sq" cmpd="sng" algn="ctr">
            <a:solidFill>
              <a:schemeClr val="bg2"/>
            </a:solidFill>
            <a:prstDash val="solid"/>
            <a:round/>
            <a:headEnd type="none" w="med" len="med"/>
            <a:tailEnd type="none" w="med" len="med"/>
          </a:ln>
          <a:effectLst/>
        </p:spPr>
      </p:cxnSp>
      <p:sp>
        <p:nvSpPr>
          <p:cNvPr id="21" name="Oval 20"/>
          <p:cNvSpPr/>
          <p:nvPr/>
        </p:nvSpPr>
        <p:spPr>
          <a:xfrm>
            <a:off x="4876800" y="3665608"/>
            <a:ext cx="684000" cy="360000"/>
          </a:xfrm>
          <a:prstGeom prst="ellipse">
            <a:avLst/>
          </a:prstGeom>
          <a:solidFill>
            <a:srgbClr val="FF00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9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x</a:t>
            </a:r>
            <a:r>
              <a:rPr kumimoji="0" lang="en-CA" sz="900" b="0" i="0" u="none" strike="noStrike" kern="1200" cap="none" spc="0" normalizeH="0" baseline="-2500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1</a:t>
            </a:r>
            <a:r>
              <a:rPr kumimoji="0" lang="en-CA" sz="9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&gt;w3</a:t>
            </a:r>
          </a:p>
        </p:txBody>
      </p:sp>
      <p:sp>
        <p:nvSpPr>
          <p:cNvPr id="25" name="Rectangle 24"/>
          <p:cNvSpPr/>
          <p:nvPr/>
        </p:nvSpPr>
        <p:spPr>
          <a:xfrm rot="5400000">
            <a:off x="7005754" y="3031961"/>
            <a:ext cx="330552" cy="103629"/>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8" name="Rectangle 27"/>
          <p:cNvSpPr/>
          <p:nvPr/>
        </p:nvSpPr>
        <p:spPr>
          <a:xfrm rot="5400000">
            <a:off x="3042924" y="3201316"/>
            <a:ext cx="330552" cy="28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9" name="Rectangle 28"/>
          <p:cNvSpPr/>
          <p:nvPr/>
        </p:nvSpPr>
        <p:spPr>
          <a:xfrm rot="5400000">
            <a:off x="6320845" y="3907487"/>
            <a:ext cx="310792" cy="1487418"/>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Rectangle 29"/>
          <p:cNvSpPr/>
          <p:nvPr/>
        </p:nvSpPr>
        <p:spPr>
          <a:xfrm rot="5400000">
            <a:off x="5688324" y="4088123"/>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1" name="Rectangle 30"/>
          <p:cNvSpPr/>
          <p:nvPr/>
        </p:nvSpPr>
        <p:spPr>
          <a:xfrm rot="5400000">
            <a:off x="2439324" y="3809076"/>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2" name="Rectangle 31"/>
          <p:cNvSpPr/>
          <p:nvPr/>
        </p:nvSpPr>
        <p:spPr>
          <a:xfrm rot="5400000">
            <a:off x="4011923" y="2356513"/>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3" name="Rectangle 32"/>
          <p:cNvSpPr/>
          <p:nvPr/>
        </p:nvSpPr>
        <p:spPr>
          <a:xfrm rot="5400000">
            <a:off x="4115724" y="2973702"/>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4" name="Rectangle 33"/>
          <p:cNvSpPr/>
          <p:nvPr/>
        </p:nvSpPr>
        <p:spPr>
          <a:xfrm rot="5400000">
            <a:off x="3263235" y="3783324"/>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2" name="Group 11">
            <a:extLst>
              <a:ext uri="{FF2B5EF4-FFF2-40B4-BE49-F238E27FC236}">
                <a16:creationId xmlns:a16="http://schemas.microsoft.com/office/drawing/2014/main" id="{DE7D86B8-FA0F-4E42-B1DA-FE44DE5CCC5F}"/>
              </a:ext>
            </a:extLst>
          </p:cNvPr>
          <p:cNvGrpSpPr/>
          <p:nvPr/>
        </p:nvGrpSpPr>
        <p:grpSpPr>
          <a:xfrm>
            <a:off x="6623425" y="3048000"/>
            <a:ext cx="261610" cy="184666"/>
            <a:chOff x="6623425" y="3048000"/>
            <a:chExt cx="261610" cy="184666"/>
          </a:xfrm>
        </p:grpSpPr>
        <p:sp>
          <p:nvSpPr>
            <p:cNvPr id="9" name="Rectangle 8">
              <a:extLst>
                <a:ext uri="{FF2B5EF4-FFF2-40B4-BE49-F238E27FC236}">
                  <a16:creationId xmlns:a16="http://schemas.microsoft.com/office/drawing/2014/main" id="{54161D28-9F27-4888-B2C0-B8B18278C510}"/>
                </a:ext>
              </a:extLst>
            </p:cNvPr>
            <p:cNvSpPr/>
            <p:nvPr/>
          </p:nvSpPr>
          <p:spPr>
            <a:xfrm>
              <a:off x="6745658" y="3136850"/>
              <a:ext cx="103630" cy="92128"/>
            </a:xfrm>
            <a:prstGeom prst="rect">
              <a:avLst/>
            </a:prstGeom>
            <a:solidFill>
              <a:srgbClr val="97CA00"/>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9" name="Rectangle 38">
              <a:extLst>
                <a:ext uri="{FF2B5EF4-FFF2-40B4-BE49-F238E27FC236}">
                  <a16:creationId xmlns:a16="http://schemas.microsoft.com/office/drawing/2014/main" id="{D3C510EF-FFDC-4683-A1E2-D4918CC05029}"/>
                </a:ext>
              </a:extLst>
            </p:cNvPr>
            <p:cNvSpPr/>
            <p:nvPr/>
          </p:nvSpPr>
          <p:spPr>
            <a:xfrm>
              <a:off x="6623425" y="3048000"/>
              <a:ext cx="261610" cy="18466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rPr>
                <a:t>21</a:t>
              </a:r>
            </a:p>
          </p:txBody>
        </p:sp>
      </p:grpSp>
      <p:sp>
        <p:nvSpPr>
          <p:cNvPr id="5" name="Rectangle 4">
            <a:extLst>
              <a:ext uri="{FF2B5EF4-FFF2-40B4-BE49-F238E27FC236}">
                <a16:creationId xmlns:a16="http://schemas.microsoft.com/office/drawing/2014/main" id="{4DA8C323-E641-4A72-9F5C-B2A9FCB3F07A}"/>
              </a:ext>
            </a:extLst>
          </p:cNvPr>
          <p:cNvSpPr/>
          <p:nvPr/>
        </p:nvSpPr>
        <p:spPr>
          <a:xfrm>
            <a:off x="1988629" y="3528368"/>
            <a:ext cx="338554" cy="2308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900" b="0" i="1" u="none" strike="noStrike" kern="1200" cap="none" spc="0" normalizeH="0" baseline="0" noProof="0" dirty="0">
                <a:ln>
                  <a:noFill/>
                </a:ln>
                <a:solidFill>
                  <a:srgbClr val="000000"/>
                </a:solidFill>
                <a:effectLst/>
                <a:uLnTx/>
                <a:uFillTx/>
                <a:latin typeface="Times New Roman" pitchFamily="18" charset="0"/>
                <a:ea typeface="+mn-ea"/>
                <a:cs typeface="Arial" charset="0"/>
              </a:rPr>
              <a:t>w</a:t>
            </a:r>
            <a:r>
              <a:rPr kumimoji="0" lang="en-US" alt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rPr>
              <a:t>21</a:t>
            </a:r>
            <a:endParaRPr kumimoji="0" 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endParaRPr>
          </a:p>
        </p:txBody>
      </p:sp>
      <p:pic>
        <p:nvPicPr>
          <p:cNvPr id="2" name="Picture 1"/>
          <p:cNvPicPr>
            <a:picLocks noChangeAspect="1"/>
          </p:cNvPicPr>
          <p:nvPr/>
        </p:nvPicPr>
        <p:blipFill>
          <a:blip r:embed="rId4"/>
          <a:stretch>
            <a:fillRect/>
          </a:stretch>
        </p:blipFill>
        <p:spPr>
          <a:xfrm>
            <a:off x="2775291" y="3759200"/>
            <a:ext cx="245745" cy="228600"/>
          </a:xfrm>
          <a:prstGeom prst="rect">
            <a:avLst/>
          </a:prstGeom>
        </p:spPr>
      </p:pic>
      <p:pic>
        <p:nvPicPr>
          <p:cNvPr id="3" name="Picture 2"/>
          <p:cNvPicPr>
            <a:picLocks noChangeAspect="1"/>
          </p:cNvPicPr>
          <p:nvPr/>
        </p:nvPicPr>
        <p:blipFill>
          <a:blip r:embed="rId5"/>
          <a:stretch>
            <a:fillRect/>
          </a:stretch>
        </p:blipFill>
        <p:spPr>
          <a:xfrm>
            <a:off x="2552977" y="3401029"/>
            <a:ext cx="304800" cy="281796"/>
          </a:xfrm>
          <a:prstGeom prst="rect">
            <a:avLst/>
          </a:prstGeom>
        </p:spPr>
      </p:pic>
      <p:pic>
        <p:nvPicPr>
          <p:cNvPr id="40" name="Picture 39">
            <a:extLst>
              <a:ext uri="{FF2B5EF4-FFF2-40B4-BE49-F238E27FC236}">
                <a16:creationId xmlns:a16="http://schemas.microsoft.com/office/drawing/2014/main" id="{CA651F27-176A-47F1-91B7-CA51CAFB9C74}"/>
              </a:ext>
            </a:extLst>
          </p:cNvPr>
          <p:cNvPicPr>
            <a:picLocks noChangeAspect="1"/>
          </p:cNvPicPr>
          <p:nvPr/>
        </p:nvPicPr>
        <p:blipFill>
          <a:blip r:embed="rId5"/>
          <a:stretch>
            <a:fillRect/>
          </a:stretch>
        </p:blipFill>
        <p:spPr>
          <a:xfrm>
            <a:off x="2895600" y="3223404"/>
            <a:ext cx="304800" cy="281796"/>
          </a:xfrm>
          <a:prstGeom prst="rect">
            <a:avLst/>
          </a:prstGeom>
        </p:spPr>
      </p:pic>
      <p:pic>
        <p:nvPicPr>
          <p:cNvPr id="41" name="Picture 40">
            <a:extLst>
              <a:ext uri="{FF2B5EF4-FFF2-40B4-BE49-F238E27FC236}">
                <a16:creationId xmlns:a16="http://schemas.microsoft.com/office/drawing/2014/main" id="{CBDC02F3-9DA6-476A-9F22-22393195E9A1}"/>
              </a:ext>
            </a:extLst>
          </p:cNvPr>
          <p:cNvPicPr>
            <a:picLocks noChangeAspect="1"/>
          </p:cNvPicPr>
          <p:nvPr/>
        </p:nvPicPr>
        <p:blipFill>
          <a:blip r:embed="rId5"/>
          <a:stretch>
            <a:fillRect/>
          </a:stretch>
        </p:blipFill>
        <p:spPr>
          <a:xfrm>
            <a:off x="3060147" y="3035125"/>
            <a:ext cx="304800" cy="281796"/>
          </a:xfrm>
          <a:prstGeom prst="rect">
            <a:avLst/>
          </a:prstGeom>
        </p:spPr>
      </p:pic>
      <p:pic>
        <p:nvPicPr>
          <p:cNvPr id="42" name="Picture 41">
            <a:extLst>
              <a:ext uri="{FF2B5EF4-FFF2-40B4-BE49-F238E27FC236}">
                <a16:creationId xmlns:a16="http://schemas.microsoft.com/office/drawing/2014/main" id="{CCEA4532-0DB5-4962-B043-06D8A688442B}"/>
              </a:ext>
            </a:extLst>
          </p:cNvPr>
          <p:cNvPicPr>
            <a:picLocks noChangeAspect="1"/>
          </p:cNvPicPr>
          <p:nvPr/>
        </p:nvPicPr>
        <p:blipFill>
          <a:blip r:embed="rId5"/>
          <a:stretch>
            <a:fillRect/>
          </a:stretch>
        </p:blipFill>
        <p:spPr>
          <a:xfrm>
            <a:off x="3352800" y="2819400"/>
            <a:ext cx="304800" cy="281796"/>
          </a:xfrm>
          <a:prstGeom prst="rect">
            <a:avLst/>
          </a:prstGeom>
        </p:spPr>
      </p:pic>
      <p:pic>
        <p:nvPicPr>
          <p:cNvPr id="43" name="Picture 42">
            <a:extLst>
              <a:ext uri="{FF2B5EF4-FFF2-40B4-BE49-F238E27FC236}">
                <a16:creationId xmlns:a16="http://schemas.microsoft.com/office/drawing/2014/main" id="{F25329B0-5C50-4364-BD90-A219E8FB71CF}"/>
              </a:ext>
            </a:extLst>
          </p:cNvPr>
          <p:cNvPicPr>
            <a:picLocks noChangeAspect="1"/>
          </p:cNvPicPr>
          <p:nvPr/>
        </p:nvPicPr>
        <p:blipFill>
          <a:blip r:embed="rId5"/>
          <a:stretch>
            <a:fillRect/>
          </a:stretch>
        </p:blipFill>
        <p:spPr>
          <a:xfrm>
            <a:off x="3646296" y="2590800"/>
            <a:ext cx="304800" cy="281796"/>
          </a:xfrm>
          <a:prstGeom prst="rect">
            <a:avLst/>
          </a:prstGeom>
        </p:spPr>
      </p:pic>
      <p:pic>
        <p:nvPicPr>
          <p:cNvPr id="44" name="Picture 43">
            <a:extLst>
              <a:ext uri="{FF2B5EF4-FFF2-40B4-BE49-F238E27FC236}">
                <a16:creationId xmlns:a16="http://schemas.microsoft.com/office/drawing/2014/main" id="{12556CE4-0D5E-410D-A650-289B48E33C4D}"/>
              </a:ext>
            </a:extLst>
          </p:cNvPr>
          <p:cNvPicPr>
            <a:picLocks noChangeAspect="1"/>
          </p:cNvPicPr>
          <p:nvPr/>
        </p:nvPicPr>
        <p:blipFill>
          <a:blip r:embed="rId5"/>
          <a:stretch>
            <a:fillRect/>
          </a:stretch>
        </p:blipFill>
        <p:spPr>
          <a:xfrm>
            <a:off x="4076163" y="2057400"/>
            <a:ext cx="304800" cy="281796"/>
          </a:xfrm>
          <a:prstGeom prst="rect">
            <a:avLst/>
          </a:prstGeom>
        </p:spPr>
      </p:pic>
      <p:pic>
        <p:nvPicPr>
          <p:cNvPr id="46" name="Picture 45">
            <a:extLst>
              <a:ext uri="{FF2B5EF4-FFF2-40B4-BE49-F238E27FC236}">
                <a16:creationId xmlns:a16="http://schemas.microsoft.com/office/drawing/2014/main" id="{5C44C330-C46C-4887-9B60-43BE731AE443}"/>
              </a:ext>
            </a:extLst>
          </p:cNvPr>
          <p:cNvPicPr>
            <a:picLocks noChangeAspect="1"/>
          </p:cNvPicPr>
          <p:nvPr/>
        </p:nvPicPr>
        <p:blipFill>
          <a:blip r:embed="rId5"/>
          <a:stretch>
            <a:fillRect/>
          </a:stretch>
        </p:blipFill>
        <p:spPr>
          <a:xfrm>
            <a:off x="2286000" y="3733800"/>
            <a:ext cx="304800" cy="281796"/>
          </a:xfrm>
          <a:prstGeom prst="rect">
            <a:avLst/>
          </a:prstGeom>
        </p:spPr>
      </p:pic>
      <p:sp>
        <p:nvSpPr>
          <p:cNvPr id="49" name="Rectangle 48">
            <a:extLst>
              <a:ext uri="{FF2B5EF4-FFF2-40B4-BE49-F238E27FC236}">
                <a16:creationId xmlns:a16="http://schemas.microsoft.com/office/drawing/2014/main" id="{E91EC904-8768-4A69-9A24-088459985C9E}"/>
              </a:ext>
            </a:extLst>
          </p:cNvPr>
          <p:cNvSpPr/>
          <p:nvPr/>
        </p:nvSpPr>
        <p:spPr>
          <a:xfrm rot="5400000">
            <a:off x="4164324" y="2592702"/>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0" name="Rectangle 49">
            <a:extLst>
              <a:ext uri="{FF2B5EF4-FFF2-40B4-BE49-F238E27FC236}">
                <a16:creationId xmlns:a16="http://schemas.microsoft.com/office/drawing/2014/main" id="{F343930E-DBD8-4135-B37E-945182CB0C64}"/>
              </a:ext>
            </a:extLst>
          </p:cNvPr>
          <p:cNvSpPr/>
          <p:nvPr/>
        </p:nvSpPr>
        <p:spPr>
          <a:xfrm rot="5400000">
            <a:off x="3311835" y="3402324"/>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1" name="Rectangle 50">
            <a:extLst>
              <a:ext uri="{FF2B5EF4-FFF2-40B4-BE49-F238E27FC236}">
                <a16:creationId xmlns:a16="http://schemas.microsoft.com/office/drawing/2014/main" id="{C373C95E-2D28-4B92-8507-3B48341C6C13}"/>
              </a:ext>
            </a:extLst>
          </p:cNvPr>
          <p:cNvSpPr/>
          <p:nvPr/>
        </p:nvSpPr>
        <p:spPr>
          <a:xfrm>
            <a:off x="2037229" y="3147368"/>
            <a:ext cx="338554" cy="2308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900" b="0" i="1" u="none" strike="noStrike" kern="1200" cap="none" spc="0" normalizeH="0" baseline="0" noProof="0" dirty="0">
                <a:ln>
                  <a:noFill/>
                </a:ln>
                <a:solidFill>
                  <a:srgbClr val="000000"/>
                </a:solidFill>
                <a:effectLst/>
                <a:uLnTx/>
                <a:uFillTx/>
                <a:latin typeface="Times New Roman" pitchFamily="18" charset="0"/>
                <a:ea typeface="+mn-ea"/>
                <a:cs typeface="Arial" charset="0"/>
              </a:rPr>
              <a:t>w</a:t>
            </a:r>
            <a:r>
              <a:rPr kumimoji="0" lang="en-US" alt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rPr>
              <a:t>21</a:t>
            </a:r>
            <a:endParaRPr kumimoji="0" 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endParaRPr>
          </a:p>
        </p:txBody>
      </p:sp>
      <p:pic>
        <p:nvPicPr>
          <p:cNvPr id="52" name="Picture 51">
            <a:extLst>
              <a:ext uri="{FF2B5EF4-FFF2-40B4-BE49-F238E27FC236}">
                <a16:creationId xmlns:a16="http://schemas.microsoft.com/office/drawing/2014/main" id="{5C22DAB9-BB58-4307-A59E-9B5DC36685D7}"/>
              </a:ext>
            </a:extLst>
          </p:cNvPr>
          <p:cNvPicPr>
            <a:picLocks noChangeAspect="1"/>
          </p:cNvPicPr>
          <p:nvPr/>
        </p:nvPicPr>
        <p:blipFill>
          <a:blip r:embed="rId4"/>
          <a:stretch>
            <a:fillRect/>
          </a:stretch>
        </p:blipFill>
        <p:spPr>
          <a:xfrm>
            <a:off x="3115072" y="3440966"/>
            <a:ext cx="245745" cy="228600"/>
          </a:xfrm>
          <a:prstGeom prst="rect">
            <a:avLst/>
          </a:prstGeom>
        </p:spPr>
      </p:pic>
      <p:pic>
        <p:nvPicPr>
          <p:cNvPr id="53" name="Picture 52">
            <a:extLst>
              <a:ext uri="{FF2B5EF4-FFF2-40B4-BE49-F238E27FC236}">
                <a16:creationId xmlns:a16="http://schemas.microsoft.com/office/drawing/2014/main" id="{3AAAC5B6-59FF-4441-BF1F-D637B4AEF8D2}"/>
              </a:ext>
            </a:extLst>
          </p:cNvPr>
          <p:cNvPicPr>
            <a:picLocks noChangeAspect="1"/>
          </p:cNvPicPr>
          <p:nvPr/>
        </p:nvPicPr>
        <p:blipFill>
          <a:blip r:embed="rId5"/>
          <a:stretch>
            <a:fillRect/>
          </a:stretch>
        </p:blipFill>
        <p:spPr>
          <a:xfrm>
            <a:off x="2716236" y="2980988"/>
            <a:ext cx="304800" cy="281796"/>
          </a:xfrm>
          <a:prstGeom prst="rect">
            <a:avLst/>
          </a:prstGeom>
        </p:spPr>
      </p:pic>
      <p:pic>
        <p:nvPicPr>
          <p:cNvPr id="56" name="Picture 55">
            <a:extLst>
              <a:ext uri="{FF2B5EF4-FFF2-40B4-BE49-F238E27FC236}">
                <a16:creationId xmlns:a16="http://schemas.microsoft.com/office/drawing/2014/main" id="{AD0B12C6-B244-4BF4-9B4A-727A391833CC}"/>
              </a:ext>
            </a:extLst>
          </p:cNvPr>
          <p:cNvPicPr>
            <a:picLocks noChangeAspect="1"/>
          </p:cNvPicPr>
          <p:nvPr/>
        </p:nvPicPr>
        <p:blipFill>
          <a:blip r:embed="rId5"/>
          <a:stretch>
            <a:fillRect/>
          </a:stretch>
        </p:blipFill>
        <p:spPr>
          <a:xfrm>
            <a:off x="2844259" y="2779927"/>
            <a:ext cx="304800" cy="281796"/>
          </a:xfrm>
          <a:prstGeom prst="rect">
            <a:avLst/>
          </a:prstGeom>
        </p:spPr>
      </p:pic>
      <p:pic>
        <p:nvPicPr>
          <p:cNvPr id="57" name="Picture 56">
            <a:extLst>
              <a:ext uri="{FF2B5EF4-FFF2-40B4-BE49-F238E27FC236}">
                <a16:creationId xmlns:a16="http://schemas.microsoft.com/office/drawing/2014/main" id="{9847902A-8393-44C0-9AC0-26D214513A87}"/>
              </a:ext>
            </a:extLst>
          </p:cNvPr>
          <p:cNvPicPr>
            <a:picLocks noChangeAspect="1"/>
          </p:cNvPicPr>
          <p:nvPr/>
        </p:nvPicPr>
        <p:blipFill>
          <a:blip r:embed="rId5"/>
          <a:stretch>
            <a:fillRect/>
          </a:stretch>
        </p:blipFill>
        <p:spPr>
          <a:xfrm>
            <a:off x="3096600" y="2590800"/>
            <a:ext cx="304800" cy="281796"/>
          </a:xfrm>
          <a:prstGeom prst="rect">
            <a:avLst/>
          </a:prstGeom>
        </p:spPr>
      </p:pic>
      <p:pic>
        <p:nvPicPr>
          <p:cNvPr id="58" name="Picture 57">
            <a:extLst>
              <a:ext uri="{FF2B5EF4-FFF2-40B4-BE49-F238E27FC236}">
                <a16:creationId xmlns:a16="http://schemas.microsoft.com/office/drawing/2014/main" id="{ED5859A8-4835-435A-84D0-B103825CEB57}"/>
              </a:ext>
            </a:extLst>
          </p:cNvPr>
          <p:cNvPicPr>
            <a:picLocks noChangeAspect="1"/>
          </p:cNvPicPr>
          <p:nvPr/>
        </p:nvPicPr>
        <p:blipFill>
          <a:blip r:embed="rId5"/>
          <a:stretch>
            <a:fillRect/>
          </a:stretch>
        </p:blipFill>
        <p:spPr>
          <a:xfrm>
            <a:off x="3401400" y="2438400"/>
            <a:ext cx="304800" cy="281796"/>
          </a:xfrm>
          <a:prstGeom prst="rect">
            <a:avLst/>
          </a:prstGeom>
        </p:spPr>
      </p:pic>
      <p:pic>
        <p:nvPicPr>
          <p:cNvPr id="59" name="Picture 58">
            <a:extLst>
              <a:ext uri="{FF2B5EF4-FFF2-40B4-BE49-F238E27FC236}">
                <a16:creationId xmlns:a16="http://schemas.microsoft.com/office/drawing/2014/main" id="{D491A3E1-E1F5-42D8-BEFE-86DB575808BA}"/>
              </a:ext>
            </a:extLst>
          </p:cNvPr>
          <p:cNvPicPr>
            <a:picLocks noChangeAspect="1"/>
          </p:cNvPicPr>
          <p:nvPr/>
        </p:nvPicPr>
        <p:blipFill>
          <a:blip r:embed="rId5"/>
          <a:stretch>
            <a:fillRect/>
          </a:stretch>
        </p:blipFill>
        <p:spPr>
          <a:xfrm>
            <a:off x="3706200" y="2209800"/>
            <a:ext cx="304800" cy="281796"/>
          </a:xfrm>
          <a:prstGeom prst="rect">
            <a:avLst/>
          </a:prstGeom>
        </p:spPr>
      </p:pic>
      <p:pic>
        <p:nvPicPr>
          <p:cNvPr id="60" name="Picture 59">
            <a:extLst>
              <a:ext uri="{FF2B5EF4-FFF2-40B4-BE49-F238E27FC236}">
                <a16:creationId xmlns:a16="http://schemas.microsoft.com/office/drawing/2014/main" id="{ECF763FA-A714-4B32-B6FA-F6C22D913EBA}"/>
              </a:ext>
            </a:extLst>
          </p:cNvPr>
          <p:cNvPicPr>
            <a:picLocks noChangeAspect="1"/>
          </p:cNvPicPr>
          <p:nvPr/>
        </p:nvPicPr>
        <p:blipFill>
          <a:blip r:embed="rId5"/>
          <a:stretch>
            <a:fillRect/>
          </a:stretch>
        </p:blipFill>
        <p:spPr>
          <a:xfrm>
            <a:off x="3858600" y="1981200"/>
            <a:ext cx="304800" cy="281796"/>
          </a:xfrm>
          <a:prstGeom prst="rect">
            <a:avLst/>
          </a:prstGeom>
        </p:spPr>
      </p:pic>
      <p:pic>
        <p:nvPicPr>
          <p:cNvPr id="61" name="Picture 60">
            <a:extLst>
              <a:ext uri="{FF2B5EF4-FFF2-40B4-BE49-F238E27FC236}">
                <a16:creationId xmlns:a16="http://schemas.microsoft.com/office/drawing/2014/main" id="{1686C986-2F6B-47B5-A4AB-87A298886EF9}"/>
              </a:ext>
            </a:extLst>
          </p:cNvPr>
          <p:cNvPicPr>
            <a:picLocks noChangeAspect="1"/>
          </p:cNvPicPr>
          <p:nvPr/>
        </p:nvPicPr>
        <p:blipFill>
          <a:blip r:embed="rId5"/>
          <a:stretch>
            <a:fillRect/>
          </a:stretch>
        </p:blipFill>
        <p:spPr>
          <a:xfrm>
            <a:off x="2487000" y="3150234"/>
            <a:ext cx="304800" cy="281796"/>
          </a:xfrm>
          <a:prstGeom prst="rect">
            <a:avLst/>
          </a:prstGeom>
        </p:spPr>
      </p:pic>
      <p:pic>
        <p:nvPicPr>
          <p:cNvPr id="62" name="Picture 61">
            <a:extLst>
              <a:ext uri="{FF2B5EF4-FFF2-40B4-BE49-F238E27FC236}">
                <a16:creationId xmlns:a16="http://schemas.microsoft.com/office/drawing/2014/main" id="{E79ED4FB-AC64-49DA-AFCC-CE2E53A185CC}"/>
              </a:ext>
            </a:extLst>
          </p:cNvPr>
          <p:cNvPicPr>
            <a:picLocks noChangeAspect="1"/>
          </p:cNvPicPr>
          <p:nvPr/>
        </p:nvPicPr>
        <p:blipFill>
          <a:blip r:embed="rId5"/>
          <a:stretch>
            <a:fillRect/>
          </a:stretch>
        </p:blipFill>
        <p:spPr>
          <a:xfrm>
            <a:off x="2334600" y="3352800"/>
            <a:ext cx="304800" cy="281796"/>
          </a:xfrm>
          <a:prstGeom prst="rect">
            <a:avLst/>
          </a:prstGeom>
        </p:spPr>
      </p:pic>
      <p:sp>
        <p:nvSpPr>
          <p:cNvPr id="67" name="Rectangle 66">
            <a:extLst>
              <a:ext uri="{FF2B5EF4-FFF2-40B4-BE49-F238E27FC236}">
                <a16:creationId xmlns:a16="http://schemas.microsoft.com/office/drawing/2014/main" id="{862318B5-8245-4F53-8C5D-D5A08942B6B6}"/>
              </a:ext>
            </a:extLst>
          </p:cNvPr>
          <p:cNvSpPr/>
          <p:nvPr/>
        </p:nvSpPr>
        <p:spPr>
          <a:xfrm>
            <a:off x="1981200" y="2766368"/>
            <a:ext cx="338554" cy="2308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900" b="0" i="1" u="none" strike="noStrike" kern="1200" cap="none" spc="0" normalizeH="0" baseline="0" noProof="0" dirty="0">
                <a:ln>
                  <a:noFill/>
                </a:ln>
                <a:solidFill>
                  <a:srgbClr val="000000"/>
                </a:solidFill>
                <a:effectLst/>
                <a:uLnTx/>
                <a:uFillTx/>
                <a:latin typeface="Times New Roman" pitchFamily="18" charset="0"/>
                <a:ea typeface="+mn-ea"/>
                <a:cs typeface="Arial" charset="0"/>
              </a:rPr>
              <a:t>w</a:t>
            </a:r>
            <a:r>
              <a:rPr kumimoji="0" lang="en-US" alt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rPr>
              <a:t>21</a:t>
            </a:r>
            <a:endParaRPr kumimoji="0" 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endParaRPr>
          </a:p>
        </p:txBody>
      </p:sp>
      <p:pic>
        <p:nvPicPr>
          <p:cNvPr id="68" name="Picture 67">
            <a:extLst>
              <a:ext uri="{FF2B5EF4-FFF2-40B4-BE49-F238E27FC236}">
                <a16:creationId xmlns:a16="http://schemas.microsoft.com/office/drawing/2014/main" id="{B76DA804-EE89-4AB8-82F2-D84798B888B1}"/>
              </a:ext>
            </a:extLst>
          </p:cNvPr>
          <p:cNvPicPr>
            <a:picLocks noChangeAspect="1"/>
          </p:cNvPicPr>
          <p:nvPr/>
        </p:nvPicPr>
        <p:blipFill>
          <a:blip r:embed="rId4"/>
          <a:stretch>
            <a:fillRect/>
          </a:stretch>
        </p:blipFill>
        <p:spPr>
          <a:xfrm>
            <a:off x="3317877" y="3231468"/>
            <a:ext cx="280830" cy="261237"/>
          </a:xfrm>
          <a:prstGeom prst="rect">
            <a:avLst/>
          </a:prstGeom>
        </p:spPr>
      </p:pic>
      <p:pic>
        <p:nvPicPr>
          <p:cNvPr id="69" name="Picture 68">
            <a:extLst>
              <a:ext uri="{FF2B5EF4-FFF2-40B4-BE49-F238E27FC236}">
                <a16:creationId xmlns:a16="http://schemas.microsoft.com/office/drawing/2014/main" id="{DE78AE6D-28FB-4B67-90AA-03DBBA0633FB}"/>
              </a:ext>
            </a:extLst>
          </p:cNvPr>
          <p:cNvPicPr>
            <a:picLocks noChangeAspect="1"/>
          </p:cNvPicPr>
          <p:nvPr/>
        </p:nvPicPr>
        <p:blipFill>
          <a:blip r:embed="rId5"/>
          <a:stretch>
            <a:fillRect/>
          </a:stretch>
        </p:blipFill>
        <p:spPr>
          <a:xfrm>
            <a:off x="2571789" y="2599988"/>
            <a:ext cx="304800" cy="281796"/>
          </a:xfrm>
          <a:prstGeom prst="rect">
            <a:avLst/>
          </a:prstGeom>
        </p:spPr>
      </p:pic>
      <p:pic>
        <p:nvPicPr>
          <p:cNvPr id="72" name="Picture 71">
            <a:extLst>
              <a:ext uri="{FF2B5EF4-FFF2-40B4-BE49-F238E27FC236}">
                <a16:creationId xmlns:a16="http://schemas.microsoft.com/office/drawing/2014/main" id="{442B8FB5-CC6F-4115-ACE2-5450F94C97B7}"/>
              </a:ext>
            </a:extLst>
          </p:cNvPr>
          <p:cNvPicPr>
            <a:picLocks noChangeAspect="1"/>
          </p:cNvPicPr>
          <p:nvPr/>
        </p:nvPicPr>
        <p:blipFill>
          <a:blip r:embed="rId5"/>
          <a:stretch>
            <a:fillRect/>
          </a:stretch>
        </p:blipFill>
        <p:spPr>
          <a:xfrm>
            <a:off x="2888171" y="2461404"/>
            <a:ext cx="304800" cy="281796"/>
          </a:xfrm>
          <a:prstGeom prst="rect">
            <a:avLst/>
          </a:prstGeom>
        </p:spPr>
      </p:pic>
      <p:pic>
        <p:nvPicPr>
          <p:cNvPr id="73" name="Picture 72">
            <a:extLst>
              <a:ext uri="{FF2B5EF4-FFF2-40B4-BE49-F238E27FC236}">
                <a16:creationId xmlns:a16="http://schemas.microsoft.com/office/drawing/2014/main" id="{AEE9F4C2-FAA0-4866-B2A0-893F1C7A5C2E}"/>
              </a:ext>
            </a:extLst>
          </p:cNvPr>
          <p:cNvPicPr>
            <a:picLocks noChangeAspect="1"/>
          </p:cNvPicPr>
          <p:nvPr/>
        </p:nvPicPr>
        <p:blipFill>
          <a:blip r:embed="rId5"/>
          <a:stretch>
            <a:fillRect/>
          </a:stretch>
        </p:blipFill>
        <p:spPr>
          <a:xfrm>
            <a:off x="3040571" y="2209800"/>
            <a:ext cx="304800" cy="281796"/>
          </a:xfrm>
          <a:prstGeom prst="rect">
            <a:avLst/>
          </a:prstGeom>
        </p:spPr>
      </p:pic>
      <p:pic>
        <p:nvPicPr>
          <p:cNvPr id="74" name="Picture 73">
            <a:extLst>
              <a:ext uri="{FF2B5EF4-FFF2-40B4-BE49-F238E27FC236}">
                <a16:creationId xmlns:a16="http://schemas.microsoft.com/office/drawing/2014/main" id="{A59856F5-24A7-4F94-A961-986E096F9489}"/>
              </a:ext>
            </a:extLst>
          </p:cNvPr>
          <p:cNvPicPr>
            <a:picLocks noChangeAspect="1"/>
          </p:cNvPicPr>
          <p:nvPr/>
        </p:nvPicPr>
        <p:blipFill>
          <a:blip r:embed="rId5"/>
          <a:stretch>
            <a:fillRect/>
          </a:stretch>
        </p:blipFill>
        <p:spPr>
          <a:xfrm>
            <a:off x="3345371" y="2057400"/>
            <a:ext cx="304800" cy="281796"/>
          </a:xfrm>
          <a:prstGeom prst="rect">
            <a:avLst/>
          </a:prstGeom>
        </p:spPr>
      </p:pic>
      <p:pic>
        <p:nvPicPr>
          <p:cNvPr id="75" name="Picture 74">
            <a:extLst>
              <a:ext uri="{FF2B5EF4-FFF2-40B4-BE49-F238E27FC236}">
                <a16:creationId xmlns:a16="http://schemas.microsoft.com/office/drawing/2014/main" id="{03581575-3116-4B54-A913-6B47134B51F4}"/>
              </a:ext>
            </a:extLst>
          </p:cNvPr>
          <p:cNvPicPr>
            <a:picLocks noChangeAspect="1"/>
          </p:cNvPicPr>
          <p:nvPr/>
        </p:nvPicPr>
        <p:blipFill>
          <a:blip r:embed="rId5"/>
          <a:stretch>
            <a:fillRect/>
          </a:stretch>
        </p:blipFill>
        <p:spPr>
          <a:xfrm>
            <a:off x="3650171" y="1828800"/>
            <a:ext cx="304800" cy="281796"/>
          </a:xfrm>
          <a:prstGeom prst="rect">
            <a:avLst/>
          </a:prstGeom>
        </p:spPr>
      </p:pic>
      <p:pic>
        <p:nvPicPr>
          <p:cNvPr id="77" name="Picture 76">
            <a:extLst>
              <a:ext uri="{FF2B5EF4-FFF2-40B4-BE49-F238E27FC236}">
                <a16:creationId xmlns:a16="http://schemas.microsoft.com/office/drawing/2014/main" id="{24AA1AEF-18AE-483D-BE85-994E37C87201}"/>
              </a:ext>
            </a:extLst>
          </p:cNvPr>
          <p:cNvPicPr>
            <a:picLocks noChangeAspect="1"/>
          </p:cNvPicPr>
          <p:nvPr/>
        </p:nvPicPr>
        <p:blipFill>
          <a:blip r:embed="rId5"/>
          <a:stretch>
            <a:fillRect/>
          </a:stretch>
        </p:blipFill>
        <p:spPr>
          <a:xfrm>
            <a:off x="2354771" y="2743200"/>
            <a:ext cx="304800" cy="281796"/>
          </a:xfrm>
          <a:prstGeom prst="rect">
            <a:avLst/>
          </a:prstGeom>
        </p:spPr>
      </p:pic>
      <p:pic>
        <p:nvPicPr>
          <p:cNvPr id="78" name="Picture 77">
            <a:extLst>
              <a:ext uri="{FF2B5EF4-FFF2-40B4-BE49-F238E27FC236}">
                <a16:creationId xmlns:a16="http://schemas.microsoft.com/office/drawing/2014/main" id="{3589F9A2-843B-4DA2-9371-A3A2AD369D46}"/>
              </a:ext>
            </a:extLst>
          </p:cNvPr>
          <p:cNvPicPr>
            <a:picLocks noChangeAspect="1"/>
          </p:cNvPicPr>
          <p:nvPr/>
        </p:nvPicPr>
        <p:blipFill>
          <a:blip r:embed="rId5"/>
          <a:stretch>
            <a:fillRect/>
          </a:stretch>
        </p:blipFill>
        <p:spPr>
          <a:xfrm>
            <a:off x="2278571" y="2971800"/>
            <a:ext cx="304800" cy="281796"/>
          </a:xfrm>
          <a:prstGeom prst="rect">
            <a:avLst/>
          </a:prstGeom>
        </p:spPr>
      </p:pic>
      <p:sp>
        <p:nvSpPr>
          <p:cNvPr id="82" name="Rectangle 81">
            <a:extLst>
              <a:ext uri="{FF2B5EF4-FFF2-40B4-BE49-F238E27FC236}">
                <a16:creationId xmlns:a16="http://schemas.microsoft.com/office/drawing/2014/main" id="{509DDB18-AC2D-4295-96E6-7E8AFB0B0C32}"/>
              </a:ext>
            </a:extLst>
          </p:cNvPr>
          <p:cNvSpPr/>
          <p:nvPr/>
        </p:nvSpPr>
        <p:spPr>
          <a:xfrm rot="5400000">
            <a:off x="3235635" y="2568887"/>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3" name="Rectangle 82">
            <a:extLst>
              <a:ext uri="{FF2B5EF4-FFF2-40B4-BE49-F238E27FC236}">
                <a16:creationId xmlns:a16="http://schemas.microsoft.com/office/drawing/2014/main" id="{4E2F08B4-8381-499B-9DA5-EB3F38DAEDCD}"/>
              </a:ext>
            </a:extLst>
          </p:cNvPr>
          <p:cNvSpPr/>
          <p:nvPr/>
        </p:nvSpPr>
        <p:spPr>
          <a:xfrm>
            <a:off x="1961029" y="2313931"/>
            <a:ext cx="338554" cy="2308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900" b="0" i="1" u="none" strike="noStrike" kern="1200" cap="none" spc="0" normalizeH="0" baseline="0" noProof="0" dirty="0">
                <a:ln>
                  <a:noFill/>
                </a:ln>
                <a:solidFill>
                  <a:srgbClr val="000000"/>
                </a:solidFill>
                <a:effectLst/>
                <a:uLnTx/>
                <a:uFillTx/>
                <a:latin typeface="Times New Roman" pitchFamily="18" charset="0"/>
                <a:ea typeface="+mn-ea"/>
                <a:cs typeface="Arial" charset="0"/>
              </a:rPr>
              <a:t>w</a:t>
            </a:r>
            <a:r>
              <a:rPr kumimoji="0" lang="en-US" alt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rPr>
              <a:t>21</a:t>
            </a:r>
            <a:endParaRPr kumimoji="0" lang="en-US" sz="900" b="0" i="1" u="none" strike="noStrike" kern="1200" cap="none" spc="0" normalizeH="0" baseline="-25000" noProof="0" dirty="0">
              <a:ln>
                <a:noFill/>
              </a:ln>
              <a:solidFill>
                <a:srgbClr val="000000"/>
              </a:solidFill>
              <a:effectLst/>
              <a:uLnTx/>
              <a:uFillTx/>
              <a:latin typeface="Times New Roman" pitchFamily="18" charset="0"/>
              <a:ea typeface="+mn-ea"/>
              <a:cs typeface="Arial" charset="0"/>
            </a:endParaRPr>
          </a:p>
        </p:txBody>
      </p:sp>
      <p:pic>
        <p:nvPicPr>
          <p:cNvPr id="85" name="Picture 84">
            <a:extLst>
              <a:ext uri="{FF2B5EF4-FFF2-40B4-BE49-F238E27FC236}">
                <a16:creationId xmlns:a16="http://schemas.microsoft.com/office/drawing/2014/main" id="{B757917B-B628-4018-A0AD-21D661CC9F0E}"/>
              </a:ext>
            </a:extLst>
          </p:cNvPr>
          <p:cNvPicPr>
            <a:picLocks noChangeAspect="1"/>
          </p:cNvPicPr>
          <p:nvPr/>
        </p:nvPicPr>
        <p:blipFill>
          <a:blip r:embed="rId5"/>
          <a:stretch>
            <a:fillRect/>
          </a:stretch>
        </p:blipFill>
        <p:spPr>
          <a:xfrm>
            <a:off x="2640036" y="2147551"/>
            <a:ext cx="304800" cy="281796"/>
          </a:xfrm>
          <a:prstGeom prst="rect">
            <a:avLst/>
          </a:prstGeom>
        </p:spPr>
      </p:pic>
      <p:pic>
        <p:nvPicPr>
          <p:cNvPr id="88" name="Picture 87">
            <a:extLst>
              <a:ext uri="{FF2B5EF4-FFF2-40B4-BE49-F238E27FC236}">
                <a16:creationId xmlns:a16="http://schemas.microsoft.com/office/drawing/2014/main" id="{10B32CE0-A0F2-4D07-8C8F-10FF94304835}"/>
              </a:ext>
            </a:extLst>
          </p:cNvPr>
          <p:cNvPicPr>
            <a:picLocks noChangeAspect="1"/>
          </p:cNvPicPr>
          <p:nvPr/>
        </p:nvPicPr>
        <p:blipFill>
          <a:blip r:embed="rId5"/>
          <a:stretch>
            <a:fillRect/>
          </a:stretch>
        </p:blipFill>
        <p:spPr>
          <a:xfrm>
            <a:off x="2868000" y="1893714"/>
            <a:ext cx="304800" cy="281796"/>
          </a:xfrm>
          <a:prstGeom prst="rect">
            <a:avLst/>
          </a:prstGeom>
        </p:spPr>
      </p:pic>
      <p:pic>
        <p:nvPicPr>
          <p:cNvPr id="93" name="Picture 92">
            <a:extLst>
              <a:ext uri="{FF2B5EF4-FFF2-40B4-BE49-F238E27FC236}">
                <a16:creationId xmlns:a16="http://schemas.microsoft.com/office/drawing/2014/main" id="{65C6AD2B-411B-45E1-AA19-B4519526F2BB}"/>
              </a:ext>
            </a:extLst>
          </p:cNvPr>
          <p:cNvPicPr>
            <a:picLocks noChangeAspect="1"/>
          </p:cNvPicPr>
          <p:nvPr/>
        </p:nvPicPr>
        <p:blipFill>
          <a:blip r:embed="rId5"/>
          <a:stretch>
            <a:fillRect/>
          </a:stretch>
        </p:blipFill>
        <p:spPr>
          <a:xfrm>
            <a:off x="2385298" y="2329993"/>
            <a:ext cx="304800" cy="281796"/>
          </a:xfrm>
          <a:prstGeom prst="rect">
            <a:avLst/>
          </a:prstGeom>
        </p:spPr>
      </p:pic>
      <p:pic>
        <p:nvPicPr>
          <p:cNvPr id="94" name="Picture 93">
            <a:extLst>
              <a:ext uri="{FF2B5EF4-FFF2-40B4-BE49-F238E27FC236}">
                <a16:creationId xmlns:a16="http://schemas.microsoft.com/office/drawing/2014/main" id="{70191706-8B8C-4DA6-9D60-44B166906BBC}"/>
              </a:ext>
            </a:extLst>
          </p:cNvPr>
          <p:cNvPicPr>
            <a:picLocks noChangeAspect="1"/>
          </p:cNvPicPr>
          <p:nvPr/>
        </p:nvPicPr>
        <p:blipFill>
          <a:blip r:embed="rId5"/>
          <a:stretch>
            <a:fillRect/>
          </a:stretch>
        </p:blipFill>
        <p:spPr>
          <a:xfrm>
            <a:off x="2320966" y="2519363"/>
            <a:ext cx="304800" cy="281796"/>
          </a:xfrm>
          <a:prstGeom prst="rect">
            <a:avLst/>
          </a:prstGeom>
        </p:spPr>
      </p:pic>
      <p:sp>
        <p:nvSpPr>
          <p:cNvPr id="98" name="Rectangle 97">
            <a:extLst>
              <a:ext uri="{FF2B5EF4-FFF2-40B4-BE49-F238E27FC236}">
                <a16:creationId xmlns:a16="http://schemas.microsoft.com/office/drawing/2014/main" id="{FBA80D97-597A-48EA-B966-F0B3036E1A99}"/>
              </a:ext>
            </a:extLst>
          </p:cNvPr>
          <p:cNvSpPr/>
          <p:nvPr/>
        </p:nvSpPr>
        <p:spPr>
          <a:xfrm rot="5400000">
            <a:off x="3215464" y="2116450"/>
            <a:ext cx="330552" cy="180000"/>
          </a:xfrm>
          <a:prstGeom prst="rect">
            <a:avLst/>
          </a:prstGeom>
          <a:solidFill>
            <a:srgbClr val="FFFFFF"/>
          </a:solidFill>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109" name="Picture 108">
            <a:extLst>
              <a:ext uri="{FF2B5EF4-FFF2-40B4-BE49-F238E27FC236}">
                <a16:creationId xmlns:a16="http://schemas.microsoft.com/office/drawing/2014/main" id="{F98C39D0-08BF-40AC-8801-76D2B6DC8384}"/>
              </a:ext>
            </a:extLst>
          </p:cNvPr>
          <p:cNvPicPr>
            <a:picLocks noChangeAspect="1"/>
          </p:cNvPicPr>
          <p:nvPr/>
        </p:nvPicPr>
        <p:blipFill>
          <a:blip r:embed="rId5"/>
          <a:stretch>
            <a:fillRect/>
          </a:stretch>
        </p:blipFill>
        <p:spPr>
          <a:xfrm>
            <a:off x="2314429" y="1838326"/>
            <a:ext cx="304800" cy="281796"/>
          </a:xfrm>
          <a:prstGeom prst="rect">
            <a:avLst/>
          </a:prstGeom>
        </p:spPr>
      </p:pic>
      <p:pic>
        <p:nvPicPr>
          <p:cNvPr id="110" name="Picture 109">
            <a:extLst>
              <a:ext uri="{FF2B5EF4-FFF2-40B4-BE49-F238E27FC236}">
                <a16:creationId xmlns:a16="http://schemas.microsoft.com/office/drawing/2014/main" id="{70C141F8-EF68-4449-A806-D4E8F954DDB8}"/>
              </a:ext>
            </a:extLst>
          </p:cNvPr>
          <p:cNvPicPr>
            <a:picLocks noChangeAspect="1"/>
          </p:cNvPicPr>
          <p:nvPr/>
        </p:nvPicPr>
        <p:blipFill>
          <a:blip r:embed="rId5"/>
          <a:stretch>
            <a:fillRect/>
          </a:stretch>
        </p:blipFill>
        <p:spPr>
          <a:xfrm>
            <a:off x="2238229" y="2066926"/>
            <a:ext cx="304800" cy="281796"/>
          </a:xfrm>
          <a:prstGeom prst="rect">
            <a:avLst/>
          </a:prstGeom>
        </p:spPr>
      </p:pic>
      <p:cxnSp>
        <p:nvCxnSpPr>
          <p:cNvPr id="19" name="Straight Connector 18">
            <a:extLst>
              <a:ext uri="{FF2B5EF4-FFF2-40B4-BE49-F238E27FC236}">
                <a16:creationId xmlns:a16="http://schemas.microsoft.com/office/drawing/2014/main" id="{492214EC-693F-4AAA-A691-84BB32708066}"/>
              </a:ext>
            </a:extLst>
          </p:cNvPr>
          <p:cNvCxnSpPr>
            <a:cxnSpLocks/>
            <a:endCxn id="32" idx="0"/>
          </p:cNvCxnSpPr>
          <p:nvPr/>
        </p:nvCxnSpPr>
        <p:spPr bwMode="auto">
          <a:xfrm flipV="1">
            <a:off x="2327183" y="2446513"/>
            <a:ext cx="1940016" cy="1724063"/>
          </a:xfrm>
          <a:prstGeom prst="line">
            <a:avLst/>
          </a:prstGeom>
          <a:noFill/>
          <a:ln w="3175" cap="sq" cmpd="sng" algn="ctr">
            <a:solidFill>
              <a:srgbClr val="000066"/>
            </a:solidFill>
            <a:prstDash val="lgDashDot"/>
            <a:round/>
            <a:headEnd type="none" w="med" len="med"/>
            <a:tailEnd type="none" w="med" len="med"/>
          </a:ln>
          <a:effectLst/>
        </p:spPr>
      </p:cxnSp>
      <p:pic>
        <p:nvPicPr>
          <p:cNvPr id="111" name="Picture 110">
            <a:extLst>
              <a:ext uri="{FF2B5EF4-FFF2-40B4-BE49-F238E27FC236}">
                <a16:creationId xmlns:a16="http://schemas.microsoft.com/office/drawing/2014/main" id="{7D9F40EA-8615-4F62-BCB4-859CDFF9A565}"/>
              </a:ext>
            </a:extLst>
          </p:cNvPr>
          <p:cNvPicPr>
            <a:picLocks noChangeAspect="1"/>
          </p:cNvPicPr>
          <p:nvPr/>
        </p:nvPicPr>
        <p:blipFill>
          <a:blip r:embed="rId4"/>
          <a:stretch>
            <a:fillRect/>
          </a:stretch>
        </p:blipFill>
        <p:spPr>
          <a:xfrm>
            <a:off x="3088586" y="3759200"/>
            <a:ext cx="245745" cy="228600"/>
          </a:xfrm>
          <a:prstGeom prst="rect">
            <a:avLst/>
          </a:prstGeom>
        </p:spPr>
      </p:pic>
      <p:pic>
        <p:nvPicPr>
          <p:cNvPr id="112" name="Picture 111">
            <a:extLst>
              <a:ext uri="{FF2B5EF4-FFF2-40B4-BE49-F238E27FC236}">
                <a16:creationId xmlns:a16="http://schemas.microsoft.com/office/drawing/2014/main" id="{0B39834A-9EBA-43AA-A092-DDE25B4C9C9A}"/>
              </a:ext>
            </a:extLst>
          </p:cNvPr>
          <p:cNvPicPr>
            <a:picLocks noChangeAspect="1"/>
          </p:cNvPicPr>
          <p:nvPr/>
        </p:nvPicPr>
        <p:blipFill>
          <a:blip r:embed="rId4"/>
          <a:stretch>
            <a:fillRect/>
          </a:stretch>
        </p:blipFill>
        <p:spPr>
          <a:xfrm>
            <a:off x="3694491" y="3008278"/>
            <a:ext cx="245745" cy="228600"/>
          </a:xfrm>
          <a:prstGeom prst="rect">
            <a:avLst/>
          </a:prstGeom>
        </p:spPr>
      </p:pic>
      <p:pic>
        <p:nvPicPr>
          <p:cNvPr id="113" name="Picture 112">
            <a:extLst>
              <a:ext uri="{FF2B5EF4-FFF2-40B4-BE49-F238E27FC236}">
                <a16:creationId xmlns:a16="http://schemas.microsoft.com/office/drawing/2014/main" id="{785051D2-F6A1-48E5-AF0E-AD568F61407E}"/>
              </a:ext>
            </a:extLst>
          </p:cNvPr>
          <p:cNvPicPr>
            <a:picLocks noChangeAspect="1"/>
          </p:cNvPicPr>
          <p:nvPr/>
        </p:nvPicPr>
        <p:blipFill>
          <a:blip r:embed="rId4"/>
          <a:stretch>
            <a:fillRect/>
          </a:stretch>
        </p:blipFill>
        <p:spPr>
          <a:xfrm>
            <a:off x="3564255" y="3352800"/>
            <a:ext cx="245745" cy="228600"/>
          </a:xfrm>
          <a:prstGeom prst="rect">
            <a:avLst/>
          </a:prstGeom>
        </p:spPr>
      </p:pic>
      <p:pic>
        <p:nvPicPr>
          <p:cNvPr id="114" name="Picture 113">
            <a:extLst>
              <a:ext uri="{FF2B5EF4-FFF2-40B4-BE49-F238E27FC236}">
                <a16:creationId xmlns:a16="http://schemas.microsoft.com/office/drawing/2014/main" id="{8B885A49-A40B-4CFD-A908-8B33F4DC37B8}"/>
              </a:ext>
            </a:extLst>
          </p:cNvPr>
          <p:cNvPicPr>
            <a:picLocks noChangeAspect="1"/>
          </p:cNvPicPr>
          <p:nvPr/>
        </p:nvPicPr>
        <p:blipFill>
          <a:blip r:embed="rId4"/>
          <a:stretch>
            <a:fillRect/>
          </a:stretch>
        </p:blipFill>
        <p:spPr>
          <a:xfrm>
            <a:off x="3401881" y="3835400"/>
            <a:ext cx="245745" cy="228600"/>
          </a:xfrm>
          <a:prstGeom prst="rect">
            <a:avLst/>
          </a:prstGeom>
        </p:spPr>
      </p:pic>
      <p:pic>
        <p:nvPicPr>
          <p:cNvPr id="115" name="Picture 114">
            <a:extLst>
              <a:ext uri="{FF2B5EF4-FFF2-40B4-BE49-F238E27FC236}">
                <a16:creationId xmlns:a16="http://schemas.microsoft.com/office/drawing/2014/main" id="{80BD4FAB-03B7-48B9-A7F0-7359557F101F}"/>
              </a:ext>
            </a:extLst>
          </p:cNvPr>
          <p:cNvPicPr>
            <a:picLocks noChangeAspect="1"/>
          </p:cNvPicPr>
          <p:nvPr/>
        </p:nvPicPr>
        <p:blipFill>
          <a:blip r:embed="rId4"/>
          <a:stretch>
            <a:fillRect/>
          </a:stretch>
        </p:blipFill>
        <p:spPr>
          <a:xfrm>
            <a:off x="3754677" y="3581400"/>
            <a:ext cx="245745" cy="228600"/>
          </a:xfrm>
          <a:prstGeom prst="rect">
            <a:avLst/>
          </a:prstGeom>
        </p:spPr>
      </p:pic>
      <p:pic>
        <p:nvPicPr>
          <p:cNvPr id="116" name="Picture 115">
            <a:extLst>
              <a:ext uri="{FF2B5EF4-FFF2-40B4-BE49-F238E27FC236}">
                <a16:creationId xmlns:a16="http://schemas.microsoft.com/office/drawing/2014/main" id="{95D52913-896B-4646-86F1-3DE5D6BE7D3F}"/>
              </a:ext>
            </a:extLst>
          </p:cNvPr>
          <p:cNvPicPr>
            <a:picLocks noChangeAspect="1"/>
          </p:cNvPicPr>
          <p:nvPr/>
        </p:nvPicPr>
        <p:blipFill>
          <a:blip r:embed="rId4"/>
          <a:stretch>
            <a:fillRect/>
          </a:stretch>
        </p:blipFill>
        <p:spPr>
          <a:xfrm>
            <a:off x="3877550" y="3352800"/>
            <a:ext cx="245745" cy="228600"/>
          </a:xfrm>
          <a:prstGeom prst="rect">
            <a:avLst/>
          </a:prstGeom>
        </p:spPr>
      </p:pic>
      <p:pic>
        <p:nvPicPr>
          <p:cNvPr id="117" name="Picture 116">
            <a:extLst>
              <a:ext uri="{FF2B5EF4-FFF2-40B4-BE49-F238E27FC236}">
                <a16:creationId xmlns:a16="http://schemas.microsoft.com/office/drawing/2014/main" id="{4FD7FAF2-B9E6-4866-8BCB-EC4465371417}"/>
              </a:ext>
            </a:extLst>
          </p:cNvPr>
          <p:cNvPicPr>
            <a:picLocks noChangeAspect="1"/>
          </p:cNvPicPr>
          <p:nvPr/>
        </p:nvPicPr>
        <p:blipFill>
          <a:blip r:embed="rId4"/>
          <a:stretch>
            <a:fillRect/>
          </a:stretch>
        </p:blipFill>
        <p:spPr>
          <a:xfrm>
            <a:off x="3698186" y="3962400"/>
            <a:ext cx="245745" cy="228600"/>
          </a:xfrm>
          <a:prstGeom prst="rect">
            <a:avLst/>
          </a:prstGeom>
        </p:spPr>
      </p:pic>
      <p:pic>
        <p:nvPicPr>
          <p:cNvPr id="118" name="Picture 117">
            <a:extLst>
              <a:ext uri="{FF2B5EF4-FFF2-40B4-BE49-F238E27FC236}">
                <a16:creationId xmlns:a16="http://schemas.microsoft.com/office/drawing/2014/main" id="{DC705780-6A9B-46DC-AE63-2FB9EBA612EC}"/>
              </a:ext>
            </a:extLst>
          </p:cNvPr>
          <p:cNvPicPr>
            <a:picLocks noChangeAspect="1"/>
          </p:cNvPicPr>
          <p:nvPr/>
        </p:nvPicPr>
        <p:blipFill>
          <a:blip r:embed="rId4"/>
          <a:stretch>
            <a:fillRect/>
          </a:stretch>
        </p:blipFill>
        <p:spPr>
          <a:xfrm>
            <a:off x="4050982" y="3708400"/>
            <a:ext cx="245745" cy="228600"/>
          </a:xfrm>
          <a:prstGeom prst="rect">
            <a:avLst/>
          </a:prstGeom>
        </p:spPr>
      </p:pic>
      <p:pic>
        <p:nvPicPr>
          <p:cNvPr id="119" name="Picture 118">
            <a:extLst>
              <a:ext uri="{FF2B5EF4-FFF2-40B4-BE49-F238E27FC236}">
                <a16:creationId xmlns:a16="http://schemas.microsoft.com/office/drawing/2014/main" id="{C60F7306-3519-4BE6-B6FB-E12CD8E29782}"/>
              </a:ext>
            </a:extLst>
          </p:cNvPr>
          <p:cNvPicPr>
            <a:picLocks noChangeAspect="1"/>
          </p:cNvPicPr>
          <p:nvPr/>
        </p:nvPicPr>
        <p:blipFill>
          <a:blip r:embed="rId4"/>
          <a:stretch>
            <a:fillRect/>
          </a:stretch>
        </p:blipFill>
        <p:spPr>
          <a:xfrm>
            <a:off x="4173855" y="3479800"/>
            <a:ext cx="245745" cy="228600"/>
          </a:xfrm>
          <a:prstGeom prst="rect">
            <a:avLst/>
          </a:prstGeom>
        </p:spPr>
      </p:pic>
      <p:pic>
        <p:nvPicPr>
          <p:cNvPr id="120" name="Picture 119">
            <a:extLst>
              <a:ext uri="{FF2B5EF4-FFF2-40B4-BE49-F238E27FC236}">
                <a16:creationId xmlns:a16="http://schemas.microsoft.com/office/drawing/2014/main" id="{3C371545-6CDF-4D22-A5B0-01924E0E98C0}"/>
              </a:ext>
            </a:extLst>
          </p:cNvPr>
          <p:cNvPicPr>
            <a:picLocks noChangeAspect="1"/>
          </p:cNvPicPr>
          <p:nvPr/>
        </p:nvPicPr>
        <p:blipFill>
          <a:blip r:embed="rId4"/>
          <a:stretch>
            <a:fillRect/>
          </a:stretch>
        </p:blipFill>
        <p:spPr>
          <a:xfrm>
            <a:off x="3429000" y="3657600"/>
            <a:ext cx="245745" cy="228600"/>
          </a:xfrm>
          <a:prstGeom prst="rect">
            <a:avLst/>
          </a:prstGeom>
        </p:spPr>
      </p:pic>
      <p:pic>
        <p:nvPicPr>
          <p:cNvPr id="121" name="Picture 120">
            <a:extLst>
              <a:ext uri="{FF2B5EF4-FFF2-40B4-BE49-F238E27FC236}">
                <a16:creationId xmlns:a16="http://schemas.microsoft.com/office/drawing/2014/main" id="{20EF851C-ACE0-40D4-8840-9EFD8E589947}"/>
              </a:ext>
            </a:extLst>
          </p:cNvPr>
          <p:cNvPicPr>
            <a:picLocks noChangeAspect="1"/>
          </p:cNvPicPr>
          <p:nvPr/>
        </p:nvPicPr>
        <p:blipFill>
          <a:blip r:embed="rId4"/>
          <a:stretch>
            <a:fillRect/>
          </a:stretch>
        </p:blipFill>
        <p:spPr>
          <a:xfrm>
            <a:off x="3149059" y="3974747"/>
            <a:ext cx="245745" cy="228600"/>
          </a:xfrm>
          <a:prstGeom prst="rect">
            <a:avLst/>
          </a:prstGeom>
        </p:spPr>
      </p:pic>
      <p:pic>
        <p:nvPicPr>
          <p:cNvPr id="122" name="Picture 121">
            <a:extLst>
              <a:ext uri="{FF2B5EF4-FFF2-40B4-BE49-F238E27FC236}">
                <a16:creationId xmlns:a16="http://schemas.microsoft.com/office/drawing/2014/main" id="{B98DEF52-DE7F-4F34-9392-E6765405E14C}"/>
              </a:ext>
            </a:extLst>
          </p:cNvPr>
          <p:cNvPicPr>
            <a:picLocks noChangeAspect="1"/>
          </p:cNvPicPr>
          <p:nvPr/>
        </p:nvPicPr>
        <p:blipFill>
          <a:blip r:embed="rId4"/>
          <a:stretch>
            <a:fillRect/>
          </a:stretch>
        </p:blipFill>
        <p:spPr>
          <a:xfrm>
            <a:off x="2743200" y="3949700"/>
            <a:ext cx="245745" cy="228600"/>
          </a:xfrm>
          <a:prstGeom prst="rect">
            <a:avLst/>
          </a:prstGeom>
        </p:spPr>
      </p:pic>
      <p:pic>
        <p:nvPicPr>
          <p:cNvPr id="123" name="Picture 122">
            <a:extLst>
              <a:ext uri="{FF2B5EF4-FFF2-40B4-BE49-F238E27FC236}">
                <a16:creationId xmlns:a16="http://schemas.microsoft.com/office/drawing/2014/main" id="{D21B24C4-B3EA-44CE-86C8-16707358968E}"/>
              </a:ext>
            </a:extLst>
          </p:cNvPr>
          <p:cNvPicPr>
            <a:picLocks noChangeAspect="1"/>
          </p:cNvPicPr>
          <p:nvPr/>
        </p:nvPicPr>
        <p:blipFill>
          <a:blip r:embed="rId4"/>
          <a:stretch>
            <a:fillRect/>
          </a:stretch>
        </p:blipFill>
        <p:spPr>
          <a:xfrm>
            <a:off x="2539963" y="3974747"/>
            <a:ext cx="245745" cy="228600"/>
          </a:xfrm>
          <a:prstGeom prst="rect">
            <a:avLst/>
          </a:prstGeom>
        </p:spPr>
      </p:pic>
      <p:pic>
        <p:nvPicPr>
          <p:cNvPr id="124" name="Picture 123">
            <a:extLst>
              <a:ext uri="{FF2B5EF4-FFF2-40B4-BE49-F238E27FC236}">
                <a16:creationId xmlns:a16="http://schemas.microsoft.com/office/drawing/2014/main" id="{B01E4B82-EF97-4057-93AB-53623B975D0B}"/>
              </a:ext>
            </a:extLst>
          </p:cNvPr>
          <p:cNvPicPr>
            <a:picLocks noChangeAspect="1"/>
          </p:cNvPicPr>
          <p:nvPr/>
        </p:nvPicPr>
        <p:blipFill>
          <a:blip r:embed="rId4"/>
          <a:stretch>
            <a:fillRect/>
          </a:stretch>
        </p:blipFill>
        <p:spPr>
          <a:xfrm>
            <a:off x="4097655" y="2819400"/>
            <a:ext cx="245745" cy="228600"/>
          </a:xfrm>
          <a:prstGeom prst="rect">
            <a:avLst/>
          </a:prstGeom>
        </p:spPr>
      </p:pic>
      <p:pic>
        <p:nvPicPr>
          <p:cNvPr id="125" name="Picture 124">
            <a:extLst>
              <a:ext uri="{FF2B5EF4-FFF2-40B4-BE49-F238E27FC236}">
                <a16:creationId xmlns:a16="http://schemas.microsoft.com/office/drawing/2014/main" id="{5078A132-5E54-40FA-AAB4-666EF8B11958}"/>
              </a:ext>
            </a:extLst>
          </p:cNvPr>
          <p:cNvPicPr>
            <a:picLocks noChangeAspect="1"/>
          </p:cNvPicPr>
          <p:nvPr/>
        </p:nvPicPr>
        <p:blipFill>
          <a:blip r:embed="rId4"/>
          <a:stretch>
            <a:fillRect/>
          </a:stretch>
        </p:blipFill>
        <p:spPr>
          <a:xfrm>
            <a:off x="4288077" y="3048000"/>
            <a:ext cx="245745" cy="228600"/>
          </a:xfrm>
          <a:prstGeom prst="rect">
            <a:avLst/>
          </a:prstGeom>
        </p:spPr>
      </p:pic>
      <p:pic>
        <p:nvPicPr>
          <p:cNvPr id="126" name="Picture 125">
            <a:extLst>
              <a:ext uri="{FF2B5EF4-FFF2-40B4-BE49-F238E27FC236}">
                <a16:creationId xmlns:a16="http://schemas.microsoft.com/office/drawing/2014/main" id="{0735E5A4-BEF5-4AE2-A96E-0D8A643DA22F}"/>
              </a:ext>
            </a:extLst>
          </p:cNvPr>
          <p:cNvPicPr>
            <a:picLocks noChangeAspect="1"/>
          </p:cNvPicPr>
          <p:nvPr/>
        </p:nvPicPr>
        <p:blipFill>
          <a:blip r:embed="rId4"/>
          <a:stretch>
            <a:fillRect/>
          </a:stretch>
        </p:blipFill>
        <p:spPr>
          <a:xfrm>
            <a:off x="4707255" y="2946400"/>
            <a:ext cx="245745" cy="228600"/>
          </a:xfrm>
          <a:prstGeom prst="rect">
            <a:avLst/>
          </a:prstGeom>
        </p:spPr>
      </p:pic>
      <p:pic>
        <p:nvPicPr>
          <p:cNvPr id="127" name="Picture 126">
            <a:extLst>
              <a:ext uri="{FF2B5EF4-FFF2-40B4-BE49-F238E27FC236}">
                <a16:creationId xmlns:a16="http://schemas.microsoft.com/office/drawing/2014/main" id="{A41E0B91-C163-4A2D-B844-7B4A078EB38F}"/>
              </a:ext>
            </a:extLst>
          </p:cNvPr>
          <p:cNvPicPr>
            <a:picLocks noChangeAspect="1"/>
          </p:cNvPicPr>
          <p:nvPr/>
        </p:nvPicPr>
        <p:blipFill>
          <a:blip r:embed="rId4"/>
          <a:stretch>
            <a:fillRect/>
          </a:stretch>
        </p:blipFill>
        <p:spPr>
          <a:xfrm>
            <a:off x="3962400" y="3124200"/>
            <a:ext cx="245745" cy="228600"/>
          </a:xfrm>
          <a:prstGeom prst="rect">
            <a:avLst/>
          </a:prstGeom>
        </p:spPr>
      </p:pic>
      <p:pic>
        <p:nvPicPr>
          <p:cNvPr id="128" name="Picture 127">
            <a:extLst>
              <a:ext uri="{FF2B5EF4-FFF2-40B4-BE49-F238E27FC236}">
                <a16:creationId xmlns:a16="http://schemas.microsoft.com/office/drawing/2014/main" id="{C75823B2-C7EA-4D5C-A17A-A808361A4637}"/>
              </a:ext>
            </a:extLst>
          </p:cNvPr>
          <p:cNvPicPr>
            <a:picLocks noChangeAspect="1"/>
          </p:cNvPicPr>
          <p:nvPr/>
        </p:nvPicPr>
        <p:blipFill>
          <a:blip r:embed="rId4"/>
          <a:stretch>
            <a:fillRect/>
          </a:stretch>
        </p:blipFill>
        <p:spPr>
          <a:xfrm>
            <a:off x="4554855" y="2438400"/>
            <a:ext cx="245745" cy="228600"/>
          </a:xfrm>
          <a:prstGeom prst="rect">
            <a:avLst/>
          </a:prstGeom>
        </p:spPr>
      </p:pic>
      <p:pic>
        <p:nvPicPr>
          <p:cNvPr id="129" name="Picture 128">
            <a:extLst>
              <a:ext uri="{FF2B5EF4-FFF2-40B4-BE49-F238E27FC236}">
                <a16:creationId xmlns:a16="http://schemas.microsoft.com/office/drawing/2014/main" id="{0D37B956-8A35-40D8-AEC0-0305E6396571}"/>
              </a:ext>
            </a:extLst>
          </p:cNvPr>
          <p:cNvPicPr>
            <a:picLocks noChangeAspect="1"/>
          </p:cNvPicPr>
          <p:nvPr/>
        </p:nvPicPr>
        <p:blipFill>
          <a:blip r:embed="rId4"/>
          <a:stretch>
            <a:fillRect/>
          </a:stretch>
        </p:blipFill>
        <p:spPr>
          <a:xfrm>
            <a:off x="4745277" y="2667000"/>
            <a:ext cx="245745" cy="228600"/>
          </a:xfrm>
          <a:prstGeom prst="rect">
            <a:avLst/>
          </a:prstGeom>
        </p:spPr>
      </p:pic>
      <p:pic>
        <p:nvPicPr>
          <p:cNvPr id="130" name="Picture 129">
            <a:extLst>
              <a:ext uri="{FF2B5EF4-FFF2-40B4-BE49-F238E27FC236}">
                <a16:creationId xmlns:a16="http://schemas.microsoft.com/office/drawing/2014/main" id="{5CB86721-EF5B-46A8-9523-A134DD254006}"/>
              </a:ext>
            </a:extLst>
          </p:cNvPr>
          <p:cNvPicPr>
            <a:picLocks noChangeAspect="1"/>
          </p:cNvPicPr>
          <p:nvPr/>
        </p:nvPicPr>
        <p:blipFill>
          <a:blip r:embed="rId4"/>
          <a:stretch>
            <a:fillRect/>
          </a:stretch>
        </p:blipFill>
        <p:spPr>
          <a:xfrm>
            <a:off x="4150118" y="2539863"/>
            <a:ext cx="245745" cy="228600"/>
          </a:xfrm>
          <a:prstGeom prst="rect">
            <a:avLst/>
          </a:prstGeom>
        </p:spPr>
      </p:pic>
      <p:pic>
        <p:nvPicPr>
          <p:cNvPr id="131" name="Picture 130">
            <a:extLst>
              <a:ext uri="{FF2B5EF4-FFF2-40B4-BE49-F238E27FC236}">
                <a16:creationId xmlns:a16="http://schemas.microsoft.com/office/drawing/2014/main" id="{48F0CABB-0211-47A5-9344-10E5C458C57C}"/>
              </a:ext>
            </a:extLst>
          </p:cNvPr>
          <p:cNvPicPr>
            <a:picLocks noChangeAspect="1"/>
          </p:cNvPicPr>
          <p:nvPr/>
        </p:nvPicPr>
        <p:blipFill>
          <a:blip r:embed="rId4"/>
          <a:stretch>
            <a:fillRect/>
          </a:stretch>
        </p:blipFill>
        <p:spPr>
          <a:xfrm>
            <a:off x="4419600" y="2743200"/>
            <a:ext cx="245745" cy="228600"/>
          </a:xfrm>
          <a:prstGeom prst="rect">
            <a:avLst/>
          </a:prstGeom>
        </p:spPr>
      </p:pic>
      <p:pic>
        <p:nvPicPr>
          <p:cNvPr id="132" name="Picture 131">
            <a:extLst>
              <a:ext uri="{FF2B5EF4-FFF2-40B4-BE49-F238E27FC236}">
                <a16:creationId xmlns:a16="http://schemas.microsoft.com/office/drawing/2014/main" id="{8AD595B0-9684-4624-927C-537CB7C387BC}"/>
              </a:ext>
            </a:extLst>
          </p:cNvPr>
          <p:cNvPicPr>
            <a:picLocks noChangeAspect="1"/>
          </p:cNvPicPr>
          <p:nvPr/>
        </p:nvPicPr>
        <p:blipFill>
          <a:blip r:embed="rId4"/>
          <a:stretch>
            <a:fillRect/>
          </a:stretch>
        </p:blipFill>
        <p:spPr>
          <a:xfrm>
            <a:off x="4554855" y="3124200"/>
            <a:ext cx="245745" cy="228600"/>
          </a:xfrm>
          <a:prstGeom prst="rect">
            <a:avLst/>
          </a:prstGeom>
        </p:spPr>
      </p:pic>
      <p:pic>
        <p:nvPicPr>
          <p:cNvPr id="133" name="Picture 132">
            <a:extLst>
              <a:ext uri="{FF2B5EF4-FFF2-40B4-BE49-F238E27FC236}">
                <a16:creationId xmlns:a16="http://schemas.microsoft.com/office/drawing/2014/main" id="{7A75DBD7-3BB5-4697-A394-BD0F75A0926D}"/>
              </a:ext>
            </a:extLst>
          </p:cNvPr>
          <p:cNvPicPr>
            <a:picLocks noChangeAspect="1"/>
          </p:cNvPicPr>
          <p:nvPr/>
        </p:nvPicPr>
        <p:blipFill>
          <a:blip r:embed="rId4"/>
          <a:stretch>
            <a:fillRect/>
          </a:stretch>
        </p:blipFill>
        <p:spPr>
          <a:xfrm>
            <a:off x="4745277" y="3352800"/>
            <a:ext cx="245745" cy="228600"/>
          </a:xfrm>
          <a:prstGeom prst="rect">
            <a:avLst/>
          </a:prstGeom>
        </p:spPr>
      </p:pic>
      <p:pic>
        <p:nvPicPr>
          <p:cNvPr id="134" name="Picture 133">
            <a:extLst>
              <a:ext uri="{FF2B5EF4-FFF2-40B4-BE49-F238E27FC236}">
                <a16:creationId xmlns:a16="http://schemas.microsoft.com/office/drawing/2014/main" id="{359CD949-10BD-4FE1-AADC-C8650DBD65E1}"/>
              </a:ext>
            </a:extLst>
          </p:cNvPr>
          <p:cNvPicPr>
            <a:picLocks noChangeAspect="1"/>
          </p:cNvPicPr>
          <p:nvPr/>
        </p:nvPicPr>
        <p:blipFill>
          <a:blip r:embed="rId4"/>
          <a:stretch>
            <a:fillRect/>
          </a:stretch>
        </p:blipFill>
        <p:spPr>
          <a:xfrm>
            <a:off x="4707255" y="2198298"/>
            <a:ext cx="245745" cy="228600"/>
          </a:xfrm>
          <a:prstGeom prst="rect">
            <a:avLst/>
          </a:prstGeom>
        </p:spPr>
      </p:pic>
      <p:pic>
        <p:nvPicPr>
          <p:cNvPr id="135" name="Picture 134">
            <a:extLst>
              <a:ext uri="{FF2B5EF4-FFF2-40B4-BE49-F238E27FC236}">
                <a16:creationId xmlns:a16="http://schemas.microsoft.com/office/drawing/2014/main" id="{B13B4A2F-090D-4185-A119-0CF20B60FB5F}"/>
              </a:ext>
            </a:extLst>
          </p:cNvPr>
          <p:cNvPicPr>
            <a:picLocks noChangeAspect="1"/>
          </p:cNvPicPr>
          <p:nvPr/>
        </p:nvPicPr>
        <p:blipFill>
          <a:blip r:embed="rId4"/>
          <a:stretch>
            <a:fillRect/>
          </a:stretch>
        </p:blipFill>
        <p:spPr>
          <a:xfrm>
            <a:off x="4419600" y="3429000"/>
            <a:ext cx="245745" cy="228600"/>
          </a:xfrm>
          <a:prstGeom prst="rect">
            <a:avLst/>
          </a:prstGeom>
        </p:spPr>
      </p:pic>
      <p:pic>
        <p:nvPicPr>
          <p:cNvPr id="136" name="Picture 135">
            <a:extLst>
              <a:ext uri="{FF2B5EF4-FFF2-40B4-BE49-F238E27FC236}">
                <a16:creationId xmlns:a16="http://schemas.microsoft.com/office/drawing/2014/main" id="{2751DBD5-3A72-40DF-81B7-FFF1943FCBB5}"/>
              </a:ext>
            </a:extLst>
          </p:cNvPr>
          <p:cNvPicPr>
            <a:picLocks noChangeAspect="1"/>
          </p:cNvPicPr>
          <p:nvPr/>
        </p:nvPicPr>
        <p:blipFill>
          <a:blip r:embed="rId4"/>
          <a:stretch>
            <a:fillRect/>
          </a:stretch>
        </p:blipFill>
        <p:spPr>
          <a:xfrm>
            <a:off x="4402455" y="3657600"/>
            <a:ext cx="245745" cy="228600"/>
          </a:xfrm>
          <a:prstGeom prst="rect">
            <a:avLst/>
          </a:prstGeom>
        </p:spPr>
      </p:pic>
      <p:pic>
        <p:nvPicPr>
          <p:cNvPr id="137" name="Picture 136">
            <a:extLst>
              <a:ext uri="{FF2B5EF4-FFF2-40B4-BE49-F238E27FC236}">
                <a16:creationId xmlns:a16="http://schemas.microsoft.com/office/drawing/2014/main" id="{D458B49A-E6B4-49DD-8441-18689FD7C8C7}"/>
              </a:ext>
            </a:extLst>
          </p:cNvPr>
          <p:cNvPicPr>
            <a:picLocks noChangeAspect="1"/>
          </p:cNvPicPr>
          <p:nvPr/>
        </p:nvPicPr>
        <p:blipFill>
          <a:blip r:embed="rId4"/>
          <a:stretch>
            <a:fillRect/>
          </a:stretch>
        </p:blipFill>
        <p:spPr>
          <a:xfrm>
            <a:off x="4592877" y="3886200"/>
            <a:ext cx="245745" cy="228600"/>
          </a:xfrm>
          <a:prstGeom prst="rect">
            <a:avLst/>
          </a:prstGeom>
        </p:spPr>
      </p:pic>
      <p:pic>
        <p:nvPicPr>
          <p:cNvPr id="139" name="Picture 138">
            <a:extLst>
              <a:ext uri="{FF2B5EF4-FFF2-40B4-BE49-F238E27FC236}">
                <a16:creationId xmlns:a16="http://schemas.microsoft.com/office/drawing/2014/main" id="{84477017-B1A5-437C-B578-DE8C9CFD7C01}"/>
              </a:ext>
            </a:extLst>
          </p:cNvPr>
          <p:cNvPicPr>
            <a:picLocks noChangeAspect="1"/>
          </p:cNvPicPr>
          <p:nvPr/>
        </p:nvPicPr>
        <p:blipFill>
          <a:blip r:embed="rId4"/>
          <a:stretch>
            <a:fillRect/>
          </a:stretch>
        </p:blipFill>
        <p:spPr>
          <a:xfrm>
            <a:off x="4267200" y="3962400"/>
            <a:ext cx="245745" cy="228600"/>
          </a:xfrm>
          <a:prstGeom prst="rect">
            <a:avLst/>
          </a:prstGeom>
        </p:spPr>
      </p:pic>
      <p:grpSp>
        <p:nvGrpSpPr>
          <p:cNvPr id="20" name="Group 19">
            <a:extLst>
              <a:ext uri="{FF2B5EF4-FFF2-40B4-BE49-F238E27FC236}">
                <a16:creationId xmlns:a16="http://schemas.microsoft.com/office/drawing/2014/main" id="{9D14067E-E84B-4DFE-B118-9D4A1FA39727}"/>
              </a:ext>
            </a:extLst>
          </p:cNvPr>
          <p:cNvGrpSpPr/>
          <p:nvPr/>
        </p:nvGrpSpPr>
        <p:grpSpPr>
          <a:xfrm>
            <a:off x="2908300" y="2753668"/>
            <a:ext cx="1012281" cy="1155714"/>
            <a:chOff x="2895600" y="2766368"/>
            <a:chExt cx="1012281" cy="1155714"/>
          </a:xfrm>
        </p:grpSpPr>
        <p:cxnSp>
          <p:nvCxnSpPr>
            <p:cNvPr id="8" name="Straight Connector 7"/>
            <p:cNvCxnSpPr/>
            <p:nvPr/>
          </p:nvCxnSpPr>
          <p:spPr bwMode="auto">
            <a:xfrm>
              <a:off x="2895600" y="3276600"/>
              <a:ext cx="1001904" cy="0"/>
            </a:xfrm>
            <a:prstGeom prst="line">
              <a:avLst/>
            </a:prstGeom>
            <a:noFill/>
            <a:ln w="38100" cap="sq" cmpd="sng" algn="ctr">
              <a:solidFill>
                <a:srgbClr val="66FF33"/>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8826D497-C755-4132-A840-A4EC7D2700CB}"/>
                </a:ext>
              </a:extLst>
            </p:cNvPr>
            <p:cNvCxnSpPr/>
            <p:nvPr/>
          </p:nvCxnSpPr>
          <p:spPr bwMode="auto">
            <a:xfrm flipH="1">
              <a:off x="3339296" y="2779081"/>
              <a:ext cx="0" cy="1143001"/>
            </a:xfrm>
            <a:prstGeom prst="line">
              <a:avLst/>
            </a:prstGeom>
            <a:noFill/>
            <a:ln w="38100" cap="sq" cmpd="sng" algn="ctr">
              <a:solidFill>
                <a:srgbClr val="FF00FF"/>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D7CFDCE3-4CEF-42E8-930B-6843CB2E62B7}"/>
                </a:ext>
              </a:extLst>
            </p:cNvPr>
            <p:cNvCxnSpPr/>
            <p:nvPr/>
          </p:nvCxnSpPr>
          <p:spPr bwMode="auto">
            <a:xfrm flipH="1">
              <a:off x="3530407" y="2766368"/>
              <a:ext cx="0" cy="1143001"/>
            </a:xfrm>
            <a:prstGeom prst="line">
              <a:avLst/>
            </a:prstGeom>
            <a:noFill/>
            <a:ln w="38100" cap="sq" cmpd="sng" algn="ctr">
              <a:solidFill>
                <a:srgbClr val="FF00FF"/>
              </a:solidFill>
              <a:prstDash val="solid"/>
              <a:round/>
              <a:headEnd type="none" w="med" len="med"/>
              <a:tailEnd type="none" w="med" len="med"/>
            </a:ln>
            <a:effectLst/>
          </p:spPr>
        </p:cxnSp>
        <p:cxnSp>
          <p:nvCxnSpPr>
            <p:cNvPr id="140" name="Straight Connector 139">
              <a:extLst>
                <a:ext uri="{FF2B5EF4-FFF2-40B4-BE49-F238E27FC236}">
                  <a16:creationId xmlns:a16="http://schemas.microsoft.com/office/drawing/2014/main" id="{9DE19AC7-241E-4CEF-B626-A0575DAD74C9}"/>
                </a:ext>
              </a:extLst>
            </p:cNvPr>
            <p:cNvCxnSpPr/>
            <p:nvPr/>
          </p:nvCxnSpPr>
          <p:spPr bwMode="auto">
            <a:xfrm>
              <a:off x="2905977" y="3492500"/>
              <a:ext cx="1001904" cy="0"/>
            </a:xfrm>
            <a:prstGeom prst="line">
              <a:avLst/>
            </a:prstGeom>
            <a:noFill/>
            <a:ln w="38100" cap="sq" cmpd="sng" algn="ctr">
              <a:solidFill>
                <a:srgbClr val="66FF33"/>
              </a:solidFill>
              <a:prstDash val="solid"/>
              <a:round/>
              <a:headEnd type="none" w="med" len="med"/>
              <a:tailEnd type="none" w="med" len="med"/>
            </a:ln>
            <a:effectLst/>
          </p:spPr>
        </p:cxnSp>
      </p:grpSp>
    </p:spTree>
    <p:extLst>
      <p:ext uri="{BB962C8B-B14F-4D97-AF65-F5344CB8AC3E}">
        <p14:creationId xmlns:p14="http://schemas.microsoft.com/office/powerpoint/2010/main" val="39149269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6">
                                            <p:txEl>
                                              <p:pRg st="1" end="1"/>
                                            </p:txEl>
                                          </p:spTgt>
                                        </p:tgtEl>
                                        <p:attrNameLst>
                                          <p:attrName>style.visibility</p:attrName>
                                        </p:attrNameLst>
                                      </p:cBhvr>
                                      <p:to>
                                        <p:strVal val="visible"/>
                                      </p:to>
                                    </p:set>
                                    <p:anim calcmode="lin" valueType="num">
                                      <p:cBhvr additive="base">
                                        <p:cTn id="11"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6">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0"/>
                                        </p:tgtEl>
                                        <p:attrNameLst>
                                          <p:attrName>style.visibility</p:attrName>
                                        </p:attrNameLst>
                                      </p:cBhvr>
                                      <p:to>
                                        <p:strVal val="visible"/>
                                      </p:to>
                                    </p:set>
                                    <p:anim calcmode="lin" valueType="num">
                                      <p:cBhvr additive="base">
                                        <p:cTn id="15" dur="500" fill="hold"/>
                                        <p:tgtEl>
                                          <p:spTgt spid="20"/>
                                        </p:tgtEl>
                                        <p:attrNameLst>
                                          <p:attrName>ppt_x</p:attrName>
                                        </p:attrNameLst>
                                      </p:cBhvr>
                                      <p:tavLst>
                                        <p:tav tm="0">
                                          <p:val>
                                            <p:strVal val="0-#ppt_w/2"/>
                                          </p:val>
                                        </p:tav>
                                        <p:tav tm="100000">
                                          <p:val>
                                            <p:strVal val="#ppt_x"/>
                                          </p:val>
                                        </p:tav>
                                      </p:tavLst>
                                    </p:anim>
                                    <p:anim calcmode="lin" valueType="num">
                                      <p:cBhvr additive="base">
                                        <p:cTn id="16"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50370C-A0C3-4C87-BECF-9FD7655D17F7}"/>
              </a:ext>
            </a:extLst>
          </p:cNvPr>
          <p:cNvSpPr>
            <a:spLocks noGrp="1"/>
          </p:cNvSpPr>
          <p:nvPr>
            <p:ph type="title"/>
          </p:nvPr>
        </p:nvSpPr>
        <p:spPr>
          <a:xfrm>
            <a:off x="685800" y="-152400"/>
            <a:ext cx="7772400" cy="838200"/>
          </a:xfrm>
        </p:spPr>
        <p:txBody>
          <a:bodyPr/>
          <a:lstStyle/>
          <a:p>
            <a:pPr defTabSz="685800" eaLnBrk="1" fontAlgn="auto" hangingPunct="1">
              <a:spcAft>
                <a:spcPts val="0"/>
              </a:spcAft>
            </a:pPr>
            <a:r>
              <a:rPr lang="en-US" dirty="0"/>
              <a:t>k-nearest neighbors</a:t>
            </a:r>
            <a:endParaRPr lang="en-US" altLang="en-US" dirty="0"/>
          </a:p>
        </p:txBody>
      </p:sp>
      <p:pic>
        <p:nvPicPr>
          <p:cNvPr id="8" name="Picture 2" descr="Related image">
            <a:extLst>
              <a:ext uri="{FF2B5EF4-FFF2-40B4-BE49-F238E27FC236}">
                <a16:creationId xmlns:a16="http://schemas.microsoft.com/office/drawing/2014/main" id="{2450B3A4-FD0D-459E-A1C0-214F54A2ACDE}"/>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l="8290" t="2890" r="2592" b="9250"/>
          <a:stretch/>
        </p:blipFill>
        <p:spPr bwMode="auto">
          <a:xfrm>
            <a:off x="2124443" y="1981200"/>
            <a:ext cx="5638800" cy="43434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10" name="Rectangle 5">
                <a:extLst>
                  <a:ext uri="{FF2B5EF4-FFF2-40B4-BE49-F238E27FC236}">
                    <a16:creationId xmlns:a16="http://schemas.microsoft.com/office/drawing/2014/main" id="{46A81612-659B-4015-AE8E-1452A7CF692D}"/>
                  </a:ext>
                </a:extLst>
              </p:cNvPr>
              <p:cNvSpPr>
                <a:spLocks noChangeArrowheads="1"/>
              </p:cNvSpPr>
              <p:nvPr/>
            </p:nvSpPr>
            <p:spPr bwMode="auto">
              <a:xfrm>
                <a:off x="1520898" y="533400"/>
                <a:ext cx="6853158" cy="120032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Given a new </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342900" marR="0" lvl="0" indent="-34290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just find k closest training data</a:t>
                </a:r>
                <a:r>
                  <a:rPr kumimoji="0" lang="en-US"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𝑖</m:t>
                        </m:r>
                      </m:sub>
                    </m:sSub>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342900" marR="0" lvl="0" indent="-342900" algn="ctr"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return the average/distribution of their answers. </a:t>
                </a:r>
              </a:p>
            </p:txBody>
          </p:sp>
        </mc:Choice>
        <mc:Fallback xmlns="">
          <p:sp>
            <p:nvSpPr>
              <p:cNvPr id="10" name="Rectangle 5">
                <a:extLst>
                  <a:ext uri="{FF2B5EF4-FFF2-40B4-BE49-F238E27FC236}">
                    <a16:creationId xmlns:a16="http://schemas.microsoft.com/office/drawing/2014/main" id="{46A81612-659B-4015-AE8E-1452A7CF692D}"/>
                  </a:ext>
                </a:extLst>
              </p:cNvPr>
              <p:cNvSpPr>
                <a:spLocks noRot="1" noChangeAspect="1" noMove="1" noResize="1" noEditPoints="1" noAdjustHandles="1" noChangeArrowheads="1" noChangeShapeType="1" noTextEdit="1"/>
              </p:cNvSpPr>
              <p:nvPr/>
            </p:nvSpPr>
            <p:spPr bwMode="auto">
              <a:xfrm>
                <a:off x="1520898" y="533400"/>
                <a:ext cx="6853158" cy="1200329"/>
              </a:xfrm>
              <a:prstGeom prst="rect">
                <a:avLst/>
              </a:prstGeom>
              <a:blipFill>
                <a:blip r:embed="rId3"/>
                <a:stretch>
                  <a:fillRect t="-7143" b="-107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 name="Oval 2">
            <a:extLst>
              <a:ext uri="{FF2B5EF4-FFF2-40B4-BE49-F238E27FC236}">
                <a16:creationId xmlns:a16="http://schemas.microsoft.com/office/drawing/2014/main" id="{FA2995E0-55C6-4C48-AA5E-126CB91CE5A3}"/>
              </a:ext>
            </a:extLst>
          </p:cNvPr>
          <p:cNvSpPr/>
          <p:nvPr/>
        </p:nvSpPr>
        <p:spPr>
          <a:xfrm>
            <a:off x="3233058" y="3853542"/>
            <a:ext cx="76200" cy="73152"/>
          </a:xfrm>
          <a:prstGeom prst="ellipse">
            <a:avLst/>
          </a:prstGeom>
          <a:solidFill>
            <a:schemeClr val="bg2"/>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 name="Oval 3">
            <a:extLst>
              <a:ext uri="{FF2B5EF4-FFF2-40B4-BE49-F238E27FC236}">
                <a16:creationId xmlns:a16="http://schemas.microsoft.com/office/drawing/2014/main" id="{9B437E4C-4729-46AD-A88E-C74804B996B2}"/>
              </a:ext>
            </a:extLst>
          </p:cNvPr>
          <p:cNvSpPr/>
          <p:nvPr/>
        </p:nvSpPr>
        <p:spPr>
          <a:xfrm>
            <a:off x="3048000" y="3657600"/>
            <a:ext cx="457200" cy="457200"/>
          </a:xfrm>
          <a:prstGeom prst="ellipse">
            <a:avLst/>
          </a:prstGeom>
          <a:ln w="25400">
            <a:solidFill>
              <a:srgbClr val="FF00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860541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ppt_x"/>
                                          </p:val>
                                        </p:tav>
                                        <p:tav tm="100000">
                                          <p:val>
                                            <p:strVal val="#ppt_x"/>
                                          </p:val>
                                        </p:tav>
                                      </p:tavLst>
                                    </p:anim>
                                    <p:anim calcmode="lin" valueType="num">
                                      <p:cBhvr additive="base">
                                        <p:cTn id="12"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
                                            <p:txEl>
                                              <p:pRg st="0" end="0"/>
                                            </p:txEl>
                                          </p:spTgt>
                                        </p:tgtEl>
                                        <p:attrNameLst>
                                          <p:attrName>style.visibility</p:attrName>
                                        </p:attrNameLst>
                                      </p:cBhvr>
                                      <p:to>
                                        <p:strVal val="visible"/>
                                      </p:to>
                                    </p:set>
                                    <p:anim calcmode="lin" valueType="num">
                                      <p:cBhvr additive="base">
                                        <p:cTn id="17"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
                                            <p:txEl>
                                              <p:pRg st="1" end="1"/>
                                            </p:txEl>
                                          </p:spTgt>
                                        </p:tgtEl>
                                        <p:attrNameLst>
                                          <p:attrName>style.visibility</p:attrName>
                                        </p:attrNameLst>
                                      </p:cBhvr>
                                      <p:to>
                                        <p:strVal val="visible"/>
                                      </p:to>
                                    </p:set>
                                    <p:anim calcmode="lin" valueType="num">
                                      <p:cBhvr additive="base">
                                        <p:cTn id="2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
                                            <p:txEl>
                                              <p:pRg st="2" end="2"/>
                                            </p:txEl>
                                          </p:spTgt>
                                        </p:tgtEl>
                                        <p:attrNameLst>
                                          <p:attrName>style.visibility</p:attrName>
                                        </p:attrNameLst>
                                      </p:cBhvr>
                                      <p:to>
                                        <p:strVal val="visible"/>
                                      </p:to>
                                    </p:set>
                                    <p:anim calcmode="lin" valueType="num">
                                      <p:cBhvr additive="base">
                                        <p:cTn id="37"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
                                            <p:txEl>
                                              <p:pRg st="2" end="2"/>
                                            </p:txEl>
                                          </p:spTgt>
                                        </p:tgtEl>
                                        <p:attrNameLst>
                                          <p:attrName>ppt_y</p:attrName>
                                        </p:attrNameLst>
                                      </p:cBhvr>
                                      <p:tavLst>
                                        <p:tav tm="0">
                                          <p:val>
                                            <p:strVal val="#ppt_y"/>
                                          </p:val>
                                        </p:tav>
                                        <p:tav tm="100000">
                                          <p:val>
                                            <p:strVal val="#ppt_y"/>
                                          </p:val>
                                        </p:tav>
                                      </p:tavLst>
                                    </p:anim>
                                  </p:childTnLst>
                                </p:cTn>
                              </p:par>
                              <p:par>
                                <p:cTn id="39" presetID="1" presetClass="emph" presetSubtype="2" fill="hold" nodeType="withEffect">
                                  <p:stCondLst>
                                    <p:cond delay="0"/>
                                  </p:stCondLst>
                                  <p:childTnLst>
                                    <p:animClr clrSpc="rgb" dir="cw">
                                      <p:cBhvr>
                                        <p:cTn id="40" dur="600" fill="hold"/>
                                        <p:tgtEl>
                                          <p:spTgt spid="3"/>
                                        </p:tgtEl>
                                        <p:attrNameLst>
                                          <p:attrName>fillcolor</p:attrName>
                                        </p:attrNameLst>
                                      </p:cBhvr>
                                      <p:to>
                                        <a:srgbClr val="7030A0"/>
                                      </p:to>
                                    </p:animClr>
                                    <p:set>
                                      <p:cBhvr>
                                        <p:cTn id="41" dur="600" fill="hold"/>
                                        <p:tgtEl>
                                          <p:spTgt spid="3"/>
                                        </p:tgtEl>
                                        <p:attrNameLst>
                                          <p:attrName>fill.type</p:attrName>
                                        </p:attrNameLst>
                                      </p:cBhvr>
                                      <p:to>
                                        <p:strVal val="solid"/>
                                      </p:to>
                                    </p:set>
                                    <p:set>
                                      <p:cBhvr>
                                        <p:cTn id="42" dur="600" fill="hold"/>
                                        <p:tgtEl>
                                          <p:spTgt spid="3"/>
                                        </p:tgtEl>
                                        <p:attrNameLst>
                                          <p:attrName>fill.on</p:attrName>
                                        </p:attrNameLst>
                                      </p:cBhvr>
                                      <p:to>
                                        <p:strVal val="tru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3" grpId="0" animBg="1"/>
      <p:bldP spid="4"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3474" y="950893"/>
            <a:ext cx="70214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Clustering is grouping together similar things</a:t>
            </a:r>
            <a:br>
              <a:rPr lang="en-US" altLang="en-US" sz="2800" dirty="0">
                <a:latin typeface="Times New Roman" pitchFamily="18" charset="0"/>
              </a:rPr>
            </a:br>
            <a:r>
              <a:rPr lang="en-US" altLang="en-US" sz="2800" dirty="0">
                <a:latin typeface="Times New Roman" pitchFamily="18" charset="0"/>
              </a:rPr>
              <a:t>without knowing the nature of the things.</a:t>
            </a:r>
          </a:p>
        </p:txBody>
      </p:sp>
      <p:pic>
        <p:nvPicPr>
          <p:cNvPr id="6146" name="Picture 2" descr="Related image"/>
          <p:cNvPicPr>
            <a:picLocks noChangeAspect="1" noChangeArrowheads="1"/>
          </p:cNvPicPr>
          <p:nvPr/>
        </p:nvPicPr>
        <p:blipFill rotWithShape="1">
          <a:blip r:embed="rId2">
            <a:extLst>
              <a:ext uri="{28A0092B-C50C-407E-A947-70E740481C1C}">
                <a14:useLocalDpi xmlns:a14="http://schemas.microsoft.com/office/drawing/2010/main" val="0"/>
              </a:ext>
            </a:extLst>
          </a:blip>
          <a:srcRect l="8290" t="2890" r="2592" b="9250"/>
          <a:stretch/>
        </p:blipFill>
        <p:spPr bwMode="auto">
          <a:xfrm>
            <a:off x="165192" y="2286000"/>
            <a:ext cx="5638800" cy="43434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251182" y="5005200"/>
            <a:ext cx="2962010" cy="1471800"/>
            <a:chOff x="533400" y="4267200"/>
            <a:chExt cx="4038600" cy="2209800"/>
          </a:xfrm>
        </p:grpSpPr>
        <p:pic>
          <p:nvPicPr>
            <p:cNvPr id="7170" name="Picture 2" descr="Image result for car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4800600"/>
              <a:ext cx="1568979" cy="94138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Image result for ca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09990" y="5410200"/>
              <a:ext cx="1676400" cy="1044258"/>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Image result for cars"/>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3" t="25333" r="223" b="22667"/>
            <a:stretch/>
          </p:blipFill>
          <p:spPr bwMode="auto">
            <a:xfrm>
              <a:off x="2264477" y="4772891"/>
              <a:ext cx="2063704" cy="718611"/>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a:xfrm>
              <a:off x="533400" y="4267200"/>
              <a:ext cx="40386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 name="Group 3"/>
          <p:cNvGrpSpPr/>
          <p:nvPr/>
        </p:nvGrpSpPr>
        <p:grpSpPr>
          <a:xfrm>
            <a:off x="1841500" y="1981200"/>
            <a:ext cx="2743200" cy="2209800"/>
            <a:chOff x="4191000" y="1981200"/>
            <a:chExt cx="2743200" cy="2209800"/>
          </a:xfrm>
        </p:grpSpPr>
        <p:pic>
          <p:nvPicPr>
            <p:cNvPr id="9" name="Picture 4" descr="https://encrypted-tbn2.gstatic.com/images?q=tbn:ANd9GcS7PL2s9Lns42oCWggJ__3V8TsG3qcSvTqcRU8fPctwsbQzVD8y8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8291" y="2926188"/>
              <a:ext cx="1048478"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18096" y="2351595"/>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descr="Image result for bicycl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24400" y="3048000"/>
              <a:ext cx="951844" cy="951844"/>
            </a:xfrm>
            <a:prstGeom prst="rect">
              <a:avLst/>
            </a:prstGeom>
            <a:noFill/>
            <a:extLst>
              <a:ext uri="{909E8E84-426E-40DD-AFC4-6F175D3DCCD1}">
                <a14:hiddenFill xmlns:a14="http://schemas.microsoft.com/office/drawing/2010/main">
                  <a:solidFill>
                    <a:srgbClr val="FFFFFF"/>
                  </a:solidFill>
                </a14:hiddenFill>
              </a:ext>
            </a:extLst>
          </p:spPr>
        </p:pic>
        <p:sp>
          <p:nvSpPr>
            <p:cNvPr id="16" name="Oval 15"/>
            <p:cNvSpPr/>
            <p:nvPr/>
          </p:nvSpPr>
          <p:spPr>
            <a:xfrm>
              <a:off x="4191000" y="1981200"/>
              <a:ext cx="27432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5" name="Group 4"/>
          <p:cNvGrpSpPr/>
          <p:nvPr/>
        </p:nvGrpSpPr>
        <p:grpSpPr>
          <a:xfrm>
            <a:off x="3670300" y="3962400"/>
            <a:ext cx="1676400" cy="1779588"/>
            <a:chOff x="6019800" y="3962400"/>
            <a:chExt cx="1676400" cy="1779588"/>
          </a:xfrm>
        </p:grpSpPr>
        <p:pic>
          <p:nvPicPr>
            <p:cNvPr id="11" name="Picture 8" descr="https://scontent-mrs1-1.xx.fbcdn.net/hphotos-xfp1/t31.0-8/10575340_10153802014361141_2581281123763146573_o.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31303" t="13188" r="53606" b="53100"/>
            <a:stretch/>
          </p:blipFill>
          <p:spPr bwMode="auto">
            <a:xfrm>
              <a:off x="6374171" y="4195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https://scontent-mrs1-1.xx.fbcdn.net/hphotos-xfp1/t31.0-8/10575340_10153802014361141_2581281123763146573_o.jpg"/>
            <p:cNvPicPr>
              <a:picLocks noChangeAspect="1" noChangeArrowheads="1"/>
            </p:cNvPicPr>
            <p:nvPr/>
          </p:nvPicPr>
          <p:blipFill rotWithShape="1">
            <a:blip r:embed="rId9">
              <a:extLst>
                <a:ext uri="{28A0092B-C50C-407E-A947-70E740481C1C}">
                  <a14:useLocalDpi xmlns:a14="http://schemas.microsoft.com/office/drawing/2010/main" val="0"/>
                </a:ext>
              </a:extLst>
            </a:blip>
            <a:srcRect l="55625" t="24793" r="32063" b="49247"/>
            <a:stretch/>
          </p:blipFill>
          <p:spPr bwMode="auto">
            <a:xfrm>
              <a:off x="6934200" y="4600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6" name="Picture 8" descr="Image result for obama"/>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147" t="3621" r="36685" b="55953"/>
            <a:stretch/>
          </p:blipFill>
          <p:spPr bwMode="auto">
            <a:xfrm>
              <a:off x="6425970" y="4900103"/>
              <a:ext cx="399384" cy="646978"/>
            </a:xfrm>
            <a:prstGeom prst="rect">
              <a:avLst/>
            </a:prstGeom>
            <a:noFill/>
            <a:extLst>
              <a:ext uri="{909E8E84-426E-40DD-AFC4-6F175D3DCCD1}">
                <a14:hiddenFill xmlns:a14="http://schemas.microsoft.com/office/drawing/2010/main">
                  <a:solidFill>
                    <a:srgbClr val="FFFFFF"/>
                  </a:solidFill>
                </a14:hiddenFill>
              </a:ext>
            </a:extLst>
          </p:spPr>
        </p:pic>
        <p:sp>
          <p:nvSpPr>
            <p:cNvPr id="18" name="Oval 17"/>
            <p:cNvSpPr/>
            <p:nvPr/>
          </p:nvSpPr>
          <p:spPr>
            <a:xfrm>
              <a:off x="6019800" y="3962400"/>
              <a:ext cx="1676400" cy="1779588"/>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1" name="Rectangle 5"/>
          <p:cNvSpPr>
            <a:spLocks noChangeArrowheads="1"/>
          </p:cNvSpPr>
          <p:nvPr/>
        </p:nvSpPr>
        <p:spPr bwMode="auto">
          <a:xfrm>
            <a:off x="5486400" y="2327970"/>
            <a:ext cx="3699397"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Unlabeled</a:t>
            </a:r>
            <a:br>
              <a:rPr lang="en-US" altLang="en-US" sz="2800" dirty="0">
                <a:solidFill>
                  <a:schemeClr val="tx2"/>
                </a:solidFill>
                <a:latin typeface="Times New Roman" pitchFamily="18" charset="0"/>
              </a:rPr>
            </a:br>
            <a:r>
              <a:rPr lang="en-US" altLang="en-US" sz="2800" dirty="0">
                <a:latin typeface="Times New Roman" pitchFamily="18" charset="0"/>
              </a:rPr>
              <a:t>Note we did not say car, bike, and face, because we do not have a supervisor to give us labels</a:t>
            </a:r>
          </a:p>
        </p:txBody>
      </p:sp>
      <p:sp>
        <p:nvSpPr>
          <p:cNvPr id="22"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Clustering</a:t>
            </a:r>
          </a:p>
          <a:p>
            <a:pPr algn="ctr" eaLnBrk="0" hangingPunct="0">
              <a:defRPr/>
            </a:pPr>
            <a:r>
              <a:rPr lang="en-US" sz="2400" b="1" dirty="0">
                <a:solidFill>
                  <a:srgbClr val="FF0000"/>
                </a:solidFill>
                <a:effectLst>
                  <a:outerShdw blurRad="38100" dist="38100" dir="2700000" algn="tl">
                    <a:srgbClr val="000000"/>
                  </a:outerShdw>
                </a:effectLst>
                <a:latin typeface="Arial Rounded MT Bold" pitchFamily="34" charset="0"/>
              </a:rPr>
              <a:t>Un</a:t>
            </a:r>
            <a:r>
              <a:rPr lang="en-US" sz="24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extLst>
      <p:ext uri="{BB962C8B-B14F-4D97-AF65-F5344CB8AC3E}">
        <p14:creationId xmlns:p14="http://schemas.microsoft.com/office/powerpoint/2010/main" val="38227459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2"/>
                                        </p:tgtEl>
                                        <p:attrNameLst>
                                          <p:attrName>style.visibility</p:attrName>
                                        </p:attrNameLst>
                                      </p:cBhvr>
                                      <p:to>
                                        <p:strVal val="visible"/>
                                      </p:to>
                                    </p:set>
                                    <p:anim calcmode="lin" valueType="num">
                                      <p:cBhvr additive="base">
                                        <p:cTn id="7" dur="500" fill="hold"/>
                                        <p:tgtEl>
                                          <p:spTgt spid="22"/>
                                        </p:tgtEl>
                                        <p:attrNameLst>
                                          <p:attrName>ppt_x</p:attrName>
                                        </p:attrNameLst>
                                      </p:cBhvr>
                                      <p:tavLst>
                                        <p:tav tm="0">
                                          <p:val>
                                            <p:strVal val="0-#ppt_w/2"/>
                                          </p:val>
                                        </p:tav>
                                        <p:tav tm="100000">
                                          <p:val>
                                            <p:strVal val="#ppt_x"/>
                                          </p:val>
                                        </p:tav>
                                      </p:tavLst>
                                    </p:anim>
                                    <p:anim calcmode="lin" valueType="num">
                                      <p:cBhvr additive="base">
                                        <p:cTn id="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6">
                                            <p:txEl>
                                              <p:pRg st="0" end="0"/>
                                            </p:txEl>
                                          </p:spTgt>
                                        </p:tgtEl>
                                        <p:attrNameLst>
                                          <p:attrName>style.visibility</p:attrName>
                                        </p:attrNameLst>
                                      </p:cBhvr>
                                      <p:to>
                                        <p:strVal val="visible"/>
                                      </p:to>
                                    </p:set>
                                    <p:anim calcmode="lin" valueType="num">
                                      <p:cBhvr additive="base">
                                        <p:cTn id="13"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146"/>
                                        </p:tgtEl>
                                        <p:attrNameLst>
                                          <p:attrName>style.visibility</p:attrName>
                                        </p:attrNameLst>
                                      </p:cBhvr>
                                      <p:to>
                                        <p:strVal val="visible"/>
                                      </p:to>
                                    </p:set>
                                    <p:anim calcmode="lin" valueType="num">
                                      <p:cBhvr additive="base">
                                        <p:cTn id="17" dur="500" fill="hold"/>
                                        <p:tgtEl>
                                          <p:spTgt spid="6146"/>
                                        </p:tgtEl>
                                        <p:attrNameLst>
                                          <p:attrName>ppt_x</p:attrName>
                                        </p:attrNameLst>
                                      </p:cBhvr>
                                      <p:tavLst>
                                        <p:tav tm="0">
                                          <p:val>
                                            <p:strVal val="0-#ppt_w/2"/>
                                          </p:val>
                                        </p:tav>
                                        <p:tav tm="100000">
                                          <p:val>
                                            <p:strVal val="#ppt_x"/>
                                          </p:val>
                                        </p:tav>
                                      </p:tavLst>
                                    </p:anim>
                                    <p:anim calcmode="lin" valueType="num">
                                      <p:cBhvr additive="base">
                                        <p:cTn id="18" dur="500" fill="hold"/>
                                        <p:tgtEl>
                                          <p:spTgt spid="6146"/>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anim calcmode="lin" valueType="num">
                                      <p:cBhvr additive="base">
                                        <p:cTn id="23" dur="500" fill="hold"/>
                                        <p:tgtEl>
                                          <p:spTgt spid="3"/>
                                        </p:tgtEl>
                                        <p:attrNameLst>
                                          <p:attrName>ppt_x</p:attrName>
                                        </p:attrNameLst>
                                      </p:cBhvr>
                                      <p:tavLst>
                                        <p:tav tm="0">
                                          <p:val>
                                            <p:strVal val="0-#ppt_w/2"/>
                                          </p:val>
                                        </p:tav>
                                        <p:tav tm="100000">
                                          <p:val>
                                            <p:strVal val="#ppt_x"/>
                                          </p:val>
                                        </p:tav>
                                      </p:tavLst>
                                    </p:anim>
                                    <p:anim calcmode="lin" valueType="num">
                                      <p:cBhvr additive="base">
                                        <p:cTn id="2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additive="base">
                                        <p:cTn id="29" dur="500" fill="hold"/>
                                        <p:tgtEl>
                                          <p:spTgt spid="4"/>
                                        </p:tgtEl>
                                        <p:attrNameLst>
                                          <p:attrName>ppt_x</p:attrName>
                                        </p:attrNameLst>
                                      </p:cBhvr>
                                      <p:tavLst>
                                        <p:tav tm="0">
                                          <p:val>
                                            <p:strVal val="0-#ppt_w/2"/>
                                          </p:val>
                                        </p:tav>
                                        <p:tav tm="100000">
                                          <p:val>
                                            <p:strVal val="#ppt_x"/>
                                          </p:val>
                                        </p:tav>
                                      </p:tavLst>
                                    </p:anim>
                                    <p:anim calcmode="lin" valueType="num">
                                      <p:cBhvr additive="base">
                                        <p:cTn id="3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0-#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1">
                                            <p:txEl>
                                              <p:pRg st="0" end="0"/>
                                            </p:txEl>
                                          </p:spTgt>
                                        </p:tgtEl>
                                        <p:attrNameLst>
                                          <p:attrName>style.visibility</p:attrName>
                                        </p:attrNameLst>
                                      </p:cBhvr>
                                      <p:to>
                                        <p:strVal val="visible"/>
                                      </p:to>
                                    </p:set>
                                    <p:anim calcmode="lin" valueType="num">
                                      <p:cBhvr additive="base">
                                        <p:cTn id="41" dur="500" fill="hold"/>
                                        <p:tgtEl>
                                          <p:spTgt spid="21">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63474" y="950893"/>
            <a:ext cx="7021474"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rPr>
              <a:t>Clustering is grouping together similar things</a:t>
            </a:r>
            <a:br>
              <a:rPr lang="en-US" altLang="en-US" sz="2800" dirty="0">
                <a:latin typeface="Times New Roman" pitchFamily="18" charset="0"/>
              </a:rPr>
            </a:br>
            <a:r>
              <a:rPr lang="en-US" altLang="en-US" sz="2800" dirty="0">
                <a:latin typeface="Times New Roman" pitchFamily="18" charset="0"/>
              </a:rPr>
              <a:t>without knowing the nature of the things.</a:t>
            </a:r>
          </a:p>
        </p:txBody>
      </p:sp>
      <p:pic>
        <p:nvPicPr>
          <p:cNvPr id="6146" name="Picture 2" descr="Related image"/>
          <p:cNvPicPr>
            <a:picLocks noChangeAspect="1" noChangeArrowheads="1"/>
          </p:cNvPicPr>
          <p:nvPr/>
        </p:nvPicPr>
        <p:blipFill rotWithShape="1">
          <a:blip r:embed="rId2">
            <a:extLst>
              <a:ext uri="{28A0092B-C50C-407E-A947-70E740481C1C}">
                <a14:useLocalDpi xmlns:a14="http://schemas.microsoft.com/office/drawing/2010/main" val="0"/>
              </a:ext>
            </a:extLst>
          </a:blip>
          <a:srcRect l="8290" t="2890" r="2592" b="9250"/>
          <a:stretch/>
        </p:blipFill>
        <p:spPr bwMode="auto">
          <a:xfrm>
            <a:off x="165192" y="2286000"/>
            <a:ext cx="5638800" cy="4343400"/>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p:cNvGrpSpPr/>
          <p:nvPr/>
        </p:nvGrpSpPr>
        <p:grpSpPr>
          <a:xfrm>
            <a:off x="251182" y="5005200"/>
            <a:ext cx="2962010" cy="1471800"/>
            <a:chOff x="533400" y="4267200"/>
            <a:chExt cx="4038600" cy="2209800"/>
          </a:xfrm>
        </p:grpSpPr>
        <p:pic>
          <p:nvPicPr>
            <p:cNvPr id="7170" name="Picture 2" descr="Image result for cars"/>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85800" y="4800600"/>
              <a:ext cx="1568979" cy="941388"/>
            </a:xfrm>
            <a:prstGeom prst="rect">
              <a:avLst/>
            </a:prstGeom>
            <a:noFill/>
            <a:extLst>
              <a:ext uri="{909E8E84-426E-40DD-AFC4-6F175D3DCCD1}">
                <a14:hiddenFill xmlns:a14="http://schemas.microsoft.com/office/drawing/2010/main">
                  <a:solidFill>
                    <a:srgbClr val="FFFFFF"/>
                  </a:solidFill>
                </a14:hiddenFill>
              </a:ext>
            </a:extLst>
          </p:spPr>
        </p:pic>
        <p:pic>
          <p:nvPicPr>
            <p:cNvPr id="7172" name="Picture 4" descr="Image result for ca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09990" y="5410200"/>
              <a:ext cx="1676400" cy="1044258"/>
            </a:xfrm>
            <a:prstGeom prst="rect">
              <a:avLst/>
            </a:prstGeom>
            <a:noFill/>
            <a:extLst>
              <a:ext uri="{909E8E84-426E-40DD-AFC4-6F175D3DCCD1}">
                <a14:hiddenFill xmlns:a14="http://schemas.microsoft.com/office/drawing/2010/main">
                  <a:solidFill>
                    <a:srgbClr val="FFFFFF"/>
                  </a:solidFill>
                </a14:hiddenFill>
              </a:ext>
            </a:extLst>
          </p:spPr>
        </p:pic>
        <p:pic>
          <p:nvPicPr>
            <p:cNvPr id="7174" name="Picture 6" descr="Image result for cars"/>
            <p:cNvPicPr>
              <a:picLocks noChangeAspect="1" noChangeArrowheads="1"/>
            </p:cNvPicPr>
            <p:nvPr/>
          </p:nvPicPr>
          <p:blipFill rotWithShape="1">
            <a:blip r:embed="rId5" cstate="print">
              <a:extLst>
                <a:ext uri="{28A0092B-C50C-407E-A947-70E740481C1C}">
                  <a14:useLocalDpi xmlns:a14="http://schemas.microsoft.com/office/drawing/2010/main" val="0"/>
                </a:ext>
              </a:extLst>
            </a:blip>
            <a:srcRect l="223" t="25333" r="223" b="22667"/>
            <a:stretch/>
          </p:blipFill>
          <p:spPr bwMode="auto">
            <a:xfrm>
              <a:off x="2264477" y="4772891"/>
              <a:ext cx="2063704" cy="718611"/>
            </a:xfrm>
            <a:prstGeom prst="rect">
              <a:avLst/>
            </a:prstGeom>
            <a:noFill/>
            <a:extLst>
              <a:ext uri="{909E8E84-426E-40DD-AFC4-6F175D3DCCD1}">
                <a14:hiddenFill xmlns:a14="http://schemas.microsoft.com/office/drawing/2010/main">
                  <a:solidFill>
                    <a:srgbClr val="FFFFFF"/>
                  </a:solidFill>
                </a14:hiddenFill>
              </a:ext>
            </a:extLst>
          </p:spPr>
        </p:pic>
        <p:sp>
          <p:nvSpPr>
            <p:cNvPr id="2" name="Oval 1"/>
            <p:cNvSpPr/>
            <p:nvPr/>
          </p:nvSpPr>
          <p:spPr>
            <a:xfrm>
              <a:off x="533400" y="4267200"/>
              <a:ext cx="40386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 name="Group 3"/>
          <p:cNvGrpSpPr/>
          <p:nvPr/>
        </p:nvGrpSpPr>
        <p:grpSpPr>
          <a:xfrm>
            <a:off x="1841500" y="1981200"/>
            <a:ext cx="2743200" cy="2209800"/>
            <a:chOff x="4191000" y="1981200"/>
            <a:chExt cx="2743200" cy="2209800"/>
          </a:xfrm>
        </p:grpSpPr>
        <p:pic>
          <p:nvPicPr>
            <p:cNvPr id="9" name="Picture 4" descr="https://encrypted-tbn2.gstatic.com/images?q=tbn:ANd9GcS7PL2s9Lns42oCWggJ__3V8TsG3qcSvTqcRU8fPctwsbQzVD8y8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648291" y="2926188"/>
              <a:ext cx="1048478"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4718096" y="2351595"/>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8" name="Picture 10" descr="Image result for bicycl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4724400" y="3048000"/>
              <a:ext cx="951844" cy="951844"/>
            </a:xfrm>
            <a:prstGeom prst="rect">
              <a:avLst/>
            </a:prstGeom>
            <a:noFill/>
            <a:extLst>
              <a:ext uri="{909E8E84-426E-40DD-AFC4-6F175D3DCCD1}">
                <a14:hiddenFill xmlns:a14="http://schemas.microsoft.com/office/drawing/2010/main">
                  <a:solidFill>
                    <a:srgbClr val="FFFFFF"/>
                  </a:solidFill>
                </a14:hiddenFill>
              </a:ext>
            </a:extLst>
          </p:spPr>
        </p:pic>
        <p:sp>
          <p:nvSpPr>
            <p:cNvPr id="16" name="Oval 15"/>
            <p:cNvSpPr/>
            <p:nvPr/>
          </p:nvSpPr>
          <p:spPr>
            <a:xfrm>
              <a:off x="4191000" y="1981200"/>
              <a:ext cx="2743200" cy="2209800"/>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5" name="Group 4"/>
          <p:cNvGrpSpPr/>
          <p:nvPr/>
        </p:nvGrpSpPr>
        <p:grpSpPr>
          <a:xfrm>
            <a:off x="3670300" y="3962400"/>
            <a:ext cx="1676400" cy="1779588"/>
            <a:chOff x="6019800" y="3962400"/>
            <a:chExt cx="1676400" cy="1779588"/>
          </a:xfrm>
        </p:grpSpPr>
        <p:pic>
          <p:nvPicPr>
            <p:cNvPr id="11" name="Picture 8" descr="https://scontent-mrs1-1.xx.fbcdn.net/hphotos-xfp1/t31.0-8/10575340_10153802014361141_2581281123763146573_o.jpg"/>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l="31303" t="13188" r="53606" b="53100"/>
            <a:stretch/>
          </p:blipFill>
          <p:spPr bwMode="auto">
            <a:xfrm>
              <a:off x="6374171" y="4195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12" name="Picture 8" descr="https://scontent-mrs1-1.xx.fbcdn.net/hphotos-xfp1/t31.0-8/10575340_10153802014361141_2581281123763146573_o.jpg"/>
            <p:cNvPicPr>
              <a:picLocks noChangeAspect="1" noChangeArrowheads="1"/>
            </p:cNvPicPr>
            <p:nvPr/>
          </p:nvPicPr>
          <p:blipFill rotWithShape="1">
            <a:blip r:embed="rId9">
              <a:extLst>
                <a:ext uri="{28A0092B-C50C-407E-A947-70E740481C1C}">
                  <a14:useLocalDpi xmlns:a14="http://schemas.microsoft.com/office/drawing/2010/main" val="0"/>
                </a:ext>
              </a:extLst>
            </a:blip>
            <a:srcRect l="55625" t="24793" r="32063" b="49247"/>
            <a:stretch/>
          </p:blipFill>
          <p:spPr bwMode="auto">
            <a:xfrm>
              <a:off x="6934200" y="460020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7176" name="Picture 8" descr="Image result for obama"/>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2147" t="3621" r="36685" b="55953"/>
            <a:stretch/>
          </p:blipFill>
          <p:spPr bwMode="auto">
            <a:xfrm>
              <a:off x="6425970" y="4900103"/>
              <a:ext cx="399384" cy="646978"/>
            </a:xfrm>
            <a:prstGeom prst="rect">
              <a:avLst/>
            </a:prstGeom>
            <a:noFill/>
            <a:extLst>
              <a:ext uri="{909E8E84-426E-40DD-AFC4-6F175D3DCCD1}">
                <a14:hiddenFill xmlns:a14="http://schemas.microsoft.com/office/drawing/2010/main">
                  <a:solidFill>
                    <a:srgbClr val="FFFFFF"/>
                  </a:solidFill>
                </a14:hiddenFill>
              </a:ext>
            </a:extLst>
          </p:spPr>
        </p:pic>
        <p:sp>
          <p:nvSpPr>
            <p:cNvPr id="18" name="Oval 17"/>
            <p:cNvSpPr/>
            <p:nvPr/>
          </p:nvSpPr>
          <p:spPr>
            <a:xfrm>
              <a:off x="6019800" y="3962400"/>
              <a:ext cx="1676400" cy="1779588"/>
            </a:xfrm>
            <a:prstGeom prst="ellipse">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21" name="Rectangle 5"/>
          <p:cNvSpPr>
            <a:spLocks noChangeArrowheads="1"/>
          </p:cNvSpPr>
          <p:nvPr/>
        </p:nvSpPr>
        <p:spPr bwMode="auto">
          <a:xfrm>
            <a:off x="5702300" y="1905000"/>
            <a:ext cx="3670300"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indent="0">
              <a:spcBef>
                <a:spcPct val="0"/>
              </a:spcBef>
            </a:pPr>
            <a:r>
              <a:rPr lang="en-US" altLang="en-US" sz="2800" dirty="0">
                <a:latin typeface="Times New Roman" pitchFamily="18" charset="0"/>
              </a:rPr>
              <a:t>- Start with k random cluster centers.</a:t>
            </a:r>
          </a:p>
          <a:p>
            <a:pPr marL="0" indent="0">
              <a:spcBef>
                <a:spcPct val="0"/>
              </a:spcBef>
            </a:pPr>
            <a:r>
              <a:rPr lang="en-US" altLang="en-US" sz="2800" dirty="0">
                <a:latin typeface="Times New Roman" pitchFamily="18" charset="0"/>
              </a:rPr>
              <a:t>- Partition points based on which center they are closest to.</a:t>
            </a:r>
          </a:p>
          <a:p>
            <a:pPr marL="0" indent="0">
              <a:spcBef>
                <a:spcPct val="0"/>
              </a:spcBef>
            </a:pPr>
            <a:r>
              <a:rPr lang="en-US" altLang="en-US" sz="2800" dirty="0">
                <a:latin typeface="Times New Roman" pitchFamily="18" charset="0"/>
              </a:rPr>
              <a:t>- For each cluster take its center to be the point at its center.</a:t>
            </a:r>
          </a:p>
          <a:p>
            <a:pPr marL="0" indent="0">
              <a:spcBef>
                <a:spcPct val="0"/>
              </a:spcBef>
            </a:pPr>
            <a:r>
              <a:rPr lang="en-US" altLang="en-US" sz="2800" dirty="0">
                <a:latin typeface="Times New Roman" pitchFamily="18" charset="0"/>
              </a:rPr>
              <a:t>- Repeat</a:t>
            </a:r>
          </a:p>
        </p:txBody>
      </p:sp>
      <p:sp>
        <p:nvSpPr>
          <p:cNvPr id="22"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Clustering</a:t>
            </a:r>
          </a:p>
          <a:p>
            <a:pPr algn="ctr" eaLnBrk="0" hangingPunct="0">
              <a:defRPr/>
            </a:pPr>
            <a:r>
              <a:rPr lang="en-US" sz="2400" b="1" dirty="0">
                <a:solidFill>
                  <a:srgbClr val="FF0000"/>
                </a:solidFill>
                <a:effectLst>
                  <a:outerShdw blurRad="38100" dist="38100" dir="2700000" algn="tl">
                    <a:srgbClr val="000000"/>
                  </a:outerShdw>
                </a:effectLst>
                <a:latin typeface="Arial Rounded MT Bold" pitchFamily="34" charset="0"/>
              </a:rPr>
              <a:t>Un</a:t>
            </a:r>
            <a:r>
              <a:rPr lang="en-US" sz="2400" b="1" dirty="0">
                <a:solidFill>
                  <a:schemeClr val="tx2"/>
                </a:solidFill>
                <a:effectLst>
                  <a:outerShdw blurRad="38100" dist="38100" dir="2700000" algn="tl">
                    <a:srgbClr val="000000"/>
                  </a:outerShdw>
                </a:effectLst>
                <a:latin typeface="Arial Rounded MT Bold" pitchFamily="34" charset="0"/>
              </a:rPr>
              <a:t>supervised Machine Learning</a:t>
            </a:r>
          </a:p>
          <a:p>
            <a:pPr algn="ctr" eaLnBrk="0" hangingPunct="0">
              <a:defRPr/>
            </a:pPr>
            <a:endParaRPr lang="en-US" sz="3600" b="1" dirty="0">
              <a:solidFill>
                <a:schemeClr val="tx2"/>
              </a:solidFill>
              <a:effectLst>
                <a:outerShdw blurRad="38100" dist="38100" dir="2700000" algn="tl">
                  <a:srgbClr val="000000"/>
                </a:outerShdw>
              </a:effectLst>
              <a:latin typeface="Arial Rounded MT Bold" pitchFamily="34" charset="0"/>
              <a:cs typeface="+mn-cs"/>
            </a:endParaRPr>
          </a:p>
        </p:txBody>
      </p:sp>
    </p:spTree>
    <p:extLst>
      <p:ext uri="{BB962C8B-B14F-4D97-AF65-F5344CB8AC3E}">
        <p14:creationId xmlns:p14="http://schemas.microsoft.com/office/powerpoint/2010/main" val="12832085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1">
                                            <p:txEl>
                                              <p:pRg st="0" end="0"/>
                                            </p:txEl>
                                          </p:spTgt>
                                        </p:tgtEl>
                                        <p:attrNameLst>
                                          <p:attrName>style.visibility</p:attrName>
                                        </p:attrNameLst>
                                      </p:cBhvr>
                                      <p:to>
                                        <p:strVal val="visible"/>
                                      </p:to>
                                    </p:set>
                                    <p:anim calcmode="lin" valueType="num">
                                      <p:cBhvr additive="base">
                                        <p:cTn id="7" dur="500" fill="hold"/>
                                        <p:tgtEl>
                                          <p:spTgt spid="2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1">
                                            <p:txEl>
                                              <p:pRg st="1" end="1"/>
                                            </p:txEl>
                                          </p:spTgt>
                                        </p:tgtEl>
                                        <p:attrNameLst>
                                          <p:attrName>style.visibility</p:attrName>
                                        </p:attrNameLst>
                                      </p:cBhvr>
                                      <p:to>
                                        <p:strVal val="visible"/>
                                      </p:to>
                                    </p:set>
                                    <p:anim calcmode="lin" valueType="num">
                                      <p:cBhvr additive="base">
                                        <p:cTn id="13" dur="500" fill="hold"/>
                                        <p:tgtEl>
                                          <p:spTgt spid="21">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1">
                                            <p:txEl>
                                              <p:pRg st="2" end="2"/>
                                            </p:txEl>
                                          </p:spTgt>
                                        </p:tgtEl>
                                        <p:attrNameLst>
                                          <p:attrName>style.visibility</p:attrName>
                                        </p:attrNameLst>
                                      </p:cBhvr>
                                      <p:to>
                                        <p:strVal val="visible"/>
                                      </p:to>
                                    </p:set>
                                    <p:anim calcmode="lin" valueType="num">
                                      <p:cBhvr additive="base">
                                        <p:cTn id="19" dur="500" fill="hold"/>
                                        <p:tgtEl>
                                          <p:spTgt spid="2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1">
                                            <p:txEl>
                                              <p:pRg st="3" end="3"/>
                                            </p:txEl>
                                          </p:spTgt>
                                        </p:tgtEl>
                                        <p:attrNameLst>
                                          <p:attrName>style.visibility</p:attrName>
                                        </p:attrNameLst>
                                      </p:cBhvr>
                                      <p:to>
                                        <p:strVal val="visible"/>
                                      </p:to>
                                    </p:set>
                                    <p:anim calcmode="lin" valueType="num">
                                      <p:cBhvr additive="base">
                                        <p:cTn id="25" dur="500" fill="hold"/>
                                        <p:tgtEl>
                                          <p:spTgt spid="21">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1">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B7C4EC2-3F0A-42B0-A291-404B258B8B81}"/>
              </a:ext>
            </a:extLst>
          </p:cNvPr>
          <p:cNvPicPr>
            <a:picLocks noChangeAspect="1"/>
          </p:cNvPicPr>
          <p:nvPr/>
        </p:nvPicPr>
        <p:blipFill>
          <a:blip r:embed="rId2"/>
          <a:stretch>
            <a:fillRect/>
          </a:stretch>
        </p:blipFill>
        <p:spPr>
          <a:xfrm>
            <a:off x="80681" y="685800"/>
            <a:ext cx="8965580" cy="5105400"/>
          </a:xfrm>
          <a:prstGeom prst="rect">
            <a:avLst/>
          </a:prstGeom>
        </p:spPr>
      </p:pic>
      <p:sp>
        <p:nvSpPr>
          <p:cNvPr id="7" name="Title 1">
            <a:extLst>
              <a:ext uri="{FF2B5EF4-FFF2-40B4-BE49-F238E27FC236}">
                <a16:creationId xmlns:a16="http://schemas.microsoft.com/office/drawing/2014/main" id="{F78CC0C6-C405-4B35-A642-1A7E660DBF7F}"/>
              </a:ext>
            </a:extLst>
          </p:cNvPr>
          <p:cNvSpPr>
            <a:spLocks noGrp="1"/>
          </p:cNvSpPr>
          <p:nvPr>
            <p:ph type="title"/>
          </p:nvPr>
        </p:nvSpPr>
        <p:spPr>
          <a:xfrm>
            <a:off x="685800" y="-152400"/>
            <a:ext cx="7772400" cy="838200"/>
          </a:xfrm>
        </p:spPr>
        <p:txBody>
          <a:bodyPr/>
          <a:lstStyle/>
          <a:p>
            <a:r>
              <a:rPr lang="en-US" b="0" dirty="0">
                <a:effectLst/>
              </a:rPr>
              <a:t>Probabilities</a:t>
            </a:r>
          </a:p>
        </p:txBody>
      </p:sp>
      <p:sp>
        <p:nvSpPr>
          <p:cNvPr id="2" name="Rectangle 1">
            <a:extLst>
              <a:ext uri="{FF2B5EF4-FFF2-40B4-BE49-F238E27FC236}">
                <a16:creationId xmlns:a16="http://schemas.microsoft.com/office/drawing/2014/main" id="{77E31778-117F-43CA-A1B7-1D5EE5F3BBCB}"/>
              </a:ext>
            </a:extLst>
          </p:cNvPr>
          <p:cNvSpPr/>
          <p:nvPr/>
        </p:nvSpPr>
        <p:spPr>
          <a:xfrm>
            <a:off x="192740" y="6172200"/>
            <a:ext cx="8741461" cy="400110"/>
          </a:xfrm>
          <a:prstGeom prst="rect">
            <a:avLst/>
          </a:prstGeom>
        </p:spPr>
        <p:txBody>
          <a:bodyPr wrap="square">
            <a:spAutoFit/>
          </a:body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https://www.eecs.yorku.ca/~jeff/courses/6111/syllabus/6111-21-probTheory.pdf</a:t>
            </a:r>
            <a:endPar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5017003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ppt_x"/>
                                          </p:val>
                                        </p:tav>
                                        <p:tav tm="100000">
                                          <p:val>
                                            <p:strVal val="#ppt_x"/>
                                          </p:val>
                                        </p:tav>
                                      </p:tavLst>
                                    </p:anim>
                                    <p:anim calcmode="lin" valueType="num">
                                      <p:cBhvr additive="base">
                                        <p:cTn id="1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p:bldLst>
  </p:timing>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8EF9F2BB-4437-45F3-A58A-B11FE5892ED8}"/>
              </a:ext>
            </a:extLst>
          </p:cNvPr>
          <p:cNvPicPr>
            <a:picLocks noChangeAspect="1"/>
          </p:cNvPicPr>
          <p:nvPr/>
        </p:nvPicPr>
        <p:blipFill>
          <a:blip r:embed="rId2"/>
          <a:stretch>
            <a:fillRect/>
          </a:stretch>
        </p:blipFill>
        <p:spPr>
          <a:xfrm>
            <a:off x="0" y="685800"/>
            <a:ext cx="9068176" cy="3048000"/>
          </a:xfrm>
          <a:prstGeom prst="rect">
            <a:avLst/>
          </a:prstGeom>
        </p:spPr>
      </p:pic>
      <p:pic>
        <p:nvPicPr>
          <p:cNvPr id="6" name="Picture 5">
            <a:extLst>
              <a:ext uri="{FF2B5EF4-FFF2-40B4-BE49-F238E27FC236}">
                <a16:creationId xmlns:a16="http://schemas.microsoft.com/office/drawing/2014/main" id="{E5B33F25-E6B6-45B7-AC8D-90F42BFFEC69}"/>
              </a:ext>
            </a:extLst>
          </p:cNvPr>
          <p:cNvPicPr>
            <a:picLocks noChangeAspect="1"/>
          </p:cNvPicPr>
          <p:nvPr/>
        </p:nvPicPr>
        <p:blipFill>
          <a:blip r:embed="rId3"/>
          <a:stretch>
            <a:fillRect/>
          </a:stretch>
        </p:blipFill>
        <p:spPr>
          <a:xfrm>
            <a:off x="0" y="3886200"/>
            <a:ext cx="9068176" cy="990893"/>
          </a:xfrm>
          <a:prstGeom prst="rect">
            <a:avLst/>
          </a:prstGeom>
        </p:spPr>
      </p:pic>
      <p:sp>
        <p:nvSpPr>
          <p:cNvPr id="7" name="Title 1">
            <a:extLst>
              <a:ext uri="{FF2B5EF4-FFF2-40B4-BE49-F238E27FC236}">
                <a16:creationId xmlns:a16="http://schemas.microsoft.com/office/drawing/2014/main" id="{F78CC0C6-C405-4B35-A642-1A7E660DBF7F}"/>
              </a:ext>
            </a:extLst>
          </p:cNvPr>
          <p:cNvSpPr>
            <a:spLocks noGrp="1"/>
          </p:cNvSpPr>
          <p:nvPr>
            <p:ph type="title"/>
          </p:nvPr>
        </p:nvSpPr>
        <p:spPr>
          <a:xfrm>
            <a:off x="685800" y="-152400"/>
            <a:ext cx="7772400" cy="838200"/>
          </a:xfrm>
        </p:spPr>
        <p:txBody>
          <a:bodyPr/>
          <a:lstStyle/>
          <a:p>
            <a:r>
              <a:rPr lang="en-US" b="0" dirty="0">
                <a:effectLst/>
              </a:rPr>
              <a:t>Probabilities</a:t>
            </a:r>
          </a:p>
        </p:txBody>
      </p:sp>
    </p:spTree>
    <p:extLst>
      <p:ext uri="{BB962C8B-B14F-4D97-AF65-F5344CB8AC3E}">
        <p14:creationId xmlns:p14="http://schemas.microsoft.com/office/powerpoint/2010/main" val="10003921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 calcmode="lin" valueType="num">
                                      <p:cBhvr additive="base">
                                        <p:cTn id="13" dur="500" fill="hold"/>
                                        <p:tgtEl>
                                          <p:spTgt spid="6"/>
                                        </p:tgtEl>
                                        <p:attrNameLst>
                                          <p:attrName>ppt_x</p:attrName>
                                        </p:attrNameLst>
                                      </p:cBhvr>
                                      <p:tavLst>
                                        <p:tav tm="0">
                                          <p:val>
                                            <p:strVal val="#ppt_x"/>
                                          </p:val>
                                        </p:tav>
                                        <p:tav tm="100000">
                                          <p:val>
                                            <p:strVal val="#ppt_x"/>
                                          </p:val>
                                        </p:tav>
                                      </p:tavLst>
                                    </p:anim>
                                    <p:anim calcmode="lin" valueType="num">
                                      <p:cBhvr additive="base">
                                        <p:cTn id="1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Overview</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76" name="Group 75"/>
          <p:cNvGrpSpPr/>
          <p:nvPr/>
        </p:nvGrpSpPr>
        <p:grpSpPr>
          <a:xfrm>
            <a:off x="4928225" y="3657600"/>
            <a:ext cx="5107040" cy="3276600"/>
            <a:chOff x="1861786" y="3505200"/>
            <a:chExt cx="5107040"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1861786" y="3505200"/>
              <a:ext cx="5107040" cy="3276600"/>
              <a:chOff x="1861786" y="3505200"/>
              <a:chExt cx="5107040"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379154" y="4505419"/>
                <a:ext cx="3198170" cy="1799154"/>
                <a:chOff x="2379154" y="4505419"/>
                <a:chExt cx="3198170" cy="1799154"/>
              </a:xfrm>
            </p:grpSpPr>
            <p:sp>
              <p:nvSpPr>
                <p:cNvPr id="15" name="Rectangle 14"/>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6" name="Rectangle 15"/>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1861786" y="4038600"/>
                <a:ext cx="3744028" cy="2057400"/>
                <a:chOff x="1861786" y="4038600"/>
                <a:chExt cx="3744028" cy="2057400"/>
              </a:xfrm>
            </p:grpSpPr>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5427301" y="5225617"/>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5991372" y="4818365"/>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bicycle</a:t>
                </a:r>
              </a:p>
            </p:txBody>
          </p:sp>
        </p:grpSp>
      </p:grpSp>
      <p:sp>
        <p:nvSpPr>
          <p:cNvPr id="111" name="Rounded Rectangular Callout 110"/>
          <p:cNvSpPr/>
          <p:nvPr/>
        </p:nvSpPr>
        <p:spPr>
          <a:xfrm>
            <a:off x="513939" y="3632478"/>
            <a:ext cx="2926510"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I learn by changing </a:t>
            </a:r>
            <a:br>
              <a:rPr lang="en-US" altLang="en-US" sz="2400" dirty="0"/>
            </a:br>
            <a:r>
              <a:rPr lang="en-US" altLang="en-US" sz="2400" dirty="0"/>
              <a:t>my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US" altLang="en-US" sz="2400" dirty="0">
                <a:solidFill>
                  <a:srgbClr val="66FF33"/>
                </a:solidFill>
                <a:sym typeface="Symbol" panose="05050102010706020507" pitchFamily="18" charset="2"/>
              </a:rPr>
              <a:t></a:t>
            </a:r>
            <a:r>
              <a:rPr lang="en-US" altLang="en-US" sz="2400" dirty="0">
                <a:sym typeface="Symbol" panose="05050102010706020507" pitchFamily="18" charset="2"/>
              </a:rPr>
              <a:t>.</a:t>
            </a:r>
          </a:p>
        </p:txBody>
      </p:sp>
      <p:pic>
        <p:nvPicPr>
          <p:cNvPr id="206" name="Picture 8" descr="https://scontent-mrs1-1.xx.fbcdn.net/hphotos-xfp1/t31.0-8/10575340_10153802014361141_2581281123763146573_o.jpg"/>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279" name="Rounded Rectangular Callout 278"/>
          <p:cNvSpPr/>
          <p:nvPr/>
        </p:nvSpPr>
        <p:spPr>
          <a:xfrm>
            <a:off x="381000" y="4489960"/>
            <a:ext cx="3096727" cy="245173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increase weights </a:t>
            </a:r>
            <a:r>
              <a:rPr lang="en-US" altLang="en-US" sz="2400" i="1" dirty="0" err="1">
                <a:solidFill>
                  <a:srgbClr val="66FF33"/>
                </a:solidFill>
                <a:cs typeface="Times New Roman" pitchFamily="18" charset="0"/>
              </a:rPr>
              <a:t>w</a:t>
            </a:r>
            <a:r>
              <a:rPr lang="en-US" altLang="en-US" sz="2400" i="1" baseline="-25000" dirty="0" err="1">
                <a:solidFill>
                  <a:srgbClr val="66FF33"/>
                </a:solidFill>
                <a:cs typeface="Times New Roman" pitchFamily="18" charset="0"/>
              </a:rPr>
              <a:t>k</a:t>
            </a:r>
            <a:r>
              <a:rPr lang="en-US" altLang="en-US" sz="2400" dirty="0">
                <a:solidFill>
                  <a:srgbClr val="66FF33"/>
                </a:solidFill>
                <a:cs typeface="Times New Roman" pitchFamily="18" charset="0"/>
              </a:rPr>
              <a:t> </a:t>
            </a:r>
            <a:r>
              <a:rPr lang="en-US" altLang="en-US" sz="2400" dirty="0">
                <a:cs typeface="Times New Roman" pitchFamily="18" charset="0"/>
              </a:rPr>
              <a:t>influencing </a:t>
            </a:r>
            <a:br>
              <a:rPr lang="en-US" altLang="en-US" sz="2400" dirty="0">
                <a:cs typeface="Times New Roman" pitchFamily="18" charset="0"/>
              </a:rPr>
            </a:br>
            <a:r>
              <a:rPr lang="en-US" altLang="en-US" sz="2400" dirty="0">
                <a:cs typeface="Times New Roman" pitchFamily="18" charset="0"/>
              </a:rPr>
              <a:t>correct answers </a:t>
            </a:r>
          </a:p>
          <a:p>
            <a:pPr algn="ctr"/>
            <a:r>
              <a:rPr lang="en-US" altLang="en-US" sz="2400" dirty="0">
                <a:cs typeface="Times New Roman" pitchFamily="18" charset="0"/>
              </a:rPr>
              <a:t>and decrease those influencing </a:t>
            </a:r>
            <a:br>
              <a:rPr lang="en-US" altLang="en-US" sz="2400" dirty="0">
                <a:cs typeface="Times New Roman" pitchFamily="18" charset="0"/>
              </a:rPr>
            </a:br>
            <a:r>
              <a:rPr lang="en-US" altLang="en-US" sz="2400" dirty="0">
                <a:cs typeface="Times New Roman" pitchFamily="18" charset="0"/>
              </a:rPr>
              <a:t>incorrect answers.</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itchFamily="18" charset="0"/>
              </a:rPr>
              <a:t>face</a:t>
            </a:r>
          </a:p>
        </p:txBody>
      </p:sp>
      <p:cxnSp>
        <p:nvCxnSpPr>
          <p:cNvPr id="134" name="Straight Connector 133"/>
          <p:cNvCxnSpPr>
            <a:endCxn id="138" idx="4"/>
          </p:cNvCxnSpPr>
          <p:nvPr/>
        </p:nvCxnSpPr>
        <p:spPr bwMode="auto">
          <a:xfrm>
            <a:off x="6068534" y="5566599"/>
            <a:ext cx="144889" cy="284775"/>
          </a:xfrm>
          <a:prstGeom prst="line">
            <a:avLst/>
          </a:prstGeom>
          <a:noFill/>
          <a:ln w="38100" cap="sq" cmpd="sng" algn="ctr">
            <a:solidFill>
              <a:srgbClr val="66FF33"/>
            </a:solidFill>
            <a:prstDash val="solid"/>
            <a:round/>
            <a:headEnd type="none" w="med" len="med"/>
            <a:tailEnd type="triangle" w="med" len="med"/>
          </a:ln>
          <a:effectLst/>
        </p:spPr>
      </p:cxnSp>
      <p:grpSp>
        <p:nvGrpSpPr>
          <p:cNvPr id="139" name="Group 138"/>
          <p:cNvGrpSpPr/>
          <p:nvPr/>
        </p:nvGrpSpPr>
        <p:grpSpPr>
          <a:xfrm>
            <a:off x="6143772" y="5350438"/>
            <a:ext cx="142875" cy="424737"/>
            <a:chOff x="3377327" y="5082340"/>
            <a:chExt cx="142875" cy="424737"/>
          </a:xfrm>
        </p:grpSpPr>
        <p:cxnSp>
          <p:nvCxnSpPr>
            <p:cNvPr id="140" name="Straight Connector 139"/>
            <p:cNvCxnSpPr/>
            <p:nvPr/>
          </p:nvCxnSpPr>
          <p:spPr bwMode="auto">
            <a:xfrm flipH="1" flipV="1">
              <a:off x="3446978" y="5218302"/>
              <a:ext cx="974" cy="288775"/>
            </a:xfrm>
            <a:prstGeom prst="line">
              <a:avLst/>
            </a:prstGeom>
            <a:noFill/>
            <a:ln w="38100" cap="sq" cmpd="sng" algn="ctr">
              <a:solidFill>
                <a:schemeClr val="accent1"/>
              </a:solidFill>
              <a:prstDash val="solid"/>
              <a:round/>
              <a:headEnd type="none" w="med" len="med"/>
              <a:tailEnd type="none" w="med" len="med"/>
            </a:ln>
            <a:effectLst/>
          </p:spPr>
        </p:cxnSp>
        <p:pic>
          <p:nvPicPr>
            <p:cNvPr id="141" name="Picture 140"/>
            <p:cNvPicPr>
              <a:picLocks noChangeAspect="1"/>
            </p:cNvPicPr>
            <p:nvPr/>
          </p:nvPicPr>
          <p:blipFill rotWithShape="1">
            <a:blip r:embed="rId4"/>
            <a:srcRect r="50000" b="60666"/>
            <a:stretch/>
          </p:blipFill>
          <p:spPr>
            <a:xfrm>
              <a:off x="3377327" y="5082340"/>
              <a:ext cx="142875" cy="135962"/>
            </a:xfrm>
            <a:prstGeom prst="rect">
              <a:avLst/>
            </a:prstGeom>
          </p:spPr>
        </p:pic>
      </p:grpSp>
      <p:pic>
        <p:nvPicPr>
          <p:cNvPr id="207" name="Picture 206"/>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715000" y="4953000"/>
            <a:ext cx="508696" cy="643316"/>
          </a:xfrm>
          <a:prstGeom prst="rect">
            <a:avLst/>
          </a:prstGeom>
        </p:spPr>
      </p:pic>
      <p:sp>
        <p:nvSpPr>
          <p:cNvPr id="145" name="Rounded Rectangular Callout 144"/>
          <p:cNvSpPr/>
          <p:nvPr/>
        </p:nvSpPr>
        <p:spPr>
          <a:xfrm>
            <a:off x="7522112" y="2288521"/>
            <a:ext cx="1545688" cy="1225868"/>
          </a:xfrm>
          <a:prstGeom prst="wedgeRoundRectCallout">
            <a:avLst>
              <a:gd name="adj1" fmla="val 5263"/>
              <a:gd name="adj2" fmla="val -115428"/>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
        <p:nvSpPr>
          <p:cNvPr id="146" name="Rounded Rectangular Callout 145"/>
          <p:cNvSpPr/>
          <p:nvPr/>
        </p:nvSpPr>
        <p:spPr>
          <a:xfrm>
            <a:off x="7331325" y="124777"/>
            <a:ext cx="1627474"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Much better!</a:t>
            </a:r>
            <a:endParaRPr lang="en-CA" sz="2400" dirty="0">
              <a:solidFill>
                <a:srgbClr val="FAD261"/>
              </a:solidFill>
              <a:cs typeface="Times New Roman" panose="02020603050405020304" pitchFamily="18" charset="0"/>
              <a:sym typeface="Symbol" panose="05050102010706020507" pitchFamily="18" charset="2"/>
            </a:endParaRPr>
          </a:p>
        </p:txBody>
      </p:sp>
      <p:grpSp>
        <p:nvGrpSpPr>
          <p:cNvPr id="147" name="Group 146"/>
          <p:cNvGrpSpPr/>
          <p:nvPr/>
        </p:nvGrpSpPr>
        <p:grpSpPr>
          <a:xfrm>
            <a:off x="5029200" y="2962063"/>
            <a:ext cx="2374211" cy="465998"/>
            <a:chOff x="4953000" y="2962062"/>
            <a:chExt cx="2860876" cy="567035"/>
          </a:xfrm>
        </p:grpSpPr>
        <p:sp>
          <p:nvSpPr>
            <p:cNvPr id="148" name="Rectangle 5"/>
            <p:cNvSpPr>
              <a:spLocks noChangeArrowheads="1"/>
            </p:cNvSpPr>
            <p:nvPr/>
          </p:nvSpPr>
          <p:spPr bwMode="auto">
            <a:xfrm>
              <a:off x="5037461" y="2965700"/>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itchFamily="18" charset="0"/>
                </a:rPr>
                <a:t>face</a:t>
              </a:r>
            </a:p>
          </p:txBody>
        </p:sp>
        <p:sp>
          <p:nvSpPr>
            <p:cNvPr id="149"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00B050"/>
                  </a:solidFill>
                  <a:latin typeface="Times New Roman" pitchFamily="18" charset="0"/>
                </a:rPr>
                <a:t>face</a:t>
              </a:r>
            </a:p>
          </p:txBody>
        </p:sp>
        <p:sp>
          <p:nvSpPr>
            <p:cNvPr id="150" name="Rounded Rectangular Callout 149"/>
            <p:cNvSpPr/>
            <p:nvPr/>
          </p:nvSpPr>
          <p:spPr>
            <a:xfrm>
              <a:off x="4953000" y="2962062"/>
              <a:ext cx="2860876" cy="510778"/>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sp>
        <p:nvSpPr>
          <p:cNvPr id="152" name="Rounded Rectangular Callout 151"/>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53" name="Group 152"/>
          <p:cNvGrpSpPr/>
          <p:nvPr/>
        </p:nvGrpSpPr>
        <p:grpSpPr>
          <a:xfrm>
            <a:off x="992516" y="2400743"/>
            <a:ext cx="2789426" cy="1068329"/>
            <a:chOff x="992516" y="2400743"/>
            <a:chExt cx="2789426" cy="1068329"/>
          </a:xfrm>
        </p:grpSpPr>
        <p:cxnSp>
          <p:nvCxnSpPr>
            <p:cNvPr id="154" name="Straight Connector 153"/>
            <p:cNvCxnSpPr/>
            <p:nvPr/>
          </p:nvCxnSpPr>
          <p:spPr bwMode="auto">
            <a:xfrm flipV="1">
              <a:off x="1049388" y="2800858"/>
              <a:ext cx="657113" cy="206614"/>
            </a:xfrm>
            <a:prstGeom prst="line">
              <a:avLst/>
            </a:prstGeom>
            <a:noFill/>
            <a:ln w="25400" cap="sq" cmpd="sng" algn="ctr">
              <a:solidFill>
                <a:srgbClr val="00B050"/>
              </a:solidFill>
              <a:prstDash val="solid"/>
              <a:round/>
              <a:headEnd type="none" w="med" len="med"/>
              <a:tailEnd type="none" w="med" len="med"/>
            </a:ln>
            <a:effectLst/>
          </p:spPr>
        </p:cxnSp>
        <p:cxnSp>
          <p:nvCxnSpPr>
            <p:cNvPr id="155" name="Straight Connector 154"/>
            <p:cNvCxnSpPr/>
            <p:nvPr/>
          </p:nvCxnSpPr>
          <p:spPr bwMode="auto">
            <a:xfrm>
              <a:off x="1002336" y="2475507"/>
              <a:ext cx="673538" cy="325351"/>
            </a:xfrm>
            <a:prstGeom prst="line">
              <a:avLst/>
            </a:prstGeom>
            <a:noFill/>
            <a:ln w="25400" cap="sq" cmpd="sng" algn="ctr">
              <a:solidFill>
                <a:srgbClr val="00B050"/>
              </a:solidFill>
              <a:prstDash val="solid"/>
              <a:round/>
              <a:headEnd type="none" w="med" len="med"/>
              <a:tailEnd type="none" w="med" len="med"/>
            </a:ln>
            <a:effectLst/>
          </p:spPr>
        </p:cxnSp>
        <p:cxnSp>
          <p:nvCxnSpPr>
            <p:cNvPr id="156" name="Straight Connector 155"/>
            <p:cNvCxnSpPr/>
            <p:nvPr/>
          </p:nvCxnSpPr>
          <p:spPr bwMode="auto">
            <a:xfrm>
              <a:off x="1000933" y="2606640"/>
              <a:ext cx="707238" cy="194218"/>
            </a:xfrm>
            <a:prstGeom prst="line">
              <a:avLst/>
            </a:prstGeom>
            <a:noFill/>
            <a:ln w="25400" cap="sq" cmpd="sng" algn="ctr">
              <a:solidFill>
                <a:srgbClr val="00B050"/>
              </a:solidFill>
              <a:prstDash val="solid"/>
              <a:round/>
              <a:headEnd type="none" w="med" len="med"/>
              <a:tailEnd type="none" w="med" len="med"/>
            </a:ln>
            <a:effectLst/>
          </p:spPr>
        </p:cxnSp>
        <p:cxnSp>
          <p:nvCxnSpPr>
            <p:cNvPr id="157" name="Straight Connector 156"/>
            <p:cNvCxnSpPr/>
            <p:nvPr/>
          </p:nvCxnSpPr>
          <p:spPr bwMode="auto">
            <a:xfrm>
              <a:off x="999530" y="2739005"/>
              <a:ext cx="708641" cy="61853"/>
            </a:xfrm>
            <a:prstGeom prst="line">
              <a:avLst/>
            </a:prstGeom>
            <a:noFill/>
            <a:ln w="25400" cap="sq" cmpd="sng" algn="ctr">
              <a:solidFill>
                <a:srgbClr val="00B050"/>
              </a:solidFill>
              <a:prstDash val="solid"/>
              <a:round/>
              <a:headEnd type="none" w="med" len="med"/>
              <a:tailEnd type="none" w="med" len="med"/>
            </a:ln>
            <a:effectLst/>
          </p:spPr>
        </p:cxnSp>
        <p:cxnSp>
          <p:nvCxnSpPr>
            <p:cNvPr id="158" name="Straight Connector 157"/>
            <p:cNvCxnSpPr/>
            <p:nvPr/>
          </p:nvCxnSpPr>
          <p:spPr bwMode="auto">
            <a:xfrm flipV="1">
              <a:off x="998128" y="2800858"/>
              <a:ext cx="710044" cy="71742"/>
            </a:xfrm>
            <a:prstGeom prst="line">
              <a:avLst/>
            </a:prstGeom>
            <a:noFill/>
            <a:ln w="25400" cap="sq" cmpd="sng" algn="ctr">
              <a:solidFill>
                <a:srgbClr val="00B050"/>
              </a:solidFill>
              <a:prstDash val="solid"/>
              <a:round/>
              <a:headEnd type="none" w="med" len="med"/>
              <a:tailEnd type="none" w="med" len="med"/>
            </a:ln>
            <a:effectLst/>
          </p:spPr>
        </p:cxnSp>
        <p:cxnSp>
          <p:nvCxnSpPr>
            <p:cNvPr id="159" name="Straight Connector 158"/>
            <p:cNvCxnSpPr/>
            <p:nvPr/>
          </p:nvCxnSpPr>
          <p:spPr bwMode="auto">
            <a:xfrm flipV="1">
              <a:off x="995322" y="2785775"/>
              <a:ext cx="664127" cy="354017"/>
            </a:xfrm>
            <a:prstGeom prst="line">
              <a:avLst/>
            </a:prstGeom>
            <a:noFill/>
            <a:ln w="25400" cap="sq" cmpd="sng" algn="ctr">
              <a:solidFill>
                <a:srgbClr val="00B050"/>
              </a:solidFill>
              <a:prstDash val="solid"/>
              <a:round/>
              <a:headEnd type="none" w="med" len="med"/>
              <a:tailEnd type="none" w="med" len="med"/>
            </a:ln>
            <a:effectLst/>
          </p:spPr>
        </p:cxnSp>
        <p:cxnSp>
          <p:nvCxnSpPr>
            <p:cNvPr id="160" name="Straight Connector 159"/>
            <p:cNvCxnSpPr/>
            <p:nvPr/>
          </p:nvCxnSpPr>
          <p:spPr bwMode="auto">
            <a:xfrm flipV="1">
              <a:off x="993919" y="2800858"/>
              <a:ext cx="665530" cy="472530"/>
            </a:xfrm>
            <a:prstGeom prst="line">
              <a:avLst/>
            </a:prstGeom>
            <a:noFill/>
            <a:ln w="25400" cap="sq" cmpd="sng" algn="ctr">
              <a:solidFill>
                <a:srgbClr val="00B050"/>
              </a:solidFill>
              <a:prstDash val="solid"/>
              <a:round/>
              <a:headEnd type="none" w="med" len="med"/>
              <a:tailEnd type="none" w="med" len="med"/>
            </a:ln>
            <a:effectLst/>
          </p:spPr>
        </p:cxnSp>
        <p:cxnSp>
          <p:nvCxnSpPr>
            <p:cNvPr id="161" name="Straight Connector 160"/>
            <p:cNvCxnSpPr/>
            <p:nvPr/>
          </p:nvCxnSpPr>
          <p:spPr bwMode="auto">
            <a:xfrm flipV="1">
              <a:off x="992516" y="2800858"/>
              <a:ext cx="715655" cy="606126"/>
            </a:xfrm>
            <a:prstGeom prst="line">
              <a:avLst/>
            </a:prstGeom>
            <a:noFill/>
            <a:ln w="25400" cap="sq" cmpd="sng" algn="ctr">
              <a:solidFill>
                <a:srgbClr val="00B050"/>
              </a:solidFill>
              <a:prstDash val="solid"/>
              <a:round/>
              <a:headEnd type="none" w="med" len="med"/>
              <a:tailEnd type="none" w="med" len="med"/>
            </a:ln>
            <a:effectLst/>
          </p:spPr>
        </p:cxnSp>
        <p:cxnSp>
          <p:nvCxnSpPr>
            <p:cNvPr id="162" name="Straight Connector 161"/>
            <p:cNvCxnSpPr/>
            <p:nvPr/>
          </p:nvCxnSpPr>
          <p:spPr bwMode="auto">
            <a:xfrm>
              <a:off x="2450353" y="2935963"/>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163" name="Straight Connector 162"/>
            <p:cNvCxnSpPr/>
            <p:nvPr/>
          </p:nvCxnSpPr>
          <p:spPr bwMode="auto">
            <a:xfrm>
              <a:off x="2403301" y="2403998"/>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164" name="Straight Connector 163"/>
            <p:cNvCxnSpPr/>
            <p:nvPr/>
          </p:nvCxnSpPr>
          <p:spPr bwMode="auto">
            <a:xfrm>
              <a:off x="2401898" y="2535131"/>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165" name="Straight Connector 164"/>
            <p:cNvCxnSpPr/>
            <p:nvPr/>
          </p:nvCxnSpPr>
          <p:spPr bwMode="auto">
            <a:xfrm>
              <a:off x="2400496" y="2667495"/>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166" name="Straight Connector 165"/>
            <p:cNvCxnSpPr/>
            <p:nvPr/>
          </p:nvCxnSpPr>
          <p:spPr bwMode="auto">
            <a:xfrm>
              <a:off x="2399093" y="2801092"/>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167" name="Straight Connector 166"/>
            <p:cNvCxnSpPr/>
            <p:nvPr/>
          </p:nvCxnSpPr>
          <p:spPr bwMode="auto">
            <a:xfrm flipV="1">
              <a:off x="2396287" y="3022907"/>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168" name="Straight Connector 167"/>
            <p:cNvCxnSpPr/>
            <p:nvPr/>
          </p:nvCxnSpPr>
          <p:spPr bwMode="auto">
            <a:xfrm flipV="1">
              <a:off x="2394884" y="3022907"/>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169" name="Straight Connector 168"/>
            <p:cNvCxnSpPr/>
            <p:nvPr/>
          </p:nvCxnSpPr>
          <p:spPr bwMode="auto">
            <a:xfrm flipV="1">
              <a:off x="2393482" y="3097799"/>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170" name="Straight Connector 169"/>
            <p:cNvCxnSpPr/>
            <p:nvPr/>
          </p:nvCxnSpPr>
          <p:spPr bwMode="auto">
            <a:xfrm flipV="1">
              <a:off x="2392079" y="3022907"/>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171" name="Straight Connector 170"/>
            <p:cNvCxnSpPr/>
            <p:nvPr/>
          </p:nvCxnSpPr>
          <p:spPr bwMode="auto">
            <a:xfrm flipV="1">
              <a:off x="2450353" y="2670733"/>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172" name="Straight Connector 171"/>
            <p:cNvCxnSpPr/>
            <p:nvPr/>
          </p:nvCxnSpPr>
          <p:spPr bwMode="auto">
            <a:xfrm>
              <a:off x="2403301" y="2403998"/>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173" name="Straight Connector 172"/>
            <p:cNvCxnSpPr/>
            <p:nvPr/>
          </p:nvCxnSpPr>
          <p:spPr bwMode="auto">
            <a:xfrm>
              <a:off x="2401898" y="2535131"/>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174" name="Straight Connector 173"/>
            <p:cNvCxnSpPr/>
            <p:nvPr/>
          </p:nvCxnSpPr>
          <p:spPr bwMode="auto">
            <a:xfrm>
              <a:off x="2400496" y="2667496"/>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175" name="Straight Connector 174"/>
            <p:cNvCxnSpPr/>
            <p:nvPr/>
          </p:nvCxnSpPr>
          <p:spPr bwMode="auto">
            <a:xfrm flipV="1">
              <a:off x="2399093" y="2667496"/>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176" name="Straight Connector 175"/>
            <p:cNvCxnSpPr/>
            <p:nvPr/>
          </p:nvCxnSpPr>
          <p:spPr bwMode="auto">
            <a:xfrm flipV="1">
              <a:off x="2397690" y="2670733"/>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177" name="Straight Connector 176"/>
            <p:cNvCxnSpPr/>
            <p:nvPr/>
          </p:nvCxnSpPr>
          <p:spPr bwMode="auto">
            <a:xfrm flipV="1">
              <a:off x="2396287" y="2670733"/>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178" name="Straight Connector 177"/>
            <p:cNvCxnSpPr/>
            <p:nvPr/>
          </p:nvCxnSpPr>
          <p:spPr bwMode="auto">
            <a:xfrm flipV="1">
              <a:off x="2394884" y="2686296"/>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179" name="Straight Connector 178"/>
            <p:cNvCxnSpPr/>
            <p:nvPr/>
          </p:nvCxnSpPr>
          <p:spPr bwMode="auto">
            <a:xfrm flipV="1">
              <a:off x="2393482" y="2679281"/>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180" name="Straight Connector 179"/>
            <p:cNvCxnSpPr/>
            <p:nvPr/>
          </p:nvCxnSpPr>
          <p:spPr bwMode="auto">
            <a:xfrm flipV="1">
              <a:off x="2392079" y="2670733"/>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181" name="Straight Connector 180"/>
            <p:cNvCxnSpPr/>
            <p:nvPr/>
          </p:nvCxnSpPr>
          <p:spPr bwMode="auto">
            <a:xfrm>
              <a:off x="3136080" y="2932707"/>
              <a:ext cx="645862" cy="201686"/>
            </a:xfrm>
            <a:prstGeom prst="line">
              <a:avLst/>
            </a:prstGeom>
            <a:noFill/>
            <a:ln w="25400" cap="sq" cmpd="sng" algn="ctr">
              <a:solidFill>
                <a:srgbClr val="00B050"/>
              </a:solidFill>
              <a:prstDash val="solid"/>
              <a:round/>
              <a:headEnd type="none" w="med" len="med"/>
              <a:tailEnd type="none" w="med" len="med"/>
            </a:ln>
            <a:effectLst/>
          </p:spPr>
        </p:cxnSp>
        <p:cxnSp>
          <p:nvCxnSpPr>
            <p:cNvPr id="182" name="Straight Connector 181"/>
            <p:cNvCxnSpPr/>
            <p:nvPr/>
          </p:nvCxnSpPr>
          <p:spPr bwMode="auto">
            <a:xfrm>
              <a:off x="3089028" y="2400743"/>
              <a:ext cx="671937" cy="732635"/>
            </a:xfrm>
            <a:prstGeom prst="line">
              <a:avLst/>
            </a:prstGeom>
            <a:noFill/>
            <a:ln w="25400" cap="sq" cmpd="sng" algn="ctr">
              <a:solidFill>
                <a:srgbClr val="00B050"/>
              </a:solidFill>
              <a:prstDash val="solid"/>
              <a:round/>
              <a:headEnd type="none" w="med" len="med"/>
              <a:tailEnd type="none" w="med" len="med"/>
            </a:ln>
            <a:effectLst/>
          </p:spPr>
        </p:cxnSp>
        <p:cxnSp>
          <p:nvCxnSpPr>
            <p:cNvPr id="183" name="Straight Connector 182"/>
            <p:cNvCxnSpPr/>
            <p:nvPr/>
          </p:nvCxnSpPr>
          <p:spPr bwMode="auto">
            <a:xfrm>
              <a:off x="3087625" y="2531876"/>
              <a:ext cx="680289" cy="596718"/>
            </a:xfrm>
            <a:prstGeom prst="line">
              <a:avLst/>
            </a:prstGeom>
            <a:noFill/>
            <a:ln w="25400" cap="sq" cmpd="sng" algn="ctr">
              <a:solidFill>
                <a:srgbClr val="00B050"/>
              </a:solidFill>
              <a:prstDash val="solid"/>
              <a:round/>
              <a:headEnd type="none" w="med" len="med"/>
              <a:tailEnd type="none" w="med" len="med"/>
            </a:ln>
            <a:effectLst/>
          </p:spPr>
        </p:cxnSp>
        <p:cxnSp>
          <p:nvCxnSpPr>
            <p:cNvPr id="184" name="Straight Connector 183"/>
            <p:cNvCxnSpPr/>
            <p:nvPr/>
          </p:nvCxnSpPr>
          <p:spPr bwMode="auto">
            <a:xfrm>
              <a:off x="3086222" y="2664241"/>
              <a:ext cx="687303" cy="465366"/>
            </a:xfrm>
            <a:prstGeom prst="line">
              <a:avLst/>
            </a:prstGeom>
            <a:noFill/>
            <a:ln w="25400" cap="sq" cmpd="sng" algn="ctr">
              <a:solidFill>
                <a:srgbClr val="00B050"/>
              </a:solidFill>
              <a:prstDash val="solid"/>
              <a:round/>
              <a:headEnd type="none" w="med" len="med"/>
              <a:tailEnd type="none" w="med" len="med"/>
            </a:ln>
            <a:effectLst/>
          </p:spPr>
        </p:cxnSp>
        <p:cxnSp>
          <p:nvCxnSpPr>
            <p:cNvPr id="185" name="Straight Connector 184"/>
            <p:cNvCxnSpPr/>
            <p:nvPr/>
          </p:nvCxnSpPr>
          <p:spPr bwMode="auto">
            <a:xfrm>
              <a:off x="3084819" y="2797837"/>
              <a:ext cx="683095" cy="330758"/>
            </a:xfrm>
            <a:prstGeom prst="line">
              <a:avLst/>
            </a:prstGeom>
            <a:noFill/>
            <a:ln w="25400" cap="sq" cmpd="sng" algn="ctr">
              <a:solidFill>
                <a:srgbClr val="00B050"/>
              </a:solidFill>
              <a:prstDash val="solid"/>
              <a:round/>
              <a:headEnd type="none" w="med" len="med"/>
              <a:tailEnd type="none" w="med" len="med"/>
            </a:ln>
            <a:effectLst/>
          </p:spPr>
        </p:cxnSp>
        <p:cxnSp>
          <p:nvCxnSpPr>
            <p:cNvPr id="186" name="Straight Connector 185"/>
            <p:cNvCxnSpPr/>
            <p:nvPr/>
          </p:nvCxnSpPr>
          <p:spPr bwMode="auto">
            <a:xfrm>
              <a:off x="3082014" y="3065029"/>
              <a:ext cx="685900" cy="63565"/>
            </a:xfrm>
            <a:prstGeom prst="line">
              <a:avLst/>
            </a:prstGeom>
            <a:noFill/>
            <a:ln w="25400" cap="sq" cmpd="sng" algn="ctr">
              <a:solidFill>
                <a:srgbClr val="00B050"/>
              </a:solidFill>
              <a:prstDash val="solid"/>
              <a:round/>
              <a:headEnd type="none" w="med" len="med"/>
              <a:tailEnd type="none" w="med" len="med"/>
            </a:ln>
            <a:effectLst/>
          </p:spPr>
        </p:cxnSp>
        <p:cxnSp>
          <p:nvCxnSpPr>
            <p:cNvPr id="187" name="Straight Connector 186"/>
            <p:cNvCxnSpPr/>
            <p:nvPr/>
          </p:nvCxnSpPr>
          <p:spPr bwMode="auto">
            <a:xfrm flipV="1">
              <a:off x="3080611" y="3128594"/>
              <a:ext cx="689445" cy="70030"/>
            </a:xfrm>
            <a:prstGeom prst="line">
              <a:avLst/>
            </a:prstGeom>
            <a:noFill/>
            <a:ln w="25400" cap="sq" cmpd="sng" algn="ctr">
              <a:solidFill>
                <a:srgbClr val="00B050"/>
              </a:solidFill>
              <a:prstDash val="solid"/>
              <a:round/>
              <a:headEnd type="none" w="med" len="med"/>
              <a:tailEnd type="none" w="med" len="med"/>
            </a:ln>
            <a:effectLst/>
          </p:spPr>
        </p:cxnSp>
        <p:cxnSp>
          <p:nvCxnSpPr>
            <p:cNvPr id="188" name="Straight Connector 187"/>
            <p:cNvCxnSpPr/>
            <p:nvPr/>
          </p:nvCxnSpPr>
          <p:spPr bwMode="auto">
            <a:xfrm flipV="1">
              <a:off x="3077805" y="3128594"/>
              <a:ext cx="692251" cy="337223"/>
            </a:xfrm>
            <a:prstGeom prst="line">
              <a:avLst/>
            </a:prstGeom>
            <a:noFill/>
            <a:ln w="25400" cap="sq" cmpd="sng" algn="ctr">
              <a:solidFill>
                <a:srgbClr val="00B050"/>
              </a:solidFill>
              <a:prstDash val="solid"/>
              <a:round/>
              <a:headEnd type="none" w="med" len="med"/>
              <a:tailEnd type="none" w="med" len="med"/>
            </a:ln>
            <a:effectLst/>
          </p:spPr>
        </p:cxnSp>
        <p:cxnSp>
          <p:nvCxnSpPr>
            <p:cNvPr id="189" name="Straight Connector 188"/>
            <p:cNvCxnSpPr/>
            <p:nvPr/>
          </p:nvCxnSpPr>
          <p:spPr bwMode="auto">
            <a:xfrm flipV="1">
              <a:off x="3136080" y="2757153"/>
              <a:ext cx="633976" cy="175554"/>
            </a:xfrm>
            <a:prstGeom prst="line">
              <a:avLst/>
            </a:prstGeom>
            <a:noFill/>
            <a:ln w="25400" cap="sq" cmpd="sng" algn="ctr">
              <a:solidFill>
                <a:srgbClr val="00B050"/>
              </a:solidFill>
              <a:prstDash val="solid"/>
              <a:round/>
              <a:headEnd type="none" w="med" len="med"/>
              <a:tailEnd type="none" w="med" len="med"/>
            </a:ln>
            <a:effectLst/>
          </p:spPr>
        </p:cxnSp>
        <p:cxnSp>
          <p:nvCxnSpPr>
            <p:cNvPr id="190" name="Straight Connector 189"/>
            <p:cNvCxnSpPr/>
            <p:nvPr/>
          </p:nvCxnSpPr>
          <p:spPr bwMode="auto">
            <a:xfrm>
              <a:off x="3089028" y="2400743"/>
              <a:ext cx="678886" cy="338111"/>
            </a:xfrm>
            <a:prstGeom prst="line">
              <a:avLst/>
            </a:prstGeom>
            <a:noFill/>
            <a:ln w="25400" cap="sq" cmpd="sng" algn="ctr">
              <a:solidFill>
                <a:srgbClr val="00B050"/>
              </a:solidFill>
              <a:prstDash val="solid"/>
              <a:round/>
              <a:headEnd type="none" w="med" len="med"/>
              <a:tailEnd type="none" w="med" len="med"/>
            </a:ln>
            <a:effectLst/>
          </p:spPr>
        </p:cxnSp>
        <p:cxnSp>
          <p:nvCxnSpPr>
            <p:cNvPr id="191" name="Straight Connector 190"/>
            <p:cNvCxnSpPr/>
            <p:nvPr/>
          </p:nvCxnSpPr>
          <p:spPr bwMode="auto">
            <a:xfrm>
              <a:off x="3087625" y="2531876"/>
              <a:ext cx="682430" cy="206978"/>
            </a:xfrm>
            <a:prstGeom prst="line">
              <a:avLst/>
            </a:prstGeom>
            <a:noFill/>
            <a:ln w="25400" cap="sq" cmpd="sng" algn="ctr">
              <a:solidFill>
                <a:srgbClr val="00B050"/>
              </a:solidFill>
              <a:prstDash val="solid"/>
              <a:round/>
              <a:headEnd type="none" w="med" len="med"/>
              <a:tailEnd type="none" w="med" len="med"/>
            </a:ln>
            <a:effectLst/>
          </p:spPr>
        </p:cxnSp>
        <p:cxnSp>
          <p:nvCxnSpPr>
            <p:cNvPr id="192" name="Straight Connector 191"/>
            <p:cNvCxnSpPr/>
            <p:nvPr/>
          </p:nvCxnSpPr>
          <p:spPr bwMode="auto">
            <a:xfrm>
              <a:off x="3086222" y="2664241"/>
              <a:ext cx="683833" cy="74614"/>
            </a:xfrm>
            <a:prstGeom prst="line">
              <a:avLst/>
            </a:prstGeom>
            <a:noFill/>
            <a:ln w="25400" cap="sq" cmpd="sng" algn="ctr">
              <a:solidFill>
                <a:srgbClr val="00B050"/>
              </a:solidFill>
              <a:prstDash val="solid"/>
              <a:round/>
              <a:headEnd type="none" w="med" len="med"/>
              <a:tailEnd type="none" w="med" len="med"/>
            </a:ln>
            <a:effectLst/>
          </p:spPr>
        </p:cxnSp>
        <p:cxnSp>
          <p:nvCxnSpPr>
            <p:cNvPr id="193" name="Straight Connector 192"/>
            <p:cNvCxnSpPr/>
            <p:nvPr/>
          </p:nvCxnSpPr>
          <p:spPr bwMode="auto">
            <a:xfrm flipV="1">
              <a:off x="3084819" y="2738854"/>
              <a:ext cx="685237" cy="58982"/>
            </a:xfrm>
            <a:prstGeom prst="line">
              <a:avLst/>
            </a:prstGeom>
            <a:noFill/>
            <a:ln w="25400" cap="sq" cmpd="sng" algn="ctr">
              <a:solidFill>
                <a:srgbClr val="00B050"/>
              </a:solidFill>
              <a:prstDash val="solid"/>
              <a:round/>
              <a:headEnd type="none" w="med" len="med"/>
              <a:tailEnd type="none" w="med" len="med"/>
            </a:ln>
            <a:effectLst/>
          </p:spPr>
        </p:cxnSp>
        <p:cxnSp>
          <p:nvCxnSpPr>
            <p:cNvPr id="194" name="Straight Connector 193"/>
            <p:cNvCxnSpPr/>
            <p:nvPr/>
          </p:nvCxnSpPr>
          <p:spPr bwMode="auto">
            <a:xfrm flipV="1">
              <a:off x="3082014" y="2738854"/>
              <a:ext cx="688042" cy="326174"/>
            </a:xfrm>
            <a:prstGeom prst="line">
              <a:avLst/>
            </a:prstGeom>
            <a:noFill/>
            <a:ln w="25400" cap="sq" cmpd="sng" algn="ctr">
              <a:solidFill>
                <a:srgbClr val="00B050"/>
              </a:solidFill>
              <a:prstDash val="solid"/>
              <a:round/>
              <a:headEnd type="none" w="med" len="med"/>
              <a:tailEnd type="none" w="med" len="med"/>
            </a:ln>
            <a:effectLst/>
          </p:spPr>
        </p:cxnSp>
        <p:cxnSp>
          <p:nvCxnSpPr>
            <p:cNvPr id="195" name="Straight Connector 194"/>
            <p:cNvCxnSpPr/>
            <p:nvPr/>
          </p:nvCxnSpPr>
          <p:spPr bwMode="auto">
            <a:xfrm flipV="1">
              <a:off x="3080611" y="2738854"/>
              <a:ext cx="689445" cy="459770"/>
            </a:xfrm>
            <a:prstGeom prst="line">
              <a:avLst/>
            </a:prstGeom>
            <a:noFill/>
            <a:ln w="25400" cap="sq" cmpd="sng" algn="ctr">
              <a:solidFill>
                <a:srgbClr val="00B050"/>
              </a:solidFill>
              <a:prstDash val="solid"/>
              <a:round/>
              <a:headEnd type="none" w="med" len="med"/>
              <a:tailEnd type="none" w="med" len="med"/>
            </a:ln>
            <a:effectLst/>
          </p:spPr>
        </p:cxnSp>
        <p:cxnSp>
          <p:nvCxnSpPr>
            <p:cNvPr id="196" name="Straight Connector 195"/>
            <p:cNvCxnSpPr/>
            <p:nvPr/>
          </p:nvCxnSpPr>
          <p:spPr bwMode="auto">
            <a:xfrm flipV="1">
              <a:off x="3079208" y="2738854"/>
              <a:ext cx="690848" cy="593366"/>
            </a:xfrm>
            <a:prstGeom prst="line">
              <a:avLst/>
            </a:prstGeom>
            <a:noFill/>
            <a:ln w="25400" cap="sq" cmpd="sng" algn="ctr">
              <a:solidFill>
                <a:srgbClr val="00B050"/>
              </a:solidFill>
              <a:prstDash val="solid"/>
              <a:round/>
              <a:headEnd type="none" w="med" len="med"/>
              <a:tailEnd type="none" w="med" len="med"/>
            </a:ln>
            <a:effectLst/>
          </p:spPr>
        </p:cxnSp>
        <p:cxnSp>
          <p:nvCxnSpPr>
            <p:cNvPr id="197" name="Straight Connector 196"/>
            <p:cNvCxnSpPr/>
            <p:nvPr/>
          </p:nvCxnSpPr>
          <p:spPr bwMode="auto">
            <a:xfrm flipV="1">
              <a:off x="3077805" y="2738854"/>
              <a:ext cx="692251" cy="726962"/>
            </a:xfrm>
            <a:prstGeom prst="line">
              <a:avLst/>
            </a:prstGeom>
            <a:noFill/>
            <a:ln w="25400" cap="sq" cmpd="sng" algn="ctr">
              <a:solidFill>
                <a:srgbClr val="00B050"/>
              </a:solidFill>
              <a:prstDash val="solid"/>
              <a:round/>
              <a:headEnd type="none" w="med" len="med"/>
              <a:tailEnd type="none" w="med" len="med"/>
            </a:ln>
            <a:effectLst/>
          </p:spPr>
        </p:cxnSp>
        <p:cxnSp>
          <p:nvCxnSpPr>
            <p:cNvPr id="198" name="Straight Connector 197"/>
            <p:cNvCxnSpPr/>
            <p:nvPr/>
          </p:nvCxnSpPr>
          <p:spPr bwMode="auto">
            <a:xfrm flipV="1">
              <a:off x="996725" y="2800858"/>
              <a:ext cx="711447" cy="205339"/>
            </a:xfrm>
            <a:prstGeom prst="line">
              <a:avLst/>
            </a:prstGeom>
            <a:noFill/>
            <a:ln w="25400" cap="sq" cmpd="sng" algn="ctr">
              <a:solidFill>
                <a:srgbClr val="00B050"/>
              </a:solidFill>
              <a:prstDash val="solid"/>
              <a:round/>
              <a:headEnd type="none" w="med" len="med"/>
              <a:tailEnd type="none" w="med" len="med"/>
            </a:ln>
            <a:effectLst/>
          </p:spPr>
        </p:cxnSp>
        <p:sp>
          <p:nvSpPr>
            <p:cNvPr id="199" name="Rectangle 198"/>
            <p:cNvSpPr/>
            <p:nvPr/>
          </p:nvSpPr>
          <p:spPr>
            <a:xfrm>
              <a:off x="1133077" y="26434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00" name="Rectangle 199"/>
            <p:cNvSpPr/>
            <p:nvPr/>
          </p:nvSpPr>
          <p:spPr>
            <a:xfrm>
              <a:off x="1116818" y="26063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01" name="Straight Connector 200"/>
            <p:cNvCxnSpPr/>
            <p:nvPr/>
          </p:nvCxnSpPr>
          <p:spPr bwMode="auto">
            <a:xfrm>
              <a:off x="1748792" y="2932707"/>
              <a:ext cx="576431" cy="130815"/>
            </a:xfrm>
            <a:prstGeom prst="line">
              <a:avLst/>
            </a:prstGeom>
            <a:noFill/>
            <a:ln w="25400" cap="sq" cmpd="sng" algn="ctr">
              <a:solidFill>
                <a:srgbClr val="00B050"/>
              </a:solidFill>
              <a:prstDash val="solid"/>
              <a:round/>
              <a:headEnd type="none" w="med" len="med"/>
              <a:tailEnd type="none" w="med" len="med"/>
            </a:ln>
            <a:effectLst/>
          </p:spPr>
        </p:cxnSp>
        <p:cxnSp>
          <p:nvCxnSpPr>
            <p:cNvPr id="202" name="Straight Connector 201"/>
            <p:cNvCxnSpPr/>
            <p:nvPr/>
          </p:nvCxnSpPr>
          <p:spPr bwMode="auto">
            <a:xfrm>
              <a:off x="1701740" y="2400743"/>
              <a:ext cx="623483" cy="631757"/>
            </a:xfrm>
            <a:prstGeom prst="line">
              <a:avLst/>
            </a:prstGeom>
            <a:noFill/>
            <a:ln w="25400" cap="sq" cmpd="sng" algn="ctr">
              <a:solidFill>
                <a:srgbClr val="00B050"/>
              </a:solidFill>
              <a:prstDash val="solid"/>
              <a:round/>
              <a:headEnd type="none" w="med" len="med"/>
              <a:tailEnd type="none" w="med" len="med"/>
            </a:ln>
            <a:effectLst/>
          </p:spPr>
        </p:cxnSp>
        <p:cxnSp>
          <p:nvCxnSpPr>
            <p:cNvPr id="203" name="Straight Connector 202"/>
            <p:cNvCxnSpPr/>
            <p:nvPr/>
          </p:nvCxnSpPr>
          <p:spPr bwMode="auto">
            <a:xfrm>
              <a:off x="1700338" y="2531876"/>
              <a:ext cx="641740" cy="500624"/>
            </a:xfrm>
            <a:prstGeom prst="line">
              <a:avLst/>
            </a:prstGeom>
            <a:noFill/>
            <a:ln w="25400" cap="sq" cmpd="sng" algn="ctr">
              <a:solidFill>
                <a:srgbClr val="00B050"/>
              </a:solidFill>
              <a:prstDash val="solid"/>
              <a:round/>
              <a:headEnd type="none" w="med" len="med"/>
              <a:tailEnd type="none" w="med" len="med"/>
            </a:ln>
            <a:effectLst/>
          </p:spPr>
        </p:cxnSp>
        <p:cxnSp>
          <p:nvCxnSpPr>
            <p:cNvPr id="204" name="Straight Connector 203"/>
            <p:cNvCxnSpPr/>
            <p:nvPr/>
          </p:nvCxnSpPr>
          <p:spPr bwMode="auto">
            <a:xfrm>
              <a:off x="1698935" y="2664240"/>
              <a:ext cx="626288" cy="399281"/>
            </a:xfrm>
            <a:prstGeom prst="line">
              <a:avLst/>
            </a:prstGeom>
            <a:noFill/>
            <a:ln w="25400" cap="sq" cmpd="sng" algn="ctr">
              <a:solidFill>
                <a:srgbClr val="00B050"/>
              </a:solidFill>
              <a:prstDash val="solid"/>
              <a:round/>
              <a:headEnd type="none" w="med" len="med"/>
              <a:tailEnd type="none" w="med" len="med"/>
            </a:ln>
            <a:effectLst/>
          </p:spPr>
        </p:cxnSp>
        <p:cxnSp>
          <p:nvCxnSpPr>
            <p:cNvPr id="282" name="Straight Connector 281"/>
            <p:cNvCxnSpPr/>
            <p:nvPr/>
          </p:nvCxnSpPr>
          <p:spPr bwMode="auto">
            <a:xfrm>
              <a:off x="1697532" y="2797837"/>
              <a:ext cx="644546" cy="234664"/>
            </a:xfrm>
            <a:prstGeom prst="line">
              <a:avLst/>
            </a:prstGeom>
            <a:noFill/>
            <a:ln w="25400" cap="sq" cmpd="sng" algn="ctr">
              <a:solidFill>
                <a:srgbClr val="00B050"/>
              </a:solidFill>
              <a:prstDash val="solid"/>
              <a:round/>
              <a:headEnd type="none" w="med" len="med"/>
              <a:tailEnd type="none" w="med" len="med"/>
            </a:ln>
            <a:effectLst/>
          </p:spPr>
        </p:cxnSp>
        <p:cxnSp>
          <p:nvCxnSpPr>
            <p:cNvPr id="283" name="Straight Connector 282"/>
            <p:cNvCxnSpPr/>
            <p:nvPr/>
          </p:nvCxnSpPr>
          <p:spPr bwMode="auto">
            <a:xfrm flipV="1">
              <a:off x="1694726" y="3019651"/>
              <a:ext cx="688042" cy="45377"/>
            </a:xfrm>
            <a:prstGeom prst="line">
              <a:avLst/>
            </a:prstGeom>
            <a:noFill/>
            <a:ln w="25400" cap="sq" cmpd="sng" algn="ctr">
              <a:solidFill>
                <a:srgbClr val="00B050"/>
              </a:solidFill>
              <a:prstDash val="solid"/>
              <a:round/>
              <a:headEnd type="none" w="med" len="med"/>
              <a:tailEnd type="none" w="med" len="med"/>
            </a:ln>
            <a:effectLst/>
          </p:spPr>
        </p:cxnSp>
        <p:cxnSp>
          <p:nvCxnSpPr>
            <p:cNvPr id="284" name="Straight Connector 283"/>
            <p:cNvCxnSpPr/>
            <p:nvPr/>
          </p:nvCxnSpPr>
          <p:spPr bwMode="auto">
            <a:xfrm flipV="1">
              <a:off x="1693324" y="3019651"/>
              <a:ext cx="689445" cy="178972"/>
            </a:xfrm>
            <a:prstGeom prst="line">
              <a:avLst/>
            </a:prstGeom>
            <a:noFill/>
            <a:ln w="25400" cap="sq" cmpd="sng" algn="ctr">
              <a:solidFill>
                <a:srgbClr val="00B050"/>
              </a:solidFill>
              <a:prstDash val="solid"/>
              <a:round/>
              <a:headEnd type="none" w="med" len="med"/>
              <a:tailEnd type="none" w="med" len="med"/>
            </a:ln>
            <a:effectLst/>
          </p:spPr>
        </p:cxnSp>
        <p:cxnSp>
          <p:nvCxnSpPr>
            <p:cNvPr id="285" name="Straight Connector 284"/>
            <p:cNvCxnSpPr/>
            <p:nvPr/>
          </p:nvCxnSpPr>
          <p:spPr bwMode="auto">
            <a:xfrm flipV="1">
              <a:off x="1691921" y="3094543"/>
              <a:ext cx="650157" cy="237676"/>
            </a:xfrm>
            <a:prstGeom prst="line">
              <a:avLst/>
            </a:prstGeom>
            <a:noFill/>
            <a:ln w="25400" cap="sq" cmpd="sng" algn="ctr">
              <a:solidFill>
                <a:srgbClr val="00B050"/>
              </a:solidFill>
              <a:prstDash val="solid"/>
              <a:round/>
              <a:headEnd type="none" w="med" len="med"/>
              <a:tailEnd type="none" w="med" len="med"/>
            </a:ln>
            <a:effectLst/>
          </p:spPr>
        </p:cxnSp>
        <p:cxnSp>
          <p:nvCxnSpPr>
            <p:cNvPr id="286" name="Straight Connector 285"/>
            <p:cNvCxnSpPr/>
            <p:nvPr/>
          </p:nvCxnSpPr>
          <p:spPr bwMode="auto">
            <a:xfrm flipV="1">
              <a:off x="1690518" y="3019651"/>
              <a:ext cx="692251" cy="446165"/>
            </a:xfrm>
            <a:prstGeom prst="line">
              <a:avLst/>
            </a:prstGeom>
            <a:noFill/>
            <a:ln w="25400" cap="sq" cmpd="sng" algn="ctr">
              <a:solidFill>
                <a:srgbClr val="00B050"/>
              </a:solidFill>
              <a:prstDash val="solid"/>
              <a:round/>
              <a:headEnd type="none" w="med" len="med"/>
              <a:tailEnd type="none" w="med" len="med"/>
            </a:ln>
            <a:effectLst/>
          </p:spPr>
        </p:cxnSp>
        <p:cxnSp>
          <p:nvCxnSpPr>
            <p:cNvPr id="287" name="Straight Connector 286"/>
            <p:cNvCxnSpPr/>
            <p:nvPr/>
          </p:nvCxnSpPr>
          <p:spPr bwMode="auto">
            <a:xfrm flipV="1">
              <a:off x="1748792" y="2667478"/>
              <a:ext cx="576431" cy="249506"/>
            </a:xfrm>
            <a:prstGeom prst="line">
              <a:avLst/>
            </a:prstGeom>
            <a:noFill/>
            <a:ln w="25400" cap="sq" cmpd="sng" algn="ctr">
              <a:solidFill>
                <a:srgbClr val="00B050"/>
              </a:solidFill>
              <a:prstDash val="solid"/>
              <a:round/>
              <a:headEnd type="none" w="med" len="med"/>
              <a:tailEnd type="none" w="med" len="med"/>
            </a:ln>
            <a:effectLst/>
          </p:spPr>
        </p:cxnSp>
        <p:cxnSp>
          <p:nvCxnSpPr>
            <p:cNvPr id="288" name="Straight Connector 287"/>
            <p:cNvCxnSpPr/>
            <p:nvPr/>
          </p:nvCxnSpPr>
          <p:spPr bwMode="auto">
            <a:xfrm>
              <a:off x="1701740" y="2400743"/>
              <a:ext cx="623483" cy="266735"/>
            </a:xfrm>
            <a:prstGeom prst="line">
              <a:avLst/>
            </a:prstGeom>
            <a:noFill/>
            <a:ln w="25400" cap="sq" cmpd="sng" algn="ctr">
              <a:solidFill>
                <a:srgbClr val="00B050"/>
              </a:solidFill>
              <a:prstDash val="solid"/>
              <a:round/>
              <a:headEnd type="none" w="med" len="med"/>
              <a:tailEnd type="none" w="med" len="med"/>
            </a:ln>
            <a:effectLst/>
          </p:spPr>
        </p:cxnSp>
        <p:cxnSp>
          <p:nvCxnSpPr>
            <p:cNvPr id="289" name="Straight Connector 288"/>
            <p:cNvCxnSpPr/>
            <p:nvPr/>
          </p:nvCxnSpPr>
          <p:spPr bwMode="auto">
            <a:xfrm>
              <a:off x="1700338" y="2531876"/>
              <a:ext cx="613663" cy="135146"/>
            </a:xfrm>
            <a:prstGeom prst="line">
              <a:avLst/>
            </a:prstGeom>
            <a:noFill/>
            <a:ln w="25400" cap="sq" cmpd="sng" algn="ctr">
              <a:solidFill>
                <a:srgbClr val="00B050"/>
              </a:solidFill>
              <a:prstDash val="solid"/>
              <a:round/>
              <a:headEnd type="none" w="med" len="med"/>
              <a:tailEnd type="none" w="med" len="med"/>
            </a:ln>
            <a:effectLst/>
          </p:spPr>
        </p:cxnSp>
        <p:cxnSp>
          <p:nvCxnSpPr>
            <p:cNvPr id="290" name="Straight Connector 289"/>
            <p:cNvCxnSpPr/>
            <p:nvPr/>
          </p:nvCxnSpPr>
          <p:spPr bwMode="auto">
            <a:xfrm>
              <a:off x="1698935" y="2664241"/>
              <a:ext cx="615066" cy="11785"/>
            </a:xfrm>
            <a:prstGeom prst="line">
              <a:avLst/>
            </a:prstGeom>
            <a:noFill/>
            <a:ln w="25400" cap="sq" cmpd="sng" algn="ctr">
              <a:solidFill>
                <a:srgbClr val="00B050"/>
              </a:solidFill>
              <a:prstDash val="solid"/>
              <a:round/>
              <a:headEnd type="none" w="med" len="med"/>
              <a:tailEnd type="none" w="med" len="med"/>
            </a:ln>
            <a:effectLst/>
          </p:spPr>
        </p:cxnSp>
        <p:cxnSp>
          <p:nvCxnSpPr>
            <p:cNvPr id="291" name="Straight Connector 290"/>
            <p:cNvCxnSpPr/>
            <p:nvPr/>
          </p:nvCxnSpPr>
          <p:spPr bwMode="auto">
            <a:xfrm flipV="1">
              <a:off x="1697532" y="2664241"/>
              <a:ext cx="616469" cy="133596"/>
            </a:xfrm>
            <a:prstGeom prst="line">
              <a:avLst/>
            </a:prstGeom>
            <a:noFill/>
            <a:ln w="25400" cap="sq" cmpd="sng" algn="ctr">
              <a:solidFill>
                <a:srgbClr val="00B050"/>
              </a:solidFill>
              <a:prstDash val="solid"/>
              <a:round/>
              <a:headEnd type="none" w="med" len="med"/>
              <a:tailEnd type="none" w="med" len="med"/>
            </a:ln>
            <a:effectLst/>
          </p:spPr>
        </p:cxnSp>
        <p:cxnSp>
          <p:nvCxnSpPr>
            <p:cNvPr id="292" name="Straight Connector 291"/>
            <p:cNvCxnSpPr/>
            <p:nvPr/>
          </p:nvCxnSpPr>
          <p:spPr bwMode="auto">
            <a:xfrm flipV="1">
              <a:off x="1696129" y="2667478"/>
              <a:ext cx="629094" cy="263954"/>
            </a:xfrm>
            <a:prstGeom prst="line">
              <a:avLst/>
            </a:prstGeom>
            <a:noFill/>
            <a:ln w="25400" cap="sq" cmpd="sng" algn="ctr">
              <a:solidFill>
                <a:srgbClr val="00B050"/>
              </a:solidFill>
              <a:prstDash val="solid"/>
              <a:round/>
              <a:headEnd type="none" w="med" len="med"/>
              <a:tailEnd type="none" w="med" len="med"/>
            </a:ln>
            <a:effectLst/>
          </p:spPr>
        </p:cxnSp>
        <p:cxnSp>
          <p:nvCxnSpPr>
            <p:cNvPr id="293" name="Straight Connector 292"/>
            <p:cNvCxnSpPr/>
            <p:nvPr/>
          </p:nvCxnSpPr>
          <p:spPr bwMode="auto">
            <a:xfrm flipV="1">
              <a:off x="1694726" y="2667478"/>
              <a:ext cx="630497" cy="397550"/>
            </a:xfrm>
            <a:prstGeom prst="line">
              <a:avLst/>
            </a:prstGeom>
            <a:noFill/>
            <a:ln w="25400" cap="sq" cmpd="sng" algn="ctr">
              <a:solidFill>
                <a:srgbClr val="00B050"/>
              </a:solidFill>
              <a:prstDash val="solid"/>
              <a:round/>
              <a:headEnd type="none" w="med" len="med"/>
              <a:tailEnd type="none" w="med" len="med"/>
            </a:ln>
            <a:effectLst/>
          </p:spPr>
        </p:cxnSp>
        <p:cxnSp>
          <p:nvCxnSpPr>
            <p:cNvPr id="294" name="Straight Connector 293"/>
            <p:cNvCxnSpPr/>
            <p:nvPr/>
          </p:nvCxnSpPr>
          <p:spPr bwMode="auto">
            <a:xfrm flipV="1">
              <a:off x="1693324" y="2683040"/>
              <a:ext cx="620677" cy="515583"/>
            </a:xfrm>
            <a:prstGeom prst="line">
              <a:avLst/>
            </a:prstGeom>
            <a:noFill/>
            <a:ln w="25400" cap="sq" cmpd="sng" algn="ctr">
              <a:solidFill>
                <a:srgbClr val="00B050"/>
              </a:solidFill>
              <a:prstDash val="solid"/>
              <a:round/>
              <a:headEnd type="none" w="med" len="med"/>
              <a:tailEnd type="none" w="med" len="med"/>
            </a:ln>
            <a:effectLst/>
          </p:spPr>
        </p:cxnSp>
        <p:cxnSp>
          <p:nvCxnSpPr>
            <p:cNvPr id="295" name="Straight Connector 294"/>
            <p:cNvCxnSpPr/>
            <p:nvPr/>
          </p:nvCxnSpPr>
          <p:spPr bwMode="auto">
            <a:xfrm flipV="1">
              <a:off x="1691921" y="2676026"/>
              <a:ext cx="627031" cy="656194"/>
            </a:xfrm>
            <a:prstGeom prst="line">
              <a:avLst/>
            </a:prstGeom>
            <a:noFill/>
            <a:ln w="25400" cap="sq" cmpd="sng" algn="ctr">
              <a:solidFill>
                <a:srgbClr val="00B050"/>
              </a:solidFill>
              <a:prstDash val="solid"/>
              <a:round/>
              <a:headEnd type="none" w="med" len="med"/>
              <a:tailEnd type="none" w="med" len="med"/>
            </a:ln>
            <a:effectLst/>
          </p:spPr>
        </p:cxnSp>
        <p:cxnSp>
          <p:nvCxnSpPr>
            <p:cNvPr id="296" name="Straight Connector 295"/>
            <p:cNvCxnSpPr/>
            <p:nvPr/>
          </p:nvCxnSpPr>
          <p:spPr bwMode="auto">
            <a:xfrm flipV="1">
              <a:off x="1690518" y="2667478"/>
              <a:ext cx="634705" cy="798338"/>
            </a:xfrm>
            <a:prstGeom prst="line">
              <a:avLst/>
            </a:prstGeom>
            <a:noFill/>
            <a:ln w="25400" cap="sq" cmpd="sng" algn="ctr">
              <a:solidFill>
                <a:srgbClr val="00B050"/>
              </a:solidFill>
              <a:prstDash val="solid"/>
              <a:round/>
              <a:headEnd type="none" w="med" len="med"/>
              <a:tailEnd type="none" w="med" len="med"/>
            </a:ln>
            <a:effectLst/>
          </p:spPr>
        </p:cxnSp>
        <p:cxnSp>
          <p:nvCxnSpPr>
            <p:cNvPr id="297" name="Straight Connector 296"/>
            <p:cNvCxnSpPr/>
            <p:nvPr/>
          </p:nvCxnSpPr>
          <p:spPr bwMode="auto">
            <a:xfrm>
              <a:off x="2444179" y="2927026"/>
              <a:ext cx="645862" cy="201685"/>
            </a:xfrm>
            <a:prstGeom prst="line">
              <a:avLst/>
            </a:prstGeom>
            <a:noFill/>
            <a:ln w="25400" cap="sq" cmpd="sng" algn="ctr">
              <a:solidFill>
                <a:srgbClr val="00B050"/>
              </a:solidFill>
              <a:prstDash val="solid"/>
              <a:round/>
              <a:headEnd type="none" w="med" len="med"/>
              <a:tailEnd type="none" w="med" len="med"/>
            </a:ln>
            <a:effectLst/>
          </p:spPr>
        </p:cxnSp>
      </p:grpSp>
      <p:grpSp>
        <p:nvGrpSpPr>
          <p:cNvPr id="298" name="Group 297"/>
          <p:cNvGrpSpPr/>
          <p:nvPr/>
        </p:nvGrpSpPr>
        <p:grpSpPr>
          <a:xfrm>
            <a:off x="5486400" y="5323292"/>
            <a:ext cx="2329214" cy="773856"/>
            <a:chOff x="5486400" y="5323292"/>
            <a:chExt cx="2329214" cy="773856"/>
          </a:xfrm>
        </p:grpSpPr>
        <p:cxnSp>
          <p:nvCxnSpPr>
            <p:cNvPr id="299" name="Straight Connector 298"/>
            <p:cNvCxnSpPr/>
            <p:nvPr/>
          </p:nvCxnSpPr>
          <p:spPr bwMode="auto">
            <a:xfrm flipV="1">
              <a:off x="5828489" y="5323292"/>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00" name="Straight Connector 299"/>
            <p:cNvCxnSpPr>
              <a:cxnSpLocks/>
            </p:cNvCxnSpPr>
            <p:nvPr/>
          </p:nvCxnSpPr>
          <p:spPr bwMode="auto">
            <a:xfrm>
              <a:off x="5486400" y="5678967"/>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01" name="Oval 300"/>
            <p:cNvSpPr>
              <a:spLocks/>
            </p:cNvSpPr>
            <p:nvPr/>
          </p:nvSpPr>
          <p:spPr>
            <a:xfrm>
              <a:off x="6124787" y="5727402"/>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p:pic>
        <p:nvPicPr>
          <p:cNvPr id="303" name="Picture 6" descr="https://encrypted-tbn2.gstatic.com/images?q=tbn:ANd9GcQxi0BXRGGWwpZlLt6x5i_eKwXhaJLwx7Ku7fvdkqS2tzyVEg1gRg"/>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988" y="2675354"/>
            <a:ext cx="808088" cy="53774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02772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fill="hold"/>
                                        <p:tgtEl>
                                          <p:spTgt spid="111"/>
                                        </p:tgtEl>
                                        <p:attrNameLst>
                                          <p:attrName>ppt_x</p:attrName>
                                        </p:attrNameLst>
                                      </p:cBhvr>
                                      <p:tavLst>
                                        <p:tav tm="0">
                                          <p:val>
                                            <p:strVal val="0-#ppt_w/2"/>
                                          </p:val>
                                        </p:tav>
                                        <p:tav tm="100000">
                                          <p:val>
                                            <p:strVal val="#ppt_x"/>
                                          </p:val>
                                        </p:tav>
                                      </p:tavLst>
                                    </p:anim>
                                    <p:anim calcmode="lin" valueType="num">
                                      <p:cBhvr additive="base">
                                        <p:cTn id="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9"/>
                                        </p:tgtEl>
                                        <p:attrNameLst>
                                          <p:attrName>style.visibility</p:attrName>
                                        </p:attrNameLst>
                                      </p:cBhvr>
                                      <p:to>
                                        <p:strVal val="visible"/>
                                      </p:to>
                                    </p:set>
                                    <p:anim calcmode="lin" valueType="num">
                                      <p:cBhvr additive="base">
                                        <p:cTn id="13" dur="500" fill="hold"/>
                                        <p:tgtEl>
                                          <p:spTgt spid="279"/>
                                        </p:tgtEl>
                                        <p:attrNameLst>
                                          <p:attrName>ppt_x</p:attrName>
                                        </p:attrNameLst>
                                      </p:cBhvr>
                                      <p:tavLst>
                                        <p:tav tm="0">
                                          <p:val>
                                            <p:strVal val="0-#ppt_w/2"/>
                                          </p:val>
                                        </p:tav>
                                        <p:tav tm="100000">
                                          <p:val>
                                            <p:strVal val="#ppt_x"/>
                                          </p:val>
                                        </p:tav>
                                      </p:tavLst>
                                    </p:anim>
                                    <p:anim calcmode="lin" valueType="num">
                                      <p:cBhvr additive="base">
                                        <p:cTn id="14"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0-#ppt_w/2"/>
                                          </p:val>
                                        </p:tav>
                                        <p:tav tm="100000">
                                          <p:val>
                                            <p:strVal val="#ppt_x"/>
                                          </p:val>
                                        </p:tav>
                                      </p:tavLst>
                                    </p:anim>
                                    <p:anim calcmode="lin" valueType="num">
                                      <p:cBhvr additive="base">
                                        <p:cTn id="20"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42" presetClass="path" presetSubtype="0" accel="50000" decel="50000" fill="hold" nodeType="clickEffect">
                                  <p:stCondLst>
                                    <p:cond delay="0"/>
                                  </p:stCondLst>
                                  <p:childTnLst>
                                    <p:animMotion origin="layout" path="M 2.22222E-6 -1.48148E-6 L 0.0158 0.03634 " pathEditMode="relative" rAng="0" ptsTypes="AA">
                                      <p:cBhvr>
                                        <p:cTn id="24" dur="1000" fill="hold"/>
                                        <p:tgtEl>
                                          <p:spTgt spid="207"/>
                                        </p:tgtEl>
                                        <p:attrNameLst>
                                          <p:attrName>ppt_x</p:attrName>
                                          <p:attrName>ppt_y</p:attrName>
                                        </p:attrNameLst>
                                      </p:cBhvr>
                                      <p:rCtr x="781" y="1806"/>
                                    </p:animMotion>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298"/>
                                        </p:tgtEl>
                                        <p:attrNameLst>
                                          <p:attrName>style.visibility</p:attrName>
                                        </p:attrNameLst>
                                      </p:cBhvr>
                                      <p:to>
                                        <p:strVal val="visible"/>
                                      </p:to>
                                    </p:set>
                                    <p:anim calcmode="lin" valueType="num">
                                      <p:cBhvr additive="base">
                                        <p:cTn id="29" dur="500" fill="hold"/>
                                        <p:tgtEl>
                                          <p:spTgt spid="298"/>
                                        </p:tgtEl>
                                        <p:attrNameLst>
                                          <p:attrName>ppt_x</p:attrName>
                                        </p:attrNameLst>
                                      </p:cBhvr>
                                      <p:tavLst>
                                        <p:tav tm="0">
                                          <p:val>
                                            <p:strVal val="0-#ppt_w/2"/>
                                          </p:val>
                                        </p:tav>
                                        <p:tav tm="100000">
                                          <p:val>
                                            <p:strVal val="#ppt_x"/>
                                          </p:val>
                                        </p:tav>
                                      </p:tavLst>
                                    </p:anim>
                                    <p:anim calcmode="lin" valueType="num">
                                      <p:cBhvr additive="base">
                                        <p:cTn id="30" dur="500" fill="hold"/>
                                        <p:tgtEl>
                                          <p:spTgt spid="298"/>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53"/>
                                        </p:tgtEl>
                                        <p:attrNameLst>
                                          <p:attrName>style.visibility</p:attrName>
                                        </p:attrNameLst>
                                      </p:cBhvr>
                                      <p:to>
                                        <p:strVal val="visible"/>
                                      </p:to>
                                    </p:set>
                                    <p:anim calcmode="lin" valueType="num">
                                      <p:cBhvr additive="base">
                                        <p:cTn id="35" dur="500" fill="hold"/>
                                        <p:tgtEl>
                                          <p:spTgt spid="153"/>
                                        </p:tgtEl>
                                        <p:attrNameLst>
                                          <p:attrName>ppt_x</p:attrName>
                                        </p:attrNameLst>
                                      </p:cBhvr>
                                      <p:tavLst>
                                        <p:tav tm="0">
                                          <p:val>
                                            <p:strVal val="0-#ppt_w/2"/>
                                          </p:val>
                                        </p:tav>
                                        <p:tav tm="100000">
                                          <p:val>
                                            <p:strVal val="#ppt_x"/>
                                          </p:val>
                                        </p:tav>
                                      </p:tavLst>
                                    </p:anim>
                                    <p:anim calcmode="lin" valueType="num">
                                      <p:cBhvr additive="base">
                                        <p:cTn id="36" dur="500" fill="hold"/>
                                        <p:tgtEl>
                                          <p:spTgt spid="15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206"/>
                                        </p:tgtEl>
                                        <p:attrNameLst>
                                          <p:attrName>style.visibility</p:attrName>
                                        </p:attrNameLst>
                                      </p:cBhvr>
                                      <p:to>
                                        <p:strVal val="visible"/>
                                      </p:to>
                                    </p:set>
                                    <p:anim calcmode="lin" valueType="num">
                                      <p:cBhvr additive="base">
                                        <p:cTn id="41" dur="500" fill="hold"/>
                                        <p:tgtEl>
                                          <p:spTgt spid="206"/>
                                        </p:tgtEl>
                                        <p:attrNameLst>
                                          <p:attrName>ppt_x</p:attrName>
                                        </p:attrNameLst>
                                      </p:cBhvr>
                                      <p:tavLst>
                                        <p:tav tm="0">
                                          <p:val>
                                            <p:strVal val="0-#ppt_w/2"/>
                                          </p:val>
                                        </p:tav>
                                        <p:tav tm="100000">
                                          <p:val>
                                            <p:strVal val="#ppt_x"/>
                                          </p:val>
                                        </p:tav>
                                      </p:tavLst>
                                    </p:anim>
                                    <p:anim calcmode="lin" valueType="num">
                                      <p:cBhvr additive="base">
                                        <p:cTn id="42" dur="500" fill="hold"/>
                                        <p:tgtEl>
                                          <p:spTgt spid="20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grpId="0" nodeType="clickEffect">
                                  <p:stCondLst>
                                    <p:cond delay="0"/>
                                  </p:stCondLst>
                                  <p:childTnLst>
                                    <p:set>
                                      <p:cBhvr>
                                        <p:cTn id="46" dur="1" fill="hold">
                                          <p:stCondLst>
                                            <p:cond delay="0"/>
                                          </p:stCondLst>
                                        </p:cTn>
                                        <p:tgtEl>
                                          <p:spTgt spid="205"/>
                                        </p:tgtEl>
                                        <p:attrNameLst>
                                          <p:attrName>style.visibility</p:attrName>
                                        </p:attrNameLst>
                                      </p:cBhvr>
                                      <p:to>
                                        <p:strVal val="visible"/>
                                      </p:to>
                                    </p:set>
                                    <p:anim calcmode="lin" valueType="num">
                                      <p:cBhvr additive="base">
                                        <p:cTn id="47" dur="500" fill="hold"/>
                                        <p:tgtEl>
                                          <p:spTgt spid="205"/>
                                        </p:tgtEl>
                                        <p:attrNameLst>
                                          <p:attrName>ppt_x</p:attrName>
                                        </p:attrNameLst>
                                      </p:cBhvr>
                                      <p:tavLst>
                                        <p:tav tm="0">
                                          <p:val>
                                            <p:strVal val="0-#ppt_w/2"/>
                                          </p:val>
                                        </p:tav>
                                        <p:tav tm="100000">
                                          <p:val>
                                            <p:strVal val="#ppt_x"/>
                                          </p:val>
                                        </p:tav>
                                      </p:tavLst>
                                    </p:anim>
                                    <p:anim calcmode="lin" valueType="num">
                                      <p:cBhvr additive="base">
                                        <p:cTn id="48"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03"/>
                                        </p:tgtEl>
                                        <p:attrNameLst>
                                          <p:attrName>style.visibility</p:attrName>
                                        </p:attrNameLst>
                                      </p:cBhvr>
                                      <p:to>
                                        <p:strVal val="visible"/>
                                      </p:to>
                                    </p:set>
                                    <p:anim calcmode="lin" valueType="num">
                                      <p:cBhvr additive="base">
                                        <p:cTn id="53" dur="500" fill="hold"/>
                                        <p:tgtEl>
                                          <p:spTgt spid="303"/>
                                        </p:tgtEl>
                                        <p:attrNameLst>
                                          <p:attrName>ppt_x</p:attrName>
                                        </p:attrNameLst>
                                      </p:cBhvr>
                                      <p:tavLst>
                                        <p:tav tm="0">
                                          <p:val>
                                            <p:strVal val="0-#ppt_w/2"/>
                                          </p:val>
                                        </p:tav>
                                        <p:tav tm="100000">
                                          <p:val>
                                            <p:strVal val="#ppt_x"/>
                                          </p:val>
                                        </p:tav>
                                      </p:tavLst>
                                    </p:anim>
                                    <p:anim calcmode="lin" valueType="num">
                                      <p:cBhvr additive="base">
                                        <p:cTn id="54" dur="500" fill="hold"/>
                                        <p:tgtEl>
                                          <p:spTgt spid="303"/>
                                        </p:tgtEl>
                                        <p:attrNameLst>
                                          <p:attrName>ppt_y</p:attrName>
                                        </p:attrNameLst>
                                      </p:cBhvr>
                                      <p:tavLst>
                                        <p:tav tm="0">
                                          <p:val>
                                            <p:strVal val="#ppt_y"/>
                                          </p:val>
                                        </p:tav>
                                        <p:tav tm="100000">
                                          <p:val>
                                            <p:strVal val="#ppt_y"/>
                                          </p:val>
                                        </p:tav>
                                      </p:tavLst>
                                    </p:anim>
                                  </p:childTnLst>
                                </p:cTn>
                              </p:par>
                              <p:par>
                                <p:cTn id="55" presetID="1" presetClass="exit" presetSubtype="0" fill="hold" nodeType="withEffect">
                                  <p:stCondLst>
                                    <p:cond delay="0"/>
                                  </p:stCondLst>
                                  <p:childTnLst>
                                    <p:set>
                                      <p:cBhvr>
                                        <p:cTn id="56" dur="1" fill="hold">
                                          <p:stCondLst>
                                            <p:cond delay="0"/>
                                          </p:stCondLst>
                                        </p:cTn>
                                        <p:tgtEl>
                                          <p:spTgt spid="206"/>
                                        </p:tgtEl>
                                        <p:attrNameLst>
                                          <p:attrName>style.visibility</p:attrName>
                                        </p:attrNameLst>
                                      </p:cBhvr>
                                      <p:to>
                                        <p:strVal val="hidden"/>
                                      </p:to>
                                    </p:set>
                                  </p:childTnLst>
                                </p:cTn>
                              </p:par>
                              <p:par>
                                <p:cTn id="57" presetID="1" presetClass="exit" presetSubtype="0" fill="hold" grpId="1" nodeType="withEffect">
                                  <p:stCondLst>
                                    <p:cond delay="0"/>
                                  </p:stCondLst>
                                  <p:childTnLst>
                                    <p:set>
                                      <p:cBhvr>
                                        <p:cTn id="58" dur="1" fill="hold">
                                          <p:stCondLst>
                                            <p:cond delay="0"/>
                                          </p:stCondLst>
                                        </p:cTn>
                                        <p:tgtEl>
                                          <p:spTgt spid="205"/>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2" nodeType="clickEffect">
                                  <p:stCondLst>
                                    <p:cond delay="0"/>
                                  </p:stCondLst>
                                  <p:childTnLst>
                                    <p:set>
                                      <p:cBhvr>
                                        <p:cTn id="62" dur="1" fill="hold">
                                          <p:stCondLst>
                                            <p:cond delay="0"/>
                                          </p:stCondLst>
                                        </p:cTn>
                                        <p:tgtEl>
                                          <p:spTgt spid="205"/>
                                        </p:tgtEl>
                                        <p:attrNameLst>
                                          <p:attrName>style.visibility</p:attrName>
                                        </p:attrNameLst>
                                      </p:cBhvr>
                                      <p:to>
                                        <p:strVal val="visible"/>
                                      </p:to>
                                    </p:set>
                                    <p:anim calcmode="lin" valueType="num">
                                      <p:cBhvr additive="base">
                                        <p:cTn id="63" dur="500" fill="hold"/>
                                        <p:tgtEl>
                                          <p:spTgt spid="205"/>
                                        </p:tgtEl>
                                        <p:attrNameLst>
                                          <p:attrName>ppt_x</p:attrName>
                                        </p:attrNameLst>
                                      </p:cBhvr>
                                      <p:tavLst>
                                        <p:tav tm="0">
                                          <p:val>
                                            <p:strVal val="0-#ppt_w/2"/>
                                          </p:val>
                                        </p:tav>
                                        <p:tav tm="100000">
                                          <p:val>
                                            <p:strVal val="#ppt_x"/>
                                          </p:val>
                                        </p:tav>
                                      </p:tavLst>
                                    </p:anim>
                                    <p:anim calcmode="lin" valueType="num">
                                      <p:cBhvr additive="base">
                                        <p:cTn id="64" dur="500" fill="hold"/>
                                        <p:tgtEl>
                                          <p:spTgt spid="205"/>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47"/>
                                        </p:tgtEl>
                                        <p:attrNameLst>
                                          <p:attrName>style.visibility</p:attrName>
                                        </p:attrNameLst>
                                      </p:cBhvr>
                                      <p:to>
                                        <p:strVal val="visible"/>
                                      </p:to>
                                    </p:set>
                                    <p:anim calcmode="lin" valueType="num">
                                      <p:cBhvr additive="base">
                                        <p:cTn id="69" dur="500" fill="hold"/>
                                        <p:tgtEl>
                                          <p:spTgt spid="147"/>
                                        </p:tgtEl>
                                        <p:attrNameLst>
                                          <p:attrName>ppt_x</p:attrName>
                                        </p:attrNameLst>
                                      </p:cBhvr>
                                      <p:tavLst>
                                        <p:tav tm="0">
                                          <p:val>
                                            <p:strVal val="0-#ppt_w/2"/>
                                          </p:val>
                                        </p:tav>
                                        <p:tav tm="100000">
                                          <p:val>
                                            <p:strVal val="#ppt_x"/>
                                          </p:val>
                                        </p:tav>
                                      </p:tavLst>
                                    </p:anim>
                                    <p:anim calcmode="lin" valueType="num">
                                      <p:cBhvr additive="base">
                                        <p:cTn id="70" dur="500" fill="hold"/>
                                        <p:tgtEl>
                                          <p:spTgt spid="147"/>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grpId="0" nodeType="clickEffect">
                                  <p:stCondLst>
                                    <p:cond delay="0"/>
                                  </p:stCondLst>
                                  <p:childTnLst>
                                    <p:set>
                                      <p:cBhvr>
                                        <p:cTn id="74" dur="1" fill="hold">
                                          <p:stCondLst>
                                            <p:cond delay="0"/>
                                          </p:stCondLst>
                                        </p:cTn>
                                        <p:tgtEl>
                                          <p:spTgt spid="146"/>
                                        </p:tgtEl>
                                        <p:attrNameLst>
                                          <p:attrName>style.visibility</p:attrName>
                                        </p:attrNameLst>
                                      </p:cBhvr>
                                      <p:to>
                                        <p:strVal val="visible"/>
                                      </p:to>
                                    </p:set>
                                    <p:anim calcmode="lin" valueType="num">
                                      <p:cBhvr additive="base">
                                        <p:cTn id="75" dur="500" fill="hold"/>
                                        <p:tgtEl>
                                          <p:spTgt spid="146"/>
                                        </p:tgtEl>
                                        <p:attrNameLst>
                                          <p:attrName>ppt_x</p:attrName>
                                        </p:attrNameLst>
                                      </p:cBhvr>
                                      <p:tavLst>
                                        <p:tav tm="0">
                                          <p:val>
                                            <p:strVal val="1+#ppt_w/2"/>
                                          </p:val>
                                        </p:tav>
                                        <p:tav tm="100000">
                                          <p:val>
                                            <p:strVal val="#ppt_x"/>
                                          </p:val>
                                        </p:tav>
                                      </p:tavLst>
                                    </p:anim>
                                    <p:anim calcmode="lin" valueType="num">
                                      <p:cBhvr additive="base">
                                        <p:cTn id="76" dur="500" fill="hold"/>
                                        <p:tgtEl>
                                          <p:spTgt spid="14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2" fill="hold" grpId="0" nodeType="clickEffect">
                                  <p:stCondLst>
                                    <p:cond delay="0"/>
                                  </p:stCondLst>
                                  <p:childTnLst>
                                    <p:set>
                                      <p:cBhvr>
                                        <p:cTn id="80" dur="1" fill="hold">
                                          <p:stCondLst>
                                            <p:cond delay="0"/>
                                          </p:stCondLst>
                                        </p:cTn>
                                        <p:tgtEl>
                                          <p:spTgt spid="145"/>
                                        </p:tgtEl>
                                        <p:attrNameLst>
                                          <p:attrName>style.visibility</p:attrName>
                                        </p:attrNameLst>
                                      </p:cBhvr>
                                      <p:to>
                                        <p:strVal val="visible"/>
                                      </p:to>
                                    </p:set>
                                    <p:anim calcmode="lin" valueType="num">
                                      <p:cBhvr additive="base">
                                        <p:cTn id="81" dur="500" fill="hold"/>
                                        <p:tgtEl>
                                          <p:spTgt spid="145"/>
                                        </p:tgtEl>
                                        <p:attrNameLst>
                                          <p:attrName>ppt_x</p:attrName>
                                        </p:attrNameLst>
                                      </p:cBhvr>
                                      <p:tavLst>
                                        <p:tav tm="0">
                                          <p:val>
                                            <p:strVal val="1+#ppt_w/2"/>
                                          </p:val>
                                        </p:tav>
                                        <p:tav tm="100000">
                                          <p:val>
                                            <p:strVal val="#ppt_x"/>
                                          </p:val>
                                        </p:tav>
                                      </p:tavLst>
                                    </p:anim>
                                    <p:anim calcmode="lin" valueType="num">
                                      <p:cBhvr additive="base">
                                        <p:cTn id="82"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2" fill="hold" nodeType="clickEffect">
                                  <p:stCondLst>
                                    <p:cond delay="0"/>
                                  </p:stCondLst>
                                  <p:childTnLst>
                                    <p:set>
                                      <p:cBhvr>
                                        <p:cTn id="86" dur="1" fill="hold">
                                          <p:stCondLst>
                                            <p:cond delay="0"/>
                                          </p:stCondLst>
                                        </p:cTn>
                                        <p:tgtEl>
                                          <p:spTgt spid="139"/>
                                        </p:tgtEl>
                                        <p:attrNameLst>
                                          <p:attrName>style.visibility</p:attrName>
                                        </p:attrNameLst>
                                      </p:cBhvr>
                                      <p:to>
                                        <p:strVal val="visible"/>
                                      </p:to>
                                    </p:set>
                                    <p:anim calcmode="lin" valueType="num">
                                      <p:cBhvr additive="base">
                                        <p:cTn id="87" dur="500" fill="hold"/>
                                        <p:tgtEl>
                                          <p:spTgt spid="139"/>
                                        </p:tgtEl>
                                        <p:attrNameLst>
                                          <p:attrName>ppt_x</p:attrName>
                                        </p:attrNameLst>
                                      </p:cBhvr>
                                      <p:tavLst>
                                        <p:tav tm="0">
                                          <p:val>
                                            <p:strVal val="1+#ppt_w/2"/>
                                          </p:val>
                                        </p:tav>
                                        <p:tav tm="100000">
                                          <p:val>
                                            <p:strVal val="#ppt_x"/>
                                          </p:val>
                                        </p:tav>
                                      </p:tavLst>
                                    </p:anim>
                                    <p:anim calcmode="lin" valueType="num">
                                      <p:cBhvr additive="base">
                                        <p:cTn id="88" dur="500" fill="hold"/>
                                        <p:tgtEl>
                                          <p:spTgt spid="1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279" grpId="0" animBg="1"/>
      <p:bldP spid="205" grpId="0"/>
      <p:bldP spid="205" grpId="1"/>
      <p:bldP spid="205" grpId="2"/>
      <p:bldP spid="145" grpId="0" animBg="1"/>
      <p:bldP spid="146" grpId="0" animBg="1"/>
    </p:bld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78CC0C6-C405-4B35-A642-1A7E660DBF7F}"/>
              </a:ext>
            </a:extLst>
          </p:cNvPr>
          <p:cNvSpPr>
            <a:spLocks noGrp="1"/>
          </p:cNvSpPr>
          <p:nvPr>
            <p:ph type="title"/>
          </p:nvPr>
        </p:nvSpPr>
        <p:spPr>
          <a:xfrm>
            <a:off x="685800" y="-152400"/>
            <a:ext cx="7772400" cy="838200"/>
          </a:xfrm>
        </p:spPr>
        <p:txBody>
          <a:bodyPr/>
          <a:lstStyle/>
          <a:p>
            <a:r>
              <a:rPr lang="en-US" b="0" dirty="0">
                <a:effectLst/>
              </a:rPr>
              <a:t>Probabilities</a:t>
            </a:r>
          </a:p>
        </p:txBody>
      </p:sp>
      <p:pic>
        <p:nvPicPr>
          <p:cNvPr id="8" name="Picture 7">
            <a:extLst>
              <a:ext uri="{FF2B5EF4-FFF2-40B4-BE49-F238E27FC236}">
                <a16:creationId xmlns:a16="http://schemas.microsoft.com/office/drawing/2014/main" id="{E3517EBD-72E0-4237-8542-7AA101ACEAA3}"/>
              </a:ext>
            </a:extLst>
          </p:cNvPr>
          <p:cNvPicPr>
            <a:picLocks noChangeAspect="1"/>
          </p:cNvPicPr>
          <p:nvPr/>
        </p:nvPicPr>
        <p:blipFill>
          <a:blip r:embed="rId2"/>
          <a:stretch>
            <a:fillRect/>
          </a:stretch>
        </p:blipFill>
        <p:spPr>
          <a:xfrm>
            <a:off x="38100" y="533400"/>
            <a:ext cx="8877300" cy="5129410"/>
          </a:xfrm>
          <a:prstGeom prst="rect">
            <a:avLst/>
          </a:prstGeom>
        </p:spPr>
      </p:pic>
      <p:pic>
        <p:nvPicPr>
          <p:cNvPr id="9" name="Picture 8">
            <a:extLst>
              <a:ext uri="{FF2B5EF4-FFF2-40B4-BE49-F238E27FC236}">
                <a16:creationId xmlns:a16="http://schemas.microsoft.com/office/drawing/2014/main" id="{8E1057E5-2981-45D7-9D71-A18044112B65}"/>
              </a:ext>
            </a:extLst>
          </p:cNvPr>
          <p:cNvPicPr>
            <a:picLocks noChangeAspect="1"/>
          </p:cNvPicPr>
          <p:nvPr/>
        </p:nvPicPr>
        <p:blipFill>
          <a:blip r:embed="rId3"/>
          <a:stretch>
            <a:fillRect/>
          </a:stretch>
        </p:blipFill>
        <p:spPr>
          <a:xfrm>
            <a:off x="838200" y="5760342"/>
            <a:ext cx="6699698" cy="976115"/>
          </a:xfrm>
          <a:prstGeom prst="rect">
            <a:avLst/>
          </a:prstGeom>
        </p:spPr>
      </p:pic>
    </p:spTree>
    <p:extLst>
      <p:ext uri="{BB962C8B-B14F-4D97-AF65-F5344CB8AC3E}">
        <p14:creationId xmlns:p14="http://schemas.microsoft.com/office/powerpoint/2010/main" val="918471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ppt_x"/>
                                          </p:val>
                                        </p:tav>
                                        <p:tav tm="100000">
                                          <p:val>
                                            <p:strVal val="#ppt_x"/>
                                          </p:val>
                                        </p:tav>
                                      </p:tavLst>
                                    </p:anim>
                                    <p:anim calcmode="lin" valueType="num">
                                      <p:cBhvr additive="base">
                                        <p:cTn id="8" dur="500" fill="hold"/>
                                        <p:tgtEl>
                                          <p:spTgt spid="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ppt_x"/>
                                          </p:val>
                                        </p:tav>
                                        <p:tav tm="100000">
                                          <p:val>
                                            <p:strVal val="#ppt_x"/>
                                          </p:val>
                                        </p:tav>
                                      </p:tavLst>
                                    </p:anim>
                                    <p:anim calcmode="lin" valueType="num">
                                      <p:cBhvr additive="base">
                                        <p:cTn id="14"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1">
            <a:extLst>
              <a:ext uri="{FF2B5EF4-FFF2-40B4-BE49-F238E27FC236}">
                <a16:creationId xmlns:a16="http://schemas.microsoft.com/office/drawing/2014/main" id="{F78CC0C6-C405-4B35-A642-1A7E660DBF7F}"/>
              </a:ext>
            </a:extLst>
          </p:cNvPr>
          <p:cNvSpPr>
            <a:spLocks noGrp="1"/>
          </p:cNvSpPr>
          <p:nvPr>
            <p:ph type="title"/>
          </p:nvPr>
        </p:nvSpPr>
        <p:spPr>
          <a:xfrm>
            <a:off x="685800" y="-152400"/>
            <a:ext cx="7772400" cy="838200"/>
          </a:xfrm>
        </p:spPr>
        <p:txBody>
          <a:bodyPr/>
          <a:lstStyle/>
          <a:p>
            <a:r>
              <a:rPr lang="en-US" b="0" dirty="0">
                <a:effectLst/>
              </a:rPr>
              <a:t>Probabilities</a:t>
            </a:r>
          </a:p>
        </p:txBody>
      </p:sp>
      <p:pic>
        <p:nvPicPr>
          <p:cNvPr id="8" name="Picture 7">
            <a:extLst>
              <a:ext uri="{FF2B5EF4-FFF2-40B4-BE49-F238E27FC236}">
                <a16:creationId xmlns:a16="http://schemas.microsoft.com/office/drawing/2014/main" id="{E3517EBD-72E0-4237-8542-7AA101ACEAA3}"/>
              </a:ext>
            </a:extLst>
          </p:cNvPr>
          <p:cNvPicPr>
            <a:picLocks noChangeAspect="1"/>
          </p:cNvPicPr>
          <p:nvPr/>
        </p:nvPicPr>
        <p:blipFill>
          <a:blip r:embed="rId2"/>
          <a:stretch>
            <a:fillRect/>
          </a:stretch>
        </p:blipFill>
        <p:spPr>
          <a:xfrm>
            <a:off x="38100" y="533400"/>
            <a:ext cx="8877300" cy="5129410"/>
          </a:xfrm>
          <a:prstGeom prst="rect">
            <a:avLst/>
          </a:prstGeom>
        </p:spPr>
      </p:pic>
      <p:pic>
        <p:nvPicPr>
          <p:cNvPr id="5" name="Picture 4">
            <a:extLst>
              <a:ext uri="{FF2B5EF4-FFF2-40B4-BE49-F238E27FC236}">
                <a16:creationId xmlns:a16="http://schemas.microsoft.com/office/drawing/2014/main" id="{ED76132B-3A92-46B1-A591-B041111909CA}"/>
              </a:ext>
            </a:extLst>
          </p:cNvPr>
          <p:cNvPicPr>
            <a:picLocks noChangeAspect="1"/>
          </p:cNvPicPr>
          <p:nvPr/>
        </p:nvPicPr>
        <p:blipFill>
          <a:blip r:embed="rId3"/>
          <a:stretch>
            <a:fillRect/>
          </a:stretch>
        </p:blipFill>
        <p:spPr>
          <a:xfrm>
            <a:off x="257174" y="5700910"/>
            <a:ext cx="8462003" cy="1074540"/>
          </a:xfrm>
          <a:prstGeom prst="rect">
            <a:avLst/>
          </a:prstGeom>
        </p:spPr>
      </p:pic>
    </p:spTree>
    <p:extLst>
      <p:ext uri="{BB962C8B-B14F-4D97-AF65-F5344CB8AC3E}">
        <p14:creationId xmlns:p14="http://schemas.microsoft.com/office/powerpoint/2010/main" val="8493687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254EAEB2-0E57-49F0-AAC2-7A961ABC8E6F}"/>
                  </a:ext>
                </a:extLst>
              </p:cNvPr>
              <p:cNvSpPr txBox="1"/>
              <p:nvPr/>
            </p:nvSpPr>
            <p:spPr bwMode="auto">
              <a:xfrm>
                <a:off x="0" y="533400"/>
                <a:ext cx="7060486" cy="120443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Flip a coin n times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½n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xmlns="">
          <p:sp>
            <p:nvSpPr>
              <p:cNvPr id="13" name="TextBox 12">
                <a:extLst>
                  <a:ext uri="{FF2B5EF4-FFF2-40B4-BE49-F238E27FC236}">
                    <a16:creationId xmlns:a16="http://schemas.microsoft.com/office/drawing/2014/main" id="{254EAEB2-0E57-49F0-AAC2-7A961ABC8E6F}"/>
                  </a:ext>
                </a:extLst>
              </p:cNvPr>
              <p:cNvSpPr txBox="1">
                <a:spLocks noRot="1" noChangeAspect="1" noMove="1" noResize="1" noEditPoints="1" noAdjustHandles="1" noChangeArrowheads="1" noChangeShapeType="1" noTextEdit="1"/>
              </p:cNvSpPr>
              <p:nvPr/>
            </p:nvSpPr>
            <p:spPr bwMode="auto">
              <a:xfrm>
                <a:off x="0" y="533400"/>
                <a:ext cx="7060486" cy="1204432"/>
              </a:xfrm>
              <a:prstGeom prst="rect">
                <a:avLst/>
              </a:prstGeom>
              <a:blipFill>
                <a:blip r:embed="rId2"/>
                <a:stretch>
                  <a:fillRect t="-4061" b="-106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6" name="Title 1">
            <a:extLst>
              <a:ext uri="{FF2B5EF4-FFF2-40B4-BE49-F238E27FC236}">
                <a16:creationId xmlns:a16="http://schemas.microsoft.com/office/drawing/2014/main" id="{B913C477-9CE5-4485-857D-EC176142FFA8}"/>
              </a:ext>
            </a:extLst>
          </p:cNvPr>
          <p:cNvSpPr>
            <a:spLocks noGrp="1"/>
          </p:cNvSpPr>
          <p:nvPr>
            <p:ph type="title"/>
          </p:nvPr>
        </p:nvSpPr>
        <p:spPr>
          <a:xfrm>
            <a:off x="685800" y="-152400"/>
            <a:ext cx="7772400" cy="838200"/>
          </a:xfrm>
        </p:spPr>
        <p:txBody>
          <a:bodyPr/>
          <a:lstStyle/>
          <a:p>
            <a:r>
              <a:rPr lang="en-US" b="0" dirty="0">
                <a:effectLst/>
              </a:rPr>
              <a:t>Probabilities</a:t>
            </a:r>
          </a:p>
        </p:txBody>
      </p:sp>
      <p:grpSp>
        <p:nvGrpSpPr>
          <p:cNvPr id="18" name="Group 17">
            <a:extLst>
              <a:ext uri="{FF2B5EF4-FFF2-40B4-BE49-F238E27FC236}">
                <a16:creationId xmlns:a16="http://schemas.microsoft.com/office/drawing/2014/main" id="{1EEA6473-4F1A-439A-A32B-8C2B746426D1}"/>
              </a:ext>
            </a:extLst>
          </p:cNvPr>
          <p:cNvGrpSpPr/>
          <p:nvPr/>
        </p:nvGrpSpPr>
        <p:grpSpPr>
          <a:xfrm>
            <a:off x="4038600" y="552450"/>
            <a:ext cx="5054487" cy="3547110"/>
            <a:chOff x="3962400" y="552450"/>
            <a:chExt cx="5054487" cy="3547110"/>
          </a:xfrm>
        </p:grpSpPr>
        <p:grpSp>
          <p:nvGrpSpPr>
            <p:cNvPr id="5" name="Group 4">
              <a:extLst>
                <a:ext uri="{FF2B5EF4-FFF2-40B4-BE49-F238E27FC236}">
                  <a16:creationId xmlns:a16="http://schemas.microsoft.com/office/drawing/2014/main" id="{6F3A49E8-27F3-4EA9-8982-B0F41872F991}"/>
                </a:ext>
              </a:extLst>
            </p:cNvPr>
            <p:cNvGrpSpPr/>
            <p:nvPr/>
          </p:nvGrpSpPr>
          <p:grpSpPr>
            <a:xfrm>
              <a:off x="3962400" y="586267"/>
              <a:ext cx="5054487" cy="3513293"/>
              <a:chOff x="1238250" y="1077597"/>
              <a:chExt cx="7060486" cy="5982316"/>
            </a:xfrm>
          </p:grpSpPr>
          <p:pic>
            <p:nvPicPr>
              <p:cNvPr id="7" name="Picture 2" descr="The Standard Normal Distribution | Examples, Explanations, Uses">
                <a:extLst>
                  <a:ext uri="{FF2B5EF4-FFF2-40B4-BE49-F238E27FC236}">
                    <a16:creationId xmlns:a16="http://schemas.microsoft.com/office/drawing/2014/main" id="{BF9C2370-094F-4A1D-994D-D6732A614ECA}"/>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238250" y="1077597"/>
                <a:ext cx="7060486" cy="4364997"/>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589C0860-7824-4312-A89B-50589DBEAD8D}"/>
                  </a:ext>
                </a:extLst>
              </p:cNvPr>
              <p:cNvSpPr/>
              <p:nvPr/>
            </p:nvSpPr>
            <p:spPr>
              <a:xfrm>
                <a:off x="1238250" y="4724399"/>
                <a:ext cx="7038670" cy="2335514"/>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9" name="Rectangle 38">
                <a:extLst>
                  <a:ext uri="{FF2B5EF4-FFF2-40B4-BE49-F238E27FC236}">
                    <a16:creationId xmlns:a16="http://schemas.microsoft.com/office/drawing/2014/main" id="{89E1C1DC-D0CA-4086-834D-A72CF460C057}"/>
                  </a:ext>
                </a:extLst>
              </p:cNvPr>
              <p:cNvSpPr/>
              <p:nvPr/>
            </p:nvSpPr>
            <p:spPr>
              <a:xfrm>
                <a:off x="1238250" y="1117328"/>
                <a:ext cx="7038670" cy="467103"/>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4" name="Rectangle 13">
              <a:extLst>
                <a:ext uri="{FF2B5EF4-FFF2-40B4-BE49-F238E27FC236}">
                  <a16:creationId xmlns:a16="http://schemas.microsoft.com/office/drawing/2014/main" id="{4E99B5B5-7B21-4AA4-A4FB-0749BB3CD268}"/>
                </a:ext>
              </a:extLst>
            </p:cNvPr>
            <p:cNvSpPr/>
            <p:nvPr/>
          </p:nvSpPr>
          <p:spPr>
            <a:xfrm>
              <a:off x="6150973" y="1079212"/>
              <a:ext cx="28224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coin heads = V) </a:t>
              </a:r>
            </a:p>
          </p:txBody>
        </p:sp>
        <p:sp>
          <p:nvSpPr>
            <p:cNvPr id="40" name="Rectangle 39">
              <a:extLst>
                <a:ext uri="{FF2B5EF4-FFF2-40B4-BE49-F238E27FC236}">
                  <a16:creationId xmlns:a16="http://schemas.microsoft.com/office/drawing/2014/main" id="{BEF2158F-A063-457F-B073-1723F852D3DE}"/>
                </a:ext>
              </a:extLst>
            </p:cNvPr>
            <p:cNvSpPr/>
            <p:nvPr/>
          </p:nvSpPr>
          <p:spPr>
            <a:xfrm>
              <a:off x="4800600" y="552450"/>
              <a:ext cx="390042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Normal/Gaussian Distribution</a:t>
              </a:r>
            </a:p>
          </p:txBody>
        </p:sp>
      </p:grpSp>
      <p:sp>
        <p:nvSpPr>
          <p:cNvPr id="21" name="TextBox 20">
            <a:extLst>
              <a:ext uri="{FF2B5EF4-FFF2-40B4-BE49-F238E27FC236}">
                <a16:creationId xmlns:a16="http://schemas.microsoft.com/office/drawing/2014/main" id="{350ADEDC-5968-49AF-9E7D-ACE49FE395A7}"/>
              </a:ext>
            </a:extLst>
          </p:cNvPr>
          <p:cNvSpPr txBox="1"/>
          <p:nvPr/>
        </p:nvSpPr>
        <p:spPr bwMode="auto">
          <a:xfrm>
            <a:off x="6761045" y="2263374"/>
            <a:ext cx="6262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h</a:t>
            </a:r>
          </a:p>
        </p:txBody>
      </p:sp>
      <p:sp>
        <p:nvSpPr>
          <p:cNvPr id="25" name="TextBox 24">
            <a:extLst>
              <a:ext uri="{FF2B5EF4-FFF2-40B4-BE49-F238E27FC236}">
                <a16:creationId xmlns:a16="http://schemas.microsoft.com/office/drawing/2014/main" id="{1C95F510-83C1-4DEA-8BBB-C8DFDF070BFE}"/>
              </a:ext>
            </a:extLst>
          </p:cNvPr>
          <p:cNvSpPr txBox="1"/>
          <p:nvPr/>
        </p:nvSpPr>
        <p:spPr bwMode="auto">
          <a:xfrm>
            <a:off x="6095999" y="2652486"/>
            <a:ext cx="13716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=½n</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9" name="Group 28">
            <a:extLst>
              <a:ext uri="{FF2B5EF4-FFF2-40B4-BE49-F238E27FC236}">
                <a16:creationId xmlns:a16="http://schemas.microsoft.com/office/drawing/2014/main" id="{55D87FA4-FBE3-463C-8F3A-DA1D224FB62E}"/>
              </a:ext>
            </a:extLst>
          </p:cNvPr>
          <p:cNvGrpSpPr/>
          <p:nvPr/>
        </p:nvGrpSpPr>
        <p:grpSpPr>
          <a:xfrm>
            <a:off x="6781799" y="3124200"/>
            <a:ext cx="3505201" cy="961572"/>
            <a:chOff x="6781799" y="3124200"/>
            <a:chExt cx="3505201" cy="961572"/>
          </a:xfrm>
        </p:grpSpPr>
        <mc:AlternateContent xmlns:mc="http://schemas.openxmlformats.org/markup-compatibility/2006" xmlns:a14="http://schemas.microsoft.com/office/drawing/2010/main">
          <mc:Choice Requires="a14">
            <p:sp>
              <p:nvSpPr>
                <p:cNvPr id="30" name="TextBox 29">
                  <a:extLst>
                    <a:ext uri="{FF2B5EF4-FFF2-40B4-BE49-F238E27FC236}">
                      <a16:creationId xmlns:a16="http://schemas.microsoft.com/office/drawing/2014/main" id="{42955A94-19EB-403D-B50E-2A233CDF7339}"/>
                    </a:ext>
                  </a:extLst>
                </p:cNvPr>
                <p:cNvSpPr txBox="1"/>
                <p:nvPr/>
              </p:nvSpPr>
              <p:spPr bwMode="auto">
                <a:xfrm>
                  <a:off x="6850329" y="3168341"/>
                  <a:ext cx="3436671" cy="9174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for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f>
                        <m:fPr>
                          <m:type m:val="skw"/>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fPr>
                        <m:num>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1</m:t>
                          </m:r>
                        </m:num>
                        <m:den>
                          <m:rad>
                            <m:radPr>
                              <m:degHide m:val="on"/>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den>
                      </m:f>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for %</a:t>
                  </a:r>
                </a:p>
              </p:txBody>
            </p:sp>
          </mc:Choice>
          <mc:Fallback xmlns="">
            <p:sp>
              <p:nvSpPr>
                <p:cNvPr id="30" name="TextBox 29">
                  <a:extLst>
                    <a:ext uri="{FF2B5EF4-FFF2-40B4-BE49-F238E27FC236}">
                      <a16:creationId xmlns:a16="http://schemas.microsoft.com/office/drawing/2014/main" id="{42955A94-19EB-403D-B50E-2A233CDF7339}"/>
                    </a:ext>
                  </a:extLst>
                </p:cNvPr>
                <p:cNvSpPr txBox="1">
                  <a:spLocks noRot="1" noChangeAspect="1" noMove="1" noResize="1" noEditPoints="1" noAdjustHandles="1" noChangeArrowheads="1" noChangeShapeType="1" noTextEdit="1"/>
                </p:cNvSpPr>
                <p:nvPr/>
              </p:nvSpPr>
              <p:spPr bwMode="auto">
                <a:xfrm>
                  <a:off x="6850329" y="3168341"/>
                  <a:ext cx="3436671" cy="917431"/>
                </a:xfrm>
                <a:prstGeom prst="rect">
                  <a:avLst/>
                </a:prstGeom>
                <a:blipFill>
                  <a:blip r:embed="rId4"/>
                  <a:stretch>
                    <a:fillRect t="-40667" b="-121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31" name="Straight Arrow Connector 30">
              <a:extLst>
                <a:ext uri="{FF2B5EF4-FFF2-40B4-BE49-F238E27FC236}">
                  <a16:creationId xmlns:a16="http://schemas.microsoft.com/office/drawing/2014/main" id="{1D141BF5-0822-445A-961D-5AC7E7521B35}"/>
                </a:ext>
              </a:extLst>
            </p:cNvPr>
            <p:cNvCxnSpPr>
              <a:cxnSpLocks/>
            </p:cNvCxnSpPr>
            <p:nvPr/>
          </p:nvCxnSpPr>
          <p:spPr bwMode="auto">
            <a:xfrm>
              <a:off x="6781799" y="3124200"/>
              <a:ext cx="632286" cy="0"/>
            </a:xfrm>
            <a:prstGeom prst="straightConnector1">
              <a:avLst/>
            </a:prstGeom>
            <a:noFill/>
            <a:ln w="38100" cap="sq" cmpd="sng" algn="ctr">
              <a:solidFill>
                <a:schemeClr val="hlink"/>
              </a:solidFill>
              <a:prstDash val="solid"/>
              <a:round/>
              <a:headEnd type="arrow" w="med" len="med"/>
              <a:tailEnd type="arrow"/>
            </a:ln>
            <a:effectLst/>
          </p:spPr>
        </p:cxnSp>
      </p:grpSp>
      <p:pic>
        <p:nvPicPr>
          <p:cNvPr id="32" name="Picture 31">
            <a:extLst>
              <a:ext uri="{FF2B5EF4-FFF2-40B4-BE49-F238E27FC236}">
                <a16:creationId xmlns:a16="http://schemas.microsoft.com/office/drawing/2014/main" id="{97B7625D-3BE6-4D65-B336-5505EF225815}"/>
              </a:ext>
            </a:extLst>
          </p:cNvPr>
          <p:cNvPicPr>
            <a:picLocks noChangeAspect="1"/>
          </p:cNvPicPr>
          <p:nvPr/>
        </p:nvPicPr>
        <p:blipFill rotWithShape="1">
          <a:blip r:embed="rId5"/>
          <a:srcRect t="21658" b="64827"/>
          <a:stretch/>
        </p:blipFill>
        <p:spPr>
          <a:xfrm>
            <a:off x="62525" y="4191000"/>
            <a:ext cx="9030562" cy="1005840"/>
          </a:xfrm>
          <a:prstGeom prst="rect">
            <a:avLst/>
          </a:prstGeom>
        </p:spPr>
      </p:pic>
      <p:sp>
        <p:nvSpPr>
          <p:cNvPr id="33" name="Title 1">
            <a:extLst>
              <a:ext uri="{FF2B5EF4-FFF2-40B4-BE49-F238E27FC236}">
                <a16:creationId xmlns:a16="http://schemas.microsoft.com/office/drawing/2014/main" id="{C2DACD02-44EE-49B2-93EC-291157E314BB}"/>
              </a:ext>
            </a:extLst>
          </p:cNvPr>
          <p:cNvSpPr txBox="1">
            <a:spLocks/>
          </p:cNvSpPr>
          <p:nvPr/>
        </p:nvSpPr>
        <p:spPr bwMode="auto">
          <a:xfrm>
            <a:off x="838200" y="3429000"/>
            <a:ext cx="2434774"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0" cap="none" spc="0" normalizeH="0" baseline="0" noProof="0" dirty="0">
                <a:ln>
                  <a:noFill/>
                </a:ln>
                <a:solidFill>
                  <a:srgbClr val="FFFF00"/>
                </a:solidFill>
                <a:effectLst/>
                <a:uLnTx/>
                <a:uFillTx/>
                <a:latin typeface="Arial Rounded MT Bold"/>
                <a:ea typeface="+mj-ea"/>
                <a:cs typeface="+mj-cs"/>
              </a:rPr>
              <a:t>Chernoff</a:t>
            </a:r>
          </a:p>
        </p:txBody>
      </p:sp>
      <p:grpSp>
        <p:nvGrpSpPr>
          <p:cNvPr id="34" name="Group 33">
            <a:extLst>
              <a:ext uri="{FF2B5EF4-FFF2-40B4-BE49-F238E27FC236}">
                <a16:creationId xmlns:a16="http://schemas.microsoft.com/office/drawing/2014/main" id="{42315295-7FEB-42AC-83B1-1600851AD8C4}"/>
              </a:ext>
            </a:extLst>
          </p:cNvPr>
          <p:cNvGrpSpPr/>
          <p:nvPr/>
        </p:nvGrpSpPr>
        <p:grpSpPr>
          <a:xfrm>
            <a:off x="5609772" y="3124200"/>
            <a:ext cx="1157516" cy="547914"/>
            <a:chOff x="6462486" y="3124200"/>
            <a:chExt cx="1157516" cy="547914"/>
          </a:xfrm>
        </p:grpSpPr>
        <p:sp>
          <p:nvSpPr>
            <p:cNvPr id="35" name="TextBox 34">
              <a:extLst>
                <a:ext uri="{FF2B5EF4-FFF2-40B4-BE49-F238E27FC236}">
                  <a16:creationId xmlns:a16="http://schemas.microsoft.com/office/drawing/2014/main" id="{D4901679-D957-437F-9482-7AE69D9E93FD}"/>
                </a:ext>
              </a:extLst>
            </p:cNvPr>
            <p:cNvSpPr txBox="1"/>
            <p:nvPr/>
          </p:nvSpPr>
          <p:spPr bwMode="auto">
            <a:xfrm>
              <a:off x="6462486" y="3210449"/>
              <a:ext cx="380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h</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36" name="Straight Arrow Connector 35">
              <a:extLst>
                <a:ext uri="{FF2B5EF4-FFF2-40B4-BE49-F238E27FC236}">
                  <a16:creationId xmlns:a16="http://schemas.microsoft.com/office/drawing/2014/main" id="{847FF617-2BD8-4BAB-B61A-D10ED686BA53}"/>
                </a:ext>
              </a:extLst>
            </p:cNvPr>
            <p:cNvCxnSpPr>
              <a:cxnSpLocks/>
            </p:cNvCxnSpPr>
            <p:nvPr/>
          </p:nvCxnSpPr>
          <p:spPr bwMode="auto">
            <a:xfrm>
              <a:off x="6781799" y="3124200"/>
              <a:ext cx="838203" cy="0"/>
            </a:xfrm>
            <a:prstGeom prst="straightConnector1">
              <a:avLst/>
            </a:prstGeom>
            <a:noFill/>
            <a:ln w="38100" cap="sq" cmpd="sng" algn="ctr">
              <a:solidFill>
                <a:schemeClr val="hlink"/>
              </a:solidFill>
              <a:prstDash val="solid"/>
              <a:round/>
              <a:headEnd type="arrow" w="med" len="med"/>
              <a:tailEnd type="arrow"/>
            </a:ln>
            <a:effectLst/>
          </p:spPr>
        </p:cxnSp>
      </p:grpSp>
      <p:sp>
        <p:nvSpPr>
          <p:cNvPr id="37" name="TextBox 36">
            <a:extLst>
              <a:ext uri="{FF2B5EF4-FFF2-40B4-BE49-F238E27FC236}">
                <a16:creationId xmlns:a16="http://schemas.microsoft.com/office/drawing/2014/main" id="{71CBE69D-3020-4EB7-8E76-5353406ABDA9}"/>
              </a:ext>
            </a:extLst>
          </p:cNvPr>
          <p:cNvSpPr txBox="1"/>
          <p:nvPr/>
        </p:nvSpPr>
        <p:spPr bwMode="auto">
          <a:xfrm>
            <a:off x="5442858" y="3443514"/>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εµ</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8" name="Freeform: Shape 37">
            <a:extLst>
              <a:ext uri="{FF2B5EF4-FFF2-40B4-BE49-F238E27FC236}">
                <a16:creationId xmlns:a16="http://schemas.microsoft.com/office/drawing/2014/main" id="{5E655272-39AA-42EF-B7E2-73AB299D4580}"/>
              </a:ext>
            </a:extLst>
          </p:cNvPr>
          <p:cNvSpPr/>
          <p:nvPr/>
        </p:nvSpPr>
        <p:spPr>
          <a:xfrm flipH="1">
            <a:off x="4570530" y="1866900"/>
            <a:ext cx="1315784" cy="821279"/>
          </a:xfrm>
          <a:custGeom>
            <a:avLst/>
            <a:gdLst>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3826 w 1328186"/>
              <a:gd name="connsiteY0" fmla="*/ 19249 h 908954"/>
              <a:gd name="connsiteX1" fmla="*/ 13826 w 1328186"/>
              <a:gd name="connsiteY1" fmla="*/ 847924 h 908954"/>
              <a:gd name="connsiteX2" fmla="*/ 1299701 w 1328186"/>
              <a:gd name="connsiteY2" fmla="*/ 838399 h 908954"/>
              <a:gd name="connsiteX3" fmla="*/ 880601 w 1328186"/>
              <a:gd name="connsiteY3" fmla="*/ 771724 h 908954"/>
              <a:gd name="connsiteX4" fmla="*/ 594851 w 1328186"/>
              <a:gd name="connsiteY4" fmla="*/ 628849 h 908954"/>
              <a:gd name="connsiteX5" fmla="*/ 337676 w 1328186"/>
              <a:gd name="connsiteY5" fmla="*/ 438349 h 908954"/>
              <a:gd name="connsiteX6" fmla="*/ 185276 w 1328186"/>
              <a:gd name="connsiteY6" fmla="*/ 276424 h 908954"/>
              <a:gd name="connsiteX7" fmla="*/ 13826 w 1328186"/>
              <a:gd name="connsiteY7" fmla="*/ 19249 h 90895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0 h 828675"/>
              <a:gd name="connsiteX1" fmla="*/ 13826 w 1328186"/>
              <a:gd name="connsiteY1" fmla="*/ 828675 h 828675"/>
              <a:gd name="connsiteX2" fmla="*/ 1299701 w 1328186"/>
              <a:gd name="connsiteY2" fmla="*/ 819150 h 828675"/>
              <a:gd name="connsiteX3" fmla="*/ 880601 w 1328186"/>
              <a:gd name="connsiteY3" fmla="*/ 752475 h 828675"/>
              <a:gd name="connsiteX4" fmla="*/ 594851 w 1328186"/>
              <a:gd name="connsiteY4" fmla="*/ 609600 h 828675"/>
              <a:gd name="connsiteX5" fmla="*/ 337676 w 1328186"/>
              <a:gd name="connsiteY5" fmla="*/ 419100 h 828675"/>
              <a:gd name="connsiteX6" fmla="*/ 185276 w 1328186"/>
              <a:gd name="connsiteY6" fmla="*/ 257175 h 828675"/>
              <a:gd name="connsiteX7" fmla="*/ 13826 w 1328186"/>
              <a:gd name="connsiteY7" fmla="*/ 0 h 828675"/>
              <a:gd name="connsiteX0" fmla="*/ 13826 w 1328186"/>
              <a:gd name="connsiteY0" fmla="*/ 0 h 866775"/>
              <a:gd name="connsiteX1" fmla="*/ 13826 w 1328186"/>
              <a:gd name="connsiteY1" fmla="*/ 866775 h 866775"/>
              <a:gd name="connsiteX2" fmla="*/ 1299701 w 1328186"/>
              <a:gd name="connsiteY2" fmla="*/ 857250 h 866775"/>
              <a:gd name="connsiteX3" fmla="*/ 880601 w 1328186"/>
              <a:gd name="connsiteY3" fmla="*/ 790575 h 866775"/>
              <a:gd name="connsiteX4" fmla="*/ 594851 w 1328186"/>
              <a:gd name="connsiteY4" fmla="*/ 647700 h 866775"/>
              <a:gd name="connsiteX5" fmla="*/ 337676 w 1328186"/>
              <a:gd name="connsiteY5" fmla="*/ 457200 h 866775"/>
              <a:gd name="connsiteX6" fmla="*/ 185276 w 1328186"/>
              <a:gd name="connsiteY6" fmla="*/ 295275 h 866775"/>
              <a:gd name="connsiteX7" fmla="*/ 13826 w 1328186"/>
              <a:gd name="connsiteY7" fmla="*/ 0 h 866775"/>
              <a:gd name="connsiteX0" fmla="*/ 17326 w 1322161"/>
              <a:gd name="connsiteY0" fmla="*/ 0 h 828675"/>
              <a:gd name="connsiteX1" fmla="*/ 7801 w 1322161"/>
              <a:gd name="connsiteY1" fmla="*/ 828675 h 828675"/>
              <a:gd name="connsiteX2" fmla="*/ 1293676 w 1322161"/>
              <a:gd name="connsiteY2" fmla="*/ 819150 h 828675"/>
              <a:gd name="connsiteX3" fmla="*/ 874576 w 1322161"/>
              <a:gd name="connsiteY3" fmla="*/ 752475 h 828675"/>
              <a:gd name="connsiteX4" fmla="*/ 588826 w 1322161"/>
              <a:gd name="connsiteY4" fmla="*/ 609600 h 828675"/>
              <a:gd name="connsiteX5" fmla="*/ 331651 w 1322161"/>
              <a:gd name="connsiteY5" fmla="*/ 419100 h 828675"/>
              <a:gd name="connsiteX6" fmla="*/ 179251 w 1322161"/>
              <a:gd name="connsiteY6" fmla="*/ 257175 h 828675"/>
              <a:gd name="connsiteX7" fmla="*/ 17326 w 1322161"/>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57175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47650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09575 h 828675"/>
              <a:gd name="connsiteX6" fmla="*/ 161925 w 1303388"/>
              <a:gd name="connsiteY6" fmla="*/ 247650 h 828675"/>
              <a:gd name="connsiteX7" fmla="*/ 0 w 1303388"/>
              <a:gd name="connsiteY7" fmla="*/ 0 h 828675"/>
              <a:gd name="connsiteX0" fmla="*/ 10926 w 1315784"/>
              <a:gd name="connsiteY0" fmla="*/ 0 h 821279"/>
              <a:gd name="connsiteX1" fmla="*/ 947 w 1315784"/>
              <a:gd name="connsiteY1" fmla="*/ 814161 h 821279"/>
              <a:gd name="connsiteX2" fmla="*/ 1287276 w 1315784"/>
              <a:gd name="connsiteY2" fmla="*/ 819150 h 821279"/>
              <a:gd name="connsiteX3" fmla="*/ 868176 w 1315784"/>
              <a:gd name="connsiteY3" fmla="*/ 752475 h 821279"/>
              <a:gd name="connsiteX4" fmla="*/ 582426 w 1315784"/>
              <a:gd name="connsiteY4" fmla="*/ 609600 h 821279"/>
              <a:gd name="connsiteX5" fmla="*/ 325251 w 1315784"/>
              <a:gd name="connsiteY5" fmla="*/ 409575 h 821279"/>
              <a:gd name="connsiteX6" fmla="*/ 172851 w 1315784"/>
              <a:gd name="connsiteY6" fmla="*/ 247650 h 821279"/>
              <a:gd name="connsiteX7" fmla="*/ 10926 w 1315784"/>
              <a:gd name="connsiteY7" fmla="*/ 0 h 82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5784" h="821279">
                <a:moveTo>
                  <a:pt x="10926" y="0"/>
                </a:moveTo>
                <a:cubicBezTo>
                  <a:pt x="10926" y="285750"/>
                  <a:pt x="-3815" y="620486"/>
                  <a:pt x="947" y="814161"/>
                </a:cubicBezTo>
                <a:cubicBezTo>
                  <a:pt x="329559" y="798286"/>
                  <a:pt x="1142738" y="829431"/>
                  <a:pt x="1287276" y="819150"/>
                </a:cubicBezTo>
                <a:cubicBezTo>
                  <a:pt x="1431814" y="808869"/>
                  <a:pt x="985651" y="787400"/>
                  <a:pt x="868176" y="752475"/>
                </a:cubicBezTo>
                <a:cubicBezTo>
                  <a:pt x="750701" y="717550"/>
                  <a:pt x="672913" y="666750"/>
                  <a:pt x="582426" y="609600"/>
                </a:cubicBezTo>
                <a:cubicBezTo>
                  <a:pt x="491939" y="552450"/>
                  <a:pt x="393514" y="468313"/>
                  <a:pt x="325251" y="409575"/>
                </a:cubicBezTo>
                <a:cubicBezTo>
                  <a:pt x="256989" y="350838"/>
                  <a:pt x="225238" y="315912"/>
                  <a:pt x="172851" y="247650"/>
                </a:cubicBezTo>
                <a:cubicBezTo>
                  <a:pt x="120464" y="179388"/>
                  <a:pt x="144276" y="200025"/>
                  <a:pt x="10926" y="0"/>
                </a:cubicBezTo>
                <a:close/>
              </a:path>
            </a:pathLst>
          </a:custGeom>
          <a:solidFill>
            <a:srgbClr val="92D050"/>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886019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ppt_x"/>
                                          </p:val>
                                        </p:tav>
                                        <p:tav tm="100000">
                                          <p:val>
                                            <p:strVal val="#ppt_x"/>
                                          </p:val>
                                        </p:tav>
                                      </p:tavLst>
                                    </p:anim>
                                    <p:anim calcmode="lin" valueType="num">
                                      <p:cBhvr additive="base">
                                        <p:cTn id="1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3">
                                            <p:txEl>
                                              <p:pRg st="1" end="1"/>
                                            </p:txEl>
                                          </p:spTgt>
                                        </p:tgtEl>
                                        <p:attrNameLst>
                                          <p:attrName>style.visibility</p:attrName>
                                        </p:attrNameLst>
                                      </p:cBhvr>
                                      <p:to>
                                        <p:strVal val="visible"/>
                                      </p:to>
                                    </p:set>
                                    <p:anim calcmode="lin" valueType="num">
                                      <p:cBhvr additive="base">
                                        <p:cTn id="19" dur="500" fill="hold"/>
                                        <p:tgtEl>
                                          <p:spTgt spid="13">
                                            <p:txEl>
                                              <p:pRg st="1" end="1"/>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13">
                                            <p:txEl>
                                              <p:pRg st="1" end="1"/>
                                            </p:txEl>
                                          </p:spTgt>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5"/>
                                        </p:tgtEl>
                                        <p:attrNameLst>
                                          <p:attrName>style.visibility</p:attrName>
                                        </p:attrNameLst>
                                      </p:cBhvr>
                                      <p:to>
                                        <p:strVal val="visible"/>
                                      </p:to>
                                    </p:set>
                                    <p:anim calcmode="lin" valueType="num">
                                      <p:cBhvr additive="base">
                                        <p:cTn id="23" dur="500" fill="hold"/>
                                        <p:tgtEl>
                                          <p:spTgt spid="25"/>
                                        </p:tgtEl>
                                        <p:attrNameLst>
                                          <p:attrName>ppt_x</p:attrName>
                                        </p:attrNameLst>
                                      </p:cBhvr>
                                      <p:tavLst>
                                        <p:tav tm="0">
                                          <p:val>
                                            <p:strVal val="#ppt_x"/>
                                          </p:val>
                                        </p:tav>
                                        <p:tav tm="100000">
                                          <p:val>
                                            <p:strVal val="#ppt_x"/>
                                          </p:val>
                                        </p:tav>
                                      </p:tavLst>
                                    </p:anim>
                                    <p:anim calcmode="lin" valueType="num">
                                      <p:cBhvr additive="base">
                                        <p:cTn id="2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3">
                                            <p:txEl>
                                              <p:pRg st="2" end="2"/>
                                            </p:txEl>
                                          </p:spTgt>
                                        </p:tgtEl>
                                        <p:attrNameLst>
                                          <p:attrName>style.visibility</p:attrName>
                                        </p:attrNameLst>
                                      </p:cBhvr>
                                      <p:to>
                                        <p:strVal val="visible"/>
                                      </p:to>
                                    </p:set>
                                    <p:anim calcmode="lin" valueType="num">
                                      <p:cBhvr additive="base">
                                        <p:cTn id="29" dur="500" fill="hold"/>
                                        <p:tgtEl>
                                          <p:spTgt spid="13">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3">
                                            <p:txEl>
                                              <p:pRg st="2" end="2"/>
                                            </p:txEl>
                                          </p:spTgt>
                                        </p:tgtEl>
                                        <p:attrNameLst>
                                          <p:attrName>ppt_y</p:attrName>
                                        </p:attrNameLst>
                                      </p:cBhvr>
                                      <p:tavLst>
                                        <p:tav tm="0">
                                          <p:val>
                                            <p:strVal val="1+#ppt_h/2"/>
                                          </p:val>
                                        </p:tav>
                                        <p:tav tm="100000">
                                          <p:val>
                                            <p:strVal val="#ppt_y"/>
                                          </p:val>
                                        </p:tav>
                                      </p:tavLst>
                                    </p:anim>
                                  </p:childTnLst>
                                </p:cTn>
                              </p:par>
                              <p:par>
                                <p:cTn id="31" presetID="2" presetClass="entr" presetSubtype="4" fill="hold" nodeType="withEffect">
                                  <p:stCondLst>
                                    <p:cond delay="0"/>
                                  </p:stCondLst>
                                  <p:childTnLst>
                                    <p:set>
                                      <p:cBhvr>
                                        <p:cTn id="32" dur="1" fill="hold">
                                          <p:stCondLst>
                                            <p:cond delay="0"/>
                                          </p:stCondLst>
                                        </p:cTn>
                                        <p:tgtEl>
                                          <p:spTgt spid="29"/>
                                        </p:tgtEl>
                                        <p:attrNameLst>
                                          <p:attrName>style.visibility</p:attrName>
                                        </p:attrNameLst>
                                      </p:cBhvr>
                                      <p:to>
                                        <p:strVal val="visible"/>
                                      </p:to>
                                    </p:set>
                                    <p:anim calcmode="lin" valueType="num">
                                      <p:cBhvr additive="base">
                                        <p:cTn id="33" dur="500" fill="hold"/>
                                        <p:tgtEl>
                                          <p:spTgt spid="29"/>
                                        </p:tgtEl>
                                        <p:attrNameLst>
                                          <p:attrName>ppt_x</p:attrName>
                                        </p:attrNameLst>
                                      </p:cBhvr>
                                      <p:tavLst>
                                        <p:tav tm="0">
                                          <p:val>
                                            <p:strVal val="#ppt_x"/>
                                          </p:val>
                                        </p:tav>
                                        <p:tav tm="100000">
                                          <p:val>
                                            <p:strVal val="#ppt_x"/>
                                          </p:val>
                                        </p:tav>
                                      </p:tavLst>
                                    </p:anim>
                                    <p:anim calcmode="lin" valueType="num">
                                      <p:cBhvr additive="base">
                                        <p:cTn id="34" dur="500" fill="hold"/>
                                        <p:tgtEl>
                                          <p:spTgt spid="29"/>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38"/>
                                        </p:tgtEl>
                                        <p:attrNameLst>
                                          <p:attrName>style.visibility</p:attrName>
                                        </p:attrNameLst>
                                      </p:cBhvr>
                                      <p:to>
                                        <p:strVal val="visible"/>
                                      </p:to>
                                    </p:set>
                                    <p:anim calcmode="lin" valueType="num">
                                      <p:cBhvr additive="base">
                                        <p:cTn id="39" dur="500" fill="hold"/>
                                        <p:tgtEl>
                                          <p:spTgt spid="38"/>
                                        </p:tgtEl>
                                        <p:attrNameLst>
                                          <p:attrName>ppt_x</p:attrName>
                                        </p:attrNameLst>
                                      </p:cBhvr>
                                      <p:tavLst>
                                        <p:tav tm="0">
                                          <p:val>
                                            <p:strVal val="#ppt_x"/>
                                          </p:val>
                                        </p:tav>
                                        <p:tav tm="100000">
                                          <p:val>
                                            <p:strVal val="#ppt_x"/>
                                          </p:val>
                                        </p:tav>
                                      </p:tavLst>
                                    </p:anim>
                                    <p:anim calcmode="lin" valueType="num">
                                      <p:cBhvr additive="base">
                                        <p:cTn id="40" dur="500" fill="hold"/>
                                        <p:tgtEl>
                                          <p:spTgt spid="38"/>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ppt_x"/>
                                          </p:val>
                                        </p:tav>
                                        <p:tav tm="100000">
                                          <p:val>
                                            <p:strVal val="#ppt_x"/>
                                          </p:val>
                                        </p:tav>
                                      </p:tavLst>
                                    </p:anim>
                                    <p:anim calcmode="lin" valueType="num">
                                      <p:cBhvr additive="base">
                                        <p:cTn id="44" dur="500" fill="hold"/>
                                        <p:tgtEl>
                                          <p:spTgt spid="34"/>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33"/>
                                        </p:tgtEl>
                                        <p:attrNameLst>
                                          <p:attrName>style.visibility</p:attrName>
                                        </p:attrNameLst>
                                      </p:cBhvr>
                                      <p:to>
                                        <p:strVal val="visible"/>
                                      </p:to>
                                    </p:set>
                                    <p:anim calcmode="lin" valueType="num">
                                      <p:cBhvr additive="base">
                                        <p:cTn id="49" dur="500" fill="hold"/>
                                        <p:tgtEl>
                                          <p:spTgt spid="33"/>
                                        </p:tgtEl>
                                        <p:attrNameLst>
                                          <p:attrName>ppt_x</p:attrName>
                                        </p:attrNameLst>
                                      </p:cBhvr>
                                      <p:tavLst>
                                        <p:tav tm="0">
                                          <p:val>
                                            <p:strVal val="#ppt_x"/>
                                          </p:val>
                                        </p:tav>
                                        <p:tav tm="100000">
                                          <p:val>
                                            <p:strVal val="#ppt_x"/>
                                          </p:val>
                                        </p:tav>
                                      </p:tavLst>
                                    </p:anim>
                                    <p:anim calcmode="lin" valueType="num">
                                      <p:cBhvr additive="base">
                                        <p:cTn id="50" dur="500" fill="hold"/>
                                        <p:tgtEl>
                                          <p:spTgt spid="33"/>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32"/>
                                        </p:tgtEl>
                                        <p:attrNameLst>
                                          <p:attrName>style.visibility</p:attrName>
                                        </p:attrNameLst>
                                      </p:cBhvr>
                                      <p:to>
                                        <p:strVal val="visible"/>
                                      </p:to>
                                    </p:set>
                                    <p:anim calcmode="lin" valueType="num">
                                      <p:cBhvr additive="base">
                                        <p:cTn id="53" dur="500" fill="hold"/>
                                        <p:tgtEl>
                                          <p:spTgt spid="32"/>
                                        </p:tgtEl>
                                        <p:attrNameLst>
                                          <p:attrName>ppt_x</p:attrName>
                                        </p:attrNameLst>
                                      </p:cBhvr>
                                      <p:tavLst>
                                        <p:tav tm="0">
                                          <p:val>
                                            <p:strVal val="#ppt_x"/>
                                          </p:val>
                                        </p:tav>
                                        <p:tav tm="100000">
                                          <p:val>
                                            <p:strVal val="#ppt_x"/>
                                          </p:val>
                                        </p:tav>
                                      </p:tavLst>
                                    </p:anim>
                                    <p:anim calcmode="lin" valueType="num">
                                      <p:cBhvr additive="base">
                                        <p:cTn id="54" dur="500" fill="hold"/>
                                        <p:tgtEl>
                                          <p:spTgt spid="32"/>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500" fill="hold"/>
                                        <p:tgtEl>
                                          <p:spTgt spid="37"/>
                                        </p:tgtEl>
                                        <p:attrNameLst>
                                          <p:attrName>ppt_x</p:attrName>
                                        </p:attrNameLst>
                                      </p:cBhvr>
                                      <p:tavLst>
                                        <p:tav tm="0">
                                          <p:val>
                                            <p:strVal val="#ppt_x"/>
                                          </p:val>
                                        </p:tav>
                                        <p:tav tm="100000">
                                          <p:val>
                                            <p:strVal val="#ppt_x"/>
                                          </p:val>
                                        </p:tav>
                                      </p:tavLst>
                                    </p:anim>
                                    <p:anim calcmode="lin" valueType="num">
                                      <p:cBhvr additive="base">
                                        <p:cTn id="5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33" grpId="0"/>
      <p:bldP spid="37" grpId="0"/>
      <p:bldP spid="38" grpId="0" animBg="1"/>
    </p:bldLst>
  </p:timing>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1" name="Group 30">
            <a:extLst>
              <a:ext uri="{FF2B5EF4-FFF2-40B4-BE49-F238E27FC236}">
                <a16:creationId xmlns:a16="http://schemas.microsoft.com/office/drawing/2014/main" id="{4662A0D5-DEA6-4E3D-BE75-24D0395A7F4C}"/>
              </a:ext>
            </a:extLst>
          </p:cNvPr>
          <p:cNvGrpSpPr/>
          <p:nvPr/>
        </p:nvGrpSpPr>
        <p:grpSpPr>
          <a:xfrm>
            <a:off x="4038600" y="552450"/>
            <a:ext cx="5054487" cy="3547110"/>
            <a:chOff x="3962400" y="552450"/>
            <a:chExt cx="5054487" cy="3547110"/>
          </a:xfrm>
        </p:grpSpPr>
        <p:grpSp>
          <p:nvGrpSpPr>
            <p:cNvPr id="32" name="Group 31">
              <a:extLst>
                <a:ext uri="{FF2B5EF4-FFF2-40B4-BE49-F238E27FC236}">
                  <a16:creationId xmlns:a16="http://schemas.microsoft.com/office/drawing/2014/main" id="{B290E8E6-6629-4246-A1D3-8EEDACFFC51D}"/>
                </a:ext>
              </a:extLst>
            </p:cNvPr>
            <p:cNvGrpSpPr/>
            <p:nvPr/>
          </p:nvGrpSpPr>
          <p:grpSpPr>
            <a:xfrm>
              <a:off x="3962400" y="586267"/>
              <a:ext cx="5054487" cy="3513293"/>
              <a:chOff x="1238250" y="1077597"/>
              <a:chExt cx="7060486" cy="5982316"/>
            </a:xfrm>
          </p:grpSpPr>
          <p:pic>
            <p:nvPicPr>
              <p:cNvPr id="35" name="Picture 2" descr="The Standard Normal Distribution | Examples, Explanations, Uses">
                <a:extLst>
                  <a:ext uri="{FF2B5EF4-FFF2-40B4-BE49-F238E27FC236}">
                    <a16:creationId xmlns:a16="http://schemas.microsoft.com/office/drawing/2014/main" id="{FCCE3850-BF94-4277-B8CA-15AFE0C5F6A9}"/>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38250" y="1077597"/>
                <a:ext cx="7060486" cy="4364997"/>
              </a:xfrm>
              <a:prstGeom prst="rect">
                <a:avLst/>
              </a:prstGeom>
              <a:noFill/>
              <a:extLst>
                <a:ext uri="{909E8E84-426E-40DD-AFC4-6F175D3DCCD1}">
                  <a14:hiddenFill xmlns:a14="http://schemas.microsoft.com/office/drawing/2010/main">
                    <a:solidFill>
                      <a:srgbClr val="FFFFFF"/>
                    </a:solidFill>
                  </a14:hiddenFill>
                </a:ext>
              </a:extLst>
            </p:spPr>
          </p:pic>
          <p:sp>
            <p:nvSpPr>
              <p:cNvPr id="36" name="Rectangle 35">
                <a:extLst>
                  <a:ext uri="{FF2B5EF4-FFF2-40B4-BE49-F238E27FC236}">
                    <a16:creationId xmlns:a16="http://schemas.microsoft.com/office/drawing/2014/main" id="{CD44886C-B942-43D0-AA17-3C7FDEBADD01}"/>
                  </a:ext>
                </a:extLst>
              </p:cNvPr>
              <p:cNvSpPr/>
              <p:nvPr/>
            </p:nvSpPr>
            <p:spPr>
              <a:xfrm>
                <a:off x="1238250" y="4724399"/>
                <a:ext cx="7038670" cy="2335514"/>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Rectangle 36">
                <a:extLst>
                  <a:ext uri="{FF2B5EF4-FFF2-40B4-BE49-F238E27FC236}">
                    <a16:creationId xmlns:a16="http://schemas.microsoft.com/office/drawing/2014/main" id="{C025BAC2-D5E7-4B0B-A63A-B7D805FD5D5A}"/>
                  </a:ext>
                </a:extLst>
              </p:cNvPr>
              <p:cNvSpPr/>
              <p:nvPr/>
            </p:nvSpPr>
            <p:spPr>
              <a:xfrm>
                <a:off x="1238250" y="1117328"/>
                <a:ext cx="7038670" cy="467103"/>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33" name="Rectangle 32">
              <a:extLst>
                <a:ext uri="{FF2B5EF4-FFF2-40B4-BE49-F238E27FC236}">
                  <a16:creationId xmlns:a16="http://schemas.microsoft.com/office/drawing/2014/main" id="{306E7D5B-1A54-4BA6-A400-7E6EEE6D457C}"/>
                </a:ext>
              </a:extLst>
            </p:cNvPr>
            <p:cNvSpPr/>
            <p:nvPr/>
          </p:nvSpPr>
          <p:spPr>
            <a:xfrm>
              <a:off x="6150973" y="1079212"/>
              <a:ext cx="28224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coin heads = V) </a:t>
              </a:r>
            </a:p>
          </p:txBody>
        </p:sp>
        <p:sp>
          <p:nvSpPr>
            <p:cNvPr id="34" name="Rectangle 33">
              <a:extLst>
                <a:ext uri="{FF2B5EF4-FFF2-40B4-BE49-F238E27FC236}">
                  <a16:creationId xmlns:a16="http://schemas.microsoft.com/office/drawing/2014/main" id="{5A24E791-C7F9-4552-B9BF-DAD67B433658}"/>
                </a:ext>
              </a:extLst>
            </p:cNvPr>
            <p:cNvSpPr/>
            <p:nvPr/>
          </p:nvSpPr>
          <p:spPr>
            <a:xfrm>
              <a:off x="4800600" y="552450"/>
              <a:ext cx="390042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Normal/Gaussian Distribution</a:t>
              </a:r>
            </a:p>
          </p:txBody>
        </p:sp>
      </p:gr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254EAEB2-0E57-49F0-AAC2-7A961ABC8E6F}"/>
                  </a:ext>
                </a:extLst>
              </p:cNvPr>
              <p:cNvSpPr txBox="1"/>
              <p:nvPr/>
            </p:nvSpPr>
            <p:spPr bwMode="auto">
              <a:xfrm>
                <a:off x="0" y="533400"/>
                <a:ext cx="7060486" cy="120443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Flip a coin n times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½n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xmlns="">
          <p:sp>
            <p:nvSpPr>
              <p:cNvPr id="13" name="TextBox 12">
                <a:extLst>
                  <a:ext uri="{FF2B5EF4-FFF2-40B4-BE49-F238E27FC236}">
                    <a16:creationId xmlns:a16="http://schemas.microsoft.com/office/drawing/2014/main" id="{254EAEB2-0E57-49F0-AAC2-7A961ABC8E6F}"/>
                  </a:ext>
                </a:extLst>
              </p:cNvPr>
              <p:cNvSpPr txBox="1">
                <a:spLocks noRot="1" noChangeAspect="1" noMove="1" noResize="1" noEditPoints="1" noAdjustHandles="1" noChangeArrowheads="1" noChangeShapeType="1" noTextEdit="1"/>
              </p:cNvSpPr>
              <p:nvPr/>
            </p:nvSpPr>
            <p:spPr bwMode="auto">
              <a:xfrm>
                <a:off x="0" y="533400"/>
                <a:ext cx="7060486" cy="1204432"/>
              </a:xfrm>
              <a:prstGeom prst="rect">
                <a:avLst/>
              </a:prstGeom>
              <a:blipFill>
                <a:blip r:embed="rId3"/>
                <a:stretch>
                  <a:fillRect t="-4061" b="-106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pic>
        <p:nvPicPr>
          <p:cNvPr id="15" name="Picture 14">
            <a:extLst>
              <a:ext uri="{FF2B5EF4-FFF2-40B4-BE49-F238E27FC236}">
                <a16:creationId xmlns:a16="http://schemas.microsoft.com/office/drawing/2014/main" id="{293CFED7-F27C-48D0-B196-8FE1E5567B2E}"/>
              </a:ext>
            </a:extLst>
          </p:cNvPr>
          <p:cNvPicPr>
            <a:picLocks noChangeAspect="1"/>
          </p:cNvPicPr>
          <p:nvPr/>
        </p:nvPicPr>
        <p:blipFill rotWithShape="1">
          <a:blip r:embed="rId4"/>
          <a:srcRect l="173" t="35608" r="-173" b="38795"/>
          <a:stretch/>
        </p:blipFill>
        <p:spPr>
          <a:xfrm>
            <a:off x="62525" y="4191000"/>
            <a:ext cx="9030562" cy="1905000"/>
          </a:xfrm>
          <a:prstGeom prst="rect">
            <a:avLst/>
          </a:prstGeom>
        </p:spPr>
      </p:pic>
      <p:sp>
        <p:nvSpPr>
          <p:cNvPr id="16" name="Title 1">
            <a:extLst>
              <a:ext uri="{FF2B5EF4-FFF2-40B4-BE49-F238E27FC236}">
                <a16:creationId xmlns:a16="http://schemas.microsoft.com/office/drawing/2014/main" id="{B913C477-9CE5-4485-857D-EC176142FFA8}"/>
              </a:ext>
            </a:extLst>
          </p:cNvPr>
          <p:cNvSpPr>
            <a:spLocks noGrp="1"/>
          </p:cNvSpPr>
          <p:nvPr>
            <p:ph type="title"/>
          </p:nvPr>
        </p:nvSpPr>
        <p:spPr>
          <a:xfrm>
            <a:off x="685800" y="-152400"/>
            <a:ext cx="7772400" cy="838200"/>
          </a:xfrm>
        </p:spPr>
        <p:txBody>
          <a:bodyPr/>
          <a:lstStyle/>
          <a:p>
            <a:r>
              <a:rPr lang="en-US" b="0" dirty="0">
                <a:effectLst/>
              </a:rPr>
              <a:t>Probabilities</a:t>
            </a:r>
          </a:p>
        </p:txBody>
      </p:sp>
      <p:sp>
        <p:nvSpPr>
          <p:cNvPr id="20" name="Title 1">
            <a:extLst>
              <a:ext uri="{FF2B5EF4-FFF2-40B4-BE49-F238E27FC236}">
                <a16:creationId xmlns:a16="http://schemas.microsoft.com/office/drawing/2014/main" id="{7D5C46DC-BBC8-46F5-9DA5-F003E2590DE2}"/>
              </a:ext>
            </a:extLst>
          </p:cNvPr>
          <p:cNvSpPr txBox="1">
            <a:spLocks/>
          </p:cNvSpPr>
          <p:nvPr/>
        </p:nvSpPr>
        <p:spPr bwMode="auto">
          <a:xfrm>
            <a:off x="838200" y="3429000"/>
            <a:ext cx="2434774"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0" cap="none" spc="0" normalizeH="0" baseline="0" noProof="0" dirty="0">
                <a:ln>
                  <a:noFill/>
                </a:ln>
                <a:solidFill>
                  <a:srgbClr val="FFFF00"/>
                </a:solidFill>
                <a:effectLst/>
                <a:uLnTx/>
                <a:uFillTx/>
                <a:latin typeface="Arial Rounded MT Bold"/>
                <a:ea typeface="+mj-ea"/>
                <a:cs typeface="+mj-cs"/>
              </a:rPr>
              <a:t>Chernoff</a:t>
            </a:r>
          </a:p>
        </p:txBody>
      </p:sp>
      <p:sp>
        <p:nvSpPr>
          <p:cNvPr id="21" name="TextBox 20">
            <a:extLst>
              <a:ext uri="{FF2B5EF4-FFF2-40B4-BE49-F238E27FC236}">
                <a16:creationId xmlns:a16="http://schemas.microsoft.com/office/drawing/2014/main" id="{350ADEDC-5968-49AF-9E7D-ACE49FE395A7}"/>
              </a:ext>
            </a:extLst>
          </p:cNvPr>
          <p:cNvSpPr txBox="1"/>
          <p:nvPr/>
        </p:nvSpPr>
        <p:spPr bwMode="auto">
          <a:xfrm>
            <a:off x="6761045" y="2263374"/>
            <a:ext cx="6262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h</a:t>
            </a:r>
          </a:p>
        </p:txBody>
      </p:sp>
      <p:sp>
        <p:nvSpPr>
          <p:cNvPr id="19" name="Freeform: Shape 18">
            <a:extLst>
              <a:ext uri="{FF2B5EF4-FFF2-40B4-BE49-F238E27FC236}">
                <a16:creationId xmlns:a16="http://schemas.microsoft.com/office/drawing/2014/main" id="{D7804B35-2D12-4F18-AB5B-761F232C0D73}"/>
              </a:ext>
            </a:extLst>
          </p:cNvPr>
          <p:cNvSpPr/>
          <p:nvPr/>
        </p:nvSpPr>
        <p:spPr>
          <a:xfrm flipH="1">
            <a:off x="4570530" y="1866900"/>
            <a:ext cx="1315784" cy="821279"/>
          </a:xfrm>
          <a:custGeom>
            <a:avLst/>
            <a:gdLst>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3826 w 1328186"/>
              <a:gd name="connsiteY0" fmla="*/ 19249 h 908954"/>
              <a:gd name="connsiteX1" fmla="*/ 13826 w 1328186"/>
              <a:gd name="connsiteY1" fmla="*/ 847924 h 908954"/>
              <a:gd name="connsiteX2" fmla="*/ 1299701 w 1328186"/>
              <a:gd name="connsiteY2" fmla="*/ 838399 h 908954"/>
              <a:gd name="connsiteX3" fmla="*/ 880601 w 1328186"/>
              <a:gd name="connsiteY3" fmla="*/ 771724 h 908954"/>
              <a:gd name="connsiteX4" fmla="*/ 594851 w 1328186"/>
              <a:gd name="connsiteY4" fmla="*/ 628849 h 908954"/>
              <a:gd name="connsiteX5" fmla="*/ 337676 w 1328186"/>
              <a:gd name="connsiteY5" fmla="*/ 438349 h 908954"/>
              <a:gd name="connsiteX6" fmla="*/ 185276 w 1328186"/>
              <a:gd name="connsiteY6" fmla="*/ 276424 h 908954"/>
              <a:gd name="connsiteX7" fmla="*/ 13826 w 1328186"/>
              <a:gd name="connsiteY7" fmla="*/ 19249 h 90895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0 h 828675"/>
              <a:gd name="connsiteX1" fmla="*/ 13826 w 1328186"/>
              <a:gd name="connsiteY1" fmla="*/ 828675 h 828675"/>
              <a:gd name="connsiteX2" fmla="*/ 1299701 w 1328186"/>
              <a:gd name="connsiteY2" fmla="*/ 819150 h 828675"/>
              <a:gd name="connsiteX3" fmla="*/ 880601 w 1328186"/>
              <a:gd name="connsiteY3" fmla="*/ 752475 h 828675"/>
              <a:gd name="connsiteX4" fmla="*/ 594851 w 1328186"/>
              <a:gd name="connsiteY4" fmla="*/ 609600 h 828675"/>
              <a:gd name="connsiteX5" fmla="*/ 337676 w 1328186"/>
              <a:gd name="connsiteY5" fmla="*/ 419100 h 828675"/>
              <a:gd name="connsiteX6" fmla="*/ 185276 w 1328186"/>
              <a:gd name="connsiteY6" fmla="*/ 257175 h 828675"/>
              <a:gd name="connsiteX7" fmla="*/ 13826 w 1328186"/>
              <a:gd name="connsiteY7" fmla="*/ 0 h 828675"/>
              <a:gd name="connsiteX0" fmla="*/ 13826 w 1328186"/>
              <a:gd name="connsiteY0" fmla="*/ 0 h 866775"/>
              <a:gd name="connsiteX1" fmla="*/ 13826 w 1328186"/>
              <a:gd name="connsiteY1" fmla="*/ 866775 h 866775"/>
              <a:gd name="connsiteX2" fmla="*/ 1299701 w 1328186"/>
              <a:gd name="connsiteY2" fmla="*/ 857250 h 866775"/>
              <a:gd name="connsiteX3" fmla="*/ 880601 w 1328186"/>
              <a:gd name="connsiteY3" fmla="*/ 790575 h 866775"/>
              <a:gd name="connsiteX4" fmla="*/ 594851 w 1328186"/>
              <a:gd name="connsiteY4" fmla="*/ 647700 h 866775"/>
              <a:gd name="connsiteX5" fmla="*/ 337676 w 1328186"/>
              <a:gd name="connsiteY5" fmla="*/ 457200 h 866775"/>
              <a:gd name="connsiteX6" fmla="*/ 185276 w 1328186"/>
              <a:gd name="connsiteY6" fmla="*/ 295275 h 866775"/>
              <a:gd name="connsiteX7" fmla="*/ 13826 w 1328186"/>
              <a:gd name="connsiteY7" fmla="*/ 0 h 866775"/>
              <a:gd name="connsiteX0" fmla="*/ 17326 w 1322161"/>
              <a:gd name="connsiteY0" fmla="*/ 0 h 828675"/>
              <a:gd name="connsiteX1" fmla="*/ 7801 w 1322161"/>
              <a:gd name="connsiteY1" fmla="*/ 828675 h 828675"/>
              <a:gd name="connsiteX2" fmla="*/ 1293676 w 1322161"/>
              <a:gd name="connsiteY2" fmla="*/ 819150 h 828675"/>
              <a:gd name="connsiteX3" fmla="*/ 874576 w 1322161"/>
              <a:gd name="connsiteY3" fmla="*/ 752475 h 828675"/>
              <a:gd name="connsiteX4" fmla="*/ 588826 w 1322161"/>
              <a:gd name="connsiteY4" fmla="*/ 609600 h 828675"/>
              <a:gd name="connsiteX5" fmla="*/ 331651 w 1322161"/>
              <a:gd name="connsiteY5" fmla="*/ 419100 h 828675"/>
              <a:gd name="connsiteX6" fmla="*/ 179251 w 1322161"/>
              <a:gd name="connsiteY6" fmla="*/ 257175 h 828675"/>
              <a:gd name="connsiteX7" fmla="*/ 17326 w 1322161"/>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57175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47650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09575 h 828675"/>
              <a:gd name="connsiteX6" fmla="*/ 161925 w 1303388"/>
              <a:gd name="connsiteY6" fmla="*/ 247650 h 828675"/>
              <a:gd name="connsiteX7" fmla="*/ 0 w 1303388"/>
              <a:gd name="connsiteY7" fmla="*/ 0 h 828675"/>
              <a:gd name="connsiteX0" fmla="*/ 10926 w 1315784"/>
              <a:gd name="connsiteY0" fmla="*/ 0 h 821279"/>
              <a:gd name="connsiteX1" fmla="*/ 947 w 1315784"/>
              <a:gd name="connsiteY1" fmla="*/ 814161 h 821279"/>
              <a:gd name="connsiteX2" fmla="*/ 1287276 w 1315784"/>
              <a:gd name="connsiteY2" fmla="*/ 819150 h 821279"/>
              <a:gd name="connsiteX3" fmla="*/ 868176 w 1315784"/>
              <a:gd name="connsiteY3" fmla="*/ 752475 h 821279"/>
              <a:gd name="connsiteX4" fmla="*/ 582426 w 1315784"/>
              <a:gd name="connsiteY4" fmla="*/ 609600 h 821279"/>
              <a:gd name="connsiteX5" fmla="*/ 325251 w 1315784"/>
              <a:gd name="connsiteY5" fmla="*/ 409575 h 821279"/>
              <a:gd name="connsiteX6" fmla="*/ 172851 w 1315784"/>
              <a:gd name="connsiteY6" fmla="*/ 247650 h 821279"/>
              <a:gd name="connsiteX7" fmla="*/ 10926 w 1315784"/>
              <a:gd name="connsiteY7" fmla="*/ 0 h 82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5784" h="821279">
                <a:moveTo>
                  <a:pt x="10926" y="0"/>
                </a:moveTo>
                <a:cubicBezTo>
                  <a:pt x="10926" y="285750"/>
                  <a:pt x="-3815" y="620486"/>
                  <a:pt x="947" y="814161"/>
                </a:cubicBezTo>
                <a:cubicBezTo>
                  <a:pt x="329559" y="798286"/>
                  <a:pt x="1142738" y="829431"/>
                  <a:pt x="1287276" y="819150"/>
                </a:cubicBezTo>
                <a:cubicBezTo>
                  <a:pt x="1431814" y="808869"/>
                  <a:pt x="985651" y="787400"/>
                  <a:pt x="868176" y="752475"/>
                </a:cubicBezTo>
                <a:cubicBezTo>
                  <a:pt x="750701" y="717550"/>
                  <a:pt x="672913" y="666750"/>
                  <a:pt x="582426" y="609600"/>
                </a:cubicBezTo>
                <a:cubicBezTo>
                  <a:pt x="491939" y="552450"/>
                  <a:pt x="393514" y="468313"/>
                  <a:pt x="325251" y="409575"/>
                </a:cubicBezTo>
                <a:cubicBezTo>
                  <a:pt x="256989" y="350838"/>
                  <a:pt x="225238" y="315912"/>
                  <a:pt x="172851" y="247650"/>
                </a:cubicBezTo>
                <a:cubicBezTo>
                  <a:pt x="120464" y="179388"/>
                  <a:pt x="144276" y="200025"/>
                  <a:pt x="10926" y="0"/>
                </a:cubicBezTo>
                <a:close/>
              </a:path>
            </a:pathLst>
          </a:custGeom>
          <a:solidFill>
            <a:srgbClr val="92D050"/>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5" name="TextBox 24">
            <a:extLst>
              <a:ext uri="{FF2B5EF4-FFF2-40B4-BE49-F238E27FC236}">
                <a16:creationId xmlns:a16="http://schemas.microsoft.com/office/drawing/2014/main" id="{1C95F510-83C1-4DEA-8BBB-C8DFDF070BFE}"/>
              </a:ext>
            </a:extLst>
          </p:cNvPr>
          <p:cNvSpPr txBox="1"/>
          <p:nvPr/>
        </p:nvSpPr>
        <p:spPr bwMode="auto">
          <a:xfrm>
            <a:off x="6095999" y="2652486"/>
            <a:ext cx="13716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=½n</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7" name="Group 26">
            <a:extLst>
              <a:ext uri="{FF2B5EF4-FFF2-40B4-BE49-F238E27FC236}">
                <a16:creationId xmlns:a16="http://schemas.microsoft.com/office/drawing/2014/main" id="{A48E8F1D-0E9C-49B6-A82E-E2DE47575603}"/>
              </a:ext>
            </a:extLst>
          </p:cNvPr>
          <p:cNvGrpSpPr/>
          <p:nvPr/>
        </p:nvGrpSpPr>
        <p:grpSpPr>
          <a:xfrm>
            <a:off x="5609772" y="3124200"/>
            <a:ext cx="1157516" cy="547914"/>
            <a:chOff x="6462486" y="3124200"/>
            <a:chExt cx="1157516" cy="547914"/>
          </a:xfrm>
        </p:grpSpPr>
        <p:sp>
          <p:nvSpPr>
            <p:cNvPr id="28" name="TextBox 27">
              <a:extLst>
                <a:ext uri="{FF2B5EF4-FFF2-40B4-BE49-F238E27FC236}">
                  <a16:creationId xmlns:a16="http://schemas.microsoft.com/office/drawing/2014/main" id="{0D79C9D8-4689-49E7-81BF-4D66FA1783CF}"/>
                </a:ext>
              </a:extLst>
            </p:cNvPr>
            <p:cNvSpPr txBox="1"/>
            <p:nvPr/>
          </p:nvSpPr>
          <p:spPr bwMode="auto">
            <a:xfrm>
              <a:off x="6462486" y="3210449"/>
              <a:ext cx="380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h</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29" name="Straight Arrow Connector 28">
              <a:extLst>
                <a:ext uri="{FF2B5EF4-FFF2-40B4-BE49-F238E27FC236}">
                  <a16:creationId xmlns:a16="http://schemas.microsoft.com/office/drawing/2014/main" id="{6A8B41F8-A8BA-4661-BCE5-52F4870BD02E}"/>
                </a:ext>
              </a:extLst>
            </p:cNvPr>
            <p:cNvCxnSpPr>
              <a:cxnSpLocks/>
            </p:cNvCxnSpPr>
            <p:nvPr/>
          </p:nvCxnSpPr>
          <p:spPr bwMode="auto">
            <a:xfrm>
              <a:off x="6781799" y="3124200"/>
              <a:ext cx="838203" cy="0"/>
            </a:xfrm>
            <a:prstGeom prst="straightConnector1">
              <a:avLst/>
            </a:prstGeom>
            <a:noFill/>
            <a:ln w="38100" cap="sq" cmpd="sng" algn="ctr">
              <a:solidFill>
                <a:schemeClr val="hlink"/>
              </a:solidFill>
              <a:prstDash val="solid"/>
              <a:round/>
              <a:headEnd type="arrow" w="med" len="med"/>
              <a:tailEnd type="arrow"/>
            </a:ln>
            <a:effectLst/>
          </p:spPr>
        </p:cxnSp>
      </p:grpSp>
      <p:sp>
        <p:nvSpPr>
          <p:cNvPr id="30" name="TextBox 29">
            <a:extLst>
              <a:ext uri="{FF2B5EF4-FFF2-40B4-BE49-F238E27FC236}">
                <a16:creationId xmlns:a16="http://schemas.microsoft.com/office/drawing/2014/main" id="{8DE76795-0577-4C71-8BAA-5BCB91D34548}"/>
              </a:ext>
            </a:extLst>
          </p:cNvPr>
          <p:cNvSpPr txBox="1"/>
          <p:nvPr/>
        </p:nvSpPr>
        <p:spPr bwMode="auto">
          <a:xfrm>
            <a:off x="5442858" y="3443514"/>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εµ</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8" name="Group 37">
            <a:extLst>
              <a:ext uri="{FF2B5EF4-FFF2-40B4-BE49-F238E27FC236}">
                <a16:creationId xmlns:a16="http://schemas.microsoft.com/office/drawing/2014/main" id="{C940A4BD-70DD-47F9-A6CF-65344E2C4337}"/>
              </a:ext>
            </a:extLst>
          </p:cNvPr>
          <p:cNvGrpSpPr/>
          <p:nvPr/>
        </p:nvGrpSpPr>
        <p:grpSpPr>
          <a:xfrm>
            <a:off x="6781799" y="3124200"/>
            <a:ext cx="3505201" cy="961572"/>
            <a:chOff x="6781799" y="3124200"/>
            <a:chExt cx="3505201" cy="961572"/>
          </a:xfrm>
        </p:grpSpPr>
        <mc:AlternateContent xmlns:mc="http://schemas.openxmlformats.org/markup-compatibility/2006" xmlns:a14="http://schemas.microsoft.com/office/drawing/2010/main">
          <mc:Choice Requires="a14">
            <p:sp>
              <p:nvSpPr>
                <p:cNvPr id="39" name="TextBox 38">
                  <a:extLst>
                    <a:ext uri="{FF2B5EF4-FFF2-40B4-BE49-F238E27FC236}">
                      <a16:creationId xmlns:a16="http://schemas.microsoft.com/office/drawing/2014/main" id="{767100CA-7CB3-4C38-9636-0567C3DA2C29}"/>
                    </a:ext>
                  </a:extLst>
                </p:cNvPr>
                <p:cNvSpPr txBox="1"/>
                <p:nvPr/>
              </p:nvSpPr>
              <p:spPr bwMode="auto">
                <a:xfrm>
                  <a:off x="6850329" y="3168341"/>
                  <a:ext cx="3436671" cy="9174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for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f>
                        <m:fPr>
                          <m:type m:val="skw"/>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fPr>
                        <m:num>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1</m:t>
                          </m:r>
                        </m:num>
                        <m:den>
                          <m:rad>
                            <m:radPr>
                              <m:degHide m:val="on"/>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den>
                      </m:f>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for %</a:t>
                  </a:r>
                </a:p>
              </p:txBody>
            </p:sp>
          </mc:Choice>
          <mc:Fallback xmlns="">
            <p:sp>
              <p:nvSpPr>
                <p:cNvPr id="39" name="TextBox 38">
                  <a:extLst>
                    <a:ext uri="{FF2B5EF4-FFF2-40B4-BE49-F238E27FC236}">
                      <a16:creationId xmlns:a16="http://schemas.microsoft.com/office/drawing/2014/main" id="{767100CA-7CB3-4C38-9636-0567C3DA2C29}"/>
                    </a:ext>
                  </a:extLst>
                </p:cNvPr>
                <p:cNvSpPr txBox="1">
                  <a:spLocks noRot="1" noChangeAspect="1" noMove="1" noResize="1" noEditPoints="1" noAdjustHandles="1" noChangeArrowheads="1" noChangeShapeType="1" noTextEdit="1"/>
                </p:cNvSpPr>
                <p:nvPr/>
              </p:nvSpPr>
              <p:spPr bwMode="auto">
                <a:xfrm>
                  <a:off x="6850329" y="3168341"/>
                  <a:ext cx="3436671" cy="917431"/>
                </a:xfrm>
                <a:prstGeom prst="rect">
                  <a:avLst/>
                </a:prstGeom>
                <a:blipFill>
                  <a:blip r:embed="rId5"/>
                  <a:stretch>
                    <a:fillRect t="-40667" b="-121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40" name="Straight Arrow Connector 39">
              <a:extLst>
                <a:ext uri="{FF2B5EF4-FFF2-40B4-BE49-F238E27FC236}">
                  <a16:creationId xmlns:a16="http://schemas.microsoft.com/office/drawing/2014/main" id="{599C39A2-63C2-4609-9698-7439A50C7491}"/>
                </a:ext>
              </a:extLst>
            </p:cNvPr>
            <p:cNvCxnSpPr>
              <a:cxnSpLocks/>
            </p:cNvCxnSpPr>
            <p:nvPr/>
          </p:nvCxnSpPr>
          <p:spPr bwMode="auto">
            <a:xfrm>
              <a:off x="6781799" y="3124200"/>
              <a:ext cx="632286" cy="0"/>
            </a:xfrm>
            <a:prstGeom prst="straightConnector1">
              <a:avLst/>
            </a:prstGeom>
            <a:noFill/>
            <a:ln w="38100" cap="sq" cmpd="sng" algn="ctr">
              <a:solidFill>
                <a:schemeClr val="hlink"/>
              </a:solidFill>
              <a:prstDash val="solid"/>
              <a:round/>
              <a:headEnd type="arrow" w="med" len="med"/>
              <a:tailEnd type="arrow"/>
            </a:ln>
            <a:effectLst/>
          </p:spPr>
        </p:cxnSp>
      </p:grpSp>
    </p:spTree>
    <p:extLst>
      <p:ext uri="{BB962C8B-B14F-4D97-AF65-F5344CB8AC3E}">
        <p14:creationId xmlns:p14="http://schemas.microsoft.com/office/powerpoint/2010/main" val="3167066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additive="base">
                                        <p:cTn id="11" dur="500" fill="hold"/>
                                        <p:tgtEl>
                                          <p:spTgt spid="30"/>
                                        </p:tgtEl>
                                        <p:attrNameLst>
                                          <p:attrName>ppt_x</p:attrName>
                                        </p:attrNameLst>
                                      </p:cBhvr>
                                      <p:tavLst>
                                        <p:tav tm="0">
                                          <p:val>
                                            <p:strVal val="#ppt_x"/>
                                          </p:val>
                                        </p:tav>
                                        <p:tav tm="100000">
                                          <p:val>
                                            <p:strVal val="#ppt_x"/>
                                          </p:val>
                                        </p:tav>
                                      </p:tavLst>
                                    </p:anim>
                                    <p:anim calcmode="lin" valueType="num">
                                      <p:cBhvr additive="base">
                                        <p:cTn id="12"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Lst>
  </p:timing>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a:extLst>
              <a:ext uri="{FF2B5EF4-FFF2-40B4-BE49-F238E27FC236}">
                <a16:creationId xmlns:a16="http://schemas.microsoft.com/office/drawing/2014/main" id="{605DF762-7D6A-4F78-9413-1715211054A6}"/>
              </a:ext>
            </a:extLst>
          </p:cNvPr>
          <p:cNvGrpSpPr/>
          <p:nvPr/>
        </p:nvGrpSpPr>
        <p:grpSpPr>
          <a:xfrm>
            <a:off x="4038600" y="552450"/>
            <a:ext cx="5054487" cy="3547110"/>
            <a:chOff x="3962400" y="552450"/>
            <a:chExt cx="5054487" cy="3547110"/>
          </a:xfrm>
        </p:grpSpPr>
        <p:grpSp>
          <p:nvGrpSpPr>
            <p:cNvPr id="33" name="Group 32">
              <a:extLst>
                <a:ext uri="{FF2B5EF4-FFF2-40B4-BE49-F238E27FC236}">
                  <a16:creationId xmlns:a16="http://schemas.microsoft.com/office/drawing/2014/main" id="{96C206F9-D972-411A-A472-1A5FE4518587}"/>
                </a:ext>
              </a:extLst>
            </p:cNvPr>
            <p:cNvGrpSpPr/>
            <p:nvPr/>
          </p:nvGrpSpPr>
          <p:grpSpPr>
            <a:xfrm>
              <a:off x="3962400" y="586267"/>
              <a:ext cx="5054487" cy="3513293"/>
              <a:chOff x="1238250" y="1077597"/>
              <a:chExt cx="7060486" cy="5982316"/>
            </a:xfrm>
          </p:grpSpPr>
          <p:pic>
            <p:nvPicPr>
              <p:cNvPr id="36" name="Picture 2" descr="The Standard Normal Distribution | Examples, Explanations, Uses">
                <a:extLst>
                  <a:ext uri="{FF2B5EF4-FFF2-40B4-BE49-F238E27FC236}">
                    <a16:creationId xmlns:a16="http://schemas.microsoft.com/office/drawing/2014/main" id="{E9DE2856-2433-436A-A36E-EED677D0FE0E}"/>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38250" y="1077597"/>
                <a:ext cx="7060486" cy="4364997"/>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a:extLst>
                  <a:ext uri="{FF2B5EF4-FFF2-40B4-BE49-F238E27FC236}">
                    <a16:creationId xmlns:a16="http://schemas.microsoft.com/office/drawing/2014/main" id="{15A5D746-032A-48E1-B321-D9FD289ECD2C}"/>
                  </a:ext>
                </a:extLst>
              </p:cNvPr>
              <p:cNvSpPr/>
              <p:nvPr/>
            </p:nvSpPr>
            <p:spPr>
              <a:xfrm>
                <a:off x="1238250" y="4724399"/>
                <a:ext cx="7038670" cy="2335514"/>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8" name="Rectangle 37">
                <a:extLst>
                  <a:ext uri="{FF2B5EF4-FFF2-40B4-BE49-F238E27FC236}">
                    <a16:creationId xmlns:a16="http://schemas.microsoft.com/office/drawing/2014/main" id="{DD2D4A13-9DF7-40B0-96A6-7B07C6E73718}"/>
                  </a:ext>
                </a:extLst>
              </p:cNvPr>
              <p:cNvSpPr/>
              <p:nvPr/>
            </p:nvSpPr>
            <p:spPr>
              <a:xfrm>
                <a:off x="1238250" y="1117328"/>
                <a:ext cx="7038670" cy="467103"/>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34" name="Rectangle 33">
              <a:extLst>
                <a:ext uri="{FF2B5EF4-FFF2-40B4-BE49-F238E27FC236}">
                  <a16:creationId xmlns:a16="http://schemas.microsoft.com/office/drawing/2014/main" id="{298386BF-2A73-4F42-B2C4-6347861150F9}"/>
                </a:ext>
              </a:extLst>
            </p:cNvPr>
            <p:cNvSpPr/>
            <p:nvPr/>
          </p:nvSpPr>
          <p:spPr>
            <a:xfrm>
              <a:off x="6150973" y="1079212"/>
              <a:ext cx="28224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coin heads = V) </a:t>
              </a:r>
            </a:p>
          </p:txBody>
        </p:sp>
        <p:sp>
          <p:nvSpPr>
            <p:cNvPr id="35" name="Rectangle 34">
              <a:extLst>
                <a:ext uri="{FF2B5EF4-FFF2-40B4-BE49-F238E27FC236}">
                  <a16:creationId xmlns:a16="http://schemas.microsoft.com/office/drawing/2014/main" id="{276683E7-0649-4463-8AE2-E3609B974A37}"/>
                </a:ext>
              </a:extLst>
            </p:cNvPr>
            <p:cNvSpPr/>
            <p:nvPr/>
          </p:nvSpPr>
          <p:spPr>
            <a:xfrm>
              <a:off x="4800600" y="552450"/>
              <a:ext cx="390042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Normal/Gaussian Distribution</a:t>
              </a:r>
            </a:p>
          </p:txBody>
        </p:sp>
      </p:gr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254EAEB2-0E57-49F0-AAC2-7A961ABC8E6F}"/>
                  </a:ext>
                </a:extLst>
              </p:cNvPr>
              <p:cNvSpPr txBox="1"/>
              <p:nvPr/>
            </p:nvSpPr>
            <p:spPr bwMode="auto">
              <a:xfrm>
                <a:off x="0" y="533400"/>
                <a:ext cx="7060486" cy="120443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Flip a coin n times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½n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xmlns="">
          <p:sp>
            <p:nvSpPr>
              <p:cNvPr id="13" name="TextBox 12">
                <a:extLst>
                  <a:ext uri="{FF2B5EF4-FFF2-40B4-BE49-F238E27FC236}">
                    <a16:creationId xmlns:a16="http://schemas.microsoft.com/office/drawing/2014/main" id="{254EAEB2-0E57-49F0-AAC2-7A961ABC8E6F}"/>
                  </a:ext>
                </a:extLst>
              </p:cNvPr>
              <p:cNvSpPr txBox="1">
                <a:spLocks noRot="1" noChangeAspect="1" noMove="1" noResize="1" noEditPoints="1" noAdjustHandles="1" noChangeArrowheads="1" noChangeShapeType="1" noTextEdit="1"/>
              </p:cNvSpPr>
              <p:nvPr/>
            </p:nvSpPr>
            <p:spPr bwMode="auto">
              <a:xfrm>
                <a:off x="0" y="533400"/>
                <a:ext cx="7060486" cy="1204432"/>
              </a:xfrm>
              <a:prstGeom prst="rect">
                <a:avLst/>
              </a:prstGeom>
              <a:blipFill>
                <a:blip r:embed="rId3"/>
                <a:stretch>
                  <a:fillRect t="-4061" b="-106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pic>
        <p:nvPicPr>
          <p:cNvPr id="15" name="Picture 14">
            <a:extLst>
              <a:ext uri="{FF2B5EF4-FFF2-40B4-BE49-F238E27FC236}">
                <a16:creationId xmlns:a16="http://schemas.microsoft.com/office/drawing/2014/main" id="{293CFED7-F27C-48D0-B196-8FE1E5567B2E}"/>
              </a:ext>
            </a:extLst>
          </p:cNvPr>
          <p:cNvPicPr>
            <a:picLocks noChangeAspect="1"/>
          </p:cNvPicPr>
          <p:nvPr/>
        </p:nvPicPr>
        <p:blipFill rotWithShape="1">
          <a:blip r:embed="rId4"/>
          <a:srcRect l="222" t="63936" r="-222" b="17634"/>
          <a:stretch/>
        </p:blipFill>
        <p:spPr>
          <a:xfrm>
            <a:off x="62525" y="4191000"/>
            <a:ext cx="9030562" cy="1371600"/>
          </a:xfrm>
          <a:prstGeom prst="rect">
            <a:avLst/>
          </a:prstGeom>
        </p:spPr>
      </p:pic>
      <p:sp>
        <p:nvSpPr>
          <p:cNvPr id="16" name="Title 1">
            <a:extLst>
              <a:ext uri="{FF2B5EF4-FFF2-40B4-BE49-F238E27FC236}">
                <a16:creationId xmlns:a16="http://schemas.microsoft.com/office/drawing/2014/main" id="{B913C477-9CE5-4485-857D-EC176142FFA8}"/>
              </a:ext>
            </a:extLst>
          </p:cNvPr>
          <p:cNvSpPr>
            <a:spLocks noGrp="1"/>
          </p:cNvSpPr>
          <p:nvPr>
            <p:ph type="title"/>
          </p:nvPr>
        </p:nvSpPr>
        <p:spPr>
          <a:xfrm>
            <a:off x="685800" y="-152400"/>
            <a:ext cx="7772400" cy="838200"/>
          </a:xfrm>
        </p:spPr>
        <p:txBody>
          <a:bodyPr/>
          <a:lstStyle/>
          <a:p>
            <a:r>
              <a:rPr lang="en-US" b="0" dirty="0">
                <a:effectLst/>
              </a:rPr>
              <a:t>Probabilities</a:t>
            </a:r>
          </a:p>
        </p:txBody>
      </p:sp>
      <p:sp>
        <p:nvSpPr>
          <p:cNvPr id="20" name="Title 1">
            <a:extLst>
              <a:ext uri="{FF2B5EF4-FFF2-40B4-BE49-F238E27FC236}">
                <a16:creationId xmlns:a16="http://schemas.microsoft.com/office/drawing/2014/main" id="{7D5C46DC-BBC8-46F5-9DA5-F003E2590DE2}"/>
              </a:ext>
            </a:extLst>
          </p:cNvPr>
          <p:cNvSpPr txBox="1">
            <a:spLocks/>
          </p:cNvSpPr>
          <p:nvPr/>
        </p:nvSpPr>
        <p:spPr bwMode="auto">
          <a:xfrm>
            <a:off x="838200" y="3429000"/>
            <a:ext cx="2434774"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0" cap="none" spc="0" normalizeH="0" baseline="0" noProof="0" dirty="0">
                <a:ln>
                  <a:noFill/>
                </a:ln>
                <a:solidFill>
                  <a:srgbClr val="FFFF00"/>
                </a:solidFill>
                <a:effectLst/>
                <a:uLnTx/>
                <a:uFillTx/>
                <a:latin typeface="Arial Rounded MT Bold"/>
                <a:ea typeface="+mj-ea"/>
                <a:cs typeface="+mj-cs"/>
              </a:rPr>
              <a:t>Chernoff</a:t>
            </a:r>
          </a:p>
        </p:txBody>
      </p:sp>
      <p:sp>
        <p:nvSpPr>
          <p:cNvPr id="21" name="TextBox 20">
            <a:extLst>
              <a:ext uri="{FF2B5EF4-FFF2-40B4-BE49-F238E27FC236}">
                <a16:creationId xmlns:a16="http://schemas.microsoft.com/office/drawing/2014/main" id="{350ADEDC-5968-49AF-9E7D-ACE49FE395A7}"/>
              </a:ext>
            </a:extLst>
          </p:cNvPr>
          <p:cNvSpPr txBox="1"/>
          <p:nvPr/>
        </p:nvSpPr>
        <p:spPr bwMode="auto">
          <a:xfrm>
            <a:off x="6761045" y="2263374"/>
            <a:ext cx="6262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h</a:t>
            </a:r>
          </a:p>
        </p:txBody>
      </p:sp>
      <p:sp>
        <p:nvSpPr>
          <p:cNvPr id="25" name="TextBox 24">
            <a:extLst>
              <a:ext uri="{FF2B5EF4-FFF2-40B4-BE49-F238E27FC236}">
                <a16:creationId xmlns:a16="http://schemas.microsoft.com/office/drawing/2014/main" id="{1C95F510-83C1-4DEA-8BBB-C8DFDF070BFE}"/>
              </a:ext>
            </a:extLst>
          </p:cNvPr>
          <p:cNvSpPr txBox="1"/>
          <p:nvPr/>
        </p:nvSpPr>
        <p:spPr bwMode="auto">
          <a:xfrm>
            <a:off x="6095999" y="2652486"/>
            <a:ext cx="13716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=½n</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 name="TextBox 21">
            <a:extLst>
              <a:ext uri="{FF2B5EF4-FFF2-40B4-BE49-F238E27FC236}">
                <a16:creationId xmlns:a16="http://schemas.microsoft.com/office/drawing/2014/main" id="{901AF35A-64E1-4EDD-9899-25B61E102374}"/>
              </a:ext>
            </a:extLst>
          </p:cNvPr>
          <p:cNvSpPr txBox="1"/>
          <p:nvPr/>
        </p:nvSpPr>
        <p:spPr bwMode="auto">
          <a:xfrm>
            <a:off x="5424714" y="3696677"/>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7" name="Group 26">
            <a:extLst>
              <a:ext uri="{FF2B5EF4-FFF2-40B4-BE49-F238E27FC236}">
                <a16:creationId xmlns:a16="http://schemas.microsoft.com/office/drawing/2014/main" id="{96B913FE-0CBD-4DDC-B231-06CA30D84A78}"/>
              </a:ext>
            </a:extLst>
          </p:cNvPr>
          <p:cNvGrpSpPr/>
          <p:nvPr/>
        </p:nvGrpSpPr>
        <p:grpSpPr>
          <a:xfrm>
            <a:off x="5609772" y="3124200"/>
            <a:ext cx="1157516" cy="547914"/>
            <a:chOff x="6462486" y="3124200"/>
            <a:chExt cx="1157516" cy="547914"/>
          </a:xfrm>
        </p:grpSpPr>
        <p:sp>
          <p:nvSpPr>
            <p:cNvPr id="28" name="TextBox 27">
              <a:extLst>
                <a:ext uri="{FF2B5EF4-FFF2-40B4-BE49-F238E27FC236}">
                  <a16:creationId xmlns:a16="http://schemas.microsoft.com/office/drawing/2014/main" id="{FD037C44-A0B4-4D25-909F-5896308C0EA2}"/>
                </a:ext>
              </a:extLst>
            </p:cNvPr>
            <p:cNvSpPr txBox="1"/>
            <p:nvPr/>
          </p:nvSpPr>
          <p:spPr bwMode="auto">
            <a:xfrm>
              <a:off x="6462486" y="3210449"/>
              <a:ext cx="380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h</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29" name="Straight Arrow Connector 28">
              <a:extLst>
                <a:ext uri="{FF2B5EF4-FFF2-40B4-BE49-F238E27FC236}">
                  <a16:creationId xmlns:a16="http://schemas.microsoft.com/office/drawing/2014/main" id="{8A1FA929-EE2A-4429-AC52-704A15FC7D57}"/>
                </a:ext>
              </a:extLst>
            </p:cNvPr>
            <p:cNvCxnSpPr>
              <a:cxnSpLocks/>
            </p:cNvCxnSpPr>
            <p:nvPr/>
          </p:nvCxnSpPr>
          <p:spPr bwMode="auto">
            <a:xfrm>
              <a:off x="6781799" y="3124200"/>
              <a:ext cx="838203" cy="0"/>
            </a:xfrm>
            <a:prstGeom prst="straightConnector1">
              <a:avLst/>
            </a:prstGeom>
            <a:noFill/>
            <a:ln w="38100" cap="sq" cmpd="sng" algn="ctr">
              <a:solidFill>
                <a:schemeClr val="hlink"/>
              </a:solidFill>
              <a:prstDash val="solid"/>
              <a:round/>
              <a:headEnd type="arrow" w="med" len="med"/>
              <a:tailEnd type="arrow"/>
            </a:ln>
            <a:effectLst/>
          </p:spPr>
        </p:cxnSp>
      </p:grpSp>
      <p:sp>
        <p:nvSpPr>
          <p:cNvPr id="30" name="TextBox 29">
            <a:extLst>
              <a:ext uri="{FF2B5EF4-FFF2-40B4-BE49-F238E27FC236}">
                <a16:creationId xmlns:a16="http://schemas.microsoft.com/office/drawing/2014/main" id="{B5239155-C823-463C-96BA-12956FEFB70A}"/>
              </a:ext>
            </a:extLst>
          </p:cNvPr>
          <p:cNvSpPr txBox="1"/>
          <p:nvPr/>
        </p:nvSpPr>
        <p:spPr bwMode="auto">
          <a:xfrm>
            <a:off x="5442858" y="3443514"/>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εµ</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1" name="Freeform: Shape 30">
            <a:extLst>
              <a:ext uri="{FF2B5EF4-FFF2-40B4-BE49-F238E27FC236}">
                <a16:creationId xmlns:a16="http://schemas.microsoft.com/office/drawing/2014/main" id="{96C2E599-0523-4518-BB45-CF36EA772A0F}"/>
              </a:ext>
            </a:extLst>
          </p:cNvPr>
          <p:cNvSpPr/>
          <p:nvPr/>
        </p:nvSpPr>
        <p:spPr>
          <a:xfrm flipH="1">
            <a:off x="4570530" y="1866900"/>
            <a:ext cx="1315784" cy="821279"/>
          </a:xfrm>
          <a:custGeom>
            <a:avLst/>
            <a:gdLst>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3826 w 1328186"/>
              <a:gd name="connsiteY0" fmla="*/ 19249 h 908954"/>
              <a:gd name="connsiteX1" fmla="*/ 13826 w 1328186"/>
              <a:gd name="connsiteY1" fmla="*/ 847924 h 908954"/>
              <a:gd name="connsiteX2" fmla="*/ 1299701 w 1328186"/>
              <a:gd name="connsiteY2" fmla="*/ 838399 h 908954"/>
              <a:gd name="connsiteX3" fmla="*/ 880601 w 1328186"/>
              <a:gd name="connsiteY3" fmla="*/ 771724 h 908954"/>
              <a:gd name="connsiteX4" fmla="*/ 594851 w 1328186"/>
              <a:gd name="connsiteY4" fmla="*/ 628849 h 908954"/>
              <a:gd name="connsiteX5" fmla="*/ 337676 w 1328186"/>
              <a:gd name="connsiteY5" fmla="*/ 438349 h 908954"/>
              <a:gd name="connsiteX6" fmla="*/ 185276 w 1328186"/>
              <a:gd name="connsiteY6" fmla="*/ 276424 h 908954"/>
              <a:gd name="connsiteX7" fmla="*/ 13826 w 1328186"/>
              <a:gd name="connsiteY7" fmla="*/ 19249 h 90895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0 h 828675"/>
              <a:gd name="connsiteX1" fmla="*/ 13826 w 1328186"/>
              <a:gd name="connsiteY1" fmla="*/ 828675 h 828675"/>
              <a:gd name="connsiteX2" fmla="*/ 1299701 w 1328186"/>
              <a:gd name="connsiteY2" fmla="*/ 819150 h 828675"/>
              <a:gd name="connsiteX3" fmla="*/ 880601 w 1328186"/>
              <a:gd name="connsiteY3" fmla="*/ 752475 h 828675"/>
              <a:gd name="connsiteX4" fmla="*/ 594851 w 1328186"/>
              <a:gd name="connsiteY4" fmla="*/ 609600 h 828675"/>
              <a:gd name="connsiteX5" fmla="*/ 337676 w 1328186"/>
              <a:gd name="connsiteY5" fmla="*/ 419100 h 828675"/>
              <a:gd name="connsiteX6" fmla="*/ 185276 w 1328186"/>
              <a:gd name="connsiteY6" fmla="*/ 257175 h 828675"/>
              <a:gd name="connsiteX7" fmla="*/ 13826 w 1328186"/>
              <a:gd name="connsiteY7" fmla="*/ 0 h 828675"/>
              <a:gd name="connsiteX0" fmla="*/ 13826 w 1328186"/>
              <a:gd name="connsiteY0" fmla="*/ 0 h 866775"/>
              <a:gd name="connsiteX1" fmla="*/ 13826 w 1328186"/>
              <a:gd name="connsiteY1" fmla="*/ 866775 h 866775"/>
              <a:gd name="connsiteX2" fmla="*/ 1299701 w 1328186"/>
              <a:gd name="connsiteY2" fmla="*/ 857250 h 866775"/>
              <a:gd name="connsiteX3" fmla="*/ 880601 w 1328186"/>
              <a:gd name="connsiteY3" fmla="*/ 790575 h 866775"/>
              <a:gd name="connsiteX4" fmla="*/ 594851 w 1328186"/>
              <a:gd name="connsiteY4" fmla="*/ 647700 h 866775"/>
              <a:gd name="connsiteX5" fmla="*/ 337676 w 1328186"/>
              <a:gd name="connsiteY5" fmla="*/ 457200 h 866775"/>
              <a:gd name="connsiteX6" fmla="*/ 185276 w 1328186"/>
              <a:gd name="connsiteY6" fmla="*/ 295275 h 866775"/>
              <a:gd name="connsiteX7" fmla="*/ 13826 w 1328186"/>
              <a:gd name="connsiteY7" fmla="*/ 0 h 866775"/>
              <a:gd name="connsiteX0" fmla="*/ 17326 w 1322161"/>
              <a:gd name="connsiteY0" fmla="*/ 0 h 828675"/>
              <a:gd name="connsiteX1" fmla="*/ 7801 w 1322161"/>
              <a:gd name="connsiteY1" fmla="*/ 828675 h 828675"/>
              <a:gd name="connsiteX2" fmla="*/ 1293676 w 1322161"/>
              <a:gd name="connsiteY2" fmla="*/ 819150 h 828675"/>
              <a:gd name="connsiteX3" fmla="*/ 874576 w 1322161"/>
              <a:gd name="connsiteY3" fmla="*/ 752475 h 828675"/>
              <a:gd name="connsiteX4" fmla="*/ 588826 w 1322161"/>
              <a:gd name="connsiteY4" fmla="*/ 609600 h 828675"/>
              <a:gd name="connsiteX5" fmla="*/ 331651 w 1322161"/>
              <a:gd name="connsiteY5" fmla="*/ 419100 h 828675"/>
              <a:gd name="connsiteX6" fmla="*/ 179251 w 1322161"/>
              <a:gd name="connsiteY6" fmla="*/ 257175 h 828675"/>
              <a:gd name="connsiteX7" fmla="*/ 17326 w 1322161"/>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57175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47650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09575 h 828675"/>
              <a:gd name="connsiteX6" fmla="*/ 161925 w 1303388"/>
              <a:gd name="connsiteY6" fmla="*/ 247650 h 828675"/>
              <a:gd name="connsiteX7" fmla="*/ 0 w 1303388"/>
              <a:gd name="connsiteY7" fmla="*/ 0 h 828675"/>
              <a:gd name="connsiteX0" fmla="*/ 10926 w 1315784"/>
              <a:gd name="connsiteY0" fmla="*/ 0 h 821279"/>
              <a:gd name="connsiteX1" fmla="*/ 947 w 1315784"/>
              <a:gd name="connsiteY1" fmla="*/ 814161 h 821279"/>
              <a:gd name="connsiteX2" fmla="*/ 1287276 w 1315784"/>
              <a:gd name="connsiteY2" fmla="*/ 819150 h 821279"/>
              <a:gd name="connsiteX3" fmla="*/ 868176 w 1315784"/>
              <a:gd name="connsiteY3" fmla="*/ 752475 h 821279"/>
              <a:gd name="connsiteX4" fmla="*/ 582426 w 1315784"/>
              <a:gd name="connsiteY4" fmla="*/ 609600 h 821279"/>
              <a:gd name="connsiteX5" fmla="*/ 325251 w 1315784"/>
              <a:gd name="connsiteY5" fmla="*/ 409575 h 821279"/>
              <a:gd name="connsiteX6" fmla="*/ 172851 w 1315784"/>
              <a:gd name="connsiteY6" fmla="*/ 247650 h 821279"/>
              <a:gd name="connsiteX7" fmla="*/ 10926 w 1315784"/>
              <a:gd name="connsiteY7" fmla="*/ 0 h 82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5784" h="821279">
                <a:moveTo>
                  <a:pt x="10926" y="0"/>
                </a:moveTo>
                <a:cubicBezTo>
                  <a:pt x="10926" y="285750"/>
                  <a:pt x="-3815" y="620486"/>
                  <a:pt x="947" y="814161"/>
                </a:cubicBezTo>
                <a:cubicBezTo>
                  <a:pt x="329559" y="798286"/>
                  <a:pt x="1142738" y="829431"/>
                  <a:pt x="1287276" y="819150"/>
                </a:cubicBezTo>
                <a:cubicBezTo>
                  <a:pt x="1431814" y="808869"/>
                  <a:pt x="985651" y="787400"/>
                  <a:pt x="868176" y="752475"/>
                </a:cubicBezTo>
                <a:cubicBezTo>
                  <a:pt x="750701" y="717550"/>
                  <a:pt x="672913" y="666750"/>
                  <a:pt x="582426" y="609600"/>
                </a:cubicBezTo>
                <a:cubicBezTo>
                  <a:pt x="491939" y="552450"/>
                  <a:pt x="393514" y="468313"/>
                  <a:pt x="325251" y="409575"/>
                </a:cubicBezTo>
                <a:cubicBezTo>
                  <a:pt x="256989" y="350838"/>
                  <a:pt x="225238" y="315912"/>
                  <a:pt x="172851" y="247650"/>
                </a:cubicBezTo>
                <a:cubicBezTo>
                  <a:pt x="120464" y="179388"/>
                  <a:pt x="144276" y="200025"/>
                  <a:pt x="10926" y="0"/>
                </a:cubicBezTo>
                <a:close/>
              </a:path>
            </a:pathLst>
          </a:custGeom>
          <a:solidFill>
            <a:srgbClr val="92D050"/>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9" name="Group 38">
            <a:extLst>
              <a:ext uri="{FF2B5EF4-FFF2-40B4-BE49-F238E27FC236}">
                <a16:creationId xmlns:a16="http://schemas.microsoft.com/office/drawing/2014/main" id="{5CD3BC3F-E6B8-4B24-B931-F950BED4AB93}"/>
              </a:ext>
            </a:extLst>
          </p:cNvPr>
          <p:cNvGrpSpPr/>
          <p:nvPr/>
        </p:nvGrpSpPr>
        <p:grpSpPr>
          <a:xfrm>
            <a:off x="6781799" y="3124200"/>
            <a:ext cx="3505201" cy="961572"/>
            <a:chOff x="6781799" y="3124200"/>
            <a:chExt cx="3505201" cy="961572"/>
          </a:xfrm>
        </p:grpSpPr>
        <mc:AlternateContent xmlns:mc="http://schemas.openxmlformats.org/markup-compatibility/2006" xmlns:a14="http://schemas.microsoft.com/office/drawing/2010/main">
          <mc:Choice Requires="a14">
            <p:sp>
              <p:nvSpPr>
                <p:cNvPr id="40" name="TextBox 39">
                  <a:extLst>
                    <a:ext uri="{FF2B5EF4-FFF2-40B4-BE49-F238E27FC236}">
                      <a16:creationId xmlns:a16="http://schemas.microsoft.com/office/drawing/2014/main" id="{99F8166C-1F01-47A1-961B-A6DA8A5FDCB7}"/>
                    </a:ext>
                  </a:extLst>
                </p:cNvPr>
                <p:cNvSpPr txBox="1"/>
                <p:nvPr/>
              </p:nvSpPr>
              <p:spPr bwMode="auto">
                <a:xfrm>
                  <a:off x="6850329" y="3168341"/>
                  <a:ext cx="3436671" cy="9174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for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f>
                        <m:fPr>
                          <m:type m:val="skw"/>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fPr>
                        <m:num>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1</m:t>
                          </m:r>
                        </m:num>
                        <m:den>
                          <m:rad>
                            <m:radPr>
                              <m:degHide m:val="on"/>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den>
                      </m:f>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for %</a:t>
                  </a:r>
                </a:p>
              </p:txBody>
            </p:sp>
          </mc:Choice>
          <mc:Fallback xmlns="">
            <p:sp>
              <p:nvSpPr>
                <p:cNvPr id="40" name="TextBox 39">
                  <a:extLst>
                    <a:ext uri="{FF2B5EF4-FFF2-40B4-BE49-F238E27FC236}">
                      <a16:creationId xmlns:a16="http://schemas.microsoft.com/office/drawing/2014/main" id="{99F8166C-1F01-47A1-961B-A6DA8A5FDCB7}"/>
                    </a:ext>
                  </a:extLst>
                </p:cNvPr>
                <p:cNvSpPr txBox="1">
                  <a:spLocks noRot="1" noChangeAspect="1" noMove="1" noResize="1" noEditPoints="1" noAdjustHandles="1" noChangeArrowheads="1" noChangeShapeType="1" noTextEdit="1"/>
                </p:cNvSpPr>
                <p:nvPr/>
              </p:nvSpPr>
              <p:spPr bwMode="auto">
                <a:xfrm>
                  <a:off x="6850329" y="3168341"/>
                  <a:ext cx="3436671" cy="917431"/>
                </a:xfrm>
                <a:prstGeom prst="rect">
                  <a:avLst/>
                </a:prstGeom>
                <a:blipFill>
                  <a:blip r:embed="rId5"/>
                  <a:stretch>
                    <a:fillRect t="-40667" b="-121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41" name="Straight Arrow Connector 40">
              <a:extLst>
                <a:ext uri="{FF2B5EF4-FFF2-40B4-BE49-F238E27FC236}">
                  <a16:creationId xmlns:a16="http://schemas.microsoft.com/office/drawing/2014/main" id="{BB4B588C-5148-428D-B73D-9FF988FE98FB}"/>
                </a:ext>
              </a:extLst>
            </p:cNvPr>
            <p:cNvCxnSpPr>
              <a:cxnSpLocks/>
            </p:cNvCxnSpPr>
            <p:nvPr/>
          </p:nvCxnSpPr>
          <p:spPr bwMode="auto">
            <a:xfrm>
              <a:off x="6781799" y="3124200"/>
              <a:ext cx="632286" cy="0"/>
            </a:xfrm>
            <a:prstGeom prst="straightConnector1">
              <a:avLst/>
            </a:prstGeom>
            <a:noFill/>
            <a:ln w="38100" cap="sq" cmpd="sng" algn="ctr">
              <a:solidFill>
                <a:schemeClr val="hlink"/>
              </a:solidFill>
              <a:prstDash val="solid"/>
              <a:round/>
              <a:headEnd type="arrow" w="med" len="med"/>
              <a:tailEnd type="arrow"/>
            </a:ln>
            <a:effectLst/>
          </p:spPr>
        </p:cxnSp>
      </p:grpSp>
    </p:spTree>
    <p:extLst>
      <p:ext uri="{BB962C8B-B14F-4D97-AF65-F5344CB8AC3E}">
        <p14:creationId xmlns:p14="http://schemas.microsoft.com/office/powerpoint/2010/main" val="3839489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ppt_x"/>
                                          </p:val>
                                        </p:tav>
                                        <p:tav tm="100000">
                                          <p:val>
                                            <p:strVal val="#ppt_x"/>
                                          </p:val>
                                        </p:tav>
                                      </p:tavLst>
                                    </p:anim>
                                    <p:anim calcmode="lin" valueType="num">
                                      <p:cBhvr additive="base">
                                        <p:cTn id="8" dur="500" fill="hold"/>
                                        <p:tgtEl>
                                          <p:spTgt spid="15"/>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ppt_x"/>
                                          </p:val>
                                        </p:tav>
                                        <p:tav tm="100000">
                                          <p:val>
                                            <p:strVal val="#ppt_x"/>
                                          </p:val>
                                        </p:tav>
                                      </p:tavLst>
                                    </p:anim>
                                    <p:anim calcmode="lin" valueType="num">
                                      <p:cBhvr additive="base">
                                        <p:cTn id="12" dur="500" fill="hold"/>
                                        <p:tgtEl>
                                          <p:spTgt spid="2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449CD79B-BC88-4046-941B-73FE948845C9}"/>
              </a:ext>
            </a:extLst>
          </p:cNvPr>
          <p:cNvGrpSpPr/>
          <p:nvPr/>
        </p:nvGrpSpPr>
        <p:grpSpPr>
          <a:xfrm>
            <a:off x="4038600" y="552450"/>
            <a:ext cx="5054487" cy="3547110"/>
            <a:chOff x="3962400" y="552450"/>
            <a:chExt cx="5054487" cy="3547110"/>
          </a:xfrm>
        </p:grpSpPr>
        <p:grpSp>
          <p:nvGrpSpPr>
            <p:cNvPr id="26" name="Group 25">
              <a:extLst>
                <a:ext uri="{FF2B5EF4-FFF2-40B4-BE49-F238E27FC236}">
                  <a16:creationId xmlns:a16="http://schemas.microsoft.com/office/drawing/2014/main" id="{122050BF-7849-4049-8911-35BC9DC594C4}"/>
                </a:ext>
              </a:extLst>
            </p:cNvPr>
            <p:cNvGrpSpPr/>
            <p:nvPr/>
          </p:nvGrpSpPr>
          <p:grpSpPr>
            <a:xfrm>
              <a:off x="3962400" y="586267"/>
              <a:ext cx="5054487" cy="3513293"/>
              <a:chOff x="1238250" y="1077597"/>
              <a:chExt cx="7060486" cy="5982316"/>
            </a:xfrm>
          </p:grpSpPr>
          <p:pic>
            <p:nvPicPr>
              <p:cNvPr id="34" name="Picture 2" descr="The Standard Normal Distribution | Examples, Explanations, Uses">
                <a:extLst>
                  <a:ext uri="{FF2B5EF4-FFF2-40B4-BE49-F238E27FC236}">
                    <a16:creationId xmlns:a16="http://schemas.microsoft.com/office/drawing/2014/main" id="{74E74F38-2D99-41B5-B738-F242BDF406B8}"/>
                  </a:ext>
                </a:extLst>
              </p:cNvPr>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238250" y="1077597"/>
                <a:ext cx="7060486" cy="4364997"/>
              </a:xfrm>
              <a:prstGeom prst="rect">
                <a:avLst/>
              </a:prstGeom>
              <a:noFill/>
              <a:extLst>
                <a:ext uri="{909E8E84-426E-40DD-AFC4-6F175D3DCCD1}">
                  <a14:hiddenFill xmlns:a14="http://schemas.microsoft.com/office/drawing/2010/main">
                    <a:solidFill>
                      <a:srgbClr val="FFFFFF"/>
                    </a:solidFill>
                  </a14:hiddenFill>
                </a:ext>
              </a:extLst>
            </p:spPr>
          </p:pic>
          <p:sp>
            <p:nvSpPr>
              <p:cNvPr id="35" name="Rectangle 34">
                <a:extLst>
                  <a:ext uri="{FF2B5EF4-FFF2-40B4-BE49-F238E27FC236}">
                    <a16:creationId xmlns:a16="http://schemas.microsoft.com/office/drawing/2014/main" id="{33C39EA7-B1D3-4EAF-A2A3-78ADC9870807}"/>
                  </a:ext>
                </a:extLst>
              </p:cNvPr>
              <p:cNvSpPr/>
              <p:nvPr/>
            </p:nvSpPr>
            <p:spPr>
              <a:xfrm>
                <a:off x="1238250" y="4724399"/>
                <a:ext cx="7038670" cy="2335514"/>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6" name="Rectangle 35">
                <a:extLst>
                  <a:ext uri="{FF2B5EF4-FFF2-40B4-BE49-F238E27FC236}">
                    <a16:creationId xmlns:a16="http://schemas.microsoft.com/office/drawing/2014/main" id="{274B95EE-4966-4346-96DD-B48DBEBFD28D}"/>
                  </a:ext>
                </a:extLst>
              </p:cNvPr>
              <p:cNvSpPr/>
              <p:nvPr/>
            </p:nvSpPr>
            <p:spPr>
              <a:xfrm>
                <a:off x="1238250" y="1117328"/>
                <a:ext cx="7038670" cy="467103"/>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32" name="Rectangle 31">
              <a:extLst>
                <a:ext uri="{FF2B5EF4-FFF2-40B4-BE49-F238E27FC236}">
                  <a16:creationId xmlns:a16="http://schemas.microsoft.com/office/drawing/2014/main" id="{F0203129-1E72-4C1A-9451-160364D61E78}"/>
                </a:ext>
              </a:extLst>
            </p:cNvPr>
            <p:cNvSpPr/>
            <p:nvPr/>
          </p:nvSpPr>
          <p:spPr>
            <a:xfrm>
              <a:off x="6150973" y="1079212"/>
              <a:ext cx="282243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coin heads = V) </a:t>
              </a:r>
            </a:p>
          </p:txBody>
        </p:sp>
        <p:sp>
          <p:nvSpPr>
            <p:cNvPr id="33" name="Rectangle 32">
              <a:extLst>
                <a:ext uri="{FF2B5EF4-FFF2-40B4-BE49-F238E27FC236}">
                  <a16:creationId xmlns:a16="http://schemas.microsoft.com/office/drawing/2014/main" id="{9A66F493-F8A3-4442-8652-A57CC0AF66A2}"/>
                </a:ext>
              </a:extLst>
            </p:cNvPr>
            <p:cNvSpPr/>
            <p:nvPr/>
          </p:nvSpPr>
          <p:spPr>
            <a:xfrm>
              <a:off x="4800600" y="552450"/>
              <a:ext cx="390042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Normal/Gaussian Distribution</a:t>
              </a:r>
            </a:p>
          </p:txBody>
        </p:sp>
      </p:grpSp>
      <mc:AlternateContent xmlns:mc="http://schemas.openxmlformats.org/markup-compatibility/2006" xmlns:a14="http://schemas.microsoft.com/office/drawing/2010/main">
        <mc:Choice Requires="a14">
          <p:sp>
            <p:nvSpPr>
              <p:cNvPr id="13" name="TextBox 12">
                <a:extLst>
                  <a:ext uri="{FF2B5EF4-FFF2-40B4-BE49-F238E27FC236}">
                    <a16:creationId xmlns:a16="http://schemas.microsoft.com/office/drawing/2014/main" id="{254EAEB2-0E57-49F0-AAC2-7A961ABC8E6F}"/>
                  </a:ext>
                </a:extLst>
              </p:cNvPr>
              <p:cNvSpPr txBox="1"/>
              <p:nvPr/>
            </p:nvSpPr>
            <p:spPr bwMode="auto">
              <a:xfrm>
                <a:off x="0" y="533400"/>
                <a:ext cx="7060486" cy="120443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Flip a coin n times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½n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heads)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xmlns="">
          <p:sp>
            <p:nvSpPr>
              <p:cNvPr id="13" name="TextBox 12">
                <a:extLst>
                  <a:ext uri="{FF2B5EF4-FFF2-40B4-BE49-F238E27FC236}">
                    <a16:creationId xmlns:a16="http://schemas.microsoft.com/office/drawing/2014/main" id="{254EAEB2-0E57-49F0-AAC2-7A961ABC8E6F}"/>
                  </a:ext>
                </a:extLst>
              </p:cNvPr>
              <p:cNvSpPr txBox="1">
                <a:spLocks noRot="1" noChangeAspect="1" noMove="1" noResize="1" noEditPoints="1" noAdjustHandles="1" noChangeArrowheads="1" noChangeShapeType="1" noTextEdit="1"/>
              </p:cNvSpPr>
              <p:nvPr/>
            </p:nvSpPr>
            <p:spPr bwMode="auto">
              <a:xfrm>
                <a:off x="0" y="533400"/>
                <a:ext cx="7060486" cy="1204432"/>
              </a:xfrm>
              <a:prstGeom prst="rect">
                <a:avLst/>
              </a:prstGeom>
              <a:blipFill>
                <a:blip r:embed="rId3"/>
                <a:stretch>
                  <a:fillRect t="-4061" b="-106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6" name="Title 1">
            <a:extLst>
              <a:ext uri="{FF2B5EF4-FFF2-40B4-BE49-F238E27FC236}">
                <a16:creationId xmlns:a16="http://schemas.microsoft.com/office/drawing/2014/main" id="{B913C477-9CE5-4485-857D-EC176142FFA8}"/>
              </a:ext>
            </a:extLst>
          </p:cNvPr>
          <p:cNvSpPr>
            <a:spLocks noGrp="1"/>
          </p:cNvSpPr>
          <p:nvPr>
            <p:ph type="title"/>
          </p:nvPr>
        </p:nvSpPr>
        <p:spPr>
          <a:xfrm>
            <a:off x="685800" y="-152400"/>
            <a:ext cx="7772400" cy="838200"/>
          </a:xfrm>
        </p:spPr>
        <p:txBody>
          <a:bodyPr/>
          <a:lstStyle/>
          <a:p>
            <a:r>
              <a:rPr lang="en-US" b="0" dirty="0">
                <a:effectLst/>
              </a:rPr>
              <a:t>Probabilities</a:t>
            </a:r>
          </a:p>
        </p:txBody>
      </p:sp>
      <p:sp>
        <p:nvSpPr>
          <p:cNvPr id="20" name="Title 1">
            <a:extLst>
              <a:ext uri="{FF2B5EF4-FFF2-40B4-BE49-F238E27FC236}">
                <a16:creationId xmlns:a16="http://schemas.microsoft.com/office/drawing/2014/main" id="{7D5C46DC-BBC8-46F5-9DA5-F003E2590DE2}"/>
              </a:ext>
            </a:extLst>
          </p:cNvPr>
          <p:cNvSpPr txBox="1">
            <a:spLocks/>
          </p:cNvSpPr>
          <p:nvPr/>
        </p:nvSpPr>
        <p:spPr bwMode="auto">
          <a:xfrm>
            <a:off x="838200" y="3429000"/>
            <a:ext cx="2434774"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0" i="0" u="none" strike="noStrike" kern="0" cap="none" spc="0" normalizeH="0" baseline="0" noProof="0" dirty="0">
                <a:ln>
                  <a:noFill/>
                </a:ln>
                <a:solidFill>
                  <a:srgbClr val="FFFF00"/>
                </a:solidFill>
                <a:effectLst/>
                <a:uLnTx/>
                <a:uFillTx/>
                <a:latin typeface="Arial Rounded MT Bold"/>
                <a:ea typeface="+mj-ea"/>
                <a:cs typeface="+mj-cs"/>
              </a:rPr>
              <a:t>Chernoff</a:t>
            </a:r>
          </a:p>
        </p:txBody>
      </p:sp>
      <p:sp>
        <p:nvSpPr>
          <p:cNvPr id="21" name="TextBox 20">
            <a:extLst>
              <a:ext uri="{FF2B5EF4-FFF2-40B4-BE49-F238E27FC236}">
                <a16:creationId xmlns:a16="http://schemas.microsoft.com/office/drawing/2014/main" id="{350ADEDC-5968-49AF-9E7D-ACE49FE395A7}"/>
              </a:ext>
            </a:extLst>
          </p:cNvPr>
          <p:cNvSpPr txBox="1"/>
          <p:nvPr/>
        </p:nvSpPr>
        <p:spPr bwMode="auto">
          <a:xfrm>
            <a:off x="6761045" y="2263374"/>
            <a:ext cx="62624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h</a:t>
            </a:r>
          </a:p>
        </p:txBody>
      </p:sp>
      <p:sp>
        <p:nvSpPr>
          <p:cNvPr id="25" name="TextBox 24">
            <a:extLst>
              <a:ext uri="{FF2B5EF4-FFF2-40B4-BE49-F238E27FC236}">
                <a16:creationId xmlns:a16="http://schemas.microsoft.com/office/drawing/2014/main" id="{1C95F510-83C1-4DEA-8BBB-C8DFDF070BFE}"/>
              </a:ext>
            </a:extLst>
          </p:cNvPr>
          <p:cNvSpPr txBox="1"/>
          <p:nvPr/>
        </p:nvSpPr>
        <p:spPr bwMode="auto">
          <a:xfrm>
            <a:off x="6095999" y="2652486"/>
            <a:ext cx="1371601"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µ </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=½n</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 name="TextBox 21">
            <a:extLst>
              <a:ext uri="{FF2B5EF4-FFF2-40B4-BE49-F238E27FC236}">
                <a16:creationId xmlns:a16="http://schemas.microsoft.com/office/drawing/2014/main" id="{901AF35A-64E1-4EDD-9899-25B61E102374}"/>
              </a:ext>
            </a:extLst>
          </p:cNvPr>
          <p:cNvSpPr txBox="1"/>
          <p:nvPr/>
        </p:nvSpPr>
        <p:spPr bwMode="auto">
          <a:xfrm>
            <a:off x="5424714" y="3696677"/>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c</a:t>
            </a: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7" name="Group 26">
            <a:extLst>
              <a:ext uri="{FF2B5EF4-FFF2-40B4-BE49-F238E27FC236}">
                <a16:creationId xmlns:a16="http://schemas.microsoft.com/office/drawing/2014/main" id="{96B913FE-0CBD-4DDC-B231-06CA30D84A78}"/>
              </a:ext>
            </a:extLst>
          </p:cNvPr>
          <p:cNvGrpSpPr/>
          <p:nvPr/>
        </p:nvGrpSpPr>
        <p:grpSpPr>
          <a:xfrm>
            <a:off x="5609772" y="3124200"/>
            <a:ext cx="1157516" cy="547914"/>
            <a:chOff x="6462486" y="3124200"/>
            <a:chExt cx="1157516" cy="547914"/>
          </a:xfrm>
        </p:grpSpPr>
        <p:sp>
          <p:nvSpPr>
            <p:cNvPr id="28" name="TextBox 27">
              <a:extLst>
                <a:ext uri="{FF2B5EF4-FFF2-40B4-BE49-F238E27FC236}">
                  <a16:creationId xmlns:a16="http://schemas.microsoft.com/office/drawing/2014/main" id="{FD037C44-A0B4-4D25-909F-5896308C0EA2}"/>
                </a:ext>
              </a:extLst>
            </p:cNvPr>
            <p:cNvSpPr txBox="1"/>
            <p:nvPr/>
          </p:nvSpPr>
          <p:spPr bwMode="auto">
            <a:xfrm>
              <a:off x="6462486" y="3210449"/>
              <a:ext cx="38099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h</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29" name="Straight Arrow Connector 28">
              <a:extLst>
                <a:ext uri="{FF2B5EF4-FFF2-40B4-BE49-F238E27FC236}">
                  <a16:creationId xmlns:a16="http://schemas.microsoft.com/office/drawing/2014/main" id="{8A1FA929-EE2A-4429-AC52-704A15FC7D57}"/>
                </a:ext>
              </a:extLst>
            </p:cNvPr>
            <p:cNvCxnSpPr>
              <a:cxnSpLocks/>
            </p:cNvCxnSpPr>
            <p:nvPr/>
          </p:nvCxnSpPr>
          <p:spPr bwMode="auto">
            <a:xfrm>
              <a:off x="6781799" y="3124200"/>
              <a:ext cx="838203" cy="0"/>
            </a:xfrm>
            <a:prstGeom prst="straightConnector1">
              <a:avLst/>
            </a:prstGeom>
            <a:noFill/>
            <a:ln w="38100" cap="sq" cmpd="sng" algn="ctr">
              <a:solidFill>
                <a:schemeClr val="hlink"/>
              </a:solidFill>
              <a:prstDash val="solid"/>
              <a:round/>
              <a:headEnd type="arrow" w="med" len="med"/>
              <a:tailEnd type="arrow"/>
            </a:ln>
            <a:effectLst/>
          </p:spPr>
        </p:cxnSp>
      </p:grpSp>
      <p:sp>
        <p:nvSpPr>
          <p:cNvPr id="30" name="TextBox 29">
            <a:extLst>
              <a:ext uri="{FF2B5EF4-FFF2-40B4-BE49-F238E27FC236}">
                <a16:creationId xmlns:a16="http://schemas.microsoft.com/office/drawing/2014/main" id="{B5239155-C823-463C-96BA-12956FEFB70A}"/>
              </a:ext>
            </a:extLst>
          </p:cNvPr>
          <p:cNvSpPr txBox="1"/>
          <p:nvPr/>
        </p:nvSpPr>
        <p:spPr bwMode="auto">
          <a:xfrm>
            <a:off x="5442858" y="3443514"/>
            <a:ext cx="9906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εµ</a:t>
            </a:r>
            <a:endPar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1" name="Freeform: Shape 30">
            <a:extLst>
              <a:ext uri="{FF2B5EF4-FFF2-40B4-BE49-F238E27FC236}">
                <a16:creationId xmlns:a16="http://schemas.microsoft.com/office/drawing/2014/main" id="{96C2E599-0523-4518-BB45-CF36EA772A0F}"/>
              </a:ext>
            </a:extLst>
          </p:cNvPr>
          <p:cNvSpPr/>
          <p:nvPr/>
        </p:nvSpPr>
        <p:spPr>
          <a:xfrm flipH="1">
            <a:off x="4570530" y="1866900"/>
            <a:ext cx="1315784" cy="821279"/>
          </a:xfrm>
          <a:custGeom>
            <a:avLst/>
            <a:gdLst>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01923 w 1416283"/>
              <a:gd name="connsiteY0" fmla="*/ 19249 h 908954"/>
              <a:gd name="connsiteX1" fmla="*/ 101923 w 1416283"/>
              <a:gd name="connsiteY1" fmla="*/ 847924 h 908954"/>
              <a:gd name="connsiteX2" fmla="*/ 1387798 w 1416283"/>
              <a:gd name="connsiteY2" fmla="*/ 838399 h 908954"/>
              <a:gd name="connsiteX3" fmla="*/ 968698 w 1416283"/>
              <a:gd name="connsiteY3" fmla="*/ 771724 h 908954"/>
              <a:gd name="connsiteX4" fmla="*/ 682948 w 1416283"/>
              <a:gd name="connsiteY4" fmla="*/ 628849 h 908954"/>
              <a:gd name="connsiteX5" fmla="*/ 425773 w 1416283"/>
              <a:gd name="connsiteY5" fmla="*/ 438349 h 908954"/>
              <a:gd name="connsiteX6" fmla="*/ 273373 w 1416283"/>
              <a:gd name="connsiteY6" fmla="*/ 276424 h 908954"/>
              <a:gd name="connsiteX7" fmla="*/ 101923 w 1416283"/>
              <a:gd name="connsiteY7" fmla="*/ 19249 h 908954"/>
              <a:gd name="connsiteX0" fmla="*/ 13826 w 1328186"/>
              <a:gd name="connsiteY0" fmla="*/ 19249 h 908954"/>
              <a:gd name="connsiteX1" fmla="*/ 13826 w 1328186"/>
              <a:gd name="connsiteY1" fmla="*/ 847924 h 908954"/>
              <a:gd name="connsiteX2" fmla="*/ 1299701 w 1328186"/>
              <a:gd name="connsiteY2" fmla="*/ 838399 h 908954"/>
              <a:gd name="connsiteX3" fmla="*/ 880601 w 1328186"/>
              <a:gd name="connsiteY3" fmla="*/ 771724 h 908954"/>
              <a:gd name="connsiteX4" fmla="*/ 594851 w 1328186"/>
              <a:gd name="connsiteY4" fmla="*/ 628849 h 908954"/>
              <a:gd name="connsiteX5" fmla="*/ 337676 w 1328186"/>
              <a:gd name="connsiteY5" fmla="*/ 438349 h 908954"/>
              <a:gd name="connsiteX6" fmla="*/ 185276 w 1328186"/>
              <a:gd name="connsiteY6" fmla="*/ 276424 h 908954"/>
              <a:gd name="connsiteX7" fmla="*/ 13826 w 1328186"/>
              <a:gd name="connsiteY7" fmla="*/ 19249 h 90895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19249 h 847924"/>
              <a:gd name="connsiteX1" fmla="*/ 13826 w 1328186"/>
              <a:gd name="connsiteY1" fmla="*/ 847924 h 847924"/>
              <a:gd name="connsiteX2" fmla="*/ 1299701 w 1328186"/>
              <a:gd name="connsiteY2" fmla="*/ 838399 h 847924"/>
              <a:gd name="connsiteX3" fmla="*/ 880601 w 1328186"/>
              <a:gd name="connsiteY3" fmla="*/ 771724 h 847924"/>
              <a:gd name="connsiteX4" fmla="*/ 594851 w 1328186"/>
              <a:gd name="connsiteY4" fmla="*/ 628849 h 847924"/>
              <a:gd name="connsiteX5" fmla="*/ 337676 w 1328186"/>
              <a:gd name="connsiteY5" fmla="*/ 438349 h 847924"/>
              <a:gd name="connsiteX6" fmla="*/ 185276 w 1328186"/>
              <a:gd name="connsiteY6" fmla="*/ 276424 h 847924"/>
              <a:gd name="connsiteX7" fmla="*/ 13826 w 1328186"/>
              <a:gd name="connsiteY7" fmla="*/ 19249 h 847924"/>
              <a:gd name="connsiteX0" fmla="*/ 13826 w 1328186"/>
              <a:gd name="connsiteY0" fmla="*/ 0 h 828675"/>
              <a:gd name="connsiteX1" fmla="*/ 13826 w 1328186"/>
              <a:gd name="connsiteY1" fmla="*/ 828675 h 828675"/>
              <a:gd name="connsiteX2" fmla="*/ 1299701 w 1328186"/>
              <a:gd name="connsiteY2" fmla="*/ 819150 h 828675"/>
              <a:gd name="connsiteX3" fmla="*/ 880601 w 1328186"/>
              <a:gd name="connsiteY3" fmla="*/ 752475 h 828675"/>
              <a:gd name="connsiteX4" fmla="*/ 594851 w 1328186"/>
              <a:gd name="connsiteY4" fmla="*/ 609600 h 828675"/>
              <a:gd name="connsiteX5" fmla="*/ 337676 w 1328186"/>
              <a:gd name="connsiteY5" fmla="*/ 419100 h 828675"/>
              <a:gd name="connsiteX6" fmla="*/ 185276 w 1328186"/>
              <a:gd name="connsiteY6" fmla="*/ 257175 h 828675"/>
              <a:gd name="connsiteX7" fmla="*/ 13826 w 1328186"/>
              <a:gd name="connsiteY7" fmla="*/ 0 h 828675"/>
              <a:gd name="connsiteX0" fmla="*/ 13826 w 1328186"/>
              <a:gd name="connsiteY0" fmla="*/ 0 h 866775"/>
              <a:gd name="connsiteX1" fmla="*/ 13826 w 1328186"/>
              <a:gd name="connsiteY1" fmla="*/ 866775 h 866775"/>
              <a:gd name="connsiteX2" fmla="*/ 1299701 w 1328186"/>
              <a:gd name="connsiteY2" fmla="*/ 857250 h 866775"/>
              <a:gd name="connsiteX3" fmla="*/ 880601 w 1328186"/>
              <a:gd name="connsiteY3" fmla="*/ 790575 h 866775"/>
              <a:gd name="connsiteX4" fmla="*/ 594851 w 1328186"/>
              <a:gd name="connsiteY4" fmla="*/ 647700 h 866775"/>
              <a:gd name="connsiteX5" fmla="*/ 337676 w 1328186"/>
              <a:gd name="connsiteY5" fmla="*/ 457200 h 866775"/>
              <a:gd name="connsiteX6" fmla="*/ 185276 w 1328186"/>
              <a:gd name="connsiteY6" fmla="*/ 295275 h 866775"/>
              <a:gd name="connsiteX7" fmla="*/ 13826 w 1328186"/>
              <a:gd name="connsiteY7" fmla="*/ 0 h 866775"/>
              <a:gd name="connsiteX0" fmla="*/ 17326 w 1322161"/>
              <a:gd name="connsiteY0" fmla="*/ 0 h 828675"/>
              <a:gd name="connsiteX1" fmla="*/ 7801 w 1322161"/>
              <a:gd name="connsiteY1" fmla="*/ 828675 h 828675"/>
              <a:gd name="connsiteX2" fmla="*/ 1293676 w 1322161"/>
              <a:gd name="connsiteY2" fmla="*/ 819150 h 828675"/>
              <a:gd name="connsiteX3" fmla="*/ 874576 w 1322161"/>
              <a:gd name="connsiteY3" fmla="*/ 752475 h 828675"/>
              <a:gd name="connsiteX4" fmla="*/ 588826 w 1322161"/>
              <a:gd name="connsiteY4" fmla="*/ 609600 h 828675"/>
              <a:gd name="connsiteX5" fmla="*/ 331651 w 1322161"/>
              <a:gd name="connsiteY5" fmla="*/ 419100 h 828675"/>
              <a:gd name="connsiteX6" fmla="*/ 179251 w 1322161"/>
              <a:gd name="connsiteY6" fmla="*/ 257175 h 828675"/>
              <a:gd name="connsiteX7" fmla="*/ 17326 w 1322161"/>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10497 w 1315332"/>
              <a:gd name="connsiteY0" fmla="*/ 0 h 828675"/>
              <a:gd name="connsiteX1" fmla="*/ 972 w 1315332"/>
              <a:gd name="connsiteY1" fmla="*/ 828675 h 828675"/>
              <a:gd name="connsiteX2" fmla="*/ 1286847 w 1315332"/>
              <a:gd name="connsiteY2" fmla="*/ 819150 h 828675"/>
              <a:gd name="connsiteX3" fmla="*/ 867747 w 1315332"/>
              <a:gd name="connsiteY3" fmla="*/ 752475 h 828675"/>
              <a:gd name="connsiteX4" fmla="*/ 581997 w 1315332"/>
              <a:gd name="connsiteY4" fmla="*/ 609600 h 828675"/>
              <a:gd name="connsiteX5" fmla="*/ 324822 w 1315332"/>
              <a:gd name="connsiteY5" fmla="*/ 419100 h 828675"/>
              <a:gd name="connsiteX6" fmla="*/ 172422 w 1315332"/>
              <a:gd name="connsiteY6" fmla="*/ 257175 h 828675"/>
              <a:gd name="connsiteX7" fmla="*/ 10497 w 1315332"/>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57175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19100 h 828675"/>
              <a:gd name="connsiteX6" fmla="*/ 161925 w 1303388"/>
              <a:gd name="connsiteY6" fmla="*/ 247650 h 828675"/>
              <a:gd name="connsiteX7" fmla="*/ 0 w 1303388"/>
              <a:gd name="connsiteY7" fmla="*/ 0 h 828675"/>
              <a:gd name="connsiteX0" fmla="*/ 0 w 1303388"/>
              <a:gd name="connsiteY0" fmla="*/ 0 h 828675"/>
              <a:gd name="connsiteX1" fmla="*/ 19050 w 1303388"/>
              <a:gd name="connsiteY1" fmla="*/ 828675 h 828675"/>
              <a:gd name="connsiteX2" fmla="*/ 1276350 w 1303388"/>
              <a:gd name="connsiteY2" fmla="*/ 819150 h 828675"/>
              <a:gd name="connsiteX3" fmla="*/ 857250 w 1303388"/>
              <a:gd name="connsiteY3" fmla="*/ 752475 h 828675"/>
              <a:gd name="connsiteX4" fmla="*/ 571500 w 1303388"/>
              <a:gd name="connsiteY4" fmla="*/ 609600 h 828675"/>
              <a:gd name="connsiteX5" fmla="*/ 314325 w 1303388"/>
              <a:gd name="connsiteY5" fmla="*/ 409575 h 828675"/>
              <a:gd name="connsiteX6" fmla="*/ 161925 w 1303388"/>
              <a:gd name="connsiteY6" fmla="*/ 247650 h 828675"/>
              <a:gd name="connsiteX7" fmla="*/ 0 w 1303388"/>
              <a:gd name="connsiteY7" fmla="*/ 0 h 828675"/>
              <a:gd name="connsiteX0" fmla="*/ 10926 w 1315784"/>
              <a:gd name="connsiteY0" fmla="*/ 0 h 821279"/>
              <a:gd name="connsiteX1" fmla="*/ 947 w 1315784"/>
              <a:gd name="connsiteY1" fmla="*/ 814161 h 821279"/>
              <a:gd name="connsiteX2" fmla="*/ 1287276 w 1315784"/>
              <a:gd name="connsiteY2" fmla="*/ 819150 h 821279"/>
              <a:gd name="connsiteX3" fmla="*/ 868176 w 1315784"/>
              <a:gd name="connsiteY3" fmla="*/ 752475 h 821279"/>
              <a:gd name="connsiteX4" fmla="*/ 582426 w 1315784"/>
              <a:gd name="connsiteY4" fmla="*/ 609600 h 821279"/>
              <a:gd name="connsiteX5" fmla="*/ 325251 w 1315784"/>
              <a:gd name="connsiteY5" fmla="*/ 409575 h 821279"/>
              <a:gd name="connsiteX6" fmla="*/ 172851 w 1315784"/>
              <a:gd name="connsiteY6" fmla="*/ 247650 h 821279"/>
              <a:gd name="connsiteX7" fmla="*/ 10926 w 1315784"/>
              <a:gd name="connsiteY7" fmla="*/ 0 h 8212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15784" h="821279">
                <a:moveTo>
                  <a:pt x="10926" y="0"/>
                </a:moveTo>
                <a:cubicBezTo>
                  <a:pt x="10926" y="285750"/>
                  <a:pt x="-3815" y="620486"/>
                  <a:pt x="947" y="814161"/>
                </a:cubicBezTo>
                <a:cubicBezTo>
                  <a:pt x="329559" y="798286"/>
                  <a:pt x="1142738" y="829431"/>
                  <a:pt x="1287276" y="819150"/>
                </a:cubicBezTo>
                <a:cubicBezTo>
                  <a:pt x="1431814" y="808869"/>
                  <a:pt x="985651" y="787400"/>
                  <a:pt x="868176" y="752475"/>
                </a:cubicBezTo>
                <a:cubicBezTo>
                  <a:pt x="750701" y="717550"/>
                  <a:pt x="672913" y="666750"/>
                  <a:pt x="582426" y="609600"/>
                </a:cubicBezTo>
                <a:cubicBezTo>
                  <a:pt x="491939" y="552450"/>
                  <a:pt x="393514" y="468313"/>
                  <a:pt x="325251" y="409575"/>
                </a:cubicBezTo>
                <a:cubicBezTo>
                  <a:pt x="256989" y="350838"/>
                  <a:pt x="225238" y="315912"/>
                  <a:pt x="172851" y="247650"/>
                </a:cubicBezTo>
                <a:cubicBezTo>
                  <a:pt x="120464" y="179388"/>
                  <a:pt x="144276" y="200025"/>
                  <a:pt x="10926" y="0"/>
                </a:cubicBezTo>
                <a:close/>
              </a:path>
            </a:pathLst>
          </a:custGeom>
          <a:solidFill>
            <a:srgbClr val="92D050"/>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19" name="Picture 18">
            <a:extLst>
              <a:ext uri="{FF2B5EF4-FFF2-40B4-BE49-F238E27FC236}">
                <a16:creationId xmlns:a16="http://schemas.microsoft.com/office/drawing/2014/main" id="{ECD3135C-9D57-4BC2-A70A-46251D4FFD69}"/>
              </a:ext>
            </a:extLst>
          </p:cNvPr>
          <p:cNvPicPr>
            <a:picLocks noChangeAspect="1"/>
          </p:cNvPicPr>
          <p:nvPr/>
        </p:nvPicPr>
        <p:blipFill rotWithShape="1">
          <a:blip r:embed="rId4"/>
          <a:srcRect l="401" t="82963" r="-401" b="-17408"/>
          <a:stretch/>
        </p:blipFill>
        <p:spPr>
          <a:xfrm>
            <a:off x="62525" y="4191000"/>
            <a:ext cx="9030562" cy="2563474"/>
          </a:xfrm>
          <a:prstGeom prst="rect">
            <a:avLst/>
          </a:prstGeom>
        </p:spPr>
      </p:pic>
      <p:sp>
        <p:nvSpPr>
          <p:cNvPr id="23" name="Title 1">
            <a:extLst>
              <a:ext uri="{FF2B5EF4-FFF2-40B4-BE49-F238E27FC236}">
                <a16:creationId xmlns:a16="http://schemas.microsoft.com/office/drawing/2014/main" id="{D064F0FE-94AF-4DEE-9487-7A3B32B488C3}"/>
              </a:ext>
            </a:extLst>
          </p:cNvPr>
          <p:cNvSpPr txBox="1">
            <a:spLocks/>
          </p:cNvSpPr>
          <p:nvPr/>
        </p:nvSpPr>
        <p:spPr bwMode="auto">
          <a:xfrm>
            <a:off x="2073730" y="5395796"/>
            <a:ext cx="2434774" cy="8382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0" cap="none" spc="0" normalizeH="0" baseline="0" noProof="0" dirty="0">
                <a:ln>
                  <a:noFill/>
                </a:ln>
                <a:solidFill>
                  <a:srgbClr val="FFFF00"/>
                </a:solidFill>
                <a:effectLst/>
                <a:uLnTx/>
                <a:uFillTx/>
                <a:latin typeface="Arial Rounded MT Bold"/>
                <a:ea typeface="+mj-ea"/>
                <a:cs typeface="+mj-cs"/>
              </a:rPr>
              <a:t>Law of large numbers</a:t>
            </a:r>
          </a:p>
        </p:txBody>
      </p:sp>
      <p:grpSp>
        <p:nvGrpSpPr>
          <p:cNvPr id="37" name="Group 36">
            <a:extLst>
              <a:ext uri="{FF2B5EF4-FFF2-40B4-BE49-F238E27FC236}">
                <a16:creationId xmlns:a16="http://schemas.microsoft.com/office/drawing/2014/main" id="{C9FD1764-6319-42DD-9200-4D020CCEDE3A}"/>
              </a:ext>
            </a:extLst>
          </p:cNvPr>
          <p:cNvGrpSpPr/>
          <p:nvPr/>
        </p:nvGrpSpPr>
        <p:grpSpPr>
          <a:xfrm>
            <a:off x="6781799" y="3124200"/>
            <a:ext cx="3505201" cy="961572"/>
            <a:chOff x="6781799" y="3124200"/>
            <a:chExt cx="3505201" cy="961572"/>
          </a:xfrm>
        </p:grpSpPr>
        <mc:AlternateContent xmlns:mc="http://schemas.openxmlformats.org/markup-compatibility/2006" xmlns:a14="http://schemas.microsoft.com/office/drawing/2010/main">
          <mc:Choice Requires="a14">
            <p:sp>
              <p:nvSpPr>
                <p:cNvPr id="38" name="TextBox 37">
                  <a:extLst>
                    <a:ext uri="{FF2B5EF4-FFF2-40B4-BE49-F238E27FC236}">
                      <a16:creationId xmlns:a16="http://schemas.microsoft.com/office/drawing/2014/main" id="{9E8AC0E7-B527-41E2-B3A2-2FA573DC246E}"/>
                    </a:ext>
                  </a:extLst>
                </p:cNvPr>
                <p:cNvSpPr txBox="1"/>
                <p:nvPr/>
              </p:nvSpPr>
              <p:spPr bwMode="auto">
                <a:xfrm>
                  <a:off x="6850329" y="3168341"/>
                  <a:ext cx="3436671" cy="91743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σ</a:t>
                  </a:r>
                  <a:r>
                    <a:rPr kumimoji="0" lang="en-US" altLang="en-US" sz="2400" b="0" i="0" u="none" strike="noStrike" kern="1200" cap="none" spc="0" normalizeH="0" baseline="0" noProof="0" dirty="0">
                      <a:ln>
                        <a:noFill/>
                      </a:ln>
                      <a:solidFill>
                        <a:srgbClr val="000000"/>
                      </a:solidFill>
                      <a:effectLst/>
                      <a:uLnTx/>
                      <a:uFillTx/>
                      <a:latin typeface="Times New Roman"/>
                      <a:ea typeface="+mn-ea"/>
                      <a:cs typeface="Times New Roman" panose="02020603050405020304" pitchFamily="18" charset="0"/>
                      <a:sym typeface="Symbol" panose="05050102010706020507" pitchFamily="18" charset="2"/>
                    </a:rPr>
                    <a:t> = </a:t>
                  </a:r>
                  <a14:m>
                    <m:oMath xmlns:m="http://schemas.openxmlformats.org/officeDocument/2006/math">
                      <m:rad>
                        <m:radPr>
                          <m:degHide m:val="on"/>
                          <m:ctrlP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alt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0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for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f>
                        <m:fPr>
                          <m:type m:val="skw"/>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fPr>
                        <m:num>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1</m:t>
                          </m:r>
                        </m:num>
                        <m:den>
                          <m:rad>
                            <m:radPr>
                              <m:degHide m:val="on"/>
                              <m:ctrlP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radPr>
                            <m:deg/>
                            <m:e>
                              <m:r>
                                <a:rPr kumimoji="0" lang="en-US" sz="2400" b="0" i="1" u="none" strike="noStrike" kern="1200" cap="none" spc="0" normalizeH="0" baseline="0" noProof="0" smtClean="0">
                                  <a:ln>
                                    <a:noFill/>
                                  </a:ln>
                                  <a:solidFill>
                                    <a:srgbClr val="00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𝑛</m:t>
                              </m:r>
                            </m:e>
                          </m:rad>
                        </m:den>
                      </m:f>
                    </m:oMath>
                  </a14:m>
                  <a:r>
                    <a:rPr kumimoji="0" lang="en-US" sz="2400" b="0" i="0" u="none" strike="noStrike" kern="1200" cap="none" spc="0" normalizeH="0" baseline="0" noProof="0" dirty="0">
                      <a:ln>
                        <a:noFill/>
                      </a:ln>
                      <a:solidFill>
                        <a:srgbClr val="000000"/>
                      </a:solidFill>
                      <a:effectLst/>
                      <a:uLnTx/>
                      <a:uFillTx/>
                      <a:latin typeface="Times New Roman" pitchFamily="18" charset="0"/>
                      <a:ea typeface="+mn-ea"/>
                      <a:cs typeface="Times New Roman" panose="02020603050405020304" pitchFamily="18" charset="0"/>
                      <a:sym typeface="Symbol" panose="05050102010706020507" pitchFamily="18" charset="2"/>
                    </a:rPr>
                    <a:t>   for %</a:t>
                  </a:r>
                </a:p>
              </p:txBody>
            </p:sp>
          </mc:Choice>
          <mc:Fallback xmlns="">
            <p:sp>
              <p:nvSpPr>
                <p:cNvPr id="38" name="TextBox 37">
                  <a:extLst>
                    <a:ext uri="{FF2B5EF4-FFF2-40B4-BE49-F238E27FC236}">
                      <a16:creationId xmlns:a16="http://schemas.microsoft.com/office/drawing/2014/main" id="{9E8AC0E7-B527-41E2-B3A2-2FA573DC246E}"/>
                    </a:ext>
                  </a:extLst>
                </p:cNvPr>
                <p:cNvSpPr txBox="1">
                  <a:spLocks noRot="1" noChangeAspect="1" noMove="1" noResize="1" noEditPoints="1" noAdjustHandles="1" noChangeArrowheads="1" noChangeShapeType="1" noTextEdit="1"/>
                </p:cNvSpPr>
                <p:nvPr/>
              </p:nvSpPr>
              <p:spPr bwMode="auto">
                <a:xfrm>
                  <a:off x="6850329" y="3168341"/>
                  <a:ext cx="3436671" cy="917431"/>
                </a:xfrm>
                <a:prstGeom prst="rect">
                  <a:avLst/>
                </a:prstGeom>
                <a:blipFill>
                  <a:blip r:embed="rId5"/>
                  <a:stretch>
                    <a:fillRect t="-40667" b="-121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39" name="Straight Arrow Connector 38">
              <a:extLst>
                <a:ext uri="{FF2B5EF4-FFF2-40B4-BE49-F238E27FC236}">
                  <a16:creationId xmlns:a16="http://schemas.microsoft.com/office/drawing/2014/main" id="{67D12629-428C-4631-A4C8-E76F47336B9C}"/>
                </a:ext>
              </a:extLst>
            </p:cNvPr>
            <p:cNvCxnSpPr>
              <a:cxnSpLocks/>
            </p:cNvCxnSpPr>
            <p:nvPr/>
          </p:nvCxnSpPr>
          <p:spPr bwMode="auto">
            <a:xfrm>
              <a:off x="6781799" y="3124200"/>
              <a:ext cx="632286" cy="0"/>
            </a:xfrm>
            <a:prstGeom prst="straightConnector1">
              <a:avLst/>
            </a:prstGeom>
            <a:noFill/>
            <a:ln w="38100" cap="sq" cmpd="sng" algn="ctr">
              <a:solidFill>
                <a:schemeClr val="hlink"/>
              </a:solidFill>
              <a:prstDash val="solid"/>
              <a:round/>
              <a:headEnd type="arrow" w="med" len="med"/>
              <a:tailEnd type="arrow"/>
            </a:ln>
            <a:effectLst/>
          </p:spPr>
        </p:cxnSp>
      </p:grpSp>
    </p:spTree>
    <p:extLst>
      <p:ext uri="{BB962C8B-B14F-4D97-AF65-F5344CB8AC3E}">
        <p14:creationId xmlns:p14="http://schemas.microsoft.com/office/powerpoint/2010/main" val="1934546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ppt_x"/>
                                          </p:val>
                                        </p:tav>
                                        <p:tav tm="100000">
                                          <p:val>
                                            <p:strVal val="#ppt_x"/>
                                          </p:val>
                                        </p:tav>
                                      </p:tavLst>
                                    </p:anim>
                                    <p:anim calcmode="lin" valueType="num">
                                      <p:cBhvr additive="base">
                                        <p:cTn id="8" dur="500" fill="hold"/>
                                        <p:tgtEl>
                                          <p:spTgt spid="1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ppt_x"/>
                                          </p:val>
                                        </p:tav>
                                        <p:tav tm="100000">
                                          <p:val>
                                            <p:strVal val="#ppt_x"/>
                                          </p:val>
                                        </p:tav>
                                      </p:tavLst>
                                    </p:anim>
                                    <p:anim calcmode="lin" valueType="num">
                                      <p:cBhvr additive="base">
                                        <p:cTn id="14"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Lst>
  </p:timing>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67512885-332E-4DFB-8DB8-BB9DC3E9E0A7}"/>
                  </a:ext>
                </a:extLst>
              </p:cNvPr>
              <p:cNvSpPr/>
              <p:nvPr/>
            </p:nvSpPr>
            <p:spPr>
              <a:xfrm>
                <a:off x="304800" y="533400"/>
                <a:ext cx="8727000" cy="1621278"/>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Suppose the world defines a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on</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not know its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Randomly choose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We try to “learn”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xmlns="">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304800" y="533400"/>
                <a:ext cx="8727000" cy="1621278"/>
              </a:xfrm>
              <a:prstGeom prst="rect">
                <a:avLst/>
              </a:prstGeom>
              <a:blipFill>
                <a:blip r:embed="rId3"/>
                <a:stretch>
                  <a:fillRect t="-5283" b="-4528"/>
                </a:stretch>
              </a:blipFill>
            </p:spPr>
            <p:txBody>
              <a:bodyPr/>
              <a:lstStyle/>
              <a:p>
                <a:r>
                  <a:rPr lang="en-US">
                    <a:noFill/>
                  </a:rPr>
                  <a:t> </a:t>
                </a:r>
              </a:p>
            </p:txBody>
          </p:sp>
        </mc:Fallback>
      </mc:AlternateContent>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mc:AlternateContent xmlns:mc="http://schemas.openxmlformats.org/markup-compatibility/2006" xmlns:a14="http://schemas.microsoft.com/office/drawing/2010/main">
        <mc:Choice Requires="a14">
          <p:sp>
            <p:nvSpPr>
              <p:cNvPr id="62" name="Rectangle 61">
                <a:extLst>
                  <a:ext uri="{FF2B5EF4-FFF2-40B4-BE49-F238E27FC236}">
                    <a16:creationId xmlns:a16="http://schemas.microsoft.com/office/drawing/2014/main" id="{D550F277-55A2-4B4E-97DC-290F111D0DFC}"/>
                  </a:ext>
                </a:extLst>
              </p:cNvPr>
              <p:cNvSpPr/>
              <p:nvPr/>
            </p:nvSpPr>
            <p:spPr>
              <a:xfrm>
                <a:off x="6057974" y="711503"/>
                <a:ext cx="41902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62" name="Rectangle 61">
                <a:extLst>
                  <a:ext uri="{FF2B5EF4-FFF2-40B4-BE49-F238E27FC236}">
                    <a16:creationId xmlns:a16="http://schemas.microsoft.com/office/drawing/2014/main" id="{D550F277-55A2-4B4E-97DC-290F111D0DFC}"/>
                  </a:ext>
                </a:extLst>
              </p:cNvPr>
              <p:cNvSpPr>
                <a:spLocks noRot="1" noChangeAspect="1" noMove="1" noResize="1" noEditPoints="1" noAdjustHandles="1" noChangeArrowheads="1" noChangeShapeType="1" noTextEdit="1"/>
              </p:cNvSpPr>
              <p:nvPr/>
            </p:nvSpPr>
            <p:spPr>
              <a:xfrm>
                <a:off x="6057974" y="711503"/>
                <a:ext cx="419024" cy="369332"/>
              </a:xfrm>
              <a:prstGeom prst="rect">
                <a:avLst/>
              </a:prstGeom>
              <a:blipFill>
                <a:blip r:embed="rId4"/>
                <a:stretch>
                  <a:fillRect/>
                </a:stretch>
              </a:blipFill>
            </p:spPr>
            <p:txBody>
              <a:bodyPr/>
              <a:lstStyle/>
              <a:p>
                <a:r>
                  <a:rPr lang="en-US">
                    <a:noFill/>
                  </a:rPr>
                  <a:t> </a:t>
                </a:r>
              </a:p>
            </p:txBody>
          </p:sp>
        </mc:Fallback>
      </mc:AlternateContent>
      <p:sp>
        <p:nvSpPr>
          <p:cNvPr id="63" name="Rectangle 62">
            <a:extLst>
              <a:ext uri="{FF2B5EF4-FFF2-40B4-BE49-F238E27FC236}">
                <a16:creationId xmlns:a16="http://schemas.microsoft.com/office/drawing/2014/main" id="{CD13BD01-C6C0-4692-98E3-2253D4318036}"/>
              </a:ext>
            </a:extLst>
          </p:cNvPr>
          <p:cNvSpPr/>
          <p:nvPr/>
        </p:nvSpPr>
        <p:spPr>
          <a:xfrm>
            <a:off x="6375400" y="3252769"/>
            <a:ext cx="264527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Standard Error (SE)</a:t>
            </a:r>
          </a:p>
        </p:txBody>
      </p:sp>
      <p:grpSp>
        <p:nvGrpSpPr>
          <p:cNvPr id="64" name="Group 29">
            <a:extLst>
              <a:ext uri="{FF2B5EF4-FFF2-40B4-BE49-F238E27FC236}">
                <a16:creationId xmlns:a16="http://schemas.microsoft.com/office/drawing/2014/main" id="{B6E8D0B3-DA62-449D-830B-61FEF7576EC0}"/>
              </a:ext>
            </a:extLst>
          </p:cNvPr>
          <p:cNvGrpSpPr>
            <a:grpSpLocks/>
          </p:cNvGrpSpPr>
          <p:nvPr/>
        </p:nvGrpSpPr>
        <p:grpSpPr bwMode="auto">
          <a:xfrm>
            <a:off x="4296933" y="3886200"/>
            <a:ext cx="917591" cy="929993"/>
            <a:chOff x="2065" y="1551"/>
            <a:chExt cx="1628" cy="1988"/>
          </a:xfrm>
        </p:grpSpPr>
        <p:sp>
          <p:nvSpPr>
            <p:cNvPr id="65" name="Freeform 30">
              <a:extLst>
                <a:ext uri="{FF2B5EF4-FFF2-40B4-BE49-F238E27FC236}">
                  <a16:creationId xmlns:a16="http://schemas.microsoft.com/office/drawing/2014/main" id="{7C65DB09-DC70-40EE-8768-0C8A7487A054}"/>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6" name="Freeform 31">
              <a:extLst>
                <a:ext uri="{FF2B5EF4-FFF2-40B4-BE49-F238E27FC236}">
                  <a16:creationId xmlns:a16="http://schemas.microsoft.com/office/drawing/2014/main" id="{2E06EA3C-F2F7-4BAB-8E86-A8C17C942FD1}"/>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7" name="Freeform 32">
              <a:extLst>
                <a:ext uri="{FF2B5EF4-FFF2-40B4-BE49-F238E27FC236}">
                  <a16:creationId xmlns:a16="http://schemas.microsoft.com/office/drawing/2014/main" id="{AFD32C57-4EFE-4F0C-9044-CBABD070366B}"/>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8" name="Freeform 33">
              <a:extLst>
                <a:ext uri="{FF2B5EF4-FFF2-40B4-BE49-F238E27FC236}">
                  <a16:creationId xmlns:a16="http://schemas.microsoft.com/office/drawing/2014/main" id="{77B6CF84-49F3-4598-93D8-2D20E6089F5F}"/>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9" name="Freeform 34">
              <a:extLst>
                <a:ext uri="{FF2B5EF4-FFF2-40B4-BE49-F238E27FC236}">
                  <a16:creationId xmlns:a16="http://schemas.microsoft.com/office/drawing/2014/main" id="{0F6B6DE5-8FEE-4D47-B767-D1F7CB06EEB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0" name="Freeform 35">
              <a:extLst>
                <a:ext uri="{FF2B5EF4-FFF2-40B4-BE49-F238E27FC236}">
                  <a16:creationId xmlns:a16="http://schemas.microsoft.com/office/drawing/2014/main" id="{212E33C0-7675-4280-BA36-804990DB08F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1" name="Freeform 36">
              <a:extLst>
                <a:ext uri="{FF2B5EF4-FFF2-40B4-BE49-F238E27FC236}">
                  <a16:creationId xmlns:a16="http://schemas.microsoft.com/office/drawing/2014/main" id="{A21A6B9B-4CF5-484A-A960-F7CD4DD519FA}"/>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2" name="Freeform 37">
              <a:extLst>
                <a:ext uri="{FF2B5EF4-FFF2-40B4-BE49-F238E27FC236}">
                  <a16:creationId xmlns:a16="http://schemas.microsoft.com/office/drawing/2014/main" id="{148A9D15-CE8B-49A8-8835-6D19435BCB0D}"/>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4" name="Freeform 38">
              <a:extLst>
                <a:ext uri="{FF2B5EF4-FFF2-40B4-BE49-F238E27FC236}">
                  <a16:creationId xmlns:a16="http://schemas.microsoft.com/office/drawing/2014/main" id="{D1EEB2D5-3292-4E53-A857-37CF6809F39A}"/>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5" name="Freeform 39">
              <a:extLst>
                <a:ext uri="{FF2B5EF4-FFF2-40B4-BE49-F238E27FC236}">
                  <a16:creationId xmlns:a16="http://schemas.microsoft.com/office/drawing/2014/main" id="{3994375C-6099-46A1-AC52-1151E89DEBB3}"/>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6" name="Freeform 40">
              <a:extLst>
                <a:ext uri="{FF2B5EF4-FFF2-40B4-BE49-F238E27FC236}">
                  <a16:creationId xmlns:a16="http://schemas.microsoft.com/office/drawing/2014/main" id="{BC9CFDE3-C218-4D5E-8DA8-C0F1C2425492}"/>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7" name="Freeform 41">
              <a:extLst>
                <a:ext uri="{FF2B5EF4-FFF2-40B4-BE49-F238E27FC236}">
                  <a16:creationId xmlns:a16="http://schemas.microsoft.com/office/drawing/2014/main" id="{B7EBCDF0-9AEA-4B45-A90F-3A065F14FC04}"/>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8" name="Freeform 42">
              <a:extLst>
                <a:ext uri="{FF2B5EF4-FFF2-40B4-BE49-F238E27FC236}">
                  <a16:creationId xmlns:a16="http://schemas.microsoft.com/office/drawing/2014/main" id="{48F570D3-B6FD-4B0D-BC57-0230132A2FAA}"/>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9" name="Freeform 43">
              <a:extLst>
                <a:ext uri="{FF2B5EF4-FFF2-40B4-BE49-F238E27FC236}">
                  <a16:creationId xmlns:a16="http://schemas.microsoft.com/office/drawing/2014/main" id="{3F64F3FA-60DF-4FD1-B0D4-362ED9ABEDAF}"/>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0" name="Freeform 44">
              <a:extLst>
                <a:ext uri="{FF2B5EF4-FFF2-40B4-BE49-F238E27FC236}">
                  <a16:creationId xmlns:a16="http://schemas.microsoft.com/office/drawing/2014/main" id="{72D0CD44-0974-4487-A946-E68FBEC2D79C}"/>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1" name="Freeform 45">
              <a:extLst>
                <a:ext uri="{FF2B5EF4-FFF2-40B4-BE49-F238E27FC236}">
                  <a16:creationId xmlns:a16="http://schemas.microsoft.com/office/drawing/2014/main" id="{6A37B3BA-3DC8-42E0-9E80-AA97E056C46A}"/>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2" name="Freeform 46">
              <a:extLst>
                <a:ext uri="{FF2B5EF4-FFF2-40B4-BE49-F238E27FC236}">
                  <a16:creationId xmlns:a16="http://schemas.microsoft.com/office/drawing/2014/main" id="{992A9303-EEC8-4BA8-B01B-D120C2D8966F}"/>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83" name="Rectangle 82">
            <a:extLst>
              <a:ext uri="{FF2B5EF4-FFF2-40B4-BE49-F238E27FC236}">
                <a16:creationId xmlns:a16="http://schemas.microsoft.com/office/drawing/2014/main" id="{58FDE915-E101-4ACF-8371-D4D31C44F036}"/>
              </a:ext>
            </a:extLst>
          </p:cNvPr>
          <p:cNvSpPr/>
          <p:nvPr/>
        </p:nvSpPr>
        <p:spPr>
          <a:xfrm>
            <a:off x="732398" y="3305538"/>
            <a:ext cx="5211202"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p:txBody>
      </p:sp>
      <p:sp>
        <p:nvSpPr>
          <p:cNvPr id="84" name="Rectangle 83">
            <a:extLst>
              <a:ext uri="{FF2B5EF4-FFF2-40B4-BE49-F238E27FC236}">
                <a16:creationId xmlns:a16="http://schemas.microsoft.com/office/drawing/2014/main" id="{30357369-4B42-48AA-9630-6F81DE90C917}"/>
              </a:ext>
            </a:extLst>
          </p:cNvPr>
          <p:cNvSpPr/>
          <p:nvPr/>
        </p:nvSpPr>
        <p:spPr>
          <a:xfrm>
            <a:off x="2572069" y="3268636"/>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85" name="Rectangle 5">
                <a:extLst>
                  <a:ext uri="{FF2B5EF4-FFF2-40B4-BE49-F238E27FC236}">
                    <a16:creationId xmlns:a16="http://schemas.microsoft.com/office/drawing/2014/main" id="{9D43C05F-3FB8-4A83-A7C0-52EEFB44CB65}"/>
                  </a:ext>
                </a:extLst>
              </p:cNvPr>
              <p:cNvSpPr>
                <a:spLocks noChangeArrowheads="1"/>
              </p:cNvSpPr>
              <p:nvPr/>
            </p:nvSpPr>
            <p:spPr bwMode="auto">
              <a:xfrm>
                <a:off x="985556" y="2062963"/>
                <a:ext cx="5872444"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0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learning(</a:t>
                </a: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85" name="Rectangle 5">
                <a:extLst>
                  <a:ext uri="{FF2B5EF4-FFF2-40B4-BE49-F238E27FC236}">
                    <a16:creationId xmlns:a16="http://schemas.microsoft.com/office/drawing/2014/main" id="{9D43C05F-3FB8-4A83-A7C0-52EEFB44CB65}"/>
                  </a:ext>
                </a:extLst>
              </p:cNvPr>
              <p:cNvSpPr>
                <a:spLocks noRot="1" noChangeAspect="1" noMove="1" noResize="1" noEditPoints="1" noAdjustHandles="1" noChangeArrowheads="1" noChangeShapeType="1" noTextEdit="1"/>
              </p:cNvSpPr>
              <p:nvPr/>
            </p:nvSpPr>
            <p:spPr bwMode="auto">
              <a:xfrm>
                <a:off x="985556" y="2062963"/>
                <a:ext cx="5872444" cy="461665"/>
              </a:xfrm>
              <a:prstGeom prst="rect">
                <a:avLst/>
              </a:prstGeom>
              <a:blipFill>
                <a:blip r:embed="rId5"/>
                <a:stretch>
                  <a:fillRect t="-18421"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86" name="Rectangle 85">
            <a:extLst>
              <a:ext uri="{FF2B5EF4-FFF2-40B4-BE49-F238E27FC236}">
                <a16:creationId xmlns:a16="http://schemas.microsoft.com/office/drawing/2014/main" id="{F18D461F-D96C-4803-9E3B-F1618FF139A9}"/>
              </a:ext>
            </a:extLst>
          </p:cNvPr>
          <p:cNvSpPr/>
          <p:nvPr/>
        </p:nvSpPr>
        <p:spPr>
          <a:xfrm>
            <a:off x="1148080" y="2015192"/>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87" name="Rectangle 86">
            <a:extLst>
              <a:ext uri="{FF2B5EF4-FFF2-40B4-BE49-F238E27FC236}">
                <a16:creationId xmlns:a16="http://schemas.microsoft.com/office/drawing/2014/main" id="{E1338746-0C0C-4377-897A-D0693746782C}"/>
              </a:ext>
            </a:extLst>
          </p:cNvPr>
          <p:cNvSpPr/>
          <p:nvPr/>
        </p:nvSpPr>
        <p:spPr>
          <a:xfrm>
            <a:off x="735015" y="2911584"/>
            <a:ext cx="3783874"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Exp(</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p>
        </p:txBody>
      </p:sp>
      <p:sp>
        <p:nvSpPr>
          <p:cNvPr id="88" name="Rectangle 87">
            <a:extLst>
              <a:ext uri="{FF2B5EF4-FFF2-40B4-BE49-F238E27FC236}">
                <a16:creationId xmlns:a16="http://schemas.microsoft.com/office/drawing/2014/main" id="{AA247012-648F-4D60-B84A-2234D5F40B33}"/>
              </a:ext>
            </a:extLst>
          </p:cNvPr>
          <p:cNvSpPr/>
          <p:nvPr/>
        </p:nvSpPr>
        <p:spPr>
          <a:xfrm>
            <a:off x="281863" y="2500976"/>
            <a:ext cx="5211202"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How good of an estimate is</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of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89" name="Rectangle 88">
            <a:extLst>
              <a:ext uri="{FF2B5EF4-FFF2-40B4-BE49-F238E27FC236}">
                <a16:creationId xmlns:a16="http://schemas.microsoft.com/office/drawing/2014/main" id="{B6E08279-B823-467C-A3FE-1E7A8C988962}"/>
              </a:ext>
            </a:extLst>
          </p:cNvPr>
          <p:cNvSpPr/>
          <p:nvPr/>
        </p:nvSpPr>
        <p:spPr>
          <a:xfrm>
            <a:off x="4318659" y="2452914"/>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0" name="Rectangle 89">
            <a:extLst>
              <a:ext uri="{FF2B5EF4-FFF2-40B4-BE49-F238E27FC236}">
                <a16:creationId xmlns:a16="http://schemas.microsoft.com/office/drawing/2014/main" id="{AFE5E5AB-13E1-4D2D-9BC9-016A0392F673}"/>
              </a:ext>
            </a:extLst>
          </p:cNvPr>
          <p:cNvSpPr/>
          <p:nvPr/>
        </p:nvSpPr>
        <p:spPr>
          <a:xfrm>
            <a:off x="2005936" y="2874573"/>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1" name="Rectangle 90">
            <a:extLst>
              <a:ext uri="{FF2B5EF4-FFF2-40B4-BE49-F238E27FC236}">
                <a16:creationId xmlns:a16="http://schemas.microsoft.com/office/drawing/2014/main" id="{27429456-878A-4AA8-A03F-2685ECDF52A4}"/>
              </a:ext>
            </a:extLst>
          </p:cNvPr>
          <p:cNvSpPr/>
          <p:nvPr/>
        </p:nvSpPr>
        <p:spPr>
          <a:xfrm>
            <a:off x="3359198" y="2882575"/>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2" name="AutoShape 35">
            <a:extLst>
              <a:ext uri="{FF2B5EF4-FFF2-40B4-BE49-F238E27FC236}">
                <a16:creationId xmlns:a16="http://schemas.microsoft.com/office/drawing/2014/main" id="{E69ECE7E-C8CE-4CFB-BAEA-426F70987C22}"/>
              </a:ext>
            </a:extLst>
          </p:cNvPr>
          <p:cNvSpPr>
            <a:spLocks noChangeArrowheads="1"/>
          </p:cNvSpPr>
          <p:nvPr/>
        </p:nvSpPr>
        <p:spPr bwMode="auto">
          <a:xfrm>
            <a:off x="685800" y="3925036"/>
            <a:ext cx="3561646" cy="877562"/>
          </a:xfrm>
          <a:prstGeom prst="wedgeRoundRectCallout">
            <a:avLst>
              <a:gd name="adj1" fmla="val 54165"/>
              <a:gd name="adj2" fmla="val -3032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is expected to be off by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 few SD(</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93" name="Picture 92">
            <a:extLst>
              <a:ext uri="{FF2B5EF4-FFF2-40B4-BE49-F238E27FC236}">
                <a16:creationId xmlns:a16="http://schemas.microsoft.com/office/drawing/2014/main" id="{5AEB450B-4960-4693-9BBD-F440FFF97B25}"/>
              </a:ext>
            </a:extLst>
          </p:cNvPr>
          <p:cNvPicPr>
            <a:picLocks noChangeAspect="1"/>
          </p:cNvPicPr>
          <p:nvPr/>
        </p:nvPicPr>
        <p:blipFill>
          <a:blip r:embed="rId6"/>
          <a:stretch>
            <a:fillRect/>
          </a:stretch>
        </p:blipFill>
        <p:spPr>
          <a:xfrm>
            <a:off x="5278259" y="3925036"/>
            <a:ext cx="1672322" cy="952477"/>
          </a:xfrm>
          <a:prstGeom prst="rect">
            <a:avLst/>
          </a:prstGeom>
        </p:spPr>
      </p:pic>
      <p:sp>
        <p:nvSpPr>
          <p:cNvPr id="94" name="Rectangle 93">
            <a:extLst>
              <a:ext uri="{FF2B5EF4-FFF2-40B4-BE49-F238E27FC236}">
                <a16:creationId xmlns:a16="http://schemas.microsoft.com/office/drawing/2014/main" id="{9229330C-6A98-4458-9BE6-BF64D188E69E}"/>
              </a:ext>
            </a:extLst>
          </p:cNvPr>
          <p:cNvSpPr/>
          <p:nvPr/>
        </p:nvSpPr>
        <p:spPr>
          <a:xfrm>
            <a:off x="1610903" y="4292973"/>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5" name="Rectangle 94">
            <a:extLst>
              <a:ext uri="{FF2B5EF4-FFF2-40B4-BE49-F238E27FC236}">
                <a16:creationId xmlns:a16="http://schemas.microsoft.com/office/drawing/2014/main" id="{1D9A0C8F-0102-4E2C-84DA-09BEC2F3554E}"/>
              </a:ext>
            </a:extLst>
          </p:cNvPr>
          <p:cNvSpPr/>
          <p:nvPr/>
        </p:nvSpPr>
        <p:spPr>
          <a:xfrm>
            <a:off x="3468007" y="4282793"/>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6" name="Rectangle 95">
            <a:extLst>
              <a:ext uri="{FF2B5EF4-FFF2-40B4-BE49-F238E27FC236}">
                <a16:creationId xmlns:a16="http://schemas.microsoft.com/office/drawing/2014/main" id="{27101500-8E97-421B-B2C6-0A7A4938C2AE}"/>
              </a:ext>
            </a:extLst>
          </p:cNvPr>
          <p:cNvSpPr/>
          <p:nvPr/>
        </p:nvSpPr>
        <p:spPr>
          <a:xfrm>
            <a:off x="281863" y="4990011"/>
            <a:ext cx="6271337"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97" name="Rectangle 96">
            <a:extLst>
              <a:ext uri="{FF2B5EF4-FFF2-40B4-BE49-F238E27FC236}">
                <a16:creationId xmlns:a16="http://schemas.microsoft.com/office/drawing/2014/main" id="{76B1B38C-BD0A-46C2-B3A1-E3F7BE003579}"/>
              </a:ext>
            </a:extLst>
          </p:cNvPr>
          <p:cNvSpPr/>
          <p:nvPr/>
        </p:nvSpPr>
        <p:spPr>
          <a:xfrm>
            <a:off x="1598851" y="4963180"/>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8" name="Rectangle 97">
            <a:extLst>
              <a:ext uri="{FF2B5EF4-FFF2-40B4-BE49-F238E27FC236}">
                <a16:creationId xmlns:a16="http://schemas.microsoft.com/office/drawing/2014/main" id="{E52ED903-B573-4F65-89D9-8FCB236770D7}"/>
              </a:ext>
            </a:extLst>
          </p:cNvPr>
          <p:cNvSpPr/>
          <p:nvPr/>
        </p:nvSpPr>
        <p:spPr>
          <a:xfrm>
            <a:off x="3396250" y="4953000"/>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9" name="Rectangle 98">
            <a:extLst>
              <a:ext uri="{FF2B5EF4-FFF2-40B4-BE49-F238E27FC236}">
                <a16:creationId xmlns:a16="http://schemas.microsoft.com/office/drawing/2014/main" id="{9E0E7CFB-8245-41C6-B641-1DC7CE3259E2}"/>
              </a:ext>
            </a:extLst>
          </p:cNvPr>
          <p:cNvSpPr/>
          <p:nvPr/>
        </p:nvSpPr>
        <p:spPr>
          <a:xfrm>
            <a:off x="5467350" y="4955883"/>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136" name="Rectangle 135">
            <a:extLst>
              <a:ext uri="{FF2B5EF4-FFF2-40B4-BE49-F238E27FC236}">
                <a16:creationId xmlns:a16="http://schemas.microsoft.com/office/drawing/2014/main" id="{3657B506-D4B4-485C-B0F1-FCCF51814C0B}"/>
              </a:ext>
            </a:extLst>
          </p:cNvPr>
          <p:cNvSpPr/>
          <p:nvPr/>
        </p:nvSpPr>
        <p:spPr>
          <a:xfrm>
            <a:off x="852714" y="3921406"/>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6308059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0">
                                            <p:txEl>
                                              <p:pRg st="0" end="0"/>
                                            </p:txEl>
                                          </p:spTgt>
                                        </p:tgtEl>
                                        <p:attrNameLst>
                                          <p:attrName>style.visibility</p:attrName>
                                        </p:attrNameLst>
                                      </p:cBhvr>
                                      <p:to>
                                        <p:strVal val="visible"/>
                                      </p:to>
                                    </p:set>
                                    <p:anim calcmode="lin" valueType="num">
                                      <p:cBhvr additive="base">
                                        <p:cTn id="13"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62"/>
                                        </p:tgtEl>
                                        <p:attrNameLst>
                                          <p:attrName>style.visibility</p:attrName>
                                        </p:attrNameLst>
                                      </p:cBhvr>
                                      <p:to>
                                        <p:strVal val="visible"/>
                                      </p:to>
                                    </p:set>
                                    <p:anim calcmode="lin" valueType="num">
                                      <p:cBhvr additive="base">
                                        <p:cTn id="17" dur="500" fill="hold"/>
                                        <p:tgtEl>
                                          <p:spTgt spid="62"/>
                                        </p:tgtEl>
                                        <p:attrNameLst>
                                          <p:attrName>ppt_x</p:attrName>
                                        </p:attrNameLst>
                                      </p:cBhvr>
                                      <p:tavLst>
                                        <p:tav tm="0">
                                          <p:val>
                                            <p:strVal val="0-#ppt_w/2"/>
                                          </p:val>
                                        </p:tav>
                                        <p:tav tm="100000">
                                          <p:val>
                                            <p:strVal val="#ppt_x"/>
                                          </p:val>
                                        </p:tav>
                                      </p:tavLst>
                                    </p:anim>
                                    <p:anim calcmode="lin" valueType="num">
                                      <p:cBhvr additive="base">
                                        <p:cTn id="18" dur="500" fill="hold"/>
                                        <p:tgtEl>
                                          <p:spTgt spid="6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0">
                                            <p:txEl>
                                              <p:pRg st="1" end="1"/>
                                            </p:txEl>
                                          </p:spTgt>
                                        </p:tgtEl>
                                        <p:attrNameLst>
                                          <p:attrName>style.visibility</p:attrName>
                                        </p:attrNameLst>
                                      </p:cBhvr>
                                      <p:to>
                                        <p:strVal val="visible"/>
                                      </p:to>
                                    </p:set>
                                    <p:anim calcmode="lin" valueType="num">
                                      <p:cBhvr additive="base">
                                        <p:cTn id="23"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0">
                                            <p:txEl>
                                              <p:pRg st="2" end="2"/>
                                            </p:txEl>
                                          </p:spTgt>
                                        </p:tgtEl>
                                        <p:attrNameLst>
                                          <p:attrName>style.visibility</p:attrName>
                                        </p:attrNameLst>
                                      </p:cBhvr>
                                      <p:to>
                                        <p:strVal val="visible"/>
                                      </p:to>
                                    </p:set>
                                    <p:anim calcmode="lin" valueType="num">
                                      <p:cBhvr additive="base">
                                        <p:cTn id="29"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0">
                                            <p:txEl>
                                              <p:pRg st="3" end="3"/>
                                            </p:txEl>
                                          </p:spTgt>
                                        </p:tgtEl>
                                        <p:attrNameLst>
                                          <p:attrName>style.visibility</p:attrName>
                                        </p:attrNameLst>
                                      </p:cBhvr>
                                      <p:to>
                                        <p:strVal val="visible"/>
                                      </p:to>
                                    </p:set>
                                    <p:anim calcmode="lin" valueType="num">
                                      <p:cBhvr additive="base">
                                        <p:cTn id="35"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0">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5"/>
                                        </p:tgtEl>
                                        <p:attrNameLst>
                                          <p:attrName>style.visibility</p:attrName>
                                        </p:attrNameLst>
                                      </p:cBhvr>
                                      <p:to>
                                        <p:strVal val="visible"/>
                                      </p:to>
                                    </p:set>
                                    <p:anim calcmode="lin" valueType="num">
                                      <p:cBhvr additive="base">
                                        <p:cTn id="39" dur="500" fill="hold"/>
                                        <p:tgtEl>
                                          <p:spTgt spid="85"/>
                                        </p:tgtEl>
                                        <p:attrNameLst>
                                          <p:attrName>ppt_x</p:attrName>
                                        </p:attrNameLst>
                                      </p:cBhvr>
                                      <p:tavLst>
                                        <p:tav tm="0">
                                          <p:val>
                                            <p:strVal val="0-#ppt_w/2"/>
                                          </p:val>
                                        </p:tav>
                                        <p:tav tm="100000">
                                          <p:val>
                                            <p:strVal val="#ppt_x"/>
                                          </p:val>
                                        </p:tav>
                                      </p:tavLst>
                                    </p:anim>
                                    <p:anim calcmode="lin" valueType="num">
                                      <p:cBhvr additive="base">
                                        <p:cTn id="40" dur="500" fill="hold"/>
                                        <p:tgtEl>
                                          <p:spTgt spid="85"/>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 calcmode="lin" valueType="num">
                                      <p:cBhvr additive="base">
                                        <p:cTn id="43" dur="500" fill="hold"/>
                                        <p:tgtEl>
                                          <p:spTgt spid="86"/>
                                        </p:tgtEl>
                                        <p:attrNameLst>
                                          <p:attrName>ppt_x</p:attrName>
                                        </p:attrNameLst>
                                      </p:cBhvr>
                                      <p:tavLst>
                                        <p:tav tm="0">
                                          <p:val>
                                            <p:strVal val="0-#ppt_w/2"/>
                                          </p:val>
                                        </p:tav>
                                        <p:tav tm="100000">
                                          <p:val>
                                            <p:strVal val="#ppt_x"/>
                                          </p:val>
                                        </p:tav>
                                      </p:tavLst>
                                    </p:anim>
                                    <p:anim calcmode="lin" valueType="num">
                                      <p:cBhvr additive="base">
                                        <p:cTn id="44"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88">
                                            <p:txEl>
                                              <p:pRg st="0" end="0"/>
                                            </p:txEl>
                                          </p:spTgt>
                                        </p:tgtEl>
                                        <p:attrNameLst>
                                          <p:attrName>style.visibility</p:attrName>
                                        </p:attrNameLst>
                                      </p:cBhvr>
                                      <p:to>
                                        <p:strVal val="visible"/>
                                      </p:to>
                                    </p:set>
                                    <p:anim calcmode="lin" valueType="num">
                                      <p:cBhvr additive="base">
                                        <p:cTn id="49" dur="500" fill="hold"/>
                                        <p:tgtEl>
                                          <p:spTgt spid="88">
                                            <p:txEl>
                                              <p:pRg st="0" end="0"/>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88">
                                            <p:txEl>
                                              <p:pRg st="0" end="0"/>
                                            </p:txEl>
                                          </p:spTgt>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89"/>
                                        </p:tgtEl>
                                        <p:attrNameLst>
                                          <p:attrName>style.visibility</p:attrName>
                                        </p:attrNameLst>
                                      </p:cBhvr>
                                      <p:to>
                                        <p:strVal val="visible"/>
                                      </p:to>
                                    </p:set>
                                    <p:anim calcmode="lin" valueType="num">
                                      <p:cBhvr additive="base">
                                        <p:cTn id="53" dur="500" fill="hold"/>
                                        <p:tgtEl>
                                          <p:spTgt spid="89"/>
                                        </p:tgtEl>
                                        <p:attrNameLst>
                                          <p:attrName>ppt_x</p:attrName>
                                        </p:attrNameLst>
                                      </p:cBhvr>
                                      <p:tavLst>
                                        <p:tav tm="0">
                                          <p:val>
                                            <p:strVal val="0-#ppt_w/2"/>
                                          </p:val>
                                        </p:tav>
                                        <p:tav tm="100000">
                                          <p:val>
                                            <p:strVal val="#ppt_x"/>
                                          </p:val>
                                        </p:tav>
                                      </p:tavLst>
                                    </p:anim>
                                    <p:anim calcmode="lin" valueType="num">
                                      <p:cBhvr additive="base">
                                        <p:cTn id="54" dur="500" fill="hold"/>
                                        <p:tgtEl>
                                          <p:spTgt spid="89"/>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87"/>
                                        </p:tgtEl>
                                        <p:attrNameLst>
                                          <p:attrName>style.visibility</p:attrName>
                                        </p:attrNameLst>
                                      </p:cBhvr>
                                      <p:to>
                                        <p:strVal val="visible"/>
                                      </p:to>
                                    </p:set>
                                    <p:anim calcmode="lin" valueType="num">
                                      <p:cBhvr additive="base">
                                        <p:cTn id="59" dur="500" fill="hold"/>
                                        <p:tgtEl>
                                          <p:spTgt spid="87"/>
                                        </p:tgtEl>
                                        <p:attrNameLst>
                                          <p:attrName>ppt_x</p:attrName>
                                        </p:attrNameLst>
                                      </p:cBhvr>
                                      <p:tavLst>
                                        <p:tav tm="0">
                                          <p:val>
                                            <p:strVal val="0-#ppt_w/2"/>
                                          </p:val>
                                        </p:tav>
                                        <p:tav tm="100000">
                                          <p:val>
                                            <p:strVal val="#ppt_x"/>
                                          </p:val>
                                        </p:tav>
                                      </p:tavLst>
                                    </p:anim>
                                    <p:anim calcmode="lin" valueType="num">
                                      <p:cBhvr additive="base">
                                        <p:cTn id="60" dur="500" fill="hold"/>
                                        <p:tgtEl>
                                          <p:spTgt spid="87"/>
                                        </p:tgtEl>
                                        <p:attrNameLst>
                                          <p:attrName>ppt_y</p:attrName>
                                        </p:attrNameLst>
                                      </p:cBhvr>
                                      <p:tavLst>
                                        <p:tav tm="0">
                                          <p:val>
                                            <p:strVal val="#ppt_y"/>
                                          </p:val>
                                        </p:tav>
                                        <p:tav tm="100000">
                                          <p:val>
                                            <p:strVal val="#ppt_y"/>
                                          </p:val>
                                        </p:tav>
                                      </p:tavLst>
                                    </p:anim>
                                  </p:childTnLst>
                                </p:cTn>
                              </p:par>
                              <p:par>
                                <p:cTn id="61" presetID="2" presetClass="entr" presetSubtype="8" fill="hold" grpId="0" nodeType="withEffect">
                                  <p:stCondLst>
                                    <p:cond delay="0"/>
                                  </p:stCondLst>
                                  <p:childTnLst>
                                    <p:set>
                                      <p:cBhvr>
                                        <p:cTn id="62" dur="1" fill="hold">
                                          <p:stCondLst>
                                            <p:cond delay="0"/>
                                          </p:stCondLst>
                                        </p:cTn>
                                        <p:tgtEl>
                                          <p:spTgt spid="90"/>
                                        </p:tgtEl>
                                        <p:attrNameLst>
                                          <p:attrName>style.visibility</p:attrName>
                                        </p:attrNameLst>
                                      </p:cBhvr>
                                      <p:to>
                                        <p:strVal val="visible"/>
                                      </p:to>
                                    </p:set>
                                    <p:anim calcmode="lin" valueType="num">
                                      <p:cBhvr additive="base">
                                        <p:cTn id="63" dur="500" fill="hold"/>
                                        <p:tgtEl>
                                          <p:spTgt spid="90"/>
                                        </p:tgtEl>
                                        <p:attrNameLst>
                                          <p:attrName>ppt_x</p:attrName>
                                        </p:attrNameLst>
                                      </p:cBhvr>
                                      <p:tavLst>
                                        <p:tav tm="0">
                                          <p:val>
                                            <p:strVal val="0-#ppt_w/2"/>
                                          </p:val>
                                        </p:tav>
                                        <p:tav tm="100000">
                                          <p:val>
                                            <p:strVal val="#ppt_x"/>
                                          </p:val>
                                        </p:tav>
                                      </p:tavLst>
                                    </p:anim>
                                    <p:anim calcmode="lin" valueType="num">
                                      <p:cBhvr additive="base">
                                        <p:cTn id="64" dur="500" fill="hold"/>
                                        <p:tgtEl>
                                          <p:spTgt spid="90"/>
                                        </p:tgtEl>
                                        <p:attrNameLst>
                                          <p:attrName>ppt_y</p:attrName>
                                        </p:attrNameLst>
                                      </p:cBhvr>
                                      <p:tavLst>
                                        <p:tav tm="0">
                                          <p:val>
                                            <p:strVal val="#ppt_y"/>
                                          </p:val>
                                        </p:tav>
                                        <p:tav tm="100000">
                                          <p:val>
                                            <p:strVal val="#ppt_y"/>
                                          </p:val>
                                        </p:tav>
                                      </p:tavLst>
                                    </p:anim>
                                  </p:childTnLst>
                                </p:cTn>
                              </p:par>
                              <p:par>
                                <p:cTn id="65" presetID="2" presetClass="entr" presetSubtype="8" fill="hold" grpId="0" nodeType="withEffect">
                                  <p:stCondLst>
                                    <p:cond delay="0"/>
                                  </p:stCondLst>
                                  <p:childTnLst>
                                    <p:set>
                                      <p:cBhvr>
                                        <p:cTn id="66" dur="1" fill="hold">
                                          <p:stCondLst>
                                            <p:cond delay="0"/>
                                          </p:stCondLst>
                                        </p:cTn>
                                        <p:tgtEl>
                                          <p:spTgt spid="91"/>
                                        </p:tgtEl>
                                        <p:attrNameLst>
                                          <p:attrName>style.visibility</p:attrName>
                                        </p:attrNameLst>
                                      </p:cBhvr>
                                      <p:to>
                                        <p:strVal val="visible"/>
                                      </p:to>
                                    </p:set>
                                    <p:anim calcmode="lin" valueType="num">
                                      <p:cBhvr additive="base">
                                        <p:cTn id="67" dur="500" fill="hold"/>
                                        <p:tgtEl>
                                          <p:spTgt spid="91"/>
                                        </p:tgtEl>
                                        <p:attrNameLst>
                                          <p:attrName>ppt_x</p:attrName>
                                        </p:attrNameLst>
                                      </p:cBhvr>
                                      <p:tavLst>
                                        <p:tav tm="0">
                                          <p:val>
                                            <p:strVal val="0-#ppt_w/2"/>
                                          </p:val>
                                        </p:tav>
                                        <p:tav tm="100000">
                                          <p:val>
                                            <p:strVal val="#ppt_x"/>
                                          </p:val>
                                        </p:tav>
                                      </p:tavLst>
                                    </p:anim>
                                    <p:anim calcmode="lin" valueType="num">
                                      <p:cBhvr additive="base">
                                        <p:cTn id="68"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grpId="0" nodeType="clickEffect">
                                  <p:stCondLst>
                                    <p:cond delay="0"/>
                                  </p:stCondLst>
                                  <p:childTnLst>
                                    <p:set>
                                      <p:cBhvr>
                                        <p:cTn id="72" dur="1" fill="hold">
                                          <p:stCondLst>
                                            <p:cond delay="0"/>
                                          </p:stCondLst>
                                        </p:cTn>
                                        <p:tgtEl>
                                          <p:spTgt spid="83"/>
                                        </p:tgtEl>
                                        <p:attrNameLst>
                                          <p:attrName>style.visibility</p:attrName>
                                        </p:attrNameLst>
                                      </p:cBhvr>
                                      <p:to>
                                        <p:strVal val="visible"/>
                                      </p:to>
                                    </p:set>
                                    <p:anim calcmode="lin" valueType="num">
                                      <p:cBhvr additive="base">
                                        <p:cTn id="73" dur="500" fill="hold"/>
                                        <p:tgtEl>
                                          <p:spTgt spid="83"/>
                                        </p:tgtEl>
                                        <p:attrNameLst>
                                          <p:attrName>ppt_x</p:attrName>
                                        </p:attrNameLst>
                                      </p:cBhvr>
                                      <p:tavLst>
                                        <p:tav tm="0">
                                          <p:val>
                                            <p:strVal val="0-#ppt_w/2"/>
                                          </p:val>
                                        </p:tav>
                                        <p:tav tm="100000">
                                          <p:val>
                                            <p:strVal val="#ppt_x"/>
                                          </p:val>
                                        </p:tav>
                                      </p:tavLst>
                                    </p:anim>
                                    <p:anim calcmode="lin" valueType="num">
                                      <p:cBhvr additive="base">
                                        <p:cTn id="74" dur="500" fill="hold"/>
                                        <p:tgtEl>
                                          <p:spTgt spid="83"/>
                                        </p:tgtEl>
                                        <p:attrNameLst>
                                          <p:attrName>ppt_y</p:attrName>
                                        </p:attrNameLst>
                                      </p:cBhvr>
                                      <p:tavLst>
                                        <p:tav tm="0">
                                          <p:val>
                                            <p:strVal val="#ppt_y"/>
                                          </p:val>
                                        </p:tav>
                                        <p:tav tm="100000">
                                          <p:val>
                                            <p:strVal val="#ppt_y"/>
                                          </p:val>
                                        </p:tav>
                                      </p:tavLst>
                                    </p:anim>
                                  </p:childTnLst>
                                </p:cTn>
                              </p:par>
                              <p:par>
                                <p:cTn id="75" presetID="2" presetClass="entr" presetSubtype="8" fill="hold" grpId="0" nodeType="withEffect">
                                  <p:stCondLst>
                                    <p:cond delay="0"/>
                                  </p:stCondLst>
                                  <p:childTnLst>
                                    <p:set>
                                      <p:cBhvr>
                                        <p:cTn id="76" dur="1" fill="hold">
                                          <p:stCondLst>
                                            <p:cond delay="0"/>
                                          </p:stCondLst>
                                        </p:cTn>
                                        <p:tgtEl>
                                          <p:spTgt spid="84"/>
                                        </p:tgtEl>
                                        <p:attrNameLst>
                                          <p:attrName>style.visibility</p:attrName>
                                        </p:attrNameLst>
                                      </p:cBhvr>
                                      <p:to>
                                        <p:strVal val="visible"/>
                                      </p:to>
                                    </p:set>
                                    <p:anim calcmode="lin" valueType="num">
                                      <p:cBhvr additive="base">
                                        <p:cTn id="77" dur="500" fill="hold"/>
                                        <p:tgtEl>
                                          <p:spTgt spid="84"/>
                                        </p:tgtEl>
                                        <p:attrNameLst>
                                          <p:attrName>ppt_x</p:attrName>
                                        </p:attrNameLst>
                                      </p:cBhvr>
                                      <p:tavLst>
                                        <p:tav tm="0">
                                          <p:val>
                                            <p:strVal val="0-#ppt_w/2"/>
                                          </p:val>
                                        </p:tav>
                                        <p:tav tm="100000">
                                          <p:val>
                                            <p:strVal val="#ppt_x"/>
                                          </p:val>
                                        </p:tav>
                                      </p:tavLst>
                                    </p:anim>
                                    <p:anim calcmode="lin" valueType="num">
                                      <p:cBhvr additive="base">
                                        <p:cTn id="78"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grpId="0" nodeType="clickEffect">
                                  <p:stCondLst>
                                    <p:cond delay="0"/>
                                  </p:stCondLst>
                                  <p:childTnLst>
                                    <p:set>
                                      <p:cBhvr>
                                        <p:cTn id="82" dur="1" fill="hold">
                                          <p:stCondLst>
                                            <p:cond delay="0"/>
                                          </p:stCondLst>
                                        </p:cTn>
                                        <p:tgtEl>
                                          <p:spTgt spid="63"/>
                                        </p:tgtEl>
                                        <p:attrNameLst>
                                          <p:attrName>style.visibility</p:attrName>
                                        </p:attrNameLst>
                                      </p:cBhvr>
                                      <p:to>
                                        <p:strVal val="visible"/>
                                      </p:to>
                                    </p:set>
                                    <p:anim calcmode="lin" valueType="num">
                                      <p:cBhvr additive="base">
                                        <p:cTn id="83" dur="500" fill="hold"/>
                                        <p:tgtEl>
                                          <p:spTgt spid="63"/>
                                        </p:tgtEl>
                                        <p:attrNameLst>
                                          <p:attrName>ppt_x</p:attrName>
                                        </p:attrNameLst>
                                      </p:cBhvr>
                                      <p:tavLst>
                                        <p:tav tm="0">
                                          <p:val>
                                            <p:strVal val="0-#ppt_w/2"/>
                                          </p:val>
                                        </p:tav>
                                        <p:tav tm="100000">
                                          <p:val>
                                            <p:strVal val="#ppt_x"/>
                                          </p:val>
                                        </p:tav>
                                      </p:tavLst>
                                    </p:anim>
                                    <p:anim calcmode="lin" valueType="num">
                                      <p:cBhvr additive="base">
                                        <p:cTn id="84"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2" fill="hold" grpId="0" nodeType="clickEffect">
                                  <p:stCondLst>
                                    <p:cond delay="0"/>
                                  </p:stCondLst>
                                  <p:childTnLst>
                                    <p:set>
                                      <p:cBhvr>
                                        <p:cTn id="88" dur="1" fill="hold">
                                          <p:stCondLst>
                                            <p:cond delay="0"/>
                                          </p:stCondLst>
                                        </p:cTn>
                                        <p:tgtEl>
                                          <p:spTgt spid="92"/>
                                        </p:tgtEl>
                                        <p:attrNameLst>
                                          <p:attrName>style.visibility</p:attrName>
                                        </p:attrNameLst>
                                      </p:cBhvr>
                                      <p:to>
                                        <p:strVal val="visible"/>
                                      </p:to>
                                    </p:set>
                                    <p:anim calcmode="lin" valueType="num">
                                      <p:cBhvr additive="base">
                                        <p:cTn id="89" dur="500" fill="hold"/>
                                        <p:tgtEl>
                                          <p:spTgt spid="92"/>
                                        </p:tgtEl>
                                        <p:attrNameLst>
                                          <p:attrName>ppt_x</p:attrName>
                                        </p:attrNameLst>
                                      </p:cBhvr>
                                      <p:tavLst>
                                        <p:tav tm="0">
                                          <p:val>
                                            <p:strVal val="1+#ppt_w/2"/>
                                          </p:val>
                                        </p:tav>
                                        <p:tav tm="100000">
                                          <p:val>
                                            <p:strVal val="#ppt_x"/>
                                          </p:val>
                                        </p:tav>
                                      </p:tavLst>
                                    </p:anim>
                                    <p:anim calcmode="lin" valueType="num">
                                      <p:cBhvr additive="base">
                                        <p:cTn id="90" dur="500" fill="hold"/>
                                        <p:tgtEl>
                                          <p:spTgt spid="92"/>
                                        </p:tgtEl>
                                        <p:attrNameLst>
                                          <p:attrName>ppt_y</p:attrName>
                                        </p:attrNameLst>
                                      </p:cBhvr>
                                      <p:tavLst>
                                        <p:tav tm="0">
                                          <p:val>
                                            <p:strVal val="#ppt_y"/>
                                          </p:val>
                                        </p:tav>
                                        <p:tav tm="100000">
                                          <p:val>
                                            <p:strVal val="#ppt_y"/>
                                          </p:val>
                                        </p:tav>
                                      </p:tavLst>
                                    </p:anim>
                                  </p:childTnLst>
                                </p:cTn>
                              </p:par>
                              <p:par>
                                <p:cTn id="91" presetID="2" presetClass="entr" presetSubtype="2" fill="hold" nodeType="withEffect">
                                  <p:stCondLst>
                                    <p:cond delay="0"/>
                                  </p:stCondLst>
                                  <p:childTnLst>
                                    <p:set>
                                      <p:cBhvr>
                                        <p:cTn id="92" dur="1" fill="hold">
                                          <p:stCondLst>
                                            <p:cond delay="0"/>
                                          </p:stCondLst>
                                        </p:cTn>
                                        <p:tgtEl>
                                          <p:spTgt spid="92">
                                            <p:txEl>
                                              <p:pRg st="0" end="0"/>
                                            </p:txEl>
                                          </p:spTgt>
                                        </p:tgtEl>
                                        <p:attrNameLst>
                                          <p:attrName>style.visibility</p:attrName>
                                        </p:attrNameLst>
                                      </p:cBhvr>
                                      <p:to>
                                        <p:strVal val="visible"/>
                                      </p:to>
                                    </p:set>
                                    <p:anim calcmode="lin" valueType="num">
                                      <p:cBhvr additive="base">
                                        <p:cTn id="93" dur="500" fill="hold"/>
                                        <p:tgtEl>
                                          <p:spTgt spid="92">
                                            <p:txEl>
                                              <p:pRg st="0" end="0"/>
                                            </p:txEl>
                                          </p:spTgt>
                                        </p:tgtEl>
                                        <p:attrNameLst>
                                          <p:attrName>ppt_x</p:attrName>
                                        </p:attrNameLst>
                                      </p:cBhvr>
                                      <p:tavLst>
                                        <p:tav tm="0">
                                          <p:val>
                                            <p:strVal val="1+#ppt_w/2"/>
                                          </p:val>
                                        </p:tav>
                                        <p:tav tm="100000">
                                          <p:val>
                                            <p:strVal val="#ppt_x"/>
                                          </p:val>
                                        </p:tav>
                                      </p:tavLst>
                                    </p:anim>
                                    <p:anim calcmode="lin" valueType="num">
                                      <p:cBhvr additive="base">
                                        <p:cTn id="94" dur="500" fill="hold"/>
                                        <p:tgtEl>
                                          <p:spTgt spid="92">
                                            <p:txEl>
                                              <p:pRg st="0" end="0"/>
                                            </p:txEl>
                                          </p:spTgt>
                                        </p:tgtEl>
                                        <p:attrNameLst>
                                          <p:attrName>ppt_y</p:attrName>
                                        </p:attrNameLst>
                                      </p:cBhvr>
                                      <p:tavLst>
                                        <p:tav tm="0">
                                          <p:val>
                                            <p:strVal val="#ppt_y"/>
                                          </p:val>
                                        </p:tav>
                                        <p:tav tm="100000">
                                          <p:val>
                                            <p:strVal val="#ppt_y"/>
                                          </p:val>
                                        </p:tav>
                                      </p:tavLst>
                                    </p:anim>
                                  </p:childTnLst>
                                </p:cTn>
                              </p:par>
                              <p:par>
                                <p:cTn id="95" presetID="2" presetClass="entr" presetSubtype="2" fill="hold" nodeType="withEffect">
                                  <p:stCondLst>
                                    <p:cond delay="0"/>
                                  </p:stCondLst>
                                  <p:childTnLst>
                                    <p:set>
                                      <p:cBhvr>
                                        <p:cTn id="96" dur="1" fill="hold">
                                          <p:stCondLst>
                                            <p:cond delay="0"/>
                                          </p:stCondLst>
                                        </p:cTn>
                                        <p:tgtEl>
                                          <p:spTgt spid="92">
                                            <p:txEl>
                                              <p:pRg st="1" end="1"/>
                                            </p:txEl>
                                          </p:spTgt>
                                        </p:tgtEl>
                                        <p:attrNameLst>
                                          <p:attrName>style.visibility</p:attrName>
                                        </p:attrNameLst>
                                      </p:cBhvr>
                                      <p:to>
                                        <p:strVal val="visible"/>
                                      </p:to>
                                    </p:set>
                                    <p:anim calcmode="lin" valueType="num">
                                      <p:cBhvr additive="base">
                                        <p:cTn id="97" dur="500" fill="hold"/>
                                        <p:tgtEl>
                                          <p:spTgt spid="92">
                                            <p:txEl>
                                              <p:pRg st="1" end="1"/>
                                            </p:txEl>
                                          </p:spTgt>
                                        </p:tgtEl>
                                        <p:attrNameLst>
                                          <p:attrName>ppt_x</p:attrName>
                                        </p:attrNameLst>
                                      </p:cBhvr>
                                      <p:tavLst>
                                        <p:tav tm="0">
                                          <p:val>
                                            <p:strVal val="1+#ppt_w/2"/>
                                          </p:val>
                                        </p:tav>
                                        <p:tav tm="100000">
                                          <p:val>
                                            <p:strVal val="#ppt_x"/>
                                          </p:val>
                                        </p:tav>
                                      </p:tavLst>
                                    </p:anim>
                                    <p:anim calcmode="lin" valueType="num">
                                      <p:cBhvr additive="base">
                                        <p:cTn id="98" dur="500" fill="hold"/>
                                        <p:tgtEl>
                                          <p:spTgt spid="92">
                                            <p:txEl>
                                              <p:pRg st="1" end="1"/>
                                            </p:txEl>
                                          </p:spTgt>
                                        </p:tgtEl>
                                        <p:attrNameLst>
                                          <p:attrName>ppt_y</p:attrName>
                                        </p:attrNameLst>
                                      </p:cBhvr>
                                      <p:tavLst>
                                        <p:tav tm="0">
                                          <p:val>
                                            <p:strVal val="#ppt_y"/>
                                          </p:val>
                                        </p:tav>
                                        <p:tav tm="100000">
                                          <p:val>
                                            <p:strVal val="#ppt_y"/>
                                          </p:val>
                                        </p:tav>
                                      </p:tavLst>
                                    </p:anim>
                                  </p:childTnLst>
                                </p:cTn>
                              </p:par>
                              <p:par>
                                <p:cTn id="99" presetID="2" presetClass="entr" presetSubtype="2" fill="hold" nodeType="withEffect">
                                  <p:stCondLst>
                                    <p:cond delay="0"/>
                                  </p:stCondLst>
                                  <p:childTnLst>
                                    <p:set>
                                      <p:cBhvr>
                                        <p:cTn id="100" dur="1" fill="hold">
                                          <p:stCondLst>
                                            <p:cond delay="0"/>
                                          </p:stCondLst>
                                        </p:cTn>
                                        <p:tgtEl>
                                          <p:spTgt spid="93"/>
                                        </p:tgtEl>
                                        <p:attrNameLst>
                                          <p:attrName>style.visibility</p:attrName>
                                        </p:attrNameLst>
                                      </p:cBhvr>
                                      <p:to>
                                        <p:strVal val="visible"/>
                                      </p:to>
                                    </p:set>
                                    <p:anim calcmode="lin" valueType="num">
                                      <p:cBhvr additive="base">
                                        <p:cTn id="101" dur="500" fill="hold"/>
                                        <p:tgtEl>
                                          <p:spTgt spid="93"/>
                                        </p:tgtEl>
                                        <p:attrNameLst>
                                          <p:attrName>ppt_x</p:attrName>
                                        </p:attrNameLst>
                                      </p:cBhvr>
                                      <p:tavLst>
                                        <p:tav tm="0">
                                          <p:val>
                                            <p:strVal val="1+#ppt_w/2"/>
                                          </p:val>
                                        </p:tav>
                                        <p:tav tm="100000">
                                          <p:val>
                                            <p:strVal val="#ppt_x"/>
                                          </p:val>
                                        </p:tav>
                                      </p:tavLst>
                                    </p:anim>
                                    <p:anim calcmode="lin" valueType="num">
                                      <p:cBhvr additive="base">
                                        <p:cTn id="102" dur="500" fill="hold"/>
                                        <p:tgtEl>
                                          <p:spTgt spid="93"/>
                                        </p:tgtEl>
                                        <p:attrNameLst>
                                          <p:attrName>ppt_y</p:attrName>
                                        </p:attrNameLst>
                                      </p:cBhvr>
                                      <p:tavLst>
                                        <p:tav tm="0">
                                          <p:val>
                                            <p:strVal val="#ppt_y"/>
                                          </p:val>
                                        </p:tav>
                                        <p:tav tm="100000">
                                          <p:val>
                                            <p:strVal val="#ppt_y"/>
                                          </p:val>
                                        </p:tav>
                                      </p:tavLst>
                                    </p:anim>
                                  </p:childTnLst>
                                </p:cTn>
                              </p:par>
                              <p:par>
                                <p:cTn id="103" presetID="2" presetClass="entr" presetSubtype="2" fill="hold" grpId="0" nodeType="withEffect">
                                  <p:stCondLst>
                                    <p:cond delay="0"/>
                                  </p:stCondLst>
                                  <p:childTnLst>
                                    <p:set>
                                      <p:cBhvr>
                                        <p:cTn id="104" dur="1" fill="hold">
                                          <p:stCondLst>
                                            <p:cond delay="0"/>
                                          </p:stCondLst>
                                        </p:cTn>
                                        <p:tgtEl>
                                          <p:spTgt spid="94"/>
                                        </p:tgtEl>
                                        <p:attrNameLst>
                                          <p:attrName>style.visibility</p:attrName>
                                        </p:attrNameLst>
                                      </p:cBhvr>
                                      <p:to>
                                        <p:strVal val="visible"/>
                                      </p:to>
                                    </p:set>
                                    <p:anim calcmode="lin" valueType="num">
                                      <p:cBhvr additive="base">
                                        <p:cTn id="105" dur="500" fill="hold"/>
                                        <p:tgtEl>
                                          <p:spTgt spid="94"/>
                                        </p:tgtEl>
                                        <p:attrNameLst>
                                          <p:attrName>ppt_x</p:attrName>
                                        </p:attrNameLst>
                                      </p:cBhvr>
                                      <p:tavLst>
                                        <p:tav tm="0">
                                          <p:val>
                                            <p:strVal val="1+#ppt_w/2"/>
                                          </p:val>
                                        </p:tav>
                                        <p:tav tm="100000">
                                          <p:val>
                                            <p:strVal val="#ppt_x"/>
                                          </p:val>
                                        </p:tav>
                                      </p:tavLst>
                                    </p:anim>
                                    <p:anim calcmode="lin" valueType="num">
                                      <p:cBhvr additive="base">
                                        <p:cTn id="106" dur="500" fill="hold"/>
                                        <p:tgtEl>
                                          <p:spTgt spid="94"/>
                                        </p:tgtEl>
                                        <p:attrNameLst>
                                          <p:attrName>ppt_y</p:attrName>
                                        </p:attrNameLst>
                                      </p:cBhvr>
                                      <p:tavLst>
                                        <p:tav tm="0">
                                          <p:val>
                                            <p:strVal val="#ppt_y"/>
                                          </p:val>
                                        </p:tav>
                                        <p:tav tm="100000">
                                          <p:val>
                                            <p:strVal val="#ppt_y"/>
                                          </p:val>
                                        </p:tav>
                                      </p:tavLst>
                                    </p:anim>
                                  </p:childTnLst>
                                </p:cTn>
                              </p:par>
                              <p:par>
                                <p:cTn id="107" presetID="2" presetClass="entr" presetSubtype="2" fill="hold" grpId="0" nodeType="withEffect">
                                  <p:stCondLst>
                                    <p:cond delay="0"/>
                                  </p:stCondLst>
                                  <p:childTnLst>
                                    <p:set>
                                      <p:cBhvr>
                                        <p:cTn id="108" dur="1" fill="hold">
                                          <p:stCondLst>
                                            <p:cond delay="0"/>
                                          </p:stCondLst>
                                        </p:cTn>
                                        <p:tgtEl>
                                          <p:spTgt spid="95"/>
                                        </p:tgtEl>
                                        <p:attrNameLst>
                                          <p:attrName>style.visibility</p:attrName>
                                        </p:attrNameLst>
                                      </p:cBhvr>
                                      <p:to>
                                        <p:strVal val="visible"/>
                                      </p:to>
                                    </p:set>
                                    <p:anim calcmode="lin" valueType="num">
                                      <p:cBhvr additive="base">
                                        <p:cTn id="109" dur="500" fill="hold"/>
                                        <p:tgtEl>
                                          <p:spTgt spid="95"/>
                                        </p:tgtEl>
                                        <p:attrNameLst>
                                          <p:attrName>ppt_x</p:attrName>
                                        </p:attrNameLst>
                                      </p:cBhvr>
                                      <p:tavLst>
                                        <p:tav tm="0">
                                          <p:val>
                                            <p:strVal val="1+#ppt_w/2"/>
                                          </p:val>
                                        </p:tav>
                                        <p:tav tm="100000">
                                          <p:val>
                                            <p:strVal val="#ppt_x"/>
                                          </p:val>
                                        </p:tav>
                                      </p:tavLst>
                                    </p:anim>
                                    <p:anim calcmode="lin" valueType="num">
                                      <p:cBhvr additive="base">
                                        <p:cTn id="110" dur="500" fill="hold"/>
                                        <p:tgtEl>
                                          <p:spTgt spid="95"/>
                                        </p:tgtEl>
                                        <p:attrNameLst>
                                          <p:attrName>ppt_y</p:attrName>
                                        </p:attrNameLst>
                                      </p:cBhvr>
                                      <p:tavLst>
                                        <p:tav tm="0">
                                          <p:val>
                                            <p:strVal val="#ppt_y"/>
                                          </p:val>
                                        </p:tav>
                                        <p:tav tm="100000">
                                          <p:val>
                                            <p:strVal val="#ppt_y"/>
                                          </p:val>
                                        </p:tav>
                                      </p:tavLst>
                                    </p:anim>
                                  </p:childTnLst>
                                </p:cTn>
                              </p:par>
                              <p:par>
                                <p:cTn id="111" presetID="2" presetClass="entr" presetSubtype="2" fill="hold" grpId="0" nodeType="withEffect">
                                  <p:stCondLst>
                                    <p:cond delay="0"/>
                                  </p:stCondLst>
                                  <p:childTnLst>
                                    <p:set>
                                      <p:cBhvr>
                                        <p:cTn id="112" dur="1" fill="hold">
                                          <p:stCondLst>
                                            <p:cond delay="0"/>
                                          </p:stCondLst>
                                        </p:cTn>
                                        <p:tgtEl>
                                          <p:spTgt spid="136"/>
                                        </p:tgtEl>
                                        <p:attrNameLst>
                                          <p:attrName>style.visibility</p:attrName>
                                        </p:attrNameLst>
                                      </p:cBhvr>
                                      <p:to>
                                        <p:strVal val="visible"/>
                                      </p:to>
                                    </p:set>
                                    <p:anim calcmode="lin" valueType="num">
                                      <p:cBhvr additive="base">
                                        <p:cTn id="113" dur="500" fill="hold"/>
                                        <p:tgtEl>
                                          <p:spTgt spid="136"/>
                                        </p:tgtEl>
                                        <p:attrNameLst>
                                          <p:attrName>ppt_x</p:attrName>
                                        </p:attrNameLst>
                                      </p:cBhvr>
                                      <p:tavLst>
                                        <p:tav tm="0">
                                          <p:val>
                                            <p:strVal val="1+#ppt_w/2"/>
                                          </p:val>
                                        </p:tav>
                                        <p:tav tm="100000">
                                          <p:val>
                                            <p:strVal val="#ppt_x"/>
                                          </p:val>
                                        </p:tav>
                                      </p:tavLst>
                                    </p:anim>
                                    <p:anim calcmode="lin" valueType="num">
                                      <p:cBhvr additive="base">
                                        <p:cTn id="114" dur="500" fill="hold"/>
                                        <p:tgtEl>
                                          <p:spTgt spid="136"/>
                                        </p:tgtEl>
                                        <p:attrNameLst>
                                          <p:attrName>ppt_y</p:attrName>
                                        </p:attrNameLst>
                                      </p:cBhvr>
                                      <p:tavLst>
                                        <p:tav tm="0">
                                          <p:val>
                                            <p:strVal val="#ppt_y"/>
                                          </p:val>
                                        </p:tav>
                                        <p:tav tm="100000">
                                          <p:val>
                                            <p:strVal val="#ppt_y"/>
                                          </p:val>
                                        </p:tav>
                                      </p:tavLst>
                                    </p:anim>
                                  </p:childTnLst>
                                </p:cTn>
                              </p:par>
                              <p:par>
                                <p:cTn id="115" presetID="2" presetClass="entr" presetSubtype="2" fill="hold" nodeType="withEffect">
                                  <p:stCondLst>
                                    <p:cond delay="0"/>
                                  </p:stCondLst>
                                  <p:childTnLst>
                                    <p:set>
                                      <p:cBhvr>
                                        <p:cTn id="116" dur="1" fill="hold">
                                          <p:stCondLst>
                                            <p:cond delay="0"/>
                                          </p:stCondLst>
                                        </p:cTn>
                                        <p:tgtEl>
                                          <p:spTgt spid="64"/>
                                        </p:tgtEl>
                                        <p:attrNameLst>
                                          <p:attrName>style.visibility</p:attrName>
                                        </p:attrNameLst>
                                      </p:cBhvr>
                                      <p:to>
                                        <p:strVal val="visible"/>
                                      </p:to>
                                    </p:set>
                                    <p:anim calcmode="lin" valueType="num">
                                      <p:cBhvr additive="base">
                                        <p:cTn id="117" dur="500" fill="hold"/>
                                        <p:tgtEl>
                                          <p:spTgt spid="64"/>
                                        </p:tgtEl>
                                        <p:attrNameLst>
                                          <p:attrName>ppt_x</p:attrName>
                                        </p:attrNameLst>
                                      </p:cBhvr>
                                      <p:tavLst>
                                        <p:tav tm="0">
                                          <p:val>
                                            <p:strVal val="1+#ppt_w/2"/>
                                          </p:val>
                                        </p:tav>
                                        <p:tav tm="100000">
                                          <p:val>
                                            <p:strVal val="#ppt_x"/>
                                          </p:val>
                                        </p:tav>
                                      </p:tavLst>
                                    </p:anim>
                                    <p:anim calcmode="lin" valueType="num">
                                      <p:cBhvr additive="base">
                                        <p:cTn id="118"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119" fill="hold">
                      <p:stCondLst>
                        <p:cond delay="indefinite"/>
                      </p:stCondLst>
                      <p:childTnLst>
                        <p:par>
                          <p:cTn id="120" fill="hold">
                            <p:stCondLst>
                              <p:cond delay="0"/>
                            </p:stCondLst>
                            <p:childTnLst>
                              <p:par>
                                <p:cTn id="121" presetID="2" presetClass="entr" presetSubtype="8" fill="hold" nodeType="clickEffect">
                                  <p:stCondLst>
                                    <p:cond delay="0"/>
                                  </p:stCondLst>
                                  <p:childTnLst>
                                    <p:set>
                                      <p:cBhvr>
                                        <p:cTn id="122" dur="1" fill="hold">
                                          <p:stCondLst>
                                            <p:cond delay="0"/>
                                          </p:stCondLst>
                                        </p:cTn>
                                        <p:tgtEl>
                                          <p:spTgt spid="96">
                                            <p:txEl>
                                              <p:pRg st="0" end="0"/>
                                            </p:txEl>
                                          </p:spTgt>
                                        </p:tgtEl>
                                        <p:attrNameLst>
                                          <p:attrName>style.visibility</p:attrName>
                                        </p:attrNameLst>
                                      </p:cBhvr>
                                      <p:to>
                                        <p:strVal val="visible"/>
                                      </p:to>
                                    </p:set>
                                    <p:anim calcmode="lin" valueType="num">
                                      <p:cBhvr additive="base">
                                        <p:cTn id="123" dur="500" fill="hold"/>
                                        <p:tgtEl>
                                          <p:spTgt spid="96">
                                            <p:txEl>
                                              <p:pRg st="0" end="0"/>
                                            </p:txEl>
                                          </p:spTgt>
                                        </p:tgtEl>
                                        <p:attrNameLst>
                                          <p:attrName>ppt_x</p:attrName>
                                        </p:attrNameLst>
                                      </p:cBhvr>
                                      <p:tavLst>
                                        <p:tav tm="0">
                                          <p:val>
                                            <p:strVal val="0-#ppt_w/2"/>
                                          </p:val>
                                        </p:tav>
                                        <p:tav tm="100000">
                                          <p:val>
                                            <p:strVal val="#ppt_x"/>
                                          </p:val>
                                        </p:tav>
                                      </p:tavLst>
                                    </p:anim>
                                    <p:anim calcmode="lin" valueType="num">
                                      <p:cBhvr additive="base">
                                        <p:cTn id="124" dur="500" fill="hold"/>
                                        <p:tgtEl>
                                          <p:spTgt spid="96">
                                            <p:txEl>
                                              <p:pRg st="0" end="0"/>
                                            </p:txEl>
                                          </p:spTgt>
                                        </p:tgtEl>
                                        <p:attrNameLst>
                                          <p:attrName>ppt_y</p:attrName>
                                        </p:attrNameLst>
                                      </p:cBhvr>
                                      <p:tavLst>
                                        <p:tav tm="0">
                                          <p:val>
                                            <p:strVal val="#ppt_y"/>
                                          </p:val>
                                        </p:tav>
                                        <p:tav tm="100000">
                                          <p:val>
                                            <p:strVal val="#ppt_y"/>
                                          </p:val>
                                        </p:tav>
                                      </p:tavLst>
                                    </p:anim>
                                  </p:childTnLst>
                                </p:cTn>
                              </p:par>
                              <p:par>
                                <p:cTn id="125" presetID="2" presetClass="entr" presetSubtype="8" fill="hold" grpId="0" nodeType="withEffect">
                                  <p:stCondLst>
                                    <p:cond delay="0"/>
                                  </p:stCondLst>
                                  <p:childTnLst>
                                    <p:set>
                                      <p:cBhvr>
                                        <p:cTn id="126" dur="1" fill="hold">
                                          <p:stCondLst>
                                            <p:cond delay="0"/>
                                          </p:stCondLst>
                                        </p:cTn>
                                        <p:tgtEl>
                                          <p:spTgt spid="97"/>
                                        </p:tgtEl>
                                        <p:attrNameLst>
                                          <p:attrName>style.visibility</p:attrName>
                                        </p:attrNameLst>
                                      </p:cBhvr>
                                      <p:to>
                                        <p:strVal val="visible"/>
                                      </p:to>
                                    </p:set>
                                    <p:anim calcmode="lin" valueType="num">
                                      <p:cBhvr additive="base">
                                        <p:cTn id="127" dur="500" fill="hold"/>
                                        <p:tgtEl>
                                          <p:spTgt spid="97"/>
                                        </p:tgtEl>
                                        <p:attrNameLst>
                                          <p:attrName>ppt_x</p:attrName>
                                        </p:attrNameLst>
                                      </p:cBhvr>
                                      <p:tavLst>
                                        <p:tav tm="0">
                                          <p:val>
                                            <p:strVal val="0-#ppt_w/2"/>
                                          </p:val>
                                        </p:tav>
                                        <p:tav tm="100000">
                                          <p:val>
                                            <p:strVal val="#ppt_x"/>
                                          </p:val>
                                        </p:tav>
                                      </p:tavLst>
                                    </p:anim>
                                    <p:anim calcmode="lin" valueType="num">
                                      <p:cBhvr additive="base">
                                        <p:cTn id="128" dur="500" fill="hold"/>
                                        <p:tgtEl>
                                          <p:spTgt spid="97"/>
                                        </p:tgtEl>
                                        <p:attrNameLst>
                                          <p:attrName>ppt_y</p:attrName>
                                        </p:attrNameLst>
                                      </p:cBhvr>
                                      <p:tavLst>
                                        <p:tav tm="0">
                                          <p:val>
                                            <p:strVal val="#ppt_y"/>
                                          </p:val>
                                        </p:tav>
                                        <p:tav tm="100000">
                                          <p:val>
                                            <p:strVal val="#ppt_y"/>
                                          </p:val>
                                        </p:tav>
                                      </p:tavLst>
                                    </p:anim>
                                  </p:childTnLst>
                                </p:cTn>
                              </p:par>
                              <p:par>
                                <p:cTn id="129" presetID="2" presetClass="entr" presetSubtype="8" fill="hold" grpId="0" nodeType="withEffect">
                                  <p:stCondLst>
                                    <p:cond delay="0"/>
                                  </p:stCondLst>
                                  <p:childTnLst>
                                    <p:set>
                                      <p:cBhvr>
                                        <p:cTn id="130" dur="1" fill="hold">
                                          <p:stCondLst>
                                            <p:cond delay="0"/>
                                          </p:stCondLst>
                                        </p:cTn>
                                        <p:tgtEl>
                                          <p:spTgt spid="98"/>
                                        </p:tgtEl>
                                        <p:attrNameLst>
                                          <p:attrName>style.visibility</p:attrName>
                                        </p:attrNameLst>
                                      </p:cBhvr>
                                      <p:to>
                                        <p:strVal val="visible"/>
                                      </p:to>
                                    </p:set>
                                    <p:anim calcmode="lin" valueType="num">
                                      <p:cBhvr additive="base">
                                        <p:cTn id="131" dur="500" fill="hold"/>
                                        <p:tgtEl>
                                          <p:spTgt spid="98"/>
                                        </p:tgtEl>
                                        <p:attrNameLst>
                                          <p:attrName>ppt_x</p:attrName>
                                        </p:attrNameLst>
                                      </p:cBhvr>
                                      <p:tavLst>
                                        <p:tav tm="0">
                                          <p:val>
                                            <p:strVal val="0-#ppt_w/2"/>
                                          </p:val>
                                        </p:tav>
                                        <p:tav tm="100000">
                                          <p:val>
                                            <p:strVal val="#ppt_x"/>
                                          </p:val>
                                        </p:tav>
                                      </p:tavLst>
                                    </p:anim>
                                    <p:anim calcmode="lin" valueType="num">
                                      <p:cBhvr additive="base">
                                        <p:cTn id="132" dur="500" fill="hold"/>
                                        <p:tgtEl>
                                          <p:spTgt spid="98"/>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99"/>
                                        </p:tgtEl>
                                        <p:attrNameLst>
                                          <p:attrName>style.visibility</p:attrName>
                                        </p:attrNameLst>
                                      </p:cBhvr>
                                      <p:to>
                                        <p:strVal val="visible"/>
                                      </p:to>
                                    </p:set>
                                    <p:anim calcmode="lin" valueType="num">
                                      <p:cBhvr additive="base">
                                        <p:cTn id="135" dur="500" fill="hold"/>
                                        <p:tgtEl>
                                          <p:spTgt spid="99"/>
                                        </p:tgtEl>
                                        <p:attrNameLst>
                                          <p:attrName>ppt_x</p:attrName>
                                        </p:attrNameLst>
                                      </p:cBhvr>
                                      <p:tavLst>
                                        <p:tav tm="0">
                                          <p:val>
                                            <p:strVal val="0-#ppt_w/2"/>
                                          </p:val>
                                        </p:tav>
                                        <p:tav tm="100000">
                                          <p:val>
                                            <p:strVal val="#ppt_x"/>
                                          </p:val>
                                        </p:tav>
                                      </p:tavLst>
                                    </p:anim>
                                    <p:anim calcmode="lin" valueType="num">
                                      <p:cBhvr additive="base">
                                        <p:cTn id="136" dur="500" fill="hold"/>
                                        <p:tgtEl>
                                          <p:spTgt spid="9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p:bldP spid="62" grpId="0"/>
      <p:bldP spid="63" grpId="0"/>
      <p:bldP spid="83" grpId="0"/>
      <p:bldP spid="84" grpId="0"/>
      <p:bldP spid="85" grpId="0"/>
      <p:bldP spid="86" grpId="0"/>
      <p:bldP spid="87" grpId="0"/>
      <p:bldP spid="89" grpId="0"/>
      <p:bldP spid="90" grpId="0"/>
      <p:bldP spid="91" grpId="0"/>
      <p:bldP spid="92" grpId="0" animBg="1"/>
      <p:bldP spid="94" grpId="0"/>
      <p:bldP spid="95" grpId="0"/>
      <p:bldP spid="97" grpId="0"/>
      <p:bldP spid="98" grpId="0"/>
      <p:bldP spid="99" grpId="0"/>
      <p:bldP spid="136" grpId="0"/>
    </p:bldLst>
  </p:timing>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
        <p:nvSpPr>
          <p:cNvPr id="52" name="Rectangle 51">
            <a:extLst>
              <a:ext uri="{FF2B5EF4-FFF2-40B4-BE49-F238E27FC236}">
                <a16:creationId xmlns:a16="http://schemas.microsoft.com/office/drawing/2014/main" id="{AE73B0E9-E84B-40B6-9944-969DF2996059}"/>
              </a:ext>
            </a:extLst>
          </p:cNvPr>
          <p:cNvSpPr/>
          <p:nvPr/>
        </p:nvSpPr>
        <p:spPr>
          <a:xfrm>
            <a:off x="281863" y="639689"/>
            <a:ext cx="4949593"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p:txBody>
      </p:sp>
      <p:sp>
        <p:nvSpPr>
          <p:cNvPr id="55" name="Rectangle 54">
            <a:extLst>
              <a:ext uri="{FF2B5EF4-FFF2-40B4-BE49-F238E27FC236}">
                <a16:creationId xmlns:a16="http://schemas.microsoft.com/office/drawing/2014/main" id="{1EDBCBBE-A315-41B0-A822-D37C34FFCDE7}"/>
              </a:ext>
            </a:extLst>
          </p:cNvPr>
          <p:cNvSpPr/>
          <p:nvPr/>
        </p:nvSpPr>
        <p:spPr>
          <a:xfrm>
            <a:off x="1594590" y="61285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61" name="Rectangle 60">
            <a:extLst>
              <a:ext uri="{FF2B5EF4-FFF2-40B4-BE49-F238E27FC236}">
                <a16:creationId xmlns:a16="http://schemas.microsoft.com/office/drawing/2014/main" id="{D3E7019A-A778-4538-BAC7-287F97A60B0C}"/>
              </a:ext>
            </a:extLst>
          </p:cNvPr>
          <p:cNvSpPr/>
          <p:nvPr/>
        </p:nvSpPr>
        <p:spPr>
          <a:xfrm>
            <a:off x="3391989" y="602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80" name="Rectangle 79">
            <a:extLst>
              <a:ext uri="{FF2B5EF4-FFF2-40B4-BE49-F238E27FC236}">
                <a16:creationId xmlns:a16="http://schemas.microsoft.com/office/drawing/2014/main" id="{09399103-4BEF-4F6E-AA0B-B8D348B3B36E}"/>
              </a:ext>
            </a:extLst>
          </p:cNvPr>
          <p:cNvSpPr/>
          <p:nvPr/>
        </p:nvSpPr>
        <p:spPr>
          <a:xfrm>
            <a:off x="2350366" y="641867"/>
            <a:ext cx="4949593"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83" name="Rectangle 82">
            <a:extLst>
              <a:ext uri="{FF2B5EF4-FFF2-40B4-BE49-F238E27FC236}">
                <a16:creationId xmlns:a16="http://schemas.microsoft.com/office/drawing/2014/main" id="{CEC8E948-8B92-46DF-87DB-BAD20F3870DF}"/>
              </a:ext>
            </a:extLst>
          </p:cNvPr>
          <p:cNvSpPr/>
          <p:nvPr/>
        </p:nvSpPr>
        <p:spPr>
          <a:xfrm>
            <a:off x="5467350" y="605561"/>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 name="Rectangle 14">
                <a:extLst>
                  <a:ext uri="{FF2B5EF4-FFF2-40B4-BE49-F238E27FC236}">
                    <a16:creationId xmlns:a16="http://schemas.microsoft.com/office/drawing/2014/main" id="{8E0E6DB8-04D1-4406-8B58-6A992FBDAF03}"/>
                  </a:ext>
                </a:extLst>
              </p:cNvPr>
              <p:cNvSpPr/>
              <p:nvPr/>
            </p:nvSpPr>
            <p:spPr>
              <a:xfrm>
                <a:off x="290286" y="1524000"/>
                <a:ext cx="8727000" cy="830997"/>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Example: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Gaussian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with unknown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mean,variance</a:t>
                </a:r>
                <a:r>
                  <a:rPr kumimoji="0" lang="en-CA"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15" name="Rectangle 14">
                <a:extLst>
                  <a:ext uri="{FF2B5EF4-FFF2-40B4-BE49-F238E27FC236}">
                    <a16:creationId xmlns:a16="http://schemas.microsoft.com/office/drawing/2014/main" id="{8E0E6DB8-04D1-4406-8B58-6A992FBDAF03}"/>
                  </a:ext>
                </a:extLst>
              </p:cNvPr>
              <p:cNvSpPr>
                <a:spLocks noRot="1" noChangeAspect="1" noMove="1" noResize="1" noEditPoints="1" noAdjustHandles="1" noChangeArrowheads="1" noChangeShapeType="1" noTextEdit="1"/>
              </p:cNvSpPr>
              <p:nvPr/>
            </p:nvSpPr>
            <p:spPr>
              <a:xfrm>
                <a:off x="290286" y="1524000"/>
                <a:ext cx="8727000" cy="830997"/>
              </a:xfrm>
              <a:prstGeom prst="rect">
                <a:avLst/>
              </a:prstGeom>
              <a:blipFill>
                <a:blip r:embed="rId3"/>
                <a:stretch>
                  <a:fillRect t="-5882" b="-16176"/>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16" name="Rectangle 5">
                <a:extLst>
                  <a:ext uri="{FF2B5EF4-FFF2-40B4-BE49-F238E27FC236}">
                    <a16:creationId xmlns:a16="http://schemas.microsoft.com/office/drawing/2014/main" id="{A35C9B74-A181-496D-AD52-8EABDA73707D}"/>
                  </a:ext>
                </a:extLst>
              </p:cNvPr>
              <p:cNvSpPr>
                <a:spLocks noChangeArrowheads="1"/>
              </p:cNvSpPr>
              <p:nvPr/>
            </p:nvSpPr>
            <p:spPr bwMode="auto">
              <a:xfrm>
                <a:off x="971042" y="2272085"/>
                <a:ext cx="6209316"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0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Exp</m:t>
                    </m:r>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30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1</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25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𝐷</m:t>
                    </m:r>
                    <m:nary>
                      <m:naryPr>
                        <m:chr m:val="∑"/>
                        <m:supHide m:val="on"/>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naryPr>
                      <m:sub>
                        <m:r>
                          <m:rPr>
                            <m:brk m:alnAt="7"/>
                          </m:r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𝑑</m:t>
                        </m:r>
                      </m:sub>
                      <m:sup/>
                      <m:e>
                        <m:sSub>
                          <m:sSubPr>
                            <m:ctrlP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nary>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16" name="Rectangle 5">
                <a:extLst>
                  <a:ext uri="{FF2B5EF4-FFF2-40B4-BE49-F238E27FC236}">
                    <a16:creationId xmlns:a16="http://schemas.microsoft.com/office/drawing/2014/main" id="{A35C9B74-A181-496D-AD52-8EABDA73707D}"/>
                  </a:ext>
                </a:extLst>
              </p:cNvPr>
              <p:cNvSpPr>
                <a:spLocks noRot="1" noChangeAspect="1" noMove="1" noResize="1" noEditPoints="1" noAdjustHandles="1" noChangeArrowheads="1" noChangeShapeType="1" noTextEdit="1"/>
              </p:cNvSpPr>
              <p:nvPr/>
            </p:nvSpPr>
            <p:spPr bwMode="auto">
              <a:xfrm>
                <a:off x="971042" y="2272085"/>
                <a:ext cx="6209316" cy="461665"/>
              </a:xfrm>
              <a:prstGeom prst="rect">
                <a:avLst/>
              </a:prstGeom>
              <a:blipFill>
                <a:blip r:embed="rId4"/>
                <a:stretch>
                  <a:fillRect t="-130667" b="-20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17" name="Rectangle 16">
            <a:extLst>
              <a:ext uri="{FF2B5EF4-FFF2-40B4-BE49-F238E27FC236}">
                <a16:creationId xmlns:a16="http://schemas.microsoft.com/office/drawing/2014/main" id="{904DAE4A-F9DD-48C5-BE22-B80F45E53E1B}"/>
              </a:ext>
            </a:extLst>
          </p:cNvPr>
          <p:cNvSpPr/>
          <p:nvPr/>
        </p:nvSpPr>
        <p:spPr>
          <a:xfrm>
            <a:off x="1104538" y="2224314"/>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18" name="Rectangle 17">
            <a:extLst>
              <a:ext uri="{FF2B5EF4-FFF2-40B4-BE49-F238E27FC236}">
                <a16:creationId xmlns:a16="http://schemas.microsoft.com/office/drawing/2014/main" id="{9B2FDB81-51D5-4A8F-AD22-178141BA02DF}"/>
              </a:ext>
            </a:extLst>
          </p:cNvPr>
          <p:cNvSpPr/>
          <p:nvPr/>
        </p:nvSpPr>
        <p:spPr>
          <a:xfrm>
            <a:off x="6257951" y="2300514"/>
            <a:ext cx="1883849"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Sample Mean</a:t>
            </a:r>
          </a:p>
        </p:txBody>
      </p:sp>
      <p:pic>
        <p:nvPicPr>
          <p:cNvPr id="19" name="Picture 18">
            <a:extLst>
              <a:ext uri="{FF2B5EF4-FFF2-40B4-BE49-F238E27FC236}">
                <a16:creationId xmlns:a16="http://schemas.microsoft.com/office/drawing/2014/main" id="{349F0D55-B72E-4FA5-9683-76345665A521}"/>
              </a:ext>
            </a:extLst>
          </p:cNvPr>
          <p:cNvPicPr>
            <a:picLocks noChangeAspect="1"/>
          </p:cNvPicPr>
          <p:nvPr/>
        </p:nvPicPr>
        <p:blipFill>
          <a:blip r:embed="rId5"/>
          <a:stretch>
            <a:fillRect/>
          </a:stretch>
        </p:blipFill>
        <p:spPr>
          <a:xfrm>
            <a:off x="3613541" y="1154423"/>
            <a:ext cx="1410236" cy="803205"/>
          </a:xfrm>
          <a:prstGeom prst="rect">
            <a:avLst/>
          </a:prstGeom>
        </p:spPr>
      </p:pic>
      <p:sp>
        <p:nvSpPr>
          <p:cNvPr id="20" name="Rectangle 19">
            <a:extLst>
              <a:ext uri="{FF2B5EF4-FFF2-40B4-BE49-F238E27FC236}">
                <a16:creationId xmlns:a16="http://schemas.microsoft.com/office/drawing/2014/main" id="{7257A5CD-C907-4A11-AC02-316CAF25C0A8}"/>
              </a:ext>
            </a:extLst>
          </p:cNvPr>
          <p:cNvSpPr/>
          <p:nvPr/>
        </p:nvSpPr>
        <p:spPr>
          <a:xfrm>
            <a:off x="3429000" y="3752648"/>
            <a:ext cx="3783874"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Bias(</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1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0</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21" name="Rectangle 20">
            <a:extLst>
              <a:ext uri="{FF2B5EF4-FFF2-40B4-BE49-F238E27FC236}">
                <a16:creationId xmlns:a16="http://schemas.microsoft.com/office/drawing/2014/main" id="{B56A96E0-9A0E-43F2-AC6C-52C5A3155091}"/>
              </a:ext>
            </a:extLst>
          </p:cNvPr>
          <p:cNvSpPr/>
          <p:nvPr/>
        </p:nvSpPr>
        <p:spPr>
          <a:xfrm>
            <a:off x="4223566" y="3701142"/>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2" name="Rectangle 21">
            <a:extLst>
              <a:ext uri="{FF2B5EF4-FFF2-40B4-BE49-F238E27FC236}">
                <a16:creationId xmlns:a16="http://schemas.microsoft.com/office/drawing/2014/main" id="{7E93DE67-9459-48F7-8BF0-EE5231D794F5}"/>
              </a:ext>
            </a:extLst>
          </p:cNvPr>
          <p:cNvSpPr/>
          <p:nvPr/>
        </p:nvSpPr>
        <p:spPr>
          <a:xfrm>
            <a:off x="5515428" y="3709106"/>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grpSp>
        <p:nvGrpSpPr>
          <p:cNvPr id="23" name="Group 29">
            <a:extLst>
              <a:ext uri="{FF2B5EF4-FFF2-40B4-BE49-F238E27FC236}">
                <a16:creationId xmlns:a16="http://schemas.microsoft.com/office/drawing/2014/main" id="{4842FFEC-7F90-43C9-BD9C-A4E96B00DDB6}"/>
              </a:ext>
            </a:extLst>
          </p:cNvPr>
          <p:cNvGrpSpPr>
            <a:grpSpLocks/>
          </p:cNvGrpSpPr>
          <p:nvPr/>
        </p:nvGrpSpPr>
        <p:grpSpPr bwMode="auto">
          <a:xfrm>
            <a:off x="5330809" y="2780630"/>
            <a:ext cx="917591" cy="929993"/>
            <a:chOff x="2065" y="1551"/>
            <a:chExt cx="1628" cy="1988"/>
          </a:xfrm>
        </p:grpSpPr>
        <p:sp>
          <p:nvSpPr>
            <p:cNvPr id="24" name="Freeform 30">
              <a:extLst>
                <a:ext uri="{FF2B5EF4-FFF2-40B4-BE49-F238E27FC236}">
                  <a16:creationId xmlns:a16="http://schemas.microsoft.com/office/drawing/2014/main" id="{B743D6BB-C149-4CC0-93FE-28F760F4EFE3}"/>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5" name="Freeform 31">
              <a:extLst>
                <a:ext uri="{FF2B5EF4-FFF2-40B4-BE49-F238E27FC236}">
                  <a16:creationId xmlns:a16="http://schemas.microsoft.com/office/drawing/2014/main" id="{4940FC8F-04C4-4FE4-A2C5-77FCEBF1001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6" name="Freeform 32">
              <a:extLst>
                <a:ext uri="{FF2B5EF4-FFF2-40B4-BE49-F238E27FC236}">
                  <a16:creationId xmlns:a16="http://schemas.microsoft.com/office/drawing/2014/main" id="{452101F5-E391-4221-B8F8-D2A5CDA39737}"/>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7" name="Freeform 33">
              <a:extLst>
                <a:ext uri="{FF2B5EF4-FFF2-40B4-BE49-F238E27FC236}">
                  <a16:creationId xmlns:a16="http://schemas.microsoft.com/office/drawing/2014/main" id="{E0AF48FE-CA52-49FC-B0F2-40C35BEA49D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8" name="Freeform 34">
              <a:extLst>
                <a:ext uri="{FF2B5EF4-FFF2-40B4-BE49-F238E27FC236}">
                  <a16:creationId xmlns:a16="http://schemas.microsoft.com/office/drawing/2014/main" id="{B0598DB0-50D3-4DB9-B615-E10AF1FFF5DC}"/>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9" name="Freeform 35">
              <a:extLst>
                <a:ext uri="{FF2B5EF4-FFF2-40B4-BE49-F238E27FC236}">
                  <a16:creationId xmlns:a16="http://schemas.microsoft.com/office/drawing/2014/main" id="{6E62222A-86A9-448C-AE28-2DE21ADD5E7E}"/>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1" name="Freeform 36">
              <a:extLst>
                <a:ext uri="{FF2B5EF4-FFF2-40B4-BE49-F238E27FC236}">
                  <a16:creationId xmlns:a16="http://schemas.microsoft.com/office/drawing/2014/main" id="{6BFB3242-84F2-436B-BF3B-9E96C740FD0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2" name="Freeform 37">
              <a:extLst>
                <a:ext uri="{FF2B5EF4-FFF2-40B4-BE49-F238E27FC236}">
                  <a16:creationId xmlns:a16="http://schemas.microsoft.com/office/drawing/2014/main" id="{1F035679-5450-4DB3-90FB-E2FDCABFBE21}"/>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3" name="Freeform 38">
              <a:extLst>
                <a:ext uri="{FF2B5EF4-FFF2-40B4-BE49-F238E27FC236}">
                  <a16:creationId xmlns:a16="http://schemas.microsoft.com/office/drawing/2014/main" id="{166AA9D8-3473-46AA-8DD5-7D541C58D4E5}"/>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4" name="Freeform 39">
              <a:extLst>
                <a:ext uri="{FF2B5EF4-FFF2-40B4-BE49-F238E27FC236}">
                  <a16:creationId xmlns:a16="http://schemas.microsoft.com/office/drawing/2014/main" id="{884C5834-CC26-485B-ACA1-DB332ADE75BA}"/>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5" name="Freeform 40">
              <a:extLst>
                <a:ext uri="{FF2B5EF4-FFF2-40B4-BE49-F238E27FC236}">
                  <a16:creationId xmlns:a16="http://schemas.microsoft.com/office/drawing/2014/main" id="{3CBA80DD-233E-4A85-BD66-97E7C83833C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6" name="Freeform 41">
              <a:extLst>
                <a:ext uri="{FF2B5EF4-FFF2-40B4-BE49-F238E27FC236}">
                  <a16:creationId xmlns:a16="http://schemas.microsoft.com/office/drawing/2014/main" id="{FE99E4C2-983F-4A89-983F-ACE87762FC28}"/>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7" name="Freeform 42">
              <a:extLst>
                <a:ext uri="{FF2B5EF4-FFF2-40B4-BE49-F238E27FC236}">
                  <a16:creationId xmlns:a16="http://schemas.microsoft.com/office/drawing/2014/main" id="{23FCC9A0-393E-46CD-B7D2-E9E410441E7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8" name="Freeform 43">
              <a:extLst>
                <a:ext uri="{FF2B5EF4-FFF2-40B4-BE49-F238E27FC236}">
                  <a16:creationId xmlns:a16="http://schemas.microsoft.com/office/drawing/2014/main" id="{432FD357-9A7F-40E8-82C5-8B99C43A69DC}"/>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39" name="Freeform 44">
              <a:extLst>
                <a:ext uri="{FF2B5EF4-FFF2-40B4-BE49-F238E27FC236}">
                  <a16:creationId xmlns:a16="http://schemas.microsoft.com/office/drawing/2014/main" id="{5D67DD5A-3BAB-4662-8C41-B69E5BAFED60}"/>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0" name="Freeform 45">
              <a:extLst>
                <a:ext uri="{FF2B5EF4-FFF2-40B4-BE49-F238E27FC236}">
                  <a16:creationId xmlns:a16="http://schemas.microsoft.com/office/drawing/2014/main" id="{2658614D-9625-465C-915A-94835B4DE9A1}"/>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41" name="Freeform 46">
              <a:extLst>
                <a:ext uri="{FF2B5EF4-FFF2-40B4-BE49-F238E27FC236}">
                  <a16:creationId xmlns:a16="http://schemas.microsoft.com/office/drawing/2014/main" id="{0DEA132E-C63F-434B-9C8F-84F377711ED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42" name="AutoShape 35">
            <a:extLst>
              <a:ext uri="{FF2B5EF4-FFF2-40B4-BE49-F238E27FC236}">
                <a16:creationId xmlns:a16="http://schemas.microsoft.com/office/drawing/2014/main" id="{EBFAF48B-1A30-4580-B83D-3AA126F97F4B}"/>
              </a:ext>
            </a:extLst>
          </p:cNvPr>
          <p:cNvSpPr>
            <a:spLocks noChangeArrowheads="1"/>
          </p:cNvSpPr>
          <p:nvPr/>
        </p:nvSpPr>
        <p:spPr bwMode="auto">
          <a:xfrm>
            <a:off x="1071457" y="2772228"/>
            <a:ext cx="4064000" cy="877562"/>
          </a:xfrm>
          <a:prstGeom prst="wedgeRoundRectCallout">
            <a:avLst>
              <a:gd name="adj1" fmla="val 55037"/>
              <a:gd name="adj2" fmla="val -25698"/>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distributed according to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a:t>
            </a:r>
            <a:r>
              <a:rPr kumimoji="0" lang="en-US" sz="2400" b="0" i="0" u="none" strike="noStrike" kern="1200" cap="none" spc="0" normalizeH="0" baseline="0" noProof="0" dirty="0">
                <a:ln>
                  <a:noFill/>
                </a:ln>
                <a:solidFill>
                  <a:srgbClr val="FFFFFF"/>
                </a:solidFill>
                <a:effectLst/>
                <a:uLnTx/>
                <a:uFillTx/>
                <a:ea typeface="+mn-ea"/>
                <a:cs typeface="Arial" charset="0"/>
              </a:rPr>
              <a:t>Student's </a:t>
            </a:r>
            <a:r>
              <a:rPr kumimoji="0" lang="en-US" sz="2400" b="0" i="1" u="none" strike="noStrike" kern="1200" cap="none" spc="0" normalizeH="0" baseline="0" noProof="0" dirty="0">
                <a:ln>
                  <a:noFill/>
                </a:ln>
                <a:solidFill>
                  <a:srgbClr val="FFFFFF"/>
                </a:solidFill>
                <a:effectLst/>
                <a:uLnTx/>
                <a:uFillTx/>
                <a:ea typeface="+mn-ea"/>
                <a:cs typeface="Arial" charset="0"/>
              </a:rPr>
              <a:t>t</a:t>
            </a:r>
            <a:r>
              <a:rPr kumimoji="0" lang="en-US" sz="2400" b="0" i="0" u="none" strike="noStrike" kern="1200" cap="none" spc="0" normalizeH="0" baseline="0" noProof="0" dirty="0">
                <a:ln>
                  <a:noFill/>
                </a:ln>
                <a:solidFill>
                  <a:srgbClr val="FFFFFF"/>
                </a:solidFill>
                <a:effectLst/>
                <a:uLnTx/>
                <a:uFillTx/>
                <a:ea typeface="+mn-ea"/>
                <a:cs typeface="Arial" charset="0"/>
              </a:rPr>
              <a:t>-distribution</a:t>
            </a:r>
          </a:p>
          <a:p>
            <a:pPr marL="0" marR="0" lvl="0" indent="0" algn="ctr" defTabSz="685800" rtl="0" eaLnBrk="1" fontAlgn="auto" latinLnBrk="0" hangingPunct="1">
              <a:lnSpc>
                <a:spcPct val="100000"/>
              </a:lnSpc>
              <a:spcBef>
                <a:spcPct val="0"/>
              </a:spcBef>
              <a:spcAft>
                <a:spcPts val="0"/>
              </a:spcAft>
              <a:buClrTx/>
              <a:buSzTx/>
              <a:buFontTx/>
              <a:buNone/>
              <a:tabLst/>
              <a:defRPr/>
            </a:pP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3" name="Rectangle 42">
            <a:extLst>
              <a:ext uri="{FF2B5EF4-FFF2-40B4-BE49-F238E27FC236}">
                <a16:creationId xmlns:a16="http://schemas.microsoft.com/office/drawing/2014/main" id="{7CBAD40C-E3D1-42B0-B206-77B2837AB953}"/>
              </a:ext>
            </a:extLst>
          </p:cNvPr>
          <p:cNvSpPr/>
          <p:nvPr/>
        </p:nvSpPr>
        <p:spPr>
          <a:xfrm>
            <a:off x="1326440" y="2786672"/>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44" name="Rectangle 43">
            <a:extLst>
              <a:ext uri="{FF2B5EF4-FFF2-40B4-BE49-F238E27FC236}">
                <a16:creationId xmlns:a16="http://schemas.microsoft.com/office/drawing/2014/main" id="{47F55B68-691F-46E6-979A-392D6B9A0411}"/>
              </a:ext>
            </a:extLst>
          </p:cNvPr>
          <p:cNvSpPr/>
          <p:nvPr/>
        </p:nvSpPr>
        <p:spPr>
          <a:xfrm>
            <a:off x="281863" y="3702070"/>
            <a:ext cx="5211202" cy="830997"/>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p:txBody>
      </p:sp>
      <p:sp>
        <p:nvSpPr>
          <p:cNvPr id="45" name="Rectangle 44">
            <a:extLst>
              <a:ext uri="{FF2B5EF4-FFF2-40B4-BE49-F238E27FC236}">
                <a16:creationId xmlns:a16="http://schemas.microsoft.com/office/drawing/2014/main" id="{B30DC354-4E3B-4C73-A101-5C0C514F3CF3}"/>
              </a:ext>
            </a:extLst>
          </p:cNvPr>
          <p:cNvSpPr/>
          <p:nvPr/>
        </p:nvSpPr>
        <p:spPr>
          <a:xfrm>
            <a:off x="1752600" y="3702070"/>
            <a:ext cx="1016818"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46" name="Rectangle 45">
            <a:extLst>
              <a:ext uri="{FF2B5EF4-FFF2-40B4-BE49-F238E27FC236}">
                <a16:creationId xmlns:a16="http://schemas.microsoft.com/office/drawing/2014/main" id="{A2D8DBC2-A169-43D6-AF93-0A6972AD0121}"/>
              </a:ext>
            </a:extLst>
          </p:cNvPr>
          <p:cNvSpPr/>
          <p:nvPr/>
        </p:nvSpPr>
        <p:spPr>
          <a:xfrm>
            <a:off x="1472308" y="3643106"/>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47" name="Rectangle 46">
            <a:extLst>
              <a:ext uri="{FF2B5EF4-FFF2-40B4-BE49-F238E27FC236}">
                <a16:creationId xmlns:a16="http://schemas.microsoft.com/office/drawing/2014/main" id="{E914638D-BA4C-4F27-812E-0F7143E3E6E0}"/>
              </a:ext>
            </a:extLst>
          </p:cNvPr>
          <p:cNvSpPr/>
          <p:nvPr/>
        </p:nvSpPr>
        <p:spPr>
          <a:xfrm>
            <a:off x="2095408" y="4048780"/>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48" name="Rectangle 47">
                <a:extLst>
                  <a:ext uri="{FF2B5EF4-FFF2-40B4-BE49-F238E27FC236}">
                    <a16:creationId xmlns:a16="http://schemas.microsoft.com/office/drawing/2014/main" id="{F821766B-9B9B-493B-BA44-37144BB1D44F}"/>
                  </a:ext>
                </a:extLst>
              </p:cNvPr>
              <p:cNvSpPr/>
              <p:nvPr/>
            </p:nvSpPr>
            <p:spPr>
              <a:xfrm>
                <a:off x="2298336" y="4095821"/>
                <a:ext cx="1994264"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30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rad>
                      <m:radPr>
                        <m:degHide m:val="on"/>
                        <m:ctrlPr>
                          <a:rPr kumimoji="0" lang="en-CA" altLang="en-US" sz="2400" b="0" i="1" u="none" strike="noStrike" kern="1200" cap="none" spc="0" normalizeH="0" baseline="-25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radPr>
                      <m:deg/>
                      <m:e>
                        <m:r>
                          <a:rPr kumimoji="0" lang="en-US" altLang="en-US" sz="2400" b="0" i="1" u="none" strike="noStrike" kern="1200" cap="none" spc="0" normalizeH="0" baseline="-25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𝐷</m:t>
                        </m:r>
                      </m:e>
                    </m:rad>
                  </m:oMath>
                </a14:m>
                <a:r>
                  <a:rPr kumimoji="0" lang="en-US" altLang="en-US" sz="2400" b="0" i="1"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mc:Choice>
        <mc:Fallback xmlns="">
          <p:sp>
            <p:nvSpPr>
              <p:cNvPr id="48" name="Rectangle 47">
                <a:extLst>
                  <a:ext uri="{FF2B5EF4-FFF2-40B4-BE49-F238E27FC236}">
                    <a16:creationId xmlns:a16="http://schemas.microsoft.com/office/drawing/2014/main" id="{F821766B-9B9B-493B-BA44-37144BB1D44F}"/>
                  </a:ext>
                </a:extLst>
              </p:cNvPr>
              <p:cNvSpPr>
                <a:spLocks noRot="1" noChangeAspect="1" noMove="1" noResize="1" noEditPoints="1" noAdjustHandles="1" noChangeArrowheads="1" noChangeShapeType="1" noTextEdit="1"/>
              </p:cNvSpPr>
              <p:nvPr/>
            </p:nvSpPr>
            <p:spPr>
              <a:xfrm>
                <a:off x="2298336" y="4095821"/>
                <a:ext cx="1994264" cy="461665"/>
              </a:xfrm>
              <a:prstGeom prst="rect">
                <a:avLst/>
              </a:prstGeom>
              <a:blipFill>
                <a:blip r:embed="rId6"/>
                <a:stretch>
                  <a:fillRect t="-10526" b="-28947"/>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9" name="Rectangle 5">
                <a:extLst>
                  <a:ext uri="{FF2B5EF4-FFF2-40B4-BE49-F238E27FC236}">
                    <a16:creationId xmlns:a16="http://schemas.microsoft.com/office/drawing/2014/main" id="{5DDD3BE3-FD77-4EEF-B99D-BB571DD07E2F}"/>
                  </a:ext>
                </a:extLst>
              </p:cNvPr>
              <p:cNvSpPr>
                <a:spLocks noChangeArrowheads="1"/>
              </p:cNvSpPr>
              <p:nvPr/>
            </p:nvSpPr>
            <p:spPr bwMode="auto">
              <a:xfrm>
                <a:off x="971042" y="4379935"/>
                <a:ext cx="6209316" cy="12529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Var</m:t>
                    </m:r>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Ex</m:t>
                    </m:r>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p</m:t>
                    </m:r>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p>
                          <m:sSup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r>
                                  <m:rPr>
                                    <m:nor/>
                                  </m:rPr>
                                  <a:rPr kumimoji="0" lang="el-GR" altLang="en-US" sz="2400" b="0" i="0" u="none" strike="noStrike" kern="1200" cap="none" spc="0" normalizeH="0" baseline="0" noProof="0" dirty="0" smtClean="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m:t>µ</m:t>
                                </m:r>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e>
                          <m:sup>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e>
                    </m:d>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30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D</a:t>
                </a: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D-1</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Var</m:t>
                    </m:r>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3000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1</m:t>
                    </m:r>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m:rPr>
                        <m:nor/>
                      </m:rP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m:t>
                    </m:r>
                    <m:r>
                      <m:rPr>
                        <m:nor/>
                      </m:rPr>
                      <a:rPr kumimoji="0" lang="en-US" altLang="en-US" sz="2400" b="0" i="1"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D</m:t>
                    </m:r>
                    <m:r>
                      <m:rPr>
                        <m:nor/>
                      </m:rPr>
                      <a:rPr kumimoji="0" lang="en-CA"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−1</m:t>
                    </m:r>
                    <m:r>
                      <m:rPr>
                        <m:nor/>
                      </m:rPr>
                      <a:rPr kumimoji="0" lang="en-US" altLang="en-US" sz="2400" b="0" i="0"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m:t>)</m:t>
                    </m:r>
                    <m:nary>
                      <m:naryPr>
                        <m:chr m:val="∑"/>
                        <m:supHide m:val="on"/>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naryPr>
                      <m:sub>
                        <m:r>
                          <m:rPr>
                            <m:brk m:alnAt="7"/>
                          </m:r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𝑑</m:t>
                        </m:r>
                      </m:sub>
                      <m:sup/>
                      <m:e>
                        <m:sSup>
                          <m:sSup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r>
                                  <m:rPr>
                                    <m:nor/>
                                  </m:rP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m:t>µ</m:t>
                                </m:r>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e>
                          <m:sup>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e>
                    </m:nary>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49" name="Rectangle 5">
                <a:extLst>
                  <a:ext uri="{FF2B5EF4-FFF2-40B4-BE49-F238E27FC236}">
                    <a16:creationId xmlns:a16="http://schemas.microsoft.com/office/drawing/2014/main" id="{5DDD3BE3-FD77-4EEF-B99D-BB571DD07E2F}"/>
                  </a:ext>
                </a:extLst>
              </p:cNvPr>
              <p:cNvSpPr>
                <a:spLocks noRot="1" noChangeAspect="1" noMove="1" noResize="1" noEditPoints="1" noAdjustHandles="1" noChangeArrowheads="1" noChangeShapeType="1" noTextEdit="1"/>
              </p:cNvSpPr>
              <p:nvPr/>
            </p:nvSpPr>
            <p:spPr bwMode="auto">
              <a:xfrm>
                <a:off x="971042" y="4379935"/>
                <a:ext cx="6209316" cy="1252907"/>
              </a:xfrm>
              <a:prstGeom prst="rect">
                <a:avLst/>
              </a:prstGeom>
              <a:blipFill>
                <a:blip r:embed="rId7"/>
                <a:stretch>
                  <a:fillRect b="-7135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50" name="Rectangle 49">
            <a:extLst>
              <a:ext uri="{FF2B5EF4-FFF2-40B4-BE49-F238E27FC236}">
                <a16:creationId xmlns:a16="http://schemas.microsoft.com/office/drawing/2014/main" id="{8CC01A3B-8358-48A7-8013-EAE2202FBD4B}"/>
              </a:ext>
            </a:extLst>
          </p:cNvPr>
          <p:cNvSpPr/>
          <p:nvPr/>
        </p:nvSpPr>
        <p:spPr>
          <a:xfrm>
            <a:off x="1107076" y="4729110"/>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51" name="Rectangle 50">
            <a:extLst>
              <a:ext uri="{FF2B5EF4-FFF2-40B4-BE49-F238E27FC236}">
                <a16:creationId xmlns:a16="http://schemas.microsoft.com/office/drawing/2014/main" id="{930C4C76-3FC5-43A8-A7FF-15E83C02FAB6}"/>
              </a:ext>
            </a:extLst>
          </p:cNvPr>
          <p:cNvSpPr/>
          <p:nvPr/>
        </p:nvSpPr>
        <p:spPr>
          <a:xfrm>
            <a:off x="4050212" y="4726227"/>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Rectangle 52">
            <a:extLst>
              <a:ext uri="{FF2B5EF4-FFF2-40B4-BE49-F238E27FC236}">
                <a16:creationId xmlns:a16="http://schemas.microsoft.com/office/drawing/2014/main" id="{F44B01B6-80BF-40E7-A0ED-14077A51C0F2}"/>
              </a:ext>
            </a:extLst>
          </p:cNvPr>
          <p:cNvSpPr/>
          <p:nvPr/>
        </p:nvSpPr>
        <p:spPr>
          <a:xfrm>
            <a:off x="6248400" y="4748562"/>
            <a:ext cx="225292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Sample Variance</a:t>
            </a:r>
          </a:p>
        </p:txBody>
      </p:sp>
      <p:sp>
        <p:nvSpPr>
          <p:cNvPr id="54" name="Rectangle 53">
            <a:extLst>
              <a:ext uri="{FF2B5EF4-FFF2-40B4-BE49-F238E27FC236}">
                <a16:creationId xmlns:a16="http://schemas.microsoft.com/office/drawing/2014/main" id="{54EA1D5B-D89E-44FC-9F74-D16E1FF09385}"/>
              </a:ext>
            </a:extLst>
          </p:cNvPr>
          <p:cNvSpPr/>
          <p:nvPr/>
        </p:nvSpPr>
        <p:spPr>
          <a:xfrm>
            <a:off x="3928744" y="4742394"/>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56" name="Rectangle 55">
            <a:extLst>
              <a:ext uri="{FF2B5EF4-FFF2-40B4-BE49-F238E27FC236}">
                <a16:creationId xmlns:a16="http://schemas.microsoft.com/office/drawing/2014/main" id="{4173C62A-54A4-4470-AA37-38A5E1B68952}"/>
              </a:ext>
            </a:extLst>
          </p:cNvPr>
          <p:cNvSpPr/>
          <p:nvPr/>
        </p:nvSpPr>
        <p:spPr>
          <a:xfrm>
            <a:off x="280126" y="5575573"/>
            <a:ext cx="3783874" cy="1200329"/>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59" name="Rectangle 58">
            <a:extLst>
              <a:ext uri="{FF2B5EF4-FFF2-40B4-BE49-F238E27FC236}">
                <a16:creationId xmlns:a16="http://schemas.microsoft.com/office/drawing/2014/main" id="{5CDBF466-29B8-4AF2-9238-67010B73BEC9}"/>
              </a:ext>
            </a:extLst>
          </p:cNvPr>
          <p:cNvSpPr/>
          <p:nvPr/>
        </p:nvSpPr>
        <p:spPr>
          <a:xfrm>
            <a:off x="1754052" y="5571937"/>
            <a:ext cx="1994264"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Arial" charset="0"/>
                <a:sym typeface="Symbol" panose="05050102010706020507" pitchFamily="18" charset="2"/>
              </a:rPr>
              <a:t>D-</a:t>
            </a:r>
            <a:r>
              <a:rPr kumimoji="0" lang="en-CA" altLang="en-US" sz="2400" b="0" i="0" u="none" strike="noStrike" kern="1200" cap="none" spc="0" normalizeH="0" baseline="30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D</a:t>
            </a:r>
            <a:r>
              <a:rPr kumimoji="0" lang="en-US" altLang="en-US" sz="2400" b="0" i="1"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60" name="Rectangle 59">
            <a:extLst>
              <a:ext uri="{FF2B5EF4-FFF2-40B4-BE49-F238E27FC236}">
                <a16:creationId xmlns:a16="http://schemas.microsoft.com/office/drawing/2014/main" id="{EC66AEEA-7639-454A-B11C-6C06FB2F5BF2}"/>
              </a:ext>
            </a:extLst>
          </p:cNvPr>
          <p:cNvSpPr/>
          <p:nvPr/>
        </p:nvSpPr>
        <p:spPr>
          <a:xfrm>
            <a:off x="1473108" y="5550297"/>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grpSp>
        <p:nvGrpSpPr>
          <p:cNvPr id="62" name="Group 29">
            <a:extLst>
              <a:ext uri="{FF2B5EF4-FFF2-40B4-BE49-F238E27FC236}">
                <a16:creationId xmlns:a16="http://schemas.microsoft.com/office/drawing/2014/main" id="{55B50411-8910-4D49-96D6-415A6F7326F1}"/>
              </a:ext>
            </a:extLst>
          </p:cNvPr>
          <p:cNvGrpSpPr>
            <a:grpSpLocks/>
          </p:cNvGrpSpPr>
          <p:nvPr/>
        </p:nvGrpSpPr>
        <p:grpSpPr bwMode="auto">
          <a:xfrm>
            <a:off x="8074009" y="5851807"/>
            <a:ext cx="917591" cy="929993"/>
            <a:chOff x="2065" y="1551"/>
            <a:chExt cx="1628" cy="1988"/>
          </a:xfrm>
        </p:grpSpPr>
        <p:sp>
          <p:nvSpPr>
            <p:cNvPr id="63" name="Freeform 30">
              <a:extLst>
                <a:ext uri="{FF2B5EF4-FFF2-40B4-BE49-F238E27FC236}">
                  <a16:creationId xmlns:a16="http://schemas.microsoft.com/office/drawing/2014/main" id="{B724C7B1-62CA-4C14-8A8F-1000875D384E}"/>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4" name="Freeform 31">
              <a:extLst>
                <a:ext uri="{FF2B5EF4-FFF2-40B4-BE49-F238E27FC236}">
                  <a16:creationId xmlns:a16="http://schemas.microsoft.com/office/drawing/2014/main" id="{5BCC8595-D6DD-4A87-BE7A-8571B7AD35CA}"/>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5" name="Freeform 32">
              <a:extLst>
                <a:ext uri="{FF2B5EF4-FFF2-40B4-BE49-F238E27FC236}">
                  <a16:creationId xmlns:a16="http://schemas.microsoft.com/office/drawing/2014/main" id="{A4F55FE4-3753-44B6-91E1-E491445686DE}"/>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6" name="Freeform 33">
              <a:extLst>
                <a:ext uri="{FF2B5EF4-FFF2-40B4-BE49-F238E27FC236}">
                  <a16:creationId xmlns:a16="http://schemas.microsoft.com/office/drawing/2014/main" id="{5338BD69-8402-4D9D-96AE-AD516409E64E}"/>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7" name="Freeform 34">
              <a:extLst>
                <a:ext uri="{FF2B5EF4-FFF2-40B4-BE49-F238E27FC236}">
                  <a16:creationId xmlns:a16="http://schemas.microsoft.com/office/drawing/2014/main" id="{99140BD4-E522-4A6E-ACC1-A5D418911652}"/>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8" name="Freeform 35">
              <a:extLst>
                <a:ext uri="{FF2B5EF4-FFF2-40B4-BE49-F238E27FC236}">
                  <a16:creationId xmlns:a16="http://schemas.microsoft.com/office/drawing/2014/main" id="{B5BF508D-E691-455F-ADBF-057870FAF302}"/>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9" name="Freeform 36">
              <a:extLst>
                <a:ext uri="{FF2B5EF4-FFF2-40B4-BE49-F238E27FC236}">
                  <a16:creationId xmlns:a16="http://schemas.microsoft.com/office/drawing/2014/main" id="{AFE2B1AD-087C-4206-92ED-E6A310BC94A4}"/>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0" name="Freeform 37">
              <a:extLst>
                <a:ext uri="{FF2B5EF4-FFF2-40B4-BE49-F238E27FC236}">
                  <a16:creationId xmlns:a16="http://schemas.microsoft.com/office/drawing/2014/main" id="{C2A48D6D-23C1-4F68-8614-6E0E221098A5}"/>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1" name="Freeform 38">
              <a:extLst>
                <a:ext uri="{FF2B5EF4-FFF2-40B4-BE49-F238E27FC236}">
                  <a16:creationId xmlns:a16="http://schemas.microsoft.com/office/drawing/2014/main" id="{32F0E4C0-C582-4622-A4EC-5CBD6D2919AF}"/>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2" name="Freeform 39">
              <a:extLst>
                <a:ext uri="{FF2B5EF4-FFF2-40B4-BE49-F238E27FC236}">
                  <a16:creationId xmlns:a16="http://schemas.microsoft.com/office/drawing/2014/main" id="{0216DD75-935F-46F1-8E4D-35E66435DB17}"/>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3" name="Freeform 40">
              <a:extLst>
                <a:ext uri="{FF2B5EF4-FFF2-40B4-BE49-F238E27FC236}">
                  <a16:creationId xmlns:a16="http://schemas.microsoft.com/office/drawing/2014/main" id="{2B9891AC-2C7B-438E-9C60-0F51B8AAD014}"/>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4" name="Freeform 41">
              <a:extLst>
                <a:ext uri="{FF2B5EF4-FFF2-40B4-BE49-F238E27FC236}">
                  <a16:creationId xmlns:a16="http://schemas.microsoft.com/office/drawing/2014/main" id="{786C6EE0-C2A5-4459-8DC3-A9FDF051442F}"/>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5" name="Freeform 42">
              <a:extLst>
                <a:ext uri="{FF2B5EF4-FFF2-40B4-BE49-F238E27FC236}">
                  <a16:creationId xmlns:a16="http://schemas.microsoft.com/office/drawing/2014/main" id="{D7E624C7-DABF-4380-940F-83B9CDEE7E2B}"/>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6" name="Freeform 43">
              <a:extLst>
                <a:ext uri="{FF2B5EF4-FFF2-40B4-BE49-F238E27FC236}">
                  <a16:creationId xmlns:a16="http://schemas.microsoft.com/office/drawing/2014/main" id="{114A6D6D-A7CD-4AE7-81AB-FD2305657FBD}"/>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7" name="Freeform 44">
              <a:extLst>
                <a:ext uri="{FF2B5EF4-FFF2-40B4-BE49-F238E27FC236}">
                  <a16:creationId xmlns:a16="http://schemas.microsoft.com/office/drawing/2014/main" id="{484E993A-ED08-4D6B-B890-5F4BE7F2427E}"/>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8" name="Freeform 45">
              <a:extLst>
                <a:ext uri="{FF2B5EF4-FFF2-40B4-BE49-F238E27FC236}">
                  <a16:creationId xmlns:a16="http://schemas.microsoft.com/office/drawing/2014/main" id="{C37E7411-C3BA-46CE-9514-77E62567564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9" name="Freeform 46">
              <a:extLst>
                <a:ext uri="{FF2B5EF4-FFF2-40B4-BE49-F238E27FC236}">
                  <a16:creationId xmlns:a16="http://schemas.microsoft.com/office/drawing/2014/main" id="{34D40596-62E0-4DC6-9D74-982EEB80ABA4}"/>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82" name="AutoShape 35">
            <a:extLst>
              <a:ext uri="{FF2B5EF4-FFF2-40B4-BE49-F238E27FC236}">
                <a16:creationId xmlns:a16="http://schemas.microsoft.com/office/drawing/2014/main" id="{89672545-1C12-4280-962F-BEA0270F95D8}"/>
              </a:ext>
            </a:extLst>
          </p:cNvPr>
          <p:cNvSpPr>
            <a:spLocks noChangeArrowheads="1"/>
          </p:cNvSpPr>
          <p:nvPr/>
        </p:nvSpPr>
        <p:spPr bwMode="auto">
          <a:xfrm>
            <a:off x="7340993" y="5630410"/>
            <a:ext cx="966542" cy="544783"/>
          </a:xfrm>
          <a:prstGeom prst="wedgeRoundRectCallout">
            <a:avLst>
              <a:gd name="adj1" fmla="val 69907"/>
              <a:gd name="adj2" fmla="val 8873"/>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Oops</a:t>
            </a:r>
          </a:p>
        </p:txBody>
      </p:sp>
      <p:sp>
        <p:nvSpPr>
          <p:cNvPr id="84" name="Rectangle 83">
            <a:extLst>
              <a:ext uri="{FF2B5EF4-FFF2-40B4-BE49-F238E27FC236}">
                <a16:creationId xmlns:a16="http://schemas.microsoft.com/office/drawing/2014/main" id="{FC9F90B6-9842-4189-9E1B-3284CC2B8AD6}"/>
              </a:ext>
            </a:extLst>
          </p:cNvPr>
          <p:cNvSpPr/>
          <p:nvPr/>
        </p:nvSpPr>
        <p:spPr>
          <a:xfrm>
            <a:off x="1750886" y="5568221"/>
            <a:ext cx="966542"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5" name="Rectangle 84">
            <a:extLst>
              <a:ext uri="{FF2B5EF4-FFF2-40B4-BE49-F238E27FC236}">
                <a16:creationId xmlns:a16="http://schemas.microsoft.com/office/drawing/2014/main" id="{26CAA5F7-D152-4A67-AEC7-CCF6CB1D58A3}"/>
              </a:ext>
            </a:extLst>
          </p:cNvPr>
          <p:cNvSpPr/>
          <p:nvPr/>
        </p:nvSpPr>
        <p:spPr>
          <a:xfrm>
            <a:off x="3429000" y="5562248"/>
            <a:ext cx="3783874" cy="830997"/>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Bias(</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big</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Bias(</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Exp(</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0</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6" name="Rectangle 85">
            <a:extLst>
              <a:ext uri="{FF2B5EF4-FFF2-40B4-BE49-F238E27FC236}">
                <a16:creationId xmlns:a16="http://schemas.microsoft.com/office/drawing/2014/main" id="{57305469-B8F2-4DC4-9B54-8B12D1A8DB47}"/>
              </a:ext>
            </a:extLst>
          </p:cNvPr>
          <p:cNvSpPr/>
          <p:nvPr/>
        </p:nvSpPr>
        <p:spPr>
          <a:xfrm>
            <a:off x="1754052" y="5927688"/>
            <a:ext cx="966542"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87" name="Rectangle 86">
            <a:extLst>
              <a:ext uri="{FF2B5EF4-FFF2-40B4-BE49-F238E27FC236}">
                <a16:creationId xmlns:a16="http://schemas.microsoft.com/office/drawing/2014/main" id="{1652968D-3F52-48D7-885E-3E3C0B7E2D13}"/>
              </a:ext>
            </a:extLst>
          </p:cNvPr>
          <p:cNvSpPr/>
          <p:nvPr/>
        </p:nvSpPr>
        <p:spPr>
          <a:xfrm>
            <a:off x="1480185" y="5914262"/>
            <a:ext cx="295274"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66FF33"/>
                </a:solidFill>
                <a:effectLst/>
                <a:uLnTx/>
                <a:uFillTx/>
                <a:latin typeface="Times New Roman" pitchFamily="18" charset="0"/>
                <a:ea typeface="+mn-ea"/>
                <a:cs typeface="Arial" charset="0"/>
              </a:rPr>
              <a:t>~</a:t>
            </a:r>
          </a:p>
        </p:txBody>
      </p:sp>
      <p:sp>
        <p:nvSpPr>
          <p:cNvPr id="88" name="Rectangle 87">
            <a:extLst>
              <a:ext uri="{FF2B5EF4-FFF2-40B4-BE49-F238E27FC236}">
                <a16:creationId xmlns:a16="http://schemas.microsoft.com/office/drawing/2014/main" id="{B7051502-5E9C-4BAF-8D21-4E85B9758A91}"/>
              </a:ext>
            </a:extLst>
          </p:cNvPr>
          <p:cNvSpPr/>
          <p:nvPr/>
        </p:nvSpPr>
        <p:spPr>
          <a:xfrm>
            <a:off x="6283350" y="5125934"/>
            <a:ext cx="290438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Unbiased Sample Var.</a:t>
            </a:r>
          </a:p>
        </p:txBody>
      </p:sp>
      <p:sp>
        <p:nvSpPr>
          <p:cNvPr id="89" name="Rectangle 88">
            <a:extLst>
              <a:ext uri="{FF2B5EF4-FFF2-40B4-BE49-F238E27FC236}">
                <a16:creationId xmlns:a16="http://schemas.microsoft.com/office/drawing/2014/main" id="{5D0CC206-35A4-41F2-BAAC-8BB4D993613A}"/>
              </a:ext>
            </a:extLst>
          </p:cNvPr>
          <p:cNvSpPr/>
          <p:nvPr/>
        </p:nvSpPr>
        <p:spPr>
          <a:xfrm>
            <a:off x="1120430" y="5102832"/>
            <a:ext cx="295274"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66FF33"/>
                </a:solidFill>
                <a:effectLst/>
                <a:uLnTx/>
                <a:uFillTx/>
                <a:latin typeface="Times New Roman" pitchFamily="18" charset="0"/>
                <a:ea typeface="+mn-ea"/>
                <a:cs typeface="Arial" charset="0"/>
              </a:rPr>
              <a:t>~</a:t>
            </a:r>
          </a:p>
        </p:txBody>
      </p:sp>
      <p:sp>
        <p:nvSpPr>
          <p:cNvPr id="90" name="Rectangle 89">
            <a:extLst>
              <a:ext uri="{FF2B5EF4-FFF2-40B4-BE49-F238E27FC236}">
                <a16:creationId xmlns:a16="http://schemas.microsoft.com/office/drawing/2014/main" id="{BF40A0FD-3F21-473D-8879-09489FC47C66}"/>
              </a:ext>
            </a:extLst>
          </p:cNvPr>
          <p:cNvSpPr/>
          <p:nvPr/>
        </p:nvSpPr>
        <p:spPr>
          <a:xfrm>
            <a:off x="5226868" y="5108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1" name="Rectangle 90">
            <a:extLst>
              <a:ext uri="{FF2B5EF4-FFF2-40B4-BE49-F238E27FC236}">
                <a16:creationId xmlns:a16="http://schemas.microsoft.com/office/drawing/2014/main" id="{CE190440-975D-419B-9EE4-1C2EA6724E72}"/>
              </a:ext>
            </a:extLst>
          </p:cNvPr>
          <p:cNvSpPr/>
          <p:nvPr/>
        </p:nvSpPr>
        <p:spPr>
          <a:xfrm>
            <a:off x="5105400" y="5124845"/>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2" name="Rectangle 91">
            <a:extLst>
              <a:ext uri="{FF2B5EF4-FFF2-40B4-BE49-F238E27FC236}">
                <a16:creationId xmlns:a16="http://schemas.microsoft.com/office/drawing/2014/main" id="{DF6CD0CD-5D4E-492D-86BA-B002F9D9A5D6}"/>
              </a:ext>
            </a:extLst>
          </p:cNvPr>
          <p:cNvSpPr/>
          <p:nvPr/>
        </p:nvSpPr>
        <p:spPr>
          <a:xfrm>
            <a:off x="4220028" y="5518706"/>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3" name="Rectangle 92">
            <a:extLst>
              <a:ext uri="{FF2B5EF4-FFF2-40B4-BE49-F238E27FC236}">
                <a16:creationId xmlns:a16="http://schemas.microsoft.com/office/drawing/2014/main" id="{542FFB5C-0D2E-4156-AEDE-18FD1AFC1DD3}"/>
              </a:ext>
            </a:extLst>
          </p:cNvPr>
          <p:cNvSpPr/>
          <p:nvPr/>
        </p:nvSpPr>
        <p:spPr>
          <a:xfrm>
            <a:off x="5511890" y="5526670"/>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94" name="Rectangle 93">
            <a:extLst>
              <a:ext uri="{FF2B5EF4-FFF2-40B4-BE49-F238E27FC236}">
                <a16:creationId xmlns:a16="http://schemas.microsoft.com/office/drawing/2014/main" id="{CEDB1AA5-21B4-4D47-B490-97126BB22782}"/>
              </a:ext>
            </a:extLst>
          </p:cNvPr>
          <p:cNvSpPr/>
          <p:nvPr/>
        </p:nvSpPr>
        <p:spPr>
          <a:xfrm>
            <a:off x="4205514" y="5892764"/>
            <a:ext cx="295274"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66FF33"/>
                </a:solidFill>
                <a:effectLst/>
                <a:uLnTx/>
                <a:uFillTx/>
                <a:latin typeface="Times New Roman" pitchFamily="18" charset="0"/>
                <a:ea typeface="+mn-ea"/>
                <a:cs typeface="Arial" charset="0"/>
              </a:rPr>
              <a:t>~</a:t>
            </a:r>
          </a:p>
        </p:txBody>
      </p:sp>
      <p:sp>
        <p:nvSpPr>
          <p:cNvPr id="95" name="Rectangle 94">
            <a:extLst>
              <a:ext uri="{FF2B5EF4-FFF2-40B4-BE49-F238E27FC236}">
                <a16:creationId xmlns:a16="http://schemas.microsoft.com/office/drawing/2014/main" id="{6F752817-BF08-444C-888B-01CA55DD43AF}"/>
              </a:ext>
            </a:extLst>
          </p:cNvPr>
          <p:cNvSpPr/>
          <p:nvPr/>
        </p:nvSpPr>
        <p:spPr>
          <a:xfrm>
            <a:off x="5497284" y="5897490"/>
            <a:ext cx="295274"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66FF33"/>
                </a:solidFill>
                <a:effectLst/>
                <a:uLnTx/>
                <a:uFillTx/>
                <a:latin typeface="Times New Roman" pitchFamily="18" charset="0"/>
                <a:ea typeface="+mn-ea"/>
                <a:cs typeface="Arial" charset="0"/>
              </a:rPr>
              <a:t>~</a:t>
            </a:r>
          </a:p>
        </p:txBody>
      </p:sp>
      <p:sp>
        <p:nvSpPr>
          <p:cNvPr id="100" name="Rectangle 99">
            <a:extLst>
              <a:ext uri="{FF2B5EF4-FFF2-40B4-BE49-F238E27FC236}">
                <a16:creationId xmlns:a16="http://schemas.microsoft.com/office/drawing/2014/main" id="{E160EE29-C107-4279-9BE8-F32B7058B0EF}"/>
              </a:ext>
            </a:extLst>
          </p:cNvPr>
          <p:cNvSpPr/>
          <p:nvPr/>
        </p:nvSpPr>
        <p:spPr>
          <a:xfrm>
            <a:off x="2476972" y="6311391"/>
            <a:ext cx="966542"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endParaRPr>
          </a:p>
        </p:txBody>
      </p:sp>
      <p:sp>
        <p:nvSpPr>
          <p:cNvPr id="101" name="Rectangle 100">
            <a:extLst>
              <a:ext uri="{FF2B5EF4-FFF2-40B4-BE49-F238E27FC236}">
                <a16:creationId xmlns:a16="http://schemas.microsoft.com/office/drawing/2014/main" id="{AB8429DE-FB88-46F5-9D91-8B75FE323214}"/>
              </a:ext>
            </a:extLst>
          </p:cNvPr>
          <p:cNvSpPr/>
          <p:nvPr/>
        </p:nvSpPr>
        <p:spPr>
          <a:xfrm>
            <a:off x="2219326" y="6265096"/>
            <a:ext cx="295274" cy="338554"/>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66FF33"/>
                </a:solidFill>
                <a:effectLst/>
                <a:uLnTx/>
                <a:uFillTx/>
                <a:latin typeface="Times New Roman" pitchFamily="18" charset="0"/>
                <a:ea typeface="+mn-ea"/>
                <a:cs typeface="Arial" charset="0"/>
              </a:rPr>
              <a:t>~</a:t>
            </a:r>
          </a:p>
        </p:txBody>
      </p:sp>
      <mc:AlternateContent xmlns:mc="http://schemas.openxmlformats.org/markup-compatibility/2006" xmlns:a14="http://schemas.microsoft.com/office/drawing/2010/main">
        <mc:Choice Requires="a14">
          <p:sp>
            <p:nvSpPr>
              <p:cNvPr id="102" name="Rectangle 101">
                <a:extLst>
                  <a:ext uri="{FF2B5EF4-FFF2-40B4-BE49-F238E27FC236}">
                    <a16:creationId xmlns:a16="http://schemas.microsoft.com/office/drawing/2014/main" id="{6E466C4F-02DF-489D-8EFE-796E09EF08B5}"/>
                  </a:ext>
                </a:extLst>
              </p:cNvPr>
              <p:cNvSpPr/>
              <p:nvPr/>
            </p:nvSpPr>
            <p:spPr>
              <a:xfrm>
                <a:off x="1839684" y="1626382"/>
                <a:ext cx="41902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02" name="Rectangle 101">
                <a:extLst>
                  <a:ext uri="{FF2B5EF4-FFF2-40B4-BE49-F238E27FC236}">
                    <a16:creationId xmlns:a16="http://schemas.microsoft.com/office/drawing/2014/main" id="{6E466C4F-02DF-489D-8EFE-796E09EF08B5}"/>
                  </a:ext>
                </a:extLst>
              </p:cNvPr>
              <p:cNvSpPr>
                <a:spLocks noRot="1" noChangeAspect="1" noMove="1" noResize="1" noEditPoints="1" noAdjustHandles="1" noChangeArrowheads="1" noChangeShapeType="1" noTextEdit="1"/>
              </p:cNvSpPr>
              <p:nvPr/>
            </p:nvSpPr>
            <p:spPr>
              <a:xfrm>
                <a:off x="1839684" y="1626382"/>
                <a:ext cx="419024" cy="369332"/>
              </a:xfrm>
              <a:prstGeom prst="rect">
                <a:avLst/>
              </a:prstGeom>
              <a:blipFill>
                <a:blip r:embed="rId8"/>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9243420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ppt_x"/>
                                          </p:val>
                                        </p:tav>
                                        <p:tav tm="100000">
                                          <p:val>
                                            <p:strVal val="#ppt_x"/>
                                          </p:val>
                                        </p:tav>
                                      </p:tavLst>
                                    </p:anim>
                                    <p:anim calcmode="lin" valueType="num">
                                      <p:cBhvr additive="base">
                                        <p:cTn id="12" dur="500" fill="hold"/>
                                        <p:tgtEl>
                                          <p:spTgt spid="5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0"/>
                                        </p:tgtEl>
                                        <p:attrNameLst>
                                          <p:attrName>style.visibility</p:attrName>
                                        </p:attrNameLst>
                                      </p:cBhvr>
                                      <p:to>
                                        <p:strVal val="visible"/>
                                      </p:to>
                                    </p:set>
                                    <p:anim calcmode="lin" valueType="num">
                                      <p:cBhvr additive="base">
                                        <p:cTn id="15" dur="500" fill="hold"/>
                                        <p:tgtEl>
                                          <p:spTgt spid="80"/>
                                        </p:tgtEl>
                                        <p:attrNameLst>
                                          <p:attrName>ppt_x</p:attrName>
                                        </p:attrNameLst>
                                      </p:cBhvr>
                                      <p:tavLst>
                                        <p:tav tm="0">
                                          <p:val>
                                            <p:strVal val="#ppt_x"/>
                                          </p:val>
                                        </p:tav>
                                        <p:tav tm="100000">
                                          <p:val>
                                            <p:strVal val="#ppt_x"/>
                                          </p:val>
                                        </p:tav>
                                      </p:tavLst>
                                    </p:anim>
                                    <p:anim calcmode="lin" valueType="num">
                                      <p:cBhvr additive="base">
                                        <p:cTn id="16" dur="500" fill="hold"/>
                                        <p:tgtEl>
                                          <p:spTgt spid="80"/>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500" fill="hold"/>
                                        <p:tgtEl>
                                          <p:spTgt spid="61"/>
                                        </p:tgtEl>
                                        <p:attrNameLst>
                                          <p:attrName>ppt_x</p:attrName>
                                        </p:attrNameLst>
                                      </p:cBhvr>
                                      <p:tavLst>
                                        <p:tav tm="0">
                                          <p:val>
                                            <p:strVal val="#ppt_x"/>
                                          </p:val>
                                        </p:tav>
                                        <p:tav tm="100000">
                                          <p:val>
                                            <p:strVal val="#ppt_x"/>
                                          </p:val>
                                        </p:tav>
                                      </p:tavLst>
                                    </p:anim>
                                    <p:anim calcmode="lin" valueType="num">
                                      <p:cBhvr additive="base">
                                        <p:cTn id="20" dur="500" fill="hold"/>
                                        <p:tgtEl>
                                          <p:spTgt spid="61"/>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83"/>
                                        </p:tgtEl>
                                        <p:attrNameLst>
                                          <p:attrName>style.visibility</p:attrName>
                                        </p:attrNameLst>
                                      </p:cBhvr>
                                      <p:to>
                                        <p:strVal val="visible"/>
                                      </p:to>
                                    </p:set>
                                    <p:anim calcmode="lin" valueType="num">
                                      <p:cBhvr additive="base">
                                        <p:cTn id="23" dur="500" fill="hold"/>
                                        <p:tgtEl>
                                          <p:spTgt spid="83"/>
                                        </p:tgtEl>
                                        <p:attrNameLst>
                                          <p:attrName>ppt_x</p:attrName>
                                        </p:attrNameLst>
                                      </p:cBhvr>
                                      <p:tavLst>
                                        <p:tav tm="0">
                                          <p:val>
                                            <p:strVal val="#ppt_x"/>
                                          </p:val>
                                        </p:tav>
                                        <p:tav tm="100000">
                                          <p:val>
                                            <p:strVal val="#ppt_x"/>
                                          </p:val>
                                        </p:tav>
                                      </p:tavLst>
                                    </p:anim>
                                    <p:anim calcmode="lin" valueType="num">
                                      <p:cBhvr additive="base">
                                        <p:cTn id="24"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5"/>
                                        </p:tgtEl>
                                        <p:attrNameLst>
                                          <p:attrName>style.visibility</p:attrName>
                                        </p:attrNameLst>
                                      </p:cBhvr>
                                      <p:to>
                                        <p:strVal val="visible"/>
                                      </p:to>
                                    </p:set>
                                    <p:anim calcmode="lin" valueType="num">
                                      <p:cBhvr additive="base">
                                        <p:cTn id="29" dur="500" fill="hold"/>
                                        <p:tgtEl>
                                          <p:spTgt spid="15"/>
                                        </p:tgtEl>
                                        <p:attrNameLst>
                                          <p:attrName>ppt_x</p:attrName>
                                        </p:attrNameLst>
                                      </p:cBhvr>
                                      <p:tavLst>
                                        <p:tav tm="0">
                                          <p:val>
                                            <p:strVal val="0-#ppt_w/2"/>
                                          </p:val>
                                        </p:tav>
                                        <p:tav tm="100000">
                                          <p:val>
                                            <p:strVal val="#ppt_x"/>
                                          </p:val>
                                        </p:tav>
                                      </p:tavLst>
                                    </p:anim>
                                    <p:anim calcmode="lin" valueType="num">
                                      <p:cBhvr additive="base">
                                        <p:cTn id="30" dur="500" fill="hold"/>
                                        <p:tgtEl>
                                          <p:spTgt spid="15"/>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102"/>
                                        </p:tgtEl>
                                        <p:attrNameLst>
                                          <p:attrName>style.visibility</p:attrName>
                                        </p:attrNameLst>
                                      </p:cBhvr>
                                      <p:to>
                                        <p:strVal val="visible"/>
                                      </p:to>
                                    </p:set>
                                    <p:anim calcmode="lin" valueType="num">
                                      <p:cBhvr additive="base">
                                        <p:cTn id="33" dur="500" fill="hold"/>
                                        <p:tgtEl>
                                          <p:spTgt spid="102"/>
                                        </p:tgtEl>
                                        <p:attrNameLst>
                                          <p:attrName>ppt_x</p:attrName>
                                        </p:attrNameLst>
                                      </p:cBhvr>
                                      <p:tavLst>
                                        <p:tav tm="0">
                                          <p:val>
                                            <p:strVal val="0-#ppt_w/2"/>
                                          </p:val>
                                        </p:tav>
                                        <p:tav tm="100000">
                                          <p:val>
                                            <p:strVal val="#ppt_x"/>
                                          </p:val>
                                        </p:tav>
                                      </p:tavLst>
                                    </p:anim>
                                    <p:anim calcmode="lin" valueType="num">
                                      <p:cBhvr additive="base">
                                        <p:cTn id="34" dur="500" fill="hold"/>
                                        <p:tgtEl>
                                          <p:spTgt spid="102"/>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19"/>
                                        </p:tgtEl>
                                        <p:attrNameLst>
                                          <p:attrName>style.visibility</p:attrName>
                                        </p:attrNameLst>
                                      </p:cBhvr>
                                      <p:to>
                                        <p:strVal val="visible"/>
                                      </p:to>
                                    </p:set>
                                    <p:anim calcmode="lin" valueType="num">
                                      <p:cBhvr additive="base">
                                        <p:cTn id="37" dur="500" fill="hold"/>
                                        <p:tgtEl>
                                          <p:spTgt spid="19"/>
                                        </p:tgtEl>
                                        <p:attrNameLst>
                                          <p:attrName>ppt_x</p:attrName>
                                        </p:attrNameLst>
                                      </p:cBhvr>
                                      <p:tavLst>
                                        <p:tav tm="0">
                                          <p:val>
                                            <p:strVal val="0-#ppt_w/2"/>
                                          </p:val>
                                        </p:tav>
                                        <p:tav tm="100000">
                                          <p:val>
                                            <p:strVal val="#ppt_x"/>
                                          </p:val>
                                        </p:tav>
                                      </p:tavLst>
                                    </p:anim>
                                    <p:anim calcmode="lin" valueType="num">
                                      <p:cBhvr additive="base">
                                        <p:cTn id="3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6">
                                            <p:txEl>
                                              <p:pRg st="0" end="0"/>
                                            </p:txEl>
                                          </p:spTgt>
                                        </p:tgtEl>
                                        <p:attrNameLst>
                                          <p:attrName>style.visibility</p:attrName>
                                        </p:attrNameLst>
                                      </p:cBhvr>
                                      <p:to>
                                        <p:strVal val="visible"/>
                                      </p:to>
                                    </p:set>
                                    <p:anim calcmode="lin" valueType="num">
                                      <p:cBhvr additive="base">
                                        <p:cTn id="43" dur="500" fill="hold"/>
                                        <p:tgtEl>
                                          <p:spTgt spid="16">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6">
                                            <p:txEl>
                                              <p:pRg st="0" end="0"/>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additive="base">
                                        <p:cTn id="47" dur="500" fill="hold"/>
                                        <p:tgtEl>
                                          <p:spTgt spid="17"/>
                                        </p:tgtEl>
                                        <p:attrNameLst>
                                          <p:attrName>ppt_x</p:attrName>
                                        </p:attrNameLst>
                                      </p:cBhvr>
                                      <p:tavLst>
                                        <p:tav tm="0">
                                          <p:val>
                                            <p:strVal val="0-#ppt_w/2"/>
                                          </p:val>
                                        </p:tav>
                                        <p:tav tm="100000">
                                          <p:val>
                                            <p:strVal val="#ppt_x"/>
                                          </p:val>
                                        </p:tav>
                                      </p:tavLst>
                                    </p:anim>
                                    <p:anim calcmode="lin" valueType="num">
                                      <p:cBhvr additive="base">
                                        <p:cTn id="48" dur="500" fill="hold"/>
                                        <p:tgtEl>
                                          <p:spTgt spid="1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grpId="0" nodeType="clickEffect">
                                  <p:stCondLst>
                                    <p:cond delay="0"/>
                                  </p:stCondLst>
                                  <p:childTnLst>
                                    <p:set>
                                      <p:cBhvr>
                                        <p:cTn id="56" dur="1" fill="hold">
                                          <p:stCondLst>
                                            <p:cond delay="0"/>
                                          </p:stCondLst>
                                        </p:cTn>
                                        <p:tgtEl>
                                          <p:spTgt spid="42"/>
                                        </p:tgtEl>
                                        <p:attrNameLst>
                                          <p:attrName>style.visibility</p:attrName>
                                        </p:attrNameLst>
                                      </p:cBhvr>
                                      <p:to>
                                        <p:strVal val="visible"/>
                                      </p:to>
                                    </p:set>
                                    <p:anim calcmode="lin" valueType="num">
                                      <p:cBhvr additive="base">
                                        <p:cTn id="57" dur="500" fill="hold"/>
                                        <p:tgtEl>
                                          <p:spTgt spid="42"/>
                                        </p:tgtEl>
                                        <p:attrNameLst>
                                          <p:attrName>ppt_x</p:attrName>
                                        </p:attrNameLst>
                                      </p:cBhvr>
                                      <p:tavLst>
                                        <p:tav tm="0">
                                          <p:val>
                                            <p:strVal val="1+#ppt_w/2"/>
                                          </p:val>
                                        </p:tav>
                                        <p:tav tm="100000">
                                          <p:val>
                                            <p:strVal val="#ppt_x"/>
                                          </p:val>
                                        </p:tav>
                                      </p:tavLst>
                                    </p:anim>
                                    <p:anim calcmode="lin" valueType="num">
                                      <p:cBhvr additive="base">
                                        <p:cTn id="58" dur="500" fill="hold"/>
                                        <p:tgtEl>
                                          <p:spTgt spid="42"/>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42">
                                            <p:txEl>
                                              <p:pRg st="0" end="0"/>
                                            </p:txEl>
                                          </p:spTgt>
                                        </p:tgtEl>
                                        <p:attrNameLst>
                                          <p:attrName>style.visibility</p:attrName>
                                        </p:attrNameLst>
                                      </p:cBhvr>
                                      <p:to>
                                        <p:strVal val="visible"/>
                                      </p:to>
                                    </p:set>
                                    <p:anim calcmode="lin" valueType="num">
                                      <p:cBhvr additive="base">
                                        <p:cTn id="61" dur="500" fill="hold"/>
                                        <p:tgtEl>
                                          <p:spTgt spid="42">
                                            <p:txEl>
                                              <p:pRg st="0" end="0"/>
                                            </p:txEl>
                                          </p:spTgt>
                                        </p:tgtEl>
                                        <p:attrNameLst>
                                          <p:attrName>ppt_x</p:attrName>
                                        </p:attrNameLst>
                                      </p:cBhvr>
                                      <p:tavLst>
                                        <p:tav tm="0">
                                          <p:val>
                                            <p:strVal val="1+#ppt_w/2"/>
                                          </p:val>
                                        </p:tav>
                                        <p:tav tm="100000">
                                          <p:val>
                                            <p:strVal val="#ppt_x"/>
                                          </p:val>
                                        </p:tav>
                                      </p:tavLst>
                                    </p:anim>
                                    <p:anim calcmode="lin" valueType="num">
                                      <p:cBhvr additive="base">
                                        <p:cTn id="62" dur="500" fill="hold"/>
                                        <p:tgtEl>
                                          <p:spTgt spid="42">
                                            <p:txEl>
                                              <p:pRg st="0" end="0"/>
                                            </p:txEl>
                                          </p:spTgt>
                                        </p:tgtEl>
                                        <p:attrNameLst>
                                          <p:attrName>ppt_y</p:attrName>
                                        </p:attrNameLst>
                                      </p:cBhvr>
                                      <p:tavLst>
                                        <p:tav tm="0">
                                          <p:val>
                                            <p:strVal val="#ppt_y"/>
                                          </p:val>
                                        </p:tav>
                                        <p:tav tm="100000">
                                          <p:val>
                                            <p:strVal val="#ppt_y"/>
                                          </p:val>
                                        </p:tav>
                                      </p:tavLst>
                                    </p:anim>
                                  </p:childTnLst>
                                </p:cTn>
                              </p:par>
                              <p:par>
                                <p:cTn id="63" presetID="2" presetClass="entr" presetSubtype="2" fill="hold" grpId="0" nodeType="withEffect">
                                  <p:stCondLst>
                                    <p:cond delay="0"/>
                                  </p:stCondLst>
                                  <p:childTnLst>
                                    <p:set>
                                      <p:cBhvr>
                                        <p:cTn id="64" dur="1" fill="hold">
                                          <p:stCondLst>
                                            <p:cond delay="0"/>
                                          </p:stCondLst>
                                        </p:cTn>
                                        <p:tgtEl>
                                          <p:spTgt spid="43"/>
                                        </p:tgtEl>
                                        <p:attrNameLst>
                                          <p:attrName>style.visibility</p:attrName>
                                        </p:attrNameLst>
                                      </p:cBhvr>
                                      <p:to>
                                        <p:strVal val="visible"/>
                                      </p:to>
                                    </p:set>
                                    <p:anim calcmode="lin" valueType="num">
                                      <p:cBhvr additive="base">
                                        <p:cTn id="65" dur="500" fill="hold"/>
                                        <p:tgtEl>
                                          <p:spTgt spid="43"/>
                                        </p:tgtEl>
                                        <p:attrNameLst>
                                          <p:attrName>ppt_x</p:attrName>
                                        </p:attrNameLst>
                                      </p:cBhvr>
                                      <p:tavLst>
                                        <p:tav tm="0">
                                          <p:val>
                                            <p:strVal val="1+#ppt_w/2"/>
                                          </p:val>
                                        </p:tav>
                                        <p:tav tm="100000">
                                          <p:val>
                                            <p:strVal val="#ppt_x"/>
                                          </p:val>
                                        </p:tav>
                                      </p:tavLst>
                                    </p:anim>
                                    <p:anim calcmode="lin" valueType="num">
                                      <p:cBhvr additive="base">
                                        <p:cTn id="66" dur="500" fill="hold"/>
                                        <p:tgtEl>
                                          <p:spTgt spid="43"/>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23"/>
                                        </p:tgtEl>
                                        <p:attrNameLst>
                                          <p:attrName>style.visibility</p:attrName>
                                        </p:attrNameLst>
                                      </p:cBhvr>
                                      <p:to>
                                        <p:strVal val="visible"/>
                                      </p:to>
                                    </p:set>
                                    <p:anim calcmode="lin" valueType="num">
                                      <p:cBhvr additive="base">
                                        <p:cTn id="69" dur="500" fill="hold"/>
                                        <p:tgtEl>
                                          <p:spTgt spid="23"/>
                                        </p:tgtEl>
                                        <p:attrNameLst>
                                          <p:attrName>ppt_x</p:attrName>
                                        </p:attrNameLst>
                                      </p:cBhvr>
                                      <p:tavLst>
                                        <p:tav tm="0">
                                          <p:val>
                                            <p:strVal val="1+#ppt_w/2"/>
                                          </p:val>
                                        </p:tav>
                                        <p:tav tm="100000">
                                          <p:val>
                                            <p:strVal val="#ppt_x"/>
                                          </p:val>
                                        </p:tav>
                                      </p:tavLst>
                                    </p:anim>
                                    <p:anim calcmode="lin" valueType="num">
                                      <p:cBhvr additive="base">
                                        <p:cTn id="70"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44">
                                            <p:txEl>
                                              <p:pRg st="0" end="0"/>
                                            </p:txEl>
                                          </p:spTgt>
                                        </p:tgtEl>
                                        <p:attrNameLst>
                                          <p:attrName>style.visibility</p:attrName>
                                        </p:attrNameLst>
                                      </p:cBhvr>
                                      <p:to>
                                        <p:strVal val="visible"/>
                                      </p:to>
                                    </p:set>
                                    <p:anim calcmode="lin" valueType="num">
                                      <p:cBhvr additive="base">
                                        <p:cTn id="75"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44">
                                            <p:txEl>
                                              <p:pRg st="0" end="0"/>
                                            </p:txEl>
                                          </p:spTgt>
                                        </p:tgtEl>
                                        <p:attrNameLst>
                                          <p:attrName>ppt_y</p:attrName>
                                        </p:attrNameLst>
                                      </p:cBhvr>
                                      <p:tavLst>
                                        <p:tav tm="0">
                                          <p:val>
                                            <p:strVal val="#ppt_y"/>
                                          </p:val>
                                        </p:tav>
                                        <p:tav tm="100000">
                                          <p:val>
                                            <p:strVal val="#ppt_y"/>
                                          </p:val>
                                        </p:tav>
                                      </p:tavLst>
                                    </p:anim>
                                  </p:childTnLst>
                                </p:cTn>
                              </p:par>
                              <p:par>
                                <p:cTn id="77" presetID="2" presetClass="entr" presetSubtype="8" fill="hold" nodeType="withEffect">
                                  <p:stCondLst>
                                    <p:cond delay="0"/>
                                  </p:stCondLst>
                                  <p:childTnLst>
                                    <p:set>
                                      <p:cBhvr>
                                        <p:cTn id="78" dur="1" fill="hold">
                                          <p:stCondLst>
                                            <p:cond delay="0"/>
                                          </p:stCondLst>
                                        </p:cTn>
                                        <p:tgtEl>
                                          <p:spTgt spid="45">
                                            <p:txEl>
                                              <p:pRg st="0" end="0"/>
                                            </p:txEl>
                                          </p:spTgt>
                                        </p:tgtEl>
                                        <p:attrNameLst>
                                          <p:attrName>style.visibility</p:attrName>
                                        </p:attrNameLst>
                                      </p:cBhvr>
                                      <p:to>
                                        <p:strVal val="visible"/>
                                      </p:to>
                                    </p:set>
                                    <p:anim calcmode="lin" valueType="num">
                                      <p:cBhvr additive="base">
                                        <p:cTn id="79"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80" dur="500" fill="hold"/>
                                        <p:tgtEl>
                                          <p:spTgt spid="45">
                                            <p:txEl>
                                              <p:pRg st="0" end="0"/>
                                            </p:txEl>
                                          </p:spTgt>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46"/>
                                        </p:tgtEl>
                                        <p:attrNameLst>
                                          <p:attrName>style.visibility</p:attrName>
                                        </p:attrNameLst>
                                      </p:cBhvr>
                                      <p:to>
                                        <p:strVal val="visible"/>
                                      </p:to>
                                    </p:set>
                                    <p:anim calcmode="lin" valueType="num">
                                      <p:cBhvr additive="base">
                                        <p:cTn id="83" dur="500" fill="hold"/>
                                        <p:tgtEl>
                                          <p:spTgt spid="46"/>
                                        </p:tgtEl>
                                        <p:attrNameLst>
                                          <p:attrName>ppt_x</p:attrName>
                                        </p:attrNameLst>
                                      </p:cBhvr>
                                      <p:tavLst>
                                        <p:tav tm="0">
                                          <p:val>
                                            <p:strVal val="0-#ppt_w/2"/>
                                          </p:val>
                                        </p:tav>
                                        <p:tav tm="100000">
                                          <p:val>
                                            <p:strVal val="#ppt_x"/>
                                          </p:val>
                                        </p:tav>
                                      </p:tavLst>
                                    </p:anim>
                                    <p:anim calcmode="lin" valueType="num">
                                      <p:cBhvr additive="base">
                                        <p:cTn id="84" dur="500" fill="hold"/>
                                        <p:tgtEl>
                                          <p:spTgt spid="46"/>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8" fill="hold" nodeType="clickEffect">
                                  <p:stCondLst>
                                    <p:cond delay="0"/>
                                  </p:stCondLst>
                                  <p:childTnLst>
                                    <p:set>
                                      <p:cBhvr>
                                        <p:cTn id="88" dur="1" fill="hold">
                                          <p:stCondLst>
                                            <p:cond delay="0"/>
                                          </p:stCondLst>
                                        </p:cTn>
                                        <p:tgtEl>
                                          <p:spTgt spid="20">
                                            <p:txEl>
                                              <p:pRg st="0" end="0"/>
                                            </p:txEl>
                                          </p:spTgt>
                                        </p:tgtEl>
                                        <p:attrNameLst>
                                          <p:attrName>style.visibility</p:attrName>
                                        </p:attrNameLst>
                                      </p:cBhvr>
                                      <p:to>
                                        <p:strVal val="visible"/>
                                      </p:to>
                                    </p:set>
                                    <p:anim calcmode="lin" valueType="num">
                                      <p:cBhvr additive="base">
                                        <p:cTn id="89" dur="500" fill="hold"/>
                                        <p:tgtEl>
                                          <p:spTgt spid="20">
                                            <p:txEl>
                                              <p:pRg st="0" end="0"/>
                                            </p:txEl>
                                          </p:spTgt>
                                        </p:tgtEl>
                                        <p:attrNameLst>
                                          <p:attrName>ppt_x</p:attrName>
                                        </p:attrNameLst>
                                      </p:cBhvr>
                                      <p:tavLst>
                                        <p:tav tm="0">
                                          <p:val>
                                            <p:strVal val="0-#ppt_w/2"/>
                                          </p:val>
                                        </p:tav>
                                        <p:tav tm="100000">
                                          <p:val>
                                            <p:strVal val="#ppt_x"/>
                                          </p:val>
                                        </p:tav>
                                      </p:tavLst>
                                    </p:anim>
                                    <p:anim calcmode="lin" valueType="num">
                                      <p:cBhvr additive="base">
                                        <p:cTn id="90" dur="500" fill="hold"/>
                                        <p:tgtEl>
                                          <p:spTgt spid="20">
                                            <p:txEl>
                                              <p:pRg st="0" end="0"/>
                                            </p:txEl>
                                          </p:spTgt>
                                        </p:tgtEl>
                                        <p:attrNameLst>
                                          <p:attrName>ppt_y</p:attrName>
                                        </p:attrNameLst>
                                      </p:cBhvr>
                                      <p:tavLst>
                                        <p:tav tm="0">
                                          <p:val>
                                            <p:strVal val="#ppt_y"/>
                                          </p:val>
                                        </p:tav>
                                        <p:tav tm="100000">
                                          <p:val>
                                            <p:strVal val="#ppt_y"/>
                                          </p:val>
                                        </p:tav>
                                      </p:tavLst>
                                    </p:anim>
                                  </p:childTnLst>
                                </p:cTn>
                              </p:par>
                              <p:par>
                                <p:cTn id="91" presetID="2" presetClass="entr" presetSubtype="8" fill="hold" grpId="0" nodeType="withEffect">
                                  <p:stCondLst>
                                    <p:cond delay="0"/>
                                  </p:stCondLst>
                                  <p:childTnLst>
                                    <p:set>
                                      <p:cBhvr>
                                        <p:cTn id="92" dur="1" fill="hold">
                                          <p:stCondLst>
                                            <p:cond delay="0"/>
                                          </p:stCondLst>
                                        </p:cTn>
                                        <p:tgtEl>
                                          <p:spTgt spid="21"/>
                                        </p:tgtEl>
                                        <p:attrNameLst>
                                          <p:attrName>style.visibility</p:attrName>
                                        </p:attrNameLst>
                                      </p:cBhvr>
                                      <p:to>
                                        <p:strVal val="visible"/>
                                      </p:to>
                                    </p:set>
                                    <p:anim calcmode="lin" valueType="num">
                                      <p:cBhvr additive="base">
                                        <p:cTn id="93" dur="500" fill="hold"/>
                                        <p:tgtEl>
                                          <p:spTgt spid="21"/>
                                        </p:tgtEl>
                                        <p:attrNameLst>
                                          <p:attrName>ppt_x</p:attrName>
                                        </p:attrNameLst>
                                      </p:cBhvr>
                                      <p:tavLst>
                                        <p:tav tm="0">
                                          <p:val>
                                            <p:strVal val="0-#ppt_w/2"/>
                                          </p:val>
                                        </p:tav>
                                        <p:tav tm="100000">
                                          <p:val>
                                            <p:strVal val="#ppt_x"/>
                                          </p:val>
                                        </p:tav>
                                      </p:tavLst>
                                    </p:anim>
                                    <p:anim calcmode="lin" valueType="num">
                                      <p:cBhvr additive="base">
                                        <p:cTn id="94" dur="500" fill="hold"/>
                                        <p:tgtEl>
                                          <p:spTgt spid="21"/>
                                        </p:tgtEl>
                                        <p:attrNameLst>
                                          <p:attrName>ppt_y</p:attrName>
                                        </p:attrNameLst>
                                      </p:cBhvr>
                                      <p:tavLst>
                                        <p:tav tm="0">
                                          <p:val>
                                            <p:strVal val="#ppt_y"/>
                                          </p:val>
                                        </p:tav>
                                        <p:tav tm="100000">
                                          <p:val>
                                            <p:strVal val="#ppt_y"/>
                                          </p:val>
                                        </p:tav>
                                      </p:tavLst>
                                    </p:anim>
                                  </p:childTnLst>
                                </p:cTn>
                              </p:par>
                              <p:par>
                                <p:cTn id="95" presetID="2" presetClass="entr" presetSubtype="8" fill="hold" grpId="0" nodeType="withEffect">
                                  <p:stCondLst>
                                    <p:cond delay="0"/>
                                  </p:stCondLst>
                                  <p:childTnLst>
                                    <p:set>
                                      <p:cBhvr>
                                        <p:cTn id="96" dur="1" fill="hold">
                                          <p:stCondLst>
                                            <p:cond delay="0"/>
                                          </p:stCondLst>
                                        </p:cTn>
                                        <p:tgtEl>
                                          <p:spTgt spid="22"/>
                                        </p:tgtEl>
                                        <p:attrNameLst>
                                          <p:attrName>style.visibility</p:attrName>
                                        </p:attrNameLst>
                                      </p:cBhvr>
                                      <p:to>
                                        <p:strVal val="visible"/>
                                      </p:to>
                                    </p:set>
                                    <p:anim calcmode="lin" valueType="num">
                                      <p:cBhvr additive="base">
                                        <p:cTn id="97" dur="500" fill="hold"/>
                                        <p:tgtEl>
                                          <p:spTgt spid="22"/>
                                        </p:tgtEl>
                                        <p:attrNameLst>
                                          <p:attrName>ppt_x</p:attrName>
                                        </p:attrNameLst>
                                      </p:cBhvr>
                                      <p:tavLst>
                                        <p:tav tm="0">
                                          <p:val>
                                            <p:strVal val="0-#ppt_w/2"/>
                                          </p:val>
                                        </p:tav>
                                        <p:tav tm="100000">
                                          <p:val>
                                            <p:strVal val="#ppt_x"/>
                                          </p:val>
                                        </p:tav>
                                      </p:tavLst>
                                    </p:anim>
                                    <p:anim calcmode="lin" valueType="num">
                                      <p:cBhvr additive="base">
                                        <p:cTn id="9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8" fill="hold" nodeType="clickEffect">
                                  <p:stCondLst>
                                    <p:cond delay="0"/>
                                  </p:stCondLst>
                                  <p:childTnLst>
                                    <p:set>
                                      <p:cBhvr>
                                        <p:cTn id="102" dur="1" fill="hold">
                                          <p:stCondLst>
                                            <p:cond delay="0"/>
                                          </p:stCondLst>
                                        </p:cTn>
                                        <p:tgtEl>
                                          <p:spTgt spid="44">
                                            <p:txEl>
                                              <p:pRg st="1" end="1"/>
                                            </p:txEl>
                                          </p:spTgt>
                                        </p:tgtEl>
                                        <p:attrNameLst>
                                          <p:attrName>style.visibility</p:attrName>
                                        </p:attrNameLst>
                                      </p:cBhvr>
                                      <p:to>
                                        <p:strVal val="visible"/>
                                      </p:to>
                                    </p:set>
                                    <p:anim calcmode="lin" valueType="num">
                                      <p:cBhvr additive="base">
                                        <p:cTn id="103" dur="500" fill="hold"/>
                                        <p:tgtEl>
                                          <p:spTgt spid="44">
                                            <p:txEl>
                                              <p:pRg st="1" end="1"/>
                                            </p:txEl>
                                          </p:spTgt>
                                        </p:tgtEl>
                                        <p:attrNameLst>
                                          <p:attrName>ppt_x</p:attrName>
                                        </p:attrNameLst>
                                      </p:cBhvr>
                                      <p:tavLst>
                                        <p:tav tm="0">
                                          <p:val>
                                            <p:strVal val="0-#ppt_w/2"/>
                                          </p:val>
                                        </p:tav>
                                        <p:tav tm="100000">
                                          <p:val>
                                            <p:strVal val="#ppt_x"/>
                                          </p:val>
                                        </p:tav>
                                      </p:tavLst>
                                    </p:anim>
                                    <p:anim calcmode="lin" valueType="num">
                                      <p:cBhvr additive="base">
                                        <p:cTn id="104" dur="500" fill="hold"/>
                                        <p:tgtEl>
                                          <p:spTgt spid="44">
                                            <p:txEl>
                                              <p:pRg st="1" end="1"/>
                                            </p:txEl>
                                          </p:spTgt>
                                        </p:tgtEl>
                                        <p:attrNameLst>
                                          <p:attrName>ppt_y</p:attrName>
                                        </p:attrNameLst>
                                      </p:cBhvr>
                                      <p:tavLst>
                                        <p:tav tm="0">
                                          <p:val>
                                            <p:strVal val="#ppt_y"/>
                                          </p:val>
                                        </p:tav>
                                        <p:tav tm="100000">
                                          <p:val>
                                            <p:strVal val="#ppt_y"/>
                                          </p:val>
                                        </p:tav>
                                      </p:tavLst>
                                    </p:anim>
                                  </p:childTnLst>
                                </p:cTn>
                              </p:par>
                              <p:par>
                                <p:cTn id="105" presetID="2" presetClass="entr" presetSubtype="8" fill="hold" grpId="0" nodeType="withEffect">
                                  <p:stCondLst>
                                    <p:cond delay="0"/>
                                  </p:stCondLst>
                                  <p:childTnLst>
                                    <p:set>
                                      <p:cBhvr>
                                        <p:cTn id="106" dur="1" fill="hold">
                                          <p:stCondLst>
                                            <p:cond delay="0"/>
                                          </p:stCondLst>
                                        </p:cTn>
                                        <p:tgtEl>
                                          <p:spTgt spid="47"/>
                                        </p:tgtEl>
                                        <p:attrNameLst>
                                          <p:attrName>style.visibility</p:attrName>
                                        </p:attrNameLst>
                                      </p:cBhvr>
                                      <p:to>
                                        <p:strVal val="visible"/>
                                      </p:to>
                                    </p:set>
                                    <p:anim calcmode="lin" valueType="num">
                                      <p:cBhvr additive="base">
                                        <p:cTn id="107" dur="500" fill="hold"/>
                                        <p:tgtEl>
                                          <p:spTgt spid="47"/>
                                        </p:tgtEl>
                                        <p:attrNameLst>
                                          <p:attrName>ppt_x</p:attrName>
                                        </p:attrNameLst>
                                      </p:cBhvr>
                                      <p:tavLst>
                                        <p:tav tm="0">
                                          <p:val>
                                            <p:strVal val="0-#ppt_w/2"/>
                                          </p:val>
                                        </p:tav>
                                        <p:tav tm="100000">
                                          <p:val>
                                            <p:strVal val="#ppt_x"/>
                                          </p:val>
                                        </p:tav>
                                      </p:tavLst>
                                    </p:anim>
                                    <p:anim calcmode="lin" valueType="num">
                                      <p:cBhvr additive="base">
                                        <p:cTn id="108"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48">
                                            <p:txEl>
                                              <p:pRg st="0" end="0"/>
                                            </p:txEl>
                                          </p:spTgt>
                                        </p:tgtEl>
                                        <p:attrNameLst>
                                          <p:attrName>style.visibility</p:attrName>
                                        </p:attrNameLst>
                                      </p:cBhvr>
                                      <p:to>
                                        <p:strVal val="visible"/>
                                      </p:to>
                                    </p:set>
                                    <p:anim calcmode="lin" valueType="num">
                                      <p:cBhvr additive="base">
                                        <p:cTn id="113" dur="500" fill="hold"/>
                                        <p:tgtEl>
                                          <p:spTgt spid="48">
                                            <p:txEl>
                                              <p:pRg st="0" end="0"/>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15" fill="hold">
                      <p:stCondLst>
                        <p:cond delay="indefinite"/>
                      </p:stCondLst>
                      <p:childTnLst>
                        <p:par>
                          <p:cTn id="116" fill="hold">
                            <p:stCondLst>
                              <p:cond delay="0"/>
                            </p:stCondLst>
                            <p:childTnLst>
                              <p:par>
                                <p:cTn id="117" presetID="2" presetClass="entr" presetSubtype="8" fill="hold" nodeType="clickEffect">
                                  <p:stCondLst>
                                    <p:cond delay="0"/>
                                  </p:stCondLst>
                                  <p:childTnLst>
                                    <p:set>
                                      <p:cBhvr>
                                        <p:cTn id="118" dur="1" fill="hold">
                                          <p:stCondLst>
                                            <p:cond delay="0"/>
                                          </p:stCondLst>
                                        </p:cTn>
                                        <p:tgtEl>
                                          <p:spTgt spid="49">
                                            <p:txEl>
                                              <p:pRg st="1" end="1"/>
                                            </p:txEl>
                                          </p:spTgt>
                                        </p:tgtEl>
                                        <p:attrNameLst>
                                          <p:attrName>style.visibility</p:attrName>
                                        </p:attrNameLst>
                                      </p:cBhvr>
                                      <p:to>
                                        <p:strVal val="visible"/>
                                      </p:to>
                                    </p:set>
                                    <p:anim calcmode="lin" valueType="num">
                                      <p:cBhvr additive="base">
                                        <p:cTn id="119" dur="500" fill="hold"/>
                                        <p:tgtEl>
                                          <p:spTgt spid="49">
                                            <p:txEl>
                                              <p:pRg st="1" end="1"/>
                                            </p:txEl>
                                          </p:spTgt>
                                        </p:tgtEl>
                                        <p:attrNameLst>
                                          <p:attrName>ppt_x</p:attrName>
                                        </p:attrNameLst>
                                      </p:cBhvr>
                                      <p:tavLst>
                                        <p:tav tm="0">
                                          <p:val>
                                            <p:strVal val="0-#ppt_w/2"/>
                                          </p:val>
                                        </p:tav>
                                        <p:tav tm="100000">
                                          <p:val>
                                            <p:strVal val="#ppt_x"/>
                                          </p:val>
                                        </p:tav>
                                      </p:tavLst>
                                    </p:anim>
                                    <p:anim calcmode="lin" valueType="num">
                                      <p:cBhvr additive="base">
                                        <p:cTn id="120" dur="500" fill="hold"/>
                                        <p:tgtEl>
                                          <p:spTgt spid="49">
                                            <p:txEl>
                                              <p:pRg st="1" end="1"/>
                                            </p:txEl>
                                          </p:spTgt>
                                        </p:tgtEl>
                                        <p:attrNameLst>
                                          <p:attrName>ppt_y</p:attrName>
                                        </p:attrNameLst>
                                      </p:cBhvr>
                                      <p:tavLst>
                                        <p:tav tm="0">
                                          <p:val>
                                            <p:strVal val="#ppt_y"/>
                                          </p:val>
                                        </p:tav>
                                        <p:tav tm="100000">
                                          <p:val>
                                            <p:strVal val="#ppt_y"/>
                                          </p:val>
                                        </p:tav>
                                      </p:tavLst>
                                    </p:anim>
                                  </p:childTnLst>
                                </p:cTn>
                              </p:par>
                              <p:par>
                                <p:cTn id="121" presetID="2" presetClass="entr" presetSubtype="8" fill="hold" grpId="0" nodeType="withEffect">
                                  <p:stCondLst>
                                    <p:cond delay="0"/>
                                  </p:stCondLst>
                                  <p:childTnLst>
                                    <p:set>
                                      <p:cBhvr>
                                        <p:cTn id="122" dur="1" fill="hold">
                                          <p:stCondLst>
                                            <p:cond delay="0"/>
                                          </p:stCondLst>
                                        </p:cTn>
                                        <p:tgtEl>
                                          <p:spTgt spid="51"/>
                                        </p:tgtEl>
                                        <p:attrNameLst>
                                          <p:attrName>style.visibility</p:attrName>
                                        </p:attrNameLst>
                                      </p:cBhvr>
                                      <p:to>
                                        <p:strVal val="visible"/>
                                      </p:to>
                                    </p:set>
                                    <p:anim calcmode="lin" valueType="num">
                                      <p:cBhvr additive="base">
                                        <p:cTn id="123" dur="500" fill="hold"/>
                                        <p:tgtEl>
                                          <p:spTgt spid="51"/>
                                        </p:tgtEl>
                                        <p:attrNameLst>
                                          <p:attrName>ppt_x</p:attrName>
                                        </p:attrNameLst>
                                      </p:cBhvr>
                                      <p:tavLst>
                                        <p:tav tm="0">
                                          <p:val>
                                            <p:strVal val="0-#ppt_w/2"/>
                                          </p:val>
                                        </p:tav>
                                        <p:tav tm="100000">
                                          <p:val>
                                            <p:strVal val="#ppt_x"/>
                                          </p:val>
                                        </p:tav>
                                      </p:tavLst>
                                    </p:anim>
                                    <p:anim calcmode="lin" valueType="num">
                                      <p:cBhvr additive="base">
                                        <p:cTn id="124" dur="500" fill="hold"/>
                                        <p:tgtEl>
                                          <p:spTgt spid="51"/>
                                        </p:tgtEl>
                                        <p:attrNameLst>
                                          <p:attrName>ppt_y</p:attrName>
                                        </p:attrNameLst>
                                      </p:cBhvr>
                                      <p:tavLst>
                                        <p:tav tm="0">
                                          <p:val>
                                            <p:strVal val="#ppt_y"/>
                                          </p:val>
                                        </p:tav>
                                        <p:tav tm="100000">
                                          <p:val>
                                            <p:strVal val="#ppt_y"/>
                                          </p:val>
                                        </p:tav>
                                      </p:tavLst>
                                    </p:anim>
                                  </p:childTnLst>
                                </p:cTn>
                              </p:par>
                              <p:par>
                                <p:cTn id="125" presetID="2" presetClass="entr" presetSubtype="8"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500" fill="hold"/>
                                        <p:tgtEl>
                                          <p:spTgt spid="50"/>
                                        </p:tgtEl>
                                        <p:attrNameLst>
                                          <p:attrName>ppt_x</p:attrName>
                                        </p:attrNameLst>
                                      </p:cBhvr>
                                      <p:tavLst>
                                        <p:tav tm="0">
                                          <p:val>
                                            <p:strVal val="0-#ppt_w/2"/>
                                          </p:val>
                                        </p:tav>
                                        <p:tav tm="100000">
                                          <p:val>
                                            <p:strVal val="#ppt_x"/>
                                          </p:val>
                                        </p:tav>
                                      </p:tavLst>
                                    </p:anim>
                                    <p:anim calcmode="lin" valueType="num">
                                      <p:cBhvr additive="base">
                                        <p:cTn id="128" dur="500" fill="hold"/>
                                        <p:tgtEl>
                                          <p:spTgt spid="50"/>
                                        </p:tgtEl>
                                        <p:attrNameLst>
                                          <p:attrName>ppt_y</p:attrName>
                                        </p:attrNameLst>
                                      </p:cBhvr>
                                      <p:tavLst>
                                        <p:tav tm="0">
                                          <p:val>
                                            <p:strVal val="#ppt_y"/>
                                          </p:val>
                                        </p:tav>
                                        <p:tav tm="100000">
                                          <p:val>
                                            <p:strVal val="#ppt_y"/>
                                          </p:val>
                                        </p:tav>
                                      </p:tavLst>
                                    </p:anim>
                                  </p:childTnLst>
                                </p:cTn>
                              </p:par>
                              <p:par>
                                <p:cTn id="129" presetID="2" presetClass="entr" presetSubtype="8" fill="hold" grpId="0" nodeType="withEffect">
                                  <p:stCondLst>
                                    <p:cond delay="0"/>
                                  </p:stCondLst>
                                  <p:childTnLst>
                                    <p:set>
                                      <p:cBhvr>
                                        <p:cTn id="130" dur="1" fill="hold">
                                          <p:stCondLst>
                                            <p:cond delay="0"/>
                                          </p:stCondLst>
                                        </p:cTn>
                                        <p:tgtEl>
                                          <p:spTgt spid="54"/>
                                        </p:tgtEl>
                                        <p:attrNameLst>
                                          <p:attrName>style.visibility</p:attrName>
                                        </p:attrNameLst>
                                      </p:cBhvr>
                                      <p:to>
                                        <p:strVal val="visible"/>
                                      </p:to>
                                    </p:set>
                                    <p:anim calcmode="lin" valueType="num">
                                      <p:cBhvr additive="base">
                                        <p:cTn id="131" dur="500" fill="hold"/>
                                        <p:tgtEl>
                                          <p:spTgt spid="54"/>
                                        </p:tgtEl>
                                        <p:attrNameLst>
                                          <p:attrName>ppt_x</p:attrName>
                                        </p:attrNameLst>
                                      </p:cBhvr>
                                      <p:tavLst>
                                        <p:tav tm="0">
                                          <p:val>
                                            <p:strVal val="0-#ppt_w/2"/>
                                          </p:val>
                                        </p:tav>
                                        <p:tav tm="100000">
                                          <p:val>
                                            <p:strVal val="#ppt_x"/>
                                          </p:val>
                                        </p:tav>
                                      </p:tavLst>
                                    </p:anim>
                                    <p:anim calcmode="lin" valueType="num">
                                      <p:cBhvr additive="base">
                                        <p:cTn id="132" dur="500" fill="hold"/>
                                        <p:tgtEl>
                                          <p:spTgt spid="54"/>
                                        </p:tgtEl>
                                        <p:attrNameLst>
                                          <p:attrName>ppt_y</p:attrName>
                                        </p:attrNameLst>
                                      </p:cBhvr>
                                      <p:tavLst>
                                        <p:tav tm="0">
                                          <p:val>
                                            <p:strVal val="#ppt_y"/>
                                          </p:val>
                                        </p:tav>
                                        <p:tav tm="100000">
                                          <p:val>
                                            <p:strVal val="#ppt_y"/>
                                          </p:val>
                                        </p:tav>
                                      </p:tavLst>
                                    </p:anim>
                                  </p:childTnLst>
                                </p:cTn>
                              </p:par>
                              <p:par>
                                <p:cTn id="133" presetID="2" presetClass="entr" presetSubtype="8" fill="hold" grpId="0" nodeType="withEffect">
                                  <p:stCondLst>
                                    <p:cond delay="0"/>
                                  </p:stCondLst>
                                  <p:childTnLst>
                                    <p:set>
                                      <p:cBhvr>
                                        <p:cTn id="134" dur="1" fill="hold">
                                          <p:stCondLst>
                                            <p:cond delay="0"/>
                                          </p:stCondLst>
                                        </p:cTn>
                                        <p:tgtEl>
                                          <p:spTgt spid="53"/>
                                        </p:tgtEl>
                                        <p:attrNameLst>
                                          <p:attrName>style.visibility</p:attrName>
                                        </p:attrNameLst>
                                      </p:cBhvr>
                                      <p:to>
                                        <p:strVal val="visible"/>
                                      </p:to>
                                    </p:set>
                                    <p:anim calcmode="lin" valueType="num">
                                      <p:cBhvr additive="base">
                                        <p:cTn id="135" dur="500" fill="hold"/>
                                        <p:tgtEl>
                                          <p:spTgt spid="53"/>
                                        </p:tgtEl>
                                        <p:attrNameLst>
                                          <p:attrName>ppt_x</p:attrName>
                                        </p:attrNameLst>
                                      </p:cBhvr>
                                      <p:tavLst>
                                        <p:tav tm="0">
                                          <p:val>
                                            <p:strVal val="0-#ppt_w/2"/>
                                          </p:val>
                                        </p:tav>
                                        <p:tav tm="100000">
                                          <p:val>
                                            <p:strVal val="#ppt_x"/>
                                          </p:val>
                                        </p:tav>
                                      </p:tavLst>
                                    </p:anim>
                                    <p:anim calcmode="lin" valueType="num">
                                      <p:cBhvr additive="base">
                                        <p:cTn id="136" dur="500" fill="hold"/>
                                        <p:tgtEl>
                                          <p:spTgt spid="53"/>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56">
                                            <p:txEl>
                                              <p:pRg st="0" end="0"/>
                                            </p:txEl>
                                          </p:spTgt>
                                        </p:tgtEl>
                                        <p:attrNameLst>
                                          <p:attrName>style.visibility</p:attrName>
                                        </p:attrNameLst>
                                      </p:cBhvr>
                                      <p:to>
                                        <p:strVal val="visible"/>
                                      </p:to>
                                    </p:set>
                                    <p:anim calcmode="lin" valueType="num">
                                      <p:cBhvr additive="base">
                                        <p:cTn id="141"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42" dur="500" fill="hold"/>
                                        <p:tgtEl>
                                          <p:spTgt spid="56">
                                            <p:txEl>
                                              <p:pRg st="0" end="0"/>
                                            </p:txEl>
                                          </p:spTgt>
                                        </p:tgtEl>
                                        <p:attrNameLst>
                                          <p:attrName>ppt_y</p:attrName>
                                        </p:attrNameLst>
                                      </p:cBhvr>
                                      <p:tavLst>
                                        <p:tav tm="0">
                                          <p:val>
                                            <p:strVal val="#ppt_y"/>
                                          </p:val>
                                        </p:tav>
                                        <p:tav tm="100000">
                                          <p:val>
                                            <p:strVal val="#ppt_y"/>
                                          </p:val>
                                        </p:tav>
                                      </p:tavLst>
                                    </p:anim>
                                  </p:childTnLst>
                                </p:cTn>
                              </p:par>
                              <p:par>
                                <p:cTn id="143" presetID="2" presetClass="entr" presetSubtype="8" fill="hold" grpId="0" nodeType="withEffect">
                                  <p:stCondLst>
                                    <p:cond delay="0"/>
                                  </p:stCondLst>
                                  <p:childTnLst>
                                    <p:set>
                                      <p:cBhvr>
                                        <p:cTn id="144" dur="1" fill="hold">
                                          <p:stCondLst>
                                            <p:cond delay="0"/>
                                          </p:stCondLst>
                                        </p:cTn>
                                        <p:tgtEl>
                                          <p:spTgt spid="60"/>
                                        </p:tgtEl>
                                        <p:attrNameLst>
                                          <p:attrName>style.visibility</p:attrName>
                                        </p:attrNameLst>
                                      </p:cBhvr>
                                      <p:to>
                                        <p:strVal val="visible"/>
                                      </p:to>
                                    </p:set>
                                    <p:anim calcmode="lin" valueType="num">
                                      <p:cBhvr additive="base">
                                        <p:cTn id="145" dur="500" fill="hold"/>
                                        <p:tgtEl>
                                          <p:spTgt spid="60"/>
                                        </p:tgtEl>
                                        <p:attrNameLst>
                                          <p:attrName>ppt_x</p:attrName>
                                        </p:attrNameLst>
                                      </p:cBhvr>
                                      <p:tavLst>
                                        <p:tav tm="0">
                                          <p:val>
                                            <p:strVal val="0-#ppt_w/2"/>
                                          </p:val>
                                        </p:tav>
                                        <p:tav tm="100000">
                                          <p:val>
                                            <p:strVal val="#ppt_x"/>
                                          </p:val>
                                        </p:tav>
                                      </p:tavLst>
                                    </p:anim>
                                    <p:anim calcmode="lin" valueType="num">
                                      <p:cBhvr additive="base">
                                        <p:cTn id="146" dur="500" fill="hold"/>
                                        <p:tgtEl>
                                          <p:spTgt spid="60"/>
                                        </p:tgtEl>
                                        <p:attrNameLst>
                                          <p:attrName>ppt_y</p:attrName>
                                        </p:attrNameLst>
                                      </p:cBhvr>
                                      <p:tavLst>
                                        <p:tav tm="0">
                                          <p:val>
                                            <p:strVal val="#ppt_y"/>
                                          </p:val>
                                        </p:tav>
                                        <p:tav tm="100000">
                                          <p:val>
                                            <p:strVal val="#ppt_y"/>
                                          </p:val>
                                        </p:tav>
                                      </p:tavLst>
                                    </p:anim>
                                  </p:childTnLst>
                                </p:cTn>
                              </p:par>
                              <p:par>
                                <p:cTn id="147" presetID="2" presetClass="entr" presetSubtype="8" fill="hold" nodeType="withEffect">
                                  <p:stCondLst>
                                    <p:cond delay="0"/>
                                  </p:stCondLst>
                                  <p:childTnLst>
                                    <p:set>
                                      <p:cBhvr>
                                        <p:cTn id="148" dur="1" fill="hold">
                                          <p:stCondLst>
                                            <p:cond delay="0"/>
                                          </p:stCondLst>
                                        </p:cTn>
                                        <p:tgtEl>
                                          <p:spTgt spid="84">
                                            <p:txEl>
                                              <p:pRg st="0" end="0"/>
                                            </p:txEl>
                                          </p:spTgt>
                                        </p:tgtEl>
                                        <p:attrNameLst>
                                          <p:attrName>style.visibility</p:attrName>
                                        </p:attrNameLst>
                                      </p:cBhvr>
                                      <p:to>
                                        <p:strVal val="visible"/>
                                      </p:to>
                                    </p:set>
                                    <p:anim calcmode="lin" valueType="num">
                                      <p:cBhvr additive="base">
                                        <p:cTn id="149" dur="500" fill="hold"/>
                                        <p:tgtEl>
                                          <p:spTgt spid="84">
                                            <p:txEl>
                                              <p:pRg st="0" end="0"/>
                                            </p:txEl>
                                          </p:spTgt>
                                        </p:tgtEl>
                                        <p:attrNameLst>
                                          <p:attrName>ppt_x</p:attrName>
                                        </p:attrNameLst>
                                      </p:cBhvr>
                                      <p:tavLst>
                                        <p:tav tm="0">
                                          <p:val>
                                            <p:strVal val="0-#ppt_w/2"/>
                                          </p:val>
                                        </p:tav>
                                        <p:tav tm="100000">
                                          <p:val>
                                            <p:strVal val="#ppt_x"/>
                                          </p:val>
                                        </p:tav>
                                      </p:tavLst>
                                    </p:anim>
                                    <p:anim calcmode="lin" valueType="num">
                                      <p:cBhvr additive="base">
                                        <p:cTn id="150" dur="500" fill="hold"/>
                                        <p:tgtEl>
                                          <p:spTgt spid="8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1" fill="hold">
                      <p:stCondLst>
                        <p:cond delay="indefinite"/>
                      </p:stCondLst>
                      <p:childTnLst>
                        <p:par>
                          <p:cTn id="152" fill="hold">
                            <p:stCondLst>
                              <p:cond delay="0"/>
                            </p:stCondLst>
                            <p:childTnLst>
                              <p:par>
                                <p:cTn id="153" presetID="2" presetClass="entr" presetSubtype="2" fill="hold" nodeType="clickEffect">
                                  <p:stCondLst>
                                    <p:cond delay="0"/>
                                  </p:stCondLst>
                                  <p:childTnLst>
                                    <p:set>
                                      <p:cBhvr>
                                        <p:cTn id="154" dur="1" fill="hold">
                                          <p:stCondLst>
                                            <p:cond delay="0"/>
                                          </p:stCondLst>
                                        </p:cTn>
                                        <p:tgtEl>
                                          <p:spTgt spid="62"/>
                                        </p:tgtEl>
                                        <p:attrNameLst>
                                          <p:attrName>style.visibility</p:attrName>
                                        </p:attrNameLst>
                                      </p:cBhvr>
                                      <p:to>
                                        <p:strVal val="visible"/>
                                      </p:to>
                                    </p:set>
                                    <p:anim calcmode="lin" valueType="num">
                                      <p:cBhvr additive="base">
                                        <p:cTn id="155" dur="500" fill="hold"/>
                                        <p:tgtEl>
                                          <p:spTgt spid="62"/>
                                        </p:tgtEl>
                                        <p:attrNameLst>
                                          <p:attrName>ppt_x</p:attrName>
                                        </p:attrNameLst>
                                      </p:cBhvr>
                                      <p:tavLst>
                                        <p:tav tm="0">
                                          <p:val>
                                            <p:strVal val="1+#ppt_w/2"/>
                                          </p:val>
                                        </p:tav>
                                        <p:tav tm="100000">
                                          <p:val>
                                            <p:strVal val="#ppt_x"/>
                                          </p:val>
                                        </p:tav>
                                      </p:tavLst>
                                    </p:anim>
                                    <p:anim calcmode="lin" valueType="num">
                                      <p:cBhvr additive="base">
                                        <p:cTn id="156" dur="500" fill="hold"/>
                                        <p:tgtEl>
                                          <p:spTgt spid="62"/>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82"/>
                                        </p:tgtEl>
                                        <p:attrNameLst>
                                          <p:attrName>style.visibility</p:attrName>
                                        </p:attrNameLst>
                                      </p:cBhvr>
                                      <p:to>
                                        <p:strVal val="visible"/>
                                      </p:to>
                                    </p:set>
                                    <p:anim calcmode="lin" valueType="num">
                                      <p:cBhvr additive="base">
                                        <p:cTn id="159" dur="500" fill="hold"/>
                                        <p:tgtEl>
                                          <p:spTgt spid="82"/>
                                        </p:tgtEl>
                                        <p:attrNameLst>
                                          <p:attrName>ppt_x</p:attrName>
                                        </p:attrNameLst>
                                      </p:cBhvr>
                                      <p:tavLst>
                                        <p:tav tm="0">
                                          <p:val>
                                            <p:strVal val="1+#ppt_w/2"/>
                                          </p:val>
                                        </p:tav>
                                        <p:tav tm="100000">
                                          <p:val>
                                            <p:strVal val="#ppt_x"/>
                                          </p:val>
                                        </p:tav>
                                      </p:tavLst>
                                    </p:anim>
                                    <p:anim calcmode="lin" valueType="num">
                                      <p:cBhvr additive="base">
                                        <p:cTn id="160" dur="500" fill="hold"/>
                                        <p:tgtEl>
                                          <p:spTgt spid="82"/>
                                        </p:tgtEl>
                                        <p:attrNameLst>
                                          <p:attrName>ppt_y</p:attrName>
                                        </p:attrNameLst>
                                      </p:cBhvr>
                                      <p:tavLst>
                                        <p:tav tm="0">
                                          <p:val>
                                            <p:strVal val="#ppt_y"/>
                                          </p:val>
                                        </p:tav>
                                        <p:tav tm="100000">
                                          <p:val>
                                            <p:strVal val="#ppt_y"/>
                                          </p:val>
                                        </p:tav>
                                      </p:tavLst>
                                    </p:anim>
                                  </p:childTnLst>
                                </p:cTn>
                              </p:par>
                              <p:par>
                                <p:cTn id="161" presetID="2" presetClass="entr" presetSubtype="2" fill="hold" nodeType="withEffect">
                                  <p:stCondLst>
                                    <p:cond delay="0"/>
                                  </p:stCondLst>
                                  <p:childTnLst>
                                    <p:set>
                                      <p:cBhvr>
                                        <p:cTn id="162" dur="1" fill="hold">
                                          <p:stCondLst>
                                            <p:cond delay="0"/>
                                          </p:stCondLst>
                                        </p:cTn>
                                        <p:tgtEl>
                                          <p:spTgt spid="82">
                                            <p:txEl>
                                              <p:pRg st="0" end="0"/>
                                            </p:txEl>
                                          </p:spTgt>
                                        </p:tgtEl>
                                        <p:attrNameLst>
                                          <p:attrName>style.visibility</p:attrName>
                                        </p:attrNameLst>
                                      </p:cBhvr>
                                      <p:to>
                                        <p:strVal val="visible"/>
                                      </p:to>
                                    </p:set>
                                    <p:anim calcmode="lin" valueType="num">
                                      <p:cBhvr additive="base">
                                        <p:cTn id="163" dur="500" fill="hold"/>
                                        <p:tgtEl>
                                          <p:spTgt spid="82">
                                            <p:txEl>
                                              <p:pRg st="0" end="0"/>
                                            </p:txEl>
                                          </p:spTgt>
                                        </p:tgtEl>
                                        <p:attrNameLst>
                                          <p:attrName>ppt_x</p:attrName>
                                        </p:attrNameLst>
                                      </p:cBhvr>
                                      <p:tavLst>
                                        <p:tav tm="0">
                                          <p:val>
                                            <p:strVal val="1+#ppt_w/2"/>
                                          </p:val>
                                        </p:tav>
                                        <p:tav tm="100000">
                                          <p:val>
                                            <p:strVal val="#ppt_x"/>
                                          </p:val>
                                        </p:tav>
                                      </p:tavLst>
                                    </p:anim>
                                    <p:anim calcmode="lin" valueType="num">
                                      <p:cBhvr additive="base">
                                        <p:cTn id="164" dur="500" fill="hold"/>
                                        <p:tgtEl>
                                          <p:spTgt spid="82">
                                            <p:txEl>
                                              <p:pRg st="0" end="0"/>
                                            </p:txEl>
                                          </p:spTgt>
                                        </p:tgtEl>
                                        <p:attrNameLst>
                                          <p:attrName>ppt_y</p:attrName>
                                        </p:attrNameLst>
                                      </p:cBhvr>
                                      <p:tavLst>
                                        <p:tav tm="0">
                                          <p:val>
                                            <p:strVal val="#ppt_y"/>
                                          </p:val>
                                        </p:tav>
                                        <p:tav tm="100000">
                                          <p:val>
                                            <p:strVal val="#ppt_y"/>
                                          </p:val>
                                        </p:tav>
                                      </p:tavLst>
                                    </p:anim>
                                  </p:childTnLst>
                                </p:cTn>
                              </p:par>
                              <p:par>
                                <p:cTn id="165" presetID="1" presetClass="exit" presetSubtype="0" fill="hold" grpId="0" nodeType="withEffect">
                                  <p:stCondLst>
                                    <p:cond delay="0"/>
                                  </p:stCondLst>
                                  <p:childTnLst>
                                    <p:set>
                                      <p:cBhvr>
                                        <p:cTn id="166" dur="1" fill="hold">
                                          <p:stCondLst>
                                            <p:cond delay="0"/>
                                          </p:stCondLst>
                                        </p:cTn>
                                        <p:tgtEl>
                                          <p:spTgt spid="84">
                                            <p:txEl>
                                              <p:pRg st="0" end="0"/>
                                            </p:txEl>
                                          </p:spTgt>
                                        </p:tgtEl>
                                        <p:attrNameLst>
                                          <p:attrName>style.visibility</p:attrName>
                                        </p:attrNameLst>
                                      </p:cBhvr>
                                      <p:to>
                                        <p:strVal val="hidden"/>
                                      </p:to>
                                    </p:set>
                                  </p:childTnLst>
                                </p:cTn>
                              </p:par>
                              <p:par>
                                <p:cTn id="167" presetID="2" presetClass="entr" presetSubtype="2" fill="hold" nodeType="withEffect">
                                  <p:stCondLst>
                                    <p:cond delay="0"/>
                                  </p:stCondLst>
                                  <p:childTnLst>
                                    <p:set>
                                      <p:cBhvr>
                                        <p:cTn id="168" dur="1" fill="hold">
                                          <p:stCondLst>
                                            <p:cond delay="0"/>
                                          </p:stCondLst>
                                        </p:cTn>
                                        <p:tgtEl>
                                          <p:spTgt spid="59">
                                            <p:txEl>
                                              <p:pRg st="0" end="0"/>
                                            </p:txEl>
                                          </p:spTgt>
                                        </p:tgtEl>
                                        <p:attrNameLst>
                                          <p:attrName>style.visibility</p:attrName>
                                        </p:attrNameLst>
                                      </p:cBhvr>
                                      <p:to>
                                        <p:strVal val="visible"/>
                                      </p:to>
                                    </p:set>
                                    <p:anim calcmode="lin" valueType="num">
                                      <p:cBhvr additive="base">
                                        <p:cTn id="169" dur="500" fill="hold"/>
                                        <p:tgtEl>
                                          <p:spTgt spid="59">
                                            <p:txEl>
                                              <p:pRg st="0" end="0"/>
                                            </p:txEl>
                                          </p:spTgt>
                                        </p:tgtEl>
                                        <p:attrNameLst>
                                          <p:attrName>ppt_x</p:attrName>
                                        </p:attrNameLst>
                                      </p:cBhvr>
                                      <p:tavLst>
                                        <p:tav tm="0">
                                          <p:val>
                                            <p:strVal val="1+#ppt_w/2"/>
                                          </p:val>
                                        </p:tav>
                                        <p:tav tm="100000">
                                          <p:val>
                                            <p:strVal val="#ppt_x"/>
                                          </p:val>
                                        </p:tav>
                                      </p:tavLst>
                                    </p:anim>
                                    <p:anim calcmode="lin" valueType="num">
                                      <p:cBhvr additive="base">
                                        <p:cTn id="170" dur="500" fill="hold"/>
                                        <p:tgtEl>
                                          <p:spTgt spid="5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1" fill="hold">
                      <p:stCondLst>
                        <p:cond delay="indefinite"/>
                      </p:stCondLst>
                      <p:childTnLst>
                        <p:par>
                          <p:cTn id="172" fill="hold">
                            <p:stCondLst>
                              <p:cond delay="0"/>
                            </p:stCondLst>
                            <p:childTnLst>
                              <p:par>
                                <p:cTn id="173" presetID="2" presetClass="entr" presetSubtype="8" fill="hold" nodeType="clickEffect">
                                  <p:stCondLst>
                                    <p:cond delay="0"/>
                                  </p:stCondLst>
                                  <p:childTnLst>
                                    <p:set>
                                      <p:cBhvr>
                                        <p:cTn id="174" dur="1" fill="hold">
                                          <p:stCondLst>
                                            <p:cond delay="0"/>
                                          </p:stCondLst>
                                        </p:cTn>
                                        <p:tgtEl>
                                          <p:spTgt spid="85">
                                            <p:txEl>
                                              <p:pRg st="0" end="0"/>
                                            </p:txEl>
                                          </p:spTgt>
                                        </p:tgtEl>
                                        <p:attrNameLst>
                                          <p:attrName>style.visibility</p:attrName>
                                        </p:attrNameLst>
                                      </p:cBhvr>
                                      <p:to>
                                        <p:strVal val="visible"/>
                                      </p:to>
                                    </p:set>
                                    <p:anim calcmode="lin" valueType="num">
                                      <p:cBhvr additive="base">
                                        <p:cTn id="175" dur="500" fill="hold"/>
                                        <p:tgtEl>
                                          <p:spTgt spid="85">
                                            <p:txEl>
                                              <p:pRg st="0" end="0"/>
                                            </p:txEl>
                                          </p:spTgt>
                                        </p:tgtEl>
                                        <p:attrNameLst>
                                          <p:attrName>ppt_x</p:attrName>
                                        </p:attrNameLst>
                                      </p:cBhvr>
                                      <p:tavLst>
                                        <p:tav tm="0">
                                          <p:val>
                                            <p:strVal val="0-#ppt_w/2"/>
                                          </p:val>
                                        </p:tav>
                                        <p:tav tm="100000">
                                          <p:val>
                                            <p:strVal val="#ppt_x"/>
                                          </p:val>
                                        </p:tav>
                                      </p:tavLst>
                                    </p:anim>
                                    <p:anim calcmode="lin" valueType="num">
                                      <p:cBhvr additive="base">
                                        <p:cTn id="176" dur="500" fill="hold"/>
                                        <p:tgtEl>
                                          <p:spTgt spid="85">
                                            <p:txEl>
                                              <p:pRg st="0" end="0"/>
                                            </p:txEl>
                                          </p:spTgt>
                                        </p:tgtEl>
                                        <p:attrNameLst>
                                          <p:attrName>ppt_y</p:attrName>
                                        </p:attrNameLst>
                                      </p:cBhvr>
                                      <p:tavLst>
                                        <p:tav tm="0">
                                          <p:val>
                                            <p:strVal val="#ppt_y"/>
                                          </p:val>
                                        </p:tav>
                                        <p:tav tm="100000">
                                          <p:val>
                                            <p:strVal val="#ppt_y"/>
                                          </p:val>
                                        </p:tav>
                                      </p:tavLst>
                                    </p:anim>
                                  </p:childTnLst>
                                </p:cTn>
                              </p:par>
                              <p:par>
                                <p:cTn id="177" presetID="2" presetClass="entr" presetSubtype="8" fill="hold" grpId="0" nodeType="withEffect">
                                  <p:stCondLst>
                                    <p:cond delay="0"/>
                                  </p:stCondLst>
                                  <p:childTnLst>
                                    <p:set>
                                      <p:cBhvr>
                                        <p:cTn id="178" dur="1" fill="hold">
                                          <p:stCondLst>
                                            <p:cond delay="0"/>
                                          </p:stCondLst>
                                        </p:cTn>
                                        <p:tgtEl>
                                          <p:spTgt spid="92"/>
                                        </p:tgtEl>
                                        <p:attrNameLst>
                                          <p:attrName>style.visibility</p:attrName>
                                        </p:attrNameLst>
                                      </p:cBhvr>
                                      <p:to>
                                        <p:strVal val="visible"/>
                                      </p:to>
                                    </p:set>
                                    <p:anim calcmode="lin" valueType="num">
                                      <p:cBhvr additive="base">
                                        <p:cTn id="179" dur="500" fill="hold"/>
                                        <p:tgtEl>
                                          <p:spTgt spid="92"/>
                                        </p:tgtEl>
                                        <p:attrNameLst>
                                          <p:attrName>ppt_x</p:attrName>
                                        </p:attrNameLst>
                                      </p:cBhvr>
                                      <p:tavLst>
                                        <p:tav tm="0">
                                          <p:val>
                                            <p:strVal val="0-#ppt_w/2"/>
                                          </p:val>
                                        </p:tav>
                                        <p:tav tm="100000">
                                          <p:val>
                                            <p:strVal val="#ppt_x"/>
                                          </p:val>
                                        </p:tav>
                                      </p:tavLst>
                                    </p:anim>
                                    <p:anim calcmode="lin" valueType="num">
                                      <p:cBhvr additive="base">
                                        <p:cTn id="180" dur="500" fill="hold"/>
                                        <p:tgtEl>
                                          <p:spTgt spid="92"/>
                                        </p:tgtEl>
                                        <p:attrNameLst>
                                          <p:attrName>ppt_y</p:attrName>
                                        </p:attrNameLst>
                                      </p:cBhvr>
                                      <p:tavLst>
                                        <p:tav tm="0">
                                          <p:val>
                                            <p:strVal val="#ppt_y"/>
                                          </p:val>
                                        </p:tav>
                                        <p:tav tm="100000">
                                          <p:val>
                                            <p:strVal val="#ppt_y"/>
                                          </p:val>
                                        </p:tav>
                                      </p:tavLst>
                                    </p:anim>
                                  </p:childTnLst>
                                </p:cTn>
                              </p:par>
                              <p:par>
                                <p:cTn id="181" presetID="2" presetClass="entr" presetSubtype="8" fill="hold" grpId="0" nodeType="withEffect">
                                  <p:stCondLst>
                                    <p:cond delay="0"/>
                                  </p:stCondLst>
                                  <p:childTnLst>
                                    <p:set>
                                      <p:cBhvr>
                                        <p:cTn id="182" dur="1" fill="hold">
                                          <p:stCondLst>
                                            <p:cond delay="0"/>
                                          </p:stCondLst>
                                        </p:cTn>
                                        <p:tgtEl>
                                          <p:spTgt spid="93"/>
                                        </p:tgtEl>
                                        <p:attrNameLst>
                                          <p:attrName>style.visibility</p:attrName>
                                        </p:attrNameLst>
                                      </p:cBhvr>
                                      <p:to>
                                        <p:strVal val="visible"/>
                                      </p:to>
                                    </p:set>
                                    <p:anim calcmode="lin" valueType="num">
                                      <p:cBhvr additive="base">
                                        <p:cTn id="183" dur="500" fill="hold"/>
                                        <p:tgtEl>
                                          <p:spTgt spid="93"/>
                                        </p:tgtEl>
                                        <p:attrNameLst>
                                          <p:attrName>ppt_x</p:attrName>
                                        </p:attrNameLst>
                                      </p:cBhvr>
                                      <p:tavLst>
                                        <p:tav tm="0">
                                          <p:val>
                                            <p:strVal val="0-#ppt_w/2"/>
                                          </p:val>
                                        </p:tav>
                                        <p:tav tm="100000">
                                          <p:val>
                                            <p:strVal val="#ppt_x"/>
                                          </p:val>
                                        </p:tav>
                                      </p:tavLst>
                                    </p:anim>
                                    <p:anim calcmode="lin" valueType="num">
                                      <p:cBhvr additive="base">
                                        <p:cTn id="184" dur="500" fill="hold"/>
                                        <p:tgtEl>
                                          <p:spTgt spid="93"/>
                                        </p:tgtEl>
                                        <p:attrNameLst>
                                          <p:attrName>ppt_y</p:attrName>
                                        </p:attrNameLst>
                                      </p:cBhvr>
                                      <p:tavLst>
                                        <p:tav tm="0">
                                          <p:val>
                                            <p:strVal val="#ppt_y"/>
                                          </p:val>
                                        </p:tav>
                                        <p:tav tm="100000">
                                          <p:val>
                                            <p:strVal val="#ppt_y"/>
                                          </p:val>
                                        </p:tav>
                                      </p:tavLst>
                                    </p:anim>
                                  </p:childTnLst>
                                </p:cTn>
                              </p:par>
                              <p:par>
                                <p:cTn id="185" presetID="1" presetClass="exit" presetSubtype="0" fill="hold" nodeType="withEffect">
                                  <p:stCondLst>
                                    <p:cond delay="0"/>
                                  </p:stCondLst>
                                  <p:childTnLst>
                                    <p:set>
                                      <p:cBhvr>
                                        <p:cTn id="186" dur="1" fill="hold">
                                          <p:stCondLst>
                                            <p:cond delay="0"/>
                                          </p:stCondLst>
                                        </p:cTn>
                                        <p:tgtEl>
                                          <p:spTgt spid="62"/>
                                        </p:tgtEl>
                                        <p:attrNameLst>
                                          <p:attrName>style.visibility</p:attrName>
                                        </p:attrNameLst>
                                      </p:cBhvr>
                                      <p:to>
                                        <p:strVal val="hidden"/>
                                      </p:to>
                                    </p:set>
                                  </p:childTnLst>
                                </p:cTn>
                              </p:par>
                              <p:par>
                                <p:cTn id="187" presetID="1" presetClass="exit" presetSubtype="0" fill="hold" grpId="1" nodeType="withEffect">
                                  <p:stCondLst>
                                    <p:cond delay="0"/>
                                  </p:stCondLst>
                                  <p:childTnLst>
                                    <p:set>
                                      <p:cBhvr>
                                        <p:cTn id="188" dur="1" fill="hold">
                                          <p:stCondLst>
                                            <p:cond delay="0"/>
                                          </p:stCondLst>
                                        </p:cTn>
                                        <p:tgtEl>
                                          <p:spTgt spid="82">
                                            <p:txEl>
                                              <p:pRg st="0" end="0"/>
                                            </p:txEl>
                                          </p:spTgt>
                                        </p:tgtEl>
                                        <p:attrNameLst>
                                          <p:attrName>style.visibility</p:attrName>
                                        </p:attrNameLst>
                                      </p:cBhvr>
                                      <p:to>
                                        <p:strVal val="hidden"/>
                                      </p:to>
                                    </p:set>
                                  </p:childTnLst>
                                </p:cTn>
                              </p:par>
                              <p:par>
                                <p:cTn id="189" presetID="1" presetClass="exit" presetSubtype="0" fill="hold" grpId="1" nodeType="withEffect">
                                  <p:stCondLst>
                                    <p:cond delay="0"/>
                                  </p:stCondLst>
                                  <p:childTnLst>
                                    <p:set>
                                      <p:cBhvr>
                                        <p:cTn id="190" dur="1" fill="hold">
                                          <p:stCondLst>
                                            <p:cond delay="0"/>
                                          </p:stCondLst>
                                        </p:cTn>
                                        <p:tgtEl>
                                          <p:spTgt spid="82">
                                            <p:bg/>
                                          </p:spTgt>
                                        </p:tgtEl>
                                        <p:attrNameLst>
                                          <p:attrName>style.visibility</p:attrName>
                                        </p:attrNameLst>
                                      </p:cBhvr>
                                      <p:to>
                                        <p:strVal val="hidden"/>
                                      </p:to>
                                    </p:set>
                                  </p:childTnLst>
                                </p:cTn>
                              </p:par>
                            </p:childTnLst>
                          </p:cTn>
                        </p:par>
                      </p:childTnLst>
                    </p:cTn>
                  </p:par>
                  <p:par>
                    <p:cTn id="191" fill="hold">
                      <p:stCondLst>
                        <p:cond delay="indefinite"/>
                      </p:stCondLst>
                      <p:childTnLst>
                        <p:par>
                          <p:cTn id="192" fill="hold">
                            <p:stCondLst>
                              <p:cond delay="0"/>
                            </p:stCondLst>
                            <p:childTnLst>
                              <p:par>
                                <p:cTn id="193" presetID="2" presetClass="entr" presetSubtype="8" fill="hold" nodeType="clickEffect">
                                  <p:stCondLst>
                                    <p:cond delay="0"/>
                                  </p:stCondLst>
                                  <p:childTnLst>
                                    <p:set>
                                      <p:cBhvr>
                                        <p:cTn id="194" dur="1" fill="hold">
                                          <p:stCondLst>
                                            <p:cond delay="0"/>
                                          </p:stCondLst>
                                        </p:cTn>
                                        <p:tgtEl>
                                          <p:spTgt spid="49">
                                            <p:txEl>
                                              <p:pRg st="2" end="2"/>
                                            </p:txEl>
                                          </p:spTgt>
                                        </p:tgtEl>
                                        <p:attrNameLst>
                                          <p:attrName>style.visibility</p:attrName>
                                        </p:attrNameLst>
                                      </p:cBhvr>
                                      <p:to>
                                        <p:strVal val="visible"/>
                                      </p:to>
                                    </p:set>
                                    <p:anim calcmode="lin" valueType="num">
                                      <p:cBhvr additive="base">
                                        <p:cTn id="195" dur="500" fill="hold"/>
                                        <p:tgtEl>
                                          <p:spTgt spid="49">
                                            <p:txEl>
                                              <p:pRg st="2" end="2"/>
                                            </p:txEl>
                                          </p:spTgt>
                                        </p:tgtEl>
                                        <p:attrNameLst>
                                          <p:attrName>ppt_x</p:attrName>
                                        </p:attrNameLst>
                                      </p:cBhvr>
                                      <p:tavLst>
                                        <p:tav tm="0">
                                          <p:val>
                                            <p:strVal val="0-#ppt_w/2"/>
                                          </p:val>
                                        </p:tav>
                                        <p:tav tm="100000">
                                          <p:val>
                                            <p:strVal val="#ppt_x"/>
                                          </p:val>
                                        </p:tav>
                                      </p:tavLst>
                                    </p:anim>
                                    <p:anim calcmode="lin" valueType="num">
                                      <p:cBhvr additive="base">
                                        <p:cTn id="196" dur="500" fill="hold"/>
                                        <p:tgtEl>
                                          <p:spTgt spid="49">
                                            <p:txEl>
                                              <p:pRg st="2" end="2"/>
                                            </p:txEl>
                                          </p:spTgt>
                                        </p:tgtEl>
                                        <p:attrNameLst>
                                          <p:attrName>ppt_y</p:attrName>
                                        </p:attrNameLst>
                                      </p:cBhvr>
                                      <p:tavLst>
                                        <p:tav tm="0">
                                          <p:val>
                                            <p:strVal val="#ppt_y"/>
                                          </p:val>
                                        </p:tav>
                                        <p:tav tm="100000">
                                          <p:val>
                                            <p:strVal val="#ppt_y"/>
                                          </p:val>
                                        </p:tav>
                                      </p:tavLst>
                                    </p:anim>
                                  </p:childTnLst>
                                </p:cTn>
                              </p:par>
                              <p:par>
                                <p:cTn id="197" presetID="2" presetClass="entr" presetSubtype="8" fill="hold" grpId="0" nodeType="withEffect">
                                  <p:stCondLst>
                                    <p:cond delay="0"/>
                                  </p:stCondLst>
                                  <p:childTnLst>
                                    <p:set>
                                      <p:cBhvr>
                                        <p:cTn id="198" dur="1" fill="hold">
                                          <p:stCondLst>
                                            <p:cond delay="0"/>
                                          </p:stCondLst>
                                        </p:cTn>
                                        <p:tgtEl>
                                          <p:spTgt spid="90"/>
                                        </p:tgtEl>
                                        <p:attrNameLst>
                                          <p:attrName>style.visibility</p:attrName>
                                        </p:attrNameLst>
                                      </p:cBhvr>
                                      <p:to>
                                        <p:strVal val="visible"/>
                                      </p:to>
                                    </p:set>
                                    <p:anim calcmode="lin" valueType="num">
                                      <p:cBhvr additive="base">
                                        <p:cTn id="199" dur="500" fill="hold"/>
                                        <p:tgtEl>
                                          <p:spTgt spid="90"/>
                                        </p:tgtEl>
                                        <p:attrNameLst>
                                          <p:attrName>ppt_x</p:attrName>
                                        </p:attrNameLst>
                                      </p:cBhvr>
                                      <p:tavLst>
                                        <p:tav tm="0">
                                          <p:val>
                                            <p:strVal val="0-#ppt_w/2"/>
                                          </p:val>
                                        </p:tav>
                                        <p:tav tm="100000">
                                          <p:val>
                                            <p:strVal val="#ppt_x"/>
                                          </p:val>
                                        </p:tav>
                                      </p:tavLst>
                                    </p:anim>
                                    <p:anim calcmode="lin" valueType="num">
                                      <p:cBhvr additive="base">
                                        <p:cTn id="200" dur="500" fill="hold"/>
                                        <p:tgtEl>
                                          <p:spTgt spid="90"/>
                                        </p:tgtEl>
                                        <p:attrNameLst>
                                          <p:attrName>ppt_y</p:attrName>
                                        </p:attrNameLst>
                                      </p:cBhvr>
                                      <p:tavLst>
                                        <p:tav tm="0">
                                          <p:val>
                                            <p:strVal val="#ppt_y"/>
                                          </p:val>
                                        </p:tav>
                                        <p:tav tm="100000">
                                          <p:val>
                                            <p:strVal val="#ppt_y"/>
                                          </p:val>
                                        </p:tav>
                                      </p:tavLst>
                                    </p:anim>
                                  </p:childTnLst>
                                </p:cTn>
                              </p:par>
                              <p:par>
                                <p:cTn id="201" presetID="2" presetClass="entr" presetSubtype="8" fill="hold" grpId="0" nodeType="withEffect">
                                  <p:stCondLst>
                                    <p:cond delay="0"/>
                                  </p:stCondLst>
                                  <p:childTnLst>
                                    <p:set>
                                      <p:cBhvr>
                                        <p:cTn id="202" dur="1" fill="hold">
                                          <p:stCondLst>
                                            <p:cond delay="0"/>
                                          </p:stCondLst>
                                        </p:cTn>
                                        <p:tgtEl>
                                          <p:spTgt spid="91"/>
                                        </p:tgtEl>
                                        <p:attrNameLst>
                                          <p:attrName>style.visibility</p:attrName>
                                        </p:attrNameLst>
                                      </p:cBhvr>
                                      <p:to>
                                        <p:strVal val="visible"/>
                                      </p:to>
                                    </p:set>
                                    <p:anim calcmode="lin" valueType="num">
                                      <p:cBhvr additive="base">
                                        <p:cTn id="203" dur="500" fill="hold"/>
                                        <p:tgtEl>
                                          <p:spTgt spid="91"/>
                                        </p:tgtEl>
                                        <p:attrNameLst>
                                          <p:attrName>ppt_x</p:attrName>
                                        </p:attrNameLst>
                                      </p:cBhvr>
                                      <p:tavLst>
                                        <p:tav tm="0">
                                          <p:val>
                                            <p:strVal val="0-#ppt_w/2"/>
                                          </p:val>
                                        </p:tav>
                                        <p:tav tm="100000">
                                          <p:val>
                                            <p:strVal val="#ppt_x"/>
                                          </p:val>
                                        </p:tav>
                                      </p:tavLst>
                                    </p:anim>
                                    <p:anim calcmode="lin" valueType="num">
                                      <p:cBhvr additive="base">
                                        <p:cTn id="204" dur="500" fill="hold"/>
                                        <p:tgtEl>
                                          <p:spTgt spid="91"/>
                                        </p:tgtEl>
                                        <p:attrNameLst>
                                          <p:attrName>ppt_y</p:attrName>
                                        </p:attrNameLst>
                                      </p:cBhvr>
                                      <p:tavLst>
                                        <p:tav tm="0">
                                          <p:val>
                                            <p:strVal val="#ppt_y"/>
                                          </p:val>
                                        </p:tav>
                                        <p:tav tm="100000">
                                          <p:val>
                                            <p:strVal val="#ppt_y"/>
                                          </p:val>
                                        </p:tav>
                                      </p:tavLst>
                                    </p:anim>
                                  </p:childTnLst>
                                </p:cTn>
                              </p:par>
                              <p:par>
                                <p:cTn id="205" presetID="2" presetClass="entr" presetSubtype="8" fill="hold" grpId="0" nodeType="withEffect">
                                  <p:stCondLst>
                                    <p:cond delay="0"/>
                                  </p:stCondLst>
                                  <p:childTnLst>
                                    <p:set>
                                      <p:cBhvr>
                                        <p:cTn id="206" dur="1" fill="hold">
                                          <p:stCondLst>
                                            <p:cond delay="0"/>
                                          </p:stCondLst>
                                        </p:cTn>
                                        <p:tgtEl>
                                          <p:spTgt spid="89"/>
                                        </p:tgtEl>
                                        <p:attrNameLst>
                                          <p:attrName>style.visibility</p:attrName>
                                        </p:attrNameLst>
                                      </p:cBhvr>
                                      <p:to>
                                        <p:strVal val="visible"/>
                                      </p:to>
                                    </p:set>
                                    <p:anim calcmode="lin" valueType="num">
                                      <p:cBhvr additive="base">
                                        <p:cTn id="207" dur="500" fill="hold"/>
                                        <p:tgtEl>
                                          <p:spTgt spid="89"/>
                                        </p:tgtEl>
                                        <p:attrNameLst>
                                          <p:attrName>ppt_x</p:attrName>
                                        </p:attrNameLst>
                                      </p:cBhvr>
                                      <p:tavLst>
                                        <p:tav tm="0">
                                          <p:val>
                                            <p:strVal val="0-#ppt_w/2"/>
                                          </p:val>
                                        </p:tav>
                                        <p:tav tm="100000">
                                          <p:val>
                                            <p:strVal val="#ppt_x"/>
                                          </p:val>
                                        </p:tav>
                                      </p:tavLst>
                                    </p:anim>
                                    <p:anim calcmode="lin" valueType="num">
                                      <p:cBhvr additive="base">
                                        <p:cTn id="208" dur="500" fill="hold"/>
                                        <p:tgtEl>
                                          <p:spTgt spid="89"/>
                                        </p:tgtEl>
                                        <p:attrNameLst>
                                          <p:attrName>ppt_y</p:attrName>
                                        </p:attrNameLst>
                                      </p:cBhvr>
                                      <p:tavLst>
                                        <p:tav tm="0">
                                          <p:val>
                                            <p:strVal val="#ppt_y"/>
                                          </p:val>
                                        </p:tav>
                                        <p:tav tm="100000">
                                          <p:val>
                                            <p:strVal val="#ppt_y"/>
                                          </p:val>
                                        </p:tav>
                                      </p:tavLst>
                                    </p:anim>
                                  </p:childTnLst>
                                </p:cTn>
                              </p:par>
                              <p:par>
                                <p:cTn id="209" presetID="2" presetClass="entr" presetSubtype="8" fill="hold" grpId="0" nodeType="withEffect">
                                  <p:stCondLst>
                                    <p:cond delay="0"/>
                                  </p:stCondLst>
                                  <p:childTnLst>
                                    <p:set>
                                      <p:cBhvr>
                                        <p:cTn id="210" dur="1" fill="hold">
                                          <p:stCondLst>
                                            <p:cond delay="0"/>
                                          </p:stCondLst>
                                        </p:cTn>
                                        <p:tgtEl>
                                          <p:spTgt spid="88"/>
                                        </p:tgtEl>
                                        <p:attrNameLst>
                                          <p:attrName>style.visibility</p:attrName>
                                        </p:attrNameLst>
                                      </p:cBhvr>
                                      <p:to>
                                        <p:strVal val="visible"/>
                                      </p:to>
                                    </p:set>
                                    <p:anim calcmode="lin" valueType="num">
                                      <p:cBhvr additive="base">
                                        <p:cTn id="211" dur="500" fill="hold"/>
                                        <p:tgtEl>
                                          <p:spTgt spid="88"/>
                                        </p:tgtEl>
                                        <p:attrNameLst>
                                          <p:attrName>ppt_x</p:attrName>
                                        </p:attrNameLst>
                                      </p:cBhvr>
                                      <p:tavLst>
                                        <p:tav tm="0">
                                          <p:val>
                                            <p:strVal val="0-#ppt_w/2"/>
                                          </p:val>
                                        </p:tav>
                                        <p:tav tm="100000">
                                          <p:val>
                                            <p:strVal val="#ppt_x"/>
                                          </p:val>
                                        </p:tav>
                                      </p:tavLst>
                                    </p:anim>
                                    <p:anim calcmode="lin" valueType="num">
                                      <p:cBhvr additive="base">
                                        <p:cTn id="212" dur="500" fill="hold"/>
                                        <p:tgtEl>
                                          <p:spTgt spid="88"/>
                                        </p:tgtEl>
                                        <p:attrNameLst>
                                          <p:attrName>ppt_y</p:attrName>
                                        </p:attrNameLst>
                                      </p:cBhvr>
                                      <p:tavLst>
                                        <p:tav tm="0">
                                          <p:val>
                                            <p:strVal val="#ppt_y"/>
                                          </p:val>
                                        </p:tav>
                                        <p:tav tm="100000">
                                          <p:val>
                                            <p:strVal val="#ppt_y"/>
                                          </p:val>
                                        </p:tav>
                                      </p:tavLst>
                                    </p:anim>
                                  </p:childTnLst>
                                </p:cTn>
                              </p:par>
                            </p:childTnLst>
                          </p:cTn>
                        </p:par>
                      </p:childTnLst>
                    </p:cTn>
                  </p:par>
                  <p:par>
                    <p:cTn id="213" fill="hold">
                      <p:stCondLst>
                        <p:cond delay="indefinite"/>
                      </p:stCondLst>
                      <p:childTnLst>
                        <p:par>
                          <p:cTn id="214" fill="hold">
                            <p:stCondLst>
                              <p:cond delay="0"/>
                            </p:stCondLst>
                            <p:childTnLst>
                              <p:par>
                                <p:cTn id="215" presetID="2" presetClass="entr" presetSubtype="8" fill="hold" nodeType="clickEffect">
                                  <p:stCondLst>
                                    <p:cond delay="0"/>
                                  </p:stCondLst>
                                  <p:childTnLst>
                                    <p:set>
                                      <p:cBhvr>
                                        <p:cTn id="216" dur="1" fill="hold">
                                          <p:stCondLst>
                                            <p:cond delay="0"/>
                                          </p:stCondLst>
                                        </p:cTn>
                                        <p:tgtEl>
                                          <p:spTgt spid="56">
                                            <p:txEl>
                                              <p:pRg st="1" end="1"/>
                                            </p:txEl>
                                          </p:spTgt>
                                        </p:tgtEl>
                                        <p:attrNameLst>
                                          <p:attrName>style.visibility</p:attrName>
                                        </p:attrNameLst>
                                      </p:cBhvr>
                                      <p:to>
                                        <p:strVal val="visible"/>
                                      </p:to>
                                    </p:set>
                                    <p:anim calcmode="lin" valueType="num">
                                      <p:cBhvr additive="base">
                                        <p:cTn id="217" dur="500" fill="hold"/>
                                        <p:tgtEl>
                                          <p:spTgt spid="56">
                                            <p:txEl>
                                              <p:pRg st="1" end="1"/>
                                            </p:txEl>
                                          </p:spTgt>
                                        </p:tgtEl>
                                        <p:attrNameLst>
                                          <p:attrName>ppt_x</p:attrName>
                                        </p:attrNameLst>
                                      </p:cBhvr>
                                      <p:tavLst>
                                        <p:tav tm="0">
                                          <p:val>
                                            <p:strVal val="0-#ppt_w/2"/>
                                          </p:val>
                                        </p:tav>
                                        <p:tav tm="100000">
                                          <p:val>
                                            <p:strVal val="#ppt_x"/>
                                          </p:val>
                                        </p:tav>
                                      </p:tavLst>
                                    </p:anim>
                                    <p:anim calcmode="lin" valueType="num">
                                      <p:cBhvr additive="base">
                                        <p:cTn id="218" dur="500" fill="hold"/>
                                        <p:tgtEl>
                                          <p:spTgt spid="56">
                                            <p:txEl>
                                              <p:pRg st="1" end="1"/>
                                            </p:txEl>
                                          </p:spTgt>
                                        </p:tgtEl>
                                        <p:attrNameLst>
                                          <p:attrName>ppt_y</p:attrName>
                                        </p:attrNameLst>
                                      </p:cBhvr>
                                      <p:tavLst>
                                        <p:tav tm="0">
                                          <p:val>
                                            <p:strVal val="#ppt_y"/>
                                          </p:val>
                                        </p:tav>
                                        <p:tav tm="100000">
                                          <p:val>
                                            <p:strVal val="#ppt_y"/>
                                          </p:val>
                                        </p:tav>
                                      </p:tavLst>
                                    </p:anim>
                                  </p:childTnLst>
                                </p:cTn>
                              </p:par>
                              <p:par>
                                <p:cTn id="219" presetID="2" presetClass="entr" presetSubtype="8" fill="hold" grpId="0" nodeType="withEffect">
                                  <p:stCondLst>
                                    <p:cond delay="0"/>
                                  </p:stCondLst>
                                  <p:childTnLst>
                                    <p:set>
                                      <p:cBhvr>
                                        <p:cTn id="220" dur="1" fill="hold">
                                          <p:stCondLst>
                                            <p:cond delay="0"/>
                                          </p:stCondLst>
                                        </p:cTn>
                                        <p:tgtEl>
                                          <p:spTgt spid="87"/>
                                        </p:tgtEl>
                                        <p:attrNameLst>
                                          <p:attrName>style.visibility</p:attrName>
                                        </p:attrNameLst>
                                      </p:cBhvr>
                                      <p:to>
                                        <p:strVal val="visible"/>
                                      </p:to>
                                    </p:set>
                                    <p:anim calcmode="lin" valueType="num">
                                      <p:cBhvr additive="base">
                                        <p:cTn id="221" dur="500" fill="hold"/>
                                        <p:tgtEl>
                                          <p:spTgt spid="87"/>
                                        </p:tgtEl>
                                        <p:attrNameLst>
                                          <p:attrName>ppt_x</p:attrName>
                                        </p:attrNameLst>
                                      </p:cBhvr>
                                      <p:tavLst>
                                        <p:tav tm="0">
                                          <p:val>
                                            <p:strVal val="0-#ppt_w/2"/>
                                          </p:val>
                                        </p:tav>
                                        <p:tav tm="100000">
                                          <p:val>
                                            <p:strVal val="#ppt_x"/>
                                          </p:val>
                                        </p:tav>
                                      </p:tavLst>
                                    </p:anim>
                                    <p:anim calcmode="lin" valueType="num">
                                      <p:cBhvr additive="base">
                                        <p:cTn id="222" dur="500" fill="hold"/>
                                        <p:tgtEl>
                                          <p:spTgt spid="87"/>
                                        </p:tgtEl>
                                        <p:attrNameLst>
                                          <p:attrName>ppt_y</p:attrName>
                                        </p:attrNameLst>
                                      </p:cBhvr>
                                      <p:tavLst>
                                        <p:tav tm="0">
                                          <p:val>
                                            <p:strVal val="#ppt_y"/>
                                          </p:val>
                                        </p:tav>
                                        <p:tav tm="100000">
                                          <p:val>
                                            <p:strVal val="#ppt_y"/>
                                          </p:val>
                                        </p:tav>
                                      </p:tavLst>
                                    </p:anim>
                                  </p:childTnLst>
                                </p:cTn>
                              </p:par>
                              <p:par>
                                <p:cTn id="223" presetID="2" presetClass="entr" presetSubtype="8" fill="hold" nodeType="withEffect">
                                  <p:stCondLst>
                                    <p:cond delay="0"/>
                                  </p:stCondLst>
                                  <p:childTnLst>
                                    <p:set>
                                      <p:cBhvr>
                                        <p:cTn id="224" dur="1" fill="hold">
                                          <p:stCondLst>
                                            <p:cond delay="0"/>
                                          </p:stCondLst>
                                        </p:cTn>
                                        <p:tgtEl>
                                          <p:spTgt spid="86">
                                            <p:txEl>
                                              <p:pRg st="0" end="0"/>
                                            </p:txEl>
                                          </p:spTgt>
                                        </p:tgtEl>
                                        <p:attrNameLst>
                                          <p:attrName>style.visibility</p:attrName>
                                        </p:attrNameLst>
                                      </p:cBhvr>
                                      <p:to>
                                        <p:strVal val="visible"/>
                                      </p:to>
                                    </p:set>
                                    <p:anim calcmode="lin" valueType="num">
                                      <p:cBhvr additive="base">
                                        <p:cTn id="225" dur="500" fill="hold"/>
                                        <p:tgtEl>
                                          <p:spTgt spid="86">
                                            <p:txEl>
                                              <p:pRg st="0" end="0"/>
                                            </p:txEl>
                                          </p:spTgt>
                                        </p:tgtEl>
                                        <p:attrNameLst>
                                          <p:attrName>ppt_x</p:attrName>
                                        </p:attrNameLst>
                                      </p:cBhvr>
                                      <p:tavLst>
                                        <p:tav tm="0">
                                          <p:val>
                                            <p:strVal val="0-#ppt_w/2"/>
                                          </p:val>
                                        </p:tav>
                                        <p:tav tm="100000">
                                          <p:val>
                                            <p:strVal val="#ppt_x"/>
                                          </p:val>
                                        </p:tav>
                                      </p:tavLst>
                                    </p:anim>
                                    <p:anim calcmode="lin" valueType="num">
                                      <p:cBhvr additive="base">
                                        <p:cTn id="226" dur="500" fill="hold"/>
                                        <p:tgtEl>
                                          <p:spTgt spid="8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27" fill="hold">
                      <p:stCondLst>
                        <p:cond delay="indefinite"/>
                      </p:stCondLst>
                      <p:childTnLst>
                        <p:par>
                          <p:cTn id="228" fill="hold">
                            <p:stCondLst>
                              <p:cond delay="0"/>
                            </p:stCondLst>
                            <p:childTnLst>
                              <p:par>
                                <p:cTn id="229" presetID="2" presetClass="entr" presetSubtype="8" fill="hold" nodeType="clickEffect">
                                  <p:stCondLst>
                                    <p:cond delay="0"/>
                                  </p:stCondLst>
                                  <p:childTnLst>
                                    <p:set>
                                      <p:cBhvr>
                                        <p:cTn id="230" dur="1" fill="hold">
                                          <p:stCondLst>
                                            <p:cond delay="0"/>
                                          </p:stCondLst>
                                        </p:cTn>
                                        <p:tgtEl>
                                          <p:spTgt spid="85">
                                            <p:txEl>
                                              <p:pRg st="1" end="1"/>
                                            </p:txEl>
                                          </p:spTgt>
                                        </p:tgtEl>
                                        <p:attrNameLst>
                                          <p:attrName>style.visibility</p:attrName>
                                        </p:attrNameLst>
                                      </p:cBhvr>
                                      <p:to>
                                        <p:strVal val="visible"/>
                                      </p:to>
                                    </p:set>
                                    <p:anim calcmode="lin" valueType="num">
                                      <p:cBhvr additive="base">
                                        <p:cTn id="231" dur="500" fill="hold"/>
                                        <p:tgtEl>
                                          <p:spTgt spid="85">
                                            <p:txEl>
                                              <p:pRg st="1" end="1"/>
                                            </p:txEl>
                                          </p:spTgt>
                                        </p:tgtEl>
                                        <p:attrNameLst>
                                          <p:attrName>ppt_x</p:attrName>
                                        </p:attrNameLst>
                                      </p:cBhvr>
                                      <p:tavLst>
                                        <p:tav tm="0">
                                          <p:val>
                                            <p:strVal val="0-#ppt_w/2"/>
                                          </p:val>
                                        </p:tav>
                                        <p:tav tm="100000">
                                          <p:val>
                                            <p:strVal val="#ppt_x"/>
                                          </p:val>
                                        </p:tav>
                                      </p:tavLst>
                                    </p:anim>
                                    <p:anim calcmode="lin" valueType="num">
                                      <p:cBhvr additive="base">
                                        <p:cTn id="232" dur="500" fill="hold"/>
                                        <p:tgtEl>
                                          <p:spTgt spid="85">
                                            <p:txEl>
                                              <p:pRg st="1" end="1"/>
                                            </p:txEl>
                                          </p:spTgt>
                                        </p:tgtEl>
                                        <p:attrNameLst>
                                          <p:attrName>ppt_y</p:attrName>
                                        </p:attrNameLst>
                                      </p:cBhvr>
                                      <p:tavLst>
                                        <p:tav tm="0">
                                          <p:val>
                                            <p:strVal val="#ppt_y"/>
                                          </p:val>
                                        </p:tav>
                                        <p:tav tm="100000">
                                          <p:val>
                                            <p:strVal val="#ppt_y"/>
                                          </p:val>
                                        </p:tav>
                                      </p:tavLst>
                                    </p:anim>
                                  </p:childTnLst>
                                </p:cTn>
                              </p:par>
                              <p:par>
                                <p:cTn id="233" presetID="2" presetClass="entr" presetSubtype="8" fill="hold" grpId="0" nodeType="withEffect">
                                  <p:stCondLst>
                                    <p:cond delay="0"/>
                                  </p:stCondLst>
                                  <p:childTnLst>
                                    <p:set>
                                      <p:cBhvr>
                                        <p:cTn id="234" dur="1" fill="hold">
                                          <p:stCondLst>
                                            <p:cond delay="0"/>
                                          </p:stCondLst>
                                        </p:cTn>
                                        <p:tgtEl>
                                          <p:spTgt spid="94"/>
                                        </p:tgtEl>
                                        <p:attrNameLst>
                                          <p:attrName>style.visibility</p:attrName>
                                        </p:attrNameLst>
                                      </p:cBhvr>
                                      <p:to>
                                        <p:strVal val="visible"/>
                                      </p:to>
                                    </p:set>
                                    <p:anim calcmode="lin" valueType="num">
                                      <p:cBhvr additive="base">
                                        <p:cTn id="235" dur="500" fill="hold"/>
                                        <p:tgtEl>
                                          <p:spTgt spid="94"/>
                                        </p:tgtEl>
                                        <p:attrNameLst>
                                          <p:attrName>ppt_x</p:attrName>
                                        </p:attrNameLst>
                                      </p:cBhvr>
                                      <p:tavLst>
                                        <p:tav tm="0">
                                          <p:val>
                                            <p:strVal val="0-#ppt_w/2"/>
                                          </p:val>
                                        </p:tav>
                                        <p:tav tm="100000">
                                          <p:val>
                                            <p:strVal val="#ppt_x"/>
                                          </p:val>
                                        </p:tav>
                                      </p:tavLst>
                                    </p:anim>
                                    <p:anim calcmode="lin" valueType="num">
                                      <p:cBhvr additive="base">
                                        <p:cTn id="236" dur="500" fill="hold"/>
                                        <p:tgtEl>
                                          <p:spTgt spid="94"/>
                                        </p:tgtEl>
                                        <p:attrNameLst>
                                          <p:attrName>ppt_y</p:attrName>
                                        </p:attrNameLst>
                                      </p:cBhvr>
                                      <p:tavLst>
                                        <p:tav tm="0">
                                          <p:val>
                                            <p:strVal val="#ppt_y"/>
                                          </p:val>
                                        </p:tav>
                                        <p:tav tm="100000">
                                          <p:val>
                                            <p:strVal val="#ppt_y"/>
                                          </p:val>
                                        </p:tav>
                                      </p:tavLst>
                                    </p:anim>
                                  </p:childTnLst>
                                </p:cTn>
                              </p:par>
                              <p:par>
                                <p:cTn id="237" presetID="2" presetClass="entr" presetSubtype="8" fill="hold" grpId="0" nodeType="withEffect">
                                  <p:stCondLst>
                                    <p:cond delay="0"/>
                                  </p:stCondLst>
                                  <p:childTnLst>
                                    <p:set>
                                      <p:cBhvr>
                                        <p:cTn id="238" dur="1" fill="hold">
                                          <p:stCondLst>
                                            <p:cond delay="0"/>
                                          </p:stCondLst>
                                        </p:cTn>
                                        <p:tgtEl>
                                          <p:spTgt spid="95"/>
                                        </p:tgtEl>
                                        <p:attrNameLst>
                                          <p:attrName>style.visibility</p:attrName>
                                        </p:attrNameLst>
                                      </p:cBhvr>
                                      <p:to>
                                        <p:strVal val="visible"/>
                                      </p:to>
                                    </p:set>
                                    <p:anim calcmode="lin" valueType="num">
                                      <p:cBhvr additive="base">
                                        <p:cTn id="239" dur="500" fill="hold"/>
                                        <p:tgtEl>
                                          <p:spTgt spid="95"/>
                                        </p:tgtEl>
                                        <p:attrNameLst>
                                          <p:attrName>ppt_x</p:attrName>
                                        </p:attrNameLst>
                                      </p:cBhvr>
                                      <p:tavLst>
                                        <p:tav tm="0">
                                          <p:val>
                                            <p:strVal val="0-#ppt_w/2"/>
                                          </p:val>
                                        </p:tav>
                                        <p:tav tm="100000">
                                          <p:val>
                                            <p:strVal val="#ppt_x"/>
                                          </p:val>
                                        </p:tav>
                                      </p:tavLst>
                                    </p:anim>
                                    <p:anim calcmode="lin" valueType="num">
                                      <p:cBhvr additive="base">
                                        <p:cTn id="240"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241" fill="hold">
                      <p:stCondLst>
                        <p:cond delay="indefinite"/>
                      </p:stCondLst>
                      <p:childTnLst>
                        <p:par>
                          <p:cTn id="242" fill="hold">
                            <p:stCondLst>
                              <p:cond delay="0"/>
                            </p:stCondLst>
                            <p:childTnLst>
                              <p:par>
                                <p:cTn id="243" presetID="32" presetClass="emph" presetSubtype="0" fill="hold" grpId="1" nodeType="clickEffect">
                                  <p:stCondLst>
                                    <p:cond delay="0"/>
                                  </p:stCondLst>
                                  <p:childTnLst>
                                    <p:animRot by="120000">
                                      <p:cBhvr>
                                        <p:cTn id="244" dur="60" fill="hold">
                                          <p:stCondLst>
                                            <p:cond delay="0"/>
                                          </p:stCondLst>
                                        </p:cTn>
                                        <p:tgtEl>
                                          <p:spTgt spid="88"/>
                                        </p:tgtEl>
                                        <p:attrNameLst>
                                          <p:attrName>r</p:attrName>
                                        </p:attrNameLst>
                                      </p:cBhvr>
                                    </p:animRot>
                                    <p:animRot by="-240000">
                                      <p:cBhvr>
                                        <p:cTn id="245" dur="120" fill="hold">
                                          <p:stCondLst>
                                            <p:cond delay="120"/>
                                          </p:stCondLst>
                                        </p:cTn>
                                        <p:tgtEl>
                                          <p:spTgt spid="88"/>
                                        </p:tgtEl>
                                        <p:attrNameLst>
                                          <p:attrName>r</p:attrName>
                                        </p:attrNameLst>
                                      </p:cBhvr>
                                    </p:animRot>
                                    <p:animRot by="240000">
                                      <p:cBhvr>
                                        <p:cTn id="246" dur="120" fill="hold">
                                          <p:stCondLst>
                                            <p:cond delay="240"/>
                                          </p:stCondLst>
                                        </p:cTn>
                                        <p:tgtEl>
                                          <p:spTgt spid="88"/>
                                        </p:tgtEl>
                                        <p:attrNameLst>
                                          <p:attrName>r</p:attrName>
                                        </p:attrNameLst>
                                      </p:cBhvr>
                                    </p:animRot>
                                    <p:animRot by="-240000">
                                      <p:cBhvr>
                                        <p:cTn id="247" dur="120" fill="hold">
                                          <p:stCondLst>
                                            <p:cond delay="360"/>
                                          </p:stCondLst>
                                        </p:cTn>
                                        <p:tgtEl>
                                          <p:spTgt spid="88"/>
                                        </p:tgtEl>
                                        <p:attrNameLst>
                                          <p:attrName>r</p:attrName>
                                        </p:attrNameLst>
                                      </p:cBhvr>
                                    </p:animRot>
                                    <p:animRot by="120000">
                                      <p:cBhvr>
                                        <p:cTn id="248" dur="120" fill="hold">
                                          <p:stCondLst>
                                            <p:cond delay="480"/>
                                          </p:stCondLst>
                                        </p:cTn>
                                        <p:tgtEl>
                                          <p:spTgt spid="88"/>
                                        </p:tgtEl>
                                        <p:attrNameLst>
                                          <p:attrName>r</p:attrName>
                                        </p:attrNameLst>
                                      </p:cBhvr>
                                    </p:animRot>
                                  </p:childTnLst>
                                </p:cTn>
                              </p:par>
                            </p:childTnLst>
                          </p:cTn>
                        </p:par>
                      </p:childTnLst>
                    </p:cTn>
                  </p:par>
                  <p:par>
                    <p:cTn id="249" fill="hold">
                      <p:stCondLst>
                        <p:cond delay="indefinite"/>
                      </p:stCondLst>
                      <p:childTnLst>
                        <p:par>
                          <p:cTn id="250" fill="hold">
                            <p:stCondLst>
                              <p:cond delay="0"/>
                            </p:stCondLst>
                            <p:childTnLst>
                              <p:par>
                                <p:cTn id="251" presetID="2" presetClass="entr" presetSubtype="8" fill="hold" nodeType="clickEffect">
                                  <p:stCondLst>
                                    <p:cond delay="0"/>
                                  </p:stCondLst>
                                  <p:childTnLst>
                                    <p:set>
                                      <p:cBhvr>
                                        <p:cTn id="252" dur="1" fill="hold">
                                          <p:stCondLst>
                                            <p:cond delay="0"/>
                                          </p:stCondLst>
                                        </p:cTn>
                                        <p:tgtEl>
                                          <p:spTgt spid="56">
                                            <p:txEl>
                                              <p:pRg st="2" end="2"/>
                                            </p:txEl>
                                          </p:spTgt>
                                        </p:tgtEl>
                                        <p:attrNameLst>
                                          <p:attrName>style.visibility</p:attrName>
                                        </p:attrNameLst>
                                      </p:cBhvr>
                                      <p:to>
                                        <p:strVal val="visible"/>
                                      </p:to>
                                    </p:set>
                                    <p:anim calcmode="lin" valueType="num">
                                      <p:cBhvr additive="base">
                                        <p:cTn id="253" dur="500" fill="hold"/>
                                        <p:tgtEl>
                                          <p:spTgt spid="56">
                                            <p:txEl>
                                              <p:pRg st="2" end="2"/>
                                            </p:txEl>
                                          </p:spTgt>
                                        </p:tgtEl>
                                        <p:attrNameLst>
                                          <p:attrName>ppt_x</p:attrName>
                                        </p:attrNameLst>
                                      </p:cBhvr>
                                      <p:tavLst>
                                        <p:tav tm="0">
                                          <p:val>
                                            <p:strVal val="0-#ppt_w/2"/>
                                          </p:val>
                                        </p:tav>
                                        <p:tav tm="100000">
                                          <p:val>
                                            <p:strVal val="#ppt_x"/>
                                          </p:val>
                                        </p:tav>
                                      </p:tavLst>
                                    </p:anim>
                                    <p:anim calcmode="lin" valueType="num">
                                      <p:cBhvr additive="base">
                                        <p:cTn id="254" dur="500" fill="hold"/>
                                        <p:tgtEl>
                                          <p:spTgt spid="56">
                                            <p:txEl>
                                              <p:pRg st="2" end="2"/>
                                            </p:txEl>
                                          </p:spTgt>
                                        </p:tgtEl>
                                        <p:attrNameLst>
                                          <p:attrName>ppt_y</p:attrName>
                                        </p:attrNameLst>
                                      </p:cBhvr>
                                      <p:tavLst>
                                        <p:tav tm="0">
                                          <p:val>
                                            <p:strVal val="#ppt_y"/>
                                          </p:val>
                                        </p:tav>
                                        <p:tav tm="100000">
                                          <p:val>
                                            <p:strVal val="#ppt_y"/>
                                          </p:val>
                                        </p:tav>
                                      </p:tavLst>
                                    </p:anim>
                                  </p:childTnLst>
                                </p:cTn>
                              </p:par>
                              <p:par>
                                <p:cTn id="255" presetID="2" presetClass="entr" presetSubtype="8" fill="hold" grpId="0" nodeType="withEffect">
                                  <p:stCondLst>
                                    <p:cond delay="0"/>
                                  </p:stCondLst>
                                  <p:childTnLst>
                                    <p:set>
                                      <p:cBhvr>
                                        <p:cTn id="256" dur="1" fill="hold">
                                          <p:stCondLst>
                                            <p:cond delay="0"/>
                                          </p:stCondLst>
                                        </p:cTn>
                                        <p:tgtEl>
                                          <p:spTgt spid="101"/>
                                        </p:tgtEl>
                                        <p:attrNameLst>
                                          <p:attrName>style.visibility</p:attrName>
                                        </p:attrNameLst>
                                      </p:cBhvr>
                                      <p:to>
                                        <p:strVal val="visible"/>
                                      </p:to>
                                    </p:set>
                                    <p:anim calcmode="lin" valueType="num">
                                      <p:cBhvr additive="base">
                                        <p:cTn id="257" dur="500" fill="hold"/>
                                        <p:tgtEl>
                                          <p:spTgt spid="101"/>
                                        </p:tgtEl>
                                        <p:attrNameLst>
                                          <p:attrName>ppt_x</p:attrName>
                                        </p:attrNameLst>
                                      </p:cBhvr>
                                      <p:tavLst>
                                        <p:tav tm="0">
                                          <p:val>
                                            <p:strVal val="0-#ppt_w/2"/>
                                          </p:val>
                                        </p:tav>
                                        <p:tav tm="100000">
                                          <p:val>
                                            <p:strVal val="#ppt_x"/>
                                          </p:val>
                                        </p:tav>
                                      </p:tavLst>
                                    </p:anim>
                                    <p:anim calcmode="lin" valueType="num">
                                      <p:cBhvr additive="base">
                                        <p:cTn id="258" dur="500" fill="hold"/>
                                        <p:tgtEl>
                                          <p:spTgt spid="101"/>
                                        </p:tgtEl>
                                        <p:attrNameLst>
                                          <p:attrName>ppt_y</p:attrName>
                                        </p:attrNameLst>
                                      </p:cBhvr>
                                      <p:tavLst>
                                        <p:tav tm="0">
                                          <p:val>
                                            <p:strVal val="#ppt_y"/>
                                          </p:val>
                                        </p:tav>
                                        <p:tav tm="100000">
                                          <p:val>
                                            <p:strVal val="#ppt_y"/>
                                          </p:val>
                                        </p:tav>
                                      </p:tavLst>
                                    </p:anim>
                                  </p:childTnLst>
                                </p:cTn>
                              </p:par>
                            </p:childTnLst>
                          </p:cTn>
                        </p:par>
                      </p:childTnLst>
                    </p:cTn>
                  </p:par>
                  <p:par>
                    <p:cTn id="259" fill="hold">
                      <p:stCondLst>
                        <p:cond delay="indefinite"/>
                      </p:stCondLst>
                      <p:childTnLst>
                        <p:par>
                          <p:cTn id="260" fill="hold">
                            <p:stCondLst>
                              <p:cond delay="0"/>
                            </p:stCondLst>
                            <p:childTnLst>
                              <p:par>
                                <p:cTn id="261" presetID="2" presetClass="entr" presetSubtype="8" fill="hold" nodeType="clickEffect">
                                  <p:stCondLst>
                                    <p:cond delay="0"/>
                                  </p:stCondLst>
                                  <p:childTnLst>
                                    <p:set>
                                      <p:cBhvr>
                                        <p:cTn id="262" dur="1" fill="hold">
                                          <p:stCondLst>
                                            <p:cond delay="0"/>
                                          </p:stCondLst>
                                        </p:cTn>
                                        <p:tgtEl>
                                          <p:spTgt spid="100">
                                            <p:txEl>
                                              <p:pRg st="0" end="0"/>
                                            </p:txEl>
                                          </p:spTgt>
                                        </p:tgtEl>
                                        <p:attrNameLst>
                                          <p:attrName>style.visibility</p:attrName>
                                        </p:attrNameLst>
                                      </p:cBhvr>
                                      <p:to>
                                        <p:strVal val="visible"/>
                                      </p:to>
                                    </p:set>
                                    <p:anim calcmode="lin" valueType="num">
                                      <p:cBhvr additive="base">
                                        <p:cTn id="263"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264"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5" grpId="0"/>
      <p:bldP spid="61" grpId="0"/>
      <p:bldP spid="80" grpId="0"/>
      <p:bldP spid="83" grpId="0"/>
      <p:bldP spid="15" grpId="0"/>
      <p:bldP spid="17" grpId="0"/>
      <p:bldP spid="18" grpId="0"/>
      <p:bldP spid="21" grpId="0"/>
      <p:bldP spid="22" grpId="0"/>
      <p:bldP spid="42" grpId="0" animBg="1"/>
      <p:bldP spid="43" grpId="0"/>
      <p:bldP spid="46" grpId="0"/>
      <p:bldP spid="47" grpId="0"/>
      <p:bldP spid="50" grpId="0"/>
      <p:bldP spid="51" grpId="0"/>
      <p:bldP spid="53" grpId="0"/>
      <p:bldP spid="54" grpId="0"/>
      <p:bldP spid="60" grpId="0"/>
      <p:bldP spid="82" grpId="0" animBg="1"/>
      <p:bldP spid="82" grpId="1" build="allAtOnce" animBg="1"/>
      <p:bldP spid="84" grpId="0" build="allAtOnce"/>
      <p:bldP spid="87" grpId="0"/>
      <p:bldP spid="88" grpId="0"/>
      <p:bldP spid="88" grpId="1"/>
      <p:bldP spid="89" grpId="0"/>
      <p:bldP spid="90" grpId="0"/>
      <p:bldP spid="91" grpId="0"/>
      <p:bldP spid="92" grpId="0"/>
      <p:bldP spid="93" grpId="0"/>
      <p:bldP spid="94" grpId="0"/>
      <p:bldP spid="95" grpId="0"/>
      <p:bldP spid="101" grpId="0"/>
      <p:bldP spid="102"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
        <p:nvSpPr>
          <p:cNvPr id="52" name="Rectangle 51">
            <a:extLst>
              <a:ext uri="{FF2B5EF4-FFF2-40B4-BE49-F238E27FC236}">
                <a16:creationId xmlns:a16="http://schemas.microsoft.com/office/drawing/2014/main" id="{AE73B0E9-E84B-40B6-9944-969DF2996059}"/>
              </a:ext>
            </a:extLst>
          </p:cNvPr>
          <p:cNvSpPr/>
          <p:nvPr/>
        </p:nvSpPr>
        <p:spPr>
          <a:xfrm>
            <a:off x="281863" y="639689"/>
            <a:ext cx="4949593" cy="461665"/>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Exp[(</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p:txBody>
      </p:sp>
      <p:sp>
        <p:nvSpPr>
          <p:cNvPr id="55" name="Rectangle 54">
            <a:extLst>
              <a:ext uri="{FF2B5EF4-FFF2-40B4-BE49-F238E27FC236}">
                <a16:creationId xmlns:a16="http://schemas.microsoft.com/office/drawing/2014/main" id="{1EDBCBBE-A315-41B0-A822-D37C34FFCDE7}"/>
              </a:ext>
            </a:extLst>
          </p:cNvPr>
          <p:cNvSpPr/>
          <p:nvPr/>
        </p:nvSpPr>
        <p:spPr>
          <a:xfrm>
            <a:off x="1594590" y="61285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61" name="Rectangle 60">
            <a:extLst>
              <a:ext uri="{FF2B5EF4-FFF2-40B4-BE49-F238E27FC236}">
                <a16:creationId xmlns:a16="http://schemas.microsoft.com/office/drawing/2014/main" id="{D3E7019A-A778-4538-BAC7-287F97A60B0C}"/>
              </a:ext>
            </a:extLst>
          </p:cNvPr>
          <p:cNvSpPr/>
          <p:nvPr/>
        </p:nvSpPr>
        <p:spPr>
          <a:xfrm>
            <a:off x="3391989" y="602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57" name="Rectangle 56">
            <a:extLst>
              <a:ext uri="{FF2B5EF4-FFF2-40B4-BE49-F238E27FC236}">
                <a16:creationId xmlns:a16="http://schemas.microsoft.com/office/drawing/2014/main" id="{070FDF44-88F3-42A6-99A0-D5CC110B9DFD}"/>
              </a:ext>
            </a:extLst>
          </p:cNvPr>
          <p:cNvSpPr/>
          <p:nvPr/>
        </p:nvSpPr>
        <p:spPr>
          <a:xfrm>
            <a:off x="994007" y="5036403"/>
            <a:ext cx="7159393" cy="830997"/>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is close to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we learned the world correctly.</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Hence, we should be able to </a:t>
            </a:r>
            <a:r>
              <a:rPr kumimoji="0" lang="en-US" altLang="en-US" sz="2400" b="0" i="0" u="none" strike="noStrike" kern="1200" cap="none" spc="0" normalizeH="0" baseline="0" noProof="0" dirty="0">
                <a:ln>
                  <a:noFill/>
                </a:ln>
                <a:solidFill>
                  <a:srgbClr val="C00000"/>
                </a:solidFill>
                <a:effectLst/>
                <a:uLnTx/>
                <a:uFillTx/>
                <a:latin typeface="Times New Roman"/>
                <a:ea typeface="+mn-ea"/>
                <a:cs typeface="Times New Roman" panose="02020603050405020304" pitchFamily="18" charset="0"/>
                <a:sym typeface="Symbol" panose="05050102010706020507" pitchFamily="18" charset="2"/>
              </a:rPr>
              <a:t>generalize</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to new data.</a:t>
            </a:r>
          </a:p>
        </p:txBody>
      </p:sp>
      <p:sp>
        <p:nvSpPr>
          <p:cNvPr id="58" name="Rectangle 57">
            <a:extLst>
              <a:ext uri="{FF2B5EF4-FFF2-40B4-BE49-F238E27FC236}">
                <a16:creationId xmlns:a16="http://schemas.microsoft.com/office/drawing/2014/main" id="{79D3DBBD-6238-42AA-AF96-1F0A8AC43C85}"/>
              </a:ext>
            </a:extLst>
          </p:cNvPr>
          <p:cNvSpPr/>
          <p:nvPr/>
        </p:nvSpPr>
        <p:spPr>
          <a:xfrm>
            <a:off x="1447800" y="5009572"/>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80" name="Rectangle 79">
            <a:extLst>
              <a:ext uri="{FF2B5EF4-FFF2-40B4-BE49-F238E27FC236}">
                <a16:creationId xmlns:a16="http://schemas.microsoft.com/office/drawing/2014/main" id="{09399103-4BEF-4F6E-AA0B-B8D348B3B36E}"/>
              </a:ext>
            </a:extLst>
          </p:cNvPr>
          <p:cNvSpPr/>
          <p:nvPr/>
        </p:nvSpPr>
        <p:spPr>
          <a:xfrm>
            <a:off x="2350366" y="641867"/>
            <a:ext cx="4949593"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81" name="Rectangle 80">
            <a:extLst>
              <a:ext uri="{FF2B5EF4-FFF2-40B4-BE49-F238E27FC236}">
                <a16:creationId xmlns:a16="http://schemas.microsoft.com/office/drawing/2014/main" id="{F716B6B3-B73A-4A42-9805-69E266455473}"/>
              </a:ext>
            </a:extLst>
          </p:cNvPr>
          <p:cNvSpPr/>
          <p:nvPr/>
        </p:nvSpPr>
        <p:spPr>
          <a:xfrm>
            <a:off x="384407" y="464403"/>
            <a:ext cx="2224823" cy="830997"/>
          </a:xfrm>
          <a:prstGeom prst="rect">
            <a:avLst/>
          </a:prstGeom>
        </p:spPr>
        <p:txBody>
          <a:bodyPr wrap="square">
            <a:spAutoFit/>
          </a:bodyPr>
          <a:lstStyle/>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Generalization</a:t>
            </a:r>
          </a:p>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 Error</a:t>
            </a:r>
          </a:p>
        </p:txBody>
      </p:sp>
      <p:sp>
        <p:nvSpPr>
          <p:cNvPr id="83" name="Rectangle 82">
            <a:extLst>
              <a:ext uri="{FF2B5EF4-FFF2-40B4-BE49-F238E27FC236}">
                <a16:creationId xmlns:a16="http://schemas.microsoft.com/office/drawing/2014/main" id="{CEC8E948-8B92-46DF-87DB-BAD20F3870DF}"/>
              </a:ext>
            </a:extLst>
          </p:cNvPr>
          <p:cNvSpPr/>
          <p:nvPr/>
        </p:nvSpPr>
        <p:spPr>
          <a:xfrm>
            <a:off x="5467350" y="605561"/>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grpSp>
        <p:nvGrpSpPr>
          <p:cNvPr id="96" name="Group 95">
            <a:extLst>
              <a:ext uri="{FF2B5EF4-FFF2-40B4-BE49-F238E27FC236}">
                <a16:creationId xmlns:a16="http://schemas.microsoft.com/office/drawing/2014/main" id="{DD72E712-4F0B-46B1-971A-2E664D461791}"/>
              </a:ext>
            </a:extLst>
          </p:cNvPr>
          <p:cNvGrpSpPr/>
          <p:nvPr/>
        </p:nvGrpSpPr>
        <p:grpSpPr>
          <a:xfrm>
            <a:off x="1158028" y="1261408"/>
            <a:ext cx="6827944" cy="3658299"/>
            <a:chOff x="1158028" y="533400"/>
            <a:chExt cx="6827944" cy="3658299"/>
          </a:xfrm>
        </p:grpSpPr>
        <p:pic>
          <p:nvPicPr>
            <p:cNvPr id="97" name="Picture 96">
              <a:extLst>
                <a:ext uri="{FF2B5EF4-FFF2-40B4-BE49-F238E27FC236}">
                  <a16:creationId xmlns:a16="http://schemas.microsoft.com/office/drawing/2014/main" id="{90A407E5-E687-4AA6-AE79-EFD1E1AF40B9}"/>
                </a:ext>
              </a:extLst>
            </p:cNvPr>
            <p:cNvPicPr>
              <a:picLocks noChangeAspect="1"/>
            </p:cNvPicPr>
            <p:nvPr/>
          </p:nvPicPr>
          <p:blipFill>
            <a:blip r:embed="rId3"/>
            <a:stretch>
              <a:fillRect/>
            </a:stretch>
          </p:blipFill>
          <p:spPr>
            <a:xfrm>
              <a:off x="1158028" y="533400"/>
              <a:ext cx="6827944" cy="3658299"/>
            </a:xfrm>
            <a:prstGeom prst="rect">
              <a:avLst/>
            </a:prstGeom>
          </p:spPr>
        </p:pic>
        <p:sp>
          <p:nvSpPr>
            <p:cNvPr id="98" name="Rectangle 97">
              <a:extLst>
                <a:ext uri="{FF2B5EF4-FFF2-40B4-BE49-F238E27FC236}">
                  <a16:creationId xmlns:a16="http://schemas.microsoft.com/office/drawing/2014/main" id="{96C4201A-D36C-4558-82BA-9C21D670BB0B}"/>
                </a:ext>
              </a:extLst>
            </p:cNvPr>
            <p:cNvSpPr/>
            <p:nvPr/>
          </p:nvSpPr>
          <p:spPr>
            <a:xfrm>
              <a:off x="6858000" y="3025973"/>
              <a:ext cx="893193" cy="307777"/>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99" name="Rectangle 98">
              <a:extLst>
                <a:ext uri="{FF2B5EF4-FFF2-40B4-BE49-F238E27FC236}">
                  <a16:creationId xmlns:a16="http://schemas.microsoft.com/office/drawing/2014/main" id="{AD5AFD07-02C3-4CAD-AF8D-015B39338B09}"/>
                </a:ext>
              </a:extLst>
            </p:cNvPr>
            <p:cNvSpPr/>
            <p:nvPr/>
          </p:nvSpPr>
          <p:spPr>
            <a:xfrm>
              <a:off x="6763572" y="2993945"/>
              <a:ext cx="893193"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5388202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7">
                                            <p:txEl>
                                              <p:pRg st="1" end="1"/>
                                            </p:txEl>
                                          </p:spTgt>
                                        </p:tgtEl>
                                        <p:attrNameLst>
                                          <p:attrName>style.visibility</p:attrName>
                                        </p:attrNameLst>
                                      </p:cBhvr>
                                      <p:to>
                                        <p:strVal val="visible"/>
                                      </p:to>
                                    </p:set>
                                    <p:anim calcmode="lin" valueType="num">
                                      <p:cBhvr additive="base">
                                        <p:cTn id="17"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81"/>
                                        </p:tgtEl>
                                        <p:attrNameLst>
                                          <p:attrName>style.visibility</p:attrName>
                                        </p:attrNameLst>
                                      </p:cBhvr>
                                      <p:to>
                                        <p:strVal val="visible"/>
                                      </p:to>
                                    </p:set>
                                    <p:anim calcmode="lin" valueType="num">
                                      <p:cBhvr additive="base">
                                        <p:cTn id="23" dur="500" fill="hold"/>
                                        <p:tgtEl>
                                          <p:spTgt spid="81"/>
                                        </p:tgtEl>
                                        <p:attrNameLst>
                                          <p:attrName>ppt_x</p:attrName>
                                        </p:attrNameLst>
                                      </p:cBhvr>
                                      <p:tavLst>
                                        <p:tav tm="0">
                                          <p:val>
                                            <p:strVal val="0-#ppt_w/2"/>
                                          </p:val>
                                        </p:tav>
                                        <p:tav tm="100000">
                                          <p:val>
                                            <p:strVal val="#ppt_x"/>
                                          </p:val>
                                        </p:tav>
                                      </p:tavLst>
                                    </p:anim>
                                    <p:anim calcmode="lin" valueType="num">
                                      <p:cBhvr additive="base">
                                        <p:cTn id="24" dur="500" fill="hold"/>
                                        <p:tgtEl>
                                          <p:spTgt spid="81"/>
                                        </p:tgtEl>
                                        <p:attrNameLst>
                                          <p:attrName>ppt_y</p:attrName>
                                        </p:attrNameLst>
                                      </p:cBhvr>
                                      <p:tavLst>
                                        <p:tav tm="0">
                                          <p:val>
                                            <p:strVal val="#ppt_y"/>
                                          </p:val>
                                        </p:tav>
                                        <p:tav tm="100000">
                                          <p:val>
                                            <p:strVal val="#ppt_y"/>
                                          </p:val>
                                        </p:tav>
                                      </p:tavLst>
                                    </p:anim>
                                  </p:childTnLst>
                                </p:cTn>
                              </p:par>
                              <p:par>
                                <p:cTn id="25" presetID="1" presetClass="exit" presetSubtype="0" fill="hold" grpId="0" nodeType="withEffect">
                                  <p:stCondLst>
                                    <p:cond delay="0"/>
                                  </p:stCondLst>
                                  <p:childTnLst>
                                    <p:set>
                                      <p:cBhvr>
                                        <p:cTn id="26" dur="1" fill="hold">
                                          <p:stCondLst>
                                            <p:cond delay="0"/>
                                          </p:stCondLst>
                                        </p:cTn>
                                        <p:tgtEl>
                                          <p:spTgt spid="52"/>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55"/>
                                        </p:tgtEl>
                                        <p:attrNameLst>
                                          <p:attrName>style.visibility</p:attrName>
                                        </p:attrNameLst>
                                      </p:cBhvr>
                                      <p:to>
                                        <p:strVal val="hidden"/>
                                      </p:to>
                                    </p:set>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6"/>
                                        </p:tgtEl>
                                        <p:attrNameLst>
                                          <p:attrName>style.visibility</p:attrName>
                                        </p:attrNameLst>
                                      </p:cBhvr>
                                      <p:to>
                                        <p:strVal val="visible"/>
                                      </p:to>
                                    </p:set>
                                    <p:anim calcmode="lin" valueType="num">
                                      <p:cBhvr additive="base">
                                        <p:cTn id="33" dur="500" fill="hold"/>
                                        <p:tgtEl>
                                          <p:spTgt spid="96"/>
                                        </p:tgtEl>
                                        <p:attrNameLst>
                                          <p:attrName>ppt_x</p:attrName>
                                        </p:attrNameLst>
                                      </p:cBhvr>
                                      <p:tavLst>
                                        <p:tav tm="0">
                                          <p:val>
                                            <p:strVal val="0-#ppt_w/2"/>
                                          </p:val>
                                        </p:tav>
                                        <p:tav tm="100000">
                                          <p:val>
                                            <p:strVal val="#ppt_x"/>
                                          </p:val>
                                        </p:tav>
                                      </p:tavLst>
                                    </p:anim>
                                    <p:anim calcmode="lin" valueType="num">
                                      <p:cBhvr additive="base">
                                        <p:cTn id="34" dur="500" fill="hold"/>
                                        <p:tgtEl>
                                          <p:spTgt spid="9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55" grpId="0"/>
      <p:bldP spid="58" grpId="0"/>
      <p:bldP spid="81" grpId="0"/>
    </p:bldLst>
  </p:timing>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070FDF44-88F3-42A6-99A0-D5CC110B9DFD}"/>
              </a:ext>
            </a:extLst>
          </p:cNvPr>
          <p:cNvSpPr/>
          <p:nvPr/>
        </p:nvSpPr>
        <p:spPr>
          <a:xfrm>
            <a:off x="-57150" y="4919008"/>
            <a:ext cx="8657441" cy="1938992"/>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 the machine is not very complicated,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then there are not that many different values of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So we can’t expect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to be close to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But small changes in the training data won’t affect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much.</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Hence, will be </a:t>
            </a:r>
            <a:r>
              <a:rPr kumimoji="0" lang="en-US" altLang="en-US" sz="2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small.</a:t>
            </a:r>
          </a:p>
        </p:txBody>
      </p:sp>
      <p:grpSp>
        <p:nvGrpSpPr>
          <p:cNvPr id="4" name="Group 3">
            <a:extLst>
              <a:ext uri="{FF2B5EF4-FFF2-40B4-BE49-F238E27FC236}">
                <a16:creationId xmlns:a16="http://schemas.microsoft.com/office/drawing/2014/main" id="{FE8432BB-4BC0-4ADB-9CD7-4336C7CF58FA}"/>
              </a:ext>
            </a:extLst>
          </p:cNvPr>
          <p:cNvGrpSpPr/>
          <p:nvPr/>
        </p:nvGrpSpPr>
        <p:grpSpPr>
          <a:xfrm>
            <a:off x="1158028" y="1261408"/>
            <a:ext cx="6827944" cy="3658299"/>
            <a:chOff x="1158028" y="533400"/>
            <a:chExt cx="6827944" cy="3658299"/>
          </a:xfrm>
        </p:grpSpPr>
        <p:pic>
          <p:nvPicPr>
            <p:cNvPr id="54" name="Picture 53">
              <a:extLst>
                <a:ext uri="{FF2B5EF4-FFF2-40B4-BE49-F238E27FC236}">
                  <a16:creationId xmlns:a16="http://schemas.microsoft.com/office/drawing/2014/main" id="{FA9EFA72-2088-476B-A081-A6013F05AEB7}"/>
                </a:ext>
              </a:extLst>
            </p:cNvPr>
            <p:cNvPicPr>
              <a:picLocks noChangeAspect="1"/>
            </p:cNvPicPr>
            <p:nvPr/>
          </p:nvPicPr>
          <p:blipFill>
            <a:blip r:embed="rId3"/>
            <a:stretch>
              <a:fillRect/>
            </a:stretch>
          </p:blipFill>
          <p:spPr>
            <a:xfrm>
              <a:off x="1158028" y="533400"/>
              <a:ext cx="6827944" cy="3658299"/>
            </a:xfrm>
            <a:prstGeom prst="rect">
              <a:avLst/>
            </a:prstGeom>
          </p:spPr>
        </p:pic>
        <p:sp>
          <p:nvSpPr>
            <p:cNvPr id="3" name="Rectangle 2">
              <a:extLst>
                <a:ext uri="{FF2B5EF4-FFF2-40B4-BE49-F238E27FC236}">
                  <a16:creationId xmlns:a16="http://schemas.microsoft.com/office/drawing/2014/main" id="{CA8AE554-81B5-4655-B8C2-15581C1C8DB2}"/>
                </a:ext>
              </a:extLst>
            </p:cNvPr>
            <p:cNvSpPr/>
            <p:nvPr/>
          </p:nvSpPr>
          <p:spPr>
            <a:xfrm>
              <a:off x="6858000" y="3025973"/>
              <a:ext cx="893193" cy="307777"/>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 name="Rectangle 1">
              <a:extLst>
                <a:ext uri="{FF2B5EF4-FFF2-40B4-BE49-F238E27FC236}">
                  <a16:creationId xmlns:a16="http://schemas.microsoft.com/office/drawing/2014/main" id="{01D4A428-DC2E-47A6-AA2D-174C7AD35B62}"/>
                </a:ext>
              </a:extLst>
            </p:cNvPr>
            <p:cNvSpPr/>
            <p:nvPr/>
          </p:nvSpPr>
          <p:spPr>
            <a:xfrm>
              <a:off x="6763572" y="2993945"/>
              <a:ext cx="893193"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9" name="Rectangle 18">
            <a:extLst>
              <a:ext uri="{FF2B5EF4-FFF2-40B4-BE49-F238E27FC236}">
                <a16:creationId xmlns:a16="http://schemas.microsoft.com/office/drawing/2014/main" id="{7AEF5DA0-EB09-48EE-8884-D0CC682E6557}"/>
              </a:ext>
            </a:extLst>
          </p:cNvPr>
          <p:cNvSpPr/>
          <p:nvPr/>
        </p:nvSpPr>
        <p:spPr>
          <a:xfrm>
            <a:off x="6130601" y="526190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0" name="Rectangle 19">
            <a:extLst>
              <a:ext uri="{FF2B5EF4-FFF2-40B4-BE49-F238E27FC236}">
                <a16:creationId xmlns:a16="http://schemas.microsoft.com/office/drawing/2014/main" id="{4D293111-6787-4C32-B056-B526359FDEC7}"/>
              </a:ext>
            </a:extLst>
          </p:cNvPr>
          <p:cNvSpPr/>
          <p:nvPr/>
        </p:nvSpPr>
        <p:spPr>
          <a:xfrm>
            <a:off x="2492143" y="561498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F8895016-41E0-43E7-A1D2-3ABCA0A643E7}"/>
              </a:ext>
            </a:extLst>
          </p:cNvPr>
          <p:cNvSpPr/>
          <p:nvPr/>
        </p:nvSpPr>
        <p:spPr>
          <a:xfrm>
            <a:off x="6321101" y="599598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5" name="Rectangle 4">
            <a:extLst>
              <a:ext uri="{FF2B5EF4-FFF2-40B4-BE49-F238E27FC236}">
                <a16:creationId xmlns:a16="http://schemas.microsoft.com/office/drawing/2014/main" id="{22D90B8C-63DB-4979-9424-4A0F69056471}"/>
              </a:ext>
            </a:extLst>
          </p:cNvPr>
          <p:cNvSpPr/>
          <p:nvPr/>
        </p:nvSpPr>
        <p:spPr>
          <a:xfrm>
            <a:off x="4656300" y="5680794"/>
            <a:ext cx="3825086" cy="461665"/>
          </a:xfrm>
          <a:prstGeom prst="rect">
            <a:avLst/>
          </a:prstGeom>
        </p:spPr>
        <p:txBody>
          <a:bodyPr wrap="non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&amp; the hence </a:t>
            </a:r>
            <a:r>
              <a:rPr kumimoji="0" lang="en-US" altLang="en-US" sz="2400" b="0" i="0" u="none" strike="noStrike" kern="1200" cap="none" spc="0" normalizeH="0" baseline="0" noProof="0" dirty="0">
                <a:ln>
                  <a:noFill/>
                </a:ln>
                <a:solidFill>
                  <a:srgbClr val="1B6BB8"/>
                </a:solidFill>
                <a:effectLst/>
                <a:uLnTx/>
                <a:uFillTx/>
                <a:latin typeface="Times New Roman"/>
                <a:ea typeface="+mn-ea"/>
                <a:cs typeface="Times New Roman" panose="02020603050405020304" pitchFamily="18" charset="0"/>
                <a:sym typeface="Symbol" panose="05050102010706020507" pitchFamily="18" charset="2"/>
              </a:rPr>
              <a:t>bias</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will be big.</a:t>
            </a:r>
          </a:p>
        </p:txBody>
      </p:sp>
      <p:sp>
        <p:nvSpPr>
          <p:cNvPr id="6" name="Oval 5">
            <a:extLst>
              <a:ext uri="{FF2B5EF4-FFF2-40B4-BE49-F238E27FC236}">
                <a16:creationId xmlns:a16="http://schemas.microsoft.com/office/drawing/2014/main" id="{3E740CC7-F1F8-4622-B4E7-956F331136FF}"/>
              </a:ext>
            </a:extLst>
          </p:cNvPr>
          <p:cNvSpPr/>
          <p:nvPr/>
        </p:nvSpPr>
        <p:spPr>
          <a:xfrm rot="3385297">
            <a:off x="1066810" y="2270493"/>
            <a:ext cx="1524000" cy="728707"/>
          </a:xfrm>
          <a:prstGeom prst="ellipse">
            <a:avLst/>
          </a:prstGeom>
          <a:ln w="25400">
            <a:solidFill>
              <a:srgbClr val="1B6BB8"/>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4" name="Oval 23">
            <a:extLst>
              <a:ext uri="{FF2B5EF4-FFF2-40B4-BE49-F238E27FC236}">
                <a16:creationId xmlns:a16="http://schemas.microsoft.com/office/drawing/2014/main" id="{406A896E-7C16-4FD2-B68D-2C5B3614171C}"/>
              </a:ext>
            </a:extLst>
          </p:cNvPr>
          <p:cNvSpPr/>
          <p:nvPr/>
        </p:nvSpPr>
        <p:spPr>
          <a:xfrm>
            <a:off x="1295400" y="3852208"/>
            <a:ext cx="1524000" cy="728707"/>
          </a:xfrm>
          <a:prstGeom prst="ellipse">
            <a:avLst/>
          </a:prstGeom>
          <a:ln w="25400">
            <a:solidFill>
              <a:srgbClr val="248F51"/>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5" name="Rectangle 63">
            <a:extLst>
              <a:ext uri="{FF2B5EF4-FFF2-40B4-BE49-F238E27FC236}">
                <a16:creationId xmlns:a16="http://schemas.microsoft.com/office/drawing/2014/main" id="{886E34B0-437C-437F-9B93-549B3D43F1AD}"/>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
        <p:nvSpPr>
          <p:cNvPr id="27" name="Rectangle 26">
            <a:extLst>
              <a:ext uri="{FF2B5EF4-FFF2-40B4-BE49-F238E27FC236}">
                <a16:creationId xmlns:a16="http://schemas.microsoft.com/office/drawing/2014/main" id="{34F60D57-4E1B-4448-8BE6-59D4FB5AB5DB}"/>
              </a:ext>
            </a:extLst>
          </p:cNvPr>
          <p:cNvSpPr/>
          <p:nvPr/>
        </p:nvSpPr>
        <p:spPr>
          <a:xfrm>
            <a:off x="1594590" y="61285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8" name="Rectangle 27">
            <a:extLst>
              <a:ext uri="{FF2B5EF4-FFF2-40B4-BE49-F238E27FC236}">
                <a16:creationId xmlns:a16="http://schemas.microsoft.com/office/drawing/2014/main" id="{47395B74-C9DB-4CFF-8457-11025E6FB968}"/>
              </a:ext>
            </a:extLst>
          </p:cNvPr>
          <p:cNvSpPr/>
          <p:nvPr/>
        </p:nvSpPr>
        <p:spPr>
          <a:xfrm>
            <a:off x="3391989" y="602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9" name="Rectangle 28">
            <a:extLst>
              <a:ext uri="{FF2B5EF4-FFF2-40B4-BE49-F238E27FC236}">
                <a16:creationId xmlns:a16="http://schemas.microsoft.com/office/drawing/2014/main" id="{551026C3-439B-4400-9A14-76D7CA7201B8}"/>
              </a:ext>
            </a:extLst>
          </p:cNvPr>
          <p:cNvSpPr/>
          <p:nvPr/>
        </p:nvSpPr>
        <p:spPr>
          <a:xfrm>
            <a:off x="2350366" y="641867"/>
            <a:ext cx="4949593"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31" name="Rectangle 30">
            <a:extLst>
              <a:ext uri="{FF2B5EF4-FFF2-40B4-BE49-F238E27FC236}">
                <a16:creationId xmlns:a16="http://schemas.microsoft.com/office/drawing/2014/main" id="{4FB53A6D-67B2-46E7-9468-763DBB3C375D}"/>
              </a:ext>
            </a:extLst>
          </p:cNvPr>
          <p:cNvSpPr/>
          <p:nvPr/>
        </p:nvSpPr>
        <p:spPr>
          <a:xfrm>
            <a:off x="384407" y="464403"/>
            <a:ext cx="2224823" cy="830997"/>
          </a:xfrm>
          <a:prstGeom prst="rect">
            <a:avLst/>
          </a:prstGeom>
        </p:spPr>
        <p:txBody>
          <a:bodyPr wrap="square">
            <a:spAutoFit/>
          </a:bodyPr>
          <a:lstStyle/>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Generalization</a:t>
            </a:r>
          </a:p>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 Error</a:t>
            </a:r>
          </a:p>
        </p:txBody>
      </p:sp>
      <p:sp>
        <p:nvSpPr>
          <p:cNvPr id="32" name="Rectangle 31">
            <a:extLst>
              <a:ext uri="{FF2B5EF4-FFF2-40B4-BE49-F238E27FC236}">
                <a16:creationId xmlns:a16="http://schemas.microsoft.com/office/drawing/2014/main" id="{E5B21044-835B-4297-A627-F140F9750238}"/>
              </a:ext>
            </a:extLst>
          </p:cNvPr>
          <p:cNvSpPr/>
          <p:nvPr/>
        </p:nvSpPr>
        <p:spPr>
          <a:xfrm>
            <a:off x="5467350" y="605561"/>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242293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0-#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7">
                                            <p:txEl>
                                              <p:pRg st="1" end="1"/>
                                            </p:txEl>
                                          </p:spTgt>
                                        </p:tgtEl>
                                        <p:attrNameLst>
                                          <p:attrName>style.visibility</p:attrName>
                                        </p:attrNameLst>
                                      </p:cBhvr>
                                      <p:to>
                                        <p:strVal val="visible"/>
                                      </p:to>
                                    </p:set>
                                    <p:anim calcmode="lin" valueType="num">
                                      <p:cBhvr additive="base">
                                        <p:cTn id="17"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7">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0-#ppt_w/2"/>
                                          </p:val>
                                        </p:tav>
                                        <p:tav tm="100000">
                                          <p:val>
                                            <p:strVal val="#ppt_x"/>
                                          </p:val>
                                        </p:tav>
                                      </p:tavLst>
                                    </p:anim>
                                    <p:anim calcmode="lin" valueType="num">
                                      <p:cBhvr additive="base">
                                        <p:cTn id="2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7">
                                            <p:txEl>
                                              <p:pRg st="2" end="2"/>
                                            </p:txEl>
                                          </p:spTgt>
                                        </p:tgtEl>
                                        <p:attrNameLst>
                                          <p:attrName>style.visibility</p:attrName>
                                        </p:attrNameLst>
                                      </p:cBhvr>
                                      <p:to>
                                        <p:strVal val="visible"/>
                                      </p:to>
                                    </p:set>
                                    <p:anim calcmode="lin" valueType="num">
                                      <p:cBhvr additive="base">
                                        <p:cTn id="2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7">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20"/>
                                        </p:tgtEl>
                                        <p:attrNameLst>
                                          <p:attrName>style.visibility</p:attrName>
                                        </p:attrNameLst>
                                      </p:cBhvr>
                                      <p:to>
                                        <p:strVal val="visible"/>
                                      </p:to>
                                    </p:set>
                                    <p:anim calcmode="lin" valueType="num">
                                      <p:cBhvr additive="base">
                                        <p:cTn id="31" dur="500" fill="hold"/>
                                        <p:tgtEl>
                                          <p:spTgt spid="20"/>
                                        </p:tgtEl>
                                        <p:attrNameLst>
                                          <p:attrName>ppt_x</p:attrName>
                                        </p:attrNameLst>
                                      </p:cBhvr>
                                      <p:tavLst>
                                        <p:tav tm="0">
                                          <p:val>
                                            <p:strVal val="0-#ppt_w/2"/>
                                          </p:val>
                                        </p:tav>
                                        <p:tav tm="100000">
                                          <p:val>
                                            <p:strVal val="#ppt_x"/>
                                          </p:val>
                                        </p:tav>
                                      </p:tavLst>
                                    </p:anim>
                                    <p:anim calcmode="lin" valueType="num">
                                      <p:cBhvr additive="base">
                                        <p:cTn id="32"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
                                        </p:tgtEl>
                                        <p:attrNameLst>
                                          <p:attrName>style.visibility</p:attrName>
                                        </p:attrNameLst>
                                      </p:cBhvr>
                                      <p:to>
                                        <p:strVal val="visible"/>
                                      </p:to>
                                    </p:set>
                                    <p:anim calcmode="lin" valueType="num">
                                      <p:cBhvr additive="base">
                                        <p:cTn id="37" dur="500" fill="hold"/>
                                        <p:tgtEl>
                                          <p:spTgt spid="5"/>
                                        </p:tgtEl>
                                        <p:attrNameLst>
                                          <p:attrName>ppt_x</p:attrName>
                                        </p:attrNameLst>
                                      </p:cBhvr>
                                      <p:tavLst>
                                        <p:tav tm="0">
                                          <p:val>
                                            <p:strVal val="0-#ppt_w/2"/>
                                          </p:val>
                                        </p:tav>
                                        <p:tav tm="100000">
                                          <p:val>
                                            <p:strVal val="#ppt_x"/>
                                          </p:val>
                                        </p:tav>
                                      </p:tavLst>
                                    </p:anim>
                                    <p:anim calcmode="lin" valueType="num">
                                      <p:cBhvr additive="base">
                                        <p:cTn id="3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7">
                                            <p:txEl>
                                              <p:pRg st="3" end="3"/>
                                            </p:txEl>
                                          </p:spTgt>
                                        </p:tgtEl>
                                        <p:attrNameLst>
                                          <p:attrName>style.visibility</p:attrName>
                                        </p:attrNameLst>
                                      </p:cBhvr>
                                      <p:to>
                                        <p:strVal val="visible"/>
                                      </p:to>
                                    </p:set>
                                    <p:anim calcmode="lin" valueType="num">
                                      <p:cBhvr additive="base">
                                        <p:cTn id="43"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7">
                                            <p:txEl>
                                              <p:pRg st="3" end="3"/>
                                            </p:txEl>
                                          </p:spTgt>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21"/>
                                        </p:tgtEl>
                                        <p:attrNameLst>
                                          <p:attrName>style.visibility</p:attrName>
                                        </p:attrNameLst>
                                      </p:cBhvr>
                                      <p:to>
                                        <p:strVal val="visible"/>
                                      </p:to>
                                    </p:set>
                                    <p:anim calcmode="lin" valueType="num">
                                      <p:cBhvr additive="base">
                                        <p:cTn id="47" dur="500" fill="hold"/>
                                        <p:tgtEl>
                                          <p:spTgt spid="21"/>
                                        </p:tgtEl>
                                        <p:attrNameLst>
                                          <p:attrName>ppt_x</p:attrName>
                                        </p:attrNameLst>
                                      </p:cBhvr>
                                      <p:tavLst>
                                        <p:tav tm="0">
                                          <p:val>
                                            <p:strVal val="0-#ppt_w/2"/>
                                          </p:val>
                                        </p:tav>
                                        <p:tav tm="100000">
                                          <p:val>
                                            <p:strVal val="#ppt_x"/>
                                          </p:val>
                                        </p:tav>
                                      </p:tavLst>
                                    </p:anim>
                                    <p:anim calcmode="lin" valueType="num">
                                      <p:cBhvr additive="base">
                                        <p:cTn id="48" dur="500" fill="hold"/>
                                        <p:tgtEl>
                                          <p:spTgt spid="21"/>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500" fill="hold"/>
                                        <p:tgtEl>
                                          <p:spTgt spid="24"/>
                                        </p:tgtEl>
                                        <p:attrNameLst>
                                          <p:attrName>ppt_x</p:attrName>
                                        </p:attrNameLst>
                                      </p:cBhvr>
                                      <p:tavLst>
                                        <p:tav tm="0">
                                          <p:val>
                                            <p:strVal val="0-#ppt_w/2"/>
                                          </p:val>
                                        </p:tav>
                                        <p:tav tm="100000">
                                          <p:val>
                                            <p:strVal val="#ppt_x"/>
                                          </p:val>
                                        </p:tav>
                                      </p:tavLst>
                                    </p:anim>
                                    <p:anim calcmode="lin" valueType="num">
                                      <p:cBhvr additive="base">
                                        <p:cTn id="52" dur="500" fill="hold"/>
                                        <p:tgtEl>
                                          <p:spTgt spid="24"/>
                                        </p:tgtEl>
                                        <p:attrNameLst>
                                          <p:attrName>ppt_y</p:attrName>
                                        </p:attrNameLst>
                                      </p:cBhvr>
                                      <p:tavLst>
                                        <p:tav tm="0">
                                          <p:val>
                                            <p:strVal val="#ppt_y"/>
                                          </p:val>
                                        </p:tav>
                                        <p:tav tm="100000">
                                          <p:val>
                                            <p:strVal val="#ppt_y"/>
                                          </p:val>
                                        </p:tav>
                                      </p:tavLst>
                                    </p:anim>
                                  </p:childTnLst>
                                </p:cTn>
                              </p:par>
                              <p:par>
                                <p:cTn id="53" presetID="1" presetClass="exit" presetSubtype="0" fill="hold" grpId="1" nodeType="withEffect">
                                  <p:stCondLst>
                                    <p:cond delay="0"/>
                                  </p:stCondLst>
                                  <p:childTnLst>
                                    <p:set>
                                      <p:cBhvr>
                                        <p:cTn id="54" dur="1" fill="hold">
                                          <p:stCondLst>
                                            <p:cond delay="0"/>
                                          </p:stCondLst>
                                        </p:cTn>
                                        <p:tgtEl>
                                          <p:spTgt spid="6"/>
                                        </p:tgtEl>
                                        <p:attrNameLst>
                                          <p:attrName>style.visibility</p:attrName>
                                        </p:attrNameLst>
                                      </p:cBhvr>
                                      <p:to>
                                        <p:strVal val="hidden"/>
                                      </p:to>
                                    </p:set>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57">
                                            <p:txEl>
                                              <p:pRg st="4" end="4"/>
                                            </p:txEl>
                                          </p:spTgt>
                                        </p:tgtEl>
                                        <p:attrNameLst>
                                          <p:attrName>style.visibility</p:attrName>
                                        </p:attrNameLst>
                                      </p:cBhvr>
                                      <p:to>
                                        <p:strVal val="visible"/>
                                      </p:to>
                                    </p:set>
                                    <p:anim calcmode="lin" valueType="num">
                                      <p:cBhvr additive="base">
                                        <p:cTn id="59"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5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5" grpId="0"/>
      <p:bldP spid="6" grpId="0" animBg="1"/>
      <p:bldP spid="6" grpId="1" animBg="1"/>
      <p:bldP spid="24"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Overview</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bicycle</a:t>
                </a:r>
              </a:p>
            </p:txBody>
          </p:sp>
        </p:grpSp>
      </p:grpSp>
      <p:sp>
        <p:nvSpPr>
          <p:cNvPr id="111" name="Rounded Rectangular Callout 110"/>
          <p:cNvSpPr/>
          <p:nvPr/>
        </p:nvSpPr>
        <p:spPr>
          <a:xfrm>
            <a:off x="900897" y="3632478"/>
            <a:ext cx="2152612" cy="817245"/>
          </a:xfrm>
          <a:prstGeom prst="wedgeRoundRectCallout">
            <a:avLst>
              <a:gd name="adj1" fmla="val -33893"/>
              <a:gd name="adj2" fmla="val -61958"/>
              <a:gd name="adj3" fmla="val 16667"/>
            </a:avLst>
          </a:prstGeom>
          <a:ln w="25400">
            <a:solidFill>
              <a:schemeClr val="tx2"/>
            </a:solidFill>
          </a:ln>
        </p:spPr>
        <p:txBody>
          <a:bodyPr wrap="none" lIns="0" tIns="0" rIns="0" bIns="0" rtlCol="0" anchor="ctr">
            <a:spAutoFit/>
          </a:bodyPr>
          <a:lstStyle/>
          <a:p>
            <a:pPr algn="ctr"/>
            <a:r>
              <a:rPr lang="en-US" altLang="en-US" sz="2400" dirty="0"/>
              <a:t>This defines </a:t>
            </a:r>
          </a:p>
          <a:p>
            <a:pPr algn="ctr"/>
            <a:r>
              <a:rPr lang="en-US" altLang="en-US" sz="2400" dirty="0"/>
              <a:t>the </a:t>
            </a:r>
            <a:r>
              <a:rPr lang="en-US" altLang="en-US" sz="2400" dirty="0">
                <a:solidFill>
                  <a:schemeClr val="accent2"/>
                </a:solidFill>
              </a:rPr>
              <a:t>error surface</a:t>
            </a:r>
            <a:r>
              <a:rPr lang="en-US" altLang="en-US" sz="2400" dirty="0"/>
              <a:t>.</a:t>
            </a:r>
            <a:endParaRPr lang="en-US" altLang="en-US" sz="2400" dirty="0">
              <a:sym typeface="Symbol" panose="05050102010706020507" pitchFamily="18" charset="2"/>
            </a:endParaRPr>
          </a:p>
        </p:txBody>
      </p:sp>
      <p:pic>
        <p:nvPicPr>
          <p:cNvPr id="206"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79" name="Rounded Rectangular Callout 278"/>
          <p:cNvSpPr/>
          <p:nvPr/>
        </p:nvSpPr>
        <p:spPr>
          <a:xfrm>
            <a:off x="-152400" y="4572000"/>
            <a:ext cx="4117371" cy="817245"/>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move in the direction and speed of steepest decent.</a:t>
            </a:r>
          </a:p>
        </p:txBody>
      </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46" name="Rounded Rectangular Callout 145"/>
          <p:cNvSpPr/>
          <p:nvPr/>
        </p:nvSpPr>
        <p:spPr>
          <a:xfrm>
            <a:off x="7331325" y="124777"/>
            <a:ext cx="1627474"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Much better!</a:t>
            </a:r>
            <a:endParaRPr lang="en-CA" sz="2400" dirty="0">
              <a:solidFill>
                <a:srgbClr val="FAD261"/>
              </a:solidFill>
              <a:cs typeface="Times New Roman" panose="02020603050405020304" pitchFamily="18" charset="0"/>
              <a:sym typeface="Symbol" panose="05050102010706020507" pitchFamily="18" charset="2"/>
            </a:endParaRPr>
          </a:p>
        </p:txBody>
      </p:sp>
      <p:pic>
        <p:nvPicPr>
          <p:cNvPr id="142" name="Picture 141"/>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sp>
        <p:nvSpPr>
          <p:cNvPr id="143" name="Rounded Rectangular Callout 142"/>
          <p:cNvSpPr/>
          <p:nvPr/>
        </p:nvSpPr>
        <p:spPr>
          <a:xfrm>
            <a:off x="381000" y="5486400"/>
            <a:ext cx="3096727" cy="1225868"/>
          </a:xfrm>
          <a:prstGeom prst="wedgeRoundRectCallout">
            <a:avLst>
              <a:gd name="adj1" fmla="val -29683"/>
              <a:gd name="adj2" fmla="val -59211"/>
              <a:gd name="adj3" fmla="val 16667"/>
            </a:avLst>
          </a:prstGeom>
          <a:ln w="25400">
            <a:solidFill>
              <a:schemeClr val="tx2"/>
            </a:solidFill>
          </a:ln>
        </p:spPr>
        <p:txBody>
          <a:bodyPr wrap="square" lIns="0" tIns="0" rIns="0" bIns="0" rtlCol="0" anchor="ctr">
            <a:spAutoFit/>
          </a:bodyPr>
          <a:lstStyle/>
          <a:p>
            <a:pPr algn="ctr"/>
            <a:r>
              <a:rPr lang="en-US" altLang="en-US" sz="2400" dirty="0">
                <a:cs typeface="Times New Roman" pitchFamily="18" charset="0"/>
              </a:rPr>
              <a:t>I hope to find </a:t>
            </a:r>
          </a:p>
          <a:p>
            <a:pPr algn="ctr"/>
            <a:r>
              <a:rPr lang="en-US" altLang="en-US" sz="2400" dirty="0">
                <a:cs typeface="Times New Roman" pitchFamily="18" charset="0"/>
              </a:rPr>
              <a:t>a deep valley </a:t>
            </a:r>
          </a:p>
          <a:p>
            <a:pPr algn="ctr"/>
            <a:r>
              <a:rPr lang="en-US" altLang="en-US" sz="2400" dirty="0">
                <a:cs typeface="Times New Roman" pitchFamily="18" charset="0"/>
              </a:rPr>
              <a:t>where the error is small.</a:t>
            </a:r>
          </a:p>
        </p:txBody>
      </p:sp>
      <p:sp>
        <p:nvSpPr>
          <p:cNvPr id="144" name="Rounded Rectangular Callout 143"/>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51" name="Group 150"/>
          <p:cNvGrpSpPr/>
          <p:nvPr/>
        </p:nvGrpSpPr>
        <p:grpSpPr>
          <a:xfrm>
            <a:off x="5029200" y="2962063"/>
            <a:ext cx="2374211" cy="465998"/>
            <a:chOff x="4953000" y="2962062"/>
            <a:chExt cx="2860876" cy="567035"/>
          </a:xfrm>
        </p:grpSpPr>
        <p:sp>
          <p:nvSpPr>
            <p:cNvPr id="152" name="Rectangle 5"/>
            <p:cNvSpPr>
              <a:spLocks noChangeArrowheads="1"/>
            </p:cNvSpPr>
            <p:nvPr/>
          </p:nvSpPr>
          <p:spPr bwMode="auto">
            <a:xfrm>
              <a:off x="5037461" y="2965700"/>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53"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54" name="Rounded Rectangular Callout 153"/>
            <p:cNvSpPr/>
            <p:nvPr/>
          </p:nvSpPr>
          <p:spPr>
            <a:xfrm>
              <a:off x="4953000" y="2962062"/>
              <a:ext cx="2860876" cy="510778"/>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sp>
        <p:nvSpPr>
          <p:cNvPr id="101" name="Rounded Rectangular Callout 144">
            <a:extLst>
              <a:ext uri="{FF2B5EF4-FFF2-40B4-BE49-F238E27FC236}">
                <a16:creationId xmlns:a16="http://schemas.microsoft.com/office/drawing/2014/main" id="{B687095F-8C02-4B45-AEE9-97AD05F57EE1}"/>
              </a:ext>
            </a:extLst>
          </p:cNvPr>
          <p:cNvSpPr/>
          <p:nvPr/>
        </p:nvSpPr>
        <p:spPr>
          <a:xfrm>
            <a:off x="7522112" y="2288521"/>
            <a:ext cx="1545688" cy="1225868"/>
          </a:xfrm>
          <a:prstGeom prst="wedgeRoundRectCallout">
            <a:avLst>
              <a:gd name="adj1" fmla="val 5263"/>
              <a:gd name="adj2" fmla="val -115428"/>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Tree>
    <p:extLst>
      <p:ext uri="{BB962C8B-B14F-4D97-AF65-F5344CB8AC3E}">
        <p14:creationId xmlns:p14="http://schemas.microsoft.com/office/powerpoint/2010/main" val="33112146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 calcmode="lin" valueType="num">
                                      <p:cBhvr additive="base">
                                        <p:cTn id="7" dur="500" fill="hold"/>
                                        <p:tgtEl>
                                          <p:spTgt spid="111"/>
                                        </p:tgtEl>
                                        <p:attrNameLst>
                                          <p:attrName>ppt_x</p:attrName>
                                        </p:attrNameLst>
                                      </p:cBhvr>
                                      <p:tavLst>
                                        <p:tav tm="0">
                                          <p:val>
                                            <p:strVal val="0-#ppt_w/2"/>
                                          </p:val>
                                        </p:tav>
                                        <p:tav tm="100000">
                                          <p:val>
                                            <p:strVal val="#ppt_x"/>
                                          </p:val>
                                        </p:tav>
                                      </p:tavLst>
                                    </p:anim>
                                    <p:anim calcmode="lin" valueType="num">
                                      <p:cBhvr additive="base">
                                        <p:cTn id="8"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79"/>
                                        </p:tgtEl>
                                        <p:attrNameLst>
                                          <p:attrName>style.visibility</p:attrName>
                                        </p:attrNameLst>
                                      </p:cBhvr>
                                      <p:to>
                                        <p:strVal val="visible"/>
                                      </p:to>
                                    </p:set>
                                    <p:anim calcmode="lin" valueType="num">
                                      <p:cBhvr additive="base">
                                        <p:cTn id="13" dur="500" fill="hold"/>
                                        <p:tgtEl>
                                          <p:spTgt spid="279"/>
                                        </p:tgtEl>
                                        <p:attrNameLst>
                                          <p:attrName>ppt_x</p:attrName>
                                        </p:attrNameLst>
                                      </p:cBhvr>
                                      <p:tavLst>
                                        <p:tav tm="0">
                                          <p:val>
                                            <p:strVal val="0-#ppt_w/2"/>
                                          </p:val>
                                        </p:tav>
                                        <p:tav tm="100000">
                                          <p:val>
                                            <p:strVal val="#ppt_x"/>
                                          </p:val>
                                        </p:tav>
                                      </p:tavLst>
                                    </p:anim>
                                    <p:anim calcmode="lin" valueType="num">
                                      <p:cBhvr additive="base">
                                        <p:cTn id="14" dur="500" fill="hold"/>
                                        <p:tgtEl>
                                          <p:spTgt spid="27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43"/>
                                        </p:tgtEl>
                                        <p:attrNameLst>
                                          <p:attrName>style.visibility</p:attrName>
                                        </p:attrNameLst>
                                      </p:cBhvr>
                                      <p:to>
                                        <p:strVal val="visible"/>
                                      </p:to>
                                    </p:set>
                                    <p:anim calcmode="lin" valueType="num">
                                      <p:cBhvr additive="base">
                                        <p:cTn id="19" dur="500" fill="hold"/>
                                        <p:tgtEl>
                                          <p:spTgt spid="143"/>
                                        </p:tgtEl>
                                        <p:attrNameLst>
                                          <p:attrName>ppt_x</p:attrName>
                                        </p:attrNameLst>
                                      </p:cBhvr>
                                      <p:tavLst>
                                        <p:tav tm="0">
                                          <p:val>
                                            <p:strVal val="0-#ppt_w/2"/>
                                          </p:val>
                                        </p:tav>
                                        <p:tav tm="100000">
                                          <p:val>
                                            <p:strVal val="#ppt_x"/>
                                          </p:val>
                                        </p:tav>
                                      </p:tavLst>
                                    </p:anim>
                                    <p:anim calcmode="lin" valueType="num">
                                      <p:cBhvr additive="base">
                                        <p:cTn id="20" dur="500" fill="hold"/>
                                        <p:tgtEl>
                                          <p:spTgt spid="1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279" grpId="0" animBg="1"/>
      <p:bldP spid="143" grpId="0" animBg="1"/>
    </p:bldLst>
  </p:timing>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070FDF44-88F3-42A6-99A0-D5CC110B9DFD}"/>
              </a:ext>
            </a:extLst>
          </p:cNvPr>
          <p:cNvSpPr/>
          <p:nvPr/>
        </p:nvSpPr>
        <p:spPr>
          <a:xfrm>
            <a:off x="1984433" y="4919008"/>
            <a:ext cx="8657441" cy="1938992"/>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If the machine is complicated,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then we can expect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to be close to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&amp; the hence </a:t>
            </a:r>
            <a:r>
              <a:rPr kumimoji="0" lang="en-US" altLang="en-US" sz="2400" b="0" i="0" u="none" strike="noStrike" kern="1200" cap="none" spc="0" normalizeH="0" baseline="0" noProof="0" dirty="0">
                <a:ln>
                  <a:noFill/>
                </a:ln>
                <a:solidFill>
                  <a:srgbClr val="1B6BB8"/>
                </a:solidFill>
                <a:effectLst/>
                <a:uLnTx/>
                <a:uFillTx/>
                <a:latin typeface="Times New Roman"/>
                <a:ea typeface="+mn-ea"/>
                <a:cs typeface="Times New Roman" panose="02020603050405020304" pitchFamily="18" charset="0"/>
                <a:sym typeface="Symbol" panose="05050102010706020507" pitchFamily="18" charset="2"/>
              </a:rPr>
              <a:t>bias</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will be small.</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But small changes in the training data will affect </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 lot.</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Hence, will be </a:t>
            </a:r>
            <a:r>
              <a:rPr kumimoji="0" lang="en-US" altLang="en-US" sz="2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large.</a:t>
            </a:r>
          </a:p>
        </p:txBody>
      </p:sp>
      <p:grpSp>
        <p:nvGrpSpPr>
          <p:cNvPr id="4" name="Group 3">
            <a:extLst>
              <a:ext uri="{FF2B5EF4-FFF2-40B4-BE49-F238E27FC236}">
                <a16:creationId xmlns:a16="http://schemas.microsoft.com/office/drawing/2014/main" id="{FE8432BB-4BC0-4ADB-9CD7-4336C7CF58FA}"/>
              </a:ext>
            </a:extLst>
          </p:cNvPr>
          <p:cNvGrpSpPr/>
          <p:nvPr/>
        </p:nvGrpSpPr>
        <p:grpSpPr>
          <a:xfrm>
            <a:off x="1158028" y="1261408"/>
            <a:ext cx="6827944" cy="3658299"/>
            <a:chOff x="1158028" y="533400"/>
            <a:chExt cx="6827944" cy="3658299"/>
          </a:xfrm>
        </p:grpSpPr>
        <p:pic>
          <p:nvPicPr>
            <p:cNvPr id="54" name="Picture 53">
              <a:extLst>
                <a:ext uri="{FF2B5EF4-FFF2-40B4-BE49-F238E27FC236}">
                  <a16:creationId xmlns:a16="http://schemas.microsoft.com/office/drawing/2014/main" id="{FA9EFA72-2088-476B-A081-A6013F05AEB7}"/>
                </a:ext>
              </a:extLst>
            </p:cNvPr>
            <p:cNvPicPr>
              <a:picLocks noChangeAspect="1"/>
            </p:cNvPicPr>
            <p:nvPr/>
          </p:nvPicPr>
          <p:blipFill>
            <a:blip r:embed="rId3"/>
            <a:stretch>
              <a:fillRect/>
            </a:stretch>
          </p:blipFill>
          <p:spPr>
            <a:xfrm>
              <a:off x="1158028" y="533400"/>
              <a:ext cx="6827944" cy="3658299"/>
            </a:xfrm>
            <a:prstGeom prst="rect">
              <a:avLst/>
            </a:prstGeom>
          </p:spPr>
        </p:pic>
        <p:sp>
          <p:nvSpPr>
            <p:cNvPr id="3" name="Rectangle 2">
              <a:extLst>
                <a:ext uri="{FF2B5EF4-FFF2-40B4-BE49-F238E27FC236}">
                  <a16:creationId xmlns:a16="http://schemas.microsoft.com/office/drawing/2014/main" id="{CA8AE554-81B5-4655-B8C2-15581C1C8DB2}"/>
                </a:ext>
              </a:extLst>
            </p:cNvPr>
            <p:cNvSpPr/>
            <p:nvPr/>
          </p:nvSpPr>
          <p:spPr>
            <a:xfrm>
              <a:off x="6858000" y="3025973"/>
              <a:ext cx="893193" cy="307777"/>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 name="Rectangle 1">
              <a:extLst>
                <a:ext uri="{FF2B5EF4-FFF2-40B4-BE49-F238E27FC236}">
                  <a16:creationId xmlns:a16="http://schemas.microsoft.com/office/drawing/2014/main" id="{01D4A428-DC2E-47A6-AA2D-174C7AD35B62}"/>
                </a:ext>
              </a:extLst>
            </p:cNvPr>
            <p:cNvSpPr/>
            <p:nvPr/>
          </p:nvSpPr>
          <p:spPr>
            <a:xfrm>
              <a:off x="6763572" y="2993945"/>
              <a:ext cx="893193"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9" name="Rectangle 18">
            <a:extLst>
              <a:ext uri="{FF2B5EF4-FFF2-40B4-BE49-F238E27FC236}">
                <a16:creationId xmlns:a16="http://schemas.microsoft.com/office/drawing/2014/main" id="{7AEF5DA0-EB09-48EE-8884-D0CC682E6557}"/>
              </a:ext>
            </a:extLst>
          </p:cNvPr>
          <p:cNvSpPr/>
          <p:nvPr/>
        </p:nvSpPr>
        <p:spPr>
          <a:xfrm>
            <a:off x="4545874" y="526190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F8895016-41E0-43E7-A1D2-3ABCA0A643E7}"/>
              </a:ext>
            </a:extLst>
          </p:cNvPr>
          <p:cNvSpPr/>
          <p:nvPr/>
        </p:nvSpPr>
        <p:spPr>
          <a:xfrm>
            <a:off x="8127274" y="599598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15" name="Oval 14">
            <a:extLst>
              <a:ext uri="{FF2B5EF4-FFF2-40B4-BE49-F238E27FC236}">
                <a16:creationId xmlns:a16="http://schemas.microsoft.com/office/drawing/2014/main" id="{6D332C08-D26E-449D-ACA3-84837B89296B}"/>
              </a:ext>
            </a:extLst>
          </p:cNvPr>
          <p:cNvSpPr/>
          <p:nvPr/>
        </p:nvSpPr>
        <p:spPr>
          <a:xfrm rot="281097">
            <a:off x="5638810" y="3850606"/>
            <a:ext cx="1524000" cy="728707"/>
          </a:xfrm>
          <a:prstGeom prst="ellipse">
            <a:avLst/>
          </a:prstGeom>
          <a:ln w="25400">
            <a:solidFill>
              <a:srgbClr val="1B6BB8"/>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6" name="Oval 15">
            <a:extLst>
              <a:ext uri="{FF2B5EF4-FFF2-40B4-BE49-F238E27FC236}">
                <a16:creationId xmlns:a16="http://schemas.microsoft.com/office/drawing/2014/main" id="{E072EE06-84C1-42F3-937F-15C3BE4FD3BD}"/>
              </a:ext>
            </a:extLst>
          </p:cNvPr>
          <p:cNvSpPr/>
          <p:nvPr/>
        </p:nvSpPr>
        <p:spPr>
          <a:xfrm rot="21249505">
            <a:off x="5867400" y="3391331"/>
            <a:ext cx="1524000" cy="728707"/>
          </a:xfrm>
          <a:prstGeom prst="ellipse">
            <a:avLst/>
          </a:prstGeom>
          <a:ln w="25400">
            <a:solidFill>
              <a:srgbClr val="248F51"/>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 name="Rectangle 63">
            <a:extLst>
              <a:ext uri="{FF2B5EF4-FFF2-40B4-BE49-F238E27FC236}">
                <a16:creationId xmlns:a16="http://schemas.microsoft.com/office/drawing/2014/main" id="{E984A11B-5C82-43A9-84D0-57C9C7CF0D5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
        <p:nvSpPr>
          <p:cNvPr id="23" name="Rectangle 22">
            <a:extLst>
              <a:ext uri="{FF2B5EF4-FFF2-40B4-BE49-F238E27FC236}">
                <a16:creationId xmlns:a16="http://schemas.microsoft.com/office/drawing/2014/main" id="{F2E800EF-5EA0-4277-B5D6-C20C5086D915}"/>
              </a:ext>
            </a:extLst>
          </p:cNvPr>
          <p:cNvSpPr/>
          <p:nvPr/>
        </p:nvSpPr>
        <p:spPr>
          <a:xfrm>
            <a:off x="1594590" y="61285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4" name="Rectangle 23">
            <a:extLst>
              <a:ext uri="{FF2B5EF4-FFF2-40B4-BE49-F238E27FC236}">
                <a16:creationId xmlns:a16="http://schemas.microsoft.com/office/drawing/2014/main" id="{3F032A9E-E839-4B1E-A1AD-E84DB1798936}"/>
              </a:ext>
            </a:extLst>
          </p:cNvPr>
          <p:cNvSpPr/>
          <p:nvPr/>
        </p:nvSpPr>
        <p:spPr>
          <a:xfrm>
            <a:off x="3391989" y="602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5" name="Rectangle 24">
            <a:extLst>
              <a:ext uri="{FF2B5EF4-FFF2-40B4-BE49-F238E27FC236}">
                <a16:creationId xmlns:a16="http://schemas.microsoft.com/office/drawing/2014/main" id="{C25B23CD-17EA-4B5D-9DE1-CC98F8E6DF59}"/>
              </a:ext>
            </a:extLst>
          </p:cNvPr>
          <p:cNvSpPr/>
          <p:nvPr/>
        </p:nvSpPr>
        <p:spPr>
          <a:xfrm>
            <a:off x="2350366" y="641867"/>
            <a:ext cx="4949593"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26" name="Rectangle 25">
            <a:extLst>
              <a:ext uri="{FF2B5EF4-FFF2-40B4-BE49-F238E27FC236}">
                <a16:creationId xmlns:a16="http://schemas.microsoft.com/office/drawing/2014/main" id="{7F836FEB-4563-4D0C-80E3-C2688441A96C}"/>
              </a:ext>
            </a:extLst>
          </p:cNvPr>
          <p:cNvSpPr/>
          <p:nvPr/>
        </p:nvSpPr>
        <p:spPr>
          <a:xfrm>
            <a:off x="384407" y="464403"/>
            <a:ext cx="2224823" cy="830997"/>
          </a:xfrm>
          <a:prstGeom prst="rect">
            <a:avLst/>
          </a:prstGeom>
        </p:spPr>
        <p:txBody>
          <a:bodyPr wrap="square">
            <a:spAutoFit/>
          </a:bodyPr>
          <a:lstStyle/>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Generalization</a:t>
            </a:r>
          </a:p>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 Error</a:t>
            </a:r>
          </a:p>
        </p:txBody>
      </p:sp>
      <p:sp>
        <p:nvSpPr>
          <p:cNvPr id="27" name="Rectangle 26">
            <a:extLst>
              <a:ext uri="{FF2B5EF4-FFF2-40B4-BE49-F238E27FC236}">
                <a16:creationId xmlns:a16="http://schemas.microsoft.com/office/drawing/2014/main" id="{5890FB6B-BBE8-40AC-A0CE-183646BD1807}"/>
              </a:ext>
            </a:extLst>
          </p:cNvPr>
          <p:cNvSpPr/>
          <p:nvPr/>
        </p:nvSpPr>
        <p:spPr>
          <a:xfrm>
            <a:off x="5467350" y="605561"/>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368112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7">
                                            <p:txEl>
                                              <p:pRg st="1" end="1"/>
                                            </p:txEl>
                                          </p:spTgt>
                                        </p:tgtEl>
                                        <p:attrNameLst>
                                          <p:attrName>style.visibility</p:attrName>
                                        </p:attrNameLst>
                                      </p:cBhvr>
                                      <p:to>
                                        <p:strVal val="visible"/>
                                      </p:to>
                                    </p:set>
                                    <p:anim calcmode="lin" valueType="num">
                                      <p:cBhvr additive="base">
                                        <p:cTn id="17"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7">
                                            <p:txEl>
                                              <p:pRg st="1" end="1"/>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500" fill="hold"/>
                                        <p:tgtEl>
                                          <p:spTgt spid="19"/>
                                        </p:tgtEl>
                                        <p:attrNameLst>
                                          <p:attrName>ppt_x</p:attrName>
                                        </p:attrNameLst>
                                      </p:cBhvr>
                                      <p:tavLst>
                                        <p:tav tm="0">
                                          <p:val>
                                            <p:strVal val="0-#ppt_w/2"/>
                                          </p:val>
                                        </p:tav>
                                        <p:tav tm="100000">
                                          <p:val>
                                            <p:strVal val="#ppt_x"/>
                                          </p:val>
                                        </p:tav>
                                      </p:tavLst>
                                    </p:anim>
                                    <p:anim calcmode="lin" valueType="num">
                                      <p:cBhvr additive="base">
                                        <p:cTn id="2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7">
                                            <p:txEl>
                                              <p:pRg st="2" end="2"/>
                                            </p:txEl>
                                          </p:spTgt>
                                        </p:tgtEl>
                                        <p:attrNameLst>
                                          <p:attrName>style.visibility</p:attrName>
                                        </p:attrNameLst>
                                      </p:cBhvr>
                                      <p:to>
                                        <p:strVal val="visible"/>
                                      </p:to>
                                    </p:set>
                                    <p:anim calcmode="lin" valueType="num">
                                      <p:cBhvr additive="base">
                                        <p:cTn id="27"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7">
                                            <p:txEl>
                                              <p:pRg st="3" end="3"/>
                                            </p:txEl>
                                          </p:spTgt>
                                        </p:tgtEl>
                                        <p:attrNameLst>
                                          <p:attrName>style.visibility</p:attrName>
                                        </p:attrNameLst>
                                      </p:cBhvr>
                                      <p:to>
                                        <p:strVal val="visible"/>
                                      </p:to>
                                    </p:set>
                                    <p:anim calcmode="lin" valueType="num">
                                      <p:cBhvr additive="base">
                                        <p:cTn id="33"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7">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21"/>
                                        </p:tgtEl>
                                        <p:attrNameLst>
                                          <p:attrName>style.visibility</p:attrName>
                                        </p:attrNameLst>
                                      </p:cBhvr>
                                      <p:to>
                                        <p:strVal val="visible"/>
                                      </p:to>
                                    </p:set>
                                    <p:anim calcmode="lin" valueType="num">
                                      <p:cBhvr additive="base">
                                        <p:cTn id="37" dur="500" fill="hold"/>
                                        <p:tgtEl>
                                          <p:spTgt spid="21"/>
                                        </p:tgtEl>
                                        <p:attrNameLst>
                                          <p:attrName>ppt_x</p:attrName>
                                        </p:attrNameLst>
                                      </p:cBhvr>
                                      <p:tavLst>
                                        <p:tav tm="0">
                                          <p:val>
                                            <p:strVal val="0-#ppt_w/2"/>
                                          </p:val>
                                        </p:tav>
                                        <p:tav tm="100000">
                                          <p:val>
                                            <p:strVal val="#ppt_x"/>
                                          </p:val>
                                        </p:tav>
                                      </p:tavLst>
                                    </p:anim>
                                    <p:anim calcmode="lin" valueType="num">
                                      <p:cBhvr additive="base">
                                        <p:cTn id="38" dur="500" fill="hold"/>
                                        <p:tgtEl>
                                          <p:spTgt spid="21"/>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16"/>
                                        </p:tgtEl>
                                        <p:attrNameLst>
                                          <p:attrName>style.visibility</p:attrName>
                                        </p:attrNameLst>
                                      </p:cBhvr>
                                      <p:to>
                                        <p:strVal val="visible"/>
                                      </p:to>
                                    </p:set>
                                    <p:anim calcmode="lin" valueType="num">
                                      <p:cBhvr additive="base">
                                        <p:cTn id="41" dur="500" fill="hold"/>
                                        <p:tgtEl>
                                          <p:spTgt spid="16"/>
                                        </p:tgtEl>
                                        <p:attrNameLst>
                                          <p:attrName>ppt_x</p:attrName>
                                        </p:attrNameLst>
                                      </p:cBhvr>
                                      <p:tavLst>
                                        <p:tav tm="0">
                                          <p:val>
                                            <p:strVal val="0-#ppt_w/2"/>
                                          </p:val>
                                        </p:tav>
                                        <p:tav tm="100000">
                                          <p:val>
                                            <p:strVal val="#ppt_x"/>
                                          </p:val>
                                        </p:tav>
                                      </p:tavLst>
                                    </p:anim>
                                    <p:anim calcmode="lin" valueType="num">
                                      <p:cBhvr additive="base">
                                        <p:cTn id="42" dur="500" fill="hold"/>
                                        <p:tgtEl>
                                          <p:spTgt spid="16"/>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15"/>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7">
                                            <p:txEl>
                                              <p:pRg st="4" end="4"/>
                                            </p:txEl>
                                          </p:spTgt>
                                        </p:tgtEl>
                                        <p:attrNameLst>
                                          <p:attrName>style.visibility</p:attrName>
                                        </p:attrNameLst>
                                      </p:cBhvr>
                                      <p:to>
                                        <p:strVal val="visible"/>
                                      </p:to>
                                    </p:set>
                                    <p:anim calcmode="lin" valueType="num">
                                      <p:cBhvr additive="base">
                                        <p:cTn id="49"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7">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1" grpId="0"/>
      <p:bldP spid="15" grpId="0" animBg="1"/>
      <p:bldP spid="15" grpId="1" animBg="1"/>
      <p:bldP spid="16" grpId="0" animBg="1"/>
    </p:bldLst>
  </p:timing>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 name="Rectangle 56">
            <a:extLst>
              <a:ext uri="{FF2B5EF4-FFF2-40B4-BE49-F238E27FC236}">
                <a16:creationId xmlns:a16="http://schemas.microsoft.com/office/drawing/2014/main" id="{070FDF44-88F3-42A6-99A0-D5CC110B9DFD}"/>
              </a:ext>
            </a:extLst>
          </p:cNvPr>
          <p:cNvSpPr/>
          <p:nvPr/>
        </p:nvSpPr>
        <p:spPr>
          <a:xfrm>
            <a:off x="638959" y="4960203"/>
            <a:ext cx="8657441" cy="830997"/>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Cross-validation or regularization</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will help find the best trade-off is to use.</a:t>
            </a:r>
            <a:endPar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endParaRPr>
          </a:p>
        </p:txBody>
      </p:sp>
      <p:grpSp>
        <p:nvGrpSpPr>
          <p:cNvPr id="4" name="Group 3">
            <a:extLst>
              <a:ext uri="{FF2B5EF4-FFF2-40B4-BE49-F238E27FC236}">
                <a16:creationId xmlns:a16="http://schemas.microsoft.com/office/drawing/2014/main" id="{FE8432BB-4BC0-4ADB-9CD7-4336C7CF58FA}"/>
              </a:ext>
            </a:extLst>
          </p:cNvPr>
          <p:cNvGrpSpPr/>
          <p:nvPr/>
        </p:nvGrpSpPr>
        <p:grpSpPr>
          <a:xfrm>
            <a:off x="1158028" y="1302603"/>
            <a:ext cx="6827944" cy="3658299"/>
            <a:chOff x="1158028" y="533400"/>
            <a:chExt cx="6827944" cy="3658299"/>
          </a:xfrm>
        </p:grpSpPr>
        <p:pic>
          <p:nvPicPr>
            <p:cNvPr id="54" name="Picture 53">
              <a:extLst>
                <a:ext uri="{FF2B5EF4-FFF2-40B4-BE49-F238E27FC236}">
                  <a16:creationId xmlns:a16="http://schemas.microsoft.com/office/drawing/2014/main" id="{FA9EFA72-2088-476B-A081-A6013F05AEB7}"/>
                </a:ext>
              </a:extLst>
            </p:cNvPr>
            <p:cNvPicPr>
              <a:picLocks noChangeAspect="1"/>
            </p:cNvPicPr>
            <p:nvPr/>
          </p:nvPicPr>
          <p:blipFill>
            <a:blip r:embed="rId3"/>
            <a:stretch>
              <a:fillRect/>
            </a:stretch>
          </p:blipFill>
          <p:spPr>
            <a:xfrm>
              <a:off x="1158028" y="533400"/>
              <a:ext cx="6827944" cy="3658299"/>
            </a:xfrm>
            <a:prstGeom prst="rect">
              <a:avLst/>
            </a:prstGeom>
          </p:spPr>
        </p:pic>
        <p:sp>
          <p:nvSpPr>
            <p:cNvPr id="3" name="Rectangle 2">
              <a:extLst>
                <a:ext uri="{FF2B5EF4-FFF2-40B4-BE49-F238E27FC236}">
                  <a16:creationId xmlns:a16="http://schemas.microsoft.com/office/drawing/2014/main" id="{CA8AE554-81B5-4655-B8C2-15581C1C8DB2}"/>
                </a:ext>
              </a:extLst>
            </p:cNvPr>
            <p:cNvSpPr/>
            <p:nvPr/>
          </p:nvSpPr>
          <p:spPr>
            <a:xfrm>
              <a:off x="6858000" y="3025973"/>
              <a:ext cx="893193" cy="307777"/>
            </a:xfrm>
            <a:prstGeom prst="rect">
              <a:avLst/>
            </a:prstGeom>
            <a:solidFill>
              <a:srgbClr val="FFFFFF"/>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 name="Rectangle 1">
              <a:extLst>
                <a:ext uri="{FF2B5EF4-FFF2-40B4-BE49-F238E27FC236}">
                  <a16:creationId xmlns:a16="http://schemas.microsoft.com/office/drawing/2014/main" id="{01D4A428-DC2E-47A6-AA2D-174C7AD35B62}"/>
                </a:ext>
              </a:extLst>
            </p:cNvPr>
            <p:cNvSpPr/>
            <p:nvPr/>
          </p:nvSpPr>
          <p:spPr>
            <a:xfrm>
              <a:off x="6763572" y="2993945"/>
              <a:ext cx="893193" cy="307777"/>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err="1">
                  <a:ln>
                    <a:noFill/>
                  </a:ln>
                  <a:solidFill>
                    <a:srgbClr val="248F51"/>
                  </a:solidFill>
                  <a:effectLst/>
                  <a:uLnTx/>
                  <a:uFillTx/>
                  <a:latin typeface="Times New Roman"/>
                  <a:ea typeface="+mn-ea"/>
                  <a:cs typeface="Times New Roman" panose="02020603050405020304" pitchFamily="18" charset="0"/>
                  <a:sym typeface="Symbol" panose="05050102010706020507" pitchFamily="18" charset="2"/>
                </a:rPr>
                <a:t>StandDev</a:t>
              </a:r>
              <a:endParaRPr kumimoji="0" lang="en-US" sz="1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5" name="Oval 14">
            <a:extLst>
              <a:ext uri="{FF2B5EF4-FFF2-40B4-BE49-F238E27FC236}">
                <a16:creationId xmlns:a16="http://schemas.microsoft.com/office/drawing/2014/main" id="{FB87F677-C16A-462B-A507-10882D4580BF}"/>
              </a:ext>
            </a:extLst>
          </p:cNvPr>
          <p:cNvSpPr/>
          <p:nvPr/>
        </p:nvSpPr>
        <p:spPr>
          <a:xfrm rot="16200000">
            <a:off x="3635057" y="3432526"/>
            <a:ext cx="1524000" cy="728707"/>
          </a:xfrm>
          <a:prstGeom prst="ellipse">
            <a:avLst/>
          </a:prstGeom>
          <a:ln w="25400">
            <a:solidFill>
              <a:srgbClr val="C000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6" name="Rectangle 63">
            <a:extLst>
              <a:ext uri="{FF2B5EF4-FFF2-40B4-BE49-F238E27FC236}">
                <a16:creationId xmlns:a16="http://schemas.microsoft.com/office/drawing/2014/main" id="{2D13C21B-13F5-4C1A-AC8F-2847D7E65D9D}"/>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rPr>
              <a:t>Bias &amp; Standard Error </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
        <p:nvSpPr>
          <p:cNvPr id="17" name="Rectangle 16">
            <a:extLst>
              <a:ext uri="{FF2B5EF4-FFF2-40B4-BE49-F238E27FC236}">
                <a16:creationId xmlns:a16="http://schemas.microsoft.com/office/drawing/2014/main" id="{298E1F4E-E659-43C9-9A4E-53F16C4FE4D8}"/>
              </a:ext>
            </a:extLst>
          </p:cNvPr>
          <p:cNvSpPr/>
          <p:nvPr/>
        </p:nvSpPr>
        <p:spPr>
          <a:xfrm>
            <a:off x="1594590" y="61285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18" name="Rectangle 17">
            <a:extLst>
              <a:ext uri="{FF2B5EF4-FFF2-40B4-BE49-F238E27FC236}">
                <a16:creationId xmlns:a16="http://schemas.microsoft.com/office/drawing/2014/main" id="{937C4669-8842-4298-82DE-03A4DDF4854C}"/>
              </a:ext>
            </a:extLst>
          </p:cNvPr>
          <p:cNvSpPr/>
          <p:nvPr/>
        </p:nvSpPr>
        <p:spPr>
          <a:xfrm>
            <a:off x="3391989" y="602678"/>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
        <p:nvSpPr>
          <p:cNvPr id="20" name="Rectangle 19">
            <a:extLst>
              <a:ext uri="{FF2B5EF4-FFF2-40B4-BE49-F238E27FC236}">
                <a16:creationId xmlns:a16="http://schemas.microsoft.com/office/drawing/2014/main" id="{808AA6AA-B508-42C7-9A26-F5D1744EF997}"/>
              </a:ext>
            </a:extLst>
          </p:cNvPr>
          <p:cNvSpPr/>
          <p:nvPr/>
        </p:nvSpPr>
        <p:spPr>
          <a:xfrm>
            <a:off x="2350366" y="641867"/>
            <a:ext cx="4949593"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Bias(</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err="1">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StandDev</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3000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p>
        </p:txBody>
      </p:sp>
      <p:sp>
        <p:nvSpPr>
          <p:cNvPr id="22" name="Rectangle 21">
            <a:extLst>
              <a:ext uri="{FF2B5EF4-FFF2-40B4-BE49-F238E27FC236}">
                <a16:creationId xmlns:a16="http://schemas.microsoft.com/office/drawing/2014/main" id="{AB0FF34E-2B40-409B-A155-2D2758B268B5}"/>
              </a:ext>
            </a:extLst>
          </p:cNvPr>
          <p:cNvSpPr/>
          <p:nvPr/>
        </p:nvSpPr>
        <p:spPr>
          <a:xfrm>
            <a:off x="384407" y="464403"/>
            <a:ext cx="2224823" cy="830997"/>
          </a:xfrm>
          <a:prstGeom prst="rect">
            <a:avLst/>
          </a:prstGeom>
        </p:spPr>
        <p:txBody>
          <a:bodyPr wrap="square">
            <a:spAutoFit/>
          </a:bodyPr>
          <a:lstStyle/>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Generalization</a:t>
            </a:r>
          </a:p>
          <a:p>
            <a:pPr marL="114300" marR="0" lvl="1"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AB3933"/>
                </a:solidFill>
                <a:effectLst/>
                <a:uLnTx/>
                <a:uFillTx/>
                <a:latin typeface="Times New Roman"/>
                <a:ea typeface="+mn-ea"/>
                <a:cs typeface="Times New Roman" panose="02020603050405020304" pitchFamily="18" charset="0"/>
                <a:sym typeface="Symbol" panose="05050102010706020507" pitchFamily="18" charset="2"/>
              </a:rPr>
              <a:t> Error</a:t>
            </a:r>
          </a:p>
        </p:txBody>
      </p:sp>
      <p:sp>
        <p:nvSpPr>
          <p:cNvPr id="23" name="Rectangle 22">
            <a:extLst>
              <a:ext uri="{FF2B5EF4-FFF2-40B4-BE49-F238E27FC236}">
                <a16:creationId xmlns:a16="http://schemas.microsoft.com/office/drawing/2014/main" id="{B304551F-5293-433B-922D-CACFA06A376C}"/>
              </a:ext>
            </a:extLst>
          </p:cNvPr>
          <p:cNvSpPr/>
          <p:nvPr/>
        </p:nvSpPr>
        <p:spPr>
          <a:xfrm>
            <a:off x="5467350" y="605561"/>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l-GR" sz="2800" b="0" i="0" u="none" strike="noStrike" kern="1200" cap="none" spc="0" normalizeH="0" baseline="0" noProof="0" dirty="0">
                <a:ln>
                  <a:noFill/>
                </a:ln>
                <a:solidFill>
                  <a:srgbClr val="66FF33"/>
                </a:solidFill>
                <a:effectLst/>
                <a:uLnTx/>
                <a:uFillTx/>
                <a:latin typeface="Times New Roman" pitchFamily="18" charset="0"/>
                <a:ea typeface="+mn-ea"/>
                <a:cs typeface="Arial" charset="0"/>
              </a:rPr>
              <a:t>ˆ</a:t>
            </a:r>
            <a:endParaRPr kumimoji="0" lang="en-US" sz="28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37885623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7">
                                            <p:txEl>
                                              <p:pRg st="0" end="0"/>
                                            </p:txEl>
                                          </p:spTgt>
                                        </p:tgtEl>
                                        <p:attrNameLst>
                                          <p:attrName>style.visibility</p:attrName>
                                        </p:attrNameLst>
                                      </p:cBhvr>
                                      <p:to>
                                        <p:strVal val="visible"/>
                                      </p:to>
                                    </p:set>
                                    <p:anim calcmode="lin" valueType="num">
                                      <p:cBhvr additive="base">
                                        <p:cTn id="7"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7">
                                            <p:txEl>
                                              <p:pRg st="1" end="1"/>
                                            </p:txEl>
                                          </p:spTgt>
                                        </p:tgtEl>
                                        <p:attrNameLst>
                                          <p:attrName>style.visibility</p:attrName>
                                        </p:attrNameLst>
                                      </p:cBhvr>
                                      <p:to>
                                        <p:strVal val="visible"/>
                                      </p:to>
                                    </p:set>
                                    <p:anim calcmode="lin" valueType="num">
                                      <p:cBhvr additive="base">
                                        <p:cTn id="11"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7">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5"/>
                                        </p:tgtEl>
                                        <p:attrNameLst>
                                          <p:attrName>style.visibility</p:attrName>
                                        </p:attrNameLst>
                                      </p:cBhvr>
                                      <p:to>
                                        <p:strVal val="visible"/>
                                      </p:to>
                                    </p:set>
                                    <p:anim calcmode="lin" valueType="num">
                                      <p:cBhvr additive="base">
                                        <p:cTn id="15" dur="500" fill="hold"/>
                                        <p:tgtEl>
                                          <p:spTgt spid="15"/>
                                        </p:tgtEl>
                                        <p:attrNameLst>
                                          <p:attrName>ppt_x</p:attrName>
                                        </p:attrNameLst>
                                      </p:cBhvr>
                                      <p:tavLst>
                                        <p:tav tm="0">
                                          <p:val>
                                            <p:strVal val="0-#ppt_w/2"/>
                                          </p:val>
                                        </p:tav>
                                        <p:tav tm="100000">
                                          <p:val>
                                            <p:strVal val="#ppt_x"/>
                                          </p:val>
                                        </p:tav>
                                      </p:tavLst>
                                    </p:anim>
                                    <p:anim calcmode="lin" valueType="num">
                                      <p:cBhvr additive="base">
                                        <p:cTn id="16"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tangle 63">
            <a:extLst>
              <a:ext uri="{FF2B5EF4-FFF2-40B4-BE49-F238E27FC236}">
                <a16:creationId xmlns:a16="http://schemas.microsoft.com/office/drawing/2014/main" id="{DCC1BFCC-0E5E-447B-B3D3-D2C31D3AF44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grpSp>
        <p:nvGrpSpPr>
          <p:cNvPr id="50" name="Group 29">
            <a:extLst>
              <a:ext uri="{FF2B5EF4-FFF2-40B4-BE49-F238E27FC236}">
                <a16:creationId xmlns:a16="http://schemas.microsoft.com/office/drawing/2014/main" id="{0A71F278-46AC-477F-B0DD-D2B2D6BCF29E}"/>
              </a:ext>
            </a:extLst>
          </p:cNvPr>
          <p:cNvGrpSpPr>
            <a:grpSpLocks/>
          </p:cNvGrpSpPr>
          <p:nvPr/>
        </p:nvGrpSpPr>
        <p:grpSpPr bwMode="auto">
          <a:xfrm>
            <a:off x="1142533" y="3543612"/>
            <a:ext cx="917591" cy="929993"/>
            <a:chOff x="2065" y="1551"/>
            <a:chExt cx="1628" cy="1988"/>
          </a:xfrm>
        </p:grpSpPr>
        <p:sp>
          <p:nvSpPr>
            <p:cNvPr id="51" name="Freeform 30">
              <a:extLst>
                <a:ext uri="{FF2B5EF4-FFF2-40B4-BE49-F238E27FC236}">
                  <a16:creationId xmlns:a16="http://schemas.microsoft.com/office/drawing/2014/main" id="{33A4E5F0-71F0-49B8-94C9-BC82710F4BB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 name="Freeform 31">
              <a:extLst>
                <a:ext uri="{FF2B5EF4-FFF2-40B4-BE49-F238E27FC236}">
                  <a16:creationId xmlns:a16="http://schemas.microsoft.com/office/drawing/2014/main" id="{E0A0040E-8003-45EB-9628-F287A4D057B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3" name="Freeform 32">
              <a:extLst>
                <a:ext uri="{FF2B5EF4-FFF2-40B4-BE49-F238E27FC236}">
                  <a16:creationId xmlns:a16="http://schemas.microsoft.com/office/drawing/2014/main" id="{623EC33F-0736-43A2-ABDE-60DE9FD1F59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 name="Freeform 33">
              <a:extLst>
                <a:ext uri="{FF2B5EF4-FFF2-40B4-BE49-F238E27FC236}">
                  <a16:creationId xmlns:a16="http://schemas.microsoft.com/office/drawing/2014/main" id="{08869B4A-FF2A-4971-B7CF-5A20A7193FE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5" name="Freeform 34">
              <a:extLst>
                <a:ext uri="{FF2B5EF4-FFF2-40B4-BE49-F238E27FC236}">
                  <a16:creationId xmlns:a16="http://schemas.microsoft.com/office/drawing/2014/main" id="{6B4DE616-42F0-493D-B27F-785C7BD790B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 name="Freeform 35">
              <a:extLst>
                <a:ext uri="{FF2B5EF4-FFF2-40B4-BE49-F238E27FC236}">
                  <a16:creationId xmlns:a16="http://schemas.microsoft.com/office/drawing/2014/main" id="{1C46DBCB-32CB-43BE-849C-3C32266935E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7" name="Freeform 36">
              <a:extLst>
                <a:ext uri="{FF2B5EF4-FFF2-40B4-BE49-F238E27FC236}">
                  <a16:creationId xmlns:a16="http://schemas.microsoft.com/office/drawing/2014/main" id="{E87827FF-055E-4864-BF45-4E30FD8E029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 name="Freeform 37">
              <a:extLst>
                <a:ext uri="{FF2B5EF4-FFF2-40B4-BE49-F238E27FC236}">
                  <a16:creationId xmlns:a16="http://schemas.microsoft.com/office/drawing/2014/main" id="{2B236702-B42D-4D67-BC75-8EEFC37123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9" name="Freeform 38">
              <a:extLst>
                <a:ext uri="{FF2B5EF4-FFF2-40B4-BE49-F238E27FC236}">
                  <a16:creationId xmlns:a16="http://schemas.microsoft.com/office/drawing/2014/main" id="{6450DC7B-DA27-4F5F-BB02-1BF3CEB713E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0" name="Freeform 39">
              <a:extLst>
                <a:ext uri="{FF2B5EF4-FFF2-40B4-BE49-F238E27FC236}">
                  <a16:creationId xmlns:a16="http://schemas.microsoft.com/office/drawing/2014/main" id="{21055F3D-D29D-42F2-AA14-08386360251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1" name="Freeform 40">
              <a:extLst>
                <a:ext uri="{FF2B5EF4-FFF2-40B4-BE49-F238E27FC236}">
                  <a16:creationId xmlns:a16="http://schemas.microsoft.com/office/drawing/2014/main" id="{71DA312B-11F4-44A9-A059-AE831FD1DD4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2" name="Freeform 41">
              <a:extLst>
                <a:ext uri="{FF2B5EF4-FFF2-40B4-BE49-F238E27FC236}">
                  <a16:creationId xmlns:a16="http://schemas.microsoft.com/office/drawing/2014/main" id="{6BB8B03B-7FA9-4A71-85A1-2C4EE09193D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3" name="Freeform 42">
              <a:extLst>
                <a:ext uri="{FF2B5EF4-FFF2-40B4-BE49-F238E27FC236}">
                  <a16:creationId xmlns:a16="http://schemas.microsoft.com/office/drawing/2014/main" id="{C78EA325-A50C-4B30-A3CD-931EF52AEAE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4" name="Freeform 43">
              <a:extLst>
                <a:ext uri="{FF2B5EF4-FFF2-40B4-BE49-F238E27FC236}">
                  <a16:creationId xmlns:a16="http://schemas.microsoft.com/office/drawing/2014/main" id="{38D1E644-BCF0-4532-A1E7-0E44D119E4D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5" name="Freeform 44">
              <a:extLst>
                <a:ext uri="{FF2B5EF4-FFF2-40B4-BE49-F238E27FC236}">
                  <a16:creationId xmlns:a16="http://schemas.microsoft.com/office/drawing/2014/main" id="{6A2463B4-D05C-4D32-8686-A7FE5A4FF69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8" name="Freeform 45">
              <a:extLst>
                <a:ext uri="{FF2B5EF4-FFF2-40B4-BE49-F238E27FC236}">
                  <a16:creationId xmlns:a16="http://schemas.microsoft.com/office/drawing/2014/main" id="{3A02ED4E-560D-4722-9264-3118679B734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9" name="Freeform 46">
              <a:extLst>
                <a:ext uri="{FF2B5EF4-FFF2-40B4-BE49-F238E27FC236}">
                  <a16:creationId xmlns:a16="http://schemas.microsoft.com/office/drawing/2014/main" id="{9AC28C77-1062-4B78-A4B5-3796FCA10AC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70" name="AutoShape 35">
            <a:extLst>
              <a:ext uri="{FF2B5EF4-FFF2-40B4-BE49-F238E27FC236}">
                <a16:creationId xmlns:a16="http://schemas.microsoft.com/office/drawing/2014/main" id="{F9B0DD11-8E14-4A21-9306-76E9D91BDAA4}"/>
              </a:ext>
            </a:extLst>
          </p:cNvPr>
          <p:cNvSpPr>
            <a:spLocks noChangeArrowheads="1"/>
          </p:cNvSpPr>
          <p:nvPr/>
        </p:nvSpPr>
        <p:spPr bwMode="auto">
          <a:xfrm>
            <a:off x="2197649" y="3124200"/>
            <a:ext cx="5465076" cy="1828800"/>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When I first took Statistics,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hated it because it seemed so arbitrary.</a:t>
            </a:r>
          </a:p>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Now I see it can all be formally defined and proved using one simple concept. </a:t>
            </a:r>
          </a:p>
        </p:txBody>
      </p:sp>
    </p:spTree>
    <p:extLst>
      <p:ext uri="{BB962C8B-B14F-4D97-AF65-F5344CB8AC3E}">
        <p14:creationId xmlns:p14="http://schemas.microsoft.com/office/powerpoint/2010/main" val="2472891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50"/>
                                        </p:tgtEl>
                                        <p:attrNameLst>
                                          <p:attrName>style.visibility</p:attrName>
                                        </p:attrNameLst>
                                      </p:cBhvr>
                                      <p:to>
                                        <p:strVal val="visible"/>
                                      </p:to>
                                    </p:set>
                                    <p:anim calcmode="lin" valueType="num">
                                      <p:cBhvr additive="base">
                                        <p:cTn id="7" dur="500" fill="hold"/>
                                        <p:tgtEl>
                                          <p:spTgt spid="50"/>
                                        </p:tgtEl>
                                        <p:attrNameLst>
                                          <p:attrName>ppt_x</p:attrName>
                                        </p:attrNameLst>
                                      </p:cBhvr>
                                      <p:tavLst>
                                        <p:tav tm="0">
                                          <p:val>
                                            <p:strVal val="1+#ppt_w/2"/>
                                          </p:val>
                                        </p:tav>
                                        <p:tav tm="100000">
                                          <p:val>
                                            <p:strVal val="#ppt_x"/>
                                          </p:val>
                                        </p:tav>
                                      </p:tavLst>
                                    </p:anim>
                                    <p:anim calcmode="lin" valueType="num">
                                      <p:cBhvr additive="base">
                                        <p:cTn id="8" dur="500" fill="hold"/>
                                        <p:tgtEl>
                                          <p:spTgt spid="50"/>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70"/>
                                        </p:tgtEl>
                                        <p:attrNameLst>
                                          <p:attrName>style.visibility</p:attrName>
                                        </p:attrNameLst>
                                      </p:cBhvr>
                                      <p:to>
                                        <p:strVal val="visible"/>
                                      </p:to>
                                    </p:set>
                                    <p:anim calcmode="lin" valueType="num">
                                      <p:cBhvr additive="base">
                                        <p:cTn id="11" dur="500" fill="hold"/>
                                        <p:tgtEl>
                                          <p:spTgt spid="70"/>
                                        </p:tgtEl>
                                        <p:attrNameLst>
                                          <p:attrName>ppt_x</p:attrName>
                                        </p:attrNameLst>
                                      </p:cBhvr>
                                      <p:tavLst>
                                        <p:tav tm="0">
                                          <p:val>
                                            <p:strVal val="1+#ppt_w/2"/>
                                          </p:val>
                                        </p:tav>
                                        <p:tav tm="100000">
                                          <p:val>
                                            <p:strVal val="#ppt_x"/>
                                          </p:val>
                                        </p:tav>
                                      </p:tavLst>
                                    </p:anim>
                                    <p:anim calcmode="lin" valueType="num">
                                      <p:cBhvr additive="base">
                                        <p:cTn id="12" dur="500" fill="hold"/>
                                        <p:tgtEl>
                                          <p:spTgt spid="70"/>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70">
                                            <p:txEl>
                                              <p:pRg st="0" end="0"/>
                                            </p:txEl>
                                          </p:spTgt>
                                        </p:tgtEl>
                                        <p:attrNameLst>
                                          <p:attrName>style.visibility</p:attrName>
                                        </p:attrNameLst>
                                      </p:cBhvr>
                                      <p:to>
                                        <p:strVal val="visible"/>
                                      </p:to>
                                    </p:set>
                                    <p:anim calcmode="lin" valueType="num">
                                      <p:cBhvr additive="base">
                                        <p:cTn id="15"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2" fill="hold" nodeType="clickEffect">
                                  <p:stCondLst>
                                    <p:cond delay="0"/>
                                  </p:stCondLst>
                                  <p:childTnLst>
                                    <p:set>
                                      <p:cBhvr>
                                        <p:cTn id="20" dur="1" fill="hold">
                                          <p:stCondLst>
                                            <p:cond delay="0"/>
                                          </p:stCondLst>
                                        </p:cTn>
                                        <p:tgtEl>
                                          <p:spTgt spid="70">
                                            <p:txEl>
                                              <p:pRg st="1" end="1"/>
                                            </p:txEl>
                                          </p:spTgt>
                                        </p:tgtEl>
                                        <p:attrNameLst>
                                          <p:attrName>style.visibility</p:attrName>
                                        </p:attrNameLst>
                                      </p:cBhvr>
                                      <p:to>
                                        <p:strVal val="visible"/>
                                      </p:to>
                                    </p:set>
                                    <p:anim calcmode="lin" valueType="num">
                                      <p:cBhvr additive="base">
                                        <p:cTn id="21" dur="500" fill="hold"/>
                                        <p:tgtEl>
                                          <p:spTgt spid="70">
                                            <p:txEl>
                                              <p:pRg st="1" end="1"/>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7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8"/>
                                        </p:tgtEl>
                                        <p:attrNameLst>
                                          <p:attrName>style.visibility</p:attrName>
                                        </p:attrNameLst>
                                      </p:cBhvr>
                                      <p:to>
                                        <p:strVal val="visible"/>
                                      </p:to>
                                    </p:set>
                                    <p:anim calcmode="lin" valueType="num">
                                      <p:cBhvr additive="base">
                                        <p:cTn id="27" dur="500" fill="hold"/>
                                        <p:tgtEl>
                                          <p:spTgt spid="48"/>
                                        </p:tgtEl>
                                        <p:attrNameLst>
                                          <p:attrName>ppt_x</p:attrName>
                                        </p:attrNameLst>
                                      </p:cBhvr>
                                      <p:tavLst>
                                        <p:tav tm="0">
                                          <p:val>
                                            <p:strVal val="#ppt_x"/>
                                          </p:val>
                                        </p:tav>
                                        <p:tav tm="100000">
                                          <p:val>
                                            <p:strVal val="#ppt_x"/>
                                          </p:val>
                                        </p:tav>
                                      </p:tavLst>
                                    </p:anim>
                                    <p:anim calcmode="lin" valueType="num">
                                      <p:cBhvr additive="base">
                                        <p:cTn id="28" dur="500" fill="hold"/>
                                        <p:tgtEl>
                                          <p:spTgt spid="4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P spid="70" grpId="0" animBg="1"/>
    </p:bldLst>
  </p:timing>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3" name="Rectangle 5">
                <a:extLst>
                  <a:ext uri="{FF2B5EF4-FFF2-40B4-BE49-F238E27FC236}">
                    <a16:creationId xmlns:a16="http://schemas.microsoft.com/office/drawing/2014/main" id="{455D2293-411F-4BFD-9FA3-341F68FDF938}"/>
                  </a:ext>
                </a:extLst>
              </p:cNvPr>
              <p:cNvSpPr>
                <a:spLocks noChangeArrowheads="1"/>
              </p:cNvSpPr>
              <p:nvPr/>
            </p:nvSpPr>
            <p:spPr bwMode="auto">
              <a:xfrm>
                <a:off x="19049" y="582067"/>
                <a:ext cx="9087187" cy="230832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Our goal is to learn about the world.</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What we have is our</a:t>
                </a:r>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training data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p>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Let’s model the world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finding a simple distribution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that has highest probability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of producing this data.</a:t>
                </a:r>
              </a:p>
            </p:txBody>
          </p:sp>
        </mc:Choice>
        <mc:Fallback xmlns="">
          <p:sp>
            <p:nvSpPr>
              <p:cNvPr id="143" name="Rectangle 5">
                <a:extLst>
                  <a:ext uri="{FF2B5EF4-FFF2-40B4-BE49-F238E27FC236}">
                    <a16:creationId xmlns:a16="http://schemas.microsoft.com/office/drawing/2014/main" id="{455D2293-411F-4BFD-9FA3-341F68FDF938}"/>
                  </a:ext>
                </a:extLst>
              </p:cNvPr>
              <p:cNvSpPr>
                <a:spLocks noRot="1" noChangeAspect="1" noMove="1" noResize="1" noEditPoints="1" noAdjustHandles="1" noChangeArrowheads="1" noChangeShapeType="1" noTextEdit="1"/>
              </p:cNvSpPr>
              <p:nvPr/>
            </p:nvSpPr>
            <p:spPr bwMode="auto">
              <a:xfrm>
                <a:off x="19049" y="582067"/>
                <a:ext cx="9087187" cy="2308324"/>
              </a:xfrm>
              <a:prstGeom prst="rect">
                <a:avLst/>
              </a:prstGeom>
              <a:blipFill>
                <a:blip r:embed="rId3"/>
                <a:stretch>
                  <a:fillRect t="-2111" b="-501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48" name="Rectangle 63">
            <a:extLst>
              <a:ext uri="{FF2B5EF4-FFF2-40B4-BE49-F238E27FC236}">
                <a16:creationId xmlns:a16="http://schemas.microsoft.com/office/drawing/2014/main" id="{DCC1BFCC-0E5E-447B-B3D3-D2C31D3AF44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grpSp>
        <p:nvGrpSpPr>
          <p:cNvPr id="50" name="Group 29">
            <a:extLst>
              <a:ext uri="{FF2B5EF4-FFF2-40B4-BE49-F238E27FC236}">
                <a16:creationId xmlns:a16="http://schemas.microsoft.com/office/drawing/2014/main" id="{0A71F278-46AC-477F-B0DD-D2B2D6BCF29E}"/>
              </a:ext>
            </a:extLst>
          </p:cNvPr>
          <p:cNvGrpSpPr>
            <a:grpSpLocks/>
          </p:cNvGrpSpPr>
          <p:nvPr/>
        </p:nvGrpSpPr>
        <p:grpSpPr bwMode="auto">
          <a:xfrm>
            <a:off x="1142533" y="3543612"/>
            <a:ext cx="917591" cy="929993"/>
            <a:chOff x="2065" y="1551"/>
            <a:chExt cx="1628" cy="1988"/>
          </a:xfrm>
        </p:grpSpPr>
        <p:sp>
          <p:nvSpPr>
            <p:cNvPr id="51" name="Freeform 30">
              <a:extLst>
                <a:ext uri="{FF2B5EF4-FFF2-40B4-BE49-F238E27FC236}">
                  <a16:creationId xmlns:a16="http://schemas.microsoft.com/office/drawing/2014/main" id="{33A4E5F0-71F0-49B8-94C9-BC82710F4BB1}"/>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2" name="Freeform 31">
              <a:extLst>
                <a:ext uri="{FF2B5EF4-FFF2-40B4-BE49-F238E27FC236}">
                  <a16:creationId xmlns:a16="http://schemas.microsoft.com/office/drawing/2014/main" id="{E0A0040E-8003-45EB-9628-F287A4D057BE}"/>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3" name="Freeform 32">
              <a:extLst>
                <a:ext uri="{FF2B5EF4-FFF2-40B4-BE49-F238E27FC236}">
                  <a16:creationId xmlns:a16="http://schemas.microsoft.com/office/drawing/2014/main" id="{623EC33F-0736-43A2-ABDE-60DE9FD1F59A}"/>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4" name="Freeform 33">
              <a:extLst>
                <a:ext uri="{FF2B5EF4-FFF2-40B4-BE49-F238E27FC236}">
                  <a16:creationId xmlns:a16="http://schemas.microsoft.com/office/drawing/2014/main" id="{08869B4A-FF2A-4971-B7CF-5A20A7193FE5}"/>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5" name="Freeform 34">
              <a:extLst>
                <a:ext uri="{FF2B5EF4-FFF2-40B4-BE49-F238E27FC236}">
                  <a16:creationId xmlns:a16="http://schemas.microsoft.com/office/drawing/2014/main" id="{6B4DE616-42F0-493D-B27F-785C7BD790BA}"/>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6" name="Freeform 35">
              <a:extLst>
                <a:ext uri="{FF2B5EF4-FFF2-40B4-BE49-F238E27FC236}">
                  <a16:creationId xmlns:a16="http://schemas.microsoft.com/office/drawing/2014/main" id="{1C46DBCB-32CB-43BE-849C-3C32266935EA}"/>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7" name="Freeform 36">
              <a:extLst>
                <a:ext uri="{FF2B5EF4-FFF2-40B4-BE49-F238E27FC236}">
                  <a16:creationId xmlns:a16="http://schemas.microsoft.com/office/drawing/2014/main" id="{E87827FF-055E-4864-BF45-4E30FD8E0296}"/>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8" name="Freeform 37">
              <a:extLst>
                <a:ext uri="{FF2B5EF4-FFF2-40B4-BE49-F238E27FC236}">
                  <a16:creationId xmlns:a16="http://schemas.microsoft.com/office/drawing/2014/main" id="{2B236702-B42D-4D67-BC75-8EEFC371235E}"/>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59" name="Freeform 38">
              <a:extLst>
                <a:ext uri="{FF2B5EF4-FFF2-40B4-BE49-F238E27FC236}">
                  <a16:creationId xmlns:a16="http://schemas.microsoft.com/office/drawing/2014/main" id="{6450DC7B-DA27-4F5F-BB02-1BF3CEB713E1}"/>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0" name="Freeform 39">
              <a:extLst>
                <a:ext uri="{FF2B5EF4-FFF2-40B4-BE49-F238E27FC236}">
                  <a16:creationId xmlns:a16="http://schemas.microsoft.com/office/drawing/2014/main" id="{21055F3D-D29D-42F2-AA14-08386360251B}"/>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1" name="Freeform 40">
              <a:extLst>
                <a:ext uri="{FF2B5EF4-FFF2-40B4-BE49-F238E27FC236}">
                  <a16:creationId xmlns:a16="http://schemas.microsoft.com/office/drawing/2014/main" id="{71DA312B-11F4-44A9-A059-AE831FD1DD41}"/>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2" name="Freeform 41">
              <a:extLst>
                <a:ext uri="{FF2B5EF4-FFF2-40B4-BE49-F238E27FC236}">
                  <a16:creationId xmlns:a16="http://schemas.microsoft.com/office/drawing/2014/main" id="{6BB8B03B-7FA9-4A71-85A1-2C4EE09193D0}"/>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3" name="Freeform 42">
              <a:extLst>
                <a:ext uri="{FF2B5EF4-FFF2-40B4-BE49-F238E27FC236}">
                  <a16:creationId xmlns:a16="http://schemas.microsoft.com/office/drawing/2014/main" id="{C78EA325-A50C-4B30-A3CD-931EF52AEAE3}"/>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4" name="Freeform 43">
              <a:extLst>
                <a:ext uri="{FF2B5EF4-FFF2-40B4-BE49-F238E27FC236}">
                  <a16:creationId xmlns:a16="http://schemas.microsoft.com/office/drawing/2014/main" id="{38D1E644-BCF0-4532-A1E7-0E44D119E4D0}"/>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5" name="Freeform 44">
              <a:extLst>
                <a:ext uri="{FF2B5EF4-FFF2-40B4-BE49-F238E27FC236}">
                  <a16:creationId xmlns:a16="http://schemas.microsoft.com/office/drawing/2014/main" id="{6A2463B4-D05C-4D32-8686-A7FE5A4FF69D}"/>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8" name="Freeform 45">
              <a:extLst>
                <a:ext uri="{FF2B5EF4-FFF2-40B4-BE49-F238E27FC236}">
                  <a16:creationId xmlns:a16="http://schemas.microsoft.com/office/drawing/2014/main" id="{3A02ED4E-560D-4722-9264-3118679B7349}"/>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69" name="Freeform 46">
              <a:extLst>
                <a:ext uri="{FF2B5EF4-FFF2-40B4-BE49-F238E27FC236}">
                  <a16:creationId xmlns:a16="http://schemas.microsoft.com/office/drawing/2014/main" id="{9AC28C77-1062-4B78-A4B5-3796FCA10AC7}"/>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70" name="AutoShape 35">
            <a:extLst>
              <a:ext uri="{FF2B5EF4-FFF2-40B4-BE49-F238E27FC236}">
                <a16:creationId xmlns:a16="http://schemas.microsoft.com/office/drawing/2014/main" id="{F9B0DD11-8E14-4A21-9306-76E9D91BDAA4}"/>
              </a:ext>
            </a:extLst>
          </p:cNvPr>
          <p:cNvSpPr>
            <a:spLocks noChangeArrowheads="1"/>
          </p:cNvSpPr>
          <p:nvPr/>
        </p:nvSpPr>
        <p:spPr bwMode="auto">
          <a:xfrm>
            <a:off x="2197649" y="3124200"/>
            <a:ext cx="5312094" cy="985454"/>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That would be the distribution that produces this data with probability 1.</a:t>
            </a:r>
          </a:p>
        </p:txBody>
      </p:sp>
      <p:sp>
        <p:nvSpPr>
          <p:cNvPr id="2" name="Rectangle 1">
            <a:extLst>
              <a:ext uri="{FF2B5EF4-FFF2-40B4-BE49-F238E27FC236}">
                <a16:creationId xmlns:a16="http://schemas.microsoft.com/office/drawing/2014/main" id="{4E2D3053-DB96-4939-800F-C42659989A67}"/>
              </a:ext>
            </a:extLst>
          </p:cNvPr>
          <p:cNvSpPr/>
          <p:nvPr/>
        </p:nvSpPr>
        <p:spPr>
          <a:xfrm>
            <a:off x="2933341" y="1689065"/>
            <a:ext cx="1003801"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simple</a:t>
            </a:r>
            <a:endPar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8673553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3">
                                            <p:txEl>
                                              <p:pRg st="0" end="0"/>
                                            </p:txEl>
                                          </p:spTgt>
                                        </p:tgtEl>
                                        <p:attrNameLst>
                                          <p:attrName>style.visibility</p:attrName>
                                        </p:attrNameLst>
                                      </p:cBhvr>
                                      <p:to>
                                        <p:strVal val="visible"/>
                                      </p:to>
                                    </p:set>
                                    <p:anim calcmode="lin" valueType="num">
                                      <p:cBhvr additive="base">
                                        <p:cTn id="7" dur="500" fill="hold"/>
                                        <p:tgtEl>
                                          <p:spTgt spid="14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43">
                                            <p:txEl>
                                              <p:pRg st="1" end="1"/>
                                            </p:txEl>
                                          </p:spTgt>
                                        </p:tgtEl>
                                        <p:attrNameLst>
                                          <p:attrName>style.visibility</p:attrName>
                                        </p:attrNameLst>
                                      </p:cBhvr>
                                      <p:to>
                                        <p:strVal val="visible"/>
                                      </p:to>
                                    </p:set>
                                    <p:anim calcmode="lin" valueType="num">
                                      <p:cBhvr additive="base">
                                        <p:cTn id="13" dur="500" fill="hold"/>
                                        <p:tgtEl>
                                          <p:spTgt spid="14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4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3">
                                            <p:txEl>
                                              <p:pRg st="2" end="2"/>
                                            </p:txEl>
                                          </p:spTgt>
                                        </p:tgtEl>
                                        <p:attrNameLst>
                                          <p:attrName>style.visibility</p:attrName>
                                        </p:attrNameLst>
                                      </p:cBhvr>
                                      <p:to>
                                        <p:strVal val="visible"/>
                                      </p:to>
                                    </p:set>
                                    <p:anim calcmode="lin" valueType="num">
                                      <p:cBhvr additive="base">
                                        <p:cTn id="19" dur="500" fill="hold"/>
                                        <p:tgtEl>
                                          <p:spTgt spid="14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4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43">
                                            <p:txEl>
                                              <p:pRg st="3" end="3"/>
                                            </p:txEl>
                                          </p:spTgt>
                                        </p:tgtEl>
                                        <p:attrNameLst>
                                          <p:attrName>style.visibility</p:attrName>
                                        </p:attrNameLst>
                                      </p:cBhvr>
                                      <p:to>
                                        <p:strVal val="visible"/>
                                      </p:to>
                                    </p:set>
                                    <p:anim calcmode="lin" valueType="num">
                                      <p:cBhvr additive="base">
                                        <p:cTn id="25" dur="500" fill="hold"/>
                                        <p:tgtEl>
                                          <p:spTgt spid="143">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4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43">
                                            <p:txEl>
                                              <p:pRg st="4" end="4"/>
                                            </p:txEl>
                                          </p:spTgt>
                                        </p:tgtEl>
                                        <p:attrNameLst>
                                          <p:attrName>style.visibility</p:attrName>
                                        </p:attrNameLst>
                                      </p:cBhvr>
                                      <p:to>
                                        <p:strVal val="visible"/>
                                      </p:to>
                                    </p:set>
                                    <p:anim calcmode="lin" valueType="num">
                                      <p:cBhvr additive="base">
                                        <p:cTn id="31" dur="500" fill="hold"/>
                                        <p:tgtEl>
                                          <p:spTgt spid="143">
                                            <p:txEl>
                                              <p:pRg st="4" end="4"/>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4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43">
                                            <p:txEl>
                                              <p:pRg st="5" end="5"/>
                                            </p:txEl>
                                          </p:spTgt>
                                        </p:tgtEl>
                                        <p:attrNameLst>
                                          <p:attrName>style.visibility</p:attrName>
                                        </p:attrNameLst>
                                      </p:cBhvr>
                                      <p:to>
                                        <p:strVal val="visible"/>
                                      </p:to>
                                    </p:set>
                                    <p:anim calcmode="lin" valueType="num">
                                      <p:cBhvr additive="base">
                                        <p:cTn id="37" dur="500" fill="hold"/>
                                        <p:tgtEl>
                                          <p:spTgt spid="143">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4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70"/>
                                        </p:tgtEl>
                                        <p:attrNameLst>
                                          <p:attrName>style.visibility</p:attrName>
                                        </p:attrNameLst>
                                      </p:cBhvr>
                                      <p:to>
                                        <p:strVal val="visible"/>
                                      </p:to>
                                    </p:set>
                                    <p:anim calcmode="lin" valueType="num">
                                      <p:cBhvr additive="base">
                                        <p:cTn id="43" dur="500" fill="hold"/>
                                        <p:tgtEl>
                                          <p:spTgt spid="70"/>
                                        </p:tgtEl>
                                        <p:attrNameLst>
                                          <p:attrName>ppt_x</p:attrName>
                                        </p:attrNameLst>
                                      </p:cBhvr>
                                      <p:tavLst>
                                        <p:tav tm="0">
                                          <p:val>
                                            <p:strVal val="1+#ppt_w/2"/>
                                          </p:val>
                                        </p:tav>
                                        <p:tav tm="100000">
                                          <p:val>
                                            <p:strVal val="#ppt_x"/>
                                          </p:val>
                                        </p:tav>
                                      </p:tavLst>
                                    </p:anim>
                                    <p:anim calcmode="lin" valueType="num">
                                      <p:cBhvr additive="base">
                                        <p:cTn id="44" dur="500" fill="hold"/>
                                        <p:tgtEl>
                                          <p:spTgt spid="70"/>
                                        </p:tgtEl>
                                        <p:attrNameLst>
                                          <p:attrName>ppt_y</p:attrName>
                                        </p:attrNameLst>
                                      </p:cBhvr>
                                      <p:tavLst>
                                        <p:tav tm="0">
                                          <p:val>
                                            <p:strVal val="#ppt_y"/>
                                          </p:val>
                                        </p:tav>
                                        <p:tav tm="100000">
                                          <p:val>
                                            <p:strVal val="#ppt_y"/>
                                          </p:val>
                                        </p:tav>
                                      </p:tavLst>
                                    </p:anim>
                                  </p:childTnLst>
                                </p:cTn>
                              </p:par>
                              <p:par>
                                <p:cTn id="45" presetID="2" presetClass="entr" presetSubtype="2" fill="hold" nodeType="withEffect">
                                  <p:stCondLst>
                                    <p:cond delay="0"/>
                                  </p:stCondLst>
                                  <p:childTnLst>
                                    <p:set>
                                      <p:cBhvr>
                                        <p:cTn id="46" dur="1" fill="hold">
                                          <p:stCondLst>
                                            <p:cond delay="0"/>
                                          </p:stCondLst>
                                        </p:cTn>
                                        <p:tgtEl>
                                          <p:spTgt spid="70">
                                            <p:txEl>
                                              <p:pRg st="0" end="0"/>
                                            </p:txEl>
                                          </p:spTgt>
                                        </p:tgtEl>
                                        <p:attrNameLst>
                                          <p:attrName>style.visibility</p:attrName>
                                        </p:attrNameLst>
                                      </p:cBhvr>
                                      <p:to>
                                        <p:strVal val="visible"/>
                                      </p:to>
                                    </p:set>
                                    <p:anim calcmode="lin" valueType="num">
                                      <p:cBhvr additive="base">
                                        <p:cTn id="47" dur="500" fill="hold"/>
                                        <p:tgtEl>
                                          <p:spTgt spid="70">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7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2"/>
                                        </p:tgtEl>
                                        <p:attrNameLst>
                                          <p:attrName>style.visibility</p:attrName>
                                        </p:attrNameLst>
                                      </p:cBhvr>
                                      <p:to>
                                        <p:strVal val="visible"/>
                                      </p:to>
                                    </p:set>
                                    <p:anim calcmode="lin" valueType="num">
                                      <p:cBhvr additive="base">
                                        <p:cTn id="53" dur="500" fill="hold"/>
                                        <p:tgtEl>
                                          <p:spTgt spid="2"/>
                                        </p:tgtEl>
                                        <p:attrNameLst>
                                          <p:attrName>ppt_x</p:attrName>
                                        </p:attrNameLst>
                                      </p:cBhvr>
                                      <p:tavLst>
                                        <p:tav tm="0">
                                          <p:val>
                                            <p:strVal val="0-#ppt_w/2"/>
                                          </p:val>
                                        </p:tav>
                                        <p:tav tm="100000">
                                          <p:val>
                                            <p:strVal val="#ppt_x"/>
                                          </p:val>
                                        </p:tav>
                                      </p:tavLst>
                                    </p:anim>
                                    <p:anim calcmode="lin" valueType="num">
                                      <p:cBhvr additive="base">
                                        <p:cTn id="5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0" grpId="0" animBg="1"/>
      <p:bldP spid="2" grpId="0"/>
    </p:bldLst>
  </p:timing>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43" name="Rectangle 5">
                <a:extLst>
                  <a:ext uri="{FF2B5EF4-FFF2-40B4-BE49-F238E27FC236}">
                    <a16:creationId xmlns:a16="http://schemas.microsoft.com/office/drawing/2014/main" id="{455D2293-411F-4BFD-9FA3-341F68FDF938}"/>
                  </a:ext>
                </a:extLst>
              </p:cNvPr>
              <p:cNvSpPr>
                <a:spLocks noChangeArrowheads="1"/>
              </p:cNvSpPr>
              <p:nvPr/>
            </p:nvSpPr>
            <p:spPr bwMode="auto">
              <a:xfrm>
                <a:off x="19050" y="582067"/>
                <a:ext cx="7822975" cy="378565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Our goal is to learn about the world.</a:t>
                </a:r>
              </a:p>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What we have is our</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training data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Let’s model the world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finding a simple distribution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that has highest probability </a:t>
                </a:r>
              </a:p>
              <a:p>
                <a:pPr marL="1257300" marR="0" lvl="2"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of producing this data.</a:t>
                </a:r>
              </a:p>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Define a family of “</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simple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distributions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114300" marR="0" lvl="1"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These are parameterized by</a:t>
                </a:r>
                <a:r>
                  <a:rPr kumimoji="0" lang="en-US" altLang="en-US" sz="2400" b="0" i="0" u="none" strike="noStrike" kern="1200" cap="none" spc="0" normalizeH="0" baseline="0" noProof="0" dirty="0">
                    <a:ln>
                      <a:noFill/>
                    </a:ln>
                    <a:solidFill>
                      <a:srgbClr val="66FF33"/>
                    </a:solidFill>
                    <a:effectLst/>
                    <a:uLnTx/>
                    <a:uFillTx/>
                    <a:latin typeface="Arial"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0" fontAlgn="base" latinLnBrk="0" hangingPunct="0">
                  <a:lnSpc>
                    <a:spcPct val="100000"/>
                  </a:lnSpc>
                  <a:spcBef>
                    <a:spcPct val="0"/>
                  </a:spcBef>
                  <a:spcAft>
                    <a:spcPct val="0"/>
                  </a:spcAft>
                  <a:buClrTx/>
                  <a:buSzTx/>
                  <a:buFontTx/>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Find the parameters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that maximizes the probability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that the data we have is obtained.</a:t>
                </a:r>
              </a:p>
            </p:txBody>
          </p:sp>
        </mc:Choice>
        <mc:Fallback xmlns="">
          <p:sp>
            <p:nvSpPr>
              <p:cNvPr id="143" name="Rectangle 5">
                <a:extLst>
                  <a:ext uri="{FF2B5EF4-FFF2-40B4-BE49-F238E27FC236}">
                    <a16:creationId xmlns:a16="http://schemas.microsoft.com/office/drawing/2014/main" id="{455D2293-411F-4BFD-9FA3-341F68FDF938}"/>
                  </a:ext>
                </a:extLst>
              </p:cNvPr>
              <p:cNvSpPr>
                <a:spLocks noRot="1" noChangeAspect="1" noMove="1" noResize="1" noEditPoints="1" noAdjustHandles="1" noChangeArrowheads="1" noChangeShapeType="1" noTextEdit="1"/>
              </p:cNvSpPr>
              <p:nvPr/>
            </p:nvSpPr>
            <p:spPr bwMode="auto">
              <a:xfrm>
                <a:off x="19050" y="582067"/>
                <a:ext cx="7822975" cy="3785652"/>
              </a:xfrm>
              <a:prstGeom prst="rect">
                <a:avLst/>
              </a:prstGeom>
              <a:blipFill>
                <a:blip r:embed="rId3"/>
                <a:stretch>
                  <a:fillRect t="-1288" b="-273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48" name="Rectangle 63">
            <a:extLst>
              <a:ext uri="{FF2B5EF4-FFF2-40B4-BE49-F238E27FC236}">
                <a16:creationId xmlns:a16="http://schemas.microsoft.com/office/drawing/2014/main" id="{DCC1BFCC-0E5E-447B-B3D3-D2C31D3AF44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sp>
        <p:nvSpPr>
          <p:cNvPr id="23" name="Rectangle 22">
            <a:extLst>
              <a:ext uri="{FF2B5EF4-FFF2-40B4-BE49-F238E27FC236}">
                <a16:creationId xmlns:a16="http://schemas.microsoft.com/office/drawing/2014/main" id="{24DA40F1-58CE-4CF9-8AE5-02831FE4F286}"/>
              </a:ext>
            </a:extLst>
          </p:cNvPr>
          <p:cNvSpPr/>
          <p:nvPr/>
        </p:nvSpPr>
        <p:spPr>
          <a:xfrm>
            <a:off x="2933341" y="1689065"/>
            <a:ext cx="1003801"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simple</a:t>
            </a:r>
            <a:endParaRPr kumimoji="0" 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grpSp>
        <p:nvGrpSpPr>
          <p:cNvPr id="36" name="Group 35">
            <a:extLst>
              <a:ext uri="{FF2B5EF4-FFF2-40B4-BE49-F238E27FC236}">
                <a16:creationId xmlns:a16="http://schemas.microsoft.com/office/drawing/2014/main" id="{6A221C4B-6E92-4BEB-A6D7-233A61189929}"/>
              </a:ext>
            </a:extLst>
          </p:cNvPr>
          <p:cNvGrpSpPr/>
          <p:nvPr/>
        </p:nvGrpSpPr>
        <p:grpSpPr>
          <a:xfrm>
            <a:off x="1295400" y="4324350"/>
            <a:ext cx="5132761" cy="577453"/>
            <a:chOff x="2715838" y="5066860"/>
            <a:chExt cx="5132761" cy="577453"/>
          </a:xfrm>
        </p:grpSpPr>
        <mc:AlternateContent xmlns:mc="http://schemas.openxmlformats.org/markup-compatibility/2006" xmlns:a14="http://schemas.microsoft.com/office/drawing/2010/main">
          <mc:Choice Requires="a14">
            <p:sp>
              <p:nvSpPr>
                <p:cNvPr id="37" name="Rectangle 5">
                  <a:extLst>
                    <a:ext uri="{FF2B5EF4-FFF2-40B4-BE49-F238E27FC236}">
                      <a16:creationId xmlns:a16="http://schemas.microsoft.com/office/drawing/2014/main" id="{FF75DD93-A614-44F7-8B61-C3D6E45FEF7E}"/>
                    </a:ext>
                  </a:extLst>
                </p:cNvPr>
                <p:cNvSpPr>
                  <a:spLocks noChangeArrowheads="1"/>
                </p:cNvSpPr>
                <p:nvPr/>
              </p:nvSpPr>
              <p:spPr bwMode="auto">
                <a:xfrm>
                  <a:off x="2715838" y="5066860"/>
                  <a:ext cx="5132761"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37" name="Rectangle 5">
                  <a:extLst>
                    <a:ext uri="{FF2B5EF4-FFF2-40B4-BE49-F238E27FC236}">
                      <a16:creationId xmlns:a16="http://schemas.microsoft.com/office/drawing/2014/main" id="{FF75DD93-A614-44F7-8B61-C3D6E45FEF7E}"/>
                    </a:ext>
                  </a:extLst>
                </p:cNvPr>
                <p:cNvSpPr>
                  <a:spLocks noRot="1" noChangeAspect="1" noMove="1" noResize="1" noEditPoints="1" noAdjustHandles="1" noChangeArrowheads="1" noChangeShapeType="1" noTextEdit="1"/>
                </p:cNvSpPr>
                <p:nvPr/>
              </p:nvSpPr>
              <p:spPr bwMode="auto">
                <a:xfrm>
                  <a:off x="2715838" y="5066860"/>
                  <a:ext cx="5132761" cy="461665"/>
                </a:xfrm>
                <a:prstGeom prst="rect">
                  <a:avLst/>
                </a:prstGeom>
                <a:blipFill>
                  <a:blip r:embed="rId4"/>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8" name="Rectangle 37">
                  <a:extLst>
                    <a:ext uri="{FF2B5EF4-FFF2-40B4-BE49-F238E27FC236}">
                      <a16:creationId xmlns:a16="http://schemas.microsoft.com/office/drawing/2014/main" id="{AA6DE27F-0C4D-4A4D-B4FC-53D2A5B1FEC8}"/>
                    </a:ext>
                  </a:extLst>
                </p:cNvPr>
                <p:cNvSpPr/>
                <p:nvPr/>
              </p:nvSpPr>
              <p:spPr>
                <a:xfrm>
                  <a:off x="4430338" y="5244203"/>
                  <a:ext cx="44544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8" name="Rectangle 37">
                  <a:extLst>
                    <a:ext uri="{FF2B5EF4-FFF2-40B4-BE49-F238E27FC236}">
                      <a16:creationId xmlns:a16="http://schemas.microsoft.com/office/drawing/2014/main" id="{AA6DE27F-0C4D-4A4D-B4FC-53D2A5B1FEC8}"/>
                    </a:ext>
                  </a:extLst>
                </p:cNvPr>
                <p:cNvSpPr>
                  <a:spLocks noRot="1" noChangeAspect="1" noMove="1" noResize="1" noEditPoints="1" noAdjustHandles="1" noChangeArrowheads="1" noChangeShapeType="1" noTextEdit="1"/>
                </p:cNvSpPr>
                <p:nvPr/>
              </p:nvSpPr>
              <p:spPr>
                <a:xfrm>
                  <a:off x="4430338" y="5244203"/>
                  <a:ext cx="445442" cy="400110"/>
                </a:xfrm>
                <a:prstGeom prst="rect">
                  <a:avLst/>
                </a:prstGeom>
                <a:blipFill>
                  <a:blip r:embed="rId5"/>
                  <a:stretch>
                    <a:fillRect/>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8" name="Rectangle 7">
                <a:extLst>
                  <a:ext uri="{FF2B5EF4-FFF2-40B4-BE49-F238E27FC236}">
                    <a16:creationId xmlns:a16="http://schemas.microsoft.com/office/drawing/2014/main" id="{8ABA4953-EA38-420E-B25A-E951E02FD68A}"/>
                  </a:ext>
                </a:extLst>
              </p:cNvPr>
              <p:cNvSpPr/>
              <p:nvPr/>
            </p:nvSpPr>
            <p:spPr>
              <a:xfrm>
                <a:off x="5990772" y="2892754"/>
                <a:ext cx="41902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8" name="Rectangle 7">
                <a:extLst>
                  <a:ext uri="{FF2B5EF4-FFF2-40B4-BE49-F238E27FC236}">
                    <a16:creationId xmlns:a16="http://schemas.microsoft.com/office/drawing/2014/main" id="{8ABA4953-EA38-420E-B25A-E951E02FD68A}"/>
                  </a:ext>
                </a:extLst>
              </p:cNvPr>
              <p:cNvSpPr>
                <a:spLocks noRot="1" noChangeAspect="1" noMove="1" noResize="1" noEditPoints="1" noAdjustHandles="1" noChangeArrowheads="1" noChangeShapeType="1" noTextEdit="1"/>
              </p:cNvSpPr>
              <p:nvPr/>
            </p:nvSpPr>
            <p:spPr>
              <a:xfrm>
                <a:off x="5990772" y="2892754"/>
                <a:ext cx="419024" cy="369332"/>
              </a:xfrm>
              <a:prstGeom prst="rect">
                <a:avLst/>
              </a:prstGeom>
              <a:blipFill>
                <a:blip r:embed="rId6"/>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35734303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43">
                                            <p:txEl>
                                              <p:pRg st="6" end="6"/>
                                            </p:txEl>
                                          </p:spTgt>
                                        </p:tgtEl>
                                        <p:attrNameLst>
                                          <p:attrName>style.visibility</p:attrName>
                                        </p:attrNameLst>
                                      </p:cBhvr>
                                      <p:to>
                                        <p:strVal val="visible"/>
                                      </p:to>
                                    </p:set>
                                    <p:anim calcmode="lin" valueType="num">
                                      <p:cBhvr additive="base">
                                        <p:cTn id="7" dur="500" fill="hold"/>
                                        <p:tgtEl>
                                          <p:spTgt spid="143">
                                            <p:txEl>
                                              <p:pRg st="6" end="6"/>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43">
                                            <p:txEl>
                                              <p:pRg st="6" end="6"/>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additive="base">
                                        <p:cTn id="11" dur="500" fill="hold"/>
                                        <p:tgtEl>
                                          <p:spTgt spid="8"/>
                                        </p:tgtEl>
                                        <p:attrNameLst>
                                          <p:attrName>ppt_x</p:attrName>
                                        </p:attrNameLst>
                                      </p:cBhvr>
                                      <p:tavLst>
                                        <p:tav tm="0">
                                          <p:val>
                                            <p:strVal val="0-#ppt_w/2"/>
                                          </p:val>
                                        </p:tav>
                                        <p:tav tm="100000">
                                          <p:val>
                                            <p:strVal val="#ppt_x"/>
                                          </p:val>
                                        </p:tav>
                                      </p:tavLst>
                                    </p:anim>
                                    <p:anim calcmode="lin" valueType="num">
                                      <p:cBhvr additive="base">
                                        <p:cTn id="1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43">
                                            <p:txEl>
                                              <p:pRg st="7" end="7"/>
                                            </p:txEl>
                                          </p:spTgt>
                                        </p:tgtEl>
                                        <p:attrNameLst>
                                          <p:attrName>style.visibility</p:attrName>
                                        </p:attrNameLst>
                                      </p:cBhvr>
                                      <p:to>
                                        <p:strVal val="visible"/>
                                      </p:to>
                                    </p:set>
                                    <p:anim calcmode="lin" valueType="num">
                                      <p:cBhvr additive="base">
                                        <p:cTn id="17" dur="500" fill="hold"/>
                                        <p:tgtEl>
                                          <p:spTgt spid="143">
                                            <p:txEl>
                                              <p:pRg st="7" end="7"/>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43">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43">
                                            <p:txEl>
                                              <p:pRg st="8" end="8"/>
                                            </p:txEl>
                                          </p:spTgt>
                                        </p:tgtEl>
                                        <p:attrNameLst>
                                          <p:attrName>style.visibility</p:attrName>
                                        </p:attrNameLst>
                                      </p:cBhvr>
                                      <p:to>
                                        <p:strVal val="visible"/>
                                      </p:to>
                                    </p:set>
                                    <p:anim calcmode="lin" valueType="num">
                                      <p:cBhvr additive="base">
                                        <p:cTn id="23" dur="500" fill="hold"/>
                                        <p:tgtEl>
                                          <p:spTgt spid="143">
                                            <p:txEl>
                                              <p:pRg st="8" end="8"/>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43">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36"/>
                                        </p:tgtEl>
                                        <p:attrNameLst>
                                          <p:attrName>style.visibility</p:attrName>
                                        </p:attrNameLst>
                                      </p:cBhvr>
                                      <p:to>
                                        <p:strVal val="visible"/>
                                      </p:to>
                                    </p:set>
                                    <p:anim calcmode="lin" valueType="num">
                                      <p:cBhvr additive="base">
                                        <p:cTn id="29" dur="500" fill="hold"/>
                                        <p:tgtEl>
                                          <p:spTgt spid="36"/>
                                        </p:tgtEl>
                                        <p:attrNameLst>
                                          <p:attrName>ppt_x</p:attrName>
                                        </p:attrNameLst>
                                      </p:cBhvr>
                                      <p:tavLst>
                                        <p:tav tm="0">
                                          <p:val>
                                            <p:strVal val="#ppt_x"/>
                                          </p:val>
                                        </p:tav>
                                        <p:tav tm="100000">
                                          <p:val>
                                            <p:strVal val="#ppt_x"/>
                                          </p:val>
                                        </p:tav>
                                      </p:tavLst>
                                    </p:anim>
                                    <p:anim calcmode="lin" valueType="num">
                                      <p:cBhvr additive="base">
                                        <p:cTn id="30" dur="500" fill="hold"/>
                                        <p:tgtEl>
                                          <p:spTgt spid="3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0" name="Rectangle 63">
            <a:extLst>
              <a:ext uri="{FF2B5EF4-FFF2-40B4-BE49-F238E27FC236}">
                <a16:creationId xmlns:a16="http://schemas.microsoft.com/office/drawing/2014/main" id="{044D6A01-231D-4F83-ADF1-49A8AB619ED1}"/>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mc:AlternateContent xmlns:mc="http://schemas.openxmlformats.org/markup-compatibility/2006" xmlns:a14="http://schemas.microsoft.com/office/drawing/2010/main">
        <mc:Choice Requires="a14">
          <p:sp>
            <p:nvSpPr>
              <p:cNvPr id="73" name="Rectangle 5">
                <a:extLst>
                  <a:ext uri="{FF2B5EF4-FFF2-40B4-BE49-F238E27FC236}">
                    <a16:creationId xmlns:a16="http://schemas.microsoft.com/office/drawing/2014/main" id="{DD44CD67-DB27-4947-92A0-E6D771748DA1}"/>
                  </a:ext>
                </a:extLst>
              </p:cNvPr>
              <p:cNvSpPr>
                <a:spLocks noChangeArrowheads="1"/>
              </p:cNvSpPr>
              <p:nvPr/>
            </p:nvSpPr>
            <p:spPr bwMode="auto">
              <a:xfrm>
                <a:off x="1295400" y="533400"/>
                <a:ext cx="5925094"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73" name="Rectangle 5">
                <a:extLst>
                  <a:ext uri="{FF2B5EF4-FFF2-40B4-BE49-F238E27FC236}">
                    <a16:creationId xmlns:a16="http://schemas.microsoft.com/office/drawing/2014/main" id="{DD44CD67-DB27-4947-92A0-E6D771748DA1}"/>
                  </a:ext>
                </a:extLst>
              </p:cNvPr>
              <p:cNvSpPr>
                <a:spLocks noRot="1" noChangeAspect="1" noMove="1" noResize="1" noEditPoints="1" noAdjustHandles="1" noChangeArrowheads="1" noChangeShapeType="1" noTextEdit="1"/>
              </p:cNvSpPr>
              <p:nvPr/>
            </p:nvSpPr>
            <p:spPr bwMode="auto">
              <a:xfrm>
                <a:off x="1295400" y="533400"/>
                <a:ext cx="5925094" cy="461665"/>
              </a:xfrm>
              <a:prstGeom prst="rect">
                <a:avLst/>
              </a:prstGeom>
              <a:blipFill>
                <a:blip r:embed="rId3"/>
                <a:stretch>
                  <a:fillRect t="-10667" b="-29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4" name="Rectangle 73">
                <a:extLst>
                  <a:ext uri="{FF2B5EF4-FFF2-40B4-BE49-F238E27FC236}">
                    <a16:creationId xmlns:a16="http://schemas.microsoft.com/office/drawing/2014/main" id="{A2B9EA12-E7FC-4A66-9613-A0E5EFE968A7}"/>
                  </a:ext>
                </a:extLst>
              </p:cNvPr>
              <p:cNvSpPr/>
              <p:nvPr/>
            </p:nvSpPr>
            <p:spPr>
              <a:xfrm>
                <a:off x="3011208" y="694612"/>
                <a:ext cx="44544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4" name="Rectangle 73">
                <a:extLst>
                  <a:ext uri="{FF2B5EF4-FFF2-40B4-BE49-F238E27FC236}">
                    <a16:creationId xmlns:a16="http://schemas.microsoft.com/office/drawing/2014/main" id="{A2B9EA12-E7FC-4A66-9613-A0E5EFE968A7}"/>
                  </a:ext>
                </a:extLst>
              </p:cNvPr>
              <p:cNvSpPr>
                <a:spLocks noRot="1" noChangeAspect="1" noMove="1" noResize="1" noEditPoints="1" noAdjustHandles="1" noChangeArrowheads="1" noChangeShapeType="1" noTextEdit="1"/>
              </p:cNvSpPr>
              <p:nvPr/>
            </p:nvSpPr>
            <p:spPr>
              <a:xfrm>
                <a:off x="3011208" y="694612"/>
                <a:ext cx="445442" cy="400110"/>
              </a:xfrm>
              <a:prstGeom prst="rect">
                <a:avLst/>
              </a:prstGeom>
              <a:blipFill>
                <a:blip r:embed="rId4"/>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0" name="Rectangle 5">
                <a:extLst>
                  <a:ext uri="{FF2B5EF4-FFF2-40B4-BE49-F238E27FC236}">
                    <a16:creationId xmlns:a16="http://schemas.microsoft.com/office/drawing/2014/main" id="{F7860507-D945-4659-9F07-84CDB202796F}"/>
                  </a:ext>
                </a:extLst>
              </p:cNvPr>
              <p:cNvSpPr>
                <a:spLocks noChangeArrowheads="1"/>
              </p:cNvSpPr>
              <p:nvPr/>
            </p:nvSpPr>
            <p:spPr bwMode="auto">
              <a:xfrm>
                <a:off x="1280886" y="2550490"/>
                <a:ext cx="5925094" cy="87851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0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Exp</m:t>
                    </m:r>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30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1</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2500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𝐷</m:t>
                    </m:r>
                    <m:nary>
                      <m:naryPr>
                        <m:chr m:val="∑"/>
                        <m:supHide m:val="on"/>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naryPr>
                      <m:sub>
                        <m:r>
                          <m:rPr>
                            <m:brk m:alnAt="7"/>
                          </m:r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𝑑</m:t>
                        </m:r>
                      </m:sub>
                      <m:sup/>
                      <m:e>
                        <m:sSub>
                          <m:sSubPr>
                            <m:ctrlP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nary>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n-US" altLang="en-US" sz="18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Var</m:t>
                    </m:r>
                    <m:d>
                      <m:dPr>
                        <m:ctrlP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Ex</m:t>
                    </m:r>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p</m:t>
                    </m:r>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p>
                          <m:sSup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d>
                              <m:d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r>
                                  <m:rPr>
                                    <m:nor/>
                                  </m:rPr>
                                  <a:rPr kumimoji="0" lang="el-GR" altLang="en-US" sz="2400" b="0" i="0" u="none" strike="noStrike" kern="1200" cap="none" spc="0" normalizeH="0" baseline="0" noProof="0" dirty="0" smtClean="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m:t>µ</m:t>
                                </m:r>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e>
                          <m:sup>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e>
                    </m:d>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30" name="Rectangle 5">
                <a:extLst>
                  <a:ext uri="{FF2B5EF4-FFF2-40B4-BE49-F238E27FC236}">
                    <a16:creationId xmlns:a16="http://schemas.microsoft.com/office/drawing/2014/main" id="{F7860507-D945-4659-9F07-84CDB202796F}"/>
                  </a:ext>
                </a:extLst>
              </p:cNvPr>
              <p:cNvSpPr>
                <a:spLocks noRot="1" noChangeAspect="1" noMove="1" noResize="1" noEditPoints="1" noAdjustHandles="1" noChangeArrowheads="1" noChangeShapeType="1" noTextEdit="1"/>
              </p:cNvSpPr>
              <p:nvPr/>
            </p:nvSpPr>
            <p:spPr bwMode="auto">
              <a:xfrm>
                <a:off x="1280886" y="2550490"/>
                <a:ext cx="5925094" cy="878510"/>
              </a:xfrm>
              <a:prstGeom prst="rect">
                <a:avLst/>
              </a:prstGeom>
              <a:blipFill>
                <a:blip r:embed="rId5"/>
                <a:stretch>
                  <a:fillRect t="-67586" b="-5517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2" name="Rectangle 31">
            <a:extLst>
              <a:ext uri="{FF2B5EF4-FFF2-40B4-BE49-F238E27FC236}">
                <a16:creationId xmlns:a16="http://schemas.microsoft.com/office/drawing/2014/main" id="{725BB8D8-ABB5-47DF-8FF1-A368316983A4}"/>
              </a:ext>
            </a:extLst>
          </p:cNvPr>
          <p:cNvSpPr/>
          <p:nvPr/>
        </p:nvSpPr>
        <p:spPr>
          <a:xfrm>
            <a:off x="4428942" y="2883932"/>
            <a:ext cx="30489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33" name="Rectangle 32">
                <a:extLst>
                  <a:ext uri="{FF2B5EF4-FFF2-40B4-BE49-F238E27FC236}">
                    <a16:creationId xmlns:a16="http://schemas.microsoft.com/office/drawing/2014/main" id="{1653513A-53C2-40F0-A989-77E15E78880A}"/>
                  </a:ext>
                </a:extLst>
              </p:cNvPr>
              <p:cNvSpPr/>
              <p:nvPr/>
            </p:nvSpPr>
            <p:spPr>
              <a:xfrm>
                <a:off x="290286" y="1683603"/>
                <a:ext cx="8727000" cy="830997"/>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Example: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Gaussian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with unknown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err="1">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mean,variance</a:t>
                </a:r>
                <a:r>
                  <a:rPr kumimoji="0" lang="en-CA"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µ</a:t>
                </a:r>
                <a:r>
                  <a:rPr kumimoji="0" lang="en-US"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σ</a:t>
                </a:r>
                <a:r>
                  <a:rPr kumimoji="0" lang="en-CA" altLang="en-US" sz="2400" b="0" i="0" u="none" strike="noStrike" kern="1200" cap="none" spc="0" normalizeH="0" baseline="3000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2</a:t>
                </a:r>
                <a:r>
                  <a:rPr kumimoji="0" lang="el-GR" altLang="en-US" sz="2400" b="0" i="0" u="none" strike="noStrike" kern="1200" cap="none" spc="0" normalizeH="0" baseline="0" noProof="0" dirty="0">
                    <a:ln>
                      <a:noFill/>
                    </a:ln>
                    <a:solidFill>
                      <a:srgbClr val="66FF33"/>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xmlns="">
          <p:sp>
            <p:nvSpPr>
              <p:cNvPr id="33" name="Rectangle 32">
                <a:extLst>
                  <a:ext uri="{FF2B5EF4-FFF2-40B4-BE49-F238E27FC236}">
                    <a16:creationId xmlns:a16="http://schemas.microsoft.com/office/drawing/2014/main" id="{1653513A-53C2-40F0-A989-77E15E78880A}"/>
                  </a:ext>
                </a:extLst>
              </p:cNvPr>
              <p:cNvSpPr>
                <a:spLocks noRot="1" noChangeAspect="1" noMove="1" noResize="1" noEditPoints="1" noAdjustHandles="1" noChangeArrowheads="1" noChangeShapeType="1" noTextEdit="1"/>
              </p:cNvSpPr>
              <p:nvPr/>
            </p:nvSpPr>
            <p:spPr>
              <a:xfrm>
                <a:off x="290286" y="1683603"/>
                <a:ext cx="8727000" cy="830997"/>
              </a:xfrm>
              <a:prstGeom prst="rect">
                <a:avLst/>
              </a:prstGeom>
              <a:blipFill>
                <a:blip r:embed="rId6"/>
                <a:stretch>
                  <a:fillRect t="-5839" b="-15328"/>
                </a:stretch>
              </a:blipFill>
            </p:spPr>
            <p:txBody>
              <a:bodyPr/>
              <a:lstStyle/>
              <a:p>
                <a:r>
                  <a:rPr lang="en-US">
                    <a:noFill/>
                  </a:rPr>
                  <a:t> </a:t>
                </a:r>
              </a:p>
            </p:txBody>
          </p:sp>
        </mc:Fallback>
      </mc:AlternateContent>
      <p:pic>
        <p:nvPicPr>
          <p:cNvPr id="34" name="Picture 33">
            <a:extLst>
              <a:ext uri="{FF2B5EF4-FFF2-40B4-BE49-F238E27FC236}">
                <a16:creationId xmlns:a16="http://schemas.microsoft.com/office/drawing/2014/main" id="{D3975E84-ED03-41B7-B64B-5A25ACA871DC}"/>
              </a:ext>
            </a:extLst>
          </p:cNvPr>
          <p:cNvPicPr>
            <a:picLocks noChangeAspect="1"/>
          </p:cNvPicPr>
          <p:nvPr/>
        </p:nvPicPr>
        <p:blipFill>
          <a:blip r:embed="rId7"/>
          <a:stretch>
            <a:fillRect/>
          </a:stretch>
        </p:blipFill>
        <p:spPr>
          <a:xfrm>
            <a:off x="3613541" y="1314026"/>
            <a:ext cx="1410236" cy="803205"/>
          </a:xfrm>
          <a:prstGeom prst="rect">
            <a:avLst/>
          </a:prstGeom>
        </p:spPr>
      </p:pic>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1EF11039-2335-4C39-AFFE-42CD29BDCDEB}"/>
                  </a:ext>
                </a:extLst>
              </p:cNvPr>
              <p:cNvSpPr/>
              <p:nvPr/>
            </p:nvSpPr>
            <p:spPr>
              <a:xfrm>
                <a:off x="1839684" y="1785985"/>
                <a:ext cx="41902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1EF11039-2335-4C39-AFFE-42CD29BDCDEB}"/>
                  </a:ext>
                </a:extLst>
              </p:cNvPr>
              <p:cNvSpPr>
                <a:spLocks noRot="1" noChangeAspect="1" noMove="1" noResize="1" noEditPoints="1" noAdjustHandles="1" noChangeArrowheads="1" noChangeShapeType="1" noTextEdit="1"/>
              </p:cNvSpPr>
              <p:nvPr/>
            </p:nvSpPr>
            <p:spPr>
              <a:xfrm>
                <a:off x="1839684" y="1785985"/>
                <a:ext cx="419024" cy="369332"/>
              </a:xfrm>
              <a:prstGeom prst="rect">
                <a:avLst/>
              </a:prstGeom>
              <a:blipFill>
                <a:blip r:embed="rId8"/>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1562127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3">
                                            <p:txEl>
                                              <p:pRg st="0" end="0"/>
                                            </p:txEl>
                                          </p:spTgt>
                                        </p:tgtEl>
                                        <p:attrNameLst>
                                          <p:attrName>style.visibility</p:attrName>
                                        </p:attrNameLst>
                                      </p:cBhvr>
                                      <p:to>
                                        <p:strVal val="visible"/>
                                      </p:to>
                                    </p:set>
                                    <p:anim calcmode="lin" valueType="num">
                                      <p:cBhvr additive="base">
                                        <p:cTn id="7" dur="500" fill="hold"/>
                                        <p:tgtEl>
                                          <p:spTgt spid="7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74"/>
                                        </p:tgtEl>
                                        <p:attrNameLst>
                                          <p:attrName>style.visibility</p:attrName>
                                        </p:attrNameLst>
                                      </p:cBhvr>
                                      <p:to>
                                        <p:strVal val="visible"/>
                                      </p:to>
                                    </p:set>
                                    <p:anim calcmode="lin" valueType="num">
                                      <p:cBhvr additive="base">
                                        <p:cTn id="11" dur="500" fill="hold"/>
                                        <p:tgtEl>
                                          <p:spTgt spid="74"/>
                                        </p:tgtEl>
                                        <p:attrNameLst>
                                          <p:attrName>ppt_x</p:attrName>
                                        </p:attrNameLst>
                                      </p:cBhvr>
                                      <p:tavLst>
                                        <p:tav tm="0">
                                          <p:val>
                                            <p:strVal val="#ppt_x"/>
                                          </p:val>
                                        </p:tav>
                                        <p:tav tm="100000">
                                          <p:val>
                                            <p:strVal val="#ppt_x"/>
                                          </p:val>
                                        </p:tav>
                                      </p:tavLst>
                                    </p:anim>
                                    <p:anim calcmode="lin" valueType="num">
                                      <p:cBhvr additive="base">
                                        <p:cTn id="12" dur="500" fill="hold"/>
                                        <p:tgtEl>
                                          <p:spTgt spid="7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0-#ppt_w/2"/>
                                          </p:val>
                                        </p:tav>
                                        <p:tav tm="100000">
                                          <p:val>
                                            <p:strVal val="#ppt_x"/>
                                          </p:val>
                                        </p:tav>
                                      </p:tavLst>
                                    </p:anim>
                                    <p:anim calcmode="lin" valueType="num">
                                      <p:cBhvr additive="base">
                                        <p:cTn id="18" dur="500" fill="hold"/>
                                        <p:tgtEl>
                                          <p:spTgt spid="33"/>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5"/>
                                        </p:tgtEl>
                                        <p:attrNameLst>
                                          <p:attrName>style.visibility</p:attrName>
                                        </p:attrNameLst>
                                      </p:cBhvr>
                                      <p:to>
                                        <p:strVal val="visible"/>
                                      </p:to>
                                    </p:set>
                                    <p:anim calcmode="lin" valueType="num">
                                      <p:cBhvr additive="base">
                                        <p:cTn id="21" dur="500" fill="hold"/>
                                        <p:tgtEl>
                                          <p:spTgt spid="35"/>
                                        </p:tgtEl>
                                        <p:attrNameLst>
                                          <p:attrName>ppt_x</p:attrName>
                                        </p:attrNameLst>
                                      </p:cBhvr>
                                      <p:tavLst>
                                        <p:tav tm="0">
                                          <p:val>
                                            <p:strVal val="0-#ppt_w/2"/>
                                          </p:val>
                                        </p:tav>
                                        <p:tav tm="100000">
                                          <p:val>
                                            <p:strVal val="#ppt_x"/>
                                          </p:val>
                                        </p:tav>
                                      </p:tavLst>
                                    </p:anim>
                                    <p:anim calcmode="lin" valueType="num">
                                      <p:cBhvr additive="base">
                                        <p:cTn id="22" dur="500" fill="hold"/>
                                        <p:tgtEl>
                                          <p:spTgt spid="35"/>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0">
                                            <p:txEl>
                                              <p:pRg st="0" end="0"/>
                                            </p:txEl>
                                          </p:spTgt>
                                        </p:tgtEl>
                                        <p:attrNameLst>
                                          <p:attrName>style.visibility</p:attrName>
                                        </p:attrNameLst>
                                      </p:cBhvr>
                                      <p:to>
                                        <p:strVal val="visible"/>
                                      </p:to>
                                    </p:set>
                                    <p:anim calcmode="lin" valueType="num">
                                      <p:cBhvr additive="base">
                                        <p:cTn id="31" dur="500" fill="hold"/>
                                        <p:tgtEl>
                                          <p:spTgt spid="30">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0">
                                            <p:txEl>
                                              <p:pRg st="1" end="1"/>
                                            </p:txEl>
                                          </p:spTgt>
                                        </p:tgtEl>
                                        <p:attrNameLst>
                                          <p:attrName>style.visibility</p:attrName>
                                        </p:attrNameLst>
                                      </p:cBhvr>
                                      <p:to>
                                        <p:strVal val="visible"/>
                                      </p:to>
                                    </p:set>
                                    <p:anim calcmode="lin" valueType="num">
                                      <p:cBhvr additive="base">
                                        <p:cTn id="37" dur="500" fill="hold"/>
                                        <p:tgtEl>
                                          <p:spTgt spid="30">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0">
                                            <p:txEl>
                                              <p:pRg st="1" end="1"/>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 calcmode="lin" valueType="num">
                                      <p:cBhvr additive="base">
                                        <p:cTn id="41" dur="500" fill="hold"/>
                                        <p:tgtEl>
                                          <p:spTgt spid="32"/>
                                        </p:tgtEl>
                                        <p:attrNameLst>
                                          <p:attrName>ppt_x</p:attrName>
                                        </p:attrNameLst>
                                      </p:cBhvr>
                                      <p:tavLst>
                                        <p:tav tm="0">
                                          <p:val>
                                            <p:strVal val="0-#ppt_w/2"/>
                                          </p:val>
                                        </p:tav>
                                        <p:tav tm="100000">
                                          <p:val>
                                            <p:strVal val="#ppt_x"/>
                                          </p:val>
                                        </p:tav>
                                      </p:tavLst>
                                    </p:anim>
                                    <p:anim calcmode="lin" valueType="num">
                                      <p:cBhvr additive="base">
                                        <p:cTn id="42" dur="500" fill="hold"/>
                                        <p:tgtEl>
                                          <p:spTgt spid="3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 grpId="0"/>
      <p:bldP spid="32" grpId="0"/>
      <p:bldP spid="33" grpId="0"/>
      <p:bldP spid="35" grpId="0"/>
    </p:bldLst>
  </p:timing>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944940"/>
            <a:ext cx="832311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Example: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If the probability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was defined by this </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ellipse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might get chosen randomly,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the probability would be low.</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sp>
        <p:nvSpPr>
          <p:cNvPr id="15" name="Oval 14"/>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 name="Group 2"/>
          <p:cNvGrpSpPr/>
          <p:nvPr/>
        </p:nvGrpSpPr>
        <p:grpSpPr>
          <a:xfrm>
            <a:off x="4530200" y="2573655"/>
            <a:ext cx="4343400" cy="544868"/>
            <a:chOff x="1524000" y="2573655"/>
            <a:chExt cx="4343400" cy="544868"/>
          </a:xfrm>
        </p:grpSpPr>
        <p:sp>
          <p:nvSpPr>
            <p:cNvPr id="22" name="Rectangle 5"/>
            <p:cNvSpPr>
              <a:spLocks noChangeArrowheads="1"/>
            </p:cNvSpPr>
            <p:nvPr/>
          </p:nvSpPr>
          <p:spPr bwMode="auto">
            <a:xfrm>
              <a:off x="1524000" y="2573655"/>
              <a:ext cx="434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low </a:t>
              </a:r>
            </a:p>
          </p:txBody>
        </p:sp>
        <p:sp>
          <p:nvSpPr>
            <p:cNvPr id="23" name="Oval 22"/>
            <p:cNvSpPr/>
            <p:nvPr/>
          </p:nvSpPr>
          <p:spPr>
            <a:xfrm rot="16938443">
              <a:off x="1997450" y="2877012"/>
              <a:ext cx="296520" cy="186501"/>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55" name="Group 54"/>
          <p:cNvGrpSpPr/>
          <p:nvPr/>
        </p:nvGrpSpPr>
        <p:grpSpPr>
          <a:xfrm>
            <a:off x="1066800" y="4561080"/>
            <a:ext cx="2358000" cy="1382520"/>
            <a:chOff x="1066800" y="4561080"/>
            <a:chExt cx="2358000" cy="1382520"/>
          </a:xfrm>
        </p:grpSpPr>
        <p:sp>
          <p:nvSpPr>
            <p:cNvPr id="56" name="Oval 55"/>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3" name="Oval 62"/>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4" name="Oval 63"/>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5" name="Oval 64"/>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6" name="Oval 65"/>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7" name="Oval 66"/>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Oval 67"/>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9" name="Oval 68"/>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1" name="Oval 70"/>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2" name="Oval 71"/>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73" name="Group 72"/>
          <p:cNvGrpSpPr/>
          <p:nvPr/>
        </p:nvGrpSpPr>
        <p:grpSpPr>
          <a:xfrm>
            <a:off x="4513055" y="3109047"/>
            <a:ext cx="4343400" cy="548553"/>
            <a:chOff x="1524000" y="2573655"/>
            <a:chExt cx="4343400" cy="548553"/>
          </a:xfrm>
        </p:grpSpPr>
        <p:sp>
          <p:nvSpPr>
            <p:cNvPr id="74" name="Rectangle 5"/>
            <p:cNvSpPr>
              <a:spLocks noChangeArrowheads="1"/>
            </p:cNvSpPr>
            <p:nvPr/>
          </p:nvSpPr>
          <p:spPr bwMode="auto">
            <a:xfrm>
              <a:off x="1524000" y="2573655"/>
              <a:ext cx="434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higher </a:t>
              </a:r>
            </a:p>
          </p:txBody>
        </p:sp>
        <p:sp>
          <p:nvSpPr>
            <p:cNvPr id="75" name="Oval 74"/>
            <p:cNvSpPr/>
            <p:nvPr/>
          </p:nvSpPr>
          <p:spPr>
            <a:xfrm rot="19055820">
              <a:off x="1985040" y="2901297"/>
              <a:ext cx="297238" cy="220911"/>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76" name="Oval 75"/>
          <p:cNvSpPr/>
          <p:nvPr/>
        </p:nvSpPr>
        <p:spPr>
          <a:xfrm rot="16594125">
            <a:off x="1644531" y="4104684"/>
            <a:ext cx="3332083" cy="1695611"/>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0" name="Oval 79"/>
          <p:cNvSpPr/>
          <p:nvPr/>
        </p:nvSpPr>
        <p:spPr>
          <a:xfrm rot="19252270">
            <a:off x="1027553" y="4662765"/>
            <a:ext cx="2370338" cy="1200988"/>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81" name="Group 80"/>
          <p:cNvGrpSpPr/>
          <p:nvPr/>
        </p:nvGrpSpPr>
        <p:grpSpPr>
          <a:xfrm>
            <a:off x="4495800" y="3657600"/>
            <a:ext cx="4343400" cy="467145"/>
            <a:chOff x="1524000" y="2573655"/>
            <a:chExt cx="4343400" cy="467145"/>
          </a:xfrm>
        </p:grpSpPr>
        <p:sp>
          <p:nvSpPr>
            <p:cNvPr id="82" name="Rectangle 5"/>
            <p:cNvSpPr>
              <a:spLocks noChangeArrowheads="1"/>
            </p:cNvSpPr>
            <p:nvPr/>
          </p:nvSpPr>
          <p:spPr bwMode="auto">
            <a:xfrm>
              <a:off x="1524000" y="2573655"/>
              <a:ext cx="434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maximized </a:t>
              </a:r>
            </a:p>
          </p:txBody>
        </p:sp>
        <p:sp>
          <p:nvSpPr>
            <p:cNvPr id="83" name="Oval 82"/>
            <p:cNvSpPr/>
            <p:nvPr/>
          </p:nvSpPr>
          <p:spPr>
            <a:xfrm rot="20054514">
              <a:off x="1959316" y="2908106"/>
              <a:ext cx="366116" cy="132694"/>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45" name="Rectangle 5">
                <a:extLst>
                  <a:ext uri="{FF2B5EF4-FFF2-40B4-BE49-F238E27FC236}">
                    <a16:creationId xmlns:a16="http://schemas.microsoft.com/office/drawing/2014/main" id="{3F5371F3-672B-4924-A925-3579063B34C5}"/>
                  </a:ext>
                </a:extLst>
              </p:cNvPr>
              <p:cNvSpPr>
                <a:spLocks noChangeArrowheads="1"/>
              </p:cNvSpPr>
              <p:nvPr/>
            </p:nvSpPr>
            <p:spPr bwMode="auto">
              <a:xfrm>
                <a:off x="1295400" y="533400"/>
                <a:ext cx="5925094"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45" name="Rectangle 5">
                <a:extLst>
                  <a:ext uri="{FF2B5EF4-FFF2-40B4-BE49-F238E27FC236}">
                    <a16:creationId xmlns:a16="http://schemas.microsoft.com/office/drawing/2014/main" id="{3F5371F3-672B-4924-A925-3579063B34C5}"/>
                  </a:ext>
                </a:extLst>
              </p:cNvPr>
              <p:cNvSpPr>
                <a:spLocks noRot="1" noChangeAspect="1" noMove="1" noResize="1" noEditPoints="1" noAdjustHandles="1" noChangeArrowheads="1" noChangeShapeType="1" noTextEdit="1"/>
              </p:cNvSpPr>
              <p:nvPr/>
            </p:nvSpPr>
            <p:spPr bwMode="auto">
              <a:xfrm>
                <a:off x="1295400" y="533400"/>
                <a:ext cx="5925094" cy="461665"/>
              </a:xfrm>
              <a:prstGeom prst="rect">
                <a:avLst/>
              </a:prstGeom>
              <a:blipFill>
                <a:blip r:embed="rId4"/>
                <a:stretch>
                  <a:fillRect t="-10667" b="-29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7" name="Rectangle 46">
                <a:extLst>
                  <a:ext uri="{FF2B5EF4-FFF2-40B4-BE49-F238E27FC236}">
                    <a16:creationId xmlns:a16="http://schemas.microsoft.com/office/drawing/2014/main" id="{17F3AAA1-FB1E-4A51-9A91-FC94DF5E58B4}"/>
                  </a:ext>
                </a:extLst>
              </p:cNvPr>
              <p:cNvSpPr/>
              <p:nvPr/>
            </p:nvSpPr>
            <p:spPr>
              <a:xfrm>
                <a:off x="3011208" y="694612"/>
                <a:ext cx="44544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7" name="Rectangle 46">
                <a:extLst>
                  <a:ext uri="{FF2B5EF4-FFF2-40B4-BE49-F238E27FC236}">
                    <a16:creationId xmlns:a16="http://schemas.microsoft.com/office/drawing/2014/main" id="{17F3AAA1-FB1E-4A51-9A91-FC94DF5E58B4}"/>
                  </a:ext>
                </a:extLst>
              </p:cNvPr>
              <p:cNvSpPr>
                <a:spLocks noRot="1" noChangeAspect="1" noMove="1" noResize="1" noEditPoints="1" noAdjustHandles="1" noChangeArrowheads="1" noChangeShapeType="1" noTextEdit="1"/>
              </p:cNvSpPr>
              <p:nvPr/>
            </p:nvSpPr>
            <p:spPr>
              <a:xfrm>
                <a:off x="3011208" y="694612"/>
                <a:ext cx="445442"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Rectangle 47">
                <a:extLst>
                  <a:ext uri="{FF2B5EF4-FFF2-40B4-BE49-F238E27FC236}">
                    <a16:creationId xmlns:a16="http://schemas.microsoft.com/office/drawing/2014/main" id="{BCAA74B4-0B77-4531-94CC-8E75AD0E7881}"/>
                  </a:ext>
                </a:extLst>
              </p:cNvPr>
              <p:cNvSpPr/>
              <p:nvPr/>
            </p:nvSpPr>
            <p:spPr>
              <a:xfrm>
                <a:off x="4257661" y="1512689"/>
                <a:ext cx="419024" cy="36933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1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8" name="Rectangle 47">
                <a:extLst>
                  <a:ext uri="{FF2B5EF4-FFF2-40B4-BE49-F238E27FC236}">
                    <a16:creationId xmlns:a16="http://schemas.microsoft.com/office/drawing/2014/main" id="{BCAA74B4-0B77-4531-94CC-8E75AD0E7881}"/>
                  </a:ext>
                </a:extLst>
              </p:cNvPr>
              <p:cNvSpPr>
                <a:spLocks noRot="1" noChangeAspect="1" noMove="1" noResize="1" noEditPoints="1" noAdjustHandles="1" noChangeArrowheads="1" noChangeShapeType="1" noTextEdit="1"/>
              </p:cNvSpPr>
              <p:nvPr/>
            </p:nvSpPr>
            <p:spPr>
              <a:xfrm>
                <a:off x="4257661" y="1512689"/>
                <a:ext cx="419024" cy="369332"/>
              </a:xfrm>
              <a:prstGeom prst="rect">
                <a:avLst/>
              </a:prstGeom>
              <a:blipFill>
                <a:blip r:embed="rId6"/>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10009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6"/>
                                        </p:tgtEl>
                                        <p:attrNameLst>
                                          <p:attrName>style.visibility</p:attrName>
                                        </p:attrNameLst>
                                      </p:cBhvr>
                                      <p:to>
                                        <p:strVal val="visible"/>
                                      </p:to>
                                    </p:set>
                                    <p:anim calcmode="lin" valueType="num">
                                      <p:cBhvr additive="base">
                                        <p:cTn id="15" dur="500" fill="hold"/>
                                        <p:tgtEl>
                                          <p:spTgt spid="76"/>
                                        </p:tgtEl>
                                        <p:attrNameLst>
                                          <p:attrName>ppt_x</p:attrName>
                                        </p:attrNameLst>
                                      </p:cBhvr>
                                      <p:tavLst>
                                        <p:tav tm="0">
                                          <p:val>
                                            <p:strVal val="0-#ppt_w/2"/>
                                          </p:val>
                                        </p:tav>
                                        <p:tav tm="100000">
                                          <p:val>
                                            <p:strVal val="#ppt_x"/>
                                          </p:val>
                                        </p:tav>
                                      </p:tavLst>
                                    </p:anim>
                                    <p:anim calcmode="lin" valueType="num">
                                      <p:cBhvr additive="base">
                                        <p:cTn id="16" dur="500" fill="hold"/>
                                        <p:tgtEl>
                                          <p:spTgt spid="76"/>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additive="base">
                                        <p:cTn id="19" dur="500" fill="hold"/>
                                        <p:tgtEl>
                                          <p:spTgt spid="10"/>
                                        </p:tgtEl>
                                        <p:attrNameLst>
                                          <p:attrName>ppt_x</p:attrName>
                                        </p:attrNameLst>
                                      </p:cBhvr>
                                      <p:tavLst>
                                        <p:tav tm="0">
                                          <p:val>
                                            <p:strVal val="0-#ppt_w/2"/>
                                          </p:val>
                                        </p:tav>
                                        <p:tav tm="100000">
                                          <p:val>
                                            <p:strVal val="#ppt_x"/>
                                          </p:val>
                                        </p:tav>
                                      </p:tavLst>
                                    </p:anim>
                                    <p:anim calcmode="lin" valueType="num">
                                      <p:cBhvr additive="base">
                                        <p:cTn id="20" dur="500" fill="hold"/>
                                        <p:tgtEl>
                                          <p:spTgt spid="10"/>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 calcmode="lin" valueType="num">
                                      <p:cBhvr additive="base">
                                        <p:cTn id="23" dur="500" fill="hold"/>
                                        <p:tgtEl>
                                          <p:spTgt spid="48"/>
                                        </p:tgtEl>
                                        <p:attrNameLst>
                                          <p:attrName>ppt_x</p:attrName>
                                        </p:attrNameLst>
                                      </p:cBhvr>
                                      <p:tavLst>
                                        <p:tav tm="0">
                                          <p:val>
                                            <p:strVal val="0-#ppt_w/2"/>
                                          </p:val>
                                        </p:tav>
                                        <p:tav tm="100000">
                                          <p:val>
                                            <p:strVal val="#ppt_x"/>
                                          </p:val>
                                        </p:tav>
                                      </p:tavLst>
                                    </p:anim>
                                    <p:anim calcmode="lin" valueType="num">
                                      <p:cBhvr additive="base">
                                        <p:cTn id="24"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fill="hold"/>
                                        <p:tgtEl>
                                          <p:spTgt spid="39"/>
                                        </p:tgtEl>
                                        <p:attrNameLst>
                                          <p:attrName>ppt_x</p:attrName>
                                        </p:attrNameLst>
                                      </p:cBhvr>
                                      <p:tavLst>
                                        <p:tav tm="0">
                                          <p:val>
                                            <p:strVal val="0-#ppt_w/2"/>
                                          </p:val>
                                        </p:tav>
                                        <p:tav tm="100000">
                                          <p:val>
                                            <p:strVal val="#ppt_x"/>
                                          </p:val>
                                        </p:tav>
                                      </p:tavLst>
                                    </p:anim>
                                    <p:anim calcmode="lin" valueType="num">
                                      <p:cBhvr additive="base">
                                        <p:cTn id="3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500" fill="hold"/>
                                        <p:tgtEl>
                                          <p:spTgt spid="11"/>
                                        </p:tgtEl>
                                        <p:attrNameLst>
                                          <p:attrName>ppt_x</p:attrName>
                                        </p:attrNameLst>
                                      </p:cBhvr>
                                      <p:tavLst>
                                        <p:tav tm="0">
                                          <p:val>
                                            <p:strVal val="0-#ppt_w/2"/>
                                          </p:val>
                                        </p:tav>
                                        <p:tav tm="100000">
                                          <p:val>
                                            <p:strVal val="#ppt_x"/>
                                          </p:val>
                                        </p:tav>
                                      </p:tavLst>
                                    </p:anim>
                                    <p:anim calcmode="lin" valueType="num">
                                      <p:cBhvr additive="base">
                                        <p:cTn id="36" dur="500" fill="hold"/>
                                        <p:tgtEl>
                                          <p:spTgt spid="11"/>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
                                        </p:tgtEl>
                                        <p:attrNameLst>
                                          <p:attrName>style.visibility</p:attrName>
                                        </p:attrNameLst>
                                      </p:cBhvr>
                                      <p:to>
                                        <p:strVal val="visible"/>
                                      </p:to>
                                    </p:set>
                                    <p:anim calcmode="lin" valueType="num">
                                      <p:cBhvr additive="base">
                                        <p:cTn id="39" dur="500" fill="hold"/>
                                        <p:tgtEl>
                                          <p:spTgt spid="4"/>
                                        </p:tgtEl>
                                        <p:attrNameLst>
                                          <p:attrName>ppt_x</p:attrName>
                                        </p:attrNameLst>
                                      </p:cBhvr>
                                      <p:tavLst>
                                        <p:tav tm="0">
                                          <p:val>
                                            <p:strVal val="0-#ppt_w/2"/>
                                          </p:val>
                                        </p:tav>
                                        <p:tav tm="100000">
                                          <p:val>
                                            <p:strVal val="#ppt_x"/>
                                          </p:val>
                                        </p:tav>
                                      </p:tavLst>
                                    </p:anim>
                                    <p:anim calcmode="lin" valueType="num">
                                      <p:cBhvr additive="base">
                                        <p:cTn id="40"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3">
                                            <p:txEl>
                                              <p:pRg st="2" end="2"/>
                                            </p:txEl>
                                          </p:spTgt>
                                        </p:tgtEl>
                                        <p:attrNameLst>
                                          <p:attrName>style.visibility</p:attrName>
                                        </p:attrNameLst>
                                      </p:cBhvr>
                                      <p:to>
                                        <p:strVal val="visible"/>
                                      </p:to>
                                    </p:set>
                                    <p:anim calcmode="lin" valueType="num">
                                      <p:cBhvr additive="base">
                                        <p:cTn id="45"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3">
                                            <p:txEl>
                                              <p:pRg st="2" end="2"/>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3">
                                            <p:txEl>
                                              <p:pRg st="3" end="3"/>
                                            </p:txEl>
                                          </p:spTgt>
                                        </p:tgtEl>
                                        <p:attrNameLst>
                                          <p:attrName>style.visibility</p:attrName>
                                        </p:attrNameLst>
                                      </p:cBhvr>
                                      <p:to>
                                        <p:strVal val="visible"/>
                                      </p:to>
                                    </p:set>
                                    <p:anim calcmode="lin" valueType="num">
                                      <p:cBhvr additive="base">
                                        <p:cTn id="55"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3"/>
                                        </p:tgtEl>
                                        <p:attrNameLst>
                                          <p:attrName>style.visibility</p:attrName>
                                        </p:attrNameLst>
                                      </p:cBhvr>
                                      <p:to>
                                        <p:strVal val="visible"/>
                                      </p:to>
                                    </p:set>
                                    <p:anim calcmode="lin" valueType="num">
                                      <p:cBhvr additive="base">
                                        <p:cTn id="61" dur="500" fill="hold"/>
                                        <p:tgtEl>
                                          <p:spTgt spid="3"/>
                                        </p:tgtEl>
                                        <p:attrNameLst>
                                          <p:attrName>ppt_x</p:attrName>
                                        </p:attrNameLst>
                                      </p:cBhvr>
                                      <p:tavLst>
                                        <p:tav tm="0">
                                          <p:val>
                                            <p:strVal val="0-#ppt_w/2"/>
                                          </p:val>
                                        </p:tav>
                                        <p:tav tm="100000">
                                          <p:val>
                                            <p:strVal val="#ppt_x"/>
                                          </p:val>
                                        </p:tav>
                                      </p:tavLst>
                                    </p:anim>
                                    <p:anim calcmode="lin" valueType="num">
                                      <p:cBhvr additive="base">
                                        <p:cTn id="6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73"/>
                                        </p:tgtEl>
                                        <p:attrNameLst>
                                          <p:attrName>style.visibility</p:attrName>
                                        </p:attrNameLst>
                                      </p:cBhvr>
                                      <p:to>
                                        <p:strVal val="visible"/>
                                      </p:to>
                                    </p:set>
                                    <p:anim calcmode="lin" valueType="num">
                                      <p:cBhvr additive="base">
                                        <p:cTn id="67" dur="500" fill="hold"/>
                                        <p:tgtEl>
                                          <p:spTgt spid="73"/>
                                        </p:tgtEl>
                                        <p:attrNameLst>
                                          <p:attrName>ppt_x</p:attrName>
                                        </p:attrNameLst>
                                      </p:cBhvr>
                                      <p:tavLst>
                                        <p:tav tm="0">
                                          <p:val>
                                            <p:strVal val="0-#ppt_w/2"/>
                                          </p:val>
                                        </p:tav>
                                        <p:tav tm="100000">
                                          <p:val>
                                            <p:strVal val="#ppt_x"/>
                                          </p:val>
                                        </p:tav>
                                      </p:tavLst>
                                    </p:anim>
                                    <p:anim calcmode="lin" valueType="num">
                                      <p:cBhvr additive="base">
                                        <p:cTn id="68" dur="500" fill="hold"/>
                                        <p:tgtEl>
                                          <p:spTgt spid="73"/>
                                        </p:tgtEl>
                                        <p:attrNameLst>
                                          <p:attrName>ppt_y</p:attrName>
                                        </p:attrNameLst>
                                      </p:cBhvr>
                                      <p:tavLst>
                                        <p:tav tm="0">
                                          <p:val>
                                            <p:strVal val="#ppt_y"/>
                                          </p:val>
                                        </p:tav>
                                        <p:tav tm="100000">
                                          <p:val>
                                            <p:strVal val="#ppt_y"/>
                                          </p:val>
                                        </p:tav>
                                      </p:tavLst>
                                    </p:anim>
                                  </p:childTnLst>
                                </p:cTn>
                              </p:par>
                              <p:par>
                                <p:cTn id="69" presetID="2" presetClass="entr" presetSubtype="8" fill="hold" grpId="0" nodeType="withEffect">
                                  <p:stCondLst>
                                    <p:cond delay="0"/>
                                  </p:stCondLst>
                                  <p:childTnLst>
                                    <p:set>
                                      <p:cBhvr>
                                        <p:cTn id="70" dur="1" fill="hold">
                                          <p:stCondLst>
                                            <p:cond delay="0"/>
                                          </p:stCondLst>
                                        </p:cTn>
                                        <p:tgtEl>
                                          <p:spTgt spid="80"/>
                                        </p:tgtEl>
                                        <p:attrNameLst>
                                          <p:attrName>style.visibility</p:attrName>
                                        </p:attrNameLst>
                                      </p:cBhvr>
                                      <p:to>
                                        <p:strVal val="visible"/>
                                      </p:to>
                                    </p:set>
                                    <p:anim calcmode="lin" valueType="num">
                                      <p:cBhvr additive="base">
                                        <p:cTn id="71" dur="500" fill="hold"/>
                                        <p:tgtEl>
                                          <p:spTgt spid="80"/>
                                        </p:tgtEl>
                                        <p:attrNameLst>
                                          <p:attrName>ppt_x</p:attrName>
                                        </p:attrNameLst>
                                      </p:cBhvr>
                                      <p:tavLst>
                                        <p:tav tm="0">
                                          <p:val>
                                            <p:strVal val="0-#ppt_w/2"/>
                                          </p:val>
                                        </p:tav>
                                        <p:tav tm="100000">
                                          <p:val>
                                            <p:strVal val="#ppt_x"/>
                                          </p:val>
                                        </p:tav>
                                      </p:tavLst>
                                    </p:anim>
                                    <p:anim calcmode="lin" valueType="num">
                                      <p:cBhvr additive="base">
                                        <p:cTn id="72"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81"/>
                                        </p:tgtEl>
                                        <p:attrNameLst>
                                          <p:attrName>style.visibility</p:attrName>
                                        </p:attrNameLst>
                                      </p:cBhvr>
                                      <p:to>
                                        <p:strVal val="visible"/>
                                      </p:to>
                                    </p:set>
                                    <p:anim calcmode="lin" valueType="num">
                                      <p:cBhvr additive="base">
                                        <p:cTn id="77" dur="500" fill="hold"/>
                                        <p:tgtEl>
                                          <p:spTgt spid="81"/>
                                        </p:tgtEl>
                                        <p:attrNameLst>
                                          <p:attrName>ppt_x</p:attrName>
                                        </p:attrNameLst>
                                      </p:cBhvr>
                                      <p:tavLst>
                                        <p:tav tm="0">
                                          <p:val>
                                            <p:strVal val="0-#ppt_w/2"/>
                                          </p:val>
                                        </p:tav>
                                        <p:tav tm="100000">
                                          <p:val>
                                            <p:strVal val="#ppt_x"/>
                                          </p:val>
                                        </p:tav>
                                      </p:tavLst>
                                    </p:anim>
                                    <p:anim calcmode="lin" valueType="num">
                                      <p:cBhvr additive="base">
                                        <p:cTn id="78" dur="500" fill="hold"/>
                                        <p:tgtEl>
                                          <p:spTgt spid="81"/>
                                        </p:tgtEl>
                                        <p:attrNameLst>
                                          <p:attrName>ppt_y</p:attrName>
                                        </p:attrNameLst>
                                      </p:cBhvr>
                                      <p:tavLst>
                                        <p:tav tm="0">
                                          <p:val>
                                            <p:strVal val="#ppt_y"/>
                                          </p:val>
                                        </p:tav>
                                        <p:tav tm="100000">
                                          <p:val>
                                            <p:strVal val="#ppt_y"/>
                                          </p:val>
                                        </p:tav>
                                      </p:tavLst>
                                    </p:anim>
                                  </p:childTnLst>
                                </p:cTn>
                              </p:par>
                              <p:par>
                                <p:cTn id="79" presetID="2" presetClass="entr" presetSubtype="8" fill="hold" grpId="0" nodeType="withEffect">
                                  <p:stCondLst>
                                    <p:cond delay="0"/>
                                  </p:stCondLst>
                                  <p:childTnLst>
                                    <p:set>
                                      <p:cBhvr>
                                        <p:cTn id="80" dur="1" fill="hold">
                                          <p:stCondLst>
                                            <p:cond delay="0"/>
                                          </p:stCondLst>
                                        </p:cTn>
                                        <p:tgtEl>
                                          <p:spTgt spid="15"/>
                                        </p:tgtEl>
                                        <p:attrNameLst>
                                          <p:attrName>style.visibility</p:attrName>
                                        </p:attrNameLst>
                                      </p:cBhvr>
                                      <p:to>
                                        <p:strVal val="visible"/>
                                      </p:to>
                                    </p:set>
                                    <p:anim calcmode="lin" valueType="num">
                                      <p:cBhvr additive="base">
                                        <p:cTn id="81" dur="500" fill="hold"/>
                                        <p:tgtEl>
                                          <p:spTgt spid="15"/>
                                        </p:tgtEl>
                                        <p:attrNameLst>
                                          <p:attrName>ppt_x</p:attrName>
                                        </p:attrNameLst>
                                      </p:cBhvr>
                                      <p:tavLst>
                                        <p:tav tm="0">
                                          <p:val>
                                            <p:strVal val="0-#ppt_w/2"/>
                                          </p:val>
                                        </p:tav>
                                        <p:tav tm="100000">
                                          <p:val>
                                            <p:strVal val="#ppt_x"/>
                                          </p:val>
                                        </p:tav>
                                      </p:tavLst>
                                    </p:anim>
                                    <p:anim calcmode="lin" valueType="num">
                                      <p:cBhvr additive="base">
                                        <p:cTn id="8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P spid="15" grpId="0" animBg="1"/>
      <p:bldP spid="76" grpId="0" animBg="1"/>
      <p:bldP spid="80" grpId="0" animBg="1"/>
      <p:bldP spid="48"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944940"/>
            <a:ext cx="7739619"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Example: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Given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Find the ellipse (i.e. the parameters of the distribution),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that maximizes the probability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that the data we have is obtained.</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40" name="Oval 39"/>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grpSp>
        <p:nvGrpSpPr>
          <p:cNvPr id="2" name="Group 1"/>
          <p:cNvGrpSpPr/>
          <p:nvPr/>
        </p:nvGrpSpPr>
        <p:grpSpPr>
          <a:xfrm>
            <a:off x="2862731" y="3215223"/>
            <a:ext cx="6205069" cy="784396"/>
            <a:chOff x="2862731" y="3215223"/>
            <a:chExt cx="6205069" cy="784396"/>
          </a:xfrm>
        </p:grpSpPr>
        <p:grpSp>
          <p:nvGrpSpPr>
            <p:cNvPr id="43" name="Group 42"/>
            <p:cNvGrpSpPr/>
            <p:nvPr/>
          </p:nvGrpSpPr>
          <p:grpSpPr>
            <a:xfrm>
              <a:off x="2862731" y="3238060"/>
              <a:ext cx="4697039" cy="761559"/>
              <a:chOff x="2237161" y="2577700"/>
              <a:chExt cx="4697039" cy="761559"/>
            </a:xfrm>
          </p:grpSpPr>
          <p:sp>
            <p:nvSpPr>
              <p:cNvPr id="44" name="Oval 43"/>
              <p:cNvSpPr/>
              <p:nvPr/>
            </p:nvSpPr>
            <p:spPr>
              <a:xfrm rot="20054514">
                <a:off x="2237161" y="2807589"/>
                <a:ext cx="366116" cy="132694"/>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5" name="Group 44"/>
              <p:cNvGrpSpPr/>
              <p:nvPr/>
            </p:nvGrpSpPr>
            <p:grpSpPr>
              <a:xfrm>
                <a:off x="2590800" y="2577700"/>
                <a:ext cx="4343400" cy="761559"/>
                <a:chOff x="609600" y="2573655"/>
                <a:chExt cx="4343400" cy="761559"/>
              </a:xfrm>
            </p:grpSpPr>
            <p:sp>
              <p:nvSpPr>
                <p:cNvPr id="47" name="Rectangle 5"/>
                <p:cNvSpPr>
                  <a:spLocks noChangeArrowheads="1"/>
                </p:cNvSpPr>
                <p:nvPr/>
              </p:nvSpPr>
              <p:spPr bwMode="auto">
                <a:xfrm>
                  <a:off x="609600" y="2573655"/>
                  <a:ext cx="434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p:sp>
              <p:nvSpPr>
                <p:cNvPr id="48" name="Oval 47"/>
                <p:cNvSpPr/>
                <p:nvPr/>
              </p:nvSpPr>
              <p:spPr>
                <a:xfrm rot="16938443">
                  <a:off x="1558680" y="3093703"/>
                  <a:ext cx="296520" cy="186501"/>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grpSp>
          <p:nvGrpSpPr>
            <p:cNvPr id="49" name="Group 48"/>
            <p:cNvGrpSpPr/>
            <p:nvPr/>
          </p:nvGrpSpPr>
          <p:grpSpPr>
            <a:xfrm>
              <a:off x="4724400" y="3215223"/>
              <a:ext cx="4343400" cy="588410"/>
              <a:chOff x="1143000" y="2573655"/>
              <a:chExt cx="4343400" cy="588410"/>
            </a:xfrm>
          </p:grpSpPr>
          <p:sp>
            <p:nvSpPr>
              <p:cNvPr id="50" name="Rectangle 5"/>
              <p:cNvSpPr>
                <a:spLocks noChangeArrowheads="1"/>
              </p:cNvSpPr>
              <p:nvPr/>
            </p:nvSpPr>
            <p:spPr bwMode="auto">
              <a:xfrm>
                <a:off x="1143000" y="2573655"/>
                <a:ext cx="43434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p:sp>
            <p:nvSpPr>
              <p:cNvPr id="51" name="Oval 50"/>
              <p:cNvSpPr/>
              <p:nvPr/>
            </p:nvSpPr>
            <p:spPr>
              <a:xfrm rot="16938443">
                <a:off x="1574650" y="2920554"/>
                <a:ext cx="296520" cy="186501"/>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mc:AlternateContent xmlns:mc="http://schemas.openxmlformats.org/markup-compatibility/2006" xmlns:a14="http://schemas.microsoft.com/office/drawing/2010/main">
        <mc:Choice Requires="a14">
          <p:sp>
            <p:nvSpPr>
              <p:cNvPr id="38" name="Rectangle 5">
                <a:extLst>
                  <a:ext uri="{FF2B5EF4-FFF2-40B4-BE49-F238E27FC236}">
                    <a16:creationId xmlns:a16="http://schemas.microsoft.com/office/drawing/2014/main" id="{EBBA05D3-810A-4CCE-B6A3-287D53361D97}"/>
                  </a:ext>
                </a:extLst>
              </p:cNvPr>
              <p:cNvSpPr>
                <a:spLocks noChangeArrowheads="1"/>
              </p:cNvSpPr>
              <p:nvPr/>
            </p:nvSpPr>
            <p:spPr bwMode="auto">
              <a:xfrm>
                <a:off x="1295400" y="533400"/>
                <a:ext cx="5925094"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38" name="Rectangle 5">
                <a:extLst>
                  <a:ext uri="{FF2B5EF4-FFF2-40B4-BE49-F238E27FC236}">
                    <a16:creationId xmlns:a16="http://schemas.microsoft.com/office/drawing/2014/main" id="{EBBA05D3-810A-4CCE-B6A3-287D53361D97}"/>
                  </a:ext>
                </a:extLst>
              </p:cNvPr>
              <p:cNvSpPr>
                <a:spLocks noRot="1" noChangeAspect="1" noMove="1" noResize="1" noEditPoints="1" noAdjustHandles="1" noChangeArrowheads="1" noChangeShapeType="1" noTextEdit="1"/>
              </p:cNvSpPr>
              <p:nvPr/>
            </p:nvSpPr>
            <p:spPr bwMode="auto">
              <a:xfrm>
                <a:off x="1295400" y="533400"/>
                <a:ext cx="5925094" cy="461665"/>
              </a:xfrm>
              <a:prstGeom prst="rect">
                <a:avLst/>
              </a:prstGeom>
              <a:blipFill>
                <a:blip r:embed="rId2"/>
                <a:stretch>
                  <a:fillRect t="-10667" b="-29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39" name="Rectangle 38">
                <a:extLst>
                  <a:ext uri="{FF2B5EF4-FFF2-40B4-BE49-F238E27FC236}">
                    <a16:creationId xmlns:a16="http://schemas.microsoft.com/office/drawing/2014/main" id="{56D57647-0072-4D88-8164-71E0EDD37025}"/>
                  </a:ext>
                </a:extLst>
              </p:cNvPr>
              <p:cNvSpPr/>
              <p:nvPr/>
            </p:nvSpPr>
            <p:spPr>
              <a:xfrm>
                <a:off x="3011208" y="694612"/>
                <a:ext cx="44544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9" name="Rectangle 38">
                <a:extLst>
                  <a:ext uri="{FF2B5EF4-FFF2-40B4-BE49-F238E27FC236}">
                    <a16:creationId xmlns:a16="http://schemas.microsoft.com/office/drawing/2014/main" id="{56D57647-0072-4D88-8164-71E0EDD37025}"/>
                  </a:ext>
                </a:extLst>
              </p:cNvPr>
              <p:cNvSpPr>
                <a:spLocks noRot="1" noChangeAspect="1" noMove="1" noResize="1" noEditPoints="1" noAdjustHandles="1" noChangeArrowheads="1" noChangeShapeType="1" noTextEdit="1"/>
              </p:cNvSpPr>
              <p:nvPr/>
            </p:nvSpPr>
            <p:spPr>
              <a:xfrm>
                <a:off x="3011208" y="694612"/>
                <a:ext cx="445442" cy="400110"/>
              </a:xfrm>
              <a:prstGeom prst="rect">
                <a:avLst/>
              </a:prstGeom>
              <a:blipFill>
                <a:blip r:embed="rId3"/>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22015766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40"/>
                                        </p:tgtEl>
                                        <p:attrNameLst>
                                          <p:attrName>style.visibility</p:attrName>
                                        </p:attrNameLst>
                                      </p:cBhvr>
                                      <p:to>
                                        <p:strVal val="visible"/>
                                      </p:to>
                                    </p:set>
                                    <p:anim calcmode="lin" valueType="num">
                                      <p:cBhvr additive="base">
                                        <p:cTn id="21" dur="500" fill="hold"/>
                                        <p:tgtEl>
                                          <p:spTgt spid="40"/>
                                        </p:tgtEl>
                                        <p:attrNameLst>
                                          <p:attrName>ppt_x</p:attrName>
                                        </p:attrNameLst>
                                      </p:cBhvr>
                                      <p:tavLst>
                                        <p:tav tm="0">
                                          <p:val>
                                            <p:strVal val="0-#ppt_w/2"/>
                                          </p:val>
                                        </p:tav>
                                        <p:tav tm="100000">
                                          <p:val>
                                            <p:strVal val="#ppt_x"/>
                                          </p:val>
                                        </p:tav>
                                      </p:tavLst>
                                    </p:anim>
                                    <p:anim calcmode="lin" valueType="num">
                                      <p:cBhvr additive="base">
                                        <p:cTn id="2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3">
                                            <p:txEl>
                                              <p:pRg st="3" end="3"/>
                                            </p:txEl>
                                          </p:spTgt>
                                        </p:tgtEl>
                                        <p:attrNameLst>
                                          <p:attrName>style.visibility</p:attrName>
                                        </p:attrNameLst>
                                      </p:cBhvr>
                                      <p:to>
                                        <p:strVal val="visible"/>
                                      </p:to>
                                    </p:set>
                                    <p:anim calcmode="lin" valueType="num">
                                      <p:cBhvr additive="base">
                                        <p:cTn id="27"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additive="base">
                                        <p:cTn id="33" dur="500" fill="hold"/>
                                        <p:tgtEl>
                                          <p:spTgt spid="2"/>
                                        </p:tgtEl>
                                        <p:attrNameLst>
                                          <p:attrName>ppt_x</p:attrName>
                                        </p:attrNameLst>
                                      </p:cBhvr>
                                      <p:tavLst>
                                        <p:tav tm="0">
                                          <p:val>
                                            <p:strVal val="0-#ppt_w/2"/>
                                          </p:val>
                                        </p:tav>
                                        <p:tav tm="100000">
                                          <p:val>
                                            <p:strVal val="#ppt_x"/>
                                          </p:val>
                                        </p:tav>
                                      </p:tavLst>
                                    </p:anim>
                                    <p:anim calcmode="lin" valueType="num">
                                      <p:cBhvr additive="base">
                                        <p:cTn id="3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668163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This can be used for dimension reduction.</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2" name="Group 1"/>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45" name="Group 44"/>
          <p:cNvGrpSpPr/>
          <p:nvPr/>
        </p:nvGrpSpPr>
        <p:grpSpPr>
          <a:xfrm rot="20069230">
            <a:off x="998284" y="5208772"/>
            <a:ext cx="2527275" cy="87120"/>
            <a:chOff x="969746" y="4765004"/>
            <a:chExt cx="2527275" cy="87120"/>
          </a:xfrm>
        </p:grpSpPr>
        <p:sp>
          <p:nvSpPr>
            <p:cNvPr id="47" name="Oval 46"/>
            <p:cNvSpPr/>
            <p:nvPr/>
          </p:nvSpPr>
          <p:spPr>
            <a:xfrm rot="1564055">
              <a:off x="96974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3" name="Oval 62"/>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64" name="Picture 2" descr="Image result for lamp"/>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19" t="3006" r="30247" b="49856"/>
          <a:stretch/>
        </p:blipFill>
        <p:spPr bwMode="auto">
          <a:xfrm rot="2333929" flipH="1">
            <a:off x="12714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33"/>
          <p:cNvSpPr txBox="1">
            <a:spLocks noChangeArrowheads="1"/>
          </p:cNvSpPr>
          <p:nvPr/>
        </p:nvSpPr>
        <p:spPr bwMode="auto">
          <a:xfrm rot="19975377">
            <a:off x="3722969" y="4162509"/>
            <a:ext cx="1006766"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z</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67" name="Rectangle 63">
            <a:extLst>
              <a:ext uri="{FF2B5EF4-FFF2-40B4-BE49-F238E27FC236}">
                <a16:creationId xmlns:a16="http://schemas.microsoft.com/office/drawing/2014/main" id="{E5D45763-D0B3-436D-BD17-89723C3E66E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spTree>
    <p:extLst>
      <p:ext uri="{BB962C8B-B14F-4D97-AF65-F5344CB8AC3E}">
        <p14:creationId xmlns:p14="http://schemas.microsoft.com/office/powerpoint/2010/main" val="22046666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9" fill="hold" nodeType="clickEffect">
                                  <p:stCondLst>
                                    <p:cond delay="0"/>
                                  </p:stCondLst>
                                  <p:childTnLst>
                                    <p:set>
                                      <p:cBhvr>
                                        <p:cTn id="12" dur="1" fill="hold">
                                          <p:stCondLst>
                                            <p:cond delay="0"/>
                                          </p:stCondLst>
                                        </p:cTn>
                                        <p:tgtEl>
                                          <p:spTgt spid="64"/>
                                        </p:tgtEl>
                                        <p:attrNameLst>
                                          <p:attrName>style.visibility</p:attrName>
                                        </p:attrNameLst>
                                      </p:cBhvr>
                                      <p:to>
                                        <p:strVal val="visible"/>
                                      </p:to>
                                    </p:set>
                                    <p:anim calcmode="lin" valueType="num">
                                      <p:cBhvr additive="base">
                                        <p:cTn id="13" dur="500" fill="hold"/>
                                        <p:tgtEl>
                                          <p:spTgt spid="64"/>
                                        </p:tgtEl>
                                        <p:attrNameLst>
                                          <p:attrName>ppt_x</p:attrName>
                                        </p:attrNameLst>
                                      </p:cBhvr>
                                      <p:tavLst>
                                        <p:tav tm="0">
                                          <p:val>
                                            <p:strVal val="0-#ppt_w/2"/>
                                          </p:val>
                                        </p:tav>
                                        <p:tav tm="100000">
                                          <p:val>
                                            <p:strVal val="#ppt_x"/>
                                          </p:val>
                                        </p:tav>
                                      </p:tavLst>
                                    </p:anim>
                                    <p:anim calcmode="lin" valueType="num">
                                      <p:cBhvr additive="base">
                                        <p:cTn id="14"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5"/>
                                        </p:tgtEl>
                                        <p:attrNameLst>
                                          <p:attrName>style.visibility</p:attrName>
                                        </p:attrNameLst>
                                      </p:cBhvr>
                                      <p:to>
                                        <p:strVal val="visible"/>
                                      </p:to>
                                    </p:set>
                                  </p:childTnLst>
                                </p:cTn>
                              </p:par>
                              <p:par>
                                <p:cTn id="19" presetID="42" presetClass="path" presetSubtype="0" accel="50000" decel="50000" fill="hold" nodeType="withEffect">
                                  <p:stCondLst>
                                    <p:cond delay="0"/>
                                  </p:stCondLst>
                                  <p:childTnLst>
                                    <p:animMotion origin="layout" path="M -0.03004 -0.0625 L -1.38889E-6 2.96296E-6 " pathEditMode="relative" rAng="0" ptsTypes="AA">
                                      <p:cBhvr>
                                        <p:cTn id="20" dur="2000" fill="hold"/>
                                        <p:tgtEl>
                                          <p:spTgt spid="45"/>
                                        </p:tgtEl>
                                        <p:attrNameLst>
                                          <p:attrName>ppt_x</p:attrName>
                                          <p:attrName>ppt_y</p:attrName>
                                        </p:attrNameLst>
                                      </p:cBhvr>
                                      <p:rCtr x="1458" y="3241"/>
                                    </p:animMotion>
                                  </p:childTnLst>
                                </p:cTn>
                              </p:par>
                              <p:par>
                                <p:cTn id="21" presetID="10" presetClass="exit" presetSubtype="0" fill="hold" nodeType="withEffect">
                                  <p:stCondLst>
                                    <p:cond delay="0"/>
                                  </p:stCondLst>
                                  <p:childTnLst>
                                    <p:animEffect transition="out" filter="fade">
                                      <p:cBhvr>
                                        <p:cTn id="22" dur="500"/>
                                        <p:tgtEl>
                                          <p:spTgt spid="2"/>
                                        </p:tgtEl>
                                      </p:cBhvr>
                                    </p:animEffect>
                                    <p:set>
                                      <p:cBhvr>
                                        <p:cTn id="23" dur="1" fill="hold">
                                          <p:stCondLst>
                                            <p:cond delay="499"/>
                                          </p:stCondLst>
                                        </p:cTn>
                                        <p:tgtEl>
                                          <p:spTgt spid="2"/>
                                        </p:tgtEl>
                                        <p:attrNameLst>
                                          <p:attrName>style.visibility</p:attrName>
                                        </p:attrNameLst>
                                      </p:cBhvr>
                                      <p:to>
                                        <p:strVal val="hidden"/>
                                      </p:to>
                                    </p:set>
                                  </p:childTnLst>
                                </p:cTn>
                              </p:par>
                              <p:par>
                                <p:cTn id="24" presetID="2" presetClass="entr" presetSubtype="8" fill="hold" grpId="0" nodeType="withEffect">
                                  <p:stCondLst>
                                    <p:cond delay="0"/>
                                  </p:stCondLst>
                                  <p:childTnLst>
                                    <p:set>
                                      <p:cBhvr>
                                        <p:cTn id="25" dur="1" fill="hold">
                                          <p:stCondLst>
                                            <p:cond delay="0"/>
                                          </p:stCondLst>
                                        </p:cTn>
                                        <p:tgtEl>
                                          <p:spTgt spid="66"/>
                                        </p:tgtEl>
                                        <p:attrNameLst>
                                          <p:attrName>style.visibility</p:attrName>
                                        </p:attrNameLst>
                                      </p:cBhvr>
                                      <p:to>
                                        <p:strVal val="visible"/>
                                      </p:to>
                                    </p:set>
                                    <p:anim calcmode="lin" valueType="num">
                                      <p:cBhvr additive="base">
                                        <p:cTn id="26" dur="500" fill="hold"/>
                                        <p:tgtEl>
                                          <p:spTgt spid="66"/>
                                        </p:tgtEl>
                                        <p:attrNameLst>
                                          <p:attrName>ppt_x</p:attrName>
                                        </p:attrNameLst>
                                      </p:cBhvr>
                                      <p:tavLst>
                                        <p:tav tm="0">
                                          <p:val>
                                            <p:strVal val="0-#ppt_w/2"/>
                                          </p:val>
                                        </p:tav>
                                        <p:tav tm="100000">
                                          <p:val>
                                            <p:strVal val="#ppt_x"/>
                                          </p:val>
                                        </p:tav>
                                      </p:tavLst>
                                    </p:anim>
                                    <p:anim calcmode="lin" valueType="num">
                                      <p:cBhvr additive="base">
                                        <p:cTn id="27"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66"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66" name="Rectangle 65"/>
              <p:cNvSpPr/>
              <p:nvPr/>
            </p:nvSpPr>
            <p:spPr>
              <a:xfrm>
                <a:off x="4802143" y="1214735"/>
                <a:ext cx="491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4802143" y="1214735"/>
                <a:ext cx="4918799" cy="461665"/>
              </a:xfrm>
              <a:prstGeom prst="rect">
                <a:avLst/>
              </a:prstGeom>
              <a:blipFill>
                <a:blip r:embed="rId3"/>
                <a:stretch>
                  <a:fillRect l="-1983" t="-18421" b="-28947"/>
                </a:stretch>
              </a:blipFill>
            </p:spPr>
            <p:txBody>
              <a:bodyPr/>
              <a:lstStyle/>
              <a:p>
                <a:r>
                  <a:rPr lang="en-US">
                    <a:noFill/>
                  </a:rPr>
                  <a:t> </a:t>
                </a:r>
              </a:p>
            </p:txBody>
          </p:sp>
        </mc:Fallback>
      </mc:AlternateContent>
      <p:grpSp>
        <p:nvGrpSpPr>
          <p:cNvPr id="79" name="Group 78">
            <a:extLst>
              <a:ext uri="{FF2B5EF4-FFF2-40B4-BE49-F238E27FC236}">
                <a16:creationId xmlns:a16="http://schemas.microsoft.com/office/drawing/2014/main" id="{099C94E2-FC4A-4DC5-A99A-26885878DBCD}"/>
              </a:ext>
            </a:extLst>
          </p:cNvPr>
          <p:cNvGrpSpPr/>
          <p:nvPr/>
        </p:nvGrpSpPr>
        <p:grpSpPr>
          <a:xfrm>
            <a:off x="76200" y="3962400"/>
            <a:ext cx="3766810" cy="2590800"/>
            <a:chOff x="76200" y="3962400"/>
            <a:chExt cx="3766810" cy="2590800"/>
          </a:xfrm>
        </p:grpSpPr>
        <p:cxnSp>
          <p:nvCxnSpPr>
            <p:cNvPr id="95" name="Straight Connector 94">
              <a:extLst>
                <a:ext uri="{FF2B5EF4-FFF2-40B4-BE49-F238E27FC236}">
                  <a16:creationId xmlns:a16="http://schemas.microsoft.com/office/drawing/2014/main" id="{F5C1ECC9-CF1C-4A3B-AD4E-4B5A4C54489C}"/>
                </a:ext>
              </a:extLst>
            </p:cNvPr>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46FD9EF8-74FA-46DE-8D81-804D61D88CB5}"/>
                </a:ext>
              </a:extLst>
            </p:cNvPr>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97" name="Text Box 33">
              <a:extLst>
                <a:ext uri="{FF2B5EF4-FFF2-40B4-BE49-F238E27FC236}">
                  <a16:creationId xmlns:a16="http://schemas.microsoft.com/office/drawing/2014/main" id="{33C025CA-2B26-4942-9407-F7C9110F74AA}"/>
                </a:ext>
              </a:extLst>
            </p:cNvPr>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98" name="Freeform 70">
            <a:extLst>
              <a:ext uri="{FF2B5EF4-FFF2-40B4-BE49-F238E27FC236}">
                <a16:creationId xmlns:a16="http://schemas.microsoft.com/office/drawing/2014/main" id="{C61240B7-F008-497E-BDEA-146F08138555}"/>
              </a:ext>
            </a:extLst>
          </p:cNvPr>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01" name="Text Box 33">
                <a:extLst>
                  <a:ext uri="{FF2B5EF4-FFF2-40B4-BE49-F238E27FC236}">
                    <a16:creationId xmlns:a16="http://schemas.microsoft.com/office/drawing/2014/main" id="{BF3A8357-87F6-4F2F-8668-CCC8E0B4C295}"/>
                  </a:ext>
                </a:extLst>
              </p:cNvPr>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 </a:t>
                </a:r>
                <a14:m>
                  <m:oMath xmlns:m="http://schemas.openxmlformats.org/officeDocument/2006/math">
                    <m:acc>
                      <m:accPr>
                        <m:chr m:val="⃗"/>
                        <m:ctrlPr>
                          <a:rPr kumimoji="0" lang="en-US"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01" name="Text Box 33">
                <a:extLst>
                  <a:ext uri="{FF2B5EF4-FFF2-40B4-BE49-F238E27FC236}">
                    <a16:creationId xmlns:a16="http://schemas.microsoft.com/office/drawing/2014/main" id="{BF3A8357-87F6-4F2F-8668-CCC8E0B4C295}"/>
                  </a:ext>
                </a:extLst>
              </p:cNvPr>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120" name="Straight Connector 119">
            <a:extLst>
              <a:ext uri="{FF2B5EF4-FFF2-40B4-BE49-F238E27FC236}">
                <a16:creationId xmlns:a16="http://schemas.microsoft.com/office/drawing/2014/main" id="{E1E4D84B-BA54-4AC6-AD94-1B90C91BFE89}"/>
              </a:ext>
            </a:extLst>
          </p:cNvPr>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7" name="TextBox 46">
                <a:extLst>
                  <a:ext uri="{FF2B5EF4-FFF2-40B4-BE49-F238E27FC236}">
                    <a16:creationId xmlns:a16="http://schemas.microsoft.com/office/drawing/2014/main" id="{F26EC5C7-0A95-4CBF-92F9-B1274C7DD9CC}"/>
                  </a:ext>
                </a:extLst>
              </p:cNvPr>
              <p:cNvSpPr txBox="1"/>
              <p:nvPr/>
            </p:nvSpPr>
            <p:spPr>
              <a:xfrm>
                <a:off x="1145354" y="5603557"/>
                <a:ext cx="1293046" cy="492443"/>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32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32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32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32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32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32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32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oMath>
                  </m:oMathPara>
                </a14:m>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7" name="TextBox 46">
                <a:extLst>
                  <a:ext uri="{FF2B5EF4-FFF2-40B4-BE49-F238E27FC236}">
                    <a16:creationId xmlns:a16="http://schemas.microsoft.com/office/drawing/2014/main" id="{F26EC5C7-0A95-4CBF-92F9-B1274C7DD9CC}"/>
                  </a:ext>
                </a:extLst>
              </p:cNvPr>
              <p:cNvSpPr txBox="1">
                <a:spLocks noRot="1" noChangeAspect="1" noMove="1" noResize="1" noEditPoints="1" noAdjustHandles="1" noChangeArrowheads="1" noChangeShapeType="1" noTextEdit="1"/>
              </p:cNvSpPr>
              <p:nvPr/>
            </p:nvSpPr>
            <p:spPr>
              <a:xfrm>
                <a:off x="1145354" y="5603557"/>
                <a:ext cx="1293046" cy="492443"/>
              </a:xfrm>
              <a:prstGeom prst="rect">
                <a:avLst/>
              </a:prstGeom>
              <a:blipFill>
                <a:blip r:embed="rId5"/>
                <a:stretch>
                  <a:fillRect/>
                </a:stretch>
              </a:blipFill>
            </p:spPr>
            <p:txBody>
              <a:bodyPr/>
              <a:lstStyle/>
              <a:p>
                <a:r>
                  <a:rPr lang="en-US">
                    <a:noFill/>
                  </a:rPr>
                  <a:t> </a:t>
                </a:r>
              </a:p>
            </p:txBody>
          </p:sp>
        </mc:Fallback>
      </mc:AlternateContent>
      <p:sp>
        <p:nvSpPr>
          <p:cNvPr id="49" name="Oval 48">
            <a:extLst>
              <a:ext uri="{FF2B5EF4-FFF2-40B4-BE49-F238E27FC236}">
                <a16:creationId xmlns:a16="http://schemas.microsoft.com/office/drawing/2014/main" id="{AE96FA62-EB98-42C0-A4DE-CE59FFB04E94}"/>
              </a:ext>
            </a:extLst>
          </p:cNvPr>
          <p:cNvSpPr/>
          <p:nvPr/>
        </p:nvSpPr>
        <p:spPr>
          <a:xfrm>
            <a:off x="3005528"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67512885-332E-4DFB-8DB8-BB9DC3E9E0A7}"/>
                  </a:ext>
                </a:extLst>
              </p:cNvPr>
              <p:cNvSpPr/>
              <p:nvPr/>
            </p:nvSpPr>
            <p:spPr>
              <a:xfrm>
                <a:off x="266700" y="870534"/>
                <a:ext cx="8727000" cy="3663247"/>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Suppose that the answers given by the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were correct.</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Randomly generate training data:</a:t>
                </a:r>
              </a:p>
              <a:p>
                <a:pPr marL="9144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For each data point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choose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randomly </a:t>
                </a: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normal distribution with mean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and variance 1.</a:t>
                </a:r>
              </a:p>
              <a:p>
                <a:pPr marL="9144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choose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14:m>
                  <m:oMath xmlns:m="http://schemas.openxmlformats.org/officeDocument/2006/math">
                    <m:sSup>
                      <m:sSupPr>
                        <m:ctrlP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𝑒</m:t>
                        </m:r>
                      </m:e>
                      <m:sup>
                        <m:sSup>
                          <m:sSupPr>
                            <m:ctrlP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m:t>
                            </m:r>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𝑒𝑟𝑟𝑜𝑟</m:t>
                            </m:r>
                          </m:e>
                          <m:sup>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sup>
                    </m:sSup>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p>
                      <m:sSup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𝑒</m:t>
                        </m:r>
                      </m:e>
                      <m:sup>
                        <m:sSup>
                          <m:sSup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m:t>
                            </m:r>
                            <m:d>
                              <m:dPr>
                                <m:ctrlP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r>
                                  <m:rPr>
                                    <m:nor/>
                                  </m:rP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m:t> </m:t>
                                </m:r>
                              </m:e>
                            </m:d>
                          </m:e>
                          <m:sup>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sup>
                    </m:sSup>
                    <m: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9144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Pr(</a:t>
                </a:r>
                <a14:m>
                  <m:oMath xmlns:m="http://schemas.openxmlformats.org/officeDocument/2006/math">
                    <m:sSub>
                      <m:sSubPr>
                        <m:ctrlP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00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nary>
                      <m:naryPr>
                        <m:chr m:val="∏"/>
                        <m:limLoc m:val="subSup"/>
                        <m:supHide m:val="on"/>
                        <m:ctrlP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naryPr>
                      <m:sub>
                        <m:r>
                          <m:rPr>
                            <m:brk m:alnAt="7"/>
                          </m:r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up/>
                      <m:e>
                        <m:sSup>
                          <m:sSup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𝑒</m:t>
                            </m:r>
                          </m:e>
                          <m:sup>
                            <m:sSup>
                              <m:sSup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r>
                                  <a:rPr kumimoji="0" lang="en-US" altLang="en-US" sz="2400" b="0" i="1" u="none" strike="noStrike" kern="1200" cap="none" spc="0" normalizeH="0" baseline="0" noProof="0" smtClean="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m:t>
                                </m:r>
                                <m:d>
                                  <m:d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r>
                                      <m:rPr>
                                        <m:nor/>
                                      </m:rP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m:t> </m:t>
                                    </m:r>
                                  </m:e>
                                </m:d>
                              </m:e>
                              <m:sup>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sup>
                        </m:sSup>
                      </m:e>
                    </m:nary>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-Log(</a:t>
                </a:r>
                <a:r>
                  <a:rPr kumimoji="0" lang="en-US" altLang="en-US" sz="2400" b="0" i="0" u="none" strike="noStrike" kern="1200" cap="none" spc="0" normalizeH="0" baseline="0" noProof="0" dirty="0" err="1">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nary>
                      <m:naryPr>
                        <m:chr m:val="∑"/>
                        <m:supHide m:val="on"/>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naryPr>
                      <m:sub>
                        <m:r>
                          <m:rPr>
                            <m:brk m:alnAt="7"/>
                          </m:r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up/>
                      <m:e>
                        <m:sSup>
                          <m:sSup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sSupPr>
                          <m:e>
                            <m:d>
                              <m:dPr>
                                <m:ctrlP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ctrlPr>
                              </m:dPr>
                              <m:e>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d>
                                <m:r>
                                  <m:rPr>
                                    <m:nor/>
                                  </m:rPr>
                                  <a:rPr kumimoji="0" lang="en-CA"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m:t> </m:t>
                                </m:r>
                              </m:e>
                            </m:d>
                          </m:e>
                          <m:sup>
                            <m:r>
                              <a:rPr kumimoji="0" lang="en-US" altLang="en-US" sz="2400" b="0" i="1" u="none" strike="noStrike" kern="1200" cap="none" spc="0" normalizeH="0" baseline="0" noProof="0">
                                <a:ln>
                                  <a:noFill/>
                                </a:ln>
                                <a:solidFill>
                                  <a:srgbClr val="FFC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up>
                        </m:sSup>
                      </m:e>
                    </m:nary>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1"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a:t>
                </a:r>
                <a:r>
                  <a:rPr kumimoji="0" lang="en-CA"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cs typeface="Arial" charset="0"/>
                  </a:rPr>
                  <a:t>𝑤</a:t>
                </a:r>
                <a:r>
                  <a:rPr kumimoji="0" lang="en-US"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cs typeface="Arial" charset="0"/>
                  </a:rPr>
                  <a:t> ⃗</a:t>
                </a:r>
                <a:r>
                  <a:rPr kumimoji="0" lang="en-US" altLang="en-US" sz="2400" b="0" i="1"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266700" y="870534"/>
                <a:ext cx="8727000" cy="3663247"/>
              </a:xfrm>
              <a:prstGeom prst="rect">
                <a:avLst/>
              </a:prstGeom>
              <a:blipFill>
                <a:blip r:embed="rId6"/>
                <a:stretch>
                  <a:fillRect l="-978" t="-1331" b="-3993"/>
                </a:stretch>
              </a:blipFill>
            </p:spPr>
            <p:txBody>
              <a:bodyPr/>
              <a:lstStyle/>
              <a:p>
                <a:r>
                  <a:rPr lang="en-US">
                    <a:noFill/>
                  </a:rPr>
                  <a:t> </a:t>
                </a:r>
              </a:p>
            </p:txBody>
          </p:sp>
        </mc:Fallback>
      </mc:AlternateContent>
      <p:pic>
        <p:nvPicPr>
          <p:cNvPr id="12290" name="Picture 2" descr="The Standard Normal Distribution | Examples, Explanations, Uses">
            <a:extLst>
              <a:ext uri="{FF2B5EF4-FFF2-40B4-BE49-F238E27FC236}">
                <a16:creationId xmlns:a16="http://schemas.microsoft.com/office/drawing/2014/main" id="{74DB5145-D286-4F82-9957-78BEC795380F}"/>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5725725" y="4761562"/>
            <a:ext cx="3170869" cy="1960323"/>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a:extLst>
              <a:ext uri="{FF2B5EF4-FFF2-40B4-BE49-F238E27FC236}">
                <a16:creationId xmlns:a16="http://schemas.microsoft.com/office/drawing/2014/main" id="{99D48E8D-0890-4795-9601-980B3C41BC6D}"/>
              </a:ext>
            </a:extLst>
          </p:cNvPr>
          <p:cNvGrpSpPr/>
          <p:nvPr/>
        </p:nvGrpSpPr>
        <p:grpSpPr>
          <a:xfrm>
            <a:off x="7415372" y="6324600"/>
            <a:ext cx="966628" cy="461665"/>
            <a:chOff x="7162800" y="6386155"/>
            <a:chExt cx="966628" cy="461665"/>
          </a:xfrm>
        </p:grpSpPr>
        <p:cxnSp>
          <p:nvCxnSpPr>
            <p:cNvPr id="55" name="Straight Connector 54">
              <a:extLst>
                <a:ext uri="{FF2B5EF4-FFF2-40B4-BE49-F238E27FC236}">
                  <a16:creationId xmlns:a16="http://schemas.microsoft.com/office/drawing/2014/main" id="{56FBAA7B-8EC7-4474-9AD0-EAEF1C0A96F0}"/>
                </a:ext>
              </a:extLst>
            </p:cNvPr>
            <p:cNvCxnSpPr>
              <a:cxnSpLocks/>
            </p:cNvCxnSpPr>
            <p:nvPr/>
          </p:nvCxnSpPr>
          <p:spPr bwMode="auto">
            <a:xfrm>
              <a:off x="7162800" y="6477000"/>
              <a:ext cx="651290" cy="0"/>
            </a:xfrm>
            <a:prstGeom prst="line">
              <a:avLst/>
            </a:prstGeom>
            <a:noFill/>
            <a:ln w="12700" cap="sq" cmpd="sng" algn="ctr">
              <a:solidFill>
                <a:schemeClr val="accent1"/>
              </a:solidFill>
              <a:prstDash val="solid"/>
              <a:round/>
              <a:headEnd type="none" w="med" len="med"/>
              <a:tailEnd type="none" w="med" len="med"/>
            </a:ln>
            <a:effectLst/>
          </p:spPr>
        </p:cxnSp>
        <p:sp>
          <p:nvSpPr>
            <p:cNvPr id="3" name="Rectangle 2">
              <a:extLst>
                <a:ext uri="{FF2B5EF4-FFF2-40B4-BE49-F238E27FC236}">
                  <a16:creationId xmlns:a16="http://schemas.microsoft.com/office/drawing/2014/main" id="{09849F6A-EEBC-4C37-BA6C-E2BDAF42CCED}"/>
                </a:ext>
              </a:extLst>
            </p:cNvPr>
            <p:cNvSpPr/>
            <p:nvPr/>
          </p:nvSpPr>
          <p:spPr>
            <a:xfrm>
              <a:off x="7295545" y="6386155"/>
              <a:ext cx="83388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a:t>
              </a:r>
              <a:endParaRPr kumimoji="0" lang="en-US" sz="2400" b="0" i="0" u="none" strike="noStrike" kern="1200" cap="none" spc="0" normalizeH="0" baseline="0" noProof="0" dirty="0">
                <a:ln>
                  <a:noFill/>
                </a:ln>
                <a:solidFill>
                  <a:srgbClr val="CC9900"/>
                </a:solidFill>
                <a:effectLst/>
                <a:uLnTx/>
                <a:uFillTx/>
                <a:latin typeface="Times New Roman" pitchFamily="18" charset="0"/>
                <a:ea typeface="+mn-ea"/>
                <a:cs typeface="Arial" charset="0"/>
              </a:endParaRPr>
            </a:p>
          </p:txBody>
        </p:sp>
      </p:grpSp>
      <p:grpSp>
        <p:nvGrpSpPr>
          <p:cNvPr id="61" name="Group 60">
            <a:extLst>
              <a:ext uri="{FF2B5EF4-FFF2-40B4-BE49-F238E27FC236}">
                <a16:creationId xmlns:a16="http://schemas.microsoft.com/office/drawing/2014/main" id="{34A5C464-5544-49C2-977C-B1188C085541}"/>
              </a:ext>
            </a:extLst>
          </p:cNvPr>
          <p:cNvGrpSpPr/>
          <p:nvPr/>
        </p:nvGrpSpPr>
        <p:grpSpPr>
          <a:xfrm>
            <a:off x="3105291" y="4876800"/>
            <a:ext cx="1148387" cy="430887"/>
            <a:chOff x="3105291" y="4876800"/>
            <a:chExt cx="1092537" cy="430887"/>
          </a:xfrm>
        </p:grpSpPr>
        <p:cxnSp>
          <p:nvCxnSpPr>
            <p:cNvPr id="62" name="Straight Connector 61">
              <a:extLst>
                <a:ext uri="{FF2B5EF4-FFF2-40B4-BE49-F238E27FC236}">
                  <a16:creationId xmlns:a16="http://schemas.microsoft.com/office/drawing/2014/main" id="{99754B7F-679F-49E3-94CE-9C6AB1C54FA3}"/>
                </a:ext>
              </a:extLst>
            </p:cNvPr>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3" name="TextBox 62">
                  <a:extLst>
                    <a:ext uri="{FF2B5EF4-FFF2-40B4-BE49-F238E27FC236}">
                      <a16:creationId xmlns:a16="http://schemas.microsoft.com/office/drawing/2014/main" id="{E6122E47-1B8D-4903-8982-F3C95EDB21B8}"/>
                    </a:ext>
                  </a:extLst>
                </p:cNvPr>
                <p:cNvSpPr txBox="1"/>
                <p:nvPr/>
              </p:nvSpPr>
              <p:spPr>
                <a:xfrm>
                  <a:off x="3847068" y="4876800"/>
                  <a:ext cx="350760" cy="430887"/>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nor/>
                          </m:rP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y</m:t>
                        </m:r>
                        <m:r>
                          <m:rPr>
                            <m:nor/>
                          </m:rPr>
                          <a:rPr kumimoji="0" lang="en-CA"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m:t>d</m:t>
                        </m:r>
                      </m:oMath>
                    </m:oMathPara>
                  </a14:m>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8"/>
                  <a:stretch>
                    <a:fillRect/>
                  </a:stretch>
                </a:blipFill>
              </p:spPr>
              <p:txBody>
                <a:bodyPr/>
                <a:lstStyle/>
                <a:p>
                  <a:r>
                    <a:rPr lang="en-CA">
                      <a:noFill/>
                    </a:rPr>
                    <a:t> </a:t>
                  </a:r>
                </a:p>
              </p:txBody>
            </p:sp>
          </mc:Fallback>
        </mc:AlternateContent>
      </p:grpSp>
      <p:grpSp>
        <p:nvGrpSpPr>
          <p:cNvPr id="64" name="Group 63">
            <a:extLst>
              <a:ext uri="{FF2B5EF4-FFF2-40B4-BE49-F238E27FC236}">
                <a16:creationId xmlns:a16="http://schemas.microsoft.com/office/drawing/2014/main" id="{6EFCC76B-9726-469C-8727-F80BD9341CE9}"/>
              </a:ext>
            </a:extLst>
          </p:cNvPr>
          <p:cNvGrpSpPr/>
          <p:nvPr/>
        </p:nvGrpSpPr>
        <p:grpSpPr>
          <a:xfrm>
            <a:off x="3076792" y="5374957"/>
            <a:ext cx="1966020" cy="430887"/>
            <a:chOff x="3076792" y="5374957"/>
            <a:chExt cx="1966020" cy="430887"/>
          </a:xfrm>
        </p:grpSpPr>
        <p:cxnSp>
          <p:nvCxnSpPr>
            <p:cNvPr id="65" name="Straight Connector 64">
              <a:extLst>
                <a:ext uri="{FF2B5EF4-FFF2-40B4-BE49-F238E27FC236}">
                  <a16:creationId xmlns:a16="http://schemas.microsoft.com/office/drawing/2014/main" id="{FF630999-50DC-4EA7-B0F0-161D7976BB50}"/>
                </a:ext>
              </a:extLst>
            </p:cNvPr>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8" name="TextBox 67">
                  <a:extLst>
                    <a:ext uri="{FF2B5EF4-FFF2-40B4-BE49-F238E27FC236}">
                      <a16:creationId xmlns:a16="http://schemas.microsoft.com/office/drawing/2014/main" id="{72F5725E-01CC-4F34-BA99-ED81A2F6F3F5}"/>
                    </a:ext>
                  </a:extLst>
                </p:cNvPr>
                <p:cNvSpPr txBox="1"/>
                <p:nvPr/>
              </p:nvSpPr>
              <p:spPr>
                <a:xfrm>
                  <a:off x="3733800" y="5374957"/>
                  <a:ext cx="1309012" cy="430887"/>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d>
                          <m:dPr>
                            <m:ctrlPr>
                              <a:rPr kumimoji="0" lang="en-US" altLang="en-US" sz="28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dPr>
                          <m:e>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e>
                        </m:d>
                      </m:oMath>
                    </m:oMathPara>
                  </a14:m>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9"/>
                  <a:stretch>
                    <a:fillRect/>
                  </a:stretch>
                </a:blipFill>
              </p:spPr>
              <p:txBody>
                <a:bodyPr/>
                <a:lstStyle/>
                <a:p>
                  <a:r>
                    <a:rPr lang="en-CA">
                      <a:noFill/>
                    </a:rPr>
                    <a:t> </a:t>
                  </a:r>
                </a:p>
              </p:txBody>
            </p:sp>
          </mc:Fallback>
        </mc:AlternateContent>
      </p:grpSp>
      <p:grpSp>
        <p:nvGrpSpPr>
          <p:cNvPr id="9" name="Group 8">
            <a:extLst>
              <a:ext uri="{FF2B5EF4-FFF2-40B4-BE49-F238E27FC236}">
                <a16:creationId xmlns:a16="http://schemas.microsoft.com/office/drawing/2014/main" id="{158AC3A6-E9A9-4924-A331-EA0196A0AE48}"/>
              </a:ext>
            </a:extLst>
          </p:cNvPr>
          <p:cNvGrpSpPr/>
          <p:nvPr/>
        </p:nvGrpSpPr>
        <p:grpSpPr>
          <a:xfrm>
            <a:off x="2772544" y="6372497"/>
            <a:ext cx="653128" cy="538461"/>
            <a:chOff x="2772544" y="6372497"/>
            <a:chExt cx="653128" cy="538461"/>
          </a:xfrm>
        </p:grpSpPr>
        <p:cxnSp>
          <p:nvCxnSpPr>
            <p:cNvPr id="59" name="Straight Connector 58">
              <a:extLst>
                <a:ext uri="{FF2B5EF4-FFF2-40B4-BE49-F238E27FC236}">
                  <a16:creationId xmlns:a16="http://schemas.microsoft.com/office/drawing/2014/main" id="{F42A2D65-13F0-4463-9BC4-3172D8F97888}"/>
                </a:ext>
              </a:extLst>
            </p:cNvPr>
            <p:cNvCxnSpPr>
              <a:cxnSpLocks/>
            </p:cNvCxnSpPr>
            <p:nvPr/>
          </p:nvCxnSpPr>
          <p:spPr bwMode="auto">
            <a:xfrm flipH="1" flipV="1">
              <a:off x="3037927" y="6372497"/>
              <a:ext cx="0" cy="9144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8" name="Rectangle 7">
                  <a:extLst>
                    <a:ext uri="{FF2B5EF4-FFF2-40B4-BE49-F238E27FC236}">
                      <a16:creationId xmlns:a16="http://schemas.microsoft.com/office/drawing/2014/main" id="{07D44DE5-78AC-4E99-B2FC-14FC4A4CF8DC}"/>
                    </a:ext>
                  </a:extLst>
                </p:cNvPr>
                <p:cNvSpPr/>
                <p:nvPr/>
              </p:nvSpPr>
              <p:spPr>
                <a:xfrm>
                  <a:off x="2772544" y="6387738"/>
                  <a:ext cx="653128"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m:oMathPara>
                  </a14:m>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8" name="Rectangle 7">
                  <a:extLst>
                    <a:ext uri="{FF2B5EF4-FFF2-40B4-BE49-F238E27FC236}">
                      <a16:creationId xmlns:a16="http://schemas.microsoft.com/office/drawing/2014/main" id="{07D44DE5-78AC-4E99-B2FC-14FC4A4CF8DC}"/>
                    </a:ext>
                  </a:extLst>
                </p:cNvPr>
                <p:cNvSpPr>
                  <a:spLocks noRot="1" noChangeAspect="1" noMove="1" noResize="1" noEditPoints="1" noAdjustHandles="1" noChangeArrowheads="1" noChangeShapeType="1" noTextEdit="1"/>
                </p:cNvSpPr>
                <p:nvPr/>
              </p:nvSpPr>
              <p:spPr>
                <a:xfrm>
                  <a:off x="2772544" y="6387738"/>
                  <a:ext cx="653128" cy="523220"/>
                </a:xfrm>
                <a:prstGeom prst="rect">
                  <a:avLst/>
                </a:prstGeom>
                <a:blipFill>
                  <a:blip r:embed="rId10"/>
                  <a:stretch>
                    <a:fillRect/>
                  </a:stretch>
                </a:blipFill>
              </p:spPr>
              <p:txBody>
                <a:bodyPr/>
                <a:lstStyle/>
                <a:p>
                  <a:r>
                    <a:rPr lang="en-US">
                      <a:noFill/>
                    </a:rPr>
                    <a:t> </a:t>
                  </a:r>
                </a:p>
              </p:txBody>
            </p:sp>
          </mc:Fallback>
        </mc:AlternateContent>
      </p:grpSp>
      <p:grpSp>
        <p:nvGrpSpPr>
          <p:cNvPr id="32" name="Group 31">
            <a:extLst>
              <a:ext uri="{FF2B5EF4-FFF2-40B4-BE49-F238E27FC236}">
                <a16:creationId xmlns:a16="http://schemas.microsoft.com/office/drawing/2014/main" id="{3BDB69D1-93D4-4F12-9874-E8AFF7DCA430}"/>
              </a:ext>
            </a:extLst>
          </p:cNvPr>
          <p:cNvGrpSpPr/>
          <p:nvPr/>
        </p:nvGrpSpPr>
        <p:grpSpPr>
          <a:xfrm>
            <a:off x="876128" y="4942080"/>
            <a:ext cx="2353800" cy="860040"/>
            <a:chOff x="876128" y="4942080"/>
            <a:chExt cx="2353800" cy="860040"/>
          </a:xfrm>
        </p:grpSpPr>
        <p:grpSp>
          <p:nvGrpSpPr>
            <p:cNvPr id="33" name="Group 32">
              <a:extLst>
                <a:ext uri="{FF2B5EF4-FFF2-40B4-BE49-F238E27FC236}">
                  <a16:creationId xmlns:a16="http://schemas.microsoft.com/office/drawing/2014/main" id="{ADBEDC18-02E3-4870-900F-40039B69565B}"/>
                </a:ext>
              </a:extLst>
            </p:cNvPr>
            <p:cNvGrpSpPr/>
            <p:nvPr/>
          </p:nvGrpSpPr>
          <p:grpSpPr>
            <a:xfrm>
              <a:off x="876128" y="4942080"/>
              <a:ext cx="2353800" cy="860040"/>
              <a:chOff x="875410" y="4942080"/>
              <a:chExt cx="2353800" cy="860040"/>
            </a:xfrm>
          </p:grpSpPr>
          <p:sp>
            <p:nvSpPr>
              <p:cNvPr id="46" name="Oval 45">
                <a:extLst>
                  <a:ext uri="{FF2B5EF4-FFF2-40B4-BE49-F238E27FC236}">
                    <a16:creationId xmlns:a16="http://schemas.microsoft.com/office/drawing/2014/main" id="{E7BCA575-3FAC-4613-AC18-C4EA74A698F6}"/>
                  </a:ext>
                </a:extLst>
              </p:cNvPr>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a:extLst>
                  <a:ext uri="{FF2B5EF4-FFF2-40B4-BE49-F238E27FC236}">
                    <a16:creationId xmlns:a16="http://schemas.microsoft.com/office/drawing/2014/main" id="{FB548912-B0C4-4A9E-876D-70F7EF34E2F1}"/>
                  </a:ext>
                </a:extLst>
              </p:cNvPr>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a:extLst>
                  <a:ext uri="{FF2B5EF4-FFF2-40B4-BE49-F238E27FC236}">
                    <a16:creationId xmlns:a16="http://schemas.microsoft.com/office/drawing/2014/main" id="{DC365EBD-EB75-46AF-9280-D8070EC0E25A}"/>
                  </a:ext>
                </a:extLst>
              </p:cNvPr>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a:extLst>
                  <a:ext uri="{FF2B5EF4-FFF2-40B4-BE49-F238E27FC236}">
                    <a16:creationId xmlns:a16="http://schemas.microsoft.com/office/drawing/2014/main" id="{9AF7565E-BFE0-4AC3-9DE0-732D9ADF4850}"/>
                  </a:ext>
                </a:extLst>
              </p:cNvPr>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a:extLst>
                  <a:ext uri="{FF2B5EF4-FFF2-40B4-BE49-F238E27FC236}">
                    <a16:creationId xmlns:a16="http://schemas.microsoft.com/office/drawing/2014/main" id="{201D892E-D58A-45E9-838A-9DC030D1DC8F}"/>
                  </a:ext>
                </a:extLst>
              </p:cNvPr>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a:extLst>
                  <a:ext uri="{FF2B5EF4-FFF2-40B4-BE49-F238E27FC236}">
                    <a16:creationId xmlns:a16="http://schemas.microsoft.com/office/drawing/2014/main" id="{BE400415-4CC0-478B-BCF1-FA163B022441}"/>
                  </a:ext>
                </a:extLst>
              </p:cNvPr>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a:extLst>
                  <a:ext uri="{FF2B5EF4-FFF2-40B4-BE49-F238E27FC236}">
                    <a16:creationId xmlns:a16="http://schemas.microsoft.com/office/drawing/2014/main" id="{3F6D81BF-C7F2-4CED-85EB-200CE4438BCC}"/>
                  </a:ext>
                </a:extLst>
              </p:cNvPr>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a:extLst>
                  <a:ext uri="{FF2B5EF4-FFF2-40B4-BE49-F238E27FC236}">
                    <a16:creationId xmlns:a16="http://schemas.microsoft.com/office/drawing/2014/main" id="{62E4FD20-2E5C-40B0-B961-E3786CE67F13}"/>
                  </a:ext>
                </a:extLst>
              </p:cNvPr>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a:extLst>
                  <a:ext uri="{FF2B5EF4-FFF2-40B4-BE49-F238E27FC236}">
                    <a16:creationId xmlns:a16="http://schemas.microsoft.com/office/drawing/2014/main" id="{6B3A2090-8E68-4CE9-BDA7-81D5886730D5}"/>
                  </a:ext>
                </a:extLst>
              </p:cNvPr>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a:extLst>
                  <a:ext uri="{FF2B5EF4-FFF2-40B4-BE49-F238E27FC236}">
                    <a16:creationId xmlns:a16="http://schemas.microsoft.com/office/drawing/2014/main" id="{5CD1C08E-A51B-4698-AD6F-830B71144EEA}"/>
                  </a:ext>
                </a:extLst>
              </p:cNvPr>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4" name="Group 33">
              <a:extLst>
                <a:ext uri="{FF2B5EF4-FFF2-40B4-BE49-F238E27FC236}">
                  <a16:creationId xmlns:a16="http://schemas.microsoft.com/office/drawing/2014/main" id="{5C76395D-AFC2-4345-8413-919D2B44673E}"/>
                </a:ext>
              </a:extLst>
            </p:cNvPr>
            <p:cNvGrpSpPr/>
            <p:nvPr/>
          </p:nvGrpSpPr>
          <p:grpSpPr>
            <a:xfrm>
              <a:off x="914400" y="5007360"/>
              <a:ext cx="2280320" cy="794760"/>
              <a:chOff x="912128" y="5007360"/>
              <a:chExt cx="2280320" cy="794760"/>
            </a:xfrm>
          </p:grpSpPr>
          <p:cxnSp>
            <p:nvCxnSpPr>
              <p:cNvPr id="37" name="Straight Connector 36">
                <a:extLst>
                  <a:ext uri="{FF2B5EF4-FFF2-40B4-BE49-F238E27FC236}">
                    <a16:creationId xmlns:a16="http://schemas.microsoft.com/office/drawing/2014/main" id="{CBDD7527-7DB8-4F33-A6C6-416CA0E337FD}"/>
                  </a:ext>
                </a:extLst>
              </p:cNvPr>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9FA992FD-EB18-447B-9AB1-DFA42698A654}"/>
                  </a:ext>
                </a:extLst>
              </p:cNvPr>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3C8A9B9E-58A1-4CD4-931A-270FF97352A7}"/>
                  </a:ext>
                </a:extLst>
              </p:cNvPr>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40" name="Straight Connector 39">
                <a:extLst>
                  <a:ext uri="{FF2B5EF4-FFF2-40B4-BE49-F238E27FC236}">
                    <a16:creationId xmlns:a16="http://schemas.microsoft.com/office/drawing/2014/main" id="{63422E4D-EBF9-4001-9E5F-DB7BAC286F40}"/>
                  </a:ext>
                </a:extLst>
              </p:cNvPr>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03799019-8E79-4BC8-A245-1740BBB097F8}"/>
                  </a:ext>
                </a:extLst>
              </p:cNvPr>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8A8A4CBB-3E66-4317-B7E6-04D4FD60D103}"/>
                  </a:ext>
                </a:extLst>
              </p:cNvPr>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A0CA19DD-B551-4428-9464-7D9997821C98}"/>
                  </a:ext>
                </a:extLst>
              </p:cNvPr>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34A11C56-41E4-4FDE-9D51-2443E259C5B1}"/>
                  </a:ext>
                </a:extLst>
              </p:cNvPr>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40744A74-CB56-4AC9-8C1A-5863382403B9}"/>
                  </a:ext>
                </a:extLst>
              </p:cNvPr>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p:sp>
          <p:nvSpPr>
            <p:cNvPr id="35" name="Oval 34">
              <a:extLst>
                <a:ext uri="{FF2B5EF4-FFF2-40B4-BE49-F238E27FC236}">
                  <a16:creationId xmlns:a16="http://schemas.microsoft.com/office/drawing/2014/main" id="{85A3D553-F495-4609-8F44-0C870EEFF02B}"/>
                </a:ext>
              </a:extLst>
            </p:cNvPr>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36" name="Straight Connector 35">
              <a:extLst>
                <a:ext uri="{FF2B5EF4-FFF2-40B4-BE49-F238E27FC236}">
                  <a16:creationId xmlns:a16="http://schemas.microsoft.com/office/drawing/2014/main" id="{FDB16285-C59B-41F2-89E7-BAF3176167BB}"/>
                </a:ext>
              </a:extLst>
            </p:cNvPr>
            <p:cNvCxnSpPr/>
            <p:nvPr/>
          </p:nvCxnSpPr>
          <p:spPr bwMode="auto">
            <a:xfrm flipV="1">
              <a:off x="2895600" y="5486400"/>
              <a:ext cx="0" cy="202004"/>
            </a:xfrm>
            <a:prstGeom prst="line">
              <a:avLst/>
            </a:prstGeom>
            <a:noFill/>
            <a:ln w="12700" cap="sq" cmpd="sng" algn="ctr">
              <a:solidFill>
                <a:schemeClr val="accent1"/>
              </a:solidFill>
              <a:prstDash val="solid"/>
              <a:round/>
              <a:headEnd type="none" w="med" len="med"/>
              <a:tailEnd type="none" w="med" len="med"/>
            </a:ln>
            <a:effectLst/>
          </p:spPr>
        </p:cxnSp>
      </p:grpSp>
      <p:cxnSp>
        <p:nvCxnSpPr>
          <p:cNvPr id="67" name="Straight Connector 66">
            <a:extLst>
              <a:ext uri="{FF2B5EF4-FFF2-40B4-BE49-F238E27FC236}">
                <a16:creationId xmlns:a16="http://schemas.microsoft.com/office/drawing/2014/main" id="{D7AA0260-1E5F-4A34-B761-4D13B2F8EF8E}"/>
              </a:ext>
            </a:extLst>
          </p:cNvPr>
          <p:cNvCxnSpPr>
            <a:cxnSpLocks/>
          </p:cNvCxnSpPr>
          <p:nvPr/>
        </p:nvCxnSpPr>
        <p:spPr bwMode="auto">
          <a:xfrm>
            <a:off x="8077200" y="5909310"/>
            <a:ext cx="0" cy="464225"/>
          </a:xfrm>
          <a:prstGeom prst="line">
            <a:avLst/>
          </a:prstGeom>
          <a:noFill/>
          <a:ln w="127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72" name="Rectangle 5">
                <a:extLst>
                  <a:ext uri="{FF2B5EF4-FFF2-40B4-BE49-F238E27FC236}">
                    <a16:creationId xmlns:a16="http://schemas.microsoft.com/office/drawing/2014/main" id="{79938B8E-94A1-4E76-BB34-BC37F9F5ACA5}"/>
                  </a:ext>
                </a:extLst>
              </p:cNvPr>
              <p:cNvSpPr>
                <a:spLocks noChangeArrowheads="1"/>
              </p:cNvSpPr>
              <p:nvPr/>
            </p:nvSpPr>
            <p:spPr bwMode="auto">
              <a:xfrm>
                <a:off x="1295400" y="533400"/>
                <a:ext cx="5925094"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 </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ArgMax</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Pr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our data</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72" name="Rectangle 5">
                <a:extLst>
                  <a:ext uri="{FF2B5EF4-FFF2-40B4-BE49-F238E27FC236}">
                    <a16:creationId xmlns:a16="http://schemas.microsoft.com/office/drawing/2014/main" id="{79938B8E-94A1-4E76-BB34-BC37F9F5ACA5}"/>
                  </a:ext>
                </a:extLst>
              </p:cNvPr>
              <p:cNvSpPr>
                <a:spLocks noRot="1" noChangeAspect="1" noMove="1" noResize="1" noEditPoints="1" noAdjustHandles="1" noChangeArrowheads="1" noChangeShapeType="1" noTextEdit="1"/>
              </p:cNvSpPr>
              <p:nvPr/>
            </p:nvSpPr>
            <p:spPr bwMode="auto">
              <a:xfrm>
                <a:off x="1295400" y="533400"/>
                <a:ext cx="5925094" cy="461665"/>
              </a:xfrm>
              <a:prstGeom prst="rect">
                <a:avLst/>
              </a:prstGeom>
              <a:blipFill>
                <a:blip r:embed="rId11"/>
                <a:stretch>
                  <a:fillRect t="-10667" b="-29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3" name="Rectangle 72">
                <a:extLst>
                  <a:ext uri="{FF2B5EF4-FFF2-40B4-BE49-F238E27FC236}">
                    <a16:creationId xmlns:a16="http://schemas.microsoft.com/office/drawing/2014/main" id="{2C630FD8-3E9A-4C40-B8B0-483FF1967DE7}"/>
                  </a:ext>
                </a:extLst>
              </p:cNvPr>
              <p:cNvSpPr/>
              <p:nvPr/>
            </p:nvSpPr>
            <p:spPr>
              <a:xfrm>
                <a:off x="3011208" y="694612"/>
                <a:ext cx="44544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m:oMathPara>
                </a14:m>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3" name="Rectangle 72">
                <a:extLst>
                  <a:ext uri="{FF2B5EF4-FFF2-40B4-BE49-F238E27FC236}">
                    <a16:creationId xmlns:a16="http://schemas.microsoft.com/office/drawing/2014/main" id="{2C630FD8-3E9A-4C40-B8B0-483FF1967DE7}"/>
                  </a:ext>
                </a:extLst>
              </p:cNvPr>
              <p:cNvSpPr>
                <a:spLocks noRot="1" noChangeAspect="1" noMove="1" noResize="1" noEditPoints="1" noAdjustHandles="1" noChangeArrowheads="1" noChangeShapeType="1" noTextEdit="1"/>
              </p:cNvSpPr>
              <p:nvPr/>
            </p:nvSpPr>
            <p:spPr>
              <a:xfrm>
                <a:off x="3011208" y="694612"/>
                <a:ext cx="445442" cy="400110"/>
              </a:xfrm>
              <a:prstGeom prst="rect">
                <a:avLst/>
              </a:prstGeom>
              <a:blipFill>
                <a:blip r:embed="rId12"/>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76" name="Rectangle 5">
                <a:extLst>
                  <a:ext uri="{FF2B5EF4-FFF2-40B4-BE49-F238E27FC236}">
                    <a16:creationId xmlns:a16="http://schemas.microsoft.com/office/drawing/2014/main" id="{1087F29B-902E-4430-86D0-AD6B6586FE0A}"/>
                  </a:ext>
                </a:extLst>
              </p:cNvPr>
              <p:cNvSpPr>
                <a:spLocks noChangeArrowheads="1"/>
              </p:cNvSpPr>
              <p:nvPr/>
            </p:nvSpPr>
            <p:spPr bwMode="auto">
              <a:xfrm>
                <a:off x="1020908" y="4067547"/>
                <a:ext cx="6720109" cy="83099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114300" marR="0" lvl="1"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Both Maximum Likelihood &amp; Machine Learning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choose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to optimize this.</a:t>
                </a:r>
              </a:p>
            </p:txBody>
          </p:sp>
        </mc:Choice>
        <mc:Fallback xmlns="">
          <p:sp>
            <p:nvSpPr>
              <p:cNvPr id="76" name="Rectangle 5">
                <a:extLst>
                  <a:ext uri="{FF2B5EF4-FFF2-40B4-BE49-F238E27FC236}">
                    <a16:creationId xmlns:a16="http://schemas.microsoft.com/office/drawing/2014/main" id="{1087F29B-902E-4430-86D0-AD6B6586FE0A}"/>
                  </a:ext>
                </a:extLst>
              </p:cNvPr>
              <p:cNvSpPr>
                <a:spLocks noRot="1" noChangeAspect="1" noMove="1" noResize="1" noEditPoints="1" noAdjustHandles="1" noChangeArrowheads="1" noChangeShapeType="1" noTextEdit="1"/>
              </p:cNvSpPr>
              <p:nvPr/>
            </p:nvSpPr>
            <p:spPr bwMode="auto">
              <a:xfrm>
                <a:off x="1020908" y="4067547"/>
                <a:ext cx="6720109" cy="830997"/>
              </a:xfrm>
              <a:prstGeom prst="rect">
                <a:avLst/>
              </a:prstGeom>
              <a:blipFill>
                <a:blip r:embed="rId13"/>
                <a:stretch>
                  <a:fillRect t="-5839" b="-153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69" name="Rectangle 63">
            <a:extLst>
              <a:ext uri="{FF2B5EF4-FFF2-40B4-BE49-F238E27FC236}">
                <a16:creationId xmlns:a16="http://schemas.microsoft.com/office/drawing/2014/main" id="{11C5825A-430B-4453-82A1-B149647DD65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spTree>
    <p:extLst>
      <p:ext uri="{BB962C8B-B14F-4D97-AF65-F5344CB8AC3E}">
        <p14:creationId xmlns:p14="http://schemas.microsoft.com/office/powerpoint/2010/main" val="180964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additive="base">
                                        <p:cTn id="11" dur="500" fill="hold"/>
                                        <p:tgtEl>
                                          <p:spTgt spid="79"/>
                                        </p:tgtEl>
                                        <p:attrNameLst>
                                          <p:attrName>ppt_x</p:attrName>
                                        </p:attrNameLst>
                                      </p:cBhvr>
                                      <p:tavLst>
                                        <p:tav tm="0">
                                          <p:val>
                                            <p:strVal val="0-#ppt_w/2"/>
                                          </p:val>
                                        </p:tav>
                                        <p:tav tm="100000">
                                          <p:val>
                                            <p:strVal val="#ppt_x"/>
                                          </p:val>
                                        </p:tav>
                                      </p:tavLst>
                                    </p:anim>
                                    <p:anim calcmode="lin" valueType="num">
                                      <p:cBhvr additive="base">
                                        <p:cTn id="12" dur="500" fill="hold"/>
                                        <p:tgtEl>
                                          <p:spTgt spid="7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8"/>
                                        </p:tgtEl>
                                        <p:attrNameLst>
                                          <p:attrName>style.visibility</p:attrName>
                                        </p:attrNameLst>
                                      </p:cBhvr>
                                      <p:to>
                                        <p:strVal val="visible"/>
                                      </p:to>
                                    </p:set>
                                    <p:anim calcmode="lin" valueType="num">
                                      <p:cBhvr additive="base">
                                        <p:cTn id="15" dur="500" fill="hold"/>
                                        <p:tgtEl>
                                          <p:spTgt spid="98"/>
                                        </p:tgtEl>
                                        <p:attrNameLst>
                                          <p:attrName>ppt_x</p:attrName>
                                        </p:attrNameLst>
                                      </p:cBhvr>
                                      <p:tavLst>
                                        <p:tav tm="0">
                                          <p:val>
                                            <p:strVal val="0-#ppt_w/2"/>
                                          </p:val>
                                        </p:tav>
                                        <p:tav tm="100000">
                                          <p:val>
                                            <p:strVal val="#ppt_x"/>
                                          </p:val>
                                        </p:tav>
                                      </p:tavLst>
                                    </p:anim>
                                    <p:anim calcmode="lin" valueType="num">
                                      <p:cBhvr additive="base">
                                        <p:cTn id="16" dur="500" fill="hold"/>
                                        <p:tgtEl>
                                          <p:spTgt spid="98"/>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01"/>
                                        </p:tgtEl>
                                        <p:attrNameLst>
                                          <p:attrName>style.visibility</p:attrName>
                                        </p:attrNameLst>
                                      </p:cBhvr>
                                      <p:to>
                                        <p:strVal val="visible"/>
                                      </p:to>
                                    </p:set>
                                    <p:anim calcmode="lin" valueType="num">
                                      <p:cBhvr additive="base">
                                        <p:cTn id="19" dur="500" fill="hold"/>
                                        <p:tgtEl>
                                          <p:spTgt spid="101"/>
                                        </p:tgtEl>
                                        <p:attrNameLst>
                                          <p:attrName>ppt_x</p:attrName>
                                        </p:attrNameLst>
                                      </p:cBhvr>
                                      <p:tavLst>
                                        <p:tav tm="0">
                                          <p:val>
                                            <p:strVal val="0-#ppt_w/2"/>
                                          </p:val>
                                        </p:tav>
                                        <p:tav tm="100000">
                                          <p:val>
                                            <p:strVal val="#ppt_x"/>
                                          </p:val>
                                        </p:tav>
                                      </p:tavLst>
                                    </p:anim>
                                    <p:anim calcmode="lin" valueType="num">
                                      <p:cBhvr additive="base">
                                        <p:cTn id="20" dur="500" fill="hold"/>
                                        <p:tgtEl>
                                          <p:spTgt spid="101"/>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0-#ppt_w/2"/>
                                          </p:val>
                                        </p:tav>
                                        <p:tav tm="100000">
                                          <p:val>
                                            <p:strVal val="#ppt_x"/>
                                          </p:val>
                                        </p:tav>
                                      </p:tavLst>
                                    </p:anim>
                                    <p:anim calcmode="lin" valueType="num">
                                      <p:cBhvr additive="base">
                                        <p:cTn id="2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0">
                                            <p:txEl>
                                              <p:pRg st="1" end="1"/>
                                            </p:txEl>
                                          </p:spTgt>
                                        </p:tgtEl>
                                        <p:attrNameLst>
                                          <p:attrName>style.visibility</p:attrName>
                                        </p:attrNameLst>
                                      </p:cBhvr>
                                      <p:to>
                                        <p:strVal val="visible"/>
                                      </p:to>
                                    </p:set>
                                    <p:anim calcmode="lin" valueType="num">
                                      <p:cBhvr additive="base">
                                        <p:cTn id="29"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0">
                                            <p:txEl>
                                              <p:pRg st="1" end="1"/>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66"/>
                                        </p:tgtEl>
                                        <p:attrNameLst>
                                          <p:attrName>style.visibility</p:attrName>
                                        </p:attrNameLst>
                                      </p:cBhvr>
                                      <p:to>
                                        <p:strVal val="visible"/>
                                      </p:to>
                                    </p:set>
                                    <p:anim calcmode="lin" valueType="num">
                                      <p:cBhvr additive="base">
                                        <p:cTn id="33" dur="500" fill="hold"/>
                                        <p:tgtEl>
                                          <p:spTgt spid="66"/>
                                        </p:tgtEl>
                                        <p:attrNameLst>
                                          <p:attrName>ppt_x</p:attrName>
                                        </p:attrNameLst>
                                      </p:cBhvr>
                                      <p:tavLst>
                                        <p:tav tm="0">
                                          <p:val>
                                            <p:strVal val="0-#ppt_w/2"/>
                                          </p:val>
                                        </p:tav>
                                        <p:tav tm="100000">
                                          <p:val>
                                            <p:strVal val="#ppt_x"/>
                                          </p:val>
                                        </p:tav>
                                      </p:tavLst>
                                    </p:anim>
                                    <p:anim calcmode="lin" valueType="num">
                                      <p:cBhvr additive="base">
                                        <p:cTn id="34"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0">
                                            <p:txEl>
                                              <p:pRg st="2" end="2"/>
                                            </p:txEl>
                                          </p:spTgt>
                                        </p:tgtEl>
                                        <p:attrNameLst>
                                          <p:attrName>style.visibility</p:attrName>
                                        </p:attrNameLst>
                                      </p:cBhvr>
                                      <p:to>
                                        <p:strVal val="visible"/>
                                      </p:to>
                                    </p:set>
                                    <p:anim calcmode="lin" valueType="num">
                                      <p:cBhvr additive="base">
                                        <p:cTn id="39"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0">
                                            <p:txEl>
                                              <p:pRg st="2" end="2"/>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9"/>
                                        </p:tgtEl>
                                        <p:attrNameLst>
                                          <p:attrName>style.visibility</p:attrName>
                                        </p:attrNameLst>
                                      </p:cBhvr>
                                      <p:to>
                                        <p:strVal val="visible"/>
                                      </p:to>
                                    </p:set>
                                    <p:anim calcmode="lin" valueType="num">
                                      <p:cBhvr additive="base">
                                        <p:cTn id="43" dur="500" fill="hold"/>
                                        <p:tgtEl>
                                          <p:spTgt spid="49"/>
                                        </p:tgtEl>
                                        <p:attrNameLst>
                                          <p:attrName>ppt_x</p:attrName>
                                        </p:attrNameLst>
                                      </p:cBhvr>
                                      <p:tavLst>
                                        <p:tav tm="0">
                                          <p:val>
                                            <p:strVal val="0-#ppt_w/2"/>
                                          </p:val>
                                        </p:tav>
                                        <p:tav tm="100000">
                                          <p:val>
                                            <p:strVal val="#ppt_x"/>
                                          </p:val>
                                        </p:tav>
                                      </p:tavLst>
                                    </p:anim>
                                    <p:anim calcmode="lin" valueType="num">
                                      <p:cBhvr additive="base">
                                        <p:cTn id="44" dur="500" fill="hold"/>
                                        <p:tgtEl>
                                          <p:spTgt spid="49"/>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9"/>
                                        </p:tgtEl>
                                        <p:attrNameLst>
                                          <p:attrName>style.visibility</p:attrName>
                                        </p:attrNameLst>
                                      </p:cBhvr>
                                      <p:to>
                                        <p:strVal val="visible"/>
                                      </p:to>
                                    </p:set>
                                    <p:anim calcmode="lin" valueType="num">
                                      <p:cBhvr additive="base">
                                        <p:cTn id="47" dur="500" fill="hold"/>
                                        <p:tgtEl>
                                          <p:spTgt spid="9"/>
                                        </p:tgtEl>
                                        <p:attrNameLst>
                                          <p:attrName>ppt_x</p:attrName>
                                        </p:attrNameLst>
                                      </p:cBhvr>
                                      <p:tavLst>
                                        <p:tav tm="0">
                                          <p:val>
                                            <p:strVal val="0-#ppt_w/2"/>
                                          </p:val>
                                        </p:tav>
                                        <p:tav tm="100000">
                                          <p:val>
                                            <p:strVal val="#ppt_x"/>
                                          </p:val>
                                        </p:tav>
                                      </p:tavLst>
                                    </p:anim>
                                    <p:anim calcmode="lin" valueType="num">
                                      <p:cBhvr additive="base">
                                        <p:cTn id="48" dur="500" fill="hold"/>
                                        <p:tgtEl>
                                          <p:spTgt spid="9"/>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61"/>
                                        </p:tgtEl>
                                        <p:attrNameLst>
                                          <p:attrName>style.visibility</p:attrName>
                                        </p:attrNameLst>
                                      </p:cBhvr>
                                      <p:to>
                                        <p:strVal val="visible"/>
                                      </p:to>
                                    </p:set>
                                    <p:anim calcmode="lin" valueType="num">
                                      <p:cBhvr additive="base">
                                        <p:cTn id="51" dur="500" fill="hold"/>
                                        <p:tgtEl>
                                          <p:spTgt spid="61"/>
                                        </p:tgtEl>
                                        <p:attrNameLst>
                                          <p:attrName>ppt_x</p:attrName>
                                        </p:attrNameLst>
                                      </p:cBhvr>
                                      <p:tavLst>
                                        <p:tav tm="0">
                                          <p:val>
                                            <p:strVal val="0-#ppt_w/2"/>
                                          </p:val>
                                        </p:tav>
                                        <p:tav tm="100000">
                                          <p:val>
                                            <p:strVal val="#ppt_x"/>
                                          </p:val>
                                        </p:tav>
                                      </p:tavLst>
                                    </p:anim>
                                    <p:anim calcmode="lin" valueType="num">
                                      <p:cBhvr additive="base">
                                        <p:cTn id="52"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0">
                                            <p:txEl>
                                              <p:pRg st="3" end="3"/>
                                            </p:txEl>
                                          </p:spTgt>
                                        </p:tgtEl>
                                        <p:attrNameLst>
                                          <p:attrName>style.visibility</p:attrName>
                                        </p:attrNameLst>
                                      </p:cBhvr>
                                      <p:to>
                                        <p:strVal val="visible"/>
                                      </p:to>
                                    </p:set>
                                    <p:anim calcmode="lin" valueType="num">
                                      <p:cBhvr additive="base">
                                        <p:cTn id="57"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0">
                                            <p:txEl>
                                              <p:pRg st="3" end="3"/>
                                            </p:txEl>
                                          </p:spTgt>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12290"/>
                                        </p:tgtEl>
                                        <p:attrNameLst>
                                          <p:attrName>style.visibility</p:attrName>
                                        </p:attrNameLst>
                                      </p:cBhvr>
                                      <p:to>
                                        <p:strVal val="visible"/>
                                      </p:to>
                                    </p:set>
                                    <p:anim calcmode="lin" valueType="num">
                                      <p:cBhvr additive="base">
                                        <p:cTn id="61" dur="500" fill="hold"/>
                                        <p:tgtEl>
                                          <p:spTgt spid="12290"/>
                                        </p:tgtEl>
                                        <p:attrNameLst>
                                          <p:attrName>ppt_x</p:attrName>
                                        </p:attrNameLst>
                                      </p:cBhvr>
                                      <p:tavLst>
                                        <p:tav tm="0">
                                          <p:val>
                                            <p:strVal val="0-#ppt_w/2"/>
                                          </p:val>
                                        </p:tav>
                                        <p:tav tm="100000">
                                          <p:val>
                                            <p:strVal val="#ppt_x"/>
                                          </p:val>
                                        </p:tav>
                                      </p:tavLst>
                                    </p:anim>
                                    <p:anim calcmode="lin" valueType="num">
                                      <p:cBhvr additive="base">
                                        <p:cTn id="62" dur="500" fill="hold"/>
                                        <p:tgtEl>
                                          <p:spTgt spid="12290"/>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64"/>
                                        </p:tgtEl>
                                        <p:attrNameLst>
                                          <p:attrName>style.visibility</p:attrName>
                                        </p:attrNameLst>
                                      </p:cBhvr>
                                      <p:to>
                                        <p:strVal val="visible"/>
                                      </p:to>
                                    </p:set>
                                    <p:anim calcmode="lin" valueType="num">
                                      <p:cBhvr additive="base">
                                        <p:cTn id="65" dur="500" fill="hold"/>
                                        <p:tgtEl>
                                          <p:spTgt spid="64"/>
                                        </p:tgtEl>
                                        <p:attrNameLst>
                                          <p:attrName>ppt_x</p:attrName>
                                        </p:attrNameLst>
                                      </p:cBhvr>
                                      <p:tavLst>
                                        <p:tav tm="0">
                                          <p:val>
                                            <p:strVal val="0-#ppt_w/2"/>
                                          </p:val>
                                        </p:tav>
                                        <p:tav tm="100000">
                                          <p:val>
                                            <p:strVal val="#ppt_x"/>
                                          </p:val>
                                        </p:tav>
                                      </p:tavLst>
                                    </p:anim>
                                    <p:anim calcmode="lin" valueType="num">
                                      <p:cBhvr additive="base">
                                        <p:cTn id="66"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20"/>
                                        </p:tgtEl>
                                        <p:attrNameLst>
                                          <p:attrName>style.visibility</p:attrName>
                                        </p:attrNameLst>
                                      </p:cBhvr>
                                      <p:to>
                                        <p:strVal val="visible"/>
                                      </p:to>
                                    </p:set>
                                    <p:anim calcmode="lin" valueType="num">
                                      <p:cBhvr additive="base">
                                        <p:cTn id="71" dur="500" fill="hold"/>
                                        <p:tgtEl>
                                          <p:spTgt spid="120"/>
                                        </p:tgtEl>
                                        <p:attrNameLst>
                                          <p:attrName>ppt_x</p:attrName>
                                        </p:attrNameLst>
                                      </p:cBhvr>
                                      <p:tavLst>
                                        <p:tav tm="0">
                                          <p:val>
                                            <p:strVal val="0-#ppt_w/2"/>
                                          </p:val>
                                        </p:tav>
                                        <p:tav tm="100000">
                                          <p:val>
                                            <p:strVal val="#ppt_x"/>
                                          </p:val>
                                        </p:tav>
                                      </p:tavLst>
                                    </p:anim>
                                    <p:anim calcmode="lin" valueType="num">
                                      <p:cBhvr additive="base">
                                        <p:cTn id="72" dur="500" fill="hold"/>
                                        <p:tgtEl>
                                          <p:spTgt spid="120"/>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6"/>
                                        </p:tgtEl>
                                        <p:attrNameLst>
                                          <p:attrName>style.visibility</p:attrName>
                                        </p:attrNameLst>
                                      </p:cBhvr>
                                      <p:to>
                                        <p:strVal val="visible"/>
                                      </p:to>
                                    </p:set>
                                    <p:anim calcmode="lin" valueType="num">
                                      <p:cBhvr additive="base">
                                        <p:cTn id="75" dur="500" fill="hold"/>
                                        <p:tgtEl>
                                          <p:spTgt spid="6"/>
                                        </p:tgtEl>
                                        <p:attrNameLst>
                                          <p:attrName>ppt_x</p:attrName>
                                        </p:attrNameLst>
                                      </p:cBhvr>
                                      <p:tavLst>
                                        <p:tav tm="0">
                                          <p:val>
                                            <p:strVal val="0-#ppt_w/2"/>
                                          </p:val>
                                        </p:tav>
                                        <p:tav tm="100000">
                                          <p:val>
                                            <p:strVal val="#ppt_x"/>
                                          </p:val>
                                        </p:tav>
                                      </p:tavLst>
                                    </p:anim>
                                    <p:anim calcmode="lin" valueType="num">
                                      <p:cBhvr additive="base">
                                        <p:cTn id="7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50">
                                            <p:txEl>
                                              <p:pRg st="4" end="4"/>
                                            </p:txEl>
                                          </p:spTgt>
                                        </p:tgtEl>
                                        <p:attrNameLst>
                                          <p:attrName>style.visibility</p:attrName>
                                        </p:attrNameLst>
                                      </p:cBhvr>
                                      <p:to>
                                        <p:strVal val="visible"/>
                                      </p:to>
                                    </p:set>
                                    <p:anim calcmode="lin" valueType="num">
                                      <p:cBhvr additive="base">
                                        <p:cTn id="81" dur="500" fill="hold"/>
                                        <p:tgtEl>
                                          <p:spTgt spid="50">
                                            <p:txEl>
                                              <p:pRg st="4" end="4"/>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50">
                                            <p:txEl>
                                              <p:pRg st="4" end="4"/>
                                            </p:txEl>
                                          </p:spTgt>
                                        </p:tgtEl>
                                        <p:attrNameLst>
                                          <p:attrName>ppt_y</p:attrName>
                                        </p:attrNameLst>
                                      </p:cBhvr>
                                      <p:tavLst>
                                        <p:tav tm="0">
                                          <p:val>
                                            <p:strVal val="#ppt_y"/>
                                          </p:val>
                                        </p:tav>
                                        <p:tav tm="100000">
                                          <p:val>
                                            <p:strVal val="#ppt_y"/>
                                          </p:val>
                                        </p:tav>
                                      </p:tavLst>
                                    </p:anim>
                                  </p:childTnLst>
                                </p:cTn>
                              </p:par>
                              <p:par>
                                <p:cTn id="83" presetID="2" presetClass="entr" presetSubtype="8" fill="hold" nodeType="withEffect">
                                  <p:stCondLst>
                                    <p:cond delay="0"/>
                                  </p:stCondLst>
                                  <p:childTnLst>
                                    <p:set>
                                      <p:cBhvr>
                                        <p:cTn id="84" dur="1" fill="hold">
                                          <p:stCondLst>
                                            <p:cond delay="0"/>
                                          </p:stCondLst>
                                        </p:cTn>
                                        <p:tgtEl>
                                          <p:spTgt spid="67"/>
                                        </p:tgtEl>
                                        <p:attrNameLst>
                                          <p:attrName>style.visibility</p:attrName>
                                        </p:attrNameLst>
                                      </p:cBhvr>
                                      <p:to>
                                        <p:strVal val="visible"/>
                                      </p:to>
                                    </p:set>
                                    <p:anim calcmode="lin" valueType="num">
                                      <p:cBhvr additive="base">
                                        <p:cTn id="85" dur="500" fill="hold"/>
                                        <p:tgtEl>
                                          <p:spTgt spid="67"/>
                                        </p:tgtEl>
                                        <p:attrNameLst>
                                          <p:attrName>ppt_x</p:attrName>
                                        </p:attrNameLst>
                                      </p:cBhvr>
                                      <p:tavLst>
                                        <p:tav tm="0">
                                          <p:val>
                                            <p:strVal val="0-#ppt_w/2"/>
                                          </p:val>
                                        </p:tav>
                                        <p:tav tm="100000">
                                          <p:val>
                                            <p:strVal val="#ppt_x"/>
                                          </p:val>
                                        </p:tav>
                                      </p:tavLst>
                                    </p:anim>
                                    <p:anim calcmode="lin" valueType="num">
                                      <p:cBhvr additive="base">
                                        <p:cTn id="86"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8" fill="hold" nodeType="clickEffect">
                                  <p:stCondLst>
                                    <p:cond delay="0"/>
                                  </p:stCondLst>
                                  <p:childTnLst>
                                    <p:set>
                                      <p:cBhvr>
                                        <p:cTn id="90" dur="1" fill="hold">
                                          <p:stCondLst>
                                            <p:cond delay="0"/>
                                          </p:stCondLst>
                                        </p:cTn>
                                        <p:tgtEl>
                                          <p:spTgt spid="50">
                                            <p:txEl>
                                              <p:pRg st="5" end="5"/>
                                            </p:txEl>
                                          </p:spTgt>
                                        </p:tgtEl>
                                        <p:attrNameLst>
                                          <p:attrName>style.visibility</p:attrName>
                                        </p:attrNameLst>
                                      </p:cBhvr>
                                      <p:to>
                                        <p:strVal val="visible"/>
                                      </p:to>
                                    </p:set>
                                    <p:anim calcmode="lin" valueType="num">
                                      <p:cBhvr additive="base">
                                        <p:cTn id="91" dur="500" fill="hold"/>
                                        <p:tgtEl>
                                          <p:spTgt spid="50">
                                            <p:txEl>
                                              <p:pRg st="5" end="5"/>
                                            </p:txEl>
                                          </p:spTgt>
                                        </p:tgtEl>
                                        <p:attrNameLst>
                                          <p:attrName>ppt_x</p:attrName>
                                        </p:attrNameLst>
                                      </p:cBhvr>
                                      <p:tavLst>
                                        <p:tav tm="0">
                                          <p:val>
                                            <p:strVal val="0-#ppt_w/2"/>
                                          </p:val>
                                        </p:tav>
                                        <p:tav tm="100000">
                                          <p:val>
                                            <p:strVal val="#ppt_x"/>
                                          </p:val>
                                        </p:tav>
                                      </p:tavLst>
                                    </p:anim>
                                    <p:anim calcmode="lin" valueType="num">
                                      <p:cBhvr additive="base">
                                        <p:cTn id="92" dur="500" fill="hold"/>
                                        <p:tgtEl>
                                          <p:spTgt spid="50">
                                            <p:txEl>
                                              <p:pRg st="5" end="5"/>
                                            </p:txEl>
                                          </p:spTgt>
                                        </p:tgtEl>
                                        <p:attrNameLst>
                                          <p:attrName>ppt_y</p:attrName>
                                        </p:attrNameLst>
                                      </p:cBhvr>
                                      <p:tavLst>
                                        <p:tav tm="0">
                                          <p:val>
                                            <p:strVal val="#ppt_y"/>
                                          </p:val>
                                        </p:tav>
                                        <p:tav tm="100000">
                                          <p:val>
                                            <p:strVal val="#ppt_y"/>
                                          </p:val>
                                        </p:tav>
                                      </p:tavLst>
                                    </p:anim>
                                  </p:childTnLst>
                                </p:cTn>
                              </p:par>
                              <p:par>
                                <p:cTn id="93" presetID="2" presetClass="entr" presetSubtype="8" fill="hold" nodeType="withEffect">
                                  <p:stCondLst>
                                    <p:cond delay="0"/>
                                  </p:stCondLst>
                                  <p:childTnLst>
                                    <p:set>
                                      <p:cBhvr>
                                        <p:cTn id="94" dur="1" fill="hold">
                                          <p:stCondLst>
                                            <p:cond delay="0"/>
                                          </p:stCondLst>
                                        </p:cTn>
                                        <p:tgtEl>
                                          <p:spTgt spid="32"/>
                                        </p:tgtEl>
                                        <p:attrNameLst>
                                          <p:attrName>style.visibility</p:attrName>
                                        </p:attrNameLst>
                                      </p:cBhvr>
                                      <p:to>
                                        <p:strVal val="visible"/>
                                      </p:to>
                                    </p:set>
                                    <p:anim calcmode="lin" valueType="num">
                                      <p:cBhvr additive="base">
                                        <p:cTn id="95" dur="500" fill="hold"/>
                                        <p:tgtEl>
                                          <p:spTgt spid="32"/>
                                        </p:tgtEl>
                                        <p:attrNameLst>
                                          <p:attrName>ppt_x</p:attrName>
                                        </p:attrNameLst>
                                      </p:cBhvr>
                                      <p:tavLst>
                                        <p:tav tm="0">
                                          <p:val>
                                            <p:strVal val="0-#ppt_w/2"/>
                                          </p:val>
                                        </p:tav>
                                        <p:tav tm="100000">
                                          <p:val>
                                            <p:strVal val="#ppt_x"/>
                                          </p:val>
                                        </p:tav>
                                      </p:tavLst>
                                    </p:anim>
                                    <p:anim calcmode="lin" valueType="num">
                                      <p:cBhvr additive="base">
                                        <p:cTn id="96"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nodeType="clickEffect">
                                  <p:stCondLst>
                                    <p:cond delay="0"/>
                                  </p:stCondLst>
                                  <p:childTnLst>
                                    <p:set>
                                      <p:cBhvr>
                                        <p:cTn id="100" dur="1" fill="hold">
                                          <p:stCondLst>
                                            <p:cond delay="0"/>
                                          </p:stCondLst>
                                        </p:cTn>
                                        <p:tgtEl>
                                          <p:spTgt spid="50">
                                            <p:txEl>
                                              <p:pRg st="6" end="6"/>
                                            </p:txEl>
                                          </p:spTgt>
                                        </p:tgtEl>
                                        <p:attrNameLst>
                                          <p:attrName>style.visibility</p:attrName>
                                        </p:attrNameLst>
                                      </p:cBhvr>
                                      <p:to>
                                        <p:strVal val="visible"/>
                                      </p:to>
                                    </p:set>
                                    <p:anim calcmode="lin" valueType="num">
                                      <p:cBhvr additive="base">
                                        <p:cTn id="101" dur="500" fill="hold"/>
                                        <p:tgtEl>
                                          <p:spTgt spid="50">
                                            <p:txEl>
                                              <p:pRg st="6" end="6"/>
                                            </p:txEl>
                                          </p:spTgt>
                                        </p:tgtEl>
                                        <p:attrNameLst>
                                          <p:attrName>ppt_x</p:attrName>
                                        </p:attrNameLst>
                                      </p:cBhvr>
                                      <p:tavLst>
                                        <p:tav tm="0">
                                          <p:val>
                                            <p:strVal val="0-#ppt_w/2"/>
                                          </p:val>
                                        </p:tav>
                                        <p:tav tm="100000">
                                          <p:val>
                                            <p:strVal val="#ppt_x"/>
                                          </p:val>
                                        </p:tav>
                                      </p:tavLst>
                                    </p:anim>
                                    <p:anim calcmode="lin" valueType="num">
                                      <p:cBhvr additive="base">
                                        <p:cTn id="102" dur="500" fill="hold"/>
                                        <p:tgtEl>
                                          <p:spTgt spid="5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50">
                                            <p:txEl>
                                              <p:pRg st="7" end="7"/>
                                            </p:txEl>
                                          </p:spTgt>
                                        </p:tgtEl>
                                        <p:attrNameLst>
                                          <p:attrName>style.visibility</p:attrName>
                                        </p:attrNameLst>
                                      </p:cBhvr>
                                      <p:to>
                                        <p:strVal val="visible"/>
                                      </p:to>
                                    </p:set>
                                    <p:anim calcmode="lin" valueType="num">
                                      <p:cBhvr additive="base">
                                        <p:cTn id="107" dur="500" fill="hold"/>
                                        <p:tgtEl>
                                          <p:spTgt spid="50">
                                            <p:txEl>
                                              <p:pRg st="7" end="7"/>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5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2" presetClass="entr" presetSubtype="8" fill="hold" nodeType="clickEffect">
                                  <p:stCondLst>
                                    <p:cond delay="0"/>
                                  </p:stCondLst>
                                  <p:childTnLst>
                                    <p:set>
                                      <p:cBhvr>
                                        <p:cTn id="112" dur="1" fill="hold">
                                          <p:stCondLst>
                                            <p:cond delay="0"/>
                                          </p:stCondLst>
                                        </p:cTn>
                                        <p:tgtEl>
                                          <p:spTgt spid="76">
                                            <p:txEl>
                                              <p:pRg st="0" end="0"/>
                                            </p:txEl>
                                          </p:spTgt>
                                        </p:tgtEl>
                                        <p:attrNameLst>
                                          <p:attrName>style.visibility</p:attrName>
                                        </p:attrNameLst>
                                      </p:cBhvr>
                                      <p:to>
                                        <p:strVal val="visible"/>
                                      </p:to>
                                    </p:set>
                                    <p:anim calcmode="lin" valueType="num">
                                      <p:cBhvr additive="base">
                                        <p:cTn id="113" dur="500" fill="hold"/>
                                        <p:tgtEl>
                                          <p:spTgt spid="76">
                                            <p:txEl>
                                              <p:pRg st="0" end="0"/>
                                            </p:txEl>
                                          </p:spTgt>
                                        </p:tgtEl>
                                        <p:attrNameLst>
                                          <p:attrName>ppt_x</p:attrName>
                                        </p:attrNameLst>
                                      </p:cBhvr>
                                      <p:tavLst>
                                        <p:tav tm="0">
                                          <p:val>
                                            <p:strVal val="0-#ppt_w/2"/>
                                          </p:val>
                                        </p:tav>
                                        <p:tav tm="100000">
                                          <p:val>
                                            <p:strVal val="#ppt_x"/>
                                          </p:val>
                                        </p:tav>
                                      </p:tavLst>
                                    </p:anim>
                                    <p:anim calcmode="lin" valueType="num">
                                      <p:cBhvr additive="base">
                                        <p:cTn id="114" dur="500" fill="hold"/>
                                        <p:tgtEl>
                                          <p:spTgt spid="7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98" grpId="0" animBg="1"/>
      <p:bldP spid="101" grpId="0"/>
      <p:bldP spid="47" grpId="0"/>
      <p:bldP spid="4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rPr>
              <a:t>Overview</a:t>
            </a:r>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3964971" y="3734783"/>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12" name="Group 11"/>
          <p:cNvGrpSpPr/>
          <p:nvPr/>
        </p:nvGrpSpPr>
        <p:grpSpPr>
          <a:xfrm>
            <a:off x="207101" y="380167"/>
            <a:ext cx="3822423" cy="1878904"/>
            <a:chOff x="207101" y="380167"/>
            <a:chExt cx="3822423" cy="1878904"/>
          </a:xfrm>
        </p:grpSpPr>
        <p:pic>
          <p:nvPicPr>
            <p:cNvPr id="6" name="Picture 5"/>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207101" y="463615"/>
              <a:ext cx="1419740" cy="1795456"/>
            </a:xfrm>
            <a:prstGeom prst="rect">
              <a:avLst/>
            </a:prstGeom>
          </p:spPr>
        </p:pic>
        <p:sp>
          <p:nvSpPr>
            <p:cNvPr id="98" name="Rounded Rectangular Callout 97"/>
            <p:cNvSpPr/>
            <p:nvPr/>
          </p:nvSpPr>
          <p:spPr>
            <a:xfrm>
              <a:off x="1509238" y="380167"/>
              <a:ext cx="2520286" cy="1634490"/>
            </a:xfrm>
            <a:prstGeom prst="wedgeRoundRectCallout">
              <a:avLst>
                <a:gd name="adj1" fmla="val -61442"/>
                <a:gd name="adj2" fmla="val -19691"/>
                <a:gd name="adj3" fmla="val 16667"/>
              </a:avLst>
            </a:prstGeom>
            <a:ln w="25400">
              <a:solidFill>
                <a:schemeClr val="tx2"/>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I am a machine</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and I want to learn </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to identify </a:t>
              </a:r>
            </a:p>
            <a:p>
              <a:pPr algn="ctr"/>
              <a:r>
                <a:rPr lang="en-CA" sz="2400" dirty="0">
                  <a:cs typeface="Times New Roman" panose="02020603050405020304" pitchFamily="18" charset="0"/>
                  <a:sym typeface="Symbol" panose="05050102010706020507" pitchFamily="18" charset="2"/>
                </a:rPr>
                <a:t>faces and bicycles.</a:t>
              </a:r>
            </a:p>
          </p:txBody>
        </p:sp>
      </p:grpSp>
      <p:grpSp>
        <p:nvGrpSpPr>
          <p:cNvPr id="20" name="Group 19"/>
          <p:cNvGrpSpPr/>
          <p:nvPr/>
        </p:nvGrpSpPr>
        <p:grpSpPr>
          <a:xfrm>
            <a:off x="4988190" y="432078"/>
            <a:ext cx="3927210" cy="2471764"/>
            <a:chOff x="4988190" y="432078"/>
            <a:chExt cx="3927210" cy="2471764"/>
          </a:xfrm>
        </p:grpSpPr>
        <p:grpSp>
          <p:nvGrpSpPr>
            <p:cNvPr id="94" name="Group 93"/>
            <p:cNvGrpSpPr/>
            <p:nvPr/>
          </p:nvGrpSpPr>
          <p:grpSpPr>
            <a:xfrm flipH="1">
              <a:off x="7924800" y="685800"/>
              <a:ext cx="990600" cy="1447800"/>
              <a:chOff x="5060717" y="3077392"/>
              <a:chExt cx="1849758" cy="3642254"/>
            </a:xfrm>
          </p:grpSpPr>
          <p:pic>
            <p:nvPicPr>
              <p:cNvPr id="9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8344" r="45768"/>
              <a:stretch/>
            </p:blipFill>
            <p:spPr bwMode="auto">
              <a:xfrm>
                <a:off x="5060717" y="3077392"/>
                <a:ext cx="1849757" cy="3642254"/>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p:cNvSpPr/>
              <p:nvPr/>
            </p:nvSpPr>
            <p:spPr>
              <a:xfrm>
                <a:off x="6400801" y="4114801"/>
                <a:ext cx="509674"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10" name="Group 9"/>
            <p:cNvGrpSpPr/>
            <p:nvPr/>
          </p:nvGrpSpPr>
          <p:grpSpPr>
            <a:xfrm>
              <a:off x="4988190" y="432078"/>
              <a:ext cx="2725316" cy="2471764"/>
              <a:chOff x="4988190" y="432078"/>
              <a:chExt cx="2725316" cy="2471764"/>
            </a:xfrm>
          </p:grpSpPr>
          <p:sp>
            <p:nvSpPr>
              <p:cNvPr id="100" name="Rounded Rectangular Callout 99"/>
              <p:cNvSpPr/>
              <p:nvPr/>
            </p:nvSpPr>
            <p:spPr>
              <a:xfrm>
                <a:off x="4988190" y="432078"/>
                <a:ext cx="2725316" cy="2451735"/>
              </a:xfrm>
              <a:prstGeom prst="wedgeRoundRectCallout">
                <a:avLst>
                  <a:gd name="adj1" fmla="val 59721"/>
                  <a:gd name="adj2" fmla="val -7704"/>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As your supervisor,</a:t>
                </a:r>
                <a:br>
                  <a:rPr lang="en-CA" sz="2400" dirty="0">
                    <a:cs typeface="Times New Roman" panose="02020603050405020304" pitchFamily="18" charset="0"/>
                    <a:sym typeface="Symbol" panose="05050102010706020507" pitchFamily="18" charset="2"/>
                  </a:rPr>
                </a:br>
                <a:r>
                  <a:rPr lang="en-CA" sz="2400" dirty="0">
                    <a:cs typeface="Times New Roman" panose="02020603050405020304" pitchFamily="18" charset="0"/>
                    <a:sym typeface="Symbol" panose="05050102010706020507" pitchFamily="18" charset="2"/>
                  </a:rPr>
                  <a:t>I give you </a:t>
                </a:r>
              </a:p>
              <a:p>
                <a:pPr algn="ctr"/>
                <a:r>
                  <a:rPr lang="en-CA" sz="2400" dirty="0">
                    <a:cs typeface="Times New Roman" panose="02020603050405020304" pitchFamily="18" charset="0"/>
                    <a:sym typeface="Symbol" panose="05050102010706020507" pitchFamily="18" charset="2"/>
                  </a:rPr>
                  <a:t>labeled training data</a:t>
                </a:r>
                <a:br>
                  <a:rPr lang="en-CA" sz="2400" dirty="0">
                    <a:cs typeface="Times New Roman" panose="02020603050405020304" pitchFamily="18" charset="0"/>
                    <a:sym typeface="Symbol" panose="05050102010706020507" pitchFamily="18" charset="2"/>
                  </a:rPr>
                </a:b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a:p>
                <a:pPr algn="ctr"/>
                <a:endParaRPr lang="en-CA" sz="2400" dirty="0">
                  <a:cs typeface="Times New Roman" panose="02020603050405020304" pitchFamily="18" charset="0"/>
                  <a:sym typeface="Symbol" panose="05050102010706020507" pitchFamily="18" charset="2"/>
                </a:endParaRPr>
              </a:p>
            </p:txBody>
          </p:sp>
          <p:sp>
            <p:nvSpPr>
              <p:cNvPr id="102" name="Rectangle 5"/>
              <p:cNvSpPr>
                <a:spLocks noChangeArrowheads="1"/>
              </p:cNvSpPr>
              <p:nvPr/>
            </p:nvSpPr>
            <p:spPr bwMode="auto">
              <a:xfrm>
                <a:off x="5117610" y="2440542"/>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pic>
            <p:nvPicPr>
              <p:cNvPr id="104" name="Picture 6" descr="https://encrypted-tbn2.gstatic.com/images?q=tbn:ANd9GcQxi0BXRGGWwpZlLt6x5i_eKwXhaJLwx7Ku7fvdkqS2tzyVEg1gRg"/>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174187" y="1735490"/>
                <a:ext cx="1217213" cy="810000"/>
              </a:xfrm>
              <a:prstGeom prst="rect">
                <a:avLst/>
              </a:prstGeom>
              <a:noFill/>
              <a:extLst>
                <a:ext uri="{909E8E84-426E-40DD-AFC4-6F175D3DCCD1}">
                  <a14:hiddenFill xmlns:a14="http://schemas.microsoft.com/office/drawing/2010/main">
                    <a:solidFill>
                      <a:srgbClr val="FFFFFF"/>
                    </a:solidFill>
                  </a14:hiddenFill>
                </a:ext>
              </a:extLst>
            </p:spPr>
          </p:pic>
          <p:pic>
            <p:nvPicPr>
              <p:cNvPr id="107"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5222203" y="1752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110" name="Rectangle 5"/>
              <p:cNvSpPr>
                <a:spLocks noChangeArrowheads="1"/>
              </p:cNvSpPr>
              <p:nvPr/>
            </p:nvSpPr>
            <p:spPr bwMode="auto">
              <a:xfrm>
                <a:off x="6248400" y="2442177"/>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bicycle</a:t>
                </a:r>
              </a:p>
            </p:txBody>
          </p:sp>
        </p:grpSp>
      </p:grpSp>
      <p:pic>
        <p:nvPicPr>
          <p:cNvPr id="206" name="Picture 8" descr="https://scontent-mrs1-1.xx.fbcdn.net/hphotos-xfp1/t31.0-8/10575340_10153802014361141_2581281123763146573_o.jpg"/>
          <p:cNvPicPr>
            <a:picLocks noChangeAspect="1" noChangeArrowheads="1"/>
          </p:cNvPicPr>
          <p:nvPr/>
        </p:nvPicPr>
        <p:blipFill rotWithShape="1">
          <a:blip r:embed="rId7" cstate="print">
            <a:extLst>
              <a:ext uri="{28A0092B-C50C-407E-A947-70E740481C1C}">
                <a14:useLocalDpi xmlns:a14="http://schemas.microsoft.com/office/drawing/2010/main" val="0"/>
              </a:ext>
            </a:extLst>
          </a:blip>
          <a:srcRect l="31303" t="13188" r="53606" b="53100"/>
          <a:stretch/>
        </p:blipFill>
        <p:spPr bwMode="auto">
          <a:xfrm>
            <a:off x="76200" y="2491152"/>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208" name="Group 207"/>
          <p:cNvGrpSpPr/>
          <p:nvPr/>
        </p:nvGrpSpPr>
        <p:grpSpPr>
          <a:xfrm>
            <a:off x="739409" y="2209800"/>
            <a:ext cx="3410537" cy="1295400"/>
            <a:chOff x="5029200" y="2819400"/>
            <a:chExt cx="3410537" cy="1295400"/>
          </a:xfrm>
        </p:grpSpPr>
        <p:sp>
          <p:nvSpPr>
            <p:cNvPr id="209" name="Rectangle 208"/>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10" name="Picture 6" descr="Image result for convolutional neural network"/>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1" name="Group 210"/>
          <p:cNvGrpSpPr/>
          <p:nvPr/>
        </p:nvGrpSpPr>
        <p:grpSpPr>
          <a:xfrm>
            <a:off x="992516" y="2400743"/>
            <a:ext cx="2789426" cy="1068329"/>
            <a:chOff x="5282307" y="3010343"/>
            <a:chExt cx="2789426" cy="1068329"/>
          </a:xfrm>
        </p:grpSpPr>
        <p:cxnSp>
          <p:nvCxnSpPr>
            <p:cNvPr id="212" name="Straight Connector 211"/>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21" name="Straight Connector 220"/>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22" name="Straight Connector 221"/>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23" name="Straight Connector 222"/>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24" name="Straight Connector 223"/>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25" name="Straight Connector 224"/>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26" name="Straight Connector 225"/>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35" name="Straight Connector 234"/>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36" name="Straight Connector 235"/>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37" name="Straight Connector 236"/>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245" name="Straight Connector 244"/>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246" name="Straight Connector 245"/>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247" name="Straight Connector 246"/>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248" name="Straight Connector 247"/>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249" name="Straight Connector 248"/>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250" name="Straight Connector 249"/>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251" name="Straight Connector 250"/>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252" name="Straight Connector 251"/>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253" name="Straight Connector 252"/>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254" name="Straight Connector 253"/>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255" name="Straight Connector 254"/>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256" name="Straight Connector 255"/>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257" name="Rectangle 256"/>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58" name="Rectangle 257"/>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cs typeface="Times New Roman" panose="02020603050405020304" pitchFamily="18" charset="0"/>
                  <a:sym typeface="Symbol" panose="05050102010706020507" pitchFamily="18" charset="2"/>
                </a:rPr>
                <a:t>k</a:t>
              </a:r>
              <a:endParaRPr lang="en-CA" sz="1200" dirty="0">
                <a:solidFill>
                  <a:srgbClr val="66FF33"/>
                </a:solidFill>
              </a:endParaRPr>
            </a:p>
          </p:txBody>
        </p:sp>
        <p:cxnSp>
          <p:nvCxnSpPr>
            <p:cNvPr id="259" name="Straight Connector 258"/>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65" name="Straight Connector 264"/>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66" name="Straight Connector 265"/>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67" name="Straight Connector 266"/>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68" name="Straight Connector 267"/>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69" name="Straight Connector 268"/>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70" name="Straight Connector 269"/>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71" name="Straight Connector 270"/>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72" name="Straight Connector 271"/>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73" name="Straight Connector 272"/>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74" name="Straight Connector 273"/>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75" name="Straight Connector 274"/>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76" name="Straight Connector 275"/>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77" name="Straight Connector 276"/>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78" name="Straight Connector 277"/>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
        <p:nvSpPr>
          <p:cNvPr id="205" name="Rectangle 5"/>
          <p:cNvSpPr>
            <a:spLocks noChangeArrowheads="1"/>
          </p:cNvSpPr>
          <p:nvPr/>
        </p:nvSpPr>
        <p:spPr bwMode="auto">
          <a:xfrm>
            <a:off x="3886200" y="2615148"/>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46" name="Rounded Rectangular Callout 145"/>
          <p:cNvSpPr/>
          <p:nvPr/>
        </p:nvSpPr>
        <p:spPr>
          <a:xfrm>
            <a:off x="7331325" y="124777"/>
            <a:ext cx="1627474" cy="408623"/>
          </a:xfrm>
          <a:prstGeom prst="wedgeRoundRectCallout">
            <a:avLst>
              <a:gd name="adj1" fmla="val -8497"/>
              <a:gd name="adj2" fmla="val 111783"/>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Much better!</a:t>
            </a:r>
            <a:endParaRPr lang="en-CA" sz="2400" dirty="0">
              <a:solidFill>
                <a:srgbClr val="FAD261"/>
              </a:solidFill>
              <a:cs typeface="Times New Roman" panose="02020603050405020304" pitchFamily="18" charset="0"/>
              <a:sym typeface="Symbol" panose="05050102010706020507" pitchFamily="18" charset="2"/>
            </a:endParaRPr>
          </a:p>
        </p:txBody>
      </p:sp>
      <p:sp>
        <p:nvSpPr>
          <p:cNvPr id="144" name="Rounded Rectangular Callout 143"/>
          <p:cNvSpPr/>
          <p:nvPr/>
        </p:nvSpPr>
        <p:spPr>
          <a:xfrm>
            <a:off x="4191000" y="3652599"/>
            <a:ext cx="4331240" cy="919401"/>
          </a:xfrm>
          <a:prstGeom prst="wedgeRoundRectCallout">
            <a:avLst>
              <a:gd name="adj1" fmla="val -40153"/>
              <a:gd name="adj2" fmla="val -103650"/>
              <a:gd name="adj3" fmla="val 16667"/>
            </a:avLst>
          </a:prstGeom>
          <a:ln w="25400">
            <a:solidFill>
              <a:schemeClr val="tx2"/>
            </a:solidFill>
          </a:ln>
        </p:spPr>
        <p:txBody>
          <a:bodyPr wrap="square" rtlCol="0" anchor="ctr">
            <a:spAutoFit/>
          </a:bodyPr>
          <a:lstStyle/>
          <a:p>
            <a:pPr algn="ctr"/>
            <a:r>
              <a:rPr lang="en-US" altLang="en-US" sz="2400" dirty="0">
                <a:solidFill>
                  <a:srgbClr val="00B050"/>
                </a:solidFill>
                <a:sym typeface="Symbol" panose="05050102010706020507" pitchFamily="18" charset="2"/>
              </a:rPr>
              <a:t></a:t>
            </a:r>
            <a:r>
              <a:rPr lang="en-US" altLang="en-US" sz="2400" i="1" dirty="0">
                <a:solidFill>
                  <a:srgbClr val="00B050"/>
                </a:solidFill>
              </a:rPr>
              <a:t>w</a:t>
            </a:r>
            <a:r>
              <a:rPr lang="en-US" altLang="en-US" sz="2400" i="1" baseline="-25000" dirty="0">
                <a:solidFill>
                  <a:srgbClr val="00B050"/>
                </a:solidFill>
              </a:rPr>
              <a:t>1</a:t>
            </a:r>
            <a:r>
              <a:rPr lang="en-US" altLang="en-US" sz="2400" i="1" dirty="0">
                <a:solidFill>
                  <a:srgbClr val="00B050"/>
                </a:solidFill>
              </a:rPr>
              <a:t>,…,</a:t>
            </a:r>
            <a:r>
              <a:rPr lang="en-US" altLang="en-US" sz="2400" i="1" dirty="0" err="1">
                <a:solidFill>
                  <a:srgbClr val="00B050"/>
                </a:solidFill>
              </a:rPr>
              <a:t>w</a:t>
            </a:r>
            <a:r>
              <a:rPr lang="en-US" altLang="en-US" sz="2400" i="1" baseline="-25000" dirty="0" err="1">
                <a:solidFill>
                  <a:srgbClr val="00B050"/>
                </a:solidFill>
              </a:rPr>
              <a:t>m</a:t>
            </a:r>
            <a:r>
              <a:rPr lang="en-US" altLang="en-US" sz="2400" dirty="0">
                <a:solidFill>
                  <a:srgbClr val="00B050"/>
                </a:solidFill>
                <a:sym typeface="Symbol" panose="05050102010706020507" pitchFamily="18" charset="2"/>
              </a:rPr>
              <a:t> </a:t>
            </a:r>
            <a:r>
              <a:rPr lang="en-US" altLang="en-US" sz="2400" dirty="0">
                <a:solidFill>
                  <a:schemeClr val="bg2"/>
                </a:solidFill>
                <a:sym typeface="Symbol" panose="05050102010706020507" pitchFamily="18" charset="2"/>
              </a:rPr>
              <a:t>v</a:t>
            </a:r>
            <a:r>
              <a:rPr lang="en-US" altLang="en-US" sz="2400" dirty="0">
                <a:solidFill>
                  <a:schemeClr val="bg2"/>
                </a:solidFill>
              </a:rPr>
              <a:t>isualized here </a:t>
            </a:r>
            <a:br>
              <a:rPr lang="en-US" altLang="en-US" sz="2400" dirty="0">
                <a:solidFill>
                  <a:schemeClr val="bg2"/>
                </a:solidFill>
              </a:rPr>
            </a:br>
            <a:r>
              <a:rPr lang="en-US" altLang="en-US" sz="2400" dirty="0">
                <a:solidFill>
                  <a:schemeClr val="bg2"/>
                </a:solidFill>
              </a:rPr>
              <a:t>by my location.</a:t>
            </a:r>
            <a:endParaRPr lang="en-US" altLang="en-US" sz="2400" dirty="0">
              <a:sym typeface="Symbol" panose="05050102010706020507" pitchFamily="18" charset="2"/>
            </a:endParaRPr>
          </a:p>
        </p:txBody>
      </p:sp>
      <p:grpSp>
        <p:nvGrpSpPr>
          <p:cNvPr id="151" name="Group 150"/>
          <p:cNvGrpSpPr/>
          <p:nvPr/>
        </p:nvGrpSpPr>
        <p:grpSpPr>
          <a:xfrm>
            <a:off x="5029200" y="2962063"/>
            <a:ext cx="2374211" cy="465998"/>
            <a:chOff x="4953000" y="2962062"/>
            <a:chExt cx="2860876" cy="567035"/>
          </a:xfrm>
        </p:grpSpPr>
        <p:sp>
          <p:nvSpPr>
            <p:cNvPr id="152" name="Rectangle 5"/>
            <p:cNvSpPr>
              <a:spLocks noChangeArrowheads="1"/>
            </p:cNvSpPr>
            <p:nvPr/>
          </p:nvSpPr>
          <p:spPr bwMode="auto">
            <a:xfrm>
              <a:off x="5037461" y="2965700"/>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53" name="Rectangle 5"/>
            <p:cNvSpPr>
              <a:spLocks noChangeArrowheads="1"/>
            </p:cNvSpPr>
            <p:nvPr/>
          </p:nvSpPr>
          <p:spPr bwMode="auto">
            <a:xfrm>
              <a:off x="6590740" y="2967334"/>
              <a:ext cx="1116844" cy="561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66FF33"/>
                  </a:solidFill>
                  <a:latin typeface="Times New Roman" pitchFamily="18" charset="0"/>
                </a:rPr>
                <a:t>face</a:t>
              </a:r>
            </a:p>
          </p:txBody>
        </p:sp>
        <p:sp>
          <p:nvSpPr>
            <p:cNvPr id="154" name="Rounded Rectangular Callout 153"/>
            <p:cNvSpPr/>
            <p:nvPr/>
          </p:nvSpPr>
          <p:spPr>
            <a:xfrm>
              <a:off x="4953000" y="2962062"/>
              <a:ext cx="2860876" cy="510778"/>
            </a:xfrm>
            <a:prstGeom prst="wedgeRoundRectCallout">
              <a:avLst>
                <a:gd name="adj1" fmla="val -57543"/>
                <a:gd name="adj2" fmla="val -68447"/>
                <a:gd name="adj3" fmla="val 16667"/>
              </a:avLst>
            </a:prstGeom>
            <a:ln w="25400">
              <a:solidFill>
                <a:schemeClr val="tx2"/>
              </a:solidFill>
            </a:ln>
          </p:spPr>
          <p:txBody>
            <a:bodyPr wrap="square" rtlCol="0" anchor="ctr">
              <a:spAutoFit/>
            </a:bodyPr>
            <a:lstStyle/>
            <a:p>
              <a:pPr algn="ctr"/>
              <a:r>
                <a:rPr lang="en-US" sz="2400" dirty="0">
                  <a:sym typeface="Symbol" panose="05050102010706020507" pitchFamily="18" charset="2"/>
                </a:rPr>
                <a:t>                           </a:t>
              </a:r>
              <a:endParaRPr lang="en-CA" sz="2400" dirty="0">
                <a:cs typeface="Times New Roman" panose="02020603050405020304" pitchFamily="18" charset="0"/>
                <a:sym typeface="Symbol" panose="05050102010706020507" pitchFamily="18" charset="2"/>
              </a:endParaRPr>
            </a:p>
          </p:txBody>
        </p:sp>
      </p:grpSp>
      <p:grpSp>
        <p:nvGrpSpPr>
          <p:cNvPr id="101" name="Group 100"/>
          <p:cNvGrpSpPr/>
          <p:nvPr/>
        </p:nvGrpSpPr>
        <p:grpSpPr>
          <a:xfrm>
            <a:off x="691474" y="3652599"/>
            <a:ext cx="2706226" cy="3173100"/>
            <a:chOff x="6151440" y="3608700"/>
            <a:chExt cx="2706226" cy="3173100"/>
          </a:xfrm>
        </p:grpSpPr>
        <p:pic>
          <p:nvPicPr>
            <p:cNvPr id="103" name="Picture 2" descr="Related image"/>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151440" y="3608700"/>
              <a:ext cx="2687760" cy="1649100"/>
            </a:xfrm>
            <a:prstGeom prst="rect">
              <a:avLst/>
            </a:prstGeom>
            <a:noFill/>
            <a:extLst>
              <a:ext uri="{909E8E84-426E-40DD-AFC4-6F175D3DCCD1}">
                <a14:hiddenFill xmlns:a14="http://schemas.microsoft.com/office/drawing/2010/main">
                  <a:solidFill>
                    <a:srgbClr val="FFFFFF"/>
                  </a:solidFill>
                </a14:hiddenFill>
              </a:ext>
            </a:extLst>
          </p:spPr>
        </p:pic>
        <p:sp>
          <p:nvSpPr>
            <p:cNvPr id="105" name="Rectangle 104"/>
            <p:cNvSpPr/>
            <p:nvPr/>
          </p:nvSpPr>
          <p:spPr>
            <a:xfrm>
              <a:off x="6247656" y="5212140"/>
              <a:ext cx="2610010" cy="1569660"/>
            </a:xfrm>
            <a:prstGeom prst="rect">
              <a:avLst/>
            </a:prstGeom>
          </p:spPr>
          <p:txBody>
            <a:bodyPr wrap="none">
              <a:spAutoFit/>
            </a:bodyPr>
            <a:lstStyle/>
            <a:p>
              <a:pPr algn="ctr"/>
              <a:r>
                <a:rPr lang="en-US" sz="2400" dirty="0"/>
                <a:t>We can’t really see </a:t>
              </a:r>
              <a:br>
                <a:rPr lang="en-US" sz="2400" dirty="0"/>
              </a:br>
              <a:r>
                <a:rPr lang="en-US" sz="2400" dirty="0"/>
                <a:t>the whole </a:t>
              </a:r>
            </a:p>
            <a:p>
              <a:pPr algn="ctr"/>
              <a:r>
                <a:rPr lang="en-US" sz="2400" dirty="0"/>
                <a:t>10000 dimensional </a:t>
              </a:r>
              <a:br>
                <a:rPr lang="en-US" sz="2400" dirty="0"/>
              </a:br>
              <a:r>
                <a:rPr lang="en-US" sz="2400" dirty="0"/>
                <a:t>error functions.</a:t>
              </a:r>
              <a:endParaRPr lang="en-CA" sz="2400" dirty="0"/>
            </a:p>
          </p:txBody>
        </p:sp>
      </p:grpSp>
      <p:grpSp>
        <p:nvGrpSpPr>
          <p:cNvPr id="106" name="Group 105">
            <a:extLst>
              <a:ext uri="{FF2B5EF4-FFF2-40B4-BE49-F238E27FC236}">
                <a16:creationId xmlns:a16="http://schemas.microsoft.com/office/drawing/2014/main" id="{E18AC671-B4BD-4DC0-A20A-9E7B80EB534D}"/>
              </a:ext>
            </a:extLst>
          </p:cNvPr>
          <p:cNvGrpSpPr/>
          <p:nvPr/>
        </p:nvGrpSpPr>
        <p:grpSpPr>
          <a:xfrm>
            <a:off x="4928225" y="3657600"/>
            <a:ext cx="5107040" cy="3276600"/>
            <a:chOff x="1861786" y="3505200"/>
            <a:chExt cx="5107040" cy="3276600"/>
          </a:xfrm>
        </p:grpSpPr>
        <p:sp>
          <p:nvSpPr>
            <p:cNvPr id="108" name="TextBox 107">
              <a:extLst>
                <a:ext uri="{FF2B5EF4-FFF2-40B4-BE49-F238E27FC236}">
                  <a16:creationId xmlns:a16="http://schemas.microsoft.com/office/drawing/2014/main" id="{A3BE197C-9B0D-4086-9B3D-B2FCB2F5E02C}"/>
                </a:ext>
              </a:extLst>
            </p:cNvPr>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09" name="Group 108">
              <a:extLst>
                <a:ext uri="{FF2B5EF4-FFF2-40B4-BE49-F238E27FC236}">
                  <a16:creationId xmlns:a16="http://schemas.microsoft.com/office/drawing/2014/main" id="{8D7BEB18-A4D2-4F48-85A0-27F56F563B49}"/>
                </a:ext>
              </a:extLst>
            </p:cNvPr>
            <p:cNvGrpSpPr/>
            <p:nvPr/>
          </p:nvGrpSpPr>
          <p:grpSpPr>
            <a:xfrm>
              <a:off x="1861786" y="3505200"/>
              <a:ext cx="5107040" cy="3276600"/>
              <a:chOff x="1861786" y="3505200"/>
              <a:chExt cx="5107040" cy="3276600"/>
            </a:xfrm>
          </p:grpSpPr>
          <p:sp>
            <p:nvSpPr>
              <p:cNvPr id="112" name="Rectangle 111">
                <a:extLst>
                  <a:ext uri="{FF2B5EF4-FFF2-40B4-BE49-F238E27FC236}">
                    <a16:creationId xmlns:a16="http://schemas.microsoft.com/office/drawing/2014/main" id="{5F397F50-20DE-4450-B9FD-2E3DA2B0ACBB}"/>
                  </a:ext>
                </a:extLst>
              </p:cNvPr>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113" name="Group 112">
                <a:extLst>
                  <a:ext uri="{FF2B5EF4-FFF2-40B4-BE49-F238E27FC236}">
                    <a16:creationId xmlns:a16="http://schemas.microsoft.com/office/drawing/2014/main" id="{97E61E7B-0C89-49FC-BFD3-8E008CD039F2}"/>
                  </a:ext>
                </a:extLst>
              </p:cNvPr>
              <p:cNvGrpSpPr/>
              <p:nvPr/>
            </p:nvGrpSpPr>
            <p:grpSpPr>
              <a:xfrm>
                <a:off x="2379154" y="4505419"/>
                <a:ext cx="3198170" cy="1799154"/>
                <a:chOff x="2379154" y="4505419"/>
                <a:chExt cx="3198170" cy="1799154"/>
              </a:xfrm>
            </p:grpSpPr>
            <p:sp>
              <p:nvSpPr>
                <p:cNvPr id="123" name="Rectangle 122">
                  <a:extLst>
                    <a:ext uri="{FF2B5EF4-FFF2-40B4-BE49-F238E27FC236}">
                      <a16:creationId xmlns:a16="http://schemas.microsoft.com/office/drawing/2014/main" id="{3FA69AFB-A1C8-40D3-807A-83AC81675CBB}"/>
                    </a:ext>
                  </a:extLst>
                </p:cNvPr>
                <p:cNvSpPr/>
                <p:nvPr/>
              </p:nvSpPr>
              <p:spPr>
                <a:xfrm>
                  <a:off x="2419961" y="584290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1</a:t>
                  </a:r>
                  <a:endParaRPr lang="en-CA" sz="2400" i="1" dirty="0">
                    <a:solidFill>
                      <a:srgbClr val="00B050"/>
                    </a:solidFill>
                  </a:endParaRPr>
                </a:p>
              </p:txBody>
            </p:sp>
            <p:sp>
              <p:nvSpPr>
                <p:cNvPr id="124" name="Rectangle 123">
                  <a:extLst>
                    <a:ext uri="{FF2B5EF4-FFF2-40B4-BE49-F238E27FC236}">
                      <a16:creationId xmlns:a16="http://schemas.microsoft.com/office/drawing/2014/main" id="{3BCEBFCE-F42E-4DAA-AB2E-26AAB4A936C7}"/>
                    </a:ext>
                  </a:extLst>
                </p:cNvPr>
                <p:cNvSpPr/>
                <p:nvPr/>
              </p:nvSpPr>
              <p:spPr>
                <a:xfrm>
                  <a:off x="4705961" y="5711518"/>
                  <a:ext cx="808482" cy="461665"/>
                </a:xfrm>
                <a:prstGeom prst="rect">
                  <a:avLst/>
                </a:prstGeom>
                <a:solidFill>
                  <a:schemeClr val="tx1"/>
                </a:solidFill>
              </p:spPr>
              <p:txBody>
                <a:bodyPr wrap="square">
                  <a:spAutoFit/>
                </a:bodyPr>
                <a:lstStyle/>
                <a:p>
                  <a:pPr algn="ctr"/>
                  <a:r>
                    <a:rPr lang="en-US" altLang="en-US" sz="2400" i="1" dirty="0">
                      <a:solidFill>
                        <a:srgbClr val="00B050"/>
                      </a:solidFill>
                    </a:rPr>
                    <a:t>w</a:t>
                  </a:r>
                  <a:r>
                    <a:rPr lang="en-US" altLang="en-US" sz="2400" i="1" baseline="-25000" dirty="0">
                      <a:solidFill>
                        <a:srgbClr val="00B050"/>
                      </a:solidFill>
                    </a:rPr>
                    <a:t>2</a:t>
                  </a:r>
                  <a:endParaRPr lang="en-CA" sz="2400" i="1" dirty="0">
                    <a:solidFill>
                      <a:srgbClr val="00B050"/>
                    </a:solidFill>
                  </a:endParaRPr>
                </a:p>
              </p:txBody>
            </p:sp>
            <p:sp>
              <p:nvSpPr>
                <p:cNvPr id="125" name="TextBox 124">
                  <a:extLst>
                    <a:ext uri="{FF2B5EF4-FFF2-40B4-BE49-F238E27FC236}">
                      <a16:creationId xmlns:a16="http://schemas.microsoft.com/office/drawing/2014/main" id="{8D696CAE-0623-408F-AC58-AE4772FFFEA7}"/>
                    </a:ext>
                  </a:extLst>
                </p:cNvPr>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6" name="TextBox 125">
                  <a:extLst>
                    <a:ext uri="{FF2B5EF4-FFF2-40B4-BE49-F238E27FC236}">
                      <a16:creationId xmlns:a16="http://schemas.microsoft.com/office/drawing/2014/main" id="{63C412A7-E098-40C1-8D8E-EC098DE37F62}"/>
                    </a:ext>
                  </a:extLst>
                </p:cNvPr>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7" name="TextBox 126">
                  <a:extLst>
                    <a:ext uri="{FF2B5EF4-FFF2-40B4-BE49-F238E27FC236}">
                      <a16:creationId xmlns:a16="http://schemas.microsoft.com/office/drawing/2014/main" id="{22FF57C1-6F6C-4DF9-B73D-90552BEBE286}"/>
                    </a:ext>
                  </a:extLst>
                </p:cNvPr>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8" name="TextBox 127">
                  <a:extLst>
                    <a:ext uri="{FF2B5EF4-FFF2-40B4-BE49-F238E27FC236}">
                      <a16:creationId xmlns:a16="http://schemas.microsoft.com/office/drawing/2014/main" id="{C3FFA288-985F-4ED6-95DC-E0697F223FF7}"/>
                    </a:ext>
                  </a:extLst>
                </p:cNvPr>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9" name="TextBox 128">
                  <a:extLst>
                    <a:ext uri="{FF2B5EF4-FFF2-40B4-BE49-F238E27FC236}">
                      <a16:creationId xmlns:a16="http://schemas.microsoft.com/office/drawing/2014/main" id="{9236E02A-BCE3-496B-BBAE-74B0FD890378}"/>
                    </a:ext>
                  </a:extLst>
                </p:cNvPr>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0" name="TextBox 129">
                  <a:extLst>
                    <a:ext uri="{FF2B5EF4-FFF2-40B4-BE49-F238E27FC236}">
                      <a16:creationId xmlns:a16="http://schemas.microsoft.com/office/drawing/2014/main" id="{6252B889-B4F2-41AC-86B0-564167592B81}"/>
                    </a:ext>
                  </a:extLst>
                </p:cNvPr>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1" name="TextBox 130">
                  <a:extLst>
                    <a:ext uri="{FF2B5EF4-FFF2-40B4-BE49-F238E27FC236}">
                      <a16:creationId xmlns:a16="http://schemas.microsoft.com/office/drawing/2014/main" id="{F12E81F1-9692-47C4-974D-337C0509F1DE}"/>
                    </a:ext>
                  </a:extLst>
                </p:cNvPr>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2" name="TextBox 131">
                  <a:extLst>
                    <a:ext uri="{FF2B5EF4-FFF2-40B4-BE49-F238E27FC236}">
                      <a16:creationId xmlns:a16="http://schemas.microsoft.com/office/drawing/2014/main" id="{3461BC59-0BBB-424D-AA2D-91FA8A851D4E}"/>
                    </a:ext>
                  </a:extLst>
                </p:cNvPr>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3" name="TextBox 132">
                  <a:extLst>
                    <a:ext uri="{FF2B5EF4-FFF2-40B4-BE49-F238E27FC236}">
                      <a16:creationId xmlns:a16="http://schemas.microsoft.com/office/drawing/2014/main" id="{62E410C2-9F5C-4937-8680-AFB268CFC48B}"/>
                    </a:ext>
                  </a:extLst>
                </p:cNvPr>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34" name="TextBox 133">
                  <a:extLst>
                    <a:ext uri="{FF2B5EF4-FFF2-40B4-BE49-F238E27FC236}">
                      <a16:creationId xmlns:a16="http://schemas.microsoft.com/office/drawing/2014/main" id="{4E7C2119-C49C-4E06-BA1C-E0F2FADABD8C}"/>
                    </a:ext>
                  </a:extLst>
                </p:cNvPr>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114" name="Group 113">
                <a:extLst>
                  <a:ext uri="{FF2B5EF4-FFF2-40B4-BE49-F238E27FC236}">
                    <a16:creationId xmlns:a16="http://schemas.microsoft.com/office/drawing/2014/main" id="{DEF6718B-EB0D-4B3D-9FBD-5B7024F77664}"/>
                  </a:ext>
                </a:extLst>
              </p:cNvPr>
              <p:cNvGrpSpPr/>
              <p:nvPr/>
            </p:nvGrpSpPr>
            <p:grpSpPr>
              <a:xfrm>
                <a:off x="1861786" y="4038600"/>
                <a:ext cx="3744028" cy="2057400"/>
                <a:chOff x="1861786" y="4038600"/>
                <a:chExt cx="3744028" cy="2057400"/>
              </a:xfrm>
            </p:grpSpPr>
            <p:cxnSp>
              <p:nvCxnSpPr>
                <p:cNvPr id="115" name="Straight Connector 114">
                  <a:extLst>
                    <a:ext uri="{FF2B5EF4-FFF2-40B4-BE49-F238E27FC236}">
                      <a16:creationId xmlns:a16="http://schemas.microsoft.com/office/drawing/2014/main" id="{936293E0-22A1-429D-860A-8E995598A0D3}"/>
                    </a:ext>
                  </a:extLst>
                </p:cNvPr>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9B3BB650-406D-4EE0-B827-509D9EC45371}"/>
                    </a:ext>
                  </a:extLst>
                </p:cNvPr>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6F5235BD-2A76-4918-906B-77556878EAE9}"/>
                    </a:ext>
                  </a:extLst>
                </p:cNvPr>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0D959827-1AD5-4B20-99BC-5A33F72322C1}"/>
                    </a:ext>
                  </a:extLst>
                </p:cNvPr>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D21DCA2F-3B64-4C3B-B48A-0860B01AC55C}"/>
                    </a:ext>
                  </a:extLst>
                </p:cNvPr>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F99C4339-2EFC-4286-A824-13419947CED2}"/>
                    </a:ext>
                  </a:extLst>
                </p:cNvPr>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FA89BA75-5ADF-41CE-9702-067B3414A631}"/>
                    </a:ext>
                  </a:extLst>
                </p:cNvPr>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5A2A021B-DFA2-494E-A8DF-E890B38DC0FE}"/>
                    </a:ext>
                  </a:extLst>
                </p:cNvPr>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11" name="TextBox 110">
              <a:extLst>
                <a:ext uri="{FF2B5EF4-FFF2-40B4-BE49-F238E27FC236}">
                  <a16:creationId xmlns:a16="http://schemas.microsoft.com/office/drawing/2014/main" id="{F7375B1C-D582-4363-85B5-0AE98638341D}"/>
                </a:ext>
              </a:extLst>
            </p:cNvPr>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pic>
        <p:nvPicPr>
          <p:cNvPr id="142" name="Picture 141"/>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5854520" y="5185444"/>
            <a:ext cx="508696" cy="643316"/>
          </a:xfrm>
          <a:prstGeom prst="rect">
            <a:avLst/>
          </a:prstGeom>
        </p:spPr>
      </p:pic>
      <p:sp>
        <p:nvSpPr>
          <p:cNvPr id="135" name="Rounded Rectangular Callout 144">
            <a:extLst>
              <a:ext uri="{FF2B5EF4-FFF2-40B4-BE49-F238E27FC236}">
                <a16:creationId xmlns:a16="http://schemas.microsoft.com/office/drawing/2014/main" id="{2E992AC8-A646-4E71-A54E-257DC1906A7B}"/>
              </a:ext>
            </a:extLst>
          </p:cNvPr>
          <p:cNvSpPr/>
          <p:nvPr/>
        </p:nvSpPr>
        <p:spPr>
          <a:xfrm>
            <a:off x="7522112" y="2288521"/>
            <a:ext cx="1545688" cy="1225868"/>
          </a:xfrm>
          <a:prstGeom prst="wedgeRoundRectCallout">
            <a:avLst>
              <a:gd name="adj1" fmla="val 5263"/>
              <a:gd name="adj2" fmla="val -115428"/>
              <a:gd name="adj3" fmla="val 16667"/>
            </a:avLst>
          </a:prstGeom>
          <a:ln w="25400">
            <a:solidFill>
              <a:srgbClr val="FF00FF"/>
            </a:solidFill>
          </a:ln>
        </p:spPr>
        <p:txBody>
          <a:bodyPr wrap="none" lIns="0" tIns="0" rIns="0" bIns="0" rtlCol="0" anchor="ctr">
            <a:spAutoFit/>
          </a:bodyPr>
          <a:lstStyle/>
          <a:p>
            <a:pPr algn="ctr"/>
            <a:r>
              <a:rPr lang="en-CA" sz="2400" dirty="0">
                <a:cs typeface="Times New Roman" panose="02020603050405020304" pitchFamily="18" charset="0"/>
                <a:sym typeface="Symbol" panose="05050102010706020507" pitchFamily="18" charset="2"/>
              </a:rPr>
              <a:t>Here is a </a:t>
            </a:r>
          </a:p>
          <a:p>
            <a:pPr algn="ctr"/>
            <a:r>
              <a:rPr lang="en-CA" sz="2400" dirty="0">
                <a:cs typeface="Times New Roman" panose="02020603050405020304" pitchFamily="18" charset="0"/>
                <a:sym typeface="Symbol" panose="05050102010706020507" pitchFamily="18" charset="2"/>
              </a:rPr>
              <a:t>measure of </a:t>
            </a:r>
          </a:p>
          <a:p>
            <a:pPr algn="ctr"/>
            <a:r>
              <a:rPr lang="en-CA" sz="2400" dirty="0">
                <a:cs typeface="Times New Roman" panose="02020603050405020304" pitchFamily="18" charset="0"/>
                <a:sym typeface="Symbol" panose="05050102010706020507" pitchFamily="18" charset="2"/>
              </a:rPr>
              <a:t>your </a:t>
            </a:r>
            <a:r>
              <a:rPr lang="en-CA" sz="2400" dirty="0">
                <a:solidFill>
                  <a:srgbClr val="FAD261"/>
                </a:solidFill>
                <a:cs typeface="Times New Roman" panose="02020603050405020304" pitchFamily="18" charset="0"/>
                <a:sym typeface="Symbol" panose="05050102010706020507" pitchFamily="18" charset="2"/>
              </a:rPr>
              <a:t>error.</a:t>
            </a:r>
          </a:p>
        </p:txBody>
      </p:sp>
    </p:spTree>
    <p:extLst>
      <p:ext uri="{BB962C8B-B14F-4D97-AF65-F5344CB8AC3E}">
        <p14:creationId xmlns:p14="http://schemas.microsoft.com/office/powerpoint/2010/main" val="1125485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500" fill="hold"/>
                                        <p:tgtEl>
                                          <p:spTgt spid="101"/>
                                        </p:tgtEl>
                                        <p:attrNameLst>
                                          <p:attrName>ppt_x</p:attrName>
                                        </p:attrNameLst>
                                      </p:cBhvr>
                                      <p:tavLst>
                                        <p:tav tm="0">
                                          <p:val>
                                            <p:strVal val="#ppt_x"/>
                                          </p:val>
                                        </p:tav>
                                        <p:tav tm="100000">
                                          <p:val>
                                            <p:strVal val="#ppt_x"/>
                                          </p:val>
                                        </p:tav>
                                      </p:tavLst>
                                    </p:anim>
                                    <p:anim calcmode="lin" valueType="num">
                                      <p:cBhvr additive="base">
                                        <p:cTn id="8" dur="500" fill="hold"/>
                                        <p:tgtEl>
                                          <p:spTgt spid="10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6"/>
                                        </p:tgtEl>
                                        <p:attrNameLst>
                                          <p:attrName>style.visibility</p:attrName>
                                        </p:attrNameLst>
                                      </p:cBhvr>
                                      <p:to>
                                        <p:strVal val="visible"/>
                                      </p:to>
                                    </p:set>
                                    <p:anim calcmode="lin" valueType="num">
                                      <p:cBhvr additive="base">
                                        <p:cTn id="11" dur="500" fill="hold"/>
                                        <p:tgtEl>
                                          <p:spTgt spid="106"/>
                                        </p:tgtEl>
                                        <p:attrNameLst>
                                          <p:attrName>ppt_x</p:attrName>
                                        </p:attrNameLst>
                                      </p:cBhvr>
                                      <p:tavLst>
                                        <p:tav tm="0">
                                          <p:val>
                                            <p:strVal val="#ppt_x"/>
                                          </p:val>
                                        </p:tav>
                                        <p:tav tm="100000">
                                          <p:val>
                                            <p:strVal val="#ppt_x"/>
                                          </p:val>
                                        </p:tav>
                                      </p:tavLst>
                                    </p:anim>
                                    <p:anim calcmode="lin" valueType="num">
                                      <p:cBhvr additive="base">
                                        <p:cTn id="12" dur="500" fill="hold"/>
                                        <p:tgtEl>
                                          <p:spTgt spid="10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7" name="Text Box 33"/>
              <p:cNvSpPr txBox="1">
                <a:spLocks noChangeArrowheads="1"/>
              </p:cNvSpPr>
              <p:nvPr/>
            </p:nvSpPr>
            <p:spPr bwMode="auto">
              <a:xfrm>
                <a:off x="-97457" y="3124200"/>
                <a:ext cx="9338913" cy="463966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Both</a:t>
                </a:r>
                <a:r>
                  <a:rPr kumimoji="0" lang="en-US" sz="24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Categorical Cross Entropy</a:t>
                </a:r>
                <a:r>
                  <a:rPr kumimoji="0" 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Error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&amp;</a:t>
                </a:r>
                <a:r>
                  <a:rPr kumimoji="0" lang="en-US" altLang="en-US" sz="24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Maximum Likelihood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are looking for the best probability distribution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to explain the training data</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sz="2400" b="0" i="1" u="none" strike="noStrike" kern="1200" cap="none" spc="0" normalizeH="0" baseline="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a:t>M</a:t>
                </a:r>
                <a:r>
                  <a:rPr kumimoji="0" lang="en-CA" sz="2400" b="0" i="1" u="none" strike="noStrike" kern="1200" cap="none" spc="0" normalizeH="0" baseline="-2500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a:t>d,j</a:t>
                </a:r>
                <a:r>
                  <a:rPr kumimoji="0" lang="en-CA" sz="2400" b="0" i="1"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rPr>
                  <a:t> </a:t>
                </a:r>
                <a:r>
                  <a:rPr kumimoji="0" lang="en-CA" sz="2400" b="0" i="1"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r>
                  <a:rPr kumimoji="0" lang="en-CA" sz="2400" b="0" i="1" u="none" strike="noStrike" kern="1200" cap="none" spc="0" normalizeH="0" baseline="-2500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Machine’s estimated “probability” </a:t>
                </a:r>
                <a:b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that input</a:t>
                </a:r>
                <a:r>
                  <a:rPr kumimoji="0" lang="en-US" altLang="en-US" sz="2400" b="0" i="1"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d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is of category </a:t>
                </a:r>
                <a:r>
                  <a:rPr kumimoji="0" lang="en-US" altLang="en-US" sz="2400" b="0" i="1"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j</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1"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cat, dog, …</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y</a:t>
                </a:r>
                <a:r>
                  <a:rPr kumimoji="0" lang="en-CA"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a:t>d </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 Supervisor’s answer.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CC99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Error: </a:t>
                </a:r>
                <a:r>
                  <a:rPr kumimoji="0" lang="en-US" altLang="en-US" sz="2400" b="0" i="1"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oMath>
                </a14:m>
                <a:r>
                  <a:rPr kumimoji="0" lang="en-US" altLang="en-US" sz="2400" b="0" i="1"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-log(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getting </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when chosen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wrt</a:t>
                </a:r>
                <a:r>
                  <a:rPr kumimoji="0" lang="en-CA" sz="2400" b="0" i="1"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rPr>
                  <a:t> </a:t>
                </a:r>
                <a:r>
                  <a:rPr kumimoji="0" lang="en-CA" sz="2400" b="0" i="1" u="none" strike="noStrike" kern="1200" cap="none" spc="0" normalizeH="0" baseline="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a:t>M</a:t>
                </a:r>
                <a:r>
                  <a:rPr kumimoji="0" lang="en-CA" sz="2400" b="0" i="1" u="none" strike="noStrike" kern="1200" cap="none" spc="0" normalizeH="0" baseline="-2500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a:t>d,j</a:t>
                </a:r>
                <a:r>
                  <a:rPr kumimoji="0" lang="en-CA" sz="2400" b="0" i="1"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14:m>
                  <m:oMath xmlns:m="http://schemas.openxmlformats.org/officeDocument/2006/math">
                    <m:r>
                      <m:rPr>
                        <m:sty m:val="p"/>
                      </m:rP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log</m:t>
                    </m:r>
                    <m:r>
                      <a:rPr kumimoji="0" lang="en-US"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nary>
                      <m:naryPr>
                        <m:chr m:val="∏"/>
                        <m:limLoc m:val="subSup"/>
                        <m:supHide m:val="on"/>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naryPr>
                      <m:sub>
                        <m:r>
                          <m:rPr>
                            <m:brk m:alnAt="7"/>
                          </m:r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up/>
                      <m:e>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Pr</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getting</m:t>
                        </m:r>
                        <m:r>
                          <m:rPr>
                            <m:nor/>
                          </m:rPr>
                          <a:rPr kumimoji="0" lang="en-US" altLang="en-US" sz="2400" b="0" i="1" u="none" strike="noStrike" kern="1200" cap="none" spc="0" normalizeH="0" baseline="0" noProof="0" dirty="0" smtClean="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 </m:t>
                        </m:r>
                        <m:r>
                          <m:rPr>
                            <m:nor/>
                          </m:rPr>
                          <a:rPr kumimoji="0" lang="en-CA" sz="2400" b="0" i="1" u="none" strike="noStrike" kern="1200" cap="none" spc="0" normalizeH="0" baseline="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m:t>y</m:t>
                        </m:r>
                        <m:r>
                          <m:rPr>
                            <m:nor/>
                          </m:rPr>
                          <a:rPr kumimoji="0" lang="en-CA" sz="2400" b="0" i="1" u="none" strike="noStrike" kern="1200" cap="none" spc="0" normalizeH="0" baseline="-25000" noProof="0" dirty="0">
                            <a:ln>
                              <a:noFill/>
                            </a:ln>
                            <a:solidFill>
                              <a:srgbClr val="FF00FF"/>
                            </a:solidFill>
                            <a:effectLst/>
                            <a:uLnTx/>
                            <a:uFillTx/>
                            <a:latin typeface="Times New Roman" panose="02020603050405020304" pitchFamily="18" charset="0"/>
                            <a:ea typeface="+mn-ea"/>
                            <a:cs typeface="Times New Roman" panose="02020603050405020304" pitchFamily="18" charset="0"/>
                          </a:rPr>
                          <m:t>d</m:t>
                        </m:r>
                        <m:r>
                          <m:rPr>
                            <m:nor/>
                          </m:rPr>
                          <a:rPr kumimoji="0" lang="en-US" sz="2400" b="0" i="0" u="none" strike="noStrike" kern="1200" cap="none" spc="0" normalizeH="0" baseline="-25000" noProof="0" dirty="0" smtClean="0">
                            <a:ln>
                              <a:noFill/>
                            </a:ln>
                            <a:solidFill>
                              <a:srgbClr val="FF00FF"/>
                            </a:solidFill>
                            <a:effectLst/>
                            <a:uLnTx/>
                            <a:uFillTx/>
                            <a:latin typeface="Times New Roman" panose="02020603050405020304" pitchFamily="18" charset="0"/>
                            <a:ea typeface="+mn-ea"/>
                            <a:cs typeface="Times New Roman" panose="02020603050405020304" pitchFamily="18" charset="0"/>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when</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chosen</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 </m:t>
                        </m:r>
                        <m:r>
                          <m:rPr>
                            <m:nor/>
                          </m:rP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m:t>wrt</m:t>
                        </m:r>
                        <m:r>
                          <m:rPr>
                            <m:nor/>
                          </m:rPr>
                          <a:rPr kumimoji="0" lang="en-CA" sz="2400" b="0" i="1"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rPr>
                          <m:t> </m:t>
                        </m:r>
                        <m:r>
                          <m:rPr>
                            <m:nor/>
                          </m:rPr>
                          <a:rPr kumimoji="0" lang="en-CA" sz="2400" b="0" i="1" u="none" strike="noStrike" kern="1200" cap="none" spc="0" normalizeH="0" baseline="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m:t>M</m:t>
                        </m:r>
                        <m:r>
                          <m:rPr>
                            <m:nor/>
                          </m:rPr>
                          <a:rPr kumimoji="0" lang="en-CA" sz="2400" b="0" i="1" u="none" strike="noStrike" kern="1200" cap="none" spc="0" normalizeH="0" baseline="-2500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m:t>d</m:t>
                        </m:r>
                        <m:r>
                          <m:rPr>
                            <m:nor/>
                          </m:rPr>
                          <a:rPr kumimoji="0" lang="en-CA" sz="2400" b="0" i="1" u="none" strike="noStrike" kern="1200" cap="none" spc="0" normalizeH="0" baseline="-2500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m:t>,</m:t>
                        </m:r>
                        <m:r>
                          <m:rPr>
                            <m:nor/>
                          </m:rPr>
                          <a:rPr kumimoji="0" lang="en-CA" sz="2400" b="0" i="1" u="none" strike="noStrike" kern="1200" cap="none" spc="0" normalizeH="0" baseline="-25000" noProof="0" dirty="0" err="1">
                            <a:ln>
                              <a:noFill/>
                            </a:ln>
                            <a:solidFill>
                              <a:srgbClr val="66FF33"/>
                            </a:solidFill>
                            <a:effectLst/>
                            <a:uLnTx/>
                            <a:uFillTx/>
                            <a:latin typeface="Times New Roman" panose="02020603050405020304" pitchFamily="18" charset="0"/>
                            <a:ea typeface="+mn-ea"/>
                            <a:cs typeface="Times New Roman" panose="02020603050405020304" pitchFamily="18" charset="0"/>
                          </a:rPr>
                          <m:t>j</m:t>
                        </m:r>
                        <m:r>
                          <m:rPr>
                            <m:nor/>
                          </m:rPr>
                          <a:rPr kumimoji="0" lang="en-CA" sz="2400" b="0" i="1"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rPr>
                          <m:t> </m:t>
                        </m:r>
                        <m:r>
                          <m:rPr>
                            <m:nor/>
                          </m:rPr>
                          <a:rPr kumimoji="0" lang="en-CA"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m:t>)</m:t>
                        </m:r>
                      </m:e>
                    </m:nary>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457200" marR="0" lvl="1"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r>
                      <a:rPr kumimoji="0" lang="en-US"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nary>
                      <m:naryPr>
                        <m:chr m:val="∑"/>
                        <m:supHide m:val="on"/>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naryPr>
                      <m:sub>
                        <m:r>
                          <m:rPr>
                            <m:brk m:alnAt="7"/>
                          </m:r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up/>
                      <m:e>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log</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rPr>
                            </m:ctrlPr>
                          </m:sSubPr>
                          <m:e>
                            <m:r>
                              <a:rPr kumimoji="0" lang="en-CA" sz="2400" b="0" i="1" u="none" strike="noStrike" kern="1200" cap="none" spc="0" normalizeH="0" baseline="0" noProof="0">
                                <a:ln>
                                  <a:noFill/>
                                </a:ln>
                                <a:solidFill>
                                  <a:srgbClr val="66FF33"/>
                                </a:solidFill>
                                <a:effectLst/>
                                <a:uLnTx/>
                                <a:uFillTx/>
                                <a:latin typeface="Cambria Math" panose="02040503050406030204" pitchFamily="18" charset="0"/>
                                <a:ea typeface="+mn-ea"/>
                                <a:cs typeface="+mn-cs"/>
                              </a:rPr>
                              <m:t>𝑀</m:t>
                            </m:r>
                          </m:e>
                          <m:sub>
                            <m:r>
                              <a:rPr kumimoji="0" lang="en-CA" sz="2400" b="0" i="1" u="none" strike="noStrike" kern="1200" cap="none" spc="0" normalizeH="0" baseline="0" noProof="0">
                                <a:ln>
                                  <a:noFill/>
                                </a:ln>
                                <a:solidFill>
                                  <a:srgbClr val="FF00FF"/>
                                </a:solidFill>
                                <a:effectLst/>
                                <a:uLnTx/>
                                <a:uFillTx/>
                                <a:latin typeface="Cambria Math" panose="02040503050406030204" pitchFamily="18" charset="0"/>
                                <a:ea typeface="+mn-ea"/>
                                <a:cs typeface="+mn-cs"/>
                              </a:rPr>
                              <m:t>𝑑</m:t>
                            </m:r>
                            <m:r>
                              <a:rPr kumimoji="0" lang="en-CA" sz="2400" b="0" i="1" u="none" strike="noStrike" kern="1200" cap="none" spc="0" normalizeH="0" baseline="0" noProof="0">
                                <a:ln>
                                  <a:noFill/>
                                </a:ln>
                                <a:solidFill>
                                  <a:srgbClr val="FF00FF"/>
                                </a:solidFill>
                                <a:effectLst/>
                                <a:uLnTx/>
                                <a:uFillTx/>
                                <a:latin typeface="Cambria Math" panose="02040503050406030204" pitchFamily="18" charset="0"/>
                                <a:ea typeface="+mn-ea"/>
                                <a:cs typeface="+mn-cs"/>
                              </a:rPr>
                              <m:t>,</m:t>
                            </m:r>
                            <m:sSub>
                              <m:sSubPr>
                                <m:ctrlPr>
                                  <a:rPr kumimoji="0" lang="en-CA" sz="2400" b="0" i="1" u="none" strike="noStrike" kern="1200" cap="none" spc="0" normalizeH="0" baseline="0" noProof="0">
                                    <a:ln>
                                      <a:noFill/>
                                    </a:ln>
                                    <a:solidFill>
                                      <a:srgbClr val="FF00FF"/>
                                    </a:solidFill>
                                    <a:effectLst/>
                                    <a:uLnTx/>
                                    <a:uFillTx/>
                                    <a:latin typeface="Cambria Math" panose="02040503050406030204" pitchFamily="18" charset="0"/>
                                    <a:ea typeface="+mn-ea"/>
                                    <a:cs typeface="+mn-cs"/>
                                  </a:rPr>
                                </m:ctrlPr>
                              </m:sSubPr>
                              <m:e>
                                <m:r>
                                  <a:rPr kumimoji="0" lang="en-CA" sz="2400" b="0" i="1" u="none" strike="noStrike" kern="1200" cap="none" spc="0" normalizeH="0" baseline="0" noProof="0">
                                    <a:ln>
                                      <a:noFill/>
                                    </a:ln>
                                    <a:solidFill>
                                      <a:srgbClr val="FF00FF"/>
                                    </a:solidFill>
                                    <a:effectLst/>
                                    <a:uLnTx/>
                                    <a:uFillTx/>
                                    <a:latin typeface="Cambria Math" panose="02040503050406030204" pitchFamily="18" charset="0"/>
                                    <a:ea typeface="+mn-ea"/>
                                    <a:cs typeface="+mn-cs"/>
                                  </a:rPr>
                                  <m:t>𝑦</m:t>
                                </m:r>
                              </m:e>
                              <m:sub>
                                <m:r>
                                  <a:rPr kumimoji="0" lang="en-CA" sz="2400" b="0" i="1" u="none" strike="noStrike" kern="1200" cap="none" spc="0" normalizeH="0" baseline="0" noProof="0">
                                    <a:ln>
                                      <a:noFill/>
                                    </a:ln>
                                    <a:solidFill>
                                      <a:srgbClr val="FF00FF"/>
                                    </a:solidFill>
                                    <a:effectLst/>
                                    <a:uLnTx/>
                                    <a:uFillTx/>
                                    <a:latin typeface="Cambria Math" panose="02040503050406030204" pitchFamily="18" charset="0"/>
                                    <a:ea typeface="+mn-ea"/>
                                    <a:cs typeface="+mn-cs"/>
                                  </a:rPr>
                                  <m:t>𝑑</m:t>
                                </m:r>
                              </m:sub>
                            </m:sSub>
                          </m:sub>
                        </m:sSub>
                      </m:e>
                    </m:nary>
                  </m:oMath>
                </a14:m>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US" altLang="en-US" sz="2400" b="0" i="0" u="none" strike="noStrike" kern="1200" cap="none" spc="0" normalizeH="0" baseline="0" noProof="0" dirty="0">
                  <a:ln>
                    <a:noFill/>
                  </a:ln>
                  <a:solidFill>
                    <a:srgbClr val="CC9900"/>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endParaRPr>
              </a:p>
            </p:txBody>
          </p:sp>
        </mc:Choice>
        <mc:Fallback xmlns="">
          <p:sp>
            <p:nvSpPr>
              <p:cNvPr id="57" name="Text Box 33"/>
              <p:cNvSpPr txBox="1">
                <a:spLocks noRot="1" noChangeAspect="1" noMove="1" noResize="1" noEditPoints="1" noAdjustHandles="1" noChangeArrowheads="1" noChangeShapeType="1" noTextEdit="1"/>
              </p:cNvSpPr>
              <p:nvPr/>
            </p:nvSpPr>
            <p:spPr bwMode="auto">
              <a:xfrm>
                <a:off x="-97457" y="3124200"/>
                <a:ext cx="9338913" cy="4639668"/>
              </a:xfrm>
              <a:prstGeom prst="rect">
                <a:avLst/>
              </a:prstGeom>
              <a:blipFill>
                <a:blip r:embed="rId2"/>
                <a:stretch>
                  <a:fillRect t="-105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5" name="Group 4">
            <a:extLst>
              <a:ext uri="{FF2B5EF4-FFF2-40B4-BE49-F238E27FC236}">
                <a16:creationId xmlns:a16="http://schemas.microsoft.com/office/drawing/2014/main" id="{A7C8A507-9A45-438F-A1F3-44B1E798EDE8}"/>
              </a:ext>
            </a:extLst>
          </p:cNvPr>
          <p:cNvGrpSpPr/>
          <p:nvPr/>
        </p:nvGrpSpPr>
        <p:grpSpPr>
          <a:xfrm>
            <a:off x="838199" y="605932"/>
            <a:ext cx="7660281" cy="2546387"/>
            <a:chOff x="838199" y="605932"/>
            <a:chExt cx="7660281" cy="2546387"/>
          </a:xfrm>
        </p:grpSpPr>
        <p:grpSp>
          <p:nvGrpSpPr>
            <p:cNvPr id="4" name="Group 3">
              <a:extLst>
                <a:ext uri="{FF2B5EF4-FFF2-40B4-BE49-F238E27FC236}">
                  <a16:creationId xmlns:a16="http://schemas.microsoft.com/office/drawing/2014/main" id="{8CA486B9-03E8-4D32-A161-BDF68093C658}"/>
                </a:ext>
              </a:extLst>
            </p:cNvPr>
            <p:cNvGrpSpPr/>
            <p:nvPr/>
          </p:nvGrpSpPr>
          <p:grpSpPr>
            <a:xfrm>
              <a:off x="838199" y="605932"/>
              <a:ext cx="7660281" cy="2546387"/>
              <a:chOff x="838199" y="605932"/>
              <a:chExt cx="7660281" cy="2975468"/>
            </a:xfrm>
          </p:grpSpPr>
          <p:sp>
            <p:nvSpPr>
              <p:cNvPr id="15" name="Rectangle 14"/>
              <p:cNvSpPr/>
              <p:nvPr/>
            </p:nvSpPr>
            <p:spPr>
              <a:xfrm>
                <a:off x="838199" y="605932"/>
                <a:ext cx="7660281" cy="2975468"/>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20" name="Straight Arrow Connector 19"/>
              <p:cNvCxnSpPr/>
              <p:nvPr/>
            </p:nvCxnSpPr>
            <p:spPr bwMode="auto">
              <a:xfrm>
                <a:off x="990600" y="1677936"/>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16" name="Oval 15"/>
              <p:cNvSpPr/>
              <p:nvPr/>
            </p:nvSpPr>
            <p:spPr>
              <a:xfrm>
                <a:off x="1898073" y="1550348"/>
                <a:ext cx="304800" cy="253616"/>
              </a:xfrm>
              <a:prstGeom prst="ellipse">
                <a:avLst/>
              </a:prstGeom>
              <a:ln w="12700">
                <a:solidFill>
                  <a:schemeClr val="bg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42" name="Straight Arrow Connector 41"/>
              <p:cNvCxnSpPr/>
              <p:nvPr/>
            </p:nvCxnSpPr>
            <p:spPr bwMode="auto">
              <a:xfrm>
                <a:off x="990600" y="2184318"/>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44" name="Oval 43"/>
              <p:cNvSpPr/>
              <p:nvPr/>
            </p:nvSpPr>
            <p:spPr>
              <a:xfrm>
                <a:off x="1898073" y="2056730"/>
                <a:ext cx="304800" cy="253616"/>
              </a:xfrm>
              <a:prstGeom prst="ellipse">
                <a:avLst/>
              </a:prstGeom>
              <a:ln w="12700">
                <a:solidFill>
                  <a:schemeClr val="bg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48" name="Straight Arrow Connector 47"/>
              <p:cNvCxnSpPr/>
              <p:nvPr/>
            </p:nvCxnSpPr>
            <p:spPr bwMode="auto">
              <a:xfrm>
                <a:off x="990600" y="2690700"/>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0" name="Oval 49"/>
              <p:cNvSpPr/>
              <p:nvPr/>
            </p:nvSpPr>
            <p:spPr>
              <a:xfrm>
                <a:off x="1898073" y="2563112"/>
                <a:ext cx="304800" cy="253616"/>
              </a:xfrm>
              <a:prstGeom prst="ellipse">
                <a:avLst/>
              </a:prstGeom>
              <a:ln w="12700">
                <a:solidFill>
                  <a:schemeClr val="bg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54" name="Straight Arrow Connector 53"/>
              <p:cNvCxnSpPr/>
              <p:nvPr/>
            </p:nvCxnSpPr>
            <p:spPr bwMode="auto">
              <a:xfrm>
                <a:off x="990600" y="3197082"/>
                <a:ext cx="914400" cy="0"/>
              </a:xfrm>
              <a:prstGeom prst="straightConnector1">
                <a:avLst/>
              </a:prstGeom>
              <a:noFill/>
              <a:ln w="25400" cap="sq" cmpd="sng" algn="ctr">
                <a:solidFill>
                  <a:schemeClr val="bg1"/>
                </a:solidFill>
                <a:prstDash val="solid"/>
                <a:round/>
                <a:headEnd type="none" w="med" len="med"/>
                <a:tailEnd type="triangle" w="lg" len="lg"/>
              </a:ln>
              <a:effectLst/>
            </p:spPr>
          </p:cxnSp>
          <p:sp>
            <p:nvSpPr>
              <p:cNvPr id="56" name="Oval 55"/>
              <p:cNvSpPr/>
              <p:nvPr/>
            </p:nvSpPr>
            <p:spPr>
              <a:xfrm>
                <a:off x="1898073" y="3069495"/>
                <a:ext cx="304800" cy="253616"/>
              </a:xfrm>
              <a:prstGeom prst="ellipse">
                <a:avLst/>
              </a:prstGeom>
              <a:ln w="12700">
                <a:solidFill>
                  <a:schemeClr val="bg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3" name="Group 2"/>
              <p:cNvGrpSpPr/>
              <p:nvPr/>
            </p:nvGrpSpPr>
            <p:grpSpPr>
              <a:xfrm>
                <a:off x="5810942" y="1371600"/>
                <a:ext cx="818458" cy="1965895"/>
                <a:chOff x="2878906" y="878266"/>
                <a:chExt cx="818458" cy="2319946"/>
              </a:xfrm>
            </p:grpSpPr>
            <p:sp>
              <p:nvSpPr>
                <p:cNvPr id="59" name="Rectangle 58"/>
                <p:cNvSpPr/>
                <p:nvPr/>
              </p:nvSpPr>
              <p:spPr>
                <a:xfrm>
                  <a:off x="2884066" y="878266"/>
                  <a:ext cx="565715" cy="575543"/>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cat</a:t>
                  </a:r>
                  <a:endParaRPr kumimoji="0" lang="en-CA" sz="28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60" name="Rectangle 59"/>
                <p:cNvSpPr/>
                <p:nvPr/>
              </p:nvSpPr>
              <p:spPr>
                <a:xfrm>
                  <a:off x="2878906" y="1519535"/>
                  <a:ext cx="723275" cy="52321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1" u="none" strike="noStrike" kern="1200" cap="none" spc="0" normalizeH="0" baseline="0" noProof="0">
                      <a:ln>
                        <a:noFill/>
                      </a:ln>
                      <a:solidFill>
                        <a:srgbClr val="000000"/>
                      </a:solidFill>
                      <a:effectLst/>
                      <a:uLnTx/>
                      <a:uFillTx/>
                      <a:latin typeface="Times New Roman" pitchFamily="18" charset="0"/>
                      <a:ea typeface="+mn-ea"/>
                      <a:cs typeface="Arial" charset="0"/>
                      <a:sym typeface="Symbol" panose="05050102010706020507" pitchFamily="18" charset="2"/>
                    </a:rPr>
                    <a:t>dog</a:t>
                  </a:r>
                  <a:endParaRPr kumimoji="0" lang="en-CA" sz="28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61" name="Rectangle 60"/>
                <p:cNvSpPr/>
                <p:nvPr/>
              </p:nvSpPr>
              <p:spPr>
                <a:xfrm>
                  <a:off x="2916381" y="2110161"/>
                  <a:ext cx="780983" cy="52321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a:ln>
                        <a:noFill/>
                      </a:ln>
                      <a:solidFill>
                        <a:srgbClr val="000000"/>
                      </a:solidFill>
                      <a:effectLst/>
                      <a:uLnTx/>
                      <a:uFillTx/>
                      <a:latin typeface="Times New Roman" pitchFamily="18" charset="0"/>
                      <a:ea typeface="+mn-ea"/>
                      <a:cs typeface="Arial" charset="0"/>
                      <a:sym typeface="Symbol" panose="05050102010706020507" pitchFamily="18" charset="2"/>
                    </a:rPr>
                    <a:t>face</a:t>
                  </a:r>
                  <a:endParaRPr kumimoji="0" lang="en-CA" sz="28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62" name="Rectangle 61"/>
                <p:cNvSpPr/>
                <p:nvPr/>
              </p:nvSpPr>
              <p:spPr>
                <a:xfrm>
                  <a:off x="2895600" y="2674993"/>
                  <a:ext cx="702436" cy="523219"/>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0" i="1" u="none" strike="noStrike" kern="1200" cap="none" spc="0" normalizeH="0" baseline="0" noProof="0">
                      <a:ln>
                        <a:noFill/>
                      </a:ln>
                      <a:solidFill>
                        <a:srgbClr val="000000"/>
                      </a:solidFill>
                      <a:effectLst/>
                      <a:uLnTx/>
                      <a:uFillTx/>
                      <a:latin typeface="Times New Roman" pitchFamily="18" charset="0"/>
                      <a:ea typeface="+mn-ea"/>
                      <a:cs typeface="Arial" charset="0"/>
                      <a:sym typeface="Symbol" panose="05050102010706020507" pitchFamily="18" charset="2"/>
                    </a:rPr>
                    <a:t>fish</a:t>
                  </a:r>
                  <a:endParaRPr kumimoji="0" lang="en-CA" sz="28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sp>
            <p:nvSpPr>
              <p:cNvPr id="58" name="Rectangle 57"/>
              <p:cNvSpPr/>
              <p:nvPr/>
            </p:nvSpPr>
            <p:spPr>
              <a:xfrm>
                <a:off x="6705600" y="2206132"/>
                <a:ext cx="1752600" cy="391209"/>
              </a:xfrm>
              <a:prstGeom prst="rect">
                <a:avLst/>
              </a:prstGeom>
              <a:solidFill>
                <a:schemeClr val="tx1"/>
              </a:solidFill>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CC9900"/>
                    </a:solidFill>
                    <a:effectLst/>
                    <a:uLnTx/>
                    <a:uFillTx/>
                    <a:latin typeface="Times New Roman" pitchFamily="18" charset="0"/>
                    <a:ea typeface="+mn-ea"/>
                    <a:cs typeface="Arial" charset="0"/>
                  </a:rPr>
                  <a:t>E(</a:t>
                </a:r>
                <a:r>
                  <a:rPr kumimoji="0" lang="en-US" altLang="en-US" sz="2400" b="0" i="1" u="none" strike="noStrike" kern="1200" cap="none" spc="0" normalizeH="0" baseline="0" noProof="0" dirty="0">
                    <a:ln>
                      <a:noFill/>
                    </a:ln>
                    <a:solidFill>
                      <a:srgbClr val="00800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a:ln>
                      <a:noFill/>
                    </a:ln>
                    <a:solidFill>
                      <a:srgbClr val="008000"/>
                    </a:solidFill>
                    <a:effectLst/>
                    <a:uLnTx/>
                    <a:uFillTx/>
                    <a:latin typeface="Times New Roman" pitchFamily="18" charset="0"/>
                    <a:ea typeface="+mn-ea"/>
                    <a:cs typeface="Arial" charset="0"/>
                  </a:rPr>
                  <a:t>1</a:t>
                </a:r>
                <a:r>
                  <a:rPr kumimoji="0" lang="en-CA" sz="2400" b="0" i="1" u="none" strike="noStrike" kern="1200" cap="none" spc="0" normalizeH="0" baseline="0" noProof="0" dirty="0">
                    <a:ln>
                      <a:noFill/>
                    </a:ln>
                    <a:solidFill>
                      <a:srgbClr val="CC9900"/>
                    </a:solidFill>
                    <a:effectLst/>
                    <a:uLnTx/>
                    <a:uFillTx/>
                    <a:latin typeface="Times New Roman" pitchFamily="18" charset="0"/>
                    <a:ea typeface="+mn-ea"/>
                    <a:cs typeface="Arial" charset="0"/>
                  </a:rPr>
                  <a:t>,…,</a:t>
                </a:r>
                <a:r>
                  <a:rPr kumimoji="0" lang="en-US" altLang="en-US" sz="2400" b="0" i="1" u="none" strike="noStrike" kern="1200" cap="none" spc="0" normalizeH="0" baseline="0" noProof="0" dirty="0" err="1">
                    <a:ln>
                      <a:noFill/>
                    </a:ln>
                    <a:solidFill>
                      <a:srgbClr val="008000"/>
                    </a:solidFill>
                    <a:effectLst/>
                    <a:uLnTx/>
                    <a:uFillTx/>
                    <a:latin typeface="Times New Roman" pitchFamily="18" charset="0"/>
                    <a:ea typeface="+mn-ea"/>
                    <a:cs typeface="Arial" charset="0"/>
                  </a:rPr>
                  <a:t>w</a:t>
                </a:r>
                <a:r>
                  <a:rPr kumimoji="0" lang="en-US" altLang="en-US" sz="2400" b="0" i="1" u="none" strike="noStrike" kern="1200" cap="none" spc="0" normalizeH="0" baseline="-25000" noProof="0" dirty="0" err="1">
                    <a:ln>
                      <a:noFill/>
                    </a:ln>
                    <a:solidFill>
                      <a:srgbClr val="008000"/>
                    </a:solidFill>
                    <a:effectLst/>
                    <a:uLnTx/>
                    <a:uFillTx/>
                    <a:latin typeface="Times New Roman" pitchFamily="18" charset="0"/>
                    <a:ea typeface="+mn-ea"/>
                    <a:cs typeface="Arial" charset="0"/>
                  </a:rPr>
                  <a:t>m</a:t>
                </a:r>
                <a:r>
                  <a:rPr kumimoji="0" lang="en-CA" sz="2400" b="0" i="1" u="none" strike="noStrike" kern="1200" cap="none" spc="0" normalizeH="0" baseline="0" noProof="0" dirty="0">
                    <a:ln>
                      <a:noFill/>
                    </a:ln>
                    <a:solidFill>
                      <a:srgbClr val="CC9900"/>
                    </a:solidFill>
                    <a:effectLst/>
                    <a:uLnTx/>
                    <a:uFillTx/>
                    <a:latin typeface="Times New Roman" pitchFamily="18" charset="0"/>
                    <a:ea typeface="+mn-ea"/>
                    <a:cs typeface="Arial" charset="0"/>
                  </a:rPr>
                  <a:t>)</a:t>
                </a:r>
              </a:p>
            </p:txBody>
          </p:sp>
          <p:grpSp>
            <p:nvGrpSpPr>
              <p:cNvPr id="7" name="Group 6"/>
              <p:cNvGrpSpPr/>
              <p:nvPr/>
            </p:nvGrpSpPr>
            <p:grpSpPr>
              <a:xfrm>
                <a:off x="1676400" y="611066"/>
                <a:ext cx="2743200" cy="2819385"/>
                <a:chOff x="1676400" y="566225"/>
                <a:chExt cx="2743200" cy="2819385"/>
              </a:xfrm>
            </p:grpSpPr>
            <p:grpSp>
              <p:nvGrpSpPr>
                <p:cNvPr id="2" name="Group 1"/>
                <p:cNvGrpSpPr/>
                <p:nvPr/>
              </p:nvGrpSpPr>
              <p:grpSpPr>
                <a:xfrm>
                  <a:off x="2209793" y="1404799"/>
                  <a:ext cx="2209807" cy="1980811"/>
                  <a:chOff x="2209797" y="860400"/>
                  <a:chExt cx="1592106" cy="2337549"/>
                </a:xfrm>
              </p:grpSpPr>
              <p:sp>
                <p:nvSpPr>
                  <p:cNvPr id="21" name="TextBox 20"/>
                  <p:cNvSpPr txBox="1"/>
                  <p:nvPr/>
                </p:nvSpPr>
                <p:spPr>
                  <a:xfrm flipH="1">
                    <a:off x="2209797" y="860400"/>
                    <a:ext cx="1422414" cy="54480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M</a:t>
                    </a:r>
                    <a:r>
                      <a:rPr kumimoji="0" lang="en-CA"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d,1</a:t>
                    </a: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 = 0.01</a:t>
                    </a:r>
                  </a:p>
                </p:txBody>
              </p:sp>
              <p:sp>
                <p:nvSpPr>
                  <p:cNvPr id="43" name="TextBox 42"/>
                  <p:cNvSpPr txBox="1"/>
                  <p:nvPr/>
                </p:nvSpPr>
                <p:spPr>
                  <a:xfrm flipH="1">
                    <a:off x="2209798" y="1457980"/>
                    <a:ext cx="1372503" cy="54480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M</a:t>
                    </a:r>
                    <a:r>
                      <a:rPr kumimoji="0" lang="en-CA"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d,2  </a:t>
                    </a: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 0.02</a:t>
                    </a:r>
                  </a:p>
                </p:txBody>
              </p:sp>
              <p:sp>
                <p:nvSpPr>
                  <p:cNvPr id="49" name="TextBox 48"/>
                  <p:cNvSpPr txBox="1"/>
                  <p:nvPr/>
                </p:nvSpPr>
                <p:spPr>
                  <a:xfrm flipH="1">
                    <a:off x="2209799" y="2055560"/>
                    <a:ext cx="1588816" cy="54480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M</a:t>
                    </a:r>
                    <a:r>
                      <a:rPr kumimoji="0" lang="en-CA"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d,3 </a:t>
                    </a: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 = 0.95 </a:t>
                    </a:r>
                  </a:p>
                </p:txBody>
              </p:sp>
              <p:sp>
                <p:nvSpPr>
                  <p:cNvPr id="55" name="TextBox 54"/>
                  <p:cNvSpPr txBox="1"/>
                  <p:nvPr/>
                </p:nvSpPr>
                <p:spPr>
                  <a:xfrm flipH="1">
                    <a:off x="2209799" y="2653140"/>
                    <a:ext cx="1592104" cy="544809"/>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M</a:t>
                    </a:r>
                    <a:r>
                      <a:rPr kumimoji="0" lang="en-CA" sz="2400" b="0" i="1" u="none" strike="noStrike" kern="1200" cap="none" spc="0" normalizeH="0" baseline="-25000" noProof="0" dirty="0">
                        <a:ln>
                          <a:noFill/>
                        </a:ln>
                        <a:solidFill>
                          <a:srgbClr val="00B050"/>
                        </a:solidFill>
                        <a:effectLst/>
                        <a:uLnTx/>
                        <a:uFillTx/>
                        <a:latin typeface="Times New Roman" pitchFamily="18" charset="0"/>
                        <a:ea typeface="+mn-ea"/>
                        <a:cs typeface="Arial" charset="0"/>
                      </a:rPr>
                      <a:t>d,4</a:t>
                    </a: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 = 0.02</a:t>
                    </a:r>
                  </a:p>
                </p:txBody>
              </p:sp>
            </p:grpSp>
            <p:sp>
              <p:nvSpPr>
                <p:cNvPr id="72" name="TextBox 71"/>
                <p:cNvSpPr txBox="1"/>
                <p:nvPr/>
              </p:nvSpPr>
              <p:spPr>
                <a:xfrm flipH="1">
                  <a:off x="1676400" y="566225"/>
                  <a:ext cx="27432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Machine’s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00B050"/>
                      </a:solidFill>
                      <a:effectLst/>
                      <a:uLnTx/>
                      <a:uFillTx/>
                      <a:latin typeface="Times New Roman" pitchFamily="18" charset="0"/>
                      <a:ea typeface="+mn-ea"/>
                      <a:cs typeface="Arial" charset="0"/>
                    </a:rPr>
                    <a:t>answer</a:t>
                  </a:r>
                </a:p>
              </p:txBody>
            </p:sp>
          </p:grpSp>
          <p:sp>
            <p:nvSpPr>
              <p:cNvPr id="84" name="TextBox 83"/>
              <p:cNvSpPr txBox="1"/>
              <p:nvPr/>
            </p:nvSpPr>
            <p:spPr>
              <a:xfrm flipH="1">
                <a:off x="3505200" y="611066"/>
                <a:ext cx="2743200" cy="830997"/>
              </a:xfrm>
              <a:prstGeom prst="rect">
                <a:avLst/>
              </a:prstGeom>
              <a:noFill/>
            </p:spPr>
            <p:txBody>
              <a:bodyPr wrap="square" rtlCol="0">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Supervisor's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answer</a:t>
                </a:r>
              </a:p>
            </p:txBody>
          </p:sp>
        </p:grpSp>
        <p:grpSp>
          <p:nvGrpSpPr>
            <p:cNvPr id="78" name="Group 77">
              <a:extLst>
                <a:ext uri="{FF2B5EF4-FFF2-40B4-BE49-F238E27FC236}">
                  <a16:creationId xmlns:a16="http://schemas.microsoft.com/office/drawing/2014/main" id="{5D1F7859-EA34-4B9D-8CD0-F2D2478346A6}"/>
                </a:ext>
              </a:extLst>
            </p:cNvPr>
            <p:cNvGrpSpPr/>
            <p:nvPr/>
          </p:nvGrpSpPr>
          <p:grpSpPr>
            <a:xfrm>
              <a:off x="3048000" y="2111675"/>
              <a:ext cx="2590797" cy="649188"/>
              <a:chOff x="3200400" y="2354789"/>
              <a:chExt cx="2590797" cy="649188"/>
            </a:xfrm>
          </p:grpSpPr>
          <p:sp>
            <p:nvSpPr>
              <p:cNvPr id="79" name="TextBox 78">
                <a:extLst>
                  <a:ext uri="{FF2B5EF4-FFF2-40B4-BE49-F238E27FC236}">
                    <a16:creationId xmlns:a16="http://schemas.microsoft.com/office/drawing/2014/main" id="{CAE4E92A-4869-4CF5-8A1C-6AAE71789AC7}"/>
                  </a:ext>
                </a:extLst>
              </p:cNvPr>
              <p:cNvSpPr txBox="1"/>
              <p:nvPr/>
            </p:nvSpPr>
            <p:spPr>
              <a:xfrm flipH="1">
                <a:off x="4343397" y="2362200"/>
                <a:ext cx="1447800" cy="461665"/>
              </a:xfrm>
              <a:prstGeom prst="rect">
                <a:avLst/>
              </a:prstGeom>
              <a:noFill/>
            </p:spPr>
            <p:txBody>
              <a:bodyPr wrap="squar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1" u="none" strike="noStrike" kern="1200" cap="none" spc="0" normalizeH="0" baseline="0" noProof="0" dirty="0" err="1">
                    <a:ln>
                      <a:noFill/>
                    </a:ln>
                    <a:solidFill>
                      <a:srgbClr val="FF00FF"/>
                    </a:solidFill>
                    <a:effectLst/>
                    <a:uLnTx/>
                    <a:uFillTx/>
                    <a:latin typeface="Times New Roman" pitchFamily="18" charset="0"/>
                    <a:ea typeface="+mn-ea"/>
                    <a:cs typeface="Arial" charset="0"/>
                  </a:rPr>
                  <a:t>y</a:t>
                </a:r>
                <a:r>
                  <a:rPr kumimoji="0" lang="en-CA" sz="2400" b="0" i="1" u="none" strike="noStrike" kern="1200" cap="none" spc="0" normalizeH="0" baseline="-25000" noProof="0" dirty="0" err="1">
                    <a:ln>
                      <a:noFill/>
                    </a:ln>
                    <a:solidFill>
                      <a:srgbClr val="FF00FF"/>
                    </a:solidFill>
                    <a:effectLst/>
                    <a:uLnTx/>
                    <a:uFillTx/>
                    <a:latin typeface="Times New Roman" pitchFamily="18" charset="0"/>
                    <a:ea typeface="+mn-ea"/>
                    <a:cs typeface="Arial" charset="0"/>
                  </a:rPr>
                  <a:t>d</a:t>
                </a:r>
                <a:r>
                  <a:rPr kumimoji="0" lang="en-CA" sz="24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CA"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 3 </a:t>
                </a:r>
              </a:p>
            </p:txBody>
          </p:sp>
          <p:sp>
            <p:nvSpPr>
              <p:cNvPr id="81" name="Oval 80">
                <a:extLst>
                  <a:ext uri="{FF2B5EF4-FFF2-40B4-BE49-F238E27FC236}">
                    <a16:creationId xmlns:a16="http://schemas.microsoft.com/office/drawing/2014/main" id="{BDE21210-9631-46C7-8AB0-9EE25B267DF9}"/>
                  </a:ext>
                </a:extLst>
              </p:cNvPr>
              <p:cNvSpPr/>
              <p:nvPr/>
            </p:nvSpPr>
            <p:spPr>
              <a:xfrm>
                <a:off x="3200400" y="2354789"/>
                <a:ext cx="885825" cy="649188"/>
              </a:xfrm>
              <a:prstGeom prst="ellipse">
                <a:avLst/>
              </a:prstGeom>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86" name="Rectangle 85">
                <a:extLst>
                  <a:ext uri="{FF2B5EF4-FFF2-40B4-BE49-F238E27FC236}">
                    <a16:creationId xmlns:a16="http://schemas.microsoft.com/office/drawing/2014/main" id="{67F55980-56A4-4802-A459-A852F6CD6010}"/>
                  </a:ext>
                </a:extLst>
              </p:cNvPr>
              <p:cNvSpPr/>
              <p:nvPr/>
            </p:nvSpPr>
            <p:spPr>
              <a:xfrm>
                <a:off x="3719286" y="3820049"/>
                <a:ext cx="4918799"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6" name="Rectangle 85">
                <a:extLst>
                  <a:ext uri="{FF2B5EF4-FFF2-40B4-BE49-F238E27FC236}">
                    <a16:creationId xmlns:a16="http://schemas.microsoft.com/office/drawing/2014/main" id="{67F55980-56A4-4802-A459-A852F6CD6010}"/>
                  </a:ext>
                </a:extLst>
              </p:cNvPr>
              <p:cNvSpPr>
                <a:spLocks noRot="1" noChangeAspect="1" noMove="1" noResize="1" noEditPoints="1" noAdjustHandles="1" noChangeArrowheads="1" noChangeShapeType="1" noTextEdit="1"/>
              </p:cNvSpPr>
              <p:nvPr/>
            </p:nvSpPr>
            <p:spPr>
              <a:xfrm>
                <a:off x="3719286" y="3820049"/>
                <a:ext cx="4918799" cy="461665"/>
              </a:xfrm>
              <a:prstGeom prst="rect">
                <a:avLst/>
              </a:prstGeom>
              <a:blipFill>
                <a:blip r:embed="rId3"/>
                <a:stretch>
                  <a:fillRect l="-1859" t="-18667" b="-30667"/>
                </a:stretch>
              </a:blipFill>
            </p:spPr>
            <p:txBody>
              <a:bodyPr/>
              <a:lstStyle/>
              <a:p>
                <a:r>
                  <a:rPr lang="en-US">
                    <a:noFill/>
                  </a:rPr>
                  <a:t> </a:t>
                </a:r>
              </a:p>
            </p:txBody>
          </p:sp>
        </mc:Fallback>
      </mc:AlternateContent>
      <p:sp>
        <p:nvSpPr>
          <p:cNvPr id="33" name="Rectangle 63">
            <a:extLst>
              <a:ext uri="{FF2B5EF4-FFF2-40B4-BE49-F238E27FC236}">
                <a16:creationId xmlns:a16="http://schemas.microsoft.com/office/drawing/2014/main" id="{B6146867-372A-4E2F-954B-BCADCEFF7F58}"/>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Maximum Likelihood Model</a:t>
            </a:r>
          </a:p>
        </p:txBody>
      </p:sp>
      <p:sp>
        <p:nvSpPr>
          <p:cNvPr id="80" name="Text Box 33">
            <a:extLst>
              <a:ext uri="{FF2B5EF4-FFF2-40B4-BE49-F238E27FC236}">
                <a16:creationId xmlns:a16="http://schemas.microsoft.com/office/drawing/2014/main" id="{517F5B3F-9091-4BE8-873D-EDA8EC68B4DA}"/>
              </a:ext>
            </a:extLst>
          </p:cNvPr>
          <p:cNvSpPr txBox="1">
            <a:spLocks noChangeArrowheads="1"/>
          </p:cNvSpPr>
          <p:nvPr/>
        </p:nvSpPr>
        <p:spPr bwMode="auto">
          <a:xfrm>
            <a:off x="6536818" y="-12700"/>
            <a:ext cx="279861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Categorical Cross Entropy</a:t>
            </a:r>
            <a:endParaRPr kumimoji="0" 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3978961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0"/>
                                        </p:tgtEl>
                                        <p:attrNameLst>
                                          <p:attrName>style.visibility</p:attrName>
                                        </p:attrNameLst>
                                      </p:cBhvr>
                                      <p:to>
                                        <p:strVal val="visible"/>
                                      </p:to>
                                    </p:set>
                                    <p:anim calcmode="lin" valueType="num">
                                      <p:cBhvr additive="base">
                                        <p:cTn id="7" dur="500" fill="hold"/>
                                        <p:tgtEl>
                                          <p:spTgt spid="80"/>
                                        </p:tgtEl>
                                        <p:attrNameLst>
                                          <p:attrName>ppt_x</p:attrName>
                                        </p:attrNameLst>
                                      </p:cBhvr>
                                      <p:tavLst>
                                        <p:tav tm="0">
                                          <p:val>
                                            <p:strVal val="#ppt_x"/>
                                          </p:val>
                                        </p:tav>
                                        <p:tav tm="100000">
                                          <p:val>
                                            <p:strVal val="#ppt_x"/>
                                          </p:val>
                                        </p:tav>
                                      </p:tavLst>
                                    </p:anim>
                                    <p:anim calcmode="lin" valueType="num">
                                      <p:cBhvr additive="base">
                                        <p:cTn id="8" dur="500" fill="hold"/>
                                        <p:tgtEl>
                                          <p:spTgt spid="8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ppt_x"/>
                                          </p:val>
                                        </p:tav>
                                        <p:tav tm="100000">
                                          <p:val>
                                            <p:strVal val="#ppt_x"/>
                                          </p:val>
                                        </p:tav>
                                      </p:tavLst>
                                    </p:anim>
                                    <p:anim calcmode="lin" valueType="num">
                                      <p:cBhvr additive="base">
                                        <p:cTn id="1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7">
                                            <p:txEl>
                                              <p:pRg st="0" end="0"/>
                                            </p:txEl>
                                          </p:spTgt>
                                        </p:tgtEl>
                                        <p:attrNameLst>
                                          <p:attrName>style.visibility</p:attrName>
                                        </p:attrNameLst>
                                      </p:cBhvr>
                                      <p:to>
                                        <p:strVal val="visible"/>
                                      </p:to>
                                    </p:set>
                                    <p:anim calcmode="lin" valueType="num">
                                      <p:cBhvr additive="base">
                                        <p:cTn id="17" dur="500" fill="hold"/>
                                        <p:tgtEl>
                                          <p:spTgt spid="5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7">
                                            <p:txEl>
                                              <p:pRg st="1" end="1"/>
                                            </p:txEl>
                                          </p:spTgt>
                                        </p:tgtEl>
                                        <p:attrNameLst>
                                          <p:attrName>style.visibility</p:attrName>
                                        </p:attrNameLst>
                                      </p:cBhvr>
                                      <p:to>
                                        <p:strVal val="visible"/>
                                      </p:to>
                                    </p:set>
                                    <p:anim calcmode="lin" valueType="num">
                                      <p:cBhvr additive="base">
                                        <p:cTn id="23" dur="500" fill="hold"/>
                                        <p:tgtEl>
                                          <p:spTgt spid="57">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7">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86"/>
                                        </p:tgtEl>
                                        <p:attrNameLst>
                                          <p:attrName>style.visibility</p:attrName>
                                        </p:attrNameLst>
                                      </p:cBhvr>
                                      <p:to>
                                        <p:strVal val="visible"/>
                                      </p:to>
                                    </p:set>
                                    <p:anim calcmode="lin" valueType="num">
                                      <p:cBhvr additive="base">
                                        <p:cTn id="27" dur="500" fill="hold"/>
                                        <p:tgtEl>
                                          <p:spTgt spid="86"/>
                                        </p:tgtEl>
                                        <p:attrNameLst>
                                          <p:attrName>ppt_x</p:attrName>
                                        </p:attrNameLst>
                                      </p:cBhvr>
                                      <p:tavLst>
                                        <p:tav tm="0">
                                          <p:val>
                                            <p:strVal val="0-#ppt_w/2"/>
                                          </p:val>
                                        </p:tav>
                                        <p:tav tm="100000">
                                          <p:val>
                                            <p:strVal val="#ppt_x"/>
                                          </p:val>
                                        </p:tav>
                                      </p:tavLst>
                                    </p:anim>
                                    <p:anim calcmode="lin" valueType="num">
                                      <p:cBhvr additive="base">
                                        <p:cTn id="28" dur="500" fill="hold"/>
                                        <p:tgtEl>
                                          <p:spTgt spid="8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7">
                                            <p:txEl>
                                              <p:pRg st="2" end="2"/>
                                            </p:txEl>
                                          </p:spTgt>
                                        </p:tgtEl>
                                        <p:attrNameLst>
                                          <p:attrName>style.visibility</p:attrName>
                                        </p:attrNameLst>
                                      </p:cBhvr>
                                      <p:to>
                                        <p:strVal val="visible"/>
                                      </p:to>
                                    </p:set>
                                    <p:anim calcmode="lin" valueType="num">
                                      <p:cBhvr additive="base">
                                        <p:cTn id="33" dur="500" fill="hold"/>
                                        <p:tgtEl>
                                          <p:spTgt spid="57">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7">
                                            <p:txEl>
                                              <p:pRg st="3" end="3"/>
                                            </p:txEl>
                                          </p:spTgt>
                                        </p:tgtEl>
                                        <p:attrNameLst>
                                          <p:attrName>style.visibility</p:attrName>
                                        </p:attrNameLst>
                                      </p:cBhvr>
                                      <p:to>
                                        <p:strVal val="visible"/>
                                      </p:to>
                                    </p:set>
                                    <p:anim calcmode="lin" valueType="num">
                                      <p:cBhvr additive="base">
                                        <p:cTn id="39" dur="500" fill="hold"/>
                                        <p:tgtEl>
                                          <p:spTgt spid="57">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7">
                                            <p:txEl>
                                              <p:pRg st="4" end="4"/>
                                            </p:txEl>
                                          </p:spTgt>
                                        </p:tgtEl>
                                        <p:attrNameLst>
                                          <p:attrName>style.visibility</p:attrName>
                                        </p:attrNameLst>
                                      </p:cBhvr>
                                      <p:to>
                                        <p:strVal val="visible"/>
                                      </p:to>
                                    </p:set>
                                    <p:anim calcmode="lin" valueType="num">
                                      <p:cBhvr additive="base">
                                        <p:cTn id="45" dur="500" fill="hold"/>
                                        <p:tgtEl>
                                          <p:spTgt spid="57">
                                            <p:txEl>
                                              <p:pRg st="4" end="4"/>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7">
                                            <p:txEl>
                                              <p:pRg st="5" end="5"/>
                                            </p:txEl>
                                          </p:spTgt>
                                        </p:tgtEl>
                                        <p:attrNameLst>
                                          <p:attrName>style.visibility</p:attrName>
                                        </p:attrNameLst>
                                      </p:cBhvr>
                                      <p:to>
                                        <p:strVal val="visible"/>
                                      </p:to>
                                    </p:set>
                                    <p:anim calcmode="lin" valueType="num">
                                      <p:cBhvr additive="base">
                                        <p:cTn id="51" dur="500" fill="hold"/>
                                        <p:tgtEl>
                                          <p:spTgt spid="57">
                                            <p:txEl>
                                              <p:pRg st="5" end="5"/>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57">
                                            <p:txEl>
                                              <p:pRg st="6" end="6"/>
                                            </p:txEl>
                                          </p:spTgt>
                                        </p:tgtEl>
                                        <p:attrNameLst>
                                          <p:attrName>style.visibility</p:attrName>
                                        </p:attrNameLst>
                                      </p:cBhvr>
                                      <p:to>
                                        <p:strVal val="visible"/>
                                      </p:to>
                                    </p:set>
                                    <p:anim calcmode="lin" valueType="num">
                                      <p:cBhvr additive="base">
                                        <p:cTn id="57" dur="500" fill="hold"/>
                                        <p:tgtEl>
                                          <p:spTgt spid="57">
                                            <p:txEl>
                                              <p:pRg st="6" end="6"/>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5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p:bldP spid="80" grpId="0" animBg="1"/>
    </p:bldLst>
  </p:timing>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514356" y="4648200"/>
            <a:ext cx="663515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Given that you have a common cold</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probability that you have a sore throat is 0.9</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sore throat | common cold ) = 0.9</a:t>
            </a:r>
          </a:p>
        </p:txBody>
      </p:sp>
      <p:sp>
        <p:nvSpPr>
          <p:cNvPr id="22"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Bayesian Inference</a:t>
            </a:r>
          </a:p>
        </p:txBody>
      </p:sp>
      <p:grpSp>
        <p:nvGrpSpPr>
          <p:cNvPr id="61" name="Group 60"/>
          <p:cNvGrpSpPr/>
          <p:nvPr/>
        </p:nvGrpSpPr>
        <p:grpSpPr>
          <a:xfrm>
            <a:off x="1143000" y="937845"/>
            <a:ext cx="7287491" cy="3454494"/>
            <a:chOff x="1143000" y="937845"/>
            <a:chExt cx="7287491" cy="3454494"/>
          </a:xfrm>
        </p:grpSpPr>
        <p:grpSp>
          <p:nvGrpSpPr>
            <p:cNvPr id="60" name="Group 59"/>
            <p:cNvGrpSpPr/>
            <p:nvPr/>
          </p:nvGrpSpPr>
          <p:grpSpPr>
            <a:xfrm>
              <a:off x="1143000" y="990600"/>
              <a:ext cx="7287491" cy="3401739"/>
              <a:chOff x="1143000" y="990600"/>
              <a:chExt cx="7287491" cy="3401739"/>
            </a:xfrm>
          </p:grpSpPr>
          <p:pic>
            <p:nvPicPr>
              <p:cNvPr id="5126" name="Picture 6"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8685" y="990600"/>
                <a:ext cx="2921806" cy="1953958"/>
              </a:xfrm>
              <a:prstGeom prst="rect">
                <a:avLst/>
              </a:prstGeom>
              <a:noFill/>
              <a:extLst>
                <a:ext uri="{909E8E84-426E-40DD-AFC4-6F175D3DCCD1}">
                  <a14:hiddenFill xmlns:a14="http://schemas.microsoft.com/office/drawing/2010/main">
                    <a:solidFill>
                      <a:srgbClr val="FFFFFF"/>
                    </a:solidFill>
                  </a14:hiddenFill>
                </a:ext>
              </a:extLst>
            </p:spPr>
          </p:pic>
          <p:sp>
            <p:nvSpPr>
              <p:cNvPr id="12" name="Oval 11"/>
              <p:cNvSpPr/>
              <p:nvPr/>
            </p:nvSpPr>
            <p:spPr>
              <a:xfrm>
                <a:off x="1219200" y="1694705"/>
                <a:ext cx="2721181"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Common cold</a:t>
                </a:r>
              </a:p>
            </p:txBody>
          </p:sp>
          <p:sp>
            <p:nvSpPr>
              <p:cNvPr id="35" name="Oval 34"/>
              <p:cNvSpPr/>
              <p:nvPr/>
            </p:nvSpPr>
            <p:spPr>
              <a:xfrm>
                <a:off x="1143000" y="3465612"/>
                <a:ext cx="2791059"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  Heart attack  </a:t>
                </a:r>
              </a:p>
            </p:txBody>
          </p:sp>
          <p:pic>
            <p:nvPicPr>
              <p:cNvPr id="5130" name="Picture 10" descr="Image result for heart atta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2672" y="3188072"/>
                <a:ext cx="1711792" cy="1204267"/>
              </a:xfrm>
              <a:prstGeom prst="rect">
                <a:avLst/>
              </a:prstGeom>
              <a:noFill/>
              <a:extLst>
                <a:ext uri="{909E8E84-426E-40DD-AFC4-6F175D3DCCD1}">
                  <a14:hiddenFill xmlns:a14="http://schemas.microsoft.com/office/drawing/2010/main">
                    <a:solidFill>
                      <a:srgbClr val="FFFFFF"/>
                    </a:solidFill>
                  </a14:hiddenFill>
                </a:ext>
              </a:extLst>
            </p:spPr>
          </p:pic>
          <p:cxnSp>
            <p:nvCxnSpPr>
              <p:cNvPr id="16" name="Straight Arrow Connector 15"/>
              <p:cNvCxnSpPr>
                <a:stCxn id="12" idx="6"/>
              </p:cNvCxnSpPr>
              <p:nvPr/>
            </p:nvCxnSpPr>
            <p:spPr bwMode="auto">
              <a:xfrm>
                <a:off x="3940381" y="2019299"/>
                <a:ext cx="3451019" cy="647701"/>
              </a:xfrm>
              <a:prstGeom prst="straightConnector1">
                <a:avLst/>
              </a:prstGeom>
              <a:noFill/>
              <a:ln w="38100" cap="sq" cmpd="sng" algn="ctr">
                <a:solidFill>
                  <a:srgbClr val="FFFF00"/>
                </a:solidFill>
                <a:prstDash val="solid"/>
                <a:round/>
                <a:headEnd type="none" w="med" len="med"/>
                <a:tailEnd type="triangle"/>
              </a:ln>
              <a:effectLst/>
            </p:spPr>
          </p:cxnSp>
          <p:cxnSp>
            <p:nvCxnSpPr>
              <p:cNvPr id="39" name="Straight Arrow Connector 38"/>
              <p:cNvCxnSpPr/>
              <p:nvPr/>
            </p:nvCxnSpPr>
            <p:spPr bwMode="auto">
              <a:xfrm>
                <a:off x="3940381" y="1984662"/>
                <a:ext cx="2003219" cy="24479"/>
              </a:xfrm>
              <a:prstGeom prst="straightConnector1">
                <a:avLst/>
              </a:prstGeom>
              <a:noFill/>
              <a:ln w="38100" cap="sq" cmpd="sng" algn="ctr">
                <a:solidFill>
                  <a:srgbClr val="FFFF00"/>
                </a:solidFill>
                <a:prstDash val="solid"/>
                <a:round/>
                <a:headEnd type="none" w="med" len="med"/>
                <a:tailEnd type="triangle"/>
              </a:ln>
              <a:effectLst/>
            </p:spPr>
          </p:cxnSp>
          <p:cxnSp>
            <p:nvCxnSpPr>
              <p:cNvPr id="42" name="Straight Arrow Connector 41"/>
              <p:cNvCxnSpPr/>
              <p:nvPr/>
            </p:nvCxnSpPr>
            <p:spPr bwMode="auto">
              <a:xfrm flipV="1">
                <a:off x="3948546" y="1465002"/>
                <a:ext cx="2438400" cy="488490"/>
              </a:xfrm>
              <a:prstGeom prst="straightConnector1">
                <a:avLst/>
              </a:prstGeom>
              <a:noFill/>
              <a:ln w="38100" cap="sq" cmpd="sng" algn="ctr">
                <a:solidFill>
                  <a:srgbClr val="FFFF00"/>
                </a:solidFill>
                <a:prstDash val="solid"/>
                <a:round/>
                <a:headEnd type="none" w="med" len="med"/>
                <a:tailEnd type="triangle"/>
              </a:ln>
              <a:effectLst/>
            </p:spPr>
          </p:cxnSp>
          <p:cxnSp>
            <p:nvCxnSpPr>
              <p:cNvPr id="44" name="Straight Arrow Connector 43"/>
              <p:cNvCxnSpPr/>
              <p:nvPr/>
            </p:nvCxnSpPr>
            <p:spPr bwMode="auto">
              <a:xfrm flipV="1">
                <a:off x="3962400" y="1827444"/>
                <a:ext cx="3962400" cy="153756"/>
              </a:xfrm>
              <a:prstGeom prst="straightConnector1">
                <a:avLst/>
              </a:prstGeom>
              <a:noFill/>
              <a:ln w="38100" cap="sq" cmpd="sng" algn="ctr">
                <a:solidFill>
                  <a:srgbClr val="FFFF00"/>
                </a:solidFill>
                <a:prstDash val="solid"/>
                <a:round/>
                <a:headEnd type="none" w="med" len="med"/>
                <a:tailEnd type="triangle"/>
              </a:ln>
              <a:effectLst/>
            </p:spPr>
          </p:cxnSp>
          <p:cxnSp>
            <p:nvCxnSpPr>
              <p:cNvPr id="46" name="Straight Arrow Connector 45"/>
              <p:cNvCxnSpPr/>
              <p:nvPr/>
            </p:nvCxnSpPr>
            <p:spPr bwMode="auto">
              <a:xfrm flipV="1">
                <a:off x="3984419" y="1465002"/>
                <a:ext cx="3559381" cy="516198"/>
              </a:xfrm>
              <a:prstGeom prst="straightConnector1">
                <a:avLst/>
              </a:prstGeom>
              <a:noFill/>
              <a:ln w="38100" cap="sq" cmpd="sng" algn="ctr">
                <a:solidFill>
                  <a:srgbClr val="FFFF00"/>
                </a:solidFill>
                <a:prstDash val="solid"/>
                <a:round/>
                <a:headEnd type="none" w="med" len="med"/>
                <a:tailEnd type="triangle"/>
              </a:ln>
              <a:effectLst/>
            </p:spPr>
          </p:cxnSp>
          <p:cxnSp>
            <p:nvCxnSpPr>
              <p:cNvPr id="48" name="Straight Arrow Connector 47"/>
              <p:cNvCxnSpPr/>
              <p:nvPr/>
            </p:nvCxnSpPr>
            <p:spPr bwMode="auto">
              <a:xfrm>
                <a:off x="3962400" y="2022765"/>
                <a:ext cx="2286000" cy="276333"/>
              </a:xfrm>
              <a:prstGeom prst="straightConnector1">
                <a:avLst/>
              </a:prstGeom>
              <a:noFill/>
              <a:ln w="38100" cap="sq" cmpd="sng" algn="ctr">
                <a:solidFill>
                  <a:srgbClr val="FFFF00"/>
                </a:solidFill>
                <a:prstDash val="solid"/>
                <a:round/>
                <a:headEnd type="none" w="med" len="med"/>
                <a:tailEnd type="triangle"/>
              </a:ln>
              <a:effectLst/>
            </p:spPr>
          </p:cxnSp>
          <p:cxnSp>
            <p:nvCxnSpPr>
              <p:cNvPr id="50" name="Straight Arrow Connector 49"/>
              <p:cNvCxnSpPr/>
              <p:nvPr/>
            </p:nvCxnSpPr>
            <p:spPr bwMode="auto">
              <a:xfrm>
                <a:off x="3984419" y="2009667"/>
                <a:ext cx="3940381" cy="80272"/>
              </a:xfrm>
              <a:prstGeom prst="straightConnector1">
                <a:avLst/>
              </a:prstGeom>
              <a:noFill/>
              <a:ln w="38100" cap="sq" cmpd="sng" algn="ctr">
                <a:solidFill>
                  <a:srgbClr val="FFFF00"/>
                </a:solidFill>
                <a:prstDash val="solid"/>
                <a:round/>
                <a:headEnd type="none" w="med" len="med"/>
                <a:tailEnd type="triangle"/>
              </a:ln>
              <a:effectLst/>
            </p:spPr>
          </p:cxnSp>
          <p:cxnSp>
            <p:nvCxnSpPr>
              <p:cNvPr id="52" name="Straight Arrow Connector 51"/>
              <p:cNvCxnSpPr/>
              <p:nvPr/>
            </p:nvCxnSpPr>
            <p:spPr bwMode="auto">
              <a:xfrm>
                <a:off x="3948546" y="2029692"/>
                <a:ext cx="2194126" cy="1529837"/>
              </a:xfrm>
              <a:prstGeom prst="straightConnector1">
                <a:avLst/>
              </a:prstGeom>
              <a:noFill/>
              <a:ln w="38100" cap="sq" cmpd="sng" algn="ctr">
                <a:solidFill>
                  <a:srgbClr val="FFFF00"/>
                </a:solidFill>
                <a:prstDash val="solid"/>
                <a:round/>
                <a:headEnd type="none" w="med" len="med"/>
                <a:tailEnd type="triangle"/>
              </a:ln>
              <a:effectLst/>
            </p:spPr>
          </p:cxnSp>
          <p:sp>
            <p:nvSpPr>
              <p:cNvPr id="49" name="Rectangle 48"/>
              <p:cNvSpPr/>
              <p:nvPr/>
            </p:nvSpPr>
            <p:spPr>
              <a:xfrm>
                <a:off x="4459813" y="20574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0.9</a:t>
                </a:r>
              </a:p>
            </p:txBody>
          </p:sp>
          <p:sp>
            <p:nvSpPr>
              <p:cNvPr id="55" name="Rectangle 54"/>
              <p:cNvSpPr/>
              <p:nvPr/>
            </p:nvSpPr>
            <p:spPr>
              <a:xfrm>
                <a:off x="4343400" y="25146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0.3</a:t>
                </a:r>
              </a:p>
            </p:txBody>
          </p:sp>
          <p:sp>
            <p:nvSpPr>
              <p:cNvPr id="56" name="Rectangle 55"/>
              <p:cNvSpPr/>
              <p:nvPr/>
            </p:nvSpPr>
            <p:spPr>
              <a:xfrm>
                <a:off x="4487521" y="13716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0.8</a:t>
                </a:r>
              </a:p>
            </p:txBody>
          </p:sp>
          <p:sp>
            <p:nvSpPr>
              <p:cNvPr id="57" name="Rectangle 56"/>
              <p:cNvSpPr/>
              <p:nvPr/>
            </p:nvSpPr>
            <p:spPr>
              <a:xfrm>
                <a:off x="4572000" y="16764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0.7</a:t>
                </a:r>
              </a:p>
            </p:txBody>
          </p:sp>
          <p:sp>
            <p:nvSpPr>
              <p:cNvPr id="58" name="Rectangle 57"/>
              <p:cNvSpPr/>
              <p:nvPr/>
            </p:nvSpPr>
            <p:spPr>
              <a:xfrm>
                <a:off x="4724400" y="18288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0.8</a:t>
                </a:r>
              </a:p>
            </p:txBody>
          </p:sp>
          <p:cxnSp>
            <p:nvCxnSpPr>
              <p:cNvPr id="59" name="Straight Arrow Connector 58"/>
              <p:cNvCxnSpPr>
                <a:stCxn id="35" idx="6"/>
                <a:endCxn id="5130" idx="1"/>
              </p:cNvCxnSpPr>
              <p:nvPr/>
            </p:nvCxnSpPr>
            <p:spPr bwMode="auto">
              <a:xfrm>
                <a:off x="3934059" y="3790206"/>
                <a:ext cx="2208613" cy="0"/>
              </a:xfrm>
              <a:prstGeom prst="straightConnector1">
                <a:avLst/>
              </a:prstGeom>
              <a:noFill/>
              <a:ln w="38100" cap="sq" cmpd="sng" algn="ctr">
                <a:solidFill>
                  <a:srgbClr val="FFFF00"/>
                </a:solidFill>
                <a:prstDash val="solid"/>
                <a:round/>
                <a:headEnd type="none" w="med" len="med"/>
                <a:tailEnd type="triangle"/>
              </a:ln>
              <a:effectLst/>
            </p:spPr>
          </p:cxnSp>
          <p:cxnSp>
            <p:nvCxnSpPr>
              <p:cNvPr id="62" name="Straight Arrow Connector 61"/>
              <p:cNvCxnSpPr/>
              <p:nvPr/>
            </p:nvCxnSpPr>
            <p:spPr bwMode="auto">
              <a:xfrm flipV="1">
                <a:off x="3810000" y="2794610"/>
                <a:ext cx="1855890" cy="862990"/>
              </a:xfrm>
              <a:prstGeom prst="straightConnector1">
                <a:avLst/>
              </a:prstGeom>
              <a:noFill/>
              <a:ln w="38100" cap="sq" cmpd="sng" algn="ctr">
                <a:solidFill>
                  <a:srgbClr val="FFFF00"/>
                </a:solidFill>
                <a:prstDash val="solid"/>
                <a:round/>
                <a:headEnd type="none" w="med" len="med"/>
                <a:tailEnd type="triangle"/>
              </a:ln>
              <a:effectLst/>
            </p:spPr>
          </p:cxnSp>
          <p:sp>
            <p:nvSpPr>
              <p:cNvPr id="64" name="Rectangle 63"/>
              <p:cNvSpPr/>
              <p:nvPr/>
            </p:nvSpPr>
            <p:spPr>
              <a:xfrm>
                <a:off x="4343400" y="31242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0.1</a:t>
                </a:r>
              </a:p>
            </p:txBody>
          </p:sp>
          <p:sp>
            <p:nvSpPr>
              <p:cNvPr id="65" name="Rectangle 64"/>
              <p:cNvSpPr/>
              <p:nvPr/>
            </p:nvSpPr>
            <p:spPr>
              <a:xfrm>
                <a:off x="4419600" y="3729335"/>
                <a:ext cx="72327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0.95</a:t>
                </a:r>
              </a:p>
            </p:txBody>
          </p:sp>
        </p:grpSp>
        <p:sp>
          <p:nvSpPr>
            <p:cNvPr id="69" name="Rectangle 68"/>
            <p:cNvSpPr/>
            <p:nvPr/>
          </p:nvSpPr>
          <p:spPr>
            <a:xfrm>
              <a:off x="1970973" y="937845"/>
              <a:ext cx="129875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Disease</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40683298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additive="base">
                                        <p:cTn id="7" dur="500" fill="hold"/>
                                        <p:tgtEl>
                                          <p:spTgt spid="61"/>
                                        </p:tgtEl>
                                        <p:attrNameLst>
                                          <p:attrName>ppt_x</p:attrName>
                                        </p:attrNameLst>
                                      </p:cBhvr>
                                      <p:tavLst>
                                        <p:tav tm="0">
                                          <p:val>
                                            <p:strVal val="0-#ppt_w/2"/>
                                          </p:val>
                                        </p:tav>
                                        <p:tav tm="100000">
                                          <p:val>
                                            <p:strVal val="#ppt_x"/>
                                          </p:val>
                                        </p:tav>
                                      </p:tavLst>
                                    </p:anim>
                                    <p:anim calcmode="lin" valueType="num">
                                      <p:cBhvr additive="base">
                                        <p:cTn id="8" dur="500" fill="hold"/>
                                        <p:tgtEl>
                                          <p:spTgt spid="61"/>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500" fill="hold"/>
                                        <p:tgtEl>
                                          <p:spTgt spid="22"/>
                                        </p:tgtEl>
                                        <p:attrNameLst>
                                          <p:attrName>ppt_x</p:attrName>
                                        </p:attrNameLst>
                                      </p:cBhvr>
                                      <p:tavLst>
                                        <p:tav tm="0">
                                          <p:val>
                                            <p:strVal val="0-#ppt_w/2"/>
                                          </p:val>
                                        </p:tav>
                                        <p:tav tm="100000">
                                          <p:val>
                                            <p:strVal val="#ppt_x"/>
                                          </p:val>
                                        </p:tav>
                                      </p:tavLst>
                                    </p:anim>
                                    <p:anim calcmode="lin" valueType="num">
                                      <p:cBhvr additive="base">
                                        <p:cTn id="1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0" end="0"/>
                                            </p:txEl>
                                          </p:spTgt>
                                        </p:tgtEl>
                                        <p:attrNameLst>
                                          <p:attrName>style.visibility</p:attrName>
                                        </p:attrNameLst>
                                      </p:cBhvr>
                                      <p:to>
                                        <p:strVal val="visible"/>
                                      </p:to>
                                    </p:set>
                                    <p:anim calcmode="lin" valueType="num">
                                      <p:cBhvr additive="base">
                                        <p:cTn id="1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6">
                                            <p:txEl>
                                              <p:pRg st="1" end="1"/>
                                            </p:txEl>
                                          </p:spTgt>
                                        </p:tgtEl>
                                        <p:attrNameLst>
                                          <p:attrName>style.visibility</p:attrName>
                                        </p:attrNameLst>
                                      </p:cBhvr>
                                      <p:to>
                                        <p:strVal val="visible"/>
                                      </p:to>
                                    </p:set>
                                    <p:anim calcmode="lin" valueType="num">
                                      <p:cBhvr additive="base">
                                        <p:cTn id="2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 name="Rectangle 5"/>
          <p:cNvSpPr>
            <a:spLocks noChangeArrowheads="1"/>
          </p:cNvSpPr>
          <p:nvPr/>
        </p:nvSpPr>
        <p:spPr bwMode="auto">
          <a:xfrm>
            <a:off x="1514356" y="4648200"/>
            <a:ext cx="6635150" cy="1938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Given that you have a common cold</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probability that you have a sore throat is 0.9</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sore throat | common cold ) = 0.9</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Determine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common cold | sore throat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heart attack | sore throat )</a:t>
            </a:r>
          </a:p>
        </p:txBody>
      </p:sp>
      <p:sp>
        <p:nvSpPr>
          <p:cNvPr id="22"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Bayesian Inference</a:t>
            </a:r>
          </a:p>
        </p:txBody>
      </p:sp>
      <p:pic>
        <p:nvPicPr>
          <p:cNvPr id="5126" name="Picture 6"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5508685" y="990600"/>
            <a:ext cx="2921806" cy="1953958"/>
          </a:xfrm>
          <a:prstGeom prst="rect">
            <a:avLst/>
          </a:prstGeom>
          <a:noFill/>
          <a:extLst>
            <a:ext uri="{909E8E84-426E-40DD-AFC4-6F175D3DCCD1}">
              <a14:hiddenFill xmlns:a14="http://schemas.microsoft.com/office/drawing/2010/main">
                <a:solidFill>
                  <a:srgbClr val="FFFFFF"/>
                </a:solidFill>
              </a14:hiddenFill>
            </a:ext>
          </a:extLst>
        </p:spPr>
      </p:pic>
      <p:sp>
        <p:nvSpPr>
          <p:cNvPr id="12" name="Oval 11"/>
          <p:cNvSpPr/>
          <p:nvPr/>
        </p:nvSpPr>
        <p:spPr>
          <a:xfrm>
            <a:off x="1219200" y="1694705"/>
            <a:ext cx="2721181"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Common cold</a:t>
            </a:r>
          </a:p>
        </p:txBody>
      </p:sp>
      <p:sp>
        <p:nvSpPr>
          <p:cNvPr id="35" name="Oval 34"/>
          <p:cNvSpPr/>
          <p:nvPr/>
        </p:nvSpPr>
        <p:spPr>
          <a:xfrm>
            <a:off x="1143000" y="3465612"/>
            <a:ext cx="2791059"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  Heart attack  </a:t>
            </a:r>
          </a:p>
        </p:txBody>
      </p:sp>
      <p:pic>
        <p:nvPicPr>
          <p:cNvPr id="5130" name="Picture 10" descr="Image result for heart attack"/>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6142672" y="3188072"/>
            <a:ext cx="1711792" cy="1204267"/>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3934059" y="1748135"/>
            <a:ext cx="3457341" cy="2042071"/>
            <a:chOff x="3934059" y="1748135"/>
            <a:chExt cx="3457341" cy="2042071"/>
          </a:xfrm>
        </p:grpSpPr>
        <p:cxnSp>
          <p:nvCxnSpPr>
            <p:cNvPr id="59" name="Straight Arrow Connector 58"/>
            <p:cNvCxnSpPr>
              <a:endCxn id="12" idx="6"/>
            </p:cNvCxnSpPr>
            <p:nvPr/>
          </p:nvCxnSpPr>
          <p:spPr bwMode="auto">
            <a:xfrm flipH="1" flipV="1">
              <a:off x="3940381" y="2019299"/>
              <a:ext cx="3451019" cy="647701"/>
            </a:xfrm>
            <a:prstGeom prst="straightConnector1">
              <a:avLst/>
            </a:prstGeom>
            <a:noFill/>
            <a:ln w="38100" cap="sq" cmpd="sng" algn="ctr">
              <a:solidFill>
                <a:srgbClr val="66FF33"/>
              </a:solidFill>
              <a:prstDash val="solid"/>
              <a:round/>
              <a:headEnd type="none" w="med" len="med"/>
              <a:tailEnd type="triangle"/>
            </a:ln>
            <a:effectLst/>
          </p:spPr>
        </p:cxnSp>
        <p:cxnSp>
          <p:nvCxnSpPr>
            <p:cNvPr id="28" name="Straight Arrow Connector 27"/>
            <p:cNvCxnSpPr>
              <a:endCxn id="35" idx="6"/>
            </p:cNvCxnSpPr>
            <p:nvPr/>
          </p:nvCxnSpPr>
          <p:spPr bwMode="auto">
            <a:xfrm flipH="1">
              <a:off x="3934059" y="2694242"/>
              <a:ext cx="3457341" cy="1095964"/>
            </a:xfrm>
            <a:prstGeom prst="straightConnector1">
              <a:avLst/>
            </a:prstGeom>
            <a:noFill/>
            <a:ln w="38100" cap="sq" cmpd="sng" algn="ctr">
              <a:solidFill>
                <a:srgbClr val="66FF33"/>
              </a:solidFill>
              <a:prstDash val="solid"/>
              <a:round/>
              <a:headEnd type="none" w="med" len="med"/>
              <a:tailEnd type="triangle"/>
            </a:ln>
            <a:effectLst/>
          </p:spPr>
        </p:cxnSp>
        <p:sp>
          <p:nvSpPr>
            <p:cNvPr id="31" name="Rectangle 30"/>
            <p:cNvSpPr/>
            <p:nvPr/>
          </p:nvSpPr>
          <p:spPr>
            <a:xfrm>
              <a:off x="4487521" y="1748135"/>
              <a:ext cx="32092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sp>
          <p:nvSpPr>
            <p:cNvPr id="32" name="Rectangle 31"/>
            <p:cNvSpPr/>
            <p:nvPr/>
          </p:nvSpPr>
          <p:spPr>
            <a:xfrm>
              <a:off x="4495800" y="3119735"/>
              <a:ext cx="32092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grpSp>
      <p:sp>
        <p:nvSpPr>
          <p:cNvPr id="7" name="Rectangle 6"/>
          <p:cNvSpPr/>
          <p:nvPr/>
        </p:nvSpPr>
        <p:spPr>
          <a:xfrm>
            <a:off x="1970973" y="937845"/>
            <a:ext cx="129875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Disease</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43378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6">
                                            <p:txEl>
                                              <p:pRg st="2" end="2"/>
                                            </p:txEl>
                                          </p:spTgt>
                                        </p:tgtEl>
                                        <p:attrNameLst>
                                          <p:attrName>style.visibility</p:attrName>
                                        </p:attrNameLst>
                                      </p:cBhvr>
                                      <p:to>
                                        <p:strVal val="visible"/>
                                      </p:to>
                                    </p:set>
                                    <p:anim calcmode="lin" valueType="num">
                                      <p:cBhvr additive="base">
                                        <p:cTn id="11" dur="500" fill="hold"/>
                                        <p:tgtEl>
                                          <p:spTgt spid="36">
                                            <p:txEl>
                                              <p:pRg st="2" end="2"/>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36">
                                            <p:txEl>
                                              <p:pRg st="3" end="3"/>
                                            </p:txEl>
                                          </p:spTgt>
                                        </p:tgtEl>
                                        <p:attrNameLst>
                                          <p:attrName>style.visibility</p:attrName>
                                        </p:attrNameLst>
                                      </p:cBhvr>
                                      <p:to>
                                        <p:strVal val="visible"/>
                                      </p:to>
                                    </p:set>
                                    <p:anim calcmode="lin" valueType="num">
                                      <p:cBhvr additive="base">
                                        <p:cTn id="17" dur="500" fill="hold"/>
                                        <p:tgtEl>
                                          <p:spTgt spid="36">
                                            <p:txEl>
                                              <p:pRg st="3" end="3"/>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36">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36" name="Rectangle 5"/>
              <p:cNvSpPr>
                <a:spLocks noChangeArrowheads="1"/>
              </p:cNvSpPr>
              <p:nvPr/>
            </p:nvSpPr>
            <p:spPr bwMode="auto">
              <a:xfrm>
                <a:off x="1514356" y="4648200"/>
                <a:ext cx="5541582" cy="222676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Arial" charset="0"/>
                  </a:rPr>
                  <a:t> </a:t>
                </a:r>
                <a14:m>
                  <m:oMath xmlns:m="http://schemas.openxmlformats.org/officeDocument/2006/math">
                    <m:r>
                      <m:rPr>
                        <m:sty m:val="p"/>
                      </m:rP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Pr</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𝐵</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 =</m:t>
                    </m:r>
                    <m:f>
                      <m:fPr>
                        <m:ctrlP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ctrlPr>
                      </m:fPr>
                      <m:num>
                        <m:r>
                          <m:rPr>
                            <m:sty m:val="p"/>
                          </m:rPr>
                          <a:rPr kumimoji="0" lang="en-CA"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&amp;</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𝐵</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num>
                      <m:den>
                        <m:r>
                          <m:rPr>
                            <m:sty m:val="p"/>
                          </m:rPr>
                          <a:rPr kumimoji="0" lang="en-CA"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den>
                    </m:f>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 </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r>
                      <m:rPr>
                        <m:sty m:val="p"/>
                      </m:r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Pr</m:t>
                    </m:r>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𝐵</m:t>
                    </m:r>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 =</m:t>
                    </m:r>
                    <m:f>
                      <m:f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ctrlPr>
                      </m:fPr>
                      <m:num>
                        <m:r>
                          <m:rPr>
                            <m:sty m:val="p"/>
                          </m:rPr>
                          <a:rPr kumimoji="0" lang="en-CA"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𝐴</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&amp;</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𝐵</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num>
                      <m:den>
                        <m:r>
                          <m:rPr>
                            <m:sty m:val="p"/>
                          </m:rPr>
                          <a:rPr kumimoji="0" lang="en-CA"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𝐵</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den>
                    </m:f>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 </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Comic Sans MS" pitchFamily="66" charset="0"/>
                    <a:ea typeface="+mn-ea"/>
                    <a:cs typeface="Arial" charset="0"/>
                  </a:rPr>
                  <a:t>                 </a:t>
                </a:r>
                <a14:m>
                  <m:oMath xmlns:m="http://schemas.openxmlformats.org/officeDocument/2006/math">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f>
                      <m:fPr>
                        <m:ctrlP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ctrlPr>
                      </m:fPr>
                      <m:num>
                        <m:r>
                          <m:rPr>
                            <m:sty m:val="p"/>
                          </m:rPr>
                          <a:rPr kumimoji="0" lang="en-CA"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num>
                      <m:den>
                        <m:r>
                          <m:rPr>
                            <m:sty m:val="p"/>
                          </m:rPr>
                          <a:rPr kumimoji="0" lang="en-CA" altLang="en-US" sz="2400" b="0" i="0" u="none" strike="noStrike" kern="1200" cap="none" spc="0" normalizeH="0" baseline="0" noProof="0" dirty="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𝐵</m:t>
                        </m:r>
                        <m:r>
                          <a:rPr kumimoji="0" lang="en-CA"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m:t>
                        </m:r>
                      </m:den>
                    </m:f>
                    <m:r>
                      <a:rPr kumimoji="0" lang="en-US" altLang="en-US" sz="2400" b="0" i="1" u="none" strike="noStrike" kern="1200" cap="none" spc="0" normalizeH="0" baseline="0" noProof="0" dirty="0">
                        <a:ln>
                          <a:noFill/>
                        </a:ln>
                        <a:solidFill>
                          <a:srgbClr val="FFFFFF"/>
                        </a:solidFill>
                        <a:effectLst/>
                        <a:uLnTx/>
                        <a:uFillTx/>
                        <a:latin typeface="Cambria Math" panose="02040503050406030204" pitchFamily="18" charset="0"/>
                        <a:ea typeface="+mn-ea"/>
                      </a:rPr>
                      <m:t> </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 </m:t>
                    </m:r>
                    <m:r>
                      <m:rPr>
                        <m:sty m:val="p"/>
                      </m:rPr>
                      <a:rPr kumimoji="0" lang="en-CA"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rPr>
                      <m:t>Pr</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𝐵</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𝐴</m:t>
                    </m:r>
                    <m:r>
                      <a:rPr kumimoji="0" lang="en-CA"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rPr>
                      <m:t>)</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Prior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information you know about A &amp; B</a:t>
                </a:r>
              </a:p>
            </p:txBody>
          </p:sp>
        </mc:Choice>
        <mc:Fallback xmlns="">
          <p:sp>
            <p:nvSpPr>
              <p:cNvPr id="36" name="Rectangle 5"/>
              <p:cNvSpPr>
                <a:spLocks noRot="1" noChangeAspect="1" noMove="1" noResize="1" noEditPoints="1" noAdjustHandles="1" noChangeArrowheads="1" noChangeShapeType="1" noTextEdit="1"/>
              </p:cNvSpPr>
              <p:nvPr/>
            </p:nvSpPr>
            <p:spPr bwMode="auto">
              <a:xfrm>
                <a:off x="1514356" y="4648200"/>
                <a:ext cx="5541582" cy="2226763"/>
              </a:xfrm>
              <a:prstGeom prst="rect">
                <a:avLst/>
              </a:prstGeom>
              <a:blipFill>
                <a:blip r:embed="rId2"/>
                <a:stretch>
                  <a:fillRect b="-520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2"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Bayesian Inference</a:t>
            </a:r>
          </a:p>
        </p:txBody>
      </p:sp>
      <p:pic>
        <p:nvPicPr>
          <p:cNvPr id="5126" name="Picture 6"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08685" y="990600"/>
            <a:ext cx="2921806" cy="1953958"/>
          </a:xfrm>
          <a:prstGeom prst="rect">
            <a:avLst/>
          </a:prstGeom>
          <a:noFill/>
          <a:extLst>
            <a:ext uri="{909E8E84-426E-40DD-AFC4-6F175D3DCCD1}">
              <a14:hiddenFill xmlns:a14="http://schemas.microsoft.com/office/drawing/2010/main">
                <a:solidFill>
                  <a:srgbClr val="FFFFFF"/>
                </a:solidFill>
              </a14:hiddenFill>
            </a:ext>
          </a:extLst>
        </p:spPr>
      </p:pic>
      <p:sp>
        <p:nvSpPr>
          <p:cNvPr id="35" name="Oval 34"/>
          <p:cNvSpPr/>
          <p:nvPr/>
        </p:nvSpPr>
        <p:spPr>
          <a:xfrm>
            <a:off x="1143000" y="3465612"/>
            <a:ext cx="2791059"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  Heart attack  </a:t>
            </a:r>
          </a:p>
        </p:txBody>
      </p:sp>
      <p:pic>
        <p:nvPicPr>
          <p:cNvPr id="5130" name="Picture 10" descr="Image result for heart attack"/>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142672" y="3188072"/>
            <a:ext cx="1711792" cy="1204267"/>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p:cNvGrpSpPr/>
          <p:nvPr/>
        </p:nvGrpSpPr>
        <p:grpSpPr>
          <a:xfrm>
            <a:off x="7119461" y="4800599"/>
            <a:ext cx="1795939" cy="1828801"/>
            <a:chOff x="6058525" y="4800599"/>
            <a:chExt cx="1795939" cy="1828801"/>
          </a:xfrm>
        </p:grpSpPr>
        <p:sp>
          <p:nvSpPr>
            <p:cNvPr id="2" name="Rectangle 1"/>
            <p:cNvSpPr/>
            <p:nvPr/>
          </p:nvSpPr>
          <p:spPr>
            <a:xfrm>
              <a:off x="6082146" y="4800599"/>
              <a:ext cx="1772318" cy="1828801"/>
            </a:xfrm>
            <a:prstGeom prst="rect">
              <a:avLst/>
            </a:prstGeom>
            <a:ln w="22225">
              <a:solidFill>
                <a:srgbClr val="FFFFFF"/>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 name="Oval 2"/>
            <p:cNvSpPr/>
            <p:nvPr/>
          </p:nvSpPr>
          <p:spPr>
            <a:xfrm>
              <a:off x="6096000" y="5397000"/>
              <a:ext cx="1080000" cy="1080000"/>
            </a:xfrm>
            <a:prstGeom prst="ellipse">
              <a:avLst/>
            </a:prstGeom>
            <a:ln w="22225">
              <a:solidFill>
                <a:schemeClr val="tx2"/>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8" name="Rectangle 27"/>
            <p:cNvSpPr/>
            <p:nvPr/>
          </p:nvSpPr>
          <p:spPr>
            <a:xfrm>
              <a:off x="6058525" y="5024735"/>
              <a:ext cx="40748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a:t>
              </a:r>
            </a:p>
          </p:txBody>
        </p:sp>
        <p:sp>
          <p:nvSpPr>
            <p:cNvPr id="29" name="Oval 28"/>
            <p:cNvSpPr/>
            <p:nvPr/>
          </p:nvSpPr>
          <p:spPr>
            <a:xfrm>
              <a:off x="6285875" y="5401465"/>
              <a:ext cx="1027210" cy="923135"/>
            </a:xfrm>
            <a:prstGeom prst="ellipse">
              <a:avLst/>
            </a:prstGeom>
            <a:ln w="22225">
              <a:solidFill>
                <a:srgbClr val="66FF33"/>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0" name="Rectangle 29"/>
            <p:cNvSpPr/>
            <p:nvPr/>
          </p:nvSpPr>
          <p:spPr>
            <a:xfrm>
              <a:off x="6851434" y="5029201"/>
              <a:ext cx="38756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B</a:t>
              </a:r>
            </a:p>
          </p:txBody>
        </p:sp>
      </p:grpSp>
      <p:sp>
        <p:nvSpPr>
          <p:cNvPr id="32" name="Oval 31"/>
          <p:cNvSpPr/>
          <p:nvPr/>
        </p:nvSpPr>
        <p:spPr>
          <a:xfrm>
            <a:off x="1209231" y="1674450"/>
            <a:ext cx="2748230" cy="649188"/>
          </a:xfrm>
          <a:prstGeom prst="ellipse">
            <a:avLst/>
          </a:prstGeom>
          <a:solidFill>
            <a:schemeClr val="tx2"/>
          </a:solidFill>
          <a:ln>
            <a:noFill/>
          </a:ln>
        </p:spPr>
        <p:txBody>
          <a:bodyPr wrap="non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                       </a:t>
            </a:r>
          </a:p>
        </p:txBody>
      </p:sp>
      <p:grpSp>
        <p:nvGrpSpPr>
          <p:cNvPr id="7" name="Group 6"/>
          <p:cNvGrpSpPr/>
          <p:nvPr/>
        </p:nvGrpSpPr>
        <p:grpSpPr>
          <a:xfrm>
            <a:off x="2451248" y="1676400"/>
            <a:ext cx="5854552" cy="1143000"/>
            <a:chOff x="2451248" y="1676400"/>
            <a:chExt cx="5854552" cy="1143000"/>
          </a:xfrm>
        </p:grpSpPr>
        <p:cxnSp>
          <p:nvCxnSpPr>
            <p:cNvPr id="16" name="Straight Arrow Connector 15"/>
            <p:cNvCxnSpPr/>
            <p:nvPr/>
          </p:nvCxnSpPr>
          <p:spPr bwMode="auto">
            <a:xfrm>
              <a:off x="3940381" y="2019299"/>
              <a:ext cx="4060619" cy="658790"/>
            </a:xfrm>
            <a:prstGeom prst="straightConnector1">
              <a:avLst/>
            </a:prstGeom>
            <a:noFill/>
            <a:ln w="38100" cap="sq" cmpd="sng" algn="ctr">
              <a:solidFill>
                <a:srgbClr val="FFFF00"/>
              </a:solidFill>
              <a:prstDash val="solid"/>
              <a:round/>
              <a:headEnd type="none" w="med" len="med"/>
              <a:tailEnd type="triangle"/>
            </a:ln>
            <a:effectLst/>
          </p:spPr>
        </p:cxnSp>
        <p:sp>
          <p:nvSpPr>
            <p:cNvPr id="55" name="Rectangle 54"/>
            <p:cNvSpPr/>
            <p:nvPr/>
          </p:nvSpPr>
          <p:spPr>
            <a:xfrm>
              <a:off x="4383613" y="1676400"/>
              <a:ext cx="569387"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0.9</a:t>
              </a:r>
            </a:p>
          </p:txBody>
        </p:sp>
        <p:sp>
          <p:nvSpPr>
            <p:cNvPr id="33" name="Rectangle 32"/>
            <p:cNvSpPr/>
            <p:nvPr/>
          </p:nvSpPr>
          <p:spPr>
            <a:xfrm>
              <a:off x="7918234" y="2357735"/>
              <a:ext cx="387566"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000000"/>
                  </a:solidFill>
                  <a:effectLst/>
                  <a:uLnTx/>
                  <a:uFillTx/>
                  <a:latin typeface="Times New Roman" pitchFamily="18" charset="0"/>
                  <a:ea typeface="+mn-ea"/>
                  <a:cs typeface="Arial" charset="0"/>
                </a:rPr>
                <a:t>B</a:t>
              </a:r>
            </a:p>
          </p:txBody>
        </p:sp>
        <p:sp>
          <p:nvSpPr>
            <p:cNvPr id="6" name="Rectangle 5"/>
            <p:cNvSpPr/>
            <p:nvPr/>
          </p:nvSpPr>
          <p:spPr>
            <a:xfrm>
              <a:off x="2451248" y="1702210"/>
              <a:ext cx="444352"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000000"/>
                  </a:solidFill>
                  <a:effectLst/>
                  <a:uLnTx/>
                  <a:uFillTx/>
                  <a:latin typeface="Times New Roman" pitchFamily="18" charset="0"/>
                  <a:ea typeface="+mn-ea"/>
                  <a:cs typeface="Arial" charset="0"/>
                </a:rPr>
                <a:t>A</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37" name="Oval 36"/>
          <p:cNvSpPr/>
          <p:nvPr/>
        </p:nvSpPr>
        <p:spPr>
          <a:xfrm>
            <a:off x="3507665" y="5810627"/>
            <a:ext cx="722410" cy="658558"/>
          </a:xfrm>
          <a:prstGeom prst="ellipse">
            <a:avLst/>
          </a:prstGeom>
          <a:ln w="2222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0" name="Rectangle 39"/>
          <p:cNvSpPr/>
          <p:nvPr/>
        </p:nvSpPr>
        <p:spPr>
          <a:xfrm>
            <a:off x="1970973" y="937845"/>
            <a:ext cx="129875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Disease</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41" name="Group 40"/>
          <p:cNvGrpSpPr/>
          <p:nvPr/>
        </p:nvGrpSpPr>
        <p:grpSpPr>
          <a:xfrm>
            <a:off x="3886200" y="2106301"/>
            <a:ext cx="4191000" cy="673508"/>
            <a:chOff x="3940381" y="2019299"/>
            <a:chExt cx="3451019" cy="647701"/>
          </a:xfrm>
        </p:grpSpPr>
        <p:cxnSp>
          <p:nvCxnSpPr>
            <p:cNvPr id="43" name="Straight Arrow Connector 42"/>
            <p:cNvCxnSpPr/>
            <p:nvPr/>
          </p:nvCxnSpPr>
          <p:spPr bwMode="auto">
            <a:xfrm flipH="1" flipV="1">
              <a:off x="3940381" y="2019299"/>
              <a:ext cx="3451019" cy="647701"/>
            </a:xfrm>
            <a:prstGeom prst="straightConnector1">
              <a:avLst/>
            </a:prstGeom>
            <a:noFill/>
            <a:ln w="38100" cap="sq" cmpd="sng" algn="ctr">
              <a:solidFill>
                <a:srgbClr val="66FF33"/>
              </a:solidFill>
              <a:prstDash val="solid"/>
              <a:round/>
              <a:headEnd type="none" w="med" len="med"/>
              <a:tailEnd type="triangle"/>
            </a:ln>
            <a:effectLst/>
          </p:spPr>
        </p:cxnSp>
        <p:sp>
          <p:nvSpPr>
            <p:cNvPr id="47" name="Rectangle 46"/>
            <p:cNvSpPr/>
            <p:nvPr/>
          </p:nvSpPr>
          <p:spPr>
            <a:xfrm>
              <a:off x="4398907" y="2155097"/>
              <a:ext cx="32092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grpSp>
    </p:spTree>
    <p:extLst>
      <p:ext uri="{BB962C8B-B14F-4D97-AF65-F5344CB8AC3E}">
        <p14:creationId xmlns:p14="http://schemas.microsoft.com/office/powerpoint/2010/main" val="38325100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
                                        </p:tgtEl>
                                        <p:attrNameLst>
                                          <p:attrName>style.visibility</p:attrName>
                                        </p:attrNameLst>
                                      </p:cBhvr>
                                      <p:to>
                                        <p:strVal val="visible"/>
                                      </p:to>
                                    </p:set>
                                    <p:anim calcmode="lin" valueType="num">
                                      <p:cBhvr additive="base">
                                        <p:cTn id="13" dur="500" fill="hold"/>
                                        <p:tgtEl>
                                          <p:spTgt spid="4"/>
                                        </p:tgtEl>
                                        <p:attrNameLst>
                                          <p:attrName>ppt_x</p:attrName>
                                        </p:attrNameLst>
                                      </p:cBhvr>
                                      <p:tavLst>
                                        <p:tav tm="0">
                                          <p:val>
                                            <p:strVal val="0-#ppt_w/2"/>
                                          </p:val>
                                        </p:tav>
                                        <p:tav tm="100000">
                                          <p:val>
                                            <p:strVal val="#ppt_x"/>
                                          </p:val>
                                        </p:tav>
                                      </p:tavLst>
                                    </p:anim>
                                    <p:anim calcmode="lin" valueType="num">
                                      <p:cBhvr additive="base">
                                        <p:cTn id="1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6">
                                            <p:txEl>
                                              <p:pRg st="0" end="0"/>
                                            </p:txEl>
                                          </p:spTgt>
                                        </p:tgtEl>
                                        <p:attrNameLst>
                                          <p:attrName>style.visibility</p:attrName>
                                        </p:attrNameLst>
                                      </p:cBhvr>
                                      <p:to>
                                        <p:strVal val="visible"/>
                                      </p:to>
                                    </p:set>
                                    <p:anim calcmode="lin" valueType="num">
                                      <p:cBhvr additive="base">
                                        <p:cTn id="19"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36">
                                            <p:txEl>
                                              <p:pRg st="1" end="1"/>
                                            </p:txEl>
                                          </p:spTgt>
                                        </p:tgtEl>
                                        <p:attrNameLst>
                                          <p:attrName>style.visibility</p:attrName>
                                        </p:attrNameLst>
                                      </p:cBhvr>
                                      <p:to>
                                        <p:strVal val="visible"/>
                                      </p:to>
                                    </p:set>
                                    <p:anim calcmode="lin" valueType="num">
                                      <p:cBhvr additive="base">
                                        <p:cTn id="25" dur="500" fill="hold"/>
                                        <p:tgtEl>
                                          <p:spTgt spid="36">
                                            <p:txEl>
                                              <p:pRg st="1" end="1"/>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6">
                                            <p:txEl>
                                              <p:pRg st="1" end="1"/>
                                            </p:txEl>
                                          </p:spTgt>
                                        </p:tgtEl>
                                        <p:attrNameLst>
                                          <p:attrName>ppt_y</p:attrName>
                                        </p:attrNameLst>
                                      </p:cBhvr>
                                      <p:tavLst>
                                        <p:tav tm="0">
                                          <p:val>
                                            <p:strVal val="#ppt_y"/>
                                          </p:val>
                                        </p:tav>
                                        <p:tav tm="100000">
                                          <p:val>
                                            <p:strVal val="#ppt_y"/>
                                          </p:val>
                                        </p:tav>
                                      </p:tavLst>
                                    </p:anim>
                                  </p:childTnLst>
                                </p:cTn>
                              </p:par>
                              <p:par>
                                <p:cTn id="27" presetID="2" presetClass="entr" presetSubtype="2" fill="hold" nodeType="withEffect">
                                  <p:stCondLst>
                                    <p:cond delay="0"/>
                                  </p:stCondLst>
                                  <p:childTnLst>
                                    <p:set>
                                      <p:cBhvr>
                                        <p:cTn id="28" dur="1" fill="hold">
                                          <p:stCondLst>
                                            <p:cond delay="0"/>
                                          </p:stCondLst>
                                        </p:cTn>
                                        <p:tgtEl>
                                          <p:spTgt spid="41"/>
                                        </p:tgtEl>
                                        <p:attrNameLst>
                                          <p:attrName>style.visibility</p:attrName>
                                        </p:attrNameLst>
                                      </p:cBhvr>
                                      <p:to>
                                        <p:strVal val="visible"/>
                                      </p:to>
                                    </p:set>
                                    <p:anim calcmode="lin" valueType="num">
                                      <p:cBhvr additive="base">
                                        <p:cTn id="29" dur="500" fill="hold"/>
                                        <p:tgtEl>
                                          <p:spTgt spid="41"/>
                                        </p:tgtEl>
                                        <p:attrNameLst>
                                          <p:attrName>ppt_x</p:attrName>
                                        </p:attrNameLst>
                                      </p:cBhvr>
                                      <p:tavLst>
                                        <p:tav tm="0">
                                          <p:val>
                                            <p:strVal val="1+#ppt_w/2"/>
                                          </p:val>
                                        </p:tav>
                                        <p:tav tm="100000">
                                          <p:val>
                                            <p:strVal val="#ppt_x"/>
                                          </p:val>
                                        </p:tav>
                                      </p:tavLst>
                                    </p:anim>
                                    <p:anim calcmode="lin" valueType="num">
                                      <p:cBhvr additive="base">
                                        <p:cTn id="30"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36">
                                            <p:txEl>
                                              <p:pRg st="2" end="2"/>
                                            </p:txEl>
                                          </p:spTgt>
                                        </p:tgtEl>
                                        <p:attrNameLst>
                                          <p:attrName>style.visibility</p:attrName>
                                        </p:attrNameLst>
                                      </p:cBhvr>
                                      <p:to>
                                        <p:strVal val="visible"/>
                                      </p:to>
                                    </p:set>
                                    <p:anim calcmode="lin" valueType="num">
                                      <p:cBhvr additive="base">
                                        <p:cTn id="35" dur="500" fill="hold"/>
                                        <p:tgtEl>
                                          <p:spTgt spid="36">
                                            <p:txEl>
                                              <p:pRg st="2" end="2"/>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6">
                                            <p:txEl>
                                              <p:pRg st="3" end="3"/>
                                            </p:txEl>
                                          </p:spTgt>
                                        </p:tgtEl>
                                        <p:attrNameLst>
                                          <p:attrName>style.visibility</p:attrName>
                                        </p:attrNameLst>
                                      </p:cBhvr>
                                      <p:to>
                                        <p:strVal val="visible"/>
                                      </p:to>
                                    </p:set>
                                    <p:anim calcmode="lin" valueType="num">
                                      <p:cBhvr additive="base">
                                        <p:cTn id="41" dur="500" fill="hold"/>
                                        <p:tgtEl>
                                          <p:spTgt spid="36">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6">
                                            <p:txEl>
                                              <p:pRg st="3" end="3"/>
                                            </p:txEl>
                                          </p:spTgt>
                                        </p:tgtEl>
                                        <p:attrNameLst>
                                          <p:attrName>ppt_y</p:attrName>
                                        </p:attrNameLst>
                                      </p:cBhvr>
                                      <p:tavLst>
                                        <p:tav tm="0">
                                          <p:val>
                                            <p:strVal val="1+#ppt_h/2"/>
                                          </p:val>
                                        </p:tav>
                                        <p:tav tm="100000">
                                          <p:val>
                                            <p:strVal val="#ppt_y"/>
                                          </p:val>
                                        </p:tav>
                                      </p:tavLst>
                                    </p:anim>
                                  </p:childTnLst>
                                </p:cTn>
                              </p:par>
                              <p:par>
                                <p:cTn id="43" presetID="2" presetClass="entr" presetSubtype="4" fill="hold" grpId="0" nodeType="withEffect">
                                  <p:stCondLst>
                                    <p:cond delay="0"/>
                                  </p:stCondLst>
                                  <p:childTnLst>
                                    <p:set>
                                      <p:cBhvr>
                                        <p:cTn id="44" dur="1" fill="hold">
                                          <p:stCondLst>
                                            <p:cond delay="0"/>
                                          </p:stCondLst>
                                        </p:cTn>
                                        <p:tgtEl>
                                          <p:spTgt spid="37"/>
                                        </p:tgtEl>
                                        <p:attrNameLst>
                                          <p:attrName>style.visibility</p:attrName>
                                        </p:attrNameLst>
                                      </p:cBhvr>
                                      <p:to>
                                        <p:strVal val="visible"/>
                                      </p:to>
                                    </p:set>
                                    <p:anim calcmode="lin" valueType="num">
                                      <p:cBhvr additive="base">
                                        <p:cTn id="45" dur="500" fill="hold"/>
                                        <p:tgtEl>
                                          <p:spTgt spid="37"/>
                                        </p:tgtEl>
                                        <p:attrNameLst>
                                          <p:attrName>ppt_x</p:attrName>
                                        </p:attrNameLst>
                                      </p:cBhvr>
                                      <p:tavLst>
                                        <p:tav tm="0">
                                          <p:val>
                                            <p:strVal val="#ppt_x"/>
                                          </p:val>
                                        </p:tav>
                                        <p:tav tm="100000">
                                          <p:val>
                                            <p:strVal val="#ppt_x"/>
                                          </p:val>
                                        </p:tav>
                                      </p:tavLst>
                                    </p:anim>
                                    <p:anim calcmode="lin" valueType="num">
                                      <p:cBhvr additive="base">
                                        <p:cTn id="46"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Lst>
  </p:timing>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14D6E825-5A81-4034-9713-11D6240555E7}"/>
              </a:ext>
            </a:extLst>
          </p:cNvPr>
          <p:cNvGrpSpPr/>
          <p:nvPr/>
        </p:nvGrpSpPr>
        <p:grpSpPr>
          <a:xfrm>
            <a:off x="6324600" y="1562100"/>
            <a:ext cx="1981200" cy="2095500"/>
            <a:chOff x="6934200" y="228600"/>
            <a:chExt cx="1981200" cy="2095500"/>
          </a:xfrm>
        </p:grpSpPr>
        <p:sp>
          <p:nvSpPr>
            <p:cNvPr id="16" name="Rectangle 2">
              <a:extLst>
                <a:ext uri="{FF2B5EF4-FFF2-40B4-BE49-F238E27FC236}">
                  <a16:creationId xmlns:a16="http://schemas.microsoft.com/office/drawing/2014/main" id="{546C40B9-E88A-4E75-9E1D-ED1BCC31EEB3}"/>
                </a:ext>
              </a:extLst>
            </p:cNvPr>
            <p:cNvSpPr txBox="1">
              <a:spLocks noChangeArrowheads="1"/>
            </p:cNvSpPr>
            <p:nvPr/>
          </p:nvSpPr>
          <p:spPr bwMode="auto">
            <a:xfrm>
              <a:off x="7175494" y="609600"/>
              <a:ext cx="1663701"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altLang="en-US" sz="20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 (Disease)</a:t>
              </a:r>
            </a:p>
          </p:txBody>
        </p:sp>
        <p:cxnSp>
          <p:nvCxnSpPr>
            <p:cNvPr id="17" name="Straight Arrow Connector 16">
              <a:extLst>
                <a:ext uri="{FF2B5EF4-FFF2-40B4-BE49-F238E27FC236}">
                  <a16:creationId xmlns:a16="http://schemas.microsoft.com/office/drawing/2014/main" id="{AA5EAA98-523C-4A65-99F4-DFBE6A3AE05F}"/>
                </a:ext>
              </a:extLst>
            </p:cNvPr>
            <p:cNvCxnSpPr/>
            <p:nvPr/>
          </p:nvCxnSpPr>
          <p:spPr bwMode="auto">
            <a:xfrm>
              <a:off x="7772400" y="990599"/>
              <a:ext cx="0" cy="868362"/>
            </a:xfrm>
            <a:prstGeom prst="straightConnector1">
              <a:avLst/>
            </a:prstGeom>
            <a:solidFill>
              <a:schemeClr val="accent1"/>
            </a:solidFill>
            <a:ln w="25400" cap="flat" cmpd="sng" algn="ctr">
              <a:solidFill>
                <a:schemeClr val="tx1"/>
              </a:solidFill>
              <a:prstDash val="solid"/>
              <a:round/>
              <a:headEnd type="none" w="med" len="med"/>
              <a:tailEnd type="triangle"/>
            </a:ln>
            <a:effectLst/>
          </p:spPr>
        </p:cxnSp>
        <p:sp>
          <p:nvSpPr>
            <p:cNvPr id="22" name="Oval 21">
              <a:extLst>
                <a:ext uri="{FF2B5EF4-FFF2-40B4-BE49-F238E27FC236}">
                  <a16:creationId xmlns:a16="http://schemas.microsoft.com/office/drawing/2014/main" id="{BFBA1EA8-C2FF-48EC-BCA3-EE4A198DD6AE}"/>
                </a:ext>
              </a:extLst>
            </p:cNvPr>
            <p:cNvSpPr/>
            <p:nvPr/>
          </p:nvSpPr>
          <p:spPr bwMode="auto">
            <a:xfrm>
              <a:off x="7696200" y="924718"/>
              <a:ext cx="152395" cy="167481"/>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26" name="Rectangle 2">
              <a:extLst>
                <a:ext uri="{FF2B5EF4-FFF2-40B4-BE49-F238E27FC236}">
                  <a16:creationId xmlns:a16="http://schemas.microsoft.com/office/drawing/2014/main" id="{E46B490D-4BC9-4C9D-A9F7-0F8A703E8A52}"/>
                </a:ext>
              </a:extLst>
            </p:cNvPr>
            <p:cNvSpPr txBox="1">
              <a:spLocks noChangeArrowheads="1"/>
            </p:cNvSpPr>
            <p:nvPr/>
          </p:nvSpPr>
          <p:spPr bwMode="auto">
            <a:xfrm>
              <a:off x="6934200" y="2028984"/>
              <a:ext cx="1981199" cy="2951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altLang="en-US" sz="20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B (Symptoms)</a:t>
              </a:r>
            </a:p>
          </p:txBody>
        </p:sp>
        <p:sp>
          <p:nvSpPr>
            <p:cNvPr id="27" name="Oval 26">
              <a:extLst>
                <a:ext uri="{FF2B5EF4-FFF2-40B4-BE49-F238E27FC236}">
                  <a16:creationId xmlns:a16="http://schemas.microsoft.com/office/drawing/2014/main" id="{0F23B2D4-6FAD-4DFA-AC05-BA9B68E26DFA}"/>
                </a:ext>
              </a:extLst>
            </p:cNvPr>
            <p:cNvSpPr/>
            <p:nvPr/>
          </p:nvSpPr>
          <p:spPr bwMode="auto">
            <a:xfrm>
              <a:off x="7708905" y="1867773"/>
              <a:ext cx="152395" cy="167481"/>
            </a:xfrm>
            <a:prstGeom prst="ellipse">
              <a:avLst/>
            </a:prstGeom>
            <a:solidFill>
              <a:schemeClr val="tx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1" fontAlgn="base" latinLnBrk="0" hangingPunct="1">
                <a:lnSpc>
                  <a:spcPct val="100000"/>
                </a:lnSpc>
                <a:spcBef>
                  <a:spcPct val="50000"/>
                </a:spcBef>
                <a:spcAft>
                  <a:spcPct val="0"/>
                </a:spcAft>
                <a:buClrTx/>
                <a:buSzTx/>
                <a:buFontTx/>
                <a:buNone/>
                <a:tabLst/>
                <a:defRPr/>
              </a:pPr>
              <a:endParaRPr kumimoji="0" lang="en-US" sz="2000" b="0" i="0" u="none" strike="noStrike" kern="1200" cap="none" spc="0" normalizeH="0" baseline="0" noProof="0">
                <a:ln>
                  <a:noFill/>
                </a:ln>
                <a:solidFill>
                  <a:srgbClr val="FFFFFF"/>
                </a:solidFill>
                <a:effectLst/>
                <a:uLnTx/>
                <a:uFillTx/>
                <a:latin typeface="Times New Roman" pitchFamily="18" charset="0"/>
                <a:ea typeface="+mn-ea"/>
                <a:cs typeface="Times New Roman" panose="02020603050405020304" pitchFamily="18" charset="0"/>
              </a:endParaRPr>
            </a:p>
          </p:txBody>
        </p:sp>
        <p:sp>
          <p:nvSpPr>
            <p:cNvPr id="38" name="Rectangle 2">
              <a:extLst>
                <a:ext uri="{FF2B5EF4-FFF2-40B4-BE49-F238E27FC236}">
                  <a16:creationId xmlns:a16="http://schemas.microsoft.com/office/drawing/2014/main" id="{82AF12F1-8A28-42B0-87CB-B87617D608DD}"/>
                </a:ext>
              </a:extLst>
            </p:cNvPr>
            <p:cNvSpPr txBox="1">
              <a:spLocks noChangeArrowheads="1"/>
            </p:cNvSpPr>
            <p:nvPr/>
          </p:nvSpPr>
          <p:spPr bwMode="auto">
            <a:xfrm>
              <a:off x="6934200" y="228600"/>
              <a:ext cx="1981200" cy="4873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defRPr>
              </a:lvl2pPr>
              <a:lvl3pPr marL="1143000" indent="-228600" algn="l" rtl="0" eaLnBrk="0" fontAlgn="base" hangingPunct="0">
                <a:spcBef>
                  <a:spcPct val="20000"/>
                </a:spcBef>
                <a:spcAft>
                  <a:spcPct val="0"/>
                </a:spcAft>
                <a:buChar char="•"/>
                <a:defRPr sz="2400">
                  <a:solidFill>
                    <a:schemeClr val="tx1"/>
                  </a:solidFill>
                  <a:latin typeface="+mn-lt"/>
                </a:defRPr>
              </a:lvl3pPr>
              <a:lvl4pPr marL="1600200" indent="-228600" algn="l" rtl="0" eaLnBrk="0" fontAlgn="base" hangingPunct="0">
                <a:spcBef>
                  <a:spcPct val="20000"/>
                </a:spcBef>
                <a:spcAft>
                  <a:spcPct val="0"/>
                </a:spcAft>
                <a:buChar char="–"/>
                <a:defRPr sz="2000">
                  <a:solidFill>
                    <a:schemeClr val="tx1"/>
                  </a:solidFill>
                  <a:latin typeface="+mn-lt"/>
                </a:defRPr>
              </a:lvl4pPr>
              <a:lvl5pPr marL="2057400" indent="-228600" algn="l" rtl="0" eaLnBrk="0" fontAlgn="base" hangingPunct="0">
                <a:spcBef>
                  <a:spcPct val="20000"/>
                </a:spcBef>
                <a:spcAft>
                  <a:spcPct val="0"/>
                </a:spcAft>
                <a:buChar char="»"/>
                <a:defRPr sz="2000">
                  <a:solidFill>
                    <a:schemeClr val="tx1"/>
                  </a:solidFill>
                  <a:latin typeface="+mn-lt"/>
                </a:defRPr>
              </a:lvl5pPr>
              <a:lvl6pPr marL="2514600" indent="-228600" algn="l" rtl="0" fontAlgn="base">
                <a:spcBef>
                  <a:spcPct val="20000"/>
                </a:spcBef>
                <a:spcAft>
                  <a:spcPct val="0"/>
                </a:spcAft>
                <a:buChar char="»"/>
                <a:defRPr sz="2000">
                  <a:solidFill>
                    <a:schemeClr val="tx1"/>
                  </a:solidFill>
                  <a:latin typeface="+mn-lt"/>
                </a:defRPr>
              </a:lvl6pPr>
              <a:lvl7pPr marL="2971800" indent="-228600" algn="l" rtl="0" fontAlgn="base">
                <a:spcBef>
                  <a:spcPct val="20000"/>
                </a:spcBef>
                <a:spcAft>
                  <a:spcPct val="0"/>
                </a:spcAft>
                <a:buChar char="»"/>
                <a:defRPr sz="2000">
                  <a:solidFill>
                    <a:schemeClr val="tx1"/>
                  </a:solidFill>
                  <a:latin typeface="+mn-lt"/>
                </a:defRPr>
              </a:lvl7pPr>
              <a:lvl8pPr marL="3429000" indent="-228600" algn="l" rtl="0" fontAlgn="base">
                <a:spcBef>
                  <a:spcPct val="20000"/>
                </a:spcBef>
                <a:spcAft>
                  <a:spcPct val="0"/>
                </a:spcAft>
                <a:buChar char="»"/>
                <a:defRPr sz="2000">
                  <a:solidFill>
                    <a:schemeClr val="tx1"/>
                  </a:solidFill>
                  <a:latin typeface="+mn-lt"/>
                </a:defRPr>
              </a:lvl8pPr>
              <a:lvl9pPr marL="3886200" indent="-228600" algn="l" rtl="0" fontAlgn="base">
                <a:spcBef>
                  <a:spcPct val="20000"/>
                </a:spcBef>
                <a:spcAft>
                  <a:spcPct val="0"/>
                </a:spcAft>
                <a:buChar char="»"/>
                <a:defRPr sz="2000">
                  <a:solidFill>
                    <a:schemeClr val="tx1"/>
                  </a:solidFill>
                  <a:latin typeface="+mn-lt"/>
                </a:defRPr>
              </a:lvl9pPr>
            </a:lstStyle>
            <a:p>
              <a:pPr marL="342900" marR="0" lvl="0" indent="-342900" algn="l" defTabSz="914400" rtl="0" eaLnBrk="1" fontAlgn="base" latinLnBrk="0" hangingPunct="1">
                <a:lnSpc>
                  <a:spcPct val="80000"/>
                </a:lnSpc>
                <a:spcBef>
                  <a:spcPct val="20000"/>
                </a:spcBef>
                <a:spcAft>
                  <a:spcPct val="0"/>
                </a:spcAft>
                <a:buClrTx/>
                <a:buSzTx/>
                <a:buFontTx/>
                <a:buNone/>
                <a:tabLst/>
                <a:defRPr/>
              </a:pPr>
              <a:r>
                <a:rPr kumimoji="0" lang="en-US" altLang="en-US" sz="2000" b="0" i="0" u="none" strike="noStrike" kern="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Causal Graph</a:t>
              </a:r>
            </a:p>
          </p:txBody>
        </p:sp>
      </p:grpSp>
      <p:pic>
        <p:nvPicPr>
          <p:cNvPr id="1026" name="Picture 2" descr="Image result for Causal Inference in Statistics: A Primer">
            <a:extLst>
              <a:ext uri="{FF2B5EF4-FFF2-40B4-BE49-F238E27FC236}">
                <a16:creationId xmlns:a16="http://schemas.microsoft.com/office/drawing/2014/main" id="{1E14A6A0-35F2-4236-9A09-D3D0632C4419}"/>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131220" y="784338"/>
            <a:ext cx="2936878" cy="4224707"/>
          </a:xfrm>
          <a:prstGeom prst="rect">
            <a:avLst/>
          </a:prstGeom>
          <a:noFill/>
          <a:extLst>
            <a:ext uri="{909E8E84-426E-40DD-AFC4-6F175D3DCCD1}">
              <a14:hiddenFill xmlns:a14="http://schemas.microsoft.com/office/drawing/2010/main">
                <a:solidFill>
                  <a:srgbClr val="FFFFFF"/>
                </a:solidFill>
              </a14:hiddenFill>
            </a:ext>
          </a:extLst>
        </p:spPr>
      </p:pic>
      <p:sp>
        <p:nvSpPr>
          <p:cNvPr id="14" name="AutoShape 8">
            <a:extLst>
              <a:ext uri="{FF2B5EF4-FFF2-40B4-BE49-F238E27FC236}">
                <a16:creationId xmlns:a16="http://schemas.microsoft.com/office/drawing/2014/main" id="{8E94460D-D88C-48EA-A124-ABB8F79AF3A1}"/>
              </a:ext>
            </a:extLst>
          </p:cNvPr>
          <p:cNvSpPr>
            <a:spLocks noChangeArrowheads="1"/>
          </p:cNvSpPr>
          <p:nvPr/>
        </p:nvSpPr>
        <p:spPr bwMode="auto">
          <a:xfrm>
            <a:off x="2798920" y="5063702"/>
            <a:ext cx="3625359" cy="793862"/>
          </a:xfrm>
          <a:prstGeom prst="wedgeRectCallout">
            <a:avLst>
              <a:gd name="adj1" fmla="val -60204"/>
              <a:gd name="adj2" fmla="val 89898"/>
            </a:avLst>
          </a:prstGeom>
          <a:noFill/>
          <a:ln w="12700">
            <a:solidFill>
              <a:srgbClr val="CC00FF"/>
            </a:solidFill>
            <a:miter lim="800000"/>
            <a:headEnd/>
            <a:tailEnd/>
          </a:ln>
          <a:extLst>
            <a:ext uri="{909E8E84-426E-40DD-AFC4-6F175D3DCCD1}">
              <a14:hiddenFill xmlns:a14="http://schemas.microsoft.com/office/drawing/2010/main">
                <a:solidFill>
                  <a:srgbClr val="FFFFFF"/>
                </a:solidFill>
              </a14:hiddenFill>
            </a:ext>
          </a:extLst>
        </p:spPr>
        <p:txBody>
          <a:bodyPr/>
          <a:lstStyle>
            <a:lvl1pPr eaLnBrk="0" hangingPunct="0">
              <a:spcBef>
                <a:spcPct val="20000"/>
              </a:spcBef>
              <a:buChar char="•"/>
              <a:defRPr sz="3200">
                <a:solidFill>
                  <a:schemeClr val="tx1"/>
                </a:solidFill>
                <a:latin typeface="Times New Roman" pitchFamily="18" charset="0"/>
              </a:defRPr>
            </a:lvl1pPr>
            <a:lvl2pPr marL="742950" indent="-285750" eaLnBrk="0" hangingPunct="0">
              <a:spcBef>
                <a:spcPct val="20000"/>
              </a:spcBef>
              <a:buChar char="–"/>
              <a:defRPr sz="2800">
                <a:solidFill>
                  <a:schemeClr val="tx1"/>
                </a:solidFill>
                <a:latin typeface="Times New Roman" pitchFamily="18" charset="0"/>
              </a:defRPr>
            </a:lvl2pPr>
            <a:lvl3pPr marL="1143000" indent="-228600" eaLnBrk="0" hangingPunct="0">
              <a:spcBef>
                <a:spcPct val="20000"/>
              </a:spcBef>
              <a:buChar char="•"/>
              <a:defRPr sz="2400">
                <a:solidFill>
                  <a:schemeClr val="tx1"/>
                </a:solidFill>
                <a:latin typeface="Times New Roman" pitchFamily="18" charset="0"/>
              </a:defRPr>
            </a:lvl3pPr>
            <a:lvl4pPr marL="1600200" indent="-228600" eaLnBrk="0" hangingPunct="0">
              <a:spcBef>
                <a:spcPct val="20000"/>
              </a:spcBef>
              <a:buChar char="–"/>
              <a:defRPr sz="2000">
                <a:solidFill>
                  <a:schemeClr val="tx1"/>
                </a:solidFill>
                <a:latin typeface="Times New Roman" pitchFamily="18" charset="0"/>
              </a:defRPr>
            </a:lvl4pPr>
            <a:lvl5pPr marL="2057400" indent="-228600"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171450" algn="l" defTabSz="685800" rtl="0" eaLnBrk="1" fontAlgn="auto" latinLnBrk="0" hangingPunct="1">
              <a:lnSpc>
                <a:spcPct val="100000"/>
              </a:lnSpc>
              <a:spcBef>
                <a:spcPts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have a whole set of slides on this if you want.</a:t>
            </a:r>
          </a:p>
        </p:txBody>
      </p:sp>
      <p:sp>
        <p:nvSpPr>
          <p:cNvPr id="15" name="Rectangle 63">
            <a:extLst>
              <a:ext uri="{FF2B5EF4-FFF2-40B4-BE49-F238E27FC236}">
                <a16:creationId xmlns:a16="http://schemas.microsoft.com/office/drawing/2014/main" id="{99F3D7EB-0804-4024-81A4-AAD78FD7265E}"/>
              </a:ext>
            </a:extLst>
          </p:cNvPr>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Bayesian Inference</a:t>
            </a:r>
          </a:p>
        </p:txBody>
      </p:sp>
      <p:sp>
        <p:nvSpPr>
          <p:cNvPr id="18" name="Rectangle 17">
            <a:extLst>
              <a:ext uri="{FF2B5EF4-FFF2-40B4-BE49-F238E27FC236}">
                <a16:creationId xmlns:a16="http://schemas.microsoft.com/office/drawing/2014/main" id="{17011740-FA46-46A7-B53E-1D9E67A604F1}"/>
              </a:ext>
            </a:extLst>
          </p:cNvPr>
          <p:cNvSpPr/>
          <p:nvPr/>
        </p:nvSpPr>
        <p:spPr>
          <a:xfrm>
            <a:off x="2412994" y="6055519"/>
            <a:ext cx="8305800" cy="1015663"/>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hlinkClick r:id="rId3"/>
              </a:rPr>
              <a:t>https://www.eecs.yorku.ca/~jeff/courses/fun/</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hlinkClick r:id="rId4"/>
              </a:rPr>
              <a:t>Calculating probabilities differently to handle causality</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863593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026"/>
                                        </p:tgtEl>
                                        <p:attrNameLst>
                                          <p:attrName>style.visibility</p:attrName>
                                        </p:attrNameLst>
                                      </p:cBhvr>
                                      <p:to>
                                        <p:strVal val="visible"/>
                                      </p:to>
                                    </p:set>
                                    <p:anim calcmode="lin" valueType="num">
                                      <p:cBhvr additive="base">
                                        <p:cTn id="11" dur="500" fill="hold"/>
                                        <p:tgtEl>
                                          <p:spTgt spid="1026"/>
                                        </p:tgtEl>
                                        <p:attrNameLst>
                                          <p:attrName>ppt_x</p:attrName>
                                        </p:attrNameLst>
                                      </p:cBhvr>
                                      <p:tavLst>
                                        <p:tav tm="0">
                                          <p:val>
                                            <p:strVal val="#ppt_x"/>
                                          </p:val>
                                        </p:tav>
                                        <p:tav tm="100000">
                                          <p:val>
                                            <p:strVal val="#ppt_x"/>
                                          </p:val>
                                        </p:tav>
                                      </p:tavLst>
                                    </p:anim>
                                    <p:anim calcmode="lin" valueType="num">
                                      <p:cBhvr additive="base">
                                        <p:cTn id="12" dur="500" fill="hold"/>
                                        <p:tgtEl>
                                          <p:spTgt spid="1026"/>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ppt_x"/>
                                          </p:val>
                                        </p:tav>
                                        <p:tav tm="100000">
                                          <p:val>
                                            <p:strVal val="#ppt_x"/>
                                          </p:val>
                                        </p:tav>
                                      </p:tavLst>
                                    </p:anim>
                                    <p:anim calcmode="lin" valueType="num">
                                      <p:cBhvr additive="base">
                                        <p:cTn id="18"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ppt_x"/>
                                          </p:val>
                                        </p:tav>
                                        <p:tav tm="100000">
                                          <p:val>
                                            <p:strVal val="#ppt_x"/>
                                          </p:val>
                                        </p:tav>
                                      </p:tavLst>
                                    </p:anim>
                                    <p:anim calcmode="lin" valueType="num">
                                      <p:cBhvr additive="base">
                                        <p:cTn id="24"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8"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67512885-332E-4DFB-8DB8-BB9DC3E9E0A7}"/>
                  </a:ext>
                </a:extLst>
              </p:cNvPr>
              <p:cNvSpPr/>
              <p:nvPr/>
            </p:nvSpPr>
            <p:spPr>
              <a:xfrm>
                <a:off x="304800" y="610612"/>
                <a:ext cx="9144000" cy="3785652"/>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Suppose the world defines a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on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not know its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“know” that the distribution must be “simple”.</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gives us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prior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knowledge that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drawn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from distribution that we know.</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eg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Randomly choose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ie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 and then independently each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How does this new information change what we know about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Bayesian Inference gives it to us.</a:t>
                </a:r>
              </a:p>
            </p:txBody>
          </p:sp>
        </mc:Choice>
        <mc:Fallback xmlns="">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304800" y="610612"/>
                <a:ext cx="9144000" cy="3785652"/>
              </a:xfrm>
              <a:prstGeom prst="rect">
                <a:avLst/>
              </a:prstGeom>
              <a:blipFill>
                <a:blip r:embed="rId3"/>
                <a:stretch>
                  <a:fillRect t="-1288" b="-2738"/>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F8D17049-210A-4D2C-AEC7-C0BA288CD135}"/>
              </a:ext>
            </a:extLst>
          </p:cNvPr>
          <p:cNvPicPr>
            <a:picLocks noChangeAspect="1"/>
          </p:cNvPicPr>
          <p:nvPr/>
        </p:nvPicPr>
        <p:blipFill>
          <a:blip r:embed="rId4"/>
          <a:stretch>
            <a:fillRect/>
          </a:stretch>
        </p:blipFill>
        <p:spPr>
          <a:xfrm>
            <a:off x="6815201" y="1851008"/>
            <a:ext cx="1727952" cy="984161"/>
          </a:xfrm>
          <a:prstGeom prst="rect">
            <a:avLst/>
          </a:prstGeom>
        </p:spPr>
      </p:pic>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Rounded MT Bold"/>
                <a:ea typeface="+mn-ea"/>
                <a:cs typeface="Arial" charset="0"/>
              </a:rPr>
              <a:t>Bayesian Statistics</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BA0AD500-E930-4D60-9D05-9D76753EAB49}"/>
                  </a:ext>
                </a:extLst>
              </p:cNvPr>
              <p:cNvSpPr/>
              <p:nvPr/>
            </p:nvSpPr>
            <p:spPr>
              <a:xfrm>
                <a:off x="6072052" y="740454"/>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 name="Rectangle 2">
                <a:extLst>
                  <a:ext uri="{FF2B5EF4-FFF2-40B4-BE49-F238E27FC236}">
                    <a16:creationId xmlns:a16="http://schemas.microsoft.com/office/drawing/2014/main" id="{BA0AD500-E930-4D60-9D05-9D76753EAB49}"/>
                  </a:ext>
                </a:extLst>
              </p:cNvPr>
              <p:cNvSpPr>
                <a:spLocks noRot="1" noChangeAspect="1" noMove="1" noResize="1" noEditPoints="1" noAdjustHandles="1" noChangeArrowheads="1" noChangeShapeType="1" noTextEdit="1"/>
              </p:cNvSpPr>
              <p:nvPr/>
            </p:nvSpPr>
            <p:spPr>
              <a:xfrm>
                <a:off x="6072052" y="740454"/>
                <a:ext cx="445443"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Rectangle 53">
                <a:extLst>
                  <a:ext uri="{FF2B5EF4-FFF2-40B4-BE49-F238E27FC236}">
                    <a16:creationId xmlns:a16="http://schemas.microsoft.com/office/drawing/2014/main" id="{9AF6AE79-8788-4CF1-9718-F44A53A33D5F}"/>
                  </a:ext>
                </a:extLst>
              </p:cNvPr>
              <p:cNvSpPr/>
              <p:nvPr/>
            </p:nvSpPr>
            <p:spPr>
              <a:xfrm>
                <a:off x="7798526" y="3331512"/>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54" name="Rectangle 53">
                <a:extLst>
                  <a:ext uri="{FF2B5EF4-FFF2-40B4-BE49-F238E27FC236}">
                    <a16:creationId xmlns:a16="http://schemas.microsoft.com/office/drawing/2014/main" id="{9AF6AE79-8788-4CF1-9718-F44A53A33D5F}"/>
                  </a:ext>
                </a:extLst>
              </p:cNvPr>
              <p:cNvSpPr>
                <a:spLocks noRot="1" noChangeAspect="1" noMove="1" noResize="1" noEditPoints="1" noAdjustHandles="1" noChangeArrowheads="1" noChangeShapeType="1" noTextEdit="1"/>
              </p:cNvSpPr>
              <p:nvPr/>
            </p:nvSpPr>
            <p:spPr>
              <a:xfrm>
                <a:off x="7798526" y="3331512"/>
                <a:ext cx="445443"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8" name="Rectangle 57">
                <a:extLst>
                  <a:ext uri="{FF2B5EF4-FFF2-40B4-BE49-F238E27FC236}">
                    <a16:creationId xmlns:a16="http://schemas.microsoft.com/office/drawing/2014/main" id="{7F470E9A-B915-40B1-92FA-2B446089C149}"/>
                  </a:ext>
                </a:extLst>
              </p:cNvPr>
              <p:cNvSpPr/>
              <p:nvPr/>
            </p:nvSpPr>
            <p:spPr>
              <a:xfrm>
                <a:off x="990600" y="4267200"/>
                <a:ext cx="4572000" cy="756426"/>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ie </a:t>
                </a: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 </a:t>
                </a:r>
                <a14:m>
                  <m:oMath xmlns:m="http://schemas.openxmlformats.org/officeDocument/2006/math">
                    <m:f>
                      <m:f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fPr>
                      <m:num>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m:t>
                        </m:r>
                      </m:num>
                      <m:den>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 )</m:t>
                        </m:r>
                      </m:den>
                    </m:f>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p>
            </p:txBody>
          </p:sp>
        </mc:Choice>
        <mc:Fallback xmlns="">
          <p:sp>
            <p:nvSpPr>
              <p:cNvPr id="58" name="Rectangle 57">
                <a:extLst>
                  <a:ext uri="{FF2B5EF4-FFF2-40B4-BE49-F238E27FC236}">
                    <a16:creationId xmlns:a16="http://schemas.microsoft.com/office/drawing/2014/main" id="{7F470E9A-B915-40B1-92FA-2B446089C149}"/>
                  </a:ext>
                </a:extLst>
              </p:cNvPr>
              <p:cNvSpPr>
                <a:spLocks noRot="1" noChangeAspect="1" noMove="1" noResize="1" noEditPoints="1" noAdjustHandles="1" noChangeArrowheads="1" noChangeShapeType="1" noTextEdit="1"/>
              </p:cNvSpPr>
              <p:nvPr/>
            </p:nvSpPr>
            <p:spPr>
              <a:xfrm>
                <a:off x="990600" y="4267200"/>
                <a:ext cx="4572000" cy="756426"/>
              </a:xfrm>
              <a:prstGeom prst="rect">
                <a:avLst/>
              </a:prstGeom>
              <a:blipFill>
                <a:blip r:embed="rId7"/>
                <a:stretch>
                  <a:fillRect/>
                </a:stretch>
              </a:blipFill>
            </p:spPr>
            <p:txBody>
              <a:bodyPr/>
              <a:lstStyle/>
              <a:p>
                <a:r>
                  <a:rPr lang="en-US">
                    <a:noFill/>
                  </a:rPr>
                  <a:t> </a:t>
                </a:r>
              </a:p>
            </p:txBody>
          </p:sp>
        </mc:Fallback>
      </mc:AlternateContent>
      <p:grpSp>
        <p:nvGrpSpPr>
          <p:cNvPr id="17" name="Group 16">
            <a:extLst>
              <a:ext uri="{FF2B5EF4-FFF2-40B4-BE49-F238E27FC236}">
                <a16:creationId xmlns:a16="http://schemas.microsoft.com/office/drawing/2014/main" id="{1998EB3E-60C2-46C7-B339-E1309CE897D7}"/>
              </a:ext>
            </a:extLst>
          </p:cNvPr>
          <p:cNvGrpSpPr/>
          <p:nvPr/>
        </p:nvGrpSpPr>
        <p:grpSpPr>
          <a:xfrm>
            <a:off x="4800600" y="4800600"/>
            <a:ext cx="5830390" cy="670912"/>
            <a:chOff x="4800600" y="4800600"/>
            <a:chExt cx="5830390" cy="670912"/>
          </a:xfrm>
        </p:grpSpPr>
        <p:grpSp>
          <p:nvGrpSpPr>
            <p:cNvPr id="8" name="Group 7">
              <a:extLst>
                <a:ext uri="{FF2B5EF4-FFF2-40B4-BE49-F238E27FC236}">
                  <a16:creationId xmlns:a16="http://schemas.microsoft.com/office/drawing/2014/main" id="{D8C22DC6-56BE-4FB2-8567-579569353568}"/>
                </a:ext>
              </a:extLst>
            </p:cNvPr>
            <p:cNvGrpSpPr/>
            <p:nvPr/>
          </p:nvGrpSpPr>
          <p:grpSpPr>
            <a:xfrm>
              <a:off x="4953000" y="4876800"/>
              <a:ext cx="5677990" cy="594712"/>
              <a:chOff x="3409405" y="5017962"/>
              <a:chExt cx="5677990" cy="594712"/>
            </a:xfrm>
          </p:grpSpPr>
          <p:sp>
            <p:nvSpPr>
              <p:cNvPr id="59" name="Rectangle 58">
                <a:extLst>
                  <a:ext uri="{FF2B5EF4-FFF2-40B4-BE49-F238E27FC236}">
                    <a16:creationId xmlns:a16="http://schemas.microsoft.com/office/drawing/2014/main" id="{9F692CFF-D276-45E2-808C-A07F26FCF478}"/>
                  </a:ext>
                </a:extLst>
              </p:cNvPr>
              <p:cNvSpPr/>
              <p:nvPr/>
            </p:nvSpPr>
            <p:spPr>
              <a:xfrm>
                <a:off x="3409405" y="5017962"/>
                <a:ext cx="567799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simply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AlternateContent xmlns:mc="http://schemas.openxmlformats.org/markup-compatibility/2006" xmlns:a14="http://schemas.microsoft.com/office/drawing/2010/main">
            <mc:Choice Requires="a14">
              <p:sp>
                <p:nvSpPr>
                  <p:cNvPr id="64" name="Rectangle 63">
                    <a:extLst>
                      <a:ext uri="{FF2B5EF4-FFF2-40B4-BE49-F238E27FC236}">
                        <a16:creationId xmlns:a16="http://schemas.microsoft.com/office/drawing/2014/main" id="{0E6923F9-4C94-4298-A0E3-9D606CA7093E}"/>
                      </a:ext>
                    </a:extLst>
                  </p:cNvPr>
                  <p:cNvSpPr/>
                  <p:nvPr/>
                </p:nvSpPr>
                <p:spPr>
                  <a:xfrm>
                    <a:off x="5600483" y="5212564"/>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64" name="Rectangle 63">
                    <a:extLst>
                      <a:ext uri="{FF2B5EF4-FFF2-40B4-BE49-F238E27FC236}">
                        <a16:creationId xmlns:a16="http://schemas.microsoft.com/office/drawing/2014/main" id="{0E6923F9-4C94-4298-A0E3-9D606CA7093E}"/>
                      </a:ext>
                    </a:extLst>
                  </p:cNvPr>
                  <p:cNvSpPr>
                    <a:spLocks noRot="1" noChangeAspect="1" noMove="1" noResize="1" noEditPoints="1" noAdjustHandles="1" noChangeArrowheads="1" noChangeShapeType="1" noTextEdit="1"/>
                  </p:cNvSpPr>
                  <p:nvPr/>
                </p:nvSpPr>
                <p:spPr>
                  <a:xfrm>
                    <a:off x="5600483" y="5212564"/>
                    <a:ext cx="445443" cy="400110"/>
                  </a:xfrm>
                  <a:prstGeom prst="rect">
                    <a:avLst/>
                  </a:prstGeom>
                  <a:blipFill>
                    <a:blip r:embed="rId8"/>
                    <a:stretch>
                      <a:fillRect/>
                    </a:stretch>
                  </a:blipFill>
                </p:spPr>
                <p:txBody>
                  <a:bodyPr/>
                  <a:lstStyle/>
                  <a:p>
                    <a:r>
                      <a:rPr lang="en-US">
                        <a:noFill/>
                      </a:rPr>
                      <a:t> </a:t>
                    </a:r>
                  </a:p>
                </p:txBody>
              </p:sp>
            </mc:Fallback>
          </mc:AlternateContent>
        </p:grpSp>
        <p:cxnSp>
          <p:nvCxnSpPr>
            <p:cNvPr id="10" name="Straight Arrow Connector 9">
              <a:extLst>
                <a:ext uri="{FF2B5EF4-FFF2-40B4-BE49-F238E27FC236}">
                  <a16:creationId xmlns:a16="http://schemas.microsoft.com/office/drawing/2014/main" id="{A6DA50C9-365F-481A-BF3E-7CD3635766FA}"/>
                </a:ext>
              </a:extLst>
            </p:cNvPr>
            <p:cNvCxnSpPr/>
            <p:nvPr/>
          </p:nvCxnSpPr>
          <p:spPr bwMode="auto">
            <a:xfrm flipH="1" flipV="1">
              <a:off x="4800600" y="4800600"/>
              <a:ext cx="381000" cy="270802"/>
            </a:xfrm>
            <a:prstGeom prst="straightConnector1">
              <a:avLst/>
            </a:prstGeom>
            <a:noFill/>
            <a:ln w="38100" cap="sq" cmpd="sng" algn="ctr">
              <a:solidFill>
                <a:srgbClr val="FFFF00"/>
              </a:solidFill>
              <a:prstDash val="solid"/>
              <a:round/>
              <a:headEnd type="none" w="med" len="med"/>
              <a:tailEnd type="triangle"/>
            </a:ln>
            <a:effectLst/>
          </p:spPr>
        </p:cxnSp>
      </p:grpSp>
      <p:grpSp>
        <p:nvGrpSpPr>
          <p:cNvPr id="31" name="Group 30">
            <a:extLst>
              <a:ext uri="{FF2B5EF4-FFF2-40B4-BE49-F238E27FC236}">
                <a16:creationId xmlns:a16="http://schemas.microsoft.com/office/drawing/2014/main" id="{44224144-0463-4C4F-88CA-97C14ADD4F17}"/>
              </a:ext>
            </a:extLst>
          </p:cNvPr>
          <p:cNvGrpSpPr/>
          <p:nvPr/>
        </p:nvGrpSpPr>
        <p:grpSpPr>
          <a:xfrm>
            <a:off x="3505200" y="4619776"/>
            <a:ext cx="5677990" cy="1099689"/>
            <a:chOff x="3505200" y="4619776"/>
            <a:chExt cx="5677990" cy="1099689"/>
          </a:xfrm>
        </p:grpSpPr>
        <mc:AlternateContent xmlns:mc="http://schemas.openxmlformats.org/markup-compatibility/2006" xmlns:a14="http://schemas.microsoft.com/office/drawing/2010/main">
          <mc:Choice Requires="a14">
            <p:sp>
              <p:nvSpPr>
                <p:cNvPr id="63" name="Rectangle 62">
                  <a:extLst>
                    <a:ext uri="{FF2B5EF4-FFF2-40B4-BE49-F238E27FC236}">
                      <a16:creationId xmlns:a16="http://schemas.microsoft.com/office/drawing/2014/main" id="{B5D10F5F-E023-4504-9E68-A355DC0C3562}"/>
                    </a:ext>
                  </a:extLst>
                </p:cNvPr>
                <p:cNvSpPr/>
                <p:nvPr/>
              </p:nvSpPr>
              <p:spPr>
                <a:xfrm>
                  <a:off x="3505200" y="5257800"/>
                  <a:ext cx="567799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our prior knowledge about about</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xmlns="">
            <p:sp>
              <p:nvSpPr>
                <p:cNvPr id="63" name="Rectangle 62">
                  <a:extLst>
                    <a:ext uri="{FF2B5EF4-FFF2-40B4-BE49-F238E27FC236}">
                      <a16:creationId xmlns:a16="http://schemas.microsoft.com/office/drawing/2014/main" id="{B5D10F5F-E023-4504-9E68-A355DC0C3562}"/>
                    </a:ext>
                  </a:extLst>
                </p:cNvPr>
                <p:cNvSpPr>
                  <a:spLocks noRot="1" noChangeAspect="1" noMove="1" noResize="1" noEditPoints="1" noAdjustHandles="1" noChangeArrowheads="1" noChangeShapeType="1" noTextEdit="1"/>
                </p:cNvSpPr>
                <p:nvPr/>
              </p:nvSpPr>
              <p:spPr>
                <a:xfrm>
                  <a:off x="3505200" y="5257800"/>
                  <a:ext cx="5677990" cy="461665"/>
                </a:xfrm>
                <a:prstGeom prst="rect">
                  <a:avLst/>
                </a:prstGeom>
                <a:blipFill>
                  <a:blip r:embed="rId9"/>
                  <a:stretch>
                    <a:fillRect t="-10667" r="-1074" b="-29333"/>
                  </a:stretch>
                </a:blipFill>
              </p:spPr>
              <p:txBody>
                <a:bodyPr/>
                <a:lstStyle/>
                <a:p>
                  <a:r>
                    <a:rPr lang="en-US">
                      <a:noFill/>
                    </a:rPr>
                    <a:t> </a:t>
                  </a:r>
                </a:p>
              </p:txBody>
            </p:sp>
          </mc:Fallback>
        </mc:AlternateContent>
        <p:cxnSp>
          <p:nvCxnSpPr>
            <p:cNvPr id="66" name="Straight Arrow Connector 65">
              <a:extLst>
                <a:ext uri="{FF2B5EF4-FFF2-40B4-BE49-F238E27FC236}">
                  <a16:creationId xmlns:a16="http://schemas.microsoft.com/office/drawing/2014/main" id="{D3D5DD63-1366-456A-971E-02369B38F1F4}"/>
                </a:ext>
              </a:extLst>
            </p:cNvPr>
            <p:cNvCxnSpPr>
              <a:cxnSpLocks/>
            </p:cNvCxnSpPr>
            <p:nvPr/>
          </p:nvCxnSpPr>
          <p:spPr bwMode="auto">
            <a:xfrm flipH="1" flipV="1">
              <a:off x="3810000" y="4619776"/>
              <a:ext cx="254726" cy="756426"/>
            </a:xfrm>
            <a:prstGeom prst="straightConnector1">
              <a:avLst/>
            </a:prstGeom>
            <a:noFill/>
            <a:ln w="38100" cap="sq" cmpd="sng" algn="ctr">
              <a:solidFill>
                <a:srgbClr val="FFFF00"/>
              </a:solidFill>
              <a:prstDash val="solid"/>
              <a:round/>
              <a:headEnd type="none" w="med" len="med"/>
              <a:tailEnd type="triangle"/>
            </a:ln>
            <a:effectLst/>
          </p:spPr>
        </p:cxnSp>
      </p:grpSp>
      <p:grpSp>
        <p:nvGrpSpPr>
          <p:cNvPr id="33" name="Group 32">
            <a:extLst>
              <a:ext uri="{FF2B5EF4-FFF2-40B4-BE49-F238E27FC236}">
                <a16:creationId xmlns:a16="http://schemas.microsoft.com/office/drawing/2014/main" id="{09F9EFED-DACF-474B-8F7B-B04AC0878259}"/>
              </a:ext>
            </a:extLst>
          </p:cNvPr>
          <p:cNvGrpSpPr/>
          <p:nvPr/>
        </p:nvGrpSpPr>
        <p:grpSpPr>
          <a:xfrm>
            <a:off x="3505200" y="5023626"/>
            <a:ext cx="3638878" cy="1046248"/>
            <a:chOff x="3505200" y="5023626"/>
            <a:chExt cx="3638878" cy="1046248"/>
          </a:xfrm>
        </p:grpSpPr>
        <p:sp>
          <p:nvSpPr>
            <p:cNvPr id="65" name="Rectangle 64">
              <a:extLst>
                <a:ext uri="{FF2B5EF4-FFF2-40B4-BE49-F238E27FC236}">
                  <a16:creationId xmlns:a16="http://schemas.microsoft.com/office/drawing/2014/main" id="{469E7160-3B69-4C08-B584-2AE17E0D8B70}"/>
                </a:ext>
              </a:extLst>
            </p:cNvPr>
            <p:cNvSpPr/>
            <p:nvPr/>
          </p:nvSpPr>
          <p:spPr>
            <a:xfrm>
              <a:off x="3518262" y="5608209"/>
              <a:ext cx="3625816"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combines these two.</a:t>
              </a:r>
            </a:p>
          </p:txBody>
        </p:sp>
        <p:cxnSp>
          <p:nvCxnSpPr>
            <p:cNvPr id="67" name="Straight Arrow Connector 66">
              <a:extLst>
                <a:ext uri="{FF2B5EF4-FFF2-40B4-BE49-F238E27FC236}">
                  <a16:creationId xmlns:a16="http://schemas.microsoft.com/office/drawing/2014/main" id="{863AC795-69B3-4CF6-8898-37F9633B71BC}"/>
                </a:ext>
              </a:extLst>
            </p:cNvPr>
            <p:cNvCxnSpPr>
              <a:cxnSpLocks/>
            </p:cNvCxnSpPr>
            <p:nvPr/>
          </p:nvCxnSpPr>
          <p:spPr bwMode="auto">
            <a:xfrm flipH="1" flipV="1">
              <a:off x="3505200" y="5023626"/>
              <a:ext cx="256904" cy="793700"/>
            </a:xfrm>
            <a:prstGeom prst="straightConnector1">
              <a:avLst/>
            </a:prstGeom>
            <a:noFill/>
            <a:ln w="38100" cap="sq" cmpd="sng" algn="ctr">
              <a:solidFill>
                <a:srgbClr val="FFFF00"/>
              </a:solidFill>
              <a:prstDash val="solid"/>
              <a:round/>
              <a:headEnd type="none" w="med" len="med"/>
              <a:tailEnd type="triangle"/>
            </a:ln>
            <a:effectLst/>
          </p:spPr>
        </p:cxnSp>
      </p:grpSp>
      <p:grpSp>
        <p:nvGrpSpPr>
          <p:cNvPr id="71" name="Group 70">
            <a:extLst>
              <a:ext uri="{FF2B5EF4-FFF2-40B4-BE49-F238E27FC236}">
                <a16:creationId xmlns:a16="http://schemas.microsoft.com/office/drawing/2014/main" id="{C8A155C6-5968-4CE6-AB32-22BF578F86B2}"/>
              </a:ext>
            </a:extLst>
          </p:cNvPr>
          <p:cNvGrpSpPr/>
          <p:nvPr/>
        </p:nvGrpSpPr>
        <p:grpSpPr>
          <a:xfrm>
            <a:off x="1460863" y="5042263"/>
            <a:ext cx="4953000" cy="1386895"/>
            <a:chOff x="1460863" y="5042263"/>
            <a:chExt cx="4953000" cy="1386895"/>
          </a:xfrm>
        </p:grpSpPr>
        <mc:AlternateContent xmlns:mc="http://schemas.openxmlformats.org/markup-compatibility/2006" xmlns:a14="http://schemas.microsoft.com/office/drawing/2010/main">
          <mc:Choice Requires="a14">
            <p:sp>
              <p:nvSpPr>
                <p:cNvPr id="62" name="Rectangle 61">
                  <a:extLst>
                    <a:ext uri="{FF2B5EF4-FFF2-40B4-BE49-F238E27FC236}">
                      <a16:creationId xmlns:a16="http://schemas.microsoft.com/office/drawing/2014/main" id="{19A1010B-9236-4DA1-A766-3BDD8D2CCA38}"/>
                    </a:ext>
                  </a:extLst>
                </p:cNvPr>
                <p:cNvSpPr/>
                <p:nvPr/>
              </p:nvSpPr>
              <p:spPr>
                <a:xfrm>
                  <a:off x="1460863" y="5967493"/>
                  <a:ext cx="495300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what we now know about</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xmlns="">
            <p:sp>
              <p:nvSpPr>
                <p:cNvPr id="62" name="Rectangle 61">
                  <a:extLst>
                    <a:ext uri="{FF2B5EF4-FFF2-40B4-BE49-F238E27FC236}">
                      <a16:creationId xmlns:a16="http://schemas.microsoft.com/office/drawing/2014/main" id="{19A1010B-9236-4DA1-A766-3BDD8D2CCA38}"/>
                    </a:ext>
                  </a:extLst>
                </p:cNvPr>
                <p:cNvSpPr>
                  <a:spLocks noRot="1" noChangeAspect="1" noMove="1" noResize="1" noEditPoints="1" noAdjustHandles="1" noChangeArrowheads="1" noChangeShapeType="1" noTextEdit="1"/>
                </p:cNvSpPr>
                <p:nvPr/>
              </p:nvSpPr>
              <p:spPr>
                <a:xfrm>
                  <a:off x="1460863" y="5967493"/>
                  <a:ext cx="4953000" cy="461665"/>
                </a:xfrm>
                <a:prstGeom prst="rect">
                  <a:avLst/>
                </a:prstGeom>
                <a:blipFill>
                  <a:blip r:embed="rId10"/>
                  <a:stretch>
                    <a:fillRect t="-10526" b="-28947"/>
                  </a:stretch>
                </a:blipFill>
              </p:spPr>
              <p:txBody>
                <a:bodyPr/>
                <a:lstStyle/>
                <a:p>
                  <a:r>
                    <a:rPr lang="en-US">
                      <a:noFill/>
                    </a:rPr>
                    <a:t> </a:t>
                  </a:r>
                </a:p>
              </p:txBody>
            </p:sp>
          </mc:Fallback>
        </mc:AlternateContent>
        <p:cxnSp>
          <p:nvCxnSpPr>
            <p:cNvPr id="68" name="Straight Arrow Connector 67">
              <a:extLst>
                <a:ext uri="{FF2B5EF4-FFF2-40B4-BE49-F238E27FC236}">
                  <a16:creationId xmlns:a16="http://schemas.microsoft.com/office/drawing/2014/main" id="{870C7150-50B5-4B19-AB3D-9707F4D21DA0}"/>
                </a:ext>
              </a:extLst>
            </p:cNvPr>
            <p:cNvCxnSpPr>
              <a:cxnSpLocks/>
            </p:cNvCxnSpPr>
            <p:nvPr/>
          </p:nvCxnSpPr>
          <p:spPr bwMode="auto">
            <a:xfrm flipH="1" flipV="1">
              <a:off x="1998617" y="5042263"/>
              <a:ext cx="10888" cy="1003664"/>
            </a:xfrm>
            <a:prstGeom prst="straightConnector1">
              <a:avLst/>
            </a:prstGeom>
            <a:noFill/>
            <a:ln w="38100" cap="sq" cmpd="sng" algn="ctr">
              <a:solidFill>
                <a:srgbClr val="FFFF00"/>
              </a:solidFill>
              <a:prstDash val="solid"/>
              <a:round/>
              <a:headEnd type="none" w="med" len="med"/>
              <a:tailEnd type="triangle"/>
            </a:ln>
            <a:effectLst/>
          </p:spPr>
        </p:cxnSp>
      </p:grpSp>
    </p:spTree>
    <p:extLst>
      <p:ext uri="{BB962C8B-B14F-4D97-AF65-F5344CB8AC3E}">
        <p14:creationId xmlns:p14="http://schemas.microsoft.com/office/powerpoint/2010/main" val="32979699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0">
                                            <p:txEl>
                                              <p:pRg st="1" end="1"/>
                                            </p:txEl>
                                          </p:spTgt>
                                        </p:tgtEl>
                                        <p:attrNameLst>
                                          <p:attrName>style.visibility</p:attrName>
                                        </p:attrNameLst>
                                      </p:cBhvr>
                                      <p:to>
                                        <p:strVal val="visible"/>
                                      </p:to>
                                    </p:set>
                                    <p:anim calcmode="lin" valueType="num">
                                      <p:cBhvr additive="base">
                                        <p:cTn id="17"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0">
                                            <p:txEl>
                                              <p:pRg st="2" end="2"/>
                                            </p:txEl>
                                          </p:spTgt>
                                        </p:tgtEl>
                                        <p:attrNameLst>
                                          <p:attrName>style.visibility</p:attrName>
                                        </p:attrNameLst>
                                      </p:cBhvr>
                                      <p:to>
                                        <p:strVal val="visible"/>
                                      </p:to>
                                    </p:set>
                                    <p:anim calcmode="lin" valueType="num">
                                      <p:cBhvr additive="base">
                                        <p:cTn id="23"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0">
                                            <p:txEl>
                                              <p:pRg st="3" end="3"/>
                                            </p:txEl>
                                          </p:spTgt>
                                        </p:tgtEl>
                                        <p:attrNameLst>
                                          <p:attrName>style.visibility</p:attrName>
                                        </p:attrNameLst>
                                      </p:cBhvr>
                                      <p:to>
                                        <p:strVal val="visible"/>
                                      </p:to>
                                    </p:set>
                                    <p:anim calcmode="lin" valueType="num">
                                      <p:cBhvr additive="base">
                                        <p:cTn id="29"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0">
                                            <p:txEl>
                                              <p:pRg st="4" end="4"/>
                                            </p:txEl>
                                          </p:spTgt>
                                        </p:tgtEl>
                                        <p:attrNameLst>
                                          <p:attrName>style.visibility</p:attrName>
                                        </p:attrNameLst>
                                      </p:cBhvr>
                                      <p:to>
                                        <p:strVal val="visible"/>
                                      </p:to>
                                    </p:set>
                                    <p:anim calcmode="lin" valueType="num">
                                      <p:cBhvr additive="base">
                                        <p:cTn id="35" dur="500" fill="hold"/>
                                        <p:tgtEl>
                                          <p:spTgt spid="5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0">
                                            <p:txEl>
                                              <p:pRg st="4" end="4"/>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50">
                                            <p:txEl>
                                              <p:pRg st="5" end="5"/>
                                            </p:txEl>
                                          </p:spTgt>
                                        </p:tgtEl>
                                        <p:attrNameLst>
                                          <p:attrName>style.visibility</p:attrName>
                                        </p:attrNameLst>
                                      </p:cBhvr>
                                      <p:to>
                                        <p:strVal val="visible"/>
                                      </p:to>
                                    </p:set>
                                    <p:anim calcmode="lin" valueType="num">
                                      <p:cBhvr additive="base">
                                        <p:cTn id="45" dur="500" fill="hold"/>
                                        <p:tgtEl>
                                          <p:spTgt spid="50">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5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50">
                                            <p:txEl>
                                              <p:pRg st="6" end="6"/>
                                            </p:txEl>
                                          </p:spTgt>
                                        </p:tgtEl>
                                        <p:attrNameLst>
                                          <p:attrName>style.visibility</p:attrName>
                                        </p:attrNameLst>
                                      </p:cBhvr>
                                      <p:to>
                                        <p:strVal val="visible"/>
                                      </p:to>
                                    </p:set>
                                    <p:anim calcmode="lin" valueType="num">
                                      <p:cBhvr additive="base">
                                        <p:cTn id="51" dur="500" fill="hold"/>
                                        <p:tgtEl>
                                          <p:spTgt spid="50">
                                            <p:txEl>
                                              <p:pRg st="6" end="6"/>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50">
                                            <p:txEl>
                                              <p:pRg st="6" end="6"/>
                                            </p:txEl>
                                          </p:spTgt>
                                        </p:tgtEl>
                                        <p:attrNameLst>
                                          <p:attrName>ppt_y</p:attrName>
                                        </p:attrNameLst>
                                      </p:cBhvr>
                                      <p:tavLst>
                                        <p:tav tm="0">
                                          <p:val>
                                            <p:strVal val="#ppt_y"/>
                                          </p:val>
                                        </p:tav>
                                        <p:tav tm="100000">
                                          <p:val>
                                            <p:strVal val="#ppt_y"/>
                                          </p:val>
                                        </p:tav>
                                      </p:tavLst>
                                    </p:anim>
                                  </p:childTnLst>
                                </p:cTn>
                              </p:par>
                              <p:par>
                                <p:cTn id="53" presetID="2" presetClass="entr" presetSubtype="8"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500" fill="hold"/>
                                        <p:tgtEl>
                                          <p:spTgt spid="54"/>
                                        </p:tgtEl>
                                        <p:attrNameLst>
                                          <p:attrName>ppt_x</p:attrName>
                                        </p:attrNameLst>
                                      </p:cBhvr>
                                      <p:tavLst>
                                        <p:tav tm="0">
                                          <p:val>
                                            <p:strVal val="0-#ppt_w/2"/>
                                          </p:val>
                                        </p:tav>
                                        <p:tav tm="100000">
                                          <p:val>
                                            <p:strVal val="#ppt_x"/>
                                          </p:val>
                                        </p:tav>
                                      </p:tavLst>
                                    </p:anim>
                                    <p:anim calcmode="lin" valueType="num">
                                      <p:cBhvr additive="base">
                                        <p:cTn id="56" dur="500" fill="hold"/>
                                        <p:tgtEl>
                                          <p:spTgt spid="54"/>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0">
                                            <p:txEl>
                                              <p:pRg st="7" end="7"/>
                                            </p:txEl>
                                          </p:spTgt>
                                        </p:tgtEl>
                                        <p:attrNameLst>
                                          <p:attrName>style.visibility</p:attrName>
                                        </p:attrNameLst>
                                      </p:cBhvr>
                                      <p:to>
                                        <p:strVal val="visible"/>
                                      </p:to>
                                    </p:set>
                                    <p:anim calcmode="lin" valueType="num">
                                      <p:cBhvr additive="base">
                                        <p:cTn id="61" dur="500" fill="hold"/>
                                        <p:tgtEl>
                                          <p:spTgt spid="50">
                                            <p:txEl>
                                              <p:pRg st="7" end="7"/>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5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nodeType="clickEffect">
                                  <p:stCondLst>
                                    <p:cond delay="0"/>
                                  </p:stCondLst>
                                  <p:childTnLst>
                                    <p:set>
                                      <p:cBhvr>
                                        <p:cTn id="66" dur="1" fill="hold">
                                          <p:stCondLst>
                                            <p:cond delay="0"/>
                                          </p:stCondLst>
                                        </p:cTn>
                                        <p:tgtEl>
                                          <p:spTgt spid="50">
                                            <p:txEl>
                                              <p:pRg st="8" end="8"/>
                                            </p:txEl>
                                          </p:spTgt>
                                        </p:tgtEl>
                                        <p:attrNameLst>
                                          <p:attrName>style.visibility</p:attrName>
                                        </p:attrNameLst>
                                      </p:cBhvr>
                                      <p:to>
                                        <p:strVal val="visible"/>
                                      </p:to>
                                    </p:set>
                                    <p:anim calcmode="lin" valueType="num">
                                      <p:cBhvr additive="base">
                                        <p:cTn id="67" dur="500" fill="hold"/>
                                        <p:tgtEl>
                                          <p:spTgt spid="50">
                                            <p:txEl>
                                              <p:pRg st="8" end="8"/>
                                            </p:txEl>
                                          </p:spTgt>
                                        </p:tgtEl>
                                        <p:attrNameLst>
                                          <p:attrName>ppt_x</p:attrName>
                                        </p:attrNameLst>
                                      </p:cBhvr>
                                      <p:tavLst>
                                        <p:tav tm="0">
                                          <p:val>
                                            <p:strVal val="0-#ppt_w/2"/>
                                          </p:val>
                                        </p:tav>
                                        <p:tav tm="100000">
                                          <p:val>
                                            <p:strVal val="#ppt_x"/>
                                          </p:val>
                                        </p:tav>
                                      </p:tavLst>
                                    </p:anim>
                                    <p:anim calcmode="lin" valueType="num">
                                      <p:cBhvr additive="base">
                                        <p:cTn id="68" dur="500" fill="hold"/>
                                        <p:tgtEl>
                                          <p:spTgt spid="5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58">
                                            <p:txEl>
                                              <p:pRg st="0" end="0"/>
                                            </p:txEl>
                                          </p:spTgt>
                                        </p:tgtEl>
                                        <p:attrNameLst>
                                          <p:attrName>style.visibility</p:attrName>
                                        </p:attrNameLst>
                                      </p:cBhvr>
                                      <p:to>
                                        <p:strVal val="visible"/>
                                      </p:to>
                                    </p:set>
                                    <p:anim calcmode="lin" valueType="num">
                                      <p:cBhvr additive="base">
                                        <p:cTn id="73"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nodeType="clickEffect">
                                  <p:stCondLst>
                                    <p:cond delay="0"/>
                                  </p:stCondLst>
                                  <p:childTnLst>
                                    <p:set>
                                      <p:cBhvr>
                                        <p:cTn id="78" dur="1" fill="hold">
                                          <p:stCondLst>
                                            <p:cond delay="0"/>
                                          </p:stCondLst>
                                        </p:cTn>
                                        <p:tgtEl>
                                          <p:spTgt spid="17"/>
                                        </p:tgtEl>
                                        <p:attrNameLst>
                                          <p:attrName>style.visibility</p:attrName>
                                        </p:attrNameLst>
                                      </p:cBhvr>
                                      <p:to>
                                        <p:strVal val="visible"/>
                                      </p:to>
                                    </p:set>
                                    <p:anim calcmode="lin" valueType="num">
                                      <p:cBhvr additive="base">
                                        <p:cTn id="79" dur="500" fill="hold"/>
                                        <p:tgtEl>
                                          <p:spTgt spid="17"/>
                                        </p:tgtEl>
                                        <p:attrNameLst>
                                          <p:attrName>ppt_x</p:attrName>
                                        </p:attrNameLst>
                                      </p:cBhvr>
                                      <p:tavLst>
                                        <p:tav tm="0">
                                          <p:val>
                                            <p:strVal val="#ppt_x"/>
                                          </p:val>
                                        </p:tav>
                                        <p:tav tm="100000">
                                          <p:val>
                                            <p:strVal val="#ppt_x"/>
                                          </p:val>
                                        </p:tav>
                                      </p:tavLst>
                                    </p:anim>
                                    <p:anim calcmode="lin" valueType="num">
                                      <p:cBhvr additive="base">
                                        <p:cTn id="8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nodeType="clickEffect">
                                  <p:stCondLst>
                                    <p:cond delay="0"/>
                                  </p:stCondLst>
                                  <p:childTnLst>
                                    <p:set>
                                      <p:cBhvr>
                                        <p:cTn id="84" dur="1" fill="hold">
                                          <p:stCondLst>
                                            <p:cond delay="0"/>
                                          </p:stCondLst>
                                        </p:cTn>
                                        <p:tgtEl>
                                          <p:spTgt spid="31"/>
                                        </p:tgtEl>
                                        <p:attrNameLst>
                                          <p:attrName>style.visibility</p:attrName>
                                        </p:attrNameLst>
                                      </p:cBhvr>
                                      <p:to>
                                        <p:strVal val="visible"/>
                                      </p:to>
                                    </p:set>
                                    <p:anim calcmode="lin" valueType="num">
                                      <p:cBhvr additive="base">
                                        <p:cTn id="85" dur="500" fill="hold"/>
                                        <p:tgtEl>
                                          <p:spTgt spid="31"/>
                                        </p:tgtEl>
                                        <p:attrNameLst>
                                          <p:attrName>ppt_x</p:attrName>
                                        </p:attrNameLst>
                                      </p:cBhvr>
                                      <p:tavLst>
                                        <p:tav tm="0">
                                          <p:val>
                                            <p:strVal val="#ppt_x"/>
                                          </p:val>
                                        </p:tav>
                                        <p:tav tm="100000">
                                          <p:val>
                                            <p:strVal val="#ppt_x"/>
                                          </p:val>
                                        </p:tav>
                                      </p:tavLst>
                                    </p:anim>
                                    <p:anim calcmode="lin" valueType="num">
                                      <p:cBhvr additive="base">
                                        <p:cTn id="86"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nodeType="clickEffect">
                                  <p:stCondLst>
                                    <p:cond delay="0"/>
                                  </p:stCondLst>
                                  <p:childTnLst>
                                    <p:set>
                                      <p:cBhvr>
                                        <p:cTn id="90" dur="1" fill="hold">
                                          <p:stCondLst>
                                            <p:cond delay="0"/>
                                          </p:stCondLst>
                                        </p:cTn>
                                        <p:tgtEl>
                                          <p:spTgt spid="33"/>
                                        </p:tgtEl>
                                        <p:attrNameLst>
                                          <p:attrName>style.visibility</p:attrName>
                                        </p:attrNameLst>
                                      </p:cBhvr>
                                      <p:to>
                                        <p:strVal val="visible"/>
                                      </p:to>
                                    </p:set>
                                    <p:anim calcmode="lin" valueType="num">
                                      <p:cBhvr additive="base">
                                        <p:cTn id="91" dur="500" fill="hold"/>
                                        <p:tgtEl>
                                          <p:spTgt spid="33"/>
                                        </p:tgtEl>
                                        <p:attrNameLst>
                                          <p:attrName>ppt_x</p:attrName>
                                        </p:attrNameLst>
                                      </p:cBhvr>
                                      <p:tavLst>
                                        <p:tav tm="0">
                                          <p:val>
                                            <p:strVal val="#ppt_x"/>
                                          </p:val>
                                        </p:tav>
                                        <p:tav tm="100000">
                                          <p:val>
                                            <p:strVal val="#ppt_x"/>
                                          </p:val>
                                        </p:tav>
                                      </p:tavLst>
                                    </p:anim>
                                    <p:anim calcmode="lin" valueType="num">
                                      <p:cBhvr additive="base">
                                        <p:cTn id="9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nodeType="clickEffect">
                                  <p:stCondLst>
                                    <p:cond delay="0"/>
                                  </p:stCondLst>
                                  <p:childTnLst>
                                    <p:set>
                                      <p:cBhvr>
                                        <p:cTn id="96" dur="1" fill="hold">
                                          <p:stCondLst>
                                            <p:cond delay="0"/>
                                          </p:stCondLst>
                                        </p:cTn>
                                        <p:tgtEl>
                                          <p:spTgt spid="71"/>
                                        </p:tgtEl>
                                        <p:attrNameLst>
                                          <p:attrName>style.visibility</p:attrName>
                                        </p:attrNameLst>
                                      </p:cBhvr>
                                      <p:to>
                                        <p:strVal val="visible"/>
                                      </p:to>
                                    </p:set>
                                    <p:anim calcmode="lin" valueType="num">
                                      <p:cBhvr additive="base">
                                        <p:cTn id="97" dur="500" fill="hold"/>
                                        <p:tgtEl>
                                          <p:spTgt spid="71"/>
                                        </p:tgtEl>
                                        <p:attrNameLst>
                                          <p:attrName>ppt_x</p:attrName>
                                        </p:attrNameLst>
                                      </p:cBhvr>
                                      <p:tavLst>
                                        <p:tav tm="0">
                                          <p:val>
                                            <p:strVal val="#ppt_x"/>
                                          </p:val>
                                        </p:tav>
                                        <p:tav tm="100000">
                                          <p:val>
                                            <p:strVal val="#ppt_x"/>
                                          </p:val>
                                        </p:tav>
                                      </p:tavLst>
                                    </p:anim>
                                    <p:anim calcmode="lin" valueType="num">
                                      <p:cBhvr additive="base">
                                        <p:cTn id="9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54" grpId="0"/>
    </p:bld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67512885-332E-4DFB-8DB8-BB9DC3E9E0A7}"/>
                  </a:ext>
                </a:extLst>
              </p:cNvPr>
              <p:cNvSpPr/>
              <p:nvPr/>
            </p:nvSpPr>
            <p:spPr>
              <a:xfrm>
                <a:off x="304800" y="610612"/>
                <a:ext cx="9144000" cy="3785652"/>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Suppose the world defines a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on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not know its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“know” that the distribution must be “simple”.</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gives us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prior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knowledge that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drawn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from distribution that we know.</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eg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Randomly choose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𝐷</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ie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 and then independently each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𝑑</m:t>
                        </m:r>
                      </m:sub>
                    </m:sSub>
                  </m:oMath>
                </a14:m>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How does this new information change what we know about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We use this to generalize to data that we have not seen before.</a:t>
                </a:r>
              </a:p>
            </p:txBody>
          </p:sp>
        </mc:Choice>
        <mc:Fallback xmlns="">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304800" y="610612"/>
                <a:ext cx="9144000" cy="3785652"/>
              </a:xfrm>
              <a:prstGeom prst="rect">
                <a:avLst/>
              </a:prstGeom>
              <a:blipFill>
                <a:blip r:embed="rId3"/>
                <a:stretch>
                  <a:fillRect t="-1288" b="-2738"/>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F8D17049-210A-4D2C-AEC7-C0BA288CD135}"/>
              </a:ext>
            </a:extLst>
          </p:cNvPr>
          <p:cNvPicPr>
            <a:picLocks noChangeAspect="1"/>
          </p:cNvPicPr>
          <p:nvPr/>
        </p:nvPicPr>
        <p:blipFill>
          <a:blip r:embed="rId4"/>
          <a:stretch>
            <a:fillRect/>
          </a:stretch>
        </p:blipFill>
        <p:spPr>
          <a:xfrm>
            <a:off x="6815201" y="1851008"/>
            <a:ext cx="1727952" cy="984161"/>
          </a:xfrm>
          <a:prstGeom prst="rect">
            <a:avLst/>
          </a:prstGeom>
        </p:spPr>
      </p:pic>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Rounded MT Bold"/>
                <a:ea typeface="+mn-ea"/>
                <a:cs typeface="Arial" charset="0"/>
              </a:rPr>
              <a:t>Bayesian Statistics</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BA0AD500-E930-4D60-9D05-9D76753EAB49}"/>
                  </a:ext>
                </a:extLst>
              </p:cNvPr>
              <p:cNvSpPr/>
              <p:nvPr/>
            </p:nvSpPr>
            <p:spPr>
              <a:xfrm>
                <a:off x="6072052" y="740454"/>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 name="Rectangle 2">
                <a:extLst>
                  <a:ext uri="{FF2B5EF4-FFF2-40B4-BE49-F238E27FC236}">
                    <a16:creationId xmlns:a16="http://schemas.microsoft.com/office/drawing/2014/main" id="{BA0AD500-E930-4D60-9D05-9D76753EAB49}"/>
                  </a:ext>
                </a:extLst>
              </p:cNvPr>
              <p:cNvSpPr>
                <a:spLocks noRot="1" noChangeAspect="1" noMove="1" noResize="1" noEditPoints="1" noAdjustHandles="1" noChangeArrowheads="1" noChangeShapeType="1" noTextEdit="1"/>
              </p:cNvSpPr>
              <p:nvPr/>
            </p:nvSpPr>
            <p:spPr>
              <a:xfrm>
                <a:off x="6072052" y="740454"/>
                <a:ext cx="445443"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4" name="Rectangle 53">
                <a:extLst>
                  <a:ext uri="{FF2B5EF4-FFF2-40B4-BE49-F238E27FC236}">
                    <a16:creationId xmlns:a16="http://schemas.microsoft.com/office/drawing/2014/main" id="{9AF6AE79-8788-4CF1-9718-F44A53A33D5F}"/>
                  </a:ext>
                </a:extLst>
              </p:cNvPr>
              <p:cNvSpPr/>
              <p:nvPr/>
            </p:nvSpPr>
            <p:spPr>
              <a:xfrm>
                <a:off x="7798526" y="3331512"/>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54" name="Rectangle 53">
                <a:extLst>
                  <a:ext uri="{FF2B5EF4-FFF2-40B4-BE49-F238E27FC236}">
                    <a16:creationId xmlns:a16="http://schemas.microsoft.com/office/drawing/2014/main" id="{9AF6AE79-8788-4CF1-9718-F44A53A33D5F}"/>
                  </a:ext>
                </a:extLst>
              </p:cNvPr>
              <p:cNvSpPr>
                <a:spLocks noRot="1" noChangeAspect="1" noMove="1" noResize="1" noEditPoints="1" noAdjustHandles="1" noChangeArrowheads="1" noChangeShapeType="1" noTextEdit="1"/>
              </p:cNvSpPr>
              <p:nvPr/>
            </p:nvSpPr>
            <p:spPr>
              <a:xfrm>
                <a:off x="7798526" y="3331512"/>
                <a:ext cx="445443" cy="400110"/>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58" name="Rectangle 57">
                <a:extLst>
                  <a:ext uri="{FF2B5EF4-FFF2-40B4-BE49-F238E27FC236}">
                    <a16:creationId xmlns:a16="http://schemas.microsoft.com/office/drawing/2014/main" id="{7F470E9A-B915-40B1-92FA-2B446089C149}"/>
                  </a:ext>
                </a:extLst>
              </p:cNvPr>
              <p:cNvSpPr/>
              <p:nvPr/>
            </p:nvSpPr>
            <p:spPr>
              <a:xfrm>
                <a:off x="990600" y="4267200"/>
                <a:ext cx="6705600" cy="626069"/>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ie </a:t>
                </a: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 </a:t>
                </a:r>
                <a14:m>
                  <m:oMath xmlns:m="http://schemas.openxmlformats.org/officeDocument/2006/math">
                    <m:nary>
                      <m:naryPr>
                        <m:limLoc m:val="undOv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naryPr>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up/>
                      <m:e>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x</m:t>
                        </m:r>
                        <m:r>
                          <m:rPr>
                            <m:nor/>
                          </m:rPr>
                          <a:rPr kumimoji="0" lang="en-US" altLang="en-US" sz="2400" b="0" i="1" u="none" strike="noStrike" kern="1200" cap="none" spc="0" normalizeH="0" baseline="0" noProof="0" dirty="0" smtClean="0">
                            <a:ln>
                              <a:noFill/>
                            </a:ln>
                            <a:solidFill>
                              <a:srgbClr val="FF00FF"/>
                            </a:solidFill>
                            <a:effectLst/>
                            <a:uLnTx/>
                            <a:uFillTx/>
                            <a:latin typeface="Times New Roman" pitchFamily="18" charset="0"/>
                            <a:ea typeface="+mn-ea"/>
                            <a:cs typeface="Arial" charset="0"/>
                            <a:sym typeface="Symbol" panose="05050102010706020507" pitchFamily="18" charset="2"/>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 )</m:t>
                        </m:r>
                        <m:r>
                          <a:rPr kumimoji="0" lang="en-US" altLang="en-US" sz="2400" b="0" i="0"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r>
                          <m:rPr>
                            <m:nor/>
                          </m:rPr>
                          <a:rPr kumimoji="0" lang="en-US"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Arial" charset="0"/>
                            <a:sym typeface="Symbol" panose="05050102010706020507" pitchFamily="18" charset="2"/>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m:t>
                        </m:r>
                        <m:r>
                          <m:rPr>
                            <m:nor/>
                          </m:rPr>
                          <a:rPr kumimoji="0" lang="en-US" altLang="en-US" sz="2400" b="0" i="0" u="none" strike="noStrike" kern="1200" cap="none" spc="0" normalizeH="0" baseline="0" noProof="0" dirty="0" smtClean="0">
                            <a:ln>
                              <a:noFill/>
                            </a:ln>
                            <a:solidFill>
                              <a:srgbClr val="FFFFFF"/>
                            </a:solidFill>
                            <a:effectLst/>
                            <a:uLnTx/>
                            <a:uFillTx/>
                            <a:latin typeface="Times New Roman" pitchFamily="18" charset="0"/>
                            <a:ea typeface="+mn-ea"/>
                            <a:cs typeface="Arial" charset="0"/>
                            <a:sym typeface="Symbol" panose="05050102010706020507" pitchFamily="18" charset="2"/>
                          </a:rPr>
                          <m:t> </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Cambria Math" panose="02040503050406030204" pitchFamily="18" charset="0"/>
                            <a:cs typeface="+mn-cs"/>
                            <a:sym typeface="Symbol" panose="05050102010706020507" pitchFamily="18" charset="2"/>
                          </a:rPr>
                          <m:t>𝜕</m:t>
                        </m:r>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e>
                    </m:nary>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p:txBody>
          </p:sp>
        </mc:Choice>
        <mc:Fallback>
          <p:sp>
            <p:nvSpPr>
              <p:cNvPr id="58" name="Rectangle 57">
                <a:extLst>
                  <a:ext uri="{FF2B5EF4-FFF2-40B4-BE49-F238E27FC236}">
                    <a16:creationId xmlns:a16="http://schemas.microsoft.com/office/drawing/2014/main" id="{7F470E9A-B915-40B1-92FA-2B446089C149}"/>
                  </a:ext>
                </a:extLst>
              </p:cNvPr>
              <p:cNvSpPr>
                <a:spLocks noRot="1" noChangeAspect="1" noMove="1" noResize="1" noEditPoints="1" noAdjustHandles="1" noChangeArrowheads="1" noChangeShapeType="1" noTextEdit="1"/>
              </p:cNvSpPr>
              <p:nvPr/>
            </p:nvSpPr>
            <p:spPr>
              <a:xfrm>
                <a:off x="990600" y="4267200"/>
                <a:ext cx="6705600" cy="626069"/>
              </a:xfrm>
              <a:prstGeom prst="rect">
                <a:avLst/>
              </a:prstGeom>
              <a:blipFill>
                <a:blip r:embed="rId7"/>
                <a:stretch>
                  <a:fillRect b="-12621"/>
                </a:stretch>
              </a:blipFill>
            </p:spPr>
            <p:txBody>
              <a:bodyPr/>
              <a:lstStyle/>
              <a:p>
                <a:r>
                  <a:rPr lang="en-US">
                    <a:noFill/>
                  </a:rPr>
                  <a:t> </a:t>
                </a:r>
              </a:p>
            </p:txBody>
          </p:sp>
        </mc:Fallback>
      </mc:AlternateContent>
      <p:grpSp>
        <p:nvGrpSpPr>
          <p:cNvPr id="17" name="Group 16">
            <a:extLst>
              <a:ext uri="{FF2B5EF4-FFF2-40B4-BE49-F238E27FC236}">
                <a16:creationId xmlns:a16="http://schemas.microsoft.com/office/drawing/2014/main" id="{1998EB3E-60C2-46C7-B339-E1309CE897D7}"/>
              </a:ext>
            </a:extLst>
          </p:cNvPr>
          <p:cNvGrpSpPr/>
          <p:nvPr/>
        </p:nvGrpSpPr>
        <p:grpSpPr>
          <a:xfrm>
            <a:off x="5029200" y="4876800"/>
            <a:ext cx="5677990" cy="461665"/>
            <a:chOff x="4953000" y="4876800"/>
            <a:chExt cx="5677990" cy="461665"/>
          </a:xfrm>
        </p:grpSpPr>
        <p:sp>
          <p:nvSpPr>
            <p:cNvPr id="59" name="Rectangle 58">
              <a:extLst>
                <a:ext uri="{FF2B5EF4-FFF2-40B4-BE49-F238E27FC236}">
                  <a16:creationId xmlns:a16="http://schemas.microsoft.com/office/drawing/2014/main" id="{9F692CFF-D276-45E2-808C-A07F26FCF478}"/>
                </a:ext>
              </a:extLst>
            </p:cNvPr>
            <p:cNvSpPr/>
            <p:nvPr/>
          </p:nvSpPr>
          <p:spPr>
            <a:xfrm>
              <a:off x="4953000" y="4876800"/>
              <a:ext cx="567799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what we just computed.</a:t>
              </a:r>
            </a:p>
          </p:txBody>
        </p:sp>
        <p:cxnSp>
          <p:nvCxnSpPr>
            <p:cNvPr id="10" name="Straight Arrow Connector 9">
              <a:extLst>
                <a:ext uri="{FF2B5EF4-FFF2-40B4-BE49-F238E27FC236}">
                  <a16:creationId xmlns:a16="http://schemas.microsoft.com/office/drawing/2014/main" id="{A6DA50C9-365F-481A-BF3E-7CD3635766FA}"/>
                </a:ext>
              </a:extLst>
            </p:cNvPr>
            <p:cNvCxnSpPr>
              <a:cxnSpLocks/>
            </p:cNvCxnSpPr>
            <p:nvPr/>
          </p:nvCxnSpPr>
          <p:spPr bwMode="auto">
            <a:xfrm flipH="1" flipV="1">
              <a:off x="5057504" y="4876800"/>
              <a:ext cx="124096" cy="194602"/>
            </a:xfrm>
            <a:prstGeom prst="straightConnector1">
              <a:avLst/>
            </a:prstGeom>
            <a:noFill/>
            <a:ln w="38100" cap="sq" cmpd="sng" algn="ctr">
              <a:solidFill>
                <a:srgbClr val="FFFF00"/>
              </a:solidFill>
              <a:prstDash val="solid"/>
              <a:round/>
              <a:headEnd type="none" w="med" len="med"/>
              <a:tailEnd type="triangle"/>
            </a:ln>
            <a:effectLst/>
          </p:spPr>
        </p:cxnSp>
      </p:grpSp>
      <p:grpSp>
        <p:nvGrpSpPr>
          <p:cNvPr id="33" name="Group 32">
            <a:extLst>
              <a:ext uri="{FF2B5EF4-FFF2-40B4-BE49-F238E27FC236}">
                <a16:creationId xmlns:a16="http://schemas.microsoft.com/office/drawing/2014/main" id="{09F9EFED-DACF-474B-8F7B-B04AC0878259}"/>
              </a:ext>
            </a:extLst>
          </p:cNvPr>
          <p:cNvGrpSpPr/>
          <p:nvPr/>
        </p:nvGrpSpPr>
        <p:grpSpPr>
          <a:xfrm>
            <a:off x="3291834" y="4893269"/>
            <a:ext cx="5677990" cy="1176605"/>
            <a:chOff x="3291834" y="4893269"/>
            <a:chExt cx="5677990" cy="1176605"/>
          </a:xfrm>
        </p:grpSpPr>
        <mc:AlternateContent xmlns:mc="http://schemas.openxmlformats.org/markup-compatibility/2006" xmlns:a14="http://schemas.microsoft.com/office/drawing/2010/main">
          <mc:Choice Requires="a14">
            <p:sp>
              <p:nvSpPr>
                <p:cNvPr id="65" name="Rectangle 64">
                  <a:extLst>
                    <a:ext uri="{FF2B5EF4-FFF2-40B4-BE49-F238E27FC236}">
                      <a16:creationId xmlns:a16="http://schemas.microsoft.com/office/drawing/2014/main" id="{469E7160-3B69-4C08-B584-2AE17E0D8B70}"/>
                    </a:ext>
                  </a:extLst>
                </p:cNvPr>
                <p:cNvSpPr/>
                <p:nvPr/>
              </p:nvSpPr>
              <p:spPr>
                <a:xfrm>
                  <a:off x="3518262" y="5608209"/>
                  <a:ext cx="5451562"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We have to consider every possible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xmlns="">
            <p:sp>
              <p:nvSpPr>
                <p:cNvPr id="65" name="Rectangle 64">
                  <a:extLst>
                    <a:ext uri="{FF2B5EF4-FFF2-40B4-BE49-F238E27FC236}">
                      <a16:creationId xmlns:a16="http://schemas.microsoft.com/office/drawing/2014/main" id="{469E7160-3B69-4C08-B584-2AE17E0D8B70}"/>
                    </a:ext>
                  </a:extLst>
                </p:cNvPr>
                <p:cNvSpPr>
                  <a:spLocks noRot="1" noChangeAspect="1" noMove="1" noResize="1" noEditPoints="1" noAdjustHandles="1" noChangeArrowheads="1" noChangeShapeType="1" noTextEdit="1"/>
                </p:cNvSpPr>
                <p:nvPr/>
              </p:nvSpPr>
              <p:spPr>
                <a:xfrm>
                  <a:off x="3518262" y="5608209"/>
                  <a:ext cx="5451562" cy="461665"/>
                </a:xfrm>
                <a:prstGeom prst="rect">
                  <a:avLst/>
                </a:prstGeom>
                <a:blipFill>
                  <a:blip r:embed="rId8"/>
                  <a:stretch>
                    <a:fillRect t="-10526" b="-28947"/>
                  </a:stretch>
                </a:blipFill>
              </p:spPr>
              <p:txBody>
                <a:bodyPr/>
                <a:lstStyle/>
                <a:p>
                  <a:r>
                    <a:rPr lang="en-US">
                      <a:noFill/>
                    </a:rPr>
                    <a:t> </a:t>
                  </a:r>
                </a:p>
              </p:txBody>
            </p:sp>
          </mc:Fallback>
        </mc:AlternateContent>
        <p:cxnSp>
          <p:nvCxnSpPr>
            <p:cNvPr id="67" name="Straight Arrow Connector 66">
              <a:extLst>
                <a:ext uri="{FF2B5EF4-FFF2-40B4-BE49-F238E27FC236}">
                  <a16:creationId xmlns:a16="http://schemas.microsoft.com/office/drawing/2014/main" id="{863AC795-69B3-4CF6-8898-37F9633B71BC}"/>
                </a:ext>
              </a:extLst>
            </p:cNvPr>
            <p:cNvCxnSpPr>
              <a:cxnSpLocks/>
            </p:cNvCxnSpPr>
            <p:nvPr/>
          </p:nvCxnSpPr>
          <p:spPr bwMode="auto">
            <a:xfrm flipH="1" flipV="1">
              <a:off x="3291834" y="4893269"/>
              <a:ext cx="470270" cy="924057"/>
            </a:xfrm>
            <a:prstGeom prst="straightConnector1">
              <a:avLst/>
            </a:prstGeom>
            <a:noFill/>
            <a:ln w="38100" cap="sq" cmpd="sng" algn="ctr">
              <a:solidFill>
                <a:srgbClr val="FFFF00"/>
              </a:solidFill>
              <a:prstDash val="solid"/>
              <a:round/>
              <a:headEnd type="none" w="med" len="med"/>
              <a:tailEnd type="triangle"/>
            </a:ln>
            <a:effectLst/>
          </p:spPr>
        </p:cxnSp>
      </p:grpSp>
      <p:grpSp>
        <p:nvGrpSpPr>
          <p:cNvPr id="71" name="Group 70">
            <a:extLst>
              <a:ext uri="{FF2B5EF4-FFF2-40B4-BE49-F238E27FC236}">
                <a16:creationId xmlns:a16="http://schemas.microsoft.com/office/drawing/2014/main" id="{C8A155C6-5968-4CE6-AB32-22BF578F86B2}"/>
              </a:ext>
            </a:extLst>
          </p:cNvPr>
          <p:cNvGrpSpPr/>
          <p:nvPr/>
        </p:nvGrpSpPr>
        <p:grpSpPr>
          <a:xfrm>
            <a:off x="1460863" y="5042263"/>
            <a:ext cx="5684520" cy="1386895"/>
            <a:chOff x="1460863" y="5042263"/>
            <a:chExt cx="5684520" cy="1386895"/>
          </a:xfrm>
        </p:grpSpPr>
        <p:sp>
          <p:nvSpPr>
            <p:cNvPr id="62" name="Rectangle 61">
              <a:extLst>
                <a:ext uri="{FF2B5EF4-FFF2-40B4-BE49-F238E27FC236}">
                  <a16:creationId xmlns:a16="http://schemas.microsoft.com/office/drawing/2014/main" id="{19A1010B-9236-4DA1-A766-3BDD8D2CCA38}"/>
                </a:ext>
              </a:extLst>
            </p:cNvPr>
            <p:cNvSpPr/>
            <p:nvPr/>
          </p:nvSpPr>
          <p:spPr>
            <a:xfrm>
              <a:off x="1460863" y="5967493"/>
              <a:ext cx="568452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what we now know about a new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p:cxnSp>
          <p:nvCxnSpPr>
            <p:cNvPr id="68" name="Straight Arrow Connector 67">
              <a:extLst>
                <a:ext uri="{FF2B5EF4-FFF2-40B4-BE49-F238E27FC236}">
                  <a16:creationId xmlns:a16="http://schemas.microsoft.com/office/drawing/2014/main" id="{870C7150-50B5-4B19-AB3D-9707F4D21DA0}"/>
                </a:ext>
              </a:extLst>
            </p:cNvPr>
            <p:cNvCxnSpPr>
              <a:cxnSpLocks/>
            </p:cNvCxnSpPr>
            <p:nvPr/>
          </p:nvCxnSpPr>
          <p:spPr bwMode="auto">
            <a:xfrm flipH="1" flipV="1">
              <a:off x="1998617" y="5042263"/>
              <a:ext cx="10888" cy="1003664"/>
            </a:xfrm>
            <a:prstGeom prst="straightConnector1">
              <a:avLst/>
            </a:prstGeom>
            <a:noFill/>
            <a:ln w="38100" cap="sq" cmpd="sng" algn="ctr">
              <a:solidFill>
                <a:srgbClr val="FFFF00"/>
              </a:solidFill>
              <a:prstDash val="solid"/>
              <a:round/>
              <a:headEnd type="none" w="med" len="med"/>
              <a:tailEnd type="triangle"/>
            </a:ln>
            <a:effectLst/>
          </p:spPr>
        </p:cxnSp>
      </p:grpSp>
      <p:grpSp>
        <p:nvGrpSpPr>
          <p:cNvPr id="23" name="Group 22">
            <a:extLst>
              <a:ext uri="{FF2B5EF4-FFF2-40B4-BE49-F238E27FC236}">
                <a16:creationId xmlns:a16="http://schemas.microsoft.com/office/drawing/2014/main" id="{059449D2-7AF8-48FC-9002-1BC5F82CED83}"/>
              </a:ext>
            </a:extLst>
          </p:cNvPr>
          <p:cNvGrpSpPr/>
          <p:nvPr/>
        </p:nvGrpSpPr>
        <p:grpSpPr>
          <a:xfrm>
            <a:off x="4114801" y="4876800"/>
            <a:ext cx="5982789" cy="990600"/>
            <a:chOff x="4648201" y="4480912"/>
            <a:chExt cx="5982789" cy="990600"/>
          </a:xfrm>
        </p:grpSpPr>
        <p:grpSp>
          <p:nvGrpSpPr>
            <p:cNvPr id="24" name="Group 23">
              <a:extLst>
                <a:ext uri="{FF2B5EF4-FFF2-40B4-BE49-F238E27FC236}">
                  <a16:creationId xmlns:a16="http://schemas.microsoft.com/office/drawing/2014/main" id="{72E1ECA6-F83D-46DC-B4E7-544ECC77EEAE}"/>
                </a:ext>
              </a:extLst>
            </p:cNvPr>
            <p:cNvGrpSpPr/>
            <p:nvPr/>
          </p:nvGrpSpPr>
          <p:grpSpPr>
            <a:xfrm>
              <a:off x="4953000" y="4876800"/>
              <a:ext cx="5677990" cy="594712"/>
              <a:chOff x="3409405" y="5017962"/>
              <a:chExt cx="5677990" cy="594712"/>
            </a:xfrm>
          </p:grpSpPr>
          <p:sp>
            <p:nvSpPr>
              <p:cNvPr id="26" name="Rectangle 25">
                <a:extLst>
                  <a:ext uri="{FF2B5EF4-FFF2-40B4-BE49-F238E27FC236}">
                    <a16:creationId xmlns:a16="http://schemas.microsoft.com/office/drawing/2014/main" id="{64CE1835-ACFF-4356-B45D-01DD9317E877}"/>
                  </a:ext>
                </a:extLst>
              </p:cNvPr>
              <p:cNvSpPr/>
              <p:nvPr/>
            </p:nvSpPr>
            <p:spPr>
              <a:xfrm>
                <a:off x="3409405" y="5017962"/>
                <a:ext cx="567799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This is simply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AlternateContent xmlns:mc="http://schemas.openxmlformats.org/markup-compatibility/2006" xmlns:a14="http://schemas.microsoft.com/office/drawing/2010/main">
            <mc:Choice Requires="a14">
              <p:sp>
                <p:nvSpPr>
                  <p:cNvPr id="27" name="Rectangle 26">
                    <a:extLst>
                      <a:ext uri="{FF2B5EF4-FFF2-40B4-BE49-F238E27FC236}">
                        <a16:creationId xmlns:a16="http://schemas.microsoft.com/office/drawing/2014/main" id="{DD1EFABC-B28E-4A87-9022-CDB217CA34C8}"/>
                      </a:ext>
                    </a:extLst>
                  </p:cNvPr>
                  <p:cNvSpPr/>
                  <p:nvPr/>
                </p:nvSpPr>
                <p:spPr>
                  <a:xfrm>
                    <a:off x="5600483" y="5212564"/>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7" name="Rectangle 26">
                    <a:extLst>
                      <a:ext uri="{FF2B5EF4-FFF2-40B4-BE49-F238E27FC236}">
                        <a16:creationId xmlns:a16="http://schemas.microsoft.com/office/drawing/2014/main" id="{DD1EFABC-B28E-4A87-9022-CDB217CA34C8}"/>
                      </a:ext>
                    </a:extLst>
                  </p:cNvPr>
                  <p:cNvSpPr>
                    <a:spLocks noRot="1" noChangeAspect="1" noMove="1" noResize="1" noEditPoints="1" noAdjustHandles="1" noChangeArrowheads="1" noChangeShapeType="1" noTextEdit="1"/>
                  </p:cNvSpPr>
                  <p:nvPr/>
                </p:nvSpPr>
                <p:spPr>
                  <a:xfrm>
                    <a:off x="5600483" y="5212564"/>
                    <a:ext cx="445443" cy="400110"/>
                  </a:xfrm>
                  <a:prstGeom prst="rect">
                    <a:avLst/>
                  </a:prstGeom>
                  <a:blipFill>
                    <a:blip r:embed="rId9"/>
                    <a:stretch>
                      <a:fillRect/>
                    </a:stretch>
                  </a:blipFill>
                </p:spPr>
                <p:txBody>
                  <a:bodyPr/>
                  <a:lstStyle/>
                  <a:p>
                    <a:r>
                      <a:rPr lang="en-US">
                        <a:noFill/>
                      </a:rPr>
                      <a:t> </a:t>
                    </a:r>
                  </a:p>
                </p:txBody>
              </p:sp>
            </mc:Fallback>
          </mc:AlternateContent>
        </p:grpSp>
        <p:cxnSp>
          <p:nvCxnSpPr>
            <p:cNvPr id="25" name="Straight Arrow Connector 24">
              <a:extLst>
                <a:ext uri="{FF2B5EF4-FFF2-40B4-BE49-F238E27FC236}">
                  <a16:creationId xmlns:a16="http://schemas.microsoft.com/office/drawing/2014/main" id="{4A734E3F-2B4C-498E-B8D7-623741210BAF}"/>
                </a:ext>
              </a:extLst>
            </p:cNvPr>
            <p:cNvCxnSpPr>
              <a:cxnSpLocks/>
            </p:cNvCxnSpPr>
            <p:nvPr/>
          </p:nvCxnSpPr>
          <p:spPr bwMode="auto">
            <a:xfrm flipH="1" flipV="1">
              <a:off x="4648201" y="4480912"/>
              <a:ext cx="533399" cy="590491"/>
            </a:xfrm>
            <a:prstGeom prst="straightConnector1">
              <a:avLst/>
            </a:prstGeom>
            <a:noFill/>
            <a:ln w="38100" cap="sq" cmpd="sng" algn="ctr">
              <a:solidFill>
                <a:srgbClr val="FFFF00"/>
              </a:solidFill>
              <a:prstDash val="solid"/>
              <a:round/>
              <a:headEnd type="none" w="med" len="med"/>
              <a:tailEnd type="triangle"/>
            </a:ln>
            <a:effectLst/>
          </p:spPr>
        </p:cxnSp>
      </p:grpSp>
    </p:spTree>
    <p:extLst>
      <p:ext uri="{BB962C8B-B14F-4D97-AF65-F5344CB8AC3E}">
        <p14:creationId xmlns:p14="http://schemas.microsoft.com/office/powerpoint/2010/main" val="17765168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8" end="8"/>
                                            </p:txEl>
                                          </p:spTgt>
                                        </p:tgtEl>
                                        <p:attrNameLst>
                                          <p:attrName>style.visibility</p:attrName>
                                        </p:attrNameLst>
                                      </p:cBhvr>
                                      <p:to>
                                        <p:strVal val="visible"/>
                                      </p:to>
                                    </p:set>
                                    <p:anim calcmode="lin" valueType="num">
                                      <p:cBhvr additive="base">
                                        <p:cTn id="7" dur="500" fill="hold"/>
                                        <p:tgtEl>
                                          <p:spTgt spid="50">
                                            <p:txEl>
                                              <p:pRg st="8" end="8"/>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8">
                                            <p:txEl>
                                              <p:pRg st="0" end="0"/>
                                            </p:txEl>
                                          </p:spTgt>
                                        </p:tgtEl>
                                        <p:attrNameLst>
                                          <p:attrName>style.visibility</p:attrName>
                                        </p:attrNameLst>
                                      </p:cBhvr>
                                      <p:to>
                                        <p:strVal val="visible"/>
                                      </p:to>
                                    </p:set>
                                    <p:anim calcmode="lin" valueType="num">
                                      <p:cBhvr additive="base">
                                        <p:cTn id="13"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ppt_x"/>
                                          </p:val>
                                        </p:tav>
                                        <p:tav tm="100000">
                                          <p:val>
                                            <p:strVal val="#ppt_x"/>
                                          </p:val>
                                        </p:tav>
                                      </p:tavLst>
                                    </p:anim>
                                    <p:anim calcmode="lin" valueType="num">
                                      <p:cBhvr additive="base">
                                        <p:cTn id="20"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ppt_x"/>
                                          </p:val>
                                        </p:tav>
                                        <p:tav tm="100000">
                                          <p:val>
                                            <p:strVal val="#ppt_x"/>
                                          </p:val>
                                        </p:tav>
                                      </p:tavLst>
                                    </p:anim>
                                    <p:anim calcmode="lin" valueType="num">
                                      <p:cBhvr additive="base">
                                        <p:cTn id="26" dur="500" fill="hold"/>
                                        <p:tgtEl>
                                          <p:spTgt spid="2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additive="base">
                                        <p:cTn id="31" dur="500" fill="hold"/>
                                        <p:tgtEl>
                                          <p:spTgt spid="33"/>
                                        </p:tgtEl>
                                        <p:attrNameLst>
                                          <p:attrName>ppt_x</p:attrName>
                                        </p:attrNameLst>
                                      </p:cBhvr>
                                      <p:tavLst>
                                        <p:tav tm="0">
                                          <p:val>
                                            <p:strVal val="#ppt_x"/>
                                          </p:val>
                                        </p:tav>
                                        <p:tav tm="100000">
                                          <p:val>
                                            <p:strVal val="#ppt_x"/>
                                          </p:val>
                                        </p:tav>
                                      </p:tavLst>
                                    </p:anim>
                                    <p:anim calcmode="lin" valueType="num">
                                      <p:cBhvr additive="base">
                                        <p:cTn id="32"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71"/>
                                        </p:tgtEl>
                                        <p:attrNameLst>
                                          <p:attrName>style.visibility</p:attrName>
                                        </p:attrNameLst>
                                      </p:cBhvr>
                                      <p:to>
                                        <p:strVal val="visible"/>
                                      </p:to>
                                    </p:set>
                                    <p:anim calcmode="lin" valueType="num">
                                      <p:cBhvr additive="base">
                                        <p:cTn id="37" dur="500" fill="hold"/>
                                        <p:tgtEl>
                                          <p:spTgt spid="71"/>
                                        </p:tgtEl>
                                        <p:attrNameLst>
                                          <p:attrName>ppt_x</p:attrName>
                                        </p:attrNameLst>
                                      </p:cBhvr>
                                      <p:tavLst>
                                        <p:tav tm="0">
                                          <p:val>
                                            <p:strVal val="#ppt_x"/>
                                          </p:val>
                                        </p:tav>
                                        <p:tav tm="100000">
                                          <p:val>
                                            <p:strVal val="#ppt_x"/>
                                          </p:val>
                                        </p:tav>
                                      </p:tavLst>
                                    </p:anim>
                                    <p:anim calcmode="lin" valueType="num">
                                      <p:cBhvr additive="base">
                                        <p:cTn id="38" dur="500" fill="hold"/>
                                        <p:tgtEl>
                                          <p:spTgt spid="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0" name="Rectangle 49">
                <a:extLst>
                  <a:ext uri="{FF2B5EF4-FFF2-40B4-BE49-F238E27FC236}">
                    <a16:creationId xmlns:a16="http://schemas.microsoft.com/office/drawing/2014/main" id="{67512885-332E-4DFB-8DB8-BB9DC3E9E0A7}"/>
                  </a:ext>
                </a:extLst>
              </p:cNvPr>
              <p:cNvSpPr/>
              <p:nvPr/>
            </p:nvSpPr>
            <p:spPr>
              <a:xfrm>
                <a:off x="304800" y="610612"/>
                <a:ext cx="9144000" cy="2308324"/>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Suppose the world defines a distribution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on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not know its parameters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we do “know” that the distribution must be “simple”.</a:t>
                </a:r>
              </a:p>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gives us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prior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knowledge that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drawn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from distribution that we know.</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eg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a:t>
                </a:r>
              </a:p>
            </p:txBody>
          </p:sp>
        </mc:Choice>
        <mc:Fallback xmlns="">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304800" y="610612"/>
                <a:ext cx="9144000" cy="2308324"/>
              </a:xfrm>
              <a:prstGeom prst="rect">
                <a:avLst/>
              </a:prstGeom>
              <a:blipFill>
                <a:blip r:embed="rId3"/>
                <a:stretch>
                  <a:fillRect t="-2111" b="-5013"/>
                </a:stretch>
              </a:blipFill>
            </p:spPr>
            <p:txBody>
              <a:bodyPr/>
              <a:lstStyle/>
              <a:p>
                <a:r>
                  <a:rPr lang="en-US">
                    <a:noFill/>
                  </a:rPr>
                  <a:t> </a:t>
                </a:r>
              </a:p>
            </p:txBody>
          </p:sp>
        </mc:Fallback>
      </mc:AlternateContent>
      <p:pic>
        <p:nvPicPr>
          <p:cNvPr id="5" name="Picture 4">
            <a:extLst>
              <a:ext uri="{FF2B5EF4-FFF2-40B4-BE49-F238E27FC236}">
                <a16:creationId xmlns:a16="http://schemas.microsoft.com/office/drawing/2014/main" id="{F8D17049-210A-4D2C-AEC7-C0BA288CD135}"/>
              </a:ext>
            </a:extLst>
          </p:cNvPr>
          <p:cNvPicPr>
            <a:picLocks noChangeAspect="1"/>
          </p:cNvPicPr>
          <p:nvPr/>
        </p:nvPicPr>
        <p:blipFill>
          <a:blip r:embed="rId4"/>
          <a:stretch>
            <a:fillRect/>
          </a:stretch>
        </p:blipFill>
        <p:spPr>
          <a:xfrm>
            <a:off x="6815201" y="1851008"/>
            <a:ext cx="1727952" cy="984161"/>
          </a:xfrm>
          <a:prstGeom prst="rect">
            <a:avLst/>
          </a:prstGeom>
        </p:spPr>
      </p:pic>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Rounded MT Bold"/>
                <a:ea typeface="+mn-ea"/>
                <a:cs typeface="Arial" charset="0"/>
              </a:rPr>
              <a:t>Bayesian Statistics</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BA0AD500-E930-4D60-9D05-9D76753EAB49}"/>
                  </a:ext>
                </a:extLst>
              </p:cNvPr>
              <p:cNvSpPr/>
              <p:nvPr/>
            </p:nvSpPr>
            <p:spPr>
              <a:xfrm>
                <a:off x="6072052" y="740454"/>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 name="Rectangle 2">
                <a:extLst>
                  <a:ext uri="{FF2B5EF4-FFF2-40B4-BE49-F238E27FC236}">
                    <a16:creationId xmlns:a16="http://schemas.microsoft.com/office/drawing/2014/main" id="{BA0AD500-E930-4D60-9D05-9D76753EAB49}"/>
                  </a:ext>
                </a:extLst>
              </p:cNvPr>
              <p:cNvSpPr>
                <a:spLocks noRot="1" noChangeAspect="1" noMove="1" noResize="1" noEditPoints="1" noAdjustHandles="1" noChangeArrowheads="1" noChangeShapeType="1" noTextEdit="1"/>
              </p:cNvSpPr>
              <p:nvPr/>
            </p:nvSpPr>
            <p:spPr>
              <a:xfrm>
                <a:off x="6072052" y="740454"/>
                <a:ext cx="445443"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Rectangle 27">
                <a:extLst>
                  <a:ext uri="{FF2B5EF4-FFF2-40B4-BE49-F238E27FC236}">
                    <a16:creationId xmlns:a16="http://schemas.microsoft.com/office/drawing/2014/main" id="{9CC1C5E7-F15B-4FA4-AF7E-A1AAE4D851D1}"/>
                  </a:ext>
                </a:extLst>
              </p:cNvPr>
              <p:cNvSpPr/>
              <p:nvPr/>
            </p:nvSpPr>
            <p:spPr>
              <a:xfrm>
                <a:off x="304800" y="2931999"/>
                <a:ext cx="9144000" cy="1200329"/>
              </a:xfrm>
              <a:prstGeom prst="rect">
                <a:avLst/>
              </a:prstGeom>
            </p:spPr>
            <p:txBody>
              <a:bodyPr wrap="square">
                <a:spAutoFit/>
              </a:bodyPr>
              <a:lstStyle/>
              <a:p>
                <a:pPr marL="571500" marR="0" lvl="1"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prior knowledge about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can have the same effect that regularization has.</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ie both push our solution </a:t>
                </a:r>
                <a14:m>
                  <m:oMath xmlns:m="http://schemas.openxmlformats.org/officeDocument/2006/math">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to be simple.</a:t>
                </a:r>
              </a:p>
            </p:txBody>
          </p:sp>
        </mc:Choice>
        <mc:Fallback xmlns="">
          <p:sp>
            <p:nvSpPr>
              <p:cNvPr id="28" name="Rectangle 27">
                <a:extLst>
                  <a:ext uri="{FF2B5EF4-FFF2-40B4-BE49-F238E27FC236}">
                    <a16:creationId xmlns:a16="http://schemas.microsoft.com/office/drawing/2014/main" id="{9CC1C5E7-F15B-4FA4-AF7E-A1AAE4D851D1}"/>
                  </a:ext>
                </a:extLst>
              </p:cNvPr>
              <p:cNvSpPr>
                <a:spLocks noRot="1" noChangeAspect="1" noMove="1" noResize="1" noEditPoints="1" noAdjustHandles="1" noChangeArrowheads="1" noChangeShapeType="1" noTextEdit="1"/>
              </p:cNvSpPr>
              <p:nvPr/>
            </p:nvSpPr>
            <p:spPr>
              <a:xfrm>
                <a:off x="304800" y="2931999"/>
                <a:ext cx="9144000" cy="1200329"/>
              </a:xfrm>
              <a:prstGeom prst="rect">
                <a:avLst/>
              </a:prstGeom>
              <a:blipFill>
                <a:blip r:embed="rId6"/>
                <a:stretch>
                  <a:fillRect t="-4061" b="-10660"/>
                </a:stretch>
              </a:blipFill>
            </p:spPr>
            <p:txBody>
              <a:bodyPr/>
              <a:lstStyle/>
              <a:p>
                <a:r>
                  <a:rPr lang="en-US">
                    <a:noFill/>
                  </a:rPr>
                  <a:t> </a:t>
                </a:r>
              </a:p>
            </p:txBody>
          </p:sp>
        </mc:Fallback>
      </mc:AlternateContent>
    </p:spTree>
    <p:extLst>
      <p:ext uri="{BB962C8B-B14F-4D97-AF65-F5344CB8AC3E}">
        <p14:creationId xmlns:p14="http://schemas.microsoft.com/office/powerpoint/2010/main" val="41679095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8">
                                            <p:txEl>
                                              <p:pRg st="0" end="0"/>
                                            </p:txEl>
                                          </p:spTgt>
                                        </p:tgtEl>
                                        <p:attrNameLst>
                                          <p:attrName>style.visibility</p:attrName>
                                        </p:attrNameLst>
                                      </p:cBhvr>
                                      <p:to>
                                        <p:strVal val="visible"/>
                                      </p:to>
                                    </p:set>
                                    <p:anim calcmode="lin" valueType="num">
                                      <p:cBhvr additive="base">
                                        <p:cTn id="7" dur="500" fill="hold"/>
                                        <p:tgtEl>
                                          <p:spTgt spid="2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8">
                                            <p:txEl>
                                              <p:pRg st="1" end="1"/>
                                            </p:txEl>
                                          </p:spTgt>
                                        </p:tgtEl>
                                        <p:attrNameLst>
                                          <p:attrName>style.visibility</p:attrName>
                                        </p:attrNameLst>
                                      </p:cBhvr>
                                      <p:to>
                                        <p:strVal val="visible"/>
                                      </p:to>
                                    </p:set>
                                    <p:anim calcmode="lin" valueType="num">
                                      <p:cBhvr additive="base">
                                        <p:cTn id="13" dur="500" fill="hold"/>
                                        <p:tgtEl>
                                          <p:spTgt spid="28">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28">
                                            <p:txEl>
                                              <p:pRg st="2" end="2"/>
                                            </p:txEl>
                                          </p:spTgt>
                                        </p:tgtEl>
                                        <p:attrNameLst>
                                          <p:attrName>style.visibility</p:attrName>
                                        </p:attrNameLst>
                                      </p:cBhvr>
                                      <p:to>
                                        <p:strVal val="visible"/>
                                      </p:to>
                                    </p:set>
                                    <p:anim calcmode="lin" valueType="num">
                                      <p:cBhvr additive="base">
                                        <p:cTn id="19" dur="500" fill="hold"/>
                                        <p:tgtEl>
                                          <p:spTgt spid="28">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76200" y="228600"/>
            <a:ext cx="8610600" cy="4002107"/>
            <a:chOff x="-76200" y="228600"/>
            <a:chExt cx="8610600" cy="40021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73" name="Rectangle 72"/>
          <p:cNvSpPr/>
          <p:nvPr/>
        </p:nvSpPr>
        <p:spPr>
          <a:xfrm>
            <a:off x="1600200" y="619780"/>
            <a:ext cx="4953000"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Regularization</a:t>
            </a:r>
            <a:r>
              <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p>
        </p:txBody>
      </p:sp>
      <mc:AlternateContent xmlns:mc="http://schemas.openxmlformats.org/markup-compatibility/2006" xmlns:a14="http://schemas.microsoft.com/office/drawing/2010/main">
        <mc:Choice Requires="a14">
          <p:sp>
            <p:nvSpPr>
              <p:cNvPr id="101" name="Rectangle 100"/>
              <p:cNvSpPr/>
              <p:nvPr/>
            </p:nvSpPr>
            <p:spPr>
              <a:xfrm>
                <a:off x="1721526" y="1573887"/>
                <a:ext cx="6574236" cy="1815882"/>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Find me weights </a:t>
                </a:r>
                <a14:m>
                  <m:oMath xmlns:m="http://schemas.openxmlformats.org/officeDocument/2006/math">
                    <m:acc>
                      <m:accPr>
                        <m:chr m:val="⃗"/>
                        <m:ctrlP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oMath>
                </a14:m>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for which:</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 training data error is small</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 machine is reasonably simple.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Hopefully its general input error is small.</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01" name="Rectangle 100"/>
              <p:cNvSpPr>
                <a:spLocks noRot="1" noChangeAspect="1" noMove="1" noResize="1" noEditPoints="1" noAdjustHandles="1" noChangeArrowheads="1" noChangeShapeType="1" noTextEdit="1"/>
              </p:cNvSpPr>
              <p:nvPr/>
            </p:nvSpPr>
            <p:spPr>
              <a:xfrm>
                <a:off x="1721526" y="1573887"/>
                <a:ext cx="6574236" cy="1815882"/>
              </a:xfrm>
              <a:prstGeom prst="rect">
                <a:avLst/>
              </a:prstGeom>
              <a:blipFill>
                <a:blip r:embed="rId3"/>
                <a:stretch>
                  <a:fillRect l="-1854" t="-3356" r="-556" b="-8389"/>
                </a:stretch>
              </a:blipFill>
            </p:spPr>
            <p:txBody>
              <a:bodyPr/>
              <a:lstStyle/>
              <a:p>
                <a:r>
                  <a:rPr lang="en-US">
                    <a:noFill/>
                  </a:rPr>
                  <a:t> </a:t>
                </a:r>
              </a:p>
            </p:txBody>
          </p:sp>
        </mc:Fallback>
      </mc:AlternateContent>
      <p:grpSp>
        <p:nvGrpSpPr>
          <p:cNvPr id="7" name="Group 6"/>
          <p:cNvGrpSpPr/>
          <p:nvPr/>
        </p:nvGrpSpPr>
        <p:grpSpPr>
          <a:xfrm>
            <a:off x="7293847" y="2057400"/>
            <a:ext cx="1392953" cy="954107"/>
            <a:chOff x="7293847" y="2170093"/>
            <a:chExt cx="1392953" cy="954107"/>
          </a:xfrm>
        </p:grpSpPr>
        <p:sp>
          <p:nvSpPr>
            <p:cNvPr id="71" name="Rectangle 70"/>
            <p:cNvSpPr/>
            <p:nvPr/>
          </p:nvSpPr>
          <p:spPr>
            <a:xfrm>
              <a:off x="7315200" y="2170093"/>
              <a:ext cx="1371600" cy="954107"/>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Trade </a:t>
              </a:r>
            </a:p>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off</a:t>
              </a:r>
            </a:p>
          </p:txBody>
        </p:sp>
        <p:sp>
          <p:nvSpPr>
            <p:cNvPr id="6" name="Up-Down Arrow 5"/>
            <p:cNvSpPr/>
            <p:nvPr/>
          </p:nvSpPr>
          <p:spPr>
            <a:xfrm>
              <a:off x="7293847" y="2286000"/>
              <a:ext cx="326153" cy="685800"/>
            </a:xfrm>
            <a:prstGeom prst="upDownArrow">
              <a:avLst/>
            </a:prstGeom>
            <a:solidFill>
              <a:schemeClr val="tx2"/>
            </a:solidFill>
            <a:ln>
              <a:solidFill>
                <a:schemeClr val="bg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8" name="Oval 7"/>
          <p:cNvSpPr/>
          <p:nvPr/>
        </p:nvSpPr>
        <p:spPr>
          <a:xfrm>
            <a:off x="4012636" y="1066800"/>
            <a:ext cx="955767" cy="507087"/>
          </a:xfrm>
          <a:prstGeom prst="ellipse">
            <a:avLst/>
          </a:prstGeom>
          <a:ln>
            <a:solidFill>
              <a:schemeClr val="tx2"/>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4" name="Oval 103"/>
          <p:cNvSpPr/>
          <p:nvPr/>
        </p:nvSpPr>
        <p:spPr>
          <a:xfrm>
            <a:off x="5257801" y="1060450"/>
            <a:ext cx="2666999" cy="507087"/>
          </a:xfrm>
          <a:prstGeom prst="ellipse">
            <a:avLst/>
          </a:prstGeom>
          <a:ln>
            <a:solidFill>
              <a:schemeClr val="tx2"/>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77" name="Up-Down Arrow 76"/>
          <p:cNvSpPr/>
          <p:nvPr/>
        </p:nvSpPr>
        <p:spPr>
          <a:xfrm rot="5400000">
            <a:off x="2684345" y="1426385"/>
            <a:ext cx="274815" cy="4644813"/>
          </a:xfrm>
          <a:prstGeom prst="upDownArrow">
            <a:avLst/>
          </a:prstGeom>
          <a:ln>
            <a:solidFill>
              <a:srgbClr val="66FF33"/>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9" name="Up-Down Arrow 78"/>
          <p:cNvSpPr/>
          <p:nvPr/>
        </p:nvSpPr>
        <p:spPr>
          <a:xfrm>
            <a:off x="5033039" y="3809166"/>
            <a:ext cx="211411" cy="381834"/>
          </a:xfrm>
          <a:prstGeom prst="upDownArrow">
            <a:avLst/>
          </a:prstGeom>
          <a:ln>
            <a:solidFill>
              <a:schemeClr val="accent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0" name="Up-Down Arrow 99"/>
          <p:cNvSpPr/>
          <p:nvPr/>
        </p:nvSpPr>
        <p:spPr>
          <a:xfrm>
            <a:off x="5198789" y="3429000"/>
            <a:ext cx="274261" cy="762933"/>
          </a:xfrm>
          <a:prstGeom prst="upDownArrow">
            <a:avLst/>
          </a:prstGeom>
          <a:ln>
            <a:solidFill>
              <a:schemeClr val="accent1"/>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98" name="TextBox 97"/>
              <p:cNvSpPr txBox="1"/>
              <p:nvPr/>
            </p:nvSpPr>
            <p:spPr>
              <a:xfrm>
                <a:off x="986624" y="1071827"/>
                <a:ext cx="7069499" cy="464101"/>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sSub>
                      <m:sSubPr>
                        <m:ctrlPr>
                          <a:rPr kumimoji="0" lang="en-US"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acc>
                          <m:accPr>
                            <m:chr m:val="⃗"/>
                            <m:ctrlPr>
                              <a:rPr kumimoji="0" lang="en-US"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e>
                      <m:sub>
                        <m: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𝑜𝑝𝑡</m:t>
                        </m:r>
                      </m:sub>
                    </m:sSub>
                    <m:r>
                      <a:rPr kumimoji="0" lang="en-CA"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rPr>
                      <m:t>= </m:t>
                    </m:r>
                    <m:sSub>
                      <m:sSubPr>
                        <m:ctrlPr>
                          <a:rPr kumimoji="0" lang="en-CA"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rPr>
                        </m:ctrlPr>
                      </m:sSubPr>
                      <m:e>
                        <m:r>
                          <a:rPr kumimoji="0" lang="en-CA"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mn-cs"/>
                          </a:rPr>
                          <m:t>𝐴𝑟𝑔𝑀𝑖𝑛</m:t>
                        </m:r>
                      </m:e>
                      <m:sub>
                        <m:acc>
                          <m:accPr>
                            <m:chr m:val="⃗"/>
                            <m:ctrlP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rPr>
                            </m:ctrlPr>
                          </m:accPr>
                          <m:e>
                            <m: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rPr>
                              <m:t>𝑤</m:t>
                            </m:r>
                          </m:e>
                        </m:acc>
                      </m:sub>
                    </m:sSub>
                    <m: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rPr>
                      <m:t>     </m:t>
                    </m:r>
                    <m:r>
                      <a:rPr kumimoji="0" lang="en-CA" altLang="en-US" sz="2800" b="0" i="1" u="none" strike="noStrike" kern="1200" cap="none" spc="0" normalizeH="0" baseline="0" noProof="0" dirty="0" smtClean="0">
                        <a:ln>
                          <a:noFill/>
                        </a:ln>
                        <a:solidFill>
                          <a:srgbClr val="CC9900"/>
                        </a:solidFill>
                        <a:effectLst/>
                        <a:uLnTx/>
                        <a:uFillTx/>
                        <a:latin typeface="Cambria Math" panose="02040503050406030204" pitchFamily="18" charset="0"/>
                        <a:ea typeface="+mn-ea"/>
                        <a:cs typeface="+mn-cs"/>
                      </a:rPr>
                      <m:t>𝐸</m:t>
                    </m:r>
                    <m:d>
                      <m:dPr>
                        <m:ctrlPr>
                          <a:rPr kumimoji="0" lang="en-CA" altLang="en-US" sz="2800" b="0" i="1" u="none" strike="noStrike" kern="1200" cap="none" spc="0" normalizeH="0" baseline="0" noProof="0" dirty="0" smtClean="0">
                            <a:ln>
                              <a:noFill/>
                            </a:ln>
                            <a:solidFill>
                              <a:srgbClr val="CC9900"/>
                            </a:solidFill>
                            <a:effectLst/>
                            <a:uLnTx/>
                            <a:uFillTx/>
                            <a:latin typeface="Cambria Math" panose="02040503050406030204" pitchFamily="18" charset="0"/>
                            <a:ea typeface="+mn-ea"/>
                            <a:cs typeface="+mn-cs"/>
                          </a:rPr>
                        </m:ctrlPr>
                      </m:dPr>
                      <m:e>
                        <m:acc>
                          <m:accPr>
                            <m:chr m:val="⃗"/>
                            <m:ctrlP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rPr>
                            </m:ctrlPr>
                          </m:accPr>
                          <m:e>
                            <m:r>
                              <a:rPr kumimoji="0" lang="en-CA" altLang="en-US" sz="28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rPr>
                              <m:t>𝑤</m:t>
                            </m:r>
                          </m:e>
                        </m:acc>
                      </m:e>
                    </m:d>
                  </m:oMath>
                </a14:m>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CC9900"/>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Complexity(M</a:t>
                </a:r>
                <a14:m>
                  <m:oMath xmlns:m="http://schemas.openxmlformats.org/officeDocument/2006/math">
                    <m:acc>
                      <m:accPr>
                        <m:chr m:val="⃗"/>
                        <m:ctrlPr>
                          <a:rPr kumimoji="0" lang="en-CA" altLang="en-US" sz="16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ctrlPr>
                      </m:accPr>
                      <m:e>
                        <m:r>
                          <a:rPr kumimoji="0" lang="en-CA" altLang="en-US" sz="16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rPr>
                          <m:t>𝑤</m:t>
                        </m:r>
                      </m:e>
                    </m:acc>
                  </m:oMath>
                </a14:m>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a:t>
                </a:r>
              </a:p>
            </p:txBody>
          </p:sp>
        </mc:Choice>
        <mc:Fallback xmlns="">
          <p:sp>
            <p:nvSpPr>
              <p:cNvPr id="98" name="TextBox 97"/>
              <p:cNvSpPr txBox="1">
                <a:spLocks noRot="1" noChangeAspect="1" noMove="1" noResize="1" noEditPoints="1" noAdjustHandles="1" noChangeArrowheads="1" noChangeShapeType="1" noTextEdit="1"/>
              </p:cNvSpPr>
              <p:nvPr/>
            </p:nvSpPr>
            <p:spPr>
              <a:xfrm>
                <a:off x="986624" y="1071827"/>
                <a:ext cx="7069499" cy="464101"/>
              </a:xfrm>
              <a:prstGeom prst="rect">
                <a:avLst/>
              </a:prstGeom>
              <a:blipFill>
                <a:blip r:embed="rId4"/>
                <a:stretch>
                  <a:fillRect t="-25000" r="-1810" b="-38158"/>
                </a:stretch>
              </a:blipFill>
            </p:spPr>
            <p:txBody>
              <a:bodyPr/>
              <a:lstStyle/>
              <a:p>
                <a:r>
                  <a:rPr lang="en-CA">
                    <a:noFill/>
                  </a:rPr>
                  <a:t> </a:t>
                </a:r>
              </a:p>
            </p:txBody>
          </p:sp>
        </mc:Fallback>
      </mc:AlternateContent>
      <p:grpSp>
        <p:nvGrpSpPr>
          <p:cNvPr id="43" name="Group 42"/>
          <p:cNvGrpSpPr/>
          <p:nvPr/>
        </p:nvGrpSpPr>
        <p:grpSpPr>
          <a:xfrm>
            <a:off x="829192" y="5333308"/>
            <a:ext cx="8162408" cy="1448492"/>
            <a:chOff x="829192" y="5333308"/>
            <a:chExt cx="8162408" cy="1448492"/>
          </a:xfrm>
        </p:grpSpPr>
        <p:grpSp>
          <p:nvGrpSpPr>
            <p:cNvPr id="90" name="Group 89"/>
            <p:cNvGrpSpPr/>
            <p:nvPr/>
          </p:nvGrpSpPr>
          <p:grpSpPr>
            <a:xfrm>
              <a:off x="6603434" y="5333308"/>
              <a:ext cx="2388166" cy="1442431"/>
              <a:chOff x="6483672" y="5173013"/>
              <a:chExt cx="2388166" cy="1442431"/>
            </a:xfrm>
          </p:grpSpPr>
          <p:grpSp>
            <p:nvGrpSpPr>
              <p:cNvPr id="92" name="Group 91"/>
              <p:cNvGrpSpPr/>
              <p:nvPr/>
            </p:nvGrpSpPr>
            <p:grpSpPr>
              <a:xfrm>
                <a:off x="6483672" y="5173013"/>
                <a:ext cx="2388166" cy="1442431"/>
                <a:chOff x="6483672" y="5173013"/>
                <a:chExt cx="2388166" cy="1442431"/>
              </a:xfrm>
            </p:grpSpPr>
            <p:cxnSp>
              <p:nvCxnSpPr>
                <p:cNvPr id="115" name="Straight Connector 114"/>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93" name="Group 92"/>
              <p:cNvGrpSpPr/>
              <p:nvPr/>
            </p:nvGrpSpPr>
            <p:grpSpPr>
              <a:xfrm>
                <a:off x="6805519" y="5344704"/>
                <a:ext cx="1639329" cy="678340"/>
                <a:chOff x="6805519" y="5344704"/>
                <a:chExt cx="1639329" cy="678340"/>
              </a:xfrm>
            </p:grpSpPr>
            <p:sp>
              <p:nvSpPr>
                <p:cNvPr id="94" name="Oval 93"/>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5" name="Oval 94"/>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6" name="Oval 95"/>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7" name="Oval 96"/>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3" name="Oval 10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8" name="Oval 107"/>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9" name="Oval 108"/>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0" name="Oval 109"/>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1" name="Oval 110"/>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2" name="Oval 111"/>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3" name="Oval 112"/>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4" name="Oval 113"/>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grpSp>
          <p:nvGrpSpPr>
            <p:cNvPr id="45" name="Group 44"/>
            <p:cNvGrpSpPr/>
            <p:nvPr/>
          </p:nvGrpSpPr>
          <p:grpSpPr>
            <a:xfrm>
              <a:off x="3707835" y="5339369"/>
              <a:ext cx="2388165" cy="1442431"/>
              <a:chOff x="2963950" y="5101903"/>
              <a:chExt cx="2388165" cy="1442431"/>
            </a:xfrm>
          </p:grpSpPr>
          <p:grpSp>
            <p:nvGrpSpPr>
              <p:cNvPr id="65" name="Group 64"/>
              <p:cNvGrpSpPr/>
              <p:nvPr/>
            </p:nvGrpSpPr>
            <p:grpSpPr>
              <a:xfrm>
                <a:off x="2963950" y="5101903"/>
                <a:ext cx="2388165" cy="1442431"/>
                <a:chOff x="2963950" y="5101903"/>
                <a:chExt cx="2388165" cy="1442431"/>
              </a:xfrm>
            </p:grpSpPr>
            <p:grpSp>
              <p:nvGrpSpPr>
                <p:cNvPr id="67" name="Group 66"/>
                <p:cNvGrpSpPr/>
                <p:nvPr/>
              </p:nvGrpSpPr>
              <p:grpSpPr>
                <a:xfrm>
                  <a:off x="2963950" y="5101903"/>
                  <a:ext cx="2388165" cy="1442431"/>
                  <a:chOff x="2963950" y="5101903"/>
                  <a:chExt cx="2388165" cy="1442431"/>
                </a:xfrm>
              </p:grpSpPr>
              <p:cxnSp>
                <p:nvCxnSpPr>
                  <p:cNvPr id="88" name="Straight Connector 87"/>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68" name="Group 67"/>
                <p:cNvGrpSpPr/>
                <p:nvPr/>
              </p:nvGrpSpPr>
              <p:grpSpPr>
                <a:xfrm>
                  <a:off x="3285797" y="5273594"/>
                  <a:ext cx="1639331" cy="678340"/>
                  <a:chOff x="875410" y="4942080"/>
                  <a:chExt cx="2353800" cy="860040"/>
                </a:xfrm>
              </p:grpSpPr>
              <p:sp>
                <p:nvSpPr>
                  <p:cNvPr id="69" name="Oval 68"/>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2" name="Oval 71"/>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4" name="Oval 7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5" name="Oval 7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0" name="Oval 7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2" name="Oval 8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3" name="Oval 8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4" name="Oval 8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5" name="Oval 8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6" name="Oval 8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7" name="Oval 8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sp>
            <p:nvSpPr>
              <p:cNvPr id="66" name="Freeform 65"/>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46" name="Group 45"/>
            <p:cNvGrpSpPr/>
            <p:nvPr/>
          </p:nvGrpSpPr>
          <p:grpSpPr>
            <a:xfrm>
              <a:off x="829192" y="5339369"/>
              <a:ext cx="2388166" cy="1442431"/>
              <a:chOff x="76200" y="5339369"/>
              <a:chExt cx="2388166" cy="1442431"/>
            </a:xfrm>
          </p:grpSpPr>
          <p:grpSp>
            <p:nvGrpSpPr>
              <p:cNvPr id="47" name="Group 46"/>
              <p:cNvGrpSpPr/>
              <p:nvPr/>
            </p:nvGrpSpPr>
            <p:grpSpPr>
              <a:xfrm>
                <a:off x="76200" y="5339369"/>
                <a:ext cx="2388166" cy="1442431"/>
                <a:chOff x="311472" y="5173013"/>
                <a:chExt cx="2388166" cy="1442431"/>
              </a:xfrm>
            </p:grpSpPr>
            <p:grpSp>
              <p:nvGrpSpPr>
                <p:cNvPr id="49" name="Group 48"/>
                <p:cNvGrpSpPr/>
                <p:nvPr/>
              </p:nvGrpSpPr>
              <p:grpSpPr>
                <a:xfrm>
                  <a:off x="311472" y="5173013"/>
                  <a:ext cx="2388166" cy="1442431"/>
                  <a:chOff x="311472" y="5173013"/>
                  <a:chExt cx="2388166" cy="1442431"/>
                </a:xfrm>
              </p:grpSpPr>
              <p:cxnSp>
                <p:nvCxnSpPr>
                  <p:cNvPr id="63" name="Straight Connector 62"/>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64" name="Straight Connector 63"/>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50" name="Group 49"/>
                <p:cNvGrpSpPr/>
                <p:nvPr/>
              </p:nvGrpSpPr>
              <p:grpSpPr>
                <a:xfrm>
                  <a:off x="633319" y="5344704"/>
                  <a:ext cx="1639331" cy="678340"/>
                  <a:chOff x="875410" y="4942080"/>
                  <a:chExt cx="2353800" cy="860040"/>
                </a:xfrm>
              </p:grpSpPr>
              <p:sp>
                <p:nvSpPr>
                  <p:cNvPr id="51" name="Oval 5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cxnSp>
            <p:nvCxnSpPr>
              <p:cNvPr id="48" name="Straight Connector 47"/>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102" name="Freeform 111">
            <a:extLst>
              <a:ext uri="{FF2B5EF4-FFF2-40B4-BE49-F238E27FC236}">
                <a16:creationId xmlns:a16="http://schemas.microsoft.com/office/drawing/2014/main" id="{AFF115C9-F917-4837-ACC4-360D8B1E0822}"/>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18" name="Rectangle 117">
                <a:extLst>
                  <a:ext uri="{FF2B5EF4-FFF2-40B4-BE49-F238E27FC236}">
                    <a16:creationId xmlns:a16="http://schemas.microsoft.com/office/drawing/2014/main" id="{6A130002-3AEE-4E65-A104-2BD4E5BA38F2}"/>
                  </a:ext>
                </a:extLst>
              </p:cNvPr>
              <p:cNvSpPr/>
              <p:nvPr/>
            </p:nvSpPr>
            <p:spPr>
              <a:xfrm>
                <a:off x="829192" y="420118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measures complexity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18" name="Rectangle 117">
                <a:extLst>
                  <a:ext uri="{FF2B5EF4-FFF2-40B4-BE49-F238E27FC236}">
                    <a16:creationId xmlns:a16="http://schemas.microsoft.com/office/drawing/2014/main" id="{6A130002-3AEE-4E65-A104-2BD4E5BA38F2}"/>
                  </a:ext>
                </a:extLst>
              </p:cNvPr>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5"/>
                <a:stretch>
                  <a:fillRect t="-11628" b="-31395"/>
                </a:stretch>
              </a:blipFill>
            </p:spPr>
            <p:txBody>
              <a:bodyPr/>
              <a:lstStyle/>
              <a:p>
                <a:r>
                  <a:rPr lang="en-US">
                    <a:noFill/>
                  </a:rPr>
                  <a:t> </a:t>
                </a:r>
              </a:p>
            </p:txBody>
          </p:sp>
        </mc:Fallback>
      </mc:AlternateContent>
      <p:sp>
        <p:nvSpPr>
          <p:cNvPr id="81" name="Rectangle 63">
            <a:extLst>
              <a:ext uri="{FF2B5EF4-FFF2-40B4-BE49-F238E27FC236}">
                <a16:creationId xmlns:a16="http://schemas.microsoft.com/office/drawing/2014/main" id="{36C37D77-5F43-42AC-9FF9-0DDDB577023A}"/>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Rounded MT Bold"/>
                <a:ea typeface="+mn-ea"/>
                <a:cs typeface="Arial" charset="0"/>
              </a:rPr>
              <a:t>Bayesian Statistics</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p:spTree>
    <p:extLst>
      <p:ext uri="{BB962C8B-B14F-4D97-AF65-F5344CB8AC3E}">
        <p14:creationId xmlns:p14="http://schemas.microsoft.com/office/powerpoint/2010/main" val="17492505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0-#ppt_w/2"/>
                                          </p:val>
                                        </p:tav>
                                        <p:tav tm="100000">
                                          <p:val>
                                            <p:strVal val="#ppt_x"/>
                                          </p:val>
                                        </p:tav>
                                      </p:tavLst>
                                    </p:anim>
                                    <p:anim calcmode="lin" valueType="num">
                                      <p:cBhvr additive="base">
                                        <p:cTn id="8" dur="500" fill="hold"/>
                                        <p:tgtEl>
                                          <p:spTgt spid="7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98"/>
                                        </p:tgtEl>
                                        <p:attrNameLst>
                                          <p:attrName>style.visibility</p:attrName>
                                        </p:attrNameLst>
                                      </p:cBhvr>
                                      <p:to>
                                        <p:strVal val="visible"/>
                                      </p:to>
                                    </p:set>
                                    <p:anim calcmode="lin" valueType="num">
                                      <p:cBhvr additive="base">
                                        <p:cTn id="11" dur="500" fill="hold"/>
                                        <p:tgtEl>
                                          <p:spTgt spid="98"/>
                                        </p:tgtEl>
                                        <p:attrNameLst>
                                          <p:attrName>ppt_x</p:attrName>
                                        </p:attrNameLst>
                                      </p:cBhvr>
                                      <p:tavLst>
                                        <p:tav tm="0">
                                          <p:val>
                                            <p:strVal val="0-#ppt_w/2"/>
                                          </p:val>
                                        </p:tav>
                                        <p:tav tm="100000">
                                          <p:val>
                                            <p:strVal val="#ppt_x"/>
                                          </p:val>
                                        </p:tav>
                                      </p:tavLst>
                                    </p:anim>
                                    <p:anim calcmode="lin" valueType="num">
                                      <p:cBhvr additive="base">
                                        <p:cTn id="12" dur="500" fill="hold"/>
                                        <p:tgtEl>
                                          <p:spTgt spid="9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1">
                                            <p:txEl>
                                              <p:pRg st="0" end="0"/>
                                            </p:txEl>
                                          </p:spTgt>
                                        </p:tgtEl>
                                        <p:attrNameLst>
                                          <p:attrName>style.visibility</p:attrName>
                                        </p:attrNameLst>
                                      </p:cBhvr>
                                      <p:to>
                                        <p:strVal val="visible"/>
                                      </p:to>
                                    </p:set>
                                    <p:anim calcmode="lin" valueType="num">
                                      <p:cBhvr additive="base">
                                        <p:cTn id="17" dur="500" fill="hold"/>
                                        <p:tgtEl>
                                          <p:spTgt spid="101">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1">
                                            <p:txEl>
                                              <p:pRg st="1" end="1"/>
                                            </p:txEl>
                                          </p:spTgt>
                                        </p:tgtEl>
                                        <p:attrNameLst>
                                          <p:attrName>style.visibility</p:attrName>
                                        </p:attrNameLst>
                                      </p:cBhvr>
                                      <p:to>
                                        <p:strVal val="visible"/>
                                      </p:to>
                                    </p:set>
                                    <p:anim calcmode="lin" valueType="num">
                                      <p:cBhvr additive="base">
                                        <p:cTn id="23" dur="500" fill="hold"/>
                                        <p:tgtEl>
                                          <p:spTgt spid="101">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1">
                                            <p:txEl>
                                              <p:pRg st="1" end="1"/>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79"/>
                                        </p:tgtEl>
                                        <p:attrNameLst>
                                          <p:attrName>style.visibility</p:attrName>
                                        </p:attrNameLst>
                                      </p:cBhvr>
                                      <p:to>
                                        <p:strVal val="visible"/>
                                      </p:to>
                                    </p:set>
                                    <p:anim calcmode="lin" valueType="num">
                                      <p:cBhvr additive="base">
                                        <p:cTn id="27" dur="500" fill="hold"/>
                                        <p:tgtEl>
                                          <p:spTgt spid="79"/>
                                        </p:tgtEl>
                                        <p:attrNameLst>
                                          <p:attrName>ppt_x</p:attrName>
                                        </p:attrNameLst>
                                      </p:cBhvr>
                                      <p:tavLst>
                                        <p:tav tm="0">
                                          <p:val>
                                            <p:strVal val="0-#ppt_w/2"/>
                                          </p:val>
                                        </p:tav>
                                        <p:tav tm="100000">
                                          <p:val>
                                            <p:strVal val="#ppt_x"/>
                                          </p:val>
                                        </p:tav>
                                      </p:tavLst>
                                    </p:anim>
                                    <p:anim calcmode="lin" valueType="num">
                                      <p:cBhvr additive="base">
                                        <p:cTn id="28" dur="500" fill="hold"/>
                                        <p:tgtEl>
                                          <p:spTgt spid="79"/>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8"/>
                                        </p:tgtEl>
                                        <p:attrNameLst>
                                          <p:attrName>style.visibility</p:attrName>
                                        </p:attrNameLst>
                                      </p:cBhvr>
                                      <p:to>
                                        <p:strVal val="visible"/>
                                      </p:to>
                                    </p:set>
                                    <p:anim calcmode="lin" valueType="num">
                                      <p:cBhvr additive="base">
                                        <p:cTn id="31" dur="500" fill="hold"/>
                                        <p:tgtEl>
                                          <p:spTgt spid="8"/>
                                        </p:tgtEl>
                                        <p:attrNameLst>
                                          <p:attrName>ppt_x</p:attrName>
                                        </p:attrNameLst>
                                      </p:cBhvr>
                                      <p:tavLst>
                                        <p:tav tm="0">
                                          <p:val>
                                            <p:strVal val="0-#ppt_w/2"/>
                                          </p:val>
                                        </p:tav>
                                        <p:tav tm="100000">
                                          <p:val>
                                            <p:strVal val="#ppt_x"/>
                                          </p:val>
                                        </p:tav>
                                      </p:tavLst>
                                    </p:anim>
                                    <p:anim calcmode="lin" valueType="num">
                                      <p:cBhvr additive="base">
                                        <p:cTn id="32"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1">
                                            <p:txEl>
                                              <p:pRg st="2" end="2"/>
                                            </p:txEl>
                                          </p:spTgt>
                                        </p:tgtEl>
                                        <p:attrNameLst>
                                          <p:attrName>style.visibility</p:attrName>
                                        </p:attrNameLst>
                                      </p:cBhvr>
                                      <p:to>
                                        <p:strVal val="visible"/>
                                      </p:to>
                                    </p:set>
                                    <p:anim calcmode="lin" valueType="num">
                                      <p:cBhvr additive="base">
                                        <p:cTn id="37" dur="500" fill="hold"/>
                                        <p:tgtEl>
                                          <p:spTgt spid="101">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1">
                                            <p:txEl>
                                              <p:pRg st="2" end="2"/>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77"/>
                                        </p:tgtEl>
                                        <p:attrNameLst>
                                          <p:attrName>style.visibility</p:attrName>
                                        </p:attrNameLst>
                                      </p:cBhvr>
                                      <p:to>
                                        <p:strVal val="visible"/>
                                      </p:to>
                                    </p:set>
                                    <p:anim calcmode="lin" valueType="num">
                                      <p:cBhvr additive="base">
                                        <p:cTn id="41" dur="500" fill="hold"/>
                                        <p:tgtEl>
                                          <p:spTgt spid="77"/>
                                        </p:tgtEl>
                                        <p:attrNameLst>
                                          <p:attrName>ppt_x</p:attrName>
                                        </p:attrNameLst>
                                      </p:cBhvr>
                                      <p:tavLst>
                                        <p:tav tm="0">
                                          <p:val>
                                            <p:strVal val="0-#ppt_w/2"/>
                                          </p:val>
                                        </p:tav>
                                        <p:tav tm="100000">
                                          <p:val>
                                            <p:strVal val="#ppt_x"/>
                                          </p:val>
                                        </p:tav>
                                      </p:tavLst>
                                    </p:anim>
                                    <p:anim calcmode="lin" valueType="num">
                                      <p:cBhvr additive="base">
                                        <p:cTn id="42" dur="500" fill="hold"/>
                                        <p:tgtEl>
                                          <p:spTgt spid="77"/>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104"/>
                                        </p:tgtEl>
                                        <p:attrNameLst>
                                          <p:attrName>style.visibility</p:attrName>
                                        </p:attrNameLst>
                                      </p:cBhvr>
                                      <p:to>
                                        <p:strVal val="visible"/>
                                      </p:to>
                                    </p:set>
                                    <p:anim calcmode="lin" valueType="num">
                                      <p:cBhvr additive="base">
                                        <p:cTn id="45" dur="500" fill="hold"/>
                                        <p:tgtEl>
                                          <p:spTgt spid="104"/>
                                        </p:tgtEl>
                                        <p:attrNameLst>
                                          <p:attrName>ppt_x</p:attrName>
                                        </p:attrNameLst>
                                      </p:cBhvr>
                                      <p:tavLst>
                                        <p:tav tm="0">
                                          <p:val>
                                            <p:strVal val="0-#ppt_w/2"/>
                                          </p:val>
                                        </p:tav>
                                        <p:tav tm="100000">
                                          <p:val>
                                            <p:strVal val="#ppt_x"/>
                                          </p:val>
                                        </p:tav>
                                      </p:tavLst>
                                    </p:anim>
                                    <p:anim calcmode="lin" valueType="num">
                                      <p:cBhvr additive="base">
                                        <p:cTn id="46" dur="500" fill="hold"/>
                                        <p:tgtEl>
                                          <p:spTgt spid="104"/>
                                        </p:tgtEl>
                                        <p:attrNameLst>
                                          <p:attrName>ppt_y</p:attrName>
                                        </p:attrNameLst>
                                      </p:cBhvr>
                                      <p:tavLst>
                                        <p:tav tm="0">
                                          <p:val>
                                            <p:strVal val="#ppt_y"/>
                                          </p:val>
                                        </p:tav>
                                        <p:tav tm="100000">
                                          <p:val>
                                            <p:strVal val="#ppt_y"/>
                                          </p:val>
                                        </p:tav>
                                      </p:tavLst>
                                    </p:anim>
                                  </p:childTnLst>
                                </p:cTn>
                              </p:par>
                              <p:par>
                                <p:cTn id="47" presetID="1" presetClass="exit" presetSubtype="0" fill="hold" grpId="1" nodeType="withEffect">
                                  <p:stCondLst>
                                    <p:cond delay="0"/>
                                  </p:stCondLst>
                                  <p:childTnLst>
                                    <p:set>
                                      <p:cBhvr>
                                        <p:cTn id="48" dur="1" fill="hold">
                                          <p:stCondLst>
                                            <p:cond delay="0"/>
                                          </p:stCondLst>
                                        </p:cTn>
                                        <p:tgtEl>
                                          <p:spTgt spid="8"/>
                                        </p:tgtEl>
                                        <p:attrNameLst>
                                          <p:attrName>style.visibility</p:attrName>
                                        </p:attrNameLst>
                                      </p:cBhvr>
                                      <p:to>
                                        <p:strVal val="hidden"/>
                                      </p:to>
                                    </p:set>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7"/>
                                        </p:tgtEl>
                                        <p:attrNameLst>
                                          <p:attrName>style.visibility</p:attrName>
                                        </p:attrNameLst>
                                      </p:cBhvr>
                                      <p:to>
                                        <p:strVal val="visible"/>
                                      </p:to>
                                    </p:set>
                                    <p:anim calcmode="lin" valueType="num">
                                      <p:cBhvr additive="base">
                                        <p:cTn id="53" dur="500" fill="hold"/>
                                        <p:tgtEl>
                                          <p:spTgt spid="7"/>
                                        </p:tgtEl>
                                        <p:attrNameLst>
                                          <p:attrName>ppt_x</p:attrName>
                                        </p:attrNameLst>
                                      </p:cBhvr>
                                      <p:tavLst>
                                        <p:tav tm="0">
                                          <p:val>
                                            <p:strVal val="0-#ppt_w/2"/>
                                          </p:val>
                                        </p:tav>
                                        <p:tav tm="100000">
                                          <p:val>
                                            <p:strVal val="#ppt_x"/>
                                          </p:val>
                                        </p:tav>
                                      </p:tavLst>
                                    </p:anim>
                                    <p:anim calcmode="lin" valueType="num">
                                      <p:cBhvr additive="base">
                                        <p:cTn id="54" dur="500" fill="hold"/>
                                        <p:tgtEl>
                                          <p:spTgt spid="7"/>
                                        </p:tgtEl>
                                        <p:attrNameLst>
                                          <p:attrName>ppt_y</p:attrName>
                                        </p:attrNameLst>
                                      </p:cBhvr>
                                      <p:tavLst>
                                        <p:tav tm="0">
                                          <p:val>
                                            <p:strVal val="#ppt_y"/>
                                          </p:val>
                                        </p:tav>
                                        <p:tav tm="100000">
                                          <p:val>
                                            <p:strVal val="#ppt_y"/>
                                          </p:val>
                                        </p:tav>
                                      </p:tavLst>
                                    </p:anim>
                                  </p:childTnLst>
                                </p:cTn>
                              </p:par>
                              <p:par>
                                <p:cTn id="55" presetID="1" presetClass="exit" presetSubtype="0" fill="hold" grpId="1" nodeType="withEffect">
                                  <p:stCondLst>
                                    <p:cond delay="0"/>
                                  </p:stCondLst>
                                  <p:childTnLst>
                                    <p:set>
                                      <p:cBhvr>
                                        <p:cTn id="56" dur="1" fill="hold">
                                          <p:stCondLst>
                                            <p:cond delay="0"/>
                                          </p:stCondLst>
                                        </p:cTn>
                                        <p:tgtEl>
                                          <p:spTgt spid="104"/>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101">
                                            <p:txEl>
                                              <p:pRg st="3" end="3"/>
                                            </p:txEl>
                                          </p:spTgt>
                                        </p:tgtEl>
                                        <p:attrNameLst>
                                          <p:attrName>style.visibility</p:attrName>
                                        </p:attrNameLst>
                                      </p:cBhvr>
                                      <p:to>
                                        <p:strVal val="visible"/>
                                      </p:to>
                                    </p:set>
                                    <p:anim calcmode="lin" valueType="num">
                                      <p:cBhvr additive="base">
                                        <p:cTn id="61" dur="500" fill="hold"/>
                                        <p:tgtEl>
                                          <p:spTgt spid="101">
                                            <p:txEl>
                                              <p:pRg st="3" end="3"/>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101">
                                            <p:txEl>
                                              <p:pRg st="3" end="3"/>
                                            </p:txEl>
                                          </p:spTgt>
                                        </p:tgtEl>
                                        <p:attrNameLst>
                                          <p:attrName>ppt_y</p:attrName>
                                        </p:attrNameLst>
                                      </p:cBhvr>
                                      <p:tavLst>
                                        <p:tav tm="0">
                                          <p:val>
                                            <p:strVal val="#ppt_y"/>
                                          </p:val>
                                        </p:tav>
                                        <p:tav tm="100000">
                                          <p:val>
                                            <p:strVal val="#ppt_y"/>
                                          </p:val>
                                        </p:tav>
                                      </p:tavLst>
                                    </p:anim>
                                  </p:childTnLst>
                                </p:cTn>
                              </p:par>
                              <p:par>
                                <p:cTn id="63" presetID="2" presetClass="entr" presetSubtype="8" fill="hold" grpId="0" nodeType="withEffect">
                                  <p:stCondLst>
                                    <p:cond delay="0"/>
                                  </p:stCondLst>
                                  <p:childTnLst>
                                    <p:set>
                                      <p:cBhvr>
                                        <p:cTn id="64" dur="1" fill="hold">
                                          <p:stCondLst>
                                            <p:cond delay="0"/>
                                          </p:stCondLst>
                                        </p:cTn>
                                        <p:tgtEl>
                                          <p:spTgt spid="100"/>
                                        </p:tgtEl>
                                        <p:attrNameLst>
                                          <p:attrName>style.visibility</p:attrName>
                                        </p:attrNameLst>
                                      </p:cBhvr>
                                      <p:to>
                                        <p:strVal val="visible"/>
                                      </p:to>
                                    </p:set>
                                    <p:anim calcmode="lin" valueType="num">
                                      <p:cBhvr additive="base">
                                        <p:cTn id="65" dur="500" fill="hold"/>
                                        <p:tgtEl>
                                          <p:spTgt spid="100"/>
                                        </p:tgtEl>
                                        <p:attrNameLst>
                                          <p:attrName>ppt_x</p:attrName>
                                        </p:attrNameLst>
                                      </p:cBhvr>
                                      <p:tavLst>
                                        <p:tav tm="0">
                                          <p:val>
                                            <p:strVal val="0-#ppt_w/2"/>
                                          </p:val>
                                        </p:tav>
                                        <p:tav tm="100000">
                                          <p:val>
                                            <p:strVal val="#ppt_x"/>
                                          </p:val>
                                        </p:tav>
                                      </p:tavLst>
                                    </p:anim>
                                    <p:anim calcmode="lin" valueType="num">
                                      <p:cBhvr additive="base">
                                        <p:cTn id="66" dur="500" fill="hold"/>
                                        <p:tgtEl>
                                          <p:spTgt spid="1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p:bldP spid="8" grpId="0" animBg="1"/>
      <p:bldP spid="8" grpId="1" animBg="1"/>
      <p:bldP spid="104" grpId="0" animBg="1"/>
      <p:bldP spid="104" grpId="1" animBg="1"/>
      <p:bldP spid="77" grpId="0" animBg="1"/>
      <p:bldP spid="79" grpId="0" animBg="1"/>
      <p:bldP spid="100" grpId="0" animBg="1"/>
      <p:bldP spid="98" grpId="0"/>
    </p:bld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A8979171-DB98-452F-9EBF-11AD0DE790FA}"/>
              </a:ext>
            </a:extLst>
          </p:cNvPr>
          <p:cNvPicPr>
            <a:picLocks noChangeAspect="1"/>
          </p:cNvPicPr>
          <p:nvPr/>
        </p:nvPicPr>
        <p:blipFill>
          <a:blip r:embed="rId3"/>
          <a:stretch>
            <a:fillRect/>
          </a:stretch>
        </p:blipFill>
        <p:spPr>
          <a:xfrm>
            <a:off x="6343356" y="4204108"/>
            <a:ext cx="2647950" cy="571500"/>
          </a:xfrm>
          <a:prstGeom prst="rect">
            <a:avLst/>
          </a:prstGeom>
        </p:spPr>
      </p:pic>
      <mc:AlternateContent xmlns:mc="http://schemas.openxmlformats.org/markup-compatibility/2006">
        <mc:Choice xmlns:a14="http://schemas.microsoft.com/office/drawing/2010/main" Requires="a14">
          <p:sp>
            <p:nvSpPr>
              <p:cNvPr id="50" name="Rectangle 49">
                <a:extLst>
                  <a:ext uri="{FF2B5EF4-FFF2-40B4-BE49-F238E27FC236}">
                    <a16:creationId xmlns:a16="http://schemas.microsoft.com/office/drawing/2014/main" id="{67512885-332E-4DFB-8DB8-BB9DC3E9E0A7}"/>
                  </a:ext>
                </a:extLst>
              </p:cNvPr>
              <p:cNvSpPr/>
              <p:nvPr/>
            </p:nvSpPr>
            <p:spPr>
              <a:xfrm>
                <a:off x="304800" y="610612"/>
                <a:ext cx="9144000" cy="2677656"/>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Example:</a:t>
                </a:r>
              </a:p>
              <a:p>
                <a:pPr marL="457200" marR="0" lvl="1"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Suppose we have a coin with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err="1">
                    <a:ln>
                      <a:noFill/>
                    </a:ln>
                    <a:solidFill>
                      <a:srgbClr val="FFC000"/>
                    </a:solidFill>
                    <a:effectLst/>
                    <a:uLnTx/>
                    <a:uFillTx/>
                    <a:latin typeface="Times New Roman" pitchFamily="18" charset="0"/>
                    <a:ea typeface="+mn-ea"/>
                    <a:cs typeface="Arial" charset="0"/>
                    <a:sym typeface="Symbol" panose="05050102010706020507" pitchFamily="18" charset="2"/>
                  </a:rPr>
                  <a:t>Pr</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=heads) =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457200" marR="0" lvl="1"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Our </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prior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knowledge is that the coin is most likely fair (ie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w=½</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it might not be. Say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Gaussian.</a:t>
                </a:r>
              </a:p>
              <a:p>
                <a:pPr marL="457200" marR="0" lvl="1"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We sample it four times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 </m:t>
                        </m:r>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3</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sSub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4</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T</m:t>
                    </m:r>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H</m:t>
                    </m:r>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T</m:t>
                    </m:r>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r>
                      <m:rPr>
                        <m:sty m:val="p"/>
                      </m:rP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T</m:t>
                    </m:r>
                    <m:r>
                      <a:rPr kumimoji="0" lang="en-US" altLang="en-US" sz="24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m:t>
                    </m:r>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457200" marR="0" lvl="1"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is a little evidence that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 = ¼.</a:t>
                </a:r>
              </a:p>
              <a:p>
                <a:pPr marL="457200" marR="0" lvl="1"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What is our new belief about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p:sp>
            <p:nvSpPr>
              <p:cNvPr id="50" name="Rectangle 49">
                <a:extLst>
                  <a:ext uri="{FF2B5EF4-FFF2-40B4-BE49-F238E27FC236}">
                    <a16:creationId xmlns:a16="http://schemas.microsoft.com/office/drawing/2014/main" id="{67512885-332E-4DFB-8DB8-BB9DC3E9E0A7}"/>
                  </a:ext>
                </a:extLst>
              </p:cNvPr>
              <p:cNvSpPr>
                <a:spLocks noRot="1" noChangeAspect="1" noMove="1" noResize="1" noEditPoints="1" noAdjustHandles="1" noChangeArrowheads="1" noChangeShapeType="1" noTextEdit="1"/>
              </p:cNvSpPr>
              <p:nvPr/>
            </p:nvSpPr>
            <p:spPr>
              <a:xfrm>
                <a:off x="304800" y="610612"/>
                <a:ext cx="9144000" cy="2677656"/>
              </a:xfrm>
              <a:prstGeom prst="rect">
                <a:avLst/>
              </a:prstGeom>
              <a:blipFill>
                <a:blip r:embed="rId4"/>
                <a:stretch>
                  <a:fillRect t="-1822" b="-4328"/>
                </a:stretch>
              </a:blipFill>
            </p:spPr>
            <p:txBody>
              <a:bodyPr/>
              <a:lstStyle/>
              <a:p>
                <a:r>
                  <a:rPr lang="en-US">
                    <a:noFill/>
                  </a:rPr>
                  <a:t> </a:t>
                </a:r>
              </a:p>
            </p:txBody>
          </p:sp>
        </mc:Fallback>
      </mc:AlternateContent>
      <p:sp>
        <p:nvSpPr>
          <p:cNvPr id="30" name="Rectangle 63">
            <a:extLst>
              <a:ext uri="{FF2B5EF4-FFF2-40B4-BE49-F238E27FC236}">
                <a16:creationId xmlns:a16="http://schemas.microsoft.com/office/drawing/2014/main" id="{20FE8A7A-3999-4835-A5A5-EBFB8242B97F}"/>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685800" rtl="0" eaLnBrk="1" fontAlgn="auto" latinLnBrk="0" hangingPunct="1">
              <a:lnSpc>
                <a:spcPct val="100000"/>
              </a:lnSpc>
              <a:spcBef>
                <a:spcPct val="0"/>
              </a:spcBef>
              <a:spcAft>
                <a:spcPts val="0"/>
              </a:spcAft>
              <a:buClrTx/>
              <a:buSzTx/>
              <a:buFontTx/>
              <a:buNone/>
              <a:tabLst/>
              <a:defRPr/>
            </a:pPr>
            <a:r>
              <a:rPr kumimoji="0" lang="en-US" sz="3600" b="0" i="0" u="none" strike="noStrike" kern="1200" cap="none" spc="0" normalizeH="0" baseline="0" noProof="0" dirty="0">
                <a:ln>
                  <a:noFill/>
                </a:ln>
                <a:solidFill>
                  <a:srgbClr val="FFFF00"/>
                </a:solidFill>
                <a:effectLst/>
                <a:uLnTx/>
                <a:uFillTx/>
                <a:latin typeface="Arial Rounded MT Bold"/>
                <a:ea typeface="+mn-ea"/>
                <a:cs typeface="Arial" charset="0"/>
              </a:rPr>
              <a:t>Bayesian Statistics</a:t>
            </a:r>
            <a:endParaRPr kumimoji="0" lang="en-US" altLang="en-US" sz="36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Arial Rounded MT Bold"/>
              <a:ea typeface="+mn-ea"/>
              <a:cs typeface="Arial" charset="0"/>
            </a:endParaRPr>
          </a:p>
        </p:txBody>
      </p:sp>
      <mc:AlternateContent xmlns:mc="http://schemas.openxmlformats.org/markup-compatibility/2006">
        <mc:Choice xmlns:a14="http://schemas.microsoft.com/office/drawing/2010/main" Requires="a14">
          <p:sp>
            <p:nvSpPr>
              <p:cNvPr id="3" name="Rectangle 2">
                <a:extLst>
                  <a:ext uri="{FF2B5EF4-FFF2-40B4-BE49-F238E27FC236}">
                    <a16:creationId xmlns:a16="http://schemas.microsoft.com/office/drawing/2014/main" id="{BA0AD500-E930-4D60-9D05-9D76753EAB49}"/>
                  </a:ext>
                </a:extLst>
              </p:cNvPr>
              <p:cNvSpPr/>
              <p:nvPr/>
            </p:nvSpPr>
            <p:spPr>
              <a:xfrm>
                <a:off x="4686300" y="1143000"/>
                <a:ext cx="44544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acc>
                      <m:accPr>
                        <m:chr m:val="⃗"/>
                        <m:ctrlPr>
                          <a:rPr kumimoji="0" lang="en-US"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ctrlPr>
                      </m:accPr>
                      <m:e>
                        <m:r>
                          <a:rPr kumimoji="0" lang="en-CA" altLang="en-US" sz="20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e>
                    </m:acc>
                  </m:oMath>
                </a14:m>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p:sp>
            <p:nvSpPr>
              <p:cNvPr id="3" name="Rectangle 2">
                <a:extLst>
                  <a:ext uri="{FF2B5EF4-FFF2-40B4-BE49-F238E27FC236}">
                    <a16:creationId xmlns:a16="http://schemas.microsoft.com/office/drawing/2014/main" id="{BA0AD500-E930-4D60-9D05-9D76753EAB49}"/>
                  </a:ext>
                </a:extLst>
              </p:cNvPr>
              <p:cNvSpPr>
                <a:spLocks noRot="1" noChangeAspect="1" noMove="1" noResize="1" noEditPoints="1" noAdjustHandles="1" noChangeArrowheads="1" noChangeShapeType="1" noTextEdit="1"/>
              </p:cNvSpPr>
              <p:nvPr/>
            </p:nvSpPr>
            <p:spPr>
              <a:xfrm>
                <a:off x="4686300" y="1143000"/>
                <a:ext cx="445443" cy="400110"/>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9" name="Rectangle 8">
                <a:extLst>
                  <a:ext uri="{FF2B5EF4-FFF2-40B4-BE49-F238E27FC236}">
                    <a16:creationId xmlns:a16="http://schemas.microsoft.com/office/drawing/2014/main" id="{1E753DFE-B708-4070-A993-26A765B97841}"/>
                  </a:ext>
                </a:extLst>
              </p:cNvPr>
              <p:cNvSpPr/>
              <p:nvPr/>
            </p:nvSpPr>
            <p:spPr>
              <a:xfrm>
                <a:off x="862754" y="4408247"/>
                <a:ext cx="4572000" cy="756426"/>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acc>
                      <m:accPr>
                        <m:chr m:val="⃗"/>
                        <m:ctrl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 </a:t>
                </a:r>
                <a14:m>
                  <m:oMath xmlns:m="http://schemas.openxmlformats.org/officeDocument/2006/math">
                    <m:f>
                      <m:fPr>
                        <m:ctrlP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ctrlPr>
                      </m:fPr>
                      <m:num>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m:t>
                        </m:r>
                      </m:num>
                      <m:den>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r>
                          <m:rPr>
                            <m:nor/>
                          </m:rP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m:t> )</m:t>
                        </m:r>
                      </m:den>
                    </m:f>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r>
                      <m:rPr>
                        <m:sty m:val="p"/>
                      </m:rPr>
                      <a:rPr kumimoji="0" lang="en-US" altLang="en-US" sz="2400" b="0" i="0"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p:txBody>
          </p:sp>
        </mc:Choice>
        <mc:Fallback>
          <p:sp>
            <p:nvSpPr>
              <p:cNvPr id="9" name="Rectangle 8">
                <a:extLst>
                  <a:ext uri="{FF2B5EF4-FFF2-40B4-BE49-F238E27FC236}">
                    <a16:creationId xmlns:a16="http://schemas.microsoft.com/office/drawing/2014/main" id="{1E753DFE-B708-4070-A993-26A765B97841}"/>
                  </a:ext>
                </a:extLst>
              </p:cNvPr>
              <p:cNvSpPr>
                <a:spLocks noRot="1" noChangeAspect="1" noMove="1" noResize="1" noEditPoints="1" noAdjustHandles="1" noChangeArrowheads="1" noChangeShapeType="1" noTextEdit="1"/>
              </p:cNvSpPr>
              <p:nvPr/>
            </p:nvSpPr>
            <p:spPr>
              <a:xfrm>
                <a:off x="862754" y="4408247"/>
                <a:ext cx="4572000" cy="756426"/>
              </a:xfrm>
              <a:prstGeom prst="rect">
                <a:avLst/>
              </a:prstGeom>
              <a:blipFill>
                <a:blip r:embed="rId6"/>
                <a:stretch>
                  <a:fillRect/>
                </a:stretch>
              </a:blipFill>
            </p:spPr>
            <p:txBody>
              <a:bodyPr/>
              <a:lstStyle/>
              <a:p>
                <a:r>
                  <a:rPr lang="en-US">
                    <a:noFill/>
                  </a:rPr>
                  <a:t> </a:t>
                </a:r>
              </a:p>
            </p:txBody>
          </p:sp>
        </mc:Fallback>
      </mc:AlternateContent>
      <mc:AlternateContent xmlns:mc="http://schemas.openxmlformats.org/markup-compatibility/2006">
        <mc:Choice xmlns:a14="http://schemas.microsoft.com/office/drawing/2010/main" Requires="a14">
          <p:sp>
            <p:nvSpPr>
              <p:cNvPr id="10" name="Rectangle 9">
                <a:extLst>
                  <a:ext uri="{FF2B5EF4-FFF2-40B4-BE49-F238E27FC236}">
                    <a16:creationId xmlns:a16="http://schemas.microsoft.com/office/drawing/2014/main" id="{D2B7E151-731C-4D21-90E8-C9AA64E18D99}"/>
                  </a:ext>
                </a:extLst>
              </p:cNvPr>
              <p:cNvSpPr/>
              <p:nvPr/>
            </p:nvSpPr>
            <p:spPr>
              <a:xfrm>
                <a:off x="685800" y="3270331"/>
                <a:ext cx="7315200" cy="1200329"/>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m:rPr>
                        <m:sty m:val="p"/>
                      </m:rPr>
                      <a:rPr kumimoji="0" lang="en-US" altLang="en-US" sz="2400" b="0" i="0"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Pr</m:t>
                    </m:r>
                    <m:r>
                      <a:rPr kumimoji="0" lang="en-US"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cs typeface="+mn-cs"/>
                        <a:sym typeface="Symbol" panose="05050102010706020507" pitchFamily="18" charset="2"/>
                      </a:rPr>
                      <m:t>⁡(</m:t>
                    </m:r>
                    <m:r>
                      <a:rPr kumimoji="0" lang="en-US"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a plot of the prob of getting </a:t>
                </a:r>
                <a14:m>
                  <m:oMath xmlns:m="http://schemas.openxmlformats.org/officeDocument/2006/math">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not as a function of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#heads </a:t>
                </a:r>
              </a:p>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but as a function of </a:t>
                </a:r>
                <a:r>
                  <a:rPr kumimoji="0" lang="en-US" altLang="en-US" sz="2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p:txBody>
          </p:sp>
        </mc:Choice>
        <mc:Fallback>
          <p:sp>
            <p:nvSpPr>
              <p:cNvPr id="10" name="Rectangle 9">
                <a:extLst>
                  <a:ext uri="{FF2B5EF4-FFF2-40B4-BE49-F238E27FC236}">
                    <a16:creationId xmlns:a16="http://schemas.microsoft.com/office/drawing/2014/main" id="{D2B7E151-731C-4D21-90E8-C9AA64E18D99}"/>
                  </a:ext>
                </a:extLst>
              </p:cNvPr>
              <p:cNvSpPr>
                <a:spLocks noRot="1" noChangeAspect="1" noMove="1" noResize="1" noEditPoints="1" noAdjustHandles="1" noChangeArrowheads="1" noChangeShapeType="1" noTextEdit="1"/>
              </p:cNvSpPr>
              <p:nvPr/>
            </p:nvSpPr>
            <p:spPr>
              <a:xfrm>
                <a:off x="685800" y="3270331"/>
                <a:ext cx="7315200" cy="1200329"/>
              </a:xfrm>
              <a:prstGeom prst="rect">
                <a:avLst/>
              </a:prstGeom>
              <a:blipFill>
                <a:blip r:embed="rId7"/>
                <a:stretch>
                  <a:fillRect t="-7107" b="-10660"/>
                </a:stretch>
              </a:blipFill>
            </p:spPr>
            <p:txBody>
              <a:bodyPr/>
              <a:lstStyle/>
              <a:p>
                <a:r>
                  <a:rPr lang="en-US">
                    <a:noFill/>
                  </a:rPr>
                  <a:t> </a:t>
                </a:r>
              </a:p>
            </p:txBody>
          </p:sp>
        </mc:Fallback>
      </mc:AlternateContent>
      <p:grpSp>
        <p:nvGrpSpPr>
          <p:cNvPr id="13" name="Group 12">
            <a:extLst>
              <a:ext uri="{FF2B5EF4-FFF2-40B4-BE49-F238E27FC236}">
                <a16:creationId xmlns:a16="http://schemas.microsoft.com/office/drawing/2014/main" id="{FAB7C50A-8BC5-4F9E-93AD-9529FF4E5DCD}"/>
              </a:ext>
            </a:extLst>
          </p:cNvPr>
          <p:cNvGrpSpPr/>
          <p:nvPr/>
        </p:nvGrpSpPr>
        <p:grpSpPr>
          <a:xfrm>
            <a:off x="7328630" y="1964407"/>
            <a:ext cx="1739170" cy="1159793"/>
            <a:chOff x="6388100" y="1964407"/>
            <a:chExt cx="1739170" cy="1159793"/>
          </a:xfrm>
        </p:grpSpPr>
        <p:pic>
          <p:nvPicPr>
            <p:cNvPr id="7" name="Picture 6">
              <a:extLst>
                <a:ext uri="{FF2B5EF4-FFF2-40B4-BE49-F238E27FC236}">
                  <a16:creationId xmlns:a16="http://schemas.microsoft.com/office/drawing/2014/main" id="{15BA8E91-074D-4A3F-A859-81648E4341D4}"/>
                </a:ext>
              </a:extLst>
            </p:cNvPr>
            <p:cNvPicPr>
              <a:picLocks noChangeAspect="1"/>
            </p:cNvPicPr>
            <p:nvPr/>
          </p:nvPicPr>
          <p:blipFill>
            <a:blip r:embed="rId8"/>
            <a:stretch>
              <a:fillRect/>
            </a:stretch>
          </p:blipFill>
          <p:spPr>
            <a:xfrm>
              <a:off x="6388100" y="2025622"/>
              <a:ext cx="1662676" cy="1068434"/>
            </a:xfrm>
            <a:prstGeom prst="rect">
              <a:avLst/>
            </a:prstGeom>
          </p:spPr>
        </p:pic>
        <p:sp>
          <p:nvSpPr>
            <p:cNvPr id="11" name="Rectangle 10">
              <a:extLst>
                <a:ext uri="{FF2B5EF4-FFF2-40B4-BE49-F238E27FC236}">
                  <a16:creationId xmlns:a16="http://schemas.microsoft.com/office/drawing/2014/main" id="{E602E168-0B26-49FA-9B02-F9B7DB66A398}"/>
                </a:ext>
              </a:extLst>
            </p:cNvPr>
            <p:cNvSpPr/>
            <p:nvPr/>
          </p:nvSpPr>
          <p:spPr>
            <a:xfrm>
              <a:off x="7086600" y="1964407"/>
              <a:ext cx="1040670" cy="523220"/>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Prior belief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about </a:t>
              </a:r>
              <a:r>
                <a:rPr kumimoji="0" lang="en-US" altLang="en-US" sz="1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19" name="Rectangle 18">
              <a:extLst>
                <a:ext uri="{FF2B5EF4-FFF2-40B4-BE49-F238E27FC236}">
                  <a16:creationId xmlns:a16="http://schemas.microsoft.com/office/drawing/2014/main" id="{132600FA-ACFA-40CE-98C5-31F05FE174E5}"/>
                </a:ext>
              </a:extLst>
            </p:cNvPr>
            <p:cNvSpPr/>
            <p:nvPr/>
          </p:nvSpPr>
          <p:spPr>
            <a:xfrm>
              <a:off x="7775391" y="2816423"/>
              <a:ext cx="314509"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grpSp>
        <p:nvGrpSpPr>
          <p:cNvPr id="14" name="Group 13">
            <a:extLst>
              <a:ext uri="{FF2B5EF4-FFF2-40B4-BE49-F238E27FC236}">
                <a16:creationId xmlns:a16="http://schemas.microsoft.com/office/drawing/2014/main" id="{99C1ADA9-B815-48B5-A073-0722082DF3A4}"/>
              </a:ext>
            </a:extLst>
          </p:cNvPr>
          <p:cNvGrpSpPr/>
          <p:nvPr/>
        </p:nvGrpSpPr>
        <p:grpSpPr>
          <a:xfrm>
            <a:off x="7328630" y="3048000"/>
            <a:ext cx="1698809" cy="1143173"/>
            <a:chOff x="6388100" y="3048000"/>
            <a:chExt cx="1698809" cy="1143173"/>
          </a:xfrm>
        </p:grpSpPr>
        <p:pic>
          <p:nvPicPr>
            <p:cNvPr id="2" name="Picture 1">
              <a:extLst>
                <a:ext uri="{FF2B5EF4-FFF2-40B4-BE49-F238E27FC236}">
                  <a16:creationId xmlns:a16="http://schemas.microsoft.com/office/drawing/2014/main" id="{FEEBA879-0AE9-415D-B644-618FA4CF6A96}"/>
                </a:ext>
              </a:extLst>
            </p:cNvPr>
            <p:cNvPicPr>
              <a:picLocks noChangeAspect="1"/>
            </p:cNvPicPr>
            <p:nvPr/>
          </p:nvPicPr>
          <p:blipFill rotWithShape="1">
            <a:blip r:embed="rId9"/>
            <a:srcRect l="5524" t="30071"/>
            <a:stretch/>
          </p:blipFill>
          <p:spPr>
            <a:xfrm>
              <a:off x="6388100" y="3117469"/>
              <a:ext cx="1662676" cy="1073704"/>
            </a:xfrm>
            <a:prstGeom prst="rect">
              <a:avLst/>
            </a:prstGeom>
          </p:spPr>
        </p:pic>
        <mc:AlternateContent xmlns:mc="http://schemas.openxmlformats.org/markup-compatibility/2006">
          <mc:Choice xmlns:a14="http://schemas.microsoft.com/office/drawing/2010/main" Requires="a14">
            <p:sp>
              <p:nvSpPr>
                <p:cNvPr id="18" name="Rectangle 17">
                  <a:extLst>
                    <a:ext uri="{FF2B5EF4-FFF2-40B4-BE49-F238E27FC236}">
                      <a16:creationId xmlns:a16="http://schemas.microsoft.com/office/drawing/2014/main" id="{B44297AA-5F9A-4B2E-920A-35764B786D82}"/>
                    </a:ext>
                  </a:extLst>
                </p:cNvPr>
                <p:cNvSpPr/>
                <p:nvPr/>
              </p:nvSpPr>
              <p:spPr>
                <a:xfrm>
                  <a:off x="7183519" y="3048000"/>
                  <a:ext cx="899092"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m:rPr>
                          <m:sty m:val="p"/>
                        </m:rPr>
                        <a:rPr kumimoji="0" lang="en-US" altLang="en-US" sz="1400" b="0" i="0" u="none" strike="noStrike" kern="1200" cap="none" spc="0" normalizeH="0" baseline="0" noProof="0" smtClean="0">
                          <a:ln>
                            <a:noFill/>
                          </a:ln>
                          <a:solidFill>
                            <a:srgbClr val="000000"/>
                          </a:solidFill>
                          <a:effectLst/>
                          <a:uLnTx/>
                          <a:uFillTx/>
                          <a:latin typeface="Cambria Math" panose="02040503050406030204" pitchFamily="18" charset="0"/>
                          <a:ea typeface="+mn-ea"/>
                          <a:cs typeface="+mn-cs"/>
                          <a:sym typeface="Symbol" panose="05050102010706020507" pitchFamily="18" charset="2"/>
                        </a:rPr>
                        <m:t>Pr</m:t>
                      </m:r>
                      <m:r>
                        <a:rPr kumimoji="0" lang="en-US" altLang="en-US" sz="1400" b="0" i="1" u="none" strike="noStrike" kern="1200" cap="none" spc="0" normalizeH="0" baseline="0" noProof="0">
                          <a:ln>
                            <a:noFill/>
                          </a:ln>
                          <a:solidFill>
                            <a:srgbClr val="000000"/>
                          </a:solidFill>
                          <a:effectLst/>
                          <a:uLnTx/>
                          <a:uFillTx/>
                          <a:latin typeface="Cambria Math" panose="02040503050406030204" pitchFamily="18" charset="0"/>
                          <a:ea typeface="+mn-ea"/>
                          <a:cs typeface="+mn-cs"/>
                          <a:sym typeface="Symbol" panose="05050102010706020507" pitchFamily="18" charset="2"/>
                        </a:rPr>
                        <m:t>⁡( </m:t>
                      </m:r>
                      <m:acc>
                        <m:accPr>
                          <m:chr m:val="⃗"/>
                          <m:ctrlPr>
                            <a:rPr kumimoji="0" lang="en-US" altLang="en-US" sz="1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ctrlPr>
                        </m:accPr>
                        <m:e>
                          <m:r>
                            <a:rPr kumimoji="0" lang="en-US" altLang="en-US" sz="1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mn-cs"/>
                              <a:sym typeface="Symbol" panose="05050102010706020507" pitchFamily="18" charset="2"/>
                            </a:rPr>
                            <m:t>𝑥</m:t>
                          </m:r>
                        </m:e>
                      </m:acc>
                    </m:oMath>
                  </a14:m>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r>
                        <a:rPr kumimoji="0" lang="en-US" altLang="en-US" sz="1400" b="0" i="1" u="none" strike="noStrike" kern="1200" cap="none" spc="0" normalizeH="0" baseline="0" noProof="0" dirty="0">
                          <a:ln>
                            <a:noFill/>
                          </a:ln>
                          <a:solidFill>
                            <a:srgbClr val="66FF33"/>
                          </a:solidFill>
                          <a:effectLst/>
                          <a:uLnTx/>
                          <a:uFillTx/>
                          <a:latin typeface="Cambria Math" panose="02040503050406030204" pitchFamily="18" charset="0"/>
                          <a:ea typeface="+mn-ea"/>
                          <a:cs typeface="+mn-cs"/>
                          <a:sym typeface="Symbol" panose="05050102010706020507" pitchFamily="18" charset="2"/>
                        </a:rPr>
                        <m:t>𝑤</m:t>
                      </m:r>
                    </m:oMath>
                  </a14:m>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p:sp>
              <p:nvSpPr>
                <p:cNvPr id="18" name="Rectangle 17">
                  <a:extLst>
                    <a:ext uri="{FF2B5EF4-FFF2-40B4-BE49-F238E27FC236}">
                      <a16:creationId xmlns:a16="http://schemas.microsoft.com/office/drawing/2014/main" id="{B44297AA-5F9A-4B2E-920A-35764B786D82}"/>
                    </a:ext>
                  </a:extLst>
                </p:cNvPr>
                <p:cNvSpPr>
                  <a:spLocks noRot="1" noChangeAspect="1" noMove="1" noResize="1" noEditPoints="1" noAdjustHandles="1" noChangeArrowheads="1" noChangeShapeType="1" noTextEdit="1"/>
                </p:cNvSpPr>
                <p:nvPr/>
              </p:nvSpPr>
              <p:spPr>
                <a:xfrm>
                  <a:off x="7183519" y="3048000"/>
                  <a:ext cx="899092" cy="307777"/>
                </a:xfrm>
                <a:prstGeom prst="rect">
                  <a:avLst/>
                </a:prstGeom>
                <a:blipFill>
                  <a:blip r:embed="rId10"/>
                  <a:stretch>
                    <a:fillRect t="-10000" r="-1361" b="-20000"/>
                  </a:stretch>
                </a:blipFill>
              </p:spPr>
              <p:txBody>
                <a:bodyPr/>
                <a:lstStyle/>
                <a:p>
                  <a:r>
                    <a:rPr lang="en-US">
                      <a:noFill/>
                    </a:rPr>
                    <a:t> </a:t>
                  </a:r>
                </a:p>
              </p:txBody>
            </p:sp>
          </mc:Fallback>
        </mc:AlternateContent>
        <p:sp>
          <p:nvSpPr>
            <p:cNvPr id="20" name="Rectangle 19">
              <a:extLst>
                <a:ext uri="{FF2B5EF4-FFF2-40B4-BE49-F238E27FC236}">
                  <a16:creationId xmlns:a16="http://schemas.microsoft.com/office/drawing/2014/main" id="{B7C3CCF9-223B-431F-A59B-55DE71C8A33C}"/>
                </a:ext>
              </a:extLst>
            </p:cNvPr>
            <p:cNvSpPr/>
            <p:nvPr/>
          </p:nvSpPr>
          <p:spPr>
            <a:xfrm>
              <a:off x="7772400" y="3857823"/>
              <a:ext cx="314509"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grpSp>
        <p:nvGrpSpPr>
          <p:cNvPr id="16" name="Group 15">
            <a:extLst>
              <a:ext uri="{FF2B5EF4-FFF2-40B4-BE49-F238E27FC236}">
                <a16:creationId xmlns:a16="http://schemas.microsoft.com/office/drawing/2014/main" id="{0AD1F069-E5BB-4961-8E98-17F50ADE477D}"/>
              </a:ext>
            </a:extLst>
          </p:cNvPr>
          <p:cNvGrpSpPr/>
          <p:nvPr/>
        </p:nvGrpSpPr>
        <p:grpSpPr>
          <a:xfrm>
            <a:off x="7328630" y="4140200"/>
            <a:ext cx="1731084" cy="1120120"/>
            <a:chOff x="6388100" y="4175780"/>
            <a:chExt cx="1731084" cy="1120120"/>
          </a:xfrm>
        </p:grpSpPr>
        <p:pic>
          <p:nvPicPr>
            <p:cNvPr id="8" name="Picture 7">
              <a:extLst>
                <a:ext uri="{FF2B5EF4-FFF2-40B4-BE49-F238E27FC236}">
                  <a16:creationId xmlns:a16="http://schemas.microsoft.com/office/drawing/2014/main" id="{CD6808C7-C7F6-401A-A811-FB709C404EEF}"/>
                </a:ext>
              </a:extLst>
            </p:cNvPr>
            <p:cNvPicPr>
              <a:picLocks noChangeAspect="1"/>
            </p:cNvPicPr>
            <p:nvPr/>
          </p:nvPicPr>
          <p:blipFill>
            <a:blip r:embed="rId11"/>
            <a:stretch>
              <a:fillRect/>
            </a:stretch>
          </p:blipFill>
          <p:spPr>
            <a:xfrm>
              <a:off x="6388100" y="4239688"/>
              <a:ext cx="1675791" cy="1034400"/>
            </a:xfrm>
            <a:prstGeom prst="rect">
              <a:avLst/>
            </a:prstGeom>
          </p:spPr>
        </p:pic>
        <p:sp>
          <p:nvSpPr>
            <p:cNvPr id="17" name="Rectangle 16">
              <a:extLst>
                <a:ext uri="{FF2B5EF4-FFF2-40B4-BE49-F238E27FC236}">
                  <a16:creationId xmlns:a16="http://schemas.microsoft.com/office/drawing/2014/main" id="{D25EE2D4-2B1B-4DDE-82C1-DF474D6A4ACB}"/>
                </a:ext>
              </a:extLst>
            </p:cNvPr>
            <p:cNvSpPr/>
            <p:nvPr/>
          </p:nvSpPr>
          <p:spPr>
            <a:xfrm>
              <a:off x="7096147" y="4175780"/>
              <a:ext cx="1023037" cy="523220"/>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New belief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about </a:t>
              </a:r>
              <a:r>
                <a:rPr kumimoji="0" lang="en-US" altLang="en-US" sz="1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anose="05050102010706020507" pitchFamily="18" charset="2"/>
                </a:rPr>
                <a:t>.</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A1C6C10E-5A6D-40B8-B5B6-860BBD8CAF32}"/>
                </a:ext>
              </a:extLst>
            </p:cNvPr>
            <p:cNvSpPr/>
            <p:nvPr/>
          </p:nvSpPr>
          <p:spPr>
            <a:xfrm>
              <a:off x="7769409" y="4988123"/>
              <a:ext cx="314509"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66FF66"/>
                  </a:solidFill>
                  <a:effectLst/>
                  <a:uLnTx/>
                  <a:uFillTx/>
                  <a:latin typeface="Times New Roman" pitchFamily="18" charset="0"/>
                  <a:ea typeface="+mn-ea"/>
                  <a:cs typeface="Arial" charset="0"/>
                  <a:sym typeface="Symbol" panose="05050102010706020507" pitchFamily="18" charset="2"/>
                </a:rPr>
                <a:t>w</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pic>
        <p:nvPicPr>
          <p:cNvPr id="23" name="Picture 22">
            <a:extLst>
              <a:ext uri="{FF2B5EF4-FFF2-40B4-BE49-F238E27FC236}">
                <a16:creationId xmlns:a16="http://schemas.microsoft.com/office/drawing/2014/main" id="{2598B6EB-0F0A-476E-8B74-58AD7BECA9B2}"/>
              </a:ext>
            </a:extLst>
          </p:cNvPr>
          <p:cNvPicPr>
            <a:picLocks noChangeAspect="1"/>
          </p:cNvPicPr>
          <p:nvPr/>
        </p:nvPicPr>
        <p:blipFill>
          <a:blip r:embed="rId12"/>
          <a:stretch>
            <a:fillRect/>
          </a:stretch>
        </p:blipFill>
        <p:spPr>
          <a:xfrm>
            <a:off x="6337769" y="3106595"/>
            <a:ext cx="1666875" cy="485775"/>
          </a:xfrm>
          <a:prstGeom prst="rect">
            <a:avLst/>
          </a:prstGeom>
        </p:spPr>
      </p:pic>
      <p:sp>
        <p:nvSpPr>
          <p:cNvPr id="32" name="Rectangle 31">
            <a:extLst>
              <a:ext uri="{FF2B5EF4-FFF2-40B4-BE49-F238E27FC236}">
                <a16:creationId xmlns:a16="http://schemas.microsoft.com/office/drawing/2014/main" id="{13E3CF41-4335-41FE-96BE-F1D1FC73836C}"/>
              </a:ext>
            </a:extLst>
          </p:cNvPr>
          <p:cNvSpPr/>
          <p:nvPr/>
        </p:nvSpPr>
        <p:spPr>
          <a:xfrm>
            <a:off x="3527864" y="5761432"/>
            <a:ext cx="282449"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itchFamily="18" charset="2"/>
              </a:rPr>
              <a:t></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nvGrpSpPr>
          <p:cNvPr id="24" name="Group 23">
            <a:extLst>
              <a:ext uri="{FF2B5EF4-FFF2-40B4-BE49-F238E27FC236}">
                <a16:creationId xmlns:a16="http://schemas.microsoft.com/office/drawing/2014/main" id="{F917B0D4-5653-4C23-845D-36198969018C}"/>
              </a:ext>
            </a:extLst>
          </p:cNvPr>
          <p:cNvGrpSpPr/>
          <p:nvPr/>
        </p:nvGrpSpPr>
        <p:grpSpPr>
          <a:xfrm>
            <a:off x="6324600" y="5257800"/>
            <a:ext cx="2777362" cy="1056212"/>
            <a:chOff x="6324600" y="5257800"/>
            <a:chExt cx="2777362" cy="1056212"/>
          </a:xfrm>
        </p:grpSpPr>
        <p:pic>
          <p:nvPicPr>
            <p:cNvPr id="29" name="Picture 28">
              <a:extLst>
                <a:ext uri="{FF2B5EF4-FFF2-40B4-BE49-F238E27FC236}">
                  <a16:creationId xmlns:a16="http://schemas.microsoft.com/office/drawing/2014/main" id="{2A3D25E3-8FBD-476A-BF68-46C6BC81D33D}"/>
                </a:ext>
              </a:extLst>
            </p:cNvPr>
            <p:cNvPicPr>
              <a:picLocks noChangeAspect="1"/>
            </p:cNvPicPr>
            <p:nvPr/>
          </p:nvPicPr>
          <p:blipFill>
            <a:blip r:embed="rId3"/>
            <a:stretch>
              <a:fillRect/>
            </a:stretch>
          </p:blipFill>
          <p:spPr>
            <a:xfrm>
              <a:off x="6454012" y="5742512"/>
              <a:ext cx="2647950" cy="571500"/>
            </a:xfrm>
            <a:prstGeom prst="rect">
              <a:avLst/>
            </a:prstGeom>
          </p:spPr>
        </p:pic>
        <p:pic>
          <p:nvPicPr>
            <p:cNvPr id="31" name="Picture 30">
              <a:extLst>
                <a:ext uri="{FF2B5EF4-FFF2-40B4-BE49-F238E27FC236}">
                  <a16:creationId xmlns:a16="http://schemas.microsoft.com/office/drawing/2014/main" id="{AAD2A216-4866-46A4-9D70-526F0850F9F4}"/>
                </a:ext>
              </a:extLst>
            </p:cNvPr>
            <p:cNvPicPr>
              <a:picLocks noChangeAspect="1"/>
            </p:cNvPicPr>
            <p:nvPr/>
          </p:nvPicPr>
          <p:blipFill>
            <a:blip r:embed="rId12"/>
            <a:stretch>
              <a:fillRect/>
            </a:stretch>
          </p:blipFill>
          <p:spPr>
            <a:xfrm>
              <a:off x="6324600" y="5257800"/>
              <a:ext cx="1666875" cy="485775"/>
            </a:xfrm>
            <a:prstGeom prst="rect">
              <a:avLst/>
            </a:prstGeom>
          </p:spPr>
        </p:pic>
        <p:sp>
          <p:nvSpPr>
            <p:cNvPr id="33" name="Rectangle 32">
              <a:extLst>
                <a:ext uri="{FF2B5EF4-FFF2-40B4-BE49-F238E27FC236}">
                  <a16:creationId xmlns:a16="http://schemas.microsoft.com/office/drawing/2014/main" id="{B73C94C7-ED44-4BD8-8AB6-F9353C44B02A}"/>
                </a:ext>
              </a:extLst>
            </p:cNvPr>
            <p:cNvSpPr/>
            <p:nvPr/>
          </p:nvSpPr>
          <p:spPr>
            <a:xfrm>
              <a:off x="6366001" y="5943600"/>
              <a:ext cx="282449" cy="30777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sym typeface="Symbol" pitchFamily="18" charset="2"/>
                </a:rPr>
                <a:t></a:t>
              </a:r>
              <a:endParaRPr kumimoji="0" lang="en-US" sz="14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p:grpSp>
        <p:nvGrpSpPr>
          <p:cNvPr id="34" name="Group 33">
            <a:extLst>
              <a:ext uri="{FF2B5EF4-FFF2-40B4-BE49-F238E27FC236}">
                <a16:creationId xmlns:a16="http://schemas.microsoft.com/office/drawing/2014/main" id="{186B5AF2-ADEB-465C-92B4-731AA1C77D54}"/>
              </a:ext>
            </a:extLst>
          </p:cNvPr>
          <p:cNvGrpSpPr/>
          <p:nvPr/>
        </p:nvGrpSpPr>
        <p:grpSpPr>
          <a:xfrm>
            <a:off x="7208318" y="2179616"/>
            <a:ext cx="411682" cy="2087584"/>
            <a:chOff x="2560118" y="2895600"/>
            <a:chExt cx="411682" cy="2087584"/>
          </a:xfrm>
        </p:grpSpPr>
        <p:cxnSp>
          <p:nvCxnSpPr>
            <p:cNvPr id="35" name="Straight Connector 34">
              <a:extLst>
                <a:ext uri="{FF2B5EF4-FFF2-40B4-BE49-F238E27FC236}">
                  <a16:creationId xmlns:a16="http://schemas.microsoft.com/office/drawing/2014/main" id="{0178611B-7572-4CE3-BE93-9B3D2F0CD6D4}"/>
                </a:ext>
              </a:extLst>
            </p:cNvPr>
            <p:cNvCxnSpPr/>
            <p:nvPr/>
          </p:nvCxnSpPr>
          <p:spPr bwMode="auto">
            <a:xfrm>
              <a:off x="2667000" y="2895600"/>
              <a:ext cx="0" cy="1923207"/>
            </a:xfrm>
            <a:prstGeom prst="line">
              <a:avLst/>
            </a:prstGeom>
            <a:noFill/>
            <a:ln w="38100" cap="sq" cmpd="sng" algn="ctr">
              <a:solidFill>
                <a:schemeClr val="hlink"/>
              </a:solidFill>
              <a:prstDash val="solid"/>
              <a:round/>
              <a:headEnd type="none" w="med" len="med"/>
              <a:tailEnd type="none" w="med" len="med"/>
            </a:ln>
            <a:effectLst/>
          </p:spPr>
        </p:cxnSp>
        <p:sp>
          <p:nvSpPr>
            <p:cNvPr id="36" name="Rectangle 35">
              <a:extLst>
                <a:ext uri="{FF2B5EF4-FFF2-40B4-BE49-F238E27FC236}">
                  <a16:creationId xmlns:a16="http://schemas.microsoft.com/office/drawing/2014/main" id="{B813DA89-7654-4675-B502-6AB7718D4366}"/>
                </a:ext>
              </a:extLst>
            </p:cNvPr>
            <p:cNvSpPr/>
            <p:nvPr/>
          </p:nvSpPr>
          <p:spPr>
            <a:xfrm>
              <a:off x="2560118" y="4521519"/>
              <a:ext cx="389850"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rPr>
                <a:t>w</a:t>
              </a:r>
            </a:p>
          </p:txBody>
        </p:sp>
        <p:sp>
          <p:nvSpPr>
            <p:cNvPr id="37" name="Rectangle 36">
              <a:extLst>
                <a:ext uri="{FF2B5EF4-FFF2-40B4-BE49-F238E27FC236}">
                  <a16:creationId xmlns:a16="http://schemas.microsoft.com/office/drawing/2014/main" id="{55C96F09-D37F-4F9A-853A-243261F5568B}"/>
                </a:ext>
              </a:extLst>
            </p:cNvPr>
            <p:cNvSpPr/>
            <p:nvPr/>
          </p:nvSpPr>
          <p:spPr>
            <a:xfrm>
              <a:off x="2618818" y="3792835"/>
              <a:ext cx="352982" cy="461665"/>
            </a:xfrm>
            <a:prstGeom prst="rect">
              <a:avLst/>
            </a:prstGeom>
          </p:spPr>
          <p:txBody>
            <a:bodyPr wrap="none">
              <a:spAutoFit/>
            </a:body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itchFamily="18" charset="2"/>
                </a:rPr>
                <a:t></a:t>
              </a:r>
              <a:endParaRPr kumimoji="0" lang="en-US" sz="2400" b="0" i="1" u="none" strike="noStrike" kern="1200" cap="none" spc="0" normalizeH="0" baseline="0" noProof="0" dirty="0">
                <a:ln>
                  <a:noFill/>
                </a:ln>
                <a:solidFill>
                  <a:srgbClr val="FFC000"/>
                </a:solidFill>
                <a:effectLst/>
                <a:uLnTx/>
                <a:uFillTx/>
                <a:latin typeface="Times New Roman" pitchFamily="18" charset="0"/>
                <a:ea typeface="+mn-ea"/>
                <a:cs typeface="Arial" charset="0"/>
              </a:endParaRPr>
            </a:p>
          </p:txBody>
        </p:sp>
      </p:grpSp>
      <p:pic>
        <p:nvPicPr>
          <p:cNvPr id="38" name="Picture 2" descr="Coin flip stock photo. Image of play, currency, isolated - 17245568">
            <a:extLst>
              <a:ext uri="{FF2B5EF4-FFF2-40B4-BE49-F238E27FC236}">
                <a16:creationId xmlns:a16="http://schemas.microsoft.com/office/drawing/2014/main" id="{F55DD979-C0CC-4543-8256-D95244F0B42E}"/>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8249703" y="40363"/>
            <a:ext cx="853353" cy="1280029"/>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mc:Choice xmlns:a14="http://schemas.microsoft.com/office/drawing/2010/main" Requires="a14">
          <p:sp>
            <p:nvSpPr>
              <p:cNvPr id="39" name="Rectangle 38">
                <a:extLst>
                  <a:ext uri="{FF2B5EF4-FFF2-40B4-BE49-F238E27FC236}">
                    <a16:creationId xmlns:a16="http://schemas.microsoft.com/office/drawing/2014/main" id="{556D6621-F16E-4719-9BB6-3B52535219B0}"/>
                  </a:ext>
                </a:extLst>
              </p:cNvPr>
              <p:cNvSpPr/>
              <p:nvPr/>
            </p:nvSpPr>
            <p:spPr>
              <a:xfrm>
                <a:off x="5026845" y="4757394"/>
                <a:ext cx="2512710" cy="461665"/>
              </a:xfrm>
              <a:prstGeom prst="rect">
                <a:avLst/>
              </a:prstGeom>
            </p:spPr>
            <p:txBody>
              <a:bodyPr wrap="square">
                <a:spAutoFit/>
              </a:bodyPr>
              <a:lstStyle/>
              <a:p>
                <a:pPr marL="114300" marR="0" lvl="1"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Pr(</a:t>
                </a:r>
                <a14:m>
                  <m:oMath xmlns:m="http://schemas.openxmlformats.org/officeDocument/2006/math">
                    <m:r>
                      <a:rPr kumimoji="0" lang="en-US" altLang="en-US" sz="2400" b="0" i="1" u="none" strike="noStrike" kern="1200" cap="none" spc="0" normalizeH="0" baseline="0" noProof="0" dirty="0" smtClean="0">
                        <a:ln>
                          <a:noFill/>
                        </a:ln>
                        <a:solidFill>
                          <a:srgbClr val="66FF66"/>
                        </a:solidFill>
                        <a:effectLst/>
                        <a:uLnTx/>
                        <a:uFillTx/>
                        <a:latin typeface="Cambria Math" panose="02040503050406030204" pitchFamily="18" charset="0"/>
                        <a:ea typeface="+mn-ea"/>
                        <a:cs typeface="+mn-cs"/>
                        <a:sym typeface="Symbol" panose="05050102010706020507" pitchFamily="18" charset="2"/>
                      </a:rPr>
                      <m:t>𝑤</m:t>
                    </m:r>
                  </m:oMath>
                </a14:m>
                <a:r>
                  <a:rPr kumimoji="0" lang="el-GR"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pitchFamily="18" charset="0"/>
                    <a:ea typeface="+mn-ea"/>
                    <a:cs typeface="Arial" charset="0"/>
                    <a:sym typeface="Symbol" panose="05050102010706020507" pitchFamily="18" charset="2"/>
                  </a:rPr>
                  <a:t>[0,1]) = 0</a:t>
                </a:r>
              </a:p>
            </p:txBody>
          </p:sp>
        </mc:Choice>
        <mc:Fallback>
          <p:sp>
            <p:nvSpPr>
              <p:cNvPr id="39" name="Rectangle 38">
                <a:extLst>
                  <a:ext uri="{FF2B5EF4-FFF2-40B4-BE49-F238E27FC236}">
                    <a16:creationId xmlns:a16="http://schemas.microsoft.com/office/drawing/2014/main" id="{556D6621-F16E-4719-9BB6-3B52535219B0}"/>
                  </a:ext>
                </a:extLst>
              </p:cNvPr>
              <p:cNvSpPr>
                <a:spLocks noRot="1" noChangeAspect="1" noMove="1" noResize="1" noEditPoints="1" noAdjustHandles="1" noChangeArrowheads="1" noChangeShapeType="1" noTextEdit="1"/>
              </p:cNvSpPr>
              <p:nvPr/>
            </p:nvSpPr>
            <p:spPr>
              <a:xfrm>
                <a:off x="5026845" y="4757394"/>
                <a:ext cx="2512710" cy="461665"/>
              </a:xfrm>
              <a:prstGeom prst="rect">
                <a:avLst/>
              </a:prstGeom>
              <a:blipFill>
                <a:blip r:embed="rId14"/>
                <a:stretch>
                  <a:fillRect t="-11842" b="-28947"/>
                </a:stretch>
              </a:blipFill>
            </p:spPr>
            <p:txBody>
              <a:bodyPr/>
              <a:lstStyle/>
              <a:p>
                <a:r>
                  <a:rPr lang="en-US">
                    <a:noFill/>
                  </a:rPr>
                  <a:t> </a:t>
                </a:r>
              </a:p>
            </p:txBody>
          </p:sp>
        </mc:Fallback>
      </mc:AlternateContent>
    </p:spTree>
    <p:extLst>
      <p:ext uri="{BB962C8B-B14F-4D97-AF65-F5344CB8AC3E}">
        <p14:creationId xmlns:p14="http://schemas.microsoft.com/office/powerpoint/2010/main" val="9851787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0">
                                            <p:txEl>
                                              <p:pRg st="1" end="1"/>
                                            </p:txEl>
                                          </p:spTgt>
                                        </p:tgtEl>
                                        <p:attrNameLst>
                                          <p:attrName>style.visibility</p:attrName>
                                        </p:attrNameLst>
                                      </p:cBhvr>
                                      <p:to>
                                        <p:strVal val="visible"/>
                                      </p:to>
                                    </p:set>
                                    <p:anim calcmode="lin" valueType="num">
                                      <p:cBhvr additive="base">
                                        <p:cTn id="11"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0">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0-#ppt_w/2"/>
                                          </p:val>
                                        </p:tav>
                                        <p:tav tm="100000">
                                          <p:val>
                                            <p:strVal val="#ppt_x"/>
                                          </p:val>
                                        </p:tav>
                                      </p:tavLst>
                                    </p:anim>
                                    <p:anim calcmode="lin" valueType="num">
                                      <p:cBhvr additive="base">
                                        <p:cTn id="20"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0">
                                            <p:txEl>
                                              <p:pRg st="2" end="2"/>
                                            </p:txEl>
                                          </p:spTgt>
                                        </p:tgtEl>
                                        <p:attrNameLst>
                                          <p:attrName>style.visibility</p:attrName>
                                        </p:attrNameLst>
                                      </p:cBhvr>
                                      <p:to>
                                        <p:strVal val="visible"/>
                                      </p:to>
                                    </p:set>
                                    <p:anim calcmode="lin" valueType="num">
                                      <p:cBhvr additive="base">
                                        <p:cTn id="25"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0">
                                            <p:txEl>
                                              <p:pRg st="2" end="2"/>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13"/>
                                        </p:tgtEl>
                                        <p:attrNameLst>
                                          <p:attrName>style.visibility</p:attrName>
                                        </p:attrNameLst>
                                      </p:cBhvr>
                                      <p:to>
                                        <p:strVal val="visible"/>
                                      </p:to>
                                    </p:set>
                                    <p:anim calcmode="lin" valueType="num">
                                      <p:cBhvr additive="base">
                                        <p:cTn id="29" dur="500" fill="hold"/>
                                        <p:tgtEl>
                                          <p:spTgt spid="13"/>
                                        </p:tgtEl>
                                        <p:attrNameLst>
                                          <p:attrName>ppt_x</p:attrName>
                                        </p:attrNameLst>
                                      </p:cBhvr>
                                      <p:tavLst>
                                        <p:tav tm="0">
                                          <p:val>
                                            <p:strVal val="0-#ppt_w/2"/>
                                          </p:val>
                                        </p:tav>
                                        <p:tav tm="100000">
                                          <p:val>
                                            <p:strVal val="#ppt_x"/>
                                          </p:val>
                                        </p:tav>
                                      </p:tavLst>
                                    </p:anim>
                                    <p:anim calcmode="lin" valueType="num">
                                      <p:cBhvr additive="base">
                                        <p:cTn id="3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0">
                                            <p:txEl>
                                              <p:pRg st="3" end="3"/>
                                            </p:txEl>
                                          </p:spTgt>
                                        </p:tgtEl>
                                        <p:attrNameLst>
                                          <p:attrName>style.visibility</p:attrName>
                                        </p:attrNameLst>
                                      </p:cBhvr>
                                      <p:to>
                                        <p:strVal val="visible"/>
                                      </p:to>
                                    </p:set>
                                    <p:anim calcmode="lin" valueType="num">
                                      <p:cBhvr additive="base">
                                        <p:cTn id="35"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50">
                                            <p:txEl>
                                              <p:pRg st="4" end="4"/>
                                            </p:txEl>
                                          </p:spTgt>
                                        </p:tgtEl>
                                        <p:attrNameLst>
                                          <p:attrName>style.visibility</p:attrName>
                                        </p:attrNameLst>
                                      </p:cBhvr>
                                      <p:to>
                                        <p:strVal val="visible"/>
                                      </p:to>
                                    </p:set>
                                    <p:anim calcmode="lin" valueType="num">
                                      <p:cBhvr additive="base">
                                        <p:cTn id="41" dur="500" fill="hold"/>
                                        <p:tgtEl>
                                          <p:spTgt spid="50">
                                            <p:txEl>
                                              <p:pRg st="4" end="4"/>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50">
                                            <p:txEl>
                                              <p:pRg st="5" end="5"/>
                                            </p:txEl>
                                          </p:spTgt>
                                        </p:tgtEl>
                                        <p:attrNameLst>
                                          <p:attrName>style.visibility</p:attrName>
                                        </p:attrNameLst>
                                      </p:cBhvr>
                                      <p:to>
                                        <p:strVal val="visible"/>
                                      </p:to>
                                    </p:set>
                                    <p:anim calcmode="lin" valueType="num">
                                      <p:cBhvr additive="base">
                                        <p:cTn id="47" dur="500" fill="hold"/>
                                        <p:tgtEl>
                                          <p:spTgt spid="50">
                                            <p:txEl>
                                              <p:pRg st="5" end="5"/>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5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
                                            <p:txEl>
                                              <p:pRg st="0" end="0"/>
                                            </p:txEl>
                                          </p:spTgt>
                                        </p:tgtEl>
                                        <p:attrNameLst>
                                          <p:attrName>style.visibility</p:attrName>
                                        </p:attrNameLst>
                                      </p:cBhvr>
                                      <p:to>
                                        <p:strVal val="visible"/>
                                      </p:to>
                                    </p:set>
                                    <p:anim calcmode="lin" valueType="num">
                                      <p:cBhvr additive="base">
                                        <p:cTn id="5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0">
                                            <p:txEl>
                                              <p:pRg st="1" end="1"/>
                                            </p:txEl>
                                          </p:spTgt>
                                        </p:tgtEl>
                                        <p:attrNameLst>
                                          <p:attrName>style.visibility</p:attrName>
                                        </p:attrNameLst>
                                      </p:cBhvr>
                                      <p:to>
                                        <p:strVal val="visible"/>
                                      </p:to>
                                    </p:set>
                                    <p:anim calcmode="lin" valueType="num">
                                      <p:cBhvr additive="base">
                                        <p:cTn id="59"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0">
                                            <p:txEl>
                                              <p:pRg st="2" end="2"/>
                                            </p:txEl>
                                          </p:spTgt>
                                        </p:tgtEl>
                                        <p:attrNameLst>
                                          <p:attrName>style.visibility</p:attrName>
                                        </p:attrNameLst>
                                      </p:cBhvr>
                                      <p:to>
                                        <p:strVal val="visible"/>
                                      </p:to>
                                    </p:set>
                                    <p:anim calcmode="lin" valueType="num">
                                      <p:cBhvr additive="base">
                                        <p:cTn id="65"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4"/>
                                        </p:tgtEl>
                                        <p:attrNameLst>
                                          <p:attrName>style.visibility</p:attrName>
                                        </p:attrNameLst>
                                      </p:cBhvr>
                                      <p:to>
                                        <p:strVal val="visible"/>
                                      </p:to>
                                    </p:set>
                                    <p:anim calcmode="lin" valueType="num">
                                      <p:cBhvr additive="base">
                                        <p:cTn id="71" dur="500" fill="hold"/>
                                        <p:tgtEl>
                                          <p:spTgt spid="14"/>
                                        </p:tgtEl>
                                        <p:attrNameLst>
                                          <p:attrName>ppt_x</p:attrName>
                                        </p:attrNameLst>
                                      </p:cBhvr>
                                      <p:tavLst>
                                        <p:tav tm="0">
                                          <p:val>
                                            <p:strVal val="0-#ppt_w/2"/>
                                          </p:val>
                                        </p:tav>
                                        <p:tav tm="100000">
                                          <p:val>
                                            <p:strVal val="#ppt_x"/>
                                          </p:val>
                                        </p:tav>
                                      </p:tavLst>
                                    </p:anim>
                                    <p:anim calcmode="lin" valueType="num">
                                      <p:cBhvr additive="base">
                                        <p:cTn id="72" dur="500" fill="hold"/>
                                        <p:tgtEl>
                                          <p:spTgt spid="14"/>
                                        </p:tgtEl>
                                        <p:attrNameLst>
                                          <p:attrName>ppt_y</p:attrName>
                                        </p:attrNameLst>
                                      </p:cBhvr>
                                      <p:tavLst>
                                        <p:tav tm="0">
                                          <p:val>
                                            <p:strVal val="#ppt_y"/>
                                          </p:val>
                                        </p:tav>
                                        <p:tav tm="100000">
                                          <p:val>
                                            <p:strVal val="#ppt_y"/>
                                          </p:val>
                                        </p:tav>
                                      </p:tavLst>
                                    </p:anim>
                                  </p:childTnLst>
                                </p:cTn>
                              </p:par>
                              <p:par>
                                <p:cTn id="73" presetID="2" presetClass="entr" presetSubtype="8" fill="hold" nodeType="withEffect">
                                  <p:stCondLst>
                                    <p:cond delay="0"/>
                                  </p:stCondLst>
                                  <p:childTnLst>
                                    <p:set>
                                      <p:cBhvr>
                                        <p:cTn id="74" dur="1" fill="hold">
                                          <p:stCondLst>
                                            <p:cond delay="0"/>
                                          </p:stCondLst>
                                        </p:cTn>
                                        <p:tgtEl>
                                          <p:spTgt spid="25"/>
                                        </p:tgtEl>
                                        <p:attrNameLst>
                                          <p:attrName>style.visibility</p:attrName>
                                        </p:attrNameLst>
                                      </p:cBhvr>
                                      <p:to>
                                        <p:strVal val="visible"/>
                                      </p:to>
                                    </p:set>
                                    <p:anim calcmode="lin" valueType="num">
                                      <p:cBhvr additive="base">
                                        <p:cTn id="75" dur="500" fill="hold"/>
                                        <p:tgtEl>
                                          <p:spTgt spid="25"/>
                                        </p:tgtEl>
                                        <p:attrNameLst>
                                          <p:attrName>ppt_x</p:attrName>
                                        </p:attrNameLst>
                                      </p:cBhvr>
                                      <p:tavLst>
                                        <p:tav tm="0">
                                          <p:val>
                                            <p:strVal val="0-#ppt_w/2"/>
                                          </p:val>
                                        </p:tav>
                                        <p:tav tm="100000">
                                          <p:val>
                                            <p:strVal val="#ppt_x"/>
                                          </p:val>
                                        </p:tav>
                                      </p:tavLst>
                                    </p:anim>
                                    <p:anim calcmode="lin" valueType="num">
                                      <p:cBhvr additive="base">
                                        <p:cTn id="76"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23"/>
                                        </p:tgtEl>
                                        <p:attrNameLst>
                                          <p:attrName>style.visibility</p:attrName>
                                        </p:attrNameLst>
                                      </p:cBhvr>
                                      <p:to>
                                        <p:strVal val="visible"/>
                                      </p:to>
                                    </p:set>
                                    <p:anim calcmode="lin" valueType="num">
                                      <p:cBhvr additive="base">
                                        <p:cTn id="81" dur="500" fill="hold"/>
                                        <p:tgtEl>
                                          <p:spTgt spid="23"/>
                                        </p:tgtEl>
                                        <p:attrNameLst>
                                          <p:attrName>ppt_x</p:attrName>
                                        </p:attrNameLst>
                                      </p:cBhvr>
                                      <p:tavLst>
                                        <p:tav tm="0">
                                          <p:val>
                                            <p:strVal val="0-#ppt_w/2"/>
                                          </p:val>
                                        </p:tav>
                                        <p:tav tm="100000">
                                          <p:val>
                                            <p:strVal val="#ppt_x"/>
                                          </p:val>
                                        </p:tav>
                                      </p:tavLst>
                                    </p:anim>
                                    <p:anim calcmode="lin" valueType="num">
                                      <p:cBhvr additive="base">
                                        <p:cTn id="8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39"/>
                                        </p:tgtEl>
                                        <p:attrNameLst>
                                          <p:attrName>style.visibility</p:attrName>
                                        </p:attrNameLst>
                                      </p:cBhvr>
                                      <p:to>
                                        <p:strVal val="visible"/>
                                      </p:to>
                                    </p:set>
                                    <p:anim calcmode="lin" valueType="num">
                                      <p:cBhvr additive="base">
                                        <p:cTn id="87" dur="500" fill="hold"/>
                                        <p:tgtEl>
                                          <p:spTgt spid="39"/>
                                        </p:tgtEl>
                                        <p:attrNameLst>
                                          <p:attrName>ppt_x</p:attrName>
                                        </p:attrNameLst>
                                      </p:cBhvr>
                                      <p:tavLst>
                                        <p:tav tm="0">
                                          <p:val>
                                            <p:strVal val="0-#ppt_w/2"/>
                                          </p:val>
                                        </p:tav>
                                        <p:tav tm="100000">
                                          <p:val>
                                            <p:strVal val="#ppt_x"/>
                                          </p:val>
                                        </p:tav>
                                      </p:tavLst>
                                    </p:anim>
                                    <p:anim calcmode="lin" valueType="num">
                                      <p:cBhvr additive="base">
                                        <p:cTn id="8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9">
                                            <p:txEl>
                                              <p:pRg st="0" end="0"/>
                                            </p:txEl>
                                          </p:spTgt>
                                        </p:tgtEl>
                                        <p:attrNameLst>
                                          <p:attrName>style.visibility</p:attrName>
                                        </p:attrNameLst>
                                      </p:cBhvr>
                                      <p:to>
                                        <p:strVal val="visible"/>
                                      </p:to>
                                    </p:set>
                                    <p:anim calcmode="lin" valueType="num">
                                      <p:cBhvr additive="base">
                                        <p:cTn id="93"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9">
                                            <p:txEl>
                                              <p:pRg st="0" end="0"/>
                                            </p:txEl>
                                          </p:spTgt>
                                        </p:tgtEl>
                                        <p:attrNameLst>
                                          <p:attrName>ppt_y</p:attrName>
                                        </p:attrNameLst>
                                      </p:cBhvr>
                                      <p:tavLst>
                                        <p:tav tm="0">
                                          <p:val>
                                            <p:strVal val="#ppt_y"/>
                                          </p:val>
                                        </p:tav>
                                        <p:tav tm="100000">
                                          <p:val>
                                            <p:strVal val="#ppt_y"/>
                                          </p:val>
                                        </p:tav>
                                      </p:tavLst>
                                    </p:anim>
                                  </p:childTnLst>
                                </p:cTn>
                              </p:par>
                              <p:par>
                                <p:cTn id="95" presetID="2" presetClass="entr" presetSubtype="8" fill="hold" nodeType="withEffect">
                                  <p:stCondLst>
                                    <p:cond delay="0"/>
                                  </p:stCondLst>
                                  <p:childTnLst>
                                    <p:set>
                                      <p:cBhvr>
                                        <p:cTn id="96" dur="1" fill="hold">
                                          <p:stCondLst>
                                            <p:cond delay="0"/>
                                          </p:stCondLst>
                                        </p:cTn>
                                        <p:tgtEl>
                                          <p:spTgt spid="16"/>
                                        </p:tgtEl>
                                        <p:attrNameLst>
                                          <p:attrName>style.visibility</p:attrName>
                                        </p:attrNameLst>
                                      </p:cBhvr>
                                      <p:to>
                                        <p:strVal val="visible"/>
                                      </p:to>
                                    </p:set>
                                    <p:anim calcmode="lin" valueType="num">
                                      <p:cBhvr additive="base">
                                        <p:cTn id="97" dur="500" fill="hold"/>
                                        <p:tgtEl>
                                          <p:spTgt spid="16"/>
                                        </p:tgtEl>
                                        <p:attrNameLst>
                                          <p:attrName>ppt_x</p:attrName>
                                        </p:attrNameLst>
                                      </p:cBhvr>
                                      <p:tavLst>
                                        <p:tav tm="0">
                                          <p:val>
                                            <p:strVal val="0-#ppt_w/2"/>
                                          </p:val>
                                        </p:tav>
                                        <p:tav tm="100000">
                                          <p:val>
                                            <p:strVal val="#ppt_x"/>
                                          </p:val>
                                        </p:tav>
                                      </p:tavLst>
                                    </p:anim>
                                    <p:anim calcmode="lin" valueType="num">
                                      <p:cBhvr additive="base">
                                        <p:cTn id="98" dur="500" fill="hold"/>
                                        <p:tgtEl>
                                          <p:spTgt spid="16"/>
                                        </p:tgtEl>
                                        <p:attrNameLst>
                                          <p:attrName>ppt_y</p:attrName>
                                        </p:attrNameLst>
                                      </p:cBhvr>
                                      <p:tavLst>
                                        <p:tav tm="0">
                                          <p:val>
                                            <p:strVal val="#ppt_y"/>
                                          </p:val>
                                        </p:tav>
                                        <p:tav tm="100000">
                                          <p:val>
                                            <p:strVal val="#ppt_y"/>
                                          </p:val>
                                        </p:tav>
                                      </p:tavLst>
                                    </p:anim>
                                  </p:childTnLst>
                                </p:cTn>
                              </p:par>
                              <p:par>
                                <p:cTn id="99" presetID="1" presetClass="exit" presetSubtype="0" fill="hold" nodeType="withEffect">
                                  <p:stCondLst>
                                    <p:cond delay="0"/>
                                  </p:stCondLst>
                                  <p:childTnLst>
                                    <p:set>
                                      <p:cBhvr>
                                        <p:cTn id="100" dur="1" fill="hold">
                                          <p:stCondLst>
                                            <p:cond delay="0"/>
                                          </p:stCondLst>
                                        </p:cTn>
                                        <p:tgtEl>
                                          <p:spTgt spid="23"/>
                                        </p:tgtEl>
                                        <p:attrNameLst>
                                          <p:attrName>style.visibility</p:attrName>
                                        </p:attrNameLst>
                                      </p:cBhvr>
                                      <p:to>
                                        <p:strVal val="hidden"/>
                                      </p:to>
                                    </p:set>
                                  </p:childTnLst>
                                </p:cTn>
                              </p:par>
                              <p:par>
                                <p:cTn id="101" presetID="1" presetClass="exit" presetSubtype="0" fill="hold" nodeType="withEffect">
                                  <p:stCondLst>
                                    <p:cond delay="0"/>
                                  </p:stCondLst>
                                  <p:childTnLst>
                                    <p:set>
                                      <p:cBhvr>
                                        <p:cTn id="102" dur="1" fill="hold">
                                          <p:stCondLst>
                                            <p:cond delay="0"/>
                                          </p:stCondLst>
                                        </p:cTn>
                                        <p:tgtEl>
                                          <p:spTgt spid="25"/>
                                        </p:tgtEl>
                                        <p:attrNameLst>
                                          <p:attrName>style.visibility</p:attrName>
                                        </p:attrNameLst>
                                      </p:cBhvr>
                                      <p:to>
                                        <p:strVal val="hidden"/>
                                      </p:to>
                                    </p:set>
                                  </p:childTnLst>
                                </p:cTn>
                              </p:par>
                              <p:par>
                                <p:cTn id="103" presetID="1" presetClass="exit" presetSubtype="0" fill="hold" grpId="1" nodeType="withEffect">
                                  <p:stCondLst>
                                    <p:cond delay="0"/>
                                  </p:stCondLst>
                                  <p:childTnLst>
                                    <p:set>
                                      <p:cBhvr>
                                        <p:cTn id="104" dur="1" fill="hold">
                                          <p:stCondLst>
                                            <p:cond delay="0"/>
                                          </p:stCondLst>
                                        </p:cTn>
                                        <p:tgtEl>
                                          <p:spTgt spid="39"/>
                                        </p:tgtEl>
                                        <p:attrNameLst>
                                          <p:attrName>style.visibility</p:attrName>
                                        </p:attrNameLst>
                                      </p:cBhvr>
                                      <p:to>
                                        <p:strVal val="hidden"/>
                                      </p:to>
                                    </p:set>
                                  </p:childTnLst>
                                </p:cTn>
                              </p:par>
                            </p:childTnLst>
                          </p:cTn>
                        </p:par>
                      </p:childTnLst>
                    </p:cTn>
                  </p:par>
                  <p:par>
                    <p:cTn id="105" fill="hold">
                      <p:stCondLst>
                        <p:cond delay="indefinite"/>
                      </p:stCondLst>
                      <p:childTnLst>
                        <p:par>
                          <p:cTn id="106" fill="hold">
                            <p:stCondLst>
                              <p:cond delay="0"/>
                            </p:stCondLst>
                            <p:childTnLst>
                              <p:par>
                                <p:cTn id="107" presetID="2" presetClass="entr" presetSubtype="8" fill="hold" nodeType="clickEffect">
                                  <p:stCondLst>
                                    <p:cond delay="0"/>
                                  </p:stCondLst>
                                  <p:childTnLst>
                                    <p:set>
                                      <p:cBhvr>
                                        <p:cTn id="108" dur="1" fill="hold">
                                          <p:stCondLst>
                                            <p:cond delay="0"/>
                                          </p:stCondLst>
                                        </p:cTn>
                                        <p:tgtEl>
                                          <p:spTgt spid="24"/>
                                        </p:tgtEl>
                                        <p:attrNameLst>
                                          <p:attrName>style.visibility</p:attrName>
                                        </p:attrNameLst>
                                      </p:cBhvr>
                                      <p:to>
                                        <p:strVal val="visible"/>
                                      </p:to>
                                    </p:set>
                                    <p:anim calcmode="lin" valueType="num">
                                      <p:cBhvr additive="base">
                                        <p:cTn id="109" dur="500" fill="hold"/>
                                        <p:tgtEl>
                                          <p:spTgt spid="24"/>
                                        </p:tgtEl>
                                        <p:attrNameLst>
                                          <p:attrName>ppt_x</p:attrName>
                                        </p:attrNameLst>
                                      </p:cBhvr>
                                      <p:tavLst>
                                        <p:tav tm="0">
                                          <p:val>
                                            <p:strVal val="0-#ppt_w/2"/>
                                          </p:val>
                                        </p:tav>
                                        <p:tav tm="100000">
                                          <p:val>
                                            <p:strVal val="#ppt_x"/>
                                          </p:val>
                                        </p:tav>
                                      </p:tavLst>
                                    </p:anim>
                                    <p:anim calcmode="lin" valueType="num">
                                      <p:cBhvr additive="base">
                                        <p:cTn id="11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34"/>
                                        </p:tgtEl>
                                        <p:attrNameLst>
                                          <p:attrName>style.visibility</p:attrName>
                                        </p:attrNameLst>
                                      </p:cBhvr>
                                      <p:to>
                                        <p:strVal val="visible"/>
                                      </p:to>
                                    </p:set>
                                    <p:anim calcmode="lin" valueType="num">
                                      <p:cBhvr additive="base">
                                        <p:cTn id="115" dur="500" fill="hold"/>
                                        <p:tgtEl>
                                          <p:spTgt spid="34"/>
                                        </p:tgtEl>
                                        <p:attrNameLst>
                                          <p:attrName>ppt_x</p:attrName>
                                        </p:attrNameLst>
                                      </p:cBhvr>
                                      <p:tavLst>
                                        <p:tav tm="0">
                                          <p:val>
                                            <p:strVal val="0-#ppt_w/2"/>
                                          </p:val>
                                        </p:tav>
                                        <p:tav tm="100000">
                                          <p:val>
                                            <p:strVal val="#ppt_x"/>
                                          </p:val>
                                        </p:tav>
                                      </p:tavLst>
                                    </p:anim>
                                    <p:anim calcmode="lin" valueType="num">
                                      <p:cBhvr additive="base">
                                        <p:cTn id="116" dur="500" fill="hold"/>
                                        <p:tgtEl>
                                          <p:spTgt spid="34"/>
                                        </p:tgtEl>
                                        <p:attrNameLst>
                                          <p:attrName>ppt_y</p:attrName>
                                        </p:attrNameLst>
                                      </p:cBhvr>
                                      <p:tavLst>
                                        <p:tav tm="0">
                                          <p:val>
                                            <p:strVal val="#ppt_y"/>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42" presetClass="path" presetSubtype="0" accel="50000" decel="50000" fill="hold" nodeType="clickEffect">
                                  <p:stCondLst>
                                    <p:cond delay="0"/>
                                  </p:stCondLst>
                                  <p:childTnLst>
                                    <p:animMotion origin="layout" path="M -0.00468 0.00764 L 0.18004 0.00347 " pathEditMode="relative" rAng="0" ptsTypes="AA">
                                      <p:cBhvr>
                                        <p:cTn id="120" dur="2000" fill="hold"/>
                                        <p:tgtEl>
                                          <p:spTgt spid="34"/>
                                        </p:tgtEl>
                                        <p:attrNameLst>
                                          <p:attrName>ppt_x</p:attrName>
                                          <p:attrName>ppt_y</p:attrName>
                                        </p:attrNameLst>
                                      </p:cBhvr>
                                      <p:rCtr x="9236" y="-208"/>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9" grpId="0"/>
      <p:bldP spid="39" grpId="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33" name="Text Box 33"/>
          <p:cNvSpPr txBox="1">
            <a:spLocks noChangeArrowheads="1"/>
          </p:cNvSpPr>
          <p:nvPr/>
        </p:nvSpPr>
        <p:spPr bwMode="auto">
          <a:xfrm>
            <a:off x="-97457" y="572631"/>
            <a:ext cx="93389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p>
        </p:txBody>
      </p:sp>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p:grpSp>
        <p:nvGrpSpPr>
          <p:cNvPr id="28" name="Group 27">
            <a:extLst>
              <a:ext uri="{FF2B5EF4-FFF2-40B4-BE49-F238E27FC236}">
                <a16:creationId xmlns:a16="http://schemas.microsoft.com/office/drawing/2014/main" id="{ACC4BAF1-BA3D-48D2-85B2-E12DDB4FCA06}"/>
              </a:ext>
            </a:extLst>
          </p:cNvPr>
          <p:cNvGrpSpPr/>
          <p:nvPr/>
        </p:nvGrpSpPr>
        <p:grpSpPr>
          <a:xfrm>
            <a:off x="2920652" y="5142156"/>
            <a:ext cx="2893806" cy="1653214"/>
            <a:chOff x="2920652" y="5142156"/>
            <a:chExt cx="2893806" cy="1653214"/>
          </a:xfrm>
        </p:grpSpPr>
        <p:cxnSp>
          <p:nvCxnSpPr>
            <p:cNvPr id="66" name="Straight Connector 65">
              <a:extLst>
                <a:ext uri="{FF2B5EF4-FFF2-40B4-BE49-F238E27FC236}">
                  <a16:creationId xmlns:a16="http://schemas.microsoft.com/office/drawing/2014/main" id="{824DC29D-0602-46BB-81F7-321F695090E0}"/>
                </a:ext>
              </a:extLst>
            </p:cNvPr>
            <p:cNvCxnSpPr>
              <a:cxnSpLocks/>
            </p:cNvCxnSpPr>
            <p:nvPr/>
          </p:nvCxnSpPr>
          <p:spPr bwMode="auto">
            <a:xfrm flipV="1">
              <a:off x="3039214" y="5142156"/>
              <a:ext cx="0" cy="1269364"/>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9" name="TextBox 68">
                  <a:extLst>
                    <a:ext uri="{FF2B5EF4-FFF2-40B4-BE49-F238E27FC236}">
                      <a16:creationId xmlns:a16="http://schemas.microsoft.com/office/drawing/2014/main" id="{7F8F09D7-F427-4373-8D54-37DCFC7F406C}"/>
                    </a:ext>
                  </a:extLst>
                </p:cNvPr>
                <p:cNvSpPr txBox="1"/>
                <p:nvPr/>
              </p:nvSpPr>
              <p:spPr>
                <a:xfrm>
                  <a:off x="2920652" y="6374421"/>
                  <a:ext cx="2893806" cy="420949"/>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sz="2000" dirty="0"/>
                    <a:t> is the </a:t>
                  </a:r>
                  <a:r>
                    <a:rPr lang="en-CA" sz="2000" dirty="0" err="1"/>
                    <a:t>d</a:t>
                  </a:r>
                  <a:r>
                    <a:rPr lang="en-CA" sz="2000" baseline="30000" dirty="0" err="1"/>
                    <a:t>th</a:t>
                  </a:r>
                  <a:r>
                    <a:rPr lang="en-CA" sz="2000" dirty="0"/>
                    <a:t> training input.</a:t>
                  </a:r>
                </a:p>
              </p:txBody>
            </p:sp>
          </mc:Choice>
          <mc:Fallback xmlns="">
            <p:sp>
              <p:nvSpPr>
                <p:cNvPr id="69" name="TextBox 68">
                  <a:extLst>
                    <a:ext uri="{FF2B5EF4-FFF2-40B4-BE49-F238E27FC236}">
                      <a16:creationId xmlns:a16="http://schemas.microsoft.com/office/drawing/2014/main" id="{7F8F09D7-F427-4373-8D54-37DCFC7F406C}"/>
                    </a:ext>
                  </a:extLst>
                </p:cNvPr>
                <p:cNvSpPr txBox="1">
                  <a:spLocks noRot="1" noChangeAspect="1" noMove="1" noResize="1" noEditPoints="1" noAdjustHandles="1" noChangeArrowheads="1" noChangeShapeType="1" noTextEdit="1"/>
                </p:cNvSpPr>
                <p:nvPr/>
              </p:nvSpPr>
              <p:spPr>
                <a:xfrm>
                  <a:off x="2920652" y="6374421"/>
                  <a:ext cx="2893806" cy="420949"/>
                </a:xfrm>
                <a:prstGeom prst="rect">
                  <a:avLst/>
                </a:prstGeom>
                <a:blipFill>
                  <a:blip r:embed="rId8"/>
                  <a:stretch>
                    <a:fillRect r="-2947" b="-30435"/>
                  </a:stretch>
                </a:blipFill>
              </p:spPr>
              <p:txBody>
                <a:bodyPr/>
                <a:lstStyle/>
                <a:p>
                  <a:r>
                    <a:rPr lang="en-US">
                      <a:noFill/>
                    </a:rPr>
                    <a:t> </a:t>
                  </a:r>
                </a:p>
              </p:txBody>
            </p:sp>
          </mc:Fallback>
        </mc:AlternateContent>
      </p:grpSp>
      <p:grpSp>
        <p:nvGrpSpPr>
          <p:cNvPr id="7" name="Group 6">
            <a:extLst>
              <a:ext uri="{FF2B5EF4-FFF2-40B4-BE49-F238E27FC236}">
                <a16:creationId xmlns:a16="http://schemas.microsoft.com/office/drawing/2014/main" id="{8882210D-0938-4349-BF8F-B58B3903FD7F}"/>
              </a:ext>
            </a:extLst>
          </p:cNvPr>
          <p:cNvGrpSpPr/>
          <p:nvPr/>
        </p:nvGrpSpPr>
        <p:grpSpPr>
          <a:xfrm>
            <a:off x="3105291" y="4876800"/>
            <a:ext cx="5181512" cy="482252"/>
            <a:chOff x="3105291" y="4876800"/>
            <a:chExt cx="5181512" cy="482252"/>
          </a:xfrm>
        </p:grpSpPr>
        <p:cxnSp>
          <p:nvCxnSpPr>
            <p:cNvPr id="49" name="Straight Connector 48">
              <a:extLst>
                <a:ext uri="{FF2B5EF4-FFF2-40B4-BE49-F238E27FC236}">
                  <a16:creationId xmlns:a16="http://schemas.microsoft.com/office/drawing/2014/main" id="{4F45FE1E-B1D0-4A08-B998-9AA1D76D681F}"/>
                </a:ext>
              </a:extLst>
            </p:cNvPr>
            <p:cNvCxnSpPr/>
            <p:nvPr/>
          </p:nvCxnSpPr>
          <p:spPr bwMode="auto">
            <a:xfrm>
              <a:off x="3105291" y="5157534"/>
              <a:ext cx="640762"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4" name="TextBox 63">
                  <a:extLst>
                    <a:ext uri="{FF2B5EF4-FFF2-40B4-BE49-F238E27FC236}">
                      <a16:creationId xmlns:a16="http://schemas.microsoft.com/office/drawing/2014/main" id="{0885753D-2B91-4A9F-963D-3DBE4F40D40D}"/>
                    </a:ext>
                  </a:extLst>
                </p:cNvPr>
                <p:cNvSpPr txBox="1"/>
                <p:nvPr/>
              </p:nvSpPr>
              <p:spPr>
                <a:xfrm>
                  <a:off x="3884987" y="4876800"/>
                  <a:ext cx="36869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64" name="TextBox 63">
                  <a:extLst>
                    <a:ext uri="{FF2B5EF4-FFF2-40B4-BE49-F238E27FC236}">
                      <a16:creationId xmlns:a16="http://schemas.microsoft.com/office/drawing/2014/main" id="{0885753D-2B91-4A9F-963D-3DBE4F40D40D}"/>
                    </a:ext>
                  </a:extLst>
                </p:cNvPr>
                <p:cNvSpPr txBox="1">
                  <a:spLocks noRot="1" noChangeAspect="1" noMove="1" noResize="1" noEditPoints="1" noAdjustHandles="1" noChangeArrowheads="1" noChangeShapeType="1" noTextEdit="1"/>
                </p:cNvSpPr>
                <p:nvPr/>
              </p:nvSpPr>
              <p:spPr>
                <a:xfrm>
                  <a:off x="3884987" y="4876800"/>
                  <a:ext cx="368691" cy="430887"/>
                </a:xfrm>
                <a:prstGeom prst="rect">
                  <a:avLst/>
                </a:prstGeom>
                <a:blipFill>
                  <a:blip r:embed="rId9"/>
                  <a:stretch>
                    <a:fillRect/>
                  </a:stretch>
                </a:blipFill>
              </p:spPr>
              <p:txBody>
                <a:bodyPr/>
                <a:lstStyle/>
                <a:p>
                  <a:r>
                    <a:rPr lang="en-US">
                      <a:noFill/>
                    </a:rPr>
                    <a:t> </a:t>
                  </a:r>
                </a:p>
              </p:txBody>
            </p:sp>
          </mc:Fallback>
        </mc:AlternateContent>
        <p:sp>
          <p:nvSpPr>
            <p:cNvPr id="6" name="Rectangle 5">
              <a:extLst>
                <a:ext uri="{FF2B5EF4-FFF2-40B4-BE49-F238E27FC236}">
                  <a16:creationId xmlns:a16="http://schemas.microsoft.com/office/drawing/2014/main" id="{424ACC12-1886-488B-9C75-C96CAF3AF9F9}"/>
                </a:ext>
              </a:extLst>
            </p:cNvPr>
            <p:cNvSpPr/>
            <p:nvPr/>
          </p:nvSpPr>
          <p:spPr>
            <a:xfrm>
              <a:off x="4254674" y="4958942"/>
              <a:ext cx="4032129" cy="400110"/>
            </a:xfrm>
            <a:prstGeom prst="rect">
              <a:avLst/>
            </a:prstGeom>
          </p:spPr>
          <p:txBody>
            <a:bodyPr wrap="none">
              <a:spAutoFit/>
            </a:bodyPr>
            <a:lstStyle/>
            <a:p>
              <a:r>
                <a:rPr lang="en-CA" sz="2000" dirty="0"/>
                <a:t>is the answer given by the supervisor.</a:t>
              </a:r>
              <a:endParaRPr lang="en-US" sz="2000" dirty="0"/>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sp>
        <p:nvSpPr>
          <p:cNvPr id="73" name="Freeform 41">
            <a:extLst>
              <a:ext uri="{FF2B5EF4-FFF2-40B4-BE49-F238E27FC236}">
                <a16:creationId xmlns:a16="http://schemas.microsoft.com/office/drawing/2014/main" id="{FC7EB13B-8459-4AB0-8C27-31E79317D190}"/>
              </a:ext>
            </a:extLst>
          </p:cNvPr>
          <p:cNvSpPr/>
          <p:nvPr/>
        </p:nvSpPr>
        <p:spPr>
          <a:xfrm>
            <a:off x="760955" y="5078352"/>
            <a:ext cx="2633493" cy="81670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527578"/>
              <a:gd name="connsiteY0" fmla="*/ 1283386 h 1283386"/>
              <a:gd name="connsiteX1" fmla="*/ 1235988 w 2527578"/>
              <a:gd name="connsiteY1" fmla="*/ 56 h 1283386"/>
              <a:gd name="connsiteX2" fmla="*/ 2527578 w 2527578"/>
              <a:gd name="connsiteY2" fmla="*/ 823016 h 1283386"/>
              <a:gd name="connsiteX0" fmla="*/ 0 w 2527578"/>
              <a:gd name="connsiteY0" fmla="*/ 1112744 h 1112744"/>
              <a:gd name="connsiteX1" fmla="*/ 1101923 w 2527578"/>
              <a:gd name="connsiteY1" fmla="*/ 68 h 1112744"/>
              <a:gd name="connsiteX2" fmla="*/ 2527578 w 2527578"/>
              <a:gd name="connsiteY2" fmla="*/ 652374 h 1112744"/>
              <a:gd name="connsiteX0" fmla="*/ 0 w 2527578"/>
              <a:gd name="connsiteY0" fmla="*/ 1112676 h 1112676"/>
              <a:gd name="connsiteX1" fmla="*/ 1101923 w 2527578"/>
              <a:gd name="connsiteY1" fmla="*/ 0 h 1112676"/>
              <a:gd name="connsiteX2" fmla="*/ 2527578 w 2527578"/>
              <a:gd name="connsiteY2" fmla="*/ 652306 h 1112676"/>
              <a:gd name="connsiteX0" fmla="*/ 0 w 2348825"/>
              <a:gd name="connsiteY0" fmla="*/ 1112676 h 1112676"/>
              <a:gd name="connsiteX1" fmla="*/ 1101923 w 2348825"/>
              <a:gd name="connsiteY1" fmla="*/ 0 h 1112676"/>
              <a:gd name="connsiteX2" fmla="*/ 2348825 w 2348825"/>
              <a:gd name="connsiteY2" fmla="*/ 891223 h 1112676"/>
              <a:gd name="connsiteX0" fmla="*/ 0 w 2348825"/>
              <a:gd name="connsiteY0" fmla="*/ 1112676 h 1112676"/>
              <a:gd name="connsiteX1" fmla="*/ 1101923 w 2348825"/>
              <a:gd name="connsiteY1" fmla="*/ 0 h 1112676"/>
              <a:gd name="connsiteX2" fmla="*/ 2348825 w 2348825"/>
              <a:gd name="connsiteY2" fmla="*/ 891223 h 1112676"/>
            </a:gdLst>
            <a:ahLst/>
            <a:cxnLst>
              <a:cxn ang="0">
                <a:pos x="connsiteX0" y="connsiteY0"/>
              </a:cxn>
              <a:cxn ang="0">
                <a:pos x="connsiteX1" y="connsiteY1"/>
              </a:cxn>
              <a:cxn ang="0">
                <a:pos x="connsiteX2" y="connsiteY2"/>
              </a:cxn>
            </a:cxnLst>
            <a:rect l="l" t="t" r="r" b="b"/>
            <a:pathLst>
              <a:path w="2348825" h="1112676">
                <a:moveTo>
                  <a:pt x="0" y="1112676"/>
                </a:moveTo>
                <a:cubicBezTo>
                  <a:pt x="122396" y="806447"/>
                  <a:pt x="611822" y="93821"/>
                  <a:pt x="1101923" y="0"/>
                </a:cubicBezTo>
                <a:cubicBezTo>
                  <a:pt x="1614368" y="8572"/>
                  <a:pt x="1997253" y="249558"/>
                  <a:pt x="2348825" y="891223"/>
                </a:cubicBezTo>
              </a:path>
            </a:pathLst>
          </a:custGeom>
          <a:noFill/>
          <a:ln w="15875">
            <a:solidFill>
              <a:srgbClr val="FFFF0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74" name="Oval 73">
            <a:extLst>
              <a:ext uri="{FF2B5EF4-FFF2-40B4-BE49-F238E27FC236}">
                <a16:creationId xmlns:a16="http://schemas.microsoft.com/office/drawing/2014/main" id="{72F27A35-CA38-4112-9F47-9A1CDED3B710}"/>
              </a:ext>
            </a:extLst>
          </p:cNvPr>
          <p:cNvSpPr/>
          <p:nvPr/>
        </p:nvSpPr>
        <p:spPr>
          <a:xfrm>
            <a:off x="3005528"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6" name="Rectangle 75">
            <a:extLst>
              <a:ext uri="{FF2B5EF4-FFF2-40B4-BE49-F238E27FC236}">
                <a16:creationId xmlns:a16="http://schemas.microsoft.com/office/drawing/2014/main" id="{AADC78B6-5152-4731-9F55-51862834CBFF}"/>
              </a:ext>
            </a:extLst>
          </p:cNvPr>
          <p:cNvSpPr/>
          <p:nvPr/>
        </p:nvSpPr>
        <p:spPr>
          <a:xfrm>
            <a:off x="685800" y="4400490"/>
            <a:ext cx="3320140" cy="400110"/>
          </a:xfrm>
          <a:prstGeom prst="rect">
            <a:avLst/>
          </a:prstGeom>
        </p:spPr>
        <p:txBody>
          <a:bodyPr wrap="none">
            <a:spAutoFit/>
          </a:bodyPr>
          <a:lstStyle/>
          <a:p>
            <a:r>
              <a:rPr lang="en-CA" sz="2000" dirty="0"/>
              <a:t>Our goal is to learn a function.</a:t>
            </a:r>
            <a:endParaRPr lang="en-US" sz="2000" dirty="0"/>
          </a:p>
        </p:txBody>
      </p:sp>
      <p:grpSp>
        <p:nvGrpSpPr>
          <p:cNvPr id="4" name="Group 3"/>
          <p:cNvGrpSpPr/>
          <p:nvPr/>
        </p:nvGrpSpPr>
        <p:grpSpPr>
          <a:xfrm>
            <a:off x="2625001" y="960580"/>
            <a:ext cx="4918799" cy="1262540"/>
            <a:chOff x="2625001" y="960580"/>
            <a:chExt cx="4918799" cy="1262540"/>
          </a:xfrm>
        </p:grpSpPr>
        <mc:AlternateContent xmlns:mc="http://schemas.openxmlformats.org/markup-compatibility/2006" xmlns:a14="http://schemas.microsoft.com/office/drawing/2010/main">
          <mc:Choice Requires="a14">
            <p:sp>
              <p:nvSpPr>
                <p:cNvPr id="2" name="Rectangle 1"/>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 name="Rectangle 1"/>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10"/>
                  <a:stretch>
                    <a:fillRect l="-2602" t="-12941" r="-1363" b="-34118"/>
                  </a:stretch>
                </a:blipFill>
              </p:spPr>
              <p:txBody>
                <a:bodyPr/>
                <a:lstStyle/>
                <a:p>
                  <a:r>
                    <a:rPr lang="en-CA">
                      <a:noFill/>
                    </a:rPr>
                    <a:t> </a:t>
                  </a:r>
                </a:p>
              </p:txBody>
            </p:sp>
          </mc:Fallback>
        </mc:AlternateContent>
        <p:sp>
          <p:nvSpPr>
            <p:cNvPr id="52" name="Rectangle 5"/>
            <p:cNvSpPr>
              <a:spLocks noChangeArrowheads="1"/>
            </p:cNvSpPr>
            <p:nvPr/>
          </p:nvSpPr>
          <p:spPr bwMode="auto">
            <a:xfrm>
              <a:off x="3200400" y="1524000"/>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pic>
          <p:nvPicPr>
            <p:cNvPr id="53" name="Picture 8" descr="https://scontent-mrs1-1.xx.fbcdn.net/hphotos-xfp1/t31.0-8/10575340_10153802014361141_2581281123763146573_o.jpg"/>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l="31303" t="13188" r="53606" b="53100"/>
            <a:stretch/>
          </p:blipFill>
          <p:spPr bwMode="auto">
            <a:xfrm>
              <a:off x="2667000" y="1413120"/>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s://encrypted-tbn2.gstatic.com/images?q=tbn:ANd9GcQxi0BXRGGWwpZlLt6x5i_eKwXhaJLwx7Ku7fvdkqS2tzyVEg1gRg"/>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038600" y="1512217"/>
              <a:ext cx="1048280" cy="697583"/>
            </a:xfrm>
            <a:prstGeom prst="rect">
              <a:avLst/>
            </a:prstGeom>
            <a:noFill/>
            <a:extLst>
              <a:ext uri="{909E8E84-426E-40DD-AFC4-6F175D3DCCD1}">
                <a14:hiddenFill xmlns:a14="http://schemas.microsoft.com/office/drawing/2010/main">
                  <a:solidFill>
                    <a:srgbClr val="FFFFFF"/>
                  </a:solidFill>
                </a14:hiddenFill>
              </a:ext>
            </a:extLst>
          </p:spPr>
        </p:pic>
        <p:sp>
          <p:nvSpPr>
            <p:cNvPr id="55" name="Rectangle 5"/>
            <p:cNvSpPr>
              <a:spLocks noChangeArrowheads="1"/>
            </p:cNvSpPr>
            <p:nvPr/>
          </p:nvSpPr>
          <p:spPr bwMode="auto">
            <a:xfrm>
              <a:off x="4717841" y="1671935"/>
              <a:ext cx="130195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bicycle</a:t>
              </a:r>
            </a:p>
          </p:txBody>
        </p:sp>
        <p:pic>
          <p:nvPicPr>
            <p:cNvPr id="56" name="Picture 8" descr="https://scontent-mrs1-1.xx.fbcdn.net/hphotos-xfp1/t31.0-8/10575340_10153802014361141_2581281123763146573_o.jpg"/>
            <p:cNvPicPr>
              <a:picLocks noChangeAspect="1" noChangeArrowheads="1"/>
            </p:cNvPicPr>
            <p:nvPr/>
          </p:nvPicPr>
          <p:blipFill rotWithShape="1">
            <a:blip r:embed="rId11">
              <a:extLst>
                <a:ext uri="{28A0092B-C50C-407E-A947-70E740481C1C}">
                  <a14:useLocalDpi xmlns:a14="http://schemas.microsoft.com/office/drawing/2010/main" val="0"/>
                </a:ext>
              </a:extLst>
            </a:blip>
            <a:srcRect l="55625" t="24793" r="32063" b="49247"/>
            <a:stretch/>
          </p:blipFill>
          <p:spPr bwMode="auto">
            <a:xfrm>
              <a:off x="5943600" y="1371600"/>
              <a:ext cx="645197" cy="810000"/>
            </a:xfrm>
            <a:prstGeom prst="rect">
              <a:avLst/>
            </a:prstGeom>
            <a:noFill/>
            <a:extLst>
              <a:ext uri="{909E8E84-426E-40DD-AFC4-6F175D3DCCD1}">
                <a14:hiddenFill xmlns:a14="http://schemas.microsoft.com/office/drawing/2010/main">
                  <a:solidFill>
                    <a:srgbClr val="FFFFFF"/>
                  </a:solidFill>
                </a14:hiddenFill>
              </a:ext>
            </a:extLst>
          </p:spPr>
        </p:pic>
        <p:sp>
          <p:nvSpPr>
            <p:cNvPr id="57" name="Rectangle 5"/>
            <p:cNvSpPr>
              <a:spLocks noChangeArrowheads="1"/>
            </p:cNvSpPr>
            <p:nvPr/>
          </p:nvSpPr>
          <p:spPr bwMode="auto">
            <a:xfrm>
              <a:off x="6477000" y="1524000"/>
              <a:ext cx="926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FF"/>
                  </a:solidFill>
                  <a:latin typeface="Times New Roman" pitchFamily="18" charset="0"/>
                </a:rPr>
                <a:t>face</a:t>
              </a:r>
            </a:p>
          </p:txBody>
        </p:sp>
      </p:grpSp>
    </p:spTree>
    <p:extLst>
      <p:ext uri="{BB962C8B-B14F-4D97-AF65-F5344CB8AC3E}">
        <p14:creationId xmlns:p14="http://schemas.microsoft.com/office/powerpoint/2010/main" val="3977718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0" end="0"/>
                                            </p:txEl>
                                          </p:spTgt>
                                        </p:tgtEl>
                                        <p:attrNameLst>
                                          <p:attrName>style.visibility</p:attrName>
                                        </p:attrNameLst>
                                      </p:cBhvr>
                                      <p:to>
                                        <p:strVal val="visible"/>
                                      </p:to>
                                    </p:set>
                                    <p:anim calcmode="lin" valueType="num">
                                      <p:cBhvr additive="base">
                                        <p:cTn id="7" dur="500" fill="hold"/>
                                        <p:tgtEl>
                                          <p:spTgt spid="10496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76"/>
                                        </p:tgtEl>
                                        <p:attrNameLst>
                                          <p:attrName>style.visibility</p:attrName>
                                        </p:attrNameLst>
                                      </p:cBhvr>
                                      <p:to>
                                        <p:strVal val="visible"/>
                                      </p:to>
                                    </p:set>
                                    <p:anim calcmode="lin" valueType="num">
                                      <p:cBhvr additive="base">
                                        <p:cTn id="13" dur="500" fill="hold"/>
                                        <p:tgtEl>
                                          <p:spTgt spid="76"/>
                                        </p:tgtEl>
                                        <p:attrNameLst>
                                          <p:attrName>ppt_x</p:attrName>
                                        </p:attrNameLst>
                                      </p:cBhvr>
                                      <p:tavLst>
                                        <p:tav tm="0">
                                          <p:val>
                                            <p:strVal val="0-#ppt_w/2"/>
                                          </p:val>
                                        </p:tav>
                                        <p:tav tm="100000">
                                          <p:val>
                                            <p:strVal val="#ppt_x"/>
                                          </p:val>
                                        </p:tav>
                                      </p:tavLst>
                                    </p:anim>
                                    <p:anim calcmode="lin" valueType="num">
                                      <p:cBhvr additive="base">
                                        <p:cTn id="14" dur="500" fill="hold"/>
                                        <p:tgtEl>
                                          <p:spTgt spid="76"/>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73"/>
                                        </p:tgtEl>
                                        <p:attrNameLst>
                                          <p:attrName>style.visibility</p:attrName>
                                        </p:attrNameLst>
                                      </p:cBhvr>
                                      <p:to>
                                        <p:strVal val="visible"/>
                                      </p:to>
                                    </p:set>
                                    <p:anim calcmode="lin" valueType="num">
                                      <p:cBhvr additive="base">
                                        <p:cTn id="17" dur="500" fill="hold"/>
                                        <p:tgtEl>
                                          <p:spTgt spid="73"/>
                                        </p:tgtEl>
                                        <p:attrNameLst>
                                          <p:attrName>ppt_x</p:attrName>
                                        </p:attrNameLst>
                                      </p:cBhvr>
                                      <p:tavLst>
                                        <p:tav tm="0">
                                          <p:val>
                                            <p:strVal val="0-#ppt_w/2"/>
                                          </p:val>
                                        </p:tav>
                                        <p:tav tm="100000">
                                          <p:val>
                                            <p:strVal val="#ppt_x"/>
                                          </p:val>
                                        </p:tav>
                                      </p:tavLst>
                                    </p:anim>
                                    <p:anim calcmode="lin" valueType="num">
                                      <p:cBhvr additive="base">
                                        <p:cTn id="18" dur="500" fill="hold"/>
                                        <p:tgtEl>
                                          <p:spTgt spid="7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7"/>
                                        </p:tgtEl>
                                        <p:attrNameLst>
                                          <p:attrName>style.visibility</p:attrName>
                                        </p:attrNameLst>
                                      </p:cBhvr>
                                      <p:to>
                                        <p:strVal val="visible"/>
                                      </p:to>
                                    </p:set>
                                    <p:anim calcmode="lin" valueType="num">
                                      <p:cBhvr additive="base">
                                        <p:cTn id="21" dur="500" fill="hold"/>
                                        <p:tgtEl>
                                          <p:spTgt spid="27"/>
                                        </p:tgtEl>
                                        <p:attrNameLst>
                                          <p:attrName>ppt_x</p:attrName>
                                        </p:attrNameLst>
                                      </p:cBhvr>
                                      <p:tavLst>
                                        <p:tav tm="0">
                                          <p:val>
                                            <p:strVal val="0-#ppt_w/2"/>
                                          </p:val>
                                        </p:tav>
                                        <p:tav tm="100000">
                                          <p:val>
                                            <p:strVal val="#ppt_x"/>
                                          </p:val>
                                        </p:tav>
                                      </p:tavLst>
                                    </p:anim>
                                    <p:anim calcmode="lin" valueType="num">
                                      <p:cBhvr additive="base">
                                        <p:cTn id="22"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49633">
                                            <p:txEl>
                                              <p:pRg st="1" end="1"/>
                                            </p:txEl>
                                          </p:spTgt>
                                        </p:tgtEl>
                                        <p:attrNameLst>
                                          <p:attrName>style.visibility</p:attrName>
                                        </p:attrNameLst>
                                      </p:cBhvr>
                                      <p:to>
                                        <p:strVal val="visible"/>
                                      </p:to>
                                    </p:set>
                                    <p:anim calcmode="lin" valueType="num">
                                      <p:cBhvr additive="base">
                                        <p:cTn id="27"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49633">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
                                        </p:tgtEl>
                                        <p:attrNameLst>
                                          <p:attrName>style.visibility</p:attrName>
                                        </p:attrNameLst>
                                      </p:cBhvr>
                                      <p:to>
                                        <p:strVal val="visible"/>
                                      </p:to>
                                    </p:set>
                                    <p:anim calcmode="lin" valueType="num">
                                      <p:cBhvr additive="base">
                                        <p:cTn id="31" dur="500" fill="hold"/>
                                        <p:tgtEl>
                                          <p:spTgt spid="4"/>
                                        </p:tgtEl>
                                        <p:attrNameLst>
                                          <p:attrName>ppt_x</p:attrName>
                                        </p:attrNameLst>
                                      </p:cBhvr>
                                      <p:tavLst>
                                        <p:tav tm="0">
                                          <p:val>
                                            <p:strVal val="0-#ppt_w/2"/>
                                          </p:val>
                                        </p:tav>
                                        <p:tav tm="100000">
                                          <p:val>
                                            <p:strVal val="#ppt_x"/>
                                          </p:val>
                                        </p:tav>
                                      </p:tavLst>
                                    </p:anim>
                                    <p:anim calcmode="lin" valueType="num">
                                      <p:cBhvr additive="base">
                                        <p:cTn id="32"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7"/>
                                        </p:tgtEl>
                                        <p:attrNameLst>
                                          <p:attrName>style.visibility</p:attrName>
                                        </p:attrNameLst>
                                      </p:cBhvr>
                                      <p:to>
                                        <p:strVal val="visible"/>
                                      </p:to>
                                    </p:set>
                                    <p:anim calcmode="lin" valueType="num">
                                      <p:cBhvr additive="base">
                                        <p:cTn id="37" dur="500" fill="hold"/>
                                        <p:tgtEl>
                                          <p:spTgt spid="7"/>
                                        </p:tgtEl>
                                        <p:attrNameLst>
                                          <p:attrName>ppt_x</p:attrName>
                                        </p:attrNameLst>
                                      </p:cBhvr>
                                      <p:tavLst>
                                        <p:tav tm="0">
                                          <p:val>
                                            <p:strVal val="0-#ppt_w/2"/>
                                          </p:val>
                                        </p:tav>
                                        <p:tav tm="100000">
                                          <p:val>
                                            <p:strVal val="#ppt_x"/>
                                          </p:val>
                                        </p:tav>
                                      </p:tavLst>
                                    </p:anim>
                                    <p:anim calcmode="lin" valueType="num">
                                      <p:cBhvr additive="base">
                                        <p:cTn id="38" dur="500" fill="hold"/>
                                        <p:tgtEl>
                                          <p:spTgt spid="7"/>
                                        </p:tgtEl>
                                        <p:attrNameLst>
                                          <p:attrName>ppt_y</p:attrName>
                                        </p:attrNameLst>
                                      </p:cBhvr>
                                      <p:tavLst>
                                        <p:tav tm="0">
                                          <p:val>
                                            <p:strVal val="#ppt_y"/>
                                          </p:val>
                                        </p:tav>
                                        <p:tav tm="100000">
                                          <p:val>
                                            <p:strVal val="#ppt_y"/>
                                          </p:val>
                                        </p:tav>
                                      </p:tavLst>
                                    </p:anim>
                                  </p:childTnLst>
                                </p:cTn>
                              </p:par>
                              <p:par>
                                <p:cTn id="39" presetID="1" presetClass="exit" presetSubtype="0" fill="hold" grpId="1" nodeType="withEffect">
                                  <p:stCondLst>
                                    <p:cond delay="0"/>
                                  </p:stCondLst>
                                  <p:childTnLst>
                                    <p:set>
                                      <p:cBhvr>
                                        <p:cTn id="40" dur="1" fill="hold">
                                          <p:stCondLst>
                                            <p:cond delay="0"/>
                                          </p:stCondLst>
                                        </p:cTn>
                                        <p:tgtEl>
                                          <p:spTgt spid="73"/>
                                        </p:tgtEl>
                                        <p:attrNameLst>
                                          <p:attrName>style.visibility</p:attrName>
                                        </p:attrNameLst>
                                      </p:cBhvr>
                                      <p:to>
                                        <p:strVal val="hidden"/>
                                      </p:to>
                                    </p:set>
                                  </p:childTnLst>
                                </p:cTn>
                              </p:par>
                              <p:par>
                                <p:cTn id="41" presetID="1" presetClass="exit" presetSubtype="0" fill="hold" grpId="1" nodeType="withEffect">
                                  <p:stCondLst>
                                    <p:cond delay="0"/>
                                  </p:stCondLst>
                                  <p:childTnLst>
                                    <p:set>
                                      <p:cBhvr>
                                        <p:cTn id="42" dur="1" fill="hold">
                                          <p:stCondLst>
                                            <p:cond delay="0"/>
                                          </p:stCondLst>
                                        </p:cTn>
                                        <p:tgtEl>
                                          <p:spTgt spid="76"/>
                                        </p:tgtEl>
                                        <p:attrNameLst>
                                          <p:attrName>style.visibility</p:attrName>
                                        </p:attrNameLst>
                                      </p:cBhvr>
                                      <p:to>
                                        <p:strVal val="hidden"/>
                                      </p:to>
                                    </p:set>
                                  </p:childTnLst>
                                </p:cTn>
                              </p:par>
                              <p:par>
                                <p:cTn id="43" presetID="2" presetClass="entr" presetSubtype="8" fill="hold" grpId="0" nodeType="withEffect">
                                  <p:stCondLst>
                                    <p:cond delay="0"/>
                                  </p:stCondLst>
                                  <p:childTnLst>
                                    <p:set>
                                      <p:cBhvr>
                                        <p:cTn id="44" dur="1" fill="hold">
                                          <p:stCondLst>
                                            <p:cond delay="0"/>
                                          </p:stCondLst>
                                        </p:cTn>
                                        <p:tgtEl>
                                          <p:spTgt spid="74"/>
                                        </p:tgtEl>
                                        <p:attrNameLst>
                                          <p:attrName>style.visibility</p:attrName>
                                        </p:attrNameLst>
                                      </p:cBhvr>
                                      <p:to>
                                        <p:strVal val="visible"/>
                                      </p:to>
                                    </p:set>
                                    <p:anim calcmode="lin" valueType="num">
                                      <p:cBhvr additive="base">
                                        <p:cTn id="45" dur="500" fill="hold"/>
                                        <p:tgtEl>
                                          <p:spTgt spid="74"/>
                                        </p:tgtEl>
                                        <p:attrNameLst>
                                          <p:attrName>ppt_x</p:attrName>
                                        </p:attrNameLst>
                                      </p:cBhvr>
                                      <p:tavLst>
                                        <p:tav tm="0">
                                          <p:val>
                                            <p:strVal val="0-#ppt_w/2"/>
                                          </p:val>
                                        </p:tav>
                                        <p:tav tm="100000">
                                          <p:val>
                                            <p:strVal val="#ppt_x"/>
                                          </p:val>
                                        </p:tav>
                                      </p:tavLst>
                                    </p:anim>
                                    <p:anim calcmode="lin" valueType="num">
                                      <p:cBhvr additive="base">
                                        <p:cTn id="46" dur="500" fill="hold"/>
                                        <p:tgtEl>
                                          <p:spTgt spid="74"/>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28"/>
                                        </p:tgtEl>
                                        <p:attrNameLst>
                                          <p:attrName>style.visibility</p:attrName>
                                        </p:attrNameLst>
                                      </p:cBhvr>
                                      <p:to>
                                        <p:strVal val="visible"/>
                                      </p:to>
                                    </p:set>
                                    <p:anim calcmode="lin" valueType="num">
                                      <p:cBhvr additive="base">
                                        <p:cTn id="49" dur="500" fill="hold"/>
                                        <p:tgtEl>
                                          <p:spTgt spid="28"/>
                                        </p:tgtEl>
                                        <p:attrNameLst>
                                          <p:attrName>ppt_x</p:attrName>
                                        </p:attrNameLst>
                                      </p:cBhvr>
                                      <p:tavLst>
                                        <p:tav tm="0">
                                          <p:val>
                                            <p:strVal val="0-#ppt_w/2"/>
                                          </p:val>
                                        </p:tav>
                                        <p:tav tm="100000">
                                          <p:val>
                                            <p:strVal val="#ppt_x"/>
                                          </p:val>
                                        </p:tav>
                                      </p:tavLst>
                                    </p:anim>
                                    <p:anim calcmode="lin" valueType="num">
                                      <p:cBhvr additive="base">
                                        <p:cTn id="50" dur="500" fill="hold"/>
                                        <p:tgtEl>
                                          <p:spTgt spid="28"/>
                                        </p:tgtEl>
                                        <p:attrNameLst>
                                          <p:attrName>ppt_y</p:attrName>
                                        </p:attrNameLst>
                                      </p:cBhvr>
                                      <p:tavLst>
                                        <p:tav tm="0">
                                          <p:val>
                                            <p:strVal val="#ppt_y"/>
                                          </p:val>
                                        </p:tav>
                                        <p:tav tm="100000">
                                          <p:val>
                                            <p:strVal val="#ppt_y"/>
                                          </p:val>
                                        </p:tav>
                                      </p:tavLst>
                                    </p:anim>
                                  </p:childTnLst>
                                </p:cTn>
                              </p:par>
                              <p:par>
                                <p:cTn id="51" presetID="2" presetClass="entr" presetSubtype="8" fill="hold" nodeType="withEffect">
                                  <p:stCondLst>
                                    <p:cond delay="0"/>
                                  </p:stCondLst>
                                  <p:childTnLst>
                                    <p:set>
                                      <p:cBhvr>
                                        <p:cTn id="52" dur="1" fill="hold">
                                          <p:stCondLst>
                                            <p:cond delay="0"/>
                                          </p:stCondLst>
                                        </p:cTn>
                                        <p:tgtEl>
                                          <p:spTgt spid="29"/>
                                        </p:tgtEl>
                                        <p:attrNameLst>
                                          <p:attrName>style.visibility</p:attrName>
                                        </p:attrNameLst>
                                      </p:cBhvr>
                                      <p:to>
                                        <p:strVal val="visible"/>
                                      </p:to>
                                    </p:set>
                                    <p:anim calcmode="lin" valueType="num">
                                      <p:cBhvr additive="base">
                                        <p:cTn id="53" dur="500" fill="hold"/>
                                        <p:tgtEl>
                                          <p:spTgt spid="29"/>
                                        </p:tgtEl>
                                        <p:attrNameLst>
                                          <p:attrName>ppt_x</p:attrName>
                                        </p:attrNameLst>
                                      </p:cBhvr>
                                      <p:tavLst>
                                        <p:tav tm="0">
                                          <p:val>
                                            <p:strVal val="0-#ppt_w/2"/>
                                          </p:val>
                                        </p:tav>
                                        <p:tav tm="100000">
                                          <p:val>
                                            <p:strVal val="#ppt_x"/>
                                          </p:val>
                                        </p:tav>
                                      </p:tavLst>
                                    </p:anim>
                                    <p:anim calcmode="lin" valueType="num">
                                      <p:cBhvr additive="base">
                                        <p:cTn id="54" dur="500" fill="hold"/>
                                        <p:tgtEl>
                                          <p:spTgt spid="2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 grpId="0" animBg="1"/>
      <p:bldP spid="73" grpId="1" animBg="1"/>
      <p:bldP spid="74" grpId="0" animBg="1"/>
      <p:bldP spid="76" grpId="0"/>
      <p:bldP spid="76" grpId="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76200" y="228600"/>
            <a:ext cx="9677400" cy="4495800"/>
            <a:chOff x="-76200" y="228600"/>
            <a:chExt cx="9677400" cy="4495800"/>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77" name="Rectangle 76"/>
                <p:cNvSpPr/>
                <p:nvPr/>
              </p:nvSpPr>
              <p:spPr>
                <a:xfrm>
                  <a:off x="829192" y="420118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77" name="Rectangle 76"/>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3"/>
                  <a:stretch>
                    <a:fillRect t="-11628" b="-31395"/>
                  </a:stretch>
                </a:blipFill>
              </p:spPr>
              <p:txBody>
                <a:bodyPr/>
                <a:lstStyle/>
                <a:p>
                  <a:r>
                    <a:rPr lang="en-CA">
                      <a:noFill/>
                    </a:rPr>
                    <a:t> </a:t>
                  </a:r>
                </a:p>
              </p:txBody>
            </p:sp>
          </mc:Fallback>
        </mc:AlternateContent>
        <p:sp>
          <p:nvSpPr>
            <p:cNvPr id="14" name="Freeform 13"/>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6" name="Rectangle 15"/>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sp>
          <p:nvSpPr>
            <p:cNvPr id="18" name="Rectangle 17"/>
            <p:cNvSpPr/>
            <p:nvPr/>
          </p:nvSpPr>
          <p:spPr>
            <a:xfrm>
              <a:off x="60960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grpSp>
        <p:nvGrpSpPr>
          <p:cNvPr id="20" name="Group 19"/>
          <p:cNvGrpSpPr/>
          <p:nvPr/>
        </p:nvGrpSpPr>
        <p:grpSpPr>
          <a:xfrm>
            <a:off x="829192" y="5333308"/>
            <a:ext cx="8162408" cy="1448492"/>
            <a:chOff x="829192" y="5333308"/>
            <a:chExt cx="8162408" cy="1448492"/>
          </a:xfrm>
        </p:grpSpPr>
        <p:grpSp>
          <p:nvGrpSpPr>
            <p:cNvPr id="62" name="Group 61"/>
            <p:cNvGrpSpPr/>
            <p:nvPr/>
          </p:nvGrpSpPr>
          <p:grpSpPr>
            <a:xfrm>
              <a:off x="6603434" y="5333308"/>
              <a:ext cx="2388166" cy="1442431"/>
              <a:chOff x="6483672" y="5173013"/>
              <a:chExt cx="2388166" cy="1442431"/>
            </a:xfrm>
          </p:grpSpPr>
          <p:grpSp>
            <p:nvGrpSpPr>
              <p:cNvPr id="64" name="Group 63"/>
              <p:cNvGrpSpPr/>
              <p:nvPr/>
            </p:nvGrpSpPr>
            <p:grpSpPr>
              <a:xfrm>
                <a:off x="6483672" y="5173013"/>
                <a:ext cx="2388166" cy="1442431"/>
                <a:chOff x="6483672" y="5173013"/>
                <a:chExt cx="2388166" cy="1442431"/>
              </a:xfrm>
            </p:grpSpPr>
            <p:cxnSp>
              <p:nvCxnSpPr>
                <p:cNvPr id="81" name="Straight Connector 8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2" name="Straight Connector 8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5" name="Group 64"/>
              <p:cNvGrpSpPr/>
              <p:nvPr/>
            </p:nvGrpSpPr>
            <p:grpSpPr>
              <a:xfrm>
                <a:off x="6805519" y="5344704"/>
                <a:ext cx="1639329" cy="678340"/>
                <a:chOff x="6805519" y="5344704"/>
                <a:chExt cx="1639329" cy="678340"/>
              </a:xfrm>
            </p:grpSpPr>
            <p:sp>
              <p:nvSpPr>
                <p:cNvPr id="66" name="Oval 65"/>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7" name="Oval 66"/>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Oval 67"/>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9" name="Oval 68"/>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1" name="Oval 70"/>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2" name="Oval 71"/>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3" name="Oval 72"/>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4" name="Oval 73"/>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5" name="Oval 74"/>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9" name="Oval 7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0" name="Oval 7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grpSp>
          <p:nvGrpSpPr>
            <p:cNvPr id="22" name="Group 21"/>
            <p:cNvGrpSpPr/>
            <p:nvPr/>
          </p:nvGrpSpPr>
          <p:grpSpPr>
            <a:xfrm>
              <a:off x="3707835" y="5339369"/>
              <a:ext cx="2388165" cy="1442431"/>
              <a:chOff x="2963950" y="5101903"/>
              <a:chExt cx="2388165" cy="1442431"/>
            </a:xfrm>
          </p:grpSpPr>
          <p:grpSp>
            <p:nvGrpSpPr>
              <p:cNvPr id="44" name="Group 43"/>
              <p:cNvGrpSpPr/>
              <p:nvPr/>
            </p:nvGrpSpPr>
            <p:grpSpPr>
              <a:xfrm>
                <a:off x="2963950" y="5101903"/>
                <a:ext cx="2388165" cy="1442431"/>
                <a:chOff x="2963950" y="5101903"/>
                <a:chExt cx="2388165" cy="1442431"/>
              </a:xfrm>
            </p:grpSpPr>
            <p:grpSp>
              <p:nvGrpSpPr>
                <p:cNvPr id="46" name="Group 45"/>
                <p:cNvGrpSpPr/>
                <p:nvPr/>
              </p:nvGrpSpPr>
              <p:grpSpPr>
                <a:xfrm>
                  <a:off x="2963950" y="5101903"/>
                  <a:ext cx="2388165" cy="1442431"/>
                  <a:chOff x="2963950" y="5101903"/>
                  <a:chExt cx="2388165" cy="1442431"/>
                </a:xfrm>
              </p:grpSpPr>
              <p:cxnSp>
                <p:nvCxnSpPr>
                  <p:cNvPr id="60" name="Straight Connector 59"/>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61" name="Straight Connector 60"/>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47" name="Group 46"/>
                <p:cNvGrpSpPr/>
                <p:nvPr/>
              </p:nvGrpSpPr>
              <p:grpSpPr>
                <a:xfrm>
                  <a:off x="3285797" y="5273594"/>
                  <a:ext cx="1639331" cy="678340"/>
                  <a:chOff x="875410" y="4942080"/>
                  <a:chExt cx="2353800" cy="860040"/>
                </a:xfrm>
              </p:grpSpPr>
              <p:sp>
                <p:nvSpPr>
                  <p:cNvPr id="48" name="Oval 4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sp>
            <p:nvSpPr>
              <p:cNvPr id="45" name="Freeform 44"/>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23" name="Group 22"/>
            <p:cNvGrpSpPr/>
            <p:nvPr/>
          </p:nvGrpSpPr>
          <p:grpSpPr>
            <a:xfrm>
              <a:off x="829192" y="5339369"/>
              <a:ext cx="2388166" cy="1442431"/>
              <a:chOff x="76200" y="5339369"/>
              <a:chExt cx="2388166" cy="1442431"/>
            </a:xfrm>
          </p:grpSpPr>
          <p:grpSp>
            <p:nvGrpSpPr>
              <p:cNvPr id="24" name="Group 23"/>
              <p:cNvGrpSpPr/>
              <p:nvPr/>
            </p:nvGrpSpPr>
            <p:grpSpPr>
              <a:xfrm>
                <a:off x="76200" y="5339369"/>
                <a:ext cx="2388166" cy="1442431"/>
                <a:chOff x="311472" y="5173013"/>
                <a:chExt cx="2388166" cy="1442431"/>
              </a:xfrm>
            </p:grpSpPr>
            <p:grpSp>
              <p:nvGrpSpPr>
                <p:cNvPr id="26" name="Group 25"/>
                <p:cNvGrpSpPr/>
                <p:nvPr/>
              </p:nvGrpSpPr>
              <p:grpSpPr>
                <a:xfrm>
                  <a:off x="311472" y="5173013"/>
                  <a:ext cx="2388166" cy="1442431"/>
                  <a:chOff x="311472" y="5173013"/>
                  <a:chExt cx="2388166" cy="1442431"/>
                </a:xfrm>
              </p:grpSpPr>
              <p:cxnSp>
                <p:nvCxnSpPr>
                  <p:cNvPr id="42" name="Straight Connector 41"/>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43" name="Straight Connector 42"/>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27" name="Group 26"/>
                <p:cNvGrpSpPr/>
                <p:nvPr/>
              </p:nvGrpSpPr>
              <p:grpSpPr>
                <a:xfrm>
                  <a:off x="633319" y="5344704"/>
                  <a:ext cx="1639331" cy="678340"/>
                  <a:chOff x="875410" y="4942080"/>
                  <a:chExt cx="2353800" cy="860040"/>
                </a:xfrm>
              </p:grpSpPr>
              <p:sp>
                <p:nvSpPr>
                  <p:cNvPr id="28" name="Oval 2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7" name="Oval 36"/>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8" name="Oval 37"/>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9" name="Oval 38"/>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1" name="Oval 40"/>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cxnSp>
            <p:nvCxnSpPr>
              <p:cNvPr id="25" name="Straight Connector 24"/>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83" name="Rectangle 82"/>
          <p:cNvSpPr/>
          <p:nvPr/>
        </p:nvSpPr>
        <p:spPr>
          <a:xfrm>
            <a:off x="3429000" y="5105400"/>
            <a:ext cx="2743200" cy="1676400"/>
          </a:xfrm>
          <a:prstGeom prst="rect">
            <a:avLst/>
          </a:prstGeom>
          <a:ln w="25400">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5" name="Group 4"/>
          <p:cNvGrpSpPr/>
          <p:nvPr/>
        </p:nvGrpSpPr>
        <p:grpSpPr>
          <a:xfrm>
            <a:off x="381000" y="2058608"/>
            <a:ext cx="2227029" cy="1811356"/>
            <a:chOff x="381000" y="2058608"/>
            <a:chExt cx="2227029" cy="1811356"/>
          </a:xfrm>
        </p:grpSpPr>
        <p:pic>
          <p:nvPicPr>
            <p:cNvPr id="85" name="Picture 2"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45271" y="2058608"/>
              <a:ext cx="1370391" cy="1370392"/>
            </a:xfrm>
            <a:prstGeom prst="rect">
              <a:avLst/>
            </a:prstGeom>
            <a:noFill/>
            <a:extLst>
              <a:ext uri="{909E8E84-426E-40DD-AFC4-6F175D3DCCD1}">
                <a14:hiddenFill xmlns:a14="http://schemas.microsoft.com/office/drawing/2010/main">
                  <a:solidFill>
                    <a:srgbClr val="FFFFFF"/>
                  </a:solidFill>
                </a14:hiddenFill>
              </a:ext>
            </a:extLst>
          </p:spPr>
        </p:pic>
        <p:sp>
          <p:nvSpPr>
            <p:cNvPr id="84" name="Rectangle 83"/>
            <p:cNvSpPr/>
            <p:nvPr/>
          </p:nvSpPr>
          <p:spPr>
            <a:xfrm>
              <a:off x="381000" y="3346744"/>
              <a:ext cx="222702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err="1">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Underfitting</a:t>
              </a:r>
              <a:endPar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6" name="Group 5"/>
          <p:cNvGrpSpPr/>
          <p:nvPr/>
        </p:nvGrpSpPr>
        <p:grpSpPr>
          <a:xfrm>
            <a:off x="6866132" y="641985"/>
            <a:ext cx="2132822" cy="1786235"/>
            <a:chOff x="6866132" y="641985"/>
            <a:chExt cx="2132822" cy="1786235"/>
          </a:xfrm>
        </p:grpSpPr>
        <p:sp>
          <p:nvSpPr>
            <p:cNvPr id="86" name="Rectangle 85"/>
            <p:cNvSpPr/>
            <p:nvPr/>
          </p:nvSpPr>
          <p:spPr>
            <a:xfrm>
              <a:off x="6866132" y="1905000"/>
              <a:ext cx="2132822"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Overfitting</a:t>
              </a:r>
            </a:p>
          </p:txBody>
        </p:sp>
        <p:pic>
          <p:nvPicPr>
            <p:cNvPr id="87" name="Picture 2" descr="Related imag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084491" y="641985"/>
              <a:ext cx="1811342" cy="131009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p:cNvGrpSpPr/>
          <p:nvPr/>
        </p:nvGrpSpPr>
        <p:grpSpPr>
          <a:xfrm>
            <a:off x="3351194" y="723687"/>
            <a:ext cx="2668606" cy="2466533"/>
            <a:chOff x="3351194" y="723687"/>
            <a:chExt cx="2668606" cy="2466533"/>
          </a:xfrm>
        </p:grpSpPr>
        <p:sp>
          <p:nvSpPr>
            <p:cNvPr id="88" name="Rectangle 87"/>
            <p:cNvSpPr/>
            <p:nvPr/>
          </p:nvSpPr>
          <p:spPr>
            <a:xfrm>
              <a:off x="3419992" y="2667000"/>
              <a:ext cx="2447408"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Compression</a:t>
              </a:r>
            </a:p>
          </p:txBody>
        </p:sp>
        <p:pic>
          <p:nvPicPr>
            <p:cNvPr id="89" name="Picture 2" descr="Image result for summarize the material"/>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351194" y="723687"/>
              <a:ext cx="2668606" cy="2001454"/>
            </a:xfrm>
            <a:prstGeom prst="rect">
              <a:avLst/>
            </a:prstGeom>
            <a:noFill/>
            <a:extLst>
              <a:ext uri="{909E8E84-426E-40DD-AFC4-6F175D3DCCD1}">
                <a14:hiddenFill xmlns:a14="http://schemas.microsoft.com/office/drawing/2010/main">
                  <a:solidFill>
                    <a:srgbClr val="FFFFFF"/>
                  </a:solidFill>
                </a14:hiddenFill>
              </a:ext>
            </a:extLst>
          </p:spPr>
        </p:pic>
      </p:grpSp>
      <p:sp>
        <p:nvSpPr>
          <p:cNvPr id="91" name="Rectangle 63">
            <a:extLst>
              <a:ext uri="{FF2B5EF4-FFF2-40B4-BE49-F238E27FC236}">
                <a16:creationId xmlns:a16="http://schemas.microsoft.com/office/drawing/2014/main" id="{27F5FFA2-2C98-48AB-939B-CA5F01AA81C9}"/>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90" name="Freeform 111">
            <a:extLst>
              <a:ext uri="{FF2B5EF4-FFF2-40B4-BE49-F238E27FC236}">
                <a16:creationId xmlns:a16="http://schemas.microsoft.com/office/drawing/2014/main" id="{BD7228AF-EE85-4653-AD99-8144EA133E88}"/>
              </a:ext>
            </a:extLst>
          </p:cNvPr>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402924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ppt_x"/>
                                          </p:val>
                                        </p:tav>
                                        <p:tav tm="100000">
                                          <p:val>
                                            <p:strVal val="#ppt_x"/>
                                          </p:val>
                                        </p:tav>
                                      </p:tavLst>
                                    </p:anim>
                                    <p:anim calcmode="lin" valueType="num">
                                      <p:cBhvr additive="base">
                                        <p:cTn id="12" dur="500" fill="hold"/>
                                        <p:tgtEl>
                                          <p:spTgt spid="2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anim calcmode="lin" valueType="num">
                                      <p:cBhvr additive="base">
                                        <p:cTn id="15" dur="500" fill="hold"/>
                                        <p:tgtEl>
                                          <p:spTgt spid="83"/>
                                        </p:tgtEl>
                                        <p:attrNameLst>
                                          <p:attrName>ppt_x</p:attrName>
                                        </p:attrNameLst>
                                      </p:cBhvr>
                                      <p:tavLst>
                                        <p:tav tm="0">
                                          <p:val>
                                            <p:strVal val="#ppt_x"/>
                                          </p:val>
                                        </p:tav>
                                        <p:tav tm="100000">
                                          <p:val>
                                            <p:strVal val="#ppt_x"/>
                                          </p:val>
                                        </p:tav>
                                      </p:tavLst>
                                    </p:anim>
                                    <p:anim calcmode="lin" valueType="num">
                                      <p:cBhvr additive="base">
                                        <p:cTn id="16" dur="500" fill="hold"/>
                                        <p:tgtEl>
                                          <p:spTgt spid="8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
                                        </p:tgtEl>
                                        <p:attrNameLst>
                                          <p:attrName>style.visibility</p:attrName>
                                        </p:attrNameLst>
                                      </p:cBhvr>
                                      <p:to>
                                        <p:strVal val="visible"/>
                                      </p:to>
                                    </p:set>
                                    <p:anim calcmode="lin" valueType="num">
                                      <p:cBhvr additive="base">
                                        <p:cTn id="19" dur="500" fill="hold"/>
                                        <p:tgtEl>
                                          <p:spTgt spid="5"/>
                                        </p:tgtEl>
                                        <p:attrNameLst>
                                          <p:attrName>ppt_x</p:attrName>
                                        </p:attrNameLst>
                                      </p:cBhvr>
                                      <p:tavLst>
                                        <p:tav tm="0">
                                          <p:val>
                                            <p:strVal val="#ppt_x"/>
                                          </p:val>
                                        </p:tav>
                                        <p:tav tm="100000">
                                          <p:val>
                                            <p:strVal val="#ppt_x"/>
                                          </p:val>
                                        </p:tav>
                                      </p:tavLst>
                                    </p:anim>
                                    <p:anim calcmode="lin" valueType="num">
                                      <p:cBhvr additive="base">
                                        <p:cTn id="20" dur="500" fill="hold"/>
                                        <p:tgtEl>
                                          <p:spTgt spid="5"/>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7"/>
                                        </p:tgtEl>
                                        <p:attrNameLst>
                                          <p:attrName>style.visibility</p:attrName>
                                        </p:attrNameLst>
                                      </p:cBhvr>
                                      <p:to>
                                        <p:strVal val="visible"/>
                                      </p:to>
                                    </p:set>
                                    <p:anim calcmode="lin" valueType="num">
                                      <p:cBhvr additive="base">
                                        <p:cTn id="27" dur="500" fill="hold"/>
                                        <p:tgtEl>
                                          <p:spTgt spid="7"/>
                                        </p:tgtEl>
                                        <p:attrNameLst>
                                          <p:attrName>ppt_x</p:attrName>
                                        </p:attrNameLst>
                                      </p:cBhvr>
                                      <p:tavLst>
                                        <p:tav tm="0">
                                          <p:val>
                                            <p:strVal val="#ppt_x"/>
                                          </p:val>
                                        </p:tav>
                                        <p:tav tm="100000">
                                          <p:val>
                                            <p:strVal val="#ppt_x"/>
                                          </p:val>
                                        </p:tav>
                                      </p:tavLst>
                                    </p:anim>
                                    <p:anim calcmode="lin" valueType="num">
                                      <p:cBhvr additive="base">
                                        <p:cTn id="28" dur="500" fill="hold"/>
                                        <p:tgtEl>
                                          <p:spTgt spid="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1"/>
                                        </p:tgtEl>
                                        <p:attrNameLst>
                                          <p:attrName>style.visibility</p:attrName>
                                        </p:attrNameLst>
                                      </p:cBhvr>
                                      <p:to>
                                        <p:strVal val="visible"/>
                                      </p:to>
                                    </p:set>
                                    <p:anim calcmode="lin" valueType="num">
                                      <p:cBhvr additive="base">
                                        <p:cTn id="31" dur="500" fill="hold"/>
                                        <p:tgtEl>
                                          <p:spTgt spid="91"/>
                                        </p:tgtEl>
                                        <p:attrNameLst>
                                          <p:attrName>ppt_x</p:attrName>
                                        </p:attrNameLst>
                                      </p:cBhvr>
                                      <p:tavLst>
                                        <p:tav tm="0">
                                          <p:val>
                                            <p:strVal val="#ppt_x"/>
                                          </p:val>
                                        </p:tav>
                                        <p:tav tm="100000">
                                          <p:val>
                                            <p:strVal val="#ppt_x"/>
                                          </p:val>
                                        </p:tav>
                                      </p:tavLst>
                                    </p:anim>
                                    <p:anim calcmode="lin" valueType="num">
                                      <p:cBhvr additive="base">
                                        <p:cTn id="32" dur="500" fill="hold"/>
                                        <p:tgtEl>
                                          <p:spTgt spid="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0"/>
                                        </p:tgtEl>
                                        <p:attrNameLst>
                                          <p:attrName>style.visibility</p:attrName>
                                        </p:attrNameLst>
                                      </p:cBhvr>
                                      <p:to>
                                        <p:strVal val="visible"/>
                                      </p:to>
                                    </p:set>
                                    <p:anim calcmode="lin" valueType="num">
                                      <p:cBhvr additive="base">
                                        <p:cTn id="35" dur="500" fill="hold"/>
                                        <p:tgtEl>
                                          <p:spTgt spid="90"/>
                                        </p:tgtEl>
                                        <p:attrNameLst>
                                          <p:attrName>ppt_x</p:attrName>
                                        </p:attrNameLst>
                                      </p:cBhvr>
                                      <p:tavLst>
                                        <p:tav tm="0">
                                          <p:val>
                                            <p:strVal val="#ppt_x"/>
                                          </p:val>
                                        </p:tav>
                                        <p:tav tm="100000">
                                          <p:val>
                                            <p:strVal val="#ppt_x"/>
                                          </p:val>
                                        </p:tav>
                                      </p:tavLst>
                                    </p:anim>
                                    <p:anim calcmode="lin" valueType="num">
                                      <p:cBhvr additive="base">
                                        <p:cTn id="36" dur="500" fill="hold"/>
                                        <p:tgtEl>
                                          <p:spTgt spid="9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3" grpId="0" animBg="1"/>
      <p:bldP spid="91" grpId="0"/>
      <p:bldP spid="90" grpId="0" animBg="1"/>
    </p:bldLst>
  </p:timing>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a:extLst>
              <a:ext uri="{FF2B5EF4-FFF2-40B4-BE49-F238E27FC236}">
                <a16:creationId xmlns:a16="http://schemas.microsoft.com/office/drawing/2014/main" id="{67416094-1C24-461F-87EC-8D191C73B91C}"/>
              </a:ext>
            </a:extLst>
          </p:cNvPr>
          <p:cNvSpPr/>
          <p:nvPr/>
        </p:nvSpPr>
        <p:spPr>
          <a:xfrm>
            <a:off x="3419992" y="2667000"/>
            <a:ext cx="2447408"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Compression</a:t>
            </a:r>
          </a:p>
        </p:txBody>
      </p:sp>
      <p:grpSp>
        <p:nvGrpSpPr>
          <p:cNvPr id="5" name="Group 29">
            <a:extLst>
              <a:ext uri="{FF2B5EF4-FFF2-40B4-BE49-F238E27FC236}">
                <a16:creationId xmlns:a16="http://schemas.microsoft.com/office/drawing/2014/main" id="{280153EE-BC23-4E90-A630-36907F161313}"/>
              </a:ext>
            </a:extLst>
          </p:cNvPr>
          <p:cNvGrpSpPr>
            <a:grpSpLocks/>
          </p:cNvGrpSpPr>
          <p:nvPr/>
        </p:nvGrpSpPr>
        <p:grpSpPr bwMode="auto">
          <a:xfrm>
            <a:off x="2502401" y="3202784"/>
            <a:ext cx="917591" cy="929993"/>
            <a:chOff x="2065" y="1551"/>
            <a:chExt cx="1628" cy="1988"/>
          </a:xfrm>
        </p:grpSpPr>
        <p:sp>
          <p:nvSpPr>
            <p:cNvPr id="6" name="Freeform 30">
              <a:extLst>
                <a:ext uri="{FF2B5EF4-FFF2-40B4-BE49-F238E27FC236}">
                  <a16:creationId xmlns:a16="http://schemas.microsoft.com/office/drawing/2014/main" id="{D2F135A0-C758-4E54-9DC6-97610FDF3F4C}"/>
                </a:ext>
              </a:extLst>
            </p:cNvPr>
            <p:cNvSpPr>
              <a:spLocks/>
            </p:cNvSpPr>
            <p:nvPr/>
          </p:nvSpPr>
          <p:spPr bwMode="auto">
            <a:xfrm>
              <a:off x="2778" y="1977"/>
              <a:ext cx="331" cy="334"/>
            </a:xfrm>
            <a:custGeom>
              <a:avLst/>
              <a:gdLst>
                <a:gd name="T0" fmla="*/ 255 w 331"/>
                <a:gd name="T1" fmla="*/ 212 h 334"/>
                <a:gd name="T2" fmla="*/ 284 w 331"/>
                <a:gd name="T3" fmla="*/ 141 h 334"/>
                <a:gd name="T4" fmla="*/ 279 w 331"/>
                <a:gd name="T5" fmla="*/ 85 h 334"/>
                <a:gd name="T6" fmla="*/ 270 w 331"/>
                <a:gd name="T7" fmla="*/ 38 h 334"/>
                <a:gd name="T8" fmla="*/ 227 w 331"/>
                <a:gd name="T9" fmla="*/ 5 h 334"/>
                <a:gd name="T10" fmla="*/ 166 w 331"/>
                <a:gd name="T11" fmla="*/ 0 h 334"/>
                <a:gd name="T12" fmla="*/ 118 w 331"/>
                <a:gd name="T13" fmla="*/ 5 h 334"/>
                <a:gd name="T14" fmla="*/ 47 w 331"/>
                <a:gd name="T15" fmla="*/ 47 h 334"/>
                <a:gd name="T16" fmla="*/ 14 w 331"/>
                <a:gd name="T17" fmla="*/ 113 h 334"/>
                <a:gd name="T18" fmla="*/ 0 w 331"/>
                <a:gd name="T19" fmla="*/ 193 h 334"/>
                <a:gd name="T20" fmla="*/ 14 w 331"/>
                <a:gd name="T21" fmla="*/ 282 h 334"/>
                <a:gd name="T22" fmla="*/ 43 w 331"/>
                <a:gd name="T23" fmla="*/ 315 h 334"/>
                <a:gd name="T24" fmla="*/ 95 w 331"/>
                <a:gd name="T25" fmla="*/ 334 h 334"/>
                <a:gd name="T26" fmla="*/ 147 w 331"/>
                <a:gd name="T27" fmla="*/ 329 h 334"/>
                <a:gd name="T28" fmla="*/ 203 w 331"/>
                <a:gd name="T29" fmla="*/ 306 h 334"/>
                <a:gd name="T30" fmla="*/ 241 w 331"/>
                <a:gd name="T31" fmla="*/ 273 h 334"/>
                <a:gd name="T32" fmla="*/ 303 w 331"/>
                <a:gd name="T33" fmla="*/ 325 h 334"/>
                <a:gd name="T34" fmla="*/ 331 w 331"/>
                <a:gd name="T35" fmla="*/ 325 h 334"/>
                <a:gd name="T36" fmla="*/ 331 w 331"/>
                <a:gd name="T37" fmla="*/ 296 h 334"/>
                <a:gd name="T38" fmla="*/ 317 w 331"/>
                <a:gd name="T39" fmla="*/ 273 h 334"/>
                <a:gd name="T40" fmla="*/ 255 w 331"/>
                <a:gd name="T41" fmla="*/ 212 h 334"/>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331"/>
                <a:gd name="T64" fmla="*/ 0 h 334"/>
                <a:gd name="T65" fmla="*/ 331 w 331"/>
                <a:gd name="T66" fmla="*/ 334 h 334"/>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331" h="334">
                  <a:moveTo>
                    <a:pt x="255" y="212"/>
                  </a:moveTo>
                  <a:lnTo>
                    <a:pt x="284" y="141"/>
                  </a:lnTo>
                  <a:lnTo>
                    <a:pt x="279" y="85"/>
                  </a:lnTo>
                  <a:lnTo>
                    <a:pt x="270" y="38"/>
                  </a:lnTo>
                  <a:lnTo>
                    <a:pt x="227" y="5"/>
                  </a:lnTo>
                  <a:lnTo>
                    <a:pt x="166" y="0"/>
                  </a:lnTo>
                  <a:lnTo>
                    <a:pt x="118" y="5"/>
                  </a:lnTo>
                  <a:lnTo>
                    <a:pt x="47" y="47"/>
                  </a:lnTo>
                  <a:lnTo>
                    <a:pt x="14" y="113"/>
                  </a:lnTo>
                  <a:lnTo>
                    <a:pt x="0" y="193"/>
                  </a:lnTo>
                  <a:lnTo>
                    <a:pt x="14" y="282"/>
                  </a:lnTo>
                  <a:lnTo>
                    <a:pt x="43" y="315"/>
                  </a:lnTo>
                  <a:lnTo>
                    <a:pt x="95" y="334"/>
                  </a:lnTo>
                  <a:lnTo>
                    <a:pt x="147" y="329"/>
                  </a:lnTo>
                  <a:lnTo>
                    <a:pt x="203" y="306"/>
                  </a:lnTo>
                  <a:lnTo>
                    <a:pt x="241" y="273"/>
                  </a:lnTo>
                  <a:lnTo>
                    <a:pt x="303" y="325"/>
                  </a:lnTo>
                  <a:lnTo>
                    <a:pt x="331" y="325"/>
                  </a:lnTo>
                  <a:lnTo>
                    <a:pt x="331" y="296"/>
                  </a:lnTo>
                  <a:lnTo>
                    <a:pt x="317" y="273"/>
                  </a:lnTo>
                  <a:lnTo>
                    <a:pt x="255" y="21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7" name="Freeform 31">
              <a:extLst>
                <a:ext uri="{FF2B5EF4-FFF2-40B4-BE49-F238E27FC236}">
                  <a16:creationId xmlns:a16="http://schemas.microsoft.com/office/drawing/2014/main" id="{F4BF548B-6B3C-40E0-B5F4-6EE508A5CBC6}"/>
                </a:ext>
              </a:extLst>
            </p:cNvPr>
            <p:cNvSpPr>
              <a:spLocks/>
            </p:cNvSpPr>
            <p:nvPr/>
          </p:nvSpPr>
          <p:spPr bwMode="auto">
            <a:xfrm>
              <a:off x="2811" y="1929"/>
              <a:ext cx="303" cy="127"/>
            </a:xfrm>
            <a:custGeom>
              <a:avLst/>
              <a:gdLst>
                <a:gd name="T0" fmla="*/ 234 w 303"/>
                <a:gd name="T1" fmla="*/ 127 h 127"/>
                <a:gd name="T2" fmla="*/ 303 w 303"/>
                <a:gd name="T3" fmla="*/ 117 h 127"/>
                <a:gd name="T4" fmla="*/ 303 w 303"/>
                <a:gd name="T5" fmla="*/ 90 h 127"/>
                <a:gd name="T6" fmla="*/ 223 w 303"/>
                <a:gd name="T7" fmla="*/ 110 h 127"/>
                <a:gd name="T8" fmla="*/ 213 w 303"/>
                <a:gd name="T9" fmla="*/ 100 h 127"/>
                <a:gd name="T10" fmla="*/ 265 w 303"/>
                <a:gd name="T11" fmla="*/ 61 h 127"/>
                <a:gd name="T12" fmla="*/ 246 w 303"/>
                <a:gd name="T13" fmla="*/ 51 h 127"/>
                <a:gd name="T14" fmla="*/ 199 w 303"/>
                <a:gd name="T15" fmla="*/ 81 h 127"/>
                <a:gd name="T16" fmla="*/ 180 w 303"/>
                <a:gd name="T17" fmla="*/ 71 h 127"/>
                <a:gd name="T18" fmla="*/ 253 w 303"/>
                <a:gd name="T19" fmla="*/ 24 h 127"/>
                <a:gd name="T20" fmla="*/ 239 w 303"/>
                <a:gd name="T21" fmla="*/ 0 h 127"/>
                <a:gd name="T22" fmla="*/ 147 w 303"/>
                <a:gd name="T23" fmla="*/ 71 h 127"/>
                <a:gd name="T24" fmla="*/ 85 w 303"/>
                <a:gd name="T25" fmla="*/ 90 h 127"/>
                <a:gd name="T26" fmla="*/ 69 w 303"/>
                <a:gd name="T27" fmla="*/ 66 h 127"/>
                <a:gd name="T28" fmla="*/ 50 w 303"/>
                <a:gd name="T29" fmla="*/ 17 h 127"/>
                <a:gd name="T30" fmla="*/ 28 w 303"/>
                <a:gd name="T31" fmla="*/ 37 h 127"/>
                <a:gd name="T32" fmla="*/ 52 w 303"/>
                <a:gd name="T33" fmla="*/ 85 h 127"/>
                <a:gd name="T34" fmla="*/ 38 w 303"/>
                <a:gd name="T35" fmla="*/ 95 h 127"/>
                <a:gd name="T36" fmla="*/ 14 w 303"/>
                <a:gd name="T37" fmla="*/ 51 h 127"/>
                <a:gd name="T38" fmla="*/ 0 w 303"/>
                <a:gd name="T39" fmla="*/ 76 h 127"/>
                <a:gd name="T40" fmla="*/ 17 w 303"/>
                <a:gd name="T41" fmla="*/ 120 h 127"/>
                <a:gd name="T42" fmla="*/ 133 w 303"/>
                <a:gd name="T43" fmla="*/ 105 h 127"/>
                <a:gd name="T44" fmla="*/ 234 w 303"/>
                <a:gd name="T45" fmla="*/ 127 h 127"/>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w 303"/>
                <a:gd name="T70" fmla="*/ 0 h 127"/>
                <a:gd name="T71" fmla="*/ 303 w 303"/>
                <a:gd name="T72" fmla="*/ 127 h 127"/>
              </a:gdLst>
              <a:ahLst/>
              <a:cxnLst>
                <a:cxn ang="T46">
                  <a:pos x="T0" y="T1"/>
                </a:cxn>
                <a:cxn ang="T47">
                  <a:pos x="T2" y="T3"/>
                </a:cxn>
                <a:cxn ang="T48">
                  <a:pos x="T4" y="T5"/>
                </a:cxn>
                <a:cxn ang="T49">
                  <a:pos x="T6" y="T7"/>
                </a:cxn>
                <a:cxn ang="T50">
                  <a:pos x="T8" y="T9"/>
                </a:cxn>
                <a:cxn ang="T51">
                  <a:pos x="T10" y="T11"/>
                </a:cxn>
                <a:cxn ang="T52">
                  <a:pos x="T12" y="T13"/>
                </a:cxn>
                <a:cxn ang="T53">
                  <a:pos x="T14" y="T15"/>
                </a:cxn>
                <a:cxn ang="T54">
                  <a:pos x="T16" y="T17"/>
                </a:cxn>
                <a:cxn ang="T55">
                  <a:pos x="T18" y="T19"/>
                </a:cxn>
                <a:cxn ang="T56">
                  <a:pos x="T20" y="T21"/>
                </a:cxn>
                <a:cxn ang="T57">
                  <a:pos x="T22" y="T23"/>
                </a:cxn>
                <a:cxn ang="T58">
                  <a:pos x="T24" y="T25"/>
                </a:cxn>
                <a:cxn ang="T59">
                  <a:pos x="T26" y="T27"/>
                </a:cxn>
                <a:cxn ang="T60">
                  <a:pos x="T28" y="T29"/>
                </a:cxn>
                <a:cxn ang="T61">
                  <a:pos x="T30" y="T31"/>
                </a:cxn>
                <a:cxn ang="T62">
                  <a:pos x="T32" y="T33"/>
                </a:cxn>
                <a:cxn ang="T63">
                  <a:pos x="T34" y="T35"/>
                </a:cxn>
                <a:cxn ang="T64">
                  <a:pos x="T36" y="T37"/>
                </a:cxn>
                <a:cxn ang="T65">
                  <a:pos x="T38" y="T39"/>
                </a:cxn>
                <a:cxn ang="T66">
                  <a:pos x="T40" y="T41"/>
                </a:cxn>
                <a:cxn ang="T67">
                  <a:pos x="T42" y="T43"/>
                </a:cxn>
                <a:cxn ang="T68">
                  <a:pos x="T44" y="T45"/>
                </a:cxn>
              </a:cxnLst>
              <a:rect l="T69" t="T70" r="T71" b="T72"/>
              <a:pathLst>
                <a:path w="303" h="127">
                  <a:moveTo>
                    <a:pt x="234" y="127"/>
                  </a:moveTo>
                  <a:lnTo>
                    <a:pt x="303" y="117"/>
                  </a:lnTo>
                  <a:lnTo>
                    <a:pt x="303" y="90"/>
                  </a:lnTo>
                  <a:lnTo>
                    <a:pt x="223" y="110"/>
                  </a:lnTo>
                  <a:lnTo>
                    <a:pt x="213" y="100"/>
                  </a:lnTo>
                  <a:lnTo>
                    <a:pt x="265" y="61"/>
                  </a:lnTo>
                  <a:lnTo>
                    <a:pt x="246" y="51"/>
                  </a:lnTo>
                  <a:lnTo>
                    <a:pt x="199" y="81"/>
                  </a:lnTo>
                  <a:lnTo>
                    <a:pt x="180" y="71"/>
                  </a:lnTo>
                  <a:lnTo>
                    <a:pt x="253" y="24"/>
                  </a:lnTo>
                  <a:lnTo>
                    <a:pt x="239" y="0"/>
                  </a:lnTo>
                  <a:lnTo>
                    <a:pt x="147" y="71"/>
                  </a:lnTo>
                  <a:lnTo>
                    <a:pt x="85" y="90"/>
                  </a:lnTo>
                  <a:lnTo>
                    <a:pt x="69" y="66"/>
                  </a:lnTo>
                  <a:lnTo>
                    <a:pt x="50" y="17"/>
                  </a:lnTo>
                  <a:lnTo>
                    <a:pt x="28" y="37"/>
                  </a:lnTo>
                  <a:lnTo>
                    <a:pt x="52" y="85"/>
                  </a:lnTo>
                  <a:lnTo>
                    <a:pt x="38" y="95"/>
                  </a:lnTo>
                  <a:lnTo>
                    <a:pt x="14" y="51"/>
                  </a:lnTo>
                  <a:lnTo>
                    <a:pt x="0" y="76"/>
                  </a:lnTo>
                  <a:lnTo>
                    <a:pt x="17" y="120"/>
                  </a:lnTo>
                  <a:lnTo>
                    <a:pt x="133" y="105"/>
                  </a:lnTo>
                  <a:lnTo>
                    <a:pt x="234" y="127"/>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8" name="Freeform 32">
              <a:extLst>
                <a:ext uri="{FF2B5EF4-FFF2-40B4-BE49-F238E27FC236}">
                  <a16:creationId xmlns:a16="http://schemas.microsoft.com/office/drawing/2014/main" id="{7FA3F212-5DD7-46F1-8F86-6DF2AC1F001F}"/>
                </a:ext>
              </a:extLst>
            </p:cNvPr>
            <p:cNvSpPr>
              <a:spLocks/>
            </p:cNvSpPr>
            <p:nvPr/>
          </p:nvSpPr>
          <p:spPr bwMode="auto">
            <a:xfrm>
              <a:off x="2890" y="1839"/>
              <a:ext cx="518" cy="632"/>
            </a:xfrm>
            <a:custGeom>
              <a:avLst/>
              <a:gdLst>
                <a:gd name="T0" fmla="*/ 14 w 518"/>
                <a:gd name="T1" fmla="*/ 623 h 632"/>
                <a:gd name="T2" fmla="*/ 0 w 518"/>
                <a:gd name="T3" fmla="*/ 595 h 632"/>
                <a:gd name="T4" fmla="*/ 9 w 518"/>
                <a:gd name="T5" fmla="*/ 567 h 632"/>
                <a:gd name="T6" fmla="*/ 42 w 518"/>
                <a:gd name="T7" fmla="*/ 539 h 632"/>
                <a:gd name="T8" fmla="*/ 126 w 518"/>
                <a:gd name="T9" fmla="*/ 525 h 632"/>
                <a:gd name="T10" fmla="*/ 233 w 518"/>
                <a:gd name="T11" fmla="*/ 534 h 632"/>
                <a:gd name="T12" fmla="*/ 369 w 518"/>
                <a:gd name="T13" fmla="*/ 516 h 632"/>
                <a:gd name="T14" fmla="*/ 453 w 518"/>
                <a:gd name="T15" fmla="*/ 474 h 632"/>
                <a:gd name="T16" fmla="*/ 471 w 518"/>
                <a:gd name="T17" fmla="*/ 451 h 632"/>
                <a:gd name="T18" fmla="*/ 457 w 518"/>
                <a:gd name="T19" fmla="*/ 390 h 632"/>
                <a:gd name="T20" fmla="*/ 420 w 518"/>
                <a:gd name="T21" fmla="*/ 256 h 632"/>
                <a:gd name="T22" fmla="*/ 364 w 518"/>
                <a:gd name="T23" fmla="*/ 177 h 632"/>
                <a:gd name="T24" fmla="*/ 327 w 518"/>
                <a:gd name="T25" fmla="*/ 153 h 632"/>
                <a:gd name="T26" fmla="*/ 322 w 518"/>
                <a:gd name="T27" fmla="*/ 130 h 632"/>
                <a:gd name="T28" fmla="*/ 341 w 518"/>
                <a:gd name="T29" fmla="*/ 121 h 632"/>
                <a:gd name="T30" fmla="*/ 355 w 518"/>
                <a:gd name="T31" fmla="*/ 98 h 632"/>
                <a:gd name="T32" fmla="*/ 327 w 518"/>
                <a:gd name="T33" fmla="*/ 65 h 632"/>
                <a:gd name="T34" fmla="*/ 294 w 518"/>
                <a:gd name="T35" fmla="*/ 70 h 632"/>
                <a:gd name="T36" fmla="*/ 275 w 518"/>
                <a:gd name="T37" fmla="*/ 46 h 632"/>
                <a:gd name="T38" fmla="*/ 299 w 518"/>
                <a:gd name="T39" fmla="*/ 14 h 632"/>
                <a:gd name="T40" fmla="*/ 341 w 518"/>
                <a:gd name="T41" fmla="*/ 0 h 632"/>
                <a:gd name="T42" fmla="*/ 392 w 518"/>
                <a:gd name="T43" fmla="*/ 14 h 632"/>
                <a:gd name="T44" fmla="*/ 411 w 518"/>
                <a:gd name="T45" fmla="*/ 60 h 632"/>
                <a:gd name="T46" fmla="*/ 406 w 518"/>
                <a:gd name="T47" fmla="*/ 121 h 632"/>
                <a:gd name="T48" fmla="*/ 373 w 518"/>
                <a:gd name="T49" fmla="*/ 144 h 632"/>
                <a:gd name="T50" fmla="*/ 411 w 518"/>
                <a:gd name="T51" fmla="*/ 181 h 632"/>
                <a:gd name="T52" fmla="*/ 457 w 518"/>
                <a:gd name="T53" fmla="*/ 237 h 632"/>
                <a:gd name="T54" fmla="*/ 485 w 518"/>
                <a:gd name="T55" fmla="*/ 339 h 632"/>
                <a:gd name="T56" fmla="*/ 518 w 518"/>
                <a:gd name="T57" fmla="*/ 455 h 632"/>
                <a:gd name="T58" fmla="*/ 518 w 518"/>
                <a:gd name="T59" fmla="*/ 502 h 632"/>
                <a:gd name="T60" fmla="*/ 504 w 518"/>
                <a:gd name="T61" fmla="*/ 511 h 632"/>
                <a:gd name="T62" fmla="*/ 420 w 518"/>
                <a:gd name="T63" fmla="*/ 548 h 632"/>
                <a:gd name="T64" fmla="*/ 322 w 518"/>
                <a:gd name="T65" fmla="*/ 576 h 632"/>
                <a:gd name="T66" fmla="*/ 154 w 518"/>
                <a:gd name="T67" fmla="*/ 599 h 632"/>
                <a:gd name="T68" fmla="*/ 56 w 518"/>
                <a:gd name="T69" fmla="*/ 632 h 632"/>
                <a:gd name="T70" fmla="*/ 14 w 518"/>
                <a:gd name="T71" fmla="*/ 623 h 632"/>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w 518"/>
                <a:gd name="T109" fmla="*/ 0 h 632"/>
                <a:gd name="T110" fmla="*/ 518 w 518"/>
                <a:gd name="T111" fmla="*/ 632 h 632"/>
              </a:gdLst>
              <a:ahLst/>
              <a:cxnLst>
                <a:cxn ang="T72">
                  <a:pos x="T0" y="T1"/>
                </a:cxn>
                <a:cxn ang="T73">
                  <a:pos x="T2" y="T3"/>
                </a:cxn>
                <a:cxn ang="T74">
                  <a:pos x="T4" y="T5"/>
                </a:cxn>
                <a:cxn ang="T75">
                  <a:pos x="T6" y="T7"/>
                </a:cxn>
                <a:cxn ang="T76">
                  <a:pos x="T8" y="T9"/>
                </a:cxn>
                <a:cxn ang="T77">
                  <a:pos x="T10" y="T11"/>
                </a:cxn>
                <a:cxn ang="T78">
                  <a:pos x="T12" y="T13"/>
                </a:cxn>
                <a:cxn ang="T79">
                  <a:pos x="T14" y="T15"/>
                </a:cxn>
                <a:cxn ang="T80">
                  <a:pos x="T16" y="T17"/>
                </a:cxn>
                <a:cxn ang="T81">
                  <a:pos x="T18" y="T19"/>
                </a:cxn>
                <a:cxn ang="T82">
                  <a:pos x="T20" y="T21"/>
                </a:cxn>
                <a:cxn ang="T83">
                  <a:pos x="T22" y="T23"/>
                </a:cxn>
                <a:cxn ang="T84">
                  <a:pos x="T24" y="T25"/>
                </a:cxn>
                <a:cxn ang="T85">
                  <a:pos x="T26" y="T27"/>
                </a:cxn>
                <a:cxn ang="T86">
                  <a:pos x="T28" y="T29"/>
                </a:cxn>
                <a:cxn ang="T87">
                  <a:pos x="T30" y="T31"/>
                </a:cxn>
                <a:cxn ang="T88">
                  <a:pos x="T32" y="T33"/>
                </a:cxn>
                <a:cxn ang="T89">
                  <a:pos x="T34" y="T35"/>
                </a:cxn>
                <a:cxn ang="T90">
                  <a:pos x="T36" y="T37"/>
                </a:cxn>
                <a:cxn ang="T91">
                  <a:pos x="T38" y="T39"/>
                </a:cxn>
                <a:cxn ang="T92">
                  <a:pos x="T40" y="T41"/>
                </a:cxn>
                <a:cxn ang="T93">
                  <a:pos x="T42" y="T43"/>
                </a:cxn>
                <a:cxn ang="T94">
                  <a:pos x="T44" y="T45"/>
                </a:cxn>
                <a:cxn ang="T95">
                  <a:pos x="T46" y="T47"/>
                </a:cxn>
                <a:cxn ang="T96">
                  <a:pos x="T48" y="T49"/>
                </a:cxn>
                <a:cxn ang="T97">
                  <a:pos x="T50" y="T51"/>
                </a:cxn>
                <a:cxn ang="T98">
                  <a:pos x="T52" y="T53"/>
                </a:cxn>
                <a:cxn ang="T99">
                  <a:pos x="T54" y="T55"/>
                </a:cxn>
                <a:cxn ang="T100">
                  <a:pos x="T56" y="T57"/>
                </a:cxn>
                <a:cxn ang="T101">
                  <a:pos x="T58" y="T59"/>
                </a:cxn>
                <a:cxn ang="T102">
                  <a:pos x="T60" y="T61"/>
                </a:cxn>
                <a:cxn ang="T103">
                  <a:pos x="T62" y="T63"/>
                </a:cxn>
                <a:cxn ang="T104">
                  <a:pos x="T64" y="T65"/>
                </a:cxn>
                <a:cxn ang="T105">
                  <a:pos x="T66" y="T67"/>
                </a:cxn>
                <a:cxn ang="T106">
                  <a:pos x="T68" y="T69"/>
                </a:cxn>
                <a:cxn ang="T107">
                  <a:pos x="T70" y="T71"/>
                </a:cxn>
              </a:cxnLst>
              <a:rect l="T108" t="T109" r="T110" b="T111"/>
              <a:pathLst>
                <a:path w="518" h="632">
                  <a:moveTo>
                    <a:pt x="14" y="623"/>
                  </a:moveTo>
                  <a:lnTo>
                    <a:pt x="0" y="595"/>
                  </a:lnTo>
                  <a:lnTo>
                    <a:pt x="9" y="567"/>
                  </a:lnTo>
                  <a:lnTo>
                    <a:pt x="42" y="539"/>
                  </a:lnTo>
                  <a:lnTo>
                    <a:pt x="126" y="525"/>
                  </a:lnTo>
                  <a:lnTo>
                    <a:pt x="233" y="534"/>
                  </a:lnTo>
                  <a:lnTo>
                    <a:pt x="369" y="516"/>
                  </a:lnTo>
                  <a:lnTo>
                    <a:pt x="453" y="474"/>
                  </a:lnTo>
                  <a:lnTo>
                    <a:pt x="471" y="451"/>
                  </a:lnTo>
                  <a:lnTo>
                    <a:pt x="457" y="390"/>
                  </a:lnTo>
                  <a:lnTo>
                    <a:pt x="420" y="256"/>
                  </a:lnTo>
                  <a:lnTo>
                    <a:pt x="364" y="177"/>
                  </a:lnTo>
                  <a:lnTo>
                    <a:pt x="327" y="153"/>
                  </a:lnTo>
                  <a:lnTo>
                    <a:pt x="322" y="130"/>
                  </a:lnTo>
                  <a:lnTo>
                    <a:pt x="341" y="121"/>
                  </a:lnTo>
                  <a:lnTo>
                    <a:pt x="355" y="98"/>
                  </a:lnTo>
                  <a:lnTo>
                    <a:pt x="327" y="65"/>
                  </a:lnTo>
                  <a:lnTo>
                    <a:pt x="294" y="70"/>
                  </a:lnTo>
                  <a:lnTo>
                    <a:pt x="275" y="46"/>
                  </a:lnTo>
                  <a:lnTo>
                    <a:pt x="299" y="14"/>
                  </a:lnTo>
                  <a:lnTo>
                    <a:pt x="341" y="0"/>
                  </a:lnTo>
                  <a:lnTo>
                    <a:pt x="392" y="14"/>
                  </a:lnTo>
                  <a:lnTo>
                    <a:pt x="411" y="60"/>
                  </a:lnTo>
                  <a:lnTo>
                    <a:pt x="406" y="121"/>
                  </a:lnTo>
                  <a:lnTo>
                    <a:pt x="373" y="144"/>
                  </a:lnTo>
                  <a:lnTo>
                    <a:pt x="411" y="181"/>
                  </a:lnTo>
                  <a:lnTo>
                    <a:pt x="457" y="237"/>
                  </a:lnTo>
                  <a:lnTo>
                    <a:pt x="485" y="339"/>
                  </a:lnTo>
                  <a:lnTo>
                    <a:pt x="518" y="455"/>
                  </a:lnTo>
                  <a:lnTo>
                    <a:pt x="518" y="502"/>
                  </a:lnTo>
                  <a:lnTo>
                    <a:pt x="504" y="511"/>
                  </a:lnTo>
                  <a:lnTo>
                    <a:pt x="420" y="548"/>
                  </a:lnTo>
                  <a:lnTo>
                    <a:pt x="322" y="576"/>
                  </a:lnTo>
                  <a:lnTo>
                    <a:pt x="154" y="599"/>
                  </a:lnTo>
                  <a:lnTo>
                    <a:pt x="56" y="632"/>
                  </a:lnTo>
                  <a:lnTo>
                    <a:pt x="14" y="6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9" name="Freeform 33">
              <a:extLst>
                <a:ext uri="{FF2B5EF4-FFF2-40B4-BE49-F238E27FC236}">
                  <a16:creationId xmlns:a16="http://schemas.microsoft.com/office/drawing/2014/main" id="{7BD67843-A90D-48FB-9C58-1896ECC93462}"/>
                </a:ext>
              </a:extLst>
            </p:cNvPr>
            <p:cNvSpPr>
              <a:spLocks/>
            </p:cNvSpPr>
            <p:nvPr/>
          </p:nvSpPr>
          <p:spPr bwMode="auto">
            <a:xfrm>
              <a:off x="3189" y="2046"/>
              <a:ext cx="47" cy="86"/>
            </a:xfrm>
            <a:custGeom>
              <a:avLst/>
              <a:gdLst>
                <a:gd name="T0" fmla="*/ 10 w 47"/>
                <a:gd name="T1" fmla="*/ 32 h 86"/>
                <a:gd name="T2" fmla="*/ 28 w 47"/>
                <a:gd name="T3" fmla="*/ 75 h 86"/>
                <a:gd name="T4" fmla="*/ 35 w 47"/>
                <a:gd name="T5" fmla="*/ 86 h 86"/>
                <a:gd name="T6" fmla="*/ 43 w 47"/>
                <a:gd name="T7" fmla="*/ 85 h 86"/>
                <a:gd name="T8" fmla="*/ 47 w 47"/>
                <a:gd name="T9" fmla="*/ 73 h 86"/>
                <a:gd name="T10" fmla="*/ 1 w 47"/>
                <a:gd name="T11" fmla="*/ 0 h 86"/>
                <a:gd name="T12" fmla="*/ 0 w 47"/>
                <a:gd name="T13" fmla="*/ 15 h 86"/>
                <a:gd name="T14" fmla="*/ 10 w 47"/>
                <a:gd name="T15" fmla="*/ 32 h 86"/>
                <a:gd name="T16" fmla="*/ 0 60000 65536"/>
                <a:gd name="T17" fmla="*/ 0 60000 65536"/>
                <a:gd name="T18" fmla="*/ 0 60000 65536"/>
                <a:gd name="T19" fmla="*/ 0 60000 65536"/>
                <a:gd name="T20" fmla="*/ 0 60000 65536"/>
                <a:gd name="T21" fmla="*/ 0 60000 65536"/>
                <a:gd name="T22" fmla="*/ 0 60000 65536"/>
                <a:gd name="T23" fmla="*/ 0 60000 65536"/>
                <a:gd name="T24" fmla="*/ 0 w 47"/>
                <a:gd name="T25" fmla="*/ 0 h 86"/>
                <a:gd name="T26" fmla="*/ 47 w 47"/>
                <a:gd name="T27" fmla="*/ 86 h 8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7" h="86">
                  <a:moveTo>
                    <a:pt x="10" y="32"/>
                  </a:moveTo>
                  <a:lnTo>
                    <a:pt x="28" y="75"/>
                  </a:lnTo>
                  <a:lnTo>
                    <a:pt x="35" y="86"/>
                  </a:lnTo>
                  <a:lnTo>
                    <a:pt x="43" y="85"/>
                  </a:lnTo>
                  <a:lnTo>
                    <a:pt x="47" y="73"/>
                  </a:lnTo>
                  <a:lnTo>
                    <a:pt x="1" y="0"/>
                  </a:lnTo>
                  <a:lnTo>
                    <a:pt x="0" y="15"/>
                  </a:lnTo>
                  <a:lnTo>
                    <a:pt x="10"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0" name="Freeform 34">
              <a:extLst>
                <a:ext uri="{FF2B5EF4-FFF2-40B4-BE49-F238E27FC236}">
                  <a16:creationId xmlns:a16="http://schemas.microsoft.com/office/drawing/2014/main" id="{5BF920A7-DBBD-42DB-837D-55E20C6D0DAF}"/>
                </a:ext>
              </a:extLst>
            </p:cNvPr>
            <p:cNvSpPr>
              <a:spLocks/>
            </p:cNvSpPr>
            <p:nvPr/>
          </p:nvSpPr>
          <p:spPr bwMode="auto">
            <a:xfrm>
              <a:off x="3142" y="1561"/>
              <a:ext cx="551" cy="452"/>
            </a:xfrm>
            <a:custGeom>
              <a:avLst/>
              <a:gdLst>
                <a:gd name="T0" fmla="*/ 93 w 551"/>
                <a:gd name="T1" fmla="*/ 345 h 452"/>
                <a:gd name="T2" fmla="*/ 0 w 551"/>
                <a:gd name="T3" fmla="*/ 373 h 452"/>
                <a:gd name="T4" fmla="*/ 9 w 551"/>
                <a:gd name="T5" fmla="*/ 410 h 452"/>
                <a:gd name="T6" fmla="*/ 140 w 551"/>
                <a:gd name="T7" fmla="*/ 345 h 452"/>
                <a:gd name="T8" fmla="*/ 9 w 551"/>
                <a:gd name="T9" fmla="*/ 429 h 452"/>
                <a:gd name="T10" fmla="*/ 23 w 551"/>
                <a:gd name="T11" fmla="*/ 452 h 452"/>
                <a:gd name="T12" fmla="*/ 121 w 551"/>
                <a:gd name="T13" fmla="*/ 382 h 452"/>
                <a:gd name="T14" fmla="*/ 196 w 551"/>
                <a:gd name="T15" fmla="*/ 345 h 452"/>
                <a:gd name="T16" fmla="*/ 313 w 551"/>
                <a:gd name="T17" fmla="*/ 312 h 452"/>
                <a:gd name="T18" fmla="*/ 434 w 551"/>
                <a:gd name="T19" fmla="*/ 312 h 452"/>
                <a:gd name="T20" fmla="*/ 546 w 551"/>
                <a:gd name="T21" fmla="*/ 308 h 452"/>
                <a:gd name="T22" fmla="*/ 551 w 551"/>
                <a:gd name="T23" fmla="*/ 275 h 452"/>
                <a:gd name="T24" fmla="*/ 430 w 551"/>
                <a:gd name="T25" fmla="*/ 284 h 452"/>
                <a:gd name="T26" fmla="*/ 313 w 551"/>
                <a:gd name="T27" fmla="*/ 294 h 452"/>
                <a:gd name="T28" fmla="*/ 196 w 551"/>
                <a:gd name="T29" fmla="*/ 322 h 452"/>
                <a:gd name="T30" fmla="*/ 177 w 551"/>
                <a:gd name="T31" fmla="*/ 326 h 452"/>
                <a:gd name="T32" fmla="*/ 313 w 551"/>
                <a:gd name="T33" fmla="*/ 261 h 452"/>
                <a:gd name="T34" fmla="*/ 448 w 551"/>
                <a:gd name="T35" fmla="*/ 172 h 452"/>
                <a:gd name="T36" fmla="*/ 453 w 551"/>
                <a:gd name="T37" fmla="*/ 140 h 452"/>
                <a:gd name="T38" fmla="*/ 350 w 551"/>
                <a:gd name="T39" fmla="*/ 210 h 452"/>
                <a:gd name="T40" fmla="*/ 224 w 551"/>
                <a:gd name="T41" fmla="*/ 284 h 452"/>
                <a:gd name="T42" fmla="*/ 168 w 551"/>
                <a:gd name="T43" fmla="*/ 303 h 452"/>
                <a:gd name="T44" fmla="*/ 271 w 551"/>
                <a:gd name="T45" fmla="*/ 224 h 452"/>
                <a:gd name="T46" fmla="*/ 332 w 551"/>
                <a:gd name="T47" fmla="*/ 135 h 452"/>
                <a:gd name="T48" fmla="*/ 360 w 551"/>
                <a:gd name="T49" fmla="*/ 47 h 452"/>
                <a:gd name="T50" fmla="*/ 332 w 551"/>
                <a:gd name="T51" fmla="*/ 0 h 452"/>
                <a:gd name="T52" fmla="*/ 318 w 551"/>
                <a:gd name="T53" fmla="*/ 103 h 452"/>
                <a:gd name="T54" fmla="*/ 266 w 551"/>
                <a:gd name="T55" fmla="*/ 196 h 452"/>
                <a:gd name="T56" fmla="*/ 191 w 551"/>
                <a:gd name="T57" fmla="*/ 256 h 452"/>
                <a:gd name="T58" fmla="*/ 93 w 551"/>
                <a:gd name="T59" fmla="*/ 345 h 452"/>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w 551"/>
                <a:gd name="T91" fmla="*/ 0 h 452"/>
                <a:gd name="T92" fmla="*/ 551 w 551"/>
                <a:gd name="T93" fmla="*/ 452 h 452"/>
              </a:gdLst>
              <a:ahLst/>
              <a:cxnLst>
                <a:cxn ang="T60">
                  <a:pos x="T0" y="T1"/>
                </a:cxn>
                <a:cxn ang="T61">
                  <a:pos x="T2" y="T3"/>
                </a:cxn>
                <a:cxn ang="T62">
                  <a:pos x="T4" y="T5"/>
                </a:cxn>
                <a:cxn ang="T63">
                  <a:pos x="T6" y="T7"/>
                </a:cxn>
                <a:cxn ang="T64">
                  <a:pos x="T8" y="T9"/>
                </a:cxn>
                <a:cxn ang="T65">
                  <a:pos x="T10" y="T11"/>
                </a:cxn>
                <a:cxn ang="T66">
                  <a:pos x="T12" y="T13"/>
                </a:cxn>
                <a:cxn ang="T67">
                  <a:pos x="T14" y="T15"/>
                </a:cxn>
                <a:cxn ang="T68">
                  <a:pos x="T16" y="T17"/>
                </a:cxn>
                <a:cxn ang="T69">
                  <a:pos x="T18" y="T19"/>
                </a:cxn>
                <a:cxn ang="T70">
                  <a:pos x="T20" y="T21"/>
                </a:cxn>
                <a:cxn ang="T71">
                  <a:pos x="T22" y="T23"/>
                </a:cxn>
                <a:cxn ang="T72">
                  <a:pos x="T24" y="T25"/>
                </a:cxn>
                <a:cxn ang="T73">
                  <a:pos x="T26" y="T27"/>
                </a:cxn>
                <a:cxn ang="T74">
                  <a:pos x="T28" y="T29"/>
                </a:cxn>
                <a:cxn ang="T75">
                  <a:pos x="T30" y="T31"/>
                </a:cxn>
                <a:cxn ang="T76">
                  <a:pos x="T32" y="T33"/>
                </a:cxn>
                <a:cxn ang="T77">
                  <a:pos x="T34" y="T35"/>
                </a:cxn>
                <a:cxn ang="T78">
                  <a:pos x="T36" y="T37"/>
                </a:cxn>
                <a:cxn ang="T79">
                  <a:pos x="T38" y="T39"/>
                </a:cxn>
                <a:cxn ang="T80">
                  <a:pos x="T40" y="T41"/>
                </a:cxn>
                <a:cxn ang="T81">
                  <a:pos x="T42" y="T43"/>
                </a:cxn>
                <a:cxn ang="T82">
                  <a:pos x="T44" y="T45"/>
                </a:cxn>
                <a:cxn ang="T83">
                  <a:pos x="T46" y="T47"/>
                </a:cxn>
                <a:cxn ang="T84">
                  <a:pos x="T48" y="T49"/>
                </a:cxn>
                <a:cxn ang="T85">
                  <a:pos x="T50" y="T51"/>
                </a:cxn>
                <a:cxn ang="T86">
                  <a:pos x="T52" y="T53"/>
                </a:cxn>
                <a:cxn ang="T87">
                  <a:pos x="T54" y="T55"/>
                </a:cxn>
                <a:cxn ang="T88">
                  <a:pos x="T56" y="T57"/>
                </a:cxn>
                <a:cxn ang="T89">
                  <a:pos x="T58" y="T59"/>
                </a:cxn>
              </a:cxnLst>
              <a:rect l="T90" t="T91" r="T92" b="T93"/>
              <a:pathLst>
                <a:path w="551" h="452">
                  <a:moveTo>
                    <a:pt x="93" y="345"/>
                  </a:moveTo>
                  <a:lnTo>
                    <a:pt x="0" y="373"/>
                  </a:lnTo>
                  <a:lnTo>
                    <a:pt x="9" y="410"/>
                  </a:lnTo>
                  <a:lnTo>
                    <a:pt x="140" y="345"/>
                  </a:lnTo>
                  <a:lnTo>
                    <a:pt x="9" y="429"/>
                  </a:lnTo>
                  <a:lnTo>
                    <a:pt x="23" y="452"/>
                  </a:lnTo>
                  <a:lnTo>
                    <a:pt x="121" y="382"/>
                  </a:lnTo>
                  <a:lnTo>
                    <a:pt x="196" y="345"/>
                  </a:lnTo>
                  <a:lnTo>
                    <a:pt x="313" y="312"/>
                  </a:lnTo>
                  <a:lnTo>
                    <a:pt x="434" y="312"/>
                  </a:lnTo>
                  <a:lnTo>
                    <a:pt x="546" y="308"/>
                  </a:lnTo>
                  <a:lnTo>
                    <a:pt x="551" y="275"/>
                  </a:lnTo>
                  <a:lnTo>
                    <a:pt x="430" y="284"/>
                  </a:lnTo>
                  <a:lnTo>
                    <a:pt x="313" y="294"/>
                  </a:lnTo>
                  <a:lnTo>
                    <a:pt x="196" y="322"/>
                  </a:lnTo>
                  <a:lnTo>
                    <a:pt x="177" y="326"/>
                  </a:lnTo>
                  <a:lnTo>
                    <a:pt x="313" y="261"/>
                  </a:lnTo>
                  <a:lnTo>
                    <a:pt x="448" y="172"/>
                  </a:lnTo>
                  <a:lnTo>
                    <a:pt x="453" y="140"/>
                  </a:lnTo>
                  <a:lnTo>
                    <a:pt x="350" y="210"/>
                  </a:lnTo>
                  <a:lnTo>
                    <a:pt x="224" y="284"/>
                  </a:lnTo>
                  <a:lnTo>
                    <a:pt x="168" y="303"/>
                  </a:lnTo>
                  <a:lnTo>
                    <a:pt x="271" y="224"/>
                  </a:lnTo>
                  <a:lnTo>
                    <a:pt x="332" y="135"/>
                  </a:lnTo>
                  <a:lnTo>
                    <a:pt x="360" y="47"/>
                  </a:lnTo>
                  <a:lnTo>
                    <a:pt x="332" y="0"/>
                  </a:lnTo>
                  <a:lnTo>
                    <a:pt x="318" y="103"/>
                  </a:lnTo>
                  <a:lnTo>
                    <a:pt x="266" y="196"/>
                  </a:lnTo>
                  <a:lnTo>
                    <a:pt x="191" y="256"/>
                  </a:lnTo>
                  <a:lnTo>
                    <a:pt x="93" y="345"/>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1" name="Freeform 35">
              <a:extLst>
                <a:ext uri="{FF2B5EF4-FFF2-40B4-BE49-F238E27FC236}">
                  <a16:creationId xmlns:a16="http://schemas.microsoft.com/office/drawing/2014/main" id="{8603AAB2-8E0F-45D9-88CE-DC666C58CCE0}"/>
                </a:ext>
              </a:extLst>
            </p:cNvPr>
            <p:cNvSpPr>
              <a:spLocks/>
            </p:cNvSpPr>
            <p:nvPr/>
          </p:nvSpPr>
          <p:spPr bwMode="auto">
            <a:xfrm>
              <a:off x="3135" y="2056"/>
              <a:ext cx="31" cy="92"/>
            </a:xfrm>
            <a:custGeom>
              <a:avLst/>
              <a:gdLst>
                <a:gd name="T0" fmla="*/ 16 w 31"/>
                <a:gd name="T1" fmla="*/ 32 h 92"/>
                <a:gd name="T2" fmla="*/ 6 w 31"/>
                <a:gd name="T3" fmla="*/ 77 h 92"/>
                <a:gd name="T4" fmla="*/ 0 w 31"/>
                <a:gd name="T5" fmla="*/ 87 h 92"/>
                <a:gd name="T6" fmla="*/ 9 w 31"/>
                <a:gd name="T7" fmla="*/ 92 h 92"/>
                <a:gd name="T8" fmla="*/ 22 w 31"/>
                <a:gd name="T9" fmla="*/ 85 h 92"/>
                <a:gd name="T10" fmla="*/ 31 w 31"/>
                <a:gd name="T11" fmla="*/ 0 h 92"/>
                <a:gd name="T12" fmla="*/ 19 w 31"/>
                <a:gd name="T13" fmla="*/ 12 h 92"/>
                <a:gd name="T14" fmla="*/ 16 w 31"/>
                <a:gd name="T15" fmla="*/ 32 h 92"/>
                <a:gd name="T16" fmla="*/ 0 60000 65536"/>
                <a:gd name="T17" fmla="*/ 0 60000 65536"/>
                <a:gd name="T18" fmla="*/ 0 60000 65536"/>
                <a:gd name="T19" fmla="*/ 0 60000 65536"/>
                <a:gd name="T20" fmla="*/ 0 60000 65536"/>
                <a:gd name="T21" fmla="*/ 0 60000 65536"/>
                <a:gd name="T22" fmla="*/ 0 60000 65536"/>
                <a:gd name="T23" fmla="*/ 0 60000 65536"/>
                <a:gd name="T24" fmla="*/ 0 w 31"/>
                <a:gd name="T25" fmla="*/ 0 h 92"/>
                <a:gd name="T26" fmla="*/ 31 w 31"/>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31" h="92">
                  <a:moveTo>
                    <a:pt x="16" y="32"/>
                  </a:moveTo>
                  <a:lnTo>
                    <a:pt x="6" y="77"/>
                  </a:lnTo>
                  <a:lnTo>
                    <a:pt x="0" y="87"/>
                  </a:lnTo>
                  <a:lnTo>
                    <a:pt x="9" y="92"/>
                  </a:lnTo>
                  <a:lnTo>
                    <a:pt x="22" y="85"/>
                  </a:lnTo>
                  <a:lnTo>
                    <a:pt x="31" y="0"/>
                  </a:lnTo>
                  <a:lnTo>
                    <a:pt x="19" y="12"/>
                  </a:lnTo>
                  <a:lnTo>
                    <a:pt x="16" y="3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2" name="Freeform 36">
              <a:extLst>
                <a:ext uri="{FF2B5EF4-FFF2-40B4-BE49-F238E27FC236}">
                  <a16:creationId xmlns:a16="http://schemas.microsoft.com/office/drawing/2014/main" id="{A75EEFAF-AADF-42D4-B6AB-B7AFCE553911}"/>
                </a:ext>
              </a:extLst>
            </p:cNvPr>
            <p:cNvSpPr>
              <a:spLocks/>
            </p:cNvSpPr>
            <p:nvPr/>
          </p:nvSpPr>
          <p:spPr bwMode="auto">
            <a:xfrm>
              <a:off x="3098" y="1812"/>
              <a:ext cx="27" cy="92"/>
            </a:xfrm>
            <a:custGeom>
              <a:avLst/>
              <a:gdLst>
                <a:gd name="T0" fmla="*/ 17 w 27"/>
                <a:gd name="T1" fmla="*/ 62 h 92"/>
                <a:gd name="T2" fmla="*/ 7 w 27"/>
                <a:gd name="T3" fmla="*/ 17 h 92"/>
                <a:gd name="T4" fmla="*/ 0 w 27"/>
                <a:gd name="T5" fmla="*/ 5 h 92"/>
                <a:gd name="T6" fmla="*/ 14 w 27"/>
                <a:gd name="T7" fmla="*/ 0 h 92"/>
                <a:gd name="T8" fmla="*/ 27 w 27"/>
                <a:gd name="T9" fmla="*/ 7 h 92"/>
                <a:gd name="T10" fmla="*/ 24 w 27"/>
                <a:gd name="T11" fmla="*/ 92 h 92"/>
                <a:gd name="T12" fmla="*/ 14 w 27"/>
                <a:gd name="T13" fmla="*/ 80 h 92"/>
                <a:gd name="T14" fmla="*/ 17 w 27"/>
                <a:gd name="T15" fmla="*/ 62 h 92"/>
                <a:gd name="T16" fmla="*/ 0 60000 65536"/>
                <a:gd name="T17" fmla="*/ 0 60000 65536"/>
                <a:gd name="T18" fmla="*/ 0 60000 65536"/>
                <a:gd name="T19" fmla="*/ 0 60000 65536"/>
                <a:gd name="T20" fmla="*/ 0 60000 65536"/>
                <a:gd name="T21" fmla="*/ 0 60000 65536"/>
                <a:gd name="T22" fmla="*/ 0 60000 65536"/>
                <a:gd name="T23" fmla="*/ 0 60000 65536"/>
                <a:gd name="T24" fmla="*/ 0 w 27"/>
                <a:gd name="T25" fmla="*/ 0 h 92"/>
                <a:gd name="T26" fmla="*/ 27 w 27"/>
                <a:gd name="T27" fmla="*/ 92 h 92"/>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27" h="92">
                  <a:moveTo>
                    <a:pt x="17" y="62"/>
                  </a:moveTo>
                  <a:lnTo>
                    <a:pt x="7" y="17"/>
                  </a:lnTo>
                  <a:lnTo>
                    <a:pt x="0" y="5"/>
                  </a:lnTo>
                  <a:lnTo>
                    <a:pt x="14" y="0"/>
                  </a:lnTo>
                  <a:lnTo>
                    <a:pt x="27" y="7"/>
                  </a:lnTo>
                  <a:lnTo>
                    <a:pt x="24" y="92"/>
                  </a:lnTo>
                  <a:lnTo>
                    <a:pt x="14" y="80"/>
                  </a:lnTo>
                  <a:lnTo>
                    <a:pt x="17" y="6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3" name="Freeform 37">
              <a:extLst>
                <a:ext uri="{FF2B5EF4-FFF2-40B4-BE49-F238E27FC236}">
                  <a16:creationId xmlns:a16="http://schemas.microsoft.com/office/drawing/2014/main" id="{2905258E-11E4-4055-9288-743A09FFA2B9}"/>
                </a:ext>
              </a:extLst>
            </p:cNvPr>
            <p:cNvSpPr>
              <a:spLocks/>
            </p:cNvSpPr>
            <p:nvPr/>
          </p:nvSpPr>
          <p:spPr bwMode="auto">
            <a:xfrm>
              <a:off x="3038" y="1831"/>
              <a:ext cx="66" cy="73"/>
            </a:xfrm>
            <a:custGeom>
              <a:avLst/>
              <a:gdLst>
                <a:gd name="T0" fmla="*/ 40 w 66"/>
                <a:gd name="T1" fmla="*/ 50 h 73"/>
                <a:gd name="T2" fmla="*/ 8 w 66"/>
                <a:gd name="T3" fmla="*/ 15 h 73"/>
                <a:gd name="T4" fmla="*/ 0 w 66"/>
                <a:gd name="T5" fmla="*/ 8 h 73"/>
                <a:gd name="T6" fmla="*/ 3 w 66"/>
                <a:gd name="T7" fmla="*/ 0 h 73"/>
                <a:gd name="T8" fmla="*/ 18 w 66"/>
                <a:gd name="T9" fmla="*/ 3 h 73"/>
                <a:gd name="T10" fmla="*/ 66 w 66"/>
                <a:gd name="T11" fmla="*/ 73 h 73"/>
                <a:gd name="T12" fmla="*/ 53 w 66"/>
                <a:gd name="T13" fmla="*/ 68 h 73"/>
                <a:gd name="T14" fmla="*/ 40 w 66"/>
                <a:gd name="T15" fmla="*/ 50 h 73"/>
                <a:gd name="T16" fmla="*/ 0 60000 65536"/>
                <a:gd name="T17" fmla="*/ 0 60000 65536"/>
                <a:gd name="T18" fmla="*/ 0 60000 65536"/>
                <a:gd name="T19" fmla="*/ 0 60000 65536"/>
                <a:gd name="T20" fmla="*/ 0 60000 65536"/>
                <a:gd name="T21" fmla="*/ 0 60000 65536"/>
                <a:gd name="T22" fmla="*/ 0 60000 65536"/>
                <a:gd name="T23" fmla="*/ 0 60000 65536"/>
                <a:gd name="T24" fmla="*/ 0 w 66"/>
                <a:gd name="T25" fmla="*/ 0 h 73"/>
                <a:gd name="T26" fmla="*/ 66 w 66"/>
                <a:gd name="T27" fmla="*/ 73 h 73"/>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6" h="73">
                  <a:moveTo>
                    <a:pt x="40" y="50"/>
                  </a:moveTo>
                  <a:lnTo>
                    <a:pt x="8" y="15"/>
                  </a:lnTo>
                  <a:lnTo>
                    <a:pt x="0" y="8"/>
                  </a:lnTo>
                  <a:lnTo>
                    <a:pt x="3" y="0"/>
                  </a:lnTo>
                  <a:lnTo>
                    <a:pt x="18" y="3"/>
                  </a:lnTo>
                  <a:lnTo>
                    <a:pt x="66" y="73"/>
                  </a:lnTo>
                  <a:lnTo>
                    <a:pt x="53" y="68"/>
                  </a:lnTo>
                  <a:lnTo>
                    <a:pt x="40" y="50"/>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4" name="Freeform 38">
              <a:extLst>
                <a:ext uri="{FF2B5EF4-FFF2-40B4-BE49-F238E27FC236}">
                  <a16:creationId xmlns:a16="http://schemas.microsoft.com/office/drawing/2014/main" id="{D1E1EBE3-A98F-4633-950A-6398A9208F0C}"/>
                </a:ext>
              </a:extLst>
            </p:cNvPr>
            <p:cNvSpPr>
              <a:spLocks/>
            </p:cNvSpPr>
            <p:nvPr/>
          </p:nvSpPr>
          <p:spPr bwMode="auto">
            <a:xfrm>
              <a:off x="2440" y="1819"/>
              <a:ext cx="421" cy="670"/>
            </a:xfrm>
            <a:custGeom>
              <a:avLst/>
              <a:gdLst>
                <a:gd name="T0" fmla="*/ 64 w 421"/>
                <a:gd name="T1" fmla="*/ 299 h 670"/>
                <a:gd name="T2" fmla="*/ 191 w 421"/>
                <a:gd name="T3" fmla="*/ 378 h 670"/>
                <a:gd name="T4" fmla="*/ 308 w 421"/>
                <a:gd name="T5" fmla="*/ 468 h 670"/>
                <a:gd name="T6" fmla="*/ 393 w 421"/>
                <a:gd name="T7" fmla="*/ 563 h 670"/>
                <a:gd name="T8" fmla="*/ 421 w 421"/>
                <a:gd name="T9" fmla="*/ 607 h 670"/>
                <a:gd name="T10" fmla="*/ 414 w 421"/>
                <a:gd name="T11" fmla="*/ 649 h 670"/>
                <a:gd name="T12" fmla="*/ 386 w 421"/>
                <a:gd name="T13" fmla="*/ 670 h 670"/>
                <a:gd name="T14" fmla="*/ 332 w 421"/>
                <a:gd name="T15" fmla="*/ 670 h 670"/>
                <a:gd name="T16" fmla="*/ 294 w 421"/>
                <a:gd name="T17" fmla="*/ 591 h 670"/>
                <a:gd name="T18" fmla="*/ 233 w 421"/>
                <a:gd name="T19" fmla="*/ 503 h 670"/>
                <a:gd name="T20" fmla="*/ 148 w 421"/>
                <a:gd name="T21" fmla="*/ 427 h 670"/>
                <a:gd name="T22" fmla="*/ 61 w 421"/>
                <a:gd name="T23" fmla="*/ 348 h 670"/>
                <a:gd name="T24" fmla="*/ 5 w 421"/>
                <a:gd name="T25" fmla="*/ 313 h 670"/>
                <a:gd name="T26" fmla="*/ 0 w 421"/>
                <a:gd name="T27" fmla="*/ 287 h 670"/>
                <a:gd name="T28" fmla="*/ 28 w 421"/>
                <a:gd name="T29" fmla="*/ 230 h 670"/>
                <a:gd name="T30" fmla="*/ 96 w 421"/>
                <a:gd name="T31" fmla="*/ 155 h 670"/>
                <a:gd name="T32" fmla="*/ 202 w 421"/>
                <a:gd name="T33" fmla="*/ 104 h 670"/>
                <a:gd name="T34" fmla="*/ 289 w 421"/>
                <a:gd name="T35" fmla="*/ 83 h 670"/>
                <a:gd name="T36" fmla="*/ 289 w 421"/>
                <a:gd name="T37" fmla="*/ 37 h 670"/>
                <a:gd name="T38" fmla="*/ 346 w 421"/>
                <a:gd name="T39" fmla="*/ 0 h 670"/>
                <a:gd name="T40" fmla="*/ 395 w 421"/>
                <a:gd name="T41" fmla="*/ 0 h 670"/>
                <a:gd name="T42" fmla="*/ 402 w 421"/>
                <a:gd name="T43" fmla="*/ 21 h 670"/>
                <a:gd name="T44" fmla="*/ 381 w 421"/>
                <a:gd name="T45" fmla="*/ 42 h 670"/>
                <a:gd name="T46" fmla="*/ 346 w 421"/>
                <a:gd name="T47" fmla="*/ 42 h 670"/>
                <a:gd name="T48" fmla="*/ 332 w 421"/>
                <a:gd name="T49" fmla="*/ 72 h 670"/>
                <a:gd name="T50" fmla="*/ 329 w 421"/>
                <a:gd name="T51" fmla="*/ 121 h 670"/>
                <a:gd name="T52" fmla="*/ 303 w 421"/>
                <a:gd name="T53" fmla="*/ 121 h 670"/>
                <a:gd name="T54" fmla="*/ 273 w 421"/>
                <a:gd name="T55" fmla="*/ 118 h 670"/>
                <a:gd name="T56" fmla="*/ 202 w 421"/>
                <a:gd name="T57" fmla="*/ 141 h 670"/>
                <a:gd name="T58" fmla="*/ 132 w 421"/>
                <a:gd name="T59" fmla="*/ 183 h 670"/>
                <a:gd name="T60" fmla="*/ 82 w 421"/>
                <a:gd name="T61" fmla="*/ 239 h 670"/>
                <a:gd name="T62" fmla="*/ 64 w 421"/>
                <a:gd name="T63" fmla="*/ 299 h 670"/>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421"/>
                <a:gd name="T97" fmla="*/ 0 h 670"/>
                <a:gd name="T98" fmla="*/ 421 w 421"/>
                <a:gd name="T99" fmla="*/ 670 h 670"/>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421" h="670">
                  <a:moveTo>
                    <a:pt x="64" y="299"/>
                  </a:moveTo>
                  <a:lnTo>
                    <a:pt x="191" y="378"/>
                  </a:lnTo>
                  <a:lnTo>
                    <a:pt x="308" y="468"/>
                  </a:lnTo>
                  <a:lnTo>
                    <a:pt x="393" y="563"/>
                  </a:lnTo>
                  <a:lnTo>
                    <a:pt x="421" y="607"/>
                  </a:lnTo>
                  <a:lnTo>
                    <a:pt x="414" y="649"/>
                  </a:lnTo>
                  <a:lnTo>
                    <a:pt x="386" y="670"/>
                  </a:lnTo>
                  <a:lnTo>
                    <a:pt x="332" y="670"/>
                  </a:lnTo>
                  <a:lnTo>
                    <a:pt x="294" y="591"/>
                  </a:lnTo>
                  <a:lnTo>
                    <a:pt x="233" y="503"/>
                  </a:lnTo>
                  <a:lnTo>
                    <a:pt x="148" y="427"/>
                  </a:lnTo>
                  <a:lnTo>
                    <a:pt x="61" y="348"/>
                  </a:lnTo>
                  <a:lnTo>
                    <a:pt x="5" y="313"/>
                  </a:lnTo>
                  <a:lnTo>
                    <a:pt x="0" y="287"/>
                  </a:lnTo>
                  <a:lnTo>
                    <a:pt x="28" y="230"/>
                  </a:lnTo>
                  <a:lnTo>
                    <a:pt x="96" y="155"/>
                  </a:lnTo>
                  <a:lnTo>
                    <a:pt x="202" y="104"/>
                  </a:lnTo>
                  <a:lnTo>
                    <a:pt x="289" y="83"/>
                  </a:lnTo>
                  <a:lnTo>
                    <a:pt x="289" y="37"/>
                  </a:lnTo>
                  <a:lnTo>
                    <a:pt x="346" y="0"/>
                  </a:lnTo>
                  <a:lnTo>
                    <a:pt x="395" y="0"/>
                  </a:lnTo>
                  <a:lnTo>
                    <a:pt x="402" y="21"/>
                  </a:lnTo>
                  <a:lnTo>
                    <a:pt x="381" y="42"/>
                  </a:lnTo>
                  <a:lnTo>
                    <a:pt x="346" y="42"/>
                  </a:lnTo>
                  <a:lnTo>
                    <a:pt x="332" y="72"/>
                  </a:lnTo>
                  <a:lnTo>
                    <a:pt x="329" y="121"/>
                  </a:lnTo>
                  <a:lnTo>
                    <a:pt x="303" y="121"/>
                  </a:lnTo>
                  <a:lnTo>
                    <a:pt x="273" y="118"/>
                  </a:lnTo>
                  <a:lnTo>
                    <a:pt x="202" y="141"/>
                  </a:lnTo>
                  <a:lnTo>
                    <a:pt x="132" y="183"/>
                  </a:lnTo>
                  <a:lnTo>
                    <a:pt x="82" y="239"/>
                  </a:lnTo>
                  <a:lnTo>
                    <a:pt x="64" y="29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5" name="Freeform 39">
              <a:extLst>
                <a:ext uri="{FF2B5EF4-FFF2-40B4-BE49-F238E27FC236}">
                  <a16:creationId xmlns:a16="http://schemas.microsoft.com/office/drawing/2014/main" id="{59C954BD-2E32-449A-9B24-3EC604B65AFC}"/>
                </a:ext>
              </a:extLst>
            </p:cNvPr>
            <p:cNvSpPr>
              <a:spLocks/>
            </p:cNvSpPr>
            <p:nvPr/>
          </p:nvSpPr>
          <p:spPr bwMode="auto">
            <a:xfrm>
              <a:off x="2500" y="1551"/>
              <a:ext cx="346" cy="396"/>
            </a:xfrm>
            <a:custGeom>
              <a:avLst/>
              <a:gdLst>
                <a:gd name="T0" fmla="*/ 292 w 346"/>
                <a:gd name="T1" fmla="*/ 288 h 396"/>
                <a:gd name="T2" fmla="*/ 346 w 346"/>
                <a:gd name="T3" fmla="*/ 340 h 396"/>
                <a:gd name="T4" fmla="*/ 334 w 346"/>
                <a:gd name="T5" fmla="*/ 359 h 396"/>
                <a:gd name="T6" fmla="*/ 278 w 346"/>
                <a:gd name="T7" fmla="*/ 312 h 396"/>
                <a:gd name="T8" fmla="*/ 271 w 346"/>
                <a:gd name="T9" fmla="*/ 316 h 396"/>
                <a:gd name="T10" fmla="*/ 318 w 346"/>
                <a:gd name="T11" fmla="*/ 375 h 396"/>
                <a:gd name="T12" fmla="*/ 304 w 346"/>
                <a:gd name="T13" fmla="*/ 396 h 396"/>
                <a:gd name="T14" fmla="*/ 254 w 346"/>
                <a:gd name="T15" fmla="*/ 333 h 396"/>
                <a:gd name="T16" fmla="*/ 214 w 346"/>
                <a:gd name="T17" fmla="*/ 309 h 396"/>
                <a:gd name="T18" fmla="*/ 108 w 346"/>
                <a:gd name="T19" fmla="*/ 260 h 396"/>
                <a:gd name="T20" fmla="*/ 52 w 346"/>
                <a:gd name="T21" fmla="*/ 246 h 396"/>
                <a:gd name="T22" fmla="*/ 49 w 346"/>
                <a:gd name="T23" fmla="*/ 218 h 396"/>
                <a:gd name="T24" fmla="*/ 141 w 346"/>
                <a:gd name="T25" fmla="*/ 241 h 396"/>
                <a:gd name="T26" fmla="*/ 221 w 346"/>
                <a:gd name="T27" fmla="*/ 281 h 396"/>
                <a:gd name="T28" fmla="*/ 247 w 346"/>
                <a:gd name="T29" fmla="*/ 302 h 396"/>
                <a:gd name="T30" fmla="*/ 179 w 346"/>
                <a:gd name="T31" fmla="*/ 232 h 396"/>
                <a:gd name="T32" fmla="*/ 64 w 346"/>
                <a:gd name="T33" fmla="*/ 162 h 396"/>
                <a:gd name="T34" fmla="*/ 0 w 346"/>
                <a:gd name="T35" fmla="*/ 129 h 396"/>
                <a:gd name="T36" fmla="*/ 7 w 346"/>
                <a:gd name="T37" fmla="*/ 108 h 396"/>
                <a:gd name="T38" fmla="*/ 56 w 346"/>
                <a:gd name="T39" fmla="*/ 129 h 396"/>
                <a:gd name="T40" fmla="*/ 148 w 346"/>
                <a:gd name="T41" fmla="*/ 183 h 396"/>
                <a:gd name="T42" fmla="*/ 219 w 346"/>
                <a:gd name="T43" fmla="*/ 232 h 396"/>
                <a:gd name="T44" fmla="*/ 268 w 346"/>
                <a:gd name="T45" fmla="*/ 284 h 396"/>
                <a:gd name="T46" fmla="*/ 193 w 346"/>
                <a:gd name="T47" fmla="*/ 176 h 396"/>
                <a:gd name="T48" fmla="*/ 141 w 346"/>
                <a:gd name="T49" fmla="*/ 84 h 396"/>
                <a:gd name="T50" fmla="*/ 122 w 346"/>
                <a:gd name="T51" fmla="*/ 0 h 396"/>
                <a:gd name="T52" fmla="*/ 148 w 346"/>
                <a:gd name="T53" fmla="*/ 0 h 396"/>
                <a:gd name="T54" fmla="*/ 165 w 346"/>
                <a:gd name="T55" fmla="*/ 73 h 396"/>
                <a:gd name="T56" fmla="*/ 226 w 346"/>
                <a:gd name="T57" fmla="*/ 178 h 396"/>
                <a:gd name="T58" fmla="*/ 268 w 346"/>
                <a:gd name="T59" fmla="*/ 246 h 396"/>
                <a:gd name="T60" fmla="*/ 292 w 346"/>
                <a:gd name="T61" fmla="*/ 288 h 39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346"/>
                <a:gd name="T94" fmla="*/ 0 h 396"/>
                <a:gd name="T95" fmla="*/ 346 w 346"/>
                <a:gd name="T96" fmla="*/ 396 h 396"/>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346" h="396">
                  <a:moveTo>
                    <a:pt x="292" y="288"/>
                  </a:moveTo>
                  <a:lnTo>
                    <a:pt x="346" y="340"/>
                  </a:lnTo>
                  <a:lnTo>
                    <a:pt x="334" y="359"/>
                  </a:lnTo>
                  <a:lnTo>
                    <a:pt x="278" y="312"/>
                  </a:lnTo>
                  <a:lnTo>
                    <a:pt x="271" y="316"/>
                  </a:lnTo>
                  <a:lnTo>
                    <a:pt x="318" y="375"/>
                  </a:lnTo>
                  <a:lnTo>
                    <a:pt x="304" y="396"/>
                  </a:lnTo>
                  <a:lnTo>
                    <a:pt x="254" y="333"/>
                  </a:lnTo>
                  <a:lnTo>
                    <a:pt x="214" y="309"/>
                  </a:lnTo>
                  <a:lnTo>
                    <a:pt x="108" y="260"/>
                  </a:lnTo>
                  <a:lnTo>
                    <a:pt x="52" y="246"/>
                  </a:lnTo>
                  <a:lnTo>
                    <a:pt x="49" y="218"/>
                  </a:lnTo>
                  <a:lnTo>
                    <a:pt x="141" y="241"/>
                  </a:lnTo>
                  <a:lnTo>
                    <a:pt x="221" y="281"/>
                  </a:lnTo>
                  <a:lnTo>
                    <a:pt x="247" y="302"/>
                  </a:lnTo>
                  <a:lnTo>
                    <a:pt x="179" y="232"/>
                  </a:lnTo>
                  <a:lnTo>
                    <a:pt x="64" y="162"/>
                  </a:lnTo>
                  <a:lnTo>
                    <a:pt x="0" y="129"/>
                  </a:lnTo>
                  <a:lnTo>
                    <a:pt x="7" y="108"/>
                  </a:lnTo>
                  <a:lnTo>
                    <a:pt x="56" y="129"/>
                  </a:lnTo>
                  <a:lnTo>
                    <a:pt x="148" y="183"/>
                  </a:lnTo>
                  <a:lnTo>
                    <a:pt x="219" y="232"/>
                  </a:lnTo>
                  <a:lnTo>
                    <a:pt x="268" y="284"/>
                  </a:lnTo>
                  <a:lnTo>
                    <a:pt x="193" y="176"/>
                  </a:lnTo>
                  <a:lnTo>
                    <a:pt x="141" y="84"/>
                  </a:lnTo>
                  <a:lnTo>
                    <a:pt x="122" y="0"/>
                  </a:lnTo>
                  <a:lnTo>
                    <a:pt x="148" y="0"/>
                  </a:lnTo>
                  <a:lnTo>
                    <a:pt x="165" y="73"/>
                  </a:lnTo>
                  <a:lnTo>
                    <a:pt x="226" y="178"/>
                  </a:lnTo>
                  <a:lnTo>
                    <a:pt x="268" y="246"/>
                  </a:lnTo>
                  <a:lnTo>
                    <a:pt x="292" y="28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6" name="Freeform 40">
              <a:extLst>
                <a:ext uri="{FF2B5EF4-FFF2-40B4-BE49-F238E27FC236}">
                  <a16:creationId xmlns:a16="http://schemas.microsoft.com/office/drawing/2014/main" id="{3F45F4AD-4FD1-4943-ACE7-F4977DD5920C}"/>
                </a:ext>
              </a:extLst>
            </p:cNvPr>
            <p:cNvSpPr>
              <a:spLocks/>
            </p:cNvSpPr>
            <p:nvPr/>
          </p:nvSpPr>
          <p:spPr bwMode="auto">
            <a:xfrm>
              <a:off x="2880" y="1821"/>
              <a:ext cx="67" cy="75"/>
            </a:xfrm>
            <a:custGeom>
              <a:avLst/>
              <a:gdLst>
                <a:gd name="T0" fmla="*/ 21 w 67"/>
                <a:gd name="T1" fmla="*/ 52 h 75"/>
                <a:gd name="T2" fmla="*/ 49 w 67"/>
                <a:gd name="T3" fmla="*/ 16 h 75"/>
                <a:gd name="T4" fmla="*/ 54 w 67"/>
                <a:gd name="T5" fmla="*/ 0 h 75"/>
                <a:gd name="T6" fmla="*/ 64 w 67"/>
                <a:gd name="T7" fmla="*/ 5 h 75"/>
                <a:gd name="T8" fmla="*/ 67 w 67"/>
                <a:gd name="T9" fmla="*/ 18 h 75"/>
                <a:gd name="T10" fmla="*/ 0 w 67"/>
                <a:gd name="T11" fmla="*/ 75 h 75"/>
                <a:gd name="T12" fmla="*/ 5 w 67"/>
                <a:gd name="T13" fmla="*/ 59 h 75"/>
                <a:gd name="T14" fmla="*/ 21 w 67"/>
                <a:gd name="T15" fmla="*/ 52 h 75"/>
                <a:gd name="T16" fmla="*/ 0 60000 65536"/>
                <a:gd name="T17" fmla="*/ 0 60000 65536"/>
                <a:gd name="T18" fmla="*/ 0 60000 65536"/>
                <a:gd name="T19" fmla="*/ 0 60000 65536"/>
                <a:gd name="T20" fmla="*/ 0 60000 65536"/>
                <a:gd name="T21" fmla="*/ 0 60000 65536"/>
                <a:gd name="T22" fmla="*/ 0 60000 65536"/>
                <a:gd name="T23" fmla="*/ 0 60000 65536"/>
                <a:gd name="T24" fmla="*/ 0 w 67"/>
                <a:gd name="T25" fmla="*/ 0 h 75"/>
                <a:gd name="T26" fmla="*/ 67 w 67"/>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67" h="75">
                  <a:moveTo>
                    <a:pt x="21" y="52"/>
                  </a:moveTo>
                  <a:lnTo>
                    <a:pt x="49" y="16"/>
                  </a:lnTo>
                  <a:lnTo>
                    <a:pt x="54" y="0"/>
                  </a:lnTo>
                  <a:lnTo>
                    <a:pt x="64" y="5"/>
                  </a:lnTo>
                  <a:lnTo>
                    <a:pt x="67" y="18"/>
                  </a:lnTo>
                  <a:lnTo>
                    <a:pt x="0" y="75"/>
                  </a:lnTo>
                  <a:lnTo>
                    <a:pt x="5" y="59"/>
                  </a:lnTo>
                  <a:lnTo>
                    <a:pt x="21" y="52"/>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7" name="Freeform 41">
              <a:extLst>
                <a:ext uri="{FF2B5EF4-FFF2-40B4-BE49-F238E27FC236}">
                  <a16:creationId xmlns:a16="http://schemas.microsoft.com/office/drawing/2014/main" id="{4AF6406B-E5D0-4FED-988F-FE7E4DDDD097}"/>
                </a:ext>
              </a:extLst>
            </p:cNvPr>
            <p:cNvSpPr>
              <a:spLocks/>
            </p:cNvSpPr>
            <p:nvPr/>
          </p:nvSpPr>
          <p:spPr bwMode="auto">
            <a:xfrm>
              <a:off x="2857" y="1782"/>
              <a:ext cx="41" cy="89"/>
            </a:xfrm>
            <a:custGeom>
              <a:avLst/>
              <a:gdLst>
                <a:gd name="T0" fmla="*/ 15 w 41"/>
                <a:gd name="T1" fmla="*/ 59 h 89"/>
                <a:gd name="T2" fmla="*/ 21 w 41"/>
                <a:gd name="T3" fmla="*/ 17 h 89"/>
                <a:gd name="T4" fmla="*/ 18 w 41"/>
                <a:gd name="T5" fmla="*/ 2 h 89"/>
                <a:gd name="T6" fmla="*/ 32 w 41"/>
                <a:gd name="T7" fmla="*/ 0 h 89"/>
                <a:gd name="T8" fmla="*/ 41 w 41"/>
                <a:gd name="T9" fmla="*/ 12 h 89"/>
                <a:gd name="T10" fmla="*/ 6 w 41"/>
                <a:gd name="T11" fmla="*/ 89 h 89"/>
                <a:gd name="T12" fmla="*/ 0 w 41"/>
                <a:gd name="T13" fmla="*/ 74 h 89"/>
                <a:gd name="T14" fmla="*/ 15 w 41"/>
                <a:gd name="T15" fmla="*/ 59 h 89"/>
                <a:gd name="T16" fmla="*/ 0 60000 65536"/>
                <a:gd name="T17" fmla="*/ 0 60000 65536"/>
                <a:gd name="T18" fmla="*/ 0 60000 65536"/>
                <a:gd name="T19" fmla="*/ 0 60000 65536"/>
                <a:gd name="T20" fmla="*/ 0 60000 65536"/>
                <a:gd name="T21" fmla="*/ 0 60000 65536"/>
                <a:gd name="T22" fmla="*/ 0 60000 65536"/>
                <a:gd name="T23" fmla="*/ 0 60000 65536"/>
                <a:gd name="T24" fmla="*/ 0 w 41"/>
                <a:gd name="T25" fmla="*/ 0 h 89"/>
                <a:gd name="T26" fmla="*/ 41 w 41"/>
                <a:gd name="T27" fmla="*/ 89 h 89"/>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41" h="89">
                  <a:moveTo>
                    <a:pt x="15" y="59"/>
                  </a:moveTo>
                  <a:lnTo>
                    <a:pt x="21" y="17"/>
                  </a:lnTo>
                  <a:lnTo>
                    <a:pt x="18" y="2"/>
                  </a:lnTo>
                  <a:lnTo>
                    <a:pt x="32" y="0"/>
                  </a:lnTo>
                  <a:lnTo>
                    <a:pt x="41" y="12"/>
                  </a:lnTo>
                  <a:lnTo>
                    <a:pt x="6" y="89"/>
                  </a:lnTo>
                  <a:lnTo>
                    <a:pt x="0" y="74"/>
                  </a:lnTo>
                  <a:lnTo>
                    <a:pt x="15" y="5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8" name="Freeform 42">
              <a:extLst>
                <a:ext uri="{FF2B5EF4-FFF2-40B4-BE49-F238E27FC236}">
                  <a16:creationId xmlns:a16="http://schemas.microsoft.com/office/drawing/2014/main" id="{DF2E979B-2C37-45B2-9015-390FF69BDEA2}"/>
                </a:ext>
              </a:extLst>
            </p:cNvPr>
            <p:cNvSpPr>
              <a:spLocks/>
            </p:cNvSpPr>
            <p:nvPr/>
          </p:nvSpPr>
          <p:spPr bwMode="auto">
            <a:xfrm>
              <a:off x="2666" y="1960"/>
              <a:ext cx="80" cy="66"/>
            </a:xfrm>
            <a:custGeom>
              <a:avLst/>
              <a:gdLst>
                <a:gd name="T0" fmla="*/ 49 w 80"/>
                <a:gd name="T1" fmla="*/ 18 h 66"/>
                <a:gd name="T2" fmla="*/ 8 w 80"/>
                <a:gd name="T3" fmla="*/ 48 h 66"/>
                <a:gd name="T4" fmla="*/ 0 w 80"/>
                <a:gd name="T5" fmla="*/ 55 h 66"/>
                <a:gd name="T6" fmla="*/ 3 w 80"/>
                <a:gd name="T7" fmla="*/ 63 h 66"/>
                <a:gd name="T8" fmla="*/ 15 w 80"/>
                <a:gd name="T9" fmla="*/ 66 h 66"/>
                <a:gd name="T10" fmla="*/ 80 w 80"/>
                <a:gd name="T11" fmla="*/ 0 h 66"/>
                <a:gd name="T12" fmla="*/ 65 w 80"/>
                <a:gd name="T13" fmla="*/ 5 h 66"/>
                <a:gd name="T14" fmla="*/ 49 w 80"/>
                <a:gd name="T15" fmla="*/ 18 h 66"/>
                <a:gd name="T16" fmla="*/ 0 60000 65536"/>
                <a:gd name="T17" fmla="*/ 0 60000 65536"/>
                <a:gd name="T18" fmla="*/ 0 60000 65536"/>
                <a:gd name="T19" fmla="*/ 0 60000 65536"/>
                <a:gd name="T20" fmla="*/ 0 60000 65536"/>
                <a:gd name="T21" fmla="*/ 0 60000 65536"/>
                <a:gd name="T22" fmla="*/ 0 60000 65536"/>
                <a:gd name="T23" fmla="*/ 0 60000 65536"/>
                <a:gd name="T24" fmla="*/ 0 w 80"/>
                <a:gd name="T25" fmla="*/ 0 h 66"/>
                <a:gd name="T26" fmla="*/ 80 w 80"/>
                <a:gd name="T27" fmla="*/ 66 h 66"/>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0" h="66">
                  <a:moveTo>
                    <a:pt x="49" y="18"/>
                  </a:moveTo>
                  <a:lnTo>
                    <a:pt x="8" y="48"/>
                  </a:lnTo>
                  <a:lnTo>
                    <a:pt x="0" y="55"/>
                  </a:lnTo>
                  <a:lnTo>
                    <a:pt x="3" y="63"/>
                  </a:lnTo>
                  <a:lnTo>
                    <a:pt x="15" y="66"/>
                  </a:lnTo>
                  <a:lnTo>
                    <a:pt x="80" y="0"/>
                  </a:lnTo>
                  <a:lnTo>
                    <a:pt x="65" y="5"/>
                  </a:lnTo>
                  <a:lnTo>
                    <a:pt x="49" y="18"/>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19" name="Freeform 43">
              <a:extLst>
                <a:ext uri="{FF2B5EF4-FFF2-40B4-BE49-F238E27FC236}">
                  <a16:creationId xmlns:a16="http://schemas.microsoft.com/office/drawing/2014/main" id="{D9933C4F-54D3-403D-A1C9-7E0D2AEF1D04}"/>
                </a:ext>
              </a:extLst>
            </p:cNvPr>
            <p:cNvSpPr>
              <a:spLocks/>
            </p:cNvSpPr>
            <p:nvPr/>
          </p:nvSpPr>
          <p:spPr bwMode="auto">
            <a:xfrm>
              <a:off x="2689" y="1989"/>
              <a:ext cx="81" cy="75"/>
            </a:xfrm>
            <a:custGeom>
              <a:avLst/>
              <a:gdLst>
                <a:gd name="T0" fmla="*/ 52 w 81"/>
                <a:gd name="T1" fmla="*/ 24 h 75"/>
                <a:gd name="T2" fmla="*/ 7 w 81"/>
                <a:gd name="T3" fmla="*/ 63 h 75"/>
                <a:gd name="T4" fmla="*/ 0 w 81"/>
                <a:gd name="T5" fmla="*/ 70 h 75"/>
                <a:gd name="T6" fmla="*/ 7 w 81"/>
                <a:gd name="T7" fmla="*/ 75 h 75"/>
                <a:gd name="T8" fmla="*/ 22 w 81"/>
                <a:gd name="T9" fmla="*/ 75 h 75"/>
                <a:gd name="T10" fmla="*/ 81 w 81"/>
                <a:gd name="T11" fmla="*/ 0 h 75"/>
                <a:gd name="T12" fmla="*/ 66 w 81"/>
                <a:gd name="T13" fmla="*/ 7 h 75"/>
                <a:gd name="T14" fmla="*/ 52 w 81"/>
                <a:gd name="T15" fmla="*/ 24 h 75"/>
                <a:gd name="T16" fmla="*/ 0 60000 65536"/>
                <a:gd name="T17" fmla="*/ 0 60000 65536"/>
                <a:gd name="T18" fmla="*/ 0 60000 65536"/>
                <a:gd name="T19" fmla="*/ 0 60000 65536"/>
                <a:gd name="T20" fmla="*/ 0 60000 65536"/>
                <a:gd name="T21" fmla="*/ 0 60000 65536"/>
                <a:gd name="T22" fmla="*/ 0 60000 65536"/>
                <a:gd name="T23" fmla="*/ 0 60000 65536"/>
                <a:gd name="T24" fmla="*/ 0 w 81"/>
                <a:gd name="T25" fmla="*/ 0 h 75"/>
                <a:gd name="T26" fmla="*/ 81 w 81"/>
                <a:gd name="T27" fmla="*/ 75 h 75"/>
              </a:gdLst>
              <a:ahLst/>
              <a:cxnLst>
                <a:cxn ang="T16">
                  <a:pos x="T0" y="T1"/>
                </a:cxn>
                <a:cxn ang="T17">
                  <a:pos x="T2" y="T3"/>
                </a:cxn>
                <a:cxn ang="T18">
                  <a:pos x="T4" y="T5"/>
                </a:cxn>
                <a:cxn ang="T19">
                  <a:pos x="T6" y="T7"/>
                </a:cxn>
                <a:cxn ang="T20">
                  <a:pos x="T8" y="T9"/>
                </a:cxn>
                <a:cxn ang="T21">
                  <a:pos x="T10" y="T11"/>
                </a:cxn>
                <a:cxn ang="T22">
                  <a:pos x="T12" y="T13"/>
                </a:cxn>
                <a:cxn ang="T23">
                  <a:pos x="T14" y="T15"/>
                </a:cxn>
              </a:cxnLst>
              <a:rect l="T24" t="T25" r="T26" b="T27"/>
              <a:pathLst>
                <a:path w="81" h="75">
                  <a:moveTo>
                    <a:pt x="52" y="24"/>
                  </a:moveTo>
                  <a:lnTo>
                    <a:pt x="7" y="63"/>
                  </a:lnTo>
                  <a:lnTo>
                    <a:pt x="0" y="70"/>
                  </a:lnTo>
                  <a:lnTo>
                    <a:pt x="7" y="75"/>
                  </a:lnTo>
                  <a:lnTo>
                    <a:pt x="22" y="75"/>
                  </a:lnTo>
                  <a:lnTo>
                    <a:pt x="81" y="0"/>
                  </a:lnTo>
                  <a:lnTo>
                    <a:pt x="66" y="7"/>
                  </a:lnTo>
                  <a:lnTo>
                    <a:pt x="52" y="24"/>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0" name="Freeform 44">
              <a:extLst>
                <a:ext uri="{FF2B5EF4-FFF2-40B4-BE49-F238E27FC236}">
                  <a16:creationId xmlns:a16="http://schemas.microsoft.com/office/drawing/2014/main" id="{B3AE28AA-E696-4426-8EB5-43560387AD64}"/>
                </a:ext>
              </a:extLst>
            </p:cNvPr>
            <p:cNvSpPr>
              <a:spLocks/>
            </p:cNvSpPr>
            <p:nvPr/>
          </p:nvSpPr>
          <p:spPr bwMode="auto">
            <a:xfrm>
              <a:off x="2627" y="2366"/>
              <a:ext cx="325" cy="574"/>
            </a:xfrm>
            <a:custGeom>
              <a:avLst/>
              <a:gdLst>
                <a:gd name="T0" fmla="*/ 24 w 325"/>
                <a:gd name="T1" fmla="*/ 219 h 574"/>
                <a:gd name="T2" fmla="*/ 57 w 325"/>
                <a:gd name="T3" fmla="*/ 131 h 574"/>
                <a:gd name="T4" fmla="*/ 118 w 325"/>
                <a:gd name="T5" fmla="*/ 61 h 574"/>
                <a:gd name="T6" fmla="*/ 179 w 325"/>
                <a:gd name="T7" fmla="*/ 14 h 574"/>
                <a:gd name="T8" fmla="*/ 231 w 325"/>
                <a:gd name="T9" fmla="*/ 0 h 574"/>
                <a:gd name="T10" fmla="*/ 283 w 325"/>
                <a:gd name="T11" fmla="*/ 0 h 574"/>
                <a:gd name="T12" fmla="*/ 311 w 325"/>
                <a:gd name="T13" fmla="*/ 23 h 574"/>
                <a:gd name="T14" fmla="*/ 325 w 325"/>
                <a:gd name="T15" fmla="*/ 61 h 574"/>
                <a:gd name="T16" fmla="*/ 320 w 325"/>
                <a:gd name="T17" fmla="*/ 126 h 574"/>
                <a:gd name="T18" fmla="*/ 278 w 325"/>
                <a:gd name="T19" fmla="*/ 187 h 574"/>
                <a:gd name="T20" fmla="*/ 250 w 325"/>
                <a:gd name="T21" fmla="*/ 219 h 574"/>
                <a:gd name="T22" fmla="*/ 221 w 325"/>
                <a:gd name="T23" fmla="*/ 266 h 574"/>
                <a:gd name="T24" fmla="*/ 217 w 325"/>
                <a:gd name="T25" fmla="*/ 322 h 574"/>
                <a:gd name="T26" fmla="*/ 236 w 325"/>
                <a:gd name="T27" fmla="*/ 387 h 574"/>
                <a:gd name="T28" fmla="*/ 245 w 325"/>
                <a:gd name="T29" fmla="*/ 481 h 574"/>
                <a:gd name="T30" fmla="*/ 226 w 325"/>
                <a:gd name="T31" fmla="*/ 541 h 574"/>
                <a:gd name="T32" fmla="*/ 174 w 325"/>
                <a:gd name="T33" fmla="*/ 574 h 574"/>
                <a:gd name="T34" fmla="*/ 113 w 325"/>
                <a:gd name="T35" fmla="*/ 574 h 574"/>
                <a:gd name="T36" fmla="*/ 57 w 325"/>
                <a:gd name="T37" fmla="*/ 555 h 574"/>
                <a:gd name="T38" fmla="*/ 24 w 325"/>
                <a:gd name="T39" fmla="*/ 499 h 574"/>
                <a:gd name="T40" fmla="*/ 0 w 325"/>
                <a:gd name="T41" fmla="*/ 415 h 574"/>
                <a:gd name="T42" fmla="*/ 0 w 325"/>
                <a:gd name="T43" fmla="*/ 313 h 574"/>
                <a:gd name="T44" fmla="*/ 9 w 325"/>
                <a:gd name="T45" fmla="*/ 252 h 574"/>
                <a:gd name="T46" fmla="*/ 33 w 325"/>
                <a:gd name="T47" fmla="*/ 187 h 574"/>
                <a:gd name="T48" fmla="*/ 52 w 325"/>
                <a:gd name="T49" fmla="*/ 140 h 574"/>
                <a:gd name="T50" fmla="*/ 24 w 325"/>
                <a:gd name="T51" fmla="*/ 219 h 574"/>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325"/>
                <a:gd name="T79" fmla="*/ 0 h 574"/>
                <a:gd name="T80" fmla="*/ 325 w 325"/>
                <a:gd name="T81" fmla="*/ 574 h 574"/>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325" h="574">
                  <a:moveTo>
                    <a:pt x="24" y="219"/>
                  </a:moveTo>
                  <a:lnTo>
                    <a:pt x="57" y="131"/>
                  </a:lnTo>
                  <a:lnTo>
                    <a:pt x="118" y="61"/>
                  </a:lnTo>
                  <a:lnTo>
                    <a:pt x="179" y="14"/>
                  </a:lnTo>
                  <a:lnTo>
                    <a:pt x="231" y="0"/>
                  </a:lnTo>
                  <a:lnTo>
                    <a:pt x="283" y="0"/>
                  </a:lnTo>
                  <a:lnTo>
                    <a:pt x="311" y="23"/>
                  </a:lnTo>
                  <a:lnTo>
                    <a:pt x="325" y="61"/>
                  </a:lnTo>
                  <a:lnTo>
                    <a:pt x="320" y="126"/>
                  </a:lnTo>
                  <a:lnTo>
                    <a:pt x="278" y="187"/>
                  </a:lnTo>
                  <a:lnTo>
                    <a:pt x="250" y="219"/>
                  </a:lnTo>
                  <a:lnTo>
                    <a:pt x="221" y="266"/>
                  </a:lnTo>
                  <a:lnTo>
                    <a:pt x="217" y="322"/>
                  </a:lnTo>
                  <a:lnTo>
                    <a:pt x="236" y="387"/>
                  </a:lnTo>
                  <a:lnTo>
                    <a:pt x="245" y="481"/>
                  </a:lnTo>
                  <a:lnTo>
                    <a:pt x="226" y="541"/>
                  </a:lnTo>
                  <a:lnTo>
                    <a:pt x="174" y="574"/>
                  </a:lnTo>
                  <a:lnTo>
                    <a:pt x="113" y="574"/>
                  </a:lnTo>
                  <a:lnTo>
                    <a:pt x="57" y="555"/>
                  </a:lnTo>
                  <a:lnTo>
                    <a:pt x="24" y="499"/>
                  </a:lnTo>
                  <a:lnTo>
                    <a:pt x="0" y="415"/>
                  </a:lnTo>
                  <a:lnTo>
                    <a:pt x="0" y="313"/>
                  </a:lnTo>
                  <a:lnTo>
                    <a:pt x="9" y="252"/>
                  </a:lnTo>
                  <a:lnTo>
                    <a:pt x="33" y="187"/>
                  </a:lnTo>
                  <a:lnTo>
                    <a:pt x="52" y="140"/>
                  </a:lnTo>
                  <a:lnTo>
                    <a:pt x="24" y="21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1" name="Freeform 45">
              <a:extLst>
                <a:ext uri="{FF2B5EF4-FFF2-40B4-BE49-F238E27FC236}">
                  <a16:creationId xmlns:a16="http://schemas.microsoft.com/office/drawing/2014/main" id="{853D5C81-EFD3-4769-B390-E7472926851B}"/>
                </a:ext>
              </a:extLst>
            </p:cNvPr>
            <p:cNvSpPr>
              <a:spLocks/>
            </p:cNvSpPr>
            <p:nvPr/>
          </p:nvSpPr>
          <p:spPr bwMode="auto">
            <a:xfrm>
              <a:off x="2608" y="2861"/>
              <a:ext cx="366" cy="678"/>
            </a:xfrm>
            <a:custGeom>
              <a:avLst/>
              <a:gdLst>
                <a:gd name="T0" fmla="*/ 156 w 366"/>
                <a:gd name="T1" fmla="*/ 9 h 678"/>
                <a:gd name="T2" fmla="*/ 184 w 366"/>
                <a:gd name="T3" fmla="*/ 0 h 678"/>
                <a:gd name="T4" fmla="*/ 234 w 366"/>
                <a:gd name="T5" fmla="*/ 23 h 678"/>
                <a:gd name="T6" fmla="*/ 307 w 366"/>
                <a:gd name="T7" fmla="*/ 128 h 678"/>
                <a:gd name="T8" fmla="*/ 361 w 366"/>
                <a:gd name="T9" fmla="*/ 218 h 678"/>
                <a:gd name="T10" fmla="*/ 366 w 366"/>
                <a:gd name="T11" fmla="*/ 267 h 678"/>
                <a:gd name="T12" fmla="*/ 335 w 366"/>
                <a:gd name="T13" fmla="*/ 327 h 678"/>
                <a:gd name="T14" fmla="*/ 269 w 366"/>
                <a:gd name="T15" fmla="*/ 381 h 678"/>
                <a:gd name="T16" fmla="*/ 165 w 366"/>
                <a:gd name="T17" fmla="*/ 439 h 678"/>
                <a:gd name="T18" fmla="*/ 92 w 366"/>
                <a:gd name="T19" fmla="*/ 485 h 678"/>
                <a:gd name="T20" fmla="*/ 73 w 366"/>
                <a:gd name="T21" fmla="*/ 515 h 678"/>
                <a:gd name="T22" fmla="*/ 97 w 366"/>
                <a:gd name="T23" fmla="*/ 527 h 678"/>
                <a:gd name="T24" fmla="*/ 172 w 366"/>
                <a:gd name="T25" fmla="*/ 571 h 678"/>
                <a:gd name="T26" fmla="*/ 217 w 366"/>
                <a:gd name="T27" fmla="*/ 641 h 678"/>
                <a:gd name="T28" fmla="*/ 208 w 366"/>
                <a:gd name="T29" fmla="*/ 657 h 678"/>
                <a:gd name="T30" fmla="*/ 172 w 366"/>
                <a:gd name="T31" fmla="*/ 678 h 678"/>
                <a:gd name="T32" fmla="*/ 130 w 366"/>
                <a:gd name="T33" fmla="*/ 678 h 678"/>
                <a:gd name="T34" fmla="*/ 125 w 366"/>
                <a:gd name="T35" fmla="*/ 618 h 678"/>
                <a:gd name="T36" fmla="*/ 94 w 366"/>
                <a:gd name="T37" fmla="*/ 583 h 678"/>
                <a:gd name="T38" fmla="*/ 40 w 366"/>
                <a:gd name="T39" fmla="*/ 546 h 678"/>
                <a:gd name="T40" fmla="*/ 0 w 366"/>
                <a:gd name="T41" fmla="*/ 539 h 678"/>
                <a:gd name="T42" fmla="*/ 2 w 366"/>
                <a:gd name="T43" fmla="*/ 506 h 678"/>
                <a:gd name="T44" fmla="*/ 38 w 366"/>
                <a:gd name="T45" fmla="*/ 478 h 678"/>
                <a:gd name="T46" fmla="*/ 128 w 366"/>
                <a:gd name="T47" fmla="*/ 423 h 678"/>
                <a:gd name="T48" fmla="*/ 231 w 366"/>
                <a:gd name="T49" fmla="*/ 367 h 678"/>
                <a:gd name="T50" fmla="*/ 293 w 366"/>
                <a:gd name="T51" fmla="*/ 302 h 678"/>
                <a:gd name="T52" fmla="*/ 312 w 366"/>
                <a:gd name="T53" fmla="*/ 267 h 678"/>
                <a:gd name="T54" fmla="*/ 312 w 366"/>
                <a:gd name="T55" fmla="*/ 235 h 678"/>
                <a:gd name="T56" fmla="*/ 286 w 366"/>
                <a:gd name="T57" fmla="*/ 174 h 678"/>
                <a:gd name="T58" fmla="*/ 191 w 366"/>
                <a:gd name="T59" fmla="*/ 93 h 678"/>
                <a:gd name="T60" fmla="*/ 132 w 366"/>
                <a:gd name="T61" fmla="*/ 53 h 678"/>
                <a:gd name="T62" fmla="*/ 156 w 366"/>
                <a:gd name="T63" fmla="*/ 9 h 678"/>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w 366"/>
                <a:gd name="T97" fmla="*/ 0 h 678"/>
                <a:gd name="T98" fmla="*/ 366 w 366"/>
                <a:gd name="T99" fmla="*/ 678 h 678"/>
              </a:gdLst>
              <a:ahLst/>
              <a:cxnLst>
                <a:cxn ang="T64">
                  <a:pos x="T0" y="T1"/>
                </a:cxn>
                <a:cxn ang="T65">
                  <a:pos x="T2" y="T3"/>
                </a:cxn>
                <a:cxn ang="T66">
                  <a:pos x="T4" y="T5"/>
                </a:cxn>
                <a:cxn ang="T67">
                  <a:pos x="T6" y="T7"/>
                </a:cxn>
                <a:cxn ang="T68">
                  <a:pos x="T8" y="T9"/>
                </a:cxn>
                <a:cxn ang="T69">
                  <a:pos x="T10" y="T11"/>
                </a:cxn>
                <a:cxn ang="T70">
                  <a:pos x="T12" y="T13"/>
                </a:cxn>
                <a:cxn ang="T71">
                  <a:pos x="T14" y="T15"/>
                </a:cxn>
                <a:cxn ang="T72">
                  <a:pos x="T16" y="T17"/>
                </a:cxn>
                <a:cxn ang="T73">
                  <a:pos x="T18" y="T19"/>
                </a:cxn>
                <a:cxn ang="T74">
                  <a:pos x="T20" y="T21"/>
                </a:cxn>
                <a:cxn ang="T75">
                  <a:pos x="T22" y="T23"/>
                </a:cxn>
                <a:cxn ang="T76">
                  <a:pos x="T24" y="T25"/>
                </a:cxn>
                <a:cxn ang="T77">
                  <a:pos x="T26" y="T27"/>
                </a:cxn>
                <a:cxn ang="T78">
                  <a:pos x="T28" y="T29"/>
                </a:cxn>
                <a:cxn ang="T79">
                  <a:pos x="T30" y="T31"/>
                </a:cxn>
                <a:cxn ang="T80">
                  <a:pos x="T32" y="T33"/>
                </a:cxn>
                <a:cxn ang="T81">
                  <a:pos x="T34" y="T35"/>
                </a:cxn>
                <a:cxn ang="T82">
                  <a:pos x="T36" y="T37"/>
                </a:cxn>
                <a:cxn ang="T83">
                  <a:pos x="T38" y="T39"/>
                </a:cxn>
                <a:cxn ang="T84">
                  <a:pos x="T40" y="T41"/>
                </a:cxn>
                <a:cxn ang="T85">
                  <a:pos x="T42" y="T43"/>
                </a:cxn>
                <a:cxn ang="T86">
                  <a:pos x="T44" y="T45"/>
                </a:cxn>
                <a:cxn ang="T87">
                  <a:pos x="T46" y="T47"/>
                </a:cxn>
                <a:cxn ang="T88">
                  <a:pos x="T48" y="T49"/>
                </a:cxn>
                <a:cxn ang="T89">
                  <a:pos x="T50" y="T51"/>
                </a:cxn>
                <a:cxn ang="T90">
                  <a:pos x="T52" y="T53"/>
                </a:cxn>
                <a:cxn ang="T91">
                  <a:pos x="T54" y="T55"/>
                </a:cxn>
                <a:cxn ang="T92">
                  <a:pos x="T56" y="T57"/>
                </a:cxn>
                <a:cxn ang="T93">
                  <a:pos x="T58" y="T59"/>
                </a:cxn>
                <a:cxn ang="T94">
                  <a:pos x="T60" y="T61"/>
                </a:cxn>
                <a:cxn ang="T95">
                  <a:pos x="T62" y="T63"/>
                </a:cxn>
              </a:cxnLst>
              <a:rect l="T96" t="T97" r="T98" b="T99"/>
              <a:pathLst>
                <a:path w="366" h="678">
                  <a:moveTo>
                    <a:pt x="156" y="9"/>
                  </a:moveTo>
                  <a:lnTo>
                    <a:pt x="184" y="0"/>
                  </a:lnTo>
                  <a:lnTo>
                    <a:pt x="234" y="23"/>
                  </a:lnTo>
                  <a:lnTo>
                    <a:pt x="307" y="128"/>
                  </a:lnTo>
                  <a:lnTo>
                    <a:pt x="361" y="218"/>
                  </a:lnTo>
                  <a:lnTo>
                    <a:pt x="366" y="267"/>
                  </a:lnTo>
                  <a:lnTo>
                    <a:pt x="335" y="327"/>
                  </a:lnTo>
                  <a:lnTo>
                    <a:pt x="269" y="381"/>
                  </a:lnTo>
                  <a:lnTo>
                    <a:pt x="165" y="439"/>
                  </a:lnTo>
                  <a:lnTo>
                    <a:pt x="92" y="485"/>
                  </a:lnTo>
                  <a:lnTo>
                    <a:pt x="73" y="515"/>
                  </a:lnTo>
                  <a:lnTo>
                    <a:pt x="97" y="527"/>
                  </a:lnTo>
                  <a:lnTo>
                    <a:pt x="172" y="571"/>
                  </a:lnTo>
                  <a:lnTo>
                    <a:pt x="217" y="641"/>
                  </a:lnTo>
                  <a:lnTo>
                    <a:pt x="208" y="657"/>
                  </a:lnTo>
                  <a:lnTo>
                    <a:pt x="172" y="678"/>
                  </a:lnTo>
                  <a:lnTo>
                    <a:pt x="130" y="678"/>
                  </a:lnTo>
                  <a:lnTo>
                    <a:pt x="125" y="618"/>
                  </a:lnTo>
                  <a:lnTo>
                    <a:pt x="94" y="583"/>
                  </a:lnTo>
                  <a:lnTo>
                    <a:pt x="40" y="546"/>
                  </a:lnTo>
                  <a:lnTo>
                    <a:pt x="0" y="539"/>
                  </a:lnTo>
                  <a:lnTo>
                    <a:pt x="2" y="506"/>
                  </a:lnTo>
                  <a:lnTo>
                    <a:pt x="38" y="478"/>
                  </a:lnTo>
                  <a:lnTo>
                    <a:pt x="128" y="423"/>
                  </a:lnTo>
                  <a:lnTo>
                    <a:pt x="231" y="367"/>
                  </a:lnTo>
                  <a:lnTo>
                    <a:pt x="293" y="302"/>
                  </a:lnTo>
                  <a:lnTo>
                    <a:pt x="312" y="267"/>
                  </a:lnTo>
                  <a:lnTo>
                    <a:pt x="312" y="235"/>
                  </a:lnTo>
                  <a:lnTo>
                    <a:pt x="286" y="174"/>
                  </a:lnTo>
                  <a:lnTo>
                    <a:pt x="191" y="93"/>
                  </a:lnTo>
                  <a:lnTo>
                    <a:pt x="132" y="53"/>
                  </a:lnTo>
                  <a:lnTo>
                    <a:pt x="156" y="9"/>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sp>
          <p:nvSpPr>
            <p:cNvPr id="22" name="Freeform 46">
              <a:extLst>
                <a:ext uri="{FF2B5EF4-FFF2-40B4-BE49-F238E27FC236}">
                  <a16:creationId xmlns:a16="http://schemas.microsoft.com/office/drawing/2014/main" id="{CFC75718-446D-4E58-9752-7C04D9F85C81}"/>
                </a:ext>
              </a:extLst>
            </p:cNvPr>
            <p:cNvSpPr>
              <a:spLocks/>
            </p:cNvSpPr>
            <p:nvPr/>
          </p:nvSpPr>
          <p:spPr bwMode="auto">
            <a:xfrm>
              <a:off x="2065" y="2761"/>
              <a:ext cx="694" cy="361"/>
            </a:xfrm>
            <a:custGeom>
              <a:avLst/>
              <a:gdLst>
                <a:gd name="T0" fmla="*/ 508 w 694"/>
                <a:gd name="T1" fmla="*/ 23 h 361"/>
                <a:gd name="T2" fmla="*/ 601 w 694"/>
                <a:gd name="T3" fmla="*/ 0 h 361"/>
                <a:gd name="T4" fmla="*/ 694 w 694"/>
                <a:gd name="T5" fmla="*/ 28 h 361"/>
                <a:gd name="T6" fmla="*/ 694 w 694"/>
                <a:gd name="T7" fmla="*/ 70 h 361"/>
                <a:gd name="T8" fmla="*/ 657 w 694"/>
                <a:gd name="T9" fmla="*/ 98 h 361"/>
                <a:gd name="T10" fmla="*/ 582 w 694"/>
                <a:gd name="T11" fmla="*/ 98 h 361"/>
                <a:gd name="T12" fmla="*/ 461 w 694"/>
                <a:gd name="T13" fmla="*/ 94 h 361"/>
                <a:gd name="T14" fmla="*/ 391 w 694"/>
                <a:gd name="T15" fmla="*/ 94 h 361"/>
                <a:gd name="T16" fmla="*/ 377 w 694"/>
                <a:gd name="T17" fmla="*/ 113 h 361"/>
                <a:gd name="T18" fmla="*/ 363 w 694"/>
                <a:gd name="T19" fmla="*/ 216 h 361"/>
                <a:gd name="T20" fmla="*/ 303 w 694"/>
                <a:gd name="T21" fmla="*/ 309 h 361"/>
                <a:gd name="T22" fmla="*/ 200 w 694"/>
                <a:gd name="T23" fmla="*/ 347 h 361"/>
                <a:gd name="T24" fmla="*/ 172 w 694"/>
                <a:gd name="T25" fmla="*/ 361 h 361"/>
                <a:gd name="T26" fmla="*/ 135 w 694"/>
                <a:gd name="T27" fmla="*/ 352 h 361"/>
                <a:gd name="T28" fmla="*/ 84 w 694"/>
                <a:gd name="T29" fmla="*/ 272 h 361"/>
                <a:gd name="T30" fmla="*/ 5 w 694"/>
                <a:gd name="T31" fmla="*/ 225 h 361"/>
                <a:gd name="T32" fmla="*/ 0 w 694"/>
                <a:gd name="T33" fmla="*/ 206 h 361"/>
                <a:gd name="T34" fmla="*/ 56 w 694"/>
                <a:gd name="T35" fmla="*/ 155 h 361"/>
                <a:gd name="T36" fmla="*/ 98 w 694"/>
                <a:gd name="T37" fmla="*/ 183 h 361"/>
                <a:gd name="T38" fmla="*/ 140 w 694"/>
                <a:gd name="T39" fmla="*/ 272 h 361"/>
                <a:gd name="T40" fmla="*/ 158 w 694"/>
                <a:gd name="T41" fmla="*/ 328 h 361"/>
                <a:gd name="T42" fmla="*/ 247 w 694"/>
                <a:gd name="T43" fmla="*/ 291 h 361"/>
                <a:gd name="T44" fmla="*/ 303 w 694"/>
                <a:gd name="T45" fmla="*/ 230 h 361"/>
                <a:gd name="T46" fmla="*/ 326 w 694"/>
                <a:gd name="T47" fmla="*/ 155 h 361"/>
                <a:gd name="T48" fmla="*/ 349 w 694"/>
                <a:gd name="T49" fmla="*/ 42 h 361"/>
                <a:gd name="T50" fmla="*/ 396 w 694"/>
                <a:gd name="T51" fmla="*/ 33 h 361"/>
                <a:gd name="T52" fmla="*/ 508 w 694"/>
                <a:gd name="T53" fmla="*/ 23 h 361"/>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w 694"/>
                <a:gd name="T82" fmla="*/ 0 h 361"/>
                <a:gd name="T83" fmla="*/ 694 w 694"/>
                <a:gd name="T84" fmla="*/ 361 h 361"/>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T81" t="T82" r="T83" b="T84"/>
              <a:pathLst>
                <a:path w="694" h="361">
                  <a:moveTo>
                    <a:pt x="508" y="23"/>
                  </a:moveTo>
                  <a:lnTo>
                    <a:pt x="601" y="0"/>
                  </a:lnTo>
                  <a:lnTo>
                    <a:pt x="694" y="28"/>
                  </a:lnTo>
                  <a:lnTo>
                    <a:pt x="694" y="70"/>
                  </a:lnTo>
                  <a:lnTo>
                    <a:pt x="657" y="98"/>
                  </a:lnTo>
                  <a:lnTo>
                    <a:pt x="582" y="98"/>
                  </a:lnTo>
                  <a:lnTo>
                    <a:pt x="461" y="94"/>
                  </a:lnTo>
                  <a:lnTo>
                    <a:pt x="391" y="94"/>
                  </a:lnTo>
                  <a:lnTo>
                    <a:pt x="377" y="113"/>
                  </a:lnTo>
                  <a:lnTo>
                    <a:pt x="363" y="216"/>
                  </a:lnTo>
                  <a:lnTo>
                    <a:pt x="303" y="309"/>
                  </a:lnTo>
                  <a:lnTo>
                    <a:pt x="200" y="347"/>
                  </a:lnTo>
                  <a:lnTo>
                    <a:pt x="172" y="361"/>
                  </a:lnTo>
                  <a:lnTo>
                    <a:pt x="135" y="352"/>
                  </a:lnTo>
                  <a:lnTo>
                    <a:pt x="84" y="272"/>
                  </a:lnTo>
                  <a:lnTo>
                    <a:pt x="5" y="225"/>
                  </a:lnTo>
                  <a:lnTo>
                    <a:pt x="0" y="206"/>
                  </a:lnTo>
                  <a:lnTo>
                    <a:pt x="56" y="155"/>
                  </a:lnTo>
                  <a:lnTo>
                    <a:pt x="98" y="183"/>
                  </a:lnTo>
                  <a:lnTo>
                    <a:pt x="140" y="272"/>
                  </a:lnTo>
                  <a:lnTo>
                    <a:pt x="158" y="328"/>
                  </a:lnTo>
                  <a:lnTo>
                    <a:pt x="247" y="291"/>
                  </a:lnTo>
                  <a:lnTo>
                    <a:pt x="303" y="230"/>
                  </a:lnTo>
                  <a:lnTo>
                    <a:pt x="326" y="155"/>
                  </a:lnTo>
                  <a:lnTo>
                    <a:pt x="349" y="42"/>
                  </a:lnTo>
                  <a:lnTo>
                    <a:pt x="396" y="33"/>
                  </a:lnTo>
                  <a:lnTo>
                    <a:pt x="508" y="23"/>
                  </a:lnTo>
                  <a:close/>
                </a:path>
              </a:pathLst>
            </a:custGeom>
            <a:solidFill>
              <a:schemeClr val="hlink"/>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685800" rtl="0" eaLnBrk="1" fontAlgn="auto" latinLnBrk="0" hangingPunct="1">
                <a:lnSpc>
                  <a:spcPct val="100000"/>
                </a:lnSpc>
                <a:spcBef>
                  <a:spcPts val="0"/>
                </a:spcBef>
                <a:spcAft>
                  <a:spcPts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a:ea typeface="+mn-ea"/>
                <a:cs typeface="Arial" charset="0"/>
              </a:endParaRPr>
            </a:p>
          </p:txBody>
        </p:sp>
      </p:grpSp>
      <p:sp>
        <p:nvSpPr>
          <p:cNvPr id="23" name="AutoShape 35">
            <a:extLst>
              <a:ext uri="{FF2B5EF4-FFF2-40B4-BE49-F238E27FC236}">
                <a16:creationId xmlns:a16="http://schemas.microsoft.com/office/drawing/2014/main" id="{4E2545CF-2F12-4CD8-BA4A-5F881F4C1C80}"/>
              </a:ext>
            </a:extLst>
          </p:cNvPr>
          <p:cNvSpPr>
            <a:spLocks noChangeArrowheads="1"/>
          </p:cNvSpPr>
          <p:nvPr/>
        </p:nvSpPr>
        <p:spPr bwMode="auto">
          <a:xfrm>
            <a:off x="3462264" y="3367919"/>
            <a:ext cx="3158371" cy="404153"/>
          </a:xfrm>
          <a:prstGeom prst="wedgeRoundRectCallout">
            <a:avLst>
              <a:gd name="adj1" fmla="val -53324"/>
              <a:gd name="adj2" fmla="val -21789"/>
              <a:gd name="adj3" fmla="val 16667"/>
            </a:avLst>
          </a:prstGeom>
          <a:noFill/>
          <a:ln w="12700">
            <a:solidFill>
              <a:schemeClr val="hlink"/>
            </a:solidFill>
            <a:miter lim="800000"/>
            <a:headEnd/>
            <a:tailEnd/>
          </a:ln>
          <a:extLst>
            <a:ext uri="{909E8E84-426E-40DD-AFC4-6F175D3DCCD1}">
              <a14:hiddenFill xmlns:a14="http://schemas.microsoft.com/office/drawing/2010/main">
                <a:solidFill>
                  <a:srgbClr val="FFFFFF"/>
                </a:solidFill>
              </a14:hiddenFill>
            </a:ext>
          </a:extLst>
        </p:spPr>
        <p:txBody>
          <a:bodyPr/>
          <a:lstStyle>
            <a:lvl1pPr algn="l" eaLnBrk="0" hangingPunct="0">
              <a:spcBef>
                <a:spcPct val="20000"/>
              </a:spcBef>
              <a:buChar char="•"/>
              <a:defRPr sz="3200">
                <a:solidFill>
                  <a:schemeClr val="tx1"/>
                </a:solidFill>
                <a:latin typeface="Times New Roman" pitchFamily="18" charset="0"/>
              </a:defRPr>
            </a:lvl1pPr>
            <a:lvl2pPr marL="742950" indent="-285750" algn="l" eaLnBrk="0" hangingPunct="0">
              <a:spcBef>
                <a:spcPct val="20000"/>
              </a:spcBef>
              <a:buChar char="–"/>
              <a:defRPr sz="2800">
                <a:solidFill>
                  <a:schemeClr val="tx1"/>
                </a:solidFill>
                <a:latin typeface="Times New Roman" pitchFamily="18" charset="0"/>
              </a:defRPr>
            </a:lvl2pPr>
            <a:lvl3pPr marL="1143000" indent="-228600" algn="l" eaLnBrk="0" hangingPunct="0">
              <a:spcBef>
                <a:spcPct val="20000"/>
              </a:spcBef>
              <a:buChar char="•"/>
              <a:defRPr sz="2400">
                <a:solidFill>
                  <a:schemeClr val="tx1"/>
                </a:solidFill>
                <a:latin typeface="Times New Roman" pitchFamily="18" charset="0"/>
              </a:defRPr>
            </a:lvl3pPr>
            <a:lvl4pPr marL="1600200" indent="-228600" algn="l" eaLnBrk="0" hangingPunct="0">
              <a:spcBef>
                <a:spcPct val="20000"/>
              </a:spcBef>
              <a:buChar char="–"/>
              <a:defRPr sz="2000">
                <a:solidFill>
                  <a:schemeClr val="tx1"/>
                </a:solidFill>
                <a:latin typeface="Times New Roman" pitchFamily="18" charset="0"/>
              </a:defRPr>
            </a:lvl4pPr>
            <a:lvl5pPr marL="2057400" indent="-228600" algn="l" eaLnBrk="0" hangingPunct="0">
              <a:spcBef>
                <a:spcPct val="20000"/>
              </a:spcBef>
              <a:buChar char="»"/>
              <a:defRPr sz="2000">
                <a:solidFill>
                  <a:schemeClr val="tx1"/>
                </a:solidFill>
                <a:latin typeface="Times New Roman" pitchFamily="18" charset="0"/>
              </a:defRPr>
            </a:lvl5pPr>
            <a:lvl6pPr marL="2514600" indent="-228600" eaLnBrk="0" fontAlgn="base" hangingPunct="0">
              <a:spcBef>
                <a:spcPct val="20000"/>
              </a:spcBef>
              <a:spcAft>
                <a:spcPct val="0"/>
              </a:spcAft>
              <a:buChar char="»"/>
              <a:defRPr sz="2000">
                <a:solidFill>
                  <a:schemeClr val="tx1"/>
                </a:solidFill>
                <a:latin typeface="Times New Roman" pitchFamily="18" charset="0"/>
              </a:defRPr>
            </a:lvl6pPr>
            <a:lvl7pPr marL="2971800" indent="-228600" eaLnBrk="0" fontAlgn="base" hangingPunct="0">
              <a:spcBef>
                <a:spcPct val="20000"/>
              </a:spcBef>
              <a:spcAft>
                <a:spcPct val="0"/>
              </a:spcAft>
              <a:buChar char="»"/>
              <a:defRPr sz="2000">
                <a:solidFill>
                  <a:schemeClr val="tx1"/>
                </a:solidFill>
                <a:latin typeface="Times New Roman" pitchFamily="18" charset="0"/>
              </a:defRPr>
            </a:lvl7pPr>
            <a:lvl8pPr marL="3429000" indent="-228600" eaLnBrk="0" fontAlgn="base" hangingPunct="0">
              <a:spcBef>
                <a:spcPct val="20000"/>
              </a:spcBef>
              <a:spcAft>
                <a:spcPct val="0"/>
              </a:spcAft>
              <a:buChar char="»"/>
              <a:defRPr sz="2000">
                <a:solidFill>
                  <a:schemeClr val="tx1"/>
                </a:solidFill>
                <a:latin typeface="Times New Roman" pitchFamily="18" charset="0"/>
              </a:defRPr>
            </a:lvl8pPr>
            <a:lvl9pPr marL="3886200" indent="-228600" eaLnBrk="0" fontAlgn="base" hangingPunct="0">
              <a:spcBef>
                <a:spcPct val="20000"/>
              </a:spcBef>
              <a:spcAft>
                <a:spcPct val="0"/>
              </a:spcAft>
              <a:buChar char="»"/>
              <a:defRPr sz="2000">
                <a:solidFill>
                  <a:schemeClr val="tx1"/>
                </a:solidFill>
                <a:latin typeface="Times New Roman" pitchFamily="18" charset="0"/>
              </a:defRPr>
            </a:lvl9pPr>
          </a:lstStyle>
          <a:p>
            <a:pPr marL="0" marR="0" lvl="0" indent="0" algn="l" defTabSz="685800" rtl="0" eaLnBrk="1" fontAlgn="auto" latinLnBrk="0" hangingPunct="1">
              <a:lnSpc>
                <a:spcPct val="100000"/>
              </a:lnSpc>
              <a:spcBef>
                <a:spcPct val="0"/>
              </a:spcBef>
              <a:spcAft>
                <a:spcPts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 never understood this.</a:t>
            </a:r>
          </a:p>
        </p:txBody>
      </p:sp>
    </p:spTree>
    <p:extLst>
      <p:ext uri="{BB962C8B-B14F-4D97-AF65-F5344CB8AC3E}">
        <p14:creationId xmlns:p14="http://schemas.microsoft.com/office/powerpoint/2010/main" val="2604338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3"/>
                                        </p:tgtEl>
                                        <p:attrNameLst>
                                          <p:attrName>style.visibility</p:attrName>
                                        </p:attrNameLst>
                                      </p:cBhvr>
                                      <p:to>
                                        <p:strVal val="visible"/>
                                      </p:to>
                                    </p:set>
                                    <p:anim calcmode="lin" valueType="num">
                                      <p:cBhvr additive="base">
                                        <p:cTn id="7" dur="500" fill="hold"/>
                                        <p:tgtEl>
                                          <p:spTgt spid="23"/>
                                        </p:tgtEl>
                                        <p:attrNameLst>
                                          <p:attrName>ppt_x</p:attrName>
                                        </p:attrNameLst>
                                      </p:cBhvr>
                                      <p:tavLst>
                                        <p:tav tm="0">
                                          <p:val>
                                            <p:strVal val="0-#ppt_w/2"/>
                                          </p:val>
                                        </p:tav>
                                        <p:tav tm="100000">
                                          <p:val>
                                            <p:strVal val="#ppt_x"/>
                                          </p:val>
                                        </p:tav>
                                      </p:tavLst>
                                    </p:anim>
                                    <p:anim calcmode="lin" valueType="num">
                                      <p:cBhvr additive="base">
                                        <p:cTn id="8" dur="500" fill="hold"/>
                                        <p:tgtEl>
                                          <p:spTgt spid="2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xEl>
                                              <p:pRg st="0" end="0"/>
                                            </p:txEl>
                                          </p:spTgt>
                                        </p:tgtEl>
                                        <p:attrNameLst>
                                          <p:attrName>style.visibility</p:attrName>
                                        </p:attrNameLst>
                                      </p:cBhvr>
                                      <p:to>
                                        <p:strVal val="visible"/>
                                      </p:to>
                                    </p:set>
                                    <p:anim calcmode="lin" valueType="num">
                                      <p:cBhvr additive="base">
                                        <p:cTn id="11" dur="500" fill="hold"/>
                                        <p:tgtEl>
                                          <p:spTgt spid="23">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3">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pic>
        <p:nvPicPr>
          <p:cNvPr id="202" name="Picture 6" descr="Image result for communicate">
            <a:extLst>
              <a:ext uri="{FF2B5EF4-FFF2-40B4-BE49-F238E27FC236}">
                <a16:creationId xmlns:a16="http://schemas.microsoft.com/office/drawing/2014/main" id="{FCC2DC9F-115D-4FCC-8F5D-0B5FFE7A3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“Hello Friend”</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“Hello Friend”</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50" name="AutoShape 38">
            <a:extLst>
              <a:ext uri="{FF2B5EF4-FFF2-40B4-BE49-F238E27FC236}">
                <a16:creationId xmlns:a16="http://schemas.microsoft.com/office/drawing/2014/main" id="{BC8DB629-BA55-4AC9-BA0D-5DD062D3DE55}"/>
              </a:ext>
            </a:extLst>
          </p:cNvPr>
          <p:cNvSpPr>
            <a:spLocks noChangeArrowheads="1"/>
          </p:cNvSpPr>
          <p:nvPr/>
        </p:nvSpPr>
        <p:spPr bwMode="auto">
          <a:xfrm>
            <a:off x="2972918" y="2907405"/>
            <a:ext cx="3350608" cy="877454"/>
          </a:xfrm>
          <a:prstGeom prst="wedgeRoundRectCallout">
            <a:avLst>
              <a:gd name="adj1" fmla="val -22749"/>
              <a:gd name="adj2" fmla="val -70361"/>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For each letter H e l </a:t>
            </a:r>
            <a:r>
              <a:rPr kumimoji="0" lang="en-US" sz="2400" b="0" i="0" u="none" strike="noStrike" kern="1200" cap="none" spc="0" normalizeH="0" baseline="0" noProof="0" dirty="0" err="1">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l</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o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send the 8 bit ASCII code.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grpSp>
        <p:nvGrpSpPr>
          <p:cNvPr id="17" name="Group 16">
            <a:extLst>
              <a:ext uri="{FF2B5EF4-FFF2-40B4-BE49-F238E27FC236}">
                <a16:creationId xmlns:a16="http://schemas.microsoft.com/office/drawing/2014/main" id="{7680C174-87C5-448A-86E5-7831D7B3D121}"/>
              </a:ext>
            </a:extLst>
          </p:cNvPr>
          <p:cNvGrpSpPr/>
          <p:nvPr/>
        </p:nvGrpSpPr>
        <p:grpSpPr>
          <a:xfrm>
            <a:off x="2241852" y="1905000"/>
            <a:ext cx="500148" cy="1298584"/>
            <a:chOff x="2241852" y="1860237"/>
            <a:chExt cx="500148" cy="1298584"/>
          </a:xfrm>
        </p:grpSpPr>
        <p:sp>
          <p:nvSpPr>
            <p:cNvPr id="251" name="Rectangle 250">
              <a:extLst>
                <a:ext uri="{FF2B5EF4-FFF2-40B4-BE49-F238E27FC236}">
                  <a16:creationId xmlns:a16="http://schemas.microsoft.com/office/drawing/2014/main" id="{37BAEB04-4F51-44A1-94BA-C766609D7A57}"/>
                </a:ext>
              </a:extLst>
            </p:cNvPr>
            <p:cNvSpPr/>
            <p:nvPr/>
          </p:nvSpPr>
          <p:spPr>
            <a:xfrm rot="3208618">
              <a:off x="1882616" y="2337920"/>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Encode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6" name="Arrow: Right 15">
              <a:extLst>
                <a:ext uri="{FF2B5EF4-FFF2-40B4-BE49-F238E27FC236}">
                  <a16:creationId xmlns:a16="http://schemas.microsoft.com/office/drawing/2014/main" id="{394C5AF4-470D-4810-891E-A57F41714F37}"/>
                </a:ext>
              </a:extLst>
            </p:cNvPr>
            <p:cNvSpPr/>
            <p:nvPr/>
          </p:nvSpPr>
          <p:spPr>
            <a:xfrm rot="3136722">
              <a:off x="2079381" y="2280652"/>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0" name="Group 19">
            <a:extLst>
              <a:ext uri="{FF2B5EF4-FFF2-40B4-BE49-F238E27FC236}">
                <a16:creationId xmlns:a16="http://schemas.microsoft.com/office/drawing/2014/main" id="{E2502B2B-6B45-4A77-AB39-8F7905E374E3}"/>
              </a:ext>
            </a:extLst>
          </p:cNvPr>
          <p:cNvGrpSpPr/>
          <p:nvPr/>
        </p:nvGrpSpPr>
        <p:grpSpPr>
          <a:xfrm>
            <a:off x="6703532" y="1816995"/>
            <a:ext cx="542053" cy="1225247"/>
            <a:chOff x="6703532" y="1816995"/>
            <a:chExt cx="542053" cy="1225247"/>
          </a:xfrm>
        </p:grpSpPr>
        <p:sp>
          <p:nvSpPr>
            <p:cNvPr id="256" name="Rectangle 255">
              <a:extLst>
                <a:ext uri="{FF2B5EF4-FFF2-40B4-BE49-F238E27FC236}">
                  <a16:creationId xmlns:a16="http://schemas.microsoft.com/office/drawing/2014/main" id="{DF88CDA6-6595-42EA-A069-26A703F6AA2B}"/>
                </a:ext>
              </a:extLst>
            </p:cNvPr>
            <p:cNvSpPr/>
            <p:nvPr/>
          </p:nvSpPr>
          <p:spPr>
            <a:xfrm rot="18391382" flipH="1">
              <a:off x="6424684" y="2221341"/>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Decode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57" name="Arrow: Right 256">
              <a:extLst>
                <a:ext uri="{FF2B5EF4-FFF2-40B4-BE49-F238E27FC236}">
                  <a16:creationId xmlns:a16="http://schemas.microsoft.com/office/drawing/2014/main" id="{2C4D7CEA-9A4A-4BDC-B637-2D64B822E7E5}"/>
                </a:ext>
              </a:extLst>
            </p:cNvPr>
            <p:cNvSpPr/>
            <p:nvPr/>
          </p:nvSpPr>
          <p:spPr>
            <a:xfrm rot="18463278" flipV="1">
              <a:off x="6283117" y="2237410"/>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8518855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02"/>
                                        </p:tgtEl>
                                        <p:attrNameLst>
                                          <p:attrName>style.visibility</p:attrName>
                                        </p:attrNameLst>
                                      </p:cBhvr>
                                      <p:to>
                                        <p:strVal val="visible"/>
                                      </p:to>
                                    </p:set>
                                    <p:anim calcmode="lin" valueType="num">
                                      <p:cBhvr additive="base">
                                        <p:cTn id="11" dur="500" fill="hold"/>
                                        <p:tgtEl>
                                          <p:spTgt spid="202"/>
                                        </p:tgtEl>
                                        <p:attrNameLst>
                                          <p:attrName>ppt_x</p:attrName>
                                        </p:attrNameLst>
                                      </p:cBhvr>
                                      <p:tavLst>
                                        <p:tav tm="0">
                                          <p:val>
                                            <p:strVal val="#ppt_x"/>
                                          </p:val>
                                        </p:tav>
                                        <p:tav tm="100000">
                                          <p:val>
                                            <p:strVal val="#ppt_x"/>
                                          </p:val>
                                        </p:tav>
                                      </p:tavLst>
                                    </p:anim>
                                    <p:anim calcmode="lin" valueType="num">
                                      <p:cBhvr additive="base">
                                        <p:cTn id="12" dur="500" fill="hold"/>
                                        <p:tgtEl>
                                          <p:spTgt spid="202"/>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03"/>
                                        </p:tgtEl>
                                        <p:attrNameLst>
                                          <p:attrName>style.visibility</p:attrName>
                                        </p:attrNameLst>
                                      </p:cBhvr>
                                      <p:to>
                                        <p:strVal val="visible"/>
                                      </p:to>
                                    </p:set>
                                    <p:anim calcmode="lin" valueType="num">
                                      <p:cBhvr additive="base">
                                        <p:cTn id="17" dur="500" fill="hold"/>
                                        <p:tgtEl>
                                          <p:spTgt spid="203"/>
                                        </p:tgtEl>
                                        <p:attrNameLst>
                                          <p:attrName>ppt_x</p:attrName>
                                        </p:attrNameLst>
                                      </p:cBhvr>
                                      <p:tavLst>
                                        <p:tav tm="0">
                                          <p:val>
                                            <p:strVal val="0-#ppt_w/2"/>
                                          </p:val>
                                        </p:tav>
                                        <p:tav tm="100000">
                                          <p:val>
                                            <p:strVal val="#ppt_x"/>
                                          </p:val>
                                        </p:tav>
                                      </p:tavLst>
                                    </p:anim>
                                    <p:anim calcmode="lin" valueType="num">
                                      <p:cBhvr additive="base">
                                        <p:cTn id="18" dur="500" fill="hold"/>
                                        <p:tgtEl>
                                          <p:spTgt spid="20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03">
                                            <p:txEl>
                                              <p:pRg st="0" end="0"/>
                                            </p:txEl>
                                          </p:spTgt>
                                        </p:tgtEl>
                                        <p:attrNameLst>
                                          <p:attrName>style.visibility</p:attrName>
                                        </p:attrNameLst>
                                      </p:cBhvr>
                                      <p:to>
                                        <p:strVal val="visible"/>
                                      </p:to>
                                    </p:set>
                                    <p:anim calcmode="lin" valueType="num">
                                      <p:cBhvr additive="base">
                                        <p:cTn id="21" dur="500" fill="hold"/>
                                        <p:tgtEl>
                                          <p:spTgt spid="203">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0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grpId="0" nodeType="clickEffect">
                                  <p:stCondLst>
                                    <p:cond delay="0"/>
                                  </p:stCondLst>
                                  <p:childTnLst>
                                    <p:set>
                                      <p:cBhvr>
                                        <p:cTn id="26" dur="1" fill="hold">
                                          <p:stCondLst>
                                            <p:cond delay="0"/>
                                          </p:stCondLst>
                                        </p:cTn>
                                        <p:tgtEl>
                                          <p:spTgt spid="233"/>
                                        </p:tgtEl>
                                        <p:attrNameLst>
                                          <p:attrName>style.visibility</p:attrName>
                                        </p:attrNameLst>
                                      </p:cBhvr>
                                      <p:to>
                                        <p:strVal val="visible"/>
                                      </p:to>
                                    </p:set>
                                    <p:anim calcmode="lin" valueType="num">
                                      <p:cBhvr additive="base">
                                        <p:cTn id="27" dur="500" fill="hold"/>
                                        <p:tgtEl>
                                          <p:spTgt spid="233"/>
                                        </p:tgtEl>
                                        <p:attrNameLst>
                                          <p:attrName>ppt_x</p:attrName>
                                        </p:attrNameLst>
                                      </p:cBhvr>
                                      <p:tavLst>
                                        <p:tav tm="0">
                                          <p:val>
                                            <p:strVal val="0-#ppt_w/2"/>
                                          </p:val>
                                        </p:tav>
                                        <p:tav tm="100000">
                                          <p:val>
                                            <p:strVal val="#ppt_x"/>
                                          </p:val>
                                        </p:tav>
                                      </p:tavLst>
                                    </p:anim>
                                    <p:anim calcmode="lin" valueType="num">
                                      <p:cBhvr additive="base">
                                        <p:cTn id="28" dur="500" fill="hold"/>
                                        <p:tgtEl>
                                          <p:spTgt spid="233"/>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233">
                                            <p:txEl>
                                              <p:pRg st="0" end="0"/>
                                            </p:txEl>
                                          </p:spTgt>
                                        </p:tgtEl>
                                        <p:attrNameLst>
                                          <p:attrName>style.visibility</p:attrName>
                                        </p:attrNameLst>
                                      </p:cBhvr>
                                      <p:to>
                                        <p:strVal val="visible"/>
                                      </p:to>
                                    </p:set>
                                    <p:anim calcmode="lin" valueType="num">
                                      <p:cBhvr additive="base">
                                        <p:cTn id="31" dur="500" fill="hold"/>
                                        <p:tgtEl>
                                          <p:spTgt spid="233">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2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03">
                                            <p:txEl>
                                              <p:pRg st="1" end="1"/>
                                            </p:txEl>
                                          </p:spTgt>
                                        </p:tgtEl>
                                        <p:attrNameLst>
                                          <p:attrName>style.visibility</p:attrName>
                                        </p:attrNameLst>
                                      </p:cBhvr>
                                      <p:to>
                                        <p:strVal val="visible"/>
                                      </p:to>
                                    </p:set>
                                    <p:anim calcmode="lin" valueType="num">
                                      <p:cBhvr additive="base">
                                        <p:cTn id="37" dur="500" fill="hold"/>
                                        <p:tgtEl>
                                          <p:spTgt spid="203">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20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233">
                                            <p:txEl>
                                              <p:pRg st="2" end="2"/>
                                            </p:txEl>
                                          </p:spTgt>
                                        </p:tgtEl>
                                        <p:attrNameLst>
                                          <p:attrName>style.visibility</p:attrName>
                                        </p:attrNameLst>
                                      </p:cBhvr>
                                      <p:to>
                                        <p:strVal val="visible"/>
                                      </p:to>
                                    </p:set>
                                    <p:anim calcmode="lin" valueType="num">
                                      <p:cBhvr additive="base">
                                        <p:cTn id="43" dur="500" fill="hold"/>
                                        <p:tgtEl>
                                          <p:spTgt spid="233">
                                            <p:txEl>
                                              <p:pRg st="2" end="2"/>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2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206"/>
                                        </p:tgtEl>
                                        <p:attrNameLst>
                                          <p:attrName>style.visibility</p:attrName>
                                        </p:attrNameLst>
                                      </p:cBhvr>
                                      <p:to>
                                        <p:strVal val="visible"/>
                                      </p:to>
                                    </p:set>
                                    <p:anim calcmode="lin" valueType="num">
                                      <p:cBhvr additive="base">
                                        <p:cTn id="49" dur="500" fill="hold"/>
                                        <p:tgtEl>
                                          <p:spTgt spid="206"/>
                                        </p:tgtEl>
                                        <p:attrNameLst>
                                          <p:attrName>ppt_x</p:attrName>
                                        </p:attrNameLst>
                                      </p:cBhvr>
                                      <p:tavLst>
                                        <p:tav tm="0">
                                          <p:val>
                                            <p:strVal val="#ppt_x"/>
                                          </p:val>
                                        </p:tav>
                                        <p:tav tm="100000">
                                          <p:val>
                                            <p:strVal val="#ppt_x"/>
                                          </p:val>
                                        </p:tav>
                                      </p:tavLst>
                                    </p:anim>
                                    <p:anim calcmode="lin" valueType="num">
                                      <p:cBhvr additive="base">
                                        <p:cTn id="50" dur="500" fill="hold"/>
                                        <p:tgtEl>
                                          <p:spTgt spid="206"/>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250"/>
                                        </p:tgtEl>
                                        <p:attrNameLst>
                                          <p:attrName>style.visibility</p:attrName>
                                        </p:attrNameLst>
                                      </p:cBhvr>
                                      <p:to>
                                        <p:strVal val="visible"/>
                                      </p:to>
                                    </p:set>
                                    <p:anim calcmode="lin" valueType="num">
                                      <p:cBhvr additive="base">
                                        <p:cTn id="55" dur="500" fill="hold"/>
                                        <p:tgtEl>
                                          <p:spTgt spid="250"/>
                                        </p:tgtEl>
                                        <p:attrNameLst>
                                          <p:attrName>ppt_x</p:attrName>
                                        </p:attrNameLst>
                                      </p:cBhvr>
                                      <p:tavLst>
                                        <p:tav tm="0">
                                          <p:val>
                                            <p:strVal val="#ppt_x"/>
                                          </p:val>
                                        </p:tav>
                                        <p:tav tm="100000">
                                          <p:val>
                                            <p:strVal val="#ppt_x"/>
                                          </p:val>
                                        </p:tav>
                                      </p:tavLst>
                                    </p:anim>
                                    <p:anim calcmode="lin" valueType="num">
                                      <p:cBhvr additive="base">
                                        <p:cTn id="56" dur="500" fill="hold"/>
                                        <p:tgtEl>
                                          <p:spTgt spid="250"/>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9" fill="hold" nodeType="click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0-#ppt_w/2"/>
                                          </p:val>
                                        </p:tav>
                                        <p:tav tm="100000">
                                          <p:val>
                                            <p:strVal val="#ppt_x"/>
                                          </p:val>
                                        </p:tav>
                                      </p:tavLst>
                                    </p:anim>
                                    <p:anim calcmode="lin" valueType="num">
                                      <p:cBhvr additive="base">
                                        <p:cTn id="62" dur="500" fill="hold"/>
                                        <p:tgtEl>
                                          <p:spTgt spid="17"/>
                                        </p:tgtEl>
                                        <p:attrNameLst>
                                          <p:attrName>ppt_y</p:attrName>
                                        </p:attrNameLst>
                                      </p:cBhvr>
                                      <p:tavLst>
                                        <p:tav tm="0">
                                          <p:val>
                                            <p:strVal val="0-#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12" fill="hold" nodeType="clickEffect">
                                  <p:stCondLst>
                                    <p:cond delay="0"/>
                                  </p:stCondLst>
                                  <p:childTnLst>
                                    <p:set>
                                      <p:cBhvr>
                                        <p:cTn id="66" dur="1" fill="hold">
                                          <p:stCondLst>
                                            <p:cond delay="0"/>
                                          </p:stCondLst>
                                        </p:cTn>
                                        <p:tgtEl>
                                          <p:spTgt spid="20"/>
                                        </p:tgtEl>
                                        <p:attrNameLst>
                                          <p:attrName>style.visibility</p:attrName>
                                        </p:attrNameLst>
                                      </p:cBhvr>
                                      <p:to>
                                        <p:strVal val="visible"/>
                                      </p:to>
                                    </p:set>
                                    <p:anim calcmode="lin" valueType="num">
                                      <p:cBhvr additive="base">
                                        <p:cTn id="67" dur="500" fill="hold"/>
                                        <p:tgtEl>
                                          <p:spTgt spid="20"/>
                                        </p:tgtEl>
                                        <p:attrNameLst>
                                          <p:attrName>ppt_x</p:attrName>
                                        </p:attrNameLst>
                                      </p:cBhvr>
                                      <p:tavLst>
                                        <p:tav tm="0">
                                          <p:val>
                                            <p:strVal val="0-#ppt_w/2"/>
                                          </p:val>
                                        </p:tav>
                                        <p:tav tm="100000">
                                          <p:val>
                                            <p:strVal val="#ppt_x"/>
                                          </p:val>
                                        </p:tav>
                                      </p:tavLst>
                                    </p:anim>
                                    <p:anim calcmode="lin" valueType="num">
                                      <p:cBhvr additive="base">
                                        <p:cTn id="68"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203" grpId="0" animBg="1"/>
      <p:bldP spid="233" grpId="0" animBg="1"/>
      <p:bldP spid="206" grpId="0" animBg="1"/>
      <p:bldP spid="250" grpId="0" animBg="1"/>
    </p:bldLst>
  </p:timing>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Picture 6" descr="Image result for communicate">
            <a:extLst>
              <a:ext uri="{FF2B5EF4-FFF2-40B4-BE49-F238E27FC236}">
                <a16:creationId xmlns:a16="http://schemas.microsoft.com/office/drawing/2014/main" id="{FCC2DC9F-115D-4FCC-8F5D-0B5FFE7A3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pic>
        <p:nvPicPr>
          <p:cNvPr id="15" name="Picture 20" descr="http://upload.wikimedia.org/wikipedia/commons/5/55/Dinky_Toys_-_Fire_engine.jpg">
            <a:extLst>
              <a:ext uri="{FF2B5EF4-FFF2-40B4-BE49-F238E27FC236}">
                <a16:creationId xmlns:a16="http://schemas.microsoft.com/office/drawing/2014/main" id="{7D2114D1-91C3-47AA-A588-217B7355240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302570" y="1447800"/>
            <a:ext cx="908575" cy="60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2133599" y="2907403"/>
            <a:ext cx="5417831" cy="3886219"/>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could just say “truck”.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But the world has so many trucks,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the message might not be clear.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Suppose the world contained N objects.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I would need log</a:t>
            </a:r>
            <a:r>
              <a:rPr kumimoji="0" lang="en-US" sz="2400" b="0" i="0" u="none" strike="noStrike" kern="1200" cap="none" spc="0" normalizeH="0" baseline="-25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2</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N bits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to assign each a distinct name.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But he is my brother, so he knows I am likely talking about my favorite truck.</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So I will give it the short code “old red”.</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This takes very few bits.</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pic>
        <p:nvPicPr>
          <p:cNvPr id="19" name="Picture 20" descr="http://upload.wikimedia.org/wikipedia/commons/5/55/Dinky_Toys_-_Fire_engine.jpg">
            <a:extLst>
              <a:ext uri="{FF2B5EF4-FFF2-40B4-BE49-F238E27FC236}">
                <a16:creationId xmlns:a16="http://schemas.microsoft.com/office/drawing/2014/main" id="{FFB040A1-AD70-4B15-B168-735EC13E35F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6994646" y="1452738"/>
            <a:ext cx="908575" cy="60430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7" name="Group 16">
            <a:extLst>
              <a:ext uri="{FF2B5EF4-FFF2-40B4-BE49-F238E27FC236}">
                <a16:creationId xmlns:a16="http://schemas.microsoft.com/office/drawing/2014/main" id="{7680C174-87C5-448A-86E5-7831D7B3D121}"/>
              </a:ext>
            </a:extLst>
          </p:cNvPr>
          <p:cNvGrpSpPr/>
          <p:nvPr/>
        </p:nvGrpSpPr>
        <p:grpSpPr>
          <a:xfrm>
            <a:off x="2241852" y="1905000"/>
            <a:ext cx="500148" cy="1298584"/>
            <a:chOff x="2241852" y="1860237"/>
            <a:chExt cx="500148" cy="1298584"/>
          </a:xfrm>
        </p:grpSpPr>
        <p:sp>
          <p:nvSpPr>
            <p:cNvPr id="251" name="Rectangle 250">
              <a:extLst>
                <a:ext uri="{FF2B5EF4-FFF2-40B4-BE49-F238E27FC236}">
                  <a16:creationId xmlns:a16="http://schemas.microsoft.com/office/drawing/2014/main" id="{37BAEB04-4F51-44A1-94BA-C766609D7A57}"/>
                </a:ext>
              </a:extLst>
            </p:cNvPr>
            <p:cNvSpPr/>
            <p:nvPr/>
          </p:nvSpPr>
          <p:spPr>
            <a:xfrm rot="3208618">
              <a:off x="1882616" y="2337920"/>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Encode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6" name="Arrow: Right 15">
              <a:extLst>
                <a:ext uri="{FF2B5EF4-FFF2-40B4-BE49-F238E27FC236}">
                  <a16:creationId xmlns:a16="http://schemas.microsoft.com/office/drawing/2014/main" id="{394C5AF4-470D-4810-891E-A57F41714F37}"/>
                </a:ext>
              </a:extLst>
            </p:cNvPr>
            <p:cNvSpPr/>
            <p:nvPr/>
          </p:nvSpPr>
          <p:spPr>
            <a:xfrm rot="3136722">
              <a:off x="2079381" y="2280652"/>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0" name="Group 19">
            <a:extLst>
              <a:ext uri="{FF2B5EF4-FFF2-40B4-BE49-F238E27FC236}">
                <a16:creationId xmlns:a16="http://schemas.microsoft.com/office/drawing/2014/main" id="{E2502B2B-6B45-4A77-AB39-8F7905E374E3}"/>
              </a:ext>
            </a:extLst>
          </p:cNvPr>
          <p:cNvGrpSpPr/>
          <p:nvPr/>
        </p:nvGrpSpPr>
        <p:grpSpPr>
          <a:xfrm>
            <a:off x="6703532" y="1816995"/>
            <a:ext cx="542053" cy="1225247"/>
            <a:chOff x="6703532" y="1816995"/>
            <a:chExt cx="542053" cy="1225247"/>
          </a:xfrm>
        </p:grpSpPr>
        <p:sp>
          <p:nvSpPr>
            <p:cNvPr id="256" name="Rectangle 255">
              <a:extLst>
                <a:ext uri="{FF2B5EF4-FFF2-40B4-BE49-F238E27FC236}">
                  <a16:creationId xmlns:a16="http://schemas.microsoft.com/office/drawing/2014/main" id="{DF88CDA6-6595-42EA-A069-26A703F6AA2B}"/>
                </a:ext>
              </a:extLst>
            </p:cNvPr>
            <p:cNvSpPr/>
            <p:nvPr/>
          </p:nvSpPr>
          <p:spPr>
            <a:xfrm rot="18391382" flipH="1">
              <a:off x="6424684" y="2221341"/>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Decode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57" name="Arrow: Right 256">
              <a:extLst>
                <a:ext uri="{FF2B5EF4-FFF2-40B4-BE49-F238E27FC236}">
                  <a16:creationId xmlns:a16="http://schemas.microsoft.com/office/drawing/2014/main" id="{2C4D7CEA-9A4A-4BDC-B637-2D64B822E7E5}"/>
                </a:ext>
              </a:extLst>
            </p:cNvPr>
            <p:cNvSpPr/>
            <p:nvPr/>
          </p:nvSpPr>
          <p:spPr>
            <a:xfrm rot="18463278" flipV="1">
              <a:off x="6283117" y="2237410"/>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1" name="Group 20">
            <a:extLst>
              <a:ext uri="{FF2B5EF4-FFF2-40B4-BE49-F238E27FC236}">
                <a16:creationId xmlns:a16="http://schemas.microsoft.com/office/drawing/2014/main" id="{61991580-03AD-44DA-9E9C-A2C32676B4BE}"/>
              </a:ext>
            </a:extLst>
          </p:cNvPr>
          <p:cNvGrpSpPr/>
          <p:nvPr/>
        </p:nvGrpSpPr>
        <p:grpSpPr>
          <a:xfrm>
            <a:off x="468751" y="6388803"/>
            <a:ext cx="2078037" cy="528086"/>
            <a:chOff x="121400" y="5860717"/>
            <a:chExt cx="2078037" cy="528086"/>
          </a:xfrm>
        </p:grpSpPr>
        <p:sp>
          <p:nvSpPr>
            <p:cNvPr id="22" name="Rectangle 21">
              <a:extLst>
                <a:ext uri="{FF2B5EF4-FFF2-40B4-BE49-F238E27FC236}">
                  <a16:creationId xmlns:a16="http://schemas.microsoft.com/office/drawing/2014/main" id="{4981E02D-47BD-4B61-8335-8F2221CEBBF4}"/>
                </a:ext>
              </a:extLst>
            </p:cNvPr>
            <p:cNvSpPr/>
            <p:nvPr/>
          </p:nvSpPr>
          <p:spPr>
            <a:xfrm>
              <a:off x="121400" y="5927138"/>
              <a:ext cx="20780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Compression</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 name="Arrow: Right 22">
              <a:extLst>
                <a:ext uri="{FF2B5EF4-FFF2-40B4-BE49-F238E27FC236}">
                  <a16:creationId xmlns:a16="http://schemas.microsoft.com/office/drawing/2014/main" id="{2B4F8D2A-83CD-4A15-B6FB-4D41AF506C08}"/>
                </a:ext>
              </a:extLst>
            </p:cNvPr>
            <p:cNvSpPr/>
            <p:nvPr/>
          </p:nvSpPr>
          <p:spPr>
            <a:xfrm rot="21528104">
              <a:off x="471166" y="5860717"/>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24" name="Rectangle 63">
            <a:extLst>
              <a:ext uri="{FF2B5EF4-FFF2-40B4-BE49-F238E27FC236}">
                <a16:creationId xmlns:a16="http://schemas.microsoft.com/office/drawing/2014/main" id="{139E9D18-644D-472A-85C4-EA95703A310E}"/>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spTree>
    <p:extLst>
      <p:ext uri="{BB962C8B-B14F-4D97-AF65-F5344CB8AC3E}">
        <p14:creationId xmlns:p14="http://schemas.microsoft.com/office/powerpoint/2010/main" val="2299489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
                                        </p:tgtEl>
                                        <p:attrNameLst>
                                          <p:attrName>style.visibility</p:attrName>
                                        </p:attrNameLst>
                                      </p:cBhvr>
                                      <p:to>
                                        <p:strVal val="visible"/>
                                      </p:to>
                                    </p:set>
                                    <p:anim calcmode="lin" valueType="num">
                                      <p:cBhvr additive="base">
                                        <p:cTn id="13" dur="500" fill="hold"/>
                                        <p:tgtEl>
                                          <p:spTgt spid="19"/>
                                        </p:tgtEl>
                                        <p:attrNameLst>
                                          <p:attrName>ppt_x</p:attrName>
                                        </p:attrNameLst>
                                      </p:cBhvr>
                                      <p:tavLst>
                                        <p:tav tm="0">
                                          <p:val>
                                            <p:strVal val="0-#ppt_w/2"/>
                                          </p:val>
                                        </p:tav>
                                        <p:tav tm="100000">
                                          <p:val>
                                            <p:strVal val="#ppt_x"/>
                                          </p:val>
                                        </p:tav>
                                      </p:tavLst>
                                    </p:anim>
                                    <p:anim calcmode="lin" valueType="num">
                                      <p:cBhvr additive="base">
                                        <p:cTn id="14"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anim calcmode="lin" valueType="num">
                                      <p:cBhvr additive="base">
                                        <p:cTn id="2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8">
                                            <p:txEl>
                                              <p:pRg st="1" end="1"/>
                                            </p:txEl>
                                          </p:spTgt>
                                        </p:tgtEl>
                                        <p:attrNameLst>
                                          <p:attrName>style.visibility</p:attrName>
                                        </p:attrNameLst>
                                      </p:cBhvr>
                                      <p:to>
                                        <p:strVal val="visible"/>
                                      </p:to>
                                    </p:set>
                                    <p:anim calcmode="lin" valueType="num">
                                      <p:cBhvr additive="base">
                                        <p:cTn id="29"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8">
                                            <p:txEl>
                                              <p:pRg st="2" end="2"/>
                                            </p:txEl>
                                          </p:spTgt>
                                        </p:tgtEl>
                                        <p:attrNameLst>
                                          <p:attrName>style.visibility</p:attrName>
                                        </p:attrNameLst>
                                      </p:cBhvr>
                                      <p:to>
                                        <p:strVal val="visible"/>
                                      </p:to>
                                    </p:set>
                                    <p:anim calcmode="lin" valueType="num">
                                      <p:cBhvr additive="base">
                                        <p:cTn id="35"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8">
                                            <p:txEl>
                                              <p:pRg st="3" end="3"/>
                                            </p:txEl>
                                          </p:spTgt>
                                        </p:tgtEl>
                                        <p:attrNameLst>
                                          <p:attrName>style.visibility</p:attrName>
                                        </p:attrNameLst>
                                      </p:cBhvr>
                                      <p:to>
                                        <p:strVal val="visible"/>
                                      </p:to>
                                    </p:set>
                                    <p:anim calcmode="lin" valueType="num">
                                      <p:cBhvr additive="base">
                                        <p:cTn id="41"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8">
                                            <p:txEl>
                                              <p:pRg st="4" end="4"/>
                                            </p:txEl>
                                          </p:spTgt>
                                        </p:tgtEl>
                                        <p:attrNameLst>
                                          <p:attrName>style.visibility</p:attrName>
                                        </p:attrNameLst>
                                      </p:cBhvr>
                                      <p:to>
                                        <p:strVal val="visible"/>
                                      </p:to>
                                    </p:set>
                                    <p:anim calcmode="lin" valueType="num">
                                      <p:cBhvr additive="base">
                                        <p:cTn id="47"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8">
                                            <p:txEl>
                                              <p:pRg st="5" end="5"/>
                                            </p:txEl>
                                          </p:spTgt>
                                        </p:tgtEl>
                                        <p:attrNameLst>
                                          <p:attrName>style.visibility</p:attrName>
                                        </p:attrNameLst>
                                      </p:cBhvr>
                                      <p:to>
                                        <p:strVal val="visible"/>
                                      </p:to>
                                    </p:set>
                                    <p:anim calcmode="lin" valueType="num">
                                      <p:cBhvr additive="base">
                                        <p:cTn id="53"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8">
                                            <p:txEl>
                                              <p:pRg st="6" end="6"/>
                                            </p:txEl>
                                          </p:spTgt>
                                        </p:tgtEl>
                                        <p:attrNameLst>
                                          <p:attrName>style.visibility</p:attrName>
                                        </p:attrNameLst>
                                      </p:cBhvr>
                                      <p:to>
                                        <p:strVal val="visible"/>
                                      </p:to>
                                    </p:set>
                                    <p:anim calcmode="lin" valueType="num">
                                      <p:cBhvr additive="base">
                                        <p:cTn id="59"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21"/>
                                        </p:tgtEl>
                                        <p:attrNameLst>
                                          <p:attrName>style.visibility</p:attrName>
                                        </p:attrNameLst>
                                      </p:cBhvr>
                                      <p:to>
                                        <p:strVal val="visible"/>
                                      </p:to>
                                    </p:set>
                                    <p:anim calcmode="lin" valueType="num">
                                      <p:cBhvr additive="base">
                                        <p:cTn id="65" dur="500" fill="hold"/>
                                        <p:tgtEl>
                                          <p:spTgt spid="21"/>
                                        </p:tgtEl>
                                        <p:attrNameLst>
                                          <p:attrName>ppt_x</p:attrName>
                                        </p:attrNameLst>
                                      </p:cBhvr>
                                      <p:tavLst>
                                        <p:tav tm="0">
                                          <p:val>
                                            <p:strVal val="0-#ppt_w/2"/>
                                          </p:val>
                                        </p:tav>
                                        <p:tav tm="100000">
                                          <p:val>
                                            <p:strVal val="#ppt_x"/>
                                          </p:val>
                                        </p:tav>
                                      </p:tavLst>
                                    </p:anim>
                                    <p:anim calcmode="lin" valueType="num">
                                      <p:cBhvr additive="base">
                                        <p:cTn id="6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Picture 6" descr="Image result for communicate">
            <a:extLst>
              <a:ext uri="{FF2B5EF4-FFF2-40B4-BE49-F238E27FC236}">
                <a16:creationId xmlns:a16="http://schemas.microsoft.com/office/drawing/2014/main" id="{FCC2DC9F-115D-4FCC-8F5D-0B5FFE7A3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1905000" y="2907403"/>
            <a:ext cx="6055928" cy="3547821"/>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Suppose this is an image with LOTS of pixels.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Each pixel has three color components</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so requires log</a:t>
            </a:r>
            <a:r>
              <a:rPr kumimoji="0" lang="en-US" sz="2400" b="0" i="0" u="none" strike="noStrike" kern="1200" cap="none" spc="0" normalizeH="0" baseline="-25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2</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(256</a:t>
            </a:r>
            <a:r>
              <a:rPr kumimoji="0" lang="en-US" sz="2400" b="0" i="0" u="none" strike="noStrike" kern="1200" cap="none" spc="0" normalizeH="0" baseline="3000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3</a:t>
            </a: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 3</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t>8 bits.</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This is a LOT of bits.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But each pixel was not chosen randomly.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There is structure to 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Eg there are big areas of the same green.</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Hence, something like JPEG can compress it</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into a file with far fewer bits.</a:t>
            </a:r>
          </a:p>
        </p:txBody>
      </p:sp>
      <p:grpSp>
        <p:nvGrpSpPr>
          <p:cNvPr id="17" name="Group 16">
            <a:extLst>
              <a:ext uri="{FF2B5EF4-FFF2-40B4-BE49-F238E27FC236}">
                <a16:creationId xmlns:a16="http://schemas.microsoft.com/office/drawing/2014/main" id="{7680C174-87C5-448A-86E5-7831D7B3D121}"/>
              </a:ext>
            </a:extLst>
          </p:cNvPr>
          <p:cNvGrpSpPr/>
          <p:nvPr/>
        </p:nvGrpSpPr>
        <p:grpSpPr>
          <a:xfrm>
            <a:off x="2241852" y="1905000"/>
            <a:ext cx="500148" cy="1298584"/>
            <a:chOff x="2241852" y="1860237"/>
            <a:chExt cx="500148" cy="1298584"/>
          </a:xfrm>
        </p:grpSpPr>
        <p:sp>
          <p:nvSpPr>
            <p:cNvPr id="251" name="Rectangle 250">
              <a:extLst>
                <a:ext uri="{FF2B5EF4-FFF2-40B4-BE49-F238E27FC236}">
                  <a16:creationId xmlns:a16="http://schemas.microsoft.com/office/drawing/2014/main" id="{37BAEB04-4F51-44A1-94BA-C766609D7A57}"/>
                </a:ext>
              </a:extLst>
            </p:cNvPr>
            <p:cNvSpPr/>
            <p:nvPr/>
          </p:nvSpPr>
          <p:spPr>
            <a:xfrm rot="3208618">
              <a:off x="1882616" y="2337920"/>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Encode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6" name="Arrow: Right 15">
              <a:extLst>
                <a:ext uri="{FF2B5EF4-FFF2-40B4-BE49-F238E27FC236}">
                  <a16:creationId xmlns:a16="http://schemas.microsoft.com/office/drawing/2014/main" id="{394C5AF4-470D-4810-891E-A57F41714F37}"/>
                </a:ext>
              </a:extLst>
            </p:cNvPr>
            <p:cNvSpPr/>
            <p:nvPr/>
          </p:nvSpPr>
          <p:spPr>
            <a:xfrm rot="3136722">
              <a:off x="2079381" y="2280652"/>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0" name="Group 19">
            <a:extLst>
              <a:ext uri="{FF2B5EF4-FFF2-40B4-BE49-F238E27FC236}">
                <a16:creationId xmlns:a16="http://schemas.microsoft.com/office/drawing/2014/main" id="{E2502B2B-6B45-4A77-AB39-8F7905E374E3}"/>
              </a:ext>
            </a:extLst>
          </p:cNvPr>
          <p:cNvGrpSpPr/>
          <p:nvPr/>
        </p:nvGrpSpPr>
        <p:grpSpPr>
          <a:xfrm>
            <a:off x="6703532" y="1816995"/>
            <a:ext cx="542053" cy="1225247"/>
            <a:chOff x="6703532" y="1816995"/>
            <a:chExt cx="542053" cy="1225247"/>
          </a:xfrm>
        </p:grpSpPr>
        <p:sp>
          <p:nvSpPr>
            <p:cNvPr id="256" name="Rectangle 255">
              <a:extLst>
                <a:ext uri="{FF2B5EF4-FFF2-40B4-BE49-F238E27FC236}">
                  <a16:creationId xmlns:a16="http://schemas.microsoft.com/office/drawing/2014/main" id="{DF88CDA6-6595-42EA-A069-26A703F6AA2B}"/>
                </a:ext>
              </a:extLst>
            </p:cNvPr>
            <p:cNvSpPr/>
            <p:nvPr/>
          </p:nvSpPr>
          <p:spPr>
            <a:xfrm rot="18391382" flipH="1">
              <a:off x="6424684" y="2221341"/>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Decode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57" name="Arrow: Right 256">
              <a:extLst>
                <a:ext uri="{FF2B5EF4-FFF2-40B4-BE49-F238E27FC236}">
                  <a16:creationId xmlns:a16="http://schemas.microsoft.com/office/drawing/2014/main" id="{2C4D7CEA-9A4A-4BDC-B637-2D64B822E7E5}"/>
                </a:ext>
              </a:extLst>
            </p:cNvPr>
            <p:cNvSpPr/>
            <p:nvPr/>
          </p:nvSpPr>
          <p:spPr>
            <a:xfrm rot="18463278" flipV="1">
              <a:off x="6283117" y="2237410"/>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1" name="Group 20">
            <a:extLst>
              <a:ext uri="{FF2B5EF4-FFF2-40B4-BE49-F238E27FC236}">
                <a16:creationId xmlns:a16="http://schemas.microsoft.com/office/drawing/2014/main" id="{61991580-03AD-44DA-9E9C-A2C32676B4BE}"/>
              </a:ext>
            </a:extLst>
          </p:cNvPr>
          <p:cNvGrpSpPr/>
          <p:nvPr/>
        </p:nvGrpSpPr>
        <p:grpSpPr>
          <a:xfrm>
            <a:off x="378548" y="6113462"/>
            <a:ext cx="2078037" cy="528086"/>
            <a:chOff x="121400" y="5860717"/>
            <a:chExt cx="2078037" cy="528086"/>
          </a:xfrm>
        </p:grpSpPr>
        <p:sp>
          <p:nvSpPr>
            <p:cNvPr id="22" name="Rectangle 21">
              <a:extLst>
                <a:ext uri="{FF2B5EF4-FFF2-40B4-BE49-F238E27FC236}">
                  <a16:creationId xmlns:a16="http://schemas.microsoft.com/office/drawing/2014/main" id="{4981E02D-47BD-4B61-8335-8F2221CEBBF4}"/>
                </a:ext>
              </a:extLst>
            </p:cNvPr>
            <p:cNvSpPr/>
            <p:nvPr/>
          </p:nvSpPr>
          <p:spPr>
            <a:xfrm>
              <a:off x="121400" y="5927138"/>
              <a:ext cx="20780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Compression</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 name="Arrow: Right 22">
              <a:extLst>
                <a:ext uri="{FF2B5EF4-FFF2-40B4-BE49-F238E27FC236}">
                  <a16:creationId xmlns:a16="http://schemas.microsoft.com/office/drawing/2014/main" id="{2B4F8D2A-83CD-4A15-B6FB-4D41AF506C08}"/>
                </a:ext>
              </a:extLst>
            </p:cNvPr>
            <p:cNvSpPr/>
            <p:nvPr/>
          </p:nvSpPr>
          <p:spPr>
            <a:xfrm rot="21528104">
              <a:off x="471166" y="5860717"/>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pic>
        <p:nvPicPr>
          <p:cNvPr id="24" name="Picture 6" descr="https://encrypted-tbn2.gstatic.com/images?q=tbn:ANd9GcQxi0BXRGGWwpZlLt6x5i_eKwXhaJLwx7Ku7fvdkqS2tzyVEg1gRg">
            <a:extLst>
              <a:ext uri="{FF2B5EF4-FFF2-40B4-BE49-F238E27FC236}">
                <a16:creationId xmlns:a16="http://schemas.microsoft.com/office/drawing/2014/main" id="{E19B51CC-5BED-4E4C-A48F-3C4421381B2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341821" y="1434921"/>
            <a:ext cx="901273" cy="599756"/>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https://encrypted-tbn2.gstatic.com/images?q=tbn:ANd9GcQxi0BXRGGWwpZlLt6x5i_eKwXhaJLwx7Ku7fvdkqS2tzyVEg1gRg">
            <a:extLst>
              <a:ext uri="{FF2B5EF4-FFF2-40B4-BE49-F238E27FC236}">
                <a16:creationId xmlns:a16="http://schemas.microsoft.com/office/drawing/2014/main" id="{F97482B8-9240-43A1-BA00-67D43EFBF66D}"/>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059655" y="1439859"/>
            <a:ext cx="901273" cy="599756"/>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63">
            <a:extLst>
              <a:ext uri="{FF2B5EF4-FFF2-40B4-BE49-F238E27FC236}">
                <a16:creationId xmlns:a16="http://schemas.microsoft.com/office/drawing/2014/main" id="{5CCE3608-F6EF-41D5-9027-5B8887A47268}"/>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spTree>
    <p:extLst>
      <p:ext uri="{BB962C8B-B14F-4D97-AF65-F5344CB8AC3E}">
        <p14:creationId xmlns:p14="http://schemas.microsoft.com/office/powerpoint/2010/main" val="7652835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additive="base">
                                        <p:cTn id="7" dur="500" fill="hold"/>
                                        <p:tgtEl>
                                          <p:spTgt spid="24"/>
                                        </p:tgtEl>
                                        <p:attrNameLst>
                                          <p:attrName>ppt_x</p:attrName>
                                        </p:attrNameLst>
                                      </p:cBhvr>
                                      <p:tavLst>
                                        <p:tav tm="0">
                                          <p:val>
                                            <p:strVal val="0-#ppt_w/2"/>
                                          </p:val>
                                        </p:tav>
                                        <p:tav tm="100000">
                                          <p:val>
                                            <p:strVal val="#ppt_x"/>
                                          </p:val>
                                        </p:tav>
                                      </p:tavLst>
                                    </p:anim>
                                    <p:anim calcmode="lin" valueType="num">
                                      <p:cBhvr additive="base">
                                        <p:cTn id="8"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0-#ppt_w/2"/>
                                          </p:val>
                                        </p:tav>
                                        <p:tav tm="100000">
                                          <p:val>
                                            <p:strVal val="#ppt_x"/>
                                          </p:val>
                                        </p:tav>
                                      </p:tavLst>
                                    </p:anim>
                                    <p:anim calcmode="lin" valueType="num">
                                      <p:cBhvr additive="base">
                                        <p:cTn id="14"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anim calcmode="lin" valueType="num">
                                      <p:cBhvr additive="base">
                                        <p:cTn id="2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18">
                                            <p:txEl>
                                              <p:pRg st="1" end="1"/>
                                            </p:txEl>
                                          </p:spTgt>
                                        </p:tgtEl>
                                        <p:attrNameLst>
                                          <p:attrName>style.visibility</p:attrName>
                                        </p:attrNameLst>
                                      </p:cBhvr>
                                      <p:to>
                                        <p:strVal val="visible"/>
                                      </p:to>
                                    </p:set>
                                    <p:anim calcmode="lin" valueType="num">
                                      <p:cBhvr additive="base">
                                        <p:cTn id="29"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18">
                                            <p:txEl>
                                              <p:pRg st="2" end="2"/>
                                            </p:txEl>
                                          </p:spTgt>
                                        </p:tgtEl>
                                        <p:attrNameLst>
                                          <p:attrName>style.visibility</p:attrName>
                                        </p:attrNameLst>
                                      </p:cBhvr>
                                      <p:to>
                                        <p:strVal val="visible"/>
                                      </p:to>
                                    </p:set>
                                    <p:anim calcmode="lin" valueType="num">
                                      <p:cBhvr additive="base">
                                        <p:cTn id="35"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18">
                                            <p:txEl>
                                              <p:pRg st="3" end="3"/>
                                            </p:txEl>
                                          </p:spTgt>
                                        </p:tgtEl>
                                        <p:attrNameLst>
                                          <p:attrName>style.visibility</p:attrName>
                                        </p:attrNameLst>
                                      </p:cBhvr>
                                      <p:to>
                                        <p:strVal val="visible"/>
                                      </p:to>
                                    </p:set>
                                    <p:anim calcmode="lin" valueType="num">
                                      <p:cBhvr additive="base">
                                        <p:cTn id="41"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1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nodeType="clickEffect">
                                  <p:stCondLst>
                                    <p:cond delay="0"/>
                                  </p:stCondLst>
                                  <p:childTnLst>
                                    <p:set>
                                      <p:cBhvr>
                                        <p:cTn id="46" dur="1" fill="hold">
                                          <p:stCondLst>
                                            <p:cond delay="0"/>
                                          </p:stCondLst>
                                        </p:cTn>
                                        <p:tgtEl>
                                          <p:spTgt spid="18">
                                            <p:txEl>
                                              <p:pRg st="4" end="4"/>
                                            </p:txEl>
                                          </p:spTgt>
                                        </p:tgtEl>
                                        <p:attrNameLst>
                                          <p:attrName>style.visibility</p:attrName>
                                        </p:attrNameLst>
                                      </p:cBhvr>
                                      <p:to>
                                        <p:strVal val="visible"/>
                                      </p:to>
                                    </p:set>
                                    <p:anim calcmode="lin" valueType="num">
                                      <p:cBhvr additive="base">
                                        <p:cTn id="47"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additive="base">
                                        <p:cTn id="48" dur="500" fill="hold"/>
                                        <p:tgtEl>
                                          <p:spTgt spid="18">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4" fill="hold" nodeType="clickEffect">
                                  <p:stCondLst>
                                    <p:cond delay="0"/>
                                  </p:stCondLst>
                                  <p:childTnLst>
                                    <p:set>
                                      <p:cBhvr>
                                        <p:cTn id="52" dur="1" fill="hold">
                                          <p:stCondLst>
                                            <p:cond delay="0"/>
                                          </p:stCondLst>
                                        </p:cTn>
                                        <p:tgtEl>
                                          <p:spTgt spid="18">
                                            <p:txEl>
                                              <p:pRg st="5" end="5"/>
                                            </p:txEl>
                                          </p:spTgt>
                                        </p:tgtEl>
                                        <p:attrNameLst>
                                          <p:attrName>style.visibility</p:attrName>
                                        </p:attrNameLst>
                                      </p:cBhvr>
                                      <p:to>
                                        <p:strVal val="visible"/>
                                      </p:to>
                                    </p:set>
                                    <p:anim calcmode="lin" valueType="num">
                                      <p:cBhvr additive="base">
                                        <p:cTn id="53"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8">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8">
                                            <p:txEl>
                                              <p:pRg st="6" end="6"/>
                                            </p:txEl>
                                          </p:spTgt>
                                        </p:tgtEl>
                                        <p:attrNameLst>
                                          <p:attrName>style.visibility</p:attrName>
                                        </p:attrNameLst>
                                      </p:cBhvr>
                                      <p:to>
                                        <p:strVal val="visible"/>
                                      </p:to>
                                    </p:set>
                                    <p:anim calcmode="lin" valueType="num">
                                      <p:cBhvr additive="base">
                                        <p:cTn id="59"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8">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21"/>
                                        </p:tgtEl>
                                        <p:attrNameLst>
                                          <p:attrName>style.visibility</p:attrName>
                                        </p:attrNameLst>
                                      </p:cBhvr>
                                      <p:to>
                                        <p:strVal val="visible"/>
                                      </p:to>
                                    </p:set>
                                    <p:anim calcmode="lin" valueType="num">
                                      <p:cBhvr additive="base">
                                        <p:cTn id="65" dur="500" fill="hold"/>
                                        <p:tgtEl>
                                          <p:spTgt spid="21"/>
                                        </p:tgtEl>
                                        <p:attrNameLst>
                                          <p:attrName>ppt_x</p:attrName>
                                        </p:attrNameLst>
                                      </p:cBhvr>
                                      <p:tavLst>
                                        <p:tav tm="0">
                                          <p:val>
                                            <p:strVal val="0-#ppt_w/2"/>
                                          </p:val>
                                        </p:tav>
                                        <p:tav tm="100000">
                                          <p:val>
                                            <p:strVal val="#ppt_x"/>
                                          </p:val>
                                        </p:tav>
                                      </p:tavLst>
                                    </p:anim>
                                    <p:anim calcmode="lin" valueType="num">
                                      <p:cBhvr additive="base">
                                        <p:cTn id="6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Picture 6" descr="Image result for communicate">
            <a:extLst>
              <a:ext uri="{FF2B5EF4-FFF2-40B4-BE49-F238E27FC236}">
                <a16:creationId xmlns:a16="http://schemas.microsoft.com/office/drawing/2014/main" id="{FCC2DC9F-115D-4FCC-8F5D-0B5FFE7A3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1943637" y="2907403"/>
            <a:ext cx="5638800" cy="2121797"/>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Suppose this sequence contains 10,000</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copies of “face” or “bicycle”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chosen randomly.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No compression is possible.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 bits will be needed to be sent.</a:t>
            </a:r>
          </a:p>
        </p:txBody>
      </p:sp>
      <p:grpSp>
        <p:nvGrpSpPr>
          <p:cNvPr id="21" name="Group 20">
            <a:extLst>
              <a:ext uri="{FF2B5EF4-FFF2-40B4-BE49-F238E27FC236}">
                <a16:creationId xmlns:a16="http://schemas.microsoft.com/office/drawing/2014/main" id="{61991580-03AD-44DA-9E9C-A2C32676B4BE}"/>
              </a:ext>
            </a:extLst>
          </p:cNvPr>
          <p:cNvGrpSpPr/>
          <p:nvPr/>
        </p:nvGrpSpPr>
        <p:grpSpPr>
          <a:xfrm>
            <a:off x="-44532" y="4334191"/>
            <a:ext cx="2440852" cy="553844"/>
            <a:chOff x="121400" y="5834959"/>
            <a:chExt cx="2440852" cy="553844"/>
          </a:xfrm>
        </p:grpSpPr>
        <p:sp>
          <p:nvSpPr>
            <p:cNvPr id="22" name="Rectangle 21">
              <a:extLst>
                <a:ext uri="{FF2B5EF4-FFF2-40B4-BE49-F238E27FC236}">
                  <a16:creationId xmlns:a16="http://schemas.microsoft.com/office/drawing/2014/main" id="{4981E02D-47BD-4B61-8335-8F2221CEBBF4}"/>
                </a:ext>
              </a:extLst>
            </p:cNvPr>
            <p:cNvSpPr/>
            <p:nvPr/>
          </p:nvSpPr>
          <p:spPr>
            <a:xfrm>
              <a:off x="121400" y="5927138"/>
              <a:ext cx="2440852"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NO Compression</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 name="Arrow: Right 22">
              <a:extLst>
                <a:ext uri="{FF2B5EF4-FFF2-40B4-BE49-F238E27FC236}">
                  <a16:creationId xmlns:a16="http://schemas.microsoft.com/office/drawing/2014/main" id="{2B4F8D2A-83CD-4A15-B6FB-4D41AF506C08}"/>
                </a:ext>
              </a:extLst>
            </p:cNvPr>
            <p:cNvSpPr/>
            <p:nvPr/>
          </p:nvSpPr>
          <p:spPr>
            <a:xfrm>
              <a:off x="471166" y="5834959"/>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 name="Group 1">
            <a:extLst>
              <a:ext uri="{FF2B5EF4-FFF2-40B4-BE49-F238E27FC236}">
                <a16:creationId xmlns:a16="http://schemas.microsoft.com/office/drawing/2014/main" id="{2D8A1D09-CE8D-44D7-8733-25E5901A4B8B}"/>
              </a:ext>
            </a:extLst>
          </p:cNvPr>
          <p:cNvGrpSpPr/>
          <p:nvPr/>
        </p:nvGrpSpPr>
        <p:grpSpPr>
          <a:xfrm>
            <a:off x="495195" y="1418482"/>
            <a:ext cx="3350608" cy="815819"/>
            <a:chOff x="495195" y="1418482"/>
            <a:chExt cx="3350608" cy="815819"/>
          </a:xfrm>
        </p:grpSpPr>
        <p:grpSp>
          <p:nvGrpSpPr>
            <p:cNvPr id="32" name="Group 31">
              <a:extLst>
                <a:ext uri="{FF2B5EF4-FFF2-40B4-BE49-F238E27FC236}">
                  <a16:creationId xmlns:a16="http://schemas.microsoft.com/office/drawing/2014/main" id="{6A782F02-2746-4A74-9D9D-9E65A2F22558}"/>
                </a:ext>
              </a:extLst>
            </p:cNvPr>
            <p:cNvGrpSpPr/>
            <p:nvPr/>
          </p:nvGrpSpPr>
          <p:grpSpPr>
            <a:xfrm>
              <a:off x="823579" y="1834191"/>
              <a:ext cx="2667000" cy="400110"/>
              <a:chOff x="935332" y="2614085"/>
              <a:chExt cx="2667000" cy="400110"/>
            </a:xfrm>
          </p:grpSpPr>
          <p:cxnSp>
            <p:nvCxnSpPr>
              <p:cNvPr id="33" name="Straight Arrow Connector 32">
                <a:extLst>
                  <a:ext uri="{FF2B5EF4-FFF2-40B4-BE49-F238E27FC236}">
                    <a16:creationId xmlns:a16="http://schemas.microsoft.com/office/drawing/2014/main" id="{0D4B130B-78C2-4AE4-B999-8FD2CBDC2D8B}"/>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34" name="Rectangle 33">
                <a:extLst>
                  <a:ext uri="{FF2B5EF4-FFF2-40B4-BE49-F238E27FC236}">
                    <a16:creationId xmlns:a16="http://schemas.microsoft.com/office/drawing/2014/main" id="{BC312712-4B6B-4362-B8E7-187A8F117744}"/>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5" name="Rectangle 44">
              <a:extLst>
                <a:ext uri="{FF2B5EF4-FFF2-40B4-BE49-F238E27FC236}">
                  <a16:creationId xmlns:a16="http://schemas.microsoft.com/office/drawing/2014/main" id="{64BF7F85-6EC0-4F01-B071-0D2C2DDE06AA}"/>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12E892D0-9780-4747-9D50-46313E00B1EB}"/>
              </a:ext>
            </a:extLst>
          </p:cNvPr>
          <p:cNvGrpSpPr/>
          <p:nvPr/>
        </p:nvGrpSpPr>
        <p:grpSpPr>
          <a:xfrm>
            <a:off x="5793392" y="1422042"/>
            <a:ext cx="3350608" cy="815819"/>
            <a:chOff x="495195" y="1418482"/>
            <a:chExt cx="3350608" cy="815819"/>
          </a:xfrm>
        </p:grpSpPr>
        <p:grpSp>
          <p:nvGrpSpPr>
            <p:cNvPr id="48" name="Group 47">
              <a:extLst>
                <a:ext uri="{FF2B5EF4-FFF2-40B4-BE49-F238E27FC236}">
                  <a16:creationId xmlns:a16="http://schemas.microsoft.com/office/drawing/2014/main" id="{E62E8B5A-8B40-4F79-962B-A8CC0EB3344B}"/>
                </a:ext>
              </a:extLst>
            </p:cNvPr>
            <p:cNvGrpSpPr/>
            <p:nvPr/>
          </p:nvGrpSpPr>
          <p:grpSpPr>
            <a:xfrm>
              <a:off x="823579" y="1834191"/>
              <a:ext cx="2667000" cy="400110"/>
              <a:chOff x="935332" y="2614085"/>
              <a:chExt cx="2667000" cy="400110"/>
            </a:xfrm>
          </p:grpSpPr>
          <p:cxnSp>
            <p:nvCxnSpPr>
              <p:cNvPr id="50" name="Straight Arrow Connector 49">
                <a:extLst>
                  <a:ext uri="{FF2B5EF4-FFF2-40B4-BE49-F238E27FC236}">
                    <a16:creationId xmlns:a16="http://schemas.microsoft.com/office/drawing/2014/main" id="{6EF669AF-8E6C-4FF8-8EBB-8C2A0E39DCB0}"/>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51" name="Rectangle 50">
                <a:extLst>
                  <a:ext uri="{FF2B5EF4-FFF2-40B4-BE49-F238E27FC236}">
                    <a16:creationId xmlns:a16="http://schemas.microsoft.com/office/drawing/2014/main" id="{43123E10-C342-4724-A036-01F5AF788AE7}"/>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9" name="Rectangle 48">
              <a:extLst>
                <a:ext uri="{FF2B5EF4-FFF2-40B4-BE49-F238E27FC236}">
                  <a16:creationId xmlns:a16="http://schemas.microsoft.com/office/drawing/2014/main" id="{1645CD74-48F6-45B8-B5F6-6E9B1A1D457C}"/>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58" name="Rectangle 63">
            <a:extLst>
              <a:ext uri="{FF2B5EF4-FFF2-40B4-BE49-F238E27FC236}">
                <a16:creationId xmlns:a16="http://schemas.microsoft.com/office/drawing/2014/main" id="{A456AFAB-0DA8-48D7-B6D0-B4688A1BCF3B}"/>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spTree>
    <p:extLst>
      <p:ext uri="{BB962C8B-B14F-4D97-AF65-F5344CB8AC3E}">
        <p14:creationId xmlns:p14="http://schemas.microsoft.com/office/powerpoint/2010/main" val="115314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ppt_x"/>
                                          </p:val>
                                        </p:tav>
                                        <p:tav tm="100000">
                                          <p:val>
                                            <p:strVal val="#ppt_x"/>
                                          </p:val>
                                        </p:tav>
                                      </p:tavLst>
                                    </p:anim>
                                    <p:anim calcmode="lin" valueType="num">
                                      <p:cBhvr additive="base">
                                        <p:cTn id="20" dur="500" fill="hold"/>
                                        <p:tgtEl>
                                          <p:spTgt spid="18"/>
                                        </p:tgtEl>
                                        <p:attrNameLst>
                                          <p:attrName>ppt_y</p:attrName>
                                        </p:attrNameLst>
                                      </p:cBhvr>
                                      <p:tavLst>
                                        <p:tav tm="0">
                                          <p:val>
                                            <p:strVal val="1+#ppt_h/2"/>
                                          </p:val>
                                        </p:tav>
                                        <p:tav tm="100000">
                                          <p:val>
                                            <p:strVal val="#ppt_y"/>
                                          </p:val>
                                        </p:tav>
                                      </p:tavLst>
                                    </p:anim>
                                  </p:childTnLst>
                                </p:cTn>
                              </p:par>
                              <p:par>
                                <p:cTn id="21" presetID="2" presetClass="entr" presetSubtype="4" fill="hold" nodeType="withEffect">
                                  <p:stCondLst>
                                    <p:cond delay="0"/>
                                  </p:stCondLst>
                                  <p:childTnLst>
                                    <p:set>
                                      <p:cBhvr>
                                        <p:cTn id="22" dur="1" fill="hold">
                                          <p:stCondLst>
                                            <p:cond delay="0"/>
                                          </p:stCondLst>
                                        </p:cTn>
                                        <p:tgtEl>
                                          <p:spTgt spid="18">
                                            <p:txEl>
                                              <p:pRg st="0" end="0"/>
                                            </p:txEl>
                                          </p:spTgt>
                                        </p:tgtEl>
                                        <p:attrNameLst>
                                          <p:attrName>style.visibility</p:attrName>
                                        </p:attrNameLst>
                                      </p:cBhvr>
                                      <p:to>
                                        <p:strVal val="visible"/>
                                      </p:to>
                                    </p:set>
                                    <p:anim calcmode="lin" valueType="num">
                                      <p:cBhvr additive="base">
                                        <p:cTn id="23"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8">
                                            <p:txEl>
                                              <p:pRg st="1" end="1"/>
                                            </p:txEl>
                                          </p:spTgt>
                                        </p:tgtEl>
                                        <p:attrNameLst>
                                          <p:attrName>style.visibility</p:attrName>
                                        </p:attrNameLst>
                                      </p:cBhvr>
                                      <p:to>
                                        <p:strVal val="visible"/>
                                      </p:to>
                                    </p:set>
                                    <p:anim calcmode="lin" valueType="num">
                                      <p:cBhvr additive="base">
                                        <p:cTn id="27"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18">
                                            <p:txEl>
                                              <p:pRg st="2" end="2"/>
                                            </p:txEl>
                                          </p:spTgt>
                                        </p:tgtEl>
                                        <p:attrNameLst>
                                          <p:attrName>style.visibility</p:attrName>
                                        </p:attrNameLst>
                                      </p:cBhvr>
                                      <p:to>
                                        <p:strVal val="visible"/>
                                      </p:to>
                                    </p:set>
                                    <p:anim calcmode="lin" valueType="num">
                                      <p:cBhvr additive="base">
                                        <p:cTn id="33"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8">
                                            <p:txEl>
                                              <p:pRg st="3" end="3"/>
                                            </p:txEl>
                                          </p:spTgt>
                                        </p:tgtEl>
                                        <p:attrNameLst>
                                          <p:attrName>style.visibility</p:attrName>
                                        </p:attrNameLst>
                                      </p:cBhvr>
                                      <p:to>
                                        <p:strVal val="visible"/>
                                      </p:to>
                                    </p:set>
                                    <p:anim calcmode="lin" valueType="num">
                                      <p:cBhvr additive="base">
                                        <p:cTn id="39"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8">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1"/>
                                        </p:tgtEl>
                                        <p:attrNameLst>
                                          <p:attrName>style.visibility</p:attrName>
                                        </p:attrNameLst>
                                      </p:cBhvr>
                                      <p:to>
                                        <p:strVal val="visible"/>
                                      </p:to>
                                    </p:set>
                                    <p:anim calcmode="lin" valueType="num">
                                      <p:cBhvr additive="base">
                                        <p:cTn id="45" dur="500" fill="hold"/>
                                        <p:tgtEl>
                                          <p:spTgt spid="21"/>
                                        </p:tgtEl>
                                        <p:attrNameLst>
                                          <p:attrName>ppt_x</p:attrName>
                                        </p:attrNameLst>
                                      </p:cBhvr>
                                      <p:tavLst>
                                        <p:tav tm="0">
                                          <p:val>
                                            <p:strVal val="0-#ppt_w/2"/>
                                          </p:val>
                                        </p:tav>
                                        <p:tav tm="100000">
                                          <p:val>
                                            <p:strVal val="#ppt_x"/>
                                          </p:val>
                                        </p:tav>
                                      </p:tavLst>
                                    </p:anim>
                                    <p:anim calcmode="lin" valueType="num">
                                      <p:cBhvr additive="base">
                                        <p:cTn id="46"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Lst>
  </p:timing>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2" name="Picture 6" descr="Image result for communicate">
            <a:extLst>
              <a:ext uri="{FF2B5EF4-FFF2-40B4-BE49-F238E27FC236}">
                <a16:creationId xmlns:a16="http://schemas.microsoft.com/office/drawing/2014/main" id="{FCC2DC9F-115D-4FCC-8F5D-0B5FFE7A325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1943637" y="2907403"/>
            <a:ext cx="5735620" cy="2426597"/>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Suppose the boys agreed a head of time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on a sequence of 10,000 images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of faces and bikes.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Suppose the message face, bicycle, face,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is the correct label given by the supervisor.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Now how many bits need to be sent? </a:t>
            </a:r>
          </a:p>
        </p:txBody>
      </p:sp>
      <p:grpSp>
        <p:nvGrpSpPr>
          <p:cNvPr id="26" name="Group 25">
            <a:extLst>
              <a:ext uri="{FF2B5EF4-FFF2-40B4-BE49-F238E27FC236}">
                <a16:creationId xmlns:a16="http://schemas.microsoft.com/office/drawing/2014/main" id="{78B9CE5D-E4FC-4BA2-9661-1E734728C7AC}"/>
              </a:ext>
            </a:extLst>
          </p:cNvPr>
          <p:cNvGrpSpPr/>
          <p:nvPr/>
        </p:nvGrpSpPr>
        <p:grpSpPr>
          <a:xfrm>
            <a:off x="351346" y="2166543"/>
            <a:ext cx="3196359" cy="733015"/>
            <a:chOff x="267029" y="4881117"/>
            <a:chExt cx="3196359" cy="733015"/>
          </a:xfrm>
        </p:grpSpPr>
        <p:pic>
          <p:nvPicPr>
            <p:cNvPr id="27" name="Picture 8" descr="https://scontent-mrs1-1.xx.fbcdn.net/hphotos-xfp1/t31.0-8/10575340_10153802014361141_2581281123763146573_o.jpg">
              <a:extLst>
                <a:ext uri="{FF2B5EF4-FFF2-40B4-BE49-F238E27FC236}">
                  <a16:creationId xmlns:a16="http://schemas.microsoft.com/office/drawing/2014/main" id="{E63626B0-6079-409D-BA88-0F7CAF2452B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https://encrypted-tbn2.gstatic.com/images?q=tbn:ANd9GcQxi0BXRGGWwpZlLt6x5i_eKwXhaJLwx7Ku7fvdkqS2tzyVEg1gRg">
              <a:extLst>
                <a:ext uri="{FF2B5EF4-FFF2-40B4-BE49-F238E27FC236}">
                  <a16:creationId xmlns:a16="http://schemas.microsoft.com/office/drawing/2014/main" id="{667E51CB-5236-41E4-B85C-F259F44A97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s://scontent-mrs1-1.xx.fbcdn.net/hphotos-xfp1/t31.0-8/10575340_10153802014361141_2581281123763146573_o.jpg">
              <a:extLst>
                <a:ext uri="{FF2B5EF4-FFF2-40B4-BE49-F238E27FC236}">
                  <a16:creationId xmlns:a16="http://schemas.microsoft.com/office/drawing/2014/main" id="{23063886-C2D4-49DC-A97E-738F6B91BFC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6AE3B0B5-1AAB-4E36-B36F-E0C389795388}"/>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1" name="Rectangle 30">
              <a:extLst>
                <a:ext uri="{FF2B5EF4-FFF2-40B4-BE49-F238E27FC236}">
                  <a16:creationId xmlns:a16="http://schemas.microsoft.com/office/drawing/2014/main" id="{A39D6D84-0C0B-4DF5-ACFC-A10595654D22}"/>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2D8A1D09-CE8D-44D7-8733-25E5901A4B8B}"/>
              </a:ext>
            </a:extLst>
          </p:cNvPr>
          <p:cNvGrpSpPr/>
          <p:nvPr/>
        </p:nvGrpSpPr>
        <p:grpSpPr>
          <a:xfrm>
            <a:off x="495195" y="1418482"/>
            <a:ext cx="3350608" cy="815819"/>
            <a:chOff x="495195" y="1418482"/>
            <a:chExt cx="3350608" cy="815819"/>
          </a:xfrm>
        </p:grpSpPr>
        <p:grpSp>
          <p:nvGrpSpPr>
            <p:cNvPr id="32" name="Group 31">
              <a:extLst>
                <a:ext uri="{FF2B5EF4-FFF2-40B4-BE49-F238E27FC236}">
                  <a16:creationId xmlns:a16="http://schemas.microsoft.com/office/drawing/2014/main" id="{6A782F02-2746-4A74-9D9D-9E65A2F22558}"/>
                </a:ext>
              </a:extLst>
            </p:cNvPr>
            <p:cNvGrpSpPr/>
            <p:nvPr/>
          </p:nvGrpSpPr>
          <p:grpSpPr>
            <a:xfrm>
              <a:off x="823579" y="1834191"/>
              <a:ext cx="2667000" cy="400110"/>
              <a:chOff x="935332" y="2614085"/>
              <a:chExt cx="2667000" cy="400110"/>
            </a:xfrm>
          </p:grpSpPr>
          <p:cxnSp>
            <p:nvCxnSpPr>
              <p:cNvPr id="33" name="Straight Arrow Connector 32">
                <a:extLst>
                  <a:ext uri="{FF2B5EF4-FFF2-40B4-BE49-F238E27FC236}">
                    <a16:creationId xmlns:a16="http://schemas.microsoft.com/office/drawing/2014/main" id="{0D4B130B-78C2-4AE4-B999-8FD2CBDC2D8B}"/>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34" name="Rectangle 33">
                <a:extLst>
                  <a:ext uri="{FF2B5EF4-FFF2-40B4-BE49-F238E27FC236}">
                    <a16:creationId xmlns:a16="http://schemas.microsoft.com/office/drawing/2014/main" id="{BC312712-4B6B-4362-B8E7-187A8F117744}"/>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5" name="Rectangle 44">
              <a:extLst>
                <a:ext uri="{FF2B5EF4-FFF2-40B4-BE49-F238E27FC236}">
                  <a16:creationId xmlns:a16="http://schemas.microsoft.com/office/drawing/2014/main" id="{64BF7F85-6EC0-4F01-B071-0D2C2DDE06AA}"/>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12E892D0-9780-4747-9D50-46313E00B1EB}"/>
              </a:ext>
            </a:extLst>
          </p:cNvPr>
          <p:cNvGrpSpPr/>
          <p:nvPr/>
        </p:nvGrpSpPr>
        <p:grpSpPr>
          <a:xfrm>
            <a:off x="5793392" y="1422042"/>
            <a:ext cx="3350608" cy="815819"/>
            <a:chOff x="495195" y="1418482"/>
            <a:chExt cx="3350608" cy="815819"/>
          </a:xfrm>
        </p:grpSpPr>
        <p:grpSp>
          <p:nvGrpSpPr>
            <p:cNvPr id="48" name="Group 47">
              <a:extLst>
                <a:ext uri="{FF2B5EF4-FFF2-40B4-BE49-F238E27FC236}">
                  <a16:creationId xmlns:a16="http://schemas.microsoft.com/office/drawing/2014/main" id="{E62E8B5A-8B40-4F79-962B-A8CC0EB3344B}"/>
                </a:ext>
              </a:extLst>
            </p:cNvPr>
            <p:cNvGrpSpPr/>
            <p:nvPr/>
          </p:nvGrpSpPr>
          <p:grpSpPr>
            <a:xfrm>
              <a:off x="823579" y="1834191"/>
              <a:ext cx="2667000" cy="400110"/>
              <a:chOff x="935332" y="2614085"/>
              <a:chExt cx="2667000" cy="400110"/>
            </a:xfrm>
          </p:grpSpPr>
          <p:cxnSp>
            <p:nvCxnSpPr>
              <p:cNvPr id="50" name="Straight Arrow Connector 49">
                <a:extLst>
                  <a:ext uri="{FF2B5EF4-FFF2-40B4-BE49-F238E27FC236}">
                    <a16:creationId xmlns:a16="http://schemas.microsoft.com/office/drawing/2014/main" id="{6EF669AF-8E6C-4FF8-8EBB-8C2A0E39DCB0}"/>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51" name="Rectangle 50">
                <a:extLst>
                  <a:ext uri="{FF2B5EF4-FFF2-40B4-BE49-F238E27FC236}">
                    <a16:creationId xmlns:a16="http://schemas.microsoft.com/office/drawing/2014/main" id="{43123E10-C342-4724-A036-01F5AF788AE7}"/>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9" name="Rectangle 48">
              <a:extLst>
                <a:ext uri="{FF2B5EF4-FFF2-40B4-BE49-F238E27FC236}">
                  <a16:creationId xmlns:a16="http://schemas.microsoft.com/office/drawing/2014/main" id="{1645CD74-48F6-45B8-B5F6-6E9B1A1D457C}"/>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52" name="Group 51">
            <a:extLst>
              <a:ext uri="{FF2B5EF4-FFF2-40B4-BE49-F238E27FC236}">
                <a16:creationId xmlns:a16="http://schemas.microsoft.com/office/drawing/2014/main" id="{34105955-3CDF-4F42-9048-F6EC1A01799C}"/>
              </a:ext>
            </a:extLst>
          </p:cNvPr>
          <p:cNvGrpSpPr/>
          <p:nvPr/>
        </p:nvGrpSpPr>
        <p:grpSpPr>
          <a:xfrm>
            <a:off x="5651679" y="2171163"/>
            <a:ext cx="3196359" cy="733015"/>
            <a:chOff x="267029" y="4881117"/>
            <a:chExt cx="3196359" cy="733015"/>
          </a:xfrm>
        </p:grpSpPr>
        <p:pic>
          <p:nvPicPr>
            <p:cNvPr id="53" name="Picture 8" descr="https://scontent-mrs1-1.xx.fbcdn.net/hphotos-xfp1/t31.0-8/10575340_10153802014361141_2581281123763146573_o.jpg">
              <a:extLst>
                <a:ext uri="{FF2B5EF4-FFF2-40B4-BE49-F238E27FC236}">
                  <a16:creationId xmlns:a16="http://schemas.microsoft.com/office/drawing/2014/main" id="{307ED738-BEB2-4D40-863C-E1394DE45C6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s://encrypted-tbn2.gstatic.com/images?q=tbn:ANd9GcQxi0BXRGGWwpZlLt6x5i_eKwXhaJLwx7Ku7fvdkqS2tzyVEg1gRg">
              <a:extLst>
                <a:ext uri="{FF2B5EF4-FFF2-40B4-BE49-F238E27FC236}">
                  <a16:creationId xmlns:a16="http://schemas.microsoft.com/office/drawing/2014/main" id="{BC0B54A3-6C6C-4512-BF37-54F95024EDD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8" descr="https://scontent-mrs1-1.xx.fbcdn.net/hphotos-xfp1/t31.0-8/10575340_10153802014361141_2581281123763146573_o.jpg">
              <a:extLst>
                <a:ext uri="{FF2B5EF4-FFF2-40B4-BE49-F238E27FC236}">
                  <a16:creationId xmlns:a16="http://schemas.microsoft.com/office/drawing/2014/main" id="{5E351C7F-88BC-43BD-BA66-84D878995E7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6F7768ED-576B-4F8A-B11A-1ED7A39A1267}"/>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57" name="Rectangle 56">
              <a:extLst>
                <a:ext uri="{FF2B5EF4-FFF2-40B4-BE49-F238E27FC236}">
                  <a16:creationId xmlns:a16="http://schemas.microsoft.com/office/drawing/2014/main" id="{E13BAB60-6BBF-4BAE-A9CC-DAC8E4656041}"/>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1" name="AutoShape 38">
            <a:extLst>
              <a:ext uri="{FF2B5EF4-FFF2-40B4-BE49-F238E27FC236}">
                <a16:creationId xmlns:a16="http://schemas.microsoft.com/office/drawing/2014/main" id="{5174D871-263E-4AE1-8C57-0E7091239963}"/>
              </a:ext>
            </a:extLst>
          </p:cNvPr>
          <p:cNvSpPr>
            <a:spLocks noChangeArrowheads="1"/>
          </p:cNvSpPr>
          <p:nvPr/>
        </p:nvSpPr>
        <p:spPr bwMode="auto">
          <a:xfrm>
            <a:off x="3433000" y="5480704"/>
            <a:ext cx="4110800" cy="830997"/>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Well maybe some instructions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need to be given.</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42" name="AutoShape 38">
            <a:extLst>
              <a:ext uri="{FF2B5EF4-FFF2-40B4-BE49-F238E27FC236}">
                <a16:creationId xmlns:a16="http://schemas.microsoft.com/office/drawing/2014/main" id="{27EB4BB0-82F5-4C91-B9B8-21C147D3B301}"/>
              </a:ext>
            </a:extLst>
          </p:cNvPr>
          <p:cNvSpPr>
            <a:spLocks noChangeArrowheads="1"/>
          </p:cNvSpPr>
          <p:nvPr/>
        </p:nvSpPr>
        <p:spPr bwMode="auto">
          <a:xfrm>
            <a:off x="1840041" y="5433383"/>
            <a:ext cx="1493815" cy="482151"/>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None???</a:t>
            </a: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43" name="Rectangle 63">
            <a:extLst>
              <a:ext uri="{FF2B5EF4-FFF2-40B4-BE49-F238E27FC236}">
                <a16:creationId xmlns:a16="http://schemas.microsoft.com/office/drawing/2014/main" id="{DE576A54-12D4-4068-A5E6-82A0F46F8FBA}"/>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spTree>
    <p:extLst>
      <p:ext uri="{BB962C8B-B14F-4D97-AF65-F5344CB8AC3E}">
        <p14:creationId xmlns:p14="http://schemas.microsoft.com/office/powerpoint/2010/main" val="1217642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 calcmode="lin" valueType="num">
                                      <p:cBhvr additive="base">
                                        <p:cTn id="11"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8">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26"/>
                                        </p:tgtEl>
                                        <p:attrNameLst>
                                          <p:attrName>style.visibility</p:attrName>
                                        </p:attrNameLst>
                                      </p:cBhvr>
                                      <p:to>
                                        <p:strVal val="visible"/>
                                      </p:to>
                                    </p:set>
                                    <p:anim calcmode="lin" valueType="num">
                                      <p:cBhvr additive="base">
                                        <p:cTn id="15" dur="500" fill="hold"/>
                                        <p:tgtEl>
                                          <p:spTgt spid="26"/>
                                        </p:tgtEl>
                                        <p:attrNameLst>
                                          <p:attrName>ppt_x</p:attrName>
                                        </p:attrNameLst>
                                      </p:cBhvr>
                                      <p:tavLst>
                                        <p:tav tm="0">
                                          <p:val>
                                            <p:strVal val="#ppt_x"/>
                                          </p:val>
                                        </p:tav>
                                        <p:tav tm="100000">
                                          <p:val>
                                            <p:strVal val="#ppt_x"/>
                                          </p:val>
                                        </p:tav>
                                      </p:tavLst>
                                    </p:anim>
                                    <p:anim calcmode="lin" valueType="num">
                                      <p:cBhvr additive="base">
                                        <p:cTn id="16" dur="500" fill="hold"/>
                                        <p:tgtEl>
                                          <p:spTgt spid="26"/>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52"/>
                                        </p:tgtEl>
                                        <p:attrNameLst>
                                          <p:attrName>style.visibility</p:attrName>
                                        </p:attrNameLst>
                                      </p:cBhvr>
                                      <p:to>
                                        <p:strVal val="visible"/>
                                      </p:to>
                                    </p:set>
                                    <p:anim calcmode="lin" valueType="num">
                                      <p:cBhvr additive="base">
                                        <p:cTn id="19" dur="500" fill="hold"/>
                                        <p:tgtEl>
                                          <p:spTgt spid="52"/>
                                        </p:tgtEl>
                                        <p:attrNameLst>
                                          <p:attrName>ppt_x</p:attrName>
                                        </p:attrNameLst>
                                      </p:cBhvr>
                                      <p:tavLst>
                                        <p:tav tm="0">
                                          <p:val>
                                            <p:strVal val="#ppt_x"/>
                                          </p:val>
                                        </p:tav>
                                        <p:tav tm="100000">
                                          <p:val>
                                            <p:strVal val="#ppt_x"/>
                                          </p:val>
                                        </p:tav>
                                      </p:tavLst>
                                    </p:anim>
                                    <p:anim calcmode="lin" valueType="num">
                                      <p:cBhvr additive="base">
                                        <p:cTn id="20" dur="500" fill="hold"/>
                                        <p:tgtEl>
                                          <p:spTgt spid="5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8">
                                            <p:txEl>
                                              <p:pRg st="1" end="1"/>
                                            </p:txEl>
                                          </p:spTgt>
                                        </p:tgtEl>
                                        <p:attrNameLst>
                                          <p:attrName>style.visibility</p:attrName>
                                        </p:attrNameLst>
                                      </p:cBhvr>
                                      <p:to>
                                        <p:strVal val="visible"/>
                                      </p:to>
                                    </p:set>
                                    <p:anim calcmode="lin" valueType="num">
                                      <p:cBhvr additive="base">
                                        <p:cTn id="25"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8">
                                            <p:txEl>
                                              <p:pRg st="2" end="2"/>
                                            </p:txEl>
                                          </p:spTgt>
                                        </p:tgtEl>
                                        <p:attrNameLst>
                                          <p:attrName>style.visibility</p:attrName>
                                        </p:attrNameLst>
                                      </p:cBhvr>
                                      <p:to>
                                        <p:strVal val="visible"/>
                                      </p:to>
                                    </p:set>
                                    <p:anim calcmode="lin" valueType="num">
                                      <p:cBhvr additive="base">
                                        <p:cTn id="31"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18">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42"/>
                                        </p:tgtEl>
                                        <p:attrNameLst>
                                          <p:attrName>style.visibility</p:attrName>
                                        </p:attrNameLst>
                                      </p:cBhvr>
                                      <p:to>
                                        <p:strVal val="visible"/>
                                      </p:to>
                                    </p:set>
                                    <p:anim calcmode="lin" valueType="num">
                                      <p:cBhvr additive="base">
                                        <p:cTn id="37" dur="500" fill="hold"/>
                                        <p:tgtEl>
                                          <p:spTgt spid="42"/>
                                        </p:tgtEl>
                                        <p:attrNameLst>
                                          <p:attrName>ppt_x</p:attrName>
                                        </p:attrNameLst>
                                      </p:cBhvr>
                                      <p:tavLst>
                                        <p:tav tm="0">
                                          <p:val>
                                            <p:strVal val="#ppt_x"/>
                                          </p:val>
                                        </p:tav>
                                        <p:tav tm="100000">
                                          <p:val>
                                            <p:strVal val="#ppt_x"/>
                                          </p:val>
                                        </p:tav>
                                      </p:tavLst>
                                    </p:anim>
                                    <p:anim calcmode="lin" valueType="num">
                                      <p:cBhvr additive="base">
                                        <p:cTn id="38" dur="500" fill="hold"/>
                                        <p:tgtEl>
                                          <p:spTgt spid="42"/>
                                        </p:tgtEl>
                                        <p:attrNameLst>
                                          <p:attrName>ppt_y</p:attrName>
                                        </p:attrNameLst>
                                      </p:cBhvr>
                                      <p:tavLst>
                                        <p:tav tm="0">
                                          <p:val>
                                            <p:strVal val="1+#ppt_h/2"/>
                                          </p:val>
                                        </p:tav>
                                        <p:tav tm="100000">
                                          <p:val>
                                            <p:strVal val="#ppt_y"/>
                                          </p:val>
                                        </p:tav>
                                      </p:tavLst>
                                    </p:anim>
                                  </p:childTnLst>
                                </p:cTn>
                              </p:par>
                              <p:par>
                                <p:cTn id="39" presetID="2" presetClass="entr" presetSubtype="4" fill="hold" nodeType="withEffect">
                                  <p:stCondLst>
                                    <p:cond delay="0"/>
                                  </p:stCondLst>
                                  <p:childTnLst>
                                    <p:set>
                                      <p:cBhvr>
                                        <p:cTn id="40" dur="1" fill="hold">
                                          <p:stCondLst>
                                            <p:cond delay="0"/>
                                          </p:stCondLst>
                                        </p:cTn>
                                        <p:tgtEl>
                                          <p:spTgt spid="42">
                                            <p:txEl>
                                              <p:pRg st="0" end="0"/>
                                            </p:txEl>
                                          </p:spTgt>
                                        </p:tgtEl>
                                        <p:attrNameLst>
                                          <p:attrName>style.visibility</p:attrName>
                                        </p:attrNameLst>
                                      </p:cBhvr>
                                      <p:to>
                                        <p:strVal val="visible"/>
                                      </p:to>
                                    </p:set>
                                    <p:anim calcmode="lin" valueType="num">
                                      <p:cBhvr additive="base">
                                        <p:cTn id="41" dur="500" fill="hold"/>
                                        <p:tgtEl>
                                          <p:spTgt spid="42">
                                            <p:txEl>
                                              <p:pRg st="0" end="0"/>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4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4" fill="hold" grpId="0" nodeType="clickEffect">
                                  <p:stCondLst>
                                    <p:cond delay="0"/>
                                  </p:stCondLst>
                                  <p:childTnLst>
                                    <p:set>
                                      <p:cBhvr>
                                        <p:cTn id="46" dur="1" fill="hold">
                                          <p:stCondLst>
                                            <p:cond delay="0"/>
                                          </p:stCondLst>
                                        </p:cTn>
                                        <p:tgtEl>
                                          <p:spTgt spid="41"/>
                                        </p:tgtEl>
                                        <p:attrNameLst>
                                          <p:attrName>style.visibility</p:attrName>
                                        </p:attrNameLst>
                                      </p:cBhvr>
                                      <p:to>
                                        <p:strVal val="visible"/>
                                      </p:to>
                                    </p:set>
                                    <p:anim calcmode="lin" valueType="num">
                                      <p:cBhvr additive="base">
                                        <p:cTn id="47" dur="500" fill="hold"/>
                                        <p:tgtEl>
                                          <p:spTgt spid="41"/>
                                        </p:tgtEl>
                                        <p:attrNameLst>
                                          <p:attrName>ppt_x</p:attrName>
                                        </p:attrNameLst>
                                      </p:cBhvr>
                                      <p:tavLst>
                                        <p:tav tm="0">
                                          <p:val>
                                            <p:strVal val="#ppt_x"/>
                                          </p:val>
                                        </p:tav>
                                        <p:tav tm="100000">
                                          <p:val>
                                            <p:strVal val="#ppt_x"/>
                                          </p:val>
                                        </p:tav>
                                      </p:tavLst>
                                    </p:anim>
                                    <p:anim calcmode="lin" valueType="num">
                                      <p:cBhvr additive="base">
                                        <p:cTn id="48" dur="500" fill="hold"/>
                                        <p:tgtEl>
                                          <p:spTgt spid="41"/>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41">
                                            <p:txEl>
                                              <p:pRg st="0" end="0"/>
                                            </p:txEl>
                                          </p:spTgt>
                                        </p:tgtEl>
                                        <p:attrNameLst>
                                          <p:attrName>style.visibility</p:attrName>
                                        </p:attrNameLst>
                                      </p:cBhvr>
                                      <p:to>
                                        <p:strVal val="visible"/>
                                      </p:to>
                                    </p:set>
                                    <p:anim calcmode="lin" valueType="num">
                                      <p:cBhvr additive="base">
                                        <p:cTn id="51"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1" grpId="0" animBg="1"/>
      <p:bldP spid="42" grpId="0" animBg="1"/>
    </p:bldLst>
  </p:timing>
</p:sld>
</file>

<file path=ppt/slides/slide4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6" descr="Image result for communicate">
            <a:extLst>
              <a:ext uri="{FF2B5EF4-FFF2-40B4-BE49-F238E27FC236}">
                <a16:creationId xmlns:a16="http://schemas.microsoft.com/office/drawing/2014/main" id="{9603CB66-870C-4A64-BAED-20FCE65BD9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1943637" y="2907403"/>
            <a:ext cx="5735620" cy="2426597"/>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Suppose the boys agreed a head of time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on a sequence of 10,000 images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of faces and bikes.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Suppose the message face, bicycle, face, …</a:t>
            </a:r>
            <a:b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is the correct label given by the supervisor.</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Now how many bits need to be sent? </a:t>
            </a:r>
          </a:p>
        </p:txBody>
      </p:sp>
      <p:grpSp>
        <p:nvGrpSpPr>
          <p:cNvPr id="21" name="Group 20">
            <a:extLst>
              <a:ext uri="{FF2B5EF4-FFF2-40B4-BE49-F238E27FC236}">
                <a16:creationId xmlns:a16="http://schemas.microsoft.com/office/drawing/2014/main" id="{61991580-03AD-44DA-9E9C-A2C32676B4BE}"/>
              </a:ext>
            </a:extLst>
          </p:cNvPr>
          <p:cNvGrpSpPr/>
          <p:nvPr/>
        </p:nvGrpSpPr>
        <p:grpSpPr>
          <a:xfrm>
            <a:off x="413330" y="6007102"/>
            <a:ext cx="2440852" cy="923176"/>
            <a:chOff x="290873" y="5834959"/>
            <a:chExt cx="2440852" cy="923176"/>
          </a:xfrm>
        </p:grpSpPr>
        <p:sp>
          <p:nvSpPr>
            <p:cNvPr id="22" name="Rectangle 21">
              <a:extLst>
                <a:ext uri="{FF2B5EF4-FFF2-40B4-BE49-F238E27FC236}">
                  <a16:creationId xmlns:a16="http://schemas.microsoft.com/office/drawing/2014/main" id="{4981E02D-47BD-4B61-8335-8F2221CEBBF4}"/>
                </a:ext>
              </a:extLst>
            </p:cNvPr>
            <p:cNvSpPr/>
            <p:nvPr/>
          </p:nvSpPr>
          <p:spPr>
            <a:xfrm>
              <a:off x="290873" y="5927138"/>
              <a:ext cx="2440852" cy="83099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Very </a:t>
              </a:r>
              <a:r>
                <a:rPr kumimoji="0" lang="en-US" altLang="en-US" sz="2400" b="0" i="0" u="none" strike="noStrike" kern="1200" cap="none" spc="0" normalizeH="0" baseline="0" noProof="0" dirty="0" err="1">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very</a:t>
              </a: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few bits.</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 name="Arrow: Right 22">
              <a:extLst>
                <a:ext uri="{FF2B5EF4-FFF2-40B4-BE49-F238E27FC236}">
                  <a16:creationId xmlns:a16="http://schemas.microsoft.com/office/drawing/2014/main" id="{2B4F8D2A-83CD-4A15-B6FB-4D41AF506C08}"/>
                </a:ext>
              </a:extLst>
            </p:cNvPr>
            <p:cNvSpPr/>
            <p:nvPr/>
          </p:nvSpPr>
          <p:spPr>
            <a:xfrm>
              <a:off x="471166" y="5834959"/>
              <a:ext cx="1083033" cy="242204"/>
            </a:xfrm>
            <a:prstGeom prst="right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grpSp>
        <p:nvGrpSpPr>
          <p:cNvPr id="26" name="Group 25">
            <a:extLst>
              <a:ext uri="{FF2B5EF4-FFF2-40B4-BE49-F238E27FC236}">
                <a16:creationId xmlns:a16="http://schemas.microsoft.com/office/drawing/2014/main" id="{78B9CE5D-E4FC-4BA2-9661-1E734728C7AC}"/>
              </a:ext>
            </a:extLst>
          </p:cNvPr>
          <p:cNvGrpSpPr/>
          <p:nvPr/>
        </p:nvGrpSpPr>
        <p:grpSpPr>
          <a:xfrm>
            <a:off x="351346" y="2166543"/>
            <a:ext cx="3196359" cy="733015"/>
            <a:chOff x="267029" y="4881117"/>
            <a:chExt cx="3196359" cy="733015"/>
          </a:xfrm>
        </p:grpSpPr>
        <p:pic>
          <p:nvPicPr>
            <p:cNvPr id="27" name="Picture 8" descr="https://scontent-mrs1-1.xx.fbcdn.net/hphotos-xfp1/t31.0-8/10575340_10153802014361141_2581281123763146573_o.jpg">
              <a:extLst>
                <a:ext uri="{FF2B5EF4-FFF2-40B4-BE49-F238E27FC236}">
                  <a16:creationId xmlns:a16="http://schemas.microsoft.com/office/drawing/2014/main" id="{E63626B0-6079-409D-BA88-0F7CAF2452B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https://encrypted-tbn2.gstatic.com/images?q=tbn:ANd9GcQxi0BXRGGWwpZlLt6x5i_eKwXhaJLwx7Ku7fvdkqS2tzyVEg1gRg">
              <a:extLst>
                <a:ext uri="{FF2B5EF4-FFF2-40B4-BE49-F238E27FC236}">
                  <a16:creationId xmlns:a16="http://schemas.microsoft.com/office/drawing/2014/main" id="{667E51CB-5236-41E4-B85C-F259F44A97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s://scontent-mrs1-1.xx.fbcdn.net/hphotos-xfp1/t31.0-8/10575340_10153802014361141_2581281123763146573_o.jpg">
              <a:extLst>
                <a:ext uri="{FF2B5EF4-FFF2-40B4-BE49-F238E27FC236}">
                  <a16:creationId xmlns:a16="http://schemas.microsoft.com/office/drawing/2014/main" id="{23063886-C2D4-49DC-A97E-738F6B91BFC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6AE3B0B5-1AAB-4E36-B36F-E0C389795388}"/>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1" name="Rectangle 30">
              <a:extLst>
                <a:ext uri="{FF2B5EF4-FFF2-40B4-BE49-F238E27FC236}">
                  <a16:creationId xmlns:a16="http://schemas.microsoft.com/office/drawing/2014/main" id="{A39D6D84-0C0B-4DF5-ACFC-A10595654D22}"/>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2D8A1D09-CE8D-44D7-8733-25E5901A4B8B}"/>
              </a:ext>
            </a:extLst>
          </p:cNvPr>
          <p:cNvGrpSpPr/>
          <p:nvPr/>
        </p:nvGrpSpPr>
        <p:grpSpPr>
          <a:xfrm>
            <a:off x="495195" y="1418482"/>
            <a:ext cx="3350608" cy="815819"/>
            <a:chOff x="495195" y="1418482"/>
            <a:chExt cx="3350608" cy="815819"/>
          </a:xfrm>
        </p:grpSpPr>
        <p:grpSp>
          <p:nvGrpSpPr>
            <p:cNvPr id="32" name="Group 31">
              <a:extLst>
                <a:ext uri="{FF2B5EF4-FFF2-40B4-BE49-F238E27FC236}">
                  <a16:creationId xmlns:a16="http://schemas.microsoft.com/office/drawing/2014/main" id="{6A782F02-2746-4A74-9D9D-9E65A2F22558}"/>
                </a:ext>
              </a:extLst>
            </p:cNvPr>
            <p:cNvGrpSpPr/>
            <p:nvPr/>
          </p:nvGrpSpPr>
          <p:grpSpPr>
            <a:xfrm>
              <a:off x="823579" y="1834191"/>
              <a:ext cx="2667000" cy="400110"/>
              <a:chOff x="935332" y="2614085"/>
              <a:chExt cx="2667000" cy="400110"/>
            </a:xfrm>
          </p:grpSpPr>
          <p:cxnSp>
            <p:nvCxnSpPr>
              <p:cNvPr id="33" name="Straight Arrow Connector 32">
                <a:extLst>
                  <a:ext uri="{FF2B5EF4-FFF2-40B4-BE49-F238E27FC236}">
                    <a16:creationId xmlns:a16="http://schemas.microsoft.com/office/drawing/2014/main" id="{0D4B130B-78C2-4AE4-B999-8FD2CBDC2D8B}"/>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34" name="Rectangle 33">
                <a:extLst>
                  <a:ext uri="{FF2B5EF4-FFF2-40B4-BE49-F238E27FC236}">
                    <a16:creationId xmlns:a16="http://schemas.microsoft.com/office/drawing/2014/main" id="{BC312712-4B6B-4362-B8E7-187A8F117744}"/>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5" name="Rectangle 44">
              <a:extLst>
                <a:ext uri="{FF2B5EF4-FFF2-40B4-BE49-F238E27FC236}">
                  <a16:creationId xmlns:a16="http://schemas.microsoft.com/office/drawing/2014/main" id="{64BF7F85-6EC0-4F01-B071-0D2C2DDE06AA}"/>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12E892D0-9780-4747-9D50-46313E00B1EB}"/>
              </a:ext>
            </a:extLst>
          </p:cNvPr>
          <p:cNvGrpSpPr/>
          <p:nvPr/>
        </p:nvGrpSpPr>
        <p:grpSpPr>
          <a:xfrm>
            <a:off x="5793392" y="1422042"/>
            <a:ext cx="3350608" cy="815819"/>
            <a:chOff x="495195" y="1418482"/>
            <a:chExt cx="3350608" cy="815819"/>
          </a:xfrm>
        </p:grpSpPr>
        <p:grpSp>
          <p:nvGrpSpPr>
            <p:cNvPr id="48" name="Group 47">
              <a:extLst>
                <a:ext uri="{FF2B5EF4-FFF2-40B4-BE49-F238E27FC236}">
                  <a16:creationId xmlns:a16="http://schemas.microsoft.com/office/drawing/2014/main" id="{E62E8B5A-8B40-4F79-962B-A8CC0EB3344B}"/>
                </a:ext>
              </a:extLst>
            </p:cNvPr>
            <p:cNvGrpSpPr/>
            <p:nvPr/>
          </p:nvGrpSpPr>
          <p:grpSpPr>
            <a:xfrm>
              <a:off x="823579" y="1834191"/>
              <a:ext cx="2667000" cy="400110"/>
              <a:chOff x="935332" y="2614085"/>
              <a:chExt cx="2667000" cy="400110"/>
            </a:xfrm>
          </p:grpSpPr>
          <p:cxnSp>
            <p:nvCxnSpPr>
              <p:cNvPr id="50" name="Straight Arrow Connector 49">
                <a:extLst>
                  <a:ext uri="{FF2B5EF4-FFF2-40B4-BE49-F238E27FC236}">
                    <a16:creationId xmlns:a16="http://schemas.microsoft.com/office/drawing/2014/main" id="{6EF669AF-8E6C-4FF8-8EBB-8C2A0E39DCB0}"/>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51" name="Rectangle 50">
                <a:extLst>
                  <a:ext uri="{FF2B5EF4-FFF2-40B4-BE49-F238E27FC236}">
                    <a16:creationId xmlns:a16="http://schemas.microsoft.com/office/drawing/2014/main" id="{43123E10-C342-4724-A036-01F5AF788AE7}"/>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9" name="Rectangle 48">
              <a:extLst>
                <a:ext uri="{FF2B5EF4-FFF2-40B4-BE49-F238E27FC236}">
                  <a16:creationId xmlns:a16="http://schemas.microsoft.com/office/drawing/2014/main" id="{1645CD74-48F6-45B8-B5F6-6E9B1A1D457C}"/>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52" name="Group 51">
            <a:extLst>
              <a:ext uri="{FF2B5EF4-FFF2-40B4-BE49-F238E27FC236}">
                <a16:creationId xmlns:a16="http://schemas.microsoft.com/office/drawing/2014/main" id="{34105955-3CDF-4F42-9048-F6EC1A01799C}"/>
              </a:ext>
            </a:extLst>
          </p:cNvPr>
          <p:cNvGrpSpPr/>
          <p:nvPr/>
        </p:nvGrpSpPr>
        <p:grpSpPr>
          <a:xfrm>
            <a:off x="5651679" y="2171163"/>
            <a:ext cx="3196359" cy="733015"/>
            <a:chOff x="267029" y="4881117"/>
            <a:chExt cx="3196359" cy="733015"/>
          </a:xfrm>
        </p:grpSpPr>
        <p:pic>
          <p:nvPicPr>
            <p:cNvPr id="53" name="Picture 8" descr="https://scontent-mrs1-1.xx.fbcdn.net/hphotos-xfp1/t31.0-8/10575340_10153802014361141_2581281123763146573_o.jpg">
              <a:extLst>
                <a:ext uri="{FF2B5EF4-FFF2-40B4-BE49-F238E27FC236}">
                  <a16:creationId xmlns:a16="http://schemas.microsoft.com/office/drawing/2014/main" id="{307ED738-BEB2-4D40-863C-E1394DE45C6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s://encrypted-tbn2.gstatic.com/images?q=tbn:ANd9GcQxi0BXRGGWwpZlLt6x5i_eKwXhaJLwx7Ku7fvdkqS2tzyVEg1gRg">
              <a:extLst>
                <a:ext uri="{FF2B5EF4-FFF2-40B4-BE49-F238E27FC236}">
                  <a16:creationId xmlns:a16="http://schemas.microsoft.com/office/drawing/2014/main" id="{BC0B54A3-6C6C-4512-BF37-54F95024EDD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8" descr="https://scontent-mrs1-1.xx.fbcdn.net/hphotos-xfp1/t31.0-8/10575340_10153802014361141_2581281123763146573_o.jpg">
              <a:extLst>
                <a:ext uri="{FF2B5EF4-FFF2-40B4-BE49-F238E27FC236}">
                  <a16:creationId xmlns:a16="http://schemas.microsoft.com/office/drawing/2014/main" id="{5E351C7F-88BC-43BD-BA66-84D878995E7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6F7768ED-576B-4F8A-B11A-1ED7A39A1267}"/>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57" name="Rectangle 56">
              <a:extLst>
                <a:ext uri="{FF2B5EF4-FFF2-40B4-BE49-F238E27FC236}">
                  <a16:creationId xmlns:a16="http://schemas.microsoft.com/office/drawing/2014/main" id="{E13BAB60-6BBF-4BAE-A9CC-DAC8E4656041}"/>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1" name="AutoShape 38">
            <a:extLst>
              <a:ext uri="{FF2B5EF4-FFF2-40B4-BE49-F238E27FC236}">
                <a16:creationId xmlns:a16="http://schemas.microsoft.com/office/drawing/2014/main" id="{5174D871-263E-4AE1-8C57-0E7091239963}"/>
              </a:ext>
            </a:extLst>
          </p:cNvPr>
          <p:cNvSpPr>
            <a:spLocks noChangeArrowheads="1"/>
          </p:cNvSpPr>
          <p:nvPr/>
        </p:nvSpPr>
        <p:spPr bwMode="auto">
          <a:xfrm>
            <a:off x="1955442" y="5480704"/>
            <a:ext cx="5562600" cy="1336330"/>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could simply say,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“If the image is of a face, then say “face”.</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If of a bicycle, then say “bicycle””.</a:t>
            </a:r>
          </a:p>
        </p:txBody>
      </p:sp>
      <p:sp>
        <p:nvSpPr>
          <p:cNvPr id="36" name="Rectangle 63">
            <a:extLst>
              <a:ext uri="{FF2B5EF4-FFF2-40B4-BE49-F238E27FC236}">
                <a16:creationId xmlns:a16="http://schemas.microsoft.com/office/drawing/2014/main" id="{14C9C719-DA1E-4780-88AE-5633437FEA0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spTree>
    <p:extLst>
      <p:ext uri="{BB962C8B-B14F-4D97-AF65-F5344CB8AC3E}">
        <p14:creationId xmlns:p14="http://schemas.microsoft.com/office/powerpoint/2010/main" val="39000204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additive="base">
                                        <p:cTn id="7" dur="500" fill="hold"/>
                                        <p:tgtEl>
                                          <p:spTgt spid="41"/>
                                        </p:tgtEl>
                                        <p:attrNameLst>
                                          <p:attrName>ppt_x</p:attrName>
                                        </p:attrNameLst>
                                      </p:cBhvr>
                                      <p:tavLst>
                                        <p:tav tm="0">
                                          <p:val>
                                            <p:strVal val="#ppt_x"/>
                                          </p:val>
                                        </p:tav>
                                        <p:tav tm="100000">
                                          <p:val>
                                            <p:strVal val="#ppt_x"/>
                                          </p:val>
                                        </p:tav>
                                      </p:tavLst>
                                    </p:anim>
                                    <p:anim calcmode="lin" valueType="num">
                                      <p:cBhvr additive="base">
                                        <p:cTn id="8" dur="500" fill="hold"/>
                                        <p:tgtEl>
                                          <p:spTgt spid="41"/>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 calcmode="lin" valueType="num">
                                      <p:cBhvr additive="base">
                                        <p:cTn id="11"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41">
                                            <p:txEl>
                                              <p:pRg st="1" end="1"/>
                                            </p:txEl>
                                          </p:spTgt>
                                        </p:tgtEl>
                                        <p:attrNameLst>
                                          <p:attrName>style.visibility</p:attrName>
                                        </p:attrNameLst>
                                      </p:cBhvr>
                                      <p:to>
                                        <p:strVal val="visible"/>
                                      </p:to>
                                    </p:set>
                                    <p:anim calcmode="lin" valueType="num">
                                      <p:cBhvr additive="base">
                                        <p:cTn id="17"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1"/>
                                        </p:tgtEl>
                                        <p:attrNameLst>
                                          <p:attrName>style.visibility</p:attrName>
                                        </p:attrNameLst>
                                      </p:cBhvr>
                                      <p:to>
                                        <p:strVal val="visible"/>
                                      </p:to>
                                    </p:set>
                                    <p:anim calcmode="lin" valueType="num">
                                      <p:cBhvr additive="base">
                                        <p:cTn id="23" dur="500" fill="hold"/>
                                        <p:tgtEl>
                                          <p:spTgt spid="21"/>
                                        </p:tgtEl>
                                        <p:attrNameLst>
                                          <p:attrName>ppt_x</p:attrName>
                                        </p:attrNameLst>
                                      </p:cBhvr>
                                      <p:tavLst>
                                        <p:tav tm="0">
                                          <p:val>
                                            <p:strVal val="0-#ppt_w/2"/>
                                          </p:val>
                                        </p:tav>
                                        <p:tav tm="100000">
                                          <p:val>
                                            <p:strVal val="#ppt_x"/>
                                          </p:val>
                                        </p:tav>
                                      </p:tavLst>
                                    </p:anim>
                                    <p:anim calcmode="lin" valueType="num">
                                      <p:cBhvr additive="base">
                                        <p:cTn id="24"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6" descr="Image result for communicate">
            <a:extLst>
              <a:ext uri="{FF2B5EF4-FFF2-40B4-BE49-F238E27FC236}">
                <a16:creationId xmlns:a16="http://schemas.microsoft.com/office/drawing/2014/main" id="{9603CB66-870C-4A64-BAED-20FCE65BD9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18" name="AutoShape 38">
            <a:extLst>
              <a:ext uri="{FF2B5EF4-FFF2-40B4-BE49-F238E27FC236}">
                <a16:creationId xmlns:a16="http://schemas.microsoft.com/office/drawing/2014/main" id="{4F1D7A0C-9A24-4074-ACA1-7B5A47D7EE57}"/>
              </a:ext>
            </a:extLst>
          </p:cNvPr>
          <p:cNvSpPr>
            <a:spLocks noChangeArrowheads="1"/>
          </p:cNvSpPr>
          <p:nvPr/>
        </p:nvSpPr>
        <p:spPr bwMode="auto">
          <a:xfrm>
            <a:off x="1943636" y="2907403"/>
            <a:ext cx="6285963" cy="1638033"/>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But what if the second boy is a robot that does not know the difference between faces and bikes.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Then how many bits need to be communicated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to teach him?</a:t>
            </a:r>
          </a:p>
        </p:txBody>
      </p:sp>
      <p:grpSp>
        <p:nvGrpSpPr>
          <p:cNvPr id="26" name="Group 25">
            <a:extLst>
              <a:ext uri="{FF2B5EF4-FFF2-40B4-BE49-F238E27FC236}">
                <a16:creationId xmlns:a16="http://schemas.microsoft.com/office/drawing/2014/main" id="{78B9CE5D-E4FC-4BA2-9661-1E734728C7AC}"/>
              </a:ext>
            </a:extLst>
          </p:cNvPr>
          <p:cNvGrpSpPr/>
          <p:nvPr/>
        </p:nvGrpSpPr>
        <p:grpSpPr>
          <a:xfrm>
            <a:off x="351346" y="2166543"/>
            <a:ext cx="3196359" cy="733015"/>
            <a:chOff x="267029" y="4881117"/>
            <a:chExt cx="3196359" cy="733015"/>
          </a:xfrm>
        </p:grpSpPr>
        <p:pic>
          <p:nvPicPr>
            <p:cNvPr id="27" name="Picture 8" descr="https://scontent-mrs1-1.xx.fbcdn.net/hphotos-xfp1/t31.0-8/10575340_10153802014361141_2581281123763146573_o.jpg">
              <a:extLst>
                <a:ext uri="{FF2B5EF4-FFF2-40B4-BE49-F238E27FC236}">
                  <a16:creationId xmlns:a16="http://schemas.microsoft.com/office/drawing/2014/main" id="{E63626B0-6079-409D-BA88-0F7CAF2452B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https://encrypted-tbn2.gstatic.com/images?q=tbn:ANd9GcQxi0BXRGGWwpZlLt6x5i_eKwXhaJLwx7Ku7fvdkqS2tzyVEg1gRg">
              <a:extLst>
                <a:ext uri="{FF2B5EF4-FFF2-40B4-BE49-F238E27FC236}">
                  <a16:creationId xmlns:a16="http://schemas.microsoft.com/office/drawing/2014/main" id="{667E51CB-5236-41E4-B85C-F259F44A97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s://scontent-mrs1-1.xx.fbcdn.net/hphotos-xfp1/t31.0-8/10575340_10153802014361141_2581281123763146573_o.jpg">
              <a:extLst>
                <a:ext uri="{FF2B5EF4-FFF2-40B4-BE49-F238E27FC236}">
                  <a16:creationId xmlns:a16="http://schemas.microsoft.com/office/drawing/2014/main" id="{23063886-C2D4-49DC-A97E-738F6B91BFC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6AE3B0B5-1AAB-4E36-B36F-E0C389795388}"/>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1" name="Rectangle 30">
              <a:extLst>
                <a:ext uri="{FF2B5EF4-FFF2-40B4-BE49-F238E27FC236}">
                  <a16:creationId xmlns:a16="http://schemas.microsoft.com/office/drawing/2014/main" id="{A39D6D84-0C0B-4DF5-ACFC-A10595654D22}"/>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2D8A1D09-CE8D-44D7-8733-25E5901A4B8B}"/>
              </a:ext>
            </a:extLst>
          </p:cNvPr>
          <p:cNvGrpSpPr/>
          <p:nvPr/>
        </p:nvGrpSpPr>
        <p:grpSpPr>
          <a:xfrm>
            <a:off x="495195" y="1418482"/>
            <a:ext cx="3350608" cy="815819"/>
            <a:chOff x="495195" y="1418482"/>
            <a:chExt cx="3350608" cy="815819"/>
          </a:xfrm>
        </p:grpSpPr>
        <p:grpSp>
          <p:nvGrpSpPr>
            <p:cNvPr id="32" name="Group 31">
              <a:extLst>
                <a:ext uri="{FF2B5EF4-FFF2-40B4-BE49-F238E27FC236}">
                  <a16:creationId xmlns:a16="http://schemas.microsoft.com/office/drawing/2014/main" id="{6A782F02-2746-4A74-9D9D-9E65A2F22558}"/>
                </a:ext>
              </a:extLst>
            </p:cNvPr>
            <p:cNvGrpSpPr/>
            <p:nvPr/>
          </p:nvGrpSpPr>
          <p:grpSpPr>
            <a:xfrm>
              <a:off x="823579" y="1834191"/>
              <a:ext cx="2667000" cy="400110"/>
              <a:chOff x="935332" y="2614085"/>
              <a:chExt cx="2667000" cy="400110"/>
            </a:xfrm>
          </p:grpSpPr>
          <p:cxnSp>
            <p:nvCxnSpPr>
              <p:cNvPr id="33" name="Straight Arrow Connector 32">
                <a:extLst>
                  <a:ext uri="{FF2B5EF4-FFF2-40B4-BE49-F238E27FC236}">
                    <a16:creationId xmlns:a16="http://schemas.microsoft.com/office/drawing/2014/main" id="{0D4B130B-78C2-4AE4-B999-8FD2CBDC2D8B}"/>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34" name="Rectangle 33">
                <a:extLst>
                  <a:ext uri="{FF2B5EF4-FFF2-40B4-BE49-F238E27FC236}">
                    <a16:creationId xmlns:a16="http://schemas.microsoft.com/office/drawing/2014/main" id="{BC312712-4B6B-4362-B8E7-187A8F117744}"/>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5" name="Rectangle 44">
              <a:extLst>
                <a:ext uri="{FF2B5EF4-FFF2-40B4-BE49-F238E27FC236}">
                  <a16:creationId xmlns:a16="http://schemas.microsoft.com/office/drawing/2014/main" id="{64BF7F85-6EC0-4F01-B071-0D2C2DDE06AA}"/>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12E892D0-9780-4747-9D50-46313E00B1EB}"/>
              </a:ext>
            </a:extLst>
          </p:cNvPr>
          <p:cNvGrpSpPr/>
          <p:nvPr/>
        </p:nvGrpSpPr>
        <p:grpSpPr>
          <a:xfrm>
            <a:off x="5793392" y="1422042"/>
            <a:ext cx="3350608" cy="815819"/>
            <a:chOff x="495195" y="1418482"/>
            <a:chExt cx="3350608" cy="815819"/>
          </a:xfrm>
        </p:grpSpPr>
        <p:grpSp>
          <p:nvGrpSpPr>
            <p:cNvPr id="48" name="Group 47">
              <a:extLst>
                <a:ext uri="{FF2B5EF4-FFF2-40B4-BE49-F238E27FC236}">
                  <a16:creationId xmlns:a16="http://schemas.microsoft.com/office/drawing/2014/main" id="{E62E8B5A-8B40-4F79-962B-A8CC0EB3344B}"/>
                </a:ext>
              </a:extLst>
            </p:cNvPr>
            <p:cNvGrpSpPr/>
            <p:nvPr/>
          </p:nvGrpSpPr>
          <p:grpSpPr>
            <a:xfrm>
              <a:off x="823579" y="1834191"/>
              <a:ext cx="2667000" cy="400110"/>
              <a:chOff x="935332" y="2614085"/>
              <a:chExt cx="2667000" cy="400110"/>
            </a:xfrm>
          </p:grpSpPr>
          <p:cxnSp>
            <p:nvCxnSpPr>
              <p:cNvPr id="50" name="Straight Arrow Connector 49">
                <a:extLst>
                  <a:ext uri="{FF2B5EF4-FFF2-40B4-BE49-F238E27FC236}">
                    <a16:creationId xmlns:a16="http://schemas.microsoft.com/office/drawing/2014/main" id="{6EF669AF-8E6C-4FF8-8EBB-8C2A0E39DCB0}"/>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51" name="Rectangle 50">
                <a:extLst>
                  <a:ext uri="{FF2B5EF4-FFF2-40B4-BE49-F238E27FC236}">
                    <a16:creationId xmlns:a16="http://schemas.microsoft.com/office/drawing/2014/main" id="{43123E10-C342-4724-A036-01F5AF788AE7}"/>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9" name="Rectangle 48">
              <a:extLst>
                <a:ext uri="{FF2B5EF4-FFF2-40B4-BE49-F238E27FC236}">
                  <a16:creationId xmlns:a16="http://schemas.microsoft.com/office/drawing/2014/main" id="{1645CD74-48F6-45B8-B5F6-6E9B1A1D457C}"/>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52" name="Group 51">
            <a:extLst>
              <a:ext uri="{FF2B5EF4-FFF2-40B4-BE49-F238E27FC236}">
                <a16:creationId xmlns:a16="http://schemas.microsoft.com/office/drawing/2014/main" id="{34105955-3CDF-4F42-9048-F6EC1A01799C}"/>
              </a:ext>
            </a:extLst>
          </p:cNvPr>
          <p:cNvGrpSpPr/>
          <p:nvPr/>
        </p:nvGrpSpPr>
        <p:grpSpPr>
          <a:xfrm>
            <a:off x="5651679" y="2171163"/>
            <a:ext cx="3196359" cy="733015"/>
            <a:chOff x="267029" y="4881117"/>
            <a:chExt cx="3196359" cy="733015"/>
          </a:xfrm>
        </p:grpSpPr>
        <p:pic>
          <p:nvPicPr>
            <p:cNvPr id="53" name="Picture 8" descr="https://scontent-mrs1-1.xx.fbcdn.net/hphotos-xfp1/t31.0-8/10575340_10153802014361141_2581281123763146573_o.jpg">
              <a:extLst>
                <a:ext uri="{FF2B5EF4-FFF2-40B4-BE49-F238E27FC236}">
                  <a16:creationId xmlns:a16="http://schemas.microsoft.com/office/drawing/2014/main" id="{307ED738-BEB2-4D40-863C-E1394DE45C6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s://encrypted-tbn2.gstatic.com/images?q=tbn:ANd9GcQxi0BXRGGWwpZlLt6x5i_eKwXhaJLwx7Ku7fvdkqS2tzyVEg1gRg">
              <a:extLst>
                <a:ext uri="{FF2B5EF4-FFF2-40B4-BE49-F238E27FC236}">
                  <a16:creationId xmlns:a16="http://schemas.microsoft.com/office/drawing/2014/main" id="{BC0B54A3-6C6C-4512-BF37-54F95024EDD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8" descr="https://scontent-mrs1-1.xx.fbcdn.net/hphotos-xfp1/t31.0-8/10575340_10153802014361141_2581281123763146573_o.jpg">
              <a:extLst>
                <a:ext uri="{FF2B5EF4-FFF2-40B4-BE49-F238E27FC236}">
                  <a16:creationId xmlns:a16="http://schemas.microsoft.com/office/drawing/2014/main" id="{5E351C7F-88BC-43BD-BA66-84D878995E7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6F7768ED-576B-4F8A-B11A-1ED7A39A1267}"/>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57" name="Rectangle 56">
              <a:extLst>
                <a:ext uri="{FF2B5EF4-FFF2-40B4-BE49-F238E27FC236}">
                  <a16:creationId xmlns:a16="http://schemas.microsoft.com/office/drawing/2014/main" id="{E13BAB60-6BBF-4BAE-A9CC-DAC8E4656041}"/>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41" name="AutoShape 38">
                <a:extLst>
                  <a:ext uri="{FF2B5EF4-FFF2-40B4-BE49-F238E27FC236}">
                    <a16:creationId xmlns:a16="http://schemas.microsoft.com/office/drawing/2014/main" id="{5174D871-263E-4AE1-8C57-0E7091239963}"/>
                  </a:ext>
                </a:extLst>
              </p:cNvPr>
              <p:cNvSpPr>
                <a:spLocks noChangeArrowheads="1"/>
              </p:cNvSpPr>
              <p:nvPr/>
            </p:nvSpPr>
            <p:spPr bwMode="auto">
              <a:xfrm>
                <a:off x="2157079" y="4628516"/>
                <a:ext cx="5562600" cy="1336330"/>
              </a:xfrm>
              <a:prstGeom prst="wedgeRoundRectCallout">
                <a:avLst>
                  <a:gd name="adj1" fmla="val -19851"/>
                  <a:gd name="adj2" fmla="val -541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Hey I could send the weights</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𝑜𝑝𝑡</m:t>
                        </m:r>
                      </m:sub>
                    </m:sSub>
                  </m:oMath>
                </a14:m>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that define the best machine for recognizing faces and bicycles.  </a:t>
                </a:r>
              </a:p>
            </p:txBody>
          </p:sp>
        </mc:Choice>
        <mc:Fallback xmlns="">
          <p:sp>
            <p:nvSpPr>
              <p:cNvPr id="41" name="AutoShape 38">
                <a:extLst>
                  <a:ext uri="{FF2B5EF4-FFF2-40B4-BE49-F238E27FC236}">
                    <a16:creationId xmlns:a16="http://schemas.microsoft.com/office/drawing/2014/main" id="{5174D871-263E-4AE1-8C57-0E7091239963}"/>
                  </a:ext>
                </a:extLst>
              </p:cNvPr>
              <p:cNvSpPr>
                <a:spLocks noRot="1" noChangeAspect="1" noMove="1" noResize="1" noEditPoints="1" noAdjustHandles="1" noChangeArrowheads="1" noChangeShapeType="1" noTextEdit="1"/>
              </p:cNvSpPr>
              <p:nvPr/>
            </p:nvSpPr>
            <p:spPr bwMode="auto">
              <a:xfrm>
                <a:off x="2157079" y="4628516"/>
                <a:ext cx="5562600" cy="1336330"/>
              </a:xfrm>
              <a:prstGeom prst="wedgeRoundRectCallout">
                <a:avLst>
                  <a:gd name="adj1" fmla="val -19851"/>
                  <a:gd name="adj2" fmla="val -54123"/>
                  <a:gd name="adj3" fmla="val 16667"/>
                </a:avLst>
              </a:prstGeom>
              <a:blipFill>
                <a:blip r:embed="rId6"/>
                <a:stretch>
                  <a:fillRect l="-1089" r="-3268" b="-4255"/>
                </a:stretch>
              </a:blipFill>
              <a:ln w="38100">
                <a:solidFill>
                  <a:srgbClr val="66FF66"/>
                </a:solidFill>
                <a:miter lim="800000"/>
                <a:headEnd/>
                <a:tailEnd/>
              </a:ln>
            </p:spPr>
            <p:txBody>
              <a:bodyPr/>
              <a:lstStyle/>
              <a:p>
                <a:r>
                  <a:rPr lang="en-US">
                    <a:noFill/>
                  </a:rPr>
                  <a:t> </a:t>
                </a:r>
              </a:p>
            </p:txBody>
          </p:sp>
        </mc:Fallback>
      </mc:AlternateContent>
      <p:sp>
        <p:nvSpPr>
          <p:cNvPr id="36" name="Rectangle 63">
            <a:extLst>
              <a:ext uri="{FF2B5EF4-FFF2-40B4-BE49-F238E27FC236}">
                <a16:creationId xmlns:a16="http://schemas.microsoft.com/office/drawing/2014/main" id="{14C9C719-DA1E-4780-88AE-5633437FEA0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grpSp>
        <p:nvGrpSpPr>
          <p:cNvPr id="4" name="Group 3">
            <a:extLst>
              <a:ext uri="{FF2B5EF4-FFF2-40B4-BE49-F238E27FC236}">
                <a16:creationId xmlns:a16="http://schemas.microsoft.com/office/drawing/2014/main" id="{D9ACAEA2-8567-40A0-9AFF-E4DB3FFE32A9}"/>
              </a:ext>
            </a:extLst>
          </p:cNvPr>
          <p:cNvGrpSpPr/>
          <p:nvPr/>
        </p:nvGrpSpPr>
        <p:grpSpPr>
          <a:xfrm>
            <a:off x="5139965" y="595140"/>
            <a:ext cx="915069" cy="1141564"/>
            <a:chOff x="5139965" y="595140"/>
            <a:chExt cx="915069" cy="1141564"/>
          </a:xfrm>
        </p:grpSpPr>
        <p:sp>
          <p:nvSpPr>
            <p:cNvPr id="3" name="Rectangle 2">
              <a:extLst>
                <a:ext uri="{FF2B5EF4-FFF2-40B4-BE49-F238E27FC236}">
                  <a16:creationId xmlns:a16="http://schemas.microsoft.com/office/drawing/2014/main" id="{F29EADF4-D437-4AD8-A2FE-289378CE5E51}"/>
                </a:ext>
              </a:extLst>
            </p:cNvPr>
            <p:cNvSpPr/>
            <p:nvPr/>
          </p:nvSpPr>
          <p:spPr>
            <a:xfrm>
              <a:off x="5139965" y="634449"/>
              <a:ext cx="803635" cy="1102255"/>
            </a:xfrm>
            <a:prstGeom prst="rect">
              <a:avLst/>
            </a:prstGeom>
            <a:solidFill>
              <a:srgbClr val="ADA5A2"/>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7" name="Picture 36">
              <a:extLst>
                <a:ext uri="{FF2B5EF4-FFF2-40B4-BE49-F238E27FC236}">
                  <a16:creationId xmlns:a16="http://schemas.microsoft.com/office/drawing/2014/main" id="{CBB1064B-471E-442D-9DDE-C4442DDD19F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5152353" y="595140"/>
              <a:ext cx="902681" cy="1141564"/>
            </a:xfrm>
            <a:prstGeom prst="rect">
              <a:avLst/>
            </a:prstGeom>
          </p:spPr>
        </p:pic>
      </p:gr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spTree>
    <p:extLst>
      <p:ext uri="{BB962C8B-B14F-4D97-AF65-F5344CB8AC3E}">
        <p14:creationId xmlns:p14="http://schemas.microsoft.com/office/powerpoint/2010/main" val="9170587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ppt_x"/>
                                          </p:val>
                                        </p:tav>
                                        <p:tav tm="100000">
                                          <p:val>
                                            <p:strVal val="#ppt_x"/>
                                          </p:val>
                                        </p:tav>
                                      </p:tavLst>
                                    </p:anim>
                                    <p:anim calcmode="lin" valueType="num">
                                      <p:cBhvr additive="base">
                                        <p:cTn id="12" dur="500" fill="hold"/>
                                        <p:tgtEl>
                                          <p:spTgt spid="18"/>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 calcmode="lin" valueType="num">
                                      <p:cBhvr additive="base">
                                        <p:cTn id="15"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1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18">
                                            <p:txEl>
                                              <p:pRg st="1" end="1"/>
                                            </p:txEl>
                                          </p:spTgt>
                                        </p:tgtEl>
                                        <p:attrNameLst>
                                          <p:attrName>style.visibility</p:attrName>
                                        </p:attrNameLst>
                                      </p:cBhvr>
                                      <p:to>
                                        <p:strVal val="visible"/>
                                      </p:to>
                                    </p:set>
                                    <p:anim calcmode="lin" valueType="num">
                                      <p:cBhvr additive="base">
                                        <p:cTn id="21" dur="500" fill="hold"/>
                                        <p:tgtEl>
                                          <p:spTgt spid="18">
                                            <p:txEl>
                                              <p:pRg st="1" end="1"/>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1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41"/>
                                        </p:tgtEl>
                                        <p:attrNameLst>
                                          <p:attrName>style.visibility</p:attrName>
                                        </p:attrNameLst>
                                      </p:cBhvr>
                                      <p:to>
                                        <p:strVal val="visible"/>
                                      </p:to>
                                    </p:set>
                                    <p:anim calcmode="lin" valueType="num">
                                      <p:cBhvr additive="base">
                                        <p:cTn id="27" dur="500" fill="hold"/>
                                        <p:tgtEl>
                                          <p:spTgt spid="41"/>
                                        </p:tgtEl>
                                        <p:attrNameLst>
                                          <p:attrName>ppt_x</p:attrName>
                                        </p:attrNameLst>
                                      </p:cBhvr>
                                      <p:tavLst>
                                        <p:tav tm="0">
                                          <p:val>
                                            <p:strVal val="#ppt_x"/>
                                          </p:val>
                                        </p:tav>
                                        <p:tav tm="100000">
                                          <p:val>
                                            <p:strVal val="#ppt_x"/>
                                          </p:val>
                                        </p:tav>
                                      </p:tavLst>
                                    </p:anim>
                                    <p:anim calcmode="lin" valueType="num">
                                      <p:cBhvr additive="base">
                                        <p:cTn id="28" dur="500" fill="hold"/>
                                        <p:tgtEl>
                                          <p:spTgt spid="41"/>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41">
                                            <p:txEl>
                                              <p:pRg st="0" end="0"/>
                                            </p:txEl>
                                          </p:spTgt>
                                        </p:tgtEl>
                                        <p:attrNameLst>
                                          <p:attrName>style.visibility</p:attrName>
                                        </p:attrNameLst>
                                      </p:cBhvr>
                                      <p:to>
                                        <p:strVal val="visible"/>
                                      </p:to>
                                    </p:set>
                                    <p:anim calcmode="lin" valueType="num">
                                      <p:cBhvr additive="base">
                                        <p:cTn id="31"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41">
                                            <p:txEl>
                                              <p:pRg st="0" end="0"/>
                                            </p:txEl>
                                          </p:spTgt>
                                        </p:tgtEl>
                                        <p:attrNameLst>
                                          <p:attrName>ppt_y</p:attrName>
                                        </p:attrNameLst>
                                      </p:cBhvr>
                                      <p:tavLst>
                                        <p:tav tm="0">
                                          <p:val>
                                            <p:strVal val="1+#ppt_h/2"/>
                                          </p:val>
                                        </p:tav>
                                        <p:tav tm="100000">
                                          <p:val>
                                            <p:strVal val="#ppt_y"/>
                                          </p:val>
                                        </p:tav>
                                      </p:tavLst>
                                    </p:anim>
                                  </p:childTnLst>
                                </p:cTn>
                              </p:par>
                              <p:par>
                                <p:cTn id="33" presetID="2" presetClass="entr" presetSubtype="4" fill="hold" nodeType="withEffect">
                                  <p:stCondLst>
                                    <p:cond delay="0"/>
                                  </p:stCondLst>
                                  <p:childTnLst>
                                    <p:set>
                                      <p:cBhvr>
                                        <p:cTn id="34" dur="1" fill="hold">
                                          <p:stCondLst>
                                            <p:cond delay="0"/>
                                          </p:stCondLst>
                                        </p:cTn>
                                        <p:tgtEl>
                                          <p:spTgt spid="41">
                                            <p:txEl>
                                              <p:pRg st="1" end="1"/>
                                            </p:txEl>
                                          </p:spTgt>
                                        </p:tgtEl>
                                        <p:attrNameLst>
                                          <p:attrName>style.visibility</p:attrName>
                                        </p:attrNameLst>
                                      </p:cBhvr>
                                      <p:to>
                                        <p:strVal val="visible"/>
                                      </p:to>
                                    </p:set>
                                    <p:anim calcmode="lin" valueType="num">
                                      <p:cBhvr additive="base">
                                        <p:cTn id="35" dur="500" fill="hold"/>
                                        <p:tgtEl>
                                          <p:spTgt spid="41">
                                            <p:txEl>
                                              <p:pRg st="1" end="1"/>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animBg="1"/>
      <p:bldP spid="41" grpId="0" animBg="1"/>
    </p:bld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6" descr="Image result for communicate">
            <a:extLst>
              <a:ext uri="{FF2B5EF4-FFF2-40B4-BE49-F238E27FC236}">
                <a16:creationId xmlns:a16="http://schemas.microsoft.com/office/drawing/2014/main" id="{9603CB66-870C-4A64-BAED-20FCE65BD9F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a:off x="3333856" y="629433"/>
            <a:ext cx="2609850" cy="1087438"/>
          </a:xfrm>
          <a:prstGeom prst="rect">
            <a:avLst/>
          </a:prstGeom>
          <a:noFill/>
          <a:extLst>
            <a:ext uri="{909E8E84-426E-40DD-AFC4-6F175D3DCCD1}">
              <a14:hiddenFill xmlns:a14="http://schemas.microsoft.com/office/drawing/2010/main">
                <a:solidFill>
                  <a:srgbClr val="FFFFFF"/>
                </a:solidFill>
              </a14:hiddenFill>
            </a:ext>
          </a:extLst>
        </p:spPr>
      </p:pic>
      <p:sp>
        <p:nvSpPr>
          <p:cNvPr id="203" name="AutoShape 38">
            <a:extLst>
              <a:ext uri="{FF2B5EF4-FFF2-40B4-BE49-F238E27FC236}">
                <a16:creationId xmlns:a16="http://schemas.microsoft.com/office/drawing/2014/main" id="{F2970610-9295-4330-B2B0-74BE99BE27AA}"/>
              </a:ext>
            </a:extLst>
          </p:cNvPr>
          <p:cNvSpPr>
            <a:spLocks noChangeArrowheads="1"/>
          </p:cNvSpPr>
          <p:nvPr/>
        </p:nvSpPr>
        <p:spPr bwMode="auto">
          <a:xfrm>
            <a:off x="123152" y="626208"/>
            <a:ext cx="3350608" cy="1507392"/>
          </a:xfrm>
          <a:prstGeom prst="wedgeRoundRectCallout">
            <a:avLst>
              <a:gd name="adj1" fmla="val 61760"/>
              <a:gd name="adj2" fmla="val -24442"/>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you </a:t>
            </a:r>
            <a:b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b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a message.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Eg:  </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sp>
        <p:nvSpPr>
          <p:cNvPr id="206" name="AutoShape 38">
            <a:extLst>
              <a:ext uri="{FF2B5EF4-FFF2-40B4-BE49-F238E27FC236}">
                <a16:creationId xmlns:a16="http://schemas.microsoft.com/office/drawing/2014/main" id="{34A39461-B963-457A-8ED8-D813C014C034}"/>
              </a:ext>
            </a:extLst>
          </p:cNvPr>
          <p:cNvSpPr>
            <a:spLocks noChangeArrowheads="1"/>
          </p:cNvSpPr>
          <p:nvPr/>
        </p:nvSpPr>
        <p:spPr bwMode="auto">
          <a:xfrm>
            <a:off x="3175660" y="1937961"/>
            <a:ext cx="2767940" cy="877454"/>
          </a:xfrm>
          <a:prstGeom prst="wedgeRoundRectCallout">
            <a:avLst>
              <a:gd name="adj1" fmla="val -31448"/>
              <a:gd name="adj2" fmla="val -108523"/>
              <a:gd name="adj3" fmla="val 16667"/>
            </a:avLst>
          </a:prstGeom>
          <a:solidFill>
            <a:srgbClr val="000066"/>
          </a:solidFill>
          <a:ln w="38100">
            <a:solidFill>
              <a:srgbClr val="66FF66"/>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I want to send as few bits as possible.</a:t>
            </a:r>
            <a:endParaRPr kumimoji="0" lang="en-CA"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endParaRPr>
          </a:p>
        </p:txBody>
      </p:sp>
      <p:grpSp>
        <p:nvGrpSpPr>
          <p:cNvPr id="26" name="Group 25">
            <a:extLst>
              <a:ext uri="{FF2B5EF4-FFF2-40B4-BE49-F238E27FC236}">
                <a16:creationId xmlns:a16="http://schemas.microsoft.com/office/drawing/2014/main" id="{78B9CE5D-E4FC-4BA2-9661-1E734728C7AC}"/>
              </a:ext>
            </a:extLst>
          </p:cNvPr>
          <p:cNvGrpSpPr/>
          <p:nvPr/>
        </p:nvGrpSpPr>
        <p:grpSpPr>
          <a:xfrm>
            <a:off x="351346" y="2166543"/>
            <a:ext cx="3196359" cy="733015"/>
            <a:chOff x="267029" y="4881117"/>
            <a:chExt cx="3196359" cy="733015"/>
          </a:xfrm>
        </p:grpSpPr>
        <p:pic>
          <p:nvPicPr>
            <p:cNvPr id="27" name="Picture 8" descr="https://scontent-mrs1-1.xx.fbcdn.net/hphotos-xfp1/t31.0-8/10575340_10153802014361141_2581281123763146573_o.jpg">
              <a:extLst>
                <a:ext uri="{FF2B5EF4-FFF2-40B4-BE49-F238E27FC236}">
                  <a16:creationId xmlns:a16="http://schemas.microsoft.com/office/drawing/2014/main" id="{E63626B0-6079-409D-BA88-0F7CAF2452B9}"/>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6" descr="https://encrypted-tbn2.gstatic.com/images?q=tbn:ANd9GcQxi0BXRGGWwpZlLt6x5i_eKwXhaJLwx7Ku7fvdkqS2tzyVEg1gRg">
              <a:extLst>
                <a:ext uri="{FF2B5EF4-FFF2-40B4-BE49-F238E27FC236}">
                  <a16:creationId xmlns:a16="http://schemas.microsoft.com/office/drawing/2014/main" id="{667E51CB-5236-41E4-B85C-F259F44A97C2}"/>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29" name="Picture 8" descr="https://scontent-mrs1-1.xx.fbcdn.net/hphotos-xfp1/t31.0-8/10575340_10153802014361141_2581281123763146573_o.jpg">
              <a:extLst>
                <a:ext uri="{FF2B5EF4-FFF2-40B4-BE49-F238E27FC236}">
                  <a16:creationId xmlns:a16="http://schemas.microsoft.com/office/drawing/2014/main" id="{23063886-C2D4-49DC-A97E-738F6B91BFC9}"/>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30" name="Rectangle 29">
              <a:extLst>
                <a:ext uri="{FF2B5EF4-FFF2-40B4-BE49-F238E27FC236}">
                  <a16:creationId xmlns:a16="http://schemas.microsoft.com/office/drawing/2014/main" id="{6AE3B0B5-1AAB-4E36-B36F-E0C389795388}"/>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31" name="Rectangle 30">
              <a:extLst>
                <a:ext uri="{FF2B5EF4-FFF2-40B4-BE49-F238E27FC236}">
                  <a16:creationId xmlns:a16="http://schemas.microsoft.com/office/drawing/2014/main" id="{A39D6D84-0C0B-4DF5-ACFC-A10595654D22}"/>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grpSp>
        <p:nvGrpSpPr>
          <p:cNvPr id="2" name="Group 1">
            <a:extLst>
              <a:ext uri="{FF2B5EF4-FFF2-40B4-BE49-F238E27FC236}">
                <a16:creationId xmlns:a16="http://schemas.microsoft.com/office/drawing/2014/main" id="{2D8A1D09-CE8D-44D7-8733-25E5901A4B8B}"/>
              </a:ext>
            </a:extLst>
          </p:cNvPr>
          <p:cNvGrpSpPr/>
          <p:nvPr/>
        </p:nvGrpSpPr>
        <p:grpSpPr>
          <a:xfrm>
            <a:off x="495195" y="1418482"/>
            <a:ext cx="3350608" cy="815819"/>
            <a:chOff x="495195" y="1418482"/>
            <a:chExt cx="3350608" cy="815819"/>
          </a:xfrm>
        </p:grpSpPr>
        <p:grpSp>
          <p:nvGrpSpPr>
            <p:cNvPr id="32" name="Group 31">
              <a:extLst>
                <a:ext uri="{FF2B5EF4-FFF2-40B4-BE49-F238E27FC236}">
                  <a16:creationId xmlns:a16="http://schemas.microsoft.com/office/drawing/2014/main" id="{6A782F02-2746-4A74-9D9D-9E65A2F22558}"/>
                </a:ext>
              </a:extLst>
            </p:cNvPr>
            <p:cNvGrpSpPr/>
            <p:nvPr/>
          </p:nvGrpSpPr>
          <p:grpSpPr>
            <a:xfrm>
              <a:off x="823579" y="1834191"/>
              <a:ext cx="2667000" cy="400110"/>
              <a:chOff x="935332" y="2614085"/>
              <a:chExt cx="2667000" cy="400110"/>
            </a:xfrm>
          </p:grpSpPr>
          <p:cxnSp>
            <p:nvCxnSpPr>
              <p:cNvPr id="33" name="Straight Arrow Connector 32">
                <a:extLst>
                  <a:ext uri="{FF2B5EF4-FFF2-40B4-BE49-F238E27FC236}">
                    <a16:creationId xmlns:a16="http://schemas.microsoft.com/office/drawing/2014/main" id="{0D4B130B-78C2-4AE4-B999-8FD2CBDC2D8B}"/>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34" name="Rectangle 33">
                <a:extLst>
                  <a:ext uri="{FF2B5EF4-FFF2-40B4-BE49-F238E27FC236}">
                    <a16:creationId xmlns:a16="http://schemas.microsoft.com/office/drawing/2014/main" id="{BC312712-4B6B-4362-B8E7-187A8F117744}"/>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5" name="Rectangle 44">
              <a:extLst>
                <a:ext uri="{FF2B5EF4-FFF2-40B4-BE49-F238E27FC236}">
                  <a16:creationId xmlns:a16="http://schemas.microsoft.com/office/drawing/2014/main" id="{64BF7F85-6EC0-4F01-B071-0D2C2DDE06AA}"/>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7" name="Group 46">
            <a:extLst>
              <a:ext uri="{FF2B5EF4-FFF2-40B4-BE49-F238E27FC236}">
                <a16:creationId xmlns:a16="http://schemas.microsoft.com/office/drawing/2014/main" id="{12E892D0-9780-4747-9D50-46313E00B1EB}"/>
              </a:ext>
            </a:extLst>
          </p:cNvPr>
          <p:cNvGrpSpPr/>
          <p:nvPr/>
        </p:nvGrpSpPr>
        <p:grpSpPr>
          <a:xfrm>
            <a:off x="5793392" y="1422042"/>
            <a:ext cx="3350608" cy="815819"/>
            <a:chOff x="495195" y="1418482"/>
            <a:chExt cx="3350608" cy="815819"/>
          </a:xfrm>
        </p:grpSpPr>
        <p:grpSp>
          <p:nvGrpSpPr>
            <p:cNvPr id="48" name="Group 47">
              <a:extLst>
                <a:ext uri="{FF2B5EF4-FFF2-40B4-BE49-F238E27FC236}">
                  <a16:creationId xmlns:a16="http://schemas.microsoft.com/office/drawing/2014/main" id="{E62E8B5A-8B40-4F79-962B-A8CC0EB3344B}"/>
                </a:ext>
              </a:extLst>
            </p:cNvPr>
            <p:cNvGrpSpPr/>
            <p:nvPr/>
          </p:nvGrpSpPr>
          <p:grpSpPr>
            <a:xfrm>
              <a:off x="823579" y="1834191"/>
              <a:ext cx="2667000" cy="400110"/>
              <a:chOff x="935332" y="2614085"/>
              <a:chExt cx="2667000" cy="400110"/>
            </a:xfrm>
          </p:grpSpPr>
          <p:cxnSp>
            <p:nvCxnSpPr>
              <p:cNvPr id="50" name="Straight Arrow Connector 49">
                <a:extLst>
                  <a:ext uri="{FF2B5EF4-FFF2-40B4-BE49-F238E27FC236}">
                    <a16:creationId xmlns:a16="http://schemas.microsoft.com/office/drawing/2014/main" id="{6EF669AF-8E6C-4FF8-8EBB-8C2A0E39DCB0}"/>
                  </a:ext>
                </a:extLst>
              </p:cNvPr>
              <p:cNvCxnSpPr>
                <a:cxnSpLocks/>
              </p:cNvCxnSpPr>
              <p:nvPr/>
            </p:nvCxnSpPr>
            <p:spPr bwMode="auto">
              <a:xfrm>
                <a:off x="935332" y="2667000"/>
                <a:ext cx="2667000" cy="0"/>
              </a:xfrm>
              <a:prstGeom prst="straightConnector1">
                <a:avLst/>
              </a:prstGeom>
              <a:noFill/>
              <a:ln w="38100" cap="sq" cmpd="sng" algn="ctr">
                <a:solidFill>
                  <a:srgbClr val="FF00FF"/>
                </a:solidFill>
                <a:prstDash val="solid"/>
                <a:round/>
                <a:headEnd type="triangle"/>
                <a:tailEnd type="triangle"/>
              </a:ln>
              <a:effectLst/>
            </p:spPr>
          </p:cxnSp>
          <p:sp>
            <p:nvSpPr>
              <p:cNvPr id="51" name="Rectangle 50">
                <a:extLst>
                  <a:ext uri="{FF2B5EF4-FFF2-40B4-BE49-F238E27FC236}">
                    <a16:creationId xmlns:a16="http://schemas.microsoft.com/office/drawing/2014/main" id="{43123E10-C342-4724-A036-01F5AF788AE7}"/>
                  </a:ext>
                </a:extLst>
              </p:cNvPr>
              <p:cNvSpPr/>
              <p:nvPr/>
            </p:nvSpPr>
            <p:spPr>
              <a:xfrm>
                <a:off x="1797945" y="2614085"/>
                <a:ext cx="889987"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10,000</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49" name="Rectangle 48">
              <a:extLst>
                <a:ext uri="{FF2B5EF4-FFF2-40B4-BE49-F238E27FC236}">
                  <a16:creationId xmlns:a16="http://schemas.microsoft.com/office/drawing/2014/main" id="{1645CD74-48F6-45B8-B5F6-6E9B1A1D457C}"/>
                </a:ext>
              </a:extLst>
            </p:cNvPr>
            <p:cNvSpPr/>
            <p:nvPr/>
          </p:nvSpPr>
          <p:spPr>
            <a:xfrm>
              <a:off x="495195" y="1418482"/>
              <a:ext cx="3350608"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face, bicycle, face,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52" name="Group 51">
            <a:extLst>
              <a:ext uri="{FF2B5EF4-FFF2-40B4-BE49-F238E27FC236}">
                <a16:creationId xmlns:a16="http://schemas.microsoft.com/office/drawing/2014/main" id="{34105955-3CDF-4F42-9048-F6EC1A01799C}"/>
              </a:ext>
            </a:extLst>
          </p:cNvPr>
          <p:cNvGrpSpPr/>
          <p:nvPr/>
        </p:nvGrpSpPr>
        <p:grpSpPr>
          <a:xfrm>
            <a:off x="5651679" y="2171163"/>
            <a:ext cx="3196359" cy="733015"/>
            <a:chOff x="267029" y="4881117"/>
            <a:chExt cx="3196359" cy="733015"/>
          </a:xfrm>
        </p:grpSpPr>
        <p:pic>
          <p:nvPicPr>
            <p:cNvPr id="53" name="Picture 8" descr="https://scontent-mrs1-1.xx.fbcdn.net/hphotos-xfp1/t31.0-8/10575340_10153802014361141_2581281123763146573_o.jpg">
              <a:extLst>
                <a:ext uri="{FF2B5EF4-FFF2-40B4-BE49-F238E27FC236}">
                  <a16:creationId xmlns:a16="http://schemas.microsoft.com/office/drawing/2014/main" id="{307ED738-BEB2-4D40-863C-E1394DE45C6D}"/>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802995" y="4885254"/>
              <a:ext cx="580580" cy="728878"/>
            </a:xfrm>
            <a:prstGeom prst="rect">
              <a:avLst/>
            </a:prstGeom>
            <a:noFill/>
            <a:extLst>
              <a:ext uri="{909E8E84-426E-40DD-AFC4-6F175D3DCCD1}">
                <a14:hiddenFill xmlns:a14="http://schemas.microsoft.com/office/drawing/2010/main">
                  <a:solidFill>
                    <a:srgbClr val="FFFFFF"/>
                  </a:solidFill>
                </a14:hiddenFill>
              </a:ext>
            </a:extLst>
          </p:spPr>
        </p:pic>
        <p:pic>
          <p:nvPicPr>
            <p:cNvPr id="54" name="Picture 6" descr="https://encrypted-tbn2.gstatic.com/images?q=tbn:ANd9GcQxi0BXRGGWwpZlLt6x5i_eKwXhaJLwx7Ku7fvdkqS2tzyVEg1gRg">
              <a:extLst>
                <a:ext uri="{FF2B5EF4-FFF2-40B4-BE49-F238E27FC236}">
                  <a16:creationId xmlns:a16="http://schemas.microsoft.com/office/drawing/2014/main" id="{BC0B54A3-6C6C-4512-BF37-54F95024EDD9}"/>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486519" y="4980228"/>
              <a:ext cx="808088" cy="537746"/>
            </a:xfrm>
            <a:prstGeom prst="rect">
              <a:avLst/>
            </a:prstGeom>
            <a:noFill/>
            <a:extLst>
              <a:ext uri="{909E8E84-426E-40DD-AFC4-6F175D3DCCD1}">
                <a14:hiddenFill xmlns:a14="http://schemas.microsoft.com/office/drawing/2010/main">
                  <a:solidFill>
                    <a:srgbClr val="FFFFFF"/>
                  </a:solidFill>
                </a14:hiddenFill>
              </a:ext>
            </a:extLst>
          </p:spPr>
        </p:pic>
        <p:pic>
          <p:nvPicPr>
            <p:cNvPr id="55" name="Picture 8" descr="https://scontent-mrs1-1.xx.fbcdn.net/hphotos-xfp1/t31.0-8/10575340_10153802014361141_2581281123763146573_o.jpg">
              <a:extLst>
                <a:ext uri="{FF2B5EF4-FFF2-40B4-BE49-F238E27FC236}">
                  <a16:creationId xmlns:a16="http://schemas.microsoft.com/office/drawing/2014/main" id="{5E351C7F-88BC-43BD-BA66-84D878995E76}"/>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l="55625" t="24793" r="32063" b="49247"/>
            <a:stretch/>
          </p:blipFill>
          <p:spPr bwMode="auto">
            <a:xfrm>
              <a:off x="2453041" y="4881117"/>
              <a:ext cx="535563" cy="672362"/>
            </a:xfrm>
            <a:prstGeom prst="rect">
              <a:avLst/>
            </a:prstGeom>
            <a:noFill/>
            <a:extLst>
              <a:ext uri="{909E8E84-426E-40DD-AFC4-6F175D3DCCD1}">
                <a14:hiddenFill xmlns:a14="http://schemas.microsoft.com/office/drawing/2010/main">
                  <a:solidFill>
                    <a:srgbClr val="FFFFFF"/>
                  </a:solidFill>
                </a14:hiddenFill>
              </a:ext>
            </a:extLst>
          </p:spPr>
        </p:pic>
        <p:sp>
          <p:nvSpPr>
            <p:cNvPr id="56" name="Rectangle 55">
              <a:extLst>
                <a:ext uri="{FF2B5EF4-FFF2-40B4-BE49-F238E27FC236}">
                  <a16:creationId xmlns:a16="http://schemas.microsoft.com/office/drawing/2014/main" id="{6F7768ED-576B-4F8A-B11A-1ED7A39A1267}"/>
                </a:ext>
              </a:extLst>
            </p:cNvPr>
            <p:cNvSpPr/>
            <p:nvPr/>
          </p:nvSpPr>
          <p:spPr>
            <a:xfrm>
              <a:off x="267029" y="4997211"/>
              <a:ext cx="780983"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fixed:</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57" name="Rectangle 56">
              <a:extLst>
                <a:ext uri="{FF2B5EF4-FFF2-40B4-BE49-F238E27FC236}">
                  <a16:creationId xmlns:a16="http://schemas.microsoft.com/office/drawing/2014/main" id="{E13BAB60-6BBF-4BAE-A9CC-DAC8E4656041}"/>
                </a:ext>
              </a:extLst>
            </p:cNvPr>
            <p:cNvSpPr/>
            <p:nvPr/>
          </p:nvSpPr>
          <p:spPr>
            <a:xfrm>
              <a:off x="3022242" y="5014995"/>
              <a:ext cx="441146"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00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a:t>
              </a:r>
              <a:endParaRPr kumimoji="0" lang="en-US" sz="20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sp>
        <p:nvSpPr>
          <p:cNvPr id="36" name="Rectangle 63">
            <a:extLst>
              <a:ext uri="{FF2B5EF4-FFF2-40B4-BE49-F238E27FC236}">
                <a16:creationId xmlns:a16="http://schemas.microsoft.com/office/drawing/2014/main" id="{14C9C719-DA1E-4780-88AE-5633437FEA0C}"/>
              </a:ext>
            </a:extLst>
          </p:cNvPr>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Compression</a:t>
            </a:r>
          </a:p>
        </p:txBody>
      </p:sp>
      <p:grpSp>
        <p:nvGrpSpPr>
          <p:cNvPr id="4" name="Group 3">
            <a:extLst>
              <a:ext uri="{FF2B5EF4-FFF2-40B4-BE49-F238E27FC236}">
                <a16:creationId xmlns:a16="http://schemas.microsoft.com/office/drawing/2014/main" id="{D9ACAEA2-8567-40A0-9AFF-E4DB3FFE32A9}"/>
              </a:ext>
            </a:extLst>
          </p:cNvPr>
          <p:cNvGrpSpPr/>
          <p:nvPr/>
        </p:nvGrpSpPr>
        <p:grpSpPr>
          <a:xfrm>
            <a:off x="5139965" y="595140"/>
            <a:ext cx="915069" cy="1141564"/>
            <a:chOff x="5139965" y="595140"/>
            <a:chExt cx="915069" cy="1141564"/>
          </a:xfrm>
        </p:grpSpPr>
        <p:sp>
          <p:nvSpPr>
            <p:cNvPr id="3" name="Rectangle 2">
              <a:extLst>
                <a:ext uri="{FF2B5EF4-FFF2-40B4-BE49-F238E27FC236}">
                  <a16:creationId xmlns:a16="http://schemas.microsoft.com/office/drawing/2014/main" id="{F29EADF4-D437-4AD8-A2FE-289378CE5E51}"/>
                </a:ext>
              </a:extLst>
            </p:cNvPr>
            <p:cNvSpPr/>
            <p:nvPr/>
          </p:nvSpPr>
          <p:spPr>
            <a:xfrm>
              <a:off x="5139965" y="634449"/>
              <a:ext cx="803635" cy="1102255"/>
            </a:xfrm>
            <a:prstGeom prst="rect">
              <a:avLst/>
            </a:prstGeom>
            <a:solidFill>
              <a:srgbClr val="ADA5A2"/>
            </a:solidFill>
            <a:ln w="25400">
              <a:no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pic>
          <p:nvPicPr>
            <p:cNvPr id="37" name="Picture 36">
              <a:extLst>
                <a:ext uri="{FF2B5EF4-FFF2-40B4-BE49-F238E27FC236}">
                  <a16:creationId xmlns:a16="http://schemas.microsoft.com/office/drawing/2014/main" id="{CBB1064B-471E-442D-9DDE-C4442DDD19F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5152353" y="595140"/>
              <a:ext cx="902681" cy="1141564"/>
            </a:xfrm>
            <a:prstGeom prst="rect">
              <a:avLst/>
            </a:prstGeom>
          </p:spPr>
        </p:pic>
      </p:grpSp>
      <p:sp>
        <p:nvSpPr>
          <p:cNvPr id="233" name="AutoShape 38">
            <a:extLst>
              <a:ext uri="{FF2B5EF4-FFF2-40B4-BE49-F238E27FC236}">
                <a16:creationId xmlns:a16="http://schemas.microsoft.com/office/drawing/2014/main" id="{D6111221-E90B-4892-B911-E09109AB3146}"/>
              </a:ext>
            </a:extLst>
          </p:cNvPr>
          <p:cNvSpPr>
            <a:spLocks noChangeArrowheads="1"/>
          </p:cNvSpPr>
          <p:nvPr/>
        </p:nvSpPr>
        <p:spPr bwMode="auto">
          <a:xfrm>
            <a:off x="5838153" y="609600"/>
            <a:ext cx="3157956" cy="1524000"/>
          </a:xfrm>
          <a:prstGeom prst="wedgeRoundRectCallout">
            <a:avLst>
              <a:gd name="adj1" fmla="val -60935"/>
              <a:gd name="adj2" fmla="val -13996"/>
              <a:gd name="adj3" fmla="val 16667"/>
            </a:avLst>
          </a:prstGeom>
          <a:noFill/>
          <a:ln w="38100">
            <a:solidFill>
              <a:srgbClr val="FF00FF"/>
            </a:solidFill>
            <a:miter lim="800000"/>
            <a:headEnd/>
            <a:tailEnd/>
          </a:ln>
        </p:spPr>
        <p:txBody>
          <a:bodyPr lIns="0" tIns="0" rIns="0" bIns="0"/>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rPr>
              <a:t> I want to receive it.</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Times New Roman" pitchFamily="18" charset="0"/>
                <a:ea typeface="+mn-ea"/>
                <a:cs typeface="Arial" charset="0"/>
                <a:sym typeface="Symbol" pitchFamily="18" charset="2"/>
              </a:rPr>
              <a:t> </a:t>
            </a:r>
          </a:p>
        </p:txBody>
      </p:sp>
      <p:grpSp>
        <p:nvGrpSpPr>
          <p:cNvPr id="39" name="Group 38">
            <a:extLst>
              <a:ext uri="{FF2B5EF4-FFF2-40B4-BE49-F238E27FC236}">
                <a16:creationId xmlns:a16="http://schemas.microsoft.com/office/drawing/2014/main" id="{F4C16EFB-1CAC-4552-8379-4A5552D95CCD}"/>
              </a:ext>
            </a:extLst>
          </p:cNvPr>
          <p:cNvGrpSpPr/>
          <p:nvPr/>
        </p:nvGrpSpPr>
        <p:grpSpPr>
          <a:xfrm>
            <a:off x="927652" y="3781395"/>
            <a:ext cx="7454348" cy="1680865"/>
            <a:chOff x="1524000" y="986135"/>
            <a:chExt cx="7454348" cy="1680865"/>
          </a:xfrm>
        </p:grpSpPr>
        <p:grpSp>
          <p:nvGrpSpPr>
            <p:cNvPr id="40" name="Group 39">
              <a:extLst>
                <a:ext uri="{FF2B5EF4-FFF2-40B4-BE49-F238E27FC236}">
                  <a16:creationId xmlns:a16="http://schemas.microsoft.com/office/drawing/2014/main" id="{D99A5DA3-E499-4357-8A78-FF4A22075517}"/>
                </a:ext>
              </a:extLst>
            </p:cNvPr>
            <p:cNvGrpSpPr/>
            <p:nvPr/>
          </p:nvGrpSpPr>
          <p:grpSpPr>
            <a:xfrm>
              <a:off x="1524000" y="986135"/>
              <a:ext cx="7454348" cy="1680865"/>
              <a:chOff x="1524000" y="986135"/>
              <a:chExt cx="7454348" cy="1680865"/>
            </a:xfrm>
          </p:grpSpPr>
          <p:sp>
            <p:nvSpPr>
              <p:cNvPr id="43" name="Rectangle 42">
                <a:extLst>
                  <a:ext uri="{FF2B5EF4-FFF2-40B4-BE49-F238E27FC236}">
                    <a16:creationId xmlns:a16="http://schemas.microsoft.com/office/drawing/2014/main" id="{93B1A30E-DAB6-483E-AF82-864568E825FF}"/>
                  </a:ext>
                </a:extLst>
              </p:cNvPr>
              <p:cNvSpPr/>
              <p:nvPr/>
            </p:nvSpPr>
            <p:spPr>
              <a:xfrm>
                <a:off x="2819400" y="986135"/>
                <a:ext cx="237915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1,000</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44" name="Group 43">
                <a:extLst>
                  <a:ext uri="{FF2B5EF4-FFF2-40B4-BE49-F238E27FC236}">
                    <a16:creationId xmlns:a16="http://schemas.microsoft.com/office/drawing/2014/main" id="{BE9A4FFA-34D5-42C2-8A4A-5AA2C563F570}"/>
                  </a:ext>
                </a:extLst>
              </p:cNvPr>
              <p:cNvGrpSpPr/>
              <p:nvPr/>
            </p:nvGrpSpPr>
            <p:grpSpPr>
              <a:xfrm>
                <a:off x="1524000" y="1371600"/>
                <a:ext cx="4302346" cy="1295400"/>
                <a:chOff x="1600200" y="3048000"/>
                <a:chExt cx="4302346" cy="1295400"/>
              </a:xfrm>
            </p:grpSpPr>
            <p:pic>
              <p:nvPicPr>
                <p:cNvPr id="58" name="Picture 8" descr="https://scontent-mrs1-1.xx.fbcdn.net/hphotos-xfp1/t31.0-8/10575340_10153802014361141_2581281123763146573_o.jpg">
                  <a:extLst>
                    <a:ext uri="{FF2B5EF4-FFF2-40B4-BE49-F238E27FC236}">
                      <a16:creationId xmlns:a16="http://schemas.microsoft.com/office/drawing/2014/main" id="{0865033F-FA52-4267-A4BE-F2AD8AC33482}"/>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1600200" y="3057940"/>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59" name="Group 58">
                  <a:extLst>
                    <a:ext uri="{FF2B5EF4-FFF2-40B4-BE49-F238E27FC236}">
                      <a16:creationId xmlns:a16="http://schemas.microsoft.com/office/drawing/2014/main" id="{662B8CA6-B1E9-446C-9266-B6A82D4D93DB}"/>
                    </a:ext>
                  </a:extLst>
                </p:cNvPr>
                <p:cNvGrpSpPr/>
                <p:nvPr/>
              </p:nvGrpSpPr>
              <p:grpSpPr>
                <a:xfrm>
                  <a:off x="2492009" y="3048000"/>
                  <a:ext cx="3410537" cy="1295400"/>
                  <a:chOff x="5029200" y="2819400"/>
                  <a:chExt cx="3410537" cy="1295400"/>
                </a:xfrm>
              </p:grpSpPr>
              <p:sp>
                <p:nvSpPr>
                  <p:cNvPr id="128" name="Rectangle 127">
                    <a:extLst>
                      <a:ext uri="{FF2B5EF4-FFF2-40B4-BE49-F238E27FC236}">
                        <a16:creationId xmlns:a16="http://schemas.microsoft.com/office/drawing/2014/main" id="{263AEA9D-E530-4A44-B9A8-63306456E228}"/>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29" name="Picture 6" descr="Image result for convolutional neural network">
                    <a:extLst>
                      <a:ext uri="{FF2B5EF4-FFF2-40B4-BE49-F238E27FC236}">
                        <a16:creationId xmlns:a16="http://schemas.microsoft.com/office/drawing/2014/main" id="{0E260BE3-E0C1-4010-9410-4A06E33F54C9}"/>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0" name="Group 59">
                  <a:extLst>
                    <a:ext uri="{FF2B5EF4-FFF2-40B4-BE49-F238E27FC236}">
                      <a16:creationId xmlns:a16="http://schemas.microsoft.com/office/drawing/2014/main" id="{9B0BC651-C59E-404C-B504-2299B5144E5F}"/>
                    </a:ext>
                  </a:extLst>
                </p:cNvPr>
                <p:cNvGrpSpPr/>
                <p:nvPr/>
              </p:nvGrpSpPr>
              <p:grpSpPr>
                <a:xfrm>
                  <a:off x="2745116" y="3238943"/>
                  <a:ext cx="2789426" cy="1068329"/>
                  <a:chOff x="5282307" y="3010343"/>
                  <a:chExt cx="2789426" cy="1068329"/>
                </a:xfrm>
              </p:grpSpPr>
              <p:cxnSp>
                <p:nvCxnSpPr>
                  <p:cNvPr id="61" name="Straight Connector 60">
                    <a:extLst>
                      <a:ext uri="{FF2B5EF4-FFF2-40B4-BE49-F238E27FC236}">
                        <a16:creationId xmlns:a16="http://schemas.microsoft.com/office/drawing/2014/main" id="{132AA547-1C9E-475B-B2E5-1F0E3E30C4F7}"/>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1D7008BB-3EFD-4951-B179-D5F1C358CE38}"/>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C415D512-B367-4B32-A743-583DA0ECDA99}"/>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6710960D-C49C-4068-A3C5-5D8B2646E61C}"/>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4596672B-669B-4FD2-9603-1E18392DEE62}"/>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a:extLst>
                      <a:ext uri="{FF2B5EF4-FFF2-40B4-BE49-F238E27FC236}">
                        <a16:creationId xmlns:a16="http://schemas.microsoft.com/office/drawing/2014/main" id="{AE5ED79D-E06B-4B22-8E57-FF801CBAADDD}"/>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a:extLst>
                      <a:ext uri="{FF2B5EF4-FFF2-40B4-BE49-F238E27FC236}">
                        <a16:creationId xmlns:a16="http://schemas.microsoft.com/office/drawing/2014/main" id="{26B1AD4B-74C6-43DD-82B3-FA07EBB2C969}"/>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88DFB845-8663-4C92-881A-EC83659E48DA}"/>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EBE4445B-4F4B-49AC-8C74-7BF5B25C0142}"/>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0E78FFE0-7D6A-4652-8823-65264326BBE1}"/>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1B24D2AE-B021-4C69-9A47-564EE34A1E3B}"/>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D63B1722-EB4F-4613-9F13-EE7B9F22AE84}"/>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B8DF0BCD-5F43-4257-817C-916DA1CFC944}"/>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99500EF3-6345-43A3-B480-997E909548E0}"/>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4CD30976-BAE1-4CEA-85B3-96BEE86DA2BE}"/>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CFBBA979-083E-4251-ACAC-9001943407B4}"/>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25EE4343-8FDD-449D-AC44-5FD7AC2EB00A}"/>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EA5BB20A-6B61-443D-A675-04E5693AAB3E}"/>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E182184E-6689-407E-984E-847B02BAB81D}"/>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1EA237A0-5434-4E96-958A-FD0CBA71D827}"/>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9D4ED797-6BAF-4014-A731-5013118E9736}"/>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8BF31396-0820-40F0-9FD2-930D0C95C2C5}"/>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83" name="Straight Connector 82">
                    <a:extLst>
                      <a:ext uri="{FF2B5EF4-FFF2-40B4-BE49-F238E27FC236}">
                        <a16:creationId xmlns:a16="http://schemas.microsoft.com/office/drawing/2014/main" id="{630D2EBB-A734-4E2F-B82F-8B9EA178C322}"/>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a:extLst>
                      <a:ext uri="{FF2B5EF4-FFF2-40B4-BE49-F238E27FC236}">
                        <a16:creationId xmlns:a16="http://schemas.microsoft.com/office/drawing/2014/main" id="{E004AFCF-6494-4EB7-8E40-1B0542F3AAFB}"/>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a:extLst>
                      <a:ext uri="{FF2B5EF4-FFF2-40B4-BE49-F238E27FC236}">
                        <a16:creationId xmlns:a16="http://schemas.microsoft.com/office/drawing/2014/main" id="{352F9E8C-C831-444E-B0AD-77EA764E441A}"/>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854CE84E-E768-439E-937E-DC639878A880}"/>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79135E8C-14AF-4533-903D-F7C4C65CDAE0}"/>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61EF3D8D-15BB-44EA-AB5A-88972B032BDB}"/>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BF8ED29A-FA40-45EB-AE10-4CA871FD1D35}"/>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61BB65DF-B5C6-4390-B996-D4ABA25CAFDC}"/>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6726767D-A427-47EC-898A-42A04A50D191}"/>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F14E8F50-D814-41C7-99AA-5481E9E649D3}"/>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9878FE48-A69F-4127-8FDA-EE91E6625DE0}"/>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BC0DC92C-4FB8-4B02-A6AC-F7EC6B8E82FF}"/>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95" name="Straight Connector 94">
                    <a:extLst>
                      <a:ext uri="{FF2B5EF4-FFF2-40B4-BE49-F238E27FC236}">
                        <a16:creationId xmlns:a16="http://schemas.microsoft.com/office/drawing/2014/main" id="{EC61CB6C-A1CA-43A4-ADBE-744A8F944378}"/>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320E2202-5102-41A1-A1CE-ECB598A042E5}"/>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79A210A5-060D-4AFD-90CB-0D455C9AEC27}"/>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1DFD49E0-79C4-4095-AEE5-531F5EC2EA95}"/>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53ABF2D9-0438-4684-B728-67569C8003A5}"/>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4126BDBB-53F4-42F6-9DA5-0C2D1BBF0DC2}"/>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F76121D4-0BEA-452B-93A7-4D2377F479EE}"/>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F39A6F86-315B-4B47-893E-B5C61288334F}"/>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03A8719E-ED38-487E-B34E-958CF8A35F88}"/>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B7386CA0-1684-4AEF-8E83-5853FE295829}"/>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DF59D526-9FD6-40C3-912D-33E881BF96A0}"/>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06" name="Rectangle 105">
                    <a:extLst>
                      <a:ext uri="{FF2B5EF4-FFF2-40B4-BE49-F238E27FC236}">
                        <a16:creationId xmlns:a16="http://schemas.microsoft.com/office/drawing/2014/main" id="{29386EE5-894E-4F4E-B801-CE95D71CE857}"/>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07" name="Rectangle 106">
                    <a:extLst>
                      <a:ext uri="{FF2B5EF4-FFF2-40B4-BE49-F238E27FC236}">
                        <a16:creationId xmlns:a16="http://schemas.microsoft.com/office/drawing/2014/main" id="{A9D35E75-AC5C-496B-8FD7-96268CCB43D8}"/>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108" name="Straight Connector 107">
                    <a:extLst>
                      <a:ext uri="{FF2B5EF4-FFF2-40B4-BE49-F238E27FC236}">
                        <a16:creationId xmlns:a16="http://schemas.microsoft.com/office/drawing/2014/main" id="{E26F0D16-4559-4F6C-9B19-B4118B0750BA}"/>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09" name="Straight Connector 108">
                    <a:extLst>
                      <a:ext uri="{FF2B5EF4-FFF2-40B4-BE49-F238E27FC236}">
                        <a16:creationId xmlns:a16="http://schemas.microsoft.com/office/drawing/2014/main" id="{69C5325E-0E5B-4009-9EDE-DABDEEAC0A34}"/>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a:extLst>
                      <a:ext uri="{FF2B5EF4-FFF2-40B4-BE49-F238E27FC236}">
                        <a16:creationId xmlns:a16="http://schemas.microsoft.com/office/drawing/2014/main" id="{BEE22F6F-1EDE-4022-9FFC-25AA4EE11258}"/>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a:extLst>
                      <a:ext uri="{FF2B5EF4-FFF2-40B4-BE49-F238E27FC236}">
                        <a16:creationId xmlns:a16="http://schemas.microsoft.com/office/drawing/2014/main" id="{9A376687-1EF7-41A3-942F-67B57A9F9F05}"/>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12" name="Straight Connector 111">
                    <a:extLst>
                      <a:ext uri="{FF2B5EF4-FFF2-40B4-BE49-F238E27FC236}">
                        <a16:creationId xmlns:a16="http://schemas.microsoft.com/office/drawing/2014/main" id="{A8018600-B7F3-4DF2-8B75-54FBB5DCF24F}"/>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13" name="Straight Connector 112">
                    <a:extLst>
                      <a:ext uri="{FF2B5EF4-FFF2-40B4-BE49-F238E27FC236}">
                        <a16:creationId xmlns:a16="http://schemas.microsoft.com/office/drawing/2014/main" id="{C79C27CA-09B2-4B6B-9B6C-EE57B7B5572C}"/>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14" name="Straight Connector 113">
                    <a:extLst>
                      <a:ext uri="{FF2B5EF4-FFF2-40B4-BE49-F238E27FC236}">
                        <a16:creationId xmlns:a16="http://schemas.microsoft.com/office/drawing/2014/main" id="{18110FC0-5067-4446-AA2A-182DD61A7502}"/>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15" name="Straight Connector 114">
                    <a:extLst>
                      <a:ext uri="{FF2B5EF4-FFF2-40B4-BE49-F238E27FC236}">
                        <a16:creationId xmlns:a16="http://schemas.microsoft.com/office/drawing/2014/main" id="{1D5B314A-A763-4478-B96A-6A1198984A09}"/>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16" name="Straight Connector 115">
                    <a:extLst>
                      <a:ext uri="{FF2B5EF4-FFF2-40B4-BE49-F238E27FC236}">
                        <a16:creationId xmlns:a16="http://schemas.microsoft.com/office/drawing/2014/main" id="{31517B25-4ACB-412E-858F-8853B878447A}"/>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17" name="Straight Connector 116">
                    <a:extLst>
                      <a:ext uri="{FF2B5EF4-FFF2-40B4-BE49-F238E27FC236}">
                        <a16:creationId xmlns:a16="http://schemas.microsoft.com/office/drawing/2014/main" id="{4062ADB9-BA89-42D6-8BE7-1089980B742F}"/>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18" name="Straight Connector 117">
                    <a:extLst>
                      <a:ext uri="{FF2B5EF4-FFF2-40B4-BE49-F238E27FC236}">
                        <a16:creationId xmlns:a16="http://schemas.microsoft.com/office/drawing/2014/main" id="{F114B11A-8E37-4E30-893A-C2C9A22AD30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19" name="Straight Connector 118">
                    <a:extLst>
                      <a:ext uri="{FF2B5EF4-FFF2-40B4-BE49-F238E27FC236}">
                        <a16:creationId xmlns:a16="http://schemas.microsoft.com/office/drawing/2014/main" id="{732A0BF5-5ABA-4820-A109-3EDFC0A3AEEA}"/>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20" name="Straight Connector 119">
                    <a:extLst>
                      <a:ext uri="{FF2B5EF4-FFF2-40B4-BE49-F238E27FC236}">
                        <a16:creationId xmlns:a16="http://schemas.microsoft.com/office/drawing/2014/main" id="{D88E5366-707C-41CB-9449-0F6EDAF281EE}"/>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21" name="Straight Connector 120">
                    <a:extLst>
                      <a:ext uri="{FF2B5EF4-FFF2-40B4-BE49-F238E27FC236}">
                        <a16:creationId xmlns:a16="http://schemas.microsoft.com/office/drawing/2014/main" id="{B6F9C03D-8F5E-4957-9551-E41112CF4513}"/>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22" name="Straight Connector 121">
                    <a:extLst>
                      <a:ext uri="{FF2B5EF4-FFF2-40B4-BE49-F238E27FC236}">
                        <a16:creationId xmlns:a16="http://schemas.microsoft.com/office/drawing/2014/main" id="{7C1FFDF6-8F22-475E-B3BA-65E93FCAA382}"/>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23" name="Straight Connector 122">
                    <a:extLst>
                      <a:ext uri="{FF2B5EF4-FFF2-40B4-BE49-F238E27FC236}">
                        <a16:creationId xmlns:a16="http://schemas.microsoft.com/office/drawing/2014/main" id="{EB5B45E8-A3D3-45C1-903C-B42347770FFE}"/>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24" name="Straight Connector 123">
                    <a:extLst>
                      <a:ext uri="{FF2B5EF4-FFF2-40B4-BE49-F238E27FC236}">
                        <a16:creationId xmlns:a16="http://schemas.microsoft.com/office/drawing/2014/main" id="{4D0D3A55-3BF4-436C-BC85-8529F7D04C94}"/>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25" name="Straight Connector 124">
                    <a:extLst>
                      <a:ext uri="{FF2B5EF4-FFF2-40B4-BE49-F238E27FC236}">
                        <a16:creationId xmlns:a16="http://schemas.microsoft.com/office/drawing/2014/main" id="{2EF3582C-873D-4DB8-A9AF-BCF1D19EBA3D}"/>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26" name="Straight Connector 125">
                    <a:extLst>
                      <a:ext uri="{FF2B5EF4-FFF2-40B4-BE49-F238E27FC236}">
                        <a16:creationId xmlns:a16="http://schemas.microsoft.com/office/drawing/2014/main" id="{C764D8E5-F354-4565-BF12-8768A4CD3960}"/>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27" name="Straight Connector 126">
                    <a:extLst>
                      <a:ext uri="{FF2B5EF4-FFF2-40B4-BE49-F238E27FC236}">
                        <a16:creationId xmlns:a16="http://schemas.microsoft.com/office/drawing/2014/main" id="{7582545D-536B-481E-92D2-2AF6E6FFAEC9}"/>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46" name="Rectangle 45">
                    <a:extLst>
                      <a:ext uri="{FF2B5EF4-FFF2-40B4-BE49-F238E27FC236}">
                        <a16:creationId xmlns:a16="http://schemas.microsoft.com/office/drawing/2014/main" id="{255E4025-F59F-4FCE-8DE9-CEBFB172FCE5}"/>
                      </a:ext>
                    </a:extLst>
                  </p:cNvPr>
                  <p:cNvSpPr/>
                  <p:nvPr/>
                </p:nvSpPr>
                <p:spPr>
                  <a:xfrm>
                    <a:off x="5381878" y="1580899"/>
                    <a:ext cx="359647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25000" noProof="0" dirty="0">
                        <a:ln>
                          <a:noFill/>
                        </a:ln>
                        <a:solidFill>
                          <a:srgbClr val="FF00FF"/>
                        </a:solidFill>
                        <a:effectLst/>
                        <a:uLnTx/>
                        <a:uFillTx/>
                        <a:latin typeface="Times New Roman" pitchFamily="18" charset="0"/>
                        <a:ea typeface="+mn-ea"/>
                        <a:cs typeface="Times New Roman" panose="02020603050405020304" pitchFamily="18" charset="0"/>
                      </a:rPr>
                      <a:t>1</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=face, …,</a:t>
                    </a:r>
                    <a:b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y</m:t>
                        </m:r>
                        <m:r>
                          <m:rPr>
                            <m:nor/>
                          </m:rPr>
                          <a:rPr kumimoji="0" lang="en-US" altLang="en-US" sz="2400" b="0" i="0" u="none" strike="noStrike" kern="1200" cap="none" spc="0" normalizeH="0" baseline="-25000" noProof="0" dirty="0" smtClean="0">
                            <a:ln>
                              <a:noFill/>
                            </a:ln>
                            <a:solidFill>
                              <a:srgbClr val="FF00FF"/>
                            </a:solidFill>
                            <a:effectLst/>
                            <a:uLnTx/>
                            <a:uFillTx/>
                            <a:latin typeface="Times New Roman" pitchFamily="18" charset="0"/>
                            <a:ea typeface="+mn-ea"/>
                            <a:cs typeface="Times New Roman" panose="02020603050405020304" pitchFamily="18" charset="0"/>
                          </a:rPr>
                          <m:t>10,000</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=bicycle</a:t>
                    </a:r>
                  </a:p>
                </p:txBody>
              </p:sp>
            </mc:Choice>
            <mc:Fallback xmlns="">
              <p:sp>
                <p:nvSpPr>
                  <p:cNvPr id="201" name="Rectangle 200">
                    <a:extLst>
                      <a:ext uri="{FF2B5EF4-FFF2-40B4-BE49-F238E27FC236}">
                        <a16:creationId xmlns:a16="http://schemas.microsoft.com/office/drawing/2014/main" id="{1720DAA3-0411-42C6-8B78-E1FEE18272BC}"/>
                      </a:ext>
                    </a:extLst>
                  </p:cNvPr>
                  <p:cNvSpPr>
                    <a:spLocks noRot="1" noChangeAspect="1" noMove="1" noResize="1" noEditPoints="1" noAdjustHandles="1" noChangeArrowheads="1" noChangeShapeType="1" noTextEdit="1"/>
                  </p:cNvSpPr>
                  <p:nvPr/>
                </p:nvSpPr>
                <p:spPr>
                  <a:xfrm>
                    <a:off x="5381878" y="1580899"/>
                    <a:ext cx="3596470" cy="830997"/>
                  </a:xfrm>
                  <a:prstGeom prst="rect">
                    <a:avLst/>
                  </a:prstGeom>
                  <a:blipFill>
                    <a:blip r:embed="rId8"/>
                    <a:stretch>
                      <a:fillRect t="-6569" b="-15328"/>
                    </a:stretch>
                  </a:blipFill>
                </p:spPr>
                <p:txBody>
                  <a:bodyPr/>
                  <a:lstStyle/>
                  <a:p>
                    <a:r>
                      <a:rPr lang="en-US">
                        <a:noFill/>
                      </a:rPr>
                      <a:t> </a:t>
                    </a:r>
                  </a:p>
                </p:txBody>
              </p:sp>
            </mc:Fallback>
          </mc:AlternateContent>
        </p:grpSp>
        <p:pic>
          <p:nvPicPr>
            <p:cNvPr id="42" name="Picture 6" descr="https://encrypted-tbn2.gstatic.com/images?q=tbn:ANd9GcQxi0BXRGGWwpZlLt6x5i_eKwXhaJLwx7Ku7fvdkqS2tzyVEg1gRg">
              <a:extLst>
                <a:ext uri="{FF2B5EF4-FFF2-40B4-BE49-F238E27FC236}">
                  <a16:creationId xmlns:a16="http://schemas.microsoft.com/office/drawing/2014/main" id="{D1325430-B753-4C96-B23A-BA27C33A2BAC}"/>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639956" y="2007704"/>
              <a:ext cx="808088" cy="5377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30" name="Group 129">
            <a:extLst>
              <a:ext uri="{FF2B5EF4-FFF2-40B4-BE49-F238E27FC236}">
                <a16:creationId xmlns:a16="http://schemas.microsoft.com/office/drawing/2014/main" id="{6F80C5B3-6466-4BB5-89D8-C05AB441C62A}"/>
              </a:ext>
            </a:extLst>
          </p:cNvPr>
          <p:cNvGrpSpPr/>
          <p:nvPr/>
        </p:nvGrpSpPr>
        <p:grpSpPr>
          <a:xfrm>
            <a:off x="3468756" y="3985279"/>
            <a:ext cx="2846736" cy="1248381"/>
            <a:chOff x="4065104" y="1190019"/>
            <a:chExt cx="2846736" cy="1248381"/>
          </a:xfrm>
        </p:grpSpPr>
        <p:grpSp>
          <p:nvGrpSpPr>
            <p:cNvPr id="131" name="Group 130">
              <a:extLst>
                <a:ext uri="{FF2B5EF4-FFF2-40B4-BE49-F238E27FC236}">
                  <a16:creationId xmlns:a16="http://schemas.microsoft.com/office/drawing/2014/main" id="{779DF342-06FA-4763-A883-29BA993EBF1D}"/>
                </a:ext>
              </a:extLst>
            </p:cNvPr>
            <p:cNvGrpSpPr/>
            <p:nvPr/>
          </p:nvGrpSpPr>
          <p:grpSpPr>
            <a:xfrm>
              <a:off x="4065104" y="1190019"/>
              <a:ext cx="2846736" cy="1248381"/>
              <a:chOff x="4065104" y="1190019"/>
              <a:chExt cx="2846736" cy="1248381"/>
            </a:xfrm>
          </p:grpSpPr>
          <p:grpSp>
            <p:nvGrpSpPr>
              <p:cNvPr id="133" name="Group 132">
                <a:extLst>
                  <a:ext uri="{FF2B5EF4-FFF2-40B4-BE49-F238E27FC236}">
                    <a16:creationId xmlns:a16="http://schemas.microsoft.com/office/drawing/2014/main" id="{086A52CC-7F56-4F31-928C-353A2F2BCF6F}"/>
                  </a:ext>
                </a:extLst>
              </p:cNvPr>
              <p:cNvGrpSpPr/>
              <p:nvPr/>
            </p:nvGrpSpPr>
            <p:grpSpPr>
              <a:xfrm>
                <a:off x="4065104" y="1190019"/>
                <a:ext cx="2846736" cy="1248381"/>
                <a:chOff x="4065104" y="1190019"/>
                <a:chExt cx="2846736" cy="1248381"/>
              </a:xfrm>
            </p:grpSpPr>
            <p:sp>
              <p:nvSpPr>
                <p:cNvPr id="135" name="Oval 134">
                  <a:extLst>
                    <a:ext uri="{FF2B5EF4-FFF2-40B4-BE49-F238E27FC236}">
                      <a16:creationId xmlns:a16="http://schemas.microsoft.com/office/drawing/2014/main" id="{B5D3DEF0-DF6D-4537-B12C-2216CA52A44F}"/>
                    </a:ext>
                  </a:extLst>
                </p:cNvPr>
                <p:cNvSpPr/>
                <p:nvPr/>
              </p:nvSpPr>
              <p:spPr>
                <a:xfrm>
                  <a:off x="6211751" y="2133167"/>
                  <a:ext cx="700089" cy="305233"/>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6" name="Oval 135">
                  <a:extLst>
                    <a:ext uri="{FF2B5EF4-FFF2-40B4-BE49-F238E27FC236}">
                      <a16:creationId xmlns:a16="http://schemas.microsoft.com/office/drawing/2014/main" id="{79512DCC-E1C4-4054-8417-703993544AF3}"/>
                    </a:ext>
                  </a:extLst>
                </p:cNvPr>
                <p:cNvSpPr/>
                <p:nvPr/>
              </p:nvSpPr>
              <p:spPr>
                <a:xfrm>
                  <a:off x="4065104" y="1190019"/>
                  <a:ext cx="564579" cy="300098"/>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34" name="Rectangle 133">
                <a:extLst>
                  <a:ext uri="{FF2B5EF4-FFF2-40B4-BE49-F238E27FC236}">
                    <a16:creationId xmlns:a16="http://schemas.microsoft.com/office/drawing/2014/main" id="{1185CF5B-DEB3-4DC0-9BFB-37AFFF8C9D9D}"/>
                  </a:ext>
                </a:extLst>
              </p:cNvPr>
              <p:cNvSpPr/>
              <p:nvPr/>
            </p:nvSpPr>
            <p:spPr>
              <a:xfrm rot="1609143">
                <a:off x="4778121" y="1364663"/>
                <a:ext cx="141577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Compress</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grpSp>
        <p:cxnSp>
          <p:nvCxnSpPr>
            <p:cNvPr id="132" name="Straight Arrow Connector 131">
              <a:extLst>
                <a:ext uri="{FF2B5EF4-FFF2-40B4-BE49-F238E27FC236}">
                  <a16:creationId xmlns:a16="http://schemas.microsoft.com/office/drawing/2014/main" id="{90D85537-9606-4CE7-BD94-A5C15A2DE51B}"/>
                </a:ext>
              </a:extLst>
            </p:cNvPr>
            <p:cNvCxnSpPr>
              <a:cxnSpLocks/>
            </p:cNvCxnSpPr>
            <p:nvPr/>
          </p:nvCxnSpPr>
          <p:spPr bwMode="auto">
            <a:xfrm>
              <a:off x="4628566" y="1388534"/>
              <a:ext cx="1696034" cy="796173"/>
            </a:xfrm>
            <a:prstGeom prst="straightConnector1">
              <a:avLst/>
            </a:prstGeom>
            <a:noFill/>
            <a:ln w="38100" cap="sq" cmpd="sng" algn="ctr">
              <a:solidFill>
                <a:schemeClr val="hlink"/>
              </a:solidFill>
              <a:prstDash val="solid"/>
              <a:round/>
              <a:headEnd type="triangle" w="med" len="med"/>
              <a:tailEnd type="none"/>
            </a:ln>
            <a:effectLst/>
          </p:spPr>
        </p:cxnSp>
      </p:grpSp>
      <p:sp>
        <p:nvSpPr>
          <p:cNvPr id="137" name="Rectangle 136">
            <a:extLst>
              <a:ext uri="{FF2B5EF4-FFF2-40B4-BE49-F238E27FC236}">
                <a16:creationId xmlns:a16="http://schemas.microsoft.com/office/drawing/2014/main" id="{B27D2422-F344-425F-AE9F-48BC20B15520}"/>
              </a:ext>
            </a:extLst>
          </p:cNvPr>
          <p:cNvSpPr/>
          <p:nvPr/>
        </p:nvSpPr>
        <p:spPr>
          <a:xfrm rot="1560817">
            <a:off x="4335860" y="3758907"/>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Encode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38" name="Curved Up Arrow 3">
            <a:extLst>
              <a:ext uri="{FF2B5EF4-FFF2-40B4-BE49-F238E27FC236}">
                <a16:creationId xmlns:a16="http://schemas.microsoft.com/office/drawing/2014/main" id="{03F5AB48-2FC0-4BFD-8265-9983CCB12EE3}"/>
              </a:ext>
            </a:extLst>
          </p:cNvPr>
          <p:cNvSpPr/>
          <p:nvPr/>
        </p:nvSpPr>
        <p:spPr>
          <a:xfrm rot="11953130">
            <a:off x="4049141" y="3593527"/>
            <a:ext cx="1656369" cy="457200"/>
          </a:xfrm>
          <a:prstGeom prst="curvedUp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39" name="Curved Up Arrow 196">
            <a:extLst>
              <a:ext uri="{FF2B5EF4-FFF2-40B4-BE49-F238E27FC236}">
                <a16:creationId xmlns:a16="http://schemas.microsoft.com/office/drawing/2014/main" id="{2A74E9F4-F7DD-4DFC-998F-5050DFA55028}"/>
              </a:ext>
            </a:extLst>
          </p:cNvPr>
          <p:cNvSpPr/>
          <p:nvPr/>
        </p:nvSpPr>
        <p:spPr>
          <a:xfrm rot="12154169" flipH="1" flipV="1">
            <a:off x="3662362" y="4642872"/>
            <a:ext cx="1581512" cy="457200"/>
          </a:xfrm>
          <a:prstGeom prst="curvedUp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40" name="Rectangle 139">
            <a:extLst>
              <a:ext uri="{FF2B5EF4-FFF2-40B4-BE49-F238E27FC236}">
                <a16:creationId xmlns:a16="http://schemas.microsoft.com/office/drawing/2014/main" id="{7063EC1A-1DE9-4A0C-9D57-6740816BED3A}"/>
              </a:ext>
            </a:extLst>
          </p:cNvPr>
          <p:cNvSpPr/>
          <p:nvPr/>
        </p:nvSpPr>
        <p:spPr>
          <a:xfrm rot="1560817">
            <a:off x="3874146" y="4585415"/>
            <a:ext cx="112402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Decode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41" name="Rectangle 140">
            <a:extLst>
              <a:ext uri="{FF2B5EF4-FFF2-40B4-BE49-F238E27FC236}">
                <a16:creationId xmlns:a16="http://schemas.microsoft.com/office/drawing/2014/main" id="{5A3DB6AB-D26B-494D-9A31-1EFF67C07171}"/>
              </a:ext>
            </a:extLst>
          </p:cNvPr>
          <p:cNvSpPr/>
          <p:nvPr/>
        </p:nvSpPr>
        <p:spPr>
          <a:xfrm>
            <a:off x="4242399" y="3048000"/>
            <a:ext cx="2943562" cy="830997"/>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Given training data</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learn weights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rPr>
              <a:t>k</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AlternateContent xmlns:mc="http://schemas.openxmlformats.org/markup-compatibility/2006" xmlns:a14="http://schemas.microsoft.com/office/drawing/2010/main">
        <mc:Choice Requires="a14">
          <p:sp>
            <p:nvSpPr>
              <p:cNvPr id="142" name="Rectangle 141">
                <a:extLst>
                  <a:ext uri="{FF2B5EF4-FFF2-40B4-BE49-F238E27FC236}">
                    <a16:creationId xmlns:a16="http://schemas.microsoft.com/office/drawing/2014/main" id="{3946B181-F80E-4466-9F93-FD95D205A38C}"/>
                  </a:ext>
                </a:extLst>
              </p:cNvPr>
              <p:cNvSpPr/>
              <p:nvPr/>
            </p:nvSpPr>
            <p:spPr>
              <a:xfrm>
                <a:off x="2908851" y="5462260"/>
                <a:ext cx="3096999" cy="1200329"/>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With the weights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rPr>
                  <a:t>k</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machine will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give </a:t>
                </a:r>
                <a14:m>
                  <m:oMath xmlns:m="http://schemas.openxmlformats.org/officeDocument/2006/math">
                    <m:r>
                      <m:rPr>
                        <m:nor/>
                      </m:rPr>
                      <a:rPr kumimoji="0" lang="en-US" altLang="en-US" sz="2400" b="0" i="1" u="none" strike="noStrike" kern="1200" cap="none" spc="0" normalizeH="0" baseline="0" noProof="0" dirty="0" smtClean="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y</m:t>
                    </m:r>
                    <m:r>
                      <m:rPr>
                        <m:nor/>
                      </m:rPr>
                      <a:rPr kumimoji="0" lang="en-US" altLang="en-US" sz="2400" b="0" i="0" u="none" strike="noStrike" kern="1200" cap="none" spc="0" normalizeH="0" baseline="-25000" noProof="0" dirty="0" smtClean="0">
                        <a:ln>
                          <a:noFill/>
                        </a:ln>
                        <a:solidFill>
                          <a:srgbClr val="FF00FF"/>
                        </a:solidFill>
                        <a:effectLst/>
                        <a:uLnTx/>
                        <a:uFillTx/>
                        <a:latin typeface="Times New Roman" pitchFamily="18" charset="0"/>
                        <a:ea typeface="+mn-ea"/>
                        <a:cs typeface="Times New Roman" panose="02020603050405020304" pitchFamily="18" charset="0"/>
                      </a:rPr>
                      <m:t>d</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for most </a:t>
                </a:r>
                <a14:m>
                  <m:oMath xmlns:m="http://schemas.openxmlformats.org/officeDocument/2006/math">
                    <m:r>
                      <m:rPr>
                        <m:nor/>
                      </m:r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n-US" altLang="en-US" sz="2400" b="0" i="0" u="none" strike="noStrike" kern="1200" cap="none" spc="0" normalizeH="0" baseline="-25000" noProof="0" dirty="0">
                        <a:ln>
                          <a:noFill/>
                        </a:ln>
                        <a:solidFill>
                          <a:srgbClr val="FF00FF"/>
                        </a:solidFill>
                        <a:effectLst/>
                        <a:uLnTx/>
                        <a:uFillTx/>
                        <a:latin typeface="Times New Roman" pitchFamily="18" charset="0"/>
                        <a:ea typeface="+mn-ea"/>
                        <a:cs typeface="Times New Roman" panose="02020603050405020304" pitchFamily="18" charset="0"/>
                      </a:rPr>
                      <m:t>d</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42" name="Rectangle 141">
                <a:extLst>
                  <a:ext uri="{FF2B5EF4-FFF2-40B4-BE49-F238E27FC236}">
                    <a16:creationId xmlns:a16="http://schemas.microsoft.com/office/drawing/2014/main" id="{3946B181-F80E-4466-9F93-FD95D205A38C}"/>
                  </a:ext>
                </a:extLst>
              </p:cNvPr>
              <p:cNvSpPr>
                <a:spLocks noRot="1" noChangeAspect="1" noMove="1" noResize="1" noEditPoints="1" noAdjustHandles="1" noChangeArrowheads="1" noChangeShapeType="1" noTextEdit="1"/>
              </p:cNvSpPr>
              <p:nvPr/>
            </p:nvSpPr>
            <p:spPr>
              <a:xfrm>
                <a:off x="2908851" y="5462260"/>
                <a:ext cx="3096999" cy="1200329"/>
              </a:xfrm>
              <a:prstGeom prst="rect">
                <a:avLst/>
              </a:prstGeom>
              <a:blipFill>
                <a:blip r:embed="rId9"/>
                <a:stretch>
                  <a:fillRect t="-4061" r="-6496" b="-10660"/>
                </a:stretch>
              </a:blipFill>
            </p:spPr>
            <p:txBody>
              <a:bodyPr/>
              <a:lstStyle/>
              <a:p>
                <a:r>
                  <a:rPr lang="en-US">
                    <a:noFill/>
                  </a:rPr>
                  <a:t> </a:t>
                </a:r>
              </a:p>
            </p:txBody>
          </p:sp>
        </mc:Fallback>
      </mc:AlternateContent>
    </p:spTree>
    <p:extLst>
      <p:ext uri="{BB962C8B-B14F-4D97-AF65-F5344CB8AC3E}">
        <p14:creationId xmlns:p14="http://schemas.microsoft.com/office/powerpoint/2010/main" val="8129935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9"/>
                                        </p:tgtEl>
                                        <p:attrNameLst>
                                          <p:attrName>style.visibility</p:attrName>
                                        </p:attrNameLst>
                                      </p:cBhvr>
                                      <p:to>
                                        <p:strVal val="visible"/>
                                      </p:to>
                                    </p:set>
                                    <p:anim calcmode="lin" valueType="num">
                                      <p:cBhvr additive="base">
                                        <p:cTn id="7" dur="500" fill="hold"/>
                                        <p:tgtEl>
                                          <p:spTgt spid="39"/>
                                        </p:tgtEl>
                                        <p:attrNameLst>
                                          <p:attrName>ppt_x</p:attrName>
                                        </p:attrNameLst>
                                      </p:cBhvr>
                                      <p:tavLst>
                                        <p:tav tm="0">
                                          <p:val>
                                            <p:strVal val="0-#ppt_w/2"/>
                                          </p:val>
                                        </p:tav>
                                        <p:tav tm="100000">
                                          <p:val>
                                            <p:strVal val="#ppt_x"/>
                                          </p:val>
                                        </p:tav>
                                      </p:tavLst>
                                    </p:anim>
                                    <p:anim calcmode="lin" valueType="num">
                                      <p:cBhvr additive="base">
                                        <p:cTn id="8"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6" fill="hold" grpId="0" nodeType="clickEffect">
                                  <p:stCondLst>
                                    <p:cond delay="0"/>
                                  </p:stCondLst>
                                  <p:childTnLst>
                                    <p:set>
                                      <p:cBhvr>
                                        <p:cTn id="12" dur="1" fill="hold">
                                          <p:stCondLst>
                                            <p:cond delay="0"/>
                                          </p:stCondLst>
                                        </p:cTn>
                                        <p:tgtEl>
                                          <p:spTgt spid="138"/>
                                        </p:tgtEl>
                                        <p:attrNameLst>
                                          <p:attrName>style.visibility</p:attrName>
                                        </p:attrNameLst>
                                      </p:cBhvr>
                                      <p:to>
                                        <p:strVal val="visible"/>
                                      </p:to>
                                    </p:set>
                                    <p:anim calcmode="lin" valueType="num">
                                      <p:cBhvr additive="base">
                                        <p:cTn id="13" dur="500" fill="hold"/>
                                        <p:tgtEl>
                                          <p:spTgt spid="138"/>
                                        </p:tgtEl>
                                        <p:attrNameLst>
                                          <p:attrName>ppt_x</p:attrName>
                                        </p:attrNameLst>
                                      </p:cBhvr>
                                      <p:tavLst>
                                        <p:tav tm="0">
                                          <p:val>
                                            <p:strVal val="1+#ppt_w/2"/>
                                          </p:val>
                                        </p:tav>
                                        <p:tav tm="100000">
                                          <p:val>
                                            <p:strVal val="#ppt_x"/>
                                          </p:val>
                                        </p:tav>
                                      </p:tavLst>
                                    </p:anim>
                                    <p:anim calcmode="lin" valueType="num">
                                      <p:cBhvr additive="base">
                                        <p:cTn id="14" dur="500" fill="hold"/>
                                        <p:tgtEl>
                                          <p:spTgt spid="138"/>
                                        </p:tgtEl>
                                        <p:attrNameLst>
                                          <p:attrName>ppt_y</p:attrName>
                                        </p:attrNameLst>
                                      </p:cBhvr>
                                      <p:tavLst>
                                        <p:tav tm="0">
                                          <p:val>
                                            <p:strVal val="1+#ppt_h/2"/>
                                          </p:val>
                                        </p:tav>
                                        <p:tav tm="100000">
                                          <p:val>
                                            <p:strVal val="#ppt_y"/>
                                          </p:val>
                                        </p:tav>
                                      </p:tavLst>
                                    </p:anim>
                                  </p:childTnLst>
                                </p:cTn>
                              </p:par>
                              <p:par>
                                <p:cTn id="15" presetID="2" presetClass="entr" presetSubtype="6" fill="hold" grpId="0" nodeType="withEffect">
                                  <p:stCondLst>
                                    <p:cond delay="0"/>
                                  </p:stCondLst>
                                  <p:childTnLst>
                                    <p:set>
                                      <p:cBhvr>
                                        <p:cTn id="16" dur="1" fill="hold">
                                          <p:stCondLst>
                                            <p:cond delay="0"/>
                                          </p:stCondLst>
                                        </p:cTn>
                                        <p:tgtEl>
                                          <p:spTgt spid="137"/>
                                        </p:tgtEl>
                                        <p:attrNameLst>
                                          <p:attrName>style.visibility</p:attrName>
                                        </p:attrNameLst>
                                      </p:cBhvr>
                                      <p:to>
                                        <p:strVal val="visible"/>
                                      </p:to>
                                    </p:set>
                                    <p:anim calcmode="lin" valueType="num">
                                      <p:cBhvr additive="base">
                                        <p:cTn id="17" dur="500" fill="hold"/>
                                        <p:tgtEl>
                                          <p:spTgt spid="137"/>
                                        </p:tgtEl>
                                        <p:attrNameLst>
                                          <p:attrName>ppt_x</p:attrName>
                                        </p:attrNameLst>
                                      </p:cBhvr>
                                      <p:tavLst>
                                        <p:tav tm="0">
                                          <p:val>
                                            <p:strVal val="1+#ppt_w/2"/>
                                          </p:val>
                                        </p:tav>
                                        <p:tav tm="100000">
                                          <p:val>
                                            <p:strVal val="#ppt_x"/>
                                          </p:val>
                                        </p:tav>
                                      </p:tavLst>
                                    </p:anim>
                                    <p:anim calcmode="lin" valueType="num">
                                      <p:cBhvr additive="base">
                                        <p:cTn id="18" dur="500" fill="hold"/>
                                        <p:tgtEl>
                                          <p:spTgt spid="137"/>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141">
                                            <p:txEl>
                                              <p:pRg st="0" end="0"/>
                                            </p:txEl>
                                          </p:spTgt>
                                        </p:tgtEl>
                                        <p:attrNameLst>
                                          <p:attrName>style.visibility</p:attrName>
                                        </p:attrNameLst>
                                      </p:cBhvr>
                                      <p:to>
                                        <p:strVal val="visible"/>
                                      </p:to>
                                    </p:set>
                                    <p:anim calcmode="lin" valueType="num">
                                      <p:cBhvr additive="base">
                                        <p:cTn id="23" dur="500" fill="hold"/>
                                        <p:tgtEl>
                                          <p:spTgt spid="141">
                                            <p:txEl>
                                              <p:pRg st="0" end="0"/>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4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9" fill="hold" grpId="0" nodeType="clickEffect">
                                  <p:stCondLst>
                                    <p:cond delay="0"/>
                                  </p:stCondLst>
                                  <p:childTnLst>
                                    <p:set>
                                      <p:cBhvr>
                                        <p:cTn id="28" dur="1" fill="hold">
                                          <p:stCondLst>
                                            <p:cond delay="0"/>
                                          </p:stCondLst>
                                        </p:cTn>
                                        <p:tgtEl>
                                          <p:spTgt spid="139"/>
                                        </p:tgtEl>
                                        <p:attrNameLst>
                                          <p:attrName>style.visibility</p:attrName>
                                        </p:attrNameLst>
                                      </p:cBhvr>
                                      <p:to>
                                        <p:strVal val="visible"/>
                                      </p:to>
                                    </p:set>
                                    <p:anim calcmode="lin" valueType="num">
                                      <p:cBhvr additive="base">
                                        <p:cTn id="29" dur="500" fill="hold"/>
                                        <p:tgtEl>
                                          <p:spTgt spid="139"/>
                                        </p:tgtEl>
                                        <p:attrNameLst>
                                          <p:attrName>ppt_x</p:attrName>
                                        </p:attrNameLst>
                                      </p:cBhvr>
                                      <p:tavLst>
                                        <p:tav tm="0">
                                          <p:val>
                                            <p:strVal val="0-#ppt_w/2"/>
                                          </p:val>
                                        </p:tav>
                                        <p:tav tm="100000">
                                          <p:val>
                                            <p:strVal val="#ppt_x"/>
                                          </p:val>
                                        </p:tav>
                                      </p:tavLst>
                                    </p:anim>
                                    <p:anim calcmode="lin" valueType="num">
                                      <p:cBhvr additive="base">
                                        <p:cTn id="30" dur="500" fill="hold"/>
                                        <p:tgtEl>
                                          <p:spTgt spid="139"/>
                                        </p:tgtEl>
                                        <p:attrNameLst>
                                          <p:attrName>ppt_y</p:attrName>
                                        </p:attrNameLst>
                                      </p:cBhvr>
                                      <p:tavLst>
                                        <p:tav tm="0">
                                          <p:val>
                                            <p:strVal val="0-#ppt_h/2"/>
                                          </p:val>
                                        </p:tav>
                                        <p:tav tm="100000">
                                          <p:val>
                                            <p:strVal val="#ppt_y"/>
                                          </p:val>
                                        </p:tav>
                                      </p:tavLst>
                                    </p:anim>
                                  </p:childTnLst>
                                </p:cTn>
                              </p:par>
                              <p:par>
                                <p:cTn id="31" presetID="2" presetClass="entr" presetSubtype="9" fill="hold" grpId="0" nodeType="withEffect">
                                  <p:stCondLst>
                                    <p:cond delay="0"/>
                                  </p:stCondLst>
                                  <p:childTnLst>
                                    <p:set>
                                      <p:cBhvr>
                                        <p:cTn id="32" dur="1" fill="hold">
                                          <p:stCondLst>
                                            <p:cond delay="0"/>
                                          </p:stCondLst>
                                        </p:cTn>
                                        <p:tgtEl>
                                          <p:spTgt spid="140"/>
                                        </p:tgtEl>
                                        <p:attrNameLst>
                                          <p:attrName>style.visibility</p:attrName>
                                        </p:attrNameLst>
                                      </p:cBhvr>
                                      <p:to>
                                        <p:strVal val="visible"/>
                                      </p:to>
                                    </p:set>
                                    <p:anim calcmode="lin" valueType="num">
                                      <p:cBhvr additive="base">
                                        <p:cTn id="33" dur="500" fill="hold"/>
                                        <p:tgtEl>
                                          <p:spTgt spid="140"/>
                                        </p:tgtEl>
                                        <p:attrNameLst>
                                          <p:attrName>ppt_x</p:attrName>
                                        </p:attrNameLst>
                                      </p:cBhvr>
                                      <p:tavLst>
                                        <p:tav tm="0">
                                          <p:val>
                                            <p:strVal val="0-#ppt_w/2"/>
                                          </p:val>
                                        </p:tav>
                                        <p:tav tm="100000">
                                          <p:val>
                                            <p:strVal val="#ppt_x"/>
                                          </p:val>
                                        </p:tav>
                                      </p:tavLst>
                                    </p:anim>
                                    <p:anim calcmode="lin" valueType="num">
                                      <p:cBhvr additive="base">
                                        <p:cTn id="34" dur="500" fill="hold"/>
                                        <p:tgtEl>
                                          <p:spTgt spid="140"/>
                                        </p:tgtEl>
                                        <p:attrNameLst>
                                          <p:attrName>ppt_y</p:attrName>
                                        </p:attrNameLst>
                                      </p:cBhvr>
                                      <p:tavLst>
                                        <p:tav tm="0">
                                          <p:val>
                                            <p:strVal val="0-#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9" fill="hold" nodeType="clickEffect">
                                  <p:stCondLst>
                                    <p:cond delay="0"/>
                                  </p:stCondLst>
                                  <p:childTnLst>
                                    <p:set>
                                      <p:cBhvr>
                                        <p:cTn id="38" dur="1" fill="hold">
                                          <p:stCondLst>
                                            <p:cond delay="0"/>
                                          </p:stCondLst>
                                        </p:cTn>
                                        <p:tgtEl>
                                          <p:spTgt spid="142">
                                            <p:txEl>
                                              <p:pRg st="0" end="0"/>
                                            </p:txEl>
                                          </p:spTgt>
                                        </p:tgtEl>
                                        <p:attrNameLst>
                                          <p:attrName>style.visibility</p:attrName>
                                        </p:attrNameLst>
                                      </p:cBhvr>
                                      <p:to>
                                        <p:strVal val="visible"/>
                                      </p:to>
                                    </p:set>
                                    <p:anim calcmode="lin" valueType="num">
                                      <p:cBhvr additive="base">
                                        <p:cTn id="39" dur="500" fill="hold"/>
                                        <p:tgtEl>
                                          <p:spTgt spid="142">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42">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6" fill="hold" nodeType="clickEffect">
                                  <p:stCondLst>
                                    <p:cond delay="0"/>
                                  </p:stCondLst>
                                  <p:childTnLst>
                                    <p:set>
                                      <p:cBhvr>
                                        <p:cTn id="44" dur="1" fill="hold">
                                          <p:stCondLst>
                                            <p:cond delay="0"/>
                                          </p:stCondLst>
                                        </p:cTn>
                                        <p:tgtEl>
                                          <p:spTgt spid="130"/>
                                        </p:tgtEl>
                                        <p:attrNameLst>
                                          <p:attrName>style.visibility</p:attrName>
                                        </p:attrNameLst>
                                      </p:cBhvr>
                                      <p:to>
                                        <p:strVal val="visible"/>
                                      </p:to>
                                    </p:set>
                                    <p:anim calcmode="lin" valueType="num">
                                      <p:cBhvr additive="base">
                                        <p:cTn id="45" dur="500" fill="hold"/>
                                        <p:tgtEl>
                                          <p:spTgt spid="130"/>
                                        </p:tgtEl>
                                        <p:attrNameLst>
                                          <p:attrName>ppt_x</p:attrName>
                                        </p:attrNameLst>
                                      </p:cBhvr>
                                      <p:tavLst>
                                        <p:tav tm="0">
                                          <p:val>
                                            <p:strVal val="1+#ppt_w/2"/>
                                          </p:val>
                                        </p:tav>
                                        <p:tav tm="100000">
                                          <p:val>
                                            <p:strVal val="#ppt_x"/>
                                          </p:val>
                                        </p:tav>
                                      </p:tavLst>
                                    </p:anim>
                                    <p:anim calcmode="lin" valueType="num">
                                      <p:cBhvr additive="base">
                                        <p:cTn id="46" dur="500" fill="hold"/>
                                        <p:tgtEl>
                                          <p:spTgt spid="13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7" grpId="0"/>
      <p:bldP spid="138" grpId="0" animBg="1"/>
      <p:bldP spid="139" grpId="0" animBg="1"/>
      <p:bldP spid="140"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572631"/>
                <a:ext cx="9338913" cy="138499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572631"/>
                <a:ext cx="9338913" cy="1384995"/>
              </a:xfrm>
              <a:prstGeom prst="rect">
                <a:avLst/>
              </a:prstGeom>
              <a:blipFill>
                <a:blip r:embed="rId3"/>
                <a:stretch>
                  <a:fillRect t="-4846" b="-1189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mc:AlternateContent xmlns:mc="http://schemas.openxmlformats.org/markup-compatibility/2006" xmlns:a14="http://schemas.microsoft.com/office/drawing/2010/main">
        <mc:Choice Requires="a14">
          <p:sp>
            <p:nvSpPr>
              <p:cNvPr id="2" name="Rectangle 1"/>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 name="Rectangle 1"/>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7"/>
                <a:stretch>
                  <a:fillRect l="-2602" t="-12941" r="-1363" b="-34118"/>
                </a:stretch>
              </a:blipFill>
            </p:spPr>
            <p:txBody>
              <a:bodyPr/>
              <a:lstStyle/>
              <a:p>
                <a:r>
                  <a:rPr lang="en-CA">
                    <a:noFill/>
                  </a:rPr>
                  <a:t> </a:t>
                </a:r>
              </a:p>
            </p:txBody>
          </p:sp>
        </mc:Fallback>
      </mc:AlternateContent>
      <p:grpSp>
        <p:nvGrpSpPr>
          <p:cNvPr id="28" name="Group 27">
            <a:extLst>
              <a:ext uri="{FF2B5EF4-FFF2-40B4-BE49-F238E27FC236}">
                <a16:creationId xmlns:a16="http://schemas.microsoft.com/office/drawing/2014/main" id="{ACC4BAF1-BA3D-48D2-85B2-E12DDB4FCA06}"/>
              </a:ext>
            </a:extLst>
          </p:cNvPr>
          <p:cNvGrpSpPr/>
          <p:nvPr/>
        </p:nvGrpSpPr>
        <p:grpSpPr>
          <a:xfrm>
            <a:off x="2920652" y="5142156"/>
            <a:ext cx="2893806" cy="1653214"/>
            <a:chOff x="2920652" y="5142156"/>
            <a:chExt cx="2893806" cy="1653214"/>
          </a:xfrm>
        </p:grpSpPr>
        <p:cxnSp>
          <p:nvCxnSpPr>
            <p:cNvPr id="66" name="Straight Connector 65">
              <a:extLst>
                <a:ext uri="{FF2B5EF4-FFF2-40B4-BE49-F238E27FC236}">
                  <a16:creationId xmlns:a16="http://schemas.microsoft.com/office/drawing/2014/main" id="{824DC29D-0602-46BB-81F7-321F695090E0}"/>
                </a:ext>
              </a:extLst>
            </p:cNvPr>
            <p:cNvCxnSpPr>
              <a:cxnSpLocks/>
            </p:cNvCxnSpPr>
            <p:nvPr/>
          </p:nvCxnSpPr>
          <p:spPr bwMode="auto">
            <a:xfrm flipV="1">
              <a:off x="3039214" y="5142156"/>
              <a:ext cx="0" cy="1269364"/>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9" name="TextBox 68">
                  <a:extLst>
                    <a:ext uri="{FF2B5EF4-FFF2-40B4-BE49-F238E27FC236}">
                      <a16:creationId xmlns:a16="http://schemas.microsoft.com/office/drawing/2014/main" id="{7F8F09D7-F427-4373-8D54-37DCFC7F406C}"/>
                    </a:ext>
                  </a:extLst>
                </p:cNvPr>
                <p:cNvSpPr txBox="1"/>
                <p:nvPr/>
              </p:nvSpPr>
              <p:spPr>
                <a:xfrm>
                  <a:off x="2920652" y="6374421"/>
                  <a:ext cx="2893806" cy="420949"/>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sz="2000" dirty="0"/>
                    <a:t> is the </a:t>
                  </a:r>
                  <a:r>
                    <a:rPr lang="en-CA" sz="2000" dirty="0" err="1"/>
                    <a:t>d</a:t>
                  </a:r>
                  <a:r>
                    <a:rPr lang="en-CA" sz="2000" baseline="30000" dirty="0" err="1"/>
                    <a:t>th</a:t>
                  </a:r>
                  <a:r>
                    <a:rPr lang="en-CA" sz="2000" dirty="0"/>
                    <a:t> training input.</a:t>
                  </a:r>
                </a:p>
              </p:txBody>
            </p:sp>
          </mc:Choice>
          <mc:Fallback xmlns="">
            <p:sp>
              <p:nvSpPr>
                <p:cNvPr id="69" name="TextBox 68">
                  <a:extLst>
                    <a:ext uri="{FF2B5EF4-FFF2-40B4-BE49-F238E27FC236}">
                      <a16:creationId xmlns:a16="http://schemas.microsoft.com/office/drawing/2014/main" id="{7F8F09D7-F427-4373-8D54-37DCFC7F406C}"/>
                    </a:ext>
                  </a:extLst>
                </p:cNvPr>
                <p:cNvSpPr txBox="1">
                  <a:spLocks noRot="1" noChangeAspect="1" noMove="1" noResize="1" noEditPoints="1" noAdjustHandles="1" noChangeArrowheads="1" noChangeShapeType="1" noTextEdit="1"/>
                </p:cNvSpPr>
                <p:nvPr/>
              </p:nvSpPr>
              <p:spPr>
                <a:xfrm>
                  <a:off x="2920652" y="6374421"/>
                  <a:ext cx="2893806" cy="420949"/>
                </a:xfrm>
                <a:prstGeom prst="rect">
                  <a:avLst/>
                </a:prstGeom>
                <a:blipFill>
                  <a:blip r:embed="rId8"/>
                  <a:stretch>
                    <a:fillRect r="-2947" b="-30435"/>
                  </a:stretch>
                </a:blipFill>
              </p:spPr>
              <p:txBody>
                <a:bodyPr/>
                <a:lstStyle/>
                <a:p>
                  <a:r>
                    <a:rPr lang="en-US">
                      <a:noFill/>
                    </a:rPr>
                    <a:t> </a:t>
                  </a:r>
                </a:p>
              </p:txBody>
            </p:sp>
          </mc:Fallback>
        </mc:AlternateContent>
      </p:grpSp>
      <p:grpSp>
        <p:nvGrpSpPr>
          <p:cNvPr id="7" name="Group 6">
            <a:extLst>
              <a:ext uri="{FF2B5EF4-FFF2-40B4-BE49-F238E27FC236}">
                <a16:creationId xmlns:a16="http://schemas.microsoft.com/office/drawing/2014/main" id="{8882210D-0938-4349-BF8F-B58B3903FD7F}"/>
              </a:ext>
            </a:extLst>
          </p:cNvPr>
          <p:cNvGrpSpPr/>
          <p:nvPr/>
        </p:nvGrpSpPr>
        <p:grpSpPr>
          <a:xfrm>
            <a:off x="3105291" y="4876800"/>
            <a:ext cx="5181512" cy="482252"/>
            <a:chOff x="3105291" y="4876800"/>
            <a:chExt cx="5181512" cy="482252"/>
          </a:xfrm>
        </p:grpSpPr>
        <p:cxnSp>
          <p:nvCxnSpPr>
            <p:cNvPr id="49" name="Straight Connector 48">
              <a:extLst>
                <a:ext uri="{FF2B5EF4-FFF2-40B4-BE49-F238E27FC236}">
                  <a16:creationId xmlns:a16="http://schemas.microsoft.com/office/drawing/2014/main" id="{4F45FE1E-B1D0-4A08-B998-9AA1D76D681F}"/>
                </a:ext>
              </a:extLst>
            </p:cNvPr>
            <p:cNvCxnSpPr/>
            <p:nvPr/>
          </p:nvCxnSpPr>
          <p:spPr bwMode="auto">
            <a:xfrm>
              <a:off x="3105291" y="5157534"/>
              <a:ext cx="640762"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4" name="TextBox 63">
                  <a:extLst>
                    <a:ext uri="{FF2B5EF4-FFF2-40B4-BE49-F238E27FC236}">
                      <a16:creationId xmlns:a16="http://schemas.microsoft.com/office/drawing/2014/main" id="{0885753D-2B91-4A9F-963D-3DBE4F40D40D}"/>
                    </a:ext>
                  </a:extLst>
                </p:cNvPr>
                <p:cNvSpPr txBox="1"/>
                <p:nvPr/>
              </p:nvSpPr>
              <p:spPr>
                <a:xfrm>
                  <a:off x="3884987" y="4876800"/>
                  <a:ext cx="36869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64" name="TextBox 63">
                  <a:extLst>
                    <a:ext uri="{FF2B5EF4-FFF2-40B4-BE49-F238E27FC236}">
                      <a16:creationId xmlns:a16="http://schemas.microsoft.com/office/drawing/2014/main" id="{0885753D-2B91-4A9F-963D-3DBE4F40D40D}"/>
                    </a:ext>
                  </a:extLst>
                </p:cNvPr>
                <p:cNvSpPr txBox="1">
                  <a:spLocks noRot="1" noChangeAspect="1" noMove="1" noResize="1" noEditPoints="1" noAdjustHandles="1" noChangeArrowheads="1" noChangeShapeType="1" noTextEdit="1"/>
                </p:cNvSpPr>
                <p:nvPr/>
              </p:nvSpPr>
              <p:spPr>
                <a:xfrm>
                  <a:off x="3884987" y="4876800"/>
                  <a:ext cx="368691" cy="430887"/>
                </a:xfrm>
                <a:prstGeom prst="rect">
                  <a:avLst/>
                </a:prstGeom>
                <a:blipFill>
                  <a:blip r:embed="rId9"/>
                  <a:stretch>
                    <a:fillRect/>
                  </a:stretch>
                </a:blipFill>
              </p:spPr>
              <p:txBody>
                <a:bodyPr/>
                <a:lstStyle/>
                <a:p>
                  <a:r>
                    <a:rPr lang="en-US">
                      <a:noFill/>
                    </a:rPr>
                    <a:t> </a:t>
                  </a:r>
                </a:p>
              </p:txBody>
            </p:sp>
          </mc:Fallback>
        </mc:AlternateContent>
        <p:sp>
          <p:nvSpPr>
            <p:cNvPr id="6" name="Rectangle 5">
              <a:extLst>
                <a:ext uri="{FF2B5EF4-FFF2-40B4-BE49-F238E27FC236}">
                  <a16:creationId xmlns:a16="http://schemas.microsoft.com/office/drawing/2014/main" id="{424ACC12-1886-488B-9C75-C96CAF3AF9F9}"/>
                </a:ext>
              </a:extLst>
            </p:cNvPr>
            <p:cNvSpPr/>
            <p:nvPr/>
          </p:nvSpPr>
          <p:spPr>
            <a:xfrm>
              <a:off x="4254674" y="4958942"/>
              <a:ext cx="4032129" cy="400110"/>
            </a:xfrm>
            <a:prstGeom prst="rect">
              <a:avLst/>
            </a:prstGeom>
          </p:spPr>
          <p:txBody>
            <a:bodyPr wrap="none">
              <a:spAutoFit/>
            </a:bodyPr>
            <a:lstStyle/>
            <a:p>
              <a:r>
                <a:rPr lang="en-CA" sz="2000" dirty="0"/>
                <a:t>is the answer given by the supervisor.</a:t>
              </a:r>
              <a:endParaRPr lang="en-US" sz="2000" dirty="0"/>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sp>
        <p:nvSpPr>
          <p:cNvPr id="74" name="Oval 73">
            <a:extLst>
              <a:ext uri="{FF2B5EF4-FFF2-40B4-BE49-F238E27FC236}">
                <a16:creationId xmlns:a16="http://schemas.microsoft.com/office/drawing/2014/main" id="{72F27A35-CA38-4112-9F47-9A1CDED3B710}"/>
              </a:ext>
            </a:extLst>
          </p:cNvPr>
          <p:cNvSpPr/>
          <p:nvPr/>
        </p:nvSpPr>
        <p:spPr>
          <a:xfrm>
            <a:off x="3005528"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77" name="Group 76">
            <a:extLst>
              <a:ext uri="{FF2B5EF4-FFF2-40B4-BE49-F238E27FC236}">
                <a16:creationId xmlns:a16="http://schemas.microsoft.com/office/drawing/2014/main" id="{692D5216-C7F9-45BD-89DD-2D84926FBA8B}"/>
              </a:ext>
            </a:extLst>
          </p:cNvPr>
          <p:cNvGrpSpPr/>
          <p:nvPr/>
        </p:nvGrpSpPr>
        <p:grpSpPr>
          <a:xfrm>
            <a:off x="4295592" y="2438400"/>
            <a:ext cx="4848408" cy="1928792"/>
            <a:chOff x="990600" y="571500"/>
            <a:chExt cx="7145283" cy="2781300"/>
          </a:xfrm>
        </p:grpSpPr>
        <p:sp>
          <p:nvSpPr>
            <p:cNvPr id="78" name="Rectangle 77">
              <a:extLst>
                <a:ext uri="{FF2B5EF4-FFF2-40B4-BE49-F238E27FC236}">
                  <a16:creationId xmlns:a16="http://schemas.microsoft.com/office/drawing/2014/main" id="{06BB41E0-FF06-4758-875E-72965DBA5744}"/>
                </a:ext>
              </a:extLst>
            </p:cNvPr>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79" name="Picture 6" descr="Image result for convolutional neural network">
              <a:extLst>
                <a:ext uri="{FF2B5EF4-FFF2-40B4-BE49-F238E27FC236}">
                  <a16:creationId xmlns:a16="http://schemas.microsoft.com/office/drawing/2014/main" id="{6D78F47E-9809-418E-BD55-3BB01C283B77}"/>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80" name="Rectangle 79">
              <a:extLst>
                <a:ext uri="{FF2B5EF4-FFF2-40B4-BE49-F238E27FC236}">
                  <a16:creationId xmlns:a16="http://schemas.microsoft.com/office/drawing/2014/main" id="{4D9F2F45-2A8D-4D23-AF73-82F9C6082BD3}"/>
                </a:ext>
              </a:extLst>
            </p:cNvPr>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81" name="Rectangle 80">
              <a:extLst>
                <a:ext uri="{FF2B5EF4-FFF2-40B4-BE49-F238E27FC236}">
                  <a16:creationId xmlns:a16="http://schemas.microsoft.com/office/drawing/2014/main" id="{C73C19C9-D07C-4B5F-B473-EC2E711F80B1}"/>
                </a:ext>
              </a:extLst>
            </p:cNvPr>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82" name="Rectangle 81">
              <a:extLst>
                <a:ext uri="{FF2B5EF4-FFF2-40B4-BE49-F238E27FC236}">
                  <a16:creationId xmlns:a16="http://schemas.microsoft.com/office/drawing/2014/main" id="{D843D301-FE8D-4724-8643-7654E55F16CC}"/>
                </a:ext>
              </a:extLst>
            </p:cNvPr>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83" name="Rectangle 82">
              <a:extLst>
                <a:ext uri="{FF2B5EF4-FFF2-40B4-BE49-F238E27FC236}">
                  <a16:creationId xmlns:a16="http://schemas.microsoft.com/office/drawing/2014/main" id="{25147195-25A6-411C-8088-2422348619B3}"/>
                </a:ext>
              </a:extLst>
            </p:cNvPr>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84" name="Rectangle 83">
              <a:extLst>
                <a:ext uri="{FF2B5EF4-FFF2-40B4-BE49-F238E27FC236}">
                  <a16:creationId xmlns:a16="http://schemas.microsoft.com/office/drawing/2014/main" id="{6EEEAD0A-8CB2-4A71-AC05-8E00FD616623}"/>
                </a:ext>
              </a:extLst>
            </p:cNvPr>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85" name="Rectangle 84">
              <a:extLst>
                <a:ext uri="{FF2B5EF4-FFF2-40B4-BE49-F238E27FC236}">
                  <a16:creationId xmlns:a16="http://schemas.microsoft.com/office/drawing/2014/main" id="{F2EC92C6-5C5E-4702-A2A5-B347DB5CF7DE}"/>
                </a:ext>
              </a:extLst>
            </p:cNvPr>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86" name="Rectangle 85">
              <a:extLst>
                <a:ext uri="{FF2B5EF4-FFF2-40B4-BE49-F238E27FC236}">
                  <a16:creationId xmlns:a16="http://schemas.microsoft.com/office/drawing/2014/main" id="{A78AB8DA-D357-4432-BF12-4914FF6EEE26}"/>
                </a:ext>
              </a:extLst>
            </p:cNvPr>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87" name="Rectangle 86">
              <a:extLst>
                <a:ext uri="{FF2B5EF4-FFF2-40B4-BE49-F238E27FC236}">
                  <a16:creationId xmlns:a16="http://schemas.microsoft.com/office/drawing/2014/main" id="{BA4F96C0-F8DD-43F4-A691-7CA798BF9D97}"/>
                </a:ext>
              </a:extLst>
            </p:cNvPr>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88" name="Rectangle 87">
              <a:extLst>
                <a:ext uri="{FF2B5EF4-FFF2-40B4-BE49-F238E27FC236}">
                  <a16:creationId xmlns:a16="http://schemas.microsoft.com/office/drawing/2014/main" id="{F6F5D7C8-6C47-4AEE-AB1F-699D7F2D40B9}"/>
                </a:ext>
              </a:extLst>
            </p:cNvPr>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89" name="Rectangle 88">
              <a:extLst>
                <a:ext uri="{FF2B5EF4-FFF2-40B4-BE49-F238E27FC236}">
                  <a16:creationId xmlns:a16="http://schemas.microsoft.com/office/drawing/2014/main" id="{013BABF2-3966-428F-88D3-B4CFA09F8BC8}"/>
                </a:ext>
              </a:extLst>
            </p:cNvPr>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90" name="Rectangle 89">
              <a:extLst>
                <a:ext uri="{FF2B5EF4-FFF2-40B4-BE49-F238E27FC236}">
                  <a16:creationId xmlns:a16="http://schemas.microsoft.com/office/drawing/2014/main" id="{71EA6803-AD28-4212-A2B8-DA7DE49A2916}"/>
                </a:ext>
              </a:extLst>
            </p:cNvPr>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sp>
        <p:nvSpPr>
          <p:cNvPr id="50" name="Freeform 41">
            <a:extLst>
              <a:ext uri="{FF2B5EF4-FFF2-40B4-BE49-F238E27FC236}">
                <a16:creationId xmlns:a16="http://schemas.microsoft.com/office/drawing/2014/main" id="{5BC543B9-7FEC-45D1-BC49-037862E39B08}"/>
              </a:ext>
            </a:extLst>
          </p:cNvPr>
          <p:cNvSpPr/>
          <p:nvPr/>
        </p:nvSpPr>
        <p:spPr>
          <a:xfrm>
            <a:off x="705474" y="5114261"/>
            <a:ext cx="2667182" cy="108533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606781 h 606781"/>
              <a:gd name="connsiteX1" fmla="*/ 1346562 w 2739753"/>
              <a:gd name="connsiteY1" fmla="*/ 175 h 606781"/>
              <a:gd name="connsiteX2" fmla="*/ 2739753 w 2739753"/>
              <a:gd name="connsiteY2" fmla="*/ 503820 h 606781"/>
              <a:gd name="connsiteX0" fmla="*/ 0 w 3030039"/>
              <a:gd name="connsiteY0" fmla="*/ 606781 h 866677"/>
              <a:gd name="connsiteX1" fmla="*/ 1346562 w 3030039"/>
              <a:gd name="connsiteY1" fmla="*/ 175 h 866677"/>
              <a:gd name="connsiteX2" fmla="*/ 3030039 w 3030039"/>
              <a:gd name="connsiteY2" fmla="*/ 866677 h 866677"/>
              <a:gd name="connsiteX0" fmla="*/ 0 w 3001010"/>
              <a:gd name="connsiteY0" fmla="*/ 606781 h 910220"/>
              <a:gd name="connsiteX1" fmla="*/ 1346562 w 3001010"/>
              <a:gd name="connsiteY1" fmla="*/ 175 h 910220"/>
              <a:gd name="connsiteX2" fmla="*/ 3001010 w 3001010"/>
              <a:gd name="connsiteY2" fmla="*/ 910220 h 910220"/>
              <a:gd name="connsiteX0" fmla="*/ 0 w 2797810"/>
              <a:gd name="connsiteY0" fmla="*/ 606781 h 997305"/>
              <a:gd name="connsiteX1" fmla="*/ 1346562 w 2797810"/>
              <a:gd name="connsiteY1" fmla="*/ 175 h 997305"/>
              <a:gd name="connsiteX2" fmla="*/ 2797810 w 2797810"/>
              <a:gd name="connsiteY2" fmla="*/ 997305 h 997305"/>
              <a:gd name="connsiteX0" fmla="*/ 0 w 2797810"/>
              <a:gd name="connsiteY0" fmla="*/ 693827 h 1084351"/>
              <a:gd name="connsiteX1" fmla="*/ 1506219 w 2797810"/>
              <a:gd name="connsiteY1" fmla="*/ 136 h 1084351"/>
              <a:gd name="connsiteX2" fmla="*/ 2797810 w 2797810"/>
              <a:gd name="connsiteY2" fmla="*/ 1084351 h 1084351"/>
              <a:gd name="connsiteX0" fmla="*/ 0 w 2797810"/>
              <a:gd name="connsiteY0" fmla="*/ 693827 h 1084351"/>
              <a:gd name="connsiteX1" fmla="*/ 1506219 w 2797810"/>
              <a:gd name="connsiteY1" fmla="*/ 136 h 1084351"/>
              <a:gd name="connsiteX2" fmla="*/ 2797810 w 2797810"/>
              <a:gd name="connsiteY2" fmla="*/ 1084351 h 1084351"/>
              <a:gd name="connsiteX0" fmla="*/ 0 w 2739753"/>
              <a:gd name="connsiteY0" fmla="*/ 693827 h 1026293"/>
              <a:gd name="connsiteX1" fmla="*/ 1506219 w 2739753"/>
              <a:gd name="connsiteY1" fmla="*/ 136 h 1026293"/>
              <a:gd name="connsiteX2" fmla="*/ 2739753 w 2739753"/>
              <a:gd name="connsiteY2" fmla="*/ 1026293 h 1026293"/>
              <a:gd name="connsiteX0" fmla="*/ 0 w 2739753"/>
              <a:gd name="connsiteY0" fmla="*/ 693827 h 1026293"/>
              <a:gd name="connsiteX1" fmla="*/ 1506219 w 2739753"/>
              <a:gd name="connsiteY1" fmla="*/ 136 h 1026293"/>
              <a:gd name="connsiteX2" fmla="*/ 2739753 w 2739753"/>
              <a:gd name="connsiteY2" fmla="*/ 1026293 h 1026293"/>
              <a:gd name="connsiteX0" fmla="*/ 0 w 2681696"/>
              <a:gd name="connsiteY0" fmla="*/ 693827 h 1069836"/>
              <a:gd name="connsiteX1" fmla="*/ 1506219 w 2681696"/>
              <a:gd name="connsiteY1" fmla="*/ 136 h 1069836"/>
              <a:gd name="connsiteX2" fmla="*/ 2681696 w 2681696"/>
              <a:gd name="connsiteY2" fmla="*/ 1069836 h 1069836"/>
              <a:gd name="connsiteX0" fmla="*/ 0 w 2667182"/>
              <a:gd name="connsiteY0" fmla="*/ 693827 h 1069836"/>
              <a:gd name="connsiteX1" fmla="*/ 1506219 w 2667182"/>
              <a:gd name="connsiteY1" fmla="*/ 136 h 1069836"/>
              <a:gd name="connsiteX2" fmla="*/ 2667182 w 2667182"/>
              <a:gd name="connsiteY2" fmla="*/ 1069836 h 1069836"/>
              <a:gd name="connsiteX0" fmla="*/ 0 w 2667182"/>
              <a:gd name="connsiteY0" fmla="*/ 709324 h 1085333"/>
              <a:gd name="connsiteX1" fmla="*/ 1506219 w 2667182"/>
              <a:gd name="connsiteY1" fmla="*/ 15633 h 1085333"/>
              <a:gd name="connsiteX2" fmla="*/ 2667182 w 2667182"/>
              <a:gd name="connsiteY2" fmla="*/ 1085333 h 1085333"/>
            </a:gdLst>
            <a:ahLst/>
            <a:cxnLst>
              <a:cxn ang="0">
                <a:pos x="connsiteX0" y="connsiteY0"/>
              </a:cxn>
              <a:cxn ang="0">
                <a:pos x="connsiteX1" y="connsiteY1"/>
              </a:cxn>
              <a:cxn ang="0">
                <a:pos x="connsiteX2" y="connsiteY2"/>
              </a:cxn>
            </a:cxnLst>
            <a:rect l="l" t="t" r="r" b="b"/>
            <a:pathLst>
              <a:path w="2667182" h="1085333">
                <a:moveTo>
                  <a:pt x="0" y="709324"/>
                </a:moveTo>
                <a:cubicBezTo>
                  <a:pt x="122396" y="403095"/>
                  <a:pt x="993774" y="-94539"/>
                  <a:pt x="1506219" y="15633"/>
                </a:cubicBezTo>
                <a:cubicBezTo>
                  <a:pt x="2018664" y="111291"/>
                  <a:pt x="2393816" y="716716"/>
                  <a:pt x="2667182" y="1085333"/>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51" name="Group 50">
            <a:extLst>
              <a:ext uri="{FF2B5EF4-FFF2-40B4-BE49-F238E27FC236}">
                <a16:creationId xmlns:a16="http://schemas.microsoft.com/office/drawing/2014/main" id="{6CFEB959-B133-43D9-A34C-1C7AF7C482B0}"/>
              </a:ext>
            </a:extLst>
          </p:cNvPr>
          <p:cNvGrpSpPr/>
          <p:nvPr/>
        </p:nvGrpSpPr>
        <p:grpSpPr>
          <a:xfrm>
            <a:off x="3076792" y="5566501"/>
            <a:ext cx="5398535" cy="430887"/>
            <a:chOff x="3076792" y="5374957"/>
            <a:chExt cx="5398535" cy="430887"/>
          </a:xfrm>
        </p:grpSpPr>
        <p:grpSp>
          <p:nvGrpSpPr>
            <p:cNvPr id="52" name="Group 51">
              <a:extLst>
                <a:ext uri="{FF2B5EF4-FFF2-40B4-BE49-F238E27FC236}">
                  <a16:creationId xmlns:a16="http://schemas.microsoft.com/office/drawing/2014/main" id="{4A64A771-D36F-4379-9B67-917F275AA723}"/>
                </a:ext>
              </a:extLst>
            </p:cNvPr>
            <p:cNvGrpSpPr/>
            <p:nvPr/>
          </p:nvGrpSpPr>
          <p:grpSpPr>
            <a:xfrm>
              <a:off x="3076792" y="5374957"/>
              <a:ext cx="1966020" cy="430887"/>
              <a:chOff x="3076792" y="5374957"/>
              <a:chExt cx="1966020" cy="430887"/>
            </a:xfrm>
          </p:grpSpPr>
          <p:cxnSp>
            <p:nvCxnSpPr>
              <p:cNvPr id="54" name="Straight Connector 53">
                <a:extLst>
                  <a:ext uri="{FF2B5EF4-FFF2-40B4-BE49-F238E27FC236}">
                    <a16:creationId xmlns:a16="http://schemas.microsoft.com/office/drawing/2014/main" id="{CC7AE0CF-26FB-4618-AFE0-1BFA7EA6D5ED}"/>
                  </a:ext>
                </a:extLst>
              </p:cNvPr>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55" name="TextBox 54">
                    <a:extLst>
                      <a:ext uri="{FF2B5EF4-FFF2-40B4-BE49-F238E27FC236}">
                        <a16:creationId xmlns:a16="http://schemas.microsoft.com/office/drawing/2014/main" id="{93E72C83-30E2-4061-842C-D1764687422F}"/>
                      </a:ext>
                    </a:extLst>
                  </p:cNvPr>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56" name="TextBox 55"/>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11"/>
                    <a:stretch>
                      <a:fillRect/>
                    </a:stretch>
                  </a:blipFill>
                </p:spPr>
                <p:txBody>
                  <a:bodyPr/>
                  <a:lstStyle/>
                  <a:p>
                    <a:r>
                      <a:rPr lang="en-CA">
                        <a:noFill/>
                      </a:rPr>
                      <a:t> </a:t>
                    </a:r>
                  </a:p>
                </p:txBody>
              </p:sp>
            </mc:Fallback>
          </mc:AlternateContent>
        </p:grpSp>
        <p:sp>
          <p:nvSpPr>
            <p:cNvPr id="53" name="Rectangle 52">
              <a:extLst>
                <a:ext uri="{FF2B5EF4-FFF2-40B4-BE49-F238E27FC236}">
                  <a16:creationId xmlns:a16="http://schemas.microsoft.com/office/drawing/2014/main" id="{5D5C0E34-65ED-47A8-8EEE-C8AC38A7B0DF}"/>
                </a:ext>
              </a:extLst>
            </p:cNvPr>
            <p:cNvSpPr/>
            <p:nvPr/>
          </p:nvSpPr>
          <p:spPr>
            <a:xfrm>
              <a:off x="4998093" y="5396630"/>
              <a:ext cx="3477234" cy="400110"/>
            </a:xfrm>
            <a:prstGeom prst="rect">
              <a:avLst/>
            </a:prstGeom>
          </p:spPr>
          <p:txBody>
            <a:bodyPr wrap="none">
              <a:spAutoFit/>
            </a:bodyPr>
            <a:lstStyle/>
            <a:p>
              <a:r>
                <a:rPr lang="en-CA" sz="2000" dirty="0"/>
                <a:t>is the answer given by machine.</a:t>
              </a:r>
              <a:endParaRPr lang="en-US" sz="2000" dirty="0"/>
            </a:p>
          </p:txBody>
        </p:sp>
      </p:grpSp>
    </p:spTree>
    <p:extLst>
      <p:ext uri="{BB962C8B-B14F-4D97-AF65-F5344CB8AC3E}">
        <p14:creationId xmlns:p14="http://schemas.microsoft.com/office/powerpoint/2010/main" val="21280187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2" end="2"/>
                                            </p:txEl>
                                          </p:spTgt>
                                        </p:tgtEl>
                                        <p:attrNameLst>
                                          <p:attrName>style.visibility</p:attrName>
                                        </p:attrNameLst>
                                      </p:cBhvr>
                                      <p:to>
                                        <p:strVal val="visible"/>
                                      </p:to>
                                    </p:set>
                                    <p:anim calcmode="lin" valueType="num">
                                      <p:cBhvr additive="base">
                                        <p:cTn id="7"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7"/>
                                        </p:tgtEl>
                                        <p:attrNameLst>
                                          <p:attrName>style.visibility</p:attrName>
                                        </p:attrNameLst>
                                      </p:cBhvr>
                                      <p:to>
                                        <p:strVal val="visible"/>
                                      </p:to>
                                    </p:set>
                                    <p:anim calcmode="lin" valueType="num">
                                      <p:cBhvr additive="base">
                                        <p:cTn id="11" dur="500" fill="hold"/>
                                        <p:tgtEl>
                                          <p:spTgt spid="77"/>
                                        </p:tgtEl>
                                        <p:attrNameLst>
                                          <p:attrName>ppt_x</p:attrName>
                                        </p:attrNameLst>
                                      </p:cBhvr>
                                      <p:tavLst>
                                        <p:tav tm="0">
                                          <p:val>
                                            <p:strVal val="0-#ppt_w/2"/>
                                          </p:val>
                                        </p:tav>
                                        <p:tav tm="100000">
                                          <p:val>
                                            <p:strVal val="#ppt_x"/>
                                          </p:val>
                                        </p:tav>
                                      </p:tavLst>
                                    </p:anim>
                                    <p:anim calcmode="lin" valueType="num">
                                      <p:cBhvr additive="base">
                                        <p:cTn id="12" dur="500" fill="hold"/>
                                        <p:tgtEl>
                                          <p:spTgt spid="77"/>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additive="base">
                                        <p:cTn id="15" dur="500" fill="hold"/>
                                        <p:tgtEl>
                                          <p:spTgt spid="50"/>
                                        </p:tgtEl>
                                        <p:attrNameLst>
                                          <p:attrName>ppt_x</p:attrName>
                                        </p:attrNameLst>
                                      </p:cBhvr>
                                      <p:tavLst>
                                        <p:tav tm="0">
                                          <p:val>
                                            <p:strVal val="0-#ppt_w/2"/>
                                          </p:val>
                                        </p:tav>
                                        <p:tav tm="100000">
                                          <p:val>
                                            <p:strVal val="#ppt_x"/>
                                          </p:val>
                                        </p:tav>
                                      </p:tavLst>
                                    </p:anim>
                                    <p:anim calcmode="lin" valueType="num">
                                      <p:cBhvr additive="base">
                                        <p:cTn id="16" dur="500" fill="hold"/>
                                        <p:tgtEl>
                                          <p:spTgt spid="50"/>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51"/>
                                        </p:tgtEl>
                                        <p:attrNameLst>
                                          <p:attrName>style.visibility</p:attrName>
                                        </p:attrNameLst>
                                      </p:cBhvr>
                                      <p:to>
                                        <p:strVal val="visible"/>
                                      </p:to>
                                    </p:set>
                                    <p:anim calcmode="lin" valueType="num">
                                      <p:cBhvr additive="base">
                                        <p:cTn id="19" dur="500" fill="hold"/>
                                        <p:tgtEl>
                                          <p:spTgt spid="51"/>
                                        </p:tgtEl>
                                        <p:attrNameLst>
                                          <p:attrName>ppt_x</p:attrName>
                                        </p:attrNameLst>
                                      </p:cBhvr>
                                      <p:tavLst>
                                        <p:tav tm="0">
                                          <p:val>
                                            <p:strVal val="0-#ppt_w/2"/>
                                          </p:val>
                                        </p:tav>
                                        <p:tav tm="100000">
                                          <p:val>
                                            <p:strVal val="#ppt_x"/>
                                          </p:val>
                                        </p:tav>
                                      </p:tavLst>
                                    </p:anim>
                                    <p:anim calcmode="lin" valueType="num">
                                      <p:cBhvr additive="base">
                                        <p:cTn id="20"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p:cNvSpPr/>
          <p:nvPr/>
        </p:nvSpPr>
        <p:spPr>
          <a:xfrm>
            <a:off x="76200" y="533400"/>
            <a:ext cx="9305408" cy="3108543"/>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Theory: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PAC-Learnable</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Probably Approximately Correct)</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If on the randomly chosen training data, </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 machine is found that gives good answers</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then we can prove that with high probability </a:t>
            </a:r>
            <a:b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b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this same machine will also work well</a:t>
            </a:r>
          </a:p>
          <a:p>
            <a:pPr marL="74295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on never seen before instances.</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4098" name="Picture 2" descr="Image result for dic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1582" y="3865062"/>
            <a:ext cx="988450" cy="988450"/>
          </a:xfrm>
          <a:prstGeom prst="rect">
            <a:avLst/>
          </a:prstGeom>
          <a:noFill/>
          <a:extLst>
            <a:ext uri="{909E8E84-426E-40DD-AFC4-6F175D3DCCD1}">
              <a14:hiddenFill xmlns:a14="http://schemas.microsoft.com/office/drawing/2010/main">
                <a:solidFill>
                  <a:srgbClr val="FFFFFF"/>
                </a:solidFill>
              </a14:hiddenFill>
            </a:ext>
          </a:extLst>
        </p:spPr>
      </p:pic>
      <p:pic>
        <p:nvPicPr>
          <p:cNvPr id="4100" name="Picture 4" descr="Image result for star trek"/>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949448" y="3620206"/>
            <a:ext cx="2139999" cy="1418597"/>
          </a:xfrm>
          <a:prstGeom prst="rect">
            <a:avLst/>
          </a:prstGeom>
          <a:noFill/>
          <a:extLst>
            <a:ext uri="{909E8E84-426E-40DD-AFC4-6F175D3DCCD1}">
              <a14:hiddenFill xmlns:a14="http://schemas.microsoft.com/office/drawing/2010/main">
                <a:solidFill>
                  <a:srgbClr val="FFFFFF"/>
                </a:solidFill>
              </a14:hiddenFill>
            </a:ext>
          </a:extLst>
        </p:spPr>
      </p:pic>
      <p:pic>
        <p:nvPicPr>
          <p:cNvPr id="66" name="Picture 2" descr="Image result for summarize the material"/>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631650" y="3696036"/>
            <a:ext cx="1837980" cy="1378485"/>
          </a:xfrm>
          <a:prstGeom prst="rect">
            <a:avLst/>
          </a:prstGeom>
          <a:noFill/>
          <a:extLst>
            <a:ext uri="{909E8E84-426E-40DD-AFC4-6F175D3DCCD1}">
              <a14:hiddenFill xmlns:a14="http://schemas.microsoft.com/office/drawing/2010/main">
                <a:solidFill>
                  <a:srgbClr val="FFFFFF"/>
                </a:solidFill>
              </a14:hiddenFill>
            </a:ext>
          </a:extLst>
        </p:spPr>
      </p:pic>
      <p:sp>
        <p:nvSpPr>
          <p:cNvPr id="67" name="Freeform 66"/>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cxnSp>
        <p:nvCxnSpPr>
          <p:cNvPr id="4" name="Straight Connector 3">
            <a:extLst>
              <a:ext uri="{FF2B5EF4-FFF2-40B4-BE49-F238E27FC236}">
                <a16:creationId xmlns:a16="http://schemas.microsoft.com/office/drawing/2014/main" id="{4FFAA11E-4CAE-448F-9215-6F8407E07914}"/>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p:spTree>
    <p:extLst>
      <p:ext uri="{BB962C8B-B14F-4D97-AF65-F5344CB8AC3E}">
        <p14:creationId xmlns:p14="http://schemas.microsoft.com/office/powerpoint/2010/main" val="6445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6">
                                            <p:txEl>
                                              <p:pRg st="1" end="1"/>
                                            </p:txEl>
                                          </p:spTgt>
                                        </p:tgtEl>
                                        <p:attrNameLst>
                                          <p:attrName>style.visibility</p:attrName>
                                        </p:attrNameLst>
                                      </p:cBhvr>
                                      <p:to>
                                        <p:strVal val="visible"/>
                                      </p:to>
                                    </p:set>
                                    <p:anim calcmode="lin" valueType="num">
                                      <p:cBhvr additive="base">
                                        <p:cTn id="1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6">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4"/>
                                        </p:tgtEl>
                                        <p:attrNameLst>
                                          <p:attrName>style.visibility</p:attrName>
                                        </p:attrNameLst>
                                      </p:cBhvr>
                                      <p:to>
                                        <p:strVal val="visible"/>
                                      </p:to>
                                    </p:set>
                                    <p:anim calcmode="lin" valueType="num">
                                      <p:cBhvr additive="base">
                                        <p:cTn id="17" dur="500" fill="hold"/>
                                        <p:tgtEl>
                                          <p:spTgt spid="114"/>
                                        </p:tgtEl>
                                        <p:attrNameLst>
                                          <p:attrName>ppt_x</p:attrName>
                                        </p:attrNameLst>
                                      </p:cBhvr>
                                      <p:tavLst>
                                        <p:tav tm="0">
                                          <p:val>
                                            <p:strVal val="0-#ppt_w/2"/>
                                          </p:val>
                                        </p:tav>
                                        <p:tav tm="100000">
                                          <p:val>
                                            <p:strVal val="#ppt_x"/>
                                          </p:val>
                                        </p:tav>
                                      </p:tavLst>
                                    </p:anim>
                                    <p:anim calcmode="lin" valueType="num">
                                      <p:cBhvr additive="base">
                                        <p:cTn id="18" dur="500" fill="hold"/>
                                        <p:tgtEl>
                                          <p:spTgt spid="114"/>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098"/>
                                        </p:tgtEl>
                                        <p:attrNameLst>
                                          <p:attrName>style.visibility</p:attrName>
                                        </p:attrNameLst>
                                      </p:cBhvr>
                                      <p:to>
                                        <p:strVal val="visible"/>
                                      </p:to>
                                    </p:set>
                                    <p:anim calcmode="lin" valueType="num">
                                      <p:cBhvr additive="base">
                                        <p:cTn id="21" dur="500" fill="hold"/>
                                        <p:tgtEl>
                                          <p:spTgt spid="4098"/>
                                        </p:tgtEl>
                                        <p:attrNameLst>
                                          <p:attrName>ppt_x</p:attrName>
                                        </p:attrNameLst>
                                      </p:cBhvr>
                                      <p:tavLst>
                                        <p:tav tm="0">
                                          <p:val>
                                            <p:strVal val="0-#ppt_w/2"/>
                                          </p:val>
                                        </p:tav>
                                        <p:tav tm="100000">
                                          <p:val>
                                            <p:strVal val="#ppt_x"/>
                                          </p:val>
                                        </p:tav>
                                      </p:tavLst>
                                    </p:anim>
                                    <p:anim calcmode="lin" valueType="num">
                                      <p:cBhvr additive="base">
                                        <p:cTn id="22"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6">
                                            <p:txEl>
                                              <p:pRg st="2" end="2"/>
                                            </p:txEl>
                                          </p:spTgt>
                                        </p:tgtEl>
                                        <p:attrNameLst>
                                          <p:attrName>style.visibility</p:attrName>
                                        </p:attrNameLst>
                                      </p:cBhvr>
                                      <p:to>
                                        <p:strVal val="visible"/>
                                      </p:to>
                                    </p:set>
                                    <p:anim calcmode="lin" valueType="num">
                                      <p:cBhvr additive="base">
                                        <p:cTn id="27"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6">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66"/>
                                        </p:tgtEl>
                                        <p:attrNameLst>
                                          <p:attrName>style.visibility</p:attrName>
                                        </p:attrNameLst>
                                      </p:cBhvr>
                                      <p:to>
                                        <p:strVal val="visible"/>
                                      </p:to>
                                    </p:set>
                                    <p:anim calcmode="lin" valueType="num">
                                      <p:cBhvr additive="base">
                                        <p:cTn id="31" dur="500" fill="hold"/>
                                        <p:tgtEl>
                                          <p:spTgt spid="66"/>
                                        </p:tgtEl>
                                        <p:attrNameLst>
                                          <p:attrName>ppt_x</p:attrName>
                                        </p:attrNameLst>
                                      </p:cBhvr>
                                      <p:tavLst>
                                        <p:tav tm="0">
                                          <p:val>
                                            <p:strVal val="0-#ppt_w/2"/>
                                          </p:val>
                                        </p:tav>
                                        <p:tav tm="100000">
                                          <p:val>
                                            <p:strVal val="#ppt_x"/>
                                          </p:val>
                                        </p:tav>
                                      </p:tavLst>
                                    </p:anim>
                                    <p:anim calcmode="lin" valueType="num">
                                      <p:cBhvr additive="base">
                                        <p:cTn id="3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6">
                                            <p:txEl>
                                              <p:pRg st="3" end="3"/>
                                            </p:txEl>
                                          </p:spTgt>
                                        </p:tgtEl>
                                        <p:attrNameLst>
                                          <p:attrName>style.visibility</p:attrName>
                                        </p:attrNameLst>
                                      </p:cBhvr>
                                      <p:to>
                                        <p:strVal val="visible"/>
                                      </p:to>
                                    </p:set>
                                    <p:anim calcmode="lin" valueType="num">
                                      <p:cBhvr additive="base">
                                        <p:cTn id="37" dur="500" fill="hold"/>
                                        <p:tgtEl>
                                          <p:spTgt spid="36">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6">
                                            <p:txEl>
                                              <p:pRg st="3" end="3"/>
                                            </p:txEl>
                                          </p:spTgt>
                                        </p:tgtEl>
                                        <p:attrNameLst>
                                          <p:attrName>ppt_y</p:attrName>
                                        </p:attrNameLst>
                                      </p:cBhvr>
                                      <p:tavLst>
                                        <p:tav tm="0">
                                          <p:val>
                                            <p:strVal val="#ppt_y"/>
                                          </p:val>
                                        </p:tav>
                                        <p:tav tm="100000">
                                          <p:val>
                                            <p:strVal val="#ppt_y"/>
                                          </p:val>
                                        </p:tav>
                                      </p:tavLst>
                                    </p:anim>
                                  </p:childTnLst>
                                </p:cTn>
                              </p:par>
                              <p:par>
                                <p:cTn id="39" presetID="2" presetClass="entr" presetSubtype="8" fill="hold" grpId="0"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0-#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6">
                                            <p:txEl>
                                              <p:pRg st="4" end="4"/>
                                            </p:txEl>
                                          </p:spTgt>
                                        </p:tgtEl>
                                        <p:attrNameLst>
                                          <p:attrName>style.visibility</p:attrName>
                                        </p:attrNameLst>
                                      </p:cBhvr>
                                      <p:to>
                                        <p:strVal val="visible"/>
                                      </p:to>
                                    </p:set>
                                    <p:anim calcmode="lin" valueType="num">
                                      <p:cBhvr additive="base">
                                        <p:cTn id="47" dur="500" fill="hold"/>
                                        <p:tgtEl>
                                          <p:spTgt spid="36">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36">
                                            <p:txEl>
                                              <p:pRg st="5" end="5"/>
                                            </p:txEl>
                                          </p:spTgt>
                                        </p:tgtEl>
                                        <p:attrNameLst>
                                          <p:attrName>style.visibility</p:attrName>
                                        </p:attrNameLst>
                                      </p:cBhvr>
                                      <p:to>
                                        <p:strVal val="visible"/>
                                      </p:to>
                                    </p:set>
                                    <p:anim calcmode="lin" valueType="num">
                                      <p:cBhvr additive="base">
                                        <p:cTn id="53" dur="500" fill="hold"/>
                                        <p:tgtEl>
                                          <p:spTgt spid="36">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36">
                                            <p:txEl>
                                              <p:pRg st="5" end="5"/>
                                            </p:txEl>
                                          </p:spTgt>
                                        </p:tgtEl>
                                        <p:attrNameLst>
                                          <p:attrName>ppt_y</p:attrName>
                                        </p:attrNameLst>
                                      </p:cBhvr>
                                      <p:tavLst>
                                        <p:tav tm="0">
                                          <p:val>
                                            <p:strVal val="#ppt_y"/>
                                          </p:val>
                                        </p:tav>
                                        <p:tav tm="100000">
                                          <p:val>
                                            <p:strVal val="#ppt_y"/>
                                          </p:val>
                                        </p:tav>
                                      </p:tavLst>
                                    </p:anim>
                                  </p:childTnLst>
                                </p:cTn>
                              </p:par>
                              <p:par>
                                <p:cTn id="55" presetID="2" presetClass="entr" presetSubtype="8" fill="hold" nodeType="withEffect">
                                  <p:stCondLst>
                                    <p:cond delay="0"/>
                                  </p:stCondLst>
                                  <p:childTnLst>
                                    <p:set>
                                      <p:cBhvr>
                                        <p:cTn id="56" dur="1" fill="hold">
                                          <p:stCondLst>
                                            <p:cond delay="0"/>
                                          </p:stCondLst>
                                        </p:cTn>
                                        <p:tgtEl>
                                          <p:spTgt spid="4100"/>
                                        </p:tgtEl>
                                        <p:attrNameLst>
                                          <p:attrName>style.visibility</p:attrName>
                                        </p:attrNameLst>
                                      </p:cBhvr>
                                      <p:to>
                                        <p:strVal val="visible"/>
                                      </p:to>
                                    </p:set>
                                    <p:anim calcmode="lin" valueType="num">
                                      <p:cBhvr additive="base">
                                        <p:cTn id="57" dur="500" fill="hold"/>
                                        <p:tgtEl>
                                          <p:spTgt spid="4100"/>
                                        </p:tgtEl>
                                        <p:attrNameLst>
                                          <p:attrName>ppt_x</p:attrName>
                                        </p:attrNameLst>
                                      </p:cBhvr>
                                      <p:tavLst>
                                        <p:tav tm="0">
                                          <p:val>
                                            <p:strVal val="0-#ppt_w/2"/>
                                          </p:val>
                                        </p:tav>
                                        <p:tav tm="100000">
                                          <p:val>
                                            <p:strVal val="#ppt_x"/>
                                          </p:val>
                                        </p:tav>
                                      </p:tavLst>
                                    </p:anim>
                                    <p:anim calcmode="lin" valueType="num">
                                      <p:cBhvr additive="base">
                                        <p:cTn id="58" dur="500" fill="hold"/>
                                        <p:tgtEl>
                                          <p:spTgt spid="4100"/>
                                        </p:tgtEl>
                                        <p:attrNameLst>
                                          <p:attrName>ppt_y</p:attrName>
                                        </p:attrNameLst>
                                      </p:cBhvr>
                                      <p:tavLst>
                                        <p:tav tm="0">
                                          <p:val>
                                            <p:strVal val="#ppt_y"/>
                                          </p:val>
                                        </p:tav>
                                        <p:tav tm="100000">
                                          <p:val>
                                            <p:strVal val="#ppt_y"/>
                                          </p:val>
                                        </p:tav>
                                      </p:tavLst>
                                    </p:anim>
                                  </p:childTnLst>
                                </p:cTn>
                              </p:par>
                              <p:par>
                                <p:cTn id="59" presetID="2" presetClass="entr" presetSubtype="8" fill="hold" nodeType="withEffect">
                                  <p:stCondLst>
                                    <p:cond delay="0"/>
                                  </p:stCondLst>
                                  <p:childTnLst>
                                    <p:set>
                                      <p:cBhvr>
                                        <p:cTn id="60" dur="1" fill="hold">
                                          <p:stCondLst>
                                            <p:cond delay="0"/>
                                          </p:stCondLst>
                                        </p:cTn>
                                        <p:tgtEl>
                                          <p:spTgt spid="4"/>
                                        </p:tgtEl>
                                        <p:attrNameLst>
                                          <p:attrName>style.visibility</p:attrName>
                                        </p:attrNameLst>
                                      </p:cBhvr>
                                      <p:to>
                                        <p:strVal val="visible"/>
                                      </p:to>
                                    </p:set>
                                    <p:anim calcmode="lin" valueType="num">
                                      <p:cBhvr additive="base">
                                        <p:cTn id="61" dur="500" fill="hold"/>
                                        <p:tgtEl>
                                          <p:spTgt spid="4"/>
                                        </p:tgtEl>
                                        <p:attrNameLst>
                                          <p:attrName>ppt_x</p:attrName>
                                        </p:attrNameLst>
                                      </p:cBhvr>
                                      <p:tavLst>
                                        <p:tav tm="0">
                                          <p:val>
                                            <p:strVal val="0-#ppt_w/2"/>
                                          </p:val>
                                        </p:tav>
                                        <p:tav tm="100000">
                                          <p:val>
                                            <p:strVal val="#ppt_x"/>
                                          </p:val>
                                        </p:tav>
                                      </p:tavLst>
                                    </p:anim>
                                    <p:anim calcmode="lin" valueType="num">
                                      <p:cBhvr additive="base">
                                        <p:cTn id="6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grpSp>
        <p:nvGrpSpPr>
          <p:cNvPr id="25" name="Group 24">
            <a:extLst>
              <a:ext uri="{FF2B5EF4-FFF2-40B4-BE49-F238E27FC236}">
                <a16:creationId xmlns:a16="http://schemas.microsoft.com/office/drawing/2014/main" id="{789D7E9A-EE1E-4169-8C08-9B4F936FF196}"/>
              </a:ext>
            </a:extLst>
          </p:cNvPr>
          <p:cNvGrpSpPr/>
          <p:nvPr/>
        </p:nvGrpSpPr>
        <p:grpSpPr>
          <a:xfrm>
            <a:off x="1524000" y="1824335"/>
            <a:ext cx="7454348" cy="1680865"/>
            <a:chOff x="1524000" y="986135"/>
            <a:chExt cx="7454348" cy="1680865"/>
          </a:xfrm>
        </p:grpSpPr>
        <p:grpSp>
          <p:nvGrpSpPr>
            <p:cNvPr id="26" name="Group 25">
              <a:extLst>
                <a:ext uri="{FF2B5EF4-FFF2-40B4-BE49-F238E27FC236}">
                  <a16:creationId xmlns:a16="http://schemas.microsoft.com/office/drawing/2014/main" id="{BAF88FFE-B4B7-4F25-BA0A-15ED36BE7E11}"/>
                </a:ext>
              </a:extLst>
            </p:cNvPr>
            <p:cNvGrpSpPr/>
            <p:nvPr/>
          </p:nvGrpSpPr>
          <p:grpSpPr>
            <a:xfrm>
              <a:off x="1524000" y="986135"/>
              <a:ext cx="7454348" cy="1680865"/>
              <a:chOff x="1524000" y="986135"/>
              <a:chExt cx="7454348" cy="1680865"/>
            </a:xfrm>
          </p:grpSpPr>
          <p:sp>
            <p:nvSpPr>
              <p:cNvPr id="28" name="Rectangle 27">
                <a:extLst>
                  <a:ext uri="{FF2B5EF4-FFF2-40B4-BE49-F238E27FC236}">
                    <a16:creationId xmlns:a16="http://schemas.microsoft.com/office/drawing/2014/main" id="{75915B22-2AD6-4E6F-BA7A-791D4E9487C1}"/>
                  </a:ext>
                </a:extLst>
              </p:cNvPr>
              <p:cNvSpPr/>
              <p:nvPr/>
            </p:nvSpPr>
            <p:spPr>
              <a:xfrm>
                <a:off x="2819400" y="986135"/>
                <a:ext cx="237915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20,000</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29" name="Group 28">
                <a:extLst>
                  <a:ext uri="{FF2B5EF4-FFF2-40B4-BE49-F238E27FC236}">
                    <a16:creationId xmlns:a16="http://schemas.microsoft.com/office/drawing/2014/main" id="{538C7BA5-E5E7-466B-B220-92494C3BF476}"/>
                  </a:ext>
                </a:extLst>
              </p:cNvPr>
              <p:cNvGrpSpPr/>
              <p:nvPr/>
            </p:nvGrpSpPr>
            <p:grpSpPr>
              <a:xfrm>
                <a:off x="1524000" y="1371600"/>
                <a:ext cx="4302346" cy="1295400"/>
                <a:chOff x="1600200" y="3048000"/>
                <a:chExt cx="4302346" cy="1295400"/>
              </a:xfrm>
            </p:grpSpPr>
            <p:pic>
              <p:nvPicPr>
                <p:cNvPr id="31" name="Picture 8" descr="https://scontent-mrs1-1.xx.fbcdn.net/hphotos-xfp1/t31.0-8/10575340_10153802014361141_2581281123763146573_o.jpg">
                  <a:extLst>
                    <a:ext uri="{FF2B5EF4-FFF2-40B4-BE49-F238E27FC236}">
                      <a16:creationId xmlns:a16="http://schemas.microsoft.com/office/drawing/2014/main" id="{B0FBC038-6E47-45D5-8A38-5FBC84FED309}"/>
                    </a:ext>
                  </a:extLst>
                </p:cNvPr>
                <p:cNvPicPr>
                  <a:picLocks noChangeAspect="1" noChangeArrowheads="1"/>
                </p:cNvPicPr>
                <p:nvPr/>
              </p:nvPicPr>
              <p:blipFill rotWithShape="1">
                <a:blip r:embed="rId3" cstate="print">
                  <a:extLst>
                    <a:ext uri="{28A0092B-C50C-407E-A947-70E740481C1C}">
                      <a14:useLocalDpi xmlns:a14="http://schemas.microsoft.com/office/drawing/2010/main" val="0"/>
                    </a:ext>
                  </a:extLst>
                </a:blip>
                <a:srcRect l="31303" t="13188" r="53606" b="53100"/>
                <a:stretch/>
              </p:blipFill>
              <p:spPr bwMode="auto">
                <a:xfrm>
                  <a:off x="1600200" y="3057940"/>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32" name="Group 31">
                  <a:extLst>
                    <a:ext uri="{FF2B5EF4-FFF2-40B4-BE49-F238E27FC236}">
                      <a16:creationId xmlns:a16="http://schemas.microsoft.com/office/drawing/2014/main" id="{3C0DB8C8-9E99-451A-BCE2-5B45EC7C6678}"/>
                    </a:ext>
                  </a:extLst>
                </p:cNvPr>
                <p:cNvGrpSpPr/>
                <p:nvPr/>
              </p:nvGrpSpPr>
              <p:grpSpPr>
                <a:xfrm>
                  <a:off x="2492009" y="3048000"/>
                  <a:ext cx="3410537" cy="1295400"/>
                  <a:chOff x="5029200" y="2819400"/>
                  <a:chExt cx="3410537" cy="1295400"/>
                </a:xfrm>
              </p:grpSpPr>
              <p:sp>
                <p:nvSpPr>
                  <p:cNvPr id="107" name="Rectangle 106">
                    <a:extLst>
                      <a:ext uri="{FF2B5EF4-FFF2-40B4-BE49-F238E27FC236}">
                        <a16:creationId xmlns:a16="http://schemas.microsoft.com/office/drawing/2014/main" id="{D1DC7D46-214D-4F6E-AF87-487A2F12F1BB}"/>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08" name="Picture 6" descr="Image result for convolutional neural network">
                    <a:extLst>
                      <a:ext uri="{FF2B5EF4-FFF2-40B4-BE49-F238E27FC236}">
                        <a16:creationId xmlns:a16="http://schemas.microsoft.com/office/drawing/2014/main" id="{C77F0830-167C-4DDB-854A-A82786E0646B}"/>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3" name="Group 32">
                  <a:extLst>
                    <a:ext uri="{FF2B5EF4-FFF2-40B4-BE49-F238E27FC236}">
                      <a16:creationId xmlns:a16="http://schemas.microsoft.com/office/drawing/2014/main" id="{266C61A1-8735-461D-AB4E-A1E4D8F46A47}"/>
                    </a:ext>
                  </a:extLst>
                </p:cNvPr>
                <p:cNvGrpSpPr/>
                <p:nvPr/>
              </p:nvGrpSpPr>
              <p:grpSpPr>
                <a:xfrm>
                  <a:off x="2745116" y="3238943"/>
                  <a:ext cx="2789426" cy="1068329"/>
                  <a:chOff x="5282307" y="3010343"/>
                  <a:chExt cx="2789426" cy="1068329"/>
                </a:xfrm>
              </p:grpSpPr>
              <p:cxnSp>
                <p:nvCxnSpPr>
                  <p:cNvPr id="34" name="Straight Connector 33">
                    <a:extLst>
                      <a:ext uri="{FF2B5EF4-FFF2-40B4-BE49-F238E27FC236}">
                        <a16:creationId xmlns:a16="http://schemas.microsoft.com/office/drawing/2014/main" id="{F0BFBF2A-2563-48A6-89CE-5DA1716E9660}"/>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35" name="Straight Connector 34">
                    <a:extLst>
                      <a:ext uri="{FF2B5EF4-FFF2-40B4-BE49-F238E27FC236}">
                        <a16:creationId xmlns:a16="http://schemas.microsoft.com/office/drawing/2014/main" id="{3FDD9F47-5A82-4B6A-BD20-E8378BB528F0}"/>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37" name="Straight Connector 36">
                    <a:extLst>
                      <a:ext uri="{FF2B5EF4-FFF2-40B4-BE49-F238E27FC236}">
                        <a16:creationId xmlns:a16="http://schemas.microsoft.com/office/drawing/2014/main" id="{B213AAD5-B3F9-4122-AF81-65DCE594D175}"/>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38" name="Straight Connector 37">
                    <a:extLst>
                      <a:ext uri="{FF2B5EF4-FFF2-40B4-BE49-F238E27FC236}">
                        <a16:creationId xmlns:a16="http://schemas.microsoft.com/office/drawing/2014/main" id="{83C7CF05-F19E-44C4-87CF-1A05DE284FD1}"/>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39" name="Straight Connector 38">
                    <a:extLst>
                      <a:ext uri="{FF2B5EF4-FFF2-40B4-BE49-F238E27FC236}">
                        <a16:creationId xmlns:a16="http://schemas.microsoft.com/office/drawing/2014/main" id="{4504080D-794A-4013-B68C-52CF270977FB}"/>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41" name="Straight Connector 40">
                    <a:extLst>
                      <a:ext uri="{FF2B5EF4-FFF2-40B4-BE49-F238E27FC236}">
                        <a16:creationId xmlns:a16="http://schemas.microsoft.com/office/drawing/2014/main" id="{F6BB1AA5-912D-4EE7-B981-A6E2B546B977}"/>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42" name="Straight Connector 41">
                    <a:extLst>
                      <a:ext uri="{FF2B5EF4-FFF2-40B4-BE49-F238E27FC236}">
                        <a16:creationId xmlns:a16="http://schemas.microsoft.com/office/drawing/2014/main" id="{59C8B041-BF75-4BC3-9823-9B41526C7D11}"/>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43" name="Straight Connector 42">
                    <a:extLst>
                      <a:ext uri="{FF2B5EF4-FFF2-40B4-BE49-F238E27FC236}">
                        <a16:creationId xmlns:a16="http://schemas.microsoft.com/office/drawing/2014/main" id="{172D935A-E378-4ECB-A624-A62852A7172D}"/>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44" name="Straight Connector 43">
                    <a:extLst>
                      <a:ext uri="{FF2B5EF4-FFF2-40B4-BE49-F238E27FC236}">
                        <a16:creationId xmlns:a16="http://schemas.microsoft.com/office/drawing/2014/main" id="{EDC97CCE-EB42-496C-9FE5-60583805CBF8}"/>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45" name="Straight Connector 44">
                    <a:extLst>
                      <a:ext uri="{FF2B5EF4-FFF2-40B4-BE49-F238E27FC236}">
                        <a16:creationId xmlns:a16="http://schemas.microsoft.com/office/drawing/2014/main" id="{F8E9F961-F82F-46C4-A9DD-DA3D93477292}"/>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46" name="Straight Connector 45">
                    <a:extLst>
                      <a:ext uri="{FF2B5EF4-FFF2-40B4-BE49-F238E27FC236}">
                        <a16:creationId xmlns:a16="http://schemas.microsoft.com/office/drawing/2014/main" id="{3310F0B4-FFE7-46F0-9519-A9A4AFD99369}"/>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47" name="Straight Connector 46">
                    <a:extLst>
                      <a:ext uri="{FF2B5EF4-FFF2-40B4-BE49-F238E27FC236}">
                        <a16:creationId xmlns:a16="http://schemas.microsoft.com/office/drawing/2014/main" id="{785D1435-C21A-45E9-9B4D-A53E3406EAA4}"/>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48" name="Straight Connector 47">
                    <a:extLst>
                      <a:ext uri="{FF2B5EF4-FFF2-40B4-BE49-F238E27FC236}">
                        <a16:creationId xmlns:a16="http://schemas.microsoft.com/office/drawing/2014/main" id="{A586FD70-C944-4CBB-BB80-2EF0714D6D22}"/>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49" name="Straight Connector 48">
                    <a:extLst>
                      <a:ext uri="{FF2B5EF4-FFF2-40B4-BE49-F238E27FC236}">
                        <a16:creationId xmlns:a16="http://schemas.microsoft.com/office/drawing/2014/main" id="{B691D9C9-D579-488F-9540-A42E62642A85}"/>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50" name="Straight Connector 49">
                    <a:extLst>
                      <a:ext uri="{FF2B5EF4-FFF2-40B4-BE49-F238E27FC236}">
                        <a16:creationId xmlns:a16="http://schemas.microsoft.com/office/drawing/2014/main" id="{111F79EC-A7CD-4833-B251-691C1DEC79BD}"/>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51" name="Straight Connector 50">
                    <a:extLst>
                      <a:ext uri="{FF2B5EF4-FFF2-40B4-BE49-F238E27FC236}">
                        <a16:creationId xmlns:a16="http://schemas.microsoft.com/office/drawing/2014/main" id="{8DC8FD9C-6D63-4B37-8895-4AA258660494}"/>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a:extLst>
                      <a:ext uri="{FF2B5EF4-FFF2-40B4-BE49-F238E27FC236}">
                        <a16:creationId xmlns:a16="http://schemas.microsoft.com/office/drawing/2014/main" id="{A70026D5-FCD5-4FA7-A8EA-58BC8328D7EE}"/>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a:extLst>
                      <a:ext uri="{FF2B5EF4-FFF2-40B4-BE49-F238E27FC236}">
                        <a16:creationId xmlns:a16="http://schemas.microsoft.com/office/drawing/2014/main" id="{1B52CC81-35CD-4044-870C-D3BB80760332}"/>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a:extLst>
                      <a:ext uri="{FF2B5EF4-FFF2-40B4-BE49-F238E27FC236}">
                        <a16:creationId xmlns:a16="http://schemas.microsoft.com/office/drawing/2014/main" id="{ADE6C688-8720-4159-B207-D897E78E5D6F}"/>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a:extLst>
                      <a:ext uri="{FF2B5EF4-FFF2-40B4-BE49-F238E27FC236}">
                        <a16:creationId xmlns:a16="http://schemas.microsoft.com/office/drawing/2014/main" id="{E525A704-31CD-4A52-A8F8-84C1E7669662}"/>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a:extLst>
                      <a:ext uri="{FF2B5EF4-FFF2-40B4-BE49-F238E27FC236}">
                        <a16:creationId xmlns:a16="http://schemas.microsoft.com/office/drawing/2014/main" id="{BEB1D1EB-57E0-4EB3-AD46-43BAD5C4C338}"/>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a:extLst>
                      <a:ext uri="{FF2B5EF4-FFF2-40B4-BE49-F238E27FC236}">
                        <a16:creationId xmlns:a16="http://schemas.microsoft.com/office/drawing/2014/main" id="{1A1752E3-5C73-4DF8-A27D-C71448C06631}"/>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a:extLst>
                      <a:ext uri="{FF2B5EF4-FFF2-40B4-BE49-F238E27FC236}">
                        <a16:creationId xmlns:a16="http://schemas.microsoft.com/office/drawing/2014/main" id="{6630D4B4-6384-47CE-B9BE-463F8C96D711}"/>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a:extLst>
                      <a:ext uri="{FF2B5EF4-FFF2-40B4-BE49-F238E27FC236}">
                        <a16:creationId xmlns:a16="http://schemas.microsoft.com/office/drawing/2014/main" id="{10EE780E-6068-4480-9F5B-D9BE318DB545}"/>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a:extLst>
                      <a:ext uri="{FF2B5EF4-FFF2-40B4-BE49-F238E27FC236}">
                        <a16:creationId xmlns:a16="http://schemas.microsoft.com/office/drawing/2014/main" id="{79DCA02F-69CC-4C37-ACB6-366EC3E21995}"/>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a:extLst>
                      <a:ext uri="{FF2B5EF4-FFF2-40B4-BE49-F238E27FC236}">
                        <a16:creationId xmlns:a16="http://schemas.microsoft.com/office/drawing/2014/main" id="{82B2167F-BA51-44CE-9AB9-DCD3522A1AED}"/>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a:extLst>
                      <a:ext uri="{FF2B5EF4-FFF2-40B4-BE49-F238E27FC236}">
                        <a16:creationId xmlns:a16="http://schemas.microsoft.com/office/drawing/2014/main" id="{046C258B-2F21-461D-A01F-D7D6A2DAD7AE}"/>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a:extLst>
                      <a:ext uri="{FF2B5EF4-FFF2-40B4-BE49-F238E27FC236}">
                        <a16:creationId xmlns:a16="http://schemas.microsoft.com/office/drawing/2014/main" id="{EA8C075D-35A3-402C-8D53-C28E70348A56}"/>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64" name="Straight Connector 63">
                    <a:extLst>
                      <a:ext uri="{FF2B5EF4-FFF2-40B4-BE49-F238E27FC236}">
                        <a16:creationId xmlns:a16="http://schemas.microsoft.com/office/drawing/2014/main" id="{B9CE6F93-1F4F-4E4E-99C5-BC5B918E5279}"/>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65" name="Straight Connector 64">
                    <a:extLst>
                      <a:ext uri="{FF2B5EF4-FFF2-40B4-BE49-F238E27FC236}">
                        <a16:creationId xmlns:a16="http://schemas.microsoft.com/office/drawing/2014/main" id="{F289EFC1-41A6-4AFB-B61E-D22739B1CD95}"/>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a:extLst>
                      <a:ext uri="{FF2B5EF4-FFF2-40B4-BE49-F238E27FC236}">
                        <a16:creationId xmlns:a16="http://schemas.microsoft.com/office/drawing/2014/main" id="{B1C4ACE2-3DBE-4AFD-AF26-0053EBD9CB5B}"/>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69" name="Straight Connector 68">
                    <a:extLst>
                      <a:ext uri="{FF2B5EF4-FFF2-40B4-BE49-F238E27FC236}">
                        <a16:creationId xmlns:a16="http://schemas.microsoft.com/office/drawing/2014/main" id="{E8E064B2-34A7-4917-BBAD-93832089F621}"/>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70" name="Straight Connector 69">
                    <a:extLst>
                      <a:ext uri="{FF2B5EF4-FFF2-40B4-BE49-F238E27FC236}">
                        <a16:creationId xmlns:a16="http://schemas.microsoft.com/office/drawing/2014/main" id="{EB38FCDB-46F0-4D67-9DAD-1AFEEF59B455}"/>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71" name="Straight Connector 70">
                    <a:extLst>
                      <a:ext uri="{FF2B5EF4-FFF2-40B4-BE49-F238E27FC236}">
                        <a16:creationId xmlns:a16="http://schemas.microsoft.com/office/drawing/2014/main" id="{340C44AF-F95A-4469-BA6D-CF6A2426A684}"/>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72" name="Straight Connector 71">
                    <a:extLst>
                      <a:ext uri="{FF2B5EF4-FFF2-40B4-BE49-F238E27FC236}">
                        <a16:creationId xmlns:a16="http://schemas.microsoft.com/office/drawing/2014/main" id="{2D20FED6-88CF-487E-84B3-A372373DC183}"/>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73" name="Straight Connector 72">
                    <a:extLst>
                      <a:ext uri="{FF2B5EF4-FFF2-40B4-BE49-F238E27FC236}">
                        <a16:creationId xmlns:a16="http://schemas.microsoft.com/office/drawing/2014/main" id="{E2C0E983-C6FC-4AC0-800B-B6C791EB3D3F}"/>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a:extLst>
                      <a:ext uri="{FF2B5EF4-FFF2-40B4-BE49-F238E27FC236}">
                        <a16:creationId xmlns:a16="http://schemas.microsoft.com/office/drawing/2014/main" id="{D9FD3FB1-65FE-4519-AF05-5919741FD009}"/>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a:extLst>
                      <a:ext uri="{FF2B5EF4-FFF2-40B4-BE49-F238E27FC236}">
                        <a16:creationId xmlns:a16="http://schemas.microsoft.com/office/drawing/2014/main" id="{1DB909C1-1A51-45DC-A7DF-C64844A61E25}"/>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a:extLst>
                      <a:ext uri="{FF2B5EF4-FFF2-40B4-BE49-F238E27FC236}">
                        <a16:creationId xmlns:a16="http://schemas.microsoft.com/office/drawing/2014/main" id="{A6CFADAA-C6DA-41DB-8BC7-D2B0368FDDDF}"/>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a:extLst>
                      <a:ext uri="{FF2B5EF4-FFF2-40B4-BE49-F238E27FC236}">
                        <a16:creationId xmlns:a16="http://schemas.microsoft.com/office/drawing/2014/main" id="{ABB4222B-4B58-476E-AED4-ADEED6FAEA51}"/>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a:extLst>
                      <a:ext uri="{FF2B5EF4-FFF2-40B4-BE49-F238E27FC236}">
                        <a16:creationId xmlns:a16="http://schemas.microsoft.com/office/drawing/2014/main" id="{09A06D83-0BC3-4F9E-A63F-38FABD4001F2}"/>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a:extLst>
                      <a:ext uri="{FF2B5EF4-FFF2-40B4-BE49-F238E27FC236}">
                        <a16:creationId xmlns:a16="http://schemas.microsoft.com/office/drawing/2014/main" id="{700F9394-6C3B-4564-A22A-0FDB700BAAD6}"/>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a:extLst>
                      <a:ext uri="{FF2B5EF4-FFF2-40B4-BE49-F238E27FC236}">
                        <a16:creationId xmlns:a16="http://schemas.microsoft.com/office/drawing/2014/main" id="{8629FEEC-FF8F-49A8-9BAC-CBFECB8914E6}"/>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a:extLst>
                      <a:ext uri="{FF2B5EF4-FFF2-40B4-BE49-F238E27FC236}">
                        <a16:creationId xmlns:a16="http://schemas.microsoft.com/office/drawing/2014/main" id="{5EB26270-1A0C-43F1-A7C4-38EB28D70B81}"/>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a:extLst>
                      <a:ext uri="{FF2B5EF4-FFF2-40B4-BE49-F238E27FC236}">
                        <a16:creationId xmlns:a16="http://schemas.microsoft.com/office/drawing/2014/main" id="{992E7D69-4033-4178-8F52-4B39EE16AB42}"/>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83" name="Rectangle 82">
                    <a:extLst>
                      <a:ext uri="{FF2B5EF4-FFF2-40B4-BE49-F238E27FC236}">
                        <a16:creationId xmlns:a16="http://schemas.microsoft.com/office/drawing/2014/main" id="{AE997488-291D-4316-A0F9-834F733EF20E}"/>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84" name="Rectangle 83">
                    <a:extLst>
                      <a:ext uri="{FF2B5EF4-FFF2-40B4-BE49-F238E27FC236}">
                        <a16:creationId xmlns:a16="http://schemas.microsoft.com/office/drawing/2014/main" id="{785DF0D4-08D2-4034-BA52-D6CE675AFA41}"/>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85" name="Straight Connector 84">
                    <a:extLst>
                      <a:ext uri="{FF2B5EF4-FFF2-40B4-BE49-F238E27FC236}">
                        <a16:creationId xmlns:a16="http://schemas.microsoft.com/office/drawing/2014/main" id="{932B9453-9731-436B-82E3-F0C7318EC599}"/>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a:extLst>
                      <a:ext uri="{FF2B5EF4-FFF2-40B4-BE49-F238E27FC236}">
                        <a16:creationId xmlns:a16="http://schemas.microsoft.com/office/drawing/2014/main" id="{96937AAA-C69E-490B-9632-335FE0A698C5}"/>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a:extLst>
                      <a:ext uri="{FF2B5EF4-FFF2-40B4-BE49-F238E27FC236}">
                        <a16:creationId xmlns:a16="http://schemas.microsoft.com/office/drawing/2014/main" id="{76E9E0C4-BC5C-46C9-8435-576844E4FBF1}"/>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a:extLst>
                      <a:ext uri="{FF2B5EF4-FFF2-40B4-BE49-F238E27FC236}">
                        <a16:creationId xmlns:a16="http://schemas.microsoft.com/office/drawing/2014/main" id="{EDAF8FB4-33ED-41A9-9A87-7F6CCE8F4700}"/>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a:extLst>
                      <a:ext uri="{FF2B5EF4-FFF2-40B4-BE49-F238E27FC236}">
                        <a16:creationId xmlns:a16="http://schemas.microsoft.com/office/drawing/2014/main" id="{FC7A3100-E8CE-4EAC-9423-DCD1431CD5C0}"/>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a:extLst>
                      <a:ext uri="{FF2B5EF4-FFF2-40B4-BE49-F238E27FC236}">
                        <a16:creationId xmlns:a16="http://schemas.microsoft.com/office/drawing/2014/main" id="{EC3793DF-563E-4017-80F6-331295E79BC8}"/>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a:extLst>
                      <a:ext uri="{FF2B5EF4-FFF2-40B4-BE49-F238E27FC236}">
                        <a16:creationId xmlns:a16="http://schemas.microsoft.com/office/drawing/2014/main" id="{71222914-58F3-4981-AEFF-67CEFBCB6680}"/>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92" name="Straight Connector 91">
                    <a:extLst>
                      <a:ext uri="{FF2B5EF4-FFF2-40B4-BE49-F238E27FC236}">
                        <a16:creationId xmlns:a16="http://schemas.microsoft.com/office/drawing/2014/main" id="{73DC55DF-2F51-4458-927A-A985A8271CDC}"/>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93" name="Straight Connector 92">
                    <a:extLst>
                      <a:ext uri="{FF2B5EF4-FFF2-40B4-BE49-F238E27FC236}">
                        <a16:creationId xmlns:a16="http://schemas.microsoft.com/office/drawing/2014/main" id="{EB5B9847-E557-4D16-AB52-80FDF69420F9}"/>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a:extLst>
                      <a:ext uri="{FF2B5EF4-FFF2-40B4-BE49-F238E27FC236}">
                        <a16:creationId xmlns:a16="http://schemas.microsoft.com/office/drawing/2014/main" id="{51A98EEA-FC94-4127-A2E6-1B1355D046E4}"/>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a:extLst>
                      <a:ext uri="{FF2B5EF4-FFF2-40B4-BE49-F238E27FC236}">
                        <a16:creationId xmlns:a16="http://schemas.microsoft.com/office/drawing/2014/main" id="{0155ACD3-2E14-4D75-87CB-8E77CCB49FE1}"/>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98" name="Straight Connector 97">
                    <a:extLst>
                      <a:ext uri="{FF2B5EF4-FFF2-40B4-BE49-F238E27FC236}">
                        <a16:creationId xmlns:a16="http://schemas.microsoft.com/office/drawing/2014/main" id="{49A9FA2C-8458-4841-A2A8-1A21931F82BF}"/>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99" name="Straight Connector 98">
                    <a:extLst>
                      <a:ext uri="{FF2B5EF4-FFF2-40B4-BE49-F238E27FC236}">
                        <a16:creationId xmlns:a16="http://schemas.microsoft.com/office/drawing/2014/main" id="{2079CC44-6AA0-4AD4-A4DE-B2CAAE78B0D7}"/>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00" name="Straight Connector 99">
                    <a:extLst>
                      <a:ext uri="{FF2B5EF4-FFF2-40B4-BE49-F238E27FC236}">
                        <a16:creationId xmlns:a16="http://schemas.microsoft.com/office/drawing/2014/main" id="{1772B55A-570A-40D5-B8A9-A4A82D249616}"/>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01" name="Straight Connector 100">
                    <a:extLst>
                      <a:ext uri="{FF2B5EF4-FFF2-40B4-BE49-F238E27FC236}">
                        <a16:creationId xmlns:a16="http://schemas.microsoft.com/office/drawing/2014/main" id="{0DB3A031-02D3-4CD8-AC61-777DDA417503}"/>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02" name="Straight Connector 101">
                    <a:extLst>
                      <a:ext uri="{FF2B5EF4-FFF2-40B4-BE49-F238E27FC236}">
                        <a16:creationId xmlns:a16="http://schemas.microsoft.com/office/drawing/2014/main" id="{76D50862-1418-467B-BFD2-D7668D5DABC0}"/>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03" name="Straight Connector 102">
                    <a:extLst>
                      <a:ext uri="{FF2B5EF4-FFF2-40B4-BE49-F238E27FC236}">
                        <a16:creationId xmlns:a16="http://schemas.microsoft.com/office/drawing/2014/main" id="{657AD825-B5D7-426E-9472-F0145B909F29}"/>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04" name="Straight Connector 103">
                    <a:extLst>
                      <a:ext uri="{FF2B5EF4-FFF2-40B4-BE49-F238E27FC236}">
                        <a16:creationId xmlns:a16="http://schemas.microsoft.com/office/drawing/2014/main" id="{BF6EF266-10B0-4D98-A470-C1AA294C7BC9}"/>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05" name="Straight Connector 104">
                    <a:extLst>
                      <a:ext uri="{FF2B5EF4-FFF2-40B4-BE49-F238E27FC236}">
                        <a16:creationId xmlns:a16="http://schemas.microsoft.com/office/drawing/2014/main" id="{98287D62-1534-4A3F-A2DD-B3F80B406051}"/>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06" name="Straight Connector 105">
                    <a:extLst>
                      <a:ext uri="{FF2B5EF4-FFF2-40B4-BE49-F238E27FC236}">
                        <a16:creationId xmlns:a16="http://schemas.microsoft.com/office/drawing/2014/main" id="{2D63A9E0-C390-4C80-8CE7-15A01466CDFE}"/>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30" name="Rectangle 29">
                    <a:extLst>
                      <a:ext uri="{FF2B5EF4-FFF2-40B4-BE49-F238E27FC236}">
                        <a16:creationId xmlns:a16="http://schemas.microsoft.com/office/drawing/2014/main" id="{14240D3A-1DBF-4C7F-859A-3BC2B7943CD3}"/>
                      </a:ext>
                    </a:extLst>
                  </p:cNvPr>
                  <p:cNvSpPr/>
                  <p:nvPr/>
                </p:nvSpPr>
                <p:spPr>
                  <a:xfrm>
                    <a:off x="5381878" y="1580899"/>
                    <a:ext cx="359647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25000" noProof="0" dirty="0">
                        <a:ln>
                          <a:noFill/>
                        </a:ln>
                        <a:solidFill>
                          <a:srgbClr val="FF00FF"/>
                        </a:solidFill>
                        <a:effectLst/>
                        <a:uLnTx/>
                        <a:uFillTx/>
                        <a:latin typeface="Times New Roman" pitchFamily="18" charset="0"/>
                        <a:ea typeface="+mn-ea"/>
                        <a:cs typeface="Times New Roman" panose="02020603050405020304" pitchFamily="18" charset="0"/>
                      </a:rPr>
                      <a:t>1</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=face, …,</a:t>
                    </a:r>
                    <a:b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y</m:t>
                        </m:r>
                        <m:r>
                          <m:rPr>
                            <m:nor/>
                          </m:rPr>
                          <a:rPr kumimoji="0" lang="en-US" altLang="en-US" sz="2400" b="0" i="0" u="none" strike="noStrike" kern="1200" cap="none" spc="0" normalizeH="0" baseline="-25000" noProof="0" dirty="0" smtClean="0">
                            <a:ln>
                              <a:noFill/>
                            </a:ln>
                            <a:solidFill>
                              <a:srgbClr val="FF00FF"/>
                            </a:solidFill>
                            <a:effectLst/>
                            <a:uLnTx/>
                            <a:uFillTx/>
                            <a:latin typeface="Times New Roman" pitchFamily="18" charset="0"/>
                            <a:ea typeface="+mn-ea"/>
                            <a:cs typeface="Times New Roman" panose="02020603050405020304" pitchFamily="18" charset="0"/>
                          </a:rPr>
                          <m:t>10,000</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=bicycle</a:t>
                    </a:r>
                  </a:p>
                </p:txBody>
              </p:sp>
            </mc:Choice>
            <mc:Fallback xmlns="">
              <p:sp>
                <p:nvSpPr>
                  <p:cNvPr id="30" name="Rectangle 29">
                    <a:extLst>
                      <a:ext uri="{FF2B5EF4-FFF2-40B4-BE49-F238E27FC236}">
                        <a16:creationId xmlns:a16="http://schemas.microsoft.com/office/drawing/2014/main" id="{14240D3A-1DBF-4C7F-859A-3BC2B7943CD3}"/>
                      </a:ext>
                    </a:extLst>
                  </p:cNvPr>
                  <p:cNvSpPr>
                    <a:spLocks noRot="1" noChangeAspect="1" noMove="1" noResize="1" noEditPoints="1" noAdjustHandles="1" noChangeArrowheads="1" noChangeShapeType="1" noTextEdit="1"/>
                  </p:cNvSpPr>
                  <p:nvPr/>
                </p:nvSpPr>
                <p:spPr>
                  <a:xfrm>
                    <a:off x="5381878" y="1580899"/>
                    <a:ext cx="3596470" cy="830997"/>
                  </a:xfrm>
                  <a:prstGeom prst="rect">
                    <a:avLst/>
                  </a:prstGeom>
                  <a:blipFill>
                    <a:blip r:embed="rId5"/>
                    <a:stretch>
                      <a:fillRect t="-6618" b="-16176"/>
                    </a:stretch>
                  </a:blipFill>
                </p:spPr>
                <p:txBody>
                  <a:bodyPr/>
                  <a:lstStyle/>
                  <a:p>
                    <a:r>
                      <a:rPr lang="en-US">
                        <a:noFill/>
                      </a:rPr>
                      <a:t> </a:t>
                    </a:r>
                  </a:p>
                </p:txBody>
              </p:sp>
            </mc:Fallback>
          </mc:AlternateContent>
        </p:grpSp>
        <p:pic>
          <p:nvPicPr>
            <p:cNvPr id="27" name="Picture 6" descr="https://encrypted-tbn2.gstatic.com/images?q=tbn:ANd9GcQxi0BXRGGWwpZlLt6x5i_eKwXhaJLwx7Ku7fvdkqS2tzyVEg1gRg">
              <a:extLst>
                <a:ext uri="{FF2B5EF4-FFF2-40B4-BE49-F238E27FC236}">
                  <a16:creationId xmlns:a16="http://schemas.microsoft.com/office/drawing/2014/main" id="{3FAB2794-1D03-4C5B-84B9-323DE5BAF2D1}"/>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639956" y="2007704"/>
              <a:ext cx="808088" cy="5377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a:extLst>
              <a:ext uri="{FF2B5EF4-FFF2-40B4-BE49-F238E27FC236}">
                <a16:creationId xmlns:a16="http://schemas.microsoft.com/office/drawing/2014/main" id="{58F529B9-1F89-4E31-B057-968D1F7AAC20}"/>
              </a:ext>
            </a:extLst>
          </p:cNvPr>
          <p:cNvGrpSpPr/>
          <p:nvPr/>
        </p:nvGrpSpPr>
        <p:grpSpPr>
          <a:xfrm>
            <a:off x="3548574" y="1036772"/>
            <a:ext cx="3666608" cy="1291102"/>
            <a:chOff x="3548574" y="919436"/>
            <a:chExt cx="3666608" cy="1291102"/>
          </a:xfrm>
        </p:grpSpPr>
        <p:sp>
          <p:nvSpPr>
            <p:cNvPr id="128" name="Oval 127">
              <a:extLst>
                <a:ext uri="{FF2B5EF4-FFF2-40B4-BE49-F238E27FC236}">
                  <a16:creationId xmlns:a16="http://schemas.microsoft.com/office/drawing/2014/main" id="{4372B906-87C5-48BF-A627-1789BF6D9F95}"/>
                </a:ext>
              </a:extLst>
            </p:cNvPr>
            <p:cNvSpPr/>
            <p:nvPr/>
          </p:nvSpPr>
          <p:spPr>
            <a:xfrm>
              <a:off x="4046054" y="1844814"/>
              <a:ext cx="688042" cy="365724"/>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58" name="Group 157">
              <a:extLst>
                <a:ext uri="{FF2B5EF4-FFF2-40B4-BE49-F238E27FC236}">
                  <a16:creationId xmlns:a16="http://schemas.microsoft.com/office/drawing/2014/main" id="{1AE89DE0-FF4A-4D5C-AB7B-E0318FCF8795}"/>
                </a:ext>
              </a:extLst>
            </p:cNvPr>
            <p:cNvGrpSpPr/>
            <p:nvPr/>
          </p:nvGrpSpPr>
          <p:grpSpPr>
            <a:xfrm>
              <a:off x="3548574" y="919436"/>
              <a:ext cx="3666608" cy="925378"/>
              <a:chOff x="3548574" y="919436"/>
              <a:chExt cx="3666608" cy="925378"/>
            </a:xfrm>
          </p:grpSpPr>
          <p:cxnSp>
            <p:nvCxnSpPr>
              <p:cNvPr id="111" name="Straight Arrow Connector 110">
                <a:extLst>
                  <a:ext uri="{FF2B5EF4-FFF2-40B4-BE49-F238E27FC236}">
                    <a16:creationId xmlns:a16="http://schemas.microsoft.com/office/drawing/2014/main" id="{A5690F82-68E4-412D-B5DE-CF6996F75111}"/>
                  </a:ext>
                </a:extLst>
              </p:cNvPr>
              <p:cNvCxnSpPr>
                <a:cxnSpLocks/>
              </p:cNvCxnSpPr>
              <p:nvPr/>
            </p:nvCxnSpPr>
            <p:spPr bwMode="auto">
              <a:xfrm flipH="1" flipV="1">
                <a:off x="4126754" y="1333501"/>
                <a:ext cx="112284" cy="511313"/>
              </a:xfrm>
              <a:prstGeom prst="straightConnector1">
                <a:avLst/>
              </a:prstGeom>
              <a:noFill/>
              <a:ln w="38100" cap="sq" cmpd="sng" algn="ctr">
                <a:solidFill>
                  <a:schemeClr val="hlink"/>
                </a:solidFill>
                <a:prstDash val="solid"/>
                <a:round/>
                <a:headEnd type="none" w="med" len="med"/>
                <a:tailEnd type="triangle"/>
              </a:ln>
              <a:effectLst/>
            </p:spPr>
          </p:cxnSp>
          <mc:AlternateContent xmlns:mc="http://schemas.openxmlformats.org/markup-compatibility/2006" xmlns:a14="http://schemas.microsoft.com/office/drawing/2010/main">
            <mc:Choice Requires="a14">
              <p:sp>
                <p:nvSpPr>
                  <p:cNvPr id="136" name="Rectangle 135">
                    <a:extLst>
                      <a:ext uri="{FF2B5EF4-FFF2-40B4-BE49-F238E27FC236}">
                        <a16:creationId xmlns:a16="http://schemas.microsoft.com/office/drawing/2014/main" id="{BDEB45B1-0AE8-41A0-9B1C-E47579405238}"/>
                      </a:ext>
                    </a:extLst>
                  </p:cNvPr>
                  <p:cNvSpPr/>
                  <p:nvPr/>
                </p:nvSpPr>
                <p:spPr>
                  <a:xfrm>
                    <a:off x="3548574" y="919436"/>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values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36" name="Rectangle 135">
                    <a:extLst>
                      <a:ext uri="{FF2B5EF4-FFF2-40B4-BE49-F238E27FC236}">
                        <a16:creationId xmlns:a16="http://schemas.microsoft.com/office/drawing/2014/main" id="{BDEB45B1-0AE8-41A0-9B1C-E47579405238}"/>
                      </a:ext>
                    </a:extLst>
                  </p:cNvPr>
                  <p:cNvSpPr>
                    <a:spLocks noRot="1" noChangeAspect="1" noMove="1" noResize="1" noEditPoints="1" noAdjustHandles="1" noChangeArrowheads="1" noChangeShapeType="1" noTextEdit="1"/>
                  </p:cNvSpPr>
                  <p:nvPr/>
                </p:nvSpPr>
                <p:spPr>
                  <a:xfrm>
                    <a:off x="3548574" y="919436"/>
                    <a:ext cx="3666608" cy="830997"/>
                  </a:xfrm>
                  <a:prstGeom prst="rect">
                    <a:avLst/>
                  </a:prstGeom>
                  <a:blipFill>
                    <a:blip r:embed="rId7"/>
                    <a:stretch>
                      <a:fillRect t="-5882" b="-16176"/>
                    </a:stretch>
                  </a:blipFill>
                </p:spPr>
                <p:txBody>
                  <a:bodyPr/>
                  <a:lstStyle/>
                  <a:p>
                    <a:r>
                      <a:rPr lang="en-US">
                        <a:noFill/>
                      </a:rPr>
                      <a:t> </a:t>
                    </a:r>
                  </a:p>
                </p:txBody>
              </p:sp>
            </mc:Fallback>
          </mc:AlternateContent>
        </p:grpSp>
      </p:grpSp>
      <p:grpSp>
        <p:nvGrpSpPr>
          <p:cNvPr id="3" name="Group 2">
            <a:extLst>
              <a:ext uri="{FF2B5EF4-FFF2-40B4-BE49-F238E27FC236}">
                <a16:creationId xmlns:a16="http://schemas.microsoft.com/office/drawing/2014/main" id="{D53F051E-9458-440D-84AF-7D84FFE7F1A7}"/>
              </a:ext>
            </a:extLst>
          </p:cNvPr>
          <p:cNvGrpSpPr/>
          <p:nvPr/>
        </p:nvGrpSpPr>
        <p:grpSpPr>
          <a:xfrm>
            <a:off x="6192701" y="1018301"/>
            <a:ext cx="3007157" cy="2220632"/>
            <a:chOff x="6192701" y="900965"/>
            <a:chExt cx="3007157" cy="2220632"/>
          </a:xfrm>
        </p:grpSpPr>
        <p:sp>
          <p:nvSpPr>
            <p:cNvPr id="115" name="Oval 114">
              <a:extLst>
                <a:ext uri="{FF2B5EF4-FFF2-40B4-BE49-F238E27FC236}">
                  <a16:creationId xmlns:a16="http://schemas.microsoft.com/office/drawing/2014/main" id="{9B78802E-5447-4FAF-BDFE-62C63BF3CFFA}"/>
                </a:ext>
              </a:extLst>
            </p:cNvPr>
            <p:cNvSpPr/>
            <p:nvPr/>
          </p:nvSpPr>
          <p:spPr>
            <a:xfrm>
              <a:off x="6192701" y="2816364"/>
              <a:ext cx="700089" cy="305233"/>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46" name="Group 145">
              <a:extLst>
                <a:ext uri="{FF2B5EF4-FFF2-40B4-BE49-F238E27FC236}">
                  <a16:creationId xmlns:a16="http://schemas.microsoft.com/office/drawing/2014/main" id="{AEC9A882-AD24-4295-BAE7-32D33EDD17A4}"/>
                </a:ext>
              </a:extLst>
            </p:cNvPr>
            <p:cNvGrpSpPr/>
            <p:nvPr/>
          </p:nvGrpSpPr>
          <p:grpSpPr>
            <a:xfrm>
              <a:off x="6705600" y="900965"/>
              <a:ext cx="2494258" cy="1898683"/>
              <a:chOff x="6705600" y="900965"/>
              <a:chExt cx="2494258" cy="1898683"/>
            </a:xfrm>
          </p:grpSpPr>
          <p:sp>
            <p:nvSpPr>
              <p:cNvPr id="138" name="Rectangle 137">
                <a:extLst>
                  <a:ext uri="{FF2B5EF4-FFF2-40B4-BE49-F238E27FC236}">
                    <a16:creationId xmlns:a16="http://schemas.microsoft.com/office/drawing/2014/main" id="{71244C99-6A49-4C43-A232-B940276871B8}"/>
                  </a:ext>
                </a:extLst>
              </p:cNvPr>
              <p:cNvSpPr/>
              <p:nvPr/>
            </p:nvSpPr>
            <p:spPr>
              <a:xfrm>
                <a:off x="6868771" y="900965"/>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cxnSp>
            <p:nvCxnSpPr>
              <p:cNvPr id="139" name="Straight Arrow Connector 138">
                <a:extLst>
                  <a:ext uri="{FF2B5EF4-FFF2-40B4-BE49-F238E27FC236}">
                    <a16:creationId xmlns:a16="http://schemas.microsoft.com/office/drawing/2014/main" id="{9E6C64DE-2687-47D6-9E9A-CF779856AD9D}"/>
                  </a:ext>
                </a:extLst>
              </p:cNvPr>
              <p:cNvCxnSpPr>
                <a:cxnSpLocks/>
              </p:cNvCxnSpPr>
              <p:nvPr/>
            </p:nvCxnSpPr>
            <p:spPr bwMode="auto">
              <a:xfrm flipV="1">
                <a:off x="6705600" y="1408286"/>
                <a:ext cx="313706" cy="1391362"/>
              </a:xfrm>
              <a:prstGeom prst="straightConnector1">
                <a:avLst/>
              </a:prstGeom>
              <a:noFill/>
              <a:ln w="38100" cap="sq" cmpd="sng" algn="ctr">
                <a:solidFill>
                  <a:schemeClr val="hlink"/>
                </a:solidFill>
                <a:prstDash val="solid"/>
                <a:round/>
                <a:headEnd type="none" w="med" len="med"/>
                <a:tailEnd type="triangle"/>
              </a:ln>
              <a:effectLst/>
            </p:spPr>
          </p:cxnSp>
        </p:grpSp>
      </p:grpSp>
      <p:grpSp>
        <p:nvGrpSpPr>
          <p:cNvPr id="159" name="Group 158">
            <a:extLst>
              <a:ext uri="{FF2B5EF4-FFF2-40B4-BE49-F238E27FC236}">
                <a16:creationId xmlns:a16="http://schemas.microsoft.com/office/drawing/2014/main" id="{F548EBCA-1C59-4142-86D2-91D2EC49CA17}"/>
              </a:ext>
            </a:extLst>
          </p:cNvPr>
          <p:cNvGrpSpPr/>
          <p:nvPr/>
        </p:nvGrpSpPr>
        <p:grpSpPr>
          <a:xfrm>
            <a:off x="3276600" y="1009650"/>
            <a:ext cx="3719235" cy="707886"/>
            <a:chOff x="3276600" y="892314"/>
            <a:chExt cx="3719235" cy="707886"/>
          </a:xfrm>
        </p:grpSpPr>
        <p:sp>
          <p:nvSpPr>
            <p:cNvPr id="22" name="Rectangle 21">
              <a:extLst>
                <a:ext uri="{FF2B5EF4-FFF2-40B4-BE49-F238E27FC236}">
                  <a16:creationId xmlns:a16="http://schemas.microsoft.com/office/drawing/2014/main" id="{34CFC769-2089-42DE-9821-04F4F2517ED9}"/>
                </a:ext>
              </a:extLst>
            </p:cNvPr>
            <p:cNvSpPr/>
            <p:nvPr/>
          </p:nvSpPr>
          <p:spPr>
            <a:xfrm>
              <a:off x="3276600" y="977301"/>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4" name="Rectangle 143">
              <a:extLst>
                <a:ext uri="{FF2B5EF4-FFF2-40B4-BE49-F238E27FC236}">
                  <a16:creationId xmlns:a16="http://schemas.microsoft.com/office/drawing/2014/main" id="{6DB7AE6B-7DDB-4F3F-91CF-DF7C6BC39D07}"/>
                </a:ext>
              </a:extLst>
            </p:cNvPr>
            <p:cNvSpPr/>
            <p:nvPr/>
          </p:nvSpPr>
          <p:spPr>
            <a:xfrm>
              <a:off x="6400800" y="892314"/>
              <a:ext cx="595035"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57" name="Text Box 33">
            <a:extLst>
              <a:ext uri="{FF2B5EF4-FFF2-40B4-BE49-F238E27FC236}">
                <a16:creationId xmlns:a16="http://schemas.microsoft.com/office/drawing/2014/main" id="{3962FB98-B51B-4CD1-B211-A9BD63F3871F}"/>
              </a:ext>
            </a:extLst>
          </p:cNvPr>
          <p:cNvSpPr txBox="1">
            <a:spLocks noChangeArrowheads="1"/>
          </p:cNvSpPr>
          <p:nvPr/>
        </p:nvSpPr>
        <p:spPr bwMode="auto">
          <a:xfrm>
            <a:off x="-76200" y="4191000"/>
            <a:ext cx="44958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Any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points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err="1">
                <a:ln>
                  <a:noFill/>
                </a:ln>
                <a:solidFill>
                  <a:srgbClr val="FFFFFF"/>
                </a:solidFill>
                <a:effectLst/>
                <a:uLnTx/>
                <a:uFillTx/>
                <a:latin typeface="Times New Roman" pitchFamily="18" charset="0"/>
                <a:ea typeface="+mn-ea"/>
                <a:cs typeface="Arial" charset="0"/>
              </a:rPr>
              <a:t>input,output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b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can be fit exactly by</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lines of table look up</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-degree polynomial</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Neural Networks with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hidden units </a:t>
            </a:r>
          </a:p>
        </p:txBody>
      </p:sp>
      <p:sp>
        <p:nvSpPr>
          <p:cNvPr id="169" name="Freeform 66">
            <a:extLst>
              <a:ext uri="{FF2B5EF4-FFF2-40B4-BE49-F238E27FC236}">
                <a16:creationId xmlns:a16="http://schemas.microsoft.com/office/drawing/2014/main" id="{BAFDAA8E-9DD6-4640-9413-2C417D13D19B}"/>
              </a:ext>
            </a:extLst>
          </p:cNvPr>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40" name="Rectangle 139">
            <a:extLst>
              <a:ext uri="{FF2B5EF4-FFF2-40B4-BE49-F238E27FC236}">
                <a16:creationId xmlns:a16="http://schemas.microsoft.com/office/drawing/2014/main" id="{4CADB151-502E-43D4-B1FF-8EC014876503}"/>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grpSp>
        <p:nvGrpSpPr>
          <p:cNvPr id="4" name="Group 3">
            <a:extLst>
              <a:ext uri="{FF2B5EF4-FFF2-40B4-BE49-F238E27FC236}">
                <a16:creationId xmlns:a16="http://schemas.microsoft.com/office/drawing/2014/main" id="{D9FA0EBC-3F3F-4B14-B69B-C5C2044197AA}"/>
              </a:ext>
            </a:extLst>
          </p:cNvPr>
          <p:cNvGrpSpPr/>
          <p:nvPr/>
        </p:nvGrpSpPr>
        <p:grpSpPr>
          <a:xfrm>
            <a:off x="4038600" y="2381250"/>
            <a:ext cx="6024504" cy="4085101"/>
            <a:chOff x="4038600" y="2381250"/>
            <a:chExt cx="6024504" cy="4085101"/>
          </a:xfrm>
        </p:grpSpPr>
        <p:grpSp>
          <p:nvGrpSpPr>
            <p:cNvPr id="156" name="Group 155">
              <a:extLst>
                <a:ext uri="{FF2B5EF4-FFF2-40B4-BE49-F238E27FC236}">
                  <a16:creationId xmlns:a16="http://schemas.microsoft.com/office/drawing/2014/main" id="{51458AAA-3DC2-4235-AF88-263F43D91CB7}"/>
                </a:ext>
              </a:extLst>
            </p:cNvPr>
            <p:cNvGrpSpPr/>
            <p:nvPr/>
          </p:nvGrpSpPr>
          <p:grpSpPr>
            <a:xfrm>
              <a:off x="5334000" y="2381250"/>
              <a:ext cx="4729104" cy="3867150"/>
              <a:chOff x="5334000" y="2381250"/>
              <a:chExt cx="4729104" cy="3867150"/>
            </a:xfrm>
          </p:grpSpPr>
          <p:sp>
            <p:nvSpPr>
              <p:cNvPr id="154" name="Rectangle 153">
                <a:extLst>
                  <a:ext uri="{FF2B5EF4-FFF2-40B4-BE49-F238E27FC236}">
                    <a16:creationId xmlns:a16="http://schemas.microsoft.com/office/drawing/2014/main" id="{26E23DA9-2637-4F4F-8A0C-C14B0C4573F6}"/>
                  </a:ext>
                </a:extLst>
              </p:cNvPr>
              <p:cNvSpPr/>
              <p:nvPr/>
            </p:nvSpPr>
            <p:spPr>
              <a:xfrm>
                <a:off x="5334000" y="4678740"/>
                <a:ext cx="4729104"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ome machine can give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correct answer 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each of the training inputs.</a:t>
                </a:r>
              </a:p>
            </p:txBody>
          </p:sp>
          <p:sp>
            <p:nvSpPr>
              <p:cNvPr id="155" name="Oval 154">
                <a:extLst>
                  <a:ext uri="{FF2B5EF4-FFF2-40B4-BE49-F238E27FC236}">
                    <a16:creationId xmlns:a16="http://schemas.microsoft.com/office/drawing/2014/main" id="{E704A131-4FDA-4F4B-B218-200DAB7ABEC4}"/>
                  </a:ext>
                </a:extLst>
              </p:cNvPr>
              <p:cNvSpPr/>
              <p:nvPr/>
            </p:nvSpPr>
            <p:spPr>
              <a:xfrm>
                <a:off x="5410200" y="2381250"/>
                <a:ext cx="2819400" cy="975663"/>
              </a:xfrm>
              <a:prstGeom prst="ellipse">
                <a:avLst/>
              </a:prstGeom>
              <a:ln w="25400">
                <a:solidFill>
                  <a:srgbClr val="66FF33"/>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129" name="Freeform 111">
              <a:extLst>
                <a:ext uri="{FF2B5EF4-FFF2-40B4-BE49-F238E27FC236}">
                  <a16:creationId xmlns:a16="http://schemas.microsoft.com/office/drawing/2014/main" id="{6B2D72AA-2D94-4BF1-B443-B377F4A228EA}"/>
                </a:ext>
              </a:extLst>
            </p:cNvPr>
            <p:cNvSpPr/>
            <p:nvPr/>
          </p:nvSpPr>
          <p:spPr>
            <a:xfrm>
              <a:off x="4038600"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33142994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0"/>
                                        </p:tgtEl>
                                        <p:attrNameLst>
                                          <p:attrName>style.visibility</p:attrName>
                                        </p:attrNameLst>
                                      </p:cBhvr>
                                      <p:to>
                                        <p:strVal val="visible"/>
                                      </p:to>
                                    </p:set>
                                    <p:anim calcmode="lin" valueType="num">
                                      <p:cBhvr additive="base">
                                        <p:cTn id="7" dur="500" fill="hold"/>
                                        <p:tgtEl>
                                          <p:spTgt spid="140"/>
                                        </p:tgtEl>
                                        <p:attrNameLst>
                                          <p:attrName>ppt_x</p:attrName>
                                        </p:attrNameLst>
                                      </p:cBhvr>
                                      <p:tavLst>
                                        <p:tav tm="0">
                                          <p:val>
                                            <p:strVal val="#ppt_x"/>
                                          </p:val>
                                        </p:tav>
                                        <p:tav tm="100000">
                                          <p:val>
                                            <p:strVal val="#ppt_x"/>
                                          </p:val>
                                        </p:tav>
                                      </p:tavLst>
                                    </p:anim>
                                    <p:anim calcmode="lin" valueType="num">
                                      <p:cBhvr additive="base">
                                        <p:cTn id="8" dur="500" fill="hold"/>
                                        <p:tgtEl>
                                          <p:spTgt spid="1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5"/>
                                        </p:tgtEl>
                                        <p:attrNameLst>
                                          <p:attrName>style.visibility</p:attrName>
                                        </p:attrNameLst>
                                      </p:cBhvr>
                                      <p:to>
                                        <p:strVal val="visible"/>
                                      </p:to>
                                    </p:set>
                                    <p:anim calcmode="lin" valueType="num">
                                      <p:cBhvr additive="base">
                                        <p:cTn id="13" dur="500" fill="hold"/>
                                        <p:tgtEl>
                                          <p:spTgt spid="25"/>
                                        </p:tgtEl>
                                        <p:attrNameLst>
                                          <p:attrName>ppt_x</p:attrName>
                                        </p:attrNameLst>
                                      </p:cBhvr>
                                      <p:tavLst>
                                        <p:tav tm="0">
                                          <p:val>
                                            <p:strVal val="#ppt_x"/>
                                          </p:val>
                                        </p:tav>
                                        <p:tav tm="100000">
                                          <p:val>
                                            <p:strVal val="#ppt_x"/>
                                          </p:val>
                                        </p:tav>
                                      </p:tavLst>
                                    </p:anim>
                                    <p:anim calcmode="lin" valueType="num">
                                      <p:cBhvr additive="base">
                                        <p:cTn id="14"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ppt_x"/>
                                          </p:val>
                                        </p:tav>
                                        <p:tav tm="100000">
                                          <p:val>
                                            <p:strVal val="#ppt_x"/>
                                          </p:val>
                                        </p:tav>
                                      </p:tavLst>
                                    </p:anim>
                                    <p:anim calcmode="lin" valueType="num">
                                      <p:cBhvr additive="base">
                                        <p:cTn id="26"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159"/>
                                        </p:tgtEl>
                                        <p:attrNameLst>
                                          <p:attrName>style.visibility</p:attrName>
                                        </p:attrNameLst>
                                      </p:cBhvr>
                                      <p:to>
                                        <p:strVal val="visible"/>
                                      </p:to>
                                    </p:set>
                                    <p:anim calcmode="lin" valueType="num">
                                      <p:cBhvr additive="base">
                                        <p:cTn id="31" dur="500" fill="hold"/>
                                        <p:tgtEl>
                                          <p:spTgt spid="159"/>
                                        </p:tgtEl>
                                        <p:attrNameLst>
                                          <p:attrName>ppt_x</p:attrName>
                                        </p:attrNameLst>
                                      </p:cBhvr>
                                      <p:tavLst>
                                        <p:tav tm="0">
                                          <p:val>
                                            <p:strVal val="#ppt_x"/>
                                          </p:val>
                                        </p:tav>
                                        <p:tav tm="100000">
                                          <p:val>
                                            <p:strVal val="#ppt_x"/>
                                          </p:val>
                                        </p:tav>
                                      </p:tavLst>
                                    </p:anim>
                                    <p:anim calcmode="lin" valueType="num">
                                      <p:cBhvr additive="base">
                                        <p:cTn id="32"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4"/>
                                        </p:tgtEl>
                                        <p:attrNameLst>
                                          <p:attrName>style.visibility</p:attrName>
                                        </p:attrNameLst>
                                      </p:cBhvr>
                                      <p:to>
                                        <p:strVal val="visible"/>
                                      </p:to>
                                    </p:set>
                                    <p:anim calcmode="lin" valueType="num">
                                      <p:cBhvr additive="base">
                                        <p:cTn id="37" dur="500" fill="hold"/>
                                        <p:tgtEl>
                                          <p:spTgt spid="4"/>
                                        </p:tgtEl>
                                        <p:attrNameLst>
                                          <p:attrName>ppt_x</p:attrName>
                                        </p:attrNameLst>
                                      </p:cBhvr>
                                      <p:tavLst>
                                        <p:tav tm="0">
                                          <p:val>
                                            <p:strVal val="#ppt_x"/>
                                          </p:val>
                                        </p:tav>
                                        <p:tav tm="100000">
                                          <p:val>
                                            <p:strVal val="#ppt_x"/>
                                          </p:val>
                                        </p:tav>
                                      </p:tavLst>
                                    </p:anim>
                                    <p:anim calcmode="lin" valueType="num">
                                      <p:cBhvr additive="base">
                                        <p:cTn id="38" dur="500" fill="hold"/>
                                        <p:tgtEl>
                                          <p:spTgt spid="4"/>
                                        </p:tgtEl>
                                        <p:attrNameLst>
                                          <p:attrName>ppt_y</p:attrName>
                                        </p:attrNameLst>
                                      </p:cBhvr>
                                      <p:tavLst>
                                        <p:tav tm="0">
                                          <p:val>
                                            <p:strVal val="1+#ppt_h/2"/>
                                          </p:val>
                                        </p:tav>
                                        <p:tav tm="100000">
                                          <p:val>
                                            <p:strVal val="#ppt_y"/>
                                          </p:val>
                                        </p:tav>
                                      </p:tavLst>
                                    </p:anim>
                                  </p:childTnLst>
                                </p:cTn>
                              </p:par>
                              <p:par>
                                <p:cTn id="39" presetID="1" presetClass="exit" presetSubtype="0" fill="hold" grpId="0" nodeType="withEffect">
                                  <p:stCondLst>
                                    <p:cond delay="0"/>
                                  </p:stCondLst>
                                  <p:childTnLst>
                                    <p:set>
                                      <p:cBhvr>
                                        <p:cTn id="40" dur="1" fill="hold">
                                          <p:stCondLst>
                                            <p:cond delay="0"/>
                                          </p:stCondLst>
                                        </p:cTn>
                                        <p:tgtEl>
                                          <p:spTgt spid="169"/>
                                        </p:tgtEl>
                                        <p:attrNameLst>
                                          <p:attrName>style.visibility</p:attrName>
                                        </p:attrNameLst>
                                      </p:cBhvr>
                                      <p:to>
                                        <p:strVal val="hidden"/>
                                      </p:to>
                                    </p:set>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157">
                                            <p:txEl>
                                              <p:pRg st="0" end="0"/>
                                            </p:txEl>
                                          </p:spTgt>
                                        </p:tgtEl>
                                        <p:attrNameLst>
                                          <p:attrName>style.visibility</p:attrName>
                                        </p:attrNameLst>
                                      </p:cBhvr>
                                      <p:to>
                                        <p:strVal val="visible"/>
                                      </p:to>
                                    </p:set>
                                    <p:anim calcmode="lin" valueType="num">
                                      <p:cBhvr additive="base">
                                        <p:cTn id="45" dur="500" fill="hold"/>
                                        <p:tgtEl>
                                          <p:spTgt spid="157">
                                            <p:txEl>
                                              <p:pRg st="0" end="0"/>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15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157">
                                            <p:txEl>
                                              <p:pRg st="1" end="1"/>
                                            </p:txEl>
                                          </p:spTgt>
                                        </p:tgtEl>
                                        <p:attrNameLst>
                                          <p:attrName>style.visibility</p:attrName>
                                        </p:attrNameLst>
                                      </p:cBhvr>
                                      <p:to>
                                        <p:strVal val="visible"/>
                                      </p:to>
                                    </p:set>
                                    <p:anim calcmode="lin" valueType="num">
                                      <p:cBhvr additive="base">
                                        <p:cTn id="51" dur="500" fill="hold"/>
                                        <p:tgtEl>
                                          <p:spTgt spid="157">
                                            <p:txEl>
                                              <p:pRg st="1" end="1"/>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15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4" fill="hold" nodeType="clickEffect">
                                  <p:stCondLst>
                                    <p:cond delay="0"/>
                                  </p:stCondLst>
                                  <p:childTnLst>
                                    <p:set>
                                      <p:cBhvr>
                                        <p:cTn id="56" dur="1" fill="hold">
                                          <p:stCondLst>
                                            <p:cond delay="0"/>
                                          </p:stCondLst>
                                        </p:cTn>
                                        <p:tgtEl>
                                          <p:spTgt spid="157">
                                            <p:txEl>
                                              <p:pRg st="2" end="2"/>
                                            </p:txEl>
                                          </p:spTgt>
                                        </p:tgtEl>
                                        <p:attrNameLst>
                                          <p:attrName>style.visibility</p:attrName>
                                        </p:attrNameLst>
                                      </p:cBhvr>
                                      <p:to>
                                        <p:strVal val="visible"/>
                                      </p:to>
                                    </p:set>
                                    <p:anim calcmode="lin" valueType="num">
                                      <p:cBhvr additive="base">
                                        <p:cTn id="57" dur="500" fill="hold"/>
                                        <p:tgtEl>
                                          <p:spTgt spid="157">
                                            <p:txEl>
                                              <p:pRg st="2" end="2"/>
                                            </p:txEl>
                                          </p:spTgt>
                                        </p:tgtEl>
                                        <p:attrNameLst>
                                          <p:attrName>ppt_x</p:attrName>
                                        </p:attrNameLst>
                                      </p:cBhvr>
                                      <p:tavLst>
                                        <p:tav tm="0">
                                          <p:val>
                                            <p:strVal val="#ppt_x"/>
                                          </p:val>
                                        </p:tav>
                                        <p:tav tm="100000">
                                          <p:val>
                                            <p:strVal val="#ppt_x"/>
                                          </p:val>
                                        </p:tav>
                                      </p:tavLst>
                                    </p:anim>
                                    <p:anim calcmode="lin" valueType="num">
                                      <p:cBhvr additive="base">
                                        <p:cTn id="58" dur="500" fill="hold"/>
                                        <p:tgtEl>
                                          <p:spTgt spid="157">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4" fill="hold" nodeType="clickEffect">
                                  <p:stCondLst>
                                    <p:cond delay="0"/>
                                  </p:stCondLst>
                                  <p:childTnLst>
                                    <p:set>
                                      <p:cBhvr>
                                        <p:cTn id="62" dur="1" fill="hold">
                                          <p:stCondLst>
                                            <p:cond delay="0"/>
                                          </p:stCondLst>
                                        </p:cTn>
                                        <p:tgtEl>
                                          <p:spTgt spid="157">
                                            <p:txEl>
                                              <p:pRg st="3" end="3"/>
                                            </p:txEl>
                                          </p:spTgt>
                                        </p:tgtEl>
                                        <p:attrNameLst>
                                          <p:attrName>style.visibility</p:attrName>
                                        </p:attrNameLst>
                                      </p:cBhvr>
                                      <p:to>
                                        <p:strVal val="visible"/>
                                      </p:to>
                                    </p:set>
                                    <p:anim calcmode="lin" valueType="num">
                                      <p:cBhvr additive="base">
                                        <p:cTn id="63" dur="500" fill="hold"/>
                                        <p:tgtEl>
                                          <p:spTgt spid="157">
                                            <p:txEl>
                                              <p:pRg st="3" end="3"/>
                                            </p:txEl>
                                          </p:spTgt>
                                        </p:tgtEl>
                                        <p:attrNameLst>
                                          <p:attrName>ppt_x</p:attrName>
                                        </p:attrNameLst>
                                      </p:cBhvr>
                                      <p:tavLst>
                                        <p:tav tm="0">
                                          <p:val>
                                            <p:strVal val="#ppt_x"/>
                                          </p:val>
                                        </p:tav>
                                        <p:tav tm="100000">
                                          <p:val>
                                            <p:strVal val="#ppt_x"/>
                                          </p:val>
                                        </p:tav>
                                      </p:tavLst>
                                    </p:anim>
                                    <p:anim calcmode="lin" valueType="num">
                                      <p:cBhvr additive="base">
                                        <p:cTn id="64" dur="500" fill="hold"/>
                                        <p:tgtEl>
                                          <p:spTgt spid="157">
                                            <p:txEl>
                                              <p:pRg st="3" end="3"/>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9" grpId="0" animBg="1"/>
      <p:bldP spid="140" grpId="0"/>
    </p:bld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26E23DA9-2637-4F4F-8A0C-C14B0C4573F6}"/>
              </a:ext>
            </a:extLst>
          </p:cNvPr>
          <p:cNvSpPr/>
          <p:nvPr/>
        </p:nvSpPr>
        <p:spPr>
          <a:xfrm>
            <a:off x="5334000" y="4678740"/>
            <a:ext cx="4729104"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ome machine can give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correct answer 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each of the training inputs.</a:t>
            </a:r>
          </a:p>
        </p:txBody>
      </p:sp>
      <p:sp>
        <p:nvSpPr>
          <p:cNvPr id="157" name="Text Box 33">
            <a:extLst>
              <a:ext uri="{FF2B5EF4-FFF2-40B4-BE49-F238E27FC236}">
                <a16:creationId xmlns:a16="http://schemas.microsoft.com/office/drawing/2014/main" id="{3962FB98-B51B-4CD1-B211-A9BD63F3871F}"/>
              </a:ext>
            </a:extLst>
          </p:cNvPr>
          <p:cNvSpPr txBox="1">
            <a:spLocks noChangeArrowheads="1"/>
          </p:cNvSpPr>
          <p:nvPr/>
        </p:nvSpPr>
        <p:spPr bwMode="auto">
          <a:xfrm>
            <a:off x="-76200" y="4191000"/>
            <a:ext cx="4495800"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Any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points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err="1">
                <a:ln>
                  <a:noFill/>
                </a:ln>
                <a:solidFill>
                  <a:srgbClr val="FFFFFF"/>
                </a:solidFill>
                <a:effectLst/>
                <a:uLnTx/>
                <a:uFillTx/>
                <a:latin typeface="Times New Roman" pitchFamily="18" charset="0"/>
                <a:ea typeface="+mn-ea"/>
                <a:cs typeface="Arial" charset="0"/>
              </a:rPr>
              <a:t>input,output</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b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can be fit exactly by</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lines of table look up</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sym typeface="Symbol" panose="05050102010706020507" pitchFamily="18" charset="2"/>
              </a:rPr>
              <a:t>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-degree polynomial</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Neural Networks with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hidden units </a:t>
            </a:r>
          </a:p>
        </p:txBody>
      </p:sp>
      <p:grpSp>
        <p:nvGrpSpPr>
          <p:cNvPr id="129" name="Group 128">
            <a:extLst>
              <a:ext uri="{FF2B5EF4-FFF2-40B4-BE49-F238E27FC236}">
                <a16:creationId xmlns:a16="http://schemas.microsoft.com/office/drawing/2014/main" id="{C3872AEE-FB5C-4003-95CE-BB216540EB74}"/>
              </a:ext>
            </a:extLst>
          </p:cNvPr>
          <p:cNvGrpSpPr/>
          <p:nvPr/>
        </p:nvGrpSpPr>
        <p:grpSpPr>
          <a:xfrm>
            <a:off x="-76200" y="228600"/>
            <a:ext cx="9829800" cy="4434245"/>
            <a:chOff x="-76200" y="228600"/>
            <a:chExt cx="9829800" cy="4434245"/>
          </a:xfrm>
        </p:grpSpPr>
        <p:cxnSp>
          <p:nvCxnSpPr>
            <p:cNvPr id="131" name="Straight Connector 130">
              <a:extLst>
                <a:ext uri="{FF2B5EF4-FFF2-40B4-BE49-F238E27FC236}">
                  <a16:creationId xmlns:a16="http://schemas.microsoft.com/office/drawing/2014/main" id="{0C900323-9FE7-4243-ADE1-2A151697A8B0}"/>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32" name="Rectangle 131">
              <a:extLst>
                <a:ext uri="{FF2B5EF4-FFF2-40B4-BE49-F238E27FC236}">
                  <a16:creationId xmlns:a16="http://schemas.microsoft.com/office/drawing/2014/main" id="{63E0AA1A-8B35-43F1-B47C-BFFF7E41C582}"/>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133" name="Straight Connector 132">
              <a:extLst>
                <a:ext uri="{FF2B5EF4-FFF2-40B4-BE49-F238E27FC236}">
                  <a16:creationId xmlns:a16="http://schemas.microsoft.com/office/drawing/2014/main" id="{2698FC3C-D18A-4E53-85B9-DA7AE8C6A69A}"/>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34" name="Freeform 33">
              <a:extLst>
                <a:ext uri="{FF2B5EF4-FFF2-40B4-BE49-F238E27FC236}">
                  <a16:creationId xmlns:a16="http://schemas.microsoft.com/office/drawing/2014/main" id="{7C416991-0C44-435B-8F0A-B34FE5610E40}"/>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35" name="Oval 134">
              <a:extLst>
                <a:ext uri="{FF2B5EF4-FFF2-40B4-BE49-F238E27FC236}">
                  <a16:creationId xmlns:a16="http://schemas.microsoft.com/office/drawing/2014/main" id="{320641DE-117D-415F-99BA-B0CB0279FC5B}"/>
                </a:ext>
              </a:extLst>
            </p:cNvPr>
            <p:cNvSpPr/>
            <p:nvPr/>
          </p:nvSpPr>
          <p:spPr>
            <a:xfrm>
              <a:off x="7467600" y="4114800"/>
              <a:ext cx="675372" cy="228600"/>
            </a:xfrm>
            <a:prstGeom prst="ellipse">
              <a:avLst/>
            </a:prstGeom>
            <a:noFill/>
            <a:ln w="381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37" name="Rectangle 136">
                  <a:extLst>
                    <a:ext uri="{FF2B5EF4-FFF2-40B4-BE49-F238E27FC236}">
                      <a16:creationId xmlns:a16="http://schemas.microsoft.com/office/drawing/2014/main" id="{30612054-5748-49AE-B501-817ACED70BAF}"/>
                    </a:ext>
                  </a:extLst>
                </p:cNvPr>
                <p:cNvSpPr/>
                <p:nvPr/>
              </p:nvSpPr>
              <p:spPr>
                <a:xfrm>
                  <a:off x="829192" y="4201180"/>
                  <a:ext cx="8086208"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37" name="Rectangle 136">
                  <a:extLst>
                    <a:ext uri="{FF2B5EF4-FFF2-40B4-BE49-F238E27FC236}">
                      <a16:creationId xmlns:a16="http://schemas.microsoft.com/office/drawing/2014/main" id="{30612054-5748-49AE-B501-817ACED70BAF}"/>
                    </a:ext>
                  </a:extLst>
                </p:cNvPr>
                <p:cNvSpPr>
                  <a:spLocks noRot="1" noChangeAspect="1" noMove="1" noResize="1" noEditPoints="1" noAdjustHandles="1" noChangeArrowheads="1" noChangeShapeType="1" noTextEdit="1"/>
                </p:cNvSpPr>
                <p:nvPr/>
              </p:nvSpPr>
              <p:spPr>
                <a:xfrm>
                  <a:off x="829192" y="4201180"/>
                  <a:ext cx="8086208" cy="461665"/>
                </a:xfrm>
                <a:prstGeom prst="rect">
                  <a:avLst/>
                </a:prstGeom>
                <a:blipFill>
                  <a:blip r:embed="rId3"/>
                  <a:stretch>
                    <a:fillRect t="-10526" b="-28947"/>
                  </a:stretch>
                </a:blipFill>
              </p:spPr>
              <p:txBody>
                <a:bodyPr/>
                <a:lstStyle/>
                <a:p>
                  <a:r>
                    <a:rPr lang="en-US">
                      <a:noFill/>
                    </a:rPr>
                    <a:t> </a:t>
                  </a:r>
                </a:p>
              </p:txBody>
            </p:sp>
          </mc:Fallback>
        </mc:AlternateContent>
        <p:sp>
          <p:nvSpPr>
            <p:cNvPr id="140" name="Rectangle 139">
              <a:extLst>
                <a:ext uri="{FF2B5EF4-FFF2-40B4-BE49-F238E27FC236}">
                  <a16:creationId xmlns:a16="http://schemas.microsoft.com/office/drawing/2014/main" id="{1E03BB2F-9D2B-4CA2-AAA4-EB250A3A52EB}"/>
                </a:ext>
              </a:extLst>
            </p:cNvPr>
            <p:cNvSpPr/>
            <p:nvPr/>
          </p:nvSpPr>
          <p:spPr>
            <a:xfrm>
              <a:off x="62484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mc:AlternateContent xmlns:mc="http://schemas.openxmlformats.org/markup-compatibility/2006" xmlns:a14="http://schemas.microsoft.com/office/drawing/2010/main">
        <mc:Choice Requires="a14">
          <p:sp>
            <p:nvSpPr>
              <p:cNvPr id="141" name="Rectangle 140">
                <a:extLst>
                  <a:ext uri="{FF2B5EF4-FFF2-40B4-BE49-F238E27FC236}">
                    <a16:creationId xmlns:a16="http://schemas.microsoft.com/office/drawing/2014/main" id="{3B75DF38-3890-4659-BFC0-3FE46A7F0284}"/>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values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41" name="Rectangle 140">
                <a:extLst>
                  <a:ext uri="{FF2B5EF4-FFF2-40B4-BE49-F238E27FC236}">
                    <a16:creationId xmlns:a16="http://schemas.microsoft.com/office/drawing/2014/main" id="{3B75DF38-3890-4659-BFC0-3FE46A7F0284}"/>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142" name="Rectangle 141">
            <a:extLst>
              <a:ext uri="{FF2B5EF4-FFF2-40B4-BE49-F238E27FC236}">
                <a16:creationId xmlns:a16="http://schemas.microsoft.com/office/drawing/2014/main" id="{D4DE2176-E0F4-4375-B23E-92694577AF51}"/>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nvGrpSpPr>
          <p:cNvPr id="143" name="Group 142">
            <a:extLst>
              <a:ext uri="{FF2B5EF4-FFF2-40B4-BE49-F238E27FC236}">
                <a16:creationId xmlns:a16="http://schemas.microsoft.com/office/drawing/2014/main" id="{7622D805-686B-42D8-84F3-909346B3DE66}"/>
              </a:ext>
            </a:extLst>
          </p:cNvPr>
          <p:cNvGrpSpPr/>
          <p:nvPr/>
        </p:nvGrpSpPr>
        <p:grpSpPr>
          <a:xfrm>
            <a:off x="3276600" y="1009650"/>
            <a:ext cx="3719235" cy="707886"/>
            <a:chOff x="3276600" y="892314"/>
            <a:chExt cx="3719235" cy="707886"/>
          </a:xfrm>
        </p:grpSpPr>
        <p:sp>
          <p:nvSpPr>
            <p:cNvPr id="145" name="Rectangle 144">
              <a:extLst>
                <a:ext uri="{FF2B5EF4-FFF2-40B4-BE49-F238E27FC236}">
                  <a16:creationId xmlns:a16="http://schemas.microsoft.com/office/drawing/2014/main" id="{A3EF0E77-6212-4565-A64C-F33D02FBEA36}"/>
                </a:ext>
              </a:extLst>
            </p:cNvPr>
            <p:cNvSpPr/>
            <p:nvPr/>
          </p:nvSpPr>
          <p:spPr>
            <a:xfrm>
              <a:off x="3276600" y="977301"/>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7" name="Rectangle 146">
              <a:extLst>
                <a:ext uri="{FF2B5EF4-FFF2-40B4-BE49-F238E27FC236}">
                  <a16:creationId xmlns:a16="http://schemas.microsoft.com/office/drawing/2014/main" id="{A3074AB2-B501-4B8A-807A-2613625A21AD}"/>
                </a:ext>
              </a:extLst>
            </p:cNvPr>
            <p:cNvSpPr/>
            <p:nvPr/>
          </p:nvSpPr>
          <p:spPr>
            <a:xfrm>
              <a:off x="6400800" y="892314"/>
              <a:ext cx="595035"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151" name="Rectangle 150">
            <a:extLst>
              <a:ext uri="{FF2B5EF4-FFF2-40B4-BE49-F238E27FC236}">
                <a16:creationId xmlns:a16="http://schemas.microsoft.com/office/drawing/2014/main" id="{EB35C5A9-759B-43F1-9BEE-5693EACA43D8}"/>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sp>
        <p:nvSpPr>
          <p:cNvPr id="37" name="Freeform 111">
            <a:extLst>
              <a:ext uri="{FF2B5EF4-FFF2-40B4-BE49-F238E27FC236}">
                <a16:creationId xmlns:a16="http://schemas.microsoft.com/office/drawing/2014/main" id="{E055D69A-0CC2-4EE0-8CD5-086353F76A21}"/>
              </a:ext>
            </a:extLst>
          </p:cNvPr>
          <p:cNvSpPr/>
          <p:nvPr/>
        </p:nvSpPr>
        <p:spPr>
          <a:xfrm>
            <a:off x="4038600"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535431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9"/>
                                        </p:tgtEl>
                                        <p:attrNameLst>
                                          <p:attrName>style.visibility</p:attrName>
                                        </p:attrNameLst>
                                      </p:cBhvr>
                                      <p:to>
                                        <p:strVal val="visible"/>
                                      </p:to>
                                    </p:set>
                                    <p:anim calcmode="lin" valueType="num">
                                      <p:cBhvr additive="base">
                                        <p:cTn id="7" dur="500" fill="hold"/>
                                        <p:tgtEl>
                                          <p:spTgt spid="129"/>
                                        </p:tgtEl>
                                        <p:attrNameLst>
                                          <p:attrName>ppt_x</p:attrName>
                                        </p:attrNameLst>
                                      </p:cBhvr>
                                      <p:tavLst>
                                        <p:tav tm="0">
                                          <p:val>
                                            <p:strVal val="#ppt_x"/>
                                          </p:val>
                                        </p:tav>
                                        <p:tav tm="100000">
                                          <p:val>
                                            <p:strVal val="#ppt_x"/>
                                          </p:val>
                                        </p:tav>
                                      </p:tavLst>
                                    </p:anim>
                                    <p:anim calcmode="lin" valueType="num">
                                      <p:cBhvr additive="base">
                                        <p:cTn id="8" dur="500" fill="hold"/>
                                        <p:tgtEl>
                                          <p:spTgt spid="12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sp>
        <p:nvSpPr>
          <p:cNvPr id="154" name="Rectangle 153">
            <a:extLst>
              <a:ext uri="{FF2B5EF4-FFF2-40B4-BE49-F238E27FC236}">
                <a16:creationId xmlns:a16="http://schemas.microsoft.com/office/drawing/2014/main" id="{26E23DA9-2637-4F4F-8A0C-C14B0C4573F6}"/>
              </a:ext>
            </a:extLst>
          </p:cNvPr>
          <p:cNvSpPr/>
          <p:nvPr/>
        </p:nvSpPr>
        <p:spPr>
          <a:xfrm>
            <a:off x="5334000" y="4678740"/>
            <a:ext cx="4729104"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ome machine can give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the correct answer on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each of the training inputs.</a:t>
            </a:r>
          </a:p>
        </p:txBody>
      </p:sp>
      <p:sp>
        <p:nvSpPr>
          <p:cNvPr id="160" name="Rectangle 159">
            <a:extLst>
              <a:ext uri="{FF2B5EF4-FFF2-40B4-BE49-F238E27FC236}">
                <a16:creationId xmlns:a16="http://schemas.microsoft.com/office/drawing/2014/main" id="{44F6218B-7E8F-4263-AA86-D28C9D7E03DA}"/>
              </a:ext>
            </a:extLst>
          </p:cNvPr>
          <p:cNvSpPr/>
          <p:nvPr/>
        </p:nvSpPr>
        <p:spPr>
          <a:xfrm>
            <a:off x="5131359" y="4696480"/>
            <a:ext cx="1635384"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Overfitting:</a:t>
            </a:r>
            <a:endPar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7" name="Text Box 33">
            <a:extLst>
              <a:ext uri="{FF2B5EF4-FFF2-40B4-BE49-F238E27FC236}">
                <a16:creationId xmlns:a16="http://schemas.microsoft.com/office/drawing/2014/main" id="{79832B3E-1E99-41F2-9984-812FD828B7C3}"/>
              </a:ext>
            </a:extLst>
          </p:cNvPr>
          <p:cNvSpPr txBox="1">
            <a:spLocks noChangeArrowheads="1"/>
          </p:cNvSpPr>
          <p:nvPr/>
        </p:nvSpPr>
        <p:spPr bwMode="auto">
          <a:xfrm>
            <a:off x="-183468" y="4372324"/>
            <a:ext cx="4450504" cy="2369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Disadvantage: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Nothing has been learned about general inputs.</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answers for the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unseen inputs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could </a:t>
            </a:r>
            <a:b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be anything.</a:t>
            </a:r>
          </a:p>
        </p:txBody>
      </p:sp>
      <p:grpSp>
        <p:nvGrpSpPr>
          <p:cNvPr id="148" name="Group 147">
            <a:extLst>
              <a:ext uri="{FF2B5EF4-FFF2-40B4-BE49-F238E27FC236}">
                <a16:creationId xmlns:a16="http://schemas.microsoft.com/office/drawing/2014/main" id="{2F493F5E-34C4-4F9C-9C48-4C4187BEB481}"/>
              </a:ext>
            </a:extLst>
          </p:cNvPr>
          <p:cNvGrpSpPr/>
          <p:nvPr/>
        </p:nvGrpSpPr>
        <p:grpSpPr>
          <a:xfrm>
            <a:off x="914400" y="838199"/>
            <a:ext cx="8660873" cy="3369947"/>
            <a:chOff x="914400" y="838199"/>
            <a:chExt cx="8660873" cy="3369947"/>
          </a:xfrm>
        </p:grpSpPr>
        <p:sp>
          <p:nvSpPr>
            <p:cNvPr id="149" name="Freeform 13">
              <a:extLst>
                <a:ext uri="{FF2B5EF4-FFF2-40B4-BE49-F238E27FC236}">
                  <a16:creationId xmlns:a16="http://schemas.microsoft.com/office/drawing/2014/main" id="{0EA5FB15-F36A-41E0-9AD7-9416B1886B5B}"/>
                </a:ext>
              </a:extLst>
            </p:cNvPr>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50" name="Rectangle 149">
              <a:extLst>
                <a:ext uri="{FF2B5EF4-FFF2-40B4-BE49-F238E27FC236}">
                  <a16:creationId xmlns:a16="http://schemas.microsoft.com/office/drawing/2014/main" id="{54394C18-3933-409E-9B8E-184DC91A993A}"/>
                </a:ext>
              </a:extLst>
            </p:cNvPr>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sp>
          <p:nvSpPr>
            <p:cNvPr id="151" name="Up-Down Arrow 16">
              <a:extLst>
                <a:ext uri="{FF2B5EF4-FFF2-40B4-BE49-F238E27FC236}">
                  <a16:creationId xmlns:a16="http://schemas.microsoft.com/office/drawing/2014/main" id="{EAE9EA07-5FAC-47BE-B80D-A438C7FB9DB9}"/>
                </a:ext>
              </a:extLst>
            </p:cNvPr>
            <p:cNvSpPr/>
            <p:nvPr/>
          </p:nvSpPr>
          <p:spPr>
            <a:xfrm>
              <a:off x="8305800" y="2057400"/>
              <a:ext cx="183304" cy="2150746"/>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cxnSp>
        <p:nvCxnSpPr>
          <p:cNvPr id="152" name="Straight Connector 151">
            <a:extLst>
              <a:ext uri="{FF2B5EF4-FFF2-40B4-BE49-F238E27FC236}">
                <a16:creationId xmlns:a16="http://schemas.microsoft.com/office/drawing/2014/main" id="{BD99E06B-3A66-4B2E-9674-7FDBFC111BB2}"/>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39" name="Rectangle 38">
                <a:extLst>
                  <a:ext uri="{FF2B5EF4-FFF2-40B4-BE49-F238E27FC236}">
                    <a16:creationId xmlns:a16="http://schemas.microsoft.com/office/drawing/2014/main" id="{F644E04B-0463-4749-B540-99E7B8811813}"/>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values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39" name="Rectangle 38">
                <a:extLst>
                  <a:ext uri="{FF2B5EF4-FFF2-40B4-BE49-F238E27FC236}">
                    <a16:creationId xmlns:a16="http://schemas.microsoft.com/office/drawing/2014/main" id="{F644E04B-0463-4749-B540-99E7B8811813}"/>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41" name="Rectangle 40">
            <a:extLst>
              <a:ext uri="{FF2B5EF4-FFF2-40B4-BE49-F238E27FC236}">
                <a16:creationId xmlns:a16="http://schemas.microsoft.com/office/drawing/2014/main" id="{0EA766B1-A563-45AA-9295-7878B6A86980}"/>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grpSp>
        <p:nvGrpSpPr>
          <p:cNvPr id="42" name="Group 41">
            <a:extLst>
              <a:ext uri="{FF2B5EF4-FFF2-40B4-BE49-F238E27FC236}">
                <a16:creationId xmlns:a16="http://schemas.microsoft.com/office/drawing/2014/main" id="{245C56D4-EA1F-4E5C-8D52-EB9218FE0D41}"/>
              </a:ext>
            </a:extLst>
          </p:cNvPr>
          <p:cNvGrpSpPr/>
          <p:nvPr/>
        </p:nvGrpSpPr>
        <p:grpSpPr>
          <a:xfrm>
            <a:off x="3276600" y="1009650"/>
            <a:ext cx="3719235" cy="707886"/>
            <a:chOff x="3276600" y="892314"/>
            <a:chExt cx="3719235" cy="707886"/>
          </a:xfrm>
        </p:grpSpPr>
        <p:sp>
          <p:nvSpPr>
            <p:cNvPr id="43" name="Rectangle 42">
              <a:extLst>
                <a:ext uri="{FF2B5EF4-FFF2-40B4-BE49-F238E27FC236}">
                  <a16:creationId xmlns:a16="http://schemas.microsoft.com/office/drawing/2014/main" id="{5E2BA90B-1E2C-42CD-9B3D-A6E3E0B75184}"/>
                </a:ext>
              </a:extLst>
            </p:cNvPr>
            <p:cNvSpPr/>
            <p:nvPr/>
          </p:nvSpPr>
          <p:spPr>
            <a:xfrm>
              <a:off x="3276600" y="977301"/>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4" name="Rectangle 43">
              <a:extLst>
                <a:ext uri="{FF2B5EF4-FFF2-40B4-BE49-F238E27FC236}">
                  <a16:creationId xmlns:a16="http://schemas.microsoft.com/office/drawing/2014/main" id="{7A4ABB08-EF42-42CE-8440-10EB8888A5C1}"/>
                </a:ext>
              </a:extLst>
            </p:cNvPr>
            <p:cNvSpPr/>
            <p:nvPr/>
          </p:nvSpPr>
          <p:spPr>
            <a:xfrm>
              <a:off x="6400800" y="892314"/>
              <a:ext cx="595035"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46" name="Rectangle 45">
            <a:extLst>
              <a:ext uri="{FF2B5EF4-FFF2-40B4-BE49-F238E27FC236}">
                <a16:creationId xmlns:a16="http://schemas.microsoft.com/office/drawing/2014/main" id="{061AE694-0834-4499-B19E-CD54FB1EC3BA}"/>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sp>
        <p:nvSpPr>
          <p:cNvPr id="45" name="Rectangle 44">
            <a:extLst>
              <a:ext uri="{FF2B5EF4-FFF2-40B4-BE49-F238E27FC236}">
                <a16:creationId xmlns:a16="http://schemas.microsoft.com/office/drawing/2014/main" id="{56BA86EA-5A81-474D-950D-8E2F3A8085E9}"/>
              </a:ext>
            </a:extLst>
          </p:cNvPr>
          <p:cNvSpPr/>
          <p:nvPr/>
        </p:nvSpPr>
        <p:spPr>
          <a:xfrm>
            <a:off x="62484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nvGrpSpPr>
          <p:cNvPr id="47" name="Group 46">
            <a:extLst>
              <a:ext uri="{FF2B5EF4-FFF2-40B4-BE49-F238E27FC236}">
                <a16:creationId xmlns:a16="http://schemas.microsoft.com/office/drawing/2014/main" id="{FEA69D24-FF9A-4475-AAB7-A70935F89374}"/>
              </a:ext>
            </a:extLst>
          </p:cNvPr>
          <p:cNvGrpSpPr/>
          <p:nvPr/>
        </p:nvGrpSpPr>
        <p:grpSpPr>
          <a:xfrm>
            <a:off x="-76200" y="228600"/>
            <a:ext cx="9829800" cy="4434245"/>
            <a:chOff x="-76200" y="228600"/>
            <a:chExt cx="9829800" cy="4434245"/>
          </a:xfrm>
        </p:grpSpPr>
        <p:cxnSp>
          <p:nvCxnSpPr>
            <p:cNvPr id="48" name="Straight Connector 47">
              <a:extLst>
                <a:ext uri="{FF2B5EF4-FFF2-40B4-BE49-F238E27FC236}">
                  <a16:creationId xmlns:a16="http://schemas.microsoft.com/office/drawing/2014/main" id="{B42B253B-8825-43E3-A65D-8CB02424C8DC}"/>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49" name="Rectangle 48">
              <a:extLst>
                <a:ext uri="{FF2B5EF4-FFF2-40B4-BE49-F238E27FC236}">
                  <a16:creationId xmlns:a16="http://schemas.microsoft.com/office/drawing/2014/main" id="{347BAC82-050A-419E-9E98-1D0CFE7C53E8}"/>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50" name="Straight Connector 49">
              <a:extLst>
                <a:ext uri="{FF2B5EF4-FFF2-40B4-BE49-F238E27FC236}">
                  <a16:creationId xmlns:a16="http://schemas.microsoft.com/office/drawing/2014/main" id="{D231AC53-1C81-46A3-AB6E-6074FE081018}"/>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51" name="Freeform 33">
              <a:extLst>
                <a:ext uri="{FF2B5EF4-FFF2-40B4-BE49-F238E27FC236}">
                  <a16:creationId xmlns:a16="http://schemas.microsoft.com/office/drawing/2014/main" id="{E08CD6D4-CADA-4FFB-8A23-B0DEF4511E43}"/>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52" name="Oval 51">
              <a:extLst>
                <a:ext uri="{FF2B5EF4-FFF2-40B4-BE49-F238E27FC236}">
                  <a16:creationId xmlns:a16="http://schemas.microsoft.com/office/drawing/2014/main" id="{11B995A9-99BC-45A9-85AD-E0DD6E257782}"/>
                </a:ext>
              </a:extLst>
            </p:cNvPr>
            <p:cNvSpPr/>
            <p:nvPr/>
          </p:nvSpPr>
          <p:spPr>
            <a:xfrm>
              <a:off x="7467600" y="4114800"/>
              <a:ext cx="675372" cy="228600"/>
            </a:xfrm>
            <a:prstGeom prst="ellipse">
              <a:avLst/>
            </a:prstGeom>
            <a:noFill/>
            <a:ln w="381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53" name="Rectangle 52">
                  <a:extLst>
                    <a:ext uri="{FF2B5EF4-FFF2-40B4-BE49-F238E27FC236}">
                      <a16:creationId xmlns:a16="http://schemas.microsoft.com/office/drawing/2014/main" id="{FAD0ABE0-BC9E-4613-87E2-355F0D16E13D}"/>
                    </a:ext>
                  </a:extLst>
                </p:cNvPr>
                <p:cNvSpPr/>
                <p:nvPr/>
              </p:nvSpPr>
              <p:spPr>
                <a:xfrm>
                  <a:off x="829192" y="4201180"/>
                  <a:ext cx="8086208"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53" name="Rectangle 52">
                  <a:extLst>
                    <a:ext uri="{FF2B5EF4-FFF2-40B4-BE49-F238E27FC236}">
                      <a16:creationId xmlns:a16="http://schemas.microsoft.com/office/drawing/2014/main" id="{FAD0ABE0-BC9E-4613-87E2-355F0D16E13D}"/>
                    </a:ext>
                  </a:extLst>
                </p:cNvPr>
                <p:cNvSpPr>
                  <a:spLocks noRot="1" noChangeAspect="1" noMove="1" noResize="1" noEditPoints="1" noAdjustHandles="1" noChangeArrowheads="1" noChangeShapeType="1" noTextEdit="1"/>
                </p:cNvSpPr>
                <p:nvPr/>
              </p:nvSpPr>
              <p:spPr>
                <a:xfrm>
                  <a:off x="829192" y="4201180"/>
                  <a:ext cx="8086208" cy="461665"/>
                </a:xfrm>
                <a:prstGeom prst="rect">
                  <a:avLst/>
                </a:prstGeom>
                <a:blipFill>
                  <a:blip r:embed="rId5"/>
                  <a:stretch>
                    <a:fillRect t="-10526" b="-28947"/>
                  </a:stretch>
                </a:blipFill>
              </p:spPr>
              <p:txBody>
                <a:bodyPr/>
                <a:lstStyle/>
                <a:p>
                  <a:r>
                    <a:rPr lang="en-US">
                      <a:noFill/>
                    </a:rPr>
                    <a:t> </a:t>
                  </a:r>
                </a:p>
              </p:txBody>
            </p:sp>
          </mc:Fallback>
        </mc:AlternateContent>
        <p:sp>
          <p:nvSpPr>
            <p:cNvPr id="54" name="Rectangle 53">
              <a:extLst>
                <a:ext uri="{FF2B5EF4-FFF2-40B4-BE49-F238E27FC236}">
                  <a16:creationId xmlns:a16="http://schemas.microsoft.com/office/drawing/2014/main" id="{DC185A55-AFD0-46A2-9559-CC9ADF2E4C4C}"/>
                </a:ext>
              </a:extLst>
            </p:cNvPr>
            <p:cNvSpPr/>
            <p:nvPr/>
          </p:nvSpPr>
          <p:spPr>
            <a:xfrm>
              <a:off x="62484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sp>
        <p:nvSpPr>
          <p:cNvPr id="55" name="Freeform 111">
            <a:extLst>
              <a:ext uri="{FF2B5EF4-FFF2-40B4-BE49-F238E27FC236}">
                <a16:creationId xmlns:a16="http://schemas.microsoft.com/office/drawing/2014/main" id="{67EC390E-12A6-48E6-8BA9-2399F6740654}"/>
              </a:ext>
            </a:extLst>
          </p:cNvPr>
          <p:cNvSpPr/>
          <p:nvPr/>
        </p:nvSpPr>
        <p:spPr>
          <a:xfrm>
            <a:off x="4038600"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5504923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47">
                                            <p:txEl>
                                              <p:pRg st="0" end="0"/>
                                            </p:txEl>
                                          </p:spTgt>
                                        </p:tgtEl>
                                        <p:attrNameLst>
                                          <p:attrName>style.visibility</p:attrName>
                                        </p:attrNameLst>
                                      </p:cBhvr>
                                      <p:to>
                                        <p:strVal val="visible"/>
                                      </p:to>
                                    </p:set>
                                    <p:anim calcmode="lin" valueType="num">
                                      <p:cBhvr additive="base">
                                        <p:cTn id="7" dur="500" fill="hold"/>
                                        <p:tgtEl>
                                          <p:spTgt spid="14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4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7">
                                            <p:txEl>
                                              <p:pRg st="1" end="1"/>
                                            </p:txEl>
                                          </p:spTgt>
                                        </p:tgtEl>
                                        <p:attrNameLst>
                                          <p:attrName>style.visibility</p:attrName>
                                        </p:attrNameLst>
                                      </p:cBhvr>
                                      <p:to>
                                        <p:strVal val="visible"/>
                                      </p:to>
                                    </p:set>
                                    <p:anim calcmode="lin" valueType="num">
                                      <p:cBhvr additive="base">
                                        <p:cTn id="11" dur="500" fill="hold"/>
                                        <p:tgtEl>
                                          <p:spTgt spid="14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4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7">
                                            <p:txEl>
                                              <p:pRg st="2" end="2"/>
                                            </p:txEl>
                                          </p:spTgt>
                                        </p:tgtEl>
                                        <p:attrNameLst>
                                          <p:attrName>style.visibility</p:attrName>
                                        </p:attrNameLst>
                                      </p:cBhvr>
                                      <p:to>
                                        <p:strVal val="visible"/>
                                      </p:to>
                                    </p:set>
                                    <p:anim calcmode="lin" valueType="num">
                                      <p:cBhvr additive="base">
                                        <p:cTn id="17" dur="500" fill="hold"/>
                                        <p:tgtEl>
                                          <p:spTgt spid="147">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147">
                                            <p:txEl>
                                              <p:pRg st="2" end="2"/>
                                            </p:txEl>
                                          </p:spTgt>
                                        </p:tgtEl>
                                        <p:attrNameLst>
                                          <p:attrName>ppt_y</p:attrName>
                                        </p:attrNameLst>
                                      </p:cBhvr>
                                      <p:tavLst>
                                        <p:tav tm="0">
                                          <p:val>
                                            <p:strVal val="1+#ppt_h/2"/>
                                          </p:val>
                                        </p:tav>
                                        <p:tav tm="100000">
                                          <p:val>
                                            <p:strVal val="#ppt_y"/>
                                          </p:val>
                                        </p:tav>
                                      </p:tavLst>
                                    </p:anim>
                                  </p:childTnLst>
                                </p:cTn>
                              </p:par>
                              <p:par>
                                <p:cTn id="19" presetID="2" presetClass="entr" presetSubtype="4" fill="hold" nodeType="withEffect">
                                  <p:stCondLst>
                                    <p:cond delay="0"/>
                                  </p:stCondLst>
                                  <p:childTnLst>
                                    <p:set>
                                      <p:cBhvr>
                                        <p:cTn id="20" dur="1" fill="hold">
                                          <p:stCondLst>
                                            <p:cond delay="0"/>
                                          </p:stCondLst>
                                        </p:cTn>
                                        <p:tgtEl>
                                          <p:spTgt spid="152"/>
                                        </p:tgtEl>
                                        <p:attrNameLst>
                                          <p:attrName>style.visibility</p:attrName>
                                        </p:attrNameLst>
                                      </p:cBhvr>
                                      <p:to>
                                        <p:strVal val="visible"/>
                                      </p:to>
                                    </p:set>
                                    <p:anim calcmode="lin" valueType="num">
                                      <p:cBhvr additive="base">
                                        <p:cTn id="21" dur="500" fill="hold"/>
                                        <p:tgtEl>
                                          <p:spTgt spid="152"/>
                                        </p:tgtEl>
                                        <p:attrNameLst>
                                          <p:attrName>ppt_x</p:attrName>
                                        </p:attrNameLst>
                                      </p:cBhvr>
                                      <p:tavLst>
                                        <p:tav tm="0">
                                          <p:val>
                                            <p:strVal val="#ppt_x"/>
                                          </p:val>
                                        </p:tav>
                                        <p:tav tm="100000">
                                          <p:val>
                                            <p:strVal val="#ppt_x"/>
                                          </p:val>
                                        </p:tav>
                                      </p:tavLst>
                                    </p:anim>
                                    <p:anim calcmode="lin" valueType="num">
                                      <p:cBhvr additive="base">
                                        <p:cTn id="22" dur="500" fill="hold"/>
                                        <p:tgtEl>
                                          <p:spTgt spid="152"/>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148"/>
                                        </p:tgtEl>
                                        <p:attrNameLst>
                                          <p:attrName>style.visibility</p:attrName>
                                        </p:attrNameLst>
                                      </p:cBhvr>
                                      <p:to>
                                        <p:strVal val="visible"/>
                                      </p:to>
                                    </p:set>
                                    <p:anim calcmode="lin" valueType="num">
                                      <p:cBhvr additive="base">
                                        <p:cTn id="27" dur="500" fill="hold"/>
                                        <p:tgtEl>
                                          <p:spTgt spid="148"/>
                                        </p:tgtEl>
                                        <p:attrNameLst>
                                          <p:attrName>ppt_x</p:attrName>
                                        </p:attrNameLst>
                                      </p:cBhvr>
                                      <p:tavLst>
                                        <p:tav tm="0">
                                          <p:val>
                                            <p:strVal val="#ppt_x"/>
                                          </p:val>
                                        </p:tav>
                                        <p:tav tm="100000">
                                          <p:val>
                                            <p:strVal val="#ppt_x"/>
                                          </p:val>
                                        </p:tav>
                                      </p:tavLst>
                                    </p:anim>
                                    <p:anim calcmode="lin" valueType="num">
                                      <p:cBhvr additive="base">
                                        <p:cTn id="28"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160"/>
                                        </p:tgtEl>
                                        <p:attrNameLst>
                                          <p:attrName>style.visibility</p:attrName>
                                        </p:attrNameLst>
                                      </p:cBhvr>
                                      <p:to>
                                        <p:strVal val="visible"/>
                                      </p:to>
                                    </p:set>
                                    <p:anim calcmode="lin" valueType="num">
                                      <p:cBhvr additive="base">
                                        <p:cTn id="33" dur="500" fill="hold"/>
                                        <p:tgtEl>
                                          <p:spTgt spid="160"/>
                                        </p:tgtEl>
                                        <p:attrNameLst>
                                          <p:attrName>ppt_x</p:attrName>
                                        </p:attrNameLst>
                                      </p:cBhvr>
                                      <p:tavLst>
                                        <p:tav tm="0">
                                          <p:val>
                                            <p:strVal val="#ppt_x"/>
                                          </p:val>
                                        </p:tav>
                                        <p:tav tm="100000">
                                          <p:val>
                                            <p:strVal val="#ppt_x"/>
                                          </p:val>
                                        </p:tav>
                                      </p:tavLst>
                                    </p:anim>
                                    <p:anim calcmode="lin" valueType="num">
                                      <p:cBhvr additive="base">
                                        <p:cTn id="34" dur="500" fill="hold"/>
                                        <p:tgtEl>
                                          <p:spTgt spid="16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p:bld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67" name="Freeform 66"/>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sp>
        <p:nvSpPr>
          <p:cNvPr id="140" name="Rectangle 139">
            <a:extLst>
              <a:ext uri="{FF2B5EF4-FFF2-40B4-BE49-F238E27FC236}">
                <a16:creationId xmlns:a16="http://schemas.microsoft.com/office/drawing/2014/main" id="{3C263F0D-9FB9-4BB5-8EED-16B519DEF522}"/>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42" name="Rectangle 141">
            <a:extLst>
              <a:ext uri="{FF2B5EF4-FFF2-40B4-BE49-F238E27FC236}">
                <a16:creationId xmlns:a16="http://schemas.microsoft.com/office/drawing/2014/main" id="{71EF08FE-216A-4668-AA4B-B2F7919E1F21}"/>
              </a:ext>
            </a:extLst>
          </p:cNvPr>
          <p:cNvSpPr/>
          <p:nvPr/>
        </p:nvSpPr>
        <p:spPr>
          <a:xfrm>
            <a:off x="3276600" y="1094637"/>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3" name="Rectangle 142">
            <a:extLst>
              <a:ext uri="{FF2B5EF4-FFF2-40B4-BE49-F238E27FC236}">
                <a16:creationId xmlns:a16="http://schemas.microsoft.com/office/drawing/2014/main" id="{8600104E-6BED-40C2-A256-66BE55E0AF62}"/>
              </a:ext>
            </a:extLst>
          </p:cNvPr>
          <p:cNvSpPr/>
          <p:nvPr/>
        </p:nvSpPr>
        <p:spPr>
          <a:xfrm>
            <a:off x="6172200" y="1009650"/>
            <a:ext cx="601447"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44" name="Rectangle 143">
                <a:extLst>
                  <a:ext uri="{FF2B5EF4-FFF2-40B4-BE49-F238E27FC236}">
                    <a16:creationId xmlns:a16="http://schemas.microsoft.com/office/drawing/2014/main" id="{7AEC4E0A-94C7-4252-9660-3F724865F6AA}"/>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values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44" name="Rectangle 143">
                <a:extLst>
                  <a:ext uri="{FF2B5EF4-FFF2-40B4-BE49-F238E27FC236}">
                    <a16:creationId xmlns:a16="http://schemas.microsoft.com/office/drawing/2014/main" id="{7AEC4E0A-94C7-4252-9660-3F724865F6AA}"/>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8"/>
                <a:stretch>
                  <a:fillRect t="-5882" b="-16176"/>
                </a:stretch>
              </a:blipFill>
            </p:spPr>
            <p:txBody>
              <a:bodyPr/>
              <a:lstStyle/>
              <a:p>
                <a:r>
                  <a:rPr lang="en-US">
                    <a:noFill/>
                  </a:rPr>
                  <a:t> </a:t>
                </a:r>
              </a:p>
            </p:txBody>
          </p:sp>
        </mc:Fallback>
      </mc:AlternateContent>
      <p:sp>
        <p:nvSpPr>
          <p:cNvPr id="145" name="Rectangle 144">
            <a:extLst>
              <a:ext uri="{FF2B5EF4-FFF2-40B4-BE49-F238E27FC236}">
                <a16:creationId xmlns:a16="http://schemas.microsoft.com/office/drawing/2014/main" id="{90BE9E73-C077-4F01-B523-CAE4F2604BF8}"/>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cxnSp>
        <p:nvCxnSpPr>
          <p:cNvPr id="146" name="Straight Connector 145">
            <a:extLst>
              <a:ext uri="{FF2B5EF4-FFF2-40B4-BE49-F238E27FC236}">
                <a16:creationId xmlns:a16="http://schemas.microsoft.com/office/drawing/2014/main" id="{40BD272E-9304-4E79-90F4-FAC3F5B8A6FF}"/>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p:pic>
        <p:nvPicPr>
          <p:cNvPr id="147" name="Picture 2" descr="Image result for summarize the material">
            <a:extLst>
              <a:ext uri="{FF2B5EF4-FFF2-40B4-BE49-F238E27FC236}">
                <a16:creationId xmlns:a16="http://schemas.microsoft.com/office/drawing/2014/main" id="{D7F5E9D9-7974-42CB-A30B-0A00D0601C40}"/>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5867400" y="4169559"/>
            <a:ext cx="3127389" cy="2345541"/>
          </a:xfrm>
          <a:prstGeom prst="rect">
            <a:avLst/>
          </a:prstGeom>
          <a:noFill/>
          <a:extLst>
            <a:ext uri="{909E8E84-426E-40DD-AFC4-6F175D3DCCD1}">
              <a14:hiddenFill xmlns:a14="http://schemas.microsoft.com/office/drawing/2010/main">
                <a:solidFill>
                  <a:srgbClr val="FFFFFF"/>
                </a:solidFill>
              </a14:hiddenFill>
            </a:ext>
          </a:extLst>
        </p:spPr>
      </p:pic>
      <p:grpSp>
        <p:nvGrpSpPr>
          <p:cNvPr id="148" name="Group 147">
            <a:extLst>
              <a:ext uri="{FF2B5EF4-FFF2-40B4-BE49-F238E27FC236}">
                <a16:creationId xmlns:a16="http://schemas.microsoft.com/office/drawing/2014/main" id="{492BF813-4320-44C0-A93D-E6B32F8B87AC}"/>
              </a:ext>
            </a:extLst>
          </p:cNvPr>
          <p:cNvGrpSpPr/>
          <p:nvPr/>
        </p:nvGrpSpPr>
        <p:grpSpPr>
          <a:xfrm>
            <a:off x="5039079" y="833735"/>
            <a:ext cx="731520" cy="461665"/>
            <a:chOff x="5039079" y="833735"/>
            <a:chExt cx="731520" cy="461665"/>
          </a:xfrm>
        </p:grpSpPr>
        <p:sp>
          <p:nvSpPr>
            <p:cNvPr id="149" name="Rectangle 148">
              <a:extLst>
                <a:ext uri="{FF2B5EF4-FFF2-40B4-BE49-F238E27FC236}">
                  <a16:creationId xmlns:a16="http://schemas.microsoft.com/office/drawing/2014/main" id="{647A4E81-9B2C-4E6A-8D74-6CBCFEE24C45}"/>
                </a:ext>
              </a:extLst>
            </p:cNvPr>
            <p:cNvSpPr/>
            <p:nvPr/>
          </p:nvSpPr>
          <p:spPr>
            <a:xfrm>
              <a:off x="5049065" y="833735"/>
              <a:ext cx="628698"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bits</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150" name="Straight Connector 149">
              <a:extLst>
                <a:ext uri="{FF2B5EF4-FFF2-40B4-BE49-F238E27FC236}">
                  <a16:creationId xmlns:a16="http://schemas.microsoft.com/office/drawing/2014/main" id="{5D751D19-9E25-47F4-BABA-275E6ABEC5D3}"/>
                </a:ext>
              </a:extLst>
            </p:cNvPr>
            <p:cNvCxnSpPr/>
            <p:nvPr/>
          </p:nvCxnSpPr>
          <p:spPr bwMode="auto">
            <a:xfrm>
              <a:off x="5039079" y="1295400"/>
              <a:ext cx="731520" cy="0"/>
            </a:xfrm>
            <a:prstGeom prst="line">
              <a:avLst/>
            </a:prstGeom>
            <a:noFill/>
            <a:ln w="12700" cap="sq" cmpd="sng" algn="ctr">
              <a:solidFill>
                <a:schemeClr val="tx1"/>
              </a:solidFill>
              <a:prstDash val="solid"/>
              <a:round/>
              <a:headEnd type="none" w="med" len="med"/>
              <a:tailEnd type="none" w="med" len="med"/>
            </a:ln>
            <a:effectLst/>
          </p:spPr>
        </p:cxnSp>
      </p:grpSp>
      <p:sp>
        <p:nvSpPr>
          <p:cNvPr id="132" name="Rectangle 131">
            <a:extLst>
              <a:ext uri="{FF2B5EF4-FFF2-40B4-BE49-F238E27FC236}">
                <a16:creationId xmlns:a16="http://schemas.microsoft.com/office/drawing/2014/main" id="{697F835F-50FD-4536-9BB0-063E610953EC}"/>
              </a:ext>
            </a:extLst>
          </p:cNvPr>
          <p:cNvSpPr/>
          <p:nvPr/>
        </p:nvSpPr>
        <p:spPr>
          <a:xfrm>
            <a:off x="455646" y="1752600"/>
            <a:ext cx="5486400"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Compression:</a:t>
            </a:r>
          </a:p>
        </p:txBody>
      </p:sp>
      <p:grpSp>
        <p:nvGrpSpPr>
          <p:cNvPr id="133" name="Group 132">
            <a:extLst>
              <a:ext uri="{FF2B5EF4-FFF2-40B4-BE49-F238E27FC236}">
                <a16:creationId xmlns:a16="http://schemas.microsoft.com/office/drawing/2014/main" id="{A47EE5BC-3835-4D19-8C78-000585465C56}"/>
              </a:ext>
            </a:extLst>
          </p:cNvPr>
          <p:cNvGrpSpPr/>
          <p:nvPr/>
        </p:nvGrpSpPr>
        <p:grpSpPr>
          <a:xfrm>
            <a:off x="1524000" y="2433935"/>
            <a:ext cx="7454348" cy="1680865"/>
            <a:chOff x="1524000" y="986135"/>
            <a:chExt cx="7454348" cy="1680865"/>
          </a:xfrm>
        </p:grpSpPr>
        <p:grpSp>
          <p:nvGrpSpPr>
            <p:cNvPr id="134" name="Group 133">
              <a:extLst>
                <a:ext uri="{FF2B5EF4-FFF2-40B4-BE49-F238E27FC236}">
                  <a16:creationId xmlns:a16="http://schemas.microsoft.com/office/drawing/2014/main" id="{D4F124AC-D90A-4BD8-8799-34B211F09A26}"/>
                </a:ext>
              </a:extLst>
            </p:cNvPr>
            <p:cNvGrpSpPr/>
            <p:nvPr/>
          </p:nvGrpSpPr>
          <p:grpSpPr>
            <a:xfrm>
              <a:off x="1524000" y="986135"/>
              <a:ext cx="7454348" cy="1680865"/>
              <a:chOff x="1524000" y="986135"/>
              <a:chExt cx="7454348" cy="1680865"/>
            </a:xfrm>
          </p:grpSpPr>
          <p:sp>
            <p:nvSpPr>
              <p:cNvPr id="136" name="Rectangle 135">
                <a:extLst>
                  <a:ext uri="{FF2B5EF4-FFF2-40B4-BE49-F238E27FC236}">
                    <a16:creationId xmlns:a16="http://schemas.microsoft.com/office/drawing/2014/main" id="{BF0BDEDD-0181-45A7-BA1A-E757131C2A79}"/>
                  </a:ext>
                </a:extLst>
              </p:cNvPr>
              <p:cNvSpPr/>
              <p:nvPr/>
            </p:nvSpPr>
            <p:spPr>
              <a:xfrm>
                <a:off x="2819400" y="986135"/>
                <a:ext cx="237915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1</a:t>
                </a:r>
                <a:r>
                  <a:rPr kumimoji="0" lang="en-US"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a:ln>
                      <a:noFill/>
                    </a:ln>
                    <a:solidFill>
                      <a:srgbClr val="66FF33"/>
                    </a:solidFill>
                    <a:effectLst/>
                    <a:uLnTx/>
                    <a:uFillTx/>
                    <a:latin typeface="Times New Roman" pitchFamily="18" charset="0"/>
                    <a:ea typeface="+mn-ea"/>
                    <a:cs typeface="Times New Roman" panose="02020603050405020304" pitchFamily="18" charset="0"/>
                  </a:rPr>
                  <a:t>1,000</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137" name="Group 136">
                <a:extLst>
                  <a:ext uri="{FF2B5EF4-FFF2-40B4-BE49-F238E27FC236}">
                    <a16:creationId xmlns:a16="http://schemas.microsoft.com/office/drawing/2014/main" id="{7D248A6E-5F99-4F55-BBCC-79A41280CCBF}"/>
                  </a:ext>
                </a:extLst>
              </p:cNvPr>
              <p:cNvGrpSpPr/>
              <p:nvPr/>
            </p:nvGrpSpPr>
            <p:grpSpPr>
              <a:xfrm>
                <a:off x="1524000" y="1371600"/>
                <a:ext cx="4302346" cy="1295400"/>
                <a:chOff x="1600200" y="3048000"/>
                <a:chExt cx="4302346" cy="1295400"/>
              </a:xfrm>
            </p:grpSpPr>
            <p:pic>
              <p:nvPicPr>
                <p:cNvPr id="151" name="Picture 8" descr="https://scontent-mrs1-1.xx.fbcdn.net/hphotos-xfp1/t31.0-8/10575340_10153802014361141_2581281123763146573_o.jpg">
                  <a:extLst>
                    <a:ext uri="{FF2B5EF4-FFF2-40B4-BE49-F238E27FC236}">
                      <a16:creationId xmlns:a16="http://schemas.microsoft.com/office/drawing/2014/main" id="{8EC327DC-EA27-4B3D-BCC1-C2CDFCB7082E}"/>
                    </a:ext>
                  </a:extLst>
                </p:cNvPr>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l="31303" t="13188" r="53606" b="53100"/>
                <a:stretch/>
              </p:blipFill>
              <p:spPr bwMode="auto">
                <a:xfrm>
                  <a:off x="1600200" y="3057940"/>
                  <a:ext cx="645197" cy="810000"/>
                </a:xfrm>
                <a:prstGeom prst="rect">
                  <a:avLst/>
                </a:prstGeom>
                <a:noFill/>
                <a:extLst>
                  <a:ext uri="{909E8E84-426E-40DD-AFC4-6F175D3DCCD1}">
                    <a14:hiddenFill xmlns:a14="http://schemas.microsoft.com/office/drawing/2010/main">
                      <a:solidFill>
                        <a:srgbClr val="FFFFFF"/>
                      </a:solidFill>
                    </a14:hiddenFill>
                  </a:ext>
                </a:extLst>
              </p:spPr>
            </p:pic>
            <p:grpSp>
              <p:nvGrpSpPr>
                <p:cNvPr id="152" name="Group 151">
                  <a:extLst>
                    <a:ext uri="{FF2B5EF4-FFF2-40B4-BE49-F238E27FC236}">
                      <a16:creationId xmlns:a16="http://schemas.microsoft.com/office/drawing/2014/main" id="{1B382465-B864-4AF8-AD5D-02ACAC104E0B}"/>
                    </a:ext>
                  </a:extLst>
                </p:cNvPr>
                <p:cNvGrpSpPr/>
                <p:nvPr/>
              </p:nvGrpSpPr>
              <p:grpSpPr>
                <a:xfrm>
                  <a:off x="2492009" y="3048000"/>
                  <a:ext cx="3410537" cy="1295400"/>
                  <a:chOff x="5029200" y="2819400"/>
                  <a:chExt cx="3410537" cy="1295400"/>
                </a:xfrm>
              </p:grpSpPr>
              <p:sp>
                <p:nvSpPr>
                  <p:cNvPr id="221" name="Rectangle 220">
                    <a:extLst>
                      <a:ext uri="{FF2B5EF4-FFF2-40B4-BE49-F238E27FC236}">
                        <a16:creationId xmlns:a16="http://schemas.microsoft.com/office/drawing/2014/main" id="{83C659D2-5943-41BF-B93E-114F14784863}"/>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22" name="Picture 6" descr="Image result for convolutional neural network">
                    <a:extLst>
                      <a:ext uri="{FF2B5EF4-FFF2-40B4-BE49-F238E27FC236}">
                        <a16:creationId xmlns:a16="http://schemas.microsoft.com/office/drawing/2014/main" id="{BB6C278D-05BF-4432-859F-48C411378DB6}"/>
                      </a:ext>
                    </a:extLst>
                  </p:cNvPr>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53" name="Group 152">
                  <a:extLst>
                    <a:ext uri="{FF2B5EF4-FFF2-40B4-BE49-F238E27FC236}">
                      <a16:creationId xmlns:a16="http://schemas.microsoft.com/office/drawing/2014/main" id="{0BD89E9D-C05C-4B98-B34F-43B39089FD4A}"/>
                    </a:ext>
                  </a:extLst>
                </p:cNvPr>
                <p:cNvGrpSpPr/>
                <p:nvPr/>
              </p:nvGrpSpPr>
              <p:grpSpPr>
                <a:xfrm>
                  <a:off x="2745116" y="3238943"/>
                  <a:ext cx="2789426" cy="1068329"/>
                  <a:chOff x="5282307" y="3010343"/>
                  <a:chExt cx="2789426" cy="1068329"/>
                </a:xfrm>
              </p:grpSpPr>
              <p:cxnSp>
                <p:nvCxnSpPr>
                  <p:cNvPr id="154" name="Straight Connector 153">
                    <a:extLst>
                      <a:ext uri="{FF2B5EF4-FFF2-40B4-BE49-F238E27FC236}">
                        <a16:creationId xmlns:a16="http://schemas.microsoft.com/office/drawing/2014/main" id="{BD085D39-3186-402A-B501-ED00173572E6}"/>
                      </a:ext>
                    </a:extLst>
                  </p:cNvPr>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155" name="Straight Connector 154">
                    <a:extLst>
                      <a:ext uri="{FF2B5EF4-FFF2-40B4-BE49-F238E27FC236}">
                        <a16:creationId xmlns:a16="http://schemas.microsoft.com/office/drawing/2014/main" id="{45D636C0-B9E6-4009-81C8-C18FDFCD7FC5}"/>
                      </a:ext>
                    </a:extLst>
                  </p:cNvPr>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156" name="Straight Connector 155">
                    <a:extLst>
                      <a:ext uri="{FF2B5EF4-FFF2-40B4-BE49-F238E27FC236}">
                        <a16:creationId xmlns:a16="http://schemas.microsoft.com/office/drawing/2014/main" id="{28E7900D-234A-437C-A5D0-F01B032199E5}"/>
                      </a:ext>
                    </a:extLst>
                  </p:cNvPr>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157" name="Straight Connector 156">
                    <a:extLst>
                      <a:ext uri="{FF2B5EF4-FFF2-40B4-BE49-F238E27FC236}">
                        <a16:creationId xmlns:a16="http://schemas.microsoft.com/office/drawing/2014/main" id="{C040F92C-2AA7-4CDA-836B-D11A01FAFF30}"/>
                      </a:ext>
                    </a:extLst>
                  </p:cNvPr>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158" name="Straight Connector 157">
                    <a:extLst>
                      <a:ext uri="{FF2B5EF4-FFF2-40B4-BE49-F238E27FC236}">
                        <a16:creationId xmlns:a16="http://schemas.microsoft.com/office/drawing/2014/main" id="{DEBD94E1-3049-4436-AA97-8C33DB85B239}"/>
                      </a:ext>
                    </a:extLst>
                  </p:cNvPr>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a:extLst>
                      <a:ext uri="{FF2B5EF4-FFF2-40B4-BE49-F238E27FC236}">
                        <a16:creationId xmlns:a16="http://schemas.microsoft.com/office/drawing/2014/main" id="{D0D1CFF7-514F-404D-A7FC-4A6FFCF94830}"/>
                      </a:ext>
                    </a:extLst>
                  </p:cNvPr>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a:extLst>
                      <a:ext uri="{FF2B5EF4-FFF2-40B4-BE49-F238E27FC236}">
                        <a16:creationId xmlns:a16="http://schemas.microsoft.com/office/drawing/2014/main" id="{FC793357-3466-4A51-BD6D-3C4EC54B4FA1}"/>
                      </a:ext>
                    </a:extLst>
                  </p:cNvPr>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a:extLst>
                      <a:ext uri="{FF2B5EF4-FFF2-40B4-BE49-F238E27FC236}">
                        <a16:creationId xmlns:a16="http://schemas.microsoft.com/office/drawing/2014/main" id="{EB0F963E-5A19-45E5-AB6B-4FA2C10AC740}"/>
                      </a:ext>
                    </a:extLst>
                  </p:cNvPr>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a:extLst>
                      <a:ext uri="{FF2B5EF4-FFF2-40B4-BE49-F238E27FC236}">
                        <a16:creationId xmlns:a16="http://schemas.microsoft.com/office/drawing/2014/main" id="{D679D4E2-E68D-4E62-9DAB-BA935CE05D58}"/>
                      </a:ext>
                    </a:extLst>
                  </p:cNvPr>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a:extLst>
                      <a:ext uri="{FF2B5EF4-FFF2-40B4-BE49-F238E27FC236}">
                        <a16:creationId xmlns:a16="http://schemas.microsoft.com/office/drawing/2014/main" id="{C1054755-2D95-4BD9-9D88-E44350F25548}"/>
                      </a:ext>
                    </a:extLst>
                  </p:cNvPr>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a:extLst>
                      <a:ext uri="{FF2B5EF4-FFF2-40B4-BE49-F238E27FC236}">
                        <a16:creationId xmlns:a16="http://schemas.microsoft.com/office/drawing/2014/main" id="{45E7A1CE-2742-436E-95BD-028D6C36F589}"/>
                      </a:ext>
                    </a:extLst>
                  </p:cNvPr>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a:extLst>
                      <a:ext uri="{FF2B5EF4-FFF2-40B4-BE49-F238E27FC236}">
                        <a16:creationId xmlns:a16="http://schemas.microsoft.com/office/drawing/2014/main" id="{B97D7D1A-0428-476E-B9D4-6003F0DA32BA}"/>
                      </a:ext>
                    </a:extLst>
                  </p:cNvPr>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a:extLst>
                      <a:ext uri="{FF2B5EF4-FFF2-40B4-BE49-F238E27FC236}">
                        <a16:creationId xmlns:a16="http://schemas.microsoft.com/office/drawing/2014/main" id="{B74AA27A-D66D-4D7D-9AC3-EFE2BA6A6652}"/>
                      </a:ext>
                    </a:extLst>
                  </p:cNvPr>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167" name="Straight Connector 166">
                    <a:extLst>
                      <a:ext uri="{FF2B5EF4-FFF2-40B4-BE49-F238E27FC236}">
                        <a16:creationId xmlns:a16="http://schemas.microsoft.com/office/drawing/2014/main" id="{96A172A6-362A-4C92-A657-0D91C174E845}"/>
                      </a:ext>
                    </a:extLst>
                  </p:cNvPr>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168" name="Straight Connector 167">
                    <a:extLst>
                      <a:ext uri="{FF2B5EF4-FFF2-40B4-BE49-F238E27FC236}">
                        <a16:creationId xmlns:a16="http://schemas.microsoft.com/office/drawing/2014/main" id="{F751CB1F-F89E-45E7-9D72-1594B9BF5EA3}"/>
                      </a:ext>
                    </a:extLst>
                  </p:cNvPr>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169" name="Straight Connector 168">
                    <a:extLst>
                      <a:ext uri="{FF2B5EF4-FFF2-40B4-BE49-F238E27FC236}">
                        <a16:creationId xmlns:a16="http://schemas.microsoft.com/office/drawing/2014/main" id="{76473E2F-3A82-4AAD-905F-D374F35BA201}"/>
                      </a:ext>
                    </a:extLst>
                  </p:cNvPr>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170" name="Straight Connector 169">
                    <a:extLst>
                      <a:ext uri="{FF2B5EF4-FFF2-40B4-BE49-F238E27FC236}">
                        <a16:creationId xmlns:a16="http://schemas.microsoft.com/office/drawing/2014/main" id="{15772465-08B8-4925-9DD8-B510248782A3}"/>
                      </a:ext>
                    </a:extLst>
                  </p:cNvPr>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171" name="Straight Connector 170">
                    <a:extLst>
                      <a:ext uri="{FF2B5EF4-FFF2-40B4-BE49-F238E27FC236}">
                        <a16:creationId xmlns:a16="http://schemas.microsoft.com/office/drawing/2014/main" id="{1DA6A898-4F6C-4F13-8D4B-62D88C18B330}"/>
                      </a:ext>
                    </a:extLst>
                  </p:cNvPr>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172" name="Straight Connector 171">
                    <a:extLst>
                      <a:ext uri="{FF2B5EF4-FFF2-40B4-BE49-F238E27FC236}">
                        <a16:creationId xmlns:a16="http://schemas.microsoft.com/office/drawing/2014/main" id="{F54BEC7B-0C49-491A-8F90-B14CEB6A7512}"/>
                      </a:ext>
                    </a:extLst>
                  </p:cNvPr>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173" name="Straight Connector 172">
                    <a:extLst>
                      <a:ext uri="{FF2B5EF4-FFF2-40B4-BE49-F238E27FC236}">
                        <a16:creationId xmlns:a16="http://schemas.microsoft.com/office/drawing/2014/main" id="{2306AB4E-EC85-47F7-87A8-359482D34758}"/>
                      </a:ext>
                    </a:extLst>
                  </p:cNvPr>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174" name="Straight Connector 173">
                    <a:extLst>
                      <a:ext uri="{FF2B5EF4-FFF2-40B4-BE49-F238E27FC236}">
                        <a16:creationId xmlns:a16="http://schemas.microsoft.com/office/drawing/2014/main" id="{D11ECB9A-8451-4A4F-90BD-D7EA8E54280D}"/>
                      </a:ext>
                    </a:extLst>
                  </p:cNvPr>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175" name="Straight Connector 174">
                    <a:extLst>
                      <a:ext uri="{FF2B5EF4-FFF2-40B4-BE49-F238E27FC236}">
                        <a16:creationId xmlns:a16="http://schemas.microsoft.com/office/drawing/2014/main" id="{6BA55924-572D-4181-B65E-BD23508E7E68}"/>
                      </a:ext>
                    </a:extLst>
                  </p:cNvPr>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a:extLst>
                      <a:ext uri="{FF2B5EF4-FFF2-40B4-BE49-F238E27FC236}">
                        <a16:creationId xmlns:a16="http://schemas.microsoft.com/office/drawing/2014/main" id="{21610681-11FD-48DA-9E5F-9A1199B6D5CD}"/>
                      </a:ext>
                    </a:extLst>
                  </p:cNvPr>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a:extLst>
                      <a:ext uri="{FF2B5EF4-FFF2-40B4-BE49-F238E27FC236}">
                        <a16:creationId xmlns:a16="http://schemas.microsoft.com/office/drawing/2014/main" id="{870471EA-3998-4D4F-89FD-812745A7288E}"/>
                      </a:ext>
                    </a:extLst>
                  </p:cNvPr>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a:extLst>
                      <a:ext uri="{FF2B5EF4-FFF2-40B4-BE49-F238E27FC236}">
                        <a16:creationId xmlns:a16="http://schemas.microsoft.com/office/drawing/2014/main" id="{2E7CE2B4-6BE3-4B5E-8A89-AE54787B4A2B}"/>
                      </a:ext>
                    </a:extLst>
                  </p:cNvPr>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a:extLst>
                      <a:ext uri="{FF2B5EF4-FFF2-40B4-BE49-F238E27FC236}">
                        <a16:creationId xmlns:a16="http://schemas.microsoft.com/office/drawing/2014/main" id="{4516EE01-3AC8-4A90-A22F-AF0DD01925DC}"/>
                      </a:ext>
                    </a:extLst>
                  </p:cNvPr>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a:extLst>
                      <a:ext uri="{FF2B5EF4-FFF2-40B4-BE49-F238E27FC236}">
                        <a16:creationId xmlns:a16="http://schemas.microsoft.com/office/drawing/2014/main" id="{2A41B612-BFAE-4BF9-B833-AECE52F7A346}"/>
                      </a:ext>
                    </a:extLst>
                  </p:cNvPr>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a:extLst>
                      <a:ext uri="{FF2B5EF4-FFF2-40B4-BE49-F238E27FC236}">
                        <a16:creationId xmlns:a16="http://schemas.microsoft.com/office/drawing/2014/main" id="{DD9130DF-7535-4A40-AA11-A42E7C93696D}"/>
                      </a:ext>
                    </a:extLst>
                  </p:cNvPr>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a:extLst>
                      <a:ext uri="{FF2B5EF4-FFF2-40B4-BE49-F238E27FC236}">
                        <a16:creationId xmlns:a16="http://schemas.microsoft.com/office/drawing/2014/main" id="{8FD83A9E-92FC-485D-9D0C-7C72289CB598}"/>
                      </a:ext>
                    </a:extLst>
                  </p:cNvPr>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a:extLst>
                      <a:ext uri="{FF2B5EF4-FFF2-40B4-BE49-F238E27FC236}">
                        <a16:creationId xmlns:a16="http://schemas.microsoft.com/office/drawing/2014/main" id="{CE046CCD-1B0A-449C-AC3A-1C27280E9528}"/>
                      </a:ext>
                    </a:extLst>
                  </p:cNvPr>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184" name="Straight Connector 183">
                    <a:extLst>
                      <a:ext uri="{FF2B5EF4-FFF2-40B4-BE49-F238E27FC236}">
                        <a16:creationId xmlns:a16="http://schemas.microsoft.com/office/drawing/2014/main" id="{B389036F-6DC8-49CF-8679-AF36518E0B7A}"/>
                      </a:ext>
                    </a:extLst>
                  </p:cNvPr>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185" name="Straight Connector 184">
                    <a:extLst>
                      <a:ext uri="{FF2B5EF4-FFF2-40B4-BE49-F238E27FC236}">
                        <a16:creationId xmlns:a16="http://schemas.microsoft.com/office/drawing/2014/main" id="{F94EFEDD-F8EC-4DFD-B381-AECA98574844}"/>
                      </a:ext>
                    </a:extLst>
                  </p:cNvPr>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186" name="Straight Connector 185">
                    <a:extLst>
                      <a:ext uri="{FF2B5EF4-FFF2-40B4-BE49-F238E27FC236}">
                        <a16:creationId xmlns:a16="http://schemas.microsoft.com/office/drawing/2014/main" id="{EA6EA5A7-2ECF-4A4A-83C6-E4F560BD3A14}"/>
                      </a:ext>
                    </a:extLst>
                  </p:cNvPr>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187" name="Straight Connector 186">
                    <a:extLst>
                      <a:ext uri="{FF2B5EF4-FFF2-40B4-BE49-F238E27FC236}">
                        <a16:creationId xmlns:a16="http://schemas.microsoft.com/office/drawing/2014/main" id="{BB98E5FA-2A70-491E-8744-5A3DF9A221E6}"/>
                      </a:ext>
                    </a:extLst>
                  </p:cNvPr>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188" name="Straight Connector 187">
                    <a:extLst>
                      <a:ext uri="{FF2B5EF4-FFF2-40B4-BE49-F238E27FC236}">
                        <a16:creationId xmlns:a16="http://schemas.microsoft.com/office/drawing/2014/main" id="{0A988810-E0E6-4B49-9B77-6BF4860037B9}"/>
                      </a:ext>
                    </a:extLst>
                  </p:cNvPr>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189" name="Straight Connector 188">
                    <a:extLst>
                      <a:ext uri="{FF2B5EF4-FFF2-40B4-BE49-F238E27FC236}">
                        <a16:creationId xmlns:a16="http://schemas.microsoft.com/office/drawing/2014/main" id="{303B0BB8-47E8-4802-BDBB-5B5F7693943C}"/>
                      </a:ext>
                    </a:extLst>
                  </p:cNvPr>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190" name="Straight Connector 189">
                    <a:extLst>
                      <a:ext uri="{FF2B5EF4-FFF2-40B4-BE49-F238E27FC236}">
                        <a16:creationId xmlns:a16="http://schemas.microsoft.com/office/drawing/2014/main" id="{5215B85F-3DF7-4A3E-BC15-6C5E6D10E4C1}"/>
                      </a:ext>
                    </a:extLst>
                  </p:cNvPr>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191" name="Straight Connector 190">
                    <a:extLst>
                      <a:ext uri="{FF2B5EF4-FFF2-40B4-BE49-F238E27FC236}">
                        <a16:creationId xmlns:a16="http://schemas.microsoft.com/office/drawing/2014/main" id="{722FF668-6C7C-4D84-958D-1120CDB3F350}"/>
                      </a:ext>
                    </a:extLst>
                  </p:cNvPr>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192" name="Straight Connector 191">
                    <a:extLst>
                      <a:ext uri="{FF2B5EF4-FFF2-40B4-BE49-F238E27FC236}">
                        <a16:creationId xmlns:a16="http://schemas.microsoft.com/office/drawing/2014/main" id="{ADA7F25C-216F-4439-880B-8532EE6639B5}"/>
                      </a:ext>
                    </a:extLst>
                  </p:cNvPr>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193" name="Straight Connector 192">
                    <a:extLst>
                      <a:ext uri="{FF2B5EF4-FFF2-40B4-BE49-F238E27FC236}">
                        <a16:creationId xmlns:a16="http://schemas.microsoft.com/office/drawing/2014/main" id="{7B28046A-4E20-41CE-8E6C-3E63DEE00E7A}"/>
                      </a:ext>
                    </a:extLst>
                  </p:cNvPr>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194" name="Straight Connector 193">
                    <a:extLst>
                      <a:ext uri="{FF2B5EF4-FFF2-40B4-BE49-F238E27FC236}">
                        <a16:creationId xmlns:a16="http://schemas.microsoft.com/office/drawing/2014/main" id="{BC5D11C8-A5A6-40C5-B583-DD4E75AAC7D6}"/>
                      </a:ext>
                    </a:extLst>
                  </p:cNvPr>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195" name="Straight Connector 194">
                    <a:extLst>
                      <a:ext uri="{FF2B5EF4-FFF2-40B4-BE49-F238E27FC236}">
                        <a16:creationId xmlns:a16="http://schemas.microsoft.com/office/drawing/2014/main" id="{24E775F2-F310-4892-92A6-388DDC283ADF}"/>
                      </a:ext>
                    </a:extLst>
                  </p:cNvPr>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196" name="Straight Connector 195">
                    <a:extLst>
                      <a:ext uri="{FF2B5EF4-FFF2-40B4-BE49-F238E27FC236}">
                        <a16:creationId xmlns:a16="http://schemas.microsoft.com/office/drawing/2014/main" id="{A9357346-3327-4A1E-8130-75BED318C0C5}"/>
                      </a:ext>
                    </a:extLst>
                  </p:cNvPr>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197" name="Straight Connector 196">
                    <a:extLst>
                      <a:ext uri="{FF2B5EF4-FFF2-40B4-BE49-F238E27FC236}">
                        <a16:creationId xmlns:a16="http://schemas.microsoft.com/office/drawing/2014/main" id="{F5489CC6-8FE7-463A-B300-1C93F4E46AE2}"/>
                      </a:ext>
                    </a:extLst>
                  </p:cNvPr>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198" name="Straight Connector 197">
                    <a:extLst>
                      <a:ext uri="{FF2B5EF4-FFF2-40B4-BE49-F238E27FC236}">
                        <a16:creationId xmlns:a16="http://schemas.microsoft.com/office/drawing/2014/main" id="{B730BFD1-FA07-4450-9228-5C8882FE3E40}"/>
                      </a:ext>
                    </a:extLst>
                  </p:cNvPr>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199" name="Rectangle 198">
                    <a:extLst>
                      <a:ext uri="{FF2B5EF4-FFF2-40B4-BE49-F238E27FC236}">
                        <a16:creationId xmlns:a16="http://schemas.microsoft.com/office/drawing/2014/main" id="{865B8365-50F3-4FCD-88FD-FB21CDD14E3C}"/>
                      </a:ext>
                    </a:extLst>
                  </p:cNvPr>
                  <p:cNvSpPr/>
                  <p:nvPr/>
                </p:nvSpPr>
                <p:spPr>
                  <a:xfrm>
                    <a:off x="5422868" y="3253046"/>
                    <a:ext cx="526069" cy="224620"/>
                  </a:xfrm>
                  <a:prstGeom prst="rect">
                    <a:avLst/>
                  </a:prstGeom>
                  <a:solidFill>
                    <a:srgbClr val="000066"/>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00" name="Rectangle 199">
                    <a:extLst>
                      <a:ext uri="{FF2B5EF4-FFF2-40B4-BE49-F238E27FC236}">
                        <a16:creationId xmlns:a16="http://schemas.microsoft.com/office/drawing/2014/main" id="{919317D8-70F9-461C-AE5C-BEAE8F05B5ED}"/>
                      </a:ext>
                    </a:extLst>
                  </p:cNvPr>
                  <p:cNvSpPr/>
                  <p:nvPr/>
                </p:nvSpPr>
                <p:spPr>
                  <a:xfrm>
                    <a:off x="5406609" y="3215902"/>
                    <a:ext cx="537444" cy="281437"/>
                  </a:xfrm>
                  <a:prstGeom prst="rect">
                    <a:avLst/>
                  </a:prstGeom>
                  <a:no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12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w</a:t>
                    </a:r>
                    <a:r>
                      <a:rPr kumimoji="0" lang="en-US" altLang="en-US" sz="12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k</a:t>
                    </a:r>
                    <a:endParaRPr kumimoji="0" lang="en-CA" sz="1200" b="0" i="0" u="none" strike="noStrike" kern="1200" cap="none" spc="0" normalizeH="0" baseline="0" noProof="0" dirty="0">
                      <a:ln>
                        <a:noFill/>
                      </a:ln>
                      <a:solidFill>
                        <a:srgbClr val="66FF33"/>
                      </a:solidFill>
                      <a:effectLst/>
                      <a:uLnTx/>
                      <a:uFillTx/>
                      <a:latin typeface="Times New Roman" pitchFamily="18" charset="0"/>
                      <a:ea typeface="+mn-ea"/>
                      <a:cs typeface="Arial" charset="0"/>
                    </a:endParaRPr>
                  </a:p>
                </p:txBody>
              </p:sp>
              <p:cxnSp>
                <p:nvCxnSpPr>
                  <p:cNvPr id="201" name="Straight Connector 200">
                    <a:extLst>
                      <a:ext uri="{FF2B5EF4-FFF2-40B4-BE49-F238E27FC236}">
                        <a16:creationId xmlns:a16="http://schemas.microsoft.com/office/drawing/2014/main" id="{6E090E8B-A103-43B8-AFD1-8E362E0279FE}"/>
                      </a:ext>
                    </a:extLst>
                  </p:cNvPr>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202" name="Straight Connector 201">
                    <a:extLst>
                      <a:ext uri="{FF2B5EF4-FFF2-40B4-BE49-F238E27FC236}">
                        <a16:creationId xmlns:a16="http://schemas.microsoft.com/office/drawing/2014/main" id="{56EA1AB5-1F2F-426C-B3E1-E514C0CCD8EC}"/>
                      </a:ext>
                    </a:extLst>
                  </p:cNvPr>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203" name="Straight Connector 202">
                    <a:extLst>
                      <a:ext uri="{FF2B5EF4-FFF2-40B4-BE49-F238E27FC236}">
                        <a16:creationId xmlns:a16="http://schemas.microsoft.com/office/drawing/2014/main" id="{7A79CA10-BE3C-4D37-B8BB-5772B2D649C0}"/>
                      </a:ext>
                    </a:extLst>
                  </p:cNvPr>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204" name="Straight Connector 203">
                    <a:extLst>
                      <a:ext uri="{FF2B5EF4-FFF2-40B4-BE49-F238E27FC236}">
                        <a16:creationId xmlns:a16="http://schemas.microsoft.com/office/drawing/2014/main" id="{C323D07B-8982-4E88-B89A-ABF0CD4C952F}"/>
                      </a:ext>
                    </a:extLst>
                  </p:cNvPr>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205" name="Straight Connector 204">
                    <a:extLst>
                      <a:ext uri="{FF2B5EF4-FFF2-40B4-BE49-F238E27FC236}">
                        <a16:creationId xmlns:a16="http://schemas.microsoft.com/office/drawing/2014/main" id="{76D19A5D-1DE3-4D3C-A91A-CC8A788A5E8D}"/>
                      </a:ext>
                    </a:extLst>
                  </p:cNvPr>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206" name="Straight Connector 205">
                    <a:extLst>
                      <a:ext uri="{FF2B5EF4-FFF2-40B4-BE49-F238E27FC236}">
                        <a16:creationId xmlns:a16="http://schemas.microsoft.com/office/drawing/2014/main" id="{E555055E-2481-4D14-B514-5446CB8CC528}"/>
                      </a:ext>
                    </a:extLst>
                  </p:cNvPr>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207" name="Straight Connector 206">
                    <a:extLst>
                      <a:ext uri="{FF2B5EF4-FFF2-40B4-BE49-F238E27FC236}">
                        <a16:creationId xmlns:a16="http://schemas.microsoft.com/office/drawing/2014/main" id="{AF473CCD-FF10-4911-AFD6-B522CE1A8A48}"/>
                      </a:ext>
                    </a:extLst>
                  </p:cNvPr>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208" name="Straight Connector 207">
                    <a:extLst>
                      <a:ext uri="{FF2B5EF4-FFF2-40B4-BE49-F238E27FC236}">
                        <a16:creationId xmlns:a16="http://schemas.microsoft.com/office/drawing/2014/main" id="{F24C7630-5D40-442C-ACAB-9BBA3E1FA41F}"/>
                      </a:ext>
                    </a:extLst>
                  </p:cNvPr>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209" name="Straight Connector 208">
                    <a:extLst>
                      <a:ext uri="{FF2B5EF4-FFF2-40B4-BE49-F238E27FC236}">
                        <a16:creationId xmlns:a16="http://schemas.microsoft.com/office/drawing/2014/main" id="{C99EB19F-383E-4A2E-9C51-E0EE6CDFE6AB}"/>
                      </a:ext>
                    </a:extLst>
                  </p:cNvPr>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210" name="Straight Connector 209">
                    <a:extLst>
                      <a:ext uri="{FF2B5EF4-FFF2-40B4-BE49-F238E27FC236}">
                        <a16:creationId xmlns:a16="http://schemas.microsoft.com/office/drawing/2014/main" id="{0639A734-435C-4413-803B-9C7770A57070}"/>
                      </a:ext>
                    </a:extLst>
                  </p:cNvPr>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211" name="Straight Connector 210">
                    <a:extLst>
                      <a:ext uri="{FF2B5EF4-FFF2-40B4-BE49-F238E27FC236}">
                        <a16:creationId xmlns:a16="http://schemas.microsoft.com/office/drawing/2014/main" id="{2434E4BA-89CB-481D-961E-0EE98D985145}"/>
                      </a:ext>
                    </a:extLst>
                  </p:cNvPr>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212" name="Straight Connector 211">
                    <a:extLst>
                      <a:ext uri="{FF2B5EF4-FFF2-40B4-BE49-F238E27FC236}">
                        <a16:creationId xmlns:a16="http://schemas.microsoft.com/office/drawing/2014/main" id="{68C24C88-D799-410F-BFA4-DB84B5B914F8}"/>
                      </a:ext>
                    </a:extLst>
                  </p:cNvPr>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a:extLst>
                      <a:ext uri="{FF2B5EF4-FFF2-40B4-BE49-F238E27FC236}">
                        <a16:creationId xmlns:a16="http://schemas.microsoft.com/office/drawing/2014/main" id="{D3DA6F76-500E-40EA-A992-D6F03CD78C81}"/>
                      </a:ext>
                    </a:extLst>
                  </p:cNvPr>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a:extLst>
                      <a:ext uri="{FF2B5EF4-FFF2-40B4-BE49-F238E27FC236}">
                        <a16:creationId xmlns:a16="http://schemas.microsoft.com/office/drawing/2014/main" id="{B486AFC1-ED5C-4A55-9B39-2B1B7AAA19F3}"/>
                      </a:ext>
                    </a:extLst>
                  </p:cNvPr>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a:extLst>
                      <a:ext uri="{FF2B5EF4-FFF2-40B4-BE49-F238E27FC236}">
                        <a16:creationId xmlns:a16="http://schemas.microsoft.com/office/drawing/2014/main" id="{F98C0C90-F870-4E97-A089-195FFA56724B}"/>
                      </a:ext>
                    </a:extLst>
                  </p:cNvPr>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a:extLst>
                      <a:ext uri="{FF2B5EF4-FFF2-40B4-BE49-F238E27FC236}">
                        <a16:creationId xmlns:a16="http://schemas.microsoft.com/office/drawing/2014/main" id="{DA52E5F0-D532-4ABC-B491-A7668310F227}"/>
                      </a:ext>
                    </a:extLst>
                  </p:cNvPr>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a:extLst>
                      <a:ext uri="{FF2B5EF4-FFF2-40B4-BE49-F238E27FC236}">
                        <a16:creationId xmlns:a16="http://schemas.microsoft.com/office/drawing/2014/main" id="{9147EEB6-C683-4CFF-BC62-514F7849FDAB}"/>
                      </a:ext>
                    </a:extLst>
                  </p:cNvPr>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218" name="Straight Connector 217">
                    <a:extLst>
                      <a:ext uri="{FF2B5EF4-FFF2-40B4-BE49-F238E27FC236}">
                        <a16:creationId xmlns:a16="http://schemas.microsoft.com/office/drawing/2014/main" id="{9645F4AF-4AC8-4172-B162-0757EBF36A9E}"/>
                      </a:ext>
                    </a:extLst>
                  </p:cNvPr>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219" name="Straight Connector 218">
                    <a:extLst>
                      <a:ext uri="{FF2B5EF4-FFF2-40B4-BE49-F238E27FC236}">
                        <a16:creationId xmlns:a16="http://schemas.microsoft.com/office/drawing/2014/main" id="{BF95EE5A-1028-4DE7-95D6-8E72022D9F4B}"/>
                      </a:ext>
                    </a:extLst>
                  </p:cNvPr>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220" name="Straight Connector 219">
                    <a:extLst>
                      <a:ext uri="{FF2B5EF4-FFF2-40B4-BE49-F238E27FC236}">
                        <a16:creationId xmlns:a16="http://schemas.microsoft.com/office/drawing/2014/main" id="{5DE6FB95-2DA0-4C0F-B305-C1C0FCED66B4}"/>
                      </a:ext>
                    </a:extLst>
                  </p:cNvPr>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grpSp>
          <mc:AlternateContent xmlns:mc="http://schemas.openxmlformats.org/markup-compatibility/2006" xmlns:a14="http://schemas.microsoft.com/office/drawing/2010/main">
            <mc:Choice Requires="a14">
              <p:sp>
                <p:nvSpPr>
                  <p:cNvPr id="141" name="Rectangle 140">
                    <a:extLst>
                      <a:ext uri="{FF2B5EF4-FFF2-40B4-BE49-F238E27FC236}">
                        <a16:creationId xmlns:a16="http://schemas.microsoft.com/office/drawing/2014/main" id="{52AA7DE9-8692-4DEF-A94F-46409ECE9002}"/>
                      </a:ext>
                    </a:extLst>
                  </p:cNvPr>
                  <p:cNvSpPr/>
                  <p:nvPr/>
                </p:nvSpPr>
                <p:spPr>
                  <a:xfrm>
                    <a:off x="5381878" y="1580899"/>
                    <a:ext cx="359647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y</a:t>
                    </a:r>
                    <a:r>
                      <a:rPr kumimoji="0" lang="en-US" altLang="en-US" sz="2400" b="0" i="0" u="none" strike="noStrike" kern="1200" cap="none" spc="0" normalizeH="0" baseline="-25000" noProof="0" dirty="0">
                        <a:ln>
                          <a:noFill/>
                        </a:ln>
                        <a:solidFill>
                          <a:srgbClr val="FF00FF"/>
                        </a:solidFill>
                        <a:effectLst/>
                        <a:uLnTx/>
                        <a:uFillTx/>
                        <a:latin typeface="Times New Roman" pitchFamily="18" charset="0"/>
                        <a:ea typeface="+mn-ea"/>
                        <a:cs typeface="Times New Roman" panose="02020603050405020304" pitchFamily="18" charset="0"/>
                      </a:rPr>
                      <a:t>1</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=face, …,</a:t>
                    </a:r>
                    <a:b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r>
                          <m:rPr>
                            <m:nor/>
                          </m:rP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y</m:t>
                        </m:r>
                        <m:r>
                          <m:rPr>
                            <m:nor/>
                          </m:rPr>
                          <a:rPr kumimoji="0" lang="en-US" altLang="en-US" sz="2400" b="0" i="0" u="none" strike="noStrike" kern="1200" cap="none" spc="0" normalizeH="0" baseline="-25000" noProof="0" dirty="0" smtClean="0">
                            <a:ln>
                              <a:noFill/>
                            </a:ln>
                            <a:solidFill>
                              <a:srgbClr val="FF00FF"/>
                            </a:solidFill>
                            <a:effectLst/>
                            <a:uLnTx/>
                            <a:uFillTx/>
                            <a:latin typeface="Times New Roman" pitchFamily="18" charset="0"/>
                            <a:ea typeface="+mn-ea"/>
                            <a:cs typeface="Times New Roman" panose="02020603050405020304" pitchFamily="18" charset="0"/>
                          </a:rPr>
                          <m:t>10,000</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=bicycle</a:t>
                    </a:r>
                  </a:p>
                </p:txBody>
              </p:sp>
            </mc:Choice>
            <mc:Fallback xmlns="">
              <p:sp>
                <p:nvSpPr>
                  <p:cNvPr id="201" name="Rectangle 200">
                    <a:extLst>
                      <a:ext uri="{FF2B5EF4-FFF2-40B4-BE49-F238E27FC236}">
                        <a16:creationId xmlns:a16="http://schemas.microsoft.com/office/drawing/2014/main" id="{1720DAA3-0411-42C6-8B78-E1FEE18272BC}"/>
                      </a:ext>
                    </a:extLst>
                  </p:cNvPr>
                  <p:cNvSpPr>
                    <a:spLocks noRot="1" noChangeAspect="1" noMove="1" noResize="1" noEditPoints="1" noAdjustHandles="1" noChangeArrowheads="1" noChangeShapeType="1" noTextEdit="1"/>
                  </p:cNvSpPr>
                  <p:nvPr/>
                </p:nvSpPr>
                <p:spPr>
                  <a:xfrm>
                    <a:off x="5381878" y="1580899"/>
                    <a:ext cx="3596470" cy="830997"/>
                  </a:xfrm>
                  <a:prstGeom prst="rect">
                    <a:avLst/>
                  </a:prstGeom>
                  <a:blipFill>
                    <a:blip r:embed="rId5"/>
                    <a:stretch>
                      <a:fillRect t="-6569" b="-15328"/>
                    </a:stretch>
                  </a:blipFill>
                </p:spPr>
                <p:txBody>
                  <a:bodyPr/>
                  <a:lstStyle/>
                  <a:p>
                    <a:r>
                      <a:rPr lang="en-US">
                        <a:noFill/>
                      </a:rPr>
                      <a:t> </a:t>
                    </a:r>
                  </a:p>
                </p:txBody>
              </p:sp>
            </mc:Fallback>
          </mc:AlternateContent>
        </p:grpSp>
        <p:pic>
          <p:nvPicPr>
            <p:cNvPr id="135" name="Picture 6" descr="https://encrypted-tbn2.gstatic.com/images?q=tbn:ANd9GcQxi0BXRGGWwpZlLt6x5i_eKwXhaJLwx7Ku7fvdkqS2tzyVEg1gRg">
              <a:extLst>
                <a:ext uri="{FF2B5EF4-FFF2-40B4-BE49-F238E27FC236}">
                  <a16:creationId xmlns:a16="http://schemas.microsoft.com/office/drawing/2014/main" id="{390E767B-D95E-42E7-A05E-60499C0AAD9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1639956" y="2007704"/>
              <a:ext cx="808088" cy="5377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23" name="Group 222">
            <a:extLst>
              <a:ext uri="{FF2B5EF4-FFF2-40B4-BE49-F238E27FC236}">
                <a16:creationId xmlns:a16="http://schemas.microsoft.com/office/drawing/2014/main" id="{CC938C60-886C-4A29-A3A3-F5A5A6D11BFE}"/>
              </a:ext>
            </a:extLst>
          </p:cNvPr>
          <p:cNvGrpSpPr/>
          <p:nvPr/>
        </p:nvGrpSpPr>
        <p:grpSpPr>
          <a:xfrm>
            <a:off x="4065104" y="2637819"/>
            <a:ext cx="2846736" cy="1248381"/>
            <a:chOff x="4065104" y="1190019"/>
            <a:chExt cx="2846736" cy="1248381"/>
          </a:xfrm>
        </p:grpSpPr>
        <p:grpSp>
          <p:nvGrpSpPr>
            <p:cNvPr id="224" name="Group 223">
              <a:extLst>
                <a:ext uri="{FF2B5EF4-FFF2-40B4-BE49-F238E27FC236}">
                  <a16:creationId xmlns:a16="http://schemas.microsoft.com/office/drawing/2014/main" id="{A72699CB-62BE-405F-814B-3F34946BDF27}"/>
                </a:ext>
              </a:extLst>
            </p:cNvPr>
            <p:cNvGrpSpPr/>
            <p:nvPr/>
          </p:nvGrpSpPr>
          <p:grpSpPr>
            <a:xfrm>
              <a:off x="4065104" y="1190019"/>
              <a:ext cx="2846736" cy="1248381"/>
              <a:chOff x="4065104" y="1190019"/>
              <a:chExt cx="2846736" cy="1248381"/>
            </a:xfrm>
          </p:grpSpPr>
          <p:grpSp>
            <p:nvGrpSpPr>
              <p:cNvPr id="226" name="Group 225">
                <a:extLst>
                  <a:ext uri="{FF2B5EF4-FFF2-40B4-BE49-F238E27FC236}">
                    <a16:creationId xmlns:a16="http://schemas.microsoft.com/office/drawing/2014/main" id="{F8542A24-B07E-4E78-942E-2DA48B5AFED0}"/>
                  </a:ext>
                </a:extLst>
              </p:cNvPr>
              <p:cNvGrpSpPr/>
              <p:nvPr/>
            </p:nvGrpSpPr>
            <p:grpSpPr>
              <a:xfrm>
                <a:off x="4065104" y="1190019"/>
                <a:ext cx="2846736" cy="1248381"/>
                <a:chOff x="4065104" y="1190019"/>
                <a:chExt cx="2846736" cy="1248381"/>
              </a:xfrm>
            </p:grpSpPr>
            <p:sp>
              <p:nvSpPr>
                <p:cNvPr id="228" name="Oval 227">
                  <a:extLst>
                    <a:ext uri="{FF2B5EF4-FFF2-40B4-BE49-F238E27FC236}">
                      <a16:creationId xmlns:a16="http://schemas.microsoft.com/office/drawing/2014/main" id="{A7C175A2-9A97-4CEE-B222-CA14E7EB6047}"/>
                    </a:ext>
                  </a:extLst>
                </p:cNvPr>
                <p:cNvSpPr/>
                <p:nvPr/>
              </p:nvSpPr>
              <p:spPr>
                <a:xfrm>
                  <a:off x="6211751" y="2133167"/>
                  <a:ext cx="700089" cy="305233"/>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9" name="Oval 228">
                  <a:extLst>
                    <a:ext uri="{FF2B5EF4-FFF2-40B4-BE49-F238E27FC236}">
                      <a16:creationId xmlns:a16="http://schemas.microsoft.com/office/drawing/2014/main" id="{9E2A7E3B-B745-4591-AF67-C95E23BC88F8}"/>
                    </a:ext>
                  </a:extLst>
                </p:cNvPr>
                <p:cNvSpPr/>
                <p:nvPr/>
              </p:nvSpPr>
              <p:spPr>
                <a:xfrm>
                  <a:off x="4065104" y="1190019"/>
                  <a:ext cx="564579" cy="300098"/>
                </a:xfrm>
                <a:prstGeom prst="ellipse">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
            <p:nvSpPr>
              <p:cNvPr id="227" name="Rectangle 226">
                <a:extLst>
                  <a:ext uri="{FF2B5EF4-FFF2-40B4-BE49-F238E27FC236}">
                    <a16:creationId xmlns:a16="http://schemas.microsoft.com/office/drawing/2014/main" id="{14821B59-6554-4658-A55C-BD6572A678DB}"/>
                  </a:ext>
                </a:extLst>
              </p:cNvPr>
              <p:cNvSpPr/>
              <p:nvPr/>
            </p:nvSpPr>
            <p:spPr>
              <a:xfrm rot="1609143">
                <a:off x="4778121" y="1364663"/>
                <a:ext cx="141577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Compress</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grpSp>
        <p:cxnSp>
          <p:nvCxnSpPr>
            <p:cNvPr id="225" name="Straight Arrow Connector 224">
              <a:extLst>
                <a:ext uri="{FF2B5EF4-FFF2-40B4-BE49-F238E27FC236}">
                  <a16:creationId xmlns:a16="http://schemas.microsoft.com/office/drawing/2014/main" id="{01CC9052-B09C-491D-931C-8062EF00E1F7}"/>
                </a:ext>
              </a:extLst>
            </p:cNvPr>
            <p:cNvCxnSpPr>
              <a:cxnSpLocks/>
            </p:cNvCxnSpPr>
            <p:nvPr/>
          </p:nvCxnSpPr>
          <p:spPr bwMode="auto">
            <a:xfrm>
              <a:off x="4628566" y="1388534"/>
              <a:ext cx="1696034" cy="796173"/>
            </a:xfrm>
            <a:prstGeom prst="straightConnector1">
              <a:avLst/>
            </a:prstGeom>
            <a:noFill/>
            <a:ln w="38100" cap="sq" cmpd="sng" algn="ctr">
              <a:solidFill>
                <a:schemeClr val="hlink"/>
              </a:solidFill>
              <a:prstDash val="solid"/>
              <a:round/>
              <a:headEnd type="triangle" w="med" len="med"/>
              <a:tailEnd type="none"/>
            </a:ln>
            <a:effectLst/>
          </p:spPr>
        </p:cxnSp>
      </p:grpSp>
      <p:sp>
        <p:nvSpPr>
          <p:cNvPr id="230" name="Rectangle 229">
            <a:extLst>
              <a:ext uri="{FF2B5EF4-FFF2-40B4-BE49-F238E27FC236}">
                <a16:creationId xmlns:a16="http://schemas.microsoft.com/office/drawing/2014/main" id="{492EF07C-2E78-4B87-8574-957C8D21D85E}"/>
              </a:ext>
            </a:extLst>
          </p:cNvPr>
          <p:cNvSpPr/>
          <p:nvPr/>
        </p:nvSpPr>
        <p:spPr>
          <a:xfrm rot="1560817">
            <a:off x="4932208" y="2411447"/>
            <a:ext cx="1180137"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Encode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1" name="Curved Up Arrow 3">
            <a:extLst>
              <a:ext uri="{FF2B5EF4-FFF2-40B4-BE49-F238E27FC236}">
                <a16:creationId xmlns:a16="http://schemas.microsoft.com/office/drawing/2014/main" id="{682DF1BC-31EF-4554-B6FD-D76A030D58F7}"/>
              </a:ext>
            </a:extLst>
          </p:cNvPr>
          <p:cNvSpPr/>
          <p:nvPr/>
        </p:nvSpPr>
        <p:spPr>
          <a:xfrm rot="11953130">
            <a:off x="4645489" y="2246067"/>
            <a:ext cx="1656369" cy="457200"/>
          </a:xfrm>
          <a:prstGeom prst="curvedUp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32" name="Curved Up Arrow 196">
            <a:extLst>
              <a:ext uri="{FF2B5EF4-FFF2-40B4-BE49-F238E27FC236}">
                <a16:creationId xmlns:a16="http://schemas.microsoft.com/office/drawing/2014/main" id="{0338C072-E5AA-41C5-9598-ADA9457920C3}"/>
              </a:ext>
            </a:extLst>
          </p:cNvPr>
          <p:cNvSpPr/>
          <p:nvPr/>
        </p:nvSpPr>
        <p:spPr>
          <a:xfrm rot="12154169" flipH="1" flipV="1">
            <a:off x="4258710" y="3295412"/>
            <a:ext cx="1581512" cy="457200"/>
          </a:xfrm>
          <a:prstGeom prst="curvedUpArrow">
            <a:avLst/>
          </a:prstGeom>
          <a:ln w="25400">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33" name="Rectangle 232">
            <a:extLst>
              <a:ext uri="{FF2B5EF4-FFF2-40B4-BE49-F238E27FC236}">
                <a16:creationId xmlns:a16="http://schemas.microsoft.com/office/drawing/2014/main" id="{C4116658-4374-41AC-9FD6-6CEC8834FC7D}"/>
              </a:ext>
            </a:extLst>
          </p:cNvPr>
          <p:cNvSpPr/>
          <p:nvPr/>
        </p:nvSpPr>
        <p:spPr>
          <a:xfrm rot="1560817">
            <a:off x="4470494" y="3237955"/>
            <a:ext cx="1124026"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Decode</a:t>
            </a:r>
            <a:endParaRPr kumimoji="0" 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234" name="Rectangle 233">
            <a:extLst>
              <a:ext uri="{FF2B5EF4-FFF2-40B4-BE49-F238E27FC236}">
                <a16:creationId xmlns:a16="http://schemas.microsoft.com/office/drawing/2014/main" id="{09C84015-46B2-46E2-B47B-0947F1436E97}"/>
              </a:ext>
            </a:extLst>
          </p:cNvPr>
          <p:cNvSpPr/>
          <p:nvPr/>
        </p:nvSpPr>
        <p:spPr>
          <a:xfrm>
            <a:off x="5736455" y="2103001"/>
            <a:ext cx="2943562" cy="830997"/>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Given training data</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learn weights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rPr>
              <a:t>k</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AlternateContent xmlns:mc="http://schemas.openxmlformats.org/markup-compatibility/2006" xmlns:a14="http://schemas.microsoft.com/office/drawing/2010/main">
        <mc:Choice Requires="a14">
          <p:sp>
            <p:nvSpPr>
              <p:cNvPr id="235" name="Rectangle 234">
                <a:extLst>
                  <a:ext uri="{FF2B5EF4-FFF2-40B4-BE49-F238E27FC236}">
                    <a16:creationId xmlns:a16="http://schemas.microsoft.com/office/drawing/2014/main" id="{DA0851EF-031A-441B-80D2-D2FE5F97F2FD}"/>
                  </a:ext>
                </a:extLst>
              </p:cNvPr>
              <p:cNvSpPr/>
              <p:nvPr/>
            </p:nvSpPr>
            <p:spPr>
              <a:xfrm>
                <a:off x="2487480" y="4070559"/>
                <a:ext cx="3096999" cy="1200329"/>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With the weights </a:t>
                </a:r>
                <a:r>
                  <a:rPr kumimoji="0" lang="en-US" altLang="en-US" sz="2400" b="0" i="1" u="none" strike="noStrike" kern="1200" cap="none" spc="0" normalizeH="0" baseline="0" noProof="0" dirty="0" err="1">
                    <a:ln>
                      <a:noFill/>
                    </a:ln>
                    <a:solidFill>
                      <a:srgbClr val="66FF33"/>
                    </a:solidFill>
                    <a:effectLst/>
                    <a:uLnTx/>
                    <a:uFillTx/>
                    <a:latin typeface="Times New Roman" pitchFamily="18" charset="0"/>
                    <a:ea typeface="+mn-ea"/>
                    <a:cs typeface="Times New Roman" panose="02020603050405020304" pitchFamily="18" charset="0"/>
                  </a:rPr>
                  <a:t>w</a:t>
                </a:r>
                <a:r>
                  <a:rPr kumimoji="0" lang="en-US" altLang="en-US" sz="2400" b="0" i="0"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rPr>
                  <a:t>k</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machine will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give </a:t>
                </a:r>
                <a14:m>
                  <m:oMath xmlns:m="http://schemas.openxmlformats.org/officeDocument/2006/math">
                    <m:r>
                      <m:rPr>
                        <m:nor/>
                      </m:rPr>
                      <a:rPr kumimoji="0" lang="en-US" altLang="en-US" sz="2400" b="0" i="1" u="none" strike="noStrike" kern="1200" cap="none" spc="0" normalizeH="0" baseline="0" noProof="0" dirty="0" smtClean="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m:t>y</m:t>
                    </m:r>
                    <m:r>
                      <m:rPr>
                        <m:nor/>
                      </m:rPr>
                      <a:rPr kumimoji="0" lang="en-US" altLang="en-US" sz="2400" b="0" i="0" u="none" strike="noStrike" kern="1200" cap="none" spc="0" normalizeH="0" baseline="-25000" noProof="0" dirty="0" smtClean="0">
                        <a:ln>
                          <a:noFill/>
                        </a:ln>
                        <a:solidFill>
                          <a:srgbClr val="FF00FF"/>
                        </a:solidFill>
                        <a:effectLst/>
                        <a:uLnTx/>
                        <a:uFillTx/>
                        <a:latin typeface="Times New Roman" pitchFamily="18" charset="0"/>
                        <a:ea typeface="+mn-ea"/>
                        <a:cs typeface="Times New Roman" panose="02020603050405020304" pitchFamily="18" charset="0"/>
                      </a:rPr>
                      <m:t>d</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for most </a:t>
                </a:r>
                <a14:m>
                  <m:oMath xmlns:m="http://schemas.openxmlformats.org/officeDocument/2006/math">
                    <m:r>
                      <m:rPr>
                        <m:nor/>
                      </m:rP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x</m:t>
                    </m:r>
                    <m:r>
                      <m:rPr>
                        <m:nor/>
                      </m:rPr>
                      <a:rPr kumimoji="0" lang="en-US" altLang="en-US" sz="2400" b="0" i="0" u="none" strike="noStrike" kern="1200" cap="none" spc="0" normalizeH="0" baseline="-25000" noProof="0" dirty="0">
                        <a:ln>
                          <a:noFill/>
                        </a:ln>
                        <a:solidFill>
                          <a:srgbClr val="FF00FF"/>
                        </a:solidFill>
                        <a:effectLst/>
                        <a:uLnTx/>
                        <a:uFillTx/>
                        <a:latin typeface="Times New Roman" pitchFamily="18" charset="0"/>
                        <a:ea typeface="+mn-ea"/>
                        <a:cs typeface="Times New Roman" panose="02020603050405020304" pitchFamily="18" charset="0"/>
                      </a:rPr>
                      <m:t>d</m:t>
                    </m:r>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35" name="Rectangle 234">
                <a:extLst>
                  <a:ext uri="{FF2B5EF4-FFF2-40B4-BE49-F238E27FC236}">
                    <a16:creationId xmlns:a16="http://schemas.microsoft.com/office/drawing/2014/main" id="{DA0851EF-031A-441B-80D2-D2FE5F97F2FD}"/>
                  </a:ext>
                </a:extLst>
              </p:cNvPr>
              <p:cNvSpPr>
                <a:spLocks noRot="1" noChangeAspect="1" noMove="1" noResize="1" noEditPoints="1" noAdjustHandles="1" noChangeArrowheads="1" noChangeShapeType="1" noTextEdit="1"/>
              </p:cNvSpPr>
              <p:nvPr/>
            </p:nvSpPr>
            <p:spPr>
              <a:xfrm>
                <a:off x="2487480" y="4070559"/>
                <a:ext cx="3096999" cy="1200329"/>
              </a:xfrm>
              <a:prstGeom prst="rect">
                <a:avLst/>
              </a:prstGeom>
              <a:blipFill>
                <a:blip r:embed="rId13"/>
                <a:stretch>
                  <a:fillRect t="-4061" r="-6496" b="-1066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36" name="Text Box 33">
                <a:extLst>
                  <a:ext uri="{FF2B5EF4-FFF2-40B4-BE49-F238E27FC236}">
                    <a16:creationId xmlns:a16="http://schemas.microsoft.com/office/drawing/2014/main" id="{164047C8-27F8-4E5E-8599-37D7445D2422}"/>
                  </a:ext>
                </a:extLst>
              </p:cNvPr>
              <p:cNvSpPr txBox="1">
                <a:spLocks noChangeArrowheads="1"/>
              </p:cNvSpPr>
              <p:nvPr/>
            </p:nvSpPr>
            <p:spPr bwMode="auto">
              <a:xfrm>
                <a:off x="-259504" y="4753428"/>
                <a:ext cx="4450504" cy="21482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Advantage:</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Hopefully, the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 </m:t>
                    </m:r>
                  </m:oMath>
                </a14:m>
                <a:b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14:m>
                  <m:oMath xmlns:m="http://schemas.openxmlformats.org/officeDocument/2006/math">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rPr>
                      <m:t> </m:t>
                    </m:r>
                  </m:oMath>
                </a14:m>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“understands”  the pattern.</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Hopefully, it will generalize to</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00FFFF"/>
                    </a:solidFill>
                    <a:effectLst/>
                    <a:uLnTx/>
                    <a:uFillTx/>
                    <a:latin typeface="Times New Roman" panose="02020603050405020304" pitchFamily="18" charset="0"/>
                    <a:ea typeface="+mn-ea"/>
                    <a:cs typeface="Times New Roman" panose="02020603050405020304" pitchFamily="18" charset="0"/>
                  </a:rPr>
                  <a:t>unseen inputs</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p>
            </p:txBody>
          </p:sp>
        </mc:Choice>
        <mc:Fallback xmlns="">
          <p:sp>
            <p:nvSpPr>
              <p:cNvPr id="236" name="Text Box 33">
                <a:extLst>
                  <a:ext uri="{FF2B5EF4-FFF2-40B4-BE49-F238E27FC236}">
                    <a16:creationId xmlns:a16="http://schemas.microsoft.com/office/drawing/2014/main" id="{164047C8-27F8-4E5E-8599-37D7445D2422}"/>
                  </a:ext>
                </a:extLst>
              </p:cNvPr>
              <p:cNvSpPr txBox="1">
                <a:spLocks noRot="1" noChangeAspect="1" noMove="1" noResize="1" noEditPoints="1" noAdjustHandles="1" noChangeArrowheads="1" noChangeShapeType="1" noTextEdit="1"/>
              </p:cNvSpPr>
              <p:nvPr/>
            </p:nvSpPr>
            <p:spPr bwMode="auto">
              <a:xfrm>
                <a:off x="-259504" y="4753428"/>
                <a:ext cx="4450504" cy="2148280"/>
              </a:xfrm>
              <a:prstGeom prst="rect">
                <a:avLst/>
              </a:prstGeom>
              <a:blipFill>
                <a:blip r:embed="rId14"/>
                <a:stretch>
                  <a:fillRect t="-3125" b="-56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1866506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43"/>
                                        </p:tgtEl>
                                        <p:attrNameLst>
                                          <p:attrName>style.visibility</p:attrName>
                                        </p:attrNameLst>
                                      </p:cBhvr>
                                      <p:to>
                                        <p:strVal val="visible"/>
                                      </p:to>
                                    </p:set>
                                    <p:anim calcmode="lin" valueType="num">
                                      <p:cBhvr additive="base">
                                        <p:cTn id="7" dur="500" fill="hold"/>
                                        <p:tgtEl>
                                          <p:spTgt spid="143"/>
                                        </p:tgtEl>
                                        <p:attrNameLst>
                                          <p:attrName>ppt_x</p:attrName>
                                        </p:attrNameLst>
                                      </p:cBhvr>
                                      <p:tavLst>
                                        <p:tav tm="0">
                                          <p:val>
                                            <p:strVal val="#ppt_x"/>
                                          </p:val>
                                        </p:tav>
                                        <p:tav tm="100000">
                                          <p:val>
                                            <p:strVal val="#ppt_x"/>
                                          </p:val>
                                        </p:tav>
                                      </p:tavLst>
                                    </p:anim>
                                    <p:anim calcmode="lin" valueType="num">
                                      <p:cBhvr additive="base">
                                        <p:cTn id="8" dur="500" fill="hold"/>
                                        <p:tgtEl>
                                          <p:spTgt spid="143"/>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67"/>
                                        </p:tgtEl>
                                        <p:attrNameLst>
                                          <p:attrName>style.visibility</p:attrName>
                                        </p:attrNameLst>
                                      </p:cBhvr>
                                      <p:to>
                                        <p:strVal val="visible"/>
                                      </p:to>
                                    </p:set>
                                    <p:anim calcmode="lin" valueType="num">
                                      <p:cBhvr additive="base">
                                        <p:cTn id="11" dur="500" fill="hold"/>
                                        <p:tgtEl>
                                          <p:spTgt spid="67"/>
                                        </p:tgtEl>
                                        <p:attrNameLst>
                                          <p:attrName>ppt_x</p:attrName>
                                        </p:attrNameLst>
                                      </p:cBhvr>
                                      <p:tavLst>
                                        <p:tav tm="0">
                                          <p:val>
                                            <p:strVal val="#ppt_x"/>
                                          </p:val>
                                        </p:tav>
                                        <p:tav tm="100000">
                                          <p:val>
                                            <p:strVal val="#ppt_x"/>
                                          </p:val>
                                        </p:tav>
                                      </p:tavLst>
                                    </p:anim>
                                    <p:anim calcmode="lin" valueType="num">
                                      <p:cBhvr additive="base">
                                        <p:cTn id="12" dur="500" fill="hold"/>
                                        <p:tgtEl>
                                          <p:spTgt spid="67"/>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148"/>
                                        </p:tgtEl>
                                        <p:attrNameLst>
                                          <p:attrName>style.visibility</p:attrName>
                                        </p:attrNameLst>
                                      </p:cBhvr>
                                      <p:to>
                                        <p:strVal val="visible"/>
                                      </p:to>
                                    </p:set>
                                    <p:anim calcmode="lin" valueType="num">
                                      <p:cBhvr additive="base">
                                        <p:cTn id="17" dur="500" fill="hold"/>
                                        <p:tgtEl>
                                          <p:spTgt spid="148"/>
                                        </p:tgtEl>
                                        <p:attrNameLst>
                                          <p:attrName>ppt_x</p:attrName>
                                        </p:attrNameLst>
                                      </p:cBhvr>
                                      <p:tavLst>
                                        <p:tav tm="0">
                                          <p:val>
                                            <p:strVal val="#ppt_x"/>
                                          </p:val>
                                        </p:tav>
                                        <p:tav tm="100000">
                                          <p:val>
                                            <p:strVal val="#ppt_x"/>
                                          </p:val>
                                        </p:tav>
                                      </p:tavLst>
                                    </p:anim>
                                    <p:anim calcmode="lin" valueType="num">
                                      <p:cBhvr additive="base">
                                        <p:cTn id="18" dur="500" fill="hold"/>
                                        <p:tgtEl>
                                          <p:spTgt spid="148"/>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47"/>
                                        </p:tgtEl>
                                        <p:attrNameLst>
                                          <p:attrName>style.visibility</p:attrName>
                                        </p:attrNameLst>
                                      </p:cBhvr>
                                      <p:to>
                                        <p:strVal val="visible"/>
                                      </p:to>
                                    </p:set>
                                    <p:anim calcmode="lin" valueType="num">
                                      <p:cBhvr additive="base">
                                        <p:cTn id="23" dur="500" fill="hold"/>
                                        <p:tgtEl>
                                          <p:spTgt spid="147"/>
                                        </p:tgtEl>
                                        <p:attrNameLst>
                                          <p:attrName>ppt_x</p:attrName>
                                        </p:attrNameLst>
                                      </p:cBhvr>
                                      <p:tavLst>
                                        <p:tav tm="0">
                                          <p:val>
                                            <p:strVal val="#ppt_x"/>
                                          </p:val>
                                        </p:tav>
                                        <p:tav tm="100000">
                                          <p:val>
                                            <p:strVal val="#ppt_x"/>
                                          </p:val>
                                        </p:tav>
                                      </p:tavLst>
                                    </p:anim>
                                    <p:anim calcmode="lin" valueType="num">
                                      <p:cBhvr additive="base">
                                        <p:cTn id="24" dur="500" fill="hold"/>
                                        <p:tgtEl>
                                          <p:spTgt spid="147"/>
                                        </p:tgtEl>
                                        <p:attrNameLst>
                                          <p:attrName>ppt_y</p:attrName>
                                        </p:attrNameLst>
                                      </p:cBhvr>
                                      <p:tavLst>
                                        <p:tav tm="0">
                                          <p:val>
                                            <p:strVal val="1+#ppt_h/2"/>
                                          </p:val>
                                        </p:tav>
                                        <p:tav tm="100000">
                                          <p:val>
                                            <p:strVal val="#ppt_y"/>
                                          </p:val>
                                        </p:tav>
                                      </p:tavLst>
                                    </p:anim>
                                  </p:childTnLst>
                                </p:cTn>
                              </p:par>
                              <p:par>
                                <p:cTn id="25" presetID="2" presetClass="entr" presetSubtype="4" fill="hold" nodeType="withEffect">
                                  <p:stCondLst>
                                    <p:cond delay="0"/>
                                  </p:stCondLst>
                                  <p:childTnLst>
                                    <p:set>
                                      <p:cBhvr>
                                        <p:cTn id="26" dur="1" fill="hold">
                                          <p:stCondLst>
                                            <p:cond delay="0"/>
                                          </p:stCondLst>
                                        </p:cTn>
                                        <p:tgtEl>
                                          <p:spTgt spid="132">
                                            <p:txEl>
                                              <p:pRg st="0" end="0"/>
                                            </p:txEl>
                                          </p:spTgt>
                                        </p:tgtEl>
                                        <p:attrNameLst>
                                          <p:attrName>style.visibility</p:attrName>
                                        </p:attrNameLst>
                                      </p:cBhvr>
                                      <p:to>
                                        <p:strVal val="visible"/>
                                      </p:to>
                                    </p:set>
                                    <p:anim calcmode="lin" valueType="num">
                                      <p:cBhvr additive="base">
                                        <p:cTn id="27" dur="500" fill="hold"/>
                                        <p:tgtEl>
                                          <p:spTgt spid="132">
                                            <p:txEl>
                                              <p:pRg st="0" end="0"/>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13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33"/>
                                        </p:tgtEl>
                                        <p:attrNameLst>
                                          <p:attrName>style.visibility</p:attrName>
                                        </p:attrNameLst>
                                      </p:cBhvr>
                                      <p:to>
                                        <p:strVal val="visible"/>
                                      </p:to>
                                    </p:set>
                                    <p:anim calcmode="lin" valueType="num">
                                      <p:cBhvr additive="base">
                                        <p:cTn id="33" dur="500" fill="hold"/>
                                        <p:tgtEl>
                                          <p:spTgt spid="133"/>
                                        </p:tgtEl>
                                        <p:attrNameLst>
                                          <p:attrName>ppt_x</p:attrName>
                                        </p:attrNameLst>
                                      </p:cBhvr>
                                      <p:tavLst>
                                        <p:tav tm="0">
                                          <p:val>
                                            <p:strVal val="0-#ppt_w/2"/>
                                          </p:val>
                                        </p:tav>
                                        <p:tav tm="100000">
                                          <p:val>
                                            <p:strVal val="#ppt_x"/>
                                          </p:val>
                                        </p:tav>
                                      </p:tavLst>
                                    </p:anim>
                                    <p:anim calcmode="lin" valueType="num">
                                      <p:cBhvr additive="base">
                                        <p:cTn id="34" dur="500" fill="hold"/>
                                        <p:tgtEl>
                                          <p:spTgt spid="13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6" fill="hold" grpId="0" nodeType="clickEffect">
                                  <p:stCondLst>
                                    <p:cond delay="0"/>
                                  </p:stCondLst>
                                  <p:childTnLst>
                                    <p:set>
                                      <p:cBhvr>
                                        <p:cTn id="38" dur="1" fill="hold">
                                          <p:stCondLst>
                                            <p:cond delay="0"/>
                                          </p:stCondLst>
                                        </p:cTn>
                                        <p:tgtEl>
                                          <p:spTgt spid="231"/>
                                        </p:tgtEl>
                                        <p:attrNameLst>
                                          <p:attrName>style.visibility</p:attrName>
                                        </p:attrNameLst>
                                      </p:cBhvr>
                                      <p:to>
                                        <p:strVal val="visible"/>
                                      </p:to>
                                    </p:set>
                                    <p:anim calcmode="lin" valueType="num">
                                      <p:cBhvr additive="base">
                                        <p:cTn id="39" dur="500" fill="hold"/>
                                        <p:tgtEl>
                                          <p:spTgt spid="231"/>
                                        </p:tgtEl>
                                        <p:attrNameLst>
                                          <p:attrName>ppt_x</p:attrName>
                                        </p:attrNameLst>
                                      </p:cBhvr>
                                      <p:tavLst>
                                        <p:tav tm="0">
                                          <p:val>
                                            <p:strVal val="1+#ppt_w/2"/>
                                          </p:val>
                                        </p:tav>
                                        <p:tav tm="100000">
                                          <p:val>
                                            <p:strVal val="#ppt_x"/>
                                          </p:val>
                                        </p:tav>
                                      </p:tavLst>
                                    </p:anim>
                                    <p:anim calcmode="lin" valueType="num">
                                      <p:cBhvr additive="base">
                                        <p:cTn id="40" dur="500" fill="hold"/>
                                        <p:tgtEl>
                                          <p:spTgt spid="231"/>
                                        </p:tgtEl>
                                        <p:attrNameLst>
                                          <p:attrName>ppt_y</p:attrName>
                                        </p:attrNameLst>
                                      </p:cBhvr>
                                      <p:tavLst>
                                        <p:tav tm="0">
                                          <p:val>
                                            <p:strVal val="1+#ppt_h/2"/>
                                          </p:val>
                                        </p:tav>
                                        <p:tav tm="100000">
                                          <p:val>
                                            <p:strVal val="#ppt_y"/>
                                          </p:val>
                                        </p:tav>
                                      </p:tavLst>
                                    </p:anim>
                                  </p:childTnLst>
                                </p:cTn>
                              </p:par>
                              <p:par>
                                <p:cTn id="41" presetID="2" presetClass="entr" presetSubtype="6" fill="hold" grpId="0" nodeType="withEffect">
                                  <p:stCondLst>
                                    <p:cond delay="0"/>
                                  </p:stCondLst>
                                  <p:childTnLst>
                                    <p:set>
                                      <p:cBhvr>
                                        <p:cTn id="42" dur="1" fill="hold">
                                          <p:stCondLst>
                                            <p:cond delay="0"/>
                                          </p:stCondLst>
                                        </p:cTn>
                                        <p:tgtEl>
                                          <p:spTgt spid="230"/>
                                        </p:tgtEl>
                                        <p:attrNameLst>
                                          <p:attrName>style.visibility</p:attrName>
                                        </p:attrNameLst>
                                      </p:cBhvr>
                                      <p:to>
                                        <p:strVal val="visible"/>
                                      </p:to>
                                    </p:set>
                                    <p:anim calcmode="lin" valueType="num">
                                      <p:cBhvr additive="base">
                                        <p:cTn id="43" dur="500" fill="hold"/>
                                        <p:tgtEl>
                                          <p:spTgt spid="230"/>
                                        </p:tgtEl>
                                        <p:attrNameLst>
                                          <p:attrName>ppt_x</p:attrName>
                                        </p:attrNameLst>
                                      </p:cBhvr>
                                      <p:tavLst>
                                        <p:tav tm="0">
                                          <p:val>
                                            <p:strVal val="1+#ppt_w/2"/>
                                          </p:val>
                                        </p:tav>
                                        <p:tav tm="100000">
                                          <p:val>
                                            <p:strVal val="#ppt_x"/>
                                          </p:val>
                                        </p:tav>
                                      </p:tavLst>
                                    </p:anim>
                                    <p:anim calcmode="lin" valueType="num">
                                      <p:cBhvr additive="base">
                                        <p:cTn id="44" dur="500" fill="hold"/>
                                        <p:tgtEl>
                                          <p:spTgt spid="230"/>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6" fill="hold" nodeType="clickEffect">
                                  <p:stCondLst>
                                    <p:cond delay="0"/>
                                  </p:stCondLst>
                                  <p:childTnLst>
                                    <p:set>
                                      <p:cBhvr>
                                        <p:cTn id="48" dur="1" fill="hold">
                                          <p:stCondLst>
                                            <p:cond delay="0"/>
                                          </p:stCondLst>
                                        </p:cTn>
                                        <p:tgtEl>
                                          <p:spTgt spid="234">
                                            <p:txEl>
                                              <p:pRg st="0" end="0"/>
                                            </p:txEl>
                                          </p:spTgt>
                                        </p:tgtEl>
                                        <p:attrNameLst>
                                          <p:attrName>style.visibility</p:attrName>
                                        </p:attrNameLst>
                                      </p:cBhvr>
                                      <p:to>
                                        <p:strVal val="visible"/>
                                      </p:to>
                                    </p:set>
                                    <p:anim calcmode="lin" valueType="num">
                                      <p:cBhvr additive="base">
                                        <p:cTn id="49" dur="500" fill="hold"/>
                                        <p:tgtEl>
                                          <p:spTgt spid="234">
                                            <p:txEl>
                                              <p:pRg st="0" end="0"/>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23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9" fill="hold" grpId="0" nodeType="clickEffect">
                                  <p:stCondLst>
                                    <p:cond delay="0"/>
                                  </p:stCondLst>
                                  <p:childTnLst>
                                    <p:set>
                                      <p:cBhvr>
                                        <p:cTn id="54" dur="1" fill="hold">
                                          <p:stCondLst>
                                            <p:cond delay="0"/>
                                          </p:stCondLst>
                                        </p:cTn>
                                        <p:tgtEl>
                                          <p:spTgt spid="232"/>
                                        </p:tgtEl>
                                        <p:attrNameLst>
                                          <p:attrName>style.visibility</p:attrName>
                                        </p:attrNameLst>
                                      </p:cBhvr>
                                      <p:to>
                                        <p:strVal val="visible"/>
                                      </p:to>
                                    </p:set>
                                    <p:anim calcmode="lin" valueType="num">
                                      <p:cBhvr additive="base">
                                        <p:cTn id="55" dur="500" fill="hold"/>
                                        <p:tgtEl>
                                          <p:spTgt spid="232"/>
                                        </p:tgtEl>
                                        <p:attrNameLst>
                                          <p:attrName>ppt_x</p:attrName>
                                        </p:attrNameLst>
                                      </p:cBhvr>
                                      <p:tavLst>
                                        <p:tav tm="0">
                                          <p:val>
                                            <p:strVal val="0-#ppt_w/2"/>
                                          </p:val>
                                        </p:tav>
                                        <p:tav tm="100000">
                                          <p:val>
                                            <p:strVal val="#ppt_x"/>
                                          </p:val>
                                        </p:tav>
                                      </p:tavLst>
                                    </p:anim>
                                    <p:anim calcmode="lin" valueType="num">
                                      <p:cBhvr additive="base">
                                        <p:cTn id="56" dur="500" fill="hold"/>
                                        <p:tgtEl>
                                          <p:spTgt spid="232"/>
                                        </p:tgtEl>
                                        <p:attrNameLst>
                                          <p:attrName>ppt_y</p:attrName>
                                        </p:attrNameLst>
                                      </p:cBhvr>
                                      <p:tavLst>
                                        <p:tav tm="0">
                                          <p:val>
                                            <p:strVal val="0-#ppt_h/2"/>
                                          </p:val>
                                        </p:tav>
                                        <p:tav tm="100000">
                                          <p:val>
                                            <p:strVal val="#ppt_y"/>
                                          </p:val>
                                        </p:tav>
                                      </p:tavLst>
                                    </p:anim>
                                  </p:childTnLst>
                                </p:cTn>
                              </p:par>
                              <p:par>
                                <p:cTn id="57" presetID="2" presetClass="entr" presetSubtype="9" fill="hold" grpId="0" nodeType="withEffect">
                                  <p:stCondLst>
                                    <p:cond delay="0"/>
                                  </p:stCondLst>
                                  <p:childTnLst>
                                    <p:set>
                                      <p:cBhvr>
                                        <p:cTn id="58" dur="1" fill="hold">
                                          <p:stCondLst>
                                            <p:cond delay="0"/>
                                          </p:stCondLst>
                                        </p:cTn>
                                        <p:tgtEl>
                                          <p:spTgt spid="233"/>
                                        </p:tgtEl>
                                        <p:attrNameLst>
                                          <p:attrName>style.visibility</p:attrName>
                                        </p:attrNameLst>
                                      </p:cBhvr>
                                      <p:to>
                                        <p:strVal val="visible"/>
                                      </p:to>
                                    </p:set>
                                    <p:anim calcmode="lin" valueType="num">
                                      <p:cBhvr additive="base">
                                        <p:cTn id="59" dur="500" fill="hold"/>
                                        <p:tgtEl>
                                          <p:spTgt spid="233"/>
                                        </p:tgtEl>
                                        <p:attrNameLst>
                                          <p:attrName>ppt_x</p:attrName>
                                        </p:attrNameLst>
                                      </p:cBhvr>
                                      <p:tavLst>
                                        <p:tav tm="0">
                                          <p:val>
                                            <p:strVal val="0-#ppt_w/2"/>
                                          </p:val>
                                        </p:tav>
                                        <p:tav tm="100000">
                                          <p:val>
                                            <p:strVal val="#ppt_x"/>
                                          </p:val>
                                        </p:tav>
                                      </p:tavLst>
                                    </p:anim>
                                    <p:anim calcmode="lin" valueType="num">
                                      <p:cBhvr additive="base">
                                        <p:cTn id="60" dur="500" fill="hold"/>
                                        <p:tgtEl>
                                          <p:spTgt spid="233"/>
                                        </p:tgtEl>
                                        <p:attrNameLst>
                                          <p:attrName>ppt_y</p:attrName>
                                        </p:attrNameLst>
                                      </p:cBhvr>
                                      <p:tavLst>
                                        <p:tav tm="0">
                                          <p:val>
                                            <p:strVal val="0-#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9" fill="hold" nodeType="clickEffect">
                                  <p:stCondLst>
                                    <p:cond delay="0"/>
                                  </p:stCondLst>
                                  <p:childTnLst>
                                    <p:set>
                                      <p:cBhvr>
                                        <p:cTn id="64" dur="1" fill="hold">
                                          <p:stCondLst>
                                            <p:cond delay="0"/>
                                          </p:stCondLst>
                                        </p:cTn>
                                        <p:tgtEl>
                                          <p:spTgt spid="235">
                                            <p:txEl>
                                              <p:pRg st="0" end="0"/>
                                            </p:txEl>
                                          </p:spTgt>
                                        </p:tgtEl>
                                        <p:attrNameLst>
                                          <p:attrName>style.visibility</p:attrName>
                                        </p:attrNameLst>
                                      </p:cBhvr>
                                      <p:to>
                                        <p:strVal val="visible"/>
                                      </p:to>
                                    </p:set>
                                    <p:anim calcmode="lin" valueType="num">
                                      <p:cBhvr additive="base">
                                        <p:cTn id="65" dur="500" fill="hold"/>
                                        <p:tgtEl>
                                          <p:spTgt spid="235">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235">
                                            <p:txEl>
                                              <p:pRg st="0" end="0"/>
                                            </p:txEl>
                                          </p:spTgt>
                                        </p:tgtEl>
                                        <p:attrNameLst>
                                          <p:attrName>ppt_y</p:attrName>
                                        </p:attrNameLst>
                                      </p:cBhvr>
                                      <p:tavLst>
                                        <p:tav tm="0">
                                          <p:val>
                                            <p:strVal val="0-#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6" fill="hold" nodeType="clickEffect">
                                  <p:stCondLst>
                                    <p:cond delay="0"/>
                                  </p:stCondLst>
                                  <p:childTnLst>
                                    <p:set>
                                      <p:cBhvr>
                                        <p:cTn id="70" dur="1" fill="hold">
                                          <p:stCondLst>
                                            <p:cond delay="0"/>
                                          </p:stCondLst>
                                        </p:cTn>
                                        <p:tgtEl>
                                          <p:spTgt spid="223"/>
                                        </p:tgtEl>
                                        <p:attrNameLst>
                                          <p:attrName>style.visibility</p:attrName>
                                        </p:attrNameLst>
                                      </p:cBhvr>
                                      <p:to>
                                        <p:strVal val="visible"/>
                                      </p:to>
                                    </p:set>
                                    <p:anim calcmode="lin" valueType="num">
                                      <p:cBhvr additive="base">
                                        <p:cTn id="71" dur="500" fill="hold"/>
                                        <p:tgtEl>
                                          <p:spTgt spid="223"/>
                                        </p:tgtEl>
                                        <p:attrNameLst>
                                          <p:attrName>ppt_x</p:attrName>
                                        </p:attrNameLst>
                                      </p:cBhvr>
                                      <p:tavLst>
                                        <p:tav tm="0">
                                          <p:val>
                                            <p:strVal val="1+#ppt_w/2"/>
                                          </p:val>
                                        </p:tav>
                                        <p:tav tm="100000">
                                          <p:val>
                                            <p:strVal val="#ppt_x"/>
                                          </p:val>
                                        </p:tav>
                                      </p:tavLst>
                                    </p:anim>
                                    <p:anim calcmode="lin" valueType="num">
                                      <p:cBhvr additive="base">
                                        <p:cTn id="72" dur="500" fill="hold"/>
                                        <p:tgtEl>
                                          <p:spTgt spid="223"/>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236">
                                            <p:txEl>
                                              <p:pRg st="0" end="0"/>
                                            </p:txEl>
                                          </p:spTgt>
                                        </p:tgtEl>
                                        <p:attrNameLst>
                                          <p:attrName>style.visibility</p:attrName>
                                        </p:attrNameLst>
                                      </p:cBhvr>
                                      <p:to>
                                        <p:strVal val="visible"/>
                                      </p:to>
                                    </p:set>
                                    <p:anim calcmode="lin" valueType="num">
                                      <p:cBhvr additive="base">
                                        <p:cTn id="77" dur="500" fill="hold"/>
                                        <p:tgtEl>
                                          <p:spTgt spid="236">
                                            <p:txEl>
                                              <p:pRg st="0" end="0"/>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236">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nodeType="clickEffect">
                                  <p:stCondLst>
                                    <p:cond delay="0"/>
                                  </p:stCondLst>
                                  <p:childTnLst>
                                    <p:set>
                                      <p:cBhvr>
                                        <p:cTn id="82" dur="1" fill="hold">
                                          <p:stCondLst>
                                            <p:cond delay="0"/>
                                          </p:stCondLst>
                                        </p:cTn>
                                        <p:tgtEl>
                                          <p:spTgt spid="236">
                                            <p:txEl>
                                              <p:pRg st="1" end="1"/>
                                            </p:txEl>
                                          </p:spTgt>
                                        </p:tgtEl>
                                        <p:attrNameLst>
                                          <p:attrName>style.visibility</p:attrName>
                                        </p:attrNameLst>
                                      </p:cBhvr>
                                      <p:to>
                                        <p:strVal val="visible"/>
                                      </p:to>
                                    </p:set>
                                    <p:anim calcmode="lin" valueType="num">
                                      <p:cBhvr additive="base">
                                        <p:cTn id="83" dur="500" fill="hold"/>
                                        <p:tgtEl>
                                          <p:spTgt spid="236">
                                            <p:txEl>
                                              <p:pRg st="1" end="1"/>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23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236">
                                            <p:txEl>
                                              <p:pRg st="2" end="2"/>
                                            </p:txEl>
                                          </p:spTgt>
                                        </p:tgtEl>
                                        <p:attrNameLst>
                                          <p:attrName>style.visibility</p:attrName>
                                        </p:attrNameLst>
                                      </p:cBhvr>
                                      <p:to>
                                        <p:strVal val="visible"/>
                                      </p:to>
                                    </p:set>
                                    <p:anim calcmode="lin" valueType="num">
                                      <p:cBhvr additive="base">
                                        <p:cTn id="89" dur="500" fill="hold"/>
                                        <p:tgtEl>
                                          <p:spTgt spid="236">
                                            <p:txEl>
                                              <p:pRg st="2" end="2"/>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236">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43" grpId="0"/>
      <p:bldP spid="230" grpId="0"/>
      <p:bldP spid="231" grpId="0" animBg="1"/>
      <p:bldP spid="232" grpId="0" animBg="1"/>
      <p:bldP spid="233" grpId="0"/>
    </p:bld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114" name="Group 113"/>
          <p:cNvGrpSpPr/>
          <p:nvPr/>
        </p:nvGrpSpPr>
        <p:grpSpPr>
          <a:xfrm>
            <a:off x="4029682" y="5511060"/>
            <a:ext cx="1639331" cy="678340"/>
            <a:chOff x="875410" y="4942080"/>
            <a:chExt cx="2353800" cy="860040"/>
          </a:xfrm>
        </p:grpSpPr>
        <p:sp>
          <p:nvSpPr>
            <p:cNvPr id="116" name="Oval 11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7" name="Oval 116"/>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8" name="Oval 117"/>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9" name="Oval 118"/>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0" name="Oval 119"/>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1" name="Oval 120"/>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2" name="Oval 121"/>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3" name="Oval 122"/>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4" name="Oval 123"/>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5" name="Oval 124"/>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6" name="Oval 125"/>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7" name="Oval 126"/>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67" name="Freeform 66"/>
          <p:cNvSpPr/>
          <p:nvPr/>
        </p:nvSpPr>
        <p:spPr>
          <a:xfrm>
            <a:off x="3910829" y="5624752"/>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cxnSp>
        <p:nvCxnSpPr>
          <p:cNvPr id="95" name="Straight Connector 94">
            <a:extLst>
              <a:ext uri="{FF2B5EF4-FFF2-40B4-BE49-F238E27FC236}">
                <a16:creationId xmlns:a16="http://schemas.microsoft.com/office/drawing/2014/main" id="{BCA091C8-AF4C-4396-8224-A2AF8BE63B86}"/>
              </a:ext>
            </a:extLst>
          </p:cNvPr>
          <p:cNvCxnSpPr/>
          <p:nvPr/>
        </p:nvCxnSpPr>
        <p:spPr bwMode="auto">
          <a:xfrm>
            <a:off x="3813976" y="5339369"/>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97" name="Straight Connector 96">
            <a:extLst>
              <a:ext uri="{FF2B5EF4-FFF2-40B4-BE49-F238E27FC236}">
                <a16:creationId xmlns:a16="http://schemas.microsoft.com/office/drawing/2014/main" id="{A911AB77-B20C-417E-A342-1279145066C1}"/>
              </a:ext>
            </a:extLst>
          </p:cNvPr>
          <p:cNvCxnSpPr/>
          <p:nvPr/>
        </p:nvCxnSpPr>
        <p:spPr bwMode="auto">
          <a:xfrm flipH="1">
            <a:off x="3707835" y="6661598"/>
            <a:ext cx="2388165" cy="0"/>
          </a:xfrm>
          <a:prstGeom prst="line">
            <a:avLst/>
          </a:prstGeom>
          <a:noFill/>
          <a:ln w="12700" cap="sq" cmpd="sng" algn="ctr">
            <a:solidFill>
              <a:schemeClr val="tx1"/>
            </a:solidFill>
            <a:prstDash val="solid"/>
            <a:round/>
            <a:headEnd type="none" w="med" len="med"/>
            <a:tailEnd type="none" w="med" len="med"/>
          </a:ln>
          <a:effectLst/>
        </p:spPr>
      </p:cxnSp>
      <p:cxnSp>
        <p:nvCxnSpPr>
          <p:cNvPr id="146" name="Straight Connector 145">
            <a:extLst>
              <a:ext uri="{FF2B5EF4-FFF2-40B4-BE49-F238E27FC236}">
                <a16:creationId xmlns:a16="http://schemas.microsoft.com/office/drawing/2014/main" id="{40BD272E-9304-4E79-90F4-FAC3F5B8A6FF}"/>
              </a:ext>
            </a:extLst>
          </p:cNvPr>
          <p:cNvCxnSpPr/>
          <p:nvPr/>
        </p:nvCxnSpPr>
        <p:spPr bwMode="auto">
          <a:xfrm flipV="1">
            <a:off x="5363496" y="5339369"/>
            <a:ext cx="0" cy="1322229"/>
          </a:xfrm>
          <a:prstGeom prst="line">
            <a:avLst/>
          </a:prstGeom>
          <a:noFill/>
          <a:ln w="0" cap="sq" cmpd="sng" algn="ctr">
            <a:solidFill>
              <a:srgbClr val="00FFFF"/>
            </a:solidFill>
            <a:prstDash val="solid"/>
            <a:round/>
            <a:headEnd type="none" w="med" len="med"/>
            <a:tailEnd type="none" w="med" len="med"/>
          </a:ln>
          <a:effectLst/>
        </p:spPr>
      </p:cxnSp>
      <p:grpSp>
        <p:nvGrpSpPr>
          <p:cNvPr id="135" name="Group 134">
            <a:extLst>
              <a:ext uri="{FF2B5EF4-FFF2-40B4-BE49-F238E27FC236}">
                <a16:creationId xmlns:a16="http://schemas.microsoft.com/office/drawing/2014/main" id="{E4A29A74-FA4A-4045-ABEB-FDC975D71B8D}"/>
              </a:ext>
            </a:extLst>
          </p:cNvPr>
          <p:cNvGrpSpPr/>
          <p:nvPr/>
        </p:nvGrpSpPr>
        <p:grpSpPr>
          <a:xfrm>
            <a:off x="3886200" y="2981980"/>
            <a:ext cx="3022073" cy="1226166"/>
            <a:chOff x="3886200" y="2981980"/>
            <a:chExt cx="3022073" cy="1226166"/>
          </a:xfrm>
        </p:grpSpPr>
        <p:sp>
          <p:nvSpPr>
            <p:cNvPr id="136" name="Up-Down Arrow 69">
              <a:extLst>
                <a:ext uri="{FF2B5EF4-FFF2-40B4-BE49-F238E27FC236}">
                  <a16:creationId xmlns:a16="http://schemas.microsoft.com/office/drawing/2014/main" id="{742F8916-5556-4842-AC68-A43B0AB5CB7C}"/>
                </a:ext>
              </a:extLst>
            </p:cNvPr>
            <p:cNvSpPr/>
            <p:nvPr/>
          </p:nvSpPr>
          <p:spPr>
            <a:xfrm>
              <a:off x="5244450" y="3810000"/>
              <a:ext cx="165062" cy="398145"/>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7" name="Up-Down Arrow 73">
              <a:extLst>
                <a:ext uri="{FF2B5EF4-FFF2-40B4-BE49-F238E27FC236}">
                  <a16:creationId xmlns:a16="http://schemas.microsoft.com/office/drawing/2014/main" id="{10F1CB24-0CE2-4645-A4EF-716849B4C27C}"/>
                </a:ext>
              </a:extLst>
            </p:cNvPr>
            <p:cNvSpPr/>
            <p:nvPr/>
          </p:nvSpPr>
          <p:spPr>
            <a:xfrm>
              <a:off x="5473738" y="3436636"/>
              <a:ext cx="174680" cy="771510"/>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8" name="Rectangle 137">
              <a:extLst>
                <a:ext uri="{FF2B5EF4-FFF2-40B4-BE49-F238E27FC236}">
                  <a16:creationId xmlns:a16="http://schemas.microsoft.com/office/drawing/2014/main" id="{F848A1AA-263A-448E-BFA4-FAD2D5DF0AF7}"/>
                </a:ext>
              </a:extLst>
            </p:cNvPr>
            <p:cNvSpPr/>
            <p:nvPr/>
          </p:nvSpPr>
          <p:spPr>
            <a:xfrm>
              <a:off x="3886200" y="2981980"/>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if and only if</a:t>
              </a:r>
            </a:p>
          </p:txBody>
        </p:sp>
      </p:grpSp>
      <p:sp>
        <p:nvSpPr>
          <p:cNvPr id="149" name="Rectangle 148">
            <a:extLst>
              <a:ext uri="{FF2B5EF4-FFF2-40B4-BE49-F238E27FC236}">
                <a16:creationId xmlns:a16="http://schemas.microsoft.com/office/drawing/2014/main" id="{3EBC05BC-BDD9-47FB-BB8C-4E0BAF6DCE5A}"/>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50" name="Rectangle 149">
            <a:extLst>
              <a:ext uri="{FF2B5EF4-FFF2-40B4-BE49-F238E27FC236}">
                <a16:creationId xmlns:a16="http://schemas.microsoft.com/office/drawing/2014/main" id="{CDC8E4C7-DFC9-4DEF-8021-6B2A8F4634F2}"/>
              </a:ext>
            </a:extLst>
          </p:cNvPr>
          <p:cNvSpPr/>
          <p:nvPr/>
        </p:nvSpPr>
        <p:spPr>
          <a:xfrm>
            <a:off x="3276600" y="1094637"/>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1" name="Rectangle 150">
            <a:extLst>
              <a:ext uri="{FF2B5EF4-FFF2-40B4-BE49-F238E27FC236}">
                <a16:creationId xmlns:a16="http://schemas.microsoft.com/office/drawing/2014/main" id="{8BB92F93-D5EB-4FAB-9575-42C374BF9A9B}"/>
              </a:ext>
            </a:extLst>
          </p:cNvPr>
          <p:cNvSpPr/>
          <p:nvPr/>
        </p:nvSpPr>
        <p:spPr>
          <a:xfrm>
            <a:off x="6172200" y="1009650"/>
            <a:ext cx="601447"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2" name="Rectangle 151">
                <a:extLst>
                  <a:ext uri="{FF2B5EF4-FFF2-40B4-BE49-F238E27FC236}">
                    <a16:creationId xmlns:a16="http://schemas.microsoft.com/office/drawing/2014/main" id="{655BB6D7-DE0A-466F-9A3E-95FFC4B252C6}"/>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52" name="Rectangle 151">
                <a:extLst>
                  <a:ext uri="{FF2B5EF4-FFF2-40B4-BE49-F238E27FC236}">
                    <a16:creationId xmlns:a16="http://schemas.microsoft.com/office/drawing/2014/main" id="{655BB6D7-DE0A-466F-9A3E-95FFC4B252C6}"/>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153" name="Rectangle 152">
            <a:extLst>
              <a:ext uri="{FF2B5EF4-FFF2-40B4-BE49-F238E27FC236}">
                <a16:creationId xmlns:a16="http://schemas.microsoft.com/office/drawing/2014/main" id="{FFB0C427-C5C4-4B3C-B466-B27241E1748A}"/>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grpSp>
        <p:nvGrpSpPr>
          <p:cNvPr id="3" name="Group 2">
            <a:extLst>
              <a:ext uri="{FF2B5EF4-FFF2-40B4-BE49-F238E27FC236}">
                <a16:creationId xmlns:a16="http://schemas.microsoft.com/office/drawing/2014/main" id="{70F46B7E-33CF-42BC-923A-077B85CA8694}"/>
              </a:ext>
            </a:extLst>
          </p:cNvPr>
          <p:cNvGrpSpPr/>
          <p:nvPr/>
        </p:nvGrpSpPr>
        <p:grpSpPr>
          <a:xfrm>
            <a:off x="-76200" y="228600"/>
            <a:ext cx="9880242" cy="4616758"/>
            <a:chOff x="-76200" y="228600"/>
            <a:chExt cx="9880242" cy="4616758"/>
          </a:xfrm>
        </p:grpSpPr>
        <p:grpSp>
          <p:nvGrpSpPr>
            <p:cNvPr id="2" name="Group 1">
              <a:extLst>
                <a:ext uri="{FF2B5EF4-FFF2-40B4-BE49-F238E27FC236}">
                  <a16:creationId xmlns:a16="http://schemas.microsoft.com/office/drawing/2014/main" id="{EE3E36F9-D071-4D3B-B455-AA154D598C30}"/>
                </a:ext>
              </a:extLst>
            </p:cNvPr>
            <p:cNvGrpSpPr/>
            <p:nvPr/>
          </p:nvGrpSpPr>
          <p:grpSpPr>
            <a:xfrm>
              <a:off x="-76200" y="228600"/>
              <a:ext cx="8991600" cy="4616758"/>
              <a:chOff x="-76200" y="228600"/>
              <a:chExt cx="8991600" cy="4616758"/>
            </a:xfrm>
          </p:grpSpPr>
          <p:grpSp>
            <p:nvGrpSpPr>
              <p:cNvPr id="113" name="Group 112">
                <a:extLst>
                  <a:ext uri="{FF2B5EF4-FFF2-40B4-BE49-F238E27FC236}">
                    <a16:creationId xmlns:a16="http://schemas.microsoft.com/office/drawing/2014/main" id="{DD28063C-BD6E-4C50-858A-3D7E99D43530}"/>
                  </a:ext>
                </a:extLst>
              </p:cNvPr>
              <p:cNvGrpSpPr/>
              <p:nvPr/>
            </p:nvGrpSpPr>
            <p:grpSpPr>
              <a:xfrm>
                <a:off x="-76200" y="228600"/>
                <a:ext cx="8610600" cy="4002107"/>
                <a:chOff x="-76200" y="228600"/>
                <a:chExt cx="8610600" cy="4002107"/>
              </a:xfrm>
            </p:grpSpPr>
            <p:cxnSp>
              <p:nvCxnSpPr>
                <p:cNvPr id="129" name="Straight Connector 128">
                  <a:extLst>
                    <a:ext uri="{FF2B5EF4-FFF2-40B4-BE49-F238E27FC236}">
                      <a16:creationId xmlns:a16="http://schemas.microsoft.com/office/drawing/2014/main" id="{029BDBCC-671C-4095-A19C-C5EE2EAD8612}"/>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30" name="Rectangle 129">
                  <a:extLst>
                    <a:ext uri="{FF2B5EF4-FFF2-40B4-BE49-F238E27FC236}">
                      <a16:creationId xmlns:a16="http://schemas.microsoft.com/office/drawing/2014/main" id="{FF32E8C5-E334-4985-973C-024050FDAC4A}"/>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131" name="Straight Connector 130">
                  <a:extLst>
                    <a:ext uri="{FF2B5EF4-FFF2-40B4-BE49-F238E27FC236}">
                      <a16:creationId xmlns:a16="http://schemas.microsoft.com/office/drawing/2014/main" id="{AC4C422C-F4B6-4BC1-AC94-17795EEBEFAA}"/>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33" name="Freeform 33">
                  <a:extLst>
                    <a:ext uri="{FF2B5EF4-FFF2-40B4-BE49-F238E27FC236}">
                      <a16:creationId xmlns:a16="http://schemas.microsoft.com/office/drawing/2014/main" id="{D3CBE46F-7D00-482E-BEC6-6EF59F3735EE}"/>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34" name="Freeform 152">
                  <a:extLst>
                    <a:ext uri="{FF2B5EF4-FFF2-40B4-BE49-F238E27FC236}">
                      <a16:creationId xmlns:a16="http://schemas.microsoft.com/office/drawing/2014/main" id="{F5CCD3C2-E9B0-4721-93DC-09571C65A20C}"/>
                    </a:ext>
                  </a:extLst>
                </p:cNvPr>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155" name="Rectangle 154">
                    <a:extLst>
                      <a:ext uri="{FF2B5EF4-FFF2-40B4-BE49-F238E27FC236}">
                        <a16:creationId xmlns:a16="http://schemas.microsoft.com/office/drawing/2014/main" id="{3E9795DB-48D2-403C-B6C2-060B05485716}"/>
                      </a:ext>
                    </a:extLst>
                  </p:cNvPr>
                  <p:cNvSpPr/>
                  <p:nvPr/>
                </p:nvSpPr>
                <p:spPr>
                  <a:xfrm>
                    <a:off x="829192" y="4212262"/>
                    <a:ext cx="8086208" cy="633096"/>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55" name="Rectangle 154">
                    <a:extLst>
                      <a:ext uri="{FF2B5EF4-FFF2-40B4-BE49-F238E27FC236}">
                        <a16:creationId xmlns:a16="http://schemas.microsoft.com/office/drawing/2014/main" id="{3E9795DB-48D2-403C-B6C2-060B05485716}"/>
                      </a:ext>
                    </a:extLst>
                  </p:cNvPr>
                  <p:cNvSpPr>
                    <a:spLocks noRot="1" noChangeAspect="1" noMove="1" noResize="1" noEditPoints="1" noAdjustHandles="1" noChangeArrowheads="1" noChangeShapeType="1" noTextEdit="1"/>
                  </p:cNvSpPr>
                  <p:nvPr/>
                </p:nvSpPr>
                <p:spPr>
                  <a:xfrm>
                    <a:off x="829192" y="4212262"/>
                    <a:ext cx="8086208" cy="633096"/>
                  </a:xfrm>
                  <a:prstGeom prst="rect">
                    <a:avLst/>
                  </a:prstGeom>
                  <a:blipFill>
                    <a:blip r:embed="rId5"/>
                    <a:stretch>
                      <a:fillRect t="-10577" b="-8654"/>
                    </a:stretch>
                  </a:blipFill>
                </p:spPr>
                <p:txBody>
                  <a:bodyPr/>
                  <a:lstStyle/>
                  <a:p>
                    <a:r>
                      <a:rPr lang="en-US">
                        <a:noFill/>
                      </a:rPr>
                      <a:t> </a:t>
                    </a:r>
                  </a:p>
                </p:txBody>
              </p:sp>
            </mc:Fallback>
          </mc:AlternateContent>
        </p:grpSp>
        <p:sp>
          <p:nvSpPr>
            <p:cNvPr id="156" name="Rectangle 155">
              <a:extLst>
                <a:ext uri="{FF2B5EF4-FFF2-40B4-BE49-F238E27FC236}">
                  <a16:creationId xmlns:a16="http://schemas.microsoft.com/office/drawing/2014/main" id="{C448286F-259C-419A-8E66-17389D55D3FF}"/>
                </a:ext>
              </a:extLst>
            </p:cNvPr>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sp>
          <p:nvSpPr>
            <p:cNvPr id="157" name="Rectangle 156">
              <a:extLst>
                <a:ext uri="{FF2B5EF4-FFF2-40B4-BE49-F238E27FC236}">
                  <a16:creationId xmlns:a16="http://schemas.microsoft.com/office/drawing/2014/main" id="{E9104896-771A-4D8D-8D73-C0DE1DB67FD4}"/>
                </a:ext>
              </a:extLst>
            </p:cNvPr>
            <p:cNvSpPr/>
            <p:nvPr/>
          </p:nvSpPr>
          <p:spPr>
            <a:xfrm>
              <a:off x="6298842"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mc:AlternateContent xmlns:mc="http://schemas.openxmlformats.org/markup-compatibility/2006" xmlns:a14="http://schemas.microsoft.com/office/drawing/2010/main">
        <mc:Choice Requires="a14">
          <p:sp>
            <p:nvSpPr>
              <p:cNvPr id="41" name="Text Box 33">
                <a:extLst>
                  <a:ext uri="{FF2B5EF4-FFF2-40B4-BE49-F238E27FC236}">
                    <a16:creationId xmlns:a16="http://schemas.microsoft.com/office/drawing/2014/main" id="{7427D0FE-64B0-4C09-8455-1E8E318E4AEF}"/>
                  </a:ext>
                </a:extLst>
              </p:cNvPr>
              <p:cNvSpPr txBox="1">
                <a:spLocks noChangeArrowheads="1"/>
              </p:cNvSpPr>
              <p:nvPr/>
            </p:nvSpPr>
            <p:spPr bwMode="auto">
              <a:xfrm>
                <a:off x="-259504" y="4753428"/>
                <a:ext cx="4450504" cy="21482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Advantage:</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Hopefully, the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 </m:t>
                    </m:r>
                  </m:oMath>
                </a14:m>
                <a:b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br>
                <a14:m>
                  <m:oMath xmlns:m="http://schemas.openxmlformats.org/officeDocument/2006/math">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rPr>
                      <m:t> </m:t>
                    </m:r>
                  </m:oMath>
                </a14:m>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“understands”  the pattern.</a:t>
                </a:r>
              </a:p>
              <a:p>
                <a:pPr marL="342900" marR="0" lvl="0" indent="-342900" algn="l" defTabSz="914400" rtl="0" eaLnBrk="0" fontAlgn="base" latinLnBrk="0" hangingPunct="0">
                  <a:lnSpc>
                    <a:spcPct val="100000"/>
                  </a:lnSpc>
                  <a:spcBef>
                    <a:spcPct val="2000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Hopefully, it will generalize to</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 </a:t>
                </a:r>
                <a:r>
                  <a:rPr kumimoji="0" lang="en-US" altLang="en-US" sz="2400" b="0" i="0" u="none" strike="noStrike" kern="1200" cap="none" spc="0" normalizeH="0" baseline="0" noProof="0" dirty="0">
                    <a:ln>
                      <a:noFill/>
                    </a:ln>
                    <a:solidFill>
                      <a:srgbClr val="00FFFF"/>
                    </a:solidFill>
                    <a:effectLst/>
                    <a:uLnTx/>
                    <a:uFillTx/>
                    <a:latin typeface="Times New Roman" panose="02020603050405020304" pitchFamily="18" charset="0"/>
                    <a:ea typeface="+mn-ea"/>
                    <a:cs typeface="Times New Roman" panose="02020603050405020304" pitchFamily="18" charset="0"/>
                  </a:rPr>
                  <a:t>unseen inputs</a:t>
                </a:r>
                <a:r>
                  <a:rPr kumimoji="0" lang="en-US" altLang="en-US" sz="2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rPr>
                  <a:t>.</a:t>
                </a:r>
              </a:p>
            </p:txBody>
          </p:sp>
        </mc:Choice>
        <mc:Fallback xmlns="">
          <p:sp>
            <p:nvSpPr>
              <p:cNvPr id="41" name="Text Box 33">
                <a:extLst>
                  <a:ext uri="{FF2B5EF4-FFF2-40B4-BE49-F238E27FC236}">
                    <a16:creationId xmlns:a16="http://schemas.microsoft.com/office/drawing/2014/main" id="{7427D0FE-64B0-4C09-8455-1E8E318E4AEF}"/>
                  </a:ext>
                </a:extLst>
              </p:cNvPr>
              <p:cNvSpPr txBox="1">
                <a:spLocks noRot="1" noChangeAspect="1" noMove="1" noResize="1" noEditPoints="1" noAdjustHandles="1" noChangeArrowheads="1" noChangeShapeType="1" noTextEdit="1"/>
              </p:cNvSpPr>
              <p:nvPr/>
            </p:nvSpPr>
            <p:spPr bwMode="auto">
              <a:xfrm>
                <a:off x="-259504" y="4753428"/>
                <a:ext cx="4450504" cy="2148280"/>
              </a:xfrm>
              <a:prstGeom prst="rect">
                <a:avLst/>
              </a:prstGeom>
              <a:blipFill>
                <a:blip r:embed="rId6"/>
                <a:stretch>
                  <a:fillRect t="-3125" b="-56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42" name="Rectangle 41">
            <a:extLst>
              <a:ext uri="{FF2B5EF4-FFF2-40B4-BE49-F238E27FC236}">
                <a16:creationId xmlns:a16="http://schemas.microsoft.com/office/drawing/2014/main" id="{53786E19-39C8-4920-877F-F6E7BFAE3A49}"/>
              </a:ext>
            </a:extLst>
          </p:cNvPr>
          <p:cNvSpPr/>
          <p:nvPr/>
        </p:nvSpPr>
        <p:spPr>
          <a:xfrm>
            <a:off x="4114800" y="3779777"/>
            <a:ext cx="1381497"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small</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3" name="Rectangle 42">
            <a:extLst>
              <a:ext uri="{FF2B5EF4-FFF2-40B4-BE49-F238E27FC236}">
                <a16:creationId xmlns:a16="http://schemas.microsoft.com/office/drawing/2014/main" id="{6BAFDE0F-CAF9-459D-82B1-06FF6C045906}"/>
              </a:ext>
            </a:extLst>
          </p:cNvPr>
          <p:cNvSpPr/>
          <p:nvPr/>
        </p:nvSpPr>
        <p:spPr>
          <a:xfrm>
            <a:off x="5357810" y="3772243"/>
            <a:ext cx="1382371"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small</a:t>
            </a:r>
            <a:endParaRPr kumimoji="0" lang="en-CA" altLang="en-US" sz="24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839051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135"/>
                                        </p:tgtEl>
                                        <p:attrNameLst>
                                          <p:attrName>style.visibility</p:attrName>
                                        </p:attrNameLst>
                                      </p:cBhvr>
                                      <p:to>
                                        <p:strVal val="visible"/>
                                      </p:to>
                                    </p:set>
                                    <p:anim calcmode="lin" valueType="num">
                                      <p:cBhvr additive="base">
                                        <p:cTn id="13" dur="500" fill="hold"/>
                                        <p:tgtEl>
                                          <p:spTgt spid="135"/>
                                        </p:tgtEl>
                                        <p:attrNameLst>
                                          <p:attrName>ppt_x</p:attrName>
                                        </p:attrNameLst>
                                      </p:cBhvr>
                                      <p:tavLst>
                                        <p:tav tm="0">
                                          <p:val>
                                            <p:strVal val="#ppt_x"/>
                                          </p:val>
                                        </p:tav>
                                        <p:tav tm="100000">
                                          <p:val>
                                            <p:strVal val="#ppt_x"/>
                                          </p:val>
                                        </p:tav>
                                      </p:tavLst>
                                    </p:anim>
                                    <p:anim calcmode="lin" valueType="num">
                                      <p:cBhvr additive="base">
                                        <p:cTn id="14" dur="500" fill="hold"/>
                                        <p:tgtEl>
                                          <p:spTgt spid="135"/>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ppt_x"/>
                                          </p:val>
                                        </p:tav>
                                        <p:tav tm="100000">
                                          <p:val>
                                            <p:strVal val="#ppt_x"/>
                                          </p:val>
                                        </p:tav>
                                      </p:tavLst>
                                    </p:anim>
                                    <p:anim calcmode="lin" valueType="num">
                                      <p:cBhvr additive="base">
                                        <p:cTn id="18" dur="500" fill="hold"/>
                                        <p:tgtEl>
                                          <p:spTgt spid="42"/>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3"/>
                                        </p:tgtEl>
                                        <p:attrNameLst>
                                          <p:attrName>style.visibility</p:attrName>
                                        </p:attrNameLst>
                                      </p:cBhvr>
                                      <p:to>
                                        <p:strVal val="visible"/>
                                      </p:to>
                                    </p:set>
                                    <p:anim calcmode="lin" valueType="num">
                                      <p:cBhvr additive="base">
                                        <p:cTn id="21" dur="500" fill="hold"/>
                                        <p:tgtEl>
                                          <p:spTgt spid="43"/>
                                        </p:tgtEl>
                                        <p:attrNameLst>
                                          <p:attrName>ppt_x</p:attrName>
                                        </p:attrNameLst>
                                      </p:cBhvr>
                                      <p:tavLst>
                                        <p:tav tm="0">
                                          <p:val>
                                            <p:strVal val="#ppt_x"/>
                                          </p:val>
                                        </p:tav>
                                        <p:tav tm="100000">
                                          <p:val>
                                            <p:strVal val="#ppt_x"/>
                                          </p:val>
                                        </p:tav>
                                      </p:tavLst>
                                    </p:anim>
                                    <p:anim calcmode="lin" valueType="num">
                                      <p:cBhvr additive="base">
                                        <p:cTn id="22" dur="500" fill="hold"/>
                                        <p:tgtEl>
                                          <p:spTgt spid="4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Lst>
  </p:timing>
</p:sld>
</file>

<file path=ppt/slides/slide4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149" name="Rectangle 148">
            <a:extLst>
              <a:ext uri="{FF2B5EF4-FFF2-40B4-BE49-F238E27FC236}">
                <a16:creationId xmlns:a16="http://schemas.microsoft.com/office/drawing/2014/main" id="{3EBC05BC-BDD9-47FB-BB8C-4E0BAF6DCE5A}"/>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50" name="Rectangle 149">
            <a:extLst>
              <a:ext uri="{FF2B5EF4-FFF2-40B4-BE49-F238E27FC236}">
                <a16:creationId xmlns:a16="http://schemas.microsoft.com/office/drawing/2014/main" id="{CDC8E4C7-DFC9-4DEF-8021-6B2A8F4634F2}"/>
              </a:ext>
            </a:extLst>
          </p:cNvPr>
          <p:cNvSpPr/>
          <p:nvPr/>
        </p:nvSpPr>
        <p:spPr>
          <a:xfrm>
            <a:off x="3276600" y="1094637"/>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1" name="Rectangle 150">
            <a:extLst>
              <a:ext uri="{FF2B5EF4-FFF2-40B4-BE49-F238E27FC236}">
                <a16:creationId xmlns:a16="http://schemas.microsoft.com/office/drawing/2014/main" id="{8BB92F93-D5EB-4FAB-9575-42C374BF9A9B}"/>
              </a:ext>
            </a:extLst>
          </p:cNvPr>
          <p:cNvSpPr/>
          <p:nvPr/>
        </p:nvSpPr>
        <p:spPr>
          <a:xfrm>
            <a:off x="6172200" y="1009650"/>
            <a:ext cx="601447"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2" name="Rectangle 151">
                <a:extLst>
                  <a:ext uri="{FF2B5EF4-FFF2-40B4-BE49-F238E27FC236}">
                    <a16:creationId xmlns:a16="http://schemas.microsoft.com/office/drawing/2014/main" id="{655BB6D7-DE0A-466F-9A3E-95FFC4B252C6}"/>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52" name="Rectangle 151">
                <a:extLst>
                  <a:ext uri="{FF2B5EF4-FFF2-40B4-BE49-F238E27FC236}">
                    <a16:creationId xmlns:a16="http://schemas.microsoft.com/office/drawing/2014/main" id="{655BB6D7-DE0A-466F-9A3E-95FFC4B252C6}"/>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153" name="Rectangle 152">
            <a:extLst>
              <a:ext uri="{FF2B5EF4-FFF2-40B4-BE49-F238E27FC236}">
                <a16:creationId xmlns:a16="http://schemas.microsoft.com/office/drawing/2014/main" id="{FFB0C427-C5C4-4B3C-B466-B27241E1748A}"/>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grpSp>
        <p:nvGrpSpPr>
          <p:cNvPr id="3" name="Group 2">
            <a:extLst>
              <a:ext uri="{FF2B5EF4-FFF2-40B4-BE49-F238E27FC236}">
                <a16:creationId xmlns:a16="http://schemas.microsoft.com/office/drawing/2014/main" id="{70F46B7E-33CF-42BC-923A-077B85CA8694}"/>
              </a:ext>
            </a:extLst>
          </p:cNvPr>
          <p:cNvGrpSpPr/>
          <p:nvPr/>
        </p:nvGrpSpPr>
        <p:grpSpPr>
          <a:xfrm>
            <a:off x="-76200" y="228600"/>
            <a:ext cx="9651473" cy="4506882"/>
            <a:chOff x="-76200" y="228600"/>
            <a:chExt cx="9651473" cy="4506882"/>
          </a:xfrm>
        </p:grpSpPr>
        <p:grpSp>
          <p:nvGrpSpPr>
            <p:cNvPr id="2" name="Group 1">
              <a:extLst>
                <a:ext uri="{FF2B5EF4-FFF2-40B4-BE49-F238E27FC236}">
                  <a16:creationId xmlns:a16="http://schemas.microsoft.com/office/drawing/2014/main" id="{EE3E36F9-D071-4D3B-B455-AA154D598C30}"/>
                </a:ext>
              </a:extLst>
            </p:cNvPr>
            <p:cNvGrpSpPr/>
            <p:nvPr/>
          </p:nvGrpSpPr>
          <p:grpSpPr>
            <a:xfrm>
              <a:off x="-76200" y="228600"/>
              <a:ext cx="8991600" cy="4506882"/>
              <a:chOff x="-76200" y="228600"/>
              <a:chExt cx="8991600" cy="4506882"/>
            </a:xfrm>
          </p:grpSpPr>
          <p:grpSp>
            <p:nvGrpSpPr>
              <p:cNvPr id="113" name="Group 112">
                <a:extLst>
                  <a:ext uri="{FF2B5EF4-FFF2-40B4-BE49-F238E27FC236}">
                    <a16:creationId xmlns:a16="http://schemas.microsoft.com/office/drawing/2014/main" id="{DD28063C-BD6E-4C50-858A-3D7E99D43530}"/>
                  </a:ext>
                </a:extLst>
              </p:cNvPr>
              <p:cNvGrpSpPr/>
              <p:nvPr/>
            </p:nvGrpSpPr>
            <p:grpSpPr>
              <a:xfrm>
                <a:off x="-76200" y="228600"/>
                <a:ext cx="8610600" cy="4002107"/>
                <a:chOff x="-76200" y="228600"/>
                <a:chExt cx="8610600" cy="4002107"/>
              </a:xfrm>
            </p:grpSpPr>
            <p:cxnSp>
              <p:nvCxnSpPr>
                <p:cNvPr id="129" name="Straight Connector 128">
                  <a:extLst>
                    <a:ext uri="{FF2B5EF4-FFF2-40B4-BE49-F238E27FC236}">
                      <a16:creationId xmlns:a16="http://schemas.microsoft.com/office/drawing/2014/main" id="{029BDBCC-671C-4095-A19C-C5EE2EAD8612}"/>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30" name="Rectangle 129">
                  <a:extLst>
                    <a:ext uri="{FF2B5EF4-FFF2-40B4-BE49-F238E27FC236}">
                      <a16:creationId xmlns:a16="http://schemas.microsoft.com/office/drawing/2014/main" id="{FF32E8C5-E334-4985-973C-024050FDAC4A}"/>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131" name="Straight Connector 130">
                  <a:extLst>
                    <a:ext uri="{FF2B5EF4-FFF2-40B4-BE49-F238E27FC236}">
                      <a16:creationId xmlns:a16="http://schemas.microsoft.com/office/drawing/2014/main" id="{AC4C422C-F4B6-4BC1-AC94-17795EEBEFAA}"/>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33" name="Freeform 33">
                  <a:extLst>
                    <a:ext uri="{FF2B5EF4-FFF2-40B4-BE49-F238E27FC236}">
                      <a16:creationId xmlns:a16="http://schemas.microsoft.com/office/drawing/2014/main" id="{D3CBE46F-7D00-482E-BEC6-6EF59F3735EE}"/>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34" name="Freeform 152">
                  <a:extLst>
                    <a:ext uri="{FF2B5EF4-FFF2-40B4-BE49-F238E27FC236}">
                      <a16:creationId xmlns:a16="http://schemas.microsoft.com/office/drawing/2014/main" id="{F5CCD3C2-E9B0-4721-93DC-09571C65A20C}"/>
                    </a:ext>
                  </a:extLst>
                </p:cNvPr>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155" name="Rectangle 154">
                    <a:extLst>
                      <a:ext uri="{FF2B5EF4-FFF2-40B4-BE49-F238E27FC236}">
                        <a16:creationId xmlns:a16="http://schemas.microsoft.com/office/drawing/2014/main" id="{3E9795DB-48D2-403C-B6C2-060B05485716}"/>
                      </a:ext>
                    </a:extLst>
                  </p:cNvPr>
                  <p:cNvSpPr/>
                  <p:nvPr/>
                </p:nvSpPr>
                <p:spPr>
                  <a:xfrm>
                    <a:off x="787400" y="4212262"/>
                    <a:ext cx="8128000"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55" name="Rectangle 154">
                    <a:extLst>
                      <a:ext uri="{FF2B5EF4-FFF2-40B4-BE49-F238E27FC236}">
                        <a16:creationId xmlns:a16="http://schemas.microsoft.com/office/drawing/2014/main" id="{3E9795DB-48D2-403C-B6C2-060B05485716}"/>
                      </a:ext>
                    </a:extLst>
                  </p:cNvPr>
                  <p:cNvSpPr>
                    <a:spLocks noRot="1" noChangeAspect="1" noMove="1" noResize="1" noEditPoints="1" noAdjustHandles="1" noChangeArrowheads="1" noChangeShapeType="1" noTextEdit="1"/>
                  </p:cNvSpPr>
                  <p:nvPr/>
                </p:nvSpPr>
                <p:spPr>
                  <a:xfrm>
                    <a:off x="787400" y="4212262"/>
                    <a:ext cx="8128000" cy="523220"/>
                  </a:xfrm>
                  <a:prstGeom prst="rect">
                    <a:avLst/>
                  </a:prstGeom>
                  <a:blipFill>
                    <a:blip r:embed="rId5"/>
                    <a:stretch>
                      <a:fillRect t="-12791" b="-31395"/>
                    </a:stretch>
                  </a:blipFill>
                </p:spPr>
                <p:txBody>
                  <a:bodyPr/>
                  <a:lstStyle/>
                  <a:p>
                    <a:r>
                      <a:rPr lang="en-US">
                        <a:noFill/>
                      </a:rPr>
                      <a:t> </a:t>
                    </a:r>
                  </a:p>
                </p:txBody>
              </p:sp>
            </mc:Fallback>
          </mc:AlternateContent>
        </p:grpSp>
        <p:sp>
          <p:nvSpPr>
            <p:cNvPr id="156" name="Rectangle 155">
              <a:extLst>
                <a:ext uri="{FF2B5EF4-FFF2-40B4-BE49-F238E27FC236}">
                  <a16:creationId xmlns:a16="http://schemas.microsoft.com/office/drawing/2014/main" id="{C448286F-259C-419A-8E66-17389D55D3FF}"/>
                </a:ext>
              </a:extLst>
            </p:cNvPr>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grpSp>
      <p:sp>
        <p:nvSpPr>
          <p:cNvPr id="43" name="Rectangle 42">
            <a:extLst>
              <a:ext uri="{FF2B5EF4-FFF2-40B4-BE49-F238E27FC236}">
                <a16:creationId xmlns:a16="http://schemas.microsoft.com/office/drawing/2014/main" id="{C1109F4F-4622-4895-85C1-8D3E4BE744A5}"/>
              </a:ext>
            </a:extLst>
          </p:cNvPr>
          <p:cNvSpPr/>
          <p:nvPr/>
        </p:nvSpPr>
        <p:spPr>
          <a:xfrm>
            <a:off x="4560941" y="3738814"/>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endPar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4" name="Rectangle 43">
            <a:extLst>
              <a:ext uri="{FF2B5EF4-FFF2-40B4-BE49-F238E27FC236}">
                <a16:creationId xmlns:a16="http://schemas.microsoft.com/office/drawing/2014/main" id="{8039A91E-A5EC-44B0-9FFD-D249FC3C4626}"/>
              </a:ext>
            </a:extLst>
          </p:cNvPr>
          <p:cNvSpPr/>
          <p:nvPr/>
        </p:nvSpPr>
        <p:spPr>
          <a:xfrm>
            <a:off x="5334000" y="3743980"/>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endParaRPr kumimoji="0" lang="en-CA" altLang="en-US" sz="28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6" name="Text Box 33">
            <a:extLst>
              <a:ext uri="{FF2B5EF4-FFF2-40B4-BE49-F238E27FC236}">
                <a16:creationId xmlns:a16="http://schemas.microsoft.com/office/drawing/2014/main" id="{C1B76B8B-4860-4189-9A04-74A2263F1BCC}"/>
              </a:ext>
            </a:extLst>
          </p:cNvPr>
          <p:cNvSpPr txBox="1">
            <a:spLocks noChangeArrowheads="1"/>
          </p:cNvSpPr>
          <p:nvPr/>
        </p:nvSpPr>
        <p:spPr bwMode="auto">
          <a:xfrm>
            <a:off x="4148487" y="4913293"/>
            <a:ext cx="39287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to be fraction of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47" name="Text Box 33">
            <a:extLst>
              <a:ext uri="{FF2B5EF4-FFF2-40B4-BE49-F238E27FC236}">
                <a16:creationId xmlns:a16="http://schemas.microsoft.com/office/drawing/2014/main" id="{A130AAA2-27A4-48CC-BD0F-DCF4F6288296}"/>
              </a:ext>
            </a:extLst>
          </p:cNvPr>
          <p:cNvSpPr txBox="1">
            <a:spLocks noChangeArrowheads="1"/>
          </p:cNvSpPr>
          <p:nvPr/>
        </p:nvSpPr>
        <p:spPr bwMode="auto">
          <a:xfrm>
            <a:off x="871887" y="4913293"/>
            <a:ext cx="378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to be fraction 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p:sp>
        <p:nvSpPr>
          <p:cNvPr id="52" name="Rectangle 51">
            <a:extLst>
              <a:ext uri="{FF2B5EF4-FFF2-40B4-BE49-F238E27FC236}">
                <a16:creationId xmlns:a16="http://schemas.microsoft.com/office/drawing/2014/main" id="{84B2C74D-95A5-4ECD-86CE-38F9FB72C87D}"/>
              </a:ext>
            </a:extLst>
          </p:cNvPr>
          <p:cNvSpPr/>
          <p:nvPr/>
        </p:nvSpPr>
        <p:spPr>
          <a:xfrm>
            <a:off x="449943" y="4643735"/>
            <a:ext cx="1605887"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Denote</a:t>
            </a: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4" name="Rectangle 53">
            <a:extLst>
              <a:ext uri="{FF2B5EF4-FFF2-40B4-BE49-F238E27FC236}">
                <a16:creationId xmlns:a16="http://schemas.microsoft.com/office/drawing/2014/main" id="{C070D61F-FE9E-4D8B-BE1A-7E3801FDB134}"/>
              </a:ext>
            </a:extLst>
          </p:cNvPr>
          <p:cNvSpPr/>
          <p:nvPr/>
        </p:nvSpPr>
        <p:spPr>
          <a:xfrm>
            <a:off x="5062887" y="5727879"/>
            <a:ext cx="2436885" cy="83099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The reality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about the machine</a:t>
            </a:r>
            <a:endParaRPr kumimoji="0" lang="en-CA"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endParaRPr>
          </a:p>
        </p:txBody>
      </p:sp>
      <p:sp>
        <p:nvSpPr>
          <p:cNvPr id="58" name="Rectangle 57">
            <a:extLst>
              <a:ext uri="{FF2B5EF4-FFF2-40B4-BE49-F238E27FC236}">
                <a16:creationId xmlns:a16="http://schemas.microsoft.com/office/drawing/2014/main" id="{BCD72E63-F83B-4BEF-ABF5-959828484C6A}"/>
              </a:ext>
            </a:extLst>
          </p:cNvPr>
          <p:cNvSpPr/>
          <p:nvPr/>
        </p:nvSpPr>
        <p:spPr>
          <a:xfrm>
            <a:off x="6298842"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nvGrpSpPr>
          <p:cNvPr id="59" name="Group 58">
            <a:extLst>
              <a:ext uri="{FF2B5EF4-FFF2-40B4-BE49-F238E27FC236}">
                <a16:creationId xmlns:a16="http://schemas.microsoft.com/office/drawing/2014/main" id="{AF4ABB4E-9572-49D6-A9E9-F7E6CCC3C984}"/>
              </a:ext>
            </a:extLst>
          </p:cNvPr>
          <p:cNvGrpSpPr/>
          <p:nvPr/>
        </p:nvGrpSpPr>
        <p:grpSpPr>
          <a:xfrm>
            <a:off x="3886200" y="2981980"/>
            <a:ext cx="3022073" cy="1226166"/>
            <a:chOff x="3886200" y="2981980"/>
            <a:chExt cx="3022073" cy="1226166"/>
          </a:xfrm>
        </p:grpSpPr>
        <p:sp>
          <p:nvSpPr>
            <p:cNvPr id="60" name="Up-Down Arrow 69">
              <a:extLst>
                <a:ext uri="{FF2B5EF4-FFF2-40B4-BE49-F238E27FC236}">
                  <a16:creationId xmlns:a16="http://schemas.microsoft.com/office/drawing/2014/main" id="{47CFE56C-FE3B-422A-BB5A-8C0FA92FAA98}"/>
                </a:ext>
              </a:extLst>
            </p:cNvPr>
            <p:cNvSpPr/>
            <p:nvPr/>
          </p:nvSpPr>
          <p:spPr>
            <a:xfrm>
              <a:off x="5244450" y="3810000"/>
              <a:ext cx="165062" cy="398145"/>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Up-Down Arrow 73">
              <a:extLst>
                <a:ext uri="{FF2B5EF4-FFF2-40B4-BE49-F238E27FC236}">
                  <a16:creationId xmlns:a16="http://schemas.microsoft.com/office/drawing/2014/main" id="{AA98FF4F-2D0B-432B-948D-CFBAAD21112E}"/>
                </a:ext>
              </a:extLst>
            </p:cNvPr>
            <p:cNvSpPr/>
            <p:nvPr/>
          </p:nvSpPr>
          <p:spPr>
            <a:xfrm>
              <a:off x="5473738" y="3436636"/>
              <a:ext cx="174680" cy="771510"/>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Rectangle 61">
              <a:extLst>
                <a:ext uri="{FF2B5EF4-FFF2-40B4-BE49-F238E27FC236}">
                  <a16:creationId xmlns:a16="http://schemas.microsoft.com/office/drawing/2014/main" id="{39DF1629-8111-43B0-BDFE-6007C25C5782}"/>
                </a:ext>
              </a:extLst>
            </p:cNvPr>
            <p:cNvSpPr/>
            <p:nvPr/>
          </p:nvSpPr>
          <p:spPr>
            <a:xfrm>
              <a:off x="3886200" y="2981980"/>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if and only if</a:t>
              </a:r>
            </a:p>
          </p:txBody>
        </p:sp>
      </p:grpSp>
      <p:sp>
        <p:nvSpPr>
          <p:cNvPr id="63" name="Rectangle 62">
            <a:extLst>
              <a:ext uri="{FF2B5EF4-FFF2-40B4-BE49-F238E27FC236}">
                <a16:creationId xmlns:a16="http://schemas.microsoft.com/office/drawing/2014/main" id="{EE6D976D-6603-471D-9401-E6A7CFE86E86}"/>
              </a:ext>
            </a:extLst>
          </p:cNvPr>
          <p:cNvSpPr/>
          <p:nvPr/>
        </p:nvSpPr>
        <p:spPr>
          <a:xfrm>
            <a:off x="4114800" y="3779777"/>
            <a:ext cx="1381497"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small</a:t>
            </a:r>
            <a:endPar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4" name="Rectangle 63">
            <a:extLst>
              <a:ext uri="{FF2B5EF4-FFF2-40B4-BE49-F238E27FC236}">
                <a16:creationId xmlns:a16="http://schemas.microsoft.com/office/drawing/2014/main" id="{DDF4260B-E729-4D2B-904D-962033FB5579}"/>
              </a:ext>
            </a:extLst>
          </p:cNvPr>
          <p:cNvSpPr/>
          <p:nvPr/>
        </p:nvSpPr>
        <p:spPr>
          <a:xfrm>
            <a:off x="5357810" y="3772243"/>
            <a:ext cx="1382371"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small</a:t>
            </a:r>
            <a:endParaRPr kumimoji="0" lang="en-CA" altLang="en-US" sz="24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65" name="Rectangle 64">
            <a:extLst>
              <a:ext uri="{FF2B5EF4-FFF2-40B4-BE49-F238E27FC236}">
                <a16:creationId xmlns:a16="http://schemas.microsoft.com/office/drawing/2014/main" id="{32422ED9-FD75-4382-99E8-6FC6DE6AF338}"/>
              </a:ext>
            </a:extLst>
          </p:cNvPr>
          <p:cNvSpPr/>
          <p:nvPr/>
        </p:nvSpPr>
        <p:spPr>
          <a:xfrm>
            <a:off x="1633887" y="5715000"/>
            <a:ext cx="2436885" cy="83099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Our belief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about the machine</a:t>
            </a:r>
            <a:endParaRPr kumimoji="0" lang="en-CA"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endParaRPr>
          </a:p>
        </p:txBody>
      </p:sp>
    </p:spTree>
    <p:extLst>
      <p:ext uri="{BB962C8B-B14F-4D97-AF65-F5344CB8AC3E}">
        <p14:creationId xmlns:p14="http://schemas.microsoft.com/office/powerpoint/2010/main" val="31548919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2"/>
                                        </p:tgtEl>
                                        <p:attrNameLst>
                                          <p:attrName>style.visibility</p:attrName>
                                        </p:attrNameLst>
                                      </p:cBhvr>
                                      <p:to>
                                        <p:strVal val="visible"/>
                                      </p:to>
                                    </p:set>
                                    <p:anim calcmode="lin" valueType="num">
                                      <p:cBhvr additive="base">
                                        <p:cTn id="7" dur="500" fill="hold"/>
                                        <p:tgtEl>
                                          <p:spTgt spid="52"/>
                                        </p:tgtEl>
                                        <p:attrNameLst>
                                          <p:attrName>ppt_x</p:attrName>
                                        </p:attrNameLst>
                                      </p:cBhvr>
                                      <p:tavLst>
                                        <p:tav tm="0">
                                          <p:val>
                                            <p:strVal val="#ppt_x"/>
                                          </p:val>
                                        </p:tav>
                                        <p:tav tm="100000">
                                          <p:val>
                                            <p:strVal val="#ppt_x"/>
                                          </p:val>
                                        </p:tav>
                                      </p:tavLst>
                                    </p:anim>
                                    <p:anim calcmode="lin" valueType="num">
                                      <p:cBhvr additive="base">
                                        <p:cTn id="8" dur="500" fill="hold"/>
                                        <p:tgtEl>
                                          <p:spTgt spid="52"/>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47"/>
                                        </p:tgtEl>
                                        <p:attrNameLst>
                                          <p:attrName>style.visibility</p:attrName>
                                        </p:attrNameLst>
                                      </p:cBhvr>
                                      <p:to>
                                        <p:strVal val="visible"/>
                                      </p:to>
                                    </p:set>
                                    <p:anim calcmode="lin" valueType="num">
                                      <p:cBhvr additive="base">
                                        <p:cTn id="11" dur="500" fill="hold"/>
                                        <p:tgtEl>
                                          <p:spTgt spid="47"/>
                                        </p:tgtEl>
                                        <p:attrNameLst>
                                          <p:attrName>ppt_x</p:attrName>
                                        </p:attrNameLst>
                                      </p:cBhvr>
                                      <p:tavLst>
                                        <p:tav tm="0">
                                          <p:val>
                                            <p:strVal val="#ppt_x"/>
                                          </p:val>
                                        </p:tav>
                                        <p:tav tm="100000">
                                          <p:val>
                                            <p:strVal val="#ppt_x"/>
                                          </p:val>
                                        </p:tav>
                                      </p:tavLst>
                                    </p:anim>
                                    <p:anim calcmode="lin" valueType="num">
                                      <p:cBhvr additive="base">
                                        <p:cTn id="12" dur="500" fill="hold"/>
                                        <p:tgtEl>
                                          <p:spTgt spid="4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3"/>
                                        </p:tgtEl>
                                        <p:attrNameLst>
                                          <p:attrName>style.visibility</p:attrName>
                                        </p:attrNameLst>
                                      </p:cBhvr>
                                      <p:to>
                                        <p:strVal val="visible"/>
                                      </p:to>
                                    </p:set>
                                    <p:anim calcmode="lin" valueType="num">
                                      <p:cBhvr additive="base">
                                        <p:cTn id="15" dur="500" fill="hold"/>
                                        <p:tgtEl>
                                          <p:spTgt spid="43"/>
                                        </p:tgtEl>
                                        <p:attrNameLst>
                                          <p:attrName>ppt_x</p:attrName>
                                        </p:attrNameLst>
                                      </p:cBhvr>
                                      <p:tavLst>
                                        <p:tav tm="0">
                                          <p:val>
                                            <p:strVal val="#ppt_x"/>
                                          </p:val>
                                        </p:tav>
                                        <p:tav tm="100000">
                                          <p:val>
                                            <p:strVal val="#ppt_x"/>
                                          </p:val>
                                        </p:tav>
                                      </p:tavLst>
                                    </p:anim>
                                    <p:anim calcmode="lin" valueType="num">
                                      <p:cBhvr additive="base">
                                        <p:cTn id="16" dur="500" fill="hold"/>
                                        <p:tgtEl>
                                          <p:spTgt spid="43"/>
                                        </p:tgtEl>
                                        <p:attrNameLst>
                                          <p:attrName>ppt_y</p:attrName>
                                        </p:attrNameLst>
                                      </p:cBhvr>
                                      <p:tavLst>
                                        <p:tav tm="0">
                                          <p:val>
                                            <p:strVal val="1+#ppt_h/2"/>
                                          </p:val>
                                        </p:tav>
                                        <p:tav tm="100000">
                                          <p:val>
                                            <p:strVal val="#ppt_y"/>
                                          </p:val>
                                        </p:tav>
                                      </p:tavLst>
                                    </p:anim>
                                  </p:childTnLst>
                                </p:cTn>
                              </p:par>
                              <p:par>
                                <p:cTn id="17" presetID="1" presetClass="exit" presetSubtype="0" fill="hold" grpId="0" nodeType="withEffect">
                                  <p:stCondLst>
                                    <p:cond delay="0"/>
                                  </p:stCondLst>
                                  <p:childTnLst>
                                    <p:set>
                                      <p:cBhvr>
                                        <p:cTn id="18" dur="1" fill="hold">
                                          <p:stCondLst>
                                            <p:cond delay="0"/>
                                          </p:stCondLst>
                                        </p:cTn>
                                        <p:tgtEl>
                                          <p:spTgt spid="63"/>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grpId="0" nodeType="click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500" fill="hold"/>
                                        <p:tgtEl>
                                          <p:spTgt spid="46"/>
                                        </p:tgtEl>
                                        <p:attrNameLst>
                                          <p:attrName>ppt_x</p:attrName>
                                        </p:attrNameLst>
                                      </p:cBhvr>
                                      <p:tavLst>
                                        <p:tav tm="0">
                                          <p:val>
                                            <p:strVal val="#ppt_x"/>
                                          </p:val>
                                        </p:tav>
                                        <p:tav tm="100000">
                                          <p:val>
                                            <p:strVal val="#ppt_x"/>
                                          </p:val>
                                        </p:tav>
                                      </p:tavLst>
                                    </p:anim>
                                    <p:anim calcmode="lin" valueType="num">
                                      <p:cBhvr additive="base">
                                        <p:cTn id="24" dur="5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4"/>
                                        </p:tgtEl>
                                        <p:attrNameLst>
                                          <p:attrName>style.visibility</p:attrName>
                                        </p:attrNameLst>
                                      </p:cBhvr>
                                      <p:to>
                                        <p:strVal val="visible"/>
                                      </p:to>
                                    </p:set>
                                    <p:anim calcmode="lin" valueType="num">
                                      <p:cBhvr additive="base">
                                        <p:cTn id="27" dur="500" fill="hold"/>
                                        <p:tgtEl>
                                          <p:spTgt spid="44"/>
                                        </p:tgtEl>
                                        <p:attrNameLst>
                                          <p:attrName>ppt_x</p:attrName>
                                        </p:attrNameLst>
                                      </p:cBhvr>
                                      <p:tavLst>
                                        <p:tav tm="0">
                                          <p:val>
                                            <p:strVal val="#ppt_x"/>
                                          </p:val>
                                        </p:tav>
                                        <p:tav tm="100000">
                                          <p:val>
                                            <p:strVal val="#ppt_x"/>
                                          </p:val>
                                        </p:tav>
                                      </p:tavLst>
                                    </p:anim>
                                    <p:anim calcmode="lin" valueType="num">
                                      <p:cBhvr additive="base">
                                        <p:cTn id="28" dur="500" fill="hold"/>
                                        <p:tgtEl>
                                          <p:spTgt spid="44"/>
                                        </p:tgtEl>
                                        <p:attrNameLst>
                                          <p:attrName>ppt_y</p:attrName>
                                        </p:attrNameLst>
                                      </p:cBhvr>
                                      <p:tavLst>
                                        <p:tav tm="0">
                                          <p:val>
                                            <p:strVal val="1+#ppt_h/2"/>
                                          </p:val>
                                        </p:tav>
                                        <p:tav tm="100000">
                                          <p:val>
                                            <p:strVal val="#ppt_y"/>
                                          </p:val>
                                        </p:tav>
                                      </p:tavLst>
                                    </p:anim>
                                  </p:childTnLst>
                                </p:cTn>
                              </p:par>
                              <p:par>
                                <p:cTn id="29" presetID="1" presetClass="exit" presetSubtype="0" fill="hold" grpId="0" nodeType="withEffect">
                                  <p:stCondLst>
                                    <p:cond delay="0"/>
                                  </p:stCondLst>
                                  <p:childTnLst>
                                    <p:set>
                                      <p:cBhvr>
                                        <p:cTn id="30" dur="1" fill="hold">
                                          <p:stCondLst>
                                            <p:cond delay="0"/>
                                          </p:stCondLst>
                                        </p:cTn>
                                        <p:tgtEl>
                                          <p:spTgt spid="64"/>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grpId="0" nodeType="clickEffect">
                                  <p:stCondLst>
                                    <p:cond delay="0"/>
                                  </p:stCondLst>
                                  <p:childTnLst>
                                    <p:set>
                                      <p:cBhvr>
                                        <p:cTn id="34" dur="1" fill="hold">
                                          <p:stCondLst>
                                            <p:cond delay="0"/>
                                          </p:stCondLst>
                                        </p:cTn>
                                        <p:tgtEl>
                                          <p:spTgt spid="65"/>
                                        </p:tgtEl>
                                        <p:attrNameLst>
                                          <p:attrName>style.visibility</p:attrName>
                                        </p:attrNameLst>
                                      </p:cBhvr>
                                      <p:to>
                                        <p:strVal val="visible"/>
                                      </p:to>
                                    </p:set>
                                    <p:anim calcmode="lin" valueType="num">
                                      <p:cBhvr additive="base">
                                        <p:cTn id="35" dur="500" fill="hold"/>
                                        <p:tgtEl>
                                          <p:spTgt spid="65"/>
                                        </p:tgtEl>
                                        <p:attrNameLst>
                                          <p:attrName>ppt_x</p:attrName>
                                        </p:attrNameLst>
                                      </p:cBhvr>
                                      <p:tavLst>
                                        <p:tav tm="0">
                                          <p:val>
                                            <p:strVal val="#ppt_x"/>
                                          </p:val>
                                        </p:tav>
                                        <p:tav tm="100000">
                                          <p:val>
                                            <p:strVal val="#ppt_x"/>
                                          </p:val>
                                        </p:tav>
                                      </p:tavLst>
                                    </p:anim>
                                    <p:anim calcmode="lin" valueType="num">
                                      <p:cBhvr additive="base">
                                        <p:cTn id="36" dur="500" fill="hold"/>
                                        <p:tgtEl>
                                          <p:spTgt spid="65"/>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54"/>
                                        </p:tgtEl>
                                        <p:attrNameLst>
                                          <p:attrName>style.visibility</p:attrName>
                                        </p:attrNameLst>
                                      </p:cBhvr>
                                      <p:to>
                                        <p:strVal val="visible"/>
                                      </p:to>
                                    </p:set>
                                    <p:anim calcmode="lin" valueType="num">
                                      <p:cBhvr additive="base">
                                        <p:cTn id="41" dur="500" fill="hold"/>
                                        <p:tgtEl>
                                          <p:spTgt spid="54"/>
                                        </p:tgtEl>
                                        <p:attrNameLst>
                                          <p:attrName>ppt_x</p:attrName>
                                        </p:attrNameLst>
                                      </p:cBhvr>
                                      <p:tavLst>
                                        <p:tav tm="0">
                                          <p:val>
                                            <p:strVal val="#ppt_x"/>
                                          </p:val>
                                        </p:tav>
                                        <p:tav tm="100000">
                                          <p:val>
                                            <p:strVal val="#ppt_x"/>
                                          </p:val>
                                        </p:tav>
                                      </p:tavLst>
                                    </p:anim>
                                    <p:anim calcmode="lin" valueType="num">
                                      <p:cBhvr additive="base">
                                        <p:cTn id="42" dur="500" fill="hold"/>
                                        <p:tgtEl>
                                          <p:spTgt spid="5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6" grpId="0"/>
      <p:bldP spid="47" grpId="0"/>
      <p:bldP spid="52" grpId="0"/>
      <p:bldP spid="54" grpId="0"/>
      <p:bldP spid="63" grpId="0"/>
      <p:bldP spid="64" grpId="0"/>
      <p:bldP spid="65" grpId="0"/>
    </p:bld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149" name="Rectangle 148">
            <a:extLst>
              <a:ext uri="{FF2B5EF4-FFF2-40B4-BE49-F238E27FC236}">
                <a16:creationId xmlns:a16="http://schemas.microsoft.com/office/drawing/2014/main" id="{3EBC05BC-BDD9-47FB-BB8C-4E0BAF6DCE5A}"/>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50" name="Rectangle 149">
            <a:extLst>
              <a:ext uri="{FF2B5EF4-FFF2-40B4-BE49-F238E27FC236}">
                <a16:creationId xmlns:a16="http://schemas.microsoft.com/office/drawing/2014/main" id="{CDC8E4C7-DFC9-4DEF-8021-6B2A8F4634F2}"/>
              </a:ext>
            </a:extLst>
          </p:cNvPr>
          <p:cNvSpPr/>
          <p:nvPr/>
        </p:nvSpPr>
        <p:spPr>
          <a:xfrm>
            <a:off x="3276600" y="1094637"/>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1" name="Rectangle 150">
            <a:extLst>
              <a:ext uri="{FF2B5EF4-FFF2-40B4-BE49-F238E27FC236}">
                <a16:creationId xmlns:a16="http://schemas.microsoft.com/office/drawing/2014/main" id="{8BB92F93-D5EB-4FAB-9575-42C374BF9A9B}"/>
              </a:ext>
            </a:extLst>
          </p:cNvPr>
          <p:cNvSpPr/>
          <p:nvPr/>
        </p:nvSpPr>
        <p:spPr>
          <a:xfrm>
            <a:off x="6172200" y="1009650"/>
            <a:ext cx="601447"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2" name="Rectangle 151">
                <a:extLst>
                  <a:ext uri="{FF2B5EF4-FFF2-40B4-BE49-F238E27FC236}">
                    <a16:creationId xmlns:a16="http://schemas.microsoft.com/office/drawing/2014/main" id="{655BB6D7-DE0A-466F-9A3E-95FFC4B252C6}"/>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52" name="Rectangle 151">
                <a:extLst>
                  <a:ext uri="{FF2B5EF4-FFF2-40B4-BE49-F238E27FC236}">
                    <a16:creationId xmlns:a16="http://schemas.microsoft.com/office/drawing/2014/main" id="{655BB6D7-DE0A-466F-9A3E-95FFC4B252C6}"/>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153" name="Rectangle 152">
            <a:extLst>
              <a:ext uri="{FF2B5EF4-FFF2-40B4-BE49-F238E27FC236}">
                <a16:creationId xmlns:a16="http://schemas.microsoft.com/office/drawing/2014/main" id="{FFB0C427-C5C4-4B3C-B466-B27241E1748A}"/>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grpSp>
        <p:nvGrpSpPr>
          <p:cNvPr id="3" name="Group 2">
            <a:extLst>
              <a:ext uri="{FF2B5EF4-FFF2-40B4-BE49-F238E27FC236}">
                <a16:creationId xmlns:a16="http://schemas.microsoft.com/office/drawing/2014/main" id="{70F46B7E-33CF-42BC-923A-077B85CA8694}"/>
              </a:ext>
            </a:extLst>
          </p:cNvPr>
          <p:cNvGrpSpPr/>
          <p:nvPr/>
        </p:nvGrpSpPr>
        <p:grpSpPr>
          <a:xfrm>
            <a:off x="-76200" y="228600"/>
            <a:ext cx="9651473" cy="4506882"/>
            <a:chOff x="-76200" y="228600"/>
            <a:chExt cx="9651473" cy="4506882"/>
          </a:xfrm>
        </p:grpSpPr>
        <p:grpSp>
          <p:nvGrpSpPr>
            <p:cNvPr id="2" name="Group 1">
              <a:extLst>
                <a:ext uri="{FF2B5EF4-FFF2-40B4-BE49-F238E27FC236}">
                  <a16:creationId xmlns:a16="http://schemas.microsoft.com/office/drawing/2014/main" id="{EE3E36F9-D071-4D3B-B455-AA154D598C30}"/>
                </a:ext>
              </a:extLst>
            </p:cNvPr>
            <p:cNvGrpSpPr/>
            <p:nvPr/>
          </p:nvGrpSpPr>
          <p:grpSpPr>
            <a:xfrm>
              <a:off x="-76200" y="228600"/>
              <a:ext cx="8991600" cy="4506882"/>
              <a:chOff x="-76200" y="228600"/>
              <a:chExt cx="8991600" cy="4506882"/>
            </a:xfrm>
          </p:grpSpPr>
          <p:grpSp>
            <p:nvGrpSpPr>
              <p:cNvPr id="113" name="Group 112">
                <a:extLst>
                  <a:ext uri="{FF2B5EF4-FFF2-40B4-BE49-F238E27FC236}">
                    <a16:creationId xmlns:a16="http://schemas.microsoft.com/office/drawing/2014/main" id="{DD28063C-BD6E-4C50-858A-3D7E99D43530}"/>
                  </a:ext>
                </a:extLst>
              </p:cNvPr>
              <p:cNvGrpSpPr/>
              <p:nvPr/>
            </p:nvGrpSpPr>
            <p:grpSpPr>
              <a:xfrm>
                <a:off x="-76200" y="228600"/>
                <a:ext cx="8610600" cy="4002107"/>
                <a:chOff x="-76200" y="228600"/>
                <a:chExt cx="8610600" cy="4002107"/>
              </a:xfrm>
            </p:grpSpPr>
            <p:cxnSp>
              <p:nvCxnSpPr>
                <p:cNvPr id="129" name="Straight Connector 128">
                  <a:extLst>
                    <a:ext uri="{FF2B5EF4-FFF2-40B4-BE49-F238E27FC236}">
                      <a16:creationId xmlns:a16="http://schemas.microsoft.com/office/drawing/2014/main" id="{029BDBCC-671C-4095-A19C-C5EE2EAD8612}"/>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30" name="Rectangle 129">
                  <a:extLst>
                    <a:ext uri="{FF2B5EF4-FFF2-40B4-BE49-F238E27FC236}">
                      <a16:creationId xmlns:a16="http://schemas.microsoft.com/office/drawing/2014/main" id="{FF32E8C5-E334-4985-973C-024050FDAC4A}"/>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131" name="Straight Connector 130">
                  <a:extLst>
                    <a:ext uri="{FF2B5EF4-FFF2-40B4-BE49-F238E27FC236}">
                      <a16:creationId xmlns:a16="http://schemas.microsoft.com/office/drawing/2014/main" id="{AC4C422C-F4B6-4BC1-AC94-17795EEBEFAA}"/>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33" name="Freeform 33">
                  <a:extLst>
                    <a:ext uri="{FF2B5EF4-FFF2-40B4-BE49-F238E27FC236}">
                      <a16:creationId xmlns:a16="http://schemas.microsoft.com/office/drawing/2014/main" id="{D3CBE46F-7D00-482E-BEC6-6EF59F3735EE}"/>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34" name="Freeform 152">
                  <a:extLst>
                    <a:ext uri="{FF2B5EF4-FFF2-40B4-BE49-F238E27FC236}">
                      <a16:creationId xmlns:a16="http://schemas.microsoft.com/office/drawing/2014/main" id="{F5CCD3C2-E9B0-4721-93DC-09571C65A20C}"/>
                    </a:ext>
                  </a:extLst>
                </p:cNvPr>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155" name="Rectangle 154">
                    <a:extLst>
                      <a:ext uri="{FF2B5EF4-FFF2-40B4-BE49-F238E27FC236}">
                        <a16:creationId xmlns:a16="http://schemas.microsoft.com/office/drawing/2014/main" id="{3E9795DB-48D2-403C-B6C2-060B05485716}"/>
                      </a:ext>
                    </a:extLst>
                  </p:cNvPr>
                  <p:cNvSpPr/>
                  <p:nvPr/>
                </p:nvSpPr>
                <p:spPr>
                  <a:xfrm>
                    <a:off x="787400" y="4212262"/>
                    <a:ext cx="8128000"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55" name="Rectangle 154">
                    <a:extLst>
                      <a:ext uri="{FF2B5EF4-FFF2-40B4-BE49-F238E27FC236}">
                        <a16:creationId xmlns:a16="http://schemas.microsoft.com/office/drawing/2014/main" id="{3E9795DB-48D2-403C-B6C2-060B05485716}"/>
                      </a:ext>
                    </a:extLst>
                  </p:cNvPr>
                  <p:cNvSpPr>
                    <a:spLocks noRot="1" noChangeAspect="1" noMove="1" noResize="1" noEditPoints="1" noAdjustHandles="1" noChangeArrowheads="1" noChangeShapeType="1" noTextEdit="1"/>
                  </p:cNvSpPr>
                  <p:nvPr/>
                </p:nvSpPr>
                <p:spPr>
                  <a:xfrm>
                    <a:off x="787400" y="4212262"/>
                    <a:ext cx="8128000" cy="523220"/>
                  </a:xfrm>
                  <a:prstGeom prst="rect">
                    <a:avLst/>
                  </a:prstGeom>
                  <a:blipFill>
                    <a:blip r:embed="rId5"/>
                    <a:stretch>
                      <a:fillRect t="-12791" b="-31395"/>
                    </a:stretch>
                  </a:blipFill>
                </p:spPr>
                <p:txBody>
                  <a:bodyPr/>
                  <a:lstStyle/>
                  <a:p>
                    <a:r>
                      <a:rPr lang="en-US">
                        <a:noFill/>
                      </a:rPr>
                      <a:t> </a:t>
                    </a:r>
                  </a:p>
                </p:txBody>
              </p:sp>
            </mc:Fallback>
          </mc:AlternateContent>
        </p:grpSp>
        <p:sp>
          <p:nvSpPr>
            <p:cNvPr id="156" name="Rectangle 155">
              <a:extLst>
                <a:ext uri="{FF2B5EF4-FFF2-40B4-BE49-F238E27FC236}">
                  <a16:creationId xmlns:a16="http://schemas.microsoft.com/office/drawing/2014/main" id="{C448286F-259C-419A-8E66-17389D55D3FF}"/>
                </a:ext>
              </a:extLst>
            </p:cNvPr>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grpSp>
      <p:sp>
        <p:nvSpPr>
          <p:cNvPr id="43" name="Rectangle 42">
            <a:extLst>
              <a:ext uri="{FF2B5EF4-FFF2-40B4-BE49-F238E27FC236}">
                <a16:creationId xmlns:a16="http://schemas.microsoft.com/office/drawing/2014/main" id="{C1109F4F-4622-4895-85C1-8D3E4BE744A5}"/>
              </a:ext>
            </a:extLst>
          </p:cNvPr>
          <p:cNvSpPr/>
          <p:nvPr/>
        </p:nvSpPr>
        <p:spPr>
          <a:xfrm>
            <a:off x="4560941" y="3738814"/>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endPar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4" name="Rectangle 43">
            <a:extLst>
              <a:ext uri="{FF2B5EF4-FFF2-40B4-BE49-F238E27FC236}">
                <a16:creationId xmlns:a16="http://schemas.microsoft.com/office/drawing/2014/main" id="{8039A91E-A5EC-44B0-9FFD-D249FC3C4626}"/>
              </a:ext>
            </a:extLst>
          </p:cNvPr>
          <p:cNvSpPr/>
          <p:nvPr/>
        </p:nvSpPr>
        <p:spPr>
          <a:xfrm>
            <a:off x="5334000" y="3743980"/>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endParaRPr kumimoji="0" lang="en-CA" altLang="en-US" sz="28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6" name="Text Box 33">
            <a:extLst>
              <a:ext uri="{FF2B5EF4-FFF2-40B4-BE49-F238E27FC236}">
                <a16:creationId xmlns:a16="http://schemas.microsoft.com/office/drawing/2014/main" id="{C1B76B8B-4860-4189-9A04-74A2263F1BCC}"/>
              </a:ext>
            </a:extLst>
          </p:cNvPr>
          <p:cNvSpPr txBox="1">
            <a:spLocks noChangeArrowheads="1"/>
          </p:cNvSpPr>
          <p:nvPr/>
        </p:nvSpPr>
        <p:spPr bwMode="auto">
          <a:xfrm>
            <a:off x="4131886" y="4913293"/>
            <a:ext cx="39287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47" name="Text Box 33">
            <a:extLst>
              <a:ext uri="{FF2B5EF4-FFF2-40B4-BE49-F238E27FC236}">
                <a16:creationId xmlns:a16="http://schemas.microsoft.com/office/drawing/2014/main" id="{A130AAA2-27A4-48CC-BD0F-DCF4F6288296}"/>
              </a:ext>
            </a:extLst>
          </p:cNvPr>
          <p:cNvSpPr txBox="1">
            <a:spLocks noChangeArrowheads="1"/>
          </p:cNvSpPr>
          <p:nvPr/>
        </p:nvSpPr>
        <p:spPr bwMode="auto">
          <a:xfrm>
            <a:off x="855286" y="4913293"/>
            <a:ext cx="378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p:sp>
        <p:nvSpPr>
          <p:cNvPr id="58" name="Rectangle 57">
            <a:extLst>
              <a:ext uri="{FF2B5EF4-FFF2-40B4-BE49-F238E27FC236}">
                <a16:creationId xmlns:a16="http://schemas.microsoft.com/office/drawing/2014/main" id="{BCD72E63-F83B-4BEF-ABF5-959828484C6A}"/>
              </a:ext>
            </a:extLst>
          </p:cNvPr>
          <p:cNvSpPr/>
          <p:nvPr/>
        </p:nvSpPr>
        <p:spPr>
          <a:xfrm>
            <a:off x="6298842"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nvGrpSpPr>
          <p:cNvPr id="59" name="Group 58">
            <a:extLst>
              <a:ext uri="{FF2B5EF4-FFF2-40B4-BE49-F238E27FC236}">
                <a16:creationId xmlns:a16="http://schemas.microsoft.com/office/drawing/2014/main" id="{AF4ABB4E-9572-49D6-A9E9-F7E6CCC3C984}"/>
              </a:ext>
            </a:extLst>
          </p:cNvPr>
          <p:cNvGrpSpPr/>
          <p:nvPr/>
        </p:nvGrpSpPr>
        <p:grpSpPr>
          <a:xfrm>
            <a:off x="3886200" y="2981980"/>
            <a:ext cx="3022073" cy="1226166"/>
            <a:chOff x="3886200" y="2981980"/>
            <a:chExt cx="3022073" cy="1226166"/>
          </a:xfrm>
        </p:grpSpPr>
        <p:sp>
          <p:nvSpPr>
            <p:cNvPr id="60" name="Up-Down Arrow 69">
              <a:extLst>
                <a:ext uri="{FF2B5EF4-FFF2-40B4-BE49-F238E27FC236}">
                  <a16:creationId xmlns:a16="http://schemas.microsoft.com/office/drawing/2014/main" id="{47CFE56C-FE3B-422A-BB5A-8C0FA92FAA98}"/>
                </a:ext>
              </a:extLst>
            </p:cNvPr>
            <p:cNvSpPr/>
            <p:nvPr/>
          </p:nvSpPr>
          <p:spPr>
            <a:xfrm>
              <a:off x="5244450" y="3810000"/>
              <a:ext cx="165062" cy="398145"/>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Up-Down Arrow 73">
              <a:extLst>
                <a:ext uri="{FF2B5EF4-FFF2-40B4-BE49-F238E27FC236}">
                  <a16:creationId xmlns:a16="http://schemas.microsoft.com/office/drawing/2014/main" id="{AA98FF4F-2D0B-432B-948D-CFBAAD21112E}"/>
                </a:ext>
              </a:extLst>
            </p:cNvPr>
            <p:cNvSpPr/>
            <p:nvPr/>
          </p:nvSpPr>
          <p:spPr>
            <a:xfrm>
              <a:off x="5473738" y="3436636"/>
              <a:ext cx="174680" cy="771510"/>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Rectangle 61">
              <a:extLst>
                <a:ext uri="{FF2B5EF4-FFF2-40B4-BE49-F238E27FC236}">
                  <a16:creationId xmlns:a16="http://schemas.microsoft.com/office/drawing/2014/main" id="{39DF1629-8111-43B0-BDFE-6007C25C5782}"/>
                </a:ext>
              </a:extLst>
            </p:cNvPr>
            <p:cNvSpPr/>
            <p:nvPr/>
          </p:nvSpPr>
          <p:spPr>
            <a:xfrm>
              <a:off x="3886200" y="2981980"/>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if and only if</a:t>
              </a:r>
            </a:p>
          </p:txBody>
        </p:sp>
      </p:grpSp>
      <p:sp>
        <p:nvSpPr>
          <p:cNvPr id="36" name="Rectangle 35">
            <a:extLst>
              <a:ext uri="{FF2B5EF4-FFF2-40B4-BE49-F238E27FC236}">
                <a16:creationId xmlns:a16="http://schemas.microsoft.com/office/drawing/2014/main" id="{00A5DABE-8DFF-4726-A708-94F47CB805F0}"/>
              </a:ext>
            </a:extLst>
          </p:cNvPr>
          <p:cNvSpPr/>
          <p:nvPr/>
        </p:nvSpPr>
        <p:spPr>
          <a:xfrm>
            <a:off x="7726165" y="5026501"/>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4" name="Group 3">
            <a:extLst>
              <a:ext uri="{FF2B5EF4-FFF2-40B4-BE49-F238E27FC236}">
                <a16:creationId xmlns:a16="http://schemas.microsoft.com/office/drawing/2014/main" id="{C6CF2C5C-06BD-4A18-9A4F-34A1D0D9BA57}"/>
              </a:ext>
            </a:extLst>
          </p:cNvPr>
          <p:cNvGrpSpPr/>
          <p:nvPr/>
        </p:nvGrpSpPr>
        <p:grpSpPr>
          <a:xfrm>
            <a:off x="433342" y="4643735"/>
            <a:ext cx="7310547" cy="1151784"/>
            <a:chOff x="111456" y="4643735"/>
            <a:chExt cx="7310547" cy="1151784"/>
          </a:xfrm>
        </p:grpSpPr>
        <p:sp>
          <p:nvSpPr>
            <p:cNvPr id="52" name="Rectangle 51">
              <a:extLst>
                <a:ext uri="{FF2B5EF4-FFF2-40B4-BE49-F238E27FC236}">
                  <a16:creationId xmlns:a16="http://schemas.microsoft.com/office/drawing/2014/main" id="{84B2C74D-95A5-4ECD-86CE-38F9FB72C87D}"/>
                </a:ext>
              </a:extLst>
            </p:cNvPr>
            <p:cNvSpPr/>
            <p:nvPr/>
          </p:nvSpPr>
          <p:spPr>
            <a:xfrm>
              <a:off x="111456" y="4643735"/>
              <a:ext cx="1605887"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Want</a:t>
              </a: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3" name="Rectangle 32">
              <a:extLst>
                <a:ext uri="{FF2B5EF4-FFF2-40B4-BE49-F238E27FC236}">
                  <a16:creationId xmlns:a16="http://schemas.microsoft.com/office/drawing/2014/main" id="{F5EA684E-DF7B-415E-9D69-6D678AB79249}"/>
                </a:ext>
              </a:extLst>
            </p:cNvPr>
            <p:cNvSpPr/>
            <p:nvPr/>
          </p:nvSpPr>
          <p:spPr>
            <a:xfrm>
              <a:off x="3886200" y="4687523"/>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4" name="Rectangle 33">
              <a:extLst>
                <a:ext uri="{FF2B5EF4-FFF2-40B4-BE49-F238E27FC236}">
                  <a16:creationId xmlns:a16="http://schemas.microsoft.com/office/drawing/2014/main" id="{C4D7F76E-D0DF-4E9A-9DFB-841FD3AC3788}"/>
                </a:ext>
              </a:extLst>
            </p:cNvPr>
            <p:cNvSpPr/>
            <p:nvPr/>
          </p:nvSpPr>
          <p:spPr>
            <a:xfrm>
              <a:off x="762000" y="4788795"/>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7" name="Rectangle 36">
              <a:extLst>
                <a:ext uri="{FF2B5EF4-FFF2-40B4-BE49-F238E27FC236}">
                  <a16:creationId xmlns:a16="http://schemas.microsoft.com/office/drawing/2014/main" id="{73160593-1071-46C7-929B-C6FD095B2966}"/>
                </a:ext>
              </a:extLst>
            </p:cNvPr>
            <p:cNvSpPr/>
            <p:nvPr/>
          </p:nvSpPr>
          <p:spPr>
            <a:xfrm>
              <a:off x="7099479" y="4778791"/>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39" name="Rectangle 38">
            <a:extLst>
              <a:ext uri="{FF2B5EF4-FFF2-40B4-BE49-F238E27FC236}">
                <a16:creationId xmlns:a16="http://schemas.microsoft.com/office/drawing/2014/main" id="{F60CF031-BCE5-4F70-A4AD-42AB1567541B}"/>
              </a:ext>
            </a:extLst>
          </p:cNvPr>
          <p:cNvSpPr/>
          <p:nvPr/>
        </p:nvSpPr>
        <p:spPr>
          <a:xfrm>
            <a:off x="1295400" y="6472535"/>
            <a:ext cx="7162800"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accurately represents the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data</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sp>
        <p:nvSpPr>
          <p:cNvPr id="41" name="Rectangle 40">
            <a:extLst>
              <a:ext uri="{FF2B5EF4-FFF2-40B4-BE49-F238E27FC236}">
                <a16:creationId xmlns:a16="http://schemas.microsoft.com/office/drawing/2014/main" id="{B46891E8-4F04-4827-A6BF-D99FB9F97A96}"/>
              </a:ext>
            </a:extLst>
          </p:cNvPr>
          <p:cNvSpPr/>
          <p:nvPr/>
        </p:nvSpPr>
        <p:spPr>
          <a:xfrm>
            <a:off x="5062887" y="5727879"/>
            <a:ext cx="2436885" cy="83099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The reality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about the machine</a:t>
            </a:r>
            <a:endParaRPr kumimoji="0" lang="en-CA"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endParaRPr>
          </a:p>
        </p:txBody>
      </p:sp>
      <p:sp>
        <p:nvSpPr>
          <p:cNvPr id="42" name="Rectangle 41">
            <a:extLst>
              <a:ext uri="{FF2B5EF4-FFF2-40B4-BE49-F238E27FC236}">
                <a16:creationId xmlns:a16="http://schemas.microsoft.com/office/drawing/2014/main" id="{304F7CD1-F4E9-44D5-89DE-2861B4104229}"/>
              </a:ext>
            </a:extLst>
          </p:cNvPr>
          <p:cNvSpPr/>
          <p:nvPr/>
        </p:nvSpPr>
        <p:spPr>
          <a:xfrm>
            <a:off x="1633887" y="5715000"/>
            <a:ext cx="2436885" cy="83099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Our belief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about the machine</a:t>
            </a:r>
            <a:endParaRPr kumimoji="0" lang="en-CA"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endParaRPr>
          </a:p>
        </p:txBody>
      </p:sp>
    </p:spTree>
    <p:extLst>
      <p:ext uri="{BB962C8B-B14F-4D97-AF65-F5344CB8AC3E}">
        <p14:creationId xmlns:p14="http://schemas.microsoft.com/office/powerpoint/2010/main" val="12492674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9"/>
                                        </p:tgtEl>
                                        <p:attrNameLst>
                                          <p:attrName>style.visibility</p:attrName>
                                        </p:attrNameLst>
                                      </p:cBhvr>
                                      <p:to>
                                        <p:strVal val="visible"/>
                                      </p:to>
                                    </p:set>
                                    <p:anim calcmode="lin" valueType="num">
                                      <p:cBhvr additive="base">
                                        <p:cTn id="13" dur="500" fill="hold"/>
                                        <p:tgtEl>
                                          <p:spTgt spid="39"/>
                                        </p:tgtEl>
                                        <p:attrNameLst>
                                          <p:attrName>ppt_x</p:attrName>
                                        </p:attrNameLst>
                                      </p:cBhvr>
                                      <p:tavLst>
                                        <p:tav tm="0">
                                          <p:val>
                                            <p:strVal val="#ppt_x"/>
                                          </p:val>
                                        </p:tav>
                                        <p:tav tm="100000">
                                          <p:val>
                                            <p:strVal val="#ppt_x"/>
                                          </p:val>
                                        </p:tav>
                                      </p:tavLst>
                                    </p:anim>
                                    <p:anim calcmode="lin" valueType="num">
                                      <p:cBhvr additive="base">
                                        <p:cTn id="14" dur="500" fill="hold"/>
                                        <p:tgtEl>
                                          <p:spTgt spid="3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4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149" name="Rectangle 148">
            <a:extLst>
              <a:ext uri="{FF2B5EF4-FFF2-40B4-BE49-F238E27FC236}">
                <a16:creationId xmlns:a16="http://schemas.microsoft.com/office/drawing/2014/main" id="{3EBC05BC-BDD9-47FB-BB8C-4E0BAF6DCE5A}"/>
              </a:ext>
            </a:extLst>
          </p:cNvPr>
          <p:cNvSpPr/>
          <p:nvPr/>
        </p:nvSpPr>
        <p:spPr>
          <a:xfrm>
            <a:off x="6868771" y="1018301"/>
            <a:ext cx="2331087" cy="830997"/>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of training </a:t>
            </a:r>
            <a:b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data</a:t>
            </a:r>
            <a:endParaRPr kumimoji="0" 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50" name="Rectangle 149">
            <a:extLst>
              <a:ext uri="{FF2B5EF4-FFF2-40B4-BE49-F238E27FC236}">
                <a16:creationId xmlns:a16="http://schemas.microsoft.com/office/drawing/2014/main" id="{CDC8E4C7-DFC9-4DEF-8021-6B2A8F4634F2}"/>
              </a:ext>
            </a:extLst>
          </p:cNvPr>
          <p:cNvSpPr/>
          <p:nvPr/>
        </p:nvSpPr>
        <p:spPr>
          <a:xfrm>
            <a:off x="3276600" y="1094637"/>
            <a:ext cx="559769" cy="58477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32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1" name="Rectangle 150">
            <a:extLst>
              <a:ext uri="{FF2B5EF4-FFF2-40B4-BE49-F238E27FC236}">
                <a16:creationId xmlns:a16="http://schemas.microsoft.com/office/drawing/2014/main" id="{8BB92F93-D5EB-4FAB-9575-42C374BF9A9B}"/>
              </a:ext>
            </a:extLst>
          </p:cNvPr>
          <p:cNvSpPr/>
          <p:nvPr/>
        </p:nvSpPr>
        <p:spPr>
          <a:xfrm>
            <a:off x="6172200" y="1009650"/>
            <a:ext cx="601447" cy="70788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&lt; </a:t>
            </a:r>
            <a:endParaRPr kumimoji="0" lang="en-US" altLang="en-US" sz="4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2" name="Rectangle 151">
                <a:extLst>
                  <a:ext uri="{FF2B5EF4-FFF2-40B4-BE49-F238E27FC236}">
                    <a16:creationId xmlns:a16="http://schemas.microsoft.com/office/drawing/2014/main" id="{655BB6D7-DE0A-466F-9A3E-95FFC4B252C6}"/>
                  </a:ext>
                </a:extLst>
              </p:cNvPr>
              <p:cNvSpPr/>
              <p:nvPr/>
            </p:nvSpPr>
            <p:spPr>
              <a:xfrm>
                <a:off x="3548574" y="1036772"/>
                <a:ext cx="3666608"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 </a:t>
                </a:r>
                <a14:m>
                  <m:oMath xmlns:m="http://schemas.openxmlformats.org/officeDocument/2006/math">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oMath>
                </a14:m>
                <a:r>
                  <a:rPr kumimoji="0" lang="en-CA" altLang="en-US" sz="2400" b="0" i="1" u="none" strike="noStrike" kern="1200" cap="none" spc="0" normalizeH="0" baseline="-25000" noProof="0" dirty="0" err="1">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i</a:t>
                </a:r>
                <a:br>
                  <a:rPr kumimoji="0" lang="en-CA" altLang="en-US" sz="2400" b="0" i="1" u="none" strike="noStrike" kern="1200" cap="none" spc="0" normalizeH="0" baseline="0" noProof="0" dirty="0">
                    <a:ln>
                      <a:noFill/>
                    </a:ln>
                    <a:solidFill>
                      <a:srgbClr val="92D05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52" name="Rectangle 151">
                <a:extLst>
                  <a:ext uri="{FF2B5EF4-FFF2-40B4-BE49-F238E27FC236}">
                    <a16:creationId xmlns:a16="http://schemas.microsoft.com/office/drawing/2014/main" id="{655BB6D7-DE0A-466F-9A3E-95FFC4B252C6}"/>
                  </a:ext>
                </a:extLst>
              </p:cNvPr>
              <p:cNvSpPr>
                <a:spLocks noRot="1" noChangeAspect="1" noMove="1" noResize="1" noEditPoints="1" noAdjustHandles="1" noChangeArrowheads="1" noChangeShapeType="1" noTextEdit="1"/>
              </p:cNvSpPr>
              <p:nvPr/>
            </p:nvSpPr>
            <p:spPr>
              <a:xfrm>
                <a:off x="3548574" y="1036772"/>
                <a:ext cx="3666608" cy="830997"/>
              </a:xfrm>
              <a:prstGeom prst="rect">
                <a:avLst/>
              </a:prstGeom>
              <a:blipFill>
                <a:blip r:embed="rId4"/>
                <a:stretch>
                  <a:fillRect t="-5882" b="-16176"/>
                </a:stretch>
              </a:blipFill>
            </p:spPr>
            <p:txBody>
              <a:bodyPr/>
              <a:lstStyle/>
              <a:p>
                <a:r>
                  <a:rPr lang="en-US">
                    <a:noFill/>
                  </a:rPr>
                  <a:t> </a:t>
                </a:r>
              </a:p>
            </p:txBody>
          </p:sp>
        </mc:Fallback>
      </mc:AlternateContent>
      <p:sp>
        <p:nvSpPr>
          <p:cNvPr id="153" name="Rectangle 152">
            <a:extLst>
              <a:ext uri="{FF2B5EF4-FFF2-40B4-BE49-F238E27FC236}">
                <a16:creationId xmlns:a16="http://schemas.microsoft.com/office/drawing/2014/main" id="{FFB0C427-C5C4-4B3C-B466-B27241E1748A}"/>
              </a:ext>
            </a:extLst>
          </p:cNvPr>
          <p:cNvSpPr/>
          <p:nvPr/>
        </p:nvSpPr>
        <p:spPr>
          <a:xfrm>
            <a:off x="528125" y="533400"/>
            <a:ext cx="490923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Without simply memorizing </a:t>
            </a:r>
          </a:p>
        </p:txBody>
      </p:sp>
      <p:grpSp>
        <p:nvGrpSpPr>
          <p:cNvPr id="3" name="Group 2">
            <a:extLst>
              <a:ext uri="{FF2B5EF4-FFF2-40B4-BE49-F238E27FC236}">
                <a16:creationId xmlns:a16="http://schemas.microsoft.com/office/drawing/2014/main" id="{70F46B7E-33CF-42BC-923A-077B85CA8694}"/>
              </a:ext>
            </a:extLst>
          </p:cNvPr>
          <p:cNvGrpSpPr/>
          <p:nvPr/>
        </p:nvGrpSpPr>
        <p:grpSpPr>
          <a:xfrm>
            <a:off x="-76200" y="228600"/>
            <a:ext cx="9651473" cy="4506882"/>
            <a:chOff x="-76200" y="228600"/>
            <a:chExt cx="9651473" cy="4506882"/>
          </a:xfrm>
        </p:grpSpPr>
        <p:grpSp>
          <p:nvGrpSpPr>
            <p:cNvPr id="2" name="Group 1">
              <a:extLst>
                <a:ext uri="{FF2B5EF4-FFF2-40B4-BE49-F238E27FC236}">
                  <a16:creationId xmlns:a16="http://schemas.microsoft.com/office/drawing/2014/main" id="{EE3E36F9-D071-4D3B-B455-AA154D598C30}"/>
                </a:ext>
              </a:extLst>
            </p:cNvPr>
            <p:cNvGrpSpPr/>
            <p:nvPr/>
          </p:nvGrpSpPr>
          <p:grpSpPr>
            <a:xfrm>
              <a:off x="-76200" y="228600"/>
              <a:ext cx="8991600" cy="4506882"/>
              <a:chOff x="-76200" y="228600"/>
              <a:chExt cx="8991600" cy="4506882"/>
            </a:xfrm>
          </p:grpSpPr>
          <p:grpSp>
            <p:nvGrpSpPr>
              <p:cNvPr id="113" name="Group 112">
                <a:extLst>
                  <a:ext uri="{FF2B5EF4-FFF2-40B4-BE49-F238E27FC236}">
                    <a16:creationId xmlns:a16="http://schemas.microsoft.com/office/drawing/2014/main" id="{DD28063C-BD6E-4C50-858A-3D7E99D43530}"/>
                  </a:ext>
                </a:extLst>
              </p:cNvPr>
              <p:cNvGrpSpPr/>
              <p:nvPr/>
            </p:nvGrpSpPr>
            <p:grpSpPr>
              <a:xfrm>
                <a:off x="-76200" y="228600"/>
                <a:ext cx="8610600" cy="4002107"/>
                <a:chOff x="-76200" y="228600"/>
                <a:chExt cx="8610600" cy="4002107"/>
              </a:xfrm>
            </p:grpSpPr>
            <p:cxnSp>
              <p:nvCxnSpPr>
                <p:cNvPr id="129" name="Straight Connector 128">
                  <a:extLst>
                    <a:ext uri="{FF2B5EF4-FFF2-40B4-BE49-F238E27FC236}">
                      <a16:creationId xmlns:a16="http://schemas.microsoft.com/office/drawing/2014/main" id="{029BDBCC-671C-4095-A19C-C5EE2EAD8612}"/>
                    </a:ext>
                  </a:extLst>
                </p:cNvPr>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130" name="Rectangle 129">
                  <a:extLst>
                    <a:ext uri="{FF2B5EF4-FFF2-40B4-BE49-F238E27FC236}">
                      <a16:creationId xmlns:a16="http://schemas.microsoft.com/office/drawing/2014/main" id="{FF32E8C5-E334-4985-973C-024050FDAC4A}"/>
                    </a:ext>
                  </a:extLst>
                </p:cNvPr>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131" name="Straight Connector 130">
                  <a:extLst>
                    <a:ext uri="{FF2B5EF4-FFF2-40B4-BE49-F238E27FC236}">
                      <a16:creationId xmlns:a16="http://schemas.microsoft.com/office/drawing/2014/main" id="{AC4C422C-F4B6-4BC1-AC94-17795EEBEFAA}"/>
                    </a:ext>
                  </a:extLst>
                </p:cNvPr>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133" name="Freeform 33">
                  <a:extLst>
                    <a:ext uri="{FF2B5EF4-FFF2-40B4-BE49-F238E27FC236}">
                      <a16:creationId xmlns:a16="http://schemas.microsoft.com/office/drawing/2014/main" id="{D3CBE46F-7D00-482E-BEC6-6EF59F3735EE}"/>
                    </a:ext>
                  </a:extLst>
                </p:cNvPr>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134" name="Freeform 152">
                  <a:extLst>
                    <a:ext uri="{FF2B5EF4-FFF2-40B4-BE49-F238E27FC236}">
                      <a16:creationId xmlns:a16="http://schemas.microsoft.com/office/drawing/2014/main" id="{F5CCD3C2-E9B0-4721-93DC-09571C65A20C}"/>
                    </a:ext>
                  </a:extLst>
                </p:cNvPr>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155" name="Rectangle 154">
                    <a:extLst>
                      <a:ext uri="{FF2B5EF4-FFF2-40B4-BE49-F238E27FC236}">
                        <a16:creationId xmlns:a16="http://schemas.microsoft.com/office/drawing/2014/main" id="{3E9795DB-48D2-403C-B6C2-060B05485716}"/>
                      </a:ext>
                    </a:extLst>
                  </p:cNvPr>
                  <p:cNvSpPr/>
                  <p:nvPr/>
                </p:nvSpPr>
                <p:spPr>
                  <a:xfrm>
                    <a:off x="787400" y="4212262"/>
                    <a:ext cx="8128000"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55" name="Rectangle 154">
                    <a:extLst>
                      <a:ext uri="{FF2B5EF4-FFF2-40B4-BE49-F238E27FC236}">
                        <a16:creationId xmlns:a16="http://schemas.microsoft.com/office/drawing/2014/main" id="{3E9795DB-48D2-403C-B6C2-060B05485716}"/>
                      </a:ext>
                    </a:extLst>
                  </p:cNvPr>
                  <p:cNvSpPr>
                    <a:spLocks noRot="1" noChangeAspect="1" noMove="1" noResize="1" noEditPoints="1" noAdjustHandles="1" noChangeArrowheads="1" noChangeShapeType="1" noTextEdit="1"/>
                  </p:cNvSpPr>
                  <p:nvPr/>
                </p:nvSpPr>
                <p:spPr>
                  <a:xfrm>
                    <a:off x="787400" y="4212262"/>
                    <a:ext cx="8128000" cy="523220"/>
                  </a:xfrm>
                  <a:prstGeom prst="rect">
                    <a:avLst/>
                  </a:prstGeom>
                  <a:blipFill>
                    <a:blip r:embed="rId5"/>
                    <a:stretch>
                      <a:fillRect t="-12791" b="-31395"/>
                    </a:stretch>
                  </a:blipFill>
                </p:spPr>
                <p:txBody>
                  <a:bodyPr/>
                  <a:lstStyle/>
                  <a:p>
                    <a:r>
                      <a:rPr lang="en-US">
                        <a:noFill/>
                      </a:rPr>
                      <a:t> </a:t>
                    </a:r>
                  </a:p>
                </p:txBody>
              </p:sp>
            </mc:Fallback>
          </mc:AlternateContent>
        </p:grpSp>
        <p:sp>
          <p:nvSpPr>
            <p:cNvPr id="156" name="Rectangle 155">
              <a:extLst>
                <a:ext uri="{FF2B5EF4-FFF2-40B4-BE49-F238E27FC236}">
                  <a16:creationId xmlns:a16="http://schemas.microsoft.com/office/drawing/2014/main" id="{C448286F-259C-419A-8E66-17389D55D3FF}"/>
                </a:ext>
              </a:extLst>
            </p:cNvPr>
            <p:cNvSpPr/>
            <p:nvPr/>
          </p:nvSpPr>
          <p:spPr>
            <a:xfrm>
              <a:off x="6553200" y="2738735"/>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p:txBody>
        </p:sp>
      </p:grpSp>
      <p:sp>
        <p:nvSpPr>
          <p:cNvPr id="43" name="Rectangle 42">
            <a:extLst>
              <a:ext uri="{FF2B5EF4-FFF2-40B4-BE49-F238E27FC236}">
                <a16:creationId xmlns:a16="http://schemas.microsoft.com/office/drawing/2014/main" id="{C1109F4F-4622-4895-85C1-8D3E4BE744A5}"/>
              </a:ext>
            </a:extLst>
          </p:cNvPr>
          <p:cNvSpPr/>
          <p:nvPr/>
        </p:nvSpPr>
        <p:spPr>
          <a:xfrm>
            <a:off x="4560941" y="3738814"/>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endPar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4" name="Rectangle 43">
            <a:extLst>
              <a:ext uri="{FF2B5EF4-FFF2-40B4-BE49-F238E27FC236}">
                <a16:creationId xmlns:a16="http://schemas.microsoft.com/office/drawing/2014/main" id="{8039A91E-A5EC-44B0-9FFD-D249FC3C4626}"/>
              </a:ext>
            </a:extLst>
          </p:cNvPr>
          <p:cNvSpPr/>
          <p:nvPr/>
        </p:nvSpPr>
        <p:spPr>
          <a:xfrm>
            <a:off x="5334000" y="3743980"/>
            <a:ext cx="849259"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endParaRPr kumimoji="0" lang="en-CA" altLang="en-US" sz="2800" b="0" i="1"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8" name="Rectangle 57">
            <a:extLst>
              <a:ext uri="{FF2B5EF4-FFF2-40B4-BE49-F238E27FC236}">
                <a16:creationId xmlns:a16="http://schemas.microsoft.com/office/drawing/2014/main" id="{BCD72E63-F83B-4BEF-ABF5-959828484C6A}"/>
              </a:ext>
            </a:extLst>
          </p:cNvPr>
          <p:cNvSpPr/>
          <p:nvPr/>
        </p:nvSpPr>
        <p:spPr>
          <a:xfrm>
            <a:off x="6298842"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nvGrpSpPr>
          <p:cNvPr id="59" name="Group 58">
            <a:extLst>
              <a:ext uri="{FF2B5EF4-FFF2-40B4-BE49-F238E27FC236}">
                <a16:creationId xmlns:a16="http://schemas.microsoft.com/office/drawing/2014/main" id="{AF4ABB4E-9572-49D6-A9E9-F7E6CCC3C984}"/>
              </a:ext>
            </a:extLst>
          </p:cNvPr>
          <p:cNvGrpSpPr/>
          <p:nvPr/>
        </p:nvGrpSpPr>
        <p:grpSpPr>
          <a:xfrm>
            <a:off x="3886200" y="2981980"/>
            <a:ext cx="3022073" cy="1226166"/>
            <a:chOff x="3886200" y="2981980"/>
            <a:chExt cx="3022073" cy="1226166"/>
          </a:xfrm>
        </p:grpSpPr>
        <p:sp>
          <p:nvSpPr>
            <p:cNvPr id="60" name="Up-Down Arrow 69">
              <a:extLst>
                <a:ext uri="{FF2B5EF4-FFF2-40B4-BE49-F238E27FC236}">
                  <a16:creationId xmlns:a16="http://schemas.microsoft.com/office/drawing/2014/main" id="{47CFE56C-FE3B-422A-BB5A-8C0FA92FAA98}"/>
                </a:ext>
              </a:extLst>
            </p:cNvPr>
            <p:cNvSpPr/>
            <p:nvPr/>
          </p:nvSpPr>
          <p:spPr>
            <a:xfrm>
              <a:off x="5244450" y="3810000"/>
              <a:ext cx="165062" cy="398145"/>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Up-Down Arrow 73">
              <a:extLst>
                <a:ext uri="{FF2B5EF4-FFF2-40B4-BE49-F238E27FC236}">
                  <a16:creationId xmlns:a16="http://schemas.microsoft.com/office/drawing/2014/main" id="{AA98FF4F-2D0B-432B-948D-CFBAAD21112E}"/>
                </a:ext>
              </a:extLst>
            </p:cNvPr>
            <p:cNvSpPr/>
            <p:nvPr/>
          </p:nvSpPr>
          <p:spPr>
            <a:xfrm>
              <a:off x="5473738" y="3436636"/>
              <a:ext cx="174680" cy="771510"/>
            </a:xfrm>
            <a:prstGeom prst="upDownArrow">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Rectangle 61">
              <a:extLst>
                <a:ext uri="{FF2B5EF4-FFF2-40B4-BE49-F238E27FC236}">
                  <a16:creationId xmlns:a16="http://schemas.microsoft.com/office/drawing/2014/main" id="{39DF1629-8111-43B0-BDFE-6007C25C5782}"/>
                </a:ext>
              </a:extLst>
            </p:cNvPr>
            <p:cNvSpPr/>
            <p:nvPr/>
          </p:nvSpPr>
          <p:spPr>
            <a:xfrm>
              <a:off x="3886200" y="2981980"/>
              <a:ext cx="3022073"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if and only if</a:t>
              </a:r>
            </a:p>
          </p:txBody>
        </p:sp>
      </p:grpSp>
      <p:sp>
        <p:nvSpPr>
          <p:cNvPr id="36" name="Rectangle 35">
            <a:extLst>
              <a:ext uri="{FF2B5EF4-FFF2-40B4-BE49-F238E27FC236}">
                <a16:creationId xmlns:a16="http://schemas.microsoft.com/office/drawing/2014/main" id="{00A5DABE-8DFF-4726-A708-94F47CB805F0}"/>
              </a:ext>
            </a:extLst>
          </p:cNvPr>
          <p:cNvSpPr/>
          <p:nvPr/>
        </p:nvSpPr>
        <p:spPr>
          <a:xfrm>
            <a:off x="7726165" y="5026501"/>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11166BB2-CC77-42A6-A29E-9E48890214BC}"/>
                  </a:ext>
                </a:extLst>
              </p:cNvPr>
              <p:cNvSpPr/>
              <p:nvPr/>
            </p:nvSpPr>
            <p:spPr>
              <a:xfrm>
                <a:off x="457200" y="5715000"/>
                <a:ext cx="739140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Lemma: For every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randomly chosen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date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This is true for every machine in</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11166BB2-CC77-42A6-A29E-9E48890214BC}"/>
                  </a:ext>
                </a:extLst>
              </p:cNvPr>
              <p:cNvSpPr>
                <a:spLocks noRot="1" noChangeAspect="1" noMove="1" noResize="1" noEditPoints="1" noAdjustHandles="1" noChangeArrowheads="1" noChangeShapeType="1" noTextEdit="1"/>
              </p:cNvSpPr>
              <p:nvPr/>
            </p:nvSpPr>
            <p:spPr>
              <a:xfrm>
                <a:off x="457200" y="5715000"/>
                <a:ext cx="7391400" cy="830997"/>
              </a:xfrm>
              <a:prstGeom prst="rect">
                <a:avLst/>
              </a:prstGeom>
              <a:blipFill>
                <a:blip r:embed="rId6"/>
                <a:stretch>
                  <a:fillRect t="-5882" b="-15441"/>
                </a:stretch>
              </a:blipFill>
            </p:spPr>
            <p:txBody>
              <a:bodyPr/>
              <a:lstStyle/>
              <a:p>
                <a:r>
                  <a:rPr lang="en-US">
                    <a:noFill/>
                  </a:rPr>
                  <a:t> </a:t>
                </a:r>
              </a:p>
            </p:txBody>
          </p:sp>
        </mc:Fallback>
      </mc:AlternateContent>
      <p:sp>
        <p:nvSpPr>
          <p:cNvPr id="38" name="Rectangle 37">
            <a:extLst>
              <a:ext uri="{FF2B5EF4-FFF2-40B4-BE49-F238E27FC236}">
                <a16:creationId xmlns:a16="http://schemas.microsoft.com/office/drawing/2014/main" id="{5C9DFA07-8A37-4976-B627-787C7B9EA37F}"/>
              </a:ext>
            </a:extLst>
          </p:cNvPr>
          <p:cNvSpPr/>
          <p:nvPr/>
        </p:nvSpPr>
        <p:spPr>
          <a:xfrm>
            <a:off x="2188212" y="6441758"/>
            <a:ext cx="3755388" cy="461665"/>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Called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uniform convergence.</a:t>
            </a:r>
          </a:p>
        </p:txBody>
      </p:sp>
      <p:sp>
        <p:nvSpPr>
          <p:cNvPr id="39" name="Text Box 33">
            <a:extLst>
              <a:ext uri="{FF2B5EF4-FFF2-40B4-BE49-F238E27FC236}">
                <a16:creationId xmlns:a16="http://schemas.microsoft.com/office/drawing/2014/main" id="{E1D8E18A-048E-46C5-B062-AD290FD16B22}"/>
              </a:ext>
            </a:extLst>
          </p:cNvPr>
          <p:cNvSpPr txBox="1">
            <a:spLocks noChangeArrowheads="1"/>
          </p:cNvSpPr>
          <p:nvPr/>
        </p:nvSpPr>
        <p:spPr bwMode="auto">
          <a:xfrm>
            <a:off x="4131886" y="4913293"/>
            <a:ext cx="39287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41" name="Text Box 33">
            <a:extLst>
              <a:ext uri="{FF2B5EF4-FFF2-40B4-BE49-F238E27FC236}">
                <a16:creationId xmlns:a16="http://schemas.microsoft.com/office/drawing/2014/main" id="{D94C9F54-93F9-4D34-A8E5-127527D78D65}"/>
              </a:ext>
            </a:extLst>
          </p:cNvPr>
          <p:cNvSpPr txBox="1">
            <a:spLocks noChangeArrowheads="1"/>
          </p:cNvSpPr>
          <p:nvPr/>
        </p:nvSpPr>
        <p:spPr bwMode="auto">
          <a:xfrm>
            <a:off x="855286" y="4913293"/>
            <a:ext cx="378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874040EA-139A-442C-A96C-2F251C6047B4}"/>
                  </a:ext>
                </a:extLst>
              </p:cNvPr>
              <p:cNvSpPr/>
              <p:nvPr/>
            </p:nvSpPr>
            <p:spPr>
              <a:xfrm>
                <a:off x="7013967" y="6009244"/>
                <a:ext cx="1409745"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dirty="0" smtClean="0">
                                <a:ln>
                                  <a:noFill/>
                                </a:ln>
                                <a:solidFill>
                                  <a:srgbClr val="FF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2" name="Rectangle 41">
                <a:extLst>
                  <a:ext uri="{FF2B5EF4-FFF2-40B4-BE49-F238E27FC236}">
                    <a16:creationId xmlns:a16="http://schemas.microsoft.com/office/drawing/2014/main" id="{874040EA-139A-442C-A96C-2F251C6047B4}"/>
                  </a:ext>
                </a:extLst>
              </p:cNvPr>
              <p:cNvSpPr>
                <a:spLocks noRot="1" noChangeAspect="1" noMove="1" noResize="1" noEditPoints="1" noAdjustHandles="1" noChangeArrowheads="1" noChangeShapeType="1" noTextEdit="1"/>
              </p:cNvSpPr>
              <p:nvPr/>
            </p:nvSpPr>
            <p:spPr>
              <a:xfrm>
                <a:off x="7013967" y="6009244"/>
                <a:ext cx="1409745" cy="582211"/>
              </a:xfrm>
              <a:prstGeom prst="rect">
                <a:avLst/>
              </a:prstGeom>
              <a:blipFill>
                <a:blip r:embed="rId7"/>
                <a:stretch>
                  <a:fillRect l="-9091" t="-1053" b="-29474"/>
                </a:stretch>
              </a:blipFill>
            </p:spPr>
            <p:txBody>
              <a:bodyPr/>
              <a:lstStyle/>
              <a:p>
                <a:r>
                  <a:rPr lang="en-US">
                    <a:noFill/>
                  </a:rPr>
                  <a:t> </a:t>
                </a:r>
              </a:p>
            </p:txBody>
          </p:sp>
        </mc:Fallback>
      </mc:AlternateContent>
      <p:sp>
        <p:nvSpPr>
          <p:cNvPr id="5" name="Rectangle 4">
            <a:extLst>
              <a:ext uri="{FF2B5EF4-FFF2-40B4-BE49-F238E27FC236}">
                <a16:creationId xmlns:a16="http://schemas.microsoft.com/office/drawing/2014/main" id="{2794E000-5A66-4FF0-A359-4796182B9872}"/>
              </a:ext>
            </a:extLst>
          </p:cNvPr>
          <p:cNvSpPr/>
          <p:nvPr/>
        </p:nvSpPr>
        <p:spPr>
          <a:xfrm>
            <a:off x="6553200" y="978324"/>
            <a:ext cx="46198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endPar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45" name="Group 44">
            <a:extLst>
              <a:ext uri="{FF2B5EF4-FFF2-40B4-BE49-F238E27FC236}">
                <a16:creationId xmlns:a16="http://schemas.microsoft.com/office/drawing/2014/main" id="{A8C29F0F-DEF3-4810-911F-17E63932C7C4}"/>
              </a:ext>
            </a:extLst>
          </p:cNvPr>
          <p:cNvGrpSpPr/>
          <p:nvPr/>
        </p:nvGrpSpPr>
        <p:grpSpPr>
          <a:xfrm>
            <a:off x="433342" y="4643735"/>
            <a:ext cx="7310547" cy="1151784"/>
            <a:chOff x="111456" y="4643735"/>
            <a:chExt cx="7310547" cy="1151784"/>
          </a:xfrm>
        </p:grpSpPr>
        <p:sp>
          <p:nvSpPr>
            <p:cNvPr id="46" name="Rectangle 45">
              <a:extLst>
                <a:ext uri="{FF2B5EF4-FFF2-40B4-BE49-F238E27FC236}">
                  <a16:creationId xmlns:a16="http://schemas.microsoft.com/office/drawing/2014/main" id="{EE55283C-3AF3-4435-BE08-A4FE3ED4A68A}"/>
                </a:ext>
              </a:extLst>
            </p:cNvPr>
            <p:cNvSpPr/>
            <p:nvPr/>
          </p:nvSpPr>
          <p:spPr>
            <a:xfrm>
              <a:off x="111456" y="4643735"/>
              <a:ext cx="1605887"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Want</a:t>
              </a: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47" name="Rectangle 46">
              <a:extLst>
                <a:ext uri="{FF2B5EF4-FFF2-40B4-BE49-F238E27FC236}">
                  <a16:creationId xmlns:a16="http://schemas.microsoft.com/office/drawing/2014/main" id="{79652DF8-5D99-4582-BFB1-2BCDF5AC2347}"/>
                </a:ext>
              </a:extLst>
            </p:cNvPr>
            <p:cNvSpPr/>
            <p:nvPr/>
          </p:nvSpPr>
          <p:spPr>
            <a:xfrm>
              <a:off x="3886200" y="4687523"/>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Rectangle 47">
              <a:extLst>
                <a:ext uri="{FF2B5EF4-FFF2-40B4-BE49-F238E27FC236}">
                  <a16:creationId xmlns:a16="http://schemas.microsoft.com/office/drawing/2014/main" id="{B0AAB366-CDD8-410B-81C0-169F68A19F2B}"/>
                </a:ext>
              </a:extLst>
            </p:cNvPr>
            <p:cNvSpPr/>
            <p:nvPr/>
          </p:nvSpPr>
          <p:spPr>
            <a:xfrm>
              <a:off x="762000" y="4788795"/>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Rectangle 48">
              <a:extLst>
                <a:ext uri="{FF2B5EF4-FFF2-40B4-BE49-F238E27FC236}">
                  <a16:creationId xmlns:a16="http://schemas.microsoft.com/office/drawing/2014/main" id="{5343CF37-C4AE-4CDC-A116-F289D9717A28}"/>
                </a:ext>
              </a:extLst>
            </p:cNvPr>
            <p:cNvSpPr/>
            <p:nvPr/>
          </p:nvSpPr>
          <p:spPr>
            <a:xfrm>
              <a:off x="7099479" y="4778791"/>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Tree>
    <p:extLst>
      <p:ext uri="{BB962C8B-B14F-4D97-AF65-F5344CB8AC3E}">
        <p14:creationId xmlns:p14="http://schemas.microsoft.com/office/powerpoint/2010/main" val="3048443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5">
                                            <p:txEl>
                                              <p:pRg st="1" end="1"/>
                                            </p:txEl>
                                          </p:spTgt>
                                        </p:tgtEl>
                                        <p:attrNameLst>
                                          <p:attrName>style.visibility</p:attrName>
                                        </p:attrNameLst>
                                      </p:cBhvr>
                                      <p:to>
                                        <p:strVal val="visible"/>
                                      </p:to>
                                    </p:set>
                                    <p:anim calcmode="lin" valueType="num">
                                      <p:cBhvr additive="base">
                                        <p:cTn id="13" dur="500" fill="hold"/>
                                        <p:tgtEl>
                                          <p:spTgt spid="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ppt_x"/>
                                          </p:val>
                                        </p:tav>
                                        <p:tav tm="100000">
                                          <p:val>
                                            <p:strVal val="#ppt_x"/>
                                          </p:val>
                                        </p:tav>
                                      </p:tavLst>
                                    </p:anim>
                                    <p:anim calcmode="lin" valueType="num">
                                      <p:cBhvr additive="base">
                                        <p:cTn id="20" dur="500" fill="hold"/>
                                        <p:tgtEl>
                                          <p:spTgt spid="38"/>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5"/>
                                        </p:tgtEl>
                                        <p:attrNameLst>
                                          <p:attrName>style.visibility</p:attrName>
                                        </p:attrNameLst>
                                      </p:cBhvr>
                                      <p:to>
                                        <p:strVal val="visible"/>
                                      </p:to>
                                    </p:set>
                                    <p:anim calcmode="lin" valueType="num">
                                      <p:cBhvr additive="base">
                                        <p:cTn id="25" dur="500" fill="hold"/>
                                        <p:tgtEl>
                                          <p:spTgt spid="5"/>
                                        </p:tgtEl>
                                        <p:attrNameLst>
                                          <p:attrName>ppt_x</p:attrName>
                                        </p:attrNameLst>
                                      </p:cBhvr>
                                      <p:tavLst>
                                        <p:tav tm="0">
                                          <p:val>
                                            <p:strVal val="#ppt_x"/>
                                          </p:val>
                                        </p:tav>
                                        <p:tav tm="100000">
                                          <p:val>
                                            <p:strVal val="#ppt_x"/>
                                          </p:val>
                                        </p:tav>
                                      </p:tavLst>
                                    </p:anim>
                                    <p:anim calcmode="lin" valueType="num">
                                      <p:cBhvr additive="base">
                                        <p:cTn id="2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42"/>
                                        </p:tgtEl>
                                        <p:attrNameLst>
                                          <p:attrName>style.visibility</p:attrName>
                                        </p:attrNameLst>
                                      </p:cBhvr>
                                      <p:to>
                                        <p:strVal val="visible"/>
                                      </p:to>
                                    </p:set>
                                    <p:anim calcmode="lin" valueType="num">
                                      <p:cBhvr additive="base">
                                        <p:cTn id="31" dur="500" fill="hold"/>
                                        <p:tgtEl>
                                          <p:spTgt spid="42"/>
                                        </p:tgtEl>
                                        <p:attrNameLst>
                                          <p:attrName>ppt_x</p:attrName>
                                        </p:attrNameLst>
                                      </p:cBhvr>
                                      <p:tavLst>
                                        <p:tav tm="0">
                                          <p:val>
                                            <p:strVal val="#ppt_x"/>
                                          </p:val>
                                        </p:tav>
                                        <p:tav tm="100000">
                                          <p:val>
                                            <p:strVal val="#ppt_x"/>
                                          </p:val>
                                        </p:tav>
                                      </p:tavLst>
                                    </p:anim>
                                    <p:anim calcmode="lin" valueType="num">
                                      <p:cBhvr additive="base">
                                        <p:cTn id="32"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42" grpId="0"/>
      <p:bldP spid="5" grpId="0"/>
    </p:bld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a:extLst>
              <a:ext uri="{FF2B5EF4-FFF2-40B4-BE49-F238E27FC236}">
                <a16:creationId xmlns:a16="http://schemas.microsoft.com/office/drawing/2014/main" id="{00A5DABE-8DFF-4726-A708-94F47CB805F0}"/>
              </a:ext>
            </a:extLst>
          </p:cNvPr>
          <p:cNvSpPr/>
          <p:nvPr/>
        </p:nvSpPr>
        <p:spPr>
          <a:xfrm>
            <a:off x="7726165" y="5026501"/>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11166BB2-CC77-42A6-A29E-9E48890214BC}"/>
                  </a:ext>
                </a:extLst>
              </p:cNvPr>
              <p:cNvSpPr/>
              <p:nvPr/>
            </p:nvSpPr>
            <p:spPr>
              <a:xfrm>
                <a:off x="457200" y="5715000"/>
                <a:ext cx="739140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Lemma: For every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randomly chosen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date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This is true for every machine in</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11166BB2-CC77-42A6-A29E-9E48890214BC}"/>
                  </a:ext>
                </a:extLst>
              </p:cNvPr>
              <p:cNvSpPr>
                <a:spLocks noRot="1" noChangeAspect="1" noMove="1" noResize="1" noEditPoints="1" noAdjustHandles="1" noChangeArrowheads="1" noChangeShapeType="1" noTextEdit="1"/>
              </p:cNvSpPr>
              <p:nvPr/>
            </p:nvSpPr>
            <p:spPr>
              <a:xfrm>
                <a:off x="457200" y="5715000"/>
                <a:ext cx="7391400" cy="830997"/>
              </a:xfrm>
              <a:prstGeom prst="rect">
                <a:avLst/>
              </a:prstGeom>
              <a:blipFill>
                <a:blip r:embed="rId3"/>
                <a:stretch>
                  <a:fillRect t="-5882" b="-15441"/>
                </a:stretch>
              </a:blipFill>
            </p:spPr>
            <p:txBody>
              <a:bodyPr/>
              <a:lstStyle/>
              <a:p>
                <a:r>
                  <a:rPr lang="en-US">
                    <a:noFill/>
                  </a:rPr>
                  <a:t> </a:t>
                </a:r>
              </a:p>
            </p:txBody>
          </p:sp>
        </mc:Fallback>
      </mc:AlternateContent>
      <p:sp>
        <p:nvSpPr>
          <p:cNvPr id="38" name="Rectangle 37">
            <a:extLst>
              <a:ext uri="{FF2B5EF4-FFF2-40B4-BE49-F238E27FC236}">
                <a16:creationId xmlns:a16="http://schemas.microsoft.com/office/drawing/2014/main" id="{5C9DFA07-8A37-4976-B627-787C7B9EA37F}"/>
              </a:ext>
            </a:extLst>
          </p:cNvPr>
          <p:cNvSpPr/>
          <p:nvPr/>
        </p:nvSpPr>
        <p:spPr>
          <a:xfrm>
            <a:off x="2188212" y="6441758"/>
            <a:ext cx="3755388" cy="461665"/>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Called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uniform convergence.</a:t>
            </a:r>
          </a:p>
        </p:txBody>
      </p:sp>
      <p:sp>
        <p:nvSpPr>
          <p:cNvPr id="39" name="Text Box 33">
            <a:extLst>
              <a:ext uri="{FF2B5EF4-FFF2-40B4-BE49-F238E27FC236}">
                <a16:creationId xmlns:a16="http://schemas.microsoft.com/office/drawing/2014/main" id="{E1D8E18A-048E-46C5-B062-AD290FD16B22}"/>
              </a:ext>
            </a:extLst>
          </p:cNvPr>
          <p:cNvSpPr txBox="1">
            <a:spLocks noChangeArrowheads="1"/>
          </p:cNvSpPr>
          <p:nvPr/>
        </p:nvSpPr>
        <p:spPr bwMode="auto">
          <a:xfrm>
            <a:off x="4131886" y="4913293"/>
            <a:ext cx="39287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41" name="Text Box 33">
            <a:extLst>
              <a:ext uri="{FF2B5EF4-FFF2-40B4-BE49-F238E27FC236}">
                <a16:creationId xmlns:a16="http://schemas.microsoft.com/office/drawing/2014/main" id="{D94C9F54-93F9-4D34-A8E5-127527D78D65}"/>
              </a:ext>
            </a:extLst>
          </p:cNvPr>
          <p:cNvSpPr txBox="1">
            <a:spLocks noChangeArrowheads="1"/>
          </p:cNvSpPr>
          <p:nvPr/>
        </p:nvSpPr>
        <p:spPr bwMode="auto">
          <a:xfrm>
            <a:off x="855286" y="4913293"/>
            <a:ext cx="378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874040EA-139A-442C-A96C-2F251C6047B4}"/>
                  </a:ext>
                </a:extLst>
              </p:cNvPr>
              <p:cNvSpPr/>
              <p:nvPr/>
            </p:nvSpPr>
            <p:spPr>
              <a:xfrm>
                <a:off x="7013967" y="6009244"/>
                <a:ext cx="1409745"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dirty="0" smtClean="0">
                                <a:ln>
                                  <a:noFill/>
                                </a:ln>
                                <a:solidFill>
                                  <a:srgbClr val="FF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2" name="Rectangle 41">
                <a:extLst>
                  <a:ext uri="{FF2B5EF4-FFF2-40B4-BE49-F238E27FC236}">
                    <a16:creationId xmlns:a16="http://schemas.microsoft.com/office/drawing/2014/main" id="{874040EA-139A-442C-A96C-2F251C6047B4}"/>
                  </a:ext>
                </a:extLst>
              </p:cNvPr>
              <p:cNvSpPr>
                <a:spLocks noRot="1" noChangeAspect="1" noMove="1" noResize="1" noEditPoints="1" noAdjustHandles="1" noChangeArrowheads="1" noChangeShapeType="1" noTextEdit="1"/>
              </p:cNvSpPr>
              <p:nvPr/>
            </p:nvSpPr>
            <p:spPr>
              <a:xfrm>
                <a:off x="7013967" y="6009244"/>
                <a:ext cx="1409745" cy="582211"/>
              </a:xfrm>
              <a:prstGeom prst="rect">
                <a:avLst/>
              </a:prstGeom>
              <a:blipFill>
                <a:blip r:embed="rId4"/>
                <a:stretch>
                  <a:fillRect l="-9091" t="-1053" b="-29474"/>
                </a:stretch>
              </a:blipFill>
            </p:spPr>
            <p:txBody>
              <a:bodyPr/>
              <a:lstStyle/>
              <a:p>
                <a:r>
                  <a:rPr lang="en-US">
                    <a:noFill/>
                  </a:rPr>
                  <a:t> </a:t>
                </a:r>
              </a:p>
            </p:txBody>
          </p:sp>
        </mc:Fallback>
      </mc:AlternateContent>
      <p:grpSp>
        <p:nvGrpSpPr>
          <p:cNvPr id="45" name="Group 44">
            <a:extLst>
              <a:ext uri="{FF2B5EF4-FFF2-40B4-BE49-F238E27FC236}">
                <a16:creationId xmlns:a16="http://schemas.microsoft.com/office/drawing/2014/main" id="{A8C29F0F-DEF3-4810-911F-17E63932C7C4}"/>
              </a:ext>
            </a:extLst>
          </p:cNvPr>
          <p:cNvGrpSpPr/>
          <p:nvPr/>
        </p:nvGrpSpPr>
        <p:grpSpPr>
          <a:xfrm>
            <a:off x="1083886" y="4687523"/>
            <a:ext cx="6660003" cy="1107996"/>
            <a:chOff x="762000" y="4687523"/>
            <a:chExt cx="6660003" cy="1107996"/>
          </a:xfrm>
        </p:grpSpPr>
        <p:sp>
          <p:nvSpPr>
            <p:cNvPr id="47" name="Rectangle 46">
              <a:extLst>
                <a:ext uri="{FF2B5EF4-FFF2-40B4-BE49-F238E27FC236}">
                  <a16:creationId xmlns:a16="http://schemas.microsoft.com/office/drawing/2014/main" id="{79652DF8-5D99-4582-BFB1-2BCDF5AC2347}"/>
                </a:ext>
              </a:extLst>
            </p:cNvPr>
            <p:cNvSpPr/>
            <p:nvPr/>
          </p:nvSpPr>
          <p:spPr>
            <a:xfrm>
              <a:off x="3886200" y="4687523"/>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Rectangle 47">
              <a:extLst>
                <a:ext uri="{FF2B5EF4-FFF2-40B4-BE49-F238E27FC236}">
                  <a16:creationId xmlns:a16="http://schemas.microsoft.com/office/drawing/2014/main" id="{B0AAB366-CDD8-410B-81C0-169F68A19F2B}"/>
                </a:ext>
              </a:extLst>
            </p:cNvPr>
            <p:cNvSpPr/>
            <p:nvPr/>
          </p:nvSpPr>
          <p:spPr>
            <a:xfrm>
              <a:off x="762000" y="4788795"/>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Rectangle 48">
              <a:extLst>
                <a:ext uri="{FF2B5EF4-FFF2-40B4-BE49-F238E27FC236}">
                  <a16:creationId xmlns:a16="http://schemas.microsoft.com/office/drawing/2014/main" id="{5343CF37-C4AE-4CDC-A116-F289D9717A28}"/>
                </a:ext>
              </a:extLst>
            </p:cNvPr>
            <p:cNvSpPr/>
            <p:nvPr/>
          </p:nvSpPr>
          <p:spPr>
            <a:xfrm>
              <a:off x="7099479" y="4778791"/>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37" name="Rectangle 36">
            <a:extLst>
              <a:ext uri="{FF2B5EF4-FFF2-40B4-BE49-F238E27FC236}">
                <a16:creationId xmlns:a16="http://schemas.microsoft.com/office/drawing/2014/main" id="{242D770F-F975-4937-8F66-4881610B3424}"/>
              </a:ext>
            </a:extLst>
          </p:cNvPr>
          <p:cNvSpPr/>
          <p:nvPr/>
        </p:nvSpPr>
        <p:spPr>
          <a:xfrm>
            <a:off x="685801" y="467380"/>
            <a:ext cx="8153400"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0" name="Rectangle 49">
            <a:extLst>
              <a:ext uri="{FF2B5EF4-FFF2-40B4-BE49-F238E27FC236}">
                <a16:creationId xmlns:a16="http://schemas.microsoft.com/office/drawing/2014/main" id="{4D340D7A-AE78-4F7E-ABCF-DF738CA61A67}"/>
              </a:ext>
            </a:extLst>
          </p:cNvPr>
          <p:cNvSpPr/>
          <p:nvPr/>
        </p:nvSpPr>
        <p:spPr>
          <a:xfrm>
            <a:off x="228600" y="1219200"/>
            <a:ext cx="4267200" cy="830997"/>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Design your machine to be described by some </a:t>
            </a:r>
            <a:r>
              <a:rPr kumimoji="0" lang="en-US" altLang="en-US" sz="2400" b="0" i="0"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bits.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Rectangle 50">
            <a:extLst>
              <a:ext uri="{FF2B5EF4-FFF2-40B4-BE49-F238E27FC236}">
                <a16:creationId xmlns:a16="http://schemas.microsoft.com/office/drawing/2014/main" id="{80E38E6D-23A8-4984-B973-6521A0F3D408}"/>
              </a:ext>
            </a:extLst>
          </p:cNvPr>
          <p:cNvSpPr/>
          <p:nvPr/>
        </p:nvSpPr>
        <p:spPr>
          <a:xfrm>
            <a:off x="5257800" y="1244600"/>
            <a:ext cx="3657600" cy="1200329"/>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Choose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Wingdings" panose="05000000000000000000" pitchFamily="2" charset="2"/>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training samples from universe.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We need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Wingdings" panose="05000000000000000000" pitchFamily="2" charset="2"/>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00"/>
                </a:solidFill>
                <a:effectLst/>
                <a:uLnTx/>
                <a:uFillTx/>
                <a:latin typeface="Times New Roman"/>
                <a:ea typeface="+mn-ea"/>
                <a:cs typeface="Times New Roman" panose="02020603050405020304" pitchFamily="18" charset="0"/>
                <a:sym typeface="Symbol" panose="05050102010706020507" pitchFamily="18" charset="2"/>
              </a:rPr>
              <a:t>1/</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endParaRPr>
          </a:p>
        </p:txBody>
      </p:sp>
    </p:spTree>
    <p:extLst>
      <p:ext uri="{BB962C8B-B14F-4D97-AF65-F5344CB8AC3E}">
        <p14:creationId xmlns:p14="http://schemas.microsoft.com/office/powerpoint/2010/main" val="5297997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ppt_x"/>
                                          </p:val>
                                        </p:tav>
                                        <p:tav tm="100000">
                                          <p:val>
                                            <p:strVal val="#ppt_x"/>
                                          </p:val>
                                        </p:tav>
                                      </p:tavLst>
                                    </p:anim>
                                    <p:anim calcmode="lin" valueType="num">
                                      <p:cBhvr additive="base">
                                        <p:cTn id="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50">
                                            <p:txEl>
                                              <p:pRg st="0" end="0"/>
                                            </p:txEl>
                                          </p:spTgt>
                                        </p:tgtEl>
                                        <p:attrNameLst>
                                          <p:attrName>style.visibility</p:attrName>
                                        </p:attrNameLst>
                                      </p:cBhvr>
                                      <p:to>
                                        <p:strVal val="visible"/>
                                      </p:to>
                                    </p:set>
                                    <p:anim calcmode="lin" valueType="num">
                                      <p:cBhvr additive="base">
                                        <p:cTn id="13" dur="500" fill="hold"/>
                                        <p:tgtEl>
                                          <p:spTgt spid="50">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51">
                                            <p:txEl>
                                              <p:pRg st="0" end="0"/>
                                            </p:txEl>
                                          </p:spTgt>
                                        </p:tgtEl>
                                        <p:attrNameLst>
                                          <p:attrName>style.visibility</p:attrName>
                                        </p:attrNameLst>
                                      </p:cBhvr>
                                      <p:to>
                                        <p:strVal val="visible"/>
                                      </p:to>
                                    </p:set>
                                    <p:anim calcmode="lin" valueType="num">
                                      <p:cBhvr additive="base">
                                        <p:cTn id="19" dur="500" fill="hold"/>
                                        <p:tgtEl>
                                          <p:spTgt spid="51">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51">
                                            <p:txEl>
                                              <p:pRg st="1" end="1"/>
                                            </p:txEl>
                                          </p:spTgt>
                                        </p:tgtEl>
                                        <p:attrNameLst>
                                          <p:attrName>style.visibility</p:attrName>
                                        </p:attrNameLst>
                                      </p:cBhvr>
                                      <p:to>
                                        <p:strVal val="visible"/>
                                      </p:to>
                                    </p:set>
                                    <p:anim calcmode="lin" valueType="num">
                                      <p:cBhvr additive="base">
                                        <p:cTn id="25" dur="500" fill="hold"/>
                                        <p:tgtEl>
                                          <p:spTgt spid="51">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51">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572631"/>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Accuracy:</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572631"/>
                <a:ext cx="9338913" cy="1815882"/>
              </a:xfrm>
              <a:prstGeom prst="rect">
                <a:avLst/>
              </a:prstGeom>
              <a:blipFill>
                <a:blip r:embed="rId13"/>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45" name="TextBox 44"/>
          <p:cNvSpPr txBox="1"/>
          <p:nvPr/>
        </p:nvSpPr>
        <p:spPr>
          <a:xfrm>
            <a:off x="2315528" y="1900664"/>
            <a:ext cx="5596084" cy="861774"/>
          </a:xfrm>
          <a:prstGeom prst="rect">
            <a:avLst/>
          </a:prstGeom>
          <a:noFill/>
        </p:spPr>
        <p:txBody>
          <a:bodyPr wrap="none" lIns="0" tIns="0" rIns="0" bIns="0" rtlCol="0">
            <a:spAutoFit/>
          </a:bodyPr>
          <a:lstStyle/>
          <a:p>
            <a:r>
              <a:rPr lang="en-US" altLang="en-US" dirty="0">
                <a:cs typeface="Times New Roman" panose="02020603050405020304" pitchFamily="18" charset="0"/>
                <a:sym typeface="Symbol" panose="05050102010706020507" pitchFamily="18" charset="2"/>
              </a:rPr>
              <a:t>fraction data set for which the machine</a:t>
            </a:r>
          </a:p>
          <a:p>
            <a:r>
              <a:rPr lang="en-US" altLang="en-US" dirty="0">
                <a:cs typeface="Times New Roman" panose="02020603050405020304" pitchFamily="18" charset="0"/>
                <a:sym typeface="Symbol" panose="05050102010706020507" pitchFamily="18" charset="2"/>
              </a:rPr>
              <a:t>  got the correct answer.</a:t>
            </a:r>
          </a:p>
        </p:txBody>
      </p:sp>
      <mc:AlternateContent xmlns:mc="http://schemas.openxmlformats.org/markup-compatibility/2006" xmlns:a14="http://schemas.microsoft.com/office/drawing/2010/main">
        <mc:Choice Requires="a14">
          <p:sp>
            <p:nvSpPr>
              <p:cNvPr id="2" name="Rectangle 1"/>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 name="Rectangle 1"/>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7"/>
                <a:stretch>
                  <a:fillRect l="-2602" t="-12941" r="-1363" b="-34118"/>
                </a:stretch>
              </a:blipFill>
            </p:spPr>
            <p:txBody>
              <a:bodyPr/>
              <a:lstStyle/>
              <a:p>
                <a:r>
                  <a:rPr lang="en-CA">
                    <a:noFill/>
                  </a:rPr>
                  <a:t> </a:t>
                </a:r>
              </a:p>
            </p:txBody>
          </p:sp>
        </mc:Fallback>
      </mc:AlternateContent>
      <p:grpSp>
        <p:nvGrpSpPr>
          <p:cNvPr id="46" name="Group 45"/>
          <p:cNvGrpSpPr/>
          <p:nvPr/>
        </p:nvGrpSpPr>
        <p:grpSpPr>
          <a:xfrm>
            <a:off x="3105291" y="4876800"/>
            <a:ext cx="1148387" cy="430887"/>
            <a:chOff x="3105291" y="4876800"/>
            <a:chExt cx="1092537" cy="430887"/>
          </a:xfrm>
        </p:grpSpPr>
        <p:cxnSp>
          <p:nvCxnSpPr>
            <p:cNvPr id="68" name="Straight Connector 67"/>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9" name="TextBox 68"/>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8"/>
                  <a:stretch>
                    <a:fillRect/>
                  </a:stretch>
                </a:blipFill>
              </p:spPr>
              <p:txBody>
                <a:bodyPr/>
                <a:lstStyle/>
                <a:p>
                  <a:r>
                    <a:rPr lang="en-CA">
                      <a:noFill/>
                    </a:rPr>
                    <a:t> </a:t>
                  </a:r>
                </a:p>
              </p:txBody>
            </p:sp>
          </mc:Fallback>
        </mc:AlternateContent>
      </p:grpSp>
      <p:grpSp>
        <p:nvGrpSpPr>
          <p:cNvPr id="49" name="Group 48"/>
          <p:cNvGrpSpPr/>
          <p:nvPr/>
        </p:nvGrpSpPr>
        <p:grpSpPr>
          <a:xfrm>
            <a:off x="3076792" y="5574399"/>
            <a:ext cx="1966020" cy="430887"/>
            <a:chOff x="3076792" y="5574399"/>
            <a:chExt cx="1966020" cy="430887"/>
          </a:xfrm>
        </p:grpSpPr>
        <p:cxnSp>
          <p:nvCxnSpPr>
            <p:cNvPr id="64" name="Straight Connector 63"/>
            <p:cNvCxnSpPr/>
            <p:nvPr/>
          </p:nvCxnSpPr>
          <p:spPr bwMode="auto">
            <a:xfrm>
              <a:off x="3076792" y="5813612"/>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5" name="TextBox 64"/>
                <p:cNvSpPr txBox="1"/>
                <p:nvPr/>
              </p:nvSpPr>
              <p:spPr>
                <a:xfrm>
                  <a:off x="3733800" y="5574399"/>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65" name="TextBox 64"/>
                <p:cNvSpPr txBox="1">
                  <a:spLocks noRot="1" noChangeAspect="1" noMove="1" noResize="1" noEditPoints="1" noAdjustHandles="1" noChangeArrowheads="1" noChangeShapeType="1" noTextEdit="1"/>
                </p:cNvSpPr>
                <p:nvPr/>
              </p:nvSpPr>
              <p:spPr>
                <a:xfrm>
                  <a:off x="3733800" y="5574399"/>
                  <a:ext cx="1309012" cy="430887"/>
                </a:xfrm>
                <a:prstGeom prst="rect">
                  <a:avLst/>
                </a:prstGeom>
                <a:blipFill>
                  <a:blip r:embed="rId10"/>
                  <a:stretch>
                    <a:fillRect/>
                  </a:stretch>
                </a:blipFill>
              </p:spPr>
              <p:txBody>
                <a:bodyPr/>
                <a:lstStyle/>
                <a:p>
                  <a:r>
                    <a:rPr lang="en-US">
                      <a:noFill/>
                    </a:rPr>
                    <a:t> </a:t>
                  </a:r>
                </a:p>
              </p:txBody>
            </p:sp>
          </mc:Fallback>
        </mc:AlternateContent>
      </p:grpSp>
      <p:sp>
        <p:nvSpPr>
          <p:cNvPr id="41" name="Freeform 41">
            <a:extLst>
              <a:ext uri="{FF2B5EF4-FFF2-40B4-BE49-F238E27FC236}">
                <a16:creationId xmlns:a16="http://schemas.microsoft.com/office/drawing/2014/main" id="{0C805491-C1C7-4A40-ADE9-1BA04D17438E}"/>
              </a:ext>
            </a:extLst>
          </p:cNvPr>
          <p:cNvSpPr/>
          <p:nvPr/>
        </p:nvSpPr>
        <p:spPr>
          <a:xfrm>
            <a:off x="705474" y="5114261"/>
            <a:ext cx="2667182" cy="108533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606781 h 606781"/>
              <a:gd name="connsiteX1" fmla="*/ 1346562 w 2739753"/>
              <a:gd name="connsiteY1" fmla="*/ 175 h 606781"/>
              <a:gd name="connsiteX2" fmla="*/ 2739753 w 2739753"/>
              <a:gd name="connsiteY2" fmla="*/ 503820 h 606781"/>
              <a:gd name="connsiteX0" fmla="*/ 0 w 3030039"/>
              <a:gd name="connsiteY0" fmla="*/ 606781 h 866677"/>
              <a:gd name="connsiteX1" fmla="*/ 1346562 w 3030039"/>
              <a:gd name="connsiteY1" fmla="*/ 175 h 866677"/>
              <a:gd name="connsiteX2" fmla="*/ 3030039 w 3030039"/>
              <a:gd name="connsiteY2" fmla="*/ 866677 h 866677"/>
              <a:gd name="connsiteX0" fmla="*/ 0 w 3001010"/>
              <a:gd name="connsiteY0" fmla="*/ 606781 h 910220"/>
              <a:gd name="connsiteX1" fmla="*/ 1346562 w 3001010"/>
              <a:gd name="connsiteY1" fmla="*/ 175 h 910220"/>
              <a:gd name="connsiteX2" fmla="*/ 3001010 w 3001010"/>
              <a:gd name="connsiteY2" fmla="*/ 910220 h 910220"/>
              <a:gd name="connsiteX0" fmla="*/ 0 w 2797810"/>
              <a:gd name="connsiteY0" fmla="*/ 606781 h 997305"/>
              <a:gd name="connsiteX1" fmla="*/ 1346562 w 2797810"/>
              <a:gd name="connsiteY1" fmla="*/ 175 h 997305"/>
              <a:gd name="connsiteX2" fmla="*/ 2797810 w 2797810"/>
              <a:gd name="connsiteY2" fmla="*/ 997305 h 997305"/>
              <a:gd name="connsiteX0" fmla="*/ 0 w 2797810"/>
              <a:gd name="connsiteY0" fmla="*/ 693827 h 1084351"/>
              <a:gd name="connsiteX1" fmla="*/ 1506219 w 2797810"/>
              <a:gd name="connsiteY1" fmla="*/ 136 h 1084351"/>
              <a:gd name="connsiteX2" fmla="*/ 2797810 w 2797810"/>
              <a:gd name="connsiteY2" fmla="*/ 1084351 h 1084351"/>
              <a:gd name="connsiteX0" fmla="*/ 0 w 2797810"/>
              <a:gd name="connsiteY0" fmla="*/ 693827 h 1084351"/>
              <a:gd name="connsiteX1" fmla="*/ 1506219 w 2797810"/>
              <a:gd name="connsiteY1" fmla="*/ 136 h 1084351"/>
              <a:gd name="connsiteX2" fmla="*/ 2797810 w 2797810"/>
              <a:gd name="connsiteY2" fmla="*/ 1084351 h 1084351"/>
              <a:gd name="connsiteX0" fmla="*/ 0 w 2739753"/>
              <a:gd name="connsiteY0" fmla="*/ 693827 h 1026293"/>
              <a:gd name="connsiteX1" fmla="*/ 1506219 w 2739753"/>
              <a:gd name="connsiteY1" fmla="*/ 136 h 1026293"/>
              <a:gd name="connsiteX2" fmla="*/ 2739753 w 2739753"/>
              <a:gd name="connsiteY2" fmla="*/ 1026293 h 1026293"/>
              <a:gd name="connsiteX0" fmla="*/ 0 w 2739753"/>
              <a:gd name="connsiteY0" fmla="*/ 693827 h 1026293"/>
              <a:gd name="connsiteX1" fmla="*/ 1506219 w 2739753"/>
              <a:gd name="connsiteY1" fmla="*/ 136 h 1026293"/>
              <a:gd name="connsiteX2" fmla="*/ 2739753 w 2739753"/>
              <a:gd name="connsiteY2" fmla="*/ 1026293 h 1026293"/>
              <a:gd name="connsiteX0" fmla="*/ 0 w 2681696"/>
              <a:gd name="connsiteY0" fmla="*/ 693827 h 1069836"/>
              <a:gd name="connsiteX1" fmla="*/ 1506219 w 2681696"/>
              <a:gd name="connsiteY1" fmla="*/ 136 h 1069836"/>
              <a:gd name="connsiteX2" fmla="*/ 2681696 w 2681696"/>
              <a:gd name="connsiteY2" fmla="*/ 1069836 h 1069836"/>
              <a:gd name="connsiteX0" fmla="*/ 0 w 2667182"/>
              <a:gd name="connsiteY0" fmla="*/ 693827 h 1069836"/>
              <a:gd name="connsiteX1" fmla="*/ 1506219 w 2667182"/>
              <a:gd name="connsiteY1" fmla="*/ 136 h 1069836"/>
              <a:gd name="connsiteX2" fmla="*/ 2667182 w 2667182"/>
              <a:gd name="connsiteY2" fmla="*/ 1069836 h 1069836"/>
              <a:gd name="connsiteX0" fmla="*/ 0 w 2667182"/>
              <a:gd name="connsiteY0" fmla="*/ 709324 h 1085333"/>
              <a:gd name="connsiteX1" fmla="*/ 1506219 w 2667182"/>
              <a:gd name="connsiteY1" fmla="*/ 15633 h 1085333"/>
              <a:gd name="connsiteX2" fmla="*/ 2667182 w 2667182"/>
              <a:gd name="connsiteY2" fmla="*/ 1085333 h 1085333"/>
            </a:gdLst>
            <a:ahLst/>
            <a:cxnLst>
              <a:cxn ang="0">
                <a:pos x="connsiteX0" y="connsiteY0"/>
              </a:cxn>
              <a:cxn ang="0">
                <a:pos x="connsiteX1" y="connsiteY1"/>
              </a:cxn>
              <a:cxn ang="0">
                <a:pos x="connsiteX2" y="connsiteY2"/>
              </a:cxn>
            </a:cxnLst>
            <a:rect l="l" t="t" r="r" b="b"/>
            <a:pathLst>
              <a:path w="2667182" h="1085333">
                <a:moveTo>
                  <a:pt x="0" y="709324"/>
                </a:moveTo>
                <a:cubicBezTo>
                  <a:pt x="122396" y="403095"/>
                  <a:pt x="993774" y="-94539"/>
                  <a:pt x="1506219" y="15633"/>
                </a:cubicBezTo>
                <a:cubicBezTo>
                  <a:pt x="2018664" y="111291"/>
                  <a:pt x="2393816" y="716716"/>
                  <a:pt x="2667182" y="1085333"/>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3589882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3" end="3"/>
                                            </p:txEl>
                                          </p:spTgt>
                                        </p:tgtEl>
                                        <p:attrNameLst>
                                          <p:attrName>style.visibility</p:attrName>
                                        </p:attrNameLst>
                                      </p:cBhvr>
                                      <p:to>
                                        <p:strVal val="visible"/>
                                      </p:to>
                                    </p:set>
                                    <p:anim calcmode="lin" valueType="num">
                                      <p:cBhvr additive="base">
                                        <p:cTn id="7"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Lst>
  </p:timing>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6" name="Rectangle 35">
            <a:extLst>
              <a:ext uri="{FF2B5EF4-FFF2-40B4-BE49-F238E27FC236}">
                <a16:creationId xmlns:a16="http://schemas.microsoft.com/office/drawing/2014/main" id="{00A5DABE-8DFF-4726-A708-94F47CB805F0}"/>
              </a:ext>
            </a:extLst>
          </p:cNvPr>
          <p:cNvSpPr/>
          <p:nvPr/>
        </p:nvSpPr>
        <p:spPr>
          <a:xfrm>
            <a:off x="7726165" y="5026501"/>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11166BB2-CC77-42A6-A29E-9E48890214BC}"/>
                  </a:ext>
                </a:extLst>
              </p:cNvPr>
              <p:cNvSpPr/>
              <p:nvPr/>
            </p:nvSpPr>
            <p:spPr>
              <a:xfrm>
                <a:off x="457200" y="5715000"/>
                <a:ext cx="7391400"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Lemma: For every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&amp; randomly chosen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training date</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Pr</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This is true for every machine in</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11166BB2-CC77-42A6-A29E-9E48890214BC}"/>
                  </a:ext>
                </a:extLst>
              </p:cNvPr>
              <p:cNvSpPr>
                <a:spLocks noRot="1" noChangeAspect="1" noMove="1" noResize="1" noEditPoints="1" noAdjustHandles="1" noChangeArrowheads="1" noChangeShapeType="1" noTextEdit="1"/>
              </p:cNvSpPr>
              <p:nvPr/>
            </p:nvSpPr>
            <p:spPr>
              <a:xfrm>
                <a:off x="457200" y="5715000"/>
                <a:ext cx="7391400" cy="830997"/>
              </a:xfrm>
              <a:prstGeom prst="rect">
                <a:avLst/>
              </a:prstGeom>
              <a:blipFill>
                <a:blip r:embed="rId3"/>
                <a:stretch>
                  <a:fillRect t="-5882" b="-15441"/>
                </a:stretch>
              </a:blipFill>
            </p:spPr>
            <p:txBody>
              <a:bodyPr/>
              <a:lstStyle/>
              <a:p>
                <a:r>
                  <a:rPr lang="en-US">
                    <a:noFill/>
                  </a:rPr>
                  <a:t> </a:t>
                </a:r>
              </a:p>
            </p:txBody>
          </p:sp>
        </mc:Fallback>
      </mc:AlternateContent>
      <p:sp>
        <p:nvSpPr>
          <p:cNvPr id="38" name="Rectangle 37">
            <a:extLst>
              <a:ext uri="{FF2B5EF4-FFF2-40B4-BE49-F238E27FC236}">
                <a16:creationId xmlns:a16="http://schemas.microsoft.com/office/drawing/2014/main" id="{5C9DFA07-8A37-4976-B627-787C7B9EA37F}"/>
              </a:ext>
            </a:extLst>
          </p:cNvPr>
          <p:cNvSpPr/>
          <p:nvPr/>
        </p:nvSpPr>
        <p:spPr>
          <a:xfrm>
            <a:off x="2188212" y="6441758"/>
            <a:ext cx="3755388" cy="461665"/>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Called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uniform convergence.</a:t>
            </a:r>
          </a:p>
        </p:txBody>
      </p:sp>
      <p:sp>
        <p:nvSpPr>
          <p:cNvPr id="39" name="Text Box 33">
            <a:extLst>
              <a:ext uri="{FF2B5EF4-FFF2-40B4-BE49-F238E27FC236}">
                <a16:creationId xmlns:a16="http://schemas.microsoft.com/office/drawing/2014/main" id="{E1D8E18A-048E-46C5-B062-AD290FD16B22}"/>
              </a:ext>
            </a:extLst>
          </p:cNvPr>
          <p:cNvSpPr txBox="1">
            <a:spLocks noChangeArrowheads="1"/>
          </p:cNvSpPr>
          <p:nvPr/>
        </p:nvSpPr>
        <p:spPr bwMode="auto">
          <a:xfrm>
            <a:off x="4131886" y="4913293"/>
            <a:ext cx="392871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41" name="Text Box 33">
            <a:extLst>
              <a:ext uri="{FF2B5EF4-FFF2-40B4-BE49-F238E27FC236}">
                <a16:creationId xmlns:a16="http://schemas.microsoft.com/office/drawing/2014/main" id="{D94C9F54-93F9-4D34-A8E5-127527D78D65}"/>
              </a:ext>
            </a:extLst>
          </p:cNvPr>
          <p:cNvSpPr txBox="1">
            <a:spLocks noChangeArrowheads="1"/>
          </p:cNvSpPr>
          <p:nvPr/>
        </p:nvSpPr>
        <p:spPr bwMode="auto">
          <a:xfrm>
            <a:off x="855286" y="4913293"/>
            <a:ext cx="378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mc:AlternateContent xmlns:mc="http://schemas.openxmlformats.org/markup-compatibility/2006" xmlns:a14="http://schemas.microsoft.com/office/drawing/2010/main">
        <mc:Choice Requires="a14">
          <p:sp>
            <p:nvSpPr>
              <p:cNvPr id="42" name="Rectangle 41">
                <a:extLst>
                  <a:ext uri="{FF2B5EF4-FFF2-40B4-BE49-F238E27FC236}">
                    <a16:creationId xmlns:a16="http://schemas.microsoft.com/office/drawing/2014/main" id="{874040EA-139A-442C-A96C-2F251C6047B4}"/>
                  </a:ext>
                </a:extLst>
              </p:cNvPr>
              <p:cNvSpPr/>
              <p:nvPr/>
            </p:nvSpPr>
            <p:spPr>
              <a:xfrm>
                <a:off x="7013967" y="6009244"/>
                <a:ext cx="1409745"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dirty="0" smtClean="0">
                                <a:ln>
                                  <a:noFill/>
                                </a:ln>
                                <a:solidFill>
                                  <a:srgbClr val="FF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2" name="Rectangle 41">
                <a:extLst>
                  <a:ext uri="{FF2B5EF4-FFF2-40B4-BE49-F238E27FC236}">
                    <a16:creationId xmlns:a16="http://schemas.microsoft.com/office/drawing/2014/main" id="{874040EA-139A-442C-A96C-2F251C6047B4}"/>
                  </a:ext>
                </a:extLst>
              </p:cNvPr>
              <p:cNvSpPr>
                <a:spLocks noRot="1" noChangeAspect="1" noMove="1" noResize="1" noEditPoints="1" noAdjustHandles="1" noChangeArrowheads="1" noChangeShapeType="1" noTextEdit="1"/>
              </p:cNvSpPr>
              <p:nvPr/>
            </p:nvSpPr>
            <p:spPr>
              <a:xfrm>
                <a:off x="7013967" y="6009244"/>
                <a:ext cx="1409745" cy="582211"/>
              </a:xfrm>
              <a:prstGeom prst="rect">
                <a:avLst/>
              </a:prstGeom>
              <a:blipFill>
                <a:blip r:embed="rId4"/>
                <a:stretch>
                  <a:fillRect l="-9091" t="-1053" b="-29474"/>
                </a:stretch>
              </a:blipFill>
            </p:spPr>
            <p:txBody>
              <a:bodyPr/>
              <a:lstStyle/>
              <a:p>
                <a:r>
                  <a:rPr lang="en-US">
                    <a:noFill/>
                  </a:rPr>
                  <a:t> </a:t>
                </a:r>
              </a:p>
            </p:txBody>
          </p:sp>
        </mc:Fallback>
      </mc:AlternateContent>
      <p:grpSp>
        <p:nvGrpSpPr>
          <p:cNvPr id="45" name="Group 44">
            <a:extLst>
              <a:ext uri="{FF2B5EF4-FFF2-40B4-BE49-F238E27FC236}">
                <a16:creationId xmlns:a16="http://schemas.microsoft.com/office/drawing/2014/main" id="{A8C29F0F-DEF3-4810-911F-17E63932C7C4}"/>
              </a:ext>
            </a:extLst>
          </p:cNvPr>
          <p:cNvGrpSpPr/>
          <p:nvPr/>
        </p:nvGrpSpPr>
        <p:grpSpPr>
          <a:xfrm>
            <a:off x="1083886" y="4687523"/>
            <a:ext cx="6660003" cy="1107996"/>
            <a:chOff x="762000" y="4687523"/>
            <a:chExt cx="6660003" cy="1107996"/>
          </a:xfrm>
        </p:grpSpPr>
        <p:sp>
          <p:nvSpPr>
            <p:cNvPr id="47" name="Rectangle 46">
              <a:extLst>
                <a:ext uri="{FF2B5EF4-FFF2-40B4-BE49-F238E27FC236}">
                  <a16:creationId xmlns:a16="http://schemas.microsoft.com/office/drawing/2014/main" id="{79652DF8-5D99-4582-BFB1-2BCDF5AC2347}"/>
                </a:ext>
              </a:extLst>
            </p:cNvPr>
            <p:cNvSpPr/>
            <p:nvPr/>
          </p:nvSpPr>
          <p:spPr>
            <a:xfrm>
              <a:off x="3886200" y="4687523"/>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Rectangle 47">
              <a:extLst>
                <a:ext uri="{FF2B5EF4-FFF2-40B4-BE49-F238E27FC236}">
                  <a16:creationId xmlns:a16="http://schemas.microsoft.com/office/drawing/2014/main" id="{B0AAB366-CDD8-410B-81C0-169F68A19F2B}"/>
                </a:ext>
              </a:extLst>
            </p:cNvPr>
            <p:cNvSpPr/>
            <p:nvPr/>
          </p:nvSpPr>
          <p:spPr>
            <a:xfrm>
              <a:off x="762000" y="4788795"/>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Rectangle 48">
              <a:extLst>
                <a:ext uri="{FF2B5EF4-FFF2-40B4-BE49-F238E27FC236}">
                  <a16:creationId xmlns:a16="http://schemas.microsoft.com/office/drawing/2014/main" id="{5343CF37-C4AE-4CDC-A116-F289D9717A28}"/>
                </a:ext>
              </a:extLst>
            </p:cNvPr>
            <p:cNvSpPr/>
            <p:nvPr/>
          </p:nvSpPr>
          <p:spPr>
            <a:xfrm>
              <a:off x="7099479" y="4778791"/>
              <a:ext cx="322524" cy="92333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5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5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37" name="Rectangle 36">
            <a:extLst>
              <a:ext uri="{FF2B5EF4-FFF2-40B4-BE49-F238E27FC236}">
                <a16:creationId xmlns:a16="http://schemas.microsoft.com/office/drawing/2014/main" id="{242D770F-F975-4937-8F66-4881610B3424}"/>
              </a:ext>
            </a:extLst>
          </p:cNvPr>
          <p:cNvSpPr/>
          <p:nvPr/>
        </p:nvSpPr>
        <p:spPr>
          <a:xfrm>
            <a:off x="685801" y="467380"/>
            <a:ext cx="8153400"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0" name="Rectangle 49">
            <a:extLst>
              <a:ext uri="{FF2B5EF4-FFF2-40B4-BE49-F238E27FC236}">
                <a16:creationId xmlns:a16="http://schemas.microsoft.com/office/drawing/2014/main" id="{4D340D7A-AE78-4F7E-ABCF-DF738CA61A67}"/>
              </a:ext>
            </a:extLst>
          </p:cNvPr>
          <p:cNvSpPr/>
          <p:nvPr/>
        </p:nvSpPr>
        <p:spPr>
          <a:xfrm>
            <a:off x="228600" y="1219200"/>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find a good machine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1" name="Rectangle 50">
            <a:extLst>
              <a:ext uri="{FF2B5EF4-FFF2-40B4-BE49-F238E27FC236}">
                <a16:creationId xmlns:a16="http://schemas.microsoft.com/office/drawing/2014/main" id="{80E38E6D-23A8-4984-B973-6521A0F3D408}"/>
              </a:ext>
            </a:extLst>
          </p:cNvPr>
          <p:cNvSpPr/>
          <p:nvPr/>
        </p:nvSpPr>
        <p:spPr>
          <a:xfrm>
            <a:off x="5257800" y="1219200"/>
            <a:ext cx="36576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2" name="Rectangle 51">
            <a:extLst>
              <a:ext uri="{FF2B5EF4-FFF2-40B4-BE49-F238E27FC236}">
                <a16:creationId xmlns:a16="http://schemas.microsoft.com/office/drawing/2014/main" id="{CB9F694E-3667-4201-B746-2DB08963342B}"/>
              </a:ext>
            </a:extLst>
          </p:cNvPr>
          <p:cNvSpPr/>
          <p:nvPr/>
        </p:nvSpPr>
        <p:spPr>
          <a:xfrm>
            <a:off x="5029200" y="2819400"/>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is a good machine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3" name="Rectangle 52">
            <a:extLst>
              <a:ext uri="{FF2B5EF4-FFF2-40B4-BE49-F238E27FC236}">
                <a16:creationId xmlns:a16="http://schemas.microsoft.com/office/drawing/2014/main" id="{B99299C3-95D1-4E20-A25D-463E5E485203}"/>
              </a:ext>
            </a:extLst>
          </p:cNvPr>
          <p:cNvSpPr/>
          <p:nvPr/>
        </p:nvSpPr>
        <p:spPr>
          <a:xfrm>
            <a:off x="304800" y="2819400"/>
            <a:ext cx="41910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az-Cyrl-AZ"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4" name="Rectangle 53">
            <a:extLst>
              <a:ext uri="{FF2B5EF4-FFF2-40B4-BE49-F238E27FC236}">
                <a16:creationId xmlns:a16="http://schemas.microsoft.com/office/drawing/2014/main" id="{33B5C6A6-BD23-45C4-A31F-0AE4D43CA736}"/>
              </a:ext>
            </a:extLst>
          </p:cNvPr>
          <p:cNvSpPr/>
          <p:nvPr/>
        </p:nvSpPr>
        <p:spPr>
          <a:xfrm>
            <a:off x="228600" y="4245114"/>
            <a:ext cx="4648200" cy="707886"/>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Hopefully gradient decent finds 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a sufficiently good one.</a:t>
            </a:r>
          </a:p>
        </p:txBody>
      </p:sp>
      <p:sp>
        <p:nvSpPr>
          <p:cNvPr id="55" name="Right Arrow 1">
            <a:extLst>
              <a:ext uri="{FF2B5EF4-FFF2-40B4-BE49-F238E27FC236}">
                <a16:creationId xmlns:a16="http://schemas.microsoft.com/office/drawing/2014/main" id="{E491956E-96D0-464C-9EC4-3E73180AE94D}"/>
              </a:ext>
            </a:extLst>
          </p:cNvPr>
          <p:cNvSpPr/>
          <p:nvPr/>
        </p:nvSpPr>
        <p:spPr>
          <a:xfrm>
            <a:off x="4572000" y="1493460"/>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Right Arrow 12">
            <a:extLst>
              <a:ext uri="{FF2B5EF4-FFF2-40B4-BE49-F238E27FC236}">
                <a16:creationId xmlns:a16="http://schemas.microsoft.com/office/drawing/2014/main" id="{A8CE6206-D946-4361-8436-2B3BA1661E38}"/>
              </a:ext>
            </a:extLst>
          </p:cNvPr>
          <p:cNvSpPr/>
          <p:nvPr/>
        </p:nvSpPr>
        <p:spPr>
          <a:xfrm flipH="1">
            <a:off x="4572000" y="3093660"/>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73B98C3-E7BE-4899-A166-4730D7F72825}"/>
              </a:ext>
            </a:extLst>
          </p:cNvPr>
          <p:cNvSpPr/>
          <p:nvPr/>
        </p:nvSpPr>
        <p:spPr>
          <a:xfrm>
            <a:off x="3657600" y="833735"/>
            <a:ext cx="285222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63209495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ppt_x"/>
                                          </p:val>
                                        </p:tav>
                                        <p:tav tm="100000">
                                          <p:val>
                                            <p:strVal val="#ppt_x"/>
                                          </p:val>
                                        </p:tav>
                                      </p:tavLst>
                                    </p:anim>
                                    <p:anim calcmode="lin" valueType="num">
                                      <p:cBhvr additive="base">
                                        <p:cTn id="8" dur="500" fill="hold"/>
                                        <p:tgtEl>
                                          <p:spTgt spid="5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0">
                                            <p:txEl>
                                              <p:pRg st="0" end="0"/>
                                            </p:txEl>
                                          </p:spTgt>
                                        </p:tgtEl>
                                        <p:attrNameLst>
                                          <p:attrName>style.visibility</p:attrName>
                                        </p:attrNameLst>
                                      </p:cBhvr>
                                      <p:to>
                                        <p:strVal val="visible"/>
                                      </p:to>
                                    </p:set>
                                    <p:anim calcmode="lin" valueType="num">
                                      <p:cBhvr additive="base">
                                        <p:cTn id="13"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1">
                                            <p:txEl>
                                              <p:pRg st="0" end="0"/>
                                            </p:txEl>
                                          </p:spTgt>
                                        </p:tgtEl>
                                        <p:attrNameLst>
                                          <p:attrName>style.visibility</p:attrName>
                                        </p:attrNameLst>
                                      </p:cBhvr>
                                      <p:to>
                                        <p:strVal val="visible"/>
                                      </p:to>
                                    </p:set>
                                    <p:anim calcmode="lin" valueType="num">
                                      <p:cBhvr additive="base">
                                        <p:cTn id="19" dur="500" fill="hold"/>
                                        <p:tgtEl>
                                          <p:spTgt spid="5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1">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55"/>
                                        </p:tgtEl>
                                        <p:attrNameLst>
                                          <p:attrName>style.visibility</p:attrName>
                                        </p:attrNameLst>
                                      </p:cBhvr>
                                      <p:to>
                                        <p:strVal val="visible"/>
                                      </p:to>
                                    </p:set>
                                    <p:anim calcmode="lin" valueType="num">
                                      <p:cBhvr additive="base">
                                        <p:cTn id="23" dur="500" fill="hold"/>
                                        <p:tgtEl>
                                          <p:spTgt spid="55"/>
                                        </p:tgtEl>
                                        <p:attrNameLst>
                                          <p:attrName>ppt_x</p:attrName>
                                        </p:attrNameLst>
                                      </p:cBhvr>
                                      <p:tavLst>
                                        <p:tav tm="0">
                                          <p:val>
                                            <p:strVal val="0-#ppt_w/2"/>
                                          </p:val>
                                        </p:tav>
                                        <p:tav tm="100000">
                                          <p:val>
                                            <p:strVal val="#ppt_x"/>
                                          </p:val>
                                        </p:tav>
                                      </p:tavLst>
                                    </p:anim>
                                    <p:anim calcmode="lin" valueType="num">
                                      <p:cBhvr additive="base">
                                        <p:cTn id="24"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0">
                                            <p:txEl>
                                              <p:pRg st="1" end="1"/>
                                            </p:txEl>
                                          </p:spTgt>
                                        </p:tgtEl>
                                        <p:attrNameLst>
                                          <p:attrName>style.visibility</p:attrName>
                                        </p:attrNameLst>
                                      </p:cBhvr>
                                      <p:to>
                                        <p:strVal val="visible"/>
                                      </p:to>
                                    </p:set>
                                    <p:anim calcmode="lin" valueType="num">
                                      <p:cBhvr additive="base">
                                        <p:cTn id="29"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1">
                                            <p:txEl>
                                              <p:pRg st="1" end="1"/>
                                            </p:txEl>
                                          </p:spTgt>
                                        </p:tgtEl>
                                        <p:attrNameLst>
                                          <p:attrName>style.visibility</p:attrName>
                                        </p:attrNameLst>
                                      </p:cBhvr>
                                      <p:to>
                                        <p:strVal val="visible"/>
                                      </p:to>
                                    </p:set>
                                    <p:anim calcmode="lin" valueType="num">
                                      <p:cBhvr additive="base">
                                        <p:cTn id="35" dur="500" fill="hold"/>
                                        <p:tgtEl>
                                          <p:spTgt spid="51">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52">
                                            <p:txEl>
                                              <p:pRg st="0" end="0"/>
                                            </p:txEl>
                                          </p:spTgt>
                                        </p:tgtEl>
                                        <p:attrNameLst>
                                          <p:attrName>style.visibility</p:attrName>
                                        </p:attrNameLst>
                                      </p:cBhvr>
                                      <p:to>
                                        <p:strVal val="visible"/>
                                      </p:to>
                                    </p:set>
                                    <p:anim calcmode="lin" valueType="num">
                                      <p:cBhvr additive="base">
                                        <p:cTn id="41" dur="500" fill="hold"/>
                                        <p:tgtEl>
                                          <p:spTgt spid="52">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nodeType="clickEffect">
                                  <p:stCondLst>
                                    <p:cond delay="0"/>
                                  </p:stCondLst>
                                  <p:childTnLst>
                                    <p:set>
                                      <p:cBhvr>
                                        <p:cTn id="46" dur="1" fill="hold">
                                          <p:stCondLst>
                                            <p:cond delay="0"/>
                                          </p:stCondLst>
                                        </p:cTn>
                                        <p:tgtEl>
                                          <p:spTgt spid="53">
                                            <p:txEl>
                                              <p:pRg st="0" end="0"/>
                                            </p:txEl>
                                          </p:spTgt>
                                        </p:tgtEl>
                                        <p:attrNameLst>
                                          <p:attrName>style.visibility</p:attrName>
                                        </p:attrNameLst>
                                      </p:cBhvr>
                                      <p:to>
                                        <p:strVal val="visible"/>
                                      </p:to>
                                    </p:set>
                                    <p:anim calcmode="lin" valueType="num">
                                      <p:cBhvr additive="base">
                                        <p:cTn id="47"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53">
                                            <p:txEl>
                                              <p:pRg st="0" end="0"/>
                                            </p:txEl>
                                          </p:spTgt>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56"/>
                                        </p:tgtEl>
                                        <p:attrNameLst>
                                          <p:attrName>style.visibility</p:attrName>
                                        </p:attrNameLst>
                                      </p:cBhvr>
                                      <p:to>
                                        <p:strVal val="visible"/>
                                      </p:to>
                                    </p:set>
                                    <p:anim calcmode="lin" valueType="num">
                                      <p:cBhvr additive="base">
                                        <p:cTn id="51" dur="500" fill="hold"/>
                                        <p:tgtEl>
                                          <p:spTgt spid="56"/>
                                        </p:tgtEl>
                                        <p:attrNameLst>
                                          <p:attrName>ppt_x</p:attrName>
                                        </p:attrNameLst>
                                      </p:cBhvr>
                                      <p:tavLst>
                                        <p:tav tm="0">
                                          <p:val>
                                            <p:strVal val="1+#ppt_w/2"/>
                                          </p:val>
                                        </p:tav>
                                        <p:tav tm="100000">
                                          <p:val>
                                            <p:strVal val="#ppt_x"/>
                                          </p:val>
                                        </p:tav>
                                      </p:tavLst>
                                    </p:anim>
                                    <p:anim calcmode="lin" valueType="num">
                                      <p:cBhvr additive="base">
                                        <p:cTn id="52" dur="500" fill="hold"/>
                                        <p:tgtEl>
                                          <p:spTgt spid="56"/>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52">
                                            <p:txEl>
                                              <p:pRg st="1" end="1"/>
                                            </p:txEl>
                                          </p:spTgt>
                                        </p:tgtEl>
                                        <p:attrNameLst>
                                          <p:attrName>style.visibility</p:attrName>
                                        </p:attrNameLst>
                                      </p:cBhvr>
                                      <p:to>
                                        <p:strVal val="visible"/>
                                      </p:to>
                                    </p:set>
                                    <p:anim calcmode="lin" valueType="num">
                                      <p:cBhvr additive="base">
                                        <p:cTn id="57" dur="500" fill="hold"/>
                                        <p:tgtEl>
                                          <p:spTgt spid="52">
                                            <p:txEl>
                                              <p:pRg st="1" end="1"/>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53">
                                            <p:txEl>
                                              <p:pRg st="1" end="1"/>
                                            </p:txEl>
                                          </p:spTgt>
                                        </p:tgtEl>
                                        <p:attrNameLst>
                                          <p:attrName>style.visibility</p:attrName>
                                        </p:attrNameLst>
                                      </p:cBhvr>
                                      <p:to>
                                        <p:strVal val="visible"/>
                                      </p:to>
                                    </p:set>
                                    <p:anim calcmode="lin" valueType="num">
                                      <p:cBhvr additive="base">
                                        <p:cTn id="63" dur="500" fill="hold"/>
                                        <p:tgtEl>
                                          <p:spTgt spid="53">
                                            <p:txEl>
                                              <p:pRg st="1" end="1"/>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5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nodeType="clickEffect">
                                  <p:stCondLst>
                                    <p:cond delay="0"/>
                                  </p:stCondLst>
                                  <p:childTnLst>
                                    <p:set>
                                      <p:cBhvr>
                                        <p:cTn id="68" dur="1" fill="hold">
                                          <p:stCondLst>
                                            <p:cond delay="0"/>
                                          </p:stCondLst>
                                        </p:cTn>
                                        <p:tgtEl>
                                          <p:spTgt spid="54">
                                            <p:txEl>
                                              <p:pRg st="0" end="0"/>
                                            </p:txEl>
                                          </p:spTgt>
                                        </p:tgtEl>
                                        <p:attrNameLst>
                                          <p:attrName>style.visibility</p:attrName>
                                        </p:attrNameLst>
                                      </p:cBhvr>
                                      <p:to>
                                        <p:strVal val="visible"/>
                                      </p:to>
                                    </p:set>
                                    <p:anim calcmode="lin" valueType="num">
                                      <p:cBhvr additive="base">
                                        <p:cTn id="69" dur="500" fill="hold"/>
                                        <p:tgtEl>
                                          <p:spTgt spid="54">
                                            <p:txEl>
                                              <p:pRg st="0" end="0"/>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5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2" fill="hold" nodeType="clickEffect">
                                  <p:stCondLst>
                                    <p:cond delay="0"/>
                                  </p:stCondLst>
                                  <p:childTnLst>
                                    <p:set>
                                      <p:cBhvr>
                                        <p:cTn id="74" dur="1" fill="hold">
                                          <p:stCondLst>
                                            <p:cond delay="0"/>
                                          </p:stCondLst>
                                        </p:cTn>
                                        <p:tgtEl>
                                          <p:spTgt spid="54">
                                            <p:txEl>
                                              <p:pRg st="1" end="1"/>
                                            </p:txEl>
                                          </p:spTgt>
                                        </p:tgtEl>
                                        <p:attrNameLst>
                                          <p:attrName>style.visibility</p:attrName>
                                        </p:attrNameLst>
                                      </p:cBhvr>
                                      <p:to>
                                        <p:strVal val="visible"/>
                                      </p:to>
                                    </p:set>
                                    <p:anim calcmode="lin" valueType="num">
                                      <p:cBhvr additive="base">
                                        <p:cTn id="75" dur="500" fill="hold"/>
                                        <p:tgtEl>
                                          <p:spTgt spid="54">
                                            <p:txEl>
                                              <p:pRg st="1" end="1"/>
                                            </p:txEl>
                                          </p:spTgt>
                                        </p:tgtEl>
                                        <p:attrNameLst>
                                          <p:attrName>ppt_x</p:attrName>
                                        </p:attrNameLst>
                                      </p:cBhvr>
                                      <p:tavLst>
                                        <p:tav tm="0">
                                          <p:val>
                                            <p:strVal val="1+#ppt_w/2"/>
                                          </p:val>
                                        </p:tav>
                                        <p:tav tm="100000">
                                          <p:val>
                                            <p:strVal val="#ppt_x"/>
                                          </p:val>
                                        </p:tav>
                                      </p:tavLst>
                                    </p:anim>
                                    <p:anim calcmode="lin" valueType="num">
                                      <p:cBhvr additive="base">
                                        <p:cTn id="76" dur="500" fill="hold"/>
                                        <p:tgtEl>
                                          <p:spTgt spid="54">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animBg="1"/>
      <p:bldP spid="56" grpId="0" animBg="1"/>
      <p:bldP spid="57" grpId="0"/>
    </p:bld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5" name="Rectangle 34">
            <a:extLst>
              <a:ext uri="{FF2B5EF4-FFF2-40B4-BE49-F238E27FC236}">
                <a16:creationId xmlns:a16="http://schemas.microsoft.com/office/drawing/2014/main" id="{11166BB2-CC77-42A6-A29E-9E48890214BC}"/>
              </a:ext>
            </a:extLst>
          </p:cNvPr>
          <p:cNvSpPr/>
          <p:nvPr/>
        </p:nvSpPr>
        <p:spPr>
          <a:xfrm>
            <a:off x="2057400" y="5048071"/>
            <a:ext cx="7391400" cy="1200329"/>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It is fun that this result does not depend on </a:t>
            </a:r>
          </a:p>
          <a:p>
            <a:pPr marL="62865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number of </a:t>
            </a:r>
            <a:r>
              <a:rPr kumimoji="0" lang="en-US" sz="24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sym typeface="Symbol" panose="05050102010706020507" pitchFamily="18" charset="2"/>
              </a:rPr>
              <a:t>general inputs</a:t>
            </a:r>
          </a:p>
          <a:p>
            <a:pPr marL="628650" marR="0" lvl="0" indent="-342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or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7" name="Rectangle 36">
            <a:extLst>
              <a:ext uri="{FF2B5EF4-FFF2-40B4-BE49-F238E27FC236}">
                <a16:creationId xmlns:a16="http://schemas.microsoft.com/office/drawing/2014/main" id="{242D770F-F975-4937-8F66-4881610B3424}"/>
              </a:ext>
            </a:extLst>
          </p:cNvPr>
          <p:cNvSpPr/>
          <p:nvPr/>
        </p:nvSpPr>
        <p:spPr>
          <a:xfrm>
            <a:off x="685801" y="467380"/>
            <a:ext cx="8153400"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0" name="Rectangle 49">
            <a:extLst>
              <a:ext uri="{FF2B5EF4-FFF2-40B4-BE49-F238E27FC236}">
                <a16:creationId xmlns:a16="http://schemas.microsoft.com/office/drawing/2014/main" id="{4D340D7A-AE78-4F7E-ABCF-DF738CA61A67}"/>
              </a:ext>
            </a:extLst>
          </p:cNvPr>
          <p:cNvSpPr/>
          <p:nvPr/>
        </p:nvSpPr>
        <p:spPr>
          <a:xfrm>
            <a:off x="228600" y="1219200"/>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find a good machine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1" name="Rectangle 50">
            <a:extLst>
              <a:ext uri="{FF2B5EF4-FFF2-40B4-BE49-F238E27FC236}">
                <a16:creationId xmlns:a16="http://schemas.microsoft.com/office/drawing/2014/main" id="{80E38E6D-23A8-4984-B973-6521A0F3D408}"/>
              </a:ext>
            </a:extLst>
          </p:cNvPr>
          <p:cNvSpPr/>
          <p:nvPr/>
        </p:nvSpPr>
        <p:spPr>
          <a:xfrm>
            <a:off x="5257800" y="1219200"/>
            <a:ext cx="36576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2" name="Rectangle 51">
            <a:extLst>
              <a:ext uri="{FF2B5EF4-FFF2-40B4-BE49-F238E27FC236}">
                <a16:creationId xmlns:a16="http://schemas.microsoft.com/office/drawing/2014/main" id="{CB9F694E-3667-4201-B746-2DB08963342B}"/>
              </a:ext>
            </a:extLst>
          </p:cNvPr>
          <p:cNvSpPr/>
          <p:nvPr/>
        </p:nvSpPr>
        <p:spPr>
          <a:xfrm>
            <a:off x="5029200" y="2819400"/>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is a good machine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3" name="Rectangle 52">
            <a:extLst>
              <a:ext uri="{FF2B5EF4-FFF2-40B4-BE49-F238E27FC236}">
                <a16:creationId xmlns:a16="http://schemas.microsoft.com/office/drawing/2014/main" id="{B99299C3-95D1-4E20-A25D-463E5E485203}"/>
              </a:ext>
            </a:extLst>
          </p:cNvPr>
          <p:cNvSpPr/>
          <p:nvPr/>
        </p:nvSpPr>
        <p:spPr>
          <a:xfrm>
            <a:off x="304800" y="2819400"/>
            <a:ext cx="41910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az-Cyrl-AZ"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4" name="Rectangle 53">
            <a:extLst>
              <a:ext uri="{FF2B5EF4-FFF2-40B4-BE49-F238E27FC236}">
                <a16:creationId xmlns:a16="http://schemas.microsoft.com/office/drawing/2014/main" id="{33B5C6A6-BD23-45C4-A31F-0AE4D43CA736}"/>
              </a:ext>
            </a:extLst>
          </p:cNvPr>
          <p:cNvSpPr/>
          <p:nvPr/>
        </p:nvSpPr>
        <p:spPr>
          <a:xfrm>
            <a:off x="228600" y="4245114"/>
            <a:ext cx="4648200" cy="707886"/>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Hopefully gradient decent finds 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a sufficiently good one.</a:t>
            </a:r>
          </a:p>
        </p:txBody>
      </p:sp>
      <p:sp>
        <p:nvSpPr>
          <p:cNvPr id="55" name="Right Arrow 1">
            <a:extLst>
              <a:ext uri="{FF2B5EF4-FFF2-40B4-BE49-F238E27FC236}">
                <a16:creationId xmlns:a16="http://schemas.microsoft.com/office/drawing/2014/main" id="{E491956E-96D0-464C-9EC4-3E73180AE94D}"/>
              </a:ext>
            </a:extLst>
          </p:cNvPr>
          <p:cNvSpPr/>
          <p:nvPr/>
        </p:nvSpPr>
        <p:spPr>
          <a:xfrm>
            <a:off x="4572000" y="1493460"/>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6" name="Right Arrow 12">
            <a:extLst>
              <a:ext uri="{FF2B5EF4-FFF2-40B4-BE49-F238E27FC236}">
                <a16:creationId xmlns:a16="http://schemas.microsoft.com/office/drawing/2014/main" id="{A8CE6206-D946-4361-8436-2B3BA1661E38}"/>
              </a:ext>
            </a:extLst>
          </p:cNvPr>
          <p:cNvSpPr/>
          <p:nvPr/>
        </p:nvSpPr>
        <p:spPr>
          <a:xfrm flipH="1">
            <a:off x="4572000" y="3093660"/>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73B98C3-E7BE-4899-A166-4730D7F72825}"/>
              </a:ext>
            </a:extLst>
          </p:cNvPr>
          <p:cNvSpPr/>
          <p:nvPr/>
        </p:nvSpPr>
        <p:spPr>
          <a:xfrm>
            <a:off x="3657600" y="833735"/>
            <a:ext cx="285222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4126583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5">
                                            <p:txEl>
                                              <p:pRg st="0" end="0"/>
                                            </p:txEl>
                                          </p:spTgt>
                                        </p:tgtEl>
                                        <p:attrNameLst>
                                          <p:attrName>style.visibility</p:attrName>
                                        </p:attrNameLst>
                                      </p:cBhvr>
                                      <p:to>
                                        <p:strVal val="visible"/>
                                      </p:to>
                                    </p:set>
                                    <p:anim calcmode="lin" valueType="num">
                                      <p:cBhvr additive="base">
                                        <p:cTn id="7" dur="500" fill="hold"/>
                                        <p:tgtEl>
                                          <p:spTgt spid="35">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5">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5">
                                            <p:txEl>
                                              <p:pRg st="1" end="1"/>
                                            </p:txEl>
                                          </p:spTgt>
                                        </p:tgtEl>
                                        <p:attrNameLst>
                                          <p:attrName>style.visibility</p:attrName>
                                        </p:attrNameLst>
                                      </p:cBhvr>
                                      <p:to>
                                        <p:strVal val="visible"/>
                                      </p:to>
                                    </p:set>
                                    <p:anim calcmode="lin" valueType="num">
                                      <p:cBhvr additive="base">
                                        <p:cTn id="13" dur="500" fill="hold"/>
                                        <p:tgtEl>
                                          <p:spTgt spid="35">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5">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5">
                                            <p:txEl>
                                              <p:pRg st="2" end="2"/>
                                            </p:txEl>
                                          </p:spTgt>
                                        </p:tgtEl>
                                        <p:attrNameLst>
                                          <p:attrName>style.visibility</p:attrName>
                                        </p:attrNameLst>
                                      </p:cBhvr>
                                      <p:to>
                                        <p:strVal val="visible"/>
                                      </p:to>
                                    </p:set>
                                    <p:anim calcmode="lin" valueType="num">
                                      <p:cBhvr additive="base">
                                        <p:cTn id="19" dur="500" fill="hold"/>
                                        <p:tgtEl>
                                          <p:spTgt spid="35">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5">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37" name="Rectangle 36">
            <a:extLst>
              <a:ext uri="{FF2B5EF4-FFF2-40B4-BE49-F238E27FC236}">
                <a16:creationId xmlns:a16="http://schemas.microsoft.com/office/drawing/2014/main" id="{242D770F-F975-4937-8F66-4881610B3424}"/>
              </a:ext>
            </a:extLst>
          </p:cNvPr>
          <p:cNvSpPr/>
          <p:nvPr/>
        </p:nvSpPr>
        <p:spPr>
          <a:xfrm>
            <a:off x="685801" y="467380"/>
            <a:ext cx="8153400"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52" name="Rectangle 51">
            <a:extLst>
              <a:ext uri="{FF2B5EF4-FFF2-40B4-BE49-F238E27FC236}">
                <a16:creationId xmlns:a16="http://schemas.microsoft.com/office/drawing/2014/main" id="{CB9F694E-3667-4201-B746-2DB08963342B}"/>
              </a:ext>
            </a:extLst>
          </p:cNvPr>
          <p:cNvSpPr/>
          <p:nvPr/>
        </p:nvSpPr>
        <p:spPr>
          <a:xfrm>
            <a:off x="5029200" y="2819400"/>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is a good machine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3" name="Rectangle 52">
            <a:extLst>
              <a:ext uri="{FF2B5EF4-FFF2-40B4-BE49-F238E27FC236}">
                <a16:creationId xmlns:a16="http://schemas.microsoft.com/office/drawing/2014/main" id="{B99299C3-95D1-4E20-A25D-463E5E485203}"/>
              </a:ext>
            </a:extLst>
          </p:cNvPr>
          <p:cNvSpPr/>
          <p:nvPr/>
        </p:nvSpPr>
        <p:spPr>
          <a:xfrm>
            <a:off x="304800" y="2819400"/>
            <a:ext cx="41910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az-Cyrl-AZ"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54" name="Rectangle 53">
            <a:extLst>
              <a:ext uri="{FF2B5EF4-FFF2-40B4-BE49-F238E27FC236}">
                <a16:creationId xmlns:a16="http://schemas.microsoft.com/office/drawing/2014/main" id="{33B5C6A6-BD23-45C4-A31F-0AE4D43CA736}"/>
              </a:ext>
            </a:extLst>
          </p:cNvPr>
          <p:cNvSpPr/>
          <p:nvPr/>
        </p:nvSpPr>
        <p:spPr>
          <a:xfrm>
            <a:off x="228600" y="4245114"/>
            <a:ext cx="4648200" cy="707886"/>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Hopefully gradient decent finds 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a sufficiently good one.</a:t>
            </a:r>
          </a:p>
        </p:txBody>
      </p:sp>
      <p:sp>
        <p:nvSpPr>
          <p:cNvPr id="56" name="Right Arrow 12">
            <a:extLst>
              <a:ext uri="{FF2B5EF4-FFF2-40B4-BE49-F238E27FC236}">
                <a16:creationId xmlns:a16="http://schemas.microsoft.com/office/drawing/2014/main" id="{A8CE6206-D946-4361-8436-2B3BA1661E38}"/>
              </a:ext>
            </a:extLst>
          </p:cNvPr>
          <p:cNvSpPr/>
          <p:nvPr/>
        </p:nvSpPr>
        <p:spPr>
          <a:xfrm flipH="1">
            <a:off x="4572000" y="3093660"/>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7" name="Rectangle 56">
            <a:extLst>
              <a:ext uri="{FF2B5EF4-FFF2-40B4-BE49-F238E27FC236}">
                <a16:creationId xmlns:a16="http://schemas.microsoft.com/office/drawing/2014/main" id="{E73B98C3-E7BE-4899-A166-4730D7F72825}"/>
              </a:ext>
            </a:extLst>
          </p:cNvPr>
          <p:cNvSpPr/>
          <p:nvPr/>
        </p:nvSpPr>
        <p:spPr>
          <a:xfrm>
            <a:off x="3657600" y="833735"/>
            <a:ext cx="2852226"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a:t>
            </a:r>
            <a:r>
              <a:rPr kumimoji="0" lang="en-US"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1266" name="Picture 2" descr="Thinking about thoughts: Considerations for working therapeutically with  children">
            <a:extLst>
              <a:ext uri="{FF2B5EF4-FFF2-40B4-BE49-F238E27FC236}">
                <a16:creationId xmlns:a16="http://schemas.microsoft.com/office/drawing/2014/main" id="{D716115E-27BB-4C7D-A407-C24CF37E000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28701" y="1211729"/>
            <a:ext cx="2286000" cy="1547019"/>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8" descr="https://scontent-mrs1-1.xx.fbcdn.net/hphotos-xfp1/t31.0-8/10575340_10153802014361141_2581281123763146573_o.jpg">
            <a:extLst>
              <a:ext uri="{FF2B5EF4-FFF2-40B4-BE49-F238E27FC236}">
                <a16:creationId xmlns:a16="http://schemas.microsoft.com/office/drawing/2014/main" id="{82A8F3B4-3676-4AA6-9710-D1B33E4A26BC}"/>
              </a:ext>
            </a:extLst>
          </p:cNvPr>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31303" t="13188" r="53606" b="53100"/>
          <a:stretch/>
        </p:blipFill>
        <p:spPr bwMode="auto">
          <a:xfrm>
            <a:off x="1028701" y="1356054"/>
            <a:ext cx="645197" cy="81000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6" descr="https://encrypted-tbn2.gstatic.com/images?q=tbn:ANd9GcQxi0BXRGGWwpZlLt6x5i_eKwXhaJLwx7Ku7fvdkqS2tzyVEg1gRg">
            <a:extLst>
              <a:ext uri="{FF2B5EF4-FFF2-40B4-BE49-F238E27FC236}">
                <a16:creationId xmlns:a16="http://schemas.microsoft.com/office/drawing/2014/main" id="{3BBDFE4B-3A6B-4B01-848F-87A8E8E1CFCB}"/>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767657" y="1519654"/>
            <a:ext cx="808088" cy="53774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a:extLst>
              <a:ext uri="{FF2B5EF4-FFF2-40B4-BE49-F238E27FC236}">
                <a16:creationId xmlns:a16="http://schemas.microsoft.com/office/drawing/2014/main" id="{20C552E8-F6E6-4DCA-8CA1-A289058C7F81}"/>
              </a:ext>
            </a:extLst>
          </p:cNvPr>
          <p:cNvSpPr/>
          <p:nvPr/>
        </p:nvSpPr>
        <p:spPr>
          <a:xfrm>
            <a:off x="3365143" y="1390471"/>
            <a:ext cx="5067299" cy="1200329"/>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 human brain can distinguish between faces and bicycles.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with some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of general inputs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p:txBody>
      </p:sp>
      <p:grpSp>
        <p:nvGrpSpPr>
          <p:cNvPr id="2" name="Group 1">
            <a:extLst>
              <a:ext uri="{FF2B5EF4-FFF2-40B4-BE49-F238E27FC236}">
                <a16:creationId xmlns:a16="http://schemas.microsoft.com/office/drawing/2014/main" id="{98C58B25-F98C-4E79-88CC-0B417B0B664E}"/>
              </a:ext>
            </a:extLst>
          </p:cNvPr>
          <p:cNvGrpSpPr/>
          <p:nvPr/>
        </p:nvGrpSpPr>
        <p:grpSpPr>
          <a:xfrm>
            <a:off x="5028217" y="5090002"/>
            <a:ext cx="3885588" cy="1673238"/>
            <a:chOff x="1073177" y="5172379"/>
            <a:chExt cx="3885588" cy="1673238"/>
          </a:xfrm>
        </p:grpSpPr>
        <p:pic>
          <p:nvPicPr>
            <p:cNvPr id="17" name="Picture 2" descr="Related image">
              <a:extLst>
                <a:ext uri="{FF2B5EF4-FFF2-40B4-BE49-F238E27FC236}">
                  <a16:creationId xmlns:a16="http://schemas.microsoft.com/office/drawing/2014/main" id="{2FBB04B9-2644-4C4A-9D0F-D8B0524363D2}"/>
                </a:ext>
              </a:extLst>
            </p:cNvP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73177" y="5172379"/>
              <a:ext cx="1416408" cy="797030"/>
            </a:xfrm>
            <a:prstGeom prst="rect">
              <a:avLst/>
            </a:prstGeom>
            <a:noFill/>
            <a:extLst>
              <a:ext uri="{909E8E84-426E-40DD-AFC4-6F175D3DCCD1}">
                <a14:hiddenFill xmlns:a14="http://schemas.microsoft.com/office/drawing/2010/main">
                  <a:solidFill>
                    <a:srgbClr val="FFFFFF"/>
                  </a:solidFill>
                </a14:hiddenFill>
              </a:ext>
            </a:extLst>
          </p:spPr>
        </p:pic>
        <p:grpSp>
          <p:nvGrpSpPr>
            <p:cNvPr id="18" name="Group 17">
              <a:extLst>
                <a:ext uri="{FF2B5EF4-FFF2-40B4-BE49-F238E27FC236}">
                  <a16:creationId xmlns:a16="http://schemas.microsoft.com/office/drawing/2014/main" id="{CFFEF7E5-DCC7-4366-8129-D99FBE7624C8}"/>
                </a:ext>
              </a:extLst>
            </p:cNvPr>
            <p:cNvGrpSpPr/>
            <p:nvPr/>
          </p:nvGrpSpPr>
          <p:grpSpPr>
            <a:xfrm>
              <a:off x="1149479" y="6057423"/>
              <a:ext cx="1295400" cy="788194"/>
              <a:chOff x="990600" y="1116892"/>
              <a:chExt cx="3124200" cy="2278380"/>
            </a:xfrm>
          </p:grpSpPr>
          <p:sp>
            <p:nvSpPr>
              <p:cNvPr id="19" name="Rectangle 18">
                <a:extLst>
                  <a:ext uri="{FF2B5EF4-FFF2-40B4-BE49-F238E27FC236}">
                    <a16:creationId xmlns:a16="http://schemas.microsoft.com/office/drawing/2014/main" id="{638FC2C4-21C4-474D-8EE7-04D73DAA7C4F}"/>
                  </a:ext>
                </a:extLst>
              </p:cNvPr>
              <p:cNvSpPr/>
              <p:nvPr/>
            </p:nvSpPr>
            <p:spPr>
              <a:xfrm>
                <a:off x="990600" y="1116892"/>
                <a:ext cx="3124200" cy="2278380"/>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20" name="Picture 2" descr="https://cdn-images-1.medium.com/max/1600/1*Uo_ATzM9NWueKalZ5OJQJA.png">
                <a:extLst>
                  <a:ext uri="{FF2B5EF4-FFF2-40B4-BE49-F238E27FC236}">
                    <a16:creationId xmlns:a16="http://schemas.microsoft.com/office/drawing/2014/main" id="{72494CEB-24FD-4C63-A05C-8952A545F3F8}"/>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990600" y="1116892"/>
                <a:ext cx="3048000" cy="227838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1" name="Group 20">
              <a:extLst>
                <a:ext uri="{FF2B5EF4-FFF2-40B4-BE49-F238E27FC236}">
                  <a16:creationId xmlns:a16="http://schemas.microsoft.com/office/drawing/2014/main" id="{40193565-7CD0-436B-A5E9-33E7E9C38672}"/>
                </a:ext>
              </a:extLst>
            </p:cNvPr>
            <p:cNvGrpSpPr/>
            <p:nvPr/>
          </p:nvGrpSpPr>
          <p:grpSpPr>
            <a:xfrm>
              <a:off x="3051636" y="5215166"/>
              <a:ext cx="1766513" cy="711455"/>
              <a:chOff x="1128333" y="4220667"/>
              <a:chExt cx="7589191" cy="2301246"/>
            </a:xfrm>
          </p:grpSpPr>
          <p:pic>
            <p:nvPicPr>
              <p:cNvPr id="22" name="Picture 2" descr="image20">
                <a:extLst>
                  <a:ext uri="{FF2B5EF4-FFF2-40B4-BE49-F238E27FC236}">
                    <a16:creationId xmlns:a16="http://schemas.microsoft.com/office/drawing/2014/main" id="{3FABD3EE-97D7-411C-A09C-98086E7974D1}"/>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l="13333" t="22222" r="12500" b="44444"/>
              <a:stretch/>
            </p:blipFill>
            <p:spPr bwMode="auto">
              <a:xfrm>
                <a:off x="1128333" y="4220667"/>
                <a:ext cx="7589191" cy="230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23" name="Group 22">
                <a:extLst>
                  <a:ext uri="{FF2B5EF4-FFF2-40B4-BE49-F238E27FC236}">
                    <a16:creationId xmlns:a16="http://schemas.microsoft.com/office/drawing/2014/main" id="{AC029CA1-8A4E-454F-9C1C-C5E550570004}"/>
                  </a:ext>
                </a:extLst>
              </p:cNvPr>
              <p:cNvGrpSpPr/>
              <p:nvPr/>
            </p:nvGrpSpPr>
            <p:grpSpPr>
              <a:xfrm>
                <a:off x="3951302" y="5213371"/>
                <a:ext cx="4537068" cy="1124907"/>
                <a:chOff x="3951302" y="5213371"/>
                <a:chExt cx="4537068" cy="1124907"/>
              </a:xfrm>
            </p:grpSpPr>
            <p:sp>
              <p:nvSpPr>
                <p:cNvPr id="24" name="Rectangle 23">
                  <a:extLst>
                    <a:ext uri="{FF2B5EF4-FFF2-40B4-BE49-F238E27FC236}">
                      <a16:creationId xmlns:a16="http://schemas.microsoft.com/office/drawing/2014/main" id="{75A2C5E3-68F2-4253-B617-DA4AFA0F5945}"/>
                    </a:ext>
                  </a:extLst>
                </p:cNvPr>
                <p:cNvSpPr/>
                <p:nvPr/>
              </p:nvSpPr>
              <p:spPr>
                <a:xfrm>
                  <a:off x="4200440" y="5440080"/>
                  <a:ext cx="1175367" cy="546569"/>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7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TextBox 24">
                      <a:extLst>
                        <a:ext uri="{FF2B5EF4-FFF2-40B4-BE49-F238E27FC236}">
                          <a16:creationId xmlns:a16="http://schemas.microsoft.com/office/drawing/2014/main" id="{C5021268-B1DC-4400-A309-B333F1D9D4ED}"/>
                        </a:ext>
                      </a:extLst>
                    </p:cNvPr>
                    <p:cNvSpPr txBox="1"/>
                    <p:nvPr/>
                  </p:nvSpPr>
                  <p:spPr>
                    <a:xfrm>
                      <a:off x="3951302" y="5725663"/>
                      <a:ext cx="2004766" cy="612615"/>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𝑧</m:t>
                            </m:r>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 </m:t>
                            </m:r>
                            <m:nary>
                              <m:naryPr>
                                <m:chr m:val="∑"/>
                                <m:supHide m:val="on"/>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ctrlPr>
                              </m:naryPr>
                              <m:sub>
                                <m:r>
                                  <m:rPr>
                                    <m:brk m:alnAt="7"/>
                                  </m:r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𝑖</m:t>
                                </m:r>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=0..</m:t>
                                </m:r>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𝑛</m:t>
                                </m:r>
                              </m:sub>
                              <m:sup/>
                              <m:e>
                                <m:sSub>
                                  <m:sSubPr>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ctrlPr>
                                  </m:sSubPr>
                                  <m:e>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𝑤</m:t>
                                    </m:r>
                                  </m:e>
                                  <m:sub>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𝑖</m:t>
                                    </m:r>
                                  </m:sub>
                                </m:sSub>
                              </m:e>
                            </m:nary>
                            <m:sSub>
                              <m:sSubPr>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ctrlPr>
                              </m:sSubPr>
                              <m:e>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𝑥</m:t>
                                </m:r>
                              </m:e>
                              <m:sub>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𝑖</m:t>
                                </m:r>
                              </m:sub>
                            </m:sSub>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 </m:t>
                            </m:r>
                          </m:oMath>
                        </m:oMathPara>
                      </a14:m>
                      <a:endParaRPr kumimoji="0" lang="en-CA" sz="6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5" name="TextBox 24">
                      <a:extLst>
                        <a:ext uri="{FF2B5EF4-FFF2-40B4-BE49-F238E27FC236}">
                          <a16:creationId xmlns:a16="http://schemas.microsoft.com/office/drawing/2014/main" id="{C5021268-B1DC-4400-A309-B333F1D9D4ED}"/>
                        </a:ext>
                      </a:extLst>
                    </p:cNvPr>
                    <p:cNvSpPr txBox="1">
                      <a:spLocks noRot="1" noChangeAspect="1" noMove="1" noResize="1" noEditPoints="1" noAdjustHandles="1" noChangeArrowheads="1" noChangeShapeType="1" noTextEdit="1"/>
                    </p:cNvSpPr>
                    <p:nvPr/>
                  </p:nvSpPr>
                  <p:spPr>
                    <a:xfrm>
                      <a:off x="3951302" y="5725663"/>
                      <a:ext cx="2004766" cy="612615"/>
                    </a:xfrm>
                    <a:prstGeom prst="rect">
                      <a:avLst/>
                    </a:prstGeom>
                    <a:blipFill>
                      <a:blip r:embed="rId9"/>
                      <a:stretch>
                        <a:fillRect l="-27273" t="-187097" r="-92208" b="-280645"/>
                      </a:stretch>
                    </a:blipFill>
                  </p:spPr>
                  <p:txBody>
                    <a:bodyPr/>
                    <a:lstStyle/>
                    <a:p>
                      <a:r>
                        <a:rPr lang="en-US">
                          <a:noFill/>
                        </a:rPr>
                        <a:t> </a:t>
                      </a:r>
                    </a:p>
                  </p:txBody>
                </p:sp>
              </mc:Fallback>
            </mc:AlternateContent>
            <p:grpSp>
              <p:nvGrpSpPr>
                <p:cNvPr id="26" name="Group 25">
                  <a:extLst>
                    <a:ext uri="{FF2B5EF4-FFF2-40B4-BE49-F238E27FC236}">
                      <a16:creationId xmlns:a16="http://schemas.microsoft.com/office/drawing/2014/main" id="{A235317E-185B-470B-9753-DC38DD0C46CC}"/>
                    </a:ext>
                  </a:extLst>
                </p:cNvPr>
                <p:cNvGrpSpPr/>
                <p:nvPr/>
              </p:nvGrpSpPr>
              <p:grpSpPr>
                <a:xfrm>
                  <a:off x="5999354" y="5213371"/>
                  <a:ext cx="2489016" cy="948009"/>
                  <a:chOff x="5999354" y="5213371"/>
                  <a:chExt cx="2489016" cy="948009"/>
                </a:xfrm>
              </p:grpSpPr>
              <p:sp>
                <p:nvSpPr>
                  <p:cNvPr id="27" name="Rectangle 26">
                    <a:extLst>
                      <a:ext uri="{FF2B5EF4-FFF2-40B4-BE49-F238E27FC236}">
                        <a16:creationId xmlns:a16="http://schemas.microsoft.com/office/drawing/2014/main" id="{87D0F8D5-B64A-4E0C-AC9C-9DEC26C8032C}"/>
                      </a:ext>
                    </a:extLst>
                  </p:cNvPr>
                  <p:cNvSpPr/>
                  <p:nvPr/>
                </p:nvSpPr>
                <p:spPr>
                  <a:xfrm>
                    <a:off x="6345051" y="5564472"/>
                    <a:ext cx="2143319" cy="546569"/>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7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8" name="TextBox 27">
                        <a:extLst>
                          <a:ext uri="{FF2B5EF4-FFF2-40B4-BE49-F238E27FC236}">
                            <a16:creationId xmlns:a16="http://schemas.microsoft.com/office/drawing/2014/main" id="{13574486-D0EE-47D2-BF0C-D46B08DF757E}"/>
                          </a:ext>
                        </a:extLst>
                      </p:cNvPr>
                      <p:cNvSpPr txBox="1"/>
                      <p:nvPr/>
                    </p:nvSpPr>
                    <p:spPr>
                      <a:xfrm>
                        <a:off x="5999354" y="5803831"/>
                        <a:ext cx="2202000" cy="357549"/>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600" b="0" i="0" u="none" strike="noStrike" kern="1200" cap="none" spc="0" normalizeH="0" baseline="0" noProof="0" dirty="0">
                            <a:ln>
                              <a:noFill/>
                            </a:ln>
                            <a:solidFill>
                              <a:srgbClr val="000000"/>
                            </a:solidFill>
                            <a:effectLst/>
                            <a:uLnTx/>
                            <a:uFillTx/>
                            <a:latin typeface="Times New Roman" pitchFamily="18" charset="0"/>
                            <a:ea typeface="+mn-ea"/>
                            <a:cs typeface="Arial" charset="0"/>
                          </a:rPr>
                          <a:t>y </a:t>
                        </a:r>
                        <a14:m>
                          <m:oMath xmlns:m="http://schemas.openxmlformats.org/officeDocument/2006/math">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m:t>
                            </m:r>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m:t>
                            </m:r>
                            <m:d>
                              <m:dPr>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ctrlPr>
                              </m:dPr>
                              <m:e>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𝑧</m:t>
                                </m:r>
                              </m:e>
                            </m:d>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 </m:t>
                            </m:r>
                            <m:f>
                              <m:fPr>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ctrlPr>
                              </m:fPr>
                              <m:num>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1</m:t>
                                </m:r>
                              </m:num>
                              <m:den>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1+</m:t>
                                </m:r>
                                <m:sSup>
                                  <m:sSupPr>
                                    <m:ctrlP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ctrlPr>
                                  </m:sSupPr>
                                  <m:e>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𝑒</m:t>
                                    </m:r>
                                  </m:e>
                                  <m:sup>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m:t>
                                    </m:r>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sym typeface="Symbol" panose="05050102010706020507" pitchFamily="18" charset="2"/>
                                      </a:rPr>
                                      <m:t>𝑧</m:t>
                                    </m:r>
                                  </m:sup>
                                </m:sSup>
                              </m:den>
                            </m:f>
                          </m:oMath>
                        </a14:m>
                        <a:endParaRPr kumimoji="0" lang="en-CA" sz="6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8" name="TextBox 27">
                        <a:extLst>
                          <a:ext uri="{FF2B5EF4-FFF2-40B4-BE49-F238E27FC236}">
                            <a16:creationId xmlns:a16="http://schemas.microsoft.com/office/drawing/2014/main" id="{13574486-D0EE-47D2-BF0C-D46B08DF757E}"/>
                          </a:ext>
                        </a:extLst>
                      </p:cNvPr>
                      <p:cNvSpPr txBox="1">
                        <a:spLocks noRot="1" noChangeAspect="1" noMove="1" noResize="1" noEditPoints="1" noAdjustHandles="1" noChangeArrowheads="1" noChangeShapeType="1" noTextEdit="1"/>
                      </p:cNvSpPr>
                      <p:nvPr/>
                    </p:nvSpPr>
                    <p:spPr>
                      <a:xfrm>
                        <a:off x="5999354" y="5803831"/>
                        <a:ext cx="2202000" cy="357549"/>
                      </a:xfrm>
                      <a:prstGeom prst="rect">
                        <a:avLst/>
                      </a:prstGeom>
                      <a:blipFill>
                        <a:blip r:embed="rId10"/>
                        <a:stretch>
                          <a:fillRect l="-9524" t="-11111" r="-14286" b="-50000"/>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9" name="TextBox 28">
                        <a:extLst>
                          <a:ext uri="{FF2B5EF4-FFF2-40B4-BE49-F238E27FC236}">
                            <a16:creationId xmlns:a16="http://schemas.microsoft.com/office/drawing/2014/main" id="{2218E743-8CFE-4D4F-8BB7-71168BE3F9E1}"/>
                          </a:ext>
                        </a:extLst>
                      </p:cNvPr>
                      <p:cNvSpPr txBox="1"/>
                      <p:nvPr/>
                    </p:nvSpPr>
                    <p:spPr>
                      <a:xfrm>
                        <a:off x="8073535" y="5213371"/>
                        <a:ext cx="248353" cy="252262"/>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a:rPr kumimoji="0" lang="en-CA" sz="600" b="0" i="1" u="none" strike="noStrike" kern="1200" cap="none" spc="0" normalizeH="0" baseline="0" noProof="0" smtClean="0">
                                  <a:ln>
                                    <a:noFill/>
                                  </a:ln>
                                  <a:solidFill>
                                    <a:srgbClr val="000000"/>
                                  </a:solidFill>
                                  <a:effectLst/>
                                  <a:uLnTx/>
                                  <a:uFillTx/>
                                  <a:latin typeface="Cambria Math" panose="02040503050406030204" pitchFamily="18" charset="0"/>
                                  <a:ea typeface="+mn-ea"/>
                                </a:rPr>
                                <m:t>𝑦</m:t>
                              </m:r>
                            </m:oMath>
                          </m:oMathPara>
                        </a14:m>
                        <a:endParaRPr kumimoji="0" lang="en-CA" sz="600" b="0"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mc:Choice>
                <mc:Fallback xmlns="">
                  <p:sp>
                    <p:nvSpPr>
                      <p:cNvPr id="29" name="TextBox 28">
                        <a:extLst>
                          <a:ext uri="{FF2B5EF4-FFF2-40B4-BE49-F238E27FC236}">
                            <a16:creationId xmlns:a16="http://schemas.microsoft.com/office/drawing/2014/main" id="{2218E743-8CFE-4D4F-8BB7-71168BE3F9E1}"/>
                          </a:ext>
                        </a:extLst>
                      </p:cNvPr>
                      <p:cNvSpPr txBox="1">
                        <a:spLocks noRot="1" noChangeAspect="1" noMove="1" noResize="1" noEditPoints="1" noAdjustHandles="1" noChangeArrowheads="1" noChangeShapeType="1" noTextEdit="1"/>
                      </p:cNvSpPr>
                      <p:nvPr/>
                    </p:nvSpPr>
                    <p:spPr>
                      <a:xfrm>
                        <a:off x="8073535" y="5213371"/>
                        <a:ext cx="248353" cy="252262"/>
                      </a:xfrm>
                      <a:prstGeom prst="rect">
                        <a:avLst/>
                      </a:prstGeom>
                      <a:blipFill>
                        <a:blip r:embed="rId11"/>
                        <a:stretch>
                          <a:fillRect l="-44444" r="-44444" b="-53846"/>
                        </a:stretch>
                      </a:blipFill>
                    </p:spPr>
                    <p:txBody>
                      <a:bodyPr/>
                      <a:lstStyle/>
                      <a:p>
                        <a:r>
                          <a:rPr lang="en-US">
                            <a:noFill/>
                          </a:rPr>
                          <a:t> </a:t>
                        </a:r>
                      </a:p>
                    </p:txBody>
                  </p:sp>
                </mc:Fallback>
              </mc:AlternateContent>
            </p:grpSp>
          </p:grpSp>
        </p:grpSp>
        <p:grpSp>
          <p:nvGrpSpPr>
            <p:cNvPr id="30" name="Group 29">
              <a:extLst>
                <a:ext uri="{FF2B5EF4-FFF2-40B4-BE49-F238E27FC236}">
                  <a16:creationId xmlns:a16="http://schemas.microsoft.com/office/drawing/2014/main" id="{461AA7AA-0035-40B9-A8AF-DAB962FCCE6C}"/>
                </a:ext>
              </a:extLst>
            </p:cNvPr>
            <p:cNvGrpSpPr/>
            <p:nvPr/>
          </p:nvGrpSpPr>
          <p:grpSpPr>
            <a:xfrm>
              <a:off x="3026127" y="6024265"/>
              <a:ext cx="1932638" cy="773151"/>
              <a:chOff x="5029200" y="2819400"/>
              <a:chExt cx="3410537" cy="1295400"/>
            </a:xfrm>
          </p:grpSpPr>
          <p:sp>
            <p:nvSpPr>
              <p:cNvPr id="31" name="Rectangle 30">
                <a:extLst>
                  <a:ext uri="{FF2B5EF4-FFF2-40B4-BE49-F238E27FC236}">
                    <a16:creationId xmlns:a16="http://schemas.microsoft.com/office/drawing/2014/main" id="{A6F82124-1AF5-48EB-8239-6D7A6385FA98}"/>
                  </a:ext>
                </a:extLst>
              </p:cNvPr>
              <p:cNvSpPr/>
              <p:nvPr/>
            </p:nvSpPr>
            <p:spPr>
              <a:xfrm>
                <a:off x="5139516" y="2891689"/>
                <a:ext cx="3155589" cy="1209412"/>
              </a:xfrm>
              <a:prstGeom prst="rect">
                <a:avLst/>
              </a:prstGeom>
              <a:solidFill>
                <a:schemeClr val="tx1"/>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32" name="Picture 6" descr="Image result for convolutional neural network">
                <a:extLst>
                  <a:ext uri="{FF2B5EF4-FFF2-40B4-BE49-F238E27FC236}">
                    <a16:creationId xmlns:a16="http://schemas.microsoft.com/office/drawing/2014/main" id="{BFA50F5A-A1DA-4AD3-A3F4-C3E21923DFEB}"/>
                  </a:ext>
                </a:extLst>
              </p:cNvPr>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sp>
          <p:nvSpPr>
            <p:cNvPr id="33" name="Rectangle 32">
              <a:extLst>
                <a:ext uri="{FF2B5EF4-FFF2-40B4-BE49-F238E27FC236}">
                  <a16:creationId xmlns:a16="http://schemas.microsoft.com/office/drawing/2014/main" id="{28429831-2F22-4543-8047-9DBF4CB978FA}"/>
                </a:ext>
              </a:extLst>
            </p:cNvPr>
            <p:cNvSpPr/>
            <p:nvPr/>
          </p:nvSpPr>
          <p:spPr>
            <a:xfrm>
              <a:off x="2335874" y="5753229"/>
              <a:ext cx="860787" cy="58477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l-GR" altLang="en-US" sz="32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a:t>
              </a:r>
              <a:endParaRPr kumimoji="0" lang="en-CA" altLang="en-US" sz="32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 name="Group 2">
            <a:extLst>
              <a:ext uri="{FF2B5EF4-FFF2-40B4-BE49-F238E27FC236}">
                <a16:creationId xmlns:a16="http://schemas.microsoft.com/office/drawing/2014/main" id="{0BAEE1F5-0256-40B8-85B6-05442E4438C6}"/>
              </a:ext>
            </a:extLst>
          </p:cNvPr>
          <p:cNvGrpSpPr/>
          <p:nvPr/>
        </p:nvGrpSpPr>
        <p:grpSpPr>
          <a:xfrm>
            <a:off x="6464380" y="2539756"/>
            <a:ext cx="2182521" cy="510476"/>
            <a:chOff x="6464380" y="2539756"/>
            <a:chExt cx="2182521" cy="510476"/>
          </a:xfrm>
        </p:grpSpPr>
        <p:sp>
          <p:nvSpPr>
            <p:cNvPr id="36" name="Rectangle 35">
              <a:extLst>
                <a:ext uri="{FF2B5EF4-FFF2-40B4-BE49-F238E27FC236}">
                  <a16:creationId xmlns:a16="http://schemas.microsoft.com/office/drawing/2014/main" id="{178BC79D-046A-48DC-A7B9-D9A41B95ADB0}"/>
                </a:ext>
              </a:extLst>
            </p:cNvPr>
            <p:cNvSpPr/>
            <p:nvPr/>
          </p:nvSpPr>
          <p:spPr>
            <a:xfrm>
              <a:off x="6847334" y="2588567"/>
              <a:ext cx="1799567" cy="461665"/>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Neural Net</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8" name="Right Arrow 12">
              <a:extLst>
                <a:ext uri="{FF2B5EF4-FFF2-40B4-BE49-F238E27FC236}">
                  <a16:creationId xmlns:a16="http://schemas.microsoft.com/office/drawing/2014/main" id="{6FED980A-D18B-44E5-B036-3D9899465E63}"/>
                </a:ext>
              </a:extLst>
            </p:cNvPr>
            <p:cNvSpPr/>
            <p:nvPr/>
          </p:nvSpPr>
          <p:spPr>
            <a:xfrm rot="12741891" flipH="1">
              <a:off x="6464380" y="2539756"/>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5493207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1266"/>
                                        </p:tgtEl>
                                        <p:attrNameLst>
                                          <p:attrName>style.visibility</p:attrName>
                                        </p:attrNameLst>
                                      </p:cBhvr>
                                      <p:to>
                                        <p:strVal val="visible"/>
                                      </p:to>
                                    </p:set>
                                    <p:anim calcmode="lin" valueType="num">
                                      <p:cBhvr additive="base">
                                        <p:cTn id="7" dur="500" fill="hold"/>
                                        <p:tgtEl>
                                          <p:spTgt spid="11266"/>
                                        </p:tgtEl>
                                        <p:attrNameLst>
                                          <p:attrName>ppt_x</p:attrName>
                                        </p:attrNameLst>
                                      </p:cBhvr>
                                      <p:tavLst>
                                        <p:tav tm="0">
                                          <p:val>
                                            <p:strVal val="#ppt_x"/>
                                          </p:val>
                                        </p:tav>
                                        <p:tav tm="100000">
                                          <p:val>
                                            <p:strVal val="#ppt_x"/>
                                          </p:val>
                                        </p:tav>
                                      </p:tavLst>
                                    </p:anim>
                                    <p:anim calcmode="lin" valueType="num">
                                      <p:cBhvr additive="base">
                                        <p:cTn id="8" dur="500" fill="hold"/>
                                        <p:tgtEl>
                                          <p:spTgt spid="1126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
                                            <p:txEl>
                                              <p:pRg st="0" end="0"/>
                                            </p:txEl>
                                          </p:spTgt>
                                        </p:tgtEl>
                                        <p:attrNameLst>
                                          <p:attrName>style.visibility</p:attrName>
                                        </p:attrNameLst>
                                      </p:cBhvr>
                                      <p:to>
                                        <p:strVal val="visible"/>
                                      </p:to>
                                    </p:set>
                                    <p:anim calcmode="lin" valueType="num">
                                      <p:cBhvr additive="base">
                                        <p:cTn id="11"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6">
                                            <p:txEl>
                                              <p:pRg st="0" end="0"/>
                                            </p:txEl>
                                          </p:spTgt>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ppt_x"/>
                                          </p:val>
                                        </p:tav>
                                        <p:tav tm="100000">
                                          <p:val>
                                            <p:strVal val="#ppt_x"/>
                                          </p:val>
                                        </p:tav>
                                      </p:tavLst>
                                    </p:anim>
                                    <p:anim calcmode="lin" valueType="num">
                                      <p:cBhvr additive="base">
                                        <p:cTn id="16" dur="500" fill="hold"/>
                                        <p:tgtEl>
                                          <p:spTgt spid="14"/>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ppt_x"/>
                                          </p:val>
                                        </p:tav>
                                        <p:tav tm="100000">
                                          <p:val>
                                            <p:strVal val="#ppt_x"/>
                                          </p:val>
                                        </p:tav>
                                      </p:tavLst>
                                    </p:anim>
                                    <p:anim calcmode="lin" valueType="num">
                                      <p:cBhvr additive="base">
                                        <p:cTn id="2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16">
                                            <p:txEl>
                                              <p:pRg st="1" end="1"/>
                                            </p:txEl>
                                          </p:spTgt>
                                        </p:tgtEl>
                                        <p:attrNameLst>
                                          <p:attrName>style.visibility</p:attrName>
                                        </p:attrNameLst>
                                      </p:cBhvr>
                                      <p:to>
                                        <p:strVal val="visible"/>
                                      </p:to>
                                    </p:set>
                                    <p:anim calcmode="lin" valueType="num">
                                      <p:cBhvr additive="base">
                                        <p:cTn id="25" dur="500" fill="hold"/>
                                        <p:tgtEl>
                                          <p:spTgt spid="16">
                                            <p:txEl>
                                              <p:pRg st="1" end="1"/>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1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
                                        </p:tgtEl>
                                        <p:attrNameLst>
                                          <p:attrName>style.visibility</p:attrName>
                                        </p:attrNameLst>
                                      </p:cBhvr>
                                      <p:to>
                                        <p:strVal val="visible"/>
                                      </p:to>
                                    </p:set>
                                    <p:anim calcmode="lin" valueType="num">
                                      <p:cBhvr additive="base">
                                        <p:cTn id="31" dur="500" fill="hold"/>
                                        <p:tgtEl>
                                          <p:spTgt spid="2"/>
                                        </p:tgtEl>
                                        <p:attrNameLst>
                                          <p:attrName>ppt_x</p:attrName>
                                        </p:attrNameLst>
                                      </p:cBhvr>
                                      <p:tavLst>
                                        <p:tav tm="0">
                                          <p:val>
                                            <p:strVal val="#ppt_x"/>
                                          </p:val>
                                        </p:tav>
                                        <p:tav tm="100000">
                                          <p:val>
                                            <p:strVal val="#ppt_x"/>
                                          </p:val>
                                        </p:tav>
                                      </p:tavLst>
                                    </p:anim>
                                    <p:anim calcmode="lin" valueType="num">
                                      <p:cBhvr additive="base">
                                        <p:cTn id="32"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gtEl>
                                        <p:attrNameLst>
                                          <p:attrName>style.visibility</p:attrName>
                                        </p:attrNameLst>
                                      </p:cBhvr>
                                      <p:to>
                                        <p:strVal val="visible"/>
                                      </p:to>
                                    </p:set>
                                    <p:anim calcmode="lin" valueType="num">
                                      <p:cBhvr additive="base">
                                        <p:cTn id="37" dur="500" fill="hold"/>
                                        <p:tgtEl>
                                          <p:spTgt spid="3"/>
                                        </p:tgtEl>
                                        <p:attrNameLst>
                                          <p:attrName>ppt_x</p:attrName>
                                        </p:attrNameLst>
                                      </p:cBhvr>
                                      <p:tavLst>
                                        <p:tav tm="0">
                                          <p:val>
                                            <p:strVal val="#ppt_x"/>
                                          </p:val>
                                        </p:tav>
                                        <p:tav tm="100000">
                                          <p:val>
                                            <p:strVal val="#ppt_x"/>
                                          </p:val>
                                        </p:tav>
                                      </p:tavLst>
                                    </p:anim>
                                    <p:anim calcmode="lin" valueType="num">
                                      <p:cBhvr additive="base">
                                        <p:cTn id="3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56"/>
                                        </p:tgtEl>
                                        <p:attrNameLst>
                                          <p:attrName>style.visibility</p:attrName>
                                        </p:attrNameLst>
                                      </p:cBhvr>
                                      <p:to>
                                        <p:strVal val="visible"/>
                                      </p:to>
                                    </p:set>
                                    <p:anim calcmode="lin" valueType="num">
                                      <p:cBhvr additive="base">
                                        <p:cTn id="43" dur="500" fill="hold"/>
                                        <p:tgtEl>
                                          <p:spTgt spid="56"/>
                                        </p:tgtEl>
                                        <p:attrNameLst>
                                          <p:attrName>ppt_x</p:attrName>
                                        </p:attrNameLst>
                                      </p:cBhvr>
                                      <p:tavLst>
                                        <p:tav tm="0">
                                          <p:val>
                                            <p:strVal val="#ppt_x"/>
                                          </p:val>
                                        </p:tav>
                                        <p:tav tm="100000">
                                          <p:val>
                                            <p:strVal val="#ppt_x"/>
                                          </p:val>
                                        </p:tav>
                                      </p:tavLst>
                                    </p:anim>
                                    <p:anim calcmode="lin" valueType="num">
                                      <p:cBhvr additive="base">
                                        <p:cTn id="44" dur="500" fill="hold"/>
                                        <p:tgtEl>
                                          <p:spTgt spid="56"/>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54">
                                            <p:txEl>
                                              <p:pRg st="0" end="0"/>
                                            </p:txEl>
                                          </p:spTgt>
                                        </p:tgtEl>
                                        <p:attrNameLst>
                                          <p:attrName>style.visibility</p:attrName>
                                        </p:attrNameLst>
                                      </p:cBhvr>
                                      <p:to>
                                        <p:strVal val="visible"/>
                                      </p:to>
                                    </p:set>
                                    <p:anim calcmode="lin" valueType="num">
                                      <p:cBhvr additive="base">
                                        <p:cTn id="49" dur="500" fill="hold"/>
                                        <p:tgtEl>
                                          <p:spTgt spid="54">
                                            <p:txEl>
                                              <p:pRg st="0" end="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5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54">
                                            <p:txEl>
                                              <p:pRg st="1" end="1"/>
                                            </p:txEl>
                                          </p:spTgt>
                                        </p:tgtEl>
                                        <p:attrNameLst>
                                          <p:attrName>style.visibility</p:attrName>
                                        </p:attrNameLst>
                                      </p:cBhvr>
                                      <p:to>
                                        <p:strVal val="visible"/>
                                      </p:to>
                                    </p:set>
                                    <p:anim calcmode="lin" valueType="num">
                                      <p:cBhvr additive="base">
                                        <p:cTn id="55" dur="500" fill="hold"/>
                                        <p:tgtEl>
                                          <p:spTgt spid="54">
                                            <p:txEl>
                                              <p:pRg st="1" end="1"/>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54">
                                            <p:txEl>
                                              <p:pRg st="1" end="1"/>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animBg="1"/>
    </p:bld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8" name="Group 7"/>
          <p:cNvGrpSpPr/>
          <p:nvPr/>
        </p:nvGrpSpPr>
        <p:grpSpPr>
          <a:xfrm>
            <a:off x="1676400" y="3216491"/>
            <a:ext cx="5791200" cy="3489109"/>
            <a:chOff x="1524000" y="2971800"/>
            <a:chExt cx="5791200" cy="3489109"/>
          </a:xfrm>
        </p:grpSpPr>
        <p:pic>
          <p:nvPicPr>
            <p:cNvPr id="14" name="Picture 2" descr="Image result for n coin flips distribu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971800"/>
              <a:ext cx="5791200" cy="348910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4800600" y="3048000"/>
              <a:ext cx="1671625" cy="400110"/>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(D=20,</a:t>
              </a:r>
              <a:r>
                <a:rPr kumimoji="0" lang="az-Cyrl-AZ"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ԑ</a:t>
              </a:r>
              <a:r>
                <a:rPr kumimoji="0" lang="en-CA"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=.25)</a:t>
              </a:r>
              <a:endParaRPr kumimoji="0" lang="en-CA" sz="2000" b="1"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7" name="Text Box 33"/>
              <p:cNvSpPr txBox="1">
                <a:spLocks noChangeArrowheads="1"/>
              </p:cNvSpPr>
              <p:nvPr/>
            </p:nvSpPr>
            <p:spPr bwMode="auto">
              <a:xfrm>
                <a:off x="107135" y="452021"/>
                <a:ext cx="10439400" cy="163493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Lemma (</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Hoefding</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Chernoff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you flip a coin with head probability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=0.25</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D=20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times,</a:t>
                </a:r>
                <a:r>
                  <a:rPr kumimoji="0" lang="az-Cyrl-AZ"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Exp</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heads)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Prob( |# of heads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US"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2</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rPr>
                          <m:t>−</m:t>
                        </m:r>
                        <m:r>
                          <m:rPr>
                            <m:nor/>
                          </m:rPr>
                          <a:rPr kumimoji="0" lang="en-US"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m:t>½</m:t>
                        </m:r>
                        <m:sSup>
                          <m:sSupPr>
                            <m:ctrlPr>
                              <a:rPr kumimoji="0" lang="en-CA" altLang="en-US" sz="2400" b="0" i="1" u="none" strike="noStrike" kern="1200" cap="none" spc="0" normalizeH="0" baseline="0" noProof="0">
                                <a:ln>
                                  <a:noFill/>
                                </a:ln>
                                <a:solidFill>
                                  <a:srgbClr val="FF0000"/>
                                </a:solidFill>
                                <a:effectLst/>
                                <a:uLnTx/>
                                <a:uFillTx/>
                                <a:latin typeface="Cambria Math" panose="02040503050406030204" pitchFamily="18" charset="0"/>
                                <a:ea typeface="+mn-ea"/>
                              </a:rPr>
                            </m:ctrlPr>
                          </m:sSupPr>
                          <m:e>
                            <m:r>
                              <a:rPr kumimoji="0" lang="en-CA" altLang="en-US" sz="24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4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m:rPr>
                            <m:nor/>
                          </m:rP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m:t>ԑ</m:t>
                        </m:r>
                        <m:r>
                          <m:rPr>
                            <m:nor/>
                          </m:rP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m:t></m:t>
                        </m:r>
                        <m:r>
                          <a:rPr kumimoji="0" lang="en-CA" altLang="en-US" sz="2400" b="0" i="1" u="none" strike="noStrike" kern="1200" cap="none" spc="0" normalizeH="0" baseline="0" noProof="0">
                            <a:ln>
                              <a:noFill/>
                            </a:ln>
                            <a:solidFill>
                              <a:srgbClr val="FF00FF"/>
                            </a:solidFill>
                            <a:effectLst/>
                            <a:uLnTx/>
                            <a:uFillTx/>
                            <a:latin typeface="Cambria Math" panose="02040503050406030204" pitchFamily="18" charset="0"/>
                            <a:ea typeface="+mn-ea"/>
                          </a:rPr>
                          <m:t>𝐷</m:t>
                        </m:r>
                      </m:sup>
                    </m:sSup>
                  </m:oMath>
                </a14:m>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 name="Text Box 33"/>
              <p:cNvSpPr txBox="1">
                <a:spLocks noRot="1" noChangeAspect="1" noMove="1" noResize="1" noEditPoints="1" noAdjustHandles="1" noChangeArrowheads="1" noChangeShapeType="1" noTextEdit="1"/>
              </p:cNvSpPr>
              <p:nvPr/>
            </p:nvSpPr>
            <p:spPr bwMode="auto">
              <a:xfrm>
                <a:off x="107135" y="452021"/>
                <a:ext cx="10439400" cy="1634935"/>
              </a:xfrm>
              <a:prstGeom prst="rect">
                <a:avLst/>
              </a:prstGeom>
              <a:blipFill>
                <a:blip r:embed="rId4"/>
                <a:stretch>
                  <a:fillRect t="-2985" b="-783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9" name="Rectangle 8">
                <a:extLst>
                  <a:ext uri="{FF2B5EF4-FFF2-40B4-BE49-F238E27FC236}">
                    <a16:creationId xmlns:a16="http://schemas.microsoft.com/office/drawing/2014/main" id="{9FD1BB8B-131A-4FB4-83E5-FAA1ADB1412C}"/>
                  </a:ext>
                </a:extLst>
              </p:cNvPr>
              <p:cNvSpPr/>
              <p:nvPr/>
            </p:nvSpPr>
            <p:spPr>
              <a:xfrm>
                <a:off x="6601254" y="1676400"/>
                <a:ext cx="2669388" cy="40011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(But we don’t know </a:t>
                </a:r>
                <a14:m>
                  <m:oMath xmlns:m="http://schemas.openxmlformats.org/officeDocument/2006/math">
                    <m:r>
                      <m:rPr>
                        <m:nor/>
                      </m:rPr>
                      <a:rPr kumimoji="0" lang="az-Cyrl-AZ" altLang="en-US" sz="2000" b="0" i="1" u="none" strike="noStrike" kern="1200" cap="none" spc="0" normalizeH="0" baseline="0" noProof="0" dirty="0">
                        <a:ln>
                          <a:noFill/>
                        </a:ln>
                        <a:solidFill>
                          <a:srgbClr val="00FFFF"/>
                        </a:solidFill>
                        <a:effectLst/>
                        <a:uLnTx/>
                        <a:uFillTx/>
                        <a:latin typeface="Times New Roman" pitchFamily="18" charset="0"/>
                        <a:ea typeface="+mn-ea"/>
                        <a:cs typeface="Arial" charset="0"/>
                      </a:rPr>
                      <m:t>ԑ</m:t>
                    </m:r>
                    <m:r>
                      <m:rPr>
                        <m:nor/>
                      </m:rPr>
                      <a:rPr kumimoji="0" lang="en-CA" altLang="en-US" sz="20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m:t></m:t>
                    </m:r>
                  </m:oMath>
                </a14:m>
                <a:r>
                  <a:rPr kumimoji="0" 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9" name="Rectangle 8">
                <a:extLst>
                  <a:ext uri="{FF2B5EF4-FFF2-40B4-BE49-F238E27FC236}">
                    <a16:creationId xmlns:a16="http://schemas.microsoft.com/office/drawing/2014/main" id="{9FD1BB8B-131A-4FB4-83E5-FAA1ADB1412C}"/>
                  </a:ext>
                </a:extLst>
              </p:cNvPr>
              <p:cNvSpPr>
                <a:spLocks noRot="1" noChangeAspect="1" noMove="1" noResize="1" noEditPoints="1" noAdjustHandles="1" noChangeArrowheads="1" noChangeShapeType="1" noTextEdit="1"/>
              </p:cNvSpPr>
              <p:nvPr/>
            </p:nvSpPr>
            <p:spPr>
              <a:xfrm>
                <a:off x="6601254" y="1676400"/>
                <a:ext cx="2669388" cy="400110"/>
              </a:xfrm>
              <a:prstGeom prst="rect">
                <a:avLst/>
              </a:prstGeom>
              <a:blipFill>
                <a:blip r:embed="rId5"/>
                <a:stretch>
                  <a:fillRect l="-1370" t="-7576" r="-1142" b="-25758"/>
                </a:stretch>
              </a:blipFill>
            </p:spPr>
            <p:txBody>
              <a:bodyPr/>
              <a:lstStyle/>
              <a:p>
                <a:r>
                  <a:rPr lang="en-US">
                    <a:noFill/>
                  </a:rPr>
                  <a:t> </a:t>
                </a:r>
              </a:p>
            </p:txBody>
          </p:sp>
        </mc:Fallback>
      </mc:AlternateContent>
    </p:spTree>
    <p:extLst>
      <p:ext uri="{BB962C8B-B14F-4D97-AF65-F5344CB8AC3E}">
        <p14:creationId xmlns:p14="http://schemas.microsoft.com/office/powerpoint/2010/main" val="20550643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500" fill="hold"/>
                                        <p:tgtEl>
                                          <p:spTgt spid="8"/>
                                        </p:tgtEl>
                                        <p:attrNameLst>
                                          <p:attrName>ppt_x</p:attrName>
                                        </p:attrNameLst>
                                      </p:cBhvr>
                                      <p:tavLst>
                                        <p:tav tm="0">
                                          <p:val>
                                            <p:strVal val="0-#ppt_w/2"/>
                                          </p:val>
                                        </p:tav>
                                        <p:tav tm="100000">
                                          <p:val>
                                            <p:strVal val="#ppt_x"/>
                                          </p:val>
                                        </p:tav>
                                      </p:tavLst>
                                    </p:anim>
                                    <p:anim calcmode="lin" valueType="num">
                                      <p:cBhvr additive="base">
                                        <p:cTn id="8" dur="500" fill="hold"/>
                                        <p:tgtEl>
                                          <p:spTgt spid="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 calcmode="lin" valueType="num">
                                      <p:cBhvr additive="base">
                                        <p:cTn id="11"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 calcmode="lin" valueType="num">
                                      <p:cBhvr additive="base">
                                        <p:cTn id="17" dur="500" fill="hold"/>
                                        <p:tgtEl>
                                          <p:spTgt spid="7">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7">
                                            <p:txEl>
                                              <p:pRg st="2" end="2"/>
                                            </p:txEl>
                                          </p:spTgt>
                                        </p:tgtEl>
                                        <p:attrNameLst>
                                          <p:attrName>style.visibility</p:attrName>
                                        </p:attrNameLst>
                                      </p:cBhvr>
                                      <p:to>
                                        <p:strVal val="visible"/>
                                      </p:to>
                                    </p:set>
                                    <p:anim calcmode="lin" valueType="num">
                                      <p:cBhvr additive="base">
                                        <p:cTn id="23"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3" end="3"/>
                                            </p:txEl>
                                          </p:spTgt>
                                        </p:tgtEl>
                                        <p:attrNameLst>
                                          <p:attrName>style.visibility</p:attrName>
                                        </p:attrNameLst>
                                      </p:cBhvr>
                                      <p:to>
                                        <p:strVal val="visible"/>
                                      </p:to>
                                    </p:set>
                                    <p:anim calcmode="lin" valueType="num">
                                      <p:cBhvr additive="base">
                                        <p:cTn id="29"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9"/>
                                        </p:tgtEl>
                                        <p:attrNameLst>
                                          <p:attrName>style.visibility</p:attrName>
                                        </p:attrNameLst>
                                      </p:cBhvr>
                                      <p:to>
                                        <p:strVal val="visible"/>
                                      </p:to>
                                    </p:set>
                                    <p:anim calcmode="lin" valueType="num">
                                      <p:cBhvr additive="base">
                                        <p:cTn id="35" dur="500" fill="hold"/>
                                        <p:tgtEl>
                                          <p:spTgt spid="9"/>
                                        </p:tgtEl>
                                        <p:attrNameLst>
                                          <p:attrName>ppt_x</p:attrName>
                                        </p:attrNameLst>
                                      </p:cBhvr>
                                      <p:tavLst>
                                        <p:tav tm="0">
                                          <p:val>
                                            <p:strVal val="1+#ppt_w/2"/>
                                          </p:val>
                                        </p:tav>
                                        <p:tav tm="100000">
                                          <p:val>
                                            <p:strVal val="#ppt_x"/>
                                          </p:val>
                                        </p:tav>
                                      </p:tavLst>
                                    </p:anim>
                                    <p:anim calcmode="lin" valueType="num">
                                      <p:cBhvr additive="base">
                                        <p:cTn id="36"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grpSp>
        <p:nvGrpSpPr>
          <p:cNvPr id="8" name="Group 7"/>
          <p:cNvGrpSpPr/>
          <p:nvPr/>
        </p:nvGrpSpPr>
        <p:grpSpPr>
          <a:xfrm>
            <a:off x="1676400" y="3216491"/>
            <a:ext cx="5791200" cy="3489109"/>
            <a:chOff x="1524000" y="2971800"/>
            <a:chExt cx="5791200" cy="3489109"/>
          </a:xfrm>
        </p:grpSpPr>
        <p:pic>
          <p:nvPicPr>
            <p:cNvPr id="14" name="Picture 2" descr="Image result for n coin flips distribu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2971800"/>
              <a:ext cx="5791200" cy="3489109"/>
            </a:xfrm>
            <a:prstGeom prst="rect">
              <a:avLst/>
            </a:prstGeom>
            <a:noFill/>
            <a:extLst>
              <a:ext uri="{909E8E84-426E-40DD-AFC4-6F175D3DCCD1}">
                <a14:hiddenFill xmlns:a14="http://schemas.microsoft.com/office/drawing/2010/main">
                  <a:solidFill>
                    <a:srgbClr val="FFFFFF"/>
                  </a:solidFill>
                </a14:hiddenFill>
              </a:ext>
            </a:extLst>
          </p:spPr>
        </p:pic>
        <p:sp>
          <p:nvSpPr>
            <p:cNvPr id="4" name="Rectangle 3"/>
            <p:cNvSpPr/>
            <p:nvPr/>
          </p:nvSpPr>
          <p:spPr>
            <a:xfrm>
              <a:off x="4800600" y="3048000"/>
              <a:ext cx="1671625" cy="400110"/>
            </a:xfrm>
            <a:prstGeom prst="rect">
              <a:avLst/>
            </a:prstGeom>
            <a:solidFill>
              <a:schemeClr val="tx1"/>
            </a:solidFill>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(D=20,</a:t>
              </a:r>
              <a:r>
                <a:rPr kumimoji="0" lang="az-Cyrl-AZ"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ԑ</a:t>
              </a:r>
              <a:r>
                <a:rPr kumimoji="0" lang="en-CA" altLang="en-US" sz="2000" b="1" i="0" u="none" strike="noStrike" kern="1200" cap="none" spc="0" normalizeH="0" baseline="0" noProof="0" dirty="0">
                  <a:ln>
                    <a:noFill/>
                  </a:ln>
                  <a:solidFill>
                    <a:srgbClr val="000000"/>
                  </a:solidFill>
                  <a:effectLst/>
                  <a:uLnTx/>
                  <a:uFillTx/>
                  <a:latin typeface="Times New Roman" pitchFamily="18" charset="0"/>
                  <a:ea typeface="+mn-ea"/>
                  <a:cs typeface="Arial" charset="0"/>
                </a:rPr>
                <a:t>=.25)</a:t>
              </a:r>
              <a:endParaRPr kumimoji="0" lang="en-CA" sz="2000" b="1" i="0" u="none" strike="noStrike" kern="1200" cap="none" spc="0" normalizeH="0" baseline="0" noProof="0" dirty="0">
                <a:ln>
                  <a:noFill/>
                </a:ln>
                <a:solidFill>
                  <a:srgbClr val="000000"/>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7" name="Text Box 33"/>
              <p:cNvSpPr txBox="1">
                <a:spLocks noChangeArrowheads="1"/>
              </p:cNvSpPr>
              <p:nvPr/>
            </p:nvSpPr>
            <p:spPr bwMode="auto">
              <a:xfrm>
                <a:off x="112412" y="452021"/>
                <a:ext cx="10439400" cy="198964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Lemma (</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Hoefding</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US" altLang="en-US" sz="2400" b="0" i="0" u="none" strike="noStrike" kern="1200" cap="none" spc="0" normalizeH="0" baseline="0" noProof="0" dirty="0" err="1">
                    <a:ln>
                      <a:noFill/>
                    </a:ln>
                    <a:solidFill>
                      <a:srgbClr val="FFFF00"/>
                    </a:solidFill>
                    <a:effectLst/>
                    <a:uLnTx/>
                    <a:uFillTx/>
                    <a:latin typeface="Times New Roman" pitchFamily="18" charset="0"/>
                    <a:ea typeface="+mn-ea"/>
                    <a:cs typeface="Arial" charset="0"/>
                  </a:rPr>
                  <a:t>Chernoff</a:t>
                </a: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you flip a coin with head probability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=0.25</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D=20</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times,</a:t>
                </a:r>
                <a:r>
                  <a:rPr kumimoji="0" lang="az-Cyrl-AZ"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Exp</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heads)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Obtained(</a:t>
                </a: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heads) </a:t>
                </a:r>
                <a:endParaRPr kumimoji="0" lang="en-CA" altLang="en-US" sz="24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2 </a:t>
                </a:r>
                <a14:m>
                  <m:oMath xmlns:m="http://schemas.openxmlformats.org/officeDocument/2006/math">
                    <m:sSup>
                      <m:sSup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rPr>
                        </m:ctrlPr>
                      </m:sSupPr>
                      <m:e>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rPr>
                          <m:t>𝑒</m:t>
                        </m:r>
                      </m:e>
                      <m:sup>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rPr>
                          <m:t>−</m:t>
                        </m:r>
                        <m:r>
                          <a:rPr kumimoji="0" lang="en-US" altLang="en-US" sz="24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Sup>
                          <m:sSupPr>
                            <m:ctrlPr>
                              <a:rPr kumimoji="0" lang="en-CA" altLang="en-US" sz="24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4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400" b="0" i="1" u="none" strike="noStrike" kern="1200" cap="none" spc="0" normalizeH="0" baseline="0" noProof="0" smtClean="0">
                                <a:ln>
                                  <a:noFill/>
                                </a:ln>
                                <a:solidFill>
                                  <a:srgbClr val="FF0000"/>
                                </a:solidFill>
                                <a:effectLst/>
                                <a:uLnTx/>
                                <a:uFillTx/>
                                <a:latin typeface="Cambria Math" panose="02040503050406030204" pitchFamily="18" charset="0"/>
                                <a:ea typeface="+mn-ea"/>
                              </a:rPr>
                              <m:t>2</m:t>
                            </m:r>
                          </m:sup>
                        </m:sSup>
                        <m:r>
                          <a:rPr kumimoji="0" lang="en-CA" altLang="en-US" sz="24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7" name="Text Box 33"/>
              <p:cNvSpPr txBox="1">
                <a:spLocks noRot="1" noChangeAspect="1" noMove="1" noResize="1" noEditPoints="1" noAdjustHandles="1" noChangeArrowheads="1" noChangeShapeType="1" noTextEdit="1"/>
              </p:cNvSpPr>
              <p:nvPr/>
            </p:nvSpPr>
            <p:spPr bwMode="auto">
              <a:xfrm>
                <a:off x="112412" y="452021"/>
                <a:ext cx="10439400" cy="1989647"/>
              </a:xfrm>
              <a:prstGeom prst="rect">
                <a:avLst/>
              </a:prstGeom>
              <a:blipFill>
                <a:blip r:embed="rId4"/>
                <a:stretch>
                  <a:fillRect t="-2446" b="-61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2" name="Rectangle 1">
            <a:extLst>
              <a:ext uri="{FF2B5EF4-FFF2-40B4-BE49-F238E27FC236}">
                <a16:creationId xmlns:a16="http://schemas.microsoft.com/office/drawing/2014/main" id="{8F6AFD6C-A1C4-49FC-ACCC-919CE7D300A6}"/>
              </a:ext>
            </a:extLst>
          </p:cNvPr>
          <p:cNvSpPr/>
          <p:nvPr/>
        </p:nvSpPr>
        <p:spPr>
          <a:xfrm>
            <a:off x="1140612" y="2441668"/>
            <a:ext cx="9296400" cy="36933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https://www.eecs.yorku.ca/~jeff/courses/6111/syllabus/6111-21-probTheory.pdf</a:t>
            </a:r>
          </a:p>
        </p:txBody>
      </p:sp>
    </p:spTree>
    <p:extLst>
      <p:ext uri="{BB962C8B-B14F-4D97-AF65-F5344CB8AC3E}">
        <p14:creationId xmlns:p14="http://schemas.microsoft.com/office/powerpoint/2010/main" val="329555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xEl>
                                              <p:pRg st="2" end="2"/>
                                            </p:txEl>
                                          </p:spTgt>
                                        </p:tgtEl>
                                        <p:attrNameLst>
                                          <p:attrName>style.visibility</p:attrName>
                                        </p:attrNameLst>
                                      </p:cBhvr>
                                      <p:to>
                                        <p:strVal val="visible"/>
                                      </p:to>
                                    </p:set>
                                    <p:anim calcmode="lin" valueType="num">
                                      <p:cBhvr additive="base">
                                        <p:cTn id="7" dur="500" fill="hold"/>
                                        <p:tgtEl>
                                          <p:spTgt spid="7">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
                                            <p:txEl>
                                              <p:pRg st="3" end="3"/>
                                            </p:txEl>
                                          </p:spTgt>
                                        </p:tgtEl>
                                        <p:attrNameLst>
                                          <p:attrName>style.visibility</p:attrName>
                                        </p:attrNameLst>
                                      </p:cBhvr>
                                      <p:to>
                                        <p:strVal val="visible"/>
                                      </p:to>
                                    </p:set>
                                    <p:anim calcmode="lin" valueType="num">
                                      <p:cBhvr additive="base">
                                        <p:cTn id="13" dur="500" fill="hold"/>
                                        <p:tgtEl>
                                          <p:spTgt spid="7">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7">
                                            <p:txEl>
                                              <p:pRg st="4" end="4"/>
                                            </p:txEl>
                                          </p:spTgt>
                                        </p:tgtEl>
                                        <p:attrNameLst>
                                          <p:attrName>style.visibility</p:attrName>
                                        </p:attrNameLst>
                                      </p:cBhvr>
                                      <p:to>
                                        <p:strVal val="visible"/>
                                      </p:to>
                                    </p:set>
                                    <p:anim calcmode="lin" valueType="num">
                                      <p:cBhvr additive="base">
                                        <p:cTn id="19" dur="500" fill="hold"/>
                                        <p:tgtEl>
                                          <p:spTgt spid="7">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
                                        </p:tgtEl>
                                        <p:attrNameLst>
                                          <p:attrName>style.visibility</p:attrName>
                                        </p:attrNameLst>
                                      </p:cBhvr>
                                      <p:to>
                                        <p:strVal val="visible"/>
                                      </p:to>
                                    </p:set>
                                    <p:anim calcmode="lin" valueType="num">
                                      <p:cBhvr additive="base">
                                        <p:cTn id="25" dur="500" fill="hold"/>
                                        <p:tgtEl>
                                          <p:spTgt spid="2"/>
                                        </p:tgtEl>
                                        <p:attrNameLst>
                                          <p:attrName>ppt_x</p:attrName>
                                        </p:attrNameLst>
                                      </p:cBhvr>
                                      <p:tavLst>
                                        <p:tav tm="0">
                                          <p:val>
                                            <p:strVal val="0-#ppt_w/2"/>
                                          </p:val>
                                        </p:tav>
                                        <p:tav tm="100000">
                                          <p:val>
                                            <p:strVal val="#ppt_x"/>
                                          </p:val>
                                        </p:tav>
                                      </p:tavLst>
                                    </p:anim>
                                    <p:anim calcmode="lin" valueType="num">
                                      <p:cBhvr additive="base">
                                        <p:cTn id="26"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109887" y="452021"/>
                <a:ext cx="10100913" cy="402930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one of the 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Suppose it gives the wrong answer on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inputs.</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of the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we randomly choose has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being one of the ones with the wrong answer.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Exp</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 =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Obtained(</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r>
                          <a:rPr kumimoji="0" lang="en-US"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109887" y="452021"/>
                <a:ext cx="10100913" cy="4029308"/>
              </a:xfrm>
              <a:prstGeom prst="rect">
                <a:avLst/>
              </a:prstGeom>
              <a:blipFill>
                <a:blip r:embed="rId3"/>
                <a:stretch>
                  <a:fillRect t="-1513" b="-33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2" name="Rectangle 1"/>
          <p:cNvSpPr/>
          <p:nvPr/>
        </p:nvSpPr>
        <p:spPr>
          <a:xfrm>
            <a:off x="990600" y="4648200"/>
            <a:ext cx="1905000" cy="1981200"/>
          </a:xfrm>
          <a:prstGeom prst="rect">
            <a:avLst/>
          </a:prstGeom>
          <a:ln>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Oval 2"/>
          <p:cNvSpPr/>
          <p:nvPr/>
        </p:nvSpPr>
        <p:spPr>
          <a:xfrm>
            <a:off x="1752600" y="6098589"/>
            <a:ext cx="381000" cy="304800"/>
          </a:xfrm>
          <a:prstGeom prst="ellipse">
            <a:avLst/>
          </a:prstGeom>
          <a:ln>
            <a:solidFill>
              <a:srgbClr val="00FF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Text Box 33"/>
          <p:cNvSpPr txBox="1">
            <a:spLocks noChangeArrowheads="1"/>
          </p:cNvSpPr>
          <p:nvPr/>
        </p:nvSpPr>
        <p:spPr bwMode="auto">
          <a:xfrm>
            <a:off x="2895600" y="4572000"/>
            <a:ext cx="34715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Set of </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all inputs</a:t>
            </a:r>
            <a:endPar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endParaRPr>
          </a:p>
        </p:txBody>
      </p:sp>
      <p:sp>
        <p:nvSpPr>
          <p:cNvPr id="7" name="Text Box 33"/>
          <p:cNvSpPr txBox="1">
            <a:spLocks noChangeArrowheads="1"/>
          </p:cNvSpPr>
          <p:nvPr/>
        </p:nvSpPr>
        <p:spPr bwMode="auto">
          <a:xfrm>
            <a:off x="2847030" y="5675293"/>
            <a:ext cx="4680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z-Cyrl-AZ"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on which machine gives the wrong answer.</a:t>
            </a:r>
          </a:p>
        </p:txBody>
      </p:sp>
      <p:sp>
        <p:nvSpPr>
          <p:cNvPr id="5" name="Oval 4"/>
          <p:cNvSpPr/>
          <p:nvPr/>
        </p:nvSpPr>
        <p:spPr>
          <a:xfrm>
            <a:off x="1371600" y="5376916"/>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 name="Oval 9"/>
          <p:cNvSpPr/>
          <p:nvPr/>
        </p:nvSpPr>
        <p:spPr>
          <a:xfrm>
            <a:off x="2214000" y="50292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Oval 10"/>
          <p:cNvSpPr/>
          <p:nvPr/>
        </p:nvSpPr>
        <p:spPr>
          <a:xfrm>
            <a:off x="2438400" y="56430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Oval 11"/>
          <p:cNvSpPr/>
          <p:nvPr/>
        </p:nvSpPr>
        <p:spPr>
          <a:xfrm>
            <a:off x="2366400" y="61764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Oval 12"/>
          <p:cNvSpPr/>
          <p:nvPr/>
        </p:nvSpPr>
        <p:spPr>
          <a:xfrm>
            <a:off x="1828800" y="62526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4643728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1" end="1"/>
                                            </p:txEl>
                                          </p:spTgt>
                                        </p:tgtEl>
                                        <p:attrNameLst>
                                          <p:attrName>style.visibility</p:attrName>
                                        </p:attrNameLst>
                                      </p:cBhvr>
                                      <p:to>
                                        <p:strVal val="visible"/>
                                      </p:to>
                                    </p:set>
                                    <p:anim calcmode="lin" valueType="num">
                                      <p:cBhvr additive="base">
                                        <p:cTn id="7"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49633">
                                            <p:txEl>
                                              <p:pRg st="2" end="2"/>
                                            </p:txEl>
                                          </p:spTgt>
                                        </p:tgtEl>
                                        <p:attrNameLst>
                                          <p:attrName>style.visibility</p:attrName>
                                        </p:attrNameLst>
                                      </p:cBhvr>
                                      <p:to>
                                        <p:strVal val="visible"/>
                                      </p:to>
                                    </p:set>
                                    <p:anim calcmode="lin" valueType="num">
                                      <p:cBhvr additive="base">
                                        <p:cTn id="13"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496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additive="base">
                                        <p:cTn id="2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0-#ppt_w/2"/>
                                          </p:val>
                                        </p:tav>
                                        <p:tav tm="100000">
                                          <p:val>
                                            <p:strVal val="#ppt_x"/>
                                          </p:val>
                                        </p:tav>
                                      </p:tavLst>
                                    </p:anim>
                                    <p:anim calcmode="lin" valueType="num">
                                      <p:cBhvr additive="base">
                                        <p:cTn id="3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9633">
                                            <p:txEl>
                                              <p:pRg st="3" end="3"/>
                                            </p:txEl>
                                          </p:spTgt>
                                        </p:tgtEl>
                                        <p:attrNameLst>
                                          <p:attrName>style.visibility</p:attrName>
                                        </p:attrNameLst>
                                      </p:cBhvr>
                                      <p:to>
                                        <p:strVal val="visible"/>
                                      </p:to>
                                    </p:set>
                                    <p:anim calcmode="lin" valueType="num">
                                      <p:cBhvr additive="base">
                                        <p:cTn id="39"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96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0-#ppt_w/2"/>
                                          </p:val>
                                        </p:tav>
                                        <p:tav tm="100000">
                                          <p:val>
                                            <p:strVal val="#ppt_x"/>
                                          </p:val>
                                        </p:tav>
                                      </p:tavLst>
                                    </p:anim>
                                    <p:anim calcmode="lin" valueType="num">
                                      <p:cBhvr additive="base">
                                        <p:cTn id="4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0-#ppt_w/2"/>
                                          </p:val>
                                        </p:tav>
                                        <p:tav tm="100000">
                                          <p:val>
                                            <p:strVal val="#ppt_x"/>
                                          </p:val>
                                        </p:tav>
                                      </p:tavLst>
                                    </p:anim>
                                    <p:anim calcmode="lin" valueType="num">
                                      <p:cBhvr additive="base">
                                        <p:cTn id="5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0-#ppt_w/2"/>
                                          </p:val>
                                        </p:tav>
                                        <p:tav tm="100000">
                                          <p:val>
                                            <p:strVal val="#ppt_x"/>
                                          </p:val>
                                        </p:tav>
                                      </p:tavLst>
                                    </p:anim>
                                    <p:anim calcmode="lin" valueType="num">
                                      <p:cBhvr additive="base">
                                        <p:cTn id="5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additive="base">
                                        <p:cTn id="63" dur="500" fill="hold"/>
                                        <p:tgtEl>
                                          <p:spTgt spid="11"/>
                                        </p:tgtEl>
                                        <p:attrNameLst>
                                          <p:attrName>ppt_x</p:attrName>
                                        </p:attrNameLst>
                                      </p:cBhvr>
                                      <p:tavLst>
                                        <p:tav tm="0">
                                          <p:val>
                                            <p:strVal val="0-#ppt_w/2"/>
                                          </p:val>
                                        </p:tav>
                                        <p:tav tm="100000">
                                          <p:val>
                                            <p:strVal val="#ppt_x"/>
                                          </p:val>
                                        </p:tav>
                                      </p:tavLst>
                                    </p:anim>
                                    <p:anim calcmode="lin" valueType="num">
                                      <p:cBhvr additive="base">
                                        <p:cTn id="6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additive="base">
                                        <p:cTn id="69" dur="500" fill="hold"/>
                                        <p:tgtEl>
                                          <p:spTgt spid="13"/>
                                        </p:tgtEl>
                                        <p:attrNameLst>
                                          <p:attrName>ppt_x</p:attrName>
                                        </p:attrNameLst>
                                      </p:cBhvr>
                                      <p:tavLst>
                                        <p:tav tm="0">
                                          <p:val>
                                            <p:strVal val="0-#ppt_w/2"/>
                                          </p:val>
                                        </p:tav>
                                        <p:tav tm="100000">
                                          <p:val>
                                            <p:strVal val="#ppt_x"/>
                                          </p:val>
                                        </p:tav>
                                      </p:tavLst>
                                    </p:anim>
                                    <p:anim calcmode="lin" valueType="num">
                                      <p:cBhvr additive="base">
                                        <p:cTn id="7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049633">
                                            <p:txEl>
                                              <p:pRg st="4" end="4"/>
                                            </p:txEl>
                                          </p:spTgt>
                                        </p:tgtEl>
                                        <p:attrNameLst>
                                          <p:attrName>style.visibility</p:attrName>
                                        </p:attrNameLst>
                                      </p:cBhvr>
                                      <p:to>
                                        <p:strVal val="visible"/>
                                      </p:to>
                                    </p:set>
                                    <p:anim calcmode="lin" valueType="num">
                                      <p:cBhvr additive="base">
                                        <p:cTn id="75" dur="500" fill="hold"/>
                                        <p:tgtEl>
                                          <p:spTgt spid="1049633">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496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1049633">
                                            <p:txEl>
                                              <p:pRg st="5" end="5"/>
                                            </p:txEl>
                                          </p:spTgt>
                                        </p:tgtEl>
                                        <p:attrNameLst>
                                          <p:attrName>style.visibility</p:attrName>
                                        </p:attrNameLst>
                                      </p:cBhvr>
                                      <p:to>
                                        <p:strVal val="visible"/>
                                      </p:to>
                                    </p:set>
                                    <p:anim calcmode="lin" valueType="num">
                                      <p:cBhvr additive="base">
                                        <p:cTn id="81" dur="500" fill="hold"/>
                                        <p:tgtEl>
                                          <p:spTgt spid="1049633">
                                            <p:txEl>
                                              <p:pRg st="5" end="5"/>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0496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1049633">
                                            <p:txEl>
                                              <p:pRg st="6" end="6"/>
                                            </p:txEl>
                                          </p:spTgt>
                                        </p:tgtEl>
                                        <p:attrNameLst>
                                          <p:attrName>style.visibility</p:attrName>
                                        </p:attrNameLst>
                                      </p:cBhvr>
                                      <p:to>
                                        <p:strVal val="visible"/>
                                      </p:to>
                                    </p:set>
                                    <p:anim calcmode="lin" valueType="num">
                                      <p:cBhvr additive="base">
                                        <p:cTn id="87" dur="500" fill="hold"/>
                                        <p:tgtEl>
                                          <p:spTgt spid="1049633">
                                            <p:txEl>
                                              <p:pRg st="6" end="6"/>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04963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10" grpId="0" animBg="1"/>
      <p:bldP spid="11" grpId="0" animBg="1"/>
      <p:bldP spid="12" grpId="0" animBg="1"/>
      <p:bldP spid="13" grpId="0" animBg="1"/>
    </p:bld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33" name="Text Box 33"/>
          <p:cNvSpPr txBox="1">
            <a:spLocks noChangeArrowheads="1"/>
          </p:cNvSpPr>
          <p:nvPr/>
        </p:nvSpPr>
        <p:spPr bwMode="auto">
          <a:xfrm>
            <a:off x="109887" y="452021"/>
            <a:ext cx="90341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Lemma (Union Bound):</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there are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M=100</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people,</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person gets sick with probability </a:t>
            </a:r>
            <a:r>
              <a:rPr kumimoji="0" lang="en-US" altLang="en-US" sz="2800" b="0" i="1"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1000</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then the probability that at least one gets sick is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100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1000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pic>
        <p:nvPicPr>
          <p:cNvPr id="16" name="Picture 2" descr="Stock image of 'Business People Lin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8600" y="3232404"/>
            <a:ext cx="8534400" cy="2634996"/>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49613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0" end="0"/>
                                            </p:txEl>
                                          </p:spTgt>
                                        </p:tgtEl>
                                        <p:attrNameLst>
                                          <p:attrName>style.visibility</p:attrName>
                                        </p:attrNameLst>
                                      </p:cBhvr>
                                      <p:to>
                                        <p:strVal val="visible"/>
                                      </p:to>
                                    </p:set>
                                    <p:anim calcmode="lin" valueType="num">
                                      <p:cBhvr additive="base">
                                        <p:cTn id="7" dur="500" fill="hold"/>
                                        <p:tgtEl>
                                          <p:spTgt spid="10496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49633">
                                            <p:txEl>
                                              <p:pRg st="1" end="1"/>
                                            </p:txEl>
                                          </p:spTgt>
                                        </p:tgtEl>
                                        <p:attrNameLst>
                                          <p:attrName>style.visibility</p:attrName>
                                        </p:attrNameLst>
                                      </p:cBhvr>
                                      <p:to>
                                        <p:strVal val="visible"/>
                                      </p:to>
                                    </p:set>
                                    <p:anim calcmode="lin" valueType="num">
                                      <p:cBhvr additive="base">
                                        <p:cTn id="11"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4963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6"/>
                                        </p:tgtEl>
                                        <p:attrNameLst>
                                          <p:attrName>style.visibility</p:attrName>
                                        </p:attrNameLst>
                                      </p:cBhvr>
                                      <p:to>
                                        <p:strVal val="visible"/>
                                      </p:to>
                                    </p:set>
                                    <p:anim calcmode="lin" valueType="num">
                                      <p:cBhvr additive="base">
                                        <p:cTn id="15" dur="500" fill="hold"/>
                                        <p:tgtEl>
                                          <p:spTgt spid="16"/>
                                        </p:tgtEl>
                                        <p:attrNameLst>
                                          <p:attrName>ppt_x</p:attrName>
                                        </p:attrNameLst>
                                      </p:cBhvr>
                                      <p:tavLst>
                                        <p:tav tm="0">
                                          <p:val>
                                            <p:strVal val="0-#ppt_w/2"/>
                                          </p:val>
                                        </p:tav>
                                        <p:tav tm="100000">
                                          <p:val>
                                            <p:strVal val="#ppt_x"/>
                                          </p:val>
                                        </p:tav>
                                      </p:tavLst>
                                    </p:anim>
                                    <p:anim calcmode="lin" valueType="num">
                                      <p:cBhvr additive="base">
                                        <p:cTn id="16"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9633">
                                            <p:txEl>
                                              <p:pRg st="2" end="2"/>
                                            </p:txEl>
                                          </p:spTgt>
                                        </p:tgtEl>
                                        <p:attrNameLst>
                                          <p:attrName>style.visibility</p:attrName>
                                        </p:attrNameLst>
                                      </p:cBhvr>
                                      <p:to>
                                        <p:strVal val="visible"/>
                                      </p:to>
                                    </p:set>
                                    <p:anim calcmode="lin" valueType="num">
                                      <p:cBhvr additive="base">
                                        <p:cTn id="21"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963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9633" name="Text Box 33"/>
          <p:cNvSpPr txBox="1">
            <a:spLocks noChangeArrowheads="1"/>
          </p:cNvSpPr>
          <p:nvPr/>
        </p:nvSpPr>
        <p:spPr bwMode="auto">
          <a:xfrm>
            <a:off x="109887" y="452021"/>
            <a:ext cx="90341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Lemma (Union Bound):</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there are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M=100</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people,</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person gets sick with probability </a:t>
            </a:r>
            <a:r>
              <a:rPr kumimoji="0" lang="en-US" altLang="en-US" sz="2800" b="0" i="1"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1000</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then the probability that at least one gets sick 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100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1000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5" name="Rectangle 4"/>
          <p:cNvSpPr/>
          <p:nvPr/>
        </p:nvSpPr>
        <p:spPr>
          <a:xfrm>
            <a:off x="6934200" y="3276600"/>
            <a:ext cx="1905000" cy="1981200"/>
          </a:xfrm>
          <a:prstGeom prst="rect">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Oval 5"/>
          <p:cNvSpPr/>
          <p:nvPr/>
        </p:nvSpPr>
        <p:spPr>
          <a:xfrm>
            <a:off x="7162800" y="3886200"/>
            <a:ext cx="304800" cy="2286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Text Box 33"/>
          <p:cNvSpPr txBox="1">
            <a:spLocks noChangeArrowheads="1"/>
          </p:cNvSpPr>
          <p:nvPr/>
        </p:nvSpPr>
        <p:spPr bwMode="auto">
          <a:xfrm>
            <a:off x="262287" y="3313093"/>
            <a:ext cx="6671913"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Set of possible universes</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area = 1</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Those on which the first person gets sick.</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area =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1000</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second person.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Probability somebody is sick</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 total area covered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100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0" u="none" strike="noStrike" kern="1200" cap="none" spc="0" normalizeH="0" baseline="30000" noProof="0" dirty="0">
                <a:ln>
                  <a:noFill/>
                </a:ln>
                <a:solidFill>
                  <a:srgbClr val="FFFFFF"/>
                </a:solidFill>
                <a:effectLst/>
                <a:uLnTx/>
                <a:uFillTx/>
                <a:latin typeface="Times New Roman" pitchFamily="18" charset="0"/>
                <a:ea typeface="+mn-ea"/>
                <a:cs typeface="Arial" charset="0"/>
              </a:rPr>
              <a:t>1</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US"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rPr>
              <a:t>1000 </a:t>
            </a:r>
          </a:p>
        </p:txBody>
      </p:sp>
      <p:sp>
        <p:nvSpPr>
          <p:cNvPr id="8" name="Oval 7"/>
          <p:cNvSpPr/>
          <p:nvPr/>
        </p:nvSpPr>
        <p:spPr>
          <a:xfrm>
            <a:off x="7848600" y="4343400"/>
            <a:ext cx="304800" cy="2286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 name="Oval 8"/>
          <p:cNvSpPr/>
          <p:nvPr/>
        </p:nvSpPr>
        <p:spPr>
          <a:xfrm>
            <a:off x="8001000" y="4267200"/>
            <a:ext cx="304800" cy="2286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 name="Oval 9"/>
          <p:cNvSpPr/>
          <p:nvPr/>
        </p:nvSpPr>
        <p:spPr>
          <a:xfrm>
            <a:off x="7924800" y="4495800"/>
            <a:ext cx="304800" cy="2286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Oval 10"/>
          <p:cNvSpPr/>
          <p:nvPr/>
        </p:nvSpPr>
        <p:spPr>
          <a:xfrm>
            <a:off x="7467600" y="4800600"/>
            <a:ext cx="304800" cy="2286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6312260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2">
                                            <p:txEl>
                                              <p:pRg st="2" end="2"/>
                                            </p:txEl>
                                          </p:spTgt>
                                        </p:tgtEl>
                                        <p:attrNameLst>
                                          <p:attrName>style.visibility</p:attrName>
                                        </p:attrNameLst>
                                      </p:cBhvr>
                                      <p:to>
                                        <p:strVal val="visible"/>
                                      </p:to>
                                    </p:set>
                                    <p:anim calcmode="lin" valueType="num">
                                      <p:cBhvr additive="base">
                                        <p:cTn id="23"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2">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0-#ppt_w/2"/>
                                          </p:val>
                                        </p:tav>
                                        <p:tav tm="100000">
                                          <p:val>
                                            <p:strVal val="#ppt_x"/>
                                          </p:val>
                                        </p:tav>
                                      </p:tavLst>
                                    </p:anim>
                                    <p:anim calcmode="lin" valueType="num">
                                      <p:cBhvr additive="base">
                                        <p:cTn id="2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2">
                                            <p:txEl>
                                              <p:pRg st="3" end="3"/>
                                            </p:txEl>
                                          </p:spTgt>
                                        </p:tgtEl>
                                        <p:attrNameLst>
                                          <p:attrName>style.visibility</p:attrName>
                                        </p:attrNameLst>
                                      </p:cBhvr>
                                      <p:to>
                                        <p:strVal val="visible"/>
                                      </p:to>
                                    </p:set>
                                    <p:anim calcmode="lin" valueType="num">
                                      <p:cBhvr additive="base">
                                        <p:cTn id="33"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2">
                                            <p:txEl>
                                              <p:pRg st="4" end="4"/>
                                            </p:txEl>
                                          </p:spTgt>
                                        </p:tgtEl>
                                        <p:attrNameLst>
                                          <p:attrName>style.visibility</p:attrName>
                                        </p:attrNameLst>
                                      </p:cBhvr>
                                      <p:to>
                                        <p:strVal val="visible"/>
                                      </p:to>
                                    </p:set>
                                    <p:anim calcmode="lin" valueType="num">
                                      <p:cBhvr additive="base">
                                        <p:cTn id="39"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2">
                                            <p:txEl>
                                              <p:pRg st="4" end="4"/>
                                            </p:txEl>
                                          </p:spTgt>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additive="base">
                                        <p:cTn id="43" dur="500" fill="hold"/>
                                        <p:tgtEl>
                                          <p:spTgt spid="8"/>
                                        </p:tgtEl>
                                        <p:attrNameLst>
                                          <p:attrName>ppt_x</p:attrName>
                                        </p:attrNameLst>
                                      </p:cBhvr>
                                      <p:tavLst>
                                        <p:tav tm="0">
                                          <p:val>
                                            <p:strVal val="0-#ppt_w/2"/>
                                          </p:val>
                                        </p:tav>
                                        <p:tav tm="100000">
                                          <p:val>
                                            <p:strVal val="#ppt_x"/>
                                          </p:val>
                                        </p:tav>
                                      </p:tavLst>
                                    </p:anim>
                                    <p:anim calcmode="lin" valueType="num">
                                      <p:cBhvr additive="base">
                                        <p:cTn id="4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9"/>
                                        </p:tgtEl>
                                        <p:attrNameLst>
                                          <p:attrName>style.visibility</p:attrName>
                                        </p:attrNameLst>
                                      </p:cBhvr>
                                      <p:to>
                                        <p:strVal val="visible"/>
                                      </p:to>
                                    </p:set>
                                    <p:anim calcmode="lin" valueType="num">
                                      <p:cBhvr additive="base">
                                        <p:cTn id="49" dur="500" fill="hold"/>
                                        <p:tgtEl>
                                          <p:spTgt spid="9"/>
                                        </p:tgtEl>
                                        <p:attrNameLst>
                                          <p:attrName>ppt_x</p:attrName>
                                        </p:attrNameLst>
                                      </p:cBhvr>
                                      <p:tavLst>
                                        <p:tav tm="0">
                                          <p:val>
                                            <p:strVal val="0-#ppt_w/2"/>
                                          </p:val>
                                        </p:tav>
                                        <p:tav tm="100000">
                                          <p:val>
                                            <p:strVal val="#ppt_x"/>
                                          </p:val>
                                        </p:tav>
                                      </p:tavLst>
                                    </p:anim>
                                    <p:anim calcmode="lin" valueType="num">
                                      <p:cBhvr additive="base">
                                        <p:cTn id="50" dur="500" fill="hold"/>
                                        <p:tgtEl>
                                          <p:spTgt spid="9"/>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10"/>
                                        </p:tgtEl>
                                        <p:attrNameLst>
                                          <p:attrName>style.visibility</p:attrName>
                                        </p:attrNameLst>
                                      </p:cBhvr>
                                      <p:to>
                                        <p:strVal val="visible"/>
                                      </p:to>
                                    </p:set>
                                    <p:anim calcmode="lin" valueType="num">
                                      <p:cBhvr additive="base">
                                        <p:cTn id="53" dur="500" fill="hold"/>
                                        <p:tgtEl>
                                          <p:spTgt spid="10"/>
                                        </p:tgtEl>
                                        <p:attrNameLst>
                                          <p:attrName>ppt_x</p:attrName>
                                        </p:attrNameLst>
                                      </p:cBhvr>
                                      <p:tavLst>
                                        <p:tav tm="0">
                                          <p:val>
                                            <p:strVal val="0-#ppt_w/2"/>
                                          </p:val>
                                        </p:tav>
                                        <p:tav tm="100000">
                                          <p:val>
                                            <p:strVal val="#ppt_x"/>
                                          </p:val>
                                        </p:tav>
                                      </p:tavLst>
                                    </p:anim>
                                    <p:anim calcmode="lin" valueType="num">
                                      <p:cBhvr additive="base">
                                        <p:cTn id="54" dur="500" fill="hold"/>
                                        <p:tgtEl>
                                          <p:spTgt spid="10"/>
                                        </p:tgtEl>
                                        <p:attrNameLst>
                                          <p:attrName>ppt_y</p:attrName>
                                        </p:attrNameLst>
                                      </p:cBhvr>
                                      <p:tavLst>
                                        <p:tav tm="0">
                                          <p:val>
                                            <p:strVal val="#ppt_y"/>
                                          </p:val>
                                        </p:tav>
                                        <p:tav tm="100000">
                                          <p:val>
                                            <p:strVal val="#ppt_y"/>
                                          </p:val>
                                        </p:tav>
                                      </p:tavLst>
                                    </p:anim>
                                  </p:childTnLst>
                                </p:cTn>
                              </p:par>
                              <p:par>
                                <p:cTn id="55" presetID="2" presetClass="entr" presetSubtype="8" fill="hold" grpId="0" nodeType="withEffect">
                                  <p:stCondLst>
                                    <p:cond delay="0"/>
                                  </p:stCondLst>
                                  <p:childTnLst>
                                    <p:set>
                                      <p:cBhvr>
                                        <p:cTn id="56" dur="1" fill="hold">
                                          <p:stCondLst>
                                            <p:cond delay="0"/>
                                          </p:stCondLst>
                                        </p:cTn>
                                        <p:tgtEl>
                                          <p:spTgt spid="11"/>
                                        </p:tgtEl>
                                        <p:attrNameLst>
                                          <p:attrName>style.visibility</p:attrName>
                                        </p:attrNameLst>
                                      </p:cBhvr>
                                      <p:to>
                                        <p:strVal val="visible"/>
                                      </p:to>
                                    </p:set>
                                    <p:anim calcmode="lin" valueType="num">
                                      <p:cBhvr additive="base">
                                        <p:cTn id="57" dur="500" fill="hold"/>
                                        <p:tgtEl>
                                          <p:spTgt spid="11"/>
                                        </p:tgtEl>
                                        <p:attrNameLst>
                                          <p:attrName>ppt_x</p:attrName>
                                        </p:attrNameLst>
                                      </p:cBhvr>
                                      <p:tavLst>
                                        <p:tav tm="0">
                                          <p:val>
                                            <p:strVal val="0-#ppt_w/2"/>
                                          </p:val>
                                        </p:tav>
                                        <p:tav tm="100000">
                                          <p:val>
                                            <p:strVal val="#ppt_x"/>
                                          </p:val>
                                        </p:tav>
                                      </p:tavLst>
                                    </p:anim>
                                    <p:anim calcmode="lin" valueType="num">
                                      <p:cBhvr additive="base">
                                        <p:cTn id="5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2">
                                            <p:txEl>
                                              <p:pRg st="5" end="5"/>
                                            </p:txEl>
                                          </p:spTgt>
                                        </p:tgtEl>
                                        <p:attrNameLst>
                                          <p:attrName>style.visibility</p:attrName>
                                        </p:attrNameLst>
                                      </p:cBhvr>
                                      <p:to>
                                        <p:strVal val="visible"/>
                                      </p:to>
                                    </p:set>
                                    <p:anim calcmode="lin" valueType="num">
                                      <p:cBhvr additive="base">
                                        <p:cTn id="63"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12">
                                            <p:txEl>
                                              <p:pRg st="6" end="6"/>
                                            </p:txEl>
                                          </p:spTgt>
                                        </p:tgtEl>
                                        <p:attrNameLst>
                                          <p:attrName>style.visibility</p:attrName>
                                        </p:attrNameLst>
                                      </p:cBhvr>
                                      <p:to>
                                        <p:strVal val="visible"/>
                                      </p:to>
                                    </p:set>
                                    <p:anim calcmode="lin" valueType="num">
                                      <p:cBhvr additive="base">
                                        <p:cTn id="69"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70" dur="500" fill="hold"/>
                                        <p:tgtEl>
                                          <p:spTgt spid="1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2">
                                            <p:txEl>
                                              <p:pRg st="7" end="7"/>
                                            </p:txEl>
                                          </p:spTgt>
                                        </p:tgtEl>
                                        <p:attrNameLst>
                                          <p:attrName>style.visibility</p:attrName>
                                        </p:attrNameLst>
                                      </p:cBhvr>
                                      <p:to>
                                        <p:strVal val="visible"/>
                                      </p:to>
                                    </p:set>
                                    <p:anim calcmode="lin" valueType="num">
                                      <p:cBhvr additive="base">
                                        <p:cTn id="75" dur="500" fill="hold"/>
                                        <p:tgtEl>
                                          <p:spTgt spid="12">
                                            <p:txEl>
                                              <p:pRg st="7" end="7"/>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8" grpId="0" animBg="1"/>
      <p:bldP spid="9" grpId="0" animBg="1"/>
      <p:bldP spid="10" grpId="0" animBg="1"/>
      <p:bldP spid="11" grpId="0" animBg="1"/>
    </p:bld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149528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r>
                          <a:rPr kumimoji="0" lang="en-US"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some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1495281"/>
              </a:xfrm>
              <a:prstGeom prst="rect">
                <a:avLst/>
              </a:prstGeom>
              <a:blipFill>
                <a:blip r:embed="rId3"/>
                <a:stretch>
                  <a:fillRect t="-4082" b="-73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6048624" y="1285967"/>
                <a:ext cx="2615909"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r>
                          <a:rPr kumimoji="0" lang="en-US"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p:cNvSpPr>
                <a:spLocks noRot="1" noChangeAspect="1" noMove="1" noResize="1" noEditPoints="1" noAdjustHandles="1" noChangeArrowheads="1" noChangeShapeType="1" noTextEdit="1"/>
              </p:cNvSpPr>
              <p:nvPr/>
            </p:nvSpPr>
            <p:spPr>
              <a:xfrm>
                <a:off x="6048624" y="1285967"/>
                <a:ext cx="2615909" cy="582211"/>
              </a:xfrm>
              <a:prstGeom prst="rect">
                <a:avLst/>
              </a:prstGeom>
              <a:blipFill>
                <a:blip r:embed="rId4"/>
                <a:stretch>
                  <a:fillRect l="-4662" t="-2105" b="-2947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5" name="Rectangle 24"/>
              <p:cNvSpPr/>
              <p:nvPr/>
            </p:nvSpPr>
            <p:spPr>
              <a:xfrm>
                <a:off x="1295400" y="3124200"/>
                <a:ext cx="5419208" cy="52322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1295400" y="3124200"/>
                <a:ext cx="5419208" cy="523220"/>
              </a:xfrm>
              <a:prstGeom prst="rect">
                <a:avLst/>
              </a:prstGeom>
              <a:blipFill>
                <a:blip r:embed="rId5"/>
                <a:stretch>
                  <a:fillRect t="-12941" r="-450" b="-3176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6" name="Rectangle 25"/>
              <p:cNvSpPr/>
              <p:nvPr/>
            </p:nvSpPr>
            <p:spPr>
              <a:xfrm>
                <a:off x="1600200" y="3581400"/>
                <a:ext cx="4885808" cy="95410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 of bits</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l-GR" altLang="en-US" sz="28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2</a:t>
                </a:r>
                <a:r>
                  <a:rPr kumimoji="0" lang="en-CA" altLang="en-US" sz="2800" b="0" i="1" u="none" strike="noStrike" kern="1200" cap="none" spc="0" normalizeH="0" baseline="30000" noProof="0" dirty="0">
                    <a:ln>
                      <a:noFill/>
                    </a:ln>
                    <a:solidFill>
                      <a:srgbClr val="66FF33"/>
                    </a:solidFill>
                    <a:effectLst/>
                    <a:uLnTx/>
                    <a:uFillTx/>
                    <a:latin typeface="Times New Roman" pitchFamily="18" charset="0"/>
                    <a:ea typeface="+mn-ea"/>
                    <a:cs typeface="Arial" charset="0"/>
                  </a:rPr>
                  <a:t>m</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26" name="Rectangle 25"/>
              <p:cNvSpPr>
                <a:spLocks noRot="1" noChangeAspect="1" noMove="1" noResize="1" noEditPoints="1" noAdjustHandles="1" noChangeArrowheads="1" noChangeShapeType="1" noTextEdit="1"/>
              </p:cNvSpPr>
              <p:nvPr/>
            </p:nvSpPr>
            <p:spPr>
              <a:xfrm>
                <a:off x="1600200" y="3581400"/>
                <a:ext cx="4885808" cy="954107"/>
              </a:xfrm>
              <a:prstGeom prst="rect">
                <a:avLst/>
              </a:prstGeom>
              <a:blipFill>
                <a:blip r:embed="rId6"/>
                <a:stretch>
                  <a:fillRect t="-7051" b="-1666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7" name="Rectangle 26"/>
              <p:cNvSpPr/>
              <p:nvPr/>
            </p:nvSpPr>
            <p:spPr>
              <a:xfrm>
                <a:off x="5735967" y="1856189"/>
                <a:ext cx="2937407"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2</a:t>
                </a:r>
                <a:r>
                  <a:rPr kumimoji="0" lang="en-CA" altLang="en-US" sz="2800" b="0" i="1" u="none" strike="noStrike" kern="1200" cap="none" spc="0" normalizeH="0" baseline="30000" noProof="0" dirty="0">
                    <a:ln>
                      <a:noFill/>
                    </a:ln>
                    <a:solidFill>
                      <a:srgbClr val="66FF33"/>
                    </a:solidFill>
                    <a:effectLst/>
                    <a:uLnTx/>
                    <a:uFillTx/>
                    <a:latin typeface="Times New Roman" pitchFamily="18" charset="0"/>
                    <a:ea typeface="+mn-ea"/>
                    <a:cs typeface="Arial" charset="0"/>
                  </a:rPr>
                  <a:t>m</a:t>
                </a:r>
                <a:r>
                  <a:rPr kumimoji="0" lang="en-CA" altLang="en-US" sz="2800" b="0" i="1" u="none" strike="noStrike" kern="1200" cap="none" spc="0" normalizeH="0" baseline="3000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r>
                          <a:rPr kumimoji="0" lang="en-US"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2</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7" name="Rectangle 26"/>
              <p:cNvSpPr>
                <a:spLocks noRot="1" noChangeAspect="1" noMove="1" noResize="1" noEditPoints="1" noAdjustHandles="1" noChangeArrowheads="1" noChangeShapeType="1" noTextEdit="1"/>
              </p:cNvSpPr>
              <p:nvPr/>
            </p:nvSpPr>
            <p:spPr>
              <a:xfrm>
                <a:off x="5735967" y="1856189"/>
                <a:ext cx="2937407" cy="582211"/>
              </a:xfrm>
              <a:prstGeom prst="rect">
                <a:avLst/>
              </a:prstGeom>
              <a:blipFill>
                <a:blip r:embed="rId7"/>
                <a:stretch>
                  <a:fillRect l="-4357" t="-1042" b="-28125"/>
                </a:stretch>
              </a:blipFill>
            </p:spPr>
            <p:txBody>
              <a:bodyPr/>
              <a:lstStyle/>
              <a:p>
                <a:r>
                  <a:rPr lang="en-CA">
                    <a:noFill/>
                  </a:rPr>
                  <a:t> </a:t>
                </a:r>
              </a:p>
            </p:txBody>
          </p:sp>
        </mc:Fallback>
      </mc:AlternateContent>
      <p:sp>
        <p:nvSpPr>
          <p:cNvPr id="8" name="Rectangle 7"/>
          <p:cNvSpPr/>
          <p:nvPr/>
        </p:nvSpPr>
        <p:spPr>
          <a:xfrm>
            <a:off x="1905000" y="4562708"/>
            <a:ext cx="149271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&lt;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8" name="Rectangle 27"/>
              <p:cNvSpPr/>
              <p:nvPr/>
            </p:nvSpPr>
            <p:spPr>
              <a:xfrm>
                <a:off x="5744028" y="2362200"/>
                <a:ext cx="2302618"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dirty="0" smtClean="0">
                                <a:ln>
                                  <a:noFill/>
                                </a:ln>
                                <a:solidFill>
                                  <a:srgbClr val="FF0000"/>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8" name="Rectangle 27"/>
              <p:cNvSpPr>
                <a:spLocks noRot="1" noChangeAspect="1" noMove="1" noResize="1" noEditPoints="1" noAdjustHandles="1" noChangeArrowheads="1" noChangeShapeType="1" noTextEdit="1"/>
              </p:cNvSpPr>
              <p:nvPr/>
            </p:nvSpPr>
            <p:spPr>
              <a:xfrm>
                <a:off x="5744028" y="2362200"/>
                <a:ext cx="2302618" cy="582211"/>
              </a:xfrm>
              <a:prstGeom prst="rect">
                <a:avLst/>
              </a:prstGeom>
              <a:blipFill>
                <a:blip r:embed="rId8"/>
                <a:stretch>
                  <a:fillRect l="-5291" t="-2105" b="-27368"/>
                </a:stretch>
              </a:blipFill>
            </p:spPr>
            <p:txBody>
              <a:bodyPr/>
              <a:lstStyle/>
              <a:p>
                <a:r>
                  <a:rPr lang="en-CA">
                    <a:noFill/>
                  </a:rPr>
                  <a:t> </a:t>
                </a:r>
              </a:p>
            </p:txBody>
          </p:sp>
        </mc:Fallback>
      </mc:AlternateContent>
      <p:sp>
        <p:nvSpPr>
          <p:cNvPr id="9" name="Rectangle 8"/>
          <p:cNvSpPr/>
          <p:nvPr/>
        </p:nvSpPr>
        <p:spPr>
          <a:xfrm>
            <a:off x="1143427" y="1773384"/>
            <a:ext cx="205697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(Union Bound)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Rectangle 10">
            <a:extLst>
              <a:ext uri="{FF2B5EF4-FFF2-40B4-BE49-F238E27FC236}">
                <a16:creationId xmlns:a16="http://schemas.microsoft.com/office/drawing/2014/main" id="{C2CD62E3-1A16-421F-87AC-62AB419E8A7D}"/>
              </a:ext>
            </a:extLst>
          </p:cNvPr>
          <p:cNvSpPr/>
          <p:nvPr/>
        </p:nvSpPr>
        <p:spPr>
          <a:xfrm>
            <a:off x="8343772" y="2388534"/>
            <a:ext cx="65434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9752672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1" end="1"/>
                                            </p:txEl>
                                          </p:spTgt>
                                        </p:tgtEl>
                                        <p:attrNameLst>
                                          <p:attrName>style.visibility</p:attrName>
                                        </p:attrNameLst>
                                      </p:cBhvr>
                                      <p:to>
                                        <p:strVal val="visible"/>
                                      </p:to>
                                    </p:set>
                                    <p:anim calcmode="lin" valueType="num">
                                      <p:cBhvr additive="base">
                                        <p:cTn id="7"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 calcmode="lin" valueType="num">
                                      <p:cBhvr additive="base">
                                        <p:cTn id="13" dur="500" fill="hold"/>
                                        <p:tgtEl>
                                          <p:spTgt spid="1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1" presetClass="exit" presetSubtype="0" fill="hold" grpId="1" nodeType="withEffect">
                                  <p:stCondLst>
                                    <p:cond delay="0"/>
                                  </p:stCondLst>
                                  <p:childTnLst>
                                    <p:set>
                                      <p:cBhvr>
                                        <p:cTn id="34" dur="1" fill="hold">
                                          <p:stCondLst>
                                            <p:cond delay="0"/>
                                          </p:stCondLst>
                                        </p:cTn>
                                        <p:tgtEl>
                                          <p:spTgt spid="9"/>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6">
                                            <p:txEl>
                                              <p:pRg st="0" end="0"/>
                                            </p:txEl>
                                          </p:spTgt>
                                        </p:tgtEl>
                                        <p:attrNameLst>
                                          <p:attrName>style.visibility</p:attrName>
                                        </p:attrNameLst>
                                      </p:cBhvr>
                                      <p:to>
                                        <p:strVal val="visible"/>
                                      </p:to>
                                    </p:set>
                                    <p:anim calcmode="lin" valueType="num">
                                      <p:cBhvr additive="base">
                                        <p:cTn id="39"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2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26">
                                            <p:txEl>
                                              <p:pRg st="1" end="1"/>
                                            </p:txEl>
                                          </p:spTgt>
                                        </p:tgtEl>
                                        <p:attrNameLst>
                                          <p:attrName>style.visibility</p:attrName>
                                        </p:attrNameLst>
                                      </p:cBhvr>
                                      <p:to>
                                        <p:strVal val="visible"/>
                                      </p:to>
                                    </p:set>
                                    <p:anim calcmode="lin" valueType="num">
                                      <p:cBhvr additive="base">
                                        <p:cTn id="45"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27"/>
                                        </p:tgtEl>
                                        <p:attrNameLst>
                                          <p:attrName>style.visibility</p:attrName>
                                        </p:attrNameLst>
                                      </p:cBhvr>
                                      <p:to>
                                        <p:strVal val="visible"/>
                                      </p:to>
                                    </p:set>
                                    <p:anim calcmode="lin" valueType="num">
                                      <p:cBhvr additive="base">
                                        <p:cTn id="51" dur="500" fill="hold"/>
                                        <p:tgtEl>
                                          <p:spTgt spid="27"/>
                                        </p:tgtEl>
                                        <p:attrNameLst>
                                          <p:attrName>ppt_x</p:attrName>
                                        </p:attrNameLst>
                                      </p:cBhvr>
                                      <p:tavLst>
                                        <p:tav tm="0">
                                          <p:val>
                                            <p:strVal val="0-#ppt_w/2"/>
                                          </p:val>
                                        </p:tav>
                                        <p:tav tm="100000">
                                          <p:val>
                                            <p:strVal val="#ppt_x"/>
                                          </p:val>
                                        </p:tav>
                                      </p:tavLst>
                                    </p:anim>
                                    <p:anim calcmode="lin" valueType="num">
                                      <p:cBhvr additive="base">
                                        <p:cTn id="52"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8"/>
                                        </p:tgtEl>
                                        <p:attrNameLst>
                                          <p:attrName>style.visibility</p:attrName>
                                        </p:attrNameLst>
                                      </p:cBhvr>
                                      <p:to>
                                        <p:strVal val="visible"/>
                                      </p:to>
                                    </p:set>
                                    <p:anim calcmode="lin" valueType="num">
                                      <p:cBhvr additive="base">
                                        <p:cTn id="57" dur="500" fill="hold"/>
                                        <p:tgtEl>
                                          <p:spTgt spid="8"/>
                                        </p:tgtEl>
                                        <p:attrNameLst>
                                          <p:attrName>ppt_x</p:attrName>
                                        </p:attrNameLst>
                                      </p:cBhvr>
                                      <p:tavLst>
                                        <p:tav tm="0">
                                          <p:val>
                                            <p:strVal val="0-#ppt_w/2"/>
                                          </p:val>
                                        </p:tav>
                                        <p:tav tm="100000">
                                          <p:val>
                                            <p:strVal val="#ppt_x"/>
                                          </p:val>
                                        </p:tav>
                                      </p:tavLst>
                                    </p:anim>
                                    <p:anim calcmode="lin" valueType="num">
                                      <p:cBhvr additive="base">
                                        <p:cTn id="58"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28"/>
                                        </p:tgtEl>
                                        <p:attrNameLst>
                                          <p:attrName>style.visibility</p:attrName>
                                        </p:attrNameLst>
                                      </p:cBhvr>
                                      <p:to>
                                        <p:strVal val="visible"/>
                                      </p:to>
                                    </p:set>
                                    <p:anim calcmode="lin" valueType="num">
                                      <p:cBhvr additive="base">
                                        <p:cTn id="63" dur="500" fill="hold"/>
                                        <p:tgtEl>
                                          <p:spTgt spid="28"/>
                                        </p:tgtEl>
                                        <p:attrNameLst>
                                          <p:attrName>ppt_x</p:attrName>
                                        </p:attrNameLst>
                                      </p:cBhvr>
                                      <p:tavLst>
                                        <p:tav tm="0">
                                          <p:val>
                                            <p:strVal val="0-#ppt_w/2"/>
                                          </p:val>
                                        </p:tav>
                                        <p:tav tm="100000">
                                          <p:val>
                                            <p:strVal val="#ppt_x"/>
                                          </p:val>
                                        </p:tav>
                                      </p:tavLst>
                                    </p:anim>
                                    <p:anim calcmode="lin" valueType="num">
                                      <p:cBhvr additive="base">
                                        <p:cTn id="64"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1"/>
                                        </p:tgtEl>
                                        <p:attrNameLst>
                                          <p:attrName>style.visibility</p:attrName>
                                        </p:attrNameLst>
                                      </p:cBhvr>
                                      <p:to>
                                        <p:strVal val="visible"/>
                                      </p:to>
                                    </p:set>
                                    <p:anim calcmode="lin" valueType="num">
                                      <p:cBhvr additive="base">
                                        <p:cTn id="69" dur="500" fill="hold"/>
                                        <p:tgtEl>
                                          <p:spTgt spid="11"/>
                                        </p:tgtEl>
                                        <p:attrNameLst>
                                          <p:attrName>ppt_x</p:attrName>
                                        </p:attrNameLst>
                                      </p:cBhvr>
                                      <p:tavLst>
                                        <p:tav tm="0">
                                          <p:val>
                                            <p:strVal val="0-#ppt_w/2"/>
                                          </p:val>
                                        </p:tav>
                                        <p:tav tm="100000">
                                          <p:val>
                                            <p:strVal val="#ppt_x"/>
                                          </p:val>
                                        </p:tav>
                                      </p:tavLst>
                                    </p:anim>
                                    <p:anim calcmode="lin" valueType="num">
                                      <p:cBhvr additive="base">
                                        <p:cTn id="70"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5" grpId="0"/>
      <p:bldP spid="27" grpId="0"/>
      <p:bldP spid="8" grpId="0"/>
      <p:bldP spid="28" grpId="0"/>
      <p:bldP spid="9" grpId="0"/>
      <p:bldP spid="9" grpId="1"/>
      <p:bldP spid="11" grpId="0"/>
    </p:bld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149528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Prob(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m:t>
                        </m:r>
                        <m:r>
                          <a:rPr kumimoji="0" lang="en-US"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smtClean="0">
                                <a:ln>
                                  <a:noFill/>
                                </a:ln>
                                <a:solidFill>
                                  <a:srgbClr val="FF0000"/>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0000"/>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smtClean="0">
                            <a:ln>
                              <a:noFill/>
                            </a:ln>
                            <a:solidFill>
                              <a:srgbClr val="FF00FF"/>
                            </a:solidFill>
                            <a:effectLst/>
                            <a:uLnTx/>
                            <a:uFillTx/>
                            <a:latin typeface="Cambria Math" panose="02040503050406030204" pitchFamily="18" charset="0"/>
                            <a:ea typeface="+mn-ea"/>
                          </a:rPr>
                          <m:t>𝐷</m:t>
                        </m:r>
                      </m:sup>
                    </m:sSup>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some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1495281"/>
              </a:xfrm>
              <a:prstGeom prst="rect">
                <a:avLst/>
              </a:prstGeom>
              <a:blipFill>
                <a:blip r:embed="rId3"/>
                <a:stretch>
                  <a:fillRect t="-4082" b="-73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 name="Rectangle 3"/>
          <p:cNvSpPr/>
          <p:nvPr/>
        </p:nvSpPr>
        <p:spPr>
          <a:xfrm>
            <a:off x="6155410" y="1370896"/>
            <a:ext cx="362600"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Text Box 33">
            <a:extLst>
              <a:ext uri="{FF2B5EF4-FFF2-40B4-BE49-F238E27FC236}">
                <a16:creationId xmlns:a16="http://schemas.microsoft.com/office/drawing/2014/main" id="{0436F46E-3A97-4F99-A2B8-6B09B5D0BAAD}"/>
              </a:ext>
            </a:extLst>
          </p:cNvPr>
          <p:cNvSpPr txBox="1">
            <a:spLocks noChangeArrowheads="1"/>
          </p:cNvSpPr>
          <p:nvPr/>
        </p:nvSpPr>
        <p:spPr bwMode="auto">
          <a:xfrm>
            <a:off x="2895600" y="2378585"/>
            <a:ext cx="3441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all machines</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Text Box 33">
            <a:extLst>
              <a:ext uri="{FF2B5EF4-FFF2-40B4-BE49-F238E27FC236}">
                <a16:creationId xmlns:a16="http://schemas.microsoft.com/office/drawing/2014/main" id="{477C820B-F55F-4458-86C2-8091BB864D6A}"/>
              </a:ext>
            </a:extLst>
          </p:cNvPr>
          <p:cNvSpPr txBox="1">
            <a:spLocks noChangeArrowheads="1"/>
          </p:cNvSpPr>
          <p:nvPr/>
        </p:nvSpPr>
        <p:spPr bwMode="auto">
          <a:xfrm>
            <a:off x="2057400" y="1981200"/>
            <a:ext cx="5257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Hence, with probability 1-</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Comic Sans MS" pitchFamily="66" charset="0"/>
              <a:ea typeface="+mn-ea"/>
              <a:cs typeface="Arial" charset="0"/>
            </a:endParaRPr>
          </a:p>
        </p:txBody>
      </p:sp>
      <p:grpSp>
        <p:nvGrpSpPr>
          <p:cNvPr id="14" name="Group 13">
            <a:extLst>
              <a:ext uri="{FF2B5EF4-FFF2-40B4-BE49-F238E27FC236}">
                <a16:creationId xmlns:a16="http://schemas.microsoft.com/office/drawing/2014/main" id="{5C0542A8-A093-411E-AE48-05D360A78343}"/>
              </a:ext>
            </a:extLst>
          </p:cNvPr>
          <p:cNvGrpSpPr/>
          <p:nvPr/>
        </p:nvGrpSpPr>
        <p:grpSpPr>
          <a:xfrm>
            <a:off x="179410" y="2895600"/>
            <a:ext cx="8553625" cy="1274696"/>
            <a:chOff x="179410" y="4059304"/>
            <a:chExt cx="8553625" cy="1274696"/>
          </a:xfrm>
        </p:grpSpPr>
        <p:sp>
          <p:nvSpPr>
            <p:cNvPr id="15" name="Text Box 33">
              <a:extLst>
                <a:ext uri="{FF2B5EF4-FFF2-40B4-BE49-F238E27FC236}">
                  <a16:creationId xmlns:a16="http://schemas.microsoft.com/office/drawing/2014/main" id="{2A39A54B-13CD-44F8-8520-556732EF9D50}"/>
                </a:ext>
              </a:extLst>
            </p:cNvPr>
            <p:cNvSpPr txBox="1">
              <a:spLocks noChangeArrowheads="1"/>
            </p:cNvSpPr>
            <p:nvPr/>
          </p:nvSpPr>
          <p:spPr bwMode="auto">
            <a:xfrm>
              <a:off x="4085000" y="4379893"/>
              <a:ext cx="39287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16" name="Text Box 33">
              <a:extLst>
                <a:ext uri="{FF2B5EF4-FFF2-40B4-BE49-F238E27FC236}">
                  <a16:creationId xmlns:a16="http://schemas.microsoft.com/office/drawing/2014/main" id="{67A88EF8-6A78-4138-8711-2DCB973ED056}"/>
                </a:ext>
              </a:extLst>
            </p:cNvPr>
            <p:cNvSpPr txBox="1">
              <a:spLocks noChangeArrowheads="1"/>
            </p:cNvSpPr>
            <p:nvPr/>
          </p:nvSpPr>
          <p:spPr bwMode="auto">
            <a:xfrm>
              <a:off x="179410" y="4285074"/>
              <a:ext cx="3780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p:sp>
          <p:nvSpPr>
            <p:cNvPr id="17" name="Rectangle 16">
              <a:extLst>
                <a:ext uri="{FF2B5EF4-FFF2-40B4-BE49-F238E27FC236}">
                  <a16:creationId xmlns:a16="http://schemas.microsoft.com/office/drawing/2014/main" id="{C9EF3878-A100-47B7-A744-BF8615E162B8}"/>
                </a:ext>
              </a:extLst>
            </p:cNvPr>
            <p:cNvSpPr/>
            <p:nvPr/>
          </p:nvSpPr>
          <p:spPr>
            <a:xfrm>
              <a:off x="3886200" y="4059304"/>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Rectangle 17">
              <a:extLst>
                <a:ext uri="{FF2B5EF4-FFF2-40B4-BE49-F238E27FC236}">
                  <a16:creationId xmlns:a16="http://schemas.microsoft.com/office/drawing/2014/main" id="{E62BE47C-F18C-4684-BCF2-BD443ECCD062}"/>
                </a:ext>
              </a:extLst>
            </p:cNvPr>
            <p:cNvSpPr/>
            <p:nvPr/>
          </p:nvSpPr>
          <p:spPr>
            <a:xfrm>
              <a:off x="3048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0" name="Rectangle 19">
              <a:extLst>
                <a:ext uri="{FF2B5EF4-FFF2-40B4-BE49-F238E27FC236}">
                  <a16:creationId xmlns:a16="http://schemas.microsoft.com/office/drawing/2014/main" id="{5E68CE8D-A828-4221-8FF2-6BA590AC2BD8}"/>
                </a:ext>
              </a:extLst>
            </p:cNvPr>
            <p:cNvSpPr/>
            <p:nvPr/>
          </p:nvSpPr>
          <p:spPr>
            <a:xfrm>
              <a:off x="76200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33F0AF2F-9149-4E02-8E8E-753BF9C9ABF0}"/>
                </a:ext>
              </a:extLst>
            </p:cNvPr>
            <p:cNvSpPr/>
            <p:nvPr/>
          </p:nvSpPr>
          <p:spPr>
            <a:xfrm>
              <a:off x="7924800" y="4512185"/>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22" name="Rectangle 21">
            <a:extLst>
              <a:ext uri="{FF2B5EF4-FFF2-40B4-BE49-F238E27FC236}">
                <a16:creationId xmlns:a16="http://schemas.microsoft.com/office/drawing/2014/main" id="{3C115146-B202-47B5-BCF6-BC02273A4FB4}"/>
              </a:ext>
            </a:extLst>
          </p:cNvPr>
          <p:cNvSpPr/>
          <p:nvPr/>
        </p:nvSpPr>
        <p:spPr>
          <a:xfrm>
            <a:off x="4800600" y="4246496"/>
            <a:ext cx="2811988" cy="95410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The reality</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rPr>
              <a:t>about the machine</a:t>
            </a:r>
            <a:endParaRPr kumimoji="0" lang="en-CA" sz="2800" b="0" i="0" u="none" strike="noStrike" kern="1200" cap="none" spc="0" normalizeH="0" baseline="0" noProof="0" dirty="0">
              <a:ln>
                <a:noFill/>
              </a:ln>
              <a:solidFill>
                <a:srgbClr val="00FFFF"/>
              </a:solidFill>
              <a:effectLst/>
              <a:uLnTx/>
              <a:uFillTx/>
              <a:latin typeface="Times New Roman" pitchFamily="18" charset="0"/>
              <a:ea typeface="+mn-ea"/>
              <a:cs typeface="Times New Roman" panose="02020603050405020304" pitchFamily="18" charset="0"/>
            </a:endParaRPr>
          </a:p>
        </p:txBody>
      </p:sp>
      <p:sp>
        <p:nvSpPr>
          <p:cNvPr id="23" name="Rectangle 22">
            <a:extLst>
              <a:ext uri="{FF2B5EF4-FFF2-40B4-BE49-F238E27FC236}">
                <a16:creationId xmlns:a16="http://schemas.microsoft.com/office/drawing/2014/main" id="{FCB1F2F1-094A-45E1-BB44-7CE53D2EC756}"/>
              </a:ext>
            </a:extLst>
          </p:cNvPr>
          <p:cNvSpPr/>
          <p:nvPr/>
        </p:nvSpPr>
        <p:spPr>
          <a:xfrm>
            <a:off x="747486" y="4282989"/>
            <a:ext cx="2811988" cy="95410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Our belief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rPr>
              <a:t>about the machine</a:t>
            </a:r>
            <a:endParaRPr kumimoji="0" lang="en-CA"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endParaRPr>
          </a:p>
        </p:txBody>
      </p:sp>
      <mc:AlternateContent xmlns:mc="http://schemas.openxmlformats.org/markup-compatibility/2006" xmlns:a14="http://schemas.microsoft.com/office/drawing/2010/main">
        <mc:Choice Requires="a14">
          <p:sp>
            <p:nvSpPr>
              <p:cNvPr id="24" name="Rectangle 23">
                <a:extLst>
                  <a:ext uri="{FF2B5EF4-FFF2-40B4-BE49-F238E27FC236}">
                    <a16:creationId xmlns:a16="http://schemas.microsoft.com/office/drawing/2014/main" id="{6F001F65-B7EE-4132-A7D5-7EC095FB1866}"/>
                  </a:ext>
                </a:extLst>
              </p:cNvPr>
              <p:cNvSpPr/>
              <p:nvPr/>
            </p:nvSpPr>
            <p:spPr>
              <a:xfrm>
                <a:off x="2209800" y="5410200"/>
                <a:ext cx="4885505" cy="95410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We say that the machines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satisfy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uniform convergence</a:t>
                </a:r>
              </a:p>
            </p:txBody>
          </p:sp>
        </mc:Choice>
        <mc:Fallback xmlns="">
          <p:sp>
            <p:nvSpPr>
              <p:cNvPr id="24" name="Rectangle 23">
                <a:extLst>
                  <a:ext uri="{FF2B5EF4-FFF2-40B4-BE49-F238E27FC236}">
                    <a16:creationId xmlns:a16="http://schemas.microsoft.com/office/drawing/2014/main" id="{6F001F65-B7EE-4132-A7D5-7EC095FB1866}"/>
                  </a:ext>
                </a:extLst>
              </p:cNvPr>
              <p:cNvSpPr>
                <a:spLocks noRot="1" noChangeAspect="1" noMove="1" noResize="1" noEditPoints="1" noAdjustHandles="1" noChangeArrowheads="1" noChangeShapeType="1" noTextEdit="1"/>
              </p:cNvSpPr>
              <p:nvPr/>
            </p:nvSpPr>
            <p:spPr>
              <a:xfrm>
                <a:off x="2209800" y="5410200"/>
                <a:ext cx="4885505" cy="954107"/>
              </a:xfrm>
              <a:prstGeom prst="rect">
                <a:avLst/>
              </a:prstGeom>
              <a:blipFill>
                <a:blip r:embed="rId4"/>
                <a:stretch>
                  <a:fillRect l="-2247" t="-7051" r="-125" b="-16667"/>
                </a:stretch>
              </a:blipFill>
            </p:spPr>
            <p:txBody>
              <a:bodyPr/>
              <a:lstStyle/>
              <a:p>
                <a:r>
                  <a:rPr lang="en-US">
                    <a:noFill/>
                  </a:rPr>
                  <a:t> </a:t>
                </a:r>
              </a:p>
            </p:txBody>
          </p:sp>
        </mc:Fallback>
      </mc:AlternateContent>
    </p:spTree>
    <p:extLst>
      <p:ext uri="{BB962C8B-B14F-4D97-AF65-F5344CB8AC3E}">
        <p14:creationId xmlns:p14="http://schemas.microsoft.com/office/powerpoint/2010/main" val="1826663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0-#ppt_w/2"/>
                                          </p:val>
                                        </p:tav>
                                        <p:tav tm="100000">
                                          <p:val>
                                            <p:strVal val="#ppt_x"/>
                                          </p:val>
                                        </p:tav>
                                      </p:tavLst>
                                    </p:anim>
                                    <p:anim calcmode="lin" valueType="num">
                                      <p:cBhvr additive="base">
                                        <p:cTn id="26"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0-#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24"/>
                                        </p:tgtEl>
                                        <p:attrNameLst>
                                          <p:attrName>style.visibility</p:attrName>
                                        </p:attrNameLst>
                                      </p:cBhvr>
                                      <p:to>
                                        <p:strVal val="visible"/>
                                      </p:to>
                                    </p:set>
                                    <p:anim calcmode="lin" valueType="num">
                                      <p:cBhvr additive="base">
                                        <p:cTn id="37" dur="500" fill="hold"/>
                                        <p:tgtEl>
                                          <p:spTgt spid="24"/>
                                        </p:tgtEl>
                                        <p:attrNameLst>
                                          <p:attrName>ppt_x</p:attrName>
                                        </p:attrNameLst>
                                      </p:cBhvr>
                                      <p:tavLst>
                                        <p:tav tm="0">
                                          <p:val>
                                            <p:strVal val="0-#ppt_w/2"/>
                                          </p:val>
                                        </p:tav>
                                        <p:tav tm="100000">
                                          <p:val>
                                            <p:strVal val="#ppt_x"/>
                                          </p:val>
                                        </p:tav>
                                      </p:tavLst>
                                    </p:anim>
                                    <p:anim calcmode="lin" valueType="num">
                                      <p:cBhvr additive="base">
                                        <p:cTn id="38"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22" grpId="0"/>
      <p:bldP spid="23" grpId="0"/>
      <p:bldP spid="24"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572631"/>
                <a:ext cx="9338913" cy="267765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Machine learning: </a:t>
                </a:r>
              </a:p>
              <a:p>
                <a:pPr marL="1200150" lvl="1"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Steepest gradient descent</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572631"/>
                <a:ext cx="9338913" cy="2677656"/>
              </a:xfrm>
              <a:prstGeom prst="rect">
                <a:avLst/>
              </a:prstGeom>
              <a:blipFill>
                <a:blip r:embed="rId3"/>
                <a:stretch>
                  <a:fillRect t="-2506" b="-54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5" name="TextBox 44"/>
              <p:cNvSpPr txBox="1"/>
              <p:nvPr/>
            </p:nvSpPr>
            <p:spPr>
              <a:xfrm>
                <a:off x="1714328" y="1909941"/>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5" name="TextBox 44"/>
              <p:cNvSpPr txBox="1">
                <a:spLocks noRot="1" noChangeAspect="1" noMove="1" noResize="1" noEditPoints="1" noAdjustHandles="1" noChangeArrowheads="1" noChangeShapeType="1" noTextEdit="1"/>
              </p:cNvSpPr>
              <p:nvPr/>
            </p:nvSpPr>
            <p:spPr>
              <a:xfrm>
                <a:off x="1714328" y="1909941"/>
                <a:ext cx="4830297" cy="436786"/>
              </a:xfrm>
              <a:prstGeom prst="rect">
                <a:avLst/>
              </a:prstGeom>
              <a:blipFill>
                <a:blip r:embed="rId5"/>
                <a:stretch>
                  <a:fillRect l="-4414" t="-23611"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 name="Rectangle 1"/>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 name="Rectangle 1"/>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7"/>
                <a:stretch>
                  <a:fillRect l="-2602" t="-12941" r="-1363" b="-34118"/>
                </a:stretch>
              </a:blipFill>
            </p:spPr>
            <p:txBody>
              <a:bodyPr/>
              <a:lstStyle/>
              <a:p>
                <a:r>
                  <a:rPr lang="en-CA">
                    <a:noFill/>
                  </a:rPr>
                  <a:t> </a:t>
                </a:r>
              </a:p>
            </p:txBody>
          </p:sp>
        </mc:Fallback>
      </mc:AlternateContent>
      <p:grpSp>
        <p:nvGrpSpPr>
          <p:cNvPr id="46" name="Group 45"/>
          <p:cNvGrpSpPr/>
          <p:nvPr/>
        </p:nvGrpSpPr>
        <p:grpSpPr>
          <a:xfrm>
            <a:off x="3105291" y="4876800"/>
            <a:ext cx="1148387" cy="430887"/>
            <a:chOff x="3105291" y="4876800"/>
            <a:chExt cx="1092537" cy="430887"/>
          </a:xfrm>
        </p:grpSpPr>
        <p:cxnSp>
          <p:nvCxnSpPr>
            <p:cNvPr id="68" name="Straight Connector 67"/>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9" name="TextBox 68"/>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8"/>
                  <a:stretch>
                    <a:fillRect/>
                  </a:stretch>
                </a:blipFill>
              </p:spPr>
              <p:txBody>
                <a:bodyPr/>
                <a:lstStyle/>
                <a:p>
                  <a:r>
                    <a:rPr lang="en-CA">
                      <a:noFill/>
                    </a:rPr>
                    <a:t> </a:t>
                  </a:r>
                </a:p>
              </p:txBody>
            </p:sp>
          </mc:Fallback>
        </mc:AlternateContent>
      </p:grpSp>
      <p:grpSp>
        <p:nvGrpSpPr>
          <p:cNvPr id="4" name="Group 3">
            <a:extLst>
              <a:ext uri="{FF2B5EF4-FFF2-40B4-BE49-F238E27FC236}">
                <a16:creationId xmlns:a16="http://schemas.microsoft.com/office/drawing/2014/main" id="{E759DAF2-2E6E-409F-8C77-AE3BD27B95B4}"/>
              </a:ext>
            </a:extLst>
          </p:cNvPr>
          <p:cNvGrpSpPr/>
          <p:nvPr/>
        </p:nvGrpSpPr>
        <p:grpSpPr>
          <a:xfrm>
            <a:off x="3042320" y="5115580"/>
            <a:ext cx="3159969" cy="686540"/>
            <a:chOff x="3042320" y="5115580"/>
            <a:chExt cx="3159969" cy="686540"/>
          </a:xfrm>
        </p:grpSpPr>
        <p:cxnSp>
          <p:nvCxnSpPr>
            <p:cNvPr id="47" name="Straight Connector 46"/>
            <p:cNvCxnSpPr>
              <a:cxnSpLocks/>
            </p:cNvCxnSpPr>
            <p:nvPr/>
          </p:nvCxnSpPr>
          <p:spPr bwMode="auto">
            <a:xfrm flipH="1" flipV="1">
              <a:off x="3042320" y="5155784"/>
              <a:ext cx="34472" cy="646336"/>
            </a:xfrm>
            <a:prstGeom prst="line">
              <a:avLst/>
            </a:prstGeom>
            <a:noFill/>
            <a:ln w="12700" cap="sq" cmpd="sng" algn="ctr">
              <a:solidFill>
                <a:schemeClr val="accent1"/>
              </a:solidFill>
              <a:prstDash val="solid"/>
              <a:round/>
              <a:headEnd type="none" w="med" len="med"/>
              <a:tailEnd type="none" w="med" len="med"/>
            </a:ln>
            <a:effectLst/>
          </p:spPr>
        </p:cxnSp>
        <p:grpSp>
          <p:nvGrpSpPr>
            <p:cNvPr id="48" name="Group 47"/>
            <p:cNvGrpSpPr/>
            <p:nvPr/>
          </p:nvGrpSpPr>
          <p:grpSpPr>
            <a:xfrm>
              <a:off x="4953000" y="5115580"/>
              <a:ext cx="1249289" cy="523220"/>
              <a:chOff x="4953000" y="5115580"/>
              <a:chExt cx="1249289" cy="523220"/>
            </a:xfrm>
          </p:grpSpPr>
          <p:sp>
            <p:nvSpPr>
              <p:cNvPr id="66" name="Rectangle 65"/>
              <p:cNvSpPr/>
              <p:nvPr/>
            </p:nvSpPr>
            <p:spPr>
              <a:xfrm>
                <a:off x="5257800" y="5115580"/>
                <a:ext cx="944489" cy="523220"/>
              </a:xfrm>
              <a:prstGeom prst="rect">
                <a:avLst/>
              </a:prstGeom>
            </p:spPr>
            <p:txBody>
              <a:bodyPr wrap="none">
                <a:spAutoFit/>
              </a:bodyPr>
              <a:lstStyle/>
              <a:p>
                <a:r>
                  <a:rPr lang="en-CA" altLang="en-US" dirty="0">
                    <a:solidFill>
                      <a:srgbClr val="FFC000"/>
                    </a:solidFill>
                    <a:cs typeface="Times New Roman" panose="02020603050405020304" pitchFamily="18" charset="0"/>
                    <a:sym typeface="Symbol" panose="05050102010706020507" pitchFamily="18" charset="2"/>
                  </a:rPr>
                  <a:t>Error</a:t>
                </a:r>
                <a:endParaRPr lang="en-CA" dirty="0">
                  <a:solidFill>
                    <a:srgbClr val="FFC000"/>
                  </a:solidFill>
                </a:endParaRPr>
              </a:p>
            </p:txBody>
          </p:sp>
          <p:sp>
            <p:nvSpPr>
              <p:cNvPr id="67" name="Right Brace 66"/>
              <p:cNvSpPr/>
              <p:nvPr/>
            </p:nvSpPr>
            <p:spPr bwMode="auto">
              <a:xfrm>
                <a:off x="4953000" y="5155784"/>
                <a:ext cx="228600" cy="458386"/>
              </a:xfrm>
              <a:prstGeom prst="rightBrace">
                <a:avLst/>
              </a:prstGeom>
              <a:noFill/>
              <a:ln w="15875"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grpSp>
        <p:nvGrpSpPr>
          <p:cNvPr id="49" name="Group 48"/>
          <p:cNvGrpSpPr/>
          <p:nvPr/>
        </p:nvGrpSpPr>
        <p:grpSpPr>
          <a:xfrm>
            <a:off x="3076792" y="5574399"/>
            <a:ext cx="1966020" cy="430887"/>
            <a:chOff x="3076792" y="5574399"/>
            <a:chExt cx="1966020" cy="430887"/>
          </a:xfrm>
        </p:grpSpPr>
        <p:cxnSp>
          <p:nvCxnSpPr>
            <p:cNvPr id="64" name="Straight Connector 63"/>
            <p:cNvCxnSpPr/>
            <p:nvPr/>
          </p:nvCxnSpPr>
          <p:spPr bwMode="auto">
            <a:xfrm>
              <a:off x="3076792" y="5813612"/>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5" name="TextBox 64"/>
                <p:cNvSpPr txBox="1"/>
                <p:nvPr/>
              </p:nvSpPr>
              <p:spPr>
                <a:xfrm>
                  <a:off x="3733800" y="5574399"/>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65" name="TextBox 64"/>
                <p:cNvSpPr txBox="1">
                  <a:spLocks noRot="1" noChangeAspect="1" noMove="1" noResize="1" noEditPoints="1" noAdjustHandles="1" noChangeArrowheads="1" noChangeShapeType="1" noTextEdit="1"/>
                </p:cNvSpPr>
                <p:nvPr/>
              </p:nvSpPr>
              <p:spPr>
                <a:xfrm>
                  <a:off x="3733800" y="5574399"/>
                  <a:ext cx="1309012" cy="430887"/>
                </a:xfrm>
                <a:prstGeom prst="rect">
                  <a:avLst/>
                </a:prstGeom>
                <a:blipFill>
                  <a:blip r:embed="rId9"/>
                  <a:stretch>
                    <a:fillRect/>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38" name="TextBox 37">
                <a:extLst>
                  <a:ext uri="{FF2B5EF4-FFF2-40B4-BE49-F238E27FC236}">
                    <a16:creationId xmlns:a16="http://schemas.microsoft.com/office/drawing/2014/main" id="{AB7E19C8-0194-4500-8A4C-0AAAB61F8F12}"/>
                  </a:ext>
                </a:extLst>
              </p:cNvPr>
              <p:cNvSpPr txBox="1"/>
              <p:nvPr/>
            </p:nvSpPr>
            <p:spPr>
              <a:xfrm>
                <a:off x="3306880" y="23102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00B050"/>
                                </a:solidFill>
                                <a:latin typeface="Cambria Math" panose="02040503050406030204" pitchFamily="18" charset="0"/>
                                <a:sym typeface="Symbol" panose="05050102010706020507" pitchFamily="18" charset="2"/>
                              </a:rPr>
                            </m:ctrlPr>
                          </m:accPr>
                          <m:e>
                            <m:r>
                              <a:rPr lang="en-CA" altLang="en-US" b="0" i="1" dirty="0" smtClean="0">
                                <a:solidFill>
                                  <a:srgbClr val="00B050"/>
                                </a:solidFill>
                                <a:latin typeface="Cambria Math" panose="02040503050406030204" pitchFamily="18" charset="0"/>
                                <a:sym typeface="Symbol" panose="05050102010706020507" pitchFamily="18" charset="2"/>
                              </a:rPr>
                              <m:t>𝑤</m:t>
                            </m:r>
                          </m:e>
                        </m:acc>
                      </m:e>
                      <m:sub>
                        <m:r>
                          <a:rPr lang="en-CA" altLang="en-US" b="0" i="1" dirty="0" smtClean="0">
                            <a:solidFill>
                              <a:srgbClr val="00B050"/>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38" name="TextBox 37">
                <a:extLst>
                  <a:ext uri="{FF2B5EF4-FFF2-40B4-BE49-F238E27FC236}">
                    <a16:creationId xmlns:a16="http://schemas.microsoft.com/office/drawing/2014/main" id="{AB7E19C8-0194-4500-8A4C-0AAAB61F8F12}"/>
                  </a:ext>
                </a:extLst>
              </p:cNvPr>
              <p:cNvSpPr txBox="1">
                <a:spLocks noRot="1" noChangeAspect="1" noMove="1" noResize="1" noEditPoints="1" noAdjustHandles="1" noChangeArrowheads="1" noChangeShapeType="1" noTextEdit="1"/>
              </p:cNvSpPr>
              <p:nvPr/>
            </p:nvSpPr>
            <p:spPr>
              <a:xfrm>
                <a:off x="3306880" y="2310224"/>
                <a:ext cx="3716402" cy="464101"/>
              </a:xfrm>
              <a:prstGeom prst="rect">
                <a:avLst/>
              </a:prstGeom>
              <a:blipFill>
                <a:blip r:embed="rId10"/>
                <a:stretch>
                  <a:fillRect/>
                </a:stretch>
              </a:blipFill>
            </p:spPr>
            <p:txBody>
              <a:bodyPr/>
              <a:lstStyle/>
              <a:p>
                <a:r>
                  <a:rPr lang="en-US">
                    <a:noFill/>
                  </a:rPr>
                  <a:t> </a:t>
                </a:r>
              </a:p>
            </p:txBody>
          </p:sp>
        </mc:Fallback>
      </mc:AlternateContent>
      <p:grpSp>
        <p:nvGrpSpPr>
          <p:cNvPr id="5" name="Group 4">
            <a:extLst>
              <a:ext uri="{FF2B5EF4-FFF2-40B4-BE49-F238E27FC236}">
                <a16:creationId xmlns:a16="http://schemas.microsoft.com/office/drawing/2014/main" id="{DAD4CCD1-9D45-4763-9790-C981FCA68BC2}"/>
              </a:ext>
            </a:extLst>
          </p:cNvPr>
          <p:cNvGrpSpPr/>
          <p:nvPr/>
        </p:nvGrpSpPr>
        <p:grpSpPr>
          <a:xfrm>
            <a:off x="5291559" y="2909365"/>
            <a:ext cx="2136598" cy="1787895"/>
            <a:chOff x="4953000" y="3200400"/>
            <a:chExt cx="2136598" cy="1787895"/>
          </a:xfrm>
        </p:grpSpPr>
        <p:pic>
          <p:nvPicPr>
            <p:cNvPr id="39" name="Picture 2" descr="Image result for stochastic gradient descent">
              <a:extLst>
                <a:ext uri="{FF2B5EF4-FFF2-40B4-BE49-F238E27FC236}">
                  <a16:creationId xmlns:a16="http://schemas.microsoft.com/office/drawing/2014/main" id="{802BF095-D6C6-4764-A062-BE08C9F98105}"/>
                </a:ext>
              </a:extLst>
            </p:cNvPr>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4953000" y="3200400"/>
              <a:ext cx="2136598" cy="1787895"/>
            </a:xfrm>
            <a:prstGeom prst="rect">
              <a:avLst/>
            </a:prstGeom>
            <a:noFill/>
            <a:extLst>
              <a:ext uri="{909E8E84-426E-40DD-AFC4-6F175D3DCCD1}">
                <a14:hiddenFill xmlns:a14="http://schemas.microsoft.com/office/drawing/2010/main">
                  <a:solidFill>
                    <a:srgbClr val="FFFFFF"/>
                  </a:solidFill>
                </a14:hiddenFill>
              </a:ext>
            </a:extLst>
          </p:spPr>
        </p:pic>
        <p:sp>
          <p:nvSpPr>
            <p:cNvPr id="40" name="Rectangle 39">
              <a:extLst>
                <a:ext uri="{FF2B5EF4-FFF2-40B4-BE49-F238E27FC236}">
                  <a16:creationId xmlns:a16="http://schemas.microsoft.com/office/drawing/2014/main" id="{BA211263-1B4D-4C17-AC49-847FA960813D}"/>
                </a:ext>
              </a:extLst>
            </p:cNvPr>
            <p:cNvSpPr/>
            <p:nvPr/>
          </p:nvSpPr>
          <p:spPr>
            <a:xfrm>
              <a:off x="5156549" y="3286843"/>
              <a:ext cx="914399" cy="265093"/>
            </a:xfrm>
            <a:prstGeom prst="rect">
              <a:avLst/>
            </a:prstGeom>
            <a:solidFill>
              <a:srgbClr val="FFFFFF"/>
            </a:solidFill>
          </p:spPr>
          <p:txBody>
            <a:bodyPr wrap="square" rtlCol="0" anchor="ctr">
              <a:spAutoFit/>
            </a:bodyPr>
            <a:lstStyle/>
            <a:p>
              <a:pPr algn="ctr"/>
              <a:endParaRPr lang="en-CA" sz="2400" dirty="0">
                <a:cs typeface="Times New Roman" panose="02020603050405020304" pitchFamily="18" charset="0"/>
                <a:sym typeface="Symbol" panose="05050102010706020507" pitchFamily="18" charset="2"/>
              </a:endParaRPr>
            </a:p>
          </p:txBody>
        </p:sp>
      </p:grpSp>
      <p:sp>
        <p:nvSpPr>
          <p:cNvPr id="41" name="Freeform 41">
            <a:extLst>
              <a:ext uri="{FF2B5EF4-FFF2-40B4-BE49-F238E27FC236}">
                <a16:creationId xmlns:a16="http://schemas.microsoft.com/office/drawing/2014/main" id="{0C805491-C1C7-4A40-ADE9-1BA04D17438E}"/>
              </a:ext>
            </a:extLst>
          </p:cNvPr>
          <p:cNvSpPr/>
          <p:nvPr/>
        </p:nvSpPr>
        <p:spPr>
          <a:xfrm>
            <a:off x="705474" y="5114261"/>
            <a:ext cx="2667182" cy="108533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737359 h 737359"/>
              <a:gd name="connsiteX1" fmla="*/ 1303020 w 2739753"/>
              <a:gd name="connsiteY1" fmla="*/ 124 h 737359"/>
              <a:gd name="connsiteX2" fmla="*/ 2739753 w 2739753"/>
              <a:gd name="connsiteY2" fmla="*/ 634398 h 737359"/>
              <a:gd name="connsiteX0" fmla="*/ 0 w 2739753"/>
              <a:gd name="connsiteY0" fmla="*/ 606781 h 606781"/>
              <a:gd name="connsiteX1" fmla="*/ 1346562 w 2739753"/>
              <a:gd name="connsiteY1" fmla="*/ 175 h 606781"/>
              <a:gd name="connsiteX2" fmla="*/ 2739753 w 2739753"/>
              <a:gd name="connsiteY2" fmla="*/ 503820 h 606781"/>
              <a:gd name="connsiteX0" fmla="*/ 0 w 3030039"/>
              <a:gd name="connsiteY0" fmla="*/ 606781 h 866677"/>
              <a:gd name="connsiteX1" fmla="*/ 1346562 w 3030039"/>
              <a:gd name="connsiteY1" fmla="*/ 175 h 866677"/>
              <a:gd name="connsiteX2" fmla="*/ 3030039 w 3030039"/>
              <a:gd name="connsiteY2" fmla="*/ 866677 h 866677"/>
              <a:gd name="connsiteX0" fmla="*/ 0 w 3001010"/>
              <a:gd name="connsiteY0" fmla="*/ 606781 h 910220"/>
              <a:gd name="connsiteX1" fmla="*/ 1346562 w 3001010"/>
              <a:gd name="connsiteY1" fmla="*/ 175 h 910220"/>
              <a:gd name="connsiteX2" fmla="*/ 3001010 w 3001010"/>
              <a:gd name="connsiteY2" fmla="*/ 910220 h 910220"/>
              <a:gd name="connsiteX0" fmla="*/ 0 w 2797810"/>
              <a:gd name="connsiteY0" fmla="*/ 606781 h 997305"/>
              <a:gd name="connsiteX1" fmla="*/ 1346562 w 2797810"/>
              <a:gd name="connsiteY1" fmla="*/ 175 h 997305"/>
              <a:gd name="connsiteX2" fmla="*/ 2797810 w 2797810"/>
              <a:gd name="connsiteY2" fmla="*/ 997305 h 997305"/>
              <a:gd name="connsiteX0" fmla="*/ 0 w 2797810"/>
              <a:gd name="connsiteY0" fmla="*/ 693827 h 1084351"/>
              <a:gd name="connsiteX1" fmla="*/ 1506219 w 2797810"/>
              <a:gd name="connsiteY1" fmla="*/ 136 h 1084351"/>
              <a:gd name="connsiteX2" fmla="*/ 2797810 w 2797810"/>
              <a:gd name="connsiteY2" fmla="*/ 1084351 h 1084351"/>
              <a:gd name="connsiteX0" fmla="*/ 0 w 2797810"/>
              <a:gd name="connsiteY0" fmla="*/ 693827 h 1084351"/>
              <a:gd name="connsiteX1" fmla="*/ 1506219 w 2797810"/>
              <a:gd name="connsiteY1" fmla="*/ 136 h 1084351"/>
              <a:gd name="connsiteX2" fmla="*/ 2797810 w 2797810"/>
              <a:gd name="connsiteY2" fmla="*/ 1084351 h 1084351"/>
              <a:gd name="connsiteX0" fmla="*/ 0 w 2739753"/>
              <a:gd name="connsiteY0" fmla="*/ 693827 h 1026293"/>
              <a:gd name="connsiteX1" fmla="*/ 1506219 w 2739753"/>
              <a:gd name="connsiteY1" fmla="*/ 136 h 1026293"/>
              <a:gd name="connsiteX2" fmla="*/ 2739753 w 2739753"/>
              <a:gd name="connsiteY2" fmla="*/ 1026293 h 1026293"/>
              <a:gd name="connsiteX0" fmla="*/ 0 w 2739753"/>
              <a:gd name="connsiteY0" fmla="*/ 693827 h 1026293"/>
              <a:gd name="connsiteX1" fmla="*/ 1506219 w 2739753"/>
              <a:gd name="connsiteY1" fmla="*/ 136 h 1026293"/>
              <a:gd name="connsiteX2" fmla="*/ 2739753 w 2739753"/>
              <a:gd name="connsiteY2" fmla="*/ 1026293 h 1026293"/>
              <a:gd name="connsiteX0" fmla="*/ 0 w 2681696"/>
              <a:gd name="connsiteY0" fmla="*/ 693827 h 1069836"/>
              <a:gd name="connsiteX1" fmla="*/ 1506219 w 2681696"/>
              <a:gd name="connsiteY1" fmla="*/ 136 h 1069836"/>
              <a:gd name="connsiteX2" fmla="*/ 2681696 w 2681696"/>
              <a:gd name="connsiteY2" fmla="*/ 1069836 h 1069836"/>
              <a:gd name="connsiteX0" fmla="*/ 0 w 2667182"/>
              <a:gd name="connsiteY0" fmla="*/ 693827 h 1069836"/>
              <a:gd name="connsiteX1" fmla="*/ 1506219 w 2667182"/>
              <a:gd name="connsiteY1" fmla="*/ 136 h 1069836"/>
              <a:gd name="connsiteX2" fmla="*/ 2667182 w 2667182"/>
              <a:gd name="connsiteY2" fmla="*/ 1069836 h 1069836"/>
              <a:gd name="connsiteX0" fmla="*/ 0 w 2667182"/>
              <a:gd name="connsiteY0" fmla="*/ 709324 h 1085333"/>
              <a:gd name="connsiteX1" fmla="*/ 1506219 w 2667182"/>
              <a:gd name="connsiteY1" fmla="*/ 15633 h 1085333"/>
              <a:gd name="connsiteX2" fmla="*/ 2667182 w 2667182"/>
              <a:gd name="connsiteY2" fmla="*/ 1085333 h 1085333"/>
            </a:gdLst>
            <a:ahLst/>
            <a:cxnLst>
              <a:cxn ang="0">
                <a:pos x="connsiteX0" y="connsiteY0"/>
              </a:cxn>
              <a:cxn ang="0">
                <a:pos x="connsiteX1" y="connsiteY1"/>
              </a:cxn>
              <a:cxn ang="0">
                <a:pos x="connsiteX2" y="connsiteY2"/>
              </a:cxn>
            </a:cxnLst>
            <a:rect l="l" t="t" r="r" b="b"/>
            <a:pathLst>
              <a:path w="2667182" h="1085333">
                <a:moveTo>
                  <a:pt x="0" y="709324"/>
                </a:moveTo>
                <a:cubicBezTo>
                  <a:pt x="122396" y="403095"/>
                  <a:pt x="993774" y="-94539"/>
                  <a:pt x="1506219" y="15633"/>
                </a:cubicBezTo>
                <a:cubicBezTo>
                  <a:pt x="2018664" y="111291"/>
                  <a:pt x="2393816" y="716716"/>
                  <a:pt x="2667182" y="1085333"/>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43" name="Freeform 35">
            <a:extLst>
              <a:ext uri="{FF2B5EF4-FFF2-40B4-BE49-F238E27FC236}">
                <a16:creationId xmlns:a16="http://schemas.microsoft.com/office/drawing/2014/main" id="{5FDCB0AD-43AF-4FC6-B1A4-F168969686ED}"/>
              </a:ext>
            </a:extLst>
          </p:cNvPr>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00B05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4057493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3" end="3"/>
                                            </p:txEl>
                                          </p:spTgt>
                                        </p:tgtEl>
                                        <p:attrNameLst>
                                          <p:attrName>style.visibility</p:attrName>
                                        </p:attrNameLst>
                                      </p:cBhvr>
                                      <p:to>
                                        <p:strVal val="visible"/>
                                      </p:to>
                                    </p:set>
                                    <p:anim calcmode="lin" valueType="num">
                                      <p:cBhvr additive="base">
                                        <p:cTn id="7"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5"/>
                                        </p:tgtEl>
                                        <p:attrNameLst>
                                          <p:attrName>style.visibility</p:attrName>
                                        </p:attrNameLst>
                                      </p:cBhvr>
                                      <p:to>
                                        <p:strVal val="visible"/>
                                      </p:to>
                                    </p:set>
                                    <p:anim calcmode="lin" valueType="num">
                                      <p:cBhvr additive="base">
                                        <p:cTn id="11" dur="500" fill="hold"/>
                                        <p:tgtEl>
                                          <p:spTgt spid="45"/>
                                        </p:tgtEl>
                                        <p:attrNameLst>
                                          <p:attrName>ppt_x</p:attrName>
                                        </p:attrNameLst>
                                      </p:cBhvr>
                                      <p:tavLst>
                                        <p:tav tm="0">
                                          <p:val>
                                            <p:strVal val="0-#ppt_w/2"/>
                                          </p:val>
                                        </p:tav>
                                        <p:tav tm="100000">
                                          <p:val>
                                            <p:strVal val="#ppt_x"/>
                                          </p:val>
                                        </p:tav>
                                      </p:tavLst>
                                    </p:anim>
                                    <p:anim calcmode="lin" valueType="num">
                                      <p:cBhvr additive="base">
                                        <p:cTn id="12" dur="500" fill="hold"/>
                                        <p:tgtEl>
                                          <p:spTgt spid="45"/>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0-#ppt_w/2"/>
                                          </p:val>
                                        </p:tav>
                                        <p:tav tm="100000">
                                          <p:val>
                                            <p:strVal val="#ppt_x"/>
                                          </p:val>
                                        </p:tav>
                                      </p:tavLst>
                                    </p:anim>
                                    <p:anim calcmode="lin" valueType="num">
                                      <p:cBhvr additive="base">
                                        <p:cTn id="1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1049633">
                                            <p:txEl>
                                              <p:pRg st="4" end="4"/>
                                            </p:txEl>
                                          </p:spTgt>
                                        </p:tgtEl>
                                        <p:attrNameLst>
                                          <p:attrName>style.visibility</p:attrName>
                                        </p:attrNameLst>
                                      </p:cBhvr>
                                      <p:to>
                                        <p:strVal val="visible"/>
                                      </p:to>
                                    </p:set>
                                    <p:anim calcmode="lin" valueType="num">
                                      <p:cBhvr additive="base">
                                        <p:cTn id="21" dur="500" fill="hold"/>
                                        <p:tgtEl>
                                          <p:spTgt spid="1049633">
                                            <p:txEl>
                                              <p:pRg st="4" end="4"/>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1049633">
                                            <p:txEl>
                                              <p:pRg st="4" end="4"/>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8"/>
                                        </p:tgtEl>
                                        <p:attrNameLst>
                                          <p:attrName>style.visibility</p:attrName>
                                        </p:attrNameLst>
                                      </p:cBhvr>
                                      <p:to>
                                        <p:strVal val="visible"/>
                                      </p:to>
                                    </p:set>
                                    <p:anim calcmode="lin" valueType="num">
                                      <p:cBhvr additive="base">
                                        <p:cTn id="25" dur="500" fill="hold"/>
                                        <p:tgtEl>
                                          <p:spTgt spid="38"/>
                                        </p:tgtEl>
                                        <p:attrNameLst>
                                          <p:attrName>ppt_x</p:attrName>
                                        </p:attrNameLst>
                                      </p:cBhvr>
                                      <p:tavLst>
                                        <p:tav tm="0">
                                          <p:val>
                                            <p:strVal val="0-#ppt_w/2"/>
                                          </p:val>
                                        </p:tav>
                                        <p:tav tm="100000">
                                          <p:val>
                                            <p:strVal val="#ppt_x"/>
                                          </p:val>
                                        </p:tav>
                                      </p:tavLst>
                                    </p:anim>
                                    <p:anim calcmode="lin" valueType="num">
                                      <p:cBhvr additive="base">
                                        <p:cTn id="26" dur="500" fill="hold"/>
                                        <p:tgtEl>
                                          <p:spTgt spid="38"/>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3"/>
                                        </p:tgtEl>
                                        <p:attrNameLst>
                                          <p:attrName>style.visibility</p:attrName>
                                        </p:attrNameLst>
                                      </p:cBhvr>
                                      <p:to>
                                        <p:strVal val="visible"/>
                                      </p:to>
                                    </p:set>
                                    <p:anim calcmode="lin" valueType="num">
                                      <p:cBhvr additive="base">
                                        <p:cTn id="29" dur="500" fill="hold"/>
                                        <p:tgtEl>
                                          <p:spTgt spid="43"/>
                                        </p:tgtEl>
                                        <p:attrNameLst>
                                          <p:attrName>ppt_x</p:attrName>
                                        </p:attrNameLst>
                                      </p:cBhvr>
                                      <p:tavLst>
                                        <p:tav tm="0">
                                          <p:val>
                                            <p:strVal val="0-#ppt_w/2"/>
                                          </p:val>
                                        </p:tav>
                                        <p:tav tm="100000">
                                          <p:val>
                                            <p:strVal val="#ppt_x"/>
                                          </p:val>
                                        </p:tav>
                                      </p:tavLst>
                                    </p:anim>
                                    <p:anim calcmode="lin" valueType="num">
                                      <p:cBhvr additive="base">
                                        <p:cTn id="3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49633">
                                            <p:txEl>
                                              <p:pRg st="5" end="5"/>
                                            </p:txEl>
                                          </p:spTgt>
                                        </p:tgtEl>
                                        <p:attrNameLst>
                                          <p:attrName>style.visibility</p:attrName>
                                        </p:attrNameLst>
                                      </p:cBhvr>
                                      <p:to>
                                        <p:strVal val="visible"/>
                                      </p:to>
                                    </p:set>
                                    <p:anim calcmode="lin" valueType="num">
                                      <p:cBhvr additive="base">
                                        <p:cTn id="35" dur="500" fill="hold"/>
                                        <p:tgtEl>
                                          <p:spTgt spid="1049633">
                                            <p:txEl>
                                              <p:pRg st="5" end="5"/>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49633">
                                            <p:txEl>
                                              <p:pRg st="5" end="5"/>
                                            </p:txEl>
                                          </p:spTgt>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5"/>
                                        </p:tgtEl>
                                        <p:attrNameLst>
                                          <p:attrName>style.visibility</p:attrName>
                                        </p:attrNameLst>
                                      </p:cBhvr>
                                      <p:to>
                                        <p:strVal val="visible"/>
                                      </p:to>
                                    </p:set>
                                    <p:anim calcmode="lin" valueType="num">
                                      <p:cBhvr additive="base">
                                        <p:cTn id="39" dur="500" fill="hold"/>
                                        <p:tgtEl>
                                          <p:spTgt spid="5"/>
                                        </p:tgtEl>
                                        <p:attrNameLst>
                                          <p:attrName>ppt_x</p:attrName>
                                        </p:attrNameLst>
                                      </p:cBhvr>
                                      <p:tavLst>
                                        <p:tav tm="0">
                                          <p:val>
                                            <p:strVal val="0-#ppt_w/2"/>
                                          </p:val>
                                        </p:tav>
                                        <p:tav tm="100000">
                                          <p:val>
                                            <p:strVal val="#ppt_x"/>
                                          </p:val>
                                        </p:tav>
                                      </p:tavLst>
                                    </p:anim>
                                    <p:anim calcmode="lin" valueType="num">
                                      <p:cBhvr additive="base">
                                        <p:cTn id="40"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38" grpId="0"/>
      <p:bldP spid="43" grpId="0" animBg="1"/>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a:t>
            </a:r>
          </a:p>
        </p:txBody>
      </p:sp>
      <p:sp>
        <p:nvSpPr>
          <p:cNvPr id="19" name="Text Box 33"/>
          <p:cNvSpPr txBox="1">
            <a:spLocks noChangeArrowheads="1"/>
          </p:cNvSpPr>
          <p:nvPr/>
        </p:nvSpPr>
        <p:spPr bwMode="auto">
          <a:xfrm>
            <a:off x="109887"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p:txBody>
      </p:sp>
      <p:sp>
        <p:nvSpPr>
          <p:cNvPr id="12" name="Text Box 33">
            <a:extLst>
              <a:ext uri="{FF2B5EF4-FFF2-40B4-BE49-F238E27FC236}">
                <a16:creationId xmlns:a16="http://schemas.microsoft.com/office/drawing/2014/main" id="{0436F46E-3A97-4F99-A2B8-6B09B5D0BAAD}"/>
              </a:ext>
            </a:extLst>
          </p:cNvPr>
          <p:cNvSpPr txBox="1">
            <a:spLocks noChangeArrowheads="1"/>
          </p:cNvSpPr>
          <p:nvPr/>
        </p:nvSpPr>
        <p:spPr bwMode="auto">
          <a:xfrm>
            <a:off x="2895600" y="799089"/>
            <a:ext cx="3441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all machines</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14" name="Group 13">
            <a:extLst>
              <a:ext uri="{FF2B5EF4-FFF2-40B4-BE49-F238E27FC236}">
                <a16:creationId xmlns:a16="http://schemas.microsoft.com/office/drawing/2014/main" id="{5C0542A8-A093-411E-AE48-05D360A78343}"/>
              </a:ext>
            </a:extLst>
          </p:cNvPr>
          <p:cNvGrpSpPr/>
          <p:nvPr/>
        </p:nvGrpSpPr>
        <p:grpSpPr>
          <a:xfrm>
            <a:off x="179410" y="1143000"/>
            <a:ext cx="8553625" cy="1274696"/>
            <a:chOff x="179410" y="4059304"/>
            <a:chExt cx="8553625" cy="1274696"/>
          </a:xfrm>
        </p:grpSpPr>
        <p:sp>
          <p:nvSpPr>
            <p:cNvPr id="15" name="Text Box 33">
              <a:extLst>
                <a:ext uri="{FF2B5EF4-FFF2-40B4-BE49-F238E27FC236}">
                  <a16:creationId xmlns:a16="http://schemas.microsoft.com/office/drawing/2014/main" id="{2A39A54B-13CD-44F8-8520-556732EF9D50}"/>
                </a:ext>
              </a:extLst>
            </p:cNvPr>
            <p:cNvSpPr txBox="1">
              <a:spLocks noChangeArrowheads="1"/>
            </p:cNvSpPr>
            <p:nvPr/>
          </p:nvSpPr>
          <p:spPr bwMode="auto">
            <a:xfrm>
              <a:off x="4085000" y="4379893"/>
              <a:ext cx="39287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fraction </a:t>
              </a:r>
              <a:r>
                <a:rPr kumimoji="0" lang="az-Cyrl-AZ" altLang="en-US" sz="28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00FF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of </a:t>
              </a:r>
              <a:b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p>
          </p:txBody>
        </p:sp>
        <p:sp>
          <p:nvSpPr>
            <p:cNvPr id="16" name="Text Box 33">
              <a:extLst>
                <a:ext uri="{FF2B5EF4-FFF2-40B4-BE49-F238E27FC236}">
                  <a16:creationId xmlns:a16="http://schemas.microsoft.com/office/drawing/2014/main" id="{67A88EF8-6A78-4138-8711-2DCB973ED056}"/>
                </a:ext>
              </a:extLst>
            </p:cNvPr>
            <p:cNvSpPr txBox="1">
              <a:spLocks noChangeArrowheads="1"/>
            </p:cNvSpPr>
            <p:nvPr/>
          </p:nvSpPr>
          <p:spPr bwMode="auto">
            <a:xfrm>
              <a:off x="179410" y="4285074"/>
              <a:ext cx="3780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inputs</a:t>
              </a:r>
            </a:p>
          </p:txBody>
        </p:sp>
        <p:sp>
          <p:nvSpPr>
            <p:cNvPr id="17" name="Rectangle 16">
              <a:extLst>
                <a:ext uri="{FF2B5EF4-FFF2-40B4-BE49-F238E27FC236}">
                  <a16:creationId xmlns:a16="http://schemas.microsoft.com/office/drawing/2014/main" id="{C9EF3878-A100-47B7-A744-BF8615E162B8}"/>
                </a:ext>
              </a:extLst>
            </p:cNvPr>
            <p:cNvSpPr/>
            <p:nvPr/>
          </p:nvSpPr>
          <p:spPr>
            <a:xfrm>
              <a:off x="3886200" y="4059304"/>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Rectangle 17">
              <a:extLst>
                <a:ext uri="{FF2B5EF4-FFF2-40B4-BE49-F238E27FC236}">
                  <a16:creationId xmlns:a16="http://schemas.microsoft.com/office/drawing/2014/main" id="{E62BE47C-F18C-4684-BCF2-BD443ECCD062}"/>
                </a:ext>
              </a:extLst>
            </p:cNvPr>
            <p:cNvSpPr/>
            <p:nvPr/>
          </p:nvSpPr>
          <p:spPr>
            <a:xfrm>
              <a:off x="3048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0" name="Rectangle 19">
              <a:extLst>
                <a:ext uri="{FF2B5EF4-FFF2-40B4-BE49-F238E27FC236}">
                  <a16:creationId xmlns:a16="http://schemas.microsoft.com/office/drawing/2014/main" id="{5E68CE8D-A828-4221-8FF2-6BA590AC2BD8}"/>
                </a:ext>
              </a:extLst>
            </p:cNvPr>
            <p:cNvSpPr/>
            <p:nvPr/>
          </p:nvSpPr>
          <p:spPr>
            <a:xfrm>
              <a:off x="76200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33F0AF2F-9149-4E02-8E8E-753BF9C9ABF0}"/>
                </a:ext>
              </a:extLst>
            </p:cNvPr>
            <p:cNvSpPr/>
            <p:nvPr/>
          </p:nvSpPr>
          <p:spPr>
            <a:xfrm>
              <a:off x="7924800" y="4512185"/>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25" name="Rectangle 24"/>
          <p:cNvSpPr/>
          <p:nvPr/>
        </p:nvSpPr>
        <p:spPr>
          <a:xfrm>
            <a:off x="228600" y="2523054"/>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find a good machine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26" name="Rectangle 25"/>
          <p:cNvSpPr/>
          <p:nvPr/>
        </p:nvSpPr>
        <p:spPr>
          <a:xfrm>
            <a:off x="5257800" y="2523054"/>
            <a:ext cx="36576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C000"/>
                </a:solidFill>
                <a:effectLst/>
                <a:uLnTx/>
                <a:uFillTx/>
                <a:latin typeface="Times New Roman"/>
                <a:ea typeface="+mn-ea"/>
                <a:cs typeface="Times New Roman" panose="02020603050405020304" pitchFamily="18" charset="0"/>
                <a:sym typeface="Symbol" panose="05050102010706020507" pitchFamily="18" charset="2"/>
              </a:rPr>
              <a:t> </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a:t>
            </a: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27" name="Rectangle 26"/>
          <p:cNvSpPr/>
          <p:nvPr/>
        </p:nvSpPr>
        <p:spPr>
          <a:xfrm>
            <a:off x="5029200" y="4123254"/>
            <a:ext cx="42672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There is a good machine</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rPr>
              <a:t>general inputs</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28" name="Rectangle 27"/>
          <p:cNvSpPr/>
          <p:nvPr/>
        </p:nvSpPr>
        <p:spPr>
          <a:xfrm>
            <a:off x="304800" y="4123254"/>
            <a:ext cx="4191000" cy="1569660"/>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It will be good</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the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a:t>
            </a: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an</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l-GR" altLang="en-US" sz="2400" b="0" i="0" u="none" strike="noStrike" kern="1200" cap="none" spc="0" normalizeH="0" baseline="0" noProof="0" dirty="0">
                <a:ln>
                  <a:noFill/>
                </a:ln>
                <a:solidFill>
                  <a:srgbClr val="FFFFFF"/>
                </a:solidFill>
                <a:effectLst/>
                <a:uLnTx/>
                <a:uFillTx/>
                <a:latin typeface="Times New Roman"/>
                <a:ea typeface="+mn-ea"/>
                <a:cs typeface="Times New Roman" panose="02020603050405020304" pitchFamily="18" charset="0"/>
                <a:sym typeface="Symbol" panose="05050102010706020507" pitchFamily="18" charset="2"/>
              </a:rPr>
              <a:t> ≤ </a:t>
            </a:r>
            <a:r>
              <a:rPr kumimoji="0" lang="az-Cyrl-AZ" altLang="en-US" sz="2400" b="0" i="1" u="none" strike="noStrike" kern="1200" cap="none" spc="0" normalizeH="0" baseline="0" noProof="0" dirty="0">
                <a:ln>
                  <a:noFill/>
                </a:ln>
                <a:solidFill>
                  <a:srgbClr val="00FFFF"/>
                </a:solidFill>
                <a:effectLst/>
                <a:uLnTx/>
                <a:uFillTx/>
                <a:latin typeface="Times New Roman" pitchFamily="18" charset="0"/>
                <a:ea typeface="+mn-ea"/>
                <a:cs typeface="Arial" charset="0"/>
              </a:rPr>
              <a:t>ԑ</a:t>
            </a:r>
            <a:r>
              <a:rPr kumimoji="0" lang="en-CA" altLang="en-US" sz="2400" b="0" i="0" u="none" strike="noStrike" kern="1200" cap="none" spc="0" normalizeH="0" baseline="0" noProof="0" dirty="0">
                <a:ln>
                  <a:noFill/>
                </a:ln>
                <a:solidFill>
                  <a:srgbClr val="00FFFF"/>
                </a:solidFill>
                <a:effectLst/>
                <a:uLnTx/>
                <a:uFillTx/>
                <a:latin typeface="Times New Roman" pitchFamily="18" charset="0"/>
                <a:ea typeface="+mn-ea"/>
                <a:cs typeface="Arial" charset="0"/>
                <a:sym typeface="Symbol" panose="05050102010706020507" pitchFamily="18" charset="2"/>
              </a:rPr>
              <a:t></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az-Cyrl-AZ" altLang="en-US" sz="24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29" name="Rectangle 28"/>
          <p:cNvSpPr/>
          <p:nvPr/>
        </p:nvSpPr>
        <p:spPr>
          <a:xfrm>
            <a:off x="228600" y="5692914"/>
            <a:ext cx="4648200" cy="707886"/>
          </a:xfrm>
          <a:prstGeom prst="rect">
            <a:avLst/>
          </a:prstGeom>
        </p:spPr>
        <p:txBody>
          <a:bodyPr wrap="squar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Hopefully gradient decent finds it</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or a sufficiently good one.</a:t>
            </a:r>
          </a:p>
        </p:txBody>
      </p:sp>
      <p:sp>
        <p:nvSpPr>
          <p:cNvPr id="30" name="Right Arrow 29"/>
          <p:cNvSpPr/>
          <p:nvPr/>
        </p:nvSpPr>
        <p:spPr>
          <a:xfrm>
            <a:off x="4572000" y="2797314"/>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32" name="Right Arrow 31"/>
          <p:cNvSpPr/>
          <p:nvPr/>
        </p:nvSpPr>
        <p:spPr>
          <a:xfrm flipH="1">
            <a:off x="4572000" y="4397514"/>
            <a:ext cx="533400" cy="228600"/>
          </a:xfrm>
          <a:prstGeom prst="rightArrow">
            <a:avLst/>
          </a:prstGeom>
          <a:ln w="25400">
            <a:solidFill>
              <a:srgbClr val="FFFF00"/>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390442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ppt_x"/>
                                          </p:val>
                                        </p:tav>
                                        <p:tav tm="100000">
                                          <p:val>
                                            <p:strVal val="#ppt_x"/>
                                          </p:val>
                                        </p:tav>
                                      </p:tavLst>
                                    </p:anim>
                                    <p:anim calcmode="lin" valueType="num">
                                      <p:cBhvr additive="base">
                                        <p:cTn id="8" dur="500" fill="hold"/>
                                        <p:tgtEl>
                                          <p:spTgt spid="12"/>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ppt_x"/>
                                          </p:val>
                                        </p:tav>
                                        <p:tav tm="100000">
                                          <p:val>
                                            <p:strVal val="#ppt_x"/>
                                          </p:val>
                                        </p:tav>
                                      </p:tavLst>
                                    </p:anim>
                                    <p:anim calcmode="lin" valueType="num">
                                      <p:cBhvr additive="base">
                                        <p:cTn id="12"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25">
                                            <p:txEl>
                                              <p:pRg st="0" end="0"/>
                                            </p:txEl>
                                          </p:spTgt>
                                        </p:tgtEl>
                                        <p:attrNameLst>
                                          <p:attrName>style.visibility</p:attrName>
                                        </p:attrNameLst>
                                      </p:cBhvr>
                                      <p:to>
                                        <p:strVal val="visible"/>
                                      </p:to>
                                    </p:set>
                                    <p:anim calcmode="lin" valueType="num">
                                      <p:cBhvr additive="base">
                                        <p:cTn id="17" dur="500" fill="hold"/>
                                        <p:tgtEl>
                                          <p:spTgt spid="25">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25">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5">
                                            <p:txEl>
                                              <p:pRg st="1" end="1"/>
                                            </p:txEl>
                                          </p:spTgt>
                                        </p:tgtEl>
                                        <p:attrNameLst>
                                          <p:attrName>style.visibility</p:attrName>
                                        </p:attrNameLst>
                                      </p:cBhvr>
                                      <p:to>
                                        <p:strVal val="visible"/>
                                      </p:to>
                                    </p:set>
                                    <p:anim calcmode="lin" valueType="num">
                                      <p:cBhvr additive="base">
                                        <p:cTn id="21" dur="500" fill="hold"/>
                                        <p:tgtEl>
                                          <p:spTgt spid="25">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2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26">
                                            <p:txEl>
                                              <p:pRg st="0" end="0"/>
                                            </p:txEl>
                                          </p:spTgt>
                                        </p:tgtEl>
                                        <p:attrNameLst>
                                          <p:attrName>style.visibility</p:attrName>
                                        </p:attrNameLst>
                                      </p:cBhvr>
                                      <p:to>
                                        <p:strVal val="visible"/>
                                      </p:to>
                                    </p:set>
                                    <p:anim calcmode="lin" valueType="num">
                                      <p:cBhvr additive="base">
                                        <p:cTn id="27" dur="500" fill="hold"/>
                                        <p:tgtEl>
                                          <p:spTgt spid="26">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26">
                                            <p:txEl>
                                              <p:pRg st="0" end="0"/>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0"/>
                                        </p:tgtEl>
                                        <p:attrNameLst>
                                          <p:attrName>style.visibility</p:attrName>
                                        </p:attrNameLst>
                                      </p:cBhvr>
                                      <p:to>
                                        <p:strVal val="visible"/>
                                      </p:to>
                                    </p:set>
                                    <p:anim calcmode="lin" valueType="num">
                                      <p:cBhvr additive="base">
                                        <p:cTn id="31" dur="500" fill="hold"/>
                                        <p:tgtEl>
                                          <p:spTgt spid="30"/>
                                        </p:tgtEl>
                                        <p:attrNameLst>
                                          <p:attrName>ppt_x</p:attrName>
                                        </p:attrNameLst>
                                      </p:cBhvr>
                                      <p:tavLst>
                                        <p:tav tm="0">
                                          <p:val>
                                            <p:strVal val="0-#ppt_w/2"/>
                                          </p:val>
                                        </p:tav>
                                        <p:tav tm="100000">
                                          <p:val>
                                            <p:strVal val="#ppt_x"/>
                                          </p:val>
                                        </p:tav>
                                      </p:tavLst>
                                    </p:anim>
                                    <p:anim calcmode="lin" valueType="num">
                                      <p:cBhvr additive="base">
                                        <p:cTn id="32" dur="500" fill="hold"/>
                                        <p:tgtEl>
                                          <p:spTgt spid="30"/>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6">
                                            <p:txEl>
                                              <p:pRg st="1" end="1"/>
                                            </p:txEl>
                                          </p:spTgt>
                                        </p:tgtEl>
                                        <p:attrNameLst>
                                          <p:attrName>style.visibility</p:attrName>
                                        </p:attrNameLst>
                                      </p:cBhvr>
                                      <p:to>
                                        <p:strVal val="visible"/>
                                      </p:to>
                                    </p:set>
                                    <p:anim calcmode="lin" valueType="num">
                                      <p:cBhvr additive="base">
                                        <p:cTn id="35" dur="500" fill="hold"/>
                                        <p:tgtEl>
                                          <p:spTgt spid="26">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2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27">
                                            <p:txEl>
                                              <p:pRg st="0" end="0"/>
                                            </p:txEl>
                                          </p:spTgt>
                                        </p:tgtEl>
                                        <p:attrNameLst>
                                          <p:attrName>style.visibility</p:attrName>
                                        </p:attrNameLst>
                                      </p:cBhvr>
                                      <p:to>
                                        <p:strVal val="visible"/>
                                      </p:to>
                                    </p:set>
                                    <p:anim calcmode="lin" valueType="num">
                                      <p:cBhvr additive="base">
                                        <p:cTn id="41" dur="500" fill="hold"/>
                                        <p:tgtEl>
                                          <p:spTgt spid="27">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7">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27">
                                            <p:txEl>
                                              <p:pRg st="1" end="1"/>
                                            </p:txEl>
                                          </p:spTgt>
                                        </p:tgtEl>
                                        <p:attrNameLst>
                                          <p:attrName>style.visibility</p:attrName>
                                        </p:attrNameLst>
                                      </p:cBhvr>
                                      <p:to>
                                        <p:strVal val="visible"/>
                                      </p:to>
                                    </p:set>
                                    <p:anim calcmode="lin" valueType="num">
                                      <p:cBhvr additive="base">
                                        <p:cTn id="45" dur="500" fill="hold"/>
                                        <p:tgtEl>
                                          <p:spTgt spid="27">
                                            <p:txEl>
                                              <p:pRg st="1" end="1"/>
                                            </p:txEl>
                                          </p:spTgt>
                                        </p:tgtEl>
                                        <p:attrNameLst>
                                          <p:attrName>ppt_x</p:attrName>
                                        </p:attrNameLst>
                                      </p:cBhvr>
                                      <p:tavLst>
                                        <p:tav tm="0">
                                          <p:val>
                                            <p:strVal val="1+#ppt_w/2"/>
                                          </p:val>
                                        </p:tav>
                                        <p:tav tm="100000">
                                          <p:val>
                                            <p:strVal val="#ppt_x"/>
                                          </p:val>
                                        </p:tav>
                                      </p:tavLst>
                                    </p:anim>
                                    <p:anim calcmode="lin" valueType="num">
                                      <p:cBhvr additive="base">
                                        <p:cTn id="46" dur="500" fill="hold"/>
                                        <p:tgtEl>
                                          <p:spTgt spid="2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28">
                                            <p:txEl>
                                              <p:pRg st="0" end="0"/>
                                            </p:txEl>
                                          </p:spTgt>
                                        </p:tgtEl>
                                        <p:attrNameLst>
                                          <p:attrName>style.visibility</p:attrName>
                                        </p:attrNameLst>
                                      </p:cBhvr>
                                      <p:to>
                                        <p:strVal val="visible"/>
                                      </p:to>
                                    </p:set>
                                    <p:anim calcmode="lin" valueType="num">
                                      <p:cBhvr additive="base">
                                        <p:cTn id="51" dur="500" fill="hold"/>
                                        <p:tgtEl>
                                          <p:spTgt spid="28">
                                            <p:txEl>
                                              <p:pRg st="0" end="0"/>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28">
                                            <p:txEl>
                                              <p:pRg st="0" end="0"/>
                                            </p:txEl>
                                          </p:spTgt>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500" fill="hold"/>
                                        <p:tgtEl>
                                          <p:spTgt spid="32"/>
                                        </p:tgtEl>
                                        <p:attrNameLst>
                                          <p:attrName>ppt_x</p:attrName>
                                        </p:attrNameLst>
                                      </p:cBhvr>
                                      <p:tavLst>
                                        <p:tav tm="0">
                                          <p:val>
                                            <p:strVal val="1+#ppt_w/2"/>
                                          </p:val>
                                        </p:tav>
                                        <p:tav tm="100000">
                                          <p:val>
                                            <p:strVal val="#ppt_x"/>
                                          </p:val>
                                        </p:tav>
                                      </p:tavLst>
                                    </p:anim>
                                    <p:anim calcmode="lin" valueType="num">
                                      <p:cBhvr additive="base">
                                        <p:cTn id="56" dur="500" fill="hold"/>
                                        <p:tgtEl>
                                          <p:spTgt spid="32"/>
                                        </p:tgtEl>
                                        <p:attrNameLst>
                                          <p:attrName>ppt_y</p:attrName>
                                        </p:attrNameLst>
                                      </p:cBhvr>
                                      <p:tavLst>
                                        <p:tav tm="0">
                                          <p:val>
                                            <p:strVal val="#ppt_y"/>
                                          </p:val>
                                        </p:tav>
                                        <p:tav tm="100000">
                                          <p:val>
                                            <p:strVal val="#ppt_y"/>
                                          </p:val>
                                        </p:tav>
                                      </p:tavLst>
                                    </p:anim>
                                  </p:childTnLst>
                                </p:cTn>
                              </p:par>
                              <p:par>
                                <p:cTn id="57" presetID="2" presetClass="entr" presetSubtype="2" fill="hold" nodeType="withEffect">
                                  <p:stCondLst>
                                    <p:cond delay="0"/>
                                  </p:stCondLst>
                                  <p:childTnLst>
                                    <p:set>
                                      <p:cBhvr>
                                        <p:cTn id="58" dur="1" fill="hold">
                                          <p:stCondLst>
                                            <p:cond delay="0"/>
                                          </p:stCondLst>
                                        </p:cTn>
                                        <p:tgtEl>
                                          <p:spTgt spid="28">
                                            <p:txEl>
                                              <p:pRg st="1" end="1"/>
                                            </p:txEl>
                                          </p:spTgt>
                                        </p:tgtEl>
                                        <p:attrNameLst>
                                          <p:attrName>style.visibility</p:attrName>
                                        </p:attrNameLst>
                                      </p:cBhvr>
                                      <p:to>
                                        <p:strVal val="visible"/>
                                      </p:to>
                                    </p:set>
                                    <p:anim calcmode="lin" valueType="num">
                                      <p:cBhvr additive="base">
                                        <p:cTn id="59" dur="500" fill="hold"/>
                                        <p:tgtEl>
                                          <p:spTgt spid="28">
                                            <p:txEl>
                                              <p:pRg st="1" end="1"/>
                                            </p:txEl>
                                          </p:spTgt>
                                        </p:tgtEl>
                                        <p:attrNameLst>
                                          <p:attrName>ppt_x</p:attrName>
                                        </p:attrNameLst>
                                      </p:cBhvr>
                                      <p:tavLst>
                                        <p:tav tm="0">
                                          <p:val>
                                            <p:strVal val="1+#ppt_w/2"/>
                                          </p:val>
                                        </p:tav>
                                        <p:tav tm="100000">
                                          <p:val>
                                            <p:strVal val="#ppt_x"/>
                                          </p:val>
                                        </p:tav>
                                      </p:tavLst>
                                    </p:anim>
                                    <p:anim calcmode="lin" valueType="num">
                                      <p:cBhvr additive="base">
                                        <p:cTn id="60" dur="500" fill="hold"/>
                                        <p:tgtEl>
                                          <p:spTgt spid="2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29">
                                            <p:txEl>
                                              <p:pRg st="0" end="0"/>
                                            </p:txEl>
                                          </p:spTgt>
                                        </p:tgtEl>
                                        <p:attrNameLst>
                                          <p:attrName>style.visibility</p:attrName>
                                        </p:attrNameLst>
                                      </p:cBhvr>
                                      <p:to>
                                        <p:strVal val="visible"/>
                                      </p:to>
                                    </p:set>
                                    <p:anim calcmode="lin" valueType="num">
                                      <p:cBhvr additive="base">
                                        <p:cTn id="65" dur="500" fill="hold"/>
                                        <p:tgtEl>
                                          <p:spTgt spid="29">
                                            <p:txEl>
                                              <p:pRg st="0" end="0"/>
                                            </p:txEl>
                                          </p:spTgt>
                                        </p:tgtEl>
                                        <p:attrNameLst>
                                          <p:attrName>ppt_x</p:attrName>
                                        </p:attrNameLst>
                                      </p:cBhvr>
                                      <p:tavLst>
                                        <p:tav tm="0">
                                          <p:val>
                                            <p:strVal val="1+#ppt_w/2"/>
                                          </p:val>
                                        </p:tav>
                                        <p:tav tm="100000">
                                          <p:val>
                                            <p:strVal val="#ppt_x"/>
                                          </p:val>
                                        </p:tav>
                                      </p:tavLst>
                                    </p:anim>
                                    <p:anim calcmode="lin" valueType="num">
                                      <p:cBhvr additive="base">
                                        <p:cTn id="66" dur="500" fill="hold"/>
                                        <p:tgtEl>
                                          <p:spTgt spid="29">
                                            <p:txEl>
                                              <p:pRg st="0" end="0"/>
                                            </p:txEl>
                                          </p:spTgt>
                                        </p:tgtEl>
                                        <p:attrNameLst>
                                          <p:attrName>ppt_y</p:attrName>
                                        </p:attrNameLst>
                                      </p:cBhvr>
                                      <p:tavLst>
                                        <p:tav tm="0">
                                          <p:val>
                                            <p:strVal val="#ppt_y"/>
                                          </p:val>
                                        </p:tav>
                                        <p:tav tm="100000">
                                          <p:val>
                                            <p:strVal val="#ppt_y"/>
                                          </p:val>
                                        </p:tav>
                                      </p:tavLst>
                                    </p:anim>
                                  </p:childTnLst>
                                </p:cTn>
                              </p:par>
                              <p:par>
                                <p:cTn id="67" presetID="2" presetClass="entr" presetSubtype="2" fill="hold" nodeType="withEffect">
                                  <p:stCondLst>
                                    <p:cond delay="0"/>
                                  </p:stCondLst>
                                  <p:childTnLst>
                                    <p:set>
                                      <p:cBhvr>
                                        <p:cTn id="68" dur="1" fill="hold">
                                          <p:stCondLst>
                                            <p:cond delay="0"/>
                                          </p:stCondLst>
                                        </p:cTn>
                                        <p:tgtEl>
                                          <p:spTgt spid="29">
                                            <p:txEl>
                                              <p:pRg st="1" end="1"/>
                                            </p:txEl>
                                          </p:spTgt>
                                        </p:tgtEl>
                                        <p:attrNameLst>
                                          <p:attrName>style.visibility</p:attrName>
                                        </p:attrNameLst>
                                      </p:cBhvr>
                                      <p:to>
                                        <p:strVal val="visible"/>
                                      </p:to>
                                    </p:set>
                                    <p:anim calcmode="lin" valueType="num">
                                      <p:cBhvr additive="base">
                                        <p:cTn id="69" dur="500" fill="hold"/>
                                        <p:tgtEl>
                                          <p:spTgt spid="29">
                                            <p:txEl>
                                              <p:pRg st="1" end="1"/>
                                            </p:txEl>
                                          </p:spTgt>
                                        </p:tgtEl>
                                        <p:attrNameLst>
                                          <p:attrName>ppt_x</p:attrName>
                                        </p:attrNameLst>
                                      </p:cBhvr>
                                      <p:tavLst>
                                        <p:tav tm="0">
                                          <p:val>
                                            <p:strVal val="1+#ppt_w/2"/>
                                          </p:val>
                                        </p:tav>
                                        <p:tav tm="100000">
                                          <p:val>
                                            <p:strVal val="#ppt_x"/>
                                          </p:val>
                                        </p:tav>
                                      </p:tavLst>
                                    </p:anim>
                                    <p:anim calcmode="lin" valueType="num">
                                      <p:cBhvr additive="base">
                                        <p:cTn id="70" dur="500" fill="hold"/>
                                        <p:tgtEl>
                                          <p:spTgt spid="2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30" grpId="0" animBg="1"/>
      <p:bldP spid="32" grpId="0" animBg="1"/>
    </p:bld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Rectangle 63"/>
          <p:cNvSpPr>
            <a:spLocks noChangeArrowheads="1"/>
          </p:cNvSpPr>
          <p:nvPr/>
        </p:nvSpPr>
        <p:spPr bwMode="auto">
          <a:xfrm>
            <a:off x="685800" y="1524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Un</a:t>
            </a: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Machine Learning</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endParaRPr>
          </a:p>
        </p:txBody>
      </p:sp>
      <p:sp>
        <p:nvSpPr>
          <p:cNvPr id="13" name="Rectangle 5"/>
          <p:cNvSpPr>
            <a:spLocks noChangeArrowheads="1"/>
          </p:cNvSpPr>
          <p:nvPr/>
        </p:nvSpPr>
        <p:spPr bwMode="auto">
          <a:xfrm>
            <a:off x="-108399" y="1143000"/>
            <a:ext cx="9050298"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a 100</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100=10,000 pixel picture of a face</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that we want to recognize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pixel, being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sym typeface="Symbol" panose="05050102010706020507" pitchFamily="18" charset="2"/>
              </a:rPr>
              <a:t>black&amp;white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described by one number.</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Face =</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10,000</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This plots one point in 10,000 dimensional space.</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We want to represent the face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with only 100 numbers/dimension</a:t>
            </a:r>
          </a:p>
        </p:txBody>
      </p:sp>
      <p:pic>
        <p:nvPicPr>
          <p:cNvPr id="42" name="Picture 41"/>
          <p:cNvPicPr>
            <a:picLocks noChangeAspect="1"/>
          </p:cNvPicPr>
          <p:nvPr/>
        </p:nvPicPr>
        <p:blipFill rotWithShape="1">
          <a:blip r:embed="rId2"/>
          <a:srcRect l="22420" t="26793" r="60711" b="51586"/>
          <a:stretch/>
        </p:blipFill>
        <p:spPr>
          <a:xfrm>
            <a:off x="7772400" y="838200"/>
            <a:ext cx="1066800" cy="1143000"/>
          </a:xfrm>
          <a:prstGeom prst="rect">
            <a:avLst/>
          </a:prstGeom>
        </p:spPr>
      </p:pic>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sp>
        <p:nvSpPr>
          <p:cNvPr id="63" name="Rectangle 63"/>
          <p:cNvSpPr>
            <a:spLocks noChangeArrowheads="1"/>
          </p:cNvSpPr>
          <p:nvPr/>
        </p:nvSpPr>
        <p:spPr bwMode="auto">
          <a:xfrm>
            <a:off x="1371600" y="41910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
        <p:nvSpPr>
          <p:cNvPr id="15" name="Oval 14"/>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365653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0">
                                            <p:txEl>
                                              <p:pRg st="0" end="0"/>
                                            </p:txEl>
                                          </p:spTgt>
                                        </p:tgtEl>
                                        <p:attrNameLst>
                                          <p:attrName>style.visibility</p:attrName>
                                        </p:attrNameLst>
                                      </p:cBhvr>
                                      <p:to>
                                        <p:strVal val="visible"/>
                                      </p:to>
                                    </p:set>
                                    <p:anim calcmode="lin" valueType="num">
                                      <p:cBhvr additive="base">
                                        <p:cTn id="7"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0" end="0"/>
                                            </p:txEl>
                                          </p:spTgt>
                                        </p:tgtEl>
                                        <p:attrNameLst>
                                          <p:attrName>style.visibility</p:attrName>
                                        </p:attrNameLst>
                                      </p:cBhvr>
                                      <p:to>
                                        <p:strVal val="visible"/>
                                      </p:to>
                                    </p:set>
                                    <p:anim calcmode="lin" valueType="num">
                                      <p:cBhvr additive="base">
                                        <p:cTn id="13"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0-#ppt_w/2"/>
                                          </p:val>
                                        </p:tav>
                                        <p:tav tm="100000">
                                          <p:val>
                                            <p:strVal val="#ppt_x"/>
                                          </p:val>
                                        </p:tav>
                                      </p:tavLst>
                                    </p:anim>
                                    <p:anim calcmode="lin" valueType="num">
                                      <p:cBhvr additive="base">
                                        <p:cTn id="1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
                                            <p:txEl>
                                              <p:pRg st="1" end="1"/>
                                            </p:txEl>
                                          </p:spTgt>
                                        </p:tgtEl>
                                        <p:attrNameLst>
                                          <p:attrName>style.visibility</p:attrName>
                                        </p:attrNameLst>
                                      </p:cBhvr>
                                      <p:to>
                                        <p:strVal val="visible"/>
                                      </p:to>
                                    </p:set>
                                    <p:anim calcmode="lin" valueType="num">
                                      <p:cBhvr additive="base">
                                        <p:cTn id="2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3">
                                            <p:txEl>
                                              <p:pRg st="2" end="2"/>
                                            </p:txEl>
                                          </p:spTgt>
                                        </p:tgtEl>
                                        <p:attrNameLst>
                                          <p:attrName>style.visibility</p:attrName>
                                        </p:attrNameLst>
                                      </p:cBhvr>
                                      <p:to>
                                        <p:strVal val="visible"/>
                                      </p:to>
                                    </p:set>
                                    <p:anim calcmode="lin" valueType="num">
                                      <p:cBhvr additive="base">
                                        <p:cTn id="2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3">
                                            <p:txEl>
                                              <p:pRg st="3" end="3"/>
                                            </p:txEl>
                                          </p:spTgt>
                                        </p:tgtEl>
                                        <p:attrNameLst>
                                          <p:attrName>style.visibility</p:attrName>
                                        </p:attrNameLst>
                                      </p:cBhvr>
                                      <p:to>
                                        <p:strVal val="visible"/>
                                      </p:to>
                                    </p:set>
                                    <p:anim calcmode="lin" valueType="num">
                                      <p:cBhvr additive="base">
                                        <p:cTn id="35"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3">
                                            <p:txEl>
                                              <p:pRg st="3" end="3"/>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5"/>
                                        </p:tgtEl>
                                        <p:attrNameLst>
                                          <p:attrName>style.visibility</p:attrName>
                                        </p:attrNameLst>
                                      </p:cBhvr>
                                      <p:to>
                                        <p:strVal val="visible"/>
                                      </p:to>
                                    </p:set>
                                    <p:anim calcmode="lin" valueType="num">
                                      <p:cBhvr additive="base">
                                        <p:cTn id="39" dur="500" fill="hold"/>
                                        <p:tgtEl>
                                          <p:spTgt spid="15"/>
                                        </p:tgtEl>
                                        <p:attrNameLst>
                                          <p:attrName>ppt_x</p:attrName>
                                        </p:attrNameLst>
                                      </p:cBhvr>
                                      <p:tavLst>
                                        <p:tav tm="0">
                                          <p:val>
                                            <p:strVal val="0-#ppt_w/2"/>
                                          </p:val>
                                        </p:tav>
                                        <p:tav tm="100000">
                                          <p:val>
                                            <p:strVal val="#ppt_x"/>
                                          </p:val>
                                        </p:tav>
                                      </p:tavLst>
                                    </p:anim>
                                    <p:anim calcmode="lin" valueType="num">
                                      <p:cBhvr additive="base">
                                        <p:cTn id="40" dur="500" fill="hold"/>
                                        <p:tgtEl>
                                          <p:spTgt spid="15"/>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additive="base">
                                        <p:cTn id="43" dur="500" fill="hold"/>
                                        <p:tgtEl>
                                          <p:spTgt spid="10"/>
                                        </p:tgtEl>
                                        <p:attrNameLst>
                                          <p:attrName>ppt_x</p:attrName>
                                        </p:attrNameLst>
                                      </p:cBhvr>
                                      <p:tavLst>
                                        <p:tav tm="0">
                                          <p:val>
                                            <p:strVal val="0-#ppt_w/2"/>
                                          </p:val>
                                        </p:tav>
                                        <p:tav tm="100000">
                                          <p:val>
                                            <p:strVal val="#ppt_x"/>
                                          </p:val>
                                        </p:tav>
                                      </p:tavLst>
                                    </p:anim>
                                    <p:anim calcmode="lin" valueType="num">
                                      <p:cBhvr additive="base">
                                        <p:cTn id="44"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3">
                                            <p:txEl>
                                              <p:pRg st="4" end="4"/>
                                            </p:txEl>
                                          </p:spTgt>
                                        </p:tgtEl>
                                        <p:attrNameLst>
                                          <p:attrName>style.visibility</p:attrName>
                                        </p:attrNameLst>
                                      </p:cBhvr>
                                      <p:to>
                                        <p:strVal val="visible"/>
                                      </p:to>
                                    </p:set>
                                    <p:anim calcmode="lin" valueType="num">
                                      <p:cBhvr additive="base">
                                        <p:cTn id="49"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63">
                                            <p:txEl>
                                              <p:pRg st="0" end="0"/>
                                            </p:txEl>
                                          </p:spTgt>
                                        </p:tgtEl>
                                        <p:attrNameLst>
                                          <p:attrName>style.visibility</p:attrName>
                                        </p:attrNameLst>
                                      </p:cBhvr>
                                      <p:to>
                                        <p:strVal val="visible"/>
                                      </p:to>
                                    </p:set>
                                    <p:anim calcmode="lin" valueType="num">
                                      <p:cBhvr additive="base">
                                        <p:cTn id="55" dur="500" fill="hold"/>
                                        <p:tgtEl>
                                          <p:spTgt spid="63">
                                            <p:txEl>
                                              <p:pRg st="0" end="0"/>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6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Locate lot of faces.</a:t>
            </a:r>
          </a:p>
        </p:txBody>
      </p:sp>
      <p:pic>
        <p:nvPicPr>
          <p:cNvPr id="45" name="Picture 44"/>
          <p:cNvPicPr>
            <a:picLocks noChangeAspect="1"/>
          </p:cNvPicPr>
          <p:nvPr/>
        </p:nvPicPr>
        <p:blipFill>
          <a:blip r:embed="rId3"/>
          <a:stretch>
            <a:fillRect/>
          </a:stretch>
        </p:blipFill>
        <p:spPr>
          <a:xfrm>
            <a:off x="-108399" y="16002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
        <p:nvSpPr>
          <p:cNvPr id="66" name="Rectangle 5"/>
          <p:cNvSpPr>
            <a:spLocks noChangeArrowheads="1"/>
          </p:cNvSpPr>
          <p:nvPr/>
        </p:nvSpPr>
        <p:spPr bwMode="auto">
          <a:xfrm>
            <a:off x="4572000" y="1723646"/>
            <a:ext cx="440697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“Fit” the data with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39" name="Straight Arrow Connector 38"/>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pic>
        <p:nvPicPr>
          <p:cNvPr id="40" name="Picture 8" descr="Image result for Lower Dimensionality eigenvectors">
            <a:extLst>
              <a:ext uri="{FF2B5EF4-FFF2-40B4-BE49-F238E27FC236}">
                <a16:creationId xmlns:a16="http://schemas.microsoft.com/office/drawing/2014/main" id="{8A57029C-5BE7-4055-AD37-A896CE495D53}"/>
              </a:ext>
            </a:extLst>
          </p:cNvP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1494" y="3831465"/>
            <a:ext cx="4114800" cy="298323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285034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6">
                                            <p:txEl>
                                              <p:pRg st="0" end="0"/>
                                            </p:txEl>
                                          </p:spTgt>
                                        </p:tgtEl>
                                        <p:attrNameLst>
                                          <p:attrName>style.visibility</p:attrName>
                                        </p:attrNameLst>
                                      </p:cBhvr>
                                      <p:to>
                                        <p:strVal val="visible"/>
                                      </p:to>
                                    </p:set>
                                    <p:anim calcmode="lin" valueType="num">
                                      <p:cBhvr additive="base">
                                        <p:cTn id="21"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6">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67"/>
                                        </p:tgtEl>
                                        <p:attrNameLst>
                                          <p:attrName>style.visibility</p:attrName>
                                        </p:attrNameLst>
                                      </p:cBhvr>
                                      <p:to>
                                        <p:strVal val="visible"/>
                                      </p:to>
                                    </p:set>
                                    <p:anim calcmode="lin" valueType="num">
                                      <p:cBhvr additive="base">
                                        <p:cTn id="25" dur="500" fill="hold"/>
                                        <p:tgtEl>
                                          <p:spTgt spid="67"/>
                                        </p:tgtEl>
                                        <p:attrNameLst>
                                          <p:attrName>ppt_x</p:attrName>
                                        </p:attrNameLst>
                                      </p:cBhvr>
                                      <p:tavLst>
                                        <p:tav tm="0">
                                          <p:val>
                                            <p:strVal val="0-#ppt_w/2"/>
                                          </p:val>
                                        </p:tav>
                                        <p:tav tm="100000">
                                          <p:val>
                                            <p:strVal val="#ppt_x"/>
                                          </p:val>
                                        </p:tav>
                                      </p:tavLst>
                                    </p:anim>
                                    <p:anim calcmode="lin" valueType="num">
                                      <p:cBhvr additive="base">
                                        <p:cTn id="26" dur="500" fill="hold"/>
                                        <p:tgtEl>
                                          <p:spTgt spid="6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7"/>
                                        </p:tgtEl>
                                        <p:attrNameLst>
                                          <p:attrName>style.visibility</p:attrName>
                                        </p:attrNameLst>
                                      </p:cBhvr>
                                      <p:to>
                                        <p:strVal val="visible"/>
                                      </p:to>
                                    </p:set>
                                    <p:anim calcmode="lin" valueType="num">
                                      <p:cBhvr additive="base">
                                        <p:cTn id="29" dur="500" fill="hold"/>
                                        <p:tgtEl>
                                          <p:spTgt spid="37"/>
                                        </p:tgtEl>
                                        <p:attrNameLst>
                                          <p:attrName>ppt_x</p:attrName>
                                        </p:attrNameLst>
                                      </p:cBhvr>
                                      <p:tavLst>
                                        <p:tav tm="0">
                                          <p:val>
                                            <p:strVal val="0-#ppt_w/2"/>
                                          </p:val>
                                        </p:tav>
                                        <p:tav tm="100000">
                                          <p:val>
                                            <p:strVal val="#ppt_x"/>
                                          </p:val>
                                        </p:tav>
                                      </p:tavLst>
                                    </p:anim>
                                    <p:anim calcmode="lin" valueType="num">
                                      <p:cBhvr additive="base">
                                        <p:cTn id="30" dur="500" fill="hold"/>
                                        <p:tgtEl>
                                          <p:spTgt spid="3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40"/>
                                        </p:tgtEl>
                                        <p:attrNameLst>
                                          <p:attrName>style.visibility</p:attrName>
                                        </p:attrNameLst>
                                      </p:cBhvr>
                                      <p:to>
                                        <p:strVal val="visible"/>
                                      </p:to>
                                    </p:set>
                                    <p:anim calcmode="lin" valueType="num">
                                      <p:cBhvr additive="base">
                                        <p:cTn id="35" dur="500" fill="hold"/>
                                        <p:tgtEl>
                                          <p:spTgt spid="40"/>
                                        </p:tgtEl>
                                        <p:attrNameLst>
                                          <p:attrName>ppt_x</p:attrName>
                                        </p:attrNameLst>
                                      </p:cBhvr>
                                      <p:tavLst>
                                        <p:tav tm="0">
                                          <p:val>
                                            <p:strVal val="0-#ppt_w/2"/>
                                          </p:val>
                                        </p:tav>
                                        <p:tav tm="100000">
                                          <p:val>
                                            <p:strVal val="#ppt_x"/>
                                          </p:val>
                                        </p:tav>
                                      </p:tavLst>
                                    </p:anim>
                                    <p:anim calcmode="lin" valueType="num">
                                      <p:cBhvr additive="base">
                                        <p:cTn id="3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Delete the information in the direction of the smaller axis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projecting against the remaining plane.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sp>
        <p:nvSpPr>
          <p:cNvPr id="39"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
        <p:nvSpPr>
          <p:cNvPr id="40" name="Right Arrow 39"/>
          <p:cNvSpPr/>
          <p:nvPr/>
        </p:nvSpPr>
        <p:spPr>
          <a:xfrm rot="3880151">
            <a:off x="1506132" y="3842763"/>
            <a:ext cx="681600" cy="696720"/>
          </a:xfrm>
          <a:prstGeom prst="rightArrow">
            <a:avLst/>
          </a:prstGeom>
          <a:solidFill>
            <a:schemeClr val="tx2"/>
          </a:solidFill>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1520569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7257 -0.28866 L 2.77778E-7 -1.11111E-6 " pathEditMode="relative" rAng="0" ptsTypes="AA">
                                      <p:cBhvr>
                                        <p:cTn id="14" dur="2000" fill="hold"/>
                                        <p:tgtEl>
                                          <p:spTgt spid="40"/>
                                        </p:tgtEl>
                                        <p:attrNameLst>
                                          <p:attrName>ppt_x</p:attrName>
                                          <p:attrName>ppt_y</p:attrName>
                                        </p:attrNameLst>
                                      </p:cBhvr>
                                      <p:rCtr x="3628" y="1442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Delete the information in the direction of the smaller axis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projecting against the remaining plane.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pic>
        <p:nvPicPr>
          <p:cNvPr id="39" name="Picture 38"/>
          <p:cNvPicPr>
            <a:picLocks noChangeAspect="1"/>
          </p:cNvPicPr>
          <p:nvPr/>
        </p:nvPicPr>
        <p:blipFill>
          <a:blip r:embed="rId2"/>
          <a:stretch>
            <a:fillRect/>
          </a:stretch>
        </p:blipFill>
        <p:spPr>
          <a:xfrm>
            <a:off x="228600" y="1073770"/>
            <a:ext cx="8534400" cy="5429378"/>
          </a:xfrm>
          <a:prstGeom prst="rect">
            <a:avLst/>
          </a:prstGeom>
        </p:spPr>
      </p:pic>
      <p:pic>
        <p:nvPicPr>
          <p:cNvPr id="40" name="Picture 39"/>
          <p:cNvPicPr>
            <a:picLocks noChangeAspect="1"/>
          </p:cNvPicPr>
          <p:nvPr/>
        </p:nvPicPr>
        <p:blipFill rotWithShape="1">
          <a:blip r:embed="rId2"/>
          <a:srcRect l="33036" t="28070" r="42857" b="28423"/>
          <a:stretch/>
        </p:blipFill>
        <p:spPr>
          <a:xfrm>
            <a:off x="3048000" y="2590800"/>
            <a:ext cx="2057400" cy="2362200"/>
          </a:xfrm>
          <a:prstGeom prst="rect">
            <a:avLst/>
          </a:prstGeom>
        </p:spPr>
      </p:pic>
      <p:sp>
        <p:nvSpPr>
          <p:cNvPr id="4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Tree>
    <p:extLst>
      <p:ext uri="{BB962C8B-B14F-4D97-AF65-F5344CB8AC3E}">
        <p14:creationId xmlns:p14="http://schemas.microsoft.com/office/powerpoint/2010/main" val="32039816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0-#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9"/>
                                        </p:tgtEl>
                                        <p:attrNameLst>
                                          <p:attrName>style.visibility</p:attrName>
                                        </p:attrNameLst>
                                      </p:cBhvr>
                                      <p:to>
                                        <p:strVal val="visible"/>
                                      </p:to>
                                    </p:set>
                                    <p:anim calcmode="lin" valueType="num">
                                      <p:cBhvr additive="base">
                                        <p:cTn id="11" dur="500" fill="hold"/>
                                        <p:tgtEl>
                                          <p:spTgt spid="39"/>
                                        </p:tgtEl>
                                        <p:attrNameLst>
                                          <p:attrName>ppt_x</p:attrName>
                                        </p:attrNameLst>
                                      </p:cBhvr>
                                      <p:tavLst>
                                        <p:tav tm="0">
                                          <p:val>
                                            <p:strVal val="0-#ppt_w/2"/>
                                          </p:val>
                                        </p:tav>
                                        <p:tav tm="100000">
                                          <p:val>
                                            <p:strVal val="#ppt_x"/>
                                          </p:val>
                                        </p:tav>
                                      </p:tavLst>
                                    </p:anim>
                                    <p:anim calcmode="lin" valueType="num">
                                      <p:cBhvr additive="base">
                                        <p:cTn id="12"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cxnSp>
        <p:nvCxnSpPr>
          <p:cNvPr id="42" name="Straight Connector 41"/>
          <p:cNvCxnSpPr/>
          <p:nvPr/>
        </p:nvCxnSpPr>
        <p:spPr bwMode="auto">
          <a:xfrm>
            <a:off x="4339167" y="2860089"/>
            <a:ext cx="329167" cy="717163"/>
          </a:xfrm>
          <a:prstGeom prst="line">
            <a:avLst/>
          </a:prstGeom>
          <a:noFill/>
          <a:ln w="38100" cap="sq" cmpd="sng" algn="ctr">
            <a:solidFill>
              <a:schemeClr val="accent1"/>
            </a:solidFill>
            <a:prstDash val="solid"/>
            <a:round/>
            <a:headEnd type="none" w="med" len="med"/>
            <a:tailEnd type="none" w="med" len="med"/>
          </a:ln>
          <a:effectLst/>
        </p:spPr>
      </p:cxnSp>
      <p:sp>
        <p:nvSpPr>
          <p:cNvPr id="13" name="Rectangle 5"/>
          <p:cNvSpPr>
            <a:spLocks noChangeArrowheads="1"/>
          </p:cNvSpPr>
          <p:nvPr/>
        </p:nvSpPr>
        <p:spPr bwMode="auto">
          <a:xfrm>
            <a:off x="-108399" y="685800"/>
            <a:ext cx="86501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Delete the information in the direction of the smaller axis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projecting against the remaining plane.</a:t>
            </a:r>
          </a:p>
        </p:txBody>
      </p:sp>
      <p:grpSp>
        <p:nvGrpSpPr>
          <p:cNvPr id="5" name="Group 4"/>
          <p:cNvGrpSpPr/>
          <p:nvPr/>
        </p:nvGrpSpPr>
        <p:grpSpPr>
          <a:xfrm>
            <a:off x="0" y="-3200400"/>
            <a:ext cx="11430000" cy="10048220"/>
            <a:chOff x="0" y="-3200400"/>
            <a:chExt cx="11430000" cy="10048220"/>
          </a:xfrm>
        </p:grpSpPr>
        <p:grpSp>
          <p:nvGrpSpPr>
            <p:cNvPr id="10" name="Group 9"/>
            <p:cNvGrpSpPr/>
            <p:nvPr/>
          </p:nvGrpSpPr>
          <p:grpSpPr>
            <a:xfrm>
              <a:off x="0" y="-3200400"/>
              <a:ext cx="11172989" cy="10048220"/>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sp>
          <p:nvSpPr>
            <p:cNvPr id="15" name="Oval 14"/>
            <p:cNvSpPr/>
            <p:nvPr/>
          </p:nvSpPr>
          <p:spPr>
            <a:xfrm>
              <a:off x="2963333" y="3878847"/>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3398333" y="3504600"/>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4245000" y="2756107"/>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5303333" y="2568984"/>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6361666" y="1820491"/>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6996666" y="1633368"/>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6985000" y="3103538"/>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7408333" y="2194737"/>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8678333" y="2568984"/>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3610000" y="4413401"/>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4880000" y="3691724"/>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5715000" y="3290661"/>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5503333" y="3691724"/>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9313333" y="1633368"/>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8690000" y="1232305"/>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7620000" y="1606552"/>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7730111" y="2756107"/>
              <a:ext cx="200000" cy="213939"/>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38" name="Straight Arrow Connector 37"/>
            <p:cNvCxnSpPr/>
            <p:nvPr/>
          </p:nvCxnSpPr>
          <p:spPr bwMode="auto">
            <a:xfrm flipV="1">
              <a:off x="2328333" y="697751"/>
              <a:ext cx="9101667" cy="3929589"/>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5559289" y="1232305"/>
              <a:ext cx="1575833" cy="3095122"/>
            </a:xfrm>
            <a:prstGeom prst="straightConnector1">
              <a:avLst/>
            </a:prstGeom>
            <a:noFill/>
            <a:ln w="38100" cap="sq" cmpd="sng" algn="ctr">
              <a:solidFill>
                <a:schemeClr val="hlink"/>
              </a:solidFill>
              <a:prstDash val="solid"/>
              <a:round/>
              <a:headEnd type="none" w="med" len="med"/>
              <a:tailEnd type="triangle"/>
            </a:ln>
            <a:effectLst/>
          </p:spPr>
        </p:cxnSp>
      </p:grpSp>
      <p:sp>
        <p:nvSpPr>
          <p:cNvPr id="40" name="Oval 39"/>
          <p:cNvSpPr/>
          <p:nvPr/>
        </p:nvSpPr>
        <p:spPr>
          <a:xfrm>
            <a:off x="4576108" y="3490326"/>
            <a:ext cx="200000" cy="19449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3074" name="Picture 2" descr="Image result for lamp"/>
          <p:cNvPicPr>
            <a:picLocks noChangeAspect="1" noChangeArrowheads="1"/>
          </p:cNvPicPr>
          <p:nvPr/>
        </p:nvPicPr>
        <p:blipFill rotWithShape="1">
          <a:blip r:embed="rId2">
            <a:extLst>
              <a:ext uri="{28A0092B-C50C-407E-A947-70E740481C1C}">
                <a14:useLocalDpi xmlns:a14="http://schemas.microsoft.com/office/drawing/2010/main" val="0"/>
              </a:ext>
            </a:extLst>
          </a:blip>
          <a:srcRect l="23219" t="3006" r="30247" b="49856"/>
          <a:stretch/>
        </p:blipFill>
        <p:spPr bwMode="auto">
          <a:xfrm rot="2333929" flipH="1">
            <a:off x="2451632" y="266030"/>
            <a:ext cx="2146598" cy="17709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089805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3074"/>
                                        </p:tgtEl>
                                        <p:attrNameLst>
                                          <p:attrName>style.visibility</p:attrName>
                                        </p:attrNameLst>
                                      </p:cBhvr>
                                      <p:to>
                                        <p:strVal val="visible"/>
                                      </p:to>
                                    </p:set>
                                    <p:anim calcmode="lin" valueType="num">
                                      <p:cBhvr additive="base">
                                        <p:cTn id="7" dur="500" fill="hold"/>
                                        <p:tgtEl>
                                          <p:spTgt spid="3074"/>
                                        </p:tgtEl>
                                        <p:attrNameLst>
                                          <p:attrName>ppt_x</p:attrName>
                                        </p:attrNameLst>
                                      </p:cBhvr>
                                      <p:tavLst>
                                        <p:tav tm="0">
                                          <p:val>
                                            <p:strVal val="0-#ppt_w/2"/>
                                          </p:val>
                                        </p:tav>
                                        <p:tav tm="100000">
                                          <p:val>
                                            <p:strVal val="#ppt_x"/>
                                          </p:val>
                                        </p:tav>
                                      </p:tavLst>
                                    </p:anim>
                                    <p:anim calcmode="lin" valueType="num">
                                      <p:cBhvr additive="base">
                                        <p:cTn id="8" dur="500" fill="hold"/>
                                        <p:tgtEl>
                                          <p:spTgt spid="307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1" nodeType="clickEffect">
                                  <p:stCondLst>
                                    <p:cond delay="0"/>
                                  </p:stCondLst>
                                  <p:childTnLst>
                                    <p:set>
                                      <p:cBhvr>
                                        <p:cTn id="12" dur="1" fill="hold">
                                          <p:stCondLst>
                                            <p:cond delay="0"/>
                                          </p:stCondLst>
                                        </p:cTn>
                                        <p:tgtEl>
                                          <p:spTgt spid="40"/>
                                        </p:tgtEl>
                                        <p:attrNameLst>
                                          <p:attrName>style.visibility</p:attrName>
                                        </p:attrNameLst>
                                      </p:cBhvr>
                                      <p:to>
                                        <p:strVal val="visible"/>
                                      </p:to>
                                    </p:set>
                                  </p:childTnLst>
                                </p:cTn>
                              </p:par>
                              <p:par>
                                <p:cTn id="13" presetID="42" presetClass="path" presetSubtype="0" accel="50000" decel="50000" fill="hold" grpId="0" nodeType="withEffect">
                                  <p:stCondLst>
                                    <p:cond delay="0"/>
                                  </p:stCondLst>
                                  <p:childTnLst>
                                    <p:animMotion origin="layout" path="M -0.0349 -0.10185 L 1.66667E-6 1.85185E-6 " pathEditMode="relative" rAng="0" ptsTypes="AA">
                                      <p:cBhvr>
                                        <p:cTn id="14" dur="2000" fill="hold"/>
                                        <p:tgtEl>
                                          <p:spTgt spid="40"/>
                                        </p:tgtEl>
                                        <p:attrNameLst>
                                          <p:attrName>ppt_x</p:attrName>
                                          <p:attrName>ppt_y</p:attrName>
                                        </p:attrNameLst>
                                      </p:cBhvr>
                                      <p:rCtr x="1736" y="5093"/>
                                    </p:animMotion>
                                  </p:childTnLst>
                                </p:cTn>
                              </p:par>
                              <p:par>
                                <p:cTn id="15" presetID="10" presetClass="entr" presetSubtype="0" fill="hold"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fade">
                                      <p:cBhvr>
                                        <p:cTn id="17" dur="50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0" grpId="1" animBg="1"/>
    </p:bld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650125" cy="267765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Delete the information in the direction of the smaller axis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by projecting against the remaining plane.</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of a face being defined by</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,…,x</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10,000</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it is defined by</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z</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,…,z</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100</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p>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i.e. We project from the 10,000 dimensional space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to a 100 dimensional subspace.</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2" name="Group 1"/>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41" name="Straight Arrow Connector 40"/>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grpSp>
        <p:nvGrpSpPr>
          <p:cNvPr id="45" name="Group 44"/>
          <p:cNvGrpSpPr/>
          <p:nvPr/>
        </p:nvGrpSpPr>
        <p:grpSpPr>
          <a:xfrm rot="20069230">
            <a:off x="998284" y="5208772"/>
            <a:ext cx="2527275" cy="87120"/>
            <a:chOff x="969746" y="4765004"/>
            <a:chExt cx="2527275" cy="87120"/>
          </a:xfrm>
        </p:grpSpPr>
        <p:sp>
          <p:nvSpPr>
            <p:cNvPr id="47" name="Oval 46"/>
            <p:cNvSpPr/>
            <p:nvPr/>
          </p:nvSpPr>
          <p:spPr>
            <a:xfrm rot="1564055">
              <a:off x="96974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p:cNvSpPr/>
            <p:nvPr/>
          </p:nvSpPr>
          <p:spPr>
            <a:xfrm rot="1564055">
              <a:off x="117738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rot="1564055">
              <a:off x="158511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rot="1564055">
              <a:off x="1960847"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rot="1564055">
              <a:off x="243702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rot="1564055">
              <a:off x="267585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rot="1564055">
              <a:off x="2409008"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rot="1564055">
              <a:off x="2708530"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rot="1564055">
              <a:off x="305225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rot="1564055">
              <a:off x="1083209"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rot="1564055">
              <a:off x="162304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rot="1564055">
              <a:off x="19648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rot="1564055">
              <a:off x="1824615"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rot="1564055">
              <a:off x="342502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rot="1564055">
              <a:off x="3295216"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rot="1564055">
              <a:off x="2882231"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3" name="Oval 62"/>
            <p:cNvSpPr/>
            <p:nvPr/>
          </p:nvSpPr>
          <p:spPr>
            <a:xfrm rot="1564055">
              <a:off x="2712132" y="4765004"/>
              <a:ext cx="72000" cy="87120"/>
            </a:xfrm>
            <a:prstGeom prst="ellipse">
              <a:avLst/>
            </a:prstGeom>
            <a:solidFill>
              <a:schemeClr val="tx2"/>
            </a:solidFill>
            <a:ln>
              <a:no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64" name="Picture 2" descr="Image result for lamp"/>
          <p:cNvPicPr>
            <a:picLocks noChangeAspect="1" noChangeArrowheads="1"/>
          </p:cNvPicPr>
          <p:nvPr/>
        </p:nvPicPr>
        <p:blipFill rotWithShape="1">
          <a:blip r:embed="rId2" cstate="print">
            <a:extLst>
              <a:ext uri="{28A0092B-C50C-407E-A947-70E740481C1C}">
                <a14:useLocalDpi xmlns:a14="http://schemas.microsoft.com/office/drawing/2010/main" val="0"/>
              </a:ext>
            </a:extLst>
          </a:blip>
          <a:srcRect l="23219" t="3006" r="30247" b="49856"/>
          <a:stretch/>
        </p:blipFill>
        <p:spPr bwMode="auto">
          <a:xfrm rot="2333929" flipH="1">
            <a:off x="1271452" y="3621912"/>
            <a:ext cx="867003" cy="715277"/>
          </a:xfrm>
          <a:prstGeom prst="rect">
            <a:avLst/>
          </a:prstGeom>
          <a:noFill/>
          <a:extLst>
            <a:ext uri="{909E8E84-426E-40DD-AFC4-6F175D3DCCD1}">
              <a14:hiddenFill xmlns:a14="http://schemas.microsoft.com/office/drawing/2010/main">
                <a:solidFill>
                  <a:srgbClr val="FFFFFF"/>
                </a:solidFill>
              </a14:hiddenFill>
            </a:ext>
          </a:extLst>
        </p:spPr>
      </p:pic>
      <p:sp>
        <p:nvSpPr>
          <p:cNvPr id="66" name="Text Box 33"/>
          <p:cNvSpPr txBox="1">
            <a:spLocks noChangeArrowheads="1"/>
          </p:cNvSpPr>
          <p:nvPr/>
        </p:nvSpPr>
        <p:spPr bwMode="auto">
          <a:xfrm rot="19975377">
            <a:off x="3722969" y="4162509"/>
            <a:ext cx="1006766"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z</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Tree>
    <p:extLst>
      <p:ext uri="{BB962C8B-B14F-4D97-AF65-F5344CB8AC3E}">
        <p14:creationId xmlns:p14="http://schemas.microsoft.com/office/powerpoint/2010/main" val="30485732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64"/>
                                        </p:tgtEl>
                                        <p:attrNameLst>
                                          <p:attrName>style.visibility</p:attrName>
                                        </p:attrNameLst>
                                      </p:cBhvr>
                                      <p:to>
                                        <p:strVal val="visible"/>
                                      </p:to>
                                    </p:set>
                                    <p:anim calcmode="lin" valueType="num">
                                      <p:cBhvr additive="base">
                                        <p:cTn id="7" dur="500" fill="hold"/>
                                        <p:tgtEl>
                                          <p:spTgt spid="64"/>
                                        </p:tgtEl>
                                        <p:attrNameLst>
                                          <p:attrName>ppt_x</p:attrName>
                                        </p:attrNameLst>
                                      </p:cBhvr>
                                      <p:tavLst>
                                        <p:tav tm="0">
                                          <p:val>
                                            <p:strVal val="0-#ppt_w/2"/>
                                          </p:val>
                                        </p:tav>
                                        <p:tav tm="100000">
                                          <p:val>
                                            <p:strVal val="#ppt_x"/>
                                          </p:val>
                                        </p:tav>
                                      </p:tavLst>
                                    </p:anim>
                                    <p:anim calcmode="lin" valueType="num">
                                      <p:cBhvr additive="base">
                                        <p:cTn id="8" dur="500" fill="hold"/>
                                        <p:tgtEl>
                                          <p:spTgt spid="64"/>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5"/>
                                        </p:tgtEl>
                                        <p:attrNameLst>
                                          <p:attrName>style.visibility</p:attrName>
                                        </p:attrNameLst>
                                      </p:cBhvr>
                                      <p:to>
                                        <p:strVal val="visible"/>
                                      </p:to>
                                    </p:set>
                                  </p:childTnLst>
                                </p:cTn>
                              </p:par>
                              <p:par>
                                <p:cTn id="13" presetID="42" presetClass="path" presetSubtype="0" accel="50000" decel="50000" fill="hold" nodeType="withEffect">
                                  <p:stCondLst>
                                    <p:cond delay="0"/>
                                  </p:stCondLst>
                                  <p:childTnLst>
                                    <p:animMotion origin="layout" path="M -0.03004 -0.0625 L -1.38889E-6 2.96296E-6 " pathEditMode="relative" rAng="0" ptsTypes="AA">
                                      <p:cBhvr>
                                        <p:cTn id="14" dur="2000" fill="hold"/>
                                        <p:tgtEl>
                                          <p:spTgt spid="45"/>
                                        </p:tgtEl>
                                        <p:attrNameLst>
                                          <p:attrName>ppt_x</p:attrName>
                                          <p:attrName>ppt_y</p:attrName>
                                        </p:attrNameLst>
                                      </p:cBhvr>
                                      <p:rCtr x="1458" y="3241"/>
                                    </p:animMotion>
                                  </p:childTnLst>
                                </p:cTn>
                              </p:par>
                              <p:par>
                                <p:cTn id="15" presetID="10" presetClass="exit" presetSubtype="0" fill="hold" nodeType="withEffect">
                                  <p:stCondLst>
                                    <p:cond delay="0"/>
                                  </p:stCondLst>
                                  <p:childTnLst>
                                    <p:animEffect transition="out" filter="fade">
                                      <p:cBhvr>
                                        <p:cTn id="16" dur="500"/>
                                        <p:tgtEl>
                                          <p:spTgt spid="2"/>
                                        </p:tgtEl>
                                      </p:cBhvr>
                                    </p:animEffect>
                                    <p:set>
                                      <p:cBhvr>
                                        <p:cTn id="17" dur="1" fill="hold">
                                          <p:stCondLst>
                                            <p:cond delay="499"/>
                                          </p:stCondLst>
                                        </p:cTn>
                                        <p:tgtEl>
                                          <p:spTgt spid="2"/>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2" presetClass="entr" presetSubtype="8" fill="hold" nodeType="clickEffect">
                                  <p:stCondLst>
                                    <p:cond delay="0"/>
                                  </p:stCondLst>
                                  <p:childTnLst>
                                    <p:set>
                                      <p:cBhvr>
                                        <p:cTn id="21" dur="1" fill="hold">
                                          <p:stCondLst>
                                            <p:cond delay="0"/>
                                          </p:stCondLst>
                                        </p:cTn>
                                        <p:tgtEl>
                                          <p:spTgt spid="13">
                                            <p:txEl>
                                              <p:pRg st="1" end="1"/>
                                            </p:txEl>
                                          </p:spTgt>
                                        </p:tgtEl>
                                        <p:attrNameLst>
                                          <p:attrName>style.visibility</p:attrName>
                                        </p:attrNameLst>
                                      </p:cBhvr>
                                      <p:to>
                                        <p:strVal val="visible"/>
                                      </p:to>
                                    </p:set>
                                    <p:anim calcmode="lin" valueType="num">
                                      <p:cBhvr additive="base">
                                        <p:cTn id="22"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23" dur="500" fill="hold"/>
                                        <p:tgtEl>
                                          <p:spTgt spid="13">
                                            <p:txEl>
                                              <p:pRg st="1" end="1"/>
                                            </p:txEl>
                                          </p:spTgt>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66"/>
                                        </p:tgtEl>
                                        <p:attrNameLst>
                                          <p:attrName>style.visibility</p:attrName>
                                        </p:attrNameLst>
                                      </p:cBhvr>
                                      <p:to>
                                        <p:strVal val="visible"/>
                                      </p:to>
                                    </p:set>
                                    <p:anim calcmode="lin" valueType="num">
                                      <p:cBhvr additive="base">
                                        <p:cTn id="26" dur="500" fill="hold"/>
                                        <p:tgtEl>
                                          <p:spTgt spid="66"/>
                                        </p:tgtEl>
                                        <p:attrNameLst>
                                          <p:attrName>ppt_x</p:attrName>
                                        </p:attrNameLst>
                                      </p:cBhvr>
                                      <p:tavLst>
                                        <p:tav tm="0">
                                          <p:val>
                                            <p:strVal val="0-#ppt_w/2"/>
                                          </p:val>
                                        </p:tav>
                                        <p:tav tm="100000">
                                          <p:val>
                                            <p:strVal val="#ppt_x"/>
                                          </p:val>
                                        </p:tav>
                                      </p:tavLst>
                                    </p:anim>
                                    <p:anim calcmode="lin" valueType="num">
                                      <p:cBhvr additive="base">
                                        <p:cTn id="27"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2" presetClass="entr" presetSubtype="8" fill="hold" nodeType="clickEffect">
                                  <p:stCondLst>
                                    <p:cond delay="0"/>
                                  </p:stCondLst>
                                  <p:childTnLst>
                                    <p:set>
                                      <p:cBhvr>
                                        <p:cTn id="31" dur="1" fill="hold">
                                          <p:stCondLst>
                                            <p:cond delay="0"/>
                                          </p:stCondLst>
                                        </p:cTn>
                                        <p:tgtEl>
                                          <p:spTgt spid="13">
                                            <p:txEl>
                                              <p:pRg st="2" end="2"/>
                                            </p:txEl>
                                          </p:spTgt>
                                        </p:tgtEl>
                                        <p:attrNameLst>
                                          <p:attrName>style.visibility</p:attrName>
                                        </p:attrNameLst>
                                      </p:cBhvr>
                                      <p:to>
                                        <p:strVal val="visible"/>
                                      </p:to>
                                    </p:set>
                                    <p:anim calcmode="lin" valueType="num">
                                      <p:cBhvr additive="base">
                                        <p:cTn id="32"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33"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7" name="Group 6"/>
          <p:cNvGrpSpPr/>
          <p:nvPr/>
        </p:nvGrpSpPr>
        <p:grpSpPr>
          <a:xfrm>
            <a:off x="-152400" y="914400"/>
            <a:ext cx="5077430" cy="4470327"/>
            <a:chOff x="-152400" y="1941493"/>
            <a:chExt cx="5077430" cy="4470327"/>
          </a:xfrm>
        </p:grpSpPr>
        <p:pic>
          <p:nvPicPr>
            <p:cNvPr id="43" name="Picture 42"/>
            <p:cNvPicPr>
              <a:picLocks noChangeAspect="1"/>
            </p:cNvPicPr>
            <p:nvPr/>
          </p:nvPicPr>
          <p:blipFill>
            <a:blip r:embed="rId2"/>
            <a:stretch>
              <a:fillRect/>
            </a:stretch>
          </p:blipFill>
          <p:spPr>
            <a:xfrm>
              <a:off x="91691" y="2819850"/>
              <a:ext cx="4297439" cy="3591970"/>
            </a:xfrm>
            <a:prstGeom prst="rect">
              <a:avLst/>
            </a:prstGeom>
          </p:spPr>
        </p:pic>
        <p:sp>
          <p:nvSpPr>
            <p:cNvPr id="45" name="Text Box 33"/>
            <p:cNvSpPr txBox="1">
              <a:spLocks noChangeArrowheads="1"/>
            </p:cNvSpPr>
            <p:nvPr/>
          </p:nvSpPr>
          <p:spPr bwMode="auto">
            <a:xfrm>
              <a:off x="-1524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Described by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10,000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8" name="Group 7"/>
          <p:cNvGrpSpPr/>
          <p:nvPr/>
        </p:nvGrpSpPr>
        <p:grpSpPr>
          <a:xfrm>
            <a:off x="4495800" y="914400"/>
            <a:ext cx="5077430" cy="4465169"/>
            <a:chOff x="4495800" y="1941493"/>
            <a:chExt cx="5077430" cy="4465169"/>
          </a:xfrm>
        </p:grpSpPr>
        <p:pic>
          <p:nvPicPr>
            <p:cNvPr id="44" name="Picture 43"/>
            <p:cNvPicPr>
              <a:picLocks noChangeAspect="1"/>
            </p:cNvPicPr>
            <p:nvPr/>
          </p:nvPicPr>
          <p:blipFill>
            <a:blip r:embed="rId3"/>
            <a:stretch>
              <a:fillRect/>
            </a:stretch>
          </p:blipFill>
          <p:spPr>
            <a:xfrm>
              <a:off x="4508406" y="2825262"/>
              <a:ext cx="4577708" cy="3581400"/>
            </a:xfrm>
            <a:prstGeom prst="rect">
              <a:avLst/>
            </a:prstGeom>
          </p:spPr>
        </p:pic>
        <p:sp>
          <p:nvSpPr>
            <p:cNvPr id="47" name="Text Box 33"/>
            <p:cNvSpPr txBox="1">
              <a:spLocks noChangeArrowheads="1"/>
            </p:cNvSpPr>
            <p:nvPr/>
          </p:nvSpPr>
          <p:spPr bwMode="auto">
            <a:xfrm>
              <a:off x="4495800" y="1941493"/>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Described by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100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sp>
        <p:nvSpPr>
          <p:cNvPr id="48" name="Text Box 33"/>
          <p:cNvSpPr txBox="1">
            <a:spLocks noChangeArrowheads="1"/>
          </p:cNvSpPr>
          <p:nvPr/>
        </p:nvSpPr>
        <p:spPr bwMode="auto">
          <a:xfrm>
            <a:off x="2133600" y="5638800"/>
            <a:ext cx="507743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Then recognize the face using these 100 numbers</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Tree>
    <p:extLst>
      <p:ext uri="{BB962C8B-B14F-4D97-AF65-F5344CB8AC3E}">
        <p14:creationId xmlns:p14="http://schemas.microsoft.com/office/powerpoint/2010/main" val="841697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0-#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48"/>
                                        </p:tgtEl>
                                        <p:attrNameLst>
                                          <p:attrName>style.visibility</p:attrName>
                                        </p:attrNameLst>
                                      </p:cBhvr>
                                      <p:to>
                                        <p:strVal val="visible"/>
                                      </p:to>
                                    </p:set>
                                    <p:anim calcmode="lin" valueType="num">
                                      <p:cBhvr additive="base">
                                        <p:cTn id="19" dur="500" fill="hold"/>
                                        <p:tgtEl>
                                          <p:spTgt spid="48"/>
                                        </p:tgtEl>
                                        <p:attrNameLst>
                                          <p:attrName>ppt_x</p:attrName>
                                        </p:attrNameLst>
                                      </p:cBhvr>
                                      <p:tavLst>
                                        <p:tav tm="0">
                                          <p:val>
                                            <p:strVal val="0-#ppt_w/2"/>
                                          </p:val>
                                        </p:tav>
                                        <p:tav tm="100000">
                                          <p:val>
                                            <p:strVal val="#ppt_x"/>
                                          </p:val>
                                        </p:tav>
                                      </p:tavLst>
                                    </p:anim>
                                    <p:anim calcmode="lin" valueType="num">
                                      <p:cBhvr additive="base">
                                        <p:cTn id="20"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1</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pixel</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x</a:t>
              </a:r>
              <a:r>
                <a:rPr kumimoji="0" lang="en-US"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sym typeface="Symbol" panose="05050102010706020507" pitchFamily="18" charset="2"/>
                </a:rPr>
                <a:t>2</a:t>
              </a:r>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marR="0" lvl="0" indent="-34290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Locate lot of faces.</a:t>
            </a:r>
          </a:p>
        </p:txBody>
      </p:sp>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Dimension Reduction</a:t>
            </a:r>
          </a:p>
        </p:txBody>
      </p:sp>
      <p:sp>
        <p:nvSpPr>
          <p:cNvPr id="66" name="Rectangle 5"/>
          <p:cNvSpPr>
            <a:spLocks noChangeArrowheads="1"/>
          </p:cNvSpPr>
          <p:nvPr/>
        </p:nvSpPr>
        <p:spPr bwMode="auto">
          <a:xfrm>
            <a:off x="4572002" y="1723646"/>
            <a:ext cx="4406976"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“Fit” the data with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 multi-dimensional ellipse.</a:t>
            </a:r>
          </a:p>
          <a:p>
            <a:pPr marL="0" indent="0" algn="ctr">
              <a:spcBef>
                <a:spcPct val="0"/>
              </a:spcBef>
            </a:pPr>
            <a:r>
              <a:rPr lang="en-US" altLang="en-US" sz="2800" dirty="0">
                <a:solidFill>
                  <a:schemeClr val="tx2"/>
                </a:solidFill>
                <a:latin typeface="Times New Roman" pitchFamily="18" charset="0"/>
                <a:sym typeface="Symbol" panose="05050102010706020507" pitchFamily="18" charset="2"/>
              </a:rPr>
              <a:t>How do you do this?</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CA"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grpSp>
        <p:nvGrpSpPr>
          <p:cNvPr id="37" name="Group 36"/>
          <p:cNvGrpSpPr/>
          <p:nvPr/>
        </p:nvGrpSpPr>
        <p:grpSpPr>
          <a:xfrm>
            <a:off x="838200" y="4343400"/>
            <a:ext cx="3276600" cy="1600200"/>
            <a:chOff x="838200" y="4343400"/>
            <a:chExt cx="3276600" cy="1600200"/>
          </a:xfrm>
        </p:grpSpPr>
        <p:cxnSp>
          <p:nvCxnSpPr>
            <p:cNvPr id="38" name="Straight Arrow Connector 37"/>
            <p:cNvCxnSpPr/>
            <p:nvPr/>
          </p:nvCxnSpPr>
          <p:spPr bwMode="auto">
            <a:xfrm flipV="1">
              <a:off x="838200" y="4343400"/>
              <a:ext cx="3276600" cy="1600200"/>
            </a:xfrm>
            <a:prstGeom prst="straightConnector1">
              <a:avLst/>
            </a:prstGeom>
            <a:noFill/>
            <a:ln w="38100" cap="sq" cmpd="sng" algn="ctr">
              <a:solidFill>
                <a:schemeClr val="hlink"/>
              </a:solidFill>
              <a:prstDash val="solid"/>
              <a:round/>
              <a:headEnd type="none" w="med" len="med"/>
              <a:tailEnd type="triangle"/>
            </a:ln>
            <a:effectLst/>
          </p:spPr>
        </p:cxnSp>
        <p:cxnSp>
          <p:nvCxnSpPr>
            <p:cNvPr id="39" name="Straight Arrow Connector 38"/>
            <p:cNvCxnSpPr/>
            <p:nvPr/>
          </p:nvCxnSpPr>
          <p:spPr bwMode="auto">
            <a:xfrm flipH="1" flipV="1">
              <a:off x="2001344" y="4561080"/>
              <a:ext cx="567300" cy="1260390"/>
            </a:xfrm>
            <a:prstGeom prst="straightConnector1">
              <a:avLst/>
            </a:prstGeom>
            <a:noFill/>
            <a:ln w="38100" cap="sq" cmpd="sng" algn="ctr">
              <a:solidFill>
                <a:schemeClr val="hlink"/>
              </a:solidFill>
              <a:prstDash val="solid"/>
              <a:round/>
              <a:headEnd type="none" w="med" len="med"/>
              <a:tailEnd type="triangle"/>
            </a:ln>
            <a:effectLst/>
          </p:spPr>
        </p:cxnSp>
      </p:grpSp>
      <p:pic>
        <p:nvPicPr>
          <p:cNvPr id="40" name="Picture 8" descr="Image result for Lower Dimensionality eigenvectors">
            <a:extLst>
              <a:ext uri="{FF2B5EF4-FFF2-40B4-BE49-F238E27FC236}">
                <a16:creationId xmlns:a16="http://schemas.microsoft.com/office/drawing/2014/main" id="{8A57029C-5BE7-4055-AD37-A896CE495D53}"/>
              </a:ext>
            </a:extLst>
          </p:cNvPr>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471494" y="3831465"/>
            <a:ext cx="4114800" cy="2983230"/>
          </a:xfrm>
          <a:prstGeom prst="rect">
            <a:avLst/>
          </a:prstGeom>
          <a:noFill/>
          <a:extLst>
            <a:ext uri="{909E8E84-426E-40DD-AFC4-6F175D3DCCD1}">
              <a14:hiddenFill xmlns:a14="http://schemas.microsoft.com/office/drawing/2010/main">
                <a:solidFill>
                  <a:srgbClr val="FFFFFF"/>
                </a:solidFill>
              </a14:hiddenFill>
            </a:ext>
          </a:extLst>
        </p:spPr>
      </p:pic>
      <p:pic>
        <p:nvPicPr>
          <p:cNvPr id="41" name="Picture 40">
            <a:extLst>
              <a:ext uri="{FF2B5EF4-FFF2-40B4-BE49-F238E27FC236}">
                <a16:creationId xmlns:a16="http://schemas.microsoft.com/office/drawing/2014/main" id="{632397D8-00DA-45D5-AA58-505E803430EF}"/>
              </a:ext>
            </a:extLst>
          </p:cNvPr>
          <p:cNvPicPr>
            <a:picLocks noChangeAspect="1"/>
          </p:cNvPicPr>
          <p:nvPr/>
        </p:nvPicPr>
        <p:blipFill>
          <a:blip r:embed="rId4"/>
          <a:stretch>
            <a:fillRect/>
          </a:stretch>
        </p:blipFill>
        <p:spPr>
          <a:xfrm>
            <a:off x="163895" y="1447800"/>
            <a:ext cx="2651305" cy="2216066"/>
          </a:xfrm>
          <a:prstGeom prst="rect">
            <a:avLst/>
          </a:prstGeom>
        </p:spPr>
      </p:pic>
    </p:spTree>
    <p:extLst>
      <p:ext uri="{BB962C8B-B14F-4D97-AF65-F5344CB8AC3E}">
        <p14:creationId xmlns:p14="http://schemas.microsoft.com/office/powerpoint/2010/main" val="40135635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4">
                                            <p:txEl>
                                              <p:pRg st="0" end="0"/>
                                            </p:txEl>
                                          </p:spTgt>
                                        </p:tgtEl>
                                        <p:attrNameLst>
                                          <p:attrName>style.visibility</p:attrName>
                                        </p:attrNameLst>
                                      </p:cBhvr>
                                      <p:to>
                                        <p:strVal val="visible"/>
                                      </p:to>
                                    </p:set>
                                    <p:anim calcmode="lin" valueType="num">
                                      <p:cBhvr additive="base">
                                        <p:cTn id="7"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4">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0-#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41"/>
                                        </p:tgtEl>
                                        <p:attrNameLst>
                                          <p:attrName>style.visibility</p:attrName>
                                        </p:attrNameLst>
                                      </p:cBhvr>
                                      <p:to>
                                        <p:strVal val="visible"/>
                                      </p:to>
                                    </p:set>
                                    <p:anim calcmode="lin" valueType="num">
                                      <p:cBhvr additive="base">
                                        <p:cTn id="15" dur="500" fill="hold"/>
                                        <p:tgtEl>
                                          <p:spTgt spid="41"/>
                                        </p:tgtEl>
                                        <p:attrNameLst>
                                          <p:attrName>ppt_x</p:attrName>
                                        </p:attrNameLst>
                                      </p:cBhvr>
                                      <p:tavLst>
                                        <p:tav tm="0">
                                          <p:val>
                                            <p:strVal val="0-#ppt_w/2"/>
                                          </p:val>
                                        </p:tav>
                                        <p:tav tm="100000">
                                          <p:val>
                                            <p:strVal val="#ppt_x"/>
                                          </p:val>
                                        </p:tav>
                                      </p:tavLst>
                                    </p:anim>
                                    <p:anim calcmode="lin" valueType="num">
                                      <p:cBhvr additive="base">
                                        <p:cTn id="16" dur="500" fill="hold"/>
                                        <p:tgtEl>
                                          <p:spTgt spid="41"/>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6">
                                            <p:txEl>
                                              <p:pRg st="0" end="0"/>
                                            </p:txEl>
                                          </p:spTgt>
                                        </p:tgtEl>
                                        <p:attrNameLst>
                                          <p:attrName>style.visibility</p:attrName>
                                        </p:attrNameLst>
                                      </p:cBhvr>
                                      <p:to>
                                        <p:strVal val="visible"/>
                                      </p:to>
                                    </p:set>
                                    <p:anim calcmode="lin" valueType="num">
                                      <p:cBhvr additive="base">
                                        <p:cTn id="19"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67"/>
                                        </p:tgtEl>
                                        <p:attrNameLst>
                                          <p:attrName>style.visibility</p:attrName>
                                        </p:attrNameLst>
                                      </p:cBhvr>
                                      <p:to>
                                        <p:strVal val="visible"/>
                                      </p:to>
                                    </p:set>
                                    <p:anim calcmode="lin" valueType="num">
                                      <p:cBhvr additive="base">
                                        <p:cTn id="23" dur="500" fill="hold"/>
                                        <p:tgtEl>
                                          <p:spTgt spid="67"/>
                                        </p:tgtEl>
                                        <p:attrNameLst>
                                          <p:attrName>ppt_x</p:attrName>
                                        </p:attrNameLst>
                                      </p:cBhvr>
                                      <p:tavLst>
                                        <p:tav tm="0">
                                          <p:val>
                                            <p:strVal val="0-#ppt_w/2"/>
                                          </p:val>
                                        </p:tav>
                                        <p:tav tm="100000">
                                          <p:val>
                                            <p:strVal val="#ppt_x"/>
                                          </p:val>
                                        </p:tav>
                                      </p:tavLst>
                                    </p:anim>
                                    <p:anim calcmode="lin" valueType="num">
                                      <p:cBhvr additive="base">
                                        <p:cTn id="24" dur="500" fill="hold"/>
                                        <p:tgtEl>
                                          <p:spTgt spid="67"/>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37"/>
                                        </p:tgtEl>
                                        <p:attrNameLst>
                                          <p:attrName>style.visibility</p:attrName>
                                        </p:attrNameLst>
                                      </p:cBhvr>
                                      <p:to>
                                        <p:strVal val="visible"/>
                                      </p:to>
                                    </p:set>
                                    <p:anim calcmode="lin" valueType="num">
                                      <p:cBhvr additive="base">
                                        <p:cTn id="27" dur="500" fill="hold"/>
                                        <p:tgtEl>
                                          <p:spTgt spid="37"/>
                                        </p:tgtEl>
                                        <p:attrNameLst>
                                          <p:attrName>ppt_x</p:attrName>
                                        </p:attrNameLst>
                                      </p:cBhvr>
                                      <p:tavLst>
                                        <p:tav tm="0">
                                          <p:val>
                                            <p:strVal val="0-#ppt_w/2"/>
                                          </p:val>
                                        </p:tav>
                                        <p:tav tm="100000">
                                          <p:val>
                                            <p:strVal val="#ppt_x"/>
                                          </p:val>
                                        </p:tav>
                                      </p:tavLst>
                                    </p:anim>
                                    <p:anim calcmode="lin" valueType="num">
                                      <p:cBhvr additive="base">
                                        <p:cTn id="28" dur="500" fill="hold"/>
                                        <p:tgtEl>
                                          <p:spTgt spid="37"/>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0-#ppt_w/2"/>
                                          </p:val>
                                        </p:tav>
                                        <p:tav tm="100000">
                                          <p:val>
                                            <p:strVal val="#ppt_x"/>
                                          </p:val>
                                        </p:tav>
                                      </p:tavLst>
                                    </p:anim>
                                    <p:anim calcmode="lin" valueType="num">
                                      <p:cBhvr additive="base">
                                        <p:cTn id="32"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66">
                                            <p:txEl>
                                              <p:pRg st="1" end="1"/>
                                            </p:txEl>
                                          </p:spTgt>
                                        </p:tgtEl>
                                        <p:attrNameLst>
                                          <p:attrName>style.visibility</p:attrName>
                                        </p:attrNameLst>
                                      </p:cBhvr>
                                      <p:to>
                                        <p:strVal val="visible"/>
                                      </p:to>
                                    </p:set>
                                    <p:anim calcmode="lin" valueType="num">
                                      <p:cBhvr additive="base">
                                        <p:cTn id="37" dur="500" fill="hold"/>
                                        <p:tgtEl>
                                          <p:spTgt spid="66">
                                            <p:txEl>
                                              <p:pRg st="1" end="1"/>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66">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pic>
        <p:nvPicPr>
          <p:cNvPr id="65" name="Picture 8" descr="Image result for Lower Dimensionality eigenvecto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1494" y="3831465"/>
            <a:ext cx="4114800" cy="2983230"/>
          </a:xfrm>
          <a:prstGeom prst="rect">
            <a:avLst/>
          </a:prstGeom>
          <a:noFill/>
          <a:extLst>
            <a:ext uri="{909E8E84-426E-40DD-AFC4-6F175D3DCCD1}">
              <a14:hiddenFill xmlns:a14="http://schemas.microsoft.com/office/drawing/2010/main">
                <a:solidFill>
                  <a:srgbClr val="FFFFFF"/>
                </a:solidFill>
              </a14:hiddenFill>
            </a:ext>
          </a:extLst>
        </p:spPr>
      </p:pic>
      <p:sp>
        <p:nvSpPr>
          <p:cNvPr id="66" name="Rectangle 5"/>
          <p:cNvSpPr>
            <a:spLocks noChangeArrowheads="1"/>
          </p:cNvSpPr>
          <p:nvPr/>
        </p:nvSpPr>
        <p:spPr bwMode="auto">
          <a:xfrm>
            <a:off x="3583721" y="777657"/>
            <a:ext cx="559640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Let us understand the distribution </a:t>
            </a:r>
            <a:br>
              <a:rPr lang="en-US" altLang="en-US" sz="2800" dirty="0">
                <a:latin typeface="Times New Roman" pitchFamily="18" charset="0"/>
              </a:rPr>
            </a:br>
            <a:r>
              <a:rPr lang="en-US" altLang="en-US" sz="2800" dirty="0">
                <a:latin typeface="Times New Roman" pitchFamily="18" charset="0"/>
              </a:rPr>
              <a:t>of faces better</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By finding a simple a model</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explaining where this data may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have come from.</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Say by “fitting” the data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 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4268987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68"/>
                                        </p:tgtEl>
                                        <p:attrNameLst>
                                          <p:attrName>style.visibility</p:attrName>
                                        </p:attrNameLst>
                                      </p:cBhvr>
                                      <p:to>
                                        <p:strVal val="visible"/>
                                      </p:to>
                                    </p:set>
                                    <p:anim calcmode="lin" valueType="num">
                                      <p:cBhvr additive="base">
                                        <p:cTn id="7" dur="500" fill="hold"/>
                                        <p:tgtEl>
                                          <p:spTgt spid="68"/>
                                        </p:tgtEl>
                                        <p:attrNameLst>
                                          <p:attrName>ppt_x</p:attrName>
                                        </p:attrNameLst>
                                      </p:cBhvr>
                                      <p:tavLst>
                                        <p:tav tm="0">
                                          <p:val>
                                            <p:strVal val="#ppt_x"/>
                                          </p:val>
                                        </p:tav>
                                        <p:tav tm="100000">
                                          <p:val>
                                            <p:strVal val="#ppt_x"/>
                                          </p:val>
                                        </p:tav>
                                      </p:tavLst>
                                    </p:anim>
                                    <p:anim calcmode="lin" valueType="num">
                                      <p:cBhvr additive="base">
                                        <p:cTn id="8" dur="500" fill="hold"/>
                                        <p:tgtEl>
                                          <p:spTgt spid="6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6">
                                            <p:txEl>
                                              <p:pRg st="0" end="0"/>
                                            </p:txEl>
                                          </p:spTgt>
                                        </p:tgtEl>
                                        <p:attrNameLst>
                                          <p:attrName>style.visibility</p:attrName>
                                        </p:attrNameLst>
                                      </p:cBhvr>
                                      <p:to>
                                        <p:strVal val="visible"/>
                                      </p:to>
                                    </p:set>
                                    <p:anim calcmode="lin" valueType="num">
                                      <p:cBhvr additive="base">
                                        <p:cTn id="13"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6">
                                            <p:txEl>
                                              <p:pRg st="1" end="1"/>
                                            </p:txEl>
                                          </p:spTgt>
                                        </p:tgtEl>
                                        <p:attrNameLst>
                                          <p:attrName>style.visibility</p:attrName>
                                        </p:attrNameLst>
                                      </p:cBhvr>
                                      <p:to>
                                        <p:strVal val="visible"/>
                                      </p:to>
                                    </p:set>
                                    <p:anim calcmode="lin" valueType="num">
                                      <p:cBhvr additive="base">
                                        <p:cTn id="19"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6">
                                            <p:txEl>
                                              <p:pRg st="2" end="2"/>
                                            </p:txEl>
                                          </p:spTgt>
                                        </p:tgtEl>
                                        <p:attrNameLst>
                                          <p:attrName>style.visibility</p:attrName>
                                        </p:attrNameLst>
                                      </p:cBhvr>
                                      <p:to>
                                        <p:strVal val="visible"/>
                                      </p:to>
                                    </p:set>
                                    <p:anim calcmode="lin" valueType="num">
                                      <p:cBhvr additive="base">
                                        <p:cTn id="25"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8"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0106" name="AutoShape 10"/>
          <p:cNvSpPr>
            <a:spLocks noChangeArrowheads="1"/>
          </p:cNvSpPr>
          <p:nvPr/>
        </p:nvSpPr>
        <p:spPr bwMode="auto">
          <a:xfrm>
            <a:off x="3352800" y="5882460"/>
            <a:ext cx="5410200" cy="867365"/>
          </a:xfrm>
          <a:prstGeom prst="wedgeRectCallout">
            <a:avLst>
              <a:gd name="adj1" fmla="val -54019"/>
              <a:gd name="adj2" fmla="val 16968"/>
            </a:avLst>
          </a:prstGeom>
          <a:solidFill>
            <a:schemeClr val="bg2"/>
          </a:solidFill>
          <a:ln w="9525">
            <a:solidFill>
              <a:schemeClr val="bg1"/>
            </a:solidFill>
            <a:miter lim="800000"/>
            <a:headEnd/>
            <a:tailEnd/>
          </a:ln>
        </p:spPr>
        <p:txBody>
          <a:bodyPr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Please give me feedback</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so that I can better serve you.</a:t>
            </a:r>
            <a:endParaRPr lang="en-US" altLang="en-US" sz="1800" dirty="0">
              <a:solidFill>
                <a:schemeClr val="tx2"/>
              </a:solidFill>
              <a:latin typeface="Times New Roman" pitchFamily="18" charset="0"/>
            </a:endParaRPr>
          </a:p>
        </p:txBody>
      </p:sp>
      <p:sp>
        <p:nvSpPr>
          <p:cNvPr id="12" name="AutoShape 9"/>
          <p:cNvSpPr>
            <a:spLocks noChangeArrowheads="1"/>
          </p:cNvSpPr>
          <p:nvPr/>
        </p:nvSpPr>
        <p:spPr bwMode="auto">
          <a:xfrm>
            <a:off x="3380942" y="3043321"/>
            <a:ext cx="5508331" cy="1384988"/>
          </a:xfrm>
          <a:prstGeom prst="wedgeRectCallout">
            <a:avLst>
              <a:gd name="adj1" fmla="val -53815"/>
              <a:gd name="adj2" fmla="val 75528"/>
            </a:avLst>
          </a:prstGeom>
          <a:solidFill>
            <a:schemeClr val="bg2"/>
          </a:solidFill>
          <a:ln w="9525">
            <a:solidFill>
              <a:schemeClr val="bg1"/>
            </a:solidFill>
            <a:miter lim="800000"/>
            <a:headEnd/>
            <a:tailEnd/>
          </a:ln>
        </p:spPr>
        <p:txBody>
          <a:bodyPr wrap="square"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If you don’t understand</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specifically what I am talking about</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PLEASE ASK.</a:t>
            </a:r>
            <a:endParaRPr lang="en-US" altLang="en-US" sz="1800" dirty="0">
              <a:solidFill>
                <a:schemeClr val="tx2"/>
              </a:solidFill>
              <a:latin typeface="Times New Roman" pitchFamily="18" charset="0"/>
            </a:endParaRPr>
          </a:p>
        </p:txBody>
      </p:sp>
      <p:grpSp>
        <p:nvGrpSpPr>
          <p:cNvPr id="3" name="Group 2"/>
          <p:cNvGrpSpPr/>
          <p:nvPr/>
        </p:nvGrpSpPr>
        <p:grpSpPr>
          <a:xfrm>
            <a:off x="360363" y="-76200"/>
            <a:ext cx="8097837" cy="6781800"/>
            <a:chOff x="360363" y="-76200"/>
            <a:chExt cx="8097837" cy="6781800"/>
          </a:xfrm>
        </p:grpSpPr>
        <p:sp>
          <p:nvSpPr>
            <p:cNvPr id="13" name="Rectangle 2"/>
            <p:cNvSpPr txBox="1">
              <a:spLocks noChangeArrowheads="1"/>
            </p:cNvSpPr>
            <p:nvPr/>
          </p:nvSpPr>
          <p:spPr>
            <a:xfrm>
              <a:off x="685800" y="-76200"/>
              <a:ext cx="7772400" cy="1143000"/>
            </a:xfrm>
            <a:prstGeom prst="rect">
              <a:avLst/>
            </a:prstGeom>
          </p:spPr>
          <p:txBody>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eaLnBrk="1" hangingPunct="1"/>
              <a:r>
                <a:rPr lang="en-CA" altLang="en-US" sz="7200" kern="0" dirty="0">
                  <a:latin typeface="Script MT Bold" pitchFamily="66" charset="0"/>
                </a:rPr>
                <a:t>Welcome</a:t>
              </a:r>
            </a:p>
          </p:txBody>
        </p:sp>
        <p:pic>
          <p:nvPicPr>
            <p:cNvPr id="14" name="Picture 5"/>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0363" y="3570514"/>
              <a:ext cx="2535237" cy="31350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2" name="Rectangle 1"/>
          <p:cNvSpPr/>
          <p:nvPr/>
        </p:nvSpPr>
        <p:spPr>
          <a:xfrm>
            <a:off x="457200" y="838200"/>
            <a:ext cx="8763000" cy="2246769"/>
          </a:xfrm>
          <a:prstGeom prst="rect">
            <a:avLst/>
          </a:prstGeom>
        </p:spPr>
        <p:txBody>
          <a:bodyPr wrap="square">
            <a:spAutoFit/>
          </a:bodyPr>
          <a:lstStyle/>
          <a:p>
            <a:pPr lvl="0"/>
            <a:r>
              <a:rPr lang="en-CA" dirty="0">
                <a:cs typeface="Times New Roman" panose="02020603050405020304" pitchFamily="18" charset="0"/>
              </a:rPr>
              <a:t>Goal: </a:t>
            </a:r>
          </a:p>
          <a:p>
            <a:pPr marL="457200" lvl="0" indent="-457200">
              <a:buFontTx/>
              <a:buChar char="-"/>
            </a:pPr>
            <a:r>
              <a:rPr lang="en-CA" dirty="0">
                <a:cs typeface="Times New Roman" panose="02020603050405020304" pitchFamily="18" charset="0"/>
              </a:rPr>
              <a:t>To present the intuition of the math    </a:t>
            </a:r>
            <a:br>
              <a:rPr lang="en-CA" dirty="0">
                <a:cs typeface="Times New Roman" panose="02020603050405020304" pitchFamily="18" charset="0"/>
              </a:rPr>
            </a:br>
            <a:r>
              <a:rPr lang="en-CA" dirty="0">
                <a:cs typeface="Times New Roman" panose="02020603050405020304" pitchFamily="18" charset="0"/>
              </a:rPr>
              <a:t>to people who have zero math back ground</a:t>
            </a:r>
          </a:p>
          <a:p>
            <a:pPr lvl="0"/>
            <a:r>
              <a:rPr lang="en-US" dirty="0">
                <a:cs typeface="Times New Roman" panose="02020603050405020304" pitchFamily="18" charset="0"/>
              </a:rPr>
              <a:t>     to give the high level understanding of machine learning. </a:t>
            </a:r>
          </a:p>
          <a:p>
            <a:pPr lvl="0"/>
            <a:r>
              <a:rPr lang="en-US" dirty="0">
                <a:cs typeface="Times New Roman" panose="02020603050405020304" pitchFamily="18" charset="0"/>
              </a:rPr>
              <a:t>- I want </a:t>
            </a:r>
            <a:r>
              <a:rPr lang="en-US" dirty="0">
                <a:solidFill>
                  <a:srgbClr val="FF0000"/>
                </a:solidFill>
                <a:cs typeface="Times New Roman" panose="02020603050405020304" pitchFamily="18" charset="0"/>
              </a:rPr>
              <a:t>YOU</a:t>
            </a:r>
            <a:r>
              <a:rPr lang="en-US" dirty="0">
                <a:cs typeface="Times New Roman" panose="02020603050405020304" pitchFamily="18" charset="0"/>
              </a:rPr>
              <a:t> to understand everything I say.</a:t>
            </a:r>
            <a:endParaRPr lang="en-CA" dirty="0">
              <a:cs typeface="Times New Roman" panose="02020603050405020304" pitchFamily="18" charset="0"/>
            </a:endParaRPr>
          </a:p>
        </p:txBody>
      </p:sp>
      <p:sp>
        <p:nvSpPr>
          <p:cNvPr id="9" name="AutoShape 9"/>
          <p:cNvSpPr>
            <a:spLocks noChangeArrowheads="1"/>
          </p:cNvSpPr>
          <p:nvPr/>
        </p:nvSpPr>
        <p:spPr bwMode="auto">
          <a:xfrm>
            <a:off x="3429000" y="4454105"/>
            <a:ext cx="5197475" cy="1384988"/>
          </a:xfrm>
          <a:prstGeom prst="wedgeRectCallout">
            <a:avLst>
              <a:gd name="adj1" fmla="val -53815"/>
              <a:gd name="adj2" fmla="val 75528"/>
            </a:avLst>
          </a:prstGeom>
          <a:solidFill>
            <a:schemeClr val="bg2"/>
          </a:solidFill>
          <a:ln w="9525">
            <a:solidFill>
              <a:schemeClr val="bg1"/>
            </a:solidFill>
            <a:miter lim="800000"/>
            <a:headEnd/>
            <a:tailEnd/>
          </a:ln>
        </p:spPr>
        <p:txBody>
          <a:bodyPr wrap="square" lIns="91433" tIns="45717" rIns="91433" bIns="45717" anchor="ctr">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itchFamily="18" charset="0"/>
              </a:rPr>
              <a:t>If you have a question </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about what you think I should say</a:t>
            </a:r>
            <a:br>
              <a:rPr lang="en-US" altLang="en-US" sz="2800" dirty="0">
                <a:solidFill>
                  <a:schemeClr val="tx2"/>
                </a:solidFill>
                <a:latin typeface="Times New Roman" pitchFamily="18" charset="0"/>
              </a:rPr>
            </a:br>
            <a:r>
              <a:rPr lang="en-US" altLang="en-US" sz="2800" dirty="0">
                <a:solidFill>
                  <a:schemeClr val="tx2"/>
                </a:solidFill>
                <a:latin typeface="Times New Roman" pitchFamily="18" charset="0"/>
              </a:rPr>
              <a:t>PLEASE WAIT till the end.</a:t>
            </a:r>
            <a:endParaRPr lang="en-US" altLang="en-US" sz="1800" dirty="0">
              <a:solidFill>
                <a:schemeClr val="tx2"/>
              </a:solidFill>
              <a:latin typeface="Times New Roman" pitchFamily="18" charset="0"/>
            </a:endParaRPr>
          </a:p>
        </p:txBody>
      </p:sp>
    </p:spTree>
    <p:extLst>
      <p:ext uri="{BB962C8B-B14F-4D97-AF65-F5344CB8AC3E}">
        <p14:creationId xmlns:p14="http://schemas.microsoft.com/office/powerpoint/2010/main" val="23760011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
                                            <p:txEl>
                                              <p:pRg st="0" end="0"/>
                                            </p:txEl>
                                          </p:spTgt>
                                        </p:tgtEl>
                                        <p:attrNameLst>
                                          <p:attrName>style.visibility</p:attrName>
                                        </p:attrNameLst>
                                      </p:cBhvr>
                                      <p:to>
                                        <p:strVal val="visible"/>
                                      </p:to>
                                    </p:set>
                                    <p:anim calcmode="lin" valueType="num">
                                      <p:cBhvr additive="base">
                                        <p:cTn id="11" dur="500" fill="hold"/>
                                        <p:tgtEl>
                                          <p:spTgt spid="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xEl>
                                              <p:pRg st="1" end="1"/>
                                            </p:txEl>
                                          </p:spTgt>
                                        </p:tgtEl>
                                        <p:attrNameLst>
                                          <p:attrName>style.visibility</p:attrName>
                                        </p:attrNameLst>
                                      </p:cBhvr>
                                      <p:to>
                                        <p:strVal val="visible"/>
                                      </p:to>
                                    </p:set>
                                    <p:anim calcmode="lin" valueType="num">
                                      <p:cBhvr additive="base">
                                        <p:cTn id="15" dur="500" fill="hold"/>
                                        <p:tgtEl>
                                          <p:spTgt spid="2">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2">
                                            <p:txEl>
                                              <p:pRg st="1" end="1"/>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2">
                                            <p:txEl>
                                              <p:pRg st="2" end="2"/>
                                            </p:txEl>
                                          </p:spTgt>
                                        </p:tgtEl>
                                        <p:attrNameLst>
                                          <p:attrName>style.visibility</p:attrName>
                                        </p:attrNameLst>
                                      </p:cBhvr>
                                      <p:to>
                                        <p:strVal val="visible"/>
                                      </p:to>
                                    </p:set>
                                    <p:anim calcmode="lin" valueType="num">
                                      <p:cBhvr additive="base">
                                        <p:cTn id="19" dur="500" fill="hold"/>
                                        <p:tgtEl>
                                          <p:spTgt spid="2">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2">
                                            <p:txEl>
                                              <p:pRg st="3" end="3"/>
                                            </p:txEl>
                                          </p:spTgt>
                                        </p:tgtEl>
                                        <p:attrNameLst>
                                          <p:attrName>style.visibility</p:attrName>
                                        </p:attrNameLst>
                                      </p:cBhvr>
                                      <p:to>
                                        <p:strVal val="visible"/>
                                      </p:to>
                                    </p:set>
                                    <p:anim calcmode="lin" valueType="num">
                                      <p:cBhvr additive="base">
                                        <p:cTn id="25" dur="500" fill="hold"/>
                                        <p:tgtEl>
                                          <p:spTgt spid="2">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2"/>
                                        </p:tgtEl>
                                        <p:attrNameLst>
                                          <p:attrName>style.visibility</p:attrName>
                                        </p:attrNameLst>
                                      </p:cBhvr>
                                      <p:to>
                                        <p:strVal val="visible"/>
                                      </p:to>
                                    </p:set>
                                    <p:anim calcmode="lin" valueType="num">
                                      <p:cBhvr additive="base">
                                        <p:cTn id="31" dur="500" fill="hold"/>
                                        <p:tgtEl>
                                          <p:spTgt spid="12"/>
                                        </p:tgtEl>
                                        <p:attrNameLst>
                                          <p:attrName>ppt_x</p:attrName>
                                        </p:attrNameLst>
                                      </p:cBhvr>
                                      <p:tavLst>
                                        <p:tav tm="0">
                                          <p:val>
                                            <p:strVal val="0-#ppt_w/2"/>
                                          </p:val>
                                        </p:tav>
                                        <p:tav tm="100000">
                                          <p:val>
                                            <p:strVal val="#ppt_x"/>
                                          </p:val>
                                        </p:tav>
                                      </p:tavLst>
                                    </p:anim>
                                    <p:anim calcmode="lin" valueType="num">
                                      <p:cBhvr additive="base">
                                        <p:cTn id="3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0-#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260106"/>
                                        </p:tgtEl>
                                        <p:attrNameLst>
                                          <p:attrName>style.visibility</p:attrName>
                                        </p:attrNameLst>
                                      </p:cBhvr>
                                      <p:to>
                                        <p:strVal val="visible"/>
                                      </p:to>
                                    </p:set>
                                    <p:anim calcmode="lin" valueType="num">
                                      <p:cBhvr additive="base">
                                        <p:cTn id="43" dur="500" fill="hold"/>
                                        <p:tgtEl>
                                          <p:spTgt spid="260106"/>
                                        </p:tgtEl>
                                        <p:attrNameLst>
                                          <p:attrName>ppt_x</p:attrName>
                                        </p:attrNameLst>
                                      </p:cBhvr>
                                      <p:tavLst>
                                        <p:tav tm="0">
                                          <p:val>
                                            <p:strVal val="0-#ppt_w/2"/>
                                          </p:val>
                                        </p:tav>
                                        <p:tav tm="100000">
                                          <p:val>
                                            <p:strVal val="#ppt_x"/>
                                          </p:val>
                                        </p:tav>
                                      </p:tavLst>
                                    </p:anim>
                                    <p:anim calcmode="lin" valueType="num">
                                      <p:cBhvr additive="base">
                                        <p:cTn id="44" dur="500" fill="hold"/>
                                        <p:tgtEl>
                                          <p:spTgt spid="2601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0106" grpId="0" animBg="1"/>
      <p:bldP spid="12" grpId="0" animBg="1"/>
      <p:bldP spid="9"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572631"/>
                <a:ext cx="9338913" cy="267765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Generalising to other inputs</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572631"/>
                <a:ext cx="9338913" cy="2677656"/>
              </a:xfrm>
              <a:prstGeom prst="rect">
                <a:avLst/>
              </a:prstGeom>
              <a:blipFill>
                <a:blip r:embed="rId3"/>
                <a:stretch>
                  <a:fillRect t="-2506" b="-54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mc:AlternateContent xmlns:mc="http://schemas.openxmlformats.org/markup-compatibility/2006" xmlns:a14="http://schemas.microsoft.com/office/drawing/2010/main">
        <mc:Choice Requires="a14">
          <p:sp>
            <p:nvSpPr>
              <p:cNvPr id="45" name="TextBox 44"/>
              <p:cNvSpPr txBox="1"/>
              <p:nvPr/>
            </p:nvSpPr>
            <p:spPr>
              <a:xfrm>
                <a:off x="1714328" y="1909941"/>
                <a:ext cx="4830297" cy="436786"/>
              </a:xfrm>
              <a:prstGeom prst="rect">
                <a:avLst/>
              </a:prstGeom>
              <a:noFill/>
            </p:spPr>
            <p:txBody>
              <a:bodyPr wrap="none" lIns="0" tIns="0" rIns="0" bIns="0" rtlCol="0">
                <a:spAutoFit/>
              </a:bodyPr>
              <a:lstStyle/>
              <a:p>
                <a:r>
                  <a:rPr lang="en-US" altLang="en-US" i="1" dirty="0">
                    <a:solidFill>
                      <a:schemeClr val="accent1"/>
                    </a:solidFill>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sym typeface="Symbol" panose="05050102010706020507" pitchFamily="18" charset="2"/>
                  </a:rPr>
                  <a:t>) </a:t>
                </a:r>
                <a:r>
                  <a:rPr lang="en-US" altLang="en-US" dirty="0">
                    <a:solidFill>
                      <a:schemeClr val="tx1"/>
                    </a:solidFill>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endParaRPr>
              </a:p>
            </p:txBody>
          </p:sp>
        </mc:Choice>
        <mc:Fallback xmlns="">
          <p:sp>
            <p:nvSpPr>
              <p:cNvPr id="45" name="TextBox 44"/>
              <p:cNvSpPr txBox="1">
                <a:spLocks noRot="1" noChangeAspect="1" noMove="1" noResize="1" noEditPoints="1" noAdjustHandles="1" noChangeArrowheads="1" noChangeShapeType="1" noTextEdit="1"/>
              </p:cNvSpPr>
              <p:nvPr/>
            </p:nvSpPr>
            <p:spPr>
              <a:xfrm>
                <a:off x="1714328" y="1909941"/>
                <a:ext cx="4830297" cy="436786"/>
              </a:xfrm>
              <a:prstGeom prst="rect">
                <a:avLst/>
              </a:prstGeom>
              <a:blipFill>
                <a:blip r:embed="rId4"/>
                <a:stretch>
                  <a:fillRect l="-4414" t="-23611"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 name="Rectangle 12"/>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13" name="Rectangle 12"/>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6"/>
                <a:stretch>
                  <a:fillRect l="-2602" t="-12941" r="-1363"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4" name="TextBox 13"/>
              <p:cNvSpPr txBox="1"/>
              <p:nvPr/>
            </p:nvSpPr>
            <p:spPr>
              <a:xfrm>
                <a:off x="3306880" y="23102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00B050"/>
                                </a:solidFill>
                                <a:latin typeface="Cambria Math" panose="02040503050406030204" pitchFamily="18" charset="0"/>
                                <a:sym typeface="Symbol" panose="05050102010706020507" pitchFamily="18" charset="2"/>
                              </a:rPr>
                            </m:ctrlPr>
                          </m:accPr>
                          <m:e>
                            <m:r>
                              <a:rPr lang="en-CA" altLang="en-US" b="0" i="1" dirty="0" smtClean="0">
                                <a:solidFill>
                                  <a:srgbClr val="00B050"/>
                                </a:solidFill>
                                <a:latin typeface="Cambria Math" panose="02040503050406030204" pitchFamily="18" charset="0"/>
                                <a:sym typeface="Symbol" panose="05050102010706020507" pitchFamily="18" charset="2"/>
                              </a:rPr>
                              <m:t>𝑤</m:t>
                            </m:r>
                          </m:e>
                        </m:acc>
                      </m:e>
                      <m:sub>
                        <m:r>
                          <a:rPr lang="en-CA" altLang="en-US" b="0" i="1" dirty="0" smtClean="0">
                            <a:solidFill>
                              <a:srgbClr val="00B050"/>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14" name="TextBox 13"/>
              <p:cNvSpPr txBox="1">
                <a:spLocks noRot="1" noChangeAspect="1" noMove="1" noResize="1" noEditPoints="1" noAdjustHandles="1" noChangeArrowheads="1" noChangeShapeType="1" noTextEdit="1"/>
              </p:cNvSpPr>
              <p:nvPr/>
            </p:nvSpPr>
            <p:spPr>
              <a:xfrm>
                <a:off x="3306880" y="2310224"/>
                <a:ext cx="3716402" cy="464101"/>
              </a:xfrm>
              <a:prstGeom prst="rect">
                <a:avLst/>
              </a:prstGeom>
              <a:blipFill>
                <a:blip r:embed="rId7"/>
                <a:stretch>
                  <a:fillRect/>
                </a:stretch>
              </a:blipFill>
            </p:spPr>
            <p:txBody>
              <a:bodyPr/>
              <a:lstStyle/>
              <a:p>
                <a:r>
                  <a:rPr lang="en-US">
                    <a:noFill/>
                  </a:rPr>
                  <a:t> </a:t>
                </a:r>
              </a:p>
            </p:txBody>
          </p:sp>
        </mc:Fallback>
      </mc:AlternateContent>
      <p:sp>
        <p:nvSpPr>
          <p:cNvPr id="36" name="Freeform 35"/>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00B05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37" name="Group 36"/>
          <p:cNvGrpSpPr/>
          <p:nvPr/>
        </p:nvGrpSpPr>
        <p:grpSpPr>
          <a:xfrm>
            <a:off x="76200" y="3962400"/>
            <a:ext cx="3766810" cy="2590800"/>
            <a:chOff x="76200" y="3962400"/>
            <a:chExt cx="3766810" cy="2590800"/>
          </a:xfrm>
        </p:grpSpPr>
        <p:grpSp>
          <p:nvGrpSpPr>
            <p:cNvPr id="38" name="Group 37"/>
            <p:cNvGrpSpPr/>
            <p:nvPr/>
          </p:nvGrpSpPr>
          <p:grpSpPr>
            <a:xfrm>
              <a:off x="76200" y="3962400"/>
              <a:ext cx="3766810" cy="2590800"/>
              <a:chOff x="76200" y="3962400"/>
              <a:chExt cx="3766810" cy="2590800"/>
            </a:xfrm>
          </p:grpSpPr>
          <p:cxnSp>
            <p:nvCxnSpPr>
              <p:cNvPr id="59" name="Straight Connector 58"/>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60" name="Straight Connector 59"/>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61"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39" name="Group 38"/>
            <p:cNvGrpSpPr/>
            <p:nvPr/>
          </p:nvGrpSpPr>
          <p:grpSpPr>
            <a:xfrm>
              <a:off x="876128" y="4942080"/>
              <a:ext cx="2353800" cy="860040"/>
              <a:chOff x="875410" y="4942080"/>
              <a:chExt cx="2353800" cy="860040"/>
            </a:xfrm>
          </p:grpSpPr>
          <p:sp>
            <p:nvSpPr>
              <p:cNvPr id="40" name="Oval 39"/>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4" name="Oval 43"/>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9" name="Oval 48"/>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0" name="Oval 49"/>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1" name="Oval 50"/>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Oval 51"/>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3" name="Oval 52"/>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4" name="Oval 53"/>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5" name="Oval 54"/>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6" name="Oval 55"/>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62" name="Group 61"/>
          <p:cNvGrpSpPr/>
          <p:nvPr/>
        </p:nvGrpSpPr>
        <p:grpSpPr>
          <a:xfrm>
            <a:off x="2803498" y="5113351"/>
            <a:ext cx="6236873" cy="523220"/>
            <a:chOff x="2795547" y="5368033"/>
            <a:chExt cx="6236873" cy="523220"/>
          </a:xfrm>
        </p:grpSpPr>
        <p:cxnSp>
          <p:nvCxnSpPr>
            <p:cNvPr id="63" name="Straight Connector 62"/>
            <p:cNvCxnSpPr/>
            <p:nvPr/>
          </p:nvCxnSpPr>
          <p:spPr bwMode="auto">
            <a:xfrm>
              <a:off x="2795547" y="5646751"/>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4" name="TextBox 63"/>
                <p:cNvSpPr txBox="1"/>
                <p:nvPr/>
              </p:nvSpPr>
              <p:spPr>
                <a:xfrm>
                  <a:off x="3733800" y="5374957"/>
                  <a:ext cx="125733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m:rPr>
                                <m:nor/>
                              </m:rPr>
                              <a:rPr lang="en-US" altLang="en-US" dirty="0">
                                <a:solidFill>
                                  <a:srgbClr val="FF00FF"/>
                                </a:solidFill>
                                <a:sym typeface="Symbol" panose="05050102010706020507" pitchFamily="18" charset="2"/>
                              </a:rPr>
                              <m:t>´</m:t>
                            </m:r>
                          </m:e>
                        </m:d>
                      </m:oMath>
                    </m:oMathPara>
                  </a14:m>
                  <a:endParaRPr lang="en-CA" sz="2000" dirty="0"/>
                </a:p>
              </p:txBody>
            </p:sp>
          </mc:Choice>
          <mc:Fallback xmlns="">
            <p:sp>
              <p:nvSpPr>
                <p:cNvPr id="39" name="TextBox 38"/>
                <p:cNvSpPr txBox="1">
                  <a:spLocks noRot="1" noChangeAspect="1" noMove="1" noResize="1" noEditPoints="1" noAdjustHandles="1" noChangeArrowheads="1" noChangeShapeType="1" noTextEdit="1"/>
                </p:cNvSpPr>
                <p:nvPr/>
              </p:nvSpPr>
              <p:spPr>
                <a:xfrm>
                  <a:off x="3733800" y="5374957"/>
                  <a:ext cx="1257331" cy="430887"/>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5" name="Rectangle 64"/>
                <p:cNvSpPr/>
                <p:nvPr/>
              </p:nvSpPr>
              <p:spPr>
                <a:xfrm>
                  <a:off x="5178480" y="5368033"/>
                  <a:ext cx="3853940"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Machine's answer for</a:t>
                  </a:r>
                  <a:r>
                    <a:rPr lang="en-US" altLang="en-US" b="1" i="1" dirty="0">
                      <a:solidFill>
                        <a:srgbClr val="FF00FF"/>
                      </a:solidFill>
                      <a:sym typeface="Symbol" panose="05050102010706020507" pitchFamily="18" charset="2"/>
                    </a:rPr>
                    <a:t> </a:t>
                  </a:r>
                  <a:r>
                    <a:rPr lang="en-US" altLang="en-US" dirty="0">
                      <a:solidFill>
                        <a:srgbClr val="FF00FF"/>
                      </a:solidFill>
                      <a:sym typeface="Symbol" panose="05050102010706020507" pitchFamily="18" charset="2"/>
                    </a:rPr>
                    <a:t> </a:t>
                  </a:r>
                  <a14:m>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oMath>
                  </a14:m>
                  <a:r>
                    <a:rPr lang="en-US" altLang="en-US" dirty="0">
                      <a:solidFill>
                        <a:srgbClr val="FF00FF"/>
                      </a:solidFill>
                      <a:sym typeface="Symbol" panose="05050102010706020507" pitchFamily="18" charset="2"/>
                    </a:rPr>
                    <a:t>´</a:t>
                  </a:r>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0" name="Rectangle 39"/>
                <p:cNvSpPr>
                  <a:spLocks noRot="1" noChangeAspect="1" noMove="1" noResize="1" noEditPoints="1" noAdjustHandles="1" noChangeArrowheads="1" noChangeShapeType="1" noTextEdit="1"/>
                </p:cNvSpPr>
                <p:nvPr/>
              </p:nvSpPr>
              <p:spPr>
                <a:xfrm>
                  <a:off x="5178480" y="5368033"/>
                  <a:ext cx="3853940" cy="523220"/>
                </a:xfrm>
                <a:prstGeom prst="rect">
                  <a:avLst/>
                </a:prstGeom>
                <a:blipFill>
                  <a:blip r:embed="rId8"/>
                  <a:stretch>
                    <a:fillRect l="-3323" t="-13953" r="-2215" b="-31395"/>
                  </a:stretch>
                </a:blipFill>
              </p:spPr>
              <p:txBody>
                <a:bodyPr/>
                <a:lstStyle/>
                <a:p>
                  <a:r>
                    <a:rPr lang="en-CA">
                      <a:noFill/>
                    </a:rPr>
                    <a:t> </a:t>
                  </a:r>
                </a:p>
              </p:txBody>
            </p:sp>
          </mc:Fallback>
        </mc:AlternateContent>
      </p:grpSp>
      <p:grpSp>
        <p:nvGrpSpPr>
          <p:cNvPr id="66" name="Group 65"/>
          <p:cNvGrpSpPr/>
          <p:nvPr/>
        </p:nvGrpSpPr>
        <p:grpSpPr>
          <a:xfrm>
            <a:off x="2775004" y="4179739"/>
            <a:ext cx="6826197" cy="2221061"/>
            <a:chOff x="2775004" y="4179739"/>
            <a:chExt cx="6826197" cy="2221061"/>
          </a:xfrm>
        </p:grpSpPr>
        <p:grpSp>
          <p:nvGrpSpPr>
            <p:cNvPr id="67" name="Group 66"/>
            <p:cNvGrpSpPr/>
            <p:nvPr/>
          </p:nvGrpSpPr>
          <p:grpSpPr>
            <a:xfrm>
              <a:off x="2803498" y="4179739"/>
              <a:ext cx="6797703" cy="576465"/>
              <a:chOff x="3105291" y="4876800"/>
              <a:chExt cx="6291247" cy="576465"/>
            </a:xfrm>
          </p:grpSpPr>
          <p:cxnSp>
            <p:nvCxnSpPr>
              <p:cNvPr id="69" name="Straight Connector 68"/>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70" name="TextBox 69"/>
                  <p:cNvSpPr txBox="1"/>
                  <p:nvPr/>
                </p:nvSpPr>
                <p:spPr>
                  <a:xfrm>
                    <a:off x="4320442" y="4876800"/>
                    <a:ext cx="34122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4320442" y="4876800"/>
                    <a:ext cx="341222" cy="430887"/>
                  </a:xfrm>
                  <a:prstGeom prst="rect">
                    <a:avLst/>
                  </a:prstGeom>
                  <a:blipFill>
                    <a:blip r:embed="rId9"/>
                    <a:stretch>
                      <a:fillRect b="-142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71" name="Rectangle 70"/>
                  <p:cNvSpPr/>
                  <p:nvPr/>
                </p:nvSpPr>
                <p:spPr>
                  <a:xfrm>
                    <a:off x="4892702" y="4930045"/>
                    <a:ext cx="4503836"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No supervisor's answer for</a:t>
                    </a:r>
                    <a:r>
                      <a:rPr lang="en-US" altLang="en-US" b="1" i="1" dirty="0">
                        <a:solidFill>
                          <a:srgbClr val="FF00FF"/>
                        </a:solidFill>
                        <a:sym typeface="Symbol" panose="05050102010706020507" pitchFamily="18" charset="2"/>
                      </a:rPr>
                      <a:t> </a:t>
                    </a:r>
                    <a:r>
                      <a:rPr lang="en-US" altLang="en-US" dirty="0">
                        <a:solidFill>
                          <a:srgbClr val="FF00FF"/>
                        </a:solidFill>
                        <a:sym typeface="Symbol" panose="05050102010706020507" pitchFamily="18" charset="2"/>
                      </a:rPr>
                      <a:t> </a:t>
                    </a:r>
                    <a14:m>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oMath>
                    </a14:m>
                    <a:r>
                      <a:rPr lang="en-US" altLang="en-US" dirty="0">
                        <a:solidFill>
                          <a:srgbClr val="FF00FF"/>
                        </a:solidFill>
                        <a:sym typeface="Symbol" panose="05050102010706020507" pitchFamily="18" charset="2"/>
                      </a:rPr>
                      <a:t>´</a:t>
                    </a:r>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7" name="Rectangle 46"/>
                  <p:cNvSpPr>
                    <a:spLocks noRot="1" noChangeAspect="1" noMove="1" noResize="1" noEditPoints="1" noAdjustHandles="1" noChangeArrowheads="1" noChangeShapeType="1" noTextEdit="1"/>
                  </p:cNvSpPr>
                  <p:nvPr/>
                </p:nvSpPr>
                <p:spPr>
                  <a:xfrm>
                    <a:off x="4892702" y="4930045"/>
                    <a:ext cx="4503836" cy="523220"/>
                  </a:xfrm>
                  <a:prstGeom prst="rect">
                    <a:avLst/>
                  </a:prstGeom>
                  <a:blipFill>
                    <a:blip r:embed="rId10"/>
                    <a:stretch>
                      <a:fillRect l="-2632" t="-12791" b="-31395"/>
                    </a:stretch>
                  </a:blipFill>
                </p:spPr>
                <p:txBody>
                  <a:bodyPr/>
                  <a:lstStyle/>
                  <a:p>
                    <a:r>
                      <a:rPr lang="en-CA">
                        <a:noFill/>
                      </a:rPr>
                      <a:t> </a:t>
                    </a:r>
                  </a:p>
                </p:txBody>
              </p:sp>
            </mc:Fallback>
          </mc:AlternateContent>
        </p:grpSp>
        <p:cxnSp>
          <p:nvCxnSpPr>
            <p:cNvPr id="68" name="Straight Connector 67"/>
            <p:cNvCxnSpPr/>
            <p:nvPr/>
          </p:nvCxnSpPr>
          <p:spPr bwMode="auto">
            <a:xfrm flipV="1">
              <a:off x="2775004" y="4435205"/>
              <a:ext cx="59470" cy="1965595"/>
            </a:xfrm>
            <a:prstGeom prst="line">
              <a:avLst/>
            </a:prstGeom>
            <a:noFill/>
            <a:ln w="12700" cap="sq" cmpd="sng" algn="ctr">
              <a:solidFill>
                <a:srgbClr val="FF00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72" name="Text Box 33"/>
              <p:cNvSpPr txBox="1">
                <a:spLocks noChangeArrowheads="1"/>
              </p:cNvSpPr>
              <p:nvPr/>
            </p:nvSpPr>
            <p:spPr bwMode="auto">
              <a:xfrm>
                <a:off x="2286000" y="6324600"/>
                <a:ext cx="11430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FF"/>
                    </a:solidFill>
                    <a:latin typeface="Times New Roman" pitchFamily="18" charset="0"/>
                    <a:sym typeface="Symbol" panose="05050102010706020507" pitchFamily="18" charset="2"/>
                  </a:rPr>
                  <a: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smtClean="0">
                            <a:solidFill>
                              <a:srgbClr val="FF00FF"/>
                            </a:solidFill>
                            <a:latin typeface="Cambria Math" panose="02040503050406030204" pitchFamily="18" charset="0"/>
                            <a:sym typeface="Symbol" panose="05050102010706020507" pitchFamily="18" charset="2"/>
                          </a:rPr>
                          <m:t>𝒙</m:t>
                        </m:r>
                      </m:e>
                    </m:acc>
                  </m:oMath>
                </a14:m>
                <a:r>
                  <a:rPr lang="en-US" altLang="en-US" sz="2800" dirty="0">
                    <a:solidFill>
                      <a:srgbClr val="FF00FF"/>
                    </a:solidFill>
                    <a:latin typeface="Times New Roman" pitchFamily="18" charset="0"/>
                    <a:sym typeface="Symbol" panose="05050102010706020507" pitchFamily="18" charset="2"/>
                  </a:rPr>
                  <a:t>´</a:t>
                </a:r>
              </a:p>
            </p:txBody>
          </p:sp>
        </mc:Choice>
        <mc:Fallback xmlns="">
          <p:sp>
            <p:nvSpPr>
              <p:cNvPr id="72" name="Text Box 33"/>
              <p:cNvSpPr txBox="1">
                <a:spLocks noRot="1" noChangeAspect="1" noMove="1" noResize="1" noEditPoints="1" noAdjustHandles="1" noChangeArrowheads="1" noChangeShapeType="1" noTextEdit="1"/>
              </p:cNvSpPr>
              <p:nvPr/>
            </p:nvSpPr>
            <p:spPr bwMode="auto">
              <a:xfrm>
                <a:off x="2286000" y="6324600"/>
                <a:ext cx="1143000" cy="523220"/>
              </a:xfrm>
              <a:prstGeom prst="rect">
                <a:avLst/>
              </a:prstGeom>
              <a:blipFill>
                <a:blip r:embed="rId11"/>
                <a:stretch>
                  <a:fillRect t="-14118" b="-305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3"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Tree>
    <p:extLst>
      <p:ext uri="{BB962C8B-B14F-4D97-AF65-F5344CB8AC3E}">
        <p14:creationId xmlns:p14="http://schemas.microsoft.com/office/powerpoint/2010/main" val="3797009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5" end="5"/>
                                            </p:txEl>
                                          </p:spTgt>
                                        </p:tgtEl>
                                        <p:attrNameLst>
                                          <p:attrName>style.visibility</p:attrName>
                                        </p:attrNameLst>
                                      </p:cBhvr>
                                      <p:to>
                                        <p:strVal val="visible"/>
                                      </p:to>
                                    </p:set>
                                    <p:anim calcmode="lin" valueType="num">
                                      <p:cBhvr additive="base">
                                        <p:cTn id="7" dur="500" fill="hold"/>
                                        <p:tgtEl>
                                          <p:spTgt spid="1049633">
                                            <p:txEl>
                                              <p:pRg st="5" end="5"/>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5" end="5"/>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6"/>
                                        </p:tgtEl>
                                        <p:attrNameLst>
                                          <p:attrName>style.visibility</p:attrName>
                                        </p:attrNameLst>
                                      </p:cBhvr>
                                      <p:to>
                                        <p:strVal val="visible"/>
                                      </p:to>
                                    </p:set>
                                    <p:anim calcmode="lin" valueType="num">
                                      <p:cBhvr additive="base">
                                        <p:cTn id="11" dur="500" fill="hold"/>
                                        <p:tgtEl>
                                          <p:spTgt spid="66"/>
                                        </p:tgtEl>
                                        <p:attrNameLst>
                                          <p:attrName>ppt_x</p:attrName>
                                        </p:attrNameLst>
                                      </p:cBhvr>
                                      <p:tavLst>
                                        <p:tav tm="0">
                                          <p:val>
                                            <p:strVal val="0-#ppt_w/2"/>
                                          </p:val>
                                        </p:tav>
                                        <p:tav tm="100000">
                                          <p:val>
                                            <p:strVal val="#ppt_x"/>
                                          </p:val>
                                        </p:tav>
                                      </p:tavLst>
                                    </p:anim>
                                    <p:anim calcmode="lin" valueType="num">
                                      <p:cBhvr additive="base">
                                        <p:cTn id="12" dur="500" fill="hold"/>
                                        <p:tgtEl>
                                          <p:spTgt spid="6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2"/>
                                        </p:tgtEl>
                                        <p:attrNameLst>
                                          <p:attrName>style.visibility</p:attrName>
                                        </p:attrNameLst>
                                      </p:cBhvr>
                                      <p:to>
                                        <p:strVal val="visible"/>
                                      </p:to>
                                    </p:set>
                                    <p:anim calcmode="lin" valueType="num">
                                      <p:cBhvr additive="base">
                                        <p:cTn id="15" dur="500" fill="hold"/>
                                        <p:tgtEl>
                                          <p:spTgt spid="72"/>
                                        </p:tgtEl>
                                        <p:attrNameLst>
                                          <p:attrName>ppt_x</p:attrName>
                                        </p:attrNameLst>
                                      </p:cBhvr>
                                      <p:tavLst>
                                        <p:tav tm="0">
                                          <p:val>
                                            <p:strVal val="0-#ppt_w/2"/>
                                          </p:val>
                                        </p:tav>
                                        <p:tav tm="100000">
                                          <p:val>
                                            <p:strVal val="#ppt_x"/>
                                          </p:val>
                                        </p:tav>
                                      </p:tavLst>
                                    </p:anim>
                                    <p:anim calcmode="lin" valueType="num">
                                      <p:cBhvr additive="base">
                                        <p:cTn id="16" dur="500" fill="hold"/>
                                        <p:tgtEl>
                                          <p:spTgt spid="72"/>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2"/>
                                        </p:tgtEl>
                                        <p:attrNameLst>
                                          <p:attrName>style.visibility</p:attrName>
                                        </p:attrNameLst>
                                      </p:cBhvr>
                                      <p:to>
                                        <p:strVal val="visible"/>
                                      </p:to>
                                    </p:set>
                                    <p:anim calcmode="lin" valueType="num">
                                      <p:cBhvr additive="base">
                                        <p:cTn id="19" dur="500" fill="hold"/>
                                        <p:tgtEl>
                                          <p:spTgt spid="62"/>
                                        </p:tgtEl>
                                        <p:attrNameLst>
                                          <p:attrName>ppt_x</p:attrName>
                                        </p:attrNameLst>
                                      </p:cBhvr>
                                      <p:tavLst>
                                        <p:tav tm="0">
                                          <p:val>
                                            <p:strVal val="0-#ppt_w/2"/>
                                          </p:val>
                                        </p:tav>
                                        <p:tav tm="100000">
                                          <p:val>
                                            <p:strVal val="#ppt_x"/>
                                          </p:val>
                                        </p:tav>
                                      </p:tavLst>
                                    </p:anim>
                                    <p:anim calcmode="lin" valueType="num">
                                      <p:cBhvr additive="base">
                                        <p:cTn id="20"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9547807"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We know that our face data came </a:t>
            </a:r>
            <a:br>
              <a:rPr lang="en-US" altLang="en-US" sz="2800" dirty="0">
                <a:latin typeface="Times New Roman" pitchFamily="18" charset="0"/>
              </a:rPr>
            </a:br>
            <a:r>
              <a:rPr lang="en-US" altLang="en-US" sz="2800" dirty="0">
                <a:latin typeface="Times New Roman" pitchFamily="18" charset="0"/>
              </a:rPr>
              <a:t>from our observations of the world.</a:t>
            </a:r>
          </a:p>
          <a:p>
            <a:pPr>
              <a:spcBef>
                <a:spcPct val="0"/>
              </a:spcBef>
            </a:pPr>
            <a:r>
              <a:rPr lang="en-US" altLang="en-US" sz="2800" dirty="0">
                <a:latin typeface="Times New Roman" pitchFamily="18" charset="0"/>
              </a:rPr>
              <a:t>Let us pretend that this face data was randomly generated from </a:t>
            </a:r>
            <a:br>
              <a:rPr lang="en-US" altLang="en-US" sz="2800" dirty="0">
                <a:latin typeface="Times New Roman" pitchFamily="18" charset="0"/>
              </a:rPr>
            </a:br>
            <a:r>
              <a:rPr lang="en-US" altLang="en-US" sz="2800" dirty="0">
                <a:latin typeface="Times New Roman" pitchFamily="18" charset="0"/>
              </a:rPr>
              <a:t>a multi-dimensional normal distribution.</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pic>
        <p:nvPicPr>
          <p:cNvPr id="37" name="Picture 1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Tree>
    <p:extLst>
      <p:ext uri="{BB962C8B-B14F-4D97-AF65-F5344CB8AC3E}">
        <p14:creationId xmlns:p14="http://schemas.microsoft.com/office/powerpoint/2010/main" val="1304188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additive="base">
                                        <p:cTn id="17" dur="500" fill="hold"/>
                                        <p:tgtEl>
                                          <p:spTgt spid="37"/>
                                        </p:tgtEl>
                                        <p:attrNameLst>
                                          <p:attrName>ppt_x</p:attrName>
                                        </p:attrNameLst>
                                      </p:cBhvr>
                                      <p:tavLst>
                                        <p:tav tm="0">
                                          <p:val>
                                            <p:strVal val="0-#ppt_w/2"/>
                                          </p:val>
                                        </p:tav>
                                        <p:tav tm="100000">
                                          <p:val>
                                            <p:strVal val="#ppt_x"/>
                                          </p:val>
                                        </p:tav>
                                      </p:tavLst>
                                    </p:anim>
                                    <p:anim calcmode="lin" valueType="num">
                                      <p:cBhvr additive="base">
                                        <p:cTn id="18" dur="500" fill="hold"/>
                                        <p:tgtEl>
                                          <p:spTgt spid="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685800"/>
            <a:ext cx="8247771"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Normal Probability Distribution</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rPr>
              <a:t>What is graphed is the </a:t>
            </a:r>
            <a:r>
              <a:rPr lang="en-US" altLang="en-US" sz="2800" dirty="0">
                <a:solidFill>
                  <a:schemeClr val="tx2"/>
                </a:solidFill>
                <a:latin typeface="Times New Roman" pitchFamily="18" charset="0"/>
              </a:rPr>
              <a:t>probability density function</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When choosing a data item randomly,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 the probability that it falls in the red square </a:t>
            </a:r>
          </a:p>
          <a:p>
            <a:pPr marL="0" indent="0">
              <a:spcBef>
                <a:spcPct val="0"/>
              </a:spcBef>
            </a:pPr>
            <a:r>
              <a:rPr lang="en-US" altLang="en-US" sz="2800" dirty="0">
                <a:latin typeface="Times New Roman" pitchFamily="18" charset="0"/>
                <a:sym typeface="Symbol" panose="05050102010706020507" pitchFamily="18" charset="2"/>
              </a:rPr>
              <a:t>           is the height of the distribution density curve </a:t>
            </a:r>
          </a:p>
          <a:p>
            <a:pPr marL="0" indent="0">
              <a:spcBef>
                <a:spcPct val="0"/>
              </a:spcBef>
            </a:pPr>
            <a:r>
              <a:rPr lang="en-US" altLang="en-US" sz="2800" dirty="0">
                <a:latin typeface="Times New Roman" pitchFamily="18" charset="0"/>
                <a:sym typeface="Symbol" panose="05050102010706020507" pitchFamily="18" charset="2"/>
              </a:rPr>
              <a:t>           times the area of the square. </a:t>
            </a:r>
          </a:p>
          <a:p>
            <a:pPr marL="0" indent="0">
              <a:spcBef>
                <a:spcPct val="0"/>
              </a:spcBef>
            </a:pPr>
            <a:r>
              <a:rPr lang="en-US" altLang="en-US" sz="2800" dirty="0">
                <a:latin typeface="Times New Roman" pitchFamily="18" charset="0"/>
                <a:sym typeface="Symbol" panose="05050102010706020507" pitchFamily="18" charset="2"/>
              </a:rPr>
              <a:t>              ie the area over the square under the curve.</a:t>
            </a:r>
            <a:endParaRPr lang="en-US" altLang="en-US" sz="2800" dirty="0">
              <a:latin typeface="Times New Roman" pitchFamily="18" charset="0"/>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Tree>
    <p:extLst>
      <p:ext uri="{BB962C8B-B14F-4D97-AF65-F5344CB8AC3E}">
        <p14:creationId xmlns:p14="http://schemas.microsoft.com/office/powerpoint/2010/main" val="3782689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
                                            <p:txEl>
                                              <p:pRg st="2" end="2"/>
                                            </p:txEl>
                                          </p:spTgt>
                                        </p:tgtEl>
                                        <p:attrNameLst>
                                          <p:attrName>style.visibility</p:attrName>
                                        </p:attrNameLst>
                                      </p:cBhvr>
                                      <p:to>
                                        <p:strVal val="visible"/>
                                      </p:to>
                                    </p:set>
                                    <p:anim calcmode="lin" valueType="num">
                                      <p:cBhvr additive="base">
                                        <p:cTn id="19"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3">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0-#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additive="base">
                                        <p:cTn id="27" dur="500" fill="hold"/>
                                        <p:tgtEl>
                                          <p:spTgt spid="11"/>
                                        </p:tgtEl>
                                        <p:attrNameLst>
                                          <p:attrName>ppt_x</p:attrName>
                                        </p:attrNameLst>
                                      </p:cBhvr>
                                      <p:tavLst>
                                        <p:tav tm="0">
                                          <p:val>
                                            <p:strVal val="0-#ppt_w/2"/>
                                          </p:val>
                                        </p:tav>
                                        <p:tav tm="100000">
                                          <p:val>
                                            <p:strVal val="#ppt_x"/>
                                          </p:val>
                                        </p:tav>
                                      </p:tavLst>
                                    </p:anim>
                                    <p:anim calcmode="lin" valueType="num">
                                      <p:cBhvr additive="base">
                                        <p:cTn id="2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 calcmode="lin" valueType="num">
                                      <p:cBhvr additive="base">
                                        <p:cTn id="33"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3">
                                            <p:txEl>
                                              <p:pRg st="4" end="4"/>
                                            </p:txEl>
                                          </p:spTgt>
                                        </p:tgtEl>
                                        <p:attrNameLst>
                                          <p:attrName>style.visibility</p:attrName>
                                        </p:attrNameLst>
                                      </p:cBhvr>
                                      <p:to>
                                        <p:strVal val="visible"/>
                                      </p:to>
                                    </p:set>
                                    <p:anim calcmode="lin" valueType="num">
                                      <p:cBhvr additive="base">
                                        <p:cTn id="39" dur="500" fill="hold"/>
                                        <p:tgtEl>
                                          <p:spTgt spid="13">
                                            <p:txEl>
                                              <p:pRg st="4" end="4"/>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3">
                                            <p:txEl>
                                              <p:pRg st="5" end="5"/>
                                            </p:txEl>
                                          </p:spTgt>
                                        </p:tgtEl>
                                        <p:attrNameLst>
                                          <p:attrName>style.visibility</p:attrName>
                                        </p:attrNameLst>
                                      </p:cBhvr>
                                      <p:to>
                                        <p:strVal val="visible"/>
                                      </p:to>
                                    </p:set>
                                    <p:anim calcmode="lin" valueType="num">
                                      <p:cBhvr additive="base">
                                        <p:cTn id="45" dur="500" fill="hold"/>
                                        <p:tgtEl>
                                          <p:spTgt spid="13">
                                            <p:txEl>
                                              <p:pRg st="5" end="5"/>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685800"/>
            <a:ext cx="9541395"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Normal Probability Distribution</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 parameters specifying a normal distributional are given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by the size and orientation of a multi-</a:t>
            </a:r>
            <a:r>
              <a:rPr lang="en-US" altLang="en-US" sz="2800" dirty="0" err="1">
                <a:latin typeface="Times New Roman" pitchFamily="18" charset="0"/>
                <a:sym typeface="Symbol" panose="05050102010706020507" pitchFamily="18" charset="2"/>
              </a:rPr>
              <a:t>dimentional</a:t>
            </a:r>
            <a:r>
              <a:rPr lang="en-US" altLang="en-US" sz="2800" dirty="0">
                <a:latin typeface="Times New Roman" pitchFamily="18" charset="0"/>
                <a:sym typeface="Symbol" panose="05050102010706020507" pitchFamily="18" charset="2"/>
              </a:rPr>
              <a:t> ellipse.</a:t>
            </a:r>
          </a:p>
          <a:p>
            <a:pPr marL="457200" indent="-457200">
              <a:spcBef>
                <a:spcPct val="0"/>
              </a:spcBef>
              <a:buFont typeface="Arial" panose="020B0604020202020204" pitchFamily="34" charset="0"/>
              <a:buChar char="•"/>
            </a:pPr>
            <a:r>
              <a:rPr lang="en-CA" altLang="en-US" sz="2800" dirty="0">
                <a:latin typeface="Times New Roman" pitchFamily="18" charset="0"/>
                <a:sym typeface="Symbol" panose="05050102010706020507" pitchFamily="18" charset="2"/>
              </a:rPr>
              <a:t>The ellipse gives the contour line of points that are </a:t>
            </a:r>
            <a:br>
              <a:rPr lang="en-CA" altLang="en-US" sz="2800" dirty="0">
                <a:latin typeface="Times New Roman" pitchFamily="18" charset="0"/>
                <a:sym typeface="Symbol" panose="05050102010706020507" pitchFamily="18" charset="2"/>
              </a:rPr>
            </a:br>
            <a:r>
              <a:rPr lang="en-CA" altLang="en-US" sz="2800" dirty="0">
                <a:latin typeface="Times New Roman" pitchFamily="18" charset="0"/>
                <a:sym typeface="Symbol" panose="05050102010706020507" pitchFamily="18" charset="2"/>
              </a:rPr>
              <a:t>equally likely under this normal distribution.</a:t>
            </a:r>
            <a:endParaRPr lang="en-US" altLang="en-US" sz="2800" dirty="0">
              <a:latin typeface="Times New Roman" pitchFamily="18" charset="0"/>
              <a:sym typeface="Symbol" panose="05050102010706020507" pitchFamily="18" charset="2"/>
            </a:endParaRP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15" name="Oval 14"/>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309465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500" fill="hold"/>
                                        <p:tgtEl>
                                          <p:spTgt spid="15"/>
                                        </p:tgtEl>
                                        <p:attrNameLst>
                                          <p:attrName>ppt_x</p:attrName>
                                        </p:attrNameLst>
                                      </p:cBhvr>
                                      <p:tavLst>
                                        <p:tav tm="0">
                                          <p:val>
                                            <p:strVal val="0-#ppt_w/2"/>
                                          </p:val>
                                        </p:tav>
                                        <p:tav tm="100000">
                                          <p:val>
                                            <p:strVal val="#ppt_x"/>
                                          </p:val>
                                        </p:tav>
                                      </p:tavLst>
                                    </p:anim>
                                    <p:anim calcmode="lin" valueType="num">
                                      <p:cBhvr additive="base">
                                        <p:cTn id="12"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685800"/>
            <a:ext cx="8301375"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Normal Probability Distribution</a:t>
            </a:r>
            <a:r>
              <a:rPr lang="en-US" altLang="en-US" sz="2800" dirty="0">
                <a:latin typeface="Times New Roman" pitchFamily="18" charset="0"/>
              </a:rPr>
              <a:t>:</a:t>
            </a:r>
          </a:p>
          <a:p>
            <a:pPr marL="0" indent="0">
              <a:spcBef>
                <a:spcPct val="0"/>
              </a:spcBef>
            </a:pPr>
            <a:r>
              <a:rPr lang="en-CA" altLang="en-US" sz="2800" dirty="0">
                <a:latin typeface="Times New Roman" pitchFamily="18" charset="0"/>
                <a:sym typeface="Symbol" panose="05050102010706020507" pitchFamily="18" charset="2"/>
              </a:rPr>
              <a:t>When choosing a random data point,</a:t>
            </a:r>
          </a:p>
          <a:p>
            <a:pPr marL="457200" indent="-457200">
              <a:spcBef>
                <a:spcPct val="0"/>
              </a:spcBef>
              <a:buFont typeface="Arial" panose="020B0604020202020204" pitchFamily="34" charset="0"/>
              <a:buChar char="•"/>
            </a:pPr>
            <a:r>
              <a:rPr lang="en-CA" altLang="en-US" sz="2800" dirty="0">
                <a:latin typeface="Times New Roman" pitchFamily="18" charset="0"/>
                <a:sym typeface="Symbol" panose="05050102010706020507" pitchFamily="18" charset="2"/>
              </a:rPr>
              <a:t>Points near the middle of the ellipse are most likely.</a:t>
            </a:r>
          </a:p>
          <a:p>
            <a:pPr marL="457200" indent="-457200">
              <a:spcBef>
                <a:spcPct val="0"/>
              </a:spcBef>
              <a:buFont typeface="Arial" panose="020B0604020202020204" pitchFamily="34" charset="0"/>
              <a:buChar char="•"/>
            </a:pPr>
            <a:r>
              <a:rPr lang="en-CA" altLang="en-US" sz="2800" dirty="0">
                <a:latin typeface="Times New Roman" pitchFamily="18" charset="0"/>
                <a:sym typeface="Symbol" panose="05050102010706020507" pitchFamily="18" charset="2"/>
              </a:rPr>
              <a:t>Points further out are much less likely.</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15" name="Oval 14"/>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3" name="Group 2"/>
          <p:cNvGrpSpPr/>
          <p:nvPr/>
        </p:nvGrpSpPr>
        <p:grpSpPr>
          <a:xfrm>
            <a:off x="1524000" y="2573655"/>
            <a:ext cx="3366135" cy="533400"/>
            <a:chOff x="3568064" y="3048000"/>
            <a:chExt cx="3366135" cy="533400"/>
          </a:xfrm>
        </p:grpSpPr>
        <p:sp>
          <p:nvSpPr>
            <p:cNvPr id="22" name="Rectangle 5"/>
            <p:cNvSpPr>
              <a:spLocks noChangeArrowheads="1"/>
            </p:cNvSpPr>
            <p:nvPr/>
          </p:nvSpPr>
          <p:spPr bwMode="auto">
            <a:xfrm>
              <a:off x="3568064" y="304800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 </a:t>
              </a:r>
              <a:r>
                <a:rPr lang="en-CA" altLang="en-US" sz="2800" baseline="-25000" dirty="0">
                  <a:latin typeface="Times New Roman" pitchFamily="18" charset="0"/>
                  <a:sym typeface="Symbol" panose="05050102010706020507" pitchFamily="18" charset="2"/>
                </a:rPr>
                <a:t>1</a:t>
              </a:r>
              <a:r>
                <a:rPr lang="en-CA" altLang="en-US" sz="2800" dirty="0">
                  <a:latin typeface="Times New Roman" pitchFamily="18" charset="0"/>
                  <a:sym typeface="Symbol" panose="05050102010706020507" pitchFamily="18" charset="2"/>
                </a:rPr>
                <a:t>] = high</a:t>
              </a:r>
            </a:p>
          </p:txBody>
        </p:sp>
        <p:sp>
          <p:nvSpPr>
            <p:cNvPr id="23" name="Oval 22"/>
            <p:cNvSpPr/>
            <p:nvPr/>
          </p:nvSpPr>
          <p:spPr>
            <a:xfrm rot="20054514">
              <a:off x="4079054" y="3394899"/>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4" name="Oval 23"/>
            <p:cNvSpPr/>
            <p:nvPr/>
          </p:nvSpPr>
          <p:spPr>
            <a:xfrm>
              <a:off x="4512946" y="3288299"/>
              <a:ext cx="45719" cy="553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25" name="Group 24"/>
          <p:cNvGrpSpPr/>
          <p:nvPr/>
        </p:nvGrpSpPr>
        <p:grpSpPr>
          <a:xfrm>
            <a:off x="914400" y="4724400"/>
            <a:ext cx="625492" cy="523220"/>
            <a:chOff x="4401638" y="3048000"/>
            <a:chExt cx="625492" cy="523220"/>
          </a:xfrm>
        </p:grpSpPr>
        <p:sp>
          <p:nvSpPr>
            <p:cNvPr id="26" name="Rectangle 5"/>
            <p:cNvSpPr>
              <a:spLocks noChangeArrowheads="1"/>
            </p:cNvSpPr>
            <p:nvPr/>
          </p:nvSpPr>
          <p:spPr bwMode="auto">
            <a:xfrm>
              <a:off x="4401638" y="3048000"/>
              <a:ext cx="6254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sym typeface="Symbol" panose="05050102010706020507" pitchFamily="18" charset="2"/>
                </a:rPr>
                <a:t> </a:t>
              </a:r>
              <a:r>
                <a:rPr lang="en-CA" altLang="en-US" sz="2800" baseline="-25000" dirty="0">
                  <a:latin typeface="Times New Roman" pitchFamily="18" charset="0"/>
                  <a:sym typeface="Symbol" panose="05050102010706020507" pitchFamily="18" charset="2"/>
                </a:rPr>
                <a:t>2</a:t>
              </a:r>
              <a:endParaRPr lang="en-US" altLang="en-US" sz="2800" dirty="0">
                <a:latin typeface="Times New Roman" pitchFamily="18" charset="0"/>
                <a:sym typeface="Symbol" panose="05050102010706020507" pitchFamily="18" charset="2"/>
              </a:endParaRPr>
            </a:p>
          </p:txBody>
        </p:sp>
        <p:sp>
          <p:nvSpPr>
            <p:cNvPr id="28" name="Oval 27"/>
            <p:cNvSpPr/>
            <p:nvPr/>
          </p:nvSpPr>
          <p:spPr>
            <a:xfrm>
              <a:off x="4608631" y="330136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5" name="Group 4"/>
          <p:cNvGrpSpPr/>
          <p:nvPr/>
        </p:nvGrpSpPr>
        <p:grpSpPr>
          <a:xfrm>
            <a:off x="3600450" y="2825115"/>
            <a:ext cx="3366135" cy="674370"/>
            <a:chOff x="5396865" y="3821430"/>
            <a:chExt cx="3366135" cy="674370"/>
          </a:xfrm>
        </p:grpSpPr>
        <p:sp>
          <p:nvSpPr>
            <p:cNvPr id="30" name="Rectangle 5"/>
            <p:cNvSpPr>
              <a:spLocks noChangeArrowheads="1"/>
            </p:cNvSpPr>
            <p:nvPr/>
          </p:nvSpPr>
          <p:spPr bwMode="auto">
            <a:xfrm>
              <a:off x="7023037" y="3821430"/>
              <a:ext cx="56457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000" dirty="0">
                  <a:latin typeface="Times New Roman" pitchFamily="18" charset="0"/>
                  <a:sym typeface="Symbol" panose="05050102010706020507" pitchFamily="18" charset="2"/>
                </a:rPr>
                <a:t> </a:t>
              </a:r>
              <a:r>
                <a:rPr lang="en-CA" altLang="en-US" sz="2000" baseline="-25000" dirty="0">
                  <a:latin typeface="Times New Roman" pitchFamily="18" charset="0"/>
                  <a:sym typeface="Symbol" panose="05050102010706020507" pitchFamily="18" charset="2"/>
                </a:rPr>
                <a:t>2</a:t>
              </a:r>
              <a:endParaRPr lang="en-US" altLang="en-US" sz="2000" dirty="0">
                <a:latin typeface="Times New Roman" pitchFamily="18" charset="0"/>
                <a:sym typeface="Symbol" panose="05050102010706020507" pitchFamily="18" charset="2"/>
              </a:endParaRPr>
            </a:p>
          </p:txBody>
        </p:sp>
        <p:sp>
          <p:nvSpPr>
            <p:cNvPr id="31" name="Rectangle 5"/>
            <p:cNvSpPr>
              <a:spLocks noChangeArrowheads="1"/>
            </p:cNvSpPr>
            <p:nvPr/>
          </p:nvSpPr>
          <p:spPr bwMode="auto">
            <a:xfrm>
              <a:off x="5396865" y="397258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sym typeface="Symbol" panose="05050102010706020507" pitchFamily="18" charset="2"/>
                </a:rPr>
                <a:t> e </a:t>
              </a:r>
              <a:r>
                <a:rPr lang="en-CA" altLang="en-US" sz="2800" baseline="30000" dirty="0">
                  <a:latin typeface="Times New Roman" pitchFamily="18" charset="0"/>
                  <a:sym typeface="Symbol" panose="05050102010706020507" pitchFamily="18" charset="2"/>
                </a:rPr>
                <a:t>–</a:t>
              </a:r>
              <a:r>
                <a:rPr lang="en-CA" altLang="en-US" sz="2800" baseline="30000" dirty="0">
                  <a:latin typeface="Trebuchet MS" panose="020B0603020202020204" pitchFamily="34" charset="0"/>
                  <a:sym typeface="Symbol" panose="05050102010706020507" pitchFamily="18" charset="2"/>
                </a:rPr>
                <a:t>½</a:t>
              </a:r>
              <a:r>
                <a:rPr lang="en-CA" altLang="en-US" sz="2800" baseline="30000" dirty="0">
                  <a:latin typeface="Times New Roman" pitchFamily="18" charset="0"/>
                  <a:sym typeface="Symbol" panose="05050102010706020507" pitchFamily="18" charset="2"/>
                </a:rPr>
                <a:t> distance</a:t>
              </a:r>
              <a:endParaRPr lang="en-US" altLang="en-US" sz="2800" baseline="30000" dirty="0">
                <a:latin typeface="Times New Roman" pitchFamily="18" charset="0"/>
                <a:sym typeface="Symbol" panose="05050102010706020507" pitchFamily="18" charset="2"/>
              </a:endParaRPr>
            </a:p>
          </p:txBody>
        </p:sp>
      </p:grpSp>
      <p:grpSp>
        <p:nvGrpSpPr>
          <p:cNvPr id="35" name="Group 34"/>
          <p:cNvGrpSpPr/>
          <p:nvPr/>
        </p:nvGrpSpPr>
        <p:grpSpPr>
          <a:xfrm>
            <a:off x="1531621" y="2971800"/>
            <a:ext cx="3366135" cy="533400"/>
            <a:chOff x="3568064" y="3048000"/>
            <a:chExt cx="3366135" cy="533400"/>
          </a:xfrm>
        </p:grpSpPr>
        <p:sp>
          <p:nvSpPr>
            <p:cNvPr id="36" name="Rectangle 5"/>
            <p:cNvSpPr>
              <a:spLocks noChangeArrowheads="1"/>
            </p:cNvSpPr>
            <p:nvPr/>
          </p:nvSpPr>
          <p:spPr bwMode="auto">
            <a:xfrm>
              <a:off x="3568064" y="304800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 </a:t>
              </a:r>
              <a:r>
                <a:rPr lang="en-CA" altLang="en-US" sz="2800" baseline="-25000" dirty="0">
                  <a:latin typeface="Times New Roman" pitchFamily="18" charset="0"/>
                  <a:sym typeface="Symbol" panose="05050102010706020507" pitchFamily="18" charset="2"/>
                </a:rPr>
                <a:t>2</a:t>
              </a:r>
              <a:r>
                <a:rPr lang="en-CA" altLang="en-US" sz="2800" dirty="0">
                  <a:latin typeface="Times New Roman" pitchFamily="18" charset="0"/>
                  <a:sym typeface="Symbol" panose="05050102010706020507" pitchFamily="18" charset="2"/>
                </a:rPr>
                <a:t>] = low</a:t>
              </a:r>
            </a:p>
          </p:txBody>
        </p:sp>
        <p:sp>
          <p:nvSpPr>
            <p:cNvPr id="37" name="Oval 36"/>
            <p:cNvSpPr/>
            <p:nvPr/>
          </p:nvSpPr>
          <p:spPr>
            <a:xfrm rot="20054514">
              <a:off x="4079054" y="3394899"/>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2" name="Oval 41"/>
            <p:cNvSpPr/>
            <p:nvPr/>
          </p:nvSpPr>
          <p:spPr>
            <a:xfrm>
              <a:off x="4512946" y="3288299"/>
              <a:ext cx="45719" cy="553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43" name="Group 42"/>
          <p:cNvGrpSpPr/>
          <p:nvPr/>
        </p:nvGrpSpPr>
        <p:grpSpPr>
          <a:xfrm>
            <a:off x="1905000" y="4876800"/>
            <a:ext cx="625492" cy="523220"/>
            <a:chOff x="4401638" y="3048000"/>
            <a:chExt cx="625492" cy="523220"/>
          </a:xfrm>
        </p:grpSpPr>
        <p:sp>
          <p:nvSpPr>
            <p:cNvPr id="44" name="Rectangle 5"/>
            <p:cNvSpPr>
              <a:spLocks noChangeArrowheads="1"/>
            </p:cNvSpPr>
            <p:nvPr/>
          </p:nvSpPr>
          <p:spPr bwMode="auto">
            <a:xfrm>
              <a:off x="4401638" y="3048000"/>
              <a:ext cx="62549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sym typeface="Symbol" panose="05050102010706020507" pitchFamily="18" charset="2"/>
                </a:rPr>
                <a:t> </a:t>
              </a:r>
              <a:r>
                <a:rPr lang="en-CA" altLang="en-US" sz="2800" baseline="-25000" dirty="0">
                  <a:latin typeface="Times New Roman" pitchFamily="18" charset="0"/>
                  <a:sym typeface="Symbol" panose="05050102010706020507" pitchFamily="18" charset="2"/>
                </a:rPr>
                <a:t>1</a:t>
              </a:r>
              <a:endParaRPr lang="en-US" altLang="en-US" sz="2800" dirty="0">
                <a:latin typeface="Times New Roman" pitchFamily="18" charset="0"/>
                <a:sym typeface="Symbol" panose="05050102010706020507" pitchFamily="18" charset="2"/>
              </a:endParaRPr>
            </a:p>
          </p:txBody>
        </p:sp>
        <p:sp>
          <p:nvSpPr>
            <p:cNvPr id="45" name="Oval 44"/>
            <p:cNvSpPr/>
            <p:nvPr/>
          </p:nvSpPr>
          <p:spPr>
            <a:xfrm>
              <a:off x="4608631" y="330136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2" name="Group 1"/>
          <p:cNvGrpSpPr/>
          <p:nvPr/>
        </p:nvGrpSpPr>
        <p:grpSpPr>
          <a:xfrm>
            <a:off x="-1626064" y="3805535"/>
            <a:ext cx="7745179" cy="2474401"/>
            <a:chOff x="-1626064" y="3805535"/>
            <a:chExt cx="7745179" cy="2474401"/>
          </a:xfrm>
        </p:grpSpPr>
        <p:sp>
          <p:nvSpPr>
            <p:cNvPr id="47" name="Oval 46"/>
            <p:cNvSpPr>
              <a:spLocks noChangeAspect="1"/>
            </p:cNvSpPr>
            <p:nvPr/>
          </p:nvSpPr>
          <p:spPr>
            <a:xfrm rot="20054514">
              <a:off x="-1626064" y="4082283"/>
              <a:ext cx="7745179" cy="2197653"/>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8" name="Oval 47"/>
            <p:cNvSpPr>
              <a:spLocks noChangeAspect="1"/>
            </p:cNvSpPr>
            <p:nvPr/>
          </p:nvSpPr>
          <p:spPr>
            <a:xfrm rot="20054514">
              <a:off x="-72902" y="4447109"/>
              <a:ext cx="4970847" cy="141045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0" name="Oval 49"/>
            <p:cNvSpPr>
              <a:spLocks noChangeAspect="1"/>
            </p:cNvSpPr>
            <p:nvPr/>
          </p:nvSpPr>
          <p:spPr>
            <a:xfrm rot="20054514">
              <a:off x="2169812" y="5193619"/>
              <a:ext cx="380624" cy="108000"/>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Text Box 33"/>
            <p:cNvSpPr txBox="1">
              <a:spLocks noChangeArrowheads="1"/>
            </p:cNvSpPr>
            <p:nvPr/>
          </p:nvSpPr>
          <p:spPr bwMode="auto">
            <a:xfrm>
              <a:off x="1828800" y="4567535"/>
              <a:ext cx="6596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00"/>
                  </a:solidFill>
                  <a:latin typeface="Times New Roman" pitchFamily="18" charset="0"/>
                  <a:sym typeface="Symbol" panose="05050102010706020507" pitchFamily="18" charset="2"/>
                </a:rPr>
                <a:t>1</a:t>
              </a:r>
              <a:endParaRPr lang="en-CA" altLang="en-US" sz="2400" baseline="-25000" dirty="0">
                <a:solidFill>
                  <a:srgbClr val="FF0000"/>
                </a:solidFill>
                <a:latin typeface="Times New Roman" pitchFamily="18" charset="0"/>
              </a:endParaRPr>
            </a:p>
          </p:txBody>
        </p:sp>
        <p:sp>
          <p:nvSpPr>
            <p:cNvPr id="52" name="Text Box 33"/>
            <p:cNvSpPr txBox="1">
              <a:spLocks noChangeArrowheads="1"/>
            </p:cNvSpPr>
            <p:nvPr/>
          </p:nvSpPr>
          <p:spPr bwMode="auto">
            <a:xfrm>
              <a:off x="1702580" y="4186535"/>
              <a:ext cx="6596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00"/>
                  </a:solidFill>
                  <a:latin typeface="Times New Roman" pitchFamily="18" charset="0"/>
                  <a:sym typeface="Symbol" panose="05050102010706020507" pitchFamily="18" charset="2"/>
                </a:rPr>
                <a:t>2</a:t>
              </a:r>
              <a:endParaRPr lang="en-CA" altLang="en-US" sz="2400" baseline="-25000" dirty="0">
                <a:solidFill>
                  <a:srgbClr val="FF0000"/>
                </a:solidFill>
                <a:latin typeface="Times New Roman" pitchFamily="18" charset="0"/>
              </a:endParaRPr>
            </a:p>
          </p:txBody>
        </p:sp>
        <p:sp>
          <p:nvSpPr>
            <p:cNvPr id="53" name="Text Box 33"/>
            <p:cNvSpPr txBox="1">
              <a:spLocks noChangeArrowheads="1"/>
            </p:cNvSpPr>
            <p:nvPr/>
          </p:nvSpPr>
          <p:spPr bwMode="auto">
            <a:xfrm>
              <a:off x="1524000" y="3805535"/>
              <a:ext cx="65962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rgbClr val="FF0000"/>
                  </a:solidFill>
                  <a:latin typeface="Times New Roman" pitchFamily="18" charset="0"/>
                  <a:sym typeface="Symbol" panose="05050102010706020507" pitchFamily="18" charset="2"/>
                </a:rPr>
                <a:t>3</a:t>
              </a:r>
              <a:endParaRPr lang="en-CA" altLang="en-US" sz="2400" baseline="-25000" dirty="0">
                <a:solidFill>
                  <a:srgbClr val="FF0000"/>
                </a:solidFill>
                <a:latin typeface="Times New Roman" pitchFamily="18" charset="0"/>
              </a:endParaRPr>
            </a:p>
          </p:txBody>
        </p:sp>
      </p:grpSp>
      <p:grpSp>
        <p:nvGrpSpPr>
          <p:cNvPr id="55" name="Group 54"/>
          <p:cNvGrpSpPr/>
          <p:nvPr/>
        </p:nvGrpSpPr>
        <p:grpSpPr>
          <a:xfrm>
            <a:off x="5549265" y="2715448"/>
            <a:ext cx="3418111" cy="713552"/>
            <a:chOff x="5396865" y="3782248"/>
            <a:chExt cx="3418111" cy="713552"/>
          </a:xfrm>
        </p:grpSpPr>
        <p:sp>
          <p:nvSpPr>
            <p:cNvPr id="56" name="Rectangle 5"/>
            <p:cNvSpPr>
              <a:spLocks noChangeArrowheads="1"/>
            </p:cNvSpPr>
            <p:nvPr/>
          </p:nvSpPr>
          <p:spPr bwMode="auto">
            <a:xfrm>
              <a:off x="8250398" y="3782248"/>
              <a:ext cx="564578" cy="40011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000" dirty="0">
                  <a:latin typeface="Times New Roman" pitchFamily="18" charset="0"/>
                  <a:sym typeface="Symbol" panose="05050102010706020507" pitchFamily="18" charset="2"/>
                </a:rPr>
                <a:t> </a:t>
              </a:r>
              <a:r>
                <a:rPr lang="en-CA" altLang="en-US" sz="2000" baseline="-25000" dirty="0">
                  <a:latin typeface="Times New Roman" pitchFamily="18" charset="0"/>
                  <a:sym typeface="Symbol" panose="05050102010706020507" pitchFamily="18" charset="2"/>
                </a:rPr>
                <a:t>2</a:t>
              </a:r>
              <a:endParaRPr lang="en-US" altLang="en-US" sz="2000" dirty="0">
                <a:latin typeface="Times New Roman" pitchFamily="18" charset="0"/>
                <a:sym typeface="Symbol" panose="05050102010706020507" pitchFamily="18" charset="2"/>
              </a:endParaRPr>
            </a:p>
          </p:txBody>
        </p:sp>
        <p:sp>
          <p:nvSpPr>
            <p:cNvPr id="57" name="Rectangle 5"/>
            <p:cNvSpPr>
              <a:spLocks noChangeArrowheads="1"/>
            </p:cNvSpPr>
            <p:nvPr/>
          </p:nvSpPr>
          <p:spPr bwMode="auto">
            <a:xfrm>
              <a:off x="5396865" y="397258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sym typeface="Symbol" panose="05050102010706020507" pitchFamily="18" charset="2"/>
                </a:rPr>
                <a:t> e </a:t>
              </a:r>
              <a:r>
                <a:rPr lang="en-CA" altLang="en-US" sz="2800" baseline="30000" dirty="0">
                  <a:latin typeface="Times New Roman" pitchFamily="18" charset="0"/>
                  <a:sym typeface="Symbol" panose="05050102010706020507" pitchFamily="18" charset="2"/>
                </a:rPr>
                <a:t>–</a:t>
              </a:r>
              <a:r>
                <a:rPr lang="en-CA" altLang="en-US" sz="2800" baseline="30000" dirty="0">
                  <a:latin typeface="Trebuchet MS" panose="020B0603020202020204" pitchFamily="34" charset="0"/>
                  <a:sym typeface="Symbol" panose="05050102010706020507" pitchFamily="18" charset="2"/>
                </a:rPr>
                <a:t>½</a:t>
              </a:r>
              <a:r>
                <a:rPr lang="en-CA" altLang="en-US" sz="2800" baseline="30000" dirty="0">
                  <a:latin typeface="Times New Roman" pitchFamily="18" charset="0"/>
                  <a:sym typeface="Symbol" panose="05050102010706020507" pitchFamily="18" charset="2"/>
                </a:rPr>
                <a:t> #standard deviations</a:t>
              </a:r>
              <a:r>
                <a:rPr lang="en-CA" altLang="en-US" sz="2800" dirty="0">
                  <a:latin typeface="Times New Roman" pitchFamily="18" charset="0"/>
                  <a:sym typeface="Symbol" panose="05050102010706020507" pitchFamily="18" charset="2"/>
                </a:rPr>
                <a:t> </a:t>
              </a:r>
              <a:endParaRPr lang="en-US" altLang="en-US" sz="2800" baseline="30000" dirty="0">
                <a:latin typeface="Times New Roman" pitchFamily="18" charset="0"/>
                <a:sym typeface="Symbol" panose="05050102010706020507" pitchFamily="18" charset="2"/>
              </a:endParaRPr>
            </a:p>
          </p:txBody>
        </p:sp>
      </p:grpSp>
    </p:spTree>
    <p:extLst>
      <p:ext uri="{BB962C8B-B14F-4D97-AF65-F5344CB8AC3E}">
        <p14:creationId xmlns:p14="http://schemas.microsoft.com/office/powerpoint/2010/main" val="24568941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2" end="2"/>
                                            </p:txEl>
                                          </p:spTgt>
                                        </p:tgtEl>
                                        <p:attrNameLst>
                                          <p:attrName>style.visibility</p:attrName>
                                        </p:attrNameLst>
                                      </p:cBhvr>
                                      <p:to>
                                        <p:strVal val="visible"/>
                                      </p:to>
                                    </p:set>
                                    <p:anim calcmode="lin" valueType="num">
                                      <p:cBhvr additive="base">
                                        <p:cTn id="13"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3"/>
                                        </p:tgtEl>
                                        <p:attrNameLst>
                                          <p:attrName>style.visibility</p:attrName>
                                        </p:attrNameLst>
                                      </p:cBhvr>
                                      <p:to>
                                        <p:strVal val="visible"/>
                                      </p:to>
                                    </p:set>
                                    <p:anim calcmode="lin" valueType="num">
                                      <p:cBhvr additive="base">
                                        <p:cTn id="19" dur="500" fill="hold"/>
                                        <p:tgtEl>
                                          <p:spTgt spid="43"/>
                                        </p:tgtEl>
                                        <p:attrNameLst>
                                          <p:attrName>ppt_x</p:attrName>
                                        </p:attrNameLst>
                                      </p:cBhvr>
                                      <p:tavLst>
                                        <p:tav tm="0">
                                          <p:val>
                                            <p:strVal val="0-#ppt_w/2"/>
                                          </p:val>
                                        </p:tav>
                                        <p:tav tm="100000">
                                          <p:val>
                                            <p:strVal val="#ppt_x"/>
                                          </p:val>
                                        </p:tav>
                                      </p:tavLst>
                                    </p:anim>
                                    <p:anim calcmode="lin" valueType="num">
                                      <p:cBhvr additive="base">
                                        <p:cTn id="20" dur="500" fill="hold"/>
                                        <p:tgtEl>
                                          <p:spTgt spid="43"/>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3">
                                            <p:txEl>
                                              <p:pRg st="3" end="3"/>
                                            </p:txEl>
                                          </p:spTgt>
                                        </p:tgtEl>
                                        <p:attrNameLst>
                                          <p:attrName>style.visibility</p:attrName>
                                        </p:attrNameLst>
                                      </p:cBhvr>
                                      <p:to>
                                        <p:strVal val="visible"/>
                                      </p:to>
                                    </p:set>
                                    <p:anim calcmode="lin" valueType="num">
                                      <p:cBhvr additive="base">
                                        <p:cTn id="31"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0-#ppt_w/2"/>
                                          </p:val>
                                        </p:tav>
                                        <p:tav tm="100000">
                                          <p:val>
                                            <p:strVal val="#ppt_x"/>
                                          </p:val>
                                        </p:tav>
                                      </p:tavLst>
                                    </p:anim>
                                    <p:anim calcmode="lin" valueType="num">
                                      <p:cBhvr additive="base">
                                        <p:cTn id="38" dur="500" fill="hold"/>
                                        <p:tgtEl>
                                          <p:spTgt spid="25"/>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5"/>
                                        </p:tgtEl>
                                        <p:attrNameLst>
                                          <p:attrName>style.visibility</p:attrName>
                                        </p:attrNameLst>
                                      </p:cBhvr>
                                      <p:to>
                                        <p:strVal val="visible"/>
                                      </p:to>
                                    </p:set>
                                    <p:anim calcmode="lin" valueType="num">
                                      <p:cBhvr additive="base">
                                        <p:cTn id="43" dur="500" fill="hold"/>
                                        <p:tgtEl>
                                          <p:spTgt spid="35"/>
                                        </p:tgtEl>
                                        <p:attrNameLst>
                                          <p:attrName>ppt_x</p:attrName>
                                        </p:attrNameLst>
                                      </p:cBhvr>
                                      <p:tavLst>
                                        <p:tav tm="0">
                                          <p:val>
                                            <p:strVal val="0-#ppt_w/2"/>
                                          </p:val>
                                        </p:tav>
                                        <p:tav tm="100000">
                                          <p:val>
                                            <p:strVal val="#ppt_x"/>
                                          </p:val>
                                        </p:tav>
                                      </p:tavLst>
                                    </p:anim>
                                    <p:anim calcmode="lin" valueType="num">
                                      <p:cBhvr additive="base">
                                        <p:cTn id="44"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
                                        </p:tgtEl>
                                        <p:attrNameLst>
                                          <p:attrName>style.visibility</p:attrName>
                                        </p:attrNameLst>
                                      </p:cBhvr>
                                      <p:to>
                                        <p:strVal val="visible"/>
                                      </p:to>
                                    </p:set>
                                    <p:anim calcmode="lin" valueType="num">
                                      <p:cBhvr additive="base">
                                        <p:cTn id="49" dur="500" fill="hold"/>
                                        <p:tgtEl>
                                          <p:spTgt spid="5"/>
                                        </p:tgtEl>
                                        <p:attrNameLst>
                                          <p:attrName>ppt_x</p:attrName>
                                        </p:attrNameLst>
                                      </p:cBhvr>
                                      <p:tavLst>
                                        <p:tav tm="0">
                                          <p:val>
                                            <p:strVal val="0-#ppt_w/2"/>
                                          </p:val>
                                        </p:tav>
                                        <p:tav tm="100000">
                                          <p:val>
                                            <p:strVal val="#ppt_x"/>
                                          </p:val>
                                        </p:tav>
                                      </p:tavLst>
                                    </p:anim>
                                    <p:anim calcmode="lin" valueType="num">
                                      <p:cBhvr additive="base">
                                        <p:cTn id="50"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2"/>
                                        </p:tgtEl>
                                        <p:attrNameLst>
                                          <p:attrName>style.visibility</p:attrName>
                                        </p:attrNameLst>
                                      </p:cBhvr>
                                      <p:to>
                                        <p:strVal val="visible"/>
                                      </p:to>
                                    </p:set>
                                    <p:anim calcmode="lin" valueType="num">
                                      <p:cBhvr additive="base">
                                        <p:cTn id="55" dur="500" fill="hold"/>
                                        <p:tgtEl>
                                          <p:spTgt spid="2"/>
                                        </p:tgtEl>
                                        <p:attrNameLst>
                                          <p:attrName>ppt_x</p:attrName>
                                        </p:attrNameLst>
                                      </p:cBhvr>
                                      <p:tavLst>
                                        <p:tav tm="0">
                                          <p:val>
                                            <p:strVal val="0-#ppt_w/2"/>
                                          </p:val>
                                        </p:tav>
                                        <p:tav tm="100000">
                                          <p:val>
                                            <p:strVal val="#ppt_x"/>
                                          </p:val>
                                        </p:tav>
                                      </p:tavLst>
                                    </p:anim>
                                    <p:anim calcmode="lin" valueType="num">
                                      <p:cBhvr additive="base">
                                        <p:cTn id="5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55"/>
                                        </p:tgtEl>
                                        <p:attrNameLst>
                                          <p:attrName>style.visibility</p:attrName>
                                        </p:attrNameLst>
                                      </p:cBhvr>
                                      <p:to>
                                        <p:strVal val="visible"/>
                                      </p:to>
                                    </p:set>
                                    <p:anim calcmode="lin" valueType="num">
                                      <p:cBhvr additive="base">
                                        <p:cTn id="61" dur="500" fill="hold"/>
                                        <p:tgtEl>
                                          <p:spTgt spid="55"/>
                                        </p:tgtEl>
                                        <p:attrNameLst>
                                          <p:attrName>ppt_x</p:attrName>
                                        </p:attrNameLst>
                                      </p:cBhvr>
                                      <p:tavLst>
                                        <p:tav tm="0">
                                          <p:val>
                                            <p:strVal val="0-#ppt_w/2"/>
                                          </p:val>
                                        </p:tav>
                                        <p:tav tm="100000">
                                          <p:val>
                                            <p:strVal val="#ppt_x"/>
                                          </p:val>
                                        </p:tav>
                                      </p:tavLst>
                                    </p:anim>
                                    <p:anim calcmode="lin" valueType="num">
                                      <p:cBhvr additive="base">
                                        <p:cTn id="62" dur="500" fill="hold"/>
                                        <p:tgtEl>
                                          <p:spTgt spid="5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685800"/>
            <a:ext cx="830387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Normal Probability Distribution</a:t>
            </a:r>
            <a:r>
              <a:rPr lang="en-US" altLang="en-US" sz="2800" dirty="0">
                <a:latin typeface="Times New Roman" pitchFamily="18" charset="0"/>
              </a:rPr>
              <a:t>:</a:t>
            </a:r>
          </a:p>
          <a:p>
            <a:pPr marL="0" indent="0">
              <a:spcBef>
                <a:spcPct val="0"/>
              </a:spcBef>
            </a:pPr>
            <a:r>
              <a:rPr lang="en-CA" altLang="en-US" sz="2800" dirty="0">
                <a:latin typeface="Times New Roman" pitchFamily="18" charset="0"/>
                <a:sym typeface="Symbol" panose="05050102010706020507" pitchFamily="18" charset="2"/>
              </a:rPr>
              <a:t>When independently choosing a</a:t>
            </a:r>
            <a:r>
              <a:rPr lang="en-CA" altLang="en-US" sz="2800" i="1" dirty="0">
                <a:latin typeface="Times New Roman" pitchFamily="18" charset="0"/>
                <a:sym typeface="Symbol" panose="05050102010706020507" pitchFamily="18" charset="2"/>
              </a:rPr>
              <a:t> D </a:t>
            </a:r>
            <a:r>
              <a:rPr lang="en-CA" altLang="en-US" sz="2800" dirty="0">
                <a:latin typeface="Times New Roman" pitchFamily="18" charset="0"/>
                <a:sym typeface="Symbol" panose="05050102010706020507" pitchFamily="18" charset="2"/>
              </a:rPr>
              <a:t>random data points,</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15" name="Oval 14"/>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7" name="Group 6"/>
          <p:cNvGrpSpPr/>
          <p:nvPr/>
        </p:nvGrpSpPr>
        <p:grpSpPr>
          <a:xfrm>
            <a:off x="1524000" y="2573655"/>
            <a:ext cx="4343400" cy="533400"/>
            <a:chOff x="1524000" y="2573655"/>
            <a:chExt cx="4343400" cy="533400"/>
          </a:xfrm>
        </p:grpSpPr>
        <p:sp>
          <p:nvSpPr>
            <p:cNvPr id="22" name="Rectangle 5"/>
            <p:cNvSpPr>
              <a:spLocks noChangeArrowheads="1"/>
            </p:cNvSpPr>
            <p:nvPr/>
          </p:nvSpPr>
          <p:spPr bwMode="auto">
            <a:xfrm>
              <a:off x="15240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a:t>
              </a:r>
              <a:r>
                <a:rPr lang="en-CA" altLang="en-US" sz="2800" dirty="0">
                  <a:solidFill>
                    <a:srgbClr val="FF00FF"/>
                  </a:solidFill>
                  <a:latin typeface="Times New Roman" pitchFamily="18" charset="0"/>
                  <a:sym typeface="Symbol" panose="05050102010706020507" pitchFamily="18" charset="2"/>
                </a:rPr>
                <a:t>this data</a:t>
              </a:r>
              <a:r>
                <a:rPr lang="en-CA" altLang="en-US" sz="2800" dirty="0">
                  <a:latin typeface="Times New Roman" pitchFamily="18" charset="0"/>
                  <a:sym typeface="Symbol" panose="05050102010706020507" pitchFamily="18" charset="2"/>
                </a:rPr>
                <a:t>] = </a:t>
              </a:r>
            </a:p>
          </p:txBody>
        </p:sp>
        <p:sp>
          <p:nvSpPr>
            <p:cNvPr id="23" name="Oval 22"/>
            <p:cNvSpPr/>
            <p:nvPr/>
          </p:nvSpPr>
          <p:spPr>
            <a:xfrm rot="20054514">
              <a:off x="2034990" y="2920554"/>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 name="Group 1"/>
          <p:cNvGrpSpPr/>
          <p:nvPr/>
        </p:nvGrpSpPr>
        <p:grpSpPr>
          <a:xfrm>
            <a:off x="2417444" y="3030855"/>
            <a:ext cx="5473066" cy="539115"/>
            <a:chOff x="2417444" y="3030855"/>
            <a:chExt cx="5473066" cy="539115"/>
          </a:xfrm>
        </p:grpSpPr>
        <p:grpSp>
          <p:nvGrpSpPr>
            <p:cNvPr id="47" name="Group 46"/>
            <p:cNvGrpSpPr/>
            <p:nvPr/>
          </p:nvGrpSpPr>
          <p:grpSpPr>
            <a:xfrm>
              <a:off x="2417444" y="3030855"/>
              <a:ext cx="3366135" cy="533400"/>
              <a:chOff x="3568064" y="3048000"/>
              <a:chExt cx="3366135" cy="533400"/>
            </a:xfrm>
          </p:grpSpPr>
          <p:sp>
            <p:nvSpPr>
              <p:cNvPr id="48" name="Rectangle 5"/>
              <p:cNvSpPr>
                <a:spLocks noChangeArrowheads="1"/>
              </p:cNvSpPr>
              <p:nvPr/>
            </p:nvSpPr>
            <p:spPr bwMode="auto">
              <a:xfrm>
                <a:off x="3568064" y="304800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 </a:t>
                </a:r>
                <a:r>
                  <a:rPr lang="en-CA" altLang="en-US" sz="2800" baseline="-25000" dirty="0">
                    <a:latin typeface="Times New Roman" pitchFamily="18" charset="0"/>
                    <a:sym typeface="Symbol" panose="05050102010706020507" pitchFamily="18" charset="2"/>
                  </a:rPr>
                  <a:t>1</a:t>
                </a:r>
                <a:r>
                  <a:rPr lang="en-CA" altLang="en-US" sz="2800" dirty="0">
                    <a:latin typeface="Times New Roman" pitchFamily="18" charset="0"/>
                    <a:sym typeface="Symbol" panose="05050102010706020507" pitchFamily="18" charset="2"/>
                  </a:rPr>
                  <a:t>]  … </a:t>
                </a:r>
              </a:p>
            </p:txBody>
          </p:sp>
          <p:sp>
            <p:nvSpPr>
              <p:cNvPr id="49" name="Oval 48"/>
              <p:cNvSpPr/>
              <p:nvPr/>
            </p:nvSpPr>
            <p:spPr>
              <a:xfrm rot="20054514">
                <a:off x="4079054" y="3394899"/>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0" name="Oval 49"/>
              <p:cNvSpPr/>
              <p:nvPr/>
            </p:nvSpPr>
            <p:spPr>
              <a:xfrm>
                <a:off x="4512946" y="3288299"/>
                <a:ext cx="45719" cy="553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51" name="Group 50"/>
            <p:cNvGrpSpPr/>
            <p:nvPr/>
          </p:nvGrpSpPr>
          <p:grpSpPr>
            <a:xfrm>
              <a:off x="4524375" y="3036570"/>
              <a:ext cx="3366135" cy="533400"/>
              <a:chOff x="3568064" y="3048000"/>
              <a:chExt cx="3366135" cy="533400"/>
            </a:xfrm>
          </p:grpSpPr>
          <p:sp>
            <p:nvSpPr>
              <p:cNvPr id="52" name="Rectangle 5"/>
              <p:cNvSpPr>
                <a:spLocks noChangeArrowheads="1"/>
              </p:cNvSpPr>
              <p:nvPr/>
            </p:nvSpPr>
            <p:spPr bwMode="auto">
              <a:xfrm>
                <a:off x="3568064" y="3048000"/>
                <a:ext cx="336613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 </a:t>
                </a:r>
                <a:r>
                  <a:rPr lang="en-CA" altLang="en-US" sz="2800" i="1" baseline="-25000" dirty="0">
                    <a:latin typeface="Times New Roman" pitchFamily="18" charset="0"/>
                    <a:sym typeface="Symbol" panose="05050102010706020507" pitchFamily="18" charset="2"/>
                  </a:rPr>
                  <a:t>D</a:t>
                </a:r>
                <a:r>
                  <a:rPr lang="en-CA" altLang="en-US" sz="2800" dirty="0">
                    <a:latin typeface="Times New Roman" pitchFamily="18" charset="0"/>
                    <a:sym typeface="Symbol" panose="05050102010706020507" pitchFamily="18" charset="2"/>
                  </a:rPr>
                  <a:t>]</a:t>
                </a:r>
              </a:p>
            </p:txBody>
          </p:sp>
          <p:sp>
            <p:nvSpPr>
              <p:cNvPr id="53" name="Oval 52"/>
              <p:cNvSpPr/>
              <p:nvPr/>
            </p:nvSpPr>
            <p:spPr>
              <a:xfrm rot="20054514">
                <a:off x="4079054" y="3394899"/>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4" name="Oval 53"/>
              <p:cNvSpPr/>
              <p:nvPr/>
            </p:nvSpPr>
            <p:spPr>
              <a:xfrm>
                <a:off x="4512946" y="3288299"/>
                <a:ext cx="45719" cy="553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grpSp>
        <p:nvGrpSpPr>
          <p:cNvPr id="55" name="Group 54"/>
          <p:cNvGrpSpPr/>
          <p:nvPr/>
        </p:nvGrpSpPr>
        <p:grpSpPr>
          <a:xfrm>
            <a:off x="1066800" y="4561080"/>
            <a:ext cx="2358000" cy="1382520"/>
            <a:chOff x="1066800" y="4561080"/>
            <a:chExt cx="2358000" cy="1382520"/>
          </a:xfrm>
        </p:grpSpPr>
        <p:sp>
          <p:nvSpPr>
            <p:cNvPr id="56" name="Oval 55"/>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9" name="Oval 58"/>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0" name="Oval 59"/>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1" name="Oval 6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2" name="Oval 6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3" name="Oval 62"/>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4" name="Oval 63"/>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10957811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5"/>
                                        </p:tgtEl>
                                        <p:attrNameLst>
                                          <p:attrName>style.visibility</p:attrName>
                                        </p:attrNameLst>
                                      </p:cBhvr>
                                      <p:to>
                                        <p:strVal val="visible"/>
                                      </p:to>
                                    </p:set>
                                    <p:anim calcmode="lin" valueType="num">
                                      <p:cBhvr additive="base">
                                        <p:cTn id="11" dur="500" fill="hold"/>
                                        <p:tgtEl>
                                          <p:spTgt spid="55"/>
                                        </p:tgtEl>
                                        <p:attrNameLst>
                                          <p:attrName>ppt_x</p:attrName>
                                        </p:attrNameLst>
                                      </p:cBhvr>
                                      <p:tavLst>
                                        <p:tav tm="0">
                                          <p:val>
                                            <p:strVal val="0-#ppt_w/2"/>
                                          </p:val>
                                        </p:tav>
                                        <p:tav tm="100000">
                                          <p:val>
                                            <p:strVal val="#ppt_x"/>
                                          </p:val>
                                        </p:tav>
                                      </p:tavLst>
                                    </p:anim>
                                    <p:anim calcmode="lin" valueType="num">
                                      <p:cBhvr additive="base">
                                        <p:cTn id="12"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additive="base">
                                        <p:cTn id="17" dur="500" fill="hold"/>
                                        <p:tgtEl>
                                          <p:spTgt spid="7"/>
                                        </p:tgtEl>
                                        <p:attrNameLst>
                                          <p:attrName>ppt_x</p:attrName>
                                        </p:attrNameLst>
                                      </p:cBhvr>
                                      <p:tavLst>
                                        <p:tav tm="0">
                                          <p:val>
                                            <p:strVal val="0-#ppt_w/2"/>
                                          </p:val>
                                        </p:tav>
                                        <p:tav tm="100000">
                                          <p:val>
                                            <p:strVal val="#ppt_x"/>
                                          </p:val>
                                        </p:tav>
                                      </p:tavLst>
                                    </p:anim>
                                    <p:anim calcmode="lin" valueType="num">
                                      <p:cBhvr additive="base">
                                        <p:cTn id="18"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 name="Picture 1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540593" y="4267200"/>
            <a:ext cx="2878088" cy="2479480"/>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5"/>
          <p:cNvSpPr>
            <a:spLocks noChangeArrowheads="1"/>
          </p:cNvSpPr>
          <p:nvPr/>
        </p:nvSpPr>
        <p:spPr bwMode="auto">
          <a:xfrm>
            <a:off x="-108399" y="685800"/>
            <a:ext cx="8946680"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Normal Probability Distribution</a:t>
            </a:r>
            <a:r>
              <a:rPr lang="en-US" altLang="en-US" sz="2800" dirty="0">
                <a:latin typeface="Times New Roman" pitchFamily="18" charset="0"/>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If the probability distribution was defined by this </a:t>
            </a:r>
            <a:r>
              <a:rPr lang="en-US" altLang="en-US" sz="2800" dirty="0">
                <a:solidFill>
                  <a:srgbClr val="FF0000"/>
                </a:solidFill>
                <a:latin typeface="Times New Roman" pitchFamily="18" charset="0"/>
                <a:sym typeface="Symbol" panose="05050102010706020507" pitchFamily="18" charset="2"/>
              </a:rPr>
              <a:t>ellipse</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then </a:t>
            </a:r>
            <a:r>
              <a:rPr lang="en-US" altLang="en-US" sz="2800" dirty="0">
                <a:solidFill>
                  <a:srgbClr val="FF00FF"/>
                </a:solidFill>
                <a:latin typeface="Times New Roman" pitchFamily="18" charset="0"/>
                <a:sym typeface="Symbol" panose="05050102010706020507" pitchFamily="18" charset="2"/>
              </a:rPr>
              <a:t>our data </a:t>
            </a:r>
            <a:r>
              <a:rPr lang="en-US" altLang="en-US" sz="2800" dirty="0">
                <a:latin typeface="Times New Roman" pitchFamily="18" charset="0"/>
                <a:sym typeface="Symbol" panose="05050102010706020507" pitchFamily="18" charset="2"/>
              </a:rPr>
              <a:t>might get chosen randomly,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but the probability would be low.</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 name="Rectangle 3"/>
          <p:cNvSpPr/>
          <p:nvPr/>
        </p:nvSpPr>
        <p:spPr>
          <a:xfrm>
            <a:off x="1676400" y="5338200"/>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 name="Group 10"/>
          <p:cNvGrpSpPr/>
          <p:nvPr/>
        </p:nvGrpSpPr>
        <p:grpSpPr>
          <a:xfrm>
            <a:off x="5105400" y="5776350"/>
            <a:ext cx="72000" cy="648978"/>
            <a:chOff x="5105400" y="5538130"/>
            <a:chExt cx="72000" cy="648978"/>
          </a:xfrm>
        </p:grpSpPr>
        <p:sp>
          <p:nvSpPr>
            <p:cNvPr id="40" name="Rectangle 39"/>
            <p:cNvSpPr/>
            <p:nvPr/>
          </p:nvSpPr>
          <p:spPr>
            <a:xfrm>
              <a:off x="5105400" y="6115108"/>
              <a:ext cx="72000" cy="72000"/>
            </a:xfrm>
            <a:prstGeom prst="rect">
              <a:avLst/>
            </a:prstGeom>
            <a:ln w="15875">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5141400" y="5538130"/>
              <a:ext cx="0" cy="557870"/>
            </a:xfrm>
            <a:prstGeom prst="line">
              <a:avLst/>
            </a:prstGeom>
            <a:noFill/>
            <a:ln w="19050" cap="sq" cmpd="sng" algn="ctr">
              <a:solidFill>
                <a:srgbClr val="FF0000"/>
              </a:solidFill>
              <a:prstDash val="solid"/>
              <a:round/>
              <a:headEnd type="none" w="med" len="med"/>
              <a:tailEnd type="none" w="med" len="med"/>
            </a:ln>
            <a:effectLst/>
          </p:spPr>
        </p:cxnSp>
        <p:cxnSp>
          <p:nvCxnSpPr>
            <p:cNvPr id="41" name="Straight Connector 40"/>
            <p:cNvCxnSpPr/>
            <p:nvPr/>
          </p:nvCxnSpPr>
          <p:spPr bwMode="auto">
            <a:xfrm>
              <a:off x="5118140" y="5543378"/>
              <a:ext cx="36000" cy="0"/>
            </a:xfrm>
            <a:prstGeom prst="line">
              <a:avLst/>
            </a:prstGeom>
            <a:noFill/>
            <a:ln w="19050" cap="sq" cmpd="sng" algn="ctr">
              <a:solidFill>
                <a:srgbClr val="FF0000"/>
              </a:solidFill>
              <a:prstDash val="solid"/>
              <a:round/>
              <a:headEnd type="none" w="med" len="med"/>
              <a:tailEnd type="none" w="med" len="med"/>
            </a:ln>
            <a:effectLst/>
          </p:spPr>
        </p:cxnSp>
      </p:grpSp>
      <p:sp>
        <p:nvSpPr>
          <p:cNvPr id="3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15" name="Oval 14"/>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3" name="Group 2"/>
          <p:cNvGrpSpPr/>
          <p:nvPr/>
        </p:nvGrpSpPr>
        <p:grpSpPr>
          <a:xfrm>
            <a:off x="4530200" y="2573655"/>
            <a:ext cx="4343400" cy="588410"/>
            <a:chOff x="1524000" y="2573655"/>
            <a:chExt cx="4343400" cy="588410"/>
          </a:xfrm>
        </p:grpSpPr>
        <p:sp>
          <p:nvSpPr>
            <p:cNvPr id="22" name="Rectangle 5"/>
            <p:cNvSpPr>
              <a:spLocks noChangeArrowheads="1"/>
            </p:cNvSpPr>
            <p:nvPr/>
          </p:nvSpPr>
          <p:spPr bwMode="auto">
            <a:xfrm>
              <a:off x="15240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a:t>
              </a:r>
              <a:r>
                <a:rPr lang="en-CA" altLang="en-US" sz="2800" dirty="0">
                  <a:solidFill>
                    <a:srgbClr val="FF00FF"/>
                  </a:solidFill>
                  <a:latin typeface="Times New Roman" pitchFamily="18" charset="0"/>
                  <a:sym typeface="Symbol" panose="05050102010706020507" pitchFamily="18" charset="2"/>
                </a:rPr>
                <a:t>our data</a:t>
              </a:r>
              <a:r>
                <a:rPr lang="en-CA" altLang="en-US" sz="2800" dirty="0">
                  <a:latin typeface="Times New Roman" pitchFamily="18" charset="0"/>
                  <a:sym typeface="Symbol" panose="05050102010706020507" pitchFamily="18" charset="2"/>
                </a:rPr>
                <a:t>] = low </a:t>
              </a:r>
            </a:p>
          </p:txBody>
        </p:sp>
        <p:sp>
          <p:nvSpPr>
            <p:cNvPr id="23" name="Oval 22"/>
            <p:cNvSpPr/>
            <p:nvPr/>
          </p:nvSpPr>
          <p:spPr>
            <a:xfrm rot="16938443">
              <a:off x="2034990" y="2920554"/>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55" name="Group 54"/>
          <p:cNvGrpSpPr/>
          <p:nvPr/>
        </p:nvGrpSpPr>
        <p:grpSpPr>
          <a:xfrm>
            <a:off x="1066800" y="4561080"/>
            <a:ext cx="2358000" cy="1382520"/>
            <a:chOff x="1066800" y="4561080"/>
            <a:chExt cx="2358000" cy="1382520"/>
          </a:xfrm>
        </p:grpSpPr>
        <p:sp>
          <p:nvSpPr>
            <p:cNvPr id="56" name="Oval 55"/>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Oval 56"/>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8" name="Oval 57"/>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9" name="Oval 58"/>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0" name="Oval 59"/>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1" name="Oval 6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2" name="Oval 6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3" name="Oval 62"/>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4" name="Oval 63"/>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73" name="Group 72"/>
          <p:cNvGrpSpPr/>
          <p:nvPr/>
        </p:nvGrpSpPr>
        <p:grpSpPr>
          <a:xfrm>
            <a:off x="4513055" y="3200400"/>
            <a:ext cx="4343400" cy="563067"/>
            <a:chOff x="1524000" y="2573655"/>
            <a:chExt cx="4343400" cy="563067"/>
          </a:xfrm>
        </p:grpSpPr>
        <p:sp>
          <p:nvSpPr>
            <p:cNvPr id="74" name="Rectangle 5"/>
            <p:cNvSpPr>
              <a:spLocks noChangeArrowheads="1"/>
            </p:cNvSpPr>
            <p:nvPr/>
          </p:nvSpPr>
          <p:spPr bwMode="auto">
            <a:xfrm>
              <a:off x="15240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a:t>
              </a:r>
              <a:r>
                <a:rPr lang="en-CA" altLang="en-US" sz="2800" dirty="0">
                  <a:solidFill>
                    <a:srgbClr val="FF00FF"/>
                  </a:solidFill>
                  <a:latin typeface="Times New Roman" pitchFamily="18" charset="0"/>
                  <a:sym typeface="Symbol" panose="05050102010706020507" pitchFamily="18" charset="2"/>
                </a:rPr>
                <a:t>our data</a:t>
              </a:r>
              <a:r>
                <a:rPr lang="en-CA" altLang="en-US" sz="2800" dirty="0">
                  <a:latin typeface="Times New Roman" pitchFamily="18" charset="0"/>
                  <a:sym typeface="Symbol" panose="05050102010706020507" pitchFamily="18" charset="2"/>
                </a:rPr>
                <a:t>] = higher </a:t>
              </a:r>
            </a:p>
          </p:txBody>
        </p:sp>
        <p:sp>
          <p:nvSpPr>
            <p:cNvPr id="75" name="Oval 74"/>
            <p:cNvSpPr/>
            <p:nvPr/>
          </p:nvSpPr>
          <p:spPr>
            <a:xfrm rot="19055820">
              <a:off x="2046498" y="2915811"/>
              <a:ext cx="297238" cy="22091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76" name="Oval 75"/>
          <p:cNvSpPr/>
          <p:nvPr/>
        </p:nvSpPr>
        <p:spPr>
          <a:xfrm rot="16594125">
            <a:off x="1644531" y="4104684"/>
            <a:ext cx="3332083" cy="169561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0" name="Oval 79"/>
          <p:cNvSpPr/>
          <p:nvPr/>
        </p:nvSpPr>
        <p:spPr>
          <a:xfrm rot="19252270">
            <a:off x="1027553" y="4662765"/>
            <a:ext cx="2370338" cy="1200988"/>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81" name="Group 80"/>
          <p:cNvGrpSpPr/>
          <p:nvPr/>
        </p:nvGrpSpPr>
        <p:grpSpPr>
          <a:xfrm>
            <a:off x="4495800" y="3810000"/>
            <a:ext cx="4343400" cy="523220"/>
            <a:chOff x="1524000" y="2573655"/>
            <a:chExt cx="4343400" cy="523220"/>
          </a:xfrm>
        </p:grpSpPr>
        <p:sp>
          <p:nvSpPr>
            <p:cNvPr id="82" name="Rectangle 5"/>
            <p:cNvSpPr>
              <a:spLocks noChangeArrowheads="1"/>
            </p:cNvSpPr>
            <p:nvPr/>
          </p:nvSpPr>
          <p:spPr bwMode="auto">
            <a:xfrm>
              <a:off x="15240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a:t>
              </a:r>
              <a:r>
                <a:rPr lang="en-CA" altLang="en-US" sz="2800" dirty="0">
                  <a:solidFill>
                    <a:srgbClr val="FF00FF"/>
                  </a:solidFill>
                  <a:latin typeface="Times New Roman" pitchFamily="18" charset="0"/>
                  <a:sym typeface="Symbol" panose="05050102010706020507" pitchFamily="18" charset="2"/>
                </a:rPr>
                <a:t>our data</a:t>
              </a:r>
              <a:r>
                <a:rPr lang="en-CA" altLang="en-US" sz="2800" dirty="0">
                  <a:latin typeface="Times New Roman" pitchFamily="18" charset="0"/>
                  <a:sym typeface="Symbol" panose="05050102010706020507" pitchFamily="18" charset="2"/>
                </a:rPr>
                <a:t>] = maximized </a:t>
              </a:r>
            </a:p>
          </p:txBody>
        </p:sp>
        <p:sp>
          <p:nvSpPr>
            <p:cNvPr id="83" name="Oval 82"/>
            <p:cNvSpPr/>
            <p:nvPr/>
          </p:nvSpPr>
          <p:spPr>
            <a:xfrm rot="20054514">
              <a:off x="1959316" y="2908106"/>
              <a:ext cx="366116" cy="132694"/>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2886844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1" end="1"/>
                                            </p:txEl>
                                          </p:spTgt>
                                        </p:tgtEl>
                                        <p:attrNameLst>
                                          <p:attrName>style.visibility</p:attrName>
                                        </p:attrNameLst>
                                      </p:cBhvr>
                                      <p:to>
                                        <p:strVal val="visible"/>
                                      </p:to>
                                    </p:set>
                                    <p:anim calcmode="lin" valueType="num">
                                      <p:cBhvr additive="base">
                                        <p:cTn id="7"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6"/>
                                        </p:tgtEl>
                                        <p:attrNameLst>
                                          <p:attrName>style.visibility</p:attrName>
                                        </p:attrNameLst>
                                      </p:cBhvr>
                                      <p:to>
                                        <p:strVal val="visible"/>
                                      </p:to>
                                    </p:set>
                                    <p:anim calcmode="lin" valueType="num">
                                      <p:cBhvr additive="base">
                                        <p:cTn id="11" dur="500" fill="hold"/>
                                        <p:tgtEl>
                                          <p:spTgt spid="76"/>
                                        </p:tgtEl>
                                        <p:attrNameLst>
                                          <p:attrName>ppt_x</p:attrName>
                                        </p:attrNameLst>
                                      </p:cBhvr>
                                      <p:tavLst>
                                        <p:tav tm="0">
                                          <p:val>
                                            <p:strVal val="0-#ppt_w/2"/>
                                          </p:val>
                                        </p:tav>
                                        <p:tav tm="100000">
                                          <p:val>
                                            <p:strVal val="#ppt_x"/>
                                          </p:val>
                                        </p:tav>
                                      </p:tavLst>
                                    </p:anim>
                                    <p:anim calcmode="lin" valueType="num">
                                      <p:cBhvr additive="base">
                                        <p:cTn id="12" dur="500" fill="hold"/>
                                        <p:tgtEl>
                                          <p:spTgt spid="76"/>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
                                            <p:txEl>
                                              <p:pRg st="2" end="2"/>
                                            </p:txEl>
                                          </p:spTgt>
                                        </p:tgtEl>
                                        <p:attrNameLst>
                                          <p:attrName>style.visibility</p:attrName>
                                        </p:attrNameLst>
                                      </p:cBhvr>
                                      <p:to>
                                        <p:strVal val="visible"/>
                                      </p:to>
                                    </p:set>
                                    <p:anim calcmode="lin" valueType="num">
                                      <p:cBhvr additive="base">
                                        <p:cTn id="17"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
                                            <p:txEl>
                                              <p:pRg st="3" end="3"/>
                                            </p:txEl>
                                          </p:spTgt>
                                        </p:tgtEl>
                                        <p:attrNameLst>
                                          <p:attrName>style.visibility</p:attrName>
                                        </p:attrNameLst>
                                      </p:cBhvr>
                                      <p:to>
                                        <p:strVal val="visible"/>
                                      </p:to>
                                    </p:set>
                                    <p:anim calcmode="lin" valueType="num">
                                      <p:cBhvr additive="base">
                                        <p:cTn id="23"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
                                        </p:tgtEl>
                                        <p:attrNameLst>
                                          <p:attrName>style.visibility</p:attrName>
                                        </p:attrNameLst>
                                      </p:cBhvr>
                                      <p:to>
                                        <p:strVal val="visible"/>
                                      </p:to>
                                    </p:set>
                                    <p:anim calcmode="lin" valueType="num">
                                      <p:cBhvr additive="base">
                                        <p:cTn id="29" dur="500" fill="hold"/>
                                        <p:tgtEl>
                                          <p:spTgt spid="3"/>
                                        </p:tgtEl>
                                        <p:attrNameLst>
                                          <p:attrName>ppt_x</p:attrName>
                                        </p:attrNameLst>
                                      </p:cBhvr>
                                      <p:tavLst>
                                        <p:tav tm="0">
                                          <p:val>
                                            <p:strVal val="0-#ppt_w/2"/>
                                          </p:val>
                                        </p:tav>
                                        <p:tav tm="100000">
                                          <p:val>
                                            <p:strVal val="#ppt_x"/>
                                          </p:val>
                                        </p:tav>
                                      </p:tavLst>
                                    </p:anim>
                                    <p:anim calcmode="lin" valueType="num">
                                      <p:cBhvr additive="base">
                                        <p:cTn id="30"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 calcmode="lin" valueType="num">
                                      <p:cBhvr additive="base">
                                        <p:cTn id="35" dur="500" fill="hold"/>
                                        <p:tgtEl>
                                          <p:spTgt spid="73"/>
                                        </p:tgtEl>
                                        <p:attrNameLst>
                                          <p:attrName>ppt_x</p:attrName>
                                        </p:attrNameLst>
                                      </p:cBhvr>
                                      <p:tavLst>
                                        <p:tav tm="0">
                                          <p:val>
                                            <p:strVal val="0-#ppt_w/2"/>
                                          </p:val>
                                        </p:tav>
                                        <p:tav tm="100000">
                                          <p:val>
                                            <p:strVal val="#ppt_x"/>
                                          </p:val>
                                        </p:tav>
                                      </p:tavLst>
                                    </p:anim>
                                    <p:anim calcmode="lin" valueType="num">
                                      <p:cBhvr additive="base">
                                        <p:cTn id="36" dur="500" fill="hold"/>
                                        <p:tgtEl>
                                          <p:spTgt spid="73"/>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80"/>
                                        </p:tgtEl>
                                        <p:attrNameLst>
                                          <p:attrName>style.visibility</p:attrName>
                                        </p:attrNameLst>
                                      </p:cBhvr>
                                      <p:to>
                                        <p:strVal val="visible"/>
                                      </p:to>
                                    </p:set>
                                    <p:anim calcmode="lin" valueType="num">
                                      <p:cBhvr additive="base">
                                        <p:cTn id="39" dur="500" fill="hold"/>
                                        <p:tgtEl>
                                          <p:spTgt spid="80"/>
                                        </p:tgtEl>
                                        <p:attrNameLst>
                                          <p:attrName>ppt_x</p:attrName>
                                        </p:attrNameLst>
                                      </p:cBhvr>
                                      <p:tavLst>
                                        <p:tav tm="0">
                                          <p:val>
                                            <p:strVal val="0-#ppt_w/2"/>
                                          </p:val>
                                        </p:tav>
                                        <p:tav tm="100000">
                                          <p:val>
                                            <p:strVal val="#ppt_x"/>
                                          </p:val>
                                        </p:tav>
                                      </p:tavLst>
                                    </p:anim>
                                    <p:anim calcmode="lin" valueType="num">
                                      <p:cBhvr additive="base">
                                        <p:cTn id="40" dur="500" fill="hold"/>
                                        <p:tgtEl>
                                          <p:spTgt spid="8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81"/>
                                        </p:tgtEl>
                                        <p:attrNameLst>
                                          <p:attrName>style.visibility</p:attrName>
                                        </p:attrNameLst>
                                      </p:cBhvr>
                                      <p:to>
                                        <p:strVal val="visible"/>
                                      </p:to>
                                    </p:set>
                                    <p:anim calcmode="lin" valueType="num">
                                      <p:cBhvr additive="base">
                                        <p:cTn id="45" dur="500" fill="hold"/>
                                        <p:tgtEl>
                                          <p:spTgt spid="81"/>
                                        </p:tgtEl>
                                        <p:attrNameLst>
                                          <p:attrName>ppt_x</p:attrName>
                                        </p:attrNameLst>
                                      </p:cBhvr>
                                      <p:tavLst>
                                        <p:tav tm="0">
                                          <p:val>
                                            <p:strVal val="0-#ppt_w/2"/>
                                          </p:val>
                                        </p:tav>
                                        <p:tav tm="100000">
                                          <p:val>
                                            <p:strVal val="#ppt_x"/>
                                          </p:val>
                                        </p:tav>
                                      </p:tavLst>
                                    </p:anim>
                                    <p:anim calcmode="lin" valueType="num">
                                      <p:cBhvr additive="base">
                                        <p:cTn id="46" dur="500" fill="hold"/>
                                        <p:tgtEl>
                                          <p:spTgt spid="81"/>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0-#ppt_w/2"/>
                                          </p:val>
                                        </p:tav>
                                        <p:tav tm="100000">
                                          <p:val>
                                            <p:strVal val="#ppt_x"/>
                                          </p:val>
                                        </p:tav>
                                      </p:tavLst>
                                    </p:anim>
                                    <p:anim calcmode="lin" valueType="num">
                                      <p:cBhvr additive="base">
                                        <p:cTn id="50"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6" grpId="0" animBg="1"/>
      <p:bldP spid="80" grpId="0" animBg="1"/>
    </p:bld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8885766"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sym typeface="Symbol" panose="05050102010706020507" pitchFamily="18" charset="2"/>
              </a:rPr>
              <a:t>Maximum Likelihood:</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Given </a:t>
            </a:r>
            <a:r>
              <a:rPr lang="en-US" altLang="en-US" sz="2800" dirty="0">
                <a:solidFill>
                  <a:srgbClr val="FF00FF"/>
                </a:solidFill>
                <a:latin typeface="Times New Roman" pitchFamily="18" charset="0"/>
                <a:sym typeface="Symbol" panose="05050102010706020507" pitchFamily="18" charset="2"/>
              </a:rPr>
              <a:t>our data</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Find the ellipse (i.e. the parameters of the distribution),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that maximizes the probability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   that the data we have is obtained.</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40" name="Oval 39"/>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grpSp>
        <p:nvGrpSpPr>
          <p:cNvPr id="2" name="Group 1"/>
          <p:cNvGrpSpPr/>
          <p:nvPr/>
        </p:nvGrpSpPr>
        <p:grpSpPr>
          <a:xfrm>
            <a:off x="2862731" y="3215223"/>
            <a:ext cx="6586069" cy="823377"/>
            <a:chOff x="2862731" y="3215223"/>
            <a:chExt cx="6586069" cy="823377"/>
          </a:xfrm>
        </p:grpSpPr>
        <p:grpSp>
          <p:nvGrpSpPr>
            <p:cNvPr id="43" name="Group 42"/>
            <p:cNvGrpSpPr/>
            <p:nvPr/>
          </p:nvGrpSpPr>
          <p:grpSpPr>
            <a:xfrm>
              <a:off x="2862731" y="3238060"/>
              <a:ext cx="4697039" cy="800540"/>
              <a:chOff x="2237161" y="2577700"/>
              <a:chExt cx="4697039" cy="800540"/>
            </a:xfrm>
          </p:grpSpPr>
          <p:sp>
            <p:nvSpPr>
              <p:cNvPr id="44" name="Oval 43"/>
              <p:cNvSpPr/>
              <p:nvPr/>
            </p:nvSpPr>
            <p:spPr>
              <a:xfrm rot="20054514">
                <a:off x="2237161" y="2807589"/>
                <a:ext cx="366116" cy="132694"/>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45" name="Group 44"/>
              <p:cNvGrpSpPr/>
              <p:nvPr/>
            </p:nvGrpSpPr>
            <p:grpSpPr>
              <a:xfrm>
                <a:off x="2590800" y="2577700"/>
                <a:ext cx="4343400" cy="800540"/>
                <a:chOff x="609600" y="2573655"/>
                <a:chExt cx="4343400" cy="800540"/>
              </a:xfrm>
            </p:grpSpPr>
            <p:sp>
              <p:nvSpPr>
                <p:cNvPr id="47" name="Rectangle 5"/>
                <p:cNvSpPr>
                  <a:spLocks noChangeArrowheads="1"/>
                </p:cNvSpPr>
                <p:nvPr/>
              </p:nvSpPr>
              <p:spPr bwMode="auto">
                <a:xfrm>
                  <a:off x="6096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sym typeface="Symbol" panose="05050102010706020507" pitchFamily="18" charset="2"/>
                    </a:rPr>
                    <a:t>= </a:t>
                  </a:r>
                  <a:r>
                    <a:rPr lang="en-CA" altLang="en-US" sz="2800" dirty="0" err="1">
                      <a:latin typeface="Times New Roman" pitchFamily="18" charset="0"/>
                      <a:sym typeface="Symbol" panose="05050102010706020507" pitchFamily="18" charset="2"/>
                    </a:rPr>
                    <a:t>ArgMax</a:t>
                  </a:r>
                  <a:endParaRPr lang="en-CA" altLang="en-US" sz="2800" dirty="0">
                    <a:latin typeface="Times New Roman" pitchFamily="18" charset="0"/>
                    <a:sym typeface="Symbol" panose="05050102010706020507" pitchFamily="18" charset="2"/>
                  </a:endParaRPr>
                </a:p>
              </p:txBody>
            </p:sp>
            <p:sp>
              <p:nvSpPr>
                <p:cNvPr id="48" name="Oval 47"/>
                <p:cNvSpPr/>
                <p:nvPr/>
              </p:nvSpPr>
              <p:spPr>
                <a:xfrm rot="16938443">
                  <a:off x="1619382" y="3132684"/>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grpSp>
          <p:nvGrpSpPr>
            <p:cNvPr id="49" name="Group 48"/>
            <p:cNvGrpSpPr/>
            <p:nvPr/>
          </p:nvGrpSpPr>
          <p:grpSpPr>
            <a:xfrm>
              <a:off x="5105400" y="3215223"/>
              <a:ext cx="4343400" cy="588410"/>
              <a:chOff x="1524000" y="2573655"/>
              <a:chExt cx="4343400" cy="588410"/>
            </a:xfrm>
          </p:grpSpPr>
          <p:sp>
            <p:nvSpPr>
              <p:cNvPr id="50" name="Rectangle 5"/>
              <p:cNvSpPr>
                <a:spLocks noChangeArrowheads="1"/>
              </p:cNvSpPr>
              <p:nvPr/>
            </p:nvSpPr>
            <p:spPr bwMode="auto">
              <a:xfrm>
                <a:off x="1524000" y="2573655"/>
                <a:ext cx="43434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err="1">
                    <a:latin typeface="Times New Roman" pitchFamily="18" charset="0"/>
                    <a:sym typeface="Symbol" panose="05050102010706020507" pitchFamily="18" charset="2"/>
                  </a:rPr>
                  <a:t>Pr</a:t>
                </a:r>
                <a:r>
                  <a:rPr lang="en-CA" altLang="en-US" sz="2800" dirty="0">
                    <a:latin typeface="Times New Roman" pitchFamily="18" charset="0"/>
                    <a:sym typeface="Symbol" panose="05050102010706020507" pitchFamily="18" charset="2"/>
                  </a:rPr>
                  <a:t>   [</a:t>
                </a:r>
                <a:r>
                  <a:rPr lang="en-CA" altLang="en-US" sz="2800" dirty="0">
                    <a:solidFill>
                      <a:srgbClr val="FF00FF"/>
                    </a:solidFill>
                    <a:latin typeface="Times New Roman" pitchFamily="18" charset="0"/>
                    <a:sym typeface="Symbol" panose="05050102010706020507" pitchFamily="18" charset="2"/>
                  </a:rPr>
                  <a:t>our data</a:t>
                </a:r>
                <a:r>
                  <a:rPr lang="en-CA" altLang="en-US" sz="2800" dirty="0">
                    <a:latin typeface="Times New Roman" pitchFamily="18" charset="0"/>
                    <a:sym typeface="Symbol" panose="05050102010706020507" pitchFamily="18" charset="2"/>
                  </a:rPr>
                  <a:t>]</a:t>
                </a:r>
              </a:p>
            </p:txBody>
          </p:sp>
          <p:sp>
            <p:nvSpPr>
              <p:cNvPr id="51" name="Oval 50"/>
              <p:cNvSpPr/>
              <p:nvPr/>
            </p:nvSpPr>
            <p:spPr>
              <a:xfrm rot="16938443">
                <a:off x="2034990" y="2920554"/>
                <a:ext cx="296520" cy="186501"/>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Tree>
    <p:extLst>
      <p:ext uri="{BB962C8B-B14F-4D97-AF65-F5344CB8AC3E}">
        <p14:creationId xmlns:p14="http://schemas.microsoft.com/office/powerpoint/2010/main" val="15653991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3">
                                            <p:txEl>
                                              <p:pRg st="1" end="1"/>
                                            </p:txEl>
                                          </p:spTgt>
                                        </p:tgtEl>
                                        <p:attrNameLst>
                                          <p:attrName>style.visibility</p:attrName>
                                        </p:attrNameLst>
                                      </p:cBhvr>
                                      <p:to>
                                        <p:strVal val="visible"/>
                                      </p:to>
                                    </p:set>
                                    <p:anim calcmode="lin" valueType="num">
                                      <p:cBhvr additive="base">
                                        <p:cTn id="13"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
                                            <p:txEl>
                                              <p:pRg st="2" end="2"/>
                                            </p:txEl>
                                          </p:spTgt>
                                        </p:tgtEl>
                                        <p:attrNameLst>
                                          <p:attrName>style.visibility</p:attrName>
                                        </p:attrNameLst>
                                      </p:cBhvr>
                                      <p:to>
                                        <p:strVal val="visible"/>
                                      </p:to>
                                    </p:set>
                                    <p:anim calcmode="lin" valueType="num">
                                      <p:cBhvr additive="base">
                                        <p:cTn id="23" dur="500" fill="hold"/>
                                        <p:tgtEl>
                                          <p:spTgt spid="1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40"/>
                                        </p:tgtEl>
                                        <p:attrNameLst>
                                          <p:attrName>style.visibility</p:attrName>
                                        </p:attrNameLst>
                                      </p:cBhvr>
                                      <p:to>
                                        <p:strVal val="visible"/>
                                      </p:to>
                                    </p:set>
                                    <p:anim calcmode="lin" valueType="num">
                                      <p:cBhvr additive="base">
                                        <p:cTn id="27" dur="500" fill="hold"/>
                                        <p:tgtEl>
                                          <p:spTgt spid="40"/>
                                        </p:tgtEl>
                                        <p:attrNameLst>
                                          <p:attrName>ppt_x</p:attrName>
                                        </p:attrNameLst>
                                      </p:cBhvr>
                                      <p:tavLst>
                                        <p:tav tm="0">
                                          <p:val>
                                            <p:strVal val="0-#ppt_w/2"/>
                                          </p:val>
                                        </p:tav>
                                        <p:tav tm="100000">
                                          <p:val>
                                            <p:strVal val="#ppt_x"/>
                                          </p:val>
                                        </p:tav>
                                      </p:tavLst>
                                    </p:anim>
                                    <p:anim calcmode="lin" valueType="num">
                                      <p:cBhvr additive="base">
                                        <p:cTn id="28"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 calcmode="lin" valueType="num">
                                      <p:cBhvr additive="base">
                                        <p:cTn id="33" dur="500" fill="hold"/>
                                        <p:tgtEl>
                                          <p:spTgt spid="13">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1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2"/>
                                        </p:tgtEl>
                                        <p:attrNameLst>
                                          <p:attrName>style.visibility</p:attrName>
                                        </p:attrNameLst>
                                      </p:cBhvr>
                                      <p:to>
                                        <p:strVal val="visible"/>
                                      </p:to>
                                    </p:set>
                                    <p:anim calcmode="lin" valueType="num">
                                      <p:cBhvr additive="base">
                                        <p:cTn id="39" dur="500" fill="hold"/>
                                        <p:tgtEl>
                                          <p:spTgt spid="2"/>
                                        </p:tgtEl>
                                        <p:attrNameLst>
                                          <p:attrName>ppt_x</p:attrName>
                                        </p:attrNameLst>
                                      </p:cBhvr>
                                      <p:tavLst>
                                        <p:tav tm="0">
                                          <p:val>
                                            <p:strVal val="0-#ppt_w/2"/>
                                          </p:val>
                                        </p:tav>
                                        <p:tav tm="100000">
                                          <p:val>
                                            <p:strVal val="#ppt_x"/>
                                          </p:val>
                                        </p:tav>
                                      </p:tavLst>
                                    </p:anim>
                                    <p:anim calcmode="lin" valueType="num">
                                      <p:cBhvr additive="base">
                                        <p:cTn id="40"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30989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sym typeface="Symbol" panose="05050102010706020507" pitchFamily="18" charset="2"/>
              </a:rPr>
              <a:t>Collect Statistics:</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Given </a:t>
            </a:r>
            <a:r>
              <a:rPr lang="en-US" altLang="en-US" sz="2800" dirty="0">
                <a:solidFill>
                  <a:srgbClr val="FF00FF"/>
                </a:solidFill>
                <a:latin typeface="Times New Roman" pitchFamily="18" charset="0"/>
                <a:sym typeface="Symbol" panose="05050102010706020507" pitchFamily="18" charset="2"/>
              </a:rPr>
              <a:t>our data</a:t>
            </a:r>
            <a:r>
              <a:rPr lang="en-US" altLang="en-US" sz="2800" dirty="0">
                <a:latin typeface="Times New Roman" pitchFamily="18" charset="0"/>
                <a:sym typeface="Symbol" panose="05050102010706020507" pitchFamily="18" charset="2"/>
              </a:rPr>
              <a:t>,</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2438400" y="1676400"/>
                <a:ext cx="7162800" cy="195277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14:m>
                  <m:oMath xmlns:m="http://schemas.openxmlformats.org/officeDocument/2006/math">
                    <m:r>
                      <a:rPr lang="en-CA" altLang="en-US" sz="2400" i="1" dirty="0" smtClean="0">
                        <a:latin typeface="Cambria Math" panose="02040503050406030204" pitchFamily="18" charset="0"/>
                        <a:sym typeface="Symbol" panose="05050102010706020507" pitchFamily="18" charset="2"/>
                      </a:rPr>
                      <m:t>𝐸𝑥𝑝</m:t>
                    </m:r>
                    <m:d>
                      <m:dPr>
                        <m:ctrlPr>
                          <a:rPr lang="en-CA" altLang="en-US" sz="2400" b="0" i="1" dirty="0" smtClean="0">
                            <a:latin typeface="Cambria Math" panose="02040503050406030204" pitchFamily="18" charset="0"/>
                            <a:sym typeface="Symbol" panose="05050102010706020507" pitchFamily="18" charset="2"/>
                          </a:rPr>
                        </m:ctrlPr>
                      </m:d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d>
                    <m:r>
                      <a:rPr lang="en-CA" altLang="en-US" sz="2400" b="0" i="1" dirty="0" smtClean="0">
                        <a:latin typeface="Cambria Math" panose="02040503050406030204" pitchFamily="18" charset="0"/>
                        <a:sym typeface="Symbol" panose="05050102010706020507" pitchFamily="18" charset="2"/>
                      </a:rPr>
                      <m:t>= </m:t>
                    </m:r>
                    <m:acc>
                      <m:accPr>
                        <m:chr m:val="̅"/>
                        <m:ctrlPr>
                          <a:rPr lang="en-CA" altLang="en-US" sz="2400" b="0" i="1" dirty="0" smtClean="0">
                            <a:latin typeface="Cambria Math" panose="02040503050406030204" pitchFamily="18" charset="0"/>
                            <a:sym typeface="Symbol" panose="05050102010706020507" pitchFamily="18" charset="2"/>
                          </a:rPr>
                        </m:ctrlPr>
                      </m:acc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r>
                      <a:rPr lang="en-CA" altLang="en-US" sz="2400" b="0" i="1" dirty="0" smtClean="0">
                        <a:latin typeface="Cambria Math" panose="02040503050406030204" pitchFamily="18" charset="0"/>
                        <a:sym typeface="Symbol" panose="05050102010706020507" pitchFamily="18" charset="2"/>
                      </a:rPr>
                      <m:t>= </m:t>
                    </m:r>
                    <m:f>
                      <m:fPr>
                        <m:ctrlPr>
                          <a:rPr lang="en-CA" altLang="en-US" sz="2400" b="0" i="1" dirty="0" smtClean="0">
                            <a:latin typeface="Cambria Math" panose="02040503050406030204" pitchFamily="18" charset="0"/>
                            <a:sym typeface="Symbol" panose="05050102010706020507" pitchFamily="18" charset="2"/>
                          </a:rPr>
                        </m:ctrlPr>
                      </m:fPr>
                      <m:num>
                        <m:r>
                          <a:rPr lang="en-CA" altLang="en-US" sz="2400" b="0" i="1" dirty="0" smtClean="0">
                            <a:latin typeface="Cambria Math" panose="02040503050406030204" pitchFamily="18" charset="0"/>
                            <a:sym typeface="Symbol" panose="05050102010706020507" pitchFamily="18" charset="2"/>
                          </a:rPr>
                          <m:t>1</m:t>
                        </m:r>
                      </m:num>
                      <m:den>
                        <m:r>
                          <a:rPr lang="en-CA" altLang="en-US" sz="2400" b="0" i="1" dirty="0" smtClean="0">
                            <a:latin typeface="Cambria Math" panose="02040503050406030204" pitchFamily="18" charset="0"/>
                            <a:sym typeface="Symbol" panose="05050102010706020507" pitchFamily="18" charset="2"/>
                          </a:rPr>
                          <m:t>𝐷</m:t>
                        </m:r>
                      </m:den>
                    </m:f>
                    <m:nary>
                      <m:naryPr>
                        <m:chr m:val="∑"/>
                        <m:supHide m:val="on"/>
                        <m:ctrlPr>
                          <a:rPr lang="en-CA" altLang="en-US" sz="2400" b="0" i="1" dirty="0" smtClean="0">
                            <a:latin typeface="Cambria Math" panose="02040503050406030204" pitchFamily="18" charset="0"/>
                            <a:sym typeface="Symbol" panose="05050102010706020507" pitchFamily="18" charset="2"/>
                          </a:rPr>
                        </m:ctrlPr>
                      </m:naryPr>
                      <m:sub>
                        <m:r>
                          <m:rPr>
                            <m:brk m:alnAt="7"/>
                          </m:rPr>
                          <a:rPr lang="en-CA" altLang="en-US" sz="2400" b="0" i="1" dirty="0" smtClean="0">
                            <a:latin typeface="Cambria Math" panose="02040503050406030204" pitchFamily="18" charset="0"/>
                            <a:sym typeface="Symbol" panose="05050102010706020507" pitchFamily="18" charset="2"/>
                          </a:rPr>
                          <m:t>𝑑</m:t>
                        </m:r>
                      </m:sub>
                      <m:sup/>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𝑑</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smtClean="0">
                            <a:latin typeface="Cambria Math" panose="02040503050406030204" pitchFamily="18" charset="0"/>
                            <a:sym typeface="Symbol" panose="05050102010706020507" pitchFamily="18" charset="2"/>
                          </a:rPr>
                        </m:ctrlPr>
                      </m:dPr>
                      <m:e>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b="0" i="1" dirty="0" smtClean="0">
                                    <a:latin typeface="Cambria Math" panose="02040503050406030204" pitchFamily="18" charset="0"/>
                                    <a:sym typeface="Symbol" panose="05050102010706020507" pitchFamily="18" charset="2"/>
                                  </a:rPr>
                                  <m:t>−</m:t>
                                </m:r>
                                <m:acc>
                                  <m:accPr>
                                    <m:chr m:val="̅"/>
                                    <m:ctrlPr>
                                      <a:rPr lang="en-CA" altLang="en-US" sz="2400" b="0" i="1" dirty="0" smtClean="0">
                                        <a:latin typeface="Cambria Math" panose="02040503050406030204" pitchFamily="18" charset="0"/>
                                        <a:sym typeface="Symbol" panose="05050102010706020507" pitchFamily="18" charset="2"/>
                                      </a:rPr>
                                    </m:ctrlPr>
                                  </m:acc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e>
                            </m:d>
                          </m:e>
                          <m:sup>
                            <m:r>
                              <a:rPr lang="en-CA" altLang="en-US" sz="2400" b="0" i="1" dirty="0" smtClean="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b="0" i="1" dirty="0" smtClean="0">
                        <a:latin typeface="Times New Roman" panose="02020603050405020304" pitchFamily="18" charset="0"/>
                        <a:cs typeface="Times New Roman" panose="02020603050405020304" pitchFamily="18" charset="0"/>
                        <a:sym typeface="Symbol" panose="05050102010706020507" pitchFamily="18" charset="2"/>
                      </a:rPr>
                      <m:t>Cov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b="0" i="1" dirty="0" smtClean="0">
                            <a:latin typeface="Cambria Math" panose="02040503050406030204" pitchFamily="18" charset="0"/>
                            <a:sym typeface="Symbol" panose="05050102010706020507" pitchFamily="18" charset="2"/>
                          </a:rPr>
                          <m:t>,</m:t>
                        </m:r>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e>
                    </m:d>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b="0" i="1" dirty="0" smtClean="0">
                            <a:latin typeface="Cambria Math" panose="02040503050406030204" pitchFamily="18" charset="0"/>
                            <a:sym typeface="Symbol" panose="05050102010706020507" pitchFamily="18" charset="2"/>
                          </a:rPr>
                        </m:ctrlPr>
                      </m:dPr>
                      <m:e>
                        <m:d>
                          <m:dPr>
                            <m:ctrlPr>
                              <a:rPr lang="en-CA" altLang="en-US" sz="2400" b="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r>
                          <a:rPr lang="en-CA" altLang="en-US" sz="2400" b="0" i="1" dirty="0" smtClean="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b="0" i="1" dirty="0" smtClean="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e>
                            </m:acc>
                          </m:e>
                        </m:d>
                      </m:e>
                    </m:d>
                  </m:oMath>
                </a14:m>
                <a:endParaRPr lang="en-CA" altLang="en-US" sz="2400" b="0" dirty="0">
                  <a:latin typeface="Times New Roman" pitchFamily="18" charset="0"/>
                  <a:sym typeface="Symbol" panose="05050102010706020507" pitchFamily="18" charset="2"/>
                </a:endParaRPr>
              </a:p>
              <a:p>
                <a:pPr marL="457200" lvl="1" indent="0">
                  <a:spcBef>
                    <a:spcPct val="0"/>
                  </a:spcBef>
                  <a:buNone/>
                </a:pPr>
                <a:r>
                  <a:rPr lang="en-CA" altLang="en-US" sz="2400" b="0" dirty="0">
                    <a:latin typeface="Times New Roman" pitchFamily="18" charset="0"/>
                    <a:sym typeface="Symbol" panose="05050102010706020507" pitchFamily="18" charset="2"/>
                  </a:rPr>
                  <a:t>We will explain this more.</a:t>
                </a: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2438400" y="1676400"/>
                <a:ext cx="7162800" cy="1952779"/>
              </a:xfrm>
              <a:prstGeom prst="rect">
                <a:avLst/>
              </a:prstGeom>
              <a:blipFill>
                <a:blip r:embed="rId2"/>
                <a:stretch>
                  <a:fillRect b="-656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3179741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8">
                                            <p:txEl>
                                              <p:pRg st="3" end="3"/>
                                            </p:txEl>
                                          </p:spTgt>
                                        </p:tgtEl>
                                        <p:attrNameLst>
                                          <p:attrName>style.visibility</p:attrName>
                                        </p:attrNameLst>
                                      </p:cBhvr>
                                      <p:to>
                                        <p:strVal val="visible"/>
                                      </p:to>
                                    </p:set>
                                    <p:anim calcmode="lin" valueType="num">
                                      <p:cBhvr additive="base">
                                        <p:cTn id="13" dur="500" fill="hold"/>
                                        <p:tgtEl>
                                          <p:spTgt spid="38">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8">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38">
                                            <p:txEl>
                                              <p:pRg st="0" end="0"/>
                                            </p:txEl>
                                          </p:spTgt>
                                        </p:tgtEl>
                                        <p:attrNameLst>
                                          <p:attrName>style.visibility</p:attrName>
                                        </p:attrNameLst>
                                      </p:cBhvr>
                                      <p:to>
                                        <p:strVal val="visible"/>
                                      </p:to>
                                    </p:set>
                                    <p:anim calcmode="lin" valueType="num">
                                      <p:cBhvr additive="base">
                                        <p:cTn id="19"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3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38">
                                            <p:txEl>
                                              <p:pRg st="1" end="1"/>
                                            </p:txEl>
                                          </p:spTgt>
                                        </p:tgtEl>
                                        <p:attrNameLst>
                                          <p:attrName>style.visibility</p:attrName>
                                        </p:attrNameLst>
                                      </p:cBhvr>
                                      <p:to>
                                        <p:strVal val="visible"/>
                                      </p:to>
                                    </p:set>
                                    <p:anim calcmode="lin" valueType="num">
                                      <p:cBhvr additive="base">
                                        <p:cTn id="25"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3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8">
                                            <p:txEl>
                                              <p:pRg st="2" end="2"/>
                                            </p:txEl>
                                          </p:spTgt>
                                        </p:tgtEl>
                                        <p:attrNameLst>
                                          <p:attrName>style.visibility</p:attrName>
                                        </p:attrNameLst>
                                      </p:cBhvr>
                                      <p:to>
                                        <p:strVal val="visible"/>
                                      </p:to>
                                    </p:set>
                                    <p:anim calcmode="lin" valueType="num">
                                      <p:cBhvr additive="base">
                                        <p:cTn id="31"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4" name="Group 3"/>
          <p:cNvGrpSpPr/>
          <p:nvPr/>
        </p:nvGrpSpPr>
        <p:grpSpPr>
          <a:xfrm>
            <a:off x="3723412" y="126876"/>
            <a:ext cx="5581914" cy="3149724"/>
            <a:chOff x="3723412" y="507876"/>
            <a:chExt cx="5581914" cy="3149724"/>
          </a:xfrm>
        </p:grpSpPr>
        <p:sp>
          <p:nvSpPr>
            <p:cNvPr id="40" name="Rectangle 5"/>
            <p:cNvSpPr>
              <a:spLocks noChangeArrowheads="1"/>
            </p:cNvSpPr>
            <p:nvPr/>
          </p:nvSpPr>
          <p:spPr bwMode="auto">
            <a:xfrm rot="2911001">
              <a:off x="7121675" y="1142505"/>
              <a:ext cx="17924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10,000</a:t>
              </a:r>
              <a:endParaRPr lang="en-US" altLang="en-US" sz="2800" dirty="0">
                <a:latin typeface="Times New Roman" pitchFamily="18" charset="0"/>
                <a:sym typeface="Symbol" panose="05050102010706020507" pitchFamily="18" charset="2"/>
              </a:endParaRPr>
            </a:p>
          </p:txBody>
        </p:sp>
        <p:sp>
          <p:nvSpPr>
            <p:cNvPr id="37" name="Rectangle 5"/>
            <p:cNvSpPr>
              <a:spLocks noChangeArrowheads="1"/>
            </p:cNvSpPr>
            <p:nvPr/>
          </p:nvSpPr>
          <p:spPr bwMode="auto">
            <a:xfrm>
              <a:off x="3723412" y="1686580"/>
              <a:ext cx="54088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38" name="Rectangle 5"/>
            <p:cNvSpPr>
              <a:spLocks noChangeArrowheads="1"/>
            </p:cNvSpPr>
            <p:nvPr/>
          </p:nvSpPr>
          <p:spPr bwMode="auto">
            <a:xfrm rot="2911001">
              <a:off x="4480404" y="116011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1</a:t>
              </a:r>
              <a:endParaRPr lang="en-US" altLang="en-US" sz="2800" dirty="0">
                <a:latin typeface="Times New Roman" pitchFamily="18" charset="0"/>
                <a:sym typeface="Symbol" panose="05050102010706020507" pitchFamily="18" charset="2"/>
              </a:endParaRPr>
            </a:p>
          </p:txBody>
        </p:sp>
        <p:sp>
          <p:nvSpPr>
            <p:cNvPr id="39" name="Rectangle 5"/>
            <p:cNvSpPr>
              <a:spLocks noChangeArrowheads="1"/>
            </p:cNvSpPr>
            <p:nvPr/>
          </p:nvSpPr>
          <p:spPr bwMode="auto">
            <a:xfrm rot="2911001">
              <a:off x="5953181" y="1142748"/>
              <a:ext cx="11977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err="1">
                  <a:latin typeface="Times New Roman" pitchFamily="18" charset="0"/>
                  <a:sym typeface="Symbol" panose="05050102010706020507" pitchFamily="18" charset="2"/>
                </a:rPr>
                <a:t>pixel</a:t>
              </a:r>
              <a:r>
                <a:rPr lang="en-US" altLang="en-US" sz="2800" baseline="-25000" dirty="0" err="1">
                  <a:latin typeface="Times New Roman" pitchFamily="18" charset="0"/>
                  <a:sym typeface="Symbol" panose="05050102010706020507" pitchFamily="18" charset="2"/>
                </a:rPr>
                <a:t>i</a:t>
              </a:r>
              <a:endParaRPr lang="en-US" altLang="en-US" sz="2800" dirty="0">
                <a:latin typeface="Times New Roman" pitchFamily="18" charset="0"/>
                <a:sym typeface="Symbol" panose="05050102010706020507" pitchFamily="18" charset="2"/>
              </a:endParaRPr>
            </a:p>
          </p:txBody>
        </p:sp>
        <p:sp>
          <p:nvSpPr>
            <p:cNvPr id="41" name="Rectangle 5"/>
            <p:cNvSpPr>
              <a:spLocks noChangeArrowheads="1"/>
            </p:cNvSpPr>
            <p:nvPr/>
          </p:nvSpPr>
          <p:spPr bwMode="auto">
            <a:xfrm>
              <a:off x="3728588" y="2133600"/>
              <a:ext cx="53495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2" name="Rectangle 5"/>
            <p:cNvSpPr>
              <a:spLocks noChangeArrowheads="1"/>
            </p:cNvSpPr>
            <p:nvPr/>
          </p:nvSpPr>
          <p:spPr bwMode="auto">
            <a:xfrm>
              <a:off x="3744188" y="3134380"/>
              <a:ext cx="55611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err="1">
                  <a:latin typeface="Times New Roman" pitchFamily="18" charset="0"/>
                  <a:sym typeface="Symbol" panose="05050102010706020507" pitchFamily="18" charset="2"/>
                </a:rPr>
                <a:t>face</a:t>
              </a:r>
              <a:r>
                <a:rPr lang="en-US" altLang="en-US" sz="2800" baseline="-25000" dirty="0" err="1">
                  <a:latin typeface="Times New Roman" pitchFamily="18" charset="0"/>
                  <a:sym typeface="Symbol" panose="05050102010706020507" pitchFamily="18" charset="2"/>
                </a:rPr>
                <a:t>D</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2" name="Rectangle 1"/>
            <p:cNvSpPr/>
            <p:nvPr/>
          </p:nvSpPr>
          <p:spPr>
            <a:xfrm rot="5400000">
              <a:off x="4103717" y="2641352"/>
              <a:ext cx="595035" cy="646331"/>
            </a:xfrm>
            <a:prstGeom prst="rect">
              <a:avLst/>
            </a:prstGeom>
          </p:spPr>
          <p:txBody>
            <a:bodyPr wrap="none">
              <a:spAutoFit/>
            </a:bodyPr>
            <a:lstStyle/>
            <a:p>
              <a:r>
                <a:rPr lang="en-US" altLang="en-US" sz="3600" i="1" dirty="0"/>
                <a:t>…</a:t>
              </a:r>
              <a:endParaRPr lang="en-CA" sz="36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p:sp>
        <p:nvSpPr>
          <p:cNvPr id="48" name="Rectangle 47"/>
          <p:cNvSpPr/>
          <p:nvPr/>
        </p:nvSpPr>
        <p:spPr>
          <a:xfrm>
            <a:off x="6172200" y="635125"/>
            <a:ext cx="1060938" cy="2995246"/>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1" name="Group 10"/>
          <p:cNvGrpSpPr/>
          <p:nvPr/>
        </p:nvGrpSpPr>
        <p:grpSpPr>
          <a:xfrm>
            <a:off x="304800" y="1579524"/>
            <a:ext cx="2222400" cy="1722600"/>
            <a:chOff x="304800" y="1968600"/>
            <a:chExt cx="2222400" cy="1722600"/>
          </a:xfrm>
        </p:grpSpPr>
        <p:grpSp>
          <p:nvGrpSpPr>
            <p:cNvPr id="9" name="Group 8"/>
            <p:cNvGrpSpPr/>
            <p:nvPr/>
          </p:nvGrpSpPr>
          <p:grpSpPr>
            <a:xfrm>
              <a:off x="304800" y="1968600"/>
              <a:ext cx="2222400" cy="72000"/>
              <a:chOff x="304800" y="1968600"/>
              <a:chExt cx="2222400" cy="72000"/>
            </a:xfrm>
          </p:grpSpPr>
          <p:sp>
            <p:nvSpPr>
              <p:cNvPr id="54" name="Rectangle 53"/>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Rectangle 54"/>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Rectangle 55"/>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7" name="Rectangle 56"/>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8" name="Rectangle 57"/>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74" name="Group 73"/>
            <p:cNvGrpSpPr/>
            <p:nvPr/>
          </p:nvGrpSpPr>
          <p:grpSpPr>
            <a:xfrm>
              <a:off x="304800" y="2518800"/>
              <a:ext cx="2222400" cy="72000"/>
              <a:chOff x="304800" y="1968600"/>
              <a:chExt cx="2222400" cy="72000"/>
            </a:xfrm>
          </p:grpSpPr>
          <p:sp>
            <p:nvSpPr>
              <p:cNvPr id="75" name="Rectangle 74"/>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7" name="Rectangle 76"/>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9" name="Rectangle 78"/>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0" name="Group 79"/>
            <p:cNvGrpSpPr/>
            <p:nvPr/>
          </p:nvGrpSpPr>
          <p:grpSpPr>
            <a:xfrm>
              <a:off x="304800" y="3069000"/>
              <a:ext cx="2222400" cy="72000"/>
              <a:chOff x="304800" y="1968600"/>
              <a:chExt cx="2222400" cy="72000"/>
            </a:xfrm>
          </p:grpSpPr>
          <p:sp>
            <p:nvSpPr>
              <p:cNvPr id="81" name="Rectangle 80"/>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2" name="Rectangle 81"/>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3" name="Rectangle 82"/>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4" name="Rectangle 83"/>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5" name="Rectangle 84"/>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6" name="Group 85"/>
            <p:cNvGrpSpPr/>
            <p:nvPr/>
          </p:nvGrpSpPr>
          <p:grpSpPr>
            <a:xfrm>
              <a:off x="304800" y="3619200"/>
              <a:ext cx="2222400" cy="72000"/>
              <a:chOff x="304800" y="1968600"/>
              <a:chExt cx="2222400" cy="72000"/>
            </a:xfrm>
          </p:grpSpPr>
          <p:sp>
            <p:nvSpPr>
              <p:cNvPr id="87" name="Rectangle 86"/>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8" name="Rectangle 87"/>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9" name="Rectangle 88"/>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0" name="Rectangle 89"/>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1" name="Rectangle 90"/>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mc:AlternateContent xmlns:mc="http://schemas.openxmlformats.org/markup-compatibility/2006" xmlns:a14="http://schemas.microsoft.com/office/drawing/2010/main">
        <mc:Choice Requires="a14">
          <p:sp>
            <p:nvSpPr>
              <p:cNvPr id="69" name="Rectangle 5"/>
              <p:cNvSpPr>
                <a:spLocks noChangeArrowheads="1"/>
              </p:cNvSpPr>
              <p:nvPr/>
            </p:nvSpPr>
            <p:spPr bwMode="auto">
              <a:xfrm>
                <a:off x="4156880" y="3694093"/>
                <a:ext cx="4403770" cy="276992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sSub>
                      <m:sSubPr>
                        <m:ctrlPr>
                          <a:rPr lang="en-US" altLang="en-US" sz="2800" b="1"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sz="2800" b="1" i="1" dirty="0" smtClean="0">
                                <a:solidFill>
                                  <a:srgbClr val="FF00FF"/>
                                </a:solidFill>
                                <a:latin typeface="Cambria Math" panose="02040503050406030204" pitchFamily="18" charset="0"/>
                                <a:sym typeface="Symbol" panose="05050102010706020507" pitchFamily="18" charset="2"/>
                              </a:rPr>
                            </m:ctrlPr>
                          </m:accPr>
                          <m:e>
                            <m:r>
                              <a:rPr lang="en-CA" altLang="en-US" sz="2800" b="1" i="1" dirty="0" smtClean="0">
                                <a:solidFill>
                                  <a:srgbClr val="FF00FF"/>
                                </a:solidFill>
                                <a:latin typeface="Cambria Math" panose="02040503050406030204" pitchFamily="18" charset="0"/>
                                <a:sym typeface="Symbol" panose="05050102010706020507" pitchFamily="18" charset="2"/>
                              </a:rPr>
                              <m:t>𝒙</m:t>
                            </m:r>
                          </m:e>
                        </m:acc>
                      </m:e>
                      <m:sub>
                        <m:r>
                          <a:rPr lang="en-CA" altLang="en-US" sz="2800" b="1" i="1" dirty="0" smtClean="0">
                            <a:solidFill>
                              <a:srgbClr val="FF00FF"/>
                            </a:solidFill>
                            <a:latin typeface="Cambria Math" panose="02040503050406030204" pitchFamily="18" charset="0"/>
                            <a:sym typeface="Symbol" panose="05050102010706020507" pitchFamily="18" charset="2"/>
                          </a:rPr>
                          <m:t>𝒅</m:t>
                        </m:r>
                      </m:sub>
                    </m:sSub>
                  </m:oMath>
                </a14:m>
                <a:r>
                  <a:rPr lang="en-US" altLang="en-US" sz="2800" dirty="0">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p>
              <a:p>
                <a:pPr>
                  <a:spcBef>
                    <a:spcPct val="0"/>
                  </a:spcBef>
                </a:pPr>
                <a14:m>
                  <m:oMath xmlns:m="http://schemas.openxmlformats.org/officeDocument/2006/math">
                    <m:acc>
                      <m:accPr>
                        <m:chr m:val="⃗"/>
                        <m:ctrlPr>
                          <a:rPr lang="en-US" altLang="en-US" sz="2800" b="1" i="1" smtClean="0">
                            <a:solidFill>
                              <a:srgbClr val="FF00FF"/>
                            </a:solidFill>
                            <a:latin typeface="Cambria Math" panose="02040503050406030204" pitchFamily="18" charset="0"/>
                            <a:sym typeface="Symbol" panose="05050102010706020507" pitchFamily="18" charset="2"/>
                          </a:rPr>
                        </m:ctrlPr>
                      </m:accPr>
                      <m:e>
                        <m:r>
                          <a:rPr lang="en-CA" altLang="en-US" sz="2800" b="1" i="1" smtClean="0">
                            <a:solidFill>
                              <a:srgbClr val="FF00FF"/>
                            </a:solidFill>
                            <a:latin typeface="Cambria Math" panose="02040503050406030204" pitchFamily="18" charset="0"/>
                            <a:sym typeface="Symbol" panose="05050102010706020507" pitchFamily="18" charset="2"/>
                          </a:rPr>
                          <m:t>𝒙</m:t>
                        </m:r>
                      </m:e>
                    </m:acc>
                    <m:r>
                      <a:rPr lang="en-CA" altLang="en-US" sz="2800" b="0" i="0" smtClean="0">
                        <a:solidFill>
                          <a:srgbClr val="FF00FF"/>
                        </a:solidFill>
                        <a:latin typeface="Cambria Math" panose="02040503050406030204" pitchFamily="18" charset="0"/>
                        <a:sym typeface="Symbol" panose="05050102010706020507" pitchFamily="18" charset="2"/>
                      </a:rPr>
                      <m:t> </m:t>
                    </m:r>
                  </m:oMath>
                </a14:m>
                <a:r>
                  <a:rPr lang="en-US" altLang="en-US" sz="2000" dirty="0">
                    <a:solidFill>
                      <a:srgbClr val="FF00FF"/>
                    </a:solidFill>
                    <a:latin typeface="Times New Roman" pitchFamily="18" charset="0"/>
                    <a:sym typeface="Symbol" panose="05050102010706020507" pitchFamily="18" charset="2"/>
                  </a:rPr>
                  <a:t> </a:t>
                </a:r>
                <a:r>
                  <a:rPr lang="en-US" altLang="en-US" sz="1600" dirty="0">
                    <a:solidFill>
                      <a:srgbClr val="FF00FF"/>
                    </a:solidFill>
                    <a:latin typeface="Times New Roman" pitchFamily="18" charset="0"/>
                    <a:sym typeface="Symbol" panose="05050102010706020507" pitchFamily="18" charset="2"/>
                  </a:rPr>
                  <a:t> </a:t>
                </a:r>
                <a:r>
                  <a:rPr lang="en-US" altLang="en-US" sz="2000" dirty="0">
                    <a:solidFill>
                      <a:srgbClr val="FF00FF"/>
                    </a:solidFill>
                    <a:latin typeface="Times New Roman" pitchFamily="18" charset="0"/>
                    <a:sym typeface="Symbol" panose="05050102010706020507" pitchFamily="18" charset="2"/>
                  </a:rPr>
                  <a:t> </a:t>
                </a:r>
                <a:r>
                  <a:rPr lang="en-US" altLang="en-US" sz="2800" dirty="0">
                    <a:solidFill>
                      <a:srgbClr val="FF00FF"/>
                    </a:solidFill>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rPr>
                  <a:t>1</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i="1" baseline="-25000" dirty="0" err="1">
                    <a:solidFill>
                      <a:srgbClr val="FF00FF"/>
                    </a:solidFill>
                    <a:latin typeface="Times New Roman" pitchFamily="18" charset="0"/>
                  </a:rPr>
                  <a:t>n</a:t>
                </a:r>
                <a:r>
                  <a:rPr lang="en-US" altLang="en-US" sz="2800" dirty="0">
                    <a:solidFill>
                      <a:srgbClr val="FF00FF"/>
                    </a:solidFill>
                    <a:latin typeface="Times New Roman" pitchFamily="18" charset="0"/>
                    <a:sym typeface="Symbol" panose="05050102010706020507" pitchFamily="18" charset="2"/>
                  </a:rPr>
                  <a:t>  </a:t>
                </a:r>
                <a:br>
                  <a:rPr lang="en-US" altLang="en-US" sz="2800" dirty="0">
                    <a:solidFill>
                      <a:srgbClr val="FF00FF"/>
                    </a:solidFill>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when which data item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is chosen randomly.</a:t>
                </a:r>
              </a:p>
              <a:p>
                <a:pPr>
                  <a:spcBef>
                    <a:spcPct val="0"/>
                  </a:spcBef>
                </a:pPr>
                <a:r>
                  <a:rPr lang="en-US" altLang="en-US" sz="2800" i="1" dirty="0">
                    <a:solidFill>
                      <a:srgbClr val="FF00FF"/>
                    </a:solidFill>
                    <a:latin typeface="Times New Roman" pitchFamily="18" charset="0"/>
                    <a:sym typeface="Symbol" panose="05050102010706020507" pitchFamily="18" charset="2"/>
                  </a:rPr>
                  <a:t>x</a:t>
                </a:r>
                <a:r>
                  <a:rPr lang="en-US" altLang="en-US" sz="2800" i="1" baseline="-25000" dirty="0">
                    <a:solidFill>
                      <a:srgbClr val="FF00FF"/>
                    </a:solidFill>
                    <a:latin typeface="Times New Roman" pitchFamily="18" charset="0"/>
                    <a:sym typeface="Symbol" panose="05050102010706020507" pitchFamily="18" charset="2"/>
                  </a:rPr>
                  <a:t>i </a:t>
                </a:r>
                <a:r>
                  <a:rPr lang="en-US" altLang="en-US" sz="2800" dirty="0">
                    <a:latin typeface="Times New Roman" pitchFamily="18" charset="0"/>
                    <a:sym typeface="Symbol" panose="05050102010706020507" pitchFamily="18" charset="2"/>
                  </a:rPr>
                  <a:t>is one of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1</a:t>
                </a:r>
                <a:r>
                  <a:rPr lang="en-US" altLang="en-US" sz="2800" i="1" baseline="-25000" dirty="0">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br>
                  <a:rPr lang="en-US" altLang="en-US" sz="2800" i="1" dirty="0">
                    <a:solidFill>
                      <a:srgbClr val="FF00FF"/>
                    </a:solidFill>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chosen randomly.</a:t>
                </a:r>
              </a:p>
            </p:txBody>
          </p:sp>
        </mc:Choice>
        <mc:Fallback xmlns="">
          <p:sp>
            <p:nvSpPr>
              <p:cNvPr id="69" name="Rectangle 5"/>
              <p:cNvSpPr>
                <a:spLocks noRot="1" noChangeAspect="1" noMove="1" noResize="1" noEditPoints="1" noAdjustHandles="1" noChangeArrowheads="1" noChangeShapeType="1" noTextEdit="1"/>
              </p:cNvSpPr>
              <p:nvPr/>
            </p:nvSpPr>
            <p:spPr bwMode="auto">
              <a:xfrm>
                <a:off x="4156880" y="3694093"/>
                <a:ext cx="4403770" cy="2769925"/>
              </a:xfrm>
              <a:prstGeom prst="rect">
                <a:avLst/>
              </a:prstGeom>
              <a:blipFill>
                <a:blip r:embed="rId4"/>
                <a:stretch>
                  <a:fillRect l="-277" t="-2423" b="-19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0" name="Rectangle 5"/>
          <p:cNvSpPr>
            <a:spLocks noChangeArrowheads="1"/>
          </p:cNvSpPr>
          <p:nvPr/>
        </p:nvSpPr>
        <p:spPr bwMode="auto">
          <a:xfrm rot="2911001">
            <a:off x="6511113" y="544601"/>
            <a:ext cx="6399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i</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18628868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
                                        </p:tgtEl>
                                        <p:attrNameLst>
                                          <p:attrName>style.visibility</p:attrName>
                                        </p:attrNameLst>
                                      </p:cBhvr>
                                      <p:to>
                                        <p:strVal val="visible"/>
                                      </p:to>
                                    </p:set>
                                    <p:anim calcmode="lin" valueType="num">
                                      <p:cBhvr additive="base">
                                        <p:cTn id="17" dur="500" fill="hold"/>
                                        <p:tgtEl>
                                          <p:spTgt spid="4"/>
                                        </p:tgtEl>
                                        <p:attrNameLst>
                                          <p:attrName>ppt_x</p:attrName>
                                        </p:attrNameLst>
                                      </p:cBhvr>
                                      <p:tavLst>
                                        <p:tav tm="0">
                                          <p:val>
                                            <p:strVal val="0-#ppt_w/2"/>
                                          </p:val>
                                        </p:tav>
                                        <p:tav tm="100000">
                                          <p:val>
                                            <p:strVal val="#ppt_x"/>
                                          </p:val>
                                        </p:tav>
                                      </p:tavLst>
                                    </p:anim>
                                    <p:anim calcmode="lin" valueType="num">
                                      <p:cBhvr additive="base">
                                        <p:cTn id="1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9">
                                            <p:txEl>
                                              <p:pRg st="0" end="0"/>
                                            </p:txEl>
                                          </p:spTgt>
                                        </p:tgtEl>
                                        <p:attrNameLst>
                                          <p:attrName>style.visibility</p:attrName>
                                        </p:attrNameLst>
                                      </p:cBhvr>
                                      <p:to>
                                        <p:strVal val="visible"/>
                                      </p:to>
                                    </p:set>
                                    <p:anim calcmode="lin" valueType="num">
                                      <p:cBhvr additive="base">
                                        <p:cTn id="23" dur="500" fill="hold"/>
                                        <p:tgtEl>
                                          <p:spTgt spid="6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9">
                                            <p:txEl>
                                              <p:pRg st="1" end="1"/>
                                            </p:txEl>
                                          </p:spTgt>
                                        </p:tgtEl>
                                        <p:attrNameLst>
                                          <p:attrName>style.visibility</p:attrName>
                                        </p:attrNameLst>
                                      </p:cBhvr>
                                      <p:to>
                                        <p:strVal val="visible"/>
                                      </p:to>
                                    </p:set>
                                    <p:anim calcmode="lin" valueType="num">
                                      <p:cBhvr additive="base">
                                        <p:cTn id="29" dur="500" fill="hold"/>
                                        <p:tgtEl>
                                          <p:spTgt spid="69">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9">
                                            <p:txEl>
                                              <p:pRg st="2" end="2"/>
                                            </p:txEl>
                                          </p:spTgt>
                                        </p:tgtEl>
                                        <p:attrNameLst>
                                          <p:attrName>style.visibility</p:attrName>
                                        </p:attrNameLst>
                                      </p:cBhvr>
                                      <p:to>
                                        <p:strVal val="visible"/>
                                      </p:to>
                                    </p:set>
                                    <p:anim calcmode="lin" valueType="num">
                                      <p:cBhvr additive="base">
                                        <p:cTn id="35" dur="500" fill="hold"/>
                                        <p:tgtEl>
                                          <p:spTgt spid="69">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69">
                                            <p:txEl>
                                              <p:pRg st="2" end="2"/>
                                            </p:txEl>
                                          </p:spTgt>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70"/>
                                        </p:tgtEl>
                                        <p:attrNameLst>
                                          <p:attrName>style.visibility</p:attrName>
                                        </p:attrNameLst>
                                      </p:cBhvr>
                                      <p:to>
                                        <p:strVal val="visible"/>
                                      </p:to>
                                    </p:set>
                                    <p:anim calcmode="lin" valueType="num">
                                      <p:cBhvr additive="base">
                                        <p:cTn id="39" dur="500" fill="hold"/>
                                        <p:tgtEl>
                                          <p:spTgt spid="70"/>
                                        </p:tgtEl>
                                        <p:attrNameLst>
                                          <p:attrName>ppt_x</p:attrName>
                                        </p:attrNameLst>
                                      </p:cBhvr>
                                      <p:tavLst>
                                        <p:tav tm="0">
                                          <p:val>
                                            <p:strVal val="0-#ppt_w/2"/>
                                          </p:val>
                                        </p:tav>
                                        <p:tav tm="100000">
                                          <p:val>
                                            <p:strVal val="#ppt_x"/>
                                          </p:val>
                                        </p:tav>
                                      </p:tavLst>
                                    </p:anim>
                                    <p:anim calcmode="lin" valueType="num">
                                      <p:cBhvr additive="base">
                                        <p:cTn id="40" dur="500" fill="hold"/>
                                        <p:tgtEl>
                                          <p:spTgt spid="70"/>
                                        </p:tgtEl>
                                        <p:attrNameLst>
                                          <p:attrName>ppt_y</p:attrName>
                                        </p:attrNameLst>
                                      </p:cBhvr>
                                      <p:tavLst>
                                        <p:tav tm="0">
                                          <p:val>
                                            <p:strVal val="#ppt_y"/>
                                          </p:val>
                                        </p:tav>
                                        <p:tav tm="100000">
                                          <p:val>
                                            <p:strVal val="#ppt_y"/>
                                          </p:val>
                                        </p:tav>
                                      </p:tavLst>
                                    </p:anim>
                                  </p:childTnLst>
                                </p:cTn>
                              </p:par>
                              <p:par>
                                <p:cTn id="41" presetID="2" presetClass="entr" presetSubtype="8" fill="hold" grpId="0" nodeType="withEffect">
                                  <p:stCondLst>
                                    <p:cond delay="0"/>
                                  </p:stCondLst>
                                  <p:childTnLst>
                                    <p:set>
                                      <p:cBhvr>
                                        <p:cTn id="42" dur="1" fill="hold">
                                          <p:stCondLst>
                                            <p:cond delay="0"/>
                                          </p:stCondLst>
                                        </p:cTn>
                                        <p:tgtEl>
                                          <p:spTgt spid="48"/>
                                        </p:tgtEl>
                                        <p:attrNameLst>
                                          <p:attrName>style.visibility</p:attrName>
                                        </p:attrNameLst>
                                      </p:cBhvr>
                                      <p:to>
                                        <p:strVal val="visible"/>
                                      </p:to>
                                    </p:set>
                                    <p:anim calcmode="lin" valueType="num">
                                      <p:cBhvr additive="base">
                                        <p:cTn id="43" dur="500" fill="hold"/>
                                        <p:tgtEl>
                                          <p:spTgt spid="48"/>
                                        </p:tgtEl>
                                        <p:attrNameLst>
                                          <p:attrName>ppt_x</p:attrName>
                                        </p:attrNameLst>
                                      </p:cBhvr>
                                      <p:tavLst>
                                        <p:tav tm="0">
                                          <p:val>
                                            <p:strVal val="0-#ppt_w/2"/>
                                          </p:val>
                                        </p:tav>
                                        <p:tav tm="100000">
                                          <p:val>
                                            <p:strVal val="#ppt_x"/>
                                          </p:val>
                                        </p:tav>
                                      </p:tavLst>
                                    </p:anim>
                                    <p:anim calcmode="lin" valueType="num">
                                      <p:cBhvr additive="base">
                                        <p:cTn id="44" dur="500" fill="hold"/>
                                        <p:tgtEl>
                                          <p:spTgt spid="48"/>
                                        </p:tgtEl>
                                        <p:attrNameLst>
                                          <p:attrName>ppt_y</p:attrName>
                                        </p:attrNameLst>
                                      </p:cBhvr>
                                      <p:tavLst>
                                        <p:tav tm="0">
                                          <p:val>
                                            <p:strVal val="#ppt_y"/>
                                          </p:val>
                                        </p:tav>
                                        <p:tav tm="100000">
                                          <p:val>
                                            <p:strVal val="#ppt_y"/>
                                          </p:val>
                                        </p:tav>
                                      </p:tavLst>
                                    </p:anim>
                                  </p:childTnLst>
                                </p:cTn>
                              </p:par>
                              <p:par>
                                <p:cTn id="45" presetID="2" presetClass="entr" presetSubtype="8" fill="hold"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additive="base">
                                        <p:cTn id="47" dur="500" fill="hold"/>
                                        <p:tgtEl>
                                          <p:spTgt spid="11"/>
                                        </p:tgtEl>
                                        <p:attrNameLst>
                                          <p:attrName>ppt_x</p:attrName>
                                        </p:attrNameLst>
                                      </p:cBhvr>
                                      <p:tavLst>
                                        <p:tav tm="0">
                                          <p:val>
                                            <p:strVal val="0-#ppt_w/2"/>
                                          </p:val>
                                        </p:tav>
                                        <p:tav tm="100000">
                                          <p:val>
                                            <p:strVal val="#ppt_x"/>
                                          </p:val>
                                        </p:tav>
                                      </p:tavLst>
                                    </p:anim>
                                    <p:anim calcmode="lin" valueType="num">
                                      <p:cBhvr additive="base">
                                        <p:cTn id="48" dur="500" fill="hold"/>
                                        <p:tgtEl>
                                          <p:spTgt spid="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70" grpId="0"/>
    </p:bldLst>
  </p:timing>
</p:sld>
</file>

<file path=ppt/slides/slide5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nvGrpSpPr>
          <p:cNvPr id="4" name="Group 3"/>
          <p:cNvGrpSpPr/>
          <p:nvPr/>
        </p:nvGrpSpPr>
        <p:grpSpPr>
          <a:xfrm>
            <a:off x="3723412" y="152400"/>
            <a:ext cx="5581914" cy="3149724"/>
            <a:chOff x="3723412" y="507876"/>
            <a:chExt cx="5581914" cy="3149724"/>
          </a:xfrm>
        </p:grpSpPr>
        <p:sp>
          <p:nvSpPr>
            <p:cNvPr id="40" name="Rectangle 5"/>
            <p:cNvSpPr>
              <a:spLocks noChangeArrowheads="1"/>
            </p:cNvSpPr>
            <p:nvPr/>
          </p:nvSpPr>
          <p:spPr bwMode="auto">
            <a:xfrm rot="2911001">
              <a:off x="7121675" y="1142505"/>
              <a:ext cx="179247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10,000</a:t>
              </a:r>
              <a:endParaRPr lang="en-US" altLang="en-US" sz="2800" dirty="0">
                <a:latin typeface="Times New Roman" pitchFamily="18" charset="0"/>
                <a:sym typeface="Symbol" panose="05050102010706020507" pitchFamily="18" charset="2"/>
              </a:endParaRPr>
            </a:p>
          </p:txBody>
        </p:sp>
        <p:sp>
          <p:nvSpPr>
            <p:cNvPr id="37" name="Rectangle 5"/>
            <p:cNvSpPr>
              <a:spLocks noChangeArrowheads="1"/>
            </p:cNvSpPr>
            <p:nvPr/>
          </p:nvSpPr>
          <p:spPr bwMode="auto">
            <a:xfrm>
              <a:off x="3723412" y="1686580"/>
              <a:ext cx="540885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rPr>
                <a:t>1,10,000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38" name="Rectangle 5"/>
            <p:cNvSpPr>
              <a:spLocks noChangeArrowheads="1"/>
            </p:cNvSpPr>
            <p:nvPr/>
          </p:nvSpPr>
          <p:spPr bwMode="auto">
            <a:xfrm rot="2911001">
              <a:off x="4480404" y="1160115"/>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1</a:t>
              </a:r>
              <a:endParaRPr lang="en-US" altLang="en-US" sz="2800" dirty="0">
                <a:latin typeface="Times New Roman" pitchFamily="18" charset="0"/>
                <a:sym typeface="Symbol" panose="05050102010706020507" pitchFamily="18" charset="2"/>
              </a:endParaRPr>
            </a:p>
          </p:txBody>
        </p:sp>
        <p:sp>
          <p:nvSpPr>
            <p:cNvPr id="39" name="Rectangle 5"/>
            <p:cNvSpPr>
              <a:spLocks noChangeArrowheads="1"/>
            </p:cNvSpPr>
            <p:nvPr/>
          </p:nvSpPr>
          <p:spPr bwMode="auto">
            <a:xfrm rot="2911001">
              <a:off x="5953181" y="1142748"/>
              <a:ext cx="119776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err="1">
                  <a:latin typeface="Times New Roman" pitchFamily="18" charset="0"/>
                  <a:sym typeface="Symbol" panose="05050102010706020507" pitchFamily="18" charset="2"/>
                </a:rPr>
                <a:t>pixel</a:t>
              </a:r>
              <a:r>
                <a:rPr lang="en-US" altLang="en-US" sz="2800" baseline="-25000" dirty="0" err="1">
                  <a:latin typeface="Times New Roman" pitchFamily="18" charset="0"/>
                  <a:sym typeface="Symbol" panose="05050102010706020507" pitchFamily="18" charset="2"/>
                </a:rPr>
                <a:t>i</a:t>
              </a:r>
              <a:endParaRPr lang="en-US" altLang="en-US" sz="2800" dirty="0">
                <a:latin typeface="Times New Roman" pitchFamily="18" charset="0"/>
                <a:sym typeface="Symbol" panose="05050102010706020507" pitchFamily="18" charset="2"/>
              </a:endParaRPr>
            </a:p>
          </p:txBody>
        </p:sp>
        <p:sp>
          <p:nvSpPr>
            <p:cNvPr id="41" name="Rectangle 5"/>
            <p:cNvSpPr>
              <a:spLocks noChangeArrowheads="1"/>
            </p:cNvSpPr>
            <p:nvPr/>
          </p:nvSpPr>
          <p:spPr bwMode="auto">
            <a:xfrm>
              <a:off x="3728588" y="2133600"/>
              <a:ext cx="5349541"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2</a:t>
              </a:r>
              <a:r>
                <a:rPr lang="en-US" altLang="en-US" sz="2800" i="1" baseline="-25000" dirty="0">
                  <a:solidFill>
                    <a:srgbClr val="FF00FF"/>
                  </a:solidFill>
                  <a:latin typeface="Times New Roman" pitchFamily="18" charset="0"/>
                </a:rPr>
                <a:t>,10,000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2" name="Rectangle 5"/>
            <p:cNvSpPr>
              <a:spLocks noChangeArrowheads="1"/>
            </p:cNvSpPr>
            <p:nvPr/>
          </p:nvSpPr>
          <p:spPr bwMode="auto">
            <a:xfrm>
              <a:off x="3744188" y="3134380"/>
              <a:ext cx="55611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err="1">
                  <a:latin typeface="Times New Roman" pitchFamily="18" charset="0"/>
                  <a:sym typeface="Symbol" panose="05050102010706020507" pitchFamily="18" charset="2"/>
                </a:rPr>
                <a:t>face</a:t>
              </a:r>
              <a:r>
                <a:rPr lang="en-US" altLang="en-US" sz="2800" baseline="-25000" dirty="0" err="1">
                  <a:latin typeface="Times New Roman" pitchFamily="18" charset="0"/>
                  <a:sym typeface="Symbol" panose="05050102010706020507" pitchFamily="18" charset="2"/>
                </a:rPr>
                <a:t>D</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,i</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,10,000</a:t>
              </a:r>
              <a:r>
                <a:rPr lang="en-US" altLang="en-US" sz="2800" baseline="-25000" dirty="0">
                  <a:solidFill>
                    <a:srgbClr val="FF00FF"/>
                  </a:solidFill>
                  <a:latin typeface="Times New Roman" pitchFamily="18" charset="0"/>
                  <a:sym typeface="Symbol" panose="05050102010706020507" pitchFamily="18" charset="2"/>
                </a:rPr>
                <a:t></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2" name="Rectangle 1"/>
            <p:cNvSpPr/>
            <p:nvPr/>
          </p:nvSpPr>
          <p:spPr>
            <a:xfrm rot="5400000">
              <a:off x="4103717" y="2641352"/>
              <a:ext cx="595035" cy="646331"/>
            </a:xfrm>
            <a:prstGeom prst="rect">
              <a:avLst/>
            </a:prstGeom>
          </p:spPr>
          <p:txBody>
            <a:bodyPr wrap="none">
              <a:spAutoFit/>
            </a:bodyPr>
            <a:lstStyle/>
            <a:p>
              <a:r>
                <a:rPr lang="en-US" altLang="en-US" sz="3600" i="1" dirty="0"/>
                <a:t>…</a:t>
              </a:r>
              <a:endParaRPr lang="en-CA" sz="36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200400" y="3657600"/>
                <a:ext cx="7162800" cy="1721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r>
                  <a:rPr lang="en-CA" altLang="en-US" sz="2400" dirty="0">
                    <a:solidFill>
                      <a:schemeClr val="tx1"/>
                    </a:solidFill>
                    <a:latin typeface="Cambria Math" panose="02040503050406030204" pitchFamily="18" charset="0"/>
                    <a:sym typeface="Symbol" panose="05050102010706020507" pitchFamily="18" charset="2"/>
                  </a:rPr>
                  <a:t>Find the average brightness </a:t>
                </a:r>
                <a:br>
                  <a:rPr lang="en-CA" altLang="en-US" sz="2400" dirty="0">
                    <a:solidFill>
                      <a:schemeClr val="tx1"/>
                    </a:solidFill>
                    <a:latin typeface="Cambria Math" panose="02040503050406030204" pitchFamily="18" charset="0"/>
                    <a:sym typeface="Symbol" panose="05050102010706020507" pitchFamily="18" charset="2"/>
                  </a:rPr>
                </a:br>
                <a:r>
                  <a:rPr lang="en-CA" altLang="en-US" sz="2400" dirty="0">
                    <a:solidFill>
                      <a:schemeClr val="tx1"/>
                    </a:solidFill>
                    <a:latin typeface="Cambria Math" panose="02040503050406030204" pitchFamily="18" charset="0"/>
                    <a:sym typeface="Symbol" panose="05050102010706020507" pitchFamily="18" charset="2"/>
                  </a:rPr>
                  <a:t>of the </a:t>
                </a:r>
                <a:r>
                  <a:rPr lang="en-CA" altLang="en-US" sz="2400" dirty="0" err="1">
                    <a:solidFill>
                      <a:schemeClr val="tx1"/>
                    </a:solidFill>
                    <a:latin typeface="Cambria Math" panose="02040503050406030204" pitchFamily="18" charset="0"/>
                    <a:sym typeface="Symbol" panose="05050102010706020507" pitchFamily="18" charset="2"/>
                  </a:rPr>
                  <a:t>i</a:t>
                </a:r>
                <a:r>
                  <a:rPr lang="en-CA" altLang="en-US" sz="2400" baseline="30000" dirty="0" err="1">
                    <a:solidFill>
                      <a:schemeClr val="tx1"/>
                    </a:solidFill>
                    <a:latin typeface="Cambria Math" panose="02040503050406030204" pitchFamily="18" charset="0"/>
                    <a:sym typeface="Symbol" panose="05050102010706020507" pitchFamily="18" charset="2"/>
                  </a:rPr>
                  <a:t>th</a:t>
                </a:r>
                <a:r>
                  <a:rPr lang="en-CA" altLang="en-US" sz="2400" dirty="0">
                    <a:solidFill>
                      <a:schemeClr val="tx1"/>
                    </a:solidFill>
                    <a:latin typeface="Cambria Math" panose="02040503050406030204" pitchFamily="18" charset="0"/>
                    <a:sym typeface="Symbol" panose="05050102010706020507" pitchFamily="18" charset="2"/>
                  </a:rPr>
                  <a:t> pixel. </a:t>
                </a: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                     </m:t>
                    </m:r>
                    <m:r>
                      <a:rPr lang="en-CA" altLang="en-US" sz="2400" b="0" i="1" dirty="0" smtClean="0">
                        <a:solidFill>
                          <a:schemeClr val="tx1"/>
                        </a:solidFill>
                        <a:latin typeface="Cambria Math" panose="02040503050406030204" pitchFamily="18" charset="0"/>
                        <a:sym typeface="Symbol" panose="05050102010706020507" pitchFamily="18" charset="2"/>
                      </a:rPr>
                      <m:t>𝐴𝑣𝑔</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b="0" i="1" dirty="0" smtClean="0">
                        <a:solidFill>
                          <a:schemeClr val="tx1"/>
                        </a:solidFill>
                        <a:latin typeface="Cambria Math" panose="02040503050406030204" pitchFamily="18" charset="0"/>
                        <a:sym typeface="Symbol" panose="05050102010706020507" pitchFamily="18" charset="2"/>
                      </a:rPr>
                      <m:t>= </m:t>
                    </m:r>
                    <m:f>
                      <m:fPr>
                        <m:ctrlPr>
                          <a:rPr lang="en-CA" altLang="en-US" sz="2400" b="0" i="1" dirty="0" smtClean="0">
                            <a:solidFill>
                              <a:schemeClr val="tx1"/>
                            </a:solidFill>
                            <a:latin typeface="Cambria Math" panose="02040503050406030204" pitchFamily="18" charset="0"/>
                            <a:sym typeface="Symbol" panose="05050102010706020507" pitchFamily="18" charset="2"/>
                          </a:rPr>
                        </m:ctrlPr>
                      </m:fPr>
                      <m:num>
                        <m:r>
                          <a:rPr lang="en-CA" altLang="en-US" sz="2400" b="0" i="1" dirty="0" smtClean="0">
                            <a:solidFill>
                              <a:schemeClr val="tx1"/>
                            </a:solidFill>
                            <a:latin typeface="Cambria Math" panose="02040503050406030204" pitchFamily="18" charset="0"/>
                            <a:sym typeface="Symbol" panose="05050102010706020507" pitchFamily="18" charset="2"/>
                          </a:rPr>
                          <m:t>1</m:t>
                        </m:r>
                      </m:num>
                      <m:den>
                        <m:r>
                          <a:rPr lang="en-CA" altLang="en-US" sz="2400" b="0" i="1" dirty="0" smtClean="0">
                            <a:solidFill>
                              <a:schemeClr val="tx1"/>
                            </a:solidFill>
                            <a:latin typeface="Cambria Math" panose="02040503050406030204" pitchFamily="18" charset="0"/>
                            <a:sym typeface="Symbol" panose="05050102010706020507" pitchFamily="18" charset="2"/>
                          </a:rPr>
                          <m:t>𝐷</m:t>
                        </m:r>
                      </m:den>
                    </m:f>
                    <m:nary>
                      <m:naryPr>
                        <m:chr m:val="∑"/>
                        <m:supHide m:val="on"/>
                        <m:ctrlPr>
                          <a:rPr lang="en-CA" altLang="en-US" sz="2400" b="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2400" b="0" i="1" dirty="0" smtClean="0">
                            <a:solidFill>
                              <a:schemeClr val="tx1"/>
                            </a:solidFill>
                            <a:latin typeface="Cambria Math" panose="02040503050406030204" pitchFamily="18" charset="0"/>
                            <a:sym typeface="Symbol" panose="05050102010706020507" pitchFamily="18" charset="2"/>
                          </a:rPr>
                          <m:t>𝑑</m:t>
                        </m:r>
                      </m:sub>
                      <m:sup/>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m:rPr>
                                <m:nor/>
                              </m:rPr>
                              <a:rPr lang="en-US" altLang="en-US" sz="2400" baseline="-25000" dirty="0">
                                <a:solidFill>
                                  <a:schemeClr val="tx1"/>
                                </a:solidFill>
                                <a:latin typeface="Times New Roman" pitchFamily="18" charset="0"/>
                                <a:sym typeface="Symbol" panose="05050102010706020507" pitchFamily="18" charset="2"/>
                              </a:rPr>
                              <m:t></m:t>
                            </m:r>
                            <m:r>
                              <m:rPr>
                                <m:nor/>
                              </m:rPr>
                              <a:rPr lang="en-CA" altLang="en-US" sz="2400" b="0" i="1" baseline="-25000" dirty="0" smtClean="0">
                                <a:solidFill>
                                  <a:schemeClr val="tx1"/>
                                </a:solidFill>
                                <a:latin typeface="Times New Roman" pitchFamily="18" charset="0"/>
                                <a:sym typeface="Symbol" panose="05050102010706020507" pitchFamily="18" charset="2"/>
                              </a:rPr>
                              <m:t>d</m:t>
                            </m:r>
                            <m:r>
                              <m:rPr>
                                <m:nor/>
                              </m:rPr>
                              <a:rPr lang="en-US" altLang="en-US" sz="2400" i="1" baseline="-25000" dirty="0">
                                <a:solidFill>
                                  <a:schemeClr val="tx1"/>
                                </a:solidFill>
                                <a:latin typeface="Times New Roman" pitchFamily="18" charset="0"/>
                              </a:rPr>
                              <m:t>,</m:t>
                            </m:r>
                            <m:r>
                              <m:rPr>
                                <m:nor/>
                              </m:rPr>
                              <a:rPr lang="en-US" altLang="en-US" sz="2400" i="1" baseline="-25000" dirty="0">
                                <a:solidFill>
                                  <a:schemeClr val="tx1"/>
                                </a:solidFill>
                                <a:latin typeface="Times New Roman" pitchFamily="18" charset="0"/>
                              </a:rPr>
                              <m:t>i</m:t>
                            </m:r>
                            <m:r>
                              <m:rPr>
                                <m:nor/>
                              </m:rPr>
                              <a:rPr lang="en-US" altLang="en-US" sz="2400" baseline="-25000" dirty="0">
                                <a:solidFill>
                                  <a:schemeClr val="tx1"/>
                                </a:solidFill>
                                <a:latin typeface="Times New Roman" pitchFamily="18" charset="0"/>
                                <a:sym typeface="Symbol" panose="05050102010706020507" pitchFamily="18" charset="2"/>
                              </a:rPr>
                              <m:t></m:t>
                            </m:r>
                          </m:sub>
                        </m:sSub>
                      </m:e>
                    </m:nary>
                  </m:oMath>
                </a14:m>
                <a:endParaRPr lang="en-US" altLang="en-US" sz="2400" dirty="0">
                  <a:solidFill>
                    <a:schemeClr val="tx1"/>
                  </a:solidFill>
                  <a:latin typeface="Times New Roman"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200400" y="3657600"/>
                <a:ext cx="7162800" cy="1721882"/>
              </a:xfrm>
              <a:prstGeom prst="rect">
                <a:avLst/>
              </a:prstGeom>
              <a:blipFill>
                <a:blip r:embed="rId4"/>
                <a:stretch>
                  <a:fillRect t="-283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8" name="Rectangle 47"/>
          <p:cNvSpPr/>
          <p:nvPr/>
        </p:nvSpPr>
        <p:spPr>
          <a:xfrm>
            <a:off x="6172200" y="635125"/>
            <a:ext cx="1060938" cy="2995246"/>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8" name="Group 7"/>
          <p:cNvGrpSpPr/>
          <p:nvPr/>
        </p:nvGrpSpPr>
        <p:grpSpPr>
          <a:xfrm>
            <a:off x="3962400" y="4830675"/>
            <a:ext cx="4813958" cy="1207446"/>
            <a:chOff x="3962400" y="5186151"/>
            <a:chExt cx="4813958" cy="1207446"/>
          </a:xfrm>
        </p:grpSpPr>
        <mc:AlternateContent xmlns:mc="http://schemas.openxmlformats.org/markup-compatibility/2006" xmlns:a14="http://schemas.microsoft.com/office/drawing/2010/main">
          <mc:Choice Requires="a14">
            <p:sp>
              <p:nvSpPr>
                <p:cNvPr id="7" name="Rectangle 6"/>
                <p:cNvSpPr/>
                <p:nvPr/>
              </p:nvSpPr>
              <p:spPr>
                <a:xfrm>
                  <a:off x="4044315" y="5186151"/>
                  <a:ext cx="1689757" cy="41969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altLang="en-US" sz="2400" b="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 </m:t>
                        </m:r>
                      </m:oMath>
                    </m:oMathPara>
                  </a14:m>
                  <a:endParaRPr lang="en-CA" sz="2400" dirty="0"/>
                </a:p>
              </p:txBody>
            </p:sp>
          </mc:Choice>
          <mc:Fallback xmlns="">
            <p:sp>
              <p:nvSpPr>
                <p:cNvPr id="7" name="Rectangle 6"/>
                <p:cNvSpPr>
                  <a:spLocks noRot="1" noChangeAspect="1" noMove="1" noResize="1" noEditPoints="1" noAdjustHandles="1" noChangeArrowheads="1" noChangeShapeType="1" noTextEdit="1"/>
                </p:cNvSpPr>
                <p:nvPr/>
              </p:nvSpPr>
              <p:spPr>
                <a:xfrm>
                  <a:off x="4044315" y="5186151"/>
                  <a:ext cx="1689757" cy="419695"/>
                </a:xfrm>
                <a:prstGeom prst="rect">
                  <a:avLst/>
                </a:prstGeom>
                <a:blipFill>
                  <a:blip r:embed="rId5"/>
                  <a:stretch>
                    <a:fillRect b="-3043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2" name="Rectangle 51"/>
                <p:cNvSpPr/>
                <p:nvPr/>
              </p:nvSpPr>
              <p:spPr>
                <a:xfrm>
                  <a:off x="3962400" y="5562600"/>
                  <a:ext cx="4813958" cy="830997"/>
                </a:xfrm>
                <a:prstGeom prst="rect">
                  <a:avLst/>
                </a:prstGeom>
              </p:spPr>
              <p:txBody>
                <a:bodyPr wrap="square">
                  <a:spAutoFit/>
                </a:bodyPr>
                <a:lstStyle/>
                <a:p>
                  <a:pPr algn="ctr"/>
                  <a14:m>
                    <m:oMathPara xmlns:m="http://schemas.openxmlformats.org/officeDocument/2006/math">
                      <m:oMathParaPr>
                        <m:jc m:val="centerGroup"/>
                      </m:oMathParaPr>
                      <m:oMath xmlns:m="http://schemas.openxmlformats.org/officeDocument/2006/math">
                        <m:r>
                          <m:rPr>
                            <m:sty m:val="p"/>
                          </m:rPr>
                          <a:rPr lang="en-CA" altLang="en-US" sz="2400" b="0" i="0" dirty="0" smtClean="0">
                            <a:latin typeface="Cambria Math" panose="02040503050406030204" pitchFamily="18" charset="0"/>
                            <a:sym typeface="Symbol" panose="05050102010706020507" pitchFamily="18" charset="2"/>
                          </a:rPr>
                          <m:t>The</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expected</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value</m:t>
                        </m:r>
                        <m:r>
                          <a:rPr lang="en-CA" altLang="en-US" sz="2400" b="0" i="0" dirty="0" smtClean="0">
                            <a:latin typeface="Cambria Math" panose="02040503050406030204" pitchFamily="18" charset="0"/>
                            <a:sym typeface="Symbol" panose="05050102010706020507" pitchFamily="18" charset="2"/>
                          </a:rPr>
                          <m:t> </m:t>
                        </m:r>
                      </m:oMath>
                    </m:oMathPara>
                  </a14:m>
                  <a:endParaRPr lang="en-CA" altLang="en-US" sz="2400" b="0" i="0" dirty="0">
                    <a:cs typeface="Times New Roman" panose="02020603050405020304" pitchFamily="18" charset="0"/>
                    <a:sym typeface="Symbol" panose="05050102010706020507" pitchFamily="18" charset="2"/>
                  </a:endParaRPr>
                </a:p>
                <a:p>
                  <a:pPr algn="ctr"/>
                  <a14:m>
                    <m:oMathPara xmlns:m="http://schemas.openxmlformats.org/officeDocument/2006/math">
                      <m:oMathParaPr>
                        <m:jc m:val="centerGroup"/>
                      </m:oMathParaPr>
                      <m:oMath xmlns:m="http://schemas.openxmlformats.org/officeDocument/2006/math">
                        <m:r>
                          <m:rPr>
                            <m:sty m:val="p"/>
                          </m:rPr>
                          <a:rPr lang="en-CA" altLang="en-US" sz="2400" b="0" i="0" dirty="0" smtClean="0">
                            <a:latin typeface="Cambria Math" panose="02040503050406030204" pitchFamily="18" charset="0"/>
                            <a:sym typeface="Symbol" panose="05050102010706020507" pitchFamily="18" charset="2"/>
                          </a:rPr>
                          <m:t>if</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you</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were</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to</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randomly</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choose</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a</m:t>
                        </m:r>
                        <m:r>
                          <a:rPr lang="en-CA" altLang="en-US" sz="2400" b="0" i="0" dirty="0" smtClean="0">
                            <a:latin typeface="Cambria Math" panose="02040503050406030204" pitchFamily="18" charset="0"/>
                            <a:sym typeface="Symbol" panose="05050102010706020507" pitchFamily="18" charset="2"/>
                          </a:rPr>
                          <m:t> </m:t>
                        </m:r>
                        <m:r>
                          <m:rPr>
                            <m:sty m:val="p"/>
                          </m:rPr>
                          <a:rPr lang="en-CA" altLang="en-US" sz="2400" b="0" i="0" dirty="0" smtClean="0">
                            <a:latin typeface="Cambria Math" panose="02040503050406030204" pitchFamily="18" charset="0"/>
                            <a:sym typeface="Symbol" panose="05050102010706020507" pitchFamily="18" charset="2"/>
                          </a:rPr>
                          <m:t>face</m:t>
                        </m:r>
                        <m:r>
                          <a:rPr lang="en-CA" altLang="en-US" sz="2400" b="0" i="0" dirty="0" smtClean="0">
                            <a:latin typeface="Cambria Math" panose="02040503050406030204" pitchFamily="18" charset="0"/>
                            <a:sym typeface="Symbol" panose="05050102010706020507" pitchFamily="18" charset="2"/>
                          </a:rPr>
                          <m:t>.</m:t>
                        </m:r>
                      </m:oMath>
                    </m:oMathPara>
                  </a14:m>
                  <a:endParaRPr lang="en-CA" sz="2400" dirty="0">
                    <a:cs typeface="Times New Roman" panose="02020603050405020304" pitchFamily="18" charset="0"/>
                  </a:endParaRPr>
                </a:p>
              </p:txBody>
            </p:sp>
          </mc:Choice>
          <mc:Fallback xmlns="">
            <p:sp>
              <p:nvSpPr>
                <p:cNvPr id="52" name="Rectangle 51"/>
                <p:cNvSpPr>
                  <a:spLocks noRot="1" noChangeAspect="1" noMove="1" noResize="1" noEditPoints="1" noAdjustHandles="1" noChangeArrowheads="1" noChangeShapeType="1" noTextEdit="1"/>
                </p:cNvSpPr>
                <p:nvPr/>
              </p:nvSpPr>
              <p:spPr>
                <a:xfrm>
                  <a:off x="3962400" y="5562600"/>
                  <a:ext cx="4813958" cy="830997"/>
                </a:xfrm>
                <a:prstGeom prst="rect">
                  <a:avLst/>
                </a:prstGeom>
                <a:blipFill>
                  <a:blip r:embed="rId6"/>
                  <a:stretch>
                    <a:fillRect l="-4557" r="-1392" b="-9489"/>
                  </a:stretch>
                </a:blipFill>
              </p:spPr>
              <p:txBody>
                <a:bodyPr/>
                <a:lstStyle/>
                <a:p>
                  <a:r>
                    <a:rPr lang="en-CA">
                      <a:noFill/>
                    </a:rPr>
                    <a:t> </a:t>
                  </a:r>
                </a:p>
              </p:txBody>
            </p:sp>
          </mc:Fallback>
        </mc:AlternateContent>
      </p:grpSp>
      <p:grpSp>
        <p:nvGrpSpPr>
          <p:cNvPr id="11" name="Group 10"/>
          <p:cNvGrpSpPr/>
          <p:nvPr/>
        </p:nvGrpSpPr>
        <p:grpSpPr>
          <a:xfrm>
            <a:off x="304800" y="1579524"/>
            <a:ext cx="2222400" cy="1722600"/>
            <a:chOff x="304800" y="1968600"/>
            <a:chExt cx="2222400" cy="1722600"/>
          </a:xfrm>
        </p:grpSpPr>
        <p:grpSp>
          <p:nvGrpSpPr>
            <p:cNvPr id="9" name="Group 8"/>
            <p:cNvGrpSpPr/>
            <p:nvPr/>
          </p:nvGrpSpPr>
          <p:grpSpPr>
            <a:xfrm>
              <a:off x="304800" y="1968600"/>
              <a:ext cx="2222400" cy="72000"/>
              <a:chOff x="304800" y="1968600"/>
              <a:chExt cx="2222400" cy="72000"/>
            </a:xfrm>
          </p:grpSpPr>
          <p:sp>
            <p:nvSpPr>
              <p:cNvPr id="54" name="Rectangle 53"/>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Rectangle 54"/>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Rectangle 55"/>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7" name="Rectangle 56"/>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8" name="Rectangle 57"/>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74" name="Group 73"/>
            <p:cNvGrpSpPr/>
            <p:nvPr/>
          </p:nvGrpSpPr>
          <p:grpSpPr>
            <a:xfrm>
              <a:off x="304800" y="2518800"/>
              <a:ext cx="2222400" cy="72000"/>
              <a:chOff x="304800" y="1968600"/>
              <a:chExt cx="2222400" cy="72000"/>
            </a:xfrm>
          </p:grpSpPr>
          <p:sp>
            <p:nvSpPr>
              <p:cNvPr id="75" name="Rectangle 74"/>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6" name="Rectangle 75"/>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7" name="Rectangle 76"/>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8" name="Rectangle 77"/>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9" name="Rectangle 78"/>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0" name="Group 79"/>
            <p:cNvGrpSpPr/>
            <p:nvPr/>
          </p:nvGrpSpPr>
          <p:grpSpPr>
            <a:xfrm>
              <a:off x="304800" y="3069000"/>
              <a:ext cx="2222400" cy="72000"/>
              <a:chOff x="304800" y="1968600"/>
              <a:chExt cx="2222400" cy="72000"/>
            </a:xfrm>
          </p:grpSpPr>
          <p:sp>
            <p:nvSpPr>
              <p:cNvPr id="81" name="Rectangle 80"/>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2" name="Rectangle 81"/>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3" name="Rectangle 82"/>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4" name="Rectangle 83"/>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5" name="Rectangle 84"/>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86" name="Group 85"/>
            <p:cNvGrpSpPr/>
            <p:nvPr/>
          </p:nvGrpSpPr>
          <p:grpSpPr>
            <a:xfrm>
              <a:off x="304800" y="3619200"/>
              <a:ext cx="2222400" cy="72000"/>
              <a:chOff x="304800" y="1968600"/>
              <a:chExt cx="2222400" cy="72000"/>
            </a:xfrm>
          </p:grpSpPr>
          <p:sp>
            <p:nvSpPr>
              <p:cNvPr id="87" name="Rectangle 86"/>
              <p:cNvSpPr/>
              <p:nvPr/>
            </p:nvSpPr>
            <p:spPr>
              <a:xfrm>
                <a:off x="3048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8" name="Rectangle 87"/>
              <p:cNvSpPr/>
              <p:nvPr/>
            </p:nvSpPr>
            <p:spPr>
              <a:xfrm>
                <a:off x="8424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89" name="Rectangle 88"/>
              <p:cNvSpPr/>
              <p:nvPr/>
            </p:nvSpPr>
            <p:spPr>
              <a:xfrm>
                <a:off x="13800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0" name="Rectangle 89"/>
              <p:cNvSpPr/>
              <p:nvPr/>
            </p:nvSpPr>
            <p:spPr>
              <a:xfrm>
                <a:off x="19176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1" name="Rectangle 90"/>
              <p:cNvSpPr/>
              <p:nvPr/>
            </p:nvSpPr>
            <p:spPr>
              <a:xfrm>
                <a:off x="2455200" y="1968600"/>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70" name="Rectangle 5"/>
          <p:cNvSpPr>
            <a:spLocks noChangeArrowheads="1"/>
          </p:cNvSpPr>
          <p:nvPr/>
        </p:nvSpPr>
        <p:spPr bwMode="auto">
          <a:xfrm rot="2911001">
            <a:off x="6511113" y="544601"/>
            <a:ext cx="63991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i</a:t>
            </a:r>
            <a:endParaRPr lang="en-US" altLang="en-US" sz="2800" i="1" dirty="0">
              <a:latin typeface="Times New Roman" pitchFamily="18" charset="0"/>
              <a:sym typeface="Symbol" panose="05050102010706020507" pitchFamily="18" charset="2"/>
            </a:endParaRPr>
          </a:p>
        </p:txBody>
      </p:sp>
      <p:sp>
        <p:nvSpPr>
          <p:cNvPr id="69" name="Oval 68"/>
          <p:cNvSpPr/>
          <p:nvPr/>
        </p:nvSpPr>
        <p:spPr>
          <a:xfrm rot="20054514">
            <a:off x="1574553" y="4550943"/>
            <a:ext cx="1440000" cy="1440000"/>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73" name="Straight Connector 72"/>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sp>
        <p:nvSpPr>
          <p:cNvPr id="93" name="Rectangle 5"/>
          <p:cNvSpPr>
            <a:spLocks noChangeArrowheads="1"/>
          </p:cNvSpPr>
          <p:nvPr/>
        </p:nvSpPr>
        <p:spPr bwMode="auto">
          <a:xfrm>
            <a:off x="4267200" y="6019800"/>
            <a:ext cx="470834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This gives the center of the ellipse.</a:t>
            </a:r>
          </a:p>
        </p:txBody>
      </p:sp>
    </p:spTree>
    <p:extLst>
      <p:ext uri="{BB962C8B-B14F-4D97-AF65-F5344CB8AC3E}">
        <p14:creationId xmlns:p14="http://schemas.microsoft.com/office/powerpoint/2010/main" val="25669790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 calcmode="lin" valueType="num">
                                      <p:cBhvr additive="base">
                                        <p:cTn id="7"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7">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7">
                                            <p:txEl>
                                              <p:pRg st="1" end="1"/>
                                            </p:txEl>
                                          </p:spTgt>
                                        </p:tgtEl>
                                        <p:attrNameLst>
                                          <p:attrName>style.visibility</p:attrName>
                                        </p:attrNameLst>
                                      </p:cBhvr>
                                      <p:to>
                                        <p:strVal val="visible"/>
                                      </p:to>
                                    </p:set>
                                    <p:anim calcmode="lin" valueType="num">
                                      <p:cBhvr additive="base">
                                        <p:cTn id="11"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47">
                                            <p:txEl>
                                              <p:pRg st="2" end="2"/>
                                            </p:txEl>
                                          </p:spTgt>
                                        </p:tgtEl>
                                        <p:attrNameLst>
                                          <p:attrName>style.visibility</p:attrName>
                                        </p:attrNameLst>
                                      </p:cBhvr>
                                      <p:to>
                                        <p:strVal val="visible"/>
                                      </p:to>
                                    </p:set>
                                    <p:anim calcmode="lin" valueType="num">
                                      <p:cBhvr additive="base">
                                        <p:cTn id="17" dur="500" fill="hold"/>
                                        <p:tgtEl>
                                          <p:spTgt spid="47">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gtEl>
                                        <p:attrNameLst>
                                          <p:attrName>style.visibility</p:attrName>
                                        </p:attrNameLst>
                                      </p:cBhvr>
                                      <p:to>
                                        <p:strVal val="visible"/>
                                      </p:to>
                                    </p:set>
                                    <p:anim calcmode="lin" valueType="num">
                                      <p:cBhvr additive="base">
                                        <p:cTn id="23" dur="500" fill="hold"/>
                                        <p:tgtEl>
                                          <p:spTgt spid="8"/>
                                        </p:tgtEl>
                                        <p:attrNameLst>
                                          <p:attrName>ppt_x</p:attrName>
                                        </p:attrNameLst>
                                      </p:cBhvr>
                                      <p:tavLst>
                                        <p:tav tm="0">
                                          <p:val>
                                            <p:strVal val="0-#ppt_w/2"/>
                                          </p:val>
                                        </p:tav>
                                        <p:tav tm="100000">
                                          <p:val>
                                            <p:strVal val="#ppt_x"/>
                                          </p:val>
                                        </p:tav>
                                      </p:tavLst>
                                    </p:anim>
                                    <p:anim calcmode="lin" valueType="num">
                                      <p:cBhvr additive="base">
                                        <p:cTn id="24"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
                                        </p:tgtEl>
                                        <p:attrNameLst>
                                          <p:attrName>style.visibility</p:attrName>
                                        </p:attrNameLst>
                                      </p:cBhvr>
                                      <p:to>
                                        <p:strVal val="visible"/>
                                      </p:to>
                                    </p:set>
                                    <p:anim calcmode="lin" valueType="num">
                                      <p:cBhvr additive="base">
                                        <p:cTn id="29" dur="500" fill="hold"/>
                                        <p:tgtEl>
                                          <p:spTgt spid="6"/>
                                        </p:tgtEl>
                                        <p:attrNameLst>
                                          <p:attrName>ppt_x</p:attrName>
                                        </p:attrNameLst>
                                      </p:cBhvr>
                                      <p:tavLst>
                                        <p:tav tm="0">
                                          <p:val>
                                            <p:strVal val="0-#ppt_w/2"/>
                                          </p:val>
                                        </p:tav>
                                        <p:tav tm="100000">
                                          <p:val>
                                            <p:strVal val="#ppt_x"/>
                                          </p:val>
                                        </p:tav>
                                      </p:tavLst>
                                    </p:anim>
                                    <p:anim calcmode="lin" valueType="num">
                                      <p:cBhvr additive="base">
                                        <p:cTn id="3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73"/>
                                        </p:tgtEl>
                                        <p:attrNameLst>
                                          <p:attrName>style.visibility</p:attrName>
                                        </p:attrNameLst>
                                      </p:cBhvr>
                                      <p:to>
                                        <p:strVal val="visible"/>
                                      </p:to>
                                    </p:set>
                                    <p:anim calcmode="lin" valueType="num">
                                      <p:cBhvr additive="base">
                                        <p:cTn id="35" dur="500" fill="hold"/>
                                        <p:tgtEl>
                                          <p:spTgt spid="73"/>
                                        </p:tgtEl>
                                        <p:attrNameLst>
                                          <p:attrName>ppt_x</p:attrName>
                                        </p:attrNameLst>
                                      </p:cBhvr>
                                      <p:tavLst>
                                        <p:tav tm="0">
                                          <p:val>
                                            <p:strVal val="0-#ppt_w/2"/>
                                          </p:val>
                                        </p:tav>
                                        <p:tav tm="100000">
                                          <p:val>
                                            <p:strVal val="#ppt_x"/>
                                          </p:val>
                                        </p:tav>
                                      </p:tavLst>
                                    </p:anim>
                                    <p:anim calcmode="lin" valueType="num">
                                      <p:cBhvr additive="base">
                                        <p:cTn id="36"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93"/>
                                        </p:tgtEl>
                                        <p:attrNameLst>
                                          <p:attrName>style.visibility</p:attrName>
                                        </p:attrNameLst>
                                      </p:cBhvr>
                                      <p:to>
                                        <p:strVal val="visible"/>
                                      </p:to>
                                    </p:set>
                                    <p:anim calcmode="lin" valueType="num">
                                      <p:cBhvr additive="base">
                                        <p:cTn id="41" dur="500" fill="hold"/>
                                        <p:tgtEl>
                                          <p:spTgt spid="93"/>
                                        </p:tgtEl>
                                        <p:attrNameLst>
                                          <p:attrName>ppt_x</p:attrName>
                                        </p:attrNameLst>
                                      </p:cBhvr>
                                      <p:tavLst>
                                        <p:tav tm="0">
                                          <p:val>
                                            <p:strVal val="0-#ppt_w/2"/>
                                          </p:val>
                                        </p:tav>
                                        <p:tav tm="100000">
                                          <p:val>
                                            <p:strVal val="#ppt_x"/>
                                          </p:val>
                                        </p:tav>
                                      </p:tavLst>
                                    </p:anim>
                                    <p:anim calcmode="lin" valueType="num">
                                      <p:cBhvr additive="base">
                                        <p:cTn id="42" dur="500" fill="hold"/>
                                        <p:tgtEl>
                                          <p:spTgt spid="93"/>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69"/>
                                        </p:tgtEl>
                                        <p:attrNameLst>
                                          <p:attrName>style.visibility</p:attrName>
                                        </p:attrNameLst>
                                      </p:cBhvr>
                                      <p:to>
                                        <p:strVal val="visible"/>
                                      </p:to>
                                    </p:set>
                                    <p:anim calcmode="lin" valueType="num">
                                      <p:cBhvr additive="base">
                                        <p:cTn id="45" dur="500" fill="hold"/>
                                        <p:tgtEl>
                                          <p:spTgt spid="69"/>
                                        </p:tgtEl>
                                        <p:attrNameLst>
                                          <p:attrName>ppt_x</p:attrName>
                                        </p:attrNameLst>
                                      </p:cBhvr>
                                      <p:tavLst>
                                        <p:tav tm="0">
                                          <p:val>
                                            <p:strVal val="0-#ppt_w/2"/>
                                          </p:val>
                                        </p:tav>
                                        <p:tav tm="100000">
                                          <p:val>
                                            <p:strVal val="#ppt_x"/>
                                          </p:val>
                                        </p:tav>
                                      </p:tavLst>
                                    </p:anim>
                                    <p:anim calcmode="lin" valueType="num">
                                      <p:cBhvr additive="base">
                                        <p:cTn id="4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93"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p:pic>
        <p:nvPicPr>
          <p:cNvPr id="48"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4213894"/>
            <a:ext cx="3048000" cy="252984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96200" y="2790645"/>
            <a:ext cx="1322741" cy="1324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a14="http://schemas.microsoft.com/office/drawing/2010/main">
        <mc:Choice Requires="a14">
          <p:sp>
            <p:nvSpPr>
              <p:cNvPr id="50" name="Text Box 33"/>
              <p:cNvSpPr txBox="1">
                <a:spLocks noChangeArrowheads="1"/>
              </p:cNvSpPr>
              <p:nvPr/>
            </p:nvSpPr>
            <p:spPr bwMode="auto">
              <a:xfrm>
                <a:off x="762000" y="648831"/>
                <a:ext cx="8327056" cy="353943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Abstract Thinking </a:t>
                </a:r>
                <a:br>
                  <a:rPr lang="en-US" altLang="en-US" sz="2800" dirty="0">
                    <a:solidFill>
                      <a:schemeClr val="tx2"/>
                    </a:solidFill>
                    <a:latin typeface="Times New Roman" pitchFamily="18" charset="0"/>
                  </a:rPr>
                </a:br>
                <a:r>
                  <a:rPr lang="en-US" altLang="en-US" sz="2800" dirty="0">
                    <a:latin typeface="Times New Roman" pitchFamily="18" charset="0"/>
                  </a:rPr>
                  <a:t>We can </a:t>
                </a:r>
                <a:r>
                  <a:rPr lang="en-US" altLang="en-US" sz="2800" dirty="0">
                    <a:latin typeface="Times New Roman" pitchFamily="18" charset="0"/>
                    <a:sym typeface="Symbol" panose="05050102010706020507" pitchFamily="18" charset="2"/>
                  </a:rPr>
                  <a:t>talk about many aspects of Machine Learning,</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without needing to know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 nature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endParaRPr lang="en-US" altLang="en-US" sz="2800" dirty="0">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 nature of </a:t>
                </a:r>
                <a14:m>
                  <m:oMath xmlns:m="http://schemas.openxmlformats.org/officeDocument/2006/math">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oMath>
                </a14:m>
                <a:r>
                  <a:rPr lang="en-US" altLang="en-US" sz="2800" dirty="0">
                    <a:latin typeface="Times New Roman" pitchFamily="18" charset="0"/>
                    <a:sym typeface="Symbol" panose="05050102010706020507" pitchFamily="18" charset="2"/>
                  </a:rPr>
                  <a:t> and </a:t>
                </a:r>
                <a:r>
                  <a:rPr lang="en-US" altLang="en-US" sz="2800" i="1" dirty="0">
                    <a:solidFill>
                      <a:srgbClr val="FF00FF"/>
                    </a:solidFill>
                    <a:latin typeface="Times New Roman" pitchFamily="18" charset="0"/>
                  </a:rPr>
                  <a:t>y</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We talk of knowing if image </a:t>
                </a:r>
                <a14:m>
                  <m:oMath xmlns:m="http://schemas.openxmlformats.org/officeDocument/2006/math">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oMath>
                </a14:m>
                <a:r>
                  <a:rPr lang="en-US" altLang="en-US" sz="2800" dirty="0">
                    <a:latin typeface="Times New Roman" pitchFamily="18" charset="0"/>
                    <a:sym typeface="Symbol" panose="05050102010706020507" pitchFamily="18" charset="2"/>
                  </a:rPr>
                  <a:t> is a face</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without mentioning noses.</a:t>
                </a:r>
              </a:p>
              <a:p>
                <a:pPr marL="457200" indent="-457200">
                  <a:spcBef>
                    <a:spcPct val="0"/>
                  </a:spcBef>
                  <a:buFont typeface="Arial" panose="020B0604020202020204" pitchFamily="34" charset="0"/>
                  <a:buChar char="•"/>
                </a:pPr>
                <a:endParaRPr lang="en-US" altLang="en-US" sz="2800" dirty="0">
                  <a:latin typeface="Times New Roman" pitchFamily="18" charset="0"/>
                  <a:sym typeface="Symbol" panose="05050102010706020507" pitchFamily="18" charset="2"/>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762000" y="648831"/>
                <a:ext cx="8327056" cy="3539430"/>
              </a:xfrm>
              <a:prstGeom prst="rect">
                <a:avLst/>
              </a:prstGeom>
              <a:blipFill>
                <a:blip r:embed="rId5"/>
                <a:stretch>
                  <a:fillRect t="-17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2" descr="Image result for nose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53780" y="4209161"/>
            <a:ext cx="1666220" cy="988436"/>
          </a:xfrm>
          <a:prstGeom prst="rect">
            <a:avLst/>
          </a:prstGeom>
          <a:noFill/>
          <a:extLst>
            <a:ext uri="{909E8E84-426E-40DD-AFC4-6F175D3DCCD1}">
              <a14:hiddenFill xmlns:a14="http://schemas.microsoft.com/office/drawing/2010/main">
                <a:solidFill>
                  <a:srgbClr val="FFFFFF"/>
                </a:solidFill>
              </a14:hiddenFill>
            </a:ext>
          </a:extLst>
        </p:spPr>
      </p:pic>
      <p:sp>
        <p:nvSpPr>
          <p:cNvPr id="34" name="Text Box 33"/>
          <p:cNvSpPr txBox="1">
            <a:spLocks noChangeArrowheads="1"/>
          </p:cNvSpPr>
          <p:nvPr/>
        </p:nvSpPr>
        <p:spPr bwMode="auto">
          <a:xfrm>
            <a:off x="685800" y="3849231"/>
            <a:ext cx="8327056" cy="181588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The simplicity is that what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we are saying here works for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any model of machine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any computational problem. </a:t>
            </a:r>
          </a:p>
        </p:txBody>
      </p:sp>
    </p:spTree>
    <p:extLst>
      <p:ext uri="{BB962C8B-B14F-4D97-AF65-F5344CB8AC3E}">
        <p14:creationId xmlns:p14="http://schemas.microsoft.com/office/powerpoint/2010/main" val="40079653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0-#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0">
                                            <p:txEl>
                                              <p:pRg st="0" end="0"/>
                                            </p:txEl>
                                          </p:spTgt>
                                        </p:tgtEl>
                                        <p:attrNameLst>
                                          <p:attrName>style.visibility</p:attrName>
                                        </p:attrNameLst>
                                      </p:cBhvr>
                                      <p:to>
                                        <p:strVal val="visible"/>
                                      </p:to>
                                    </p:set>
                                    <p:anim calcmode="lin" valueType="num">
                                      <p:cBhvr additive="base">
                                        <p:cTn id="15"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0">
                                            <p:txEl>
                                              <p:pRg st="1" end="1"/>
                                            </p:txEl>
                                          </p:spTgt>
                                        </p:tgtEl>
                                        <p:attrNameLst>
                                          <p:attrName>style.visibility</p:attrName>
                                        </p:attrNameLst>
                                      </p:cBhvr>
                                      <p:to>
                                        <p:strVal val="visible"/>
                                      </p:to>
                                    </p:set>
                                    <p:anim calcmode="lin" valueType="num">
                                      <p:cBhvr additive="base">
                                        <p:cTn id="21"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0">
                                            <p:txEl>
                                              <p:pRg st="2" end="2"/>
                                            </p:txEl>
                                          </p:spTgt>
                                        </p:tgtEl>
                                        <p:attrNameLst>
                                          <p:attrName>style.visibility</p:attrName>
                                        </p:attrNameLst>
                                      </p:cBhvr>
                                      <p:to>
                                        <p:strVal val="visible"/>
                                      </p:to>
                                    </p:set>
                                    <p:anim calcmode="lin" valueType="num">
                                      <p:cBhvr additive="base">
                                        <p:cTn id="27"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0">
                                            <p:txEl>
                                              <p:pRg st="3" end="3"/>
                                            </p:txEl>
                                          </p:spTgt>
                                        </p:tgtEl>
                                        <p:attrNameLst>
                                          <p:attrName>style.visibility</p:attrName>
                                        </p:attrNameLst>
                                      </p:cBhvr>
                                      <p:to>
                                        <p:strVal val="visible"/>
                                      </p:to>
                                    </p:set>
                                    <p:anim calcmode="lin" valueType="num">
                                      <p:cBhvr additive="base">
                                        <p:cTn id="33"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0">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nodeType="with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additive="base">
                                        <p:cTn id="37" dur="500" fill="hold"/>
                                        <p:tgtEl>
                                          <p:spTgt spid="32"/>
                                        </p:tgtEl>
                                        <p:attrNameLst>
                                          <p:attrName>ppt_x</p:attrName>
                                        </p:attrNameLst>
                                      </p:cBhvr>
                                      <p:tavLst>
                                        <p:tav tm="0">
                                          <p:val>
                                            <p:strVal val="0-#ppt_w/2"/>
                                          </p:val>
                                        </p:tav>
                                        <p:tav tm="100000">
                                          <p:val>
                                            <p:strVal val="#ppt_x"/>
                                          </p:val>
                                        </p:tav>
                                      </p:tavLst>
                                    </p:anim>
                                    <p:anim calcmode="lin" valueType="num">
                                      <p:cBhvr additive="base">
                                        <p:cTn id="38"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4">
                                            <p:txEl>
                                              <p:pRg st="0" end="0"/>
                                            </p:txEl>
                                          </p:spTgt>
                                        </p:tgtEl>
                                        <p:attrNameLst>
                                          <p:attrName>style.visibility</p:attrName>
                                        </p:attrNameLst>
                                      </p:cBhvr>
                                      <p:to>
                                        <p:strVal val="visible"/>
                                      </p:to>
                                    </p:set>
                                    <p:anim calcmode="lin" valueType="num">
                                      <p:cBhvr additive="base">
                                        <p:cTn id="43" dur="500" fill="hold"/>
                                        <p:tgtEl>
                                          <p:spTgt spid="34">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3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34">
                                            <p:txEl>
                                              <p:pRg st="1" end="1"/>
                                            </p:txEl>
                                          </p:spTgt>
                                        </p:tgtEl>
                                        <p:attrNameLst>
                                          <p:attrName>style.visibility</p:attrName>
                                        </p:attrNameLst>
                                      </p:cBhvr>
                                      <p:to>
                                        <p:strVal val="visible"/>
                                      </p:to>
                                    </p:set>
                                    <p:anim calcmode="lin" valueType="num">
                                      <p:cBhvr additive="base">
                                        <p:cTn id="49" dur="500" fill="hold"/>
                                        <p:tgtEl>
                                          <p:spTgt spid="34">
                                            <p:txEl>
                                              <p:pRg st="1" end="1"/>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3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4">
                                            <p:txEl>
                                              <p:pRg st="2" end="2"/>
                                            </p:txEl>
                                          </p:spTgt>
                                        </p:tgtEl>
                                        <p:attrNameLst>
                                          <p:attrName>style.visibility</p:attrName>
                                        </p:attrNameLst>
                                      </p:cBhvr>
                                      <p:to>
                                        <p:strVal val="visible"/>
                                      </p:to>
                                    </p:set>
                                    <p:anim calcmode="lin" valueType="num">
                                      <p:cBhvr additive="base">
                                        <p:cTn id="55" dur="500" fill="hold"/>
                                        <p:tgtEl>
                                          <p:spTgt spid="34">
                                            <p:txEl>
                                              <p:pRg st="2" end="2"/>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34">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98321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983218"/>
              </a:xfrm>
              <a:prstGeom prst="rect">
                <a:avLst/>
              </a:prstGeom>
              <a:blipFill>
                <a:blip r:embed="rId3"/>
                <a:stretch>
                  <a:fillRect t="-49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grpSp>
        <p:nvGrpSpPr>
          <p:cNvPr id="150" name="Group 149"/>
          <p:cNvGrpSpPr/>
          <p:nvPr/>
        </p:nvGrpSpPr>
        <p:grpSpPr>
          <a:xfrm>
            <a:off x="163895" y="1447800"/>
            <a:ext cx="1055305" cy="609600"/>
            <a:chOff x="163895" y="1447800"/>
            <a:chExt cx="1055305" cy="609600"/>
          </a:xfrm>
        </p:grpSpPr>
        <p:pic>
          <p:nvPicPr>
            <p:cNvPr id="120" name="Picture 119"/>
            <p:cNvPicPr>
              <a:picLocks noChangeAspect="1"/>
            </p:cNvPicPr>
            <p:nvPr/>
          </p:nvPicPr>
          <p:blipFill rotWithShape="1">
            <a:blip r:embed="rId4"/>
            <a:srcRect r="60197" b="72492"/>
            <a:stretch/>
          </p:blipFill>
          <p:spPr>
            <a:xfrm>
              <a:off x="163895" y="1447800"/>
              <a:ext cx="1055305" cy="609600"/>
            </a:xfrm>
            <a:prstGeom prst="rect">
              <a:avLst/>
            </a:prstGeom>
          </p:spPr>
        </p:pic>
        <p:sp>
          <p:nvSpPr>
            <p:cNvPr id="146" name="Rectangle 145"/>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7" name="Rectangle 146"/>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8" name="Rectangle 147"/>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9" name="Rectangle 148"/>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52"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154" name="Group 153"/>
          <p:cNvGrpSpPr/>
          <p:nvPr/>
        </p:nvGrpSpPr>
        <p:grpSpPr>
          <a:xfrm>
            <a:off x="1299600" y="4114800"/>
            <a:ext cx="2891400" cy="1818620"/>
            <a:chOff x="1299600" y="4114800"/>
            <a:chExt cx="2891400" cy="1818620"/>
          </a:xfrm>
        </p:grpSpPr>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0" name="Rectangle 99"/>
            <p:cNvSpPr/>
            <p:nvPr/>
          </p:nvSpPr>
          <p:spPr>
            <a:xfrm>
              <a:off x="1384791" y="5410200"/>
              <a:ext cx="901209" cy="523220"/>
            </a:xfrm>
            <a:prstGeom prst="rect">
              <a:avLst/>
            </a:prstGeom>
          </p:spPr>
          <p:txBody>
            <a:bodyPr wrap="none">
              <a:spAutoFit/>
            </a:bodyPr>
            <a:lstStyle/>
            <a:p>
              <a:pPr algn="ctr"/>
              <a:r>
                <a:rPr lang="en-US" altLang="en-US" dirty="0">
                  <a:sym typeface="Symbol" panose="05050102010706020507" pitchFamily="18" charset="2"/>
                </a:rPr>
                <a:t>face</a:t>
              </a:r>
              <a:r>
                <a:rPr lang="en-US" altLang="en-US" baseline="-25000" dirty="0">
                  <a:sym typeface="Symbol" panose="05050102010706020507" pitchFamily="18" charset="2"/>
                </a:rPr>
                <a:t>1</a:t>
              </a:r>
              <a:endParaRPr lang="en-CA" dirty="0"/>
            </a:p>
          </p:txBody>
        </p:sp>
        <p:sp>
          <p:nvSpPr>
            <p:cNvPr id="153" name="Rectangle 152"/>
            <p:cNvSpPr/>
            <p:nvPr/>
          </p:nvSpPr>
          <p:spPr>
            <a:xfrm>
              <a:off x="3289792" y="4114800"/>
              <a:ext cx="901208" cy="523220"/>
            </a:xfrm>
            <a:prstGeom prst="rect">
              <a:avLst/>
            </a:prstGeom>
          </p:spPr>
          <p:txBody>
            <a:bodyPr wrap="none">
              <a:spAutoFit/>
            </a:bodyPr>
            <a:lstStyle/>
            <a:p>
              <a:pPr algn="ctr"/>
              <a:r>
                <a:rPr lang="en-US" altLang="en-US" dirty="0">
                  <a:sym typeface="Symbol" panose="05050102010706020507" pitchFamily="18" charset="2"/>
                </a:rPr>
                <a:t>face</a:t>
              </a:r>
              <a:r>
                <a:rPr lang="en-US" altLang="en-US" baseline="-25000" dirty="0">
                  <a:sym typeface="Symbol" panose="05050102010706020507" pitchFamily="18" charset="2"/>
                </a:rPr>
                <a:t>2</a:t>
              </a:r>
              <a:endParaRPr lang="en-CA" dirty="0"/>
            </a:p>
          </p:txBody>
        </p:sp>
      </p:grpSp>
      <p:sp>
        <p:nvSpPr>
          <p:cNvPr id="26" name="Rectangle 5"/>
          <p:cNvSpPr>
            <a:spLocks noChangeArrowheads="1"/>
          </p:cNvSpPr>
          <p:nvPr/>
        </p:nvSpPr>
        <p:spPr bwMode="auto">
          <a:xfrm rot="2911001">
            <a:off x="4709004" y="804639"/>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1</a:t>
            </a:r>
            <a:endParaRPr lang="en-US" altLang="en-US" sz="2800" dirty="0">
              <a:latin typeface="Times New Roman" pitchFamily="18" charset="0"/>
              <a:sym typeface="Symbol" panose="05050102010706020507" pitchFamily="18" charset="2"/>
            </a:endParaRPr>
          </a:p>
        </p:txBody>
      </p:sp>
      <p:sp>
        <p:nvSpPr>
          <p:cNvPr id="27" name="Rectangle 5"/>
          <p:cNvSpPr>
            <a:spLocks noChangeArrowheads="1"/>
          </p:cNvSpPr>
          <p:nvPr/>
        </p:nvSpPr>
        <p:spPr bwMode="auto">
          <a:xfrm rot="2911001">
            <a:off x="5452953" y="787272"/>
            <a:ext cx="1252266"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baseline="-25000" dirty="0">
                <a:latin typeface="Times New Roman" pitchFamily="18" charset="0"/>
                <a:sym typeface="Symbol" panose="05050102010706020507" pitchFamily="18" charset="2"/>
              </a:rPr>
              <a:t>2</a:t>
            </a:r>
            <a:endParaRPr lang="en-US" altLang="en-US" sz="2800" dirty="0">
              <a:latin typeface="Times New Roman" pitchFamily="18" charset="0"/>
              <a:sym typeface="Symbol" panose="05050102010706020507" pitchFamily="18" charset="2"/>
            </a:endParaRPr>
          </a:p>
        </p:txBody>
      </p:sp>
      <p:sp>
        <p:nvSpPr>
          <p:cNvPr id="28"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29"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26979817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152"/>
                                        </p:tgtEl>
                                        <p:attrNameLst>
                                          <p:attrName>style.visibility</p:attrName>
                                        </p:attrNameLst>
                                      </p:cBhvr>
                                      <p:to>
                                        <p:strVal val="visible"/>
                                      </p:to>
                                    </p:set>
                                    <p:anim calcmode="lin" valueType="num">
                                      <p:cBhvr additive="base">
                                        <p:cTn id="7" dur="500" fill="hold"/>
                                        <p:tgtEl>
                                          <p:spTgt spid="152"/>
                                        </p:tgtEl>
                                        <p:attrNameLst>
                                          <p:attrName>ppt_x</p:attrName>
                                        </p:attrNameLst>
                                      </p:cBhvr>
                                      <p:tavLst>
                                        <p:tav tm="0">
                                          <p:val>
                                            <p:strVal val="#ppt_x"/>
                                          </p:val>
                                        </p:tav>
                                        <p:tav tm="100000">
                                          <p:val>
                                            <p:strVal val="#ppt_x"/>
                                          </p:val>
                                        </p:tav>
                                      </p:tavLst>
                                    </p:anim>
                                    <p:anim calcmode="lin" valueType="num">
                                      <p:cBhvr additive="base">
                                        <p:cTn id="8" dur="500" fill="hold"/>
                                        <p:tgtEl>
                                          <p:spTgt spid="152"/>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54"/>
                                        </p:tgtEl>
                                        <p:attrNameLst>
                                          <p:attrName>style.visibility</p:attrName>
                                        </p:attrNameLst>
                                      </p:cBhvr>
                                      <p:to>
                                        <p:strVal val="visible"/>
                                      </p:to>
                                    </p:set>
                                    <p:anim calcmode="lin" valueType="num">
                                      <p:cBhvr additive="base">
                                        <p:cTn id="11" dur="500" fill="hold"/>
                                        <p:tgtEl>
                                          <p:spTgt spid="154"/>
                                        </p:tgtEl>
                                        <p:attrNameLst>
                                          <p:attrName>ppt_x</p:attrName>
                                        </p:attrNameLst>
                                      </p:cBhvr>
                                      <p:tavLst>
                                        <p:tav tm="0">
                                          <p:val>
                                            <p:strVal val="#ppt_x"/>
                                          </p:val>
                                        </p:tav>
                                        <p:tav tm="100000">
                                          <p:val>
                                            <p:strVal val="#ppt_x"/>
                                          </p:val>
                                        </p:tav>
                                      </p:tavLst>
                                    </p:anim>
                                    <p:anim calcmode="lin" valueType="num">
                                      <p:cBhvr additive="base">
                                        <p:cTn id="12" dur="500" fill="hold"/>
                                        <p:tgtEl>
                                          <p:spTgt spid="154"/>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grpId="0" nodeType="clickEffect">
                                  <p:stCondLst>
                                    <p:cond delay="0"/>
                                  </p:stCondLst>
                                  <p:childTnLst>
                                    <p:set>
                                      <p:cBhvr>
                                        <p:cTn id="16" dur="1" fill="hold">
                                          <p:stCondLst>
                                            <p:cond delay="0"/>
                                          </p:stCondLst>
                                        </p:cTn>
                                        <p:tgtEl>
                                          <p:spTgt spid="28"/>
                                        </p:tgtEl>
                                        <p:attrNameLst>
                                          <p:attrName>style.visibility</p:attrName>
                                        </p:attrNameLst>
                                      </p:cBhvr>
                                      <p:to>
                                        <p:strVal val="visible"/>
                                      </p:to>
                                    </p:set>
                                    <p:anim calcmode="lin" valueType="num">
                                      <p:cBhvr additive="base">
                                        <p:cTn id="17" dur="500" fill="hold"/>
                                        <p:tgtEl>
                                          <p:spTgt spid="28"/>
                                        </p:tgtEl>
                                        <p:attrNameLst>
                                          <p:attrName>ppt_x</p:attrName>
                                        </p:attrNameLst>
                                      </p:cBhvr>
                                      <p:tavLst>
                                        <p:tav tm="0">
                                          <p:val>
                                            <p:strVal val="#ppt_x"/>
                                          </p:val>
                                        </p:tav>
                                        <p:tav tm="100000">
                                          <p:val>
                                            <p:strVal val="#ppt_x"/>
                                          </p:val>
                                        </p:tav>
                                      </p:tavLst>
                                    </p:anim>
                                    <p:anim calcmode="lin" valueType="num">
                                      <p:cBhvr additive="base">
                                        <p:cTn id="18" dur="500" fill="hold"/>
                                        <p:tgtEl>
                                          <p:spTgt spid="28"/>
                                        </p:tgtEl>
                                        <p:attrNameLst>
                                          <p:attrName>ppt_y</p:attrName>
                                        </p:attrNameLst>
                                      </p:cBhvr>
                                      <p:tavLst>
                                        <p:tav tm="0">
                                          <p:val>
                                            <p:strVal val="0-#ppt_h/2"/>
                                          </p:val>
                                        </p:tav>
                                        <p:tav tm="100000">
                                          <p:val>
                                            <p:strVal val="#ppt_y"/>
                                          </p:val>
                                        </p:tav>
                                      </p:tavLst>
                                    </p:anim>
                                  </p:childTnLst>
                                </p:cTn>
                              </p:par>
                              <p:par>
                                <p:cTn id="19" presetID="2" presetClass="entr" presetSubtype="1" fill="hold" grpId="0" nodeType="withEffect">
                                  <p:stCondLst>
                                    <p:cond delay="0"/>
                                  </p:stCondLst>
                                  <p:childTnLst>
                                    <p:set>
                                      <p:cBhvr>
                                        <p:cTn id="20" dur="1" fill="hold">
                                          <p:stCondLst>
                                            <p:cond delay="0"/>
                                          </p:stCondLst>
                                        </p:cTn>
                                        <p:tgtEl>
                                          <p:spTgt spid="29"/>
                                        </p:tgtEl>
                                        <p:attrNameLst>
                                          <p:attrName>style.visibility</p:attrName>
                                        </p:attrNameLst>
                                      </p:cBhvr>
                                      <p:to>
                                        <p:strVal val="visible"/>
                                      </p:to>
                                    </p:set>
                                    <p:anim calcmode="lin" valueType="num">
                                      <p:cBhvr additive="base">
                                        <p:cTn id="21" dur="500" fill="hold"/>
                                        <p:tgtEl>
                                          <p:spTgt spid="29"/>
                                        </p:tgtEl>
                                        <p:attrNameLst>
                                          <p:attrName>ppt_x</p:attrName>
                                        </p:attrNameLst>
                                      </p:cBhvr>
                                      <p:tavLst>
                                        <p:tav tm="0">
                                          <p:val>
                                            <p:strVal val="#ppt_x"/>
                                          </p:val>
                                        </p:tav>
                                        <p:tav tm="100000">
                                          <p:val>
                                            <p:strVal val="#ppt_x"/>
                                          </p:val>
                                        </p:tav>
                                      </p:tavLst>
                                    </p:anim>
                                    <p:anim calcmode="lin" valueType="num">
                                      <p:cBhvr additive="base">
                                        <p:cTn id="22" dur="500" fill="hold"/>
                                        <p:tgtEl>
                                          <p:spTgt spid="29"/>
                                        </p:tgtEl>
                                        <p:attrNameLst>
                                          <p:attrName>ppt_y</p:attrName>
                                        </p:attrNameLst>
                                      </p:cBhvr>
                                      <p:tavLst>
                                        <p:tav tm="0">
                                          <p:val>
                                            <p:strVal val="0-#ppt_h/2"/>
                                          </p:val>
                                        </p:tav>
                                        <p:tav tm="100000">
                                          <p:val>
                                            <p:strVal val="#ppt_y"/>
                                          </p:val>
                                        </p:tav>
                                      </p:tavLst>
                                    </p:anim>
                                  </p:childTnLst>
                                </p:cTn>
                              </p:par>
                              <p:par>
                                <p:cTn id="23" presetID="1" presetClass="exit" presetSubtype="0" fill="hold" grpId="0" nodeType="withEffect">
                                  <p:stCondLst>
                                    <p:cond delay="0"/>
                                  </p:stCondLst>
                                  <p:childTnLst>
                                    <p:set>
                                      <p:cBhvr>
                                        <p:cTn id="24" dur="1" fill="hold">
                                          <p:stCondLst>
                                            <p:cond delay="0"/>
                                          </p:stCondLst>
                                        </p:cTn>
                                        <p:tgtEl>
                                          <p:spTgt spid="26"/>
                                        </p:tgtEl>
                                        <p:attrNameLst>
                                          <p:attrName>style.visibility</p:attrName>
                                        </p:attrNameLst>
                                      </p:cBhvr>
                                      <p:to>
                                        <p:strVal val="hidden"/>
                                      </p:to>
                                    </p:set>
                                  </p:childTnLst>
                                </p:cTn>
                              </p:par>
                              <p:par>
                                <p:cTn id="25" presetID="1" presetClass="exit" presetSubtype="0" fill="hold" grpId="0" nodeType="withEffect">
                                  <p:stCondLst>
                                    <p:cond delay="0"/>
                                  </p:stCondLst>
                                  <p:childTnLst>
                                    <p:set>
                                      <p:cBhvr>
                                        <p:cTn id="26"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P spid="26" grpId="0"/>
      <p:bldP spid="27" grpId="0"/>
      <p:bldP spid="28" grpId="0"/>
      <p:bldP spid="29" grpId="0"/>
    </p:bld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98321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983218"/>
              </a:xfrm>
              <a:prstGeom prst="rect">
                <a:avLst/>
              </a:prstGeom>
              <a:blipFill>
                <a:blip r:embed="rId3"/>
                <a:stretch>
                  <a:fillRect t="-496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8" name="Rectangle 47"/>
          <p:cNvSpPr/>
          <p:nvPr/>
        </p:nvSpPr>
        <p:spPr>
          <a:xfrm flipH="1">
            <a:off x="5049794" y="1331104"/>
            <a:ext cx="741405" cy="97024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115" name="Group 114"/>
          <p:cNvGrpSpPr/>
          <p:nvPr/>
        </p:nvGrpSpPr>
        <p:grpSpPr>
          <a:xfrm>
            <a:off x="924819" y="4646024"/>
            <a:ext cx="2637747" cy="1145176"/>
            <a:chOff x="924819" y="4646024"/>
            <a:chExt cx="2637747" cy="1145176"/>
          </a:xfrm>
        </p:grpSpPr>
        <p:cxnSp>
          <p:nvCxnSpPr>
            <p:cNvPr id="98" name="Straight Connector 97"/>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sp>
          <p:nvSpPr>
            <p:cNvPr id="101" name="Rectangle 100"/>
            <p:cNvSpPr/>
            <p:nvPr/>
          </p:nvSpPr>
          <p:spPr>
            <a:xfrm>
              <a:off x="924819" y="52578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106" name="Straight Connector 105"/>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sp>
          <p:nvSpPr>
            <p:cNvPr id="109" name="Rectangle 108"/>
            <p:cNvSpPr/>
            <p:nvPr/>
          </p:nvSpPr>
          <p:spPr>
            <a:xfrm>
              <a:off x="3219202" y="4646024"/>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grpSp>
      <p:grpSp>
        <p:nvGrpSpPr>
          <p:cNvPr id="114" name="Group 113"/>
          <p:cNvGrpSpPr/>
          <p:nvPr/>
        </p:nvGrpSpPr>
        <p:grpSpPr>
          <a:xfrm>
            <a:off x="1371600" y="4150054"/>
            <a:ext cx="1825938" cy="2098346"/>
            <a:chOff x="1371600" y="4150054"/>
            <a:chExt cx="1825938" cy="2098346"/>
          </a:xfrm>
        </p:grpSpPr>
        <p:cxnSp>
          <p:nvCxnSpPr>
            <p:cNvPr id="96" name="Straight Connector 95"/>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100" name="Rectangle 99"/>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cxnSp>
          <p:nvCxnSpPr>
            <p:cNvPr id="105" name="Straight Connector 104"/>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110" name="Rectangle 10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116" name="Group 115"/>
          <p:cNvGrpSpPr/>
          <p:nvPr/>
        </p:nvGrpSpPr>
        <p:grpSpPr>
          <a:xfrm>
            <a:off x="1322347" y="3576935"/>
            <a:ext cx="1990737" cy="2823865"/>
            <a:chOff x="1322347" y="3576935"/>
            <a:chExt cx="1990737" cy="2823865"/>
          </a:xfrm>
        </p:grpSpPr>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12" name="Rectangle 111"/>
                <p:cNvSpPr/>
                <p:nvPr/>
              </p:nvSpPr>
              <p:spPr>
                <a:xfrm>
                  <a:off x="1322347" y="3576935"/>
                  <a:ext cx="199073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altLang="en-US" sz="2400" b="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d>
                        <m:r>
                          <a:rPr lang="en-CA" altLang="en-US" sz="2400" i="1" dirty="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𝑎</m:t>
                        </m:r>
                        <m:r>
                          <a:rPr lang="en-CA" altLang="en-US" sz="2400" i="1" dirty="0">
                            <a:latin typeface="Cambria Math" panose="02040503050406030204" pitchFamily="18" charset="0"/>
                            <a:sym typeface="Symbol" panose="05050102010706020507" pitchFamily="18" charset="2"/>
                          </a:rPr>
                          <m:t> </m:t>
                        </m:r>
                      </m:oMath>
                    </m:oMathPara>
                  </a14:m>
                  <a:endParaRPr lang="en-CA" sz="2400" dirty="0"/>
                </a:p>
              </p:txBody>
            </p:sp>
          </mc:Choice>
          <mc:Fallback xmlns="">
            <p:sp>
              <p:nvSpPr>
                <p:cNvPr id="112" name="Rectangle 111"/>
                <p:cNvSpPr>
                  <a:spLocks noRot="1" noChangeAspect="1" noMove="1" noResize="1" noEditPoints="1" noAdjustHandles="1" noChangeArrowheads="1" noChangeShapeType="1" noTextEdit="1"/>
                </p:cNvSpPr>
                <p:nvPr/>
              </p:nvSpPr>
              <p:spPr>
                <a:xfrm>
                  <a:off x="1322347" y="3576935"/>
                  <a:ext cx="1990737" cy="461665"/>
                </a:xfrm>
                <a:prstGeom prst="rect">
                  <a:avLst/>
                </a:prstGeom>
                <a:blipFill>
                  <a:blip r:embed="rId4"/>
                  <a:stretch>
                    <a:fillRect b="-17105"/>
                  </a:stretch>
                </a:blipFill>
              </p:spPr>
              <p:txBody>
                <a:bodyPr/>
                <a:lstStyle/>
                <a:p>
                  <a:r>
                    <a:rPr lang="en-CA">
                      <a:noFill/>
                    </a:rPr>
                    <a:t> </a:t>
                  </a:r>
                </a:p>
              </p:txBody>
            </p:sp>
          </mc:Fallback>
        </mc:AlternateContent>
      </p:grpSp>
      <p:grpSp>
        <p:nvGrpSpPr>
          <p:cNvPr id="117" name="Group 116"/>
          <p:cNvGrpSpPr/>
          <p:nvPr/>
        </p:nvGrpSpPr>
        <p:grpSpPr>
          <a:xfrm>
            <a:off x="1143000" y="4997959"/>
            <a:ext cx="4408200" cy="461665"/>
            <a:chOff x="1143000" y="4997959"/>
            <a:chExt cx="4408200" cy="461665"/>
          </a:xfrm>
        </p:grpSpPr>
        <p:cxnSp>
          <p:nvCxnSpPr>
            <p:cNvPr id="95" name="Straight Connector 9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13" name="Rectangle 112"/>
                <p:cNvSpPr/>
                <p:nvPr/>
              </p:nvSpPr>
              <p:spPr>
                <a:xfrm>
                  <a:off x="3558923" y="4997959"/>
                  <a:ext cx="1992277"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altLang="en-US" sz="2400" b="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r>
                          <a:rPr lang="en-CA" altLang="en-US" sz="2400" i="1" dirty="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𝑏</m:t>
                        </m:r>
                        <m:r>
                          <a:rPr lang="en-CA" altLang="en-US" sz="2400" i="1" dirty="0">
                            <a:latin typeface="Cambria Math" panose="02040503050406030204" pitchFamily="18" charset="0"/>
                            <a:sym typeface="Symbol" panose="05050102010706020507" pitchFamily="18" charset="2"/>
                          </a:rPr>
                          <m:t> </m:t>
                        </m:r>
                      </m:oMath>
                    </m:oMathPara>
                  </a14:m>
                  <a:endParaRPr lang="en-CA" sz="2400" dirty="0"/>
                </a:p>
              </p:txBody>
            </p:sp>
          </mc:Choice>
          <mc:Fallback xmlns="">
            <p:sp>
              <p:nvSpPr>
                <p:cNvPr id="113" name="Rectangle 112"/>
                <p:cNvSpPr>
                  <a:spLocks noRot="1" noChangeAspect="1" noMove="1" noResize="1" noEditPoints="1" noAdjustHandles="1" noChangeArrowheads="1" noChangeShapeType="1" noTextEdit="1"/>
                </p:cNvSpPr>
                <p:nvPr/>
              </p:nvSpPr>
              <p:spPr>
                <a:xfrm>
                  <a:off x="3558923" y="4997959"/>
                  <a:ext cx="1992277" cy="461665"/>
                </a:xfrm>
                <a:prstGeom prst="rect">
                  <a:avLst/>
                </a:prstGeom>
                <a:blipFill>
                  <a:blip r:embed="rId5"/>
                  <a:stretch>
                    <a:fillRect b="-17105"/>
                  </a:stretch>
                </a:blipFill>
              </p:spPr>
              <p:txBody>
                <a:bodyPr/>
                <a:lstStyle/>
                <a:p>
                  <a:r>
                    <a:rPr lang="en-CA">
                      <a:noFill/>
                    </a:rPr>
                    <a:t> </a:t>
                  </a:r>
                </a:p>
              </p:txBody>
            </p:sp>
          </mc:Fallback>
        </mc:AlternateContent>
      </p:grpSp>
      <p:sp>
        <p:nvSpPr>
          <p:cNvPr id="118" name="Rectangle 117"/>
          <p:cNvSpPr/>
          <p:nvPr/>
        </p:nvSpPr>
        <p:spPr>
          <a:xfrm flipH="1">
            <a:off x="5852739" y="1329408"/>
            <a:ext cx="741405" cy="97024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19" name="Rectangle 118"/>
          <p:cNvSpPr/>
          <p:nvPr/>
        </p:nvSpPr>
        <p:spPr>
          <a:xfrm>
            <a:off x="2183642" y="4886980"/>
            <a:ext cx="225188" cy="523220"/>
          </a:xfrm>
          <a:prstGeom prst="rect">
            <a:avLst/>
          </a:prstGeom>
        </p:spPr>
        <p:txBody>
          <a:bodyPr wrap="square">
            <a:spAutoFit/>
          </a:bodyPr>
          <a:lstStyle/>
          <a:p>
            <a:pPr algn="ctr"/>
            <a:r>
              <a:rPr lang="en-US" i="1" dirty="0">
                <a:solidFill>
                  <a:srgbClr val="FF00FF"/>
                </a:solidFill>
                <a:sym typeface="Symbol" panose="05050102010706020507" pitchFamily="18" charset="2"/>
              </a:rPr>
              <a:t>a</a:t>
            </a:r>
            <a:endParaRPr lang="en-CA" dirty="0"/>
          </a:p>
        </p:txBody>
      </p:sp>
      <p:grpSp>
        <p:nvGrpSpPr>
          <p:cNvPr id="150" name="Group 149"/>
          <p:cNvGrpSpPr/>
          <p:nvPr/>
        </p:nvGrpSpPr>
        <p:grpSpPr>
          <a:xfrm>
            <a:off x="163895" y="1447800"/>
            <a:ext cx="1055305" cy="609600"/>
            <a:chOff x="163895" y="1447800"/>
            <a:chExt cx="1055305" cy="609600"/>
          </a:xfrm>
        </p:grpSpPr>
        <p:pic>
          <p:nvPicPr>
            <p:cNvPr id="120" name="Picture 119"/>
            <p:cNvPicPr>
              <a:picLocks noChangeAspect="1"/>
            </p:cNvPicPr>
            <p:nvPr/>
          </p:nvPicPr>
          <p:blipFill rotWithShape="1">
            <a:blip r:embed="rId6"/>
            <a:srcRect r="60197" b="72492"/>
            <a:stretch/>
          </p:blipFill>
          <p:spPr>
            <a:xfrm>
              <a:off x="163895" y="1447800"/>
              <a:ext cx="1055305" cy="609600"/>
            </a:xfrm>
            <a:prstGeom prst="rect">
              <a:avLst/>
            </a:prstGeom>
          </p:spPr>
        </p:pic>
        <p:sp>
          <p:nvSpPr>
            <p:cNvPr id="146" name="Rectangle 145"/>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7" name="Rectangle 146"/>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8" name="Rectangle 147"/>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9" name="Rectangle 148"/>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152"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sp>
        <p:nvSpPr>
          <p:cNvPr id="42" name="Rectangle 41"/>
          <p:cNvSpPr/>
          <p:nvPr/>
        </p:nvSpPr>
        <p:spPr>
          <a:xfrm>
            <a:off x="2060812" y="4938060"/>
            <a:ext cx="225188" cy="523220"/>
          </a:xfrm>
          <a:prstGeom prst="rect">
            <a:avLst/>
          </a:prstGeom>
        </p:spPr>
        <p:txBody>
          <a:bodyPr wrap="square">
            <a:spAutoFit/>
          </a:bodyPr>
          <a:lstStyle/>
          <a:p>
            <a:pPr algn="ctr"/>
            <a:r>
              <a:rPr lang="en-US" i="1" dirty="0">
                <a:solidFill>
                  <a:srgbClr val="FF00FF"/>
                </a:solidFill>
                <a:sym typeface="Symbol" panose="05050102010706020507" pitchFamily="18" charset="2"/>
              </a:rPr>
              <a:t>b</a:t>
            </a:r>
            <a:endParaRPr lang="en-CA" dirty="0"/>
          </a:p>
        </p:txBody>
      </p:sp>
      <p:sp>
        <p:nvSpPr>
          <p:cNvPr id="45"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49"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20312402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ppt_x"/>
                                          </p:val>
                                        </p:tav>
                                        <p:tav tm="100000">
                                          <p:val>
                                            <p:strVal val="#ppt_x"/>
                                          </p:val>
                                        </p:tav>
                                      </p:tavLst>
                                    </p:anim>
                                    <p:anim calcmode="lin" valueType="num">
                                      <p:cBhvr additive="base">
                                        <p:cTn id="8" dur="500" fill="hold"/>
                                        <p:tgtEl>
                                          <p:spTgt spid="48"/>
                                        </p:tgtEl>
                                        <p:attrNameLst>
                                          <p:attrName>ppt_y</p:attrName>
                                        </p:attrNameLst>
                                      </p:cBhvr>
                                      <p:tavLst>
                                        <p:tav tm="0">
                                          <p:val>
                                            <p:strVal val="0-#ppt_h/2"/>
                                          </p:val>
                                        </p:tav>
                                        <p:tav tm="100000">
                                          <p:val>
                                            <p:strVal val="#ppt_y"/>
                                          </p:val>
                                        </p:tav>
                                      </p:tavLst>
                                    </p:anim>
                                  </p:childTnLst>
                                </p:cTn>
                              </p:par>
                              <p:par>
                                <p:cTn id="9" presetID="2" presetClass="entr" presetSubtype="1" fill="hold" nodeType="withEffect">
                                  <p:stCondLst>
                                    <p:cond delay="0"/>
                                  </p:stCondLst>
                                  <p:childTnLst>
                                    <p:set>
                                      <p:cBhvr>
                                        <p:cTn id="10" dur="1" fill="hold">
                                          <p:stCondLst>
                                            <p:cond delay="0"/>
                                          </p:stCondLst>
                                        </p:cTn>
                                        <p:tgtEl>
                                          <p:spTgt spid="114"/>
                                        </p:tgtEl>
                                        <p:attrNameLst>
                                          <p:attrName>style.visibility</p:attrName>
                                        </p:attrNameLst>
                                      </p:cBhvr>
                                      <p:to>
                                        <p:strVal val="visible"/>
                                      </p:to>
                                    </p:set>
                                    <p:anim calcmode="lin" valueType="num">
                                      <p:cBhvr additive="base">
                                        <p:cTn id="11" dur="500" fill="hold"/>
                                        <p:tgtEl>
                                          <p:spTgt spid="114"/>
                                        </p:tgtEl>
                                        <p:attrNameLst>
                                          <p:attrName>ppt_x</p:attrName>
                                        </p:attrNameLst>
                                      </p:cBhvr>
                                      <p:tavLst>
                                        <p:tav tm="0">
                                          <p:val>
                                            <p:strVal val="#ppt_x"/>
                                          </p:val>
                                        </p:tav>
                                        <p:tav tm="100000">
                                          <p:val>
                                            <p:strVal val="#ppt_x"/>
                                          </p:val>
                                        </p:tav>
                                      </p:tavLst>
                                    </p:anim>
                                    <p:anim calcmode="lin" valueType="num">
                                      <p:cBhvr additive="base">
                                        <p:cTn id="12" dur="500" fill="hold"/>
                                        <p:tgtEl>
                                          <p:spTgt spid="114"/>
                                        </p:tgtEl>
                                        <p:attrNameLst>
                                          <p:attrName>ppt_y</p:attrName>
                                        </p:attrNameLst>
                                      </p:cBhvr>
                                      <p:tavLst>
                                        <p:tav tm="0">
                                          <p:val>
                                            <p:strVal val="0-#ppt_h/2"/>
                                          </p:val>
                                        </p:tav>
                                        <p:tav tm="100000">
                                          <p:val>
                                            <p:strVal val="#ppt_y"/>
                                          </p:val>
                                        </p:tav>
                                      </p:tavLst>
                                    </p:anim>
                                  </p:childTnLst>
                                </p:cTn>
                              </p:par>
                              <p:par>
                                <p:cTn id="13" presetID="2" presetClass="entr" presetSubtype="1" fill="hold" grpId="0" nodeType="withEffect">
                                  <p:stCondLst>
                                    <p:cond delay="0"/>
                                  </p:stCondLst>
                                  <p:childTnLst>
                                    <p:set>
                                      <p:cBhvr>
                                        <p:cTn id="14" dur="1" fill="hold">
                                          <p:stCondLst>
                                            <p:cond delay="0"/>
                                          </p:stCondLst>
                                        </p:cTn>
                                        <p:tgtEl>
                                          <p:spTgt spid="119"/>
                                        </p:tgtEl>
                                        <p:attrNameLst>
                                          <p:attrName>style.visibility</p:attrName>
                                        </p:attrNameLst>
                                      </p:cBhvr>
                                      <p:to>
                                        <p:strVal val="visible"/>
                                      </p:to>
                                    </p:set>
                                    <p:anim calcmode="lin" valueType="num">
                                      <p:cBhvr additive="base">
                                        <p:cTn id="15" dur="500" fill="hold"/>
                                        <p:tgtEl>
                                          <p:spTgt spid="119"/>
                                        </p:tgtEl>
                                        <p:attrNameLst>
                                          <p:attrName>ppt_x</p:attrName>
                                        </p:attrNameLst>
                                      </p:cBhvr>
                                      <p:tavLst>
                                        <p:tav tm="0">
                                          <p:val>
                                            <p:strVal val="#ppt_x"/>
                                          </p:val>
                                        </p:tav>
                                        <p:tav tm="100000">
                                          <p:val>
                                            <p:strVal val="#ppt_x"/>
                                          </p:val>
                                        </p:tav>
                                      </p:tavLst>
                                    </p:anim>
                                    <p:anim calcmode="lin" valueType="num">
                                      <p:cBhvr additive="base">
                                        <p:cTn id="16" dur="500" fill="hold"/>
                                        <p:tgtEl>
                                          <p:spTgt spid="119"/>
                                        </p:tgtEl>
                                        <p:attrNameLst>
                                          <p:attrName>ppt_y</p:attrName>
                                        </p:attrNameLst>
                                      </p:cBhvr>
                                      <p:tavLst>
                                        <p:tav tm="0">
                                          <p:val>
                                            <p:strVal val="0-#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1" fill="hold" nodeType="clickEffect">
                                  <p:stCondLst>
                                    <p:cond delay="0"/>
                                  </p:stCondLst>
                                  <p:childTnLst>
                                    <p:set>
                                      <p:cBhvr>
                                        <p:cTn id="20" dur="1" fill="hold">
                                          <p:stCondLst>
                                            <p:cond delay="0"/>
                                          </p:stCondLst>
                                        </p:cTn>
                                        <p:tgtEl>
                                          <p:spTgt spid="116"/>
                                        </p:tgtEl>
                                        <p:attrNameLst>
                                          <p:attrName>style.visibility</p:attrName>
                                        </p:attrNameLst>
                                      </p:cBhvr>
                                      <p:to>
                                        <p:strVal val="visible"/>
                                      </p:to>
                                    </p:set>
                                    <p:anim calcmode="lin" valueType="num">
                                      <p:cBhvr additive="base">
                                        <p:cTn id="21" dur="500" fill="hold"/>
                                        <p:tgtEl>
                                          <p:spTgt spid="116"/>
                                        </p:tgtEl>
                                        <p:attrNameLst>
                                          <p:attrName>ppt_x</p:attrName>
                                        </p:attrNameLst>
                                      </p:cBhvr>
                                      <p:tavLst>
                                        <p:tav tm="0">
                                          <p:val>
                                            <p:strVal val="#ppt_x"/>
                                          </p:val>
                                        </p:tav>
                                        <p:tav tm="100000">
                                          <p:val>
                                            <p:strVal val="#ppt_x"/>
                                          </p:val>
                                        </p:tav>
                                      </p:tavLst>
                                    </p:anim>
                                    <p:anim calcmode="lin" valueType="num">
                                      <p:cBhvr additive="base">
                                        <p:cTn id="22" dur="500" fill="hold"/>
                                        <p:tgtEl>
                                          <p:spTgt spid="116"/>
                                        </p:tgtEl>
                                        <p:attrNameLst>
                                          <p:attrName>ppt_y</p:attrName>
                                        </p:attrNameLst>
                                      </p:cBhvr>
                                      <p:tavLst>
                                        <p:tav tm="0">
                                          <p:val>
                                            <p:strVal val="0-#ppt_h/2"/>
                                          </p:val>
                                        </p:tav>
                                        <p:tav tm="100000">
                                          <p:val>
                                            <p:strVal val="#ppt_y"/>
                                          </p:val>
                                        </p:tav>
                                      </p:tavLst>
                                    </p:anim>
                                  </p:childTnLst>
                                </p:cTn>
                              </p:par>
                              <p:par>
                                <p:cTn id="23" presetID="1" presetClass="exit" presetSubtype="0" fill="hold" grpId="1" nodeType="withEffect">
                                  <p:stCondLst>
                                    <p:cond delay="0"/>
                                  </p:stCondLst>
                                  <p:childTnLst>
                                    <p:set>
                                      <p:cBhvr>
                                        <p:cTn id="24" dur="1" fill="hold">
                                          <p:stCondLst>
                                            <p:cond delay="0"/>
                                          </p:stCondLst>
                                        </p:cTn>
                                        <p:tgtEl>
                                          <p:spTgt spid="119"/>
                                        </p:tgtEl>
                                        <p:attrNameLst>
                                          <p:attrName>style.visibility</p:attrName>
                                        </p:attrNameLst>
                                      </p:cBhvr>
                                      <p:to>
                                        <p:strVal val="hidden"/>
                                      </p:to>
                                    </p:set>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118"/>
                                        </p:tgtEl>
                                        <p:attrNameLst>
                                          <p:attrName>style.visibility</p:attrName>
                                        </p:attrNameLst>
                                      </p:cBhvr>
                                      <p:to>
                                        <p:strVal val="visible"/>
                                      </p:to>
                                    </p:set>
                                    <p:anim calcmode="lin" valueType="num">
                                      <p:cBhvr additive="base">
                                        <p:cTn id="29" dur="500" fill="hold"/>
                                        <p:tgtEl>
                                          <p:spTgt spid="118"/>
                                        </p:tgtEl>
                                        <p:attrNameLst>
                                          <p:attrName>ppt_x</p:attrName>
                                        </p:attrNameLst>
                                      </p:cBhvr>
                                      <p:tavLst>
                                        <p:tav tm="0">
                                          <p:val>
                                            <p:strVal val="0-#ppt_w/2"/>
                                          </p:val>
                                        </p:tav>
                                        <p:tav tm="100000">
                                          <p:val>
                                            <p:strVal val="#ppt_x"/>
                                          </p:val>
                                        </p:tav>
                                      </p:tavLst>
                                    </p:anim>
                                    <p:anim calcmode="lin" valueType="num">
                                      <p:cBhvr additive="base">
                                        <p:cTn id="30" dur="500" fill="hold"/>
                                        <p:tgtEl>
                                          <p:spTgt spid="118"/>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48"/>
                                        </p:tgtEl>
                                        <p:attrNameLst>
                                          <p:attrName>style.visibility</p:attrName>
                                        </p:attrNameLst>
                                      </p:cBhvr>
                                      <p:to>
                                        <p:strVal val="hidden"/>
                                      </p:to>
                                    </p:set>
                                  </p:childTnLst>
                                </p:cTn>
                              </p:par>
                              <p:par>
                                <p:cTn id="33" presetID="2" presetClass="entr" presetSubtype="8" fill="hold" nodeType="withEffect">
                                  <p:stCondLst>
                                    <p:cond delay="0"/>
                                  </p:stCondLst>
                                  <p:childTnLst>
                                    <p:set>
                                      <p:cBhvr>
                                        <p:cTn id="34" dur="1" fill="hold">
                                          <p:stCondLst>
                                            <p:cond delay="0"/>
                                          </p:stCondLst>
                                        </p:cTn>
                                        <p:tgtEl>
                                          <p:spTgt spid="115"/>
                                        </p:tgtEl>
                                        <p:attrNameLst>
                                          <p:attrName>style.visibility</p:attrName>
                                        </p:attrNameLst>
                                      </p:cBhvr>
                                      <p:to>
                                        <p:strVal val="visible"/>
                                      </p:to>
                                    </p:set>
                                    <p:anim calcmode="lin" valueType="num">
                                      <p:cBhvr additive="base">
                                        <p:cTn id="35" dur="500" fill="hold"/>
                                        <p:tgtEl>
                                          <p:spTgt spid="115"/>
                                        </p:tgtEl>
                                        <p:attrNameLst>
                                          <p:attrName>ppt_x</p:attrName>
                                        </p:attrNameLst>
                                      </p:cBhvr>
                                      <p:tavLst>
                                        <p:tav tm="0">
                                          <p:val>
                                            <p:strVal val="0-#ppt_w/2"/>
                                          </p:val>
                                        </p:tav>
                                        <p:tav tm="100000">
                                          <p:val>
                                            <p:strVal val="#ppt_x"/>
                                          </p:val>
                                        </p:tav>
                                      </p:tavLst>
                                    </p:anim>
                                    <p:anim calcmode="lin" valueType="num">
                                      <p:cBhvr additive="base">
                                        <p:cTn id="36" dur="500" fill="hold"/>
                                        <p:tgtEl>
                                          <p:spTgt spid="115"/>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2"/>
                                        </p:tgtEl>
                                        <p:attrNameLst>
                                          <p:attrName>style.visibility</p:attrName>
                                        </p:attrNameLst>
                                      </p:cBhvr>
                                      <p:to>
                                        <p:strVal val="visible"/>
                                      </p:to>
                                    </p:set>
                                    <p:anim calcmode="lin" valueType="num">
                                      <p:cBhvr additive="base">
                                        <p:cTn id="39" dur="500" fill="hold"/>
                                        <p:tgtEl>
                                          <p:spTgt spid="42"/>
                                        </p:tgtEl>
                                        <p:attrNameLst>
                                          <p:attrName>ppt_x</p:attrName>
                                        </p:attrNameLst>
                                      </p:cBhvr>
                                      <p:tavLst>
                                        <p:tav tm="0">
                                          <p:val>
                                            <p:strVal val="0-#ppt_w/2"/>
                                          </p:val>
                                        </p:tav>
                                        <p:tav tm="100000">
                                          <p:val>
                                            <p:strVal val="#ppt_x"/>
                                          </p:val>
                                        </p:tav>
                                      </p:tavLst>
                                    </p:anim>
                                    <p:anim calcmode="lin" valueType="num">
                                      <p:cBhvr additive="base">
                                        <p:cTn id="40"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17"/>
                                        </p:tgtEl>
                                        <p:attrNameLst>
                                          <p:attrName>style.visibility</p:attrName>
                                        </p:attrNameLst>
                                      </p:cBhvr>
                                      <p:to>
                                        <p:strVal val="visible"/>
                                      </p:to>
                                    </p:set>
                                    <p:anim calcmode="lin" valueType="num">
                                      <p:cBhvr additive="base">
                                        <p:cTn id="45" dur="500" fill="hold"/>
                                        <p:tgtEl>
                                          <p:spTgt spid="117"/>
                                        </p:tgtEl>
                                        <p:attrNameLst>
                                          <p:attrName>ppt_x</p:attrName>
                                        </p:attrNameLst>
                                      </p:cBhvr>
                                      <p:tavLst>
                                        <p:tav tm="0">
                                          <p:val>
                                            <p:strVal val="0-#ppt_w/2"/>
                                          </p:val>
                                        </p:tav>
                                        <p:tav tm="100000">
                                          <p:val>
                                            <p:strVal val="#ppt_x"/>
                                          </p:val>
                                        </p:tav>
                                      </p:tavLst>
                                    </p:anim>
                                    <p:anim calcmode="lin" valueType="num">
                                      <p:cBhvr additive="base">
                                        <p:cTn id="46" dur="500" fill="hold"/>
                                        <p:tgtEl>
                                          <p:spTgt spid="11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118" grpId="0" animBg="1"/>
      <p:bldP spid="119" grpId="0"/>
      <p:bldP spid="119" grpId="1"/>
      <p:bldP spid="42" grpId="0"/>
    </p:bld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140006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1400063"/>
              </a:xfrm>
              <a:prstGeom prst="rect">
                <a:avLst/>
              </a:prstGeom>
              <a:blipFill>
                <a:blip r:embed="rId3"/>
                <a:stretch>
                  <a:fillRect t="-3478" b="-73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8" name="Rectangle 47"/>
          <p:cNvSpPr/>
          <p:nvPr/>
        </p:nvSpPr>
        <p:spPr>
          <a:xfrm flipH="1">
            <a:off x="5002424" y="1828800"/>
            <a:ext cx="914401" cy="497256"/>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286000" y="4114800"/>
            <a:ext cx="911538" cy="2286000"/>
            <a:chOff x="2286000" y="4114800"/>
            <a:chExt cx="911538" cy="2286000"/>
          </a:xfrm>
        </p:grpSpPr>
        <p:cxnSp>
          <p:nvCxnSpPr>
            <p:cNvPr id="105" name="Straight Connector 104"/>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110" name="Rectangle 10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grpSp>
      <p:grpSp>
        <p:nvGrpSpPr>
          <p:cNvPr id="2" name="Group 1"/>
          <p:cNvGrpSpPr/>
          <p:nvPr/>
        </p:nvGrpSpPr>
        <p:grpSpPr>
          <a:xfrm>
            <a:off x="-152400" y="5725180"/>
            <a:ext cx="2819400" cy="751820"/>
            <a:chOff x="-152400" y="5725180"/>
            <a:chExt cx="2819400" cy="751820"/>
          </a:xfrm>
        </p:grpSpPr>
        <p:cxnSp>
          <p:nvCxnSpPr>
            <p:cNvPr id="96" name="Straight Connector 95"/>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100" name="Rectangle 99"/>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mc:AlternateContent xmlns:mc="http://schemas.openxmlformats.org/markup-compatibility/2006" xmlns:a14="http://schemas.microsoft.com/office/drawing/2010/main">
          <mc:Choice Requires="a14">
            <p:sp>
              <p:nvSpPr>
                <p:cNvPr id="44" name="Text Box 33"/>
                <p:cNvSpPr txBox="1">
                  <a:spLocks noChangeArrowheads="1"/>
                </p:cNvSpPr>
                <p:nvPr/>
              </p:nvSpPr>
              <p:spPr bwMode="auto">
                <a:xfrm>
                  <a:off x="-152400" y="6015335"/>
                  <a:ext cx="28194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b="0" i="1" dirty="0" smtClean="0">
                                <a:latin typeface="Cambria Math" panose="02040503050406030204" pitchFamily="18" charset="0"/>
                                <a:sym typeface="Symbol" panose="05050102010706020507" pitchFamily="18" charset="2"/>
                              </a:rPr>
                              <m:t> </m:t>
                            </m:r>
                          </m:sup>
                        </m:sSup>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𝑢</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44" name="Text Box 33"/>
                <p:cNvSpPr txBox="1">
                  <a:spLocks noRot="1" noChangeAspect="1" noMove="1" noResize="1" noEditPoints="1" noAdjustHandles="1" noChangeArrowheads="1" noChangeShapeType="1" noTextEdit="1"/>
                </p:cNvSpPr>
                <p:nvPr/>
              </p:nvSpPr>
              <p:spPr bwMode="auto">
                <a:xfrm>
                  <a:off x="-152400" y="6015335"/>
                  <a:ext cx="2819400" cy="461665"/>
                </a:xfrm>
                <a:prstGeom prst="rect">
                  <a:avLst/>
                </a:prstGeom>
                <a:blipFill>
                  <a:blip r:embed="rId4"/>
                  <a:stretch>
                    <a:fillRect b="-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45" name="Text Box 33"/>
              <p:cNvSpPr txBox="1">
                <a:spLocks noChangeArrowheads="1"/>
              </p:cNvSpPr>
              <p:nvPr/>
            </p:nvSpPr>
            <p:spPr bwMode="auto">
              <a:xfrm>
                <a:off x="1752600" y="3810000"/>
                <a:ext cx="26670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b="0" i="1" dirty="0" smtClean="0">
                              <a:latin typeface="Cambria Math" panose="02040503050406030204" pitchFamily="18" charset="0"/>
                              <a:sym typeface="Symbol" panose="05050102010706020507" pitchFamily="18" charset="2"/>
                            </a:rPr>
                            <m:t> </m:t>
                          </m:r>
                        </m:sup>
                      </m:sSup>
                      <m:r>
                        <a:rPr lang="en-CA" altLang="en-US" sz="2400" b="0" i="1" dirty="0" smtClean="0">
                          <a:latin typeface="Cambria Math" panose="02040503050406030204" pitchFamily="18" charset="0"/>
                          <a:sym typeface="Symbol" panose="05050102010706020507" pitchFamily="18" charset="2"/>
                        </a:rPr>
                        <m:t>=</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45" name="Text Box 33"/>
              <p:cNvSpPr txBox="1">
                <a:spLocks noRot="1" noChangeAspect="1" noMove="1" noResize="1" noEditPoints="1" noAdjustHandles="1" noChangeArrowheads="1" noChangeShapeType="1" noTextEdit="1"/>
              </p:cNvSpPr>
              <p:nvPr/>
            </p:nvSpPr>
            <p:spPr bwMode="auto">
              <a:xfrm>
                <a:off x="1752600" y="3810000"/>
                <a:ext cx="2667000" cy="461665"/>
              </a:xfrm>
              <a:prstGeom prst="rect">
                <a:avLst/>
              </a:prstGeom>
              <a:blipFill>
                <a:blip r:embed="rId5"/>
                <a:stretch>
                  <a:fillRect b="-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9" name="Rectangle 5"/>
          <p:cNvSpPr>
            <a:spLocks noChangeArrowheads="1"/>
          </p:cNvSpPr>
          <p:nvPr/>
        </p:nvSpPr>
        <p:spPr bwMode="auto">
          <a:xfrm>
            <a:off x="859754" y="3340444"/>
            <a:ext cx="304442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Deviation from mean</a:t>
            </a:r>
          </a:p>
        </p:txBody>
      </p:sp>
      <mc:AlternateContent xmlns:mc="http://schemas.openxmlformats.org/markup-compatibility/2006" xmlns:a14="http://schemas.microsoft.com/office/drawing/2010/main">
        <mc:Choice Requires="a14">
          <p:sp>
            <p:nvSpPr>
              <p:cNvPr id="50" name="Text Box 33"/>
              <p:cNvSpPr txBox="1">
                <a:spLocks noChangeArrowheads="1"/>
              </p:cNvSpPr>
              <p:nvPr/>
            </p:nvSpPr>
            <p:spPr bwMode="auto">
              <a:xfrm>
                <a:off x="3579336" y="3810000"/>
                <a:ext cx="9144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r>
                        <a:rPr lang="en-CA" altLang="en-US" sz="2400" b="0" i="1" dirty="0" smtClean="0">
                          <a:latin typeface="Cambria Math" panose="02040503050406030204" pitchFamily="18" charset="0"/>
                          <a:sym typeface="Symbol" panose="05050102010706020507" pitchFamily="18" charset="2"/>
                        </a:rPr>
                        <m:t>𝑢</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3579336" y="3810000"/>
                <a:ext cx="914400" cy="461665"/>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52" name="Rectangle 51"/>
          <p:cNvSpPr/>
          <p:nvPr/>
        </p:nvSpPr>
        <p:spPr>
          <a:xfrm flipH="1">
            <a:off x="5004487" y="1365422"/>
            <a:ext cx="914401" cy="497256"/>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55" name="Group 54"/>
          <p:cNvGrpSpPr/>
          <p:nvPr/>
        </p:nvGrpSpPr>
        <p:grpSpPr>
          <a:xfrm>
            <a:off x="-108399" y="457200"/>
            <a:ext cx="3113353" cy="1600200"/>
            <a:chOff x="-108399" y="457200"/>
            <a:chExt cx="3113353" cy="1600200"/>
          </a:xfrm>
        </p:grpSpPr>
        <p:sp>
          <p:nvSpPr>
            <p:cNvPr id="56"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7" name="Group 56"/>
            <p:cNvGrpSpPr/>
            <p:nvPr/>
          </p:nvGrpSpPr>
          <p:grpSpPr>
            <a:xfrm>
              <a:off x="163895" y="1447800"/>
              <a:ext cx="1055305" cy="609600"/>
              <a:chOff x="163895" y="1447800"/>
              <a:chExt cx="1055305" cy="609600"/>
            </a:xfrm>
          </p:grpSpPr>
          <p:pic>
            <p:nvPicPr>
              <p:cNvPr id="58" name="Picture 57"/>
              <p:cNvPicPr>
                <a:picLocks noChangeAspect="1"/>
              </p:cNvPicPr>
              <p:nvPr/>
            </p:nvPicPr>
            <p:blipFill rotWithShape="1">
              <a:blip r:embed="rId7"/>
              <a:srcRect r="60197" b="72492"/>
              <a:stretch/>
            </p:blipFill>
            <p:spPr>
              <a:xfrm>
                <a:off x="163895" y="1447800"/>
                <a:ext cx="1055305" cy="609600"/>
              </a:xfrm>
              <a:prstGeom prst="rect">
                <a:avLst/>
              </a:prstGeom>
            </p:spPr>
          </p:pic>
          <p:sp>
            <p:nvSpPr>
              <p:cNvPr id="59" name="Rectangle 58"/>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0" name="Rectangle 59"/>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1" name="Rectangle 60"/>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2" name="Rectangle 61"/>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42"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43"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23791261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7">
                                            <p:txEl>
                                              <p:pRg st="2" end="2"/>
                                            </p:txEl>
                                          </p:spTgt>
                                        </p:tgtEl>
                                        <p:attrNameLst>
                                          <p:attrName>style.visibility</p:attrName>
                                        </p:attrNameLst>
                                      </p:cBhvr>
                                      <p:to>
                                        <p:strVal val="visible"/>
                                      </p:to>
                                    </p:set>
                                    <p:anim calcmode="lin" valueType="num">
                                      <p:cBhvr additive="base">
                                        <p:cTn id="7" dur="500" fill="hold"/>
                                        <p:tgtEl>
                                          <p:spTgt spid="47">
                                            <p:txEl>
                                              <p:pRg st="2" end="2"/>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7">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8"/>
                                        </p:tgtEl>
                                        <p:attrNameLst>
                                          <p:attrName>style.visibility</p:attrName>
                                        </p:attrNameLst>
                                      </p:cBhvr>
                                      <p:to>
                                        <p:strVal val="visible"/>
                                      </p:to>
                                    </p:set>
                                    <p:anim calcmode="lin" valueType="num">
                                      <p:cBhvr additive="base">
                                        <p:cTn id="13" dur="500" fill="hold"/>
                                        <p:tgtEl>
                                          <p:spTgt spid="48"/>
                                        </p:tgtEl>
                                        <p:attrNameLst>
                                          <p:attrName>ppt_x</p:attrName>
                                        </p:attrNameLst>
                                      </p:cBhvr>
                                      <p:tavLst>
                                        <p:tav tm="0">
                                          <p:val>
                                            <p:strVal val="1+#ppt_w/2"/>
                                          </p:val>
                                        </p:tav>
                                        <p:tav tm="100000">
                                          <p:val>
                                            <p:strVal val="#ppt_x"/>
                                          </p:val>
                                        </p:tav>
                                      </p:tavLst>
                                    </p:anim>
                                    <p:anim calcmode="lin" valueType="num">
                                      <p:cBhvr additive="base">
                                        <p:cTn id="14" dur="500" fill="hold"/>
                                        <p:tgtEl>
                                          <p:spTgt spid="48"/>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par>
                                <p:cTn id="19" presetID="2" presetClass="entr" presetSubtype="2" fill="hold" nodeType="withEffect">
                                  <p:stCondLst>
                                    <p:cond delay="0"/>
                                  </p:stCondLst>
                                  <p:childTnLst>
                                    <p:set>
                                      <p:cBhvr>
                                        <p:cTn id="20" dur="1" fill="hold">
                                          <p:stCondLst>
                                            <p:cond delay="0"/>
                                          </p:stCondLst>
                                        </p:cTn>
                                        <p:tgtEl>
                                          <p:spTgt spid="45">
                                            <p:txEl>
                                              <p:pRg st="0" end="0"/>
                                            </p:txEl>
                                          </p:spTgt>
                                        </p:tgtEl>
                                        <p:attrNameLst>
                                          <p:attrName>style.visibility</p:attrName>
                                        </p:attrNameLst>
                                      </p:cBhvr>
                                      <p:to>
                                        <p:strVal val="visible"/>
                                      </p:to>
                                    </p:set>
                                    <p:anim calcmode="lin" valueType="num">
                                      <p:cBhvr additive="base">
                                        <p:cTn id="21" dur="500" fill="hold"/>
                                        <p:tgtEl>
                                          <p:spTgt spid="45">
                                            <p:txEl>
                                              <p:pRg st="0" end="0"/>
                                            </p:txEl>
                                          </p:spTgt>
                                        </p:tgtEl>
                                        <p:attrNameLst>
                                          <p:attrName>ppt_x</p:attrName>
                                        </p:attrNameLst>
                                      </p:cBhvr>
                                      <p:tavLst>
                                        <p:tav tm="0">
                                          <p:val>
                                            <p:strVal val="1+#ppt_w/2"/>
                                          </p:val>
                                        </p:tav>
                                        <p:tav tm="100000">
                                          <p:val>
                                            <p:strVal val="#ppt_x"/>
                                          </p:val>
                                        </p:tav>
                                      </p:tavLst>
                                    </p:anim>
                                    <p:anim calcmode="lin" valueType="num">
                                      <p:cBhvr additive="base">
                                        <p:cTn id="22" dur="500" fill="hold"/>
                                        <p:tgtEl>
                                          <p:spTgt spid="45">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2" fill="hold" grpId="0" nodeType="withEffect">
                                  <p:stCondLst>
                                    <p:cond delay="0"/>
                                  </p:stCondLst>
                                  <p:childTnLst>
                                    <p:set>
                                      <p:cBhvr>
                                        <p:cTn id="24" dur="1" fill="hold">
                                          <p:stCondLst>
                                            <p:cond delay="0"/>
                                          </p:stCondLst>
                                        </p:cTn>
                                        <p:tgtEl>
                                          <p:spTgt spid="49"/>
                                        </p:tgtEl>
                                        <p:attrNameLst>
                                          <p:attrName>style.visibility</p:attrName>
                                        </p:attrNameLst>
                                      </p:cBhvr>
                                      <p:to>
                                        <p:strVal val="visible"/>
                                      </p:to>
                                    </p:set>
                                    <p:anim calcmode="lin" valueType="num">
                                      <p:cBhvr additive="base">
                                        <p:cTn id="25" dur="500" fill="hold"/>
                                        <p:tgtEl>
                                          <p:spTgt spid="49"/>
                                        </p:tgtEl>
                                        <p:attrNameLst>
                                          <p:attrName>ppt_x</p:attrName>
                                        </p:attrNameLst>
                                      </p:cBhvr>
                                      <p:tavLst>
                                        <p:tav tm="0">
                                          <p:val>
                                            <p:strVal val="1+#ppt_w/2"/>
                                          </p:val>
                                        </p:tav>
                                        <p:tav tm="100000">
                                          <p:val>
                                            <p:strVal val="#ppt_x"/>
                                          </p:val>
                                        </p:tav>
                                      </p:tavLst>
                                    </p:anim>
                                    <p:anim calcmode="lin" valueType="num">
                                      <p:cBhvr additive="base">
                                        <p:cTn id="26"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50">
                                            <p:txEl>
                                              <p:pRg st="0" end="0"/>
                                            </p:txEl>
                                          </p:spTgt>
                                        </p:tgtEl>
                                        <p:attrNameLst>
                                          <p:attrName>style.visibility</p:attrName>
                                        </p:attrNameLst>
                                      </p:cBhvr>
                                      <p:to>
                                        <p:strVal val="visible"/>
                                      </p:to>
                                    </p:set>
                                    <p:anim calcmode="lin" valueType="num">
                                      <p:cBhvr additive="base">
                                        <p:cTn id="31" dur="500" fill="hold"/>
                                        <p:tgtEl>
                                          <p:spTgt spid="50">
                                            <p:txEl>
                                              <p:pRg st="0" end="0"/>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5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 calcmode="lin" valueType="num">
                                      <p:cBhvr additive="base">
                                        <p:cTn id="37" dur="500" fill="hold"/>
                                        <p:tgtEl>
                                          <p:spTgt spid="2"/>
                                        </p:tgtEl>
                                        <p:attrNameLst>
                                          <p:attrName>ppt_x</p:attrName>
                                        </p:attrNameLst>
                                      </p:cBhvr>
                                      <p:tavLst>
                                        <p:tav tm="0">
                                          <p:val>
                                            <p:strVal val="1+#ppt_w/2"/>
                                          </p:val>
                                        </p:tav>
                                        <p:tav tm="100000">
                                          <p:val>
                                            <p:strVal val="#ppt_x"/>
                                          </p:val>
                                        </p:tav>
                                      </p:tavLst>
                                    </p:anim>
                                    <p:anim calcmode="lin" valueType="num">
                                      <p:cBhvr additive="base">
                                        <p:cTn id="38" dur="500" fill="hold"/>
                                        <p:tgtEl>
                                          <p:spTgt spid="2"/>
                                        </p:tgtEl>
                                        <p:attrNameLst>
                                          <p:attrName>ppt_y</p:attrName>
                                        </p:attrNameLst>
                                      </p:cBhvr>
                                      <p:tavLst>
                                        <p:tav tm="0">
                                          <p:val>
                                            <p:strVal val="#ppt_y"/>
                                          </p:val>
                                        </p:tav>
                                        <p:tav tm="100000">
                                          <p:val>
                                            <p:strVal val="#ppt_y"/>
                                          </p:val>
                                        </p:tav>
                                      </p:tavLst>
                                    </p:anim>
                                  </p:childTnLst>
                                </p:cTn>
                              </p:par>
                              <p:par>
                                <p:cTn id="39" presetID="2" presetClass="entr" presetSubtype="2" fill="hold" grpId="0" nodeType="with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additive="base">
                                        <p:cTn id="41" dur="500" fill="hold"/>
                                        <p:tgtEl>
                                          <p:spTgt spid="52"/>
                                        </p:tgtEl>
                                        <p:attrNameLst>
                                          <p:attrName>ppt_x</p:attrName>
                                        </p:attrNameLst>
                                      </p:cBhvr>
                                      <p:tavLst>
                                        <p:tav tm="0">
                                          <p:val>
                                            <p:strVal val="1+#ppt_w/2"/>
                                          </p:val>
                                        </p:tav>
                                        <p:tav tm="100000">
                                          <p:val>
                                            <p:strVal val="#ppt_x"/>
                                          </p:val>
                                        </p:tav>
                                      </p:tavLst>
                                    </p:anim>
                                    <p:anim calcmode="lin" valueType="num">
                                      <p:cBhvr additive="base">
                                        <p:cTn id="42" dur="500" fill="hold"/>
                                        <p:tgtEl>
                                          <p:spTgt spid="52"/>
                                        </p:tgtEl>
                                        <p:attrNameLst>
                                          <p:attrName>ppt_y</p:attrName>
                                        </p:attrNameLst>
                                      </p:cBhvr>
                                      <p:tavLst>
                                        <p:tav tm="0">
                                          <p:val>
                                            <p:strVal val="#ppt_y"/>
                                          </p:val>
                                        </p:tav>
                                        <p:tav tm="100000">
                                          <p:val>
                                            <p:strVal val="#ppt_y"/>
                                          </p:val>
                                        </p:tav>
                                      </p:tavLst>
                                    </p:anim>
                                  </p:childTnLst>
                                </p:cTn>
                              </p:par>
                              <p:par>
                                <p:cTn id="43" presetID="1" presetClass="exit" presetSubtype="0" fill="hold" grpId="1" nodeType="withEffect">
                                  <p:stCondLst>
                                    <p:cond delay="0"/>
                                  </p:stCondLst>
                                  <p:childTnLst>
                                    <p:set>
                                      <p:cBhvr>
                                        <p:cTn id="44" dur="1" fill="hold">
                                          <p:stCondLst>
                                            <p:cond delay="0"/>
                                          </p:stCondLst>
                                        </p:cTn>
                                        <p:tgtEl>
                                          <p:spTgt spid="4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animBg="1"/>
      <p:bldP spid="48" grpId="1" animBg="1"/>
      <p:bldP spid="49" grpId="0"/>
      <p:bldP spid="52" grpId="0" animBg="1"/>
    </p:bldLst>
  </p:timing>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140006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1400063"/>
              </a:xfrm>
              <a:prstGeom prst="rect">
                <a:avLst/>
              </a:prstGeom>
              <a:blipFill>
                <a:blip r:embed="rId3"/>
                <a:stretch>
                  <a:fillRect t="-3478" b="-73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286000" y="4114800"/>
            <a:ext cx="911538" cy="2286000"/>
            <a:chOff x="2286000" y="4114800"/>
            <a:chExt cx="911538" cy="2286000"/>
          </a:xfrm>
        </p:grpSpPr>
        <p:cxnSp>
          <p:nvCxnSpPr>
            <p:cNvPr id="105" name="Straight Connector 104"/>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110" name="Rectangle 10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grpSp>
      <p:grpSp>
        <p:nvGrpSpPr>
          <p:cNvPr id="2" name="Group 1"/>
          <p:cNvGrpSpPr/>
          <p:nvPr/>
        </p:nvGrpSpPr>
        <p:grpSpPr>
          <a:xfrm>
            <a:off x="1371600" y="5725180"/>
            <a:ext cx="914400" cy="523220"/>
            <a:chOff x="1371600" y="5725180"/>
            <a:chExt cx="914400" cy="523220"/>
          </a:xfrm>
        </p:grpSpPr>
        <p:cxnSp>
          <p:nvCxnSpPr>
            <p:cNvPr id="96" name="Straight Connector 95"/>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100" name="Rectangle 99"/>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grpSp>
      <p:sp>
        <p:nvSpPr>
          <p:cNvPr id="49" name="Rectangle 5"/>
          <p:cNvSpPr>
            <a:spLocks noChangeArrowheads="1"/>
          </p:cNvSpPr>
          <p:nvPr/>
        </p:nvSpPr>
        <p:spPr bwMode="auto">
          <a:xfrm>
            <a:off x="859754" y="3340444"/>
            <a:ext cx="2975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deviation from mean</a:t>
            </a:r>
          </a:p>
        </p:txBody>
      </p:sp>
      <p:sp>
        <p:nvSpPr>
          <p:cNvPr id="52" name="Rectangle 51"/>
          <p:cNvSpPr/>
          <p:nvPr/>
        </p:nvSpPr>
        <p:spPr>
          <a:xfrm flipH="1">
            <a:off x="5004487" y="1365422"/>
            <a:ext cx="914401" cy="497256"/>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5" name="Rectangle 5"/>
          <p:cNvSpPr>
            <a:spLocks noChangeArrowheads="1"/>
          </p:cNvSpPr>
          <p:nvPr/>
        </p:nvSpPr>
        <p:spPr bwMode="auto">
          <a:xfrm>
            <a:off x="1836897" y="2971800"/>
            <a:ext cx="142378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Squared</a:t>
            </a:r>
          </a:p>
        </p:txBody>
      </p:sp>
      <mc:AlternateContent xmlns:mc="http://schemas.openxmlformats.org/markup-compatibility/2006" xmlns:a14="http://schemas.microsoft.com/office/drawing/2010/main">
        <mc:Choice Requires="a14">
          <p:sp>
            <p:nvSpPr>
              <p:cNvPr id="36" name="Text Box 33"/>
              <p:cNvSpPr txBox="1">
                <a:spLocks noChangeArrowheads="1"/>
              </p:cNvSpPr>
              <p:nvPr/>
            </p:nvSpPr>
            <p:spPr bwMode="auto">
              <a:xfrm>
                <a:off x="1981200" y="3805535"/>
                <a:ext cx="26670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36" name="Text Box 33"/>
              <p:cNvSpPr txBox="1">
                <a:spLocks noRot="1" noChangeAspect="1" noMove="1" noResize="1" noEditPoints="1" noAdjustHandles="1" noChangeArrowheads="1" noChangeShapeType="1" noTextEdit="1"/>
              </p:cNvSpPr>
              <p:nvPr/>
            </p:nvSpPr>
            <p:spPr bwMode="auto">
              <a:xfrm>
                <a:off x="1981200" y="3805535"/>
                <a:ext cx="2667000" cy="461665"/>
              </a:xfrm>
              <a:prstGeom prst="rect">
                <a:avLst/>
              </a:prstGeom>
              <a:blipFill>
                <a:blip r:embed="rId4"/>
                <a:stretch>
                  <a:fillRect b="-3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3" name="Text Box 33"/>
              <p:cNvSpPr txBox="1">
                <a:spLocks noChangeArrowheads="1"/>
              </p:cNvSpPr>
              <p:nvPr/>
            </p:nvSpPr>
            <p:spPr bwMode="auto">
              <a:xfrm>
                <a:off x="-88556" y="6015335"/>
                <a:ext cx="26670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53" name="Text Box 33"/>
              <p:cNvSpPr txBox="1">
                <a:spLocks noRot="1" noChangeAspect="1" noMove="1" noResize="1" noEditPoints="1" noAdjustHandles="1" noChangeArrowheads="1" noChangeShapeType="1" noTextEdit="1"/>
              </p:cNvSpPr>
              <p:nvPr/>
            </p:nvSpPr>
            <p:spPr bwMode="auto">
              <a:xfrm>
                <a:off x="-88556" y="6015335"/>
                <a:ext cx="2667000" cy="461665"/>
              </a:xfrm>
              <a:prstGeom prst="rect">
                <a:avLst/>
              </a:prstGeom>
              <a:blipFill>
                <a:blip r:embed="rId5"/>
                <a:stretch>
                  <a:fillRect b="-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4" name="Group 53"/>
          <p:cNvGrpSpPr/>
          <p:nvPr/>
        </p:nvGrpSpPr>
        <p:grpSpPr>
          <a:xfrm>
            <a:off x="-108399" y="457200"/>
            <a:ext cx="3113353" cy="1600200"/>
            <a:chOff x="-108399" y="457200"/>
            <a:chExt cx="3113353" cy="1600200"/>
          </a:xfrm>
        </p:grpSpPr>
        <p:sp>
          <p:nvSpPr>
            <p:cNvPr id="55"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6" name="Group 55"/>
            <p:cNvGrpSpPr/>
            <p:nvPr/>
          </p:nvGrpSpPr>
          <p:grpSpPr>
            <a:xfrm>
              <a:off x="163895" y="1447800"/>
              <a:ext cx="1055305" cy="609600"/>
              <a:chOff x="163895" y="1447800"/>
              <a:chExt cx="1055305" cy="609600"/>
            </a:xfrm>
          </p:grpSpPr>
          <p:pic>
            <p:nvPicPr>
              <p:cNvPr id="57" name="Picture 56"/>
              <p:cNvPicPr>
                <a:picLocks noChangeAspect="1"/>
              </p:cNvPicPr>
              <p:nvPr/>
            </p:nvPicPr>
            <p:blipFill rotWithShape="1">
              <a:blip r:embed="rId6"/>
              <a:srcRect r="60197" b="72492"/>
              <a:stretch/>
            </p:blipFill>
            <p:spPr>
              <a:xfrm>
                <a:off x="163895" y="1447800"/>
                <a:ext cx="1055305" cy="609600"/>
              </a:xfrm>
              <a:prstGeom prst="rect">
                <a:avLst/>
              </a:prstGeom>
            </p:spPr>
          </p:pic>
          <p:sp>
            <p:nvSpPr>
              <p:cNvPr id="58" name="Rectangle 57"/>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0" name="Rectangle 59"/>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1" name="Rectangle 60"/>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40"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42"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1513027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6">
                                            <p:txEl>
                                              <p:pRg st="0" end="0"/>
                                            </p:txEl>
                                          </p:spTgt>
                                        </p:tgtEl>
                                        <p:attrNameLst>
                                          <p:attrName>style.visibility</p:attrName>
                                        </p:attrNameLst>
                                      </p:cBhvr>
                                      <p:to>
                                        <p:strVal val="visible"/>
                                      </p:to>
                                    </p:set>
                                    <p:anim calcmode="lin" valueType="num">
                                      <p:cBhvr additive="base">
                                        <p:cTn id="7" dur="500" fill="hold"/>
                                        <p:tgtEl>
                                          <p:spTgt spid="36">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35"/>
                                        </p:tgtEl>
                                        <p:attrNameLst>
                                          <p:attrName>style.visibility</p:attrName>
                                        </p:attrNameLst>
                                      </p:cBhvr>
                                      <p:to>
                                        <p:strVal val="visible"/>
                                      </p:to>
                                    </p:set>
                                    <p:anim calcmode="lin" valueType="num">
                                      <p:cBhvr additive="base">
                                        <p:cTn id="11" dur="500" fill="hold"/>
                                        <p:tgtEl>
                                          <p:spTgt spid="35"/>
                                        </p:tgtEl>
                                        <p:attrNameLst>
                                          <p:attrName>ppt_x</p:attrName>
                                        </p:attrNameLst>
                                      </p:cBhvr>
                                      <p:tavLst>
                                        <p:tav tm="0">
                                          <p:val>
                                            <p:strVal val="1+#ppt_w/2"/>
                                          </p:val>
                                        </p:tav>
                                        <p:tav tm="100000">
                                          <p:val>
                                            <p:strVal val="#ppt_x"/>
                                          </p:val>
                                        </p:tav>
                                      </p:tavLst>
                                    </p:anim>
                                    <p:anim calcmode="lin" valueType="num">
                                      <p:cBhvr additive="base">
                                        <p:cTn id="12" dur="500" fill="hold"/>
                                        <p:tgtEl>
                                          <p:spTgt spid="35"/>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53">
                                            <p:txEl>
                                              <p:pRg st="0" end="0"/>
                                            </p:txEl>
                                          </p:spTgt>
                                        </p:tgtEl>
                                        <p:attrNameLst>
                                          <p:attrName>style.visibility</p:attrName>
                                        </p:attrNameLst>
                                      </p:cBhvr>
                                      <p:to>
                                        <p:strVal val="visible"/>
                                      </p:to>
                                    </p:set>
                                    <p:anim calcmode="lin" valueType="num">
                                      <p:cBhvr additive="base">
                                        <p:cTn id="15" dur="500" fill="hold"/>
                                        <p:tgtEl>
                                          <p:spTgt spid="53">
                                            <p:txEl>
                                              <p:pRg st="0" end="0"/>
                                            </p:txEl>
                                          </p:spTgt>
                                        </p:tgtEl>
                                        <p:attrNameLst>
                                          <p:attrName>ppt_x</p:attrName>
                                        </p:attrNameLst>
                                      </p:cBhvr>
                                      <p:tavLst>
                                        <p:tav tm="0">
                                          <p:val>
                                            <p:strVal val="1+#ppt_w/2"/>
                                          </p:val>
                                        </p:tav>
                                        <p:tav tm="100000">
                                          <p:val>
                                            <p:strVal val="#ppt_x"/>
                                          </p:val>
                                        </p:tav>
                                      </p:tavLst>
                                    </p:anim>
                                    <p:anim calcmode="lin" valueType="num">
                                      <p:cBhvr additive="base">
                                        <p:cTn id="16" dur="500" fill="hold"/>
                                        <p:tgtEl>
                                          <p:spTgt spid="5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140006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1400063"/>
              </a:xfrm>
              <a:prstGeom prst="rect">
                <a:avLst/>
              </a:prstGeom>
              <a:blipFill>
                <a:blip r:embed="rId3"/>
                <a:stretch>
                  <a:fillRect t="-3478" b="-739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286000" y="4114800"/>
            <a:ext cx="911538" cy="2286000"/>
            <a:chOff x="2286000" y="4114800"/>
            <a:chExt cx="911538" cy="2286000"/>
          </a:xfrm>
        </p:grpSpPr>
        <p:cxnSp>
          <p:nvCxnSpPr>
            <p:cNvPr id="105" name="Straight Connector 104"/>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110" name="Rectangle 10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grpSp>
      <p:grpSp>
        <p:nvGrpSpPr>
          <p:cNvPr id="2" name="Group 1"/>
          <p:cNvGrpSpPr/>
          <p:nvPr/>
        </p:nvGrpSpPr>
        <p:grpSpPr>
          <a:xfrm>
            <a:off x="1371600" y="5725180"/>
            <a:ext cx="914400" cy="523220"/>
            <a:chOff x="1371600" y="5725180"/>
            <a:chExt cx="914400" cy="523220"/>
          </a:xfrm>
        </p:grpSpPr>
        <p:cxnSp>
          <p:nvCxnSpPr>
            <p:cNvPr id="96" name="Straight Connector 95"/>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100" name="Rectangle 99"/>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grpSp>
      <p:sp>
        <p:nvSpPr>
          <p:cNvPr id="49" name="Rectangle 5"/>
          <p:cNvSpPr>
            <a:spLocks noChangeArrowheads="1"/>
          </p:cNvSpPr>
          <p:nvPr/>
        </p:nvSpPr>
        <p:spPr bwMode="auto">
          <a:xfrm>
            <a:off x="859754" y="3340444"/>
            <a:ext cx="2975495"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deviation from mean</a:t>
            </a:r>
          </a:p>
        </p:txBody>
      </p:sp>
      <p:sp>
        <p:nvSpPr>
          <p:cNvPr id="52" name="Rectangle 51"/>
          <p:cNvSpPr/>
          <p:nvPr/>
        </p:nvSpPr>
        <p:spPr>
          <a:xfrm flipH="1">
            <a:off x="5004486" y="1365422"/>
            <a:ext cx="914401" cy="935922"/>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5" name="Rectangle 5"/>
          <p:cNvSpPr>
            <a:spLocks noChangeArrowheads="1"/>
          </p:cNvSpPr>
          <p:nvPr/>
        </p:nvSpPr>
        <p:spPr bwMode="auto">
          <a:xfrm>
            <a:off x="1066800" y="2971800"/>
            <a:ext cx="2592376"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Expected squared</a:t>
            </a:r>
          </a:p>
        </p:txBody>
      </p:sp>
      <mc:AlternateContent xmlns:mc="http://schemas.openxmlformats.org/markup-compatibility/2006" xmlns:a14="http://schemas.microsoft.com/office/drawing/2010/main">
        <mc:Choice Requires="a14">
          <p:sp>
            <p:nvSpPr>
              <p:cNvPr id="36" name="Text Box 33"/>
              <p:cNvSpPr txBox="1">
                <a:spLocks noChangeArrowheads="1"/>
              </p:cNvSpPr>
              <p:nvPr/>
            </p:nvSpPr>
            <p:spPr bwMode="auto">
              <a:xfrm>
                <a:off x="1981200" y="3805535"/>
                <a:ext cx="26670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36" name="Text Box 33"/>
              <p:cNvSpPr txBox="1">
                <a:spLocks noRot="1" noChangeAspect="1" noMove="1" noResize="1" noEditPoints="1" noAdjustHandles="1" noChangeArrowheads="1" noChangeShapeType="1" noTextEdit="1"/>
              </p:cNvSpPr>
              <p:nvPr/>
            </p:nvSpPr>
            <p:spPr bwMode="auto">
              <a:xfrm>
                <a:off x="1981200" y="3805535"/>
                <a:ext cx="2667000" cy="461665"/>
              </a:xfrm>
              <a:prstGeom prst="rect">
                <a:avLst/>
              </a:prstGeom>
              <a:blipFill>
                <a:blip r:embed="rId4"/>
                <a:stretch>
                  <a:fillRect b="-3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88556" y="6015335"/>
                <a:ext cx="26670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p>
                        <m:sSupPr>
                          <m:ctrlPr>
                            <a:rPr lang="en-CA" altLang="en-US" sz="2400" i="1" dirty="0" smtClean="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m:oMathPara>
                </a14:m>
                <a:endParaRPr lang="en-CA" altLang="en-US" sz="2400" i="1" dirty="0">
                  <a:latin typeface="Cambria Math" panose="02040503050406030204" pitchFamily="18" charset="0"/>
                  <a:sym typeface="Symbol" panose="05050102010706020507" pitchFamily="18" charset="2"/>
                </a:endParaRP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88556" y="6015335"/>
                <a:ext cx="2667000" cy="461665"/>
              </a:xfrm>
              <a:prstGeom prst="rect">
                <a:avLst/>
              </a:prstGeom>
              <a:blipFill>
                <a:blip r:embed="rId5"/>
                <a:stretch>
                  <a:fillRect b="-26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0" name="Text Box 33"/>
              <p:cNvSpPr txBox="1">
                <a:spLocks noChangeArrowheads="1"/>
              </p:cNvSpPr>
              <p:nvPr/>
            </p:nvSpPr>
            <p:spPr bwMode="auto">
              <a:xfrm>
                <a:off x="4191000" y="4648200"/>
                <a:ext cx="5638800" cy="50917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1" indent="0">
                  <a:spcBef>
                    <a:spcPct val="0"/>
                  </a:spcBef>
                  <a:buNone/>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d>
                    <m:r>
                      <a:rPr lang="en-CA" altLang="en-US" sz="2400" i="1" dirty="0">
                        <a:latin typeface="Cambria Math" panose="02040503050406030204" pitchFamily="18" charset="0"/>
                        <a:sym typeface="Symbol" panose="05050102010706020507" pitchFamily="18" charset="2"/>
                      </a:rPr>
                      <m:t>= </m:t>
                    </m:r>
                    <m:r>
                      <a:rPr lang="en-CA" altLang="en-US" sz="240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e>
                    </m:d>
                    <m:r>
                      <a:rPr lang="en-CA" altLang="en-US" sz="2400" b="0" i="1" dirty="0" smtClean="0">
                        <a:latin typeface="Cambria Math" panose="02040503050406030204" pitchFamily="18" charset="0"/>
                        <a:sym typeface="Symbol" panose="05050102010706020507" pitchFamily="18" charset="2"/>
                      </a:rPr>
                      <m:t> =</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0" name="Text Box 33"/>
              <p:cNvSpPr txBox="1">
                <a:spLocks noRot="1" noChangeAspect="1" noMove="1" noResize="1" noEditPoints="1" noAdjustHandles="1" noChangeArrowheads="1" noChangeShapeType="1" noTextEdit="1"/>
              </p:cNvSpPr>
              <p:nvPr/>
            </p:nvSpPr>
            <p:spPr bwMode="auto">
              <a:xfrm>
                <a:off x="4191000" y="4648200"/>
                <a:ext cx="5638800" cy="509178"/>
              </a:xfrm>
              <a:prstGeom prst="rect">
                <a:avLst/>
              </a:prstGeom>
              <a:blipFill>
                <a:blip r:embed="rId6"/>
                <a:stretch>
                  <a:fillRect t="-4819" b="-2168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43" name="Group 42"/>
          <p:cNvGrpSpPr/>
          <p:nvPr/>
        </p:nvGrpSpPr>
        <p:grpSpPr>
          <a:xfrm>
            <a:off x="-108399" y="457200"/>
            <a:ext cx="3113353" cy="1600200"/>
            <a:chOff x="-108399" y="457200"/>
            <a:chExt cx="3113353" cy="1600200"/>
          </a:xfrm>
        </p:grpSpPr>
        <p:sp>
          <p:nvSpPr>
            <p:cNvPr id="4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45" name="Group 44"/>
            <p:cNvGrpSpPr/>
            <p:nvPr/>
          </p:nvGrpSpPr>
          <p:grpSpPr>
            <a:xfrm>
              <a:off x="163895" y="1447800"/>
              <a:ext cx="1055305" cy="609600"/>
              <a:chOff x="163895" y="1447800"/>
              <a:chExt cx="1055305" cy="609600"/>
            </a:xfrm>
          </p:grpSpPr>
          <p:pic>
            <p:nvPicPr>
              <p:cNvPr id="48" name="Picture 47"/>
              <p:cNvPicPr>
                <a:picLocks noChangeAspect="1"/>
              </p:cNvPicPr>
              <p:nvPr/>
            </p:nvPicPr>
            <p:blipFill rotWithShape="1">
              <a:blip r:embed="rId7"/>
              <a:srcRect r="60197" b="72492"/>
              <a:stretch/>
            </p:blipFill>
            <p:spPr>
              <a:xfrm>
                <a:off x="163895" y="1447800"/>
                <a:ext cx="1055305" cy="609600"/>
              </a:xfrm>
              <a:prstGeom prst="rect">
                <a:avLst/>
              </a:prstGeom>
            </p:spPr>
          </p:pic>
          <p:sp>
            <p:nvSpPr>
              <p:cNvPr id="50" name="Rectangle 49"/>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4" name="Rectangle 5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Rectangle 5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Rectangle 5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42"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53"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20814948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5"/>
                                        </p:tgtEl>
                                        <p:attrNameLst>
                                          <p:attrName>style.visibility</p:attrName>
                                        </p:attrNameLst>
                                      </p:cBhvr>
                                      <p:to>
                                        <p:strVal val="visible"/>
                                      </p:to>
                                    </p:set>
                                    <p:anim calcmode="lin" valueType="num">
                                      <p:cBhvr additive="base">
                                        <p:cTn id="7" dur="500" fill="hold"/>
                                        <p:tgtEl>
                                          <p:spTgt spid="35"/>
                                        </p:tgtEl>
                                        <p:attrNameLst>
                                          <p:attrName>ppt_x</p:attrName>
                                        </p:attrNameLst>
                                      </p:cBhvr>
                                      <p:tavLst>
                                        <p:tav tm="0">
                                          <p:val>
                                            <p:strVal val="1+#ppt_w/2"/>
                                          </p:val>
                                        </p:tav>
                                        <p:tav tm="100000">
                                          <p:val>
                                            <p:strVal val="#ppt_x"/>
                                          </p:val>
                                        </p:tav>
                                      </p:tavLst>
                                    </p:anim>
                                    <p:anim calcmode="lin" valueType="num">
                                      <p:cBhvr additive="base">
                                        <p:cTn id="8" dur="500" fill="hold"/>
                                        <p:tgtEl>
                                          <p:spTgt spid="35"/>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40">
                                            <p:txEl>
                                              <p:pRg st="0" end="0"/>
                                            </p:txEl>
                                          </p:spTgt>
                                        </p:tgtEl>
                                        <p:attrNameLst>
                                          <p:attrName>style.visibility</p:attrName>
                                        </p:attrNameLst>
                                      </p:cBhvr>
                                      <p:to>
                                        <p:strVal val="visible"/>
                                      </p:to>
                                    </p:set>
                                    <p:anim calcmode="lin" valueType="num">
                                      <p:cBhvr additive="base">
                                        <p:cTn id="11" dur="500" fill="hold"/>
                                        <p:tgtEl>
                                          <p:spTgt spid="40">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4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p:bldLst>
  </p:timing>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18473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1847301"/>
              </a:xfrm>
              <a:prstGeom prst="rect">
                <a:avLst/>
              </a:prstGeom>
              <a:blipFill>
                <a:blip r:embed="rId3"/>
                <a:stretch>
                  <a:fillRect t="-2640" b="-5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 name="Group 2"/>
          <p:cNvGrpSpPr/>
          <p:nvPr/>
        </p:nvGrpSpPr>
        <p:grpSpPr>
          <a:xfrm>
            <a:off x="2286000" y="4114800"/>
            <a:ext cx="911538" cy="2286000"/>
            <a:chOff x="2286000" y="4114800"/>
            <a:chExt cx="911538" cy="2286000"/>
          </a:xfrm>
        </p:grpSpPr>
        <p:cxnSp>
          <p:nvCxnSpPr>
            <p:cNvPr id="105" name="Straight Connector 104"/>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110" name="Rectangle 10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cxnSp>
          <p:nvCxnSpPr>
            <p:cNvPr id="6" name="Straight Connector 5"/>
            <p:cNvCxnSpPr/>
            <p:nvPr/>
          </p:nvCxnSpPr>
          <p:spPr bwMode="auto">
            <a:xfrm>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2" name="Text Box 33"/>
              <p:cNvSpPr txBox="1">
                <a:spLocks noChangeArrowheads="1"/>
              </p:cNvSpPr>
              <p:nvPr/>
            </p:nvSpPr>
            <p:spPr bwMode="auto">
              <a:xfrm>
                <a:off x="4191000" y="4648200"/>
                <a:ext cx="5638800" cy="50917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1" indent="0">
                  <a:spcBef>
                    <a:spcPct val="0"/>
                  </a:spcBef>
                  <a:buNone/>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d>
                    <m:r>
                      <a:rPr lang="en-CA" altLang="en-US" sz="2400" i="1" dirty="0">
                        <a:latin typeface="Cambria Math" panose="02040503050406030204" pitchFamily="18" charset="0"/>
                        <a:sym typeface="Symbol" panose="05050102010706020507" pitchFamily="18" charset="2"/>
                      </a:rPr>
                      <m:t>= </m:t>
                    </m:r>
                    <m:r>
                      <a:rPr lang="en-CA" altLang="en-US" sz="240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e>
                          <m:sup>
                            <m:r>
                              <a:rPr lang="en-CA" altLang="en-US" sz="2400" i="1" dirty="0">
                                <a:latin typeface="Cambria Math" panose="02040503050406030204" pitchFamily="18" charset="0"/>
                                <a:sym typeface="Symbol" panose="05050102010706020507" pitchFamily="18" charset="2"/>
                              </a:rPr>
                              <m:t>2</m:t>
                            </m:r>
                          </m:sup>
                        </m:sSup>
                      </m:e>
                    </m:d>
                    <m:r>
                      <a:rPr lang="en-CA" altLang="en-US" sz="2400" b="0" i="1" dirty="0" smtClean="0">
                        <a:latin typeface="Cambria Math" panose="02040503050406030204" pitchFamily="18" charset="0"/>
                        <a:sym typeface="Symbol" panose="05050102010706020507" pitchFamily="18" charset="2"/>
                      </a:rPr>
                      <m:t> =</m:t>
                    </m:r>
                    <m:r>
                      <a:rPr lang="en-CA" altLang="en-US" sz="2400" b="0" i="1" dirty="0" smtClean="0">
                        <a:latin typeface="Cambria Math" panose="02040503050406030204" pitchFamily="18" charset="0"/>
                        <a:sym typeface="Symbol" panose="05050102010706020507" pitchFamily="18" charset="2"/>
                      </a:rPr>
                      <m:t>𝑢</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2" name="Text Box 33"/>
              <p:cNvSpPr txBox="1">
                <a:spLocks noRot="1" noChangeAspect="1" noMove="1" noResize="1" noEditPoints="1" noAdjustHandles="1" noChangeArrowheads="1" noChangeShapeType="1" noTextEdit="1"/>
              </p:cNvSpPr>
              <p:nvPr/>
            </p:nvSpPr>
            <p:spPr bwMode="auto">
              <a:xfrm>
                <a:off x="4191000" y="4648200"/>
                <a:ext cx="5638800" cy="509178"/>
              </a:xfrm>
              <a:prstGeom prst="rect">
                <a:avLst/>
              </a:prstGeom>
              <a:blipFill>
                <a:blip r:embed="rId4"/>
                <a:stretch>
                  <a:fillRect t="-4819" b="-2168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 name="Group 1"/>
          <p:cNvGrpSpPr/>
          <p:nvPr/>
        </p:nvGrpSpPr>
        <p:grpSpPr>
          <a:xfrm>
            <a:off x="1371600" y="5725180"/>
            <a:ext cx="914400" cy="523220"/>
            <a:chOff x="1371600" y="5725180"/>
            <a:chExt cx="914400" cy="523220"/>
          </a:xfrm>
        </p:grpSpPr>
        <p:cxnSp>
          <p:nvCxnSpPr>
            <p:cNvPr id="96" name="Straight Connector 95"/>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100" name="Rectangle 99"/>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grpSp>
      <p:sp>
        <p:nvSpPr>
          <p:cNvPr id="52" name="Rectangle 51"/>
          <p:cNvSpPr/>
          <p:nvPr/>
        </p:nvSpPr>
        <p:spPr>
          <a:xfrm flipH="1">
            <a:off x="5004486" y="1365422"/>
            <a:ext cx="914401" cy="935922"/>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5" name="Rectangle 4"/>
              <p:cNvSpPr/>
              <p:nvPr/>
            </p:nvSpPr>
            <p:spPr>
              <a:xfrm>
                <a:off x="4413422" y="5020846"/>
                <a:ext cx="3684342" cy="461665"/>
              </a:xfrm>
              <a:prstGeom prst="rect">
                <a:avLst/>
              </a:prstGeom>
            </p:spPr>
            <p:txBody>
              <a:bodyPr wrap="none">
                <a:spAutoFit/>
              </a:bodyPr>
              <a:lstStyle/>
              <a:p>
                <a:r>
                  <a:rPr lang="en-CA" altLang="en-US" sz="2400" i="1" dirty="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u </a:t>
                </a:r>
                <a:endParaRPr lang="en-CA" sz="2400" dirty="0"/>
              </a:p>
            </p:txBody>
          </p:sp>
        </mc:Choice>
        <mc:Fallback xmlns="">
          <p:sp>
            <p:nvSpPr>
              <p:cNvPr id="5" name="Rectangle 4"/>
              <p:cNvSpPr>
                <a:spLocks noRot="1" noChangeAspect="1" noMove="1" noResize="1" noEditPoints="1" noAdjustHandles="1" noChangeArrowheads="1" noChangeShapeType="1" noTextEdit="1"/>
              </p:cNvSpPr>
              <p:nvPr/>
            </p:nvSpPr>
            <p:spPr>
              <a:xfrm>
                <a:off x="4413422" y="5020846"/>
                <a:ext cx="3684342" cy="461665"/>
              </a:xfrm>
              <a:prstGeom prst="rect">
                <a:avLst/>
              </a:prstGeom>
              <a:blipFill>
                <a:blip r:embed="rId5"/>
                <a:stretch>
                  <a:fillRect l="-2649" t="-12000" r="-1656" b="-3066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0" name="Rectangle 5"/>
              <p:cNvSpPr>
                <a:spLocks noChangeArrowheads="1"/>
              </p:cNvSpPr>
              <p:nvPr/>
            </p:nvSpPr>
            <p:spPr bwMode="auto">
              <a:xfrm>
                <a:off x="4305931" y="5801380"/>
                <a:ext cx="4951997" cy="83099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The value of </a:t>
                </a:r>
                <a14:m>
                  <m:oMath xmlns:m="http://schemas.openxmlformats.org/officeDocument/2006/math">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oMath>
                </a14:m>
                <a:r>
                  <a:rPr lang="en-US" altLang="en-US" sz="2400" dirty="0">
                    <a:latin typeface="Times New Roman" pitchFamily="18" charset="0"/>
                  </a:rPr>
                  <a:t> </a:t>
                </a:r>
              </a:p>
              <a:p>
                <a:pPr>
                  <a:spcBef>
                    <a:spcPct val="0"/>
                  </a:spcBef>
                </a:pPr>
                <a:r>
                  <a:rPr lang="en-US" altLang="en-US" sz="2400" dirty="0">
                    <a:latin typeface="Times New Roman" pitchFamily="18" charset="0"/>
                    <a:sym typeface="Symbol" panose="05050102010706020507" pitchFamily="18" charset="2"/>
                  </a:rPr>
                  <a:t>     </a:t>
                </a:r>
                <a:r>
                  <a:rPr lang="en-US" altLang="en-US" sz="2400" dirty="0">
                    <a:latin typeface="Times New Roman" pitchFamily="18" charset="0"/>
                  </a:rPr>
                  <a:t>its mean </a:t>
                </a:r>
                <a:r>
                  <a:rPr lang="en-US" altLang="en-US" sz="2400" dirty="0">
                    <a:latin typeface="Times New Roman" pitchFamily="18" charset="0"/>
                    <a:sym typeface="Symbol" panose="05050102010706020507" pitchFamily="18" charset="2"/>
                  </a:rPr>
                  <a:t> its standard deviation</a:t>
                </a:r>
                <a:endParaRPr lang="en-US" altLang="en-US" sz="2400" dirty="0">
                  <a:latin typeface="Times New Roman" pitchFamily="18" charset="0"/>
                </a:endParaRPr>
              </a:p>
            </p:txBody>
          </p:sp>
        </mc:Choice>
        <mc:Fallback xmlns="">
          <p:sp>
            <p:nvSpPr>
              <p:cNvPr id="40" name="Rectangle 5"/>
              <p:cNvSpPr>
                <a:spLocks noRot="1" noChangeAspect="1" noMove="1" noResize="1" noEditPoints="1" noAdjustHandles="1" noChangeArrowheads="1" noChangeShapeType="1" noTextEdit="1"/>
              </p:cNvSpPr>
              <p:nvPr/>
            </p:nvSpPr>
            <p:spPr bwMode="auto">
              <a:xfrm>
                <a:off x="4305931" y="5801380"/>
                <a:ext cx="4951997" cy="830997"/>
              </a:xfrm>
              <a:prstGeom prst="rect">
                <a:avLst/>
              </a:prstGeom>
              <a:blipFill>
                <a:blip r:embed="rId6"/>
                <a:stretch>
                  <a:fillRect t="-5882" b="-161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44" name="Group 43"/>
          <p:cNvGrpSpPr/>
          <p:nvPr/>
        </p:nvGrpSpPr>
        <p:grpSpPr>
          <a:xfrm>
            <a:off x="-108399" y="457200"/>
            <a:ext cx="3113353" cy="1600200"/>
            <a:chOff x="-108399" y="457200"/>
            <a:chExt cx="3113353" cy="1600200"/>
          </a:xfrm>
        </p:grpSpPr>
        <p:sp>
          <p:nvSpPr>
            <p:cNvPr id="45"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48" name="Group 47"/>
            <p:cNvGrpSpPr/>
            <p:nvPr/>
          </p:nvGrpSpPr>
          <p:grpSpPr>
            <a:xfrm>
              <a:off x="163895" y="1447800"/>
              <a:ext cx="1055305" cy="609600"/>
              <a:chOff x="163895" y="1447800"/>
              <a:chExt cx="1055305" cy="609600"/>
            </a:xfrm>
          </p:grpSpPr>
          <p:pic>
            <p:nvPicPr>
              <p:cNvPr id="50" name="Picture 49"/>
              <p:cNvPicPr>
                <a:picLocks noChangeAspect="1"/>
              </p:cNvPicPr>
              <p:nvPr/>
            </p:nvPicPr>
            <p:blipFill rotWithShape="1">
              <a:blip r:embed="rId7"/>
              <a:srcRect r="60197" b="72492"/>
              <a:stretch/>
            </p:blipFill>
            <p:spPr>
              <a:xfrm>
                <a:off x="163895" y="1447800"/>
                <a:ext cx="1055305" cy="609600"/>
              </a:xfrm>
              <a:prstGeom prst="rect">
                <a:avLst/>
              </a:prstGeom>
            </p:spPr>
          </p:pic>
          <p:sp>
            <p:nvSpPr>
              <p:cNvPr id="53" name="Rectangle 5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4" name="Rectangle 5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Rectangle 5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Rectangle 5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35"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36"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
        <p:nvSpPr>
          <p:cNvPr id="7" name="Rectangle 6"/>
          <p:cNvSpPr/>
          <p:nvPr/>
        </p:nvSpPr>
        <p:spPr>
          <a:xfrm>
            <a:off x="4343400" y="5405735"/>
            <a:ext cx="2680349" cy="461665"/>
          </a:xfrm>
          <a:prstGeom prst="rect">
            <a:avLst/>
          </a:prstGeom>
        </p:spPr>
        <p:txBody>
          <a:bodyPr wrap="none">
            <a:spAutoFit/>
          </a:bodyPr>
          <a:lstStyle/>
          <a:p>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The units are right</a:t>
            </a:r>
            <a:endParaRPr lang="en-CA" sz="2400" dirty="0"/>
          </a:p>
        </p:txBody>
      </p:sp>
    </p:spTree>
    <p:extLst>
      <p:ext uri="{BB962C8B-B14F-4D97-AF65-F5344CB8AC3E}">
        <p14:creationId xmlns:p14="http://schemas.microsoft.com/office/powerpoint/2010/main" val="37350650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7">
                                            <p:txEl>
                                              <p:pRg st="3" end="3"/>
                                            </p:txEl>
                                          </p:spTgt>
                                        </p:tgtEl>
                                        <p:attrNameLst>
                                          <p:attrName>style.visibility</p:attrName>
                                        </p:attrNameLst>
                                      </p:cBhvr>
                                      <p:to>
                                        <p:strVal val="visible"/>
                                      </p:to>
                                    </p:set>
                                    <p:anim calcmode="lin" valueType="num">
                                      <p:cBhvr additive="base">
                                        <p:cTn id="7" dur="500" fill="hold"/>
                                        <p:tgtEl>
                                          <p:spTgt spid="47">
                                            <p:txEl>
                                              <p:pRg st="3" end="3"/>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1+#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additive="base">
                                        <p:cTn id="19" dur="500" fill="hold"/>
                                        <p:tgtEl>
                                          <p:spTgt spid="7"/>
                                        </p:tgtEl>
                                        <p:attrNameLst>
                                          <p:attrName>ppt_x</p:attrName>
                                        </p:attrNameLst>
                                      </p:cBhvr>
                                      <p:tavLst>
                                        <p:tav tm="0">
                                          <p:val>
                                            <p:strVal val="1+#ppt_w/2"/>
                                          </p:val>
                                        </p:tav>
                                        <p:tav tm="100000">
                                          <p:val>
                                            <p:strVal val="#ppt_x"/>
                                          </p:val>
                                        </p:tav>
                                      </p:tavLst>
                                    </p:anim>
                                    <p:anim calcmode="lin" valueType="num">
                                      <p:cBhvr additive="base">
                                        <p:cTn id="20" dur="500" fill="hold"/>
                                        <p:tgtEl>
                                          <p:spTgt spid="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1+#ppt_w/2"/>
                                          </p:val>
                                        </p:tav>
                                        <p:tav tm="100000">
                                          <p:val>
                                            <p:strVal val="#ppt_x"/>
                                          </p:val>
                                        </p:tav>
                                      </p:tavLst>
                                    </p:anim>
                                    <p:anim calcmode="lin" valueType="num">
                                      <p:cBhvr additive="base">
                                        <p:cTn id="26"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0" grpId="0"/>
      <p:bldP spid="7" grpId="0"/>
    </p:bldLst>
  </p:timing>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p:cNvPicPr>
            <a:picLocks noChangeAspect="1"/>
          </p:cNvPicPr>
          <p:nvPr/>
        </p:nvPicPr>
        <p:blipFill rotWithShape="1">
          <a:blip r:embed="rId3"/>
          <a:srcRect r="60197" b="72492"/>
          <a:stretch/>
        </p:blipFill>
        <p:spPr>
          <a:xfrm>
            <a:off x="152400" y="1447800"/>
            <a:ext cx="1055305" cy="609600"/>
          </a:xfrm>
          <a:prstGeom prst="rect">
            <a:avLst/>
          </a:prstGeom>
        </p:spPr>
      </p:pic>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6099"/>
                <a:ext cx="7162800" cy="18473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6099"/>
                <a:ext cx="7162800" cy="1847301"/>
              </a:xfrm>
              <a:prstGeom prst="rect">
                <a:avLst/>
              </a:prstGeom>
              <a:blipFill>
                <a:blip r:embed="rId4"/>
                <a:stretch>
                  <a:fillRect t="-2632" b="-559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Rectangle 51"/>
          <p:cNvSpPr/>
          <p:nvPr/>
        </p:nvSpPr>
        <p:spPr>
          <a:xfrm flipH="1">
            <a:off x="5791199" y="1365422"/>
            <a:ext cx="914401" cy="935922"/>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grpSp>
        <p:nvGrpSpPr>
          <p:cNvPr id="48" name="Group 47"/>
          <p:cNvGrpSpPr/>
          <p:nvPr/>
        </p:nvGrpSpPr>
        <p:grpSpPr>
          <a:xfrm>
            <a:off x="924819" y="4646024"/>
            <a:ext cx="2637747" cy="1145176"/>
            <a:chOff x="924819" y="4646024"/>
            <a:chExt cx="2637747" cy="1145176"/>
          </a:xfrm>
        </p:grpSpPr>
        <p:cxnSp>
          <p:nvCxnSpPr>
            <p:cNvPr id="49" name="Straight Connector 48"/>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sp>
          <p:nvSpPr>
            <p:cNvPr id="50" name="Rectangle 49"/>
            <p:cNvSpPr/>
            <p:nvPr/>
          </p:nvSpPr>
          <p:spPr>
            <a:xfrm>
              <a:off x="924819" y="52578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53" name="Straight Connector 52"/>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sp>
          <p:nvSpPr>
            <p:cNvPr id="54" name="Rectangle 53"/>
            <p:cNvSpPr/>
            <p:nvPr/>
          </p:nvSpPr>
          <p:spPr>
            <a:xfrm>
              <a:off x="3219202" y="4646024"/>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grpSp>
      <mc:AlternateContent xmlns:mc="http://schemas.openxmlformats.org/markup-compatibility/2006" xmlns:a14="http://schemas.microsoft.com/office/drawing/2010/main">
        <mc:Choice Requires="a14">
          <p:sp>
            <p:nvSpPr>
              <p:cNvPr id="55" name="Text Box 33"/>
              <p:cNvSpPr txBox="1">
                <a:spLocks noChangeArrowheads="1"/>
              </p:cNvSpPr>
              <p:nvPr/>
            </p:nvSpPr>
            <p:spPr bwMode="auto">
              <a:xfrm>
                <a:off x="4191000" y="4648200"/>
                <a:ext cx="5638800" cy="50917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1" indent="0">
                  <a:spcBef>
                    <a:spcPct val="0"/>
                  </a:spcBef>
                  <a:buNone/>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r>
                      <a:rPr lang="en-CA" altLang="en-US" sz="2400" i="1" dirty="0">
                        <a:latin typeface="Cambria Math" panose="02040503050406030204" pitchFamily="18" charset="0"/>
                        <a:sym typeface="Symbol" panose="05050102010706020507" pitchFamily="18" charset="2"/>
                      </a:rPr>
                      <m:t>= </m:t>
                    </m:r>
                    <m:r>
                      <a:rPr lang="en-CA" altLang="en-US" sz="2400" i="1" dirty="0" smtClean="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e>
                          <m:sup>
                            <m:r>
                              <a:rPr lang="en-CA" altLang="en-US" sz="2400" i="1" dirty="0">
                                <a:latin typeface="Cambria Math" panose="02040503050406030204" pitchFamily="18" charset="0"/>
                                <a:sym typeface="Symbol" panose="05050102010706020507" pitchFamily="18" charset="2"/>
                              </a:rPr>
                              <m:t>2</m:t>
                            </m:r>
                          </m:sup>
                        </m:sSup>
                      </m:e>
                    </m:d>
                    <m:r>
                      <a:rPr lang="en-CA" altLang="en-US" sz="2400" b="0" i="1" dirty="0" smtClean="0">
                        <a:latin typeface="Cambria Math" panose="02040503050406030204" pitchFamily="18" charset="0"/>
                        <a:sym typeface="Symbol" panose="05050102010706020507" pitchFamily="18" charset="2"/>
                      </a:rPr>
                      <m:t> =</m:t>
                    </m:r>
                    <m:r>
                      <a:rPr lang="en-CA" altLang="en-US" sz="2400" b="0" i="1" dirty="0" smtClean="0">
                        <a:latin typeface="Cambria Math" panose="02040503050406030204" pitchFamily="18" charset="0"/>
                        <a:sym typeface="Symbol" panose="05050102010706020507" pitchFamily="18" charset="2"/>
                      </a:rPr>
                      <m:t>𝑣</m:t>
                    </m:r>
                    <m:r>
                      <a:rPr lang="en-CA" altLang="en-US" sz="2400" b="0" i="1" baseline="30000" dirty="0" smtClean="0">
                        <a:latin typeface="Cambria Math" panose="02040503050406030204" pitchFamily="18" charset="0"/>
                        <a:sym typeface="Symbol" panose="05050102010706020507" pitchFamily="18" charset="2"/>
                      </a:rPr>
                      <m:t>2</m:t>
                    </m:r>
                    <m:r>
                      <a:rPr lang="en-CA" altLang="en-US" sz="2400" b="0" i="1" dirty="0" smtClean="0">
                        <a:latin typeface="Cambria Math" panose="02040503050406030204" pitchFamily="18" charset="0"/>
                        <a:sym typeface="Symbol" panose="05050102010706020507" pitchFamily="18" charset="2"/>
                      </a:rPr>
                      <m:t> </m:t>
                    </m:r>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55" name="Text Box 33"/>
              <p:cNvSpPr txBox="1">
                <a:spLocks noRot="1" noChangeAspect="1" noMove="1" noResize="1" noEditPoints="1" noAdjustHandles="1" noChangeArrowheads="1" noChangeShapeType="1" noTextEdit="1"/>
              </p:cNvSpPr>
              <p:nvPr/>
            </p:nvSpPr>
            <p:spPr bwMode="auto">
              <a:xfrm>
                <a:off x="4191000" y="4648200"/>
                <a:ext cx="5638800" cy="509178"/>
              </a:xfrm>
              <a:prstGeom prst="rect">
                <a:avLst/>
              </a:prstGeom>
              <a:blipFill>
                <a:blip r:embed="rId5"/>
                <a:stretch>
                  <a:fillRect t="-4819" b="-2168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6" name="Rectangle 55"/>
              <p:cNvSpPr/>
              <p:nvPr/>
            </p:nvSpPr>
            <p:spPr>
              <a:xfrm>
                <a:off x="4413422" y="5020846"/>
                <a:ext cx="3677032" cy="461665"/>
              </a:xfrm>
              <a:prstGeom prst="rect">
                <a:avLst/>
              </a:prstGeom>
            </p:spPr>
            <p:txBody>
              <a:bodyPr wrap="none">
                <a:spAutoFit/>
              </a:bodyPr>
              <a:lstStyle/>
              <a:p>
                <a:r>
                  <a:rPr lang="en-CA" altLang="en-US" sz="2400" i="1" dirty="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v </a:t>
                </a:r>
                <a:endParaRPr lang="en-CA" sz="2400" dirty="0"/>
              </a:p>
            </p:txBody>
          </p:sp>
        </mc:Choice>
        <mc:Fallback xmlns="">
          <p:sp>
            <p:nvSpPr>
              <p:cNvPr id="56" name="Rectangle 55"/>
              <p:cNvSpPr>
                <a:spLocks noRot="1" noChangeAspect="1" noMove="1" noResize="1" noEditPoints="1" noAdjustHandles="1" noChangeArrowheads="1" noChangeShapeType="1" noTextEdit="1"/>
              </p:cNvSpPr>
              <p:nvPr/>
            </p:nvSpPr>
            <p:spPr>
              <a:xfrm>
                <a:off x="4413422" y="5020846"/>
                <a:ext cx="3677032" cy="461665"/>
              </a:xfrm>
              <a:prstGeom prst="rect">
                <a:avLst/>
              </a:prstGeom>
              <a:blipFill>
                <a:blip r:embed="rId6"/>
                <a:stretch>
                  <a:fillRect l="-2653" t="-12000" r="-1493" b="-30667"/>
                </a:stretch>
              </a:blipFill>
            </p:spPr>
            <p:txBody>
              <a:bodyPr/>
              <a:lstStyle/>
              <a:p>
                <a:r>
                  <a:rPr lang="en-CA">
                    <a:noFill/>
                  </a:rPr>
                  <a:t> </a:t>
                </a:r>
              </a:p>
            </p:txBody>
          </p:sp>
        </mc:Fallback>
      </mc:AlternateContent>
      <p:grpSp>
        <p:nvGrpSpPr>
          <p:cNvPr id="57" name="Group 56"/>
          <p:cNvGrpSpPr/>
          <p:nvPr/>
        </p:nvGrpSpPr>
        <p:grpSpPr>
          <a:xfrm>
            <a:off x="-108399" y="457200"/>
            <a:ext cx="3113353" cy="1600200"/>
            <a:chOff x="-108399" y="457200"/>
            <a:chExt cx="3113353" cy="1600200"/>
          </a:xfrm>
        </p:grpSpPr>
        <p:sp>
          <p:nvSpPr>
            <p:cNvPr id="58"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9" name="Group 58"/>
            <p:cNvGrpSpPr/>
            <p:nvPr/>
          </p:nvGrpSpPr>
          <p:grpSpPr>
            <a:xfrm>
              <a:off x="169951" y="1447800"/>
              <a:ext cx="1055305" cy="609600"/>
              <a:chOff x="169951" y="1447800"/>
              <a:chExt cx="1055305" cy="609600"/>
            </a:xfrm>
          </p:grpSpPr>
          <p:pic>
            <p:nvPicPr>
              <p:cNvPr id="60" name="Picture 59"/>
              <p:cNvPicPr>
                <a:picLocks noChangeAspect="1"/>
              </p:cNvPicPr>
              <p:nvPr/>
            </p:nvPicPr>
            <p:blipFill rotWithShape="1">
              <a:blip r:embed="rId7"/>
              <a:srcRect r="60197" b="72492"/>
              <a:stretch/>
            </p:blipFill>
            <p:spPr>
              <a:xfrm>
                <a:off x="169951" y="1447800"/>
                <a:ext cx="1055305" cy="609600"/>
              </a:xfrm>
              <a:prstGeom prst="rect">
                <a:avLst/>
              </a:prstGeom>
            </p:spPr>
          </p:pic>
          <p:sp>
            <p:nvSpPr>
              <p:cNvPr id="61" name="Rectangle 60"/>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2" name="Rectangle 61"/>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Rectangle 62"/>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35"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36"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42" name="Rectangle 5"/>
              <p:cNvSpPr>
                <a:spLocks noChangeArrowheads="1"/>
              </p:cNvSpPr>
              <p:nvPr/>
            </p:nvSpPr>
            <p:spPr bwMode="auto">
              <a:xfrm>
                <a:off x="4305931" y="5801380"/>
                <a:ext cx="4951997" cy="83099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The value of </a:t>
                </a:r>
                <a14:m>
                  <m:oMath xmlns:m="http://schemas.openxmlformats.org/officeDocument/2006/math">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oMath>
                </a14:m>
                <a:r>
                  <a:rPr lang="en-US" altLang="en-US" sz="2400" dirty="0">
                    <a:latin typeface="Times New Roman" pitchFamily="18" charset="0"/>
                  </a:rPr>
                  <a:t> </a:t>
                </a:r>
              </a:p>
              <a:p>
                <a:pPr>
                  <a:spcBef>
                    <a:spcPct val="0"/>
                  </a:spcBef>
                </a:pPr>
                <a:r>
                  <a:rPr lang="en-US" altLang="en-US" sz="2400" dirty="0">
                    <a:latin typeface="Times New Roman" pitchFamily="18" charset="0"/>
                    <a:sym typeface="Symbol" panose="05050102010706020507" pitchFamily="18" charset="2"/>
                  </a:rPr>
                  <a:t>     </a:t>
                </a:r>
                <a:r>
                  <a:rPr lang="en-US" altLang="en-US" sz="2400" dirty="0">
                    <a:latin typeface="Times New Roman" pitchFamily="18" charset="0"/>
                  </a:rPr>
                  <a:t>its mean </a:t>
                </a:r>
                <a:r>
                  <a:rPr lang="en-US" altLang="en-US" sz="2400" dirty="0">
                    <a:latin typeface="Times New Roman" pitchFamily="18" charset="0"/>
                    <a:sym typeface="Symbol" panose="05050102010706020507" pitchFamily="18" charset="2"/>
                  </a:rPr>
                  <a:t> its standard deviation</a:t>
                </a:r>
                <a:endParaRPr lang="en-US" altLang="en-US" sz="2400" dirty="0">
                  <a:latin typeface="Times New Roman" pitchFamily="18" charset="0"/>
                </a:endParaRPr>
              </a:p>
            </p:txBody>
          </p:sp>
        </mc:Choice>
        <mc:Fallback xmlns="">
          <p:sp>
            <p:nvSpPr>
              <p:cNvPr id="42" name="Rectangle 5"/>
              <p:cNvSpPr>
                <a:spLocks noRot="1" noChangeAspect="1" noMove="1" noResize="1" noEditPoints="1" noAdjustHandles="1" noChangeArrowheads="1" noChangeShapeType="1" noTextEdit="1"/>
              </p:cNvSpPr>
              <p:nvPr/>
            </p:nvSpPr>
            <p:spPr bwMode="auto">
              <a:xfrm>
                <a:off x="4305931" y="5801380"/>
                <a:ext cx="4951997" cy="830997"/>
              </a:xfrm>
              <a:prstGeom prst="rect">
                <a:avLst/>
              </a:prstGeom>
              <a:blipFill>
                <a:blip r:embed="rId8"/>
                <a:stretch>
                  <a:fillRect t="-5882" b="-161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3" name="Rectangle 42"/>
          <p:cNvSpPr/>
          <p:nvPr/>
        </p:nvSpPr>
        <p:spPr>
          <a:xfrm>
            <a:off x="4343400" y="5405735"/>
            <a:ext cx="2680349" cy="461665"/>
          </a:xfrm>
          <a:prstGeom prst="rect">
            <a:avLst/>
          </a:prstGeom>
        </p:spPr>
        <p:txBody>
          <a:bodyPr wrap="none">
            <a:spAutoFit/>
          </a:bodyPr>
          <a:lstStyle/>
          <a:p>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The units are right</a:t>
            </a:r>
            <a:endParaRPr lang="en-CA" sz="2400" dirty="0"/>
          </a:p>
        </p:txBody>
      </p:sp>
    </p:spTree>
    <p:extLst>
      <p:ext uri="{BB962C8B-B14F-4D97-AF65-F5344CB8AC3E}">
        <p14:creationId xmlns:p14="http://schemas.microsoft.com/office/powerpoint/2010/main" val="42594609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8"/>
                                        </p:tgtEl>
                                        <p:attrNameLst>
                                          <p:attrName>style.visibility</p:attrName>
                                        </p:attrNameLst>
                                      </p:cBhvr>
                                      <p:to>
                                        <p:strVal val="visible"/>
                                      </p:to>
                                    </p:set>
                                    <p:anim calcmode="lin" valueType="num">
                                      <p:cBhvr additive="base">
                                        <p:cTn id="7" dur="500" fill="hold"/>
                                        <p:tgtEl>
                                          <p:spTgt spid="48"/>
                                        </p:tgtEl>
                                        <p:attrNameLst>
                                          <p:attrName>ppt_x</p:attrName>
                                        </p:attrNameLst>
                                      </p:cBhvr>
                                      <p:tavLst>
                                        <p:tav tm="0">
                                          <p:val>
                                            <p:strVal val="1+#ppt_w/2"/>
                                          </p:val>
                                        </p:tav>
                                        <p:tav tm="100000">
                                          <p:val>
                                            <p:strVal val="#ppt_x"/>
                                          </p:val>
                                        </p:tav>
                                      </p:tavLst>
                                    </p:anim>
                                    <p:anim calcmode="lin" valueType="num">
                                      <p:cBhvr additive="base">
                                        <p:cTn id="8" dur="500" fill="hold"/>
                                        <p:tgtEl>
                                          <p:spTgt spid="48"/>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5">
                                            <p:txEl>
                                              <p:pRg st="0" end="0"/>
                                            </p:txEl>
                                          </p:spTgt>
                                        </p:tgtEl>
                                        <p:attrNameLst>
                                          <p:attrName>style.visibility</p:attrName>
                                        </p:attrNameLst>
                                      </p:cBhvr>
                                      <p:to>
                                        <p:strVal val="visible"/>
                                      </p:to>
                                    </p:set>
                                    <p:anim calcmode="lin" valueType="num">
                                      <p:cBhvr additive="base">
                                        <p:cTn id="11" dur="500" fill="hold"/>
                                        <p:tgtEl>
                                          <p:spTgt spid="55">
                                            <p:txEl>
                                              <p:pRg st="0" end="0"/>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55">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56"/>
                                        </p:tgtEl>
                                        <p:attrNameLst>
                                          <p:attrName>style.visibility</p:attrName>
                                        </p:attrNameLst>
                                      </p:cBhvr>
                                      <p:to>
                                        <p:strVal val="visible"/>
                                      </p:to>
                                    </p:set>
                                    <p:anim calcmode="lin" valueType="num">
                                      <p:cBhvr additive="base">
                                        <p:cTn id="15" dur="500" fill="hold"/>
                                        <p:tgtEl>
                                          <p:spTgt spid="56"/>
                                        </p:tgtEl>
                                        <p:attrNameLst>
                                          <p:attrName>ppt_x</p:attrName>
                                        </p:attrNameLst>
                                      </p:cBhvr>
                                      <p:tavLst>
                                        <p:tav tm="0">
                                          <p:val>
                                            <p:strVal val="1+#ppt_w/2"/>
                                          </p:val>
                                        </p:tav>
                                        <p:tav tm="100000">
                                          <p:val>
                                            <p:strVal val="#ppt_x"/>
                                          </p:val>
                                        </p:tav>
                                      </p:tavLst>
                                    </p:anim>
                                    <p:anim calcmode="lin" valueType="num">
                                      <p:cBhvr additive="base">
                                        <p:cTn id="16" dur="500" fill="hold"/>
                                        <p:tgtEl>
                                          <p:spTgt spid="5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 grpId="0"/>
    </p:bldLst>
  </p:timing>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 name="Picture 37"/>
          <p:cNvPicPr>
            <a:picLocks noChangeAspect="1"/>
          </p:cNvPicPr>
          <p:nvPr/>
        </p:nvPicPr>
        <p:blipFill rotWithShape="1">
          <a:blip r:embed="rId3"/>
          <a:srcRect r="60197" b="72492"/>
          <a:stretch/>
        </p:blipFill>
        <p:spPr>
          <a:xfrm>
            <a:off x="152400" y="1447800"/>
            <a:ext cx="1055305" cy="609600"/>
          </a:xfrm>
          <a:prstGeom prst="rect">
            <a:avLst/>
          </a:prstGeom>
        </p:spPr>
      </p:pic>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6099"/>
                <a:ext cx="7162800" cy="18473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6099"/>
                <a:ext cx="7162800" cy="1847301"/>
              </a:xfrm>
              <a:prstGeom prst="rect">
                <a:avLst/>
              </a:prstGeom>
              <a:blipFill>
                <a:blip r:embed="rId4"/>
                <a:stretch>
                  <a:fillRect t="-2632" b="-559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sp>
        <p:nvSpPr>
          <p:cNvPr id="51" name="Oval 50"/>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2" name="Rectangle 51"/>
          <p:cNvSpPr/>
          <p:nvPr/>
        </p:nvSpPr>
        <p:spPr>
          <a:xfrm flipH="1">
            <a:off x="5791199" y="1365422"/>
            <a:ext cx="914401" cy="935922"/>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48" name="Group 47"/>
          <p:cNvGrpSpPr/>
          <p:nvPr/>
        </p:nvGrpSpPr>
        <p:grpSpPr>
          <a:xfrm>
            <a:off x="2247436" y="4614392"/>
            <a:ext cx="343364" cy="617954"/>
            <a:chOff x="2247436" y="4646024"/>
            <a:chExt cx="343364" cy="617954"/>
          </a:xfrm>
        </p:grpSpPr>
        <p:cxnSp>
          <p:nvCxnSpPr>
            <p:cNvPr id="53" name="Straight Connector 52"/>
            <p:cNvCxnSpPr/>
            <p:nvPr/>
          </p:nvCxnSpPr>
          <p:spPr bwMode="auto">
            <a:xfrm rot="10800000">
              <a:off x="2286000" y="4678458"/>
              <a:ext cx="0" cy="585520"/>
            </a:xfrm>
            <a:prstGeom prst="line">
              <a:avLst/>
            </a:prstGeom>
            <a:noFill/>
            <a:ln w="25400" cap="sq" cmpd="sng" algn="ctr">
              <a:solidFill>
                <a:srgbClr val="FF00FF"/>
              </a:solidFill>
              <a:prstDash val="solid"/>
              <a:round/>
              <a:headEnd type="triangle" w="med" len="med"/>
              <a:tailEnd type="triangle" w="med" len="med"/>
            </a:ln>
            <a:effectLst/>
          </p:spPr>
        </p:cxnSp>
        <p:sp>
          <p:nvSpPr>
            <p:cNvPr id="54" name="Rectangle 53"/>
            <p:cNvSpPr/>
            <p:nvPr/>
          </p:nvSpPr>
          <p:spPr>
            <a:xfrm>
              <a:off x="2247436" y="4646024"/>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grpSp>
      <p:grpSp>
        <p:nvGrpSpPr>
          <p:cNvPr id="57" name="Group 56"/>
          <p:cNvGrpSpPr/>
          <p:nvPr/>
        </p:nvGrpSpPr>
        <p:grpSpPr>
          <a:xfrm>
            <a:off x="-108399" y="457200"/>
            <a:ext cx="3113353" cy="1600200"/>
            <a:chOff x="-108399" y="457200"/>
            <a:chExt cx="3113353" cy="1600200"/>
          </a:xfrm>
        </p:grpSpPr>
        <p:sp>
          <p:nvSpPr>
            <p:cNvPr id="58"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9" name="Group 58"/>
            <p:cNvGrpSpPr/>
            <p:nvPr/>
          </p:nvGrpSpPr>
          <p:grpSpPr>
            <a:xfrm>
              <a:off x="169951" y="1447800"/>
              <a:ext cx="1055305" cy="609600"/>
              <a:chOff x="169951" y="1447800"/>
              <a:chExt cx="1055305" cy="609600"/>
            </a:xfrm>
          </p:grpSpPr>
          <p:pic>
            <p:nvPicPr>
              <p:cNvPr id="60" name="Picture 59"/>
              <p:cNvPicPr>
                <a:picLocks noChangeAspect="1"/>
              </p:cNvPicPr>
              <p:nvPr/>
            </p:nvPicPr>
            <p:blipFill rotWithShape="1">
              <a:blip r:embed="rId5"/>
              <a:srcRect r="60197" b="72492"/>
              <a:stretch/>
            </p:blipFill>
            <p:spPr>
              <a:xfrm>
                <a:off x="169951" y="1447800"/>
                <a:ext cx="1055305" cy="609600"/>
              </a:xfrm>
              <a:prstGeom prst="rect">
                <a:avLst/>
              </a:prstGeom>
            </p:spPr>
          </p:pic>
          <p:sp>
            <p:nvSpPr>
              <p:cNvPr id="61" name="Rectangle 60"/>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2" name="Rectangle 61"/>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3" name="Rectangle 62"/>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35"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36"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42" name="Rectangle 5"/>
              <p:cNvSpPr>
                <a:spLocks noChangeArrowheads="1"/>
              </p:cNvSpPr>
              <p:nvPr/>
            </p:nvSpPr>
            <p:spPr bwMode="auto">
              <a:xfrm>
                <a:off x="4305931" y="5801380"/>
                <a:ext cx="4951997" cy="83099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The value of </a:t>
                </a:r>
                <a14:m>
                  <m:oMath xmlns:m="http://schemas.openxmlformats.org/officeDocument/2006/math">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oMath>
                </a14:m>
                <a:r>
                  <a:rPr lang="en-US" altLang="en-US" sz="2400" dirty="0">
                    <a:latin typeface="Times New Roman" pitchFamily="18" charset="0"/>
                  </a:rPr>
                  <a:t> </a:t>
                </a:r>
              </a:p>
              <a:p>
                <a:pPr>
                  <a:spcBef>
                    <a:spcPct val="0"/>
                  </a:spcBef>
                </a:pPr>
                <a:r>
                  <a:rPr lang="en-US" altLang="en-US" sz="2400" dirty="0">
                    <a:latin typeface="Times New Roman" pitchFamily="18" charset="0"/>
                    <a:sym typeface="Symbol" panose="05050102010706020507" pitchFamily="18" charset="2"/>
                  </a:rPr>
                  <a:t>     </a:t>
                </a:r>
                <a:r>
                  <a:rPr lang="en-US" altLang="en-US" sz="2400" dirty="0">
                    <a:latin typeface="Times New Roman" pitchFamily="18" charset="0"/>
                  </a:rPr>
                  <a:t>its mean </a:t>
                </a:r>
                <a:r>
                  <a:rPr lang="en-US" altLang="en-US" sz="2400" dirty="0">
                    <a:latin typeface="Times New Roman" pitchFamily="18" charset="0"/>
                    <a:sym typeface="Symbol" panose="05050102010706020507" pitchFamily="18" charset="2"/>
                  </a:rPr>
                  <a:t> its standard deviation</a:t>
                </a:r>
                <a:endParaRPr lang="en-US" altLang="en-US" sz="2400" dirty="0">
                  <a:latin typeface="Times New Roman" pitchFamily="18" charset="0"/>
                </a:endParaRPr>
              </a:p>
            </p:txBody>
          </p:sp>
        </mc:Choice>
        <mc:Fallback xmlns="">
          <p:sp>
            <p:nvSpPr>
              <p:cNvPr id="42" name="Rectangle 5"/>
              <p:cNvSpPr>
                <a:spLocks noRot="1" noChangeAspect="1" noMove="1" noResize="1" noEditPoints="1" noAdjustHandles="1" noChangeArrowheads="1" noChangeShapeType="1" noTextEdit="1"/>
              </p:cNvSpPr>
              <p:nvPr/>
            </p:nvSpPr>
            <p:spPr bwMode="auto">
              <a:xfrm>
                <a:off x="4305931" y="5801380"/>
                <a:ext cx="4951997" cy="830997"/>
              </a:xfrm>
              <a:prstGeom prst="rect">
                <a:avLst/>
              </a:prstGeom>
              <a:blipFill>
                <a:blip r:embed="rId8"/>
                <a:stretch>
                  <a:fillRect t="-5882" b="-1617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0" name="Rectangle 5"/>
          <p:cNvSpPr>
            <a:spLocks noChangeArrowheads="1"/>
          </p:cNvSpPr>
          <p:nvPr/>
        </p:nvSpPr>
        <p:spPr bwMode="auto">
          <a:xfrm>
            <a:off x="3429000" y="4572000"/>
            <a:ext cx="557235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The standard deviations gives the lengths </a:t>
            </a:r>
            <a:br>
              <a:rPr lang="en-US" altLang="en-US" sz="2400" dirty="0">
                <a:latin typeface="Times New Roman" pitchFamily="18" charset="0"/>
              </a:rPr>
            </a:br>
            <a:r>
              <a:rPr lang="en-US" altLang="en-US" sz="2400" dirty="0">
                <a:latin typeface="Times New Roman" pitchFamily="18" charset="0"/>
              </a:rPr>
              <a:t>of the axes of the ellipse.</a:t>
            </a:r>
          </a:p>
        </p:txBody>
      </p:sp>
      <p:grpSp>
        <p:nvGrpSpPr>
          <p:cNvPr id="44" name="Group 43"/>
          <p:cNvGrpSpPr/>
          <p:nvPr/>
        </p:nvGrpSpPr>
        <p:grpSpPr>
          <a:xfrm>
            <a:off x="2298357" y="4776376"/>
            <a:ext cx="899181" cy="523220"/>
            <a:chOff x="2298357" y="4887830"/>
            <a:chExt cx="899181" cy="523220"/>
          </a:xfrm>
        </p:grpSpPr>
        <p:cxnSp>
          <p:nvCxnSpPr>
            <p:cNvPr id="65" name="Straight Connector 64"/>
            <p:cNvCxnSpPr/>
            <p:nvPr/>
          </p:nvCxnSpPr>
          <p:spPr bwMode="auto">
            <a:xfrm rot="10800000" flipH="1">
              <a:off x="2298357" y="533400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66" name="Rectangle 65"/>
            <p:cNvSpPr/>
            <p:nvPr/>
          </p:nvSpPr>
          <p:spPr>
            <a:xfrm>
              <a:off x="2653828" y="4887830"/>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6" name="Group 5"/>
          <p:cNvGrpSpPr/>
          <p:nvPr/>
        </p:nvGrpSpPr>
        <p:grpSpPr>
          <a:xfrm>
            <a:off x="1295100" y="4572000"/>
            <a:ext cx="1976102" cy="1303437"/>
            <a:chOff x="1295100" y="4572000"/>
            <a:chExt cx="1976102" cy="1303437"/>
          </a:xfrm>
        </p:grpSpPr>
        <p:sp>
          <p:nvSpPr>
            <p:cNvPr id="39" name="Oval 38"/>
            <p:cNvSpPr/>
            <p:nvPr/>
          </p:nvSpPr>
          <p:spPr>
            <a:xfrm>
              <a:off x="1331736" y="4640501"/>
              <a:ext cx="1902137" cy="1188000"/>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3" name="Oval 42"/>
            <p:cNvSpPr/>
            <p:nvPr/>
          </p:nvSpPr>
          <p:spPr>
            <a:xfrm rot="10800000">
              <a:off x="1295100" y="4572000"/>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5" name="Oval 44"/>
            <p:cNvSpPr/>
            <p:nvPr/>
          </p:nvSpPr>
          <p:spPr>
            <a:xfrm rot="10800000">
              <a:off x="3200400" y="5779804"/>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19024234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1+#ppt_w/2"/>
                                          </p:val>
                                        </p:tav>
                                        <p:tav tm="100000">
                                          <p:val>
                                            <p:strVal val="#ppt_x"/>
                                          </p:val>
                                        </p:tav>
                                      </p:tavLst>
                                    </p:anim>
                                    <p:anim calcmode="lin" valueType="num">
                                      <p:cBhvr additive="base">
                                        <p:cTn id="8" dur="500" fill="hold"/>
                                        <p:tgtEl>
                                          <p:spTgt spid="4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6"/>
                                        </p:tgtEl>
                                        <p:attrNameLst>
                                          <p:attrName>style.visibility</p:attrName>
                                        </p:attrNameLst>
                                      </p:cBhvr>
                                      <p:to>
                                        <p:strVal val="visible"/>
                                      </p:to>
                                    </p:set>
                                    <p:anim calcmode="lin" valueType="num">
                                      <p:cBhvr additive="base">
                                        <p:cTn id="11" dur="500" fill="hold"/>
                                        <p:tgtEl>
                                          <p:spTgt spid="6"/>
                                        </p:tgtEl>
                                        <p:attrNameLst>
                                          <p:attrName>ppt_x</p:attrName>
                                        </p:attrNameLst>
                                      </p:cBhvr>
                                      <p:tavLst>
                                        <p:tav tm="0">
                                          <p:val>
                                            <p:strVal val="1+#ppt_w/2"/>
                                          </p:val>
                                        </p:tav>
                                        <p:tav tm="100000">
                                          <p:val>
                                            <p:strVal val="#ppt_x"/>
                                          </p:val>
                                        </p:tav>
                                      </p:tavLst>
                                    </p:anim>
                                    <p:anim calcmode="lin" valueType="num">
                                      <p:cBhvr additive="base">
                                        <p:cTn id="1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282551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acc>
                          </m:e>
                        </m:d>
                      </m:e>
                    </m:d>
                  </m:oMath>
                </a14:m>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2825517"/>
              </a:xfrm>
              <a:prstGeom prst="rect">
                <a:avLst/>
              </a:prstGeom>
              <a:blipFill>
                <a:blip r:embed="rId3"/>
                <a:stretch>
                  <a:fillRect t="-17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457200" y="3805535"/>
                <a:ext cx="42672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a:t>
                </a:r>
                <a:r>
                  <a:rPr lang="en-US" altLang="en-US" sz="2400" i="1" dirty="0" err="1">
                    <a:latin typeface="Times New Roman" pitchFamily="18" charset="0"/>
                    <a:sym typeface="Symbol" panose="05050102010706020507" pitchFamily="18" charset="2"/>
                  </a:rPr>
                  <a:t>uv</a:t>
                </a:r>
                <a:endParaRPr lang="en-US" altLang="en-US" sz="2400" i="1" dirty="0">
                  <a:latin typeface="Times New Roman" pitchFamily="18" charset="0"/>
                  <a:sym typeface="Symbol" panose="05050102010706020507" pitchFamily="18" charset="2"/>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457200" y="3805535"/>
                <a:ext cx="4267200" cy="461665"/>
              </a:xfrm>
              <a:prstGeom prst="rect">
                <a:avLst/>
              </a:prstGeom>
              <a:blipFill>
                <a:blip r:embed="rId4"/>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924819" y="5257800"/>
            <a:ext cx="1361181" cy="990600"/>
            <a:chOff x="924819" y="5257800"/>
            <a:chExt cx="1361181" cy="99060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sp>
          <p:nvSpPr>
            <p:cNvPr id="36" name="Rectangle 35"/>
            <p:cNvSpPr/>
            <p:nvPr/>
          </p:nvSpPr>
          <p:spPr>
            <a:xfrm>
              <a:off x="924819" y="52578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43" name="Rectangle 42"/>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grpSp>
      <p:grpSp>
        <p:nvGrpSpPr>
          <p:cNvPr id="44" name="Group 43"/>
          <p:cNvGrpSpPr/>
          <p:nvPr/>
        </p:nvGrpSpPr>
        <p:grpSpPr>
          <a:xfrm>
            <a:off x="2298357" y="4150054"/>
            <a:ext cx="1264209" cy="1113924"/>
            <a:chOff x="2298357" y="4150054"/>
            <a:chExt cx="1264209" cy="1113924"/>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sp>
          <p:nvSpPr>
            <p:cNvPr id="58" name="Rectangle 57"/>
            <p:cNvSpPr/>
            <p:nvPr/>
          </p:nvSpPr>
          <p:spPr>
            <a:xfrm>
              <a:off x="3219202" y="4646024"/>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60" name="Rectangle 5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mc:AlternateContent xmlns:mc="http://schemas.openxmlformats.org/markup-compatibility/2006" xmlns:a14="http://schemas.microsoft.com/office/drawing/2010/main">
        <mc:Choice Requires="a14">
          <p:sp>
            <p:nvSpPr>
              <p:cNvPr id="61" name="Text Box 33"/>
              <p:cNvSpPr txBox="1">
                <a:spLocks noChangeArrowheads="1"/>
              </p:cNvSpPr>
              <p:nvPr/>
            </p:nvSpPr>
            <p:spPr bwMode="auto">
              <a:xfrm>
                <a:off x="-228600" y="5939135"/>
                <a:ext cx="55626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(-u)(-v) = </a:t>
                </a:r>
                <a:r>
                  <a:rPr lang="en-US" altLang="en-US" sz="2400" i="1" dirty="0" err="1">
                    <a:latin typeface="Times New Roman" pitchFamily="18" charset="0"/>
                    <a:sym typeface="Symbol" panose="05050102010706020507" pitchFamily="18" charset="2"/>
                  </a:rPr>
                  <a:t>uv</a:t>
                </a:r>
                <a:endParaRPr lang="en-US" altLang="en-US" sz="2400" i="1" dirty="0">
                  <a:latin typeface="Times New Roman" pitchFamily="18" charset="0"/>
                  <a:sym typeface="Symbol" panose="05050102010706020507" pitchFamily="18" charset="2"/>
                </a:endParaRPr>
              </a:p>
            </p:txBody>
          </p:sp>
        </mc:Choice>
        <mc:Fallback xmlns="">
          <p:sp>
            <p:nvSpPr>
              <p:cNvPr id="61" name="Text Box 33"/>
              <p:cNvSpPr txBox="1">
                <a:spLocks noRot="1" noChangeAspect="1" noMove="1" noResize="1" noEditPoints="1" noAdjustHandles="1" noChangeArrowheads="1" noChangeShapeType="1" noTextEdit="1"/>
              </p:cNvSpPr>
              <p:nvPr/>
            </p:nvSpPr>
            <p:spPr bwMode="auto">
              <a:xfrm>
                <a:off x="-228600" y="5939135"/>
                <a:ext cx="5562600" cy="461665"/>
              </a:xfrm>
              <a:prstGeom prst="rect">
                <a:avLst/>
              </a:prstGeom>
              <a:blipFill>
                <a:blip r:embed="rId5"/>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grpSp>
        <p:nvGrpSpPr>
          <p:cNvPr id="63" name="Group 62"/>
          <p:cNvGrpSpPr/>
          <p:nvPr/>
        </p:nvGrpSpPr>
        <p:grpSpPr>
          <a:xfrm>
            <a:off x="-108399" y="457200"/>
            <a:ext cx="3113353" cy="1600200"/>
            <a:chOff x="-108399" y="457200"/>
            <a:chExt cx="3113353" cy="1600200"/>
          </a:xfrm>
        </p:grpSpPr>
        <p:sp>
          <p:nvSpPr>
            <p:cNvPr id="6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65" name="Group 64"/>
            <p:cNvGrpSpPr/>
            <p:nvPr/>
          </p:nvGrpSpPr>
          <p:grpSpPr>
            <a:xfrm>
              <a:off x="163895" y="1447800"/>
              <a:ext cx="1055305" cy="609600"/>
              <a:chOff x="163895" y="1447800"/>
              <a:chExt cx="1055305" cy="609600"/>
            </a:xfrm>
          </p:grpSpPr>
          <p:pic>
            <p:nvPicPr>
              <p:cNvPr id="66" name="Picture 65"/>
              <p:cNvPicPr>
                <a:picLocks noChangeAspect="1"/>
              </p:cNvPicPr>
              <p:nvPr/>
            </p:nvPicPr>
            <p:blipFill rotWithShape="1">
              <a:blip r:embed="rId6"/>
              <a:srcRect r="60197" b="72492"/>
              <a:stretch/>
            </p:blipFill>
            <p:spPr>
              <a:xfrm>
                <a:off x="163895" y="1447800"/>
                <a:ext cx="1055305" cy="609600"/>
              </a:xfrm>
              <a:prstGeom prst="rect">
                <a:avLst/>
              </a:prstGeom>
            </p:spPr>
          </p:pic>
          <p:sp>
            <p:nvSpPr>
              <p:cNvPr id="67" name="Rectangle 66"/>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8" name="Rectangle 67"/>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9" name="Rectangle 68"/>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0" name="Rectangle 69"/>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40"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48"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4670107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7">
                                            <p:txEl>
                                              <p:pRg st="4" end="4"/>
                                            </p:txEl>
                                          </p:spTgt>
                                        </p:tgtEl>
                                        <p:attrNameLst>
                                          <p:attrName>style.visibility</p:attrName>
                                        </p:attrNameLst>
                                      </p:cBhvr>
                                      <p:to>
                                        <p:strVal val="visible"/>
                                      </p:to>
                                    </p:set>
                                    <p:anim calcmode="lin" valueType="num">
                                      <p:cBhvr additive="base">
                                        <p:cTn id="7" dur="500" fill="hold"/>
                                        <p:tgtEl>
                                          <p:spTgt spid="47">
                                            <p:txEl>
                                              <p:pRg st="4" end="4"/>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7">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1+#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44"/>
                                        </p:tgtEl>
                                        <p:attrNameLst>
                                          <p:attrName>style.visibility</p:attrName>
                                        </p:attrNameLst>
                                      </p:cBhvr>
                                      <p:to>
                                        <p:strVal val="visible"/>
                                      </p:to>
                                    </p:set>
                                    <p:anim calcmode="lin" valueType="num">
                                      <p:cBhvr additive="base">
                                        <p:cTn id="17" dur="500" fill="hold"/>
                                        <p:tgtEl>
                                          <p:spTgt spid="44"/>
                                        </p:tgtEl>
                                        <p:attrNameLst>
                                          <p:attrName>ppt_x</p:attrName>
                                        </p:attrNameLst>
                                      </p:cBhvr>
                                      <p:tavLst>
                                        <p:tav tm="0">
                                          <p:val>
                                            <p:strVal val="1+#ppt_w/2"/>
                                          </p:val>
                                        </p:tav>
                                        <p:tav tm="100000">
                                          <p:val>
                                            <p:strVal val="#ppt_x"/>
                                          </p:val>
                                        </p:tav>
                                      </p:tavLst>
                                    </p:anim>
                                    <p:anim calcmode="lin" valueType="num">
                                      <p:cBhvr additive="base">
                                        <p:cTn id="18"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1+#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61"/>
                                        </p:tgtEl>
                                        <p:attrNameLst>
                                          <p:attrName>style.visibility</p:attrName>
                                        </p:attrNameLst>
                                      </p:cBhvr>
                                      <p:to>
                                        <p:strVal val="visible"/>
                                      </p:to>
                                    </p:set>
                                    <p:anim calcmode="lin" valueType="num">
                                      <p:cBhvr additive="base">
                                        <p:cTn id="27" dur="500" fill="hold"/>
                                        <p:tgtEl>
                                          <p:spTgt spid="61"/>
                                        </p:tgtEl>
                                        <p:attrNameLst>
                                          <p:attrName>ppt_x</p:attrName>
                                        </p:attrNameLst>
                                      </p:cBhvr>
                                      <p:tavLst>
                                        <p:tav tm="0">
                                          <p:val>
                                            <p:strVal val="1+#ppt_w/2"/>
                                          </p:val>
                                        </p:tav>
                                        <p:tav tm="100000">
                                          <p:val>
                                            <p:strVal val="#ppt_x"/>
                                          </p:val>
                                        </p:tav>
                                      </p:tavLst>
                                    </p:anim>
                                    <p:anim calcmode="lin" valueType="num">
                                      <p:cBhvr additive="base">
                                        <p:cTn id="28" dur="500" fill="hold"/>
                                        <p:tgtEl>
                                          <p:spTgt spid="6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61" grpId="0"/>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04110" cy="970240"/>
            <a:chOff x="3723412" y="1686580"/>
            <a:chExt cx="3304110" cy="970240"/>
          </a:xfrm>
        </p:grpSpPr>
        <p:sp>
          <p:nvSpPr>
            <p:cNvPr id="37" name="Rectangle 5"/>
            <p:cNvSpPr>
              <a:spLocks noChangeArrowheads="1"/>
            </p:cNvSpPr>
            <p:nvPr/>
          </p:nvSpPr>
          <p:spPr bwMode="auto">
            <a:xfrm>
              <a:off x="3723412" y="1686580"/>
              <a:ext cx="3304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20151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a:t>
              </a:r>
              <a:r>
                <a:rPr lang="en-US" altLang="en-US" sz="2800" i="1" dirty="0" err="1">
                  <a:solidFill>
                    <a:srgbClr val="FF00FF"/>
                  </a:solidFill>
                  <a:latin typeface="Times New Roman" pitchFamily="18" charset="0"/>
                  <a:sym typeface="Symbol" panose="05050102010706020507" pitchFamily="18" charset="2"/>
                </a:rPr>
                <a:t>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300281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e>
                    </m:d>
                  </m:oMath>
                </a14:m>
                <a:r>
                  <a:rPr lang="en-CA" altLang="en-US" sz="2400" i="1" dirty="0">
                    <a:latin typeface="Cambria Math" panose="02040503050406030204" pitchFamily="18" charset="0"/>
                    <a:sym typeface="Symbol" panose="05050102010706020507" pitchFamily="18" charset="2"/>
                  </a:rPr>
                  <a:t> </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a:t>
                </a:r>
                <a:r>
                  <a:rPr lang="en-CA" altLang="en-US" sz="2400" i="1" dirty="0">
                    <a:latin typeface="Cambria Math" panose="02040503050406030204" pitchFamily="18" charset="0"/>
                    <a:sym typeface="Symbol" panose="05050102010706020507" pitchFamily="18" charset="2"/>
                  </a:rPr>
                  <a:t> </a:t>
                </a:r>
                <a:r>
                  <a:rPr lang="en-CA" altLang="en-US" sz="2400" i="1" dirty="0" err="1">
                    <a:latin typeface="Cambria Math" panose="02040503050406030204" pitchFamily="18" charset="0"/>
                    <a:sym typeface="Symbol" panose="05050102010706020507" pitchFamily="18" charset="2"/>
                  </a:rPr>
                  <a:t>uv</a:t>
                </a:r>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3002810"/>
              </a:xfrm>
              <a:prstGeom prst="rect">
                <a:avLst/>
              </a:prstGeom>
              <a:blipFill>
                <a:blip r:embed="rId3"/>
                <a:stretch>
                  <a:fillRect t="-1626" b="-365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457200" y="3805535"/>
                <a:ext cx="42672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a:t>
                </a:r>
                <a:r>
                  <a:rPr lang="en-US" altLang="en-US" sz="2400" i="1" dirty="0" err="1">
                    <a:latin typeface="Times New Roman" pitchFamily="18" charset="0"/>
                    <a:sym typeface="Symbol" panose="05050102010706020507" pitchFamily="18" charset="2"/>
                  </a:rPr>
                  <a:t>uv</a:t>
                </a:r>
                <a:endParaRPr lang="en-US" altLang="en-US" sz="2400" i="1" dirty="0">
                  <a:latin typeface="Times New Roman" pitchFamily="18" charset="0"/>
                  <a:sym typeface="Symbol" panose="05050102010706020507" pitchFamily="18" charset="2"/>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457200" y="3805535"/>
                <a:ext cx="4267200" cy="461665"/>
              </a:xfrm>
              <a:prstGeom prst="rect">
                <a:avLst/>
              </a:prstGeom>
              <a:blipFill>
                <a:blip r:embed="rId4"/>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924819" y="5257800"/>
            <a:ext cx="1361181" cy="990600"/>
            <a:chOff x="924819" y="5257800"/>
            <a:chExt cx="1361181" cy="99060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sp>
          <p:nvSpPr>
            <p:cNvPr id="36" name="Rectangle 35"/>
            <p:cNvSpPr/>
            <p:nvPr/>
          </p:nvSpPr>
          <p:spPr>
            <a:xfrm>
              <a:off x="924819" y="52578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sp>
          <p:nvSpPr>
            <p:cNvPr id="43" name="Rectangle 42"/>
            <p:cNvSpPr/>
            <p:nvPr/>
          </p:nvSpPr>
          <p:spPr>
            <a:xfrm>
              <a:off x="1600200" y="5725180"/>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grpSp>
      <p:grpSp>
        <p:nvGrpSpPr>
          <p:cNvPr id="44" name="Group 43"/>
          <p:cNvGrpSpPr/>
          <p:nvPr/>
        </p:nvGrpSpPr>
        <p:grpSpPr>
          <a:xfrm>
            <a:off x="2298357" y="4150054"/>
            <a:ext cx="1264209" cy="1113924"/>
            <a:chOff x="2298357" y="4150054"/>
            <a:chExt cx="1264209" cy="1113924"/>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sp>
          <p:nvSpPr>
            <p:cNvPr id="58" name="Rectangle 57"/>
            <p:cNvSpPr/>
            <p:nvPr/>
          </p:nvSpPr>
          <p:spPr>
            <a:xfrm>
              <a:off x="3219202" y="4646024"/>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sp>
          <p:nvSpPr>
            <p:cNvPr id="60" name="Rectangle 59"/>
            <p:cNvSpPr/>
            <p:nvPr/>
          </p:nvSpPr>
          <p:spPr>
            <a:xfrm>
              <a:off x="2653828" y="4150054"/>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mc:AlternateContent xmlns:mc="http://schemas.openxmlformats.org/markup-compatibility/2006" xmlns:a14="http://schemas.microsoft.com/office/drawing/2010/main">
        <mc:Choice Requires="a14">
          <p:sp>
            <p:nvSpPr>
              <p:cNvPr id="61" name="Text Box 33"/>
              <p:cNvSpPr txBox="1">
                <a:spLocks noChangeArrowheads="1"/>
              </p:cNvSpPr>
              <p:nvPr/>
            </p:nvSpPr>
            <p:spPr bwMode="auto">
              <a:xfrm>
                <a:off x="-228600" y="5939135"/>
                <a:ext cx="55626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(-u)(-v) = </a:t>
                </a:r>
                <a:r>
                  <a:rPr lang="en-US" altLang="en-US" sz="2400" i="1" dirty="0" err="1">
                    <a:latin typeface="Times New Roman" pitchFamily="18" charset="0"/>
                    <a:sym typeface="Symbol" panose="05050102010706020507" pitchFamily="18" charset="2"/>
                  </a:rPr>
                  <a:t>uv</a:t>
                </a:r>
                <a:endParaRPr lang="en-US" altLang="en-US" sz="2400" i="1" dirty="0">
                  <a:latin typeface="Times New Roman" pitchFamily="18" charset="0"/>
                  <a:sym typeface="Symbol" panose="05050102010706020507" pitchFamily="18" charset="2"/>
                </a:endParaRPr>
              </a:p>
            </p:txBody>
          </p:sp>
        </mc:Choice>
        <mc:Fallback xmlns="">
          <p:sp>
            <p:nvSpPr>
              <p:cNvPr id="61" name="Text Box 33"/>
              <p:cNvSpPr txBox="1">
                <a:spLocks noRot="1" noChangeAspect="1" noMove="1" noResize="1" noEditPoints="1" noAdjustHandles="1" noChangeArrowheads="1" noChangeShapeType="1" noTextEdit="1"/>
              </p:cNvSpPr>
              <p:nvPr/>
            </p:nvSpPr>
            <p:spPr bwMode="auto">
              <a:xfrm>
                <a:off x="-228600" y="5939135"/>
                <a:ext cx="5562600" cy="461665"/>
              </a:xfrm>
              <a:prstGeom prst="rect">
                <a:avLst/>
              </a:prstGeom>
              <a:blipFill>
                <a:blip r:embed="rId5"/>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sp>
        <p:nvSpPr>
          <p:cNvPr id="40" name="Rectangle 5"/>
          <p:cNvSpPr>
            <a:spLocks noChangeArrowheads="1"/>
          </p:cNvSpPr>
          <p:nvPr/>
        </p:nvSpPr>
        <p:spPr bwMode="auto">
          <a:xfrm>
            <a:off x="4724400" y="5429071"/>
            <a:ext cx="453681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1" dirty="0">
                <a:latin typeface="Times New Roman" pitchFamily="18" charset="0"/>
              </a:rPr>
              <a:t>x</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dirty="0">
                <a:latin typeface="Times New Roman" pitchFamily="18" charset="0"/>
              </a:rPr>
              <a:t>and </a:t>
            </a:r>
            <a:r>
              <a:rPr lang="en-US" altLang="en-US" sz="2400" i="1" dirty="0">
                <a:latin typeface="Times New Roman" pitchFamily="18" charset="0"/>
              </a:rPr>
              <a:t>x</a:t>
            </a:r>
            <a:r>
              <a:rPr lang="en-US" altLang="en-US" sz="2400" i="1" baseline="-25000" dirty="0">
                <a:latin typeface="Times New Roman" pitchFamily="18" charset="0"/>
              </a:rPr>
              <a:t>2</a:t>
            </a:r>
            <a:r>
              <a:rPr lang="en-US" altLang="en-US" sz="2400" i="1" dirty="0">
                <a:latin typeface="Times New Roman" pitchFamily="18" charset="0"/>
              </a:rPr>
              <a:t> </a:t>
            </a:r>
            <a:r>
              <a:rPr lang="en-US" altLang="en-US" sz="2400" dirty="0">
                <a:latin typeface="Times New Roman" pitchFamily="18" charset="0"/>
              </a:rPr>
              <a:t>are positively correlated</a:t>
            </a:r>
          </a:p>
          <a:p>
            <a:pPr algn="ctr">
              <a:spcBef>
                <a:spcPct val="0"/>
              </a:spcBef>
            </a:pPr>
            <a:r>
              <a:rPr lang="en-US" altLang="en-US" sz="2400" dirty="0" err="1">
                <a:latin typeface="Times New Roman" pitchFamily="18" charset="0"/>
              </a:rPr>
              <a:t>i.e</a:t>
            </a:r>
            <a:r>
              <a:rPr lang="en-US" altLang="en-US" sz="2400" dirty="0">
                <a:latin typeface="Times New Roman" pitchFamily="18" charset="0"/>
              </a:rPr>
              <a:t> if one increases the other </a:t>
            </a:r>
          </a:p>
          <a:p>
            <a:pPr algn="ctr">
              <a:spcBef>
                <a:spcPct val="0"/>
              </a:spcBef>
            </a:pPr>
            <a:r>
              <a:rPr lang="en-US" altLang="en-US" sz="2400" dirty="0">
                <a:latin typeface="Times New Roman" pitchFamily="18" charset="0"/>
              </a:rPr>
              <a:t>tends to increase too.</a:t>
            </a:r>
          </a:p>
        </p:txBody>
      </p:sp>
      <p:cxnSp>
        <p:nvCxnSpPr>
          <p:cNvPr id="48" name="Straight Connector 47"/>
          <p:cNvCxnSpPr/>
          <p:nvPr/>
        </p:nvCxnSpPr>
        <p:spPr bwMode="auto">
          <a:xfrm flipH="1">
            <a:off x="529636" y="3886200"/>
            <a:ext cx="3875548" cy="2431985"/>
          </a:xfrm>
          <a:prstGeom prst="line">
            <a:avLst/>
          </a:prstGeom>
          <a:noFill/>
          <a:ln w="25400" cap="sq" cmpd="sng" algn="ctr">
            <a:solidFill>
              <a:schemeClr val="tx2"/>
            </a:solidFill>
            <a:prstDash val="solid"/>
            <a:round/>
            <a:headEnd type="none" w="med" len="med"/>
            <a:tailEnd type="none" w="med" len="med"/>
          </a:ln>
          <a:effectLst/>
        </p:spPr>
      </p:cxnSp>
      <p:grpSp>
        <p:nvGrpSpPr>
          <p:cNvPr id="49" name="Group 48"/>
          <p:cNvGrpSpPr/>
          <p:nvPr/>
        </p:nvGrpSpPr>
        <p:grpSpPr>
          <a:xfrm>
            <a:off x="-108399" y="457200"/>
            <a:ext cx="3113353" cy="1600200"/>
            <a:chOff x="-108399" y="457200"/>
            <a:chExt cx="3113353" cy="1600200"/>
          </a:xfrm>
        </p:grpSpPr>
        <p:sp>
          <p:nvSpPr>
            <p:cNvPr id="50"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1" name="Group 50"/>
            <p:cNvGrpSpPr/>
            <p:nvPr/>
          </p:nvGrpSpPr>
          <p:grpSpPr>
            <a:xfrm>
              <a:off x="163895" y="1447800"/>
              <a:ext cx="1055305" cy="609600"/>
              <a:chOff x="163895" y="1447800"/>
              <a:chExt cx="1055305" cy="609600"/>
            </a:xfrm>
          </p:grpSpPr>
          <p:pic>
            <p:nvPicPr>
              <p:cNvPr id="52" name="Picture 51"/>
              <p:cNvPicPr>
                <a:picLocks noChangeAspect="1"/>
              </p:cNvPicPr>
              <p:nvPr/>
            </p:nvPicPr>
            <p:blipFill rotWithShape="1">
              <a:blip r:embed="rId6"/>
              <a:srcRect r="60197" b="72492"/>
              <a:stretch/>
            </p:blipFill>
            <p:spPr>
              <a:xfrm>
                <a:off x="163895" y="1447800"/>
                <a:ext cx="1055305" cy="609600"/>
              </a:xfrm>
              <a:prstGeom prst="rect">
                <a:avLst/>
              </a:prstGeom>
            </p:spPr>
          </p:pic>
          <p:sp>
            <p:nvSpPr>
              <p:cNvPr id="53" name="Rectangle 5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4" name="Rectangle 5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5" name="Rectangle 5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6" name="Rectangle 5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63"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64"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20778707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7">
                                            <p:txEl>
                                              <p:pRg st="5" end="5"/>
                                            </p:txEl>
                                          </p:spTgt>
                                        </p:tgtEl>
                                        <p:attrNameLst>
                                          <p:attrName>style.visibility</p:attrName>
                                        </p:attrNameLst>
                                      </p:cBhvr>
                                      <p:to>
                                        <p:strVal val="visible"/>
                                      </p:to>
                                    </p:set>
                                    <p:anim calcmode="lin" valueType="num">
                                      <p:cBhvr additive="base">
                                        <p:cTn id="7" dur="500" fill="hold"/>
                                        <p:tgtEl>
                                          <p:spTgt spid="47">
                                            <p:txEl>
                                              <p:pRg st="5" end="5"/>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40"/>
                                        </p:tgtEl>
                                        <p:attrNameLst>
                                          <p:attrName>style.visibility</p:attrName>
                                        </p:attrNameLst>
                                      </p:cBhvr>
                                      <p:to>
                                        <p:strVal val="visible"/>
                                      </p:to>
                                    </p:set>
                                    <p:anim calcmode="lin" valueType="num">
                                      <p:cBhvr additive="base">
                                        <p:cTn id="13" dur="500" fill="hold"/>
                                        <p:tgtEl>
                                          <p:spTgt spid="40"/>
                                        </p:tgtEl>
                                        <p:attrNameLst>
                                          <p:attrName>ppt_x</p:attrName>
                                        </p:attrNameLst>
                                      </p:cBhvr>
                                      <p:tavLst>
                                        <p:tav tm="0">
                                          <p:val>
                                            <p:strVal val="1+#ppt_w/2"/>
                                          </p:val>
                                        </p:tav>
                                        <p:tav tm="100000">
                                          <p:val>
                                            <p:strVal val="#ppt_x"/>
                                          </p:val>
                                        </p:tav>
                                      </p:tavLst>
                                    </p:anim>
                                    <p:anim calcmode="lin" valueType="num">
                                      <p:cBhvr additive="base">
                                        <p:cTn id="14" dur="500" fill="hold"/>
                                        <p:tgtEl>
                                          <p:spTgt spid="40"/>
                                        </p:tgtEl>
                                        <p:attrNameLst>
                                          <p:attrName>ppt_y</p:attrName>
                                        </p:attrNameLst>
                                      </p:cBhvr>
                                      <p:tavLst>
                                        <p:tav tm="0">
                                          <p:val>
                                            <p:strVal val="#ppt_y"/>
                                          </p:val>
                                        </p:tav>
                                        <p:tav tm="100000">
                                          <p:val>
                                            <p:strVal val="#ppt_y"/>
                                          </p:val>
                                        </p:tav>
                                      </p:tavLst>
                                    </p:anim>
                                  </p:childTnLst>
                                </p:cTn>
                              </p:par>
                              <p:par>
                                <p:cTn id="15" presetID="2" presetClass="entr" presetSubtype="2" fill="hold" nodeType="withEffect">
                                  <p:stCondLst>
                                    <p:cond delay="0"/>
                                  </p:stCondLst>
                                  <p:childTnLst>
                                    <p:set>
                                      <p:cBhvr>
                                        <p:cTn id="16" dur="1" fill="hold">
                                          <p:stCondLst>
                                            <p:cond delay="0"/>
                                          </p:stCondLst>
                                        </p:cTn>
                                        <p:tgtEl>
                                          <p:spTgt spid="48"/>
                                        </p:tgtEl>
                                        <p:attrNameLst>
                                          <p:attrName>style.visibility</p:attrName>
                                        </p:attrNameLst>
                                      </p:cBhvr>
                                      <p:to>
                                        <p:strVal val="visible"/>
                                      </p:to>
                                    </p:set>
                                    <p:anim calcmode="lin" valueType="num">
                                      <p:cBhvr additive="base">
                                        <p:cTn id="17" dur="500" fill="hold"/>
                                        <p:tgtEl>
                                          <p:spTgt spid="48"/>
                                        </p:tgtEl>
                                        <p:attrNameLst>
                                          <p:attrName>ppt_x</p:attrName>
                                        </p:attrNameLst>
                                      </p:cBhvr>
                                      <p:tavLst>
                                        <p:tav tm="0">
                                          <p:val>
                                            <p:strVal val="1+#ppt_w/2"/>
                                          </p:val>
                                        </p:tav>
                                        <p:tav tm="100000">
                                          <p:val>
                                            <p:strVal val="#ppt_x"/>
                                          </p:val>
                                        </p:tav>
                                      </p:tavLst>
                                    </p:anim>
                                    <p:anim calcmode="lin" valueType="num">
                                      <p:cBhvr additive="base">
                                        <p:cTn id="18"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Overview</a:t>
            </a:r>
          </a:p>
        </p:txBody>
      </p:sp>
      <p:pic>
        <p:nvPicPr>
          <p:cNvPr id="48"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4213894"/>
            <a:ext cx="3048000" cy="2529841"/>
          </a:xfrm>
          <a:prstGeom prst="rect">
            <a:avLst/>
          </a:prstGeom>
          <a:noFill/>
          <a:extLst>
            <a:ext uri="{909E8E84-426E-40DD-AFC4-6F175D3DCCD1}">
              <a14:hiddenFill xmlns:a14="http://schemas.microsoft.com/office/drawing/2010/main">
                <a:solidFill>
                  <a:srgbClr val="FFFFFF"/>
                </a:solidFill>
              </a14:hiddenFill>
            </a:ext>
          </a:extLst>
        </p:spPr>
      </p:pic>
      <p:pic>
        <p:nvPicPr>
          <p:cNvPr id="49"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96200" y="2790645"/>
            <a:ext cx="1322741" cy="1324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mc:AlternateContent xmlns:mc="http://schemas.openxmlformats.org/markup-compatibility/2006" xmlns:a14="http://schemas.microsoft.com/office/drawing/2010/main">
        <mc:Choice Requires="a14">
          <p:sp>
            <p:nvSpPr>
              <p:cNvPr id="50" name="Text Box 33"/>
              <p:cNvSpPr txBox="1">
                <a:spLocks noChangeArrowheads="1"/>
              </p:cNvSpPr>
              <p:nvPr/>
            </p:nvSpPr>
            <p:spPr bwMode="auto">
              <a:xfrm>
                <a:off x="762000" y="648831"/>
                <a:ext cx="8327056" cy="353943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Abstract Thinking </a:t>
                </a:r>
                <a:br>
                  <a:rPr lang="en-US" altLang="en-US" sz="2800" dirty="0">
                    <a:solidFill>
                      <a:schemeClr val="tx2"/>
                    </a:solidFill>
                    <a:latin typeface="Times New Roman" pitchFamily="18" charset="0"/>
                  </a:rPr>
                </a:br>
                <a:r>
                  <a:rPr lang="en-US" altLang="en-US" sz="2800" dirty="0">
                    <a:latin typeface="Times New Roman" pitchFamily="18" charset="0"/>
                  </a:rPr>
                  <a:t>We can </a:t>
                </a:r>
                <a:r>
                  <a:rPr lang="en-US" altLang="en-US" sz="2800" dirty="0">
                    <a:latin typeface="Times New Roman" pitchFamily="18" charset="0"/>
                    <a:sym typeface="Symbol" panose="05050102010706020507" pitchFamily="18" charset="2"/>
                  </a:rPr>
                  <a:t>talk about many aspects of Machine Learning,</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without needing to know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 nature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endParaRPr lang="en-US" altLang="en-US" sz="2800" dirty="0">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The nature of </a:t>
                </a:r>
                <a14:m>
                  <m:oMath xmlns:m="http://schemas.openxmlformats.org/officeDocument/2006/math">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oMath>
                </a14:m>
                <a:r>
                  <a:rPr lang="en-US" altLang="en-US" sz="2800" dirty="0">
                    <a:latin typeface="Times New Roman" pitchFamily="18" charset="0"/>
                    <a:sym typeface="Symbol" panose="05050102010706020507" pitchFamily="18" charset="2"/>
                  </a:rPr>
                  <a:t> and </a:t>
                </a:r>
                <a:r>
                  <a:rPr lang="en-US" altLang="en-US" sz="2800" i="1" dirty="0">
                    <a:solidFill>
                      <a:srgbClr val="FF00FF"/>
                    </a:solidFill>
                    <a:latin typeface="Times New Roman" pitchFamily="18" charset="0"/>
                  </a:rPr>
                  <a:t>y</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We talk of knowing if image </a:t>
                </a:r>
                <a14:m>
                  <m:oMath xmlns:m="http://schemas.openxmlformats.org/officeDocument/2006/math">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oMath>
                </a14:m>
                <a:r>
                  <a:rPr lang="en-US" altLang="en-US" sz="2800" dirty="0">
                    <a:latin typeface="Times New Roman" pitchFamily="18" charset="0"/>
                    <a:sym typeface="Symbol" panose="05050102010706020507" pitchFamily="18" charset="2"/>
                  </a:rPr>
                  <a:t> is a face</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without mentioning noses.</a:t>
                </a:r>
              </a:p>
              <a:p>
                <a:pPr marL="457200" indent="-457200">
                  <a:spcBef>
                    <a:spcPct val="0"/>
                  </a:spcBef>
                  <a:buFont typeface="Arial" panose="020B0604020202020204" pitchFamily="34" charset="0"/>
                  <a:buChar char="•"/>
                </a:pPr>
                <a:endParaRPr lang="en-US" altLang="en-US" sz="2800" dirty="0">
                  <a:latin typeface="Times New Roman" pitchFamily="18" charset="0"/>
                  <a:sym typeface="Symbol" panose="05050102010706020507" pitchFamily="18" charset="2"/>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762000" y="648831"/>
                <a:ext cx="8327056" cy="3539430"/>
              </a:xfrm>
              <a:prstGeom prst="rect">
                <a:avLst/>
              </a:prstGeom>
              <a:blipFill>
                <a:blip r:embed="rId5"/>
                <a:stretch>
                  <a:fillRect t="-17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2" descr="Image result for noses"/>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953780" y="4209161"/>
            <a:ext cx="1666220" cy="988436"/>
          </a:xfrm>
          <a:prstGeom prst="rect">
            <a:avLst/>
          </a:prstGeom>
          <a:noFill/>
          <a:extLst>
            <a:ext uri="{909E8E84-426E-40DD-AFC4-6F175D3DCCD1}">
              <a14:hiddenFill xmlns:a14="http://schemas.microsoft.com/office/drawing/2010/main">
                <a:solidFill>
                  <a:srgbClr val="FFFFFF"/>
                </a:solidFill>
              </a14:hiddenFill>
            </a:ext>
          </a:extLst>
        </p:spPr>
      </p:pic>
      <p:sp>
        <p:nvSpPr>
          <p:cNvPr id="9" name="Text Box 33"/>
          <p:cNvSpPr txBox="1">
            <a:spLocks noChangeArrowheads="1"/>
          </p:cNvSpPr>
          <p:nvPr/>
        </p:nvSpPr>
        <p:spPr bwMode="auto">
          <a:xfrm>
            <a:off x="664544" y="3849231"/>
            <a:ext cx="8327056"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Trust me to tell you in each moment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what you need to know.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Try to understand what I do tell you.</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Not what you think I should.</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                               </a:t>
            </a:r>
          </a:p>
        </p:txBody>
      </p:sp>
    </p:spTree>
    <p:extLst>
      <p:ext uri="{BB962C8B-B14F-4D97-AF65-F5344CB8AC3E}">
        <p14:creationId xmlns:p14="http://schemas.microsoft.com/office/powerpoint/2010/main" val="693412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
                                            <p:txEl>
                                              <p:pRg st="0" end="0"/>
                                            </p:txEl>
                                          </p:spTgt>
                                        </p:tgtEl>
                                        <p:attrNameLst>
                                          <p:attrName>style.visibility</p:attrName>
                                        </p:attrNameLst>
                                      </p:cBhvr>
                                      <p:to>
                                        <p:strVal val="visible"/>
                                      </p:to>
                                    </p:set>
                                    <p:anim calcmode="lin" valueType="num">
                                      <p:cBhvr additive="base">
                                        <p:cTn id="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xEl>
                                              <p:pRg st="1" end="1"/>
                                            </p:txEl>
                                          </p:spTgt>
                                        </p:tgtEl>
                                        <p:attrNameLst>
                                          <p:attrName>style.visibility</p:attrName>
                                        </p:attrNameLst>
                                      </p:cBhvr>
                                      <p:to>
                                        <p:strVal val="visible"/>
                                      </p:to>
                                    </p:set>
                                    <p:anim calcmode="lin" valueType="num">
                                      <p:cBhvr additive="base">
                                        <p:cTn id="1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
                                            <p:txEl>
                                              <p:pRg st="2" end="2"/>
                                            </p:txEl>
                                          </p:spTgt>
                                        </p:tgtEl>
                                        <p:attrNameLst>
                                          <p:attrName>style.visibility</p:attrName>
                                        </p:attrNameLst>
                                      </p:cBhvr>
                                      <p:to>
                                        <p:strVal val="visible"/>
                                      </p:to>
                                    </p:set>
                                    <p:anim calcmode="lin" valueType="num">
                                      <p:cBhvr additive="base">
                                        <p:cTn id="19"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4" name="Group 3"/>
          <p:cNvGrpSpPr/>
          <p:nvPr/>
        </p:nvGrpSpPr>
        <p:grpSpPr>
          <a:xfrm>
            <a:off x="3723412" y="1331104"/>
            <a:ext cx="3348994" cy="970240"/>
            <a:chOff x="3723412" y="1686580"/>
            <a:chExt cx="3348994" cy="970240"/>
          </a:xfrm>
        </p:grpSpPr>
        <p:sp>
          <p:nvSpPr>
            <p:cNvPr id="37" name="Rectangle 5"/>
            <p:cNvSpPr>
              <a:spLocks noChangeArrowheads="1"/>
            </p:cNvSpPr>
            <p:nvPr/>
          </p:nvSpPr>
          <p:spPr bwMode="auto">
            <a:xfrm>
              <a:off x="3723412" y="1686580"/>
              <a:ext cx="334899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1</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a</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20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u</a:t>
              </a:r>
              <a:r>
                <a:rPr lang="en-US" altLang="en-US" sz="2800" i="1" dirty="0">
                  <a:solidFill>
                    <a:srgbClr val="FF00FF"/>
                  </a:solidFill>
                  <a:latin typeface="Times New Roman" pitchFamily="18" charset="0"/>
                </a:rPr>
                <a:t>,</a:t>
              </a:r>
              <a:r>
                <a:rPr lang="en-US" altLang="en-US" sz="20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b</a:t>
              </a:r>
              <a:r>
                <a:rPr lang="en-US" altLang="en-US" sz="18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a:t>
              </a:r>
              <a:r>
                <a:rPr lang="en-US" altLang="en-US" sz="1400" i="1" dirty="0">
                  <a:solidFill>
                    <a:srgbClr val="FF00FF"/>
                  </a:solidFill>
                  <a:latin typeface="Times New Roman" pitchFamily="18" charset="0"/>
                  <a:sym typeface="Symbol" panose="05050102010706020507" pitchFamily="18" charset="2"/>
                </a:rPr>
                <a:t> </a:t>
              </a:r>
              <a:r>
                <a:rPr lang="en-US" altLang="en-US" sz="2800" i="1" dirty="0">
                  <a:solidFill>
                    <a:srgbClr val="FF00FF"/>
                  </a:solidFill>
                  <a:latin typeface="Times New Roman" pitchFamily="18" charset="0"/>
                  <a:sym typeface="Symbol" panose="05050102010706020507" pitchFamily="18" charset="2"/>
                </a:rPr>
                <a:t>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sp>
          <p:nvSpPr>
            <p:cNvPr id="41" name="Rectangle 5"/>
            <p:cNvSpPr>
              <a:spLocks noChangeArrowheads="1"/>
            </p:cNvSpPr>
            <p:nvPr/>
          </p:nvSpPr>
          <p:spPr bwMode="auto">
            <a:xfrm>
              <a:off x="3728588" y="2133600"/>
              <a:ext cx="307968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face</a:t>
              </a:r>
              <a:r>
                <a:rPr lang="en-US" altLang="en-US" sz="2800" baseline="-25000" dirty="0">
                  <a:latin typeface="Times New Roman" pitchFamily="18" charset="0"/>
                  <a:sym typeface="Symbol" panose="05050102010706020507" pitchFamily="18" charset="2"/>
                </a:rPr>
                <a:t>2</a:t>
              </a:r>
              <a:r>
                <a:rPr lang="en-US" altLang="en-US" sz="2800" dirty="0">
                  <a:latin typeface="Times New Roman" pitchFamily="18" charset="0"/>
                  <a:sym typeface="Symbol" panose="05050102010706020507" pitchFamily="18" charset="2"/>
                </a:rPr>
                <a:t> =</a:t>
              </a:r>
              <a:r>
                <a:rPr lang="en-US" altLang="en-US" sz="2800" i="1" dirty="0">
                  <a:solidFill>
                    <a:srgbClr val="66FF33"/>
                  </a:solidFill>
                  <a:latin typeface="Times New Roman" pitchFamily="18" charset="0"/>
                </a:rPr>
                <a:t> </a:t>
              </a:r>
              <a:r>
                <a:rPr lang="en-US" altLang="en-US" sz="2800" dirty="0">
                  <a:solidFill>
                    <a:srgbClr val="FF00FF"/>
                  </a:solidFill>
                  <a:latin typeface="Times New Roman" pitchFamily="18" charset="0"/>
                  <a:sym typeface="Symbol" panose="05050102010706020507" pitchFamily="18" charset="2"/>
                </a:rPr>
                <a:t></a:t>
              </a:r>
              <a:r>
                <a:rPr lang="en-US" altLang="en-US" sz="2800" i="1" dirty="0" err="1">
                  <a:solidFill>
                    <a:srgbClr val="FF00FF"/>
                  </a:solidFill>
                  <a:latin typeface="Times New Roman" pitchFamily="18" charset="0"/>
                  <a:sym typeface="Symbol" panose="05050102010706020507" pitchFamily="18" charset="2"/>
                </a:rPr>
                <a:t>a+u</a:t>
              </a:r>
              <a:r>
                <a:rPr lang="en-US" altLang="en-US" sz="2800" i="1" dirty="0">
                  <a:solidFill>
                    <a:srgbClr val="FF00FF"/>
                  </a:solidFill>
                  <a:latin typeface="Times New Roman" pitchFamily="18" charset="0"/>
                  <a:sym typeface="Symbol" panose="05050102010706020507" pitchFamily="18" charset="2"/>
                </a:rPr>
                <a:t>, b-v</a:t>
              </a:r>
              <a:r>
                <a:rPr lang="en-US" altLang="en-US" sz="2800" dirty="0">
                  <a:solidFill>
                    <a:srgbClr val="FF00FF"/>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98520"/>
                <a:ext cx="7162800" cy="300281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e>
                    </m:d>
                  </m:oMath>
                </a14:m>
                <a:r>
                  <a:rPr lang="en-CA" altLang="en-US" sz="2400" i="1" dirty="0">
                    <a:latin typeface="Cambria Math" panose="02040503050406030204" pitchFamily="18" charset="0"/>
                    <a:sym typeface="Symbol" panose="05050102010706020507" pitchFamily="18" charset="2"/>
                  </a:rPr>
                  <a:t> </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a:t>
                </a:r>
                <a:r>
                  <a:rPr lang="en-CA" altLang="en-US" sz="2400" i="1" dirty="0">
                    <a:latin typeface="Cambria Math" panose="02040503050406030204" pitchFamily="18" charset="0"/>
                    <a:sym typeface="Symbol" panose="05050102010706020507" pitchFamily="18" charset="2"/>
                  </a:rPr>
                  <a:t> -</a:t>
                </a:r>
                <a:r>
                  <a:rPr lang="en-CA" altLang="en-US" sz="2400" i="1" dirty="0" err="1">
                    <a:latin typeface="Cambria Math" panose="02040503050406030204" pitchFamily="18" charset="0"/>
                    <a:sym typeface="Symbol" panose="05050102010706020507" pitchFamily="18" charset="2"/>
                  </a:rPr>
                  <a:t>uv</a:t>
                </a:r>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98520"/>
                <a:ext cx="7162800" cy="3002810"/>
              </a:xfrm>
              <a:prstGeom prst="rect">
                <a:avLst/>
              </a:prstGeom>
              <a:blipFill>
                <a:blip r:embed="rId3"/>
                <a:stretch>
                  <a:fillRect t="-1626" b="-365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304800" y="3805535"/>
                <a:ext cx="44958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(-u)v</a:t>
                </a: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304800" y="3805535"/>
                <a:ext cx="4495800" cy="461665"/>
              </a:xfrm>
              <a:prstGeom prst="rect">
                <a:avLst/>
              </a:prstGeom>
              <a:blipFill>
                <a:blip r:embed="rId4"/>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1" name="Text Box 33"/>
              <p:cNvSpPr txBox="1">
                <a:spLocks noChangeArrowheads="1"/>
              </p:cNvSpPr>
              <p:nvPr/>
            </p:nvSpPr>
            <p:spPr bwMode="auto">
              <a:xfrm>
                <a:off x="304800" y="5939135"/>
                <a:ext cx="5562600"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 xmlns:m="http://schemas.openxmlformats.org/officeDocument/2006/math">
                    <m:d>
                      <m:dPr>
                        <m:ctrlPr>
                          <a:rPr lang="en-CA" altLang="en-US" sz="2400" i="1" dirty="0" smtClean="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oMath>
                </a14:m>
                <a:r>
                  <a:rPr lang="en-US" altLang="en-US" sz="2400" i="1" dirty="0">
                    <a:latin typeface="Times New Roman" pitchFamily="18" charset="0"/>
                    <a:sym typeface="Symbol" panose="05050102010706020507" pitchFamily="18" charset="2"/>
                  </a:rPr>
                  <a:t> = u(-v)</a:t>
                </a:r>
              </a:p>
            </p:txBody>
          </p:sp>
        </mc:Choice>
        <mc:Fallback xmlns="">
          <p:sp>
            <p:nvSpPr>
              <p:cNvPr id="61" name="Text Box 33"/>
              <p:cNvSpPr txBox="1">
                <a:spLocks noRot="1" noChangeAspect="1" noMove="1" noResize="1" noEditPoints="1" noAdjustHandles="1" noChangeArrowheads="1" noChangeShapeType="1" noTextEdit="1"/>
              </p:cNvSpPr>
              <p:nvPr/>
            </p:nvSpPr>
            <p:spPr bwMode="auto">
              <a:xfrm>
                <a:off x="304800" y="5939135"/>
                <a:ext cx="5562600" cy="461665"/>
              </a:xfrm>
              <a:prstGeom prst="rect">
                <a:avLst/>
              </a:prstGeom>
              <a:blipFill>
                <a:blip r:embed="rId5"/>
                <a:stretch>
                  <a:fillRect t="-10526"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sp>
        <p:nvSpPr>
          <p:cNvPr id="40" name="Rectangle 5"/>
          <p:cNvSpPr>
            <a:spLocks noChangeArrowheads="1"/>
          </p:cNvSpPr>
          <p:nvPr/>
        </p:nvSpPr>
        <p:spPr bwMode="auto">
          <a:xfrm>
            <a:off x="4690739" y="5429071"/>
            <a:ext cx="4604146"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i="1" dirty="0">
                <a:latin typeface="Times New Roman" pitchFamily="18" charset="0"/>
              </a:rPr>
              <a:t>x</a:t>
            </a:r>
            <a:r>
              <a:rPr lang="en-US" altLang="en-US" sz="2400" i="1" baseline="-25000" dirty="0">
                <a:latin typeface="Times New Roman" pitchFamily="18" charset="0"/>
              </a:rPr>
              <a:t>1</a:t>
            </a:r>
            <a:r>
              <a:rPr lang="en-US" altLang="en-US" sz="2400" i="1" dirty="0">
                <a:latin typeface="Times New Roman" pitchFamily="18" charset="0"/>
              </a:rPr>
              <a:t> </a:t>
            </a:r>
            <a:r>
              <a:rPr lang="en-US" altLang="en-US" sz="2400" dirty="0">
                <a:latin typeface="Times New Roman" pitchFamily="18" charset="0"/>
              </a:rPr>
              <a:t>and </a:t>
            </a:r>
            <a:r>
              <a:rPr lang="en-US" altLang="en-US" sz="2400" i="1" dirty="0">
                <a:latin typeface="Times New Roman" pitchFamily="18" charset="0"/>
              </a:rPr>
              <a:t>x</a:t>
            </a:r>
            <a:r>
              <a:rPr lang="en-US" altLang="en-US" sz="2400" i="1" baseline="-25000" dirty="0">
                <a:latin typeface="Times New Roman" pitchFamily="18" charset="0"/>
              </a:rPr>
              <a:t>2</a:t>
            </a:r>
            <a:r>
              <a:rPr lang="en-US" altLang="en-US" sz="2400" i="1" dirty="0">
                <a:latin typeface="Times New Roman" pitchFamily="18" charset="0"/>
              </a:rPr>
              <a:t> </a:t>
            </a:r>
            <a:r>
              <a:rPr lang="en-US" altLang="en-US" sz="2400" dirty="0">
                <a:latin typeface="Times New Roman" pitchFamily="18" charset="0"/>
              </a:rPr>
              <a:t>are negatively correlated</a:t>
            </a:r>
          </a:p>
          <a:p>
            <a:pPr algn="ctr">
              <a:spcBef>
                <a:spcPct val="0"/>
              </a:spcBef>
            </a:pPr>
            <a:r>
              <a:rPr lang="en-US" altLang="en-US" sz="2400" dirty="0" err="1">
                <a:latin typeface="Times New Roman" pitchFamily="18" charset="0"/>
              </a:rPr>
              <a:t>i.e</a:t>
            </a:r>
            <a:r>
              <a:rPr lang="en-US" altLang="en-US" sz="2400" dirty="0">
                <a:latin typeface="Times New Roman" pitchFamily="18" charset="0"/>
              </a:rPr>
              <a:t> if one increases the other </a:t>
            </a:r>
          </a:p>
          <a:p>
            <a:pPr algn="ctr">
              <a:spcBef>
                <a:spcPct val="0"/>
              </a:spcBef>
            </a:pPr>
            <a:r>
              <a:rPr lang="en-US" altLang="en-US" sz="2400" dirty="0">
                <a:latin typeface="Times New Roman" pitchFamily="18" charset="0"/>
              </a:rPr>
              <a:t>tends to decrease.</a:t>
            </a:r>
          </a:p>
        </p:txBody>
      </p:sp>
      <p:cxnSp>
        <p:nvCxnSpPr>
          <p:cNvPr id="48" name="Straight Connector 47"/>
          <p:cNvCxnSpPr/>
          <p:nvPr/>
        </p:nvCxnSpPr>
        <p:spPr bwMode="auto">
          <a:xfrm>
            <a:off x="315452" y="3995588"/>
            <a:ext cx="3875548" cy="2481412"/>
          </a:xfrm>
          <a:prstGeom prst="line">
            <a:avLst/>
          </a:prstGeom>
          <a:noFill/>
          <a:ln w="25400" cap="sq" cmpd="sng" algn="ctr">
            <a:solidFill>
              <a:schemeClr val="tx2"/>
            </a:solidFill>
            <a:prstDash val="solid"/>
            <a:round/>
            <a:headEnd type="none" w="med" len="med"/>
            <a:tailEnd type="none" w="med" len="med"/>
          </a:ln>
          <a:effectLst/>
        </p:spPr>
      </p:cxnSp>
      <p:grpSp>
        <p:nvGrpSpPr>
          <p:cNvPr id="3" name="Group 2"/>
          <p:cNvGrpSpPr/>
          <p:nvPr/>
        </p:nvGrpSpPr>
        <p:grpSpPr>
          <a:xfrm>
            <a:off x="1028236" y="4250837"/>
            <a:ext cx="2491398" cy="1702415"/>
            <a:chOff x="1028236" y="4250837"/>
            <a:chExt cx="2491398" cy="1702415"/>
          </a:xfrm>
        </p:grpSpPr>
        <p:grpSp>
          <p:nvGrpSpPr>
            <p:cNvPr id="2" name="Group 1"/>
            <p:cNvGrpSpPr/>
            <p:nvPr/>
          </p:nvGrpSpPr>
          <p:grpSpPr>
            <a:xfrm flipV="1">
              <a:off x="1295400" y="4648105"/>
              <a:ext cx="1968740" cy="1295495"/>
              <a:chOff x="1299600" y="4582825"/>
              <a:chExt cx="1968740" cy="1295495"/>
            </a:xfrm>
          </p:grpSpPr>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1328354" y="5257800"/>
                <a:ext cx="957646" cy="578710"/>
                <a:chOff x="1328354" y="5257800"/>
                <a:chExt cx="957646" cy="57871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grpSp>
          <p:grpSp>
            <p:nvGrpSpPr>
              <p:cNvPr id="44" name="Group 43"/>
              <p:cNvGrpSpPr/>
              <p:nvPr/>
            </p:nvGrpSpPr>
            <p:grpSpPr>
              <a:xfrm>
                <a:off x="2298357" y="4628720"/>
                <a:ext cx="941708" cy="635258"/>
                <a:chOff x="2298357" y="4628720"/>
                <a:chExt cx="941708" cy="635258"/>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grpSp>
        </p:grpSp>
        <p:sp>
          <p:nvSpPr>
            <p:cNvPr id="49" name="Rectangle 48"/>
            <p:cNvSpPr/>
            <p:nvPr/>
          </p:nvSpPr>
          <p:spPr>
            <a:xfrm>
              <a:off x="1028236" y="46482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0" name="Rectangle 49"/>
            <p:cNvSpPr/>
            <p:nvPr/>
          </p:nvSpPr>
          <p:spPr>
            <a:xfrm>
              <a:off x="1600200" y="4250837"/>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sp>
          <p:nvSpPr>
            <p:cNvPr id="51" name="Rectangle 50"/>
            <p:cNvSpPr/>
            <p:nvPr/>
          </p:nvSpPr>
          <p:spPr>
            <a:xfrm>
              <a:off x="3176270" y="526798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2" name="Rectangle 51"/>
            <p:cNvSpPr/>
            <p:nvPr/>
          </p:nvSpPr>
          <p:spPr>
            <a:xfrm>
              <a:off x="2590800" y="5430032"/>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53" name="Group 52"/>
          <p:cNvGrpSpPr/>
          <p:nvPr/>
        </p:nvGrpSpPr>
        <p:grpSpPr>
          <a:xfrm>
            <a:off x="-108399" y="457200"/>
            <a:ext cx="3113353" cy="1600200"/>
            <a:chOff x="-108399" y="457200"/>
            <a:chExt cx="3113353" cy="1600200"/>
          </a:xfrm>
        </p:grpSpPr>
        <p:sp>
          <p:nvSpPr>
            <p:cNvPr id="5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5" name="Group 54"/>
            <p:cNvGrpSpPr/>
            <p:nvPr/>
          </p:nvGrpSpPr>
          <p:grpSpPr>
            <a:xfrm>
              <a:off x="163895" y="1447800"/>
              <a:ext cx="1055305" cy="609600"/>
              <a:chOff x="163895" y="1447800"/>
              <a:chExt cx="1055305" cy="609600"/>
            </a:xfrm>
          </p:grpSpPr>
          <p:pic>
            <p:nvPicPr>
              <p:cNvPr id="56" name="Picture 55"/>
              <p:cNvPicPr>
                <a:picLocks noChangeAspect="1"/>
              </p:cNvPicPr>
              <p:nvPr/>
            </p:nvPicPr>
            <p:blipFill rotWithShape="1">
              <a:blip r:embed="rId6"/>
              <a:srcRect r="60197" b="72492"/>
              <a:stretch/>
            </p:blipFill>
            <p:spPr>
              <a:xfrm>
                <a:off x="163895" y="1447800"/>
                <a:ext cx="1055305" cy="609600"/>
              </a:xfrm>
              <a:prstGeom prst="rect">
                <a:avLst/>
              </a:prstGeom>
            </p:spPr>
          </p:pic>
          <p:sp>
            <p:nvSpPr>
              <p:cNvPr id="63" name="Rectangle 6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5" name="Rectangle 6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6" name="Rectangle 6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43" name="Rectangle 5"/>
          <p:cNvSpPr>
            <a:spLocks noChangeArrowheads="1"/>
          </p:cNvSpPr>
          <p:nvPr/>
        </p:nvSpPr>
        <p:spPr bwMode="auto">
          <a:xfrm rot="2911001">
            <a:off x="5171141" y="821181"/>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1</a:t>
            </a:r>
            <a:endParaRPr lang="en-US" altLang="en-US" sz="2800" i="1" dirty="0">
              <a:latin typeface="Times New Roman" pitchFamily="18" charset="0"/>
              <a:sym typeface="Symbol" panose="05050102010706020507" pitchFamily="18" charset="2"/>
            </a:endParaRPr>
          </a:p>
        </p:txBody>
      </p:sp>
      <p:sp>
        <p:nvSpPr>
          <p:cNvPr id="58" name="Rectangle 5"/>
          <p:cNvSpPr>
            <a:spLocks noChangeArrowheads="1"/>
          </p:cNvSpPr>
          <p:nvPr/>
        </p:nvSpPr>
        <p:spPr bwMode="auto">
          <a:xfrm rot="2911001">
            <a:off x="5915090" y="803814"/>
            <a:ext cx="71526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a:latin typeface="Times New Roman" pitchFamily="18" charset="0"/>
                <a:sym typeface="Symbol" panose="05050102010706020507" pitchFamily="18" charset="2"/>
              </a:rPr>
              <a:t>x</a:t>
            </a:r>
            <a:r>
              <a:rPr lang="en-US" altLang="en-US" sz="2800" i="1" baseline="-25000" dirty="0">
                <a:latin typeface="Times New Roman" pitchFamily="18" charset="0"/>
                <a:sym typeface="Symbol" panose="05050102010706020507" pitchFamily="18" charset="2"/>
              </a:rPr>
              <a:t>2</a:t>
            </a:r>
            <a:endParaRPr lang="en-US" altLang="en-US" sz="2800" i="1" dirty="0">
              <a:latin typeface="Times New Roman" pitchFamily="18" charset="0"/>
              <a:sym typeface="Symbol" panose="05050102010706020507" pitchFamily="18" charset="2"/>
            </a:endParaRPr>
          </a:p>
        </p:txBody>
      </p:sp>
    </p:spTree>
    <p:extLst>
      <p:ext uri="{BB962C8B-B14F-4D97-AF65-F5344CB8AC3E}">
        <p14:creationId xmlns:p14="http://schemas.microsoft.com/office/powerpoint/2010/main" val="8797369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1+#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7"/>
                                        </p:tgtEl>
                                        <p:attrNameLst>
                                          <p:attrName>style.visibility</p:attrName>
                                        </p:attrNameLst>
                                      </p:cBhvr>
                                      <p:to>
                                        <p:strVal val="visible"/>
                                      </p:to>
                                    </p:set>
                                    <p:anim calcmode="lin" valueType="num">
                                      <p:cBhvr additive="base">
                                        <p:cTn id="13" dur="500" fill="hold"/>
                                        <p:tgtEl>
                                          <p:spTgt spid="27"/>
                                        </p:tgtEl>
                                        <p:attrNameLst>
                                          <p:attrName>ppt_x</p:attrName>
                                        </p:attrNameLst>
                                      </p:cBhvr>
                                      <p:tavLst>
                                        <p:tav tm="0">
                                          <p:val>
                                            <p:strVal val="1+#ppt_w/2"/>
                                          </p:val>
                                        </p:tav>
                                        <p:tav tm="100000">
                                          <p:val>
                                            <p:strVal val="#ppt_x"/>
                                          </p:val>
                                        </p:tav>
                                      </p:tavLst>
                                    </p:anim>
                                    <p:anim calcmode="lin" valueType="num">
                                      <p:cBhvr additive="base">
                                        <p:cTn id="14"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61"/>
                                        </p:tgtEl>
                                        <p:attrNameLst>
                                          <p:attrName>style.visibility</p:attrName>
                                        </p:attrNameLst>
                                      </p:cBhvr>
                                      <p:to>
                                        <p:strVal val="visible"/>
                                      </p:to>
                                    </p:set>
                                    <p:anim calcmode="lin" valueType="num">
                                      <p:cBhvr additive="base">
                                        <p:cTn id="19" dur="500" fill="hold"/>
                                        <p:tgtEl>
                                          <p:spTgt spid="61"/>
                                        </p:tgtEl>
                                        <p:attrNameLst>
                                          <p:attrName>ppt_x</p:attrName>
                                        </p:attrNameLst>
                                      </p:cBhvr>
                                      <p:tavLst>
                                        <p:tav tm="0">
                                          <p:val>
                                            <p:strVal val="1+#ppt_w/2"/>
                                          </p:val>
                                        </p:tav>
                                        <p:tav tm="100000">
                                          <p:val>
                                            <p:strVal val="#ppt_x"/>
                                          </p:val>
                                        </p:tav>
                                      </p:tavLst>
                                    </p:anim>
                                    <p:anim calcmode="lin" valueType="num">
                                      <p:cBhvr additive="base">
                                        <p:cTn id="20" dur="500" fill="hold"/>
                                        <p:tgtEl>
                                          <p:spTgt spid="61"/>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47">
                                            <p:txEl>
                                              <p:pRg st="5" end="5"/>
                                            </p:txEl>
                                          </p:spTgt>
                                        </p:tgtEl>
                                        <p:attrNameLst>
                                          <p:attrName>style.visibility</p:attrName>
                                        </p:attrNameLst>
                                      </p:cBhvr>
                                      <p:to>
                                        <p:strVal val="visible"/>
                                      </p:to>
                                    </p:set>
                                    <p:anim calcmode="lin" valueType="num">
                                      <p:cBhvr additive="base">
                                        <p:cTn id="25" dur="500" fill="hold"/>
                                        <p:tgtEl>
                                          <p:spTgt spid="47">
                                            <p:txEl>
                                              <p:pRg st="5" end="5"/>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4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40"/>
                                        </p:tgtEl>
                                        <p:attrNameLst>
                                          <p:attrName>style.visibility</p:attrName>
                                        </p:attrNameLst>
                                      </p:cBhvr>
                                      <p:to>
                                        <p:strVal val="visible"/>
                                      </p:to>
                                    </p:set>
                                    <p:anim calcmode="lin" valueType="num">
                                      <p:cBhvr additive="base">
                                        <p:cTn id="31" dur="500" fill="hold"/>
                                        <p:tgtEl>
                                          <p:spTgt spid="40"/>
                                        </p:tgtEl>
                                        <p:attrNameLst>
                                          <p:attrName>ppt_x</p:attrName>
                                        </p:attrNameLst>
                                      </p:cBhvr>
                                      <p:tavLst>
                                        <p:tav tm="0">
                                          <p:val>
                                            <p:strVal val="1+#ppt_w/2"/>
                                          </p:val>
                                        </p:tav>
                                        <p:tav tm="100000">
                                          <p:val>
                                            <p:strVal val="#ppt_x"/>
                                          </p:val>
                                        </p:tav>
                                      </p:tavLst>
                                    </p:anim>
                                    <p:anim calcmode="lin" valueType="num">
                                      <p:cBhvr additive="base">
                                        <p:cTn id="32" dur="500" fill="hold"/>
                                        <p:tgtEl>
                                          <p:spTgt spid="40"/>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48"/>
                                        </p:tgtEl>
                                        <p:attrNameLst>
                                          <p:attrName>style.visibility</p:attrName>
                                        </p:attrNameLst>
                                      </p:cBhvr>
                                      <p:to>
                                        <p:strVal val="visible"/>
                                      </p:to>
                                    </p:set>
                                    <p:anim calcmode="lin" valueType="num">
                                      <p:cBhvr additive="base">
                                        <p:cTn id="35" dur="500" fill="hold"/>
                                        <p:tgtEl>
                                          <p:spTgt spid="48"/>
                                        </p:tgtEl>
                                        <p:attrNameLst>
                                          <p:attrName>ppt_x</p:attrName>
                                        </p:attrNameLst>
                                      </p:cBhvr>
                                      <p:tavLst>
                                        <p:tav tm="0">
                                          <p:val>
                                            <p:strVal val="1+#ppt_w/2"/>
                                          </p:val>
                                        </p:tav>
                                        <p:tav tm="100000">
                                          <p:val>
                                            <p:strVal val="#ppt_x"/>
                                          </p:val>
                                        </p:tav>
                                      </p:tavLst>
                                    </p:anim>
                                    <p:anim calcmode="lin" valueType="num">
                                      <p:cBhvr additive="base">
                                        <p:cTn id="36"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p:bldP spid="61" grpId="0"/>
      <p:bldP spid="40" grpId="0"/>
    </p:bldLst>
  </p:timing>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mc:AlternateContent xmlns:mc="http://schemas.openxmlformats.org/markup-compatibility/2006" xmlns:a14="http://schemas.microsoft.com/office/drawing/2010/main">
        <mc:Choice Requires="a14">
          <p:sp>
            <p:nvSpPr>
              <p:cNvPr id="47" name="Text Box 33"/>
              <p:cNvSpPr txBox="1">
                <a:spLocks noChangeArrowheads="1"/>
              </p:cNvSpPr>
              <p:nvPr/>
            </p:nvSpPr>
            <p:spPr bwMode="auto">
              <a:xfrm>
                <a:off x="3733800" y="2483590"/>
                <a:ext cx="7162800" cy="300281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Statistics on data:</a:t>
                </a:r>
                <a:endParaRPr lang="en-CA" altLang="en-US" sz="2400" baseline="-25000" dirty="0">
                  <a:solidFill>
                    <a:schemeClr val="tx1"/>
                  </a:solidFill>
                  <a:latin typeface="Times New Roman" pitchFamily="18" charset="0"/>
                  <a:sym typeface="Symbol" panose="05050102010706020507" pitchFamily="18" charset="2"/>
                </a:endParaRPr>
              </a:p>
              <a:p>
                <a:pPr lvl="1">
                  <a:spcBef>
                    <a:spcPct val="0"/>
                  </a:spcBef>
                </a:pPr>
                <a14:m>
                  <m:oMath xmlns:m="http://schemas.openxmlformats.org/officeDocument/2006/math">
                    <m:r>
                      <a:rPr lang="en-CA" altLang="en-US" sz="2400" b="0" i="1" dirty="0" smtClean="0">
                        <a:solidFill>
                          <a:schemeClr val="tx1"/>
                        </a:solidFill>
                        <a:latin typeface="Cambria Math" panose="02040503050406030204" pitchFamily="18" charset="0"/>
                        <a:sym typeface="Symbol" panose="05050102010706020507" pitchFamily="18" charset="2"/>
                      </a:rPr>
                      <m:t>𝐸𝑥𝑝</m:t>
                    </m:r>
                    <m:d>
                      <m:dPr>
                        <m:ctrlPr>
                          <a:rPr lang="en-CA" altLang="en-US" sz="2400" b="0" i="1" dirty="0" smtClean="0">
                            <a:solidFill>
                              <a:schemeClr val="tx1"/>
                            </a:solidFill>
                            <a:latin typeface="Cambria Math" panose="02040503050406030204" pitchFamily="18" charset="0"/>
                            <a:sym typeface="Symbol" panose="05050102010706020507" pitchFamily="18" charset="2"/>
                          </a:rPr>
                        </m:ctrlPr>
                      </m:d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d>
                    <m:r>
                      <a:rPr lang="en-CA" altLang="en-US" sz="2400" b="0" i="1" dirty="0" smtClean="0">
                        <a:solidFill>
                          <a:schemeClr val="tx1"/>
                        </a:solidFill>
                        <a:latin typeface="Cambria Math" panose="02040503050406030204" pitchFamily="18" charset="0"/>
                        <a:sym typeface="Symbol" panose="05050102010706020507" pitchFamily="18" charset="2"/>
                      </a:rPr>
                      <m:t>= </m:t>
                    </m:r>
                    <m:acc>
                      <m:accPr>
                        <m:chr m:val="̅"/>
                        <m:ctrlPr>
                          <a:rPr lang="en-CA" altLang="en-US" sz="2400" b="0" i="1" dirty="0" smtClean="0">
                            <a:solidFill>
                              <a:schemeClr val="tx1"/>
                            </a:solidFill>
                            <a:latin typeface="Cambria Math" panose="02040503050406030204" pitchFamily="18" charset="0"/>
                            <a:sym typeface="Symbol" panose="05050102010706020507" pitchFamily="18" charset="2"/>
                          </a:rPr>
                        </m:ctrlPr>
                      </m:accPr>
                      <m:e>
                        <m:sSub>
                          <m:sSubPr>
                            <m:ctrlPr>
                              <a:rPr lang="en-CA" altLang="en-US" sz="2400" b="0" i="1" dirty="0" smtClean="0">
                                <a:solidFill>
                                  <a:schemeClr val="tx1"/>
                                </a:solidFill>
                                <a:latin typeface="Cambria Math" panose="02040503050406030204" pitchFamily="18" charset="0"/>
                                <a:sym typeface="Symbol" panose="05050102010706020507" pitchFamily="18" charset="2"/>
                              </a:rPr>
                            </m:ctrlPr>
                          </m:sSubPr>
                          <m:e>
                            <m:r>
                              <a:rPr lang="en-CA" altLang="en-US" sz="2400" b="0" i="1" dirty="0" smtClean="0">
                                <a:solidFill>
                                  <a:schemeClr val="tx1"/>
                                </a:solidFill>
                                <a:latin typeface="Cambria Math" panose="02040503050406030204" pitchFamily="18" charset="0"/>
                                <a:sym typeface="Symbol" panose="05050102010706020507" pitchFamily="18" charset="2"/>
                              </a:rPr>
                              <m:t>𝑥</m:t>
                            </m:r>
                          </m:e>
                          <m:sub>
                            <m:r>
                              <a:rPr lang="en-CA" altLang="en-US" sz="2400" b="0" i="1" dirty="0" smtClean="0">
                                <a:solidFill>
                                  <a:schemeClr val="tx1"/>
                                </a:solidFill>
                                <a:latin typeface="Cambria Math" panose="02040503050406030204" pitchFamily="18" charset="0"/>
                                <a:sym typeface="Symbol" panose="05050102010706020507" pitchFamily="18" charset="2"/>
                              </a:rPr>
                              <m:t>𝑖</m:t>
                            </m:r>
                          </m:sub>
                        </m:sSub>
                      </m:e>
                    </m:acc>
                    <m:r>
                      <a:rPr lang="en-CA" altLang="en-US" sz="2400" i="1" dirty="0">
                        <a:latin typeface="Cambria Math" panose="02040503050406030204" pitchFamily="18" charset="0"/>
                        <a:sym typeface="Symbol" panose="05050102010706020507" pitchFamily="18" charset="2"/>
                      </a:rPr>
                      <m:t>= </m:t>
                    </m:r>
                    <m:f>
                      <m:fPr>
                        <m:ctrlPr>
                          <a:rPr lang="en-CA" altLang="en-US" sz="2400" i="1" dirty="0">
                            <a:latin typeface="Cambria Math" panose="02040503050406030204" pitchFamily="18" charset="0"/>
                            <a:sym typeface="Symbol" panose="05050102010706020507" pitchFamily="18" charset="2"/>
                          </a:rPr>
                        </m:ctrlPr>
                      </m:fPr>
                      <m:num>
                        <m:r>
                          <a:rPr lang="en-CA" altLang="en-US" sz="2400" i="1" dirty="0">
                            <a:latin typeface="Cambria Math" panose="02040503050406030204" pitchFamily="18" charset="0"/>
                            <a:sym typeface="Symbol" panose="05050102010706020507" pitchFamily="18" charset="2"/>
                          </a:rPr>
                          <m:t>1</m:t>
                        </m:r>
                      </m:num>
                      <m:den>
                        <m:r>
                          <a:rPr lang="en-CA" altLang="en-US" sz="2400" i="1" dirty="0" smtClean="0">
                            <a:latin typeface="Cambria Math" panose="02040503050406030204" pitchFamily="18" charset="0"/>
                            <a:sym typeface="Symbol" panose="05050102010706020507" pitchFamily="18" charset="2"/>
                          </a:rPr>
                          <m:t>𝐷</m:t>
                        </m:r>
                      </m:den>
                    </m:f>
                    <m:nary>
                      <m:naryPr>
                        <m:chr m:val="∑"/>
                        <m:supHide m:val="on"/>
                        <m:ctrlPr>
                          <a:rPr lang="en-CA" altLang="en-US" sz="2400" i="1" dirty="0">
                            <a:latin typeface="Cambria Math" panose="02040503050406030204" pitchFamily="18" charset="0"/>
                            <a:sym typeface="Symbol" panose="05050102010706020507" pitchFamily="18" charset="2"/>
                          </a:rPr>
                        </m:ctrlPr>
                      </m:naryPr>
                      <m:sub>
                        <m:r>
                          <m:rPr>
                            <m:brk m:alnAt="7"/>
                          </m:rPr>
                          <a:rPr lang="en-CA" altLang="en-US" sz="2400" i="1" dirty="0">
                            <a:latin typeface="Cambria Math" panose="02040503050406030204" pitchFamily="18" charset="0"/>
                            <a:sym typeface="Symbol" panose="05050102010706020507" pitchFamily="18" charset="2"/>
                          </a:rPr>
                          <m:t>𝑑</m:t>
                        </m:r>
                      </m:sub>
                      <m:sup/>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m:rPr>
                                <m:nor/>
                              </m:rPr>
                              <a:rPr lang="en-US" altLang="en-US" sz="2400" baseline="-25000" dirty="0">
                                <a:latin typeface="Times New Roman" pitchFamily="18" charset="0"/>
                                <a:sym typeface="Symbol" panose="05050102010706020507" pitchFamily="18" charset="2"/>
                              </a:rPr>
                              <m:t></m:t>
                            </m:r>
                            <m:r>
                              <m:rPr>
                                <m:nor/>
                              </m:rPr>
                              <a:rPr lang="en-CA" altLang="en-US" sz="2400" i="1" baseline="-25000" dirty="0">
                                <a:latin typeface="Times New Roman" pitchFamily="18" charset="0"/>
                                <a:sym typeface="Symbol" panose="05050102010706020507" pitchFamily="18" charset="2"/>
                              </a:rPr>
                              <m:t>d</m:t>
                            </m:r>
                            <m:r>
                              <m:rPr>
                                <m:nor/>
                              </m:rPr>
                              <a:rPr lang="en-US" altLang="en-US" sz="2400" i="1" baseline="-25000" dirty="0">
                                <a:latin typeface="Times New Roman" pitchFamily="18" charset="0"/>
                              </a:rPr>
                              <m:t>,</m:t>
                            </m:r>
                            <m:r>
                              <m:rPr>
                                <m:nor/>
                              </m:rPr>
                              <a:rPr lang="en-CA" altLang="en-US" sz="2400" b="0" i="0" baseline="-25000" dirty="0" smtClean="0">
                                <a:latin typeface="Times New Roman" pitchFamily="18" charset="0"/>
                              </a:rPr>
                              <m:t>i</m:t>
                            </m:r>
                            <m:r>
                              <m:rPr>
                                <m:nor/>
                              </m:rPr>
                              <a:rPr lang="en-US" altLang="en-US" sz="2400" baseline="-25000" dirty="0">
                                <a:latin typeface="Times New Roman" pitchFamily="18" charset="0"/>
                                <a:sym typeface="Symbol" panose="05050102010706020507" pitchFamily="18" charset="2"/>
                              </a:rPr>
                              <m:t></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Var</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sSup>
                          <m:sSupPr>
                            <m:ctrlPr>
                              <a:rPr lang="en-CA" altLang="en-US" sz="2400" i="1" dirty="0">
                                <a:latin typeface="Cambria Math" panose="02040503050406030204" pitchFamily="18" charset="0"/>
                                <a:sym typeface="Symbol" panose="05050102010706020507" pitchFamily="18" charset="2"/>
                              </a:rPr>
                            </m:ctrlPr>
                          </m:sSup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e>
                          <m:sup>
                            <m:r>
                              <a:rPr lang="en-CA" altLang="en-US" sz="2400" i="1" dirty="0">
                                <a:latin typeface="Cambria Math" panose="02040503050406030204" pitchFamily="18" charset="0"/>
                                <a:sym typeface="Symbol" panose="05050102010706020507" pitchFamily="18" charset="2"/>
                              </a:rPr>
                              <m:t>2</m:t>
                            </m:r>
                          </m:sup>
                        </m:sSup>
                      </m:e>
                    </m:d>
                  </m:oMath>
                </a14:m>
                <a:endParaRPr lang="en-CA" altLang="en-US" sz="2400" i="1" dirty="0">
                  <a:latin typeface="Cambria Math" panose="02040503050406030204" pitchFamily="18" charset="0"/>
                  <a:sym typeface="Symbol" panose="05050102010706020507" pitchFamily="18" charset="2"/>
                </a:endParaRPr>
              </a:p>
              <a:p>
                <a:pPr lvl="1">
                  <a:spcBef>
                    <a:spcPct val="0"/>
                  </a:spcBef>
                </a:pPr>
                <a:r>
                  <a:rPr lang="en-CA" altLang="en-US" sz="2400" i="1" dirty="0" err="1">
                    <a:latin typeface="Times New Roman" panose="02020603050405020304" pitchFamily="18" charset="0"/>
                    <a:cs typeface="Times New Roman" panose="02020603050405020304" pitchFamily="18" charset="0"/>
                    <a:sym typeface="Symbol" panose="05050102010706020507" pitchFamily="18" charset="2"/>
                  </a:rPr>
                  <a:t>StandardDeviation</a:t>
                </a:r>
                <a14:m>
                  <m:oMath xmlns:m="http://schemas.openxmlformats.org/officeDocument/2006/math">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r>
                      <a:rPr lang="en-CA" altLang="en-US" sz="2400" i="1" dirty="0">
                        <a:latin typeface="Cambria Math" panose="02040503050406030204" pitchFamily="18" charset="0"/>
                        <a:sym typeface="Symbol" panose="05050102010706020507" pitchFamily="18" charset="2"/>
                      </a:rPr>
                      <m:t>=</m:t>
                    </m:r>
                  </m:oMath>
                </a14:m>
                <a:r>
                  <a:rPr lang="en-CA" altLang="en-US" sz="2400" i="1" dirty="0">
                    <a:latin typeface="Cambria Math" panose="02040503050406030204" pitchFamily="18" charset="0"/>
                    <a:sym typeface="Symbol" panose="05050102010706020507" pitchFamily="18" charset="2"/>
                  </a:rPr>
                  <a:t>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m:rPr>
                            <m:nor/>
                          </m:rPr>
                          <a:rPr lang="en-CA" altLang="en-US" sz="2400" i="1" dirty="0" smtClean="0">
                            <a:latin typeface="Times New Roman" panose="020206030504050203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e>
                    </m:rad>
                  </m:oMath>
                </a14:m>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1</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2</m:t>
                                    </m:r>
                                  </m:sub>
                                </m:sSub>
                              </m:e>
                            </m:acc>
                          </m:e>
                        </m:d>
                      </m:e>
                    </m:d>
                  </m:oMath>
                </a14:m>
                <a:r>
                  <a:rPr lang="en-CA" altLang="en-US" sz="2400" i="1" dirty="0">
                    <a:latin typeface="Cambria Math" panose="02040503050406030204" pitchFamily="18" charset="0"/>
                    <a:sym typeface="Symbol" panose="05050102010706020507" pitchFamily="18" charset="2"/>
                  </a:rPr>
                  <a:t> </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a:t>
                </a:r>
                <a:r>
                  <a:rPr lang="en-CA" altLang="en-US" sz="2400" i="1" dirty="0">
                    <a:latin typeface="Cambria Math" panose="02040503050406030204" pitchFamily="18" charset="0"/>
                    <a:sym typeface="Symbol" panose="05050102010706020507" pitchFamily="18" charset="2"/>
                  </a:rPr>
                  <a:t> -</a:t>
                </a:r>
                <a:r>
                  <a:rPr lang="en-CA" altLang="en-US" sz="2400" i="1" dirty="0" err="1">
                    <a:latin typeface="Cambria Math" panose="02040503050406030204" pitchFamily="18" charset="0"/>
                    <a:sym typeface="Symbol" panose="05050102010706020507" pitchFamily="18" charset="2"/>
                  </a:rPr>
                  <a:t>uv</a:t>
                </a:r>
                <a:r>
                  <a:rPr lang="en-CA" altLang="en-US" sz="2400" i="1" dirty="0">
                    <a:latin typeface="Cambria Math" panose="02040503050406030204" pitchFamily="18" charset="0"/>
                    <a:sym typeface="Symbol" panose="05050102010706020507" pitchFamily="18" charset="2"/>
                  </a:rPr>
                  <a:t> </a:t>
                </a:r>
              </a:p>
            </p:txBody>
          </p:sp>
        </mc:Choice>
        <mc:Fallback xmlns="">
          <p:sp>
            <p:nvSpPr>
              <p:cNvPr id="47" name="Text Box 33"/>
              <p:cNvSpPr txBox="1">
                <a:spLocks noRot="1" noChangeAspect="1" noMove="1" noResize="1" noEditPoints="1" noAdjustHandles="1" noChangeArrowheads="1" noChangeShapeType="1" noTextEdit="1"/>
              </p:cNvSpPr>
              <p:nvPr/>
            </p:nvSpPr>
            <p:spPr bwMode="auto">
              <a:xfrm>
                <a:off x="3733800" y="2483590"/>
                <a:ext cx="7162800" cy="3002810"/>
              </a:xfrm>
              <a:prstGeom prst="rect">
                <a:avLst/>
              </a:prstGeom>
              <a:blipFill>
                <a:blip r:embed="rId3"/>
                <a:stretch>
                  <a:fillRect t="-1623" b="-344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48" name="Straight Connector 47"/>
          <p:cNvCxnSpPr/>
          <p:nvPr/>
        </p:nvCxnSpPr>
        <p:spPr bwMode="auto">
          <a:xfrm>
            <a:off x="315452" y="3995588"/>
            <a:ext cx="3875548" cy="2481412"/>
          </a:xfrm>
          <a:prstGeom prst="line">
            <a:avLst/>
          </a:prstGeom>
          <a:noFill/>
          <a:ln w="25400" cap="sq" cmpd="sng" algn="ctr">
            <a:solidFill>
              <a:schemeClr val="tx2"/>
            </a:solidFill>
            <a:prstDash val="solid"/>
            <a:round/>
            <a:headEnd type="none" w="med" len="med"/>
            <a:tailEnd type="none" w="med" len="med"/>
          </a:ln>
          <a:effectLst/>
        </p:spPr>
      </p:cxnSp>
      <p:grpSp>
        <p:nvGrpSpPr>
          <p:cNvPr id="3" name="Group 2"/>
          <p:cNvGrpSpPr/>
          <p:nvPr/>
        </p:nvGrpSpPr>
        <p:grpSpPr>
          <a:xfrm>
            <a:off x="1028236" y="4250837"/>
            <a:ext cx="2491398" cy="1702415"/>
            <a:chOff x="1028236" y="4250837"/>
            <a:chExt cx="2491398" cy="1702415"/>
          </a:xfrm>
        </p:grpSpPr>
        <p:grpSp>
          <p:nvGrpSpPr>
            <p:cNvPr id="2" name="Group 1"/>
            <p:cNvGrpSpPr/>
            <p:nvPr/>
          </p:nvGrpSpPr>
          <p:grpSpPr>
            <a:xfrm flipV="1">
              <a:off x="1295400" y="4648105"/>
              <a:ext cx="1968740" cy="1295495"/>
              <a:chOff x="1299600" y="4582825"/>
              <a:chExt cx="1968740" cy="1295495"/>
            </a:xfrm>
          </p:grpSpPr>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1328354" y="5257800"/>
                <a:ext cx="957646" cy="578710"/>
                <a:chOff x="1328354" y="5257800"/>
                <a:chExt cx="957646" cy="57871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grpSp>
          <p:grpSp>
            <p:nvGrpSpPr>
              <p:cNvPr id="44" name="Group 43"/>
              <p:cNvGrpSpPr/>
              <p:nvPr/>
            </p:nvGrpSpPr>
            <p:grpSpPr>
              <a:xfrm>
                <a:off x="2298357" y="4628720"/>
                <a:ext cx="941708" cy="635258"/>
                <a:chOff x="2298357" y="4628720"/>
                <a:chExt cx="941708" cy="635258"/>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grpSp>
        </p:grpSp>
        <p:sp>
          <p:nvSpPr>
            <p:cNvPr id="49" name="Rectangle 48"/>
            <p:cNvSpPr/>
            <p:nvPr/>
          </p:nvSpPr>
          <p:spPr>
            <a:xfrm>
              <a:off x="1028236" y="46482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0" name="Rectangle 49"/>
            <p:cNvSpPr/>
            <p:nvPr/>
          </p:nvSpPr>
          <p:spPr>
            <a:xfrm>
              <a:off x="1600200" y="4250837"/>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sp>
          <p:nvSpPr>
            <p:cNvPr id="51" name="Rectangle 50"/>
            <p:cNvSpPr/>
            <p:nvPr/>
          </p:nvSpPr>
          <p:spPr>
            <a:xfrm>
              <a:off x="3176270" y="526798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2" name="Rectangle 51"/>
            <p:cNvSpPr/>
            <p:nvPr/>
          </p:nvSpPr>
          <p:spPr>
            <a:xfrm>
              <a:off x="2590800" y="5430032"/>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53" name="Group 52"/>
          <p:cNvGrpSpPr/>
          <p:nvPr/>
        </p:nvGrpSpPr>
        <p:grpSpPr>
          <a:xfrm>
            <a:off x="-108399" y="457200"/>
            <a:ext cx="3113353" cy="1600200"/>
            <a:chOff x="-108399" y="457200"/>
            <a:chExt cx="3113353" cy="1600200"/>
          </a:xfrm>
        </p:grpSpPr>
        <p:sp>
          <p:nvSpPr>
            <p:cNvPr id="5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5" name="Group 54"/>
            <p:cNvGrpSpPr/>
            <p:nvPr/>
          </p:nvGrpSpPr>
          <p:grpSpPr>
            <a:xfrm>
              <a:off x="163895" y="1447800"/>
              <a:ext cx="1055305" cy="609600"/>
              <a:chOff x="163895" y="1447800"/>
              <a:chExt cx="1055305" cy="609600"/>
            </a:xfrm>
          </p:grpSpPr>
          <p:pic>
            <p:nvPicPr>
              <p:cNvPr id="56" name="Picture 55"/>
              <p:cNvPicPr>
                <a:picLocks noChangeAspect="1"/>
              </p:cNvPicPr>
              <p:nvPr/>
            </p:nvPicPr>
            <p:blipFill rotWithShape="1">
              <a:blip r:embed="rId4"/>
              <a:srcRect r="60197" b="72492"/>
              <a:stretch/>
            </p:blipFill>
            <p:spPr>
              <a:xfrm>
                <a:off x="163895" y="1447800"/>
                <a:ext cx="1055305" cy="609600"/>
              </a:xfrm>
              <a:prstGeom prst="rect">
                <a:avLst/>
              </a:prstGeom>
            </p:spPr>
          </p:pic>
          <p:sp>
            <p:nvSpPr>
              <p:cNvPr id="63" name="Rectangle 6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5" name="Rectangle 6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6" name="Rectangle 6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58" name="Rectangle 5"/>
          <p:cNvSpPr>
            <a:spLocks noChangeArrowheads="1"/>
          </p:cNvSpPr>
          <p:nvPr/>
        </p:nvSpPr>
        <p:spPr bwMode="auto">
          <a:xfrm>
            <a:off x="3674087" y="457200"/>
            <a:ext cx="5214889"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Grab a random face.</a:t>
            </a:r>
          </a:p>
          <a:p>
            <a:pPr algn="ctr">
              <a:spcBef>
                <a:spcPct val="0"/>
              </a:spcBef>
            </a:pPr>
            <a:r>
              <a:rPr lang="en-US" altLang="en-US" sz="2400" dirty="0">
                <a:latin typeface="Times New Roman" pitchFamily="18" charset="0"/>
              </a:rPr>
              <a:t>Is the brightness of the specified pixels</a:t>
            </a:r>
            <a:br>
              <a:rPr lang="en-US" altLang="en-US" sz="2400" dirty="0">
                <a:latin typeface="Times New Roman" pitchFamily="18" charset="0"/>
              </a:rPr>
            </a:br>
            <a:r>
              <a:rPr lang="en-US" altLang="en-US" sz="2400" dirty="0">
                <a:latin typeface="Times New Roman" pitchFamily="18" charset="0"/>
              </a:rPr>
              <a:t>positively or negatively correlated ?</a:t>
            </a:r>
          </a:p>
        </p:txBody>
      </p:sp>
      <p:pic>
        <p:nvPicPr>
          <p:cNvPr id="21506" name="Picture 2" descr="Related image"/>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76799" y="2514600"/>
            <a:ext cx="2799428" cy="2799429"/>
          </a:xfrm>
          <a:prstGeom prst="rect">
            <a:avLst/>
          </a:prstGeom>
          <a:noFill/>
          <a:extLst>
            <a:ext uri="{909E8E84-426E-40DD-AFC4-6F175D3DCCD1}">
              <a14:hiddenFill xmlns:a14="http://schemas.microsoft.com/office/drawing/2010/main">
                <a:solidFill>
                  <a:srgbClr val="FFFFFF"/>
                </a:solidFill>
              </a14:hiddenFill>
            </a:ext>
          </a:extLst>
        </p:spPr>
      </p:pic>
      <p:sp>
        <p:nvSpPr>
          <p:cNvPr id="67" name="Rectangle 5"/>
          <p:cNvSpPr>
            <a:spLocks noChangeArrowheads="1"/>
          </p:cNvSpPr>
          <p:nvPr/>
        </p:nvSpPr>
        <p:spPr bwMode="auto">
          <a:xfrm>
            <a:off x="3463760" y="1607403"/>
            <a:ext cx="590738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400" dirty="0">
                <a:latin typeface="Times New Roman" pitchFamily="18" charset="0"/>
              </a:rPr>
              <a:t>Positive because if one pixel is bright </a:t>
            </a:r>
            <a:br>
              <a:rPr lang="en-US" altLang="en-US" sz="2400" dirty="0">
                <a:latin typeface="Times New Roman" pitchFamily="18" charset="0"/>
              </a:rPr>
            </a:br>
            <a:r>
              <a:rPr lang="en-US" altLang="en-US" sz="2400" dirty="0">
                <a:latin typeface="Times New Roman" pitchFamily="18" charset="0"/>
              </a:rPr>
              <a:t>in a picture, the other is more likely to be.</a:t>
            </a:r>
          </a:p>
        </p:txBody>
      </p:sp>
    </p:spTree>
    <p:extLst>
      <p:ext uri="{BB962C8B-B14F-4D97-AF65-F5344CB8AC3E}">
        <p14:creationId xmlns:p14="http://schemas.microsoft.com/office/powerpoint/2010/main" val="25169150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1+#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67"/>
                                        </p:tgtEl>
                                        <p:attrNameLst>
                                          <p:attrName>style.visibility</p:attrName>
                                        </p:attrNameLst>
                                      </p:cBhvr>
                                      <p:to>
                                        <p:strVal val="visible"/>
                                      </p:to>
                                    </p:set>
                                    <p:anim calcmode="lin" valueType="num">
                                      <p:cBhvr additive="base">
                                        <p:cTn id="13" dur="500" fill="hold"/>
                                        <p:tgtEl>
                                          <p:spTgt spid="67"/>
                                        </p:tgtEl>
                                        <p:attrNameLst>
                                          <p:attrName>ppt_x</p:attrName>
                                        </p:attrNameLst>
                                      </p:cBhvr>
                                      <p:tavLst>
                                        <p:tav tm="0">
                                          <p:val>
                                            <p:strVal val="1+#ppt_w/2"/>
                                          </p:val>
                                        </p:tav>
                                        <p:tav tm="100000">
                                          <p:val>
                                            <p:strVal val="#ppt_x"/>
                                          </p:val>
                                        </p:tav>
                                      </p:tavLst>
                                    </p:anim>
                                    <p:anim calcmode="lin" valueType="num">
                                      <p:cBhvr additive="base">
                                        <p:cTn id="14"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1506"/>
                                        </p:tgtEl>
                                        <p:attrNameLst>
                                          <p:attrName>style.visibility</p:attrName>
                                        </p:attrNameLst>
                                      </p:cBhvr>
                                      <p:to>
                                        <p:strVal val="visible"/>
                                      </p:to>
                                    </p:set>
                                    <p:anim calcmode="lin" valueType="num">
                                      <p:cBhvr additive="base">
                                        <p:cTn id="19" dur="500" fill="hold"/>
                                        <p:tgtEl>
                                          <p:spTgt spid="21506"/>
                                        </p:tgtEl>
                                        <p:attrNameLst>
                                          <p:attrName>ppt_x</p:attrName>
                                        </p:attrNameLst>
                                      </p:cBhvr>
                                      <p:tavLst>
                                        <p:tav tm="0">
                                          <p:val>
                                            <p:strVal val="1+#ppt_w/2"/>
                                          </p:val>
                                        </p:tav>
                                        <p:tav tm="100000">
                                          <p:val>
                                            <p:strVal val="#ppt_x"/>
                                          </p:val>
                                        </p:tav>
                                      </p:tavLst>
                                    </p:anim>
                                    <p:anim calcmode="lin" valueType="num">
                                      <p:cBhvr additive="base">
                                        <p:cTn id="20" dur="500" fill="hold"/>
                                        <p:tgtEl>
                                          <p:spTgt spid="2150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p:bldP spid="67" grpId="0"/>
    </p:bldLst>
  </p:timing>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7" name="Text Box 33"/>
          <p:cNvSpPr txBox="1">
            <a:spLocks noChangeArrowheads="1"/>
          </p:cNvSpPr>
          <p:nvPr/>
        </p:nvSpPr>
        <p:spPr bwMode="auto">
          <a:xfrm>
            <a:off x="1600200" y="1402140"/>
            <a:ext cx="7620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More than two pixels, gives more then two dimensions.</a:t>
            </a:r>
          </a:p>
          <a:p>
            <a:pPr>
              <a:spcBef>
                <a:spcPct val="0"/>
              </a:spcBef>
            </a:pPr>
            <a:r>
              <a:rPr lang="en-CA" altLang="en-US" sz="2400" dirty="0">
                <a:solidFill>
                  <a:schemeClr val="tx1"/>
                </a:solidFill>
                <a:latin typeface="Times New Roman" pitchFamily="18" charset="0"/>
                <a:sym typeface="Symbol" panose="05050102010706020507" pitchFamily="18" charset="2"/>
              </a:rPr>
              <a:t>For every pair of pixels, </a:t>
            </a:r>
            <a:br>
              <a:rPr lang="en-CA" altLang="en-US" sz="2400" dirty="0">
                <a:solidFill>
                  <a:schemeClr val="tx1"/>
                </a:solidFill>
                <a:latin typeface="Times New Roman" pitchFamily="18" charset="0"/>
                <a:sym typeface="Symbol" panose="05050102010706020507" pitchFamily="18" charset="2"/>
              </a:rPr>
            </a:br>
            <a:r>
              <a:rPr lang="en-CA" altLang="en-US" sz="2400" dirty="0">
                <a:solidFill>
                  <a:schemeClr val="tx1"/>
                </a:solidFill>
                <a:latin typeface="Times New Roman" pitchFamily="18" charset="0"/>
                <a:sym typeface="Symbol" panose="05050102010706020507" pitchFamily="18" charset="2"/>
              </a:rPr>
              <a:t>   we compute the covariance between them.</a:t>
            </a:r>
          </a:p>
          <a:p>
            <a:pPr>
              <a:spcBef>
                <a:spcPct val="0"/>
              </a:spcBef>
            </a:pPr>
            <a:r>
              <a:rPr lang="en-CA" altLang="en-US" sz="2400" dirty="0">
                <a:latin typeface="Times New Roman" pitchFamily="18" charset="0"/>
                <a:sym typeface="Symbol" panose="05050102010706020507" pitchFamily="18" charset="2"/>
              </a:rPr>
              <a:t>We form the </a:t>
            </a:r>
            <a:r>
              <a:rPr lang="en-CA" altLang="en-US" sz="2400" dirty="0">
                <a:solidFill>
                  <a:schemeClr val="tx2"/>
                </a:solidFill>
                <a:latin typeface="Times New Roman" pitchFamily="18" charset="0"/>
                <a:sym typeface="Symbol" panose="05050102010706020507" pitchFamily="18" charset="2"/>
              </a:rPr>
              <a:t>covariance </a:t>
            </a:r>
            <a:r>
              <a:rPr lang="en-CA" altLang="en-US" sz="2400" dirty="0" err="1">
                <a:solidFill>
                  <a:schemeClr val="tx2"/>
                </a:solidFill>
                <a:latin typeface="Times New Roman" pitchFamily="18" charset="0"/>
                <a:sym typeface="Symbol" panose="05050102010706020507" pitchFamily="18" charset="2"/>
              </a:rPr>
              <a:t>martrix</a:t>
            </a:r>
            <a:r>
              <a:rPr lang="en-CA" altLang="en-US" sz="2400" dirty="0">
                <a:solidFill>
                  <a:schemeClr val="tx2"/>
                </a:solidFill>
                <a:latin typeface="Times New Roman" pitchFamily="18" charset="0"/>
                <a:sym typeface="Symbol" panose="05050102010706020507" pitchFamily="18" charset="2"/>
              </a:rPr>
              <a:t> </a:t>
            </a:r>
            <a:r>
              <a:rPr lang="en-CA" altLang="en-US" sz="2400" i="1" dirty="0">
                <a:latin typeface="Times New Roman" pitchFamily="18" charset="0"/>
                <a:sym typeface="Symbol" panose="05050102010706020507" pitchFamily="18" charset="2"/>
              </a:rPr>
              <a:t>M</a:t>
            </a:r>
            <a:r>
              <a:rPr lang="en-CA" altLang="en-US" sz="2400" dirty="0">
                <a:latin typeface="Times New Roman" pitchFamily="18" charset="0"/>
                <a:sym typeface="Symbol" panose="05050102010706020507" pitchFamily="18" charset="2"/>
              </a:rPr>
              <a:t>.</a:t>
            </a:r>
            <a:endParaRPr lang="en-CA" altLang="en-US" sz="2400" dirty="0">
              <a:solidFill>
                <a:schemeClr val="tx1"/>
              </a:solidFill>
              <a:latin typeface="Times New Roman" pitchFamily="18" charset="0"/>
              <a:sym typeface="Symbol" panose="05050102010706020507" pitchFamily="18" charset="2"/>
            </a:endParaRPr>
          </a:p>
        </p:txBody>
      </p:sp>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48" name="Straight Connector 47"/>
          <p:cNvCxnSpPr/>
          <p:nvPr/>
        </p:nvCxnSpPr>
        <p:spPr bwMode="auto">
          <a:xfrm>
            <a:off x="315452" y="3995588"/>
            <a:ext cx="3875548" cy="2481412"/>
          </a:xfrm>
          <a:prstGeom prst="line">
            <a:avLst/>
          </a:prstGeom>
          <a:noFill/>
          <a:ln w="25400" cap="sq" cmpd="sng" algn="ctr">
            <a:solidFill>
              <a:schemeClr val="tx2"/>
            </a:solidFill>
            <a:prstDash val="solid"/>
            <a:round/>
            <a:headEnd type="none" w="med" len="med"/>
            <a:tailEnd type="none" w="med" len="med"/>
          </a:ln>
          <a:effectLst/>
        </p:spPr>
      </p:cxnSp>
      <p:grpSp>
        <p:nvGrpSpPr>
          <p:cNvPr id="3" name="Group 2"/>
          <p:cNvGrpSpPr/>
          <p:nvPr/>
        </p:nvGrpSpPr>
        <p:grpSpPr>
          <a:xfrm>
            <a:off x="1028236" y="4250837"/>
            <a:ext cx="2491398" cy="1702415"/>
            <a:chOff x="1028236" y="4250837"/>
            <a:chExt cx="2491398" cy="1702415"/>
          </a:xfrm>
        </p:grpSpPr>
        <p:grpSp>
          <p:nvGrpSpPr>
            <p:cNvPr id="2" name="Group 1"/>
            <p:cNvGrpSpPr/>
            <p:nvPr/>
          </p:nvGrpSpPr>
          <p:grpSpPr>
            <a:xfrm flipV="1">
              <a:off x="1295400" y="4648105"/>
              <a:ext cx="1968740" cy="1295495"/>
              <a:chOff x="1299600" y="4582825"/>
              <a:chExt cx="1968740" cy="1295495"/>
            </a:xfrm>
          </p:grpSpPr>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1328354" y="5257800"/>
                <a:ext cx="957646" cy="578710"/>
                <a:chOff x="1328354" y="5257800"/>
                <a:chExt cx="957646" cy="57871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grpSp>
          <p:grpSp>
            <p:nvGrpSpPr>
              <p:cNvPr id="44" name="Group 43"/>
              <p:cNvGrpSpPr/>
              <p:nvPr/>
            </p:nvGrpSpPr>
            <p:grpSpPr>
              <a:xfrm>
                <a:off x="2298357" y="4628720"/>
                <a:ext cx="941708" cy="635258"/>
                <a:chOff x="2298357" y="4628720"/>
                <a:chExt cx="941708" cy="635258"/>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grpSp>
        </p:grpSp>
        <p:sp>
          <p:nvSpPr>
            <p:cNvPr id="49" name="Rectangle 48"/>
            <p:cNvSpPr/>
            <p:nvPr/>
          </p:nvSpPr>
          <p:spPr>
            <a:xfrm>
              <a:off x="1028236" y="46482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0" name="Rectangle 49"/>
            <p:cNvSpPr/>
            <p:nvPr/>
          </p:nvSpPr>
          <p:spPr>
            <a:xfrm>
              <a:off x="1600200" y="4250837"/>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sp>
          <p:nvSpPr>
            <p:cNvPr id="51" name="Rectangle 50"/>
            <p:cNvSpPr/>
            <p:nvPr/>
          </p:nvSpPr>
          <p:spPr>
            <a:xfrm>
              <a:off x="3176270" y="526798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2" name="Rectangle 51"/>
            <p:cNvSpPr/>
            <p:nvPr/>
          </p:nvSpPr>
          <p:spPr>
            <a:xfrm>
              <a:off x="2590800" y="5430032"/>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53" name="Group 52"/>
          <p:cNvGrpSpPr/>
          <p:nvPr/>
        </p:nvGrpSpPr>
        <p:grpSpPr>
          <a:xfrm>
            <a:off x="-108399" y="457200"/>
            <a:ext cx="3113353" cy="1600200"/>
            <a:chOff x="-108399" y="457200"/>
            <a:chExt cx="3113353" cy="1600200"/>
          </a:xfrm>
        </p:grpSpPr>
        <p:sp>
          <p:nvSpPr>
            <p:cNvPr id="5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5" name="Group 54"/>
            <p:cNvGrpSpPr/>
            <p:nvPr/>
          </p:nvGrpSpPr>
          <p:grpSpPr>
            <a:xfrm>
              <a:off x="163895" y="1447800"/>
              <a:ext cx="1055305" cy="609600"/>
              <a:chOff x="163895" y="1447800"/>
              <a:chExt cx="1055305" cy="609600"/>
            </a:xfrm>
          </p:grpSpPr>
          <p:pic>
            <p:nvPicPr>
              <p:cNvPr id="56" name="Picture 55"/>
              <p:cNvPicPr>
                <a:picLocks noChangeAspect="1"/>
              </p:cNvPicPr>
              <p:nvPr/>
            </p:nvPicPr>
            <p:blipFill rotWithShape="1">
              <a:blip r:embed="rId3"/>
              <a:srcRect r="60197" b="72492"/>
              <a:stretch/>
            </p:blipFill>
            <p:spPr>
              <a:xfrm>
                <a:off x="163895" y="1447800"/>
                <a:ext cx="1055305" cy="609600"/>
              </a:xfrm>
              <a:prstGeom prst="rect">
                <a:avLst/>
              </a:prstGeom>
            </p:spPr>
          </p:pic>
          <p:sp>
            <p:nvSpPr>
              <p:cNvPr id="63" name="Rectangle 6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5" name="Rectangle 6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6" name="Rectangle 6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mc:AlternateContent xmlns:mc="http://schemas.openxmlformats.org/markup-compatibility/2006" xmlns:a14="http://schemas.microsoft.com/office/drawing/2010/main">
        <mc:Choice Requires="a14">
          <p:sp>
            <p:nvSpPr>
              <p:cNvPr id="37" name="Text Box 33"/>
              <p:cNvSpPr txBox="1">
                <a:spLocks noChangeArrowheads="1"/>
              </p:cNvSpPr>
              <p:nvPr/>
            </p:nvSpPr>
            <p:spPr bwMode="auto">
              <a:xfrm>
                <a:off x="3733800" y="3871754"/>
                <a:ext cx="7162800" cy="180921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𝑗</m:t>
                                    </m:r>
                                  </m:sub>
                                </m:sSub>
                              </m:e>
                            </m:acc>
                          </m:e>
                        </m:d>
                      </m:e>
                    </m:d>
                  </m:oMath>
                </a14:m>
                <a:r>
                  <a:rPr lang="en-CA" altLang="en-US" sz="2400" i="1" dirty="0">
                    <a:latin typeface="Cambria Math" panose="02040503050406030204" pitchFamily="18" charset="0"/>
                    <a:sym typeface="Symbol" panose="05050102010706020507" pitchFamily="18" charset="2"/>
                  </a:rPr>
                  <a:t> </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a:t>
                </a:r>
                <a:r>
                  <a:rPr lang="en-CA" altLang="en-US" sz="2400" i="1" dirty="0">
                    <a:latin typeface="Cambria Math" panose="02040503050406030204" pitchFamily="18" charset="0"/>
                    <a:sym typeface="Symbol" panose="05050102010706020507" pitchFamily="18" charset="2"/>
                  </a:rPr>
                  <a:t> -</a:t>
                </a:r>
                <a:r>
                  <a:rPr lang="en-CA" altLang="en-US" sz="2400" i="1" dirty="0" err="1">
                    <a:latin typeface="Cambria Math" panose="02040503050406030204" pitchFamily="18" charset="0"/>
                    <a:sym typeface="Symbol" panose="05050102010706020507" pitchFamily="18" charset="2"/>
                  </a:rPr>
                  <a:t>uv</a:t>
                </a:r>
                <a:r>
                  <a:rPr lang="en-CA" altLang="en-US" sz="2400" i="1" dirty="0">
                    <a:latin typeface="Cambria Math" panose="02040503050406030204" pitchFamily="18" charset="0"/>
                    <a:sym typeface="Symbol" panose="05050102010706020507" pitchFamily="18" charset="2"/>
                  </a:rPr>
                  <a:t> </a:t>
                </a:r>
              </a:p>
            </p:txBody>
          </p:sp>
        </mc:Choice>
        <mc:Fallback xmlns="">
          <p:sp>
            <p:nvSpPr>
              <p:cNvPr id="37" name="Text Box 33"/>
              <p:cNvSpPr txBox="1">
                <a:spLocks noRot="1" noChangeAspect="1" noMove="1" noResize="1" noEditPoints="1" noAdjustHandles="1" noChangeArrowheads="1" noChangeShapeType="1" noTextEdit="1"/>
              </p:cNvSpPr>
              <p:nvPr/>
            </p:nvSpPr>
            <p:spPr bwMode="auto">
              <a:xfrm>
                <a:off x="3733800" y="3871754"/>
                <a:ext cx="7162800" cy="1809213"/>
              </a:xfrm>
              <a:prstGeom prst="rect">
                <a:avLst/>
              </a:prstGeom>
              <a:blipFill>
                <a:blip r:embed="rId4"/>
                <a:stretch>
                  <a:fillRect b="-673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2819400" y="2978209"/>
                <a:ext cx="2971800" cy="75559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M</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d>
                      <m:dPr>
                        <m:begChr m:val="["/>
                        <m:endChr m:val="]"/>
                        <m:ctrlPr>
                          <a:rPr lang="en-CA" altLang="en-US" sz="2400" b="0" i="1" smtClean="0">
                            <a:latin typeface="Cambria Math" panose="02040503050406030204" pitchFamily="18" charset="0"/>
                            <a:sym typeface="Symbol" panose="05050102010706020507" pitchFamily="18" charset="2"/>
                          </a:rPr>
                        </m:ctrlPr>
                      </m:dPr>
                      <m:e>
                        <m:m>
                          <m:mPr>
                            <m:mcs>
                              <m:mc>
                                <m:mcPr>
                                  <m:count m:val="2"/>
                                  <m:mcJc m:val="center"/>
                                </m:mcPr>
                              </m:mc>
                            </m:mcs>
                            <m:ctrlPr>
                              <a:rPr lang="en-CA" altLang="en-US" sz="2400" b="0" i="1" smtClean="0">
                                <a:latin typeface="Cambria Math" panose="02040503050406030204" pitchFamily="18" charset="0"/>
                                <a:sym typeface="Symbol" panose="05050102010706020507" pitchFamily="18" charset="2"/>
                              </a:rPr>
                            </m:ctrlPr>
                          </m:mPr>
                          <m:mr>
                            <m:e>
                              <m:r>
                                <m:rPr>
                                  <m:brk m:alnAt="7"/>
                                </m:rP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  </m:t>
                              </m:r>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𝑢</m:t>
                                  </m:r>
                                </m:e>
                                <m:sup>
                                  <m:r>
                                    <a:rPr lang="en-CA" altLang="en-US" sz="2400" b="0" i="1" smtClean="0">
                                      <a:latin typeface="Cambria Math" panose="02040503050406030204" pitchFamily="18" charset="0"/>
                                      <a:sym typeface="Symbol" panose="05050102010706020507" pitchFamily="18" charset="2"/>
                                    </a:rPr>
                                    <m:t>2</m:t>
                                  </m:r>
                                </m:sup>
                              </m:sSup>
                            </m:e>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mr>
                          <m:mr>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e>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𝑣</m:t>
                                  </m:r>
                                </m:e>
                                <m:sup>
                                  <m:r>
                                    <a:rPr lang="en-CA" altLang="en-US" sz="2400" b="0" i="1" smtClean="0">
                                      <a:latin typeface="Cambria Math" panose="02040503050406030204" pitchFamily="18" charset="0"/>
                                      <a:sym typeface="Symbol" panose="05050102010706020507" pitchFamily="18" charset="2"/>
                                    </a:rPr>
                                    <m:t>2</m:t>
                                  </m:r>
                                </m:sup>
                              </m:sSup>
                            </m:e>
                          </m:mr>
                        </m:m>
                      </m:e>
                    </m:d>
                  </m:oMath>
                </a14:m>
                <a:endParaRPr lang="en-CA" altLang="en-US" sz="2400" i="1"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2819400" y="2978209"/>
                <a:ext cx="2971800" cy="755591"/>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9" name="Text Box 33"/>
          <p:cNvSpPr txBox="1">
            <a:spLocks noChangeArrowheads="1"/>
          </p:cNvSpPr>
          <p:nvPr/>
        </p:nvSpPr>
        <p:spPr bwMode="auto">
          <a:xfrm>
            <a:off x="3483504" y="4274847"/>
            <a:ext cx="12954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i="1" dirty="0">
                <a:solidFill>
                  <a:schemeClr val="tx1"/>
                </a:solidFill>
                <a:latin typeface="Times New Roman" pitchFamily="18" charset="0"/>
                <a:sym typeface="Symbol" panose="05050102010706020507" pitchFamily="18" charset="2"/>
              </a:rPr>
              <a:t>M</a:t>
            </a:r>
            <a:r>
              <a:rPr lang="en-CA" altLang="en-US" sz="2400" dirty="0">
                <a:solidFill>
                  <a:schemeClr val="tx1"/>
                </a:solidFill>
                <a:latin typeface="Times New Roman" pitchFamily="18" charset="0"/>
                <a:sym typeface="Symbol" panose="05050102010706020507" pitchFamily="18" charset="2"/>
              </a:rPr>
              <a:t> </a:t>
            </a:r>
            <a:r>
              <a:rPr lang="en-CA" altLang="en-US" sz="2400" i="1" baseline="-25000" dirty="0" err="1">
                <a:solidFill>
                  <a:schemeClr val="tx1"/>
                </a:solidFill>
                <a:latin typeface="Times New Roman" pitchFamily="18" charset="0"/>
                <a:sym typeface="Symbol" panose="05050102010706020507" pitchFamily="18" charset="2"/>
              </a:rPr>
              <a:t>i,j</a:t>
            </a:r>
            <a:r>
              <a:rPr lang="en-CA" altLang="en-US" sz="2400" dirty="0">
                <a:solidFill>
                  <a:schemeClr val="tx1"/>
                </a:solidFill>
                <a:latin typeface="Times New Roman" pitchFamily="18" charset="0"/>
                <a:sym typeface="Symbol" panose="05050102010706020507" pitchFamily="18" charset="2"/>
              </a:rPr>
              <a:t> =</a:t>
            </a:r>
          </a:p>
        </p:txBody>
      </p:sp>
    </p:spTree>
    <p:extLst>
      <p:ext uri="{BB962C8B-B14F-4D97-AF65-F5344CB8AC3E}">
        <p14:creationId xmlns:p14="http://schemas.microsoft.com/office/powerpoint/2010/main" val="38315262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47">
                                            <p:txEl>
                                              <p:pRg st="0" end="0"/>
                                            </p:txEl>
                                          </p:spTgt>
                                        </p:tgtEl>
                                        <p:attrNameLst>
                                          <p:attrName>style.visibility</p:attrName>
                                        </p:attrNameLst>
                                      </p:cBhvr>
                                      <p:to>
                                        <p:strVal val="visible"/>
                                      </p:to>
                                    </p:set>
                                    <p:anim calcmode="lin" valueType="num">
                                      <p:cBhvr additive="base">
                                        <p:cTn id="7" dur="500" fill="hold"/>
                                        <p:tgtEl>
                                          <p:spTgt spid="47">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47">
                                            <p:txEl>
                                              <p:pRg st="1" end="1"/>
                                            </p:txEl>
                                          </p:spTgt>
                                        </p:tgtEl>
                                        <p:attrNameLst>
                                          <p:attrName>style.visibility</p:attrName>
                                        </p:attrNameLst>
                                      </p:cBhvr>
                                      <p:to>
                                        <p:strVal val="visible"/>
                                      </p:to>
                                    </p:set>
                                    <p:anim calcmode="lin" valueType="num">
                                      <p:cBhvr additive="base">
                                        <p:cTn id="13" dur="500" fill="hold"/>
                                        <p:tgtEl>
                                          <p:spTgt spid="47">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47">
                                            <p:txEl>
                                              <p:pRg st="2" end="2"/>
                                            </p:txEl>
                                          </p:spTgt>
                                        </p:tgtEl>
                                        <p:attrNameLst>
                                          <p:attrName>style.visibility</p:attrName>
                                        </p:attrNameLst>
                                      </p:cBhvr>
                                      <p:to>
                                        <p:strVal val="visible"/>
                                      </p:to>
                                    </p:set>
                                    <p:anim calcmode="lin" valueType="num">
                                      <p:cBhvr additive="base">
                                        <p:cTn id="19" dur="500" fill="hold"/>
                                        <p:tgtEl>
                                          <p:spTgt spid="47">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47">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38"/>
                                        </p:tgtEl>
                                        <p:attrNameLst>
                                          <p:attrName>style.visibility</p:attrName>
                                        </p:attrNameLst>
                                      </p:cBhvr>
                                      <p:to>
                                        <p:strVal val="visible"/>
                                      </p:to>
                                    </p:set>
                                    <p:anim calcmode="lin" valueType="num">
                                      <p:cBhvr additive="base">
                                        <p:cTn id="23" dur="500" fill="hold"/>
                                        <p:tgtEl>
                                          <p:spTgt spid="38"/>
                                        </p:tgtEl>
                                        <p:attrNameLst>
                                          <p:attrName>ppt_x</p:attrName>
                                        </p:attrNameLst>
                                      </p:cBhvr>
                                      <p:tavLst>
                                        <p:tav tm="0">
                                          <p:val>
                                            <p:strVal val="1+#ppt_w/2"/>
                                          </p:val>
                                        </p:tav>
                                        <p:tav tm="100000">
                                          <p:val>
                                            <p:strVal val="#ppt_x"/>
                                          </p:val>
                                        </p:tav>
                                      </p:tavLst>
                                    </p:anim>
                                    <p:anim calcmode="lin" valueType="num">
                                      <p:cBhvr additive="base">
                                        <p:cTn id="24"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39"/>
                                        </p:tgtEl>
                                        <p:attrNameLst>
                                          <p:attrName>style.visibility</p:attrName>
                                        </p:attrNameLst>
                                      </p:cBhvr>
                                      <p:to>
                                        <p:strVal val="visible"/>
                                      </p:to>
                                    </p:set>
                                    <p:anim calcmode="lin" valueType="num">
                                      <p:cBhvr additive="base">
                                        <p:cTn id="29" dur="500" fill="hold"/>
                                        <p:tgtEl>
                                          <p:spTgt spid="39"/>
                                        </p:tgtEl>
                                        <p:attrNameLst>
                                          <p:attrName>ppt_x</p:attrName>
                                        </p:attrNameLst>
                                      </p:cBhvr>
                                      <p:tavLst>
                                        <p:tav tm="0">
                                          <p:val>
                                            <p:strVal val="1+#ppt_w/2"/>
                                          </p:val>
                                        </p:tav>
                                        <p:tav tm="100000">
                                          <p:val>
                                            <p:strVal val="#ppt_x"/>
                                          </p:val>
                                        </p:tav>
                                      </p:tavLst>
                                    </p:anim>
                                    <p:anim calcmode="lin" valueType="num">
                                      <p:cBhvr additive="base">
                                        <p:cTn id="30"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animBg="1"/>
    </p:bldLst>
  </p:timing>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47" name="Text Box 33"/>
          <p:cNvSpPr txBox="1">
            <a:spLocks noChangeArrowheads="1"/>
          </p:cNvSpPr>
          <p:nvPr/>
        </p:nvSpPr>
        <p:spPr bwMode="auto">
          <a:xfrm>
            <a:off x="1600200" y="1402140"/>
            <a:ext cx="7620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More than two pixels, gives more then two dimensions.</a:t>
            </a:r>
          </a:p>
          <a:p>
            <a:pPr>
              <a:spcBef>
                <a:spcPct val="0"/>
              </a:spcBef>
            </a:pPr>
            <a:r>
              <a:rPr lang="en-CA" altLang="en-US" sz="2400" dirty="0">
                <a:solidFill>
                  <a:schemeClr val="tx1"/>
                </a:solidFill>
                <a:latin typeface="Times New Roman" pitchFamily="18" charset="0"/>
                <a:sym typeface="Symbol" panose="05050102010706020507" pitchFamily="18" charset="2"/>
              </a:rPr>
              <a:t>For every pair of pixels, </a:t>
            </a:r>
            <a:br>
              <a:rPr lang="en-CA" altLang="en-US" sz="2400" dirty="0">
                <a:solidFill>
                  <a:schemeClr val="tx1"/>
                </a:solidFill>
                <a:latin typeface="Times New Roman" pitchFamily="18" charset="0"/>
                <a:sym typeface="Symbol" panose="05050102010706020507" pitchFamily="18" charset="2"/>
              </a:rPr>
            </a:br>
            <a:r>
              <a:rPr lang="en-CA" altLang="en-US" sz="2400" dirty="0">
                <a:solidFill>
                  <a:schemeClr val="tx1"/>
                </a:solidFill>
                <a:latin typeface="Times New Roman" pitchFamily="18" charset="0"/>
                <a:sym typeface="Symbol" panose="05050102010706020507" pitchFamily="18" charset="2"/>
              </a:rPr>
              <a:t>   we compute the covariance between them.</a:t>
            </a:r>
          </a:p>
          <a:p>
            <a:pPr>
              <a:spcBef>
                <a:spcPct val="0"/>
              </a:spcBef>
            </a:pPr>
            <a:r>
              <a:rPr lang="en-CA" altLang="en-US" sz="2400" dirty="0">
                <a:latin typeface="Times New Roman" pitchFamily="18" charset="0"/>
                <a:sym typeface="Symbol" panose="05050102010706020507" pitchFamily="18" charset="2"/>
              </a:rPr>
              <a:t>We form the </a:t>
            </a:r>
            <a:r>
              <a:rPr lang="en-CA" altLang="en-US" sz="2400" dirty="0">
                <a:solidFill>
                  <a:schemeClr val="tx2"/>
                </a:solidFill>
                <a:latin typeface="Times New Roman" pitchFamily="18" charset="0"/>
                <a:sym typeface="Symbol" panose="05050102010706020507" pitchFamily="18" charset="2"/>
              </a:rPr>
              <a:t>covariance </a:t>
            </a:r>
            <a:r>
              <a:rPr lang="en-CA" altLang="en-US" sz="2400" dirty="0" err="1">
                <a:solidFill>
                  <a:schemeClr val="tx2"/>
                </a:solidFill>
                <a:latin typeface="Times New Roman" pitchFamily="18" charset="0"/>
                <a:sym typeface="Symbol" panose="05050102010706020507" pitchFamily="18" charset="2"/>
              </a:rPr>
              <a:t>martrix</a:t>
            </a:r>
            <a:r>
              <a:rPr lang="en-CA" altLang="en-US" sz="2400" dirty="0">
                <a:solidFill>
                  <a:schemeClr val="tx2"/>
                </a:solidFill>
                <a:latin typeface="Times New Roman" pitchFamily="18" charset="0"/>
                <a:sym typeface="Symbol" panose="05050102010706020507" pitchFamily="18" charset="2"/>
              </a:rPr>
              <a:t> </a:t>
            </a:r>
            <a:r>
              <a:rPr lang="en-CA" altLang="en-US" sz="2400" i="1" dirty="0">
                <a:latin typeface="Times New Roman" pitchFamily="18" charset="0"/>
                <a:sym typeface="Symbol" panose="05050102010706020507" pitchFamily="18" charset="2"/>
              </a:rPr>
              <a:t>M</a:t>
            </a:r>
            <a:r>
              <a:rPr lang="en-CA" altLang="en-US" sz="2400" dirty="0">
                <a:latin typeface="Times New Roman" pitchFamily="18" charset="0"/>
                <a:sym typeface="Symbol" panose="05050102010706020507" pitchFamily="18" charset="2"/>
              </a:rPr>
              <a:t>.</a:t>
            </a:r>
            <a:endParaRPr lang="en-CA" altLang="en-US" sz="2400" dirty="0">
              <a:solidFill>
                <a:schemeClr val="tx1"/>
              </a:solidFill>
              <a:latin typeface="Times New Roman" pitchFamily="18" charset="0"/>
              <a:sym typeface="Symbol" panose="05050102010706020507" pitchFamily="18" charset="2"/>
            </a:endParaRPr>
          </a:p>
        </p:txBody>
      </p:sp>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48" name="Straight Connector 47"/>
          <p:cNvCxnSpPr/>
          <p:nvPr/>
        </p:nvCxnSpPr>
        <p:spPr bwMode="auto">
          <a:xfrm>
            <a:off x="315452" y="3995588"/>
            <a:ext cx="3875548" cy="2481412"/>
          </a:xfrm>
          <a:prstGeom prst="line">
            <a:avLst/>
          </a:prstGeom>
          <a:noFill/>
          <a:ln w="25400" cap="sq" cmpd="sng" algn="ctr">
            <a:solidFill>
              <a:schemeClr val="tx2"/>
            </a:solidFill>
            <a:prstDash val="solid"/>
            <a:round/>
            <a:headEnd type="none" w="med" len="med"/>
            <a:tailEnd type="none" w="med" len="med"/>
          </a:ln>
          <a:effectLst/>
        </p:spPr>
      </p:cxnSp>
      <p:grpSp>
        <p:nvGrpSpPr>
          <p:cNvPr id="3" name="Group 2"/>
          <p:cNvGrpSpPr/>
          <p:nvPr/>
        </p:nvGrpSpPr>
        <p:grpSpPr>
          <a:xfrm>
            <a:off x="1028236" y="4250837"/>
            <a:ext cx="2491398" cy="1702415"/>
            <a:chOff x="1028236" y="4250837"/>
            <a:chExt cx="2491398" cy="1702415"/>
          </a:xfrm>
        </p:grpSpPr>
        <p:grpSp>
          <p:nvGrpSpPr>
            <p:cNvPr id="2" name="Group 1"/>
            <p:cNvGrpSpPr/>
            <p:nvPr/>
          </p:nvGrpSpPr>
          <p:grpSpPr>
            <a:xfrm flipV="1">
              <a:off x="1295400" y="4648105"/>
              <a:ext cx="1968740" cy="1295495"/>
              <a:chOff x="1299600" y="4582825"/>
              <a:chExt cx="1968740" cy="1295495"/>
            </a:xfrm>
          </p:grpSpPr>
          <p:sp>
            <p:nvSpPr>
              <p:cNvPr id="28" name="Oval 27"/>
              <p:cNvSpPr/>
              <p:nvPr/>
            </p:nvSpPr>
            <p:spPr>
              <a:xfrm rot="10800000">
                <a:off x="3197538" y="4582825"/>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299600" y="5791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31" name="Group 30"/>
              <p:cNvGrpSpPr/>
              <p:nvPr/>
            </p:nvGrpSpPr>
            <p:grpSpPr>
              <a:xfrm>
                <a:off x="1328354" y="5257800"/>
                <a:ext cx="957646" cy="578710"/>
                <a:chOff x="1328354" y="5257800"/>
                <a:chExt cx="957646" cy="578710"/>
              </a:xfrm>
            </p:grpSpPr>
            <p:cxnSp>
              <p:nvCxnSpPr>
                <p:cNvPr id="35" name="Straight Connector 34"/>
                <p:cNvCxnSpPr/>
                <p:nvPr/>
              </p:nvCxnSpPr>
              <p:spPr bwMode="auto">
                <a:xfrm>
                  <a:off x="1328354" y="5257800"/>
                  <a:ext cx="0" cy="533400"/>
                </a:xfrm>
                <a:prstGeom prst="line">
                  <a:avLst/>
                </a:prstGeom>
                <a:noFill/>
                <a:ln w="25400" cap="sq" cmpd="sng" algn="ctr">
                  <a:solidFill>
                    <a:srgbClr val="FF00FF"/>
                  </a:solidFill>
                  <a:prstDash val="solid"/>
                  <a:round/>
                  <a:headEnd type="triangle" w="med" len="med"/>
                  <a:tailEnd type="triangle" w="med" len="med"/>
                </a:ln>
                <a:effectLst/>
              </p:spPr>
            </p:cxnSp>
            <p:cxnSp>
              <p:nvCxnSpPr>
                <p:cNvPr id="42" name="Straight Connector 41"/>
                <p:cNvCxnSpPr/>
                <p:nvPr/>
              </p:nvCxnSpPr>
              <p:spPr bwMode="auto">
                <a:xfrm flipH="1">
                  <a:off x="1371600" y="5836510"/>
                  <a:ext cx="914400" cy="0"/>
                </a:xfrm>
                <a:prstGeom prst="line">
                  <a:avLst/>
                </a:prstGeom>
                <a:noFill/>
                <a:ln w="25400" cap="sq" cmpd="sng" algn="ctr">
                  <a:solidFill>
                    <a:srgbClr val="FF00FF"/>
                  </a:solidFill>
                  <a:prstDash val="solid"/>
                  <a:round/>
                  <a:headEnd type="triangle" w="med" len="med"/>
                  <a:tailEnd type="triangle" w="med" len="med"/>
                </a:ln>
                <a:effectLst/>
              </p:spPr>
            </p:cxnSp>
          </p:grpSp>
          <p:grpSp>
            <p:nvGrpSpPr>
              <p:cNvPr id="44" name="Group 43"/>
              <p:cNvGrpSpPr/>
              <p:nvPr/>
            </p:nvGrpSpPr>
            <p:grpSpPr>
              <a:xfrm>
                <a:off x="2298357" y="4628720"/>
                <a:ext cx="941708" cy="635258"/>
                <a:chOff x="2298357" y="4628720"/>
                <a:chExt cx="941708" cy="635258"/>
              </a:xfrm>
            </p:grpSpPr>
            <p:cxnSp>
              <p:nvCxnSpPr>
                <p:cNvPr id="57" name="Straight Connector 56"/>
                <p:cNvCxnSpPr/>
                <p:nvPr/>
              </p:nvCxnSpPr>
              <p:spPr bwMode="auto">
                <a:xfrm rot="10800000">
                  <a:off x="3240065" y="4678458"/>
                  <a:ext cx="0" cy="585520"/>
                </a:xfrm>
                <a:prstGeom prst="line">
                  <a:avLst/>
                </a:prstGeom>
                <a:noFill/>
                <a:ln w="25400" cap="sq" cmpd="sng" algn="ctr">
                  <a:solidFill>
                    <a:srgbClr val="FF00FF"/>
                  </a:solidFill>
                  <a:prstDash val="solid"/>
                  <a:round/>
                  <a:headEnd type="triangle" w="med" len="med"/>
                  <a:tailEnd type="triangle" w="med" len="med"/>
                </a:ln>
                <a:effectLst/>
              </p:spPr>
            </p:cxnSp>
            <p:cxnSp>
              <p:nvCxnSpPr>
                <p:cNvPr id="59" name="Straight Connector 58"/>
                <p:cNvCxnSpPr/>
                <p:nvPr/>
              </p:nvCxnSpPr>
              <p:spPr bwMode="auto">
                <a:xfrm rot="10800000" flipH="1">
                  <a:off x="2298357" y="4628720"/>
                  <a:ext cx="899181" cy="0"/>
                </a:xfrm>
                <a:prstGeom prst="line">
                  <a:avLst/>
                </a:prstGeom>
                <a:noFill/>
                <a:ln w="25400" cap="sq" cmpd="sng" algn="ctr">
                  <a:solidFill>
                    <a:srgbClr val="FF00FF"/>
                  </a:solidFill>
                  <a:prstDash val="solid"/>
                  <a:round/>
                  <a:headEnd type="triangle" w="med" len="med"/>
                  <a:tailEnd type="triangle" w="med" len="med"/>
                </a:ln>
                <a:effectLst/>
              </p:spPr>
            </p:cxnSp>
          </p:grpSp>
        </p:grpSp>
        <p:sp>
          <p:nvSpPr>
            <p:cNvPr id="49" name="Rectangle 48"/>
            <p:cNvSpPr/>
            <p:nvPr/>
          </p:nvSpPr>
          <p:spPr>
            <a:xfrm>
              <a:off x="1028236" y="464820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0" name="Rectangle 49"/>
            <p:cNvSpPr/>
            <p:nvPr/>
          </p:nvSpPr>
          <p:spPr>
            <a:xfrm>
              <a:off x="1600200" y="4250837"/>
              <a:ext cx="364202" cy="523220"/>
            </a:xfrm>
            <a:prstGeom prst="rect">
              <a:avLst/>
            </a:prstGeom>
          </p:spPr>
          <p:txBody>
            <a:bodyPr wrap="none">
              <a:spAutoFit/>
            </a:bodyPr>
            <a:lstStyle/>
            <a:p>
              <a:pPr algn="ctr"/>
              <a:r>
                <a:rPr lang="en-US" altLang="en-US" i="1" dirty="0">
                  <a:solidFill>
                    <a:srgbClr val="FF00FF"/>
                  </a:solidFill>
                  <a:sym typeface="Symbol" panose="05050102010706020507" pitchFamily="18" charset="2"/>
                </a:rPr>
                <a:t>u</a:t>
              </a:r>
              <a:endParaRPr lang="en-CA" dirty="0"/>
            </a:p>
          </p:txBody>
        </p:sp>
        <p:sp>
          <p:nvSpPr>
            <p:cNvPr id="51" name="Rectangle 50"/>
            <p:cNvSpPr/>
            <p:nvPr/>
          </p:nvSpPr>
          <p:spPr>
            <a:xfrm>
              <a:off x="3176270" y="5267980"/>
              <a:ext cx="343364" cy="523220"/>
            </a:xfrm>
            <a:prstGeom prst="rect">
              <a:avLst/>
            </a:prstGeom>
          </p:spPr>
          <p:txBody>
            <a:bodyPr wrap="none">
              <a:spAutoFit/>
            </a:bodyPr>
            <a:lstStyle/>
            <a:p>
              <a:pPr algn="ctr"/>
              <a:r>
                <a:rPr lang="en-US" i="1" dirty="0">
                  <a:solidFill>
                    <a:srgbClr val="FF00FF"/>
                  </a:solidFill>
                  <a:sym typeface="Symbol" panose="05050102010706020507" pitchFamily="18" charset="2"/>
                </a:rPr>
                <a:t>v</a:t>
              </a:r>
              <a:endParaRPr lang="en-CA" dirty="0"/>
            </a:p>
          </p:txBody>
        </p:sp>
        <p:sp>
          <p:nvSpPr>
            <p:cNvPr id="52" name="Rectangle 51"/>
            <p:cNvSpPr/>
            <p:nvPr/>
          </p:nvSpPr>
          <p:spPr>
            <a:xfrm>
              <a:off x="2590800" y="5430032"/>
              <a:ext cx="364203" cy="523220"/>
            </a:xfrm>
            <a:prstGeom prst="rect">
              <a:avLst/>
            </a:prstGeom>
          </p:spPr>
          <p:txBody>
            <a:bodyPr wrap="none">
              <a:spAutoFit/>
            </a:bodyPr>
            <a:lstStyle/>
            <a:p>
              <a:pPr algn="ctr"/>
              <a:r>
                <a:rPr lang="en-US" i="1" dirty="0">
                  <a:solidFill>
                    <a:srgbClr val="FF00FF"/>
                  </a:solidFill>
                  <a:sym typeface="Symbol" panose="05050102010706020507" pitchFamily="18" charset="2"/>
                </a:rPr>
                <a:t>u</a:t>
              </a:r>
              <a:endParaRPr lang="en-CA" dirty="0"/>
            </a:p>
          </p:txBody>
        </p:sp>
      </p:grpSp>
      <p:grpSp>
        <p:nvGrpSpPr>
          <p:cNvPr id="53" name="Group 52"/>
          <p:cNvGrpSpPr/>
          <p:nvPr/>
        </p:nvGrpSpPr>
        <p:grpSpPr>
          <a:xfrm>
            <a:off x="-108399" y="457200"/>
            <a:ext cx="3113353" cy="1600200"/>
            <a:chOff x="-108399" y="457200"/>
            <a:chExt cx="3113353" cy="1600200"/>
          </a:xfrm>
        </p:grpSpPr>
        <p:sp>
          <p:nvSpPr>
            <p:cNvPr id="5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5" name="Group 54"/>
            <p:cNvGrpSpPr/>
            <p:nvPr/>
          </p:nvGrpSpPr>
          <p:grpSpPr>
            <a:xfrm>
              <a:off x="163895" y="1447800"/>
              <a:ext cx="1055305" cy="609600"/>
              <a:chOff x="163895" y="1447800"/>
              <a:chExt cx="1055305" cy="609600"/>
            </a:xfrm>
          </p:grpSpPr>
          <p:pic>
            <p:nvPicPr>
              <p:cNvPr id="56" name="Picture 55"/>
              <p:cNvPicPr>
                <a:picLocks noChangeAspect="1"/>
              </p:cNvPicPr>
              <p:nvPr/>
            </p:nvPicPr>
            <p:blipFill rotWithShape="1">
              <a:blip r:embed="rId3"/>
              <a:srcRect r="60197" b="72492"/>
              <a:stretch/>
            </p:blipFill>
            <p:spPr>
              <a:xfrm>
                <a:off x="163895" y="1447800"/>
                <a:ext cx="1055305" cy="609600"/>
              </a:xfrm>
              <a:prstGeom prst="rect">
                <a:avLst/>
              </a:prstGeom>
            </p:spPr>
          </p:pic>
          <p:sp>
            <p:nvSpPr>
              <p:cNvPr id="63" name="Rectangle 6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5" name="Rectangle 6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6" name="Rectangle 6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mc:AlternateContent xmlns:mc="http://schemas.openxmlformats.org/markup-compatibility/2006" xmlns:a14="http://schemas.microsoft.com/office/drawing/2010/main">
        <mc:Choice Requires="a14">
          <p:sp>
            <p:nvSpPr>
              <p:cNvPr id="37" name="Text Box 33"/>
              <p:cNvSpPr txBox="1">
                <a:spLocks noChangeArrowheads="1"/>
              </p:cNvSpPr>
              <p:nvPr/>
            </p:nvSpPr>
            <p:spPr bwMode="auto">
              <a:xfrm>
                <a:off x="3733800" y="3871754"/>
                <a:ext cx="7162800" cy="198650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400" i="1" dirty="0">
                  <a:latin typeface="Cambria Math" panose="02040503050406030204" pitchFamily="18" charset="0"/>
                  <a:sym typeface="Symbol" panose="05050102010706020507" pitchFamily="18" charset="2"/>
                </a:endParaRPr>
              </a:p>
              <a:p>
                <a:pPr lvl="1">
                  <a:spcBef>
                    <a:spcPct val="0"/>
                  </a:spcBef>
                </a:pP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d>
                  </m:oMath>
                </a14:m>
                <a:br>
                  <a:rPr lang="en-CA" altLang="en-US" sz="2400" i="1" dirty="0">
                    <a:latin typeface="Cambria Math" panose="02040503050406030204" pitchFamily="18" charset="0"/>
                    <a:sym typeface="Symbol" panose="05050102010706020507" pitchFamily="18" charset="2"/>
                  </a:rPr>
                </a:br>
                <a14:m>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smtClean="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e>
                        </m:d>
                      </m:e>
                    </m:d>
                  </m:oMath>
                </a14:m>
                <a:r>
                  <a:rPr lang="en-CA" altLang="en-US" sz="2400" i="1" dirty="0">
                    <a:latin typeface="Cambria Math" panose="02040503050406030204" pitchFamily="18" charset="0"/>
                    <a:sym typeface="Symbol" panose="05050102010706020507" pitchFamily="18" charset="2"/>
                  </a:rPr>
                  <a:t> </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a:t>
                </a:r>
                <a:r>
                  <a:rPr lang="en-CA" altLang="en-US" sz="2400" i="1" dirty="0">
                    <a:latin typeface="Cambria Math" panose="02040503050406030204" pitchFamily="18" charset="0"/>
                    <a:sym typeface="Symbol" panose="05050102010706020507" pitchFamily="18" charset="2"/>
                  </a:rPr>
                  <a:t> u</a:t>
                </a:r>
                <a:r>
                  <a:rPr lang="en-CA" altLang="en-US" sz="2400" i="1" baseline="30000" dirty="0">
                    <a:latin typeface="Cambria Math" panose="02040503050406030204" pitchFamily="18" charset="0"/>
                    <a:sym typeface="Symbol" panose="05050102010706020507" pitchFamily="18" charset="2"/>
                  </a:rPr>
                  <a:t>2</a:t>
                </a:r>
              </a:p>
              <a:p>
                <a:pPr marL="457200" lvl="1" indent="0">
                  <a:spcBef>
                    <a:spcPct val="0"/>
                  </a:spcBef>
                  <a:buNone/>
                </a:pPr>
                <a:r>
                  <a:rPr lang="en-CA" altLang="en-US" sz="2400" i="1" dirty="0">
                    <a:latin typeface="Cambria Math" panose="02040503050406030204" pitchFamily="18" charset="0"/>
                    <a:sym typeface="Symbol" panose="05050102010706020507" pitchFamily="18" charset="2"/>
                  </a:rPr>
                  <a:t>    </a:t>
                </a:r>
                <a:r>
                  <a:rPr lang="en-CA" altLang="en-US" sz="2400" dirty="0">
                    <a:latin typeface="Cambria Math" panose="02040503050406030204" pitchFamily="18" charset="0"/>
                    <a:sym typeface="Symbol" panose="05050102010706020507" pitchFamily="18" charset="2"/>
                  </a:rPr>
                  <a:t>= </a:t>
                </a:r>
                <a14:m>
                  <m:oMath xmlns:m="http://schemas.openxmlformats.org/officeDocument/2006/math">
                    <m:r>
                      <m:rPr>
                        <m:nor/>
                      </m:rPr>
                      <a:rPr lang="en-CA" altLang="en-US" sz="2400" i="1" dirty="0" smtClean="0">
                        <a:latin typeface="Cambria Math" panose="02040503050406030204" pitchFamily="18" charset="0"/>
                        <a:cs typeface="Times New Roman" panose="02020603050405020304" pitchFamily="18" charset="0"/>
                        <a:sym typeface="Symbol" panose="05050102010706020507" pitchFamily="18" charset="2"/>
                      </a:rPr>
                      <m:t>V</m:t>
                    </m:r>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d>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37" name="Text Box 33"/>
              <p:cNvSpPr txBox="1">
                <a:spLocks noRot="1" noChangeAspect="1" noMove="1" noResize="1" noEditPoints="1" noAdjustHandles="1" noChangeArrowheads="1" noChangeShapeType="1" noTextEdit="1"/>
              </p:cNvSpPr>
              <p:nvPr/>
            </p:nvSpPr>
            <p:spPr bwMode="auto">
              <a:xfrm>
                <a:off x="3733800" y="3871754"/>
                <a:ext cx="7162800" cy="1986506"/>
              </a:xfrm>
              <a:prstGeom prst="rect">
                <a:avLst/>
              </a:prstGeom>
              <a:blipFill>
                <a:blip r:embed="rId4"/>
                <a:stretch>
                  <a:fillRect b="-58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2819400" y="2978209"/>
                <a:ext cx="2971800" cy="75559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M</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d>
                      <m:dPr>
                        <m:begChr m:val="["/>
                        <m:endChr m:val="]"/>
                        <m:ctrlPr>
                          <a:rPr lang="en-CA" altLang="en-US" sz="2400" b="0" i="1" smtClean="0">
                            <a:latin typeface="Cambria Math" panose="02040503050406030204" pitchFamily="18" charset="0"/>
                            <a:sym typeface="Symbol" panose="05050102010706020507" pitchFamily="18" charset="2"/>
                          </a:rPr>
                        </m:ctrlPr>
                      </m:dPr>
                      <m:e>
                        <m:m>
                          <m:mPr>
                            <m:mcs>
                              <m:mc>
                                <m:mcPr>
                                  <m:count m:val="2"/>
                                  <m:mcJc m:val="center"/>
                                </m:mcPr>
                              </m:mc>
                            </m:mcs>
                            <m:ctrlPr>
                              <a:rPr lang="en-CA" altLang="en-US" sz="2400" b="0" i="1" smtClean="0">
                                <a:latin typeface="Cambria Math" panose="02040503050406030204" pitchFamily="18" charset="0"/>
                                <a:sym typeface="Symbol" panose="05050102010706020507" pitchFamily="18" charset="2"/>
                              </a:rPr>
                            </m:ctrlPr>
                          </m:mPr>
                          <m:mr>
                            <m:e>
                              <m:r>
                                <m:rPr>
                                  <m:brk m:alnAt="7"/>
                                </m:rP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  </m:t>
                              </m:r>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𝑢</m:t>
                                  </m:r>
                                </m:e>
                                <m:sup>
                                  <m:r>
                                    <a:rPr lang="en-CA" altLang="en-US" sz="2400" b="0" i="1" smtClean="0">
                                      <a:latin typeface="Cambria Math" panose="02040503050406030204" pitchFamily="18" charset="0"/>
                                      <a:sym typeface="Symbol" panose="05050102010706020507" pitchFamily="18" charset="2"/>
                                    </a:rPr>
                                    <m:t>2</m:t>
                                  </m:r>
                                </m:sup>
                              </m:sSup>
                            </m:e>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mr>
                          <m:mr>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e>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𝑣</m:t>
                                  </m:r>
                                </m:e>
                                <m:sup>
                                  <m:r>
                                    <a:rPr lang="en-CA" altLang="en-US" sz="2400" b="0" i="1" smtClean="0">
                                      <a:latin typeface="Cambria Math" panose="02040503050406030204" pitchFamily="18" charset="0"/>
                                      <a:sym typeface="Symbol" panose="05050102010706020507" pitchFamily="18" charset="2"/>
                                    </a:rPr>
                                    <m:t>2</m:t>
                                  </m:r>
                                </m:sup>
                              </m:sSup>
                            </m:e>
                          </m:mr>
                        </m:m>
                      </m:e>
                    </m:d>
                  </m:oMath>
                </a14:m>
                <a:endParaRPr lang="en-CA" altLang="en-US" sz="2400" i="1"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2819400" y="2978209"/>
                <a:ext cx="2971800" cy="755591"/>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9" name="Text Box 33"/>
          <p:cNvSpPr txBox="1">
            <a:spLocks noChangeArrowheads="1"/>
          </p:cNvSpPr>
          <p:nvPr/>
        </p:nvSpPr>
        <p:spPr bwMode="auto">
          <a:xfrm>
            <a:off x="3483504" y="4274847"/>
            <a:ext cx="1295400" cy="461665"/>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i="1" dirty="0">
                <a:solidFill>
                  <a:schemeClr val="tx1"/>
                </a:solidFill>
                <a:latin typeface="Times New Roman" pitchFamily="18" charset="0"/>
                <a:sym typeface="Symbol" panose="05050102010706020507" pitchFamily="18" charset="2"/>
              </a:rPr>
              <a:t>M</a:t>
            </a:r>
            <a:r>
              <a:rPr lang="en-CA" altLang="en-US" sz="2400" dirty="0">
                <a:solidFill>
                  <a:schemeClr val="tx1"/>
                </a:solidFill>
                <a:latin typeface="Times New Roman" pitchFamily="18" charset="0"/>
                <a:sym typeface="Symbol" panose="05050102010706020507" pitchFamily="18" charset="2"/>
              </a:rPr>
              <a:t> </a:t>
            </a:r>
            <a:r>
              <a:rPr lang="en-CA" altLang="en-US" sz="2400" i="1" baseline="-25000" dirty="0" err="1">
                <a:solidFill>
                  <a:schemeClr val="tx1"/>
                </a:solidFill>
                <a:latin typeface="Times New Roman" pitchFamily="18" charset="0"/>
                <a:sym typeface="Symbol" panose="05050102010706020507" pitchFamily="18" charset="2"/>
              </a:rPr>
              <a:t>i,i</a:t>
            </a:r>
            <a:r>
              <a:rPr lang="en-CA" altLang="en-US" sz="2400" dirty="0">
                <a:solidFill>
                  <a:schemeClr val="tx1"/>
                </a:solidFill>
                <a:latin typeface="Times New Roman" pitchFamily="18" charset="0"/>
                <a:sym typeface="Symbol" panose="05050102010706020507" pitchFamily="18" charset="2"/>
              </a:rPr>
              <a:t> =</a:t>
            </a:r>
          </a:p>
        </p:txBody>
      </p:sp>
      <p:sp>
        <p:nvSpPr>
          <p:cNvPr id="4" name="Oval 3"/>
          <p:cNvSpPr/>
          <p:nvPr/>
        </p:nvSpPr>
        <p:spPr>
          <a:xfrm>
            <a:off x="3733800" y="3008136"/>
            <a:ext cx="685800" cy="381000"/>
          </a:xfrm>
          <a:prstGeom prst="ellipse">
            <a:avLst/>
          </a:prstGeom>
          <a:ln>
            <a:solidFill>
              <a:schemeClr val="hlink"/>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2620177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37">
                                            <p:txEl>
                                              <p:pRg st="1" end="1"/>
                                            </p:txEl>
                                          </p:spTgt>
                                        </p:tgtEl>
                                        <p:attrNameLst>
                                          <p:attrName>style.visibility</p:attrName>
                                        </p:attrNameLst>
                                      </p:cBhvr>
                                      <p:to>
                                        <p:strVal val="visible"/>
                                      </p:to>
                                    </p:set>
                                    <p:anim calcmode="lin" valueType="num">
                                      <p:cBhvr additive="base">
                                        <p:cTn id="7" dur="500" fill="hold"/>
                                        <p:tgtEl>
                                          <p:spTgt spid="37">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37">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37">
                                            <p:txEl>
                                              <p:pRg st="2" end="2"/>
                                            </p:txEl>
                                          </p:spTgt>
                                        </p:tgtEl>
                                        <p:attrNameLst>
                                          <p:attrName>style.visibility</p:attrName>
                                        </p:attrNameLst>
                                      </p:cBhvr>
                                      <p:to>
                                        <p:strVal val="visible"/>
                                      </p:to>
                                    </p:set>
                                    <p:anim calcmode="lin" valueType="num">
                                      <p:cBhvr additive="base">
                                        <p:cTn id="11" dur="500" fill="hold"/>
                                        <p:tgtEl>
                                          <p:spTgt spid="37">
                                            <p:txEl>
                                              <p:pRg st="2" end="2"/>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37">
                                            <p:txEl>
                                              <p:pRg st="2" end="2"/>
                                            </p:txEl>
                                          </p:spTgt>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additive="base">
                                        <p:cTn id="15" dur="500" fill="hold"/>
                                        <p:tgtEl>
                                          <p:spTgt spid="4"/>
                                        </p:tgtEl>
                                        <p:attrNameLst>
                                          <p:attrName>ppt_x</p:attrName>
                                        </p:attrNameLst>
                                      </p:cBhvr>
                                      <p:tavLst>
                                        <p:tav tm="0">
                                          <p:val>
                                            <p:strVal val="1+#ppt_w/2"/>
                                          </p:val>
                                        </p:tav>
                                        <p:tav tm="100000">
                                          <p:val>
                                            <p:strVal val="#ppt_x"/>
                                          </p:val>
                                        </p:tav>
                                      </p:tavLst>
                                    </p:anim>
                                    <p:anim calcmode="lin" valueType="num">
                                      <p:cBhvr additive="base">
                                        <p:cTn id="16" dur="500" fill="hold"/>
                                        <p:tgtEl>
                                          <p:spTgt spid="4"/>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39"/>
                                        </p:tgtEl>
                                        <p:attrNameLst>
                                          <p:attrName>style.visibility</p:attrName>
                                        </p:attrNameLst>
                                      </p:cBhvr>
                                      <p:to>
                                        <p:strVal val="visible"/>
                                      </p:to>
                                    </p:set>
                                    <p:anim calcmode="lin" valueType="num">
                                      <p:cBhvr additive="base">
                                        <p:cTn id="19" dur="500" fill="hold"/>
                                        <p:tgtEl>
                                          <p:spTgt spid="39"/>
                                        </p:tgtEl>
                                        <p:attrNameLst>
                                          <p:attrName>ppt_x</p:attrName>
                                        </p:attrNameLst>
                                      </p:cBhvr>
                                      <p:tavLst>
                                        <p:tav tm="0">
                                          <p:val>
                                            <p:strVal val="1+#ppt_w/2"/>
                                          </p:val>
                                        </p:tav>
                                        <p:tav tm="100000">
                                          <p:val>
                                            <p:strVal val="#ppt_x"/>
                                          </p:val>
                                        </p:tav>
                                      </p:tavLst>
                                    </p:anim>
                                    <p:anim calcmode="lin" valueType="num">
                                      <p:cBhvr additive="base">
                                        <p:cTn id="20" dur="500" fill="hold"/>
                                        <p:tgtEl>
                                          <p:spTgt spid="3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37">
                                            <p:txEl>
                                              <p:pRg st="3" end="3"/>
                                            </p:txEl>
                                          </p:spTgt>
                                        </p:tgtEl>
                                        <p:attrNameLst>
                                          <p:attrName>style.visibility</p:attrName>
                                        </p:attrNameLst>
                                      </p:cBhvr>
                                      <p:to>
                                        <p:strVal val="visible"/>
                                      </p:to>
                                    </p:set>
                                    <p:anim calcmode="lin" valueType="num">
                                      <p:cBhvr additive="base">
                                        <p:cTn id="25" dur="500" fill="hold"/>
                                        <p:tgtEl>
                                          <p:spTgt spid="37">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37">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 grpId="0" animBg="1"/>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sp>
        <p:nvSpPr>
          <p:cNvPr id="9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cxnSp>
        <p:nvCxnSpPr>
          <p:cNvPr id="45" name="Straight Connector 44"/>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2" name="Straight Connector 61"/>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48" name="Straight Connector 47"/>
          <p:cNvCxnSpPr/>
          <p:nvPr/>
        </p:nvCxnSpPr>
        <p:spPr bwMode="auto">
          <a:xfrm>
            <a:off x="315452" y="3995588"/>
            <a:ext cx="3875548" cy="2481412"/>
          </a:xfrm>
          <a:prstGeom prst="line">
            <a:avLst/>
          </a:prstGeom>
          <a:noFill/>
          <a:ln w="25400" cap="sq" cmpd="sng" algn="ctr">
            <a:solidFill>
              <a:schemeClr val="tx2"/>
            </a:solidFill>
            <a:prstDash val="solid"/>
            <a:round/>
            <a:headEnd type="none" w="med" len="med"/>
            <a:tailEnd type="none" w="med" len="med"/>
          </a:ln>
          <a:effectLst/>
        </p:spPr>
      </p:cxnSp>
      <p:grpSp>
        <p:nvGrpSpPr>
          <p:cNvPr id="53" name="Group 52"/>
          <p:cNvGrpSpPr/>
          <p:nvPr/>
        </p:nvGrpSpPr>
        <p:grpSpPr>
          <a:xfrm>
            <a:off x="-108399" y="457200"/>
            <a:ext cx="3113353" cy="1600200"/>
            <a:chOff x="-108399" y="457200"/>
            <a:chExt cx="3113353" cy="1600200"/>
          </a:xfrm>
        </p:grpSpPr>
        <p:sp>
          <p:nvSpPr>
            <p:cNvPr id="54" name="Rectangle 5"/>
            <p:cNvSpPr>
              <a:spLocks noChangeArrowheads="1"/>
            </p:cNvSpPr>
            <p:nvPr/>
          </p:nvSpPr>
          <p:spPr bwMode="auto">
            <a:xfrm>
              <a:off x="-108399" y="457200"/>
              <a:ext cx="3113353"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Lets look at two faces</a:t>
              </a:r>
              <a:br>
                <a:rPr lang="en-US" altLang="en-US" sz="2400" dirty="0">
                  <a:latin typeface="Times New Roman" pitchFamily="18" charset="0"/>
                </a:rPr>
              </a:br>
              <a:r>
                <a:rPr lang="en-US" altLang="en-US" sz="2400" dirty="0">
                  <a:latin typeface="Times New Roman" pitchFamily="18" charset="0"/>
                </a:rPr>
                <a:t>and two pixels.</a:t>
              </a:r>
            </a:p>
          </p:txBody>
        </p:sp>
        <p:grpSp>
          <p:nvGrpSpPr>
            <p:cNvPr id="55" name="Group 54"/>
            <p:cNvGrpSpPr/>
            <p:nvPr/>
          </p:nvGrpSpPr>
          <p:grpSpPr>
            <a:xfrm>
              <a:off x="163895" y="1447800"/>
              <a:ext cx="1055305" cy="609600"/>
              <a:chOff x="163895" y="1447800"/>
              <a:chExt cx="1055305" cy="609600"/>
            </a:xfrm>
          </p:grpSpPr>
          <p:pic>
            <p:nvPicPr>
              <p:cNvPr id="56" name="Picture 55"/>
              <p:cNvPicPr>
                <a:picLocks noChangeAspect="1"/>
              </p:cNvPicPr>
              <p:nvPr/>
            </p:nvPicPr>
            <p:blipFill rotWithShape="1">
              <a:blip r:embed="rId3"/>
              <a:srcRect r="60197" b="72492"/>
              <a:stretch/>
            </p:blipFill>
            <p:spPr>
              <a:xfrm>
                <a:off x="163895" y="1447800"/>
                <a:ext cx="1055305" cy="609600"/>
              </a:xfrm>
              <a:prstGeom prst="rect">
                <a:avLst/>
              </a:prstGeom>
            </p:spPr>
          </p:pic>
          <p:sp>
            <p:nvSpPr>
              <p:cNvPr id="63" name="Rectangle 62"/>
              <p:cNvSpPr/>
              <p:nvPr/>
            </p:nvSpPr>
            <p:spPr>
              <a:xfrm>
                <a:off x="3048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4" name="Rectangle 63"/>
              <p:cNvSpPr/>
              <p:nvPr/>
            </p:nvSpPr>
            <p:spPr>
              <a:xfrm>
                <a:off x="842400" y="15795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5" name="Rectangle 64"/>
              <p:cNvSpPr/>
              <p:nvPr/>
            </p:nvSpPr>
            <p:spPr>
              <a:xfrm>
                <a:off x="4572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66" name="Rectangle 65"/>
              <p:cNvSpPr/>
              <p:nvPr/>
            </p:nvSpPr>
            <p:spPr>
              <a:xfrm>
                <a:off x="994800" y="1731924"/>
                <a:ext cx="72000" cy="72000"/>
              </a:xfrm>
              <a:prstGeom prst="rect">
                <a:avLst/>
              </a:prstGeom>
              <a:ln w="25400">
                <a:solidFill>
                  <a:srgbClr val="00FF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
        <p:nvSpPr>
          <p:cNvPr id="37" name="Rectangle 5"/>
          <p:cNvSpPr>
            <a:spLocks noChangeArrowheads="1"/>
          </p:cNvSpPr>
          <p:nvPr/>
        </p:nvSpPr>
        <p:spPr bwMode="auto">
          <a:xfrm>
            <a:off x="3842719" y="4267200"/>
            <a:ext cx="5246949"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rPr>
              <a:t>These </a:t>
            </a:r>
            <a:r>
              <a:rPr lang="en-US" altLang="en-US" sz="2400" dirty="0" err="1">
                <a:latin typeface="Times New Roman" pitchFamily="18" charset="0"/>
              </a:rPr>
              <a:t>covariants</a:t>
            </a:r>
            <a:r>
              <a:rPr lang="en-US" altLang="en-US" sz="2400" dirty="0">
                <a:latin typeface="Times New Roman" pitchFamily="18" charset="0"/>
              </a:rPr>
              <a:t> helps to give rotation </a:t>
            </a:r>
            <a:br>
              <a:rPr lang="en-US" altLang="en-US" sz="2400" dirty="0">
                <a:latin typeface="Times New Roman" pitchFamily="18" charset="0"/>
              </a:rPr>
            </a:br>
            <a:r>
              <a:rPr lang="en-US" altLang="en-US" sz="2400" dirty="0">
                <a:latin typeface="Times New Roman" pitchFamily="18" charset="0"/>
              </a:rPr>
              <a:t>to the ellipse.</a:t>
            </a:r>
          </a:p>
        </p:txBody>
      </p:sp>
      <p:grpSp>
        <p:nvGrpSpPr>
          <p:cNvPr id="5" name="Group 4"/>
          <p:cNvGrpSpPr/>
          <p:nvPr/>
        </p:nvGrpSpPr>
        <p:grpSpPr>
          <a:xfrm>
            <a:off x="1133888" y="4359396"/>
            <a:ext cx="2289715" cy="1810138"/>
            <a:chOff x="1133888" y="4359396"/>
            <a:chExt cx="2289715" cy="1810138"/>
          </a:xfrm>
        </p:grpSpPr>
        <p:sp>
          <p:nvSpPr>
            <p:cNvPr id="38" name="Oval 37"/>
            <p:cNvSpPr/>
            <p:nvPr/>
          </p:nvSpPr>
          <p:spPr>
            <a:xfrm rot="1949163">
              <a:off x="1163312" y="4956733"/>
              <a:ext cx="2226862" cy="602134"/>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9" name="Oval 38"/>
            <p:cNvSpPr/>
            <p:nvPr/>
          </p:nvSpPr>
          <p:spPr>
            <a:xfrm rot="10800000" flipV="1">
              <a:off x="3037336" y="6073901"/>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0" name="Oval 39"/>
            <p:cNvSpPr/>
            <p:nvPr/>
          </p:nvSpPr>
          <p:spPr>
            <a:xfrm rot="10800000" flipV="1">
              <a:off x="3352801" y="5543167"/>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1" name="Oval 40"/>
            <p:cNvSpPr/>
            <p:nvPr/>
          </p:nvSpPr>
          <p:spPr>
            <a:xfrm rot="10800000" flipV="1">
              <a:off x="1455798" y="4359396"/>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43" name="Oval 42"/>
            <p:cNvSpPr/>
            <p:nvPr/>
          </p:nvSpPr>
          <p:spPr>
            <a:xfrm rot="10800000" flipV="1">
              <a:off x="1133888" y="4857367"/>
              <a:ext cx="70802" cy="95633"/>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60" name="Text Box 33"/>
          <p:cNvSpPr txBox="1">
            <a:spLocks noChangeArrowheads="1"/>
          </p:cNvSpPr>
          <p:nvPr/>
        </p:nvSpPr>
        <p:spPr bwMode="auto">
          <a:xfrm>
            <a:off x="1600200" y="1402140"/>
            <a:ext cx="7620000"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1"/>
                </a:solidFill>
                <a:latin typeface="Times New Roman" pitchFamily="18" charset="0"/>
                <a:sym typeface="Symbol" panose="05050102010706020507" pitchFamily="18" charset="2"/>
              </a:rPr>
              <a:t>More than two pixels, gives more then two dimensions.</a:t>
            </a:r>
          </a:p>
          <a:p>
            <a:pPr>
              <a:spcBef>
                <a:spcPct val="0"/>
              </a:spcBef>
            </a:pPr>
            <a:r>
              <a:rPr lang="en-CA" altLang="en-US" sz="2400" dirty="0">
                <a:solidFill>
                  <a:schemeClr val="tx1"/>
                </a:solidFill>
                <a:latin typeface="Times New Roman" pitchFamily="18" charset="0"/>
                <a:sym typeface="Symbol" panose="05050102010706020507" pitchFamily="18" charset="2"/>
              </a:rPr>
              <a:t>For every pair of pixels, </a:t>
            </a:r>
            <a:br>
              <a:rPr lang="en-CA" altLang="en-US" sz="2400" dirty="0">
                <a:solidFill>
                  <a:schemeClr val="tx1"/>
                </a:solidFill>
                <a:latin typeface="Times New Roman" pitchFamily="18" charset="0"/>
                <a:sym typeface="Symbol" panose="05050102010706020507" pitchFamily="18" charset="2"/>
              </a:rPr>
            </a:br>
            <a:r>
              <a:rPr lang="en-CA" altLang="en-US" sz="2400" dirty="0">
                <a:solidFill>
                  <a:schemeClr val="tx1"/>
                </a:solidFill>
                <a:latin typeface="Times New Roman" pitchFamily="18" charset="0"/>
                <a:sym typeface="Symbol" panose="05050102010706020507" pitchFamily="18" charset="2"/>
              </a:rPr>
              <a:t>   we compute the covariance between them.</a:t>
            </a:r>
          </a:p>
          <a:p>
            <a:pPr>
              <a:spcBef>
                <a:spcPct val="0"/>
              </a:spcBef>
            </a:pPr>
            <a:r>
              <a:rPr lang="en-CA" altLang="en-US" sz="2400" dirty="0">
                <a:latin typeface="Times New Roman" pitchFamily="18" charset="0"/>
                <a:sym typeface="Symbol" panose="05050102010706020507" pitchFamily="18" charset="2"/>
              </a:rPr>
              <a:t>We form the </a:t>
            </a:r>
            <a:r>
              <a:rPr lang="en-CA" altLang="en-US" sz="2400" dirty="0">
                <a:solidFill>
                  <a:schemeClr val="tx2"/>
                </a:solidFill>
                <a:latin typeface="Times New Roman" pitchFamily="18" charset="0"/>
                <a:sym typeface="Symbol" panose="05050102010706020507" pitchFamily="18" charset="2"/>
              </a:rPr>
              <a:t>covariance </a:t>
            </a:r>
            <a:r>
              <a:rPr lang="en-CA" altLang="en-US" sz="2400" dirty="0" err="1">
                <a:solidFill>
                  <a:schemeClr val="tx2"/>
                </a:solidFill>
                <a:latin typeface="Times New Roman" pitchFamily="18" charset="0"/>
                <a:sym typeface="Symbol" panose="05050102010706020507" pitchFamily="18" charset="2"/>
              </a:rPr>
              <a:t>martrix</a:t>
            </a:r>
            <a:r>
              <a:rPr lang="en-CA" altLang="en-US" sz="2400" dirty="0">
                <a:solidFill>
                  <a:schemeClr val="tx2"/>
                </a:solidFill>
                <a:latin typeface="Times New Roman" pitchFamily="18" charset="0"/>
                <a:sym typeface="Symbol" panose="05050102010706020507" pitchFamily="18" charset="2"/>
              </a:rPr>
              <a:t> </a:t>
            </a:r>
            <a:r>
              <a:rPr lang="en-CA" altLang="en-US" sz="2400" i="1" dirty="0">
                <a:latin typeface="Times New Roman" pitchFamily="18" charset="0"/>
                <a:sym typeface="Symbol" panose="05050102010706020507" pitchFamily="18" charset="2"/>
              </a:rPr>
              <a:t>M</a:t>
            </a:r>
            <a:r>
              <a:rPr lang="en-CA" altLang="en-US" sz="2400" dirty="0">
                <a:latin typeface="Times New Roman" pitchFamily="18" charset="0"/>
                <a:sym typeface="Symbol" panose="05050102010706020507" pitchFamily="18" charset="2"/>
              </a:rPr>
              <a:t>.</a:t>
            </a:r>
            <a:endParaRPr lang="en-CA" altLang="en-US" sz="2400" dirty="0">
              <a:solidFill>
                <a:schemeClr val="tx1"/>
              </a:solidFill>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2819400" y="2978209"/>
                <a:ext cx="2971800" cy="75559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i="1" dirty="0">
                    <a:latin typeface="Times New Roman" panose="02020603050405020304" pitchFamily="18" charset="0"/>
                    <a:cs typeface="Times New Roman" panose="02020603050405020304" pitchFamily="18" charset="0"/>
                    <a:sym typeface="Symbol" panose="05050102010706020507" pitchFamily="18" charset="2"/>
                  </a:rPr>
                  <a:t>M</a:t>
                </a: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d>
                      <m:dPr>
                        <m:begChr m:val="["/>
                        <m:endChr m:val="]"/>
                        <m:ctrlPr>
                          <a:rPr lang="en-CA" altLang="en-US" sz="2400" b="0" i="1" smtClean="0">
                            <a:latin typeface="Cambria Math" panose="02040503050406030204" pitchFamily="18" charset="0"/>
                            <a:sym typeface="Symbol" panose="05050102010706020507" pitchFamily="18" charset="2"/>
                          </a:rPr>
                        </m:ctrlPr>
                      </m:dPr>
                      <m:e>
                        <m:m>
                          <m:mPr>
                            <m:mcs>
                              <m:mc>
                                <m:mcPr>
                                  <m:count m:val="2"/>
                                  <m:mcJc m:val="center"/>
                                </m:mcPr>
                              </m:mc>
                            </m:mcs>
                            <m:ctrlPr>
                              <a:rPr lang="en-CA" altLang="en-US" sz="2400" b="0" i="1" smtClean="0">
                                <a:latin typeface="Cambria Math" panose="02040503050406030204" pitchFamily="18" charset="0"/>
                                <a:sym typeface="Symbol" panose="05050102010706020507" pitchFamily="18" charset="2"/>
                              </a:rPr>
                            </m:ctrlPr>
                          </m:mPr>
                          <m:mr>
                            <m:e>
                              <m:r>
                                <m:rPr>
                                  <m:brk m:alnAt="7"/>
                                </m:rP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  </m:t>
                              </m:r>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𝑢</m:t>
                                  </m:r>
                                </m:e>
                                <m:sup>
                                  <m:r>
                                    <a:rPr lang="en-CA" altLang="en-US" sz="2400" b="0" i="1" smtClean="0">
                                      <a:latin typeface="Cambria Math" panose="02040503050406030204" pitchFamily="18" charset="0"/>
                                      <a:sym typeface="Symbol" panose="05050102010706020507" pitchFamily="18" charset="2"/>
                                    </a:rPr>
                                    <m:t>2</m:t>
                                  </m:r>
                                </m:sup>
                              </m:sSup>
                            </m:e>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mr>
                          <m:mr>
                            <m:e>
                              <m:r>
                                <a:rPr lang="en-CA" altLang="en-US" sz="2400" b="0" i="1" smtClean="0">
                                  <a:latin typeface="Cambria Math" panose="02040503050406030204" pitchFamily="18" charset="0"/>
                                  <a:sym typeface="Symbol" panose="05050102010706020507" pitchFamily="18" charset="2"/>
                                </a:rPr>
                                <m:t>−</m:t>
                              </m:r>
                              <m:r>
                                <a:rPr lang="en-CA" altLang="en-US" sz="2400" b="0" i="1" smtClean="0">
                                  <a:latin typeface="Cambria Math" panose="02040503050406030204" pitchFamily="18" charset="0"/>
                                  <a:sym typeface="Symbol" panose="05050102010706020507" pitchFamily="18" charset="2"/>
                                </a:rPr>
                                <m:t>𝑢𝑣</m:t>
                              </m:r>
                            </m:e>
                            <m:e>
                              <m:sSup>
                                <m:sSupPr>
                                  <m:ctrlPr>
                                    <a:rPr lang="en-CA" altLang="en-US" sz="2400" b="0" i="1" smtClean="0">
                                      <a:latin typeface="Cambria Math" panose="02040503050406030204" pitchFamily="18" charset="0"/>
                                      <a:sym typeface="Symbol" panose="05050102010706020507" pitchFamily="18" charset="2"/>
                                    </a:rPr>
                                  </m:ctrlPr>
                                </m:sSupPr>
                                <m:e>
                                  <m:r>
                                    <a:rPr lang="en-CA" altLang="en-US" sz="2400" b="0" i="1" smtClean="0">
                                      <a:latin typeface="Cambria Math" panose="02040503050406030204" pitchFamily="18" charset="0"/>
                                      <a:sym typeface="Symbol" panose="05050102010706020507" pitchFamily="18" charset="2"/>
                                    </a:rPr>
                                    <m:t> </m:t>
                                  </m:r>
                                  <m:r>
                                    <a:rPr lang="en-CA" altLang="en-US" sz="2400" b="0" i="1" smtClean="0">
                                      <a:latin typeface="Cambria Math" panose="02040503050406030204" pitchFamily="18" charset="0"/>
                                      <a:sym typeface="Symbol" panose="05050102010706020507" pitchFamily="18" charset="2"/>
                                    </a:rPr>
                                    <m:t>𝑣</m:t>
                                  </m:r>
                                </m:e>
                                <m:sup>
                                  <m:r>
                                    <a:rPr lang="en-CA" altLang="en-US" sz="2400" b="0" i="1" smtClean="0">
                                      <a:latin typeface="Cambria Math" panose="02040503050406030204" pitchFamily="18" charset="0"/>
                                      <a:sym typeface="Symbol" panose="05050102010706020507" pitchFamily="18" charset="2"/>
                                    </a:rPr>
                                    <m:t>2</m:t>
                                  </m:r>
                                </m:sup>
                              </m:sSup>
                            </m:e>
                          </m:mr>
                        </m:m>
                      </m:e>
                    </m:d>
                  </m:oMath>
                </a14:m>
                <a:endParaRPr lang="en-CA" altLang="en-US" sz="2400" i="1"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2819400" y="2978209"/>
                <a:ext cx="2971800" cy="755591"/>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17758525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37"/>
                                        </p:tgtEl>
                                        <p:attrNameLst>
                                          <p:attrName>style.visibility</p:attrName>
                                        </p:attrNameLst>
                                      </p:cBhvr>
                                      <p:to>
                                        <p:strVal val="visible"/>
                                      </p:to>
                                    </p:set>
                                    <p:anim calcmode="lin" valueType="num">
                                      <p:cBhvr additive="base">
                                        <p:cTn id="7" dur="500" fill="hold"/>
                                        <p:tgtEl>
                                          <p:spTgt spid="37"/>
                                        </p:tgtEl>
                                        <p:attrNameLst>
                                          <p:attrName>ppt_x</p:attrName>
                                        </p:attrNameLst>
                                      </p:cBhvr>
                                      <p:tavLst>
                                        <p:tav tm="0">
                                          <p:val>
                                            <p:strVal val="1+#ppt_w/2"/>
                                          </p:val>
                                        </p:tav>
                                        <p:tav tm="100000">
                                          <p:val>
                                            <p:strVal val="#ppt_x"/>
                                          </p:val>
                                        </p:tav>
                                      </p:tavLst>
                                    </p:anim>
                                    <p:anim calcmode="lin" valueType="num">
                                      <p:cBhvr additive="base">
                                        <p:cTn id="8" dur="500" fill="hold"/>
                                        <p:tgtEl>
                                          <p:spTgt spid="37"/>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Lst>
  </p:timing>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3672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sym typeface="Symbol" panose="05050102010706020507" pitchFamily="18" charset="2"/>
              </a:rPr>
              <a:t>Maximum Likelihood:</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Given </a:t>
            </a:r>
            <a:r>
              <a:rPr lang="en-US" altLang="en-US" sz="2800" dirty="0">
                <a:solidFill>
                  <a:srgbClr val="FF00FF"/>
                </a:solidFill>
                <a:latin typeface="Times New Roman" pitchFamily="18" charset="0"/>
                <a:sym typeface="Symbol" panose="05050102010706020507" pitchFamily="18" charset="2"/>
              </a:rPr>
              <a:t>our data</a:t>
            </a:r>
            <a:r>
              <a:rPr lang="en-US" altLang="en-US" sz="2800" dirty="0">
                <a:latin typeface="Times New Roman" pitchFamily="18" charset="0"/>
                <a:sym typeface="Symbol" panose="05050102010706020507" pitchFamily="18" charset="2"/>
              </a:rPr>
              <a:t>,</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990600" y="1532097"/>
                <a:ext cx="7162800" cy="159210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14:m>
                  <m:oMath xmlns:m="http://schemas.openxmlformats.org/officeDocument/2006/math">
                    <m:r>
                      <a:rPr lang="en-CA" altLang="en-US" sz="2400" i="1" dirty="0" smtClean="0">
                        <a:latin typeface="Cambria Math" panose="02040503050406030204" pitchFamily="18" charset="0"/>
                        <a:sym typeface="Symbol" panose="05050102010706020507" pitchFamily="18" charset="2"/>
                      </a:rPr>
                      <m:t>𝐸𝑥𝑝</m:t>
                    </m:r>
                    <m:d>
                      <m:dPr>
                        <m:ctrlPr>
                          <a:rPr lang="en-CA" altLang="en-US" sz="2400" b="0" i="1" dirty="0" smtClean="0">
                            <a:latin typeface="Cambria Math" panose="02040503050406030204" pitchFamily="18" charset="0"/>
                            <a:sym typeface="Symbol" panose="05050102010706020507" pitchFamily="18" charset="2"/>
                          </a:rPr>
                        </m:ctrlPr>
                      </m:d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d>
                    <m:r>
                      <a:rPr lang="en-CA" altLang="en-US" sz="2400" b="0" i="1" dirty="0" smtClean="0">
                        <a:latin typeface="Cambria Math" panose="02040503050406030204" pitchFamily="18" charset="0"/>
                        <a:sym typeface="Symbol" panose="05050102010706020507" pitchFamily="18" charset="2"/>
                      </a:rPr>
                      <m:t>= </m:t>
                    </m:r>
                    <m:acc>
                      <m:accPr>
                        <m:chr m:val="̅"/>
                        <m:ctrlPr>
                          <a:rPr lang="en-CA" altLang="en-US" sz="2400" b="0" i="1" dirty="0" smtClean="0">
                            <a:latin typeface="Cambria Math" panose="02040503050406030204" pitchFamily="18" charset="0"/>
                            <a:sym typeface="Symbol" panose="05050102010706020507" pitchFamily="18" charset="2"/>
                          </a:rPr>
                        </m:ctrlPr>
                      </m:acc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r>
                      <a:rPr lang="en-CA" altLang="en-US" sz="2400" b="0" i="1" dirty="0" smtClean="0">
                        <a:latin typeface="Cambria Math" panose="02040503050406030204" pitchFamily="18" charset="0"/>
                        <a:sym typeface="Symbol" panose="05050102010706020507" pitchFamily="18" charset="2"/>
                      </a:rPr>
                      <m:t>= </m:t>
                    </m:r>
                    <m:f>
                      <m:fPr>
                        <m:ctrlPr>
                          <a:rPr lang="en-CA" altLang="en-US" sz="2400" b="0" i="1" dirty="0" smtClean="0">
                            <a:latin typeface="Cambria Math" panose="02040503050406030204" pitchFamily="18" charset="0"/>
                            <a:sym typeface="Symbol" panose="05050102010706020507" pitchFamily="18" charset="2"/>
                          </a:rPr>
                        </m:ctrlPr>
                      </m:fPr>
                      <m:num>
                        <m:r>
                          <a:rPr lang="en-CA" altLang="en-US" sz="2400" b="0" i="1" dirty="0" smtClean="0">
                            <a:latin typeface="Cambria Math" panose="02040503050406030204" pitchFamily="18" charset="0"/>
                            <a:sym typeface="Symbol" panose="05050102010706020507" pitchFamily="18" charset="2"/>
                          </a:rPr>
                          <m:t>1</m:t>
                        </m:r>
                      </m:num>
                      <m:den>
                        <m:r>
                          <a:rPr lang="en-CA" altLang="en-US" sz="2400" b="0" i="1" dirty="0" smtClean="0">
                            <a:latin typeface="Cambria Math" panose="02040503050406030204" pitchFamily="18" charset="0"/>
                            <a:sym typeface="Symbol" panose="05050102010706020507" pitchFamily="18" charset="2"/>
                          </a:rPr>
                          <m:t>𝐷</m:t>
                        </m:r>
                      </m:den>
                    </m:f>
                    <m:nary>
                      <m:naryPr>
                        <m:chr m:val="∑"/>
                        <m:supHide m:val="on"/>
                        <m:ctrlPr>
                          <a:rPr lang="en-CA" altLang="en-US" sz="2400" b="0" i="1" dirty="0" smtClean="0">
                            <a:latin typeface="Cambria Math" panose="02040503050406030204" pitchFamily="18" charset="0"/>
                            <a:sym typeface="Symbol" panose="05050102010706020507" pitchFamily="18" charset="2"/>
                          </a:rPr>
                        </m:ctrlPr>
                      </m:naryPr>
                      <m:sub>
                        <m:r>
                          <m:rPr>
                            <m:brk m:alnAt="7"/>
                          </m:rPr>
                          <a:rPr lang="en-CA" altLang="en-US" sz="2400" b="0" i="1" dirty="0" smtClean="0">
                            <a:latin typeface="Cambria Math" panose="02040503050406030204" pitchFamily="18" charset="0"/>
                            <a:sym typeface="Symbol" panose="05050102010706020507" pitchFamily="18" charset="2"/>
                          </a:rPr>
                          <m:t>𝑑</m:t>
                        </m:r>
                      </m:sub>
                      <m:sup/>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𝑑</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US" altLang="en-US" sz="2400" dirty="0" err="1">
                    <a:latin typeface="Times New Roman" pitchFamily="18" charset="0"/>
                    <a:sym typeface="Symbol" panose="05050102010706020507" pitchFamily="18" charset="2"/>
                  </a:rPr>
                  <a:t>Covarience</a:t>
                </a:r>
                <a:r>
                  <a:rPr lang="en-US" altLang="en-US" sz="2400" dirty="0">
                    <a:latin typeface="Times New Roman" pitchFamily="18" charset="0"/>
                    <a:sym typeface="Symbol" panose="05050102010706020507" pitchFamily="18" charset="2"/>
                  </a:rPr>
                  <a:t> Matrix: </a:t>
                </a:r>
                <a:r>
                  <a:rPr lang="en-US" altLang="en-US" sz="2400" i="1" dirty="0" err="1">
                    <a:latin typeface="Times New Roman" pitchFamily="18" charset="0"/>
                    <a:sym typeface="Symbol" panose="05050102010706020507" pitchFamily="18" charset="2"/>
                  </a:rPr>
                  <a:t>M</a:t>
                </a:r>
                <a:r>
                  <a:rPr lang="en-US" altLang="en-US" sz="2400" i="1" baseline="-25000" dirty="0" err="1">
                    <a:latin typeface="Times New Roman" pitchFamily="18" charset="0"/>
                    <a:sym typeface="Symbol" panose="05050102010706020507" pitchFamily="18" charset="2"/>
                  </a:rPr>
                  <a:t>i,j</a:t>
                </a:r>
                <a:r>
                  <a:rPr lang="en-US" altLang="en-US" sz="2400" i="1" baseline="-25000" dirty="0">
                    <a:latin typeface="Times New Roman" pitchFamily="18" charset="0"/>
                    <a:sym typeface="Symbol" panose="05050102010706020507" pitchFamily="18" charset="2"/>
                  </a:rPr>
                  <a:t> </a:t>
                </a:r>
                <a:r>
                  <a:rPr lang="en-US" altLang="en-US" sz="2400" dirty="0">
                    <a:latin typeface="Times New Roman" pitchFamily="18" charset="0"/>
                    <a:sym typeface="Symbol" panose="05050102010706020507" pitchFamily="18" charset="2"/>
                  </a:rPr>
                  <a:t>= </a:t>
                </a: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d>
                  </m:oMath>
                </a14:m>
                <a:endParaRPr lang="en-CA" altLang="en-US" sz="2400" i="1" dirty="0">
                  <a:latin typeface="Cambria Math" panose="02040503050406030204" pitchFamily="18" charset="0"/>
                  <a:sym typeface="Symbol" panose="05050102010706020507" pitchFamily="18" charset="2"/>
                </a:endParaRPr>
              </a:p>
              <a:p>
                <a:pPr marL="457200" lvl="1" indent="0">
                  <a:spcBef>
                    <a:spcPct val="0"/>
                  </a:spcBef>
                  <a:buNone/>
                </a:pPr>
                <a14:m>
                  <m:oMathPara xmlns:m="http://schemas.openxmlformats.org/officeDocument/2006/math">
                    <m:oMathParaPr>
                      <m:jc m:val="centerGroup"/>
                    </m:oMathParaPr>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acc>
                            </m:e>
                          </m:d>
                        </m:e>
                      </m:d>
                    </m:oMath>
                  </m:oMathPara>
                </a14:m>
                <a:endParaRPr lang="en-CA" altLang="en-US" sz="2400" dirty="0">
                  <a:latin typeface="Times New Roman" pitchFamily="18" charset="0"/>
                  <a:sym typeface="Symbol" panose="05050102010706020507" pitchFamily="18" charset="2"/>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990600" y="1532097"/>
                <a:ext cx="7162800" cy="1592103"/>
              </a:xfrm>
              <a:prstGeom prst="rect">
                <a:avLst/>
              </a:prstGeom>
              <a:blipFill>
                <a:blip r:embed="rId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55" name="Straight Arrow Connector 54"/>
          <p:cNvCxnSpPr/>
          <p:nvPr/>
        </p:nvCxnSpPr>
        <p:spPr bwMode="auto">
          <a:xfrm flipV="1">
            <a:off x="2281271" y="4400729"/>
            <a:ext cx="309529" cy="839737"/>
          </a:xfrm>
          <a:prstGeom prst="straightConnector1">
            <a:avLst/>
          </a:prstGeom>
          <a:noFill/>
          <a:ln w="38100" cap="sq" cmpd="sng" algn="ctr">
            <a:solidFill>
              <a:schemeClr val="hlink"/>
            </a:solidFill>
            <a:prstDash val="solid"/>
            <a:round/>
            <a:headEnd type="none" w="med" len="med"/>
            <a:tailEnd type="triangle"/>
          </a:ln>
          <a:effectLst/>
        </p:spPr>
      </p:cxnSp>
      <p:grpSp>
        <p:nvGrpSpPr>
          <p:cNvPr id="6" name="Group 5"/>
          <p:cNvGrpSpPr/>
          <p:nvPr/>
        </p:nvGrpSpPr>
        <p:grpSpPr>
          <a:xfrm>
            <a:off x="1143000" y="4267200"/>
            <a:ext cx="2286000" cy="2286000"/>
            <a:chOff x="1143000" y="4267200"/>
            <a:chExt cx="2286000" cy="2286000"/>
          </a:xfrm>
        </p:grpSpPr>
        <p:cxnSp>
          <p:nvCxnSpPr>
            <p:cNvPr id="62" name="Straight Connector 61"/>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4" name="Straight Connector 63"/>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grpSp>
      <p:sp>
        <p:nvSpPr>
          <p:cNvPr id="43" name="Rectangle 5"/>
          <p:cNvSpPr>
            <a:spLocks noChangeArrowheads="1"/>
          </p:cNvSpPr>
          <p:nvPr/>
        </p:nvSpPr>
        <p:spPr bwMode="auto">
          <a:xfrm>
            <a:off x="762000" y="2971800"/>
            <a:ext cx="6889258"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sym typeface="Symbol" panose="05050102010706020507" pitchFamily="18" charset="2"/>
              </a:rPr>
              <a:t>Given any vector </a:t>
            </a:r>
            <a:r>
              <a:rPr lang="en-US" altLang="en-US" sz="2400" i="1" dirty="0">
                <a:latin typeface="Times New Roman" pitchFamily="18" charset="0"/>
                <a:sym typeface="Symbol" panose="05050102010706020507" pitchFamily="18" charset="2"/>
              </a:rPr>
              <a:t>v</a:t>
            </a:r>
            <a:r>
              <a:rPr lang="en-US" altLang="en-US" sz="2400" dirty="0">
                <a:latin typeface="Times New Roman" pitchFamily="18" charset="0"/>
                <a:sym typeface="Symbol" panose="05050102010706020507" pitchFamily="18" charset="2"/>
              </a:rPr>
              <a:t>,  </a:t>
            </a:r>
          </a:p>
          <a:p>
            <a:pPr>
              <a:spcBef>
                <a:spcPct val="0"/>
              </a:spcBef>
            </a:pPr>
            <a:r>
              <a:rPr lang="en-US" altLang="en-US" sz="2400" dirty="0">
                <a:latin typeface="Times New Roman" pitchFamily="18" charset="0"/>
                <a:sym typeface="Symbol" panose="05050102010706020507" pitchFamily="18" charset="2"/>
              </a:rPr>
              <a:t>The variance of the data in that direction is given by</a:t>
            </a:r>
          </a:p>
        </p:txBody>
      </p:sp>
      <p:cxnSp>
        <p:nvCxnSpPr>
          <p:cNvPr id="45" name="Straight Arrow Connector 44"/>
          <p:cNvCxnSpPr/>
          <p:nvPr/>
        </p:nvCxnSpPr>
        <p:spPr bwMode="auto">
          <a:xfrm flipV="1">
            <a:off x="2041088" y="4394674"/>
            <a:ext cx="613800" cy="1695270"/>
          </a:xfrm>
          <a:prstGeom prst="straightConnector1">
            <a:avLst/>
          </a:prstGeom>
          <a:noFill/>
          <a:ln w="38100" cap="sq" cmpd="sng" algn="ctr">
            <a:solidFill>
              <a:schemeClr val="tx2"/>
            </a:solidFill>
            <a:prstDash val="solid"/>
            <a:round/>
            <a:headEnd type="triangle" w="med" len="med"/>
            <a:tailEnd type="triangle"/>
          </a:ln>
          <a:effectLst/>
        </p:spPr>
      </p:cxnSp>
      <p:grpSp>
        <p:nvGrpSpPr>
          <p:cNvPr id="5" name="Group 4">
            <a:extLst>
              <a:ext uri="{FF2B5EF4-FFF2-40B4-BE49-F238E27FC236}">
                <a16:creationId xmlns:a16="http://schemas.microsoft.com/office/drawing/2014/main" id="{0125852A-B860-43EF-AC2C-FD84D8F5E79E}"/>
              </a:ext>
            </a:extLst>
          </p:cNvPr>
          <p:cNvGrpSpPr/>
          <p:nvPr/>
        </p:nvGrpSpPr>
        <p:grpSpPr>
          <a:xfrm>
            <a:off x="4497588" y="4436153"/>
            <a:ext cx="2940841" cy="1137359"/>
            <a:chOff x="4497588" y="4436153"/>
            <a:chExt cx="2940841" cy="1137359"/>
          </a:xfrm>
        </p:grpSpPr>
        <p:sp>
          <p:nvSpPr>
            <p:cNvPr id="42" name="Rectangle 41">
              <a:extLst>
                <a:ext uri="{FF2B5EF4-FFF2-40B4-BE49-F238E27FC236}">
                  <a16:creationId xmlns:a16="http://schemas.microsoft.com/office/drawing/2014/main" id="{E6DAFAB9-E095-42FE-8143-430483655EF8}"/>
                </a:ext>
              </a:extLst>
            </p:cNvPr>
            <p:cNvSpPr/>
            <p:nvPr/>
          </p:nvSpPr>
          <p:spPr>
            <a:xfrm>
              <a:off x="6688700" y="4572000"/>
              <a:ext cx="174029" cy="1001512"/>
            </a:xfrm>
            <a:prstGeom prst="rect">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 name="Rectangle 3">
              <a:extLst>
                <a:ext uri="{FF2B5EF4-FFF2-40B4-BE49-F238E27FC236}">
                  <a16:creationId xmlns:a16="http://schemas.microsoft.com/office/drawing/2014/main" id="{99B00F4A-9212-4965-9EA0-83638E674A47}"/>
                </a:ext>
              </a:extLst>
            </p:cNvPr>
            <p:cNvSpPr/>
            <p:nvPr/>
          </p:nvSpPr>
          <p:spPr>
            <a:xfrm>
              <a:off x="4721987" y="4436153"/>
              <a:ext cx="434734" cy="461665"/>
            </a:xfrm>
            <a:prstGeom prst="rect">
              <a:avLst/>
            </a:prstGeom>
          </p:spPr>
          <p:txBody>
            <a:bodyPr wrap="none">
              <a:spAutoFit/>
            </a:bodyPr>
            <a:lstStyle/>
            <a:p>
              <a:r>
                <a:rPr lang="en-US" altLang="en-US" sz="2400" i="1" dirty="0" err="1">
                  <a:sym typeface="Symbol" panose="05050102010706020507" pitchFamily="18" charset="2"/>
                </a:rPr>
                <a:t>v</a:t>
              </a:r>
              <a:r>
                <a:rPr lang="en-US" altLang="en-US" sz="2400" i="1" baseline="30000" dirty="0" err="1">
                  <a:sym typeface="Symbol" panose="05050102010706020507" pitchFamily="18" charset="2"/>
                </a:rPr>
                <a:t>T</a:t>
              </a:r>
              <a:endParaRPr lang="en-US" sz="2400" dirty="0"/>
            </a:p>
          </p:txBody>
        </p:sp>
        <p:sp>
          <p:nvSpPr>
            <p:cNvPr id="47" name="Rectangle 46">
              <a:extLst>
                <a:ext uri="{FF2B5EF4-FFF2-40B4-BE49-F238E27FC236}">
                  <a16:creationId xmlns:a16="http://schemas.microsoft.com/office/drawing/2014/main" id="{53B87947-D46B-4D96-8E52-463869484B6B}"/>
                </a:ext>
              </a:extLst>
            </p:cNvPr>
            <p:cNvSpPr/>
            <p:nvPr/>
          </p:nvSpPr>
          <p:spPr>
            <a:xfrm>
              <a:off x="6626068" y="4767503"/>
              <a:ext cx="320922" cy="461665"/>
            </a:xfrm>
            <a:prstGeom prst="rect">
              <a:avLst/>
            </a:prstGeom>
          </p:spPr>
          <p:txBody>
            <a:bodyPr wrap="none">
              <a:spAutoFit/>
            </a:bodyPr>
            <a:lstStyle/>
            <a:p>
              <a:r>
                <a:rPr lang="en-US" altLang="en-US" sz="2400" i="1" dirty="0">
                  <a:sym typeface="Symbol" panose="05050102010706020507" pitchFamily="18" charset="2"/>
                </a:rPr>
                <a:t>v</a:t>
              </a:r>
              <a:endParaRPr lang="en-US" sz="2400" dirty="0"/>
            </a:p>
          </p:txBody>
        </p:sp>
        <p:sp>
          <p:nvSpPr>
            <p:cNvPr id="51" name="Rectangle 50">
              <a:extLst>
                <a:ext uri="{FF2B5EF4-FFF2-40B4-BE49-F238E27FC236}">
                  <a16:creationId xmlns:a16="http://schemas.microsoft.com/office/drawing/2014/main" id="{CCF0D3DC-5195-44DA-8DEE-7A92BFDCE5B2}"/>
                </a:ext>
              </a:extLst>
            </p:cNvPr>
            <p:cNvSpPr/>
            <p:nvPr/>
          </p:nvSpPr>
          <p:spPr>
            <a:xfrm rot="5400000">
              <a:off x="4911329" y="4145559"/>
              <a:ext cx="174029" cy="1001512"/>
            </a:xfrm>
            <a:prstGeom prst="rect">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2" name="Rectangle 51">
              <a:extLst>
                <a:ext uri="{FF2B5EF4-FFF2-40B4-BE49-F238E27FC236}">
                  <a16:creationId xmlns:a16="http://schemas.microsoft.com/office/drawing/2014/main" id="{C12324C9-4621-4727-B88D-FEFDFD91B964}"/>
                </a:ext>
              </a:extLst>
            </p:cNvPr>
            <p:cNvSpPr/>
            <p:nvPr/>
          </p:nvSpPr>
          <p:spPr>
            <a:xfrm>
              <a:off x="6943478" y="4762500"/>
              <a:ext cx="393056" cy="461665"/>
            </a:xfrm>
            <a:prstGeom prst="rect">
              <a:avLst/>
            </a:prstGeom>
          </p:spPr>
          <p:txBody>
            <a:bodyPr wrap="none">
              <a:spAutoFit/>
            </a:bodyPr>
            <a:lstStyle/>
            <a:p>
              <a:r>
                <a:rPr lang="en-US" altLang="en-US" sz="2400" i="1" dirty="0">
                  <a:sym typeface="Symbol" panose="05050102010706020507" pitchFamily="18" charset="2"/>
                </a:rPr>
                <a:t>=</a:t>
              </a:r>
              <a:endParaRPr lang="en-US" sz="2400" dirty="0"/>
            </a:p>
          </p:txBody>
        </p:sp>
        <p:sp>
          <p:nvSpPr>
            <p:cNvPr id="53" name="Rectangle 52">
              <a:extLst>
                <a:ext uri="{FF2B5EF4-FFF2-40B4-BE49-F238E27FC236}">
                  <a16:creationId xmlns:a16="http://schemas.microsoft.com/office/drawing/2014/main" id="{7C7EC33E-5351-4594-8303-802BB4ADCD78}"/>
                </a:ext>
              </a:extLst>
            </p:cNvPr>
            <p:cNvSpPr/>
            <p:nvPr/>
          </p:nvSpPr>
          <p:spPr>
            <a:xfrm>
              <a:off x="7264400" y="4572000"/>
              <a:ext cx="174029" cy="173736"/>
            </a:xfrm>
            <a:prstGeom prst="rect">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grpSp>
      <p:grpSp>
        <p:nvGrpSpPr>
          <p:cNvPr id="54" name="Group 53">
            <a:extLst>
              <a:ext uri="{FF2B5EF4-FFF2-40B4-BE49-F238E27FC236}">
                <a16:creationId xmlns:a16="http://schemas.microsoft.com/office/drawing/2014/main" id="{A26016CD-638E-40F5-A372-132F294D817E}"/>
              </a:ext>
            </a:extLst>
          </p:cNvPr>
          <p:cNvGrpSpPr/>
          <p:nvPr/>
        </p:nvGrpSpPr>
        <p:grpSpPr>
          <a:xfrm rot="1233993">
            <a:off x="2297326" y="4313015"/>
            <a:ext cx="72000" cy="1987570"/>
            <a:chOff x="2203186" y="4262215"/>
            <a:chExt cx="72000" cy="1987570"/>
          </a:xfrm>
        </p:grpSpPr>
        <p:sp>
          <p:nvSpPr>
            <p:cNvPr id="61" name="Oval 60">
              <a:extLst>
                <a:ext uri="{FF2B5EF4-FFF2-40B4-BE49-F238E27FC236}">
                  <a16:creationId xmlns:a16="http://schemas.microsoft.com/office/drawing/2014/main" id="{03CE6B05-5440-4AC1-B307-846545518821}"/>
                </a:ext>
              </a:extLst>
            </p:cNvPr>
            <p:cNvSpPr/>
            <p:nvPr/>
          </p:nvSpPr>
          <p:spPr>
            <a:xfrm rot="20239016">
              <a:off x="2203186" y="60515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3" name="Oval 62">
              <a:extLst>
                <a:ext uri="{FF2B5EF4-FFF2-40B4-BE49-F238E27FC236}">
                  <a16:creationId xmlns:a16="http://schemas.microsoft.com/office/drawing/2014/main" id="{BABBCBD5-AED6-4F61-9FD3-2451940BEEAD}"/>
                </a:ext>
              </a:extLst>
            </p:cNvPr>
            <p:cNvSpPr/>
            <p:nvPr/>
          </p:nvSpPr>
          <p:spPr>
            <a:xfrm rot="20239016">
              <a:off x="2203186" y="585059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a:extLst>
                <a:ext uri="{FF2B5EF4-FFF2-40B4-BE49-F238E27FC236}">
                  <a16:creationId xmlns:a16="http://schemas.microsoft.com/office/drawing/2014/main" id="{58802183-2A65-400E-84E8-1B6F43DF9324}"/>
                </a:ext>
              </a:extLst>
            </p:cNvPr>
            <p:cNvSpPr/>
            <p:nvPr/>
          </p:nvSpPr>
          <p:spPr>
            <a:xfrm rot="20239016">
              <a:off x="2203186" y="545183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a:extLst>
                <a:ext uri="{FF2B5EF4-FFF2-40B4-BE49-F238E27FC236}">
                  <a16:creationId xmlns:a16="http://schemas.microsoft.com/office/drawing/2014/main" id="{68FE5987-6CB0-499E-B078-3A0A39B29CD0}"/>
                </a:ext>
              </a:extLst>
            </p:cNvPr>
            <p:cNvSpPr/>
            <p:nvPr/>
          </p:nvSpPr>
          <p:spPr>
            <a:xfrm rot="20239016">
              <a:off x="2203186" y="523459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a:extLst>
                <a:ext uri="{FF2B5EF4-FFF2-40B4-BE49-F238E27FC236}">
                  <a16:creationId xmlns:a16="http://schemas.microsoft.com/office/drawing/2014/main" id="{91AB2027-CF43-4D1A-AE69-FE904D1F23F4}"/>
                </a:ext>
              </a:extLst>
            </p:cNvPr>
            <p:cNvSpPr/>
            <p:nvPr/>
          </p:nvSpPr>
          <p:spPr>
            <a:xfrm rot="20239016">
              <a:off x="2203186" y="4806447"/>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a:extLst>
                <a:ext uri="{FF2B5EF4-FFF2-40B4-BE49-F238E27FC236}">
                  <a16:creationId xmlns:a16="http://schemas.microsoft.com/office/drawing/2014/main" id="{FC2D12A8-8E29-4D09-A3B9-B770462F4DF1}"/>
                </a:ext>
              </a:extLst>
            </p:cNvPr>
            <p:cNvSpPr/>
            <p:nvPr/>
          </p:nvSpPr>
          <p:spPr>
            <a:xfrm rot="20239016">
              <a:off x="2203186" y="464798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a:extLst>
                <a:ext uri="{FF2B5EF4-FFF2-40B4-BE49-F238E27FC236}">
                  <a16:creationId xmlns:a16="http://schemas.microsoft.com/office/drawing/2014/main" id="{F6937D67-207B-43F2-864B-E1315CF55502}"/>
                </a:ext>
              </a:extLst>
            </p:cNvPr>
            <p:cNvSpPr/>
            <p:nvPr/>
          </p:nvSpPr>
          <p:spPr>
            <a:xfrm rot="20239016">
              <a:off x="2203186" y="520197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a:extLst>
                <a:ext uri="{FF2B5EF4-FFF2-40B4-BE49-F238E27FC236}">
                  <a16:creationId xmlns:a16="http://schemas.microsoft.com/office/drawing/2014/main" id="{CF93013C-2471-4CCE-859D-653FCAA8F1C6}"/>
                </a:ext>
              </a:extLst>
            </p:cNvPr>
            <p:cNvSpPr/>
            <p:nvPr/>
          </p:nvSpPr>
          <p:spPr>
            <a:xfrm rot="20239016">
              <a:off x="2203186" y="4801752"/>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a:extLst>
                <a:ext uri="{FF2B5EF4-FFF2-40B4-BE49-F238E27FC236}">
                  <a16:creationId xmlns:a16="http://schemas.microsoft.com/office/drawing/2014/main" id="{75E8B464-C2E6-4B79-8DEF-4714E4F7C687}"/>
                </a:ext>
              </a:extLst>
            </p:cNvPr>
            <p:cNvSpPr/>
            <p:nvPr/>
          </p:nvSpPr>
          <p:spPr>
            <a:xfrm rot="20239016">
              <a:off x="2203186" y="4766053"/>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a:extLst>
                <a:ext uri="{FF2B5EF4-FFF2-40B4-BE49-F238E27FC236}">
                  <a16:creationId xmlns:a16="http://schemas.microsoft.com/office/drawing/2014/main" id="{6C10A8A2-36E0-48A2-BCC9-2D36499CA60A}"/>
                </a:ext>
              </a:extLst>
            </p:cNvPr>
            <p:cNvSpPr/>
            <p:nvPr/>
          </p:nvSpPr>
          <p:spPr>
            <a:xfrm rot="20239016">
              <a:off x="2203186" y="616266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a:extLst>
                <a:ext uri="{FF2B5EF4-FFF2-40B4-BE49-F238E27FC236}">
                  <a16:creationId xmlns:a16="http://schemas.microsoft.com/office/drawing/2014/main" id="{601D26FB-A854-4227-8D79-70A601EED99A}"/>
                </a:ext>
              </a:extLst>
            </p:cNvPr>
            <p:cNvSpPr/>
            <p:nvPr/>
          </p:nvSpPr>
          <p:spPr>
            <a:xfrm rot="20239016">
              <a:off x="2203186" y="571520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a:extLst>
                <a:ext uri="{FF2B5EF4-FFF2-40B4-BE49-F238E27FC236}">
                  <a16:creationId xmlns:a16="http://schemas.microsoft.com/office/drawing/2014/main" id="{DF73C683-CDE1-4499-B444-22923F96F85C}"/>
                </a:ext>
              </a:extLst>
            </p:cNvPr>
            <p:cNvSpPr/>
            <p:nvPr/>
          </p:nvSpPr>
          <p:spPr>
            <a:xfrm rot="20239016">
              <a:off x="2203186" y="5448596"/>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a:extLst>
                <a:ext uri="{FF2B5EF4-FFF2-40B4-BE49-F238E27FC236}">
                  <a16:creationId xmlns:a16="http://schemas.microsoft.com/office/drawing/2014/main" id="{F6794E20-9ED2-47BB-BA58-86A597907068}"/>
                </a:ext>
              </a:extLst>
            </p:cNvPr>
            <p:cNvSpPr/>
            <p:nvPr/>
          </p:nvSpPr>
          <p:spPr>
            <a:xfrm rot="20239016">
              <a:off x="2203186" y="562866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6" name="Oval 75">
              <a:extLst>
                <a:ext uri="{FF2B5EF4-FFF2-40B4-BE49-F238E27FC236}">
                  <a16:creationId xmlns:a16="http://schemas.microsoft.com/office/drawing/2014/main" id="{2424F725-3FE0-4A5E-A8BF-E6EBA8C05E04}"/>
                </a:ext>
              </a:extLst>
            </p:cNvPr>
            <p:cNvSpPr/>
            <p:nvPr/>
          </p:nvSpPr>
          <p:spPr>
            <a:xfrm rot="20239016">
              <a:off x="2203186" y="4326367"/>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7" name="Oval 76">
              <a:extLst>
                <a:ext uri="{FF2B5EF4-FFF2-40B4-BE49-F238E27FC236}">
                  <a16:creationId xmlns:a16="http://schemas.microsoft.com/office/drawing/2014/main" id="{750300C1-6290-445C-B7BB-368C671898BE}"/>
                </a:ext>
              </a:extLst>
            </p:cNvPr>
            <p:cNvSpPr/>
            <p:nvPr/>
          </p:nvSpPr>
          <p:spPr>
            <a:xfrm rot="20239016">
              <a:off x="2203186" y="4262215"/>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8" name="Oval 77">
              <a:extLst>
                <a:ext uri="{FF2B5EF4-FFF2-40B4-BE49-F238E27FC236}">
                  <a16:creationId xmlns:a16="http://schemas.microsoft.com/office/drawing/2014/main" id="{6240B81F-2555-4BEB-88CE-55CC610C9567}"/>
                </a:ext>
              </a:extLst>
            </p:cNvPr>
            <p:cNvSpPr/>
            <p:nvPr/>
          </p:nvSpPr>
          <p:spPr>
            <a:xfrm rot="20239016">
              <a:off x="2203186" y="4551374"/>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5840EE07-30EA-4306-BFCA-6B9CCE6A5F7B}"/>
                </a:ext>
              </a:extLst>
            </p:cNvPr>
            <p:cNvSpPr/>
            <p:nvPr/>
          </p:nvSpPr>
          <p:spPr>
            <a:xfrm rot="20239016">
              <a:off x="2203186" y="49679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7" name="Rectangle 6">
            <a:extLst>
              <a:ext uri="{FF2B5EF4-FFF2-40B4-BE49-F238E27FC236}">
                <a16:creationId xmlns:a16="http://schemas.microsoft.com/office/drawing/2014/main" id="{54C096F1-088A-4656-880A-8E38E72351E1}"/>
              </a:ext>
            </a:extLst>
          </p:cNvPr>
          <p:cNvSpPr/>
          <p:nvPr/>
        </p:nvSpPr>
        <p:spPr>
          <a:xfrm>
            <a:off x="7336534" y="3340807"/>
            <a:ext cx="958532" cy="461665"/>
          </a:xfrm>
          <a:prstGeom prst="rect">
            <a:avLst/>
          </a:prstGeom>
        </p:spPr>
        <p:txBody>
          <a:bodyPr wrap="none">
            <a:spAutoFit/>
          </a:bodyPr>
          <a:lstStyle/>
          <a:p>
            <a:r>
              <a:rPr lang="en-US" altLang="en-US" sz="2400" i="1" dirty="0" err="1">
                <a:sym typeface="Symbol" panose="05050102010706020507" pitchFamily="18" charset="2"/>
              </a:rPr>
              <a:t>v</a:t>
            </a:r>
            <a:r>
              <a:rPr lang="en-US" altLang="en-US" sz="2400" i="1" baseline="30000" dirty="0" err="1">
                <a:sym typeface="Symbol" panose="05050102010706020507" pitchFamily="18" charset="2"/>
              </a:rPr>
              <a:t>T</a:t>
            </a:r>
            <a:r>
              <a:rPr lang="en-US" altLang="en-US" sz="2400" i="1" dirty="0" err="1">
                <a:sym typeface="Symbol" panose="05050102010706020507" pitchFamily="18" charset="2"/>
              </a:rPr>
              <a:t>Mv</a:t>
            </a:r>
            <a:r>
              <a:rPr lang="en-US" altLang="en-US" sz="2400" i="1" dirty="0">
                <a:sym typeface="Symbol" panose="05050102010706020507" pitchFamily="18" charset="2"/>
              </a:rPr>
              <a:t>.</a:t>
            </a:r>
            <a:r>
              <a:rPr lang="en-US" altLang="en-US" sz="2400" dirty="0">
                <a:sym typeface="Symbol" panose="05050102010706020507" pitchFamily="18" charset="2"/>
              </a:rPr>
              <a:t> </a:t>
            </a:r>
            <a:endParaRPr lang="en-US" sz="2400" dirty="0"/>
          </a:p>
        </p:txBody>
      </p:sp>
      <p:grpSp>
        <p:nvGrpSpPr>
          <p:cNvPr id="8" name="Group 7">
            <a:extLst>
              <a:ext uri="{FF2B5EF4-FFF2-40B4-BE49-F238E27FC236}">
                <a16:creationId xmlns:a16="http://schemas.microsoft.com/office/drawing/2014/main" id="{B2701B33-8D22-4676-A61E-ADE746AE74EF}"/>
              </a:ext>
            </a:extLst>
          </p:cNvPr>
          <p:cNvGrpSpPr/>
          <p:nvPr/>
        </p:nvGrpSpPr>
        <p:grpSpPr>
          <a:xfrm>
            <a:off x="5562600" y="4561080"/>
            <a:ext cx="1071000" cy="1001512"/>
            <a:chOff x="5562600" y="4561080"/>
            <a:chExt cx="1071000" cy="1001512"/>
          </a:xfrm>
        </p:grpSpPr>
        <p:sp>
          <p:nvSpPr>
            <p:cNvPr id="80" name="Rectangle 79">
              <a:extLst>
                <a:ext uri="{FF2B5EF4-FFF2-40B4-BE49-F238E27FC236}">
                  <a16:creationId xmlns:a16="http://schemas.microsoft.com/office/drawing/2014/main" id="{CA5C4F16-B7CE-4255-A819-1C47457F0BA8}"/>
                </a:ext>
              </a:extLst>
            </p:cNvPr>
            <p:cNvSpPr/>
            <p:nvPr/>
          </p:nvSpPr>
          <p:spPr>
            <a:xfrm>
              <a:off x="5562600" y="4561080"/>
              <a:ext cx="1071000" cy="1001512"/>
            </a:xfrm>
            <a:prstGeom prst="rect">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1" name="Rectangle 80">
              <a:extLst>
                <a:ext uri="{FF2B5EF4-FFF2-40B4-BE49-F238E27FC236}">
                  <a16:creationId xmlns:a16="http://schemas.microsoft.com/office/drawing/2014/main" id="{63CBBFAC-B4CC-4E11-8577-A6445D7229FE}"/>
                </a:ext>
              </a:extLst>
            </p:cNvPr>
            <p:cNvSpPr/>
            <p:nvPr/>
          </p:nvSpPr>
          <p:spPr>
            <a:xfrm>
              <a:off x="5897778" y="4767960"/>
              <a:ext cx="441146" cy="461665"/>
            </a:xfrm>
            <a:prstGeom prst="rect">
              <a:avLst/>
            </a:prstGeom>
          </p:spPr>
          <p:txBody>
            <a:bodyPr wrap="none">
              <a:spAutoFit/>
            </a:bodyPr>
            <a:lstStyle/>
            <a:p>
              <a:r>
                <a:rPr lang="en-US" altLang="en-US" sz="2400" i="1" dirty="0">
                  <a:sym typeface="Symbol" panose="05050102010706020507" pitchFamily="18" charset="2"/>
                </a:rPr>
                <a:t>M</a:t>
              </a:r>
              <a:endParaRPr lang="en-US" sz="2400" dirty="0"/>
            </a:p>
          </p:txBody>
        </p:sp>
      </p:grpSp>
    </p:spTree>
    <p:extLst>
      <p:ext uri="{BB962C8B-B14F-4D97-AF65-F5344CB8AC3E}">
        <p14:creationId xmlns:p14="http://schemas.microsoft.com/office/powerpoint/2010/main" val="10594877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3">
                                            <p:txEl>
                                              <p:pRg st="1" end="1"/>
                                            </p:txEl>
                                          </p:spTgt>
                                        </p:tgtEl>
                                        <p:attrNameLst>
                                          <p:attrName>style.visibility</p:attrName>
                                        </p:attrNameLst>
                                      </p:cBhvr>
                                      <p:to>
                                        <p:strVal val="visible"/>
                                      </p:to>
                                    </p:set>
                                    <p:anim calcmode="lin" valueType="num">
                                      <p:cBhvr additive="base">
                                        <p:cTn id="11"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3">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500" fill="hold"/>
                                        <p:tgtEl>
                                          <p:spTgt spid="14"/>
                                        </p:tgtEl>
                                        <p:attrNameLst>
                                          <p:attrName>ppt_x</p:attrName>
                                        </p:attrNameLst>
                                      </p:cBhvr>
                                      <p:tavLst>
                                        <p:tav tm="0">
                                          <p:val>
                                            <p:strVal val="0-#ppt_w/2"/>
                                          </p:val>
                                        </p:tav>
                                        <p:tav tm="100000">
                                          <p:val>
                                            <p:strVal val="#ppt_x"/>
                                          </p:val>
                                        </p:tav>
                                      </p:tavLst>
                                    </p:anim>
                                    <p:anim calcmode="lin" valueType="num">
                                      <p:cBhvr additive="base">
                                        <p:cTn id="1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8">
                                            <p:txEl>
                                              <p:pRg st="0" end="0"/>
                                            </p:txEl>
                                          </p:spTgt>
                                        </p:tgtEl>
                                        <p:attrNameLst>
                                          <p:attrName>style.visibility</p:attrName>
                                        </p:attrNameLst>
                                      </p:cBhvr>
                                      <p:to>
                                        <p:strVal val="visible"/>
                                      </p:to>
                                    </p:set>
                                    <p:anim calcmode="lin" valueType="num">
                                      <p:cBhvr additive="base">
                                        <p:cTn id="21" dur="500" fill="hold"/>
                                        <p:tgtEl>
                                          <p:spTgt spid="38">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38">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6"/>
                                        </p:tgtEl>
                                        <p:attrNameLst>
                                          <p:attrName>style.visibility</p:attrName>
                                        </p:attrNameLst>
                                      </p:cBhvr>
                                      <p:to>
                                        <p:strVal val="visible"/>
                                      </p:to>
                                    </p:set>
                                    <p:anim calcmode="lin" valueType="num">
                                      <p:cBhvr additive="base">
                                        <p:cTn id="25" dur="500" fill="hold"/>
                                        <p:tgtEl>
                                          <p:spTgt spid="6"/>
                                        </p:tgtEl>
                                        <p:attrNameLst>
                                          <p:attrName>ppt_x</p:attrName>
                                        </p:attrNameLst>
                                      </p:cBhvr>
                                      <p:tavLst>
                                        <p:tav tm="0">
                                          <p:val>
                                            <p:strVal val="0-#ppt_w/2"/>
                                          </p:val>
                                        </p:tav>
                                        <p:tav tm="100000">
                                          <p:val>
                                            <p:strVal val="#ppt_x"/>
                                          </p:val>
                                        </p:tav>
                                      </p:tavLst>
                                    </p:anim>
                                    <p:anim calcmode="lin" valueType="num">
                                      <p:cBhvr additive="base">
                                        <p:cTn id="2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8">
                                            <p:txEl>
                                              <p:pRg st="1" end="1"/>
                                            </p:txEl>
                                          </p:spTgt>
                                        </p:tgtEl>
                                        <p:attrNameLst>
                                          <p:attrName>style.visibility</p:attrName>
                                        </p:attrNameLst>
                                      </p:cBhvr>
                                      <p:to>
                                        <p:strVal val="visible"/>
                                      </p:to>
                                    </p:set>
                                    <p:anim calcmode="lin" valueType="num">
                                      <p:cBhvr additive="base">
                                        <p:cTn id="31" dur="500" fill="hold"/>
                                        <p:tgtEl>
                                          <p:spTgt spid="38">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8">
                                            <p:txEl>
                                              <p:pRg st="1" end="1"/>
                                            </p:txEl>
                                          </p:spTgt>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0-#ppt_w/2"/>
                                          </p:val>
                                        </p:tav>
                                        <p:tav tm="100000">
                                          <p:val>
                                            <p:strVal val="#ppt_x"/>
                                          </p:val>
                                        </p:tav>
                                      </p:tavLst>
                                    </p:anim>
                                    <p:anim calcmode="lin" valueType="num">
                                      <p:cBhvr additive="base">
                                        <p:cTn id="36" dur="500" fill="hold"/>
                                        <p:tgtEl>
                                          <p:spTgt spid="8"/>
                                        </p:tgtEl>
                                        <p:attrNameLst>
                                          <p:attrName>ppt_y</p:attrName>
                                        </p:attrNameLst>
                                      </p:cBhvr>
                                      <p:tavLst>
                                        <p:tav tm="0">
                                          <p:val>
                                            <p:strVal val="#ppt_y"/>
                                          </p:val>
                                        </p:tav>
                                        <p:tav tm="100000">
                                          <p:val>
                                            <p:strVal val="#ppt_y"/>
                                          </p:val>
                                        </p:tav>
                                      </p:tavLst>
                                    </p:anim>
                                  </p:childTnLst>
                                </p:cTn>
                              </p:par>
                              <p:par>
                                <p:cTn id="37" presetID="2" presetClass="entr" presetSubtype="8" fill="hold" nodeType="withEffect">
                                  <p:stCondLst>
                                    <p:cond delay="0"/>
                                  </p:stCondLst>
                                  <p:childTnLst>
                                    <p:set>
                                      <p:cBhvr>
                                        <p:cTn id="38" dur="1" fill="hold">
                                          <p:stCondLst>
                                            <p:cond delay="0"/>
                                          </p:stCondLst>
                                        </p:cTn>
                                        <p:tgtEl>
                                          <p:spTgt spid="38">
                                            <p:txEl>
                                              <p:pRg st="2" end="2"/>
                                            </p:txEl>
                                          </p:spTgt>
                                        </p:tgtEl>
                                        <p:attrNameLst>
                                          <p:attrName>style.visibility</p:attrName>
                                        </p:attrNameLst>
                                      </p:cBhvr>
                                      <p:to>
                                        <p:strVal val="visible"/>
                                      </p:to>
                                    </p:set>
                                    <p:anim calcmode="lin" valueType="num">
                                      <p:cBhvr additive="base">
                                        <p:cTn id="39" dur="500" fill="hold"/>
                                        <p:tgtEl>
                                          <p:spTgt spid="38">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3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43">
                                            <p:txEl>
                                              <p:pRg st="0" end="0"/>
                                            </p:txEl>
                                          </p:spTgt>
                                        </p:tgtEl>
                                        <p:attrNameLst>
                                          <p:attrName>style.visibility</p:attrName>
                                        </p:attrNameLst>
                                      </p:cBhvr>
                                      <p:to>
                                        <p:strVal val="visible"/>
                                      </p:to>
                                    </p:set>
                                    <p:anim calcmode="lin" valueType="num">
                                      <p:cBhvr additive="base">
                                        <p:cTn id="45" dur="500" fill="hold"/>
                                        <p:tgtEl>
                                          <p:spTgt spid="43">
                                            <p:txEl>
                                              <p:pRg st="0" end="0"/>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43">
                                            <p:txEl>
                                              <p:pRg st="0" end="0"/>
                                            </p:txEl>
                                          </p:spTgt>
                                        </p:tgtEl>
                                        <p:attrNameLst>
                                          <p:attrName>ppt_y</p:attrName>
                                        </p:attrNameLst>
                                      </p:cBhvr>
                                      <p:tavLst>
                                        <p:tav tm="0">
                                          <p:val>
                                            <p:strVal val="#ppt_y"/>
                                          </p:val>
                                        </p:tav>
                                        <p:tav tm="100000">
                                          <p:val>
                                            <p:strVal val="#ppt_y"/>
                                          </p:val>
                                        </p:tav>
                                      </p:tavLst>
                                    </p:anim>
                                  </p:childTnLst>
                                </p:cTn>
                              </p:par>
                              <p:par>
                                <p:cTn id="47" presetID="2" presetClass="entr" presetSubtype="8" fill="hold" nodeType="withEffect">
                                  <p:stCondLst>
                                    <p:cond delay="0"/>
                                  </p:stCondLst>
                                  <p:childTnLst>
                                    <p:set>
                                      <p:cBhvr>
                                        <p:cTn id="48" dur="1" fill="hold">
                                          <p:stCondLst>
                                            <p:cond delay="0"/>
                                          </p:stCondLst>
                                        </p:cTn>
                                        <p:tgtEl>
                                          <p:spTgt spid="55"/>
                                        </p:tgtEl>
                                        <p:attrNameLst>
                                          <p:attrName>style.visibility</p:attrName>
                                        </p:attrNameLst>
                                      </p:cBhvr>
                                      <p:to>
                                        <p:strVal val="visible"/>
                                      </p:to>
                                    </p:set>
                                    <p:anim calcmode="lin" valueType="num">
                                      <p:cBhvr additive="base">
                                        <p:cTn id="49" dur="500" fill="hold"/>
                                        <p:tgtEl>
                                          <p:spTgt spid="55"/>
                                        </p:tgtEl>
                                        <p:attrNameLst>
                                          <p:attrName>ppt_x</p:attrName>
                                        </p:attrNameLst>
                                      </p:cBhvr>
                                      <p:tavLst>
                                        <p:tav tm="0">
                                          <p:val>
                                            <p:strVal val="0-#ppt_w/2"/>
                                          </p:val>
                                        </p:tav>
                                        <p:tav tm="100000">
                                          <p:val>
                                            <p:strVal val="#ppt_x"/>
                                          </p:val>
                                        </p:tav>
                                      </p:tavLst>
                                    </p:anim>
                                    <p:anim calcmode="lin" valueType="num">
                                      <p:cBhvr additive="base">
                                        <p:cTn id="50" dur="500" fill="hold"/>
                                        <p:tgtEl>
                                          <p:spTgt spid="5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54"/>
                                        </p:tgtEl>
                                        <p:attrNameLst>
                                          <p:attrName>style.visibility</p:attrName>
                                        </p:attrNameLst>
                                      </p:cBhvr>
                                      <p:to>
                                        <p:strVal val="visible"/>
                                      </p:to>
                                    </p:set>
                                  </p:childTnLst>
                                </p:cTn>
                              </p:par>
                              <p:par>
                                <p:cTn id="55" presetID="1" presetClass="exit" presetSubtype="0" fill="hold" nodeType="withEffect">
                                  <p:stCondLst>
                                    <p:cond delay="0"/>
                                  </p:stCondLst>
                                  <p:childTnLst>
                                    <p:set>
                                      <p:cBhvr>
                                        <p:cTn id="56" dur="1" fill="hold">
                                          <p:stCondLst>
                                            <p:cond delay="0"/>
                                          </p:stCondLst>
                                        </p:cTn>
                                        <p:tgtEl>
                                          <p:spTgt spid="14"/>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43">
                                            <p:txEl>
                                              <p:pRg st="1" end="1"/>
                                            </p:txEl>
                                          </p:spTgt>
                                        </p:tgtEl>
                                        <p:attrNameLst>
                                          <p:attrName>style.visibility</p:attrName>
                                        </p:attrNameLst>
                                      </p:cBhvr>
                                      <p:to>
                                        <p:strVal val="visible"/>
                                      </p:to>
                                    </p:set>
                                    <p:anim calcmode="lin" valueType="num">
                                      <p:cBhvr additive="base">
                                        <p:cTn id="61" dur="500" fill="hold"/>
                                        <p:tgtEl>
                                          <p:spTgt spid="43">
                                            <p:txEl>
                                              <p:pRg st="1" end="1"/>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3">
                                            <p:txEl>
                                              <p:pRg st="1" end="1"/>
                                            </p:txEl>
                                          </p:spTgt>
                                        </p:tgtEl>
                                        <p:attrNameLst>
                                          <p:attrName>ppt_y</p:attrName>
                                        </p:attrNameLst>
                                      </p:cBhvr>
                                      <p:tavLst>
                                        <p:tav tm="0">
                                          <p:val>
                                            <p:strVal val="#ppt_y"/>
                                          </p:val>
                                        </p:tav>
                                        <p:tav tm="100000">
                                          <p:val>
                                            <p:strVal val="#ppt_y"/>
                                          </p:val>
                                        </p:tav>
                                      </p:tavLst>
                                    </p:anim>
                                  </p:childTnLst>
                                </p:cTn>
                              </p:par>
                              <p:par>
                                <p:cTn id="63" presetID="2" presetClass="entr" presetSubtype="8" fill="hold" nodeType="withEffect">
                                  <p:stCondLst>
                                    <p:cond delay="0"/>
                                  </p:stCondLst>
                                  <p:childTnLst>
                                    <p:set>
                                      <p:cBhvr>
                                        <p:cTn id="64" dur="1" fill="hold">
                                          <p:stCondLst>
                                            <p:cond delay="0"/>
                                          </p:stCondLst>
                                        </p:cTn>
                                        <p:tgtEl>
                                          <p:spTgt spid="45"/>
                                        </p:tgtEl>
                                        <p:attrNameLst>
                                          <p:attrName>style.visibility</p:attrName>
                                        </p:attrNameLst>
                                      </p:cBhvr>
                                      <p:to>
                                        <p:strVal val="visible"/>
                                      </p:to>
                                    </p:set>
                                    <p:anim calcmode="lin" valueType="num">
                                      <p:cBhvr additive="base">
                                        <p:cTn id="65" dur="500" fill="hold"/>
                                        <p:tgtEl>
                                          <p:spTgt spid="45"/>
                                        </p:tgtEl>
                                        <p:attrNameLst>
                                          <p:attrName>ppt_x</p:attrName>
                                        </p:attrNameLst>
                                      </p:cBhvr>
                                      <p:tavLst>
                                        <p:tav tm="0">
                                          <p:val>
                                            <p:strVal val="0-#ppt_w/2"/>
                                          </p:val>
                                        </p:tav>
                                        <p:tav tm="100000">
                                          <p:val>
                                            <p:strVal val="#ppt_x"/>
                                          </p:val>
                                        </p:tav>
                                      </p:tavLst>
                                    </p:anim>
                                    <p:anim calcmode="lin" valueType="num">
                                      <p:cBhvr additive="base">
                                        <p:cTn id="6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5"/>
                                        </p:tgtEl>
                                        <p:attrNameLst>
                                          <p:attrName>style.visibility</p:attrName>
                                        </p:attrNameLst>
                                      </p:cBhvr>
                                      <p:to>
                                        <p:strVal val="visible"/>
                                      </p:to>
                                    </p:set>
                                    <p:anim calcmode="lin" valueType="num">
                                      <p:cBhvr additive="base">
                                        <p:cTn id="71" dur="500" fill="hold"/>
                                        <p:tgtEl>
                                          <p:spTgt spid="5"/>
                                        </p:tgtEl>
                                        <p:attrNameLst>
                                          <p:attrName>ppt_x</p:attrName>
                                        </p:attrNameLst>
                                      </p:cBhvr>
                                      <p:tavLst>
                                        <p:tav tm="0">
                                          <p:val>
                                            <p:strVal val="0-#ppt_w/2"/>
                                          </p:val>
                                        </p:tav>
                                        <p:tav tm="100000">
                                          <p:val>
                                            <p:strVal val="#ppt_x"/>
                                          </p:val>
                                        </p:tav>
                                      </p:tavLst>
                                    </p:anim>
                                    <p:anim calcmode="lin" valueType="num">
                                      <p:cBhvr additive="base">
                                        <p:cTn id="72" dur="500" fill="hold"/>
                                        <p:tgtEl>
                                          <p:spTgt spid="5"/>
                                        </p:tgtEl>
                                        <p:attrNameLst>
                                          <p:attrName>ppt_y</p:attrName>
                                        </p:attrNameLst>
                                      </p:cBhvr>
                                      <p:tavLst>
                                        <p:tav tm="0">
                                          <p:val>
                                            <p:strVal val="#ppt_y"/>
                                          </p:val>
                                        </p:tav>
                                        <p:tav tm="100000">
                                          <p:val>
                                            <p:strVal val="#ppt_y"/>
                                          </p:val>
                                        </p:tav>
                                      </p:tavLst>
                                    </p:anim>
                                  </p:childTnLst>
                                </p:cTn>
                              </p:par>
                              <p:par>
                                <p:cTn id="73" presetID="2" presetClass="entr" presetSubtype="8" fill="hold" grpId="0" nodeType="withEffect">
                                  <p:stCondLst>
                                    <p:cond delay="0"/>
                                  </p:stCondLst>
                                  <p:childTnLst>
                                    <p:set>
                                      <p:cBhvr>
                                        <p:cTn id="74" dur="1" fill="hold">
                                          <p:stCondLst>
                                            <p:cond delay="0"/>
                                          </p:stCondLst>
                                        </p:cTn>
                                        <p:tgtEl>
                                          <p:spTgt spid="7"/>
                                        </p:tgtEl>
                                        <p:attrNameLst>
                                          <p:attrName>style.visibility</p:attrName>
                                        </p:attrNameLst>
                                      </p:cBhvr>
                                      <p:to>
                                        <p:strVal val="visible"/>
                                      </p:to>
                                    </p:set>
                                    <p:anim calcmode="lin" valueType="num">
                                      <p:cBhvr additive="base">
                                        <p:cTn id="75" dur="500" fill="hold"/>
                                        <p:tgtEl>
                                          <p:spTgt spid="7"/>
                                        </p:tgtEl>
                                        <p:attrNameLst>
                                          <p:attrName>ppt_x</p:attrName>
                                        </p:attrNameLst>
                                      </p:cBhvr>
                                      <p:tavLst>
                                        <p:tav tm="0">
                                          <p:val>
                                            <p:strVal val="0-#ppt_w/2"/>
                                          </p:val>
                                        </p:tav>
                                        <p:tav tm="100000">
                                          <p:val>
                                            <p:strVal val="#ppt_x"/>
                                          </p:val>
                                        </p:tav>
                                      </p:tavLst>
                                    </p:anim>
                                    <p:anim calcmode="lin" valueType="num">
                                      <p:cBhvr additive="base">
                                        <p:cTn id="76"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3672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sym typeface="Symbol" panose="05050102010706020507" pitchFamily="18" charset="2"/>
              </a:rPr>
              <a:t>Maximum Likelihood:</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Given </a:t>
            </a:r>
            <a:r>
              <a:rPr lang="en-US" altLang="en-US" sz="2800" dirty="0">
                <a:solidFill>
                  <a:srgbClr val="FF00FF"/>
                </a:solidFill>
                <a:latin typeface="Times New Roman" pitchFamily="18" charset="0"/>
                <a:sym typeface="Symbol" panose="05050102010706020507" pitchFamily="18" charset="2"/>
              </a:rPr>
              <a:t>our data</a:t>
            </a:r>
            <a:r>
              <a:rPr lang="en-US" altLang="en-US" sz="2800" dirty="0">
                <a:latin typeface="Times New Roman" pitchFamily="18" charset="0"/>
                <a:sym typeface="Symbol" panose="05050102010706020507" pitchFamily="18" charset="2"/>
              </a:rPr>
              <a:t>,</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990600" y="1532097"/>
                <a:ext cx="7162800" cy="159210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14:m>
                  <m:oMath xmlns:m="http://schemas.openxmlformats.org/officeDocument/2006/math">
                    <m:r>
                      <a:rPr lang="en-CA" altLang="en-US" sz="2400" i="1" dirty="0" smtClean="0">
                        <a:latin typeface="Cambria Math" panose="02040503050406030204" pitchFamily="18" charset="0"/>
                        <a:sym typeface="Symbol" panose="05050102010706020507" pitchFamily="18" charset="2"/>
                      </a:rPr>
                      <m:t>𝐸𝑥𝑝</m:t>
                    </m:r>
                    <m:d>
                      <m:dPr>
                        <m:ctrlPr>
                          <a:rPr lang="en-CA" altLang="en-US" sz="2400" b="0" i="1" dirty="0" smtClean="0">
                            <a:latin typeface="Cambria Math" panose="02040503050406030204" pitchFamily="18" charset="0"/>
                            <a:sym typeface="Symbol" panose="05050102010706020507" pitchFamily="18" charset="2"/>
                          </a:rPr>
                        </m:ctrlPr>
                      </m:d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d>
                    <m:r>
                      <a:rPr lang="en-CA" altLang="en-US" sz="2400" b="0" i="1" dirty="0" smtClean="0">
                        <a:latin typeface="Cambria Math" panose="02040503050406030204" pitchFamily="18" charset="0"/>
                        <a:sym typeface="Symbol" panose="05050102010706020507" pitchFamily="18" charset="2"/>
                      </a:rPr>
                      <m:t>= </m:t>
                    </m:r>
                    <m:acc>
                      <m:accPr>
                        <m:chr m:val="̅"/>
                        <m:ctrlPr>
                          <a:rPr lang="en-CA" altLang="en-US" sz="2400" b="0" i="1" dirty="0" smtClean="0">
                            <a:latin typeface="Cambria Math" panose="02040503050406030204" pitchFamily="18" charset="0"/>
                            <a:sym typeface="Symbol" panose="05050102010706020507" pitchFamily="18" charset="2"/>
                          </a:rPr>
                        </m:ctrlPr>
                      </m:acc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r>
                      <a:rPr lang="en-CA" altLang="en-US" sz="2400" b="0" i="1" dirty="0" smtClean="0">
                        <a:latin typeface="Cambria Math" panose="02040503050406030204" pitchFamily="18" charset="0"/>
                        <a:sym typeface="Symbol" panose="05050102010706020507" pitchFamily="18" charset="2"/>
                      </a:rPr>
                      <m:t>= </m:t>
                    </m:r>
                    <m:f>
                      <m:fPr>
                        <m:ctrlPr>
                          <a:rPr lang="en-CA" altLang="en-US" sz="2400" b="0" i="1" dirty="0" smtClean="0">
                            <a:latin typeface="Cambria Math" panose="02040503050406030204" pitchFamily="18" charset="0"/>
                            <a:sym typeface="Symbol" panose="05050102010706020507" pitchFamily="18" charset="2"/>
                          </a:rPr>
                        </m:ctrlPr>
                      </m:fPr>
                      <m:num>
                        <m:r>
                          <a:rPr lang="en-CA" altLang="en-US" sz="2400" b="0" i="1" dirty="0" smtClean="0">
                            <a:latin typeface="Cambria Math" panose="02040503050406030204" pitchFamily="18" charset="0"/>
                            <a:sym typeface="Symbol" panose="05050102010706020507" pitchFamily="18" charset="2"/>
                          </a:rPr>
                          <m:t>1</m:t>
                        </m:r>
                      </m:num>
                      <m:den>
                        <m:r>
                          <a:rPr lang="en-CA" altLang="en-US" sz="2400" b="0" i="1" dirty="0" smtClean="0">
                            <a:latin typeface="Cambria Math" panose="02040503050406030204" pitchFamily="18" charset="0"/>
                            <a:sym typeface="Symbol" panose="05050102010706020507" pitchFamily="18" charset="2"/>
                          </a:rPr>
                          <m:t>𝐷</m:t>
                        </m:r>
                      </m:den>
                    </m:f>
                    <m:nary>
                      <m:naryPr>
                        <m:chr m:val="∑"/>
                        <m:supHide m:val="on"/>
                        <m:ctrlPr>
                          <a:rPr lang="en-CA" altLang="en-US" sz="2400" b="0" i="1" dirty="0" smtClean="0">
                            <a:latin typeface="Cambria Math" panose="02040503050406030204" pitchFamily="18" charset="0"/>
                            <a:sym typeface="Symbol" panose="05050102010706020507" pitchFamily="18" charset="2"/>
                          </a:rPr>
                        </m:ctrlPr>
                      </m:naryPr>
                      <m:sub>
                        <m:r>
                          <m:rPr>
                            <m:brk m:alnAt="7"/>
                          </m:rPr>
                          <a:rPr lang="en-CA" altLang="en-US" sz="2400" b="0" i="1" dirty="0" smtClean="0">
                            <a:latin typeface="Cambria Math" panose="02040503050406030204" pitchFamily="18" charset="0"/>
                            <a:sym typeface="Symbol" panose="05050102010706020507" pitchFamily="18" charset="2"/>
                          </a:rPr>
                          <m:t>𝑑</m:t>
                        </m:r>
                      </m:sub>
                      <m:sup/>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𝑑</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US" altLang="en-US" sz="2400" dirty="0" err="1">
                    <a:latin typeface="Times New Roman" pitchFamily="18" charset="0"/>
                    <a:sym typeface="Symbol" panose="05050102010706020507" pitchFamily="18" charset="2"/>
                  </a:rPr>
                  <a:t>Covarience</a:t>
                </a:r>
                <a:r>
                  <a:rPr lang="en-US" altLang="en-US" sz="2400" dirty="0">
                    <a:latin typeface="Times New Roman" pitchFamily="18" charset="0"/>
                    <a:sym typeface="Symbol" panose="05050102010706020507" pitchFamily="18" charset="2"/>
                  </a:rPr>
                  <a:t> Matrix: </a:t>
                </a:r>
                <a:r>
                  <a:rPr lang="en-US" altLang="en-US" sz="2400" i="1" dirty="0" err="1">
                    <a:latin typeface="Times New Roman" pitchFamily="18" charset="0"/>
                    <a:sym typeface="Symbol" panose="05050102010706020507" pitchFamily="18" charset="2"/>
                  </a:rPr>
                  <a:t>M</a:t>
                </a:r>
                <a:r>
                  <a:rPr lang="en-US" altLang="en-US" sz="2400" i="1" baseline="-25000" dirty="0" err="1">
                    <a:latin typeface="Times New Roman" pitchFamily="18" charset="0"/>
                    <a:sym typeface="Symbol" panose="05050102010706020507" pitchFamily="18" charset="2"/>
                  </a:rPr>
                  <a:t>i,j</a:t>
                </a:r>
                <a:r>
                  <a:rPr lang="en-US" altLang="en-US" sz="2400" i="1" baseline="-25000" dirty="0">
                    <a:latin typeface="Times New Roman" pitchFamily="18" charset="0"/>
                    <a:sym typeface="Symbol" panose="05050102010706020507" pitchFamily="18" charset="2"/>
                  </a:rPr>
                  <a:t> </a:t>
                </a:r>
                <a:r>
                  <a:rPr lang="en-US" altLang="en-US" sz="2400" dirty="0">
                    <a:latin typeface="Times New Roman" pitchFamily="18" charset="0"/>
                    <a:sym typeface="Symbol" panose="05050102010706020507" pitchFamily="18" charset="2"/>
                  </a:rPr>
                  <a:t>= </a:t>
                </a: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d>
                  </m:oMath>
                </a14:m>
                <a:endParaRPr lang="en-CA" altLang="en-US" sz="2400" i="1" dirty="0">
                  <a:latin typeface="Cambria Math" panose="02040503050406030204" pitchFamily="18" charset="0"/>
                  <a:sym typeface="Symbol" panose="05050102010706020507" pitchFamily="18" charset="2"/>
                </a:endParaRPr>
              </a:p>
              <a:p>
                <a:pPr marL="457200" lvl="1" indent="0">
                  <a:spcBef>
                    <a:spcPct val="0"/>
                  </a:spcBef>
                  <a:buNone/>
                </a:pPr>
                <a14:m>
                  <m:oMathPara xmlns:m="http://schemas.openxmlformats.org/officeDocument/2006/math">
                    <m:oMathParaPr>
                      <m:jc m:val="centerGroup"/>
                    </m:oMathParaPr>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acc>
                            </m:e>
                          </m:d>
                        </m:e>
                      </m:d>
                    </m:oMath>
                  </m:oMathPara>
                </a14:m>
                <a:endParaRPr lang="en-CA" altLang="en-US" sz="2400" dirty="0">
                  <a:latin typeface="Times New Roman" pitchFamily="18" charset="0"/>
                  <a:sym typeface="Symbol" panose="05050102010706020507" pitchFamily="18" charset="2"/>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990600" y="1532097"/>
                <a:ext cx="7162800" cy="1592103"/>
              </a:xfrm>
              <a:prstGeom prst="rect">
                <a:avLst/>
              </a:prstGeom>
              <a:blipFill>
                <a:blip r:embed="rId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6" name="Group 5"/>
          <p:cNvGrpSpPr/>
          <p:nvPr/>
        </p:nvGrpSpPr>
        <p:grpSpPr>
          <a:xfrm>
            <a:off x="1143000" y="4267200"/>
            <a:ext cx="2286000" cy="2286000"/>
            <a:chOff x="1143000" y="4267200"/>
            <a:chExt cx="2286000" cy="2286000"/>
          </a:xfrm>
        </p:grpSpPr>
        <p:cxnSp>
          <p:nvCxnSpPr>
            <p:cNvPr id="62" name="Straight Connector 61"/>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4" name="Straight Connector 63"/>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grpSp>
      <p:sp>
        <p:nvSpPr>
          <p:cNvPr id="43" name="Rectangle 5"/>
          <p:cNvSpPr>
            <a:spLocks noChangeArrowheads="1"/>
          </p:cNvSpPr>
          <p:nvPr/>
        </p:nvSpPr>
        <p:spPr bwMode="auto">
          <a:xfrm>
            <a:off x="762000" y="2971800"/>
            <a:ext cx="6832320" cy="120032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sym typeface="Symbol" panose="05050102010706020507" pitchFamily="18" charset="2"/>
              </a:rPr>
              <a:t>Given any vector </a:t>
            </a:r>
            <a:r>
              <a:rPr lang="en-US" altLang="en-US" sz="2400" i="1" dirty="0">
                <a:latin typeface="Times New Roman" pitchFamily="18" charset="0"/>
                <a:sym typeface="Symbol" panose="05050102010706020507" pitchFamily="18" charset="2"/>
              </a:rPr>
              <a:t>v</a:t>
            </a:r>
            <a:r>
              <a:rPr lang="en-US" altLang="en-US" sz="2400" dirty="0">
                <a:latin typeface="Times New Roman" pitchFamily="18" charset="0"/>
                <a:sym typeface="Symbol" panose="05050102010706020507" pitchFamily="18" charset="2"/>
              </a:rPr>
              <a:t>,  </a:t>
            </a:r>
          </a:p>
          <a:p>
            <a:pPr>
              <a:spcBef>
                <a:spcPct val="0"/>
              </a:spcBef>
            </a:pPr>
            <a:r>
              <a:rPr lang="en-US" altLang="en-US" sz="2400" dirty="0">
                <a:latin typeface="Times New Roman" pitchFamily="18" charset="0"/>
                <a:sym typeface="Symbol" panose="05050102010706020507" pitchFamily="18" charset="2"/>
              </a:rPr>
              <a:t>The variance of the data in that direction is given by</a:t>
            </a:r>
          </a:p>
          <a:p>
            <a:pPr>
              <a:spcBef>
                <a:spcPct val="0"/>
              </a:spcBef>
            </a:pPr>
            <a:r>
              <a:rPr lang="en-US" altLang="en-US" sz="2400" dirty="0">
                <a:latin typeface="Times New Roman" pitchFamily="18" charset="0"/>
                <a:sym typeface="Symbol" panose="05050102010706020507" pitchFamily="18" charset="2"/>
              </a:rPr>
              <a:t>This is maximized by </a:t>
            </a:r>
            <a:r>
              <a:rPr lang="en-US" altLang="en-US" sz="2400" i="1" dirty="0">
                <a:latin typeface="Times New Roman" pitchFamily="18" charset="0"/>
                <a:sym typeface="Symbol" panose="05050102010706020507" pitchFamily="18" charset="2"/>
              </a:rPr>
              <a:t>M</a:t>
            </a:r>
            <a:r>
              <a:rPr lang="en-US" altLang="en-US" sz="2400" dirty="0">
                <a:latin typeface="Times New Roman" pitchFamily="18" charset="0"/>
                <a:sym typeface="Symbol" panose="05050102010706020507" pitchFamily="18" charset="2"/>
              </a:rPr>
              <a:t>’s first </a:t>
            </a:r>
            <a:r>
              <a:rPr lang="en-US" altLang="en-US" sz="2400" dirty="0">
                <a:solidFill>
                  <a:schemeClr val="tx2"/>
                </a:solidFill>
                <a:latin typeface="Times New Roman" pitchFamily="18" charset="0"/>
                <a:sym typeface="Symbol" panose="05050102010706020507" pitchFamily="18" charset="2"/>
              </a:rPr>
              <a:t>eigen vector</a:t>
            </a:r>
            <a:r>
              <a:rPr lang="en-US" altLang="en-US" sz="2400" dirty="0">
                <a:latin typeface="Times New Roman" pitchFamily="18" charset="0"/>
                <a:sym typeface="Symbol" panose="05050102010706020507" pitchFamily="18" charset="2"/>
              </a:rPr>
              <a:t>:</a:t>
            </a:r>
            <a:endParaRPr lang="en-CA" altLang="en-US" sz="2400" i="1" dirty="0">
              <a:latin typeface="Cambria Math" panose="02040503050406030204" pitchFamily="18" charset="0"/>
              <a:sym typeface="Symbol" panose="05050102010706020507" pitchFamily="18" charset="2"/>
            </a:endParaRPr>
          </a:p>
        </p:txBody>
      </p:sp>
      <p:cxnSp>
        <p:nvCxnSpPr>
          <p:cNvPr id="49" name="Straight Arrow Connector 48"/>
          <p:cNvCxnSpPr/>
          <p:nvPr/>
        </p:nvCxnSpPr>
        <p:spPr bwMode="auto">
          <a:xfrm flipV="1">
            <a:off x="2290200" y="4530065"/>
            <a:ext cx="1389184" cy="710401"/>
          </a:xfrm>
          <a:prstGeom prst="straightConnector1">
            <a:avLst/>
          </a:prstGeom>
          <a:noFill/>
          <a:ln w="38100" cap="sq" cmpd="sng" algn="ctr">
            <a:solidFill>
              <a:schemeClr val="hlink"/>
            </a:solidFill>
            <a:prstDash val="solid"/>
            <a:round/>
            <a:headEnd type="none" w="med" len="med"/>
            <a:tailEnd type="triangle"/>
          </a:ln>
          <a:effectLst/>
        </p:spPr>
      </p:cxnSp>
      <p:cxnSp>
        <p:nvCxnSpPr>
          <p:cNvPr id="50" name="Straight Arrow Connector 49"/>
          <p:cNvCxnSpPr/>
          <p:nvPr/>
        </p:nvCxnSpPr>
        <p:spPr bwMode="auto">
          <a:xfrm flipV="1">
            <a:off x="990600" y="4579248"/>
            <a:ext cx="2706952" cy="1382520"/>
          </a:xfrm>
          <a:prstGeom prst="straightConnector1">
            <a:avLst/>
          </a:prstGeom>
          <a:noFill/>
          <a:ln w="38100" cap="sq" cmpd="sng" algn="ctr">
            <a:solidFill>
              <a:schemeClr val="tx2"/>
            </a:solidFill>
            <a:prstDash val="solid"/>
            <a:round/>
            <a:headEnd type="triangle" w="med" len="med"/>
            <a:tailEnd type="triangle"/>
          </a:ln>
          <a:effectLst/>
        </p:spPr>
      </p:cxnSp>
      <p:grpSp>
        <p:nvGrpSpPr>
          <p:cNvPr id="2" name="Group 1">
            <a:extLst>
              <a:ext uri="{FF2B5EF4-FFF2-40B4-BE49-F238E27FC236}">
                <a16:creationId xmlns:a16="http://schemas.microsoft.com/office/drawing/2014/main" id="{0D85C83A-DA31-423A-A1E7-D084B65D1B56}"/>
              </a:ext>
            </a:extLst>
          </p:cNvPr>
          <p:cNvGrpSpPr/>
          <p:nvPr/>
        </p:nvGrpSpPr>
        <p:grpSpPr>
          <a:xfrm>
            <a:off x="6627665" y="4561088"/>
            <a:ext cx="1124354" cy="1012424"/>
            <a:chOff x="6626068" y="4561088"/>
            <a:chExt cx="1124354" cy="1012424"/>
          </a:xfrm>
        </p:grpSpPr>
        <p:sp>
          <p:nvSpPr>
            <p:cNvPr id="44" name="Rectangle 43">
              <a:extLst>
                <a:ext uri="{FF2B5EF4-FFF2-40B4-BE49-F238E27FC236}">
                  <a16:creationId xmlns:a16="http://schemas.microsoft.com/office/drawing/2014/main" id="{421AED3D-E7C2-41F3-827A-F391B042770C}"/>
                </a:ext>
              </a:extLst>
            </p:cNvPr>
            <p:cNvSpPr/>
            <p:nvPr/>
          </p:nvSpPr>
          <p:spPr>
            <a:xfrm>
              <a:off x="6688700" y="4572000"/>
              <a:ext cx="174029" cy="1001512"/>
            </a:xfrm>
            <a:prstGeom prst="rect">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48" name="Rectangle 47">
              <a:extLst>
                <a:ext uri="{FF2B5EF4-FFF2-40B4-BE49-F238E27FC236}">
                  <a16:creationId xmlns:a16="http://schemas.microsoft.com/office/drawing/2014/main" id="{CAEEE2EB-6787-47E9-9727-D9DBAD2B20DB}"/>
                </a:ext>
              </a:extLst>
            </p:cNvPr>
            <p:cNvSpPr/>
            <p:nvPr/>
          </p:nvSpPr>
          <p:spPr>
            <a:xfrm>
              <a:off x="6626068" y="4767503"/>
              <a:ext cx="320922" cy="461665"/>
            </a:xfrm>
            <a:prstGeom prst="rect">
              <a:avLst/>
            </a:prstGeom>
          </p:spPr>
          <p:txBody>
            <a:bodyPr wrap="none">
              <a:spAutoFit/>
            </a:bodyPr>
            <a:lstStyle/>
            <a:p>
              <a:r>
                <a:rPr lang="en-US" altLang="en-US" sz="2400" i="1" dirty="0">
                  <a:sym typeface="Symbol" panose="05050102010706020507" pitchFamily="18" charset="2"/>
                </a:rPr>
                <a:t>v</a:t>
              </a:r>
              <a:endParaRPr lang="en-US" sz="2400" dirty="0"/>
            </a:p>
          </p:txBody>
        </p:sp>
        <p:sp>
          <p:nvSpPr>
            <p:cNvPr id="53" name="Rectangle 52">
              <a:extLst>
                <a:ext uri="{FF2B5EF4-FFF2-40B4-BE49-F238E27FC236}">
                  <a16:creationId xmlns:a16="http://schemas.microsoft.com/office/drawing/2014/main" id="{635F7E3E-1A9A-4571-873D-17AC5FBC83F6}"/>
                </a:ext>
              </a:extLst>
            </p:cNvPr>
            <p:cNvSpPr/>
            <p:nvPr/>
          </p:nvSpPr>
          <p:spPr>
            <a:xfrm>
              <a:off x="6943478" y="4762500"/>
              <a:ext cx="393056" cy="461665"/>
            </a:xfrm>
            <a:prstGeom prst="rect">
              <a:avLst/>
            </a:prstGeom>
          </p:spPr>
          <p:txBody>
            <a:bodyPr wrap="none">
              <a:spAutoFit/>
            </a:bodyPr>
            <a:lstStyle/>
            <a:p>
              <a:r>
                <a:rPr lang="en-US" altLang="en-US" sz="2400" i="1" dirty="0">
                  <a:sym typeface="Symbol" panose="05050102010706020507" pitchFamily="18" charset="2"/>
                </a:rPr>
                <a:t>=</a:t>
              </a:r>
              <a:endParaRPr lang="en-US" sz="2400" dirty="0"/>
            </a:p>
          </p:txBody>
        </p:sp>
        <mc:AlternateContent xmlns:mc="http://schemas.openxmlformats.org/markup-compatibility/2006" xmlns:a14="http://schemas.microsoft.com/office/drawing/2010/main">
          <mc:Choice Requires="a14">
            <p:sp>
              <p:nvSpPr>
                <p:cNvPr id="61" name="Rectangle 60">
                  <a:extLst>
                    <a:ext uri="{FF2B5EF4-FFF2-40B4-BE49-F238E27FC236}">
                      <a16:creationId xmlns:a16="http://schemas.microsoft.com/office/drawing/2014/main" id="{C6278646-0C8D-40C4-930A-AAEA33366CED}"/>
                    </a:ext>
                  </a:extLst>
                </p:cNvPr>
                <p:cNvSpPr/>
                <p:nvPr/>
              </p:nvSpPr>
              <p:spPr>
                <a:xfrm>
                  <a:off x="7188200" y="4749800"/>
                  <a:ext cx="429926"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altLang="en-US" sz="2400" i="1" dirty="0">
                            <a:latin typeface="Cambria Math" panose="02040503050406030204" pitchFamily="18" charset="0"/>
                            <a:sym typeface="Symbol" panose="05050102010706020507" pitchFamily="18" charset="2"/>
                          </a:rPr>
                          <m:t></m:t>
                        </m:r>
                      </m:oMath>
                    </m:oMathPara>
                  </a14:m>
                  <a:endParaRPr lang="en-US" sz="2400" dirty="0"/>
                </a:p>
              </p:txBody>
            </p:sp>
          </mc:Choice>
          <mc:Fallback xmlns="">
            <p:sp>
              <p:nvSpPr>
                <p:cNvPr id="61" name="Rectangle 60">
                  <a:extLst>
                    <a:ext uri="{FF2B5EF4-FFF2-40B4-BE49-F238E27FC236}">
                      <a16:creationId xmlns:a16="http://schemas.microsoft.com/office/drawing/2014/main" id="{C6278646-0C8D-40C4-930A-AAEA33366CED}"/>
                    </a:ext>
                  </a:extLst>
                </p:cNvPr>
                <p:cNvSpPr>
                  <a:spLocks noRot="1" noChangeAspect="1" noMove="1" noResize="1" noEditPoints="1" noAdjustHandles="1" noChangeArrowheads="1" noChangeShapeType="1" noTextEdit="1"/>
                </p:cNvSpPr>
                <p:nvPr/>
              </p:nvSpPr>
              <p:spPr>
                <a:xfrm>
                  <a:off x="7188200" y="4749800"/>
                  <a:ext cx="429926" cy="461665"/>
                </a:xfrm>
                <a:prstGeom prst="rect">
                  <a:avLst/>
                </a:prstGeom>
                <a:blipFill>
                  <a:blip r:embed="rId3"/>
                  <a:stretch>
                    <a:fillRect/>
                  </a:stretch>
                </a:blipFill>
              </p:spPr>
              <p:txBody>
                <a:bodyPr/>
                <a:lstStyle/>
                <a:p>
                  <a:r>
                    <a:rPr lang="en-US">
                      <a:noFill/>
                    </a:rPr>
                    <a:t> </a:t>
                  </a:r>
                </a:p>
              </p:txBody>
            </p:sp>
          </mc:Fallback>
        </mc:AlternateContent>
        <p:sp>
          <p:nvSpPr>
            <p:cNvPr id="66" name="Rectangle 65">
              <a:extLst>
                <a:ext uri="{FF2B5EF4-FFF2-40B4-BE49-F238E27FC236}">
                  <a16:creationId xmlns:a16="http://schemas.microsoft.com/office/drawing/2014/main" id="{6F9BE2A2-F104-47D0-BF78-F2DD768B8DE6}"/>
                </a:ext>
              </a:extLst>
            </p:cNvPr>
            <p:cNvSpPr/>
            <p:nvPr/>
          </p:nvSpPr>
          <p:spPr>
            <a:xfrm>
              <a:off x="7492132" y="4561088"/>
              <a:ext cx="174029" cy="1001512"/>
            </a:xfrm>
            <a:prstGeom prst="rect">
              <a:avLst/>
            </a:prstGeom>
            <a:ln w="25400">
              <a:solidFill>
                <a:srgbClr val="FF0000"/>
              </a:solid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67" name="Rectangle 66">
              <a:extLst>
                <a:ext uri="{FF2B5EF4-FFF2-40B4-BE49-F238E27FC236}">
                  <a16:creationId xmlns:a16="http://schemas.microsoft.com/office/drawing/2014/main" id="{F5DADAA1-25C7-4F79-817A-DEA3EEC6EF14}"/>
                </a:ext>
              </a:extLst>
            </p:cNvPr>
            <p:cNvSpPr/>
            <p:nvPr/>
          </p:nvSpPr>
          <p:spPr>
            <a:xfrm>
              <a:off x="7429500" y="4756591"/>
              <a:ext cx="320922" cy="461665"/>
            </a:xfrm>
            <a:prstGeom prst="rect">
              <a:avLst/>
            </a:prstGeom>
          </p:spPr>
          <p:txBody>
            <a:bodyPr wrap="none">
              <a:spAutoFit/>
            </a:bodyPr>
            <a:lstStyle/>
            <a:p>
              <a:r>
                <a:rPr lang="en-US" altLang="en-US" sz="2400" i="1" dirty="0">
                  <a:sym typeface="Symbol" panose="05050102010706020507" pitchFamily="18" charset="2"/>
                </a:rPr>
                <a:t>v</a:t>
              </a:r>
              <a:endParaRPr lang="en-US" sz="2400" dirty="0"/>
            </a:p>
          </p:txBody>
        </p:sp>
      </p:grpSp>
      <p:pic>
        <p:nvPicPr>
          <p:cNvPr id="68" name="Picture 2" descr="Art Rotate GIF by Waywardteacup - Find &amp; Share on GIPHY">
            <a:extLst>
              <a:ext uri="{FF2B5EF4-FFF2-40B4-BE49-F238E27FC236}">
                <a16:creationId xmlns:a16="http://schemas.microsoft.com/office/drawing/2014/main" id="{4899E186-A0A7-4F06-9013-6B1CB5B6FE20}"/>
              </a:ext>
            </a:extLst>
          </p:cNvPr>
          <p:cNvPicPr>
            <a:picLocks noChangeAspect="1" noChangeArrowheads="1" noCrop="1"/>
          </p:cNvPicPr>
          <p:nvPr/>
        </p:nvPicPr>
        <p:blipFill>
          <a:blip r:embed="rId4" cstate="print">
            <a:extLst>
              <a:ext uri="{28A0092B-C50C-407E-A947-70E740481C1C}">
                <a14:useLocalDpi xmlns:a14="http://schemas.microsoft.com/office/drawing/2010/main" val="0"/>
              </a:ext>
            </a:extLst>
          </a:blip>
          <a:srcRect/>
          <a:stretch>
            <a:fillRect/>
          </a:stretch>
        </p:blipFill>
        <p:spPr bwMode="auto">
          <a:xfrm rot="5619968">
            <a:off x="2560270" y="5065520"/>
            <a:ext cx="1655799" cy="1655799"/>
          </a:xfrm>
          <a:prstGeom prst="rect">
            <a:avLst/>
          </a:prstGeom>
          <a:noFill/>
          <a:extLst>
            <a:ext uri="{909E8E84-426E-40DD-AFC4-6F175D3DCCD1}">
              <a14:hiddenFill xmlns:a14="http://schemas.microsoft.com/office/drawing/2010/main">
                <a:solidFill>
                  <a:srgbClr val="FFFFFF"/>
                </a:solidFill>
              </a14:hiddenFill>
            </a:ext>
          </a:extLst>
        </p:spPr>
      </p:pic>
      <p:cxnSp>
        <p:nvCxnSpPr>
          <p:cNvPr id="69" name="Straight Arrow Connector 68">
            <a:extLst>
              <a:ext uri="{FF2B5EF4-FFF2-40B4-BE49-F238E27FC236}">
                <a16:creationId xmlns:a16="http://schemas.microsoft.com/office/drawing/2014/main" id="{DD910B75-09E7-4021-80E4-3019D71FB7D5}"/>
              </a:ext>
            </a:extLst>
          </p:cNvPr>
          <p:cNvCxnSpPr/>
          <p:nvPr/>
        </p:nvCxnSpPr>
        <p:spPr bwMode="auto">
          <a:xfrm flipV="1">
            <a:off x="1959658" y="5245084"/>
            <a:ext cx="2706952" cy="1382520"/>
          </a:xfrm>
          <a:prstGeom prst="straightConnector1">
            <a:avLst/>
          </a:prstGeom>
          <a:noFill/>
          <a:ln w="38100" cap="sq" cmpd="sng" algn="ctr">
            <a:solidFill>
              <a:schemeClr val="tx2"/>
            </a:solidFill>
            <a:prstDash val="solid"/>
            <a:round/>
            <a:headEnd type="triangle" w="med" len="med"/>
            <a:tailEnd type="triangle"/>
          </a:ln>
          <a:effectLst/>
        </p:spPr>
      </p:cxnSp>
      <p:sp>
        <p:nvSpPr>
          <p:cNvPr id="70" name="Rectangle 69">
            <a:extLst>
              <a:ext uri="{FF2B5EF4-FFF2-40B4-BE49-F238E27FC236}">
                <a16:creationId xmlns:a16="http://schemas.microsoft.com/office/drawing/2014/main" id="{1517D5A6-D667-4C2B-8D70-87167F59D7F7}"/>
              </a:ext>
            </a:extLst>
          </p:cNvPr>
          <p:cNvSpPr/>
          <p:nvPr/>
        </p:nvSpPr>
        <p:spPr>
          <a:xfrm>
            <a:off x="7336534" y="3340807"/>
            <a:ext cx="958532" cy="461665"/>
          </a:xfrm>
          <a:prstGeom prst="rect">
            <a:avLst/>
          </a:prstGeom>
        </p:spPr>
        <p:txBody>
          <a:bodyPr wrap="none">
            <a:spAutoFit/>
          </a:bodyPr>
          <a:lstStyle/>
          <a:p>
            <a:r>
              <a:rPr lang="en-US" altLang="en-US" sz="2400" i="1" dirty="0" err="1">
                <a:sym typeface="Symbol" panose="05050102010706020507" pitchFamily="18" charset="2"/>
              </a:rPr>
              <a:t>v</a:t>
            </a:r>
            <a:r>
              <a:rPr lang="en-US" altLang="en-US" sz="2400" i="1" baseline="30000" dirty="0" err="1">
                <a:sym typeface="Symbol" panose="05050102010706020507" pitchFamily="18" charset="2"/>
              </a:rPr>
              <a:t>T</a:t>
            </a:r>
            <a:r>
              <a:rPr lang="en-US" altLang="en-US" sz="2400" i="1" dirty="0" err="1">
                <a:sym typeface="Symbol" panose="05050102010706020507" pitchFamily="18" charset="2"/>
              </a:rPr>
              <a:t>Mv</a:t>
            </a:r>
            <a:r>
              <a:rPr lang="en-US" altLang="en-US" sz="2400" i="1" dirty="0">
                <a:sym typeface="Symbol" panose="05050102010706020507" pitchFamily="18" charset="2"/>
              </a:rPr>
              <a:t>.</a:t>
            </a:r>
            <a:r>
              <a:rPr lang="en-US" altLang="en-US" sz="2400" dirty="0">
                <a:sym typeface="Symbol" panose="05050102010706020507" pitchFamily="18" charset="2"/>
              </a:rPr>
              <a:t> </a:t>
            </a:r>
            <a:endParaRPr lang="en-US" sz="2400" dirty="0"/>
          </a:p>
        </p:txBody>
      </p:sp>
      <p:grpSp>
        <p:nvGrpSpPr>
          <p:cNvPr id="71" name="Group 70">
            <a:extLst>
              <a:ext uri="{FF2B5EF4-FFF2-40B4-BE49-F238E27FC236}">
                <a16:creationId xmlns:a16="http://schemas.microsoft.com/office/drawing/2014/main" id="{BE3035DE-7B40-455C-B907-06635E7368F3}"/>
              </a:ext>
            </a:extLst>
          </p:cNvPr>
          <p:cNvGrpSpPr/>
          <p:nvPr/>
        </p:nvGrpSpPr>
        <p:grpSpPr>
          <a:xfrm>
            <a:off x="5562600" y="4561080"/>
            <a:ext cx="1071000" cy="1001512"/>
            <a:chOff x="5562600" y="4561080"/>
            <a:chExt cx="1071000" cy="1001512"/>
          </a:xfrm>
        </p:grpSpPr>
        <p:sp>
          <p:nvSpPr>
            <p:cNvPr id="72" name="Rectangle 71">
              <a:extLst>
                <a:ext uri="{FF2B5EF4-FFF2-40B4-BE49-F238E27FC236}">
                  <a16:creationId xmlns:a16="http://schemas.microsoft.com/office/drawing/2014/main" id="{7CE43C12-E79C-4DEA-9903-469B225B0CEC}"/>
                </a:ext>
              </a:extLst>
            </p:cNvPr>
            <p:cNvSpPr/>
            <p:nvPr/>
          </p:nvSpPr>
          <p:spPr>
            <a:xfrm>
              <a:off x="5562600" y="4561080"/>
              <a:ext cx="1071000" cy="1001512"/>
            </a:xfrm>
            <a:prstGeom prst="rect">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73" name="Rectangle 72">
              <a:extLst>
                <a:ext uri="{FF2B5EF4-FFF2-40B4-BE49-F238E27FC236}">
                  <a16:creationId xmlns:a16="http://schemas.microsoft.com/office/drawing/2014/main" id="{E2111A0B-E77B-40A0-9170-CB65EBC614E9}"/>
                </a:ext>
              </a:extLst>
            </p:cNvPr>
            <p:cNvSpPr/>
            <p:nvPr/>
          </p:nvSpPr>
          <p:spPr>
            <a:xfrm>
              <a:off x="5897778" y="4767960"/>
              <a:ext cx="441146" cy="461665"/>
            </a:xfrm>
            <a:prstGeom prst="rect">
              <a:avLst/>
            </a:prstGeom>
          </p:spPr>
          <p:txBody>
            <a:bodyPr wrap="none">
              <a:spAutoFit/>
            </a:bodyPr>
            <a:lstStyle/>
            <a:p>
              <a:r>
                <a:rPr lang="en-US" altLang="en-US" sz="2400" i="1" dirty="0">
                  <a:sym typeface="Symbol" panose="05050102010706020507" pitchFamily="18" charset="2"/>
                </a:rPr>
                <a:t>M</a:t>
              </a:r>
              <a:endParaRPr lang="en-US" sz="2400" dirty="0"/>
            </a:p>
          </p:txBody>
        </p:sp>
      </p:grpSp>
      <mc:AlternateContent xmlns:mc="http://schemas.openxmlformats.org/markup-compatibility/2006" xmlns:a14="http://schemas.microsoft.com/office/drawing/2010/main">
        <mc:Choice Requires="a14">
          <p:sp>
            <p:nvSpPr>
              <p:cNvPr id="3" name="Rectangle 2">
                <a:extLst>
                  <a:ext uri="{FF2B5EF4-FFF2-40B4-BE49-F238E27FC236}">
                    <a16:creationId xmlns:a16="http://schemas.microsoft.com/office/drawing/2014/main" id="{79531318-3317-4583-8B07-31C224BE03C9}"/>
                  </a:ext>
                </a:extLst>
              </p:cNvPr>
              <p:cNvSpPr/>
              <p:nvPr/>
            </p:nvSpPr>
            <p:spPr>
              <a:xfrm>
                <a:off x="6315663" y="3714571"/>
                <a:ext cx="1341906" cy="461665"/>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r>
                        <a:rPr lang="en-CA" altLang="en-US" sz="2400" i="1" dirty="0">
                          <a:latin typeface="Cambria Math" panose="02040503050406030204" pitchFamily="18" charset="0"/>
                          <a:sym typeface="Symbol" panose="05050102010706020507" pitchFamily="18" charset="2"/>
                        </a:rPr>
                        <m:t>𝑀𝑣</m:t>
                      </m:r>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𝑣</m:t>
                      </m:r>
                    </m:oMath>
                  </m:oMathPara>
                </a14:m>
                <a:endParaRPr lang="en-US" sz="2400" dirty="0"/>
              </a:p>
            </p:txBody>
          </p:sp>
        </mc:Choice>
        <mc:Fallback xmlns="">
          <p:sp>
            <p:nvSpPr>
              <p:cNvPr id="3" name="Rectangle 2">
                <a:extLst>
                  <a:ext uri="{FF2B5EF4-FFF2-40B4-BE49-F238E27FC236}">
                    <a16:creationId xmlns:a16="http://schemas.microsoft.com/office/drawing/2014/main" id="{79531318-3317-4583-8B07-31C224BE03C9}"/>
                  </a:ext>
                </a:extLst>
              </p:cNvPr>
              <p:cNvSpPr>
                <a:spLocks noRot="1" noChangeAspect="1" noMove="1" noResize="1" noEditPoints="1" noAdjustHandles="1" noChangeArrowheads="1" noChangeShapeType="1" noTextEdit="1"/>
              </p:cNvSpPr>
              <p:nvPr/>
            </p:nvSpPr>
            <p:spPr>
              <a:xfrm>
                <a:off x="6315663" y="3714571"/>
                <a:ext cx="1341906" cy="461665"/>
              </a:xfrm>
              <a:prstGeom prst="rect">
                <a:avLst/>
              </a:prstGeom>
              <a:blipFill>
                <a:blip r:embed="rId5"/>
                <a:stretch>
                  <a:fillRect/>
                </a:stretch>
              </a:blipFill>
            </p:spPr>
            <p:txBody>
              <a:bodyPr/>
              <a:lstStyle/>
              <a:p>
                <a:r>
                  <a:rPr lang="en-US">
                    <a:noFill/>
                  </a:rPr>
                  <a:t> </a:t>
                </a:r>
              </a:p>
            </p:txBody>
          </p:sp>
        </mc:Fallback>
      </mc:AlternateContent>
    </p:spTree>
    <p:extLst>
      <p:ext uri="{BB962C8B-B14F-4D97-AF65-F5344CB8AC3E}">
        <p14:creationId xmlns:p14="http://schemas.microsoft.com/office/powerpoint/2010/main" val="116633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3">
                                            <p:txEl>
                                              <p:pRg st="2" end="2"/>
                                            </p:txEl>
                                          </p:spTgt>
                                        </p:tgtEl>
                                        <p:attrNameLst>
                                          <p:attrName>style.visibility</p:attrName>
                                        </p:attrNameLst>
                                      </p:cBhvr>
                                      <p:to>
                                        <p:strVal val="visible"/>
                                      </p:to>
                                    </p:set>
                                    <p:anim calcmode="lin" valueType="num">
                                      <p:cBhvr additive="base">
                                        <p:cTn id="7" dur="500" fill="hold"/>
                                        <p:tgtEl>
                                          <p:spTgt spid="4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3">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0"/>
                                        </p:tgtEl>
                                        <p:attrNameLst>
                                          <p:attrName>style.visibility</p:attrName>
                                        </p:attrNameLst>
                                      </p:cBhvr>
                                      <p:to>
                                        <p:strVal val="visible"/>
                                      </p:to>
                                    </p:set>
                                    <p:anim calcmode="lin" valueType="num">
                                      <p:cBhvr additive="base">
                                        <p:cTn id="15" dur="500" fill="hold"/>
                                        <p:tgtEl>
                                          <p:spTgt spid="50"/>
                                        </p:tgtEl>
                                        <p:attrNameLst>
                                          <p:attrName>ppt_x</p:attrName>
                                        </p:attrNameLst>
                                      </p:cBhvr>
                                      <p:tavLst>
                                        <p:tav tm="0">
                                          <p:val>
                                            <p:strVal val="0-#ppt_w/2"/>
                                          </p:val>
                                        </p:tav>
                                        <p:tav tm="100000">
                                          <p:val>
                                            <p:strVal val="#ppt_x"/>
                                          </p:val>
                                        </p:tav>
                                      </p:tavLst>
                                    </p:anim>
                                    <p:anim calcmode="lin" valueType="num">
                                      <p:cBhvr additive="base">
                                        <p:cTn id="16" dur="500" fill="hold"/>
                                        <p:tgtEl>
                                          <p:spTgt spid="5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 calcmode="lin" valueType="num">
                                      <p:cBhvr additive="base">
                                        <p:cTn id="25" dur="500" fill="hold"/>
                                        <p:tgtEl>
                                          <p:spTgt spid="3"/>
                                        </p:tgtEl>
                                        <p:attrNameLst>
                                          <p:attrName>ppt_x</p:attrName>
                                        </p:attrNameLst>
                                      </p:cBhvr>
                                      <p:tavLst>
                                        <p:tav tm="0">
                                          <p:val>
                                            <p:strVal val="0-#ppt_w/2"/>
                                          </p:val>
                                        </p:tav>
                                        <p:tav tm="100000">
                                          <p:val>
                                            <p:strVal val="#ppt_x"/>
                                          </p:val>
                                        </p:tav>
                                      </p:tavLst>
                                    </p:anim>
                                    <p:anim calcmode="lin" valueType="num">
                                      <p:cBhvr additive="base">
                                        <p:cTn id="26"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8"/>
                                        </p:tgtEl>
                                        <p:attrNameLst>
                                          <p:attrName>style.visibility</p:attrName>
                                        </p:attrNameLst>
                                      </p:cBhvr>
                                      <p:to>
                                        <p:strVal val="visible"/>
                                      </p:to>
                                    </p:set>
                                    <p:anim calcmode="lin" valueType="num">
                                      <p:cBhvr additive="base">
                                        <p:cTn id="31" dur="500" fill="hold"/>
                                        <p:tgtEl>
                                          <p:spTgt spid="68"/>
                                        </p:tgtEl>
                                        <p:attrNameLst>
                                          <p:attrName>ppt_x</p:attrName>
                                        </p:attrNameLst>
                                      </p:cBhvr>
                                      <p:tavLst>
                                        <p:tav tm="0">
                                          <p:val>
                                            <p:strVal val="0-#ppt_w/2"/>
                                          </p:val>
                                        </p:tav>
                                        <p:tav tm="100000">
                                          <p:val>
                                            <p:strVal val="#ppt_x"/>
                                          </p:val>
                                        </p:tav>
                                      </p:tavLst>
                                    </p:anim>
                                    <p:anim calcmode="lin" valueType="num">
                                      <p:cBhvr additive="base">
                                        <p:cTn id="32" dur="500" fill="hold"/>
                                        <p:tgtEl>
                                          <p:spTgt spid="68"/>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69"/>
                                        </p:tgtEl>
                                        <p:attrNameLst>
                                          <p:attrName>style.visibility</p:attrName>
                                        </p:attrNameLst>
                                      </p:cBhvr>
                                      <p:to>
                                        <p:strVal val="visible"/>
                                      </p:to>
                                    </p:set>
                                    <p:anim calcmode="lin" valueType="num">
                                      <p:cBhvr additive="base">
                                        <p:cTn id="35" dur="500" fill="hold"/>
                                        <p:tgtEl>
                                          <p:spTgt spid="69"/>
                                        </p:tgtEl>
                                        <p:attrNameLst>
                                          <p:attrName>ppt_x</p:attrName>
                                        </p:attrNameLst>
                                      </p:cBhvr>
                                      <p:tavLst>
                                        <p:tav tm="0">
                                          <p:val>
                                            <p:strVal val="0-#ppt_w/2"/>
                                          </p:val>
                                        </p:tav>
                                        <p:tav tm="100000">
                                          <p:val>
                                            <p:strVal val="#ppt_x"/>
                                          </p:val>
                                        </p:tav>
                                      </p:tavLst>
                                    </p:anim>
                                    <p:anim calcmode="lin" valueType="num">
                                      <p:cBhvr additive="base">
                                        <p:cTn id="36" dur="500" fill="hold"/>
                                        <p:tgtEl>
                                          <p:spTgt spid="6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5"/>
          <p:cNvSpPr>
            <a:spLocks noChangeArrowheads="1"/>
          </p:cNvSpPr>
          <p:nvPr/>
        </p:nvSpPr>
        <p:spPr bwMode="auto">
          <a:xfrm>
            <a:off x="-108399" y="685800"/>
            <a:ext cx="3672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sym typeface="Symbol" panose="05050102010706020507" pitchFamily="18" charset="2"/>
              </a:rPr>
              <a:t>Maximum Likelihood:</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Given </a:t>
            </a:r>
            <a:r>
              <a:rPr lang="en-US" altLang="en-US" sz="2800" dirty="0">
                <a:solidFill>
                  <a:srgbClr val="FF00FF"/>
                </a:solidFill>
                <a:latin typeface="Times New Roman" pitchFamily="18" charset="0"/>
                <a:sym typeface="Symbol" panose="05050102010706020507" pitchFamily="18" charset="2"/>
              </a:rPr>
              <a:t>our data</a:t>
            </a:r>
            <a:r>
              <a:rPr lang="en-US" altLang="en-US" sz="2800" dirty="0">
                <a:latin typeface="Times New Roman" pitchFamily="18" charset="0"/>
                <a:sym typeface="Symbol" panose="05050102010706020507" pitchFamily="18" charset="2"/>
              </a:rPr>
              <a:t>,</a:t>
            </a:r>
          </a:p>
        </p:txBody>
      </p:sp>
      <p:grpSp>
        <p:nvGrpSpPr>
          <p:cNvPr id="10" name="Group 9"/>
          <p:cNvGrpSpPr/>
          <p:nvPr/>
        </p:nvGrpSpPr>
        <p:grpSpPr>
          <a:xfrm>
            <a:off x="0" y="275600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3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990600" y="1532097"/>
                <a:ext cx="7162800" cy="159210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spcBef>
                    <a:spcPct val="0"/>
                  </a:spcBef>
                </a:pPr>
                <a14:m>
                  <m:oMath xmlns:m="http://schemas.openxmlformats.org/officeDocument/2006/math">
                    <m:r>
                      <a:rPr lang="en-CA" altLang="en-US" sz="2400" i="1" dirty="0" smtClean="0">
                        <a:latin typeface="Cambria Math" panose="02040503050406030204" pitchFamily="18" charset="0"/>
                        <a:sym typeface="Symbol" panose="05050102010706020507" pitchFamily="18" charset="2"/>
                      </a:rPr>
                      <m:t>𝐸𝑥𝑝</m:t>
                    </m:r>
                    <m:d>
                      <m:dPr>
                        <m:ctrlPr>
                          <a:rPr lang="en-CA" altLang="en-US" sz="2400" b="0" i="1" dirty="0" smtClean="0">
                            <a:latin typeface="Cambria Math" panose="02040503050406030204" pitchFamily="18" charset="0"/>
                            <a:sym typeface="Symbol" panose="05050102010706020507" pitchFamily="18" charset="2"/>
                          </a:rPr>
                        </m:ctrlPr>
                      </m:d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d>
                    <m:r>
                      <a:rPr lang="en-CA" altLang="en-US" sz="2400" b="0" i="1" dirty="0" smtClean="0">
                        <a:latin typeface="Cambria Math" panose="02040503050406030204" pitchFamily="18" charset="0"/>
                        <a:sym typeface="Symbol" panose="05050102010706020507" pitchFamily="18" charset="2"/>
                      </a:rPr>
                      <m:t>= </m:t>
                    </m:r>
                    <m:acc>
                      <m:accPr>
                        <m:chr m:val="̅"/>
                        <m:ctrlPr>
                          <a:rPr lang="en-CA" altLang="en-US" sz="2400" b="0" i="1" dirty="0" smtClean="0">
                            <a:latin typeface="Cambria Math" panose="02040503050406030204" pitchFamily="18" charset="0"/>
                            <a:sym typeface="Symbol" panose="05050102010706020507" pitchFamily="18" charset="2"/>
                          </a:rPr>
                        </m:ctrlPr>
                      </m:accPr>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sub>
                        </m:sSub>
                      </m:e>
                    </m:acc>
                    <m:r>
                      <a:rPr lang="en-CA" altLang="en-US" sz="2400" b="0" i="1" dirty="0" smtClean="0">
                        <a:latin typeface="Cambria Math" panose="02040503050406030204" pitchFamily="18" charset="0"/>
                        <a:sym typeface="Symbol" panose="05050102010706020507" pitchFamily="18" charset="2"/>
                      </a:rPr>
                      <m:t>= </m:t>
                    </m:r>
                    <m:f>
                      <m:fPr>
                        <m:ctrlPr>
                          <a:rPr lang="en-CA" altLang="en-US" sz="2400" b="0" i="1" dirty="0" smtClean="0">
                            <a:latin typeface="Cambria Math" panose="02040503050406030204" pitchFamily="18" charset="0"/>
                            <a:sym typeface="Symbol" panose="05050102010706020507" pitchFamily="18" charset="2"/>
                          </a:rPr>
                        </m:ctrlPr>
                      </m:fPr>
                      <m:num>
                        <m:r>
                          <a:rPr lang="en-CA" altLang="en-US" sz="2400" b="0" i="1" dirty="0" smtClean="0">
                            <a:latin typeface="Cambria Math" panose="02040503050406030204" pitchFamily="18" charset="0"/>
                            <a:sym typeface="Symbol" panose="05050102010706020507" pitchFamily="18" charset="2"/>
                          </a:rPr>
                          <m:t>1</m:t>
                        </m:r>
                      </m:num>
                      <m:den>
                        <m:r>
                          <a:rPr lang="en-CA" altLang="en-US" sz="2400" b="0" i="1" dirty="0" smtClean="0">
                            <a:latin typeface="Cambria Math" panose="02040503050406030204" pitchFamily="18" charset="0"/>
                            <a:sym typeface="Symbol" panose="05050102010706020507" pitchFamily="18" charset="2"/>
                          </a:rPr>
                          <m:t>𝐷</m:t>
                        </m:r>
                      </m:den>
                    </m:f>
                    <m:nary>
                      <m:naryPr>
                        <m:chr m:val="∑"/>
                        <m:supHide m:val="on"/>
                        <m:ctrlPr>
                          <a:rPr lang="en-CA" altLang="en-US" sz="2400" b="0" i="1" dirty="0" smtClean="0">
                            <a:latin typeface="Cambria Math" panose="02040503050406030204" pitchFamily="18" charset="0"/>
                            <a:sym typeface="Symbol" panose="05050102010706020507" pitchFamily="18" charset="2"/>
                          </a:rPr>
                        </m:ctrlPr>
                      </m:naryPr>
                      <m:sub>
                        <m:r>
                          <m:rPr>
                            <m:brk m:alnAt="7"/>
                          </m:rPr>
                          <a:rPr lang="en-CA" altLang="en-US" sz="2400" b="0" i="1" dirty="0" smtClean="0">
                            <a:latin typeface="Cambria Math" panose="02040503050406030204" pitchFamily="18" charset="0"/>
                            <a:sym typeface="Symbol" panose="05050102010706020507" pitchFamily="18" charset="2"/>
                          </a:rPr>
                          <m:t>𝑑</m:t>
                        </m:r>
                      </m:sub>
                      <m:sup/>
                      <m:e>
                        <m:sSub>
                          <m:sSubPr>
                            <m:ctrlPr>
                              <a:rPr lang="en-CA" altLang="en-US" sz="2400" b="0" i="1" dirty="0" smtClean="0">
                                <a:latin typeface="Cambria Math" panose="02040503050406030204" pitchFamily="18" charset="0"/>
                                <a:sym typeface="Symbol" panose="05050102010706020507" pitchFamily="18" charset="2"/>
                              </a:rPr>
                            </m:ctrlPr>
                          </m:sSubPr>
                          <m:e>
                            <m:r>
                              <a:rPr lang="en-CA" altLang="en-US" sz="2400" b="0" i="1" dirty="0" smtClean="0">
                                <a:latin typeface="Cambria Math" panose="02040503050406030204" pitchFamily="18" charset="0"/>
                                <a:sym typeface="Symbol" panose="05050102010706020507" pitchFamily="18" charset="2"/>
                              </a:rPr>
                              <m:t>𝑥</m:t>
                            </m:r>
                          </m:e>
                          <m:sub>
                            <m:r>
                              <a:rPr lang="en-CA" altLang="en-US" sz="2400" b="0" i="1" dirty="0" smtClean="0">
                                <a:latin typeface="Cambria Math" panose="02040503050406030204" pitchFamily="18" charset="0"/>
                                <a:sym typeface="Symbol" panose="05050102010706020507" pitchFamily="18" charset="2"/>
                              </a:rPr>
                              <m:t>𝑖</m:t>
                            </m:r>
                            <m:r>
                              <a:rPr lang="en-CA" altLang="en-US" sz="2400" b="0" i="1" dirty="0" smtClean="0">
                                <a:latin typeface="Cambria Math" panose="02040503050406030204" pitchFamily="18" charset="0"/>
                                <a:sym typeface="Symbol" panose="05050102010706020507" pitchFamily="18" charset="2"/>
                              </a:rPr>
                              <m:t>,</m:t>
                            </m:r>
                            <m:r>
                              <a:rPr lang="en-CA" altLang="en-US" sz="2400" b="0" i="1" dirty="0" smtClean="0">
                                <a:latin typeface="Cambria Math" panose="02040503050406030204" pitchFamily="18" charset="0"/>
                                <a:sym typeface="Symbol" panose="05050102010706020507" pitchFamily="18" charset="2"/>
                              </a:rPr>
                              <m:t>𝑑</m:t>
                            </m:r>
                          </m:sub>
                        </m:sSub>
                      </m:e>
                    </m:nary>
                  </m:oMath>
                </a14:m>
                <a:endParaRPr lang="en-US" altLang="en-US" sz="2400" dirty="0">
                  <a:latin typeface="Times New Roman" pitchFamily="18" charset="0"/>
                  <a:sym typeface="Symbol" panose="05050102010706020507" pitchFamily="18" charset="2"/>
                </a:endParaRPr>
              </a:p>
              <a:p>
                <a:pPr lvl="1">
                  <a:spcBef>
                    <a:spcPct val="0"/>
                  </a:spcBef>
                </a:pPr>
                <a:r>
                  <a:rPr lang="en-US" altLang="en-US" sz="2400" dirty="0" err="1">
                    <a:latin typeface="Times New Roman" pitchFamily="18" charset="0"/>
                    <a:sym typeface="Symbol" panose="05050102010706020507" pitchFamily="18" charset="2"/>
                  </a:rPr>
                  <a:t>Covarience</a:t>
                </a:r>
                <a:r>
                  <a:rPr lang="en-US" altLang="en-US" sz="2400" dirty="0">
                    <a:latin typeface="Times New Roman" pitchFamily="18" charset="0"/>
                    <a:sym typeface="Symbol" panose="05050102010706020507" pitchFamily="18" charset="2"/>
                  </a:rPr>
                  <a:t> Matrix: </a:t>
                </a:r>
                <a:r>
                  <a:rPr lang="en-US" altLang="en-US" sz="2400" i="1" dirty="0" err="1">
                    <a:latin typeface="Times New Roman" pitchFamily="18" charset="0"/>
                    <a:sym typeface="Symbol" panose="05050102010706020507" pitchFamily="18" charset="2"/>
                  </a:rPr>
                  <a:t>M</a:t>
                </a:r>
                <a:r>
                  <a:rPr lang="en-US" altLang="en-US" sz="2400" i="1" baseline="-25000" dirty="0" err="1">
                    <a:latin typeface="Times New Roman" pitchFamily="18" charset="0"/>
                    <a:sym typeface="Symbol" panose="05050102010706020507" pitchFamily="18" charset="2"/>
                  </a:rPr>
                  <a:t>i,j</a:t>
                </a:r>
                <a:r>
                  <a:rPr lang="en-US" altLang="en-US" sz="2400" i="1" baseline="-25000" dirty="0">
                    <a:latin typeface="Times New Roman" pitchFamily="18" charset="0"/>
                    <a:sym typeface="Symbol" panose="05050102010706020507" pitchFamily="18" charset="2"/>
                  </a:rPr>
                  <a:t> </a:t>
                </a:r>
                <a:r>
                  <a:rPr lang="en-US" altLang="en-US" sz="2400" dirty="0">
                    <a:latin typeface="Times New Roman" pitchFamily="18" charset="0"/>
                    <a:sym typeface="Symbol" panose="05050102010706020507" pitchFamily="18" charset="2"/>
                  </a:rPr>
                  <a:t>= </a:t>
                </a:r>
                <a14:m>
                  <m:oMath xmlns:m="http://schemas.openxmlformats.org/officeDocument/2006/math">
                    <m:r>
                      <m:rPr>
                        <m:nor/>
                      </m:rPr>
                      <a:rPr lang="en-CA" altLang="en-US" sz="2400" i="1" dirty="0">
                        <a:latin typeface="Times New Roman" panose="02020603050405020304" pitchFamily="18" charset="0"/>
                        <a:cs typeface="Times New Roman" panose="02020603050405020304" pitchFamily="18" charset="0"/>
                        <a:sym typeface="Symbol" panose="05050102010706020507" pitchFamily="18" charset="2"/>
                      </a:rPr>
                      <m:t>Covar</m:t>
                    </m:r>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d>
                  </m:oMath>
                </a14:m>
                <a:endParaRPr lang="en-CA" altLang="en-US" sz="2400" i="1" dirty="0">
                  <a:latin typeface="Cambria Math" panose="02040503050406030204" pitchFamily="18" charset="0"/>
                  <a:sym typeface="Symbol" panose="05050102010706020507" pitchFamily="18" charset="2"/>
                </a:endParaRPr>
              </a:p>
              <a:p>
                <a:pPr marL="457200" lvl="1" indent="0">
                  <a:spcBef>
                    <a:spcPct val="0"/>
                  </a:spcBef>
                  <a:buNone/>
                </a:pPr>
                <a14:m>
                  <m:oMathPara xmlns:m="http://schemas.openxmlformats.org/officeDocument/2006/math">
                    <m:oMathParaPr>
                      <m:jc m:val="centerGroup"/>
                    </m:oMathParaPr>
                    <m:oMath xmlns:m="http://schemas.openxmlformats.org/officeDocument/2006/math">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𝐸𝑥𝑝</m:t>
                      </m:r>
                      <m:d>
                        <m:dPr>
                          <m:ctrlPr>
                            <a:rPr lang="en-CA" altLang="en-US" sz="2400" i="1" dirty="0">
                              <a:latin typeface="Cambria Math" panose="02040503050406030204" pitchFamily="18" charset="0"/>
                              <a:sym typeface="Symbol" panose="05050102010706020507" pitchFamily="18" charset="2"/>
                            </a:rPr>
                          </m:ctrlPr>
                        </m:dPr>
                        <m:e>
                          <m:d>
                            <m:dPr>
                              <m:ctrlPr>
                                <a:rPr lang="en-CA" altLang="en-US" sz="2400" i="1" dirty="0">
                                  <a:latin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𝑖</m:t>
                                      </m:r>
                                    </m:sub>
                                  </m:sSub>
                                </m:e>
                              </m:acc>
                            </m:e>
                          </m:d>
                          <m:r>
                            <a:rPr lang="en-CA" altLang="en-US" sz="2400" i="1" dirty="0">
                              <a:latin typeface="Cambria Math" panose="02040503050406030204" pitchFamily="18" charset="0"/>
                              <a:ea typeface="Cambria Math" panose="02040503050406030204" pitchFamily="18" charset="0"/>
                              <a:sym typeface="Symbol" panose="05050102010706020507" pitchFamily="18" charset="2"/>
                            </a:rPr>
                            <m:t>×</m:t>
                          </m:r>
                          <m:d>
                            <m:dPr>
                              <m:ctrlPr>
                                <a:rPr lang="en-CA" altLang="en-US" sz="2400" i="1" dirty="0">
                                  <a:latin typeface="Cambria Math" panose="02040503050406030204" pitchFamily="18" charset="0"/>
                                  <a:ea typeface="Cambria Math" panose="02040503050406030204" pitchFamily="18" charset="0"/>
                                  <a:sym typeface="Symbol" panose="05050102010706020507" pitchFamily="18" charset="2"/>
                                </a:rPr>
                              </m:ctrlPr>
                            </m:d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r>
                                <a:rPr lang="en-CA" altLang="en-US" sz="2400" i="1" dirty="0">
                                  <a:latin typeface="Cambria Math" panose="02040503050406030204" pitchFamily="18" charset="0"/>
                                  <a:sym typeface="Symbol" panose="05050102010706020507" pitchFamily="18" charset="2"/>
                                </a:rPr>
                                <m:t>−</m:t>
                              </m:r>
                              <m:acc>
                                <m:accPr>
                                  <m:chr m:val="̅"/>
                                  <m:ctrlPr>
                                    <a:rPr lang="en-CA" altLang="en-US" sz="2400" i="1" dirty="0">
                                      <a:latin typeface="Cambria Math" panose="02040503050406030204" pitchFamily="18" charset="0"/>
                                      <a:sym typeface="Symbol" panose="05050102010706020507" pitchFamily="18" charset="2"/>
                                    </a:rPr>
                                  </m:ctrlPr>
                                </m:accPr>
                                <m:e>
                                  <m:sSub>
                                    <m:sSubPr>
                                      <m:ctrlPr>
                                        <a:rPr lang="en-CA" altLang="en-US" sz="2400" i="1" dirty="0">
                                          <a:latin typeface="Cambria Math" panose="02040503050406030204" pitchFamily="18" charset="0"/>
                                          <a:sym typeface="Symbol" panose="05050102010706020507" pitchFamily="18" charset="2"/>
                                        </a:rPr>
                                      </m:ctrlPr>
                                    </m:sSubPr>
                                    <m:e>
                                      <m:r>
                                        <a:rPr lang="en-CA" altLang="en-US" sz="2400" i="1" dirty="0">
                                          <a:latin typeface="Cambria Math" panose="02040503050406030204" pitchFamily="18" charset="0"/>
                                          <a:sym typeface="Symbol" panose="05050102010706020507" pitchFamily="18" charset="2"/>
                                        </a:rPr>
                                        <m:t>𝑥</m:t>
                                      </m:r>
                                    </m:e>
                                    <m:sub>
                                      <m:r>
                                        <a:rPr lang="en-CA" altLang="en-US" sz="2400" i="1" dirty="0">
                                          <a:latin typeface="Cambria Math" panose="02040503050406030204" pitchFamily="18" charset="0"/>
                                          <a:sym typeface="Symbol" panose="05050102010706020507" pitchFamily="18" charset="2"/>
                                        </a:rPr>
                                        <m:t>𝑗</m:t>
                                      </m:r>
                                    </m:sub>
                                  </m:sSub>
                                </m:e>
                              </m:acc>
                            </m:e>
                          </m:d>
                        </m:e>
                      </m:d>
                    </m:oMath>
                  </m:oMathPara>
                </a14:m>
                <a:endParaRPr lang="en-CA" altLang="en-US" sz="2400" dirty="0">
                  <a:latin typeface="Times New Roman" pitchFamily="18" charset="0"/>
                  <a:sym typeface="Symbol" panose="05050102010706020507" pitchFamily="18" charset="2"/>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990600" y="1532097"/>
                <a:ext cx="7162800" cy="1592103"/>
              </a:xfrm>
              <a:prstGeom prst="rect">
                <a:avLst/>
              </a:prstGeom>
              <a:blipFill>
                <a:blip r:embed="rId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6" name="Group 5"/>
          <p:cNvGrpSpPr/>
          <p:nvPr/>
        </p:nvGrpSpPr>
        <p:grpSpPr>
          <a:xfrm>
            <a:off x="1143000" y="4267200"/>
            <a:ext cx="2286000" cy="2286000"/>
            <a:chOff x="1143000" y="4267200"/>
            <a:chExt cx="2286000" cy="2286000"/>
          </a:xfrm>
        </p:grpSpPr>
        <p:cxnSp>
          <p:nvCxnSpPr>
            <p:cNvPr id="62" name="Straight Connector 61"/>
            <p:cNvCxnSpPr/>
            <p:nvPr/>
          </p:nvCxnSpPr>
          <p:spPr bwMode="auto">
            <a:xfrm rot="5400000">
              <a:off x="2286000" y="4114800"/>
              <a:ext cx="0" cy="2286000"/>
            </a:xfrm>
            <a:prstGeom prst="line">
              <a:avLst/>
            </a:prstGeom>
            <a:noFill/>
            <a:ln w="25400" cap="sq" cmpd="sng" algn="ctr">
              <a:solidFill>
                <a:srgbClr val="00FFFF"/>
              </a:solidFill>
              <a:prstDash val="solid"/>
              <a:round/>
              <a:headEnd type="none" w="med" len="med"/>
              <a:tailEnd type="none" w="med" len="med"/>
            </a:ln>
            <a:effectLst/>
          </p:spPr>
        </p:cxnSp>
        <p:cxnSp>
          <p:nvCxnSpPr>
            <p:cNvPr id="64" name="Straight Connector 63"/>
            <p:cNvCxnSpPr/>
            <p:nvPr/>
          </p:nvCxnSpPr>
          <p:spPr bwMode="auto">
            <a:xfrm>
              <a:off x="2286000" y="4267200"/>
              <a:ext cx="0" cy="2286000"/>
            </a:xfrm>
            <a:prstGeom prst="line">
              <a:avLst/>
            </a:prstGeom>
            <a:noFill/>
            <a:ln w="25400" cap="sq" cmpd="sng" algn="ctr">
              <a:solidFill>
                <a:srgbClr val="00FF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3" name="Rectangle 5"/>
              <p:cNvSpPr>
                <a:spLocks noChangeArrowheads="1"/>
              </p:cNvSpPr>
              <p:nvPr/>
            </p:nvSpPr>
            <p:spPr bwMode="auto">
              <a:xfrm>
                <a:off x="762000" y="2971800"/>
                <a:ext cx="7230377" cy="120032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latin typeface="Times New Roman" pitchFamily="18" charset="0"/>
                    <a:sym typeface="Symbol" panose="05050102010706020507" pitchFamily="18" charset="2"/>
                  </a:rPr>
                  <a:t>Given any vector </a:t>
                </a:r>
                <a:r>
                  <a:rPr lang="en-US" altLang="en-US" sz="2400" i="1" dirty="0">
                    <a:latin typeface="Times New Roman" pitchFamily="18" charset="0"/>
                    <a:sym typeface="Symbol" panose="05050102010706020507" pitchFamily="18" charset="2"/>
                  </a:rPr>
                  <a:t>v</a:t>
                </a:r>
                <a:r>
                  <a:rPr lang="en-US" altLang="en-US" sz="2400" dirty="0">
                    <a:latin typeface="Times New Roman" pitchFamily="18" charset="0"/>
                    <a:sym typeface="Symbol" panose="05050102010706020507" pitchFamily="18" charset="2"/>
                  </a:rPr>
                  <a:t>,  </a:t>
                </a:r>
              </a:p>
              <a:p>
                <a:pPr>
                  <a:spcBef>
                    <a:spcPct val="0"/>
                  </a:spcBef>
                </a:pPr>
                <a:r>
                  <a:rPr lang="en-US" altLang="en-US" sz="2400" dirty="0">
                    <a:latin typeface="Times New Roman" pitchFamily="18" charset="0"/>
                    <a:sym typeface="Symbol" panose="05050102010706020507" pitchFamily="18" charset="2"/>
                  </a:rPr>
                  <a:t>The variance of the data in that direction is given by</a:t>
                </a:r>
              </a:p>
              <a:p>
                <a:pPr>
                  <a:spcBef>
                    <a:spcPct val="0"/>
                  </a:spcBef>
                </a:pPr>
                <a:r>
                  <a:rPr lang="en-US" altLang="en-US" sz="2400" dirty="0">
                    <a:latin typeface="Times New Roman" pitchFamily="18" charset="0"/>
                    <a:sym typeface="Symbol" panose="05050102010706020507" pitchFamily="18" charset="2"/>
                  </a:rPr>
                  <a:t>This is maximized by </a:t>
                </a:r>
                <a:r>
                  <a:rPr lang="en-US" altLang="en-US" sz="2400" i="1" dirty="0">
                    <a:latin typeface="Times New Roman" pitchFamily="18" charset="0"/>
                    <a:sym typeface="Symbol" panose="05050102010706020507" pitchFamily="18" charset="2"/>
                  </a:rPr>
                  <a:t>M</a:t>
                </a:r>
                <a:r>
                  <a:rPr lang="en-US" altLang="en-US" sz="2400" dirty="0">
                    <a:latin typeface="Times New Roman" pitchFamily="18" charset="0"/>
                    <a:sym typeface="Symbol" panose="05050102010706020507" pitchFamily="18" charset="2"/>
                  </a:rPr>
                  <a:t>’s first </a:t>
                </a:r>
                <a:r>
                  <a:rPr lang="en-US" altLang="en-US" sz="2400" dirty="0">
                    <a:solidFill>
                      <a:schemeClr val="tx2"/>
                    </a:solidFill>
                    <a:latin typeface="Times New Roman" pitchFamily="18" charset="0"/>
                    <a:sym typeface="Symbol" panose="05050102010706020507" pitchFamily="18" charset="2"/>
                  </a:rPr>
                  <a:t>eigen vector</a:t>
                </a:r>
                <a:r>
                  <a:rPr lang="en-US" altLang="en-US" sz="2400" dirty="0">
                    <a:latin typeface="Times New Roman" pitchFamily="18" charset="0"/>
                    <a:sym typeface="Symbol" panose="05050102010706020507" pitchFamily="18" charset="2"/>
                  </a:rPr>
                  <a:t>:</a:t>
                </a:r>
                <a:r>
                  <a:rPr lang="en-CA" altLang="en-US" sz="2400" baseline="-25000" dirty="0">
                    <a:latin typeface="Times New Roman" pitchFamily="18" charset="0"/>
                    <a:sym typeface="Symbol" panose="05050102010706020507" pitchFamily="18" charset="2"/>
                  </a:rPr>
                  <a:t> </a:t>
                </a:r>
                <a:r>
                  <a:rPr lang="en-CA" altLang="en-US" sz="2400" dirty="0">
                    <a:latin typeface="Times New Roman" pitchFamily="18" charset="0"/>
                    <a:sym typeface="Symbol" panose="05050102010706020507" pitchFamily="18" charset="2"/>
                  </a:rPr>
                  <a:t> </a:t>
                </a:r>
                <a14:m>
                  <m:oMath xmlns:m="http://schemas.openxmlformats.org/officeDocument/2006/math">
                    <m:r>
                      <a:rPr lang="en-CA" altLang="en-US" sz="2400" i="1" dirty="0">
                        <a:latin typeface="Cambria Math" panose="02040503050406030204" pitchFamily="18" charset="0"/>
                        <a:sym typeface="Symbol" panose="05050102010706020507" pitchFamily="18" charset="2"/>
                      </a:rPr>
                      <m:t>𝑀𝑣</m:t>
                    </m:r>
                    <m:r>
                      <a:rPr lang="en-CA" altLang="en-US" sz="2400" i="1" dirty="0">
                        <a:latin typeface="Cambria Math" panose="02040503050406030204" pitchFamily="18" charset="0"/>
                        <a:sym typeface="Symbol" panose="05050102010706020507" pitchFamily="18" charset="2"/>
                      </a:rPr>
                      <m:t>= </m:t>
                    </m:r>
                    <m:r>
                      <a:rPr lang="en-CA" altLang="en-US" sz="2400" i="1" dirty="0">
                        <a:latin typeface="Cambria Math" panose="02040503050406030204" pitchFamily="18" charset="0"/>
                        <a:sym typeface="Symbol" panose="05050102010706020507" pitchFamily="18" charset="2"/>
                      </a:rPr>
                      <m:t>𝑣</m:t>
                    </m:r>
                  </m:oMath>
                </a14:m>
                <a:endParaRPr lang="en-CA" altLang="en-US" sz="2400" i="1" dirty="0">
                  <a:latin typeface="Cambria Math" panose="02040503050406030204" pitchFamily="18" charset="0"/>
                  <a:sym typeface="Symbol" panose="05050102010706020507" pitchFamily="18" charset="2"/>
                </a:endParaRPr>
              </a:p>
            </p:txBody>
          </p:sp>
        </mc:Choice>
        <mc:Fallback xmlns="">
          <p:sp>
            <p:nvSpPr>
              <p:cNvPr id="43" name="Rectangle 5"/>
              <p:cNvSpPr>
                <a:spLocks noRot="1" noChangeAspect="1" noMove="1" noResize="1" noEditPoints="1" noAdjustHandles="1" noChangeArrowheads="1" noChangeShapeType="1" noTextEdit="1"/>
              </p:cNvSpPr>
              <p:nvPr/>
            </p:nvSpPr>
            <p:spPr bwMode="auto">
              <a:xfrm>
                <a:off x="762000" y="2971800"/>
                <a:ext cx="7230377" cy="1200329"/>
              </a:xfrm>
              <a:prstGeom prst="rect">
                <a:avLst/>
              </a:prstGeom>
              <a:blipFill>
                <a:blip r:embed="rId3"/>
                <a:stretch>
                  <a:fillRect t="-4082" b="-1071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cxnSp>
        <p:nvCxnSpPr>
          <p:cNvPr id="49" name="Straight Arrow Connector 48"/>
          <p:cNvCxnSpPr/>
          <p:nvPr/>
        </p:nvCxnSpPr>
        <p:spPr bwMode="auto">
          <a:xfrm flipV="1">
            <a:off x="2290200" y="4530065"/>
            <a:ext cx="1389184" cy="710401"/>
          </a:xfrm>
          <a:prstGeom prst="straightConnector1">
            <a:avLst/>
          </a:prstGeom>
          <a:noFill/>
          <a:ln w="38100" cap="sq" cmpd="sng" algn="ctr">
            <a:solidFill>
              <a:schemeClr val="hlink"/>
            </a:solidFill>
            <a:prstDash val="solid"/>
            <a:round/>
            <a:headEnd type="none" w="med" len="med"/>
            <a:tailEnd type="triangle"/>
          </a:ln>
          <a:effectLst/>
        </p:spPr>
      </p:cxnSp>
      <mc:AlternateContent xmlns:mc="http://schemas.openxmlformats.org/markup-compatibility/2006" xmlns:a14="http://schemas.microsoft.com/office/drawing/2010/main">
        <mc:Choice Requires="a14">
          <p:sp>
            <p:nvSpPr>
              <p:cNvPr id="56" name="Text Box 33"/>
              <p:cNvSpPr txBox="1">
                <a:spLocks noChangeArrowheads="1"/>
              </p:cNvSpPr>
              <p:nvPr/>
            </p:nvSpPr>
            <p:spPr bwMode="auto">
              <a:xfrm>
                <a:off x="3557176" y="4419600"/>
                <a:ext cx="5638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1" indent="0">
                  <a:spcBef>
                    <a:spcPct val="0"/>
                  </a:spcBef>
                  <a:buNone/>
                </a:pPr>
                <a:r>
                  <a:rPr lang="en-US" altLang="en-US" sz="2800" dirty="0">
                    <a:latin typeface="Times New Roman" pitchFamily="18" charset="0"/>
                    <a:sym typeface="Symbol" panose="05050102010706020507" pitchFamily="18" charset="2"/>
                  </a:rPr>
                  <a:t>Its </a:t>
                </a:r>
                <a:r>
                  <a:rPr lang="en-US" altLang="en-US" sz="2800" dirty="0" err="1">
                    <a:latin typeface="Times New Roman" pitchFamily="18" charset="0"/>
                    <a:sym typeface="Symbol" panose="05050102010706020507" pitchFamily="18" charset="2"/>
                  </a:rPr>
                  <a:t>eigen</a:t>
                </a:r>
                <a:r>
                  <a:rPr lang="en-US" altLang="en-US" sz="2800" dirty="0">
                    <a:latin typeface="Times New Roman" pitchFamily="18" charset="0"/>
                    <a:sym typeface="Symbol" panose="05050102010706020507" pitchFamily="18" charset="2"/>
                  </a:rPr>
                  <a:t> value </a:t>
                </a:r>
                <a14:m>
                  <m:oMath xmlns:m="http://schemas.openxmlformats.org/officeDocument/2006/math">
                    <m:rad>
                      <m:radPr>
                        <m:degHide m:val="on"/>
                        <m:ctrlPr>
                          <a:rPr lang="en-CA" altLang="en-US" sz="2400" i="1" dirty="0" smtClean="0">
                            <a:latin typeface="Cambria Math" panose="02040503050406030204" pitchFamily="18" charset="0"/>
                            <a:sym typeface="Symbol" panose="05050102010706020507" pitchFamily="18" charset="2"/>
                          </a:rPr>
                        </m:ctrlPr>
                      </m:radPr>
                      <m:deg/>
                      <m:e>
                        <m:r>
                          <a:rPr lang="en-CA" altLang="en-US" sz="2400" i="1" dirty="0">
                            <a:latin typeface="Cambria Math" panose="02040503050406030204" pitchFamily="18" charset="0"/>
                            <a:sym typeface="Symbol" panose="05050102010706020507" pitchFamily="18" charset="2"/>
                          </a:rPr>
                          <m:t></m:t>
                        </m:r>
                      </m:e>
                    </m:rad>
                    <m:r>
                      <a:rPr lang="en-CA" altLang="en-US" sz="2400" b="0" i="1" dirty="0" smtClean="0">
                        <a:latin typeface="Cambria Math" panose="02040503050406030204" pitchFamily="18" charset="0"/>
                        <a:sym typeface="Symbol" panose="05050102010706020507" pitchFamily="18" charset="2"/>
                      </a:rPr>
                      <m:t> </m:t>
                    </m:r>
                  </m:oMath>
                </a14:m>
                <a:r>
                  <a:rPr lang="en-US" altLang="en-US" sz="2800" dirty="0">
                    <a:latin typeface="Times New Roman" pitchFamily="18" charset="0"/>
                    <a:sym typeface="Symbol" panose="05050102010706020507" pitchFamily="18" charset="2"/>
                  </a:rPr>
                  <a:t>gives its length.</a:t>
                </a:r>
                <a:endParaRPr lang="en-CA" altLang="en-US" sz="2800" baseline="-25000" dirty="0">
                  <a:latin typeface="Times New Roman" pitchFamily="18" charset="0"/>
                </a:endParaRPr>
              </a:p>
            </p:txBody>
          </p:sp>
        </mc:Choice>
        <mc:Fallback xmlns="">
          <p:sp>
            <p:nvSpPr>
              <p:cNvPr id="56" name="Text Box 33"/>
              <p:cNvSpPr txBox="1">
                <a:spLocks noRot="1" noChangeAspect="1" noMove="1" noResize="1" noEditPoints="1" noAdjustHandles="1" noChangeArrowheads="1" noChangeShapeType="1" noTextEdit="1"/>
              </p:cNvSpPr>
              <p:nvPr/>
            </p:nvSpPr>
            <p:spPr bwMode="auto">
              <a:xfrm>
                <a:off x="3557176" y="4419600"/>
                <a:ext cx="5638800" cy="523220"/>
              </a:xfrm>
              <a:prstGeom prst="rect">
                <a:avLst/>
              </a:prstGeom>
              <a:blipFill>
                <a:blip r:embed="rId4"/>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57" name="Oval 5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8" name="Rectangle 5"/>
          <p:cNvSpPr>
            <a:spLocks noChangeArrowheads="1"/>
          </p:cNvSpPr>
          <p:nvPr/>
        </p:nvSpPr>
        <p:spPr bwMode="auto">
          <a:xfrm>
            <a:off x="3603357" y="4048780"/>
            <a:ext cx="55931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This is the major axis of the ellipse.</a:t>
            </a:r>
            <a:endParaRPr lang="en-US" altLang="en-US" sz="2800" dirty="0">
              <a:latin typeface="Times New Roman"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59" name="Text Box 33"/>
              <p:cNvSpPr txBox="1">
                <a:spLocks noChangeArrowheads="1"/>
              </p:cNvSpPr>
              <p:nvPr/>
            </p:nvSpPr>
            <p:spPr bwMode="auto">
              <a:xfrm>
                <a:off x="3505200" y="4989493"/>
                <a:ext cx="5638800"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lvl="1" indent="0">
                  <a:spcBef>
                    <a:spcPct val="0"/>
                  </a:spcBef>
                  <a:buNone/>
                </a:pPr>
                <a:r>
                  <a:rPr lang="en-US" altLang="en-US" sz="2800" dirty="0">
                    <a:latin typeface="Times New Roman" pitchFamily="18" charset="0"/>
                    <a:sym typeface="Symbol" panose="05050102010706020507" pitchFamily="18" charset="2"/>
                  </a:rPr>
                  <a:t>The remaining </a:t>
                </a:r>
                <a:r>
                  <a:rPr lang="en-US" altLang="en-US" sz="2800" dirty="0" err="1">
                    <a:latin typeface="Times New Roman" pitchFamily="18" charset="0"/>
                    <a:sym typeface="Symbol" panose="05050102010706020507" pitchFamily="18" charset="2"/>
                  </a:rPr>
                  <a:t>eigen</a:t>
                </a:r>
                <a:r>
                  <a:rPr lang="en-US" altLang="en-US" sz="2800" dirty="0">
                    <a:latin typeface="Times New Roman" pitchFamily="18" charset="0"/>
                    <a:sym typeface="Symbol" panose="05050102010706020507" pitchFamily="18" charset="2"/>
                  </a:rPr>
                  <a:t> vectors </a:t>
                </a:r>
                <a14:m>
                  <m:oMath xmlns:m="http://schemas.openxmlformats.org/officeDocument/2006/math">
                    <m:r>
                      <a:rPr lang="en-CA" altLang="en-US" sz="2400" i="1" dirty="0">
                        <a:latin typeface="Cambria Math" panose="02040503050406030204" pitchFamily="18" charset="0"/>
                        <a:sym typeface="Symbol" panose="05050102010706020507" pitchFamily="18" charset="2"/>
                      </a:rPr>
                      <m:t>𝑣</m:t>
                    </m:r>
                    <m:r>
                      <a:rPr lang="en-CA" altLang="en-US" sz="2400" b="0" i="1" dirty="0" smtClean="0">
                        <a:latin typeface="Cambria Math" panose="02040503050406030204" pitchFamily="18" charset="0"/>
                        <a:sym typeface="Symbol" panose="05050102010706020507" pitchFamily="18" charset="2"/>
                      </a:rPr>
                      <m:t> </m:t>
                    </m:r>
                  </m:oMath>
                </a14:m>
                <a:br>
                  <a:rPr lang="en-CA" altLang="en-US" sz="2400" b="0" i="1" dirty="0">
                    <a:latin typeface="Cambria Math" panose="02040503050406030204" pitchFamily="18" charset="0"/>
                    <a:sym typeface="Symbol" panose="05050102010706020507" pitchFamily="18" charset="2"/>
                  </a:rPr>
                </a:br>
                <a:r>
                  <a:rPr lang="en-CA" altLang="en-US" sz="2400" b="0" i="1" dirty="0">
                    <a:latin typeface="Cambria Math" panose="02040503050406030204" pitchFamily="18" charset="0"/>
                    <a:sym typeface="Symbol" panose="05050102010706020507" pitchFamily="18" charset="2"/>
                  </a:rPr>
                  <a:t>   </a:t>
                </a:r>
                <a14:m>
                  <m:oMath xmlns:m="http://schemas.openxmlformats.org/officeDocument/2006/math">
                    <m:r>
                      <m:rPr>
                        <m:sty m:val="p"/>
                      </m:rPr>
                      <a:rPr lang="en-CA" altLang="en-US" sz="2400" b="0" i="0" dirty="0" smtClean="0">
                        <a:latin typeface="Cambria Math" panose="02040503050406030204" pitchFamily="18" charset="0"/>
                        <a:sym typeface="Symbol" panose="05050102010706020507" pitchFamily="18" charset="2"/>
                      </a:rPr>
                      <m:t>g</m:t>
                    </m:r>
                  </m:oMath>
                </a14:m>
                <a:r>
                  <a:rPr lang="en-US" altLang="en-US" sz="2800" dirty="0" err="1">
                    <a:latin typeface="Times New Roman" pitchFamily="18" charset="0"/>
                    <a:sym typeface="Symbol" panose="05050102010706020507" pitchFamily="18" charset="2"/>
                  </a:rPr>
                  <a:t>ive</a:t>
                </a:r>
                <a:r>
                  <a:rPr lang="en-US" altLang="en-US" sz="2800" dirty="0">
                    <a:latin typeface="Times New Roman" pitchFamily="18" charset="0"/>
                    <a:sym typeface="Symbol" panose="05050102010706020507" pitchFamily="18" charset="2"/>
                  </a:rPr>
                  <a:t> the other axes.</a:t>
                </a:r>
              </a:p>
            </p:txBody>
          </p:sp>
        </mc:Choice>
        <mc:Fallback xmlns="">
          <p:sp>
            <p:nvSpPr>
              <p:cNvPr id="59" name="Text Box 33"/>
              <p:cNvSpPr txBox="1">
                <a:spLocks noRot="1" noChangeAspect="1" noMove="1" noResize="1" noEditPoints="1" noAdjustHandles="1" noChangeArrowheads="1" noChangeShapeType="1" noTextEdit="1"/>
              </p:cNvSpPr>
              <p:nvPr/>
            </p:nvSpPr>
            <p:spPr bwMode="auto">
              <a:xfrm>
                <a:off x="3505200" y="4989493"/>
                <a:ext cx="5638800" cy="954107"/>
              </a:xfrm>
              <a:prstGeom prst="rect">
                <a:avLst/>
              </a:prstGeom>
              <a:blipFill>
                <a:blip r:embed="rId5"/>
                <a:stretch>
                  <a:fillRect t="-6369"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60" name="Straight Arrow Connector 59"/>
          <p:cNvCxnSpPr/>
          <p:nvPr/>
        </p:nvCxnSpPr>
        <p:spPr bwMode="auto">
          <a:xfrm flipH="1" flipV="1">
            <a:off x="2095013" y="4836388"/>
            <a:ext cx="186257" cy="404078"/>
          </a:xfrm>
          <a:prstGeom prst="straightConnector1">
            <a:avLst/>
          </a:prstGeom>
          <a:noFill/>
          <a:ln w="38100" cap="sq" cmpd="sng" algn="ctr">
            <a:solidFill>
              <a:schemeClr val="hlink"/>
            </a:solidFill>
            <a:prstDash val="solid"/>
            <a:round/>
            <a:headEnd type="none" w="med" len="med"/>
            <a:tailEnd type="triangle"/>
          </a:ln>
          <a:effectLst/>
        </p:spPr>
      </p:cxnSp>
      <p:sp>
        <p:nvSpPr>
          <p:cNvPr id="39" name="Rectangle 38">
            <a:extLst>
              <a:ext uri="{FF2B5EF4-FFF2-40B4-BE49-F238E27FC236}">
                <a16:creationId xmlns:a16="http://schemas.microsoft.com/office/drawing/2014/main" id="{D82D03C1-A634-4535-A265-C7CD957B3D4A}"/>
              </a:ext>
            </a:extLst>
          </p:cNvPr>
          <p:cNvSpPr/>
          <p:nvPr/>
        </p:nvSpPr>
        <p:spPr>
          <a:xfrm>
            <a:off x="7336534" y="3340807"/>
            <a:ext cx="958532" cy="461665"/>
          </a:xfrm>
          <a:prstGeom prst="rect">
            <a:avLst/>
          </a:prstGeom>
        </p:spPr>
        <p:txBody>
          <a:bodyPr wrap="none">
            <a:spAutoFit/>
          </a:bodyPr>
          <a:lstStyle/>
          <a:p>
            <a:r>
              <a:rPr lang="en-US" altLang="en-US" sz="2400" i="1" dirty="0" err="1">
                <a:sym typeface="Symbol" panose="05050102010706020507" pitchFamily="18" charset="2"/>
              </a:rPr>
              <a:t>v</a:t>
            </a:r>
            <a:r>
              <a:rPr lang="en-US" altLang="en-US" sz="2400" i="1" baseline="30000" dirty="0" err="1">
                <a:sym typeface="Symbol" panose="05050102010706020507" pitchFamily="18" charset="2"/>
              </a:rPr>
              <a:t>T</a:t>
            </a:r>
            <a:r>
              <a:rPr lang="en-US" altLang="en-US" sz="2400" i="1" dirty="0" err="1">
                <a:sym typeface="Symbol" panose="05050102010706020507" pitchFamily="18" charset="2"/>
              </a:rPr>
              <a:t>Mv</a:t>
            </a:r>
            <a:r>
              <a:rPr lang="en-US" altLang="en-US" sz="2400" i="1" dirty="0">
                <a:sym typeface="Symbol" panose="05050102010706020507" pitchFamily="18" charset="2"/>
              </a:rPr>
              <a:t>.</a:t>
            </a:r>
            <a:r>
              <a:rPr lang="en-US" altLang="en-US" sz="2400" dirty="0">
                <a:sym typeface="Symbol" panose="05050102010706020507" pitchFamily="18" charset="2"/>
              </a:rPr>
              <a:t> </a:t>
            </a:r>
            <a:endParaRPr lang="en-US" sz="2400" dirty="0"/>
          </a:p>
        </p:txBody>
      </p:sp>
    </p:spTree>
    <p:extLst>
      <p:ext uri="{BB962C8B-B14F-4D97-AF65-F5344CB8AC3E}">
        <p14:creationId xmlns:p14="http://schemas.microsoft.com/office/powerpoint/2010/main" val="19695441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xEl>
                                              <p:pRg st="0" end="0"/>
                                            </p:txEl>
                                          </p:spTgt>
                                        </p:tgtEl>
                                        <p:attrNameLst>
                                          <p:attrName>style.visibility</p:attrName>
                                        </p:attrNameLst>
                                      </p:cBhvr>
                                      <p:to>
                                        <p:strVal val="visible"/>
                                      </p:to>
                                    </p:set>
                                    <p:anim calcmode="lin" valueType="num">
                                      <p:cBhvr additive="base">
                                        <p:cTn id="7" dur="500" fill="hold"/>
                                        <p:tgtEl>
                                          <p:spTgt spid="58">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8">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7"/>
                                        </p:tgtEl>
                                        <p:attrNameLst>
                                          <p:attrName>style.visibility</p:attrName>
                                        </p:attrNameLst>
                                      </p:cBhvr>
                                      <p:to>
                                        <p:strVal val="visible"/>
                                      </p:to>
                                    </p:set>
                                    <p:anim calcmode="lin" valueType="num">
                                      <p:cBhvr additive="base">
                                        <p:cTn id="11" dur="500" fill="hold"/>
                                        <p:tgtEl>
                                          <p:spTgt spid="57"/>
                                        </p:tgtEl>
                                        <p:attrNameLst>
                                          <p:attrName>ppt_x</p:attrName>
                                        </p:attrNameLst>
                                      </p:cBhvr>
                                      <p:tavLst>
                                        <p:tav tm="0">
                                          <p:val>
                                            <p:strVal val="0-#ppt_w/2"/>
                                          </p:val>
                                        </p:tav>
                                        <p:tav tm="100000">
                                          <p:val>
                                            <p:strVal val="#ppt_x"/>
                                          </p:val>
                                        </p:tav>
                                      </p:tavLst>
                                    </p:anim>
                                    <p:anim calcmode="lin" valueType="num">
                                      <p:cBhvr additive="base">
                                        <p:cTn id="12"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6">
                                            <p:txEl>
                                              <p:pRg st="0" end="0"/>
                                            </p:txEl>
                                          </p:spTgt>
                                        </p:tgtEl>
                                        <p:attrNameLst>
                                          <p:attrName>style.visibility</p:attrName>
                                        </p:attrNameLst>
                                      </p:cBhvr>
                                      <p:to>
                                        <p:strVal val="visible"/>
                                      </p:to>
                                    </p:set>
                                    <p:anim calcmode="lin" valueType="num">
                                      <p:cBhvr additive="base">
                                        <p:cTn id="17" dur="500" fill="hold"/>
                                        <p:tgtEl>
                                          <p:spTgt spid="5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59">
                                            <p:txEl>
                                              <p:pRg st="0" end="0"/>
                                            </p:txEl>
                                          </p:spTgt>
                                        </p:tgtEl>
                                        <p:attrNameLst>
                                          <p:attrName>style.visibility</p:attrName>
                                        </p:attrNameLst>
                                      </p:cBhvr>
                                      <p:to>
                                        <p:strVal val="visible"/>
                                      </p:to>
                                    </p:set>
                                    <p:anim calcmode="lin" valueType="num">
                                      <p:cBhvr additive="base">
                                        <p:cTn id="23" dur="500" fill="hold"/>
                                        <p:tgtEl>
                                          <p:spTgt spid="59">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59">
                                            <p:txEl>
                                              <p:pRg st="0" end="0"/>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60"/>
                                        </p:tgtEl>
                                        <p:attrNameLst>
                                          <p:attrName>style.visibility</p:attrName>
                                        </p:attrNameLst>
                                      </p:cBhvr>
                                      <p:to>
                                        <p:strVal val="visible"/>
                                      </p:to>
                                    </p:set>
                                    <p:anim calcmode="lin" valueType="num">
                                      <p:cBhvr additive="base">
                                        <p:cTn id="27" dur="500" fill="hold"/>
                                        <p:tgtEl>
                                          <p:spTgt spid="60"/>
                                        </p:tgtEl>
                                        <p:attrNameLst>
                                          <p:attrName>ppt_x</p:attrName>
                                        </p:attrNameLst>
                                      </p:cBhvr>
                                      <p:tavLst>
                                        <p:tav tm="0">
                                          <p:val>
                                            <p:strVal val="0-#ppt_w/2"/>
                                          </p:val>
                                        </p:tav>
                                        <p:tav tm="100000">
                                          <p:val>
                                            <p:strVal val="#ppt_x"/>
                                          </p:val>
                                        </p:tav>
                                      </p:tavLst>
                                    </p:anim>
                                    <p:anim calcmode="lin" valueType="num">
                                      <p:cBhvr additive="base">
                                        <p:cTn id="28" dur="500" fill="hold"/>
                                        <p:tgtEl>
                                          <p:spTgt spid="6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animBg="1"/>
    </p:bldLst>
  </p:timing>
</p:sld>
</file>

<file path=ppt/slides/slide5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 name="Group 9"/>
          <p:cNvGrpSpPr/>
          <p:nvPr/>
        </p:nvGrpSpPr>
        <p:grpSpPr>
          <a:xfrm>
            <a:off x="0" y="2766182"/>
            <a:ext cx="4022276" cy="4091818"/>
            <a:chOff x="0" y="2756002"/>
            <a:chExt cx="4022276" cy="4091818"/>
          </a:xfrm>
        </p:grpSpPr>
        <p:cxnSp>
          <p:nvCxnSpPr>
            <p:cNvPr id="32" name="Straight Connector 31"/>
            <p:cNvCxnSpPr/>
            <p:nvPr/>
          </p:nvCxnSpPr>
          <p:spPr bwMode="auto">
            <a:xfrm>
              <a:off x="578406" y="2953200"/>
              <a:ext cx="0" cy="3600000"/>
            </a:xfrm>
            <a:prstGeom prst="line">
              <a:avLst/>
            </a:prstGeom>
            <a:noFill/>
            <a:ln w="12700" cap="sq" cmpd="sng" algn="ctr">
              <a:solidFill>
                <a:schemeClr val="tx1"/>
              </a:solidFill>
              <a:prstDash val="solid"/>
              <a:round/>
              <a:headEnd type="none" w="med" len="med"/>
              <a:tailEnd type="none" w="med" len="med"/>
            </a:ln>
            <a:effectLst/>
          </p:spPr>
        </p:cxnSp>
        <p:cxnSp>
          <p:nvCxnSpPr>
            <p:cNvPr id="33" name="Straight Connector 32"/>
            <p:cNvCxnSpPr/>
            <p:nvPr/>
          </p:nvCxnSpPr>
          <p:spPr bwMode="auto">
            <a:xfrm flipH="1">
              <a:off x="422276" y="6395319"/>
              <a:ext cx="3600000" cy="0"/>
            </a:xfrm>
            <a:prstGeom prst="line">
              <a:avLst/>
            </a:prstGeom>
            <a:noFill/>
            <a:ln w="12700" cap="sq" cmpd="sng" algn="ctr">
              <a:solidFill>
                <a:schemeClr val="tx1"/>
              </a:solidFill>
              <a:prstDash val="solid"/>
              <a:round/>
              <a:headEnd type="none" w="med" len="med"/>
              <a:tailEnd type="none" w="med" len="med"/>
            </a:ln>
            <a:effectLst/>
          </p:spPr>
        </p:cxnSp>
        <p:sp>
          <p:nvSpPr>
            <p:cNvPr id="34" name="Text Box 33"/>
            <p:cNvSpPr txBox="1">
              <a:spLocks noChangeArrowheads="1"/>
            </p:cNvSpPr>
            <p:nvPr/>
          </p:nvSpPr>
          <p:spPr bwMode="auto">
            <a:xfrm>
              <a:off x="1247170" y="6318185"/>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1</a:t>
              </a:r>
              <a:endParaRPr lang="en-CA" altLang="en-US" sz="2800" baseline="-25000" dirty="0">
                <a:latin typeface="Times New Roman" pitchFamily="18" charset="0"/>
              </a:endParaRPr>
            </a:p>
          </p:txBody>
        </p:sp>
        <p:sp>
          <p:nvSpPr>
            <p:cNvPr id="46" name="Text Box 33"/>
            <p:cNvSpPr txBox="1">
              <a:spLocks noChangeArrowheads="1"/>
            </p:cNvSpPr>
            <p:nvPr/>
          </p:nvSpPr>
          <p:spPr bwMode="auto">
            <a:xfrm rot="16200000">
              <a:off x="-1062281" y="3818283"/>
              <a:ext cx="2654198" cy="52963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pixel</a:t>
              </a:r>
              <a:r>
                <a:rPr lang="en-US" altLang="en-US" sz="2800" i="1" dirty="0">
                  <a:latin typeface="Times New Roman" pitchFamily="18" charset="0"/>
                  <a:sym typeface="Symbol" panose="05050102010706020507" pitchFamily="18" charset="2"/>
                </a:rPr>
                <a:t> x</a:t>
              </a:r>
              <a:r>
                <a:rPr lang="en-US" altLang="en-US" sz="2800" i="1" baseline="-25000" dirty="0">
                  <a:latin typeface="Times New Roman" pitchFamily="18" charset="0"/>
                  <a:sym typeface="Symbol" panose="05050102010706020507" pitchFamily="18" charset="2"/>
                </a:rPr>
                <a:t>2</a:t>
              </a:r>
              <a:endParaRPr lang="en-CA" altLang="en-US" sz="2800" baseline="-25000" dirty="0">
                <a:latin typeface="Times New Roman" pitchFamily="18" charset="0"/>
              </a:endParaRPr>
            </a:p>
          </p:txBody>
        </p:sp>
      </p:grpSp>
      <p:grpSp>
        <p:nvGrpSpPr>
          <p:cNvPr id="14" name="Group 13"/>
          <p:cNvGrpSpPr/>
          <p:nvPr/>
        </p:nvGrpSpPr>
        <p:grpSpPr>
          <a:xfrm>
            <a:off x="1066800" y="4561080"/>
            <a:ext cx="2358000" cy="1382520"/>
            <a:chOff x="1066800" y="4561080"/>
            <a:chExt cx="2358000" cy="1382520"/>
          </a:xfrm>
        </p:grpSpPr>
        <p:sp>
          <p:nvSpPr>
            <p:cNvPr id="15" name="Oval 14"/>
            <p:cNvSpPr/>
            <p:nvPr/>
          </p:nvSpPr>
          <p:spPr>
            <a:xfrm>
              <a:off x="1066800" y="56388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22340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52820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1909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290200" y="4800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18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514600" y="5323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4" name="Oval 23"/>
            <p:cNvSpPr/>
            <p:nvPr/>
          </p:nvSpPr>
          <p:spPr>
            <a:xfrm>
              <a:off x="266700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2420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1299600" y="5856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7" name="Oval 26"/>
            <p:cNvSpPr/>
            <p:nvPr/>
          </p:nvSpPr>
          <p:spPr>
            <a:xfrm>
              <a:off x="17568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2057400" y="53992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981200" y="5562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3352800" y="4724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1" name="Oval 30"/>
            <p:cNvSpPr/>
            <p:nvPr/>
          </p:nvSpPr>
          <p:spPr>
            <a:xfrm>
              <a:off x="3128400" y="4561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743200" y="47134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78284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sp>
        <p:nvSpPr>
          <p:cNvPr id="44" name="Rectangle 5"/>
          <p:cNvSpPr>
            <a:spLocks noChangeArrowheads="1"/>
          </p:cNvSpPr>
          <p:nvPr/>
        </p:nvSpPr>
        <p:spPr bwMode="auto">
          <a:xfrm>
            <a:off x="-108399" y="753924"/>
            <a:ext cx="316304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Locate lot of faces.</a:t>
            </a:r>
          </a:p>
        </p:txBody>
      </p:sp>
      <p:pic>
        <p:nvPicPr>
          <p:cNvPr id="45" name="Picture 44"/>
          <p:cNvPicPr>
            <a:picLocks noChangeAspect="1"/>
          </p:cNvPicPr>
          <p:nvPr/>
        </p:nvPicPr>
        <p:blipFill>
          <a:blip r:embed="rId3"/>
          <a:stretch>
            <a:fillRect/>
          </a:stretch>
        </p:blipFill>
        <p:spPr>
          <a:xfrm>
            <a:off x="163895" y="1447800"/>
            <a:ext cx="2651305" cy="2216066"/>
          </a:xfrm>
          <a:prstGeom prst="rect">
            <a:avLst/>
          </a:prstGeom>
        </p:spPr>
      </p:pic>
      <p:sp>
        <p:nvSpPr>
          <p:cNvPr id="51" name="Oval 50"/>
          <p:cNvSpPr/>
          <p:nvPr/>
        </p:nvSpPr>
        <p:spPr>
          <a:xfrm>
            <a:off x="205740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Maximum Likelihood Model</a:t>
            </a:r>
          </a:p>
        </p:txBody>
      </p:sp>
      <p:pic>
        <p:nvPicPr>
          <p:cNvPr id="65" name="Picture 8" descr="Image result for Lower Dimensionality eigenvectors"/>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71494" y="3831465"/>
            <a:ext cx="4114800" cy="2983230"/>
          </a:xfrm>
          <a:prstGeom prst="rect">
            <a:avLst/>
          </a:prstGeom>
          <a:noFill/>
          <a:extLst>
            <a:ext uri="{909E8E84-426E-40DD-AFC4-6F175D3DCCD1}">
              <a14:hiddenFill xmlns:a14="http://schemas.microsoft.com/office/drawing/2010/main">
                <a:solidFill>
                  <a:srgbClr val="FFFFFF"/>
                </a:solidFill>
              </a14:hiddenFill>
            </a:ext>
          </a:extLst>
        </p:spPr>
      </p:pic>
      <p:sp>
        <p:nvSpPr>
          <p:cNvPr id="66" name="Rectangle 5"/>
          <p:cNvSpPr>
            <a:spLocks noChangeArrowheads="1"/>
          </p:cNvSpPr>
          <p:nvPr/>
        </p:nvSpPr>
        <p:spPr bwMode="auto">
          <a:xfrm>
            <a:off x="3583721" y="777657"/>
            <a:ext cx="5596404"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This helps us understand </a:t>
            </a:r>
            <a:br>
              <a:rPr lang="en-US" altLang="en-US" sz="2800" dirty="0">
                <a:latin typeface="Times New Roman" pitchFamily="18" charset="0"/>
              </a:rPr>
            </a:br>
            <a:r>
              <a:rPr lang="en-US" altLang="en-US" sz="2800" dirty="0">
                <a:latin typeface="Times New Roman" pitchFamily="18" charset="0"/>
              </a:rPr>
              <a:t>the distribution of faces better</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By finding simple a model</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explaining where this data may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have come from.</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Say by “fitting” the data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with a multi-dimensional ellipse.</a:t>
            </a:r>
          </a:p>
        </p:txBody>
      </p:sp>
      <p:sp>
        <p:nvSpPr>
          <p:cNvPr id="67" name="Oval 66"/>
          <p:cNvSpPr/>
          <p:nvPr/>
        </p:nvSpPr>
        <p:spPr>
          <a:xfrm rot="20054514">
            <a:off x="789623" y="4793252"/>
            <a:ext cx="3059942" cy="868242"/>
          </a:xfrm>
          <a:prstGeom prst="ellipse">
            <a:avLst/>
          </a:prstGeom>
          <a:ln w="22225">
            <a:solidFill>
              <a:schemeClr val="hlink"/>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32206198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gtEl>
                                        <p:attrNameLst>
                                          <p:attrName>style.visibility</p:attrName>
                                        </p:attrNameLst>
                                      </p:cBhvr>
                                      <p:to>
                                        <p:strVal val="visible"/>
                                      </p:to>
                                    </p:set>
                                    <p:anim calcmode="lin" valueType="num">
                                      <p:cBhvr additive="base">
                                        <p:cTn id="7" dur="500" fill="hold"/>
                                        <p:tgtEl>
                                          <p:spTgt spid="45"/>
                                        </p:tgtEl>
                                        <p:attrNameLst>
                                          <p:attrName>ppt_x</p:attrName>
                                        </p:attrNameLst>
                                      </p:cBhvr>
                                      <p:tavLst>
                                        <p:tav tm="0">
                                          <p:val>
                                            <p:strVal val="0-#ppt_w/2"/>
                                          </p:val>
                                        </p:tav>
                                        <p:tav tm="100000">
                                          <p:val>
                                            <p:strVal val="#ppt_x"/>
                                          </p:val>
                                        </p:tav>
                                      </p:tavLst>
                                    </p:anim>
                                    <p:anim calcmode="lin" valueType="num">
                                      <p:cBhvr additive="base">
                                        <p:cTn id="8" dur="500" fill="hold"/>
                                        <p:tgtEl>
                                          <p:spTgt spid="4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4">
                                            <p:txEl>
                                              <p:pRg st="0" end="0"/>
                                            </p:txEl>
                                          </p:spTgt>
                                        </p:tgtEl>
                                        <p:attrNameLst>
                                          <p:attrName>style.visibility</p:attrName>
                                        </p:attrNameLst>
                                      </p:cBhvr>
                                      <p:to>
                                        <p:strVal val="visible"/>
                                      </p:to>
                                    </p:set>
                                    <p:anim calcmode="lin" valueType="num">
                                      <p:cBhvr additive="base">
                                        <p:cTn id="11" dur="500" fill="hold"/>
                                        <p:tgtEl>
                                          <p:spTgt spid="44">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4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66">
                                            <p:txEl>
                                              <p:pRg st="0" end="0"/>
                                            </p:txEl>
                                          </p:spTgt>
                                        </p:tgtEl>
                                        <p:attrNameLst>
                                          <p:attrName>style.visibility</p:attrName>
                                        </p:attrNameLst>
                                      </p:cBhvr>
                                      <p:to>
                                        <p:strVal val="visible"/>
                                      </p:to>
                                    </p:set>
                                    <p:anim calcmode="lin" valueType="num">
                                      <p:cBhvr additive="base">
                                        <p:cTn id="17" dur="500" fill="hold"/>
                                        <p:tgtEl>
                                          <p:spTgt spid="6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6">
                                            <p:txEl>
                                              <p:pRg st="1" end="1"/>
                                            </p:txEl>
                                          </p:spTgt>
                                        </p:tgtEl>
                                        <p:attrNameLst>
                                          <p:attrName>style.visibility</p:attrName>
                                        </p:attrNameLst>
                                      </p:cBhvr>
                                      <p:to>
                                        <p:strVal val="visible"/>
                                      </p:to>
                                    </p:set>
                                    <p:anim calcmode="lin" valueType="num">
                                      <p:cBhvr additive="base">
                                        <p:cTn id="23" dur="500" fill="hold"/>
                                        <p:tgtEl>
                                          <p:spTgt spid="6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6">
                                            <p:txEl>
                                              <p:pRg st="2" end="2"/>
                                            </p:txEl>
                                          </p:spTgt>
                                        </p:tgtEl>
                                        <p:attrNameLst>
                                          <p:attrName>style.visibility</p:attrName>
                                        </p:attrNameLst>
                                      </p:cBhvr>
                                      <p:to>
                                        <p:strVal val="visible"/>
                                      </p:to>
                                    </p:set>
                                    <p:anim calcmode="lin" valueType="num">
                                      <p:cBhvr additive="base">
                                        <p:cTn id="29"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67"/>
                                        </p:tgtEl>
                                        <p:attrNameLst>
                                          <p:attrName>style.visibility</p:attrName>
                                        </p:attrNameLst>
                                      </p:cBhvr>
                                      <p:to>
                                        <p:strVal val="visible"/>
                                      </p:to>
                                    </p:set>
                                    <p:anim calcmode="lin" valueType="num">
                                      <p:cBhvr additive="base">
                                        <p:cTn id="35" dur="500" fill="hold"/>
                                        <p:tgtEl>
                                          <p:spTgt spid="67"/>
                                        </p:tgtEl>
                                        <p:attrNameLst>
                                          <p:attrName>ppt_x</p:attrName>
                                        </p:attrNameLst>
                                      </p:cBhvr>
                                      <p:tavLst>
                                        <p:tav tm="0">
                                          <p:val>
                                            <p:strVal val="0-#ppt_w/2"/>
                                          </p:val>
                                        </p:tav>
                                        <p:tav tm="100000">
                                          <p:val>
                                            <p:strVal val="#ppt_x"/>
                                          </p:val>
                                        </p:tav>
                                      </p:tavLst>
                                    </p:anim>
                                    <p:anim calcmode="lin" valueType="num">
                                      <p:cBhvr additive="base">
                                        <p:cTn id="36"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65"/>
                                        </p:tgtEl>
                                        <p:attrNameLst>
                                          <p:attrName>style.visibility</p:attrName>
                                        </p:attrNameLst>
                                      </p:cBhvr>
                                      <p:to>
                                        <p:strVal val="visible"/>
                                      </p:to>
                                    </p:set>
                                    <p:anim calcmode="lin" valueType="num">
                                      <p:cBhvr additive="base">
                                        <p:cTn id="41" dur="500" fill="hold"/>
                                        <p:tgtEl>
                                          <p:spTgt spid="65"/>
                                        </p:tgtEl>
                                        <p:attrNameLst>
                                          <p:attrName>ppt_x</p:attrName>
                                        </p:attrNameLst>
                                      </p:cBhvr>
                                      <p:tavLst>
                                        <p:tav tm="0">
                                          <p:val>
                                            <p:strVal val="0-#ppt_w/2"/>
                                          </p:val>
                                        </p:tav>
                                        <p:tav tm="100000">
                                          <p:val>
                                            <p:strVal val="#ppt_x"/>
                                          </p:val>
                                        </p:tav>
                                      </p:tavLst>
                                    </p:anim>
                                    <p:anim calcmode="lin" valueType="num">
                                      <p:cBhvr additive="base">
                                        <p:cTn id="42" dur="500" fill="hold"/>
                                        <p:tgtEl>
                                          <p:spTgt spid="6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Lst>
  </p:timing>
</p:sld>
</file>

<file path=ppt/slides/slide5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457200" y="0"/>
            <a:ext cx="84581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16611"/>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54811"/>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62535"/>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2" name="TextBox 1"/>
              <p:cNvSpPr txBox="1"/>
              <p:nvPr/>
            </p:nvSpPr>
            <p:spPr bwMode="auto">
              <a:xfrm>
                <a:off x="733208" y="99060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 name="TextBox 1"/>
              <p:cNvSpPr txBox="1">
                <a:spLocks noRot="1" noChangeAspect="1" noMove="1" noResize="1" noEditPoints="1" noAdjustHandles="1" noChangeArrowheads="1" noChangeShapeType="1" noTextEdit="1"/>
              </p:cNvSpPr>
              <p:nvPr/>
            </p:nvSpPr>
            <p:spPr bwMode="auto">
              <a:xfrm>
                <a:off x="733208" y="990600"/>
                <a:ext cx="3305392" cy="816634"/>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1" name="TextBox 30"/>
              <p:cNvSpPr txBox="1"/>
              <p:nvPr/>
            </p:nvSpPr>
            <p:spPr bwMode="auto">
              <a:xfrm>
                <a:off x="228600" y="3526766"/>
                <a:ext cx="5932330" cy="6106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sup>
                        </m:sSup>
                      </m:den>
                    </m:f>
                    <m:r>
                      <m:rPr>
                        <m:nor/>
                      </m:rPr>
                      <a:rPr lang="en-CA" b="0" i="0" smtClean="0">
                        <a:latin typeface="Cambria Math" panose="02040503050406030204" pitchFamily="18" charset="0"/>
                        <a:cs typeface="Times New Roman" panose="02020603050405020304" pitchFamily="18" charset="0"/>
                        <a:sym typeface="Symbol" panose="05050102010706020507" pitchFamily="18" charset="2"/>
                      </a:rPr>
                      <m:t> </m:t>
                    </m:r>
                    <m:r>
                      <m:rPr>
                        <m:nor/>
                      </m:rPr>
                      <a:rPr lang="en-CA" dirty="0">
                        <a:cs typeface="Times New Roman" panose="02020603050405020304" pitchFamily="18" charset="0"/>
                        <a:sym typeface="Symbol" panose="05050102010706020507" pitchFamily="18" charset="2"/>
                      </a:rPr>
                      <m:t></m:t>
                    </m:r>
                    <m:r>
                      <a:rPr lang="en-CA" b="0" i="1" dirty="0"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a14:m>
                <a:r>
                  <a:rPr lang="en-CA" dirty="0">
                    <a:cs typeface="Times New Roman" panose="02020603050405020304" pitchFamily="18" charset="0"/>
                    <a:sym typeface="Symbol" panose="05050102010706020507" pitchFamily="18" charset="2"/>
                  </a:rPr>
                  <a:t> 0</a:t>
                </a:r>
              </a:p>
            </p:txBody>
          </p:sp>
        </mc:Choice>
        <mc:Fallback xmlns="">
          <p:sp>
            <p:nvSpPr>
              <p:cNvPr id="31" name="TextBox 30"/>
              <p:cNvSpPr txBox="1">
                <a:spLocks noRot="1" noChangeAspect="1" noMove="1" noResize="1" noEditPoints="1" noAdjustHandles="1" noChangeArrowheads="1" noChangeShapeType="1" noTextEdit="1"/>
              </p:cNvSpPr>
              <p:nvPr/>
            </p:nvSpPr>
            <p:spPr bwMode="auto">
              <a:xfrm>
                <a:off x="228600" y="3526766"/>
                <a:ext cx="5932330" cy="610680"/>
              </a:xfrm>
              <a:prstGeom prst="rect">
                <a:avLst/>
              </a:prstGeom>
              <a:blipFill>
                <a:blip r:embed="rId5"/>
                <a:stretch>
                  <a:fillRect l="-103" t="-5000" r="-1233" b="-19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0" name="Oval 39"/>
          <p:cNvSpPr/>
          <p:nvPr/>
        </p:nvSpPr>
        <p:spPr>
          <a:xfrm>
            <a:off x="5112124" y="2162732"/>
            <a:ext cx="1288676" cy="580468"/>
          </a:xfrm>
          <a:prstGeom prst="ellipse">
            <a:avLst/>
          </a:prstGeom>
          <a:ln w="25400">
            <a:solidFill>
              <a:schemeClr val="hlink"/>
            </a:solidFill>
          </a:ln>
        </p:spPr>
        <p:txBody>
          <a:bodyPr wrap="square" rtlCol="0" anchor="ctr">
            <a:spAutoFit/>
          </a:bodyPr>
          <a:lstStyle/>
          <a:p>
            <a:pPr algn="l"/>
            <a:endParaRPr lang="en-CA" sz="2400" dirty="0"/>
          </a:p>
        </p:txBody>
      </p:sp>
      <p:sp>
        <p:nvSpPr>
          <p:cNvPr id="44" name="Text Box 33"/>
          <p:cNvSpPr txBox="1">
            <a:spLocks noChangeArrowheads="1"/>
          </p:cNvSpPr>
          <p:nvPr/>
        </p:nvSpPr>
        <p:spPr bwMode="auto">
          <a:xfrm>
            <a:off x="-76200" y="2981980"/>
            <a:ext cx="426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err="1">
                <a:solidFill>
                  <a:srgbClr val="FFFF00"/>
                </a:solidFill>
                <a:latin typeface="Times New Roman" panose="02020603050405020304" pitchFamily="18" charset="0"/>
                <a:cs typeface="Times New Roman" panose="02020603050405020304" pitchFamily="18" charset="0"/>
              </a:rPr>
              <a:t>Asymptotics</a:t>
            </a:r>
            <a:endParaRPr lang="en-CA" altLang="en-US" sz="2800" dirty="0">
              <a:solidFill>
                <a:srgbClr val="FFFF00"/>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45" name="Text Box 33"/>
              <p:cNvSpPr txBox="1">
                <a:spLocks noChangeArrowheads="1"/>
              </p:cNvSpPr>
              <p:nvPr/>
            </p:nvSpPr>
            <p:spPr bwMode="auto">
              <a:xfrm>
                <a:off x="228600" y="4072184"/>
                <a:ext cx="78486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On the left, </a:t>
                </a:r>
                <a14:m>
                  <m:oMath xmlns:m="http://schemas.openxmlformats.org/officeDocument/2006/math">
                    <m:r>
                      <a:rPr lang="en-CA" sz="2800" i="1">
                        <a:latin typeface="Cambria Math" panose="02040503050406030204" pitchFamily="18" charset="0"/>
                        <a:cs typeface="Times New Roman" panose="02020603050405020304" pitchFamily="18" charset="0"/>
                        <a:sym typeface="Symbol" panose="05050102010706020507" pitchFamily="18" charset="2"/>
                      </a:rPr>
                      <m:t></m:t>
                    </m:r>
                    <m:d>
                      <m:dPr>
                        <m:ctrlPr>
                          <a:rPr lang="en-CA" sz="2800" i="1">
                            <a:latin typeface="Cambria Math" panose="02040503050406030204" pitchFamily="18" charset="0"/>
                            <a:cs typeface="Times New Roman" panose="02020603050405020304" pitchFamily="18" charset="0"/>
                            <a:sym typeface="Symbol" panose="05050102010706020507" pitchFamily="18" charset="2"/>
                          </a:rPr>
                        </m:ctrlPr>
                      </m:dPr>
                      <m:e>
                        <m:r>
                          <a:rPr lang="en-CA" sz="2800" i="1">
                            <a:latin typeface="Cambria Math" panose="02040503050406030204" pitchFamily="18" charset="0"/>
                            <a:cs typeface="Times New Roman" panose="02020603050405020304" pitchFamily="18" charset="0"/>
                            <a:sym typeface="Symbol" panose="05050102010706020507" pitchFamily="18" charset="2"/>
                          </a:rPr>
                          <m:t>𝑧</m:t>
                        </m:r>
                      </m:e>
                    </m:d>
                  </m:oMath>
                </a14:m>
                <a:r>
                  <a:rPr lang="en-CA" altLang="en-US" sz="2800" dirty="0">
                    <a:latin typeface="Times New Roman" panose="02020603050405020304" pitchFamily="18" charset="0"/>
                    <a:cs typeface="Times New Roman" panose="02020603050405020304" pitchFamily="18" charset="0"/>
                  </a:rPr>
                  <a:t> decays exponentially fast to zero.</a:t>
                </a:r>
              </a:p>
            </p:txBody>
          </p:sp>
        </mc:Choice>
        <mc:Fallback xmlns="">
          <p:sp>
            <p:nvSpPr>
              <p:cNvPr id="45" name="Text Box 33"/>
              <p:cNvSpPr txBox="1">
                <a:spLocks noRot="1" noChangeAspect="1" noMove="1" noResize="1" noEditPoints="1" noAdjustHandles="1" noChangeArrowheads="1" noChangeShapeType="1" noTextEdit="1"/>
              </p:cNvSpPr>
              <p:nvPr/>
            </p:nvSpPr>
            <p:spPr bwMode="auto">
              <a:xfrm>
                <a:off x="228600" y="4072184"/>
                <a:ext cx="7848600" cy="523220"/>
              </a:xfrm>
              <a:prstGeom prst="rect">
                <a:avLst/>
              </a:prstGeom>
              <a:blipFill>
                <a:blip r:embed="rId8"/>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7" name="Text Box 33"/>
          <p:cNvSpPr txBox="1">
            <a:spLocks noChangeArrowheads="1"/>
          </p:cNvSpPr>
          <p:nvPr/>
        </p:nvSpPr>
        <p:spPr bwMode="auto">
          <a:xfrm>
            <a:off x="533400" y="1762780"/>
            <a:ext cx="3810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I love this function.</a:t>
            </a:r>
          </a:p>
        </p:txBody>
      </p:sp>
      <p:sp>
        <p:nvSpPr>
          <p:cNvPr id="3" name="Rectangle 2"/>
          <p:cNvSpPr/>
          <p:nvPr/>
        </p:nvSpPr>
        <p:spPr>
          <a:xfrm>
            <a:off x="304800" y="609600"/>
            <a:ext cx="3043525" cy="523220"/>
          </a:xfrm>
          <a:prstGeom prst="rect">
            <a:avLst/>
          </a:prstGeom>
        </p:spPr>
        <p:txBody>
          <a:bodyPr wrap="none">
            <a:spAutoFit/>
          </a:bodyPr>
          <a:lstStyle/>
          <a:p>
            <a:r>
              <a:rPr lang="en-CA" altLang="en-US" dirty="0">
                <a:cs typeface="Times New Roman" panose="02020603050405020304" pitchFamily="18" charset="0"/>
              </a:rPr>
              <a:t>Sorry, hummer me. </a:t>
            </a:r>
          </a:p>
        </p:txBody>
      </p:sp>
      <mc:AlternateContent xmlns:mc="http://schemas.openxmlformats.org/markup-compatibility/2006" xmlns:a14="http://schemas.microsoft.com/office/drawing/2010/main">
        <mc:Choice Requires="a14">
          <p:sp>
            <p:nvSpPr>
              <p:cNvPr id="18" name="TextBox 17"/>
              <p:cNvSpPr txBox="1"/>
              <p:nvPr/>
            </p:nvSpPr>
            <p:spPr bwMode="auto">
              <a:xfrm>
                <a:off x="1752600" y="4695375"/>
                <a:ext cx="3962400" cy="69942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f>
                      <m:fPr>
                        <m:ctrlPr>
                          <a:rPr lang="en-CA"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𝑦</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den>
                    </m:f>
                    <m:r>
                      <m:rPr>
                        <m:nor/>
                      </m:rPr>
                      <a:rPr lang="en-CA" dirty="0">
                        <a:cs typeface="Times New Roman" panose="02020603050405020304" pitchFamily="18" charset="0"/>
                        <a:sym typeface="Symbol" panose="05050102010706020507" pitchFamily="18" charset="2"/>
                      </a:rPr>
                      <m:t></m:t>
                    </m:r>
                    <m:r>
                      <a:rPr lang="en-CA" b="0" i="1" dirty="0"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oMath>
                </a14:m>
                <a:r>
                  <a:rPr lang="en-CA" dirty="0">
                    <a:cs typeface="Times New Roman" panose="02020603050405020304" pitchFamily="18" charset="0"/>
                    <a:sym typeface="Symbol" panose="05050102010706020507" pitchFamily="18" charset="2"/>
                  </a:rPr>
                  <a:t>  y</a:t>
                </a:r>
              </a:p>
            </p:txBody>
          </p:sp>
        </mc:Choice>
        <mc:Fallback xmlns="">
          <p:sp>
            <p:nvSpPr>
              <p:cNvPr id="18" name="TextBox 17"/>
              <p:cNvSpPr txBox="1">
                <a:spLocks noRot="1" noChangeAspect="1" noMove="1" noResize="1" noEditPoints="1" noAdjustHandles="1" noChangeArrowheads="1" noChangeShapeType="1" noTextEdit="1"/>
              </p:cNvSpPr>
              <p:nvPr/>
            </p:nvSpPr>
            <p:spPr bwMode="auto">
              <a:xfrm>
                <a:off x="1752600" y="4695375"/>
                <a:ext cx="3962400" cy="699422"/>
              </a:xfrm>
              <a:prstGeom prst="rect">
                <a:avLst/>
              </a:prstGeom>
              <a:blipFill>
                <a:blip r:embed="rId9"/>
                <a:stretch>
                  <a:fillRect l="-154" b="-1565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11183976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6"/>
                                        </p:tgtEl>
                                        <p:attrNameLst>
                                          <p:attrName>style.visibility</p:attrName>
                                        </p:attrNameLst>
                                      </p:cBhvr>
                                      <p:to>
                                        <p:strVal val="visible"/>
                                      </p:to>
                                    </p:set>
                                    <p:anim calcmode="lin" valueType="num">
                                      <p:cBhvr additive="base">
                                        <p:cTn id="7" dur="500" fill="hold"/>
                                        <p:tgtEl>
                                          <p:spTgt spid="106"/>
                                        </p:tgtEl>
                                        <p:attrNameLst>
                                          <p:attrName>ppt_x</p:attrName>
                                        </p:attrNameLst>
                                      </p:cBhvr>
                                      <p:tavLst>
                                        <p:tav tm="0">
                                          <p:val>
                                            <p:strVal val="#ppt_x"/>
                                          </p:val>
                                        </p:tav>
                                        <p:tav tm="100000">
                                          <p:val>
                                            <p:strVal val="#ppt_x"/>
                                          </p:val>
                                        </p:tav>
                                      </p:tavLst>
                                    </p:anim>
                                    <p:anim calcmode="lin" valueType="num">
                                      <p:cBhvr additive="base">
                                        <p:cTn id="8" dur="500" fill="hold"/>
                                        <p:tgtEl>
                                          <p:spTgt spid="10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500" fill="hold"/>
                                        <p:tgtEl>
                                          <p:spTgt spid="2"/>
                                        </p:tgtEl>
                                        <p:attrNameLst>
                                          <p:attrName>ppt_x</p:attrName>
                                        </p:attrNameLst>
                                      </p:cBhvr>
                                      <p:tavLst>
                                        <p:tav tm="0">
                                          <p:val>
                                            <p:strVal val="#ppt_x"/>
                                          </p:val>
                                        </p:tav>
                                        <p:tav tm="100000">
                                          <p:val>
                                            <p:strVal val="#ppt_x"/>
                                          </p:val>
                                        </p:tav>
                                      </p:tavLst>
                                    </p:anim>
                                    <p:anim calcmode="lin" valueType="num">
                                      <p:cBhvr additive="base">
                                        <p:cTn id="12" dur="500" fill="hold"/>
                                        <p:tgtEl>
                                          <p:spTgt spid="2"/>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ppt_x"/>
                                          </p:val>
                                        </p:tav>
                                        <p:tav tm="100000">
                                          <p:val>
                                            <p:strVal val="#ppt_x"/>
                                          </p:val>
                                        </p:tav>
                                      </p:tavLst>
                                    </p:anim>
                                    <p:anim calcmode="lin" valueType="num">
                                      <p:cBhvr additive="base">
                                        <p:cTn id="16" dur="500" fill="hold"/>
                                        <p:tgtEl>
                                          <p:spTgt spid="3"/>
                                        </p:tgtEl>
                                        <p:attrNameLst>
                                          <p:attrName>ppt_y</p:attrName>
                                        </p:attrNameLst>
                                      </p:cBhvr>
                                      <p:tavLst>
                                        <p:tav tm="0">
                                          <p:val>
                                            <p:strVal val="1+#ppt_h/2"/>
                                          </p:val>
                                        </p:tav>
                                        <p:tav tm="100000">
                                          <p:val>
                                            <p:strVal val="#ppt_y"/>
                                          </p:val>
                                        </p:tav>
                                      </p:tavLst>
                                    </p:anim>
                                  </p:childTnLst>
                                </p:cTn>
                              </p:par>
                              <p:par>
                                <p:cTn id="17" presetID="2" presetClass="entr" presetSubtype="4" fill="hold" nodeType="withEffect">
                                  <p:stCondLst>
                                    <p:cond delay="0"/>
                                  </p:stCondLst>
                                  <p:childTnLst>
                                    <p:set>
                                      <p:cBhvr>
                                        <p:cTn id="18" dur="1" fill="hold">
                                          <p:stCondLst>
                                            <p:cond delay="0"/>
                                          </p:stCondLst>
                                        </p:cTn>
                                        <p:tgtEl>
                                          <p:spTgt spid="27"/>
                                        </p:tgtEl>
                                        <p:attrNameLst>
                                          <p:attrName>style.visibility</p:attrName>
                                        </p:attrNameLst>
                                      </p:cBhvr>
                                      <p:to>
                                        <p:strVal val="visible"/>
                                      </p:to>
                                    </p:set>
                                    <p:anim calcmode="lin" valueType="num">
                                      <p:cBhvr additive="base">
                                        <p:cTn id="19" dur="500" fill="hold"/>
                                        <p:tgtEl>
                                          <p:spTgt spid="27"/>
                                        </p:tgtEl>
                                        <p:attrNameLst>
                                          <p:attrName>ppt_x</p:attrName>
                                        </p:attrNameLst>
                                      </p:cBhvr>
                                      <p:tavLst>
                                        <p:tav tm="0">
                                          <p:val>
                                            <p:strVal val="#ppt_x"/>
                                          </p:val>
                                        </p:tav>
                                        <p:tav tm="100000">
                                          <p:val>
                                            <p:strVal val="#ppt_x"/>
                                          </p:val>
                                        </p:tav>
                                      </p:tavLst>
                                    </p:anim>
                                    <p:anim calcmode="lin" valueType="num">
                                      <p:cBhvr additive="base">
                                        <p:cTn id="20" dur="500" fill="hold"/>
                                        <p:tgtEl>
                                          <p:spTgt spid="27"/>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anim calcmode="lin" valueType="num">
                                      <p:cBhvr additive="base">
                                        <p:cTn id="23" dur="500" fill="hold"/>
                                        <p:tgtEl>
                                          <p:spTgt spid="47"/>
                                        </p:tgtEl>
                                        <p:attrNameLst>
                                          <p:attrName>ppt_x</p:attrName>
                                        </p:attrNameLst>
                                      </p:cBhvr>
                                      <p:tavLst>
                                        <p:tav tm="0">
                                          <p:val>
                                            <p:strVal val="#ppt_x"/>
                                          </p:val>
                                        </p:tav>
                                        <p:tav tm="100000">
                                          <p:val>
                                            <p:strVal val="#ppt_x"/>
                                          </p:val>
                                        </p:tav>
                                      </p:tavLst>
                                    </p:anim>
                                    <p:anim calcmode="lin" valueType="num">
                                      <p:cBhvr additive="base">
                                        <p:cTn id="24" dur="500" fill="hold"/>
                                        <p:tgtEl>
                                          <p:spTgt spid="47"/>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fill="hold"/>
                                        <p:tgtEl>
                                          <p:spTgt spid="44"/>
                                        </p:tgtEl>
                                        <p:attrNameLst>
                                          <p:attrName>ppt_x</p:attrName>
                                        </p:attrNameLst>
                                      </p:cBhvr>
                                      <p:tavLst>
                                        <p:tav tm="0">
                                          <p:val>
                                            <p:strVal val="0-#ppt_w/2"/>
                                          </p:val>
                                        </p:tav>
                                        <p:tav tm="100000">
                                          <p:val>
                                            <p:strVal val="#ppt_x"/>
                                          </p:val>
                                        </p:tav>
                                      </p:tavLst>
                                    </p:anim>
                                    <p:anim calcmode="lin" valueType="num">
                                      <p:cBhvr additive="base">
                                        <p:cTn id="30"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1"/>
                                        </p:tgtEl>
                                        <p:attrNameLst>
                                          <p:attrName>style.visibility</p:attrName>
                                        </p:attrNameLst>
                                      </p:cBhvr>
                                      <p:to>
                                        <p:strVal val="visible"/>
                                      </p:to>
                                    </p:set>
                                    <p:anim calcmode="lin" valueType="num">
                                      <p:cBhvr additive="base">
                                        <p:cTn id="35" dur="500" fill="hold"/>
                                        <p:tgtEl>
                                          <p:spTgt spid="31"/>
                                        </p:tgtEl>
                                        <p:attrNameLst>
                                          <p:attrName>ppt_x</p:attrName>
                                        </p:attrNameLst>
                                      </p:cBhvr>
                                      <p:tavLst>
                                        <p:tav tm="0">
                                          <p:val>
                                            <p:strVal val="0-#ppt_w/2"/>
                                          </p:val>
                                        </p:tav>
                                        <p:tav tm="100000">
                                          <p:val>
                                            <p:strVal val="#ppt_x"/>
                                          </p:val>
                                        </p:tav>
                                      </p:tavLst>
                                    </p:anim>
                                    <p:anim calcmode="lin" valueType="num">
                                      <p:cBhvr additive="base">
                                        <p:cTn id="36" dur="500" fill="hold"/>
                                        <p:tgtEl>
                                          <p:spTgt spid="31"/>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40"/>
                                        </p:tgtEl>
                                        <p:attrNameLst>
                                          <p:attrName>style.visibility</p:attrName>
                                        </p:attrNameLst>
                                      </p:cBhvr>
                                      <p:to>
                                        <p:strVal val="visible"/>
                                      </p:to>
                                    </p:set>
                                    <p:anim calcmode="lin" valueType="num">
                                      <p:cBhvr additive="base">
                                        <p:cTn id="39" dur="500" fill="hold"/>
                                        <p:tgtEl>
                                          <p:spTgt spid="40"/>
                                        </p:tgtEl>
                                        <p:attrNameLst>
                                          <p:attrName>ppt_x</p:attrName>
                                        </p:attrNameLst>
                                      </p:cBhvr>
                                      <p:tavLst>
                                        <p:tav tm="0">
                                          <p:val>
                                            <p:strVal val="0-#ppt_w/2"/>
                                          </p:val>
                                        </p:tav>
                                        <p:tav tm="100000">
                                          <p:val>
                                            <p:strVal val="#ppt_x"/>
                                          </p:val>
                                        </p:tav>
                                      </p:tavLst>
                                    </p:anim>
                                    <p:anim calcmode="lin" valueType="num">
                                      <p:cBhvr additive="base">
                                        <p:cTn id="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45"/>
                                        </p:tgtEl>
                                        <p:attrNameLst>
                                          <p:attrName>style.visibility</p:attrName>
                                        </p:attrNameLst>
                                      </p:cBhvr>
                                      <p:to>
                                        <p:strVal val="visible"/>
                                      </p:to>
                                    </p:set>
                                    <p:anim calcmode="lin" valueType="num">
                                      <p:cBhvr additive="base">
                                        <p:cTn id="45" dur="500" fill="hold"/>
                                        <p:tgtEl>
                                          <p:spTgt spid="45"/>
                                        </p:tgtEl>
                                        <p:attrNameLst>
                                          <p:attrName>ppt_x</p:attrName>
                                        </p:attrNameLst>
                                      </p:cBhvr>
                                      <p:tavLst>
                                        <p:tav tm="0">
                                          <p:val>
                                            <p:strVal val="0-#ppt_w/2"/>
                                          </p:val>
                                        </p:tav>
                                        <p:tav tm="100000">
                                          <p:val>
                                            <p:strVal val="#ppt_x"/>
                                          </p:val>
                                        </p:tav>
                                      </p:tavLst>
                                    </p:anim>
                                    <p:anim calcmode="lin" valueType="num">
                                      <p:cBhvr additive="base">
                                        <p:cTn id="46"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8"/>
                                        </p:tgtEl>
                                        <p:attrNameLst>
                                          <p:attrName>style.visibility</p:attrName>
                                        </p:attrNameLst>
                                      </p:cBhvr>
                                      <p:to>
                                        <p:strVal val="visible"/>
                                      </p:to>
                                    </p:set>
                                    <p:anim calcmode="lin" valueType="num">
                                      <p:cBhvr additive="base">
                                        <p:cTn id="51" dur="500" fill="hold"/>
                                        <p:tgtEl>
                                          <p:spTgt spid="18"/>
                                        </p:tgtEl>
                                        <p:attrNameLst>
                                          <p:attrName>ppt_x</p:attrName>
                                        </p:attrNameLst>
                                      </p:cBhvr>
                                      <p:tavLst>
                                        <p:tav tm="0">
                                          <p:val>
                                            <p:strVal val="0-#ppt_w/2"/>
                                          </p:val>
                                        </p:tav>
                                        <p:tav tm="100000">
                                          <p:val>
                                            <p:strVal val="#ppt_x"/>
                                          </p:val>
                                        </p:tav>
                                      </p:tavLst>
                                    </p:anim>
                                    <p:anim calcmode="lin" valueType="num">
                                      <p:cBhvr additive="base">
                                        <p:cTn id="52"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6" grpId="0" animBg="1"/>
      <p:bldP spid="2" grpId="0"/>
      <p:bldP spid="31" grpId="0"/>
      <p:bldP spid="40" grpId="0" animBg="1"/>
      <p:bldP spid="44" grpId="0"/>
      <p:bldP spid="45" grpId="0"/>
      <p:bldP spid="47" grpId="0"/>
      <p:bldP spid="3" grpId="0"/>
      <p:bldP spid="18"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Training Data</a:t>
            </a:r>
          </a:p>
        </p:txBody>
      </p:sp>
      <p:grpSp>
        <p:nvGrpSpPr>
          <p:cNvPr id="12" name="Group 11"/>
          <p:cNvGrpSpPr/>
          <p:nvPr/>
        </p:nvGrpSpPr>
        <p:grpSpPr>
          <a:xfrm>
            <a:off x="76200" y="3962400"/>
            <a:ext cx="3766810" cy="2590800"/>
            <a:chOff x="76200" y="3962400"/>
            <a:chExt cx="3766810" cy="2590800"/>
          </a:xfrm>
        </p:grpSpPr>
        <p:grpSp>
          <p:nvGrpSpPr>
            <p:cNvPr id="13" name="Group 12"/>
            <p:cNvGrpSpPr/>
            <p:nvPr/>
          </p:nvGrpSpPr>
          <p:grpSpPr>
            <a:xfrm>
              <a:off x="76200" y="3962400"/>
              <a:ext cx="3766810" cy="2590800"/>
              <a:chOff x="76200" y="3962400"/>
              <a:chExt cx="3766810" cy="2590800"/>
            </a:xfrm>
          </p:grpSpPr>
          <p:cxnSp>
            <p:nvCxnSpPr>
              <p:cNvPr id="27" name="Straight Connector 26"/>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28" name="Straight Connector 2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3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14" name="Group 13"/>
            <p:cNvGrpSpPr/>
            <p:nvPr/>
          </p:nvGrpSpPr>
          <p:grpSpPr>
            <a:xfrm>
              <a:off x="876128" y="4942080"/>
              <a:ext cx="2353800" cy="860040"/>
              <a:chOff x="875410" y="4942080"/>
              <a:chExt cx="2353800" cy="860040"/>
            </a:xfrm>
          </p:grpSpPr>
          <p:sp>
            <p:nvSpPr>
              <p:cNvPr id="15" name="Oval 14"/>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9" name="Oval 18"/>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0" name="Oval 19"/>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3" name="Oval 22"/>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2" name="Rectangle 1"/>
              <p:cNvSpPr/>
              <p:nvPr/>
            </p:nvSpPr>
            <p:spPr>
              <a:xfrm>
                <a:off x="629146" y="2524780"/>
                <a:ext cx="5162054"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dot is a data item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 name="Rectangle 1"/>
              <p:cNvSpPr>
                <a:spLocks noRot="1" noChangeAspect="1" noMove="1" noResize="1" noEditPoints="1" noAdjustHandles="1" noChangeArrowheads="1" noChangeShapeType="1" noTextEdit="1"/>
              </p:cNvSpPr>
              <p:nvPr/>
            </p:nvSpPr>
            <p:spPr>
              <a:xfrm>
                <a:off x="629146" y="2524780"/>
                <a:ext cx="5162054" cy="523220"/>
              </a:xfrm>
              <a:prstGeom prst="rect">
                <a:avLst/>
              </a:prstGeom>
              <a:blipFill>
                <a:blip r:embed="rId3"/>
                <a:stretch>
                  <a:fillRect l="-2361" t="-11628" b="-32558"/>
                </a:stretch>
              </a:blipFill>
            </p:spPr>
            <p:txBody>
              <a:bodyPr/>
              <a:lstStyle/>
              <a:p>
                <a:r>
                  <a:rPr lang="en-CA">
                    <a:noFill/>
                  </a:rPr>
                  <a:t> </a:t>
                </a:r>
              </a:p>
            </p:txBody>
          </p:sp>
        </mc:Fallback>
      </mc:AlternateContent>
      <p:sp>
        <p:nvSpPr>
          <p:cNvPr id="31" name="Text Box 33"/>
          <p:cNvSpPr txBox="1">
            <a:spLocks noChangeArrowheads="1"/>
          </p:cNvSpPr>
          <p:nvPr/>
        </p:nvSpPr>
        <p:spPr bwMode="auto">
          <a:xfrm>
            <a:off x="-97457" y="609600"/>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a set of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input/output pairs</a:t>
            </a:r>
            <a:endPar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p:txBody>
      </p:sp>
      <p:sp>
        <p:nvSpPr>
          <p:cNvPr id="34"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a:t>
            </a:r>
          </a:p>
        </p:txBody>
      </p:sp>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4"/>
                <a:stretch>
                  <a:fillRect l="-2605" t="-12791" r="-1489" b="-3255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Rectangle 34"/>
              <p:cNvSpPr/>
              <p:nvPr/>
            </p:nvSpPr>
            <p:spPr>
              <a:xfrm>
                <a:off x="609600" y="1941493"/>
                <a:ext cx="7797134"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For the graph we pretend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r>
                      <m:rPr>
                        <m:nor/>
                      </m:rPr>
                      <a:rPr kumimoji="0" lang="en-CA" altLang="en-US" sz="28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Arial" charset="0"/>
                        <a:sym typeface="Symbol" panose="05050102010706020507" pitchFamily="18" charset="2"/>
                      </a:rPr>
                      <m:t> </m:t>
                    </m:r>
                    <m:r>
                      <m:rPr>
                        <m:nor/>
                      </m:rPr>
                      <a:rPr kumimoji="0" lang="en-CA" altLang="en-US" sz="2800" b="0" i="0" u="none" strike="noStrike" kern="1200" cap="none" spc="0" normalizeH="0" baseline="0" noProof="0" dirty="0" smtClean="0">
                        <a:ln>
                          <a:noFill/>
                        </a:ln>
                        <a:solidFill>
                          <a:srgbClr val="FFFFFF"/>
                        </a:solidFill>
                        <a:effectLst/>
                        <a:uLnTx/>
                        <a:uFillTx/>
                        <a:latin typeface="Times New Roman" pitchFamily="18" charset="0"/>
                        <a:ea typeface="+mn-ea"/>
                        <a:cs typeface="Arial" charset="0"/>
                        <a:sym typeface="Symbol" panose="05050102010706020507" pitchFamily="18" charset="2"/>
                      </a:rPr>
                      <m:t>and</m:t>
                    </m:r>
                    <m:r>
                      <a:rPr kumimoji="0" lang="en-CA" altLang="en-US" sz="2800" b="0" i="1" u="none" strike="noStrike" kern="1200" cap="none" spc="0" normalizeH="0" baseline="0" noProof="0" dirty="0" smtClean="0">
                        <a:ln>
                          <a:noFill/>
                        </a:ln>
                        <a:solidFill>
                          <a:srgbClr val="FFFFFF"/>
                        </a:solidFill>
                        <a:effectLst/>
                        <a:uLnTx/>
                        <a:uFillTx/>
                        <a:latin typeface="Cambria Math" panose="02040503050406030204" pitchFamily="18" charset="0"/>
                        <a:ea typeface="+mn-ea"/>
                        <a:sym typeface="Symbol" panose="05050102010706020507" pitchFamily="18" charset="2"/>
                      </a:rPr>
                      <m:t>  </m:t>
                    </m:r>
                    <m:sSub>
                      <m:sSubPr>
                        <m:ctrlP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real numbers.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p:cNvSpPr>
                <a:spLocks noRot="1" noChangeAspect="1" noMove="1" noResize="1" noEditPoints="1" noAdjustHandles="1" noChangeArrowheads="1" noChangeShapeType="1" noTextEdit="1"/>
              </p:cNvSpPr>
              <p:nvPr/>
            </p:nvSpPr>
            <p:spPr>
              <a:xfrm>
                <a:off x="609600" y="1941493"/>
                <a:ext cx="7797134" cy="523220"/>
              </a:xfrm>
              <a:prstGeom prst="rect">
                <a:avLst/>
              </a:prstGeom>
              <a:blipFill>
                <a:blip r:embed="rId5"/>
                <a:stretch>
                  <a:fillRect l="-1564" t="-11628" b="-31395"/>
                </a:stretch>
              </a:blipFill>
            </p:spPr>
            <p:txBody>
              <a:bodyPr/>
              <a:lstStyle/>
              <a:p>
                <a:r>
                  <a:rPr lang="en-US">
                    <a:noFill/>
                  </a:rPr>
                  <a:t> </a:t>
                </a:r>
              </a:p>
            </p:txBody>
          </p:sp>
        </mc:Fallback>
      </mc:AlternateContent>
      <p:grpSp>
        <p:nvGrpSpPr>
          <p:cNvPr id="36" name="Group 35"/>
          <p:cNvGrpSpPr/>
          <p:nvPr/>
        </p:nvGrpSpPr>
        <p:grpSpPr>
          <a:xfrm>
            <a:off x="3105291" y="4876800"/>
            <a:ext cx="6267309" cy="544661"/>
            <a:chOff x="3105291" y="4876800"/>
            <a:chExt cx="5962509" cy="544661"/>
          </a:xfrm>
        </p:grpSpPr>
        <p:cxnSp>
          <p:nvCxnSpPr>
            <p:cNvPr id="38" name="Straight Connector 37"/>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39" name="TextBox 38"/>
                <p:cNvSpPr txBox="1"/>
                <p:nvPr/>
              </p:nvSpPr>
              <p:spPr>
                <a:xfrm>
                  <a:off x="3847068" y="4876800"/>
                  <a:ext cx="421590" cy="492443"/>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nor/>
                          </m:rPr>
                          <a:rPr kumimoji="0" lang="en-CA" altLang="en-US" sz="32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y</m:t>
                        </m:r>
                        <m:r>
                          <m:rPr>
                            <m:nor/>
                          </m:rPr>
                          <a:rPr kumimoji="0" lang="en-CA" altLang="en-US" sz="32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m:t>d</m:t>
                        </m:r>
                      </m:oMath>
                    </m:oMathPara>
                  </a14:m>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3847068" y="4876800"/>
                  <a:ext cx="421590" cy="492443"/>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0" name="Rectangle 39"/>
                <p:cNvSpPr/>
                <p:nvPr/>
              </p:nvSpPr>
              <p:spPr>
                <a:xfrm>
                  <a:off x="4892702" y="4898241"/>
                  <a:ext cx="4175098"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Supervisor's answer for</a:t>
                  </a:r>
                  <a:r>
                    <a:rPr kumimoji="0" lang="en-US" altLang="en-US" sz="2800" b="1"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0" name="Rectangle 39"/>
                <p:cNvSpPr>
                  <a:spLocks noRot="1" noChangeAspect="1" noMove="1" noResize="1" noEditPoints="1" noAdjustHandles="1" noChangeArrowheads="1" noChangeShapeType="1" noTextEdit="1"/>
                </p:cNvSpPr>
                <p:nvPr/>
              </p:nvSpPr>
              <p:spPr>
                <a:xfrm>
                  <a:off x="4892702" y="4898241"/>
                  <a:ext cx="4175098" cy="523220"/>
                </a:xfrm>
                <a:prstGeom prst="rect">
                  <a:avLst/>
                </a:prstGeom>
                <a:blipFill>
                  <a:blip r:embed="rId7"/>
                  <a:stretch>
                    <a:fillRect l="-2917" t="-12941" b="-32941"/>
                  </a:stretch>
                </a:blipFill>
              </p:spPr>
              <p:txBody>
                <a:bodyPr/>
                <a:lstStyle/>
                <a:p>
                  <a:r>
                    <a:rPr lang="en-CA">
                      <a:noFill/>
                    </a:rPr>
                    <a:t> </a:t>
                  </a:r>
                </a:p>
              </p:txBody>
            </p:sp>
          </mc:Fallback>
        </mc:AlternateContent>
      </p:grpSp>
      <p:grpSp>
        <p:nvGrpSpPr>
          <p:cNvPr id="3" name="Group 2"/>
          <p:cNvGrpSpPr/>
          <p:nvPr/>
        </p:nvGrpSpPr>
        <p:grpSpPr>
          <a:xfrm>
            <a:off x="2596978" y="5155784"/>
            <a:ext cx="5755488" cy="1692036"/>
            <a:chOff x="2596978" y="5155784"/>
            <a:chExt cx="5755488" cy="1692036"/>
          </a:xfrm>
        </p:grpSpPr>
        <mc:AlternateContent xmlns:mc="http://schemas.openxmlformats.org/markup-compatibility/2006" xmlns:a14="http://schemas.microsoft.com/office/drawing/2010/main">
          <mc:Choice Requires="a14">
            <p:sp>
              <p:nvSpPr>
                <p:cNvPr id="41"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m:oMathPara>
                  </a14:m>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mc:Choice>
          <mc:Fallback xmlns="">
            <p:sp>
              <p:nvSpPr>
                <p:cNvPr id="41"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2" name="Rectangle 41"/>
            <p:cNvSpPr/>
            <p:nvPr/>
          </p:nvSpPr>
          <p:spPr>
            <a:xfrm>
              <a:off x="4939352" y="6324600"/>
              <a:ext cx="3413114"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a:t>
              </a:r>
              <a:r>
                <a:rPr kumimoji="0" lang="en-CA" sz="2800" b="0" i="1" u="none" strike="noStrike" kern="1200" cap="none" spc="0" normalizeH="0" baseline="0" noProof="0" dirty="0" err="1">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
              </a:r>
              <a:r>
                <a:rPr kumimoji="0" lang="en-CA" sz="2800" b="0" i="1" u="none" strike="noStrike" kern="1200" cap="none" spc="0" normalizeH="0" baseline="30000" noProof="0" dirty="0" err="1">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th</a:t>
              </a: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training input.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43" name="Straight Connector 42"/>
            <p:cNvCxnSpPr/>
            <p:nvPr/>
          </p:nvCxnSpPr>
          <p:spPr bwMode="auto">
            <a:xfrm flipV="1">
              <a:off x="3039330" y="5155784"/>
              <a:ext cx="2990" cy="1245016"/>
            </a:xfrm>
            <a:prstGeom prst="line">
              <a:avLst/>
            </a:prstGeom>
            <a:noFill/>
            <a:ln w="12700" cap="sq" cmpd="sng" algn="ctr">
              <a:solidFill>
                <a:srgbClr val="FF00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4" name="Text Box 33"/>
              <p:cNvSpPr txBox="1">
                <a:spLocks noChangeArrowheads="1"/>
              </p:cNvSpPr>
              <p:nvPr/>
            </p:nvSpPr>
            <p:spPr bwMode="auto">
              <a:xfrm>
                <a:off x="2034696" y="6331424"/>
                <a:ext cx="86772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acc>
                        <m:accPr>
                          <m:chr m:val="⃗"/>
                          <m:ctrlPr>
                            <a:rPr kumimoji="0" lang="en-US"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𝑥</m:t>
                          </m:r>
                        </m:e>
                      </m:acc>
                    </m:oMath>
                  </m:oMathPara>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4" name="Text Box 33"/>
              <p:cNvSpPr txBox="1">
                <a:spLocks noRot="1" noChangeAspect="1" noMove="1" noResize="1" noEditPoints="1" noAdjustHandles="1" noChangeArrowheads="1" noChangeShapeType="1" noTextEdit="1"/>
              </p:cNvSpPr>
              <p:nvPr/>
            </p:nvSpPr>
            <p:spPr bwMode="auto">
              <a:xfrm>
                <a:off x="2034696" y="6331424"/>
                <a:ext cx="867728" cy="523220"/>
              </a:xfrm>
              <a:prstGeom prst="rect">
                <a:avLst/>
              </a:prstGeom>
              <a:blipFill>
                <a:blip r:embed="rId9"/>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9955942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1">
                                            <p:txEl>
                                              <p:pRg st="0" end="0"/>
                                            </p:txEl>
                                          </p:spTgt>
                                        </p:tgtEl>
                                        <p:attrNameLst>
                                          <p:attrName>style.visibility</p:attrName>
                                        </p:attrNameLst>
                                      </p:cBhvr>
                                      <p:to>
                                        <p:strVal val="visible"/>
                                      </p:to>
                                    </p:set>
                                    <p:anim calcmode="lin" valueType="num">
                                      <p:cBhvr additive="base">
                                        <p:cTn id="13"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1">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3"/>
                                        </p:tgtEl>
                                        <p:attrNameLst>
                                          <p:attrName>style.visibility</p:attrName>
                                        </p:attrNameLst>
                                      </p:cBhvr>
                                      <p:to>
                                        <p:strVal val="visible"/>
                                      </p:to>
                                    </p:set>
                                    <p:anim calcmode="lin" valueType="num">
                                      <p:cBhvr additive="base">
                                        <p:cTn id="17" dur="500" fill="hold"/>
                                        <p:tgtEl>
                                          <p:spTgt spid="33"/>
                                        </p:tgtEl>
                                        <p:attrNameLst>
                                          <p:attrName>ppt_x</p:attrName>
                                        </p:attrNameLst>
                                      </p:cBhvr>
                                      <p:tavLst>
                                        <p:tav tm="0">
                                          <p:val>
                                            <p:strVal val="0-#ppt_w/2"/>
                                          </p:val>
                                        </p:tav>
                                        <p:tav tm="100000">
                                          <p:val>
                                            <p:strVal val="#ppt_x"/>
                                          </p:val>
                                        </p:tav>
                                      </p:tavLst>
                                    </p:anim>
                                    <p:anim calcmode="lin" valueType="num">
                                      <p:cBhvr additive="base">
                                        <p:cTn id="18" dur="500" fill="hold"/>
                                        <p:tgtEl>
                                          <p:spTgt spid="33"/>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12"/>
                                        </p:tgtEl>
                                        <p:attrNameLst>
                                          <p:attrName>style.visibility</p:attrName>
                                        </p:attrNameLst>
                                      </p:cBhvr>
                                      <p:to>
                                        <p:strVal val="visible"/>
                                      </p:to>
                                    </p:set>
                                    <p:anim calcmode="lin" valueType="num">
                                      <p:cBhvr additive="base">
                                        <p:cTn id="21" dur="500" fill="hold"/>
                                        <p:tgtEl>
                                          <p:spTgt spid="12"/>
                                        </p:tgtEl>
                                        <p:attrNameLst>
                                          <p:attrName>ppt_x</p:attrName>
                                        </p:attrNameLst>
                                      </p:cBhvr>
                                      <p:tavLst>
                                        <p:tav tm="0">
                                          <p:val>
                                            <p:strVal val="0-#ppt_w/2"/>
                                          </p:val>
                                        </p:tav>
                                        <p:tav tm="100000">
                                          <p:val>
                                            <p:strVal val="#ppt_x"/>
                                          </p:val>
                                        </p:tav>
                                      </p:tavLst>
                                    </p:anim>
                                    <p:anim calcmode="lin" valueType="num">
                                      <p:cBhvr additive="base">
                                        <p:cTn id="22" dur="500" fill="hold"/>
                                        <p:tgtEl>
                                          <p:spTgt spid="12"/>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34"/>
                                        </p:tgtEl>
                                        <p:attrNameLst>
                                          <p:attrName>style.visibility</p:attrName>
                                        </p:attrNameLst>
                                      </p:cBhvr>
                                      <p:to>
                                        <p:strVal val="visible"/>
                                      </p:to>
                                    </p:set>
                                    <p:anim calcmode="lin" valueType="num">
                                      <p:cBhvr additive="base">
                                        <p:cTn id="25" dur="500" fill="hold"/>
                                        <p:tgtEl>
                                          <p:spTgt spid="34"/>
                                        </p:tgtEl>
                                        <p:attrNameLst>
                                          <p:attrName>ppt_x</p:attrName>
                                        </p:attrNameLst>
                                      </p:cBhvr>
                                      <p:tavLst>
                                        <p:tav tm="0">
                                          <p:val>
                                            <p:strVal val="0-#ppt_w/2"/>
                                          </p:val>
                                        </p:tav>
                                        <p:tav tm="100000">
                                          <p:val>
                                            <p:strVal val="#ppt_x"/>
                                          </p:val>
                                        </p:tav>
                                      </p:tavLst>
                                    </p:anim>
                                    <p:anim calcmode="lin" valueType="num">
                                      <p:cBhvr additive="base">
                                        <p:cTn id="26" dur="500" fill="hold"/>
                                        <p:tgtEl>
                                          <p:spTgt spid="34"/>
                                        </p:tgtEl>
                                        <p:attrNameLst>
                                          <p:attrName>ppt_y</p:attrName>
                                        </p:attrNameLst>
                                      </p:cBhvr>
                                      <p:tavLst>
                                        <p:tav tm="0">
                                          <p:val>
                                            <p:strVal val="#ppt_y"/>
                                          </p:val>
                                        </p:tav>
                                        <p:tav tm="100000">
                                          <p:val>
                                            <p:strVal val="#ppt_y"/>
                                          </p:val>
                                        </p:tav>
                                      </p:tavLst>
                                    </p:anim>
                                  </p:childTnLst>
                                </p:cTn>
                              </p:par>
                              <p:par>
                                <p:cTn id="27" presetID="2" presetClass="entr" presetSubtype="8" fill="hold" grpId="0" nodeType="with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fill="hold"/>
                                        <p:tgtEl>
                                          <p:spTgt spid="44"/>
                                        </p:tgtEl>
                                        <p:attrNameLst>
                                          <p:attrName>ppt_x</p:attrName>
                                        </p:attrNameLst>
                                      </p:cBhvr>
                                      <p:tavLst>
                                        <p:tav tm="0">
                                          <p:val>
                                            <p:strVal val="0-#ppt_w/2"/>
                                          </p:val>
                                        </p:tav>
                                        <p:tav tm="100000">
                                          <p:val>
                                            <p:strVal val="#ppt_x"/>
                                          </p:val>
                                        </p:tav>
                                      </p:tavLst>
                                    </p:anim>
                                    <p:anim calcmode="lin" valueType="num">
                                      <p:cBhvr additive="base">
                                        <p:cTn id="30"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5"/>
                                        </p:tgtEl>
                                        <p:attrNameLst>
                                          <p:attrName>style.visibility</p:attrName>
                                        </p:attrNameLst>
                                      </p:cBhvr>
                                      <p:to>
                                        <p:strVal val="visible"/>
                                      </p:to>
                                    </p:set>
                                    <p:anim calcmode="lin" valueType="num">
                                      <p:cBhvr additive="base">
                                        <p:cTn id="35" dur="500" fill="hold"/>
                                        <p:tgtEl>
                                          <p:spTgt spid="35"/>
                                        </p:tgtEl>
                                        <p:attrNameLst>
                                          <p:attrName>ppt_x</p:attrName>
                                        </p:attrNameLst>
                                      </p:cBhvr>
                                      <p:tavLst>
                                        <p:tav tm="0">
                                          <p:val>
                                            <p:strVal val="0-#ppt_w/2"/>
                                          </p:val>
                                        </p:tav>
                                        <p:tav tm="100000">
                                          <p:val>
                                            <p:strVal val="#ppt_x"/>
                                          </p:val>
                                        </p:tav>
                                      </p:tavLst>
                                    </p:anim>
                                    <p:anim calcmode="lin" valueType="num">
                                      <p:cBhvr additive="base">
                                        <p:cTn id="36" dur="500" fill="hold"/>
                                        <p:tgtEl>
                                          <p:spTgt spid="3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
                                        </p:tgtEl>
                                        <p:attrNameLst>
                                          <p:attrName>style.visibility</p:attrName>
                                        </p:attrNameLst>
                                      </p:cBhvr>
                                      <p:to>
                                        <p:strVal val="visible"/>
                                      </p:to>
                                    </p:set>
                                    <p:anim calcmode="lin" valueType="num">
                                      <p:cBhvr additive="base">
                                        <p:cTn id="41" dur="500" fill="hold"/>
                                        <p:tgtEl>
                                          <p:spTgt spid="2"/>
                                        </p:tgtEl>
                                        <p:attrNameLst>
                                          <p:attrName>ppt_x</p:attrName>
                                        </p:attrNameLst>
                                      </p:cBhvr>
                                      <p:tavLst>
                                        <p:tav tm="0">
                                          <p:val>
                                            <p:strVal val="0-#ppt_w/2"/>
                                          </p:val>
                                        </p:tav>
                                        <p:tav tm="100000">
                                          <p:val>
                                            <p:strVal val="#ppt_x"/>
                                          </p:val>
                                        </p:tav>
                                      </p:tavLst>
                                    </p:anim>
                                    <p:anim calcmode="lin" valueType="num">
                                      <p:cBhvr additive="base">
                                        <p:cTn id="4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
                                        </p:tgtEl>
                                        <p:attrNameLst>
                                          <p:attrName>style.visibility</p:attrName>
                                        </p:attrNameLst>
                                      </p:cBhvr>
                                      <p:to>
                                        <p:strVal val="visible"/>
                                      </p:to>
                                    </p:set>
                                    <p:anim calcmode="lin" valueType="num">
                                      <p:cBhvr additive="base">
                                        <p:cTn id="47" dur="500" fill="hold"/>
                                        <p:tgtEl>
                                          <p:spTgt spid="3"/>
                                        </p:tgtEl>
                                        <p:attrNameLst>
                                          <p:attrName>ppt_x</p:attrName>
                                        </p:attrNameLst>
                                      </p:cBhvr>
                                      <p:tavLst>
                                        <p:tav tm="0">
                                          <p:val>
                                            <p:strVal val="0-#ppt_w/2"/>
                                          </p:val>
                                        </p:tav>
                                        <p:tav tm="100000">
                                          <p:val>
                                            <p:strVal val="#ppt_x"/>
                                          </p:val>
                                        </p:tav>
                                      </p:tavLst>
                                    </p:anim>
                                    <p:anim calcmode="lin" valueType="num">
                                      <p:cBhvr additive="base">
                                        <p:cTn id="48" dur="500" fill="hold"/>
                                        <p:tgtEl>
                                          <p:spTgt spid="3"/>
                                        </p:tgtEl>
                                        <p:attrNameLst>
                                          <p:attrName>ppt_y</p:attrName>
                                        </p:attrNameLst>
                                      </p:cBhvr>
                                      <p:tavLst>
                                        <p:tav tm="0">
                                          <p:val>
                                            <p:strVal val="#ppt_y"/>
                                          </p:val>
                                        </p:tav>
                                        <p:tav tm="100000">
                                          <p:val>
                                            <p:strVal val="#ppt_y"/>
                                          </p:val>
                                        </p:tav>
                                      </p:tavLst>
                                    </p:anim>
                                  </p:childTnLst>
                                </p:cTn>
                              </p:par>
                              <p:par>
                                <p:cTn id="49" presetID="1" presetClass="exit" presetSubtype="0" fill="hold" grpId="1" nodeType="withEffect">
                                  <p:stCondLst>
                                    <p:cond delay="0"/>
                                  </p:stCondLst>
                                  <p:childTnLst>
                                    <p:set>
                                      <p:cBhvr>
                                        <p:cTn id="50" dur="1" fill="hold">
                                          <p:stCondLst>
                                            <p:cond delay="0"/>
                                          </p:stCondLst>
                                        </p:cTn>
                                        <p:tgtEl>
                                          <p:spTgt spid="44"/>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36"/>
                                        </p:tgtEl>
                                        <p:attrNameLst>
                                          <p:attrName>style.visibility</p:attrName>
                                        </p:attrNameLst>
                                      </p:cBhvr>
                                      <p:to>
                                        <p:strVal val="visible"/>
                                      </p:to>
                                    </p:set>
                                    <p:anim calcmode="lin" valueType="num">
                                      <p:cBhvr additive="base">
                                        <p:cTn id="55" dur="500" fill="hold"/>
                                        <p:tgtEl>
                                          <p:spTgt spid="36"/>
                                        </p:tgtEl>
                                        <p:attrNameLst>
                                          <p:attrName>ppt_x</p:attrName>
                                        </p:attrNameLst>
                                      </p:cBhvr>
                                      <p:tavLst>
                                        <p:tav tm="0">
                                          <p:val>
                                            <p:strVal val="0-#ppt_w/2"/>
                                          </p:val>
                                        </p:tav>
                                        <p:tav tm="100000">
                                          <p:val>
                                            <p:strVal val="#ppt_x"/>
                                          </p:val>
                                        </p:tav>
                                      </p:tavLst>
                                    </p:anim>
                                    <p:anim calcmode="lin" valueType="num">
                                      <p:cBhvr additive="base">
                                        <p:cTn id="56"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 grpId="0"/>
      <p:bldP spid="34" grpId="0"/>
      <p:bldP spid="33" grpId="0"/>
      <p:bldP spid="35" grpId="0"/>
      <p:bldP spid="44" grpId="0"/>
      <p:bldP spid="44" grpId="1"/>
    </p:bldLst>
  </p:timing>
</p:sld>
</file>

<file path=ppt/slides/slide5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457200" y="0"/>
            <a:ext cx="84581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16611"/>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54811"/>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62535"/>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2" name="TextBox 1"/>
              <p:cNvSpPr txBox="1"/>
              <p:nvPr/>
            </p:nvSpPr>
            <p:spPr bwMode="auto">
              <a:xfrm>
                <a:off x="733208" y="99060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 name="TextBox 1"/>
              <p:cNvSpPr txBox="1">
                <a:spLocks noRot="1" noChangeAspect="1" noMove="1" noResize="1" noEditPoints="1" noAdjustHandles="1" noChangeArrowheads="1" noChangeShapeType="1" noTextEdit="1"/>
              </p:cNvSpPr>
              <p:nvPr/>
            </p:nvSpPr>
            <p:spPr bwMode="auto">
              <a:xfrm>
                <a:off x="733208" y="990600"/>
                <a:ext cx="3305392" cy="816634"/>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1" name="TextBox 30"/>
              <p:cNvSpPr txBox="1"/>
              <p:nvPr/>
            </p:nvSpPr>
            <p:spPr bwMode="auto">
              <a:xfrm>
                <a:off x="228600" y="3526766"/>
                <a:ext cx="5932330" cy="6106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sup>
                        </m:sSup>
                      </m:den>
                    </m:f>
                    <m:r>
                      <m:rPr>
                        <m:nor/>
                      </m:rPr>
                      <a:rPr lang="en-CA" b="0" i="0" smtClean="0">
                        <a:latin typeface="Cambria Math" panose="02040503050406030204" pitchFamily="18" charset="0"/>
                        <a:cs typeface="Times New Roman" panose="02020603050405020304" pitchFamily="18" charset="0"/>
                        <a:sym typeface="Symbol" panose="05050102010706020507" pitchFamily="18" charset="2"/>
                      </a:rPr>
                      <m:t> </m:t>
                    </m:r>
                    <m:r>
                      <m:rPr>
                        <m:nor/>
                      </m:rPr>
                      <a:rPr lang="en-CA" dirty="0">
                        <a:cs typeface="Times New Roman" panose="02020603050405020304" pitchFamily="18" charset="0"/>
                        <a:sym typeface="Symbol" panose="05050102010706020507" pitchFamily="18" charset="2"/>
                      </a:rPr>
                      <m:t></m:t>
                    </m:r>
                    <m:r>
                      <a:rPr lang="en-CA" b="0" i="1" dirty="0"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a14:m>
                <a:r>
                  <a:rPr lang="en-CA" dirty="0">
                    <a:cs typeface="Times New Roman" panose="02020603050405020304" pitchFamily="18" charset="0"/>
                    <a:sym typeface="Symbol" panose="05050102010706020507" pitchFamily="18" charset="2"/>
                  </a:rPr>
                  <a:t> 0</a:t>
                </a:r>
              </a:p>
            </p:txBody>
          </p:sp>
        </mc:Choice>
        <mc:Fallback xmlns="">
          <p:sp>
            <p:nvSpPr>
              <p:cNvPr id="31" name="TextBox 30"/>
              <p:cNvSpPr txBox="1">
                <a:spLocks noRot="1" noChangeAspect="1" noMove="1" noResize="1" noEditPoints="1" noAdjustHandles="1" noChangeArrowheads="1" noChangeShapeType="1" noTextEdit="1"/>
              </p:cNvSpPr>
              <p:nvPr/>
            </p:nvSpPr>
            <p:spPr bwMode="auto">
              <a:xfrm>
                <a:off x="228600" y="3526766"/>
                <a:ext cx="5932330" cy="610680"/>
              </a:xfrm>
              <a:prstGeom prst="rect">
                <a:avLst/>
              </a:prstGeom>
              <a:blipFill>
                <a:blip r:embed="rId5"/>
                <a:stretch>
                  <a:fillRect l="-103" t="-5000" r="-1233" b="-19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 name="TextBox 31"/>
              <p:cNvSpPr txBox="1"/>
              <p:nvPr/>
            </p:nvSpPr>
            <p:spPr bwMode="auto">
              <a:xfrm>
                <a:off x="222380" y="4773808"/>
                <a:ext cx="4990533" cy="6106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0</m:t>
                        </m:r>
                      </m:e>
                    </m:d>
                    <m:r>
                      <a:rPr lang="en-CA" b="0" i="1" smtClean="0">
                        <a:latin typeface="Cambria Math" panose="02040503050406030204" pitchFamily="18" charset="0"/>
                        <a:cs typeface="Times New Roman" panose="02020603050405020304" pitchFamily="18" charset="0"/>
                        <a:sym typeface="Symbol" panose="05050102010706020507" pitchFamily="18" charset="2"/>
                      </a:rPr>
                      <m:t> =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−0</m:t>
                            </m:r>
                          </m:sup>
                        </m:sSup>
                      </m:den>
                    </m:f>
                    <m:r>
                      <m:rPr>
                        <m:nor/>
                      </m:rPr>
                      <a:rPr lang="en-CA" b="0" i="0"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r>
                          <a:rPr lang="en-CA" i="1">
                            <a:latin typeface="Cambria Math" panose="02040503050406030204" pitchFamily="18" charset="0"/>
                            <a:cs typeface="Times New Roman" panose="02020603050405020304" pitchFamily="18" charset="0"/>
                            <a:sym typeface="Symbol" panose="05050102010706020507" pitchFamily="18" charset="2"/>
                          </a:rPr>
                          <m:t>1</m:t>
                        </m:r>
                        <m:r>
                          <a:rPr lang="en-CA" b="0" i="1" smtClean="0">
                            <a:latin typeface="Cambria Math" panose="02040503050406030204" pitchFamily="18" charset="0"/>
                            <a:cs typeface="Times New Roman" panose="02020603050405020304" pitchFamily="18" charset="0"/>
                            <a:sym typeface="Symbol" panose="05050102010706020507" pitchFamily="18" charset="2"/>
                          </a:rPr>
                          <m:t>+1</m:t>
                        </m:r>
                      </m:den>
                    </m:f>
                  </m:oMath>
                </a14:m>
                <a:r>
                  <a:rPr lang="en-CA" dirty="0">
                    <a:cs typeface="Times New Roman" panose="02020603050405020304" pitchFamily="18" charset="0"/>
                    <a:sym typeface="Symbol" panose="05050102010706020507" pitchFamily="18" charset="2"/>
                  </a:rPr>
                  <a:t>  =  0.5</a:t>
                </a:r>
              </a:p>
            </p:txBody>
          </p:sp>
        </mc:Choice>
        <mc:Fallback xmlns="">
          <p:sp>
            <p:nvSpPr>
              <p:cNvPr id="32" name="TextBox 31"/>
              <p:cNvSpPr txBox="1">
                <a:spLocks noRot="1" noChangeAspect="1" noMove="1" noResize="1" noEditPoints="1" noAdjustHandles="1" noChangeArrowheads="1" noChangeShapeType="1" noTextEdit="1"/>
              </p:cNvSpPr>
              <p:nvPr/>
            </p:nvSpPr>
            <p:spPr bwMode="auto">
              <a:xfrm>
                <a:off x="222380" y="4773808"/>
                <a:ext cx="4990533" cy="610680"/>
              </a:xfrm>
              <a:prstGeom prst="rect">
                <a:avLst/>
              </a:prstGeom>
              <a:blipFill>
                <a:blip r:embed="rId6"/>
                <a:stretch>
                  <a:fillRect t="-4000" r="-3419" b="-20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1" name="Oval 40"/>
          <p:cNvSpPr/>
          <p:nvPr/>
        </p:nvSpPr>
        <p:spPr>
          <a:xfrm>
            <a:off x="6509660" y="1330752"/>
            <a:ext cx="1288676" cy="580468"/>
          </a:xfrm>
          <a:prstGeom prst="ellipse">
            <a:avLst/>
          </a:prstGeom>
          <a:ln w="25400">
            <a:solidFill>
              <a:schemeClr val="hlink"/>
            </a:solidFill>
          </a:ln>
        </p:spPr>
        <p:txBody>
          <a:bodyPr wrap="square" rtlCol="0" anchor="ctr">
            <a:spAutoFit/>
          </a:bodyPr>
          <a:lstStyle/>
          <a:p>
            <a:pPr algn="l"/>
            <a:endParaRPr lang="en-CA" sz="2400" dirty="0"/>
          </a:p>
        </p:txBody>
      </p:sp>
      <p:sp>
        <p:nvSpPr>
          <p:cNvPr id="42" name="Oval 41"/>
          <p:cNvSpPr/>
          <p:nvPr/>
        </p:nvSpPr>
        <p:spPr>
          <a:xfrm>
            <a:off x="7620000" y="511212"/>
            <a:ext cx="1288676" cy="580468"/>
          </a:xfrm>
          <a:prstGeom prst="ellipse">
            <a:avLst/>
          </a:prstGeom>
          <a:ln w="25400">
            <a:solidFill>
              <a:schemeClr val="hlink"/>
            </a:solid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43" name="TextBox 42"/>
              <p:cNvSpPr txBox="1"/>
              <p:nvPr/>
            </p:nvSpPr>
            <p:spPr bwMode="auto">
              <a:xfrm>
                <a:off x="231169" y="5561135"/>
                <a:ext cx="4977453" cy="6110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𝑏𝑖𝑔</m:t>
                            </m:r>
                          </m:sup>
                        </m:sSup>
                      </m:den>
                    </m:f>
                    <m:r>
                      <m:rPr>
                        <m:nor/>
                      </m:rPr>
                      <a:rPr lang="en-CA" b="0" i="0" smtClean="0">
                        <a:latin typeface="Cambria Math" panose="02040503050406030204" pitchFamily="18" charset="0"/>
                        <a:cs typeface="Times New Roman" panose="02020603050405020304" pitchFamily="18" charset="0"/>
                        <a:sym typeface="Symbol" panose="05050102010706020507" pitchFamily="18" charset="2"/>
                      </a:rPr>
                      <m:t> </m:t>
                    </m:r>
                    <m:r>
                      <m:rPr>
                        <m:nor/>
                      </m:rPr>
                      <a:rPr lang="en-CA" dirty="0">
                        <a:cs typeface="Times New Roman" panose="02020603050405020304" pitchFamily="18" charset="0"/>
                        <a:sym typeface="Symbol" panose="05050102010706020507" pitchFamily="18" charset="2"/>
                      </a:rPr>
                      <m:t></m:t>
                    </m:r>
                    <m:r>
                      <a:rPr lang="en-CA" b="0" i="1" dirty="0"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r>
                          <a:rPr lang="en-CA" i="1">
                            <a:latin typeface="Cambria Math" panose="02040503050406030204" pitchFamily="18" charset="0"/>
                            <a:cs typeface="Times New Roman" panose="02020603050405020304" pitchFamily="18" charset="0"/>
                            <a:sym typeface="Symbol" panose="05050102010706020507" pitchFamily="18" charset="2"/>
                          </a:rPr>
                          <m:t>1</m:t>
                        </m:r>
                        <m:r>
                          <a:rPr lang="en-CA" b="0" i="1" smtClean="0">
                            <a:latin typeface="Cambria Math" panose="02040503050406030204" pitchFamily="18" charset="0"/>
                            <a:cs typeface="Times New Roman" panose="02020603050405020304" pitchFamily="18" charset="0"/>
                            <a:sym typeface="Symbol" panose="05050102010706020507" pitchFamily="18" charset="2"/>
                          </a:rPr>
                          <m:t>+0</m:t>
                        </m:r>
                      </m:den>
                    </m:f>
                  </m:oMath>
                </a14:m>
                <a:r>
                  <a:rPr lang="en-CA" dirty="0">
                    <a:cs typeface="Times New Roman" panose="02020603050405020304" pitchFamily="18" charset="0"/>
                    <a:sym typeface="Symbol" panose="05050102010706020507" pitchFamily="18" charset="2"/>
                  </a:rPr>
                  <a:t>  = 1</a:t>
                </a:r>
              </a:p>
            </p:txBody>
          </p:sp>
        </mc:Choice>
        <mc:Fallback xmlns="">
          <p:sp>
            <p:nvSpPr>
              <p:cNvPr id="43" name="TextBox 42"/>
              <p:cNvSpPr txBox="1">
                <a:spLocks noRot="1" noChangeAspect="1" noMove="1" noResize="1" noEditPoints="1" noAdjustHandles="1" noChangeArrowheads="1" noChangeShapeType="1" noTextEdit="1"/>
              </p:cNvSpPr>
              <p:nvPr/>
            </p:nvSpPr>
            <p:spPr bwMode="auto">
              <a:xfrm>
                <a:off x="231169" y="5561135"/>
                <a:ext cx="4977453" cy="611065"/>
              </a:xfrm>
              <a:prstGeom prst="rect">
                <a:avLst/>
              </a:prstGeom>
              <a:blipFill>
                <a:blip r:embed="rId7"/>
                <a:stretch>
                  <a:fillRect t="-3960" r="-3431" b="-1881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Text Box 33"/>
          <p:cNvSpPr txBox="1">
            <a:spLocks noChangeArrowheads="1"/>
          </p:cNvSpPr>
          <p:nvPr/>
        </p:nvSpPr>
        <p:spPr bwMode="auto">
          <a:xfrm>
            <a:off x="-76200" y="2981980"/>
            <a:ext cx="426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err="1">
                <a:solidFill>
                  <a:srgbClr val="FFFF00"/>
                </a:solidFill>
                <a:latin typeface="Times New Roman" panose="02020603050405020304" pitchFamily="18" charset="0"/>
                <a:cs typeface="Times New Roman" panose="02020603050405020304" pitchFamily="18" charset="0"/>
              </a:rPr>
              <a:t>Asymptotics</a:t>
            </a:r>
            <a:endParaRPr lang="en-CA" altLang="en-US" sz="2800" dirty="0">
              <a:solidFill>
                <a:srgbClr val="FFFF00"/>
              </a:solidFill>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45" name="Text Box 33"/>
              <p:cNvSpPr txBox="1">
                <a:spLocks noChangeArrowheads="1"/>
              </p:cNvSpPr>
              <p:nvPr/>
            </p:nvSpPr>
            <p:spPr bwMode="auto">
              <a:xfrm>
                <a:off x="228600" y="4072184"/>
                <a:ext cx="78486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On the left, </a:t>
                </a:r>
                <a14:m>
                  <m:oMath xmlns:m="http://schemas.openxmlformats.org/officeDocument/2006/math">
                    <m:r>
                      <a:rPr lang="en-CA" sz="2800" i="1">
                        <a:latin typeface="Cambria Math" panose="02040503050406030204" pitchFamily="18" charset="0"/>
                        <a:cs typeface="Times New Roman" panose="02020603050405020304" pitchFamily="18" charset="0"/>
                        <a:sym typeface="Symbol" panose="05050102010706020507" pitchFamily="18" charset="2"/>
                      </a:rPr>
                      <m:t></m:t>
                    </m:r>
                    <m:d>
                      <m:dPr>
                        <m:ctrlPr>
                          <a:rPr lang="en-CA" sz="2800" i="1">
                            <a:latin typeface="Cambria Math" panose="02040503050406030204" pitchFamily="18" charset="0"/>
                            <a:cs typeface="Times New Roman" panose="02020603050405020304" pitchFamily="18" charset="0"/>
                            <a:sym typeface="Symbol" panose="05050102010706020507" pitchFamily="18" charset="2"/>
                          </a:rPr>
                        </m:ctrlPr>
                      </m:dPr>
                      <m:e>
                        <m:r>
                          <a:rPr lang="en-CA" sz="2800" i="1">
                            <a:latin typeface="Cambria Math" panose="02040503050406030204" pitchFamily="18" charset="0"/>
                            <a:cs typeface="Times New Roman" panose="02020603050405020304" pitchFamily="18" charset="0"/>
                            <a:sym typeface="Symbol" panose="05050102010706020507" pitchFamily="18" charset="2"/>
                          </a:rPr>
                          <m:t>𝑧</m:t>
                        </m:r>
                      </m:e>
                    </m:d>
                  </m:oMath>
                </a14:m>
                <a:r>
                  <a:rPr lang="en-CA" altLang="en-US" sz="2800" dirty="0">
                    <a:latin typeface="Times New Roman" panose="02020603050405020304" pitchFamily="18" charset="0"/>
                    <a:cs typeface="Times New Roman" panose="02020603050405020304" pitchFamily="18" charset="0"/>
                  </a:rPr>
                  <a:t> decays exponentially fast to zero.</a:t>
                </a:r>
              </a:p>
            </p:txBody>
          </p:sp>
        </mc:Choice>
        <mc:Fallback xmlns="">
          <p:sp>
            <p:nvSpPr>
              <p:cNvPr id="45" name="Text Box 33"/>
              <p:cNvSpPr txBox="1">
                <a:spLocks noRot="1" noChangeAspect="1" noMove="1" noResize="1" noEditPoints="1" noAdjustHandles="1" noChangeArrowheads="1" noChangeShapeType="1" noTextEdit="1"/>
              </p:cNvSpPr>
              <p:nvPr/>
            </p:nvSpPr>
            <p:spPr bwMode="auto">
              <a:xfrm>
                <a:off x="228600" y="4072184"/>
                <a:ext cx="7848600" cy="523220"/>
              </a:xfrm>
              <a:prstGeom prst="rect">
                <a:avLst/>
              </a:prstGeom>
              <a:blipFill>
                <a:blip r:embed="rId8"/>
                <a:stretch>
                  <a:fillRect t="-11628" b="-3139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6" name="Text Box 33"/>
          <p:cNvSpPr txBox="1">
            <a:spLocks noChangeArrowheads="1"/>
          </p:cNvSpPr>
          <p:nvPr/>
        </p:nvSpPr>
        <p:spPr bwMode="auto">
          <a:xfrm>
            <a:off x="228600" y="6248400"/>
            <a:ext cx="8991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Symmetry will tell us that the right is the flip of the left.</a:t>
            </a:r>
          </a:p>
        </p:txBody>
      </p:sp>
      <p:sp>
        <p:nvSpPr>
          <p:cNvPr id="47" name="Text Box 33"/>
          <p:cNvSpPr txBox="1">
            <a:spLocks noChangeArrowheads="1"/>
          </p:cNvSpPr>
          <p:nvPr/>
        </p:nvSpPr>
        <p:spPr bwMode="auto">
          <a:xfrm>
            <a:off x="533400" y="1762780"/>
            <a:ext cx="3810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I love this function.</a:t>
            </a:r>
          </a:p>
        </p:txBody>
      </p:sp>
      <p:sp>
        <p:nvSpPr>
          <p:cNvPr id="3" name="Rectangle 2"/>
          <p:cNvSpPr/>
          <p:nvPr/>
        </p:nvSpPr>
        <p:spPr>
          <a:xfrm>
            <a:off x="304800" y="609600"/>
            <a:ext cx="3043525" cy="523220"/>
          </a:xfrm>
          <a:prstGeom prst="rect">
            <a:avLst/>
          </a:prstGeom>
        </p:spPr>
        <p:txBody>
          <a:bodyPr wrap="none">
            <a:spAutoFit/>
          </a:bodyPr>
          <a:lstStyle/>
          <a:p>
            <a:r>
              <a:rPr lang="en-CA" altLang="en-US" dirty="0">
                <a:cs typeface="Times New Roman" panose="02020603050405020304" pitchFamily="18" charset="0"/>
              </a:rPr>
              <a:t>Sorry, hummer me. </a:t>
            </a:r>
          </a:p>
        </p:txBody>
      </p:sp>
    </p:spTree>
    <p:extLst>
      <p:ext uri="{BB962C8B-B14F-4D97-AF65-F5344CB8AC3E}">
        <p14:creationId xmlns:p14="http://schemas.microsoft.com/office/powerpoint/2010/main" val="29194758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additive="base">
                                        <p:cTn id="7" dur="500" fill="hold"/>
                                        <p:tgtEl>
                                          <p:spTgt spid="32"/>
                                        </p:tgtEl>
                                        <p:attrNameLst>
                                          <p:attrName>ppt_x</p:attrName>
                                        </p:attrNameLst>
                                      </p:cBhvr>
                                      <p:tavLst>
                                        <p:tav tm="0">
                                          <p:val>
                                            <p:strVal val="0-#ppt_w/2"/>
                                          </p:val>
                                        </p:tav>
                                        <p:tav tm="100000">
                                          <p:val>
                                            <p:strVal val="#ppt_x"/>
                                          </p:val>
                                        </p:tav>
                                      </p:tavLst>
                                    </p:anim>
                                    <p:anim calcmode="lin" valueType="num">
                                      <p:cBhvr additive="base">
                                        <p:cTn id="8" dur="500" fill="hold"/>
                                        <p:tgtEl>
                                          <p:spTgt spid="32"/>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1"/>
                                        </p:tgtEl>
                                        <p:attrNameLst>
                                          <p:attrName>style.visibility</p:attrName>
                                        </p:attrNameLst>
                                      </p:cBhvr>
                                      <p:to>
                                        <p:strVal val="visible"/>
                                      </p:to>
                                    </p:set>
                                    <p:anim calcmode="lin" valueType="num">
                                      <p:cBhvr additive="base">
                                        <p:cTn id="11" dur="500" fill="hold"/>
                                        <p:tgtEl>
                                          <p:spTgt spid="41"/>
                                        </p:tgtEl>
                                        <p:attrNameLst>
                                          <p:attrName>ppt_x</p:attrName>
                                        </p:attrNameLst>
                                      </p:cBhvr>
                                      <p:tavLst>
                                        <p:tav tm="0">
                                          <p:val>
                                            <p:strVal val="0-#ppt_w/2"/>
                                          </p:val>
                                        </p:tav>
                                        <p:tav tm="100000">
                                          <p:val>
                                            <p:strVal val="#ppt_x"/>
                                          </p:val>
                                        </p:tav>
                                      </p:tavLst>
                                    </p:anim>
                                    <p:anim calcmode="lin" valueType="num">
                                      <p:cBhvr additive="base">
                                        <p:cTn id="12"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43"/>
                                        </p:tgtEl>
                                        <p:attrNameLst>
                                          <p:attrName>style.visibility</p:attrName>
                                        </p:attrNameLst>
                                      </p:cBhvr>
                                      <p:to>
                                        <p:strVal val="visible"/>
                                      </p:to>
                                    </p:set>
                                    <p:anim calcmode="lin" valueType="num">
                                      <p:cBhvr additive="base">
                                        <p:cTn id="17" dur="500" fill="hold"/>
                                        <p:tgtEl>
                                          <p:spTgt spid="43"/>
                                        </p:tgtEl>
                                        <p:attrNameLst>
                                          <p:attrName>ppt_x</p:attrName>
                                        </p:attrNameLst>
                                      </p:cBhvr>
                                      <p:tavLst>
                                        <p:tav tm="0">
                                          <p:val>
                                            <p:strVal val="0-#ppt_w/2"/>
                                          </p:val>
                                        </p:tav>
                                        <p:tav tm="100000">
                                          <p:val>
                                            <p:strVal val="#ppt_x"/>
                                          </p:val>
                                        </p:tav>
                                      </p:tavLst>
                                    </p:anim>
                                    <p:anim calcmode="lin" valueType="num">
                                      <p:cBhvr additive="base">
                                        <p:cTn id="18" dur="500" fill="hold"/>
                                        <p:tgtEl>
                                          <p:spTgt spid="43"/>
                                        </p:tgtEl>
                                        <p:attrNameLst>
                                          <p:attrName>ppt_y</p:attrName>
                                        </p:attrNameLst>
                                      </p:cBhvr>
                                      <p:tavLst>
                                        <p:tav tm="0">
                                          <p:val>
                                            <p:strVal val="#ppt_y"/>
                                          </p:val>
                                        </p:tav>
                                        <p:tav tm="100000">
                                          <p:val>
                                            <p:strVal val="#ppt_y"/>
                                          </p:val>
                                        </p:tav>
                                      </p:tavLst>
                                    </p:anim>
                                  </p:childTnLst>
                                </p:cTn>
                              </p:par>
                              <p:par>
                                <p:cTn id="19" presetID="1" presetClass="exit" presetSubtype="0" fill="hold" grpId="1" nodeType="withEffect">
                                  <p:stCondLst>
                                    <p:cond delay="0"/>
                                  </p:stCondLst>
                                  <p:childTnLst>
                                    <p:set>
                                      <p:cBhvr>
                                        <p:cTn id="20" dur="1" fill="hold">
                                          <p:stCondLst>
                                            <p:cond delay="0"/>
                                          </p:stCondLst>
                                        </p:cTn>
                                        <p:tgtEl>
                                          <p:spTgt spid="41"/>
                                        </p:tgtEl>
                                        <p:attrNameLst>
                                          <p:attrName>style.visibility</p:attrName>
                                        </p:attrNameLst>
                                      </p:cBhvr>
                                      <p:to>
                                        <p:strVal val="hidden"/>
                                      </p:to>
                                    </p:set>
                                  </p:childTnLst>
                                </p:cTn>
                              </p:par>
                              <p:par>
                                <p:cTn id="21" presetID="2" presetClass="entr" presetSubtype="8" fill="hold" grpId="0" nodeType="withEffect">
                                  <p:stCondLst>
                                    <p:cond delay="0"/>
                                  </p:stCondLst>
                                  <p:childTnLst>
                                    <p:set>
                                      <p:cBhvr>
                                        <p:cTn id="22" dur="1" fill="hold">
                                          <p:stCondLst>
                                            <p:cond delay="0"/>
                                          </p:stCondLst>
                                        </p:cTn>
                                        <p:tgtEl>
                                          <p:spTgt spid="42"/>
                                        </p:tgtEl>
                                        <p:attrNameLst>
                                          <p:attrName>style.visibility</p:attrName>
                                        </p:attrNameLst>
                                      </p:cBhvr>
                                      <p:to>
                                        <p:strVal val="visible"/>
                                      </p:to>
                                    </p:set>
                                    <p:anim calcmode="lin" valueType="num">
                                      <p:cBhvr additive="base">
                                        <p:cTn id="23" dur="500" fill="hold"/>
                                        <p:tgtEl>
                                          <p:spTgt spid="42"/>
                                        </p:tgtEl>
                                        <p:attrNameLst>
                                          <p:attrName>ppt_x</p:attrName>
                                        </p:attrNameLst>
                                      </p:cBhvr>
                                      <p:tavLst>
                                        <p:tav tm="0">
                                          <p:val>
                                            <p:strVal val="0-#ppt_w/2"/>
                                          </p:val>
                                        </p:tav>
                                        <p:tav tm="100000">
                                          <p:val>
                                            <p:strVal val="#ppt_x"/>
                                          </p:val>
                                        </p:tav>
                                      </p:tavLst>
                                    </p:anim>
                                    <p:anim calcmode="lin" valueType="num">
                                      <p:cBhvr additive="base">
                                        <p:cTn id="24"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grpId="0" nodeType="clickEffect">
                                  <p:stCondLst>
                                    <p:cond delay="0"/>
                                  </p:stCondLst>
                                  <p:childTnLst>
                                    <p:set>
                                      <p:cBhvr>
                                        <p:cTn id="28" dur="1" fill="hold">
                                          <p:stCondLst>
                                            <p:cond delay="0"/>
                                          </p:stCondLst>
                                        </p:cTn>
                                        <p:tgtEl>
                                          <p:spTgt spid="46"/>
                                        </p:tgtEl>
                                        <p:attrNameLst>
                                          <p:attrName>style.visibility</p:attrName>
                                        </p:attrNameLst>
                                      </p:cBhvr>
                                      <p:to>
                                        <p:strVal val="visible"/>
                                      </p:to>
                                    </p:set>
                                    <p:anim calcmode="lin" valueType="num">
                                      <p:cBhvr additive="base">
                                        <p:cTn id="29" dur="500" fill="hold"/>
                                        <p:tgtEl>
                                          <p:spTgt spid="46"/>
                                        </p:tgtEl>
                                        <p:attrNameLst>
                                          <p:attrName>ppt_x</p:attrName>
                                        </p:attrNameLst>
                                      </p:cBhvr>
                                      <p:tavLst>
                                        <p:tav tm="0">
                                          <p:val>
                                            <p:strVal val="0-#ppt_w/2"/>
                                          </p:val>
                                        </p:tav>
                                        <p:tav tm="100000">
                                          <p:val>
                                            <p:strVal val="#ppt_x"/>
                                          </p:val>
                                        </p:tav>
                                      </p:tavLst>
                                    </p:anim>
                                    <p:anim calcmode="lin" valueType="num">
                                      <p:cBhvr additive="base">
                                        <p:cTn id="30" dur="500" fill="hold"/>
                                        <p:tgtEl>
                                          <p:spTgt spid="4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41" grpId="0" animBg="1"/>
      <p:bldP spid="41" grpId="1" animBg="1"/>
      <p:bldP spid="42" grpId="0" animBg="1"/>
      <p:bldP spid="43" grpId="0"/>
      <p:bldP spid="46" grpId="0"/>
    </p:bldLst>
  </p:timing>
</p:sld>
</file>

<file path=ppt/slides/slide5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457200" y="0"/>
            <a:ext cx="84581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33400"/>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71600"/>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79324"/>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9" name="Text Box 33"/>
          <p:cNvSpPr txBox="1">
            <a:spLocks noChangeArrowheads="1"/>
          </p:cNvSpPr>
          <p:nvPr/>
        </p:nvSpPr>
        <p:spPr bwMode="auto">
          <a:xfrm>
            <a:off x="-76200" y="1676400"/>
            <a:ext cx="426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solidFill>
                  <a:srgbClr val="FFFF00"/>
                </a:solidFill>
                <a:latin typeface="Times New Roman" panose="02020603050405020304" pitchFamily="18" charset="0"/>
                <a:cs typeface="Times New Roman" panose="02020603050405020304" pitchFamily="18" charset="0"/>
              </a:rPr>
              <a:t>Symmetry:	</a:t>
            </a:r>
          </a:p>
        </p:txBody>
      </p:sp>
      <mc:AlternateContent xmlns:mc="http://schemas.openxmlformats.org/markup-compatibility/2006" xmlns:a14="http://schemas.microsoft.com/office/drawing/2010/main">
        <mc:Choice Requires="a14">
          <p:sp>
            <p:nvSpPr>
              <p:cNvPr id="2" name="TextBox 1"/>
              <p:cNvSpPr txBox="1"/>
              <p:nvPr/>
            </p:nvSpPr>
            <p:spPr bwMode="auto">
              <a:xfrm>
                <a:off x="733208" y="99060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 name="TextBox 1"/>
              <p:cNvSpPr txBox="1">
                <a:spLocks noRot="1" noChangeAspect="1" noMove="1" noResize="1" noEditPoints="1" noAdjustHandles="1" noChangeArrowheads="1" noChangeShapeType="1" noTextEdit="1"/>
              </p:cNvSpPr>
              <p:nvPr/>
            </p:nvSpPr>
            <p:spPr bwMode="auto">
              <a:xfrm>
                <a:off x="733208" y="990600"/>
                <a:ext cx="3305392" cy="816634"/>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4" name="TextBox 13"/>
              <p:cNvSpPr txBox="1"/>
              <p:nvPr/>
            </p:nvSpPr>
            <p:spPr bwMode="auto">
              <a:xfrm>
                <a:off x="228600" y="2971800"/>
                <a:ext cx="7391400" cy="129997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r>
                  <a:rPr lang="en-CA" b="0" dirty="0">
                    <a:cs typeface="Times New Roman" panose="02020603050405020304" pitchFamily="18" charset="0"/>
                    <a:sym typeface="Symbol" panose="05050102010706020507" pitchFamily="18" charset="2"/>
                  </a:rPr>
                  <a:t>1-</a:t>
                </a:r>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=1−</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i="1">
                        <a:latin typeface="Cambria Math" panose="02040503050406030204" pitchFamily="18" charset="0"/>
                        <a:cs typeface="Times New Roman" panose="02020603050405020304" pitchFamily="18" charset="0"/>
                        <a:sym typeface="Symbol" panose="05050102010706020507" pitchFamily="18" charset="2"/>
                      </a:rPr>
                      <m:t>−</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i="1">
                        <a:latin typeface="Cambria Math" panose="02040503050406030204" pitchFamily="18" charset="0"/>
                        <a:cs typeface="Times New Roman" panose="02020603050405020304" pitchFamily="18" charset="0"/>
                        <a:sym typeface="Symbol" panose="05050102010706020507" pitchFamily="18" charset="2"/>
                      </a:rPr>
                      <m:t> =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sSup>
                          <m:sSupPr>
                            <m:ctrlPr>
                              <a:rPr lang="en-CA"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a14:m>
                <a:br>
                  <a:rPr lang="en-CA" b="0" i="1" dirty="0">
                    <a:latin typeface="Cambria Math" panose="02040503050406030204" pitchFamily="18" charset="0"/>
                    <a:cs typeface="Times New Roman" panose="02020603050405020304" pitchFamily="18" charset="0"/>
                    <a:sym typeface="Symbol" panose="05050102010706020507" pitchFamily="18" charset="2"/>
                  </a:rPr>
                </a:br>
                <a:r>
                  <a:rPr lang="en-CA" b="0" i="1" dirty="0">
                    <a:latin typeface="Cambria Math" panose="02040503050406030204" pitchFamily="18" charset="0"/>
                    <a:cs typeface="Times New Roman" panose="02020603050405020304" pitchFamily="18" charset="0"/>
                    <a:sym typeface="Symbol" panose="05050102010706020507" pitchFamily="18" charset="2"/>
                  </a:rPr>
                  <a:t>              </a:t>
                </a:r>
                <a14:m>
                  <m:oMath xmlns:m="http://schemas.openxmlformats.org/officeDocument/2006/math">
                    <m:r>
                      <a:rPr lang="en-CA" i="1">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sSup>
                          <m:sSupPr>
                            <m:ctrlPr>
                              <a:rPr lang="en-CA"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sSup>
                          <m:sSupPr>
                            <m:ctrlPr>
                              <a:rPr lang="en-CA"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𝑧</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+1</m:t>
                        </m:r>
                      </m:den>
                    </m:f>
                  </m:oMath>
                </a14:m>
                <a:endParaRPr lang="en-CA" dirty="0">
                  <a:cs typeface="Times New Roman" panose="02020603050405020304" pitchFamily="18" charset="0"/>
                  <a:sym typeface="Symbol" panose="05050102010706020507" pitchFamily="18" charset="2"/>
                </a:endParaRPr>
              </a:p>
            </p:txBody>
          </p:sp>
        </mc:Choice>
        <mc:Fallback xmlns="">
          <p:sp>
            <p:nvSpPr>
              <p:cNvPr id="14" name="TextBox 13"/>
              <p:cNvSpPr txBox="1">
                <a:spLocks noRot="1" noChangeAspect="1" noMove="1" noResize="1" noEditPoints="1" noAdjustHandles="1" noChangeArrowheads="1" noChangeShapeType="1" noTextEdit="1"/>
              </p:cNvSpPr>
              <p:nvPr/>
            </p:nvSpPr>
            <p:spPr bwMode="auto">
              <a:xfrm>
                <a:off x="228600" y="2971800"/>
                <a:ext cx="7391400" cy="1299971"/>
              </a:xfrm>
              <a:prstGeom prst="rect">
                <a:avLst/>
              </a:prstGeom>
              <a:blipFill>
                <a:blip r:embed="rId5"/>
                <a:stretch>
                  <a:fillRect l="-297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 name="Rectangle 17"/>
              <p:cNvSpPr/>
              <p:nvPr/>
            </p:nvSpPr>
            <p:spPr>
              <a:xfrm>
                <a:off x="5784980" y="1398569"/>
                <a:ext cx="939296" cy="523220"/>
              </a:xfrm>
              <a:prstGeom prst="rect">
                <a:avLst/>
              </a:prstGeom>
              <a:solidFill>
                <a:schemeClr val="tx1"/>
              </a:solidFill>
            </p:spPr>
            <p:txBody>
              <a:bodyPr wrap="none">
                <a:spAutoFit/>
              </a:bodyPr>
              <a:lstStyle/>
              <a:p>
                <a:pPr/>
                <a14:m>
                  <m:oMathPara xmlns:m="http://schemas.openxmlformats.org/officeDocument/2006/math">
                    <m:oMathParaPr>
                      <m:jc m:val="centerGroup"/>
                    </m:oMathParaPr>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m:oMathPara>
                </a14:m>
                <a:endParaRPr lang="en-CA" dirty="0">
                  <a:solidFill>
                    <a:schemeClr val="bg2"/>
                  </a:solidFill>
                </a:endParaRPr>
              </a:p>
            </p:txBody>
          </p:sp>
        </mc:Choice>
        <mc:Fallback xmlns="">
          <p:sp>
            <p:nvSpPr>
              <p:cNvPr id="18" name="Rectangle 17"/>
              <p:cNvSpPr>
                <a:spLocks noRot="1" noChangeAspect="1" noMove="1" noResize="1" noEditPoints="1" noAdjustHandles="1" noChangeArrowheads="1" noChangeShapeType="1" noTextEdit="1"/>
              </p:cNvSpPr>
              <p:nvPr/>
            </p:nvSpPr>
            <p:spPr>
              <a:xfrm>
                <a:off x="5784980" y="1398569"/>
                <a:ext cx="939296" cy="523220"/>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 name="TextBox 21"/>
              <p:cNvSpPr txBox="1"/>
              <p:nvPr/>
            </p:nvSpPr>
            <p:spPr bwMode="auto">
              <a:xfrm>
                <a:off x="228600" y="2198540"/>
                <a:ext cx="4191000" cy="61068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r>
                  <a:rPr lang="en-CA" b="0" dirty="0">
                    <a:cs typeface="Times New Roman" panose="02020603050405020304" pitchFamily="18" charset="0"/>
                    <a:sym typeface="Symbol" panose="05050102010706020507" pitchFamily="18" charset="2"/>
                  </a:rPr>
                  <a:t>1-</a:t>
                </a:r>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+1</m:t>
                        </m:r>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m:t>
                    </m:r>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cs typeface="Times New Roman" panose="02020603050405020304" pitchFamily="18" charset="0"/>
                  <a:sym typeface="Symbol" panose="05050102010706020507" pitchFamily="18" charset="2"/>
                </a:endParaRPr>
              </a:p>
            </p:txBody>
          </p:sp>
        </mc:Choice>
        <mc:Fallback xmlns="">
          <p:sp>
            <p:nvSpPr>
              <p:cNvPr id="22" name="TextBox 21"/>
              <p:cNvSpPr txBox="1">
                <a:spLocks noRot="1" noChangeAspect="1" noMove="1" noResize="1" noEditPoints="1" noAdjustHandles="1" noChangeArrowheads="1" noChangeShapeType="1" noTextEdit="1"/>
              </p:cNvSpPr>
              <p:nvPr/>
            </p:nvSpPr>
            <p:spPr bwMode="auto">
              <a:xfrm>
                <a:off x="228600" y="2198540"/>
                <a:ext cx="4191000" cy="610680"/>
              </a:xfrm>
              <a:prstGeom prst="rect">
                <a:avLst/>
              </a:prstGeom>
              <a:blipFill>
                <a:blip r:embed="rId7"/>
                <a:stretch>
                  <a:fillRect l="-5240" t="-4000" b="-19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 name="Group 4"/>
          <p:cNvGrpSpPr/>
          <p:nvPr/>
        </p:nvGrpSpPr>
        <p:grpSpPr>
          <a:xfrm>
            <a:off x="4876800" y="3224395"/>
            <a:ext cx="4495800" cy="3638070"/>
            <a:chOff x="4876800" y="3224395"/>
            <a:chExt cx="4495800" cy="3638070"/>
          </a:xfrm>
        </p:grpSpPr>
        <p:grpSp>
          <p:nvGrpSpPr>
            <p:cNvPr id="4" name="Group 3"/>
            <p:cNvGrpSpPr/>
            <p:nvPr/>
          </p:nvGrpSpPr>
          <p:grpSpPr>
            <a:xfrm>
              <a:off x="4876800" y="4311966"/>
              <a:ext cx="3849069" cy="2550499"/>
              <a:chOff x="4876800" y="4311966"/>
              <a:chExt cx="3849069" cy="2550499"/>
            </a:xfrm>
          </p:grpSpPr>
          <p:pic>
            <p:nvPicPr>
              <p:cNvPr id="15"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V="1">
                <a:off x="5017294" y="4311966"/>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16" name="Text Box 33"/>
              <p:cNvSpPr txBox="1">
                <a:spLocks noChangeArrowheads="1"/>
              </p:cNvSpPr>
              <p:nvPr/>
            </p:nvSpPr>
            <p:spPr bwMode="auto">
              <a:xfrm>
                <a:off x="4876800" y="5150166"/>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3" name="Rectangle 2"/>
                  <p:cNvSpPr/>
                  <p:nvPr/>
                </p:nvSpPr>
                <p:spPr>
                  <a:xfrm>
                    <a:off x="5562600" y="5877580"/>
                    <a:ext cx="1328825"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3" name="Rectangle 2"/>
                  <p:cNvSpPr>
                    <a:spLocks noRot="1" noChangeAspect="1" noMove="1" noResize="1" noEditPoints="1" noAdjustHandles="1" noChangeArrowheads="1" noChangeShapeType="1" noTextEdit="1"/>
                  </p:cNvSpPr>
                  <p:nvPr/>
                </p:nvSpPr>
                <p:spPr>
                  <a:xfrm>
                    <a:off x="5562600" y="5877580"/>
                    <a:ext cx="1328825" cy="523220"/>
                  </a:xfrm>
                  <a:prstGeom prst="rect">
                    <a:avLst/>
                  </a:prstGeom>
                  <a:blipFill>
                    <a:blip r:embed="rId8"/>
                    <a:stretch>
                      <a:fillRect l="-9677" t="-11628" b="-31395"/>
                    </a:stretch>
                  </a:blipFill>
                </p:spPr>
                <p:txBody>
                  <a:bodyPr/>
                  <a:lstStyle/>
                  <a:p>
                    <a:r>
                      <a:rPr lang="en-CA">
                        <a:noFill/>
                      </a:rPr>
                      <a:t> </a:t>
                    </a:r>
                  </a:p>
                </p:txBody>
              </p:sp>
            </mc:Fallback>
          </mc:AlternateContent>
          <p:sp>
            <p:nvSpPr>
              <p:cNvPr id="20" name="Text Box 33"/>
              <p:cNvSpPr txBox="1">
                <a:spLocks noChangeArrowheads="1"/>
              </p:cNvSpPr>
              <p:nvPr/>
            </p:nvSpPr>
            <p:spPr bwMode="auto">
              <a:xfrm>
                <a:off x="6248400" y="64008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4" name="Group 23"/>
            <p:cNvGrpSpPr/>
            <p:nvPr/>
          </p:nvGrpSpPr>
          <p:grpSpPr>
            <a:xfrm>
              <a:off x="7860030" y="3224395"/>
              <a:ext cx="1512570" cy="1271405"/>
              <a:chOff x="7860030" y="3224395"/>
              <a:chExt cx="1512570" cy="1271405"/>
            </a:xfrm>
          </p:grpSpPr>
          <p:sp>
            <p:nvSpPr>
              <p:cNvPr id="25" name="Down Arrow 24"/>
              <p:cNvSpPr/>
              <p:nvPr/>
            </p:nvSpPr>
            <p:spPr>
              <a:xfrm>
                <a:off x="7860030" y="3224395"/>
                <a:ext cx="598170" cy="1271405"/>
              </a:xfrm>
              <a:prstGeom prst="downArrow">
                <a:avLst/>
              </a:prstGeom>
              <a:no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26" name="Text Box 33"/>
              <p:cNvSpPr txBox="1">
                <a:spLocks noChangeArrowheads="1"/>
              </p:cNvSpPr>
              <p:nvPr/>
            </p:nvSpPr>
            <p:spPr bwMode="auto">
              <a:xfrm>
                <a:off x="8229602" y="3505200"/>
                <a:ext cx="11429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solidFill>
                      <a:srgbClr val="FF0000"/>
                    </a:solidFill>
                    <a:latin typeface="Times New Roman" panose="02020603050405020304" pitchFamily="18" charset="0"/>
                    <a:cs typeface="Times New Roman" panose="02020603050405020304" pitchFamily="18" charset="0"/>
                  </a:rPr>
                  <a:t>flip</a:t>
                </a:r>
              </a:p>
            </p:txBody>
          </p:sp>
        </p:grpSp>
      </p:grpSp>
      <p:grpSp>
        <p:nvGrpSpPr>
          <p:cNvPr id="6" name="Group 5"/>
          <p:cNvGrpSpPr/>
          <p:nvPr/>
        </p:nvGrpSpPr>
        <p:grpSpPr>
          <a:xfrm>
            <a:off x="457200" y="4343400"/>
            <a:ext cx="4876800" cy="2550499"/>
            <a:chOff x="457200" y="4343400"/>
            <a:chExt cx="4876800" cy="2550499"/>
          </a:xfrm>
        </p:grpSpPr>
        <p:grpSp>
          <p:nvGrpSpPr>
            <p:cNvPr id="36" name="Group 35"/>
            <p:cNvGrpSpPr/>
            <p:nvPr/>
          </p:nvGrpSpPr>
          <p:grpSpPr>
            <a:xfrm>
              <a:off x="457200" y="4343400"/>
              <a:ext cx="3849069" cy="2550499"/>
              <a:chOff x="4876800" y="4311966"/>
              <a:chExt cx="3849069" cy="2550499"/>
            </a:xfrm>
          </p:grpSpPr>
          <p:pic>
            <p:nvPicPr>
              <p:cNvPr id="3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flipH="1" flipV="1">
                <a:off x="5017294" y="4311966"/>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8" name="Text Box 33"/>
              <p:cNvSpPr txBox="1">
                <a:spLocks noChangeArrowheads="1"/>
              </p:cNvSpPr>
              <p:nvPr/>
            </p:nvSpPr>
            <p:spPr bwMode="auto">
              <a:xfrm>
                <a:off x="4876800" y="5150166"/>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39" name="Rectangle 38"/>
                  <p:cNvSpPr/>
                  <p:nvPr/>
                </p:nvSpPr>
                <p:spPr>
                  <a:xfrm>
                    <a:off x="5300575" y="5248450"/>
                    <a:ext cx="1596527"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39" name="Rectangle 38"/>
                  <p:cNvSpPr>
                    <a:spLocks noRot="1" noChangeAspect="1" noMove="1" noResize="1" noEditPoints="1" noAdjustHandles="1" noChangeArrowheads="1" noChangeShapeType="1" noTextEdit="1"/>
                  </p:cNvSpPr>
                  <p:nvPr/>
                </p:nvSpPr>
                <p:spPr>
                  <a:xfrm>
                    <a:off x="5300575" y="5248450"/>
                    <a:ext cx="1596527" cy="523220"/>
                  </a:xfrm>
                  <a:prstGeom prst="rect">
                    <a:avLst/>
                  </a:prstGeom>
                  <a:blipFill>
                    <a:blip r:embed="rId9"/>
                    <a:stretch>
                      <a:fillRect l="-8046" t="-11628" b="-31395"/>
                    </a:stretch>
                  </a:blipFill>
                </p:spPr>
                <p:txBody>
                  <a:bodyPr/>
                  <a:lstStyle/>
                  <a:p>
                    <a:r>
                      <a:rPr lang="en-CA">
                        <a:noFill/>
                      </a:rPr>
                      <a:t> </a:t>
                    </a:r>
                  </a:p>
                </p:txBody>
              </p:sp>
            </mc:Fallback>
          </mc:AlternateContent>
          <p:sp>
            <p:nvSpPr>
              <p:cNvPr id="44" name="Text Box 33"/>
              <p:cNvSpPr txBox="1">
                <a:spLocks noChangeArrowheads="1"/>
              </p:cNvSpPr>
              <p:nvPr/>
            </p:nvSpPr>
            <p:spPr bwMode="auto">
              <a:xfrm>
                <a:off x="6248400" y="6400800"/>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 name="Group 27"/>
            <p:cNvGrpSpPr/>
            <p:nvPr/>
          </p:nvGrpSpPr>
          <p:grpSpPr>
            <a:xfrm>
              <a:off x="3962400" y="4932613"/>
              <a:ext cx="1371600" cy="934787"/>
              <a:chOff x="7326630" y="3561013"/>
              <a:chExt cx="1371600" cy="934787"/>
            </a:xfrm>
          </p:grpSpPr>
          <p:sp>
            <p:nvSpPr>
              <p:cNvPr id="30" name="Down Arrow 29"/>
              <p:cNvSpPr/>
              <p:nvPr/>
            </p:nvSpPr>
            <p:spPr>
              <a:xfrm rot="5400000">
                <a:off x="7663248" y="3224395"/>
                <a:ext cx="598170" cy="1271405"/>
              </a:xfrm>
              <a:prstGeom prst="downArrow">
                <a:avLst/>
              </a:prstGeom>
              <a:noFill/>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5" name="Text Box 33"/>
              <p:cNvSpPr txBox="1">
                <a:spLocks noChangeArrowheads="1"/>
              </p:cNvSpPr>
              <p:nvPr/>
            </p:nvSpPr>
            <p:spPr bwMode="auto">
              <a:xfrm>
                <a:off x="7555232" y="3972580"/>
                <a:ext cx="114299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solidFill>
                      <a:srgbClr val="FF0000"/>
                    </a:solidFill>
                    <a:latin typeface="Times New Roman" panose="02020603050405020304" pitchFamily="18" charset="0"/>
                    <a:cs typeface="Times New Roman" panose="02020603050405020304" pitchFamily="18" charset="0"/>
                  </a:rPr>
                  <a:t>flip</a:t>
                </a:r>
              </a:p>
            </p:txBody>
          </p:sp>
        </p:grpSp>
      </p:grpSp>
      <mc:AlternateContent xmlns:mc="http://schemas.openxmlformats.org/markup-compatibility/2006" xmlns:a14="http://schemas.microsoft.com/office/drawing/2010/main">
        <mc:Choice Requires="a14">
          <p:sp>
            <p:nvSpPr>
              <p:cNvPr id="45" name="Rectangle 44"/>
              <p:cNvSpPr/>
              <p:nvPr/>
            </p:nvSpPr>
            <p:spPr>
              <a:xfrm>
                <a:off x="6722326" y="1388389"/>
                <a:ext cx="1888274" cy="523220"/>
              </a:xfrm>
              <a:prstGeom prst="rect">
                <a:avLst/>
              </a:prstGeom>
              <a:solidFill>
                <a:schemeClr val="tx1"/>
              </a:solidFill>
            </p:spPr>
            <p:txBody>
              <a:bodyPr wrap="none">
                <a:spAutoFit/>
              </a:bodyPr>
              <a:lstStyle/>
              <a:p>
                <a:r>
                  <a:rPr lang="en-CA" dirty="0">
                    <a:solidFill>
                      <a:schemeClr val="bg2"/>
                    </a:solidFill>
                    <a:cs typeface="Times New Roman" panose="02020603050405020304" pitchFamily="18" charset="0"/>
                    <a:sym typeface="Symbol" panose="05050102010706020507" pitchFamily="18" charset="2"/>
                  </a:rPr>
                  <a:t>= 1 - </a:t>
                </a:r>
                <a14:m>
                  <m:oMath xmlns:m="http://schemas.openxmlformats.org/officeDocument/2006/math">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d>
                      <m:dPr>
                        <m:ctrlP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solidFill>
                              <a:schemeClr val="bg2"/>
                            </a:solidFill>
                            <a:latin typeface="Cambria Math" panose="02040503050406030204" pitchFamily="18" charset="0"/>
                            <a:cs typeface="Times New Roman" panose="02020603050405020304" pitchFamily="18" charset="0"/>
                            <a:sym typeface="Symbol" panose="05050102010706020507" pitchFamily="18" charset="2"/>
                          </a:rPr>
                          <m:t>−</m:t>
                        </m:r>
                        <m:r>
                          <a:rPr lang="en-CA" i="1">
                            <a:solidFill>
                              <a:schemeClr val="bg2"/>
                            </a:solidFill>
                            <a:latin typeface="Cambria Math" panose="02040503050406030204" pitchFamily="18" charset="0"/>
                            <a:cs typeface="Times New Roman" panose="02020603050405020304" pitchFamily="18" charset="0"/>
                            <a:sym typeface="Symbol" panose="05050102010706020507" pitchFamily="18" charset="2"/>
                          </a:rPr>
                          <m:t>𝑧</m:t>
                        </m:r>
                      </m:e>
                    </m:d>
                  </m:oMath>
                </a14:m>
                <a:endParaRPr lang="en-CA" dirty="0">
                  <a:solidFill>
                    <a:schemeClr val="bg2"/>
                  </a:solidFill>
                </a:endParaRPr>
              </a:p>
            </p:txBody>
          </p:sp>
        </mc:Choice>
        <mc:Fallback xmlns="">
          <p:sp>
            <p:nvSpPr>
              <p:cNvPr id="45" name="Rectangle 44"/>
              <p:cNvSpPr>
                <a:spLocks noRot="1" noChangeAspect="1" noMove="1" noResize="1" noEditPoints="1" noAdjustHandles="1" noChangeArrowheads="1" noChangeShapeType="1" noTextEdit="1"/>
              </p:cNvSpPr>
              <p:nvPr/>
            </p:nvSpPr>
            <p:spPr>
              <a:xfrm>
                <a:off x="6722326" y="1388389"/>
                <a:ext cx="1888274" cy="523220"/>
              </a:xfrm>
              <a:prstGeom prst="rect">
                <a:avLst/>
              </a:prstGeom>
              <a:blipFill>
                <a:blip r:embed="rId10"/>
                <a:stretch>
                  <a:fillRect l="-6774" t="-12791" b="-31395"/>
                </a:stretch>
              </a:blipFill>
            </p:spPr>
            <p:txBody>
              <a:bodyPr/>
              <a:lstStyle/>
              <a:p>
                <a:r>
                  <a:rPr lang="en-CA">
                    <a:noFill/>
                  </a:rPr>
                  <a:t> </a:t>
                </a:r>
              </a:p>
            </p:txBody>
          </p:sp>
        </mc:Fallback>
      </mc:AlternateContent>
    </p:spTree>
    <p:extLst>
      <p:ext uri="{BB962C8B-B14F-4D97-AF65-F5344CB8AC3E}">
        <p14:creationId xmlns:p14="http://schemas.microsoft.com/office/powerpoint/2010/main" val="26103833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18"/>
                                        </p:tgtEl>
                                        <p:attrNameLst>
                                          <p:attrName>style.visibility</p:attrName>
                                        </p:attrNameLst>
                                      </p:cBhvr>
                                      <p:to>
                                        <p:strVal val="visible"/>
                                      </p:to>
                                    </p:set>
                                    <p:anim calcmode="lin" valueType="num">
                                      <p:cBhvr additive="base">
                                        <p:cTn id="11" dur="500" fill="hold"/>
                                        <p:tgtEl>
                                          <p:spTgt spid="18"/>
                                        </p:tgtEl>
                                        <p:attrNameLst>
                                          <p:attrName>ppt_x</p:attrName>
                                        </p:attrNameLst>
                                      </p:cBhvr>
                                      <p:tavLst>
                                        <p:tav tm="0">
                                          <p:val>
                                            <p:strVal val="0-#ppt_w/2"/>
                                          </p:val>
                                        </p:tav>
                                        <p:tav tm="100000">
                                          <p:val>
                                            <p:strVal val="#ppt_x"/>
                                          </p:val>
                                        </p:tav>
                                      </p:tavLst>
                                    </p:anim>
                                    <p:anim calcmode="lin" valueType="num">
                                      <p:cBhvr additive="base">
                                        <p:cTn id="12"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1"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0-#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1+#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12" fill="hold" grpId="0" nodeType="clickEffect">
                                  <p:stCondLst>
                                    <p:cond delay="0"/>
                                  </p:stCondLst>
                                  <p:childTnLst>
                                    <p:set>
                                      <p:cBhvr>
                                        <p:cTn id="28" dur="1" fill="hold">
                                          <p:stCondLst>
                                            <p:cond delay="0"/>
                                          </p:stCondLst>
                                        </p:cTn>
                                        <p:tgtEl>
                                          <p:spTgt spid="45"/>
                                        </p:tgtEl>
                                        <p:attrNameLst>
                                          <p:attrName>style.visibility</p:attrName>
                                        </p:attrNameLst>
                                      </p:cBhvr>
                                      <p:to>
                                        <p:strVal val="visible"/>
                                      </p:to>
                                    </p:set>
                                    <p:anim calcmode="lin" valueType="num">
                                      <p:cBhvr additive="base">
                                        <p:cTn id="29" dur="500" fill="hold"/>
                                        <p:tgtEl>
                                          <p:spTgt spid="45"/>
                                        </p:tgtEl>
                                        <p:attrNameLst>
                                          <p:attrName>ppt_x</p:attrName>
                                        </p:attrNameLst>
                                      </p:cBhvr>
                                      <p:tavLst>
                                        <p:tav tm="0">
                                          <p:val>
                                            <p:strVal val="0-#ppt_w/2"/>
                                          </p:val>
                                        </p:tav>
                                        <p:tav tm="100000">
                                          <p:val>
                                            <p:strVal val="#ppt_x"/>
                                          </p:val>
                                        </p:tav>
                                      </p:tavLst>
                                    </p:anim>
                                    <p:anim calcmode="lin" valueType="num">
                                      <p:cBhvr additive="base">
                                        <p:cTn id="30" dur="500" fill="hold"/>
                                        <p:tgtEl>
                                          <p:spTgt spid="45"/>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additive="base">
                                        <p:cTn id="35" dur="500" fill="hold"/>
                                        <p:tgtEl>
                                          <p:spTgt spid="14"/>
                                        </p:tgtEl>
                                        <p:attrNameLst>
                                          <p:attrName>ppt_x</p:attrName>
                                        </p:attrNameLst>
                                      </p:cBhvr>
                                      <p:tavLst>
                                        <p:tav tm="0">
                                          <p:val>
                                            <p:strVal val="0-#ppt_w/2"/>
                                          </p:val>
                                        </p:tav>
                                        <p:tav tm="100000">
                                          <p:val>
                                            <p:strVal val="#ppt_x"/>
                                          </p:val>
                                        </p:tav>
                                      </p:tavLst>
                                    </p:anim>
                                    <p:anim calcmode="lin" valueType="num">
                                      <p:cBhvr additive="base">
                                        <p:cTn id="3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grpId="0" nodeType="clickEffect">
                                  <p:stCondLst>
                                    <p:cond delay="0"/>
                                  </p:stCondLst>
                                  <p:childTnLst>
                                    <p:set>
                                      <p:cBhvr>
                                        <p:cTn id="40" dur="1" fill="hold">
                                          <p:stCondLst>
                                            <p:cond delay="0"/>
                                          </p:stCondLst>
                                        </p:cTn>
                                        <p:tgtEl>
                                          <p:spTgt spid="22"/>
                                        </p:tgtEl>
                                        <p:attrNameLst>
                                          <p:attrName>style.visibility</p:attrName>
                                        </p:attrNameLst>
                                      </p:cBhvr>
                                      <p:to>
                                        <p:strVal val="visible"/>
                                      </p:to>
                                    </p:set>
                                    <p:anim calcmode="lin" valueType="num">
                                      <p:cBhvr additive="base">
                                        <p:cTn id="41" dur="500" fill="hold"/>
                                        <p:tgtEl>
                                          <p:spTgt spid="22"/>
                                        </p:tgtEl>
                                        <p:attrNameLst>
                                          <p:attrName>ppt_x</p:attrName>
                                        </p:attrNameLst>
                                      </p:cBhvr>
                                      <p:tavLst>
                                        <p:tav tm="0">
                                          <p:val>
                                            <p:strVal val="0-#ppt_w/2"/>
                                          </p:val>
                                        </p:tav>
                                        <p:tav tm="100000">
                                          <p:val>
                                            <p:strVal val="#ppt_x"/>
                                          </p:val>
                                        </p:tav>
                                      </p:tavLst>
                                    </p:anim>
                                    <p:anim calcmode="lin" valueType="num">
                                      <p:cBhvr additive="base">
                                        <p:cTn id="42"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14" grpId="0"/>
      <p:bldP spid="18" grpId="0" animBg="1"/>
      <p:bldP spid="22" grpId="0"/>
      <p:bldP spid="45" grpId="0" animBg="1"/>
    </p:bldLst>
  </p:timing>
</p:sld>
</file>

<file path=ppt/slides/slide5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457200" y="0"/>
            <a:ext cx="84581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33400"/>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71600"/>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79324"/>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9" name="Text Box 33"/>
          <p:cNvSpPr txBox="1">
            <a:spLocks noChangeArrowheads="1"/>
          </p:cNvSpPr>
          <p:nvPr/>
        </p:nvSpPr>
        <p:spPr bwMode="auto">
          <a:xfrm>
            <a:off x="-76200" y="533400"/>
            <a:ext cx="426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Derivatives</a:t>
            </a:r>
          </a:p>
        </p:txBody>
      </p:sp>
      <mc:AlternateContent xmlns:mc="http://schemas.openxmlformats.org/markup-compatibility/2006" xmlns:a14="http://schemas.microsoft.com/office/drawing/2010/main">
        <mc:Choice Requires="a14">
          <p:sp>
            <p:nvSpPr>
              <p:cNvPr id="14" name="TextBox 13"/>
              <p:cNvSpPr txBox="1"/>
              <p:nvPr/>
            </p:nvSpPr>
            <p:spPr bwMode="auto">
              <a:xfrm>
                <a:off x="228600" y="3467198"/>
                <a:ext cx="2819400" cy="86722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3</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 3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2</m:t>
                          </m:r>
                        </m:sup>
                      </m:sSup>
                    </m:oMath>
                  </m:oMathPara>
                </a14:m>
                <a:endParaRPr lang="en-CA" dirty="0">
                  <a:cs typeface="Times New Roman" panose="02020603050405020304" pitchFamily="18" charset="0"/>
                  <a:sym typeface="Symbol" panose="05050102010706020507" pitchFamily="18" charset="2"/>
                </a:endParaRPr>
              </a:p>
            </p:txBody>
          </p:sp>
        </mc:Choice>
        <mc:Fallback xmlns="">
          <p:sp>
            <p:nvSpPr>
              <p:cNvPr id="14" name="TextBox 13"/>
              <p:cNvSpPr txBox="1">
                <a:spLocks noRot="1" noChangeAspect="1" noMove="1" noResize="1" noEditPoints="1" noAdjustHandles="1" noChangeArrowheads="1" noChangeShapeType="1" noTextEdit="1"/>
              </p:cNvSpPr>
              <p:nvPr/>
            </p:nvSpPr>
            <p:spPr bwMode="auto">
              <a:xfrm>
                <a:off x="228600" y="3467198"/>
                <a:ext cx="2819400" cy="867225"/>
              </a:xfrm>
              <a:prstGeom prst="rect">
                <a:avLst/>
              </a:prstGeom>
              <a:blipFill>
                <a:blip r:embed="rId4"/>
                <a:stretch>
                  <a:fillRect l="-2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7" name="TextBox 16"/>
              <p:cNvSpPr txBox="1"/>
              <p:nvPr/>
            </p:nvSpPr>
            <p:spPr bwMode="auto">
              <a:xfrm>
                <a:off x="3276600" y="3467198"/>
                <a:ext cx="2819400" cy="83215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𝑐</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r>
                        <m:rPr>
                          <m:sty m:val="p"/>
                        </m:rPr>
                        <a:rPr lang="en-CA" b="0" i="0" smtClean="0">
                          <a:latin typeface="Cambria Math" panose="02040503050406030204" pitchFamily="18" charset="0"/>
                          <a:cs typeface="Times New Roman" panose="02020603050405020304" pitchFamily="18" charset="0"/>
                          <a:sym typeface="Symbol" panose="05050102010706020507" pitchFamily="18" charset="2"/>
                        </a:rPr>
                        <m:t>c</m:t>
                      </m:r>
                      <m:r>
                        <a:rPr lang="en-CA" b="0" i="0"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𝑐</m:t>
                          </m:r>
                          <m:r>
                            <a:rPr lang="en-CA" b="0" i="1" smtClean="0">
                              <a:latin typeface="Cambria Math" panose="02040503050406030204" pitchFamily="18" charset="0"/>
                              <a:cs typeface="Times New Roman" panose="02020603050405020304" pitchFamily="18" charset="0"/>
                              <a:sym typeface="Symbol" panose="05050102010706020507" pitchFamily="18" charset="2"/>
                            </a:rPr>
                            <m:t>−1</m:t>
                          </m:r>
                        </m:sup>
                      </m:sSup>
                    </m:oMath>
                  </m:oMathPara>
                </a14:m>
                <a:endParaRPr lang="en-CA" dirty="0">
                  <a:cs typeface="Times New Roman" panose="02020603050405020304" pitchFamily="18" charset="0"/>
                  <a:sym typeface="Symbol" panose="05050102010706020507" pitchFamily="18" charset="2"/>
                </a:endParaRPr>
              </a:p>
            </p:txBody>
          </p:sp>
        </mc:Choice>
        <mc:Fallback xmlns="">
          <p:sp>
            <p:nvSpPr>
              <p:cNvPr id="17" name="TextBox 16"/>
              <p:cNvSpPr txBox="1">
                <a:spLocks noRot="1" noChangeAspect="1" noMove="1" noResize="1" noEditPoints="1" noAdjustHandles="1" noChangeArrowheads="1" noChangeShapeType="1" noTextEdit="1"/>
              </p:cNvSpPr>
              <p:nvPr/>
            </p:nvSpPr>
            <p:spPr bwMode="auto">
              <a:xfrm>
                <a:off x="3276600" y="3467198"/>
                <a:ext cx="2819400" cy="832151"/>
              </a:xfrm>
              <a:prstGeom prst="rect">
                <a:avLst/>
              </a:prstGeom>
              <a:blipFill>
                <a:blip r:embed="rId5"/>
                <a:stretch>
                  <a:fillRect l="-2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1" name="TextBox 20"/>
              <p:cNvSpPr txBox="1"/>
              <p:nvPr/>
            </p:nvSpPr>
            <p:spPr bwMode="auto">
              <a:xfrm>
                <a:off x="728087" y="1143000"/>
                <a:ext cx="3882793" cy="43088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e>
                        <m:sup>
                          <m:r>
                            <a:rPr lang="en-CA" b="0" i="1" smtClean="0">
                              <a:latin typeface="Cambria Math" panose="02040503050406030204" pitchFamily="18" charset="0"/>
                              <a:cs typeface="Times New Roman" panose="02020603050405020304" pitchFamily="18" charset="0"/>
                              <a:sym typeface="Symbol" panose="05050102010706020507" pitchFamily="18" charset="2"/>
                            </a:rPr>
                            <m:t>−1</m:t>
                          </m:r>
                        </m:sup>
                      </m:sSup>
                    </m:oMath>
                  </m:oMathPara>
                </a14:m>
                <a:endParaRPr lang="en-CA" dirty="0">
                  <a:cs typeface="Times New Roman" panose="02020603050405020304" pitchFamily="18" charset="0"/>
                  <a:sym typeface="Symbol" panose="05050102010706020507" pitchFamily="18" charset="2"/>
                </a:endParaRPr>
              </a:p>
            </p:txBody>
          </p:sp>
        </mc:Choice>
        <mc:Fallback xmlns="">
          <p:sp>
            <p:nvSpPr>
              <p:cNvPr id="21" name="TextBox 20"/>
              <p:cNvSpPr txBox="1">
                <a:spLocks noRot="1" noChangeAspect="1" noMove="1" noResize="1" noEditPoints="1" noAdjustHandles="1" noChangeArrowheads="1" noChangeShapeType="1" noTextEdit="1"/>
              </p:cNvSpPr>
              <p:nvPr/>
            </p:nvSpPr>
            <p:spPr bwMode="auto">
              <a:xfrm>
                <a:off x="728087" y="1143000"/>
                <a:ext cx="3882793" cy="430887"/>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3" name="TextBox 22"/>
              <p:cNvSpPr txBox="1"/>
              <p:nvPr/>
            </p:nvSpPr>
            <p:spPr bwMode="auto">
              <a:xfrm>
                <a:off x="158620" y="4533998"/>
                <a:ext cx="3346580" cy="71352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𝑇</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𝑇</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den>
                    </m:f>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oMath>
                </a14:m>
                <a:r>
                  <a:rPr lang="en-CA" dirty="0">
                    <a:cs typeface="Times New Roman" panose="02020603050405020304" pitchFamily="18" charset="0"/>
                    <a:sym typeface="Symbol" panose="05050102010706020507" pitchFamily="18" charset="2"/>
                  </a:rPr>
                  <a:t> </a:t>
                </a:r>
              </a:p>
            </p:txBody>
          </p:sp>
        </mc:Choice>
        <mc:Fallback xmlns="">
          <p:sp>
            <p:nvSpPr>
              <p:cNvPr id="23" name="TextBox 22"/>
              <p:cNvSpPr txBox="1">
                <a:spLocks noRot="1" noChangeAspect="1" noMove="1" noResize="1" noEditPoints="1" noAdjustHandles="1" noChangeArrowheads="1" noChangeShapeType="1" noTextEdit="1"/>
              </p:cNvSpPr>
              <p:nvPr/>
            </p:nvSpPr>
            <p:spPr bwMode="auto">
              <a:xfrm>
                <a:off x="158620" y="4533998"/>
                <a:ext cx="3346580" cy="713529"/>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5" name="TextBox 24"/>
              <p:cNvSpPr txBox="1"/>
              <p:nvPr/>
            </p:nvSpPr>
            <p:spPr bwMode="auto">
              <a:xfrm>
                <a:off x="1726160" y="5880091"/>
                <a:ext cx="10694440" cy="113030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e>
                          <m:sup>
                            <m:r>
                              <a:rPr lang="en-CA" i="1">
                                <a:latin typeface="Cambria Math" panose="02040503050406030204" pitchFamily="18" charset="0"/>
                                <a:cs typeface="Times New Roman" panose="02020603050405020304" pitchFamily="18" charset="0"/>
                                <a:sym typeface="Symbol" panose="05050102010706020507" pitchFamily="18" charset="2"/>
                              </a:rPr>
                              <m:t>−1</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2</m:t>
                        </m:r>
                      </m:sup>
                    </m:sSup>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oMath>
                </a14:m>
                <a:r>
                  <a:rPr lang="en-CA" dirty="0">
                    <a:cs typeface="Times New Roman" panose="02020603050405020304" pitchFamily="18" charset="0"/>
                    <a:sym typeface="Symbol" panose="05050102010706020507" pitchFamily="18" charset="2"/>
                  </a:rPr>
                  <a:t> </a:t>
                </a:r>
              </a:p>
              <a:p>
                <a:endParaRPr lang="en-CA" dirty="0">
                  <a:cs typeface="Times New Roman" panose="02020603050405020304" pitchFamily="18" charset="0"/>
                  <a:sym typeface="Symbol" panose="05050102010706020507" pitchFamily="18" charset="2"/>
                </a:endParaRPr>
              </a:p>
            </p:txBody>
          </p:sp>
        </mc:Choice>
        <mc:Fallback xmlns="">
          <p:sp>
            <p:nvSpPr>
              <p:cNvPr id="25" name="TextBox 24"/>
              <p:cNvSpPr txBox="1">
                <a:spLocks noRot="1" noChangeAspect="1" noMove="1" noResize="1" noEditPoints="1" noAdjustHandles="1" noChangeArrowheads="1" noChangeShapeType="1" noTextEdit="1"/>
              </p:cNvSpPr>
              <p:nvPr/>
            </p:nvSpPr>
            <p:spPr bwMode="auto">
              <a:xfrm>
                <a:off x="1726160" y="5880091"/>
                <a:ext cx="10694440" cy="1130309"/>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6" name="TextBox 25"/>
              <p:cNvSpPr txBox="1"/>
              <p:nvPr/>
            </p:nvSpPr>
            <p:spPr bwMode="auto">
              <a:xfrm>
                <a:off x="6172200" y="3467198"/>
                <a:ext cx="2819400" cy="86632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−1</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−2</m:t>
                          </m:r>
                        </m:sup>
                      </m:sSup>
                    </m:oMath>
                  </m:oMathPara>
                </a14:m>
                <a:endParaRPr lang="en-CA" dirty="0">
                  <a:cs typeface="Times New Roman" panose="02020603050405020304" pitchFamily="18" charset="0"/>
                  <a:sym typeface="Symbol" panose="05050102010706020507" pitchFamily="18" charset="2"/>
                </a:endParaRPr>
              </a:p>
            </p:txBody>
          </p:sp>
        </mc:Choice>
        <mc:Fallback xmlns="">
          <p:sp>
            <p:nvSpPr>
              <p:cNvPr id="26" name="TextBox 25"/>
              <p:cNvSpPr txBox="1">
                <a:spLocks noRot="1" noChangeAspect="1" noMove="1" noResize="1" noEditPoints="1" noAdjustHandles="1" noChangeArrowheads="1" noChangeShapeType="1" noTextEdit="1"/>
              </p:cNvSpPr>
              <p:nvPr/>
            </p:nvSpPr>
            <p:spPr bwMode="auto">
              <a:xfrm>
                <a:off x="6172200" y="3467198"/>
                <a:ext cx="2819400" cy="866327"/>
              </a:xfrm>
              <a:prstGeom prst="rect">
                <a:avLst/>
              </a:prstGeom>
              <a:blipFill>
                <a:blip r:embed="rId9"/>
                <a:stretch>
                  <a:fillRect l="-21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8" name="TextBox 27"/>
              <p:cNvSpPr txBox="1"/>
              <p:nvPr/>
            </p:nvSpPr>
            <p:spPr bwMode="auto">
              <a:xfrm>
                <a:off x="228600" y="5817513"/>
                <a:ext cx="1371600" cy="83881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m:t>
                          </m:r>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𝑧</m:t>
                              </m:r>
                            </m:e>
                          </m:d>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8" name="TextBox 27"/>
              <p:cNvSpPr txBox="1">
                <a:spLocks noRot="1" noChangeAspect="1" noMove="1" noResize="1" noEditPoints="1" noAdjustHandles="1" noChangeArrowheads="1" noChangeShapeType="1" noTextEdit="1"/>
              </p:cNvSpPr>
              <p:nvPr/>
            </p:nvSpPr>
            <p:spPr bwMode="auto">
              <a:xfrm>
                <a:off x="228600" y="5817513"/>
                <a:ext cx="1371600" cy="838819"/>
              </a:xfrm>
              <a:prstGeom prst="rect">
                <a:avLst/>
              </a:prstGeom>
              <a:blipFill>
                <a:blip r:embed="rId10"/>
                <a:stretch>
                  <a:fillRect l="-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0" name="TextBox 29"/>
              <p:cNvSpPr txBox="1"/>
              <p:nvPr/>
            </p:nvSpPr>
            <p:spPr bwMode="auto">
              <a:xfrm>
                <a:off x="3352800" y="4674513"/>
                <a:ext cx="1600200" cy="43088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𝑇</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−1</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30" name="TextBox 29"/>
              <p:cNvSpPr txBox="1">
                <a:spLocks noRot="1" noChangeAspect="1" noMove="1" noResize="1" noEditPoints="1" noAdjustHandles="1" noChangeArrowheads="1" noChangeShapeType="1" noTextEdit="1"/>
              </p:cNvSpPr>
              <p:nvPr/>
            </p:nvSpPr>
            <p:spPr bwMode="auto">
              <a:xfrm>
                <a:off x="3352800" y="4674513"/>
                <a:ext cx="1600200" cy="430887"/>
              </a:xfrm>
              <a:prstGeom prst="rect">
                <a:avLst/>
              </a:prstGeom>
              <a:blipFill>
                <a:blip r:embed="rId11"/>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1" name="TextBox 30"/>
              <p:cNvSpPr txBox="1"/>
              <p:nvPr/>
            </p:nvSpPr>
            <p:spPr bwMode="auto">
              <a:xfrm>
                <a:off x="5410200" y="4495800"/>
                <a:ext cx="3346580" cy="71352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−1</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𝑡</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−2</m:t>
                        </m:r>
                      </m:sup>
                    </m:sSup>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oMath>
                </a14:m>
                <a:r>
                  <a:rPr lang="en-CA" dirty="0">
                    <a:cs typeface="Times New Roman" panose="02020603050405020304" pitchFamily="18" charset="0"/>
                    <a:sym typeface="Symbol" panose="05050102010706020507" pitchFamily="18" charset="2"/>
                  </a:rPr>
                  <a:t> </a:t>
                </a:r>
              </a:p>
            </p:txBody>
          </p:sp>
        </mc:Choice>
        <mc:Fallback xmlns="">
          <p:sp>
            <p:nvSpPr>
              <p:cNvPr id="31" name="TextBox 30"/>
              <p:cNvSpPr txBox="1">
                <a:spLocks noRot="1" noChangeAspect="1" noMove="1" noResize="1" noEditPoints="1" noAdjustHandles="1" noChangeArrowheads="1" noChangeShapeType="1" noTextEdit="1"/>
              </p:cNvSpPr>
              <p:nvPr/>
            </p:nvSpPr>
            <p:spPr bwMode="auto">
              <a:xfrm>
                <a:off x="5410200" y="4495800"/>
                <a:ext cx="3346580" cy="713529"/>
              </a:xfrm>
              <a:prstGeom prst="rect">
                <a:avLst/>
              </a:prstGeom>
              <a:blipFill>
                <a:blip r:embed="rId12"/>
                <a:stretch>
                  <a:fillRect l="-18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 name="TextBox 31"/>
              <p:cNvSpPr txBox="1"/>
              <p:nvPr/>
            </p:nvSpPr>
            <p:spPr bwMode="auto">
              <a:xfrm>
                <a:off x="3276600" y="5257800"/>
                <a:ext cx="2743200" cy="43088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r>
                  <a:rPr lang="en-CA" b="0" dirty="0">
                    <a:cs typeface="Times New Roman" panose="02020603050405020304" pitchFamily="18" charset="0"/>
                    <a:sym typeface="Symbol" panose="05050102010706020507" pitchFamily="18" charset="2"/>
                  </a:rPr>
                  <a:t> </a:t>
                </a:r>
                <a14:m>
                  <m:oMath xmlns:m="http://schemas.openxmlformats.org/officeDocument/2006/math">
                    <m:r>
                      <m:rPr>
                        <m:sty m:val="p"/>
                      </m:rPr>
                      <a:rPr lang="en-CA" b="0" i="0" smtClean="0">
                        <a:latin typeface="Cambria Math" panose="02040503050406030204" pitchFamily="18" charset="0"/>
                        <a:cs typeface="Times New Roman" panose="02020603050405020304" pitchFamily="18" charset="0"/>
                        <a:sym typeface="Symbol" panose="05050102010706020507" pitchFamily="18" charset="2"/>
                      </a:rPr>
                      <m:t>t</m:t>
                    </m:r>
                    <m:r>
                      <a:rPr lang="en-CA" b="0" i="0"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=1+ </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oMath>
                </a14:m>
                <a:r>
                  <a:rPr lang="en-CA" dirty="0">
                    <a:cs typeface="Times New Roman" panose="02020603050405020304" pitchFamily="18" charset="0"/>
                    <a:sym typeface="Symbol" panose="05050102010706020507" pitchFamily="18" charset="2"/>
                  </a:rPr>
                  <a:t> </a:t>
                </a:r>
              </a:p>
            </p:txBody>
          </p:sp>
        </mc:Choice>
        <mc:Fallback xmlns="">
          <p:sp>
            <p:nvSpPr>
              <p:cNvPr id="32" name="TextBox 31"/>
              <p:cNvSpPr txBox="1">
                <a:spLocks noRot="1" noChangeAspect="1" noMove="1" noResize="1" noEditPoints="1" noAdjustHandles="1" noChangeArrowheads="1" noChangeShapeType="1" noTextEdit="1"/>
              </p:cNvSpPr>
              <p:nvPr/>
            </p:nvSpPr>
            <p:spPr bwMode="auto">
              <a:xfrm>
                <a:off x="3276600" y="5257800"/>
                <a:ext cx="2743200" cy="430887"/>
              </a:xfrm>
              <a:prstGeom prst="rect">
                <a:avLst/>
              </a:prstGeom>
              <a:blipFill>
                <a:blip r:embed="rId13"/>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143795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9"/>
                                        </p:tgtEl>
                                        <p:attrNameLst>
                                          <p:attrName>style.visibility</p:attrName>
                                        </p:attrNameLst>
                                      </p:cBhvr>
                                      <p:to>
                                        <p:strVal val="visible"/>
                                      </p:to>
                                    </p:set>
                                    <p:anim calcmode="lin" valueType="num">
                                      <p:cBhvr additive="base">
                                        <p:cTn id="7" dur="500" fill="hold"/>
                                        <p:tgtEl>
                                          <p:spTgt spid="29"/>
                                        </p:tgtEl>
                                        <p:attrNameLst>
                                          <p:attrName>ppt_x</p:attrName>
                                        </p:attrNameLst>
                                      </p:cBhvr>
                                      <p:tavLst>
                                        <p:tav tm="0">
                                          <p:val>
                                            <p:strVal val="0-#ppt_w/2"/>
                                          </p:val>
                                        </p:tav>
                                        <p:tav tm="100000">
                                          <p:val>
                                            <p:strVal val="#ppt_x"/>
                                          </p:val>
                                        </p:tav>
                                      </p:tavLst>
                                    </p:anim>
                                    <p:anim calcmode="lin" valueType="num">
                                      <p:cBhvr additive="base">
                                        <p:cTn id="8" dur="500" fill="hold"/>
                                        <p:tgtEl>
                                          <p:spTgt spid="2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0-#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7"/>
                                        </p:tgtEl>
                                        <p:attrNameLst>
                                          <p:attrName>style.visibility</p:attrName>
                                        </p:attrNameLst>
                                      </p:cBhvr>
                                      <p:to>
                                        <p:strVal val="visible"/>
                                      </p:to>
                                    </p:set>
                                    <p:anim calcmode="lin" valueType="num">
                                      <p:cBhvr additive="base">
                                        <p:cTn id="19" dur="500" fill="hold"/>
                                        <p:tgtEl>
                                          <p:spTgt spid="17"/>
                                        </p:tgtEl>
                                        <p:attrNameLst>
                                          <p:attrName>ppt_x</p:attrName>
                                        </p:attrNameLst>
                                      </p:cBhvr>
                                      <p:tavLst>
                                        <p:tav tm="0">
                                          <p:val>
                                            <p:strVal val="0-#ppt_w/2"/>
                                          </p:val>
                                        </p:tav>
                                        <p:tav tm="100000">
                                          <p:val>
                                            <p:strVal val="#ppt_x"/>
                                          </p:val>
                                        </p:tav>
                                      </p:tavLst>
                                    </p:anim>
                                    <p:anim calcmode="lin" valueType="num">
                                      <p:cBhvr additive="base">
                                        <p:cTn id="20" dur="500" fill="hold"/>
                                        <p:tgtEl>
                                          <p:spTgt spid="1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6"/>
                                        </p:tgtEl>
                                        <p:attrNameLst>
                                          <p:attrName>style.visibility</p:attrName>
                                        </p:attrNameLst>
                                      </p:cBhvr>
                                      <p:to>
                                        <p:strVal val="visible"/>
                                      </p:to>
                                    </p:set>
                                    <p:anim calcmode="lin" valueType="num">
                                      <p:cBhvr additive="base">
                                        <p:cTn id="25" dur="500" fill="hold"/>
                                        <p:tgtEl>
                                          <p:spTgt spid="26"/>
                                        </p:tgtEl>
                                        <p:attrNameLst>
                                          <p:attrName>ppt_x</p:attrName>
                                        </p:attrNameLst>
                                      </p:cBhvr>
                                      <p:tavLst>
                                        <p:tav tm="0">
                                          <p:val>
                                            <p:strVal val="0-#ppt_w/2"/>
                                          </p:val>
                                        </p:tav>
                                        <p:tav tm="100000">
                                          <p:val>
                                            <p:strVal val="#ppt_x"/>
                                          </p:val>
                                        </p:tav>
                                      </p:tavLst>
                                    </p:anim>
                                    <p:anim calcmode="lin" valueType="num">
                                      <p:cBhvr additive="base">
                                        <p:cTn id="26" dur="500" fill="hold"/>
                                        <p:tgtEl>
                                          <p:spTgt spid="2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23"/>
                                        </p:tgtEl>
                                        <p:attrNameLst>
                                          <p:attrName>style.visibility</p:attrName>
                                        </p:attrNameLst>
                                      </p:cBhvr>
                                      <p:to>
                                        <p:strVal val="visible"/>
                                      </p:to>
                                    </p:set>
                                    <p:anim calcmode="lin" valueType="num">
                                      <p:cBhvr additive="base">
                                        <p:cTn id="31" dur="500" fill="hold"/>
                                        <p:tgtEl>
                                          <p:spTgt spid="23"/>
                                        </p:tgtEl>
                                        <p:attrNameLst>
                                          <p:attrName>ppt_x</p:attrName>
                                        </p:attrNameLst>
                                      </p:cBhvr>
                                      <p:tavLst>
                                        <p:tav tm="0">
                                          <p:val>
                                            <p:strVal val="0-#ppt_w/2"/>
                                          </p:val>
                                        </p:tav>
                                        <p:tav tm="100000">
                                          <p:val>
                                            <p:strVal val="#ppt_x"/>
                                          </p:val>
                                        </p:tav>
                                      </p:tavLst>
                                    </p:anim>
                                    <p:anim calcmode="lin" valueType="num">
                                      <p:cBhvr additive="base">
                                        <p:cTn id="32"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0-#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32"/>
                                        </p:tgtEl>
                                        <p:attrNameLst>
                                          <p:attrName>style.visibility</p:attrName>
                                        </p:attrNameLst>
                                      </p:cBhvr>
                                      <p:to>
                                        <p:strVal val="visible"/>
                                      </p:to>
                                    </p:set>
                                    <p:anim calcmode="lin" valueType="num">
                                      <p:cBhvr additive="base">
                                        <p:cTn id="49" dur="500" fill="hold"/>
                                        <p:tgtEl>
                                          <p:spTgt spid="32"/>
                                        </p:tgtEl>
                                        <p:attrNameLst>
                                          <p:attrName>ppt_x</p:attrName>
                                        </p:attrNameLst>
                                      </p:cBhvr>
                                      <p:tavLst>
                                        <p:tav tm="0">
                                          <p:val>
                                            <p:strVal val="0-#ppt_w/2"/>
                                          </p:val>
                                        </p:tav>
                                        <p:tav tm="100000">
                                          <p:val>
                                            <p:strVal val="#ppt_x"/>
                                          </p:val>
                                        </p:tav>
                                      </p:tavLst>
                                    </p:anim>
                                    <p:anim calcmode="lin" valueType="num">
                                      <p:cBhvr additive="base">
                                        <p:cTn id="50"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grpId="0" nodeType="clickEffect">
                                  <p:stCondLst>
                                    <p:cond delay="0"/>
                                  </p:stCondLst>
                                  <p:childTnLst>
                                    <p:set>
                                      <p:cBhvr>
                                        <p:cTn id="54" dur="1" fill="hold">
                                          <p:stCondLst>
                                            <p:cond delay="0"/>
                                          </p:stCondLst>
                                        </p:cTn>
                                        <p:tgtEl>
                                          <p:spTgt spid="28"/>
                                        </p:tgtEl>
                                        <p:attrNameLst>
                                          <p:attrName>style.visibility</p:attrName>
                                        </p:attrNameLst>
                                      </p:cBhvr>
                                      <p:to>
                                        <p:strVal val="visible"/>
                                      </p:to>
                                    </p:set>
                                    <p:anim calcmode="lin" valueType="num">
                                      <p:cBhvr additive="base">
                                        <p:cTn id="55" dur="500" fill="hold"/>
                                        <p:tgtEl>
                                          <p:spTgt spid="28"/>
                                        </p:tgtEl>
                                        <p:attrNameLst>
                                          <p:attrName>ppt_x</p:attrName>
                                        </p:attrNameLst>
                                      </p:cBhvr>
                                      <p:tavLst>
                                        <p:tav tm="0">
                                          <p:val>
                                            <p:strVal val="0-#ppt_w/2"/>
                                          </p:val>
                                        </p:tav>
                                        <p:tav tm="100000">
                                          <p:val>
                                            <p:strVal val="#ppt_x"/>
                                          </p:val>
                                        </p:tav>
                                      </p:tavLst>
                                    </p:anim>
                                    <p:anim calcmode="lin" valueType="num">
                                      <p:cBhvr additive="base">
                                        <p:cTn id="56" dur="500" fill="hold"/>
                                        <p:tgtEl>
                                          <p:spTgt spid="28"/>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25"/>
                                        </p:tgtEl>
                                        <p:attrNameLst>
                                          <p:attrName>style.visibility</p:attrName>
                                        </p:attrNameLst>
                                      </p:cBhvr>
                                      <p:to>
                                        <p:strVal val="visible"/>
                                      </p:to>
                                    </p:set>
                                    <p:anim calcmode="lin" valueType="num">
                                      <p:cBhvr additive="base">
                                        <p:cTn id="59" dur="500" fill="hold"/>
                                        <p:tgtEl>
                                          <p:spTgt spid="25"/>
                                        </p:tgtEl>
                                        <p:attrNameLst>
                                          <p:attrName>ppt_x</p:attrName>
                                        </p:attrNameLst>
                                      </p:cBhvr>
                                      <p:tavLst>
                                        <p:tav tm="0">
                                          <p:val>
                                            <p:strVal val="0-#ppt_w/2"/>
                                          </p:val>
                                        </p:tav>
                                        <p:tav tm="100000">
                                          <p:val>
                                            <p:strVal val="#ppt_x"/>
                                          </p:val>
                                        </p:tav>
                                      </p:tavLst>
                                    </p:anim>
                                    <p:anim calcmode="lin" valueType="num">
                                      <p:cBhvr additive="base">
                                        <p:cTn id="60"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p:bldP spid="14" grpId="0"/>
      <p:bldP spid="17" grpId="0"/>
      <p:bldP spid="23" grpId="0"/>
      <p:bldP spid="25" grpId="0"/>
      <p:bldP spid="26" grpId="0"/>
      <p:bldP spid="28" grpId="0"/>
      <p:bldP spid="30" grpId="0"/>
      <p:bldP spid="31" grpId="0"/>
      <p:bldP spid="32" grpId="0"/>
    </p:bldLst>
  </p:timing>
</p:sld>
</file>

<file path=ppt/slides/slide5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 name="Text Box 33"/>
          <p:cNvSpPr txBox="1">
            <a:spLocks noChangeArrowheads="1"/>
          </p:cNvSpPr>
          <p:nvPr/>
        </p:nvSpPr>
        <p:spPr bwMode="auto">
          <a:xfrm>
            <a:off x="457200" y="0"/>
            <a:ext cx="8458199"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defRPr/>
            </a:pPr>
            <a:r>
              <a:rPr lang="en-US" sz="2800" b="1" dirty="0">
                <a:solidFill>
                  <a:schemeClr val="tx2"/>
                </a:solidFill>
                <a:effectLst>
                  <a:outerShdw blurRad="38100" dist="38100" dir="2700000" algn="tl">
                    <a:srgbClr val="000000"/>
                  </a:outerShdw>
                </a:effectLst>
                <a:latin typeface="Arial Rounded MT Bold" pitchFamily="34" charset="0"/>
              </a:rPr>
              <a:t>Sigmoid Function</a:t>
            </a:r>
          </a:p>
        </p:txBody>
      </p:sp>
      <p:pic>
        <p:nvPicPr>
          <p:cNvPr id="27" name="Picture 4" descr="Image result for sigmoid function"/>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017294" y="533400"/>
            <a:ext cx="3708575" cy="2469834"/>
          </a:xfrm>
          <a:prstGeom prst="rect">
            <a:avLst/>
          </a:prstGeom>
          <a:noFill/>
          <a:extLst>
            <a:ext uri="{909E8E84-426E-40DD-AFC4-6F175D3DCCD1}">
              <a14:hiddenFill xmlns:a14="http://schemas.microsoft.com/office/drawing/2010/main">
                <a:solidFill>
                  <a:srgbClr val="FFFFFF"/>
                </a:solidFill>
              </a14:hiddenFill>
            </a:ext>
          </a:extLst>
        </p:spPr>
      </p:pic>
      <p:sp>
        <p:nvSpPr>
          <p:cNvPr id="33" name="Text Box 33"/>
          <p:cNvSpPr txBox="1">
            <a:spLocks noChangeArrowheads="1"/>
          </p:cNvSpPr>
          <p:nvPr/>
        </p:nvSpPr>
        <p:spPr bwMode="auto">
          <a:xfrm>
            <a:off x="4876800" y="1371600"/>
            <a:ext cx="57246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y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34" name="Text Box 33"/>
          <p:cNvSpPr txBox="1">
            <a:spLocks noChangeArrowheads="1"/>
          </p:cNvSpPr>
          <p:nvPr/>
        </p:nvSpPr>
        <p:spPr bwMode="auto">
          <a:xfrm>
            <a:off x="6259830" y="2679324"/>
            <a:ext cx="16002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sz="2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Z </a:t>
            </a:r>
            <a:endParaRPr lang="en-CA" sz="2400"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9" name="Text Box 33"/>
          <p:cNvSpPr txBox="1">
            <a:spLocks noChangeArrowheads="1"/>
          </p:cNvSpPr>
          <p:nvPr/>
        </p:nvSpPr>
        <p:spPr bwMode="auto">
          <a:xfrm>
            <a:off x="-76200" y="533400"/>
            <a:ext cx="4267199"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CA" altLang="en-US" sz="2800" dirty="0">
                <a:latin typeface="Times New Roman" panose="02020603050405020304" pitchFamily="18" charset="0"/>
                <a:cs typeface="Times New Roman" panose="02020603050405020304" pitchFamily="18" charset="0"/>
              </a:rPr>
              <a:t>Derivatives</a:t>
            </a:r>
          </a:p>
        </p:txBody>
      </p:sp>
      <mc:AlternateContent xmlns:mc="http://schemas.openxmlformats.org/markup-compatibility/2006" xmlns:a14="http://schemas.microsoft.com/office/drawing/2010/main">
        <mc:Choice Requires="a14">
          <p:sp>
            <p:nvSpPr>
              <p:cNvPr id="25" name="TextBox 24"/>
              <p:cNvSpPr txBox="1"/>
              <p:nvPr/>
            </p:nvSpPr>
            <p:spPr bwMode="auto">
              <a:xfrm>
                <a:off x="1726160" y="3339178"/>
                <a:ext cx="10694440" cy="113030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14:m>
                  <m:oMath xmlns:m="http://schemas.openxmlformats.org/officeDocument/2006/math">
                    <m:r>
                      <a:rPr lang="en-CA" b="0" i="0" smtClean="0">
                        <a:latin typeface="Cambria Math" panose="02040503050406030204" pitchFamily="18" charset="0"/>
                        <a:cs typeface="Times New Roman" panose="02020603050405020304" pitchFamily="18" charset="0"/>
                        <a:sym typeface="Symbol" panose="05050102010706020507" pitchFamily="18" charset="2"/>
                      </a:rPr>
                      <m:t>−</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2</m:t>
                        </m:r>
                      </m:sup>
                    </m:sSup>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den>
                    </m:f>
                  </m:oMath>
                </a14:m>
                <a:r>
                  <a:rPr lang="en-CA" dirty="0">
                    <a:cs typeface="Times New Roman" panose="02020603050405020304" pitchFamily="18" charset="0"/>
                    <a:sym typeface="Symbol" panose="05050102010706020507" pitchFamily="18" charset="2"/>
                  </a:rPr>
                  <a:t> </a:t>
                </a:r>
              </a:p>
              <a:p>
                <a:endParaRPr lang="en-CA" dirty="0">
                  <a:cs typeface="Times New Roman" panose="02020603050405020304" pitchFamily="18" charset="0"/>
                  <a:sym typeface="Symbol" panose="05050102010706020507" pitchFamily="18" charset="2"/>
                </a:endParaRPr>
              </a:p>
            </p:txBody>
          </p:sp>
        </mc:Choice>
        <mc:Fallback xmlns="">
          <p:sp>
            <p:nvSpPr>
              <p:cNvPr id="25" name="TextBox 24"/>
              <p:cNvSpPr txBox="1">
                <a:spLocks noRot="1" noChangeAspect="1" noMove="1" noResize="1" noEditPoints="1" noAdjustHandles="1" noChangeArrowheads="1" noChangeShapeType="1" noTextEdit="1"/>
              </p:cNvSpPr>
              <p:nvPr/>
            </p:nvSpPr>
            <p:spPr bwMode="auto">
              <a:xfrm>
                <a:off x="1726160" y="3339178"/>
                <a:ext cx="10694440" cy="1130309"/>
              </a:xfrm>
              <a:prstGeom prst="rect">
                <a:avLst/>
              </a:prstGeom>
              <a:blipFill>
                <a:blip r:embed="rId4"/>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8" name="TextBox 27"/>
              <p:cNvSpPr txBox="1"/>
              <p:nvPr/>
            </p:nvSpPr>
            <p:spPr bwMode="auto">
              <a:xfrm>
                <a:off x="228600" y="3276600"/>
                <a:ext cx="1371600" cy="83881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pPr/>
                <a14:m>
                  <m:oMathPara xmlns:m="http://schemas.openxmlformats.org/officeDocument/2006/math">
                    <m:oMathParaPr>
                      <m:jc m:val="left"/>
                    </m:oMathParaPr>
                    <m:oMath xmlns:m="http://schemas.openxmlformats.org/officeDocument/2006/math">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m:t>
                          </m:r>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𝑧</m:t>
                              </m:r>
                            </m:e>
                          </m:d>
                        </m:num>
                        <m:den>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cs typeface="Times New Roman" panose="02020603050405020304" pitchFamily="18" charset="0"/>
                              <a:sym typeface="Symbol" panose="05050102010706020507" pitchFamily="18" charset="2"/>
                            </a:rPr>
                            <m:t>𝑡</m:t>
                          </m:r>
                        </m:den>
                      </m:f>
                      <m:r>
                        <a:rPr lang="en-CA" b="0" i="0"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28" name="TextBox 27"/>
              <p:cNvSpPr txBox="1">
                <a:spLocks noRot="1" noChangeAspect="1" noMove="1" noResize="1" noEditPoints="1" noAdjustHandles="1" noChangeArrowheads="1" noChangeShapeType="1" noTextEdit="1"/>
              </p:cNvSpPr>
              <p:nvPr/>
            </p:nvSpPr>
            <p:spPr bwMode="auto">
              <a:xfrm>
                <a:off x="228600" y="3276600"/>
                <a:ext cx="1371600" cy="838819"/>
              </a:xfrm>
              <a:prstGeom prst="rect">
                <a:avLst/>
              </a:prstGeom>
              <a:blipFill>
                <a:blip r:embed="rId5"/>
                <a:stretch>
                  <a:fillRect l="-44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5" name="TextBox 14"/>
              <p:cNvSpPr txBox="1"/>
              <p:nvPr/>
            </p:nvSpPr>
            <p:spPr bwMode="auto">
              <a:xfrm>
                <a:off x="1238996" y="4193058"/>
                <a:ext cx="4381270" cy="86177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r>
                  <a:rPr lang="en-CA" dirty="0">
                    <a:cs typeface="Times New Roman" panose="02020603050405020304" pitchFamily="18" charset="0"/>
                    <a:sym typeface="Symbol" panose="05050102010706020507" pitchFamily="18" charset="2"/>
                  </a:rPr>
                  <a:t> </a:t>
                </a:r>
                <a14:m>
                  <m:oMath xmlns:m="http://schemas.openxmlformats.org/officeDocument/2006/math">
                    <m:r>
                      <a:rPr lang="en-CA">
                        <a:latin typeface="Cambria Math" panose="02040503050406030204" pitchFamily="18" charset="0"/>
                        <a:cs typeface="Times New Roman" panose="02020603050405020304" pitchFamily="18" charset="0"/>
                        <a:sym typeface="Symbol" panose="05050102010706020507" pitchFamily="18" charset="2"/>
                      </a:rPr>
                      <m:t>=−</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d>
                          <m:dPr>
                            <m:ctrlPr>
                              <a:rPr lang="en-CA" i="1">
                                <a:latin typeface="Cambria Math" panose="02040503050406030204" pitchFamily="18" charset="0"/>
                                <a:cs typeface="Times New Roman" panose="02020603050405020304" pitchFamily="18" charset="0"/>
                                <a:sym typeface="Symbol" panose="05050102010706020507" pitchFamily="18" charset="2"/>
                              </a:rPr>
                            </m:ctrlPr>
                          </m:dPr>
                          <m:e>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e>
                        </m:d>
                      </m:e>
                      <m:sup>
                        <m:r>
                          <a:rPr lang="en-CA" i="1">
                            <a:latin typeface="Cambria Math" panose="02040503050406030204" pitchFamily="18" charset="0"/>
                            <a:cs typeface="Times New Roman" panose="02020603050405020304" pitchFamily="18" charset="0"/>
                            <a:sym typeface="Symbol" panose="05050102010706020507" pitchFamily="18" charset="2"/>
                          </a:rPr>
                          <m:t>−2</m:t>
                        </m:r>
                      </m:sup>
                    </m:sSup>
                    <m:r>
                      <a:rPr lang="en-CA" i="1">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r>
                      <a:rPr lang="en-CA"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 </m:t>
                    </m:r>
                    <m:d>
                      <m:dPr>
                        <m:ctrlPr>
                          <a:rPr lang="en-CA"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sSup>
                          <m:sSup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𝑧</m:t>
                            </m:r>
                          </m:sup>
                        </m:sSup>
                      </m:e>
                    </m:d>
                  </m:oMath>
                </a14:m>
                <a:r>
                  <a:rPr lang="en-CA" dirty="0">
                    <a:cs typeface="Times New Roman" panose="02020603050405020304" pitchFamily="18" charset="0"/>
                    <a:sym typeface="Symbol" panose="05050102010706020507" pitchFamily="18" charset="2"/>
                  </a:rPr>
                  <a:t> </a:t>
                </a:r>
              </a:p>
              <a:p>
                <a:endParaRPr lang="en-CA" dirty="0">
                  <a:cs typeface="Times New Roman" panose="02020603050405020304" pitchFamily="18" charset="0"/>
                  <a:sym typeface="Symbol" panose="05050102010706020507" pitchFamily="18" charset="2"/>
                </a:endParaRPr>
              </a:p>
            </p:txBody>
          </p:sp>
        </mc:Choice>
        <mc:Fallback xmlns="">
          <p:sp>
            <p:nvSpPr>
              <p:cNvPr id="15" name="TextBox 14"/>
              <p:cNvSpPr txBox="1">
                <a:spLocks noRot="1" noChangeAspect="1" noMove="1" noResize="1" noEditPoints="1" noAdjustHandles="1" noChangeArrowheads="1" noChangeShapeType="1" noTextEdit="1"/>
              </p:cNvSpPr>
              <p:nvPr/>
            </p:nvSpPr>
            <p:spPr bwMode="auto">
              <a:xfrm>
                <a:off x="1238996" y="4193058"/>
                <a:ext cx="4381270" cy="861774"/>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6" name="TextBox 15"/>
              <p:cNvSpPr txBox="1"/>
              <p:nvPr/>
            </p:nvSpPr>
            <p:spPr bwMode="auto">
              <a:xfrm>
                <a:off x="733208" y="990600"/>
                <a:ext cx="3305392" cy="8166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spcBef>
                    <a:spcPct val="0"/>
                  </a:spcBef>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𝑦</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m:oMathPara>
                </a14:m>
                <a:endParaRPr lang="en-CA" dirty="0">
                  <a:cs typeface="Times New Roman" panose="02020603050405020304" pitchFamily="18" charset="0"/>
                  <a:sym typeface="Symbol" panose="05050102010706020507" pitchFamily="18" charset="2"/>
                </a:endParaRPr>
              </a:p>
            </p:txBody>
          </p:sp>
        </mc:Choice>
        <mc:Fallback xmlns="">
          <p:sp>
            <p:nvSpPr>
              <p:cNvPr id="16" name="TextBox 15"/>
              <p:cNvSpPr txBox="1">
                <a:spLocks noRot="1" noChangeAspect="1" noMove="1" noResize="1" noEditPoints="1" noAdjustHandles="1" noChangeArrowheads="1" noChangeShapeType="1" noTextEdit="1"/>
              </p:cNvSpPr>
              <p:nvPr/>
            </p:nvSpPr>
            <p:spPr bwMode="auto">
              <a:xfrm>
                <a:off x="733208" y="990600"/>
                <a:ext cx="3305392" cy="816634"/>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8" name="TextBox 17"/>
              <p:cNvSpPr txBox="1"/>
              <p:nvPr/>
            </p:nvSpPr>
            <p:spPr bwMode="auto">
              <a:xfrm>
                <a:off x="1264953" y="4728589"/>
                <a:ext cx="3535648" cy="83401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oMath>
                  </m:oMathPara>
                </a14:m>
                <a:endParaRPr lang="en-CA" dirty="0">
                  <a:cs typeface="Times New Roman" panose="02020603050405020304" pitchFamily="18" charset="0"/>
                  <a:sym typeface="Symbol" panose="05050102010706020507" pitchFamily="18" charset="2"/>
                </a:endParaRPr>
              </a:p>
            </p:txBody>
          </p:sp>
        </mc:Choice>
        <mc:Fallback xmlns="">
          <p:sp>
            <p:nvSpPr>
              <p:cNvPr id="18" name="TextBox 17"/>
              <p:cNvSpPr txBox="1">
                <a:spLocks noRot="1" noChangeAspect="1" noMove="1" noResize="1" noEditPoints="1" noAdjustHandles="1" noChangeArrowheads="1" noChangeShapeType="1" noTextEdit="1"/>
              </p:cNvSpPr>
              <p:nvPr/>
            </p:nvSpPr>
            <p:spPr bwMode="auto">
              <a:xfrm>
                <a:off x="1264953" y="4728589"/>
                <a:ext cx="3535648" cy="834011"/>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0" name="TextBox 19"/>
              <p:cNvSpPr txBox="1"/>
              <p:nvPr/>
            </p:nvSpPr>
            <p:spPr bwMode="auto">
              <a:xfrm>
                <a:off x="533399" y="5786629"/>
                <a:ext cx="8381999" cy="64998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0" tIns="0" rIns="0" bIns="0" rtlCol="0">
                <a:spAutoFit/>
              </a:bodyPr>
              <a:lstStyle/>
              <a:p>
                <a:r>
                  <a:rPr lang="en-CA" b="0" dirty="0">
                    <a:cs typeface="Times New Roman" panose="02020603050405020304" pitchFamily="18" charset="0"/>
                    <a:sym typeface="Symbol" panose="05050102010706020507" pitchFamily="18" charset="2"/>
                  </a:rPr>
                  <a:t>1-y = 1-</a:t>
                </a:r>
                <a14:m>
                  <m:oMath xmlns:m="http://schemas.openxmlformats.org/officeDocument/2006/math">
                    <m:r>
                      <a:rPr lang="en-CA" b="0" i="1" smtClean="0">
                        <a:latin typeface="Cambria Math" panose="02040503050406030204" pitchFamily="18" charset="0"/>
                        <a:cs typeface="Times New Roman" panose="02020603050405020304" pitchFamily="18" charset="0"/>
                        <a:sym typeface="Symbol" panose="05050102010706020507" pitchFamily="18" charset="2"/>
                      </a:rPr>
                      <m:t></m:t>
                    </m:r>
                    <m:d>
                      <m:d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cs typeface="Times New Roman" panose="02020603050405020304" pitchFamily="18" charset="0"/>
                            <a:sym typeface="Symbol" panose="05050102010706020507" pitchFamily="18" charset="2"/>
                          </a:rPr>
                          <m:t>𝑧</m:t>
                        </m:r>
                      </m:e>
                    </m:d>
                    <m:r>
                      <a:rPr lang="en-CA" b="0" i="1" smtClean="0">
                        <a:latin typeface="Cambria Math" panose="02040503050406030204" pitchFamily="18" charset="0"/>
                        <a:cs typeface="Times New Roman" panose="02020603050405020304" pitchFamily="18" charset="0"/>
                        <a:sym typeface="Symbol" panose="05050102010706020507" pitchFamily="18" charset="2"/>
                      </a:rPr>
                      <m:t>=1−</m:t>
                    </m:r>
                    <m:f>
                      <m:f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fPr>
                      <m:num>
                        <m:r>
                          <a:rPr lang="en-CA" b="0" i="1" smtClean="0">
                            <a:latin typeface="Cambria Math" panose="02040503050406030204" pitchFamily="18" charset="0"/>
                            <a:cs typeface="Times New Roman" panose="02020603050405020304" pitchFamily="18" charset="0"/>
                            <a:sym typeface="Symbol" panose="05050102010706020507" pitchFamily="18" charset="2"/>
                          </a:rPr>
                          <m:t>1</m:t>
                        </m:r>
                      </m:num>
                      <m:den>
                        <m:r>
                          <a:rPr lang="en-CA" b="0" i="1" smtClean="0">
                            <a:latin typeface="Cambria Math" panose="02040503050406030204" pitchFamily="18" charset="0"/>
                            <a:cs typeface="Times New Roman" panose="02020603050405020304" pitchFamily="18" charset="0"/>
                            <a:sym typeface="Symbol" panose="05050102010706020507" pitchFamily="18" charset="2"/>
                          </a:rPr>
                          <m:t>1+</m:t>
                        </m:r>
                        <m:sSup>
                          <m:sSupPr>
                            <m:ctrlPr>
                              <a:rPr lang="en-CA" b="0"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b="0" i="1" smtClean="0">
                                <a:latin typeface="Cambria Math" panose="02040503050406030204" pitchFamily="18" charset="0"/>
                                <a:cs typeface="Times New Roman" panose="02020603050405020304" pitchFamily="18" charset="0"/>
                                <a:sym typeface="Symbol" panose="05050102010706020507" pitchFamily="18" charset="2"/>
                              </a:rPr>
                              <m:t>𝑒</m:t>
                            </m:r>
                          </m:e>
                          <m:sup>
                            <m:r>
                              <a:rPr lang="en-CA" b="0" i="1" smtClean="0">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r>
                      <a:rPr lang="en-CA" i="1">
                        <a:latin typeface="Cambria Math" panose="02040503050406030204" pitchFamily="18" charset="0"/>
                        <a:cs typeface="Times New Roman" panose="02020603050405020304" pitchFamily="18" charset="0"/>
                        <a:sym typeface="Symbol" panose="05050102010706020507" pitchFamily="18" charset="2"/>
                      </a:rPr>
                      <m:t>=</m:t>
                    </m:r>
                    <m:r>
                      <a:rPr lang="en-CA" b="0" i="1" smtClean="0">
                        <a:latin typeface="Cambria Math" panose="02040503050406030204" pitchFamily="18" charset="0"/>
                        <a:cs typeface="Times New Roman" panose="02020603050405020304" pitchFamily="18" charset="0"/>
                        <a:sym typeface="Symbol" panose="05050102010706020507" pitchFamily="18" charset="2"/>
                      </a:rPr>
                      <m:t>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i="1">
                        <a:latin typeface="Cambria Math" panose="02040503050406030204" pitchFamily="18" charset="0"/>
                        <a:cs typeface="Times New Roman" panose="02020603050405020304" pitchFamily="18" charset="0"/>
                        <a:sym typeface="Symbol" panose="05050102010706020507" pitchFamily="18" charset="2"/>
                      </a:rPr>
                      <m:t>−</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r>
                          <a:rPr lang="en-CA" i="1">
                            <a:latin typeface="Cambria Math" panose="02040503050406030204" pitchFamily="18" charset="0"/>
                            <a:cs typeface="Times New Roman" panose="02020603050405020304" pitchFamily="18" charset="0"/>
                            <a:sym typeface="Symbol" panose="05050102010706020507" pitchFamily="18" charset="2"/>
                          </a:rPr>
                          <m:t>1</m:t>
                        </m:r>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i="1">
                        <a:latin typeface="Cambria Math" panose="02040503050406030204" pitchFamily="18" charset="0"/>
                        <a:cs typeface="Times New Roman" panose="02020603050405020304" pitchFamily="18" charset="0"/>
                        <a:sym typeface="Symbol" panose="05050102010706020507" pitchFamily="18" charset="2"/>
                      </a:rPr>
                      <m:t> = </m:t>
                    </m:r>
                    <m:f>
                      <m:fPr>
                        <m:ctrlPr>
                          <a:rPr lang="en-CA" i="1">
                            <a:latin typeface="Cambria Math" panose="02040503050406030204" pitchFamily="18" charset="0"/>
                            <a:cs typeface="Times New Roman" panose="02020603050405020304" pitchFamily="18" charset="0"/>
                            <a:sym typeface="Symbol" panose="05050102010706020507" pitchFamily="18" charset="2"/>
                          </a:rPr>
                        </m:ctrlPr>
                      </m:fPr>
                      <m:num>
                        <m:sSup>
                          <m:sSupPr>
                            <m:ctrlPr>
                              <a:rPr lang="en-CA" i="1" smtClean="0">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num>
                      <m:den>
                        <m:r>
                          <a:rPr lang="en-CA" i="1">
                            <a:latin typeface="Cambria Math" panose="02040503050406030204" pitchFamily="18" charset="0"/>
                            <a:cs typeface="Times New Roman" panose="02020603050405020304" pitchFamily="18" charset="0"/>
                            <a:sym typeface="Symbol" panose="05050102010706020507" pitchFamily="18" charset="2"/>
                          </a:rPr>
                          <m:t>1+</m:t>
                        </m:r>
                        <m:sSup>
                          <m:sSupPr>
                            <m:ctrlPr>
                              <a:rPr lang="en-CA" i="1">
                                <a:latin typeface="Cambria Math" panose="02040503050406030204" pitchFamily="18" charset="0"/>
                                <a:cs typeface="Times New Roman" panose="02020603050405020304" pitchFamily="18" charset="0"/>
                                <a:sym typeface="Symbol" panose="05050102010706020507" pitchFamily="18" charset="2"/>
                              </a:rPr>
                            </m:ctrlPr>
                          </m:sSupPr>
                          <m:e>
                            <m:r>
                              <a:rPr lang="en-CA" i="1">
                                <a:latin typeface="Cambria Math" panose="02040503050406030204" pitchFamily="18" charset="0"/>
                                <a:cs typeface="Times New Roman" panose="02020603050405020304" pitchFamily="18" charset="0"/>
                                <a:sym typeface="Symbol" panose="05050102010706020507" pitchFamily="18" charset="2"/>
                              </a:rPr>
                              <m:t>𝑒</m:t>
                            </m:r>
                          </m:e>
                          <m:sup>
                            <m:r>
                              <a:rPr lang="en-CA" i="1">
                                <a:latin typeface="Cambria Math" panose="02040503050406030204" pitchFamily="18" charset="0"/>
                                <a:cs typeface="Times New Roman" panose="02020603050405020304" pitchFamily="18" charset="0"/>
                                <a:sym typeface="Symbol" panose="05050102010706020507" pitchFamily="18" charset="2"/>
                              </a:rPr>
                              <m:t>−</m:t>
                            </m:r>
                            <m:r>
                              <a:rPr lang="en-CA" i="1">
                                <a:latin typeface="Cambria Math" panose="02040503050406030204" pitchFamily="18" charset="0"/>
                                <a:cs typeface="Times New Roman" panose="02020603050405020304" pitchFamily="18" charset="0"/>
                                <a:sym typeface="Symbol" panose="05050102010706020507" pitchFamily="18" charset="2"/>
                              </a:rPr>
                              <m:t>𝑧</m:t>
                            </m:r>
                          </m:sup>
                        </m:sSup>
                      </m:den>
                    </m:f>
                    <m:r>
                      <a:rPr lang="en-CA" b="0" i="1" smtClean="0">
                        <a:latin typeface="Cambria Math" panose="02040503050406030204" pitchFamily="18" charset="0"/>
                        <a:cs typeface="Times New Roman" panose="02020603050405020304" pitchFamily="18" charset="0"/>
                        <a:sym typeface="Symbol" panose="05050102010706020507" pitchFamily="18" charset="2"/>
                      </a:rPr>
                      <m:t> </m:t>
                    </m:r>
                  </m:oMath>
                </a14:m>
                <a:endParaRPr lang="en-CA" dirty="0">
                  <a:cs typeface="Times New Roman" panose="02020603050405020304" pitchFamily="18" charset="0"/>
                  <a:sym typeface="Symbol" panose="05050102010706020507" pitchFamily="18" charset="2"/>
                </a:endParaRPr>
              </a:p>
            </p:txBody>
          </p:sp>
        </mc:Choice>
        <mc:Fallback xmlns="">
          <p:sp>
            <p:nvSpPr>
              <p:cNvPr id="20" name="TextBox 19"/>
              <p:cNvSpPr txBox="1">
                <a:spLocks noRot="1" noChangeAspect="1" noMove="1" noResize="1" noEditPoints="1" noAdjustHandles="1" noChangeArrowheads="1" noChangeShapeType="1" noTextEdit="1"/>
              </p:cNvSpPr>
              <p:nvPr/>
            </p:nvSpPr>
            <p:spPr bwMode="auto">
              <a:xfrm>
                <a:off x="533399" y="5786629"/>
                <a:ext cx="8381999" cy="649986"/>
              </a:xfrm>
              <a:prstGeom prst="rect">
                <a:avLst/>
              </a:prstGeom>
              <a:blipFill>
                <a:blip r:embed="rId9"/>
                <a:stretch>
                  <a:fillRect l="-2545" b="-1775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 name="TextBox 21"/>
              <p:cNvSpPr txBox="1"/>
              <p:nvPr/>
            </p:nvSpPr>
            <p:spPr bwMode="auto">
              <a:xfrm>
                <a:off x="4953000" y="4979313"/>
                <a:ext cx="2263505" cy="43088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b="0" i="0" smtClean="0">
                          <a:latin typeface="Cambria Math" panose="02040503050406030204" pitchFamily="18" charset="0"/>
                          <a:cs typeface="Times New Roman" panose="02020603050405020304" pitchFamily="18" charset="0"/>
                          <a:sym typeface="Symbol" panose="05050102010706020507" pitchFamily="18" charset="2"/>
                        </a:rPr>
                        <m:t>=</m:t>
                      </m:r>
                      <m:r>
                        <m:rPr>
                          <m:sty m:val="p"/>
                        </m:rPr>
                        <a:rPr lang="en-CA" b="0" i="0" smtClean="0">
                          <a:latin typeface="Cambria Math" panose="02040503050406030204" pitchFamily="18" charset="0"/>
                          <a:cs typeface="Times New Roman" panose="02020603050405020304" pitchFamily="18" charset="0"/>
                          <a:sym typeface="Symbol" panose="05050102010706020507" pitchFamily="18" charset="2"/>
                        </a:rPr>
                        <m:t>y</m:t>
                      </m:r>
                      <m:r>
                        <a:rPr lang="en-CA" b="0" i="0" smtClean="0">
                          <a:latin typeface="Cambria Math" panose="02040503050406030204" pitchFamily="18" charset="0"/>
                          <a:cs typeface="Times New Roman" panose="02020603050405020304" pitchFamily="18" charset="0"/>
                          <a:sym typeface="Symbol" panose="05050102010706020507" pitchFamily="18" charset="2"/>
                        </a:rPr>
                        <m:t> </m:t>
                      </m:r>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m:t>
                      </m:r>
                      <m:d>
                        <m:dPr>
                          <m:ctrlP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ctrlPr>
                        </m:dPr>
                        <m:e>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1−</m:t>
                          </m:r>
                          <m:r>
                            <a:rPr lang="en-CA" b="0" i="1" smtClean="0">
                              <a:latin typeface="Cambria Math" panose="02040503050406030204" pitchFamily="18" charset="0"/>
                              <a:ea typeface="Cambria Math" panose="02040503050406030204" pitchFamily="18" charset="0"/>
                              <a:cs typeface="Times New Roman" panose="02020603050405020304" pitchFamily="18" charset="0"/>
                              <a:sym typeface="Symbol" panose="05050102010706020507" pitchFamily="18" charset="2"/>
                            </a:rPr>
                            <m:t>𝑦</m:t>
                          </m:r>
                        </m:e>
                      </m:d>
                    </m:oMath>
                  </m:oMathPara>
                </a14:m>
                <a:endParaRPr lang="en-CA" dirty="0">
                  <a:cs typeface="Times New Roman" panose="02020603050405020304" pitchFamily="18" charset="0"/>
                  <a:sym typeface="Symbol" panose="05050102010706020507" pitchFamily="18" charset="2"/>
                </a:endParaRPr>
              </a:p>
            </p:txBody>
          </p:sp>
        </mc:Choice>
        <mc:Fallback xmlns="">
          <p:sp>
            <p:nvSpPr>
              <p:cNvPr id="22" name="TextBox 21"/>
              <p:cNvSpPr txBox="1">
                <a:spLocks noRot="1" noChangeAspect="1" noMove="1" noResize="1" noEditPoints="1" noAdjustHandles="1" noChangeArrowheads="1" noChangeShapeType="1" noTextEdit="1"/>
              </p:cNvSpPr>
              <p:nvPr/>
            </p:nvSpPr>
            <p:spPr bwMode="auto">
              <a:xfrm>
                <a:off x="4953000" y="4979313"/>
                <a:ext cx="2263505" cy="430887"/>
              </a:xfrm>
              <a:prstGeom prst="rect">
                <a:avLst/>
              </a:prstGeom>
              <a:blipFill>
                <a:blip r:embed="rId10"/>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31161335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5"/>
                                        </p:tgtEl>
                                        <p:attrNameLst>
                                          <p:attrName>style.visibility</p:attrName>
                                        </p:attrNameLst>
                                      </p:cBhvr>
                                      <p:to>
                                        <p:strVal val="visible"/>
                                      </p:to>
                                    </p:set>
                                    <p:anim calcmode="lin" valueType="num">
                                      <p:cBhvr additive="base">
                                        <p:cTn id="7" dur="500" fill="hold"/>
                                        <p:tgtEl>
                                          <p:spTgt spid="15"/>
                                        </p:tgtEl>
                                        <p:attrNameLst>
                                          <p:attrName>ppt_x</p:attrName>
                                        </p:attrNameLst>
                                      </p:cBhvr>
                                      <p:tavLst>
                                        <p:tav tm="0">
                                          <p:val>
                                            <p:strVal val="0-#ppt_w/2"/>
                                          </p:val>
                                        </p:tav>
                                        <p:tav tm="100000">
                                          <p:val>
                                            <p:strVal val="#ppt_x"/>
                                          </p:val>
                                        </p:tav>
                                      </p:tavLst>
                                    </p:anim>
                                    <p:anim calcmode="lin" valueType="num">
                                      <p:cBhvr additive="base">
                                        <p:cTn id="8"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additive="base">
                                        <p:cTn id="13" dur="500" fill="hold"/>
                                        <p:tgtEl>
                                          <p:spTgt spid="18"/>
                                        </p:tgtEl>
                                        <p:attrNameLst>
                                          <p:attrName>ppt_x</p:attrName>
                                        </p:attrNameLst>
                                      </p:cBhvr>
                                      <p:tavLst>
                                        <p:tav tm="0">
                                          <p:val>
                                            <p:strVal val="0-#ppt_w/2"/>
                                          </p:val>
                                        </p:tav>
                                        <p:tav tm="100000">
                                          <p:val>
                                            <p:strVal val="#ppt_x"/>
                                          </p:val>
                                        </p:tav>
                                      </p:tavLst>
                                    </p:anim>
                                    <p:anim calcmode="lin" valueType="num">
                                      <p:cBhvr additive="base">
                                        <p:cTn id="14"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anim calcmode="lin" valueType="num">
                                      <p:cBhvr additive="base">
                                        <p:cTn id="19" dur="500" fill="hold"/>
                                        <p:tgtEl>
                                          <p:spTgt spid="20"/>
                                        </p:tgtEl>
                                        <p:attrNameLst>
                                          <p:attrName>ppt_x</p:attrName>
                                        </p:attrNameLst>
                                      </p:cBhvr>
                                      <p:tavLst>
                                        <p:tav tm="0">
                                          <p:val>
                                            <p:strVal val="0-#ppt_w/2"/>
                                          </p:val>
                                        </p:tav>
                                        <p:tav tm="100000">
                                          <p:val>
                                            <p:strVal val="#ppt_x"/>
                                          </p:val>
                                        </p:tav>
                                      </p:tavLst>
                                    </p:anim>
                                    <p:anim calcmode="lin" valueType="num">
                                      <p:cBhvr additive="base">
                                        <p:cTn id="20"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2"/>
                                        </p:tgtEl>
                                        <p:attrNameLst>
                                          <p:attrName>style.visibility</p:attrName>
                                        </p:attrNameLst>
                                      </p:cBhvr>
                                      <p:to>
                                        <p:strVal val="visible"/>
                                      </p:to>
                                    </p:set>
                                    <p:anim calcmode="lin" valueType="num">
                                      <p:cBhvr additive="base">
                                        <p:cTn id="25" dur="500" fill="hold"/>
                                        <p:tgtEl>
                                          <p:spTgt spid="22"/>
                                        </p:tgtEl>
                                        <p:attrNameLst>
                                          <p:attrName>ppt_x</p:attrName>
                                        </p:attrNameLst>
                                      </p:cBhvr>
                                      <p:tavLst>
                                        <p:tav tm="0">
                                          <p:val>
                                            <p:strVal val="0-#ppt_w/2"/>
                                          </p:val>
                                        </p:tav>
                                        <p:tav tm="100000">
                                          <p:val>
                                            <p:strVal val="#ppt_x"/>
                                          </p:val>
                                        </p:tav>
                                      </p:tavLst>
                                    </p:anim>
                                    <p:anim calcmode="lin" valueType="num">
                                      <p:cBhvr additive="base">
                                        <p:cTn id="26" dur="500" fill="hold"/>
                                        <p:tgtEl>
                                          <p:spTgt spid="2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8" grpId="0"/>
      <p:bldP spid="20" grpId="0"/>
      <p:bldP spid="22" grpId="0"/>
    </p:bldLst>
  </p:timing>
</p:sld>
</file>

<file path=ppt/slides/slide5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2308324"/>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r>
                        <m:rPr>
                          <m:sty m:val="p"/>
                        </m:rPr>
                        <a:rPr lang="en-CA" sz="2400" b="0" i="0" smtClean="0">
                          <a:solidFill>
                            <a:schemeClr val="tx1"/>
                          </a:solidFill>
                          <a:latin typeface="Cambria Math" panose="02040503050406030204" pitchFamily="18" charset="0"/>
                        </a:rPr>
                        <m:t>There</m:t>
                      </m:r>
                      <m:r>
                        <a:rPr lang="en-CA" sz="2400" b="0" i="0" smtClean="0">
                          <a:solidFill>
                            <a:schemeClr val="tx1"/>
                          </a:solidFill>
                          <a:latin typeface="Cambria Math" panose="02040503050406030204" pitchFamily="18" charset="0"/>
                        </a:rPr>
                        <m:t> </m:t>
                      </m:r>
                      <m:r>
                        <m:rPr>
                          <m:sty m:val="p"/>
                        </m:rPr>
                        <a:rPr lang="en-CA" sz="2400" b="0" i="0" smtClean="0">
                          <a:solidFill>
                            <a:schemeClr val="tx1"/>
                          </a:solidFill>
                          <a:latin typeface="Cambria Math" panose="02040503050406030204" pitchFamily="18" charset="0"/>
                        </a:rPr>
                        <m:t>is</m:t>
                      </m:r>
                      <m:r>
                        <a:rPr lang="en-CA" sz="2400" b="0" i="0" smtClean="0">
                          <a:solidFill>
                            <a:schemeClr val="tx1"/>
                          </a:solidFill>
                          <a:latin typeface="Cambria Math" panose="02040503050406030204" pitchFamily="18" charset="0"/>
                        </a:rPr>
                        <m:t> </m:t>
                      </m:r>
                      <m:r>
                        <m:rPr>
                          <m:sty m:val="p"/>
                        </m:rPr>
                        <a:rPr lang="en-CA" sz="2400" b="0" i="0" smtClean="0">
                          <a:solidFill>
                            <a:schemeClr val="tx1"/>
                          </a:solidFill>
                          <a:latin typeface="Cambria Math" panose="02040503050406030204" pitchFamily="18" charset="0"/>
                        </a:rPr>
                        <m:t>exponential</m:t>
                      </m:r>
                      <m:r>
                        <a:rPr lang="en-CA" sz="2400" b="0" i="0" smtClean="0">
                          <a:solidFill>
                            <a:schemeClr val="tx1"/>
                          </a:solidFill>
                          <a:latin typeface="Cambria Math" panose="02040503050406030204" pitchFamily="18" charset="0"/>
                        </a:rPr>
                        <m:t> </m:t>
                      </m:r>
                      <m:r>
                        <m:rPr>
                          <m:sty m:val="p"/>
                        </m:rPr>
                        <a:rPr lang="en-CA" sz="2400" b="0" i="0" smtClean="0">
                          <a:solidFill>
                            <a:schemeClr val="tx1"/>
                          </a:solidFill>
                          <a:latin typeface="Cambria Math" panose="02040503050406030204" pitchFamily="18" charset="0"/>
                        </a:rPr>
                        <m:t>growth</m:t>
                      </m:r>
                      <m:r>
                        <a:rPr lang="en-CA" sz="2400" b="0" i="0" smtClean="0">
                          <a:solidFill>
                            <a:schemeClr val="tx1"/>
                          </a:solidFill>
                          <a:latin typeface="Cambria Math" panose="02040503050406030204" pitchFamily="18" charset="0"/>
                        </a:rPr>
                        <m:t> </m:t>
                      </m:r>
                      <m:r>
                        <m:rPr>
                          <m:sty m:val="p"/>
                        </m:rPr>
                        <a:rPr lang="en-CA" sz="2400" b="0" i="0" smtClean="0">
                          <a:solidFill>
                            <a:schemeClr val="tx1"/>
                          </a:solidFill>
                          <a:latin typeface="Cambria Math" panose="02040503050406030204" pitchFamily="18" charset="0"/>
                        </a:rPr>
                        <m:t>in</m:t>
                      </m:r>
                    </m:oMath>
                  </m:oMathPara>
                </a14:m>
                <a:endParaRPr lang="en-CA" sz="2400" b="0" dirty="0">
                  <a:solidFill>
                    <a:schemeClr val="tx1"/>
                  </a:solidFill>
                </a:endParaRPr>
              </a:p>
              <a:p>
                <a:pPr marL="342900" indent="-342900">
                  <a:buFont typeface="Arial" panose="020B0604020202020204" pitchFamily="34" charset="0"/>
                  <a:buChar char="•"/>
                </a:pPr>
                <a:r>
                  <a:rPr lang="en-CA" sz="2400" dirty="0">
                    <a:solidFill>
                      <a:schemeClr val="tx1"/>
                    </a:solidFill>
                  </a:rPr>
                  <a:t>Technology</a:t>
                </a:r>
              </a:p>
              <a:p>
                <a:pPr marL="342900" indent="-342900">
                  <a:buFont typeface="Arial" panose="020B0604020202020204" pitchFamily="34" charset="0"/>
                  <a:buChar char="•"/>
                </a:pPr>
                <a:r>
                  <a:rPr lang="en-CA" sz="2400" dirty="0"/>
                  <a:t>Human population</a:t>
                </a:r>
                <a:endParaRPr lang="en-CA" sz="2400" dirty="0">
                  <a:solidFill>
                    <a:schemeClr val="tx1"/>
                  </a:solidFill>
                </a:endParaRPr>
              </a:p>
              <a:p>
                <a:pPr marL="342900" indent="-342900">
                  <a:buFont typeface="Arial" panose="020B0604020202020204" pitchFamily="34" charset="0"/>
                  <a:buChar char="•"/>
                </a:pPr>
                <a:r>
                  <a:rPr lang="en-CA" sz="2400" dirty="0"/>
                  <a:t>Wealth of the rich</a:t>
                </a:r>
                <a:endParaRPr lang="en-CA" sz="2400" dirty="0">
                  <a:solidFill>
                    <a:schemeClr val="tx1"/>
                  </a:solidFill>
                </a:endParaRPr>
              </a:p>
              <a:p>
                <a:r>
                  <a:rPr lang="en-CA" sz="2400" dirty="0"/>
                  <a:t>But what is the singularity?</a:t>
                </a:r>
              </a:p>
              <a:p>
                <a:pPr marL="342900" indent="-342900">
                  <a:buFont typeface="Arial" panose="020B0604020202020204" pitchFamily="34" charset="0"/>
                  <a:buChar char="•"/>
                </a:pPr>
                <a:r>
                  <a:rPr lang="en-CA" sz="2400" dirty="0">
                    <a:solidFill>
                      <a:schemeClr val="tx1"/>
                    </a:solidFill>
                  </a:rPr>
                  <a:t>Going to infinity in finite time.</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2308324"/>
              </a:xfrm>
              <a:prstGeom prst="rect">
                <a:avLst/>
              </a:prstGeom>
              <a:blipFill>
                <a:blip r:embed="rId2"/>
                <a:stretch>
                  <a:fillRect l="-1970" b="-501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r>
                      <a:rPr lang="en-CA" sz="2400" b="0" i="1" smtClean="0">
                        <a:solidFill>
                          <a:schemeClr val="tx1"/>
                        </a:solidFill>
                        <a:latin typeface="Cambria Math" panose="02040503050406030204" pitchFamily="18" charset="0"/>
                      </a:rPr>
                      <m:t>𝑌</m:t>
                    </m:r>
                    <m:d>
                      <m:dPr>
                        <m:ctrlPr>
                          <a:rPr lang="en-CA" sz="2400" b="0" i="1" smtClean="0">
                            <a:solidFill>
                              <a:schemeClr val="tx1"/>
                            </a:solidFill>
                            <a:latin typeface="Cambria Math" panose="02040503050406030204" pitchFamily="18" charset="0"/>
                          </a:rPr>
                        </m:ctrlPr>
                      </m:dPr>
                      <m:e>
                        <m:r>
                          <a:rPr lang="en-CA" sz="2400" b="0" i="1" smtClean="0">
                            <a:solidFill>
                              <a:schemeClr val="tx1"/>
                            </a:solidFill>
                            <a:latin typeface="Cambria Math" panose="02040503050406030204" pitchFamily="18" charset="0"/>
                          </a:rPr>
                          <m:t>𝑡</m:t>
                        </m:r>
                      </m:e>
                    </m:d>
                  </m:oMath>
                </a14:m>
                <a:endParaRPr lang="en-CA" sz="2400" b="0" dirty="0">
                  <a:solidFill>
                    <a:schemeClr val="tx1"/>
                  </a:solidFill>
                </a:endParaRPr>
              </a:p>
              <a:p>
                <a:r>
                  <a:rPr lang="en-CA" sz="2400" dirty="0">
                    <a:solidFill>
                      <a:schemeClr val="tx1"/>
                    </a:solidFill>
                  </a:rPr>
                  <a:t>Consider these as a</a:t>
                </a:r>
              </a:p>
              <a:p>
                <a:r>
                  <a:rPr lang="en-CA" sz="2400" dirty="0">
                    <a:solidFill>
                      <a:schemeClr val="tx1"/>
                    </a:solidFill>
                  </a:rPr>
                  <a:t>function of time.</a:t>
                </a: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11" name="Picture 6" descr="Image result for technology growt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961" y="2916782"/>
            <a:ext cx="4484240" cy="310301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 result for world population growth"/>
          <p:cNvPicPr>
            <a:picLocks noChangeAspect="1" noChangeArrowheads="1"/>
          </p:cNvPicPr>
          <p:nvPr/>
        </p:nvPicPr>
        <p:blipFill rotWithShape="1">
          <a:blip r:embed="rId5">
            <a:extLst>
              <a:ext uri="{28A0092B-C50C-407E-A947-70E740481C1C}">
                <a14:useLocalDpi xmlns:a14="http://schemas.microsoft.com/office/drawing/2010/main" val="0"/>
              </a:ext>
            </a:extLst>
          </a:blip>
          <a:srcRect l="6397" t="17058" r="6492" b="12419"/>
          <a:stretch/>
        </p:blipFill>
        <p:spPr bwMode="auto">
          <a:xfrm>
            <a:off x="4724400" y="2895600"/>
            <a:ext cx="4317204"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descr="Image result for rich get riche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03823" y="4918710"/>
            <a:ext cx="3336354" cy="180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3593911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0" end="0"/>
                                            </p:txEl>
                                          </p:spTgt>
                                        </p:tgtEl>
                                        <p:attrNameLst>
                                          <p:attrName>style.visibility</p:attrName>
                                        </p:attrNameLst>
                                      </p:cBhvr>
                                      <p:to>
                                        <p:strVal val="visible"/>
                                      </p:to>
                                    </p:set>
                                    <p:anim calcmode="lin" valueType="num">
                                      <p:cBhvr additive="base">
                                        <p:cTn id="13"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1" end="1"/>
                                            </p:txEl>
                                          </p:spTgt>
                                        </p:tgtEl>
                                        <p:attrNameLst>
                                          <p:attrName>style.visibility</p:attrName>
                                        </p:attrNameLst>
                                      </p:cBhvr>
                                      <p:to>
                                        <p:strVal val="visible"/>
                                      </p:to>
                                    </p:set>
                                    <p:anim calcmode="lin" valueType="num">
                                      <p:cBhvr additive="base">
                                        <p:cTn id="19"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1" end="1"/>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0-#ppt_w/2"/>
                                          </p:val>
                                        </p:tav>
                                        <p:tav tm="100000">
                                          <p:val>
                                            <p:strVal val="#ppt_x"/>
                                          </p:val>
                                        </p:tav>
                                      </p:tavLst>
                                    </p:anim>
                                    <p:anim calcmode="lin" valueType="num">
                                      <p:cBhvr additive="base">
                                        <p:cTn id="2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
                                            <p:txEl>
                                              <p:pRg st="2" end="2"/>
                                            </p:txEl>
                                          </p:spTgt>
                                        </p:tgtEl>
                                        <p:attrNameLst>
                                          <p:attrName>style.visibility</p:attrName>
                                        </p:attrNameLst>
                                      </p:cBhvr>
                                      <p:to>
                                        <p:strVal val="visible"/>
                                      </p:to>
                                    </p:set>
                                    <p:anim calcmode="lin" valueType="num">
                                      <p:cBhvr additive="base">
                                        <p:cTn id="2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
                                            <p:txEl>
                                              <p:pRg st="2" end="2"/>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3074"/>
                                        </p:tgtEl>
                                        <p:attrNameLst>
                                          <p:attrName>style.visibility</p:attrName>
                                        </p:attrNameLst>
                                      </p:cBhvr>
                                      <p:to>
                                        <p:strVal val="visible"/>
                                      </p:to>
                                    </p:set>
                                    <p:anim calcmode="lin" valueType="num">
                                      <p:cBhvr additive="base">
                                        <p:cTn id="33" dur="500" fill="hold"/>
                                        <p:tgtEl>
                                          <p:spTgt spid="3074"/>
                                        </p:tgtEl>
                                        <p:attrNameLst>
                                          <p:attrName>ppt_x</p:attrName>
                                        </p:attrNameLst>
                                      </p:cBhvr>
                                      <p:tavLst>
                                        <p:tav tm="0">
                                          <p:val>
                                            <p:strVal val="0-#ppt_w/2"/>
                                          </p:val>
                                        </p:tav>
                                        <p:tav tm="100000">
                                          <p:val>
                                            <p:strVal val="#ppt_x"/>
                                          </p:val>
                                        </p:tav>
                                      </p:tavLst>
                                    </p:anim>
                                    <p:anim calcmode="lin" valueType="num">
                                      <p:cBhvr additive="base">
                                        <p:cTn id="34" dur="500" fill="hold"/>
                                        <p:tgtEl>
                                          <p:spTgt spid="3074"/>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
                                            <p:txEl>
                                              <p:pRg st="3" end="3"/>
                                            </p:txEl>
                                          </p:spTgt>
                                        </p:tgtEl>
                                        <p:attrNameLst>
                                          <p:attrName>style.visibility</p:attrName>
                                        </p:attrNameLst>
                                      </p:cBhvr>
                                      <p:to>
                                        <p:strVal val="visible"/>
                                      </p:to>
                                    </p:set>
                                    <p:anim calcmode="lin" valueType="num">
                                      <p:cBhvr additive="base">
                                        <p:cTn id="39"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
                                            <p:txEl>
                                              <p:pRg st="3" end="3"/>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13"/>
                                        </p:tgtEl>
                                        <p:attrNameLst>
                                          <p:attrName>style.visibility</p:attrName>
                                        </p:attrNameLst>
                                      </p:cBhvr>
                                      <p:to>
                                        <p:strVal val="visible"/>
                                      </p:to>
                                    </p:set>
                                    <p:anim calcmode="lin" valueType="num">
                                      <p:cBhvr additive="base">
                                        <p:cTn id="43" dur="500" fill="hold"/>
                                        <p:tgtEl>
                                          <p:spTgt spid="13"/>
                                        </p:tgtEl>
                                        <p:attrNameLst>
                                          <p:attrName>ppt_x</p:attrName>
                                        </p:attrNameLst>
                                      </p:cBhvr>
                                      <p:tavLst>
                                        <p:tav tm="0">
                                          <p:val>
                                            <p:strVal val="0-#ppt_w/2"/>
                                          </p:val>
                                        </p:tav>
                                        <p:tav tm="100000">
                                          <p:val>
                                            <p:strVal val="#ppt_x"/>
                                          </p:val>
                                        </p:tav>
                                      </p:tavLst>
                                    </p:anim>
                                    <p:anim calcmode="lin" valueType="num">
                                      <p:cBhvr additive="base">
                                        <p:cTn id="44"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
                                            <p:txEl>
                                              <p:pRg st="4" end="4"/>
                                            </p:txEl>
                                          </p:spTgt>
                                        </p:tgtEl>
                                        <p:attrNameLst>
                                          <p:attrName>style.visibility</p:attrName>
                                        </p:attrNameLst>
                                      </p:cBhvr>
                                      <p:to>
                                        <p:strVal val="visible"/>
                                      </p:to>
                                    </p:set>
                                    <p:anim calcmode="lin" valueType="num">
                                      <p:cBhvr additive="base">
                                        <p:cTn id="49" dur="500" fill="hold"/>
                                        <p:tgtEl>
                                          <p:spTgt spid="5">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5">
                                            <p:txEl>
                                              <p:pRg st="5" end="5"/>
                                            </p:txEl>
                                          </p:spTgt>
                                        </p:tgtEl>
                                        <p:attrNameLst>
                                          <p:attrName>style.visibility</p:attrName>
                                        </p:attrNameLst>
                                      </p:cBhvr>
                                      <p:to>
                                        <p:strVal val="visible"/>
                                      </p:to>
                                    </p:set>
                                    <p:anim calcmode="lin" valueType="num">
                                      <p:cBhvr additive="base">
                                        <p:cTn id="55" dur="500" fill="hold"/>
                                        <p:tgtEl>
                                          <p:spTgt spid="5">
                                            <p:txEl>
                                              <p:pRg st="5" end="5"/>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6"/>
                                        </p:tgtEl>
                                        <p:attrNameLst>
                                          <p:attrName>style.visibility</p:attrName>
                                        </p:attrNameLst>
                                      </p:cBhvr>
                                      <p:to>
                                        <p:strVal val="visible"/>
                                      </p:to>
                                    </p:set>
                                    <p:anim calcmode="lin" valueType="num">
                                      <p:cBhvr additive="base">
                                        <p:cTn id="61" dur="500" fill="hold"/>
                                        <p:tgtEl>
                                          <p:spTgt spid="6"/>
                                        </p:tgtEl>
                                        <p:attrNameLst>
                                          <p:attrName>ppt_x</p:attrName>
                                        </p:attrNameLst>
                                      </p:cBhvr>
                                      <p:tavLst>
                                        <p:tav tm="0">
                                          <p:val>
                                            <p:strVal val="0-#ppt_w/2"/>
                                          </p:val>
                                        </p:tav>
                                        <p:tav tm="100000">
                                          <p:val>
                                            <p:strVal val="#ppt_x"/>
                                          </p:val>
                                        </p:tav>
                                      </p:tavLst>
                                    </p:anim>
                                    <p:anim calcmode="lin" valueType="num">
                                      <p:cBhvr additive="base">
                                        <p:cTn id="62"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Lst>
  </p:timing>
</p:sld>
</file>

<file path=ppt/slides/slide5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902572"/>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m:rPr>
                          <m:sty m:val="p"/>
                        </m:rPr>
                        <a:rPr lang="en-CA" sz="2400" b="0" i="0" smtClean="0">
                          <a:latin typeface="Cambria Math" panose="02040503050406030204" pitchFamily="18" charset="0"/>
                        </a:rPr>
                        <m:t>rate</m:t>
                      </m:r>
                      <m:r>
                        <a:rPr lang="en-CA" sz="2400" b="0" i="0" smtClean="0">
                          <a:latin typeface="Cambria Math" panose="02040503050406030204" pitchFamily="18" charset="0"/>
                        </a:rPr>
                        <m:t> </m:t>
                      </m:r>
                      <m:r>
                        <m:rPr>
                          <m:sty m:val="p"/>
                        </m:rPr>
                        <a:rPr lang="en-CA" sz="2400" b="0" i="0" smtClean="0">
                          <a:latin typeface="Cambria Math" panose="02040503050406030204" pitchFamily="18" charset="0"/>
                        </a:rPr>
                        <m:t>of</m:t>
                      </m:r>
                      <m:r>
                        <a:rPr lang="en-CA" sz="2400" b="0" i="0" smtClean="0">
                          <a:latin typeface="Cambria Math" panose="02040503050406030204" pitchFamily="18" charset="0"/>
                        </a:rPr>
                        <m:t> </m:t>
                      </m:r>
                      <m:r>
                        <m:rPr>
                          <m:sty m:val="p"/>
                        </m:rPr>
                        <a:rPr lang="en-CA" sz="2400" b="0" i="0" smtClean="0">
                          <a:latin typeface="Cambria Math" panose="02040503050406030204" pitchFamily="18" charset="0"/>
                        </a:rPr>
                        <m:t>change</m:t>
                      </m:r>
                      <m:r>
                        <a:rPr lang="en-CA" sz="2400" b="0" i="0" smtClean="0">
                          <a:latin typeface="Cambria Math" panose="02040503050406030204" pitchFamily="18" charset="0"/>
                        </a:rPr>
                        <m:t> </m:t>
                      </m:r>
                    </m:oMath>
                  </m:oMathPara>
                </a14:m>
                <a:endParaRPr lang="en-CA" sz="2400" dirty="0">
                  <a:solidFill>
                    <a:schemeClr val="tx1"/>
                  </a:solidFill>
                </a:endParaRPr>
              </a:p>
              <a:p>
                <a:pPr marL="342900" indent="-342900">
                  <a:buFont typeface="Arial" panose="020B0604020202020204" pitchFamily="34" charset="0"/>
                  <a:buChar char="•"/>
                </a:pPr>
                <a:r>
                  <a:rPr lang="en-CA" sz="2400" dirty="0">
                    <a:solidFill>
                      <a:schemeClr val="tx1"/>
                    </a:solidFill>
                  </a:rPr>
                  <a:t># of inventions this year </a:t>
                </a:r>
              </a:p>
              <a:p>
                <a:pPr marL="342900" indent="-342900">
                  <a:buFont typeface="Arial" panose="020B0604020202020204" pitchFamily="34" charset="0"/>
                  <a:buChar char="•"/>
                </a:pPr>
                <a:r>
                  <a:rPr lang="en-CA" sz="2400" dirty="0"/>
                  <a:t>human births - deaths</a:t>
                </a:r>
                <a:endParaRPr lang="en-CA" sz="2400" dirty="0">
                  <a:solidFill>
                    <a:schemeClr val="tx1"/>
                  </a:solidFill>
                </a:endParaRPr>
              </a:p>
              <a:p>
                <a:pPr marL="342900" indent="-342900">
                  <a:buFont typeface="Arial" panose="020B0604020202020204" pitchFamily="34" charset="0"/>
                  <a:buChar char="•"/>
                </a:pPr>
                <a:r>
                  <a:rPr lang="en-CA" sz="2400" dirty="0"/>
                  <a:t>income – money spent</a:t>
                </a:r>
                <a:endParaRPr lang="en-CA" sz="2400" dirty="0">
                  <a:solidFill>
                    <a:schemeClr val="tx1"/>
                  </a:solidFill>
                </a:endParaRP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902572"/>
              </a:xfrm>
              <a:prstGeom prst="rect">
                <a:avLst/>
              </a:prstGeom>
              <a:blipFill>
                <a:blip r:embed="rId2"/>
                <a:stretch>
                  <a:fillRect l="-1724" b="-641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dirty="0"/>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r>
                      <a:rPr lang="en-CA" sz="2400" b="0" i="1" smtClean="0">
                        <a:solidFill>
                          <a:schemeClr val="tx1"/>
                        </a:solidFill>
                        <a:latin typeface="Cambria Math" panose="02040503050406030204" pitchFamily="18" charset="0"/>
                      </a:rPr>
                      <m:t>𝑌</m:t>
                    </m:r>
                    <m:d>
                      <m:dPr>
                        <m:ctrlPr>
                          <a:rPr lang="en-CA" sz="2400" b="0" i="1" smtClean="0">
                            <a:solidFill>
                              <a:schemeClr val="tx1"/>
                            </a:solidFill>
                            <a:latin typeface="Cambria Math" panose="02040503050406030204" pitchFamily="18" charset="0"/>
                          </a:rPr>
                        </m:ctrlPr>
                      </m:dPr>
                      <m:e>
                        <m:r>
                          <a:rPr lang="en-CA" sz="2400" b="0" i="1" smtClean="0">
                            <a:solidFill>
                              <a:schemeClr val="tx1"/>
                            </a:solidFill>
                            <a:latin typeface="Cambria Math" panose="02040503050406030204" pitchFamily="18" charset="0"/>
                          </a:rPr>
                          <m:t>𝑡</m:t>
                        </m:r>
                      </m:e>
                    </m:d>
                  </m:oMath>
                </a14:m>
                <a:endParaRPr lang="en-CA" sz="2400" b="0" dirty="0">
                  <a:solidFill>
                    <a:schemeClr val="tx1"/>
                  </a:solidFill>
                </a:endParaRPr>
              </a:p>
              <a:p>
                <a:r>
                  <a:rPr lang="en-CA" sz="2400" dirty="0">
                    <a:solidFill>
                      <a:schemeClr val="tx1"/>
                    </a:solidFill>
                  </a:rPr>
                  <a:t>Consider these as a</a:t>
                </a:r>
              </a:p>
              <a:p>
                <a:r>
                  <a:rPr lang="en-CA" sz="2400" dirty="0">
                    <a:solidFill>
                      <a:schemeClr val="tx1"/>
                    </a:solidFill>
                  </a:rPr>
                  <a:t>function of time.</a:t>
                </a: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11" name="Picture 6" descr="Image result for technology growt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63961" y="2916782"/>
            <a:ext cx="4484240" cy="3103018"/>
          </a:xfrm>
          <a:prstGeom prst="rect">
            <a:avLst/>
          </a:prstGeom>
          <a:noFill/>
          <a:extLst>
            <a:ext uri="{909E8E84-426E-40DD-AFC4-6F175D3DCCD1}">
              <a14:hiddenFill xmlns:a14="http://schemas.microsoft.com/office/drawing/2010/main">
                <a:solidFill>
                  <a:srgbClr val="FFFFFF"/>
                </a:solidFill>
              </a14:hiddenFill>
            </a:ext>
          </a:extLst>
        </p:spPr>
      </p:pic>
      <p:pic>
        <p:nvPicPr>
          <p:cNvPr id="3074" name="Picture 2" descr="Image result for world population growth"/>
          <p:cNvPicPr>
            <a:picLocks noChangeAspect="1" noChangeArrowheads="1"/>
          </p:cNvPicPr>
          <p:nvPr/>
        </p:nvPicPr>
        <p:blipFill rotWithShape="1">
          <a:blip r:embed="rId5">
            <a:extLst>
              <a:ext uri="{28A0092B-C50C-407E-A947-70E740481C1C}">
                <a14:useLocalDpi xmlns:a14="http://schemas.microsoft.com/office/drawing/2010/main" val="0"/>
              </a:ext>
            </a:extLst>
          </a:blip>
          <a:srcRect l="6397" t="17058" r="6492" b="12419"/>
          <a:stretch/>
        </p:blipFill>
        <p:spPr bwMode="auto">
          <a:xfrm>
            <a:off x="4724400" y="2895600"/>
            <a:ext cx="4317204" cy="2819400"/>
          </a:xfrm>
          <a:prstGeom prst="rect">
            <a:avLst/>
          </a:prstGeom>
          <a:noFill/>
          <a:extLst>
            <a:ext uri="{909E8E84-426E-40DD-AFC4-6F175D3DCCD1}">
              <a14:hiddenFill xmlns:a14="http://schemas.microsoft.com/office/drawing/2010/main">
                <a:solidFill>
                  <a:srgbClr val="FFFFFF"/>
                </a:solidFill>
              </a14:hiddenFill>
            </a:ext>
          </a:extLst>
        </p:spPr>
      </p:pic>
      <p:pic>
        <p:nvPicPr>
          <p:cNvPr id="13" name="Picture 8" descr="Image result for rich get richer"/>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903823" y="4918710"/>
            <a:ext cx="3336354" cy="180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80732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2" end="2"/>
                                            </p:txEl>
                                          </p:spTgt>
                                        </p:tgtEl>
                                        <p:attrNameLst>
                                          <p:attrName>style.visibility</p:attrName>
                                        </p:attrNameLst>
                                      </p:cBhvr>
                                      <p:to>
                                        <p:strVal val="visible"/>
                                      </p:to>
                                    </p:set>
                                    <p:anim calcmode="lin" valueType="num">
                                      <p:cBhvr additive="base">
                                        <p:cTn id="19"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5">
                                            <p:txEl>
                                              <p:pRg st="3" end="3"/>
                                            </p:txEl>
                                          </p:spTgt>
                                        </p:tgtEl>
                                        <p:attrNameLst>
                                          <p:attrName>style.visibility</p:attrName>
                                        </p:attrNameLst>
                                      </p:cBhvr>
                                      <p:to>
                                        <p:strVal val="visible"/>
                                      </p:to>
                                    </p:set>
                                    <p:anim calcmode="lin" valueType="num">
                                      <p:cBhvr additive="base">
                                        <p:cTn id="25" dur="500" fill="hold"/>
                                        <p:tgtEl>
                                          <p:spTgt spid="5">
                                            <p:txEl>
                                              <p:pRg st="3" end="3"/>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0</m:t>
                      </m:r>
                    </m:oMath>
                  </m:oMathPara>
                </a14:m>
                <a:endParaRPr lang="en-CA" sz="2400" b="0" dirty="0"/>
              </a:p>
              <a:p>
                <a:r>
                  <a:rPr lang="en-CA" sz="2400" b="0" dirty="0"/>
                  <a:t>We were too busy </a:t>
                </a:r>
                <a:br>
                  <a:rPr lang="en-CA" sz="2400" b="0" dirty="0"/>
                </a:br>
                <a:r>
                  <a:rPr lang="en-CA" sz="2400" b="0" dirty="0"/>
                  <a:t>to invent anything.</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793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=1</m:t>
                    </m:r>
                  </m:oMath>
                </a14:m>
                <a:endParaRPr lang="en-CA" sz="2400" b="0" dirty="0">
                  <a:solidFill>
                    <a:schemeClr val="tx1"/>
                  </a:solidFill>
                </a:endParaRPr>
              </a:p>
              <a:p>
                <a:r>
                  <a:rPr lang="en-CA" sz="2400" dirty="0"/>
                  <a:t>So what we know </a:t>
                </a:r>
                <a:br>
                  <a:rPr lang="en-CA" sz="2400" dirty="0"/>
                </a:br>
                <a:r>
                  <a:rPr lang="en-CA" sz="2400" dirty="0"/>
                  <a:t>stays constant.</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8" name="Picture 7"/>
          <p:cNvPicPr>
            <a:picLocks noChangeAspect="1"/>
          </p:cNvPicPr>
          <p:nvPr/>
        </p:nvPicPr>
        <p:blipFill>
          <a:blip r:embed="rId4"/>
          <a:stretch>
            <a:fillRect/>
          </a:stretch>
        </p:blipFill>
        <p:spPr>
          <a:xfrm>
            <a:off x="2238375" y="3916568"/>
            <a:ext cx="4849858" cy="2575733"/>
          </a:xfrm>
          <a:prstGeom prst="rect">
            <a:avLst/>
          </a:prstGeom>
        </p:spPr>
      </p:pic>
      <p:pic>
        <p:nvPicPr>
          <p:cNvPr id="9" name="Picture 2" descr="Image result for cave man"/>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flipH="1">
            <a:off x="2697480" y="2171819"/>
            <a:ext cx="3749040" cy="166624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372772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9"/>
                                        </p:tgtEl>
                                        <p:attrNameLst>
                                          <p:attrName>style.visibility</p:attrName>
                                        </p:attrNameLst>
                                      </p:cBhvr>
                                      <p:to>
                                        <p:strVal val="visible"/>
                                      </p:to>
                                    </p:set>
                                    <p:anim calcmode="lin" valueType="num">
                                      <p:cBhvr additive="base">
                                        <p:cTn id="17" dur="500" fill="hold"/>
                                        <p:tgtEl>
                                          <p:spTgt spid="9"/>
                                        </p:tgtEl>
                                        <p:attrNameLst>
                                          <p:attrName>ppt_x</p:attrName>
                                        </p:attrNameLst>
                                      </p:cBhvr>
                                      <p:tavLst>
                                        <p:tav tm="0">
                                          <p:val>
                                            <p:strVal val="0-#ppt_w/2"/>
                                          </p:val>
                                        </p:tav>
                                        <p:tav tm="100000">
                                          <p:val>
                                            <p:strVal val="#ppt_x"/>
                                          </p:val>
                                        </p:tav>
                                      </p:tavLst>
                                    </p:anim>
                                    <p:anim calcmode="lin" valueType="num">
                                      <p:cBhvr additive="base">
                                        <p:cTn id="18"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8"/>
                                        </p:tgtEl>
                                        <p:attrNameLst>
                                          <p:attrName>style.visibility</p:attrName>
                                        </p:attrNameLst>
                                      </p:cBhvr>
                                      <p:to>
                                        <p:strVal val="visible"/>
                                      </p:to>
                                    </p:set>
                                    <p:anim calcmode="lin" valueType="num">
                                      <p:cBhvr additive="base">
                                        <p:cTn id="27" dur="500" fill="hold"/>
                                        <p:tgtEl>
                                          <p:spTgt spid="8"/>
                                        </p:tgtEl>
                                        <p:attrNameLst>
                                          <p:attrName>ppt_x</p:attrName>
                                        </p:attrNameLst>
                                      </p:cBhvr>
                                      <p:tavLst>
                                        <p:tav tm="0">
                                          <p:val>
                                            <p:strVal val="0-#ppt_w/2"/>
                                          </p:val>
                                        </p:tav>
                                        <p:tav tm="100000">
                                          <p:val>
                                            <p:strVal val="#ppt_x"/>
                                          </p:val>
                                        </p:tav>
                                      </p:tavLst>
                                    </p:anim>
                                    <p:anim calcmode="lin" valueType="num">
                                      <p:cBhvr additive="base">
                                        <p:cTn id="28"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163908"/>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1</m:t>
                      </m:r>
                    </m:oMath>
                  </m:oMathPara>
                </a14:m>
                <a:endParaRPr lang="en-CA" sz="2400" b="0" dirty="0"/>
              </a:p>
              <a:p>
                <a:r>
                  <a:rPr lang="en-CA" sz="2400" b="0" dirty="0"/>
                  <a:t>We invent one </a:t>
                </a:r>
                <a:r>
                  <a:rPr lang="en-CA" sz="2400" dirty="0"/>
                  <a:t>new </a:t>
                </a:r>
                <a:r>
                  <a:rPr lang="en-CA" sz="2400" b="0" dirty="0"/>
                  <a:t>thing per year.</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163908"/>
              </a:xfrm>
              <a:prstGeom prst="rect">
                <a:avLst/>
              </a:prstGeom>
              <a:blipFill>
                <a:blip r:embed="rId2"/>
                <a:stretch>
                  <a:fillRect l="-1970" b="-1099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r>
                      <a:rPr lang="en-CA" sz="2400" b="0" i="1" smtClean="0">
                        <a:solidFill>
                          <a:schemeClr val="tx1"/>
                        </a:solidFill>
                        <a:latin typeface="Cambria Math" panose="02040503050406030204" pitchFamily="18" charset="0"/>
                      </a:rPr>
                      <m:t>𝑡</m:t>
                    </m:r>
                  </m:oMath>
                </a14:m>
                <a:endParaRPr lang="en-CA" sz="2400" b="0" dirty="0">
                  <a:solidFill>
                    <a:schemeClr val="tx1"/>
                  </a:solidFill>
                </a:endParaRPr>
              </a:p>
              <a:p>
                <a:r>
                  <a:rPr lang="en-CA" sz="2400" dirty="0"/>
                  <a:t>So what we know </a:t>
                </a:r>
                <a:br>
                  <a:rPr lang="en-CA" sz="2400" dirty="0"/>
                </a:br>
                <a:r>
                  <a:rPr lang="en-CA" sz="2400" dirty="0"/>
                  <a:t>grows linearly</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10" name="Picture 9"/>
          <p:cNvPicPr>
            <a:picLocks noChangeAspect="1"/>
          </p:cNvPicPr>
          <p:nvPr/>
        </p:nvPicPr>
        <p:blipFill>
          <a:blip r:embed="rId4"/>
          <a:stretch>
            <a:fillRect/>
          </a:stretch>
        </p:blipFill>
        <p:spPr>
          <a:xfrm>
            <a:off x="2590801" y="3983818"/>
            <a:ext cx="4419600" cy="2828326"/>
          </a:xfrm>
          <a:prstGeom prst="rect">
            <a:avLst/>
          </a:prstGeom>
        </p:spPr>
      </p:pic>
      <p:grpSp>
        <p:nvGrpSpPr>
          <p:cNvPr id="11" name="Group 10"/>
          <p:cNvGrpSpPr/>
          <p:nvPr/>
        </p:nvGrpSpPr>
        <p:grpSpPr>
          <a:xfrm>
            <a:off x="2667000" y="1996203"/>
            <a:ext cx="4114799" cy="1813797"/>
            <a:chOff x="3352800" y="874531"/>
            <a:chExt cx="4572000" cy="2209801"/>
          </a:xfrm>
        </p:grpSpPr>
        <p:pic>
          <p:nvPicPr>
            <p:cNvPr id="12"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r="18367"/>
            <a:stretch/>
          </p:blipFill>
          <p:spPr bwMode="auto">
            <a:xfrm>
              <a:off x="3352800" y="874531"/>
              <a:ext cx="4572000" cy="2209801"/>
            </a:xfrm>
            <a:prstGeom prst="rect">
              <a:avLst/>
            </a:prstGeom>
            <a:noFill/>
            <a:extLst>
              <a:ext uri="{909E8E84-426E-40DD-AFC4-6F175D3DCCD1}">
                <a14:hiddenFill xmlns:a14="http://schemas.microsoft.com/office/drawing/2010/main">
                  <a:solidFill>
                    <a:srgbClr val="FFFFFF"/>
                  </a:solidFill>
                </a14:hiddenFill>
              </a:ext>
            </a:extLst>
          </p:spPr>
        </p:pic>
        <p:sp>
          <p:nvSpPr>
            <p:cNvPr id="13" name="Rectangle 12"/>
            <p:cNvSpPr/>
            <p:nvPr/>
          </p:nvSpPr>
          <p:spPr>
            <a:xfrm>
              <a:off x="3688492" y="875268"/>
              <a:ext cx="883508" cy="467497"/>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971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1"/>
                                        </p:tgtEl>
                                        <p:attrNameLst>
                                          <p:attrName>style.visibility</p:attrName>
                                        </p:attrNameLst>
                                      </p:cBhvr>
                                      <p:to>
                                        <p:strVal val="visible"/>
                                      </p:to>
                                    </p:set>
                                    <p:anim calcmode="lin" valueType="num">
                                      <p:cBhvr additive="base">
                                        <p:cTn id="17" dur="500" fill="hold"/>
                                        <p:tgtEl>
                                          <p:spTgt spid="11"/>
                                        </p:tgtEl>
                                        <p:attrNameLst>
                                          <p:attrName>ppt_x</p:attrName>
                                        </p:attrNameLst>
                                      </p:cBhvr>
                                      <p:tavLst>
                                        <p:tav tm="0">
                                          <p:val>
                                            <p:strVal val="0-#ppt_w/2"/>
                                          </p:val>
                                        </p:tav>
                                        <p:tav tm="100000">
                                          <p:val>
                                            <p:strVal val="#ppt_x"/>
                                          </p:val>
                                        </p:tav>
                                      </p:tavLst>
                                    </p:anim>
                                    <p:anim calcmode="lin" valueType="num">
                                      <p:cBhvr additive="base">
                                        <p:cTn id="1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0"/>
                                        </p:tgtEl>
                                        <p:attrNameLst>
                                          <p:attrName>style.visibility</p:attrName>
                                        </p:attrNameLst>
                                      </p:cBhvr>
                                      <p:to>
                                        <p:strVal val="visible"/>
                                      </p:to>
                                    </p:set>
                                    <p:anim calcmode="lin" valueType="num">
                                      <p:cBhvr additive="base">
                                        <p:cTn id="27" dur="500" fill="hold"/>
                                        <p:tgtEl>
                                          <p:spTgt spid="10"/>
                                        </p:tgtEl>
                                        <p:attrNameLst>
                                          <p:attrName>ppt_x</p:attrName>
                                        </p:attrNameLst>
                                      </p:cBhvr>
                                      <p:tavLst>
                                        <p:tav tm="0">
                                          <p:val>
                                            <p:strVal val="0-#ppt_w/2"/>
                                          </p:val>
                                        </p:tav>
                                        <p:tav tm="100000">
                                          <p:val>
                                            <p:strVal val="#ppt_x"/>
                                          </p:val>
                                        </p:tav>
                                      </p:tavLst>
                                    </p:anim>
                                    <p:anim calcmode="lin" valueType="num">
                                      <p:cBhvr additive="base">
                                        <p:cTn id="28" dur="500" fill="hold"/>
                                        <p:tgtEl>
                                          <p:spTgt spid="1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𝑡</m:t>
                      </m:r>
                    </m:oMath>
                  </m:oMathPara>
                </a14:m>
                <a:endParaRPr lang="en-CA" sz="2400" b="0" dirty="0"/>
              </a:p>
              <a:p>
                <a:r>
                  <a:rPr lang="en-CA" sz="2400" b="0" dirty="0"/>
                  <a:t>Our salary increases </a:t>
                </a:r>
                <a:br>
                  <a:rPr lang="en-CA" sz="2400" b="0" dirty="0"/>
                </a:br>
                <a:r>
                  <a:rPr lang="en-CA" sz="2400" b="0" dirty="0"/>
                  <a:t>by one each year. </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793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=½ </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𝑡</m:t>
                        </m:r>
                      </m:e>
                      <m:sup>
                        <m:r>
                          <a:rPr lang="en-CA" sz="2400" b="0" i="1" smtClean="0">
                            <a:solidFill>
                              <a:schemeClr val="tx1"/>
                            </a:solidFill>
                            <a:latin typeface="Cambria Math" panose="02040503050406030204" pitchFamily="18" charset="0"/>
                          </a:rPr>
                          <m:t>2</m:t>
                        </m:r>
                      </m:sup>
                    </m:sSup>
                  </m:oMath>
                </a14:m>
                <a:endParaRPr lang="en-CA" sz="2400" b="0" dirty="0">
                  <a:solidFill>
                    <a:schemeClr val="tx1"/>
                  </a:solidFill>
                </a:endParaRPr>
              </a:p>
              <a:p>
                <a:r>
                  <a:rPr lang="en-CA" sz="2400" dirty="0"/>
                  <a:t>So our money grows </a:t>
                </a:r>
                <a:r>
                  <a:rPr lang="en-CA" sz="2400" dirty="0" err="1"/>
                  <a:t>quadratically</a:t>
                </a:r>
                <a:r>
                  <a:rPr lang="en-CA" sz="2400" dirty="0"/>
                  <a:t>.</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9" name="Picture 8"/>
          <p:cNvPicPr>
            <a:picLocks noChangeAspect="1"/>
          </p:cNvPicPr>
          <p:nvPr/>
        </p:nvPicPr>
        <p:blipFill>
          <a:blip r:embed="rId4"/>
          <a:stretch>
            <a:fillRect/>
          </a:stretch>
        </p:blipFill>
        <p:spPr>
          <a:xfrm>
            <a:off x="2367247" y="3925259"/>
            <a:ext cx="4665263" cy="2880000"/>
          </a:xfrm>
          <a:prstGeom prst="rect">
            <a:avLst/>
          </a:prstGeom>
        </p:spPr>
      </p:pic>
      <p:pic>
        <p:nvPicPr>
          <p:cNvPr id="14" name="Picture 13"/>
          <p:cNvPicPr>
            <a:picLocks noChangeAspect="1"/>
          </p:cNvPicPr>
          <p:nvPr/>
        </p:nvPicPr>
        <p:blipFill>
          <a:blip r:embed="rId5"/>
          <a:stretch>
            <a:fillRect/>
          </a:stretch>
        </p:blipFill>
        <p:spPr>
          <a:xfrm>
            <a:off x="3214858" y="1877462"/>
            <a:ext cx="3033542" cy="2000847"/>
          </a:xfrm>
          <a:prstGeom prst="rect">
            <a:avLst/>
          </a:prstGeom>
        </p:spPr>
      </p:pic>
    </p:spTree>
    <p:extLst>
      <p:ext uri="{BB962C8B-B14F-4D97-AF65-F5344CB8AC3E}">
        <p14:creationId xmlns:p14="http://schemas.microsoft.com/office/powerpoint/2010/main" val="639042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4"/>
                                        </p:tgtEl>
                                        <p:attrNameLst>
                                          <p:attrName>style.visibility</p:attrName>
                                        </p:attrNameLst>
                                      </p:cBhvr>
                                      <p:to>
                                        <p:strVal val="visible"/>
                                      </p:to>
                                    </p:set>
                                    <p:anim calcmode="lin" valueType="num">
                                      <p:cBhvr additive="base">
                                        <p:cTn id="17" dur="500" fill="hold"/>
                                        <p:tgtEl>
                                          <p:spTgt spid="14"/>
                                        </p:tgtEl>
                                        <p:attrNameLst>
                                          <p:attrName>ppt_x</p:attrName>
                                        </p:attrNameLst>
                                      </p:cBhvr>
                                      <p:tavLst>
                                        <p:tav tm="0">
                                          <p:val>
                                            <p:strVal val="0-#ppt_w/2"/>
                                          </p:val>
                                        </p:tav>
                                        <p:tav tm="100000">
                                          <p:val>
                                            <p:strVal val="#ppt_x"/>
                                          </p:val>
                                        </p:tav>
                                      </p:tavLst>
                                    </p:anim>
                                    <p:anim calcmode="lin" valueType="num">
                                      <p:cBhvr additive="base">
                                        <p:cTn id="1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0-#ppt_w/2"/>
                                          </p:val>
                                        </p:tav>
                                        <p:tav tm="100000">
                                          <p:val>
                                            <p:strVal val="#ppt_x"/>
                                          </p:val>
                                        </p:tav>
                                      </p:tavLst>
                                    </p:anim>
                                    <p:anim calcmode="lin" valueType="num">
                                      <p:cBhvr additive="base">
                                        <p:cTn id="24" dur="500" fill="hold"/>
                                        <p:tgtEl>
                                          <p:spTgt spid="6"/>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additive="base">
                                        <p:cTn id="27" dur="500" fill="hold"/>
                                        <p:tgtEl>
                                          <p:spTgt spid="9"/>
                                        </p:tgtEl>
                                        <p:attrNameLst>
                                          <p:attrName>ppt_x</p:attrName>
                                        </p:attrNameLst>
                                      </p:cBhvr>
                                      <p:tavLst>
                                        <p:tav tm="0">
                                          <p:val>
                                            <p:strVal val="0-#ppt_w/2"/>
                                          </p:val>
                                        </p:tav>
                                        <p:tav tm="100000">
                                          <p:val>
                                            <p:strVal val="#ppt_x"/>
                                          </p:val>
                                        </p:tav>
                                      </p:tavLst>
                                    </p:anim>
                                    <p:anim calcmode="lin" valueType="num">
                                      <p:cBhvr additive="base">
                                        <p:cTn id="28"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𝑦</m:t>
                      </m:r>
                    </m:oMath>
                  </m:oMathPara>
                </a14:m>
                <a:endParaRPr lang="en-CA" sz="2400" b="0" dirty="0"/>
              </a:p>
              <a:p>
                <a:r>
                  <a:rPr lang="en-CA" sz="2400" dirty="0"/>
                  <a:t>The growth rate</a:t>
                </a:r>
                <a:br>
                  <a:rPr lang="en-CA" sz="2400" dirty="0"/>
                </a:br>
                <a:r>
                  <a:rPr lang="en-CA" sz="2400" dirty="0"/>
                  <a:t> </a:t>
                </a:r>
                <a:r>
                  <a:rPr lang="en-CA" sz="2400" dirty="0">
                    <a:sym typeface="Symbol" panose="05050102010706020507" pitchFamily="18" charset="2"/>
                  </a:rPr>
                  <a:t> current value</a:t>
                </a:r>
                <a:endParaRPr lang="en-CA" sz="2400" dirty="0"/>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833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oMath>
                </a14:m>
                <a:endParaRPr lang="en-CA" sz="2400" b="0" dirty="0">
                  <a:solidFill>
                    <a:schemeClr val="tx1"/>
                  </a:solidFill>
                </a:endParaRPr>
              </a:p>
              <a:p>
                <a:r>
                  <a:rPr lang="en-CA" sz="2400" dirty="0"/>
                  <a:t>Value grows exponentially. </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12" name="Picture 11"/>
          <p:cNvPicPr>
            <a:picLocks noChangeAspect="1"/>
          </p:cNvPicPr>
          <p:nvPr/>
        </p:nvPicPr>
        <p:blipFill>
          <a:blip r:embed="rId4"/>
          <a:stretch>
            <a:fillRect/>
          </a:stretch>
        </p:blipFill>
        <p:spPr>
          <a:xfrm>
            <a:off x="1143000" y="2209800"/>
            <a:ext cx="7397385" cy="4495800"/>
          </a:xfrm>
          <a:prstGeom prst="rect">
            <a:avLst/>
          </a:prstGeom>
        </p:spPr>
      </p:pic>
    </p:spTree>
    <p:extLst>
      <p:ext uri="{BB962C8B-B14F-4D97-AF65-F5344CB8AC3E}">
        <p14:creationId xmlns:p14="http://schemas.microsoft.com/office/powerpoint/2010/main" val="336303456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xEl>
                                              <p:pRg st="1" end="1"/>
                                            </p:txEl>
                                          </p:spTgt>
                                        </p:tgtEl>
                                        <p:attrNameLst>
                                          <p:attrName>style.visibility</p:attrName>
                                        </p:attrNameLst>
                                      </p:cBhvr>
                                      <p:to>
                                        <p:strVal val="visible"/>
                                      </p:to>
                                    </p:set>
                                    <p:anim calcmode="lin" valueType="num">
                                      <p:cBhvr additive="base">
                                        <p:cTn id="13"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2"/>
                                        </p:tgtEl>
                                        <p:attrNameLst>
                                          <p:attrName>style.visibility</p:attrName>
                                        </p:attrNameLst>
                                      </p:cBhvr>
                                      <p:to>
                                        <p:strVal val="visible"/>
                                      </p:to>
                                    </p:set>
                                    <p:anim calcmode="lin" valueType="num">
                                      <p:cBhvr additive="base">
                                        <p:cTn id="23" dur="500" fill="hold"/>
                                        <p:tgtEl>
                                          <p:spTgt spid="12"/>
                                        </p:tgtEl>
                                        <p:attrNameLst>
                                          <p:attrName>ppt_x</p:attrName>
                                        </p:attrNameLst>
                                      </p:cBhvr>
                                      <p:tavLst>
                                        <p:tav tm="0">
                                          <p:val>
                                            <p:strVal val="0-#ppt_w/2"/>
                                          </p:val>
                                        </p:tav>
                                        <p:tav tm="100000">
                                          <p:val>
                                            <p:strVal val="#ppt_x"/>
                                          </p:val>
                                        </p:tav>
                                      </p:tavLst>
                                    </p:anim>
                                    <p:anim calcmode="lin" valueType="num">
                                      <p:cBhvr additive="base">
                                        <p:cTn id="24" dur="500" fill="hold"/>
                                        <p:tgtEl>
                                          <p:spTgt spid="1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Training Data</a:t>
            </a:r>
          </a:p>
        </p:txBody>
      </p:sp>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a set of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input/output pairs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endPar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Maybe each input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3"/>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pic>
        <p:nvPicPr>
          <p:cNvPr id="32" name="Picture 6" descr="https://encrypted-tbn2.gstatic.com/images?q=tbn:ANd9GcQxi0BXRGGWwpZlLt6x5i_eKwXhaJLwx7Ku7fvdkqS2tzyVEg1gR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5867400" y="1193802"/>
            <a:ext cx="1217213" cy="810000"/>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5"/>
                <a:stretch>
                  <a:fillRect l="-2605" t="-12791" r="-1489" b="-32558"/>
                </a:stretch>
              </a:blipFill>
            </p:spPr>
            <p:txBody>
              <a:bodyPr/>
              <a:lstStyle/>
              <a:p>
                <a:r>
                  <a:rPr lang="en-CA">
                    <a:noFill/>
                  </a:rPr>
                  <a:t> </a:t>
                </a:r>
              </a:p>
            </p:txBody>
          </p:sp>
        </mc:Fallback>
      </mc:AlternateContent>
      <p:grpSp>
        <p:nvGrpSpPr>
          <p:cNvPr id="38" name="Group 37"/>
          <p:cNvGrpSpPr/>
          <p:nvPr/>
        </p:nvGrpSpPr>
        <p:grpSpPr>
          <a:xfrm>
            <a:off x="76200" y="3962400"/>
            <a:ext cx="3766810" cy="2590800"/>
            <a:chOff x="76200" y="3962400"/>
            <a:chExt cx="3766810" cy="2590800"/>
          </a:xfrm>
        </p:grpSpPr>
        <p:grpSp>
          <p:nvGrpSpPr>
            <p:cNvPr id="39" name="Group 38"/>
            <p:cNvGrpSpPr/>
            <p:nvPr/>
          </p:nvGrpSpPr>
          <p:grpSpPr>
            <a:xfrm>
              <a:off x="76200" y="3962400"/>
              <a:ext cx="3766810" cy="2590800"/>
              <a:chOff x="76200" y="3962400"/>
              <a:chExt cx="3766810" cy="2590800"/>
            </a:xfrm>
          </p:grpSpPr>
          <p:cxnSp>
            <p:nvCxnSpPr>
              <p:cNvPr id="53" name="Straight Connector 5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54" name="Straight Connector 53"/>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5"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0" name="Group 39"/>
            <p:cNvGrpSpPr/>
            <p:nvPr/>
          </p:nvGrpSpPr>
          <p:grpSpPr>
            <a:xfrm>
              <a:off x="876128" y="4942080"/>
              <a:ext cx="2353800" cy="860040"/>
              <a:chOff x="875410" y="4942080"/>
              <a:chExt cx="2353800" cy="860040"/>
            </a:xfrm>
          </p:grpSpPr>
          <p:sp>
            <p:nvSpPr>
              <p:cNvPr id="41" name="Oval 4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2" name="Oval 4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3" name="Oval 42"/>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4" name="Oval 43"/>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5" name="Oval 4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6" name="Oval 4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7" name="Oval 46"/>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grpSp>
        <p:nvGrpSpPr>
          <p:cNvPr id="61" name="Group 60"/>
          <p:cNvGrpSpPr/>
          <p:nvPr/>
        </p:nvGrpSpPr>
        <p:grpSpPr>
          <a:xfrm>
            <a:off x="2596978" y="5155784"/>
            <a:ext cx="5755488" cy="1692036"/>
            <a:chOff x="2596978" y="5155784"/>
            <a:chExt cx="5755488" cy="1692036"/>
          </a:xfrm>
        </p:grpSpPr>
        <mc:AlternateContent xmlns:mc="http://schemas.openxmlformats.org/markup-compatibility/2006" xmlns:a14="http://schemas.microsoft.com/office/drawing/2010/main">
          <mc:Choice Requires="a14">
            <p:sp>
              <p:nvSpPr>
                <p:cNvPr id="62"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m:oMathPara>
                  </a14:m>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mc:Choice>
          <mc:Fallback xmlns="">
            <p:sp>
              <p:nvSpPr>
                <p:cNvPr id="62"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3" name="Rectangle 62"/>
            <p:cNvSpPr/>
            <p:nvPr/>
          </p:nvSpPr>
          <p:spPr>
            <a:xfrm>
              <a:off x="4939352" y="6324600"/>
              <a:ext cx="3413114"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a:t>
              </a:r>
              <a:r>
                <a:rPr kumimoji="0" lang="en-CA" sz="2800" b="0" i="1" u="none" strike="noStrike" kern="1200" cap="none" spc="0" normalizeH="0" baseline="0" noProof="0" dirty="0" err="1">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
              </a:r>
              <a:r>
                <a:rPr kumimoji="0" lang="en-CA" sz="2800" b="0" i="1" u="none" strike="noStrike" kern="1200" cap="none" spc="0" normalizeH="0" baseline="30000" noProof="0" dirty="0" err="1">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th</a:t>
              </a: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training input.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cxnSp>
          <p:nvCxnSpPr>
            <p:cNvPr id="64" name="Straight Connector 63"/>
            <p:cNvCxnSpPr/>
            <p:nvPr/>
          </p:nvCxnSpPr>
          <p:spPr bwMode="auto">
            <a:xfrm flipV="1">
              <a:off x="3039330" y="5155784"/>
              <a:ext cx="2990" cy="1245016"/>
            </a:xfrm>
            <a:prstGeom prst="line">
              <a:avLst/>
            </a:prstGeom>
            <a:noFill/>
            <a:ln w="12700" cap="sq" cmpd="sng" algn="ctr">
              <a:solidFill>
                <a:srgbClr val="FF00FF"/>
              </a:solidFill>
              <a:prstDash val="solid"/>
              <a:round/>
              <a:headEnd type="none" w="med" len="med"/>
              <a:tailEnd type="none" w="med" len="med"/>
            </a:ln>
            <a:effectLst/>
          </p:spPr>
        </p:cxnSp>
      </p:grpSp>
      <p:sp>
        <p:nvSpPr>
          <p:cNvPr id="6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a:t>
            </a:r>
          </a:p>
        </p:txBody>
      </p:sp>
      <p:grpSp>
        <p:nvGrpSpPr>
          <p:cNvPr id="29" name="Group 28"/>
          <p:cNvGrpSpPr/>
          <p:nvPr/>
        </p:nvGrpSpPr>
        <p:grpSpPr>
          <a:xfrm>
            <a:off x="3105291" y="4876800"/>
            <a:ext cx="6267309" cy="544661"/>
            <a:chOff x="3105291" y="4876800"/>
            <a:chExt cx="5962509" cy="544661"/>
          </a:xfrm>
        </p:grpSpPr>
        <p:cxnSp>
          <p:nvCxnSpPr>
            <p:cNvPr id="30" name="Straight Connector 29"/>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34" name="TextBox 33"/>
                <p:cNvSpPr txBox="1"/>
                <p:nvPr/>
              </p:nvSpPr>
              <p:spPr>
                <a:xfrm>
                  <a:off x="3847068" y="4876800"/>
                  <a:ext cx="421590" cy="492443"/>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nor/>
                          </m:rPr>
                          <a:rPr kumimoji="0" lang="en-CA" altLang="en-US" sz="32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y</m:t>
                        </m:r>
                        <m:r>
                          <m:rPr>
                            <m:nor/>
                          </m:rPr>
                          <a:rPr kumimoji="0" lang="en-CA" altLang="en-US" sz="32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m:t>d</m:t>
                        </m:r>
                      </m:oMath>
                    </m:oMathPara>
                  </a14:m>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3847068" y="4876800"/>
                  <a:ext cx="421590" cy="492443"/>
                </a:xfrm>
                <a:prstGeom prst="rect">
                  <a:avLst/>
                </a:prstGeom>
                <a:blipFill>
                  <a:blip r:embed="rId7"/>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Rectangle 34"/>
                <p:cNvSpPr/>
                <p:nvPr/>
              </p:nvSpPr>
              <p:spPr>
                <a:xfrm>
                  <a:off x="4892702" y="4898241"/>
                  <a:ext cx="4175098"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Supervisor's answer for</a:t>
                  </a:r>
                  <a:r>
                    <a:rPr kumimoji="0" lang="en-US" altLang="en-US" sz="2800" b="1"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0" name="Rectangle 39"/>
                <p:cNvSpPr>
                  <a:spLocks noRot="1" noChangeAspect="1" noMove="1" noResize="1" noEditPoints="1" noAdjustHandles="1" noChangeArrowheads="1" noChangeShapeType="1" noTextEdit="1"/>
                </p:cNvSpPr>
                <p:nvPr/>
              </p:nvSpPr>
              <p:spPr>
                <a:xfrm>
                  <a:off x="4892702" y="4898241"/>
                  <a:ext cx="4175098" cy="523220"/>
                </a:xfrm>
                <a:prstGeom prst="rect">
                  <a:avLst/>
                </a:prstGeom>
                <a:blipFill>
                  <a:blip r:embed="rId8"/>
                  <a:stretch>
                    <a:fillRect l="-2917" t="-12941" b="-32941"/>
                  </a:stretch>
                </a:blipFill>
              </p:spPr>
              <p:txBody>
                <a:bodyPr/>
                <a:lstStyle/>
                <a:p>
                  <a:r>
                    <a:rPr lang="en-CA">
                      <a:noFill/>
                    </a:rPr>
                    <a:t> </a:t>
                  </a:r>
                </a:p>
              </p:txBody>
            </p:sp>
          </mc:Fallback>
        </mc:AlternateContent>
      </p:grpSp>
      <p:sp>
        <p:nvSpPr>
          <p:cNvPr id="36" name="Rectangle 35"/>
          <p:cNvSpPr/>
          <p:nvPr/>
        </p:nvSpPr>
        <p:spPr>
          <a:xfrm>
            <a:off x="486228" y="2120205"/>
            <a:ext cx="8538600"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(provided by the supervisor)</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Regression: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 real value.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Categorizing: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labels it as a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cat,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dog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face,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or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bicycle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240645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2" end="2"/>
                                            </p:txEl>
                                          </p:spTgt>
                                        </p:tgtEl>
                                        <p:attrNameLst>
                                          <p:attrName>style.visibility</p:attrName>
                                        </p:attrNameLst>
                                      </p:cBhvr>
                                      <p:to>
                                        <p:strVal val="visible"/>
                                      </p:to>
                                    </p:set>
                                    <p:anim calcmode="lin" valueType="num">
                                      <p:cBhvr additive="base">
                                        <p:cTn id="7" dur="500" fill="hold"/>
                                        <p:tgtEl>
                                          <p:spTgt spid="31">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2"/>
                                        </p:tgtEl>
                                        <p:attrNameLst>
                                          <p:attrName>style.visibility</p:attrName>
                                        </p:attrNameLst>
                                      </p:cBhvr>
                                      <p:to>
                                        <p:strVal val="visible"/>
                                      </p:to>
                                    </p:set>
                                    <p:anim calcmode="lin" valueType="num">
                                      <p:cBhvr additive="base">
                                        <p:cTn id="11" dur="500" fill="hold"/>
                                        <p:tgtEl>
                                          <p:spTgt spid="32"/>
                                        </p:tgtEl>
                                        <p:attrNameLst>
                                          <p:attrName>ppt_x</p:attrName>
                                        </p:attrNameLst>
                                      </p:cBhvr>
                                      <p:tavLst>
                                        <p:tav tm="0">
                                          <p:val>
                                            <p:strVal val="0-#ppt_w/2"/>
                                          </p:val>
                                        </p:tav>
                                        <p:tav tm="100000">
                                          <p:val>
                                            <p:strVal val="#ppt_x"/>
                                          </p:val>
                                        </p:tav>
                                      </p:tavLst>
                                    </p:anim>
                                    <p:anim calcmode="lin" valueType="num">
                                      <p:cBhvr additive="base">
                                        <p:cTn id="12" dur="500" fill="hold"/>
                                        <p:tgtEl>
                                          <p:spTgt spid="32"/>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6">
                                            <p:txEl>
                                              <p:pRg st="0" end="0"/>
                                            </p:txEl>
                                          </p:spTgt>
                                        </p:tgtEl>
                                        <p:attrNameLst>
                                          <p:attrName>style.visibility</p:attrName>
                                        </p:attrNameLst>
                                      </p:cBhvr>
                                      <p:to>
                                        <p:strVal val="visible"/>
                                      </p:to>
                                    </p:set>
                                    <p:anim calcmode="lin" valueType="num">
                                      <p:cBhvr additive="base">
                                        <p:cTn id="17" dur="500" fill="hold"/>
                                        <p:tgtEl>
                                          <p:spTgt spid="36">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3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36">
                                            <p:txEl>
                                              <p:pRg st="1" end="1"/>
                                            </p:txEl>
                                          </p:spTgt>
                                        </p:tgtEl>
                                        <p:attrNameLst>
                                          <p:attrName>style.visibility</p:attrName>
                                        </p:attrNameLst>
                                      </p:cBhvr>
                                      <p:to>
                                        <p:strVal val="visible"/>
                                      </p:to>
                                    </p:set>
                                    <p:anim calcmode="lin" valueType="num">
                                      <p:cBhvr additive="base">
                                        <p:cTn id="23" dur="500" fill="hold"/>
                                        <p:tgtEl>
                                          <p:spTgt spid="36">
                                            <p:txEl>
                                              <p:pRg st="1" end="1"/>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3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6">
                                            <p:txEl>
                                              <p:pRg st="2" end="2"/>
                                            </p:txEl>
                                          </p:spTgt>
                                        </p:tgtEl>
                                        <p:attrNameLst>
                                          <p:attrName>style.visibility</p:attrName>
                                        </p:attrNameLst>
                                      </p:cBhvr>
                                      <p:to>
                                        <p:strVal val="visible"/>
                                      </p:to>
                                    </p:set>
                                    <p:anim calcmode="lin" valueType="num">
                                      <p:cBhvr additive="base">
                                        <p:cTn id="29" dur="500" fill="hold"/>
                                        <p:tgtEl>
                                          <p:spTgt spid="36">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6">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𝑦</m:t>
                      </m:r>
                    </m:oMath>
                  </m:oMathPara>
                </a14:m>
                <a:endParaRPr lang="en-CA" sz="2400" b="0" dirty="0"/>
              </a:p>
              <a:p>
                <a:r>
                  <a:rPr lang="en-CA" sz="2400" dirty="0"/>
                  <a:t># of inventions this year</a:t>
                </a:r>
                <a:br>
                  <a:rPr lang="en-CA" sz="2400" dirty="0"/>
                </a:br>
                <a:r>
                  <a:rPr lang="en-CA" sz="2400" dirty="0"/>
                  <a:t> </a:t>
                </a:r>
                <a:r>
                  <a:rPr lang="en-CA" sz="2400" dirty="0">
                    <a:sym typeface="Symbol" panose="05050102010706020507" pitchFamily="18" charset="2"/>
                  </a:rPr>
                  <a:t> what we already know</a:t>
                </a:r>
                <a:r>
                  <a:rPr lang="en-CA" sz="2400" dirty="0"/>
                  <a:t> </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833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oMath>
                </a14:m>
                <a:endParaRPr lang="en-CA" sz="2400" b="0" dirty="0">
                  <a:solidFill>
                    <a:schemeClr val="tx1"/>
                  </a:solidFill>
                </a:endParaRPr>
              </a:p>
              <a:p>
                <a:r>
                  <a:rPr lang="en-CA" sz="2400" dirty="0"/>
                  <a:t>Technology grows exponentially. </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grpSp>
        <p:nvGrpSpPr>
          <p:cNvPr id="3" name="Group 2"/>
          <p:cNvGrpSpPr/>
          <p:nvPr/>
        </p:nvGrpSpPr>
        <p:grpSpPr>
          <a:xfrm>
            <a:off x="1524000" y="2088909"/>
            <a:ext cx="6781800" cy="4692891"/>
            <a:chOff x="1524000" y="2088909"/>
            <a:chExt cx="6781800" cy="4692891"/>
          </a:xfrm>
        </p:grpSpPr>
        <p:pic>
          <p:nvPicPr>
            <p:cNvPr id="8" name="Picture 6" descr="Image result for technology growth"/>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24000" y="2088909"/>
              <a:ext cx="6781800" cy="4692891"/>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p:cNvSpPr/>
            <p:nvPr/>
          </p:nvSpPr>
          <p:spPr>
            <a:xfrm>
              <a:off x="7010400" y="5783698"/>
              <a:ext cx="685800" cy="144000"/>
            </a:xfrm>
            <a:prstGeom prst="rect">
              <a:avLst/>
            </a:prstGeom>
            <a:solidFill>
              <a:srgbClr val="FFFFFF"/>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9" name="Rectangle 8"/>
            <p:cNvSpPr/>
            <p:nvPr/>
          </p:nvSpPr>
          <p:spPr>
            <a:xfrm>
              <a:off x="7270804" y="5638800"/>
              <a:ext cx="685800" cy="144000"/>
            </a:xfrm>
            <a:prstGeom prst="rect">
              <a:avLst/>
            </a:prstGeom>
            <a:solidFill>
              <a:srgbClr val="FFFFFF"/>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0" name="Rectangle 9"/>
            <p:cNvSpPr/>
            <p:nvPr/>
          </p:nvSpPr>
          <p:spPr>
            <a:xfrm>
              <a:off x="7467600" y="5562600"/>
              <a:ext cx="685800" cy="144000"/>
            </a:xfrm>
            <a:prstGeom prst="rect">
              <a:avLst/>
            </a:prstGeom>
            <a:solidFill>
              <a:srgbClr val="FFFFFF"/>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1" name="Rectangle 10"/>
            <p:cNvSpPr/>
            <p:nvPr/>
          </p:nvSpPr>
          <p:spPr>
            <a:xfrm rot="18212896">
              <a:off x="7188260" y="5515169"/>
              <a:ext cx="482480" cy="320081"/>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0763829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𝑦</m:t>
                      </m:r>
                    </m:oMath>
                  </m:oMathPara>
                </a14:m>
                <a:endParaRPr lang="en-CA" sz="2400" b="0" dirty="0"/>
              </a:p>
              <a:p>
                <a:r>
                  <a:rPr lang="en-CA" sz="2400" dirty="0"/>
                  <a:t># births </a:t>
                </a:r>
                <a:br>
                  <a:rPr lang="en-CA" sz="2400" dirty="0"/>
                </a:br>
                <a:r>
                  <a:rPr lang="en-CA" sz="2400" dirty="0"/>
                  <a:t> </a:t>
                </a:r>
                <a:r>
                  <a:rPr lang="en-CA" sz="2400" dirty="0">
                    <a:sym typeface="Symbol" panose="05050102010706020507" pitchFamily="18" charset="2"/>
                  </a:rPr>
                  <a:t> # of people having babies</a:t>
                </a:r>
                <a:endParaRPr lang="en-CA" sz="2400" dirty="0"/>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833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oMath>
                </a14:m>
                <a:endParaRPr lang="en-CA" sz="2400" b="0" dirty="0">
                  <a:solidFill>
                    <a:schemeClr val="tx1"/>
                  </a:solidFill>
                </a:endParaRPr>
              </a:p>
              <a:p>
                <a:r>
                  <a:rPr lang="en-CA" sz="2400" dirty="0"/>
                  <a:t>Population grows exponentially. </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9" name="Picture 2" descr="Image result for world population growth"/>
          <p:cNvPicPr>
            <a:picLocks noChangeAspect="1" noChangeArrowheads="1"/>
          </p:cNvPicPr>
          <p:nvPr/>
        </p:nvPicPr>
        <p:blipFill rotWithShape="1">
          <a:blip r:embed="rId4">
            <a:extLst>
              <a:ext uri="{28A0092B-C50C-407E-A947-70E740481C1C}">
                <a14:useLocalDpi xmlns:a14="http://schemas.microsoft.com/office/drawing/2010/main" val="0"/>
              </a:ext>
            </a:extLst>
          </a:blip>
          <a:srcRect l="6397" t="17058" r="6492" b="12419"/>
          <a:stretch/>
        </p:blipFill>
        <p:spPr bwMode="auto">
          <a:xfrm>
            <a:off x="1219581" y="2209800"/>
            <a:ext cx="6933819" cy="452821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705197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9"/>
                                        </p:tgtEl>
                                        <p:attrNameLst>
                                          <p:attrName>style.visibility</p:attrName>
                                        </p:attrNameLst>
                                      </p:cBhvr>
                                      <p:to>
                                        <p:strVal val="visible"/>
                                      </p:to>
                                    </p:set>
                                    <p:anim calcmode="lin" valueType="num">
                                      <p:cBhvr additive="base">
                                        <p:cTn id="13" dur="500" fill="hold"/>
                                        <p:tgtEl>
                                          <p:spTgt spid="9"/>
                                        </p:tgtEl>
                                        <p:attrNameLst>
                                          <p:attrName>ppt_x</p:attrName>
                                        </p:attrNameLst>
                                      </p:cBhvr>
                                      <p:tavLst>
                                        <p:tav tm="0">
                                          <p:val>
                                            <p:strVal val="0-#ppt_w/2"/>
                                          </p:val>
                                        </p:tav>
                                        <p:tav tm="100000">
                                          <p:val>
                                            <p:strVal val="#ppt_x"/>
                                          </p:val>
                                        </p:tav>
                                      </p:tavLst>
                                    </p:anim>
                                    <p:anim calcmode="lin" valueType="num">
                                      <p:cBhvr additive="base">
                                        <p:cTn id="14"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1533240"/>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𝑦</m:t>
                      </m:r>
                    </m:oMath>
                  </m:oMathPara>
                </a14:m>
                <a:endParaRPr lang="en-CA" sz="2400" b="0" dirty="0"/>
              </a:p>
              <a:p>
                <a:r>
                  <a:rPr lang="en-CA" sz="2400" dirty="0"/>
                  <a:t># interest income </a:t>
                </a:r>
                <a:br>
                  <a:rPr lang="en-CA" sz="2400" dirty="0"/>
                </a:br>
                <a:r>
                  <a:rPr lang="en-CA" sz="2400" dirty="0"/>
                  <a:t>      </a:t>
                </a:r>
                <a:r>
                  <a:rPr lang="en-CA" sz="2400" dirty="0">
                    <a:sym typeface="Symbol" panose="05050102010706020507" pitchFamily="18" charset="2"/>
                  </a:rPr>
                  <a:t> amount in account.</a:t>
                </a:r>
                <a:endParaRPr lang="en-CA" sz="2400" dirty="0"/>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1533240"/>
              </a:xfrm>
              <a:prstGeom prst="rect">
                <a:avLst/>
              </a:prstGeom>
              <a:blipFill>
                <a:blip r:embed="rId2"/>
                <a:stretch>
                  <a:fillRect l="-1970" b="-833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3048000" cy="1200329"/>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oMath>
                </a14:m>
                <a:endParaRPr lang="en-CA" sz="2400" b="0" dirty="0">
                  <a:solidFill>
                    <a:schemeClr val="tx1"/>
                  </a:solidFill>
                </a:endParaRPr>
              </a:p>
              <a:p>
                <a:r>
                  <a:rPr lang="en-CA" sz="2400" dirty="0"/>
                  <a:t>Wealth grows exponentially. </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3048000" cy="1200329"/>
              </a:xfrm>
              <a:prstGeom prst="rect">
                <a:avLst/>
              </a:prstGeom>
              <a:blipFill>
                <a:blip r:embed="rId3"/>
                <a:stretch>
                  <a:fillRect l="-3000" b="-10660"/>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pic>
        <p:nvPicPr>
          <p:cNvPr id="8" name="Picture 8" descr="Image result for rich get richer"/>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43000" y="2971800"/>
            <a:ext cx="6866577" cy="370459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230989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1" end="1"/>
                                            </p:txEl>
                                          </p:spTgt>
                                        </p:tgtEl>
                                        <p:attrNameLst>
                                          <p:attrName>style.visibility</p:attrName>
                                        </p:attrNameLst>
                                      </p:cBhvr>
                                      <p:to>
                                        <p:strVal val="visible"/>
                                      </p:to>
                                    </p:set>
                                    <p:anim calcmode="lin" valueType="num">
                                      <p:cBhvr additive="base">
                                        <p:cTn id="7"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additive="base">
                                        <p:cTn id="13" dur="500" fill="hold"/>
                                        <p:tgtEl>
                                          <p:spTgt spid="8"/>
                                        </p:tgtEl>
                                        <p:attrNameLst>
                                          <p:attrName>ppt_x</p:attrName>
                                        </p:attrNameLst>
                                      </p:cBhvr>
                                      <p:tavLst>
                                        <p:tav tm="0">
                                          <p:val>
                                            <p:strVal val="0-#ppt_w/2"/>
                                          </p:val>
                                        </p:tav>
                                        <p:tav tm="100000">
                                          <p:val>
                                            <p:strVal val="#ppt_x"/>
                                          </p:val>
                                        </p:tav>
                                      </p:tavLst>
                                    </p:anim>
                                    <p:anim calcmode="lin" valueType="num">
                                      <p:cBhvr additive="base">
                                        <p:cTn id="14" dur="500" fill="hold"/>
                                        <p:tgtEl>
                                          <p:spTgt spid="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5" name="Rectangle 4"/>
              <p:cNvSpPr/>
              <p:nvPr/>
            </p:nvSpPr>
            <p:spPr>
              <a:xfrm>
                <a:off x="533400" y="609600"/>
                <a:ext cx="4953000" cy="2641236"/>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b="0" i="1" smtClean="0">
                          <a:latin typeface="Cambria Math" panose="02040503050406030204" pitchFamily="18" charset="0"/>
                        </a:rPr>
                        <m:t>𝑦</m:t>
                      </m:r>
                      <m:r>
                        <a:rPr lang="en-CA" sz="2400" b="0" i="1" smtClean="0">
                          <a:latin typeface="Cambria Math" panose="02040503050406030204" pitchFamily="18" charset="0"/>
                        </a:rPr>
                        <m:t> </m:t>
                      </m:r>
                      <m:sSup>
                        <m:sSupPr>
                          <m:ctrlPr>
                            <a:rPr lang="en-CA" sz="2400" b="0" i="1" smtClean="0">
                              <a:latin typeface="Cambria Math" panose="02040503050406030204" pitchFamily="18" charset="0"/>
                            </a:rPr>
                          </m:ctrlPr>
                        </m:sSupPr>
                        <m:e>
                          <m:r>
                            <a:rPr lang="en-CA" sz="2400" b="0" i="1" smtClean="0">
                              <a:latin typeface="Cambria Math" panose="02040503050406030204" pitchFamily="18" charset="0"/>
                            </a:rPr>
                            <m:t>𝑙𝑛</m:t>
                          </m:r>
                        </m:e>
                        <m:sup>
                          <m:r>
                            <a:rPr lang="en-CA" sz="2400" b="0" i="1" smtClean="0">
                              <a:latin typeface="Cambria Math" panose="02040503050406030204" pitchFamily="18" charset="0"/>
                            </a:rPr>
                            <m:t>2</m:t>
                          </m:r>
                        </m:sup>
                      </m:sSup>
                      <m:r>
                        <a:rPr lang="en-CA" sz="2400" b="0" i="1" smtClean="0">
                          <a:latin typeface="Cambria Math" panose="02040503050406030204" pitchFamily="18" charset="0"/>
                        </a:rPr>
                        <m:t>(</m:t>
                      </m:r>
                      <m:r>
                        <a:rPr lang="en-CA" sz="2400" b="0" i="1" smtClean="0">
                          <a:latin typeface="Cambria Math" panose="02040503050406030204" pitchFamily="18" charset="0"/>
                        </a:rPr>
                        <m:t>𝑦</m:t>
                      </m:r>
                      <m:r>
                        <a:rPr lang="en-CA" sz="2400" b="0" i="1" smtClean="0">
                          <a:latin typeface="Cambria Math" panose="02040503050406030204" pitchFamily="18" charset="0"/>
                        </a:rPr>
                        <m:t>)</m:t>
                      </m:r>
                    </m:oMath>
                  </m:oMathPara>
                </a14:m>
                <a:endParaRPr lang="en-CA" sz="2400" dirty="0"/>
              </a:p>
              <a:p>
                <a:r>
                  <a:rPr lang="en-CA" sz="2400" dirty="0"/>
                  <a:t># of inventions this year</a:t>
                </a:r>
                <a:br>
                  <a:rPr lang="en-CA" sz="2400" dirty="0"/>
                </a:br>
                <a:r>
                  <a:rPr lang="en-CA" sz="2400" dirty="0"/>
                  <a:t> </a:t>
                </a:r>
                <a:r>
                  <a:rPr lang="en-CA" sz="2400" dirty="0">
                    <a:sym typeface="Symbol" panose="05050102010706020507" pitchFamily="18" charset="2"/>
                  </a:rPr>
                  <a:t> slightly super linearly </a:t>
                </a:r>
                <a:br>
                  <a:rPr lang="en-CA" sz="2400" dirty="0">
                    <a:sym typeface="Symbol" panose="05050102010706020507" pitchFamily="18" charset="2"/>
                  </a:rPr>
                </a:br>
                <a:r>
                  <a:rPr lang="en-CA" sz="2400" dirty="0">
                    <a:sym typeface="Symbol" panose="05050102010706020507" pitchFamily="18" charset="2"/>
                  </a:rPr>
                  <a:t>    in what we already know</a:t>
                </a:r>
              </a:p>
              <a:p>
                <a:r>
                  <a:rPr lang="en-CA" sz="2400" dirty="0">
                    <a:sym typeface="Symbol" panose="05050102010706020507" pitchFamily="18" charset="2"/>
                  </a:rPr>
                  <a:t>Having AI really does change </a:t>
                </a:r>
                <a:br>
                  <a:rPr lang="en-CA" sz="2400" dirty="0">
                    <a:sym typeface="Symbol" panose="05050102010706020507" pitchFamily="18" charset="2"/>
                  </a:rPr>
                </a:br>
                <a:r>
                  <a:rPr lang="en-CA" sz="2400" dirty="0">
                    <a:sym typeface="Symbol" panose="05050102010706020507" pitchFamily="18" charset="2"/>
                  </a:rPr>
                  <a:t>things fast.</a:t>
                </a:r>
                <a:r>
                  <a:rPr lang="en-CA" sz="2400" dirty="0"/>
                  <a:t> </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2641236"/>
              </a:xfrm>
              <a:prstGeom prst="rect">
                <a:avLst/>
              </a:prstGeom>
              <a:blipFill>
                <a:blip r:embed="rId2"/>
                <a:stretch>
                  <a:fillRect l="-1970" b="-438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 name="Rectangle 5"/>
              <p:cNvSpPr/>
              <p:nvPr/>
            </p:nvSpPr>
            <p:spPr>
              <a:xfrm>
                <a:off x="5638800" y="609600"/>
                <a:ext cx="4419600" cy="1569660"/>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oMath>
                </a14:m>
                <a:endParaRPr lang="en-CA" sz="2400" b="0" dirty="0">
                  <a:solidFill>
                    <a:schemeClr val="tx1"/>
                  </a:solidFill>
                </a:endParaRPr>
              </a:p>
              <a:p>
                <a:r>
                  <a:rPr lang="en-CA" sz="2400" dirty="0"/>
                  <a:t>Technology grows </a:t>
                </a:r>
                <a:br>
                  <a:rPr lang="en-CA" sz="2400" dirty="0"/>
                </a:br>
                <a:r>
                  <a:rPr lang="en-CA" sz="2400" dirty="0">
                    <a:solidFill>
                      <a:srgbClr val="FF0000"/>
                    </a:solidFill>
                  </a:rPr>
                  <a:t>FASTER</a:t>
                </a:r>
                <a:r>
                  <a:rPr lang="en-CA" sz="2400" dirty="0"/>
                  <a:t> than </a:t>
                </a:r>
                <a:br>
                  <a:rPr lang="en-CA" sz="2400" dirty="0"/>
                </a:br>
                <a:r>
                  <a:rPr lang="en-CA" sz="2400" dirty="0"/>
                  <a:t>exponentially. </a:t>
                </a:r>
                <a:endParaRPr lang="en-CA" sz="2400" b="0" dirty="0">
                  <a:solidFill>
                    <a:schemeClr val="tx1"/>
                  </a:solidFill>
                </a:endParaRPr>
              </a:p>
            </p:txBody>
          </p:sp>
        </mc:Choice>
        <mc:Fallback xmlns="">
          <p:sp>
            <p:nvSpPr>
              <p:cNvPr id="6" name="Rectangle 5"/>
              <p:cNvSpPr>
                <a:spLocks noRot="1" noChangeAspect="1" noMove="1" noResize="1" noEditPoints="1" noAdjustHandles="1" noChangeArrowheads="1" noChangeShapeType="1" noTextEdit="1"/>
              </p:cNvSpPr>
              <p:nvPr/>
            </p:nvSpPr>
            <p:spPr>
              <a:xfrm>
                <a:off x="5638800" y="609600"/>
                <a:ext cx="4419600" cy="1569660"/>
              </a:xfrm>
              <a:prstGeom prst="rect">
                <a:avLst/>
              </a:prstGeom>
              <a:blipFill>
                <a:blip r:embed="rId3"/>
                <a:stretch>
                  <a:fillRect l="-2069" b="-8171"/>
                </a:stretch>
              </a:blipFill>
            </p:spPr>
            <p:txBody>
              <a:bodyPr/>
              <a:lstStyle/>
              <a:p>
                <a:r>
                  <a:rPr lang="en-CA">
                    <a:noFill/>
                  </a:rPr>
                  <a:t> </a:t>
                </a:r>
              </a:p>
            </p:txBody>
          </p:sp>
        </mc:Fallback>
      </mc:AlternateContent>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mc:AlternateContent xmlns:mc="http://schemas.openxmlformats.org/markup-compatibility/2006" xmlns:a14="http://schemas.microsoft.com/office/drawing/2010/main">
        <mc:Choice Requires="a14">
          <p:sp>
            <p:nvSpPr>
              <p:cNvPr id="9" name="Rectangle 8"/>
              <p:cNvSpPr/>
              <p:nvPr/>
            </p:nvSpPr>
            <p:spPr>
              <a:xfrm>
                <a:off x="5638800" y="2362200"/>
                <a:ext cx="4419600" cy="886397"/>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sup>
                    </m:sSup>
                  </m:oMath>
                </a14:m>
                <a:endParaRPr lang="en-CA" sz="2400" b="0" dirty="0">
                  <a:solidFill>
                    <a:schemeClr val="tx1"/>
                  </a:solidFill>
                </a:endParaRPr>
              </a:p>
              <a:p>
                <a:r>
                  <a:rPr lang="en-CA" sz="2400" dirty="0">
                    <a:solidFill>
                      <a:srgbClr val="FF0000"/>
                    </a:solidFill>
                  </a:rPr>
                  <a:t>FASTER</a:t>
                </a:r>
                <a:endParaRPr lang="en-CA" sz="2400" b="0" dirty="0">
                  <a:solidFill>
                    <a:srgbClr val="FF0000"/>
                  </a:solidFill>
                </a:endParaRPr>
              </a:p>
            </p:txBody>
          </p:sp>
        </mc:Choice>
        <mc:Fallback xmlns="">
          <p:sp>
            <p:nvSpPr>
              <p:cNvPr id="9" name="Rectangle 8"/>
              <p:cNvSpPr>
                <a:spLocks noRot="1" noChangeAspect="1" noMove="1" noResize="1" noEditPoints="1" noAdjustHandles="1" noChangeArrowheads="1" noChangeShapeType="1" noTextEdit="1"/>
              </p:cNvSpPr>
              <p:nvPr/>
            </p:nvSpPr>
            <p:spPr>
              <a:xfrm>
                <a:off x="5638800" y="2362200"/>
                <a:ext cx="4419600" cy="886397"/>
              </a:xfrm>
              <a:prstGeom prst="rect">
                <a:avLst/>
              </a:prstGeom>
              <a:blipFill>
                <a:blip r:embed="rId4"/>
                <a:stretch>
                  <a:fillRect l="-2069" b="-1448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638800" y="3200400"/>
                <a:ext cx="4419600" cy="966996"/>
              </a:xfrm>
              <a:prstGeom prst="rect">
                <a:avLst/>
              </a:prstGeom>
            </p:spPr>
            <p:txBody>
              <a:bodyPr wrap="square">
                <a:spAutoFit/>
              </a:bodyPr>
              <a:lstStyle/>
              <a:p>
                <a:r>
                  <a:rPr lang="en-CA" sz="2400" b="0" dirty="0">
                    <a:solidFill>
                      <a:schemeClr val="tx1"/>
                    </a:solidFill>
                  </a:rPr>
                  <a:t> </a:t>
                </a:r>
                <a14:m>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r>
                                  <a:rPr lang="en-CA" sz="2400" b="0" i="1" smtClean="0">
                                    <a:solidFill>
                                      <a:schemeClr val="tx1"/>
                                    </a:solidFill>
                                    <a:latin typeface="Cambria Math" panose="02040503050406030204" pitchFamily="18" charset="0"/>
                                  </a:rPr>
                                  <m:t>𝑡</m:t>
                                </m:r>
                              </m:sup>
                            </m:sSup>
                          </m:sup>
                        </m:sSup>
                      </m:sup>
                    </m:sSup>
                  </m:oMath>
                </a14:m>
                <a:endParaRPr lang="en-CA" sz="2400" b="0" dirty="0">
                  <a:solidFill>
                    <a:schemeClr val="tx1"/>
                  </a:solidFill>
                </a:endParaRPr>
              </a:p>
              <a:p>
                <a:r>
                  <a:rPr lang="en-CA" sz="2400" dirty="0">
                    <a:solidFill>
                      <a:srgbClr val="FF0000"/>
                    </a:solidFill>
                  </a:rPr>
                  <a:t>FASTER</a:t>
                </a:r>
                <a:endParaRPr lang="en-CA" sz="2400" b="0" dirty="0">
                  <a:solidFill>
                    <a:srgbClr val="FF0000"/>
                  </a:solidFill>
                </a:endParaRPr>
              </a:p>
            </p:txBody>
          </p:sp>
        </mc:Choice>
        <mc:Fallback xmlns="">
          <p:sp>
            <p:nvSpPr>
              <p:cNvPr id="10" name="Rectangle 9"/>
              <p:cNvSpPr>
                <a:spLocks noRot="1" noChangeAspect="1" noMove="1" noResize="1" noEditPoints="1" noAdjustHandles="1" noChangeArrowheads="1" noChangeShapeType="1" noTextEdit="1"/>
              </p:cNvSpPr>
              <p:nvPr/>
            </p:nvSpPr>
            <p:spPr>
              <a:xfrm>
                <a:off x="5638800" y="3200400"/>
                <a:ext cx="4419600" cy="966996"/>
              </a:xfrm>
              <a:prstGeom prst="rect">
                <a:avLst/>
              </a:prstGeom>
              <a:blipFill>
                <a:blip r:embed="rId5"/>
                <a:stretch>
                  <a:fillRect l="-2069" b="-11950"/>
                </a:stretch>
              </a:blipFill>
            </p:spPr>
            <p:txBody>
              <a:bodyPr/>
              <a:lstStyle/>
              <a:p>
                <a:r>
                  <a:rPr lang="en-CA">
                    <a:noFill/>
                  </a:rPr>
                  <a:t> </a:t>
                </a:r>
              </a:p>
            </p:txBody>
          </p:sp>
        </mc:Fallback>
      </mc:AlternateContent>
      <p:sp>
        <p:nvSpPr>
          <p:cNvPr id="11" name="Rectangle 10"/>
          <p:cNvSpPr/>
          <p:nvPr/>
        </p:nvSpPr>
        <p:spPr>
          <a:xfrm>
            <a:off x="5638800" y="4191000"/>
            <a:ext cx="4419600" cy="1200329"/>
          </a:xfrm>
          <a:prstGeom prst="rect">
            <a:avLst/>
          </a:prstGeom>
        </p:spPr>
        <p:txBody>
          <a:bodyPr wrap="square">
            <a:spAutoFit/>
          </a:bodyPr>
          <a:lstStyle/>
          <a:p>
            <a:r>
              <a:rPr lang="en-CA" sz="2400" b="0" dirty="0">
                <a:solidFill>
                  <a:schemeClr val="tx1"/>
                </a:solidFill>
              </a:rPr>
              <a:t>All of these in finite time</a:t>
            </a:r>
          </a:p>
          <a:p>
            <a:r>
              <a:rPr lang="en-CA" sz="2400" dirty="0"/>
              <a:t>stay </a:t>
            </a:r>
            <a:r>
              <a:rPr lang="en-CA" sz="2400" b="0" dirty="0">
                <a:solidFill>
                  <a:schemeClr val="tx1"/>
                </a:solidFill>
              </a:rPr>
              <a:t>finite! </a:t>
            </a:r>
          </a:p>
          <a:p>
            <a:r>
              <a:rPr lang="en-CA" sz="2400" dirty="0">
                <a:solidFill>
                  <a:srgbClr val="FF0000"/>
                </a:solidFill>
              </a:rPr>
              <a:t>FASTER</a:t>
            </a:r>
            <a:endParaRPr lang="en-CA" sz="2400" b="0" dirty="0">
              <a:solidFill>
                <a:srgbClr val="FF0000"/>
              </a:solidFill>
            </a:endParaRPr>
          </a:p>
        </p:txBody>
      </p:sp>
    </p:spTree>
    <p:extLst>
      <p:ext uri="{BB962C8B-B14F-4D97-AF65-F5344CB8AC3E}">
        <p14:creationId xmlns:p14="http://schemas.microsoft.com/office/powerpoint/2010/main" val="14311855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5">
                                            <p:txEl>
                                              <p:pRg st="1" end="1"/>
                                            </p:txEl>
                                          </p:spTgt>
                                        </p:tgtEl>
                                        <p:attrNameLst>
                                          <p:attrName>style.visibility</p:attrName>
                                        </p:attrNameLst>
                                      </p:cBhvr>
                                      <p:to>
                                        <p:strVal val="visible"/>
                                      </p:to>
                                    </p:set>
                                    <p:anim calcmode="lin" valueType="num">
                                      <p:cBhvr additive="base">
                                        <p:cTn id="11"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5">
                                            <p:txEl>
                                              <p:pRg st="1" end="1"/>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
                                            <p:txEl>
                                              <p:pRg st="2" end="2"/>
                                            </p:txEl>
                                          </p:spTgt>
                                        </p:tgtEl>
                                        <p:attrNameLst>
                                          <p:attrName>style.visibility</p:attrName>
                                        </p:attrNameLst>
                                      </p:cBhvr>
                                      <p:to>
                                        <p:strVal val="visible"/>
                                      </p:to>
                                    </p:set>
                                    <p:anim calcmode="lin" valueType="num">
                                      <p:cBhvr additive="base">
                                        <p:cTn id="15" dur="500" fill="hold"/>
                                        <p:tgtEl>
                                          <p:spTgt spid="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
                                            <p:txEl>
                                              <p:pRg st="1" end="1"/>
                                            </p:txEl>
                                          </p:spTgt>
                                        </p:tgtEl>
                                        <p:attrNameLst>
                                          <p:attrName>style.visibility</p:attrName>
                                        </p:attrNameLst>
                                      </p:cBhvr>
                                      <p:to>
                                        <p:strVal val="visible"/>
                                      </p:to>
                                    </p:set>
                                    <p:anim calcmode="lin" valueType="num">
                                      <p:cBhvr additive="base">
                                        <p:cTn id="21"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9">
                                            <p:txEl>
                                              <p:pRg st="0" end="0"/>
                                            </p:txEl>
                                          </p:spTgt>
                                        </p:tgtEl>
                                        <p:attrNameLst>
                                          <p:attrName>style.visibility</p:attrName>
                                        </p:attrNameLst>
                                      </p:cBhvr>
                                      <p:to>
                                        <p:strVal val="visible"/>
                                      </p:to>
                                    </p:set>
                                    <p:anim calcmode="lin" valueType="num">
                                      <p:cBhvr additive="base">
                                        <p:cTn id="2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9">
                                            <p:txEl>
                                              <p:pRg st="1" end="1"/>
                                            </p:txEl>
                                          </p:spTgt>
                                        </p:tgtEl>
                                        <p:attrNameLst>
                                          <p:attrName>style.visibility</p:attrName>
                                        </p:attrNameLst>
                                      </p:cBhvr>
                                      <p:to>
                                        <p:strVal val="visible"/>
                                      </p:to>
                                    </p:set>
                                    <p:anim calcmode="lin" valueType="num">
                                      <p:cBhvr additive="base">
                                        <p:cTn id="3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
                                            <p:txEl>
                                              <p:pRg st="0" end="0"/>
                                            </p:txEl>
                                          </p:spTgt>
                                        </p:tgtEl>
                                        <p:attrNameLst>
                                          <p:attrName>style.visibility</p:attrName>
                                        </p:attrNameLst>
                                      </p:cBhvr>
                                      <p:to>
                                        <p:strVal val="visible"/>
                                      </p:to>
                                    </p:set>
                                    <p:anim calcmode="lin" valueType="num">
                                      <p:cBhvr additive="base">
                                        <p:cTn id="39"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0">
                                            <p:txEl>
                                              <p:pRg st="1" end="1"/>
                                            </p:txEl>
                                          </p:spTgt>
                                        </p:tgtEl>
                                        <p:attrNameLst>
                                          <p:attrName>style.visibility</p:attrName>
                                        </p:attrNameLst>
                                      </p:cBhvr>
                                      <p:to>
                                        <p:strVal val="visible"/>
                                      </p:to>
                                    </p:set>
                                    <p:anim calcmode="lin" valueType="num">
                                      <p:cBhvr additive="base">
                                        <p:cTn id="45"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46"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nodeType="clickEffect">
                                  <p:stCondLst>
                                    <p:cond delay="0"/>
                                  </p:stCondLst>
                                  <p:childTnLst>
                                    <p:set>
                                      <p:cBhvr>
                                        <p:cTn id="50" dur="1" fill="hold">
                                          <p:stCondLst>
                                            <p:cond delay="0"/>
                                          </p:stCondLst>
                                        </p:cTn>
                                        <p:tgtEl>
                                          <p:spTgt spid="11">
                                            <p:txEl>
                                              <p:pRg st="0" end="0"/>
                                            </p:txEl>
                                          </p:spTgt>
                                        </p:tgtEl>
                                        <p:attrNameLst>
                                          <p:attrName>style.visibility</p:attrName>
                                        </p:attrNameLst>
                                      </p:cBhvr>
                                      <p:to>
                                        <p:strVal val="visible"/>
                                      </p:to>
                                    </p:set>
                                    <p:anim calcmode="lin" valueType="num">
                                      <p:cBhvr additive="base">
                                        <p:cTn id="51"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52"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1">
                                            <p:txEl>
                                              <p:pRg st="1" end="1"/>
                                            </p:txEl>
                                          </p:spTgt>
                                        </p:tgtEl>
                                        <p:attrNameLst>
                                          <p:attrName>style.visibility</p:attrName>
                                        </p:attrNameLst>
                                      </p:cBhvr>
                                      <p:to>
                                        <p:strVal val="visible"/>
                                      </p:to>
                                    </p:set>
                                    <p:anim calcmode="lin" valueType="num">
                                      <p:cBhvr additive="base">
                                        <p:cTn id="57" dur="500" fill="hold"/>
                                        <p:tgtEl>
                                          <p:spTgt spid="11">
                                            <p:txEl>
                                              <p:pRg st="1" end="1"/>
                                            </p:txEl>
                                          </p:spTgt>
                                        </p:tgtEl>
                                        <p:attrNameLst>
                                          <p:attrName>ppt_x</p:attrName>
                                        </p:attrNameLst>
                                      </p:cBhvr>
                                      <p:tavLst>
                                        <p:tav tm="0">
                                          <p:val>
                                            <p:strVal val="0-#ppt_w/2"/>
                                          </p:val>
                                        </p:tav>
                                        <p:tav tm="100000">
                                          <p:val>
                                            <p:strVal val="#ppt_x"/>
                                          </p:val>
                                        </p:tav>
                                      </p:tavLst>
                                    </p:anim>
                                    <p:anim calcmode="lin" valueType="num">
                                      <p:cBhvr additive="base">
                                        <p:cTn id="58" dur="500" fill="hold"/>
                                        <p:tgtEl>
                                          <p:spTgt spid="1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11">
                                            <p:txEl>
                                              <p:pRg st="2" end="2"/>
                                            </p:txEl>
                                          </p:spTgt>
                                        </p:tgtEl>
                                        <p:attrNameLst>
                                          <p:attrName>style.visibility</p:attrName>
                                        </p:attrNameLst>
                                      </p:cBhvr>
                                      <p:to>
                                        <p:strVal val="visible"/>
                                      </p:to>
                                    </p:set>
                                    <p:anim calcmode="lin" valueType="num">
                                      <p:cBhvr additive="base">
                                        <p:cTn id="63" dur="500" fill="hold"/>
                                        <p:tgtEl>
                                          <p:spTgt spid="11">
                                            <p:txEl>
                                              <p:pRg st="2" end="2"/>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Singularity</a:t>
            </a:r>
          </a:p>
        </p:txBody>
      </p:sp>
      <p:sp>
        <p:nvSpPr>
          <p:cNvPr id="12" name="Rectangle 11"/>
          <p:cNvSpPr/>
          <p:nvPr/>
        </p:nvSpPr>
        <p:spPr>
          <a:xfrm>
            <a:off x="5715000" y="1349493"/>
            <a:ext cx="4419600" cy="1077218"/>
          </a:xfrm>
          <a:prstGeom prst="rect">
            <a:avLst/>
          </a:prstGeom>
        </p:spPr>
        <p:txBody>
          <a:bodyPr wrap="square">
            <a:spAutoFit/>
          </a:bodyPr>
          <a:lstStyle/>
          <a:p>
            <a:r>
              <a:rPr lang="en-CA" sz="2400" b="0" dirty="0">
                <a:solidFill>
                  <a:schemeClr val="tx1"/>
                </a:solidFill>
              </a:rPr>
              <a:t>This does not look so bad.</a:t>
            </a:r>
            <a:br>
              <a:rPr lang="en-CA" sz="2400" dirty="0"/>
            </a:br>
            <a:r>
              <a:rPr lang="en-CA" sz="1600" b="0" dirty="0">
                <a:solidFill>
                  <a:schemeClr val="tx1"/>
                </a:solidFill>
              </a:rPr>
              <a:t>  </a:t>
            </a:r>
          </a:p>
          <a:p>
            <a:r>
              <a:rPr lang="en-CA" sz="2400" dirty="0"/>
              <a:t>When </a:t>
            </a:r>
            <a:r>
              <a:rPr lang="en-CA" sz="2400" i="1" dirty="0"/>
              <a:t>time</a:t>
            </a:r>
            <a:r>
              <a:rPr lang="en-CA" sz="2400" dirty="0"/>
              <a:t> = 12:00pm,</a:t>
            </a:r>
          </a:p>
        </p:txBody>
      </p:sp>
      <mc:AlternateContent xmlns:mc="http://schemas.openxmlformats.org/markup-compatibility/2006" xmlns:a14="http://schemas.microsoft.com/office/drawing/2010/main">
        <mc:Choice Requires="a14">
          <p:sp>
            <p:nvSpPr>
              <p:cNvPr id="13" name="Rectangle 12"/>
              <p:cNvSpPr/>
              <p:nvPr/>
            </p:nvSpPr>
            <p:spPr>
              <a:xfrm>
                <a:off x="5562600" y="685800"/>
                <a:ext cx="2209800" cy="540789"/>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en-CA" sz="2400" b="0" i="1" smtClean="0">
                          <a:solidFill>
                            <a:schemeClr val="tx1"/>
                          </a:solidFill>
                          <a:latin typeface="Cambria Math" panose="02040503050406030204" pitchFamily="18" charset="0"/>
                        </a:rPr>
                        <m:t>𝑦</m:t>
                      </m:r>
                      <m:r>
                        <a:rPr lang="en-CA" sz="2400" b="0" i="1" smtClean="0">
                          <a:solidFill>
                            <a:schemeClr val="tx1"/>
                          </a:solidFill>
                          <a:latin typeface="Cambria Math" panose="02040503050406030204" pitchFamily="18" charset="0"/>
                        </a:rPr>
                        <m:t>=</m:t>
                      </m:r>
                      <m:sSup>
                        <m:sSupPr>
                          <m:ctrlPr>
                            <a:rPr lang="en-CA" sz="2400" b="0" i="1" smtClean="0">
                              <a:solidFill>
                                <a:schemeClr val="tx1"/>
                              </a:solidFill>
                              <a:latin typeface="Cambria Math" panose="02040503050406030204" pitchFamily="18" charset="0"/>
                            </a:rPr>
                          </m:ctrlPr>
                        </m:sSupPr>
                        <m:e>
                          <m:r>
                            <a:rPr lang="en-CA" sz="2400" b="0" i="1" smtClean="0">
                              <a:solidFill>
                                <a:schemeClr val="tx1"/>
                              </a:solidFill>
                              <a:latin typeface="Cambria Math" panose="02040503050406030204" pitchFamily="18" charset="0"/>
                            </a:rPr>
                            <m:t>𝑒</m:t>
                          </m:r>
                        </m:e>
                        <m:sup>
                          <m:f>
                            <m:fPr>
                              <m:type m:val="skw"/>
                              <m:ctrlPr>
                                <a:rPr lang="en-CA" sz="2400" b="0" i="1" smtClean="0">
                                  <a:solidFill>
                                    <a:schemeClr val="tx1"/>
                                  </a:solidFill>
                                  <a:latin typeface="Cambria Math" panose="02040503050406030204" pitchFamily="18" charset="0"/>
                                </a:rPr>
                              </m:ctrlPr>
                            </m:fPr>
                            <m:num>
                              <m:r>
                                <a:rPr lang="en-CA" sz="2400" b="0" i="1" smtClean="0">
                                  <a:solidFill>
                                    <a:schemeClr val="tx1"/>
                                  </a:solidFill>
                                  <a:latin typeface="Cambria Math" panose="02040503050406030204" pitchFamily="18" charset="0"/>
                                </a:rPr>
                                <m:t>1</m:t>
                              </m:r>
                            </m:num>
                            <m:den>
                              <m:r>
                                <a:rPr lang="en-CA" sz="2400" b="0" i="1" smtClean="0">
                                  <a:solidFill>
                                    <a:schemeClr val="tx1"/>
                                  </a:solidFill>
                                  <a:latin typeface="Cambria Math" panose="02040503050406030204" pitchFamily="18" charset="0"/>
                                </a:rPr>
                                <m:t>12−</m:t>
                              </m:r>
                              <m:r>
                                <a:rPr lang="en-CA" sz="2400" b="0" i="1" smtClean="0">
                                  <a:solidFill>
                                    <a:schemeClr val="tx1"/>
                                  </a:solidFill>
                                  <a:latin typeface="Cambria Math" panose="02040503050406030204" pitchFamily="18" charset="0"/>
                                </a:rPr>
                                <m:t>𝑡</m:t>
                              </m:r>
                            </m:den>
                          </m:f>
                          <m:r>
                            <m:rPr>
                              <m:nor/>
                            </m:rPr>
                            <a:rPr lang="en-CA" sz="2400" dirty="0"/>
                            <m:t> </m:t>
                          </m:r>
                        </m:sup>
                      </m:sSup>
                    </m:oMath>
                  </m:oMathPara>
                </a14:m>
                <a:endParaRPr lang="en-CA" sz="2400" dirty="0">
                  <a:solidFill>
                    <a:schemeClr val="tx1"/>
                  </a:solidFill>
                </a:endParaRPr>
              </a:p>
            </p:txBody>
          </p:sp>
        </mc:Choice>
        <mc:Fallback xmlns="">
          <p:sp>
            <p:nvSpPr>
              <p:cNvPr id="13" name="Rectangle 12"/>
              <p:cNvSpPr>
                <a:spLocks noRot="1" noChangeAspect="1" noMove="1" noResize="1" noEditPoints="1" noAdjustHandles="1" noChangeArrowheads="1" noChangeShapeType="1" noTextEdit="1"/>
              </p:cNvSpPr>
              <p:nvPr/>
            </p:nvSpPr>
            <p:spPr>
              <a:xfrm>
                <a:off x="5562600" y="685800"/>
                <a:ext cx="2209800" cy="540789"/>
              </a:xfrm>
              <a:prstGeom prst="rect">
                <a:avLst/>
              </a:prstGeom>
              <a:blipFill>
                <a:blip r:embed="rId2"/>
                <a:stretch>
                  <a:fillRect/>
                </a:stretch>
              </a:blipFill>
            </p:spPr>
            <p:txBody>
              <a:bodyPr/>
              <a:lstStyle/>
              <a:p>
                <a:r>
                  <a:rPr lang="en-CA">
                    <a:noFill/>
                  </a:rPr>
                  <a:t> </a:t>
                </a:r>
              </a:p>
            </p:txBody>
          </p:sp>
        </mc:Fallback>
      </mc:AlternateContent>
      <p:pic>
        <p:nvPicPr>
          <p:cNvPr id="36" name="Picture 12" descr="Image result for singularity"/>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545020" y="3219468"/>
            <a:ext cx="3304422" cy="3304422"/>
          </a:xfrm>
          <a:prstGeom prst="rect">
            <a:avLst/>
          </a:prstGeom>
          <a:noFill/>
          <a:extLst>
            <a:ext uri="{909E8E84-426E-40DD-AFC4-6F175D3DCCD1}">
              <a14:hiddenFill xmlns:a14="http://schemas.microsoft.com/office/drawing/2010/main">
                <a:solidFill>
                  <a:srgbClr val="FFFFFF"/>
                </a:solidFill>
              </a14:hiddenFill>
            </a:ext>
          </a:extLst>
        </p:spPr>
      </p:pic>
      <p:grpSp>
        <p:nvGrpSpPr>
          <p:cNvPr id="6" name="Group 5"/>
          <p:cNvGrpSpPr/>
          <p:nvPr/>
        </p:nvGrpSpPr>
        <p:grpSpPr>
          <a:xfrm>
            <a:off x="-203400" y="2944062"/>
            <a:ext cx="5469609" cy="3996000"/>
            <a:chOff x="-203400" y="2901462"/>
            <a:chExt cx="5469609" cy="3996000"/>
          </a:xfrm>
        </p:grpSpPr>
        <p:grpSp>
          <p:nvGrpSpPr>
            <p:cNvPr id="29" name="Group 28"/>
            <p:cNvGrpSpPr/>
            <p:nvPr/>
          </p:nvGrpSpPr>
          <p:grpSpPr>
            <a:xfrm>
              <a:off x="76200" y="3200400"/>
              <a:ext cx="5190009" cy="3310547"/>
              <a:chOff x="76200" y="3200400"/>
              <a:chExt cx="5190009" cy="3310547"/>
            </a:xfrm>
          </p:grpSpPr>
          <p:pic>
            <p:nvPicPr>
              <p:cNvPr id="30" name="Picture 29"/>
              <p:cNvPicPr>
                <a:picLocks noChangeAspect="1"/>
              </p:cNvPicPr>
              <p:nvPr/>
            </p:nvPicPr>
            <p:blipFill rotWithShape="1">
              <a:blip r:embed="rId4"/>
              <a:srcRect l="8597" t="-1523" r="10426" b="1523"/>
              <a:stretch/>
            </p:blipFill>
            <p:spPr>
              <a:xfrm>
                <a:off x="76200" y="3200400"/>
                <a:ext cx="5190009" cy="3310547"/>
              </a:xfrm>
              <a:prstGeom prst="rect">
                <a:avLst/>
              </a:prstGeom>
            </p:spPr>
          </p:pic>
          <p:sp>
            <p:nvSpPr>
              <p:cNvPr id="31" name="Rectangle 30"/>
              <p:cNvSpPr/>
              <p:nvPr/>
            </p:nvSpPr>
            <p:spPr>
              <a:xfrm>
                <a:off x="2133600" y="3463800"/>
                <a:ext cx="1542654" cy="2556000"/>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2" name="Rectangle 31"/>
              <p:cNvSpPr/>
              <p:nvPr/>
            </p:nvSpPr>
            <p:spPr>
              <a:xfrm flipV="1">
                <a:off x="1049215" y="6177395"/>
                <a:ext cx="3810000" cy="205817"/>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3" name="Rectangle 32"/>
              <p:cNvSpPr/>
              <p:nvPr/>
            </p:nvSpPr>
            <p:spPr>
              <a:xfrm flipH="1" flipV="1">
                <a:off x="113118" y="3250836"/>
                <a:ext cx="432000" cy="3149962"/>
              </a:xfrm>
              <a:prstGeom prst="rect">
                <a:avLst/>
              </a:prstGeom>
              <a:solidFill>
                <a:srgbClr val="FFFFFF"/>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4" name="Picture 33"/>
              <p:cNvPicPr>
                <a:picLocks noChangeAspect="1"/>
              </p:cNvPicPr>
              <p:nvPr/>
            </p:nvPicPr>
            <p:blipFill rotWithShape="1">
              <a:blip r:embed="rId5"/>
              <a:srcRect l="25537" t="83257" r="31246" b="9351"/>
              <a:stretch/>
            </p:blipFill>
            <p:spPr>
              <a:xfrm>
                <a:off x="2731476" y="5943600"/>
                <a:ext cx="2450124" cy="240318"/>
              </a:xfrm>
              <a:prstGeom prst="rect">
                <a:avLst/>
              </a:prstGeom>
            </p:spPr>
          </p:pic>
          <p:pic>
            <p:nvPicPr>
              <p:cNvPr id="35" name="Picture 34"/>
              <p:cNvPicPr>
                <a:picLocks noChangeAspect="1"/>
              </p:cNvPicPr>
              <p:nvPr/>
            </p:nvPicPr>
            <p:blipFill rotWithShape="1">
              <a:blip r:embed="rId5"/>
              <a:srcRect l="25537" t="83257" r="31246" b="9351"/>
              <a:stretch/>
            </p:blipFill>
            <p:spPr>
              <a:xfrm>
                <a:off x="1905000" y="5943600"/>
                <a:ext cx="2450124" cy="240318"/>
              </a:xfrm>
              <a:prstGeom prst="rect">
                <a:avLst/>
              </a:prstGeom>
            </p:spPr>
          </p:pic>
        </p:grpSp>
        <p:sp>
          <p:nvSpPr>
            <p:cNvPr id="37" name="Rectangle 36"/>
            <p:cNvSpPr/>
            <p:nvPr/>
          </p:nvSpPr>
          <p:spPr>
            <a:xfrm flipH="1" flipV="1">
              <a:off x="-203400" y="3169200"/>
              <a:ext cx="432000" cy="3384000"/>
            </a:xfrm>
            <a:prstGeom prst="rect">
              <a:avLst/>
            </a:prstGeom>
            <a:solidFill>
              <a:srgbClr val="000066"/>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8" name="Picture 37"/>
            <p:cNvPicPr>
              <a:picLocks noChangeAspect="1"/>
            </p:cNvPicPr>
            <p:nvPr/>
          </p:nvPicPr>
          <p:blipFill>
            <a:blip r:embed="rId6"/>
            <a:stretch>
              <a:fillRect/>
            </a:stretch>
          </p:blipFill>
          <p:spPr>
            <a:xfrm>
              <a:off x="685800" y="2901462"/>
              <a:ext cx="1441807" cy="3996000"/>
            </a:xfrm>
            <a:prstGeom prst="rect">
              <a:avLst/>
            </a:prstGeom>
          </p:spPr>
        </p:pic>
      </p:grpSp>
      <p:sp>
        <p:nvSpPr>
          <p:cNvPr id="39" name="Rectangle 38"/>
          <p:cNvSpPr/>
          <p:nvPr/>
        </p:nvSpPr>
        <p:spPr>
          <a:xfrm>
            <a:off x="2825262" y="3817203"/>
            <a:ext cx="2057400" cy="830997"/>
          </a:xfrm>
          <a:prstGeom prst="rect">
            <a:avLst/>
          </a:prstGeom>
        </p:spPr>
        <p:txBody>
          <a:bodyPr wrap="square">
            <a:spAutoFit/>
          </a:bodyPr>
          <a:lstStyle/>
          <a:p>
            <a:r>
              <a:rPr lang="en-CA" sz="2400" b="0" dirty="0">
                <a:solidFill>
                  <a:schemeClr val="bg2"/>
                </a:solidFill>
              </a:rPr>
              <a:t>What does life </a:t>
            </a:r>
            <a:br>
              <a:rPr lang="en-CA" sz="2400" b="0" dirty="0">
                <a:solidFill>
                  <a:schemeClr val="bg2"/>
                </a:solidFill>
              </a:rPr>
            </a:br>
            <a:r>
              <a:rPr lang="en-CA" sz="2400" b="0" dirty="0">
                <a:solidFill>
                  <a:schemeClr val="bg2"/>
                </a:solidFill>
              </a:rPr>
              <a:t>look like here?</a:t>
            </a:r>
          </a:p>
        </p:txBody>
      </p:sp>
      <p:grpSp>
        <p:nvGrpSpPr>
          <p:cNvPr id="8" name="Group 7"/>
          <p:cNvGrpSpPr/>
          <p:nvPr/>
        </p:nvGrpSpPr>
        <p:grpSpPr>
          <a:xfrm>
            <a:off x="1641157" y="2971800"/>
            <a:ext cx="1277914" cy="3589582"/>
            <a:chOff x="1641157" y="2971800"/>
            <a:chExt cx="1277914" cy="3589582"/>
          </a:xfrm>
        </p:grpSpPr>
        <p:cxnSp>
          <p:nvCxnSpPr>
            <p:cNvPr id="40" name="Straight Connector 39"/>
            <p:cNvCxnSpPr/>
            <p:nvPr/>
          </p:nvCxnSpPr>
          <p:spPr bwMode="auto">
            <a:xfrm flipH="1">
              <a:off x="1700436" y="2971800"/>
              <a:ext cx="0" cy="3589582"/>
            </a:xfrm>
            <a:prstGeom prst="line">
              <a:avLst/>
            </a:prstGeom>
            <a:noFill/>
            <a:ln w="38100" cap="sq" cmpd="sng" algn="ctr">
              <a:solidFill>
                <a:schemeClr val="hlink"/>
              </a:solidFill>
              <a:prstDash val="solid"/>
              <a:round/>
              <a:headEnd type="none" w="med" len="med"/>
              <a:tailEnd type="none" w="med" len="med"/>
            </a:ln>
            <a:effectLst/>
          </p:spPr>
        </p:cxnSp>
        <p:sp>
          <p:nvSpPr>
            <p:cNvPr id="41" name="Rectangle 40"/>
            <p:cNvSpPr/>
            <p:nvPr/>
          </p:nvSpPr>
          <p:spPr>
            <a:xfrm>
              <a:off x="1641157" y="6019800"/>
              <a:ext cx="1277914" cy="461665"/>
            </a:xfrm>
            <a:prstGeom prst="rect">
              <a:avLst/>
            </a:prstGeom>
          </p:spPr>
          <p:txBody>
            <a:bodyPr wrap="none">
              <a:spAutoFit/>
            </a:bodyPr>
            <a:lstStyle/>
            <a:p>
              <a:r>
                <a:rPr lang="en-CA" sz="2400" dirty="0">
                  <a:solidFill>
                    <a:schemeClr val="bg2"/>
                  </a:solidFill>
                  <a:sym typeface="Symbol" panose="05050102010706020507" pitchFamily="18" charset="2"/>
                </a:rPr>
                <a:t>12:00pm</a:t>
              </a:r>
              <a:endParaRPr lang="en-CA" sz="2400" dirty="0">
                <a:solidFill>
                  <a:schemeClr val="bg2"/>
                </a:solidFill>
              </a:endParaRPr>
            </a:p>
          </p:txBody>
        </p:sp>
      </p:grpSp>
      <mc:AlternateContent xmlns:mc="http://schemas.openxmlformats.org/markup-compatibility/2006" xmlns:a14="http://schemas.microsoft.com/office/drawing/2010/main">
        <mc:Choice Requires="a14">
          <p:sp>
            <p:nvSpPr>
              <p:cNvPr id="5" name="Rectangle 4"/>
              <p:cNvSpPr/>
              <p:nvPr/>
            </p:nvSpPr>
            <p:spPr>
              <a:xfrm>
                <a:off x="533400" y="609600"/>
                <a:ext cx="4953000" cy="2641236"/>
              </a:xfrm>
              <a:prstGeom prst="rect">
                <a:avLst/>
              </a:prstGeom>
            </p:spPr>
            <p:txBody>
              <a:bodyPr wrap="square">
                <a:spAutoFit/>
              </a:bodyPr>
              <a:lstStyle/>
              <a:p>
                <a:pPr/>
                <a14:m>
                  <m:oMathPara xmlns:m="http://schemas.openxmlformats.org/officeDocument/2006/math">
                    <m:oMathParaPr>
                      <m:jc m:val="left"/>
                    </m:oMathParaPr>
                    <m:oMath xmlns:m="http://schemas.openxmlformats.org/officeDocument/2006/math">
                      <m:f>
                        <m:fPr>
                          <m:ctrlPr>
                            <a:rPr lang="en-CA" sz="2400" i="1" smtClean="0">
                              <a:latin typeface="Cambria Math" panose="02040503050406030204" pitchFamily="18" charset="0"/>
                            </a:rPr>
                          </m:ctrlPr>
                        </m:fPr>
                        <m:num>
                          <m:r>
                            <m:rPr>
                              <m:nor/>
                            </m:rPr>
                            <a:rPr lang="en-CA" sz="2400" i="1" dirty="0">
                              <a:sym typeface="Symbol" panose="05050102010706020507" pitchFamily="18" charset="2"/>
                            </a:rPr>
                            <m:t></m:t>
                          </m:r>
                          <m:r>
                            <m:rPr>
                              <m:nor/>
                            </m:rPr>
                            <a:rPr lang="en-CA" sz="2400" i="1" dirty="0">
                              <a:sym typeface="Symbol" panose="05050102010706020507" pitchFamily="18" charset="2"/>
                            </a:rPr>
                            <m:t>y</m:t>
                          </m:r>
                        </m:num>
                        <m:den>
                          <m:r>
                            <m:rPr>
                              <m:nor/>
                            </m:rPr>
                            <a:rPr lang="en-CA" sz="2400" i="1" dirty="0">
                              <a:sym typeface="Symbol" panose="05050102010706020507" pitchFamily="18" charset="2"/>
                            </a:rPr>
                            <m:t></m:t>
                          </m:r>
                          <m:r>
                            <m:rPr>
                              <m:nor/>
                            </m:rPr>
                            <a:rPr lang="en-CA" sz="2400" i="1" dirty="0">
                              <a:sym typeface="Symbol" panose="05050102010706020507" pitchFamily="18" charset="2"/>
                            </a:rPr>
                            <m:t>t</m:t>
                          </m:r>
                        </m:den>
                      </m:f>
                      <m:r>
                        <a:rPr lang="en-CA" sz="2400" i="1">
                          <a:latin typeface="Cambria Math" panose="02040503050406030204" pitchFamily="18" charset="0"/>
                        </a:rPr>
                        <m:t>=</m:t>
                      </m:r>
                      <m:r>
                        <a:rPr lang="en-CA" sz="2400" i="1">
                          <a:latin typeface="Cambria Math" panose="02040503050406030204" pitchFamily="18" charset="0"/>
                        </a:rPr>
                        <m:t>𝑦</m:t>
                      </m:r>
                      <m:r>
                        <a:rPr lang="en-CA" sz="2400" i="1">
                          <a:latin typeface="Cambria Math" panose="02040503050406030204" pitchFamily="18" charset="0"/>
                        </a:rPr>
                        <m:t> </m:t>
                      </m:r>
                      <m:sSup>
                        <m:sSupPr>
                          <m:ctrlPr>
                            <a:rPr lang="en-CA" sz="2400" i="1">
                              <a:latin typeface="Cambria Math" panose="02040503050406030204" pitchFamily="18" charset="0"/>
                            </a:rPr>
                          </m:ctrlPr>
                        </m:sSupPr>
                        <m:e>
                          <m:r>
                            <a:rPr lang="en-CA" sz="2400" i="1">
                              <a:latin typeface="Cambria Math" panose="02040503050406030204" pitchFamily="18" charset="0"/>
                            </a:rPr>
                            <m:t>𝑙𝑛</m:t>
                          </m:r>
                        </m:e>
                        <m:sup>
                          <m:r>
                            <a:rPr lang="en-CA" sz="2400" i="1">
                              <a:latin typeface="Cambria Math" panose="02040503050406030204" pitchFamily="18" charset="0"/>
                            </a:rPr>
                            <m:t>2</m:t>
                          </m:r>
                        </m:sup>
                      </m:sSup>
                      <m:r>
                        <a:rPr lang="en-CA" sz="2400" i="1">
                          <a:latin typeface="Cambria Math" panose="02040503050406030204" pitchFamily="18" charset="0"/>
                        </a:rPr>
                        <m:t>(</m:t>
                      </m:r>
                      <m:r>
                        <a:rPr lang="en-CA" sz="2400" i="1">
                          <a:latin typeface="Cambria Math" panose="02040503050406030204" pitchFamily="18" charset="0"/>
                        </a:rPr>
                        <m:t>𝑦</m:t>
                      </m:r>
                      <m:r>
                        <a:rPr lang="en-CA" sz="2400" i="1">
                          <a:latin typeface="Cambria Math" panose="02040503050406030204" pitchFamily="18" charset="0"/>
                        </a:rPr>
                        <m:t>)</m:t>
                      </m:r>
                    </m:oMath>
                  </m:oMathPara>
                </a14:m>
                <a:endParaRPr lang="en-CA" sz="2400" dirty="0"/>
              </a:p>
              <a:p>
                <a:r>
                  <a:rPr lang="en-CA" sz="2400" dirty="0"/>
                  <a:t># of inventions this year</a:t>
                </a:r>
                <a:br>
                  <a:rPr lang="en-CA" sz="2400" dirty="0"/>
                </a:br>
                <a:r>
                  <a:rPr lang="en-CA" sz="2400" dirty="0"/>
                  <a:t> </a:t>
                </a:r>
                <a:r>
                  <a:rPr lang="en-CA" sz="2400" dirty="0">
                    <a:sym typeface="Symbol" panose="05050102010706020507" pitchFamily="18" charset="2"/>
                  </a:rPr>
                  <a:t> slightly super linearly </a:t>
                </a:r>
                <a:br>
                  <a:rPr lang="en-CA" sz="2400" dirty="0">
                    <a:sym typeface="Symbol" panose="05050102010706020507" pitchFamily="18" charset="2"/>
                  </a:rPr>
                </a:br>
                <a:r>
                  <a:rPr lang="en-CA" sz="2400" dirty="0">
                    <a:sym typeface="Symbol" panose="05050102010706020507" pitchFamily="18" charset="2"/>
                  </a:rPr>
                  <a:t>    in what we already know</a:t>
                </a:r>
              </a:p>
              <a:p>
                <a:r>
                  <a:rPr lang="en-CA" sz="2400" dirty="0">
                    <a:sym typeface="Symbol" panose="05050102010706020507" pitchFamily="18" charset="2"/>
                  </a:rPr>
                  <a:t>Having AI really does change </a:t>
                </a:r>
                <a:br>
                  <a:rPr lang="en-CA" sz="2400" dirty="0">
                    <a:sym typeface="Symbol" panose="05050102010706020507" pitchFamily="18" charset="2"/>
                  </a:rPr>
                </a:br>
                <a:r>
                  <a:rPr lang="en-CA" sz="2400" dirty="0">
                    <a:sym typeface="Symbol" panose="05050102010706020507" pitchFamily="18" charset="2"/>
                  </a:rPr>
                  <a:t>things fast.</a:t>
                </a:r>
                <a:r>
                  <a:rPr lang="en-CA" sz="2400" dirty="0"/>
                  <a:t> </a:t>
                </a:r>
              </a:p>
            </p:txBody>
          </p:sp>
        </mc:Choice>
        <mc:Fallback xmlns="">
          <p:sp>
            <p:nvSpPr>
              <p:cNvPr id="5" name="Rectangle 4"/>
              <p:cNvSpPr>
                <a:spLocks noRot="1" noChangeAspect="1" noMove="1" noResize="1" noEditPoints="1" noAdjustHandles="1" noChangeArrowheads="1" noChangeShapeType="1" noTextEdit="1"/>
              </p:cNvSpPr>
              <p:nvPr/>
            </p:nvSpPr>
            <p:spPr>
              <a:xfrm>
                <a:off x="533400" y="609600"/>
                <a:ext cx="4953000" cy="2641236"/>
              </a:xfrm>
              <a:prstGeom prst="rect">
                <a:avLst/>
              </a:prstGeom>
              <a:blipFill>
                <a:blip r:embed="rId7"/>
                <a:stretch>
                  <a:fillRect l="-1970" b="-4388"/>
                </a:stretch>
              </a:blipFill>
            </p:spPr>
            <p:txBody>
              <a:bodyPr/>
              <a:lstStyle/>
              <a:p>
                <a:r>
                  <a:rPr lang="en-CA">
                    <a:noFill/>
                  </a:rPr>
                  <a:t> </a:t>
                </a:r>
              </a:p>
            </p:txBody>
          </p:sp>
        </mc:Fallback>
      </mc:AlternateContent>
      <p:sp>
        <p:nvSpPr>
          <p:cNvPr id="9" name="Rectangle 8"/>
          <p:cNvSpPr/>
          <p:nvPr/>
        </p:nvSpPr>
        <p:spPr>
          <a:xfrm>
            <a:off x="5715000" y="2286000"/>
            <a:ext cx="2173993" cy="461665"/>
          </a:xfrm>
          <a:prstGeom prst="rect">
            <a:avLst/>
          </a:prstGeom>
        </p:spPr>
        <p:txBody>
          <a:bodyPr wrap="none">
            <a:spAutoFit/>
          </a:bodyPr>
          <a:lstStyle/>
          <a:p>
            <a:r>
              <a:rPr lang="en-CA" sz="2400" i="1" dirty="0"/>
              <a:t>technology</a:t>
            </a:r>
            <a:r>
              <a:rPr lang="en-CA" sz="2400" dirty="0"/>
              <a:t> = </a:t>
            </a:r>
            <a:r>
              <a:rPr lang="en-CA" sz="2400" dirty="0">
                <a:sym typeface="Symbol" panose="05050102010706020507" pitchFamily="18" charset="2"/>
              </a:rPr>
              <a:t>.</a:t>
            </a:r>
            <a:endParaRPr lang="en-CA" sz="2400" dirty="0"/>
          </a:p>
        </p:txBody>
      </p:sp>
    </p:spTree>
    <p:extLst>
      <p:ext uri="{BB962C8B-B14F-4D97-AF65-F5344CB8AC3E}">
        <p14:creationId xmlns:p14="http://schemas.microsoft.com/office/powerpoint/2010/main" val="6147919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3"/>
                                        </p:tgtEl>
                                        <p:attrNameLst>
                                          <p:attrName>style.visibility</p:attrName>
                                        </p:attrNameLst>
                                      </p:cBhvr>
                                      <p:to>
                                        <p:strVal val="visible"/>
                                      </p:to>
                                    </p:set>
                                    <p:anim calcmode="lin" valueType="num">
                                      <p:cBhvr additive="base">
                                        <p:cTn id="7" dur="500" fill="hold"/>
                                        <p:tgtEl>
                                          <p:spTgt spid="13"/>
                                        </p:tgtEl>
                                        <p:attrNameLst>
                                          <p:attrName>ppt_x</p:attrName>
                                        </p:attrNameLst>
                                      </p:cBhvr>
                                      <p:tavLst>
                                        <p:tav tm="0">
                                          <p:val>
                                            <p:strVal val="0-#ppt_w/2"/>
                                          </p:val>
                                        </p:tav>
                                        <p:tav tm="100000">
                                          <p:val>
                                            <p:strVal val="#ppt_x"/>
                                          </p:val>
                                        </p:tav>
                                      </p:tavLst>
                                    </p:anim>
                                    <p:anim calcmode="lin" valueType="num">
                                      <p:cBhvr additive="base">
                                        <p:cTn id="8"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0" end="0"/>
                                            </p:txEl>
                                          </p:spTgt>
                                        </p:tgtEl>
                                        <p:attrNameLst>
                                          <p:attrName>style.visibility</p:attrName>
                                        </p:attrNameLst>
                                      </p:cBhvr>
                                      <p:to>
                                        <p:strVal val="visible"/>
                                      </p:to>
                                    </p:set>
                                    <p:anim calcmode="lin" valueType="num">
                                      <p:cBhvr additive="base">
                                        <p:cTn id="13"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1" end="1"/>
                                            </p:txEl>
                                          </p:spTgt>
                                        </p:tgtEl>
                                        <p:attrNameLst>
                                          <p:attrName>style.visibility</p:attrName>
                                        </p:attrNameLst>
                                      </p:cBhvr>
                                      <p:to>
                                        <p:strVal val="visible"/>
                                      </p:to>
                                    </p:set>
                                    <p:anim calcmode="lin" valueType="num">
                                      <p:cBhvr additive="base">
                                        <p:cTn id="25"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additive="base">
                                        <p:cTn id="35" dur="500" fill="hold"/>
                                        <p:tgtEl>
                                          <p:spTgt spid="8"/>
                                        </p:tgtEl>
                                        <p:attrNameLst>
                                          <p:attrName>ppt_x</p:attrName>
                                        </p:attrNameLst>
                                      </p:cBhvr>
                                      <p:tavLst>
                                        <p:tav tm="0">
                                          <p:val>
                                            <p:strVal val="0-#ppt_w/2"/>
                                          </p:val>
                                        </p:tav>
                                        <p:tav tm="100000">
                                          <p:val>
                                            <p:strVal val="#ppt_x"/>
                                          </p:val>
                                        </p:tav>
                                      </p:tavLst>
                                    </p:anim>
                                    <p:anim calcmode="lin" valueType="num">
                                      <p:cBhvr additive="base">
                                        <p:cTn id="3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6"/>
                                        </p:tgtEl>
                                        <p:attrNameLst>
                                          <p:attrName>style.visibility</p:attrName>
                                        </p:attrNameLst>
                                      </p:cBhvr>
                                      <p:to>
                                        <p:strVal val="visible"/>
                                      </p:to>
                                    </p:set>
                                    <p:anim calcmode="lin" valueType="num">
                                      <p:cBhvr additive="base">
                                        <p:cTn id="41" dur="500" fill="hold"/>
                                        <p:tgtEl>
                                          <p:spTgt spid="36"/>
                                        </p:tgtEl>
                                        <p:attrNameLst>
                                          <p:attrName>ppt_x</p:attrName>
                                        </p:attrNameLst>
                                      </p:cBhvr>
                                      <p:tavLst>
                                        <p:tav tm="0">
                                          <p:val>
                                            <p:strVal val="0-#ppt_w/2"/>
                                          </p:val>
                                        </p:tav>
                                        <p:tav tm="100000">
                                          <p:val>
                                            <p:strVal val="#ppt_x"/>
                                          </p:val>
                                        </p:tav>
                                      </p:tavLst>
                                    </p:anim>
                                    <p:anim calcmode="lin" valueType="num">
                                      <p:cBhvr additive="base">
                                        <p:cTn id="42" dur="500" fill="hold"/>
                                        <p:tgtEl>
                                          <p:spTgt spid="36"/>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9">
                                            <p:txEl>
                                              <p:pRg st="0" end="0"/>
                                            </p:txEl>
                                          </p:spTgt>
                                        </p:tgtEl>
                                        <p:attrNameLst>
                                          <p:attrName>style.visibility</p:attrName>
                                        </p:attrNameLst>
                                      </p:cBhvr>
                                      <p:to>
                                        <p:strVal val="visible"/>
                                      </p:to>
                                    </p:set>
                                    <p:anim calcmode="lin" valueType="num">
                                      <p:cBhvr additive="base">
                                        <p:cTn id="47" dur="500" fill="hold"/>
                                        <p:tgtEl>
                                          <p:spTgt spid="39">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39">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9" grpId="0"/>
    </p:bldLst>
  </p:timing>
</p:sld>
</file>

<file path=ppt/slides/slide5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05000"/>
            <a:ext cx="7772400" cy="1143000"/>
          </a:xfrm>
        </p:spPr>
        <p:txBody>
          <a:bodyPr/>
          <a:lstStyle/>
          <a:p>
            <a:r>
              <a:rPr lang="en-CA" sz="5400" dirty="0"/>
              <a:t>Python</a:t>
            </a:r>
          </a:p>
        </p:txBody>
      </p:sp>
    </p:spTree>
    <p:extLst>
      <p:ext uri="{BB962C8B-B14F-4D97-AF65-F5344CB8AC3E}">
        <p14:creationId xmlns:p14="http://schemas.microsoft.com/office/powerpoint/2010/main" val="14765026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5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685800"/>
            <a:ext cx="7233781" cy="16165286"/>
          </a:xfrm>
        </p:spPr>
        <p:txBody>
          <a:bodyPr/>
          <a:lstStyle/>
          <a:p>
            <a:r>
              <a:rPr lang="en-US" sz="2400" dirty="0">
                <a:effectLst/>
                <a:latin typeface="Times New Roman" panose="02020603050405020304" pitchFamily="18" charset="0"/>
                <a:cs typeface="Times New Roman" panose="02020603050405020304" pitchFamily="18" charset="0"/>
              </a:rPr>
              <a:t>import </a:t>
            </a:r>
            <a:r>
              <a:rPr lang="en-US" sz="2400" dirty="0" err="1">
                <a:effectLst/>
                <a:latin typeface="Times New Roman" panose="02020603050405020304" pitchFamily="18" charset="0"/>
                <a:cs typeface="Times New Roman" panose="02020603050405020304" pitchFamily="18" charset="0"/>
              </a:rPr>
              <a:t>numpy</a:t>
            </a:r>
            <a:r>
              <a:rPr lang="en-US" sz="2400" dirty="0">
                <a:effectLst/>
                <a:latin typeface="Times New Roman" panose="02020603050405020304" pitchFamily="18" charset="0"/>
                <a:cs typeface="Times New Roman" panose="02020603050405020304" pitchFamily="18" charset="0"/>
              </a:rPr>
              <a:t> as np</a:t>
            </a:r>
          </a:p>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p:txBody>
      </p:sp>
      <p:sp>
        <p:nvSpPr>
          <p:cNvPr id="4" name="Rectangle 63">
            <a:extLst>
              <a:ext uri="{FF2B5EF4-FFF2-40B4-BE49-F238E27FC236}">
                <a16:creationId xmlns:a16="http://schemas.microsoft.com/office/drawing/2014/main" id="{AF0C2152-D577-4472-A900-6342B5ACF4D2}"/>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
        <p:nvSpPr>
          <p:cNvPr id="5" name="Content Placeholder 2">
            <a:extLst>
              <a:ext uri="{FF2B5EF4-FFF2-40B4-BE49-F238E27FC236}">
                <a16:creationId xmlns:a16="http://schemas.microsoft.com/office/drawing/2014/main" id="{331B593F-4929-4393-92E0-6FE48767588A}"/>
              </a:ext>
            </a:extLst>
          </p:cNvPr>
          <p:cNvSpPr txBox="1">
            <a:spLocks/>
          </p:cNvSpPr>
          <p:nvPr/>
        </p:nvSpPr>
        <p:spPr bwMode="auto">
          <a:xfrm>
            <a:off x="1028700" y="2070100"/>
            <a:ext cx="3619500" cy="20955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np is an object.</a:t>
            </a:r>
          </a:p>
          <a:p>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In object oriented programming, these contain</a:t>
            </a:r>
            <a:b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br>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data and routines/actions </a:t>
            </a:r>
          </a:p>
        </p:txBody>
      </p:sp>
      <p:sp>
        <p:nvSpPr>
          <p:cNvPr id="9" name="Content Placeholder 2">
            <a:extLst>
              <a:ext uri="{FF2B5EF4-FFF2-40B4-BE49-F238E27FC236}">
                <a16:creationId xmlns:a16="http://schemas.microsoft.com/office/drawing/2014/main" id="{6CC65686-5464-44E2-ADDF-624F90591277}"/>
              </a:ext>
            </a:extLst>
          </p:cNvPr>
          <p:cNvSpPr txBox="1">
            <a:spLocks/>
          </p:cNvSpPr>
          <p:nvPr/>
        </p:nvSpPr>
        <p:spPr bwMode="auto">
          <a:xfrm>
            <a:off x="1671181" y="1447800"/>
            <a:ext cx="1110119"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routine</a:t>
            </a:r>
          </a:p>
        </p:txBody>
      </p:sp>
      <p:sp>
        <p:nvSpPr>
          <p:cNvPr id="10" name="Content Placeholder 2">
            <a:extLst>
              <a:ext uri="{FF2B5EF4-FFF2-40B4-BE49-F238E27FC236}">
                <a16:creationId xmlns:a16="http://schemas.microsoft.com/office/drawing/2014/main" id="{C3367465-61DE-403D-90F6-C655832CBEE1}"/>
              </a:ext>
            </a:extLst>
          </p:cNvPr>
          <p:cNvSpPr txBox="1">
            <a:spLocks/>
          </p:cNvSpPr>
          <p:nvPr/>
        </p:nvSpPr>
        <p:spPr bwMode="auto">
          <a:xfrm>
            <a:off x="2819400" y="1460500"/>
            <a:ext cx="30861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input to routine is data</a:t>
            </a:r>
          </a:p>
        </p:txBody>
      </p:sp>
    </p:spTree>
    <p:extLst>
      <p:ext uri="{BB962C8B-B14F-4D97-AF65-F5344CB8AC3E}">
        <p14:creationId xmlns:p14="http://schemas.microsoft.com/office/powerpoint/2010/main" val="35666853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5">
                                            <p:txEl>
                                              <p:pRg st="0" end="0"/>
                                            </p:txEl>
                                          </p:spTgt>
                                        </p:tgtEl>
                                        <p:attrNameLst>
                                          <p:attrName>style.visibility</p:attrName>
                                        </p:attrNameLst>
                                      </p:cBhvr>
                                      <p:to>
                                        <p:strVal val="visible"/>
                                      </p:to>
                                    </p:set>
                                    <p:anim calcmode="lin" valueType="num">
                                      <p:cBhvr additive="base">
                                        <p:cTn id="19"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0" end="0"/>
                                            </p:txEl>
                                          </p:spTgt>
                                        </p:tgtEl>
                                        <p:attrNameLst>
                                          <p:attrName>style.visibility</p:attrName>
                                        </p:attrNameLst>
                                      </p:cBhvr>
                                      <p:to>
                                        <p:strVal val="visible"/>
                                      </p:to>
                                    </p:set>
                                    <p:anim calcmode="lin" valueType="num">
                                      <p:cBhvr additive="base">
                                        <p:cTn id="25"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5">
                                            <p:txEl>
                                              <p:pRg st="1" end="1"/>
                                            </p:txEl>
                                          </p:spTgt>
                                        </p:tgtEl>
                                        <p:attrNameLst>
                                          <p:attrName>style.visibility</p:attrName>
                                        </p:attrNameLst>
                                      </p:cBhvr>
                                      <p:to>
                                        <p:strVal val="visible"/>
                                      </p:to>
                                    </p:set>
                                    <p:anim calcmode="lin" valueType="num">
                                      <p:cBhvr additive="base">
                                        <p:cTn id="31"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additive="base">
                                        <p:cTn id="3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0">
                                            <p:txEl>
                                              <p:pRg st="0" end="0"/>
                                            </p:txEl>
                                          </p:spTgt>
                                        </p:tgtEl>
                                        <p:attrNameLst>
                                          <p:attrName>style.visibility</p:attrName>
                                        </p:attrNameLst>
                                      </p:cBhvr>
                                      <p:to>
                                        <p:strVal val="visible"/>
                                      </p:to>
                                    </p:set>
                                    <p:anim calcmode="lin" valueType="num">
                                      <p:cBhvr additive="base">
                                        <p:cTn id="43"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685800"/>
            <a:ext cx="8382000" cy="4114800"/>
          </a:xfrm>
        </p:spPr>
        <p:txBody>
          <a:bodyPr/>
          <a:lstStyle/>
          <a:p>
            <a:r>
              <a:rPr lang="en-US" sz="2400" dirty="0">
                <a:effectLst/>
                <a:latin typeface="Times New Roman" panose="02020603050405020304" pitchFamily="18" charset="0"/>
                <a:cs typeface="Times New Roman" panose="02020603050405020304" pitchFamily="18" charset="0"/>
              </a:rPr>
              <a:t>import </a:t>
            </a:r>
            <a:r>
              <a:rPr lang="en-US" sz="2400" dirty="0" err="1">
                <a:effectLst/>
                <a:latin typeface="Times New Roman" panose="02020603050405020304" pitchFamily="18" charset="0"/>
                <a:cs typeface="Times New Roman" panose="02020603050405020304" pitchFamily="18" charset="0"/>
              </a:rPr>
              <a:t>numpy</a:t>
            </a:r>
            <a:r>
              <a:rPr lang="en-US" sz="2400" dirty="0">
                <a:effectLst/>
                <a:latin typeface="Times New Roman" panose="02020603050405020304" pitchFamily="18" charset="0"/>
                <a:cs typeface="Times New Roman" panose="02020603050405020304" pitchFamily="18" charset="0"/>
              </a:rPr>
              <a:t> as np</a:t>
            </a:r>
          </a:p>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print(</a:t>
            </a:r>
            <a:r>
              <a:rPr lang="en-US" sz="2400" dirty="0" err="1">
                <a:effectLst/>
                <a:latin typeface="Times New Roman" panose="02020603050405020304" pitchFamily="18" charset="0"/>
                <a:cs typeface="Times New Roman" panose="02020603050405020304" pitchFamily="18" charset="0"/>
              </a:rPr>
              <a:t>data.shape</a:t>
            </a:r>
            <a:r>
              <a:rPr lang="en-US" sz="2400" dirty="0">
                <a:effectLst/>
                <a:latin typeface="Times New Roman" panose="02020603050405020304" pitchFamily="18" charset="0"/>
                <a:cs typeface="Times New Roman" panose="02020603050405020304" pitchFamily="18" charset="0"/>
              </a:rPr>
              <a:t>)</a:t>
            </a:r>
          </a:p>
        </p:txBody>
      </p:sp>
      <p:sp>
        <p:nvSpPr>
          <p:cNvPr id="4" name="Rectangle 63">
            <a:extLst>
              <a:ext uri="{FF2B5EF4-FFF2-40B4-BE49-F238E27FC236}">
                <a16:creationId xmlns:a16="http://schemas.microsoft.com/office/drawing/2014/main" id="{AF0C2152-D577-4472-A900-6342B5ACF4D2}"/>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
        <p:nvSpPr>
          <p:cNvPr id="5" name="Content Placeholder 2">
            <a:extLst>
              <a:ext uri="{FF2B5EF4-FFF2-40B4-BE49-F238E27FC236}">
                <a16:creationId xmlns:a16="http://schemas.microsoft.com/office/drawing/2014/main" id="{331B593F-4929-4393-92E0-6FE48767588A}"/>
              </a:ext>
            </a:extLst>
          </p:cNvPr>
          <p:cNvSpPr txBox="1">
            <a:spLocks/>
          </p:cNvSpPr>
          <p:nvPr/>
        </p:nvSpPr>
        <p:spPr bwMode="auto">
          <a:xfrm>
            <a:off x="3810000" y="1460500"/>
            <a:ext cx="19050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list of list</a:t>
            </a:r>
          </a:p>
        </p:txBody>
      </p:sp>
      <p:sp>
        <p:nvSpPr>
          <p:cNvPr id="6" name="Content Placeholder 2">
            <a:extLst>
              <a:ext uri="{FF2B5EF4-FFF2-40B4-BE49-F238E27FC236}">
                <a16:creationId xmlns:a16="http://schemas.microsoft.com/office/drawing/2014/main" id="{05A4D8BE-E24C-4584-8F65-85CED6C7702D}"/>
              </a:ext>
            </a:extLst>
          </p:cNvPr>
          <p:cNvSpPr txBox="1">
            <a:spLocks/>
          </p:cNvSpPr>
          <p:nvPr/>
        </p:nvSpPr>
        <p:spPr bwMode="auto">
          <a:xfrm>
            <a:off x="241300" y="1435100"/>
            <a:ext cx="4038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tensor</a:t>
            </a:r>
          </a:p>
          <a:p>
            <a:pPr algn="ctr"/>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d-dimensional array</a:t>
            </a:r>
          </a:p>
          <a:p>
            <a:pPr algn="ctr"/>
            <a:r>
              <a:rPr lang="en-US" sz="2400" kern="0" dirty="0">
                <a:solidFill>
                  <a:schemeClr val="accent2">
                    <a:lumMod val="50000"/>
                  </a:schemeClr>
                </a:solidFill>
                <a:effectLst/>
                <a:latin typeface="Times New Roman" panose="02020603050405020304" pitchFamily="18" charset="0"/>
                <a:cs typeface="Times New Roman" panose="02020603050405020304" pitchFamily="18" charset="0"/>
              </a:rPr>
              <a:t>faster </a:t>
            </a:r>
          </a:p>
        </p:txBody>
      </p:sp>
      <p:sp>
        <p:nvSpPr>
          <p:cNvPr id="9" name="Content Placeholder 2">
            <a:extLst>
              <a:ext uri="{FF2B5EF4-FFF2-40B4-BE49-F238E27FC236}">
                <a16:creationId xmlns:a16="http://schemas.microsoft.com/office/drawing/2014/main" id="{6CC65686-5464-44E2-ADDF-624F90591277}"/>
              </a:ext>
            </a:extLst>
          </p:cNvPr>
          <p:cNvSpPr txBox="1">
            <a:spLocks/>
          </p:cNvSpPr>
          <p:nvPr/>
        </p:nvSpPr>
        <p:spPr bwMode="auto">
          <a:xfrm>
            <a:off x="3314700" y="2959100"/>
            <a:ext cx="4800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ie (3,3)   </a:t>
            </a:r>
          </a:p>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3-items, each with 3 items</a:t>
            </a:r>
          </a:p>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two-dimensional array  </a:t>
            </a:r>
          </a:p>
          <a:p>
            <a:pPr algn="ctr"/>
            <a:r>
              <a:rPr lang="en-US" sz="2400" dirty="0">
                <a:solidFill>
                  <a:schemeClr val="accent2">
                    <a:lumMod val="50000"/>
                  </a:schemeClr>
                </a:solidFill>
                <a:effectLst/>
                <a:latin typeface="Times New Roman" panose="02020603050405020304" pitchFamily="18" charset="0"/>
                <a:cs typeface="Times New Roman" panose="02020603050405020304" pitchFamily="18" charset="0"/>
              </a:rPr>
              <a:t>which have sizes 3 and 3</a:t>
            </a:r>
          </a:p>
        </p:txBody>
      </p:sp>
    </p:spTree>
    <p:extLst>
      <p:ext uri="{BB962C8B-B14F-4D97-AF65-F5344CB8AC3E}">
        <p14:creationId xmlns:p14="http://schemas.microsoft.com/office/powerpoint/2010/main" val="22390574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 calcmode="lin" valueType="num">
                                      <p:cBhvr additive="base">
                                        <p:cTn id="7"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
                                            <p:txEl>
                                              <p:pRg st="0" end="0"/>
                                            </p:txEl>
                                          </p:spTgt>
                                        </p:tgtEl>
                                        <p:attrNameLst>
                                          <p:attrName>style.visibility</p:attrName>
                                        </p:attrNameLst>
                                      </p:cBhvr>
                                      <p:to>
                                        <p:strVal val="visible"/>
                                      </p:to>
                                    </p:set>
                                    <p:anim calcmode="lin" valueType="num">
                                      <p:cBhvr additive="base">
                                        <p:cTn id="13"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xEl>
                                              <p:pRg st="1" end="1"/>
                                            </p:txEl>
                                          </p:spTgt>
                                        </p:tgtEl>
                                        <p:attrNameLst>
                                          <p:attrName>style.visibility</p:attrName>
                                        </p:attrNameLst>
                                      </p:cBhvr>
                                      <p:to>
                                        <p:strVal val="visible"/>
                                      </p:to>
                                    </p:set>
                                    <p:anim calcmode="lin" valueType="num">
                                      <p:cBhvr additive="base">
                                        <p:cTn id="19" dur="500" fill="hold"/>
                                        <p:tgtEl>
                                          <p:spTgt spid="6">
                                            <p:txEl>
                                              <p:pRg st="1" end="1"/>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
                                            <p:txEl>
                                              <p:pRg st="2" end="2"/>
                                            </p:txEl>
                                          </p:spTgt>
                                        </p:tgtEl>
                                        <p:attrNameLst>
                                          <p:attrName>style.visibility</p:attrName>
                                        </p:attrNameLst>
                                      </p:cBhvr>
                                      <p:to>
                                        <p:strVal val="visible"/>
                                      </p:to>
                                    </p:set>
                                    <p:anim calcmode="lin" valueType="num">
                                      <p:cBhvr additive="base">
                                        <p:cTn id="25" dur="500" fill="hold"/>
                                        <p:tgtEl>
                                          <p:spTgt spid="6">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9">
                                            <p:txEl>
                                              <p:pRg st="0" end="0"/>
                                            </p:txEl>
                                          </p:spTgt>
                                        </p:tgtEl>
                                        <p:attrNameLst>
                                          <p:attrName>style.visibility</p:attrName>
                                        </p:attrNameLst>
                                      </p:cBhvr>
                                      <p:to>
                                        <p:strVal val="visible"/>
                                      </p:to>
                                    </p:set>
                                    <p:anim calcmode="lin" valueType="num">
                                      <p:cBhvr additive="base">
                                        <p:cTn id="3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
                                            <p:txEl>
                                              <p:pRg st="1" end="1"/>
                                            </p:txEl>
                                          </p:spTgt>
                                        </p:tgtEl>
                                        <p:attrNameLst>
                                          <p:attrName>style.visibility</p:attrName>
                                        </p:attrNameLst>
                                      </p:cBhvr>
                                      <p:to>
                                        <p:strVal val="visible"/>
                                      </p:to>
                                    </p:set>
                                    <p:anim calcmode="lin" valueType="num">
                                      <p:cBhvr additive="base">
                                        <p:cTn id="4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9">
                                            <p:txEl>
                                              <p:pRg st="2" end="2"/>
                                            </p:txEl>
                                          </p:spTgt>
                                        </p:tgtEl>
                                        <p:attrNameLst>
                                          <p:attrName>style.visibility</p:attrName>
                                        </p:attrNameLst>
                                      </p:cBhvr>
                                      <p:to>
                                        <p:strVal val="visible"/>
                                      </p:to>
                                    </p:set>
                                    <p:anim calcmode="lin" valueType="num">
                                      <p:cBhvr additive="base">
                                        <p:cTn id="49" dur="500" fill="hold"/>
                                        <p:tgtEl>
                                          <p:spTgt spid="9">
                                            <p:txEl>
                                              <p:pRg st="2" end="2"/>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9">
                                            <p:txEl>
                                              <p:pRg st="3" end="3"/>
                                            </p:txEl>
                                          </p:spTgt>
                                        </p:tgtEl>
                                        <p:attrNameLst>
                                          <p:attrName>style.visibility</p:attrName>
                                        </p:attrNameLst>
                                      </p:cBhvr>
                                      <p:to>
                                        <p:strVal val="visible"/>
                                      </p:to>
                                    </p:set>
                                    <p:anim calcmode="lin" valueType="num">
                                      <p:cBhvr additive="base">
                                        <p:cTn id="55" dur="500" fill="hold"/>
                                        <p:tgtEl>
                                          <p:spTgt spid="9">
                                            <p:txEl>
                                              <p:pRg st="3" end="3"/>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685800"/>
            <a:ext cx="83820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r>
              <a:rPr lang="en-US" sz="2400" dirty="0">
                <a:solidFill>
                  <a:schemeClr val="accent6">
                    <a:lumMod val="75000"/>
                  </a:schemeClr>
                </a:solidFill>
                <a:effectLst/>
                <a:latin typeface="Times New Roman" panose="02020603050405020304" pitchFamily="18" charset="0"/>
                <a:cs typeface="Times New Roman" panose="02020603050405020304" pitchFamily="18" charset="0"/>
              </a:rPr>
              <a:t>Vectorize/Categorize</a:t>
            </a:r>
          </a:p>
          <a:p>
            <a:r>
              <a:rPr lang="en-US" sz="2400" dirty="0">
                <a:solidFill>
                  <a:schemeClr val="accent6">
                    <a:lumMod val="75000"/>
                  </a:schemeClr>
                </a:solidFill>
                <a:effectLst/>
                <a:latin typeface="Times New Roman" panose="02020603050405020304" pitchFamily="18" charset="0"/>
                <a:cs typeface="Times New Roman" panose="02020603050405020304" pitchFamily="18" charset="0"/>
              </a:rPr>
              <a:t>Need:  results = [ [0,1,0,0,0,0,1,0,0,1],</a:t>
            </a:r>
          </a:p>
          <a:p>
            <a:r>
              <a:rPr lang="en-US" sz="2400" dirty="0">
                <a:solidFill>
                  <a:schemeClr val="accent6">
                    <a:lumMod val="75000"/>
                  </a:schemeClr>
                </a:solidFill>
                <a:effectLst/>
                <a:latin typeface="Times New Roman" panose="02020603050405020304" pitchFamily="18" charset="0"/>
                <a:cs typeface="Times New Roman" panose="02020603050405020304" pitchFamily="18" charset="0"/>
              </a:rPr>
              <a:t>                           [0,0,1,0,1,0,0,1,0,0],</a:t>
            </a:r>
          </a:p>
          <a:p>
            <a:r>
              <a:rPr lang="en-US" sz="2400" dirty="0">
                <a:solidFill>
                  <a:schemeClr val="accent6">
                    <a:lumMod val="75000"/>
                  </a:schemeClr>
                </a:solidFill>
                <a:effectLst/>
                <a:latin typeface="Times New Roman" panose="02020603050405020304" pitchFamily="18" charset="0"/>
                <a:cs typeface="Times New Roman" panose="02020603050405020304" pitchFamily="18" charset="0"/>
              </a:rPr>
              <a:t>                           [0,0,0,1,0,1,0,0,1,0] ]</a:t>
            </a:r>
          </a:p>
          <a:p>
            <a:endParaRPr lang="en-US" sz="2400" dirty="0">
              <a:effectLst/>
              <a:latin typeface="Times New Roman" panose="02020603050405020304" pitchFamily="18" charset="0"/>
              <a:cs typeface="Times New Roman" panose="02020603050405020304" pitchFamily="18" charset="0"/>
            </a:endParaRPr>
          </a:p>
          <a:p>
            <a:r>
              <a:rPr lang="fr-FR" sz="2400" dirty="0" err="1">
                <a:effectLst/>
                <a:latin typeface="Times New Roman" panose="02020603050405020304" pitchFamily="18" charset="0"/>
                <a:cs typeface="Times New Roman" panose="02020603050405020304" pitchFamily="18" charset="0"/>
              </a:rPr>
              <a:t>print</a:t>
            </a:r>
            <a:r>
              <a:rPr lang="fr-FR" sz="2400" dirty="0">
                <a:effectLst/>
                <a:latin typeface="Times New Roman" panose="02020603050405020304" pitchFamily="18" charset="0"/>
                <a:cs typeface="Times New Roman" panose="02020603050405020304" pitchFamily="18" charset="0"/>
              </a:rPr>
              <a:t>(</a:t>
            </a:r>
            <a:r>
              <a:rPr lang="fr-FR" sz="2400" dirty="0" err="1">
                <a:effectLst/>
                <a:latin typeface="Times New Roman" panose="02020603050405020304" pitchFamily="18" charset="0"/>
                <a:cs typeface="Times New Roman" panose="02020603050405020304" pitchFamily="18" charset="0"/>
              </a:rPr>
              <a:t>results</a:t>
            </a:r>
            <a:r>
              <a:rPr lang="fr-FR" sz="2400" dirty="0">
                <a:effectLst/>
                <a:latin typeface="Times New Roman" panose="02020603050405020304" pitchFamily="18" charset="0"/>
                <a:cs typeface="Times New Roman" panose="02020603050405020304" pitchFamily="18" charset="0"/>
              </a:rPr>
              <a:t>[0][3]) </a:t>
            </a:r>
          </a:p>
          <a:p>
            <a:endParaRPr lang="fr-FR" sz="2400" dirty="0">
              <a:effectLst/>
              <a:latin typeface="Times New Roman" panose="02020603050405020304" pitchFamily="18" charset="0"/>
              <a:cs typeface="Times New Roman" panose="02020603050405020304" pitchFamily="18" charset="0"/>
            </a:endParaRPr>
          </a:p>
          <a:p>
            <a:r>
              <a:rPr lang="fr-FR" sz="2400" dirty="0" err="1">
                <a:effectLst/>
                <a:latin typeface="Times New Roman" panose="02020603050405020304" pitchFamily="18" charset="0"/>
                <a:cs typeface="Times New Roman" panose="02020603050405020304" pitchFamily="18" charset="0"/>
              </a:rPr>
              <a:t>print</a:t>
            </a:r>
            <a:r>
              <a:rPr lang="fr-FR" sz="2400" dirty="0">
                <a:effectLst/>
                <a:latin typeface="Times New Roman" panose="02020603050405020304" pitchFamily="18" charset="0"/>
                <a:cs typeface="Times New Roman" panose="02020603050405020304" pitchFamily="18" charset="0"/>
              </a:rPr>
              <a:t>(</a:t>
            </a:r>
            <a:r>
              <a:rPr lang="fr-FR" sz="2400" dirty="0" err="1">
                <a:effectLst/>
                <a:latin typeface="Times New Roman" panose="02020603050405020304" pitchFamily="18" charset="0"/>
                <a:cs typeface="Times New Roman" panose="02020603050405020304" pitchFamily="18" charset="0"/>
              </a:rPr>
              <a:t>train_data</a:t>
            </a:r>
            <a:r>
              <a:rPr lang="fr-FR" sz="2400" dirty="0">
                <a:effectLst/>
                <a:latin typeface="Times New Roman" panose="02020603050405020304" pitchFamily="18" charset="0"/>
                <a:cs typeface="Times New Roman" panose="02020603050405020304" pitchFamily="18" charset="0"/>
              </a:rPr>
              <a:t>[0][1])  </a:t>
            </a:r>
          </a:p>
          <a:p>
            <a:r>
              <a:rPr lang="fr-FR" sz="2400" dirty="0" err="1">
                <a:effectLst/>
                <a:latin typeface="Times New Roman" panose="02020603050405020304" pitchFamily="18" charset="0"/>
                <a:cs typeface="Times New Roman" panose="02020603050405020304" pitchFamily="18" charset="0"/>
              </a:rPr>
              <a:t>print</a:t>
            </a:r>
            <a:r>
              <a:rPr lang="fr-FR" sz="2400" dirty="0">
                <a:effectLst/>
                <a:latin typeface="Times New Roman" panose="02020603050405020304" pitchFamily="18" charset="0"/>
                <a:cs typeface="Times New Roman" panose="02020603050405020304" pitchFamily="18" charset="0"/>
              </a:rPr>
              <a:t>(</a:t>
            </a:r>
            <a:r>
              <a:rPr lang="fr-FR" sz="2400" dirty="0" err="1">
                <a:effectLst/>
                <a:latin typeface="Times New Roman" panose="02020603050405020304" pitchFamily="18" charset="0"/>
                <a:cs typeface="Times New Roman" panose="02020603050405020304" pitchFamily="18" charset="0"/>
              </a:rPr>
              <a:t>x_train</a:t>
            </a:r>
            <a:r>
              <a:rPr lang="fr-FR" sz="2400" dirty="0">
                <a:effectLst/>
                <a:latin typeface="Times New Roman" panose="02020603050405020304" pitchFamily="18" charset="0"/>
                <a:cs typeface="Times New Roman" panose="02020603050405020304" pitchFamily="18" charset="0"/>
              </a:rPr>
              <a:t>[0][</a:t>
            </a:r>
            <a:r>
              <a:rPr lang="fr-FR" sz="2400" dirty="0" err="1">
                <a:effectLst/>
                <a:latin typeface="Times New Roman" panose="02020603050405020304" pitchFamily="18" charset="0"/>
                <a:cs typeface="Times New Roman" panose="02020603050405020304" pitchFamily="18" charset="0"/>
              </a:rPr>
              <a:t>train_data</a:t>
            </a:r>
            <a:r>
              <a:rPr lang="fr-FR" sz="2400" dirty="0">
                <a:effectLst/>
                <a:latin typeface="Times New Roman" panose="02020603050405020304" pitchFamily="18" charset="0"/>
                <a:cs typeface="Times New Roman" panose="02020603050405020304" pitchFamily="18" charset="0"/>
              </a:rPr>
              <a:t>[0][5]])    </a:t>
            </a:r>
          </a:p>
          <a:p>
            <a:endParaRPr lang="fr-FR"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from </a:t>
            </a:r>
            <a:r>
              <a:rPr lang="en-US" sz="2400" dirty="0" err="1">
                <a:effectLst/>
                <a:latin typeface="Times New Roman" panose="02020603050405020304" pitchFamily="18" charset="0"/>
                <a:cs typeface="Times New Roman" panose="02020603050405020304" pitchFamily="18" charset="0"/>
              </a:rPr>
              <a:t>keras.utils</a:t>
            </a:r>
            <a:r>
              <a:rPr lang="en-US" sz="2400" dirty="0">
                <a:effectLst/>
                <a:latin typeface="Times New Roman" panose="02020603050405020304" pitchFamily="18" charset="0"/>
                <a:cs typeface="Times New Roman" panose="02020603050405020304" pitchFamily="18" charset="0"/>
              </a:rPr>
              <a:t> import </a:t>
            </a:r>
            <a:r>
              <a:rPr lang="en-US" sz="2400" dirty="0" err="1">
                <a:effectLst/>
                <a:latin typeface="Times New Roman" panose="02020603050405020304" pitchFamily="18" charset="0"/>
                <a:cs typeface="Times New Roman" panose="02020603050405020304" pitchFamily="18" charset="0"/>
              </a:rPr>
              <a:t>to_categorical</a:t>
            </a:r>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to_categorical</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a:t>
            </a:r>
          </a:p>
          <a:p>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to_categorical</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a:t>
            </a:r>
          </a:p>
          <a:p>
            <a:endParaRPr lang="fr-FR"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p:txBody>
      </p:sp>
      <p:sp>
        <p:nvSpPr>
          <p:cNvPr id="4" name="Rectangle 63">
            <a:extLst>
              <a:ext uri="{FF2B5EF4-FFF2-40B4-BE49-F238E27FC236}">
                <a16:creationId xmlns:a16="http://schemas.microsoft.com/office/drawing/2014/main" id="{AF0C2152-D577-4472-A900-6342B5ACF4D2}"/>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
        <p:nvSpPr>
          <p:cNvPr id="8" name="Content Placeholder 2">
            <a:extLst>
              <a:ext uri="{FF2B5EF4-FFF2-40B4-BE49-F238E27FC236}">
                <a16:creationId xmlns:a16="http://schemas.microsoft.com/office/drawing/2014/main" id="{2267224C-7083-4DB2-8F4B-22510699B5DA}"/>
              </a:ext>
            </a:extLst>
          </p:cNvPr>
          <p:cNvSpPr txBox="1">
            <a:spLocks/>
          </p:cNvSpPr>
          <p:nvPr/>
        </p:nvSpPr>
        <p:spPr bwMode="auto">
          <a:xfrm>
            <a:off x="838200" y="2806700"/>
            <a:ext cx="43434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en-US" sz="2400" dirty="0">
                <a:solidFill>
                  <a:schemeClr val="accent6">
                    <a:lumMod val="75000"/>
                  </a:schemeClr>
                </a:solidFill>
                <a:effectLst/>
                <a:latin typeface="Times New Roman" panose="02020603050405020304" pitchFamily="18" charset="0"/>
                <a:cs typeface="Times New Roman" panose="02020603050405020304" pitchFamily="18" charset="0"/>
              </a:rPr>
              <a:t>ie categories:   0 1 2 3 4 5 6 7 8 9</a:t>
            </a:r>
          </a:p>
          <a:p>
            <a:endParaRPr lang="en-US" sz="2400" kern="0" dirty="0">
              <a:solidFill>
                <a:schemeClr val="accent6">
                  <a:lumMod val="75000"/>
                </a:schemeClr>
              </a:solidFill>
              <a:effectLst/>
              <a:latin typeface="Times New Roman" panose="02020603050405020304" pitchFamily="18" charset="0"/>
              <a:cs typeface="Times New Roman" panose="02020603050405020304" pitchFamily="18" charset="0"/>
            </a:endParaRPr>
          </a:p>
        </p:txBody>
      </p:sp>
      <p:sp>
        <p:nvSpPr>
          <p:cNvPr id="9" name="Content Placeholder 2">
            <a:extLst>
              <a:ext uri="{FF2B5EF4-FFF2-40B4-BE49-F238E27FC236}">
                <a16:creationId xmlns:a16="http://schemas.microsoft.com/office/drawing/2014/main" id="{3D9E93DC-47BB-4040-8E8E-C0A327140FF0}"/>
              </a:ext>
            </a:extLst>
          </p:cNvPr>
          <p:cNvSpPr txBox="1">
            <a:spLocks/>
          </p:cNvSpPr>
          <p:nvPr/>
        </p:nvSpPr>
        <p:spPr bwMode="auto">
          <a:xfrm>
            <a:off x="3886200" y="3327400"/>
            <a:ext cx="47244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ie 0.0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means</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word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3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does</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not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appear</a:t>
            </a:r>
            <a:endParaRPr lang="fr-FR" sz="2400" dirty="0">
              <a:solidFill>
                <a:schemeClr val="accent2">
                  <a:lumMod val="50000"/>
                </a:schemeClr>
              </a:solidFill>
              <a:effectLst/>
              <a:latin typeface="Times New Roman" panose="02020603050405020304" pitchFamily="18" charset="0"/>
              <a:cs typeface="Times New Roman" panose="02020603050405020304" pitchFamily="18" charset="0"/>
            </a:endParaRPr>
          </a:p>
          <a:p>
            <a:pPr algn="ct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in 0th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review</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a:t>
            </a:r>
          </a:p>
        </p:txBody>
      </p:sp>
      <p:sp>
        <p:nvSpPr>
          <p:cNvPr id="10" name="Content Placeholder 2">
            <a:extLst>
              <a:ext uri="{FF2B5EF4-FFF2-40B4-BE49-F238E27FC236}">
                <a16:creationId xmlns:a16="http://schemas.microsoft.com/office/drawing/2014/main" id="{BE23716B-ECD5-4792-9936-D52BFC50003D}"/>
              </a:ext>
            </a:extLst>
          </p:cNvPr>
          <p:cNvSpPr txBox="1">
            <a:spLocks/>
          </p:cNvSpPr>
          <p:nvPr/>
        </p:nvSpPr>
        <p:spPr bwMode="auto">
          <a:xfrm>
            <a:off x="3505200" y="4279900"/>
            <a:ext cx="57912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ie 9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means</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1th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word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in 0th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review</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is</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word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9</a:t>
            </a:r>
          </a:p>
        </p:txBody>
      </p:sp>
      <p:sp>
        <p:nvSpPr>
          <p:cNvPr id="11" name="Content Placeholder 2">
            <a:extLst>
              <a:ext uri="{FF2B5EF4-FFF2-40B4-BE49-F238E27FC236}">
                <a16:creationId xmlns:a16="http://schemas.microsoft.com/office/drawing/2014/main" id="{0DE33356-5457-414D-BFDB-389AE0D9B91F}"/>
              </a:ext>
            </a:extLst>
          </p:cNvPr>
          <p:cNvSpPr txBox="1">
            <a:spLocks/>
          </p:cNvSpPr>
          <p:nvPr/>
        </p:nvSpPr>
        <p:spPr bwMode="auto">
          <a:xfrm>
            <a:off x="4724400" y="4724400"/>
            <a:ext cx="31242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ie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should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be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1.1</a:t>
            </a:r>
          </a:p>
        </p:txBody>
      </p:sp>
      <p:sp>
        <p:nvSpPr>
          <p:cNvPr id="12" name="Content Placeholder 2">
            <a:extLst>
              <a:ext uri="{FF2B5EF4-FFF2-40B4-BE49-F238E27FC236}">
                <a16:creationId xmlns:a16="http://schemas.microsoft.com/office/drawing/2014/main" id="{19450618-8CE0-45FF-8CD9-35DA6BEAC2D4}"/>
              </a:ext>
            </a:extLst>
          </p:cNvPr>
          <p:cNvSpPr txBox="1">
            <a:spLocks/>
          </p:cNvSpPr>
          <p:nvPr/>
        </p:nvSpPr>
        <p:spPr bwMode="auto">
          <a:xfrm>
            <a:off x="3124200" y="5041900"/>
            <a:ext cx="990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9</a:t>
            </a:r>
          </a:p>
        </p:txBody>
      </p:sp>
      <p:sp>
        <p:nvSpPr>
          <p:cNvPr id="13" name="Content Placeholder 2">
            <a:extLst>
              <a:ext uri="{FF2B5EF4-FFF2-40B4-BE49-F238E27FC236}">
                <a16:creationId xmlns:a16="http://schemas.microsoft.com/office/drawing/2014/main" id="{F264060D-6B89-4775-9074-E74886529C33}"/>
              </a:ext>
            </a:extLst>
          </p:cNvPr>
          <p:cNvSpPr txBox="1">
            <a:spLocks/>
          </p:cNvSpPr>
          <p:nvPr/>
        </p:nvSpPr>
        <p:spPr bwMode="auto">
          <a:xfrm>
            <a:off x="5715000" y="6032500"/>
            <a:ext cx="31242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prewritten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routine</a:t>
            </a:r>
          </a:p>
        </p:txBody>
      </p:sp>
      <p:grpSp>
        <p:nvGrpSpPr>
          <p:cNvPr id="20" name="Group 19">
            <a:extLst>
              <a:ext uri="{FF2B5EF4-FFF2-40B4-BE49-F238E27FC236}">
                <a16:creationId xmlns:a16="http://schemas.microsoft.com/office/drawing/2014/main" id="{310D9839-330E-49A5-9494-1EBDF828CD32}"/>
              </a:ext>
            </a:extLst>
          </p:cNvPr>
          <p:cNvGrpSpPr/>
          <p:nvPr/>
        </p:nvGrpSpPr>
        <p:grpSpPr>
          <a:xfrm>
            <a:off x="3124200" y="1066800"/>
            <a:ext cx="1765300" cy="622300"/>
            <a:chOff x="3124200" y="1066800"/>
            <a:chExt cx="1765300" cy="622300"/>
          </a:xfrm>
        </p:grpSpPr>
        <p:cxnSp>
          <p:nvCxnSpPr>
            <p:cNvPr id="14" name="Straight Arrow Connector 13">
              <a:extLst>
                <a:ext uri="{FF2B5EF4-FFF2-40B4-BE49-F238E27FC236}">
                  <a16:creationId xmlns:a16="http://schemas.microsoft.com/office/drawing/2014/main" id="{25EDDB0F-E374-4376-9846-49B525860271}"/>
                </a:ext>
              </a:extLst>
            </p:cNvPr>
            <p:cNvCxnSpPr/>
            <p:nvPr/>
          </p:nvCxnSpPr>
          <p:spPr bwMode="auto">
            <a:xfrm flipV="1">
              <a:off x="3124200" y="1066800"/>
              <a:ext cx="457200" cy="609600"/>
            </a:xfrm>
            <a:prstGeom prst="straightConnector1">
              <a:avLst/>
            </a:prstGeom>
            <a:noFill/>
            <a:ln w="38100" cap="sq" cmpd="sng" algn="ctr">
              <a:solidFill>
                <a:schemeClr val="accent6">
                  <a:lumMod val="75000"/>
                </a:schemeClr>
              </a:solidFill>
              <a:prstDash val="solid"/>
              <a:round/>
              <a:headEnd type="none" w="med" len="med"/>
              <a:tailEnd type="triangle"/>
            </a:ln>
            <a:effectLst/>
          </p:spPr>
        </p:cxnSp>
        <p:cxnSp>
          <p:nvCxnSpPr>
            <p:cNvPr id="15" name="Straight Arrow Connector 14">
              <a:extLst>
                <a:ext uri="{FF2B5EF4-FFF2-40B4-BE49-F238E27FC236}">
                  <a16:creationId xmlns:a16="http://schemas.microsoft.com/office/drawing/2014/main" id="{DD100D0C-CCEC-4D6D-A3AC-A64C910480D5}"/>
                </a:ext>
              </a:extLst>
            </p:cNvPr>
            <p:cNvCxnSpPr>
              <a:cxnSpLocks/>
            </p:cNvCxnSpPr>
            <p:nvPr/>
          </p:nvCxnSpPr>
          <p:spPr bwMode="auto">
            <a:xfrm flipH="1" flipV="1">
              <a:off x="3454400" y="1073150"/>
              <a:ext cx="1435100" cy="609600"/>
            </a:xfrm>
            <a:prstGeom prst="straightConnector1">
              <a:avLst/>
            </a:prstGeom>
            <a:noFill/>
            <a:ln w="38100" cap="sq" cmpd="sng" algn="ctr">
              <a:solidFill>
                <a:schemeClr val="accent6">
                  <a:lumMod val="75000"/>
                </a:schemeClr>
              </a:solidFill>
              <a:prstDash val="solid"/>
              <a:round/>
              <a:headEnd type="none" w="med" len="med"/>
              <a:tailEnd type="triangle"/>
            </a:ln>
            <a:effectLst/>
          </p:spPr>
        </p:cxnSp>
        <p:cxnSp>
          <p:nvCxnSpPr>
            <p:cNvPr id="17" name="Straight Arrow Connector 16">
              <a:extLst>
                <a:ext uri="{FF2B5EF4-FFF2-40B4-BE49-F238E27FC236}">
                  <a16:creationId xmlns:a16="http://schemas.microsoft.com/office/drawing/2014/main" id="{AE090F15-D5B8-4E64-A208-C15B5EC9222C}"/>
                </a:ext>
              </a:extLst>
            </p:cNvPr>
            <p:cNvCxnSpPr>
              <a:cxnSpLocks/>
            </p:cNvCxnSpPr>
            <p:nvPr/>
          </p:nvCxnSpPr>
          <p:spPr bwMode="auto">
            <a:xfrm flipH="1" flipV="1">
              <a:off x="3286125" y="1066800"/>
              <a:ext cx="885825" cy="622300"/>
            </a:xfrm>
            <a:prstGeom prst="straightConnector1">
              <a:avLst/>
            </a:prstGeom>
            <a:noFill/>
            <a:ln w="38100" cap="sq" cmpd="sng" algn="ctr">
              <a:solidFill>
                <a:schemeClr val="accent6">
                  <a:lumMod val="75000"/>
                </a:schemeClr>
              </a:solidFill>
              <a:prstDash val="solid"/>
              <a:round/>
              <a:headEnd type="none" w="med" len="med"/>
              <a:tailEnd type="triangle"/>
            </a:ln>
            <a:effectLst/>
          </p:spPr>
        </p:cxnSp>
      </p:grpSp>
    </p:spTree>
    <p:extLst>
      <p:ext uri="{BB962C8B-B14F-4D97-AF65-F5344CB8AC3E}">
        <p14:creationId xmlns:p14="http://schemas.microsoft.com/office/powerpoint/2010/main" val="7705664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anim calcmode="lin" valueType="num">
                                      <p:cBhvr additive="base">
                                        <p:cTn id="7" dur="500" fill="hold"/>
                                        <p:tgtEl>
                                          <p:spTgt spid="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xEl>
                                              <p:pRg st="0" end="0"/>
                                            </p:txEl>
                                          </p:spTgt>
                                        </p:tgtEl>
                                        <p:attrNameLst>
                                          <p:attrName>style.visibility</p:attrName>
                                        </p:attrNameLst>
                                      </p:cBhvr>
                                      <p:to>
                                        <p:strVal val="visible"/>
                                      </p:to>
                                    </p:set>
                                    <p:anim calcmode="lin" valueType="num">
                                      <p:cBhvr additive="base">
                                        <p:cTn id="19"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8">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20"/>
                                        </p:tgtEl>
                                        <p:attrNameLst>
                                          <p:attrName>style.visibility</p:attrName>
                                        </p:attrNameLst>
                                      </p:cBhvr>
                                      <p:to>
                                        <p:strVal val="visible"/>
                                      </p:to>
                                    </p:set>
                                    <p:anim calcmode="lin" valueType="num">
                                      <p:cBhvr additive="base">
                                        <p:cTn id="23" dur="500" fill="hold"/>
                                        <p:tgtEl>
                                          <p:spTgt spid="20"/>
                                        </p:tgtEl>
                                        <p:attrNameLst>
                                          <p:attrName>ppt_x</p:attrName>
                                        </p:attrNameLst>
                                      </p:cBhvr>
                                      <p:tavLst>
                                        <p:tav tm="0">
                                          <p:val>
                                            <p:strVal val="0-#ppt_w/2"/>
                                          </p:val>
                                        </p:tav>
                                        <p:tav tm="100000">
                                          <p:val>
                                            <p:strVal val="#ppt_x"/>
                                          </p:val>
                                        </p:tav>
                                      </p:tavLst>
                                    </p:anim>
                                    <p:anim calcmode="lin" valueType="num">
                                      <p:cBhvr additive="base">
                                        <p:cTn id="24"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3">
                                            <p:txEl>
                                              <p:pRg st="3" end="3"/>
                                            </p:txEl>
                                          </p:spTgt>
                                        </p:tgtEl>
                                        <p:attrNameLst>
                                          <p:attrName>style.visibility</p:attrName>
                                        </p:attrNameLst>
                                      </p:cBhvr>
                                      <p:to>
                                        <p:strVal val="visible"/>
                                      </p:to>
                                    </p:set>
                                    <p:anim calcmode="lin" valueType="num">
                                      <p:cBhvr additive="base">
                                        <p:cTn id="29" dur="500" fill="hold"/>
                                        <p:tgtEl>
                                          <p:spTgt spid="3">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3">
                                            <p:txEl>
                                              <p:pRg st="4" end="4"/>
                                            </p:txEl>
                                          </p:spTgt>
                                        </p:tgtEl>
                                        <p:attrNameLst>
                                          <p:attrName>style.visibility</p:attrName>
                                        </p:attrNameLst>
                                      </p:cBhvr>
                                      <p:to>
                                        <p:strVal val="visible"/>
                                      </p:to>
                                    </p:set>
                                    <p:anim calcmode="lin" valueType="num">
                                      <p:cBhvr additive="base">
                                        <p:cTn id="35" dur="500" fill="hold"/>
                                        <p:tgtEl>
                                          <p:spTgt spid="3">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nodeType="clickEffect">
                                  <p:stCondLst>
                                    <p:cond delay="0"/>
                                  </p:stCondLst>
                                  <p:childTnLst>
                                    <p:set>
                                      <p:cBhvr>
                                        <p:cTn id="40" dur="1" fill="hold">
                                          <p:stCondLst>
                                            <p:cond delay="0"/>
                                          </p:stCondLst>
                                        </p:cTn>
                                        <p:tgtEl>
                                          <p:spTgt spid="3">
                                            <p:txEl>
                                              <p:pRg st="6" end="6"/>
                                            </p:txEl>
                                          </p:spTgt>
                                        </p:tgtEl>
                                        <p:attrNameLst>
                                          <p:attrName>style.visibility</p:attrName>
                                        </p:attrNameLst>
                                      </p:cBhvr>
                                      <p:to>
                                        <p:strVal val="visible"/>
                                      </p:to>
                                    </p:set>
                                    <p:anim calcmode="lin" valueType="num">
                                      <p:cBhvr additive="base">
                                        <p:cTn id="4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
                                            <p:txEl>
                                              <p:pRg st="0" end="0"/>
                                            </p:txEl>
                                          </p:spTgt>
                                        </p:tgtEl>
                                        <p:attrNameLst>
                                          <p:attrName>style.visibility</p:attrName>
                                        </p:attrNameLst>
                                      </p:cBhvr>
                                      <p:to>
                                        <p:strVal val="visible"/>
                                      </p:to>
                                    </p:set>
                                    <p:anim calcmode="lin" valueType="num">
                                      <p:cBhvr additive="base">
                                        <p:cTn id="47" dur="500" fill="hold"/>
                                        <p:tgtEl>
                                          <p:spTgt spid="9">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9">
                                            <p:txEl>
                                              <p:pRg st="1" end="1"/>
                                            </p:txEl>
                                          </p:spTgt>
                                        </p:tgtEl>
                                        <p:attrNameLst>
                                          <p:attrName>style.visibility</p:attrName>
                                        </p:attrNameLst>
                                      </p:cBhvr>
                                      <p:to>
                                        <p:strVal val="visible"/>
                                      </p:to>
                                    </p:set>
                                    <p:anim calcmode="lin" valueType="num">
                                      <p:cBhvr additive="base">
                                        <p:cTn id="53" dur="500" fill="hold"/>
                                        <p:tgtEl>
                                          <p:spTgt spid="9">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3">
                                            <p:txEl>
                                              <p:pRg st="8" end="8"/>
                                            </p:txEl>
                                          </p:spTgt>
                                        </p:tgtEl>
                                        <p:attrNameLst>
                                          <p:attrName>style.visibility</p:attrName>
                                        </p:attrNameLst>
                                      </p:cBhvr>
                                      <p:to>
                                        <p:strVal val="visible"/>
                                      </p:to>
                                    </p:set>
                                    <p:anim calcmode="lin" valueType="num">
                                      <p:cBhvr additive="base">
                                        <p:cTn id="59"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0">
                                            <p:txEl>
                                              <p:pRg st="0" end="0"/>
                                            </p:txEl>
                                          </p:spTgt>
                                        </p:tgtEl>
                                        <p:attrNameLst>
                                          <p:attrName>style.visibility</p:attrName>
                                        </p:attrNameLst>
                                      </p:cBhvr>
                                      <p:to>
                                        <p:strVal val="visible"/>
                                      </p:to>
                                    </p:set>
                                    <p:anim calcmode="lin" valueType="num">
                                      <p:cBhvr additive="base">
                                        <p:cTn id="65"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3">
                                            <p:txEl>
                                              <p:pRg st="9" end="9"/>
                                            </p:txEl>
                                          </p:spTgt>
                                        </p:tgtEl>
                                        <p:attrNameLst>
                                          <p:attrName>style.visibility</p:attrName>
                                        </p:attrNameLst>
                                      </p:cBhvr>
                                      <p:to>
                                        <p:strVal val="visible"/>
                                      </p:to>
                                    </p:set>
                                    <p:anim calcmode="lin" valueType="num">
                                      <p:cBhvr additive="base">
                                        <p:cTn id="71"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2">
                                            <p:txEl>
                                              <p:pRg st="0" end="0"/>
                                            </p:txEl>
                                          </p:spTgt>
                                        </p:tgtEl>
                                        <p:attrNameLst>
                                          <p:attrName>style.visibility</p:attrName>
                                        </p:attrNameLst>
                                      </p:cBhvr>
                                      <p:to>
                                        <p:strVal val="visible"/>
                                      </p:to>
                                    </p:set>
                                    <p:anim calcmode="lin" valueType="num">
                                      <p:cBhvr additive="base">
                                        <p:cTn id="7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8" fill="hold" nodeType="clickEffect">
                                  <p:stCondLst>
                                    <p:cond delay="0"/>
                                  </p:stCondLst>
                                  <p:childTnLst>
                                    <p:set>
                                      <p:cBhvr>
                                        <p:cTn id="82" dur="1" fill="hold">
                                          <p:stCondLst>
                                            <p:cond delay="0"/>
                                          </p:stCondLst>
                                        </p:cTn>
                                        <p:tgtEl>
                                          <p:spTgt spid="11">
                                            <p:txEl>
                                              <p:pRg st="0" end="0"/>
                                            </p:txEl>
                                          </p:spTgt>
                                        </p:tgtEl>
                                        <p:attrNameLst>
                                          <p:attrName>style.visibility</p:attrName>
                                        </p:attrNameLst>
                                      </p:cBhvr>
                                      <p:to>
                                        <p:strVal val="visible"/>
                                      </p:to>
                                    </p:set>
                                    <p:anim calcmode="lin" valueType="num">
                                      <p:cBhvr additive="base">
                                        <p:cTn id="83" dur="500" fill="hold"/>
                                        <p:tgtEl>
                                          <p:spTgt spid="11">
                                            <p:txEl>
                                              <p:pRg st="0" end="0"/>
                                            </p:txEl>
                                          </p:spTgt>
                                        </p:tgtEl>
                                        <p:attrNameLst>
                                          <p:attrName>ppt_x</p:attrName>
                                        </p:attrNameLst>
                                      </p:cBhvr>
                                      <p:tavLst>
                                        <p:tav tm="0">
                                          <p:val>
                                            <p:strVal val="0-#ppt_w/2"/>
                                          </p:val>
                                        </p:tav>
                                        <p:tav tm="100000">
                                          <p:val>
                                            <p:strVal val="#ppt_x"/>
                                          </p:val>
                                        </p:tav>
                                      </p:tavLst>
                                    </p:anim>
                                    <p:anim calcmode="lin" valueType="num">
                                      <p:cBhvr additive="base">
                                        <p:cTn id="84" dur="500" fill="hold"/>
                                        <p:tgtEl>
                                          <p:spTgt spid="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nodeType="clickEffect">
                                  <p:stCondLst>
                                    <p:cond delay="0"/>
                                  </p:stCondLst>
                                  <p:childTnLst>
                                    <p:set>
                                      <p:cBhvr>
                                        <p:cTn id="88" dur="1" fill="hold">
                                          <p:stCondLst>
                                            <p:cond delay="0"/>
                                          </p:stCondLst>
                                        </p:cTn>
                                        <p:tgtEl>
                                          <p:spTgt spid="3">
                                            <p:txEl>
                                              <p:pRg st="11" end="11"/>
                                            </p:txEl>
                                          </p:spTgt>
                                        </p:tgtEl>
                                        <p:attrNameLst>
                                          <p:attrName>style.visibility</p:attrName>
                                        </p:attrNameLst>
                                      </p:cBhvr>
                                      <p:to>
                                        <p:strVal val="visible"/>
                                      </p:to>
                                    </p:set>
                                    <p:anim calcmode="lin" valueType="num">
                                      <p:cBhvr additive="base">
                                        <p:cTn id="89"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nodeType="clickEffect">
                                  <p:stCondLst>
                                    <p:cond delay="0"/>
                                  </p:stCondLst>
                                  <p:childTnLst>
                                    <p:set>
                                      <p:cBhvr>
                                        <p:cTn id="94" dur="1" fill="hold">
                                          <p:stCondLst>
                                            <p:cond delay="0"/>
                                          </p:stCondLst>
                                        </p:cTn>
                                        <p:tgtEl>
                                          <p:spTgt spid="3">
                                            <p:txEl>
                                              <p:pRg st="12" end="12"/>
                                            </p:txEl>
                                          </p:spTgt>
                                        </p:tgtEl>
                                        <p:attrNameLst>
                                          <p:attrName>style.visibility</p:attrName>
                                        </p:attrNameLst>
                                      </p:cBhvr>
                                      <p:to>
                                        <p:strVal val="visible"/>
                                      </p:to>
                                    </p:set>
                                    <p:anim calcmode="lin" valueType="num">
                                      <p:cBhvr additive="base">
                                        <p:cTn id="95"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96"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97" fill="hold">
                      <p:stCondLst>
                        <p:cond delay="indefinite"/>
                      </p:stCondLst>
                      <p:childTnLst>
                        <p:par>
                          <p:cTn id="98" fill="hold">
                            <p:stCondLst>
                              <p:cond delay="0"/>
                            </p:stCondLst>
                            <p:childTnLst>
                              <p:par>
                                <p:cTn id="99" presetID="2" presetClass="entr" presetSubtype="4" fill="hold" nodeType="clickEffect">
                                  <p:stCondLst>
                                    <p:cond delay="0"/>
                                  </p:stCondLst>
                                  <p:childTnLst>
                                    <p:set>
                                      <p:cBhvr>
                                        <p:cTn id="100" dur="1" fill="hold">
                                          <p:stCondLst>
                                            <p:cond delay="0"/>
                                          </p:stCondLst>
                                        </p:cTn>
                                        <p:tgtEl>
                                          <p:spTgt spid="3">
                                            <p:txEl>
                                              <p:pRg st="13" end="13"/>
                                            </p:txEl>
                                          </p:spTgt>
                                        </p:tgtEl>
                                        <p:attrNameLst>
                                          <p:attrName>style.visibility</p:attrName>
                                        </p:attrNameLst>
                                      </p:cBhvr>
                                      <p:to>
                                        <p:strVal val="visible"/>
                                      </p:to>
                                    </p:set>
                                    <p:anim calcmode="lin" valueType="num">
                                      <p:cBhvr additive="base">
                                        <p:cTn id="101"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nodeType="clickEffect">
                                  <p:stCondLst>
                                    <p:cond delay="0"/>
                                  </p:stCondLst>
                                  <p:childTnLst>
                                    <p:set>
                                      <p:cBhvr>
                                        <p:cTn id="106" dur="1" fill="hold">
                                          <p:stCondLst>
                                            <p:cond delay="0"/>
                                          </p:stCondLst>
                                        </p:cTn>
                                        <p:tgtEl>
                                          <p:spTgt spid="13">
                                            <p:txEl>
                                              <p:pRg st="0" end="0"/>
                                            </p:txEl>
                                          </p:spTgt>
                                        </p:tgtEl>
                                        <p:attrNameLst>
                                          <p:attrName>style.visibility</p:attrName>
                                        </p:attrNameLst>
                                      </p:cBhvr>
                                      <p:to>
                                        <p:strVal val="visible"/>
                                      </p:to>
                                    </p:set>
                                    <p:anim calcmode="lin" valueType="num">
                                      <p:cBhvr additive="base">
                                        <p:cTn id="10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108" dur="500" fill="hold"/>
                                        <p:tgtEl>
                                          <p:spTgt spid="13">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685800"/>
            <a:ext cx="86106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def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(data, dimension=10,y=8):</a:t>
            </a:r>
          </a:p>
          <a:p>
            <a:r>
              <a:rPr lang="en-US" sz="2400" dirty="0">
                <a:effectLst/>
                <a:latin typeface="Times New Roman" panose="02020603050405020304" pitchFamily="18" charset="0"/>
                <a:cs typeface="Times New Roman" panose="02020603050405020304" pitchFamily="18" charset="0"/>
              </a:rPr>
              <a:t>      </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x_train</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data,y</a:t>
            </a:r>
            <a:r>
              <a:rPr lang="en-US" sz="2400" dirty="0">
                <a:effectLst/>
                <a:latin typeface="Times New Roman" panose="02020603050405020304" pitchFamily="18" charset="0"/>
                <a:cs typeface="Times New Roman" panose="02020603050405020304" pitchFamily="18" charset="0"/>
              </a:rPr>
              <a:t>=5)</a:t>
            </a:r>
          </a:p>
          <a:p>
            <a:r>
              <a:rPr lang="en-US" sz="2400" dirty="0" err="1">
                <a:effectLst/>
                <a:latin typeface="Times New Roman" panose="02020603050405020304" pitchFamily="18" charset="0"/>
                <a:cs typeface="Times New Roman" panose="02020603050405020304" pitchFamily="18" charset="0"/>
              </a:rPr>
              <a:t>x_test</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(test_data,5)</a:t>
            </a:r>
          </a:p>
          <a:p>
            <a:endParaRPr lang="en-US" sz="2400" dirty="0">
              <a:effectLst/>
              <a:latin typeface="Times New Roman" panose="02020603050405020304" pitchFamily="18" charset="0"/>
              <a:cs typeface="Times New Roman" panose="02020603050405020304" pitchFamily="18" charset="0"/>
            </a:endParaRPr>
          </a:p>
        </p:txBody>
      </p:sp>
      <p:sp>
        <p:nvSpPr>
          <p:cNvPr id="5" name="Rectangle 63">
            <a:extLst>
              <a:ext uri="{FF2B5EF4-FFF2-40B4-BE49-F238E27FC236}">
                <a16:creationId xmlns:a16="http://schemas.microsoft.com/office/drawing/2014/main" id="{10D33111-025E-4581-89C9-44F35A833A33}"/>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
        <p:nvSpPr>
          <p:cNvPr id="4" name="Content Placeholder 2">
            <a:extLst>
              <a:ext uri="{FF2B5EF4-FFF2-40B4-BE49-F238E27FC236}">
                <a16:creationId xmlns:a16="http://schemas.microsoft.com/office/drawing/2014/main" id="{3D9E93DC-47BB-4040-8E8E-C0A327140FF0}"/>
              </a:ext>
            </a:extLst>
          </p:cNvPr>
          <p:cNvSpPr txBox="1">
            <a:spLocks/>
          </p:cNvSpPr>
          <p:nvPr/>
        </p:nvSpPr>
        <p:spPr bwMode="auto">
          <a:xfrm>
            <a:off x="533400" y="2057400"/>
            <a:ext cx="89154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are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defining</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function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p>
          <a:p>
            <a:pPr>
              <a:buFont typeface="Arial" panose="020B0604020202020204" pitchFamily="34" charset="0"/>
              <a:buChar char="•"/>
            </a:pP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With</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name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vectorize_data</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p>
          <a:p>
            <a:pPr>
              <a:buFont typeface="Arial" panose="020B0604020202020204" pitchFamily="34" charset="0"/>
              <a:buChar char="•"/>
            </a:pP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It has one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required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input/</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parameter</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data</a:t>
            </a:r>
          </a:p>
          <a:p>
            <a:pPr>
              <a:buFont typeface="Arial" panose="020B0604020202020204" pitchFamily="34" charset="0"/>
              <a:buChar char="•"/>
            </a:pP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And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two</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optional</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inputs.</a:t>
            </a:r>
          </a:p>
          <a:p>
            <a:pPr marL="0" indent="0"/>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If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you</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dont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include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them</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p>
          <a:p>
            <a:pPr marL="0" indent="0"/>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then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the default values are 10000 and 8</a:t>
            </a:r>
          </a:p>
          <a:p>
            <a:pPr marL="0" indent="0"/>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If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you</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include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one extra value,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it</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is</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given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to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dimmension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a:t>
            </a:r>
          </a:p>
          <a:p>
            <a:pPr marL="0" indent="0"/>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If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you</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want</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to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give</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y a value,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then</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you</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need</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to </a:t>
            </a:r>
            <a:r>
              <a:rPr lang="fr-FR" sz="2400" dirty="0" err="1">
                <a:solidFill>
                  <a:schemeClr val="accent2">
                    <a:lumMod val="50000"/>
                  </a:schemeClr>
                </a:solidFill>
                <a:effectLst/>
                <a:latin typeface="Times New Roman" panose="02020603050405020304" pitchFamily="18" charset="0"/>
                <a:cs typeface="Times New Roman" panose="02020603050405020304" pitchFamily="18" charset="0"/>
              </a:rPr>
              <a:t>say</a:t>
            </a:r>
            <a:r>
              <a:rPr lang="fr-FR" sz="2400" dirty="0">
                <a:solidFill>
                  <a:schemeClr val="accent2">
                    <a:lumMod val="50000"/>
                  </a:schemeClr>
                </a:solidFill>
                <a:effectLst/>
                <a:latin typeface="Times New Roman" panose="02020603050405020304" pitchFamily="18" charset="0"/>
                <a:cs typeface="Times New Roman" panose="02020603050405020304" pitchFamily="18" charset="0"/>
              </a:rPr>
              <a:t> y=5.</a:t>
            </a:r>
          </a:p>
        </p:txBody>
      </p:sp>
    </p:spTree>
    <p:extLst>
      <p:ext uri="{BB962C8B-B14F-4D97-AF65-F5344CB8AC3E}">
        <p14:creationId xmlns:p14="http://schemas.microsoft.com/office/powerpoint/2010/main" val="4763764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4">
                                            <p:txEl>
                                              <p:pRg st="0" end="0"/>
                                            </p:txEl>
                                          </p:spTgt>
                                        </p:tgtEl>
                                        <p:attrNameLst>
                                          <p:attrName>style.visibility</p:attrName>
                                        </p:attrNameLst>
                                      </p:cBhvr>
                                      <p:to>
                                        <p:strVal val="visible"/>
                                      </p:to>
                                    </p:set>
                                    <p:anim calcmode="lin" valueType="num">
                                      <p:cBhvr additive="base">
                                        <p:cTn id="19"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4">
                                            <p:txEl>
                                              <p:pRg st="1" end="1"/>
                                            </p:txEl>
                                          </p:spTgt>
                                        </p:tgtEl>
                                        <p:attrNameLst>
                                          <p:attrName>style.visibility</p:attrName>
                                        </p:attrNameLst>
                                      </p:cBhvr>
                                      <p:to>
                                        <p:strVal val="visible"/>
                                      </p:to>
                                    </p:set>
                                    <p:anim calcmode="lin" valueType="num">
                                      <p:cBhvr additive="base">
                                        <p:cTn id="25" dur="500" fill="hold"/>
                                        <p:tgtEl>
                                          <p:spTgt spid="4">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anim calcmode="lin" valueType="num">
                                      <p:cBhvr additive="base">
                                        <p:cTn id="31" dur="500" fill="hold"/>
                                        <p:tgtEl>
                                          <p:spTgt spid="4">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4">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
                                            <p:txEl>
                                              <p:pRg st="3" end="3"/>
                                            </p:txEl>
                                          </p:spTgt>
                                        </p:tgtEl>
                                        <p:attrNameLst>
                                          <p:attrName>style.visibility</p:attrName>
                                        </p:attrNameLst>
                                      </p:cBhvr>
                                      <p:to>
                                        <p:strVal val="visible"/>
                                      </p:to>
                                    </p:set>
                                    <p:anim calcmode="lin" valueType="num">
                                      <p:cBhvr additive="base">
                                        <p:cTn id="37" dur="500" fill="hold"/>
                                        <p:tgtEl>
                                          <p:spTgt spid="4">
                                            <p:txEl>
                                              <p:pRg st="3" end="3"/>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4">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
                                            <p:txEl>
                                              <p:pRg st="4" end="4"/>
                                            </p:txEl>
                                          </p:spTgt>
                                        </p:tgtEl>
                                        <p:attrNameLst>
                                          <p:attrName>style.visibility</p:attrName>
                                        </p:attrNameLst>
                                      </p:cBhvr>
                                      <p:to>
                                        <p:strVal val="visible"/>
                                      </p:to>
                                    </p:set>
                                    <p:anim calcmode="lin" valueType="num">
                                      <p:cBhvr additive="base">
                                        <p:cTn id="43" dur="500" fill="hold"/>
                                        <p:tgtEl>
                                          <p:spTgt spid="4">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4">
                                            <p:txEl>
                                              <p:pRg st="5" end="5"/>
                                            </p:txEl>
                                          </p:spTgt>
                                        </p:tgtEl>
                                        <p:attrNameLst>
                                          <p:attrName>style.visibility</p:attrName>
                                        </p:attrNameLst>
                                      </p:cBhvr>
                                      <p:to>
                                        <p:strVal val="visible"/>
                                      </p:to>
                                    </p:set>
                                    <p:anim calcmode="lin" valueType="num">
                                      <p:cBhvr additive="base">
                                        <p:cTn id="49" dur="500" fill="hold"/>
                                        <p:tgtEl>
                                          <p:spTgt spid="4">
                                            <p:txEl>
                                              <p:pRg st="5" end="5"/>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12" end="12"/>
                                            </p:txEl>
                                          </p:spTgt>
                                        </p:tgtEl>
                                        <p:attrNameLst>
                                          <p:attrName>style.visibility</p:attrName>
                                        </p:attrNameLst>
                                      </p:cBhvr>
                                      <p:to>
                                        <p:strVal val="visible"/>
                                      </p:to>
                                    </p:set>
                                    <p:anim calcmode="lin" valueType="num">
                                      <p:cBhvr additive="base">
                                        <p:cTn id="55"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nodeType="clickEffect">
                                  <p:stCondLst>
                                    <p:cond delay="0"/>
                                  </p:stCondLst>
                                  <p:childTnLst>
                                    <p:set>
                                      <p:cBhvr>
                                        <p:cTn id="60" dur="1" fill="hold">
                                          <p:stCondLst>
                                            <p:cond delay="0"/>
                                          </p:stCondLst>
                                        </p:cTn>
                                        <p:tgtEl>
                                          <p:spTgt spid="4">
                                            <p:txEl>
                                              <p:pRg st="6" end="6"/>
                                            </p:txEl>
                                          </p:spTgt>
                                        </p:tgtEl>
                                        <p:attrNameLst>
                                          <p:attrName>style.visibility</p:attrName>
                                        </p:attrNameLst>
                                      </p:cBhvr>
                                      <p:to>
                                        <p:strVal val="visible"/>
                                      </p:to>
                                    </p:set>
                                    <p:anim calcmode="lin" valueType="num">
                                      <p:cBhvr additive="base">
                                        <p:cTn id="61" dur="500" fill="hold"/>
                                        <p:tgtEl>
                                          <p:spTgt spid="4">
                                            <p:txEl>
                                              <p:pRg st="6" end="6"/>
                                            </p:txEl>
                                          </p:spTgt>
                                        </p:tgtEl>
                                        <p:attrNameLst>
                                          <p:attrName>ppt_x</p:attrName>
                                        </p:attrNameLst>
                                      </p:cBhvr>
                                      <p:tavLst>
                                        <p:tav tm="0">
                                          <p:val>
                                            <p:strVal val="0-#ppt_w/2"/>
                                          </p:val>
                                        </p:tav>
                                        <p:tav tm="100000">
                                          <p:val>
                                            <p:strVal val="#ppt_x"/>
                                          </p:val>
                                        </p:tav>
                                      </p:tavLst>
                                    </p:anim>
                                    <p:anim calcmode="lin" valueType="num">
                                      <p:cBhvr additive="base">
                                        <p:cTn id="62" dur="500" fill="hold"/>
                                        <p:tgtEl>
                                          <p:spTgt spid="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3">
                                            <p:txEl>
                                              <p:pRg st="11" end="11"/>
                                            </p:txEl>
                                          </p:spTgt>
                                        </p:tgtEl>
                                        <p:attrNameLst>
                                          <p:attrName>style.visibility</p:attrName>
                                        </p:attrNameLst>
                                      </p:cBhvr>
                                      <p:to>
                                        <p:strVal val="visible"/>
                                      </p:to>
                                    </p:set>
                                    <p:anim calcmode="lin" valueType="num">
                                      <p:cBhvr additive="base">
                                        <p:cTn id="67"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8" fill="hold" nodeType="clickEffect">
                                  <p:stCondLst>
                                    <p:cond delay="0"/>
                                  </p:stCondLst>
                                  <p:childTnLst>
                                    <p:set>
                                      <p:cBhvr>
                                        <p:cTn id="72" dur="1" fill="hold">
                                          <p:stCondLst>
                                            <p:cond delay="0"/>
                                          </p:stCondLst>
                                        </p:cTn>
                                        <p:tgtEl>
                                          <p:spTgt spid="4">
                                            <p:txEl>
                                              <p:pRg st="7" end="7"/>
                                            </p:txEl>
                                          </p:spTgt>
                                        </p:tgtEl>
                                        <p:attrNameLst>
                                          <p:attrName>style.visibility</p:attrName>
                                        </p:attrNameLst>
                                      </p:cBhvr>
                                      <p:to>
                                        <p:strVal val="visible"/>
                                      </p:to>
                                    </p:set>
                                    <p:anim calcmode="lin" valueType="num">
                                      <p:cBhvr additive="base">
                                        <p:cTn id="73" dur="500" fill="hold"/>
                                        <p:tgtEl>
                                          <p:spTgt spid="4">
                                            <p:txEl>
                                              <p:pRg st="7" end="7"/>
                                            </p:txEl>
                                          </p:spTgt>
                                        </p:tgtEl>
                                        <p:attrNameLst>
                                          <p:attrName>ppt_x</p:attrName>
                                        </p:attrNameLst>
                                      </p:cBhvr>
                                      <p:tavLst>
                                        <p:tav tm="0">
                                          <p:val>
                                            <p:strVal val="0-#ppt_w/2"/>
                                          </p:val>
                                        </p:tav>
                                        <p:tav tm="100000">
                                          <p:val>
                                            <p:strVal val="#ppt_x"/>
                                          </p:val>
                                        </p:tav>
                                      </p:tavLst>
                                    </p:anim>
                                    <p:anim calcmode="lin" valueType="num">
                                      <p:cBhvr additive="base">
                                        <p:cTn id="74" dur="500" fill="hold"/>
                                        <p:tgtEl>
                                          <p:spTgt spid="4">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Training Data</a:t>
            </a:r>
          </a:p>
        </p:txBody>
      </p:sp>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a set of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input/output pairs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endPar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Maybe each input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3"/>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5"/>
                <a:stretch>
                  <a:fillRect l="-2605" t="-12791" r="-1489" b="-32558"/>
                </a:stretch>
              </a:blipFill>
            </p:spPr>
            <p:txBody>
              <a:bodyPr/>
              <a:lstStyle/>
              <a:p>
                <a:r>
                  <a:rPr lang="en-CA">
                    <a:noFill/>
                  </a:rPr>
                  <a:t> </a:t>
                </a:r>
              </a:p>
            </p:txBody>
          </p:sp>
        </mc:Fallback>
      </mc:AlternateContent>
      <p:grpSp>
        <p:nvGrpSpPr>
          <p:cNvPr id="38" name="Group 37"/>
          <p:cNvGrpSpPr/>
          <p:nvPr/>
        </p:nvGrpSpPr>
        <p:grpSpPr>
          <a:xfrm>
            <a:off x="76200" y="3962400"/>
            <a:ext cx="3766810" cy="2590800"/>
            <a:chOff x="76200" y="3962400"/>
            <a:chExt cx="3766810" cy="2590800"/>
          </a:xfrm>
        </p:grpSpPr>
        <p:grpSp>
          <p:nvGrpSpPr>
            <p:cNvPr id="39" name="Group 38"/>
            <p:cNvGrpSpPr/>
            <p:nvPr/>
          </p:nvGrpSpPr>
          <p:grpSpPr>
            <a:xfrm>
              <a:off x="76200" y="3962400"/>
              <a:ext cx="3766810" cy="2590800"/>
              <a:chOff x="76200" y="3962400"/>
              <a:chExt cx="3766810" cy="2590800"/>
            </a:xfrm>
          </p:grpSpPr>
          <p:cxnSp>
            <p:nvCxnSpPr>
              <p:cNvPr id="53" name="Straight Connector 5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54" name="Straight Connector 53"/>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5"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y</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nvGrpSpPr>
            <p:cNvPr id="40" name="Group 39"/>
            <p:cNvGrpSpPr/>
            <p:nvPr/>
          </p:nvGrpSpPr>
          <p:grpSpPr>
            <a:xfrm>
              <a:off x="876128" y="4942080"/>
              <a:ext cx="2353800" cy="860040"/>
              <a:chOff x="875410" y="4942080"/>
              <a:chExt cx="2353800" cy="860040"/>
            </a:xfrm>
          </p:grpSpPr>
          <p:sp>
            <p:nvSpPr>
              <p:cNvPr id="41" name="Oval 4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2" name="Oval 4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3" name="Oval 42"/>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4" name="Oval 43"/>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5" name="Oval 4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6" name="Oval 4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7" name="Oval 46"/>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8" name="Oval 4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9" name="Oval 4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0" name="Oval 49"/>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1" name="Oval 5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grpSp>
        <p:nvGrpSpPr>
          <p:cNvPr id="61" name="Group 60"/>
          <p:cNvGrpSpPr/>
          <p:nvPr/>
        </p:nvGrpSpPr>
        <p:grpSpPr>
          <a:xfrm>
            <a:off x="2596978" y="5155784"/>
            <a:ext cx="914400" cy="1682098"/>
            <a:chOff x="2596978" y="5155784"/>
            <a:chExt cx="914400" cy="1682098"/>
          </a:xfrm>
        </p:grpSpPr>
        <mc:AlternateContent xmlns:mc="http://schemas.openxmlformats.org/markup-compatibility/2006" xmlns:a14="http://schemas.microsoft.com/office/drawing/2010/main">
          <mc:Choice Requires="a14">
            <p:sp>
              <p:nvSpPr>
                <p:cNvPr id="62"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m:oMathPara>
                  </a14:m>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mc:Choice>
          <mc:Fallback xmlns="">
            <p:sp>
              <p:nvSpPr>
                <p:cNvPr id="62"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64" name="Straight Connector 63"/>
            <p:cNvCxnSpPr/>
            <p:nvPr/>
          </p:nvCxnSpPr>
          <p:spPr bwMode="auto">
            <a:xfrm flipV="1">
              <a:off x="3039330" y="5155784"/>
              <a:ext cx="2990" cy="1245016"/>
            </a:xfrm>
            <a:prstGeom prst="line">
              <a:avLst/>
            </a:prstGeom>
            <a:noFill/>
            <a:ln w="12700" cap="sq" cmpd="sng" algn="ctr">
              <a:solidFill>
                <a:srgbClr val="FF00FF"/>
              </a:solidFill>
              <a:prstDash val="solid"/>
              <a:round/>
              <a:headEnd type="none" w="med" len="med"/>
              <a:tailEnd type="none" w="med" len="med"/>
            </a:ln>
            <a:effectLst/>
          </p:spPr>
        </p:cxnSp>
      </p:grpSp>
      <p:sp>
        <p:nvSpPr>
          <p:cNvPr id="6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a:t>
            </a:r>
          </a:p>
        </p:txBody>
      </p:sp>
      <p:grpSp>
        <p:nvGrpSpPr>
          <p:cNvPr id="29" name="Group 28"/>
          <p:cNvGrpSpPr/>
          <p:nvPr/>
        </p:nvGrpSpPr>
        <p:grpSpPr>
          <a:xfrm>
            <a:off x="3105292" y="4876800"/>
            <a:ext cx="1222838" cy="492443"/>
            <a:chOff x="3105291" y="4876800"/>
            <a:chExt cx="1163367" cy="492443"/>
          </a:xfrm>
        </p:grpSpPr>
        <p:cxnSp>
          <p:nvCxnSpPr>
            <p:cNvPr id="30" name="Straight Connector 29"/>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34" name="TextBox 33"/>
                <p:cNvSpPr txBox="1"/>
                <p:nvPr/>
              </p:nvSpPr>
              <p:spPr>
                <a:xfrm>
                  <a:off x="3847068" y="4876800"/>
                  <a:ext cx="421590" cy="492443"/>
                </a:xfrm>
                <a:prstGeom prst="rect">
                  <a:avLst/>
                </a:prstGeom>
                <a:noFill/>
              </p:spPr>
              <p:txBody>
                <a:bodyPr wrap="none" lIns="0" tIns="0" rIns="0" bIns="0"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r>
                          <m:rPr>
                            <m:nor/>
                          </m:rPr>
                          <a:rPr kumimoji="0" lang="en-CA" altLang="en-US" sz="32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y</m:t>
                        </m:r>
                        <m:r>
                          <m:rPr>
                            <m:nor/>
                          </m:rPr>
                          <a:rPr kumimoji="0" lang="en-CA" altLang="en-US" sz="32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m:t>d</m:t>
                        </m:r>
                      </m:oMath>
                    </m:oMathPara>
                  </a14:m>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TextBox 33"/>
                <p:cNvSpPr txBox="1">
                  <a:spLocks noRot="1" noChangeAspect="1" noMove="1" noResize="1" noEditPoints="1" noAdjustHandles="1" noChangeArrowheads="1" noChangeShapeType="1" noTextEdit="1"/>
                </p:cNvSpPr>
                <p:nvPr/>
              </p:nvSpPr>
              <p:spPr>
                <a:xfrm>
                  <a:off x="3847068" y="4876800"/>
                  <a:ext cx="421590" cy="492443"/>
                </a:xfrm>
                <a:prstGeom prst="rect">
                  <a:avLst/>
                </a:prstGeom>
                <a:blipFill>
                  <a:blip r:embed="rId7"/>
                  <a:stretch>
                    <a:fillRect/>
                  </a:stretch>
                </a:blipFill>
              </p:spPr>
              <p:txBody>
                <a:bodyPr/>
                <a:lstStyle/>
                <a:p>
                  <a:r>
                    <a:rPr lang="en-CA">
                      <a:noFill/>
                    </a:rPr>
                    <a:t> </a:t>
                  </a:r>
                </a:p>
              </p:txBody>
            </p:sp>
          </mc:Fallback>
        </mc:AlternateContent>
      </p:grpSp>
      <p:grpSp>
        <p:nvGrpSpPr>
          <p:cNvPr id="3" name="Group 2">
            <a:extLst>
              <a:ext uri="{FF2B5EF4-FFF2-40B4-BE49-F238E27FC236}">
                <a16:creationId xmlns:a16="http://schemas.microsoft.com/office/drawing/2014/main" id="{CE6220DB-8DFB-4173-86B5-4AE279D924A2}"/>
              </a:ext>
            </a:extLst>
          </p:cNvPr>
          <p:cNvGrpSpPr/>
          <p:nvPr/>
        </p:nvGrpSpPr>
        <p:grpSpPr>
          <a:xfrm>
            <a:off x="4878236" y="4787900"/>
            <a:ext cx="1797924" cy="2056890"/>
            <a:chOff x="4878236" y="4787900"/>
            <a:chExt cx="1797924" cy="2056890"/>
          </a:xfrm>
        </p:grpSpPr>
        <mc:AlternateContent xmlns:mc="http://schemas.openxmlformats.org/markup-compatibility/2006" xmlns:a14="http://schemas.microsoft.com/office/drawing/2010/main">
          <mc:Choice Requires="a14">
            <p:sp>
              <p:nvSpPr>
                <p:cNvPr id="37" name="Text Box 33">
                  <a:extLst>
                    <a:ext uri="{FF2B5EF4-FFF2-40B4-BE49-F238E27FC236}">
                      <a16:creationId xmlns:a16="http://schemas.microsoft.com/office/drawing/2014/main" id="{6ECE7237-C07B-4C93-9F45-497FE9125A90}"/>
                    </a:ext>
                  </a:extLst>
                </p:cNvPr>
                <p:cNvSpPr txBox="1">
                  <a:spLocks noChangeArrowheads="1"/>
                </p:cNvSpPr>
                <p:nvPr/>
              </p:nvSpPr>
              <p:spPr bwMode="auto">
                <a:xfrm>
                  <a:off x="4953000" y="6331508"/>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m:oMathPara>
                  </a14:m>
                  <a:endParaRPr kumimoji="0" lang="en-CA" altLang="en-US" sz="2800" b="0" i="0" u="none" strike="noStrike" kern="1200" cap="none" spc="0" normalizeH="0" baseline="-25000" noProof="0" dirty="0">
                    <a:ln>
                      <a:noFill/>
                    </a:ln>
                    <a:solidFill>
                      <a:srgbClr val="FFFFFF"/>
                    </a:solidFill>
                    <a:effectLst/>
                    <a:uLnTx/>
                    <a:uFillTx/>
                    <a:latin typeface="Times New Roman" pitchFamily="18" charset="0"/>
                    <a:ea typeface="+mn-ea"/>
                    <a:cs typeface="Arial" charset="0"/>
                  </a:endParaRPr>
                </a:p>
              </p:txBody>
            </p:sp>
          </mc:Choice>
          <mc:Fallback xmlns="">
            <p:sp>
              <p:nvSpPr>
                <p:cNvPr id="37" name="Text Box 33">
                  <a:extLst>
                    <a:ext uri="{FF2B5EF4-FFF2-40B4-BE49-F238E27FC236}">
                      <a16:creationId xmlns:a16="http://schemas.microsoft.com/office/drawing/2014/main" id="{6ECE7237-C07B-4C93-9F45-497FE9125A90}"/>
                    </a:ext>
                  </a:extLst>
                </p:cNvPr>
                <p:cNvSpPr txBox="1">
                  <a:spLocks noRot="1" noChangeAspect="1" noMove="1" noResize="1" noEditPoints="1" noAdjustHandles="1" noChangeArrowheads="1" noChangeShapeType="1" noTextEdit="1"/>
                </p:cNvSpPr>
                <p:nvPr/>
              </p:nvSpPr>
              <p:spPr bwMode="auto">
                <a:xfrm>
                  <a:off x="4953000" y="6331508"/>
                  <a:ext cx="914400" cy="513282"/>
                </a:xfrm>
                <a:prstGeom prst="rect">
                  <a:avLst/>
                </a:prstGeom>
                <a:blipFill>
                  <a:blip r:embed="rId8"/>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56" name="Group 55">
              <a:extLst>
                <a:ext uri="{FF2B5EF4-FFF2-40B4-BE49-F238E27FC236}">
                  <a16:creationId xmlns:a16="http://schemas.microsoft.com/office/drawing/2014/main" id="{FA8284B8-5B9C-4A3A-940C-DF89C14AA503}"/>
                </a:ext>
              </a:extLst>
            </p:cNvPr>
            <p:cNvGrpSpPr/>
            <p:nvPr/>
          </p:nvGrpSpPr>
          <p:grpSpPr>
            <a:xfrm>
              <a:off x="4878236" y="4787900"/>
              <a:ext cx="1797924" cy="1682316"/>
              <a:chOff x="354242" y="4953000"/>
              <a:chExt cx="1295694" cy="1328609"/>
            </a:xfrm>
          </p:grpSpPr>
          <p:sp>
            <p:nvSpPr>
              <p:cNvPr id="57" name="Rectangle 56">
                <a:extLst>
                  <a:ext uri="{FF2B5EF4-FFF2-40B4-BE49-F238E27FC236}">
                    <a16:creationId xmlns:a16="http://schemas.microsoft.com/office/drawing/2014/main" id="{750FF838-55E3-4F34-9667-591DF11FD42F}"/>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58" name="Oval 57">
                <a:extLst>
                  <a:ext uri="{FF2B5EF4-FFF2-40B4-BE49-F238E27FC236}">
                    <a16:creationId xmlns:a16="http://schemas.microsoft.com/office/drawing/2014/main" id="{BFA4F3F5-AD53-4173-8317-A9F61E5BA179}"/>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a:extLst>
                  <a:ext uri="{FF2B5EF4-FFF2-40B4-BE49-F238E27FC236}">
                    <a16:creationId xmlns:a16="http://schemas.microsoft.com/office/drawing/2014/main" id="{E1866675-E458-469B-AA8C-AB026533B2FC}"/>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a:extLst>
                  <a:ext uri="{FF2B5EF4-FFF2-40B4-BE49-F238E27FC236}">
                    <a16:creationId xmlns:a16="http://schemas.microsoft.com/office/drawing/2014/main" id="{B7380F16-3643-44BA-8DC6-5A039FB199D3}"/>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6" name="Oval 65">
                <a:extLst>
                  <a:ext uri="{FF2B5EF4-FFF2-40B4-BE49-F238E27FC236}">
                    <a16:creationId xmlns:a16="http://schemas.microsoft.com/office/drawing/2014/main" id="{5C28F152-E38B-421C-AF37-CAB4B55FE5F9}"/>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7" name="Oval 66">
                <a:extLst>
                  <a:ext uri="{FF2B5EF4-FFF2-40B4-BE49-F238E27FC236}">
                    <a16:creationId xmlns:a16="http://schemas.microsoft.com/office/drawing/2014/main" id="{110C586B-195E-4AE5-AA6E-606F4EFD7E11}"/>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8" name="Oval 67">
                <a:extLst>
                  <a:ext uri="{FF2B5EF4-FFF2-40B4-BE49-F238E27FC236}">
                    <a16:creationId xmlns:a16="http://schemas.microsoft.com/office/drawing/2014/main" id="{2B472046-8D1E-43C3-A602-215FDD7AA458}"/>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9" name="Oval 68">
                <a:extLst>
                  <a:ext uri="{FF2B5EF4-FFF2-40B4-BE49-F238E27FC236}">
                    <a16:creationId xmlns:a16="http://schemas.microsoft.com/office/drawing/2014/main" id="{5E4DF021-6C86-4ED0-BEA1-8E17C99F3FE3}"/>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a:extLst>
                  <a:ext uri="{FF2B5EF4-FFF2-40B4-BE49-F238E27FC236}">
                    <a16:creationId xmlns:a16="http://schemas.microsoft.com/office/drawing/2014/main" id="{6838C873-CE55-4672-BED6-EBB2B7FA05A0}"/>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1" name="Oval 70">
                <a:extLst>
                  <a:ext uri="{FF2B5EF4-FFF2-40B4-BE49-F238E27FC236}">
                    <a16:creationId xmlns:a16="http://schemas.microsoft.com/office/drawing/2014/main" id="{088AC5C6-C1DB-443E-84FE-D766FAD5F04F}"/>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2" name="Oval 71">
                <a:extLst>
                  <a:ext uri="{FF2B5EF4-FFF2-40B4-BE49-F238E27FC236}">
                    <a16:creationId xmlns:a16="http://schemas.microsoft.com/office/drawing/2014/main" id="{6397B980-CCAA-4CAD-B960-73B1161BFCFE}"/>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3" name="Oval 72">
                <a:extLst>
                  <a:ext uri="{FF2B5EF4-FFF2-40B4-BE49-F238E27FC236}">
                    <a16:creationId xmlns:a16="http://schemas.microsoft.com/office/drawing/2014/main" id="{BEA95FE3-B724-48BC-9565-2D28DF9D6C9D}"/>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4" name="Oval 73">
                <a:extLst>
                  <a:ext uri="{FF2B5EF4-FFF2-40B4-BE49-F238E27FC236}">
                    <a16:creationId xmlns:a16="http://schemas.microsoft.com/office/drawing/2014/main" id="{4A8403FA-E4F5-41E3-8CBC-AD84A2AE8D32}"/>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5" name="Oval 74">
                <a:extLst>
                  <a:ext uri="{FF2B5EF4-FFF2-40B4-BE49-F238E27FC236}">
                    <a16:creationId xmlns:a16="http://schemas.microsoft.com/office/drawing/2014/main" id="{12A4F5F2-C376-48B1-BB0F-2C1BFCA0985F}"/>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6" name="Oval 75">
                <a:extLst>
                  <a:ext uri="{FF2B5EF4-FFF2-40B4-BE49-F238E27FC236}">
                    <a16:creationId xmlns:a16="http://schemas.microsoft.com/office/drawing/2014/main" id="{C331B859-6ACD-4085-B51E-8657C78ED5EF}"/>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7" name="Oval 76">
                <a:extLst>
                  <a:ext uri="{FF2B5EF4-FFF2-40B4-BE49-F238E27FC236}">
                    <a16:creationId xmlns:a16="http://schemas.microsoft.com/office/drawing/2014/main" id="{818CAD8D-49A9-4939-8339-238670C29E77}"/>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8" name="Oval 77">
                <a:extLst>
                  <a:ext uri="{FF2B5EF4-FFF2-40B4-BE49-F238E27FC236}">
                    <a16:creationId xmlns:a16="http://schemas.microsoft.com/office/drawing/2014/main" id="{CD5BF55A-4957-4BFB-B83E-FF47A3447712}"/>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9" name="Oval 78">
                <a:extLst>
                  <a:ext uri="{FF2B5EF4-FFF2-40B4-BE49-F238E27FC236}">
                    <a16:creationId xmlns:a16="http://schemas.microsoft.com/office/drawing/2014/main" id="{514F2965-E6AC-4D8B-8774-8089E2B9B728}"/>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0" name="Oval 79">
                <a:extLst>
                  <a:ext uri="{FF2B5EF4-FFF2-40B4-BE49-F238E27FC236}">
                    <a16:creationId xmlns:a16="http://schemas.microsoft.com/office/drawing/2014/main" id="{716190BC-DE39-4C32-A6D7-501D73A2C6F8}"/>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1" name="Oval 80">
                <a:extLst>
                  <a:ext uri="{FF2B5EF4-FFF2-40B4-BE49-F238E27FC236}">
                    <a16:creationId xmlns:a16="http://schemas.microsoft.com/office/drawing/2014/main" id="{697BEFE2-E82A-44F7-A28C-ECA3933F46BF}"/>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2" name="Oval 81">
                <a:extLst>
                  <a:ext uri="{FF2B5EF4-FFF2-40B4-BE49-F238E27FC236}">
                    <a16:creationId xmlns:a16="http://schemas.microsoft.com/office/drawing/2014/main" id="{9DF5A90C-B18C-4827-8B4A-ACB1D4C9F05B}"/>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3" name="Oval 82">
                <a:extLst>
                  <a:ext uri="{FF2B5EF4-FFF2-40B4-BE49-F238E27FC236}">
                    <a16:creationId xmlns:a16="http://schemas.microsoft.com/office/drawing/2014/main" id="{0A56A8A5-A33C-4EB8-81AF-DEEF76D4F366}"/>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4" name="Oval 83">
                <a:extLst>
                  <a:ext uri="{FF2B5EF4-FFF2-40B4-BE49-F238E27FC236}">
                    <a16:creationId xmlns:a16="http://schemas.microsoft.com/office/drawing/2014/main" id="{887756FB-6E4C-44D3-998F-E00679C1085A}"/>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5" name="Oval 84">
                <a:extLst>
                  <a:ext uri="{FF2B5EF4-FFF2-40B4-BE49-F238E27FC236}">
                    <a16:creationId xmlns:a16="http://schemas.microsoft.com/office/drawing/2014/main" id="{584DD6E7-A121-435B-8394-DCD9FA1E8BCE}"/>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6" name="Oval 85">
                <a:extLst>
                  <a:ext uri="{FF2B5EF4-FFF2-40B4-BE49-F238E27FC236}">
                    <a16:creationId xmlns:a16="http://schemas.microsoft.com/office/drawing/2014/main" id="{B42F46E7-26EB-476B-A394-C43B7B662BB8}"/>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7" name="Oval 86">
                <a:extLst>
                  <a:ext uri="{FF2B5EF4-FFF2-40B4-BE49-F238E27FC236}">
                    <a16:creationId xmlns:a16="http://schemas.microsoft.com/office/drawing/2014/main" id="{4B67A88A-CBBD-4CDF-A140-D54F3A0E2131}"/>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8" name="Oval 87">
                <a:extLst>
                  <a:ext uri="{FF2B5EF4-FFF2-40B4-BE49-F238E27FC236}">
                    <a16:creationId xmlns:a16="http://schemas.microsoft.com/office/drawing/2014/main" id="{DA221749-4EF2-4CD2-8B21-F367BBDFAE27}"/>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9" name="Oval 88">
                <a:extLst>
                  <a:ext uri="{FF2B5EF4-FFF2-40B4-BE49-F238E27FC236}">
                    <a16:creationId xmlns:a16="http://schemas.microsoft.com/office/drawing/2014/main" id="{1DDEB865-DB50-45D8-AADD-331145A8CC8C}"/>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0" name="Oval 89">
                <a:extLst>
                  <a:ext uri="{FF2B5EF4-FFF2-40B4-BE49-F238E27FC236}">
                    <a16:creationId xmlns:a16="http://schemas.microsoft.com/office/drawing/2014/main" id="{29D23820-7C1F-404C-8E51-F6D79191817C}"/>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1" name="Oval 90">
                <a:extLst>
                  <a:ext uri="{FF2B5EF4-FFF2-40B4-BE49-F238E27FC236}">
                    <a16:creationId xmlns:a16="http://schemas.microsoft.com/office/drawing/2014/main" id="{FD618081-C135-4FFA-9A9F-824391ECFD2D}"/>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2" name="Oval 91">
                <a:extLst>
                  <a:ext uri="{FF2B5EF4-FFF2-40B4-BE49-F238E27FC236}">
                    <a16:creationId xmlns:a16="http://schemas.microsoft.com/office/drawing/2014/main" id="{2F1F8053-7493-4F6D-AC1E-AA5F827517AB}"/>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3" name="Oval 92">
                <a:extLst>
                  <a:ext uri="{FF2B5EF4-FFF2-40B4-BE49-F238E27FC236}">
                    <a16:creationId xmlns:a16="http://schemas.microsoft.com/office/drawing/2014/main" id="{C7C0FE6F-83B5-4D71-B4C0-53AA25C0B219}"/>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4" name="Oval 93">
                <a:extLst>
                  <a:ext uri="{FF2B5EF4-FFF2-40B4-BE49-F238E27FC236}">
                    <a16:creationId xmlns:a16="http://schemas.microsoft.com/office/drawing/2014/main" id="{D2FE433B-0656-4F3C-8594-097A5A0DD78A}"/>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95" name="Oval 94">
                <a:extLst>
                  <a:ext uri="{FF2B5EF4-FFF2-40B4-BE49-F238E27FC236}">
                    <a16:creationId xmlns:a16="http://schemas.microsoft.com/office/drawing/2014/main" id="{2425E755-9401-4065-A813-3F455FB284A5}"/>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mc:AlternateContent xmlns:mc="http://schemas.openxmlformats.org/markup-compatibility/2006" xmlns:a14="http://schemas.microsoft.com/office/drawing/2010/main">
        <mc:Choice Requires="a14">
          <p:sp>
            <p:nvSpPr>
              <p:cNvPr id="135" name="Rectangle 134">
                <a:extLst>
                  <a:ext uri="{FF2B5EF4-FFF2-40B4-BE49-F238E27FC236}">
                    <a16:creationId xmlns:a16="http://schemas.microsoft.com/office/drawing/2014/main" id="{4F405070-94E0-42B5-B41A-995485C16154}"/>
                  </a:ext>
                </a:extLst>
              </p:cNvPr>
              <p:cNvSpPr/>
              <p:nvPr/>
            </p:nvSpPr>
            <p:spPr>
              <a:xfrm>
                <a:off x="520700" y="3363535"/>
                <a:ext cx="8153400"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Here is another way of visualizing it.</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training data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r>
                      <a:rPr kumimoji="0" lang="en-US" altLang="en-US" sz="2800" b="0" i="0"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 point in some space.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Supervisor's answer </a:t>
                </a:r>
                <a14:m>
                  <m:oMath xmlns:m="http://schemas.openxmlformats.org/officeDocument/2006/math">
                    <m:r>
                      <m:rPr>
                        <m:nor/>
                      </m:rP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m:t>y</m:t>
                    </m:r>
                    <m:r>
                      <m:rPr>
                        <m:nor/>
                      </m:rPr>
                      <a:rPr kumimoji="0" lang="en-CA"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m:t>d</m:t>
                    </m:r>
                    <m:r>
                      <m:rPr>
                        <m:nor/>
                      </m:rPr>
                      <a:rPr kumimoji="0" lang="en-US" altLang="en-US" sz="2800" b="0" i="0" u="none" strike="noStrike" kern="1200" cap="none" spc="0" normalizeH="0" baseline="-25000" noProof="0" dirty="0" smtClean="0">
                        <a:ln>
                          <a:noFill/>
                        </a:ln>
                        <a:solidFill>
                          <a:srgbClr val="FF00FF"/>
                        </a:solidFill>
                        <a:effectLst/>
                        <a:uLnTx/>
                        <a:uFillTx/>
                        <a:latin typeface="Times New Roman" pitchFamily="18" charset="0"/>
                        <a:ea typeface="+mn-ea"/>
                        <a:cs typeface="Arial" charset="0"/>
                        <a:sym typeface="Symbol" panose="05050102010706020507" pitchFamily="18" charset="2"/>
                      </a:rPr>
                      <m:t> </m:t>
                    </m:r>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is indicated with  ,  ,vs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35" name="Rectangle 134">
                <a:extLst>
                  <a:ext uri="{FF2B5EF4-FFF2-40B4-BE49-F238E27FC236}">
                    <a16:creationId xmlns:a16="http://schemas.microsoft.com/office/drawing/2014/main" id="{4F405070-94E0-42B5-B41A-995485C16154}"/>
                  </a:ext>
                </a:extLst>
              </p:cNvPr>
              <p:cNvSpPr>
                <a:spLocks noRot="1" noChangeAspect="1" noMove="1" noResize="1" noEditPoints="1" noAdjustHandles="1" noChangeArrowheads="1" noChangeShapeType="1" noTextEdit="1"/>
              </p:cNvSpPr>
              <p:nvPr/>
            </p:nvSpPr>
            <p:spPr>
              <a:xfrm>
                <a:off x="520700" y="3363535"/>
                <a:ext cx="8153400" cy="1384995"/>
              </a:xfrm>
              <a:prstGeom prst="rect">
                <a:avLst/>
              </a:prstGeom>
              <a:blipFill>
                <a:blip r:embed="rId9"/>
                <a:stretch>
                  <a:fillRect l="-1495" t="-4846" r="-822" b="-11454"/>
                </a:stretch>
              </a:blipFill>
            </p:spPr>
            <p:txBody>
              <a:bodyPr/>
              <a:lstStyle/>
              <a:p>
                <a:r>
                  <a:rPr lang="en-US">
                    <a:noFill/>
                  </a:rPr>
                  <a:t> </a:t>
                </a:r>
              </a:p>
            </p:txBody>
          </p:sp>
        </mc:Fallback>
      </mc:AlternateContent>
      <p:grpSp>
        <p:nvGrpSpPr>
          <p:cNvPr id="136" name="Group 135">
            <a:extLst>
              <a:ext uri="{FF2B5EF4-FFF2-40B4-BE49-F238E27FC236}">
                <a16:creationId xmlns:a16="http://schemas.microsoft.com/office/drawing/2014/main" id="{387904F1-98BB-40CB-B485-16AB93318553}"/>
              </a:ext>
            </a:extLst>
          </p:cNvPr>
          <p:cNvGrpSpPr/>
          <p:nvPr/>
        </p:nvGrpSpPr>
        <p:grpSpPr>
          <a:xfrm>
            <a:off x="7367321" y="4461513"/>
            <a:ext cx="987616" cy="110313"/>
            <a:chOff x="7325941" y="4474767"/>
            <a:chExt cx="711735" cy="87120"/>
          </a:xfrm>
        </p:grpSpPr>
        <p:sp>
          <p:nvSpPr>
            <p:cNvPr id="137" name="Oval 136">
              <a:extLst>
                <a:ext uri="{FF2B5EF4-FFF2-40B4-BE49-F238E27FC236}">
                  <a16:creationId xmlns:a16="http://schemas.microsoft.com/office/drawing/2014/main" id="{73CD01CC-549F-487C-9ACD-6C326BC58FFE}"/>
                </a:ext>
              </a:extLst>
            </p:cNvPr>
            <p:cNvSpPr/>
            <p:nvPr/>
          </p:nvSpPr>
          <p:spPr>
            <a:xfrm>
              <a:off x="7325941" y="4474767"/>
              <a:ext cx="72000" cy="87120"/>
            </a:xfrm>
            <a:prstGeom prst="ellipse">
              <a:avLst/>
            </a:prstGeom>
            <a:solidFill>
              <a:srgbClr val="00FFFF"/>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8" name="Oval 137">
              <a:extLst>
                <a:ext uri="{FF2B5EF4-FFF2-40B4-BE49-F238E27FC236}">
                  <a16:creationId xmlns:a16="http://schemas.microsoft.com/office/drawing/2014/main" id="{98F9D5A4-1969-4F5A-AB6A-09E43D1197ED}"/>
                </a:ext>
              </a:extLst>
            </p:cNvPr>
            <p:cNvSpPr/>
            <p:nvPr/>
          </p:nvSpPr>
          <p:spPr>
            <a:xfrm>
              <a:off x="7965676" y="4474767"/>
              <a:ext cx="72000" cy="87120"/>
            </a:xfrm>
            <a:prstGeom prst="ellipse">
              <a:avLst/>
            </a:prstGeom>
            <a:solidFill>
              <a:srgbClr val="FF00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9" name="Oval 138">
              <a:extLst>
                <a:ext uri="{FF2B5EF4-FFF2-40B4-BE49-F238E27FC236}">
                  <a16:creationId xmlns:a16="http://schemas.microsoft.com/office/drawing/2014/main" id="{48C96BAA-9A33-4CA2-88D6-FE71DA63E7CD}"/>
                </a:ext>
              </a:extLst>
            </p:cNvPr>
            <p:cNvSpPr/>
            <p:nvPr/>
          </p:nvSpPr>
          <p:spPr>
            <a:xfrm>
              <a:off x="7522937" y="4474767"/>
              <a:ext cx="72000" cy="87120"/>
            </a:xfrm>
            <a:prstGeom prst="ellipse">
              <a:avLst/>
            </a:prstGeom>
            <a:solidFill>
              <a:srgbClr val="FFFF00"/>
            </a:solidFill>
            <a:ln w="25400">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pic>
        <p:nvPicPr>
          <p:cNvPr id="96" name="Picture 6" descr="https://encrypted-tbn2.gstatic.com/images?q=tbn:ANd9GcQxi0BXRGGWwpZlLt6x5i_eKwXhaJLwx7Ku7fvdkqS2tzyVEg1gRg">
            <a:extLst>
              <a:ext uri="{FF2B5EF4-FFF2-40B4-BE49-F238E27FC236}">
                <a16:creationId xmlns:a16="http://schemas.microsoft.com/office/drawing/2014/main" id="{B2A2082B-C4DA-439A-AC34-F00CF4B55855}"/>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5867400" y="119380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97" name="Rectangle 96">
            <a:extLst>
              <a:ext uri="{FF2B5EF4-FFF2-40B4-BE49-F238E27FC236}">
                <a16:creationId xmlns:a16="http://schemas.microsoft.com/office/drawing/2014/main" id="{8A04BDA1-AAD5-4F59-9191-CA922B9338BB}"/>
              </a:ext>
            </a:extLst>
          </p:cNvPr>
          <p:cNvSpPr/>
          <p:nvPr/>
        </p:nvSpPr>
        <p:spPr>
          <a:xfrm>
            <a:off x="486228" y="2120205"/>
            <a:ext cx="8538600"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(provided by the supervisor)</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Regression: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 real value.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Categorizing: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labels it as a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cat,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dog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face,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or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bicycle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24529178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5">
                                            <p:txEl>
                                              <p:pRg st="0" end="0"/>
                                            </p:txEl>
                                          </p:spTgt>
                                        </p:tgtEl>
                                        <p:attrNameLst>
                                          <p:attrName>style.visibility</p:attrName>
                                        </p:attrNameLst>
                                      </p:cBhvr>
                                      <p:to>
                                        <p:strVal val="visible"/>
                                      </p:to>
                                    </p:set>
                                    <p:anim calcmode="lin" valueType="num">
                                      <p:cBhvr additive="base">
                                        <p:cTn id="7" dur="500" fill="hold"/>
                                        <p:tgtEl>
                                          <p:spTgt spid="13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35">
                                            <p:txEl>
                                              <p:pRg st="1" end="1"/>
                                            </p:txEl>
                                          </p:spTgt>
                                        </p:tgtEl>
                                        <p:attrNameLst>
                                          <p:attrName>style.visibility</p:attrName>
                                        </p:attrNameLst>
                                      </p:cBhvr>
                                      <p:to>
                                        <p:strVal val="visible"/>
                                      </p:to>
                                    </p:set>
                                    <p:anim calcmode="lin" valueType="num">
                                      <p:cBhvr additive="base">
                                        <p:cTn id="17" dur="500" fill="hold"/>
                                        <p:tgtEl>
                                          <p:spTgt spid="135">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3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35">
                                            <p:txEl>
                                              <p:pRg st="2" end="2"/>
                                            </p:txEl>
                                          </p:spTgt>
                                        </p:tgtEl>
                                        <p:attrNameLst>
                                          <p:attrName>style.visibility</p:attrName>
                                        </p:attrNameLst>
                                      </p:cBhvr>
                                      <p:to>
                                        <p:strVal val="visible"/>
                                      </p:to>
                                    </p:set>
                                    <p:anim calcmode="lin" valueType="num">
                                      <p:cBhvr additive="base">
                                        <p:cTn id="23" dur="500" fill="hold"/>
                                        <p:tgtEl>
                                          <p:spTgt spid="135">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35">
                                            <p:txEl>
                                              <p:pRg st="2" end="2"/>
                                            </p:txEl>
                                          </p:spTgt>
                                        </p:tgtEl>
                                        <p:attrNameLst>
                                          <p:attrName>ppt_y</p:attrName>
                                        </p:attrNameLst>
                                      </p:cBhvr>
                                      <p:tavLst>
                                        <p:tav tm="0">
                                          <p:val>
                                            <p:strVal val="#ppt_y"/>
                                          </p:val>
                                        </p:tav>
                                        <p:tav tm="100000">
                                          <p:val>
                                            <p:strVal val="#ppt_y"/>
                                          </p:val>
                                        </p:tav>
                                      </p:tavLst>
                                    </p:anim>
                                  </p:childTnLst>
                                </p:cTn>
                              </p:par>
                              <p:par>
                                <p:cTn id="25" presetID="2" presetClass="entr" presetSubtype="8" fill="hold" nodeType="withEffect">
                                  <p:stCondLst>
                                    <p:cond delay="0"/>
                                  </p:stCondLst>
                                  <p:childTnLst>
                                    <p:set>
                                      <p:cBhvr>
                                        <p:cTn id="26" dur="1" fill="hold">
                                          <p:stCondLst>
                                            <p:cond delay="0"/>
                                          </p:stCondLst>
                                        </p:cTn>
                                        <p:tgtEl>
                                          <p:spTgt spid="136"/>
                                        </p:tgtEl>
                                        <p:attrNameLst>
                                          <p:attrName>style.visibility</p:attrName>
                                        </p:attrNameLst>
                                      </p:cBhvr>
                                      <p:to>
                                        <p:strVal val="visible"/>
                                      </p:to>
                                    </p:set>
                                    <p:anim calcmode="lin" valueType="num">
                                      <p:cBhvr additive="base">
                                        <p:cTn id="27" dur="500" fill="hold"/>
                                        <p:tgtEl>
                                          <p:spTgt spid="136"/>
                                        </p:tgtEl>
                                        <p:attrNameLst>
                                          <p:attrName>ppt_x</p:attrName>
                                        </p:attrNameLst>
                                      </p:cBhvr>
                                      <p:tavLst>
                                        <p:tav tm="0">
                                          <p:val>
                                            <p:strVal val="0-#ppt_w/2"/>
                                          </p:val>
                                        </p:tav>
                                        <p:tav tm="100000">
                                          <p:val>
                                            <p:strVal val="#ppt_x"/>
                                          </p:val>
                                        </p:tav>
                                      </p:tavLst>
                                    </p:anim>
                                    <p:anim calcmode="lin" valueType="num">
                                      <p:cBhvr additive="base">
                                        <p:cTn id="28" dur="500" fill="hold"/>
                                        <p:tgtEl>
                                          <p:spTgt spid="1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685800"/>
            <a:ext cx="86106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def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(data, dimension=10,y=8):</a:t>
            </a:r>
          </a:p>
          <a:p>
            <a:r>
              <a:rPr lang="en-US" sz="2400" dirty="0">
                <a:effectLst/>
                <a:latin typeface="Times New Roman" panose="02020603050405020304" pitchFamily="18" charset="0"/>
                <a:cs typeface="Times New Roman" panose="02020603050405020304" pitchFamily="18" charset="0"/>
              </a:rPr>
              <a:t>     results = []</a:t>
            </a:r>
          </a:p>
          <a:p>
            <a:r>
              <a:rPr lang="en-US" sz="2400" dirty="0">
                <a:effectLst/>
                <a:latin typeface="Times New Roman" panose="02020603050405020304" pitchFamily="18" charset="0"/>
                <a:cs typeface="Times New Roman" panose="02020603050405020304" pitchFamily="18" charset="0"/>
              </a:rPr>
              <a:t>     for item in data:                 ie item = [6,9,1]  …</a:t>
            </a:r>
          </a:p>
          <a:p>
            <a:r>
              <a:rPr lang="en-US" sz="2400" dirty="0">
                <a:effectLst/>
                <a:latin typeface="Times New Roman" panose="02020603050405020304" pitchFamily="18" charset="0"/>
                <a:cs typeface="Times New Roman" panose="02020603050405020304" pitchFamily="18" charset="0"/>
              </a:rPr>
              <a:t>         row = </a:t>
            </a:r>
            <a:r>
              <a:rPr lang="en-US" sz="2400" dirty="0" err="1">
                <a:effectLst/>
                <a:latin typeface="Times New Roman" panose="02020603050405020304" pitchFamily="18" charset="0"/>
                <a:cs typeface="Times New Roman" panose="02020603050405020304" pitchFamily="18" charset="0"/>
              </a:rPr>
              <a:t>np.zeros</a:t>
            </a:r>
            <a:r>
              <a:rPr lang="en-US" sz="2400" dirty="0">
                <a:effectLst/>
                <a:latin typeface="Times New Roman" panose="02020603050405020304" pitchFamily="18" charset="0"/>
                <a:cs typeface="Times New Roman" panose="02020603050405020304" pitchFamily="18" charset="0"/>
              </a:rPr>
              <a:t>(dimension)    ie row = [0,0,0,0,0,0,0,0,0,0]</a:t>
            </a:r>
          </a:p>
          <a:p>
            <a:r>
              <a:rPr lang="en-US" sz="2400" dirty="0">
                <a:effectLst/>
                <a:latin typeface="Times New Roman" panose="02020603050405020304" pitchFamily="18" charset="0"/>
                <a:cs typeface="Times New Roman" panose="02020603050405020304" pitchFamily="18" charset="0"/>
              </a:rPr>
              <a:t>         for word in item:                    ie word  = 6  …</a:t>
            </a:r>
          </a:p>
          <a:p>
            <a:r>
              <a:rPr lang="en-US" sz="2400" dirty="0">
                <a:effectLst/>
                <a:latin typeface="Times New Roman" panose="02020603050405020304" pitchFamily="18" charset="0"/>
                <a:cs typeface="Times New Roman" panose="02020603050405020304" pitchFamily="18" charset="0"/>
              </a:rPr>
              <a:t>              row[word] = 1.0                ie row[6] = 1.0</a:t>
            </a:r>
          </a:p>
          <a:p>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results.append</a:t>
            </a:r>
            <a:r>
              <a:rPr lang="en-US" sz="2400" dirty="0">
                <a:effectLst/>
                <a:latin typeface="Times New Roman" panose="02020603050405020304" pitchFamily="18" charset="0"/>
                <a:cs typeface="Times New Roman" panose="02020603050405020304" pitchFamily="18" charset="0"/>
              </a:rPr>
              <a:t>(row)                 ie add [0,1,0,0,0,0,1,0,0,1]    </a:t>
            </a:r>
          </a:p>
          <a:p>
            <a:r>
              <a:rPr lang="en-US" sz="2400" dirty="0">
                <a:effectLst/>
                <a:latin typeface="Times New Roman" panose="02020603050405020304" pitchFamily="18" charset="0"/>
                <a:cs typeface="Times New Roman" panose="02020603050405020304" pitchFamily="18" charset="0"/>
              </a:rPr>
              <a:t>    return results</a:t>
            </a:r>
          </a:p>
          <a:p>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x_train</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data,y</a:t>
            </a:r>
            <a:r>
              <a:rPr lang="en-US" sz="2400" dirty="0">
                <a:effectLst/>
                <a:latin typeface="Times New Roman" panose="02020603050405020304" pitchFamily="18" charset="0"/>
                <a:cs typeface="Times New Roman" panose="02020603050405020304" pitchFamily="18" charset="0"/>
              </a:rPr>
              <a:t>=5)</a:t>
            </a:r>
          </a:p>
          <a:p>
            <a:r>
              <a:rPr lang="en-US" sz="2400" dirty="0" err="1">
                <a:effectLst/>
                <a:latin typeface="Times New Roman" panose="02020603050405020304" pitchFamily="18" charset="0"/>
                <a:cs typeface="Times New Roman" panose="02020603050405020304" pitchFamily="18" charset="0"/>
              </a:rPr>
              <a:t>x_test</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vectorize_data</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test_data</a:t>
            </a:r>
            <a:r>
              <a:rPr lang="en-US" sz="2400" dirty="0">
                <a:effectLst/>
                <a:latin typeface="Times New Roman" panose="02020603050405020304" pitchFamily="18" charset="0"/>
                <a:cs typeface="Times New Roman" panose="02020603050405020304" pitchFamily="18" charset="0"/>
              </a:rPr>
              <a:t>)</a:t>
            </a:r>
          </a:p>
          <a:p>
            <a:endParaRPr lang="en-US" sz="2400" dirty="0">
              <a:effectLst/>
              <a:latin typeface="Times New Roman" panose="02020603050405020304" pitchFamily="18" charset="0"/>
              <a:cs typeface="Times New Roman" panose="02020603050405020304" pitchFamily="18" charset="0"/>
            </a:endParaRPr>
          </a:p>
        </p:txBody>
      </p:sp>
      <p:sp>
        <p:nvSpPr>
          <p:cNvPr id="5" name="Rectangle 63">
            <a:extLst>
              <a:ext uri="{FF2B5EF4-FFF2-40B4-BE49-F238E27FC236}">
                <a16:creationId xmlns:a16="http://schemas.microsoft.com/office/drawing/2014/main" id="{10D33111-025E-4581-89C9-44F35A833A33}"/>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Tree>
    <p:extLst>
      <p:ext uri="{BB962C8B-B14F-4D97-AF65-F5344CB8AC3E}">
        <p14:creationId xmlns:p14="http://schemas.microsoft.com/office/powerpoint/2010/main" val="3960548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anim calcmode="lin" valueType="num">
                                      <p:cBhvr additive="base">
                                        <p:cTn id="7"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4" end="4"/>
                                            </p:txEl>
                                          </p:spTgt>
                                        </p:tgtEl>
                                        <p:attrNameLst>
                                          <p:attrName>style.visibility</p:attrName>
                                        </p:attrNameLst>
                                      </p:cBhvr>
                                      <p:to>
                                        <p:strVal val="visible"/>
                                      </p:to>
                                    </p:set>
                                    <p:anim calcmode="lin" valueType="num">
                                      <p:cBhvr additive="base">
                                        <p:cTn id="13"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anim calcmode="lin" valueType="num">
                                      <p:cBhvr additive="base">
                                        <p:cTn id="19"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6" end="6"/>
                                            </p:txEl>
                                          </p:spTgt>
                                        </p:tgtEl>
                                        <p:attrNameLst>
                                          <p:attrName>style.visibility</p:attrName>
                                        </p:attrNameLst>
                                      </p:cBhvr>
                                      <p:to>
                                        <p:strVal val="visible"/>
                                      </p:to>
                                    </p:set>
                                    <p:anim calcmode="lin" valueType="num">
                                      <p:cBhvr additive="base">
                                        <p:cTn id="2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anim calcmode="lin" valueType="num">
                                      <p:cBhvr additive="base">
                                        <p:cTn id="31"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 calcmode="lin" valueType="num">
                                      <p:cBhvr additive="base">
                                        <p:cTn id="37"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anim calcmode="lin" valueType="num">
                                      <p:cBhvr additive="base">
                                        <p:cTn id="43"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762000"/>
            <a:ext cx="99822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results = </a:t>
            </a:r>
            <a:r>
              <a:rPr lang="en-US" sz="2400" dirty="0" err="1">
                <a:effectLst/>
                <a:latin typeface="Times New Roman" panose="02020603050405020304" pitchFamily="18" charset="0"/>
                <a:cs typeface="Times New Roman" panose="02020603050405020304" pitchFamily="18" charset="0"/>
              </a:rPr>
              <a:t>np.zeros</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len</a:t>
            </a:r>
            <a:r>
              <a:rPr lang="en-US" sz="2400" dirty="0">
                <a:effectLst/>
                <a:latin typeface="Times New Roman" panose="02020603050405020304" pitchFamily="18" charset="0"/>
                <a:cs typeface="Times New Roman" panose="02020603050405020304" pitchFamily="18" charset="0"/>
              </a:rPr>
              <a:t>(data),dimension))</a:t>
            </a:r>
          </a:p>
          <a:p>
            <a:r>
              <a:rPr lang="en-US" sz="2400" dirty="0">
                <a:effectLst/>
                <a:latin typeface="Times New Roman" panose="02020603050405020304" pitchFamily="18" charset="0"/>
                <a:cs typeface="Times New Roman" panose="02020603050405020304" pitchFamily="18" charset="0"/>
              </a:rPr>
              <a:t>for </a:t>
            </a:r>
            <a:r>
              <a:rPr lang="en-US" sz="2400" dirty="0" err="1">
                <a:effectLst/>
                <a:latin typeface="Times New Roman" panose="02020603050405020304" pitchFamily="18" charset="0"/>
                <a:cs typeface="Times New Roman" panose="02020603050405020304" pitchFamily="18" charset="0"/>
              </a:rPr>
              <a:t>i</a:t>
            </a:r>
            <a:r>
              <a:rPr lang="en-US" sz="2400" dirty="0">
                <a:effectLst/>
                <a:latin typeface="Times New Roman" panose="02020603050405020304" pitchFamily="18" charset="0"/>
                <a:cs typeface="Times New Roman" panose="02020603050405020304" pitchFamily="18" charset="0"/>
              </a:rPr>
              <a:t> in range(0,len(data)):              </a:t>
            </a:r>
            <a:r>
              <a:rPr lang="en-US" sz="2400" dirty="0" err="1">
                <a:effectLst/>
                <a:latin typeface="Times New Roman" panose="02020603050405020304" pitchFamily="18" charset="0"/>
                <a:cs typeface="Times New Roman" panose="02020603050405020304" pitchFamily="18" charset="0"/>
              </a:rPr>
              <a:t>ie</a:t>
            </a:r>
            <a:r>
              <a:rPr lang="en-US" sz="2400" dirty="0">
                <a:effectLst/>
                <a:latin typeface="Times New Roman" panose="02020603050405020304" pitchFamily="18" charset="0"/>
                <a:cs typeface="Times New Roman" panose="02020603050405020304" pitchFamily="18" charset="0"/>
              </a:rPr>
              <a:t> data[</a:t>
            </a:r>
            <a:r>
              <a:rPr lang="en-US" sz="2400" dirty="0" err="1">
                <a:effectLst/>
                <a:latin typeface="Times New Roman" panose="02020603050405020304" pitchFamily="18" charset="0"/>
                <a:cs typeface="Times New Roman" panose="02020603050405020304" pitchFamily="18" charset="0"/>
              </a:rPr>
              <a:t>i</a:t>
            </a:r>
            <a:r>
              <a:rPr lang="en-US" sz="2400" dirty="0">
                <a:effectLst/>
                <a:latin typeface="Times New Roman" panose="02020603050405020304" pitchFamily="18" charset="0"/>
                <a:cs typeface="Times New Roman" panose="02020603050405020304" pitchFamily="18" charset="0"/>
              </a:rPr>
              <a:t>] = [6,9,1]  …</a:t>
            </a:r>
          </a:p>
          <a:p>
            <a:r>
              <a:rPr lang="en-US" sz="2400" dirty="0">
                <a:effectLst/>
                <a:latin typeface="Times New Roman" panose="02020603050405020304" pitchFamily="18" charset="0"/>
                <a:cs typeface="Times New Roman" panose="02020603050405020304" pitchFamily="18" charset="0"/>
              </a:rPr>
              <a:t>    for word in data:                     ie word = 6  … </a:t>
            </a:r>
          </a:p>
          <a:p>
            <a:r>
              <a:rPr lang="en-US" sz="2400" dirty="0">
                <a:effectLst/>
                <a:latin typeface="Times New Roman" panose="02020603050405020304" pitchFamily="18" charset="0"/>
                <a:cs typeface="Times New Roman" panose="02020603050405020304" pitchFamily="18" charset="0"/>
              </a:rPr>
              <a:t>         results[</a:t>
            </a:r>
            <a:r>
              <a:rPr lang="en-US" sz="2400" dirty="0" err="1">
                <a:effectLst/>
                <a:latin typeface="Times New Roman" panose="02020603050405020304" pitchFamily="18" charset="0"/>
                <a:cs typeface="Times New Roman" panose="02020603050405020304" pitchFamily="18" charset="0"/>
              </a:rPr>
              <a:t>i</a:t>
            </a:r>
            <a:r>
              <a:rPr lang="en-US" sz="2400" dirty="0">
                <a:effectLst/>
                <a:latin typeface="Times New Roman" panose="02020603050405020304" pitchFamily="18" charset="0"/>
                <a:cs typeface="Times New Roman" panose="02020603050405020304" pitchFamily="18" charset="0"/>
              </a:rPr>
              <a:t>][word] = 1.0                      ie results[0][6] = 1.0  </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results[0][6] = 1.0   (lists and np arrays)</a:t>
            </a:r>
          </a:p>
          <a:p>
            <a:r>
              <a:rPr lang="en-US" sz="2400" dirty="0">
                <a:effectLst/>
                <a:latin typeface="Times New Roman" panose="02020603050405020304" pitchFamily="18" charset="0"/>
                <a:cs typeface="Times New Roman" panose="02020603050405020304" pitchFamily="18" charset="0"/>
              </a:rPr>
              <a:t>results[0,6] = 1.0     (np arrays)</a:t>
            </a:r>
          </a:p>
          <a:p>
            <a:r>
              <a:rPr lang="en-US" sz="2400" dirty="0">
                <a:effectLst/>
                <a:latin typeface="Times New Roman" panose="02020603050405020304" pitchFamily="18" charset="0"/>
                <a:cs typeface="Times New Roman" panose="02020603050405020304" pitchFamily="18" charset="0"/>
              </a:rPr>
              <a:t>results[0,[6,9,1]] = 1.0   </a:t>
            </a:r>
          </a:p>
          <a:p>
            <a:r>
              <a:rPr lang="en-US" sz="2400" dirty="0">
                <a:effectLst/>
                <a:latin typeface="Times New Roman" panose="02020603050405020304" pitchFamily="18" charset="0"/>
                <a:cs typeface="Times New Roman" panose="02020603050405020304" pitchFamily="18" charset="0"/>
              </a:rPr>
              <a:t>   Crazy: changes  results[0,6], results[0,9] and results[0,1]</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for </a:t>
            </a:r>
            <a:r>
              <a:rPr lang="en-US" sz="2400" dirty="0" err="1">
                <a:effectLst/>
                <a:latin typeface="Times New Roman" panose="02020603050405020304" pitchFamily="18" charset="0"/>
                <a:cs typeface="Times New Roman" panose="02020603050405020304" pitchFamily="18" charset="0"/>
              </a:rPr>
              <a:t>i</a:t>
            </a:r>
            <a:r>
              <a:rPr lang="en-US" sz="2400" dirty="0">
                <a:effectLst/>
                <a:latin typeface="Times New Roman" panose="02020603050405020304" pitchFamily="18" charset="0"/>
                <a:cs typeface="Times New Roman" panose="02020603050405020304" pitchFamily="18" charset="0"/>
              </a:rPr>
              <a:t> in range(0,len(data)):</a:t>
            </a:r>
          </a:p>
          <a:p>
            <a:r>
              <a:rPr lang="en-US" sz="2400" dirty="0">
                <a:effectLst/>
                <a:latin typeface="Times New Roman" panose="02020603050405020304" pitchFamily="18" charset="0"/>
                <a:cs typeface="Times New Roman" panose="02020603050405020304" pitchFamily="18" charset="0"/>
              </a:rPr>
              <a:t>     results[</a:t>
            </a:r>
            <a:r>
              <a:rPr lang="en-US" sz="2400" dirty="0" err="1">
                <a:effectLst/>
                <a:latin typeface="Times New Roman" panose="02020603050405020304" pitchFamily="18" charset="0"/>
                <a:cs typeface="Times New Roman" panose="02020603050405020304" pitchFamily="18" charset="0"/>
              </a:rPr>
              <a:t>i,data</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i</a:t>
            </a:r>
            <a:r>
              <a:rPr lang="en-US" sz="2400" dirty="0">
                <a:effectLst/>
                <a:latin typeface="Times New Roman" panose="02020603050405020304" pitchFamily="18" charset="0"/>
                <a:cs typeface="Times New Roman" panose="02020603050405020304" pitchFamily="18" charset="0"/>
              </a:rPr>
              <a:t>]] = 1.0  </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  </a:t>
            </a:r>
          </a:p>
        </p:txBody>
      </p:sp>
      <p:sp>
        <p:nvSpPr>
          <p:cNvPr id="5" name="Rectangle 63">
            <a:extLst>
              <a:ext uri="{FF2B5EF4-FFF2-40B4-BE49-F238E27FC236}">
                <a16:creationId xmlns:a16="http://schemas.microsoft.com/office/drawing/2014/main" id="{599D913E-863D-414E-A384-59DA6337B924}"/>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Tree>
    <p:extLst>
      <p:ext uri="{BB962C8B-B14F-4D97-AF65-F5344CB8AC3E}">
        <p14:creationId xmlns:p14="http://schemas.microsoft.com/office/powerpoint/2010/main" val="39077168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7" end="7"/>
                                            </p:txEl>
                                          </p:spTgt>
                                        </p:tgtEl>
                                        <p:attrNameLst>
                                          <p:attrName>style.visibility</p:attrName>
                                        </p:attrNameLst>
                                      </p:cBhvr>
                                      <p:to>
                                        <p:strVal val="visible"/>
                                      </p:to>
                                    </p:set>
                                    <p:anim calcmode="lin" valueType="num">
                                      <p:cBhvr additive="base">
                                        <p:cTn id="31"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8" end="8"/>
                                            </p:txEl>
                                          </p:spTgt>
                                        </p:tgtEl>
                                        <p:attrNameLst>
                                          <p:attrName>style.visibility</p:attrName>
                                        </p:attrNameLst>
                                      </p:cBhvr>
                                      <p:to>
                                        <p:strVal val="visible"/>
                                      </p:to>
                                    </p:set>
                                    <p:anim calcmode="lin" valueType="num">
                                      <p:cBhvr additive="base">
                                        <p:cTn id="37"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9" end="9"/>
                                            </p:txEl>
                                          </p:spTgt>
                                        </p:tgtEl>
                                        <p:attrNameLst>
                                          <p:attrName>style.visibility</p:attrName>
                                        </p:attrNameLst>
                                      </p:cBhvr>
                                      <p:to>
                                        <p:strVal val="visible"/>
                                      </p:to>
                                    </p:set>
                                    <p:anim calcmode="lin" valueType="num">
                                      <p:cBhvr additive="base">
                                        <p:cTn id="43"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10" end="10"/>
                                            </p:txEl>
                                          </p:spTgt>
                                        </p:tgtEl>
                                        <p:attrNameLst>
                                          <p:attrName>style.visibility</p:attrName>
                                        </p:attrNameLst>
                                      </p:cBhvr>
                                      <p:to>
                                        <p:strVal val="visible"/>
                                      </p:to>
                                    </p:set>
                                    <p:anim calcmode="lin" valueType="num">
                                      <p:cBhvr additive="base">
                                        <p:cTn id="49"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12" end="12"/>
                                            </p:txEl>
                                          </p:spTgt>
                                        </p:tgtEl>
                                        <p:attrNameLst>
                                          <p:attrName>style.visibility</p:attrName>
                                        </p:attrNameLst>
                                      </p:cBhvr>
                                      <p:to>
                                        <p:strVal val="visible"/>
                                      </p:to>
                                    </p:set>
                                    <p:anim calcmode="lin" valueType="num">
                                      <p:cBhvr additive="base">
                                        <p:cTn id="55"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nodeType="clickEffect">
                                  <p:stCondLst>
                                    <p:cond delay="0"/>
                                  </p:stCondLst>
                                  <p:childTnLst>
                                    <p:set>
                                      <p:cBhvr>
                                        <p:cTn id="60" dur="1" fill="hold">
                                          <p:stCondLst>
                                            <p:cond delay="0"/>
                                          </p:stCondLst>
                                        </p:cTn>
                                        <p:tgtEl>
                                          <p:spTgt spid="3">
                                            <p:txEl>
                                              <p:pRg st="13" end="13"/>
                                            </p:txEl>
                                          </p:spTgt>
                                        </p:tgtEl>
                                        <p:attrNameLst>
                                          <p:attrName>style.visibility</p:attrName>
                                        </p:attrNameLst>
                                      </p:cBhvr>
                                      <p:to>
                                        <p:strVal val="visible"/>
                                      </p:to>
                                    </p:set>
                                    <p:anim calcmode="lin" valueType="num">
                                      <p:cBhvr additive="base">
                                        <p:cTn id="61"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nodeType="clickEffect">
                                  <p:stCondLst>
                                    <p:cond delay="0"/>
                                  </p:stCondLst>
                                  <p:childTnLst>
                                    <p:set>
                                      <p:cBhvr>
                                        <p:cTn id="66" dur="1" fill="hold">
                                          <p:stCondLst>
                                            <p:cond delay="0"/>
                                          </p:stCondLst>
                                        </p:cTn>
                                        <p:tgtEl>
                                          <p:spTgt spid="3">
                                            <p:txEl>
                                              <p:pRg st="16" end="16"/>
                                            </p:txEl>
                                          </p:spTgt>
                                        </p:tgtEl>
                                        <p:attrNameLst>
                                          <p:attrName>style.visibility</p:attrName>
                                        </p:attrNameLst>
                                      </p:cBhvr>
                                      <p:to>
                                        <p:strVal val="visible"/>
                                      </p:to>
                                    </p:set>
                                    <p:anim calcmode="lin" valueType="num">
                                      <p:cBhvr additive="base">
                                        <p:cTn id="67" dur="500" fill="hold"/>
                                        <p:tgtEl>
                                          <p:spTgt spid="3">
                                            <p:txEl>
                                              <p:pRg st="16" end="16"/>
                                            </p:txEl>
                                          </p:spTgt>
                                        </p:tgtEl>
                                        <p:attrNameLst>
                                          <p:attrName>ppt_x</p:attrName>
                                        </p:attrNameLst>
                                      </p:cBhvr>
                                      <p:tavLst>
                                        <p:tav tm="0">
                                          <p:val>
                                            <p:strVal val="#ppt_x"/>
                                          </p:val>
                                        </p:tav>
                                        <p:tav tm="100000">
                                          <p:val>
                                            <p:strVal val="#ppt_x"/>
                                          </p:val>
                                        </p:tav>
                                      </p:tavLst>
                                    </p:anim>
                                    <p:anim calcmode="lin" valueType="num">
                                      <p:cBhvr additive="base">
                                        <p:cTn id="68" dur="500" fill="hold"/>
                                        <p:tgtEl>
                                          <p:spTgt spid="3">
                                            <p:txEl>
                                              <p:pRg st="16" end="1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228600" y="762000"/>
            <a:ext cx="9982200" cy="4114800"/>
          </a:xfrm>
        </p:spPr>
        <p:txBody>
          <a:bodyPr/>
          <a:lstStyle/>
          <a:p>
            <a:r>
              <a:rPr lang="en-US" altLang="en-US" sz="2400" dirty="0">
                <a:effectLst/>
                <a:latin typeface="Times New Roman" panose="02020603050405020304" pitchFamily="18" charset="0"/>
                <a:cs typeface="Times New Roman" panose="02020603050405020304" pitchFamily="18" charset="0"/>
              </a:rPr>
              <a:t>grocery = ['bread', 'milk', 'butter’] </a:t>
            </a:r>
          </a:p>
          <a:p>
            <a:r>
              <a:rPr lang="en-US" sz="2400" dirty="0">
                <a:effectLst/>
                <a:latin typeface="Times New Roman" panose="02020603050405020304" pitchFamily="18" charset="0"/>
                <a:cs typeface="Times New Roman" panose="02020603050405020304" pitchFamily="18" charset="0"/>
              </a:rPr>
              <a:t>for item in grocery:     ie item = bread   …</a:t>
            </a:r>
            <a:endParaRPr lang="en-US" altLang="en-US" sz="2400" dirty="0">
              <a:effectLst/>
              <a:latin typeface="Times New Roman" panose="02020603050405020304" pitchFamily="18" charset="0"/>
              <a:cs typeface="Times New Roman" panose="02020603050405020304" pitchFamily="18" charset="0"/>
            </a:endParaRPr>
          </a:p>
          <a:p>
            <a:r>
              <a:rPr lang="en-US" altLang="en-US" sz="2400" dirty="0">
                <a:effectLst/>
                <a:latin typeface="Times New Roman" panose="02020603050405020304" pitchFamily="18" charset="0"/>
                <a:cs typeface="Times New Roman" panose="02020603050405020304" pitchFamily="18" charset="0"/>
              </a:rPr>
              <a:t>enumerate(grocery)                  ie [(0, 'bread'), (1, 'milk'), (2, 'butter’)</a:t>
            </a:r>
          </a:p>
          <a:p>
            <a:r>
              <a:rPr lang="en-US" sz="2400" dirty="0">
                <a:effectLst/>
                <a:latin typeface="Times New Roman" panose="02020603050405020304" pitchFamily="18" charset="0"/>
                <a:cs typeface="Times New Roman" panose="02020603050405020304" pitchFamily="18" charset="0"/>
              </a:rPr>
              <a:t>for item in enumerate(</a:t>
            </a:r>
            <a:r>
              <a:rPr lang="en-US" altLang="en-US" sz="2400" dirty="0">
                <a:effectLst/>
                <a:latin typeface="Times New Roman" panose="02020603050405020304" pitchFamily="18" charset="0"/>
                <a:cs typeface="Times New Roman" panose="02020603050405020304" pitchFamily="18" charset="0"/>
              </a:rPr>
              <a:t>grocery</a:t>
            </a:r>
            <a:r>
              <a:rPr lang="en-US" sz="2400" dirty="0">
                <a:effectLst/>
                <a:latin typeface="Times New Roman" panose="02020603050405020304" pitchFamily="18" charset="0"/>
                <a:cs typeface="Times New Roman" panose="02020603050405020304" pitchFamily="18" charset="0"/>
              </a:rPr>
              <a:t>):     ie item = </a:t>
            </a:r>
            <a:r>
              <a:rPr lang="en-US" altLang="en-US" sz="2400" dirty="0">
                <a:effectLst/>
                <a:latin typeface="Times New Roman" panose="02020603050405020304" pitchFamily="18" charset="0"/>
                <a:cs typeface="Times New Roman" panose="02020603050405020304" pitchFamily="18" charset="0"/>
              </a:rPr>
              <a:t>(0, 'bread’)  </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for index, item in enumerate(</a:t>
            </a:r>
            <a:r>
              <a:rPr lang="en-US" altLang="en-US" sz="2400" dirty="0">
                <a:effectLst/>
                <a:latin typeface="Times New Roman" panose="02020603050405020304" pitchFamily="18" charset="0"/>
                <a:cs typeface="Times New Roman" panose="02020603050405020304" pitchFamily="18" charset="0"/>
              </a:rPr>
              <a:t>grocery</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ie index = </a:t>
            </a:r>
            <a:r>
              <a:rPr lang="en-US" altLang="en-US" sz="2400" dirty="0">
                <a:effectLst/>
                <a:latin typeface="Times New Roman" panose="02020603050405020304" pitchFamily="18" charset="0"/>
                <a:cs typeface="Times New Roman" panose="02020603050405020304" pitchFamily="18" charset="0"/>
              </a:rPr>
              <a:t>0, …  &amp;    </a:t>
            </a:r>
            <a:r>
              <a:rPr lang="en-US" sz="2400" dirty="0">
                <a:effectLst/>
                <a:latin typeface="Times New Roman" panose="02020603050405020304" pitchFamily="18" charset="0"/>
                <a:cs typeface="Times New Roman" panose="02020603050405020304" pitchFamily="18" charset="0"/>
              </a:rPr>
              <a:t>item = </a:t>
            </a:r>
            <a:r>
              <a:rPr lang="en-US" altLang="en-US" sz="2400" dirty="0">
                <a:effectLst/>
                <a:latin typeface="Times New Roman" panose="02020603050405020304" pitchFamily="18" charset="0"/>
                <a:cs typeface="Times New Roman" panose="02020603050405020304" pitchFamily="18" charset="0"/>
              </a:rPr>
              <a:t>bread</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 </a:t>
            </a:r>
          </a:p>
        </p:txBody>
      </p:sp>
      <p:sp>
        <p:nvSpPr>
          <p:cNvPr id="4" name="Rectangle 63">
            <a:extLst>
              <a:ext uri="{FF2B5EF4-FFF2-40B4-BE49-F238E27FC236}">
                <a16:creationId xmlns:a16="http://schemas.microsoft.com/office/drawing/2014/main" id="{3546CF15-C8F0-4AFD-9B96-FE458CD2C868}"/>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Tree>
    <p:extLst>
      <p:ext uri="{BB962C8B-B14F-4D97-AF65-F5344CB8AC3E}">
        <p14:creationId xmlns:p14="http://schemas.microsoft.com/office/powerpoint/2010/main" val="786096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0" y="838200"/>
            <a:ext cx="97536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[[6.,9.,1.,6.],[4.,7.,2.,0.],[3.,8.,5.,4.]] )</a:t>
            </a:r>
          </a:p>
          <a:p>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for index, sequence in enumerate(data): ie index = 0 …  seq =[6,9,1]</a:t>
            </a:r>
          </a:p>
          <a:p>
            <a:r>
              <a:rPr lang="en-US" sz="2400" dirty="0">
                <a:effectLst/>
                <a:latin typeface="Times New Roman" panose="02020603050405020304" pitchFamily="18" charset="0"/>
                <a:cs typeface="Times New Roman" panose="02020603050405020304" pitchFamily="18" charset="0"/>
              </a:rPr>
              <a:t>    results[index, sequence] = 1.              ie results[0,[6,9,1]] = 1.</a:t>
            </a:r>
          </a:p>
          <a:p>
            <a:r>
              <a:rPr lang="en-US" sz="2400" dirty="0">
                <a:effectLst/>
                <a:latin typeface="Times New Roman" panose="02020603050405020304" pitchFamily="18" charset="0"/>
                <a:cs typeface="Times New Roman" panose="02020603050405020304" pitchFamily="18" charset="0"/>
              </a:rPr>
              <a:t>                                                                ie results[0,6] = 1 …</a:t>
            </a:r>
          </a:p>
          <a:p>
            <a:br>
              <a:rPr lang="en-US" sz="2400" dirty="0">
                <a:effectLst/>
                <a:latin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cs typeface="Times New Roman" panose="02020603050405020304" pitchFamily="18" charset="0"/>
            </a:endParaRPr>
          </a:p>
        </p:txBody>
      </p:sp>
      <p:sp>
        <p:nvSpPr>
          <p:cNvPr id="5" name="Rectangle 63">
            <a:extLst>
              <a:ext uri="{FF2B5EF4-FFF2-40B4-BE49-F238E27FC236}">
                <a16:creationId xmlns:a16="http://schemas.microsoft.com/office/drawing/2014/main" id="{C1715C26-8C94-4658-A969-A7B68E1CBD22}"/>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Vectorize/Categorize</a:t>
            </a:r>
          </a:p>
        </p:txBody>
      </p:sp>
    </p:spTree>
    <p:extLst>
      <p:ext uri="{BB962C8B-B14F-4D97-AF65-F5344CB8AC3E}">
        <p14:creationId xmlns:p14="http://schemas.microsoft.com/office/powerpoint/2010/main" val="3767816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anim calcmode="lin" valueType="num">
                                      <p:cBhvr additive="base">
                                        <p:cTn id="7"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3" end="3"/>
                                            </p:txEl>
                                          </p:spTgt>
                                        </p:tgtEl>
                                        <p:attrNameLst>
                                          <p:attrName>style.visibility</p:attrName>
                                        </p:attrNameLst>
                                      </p:cBhvr>
                                      <p:to>
                                        <p:strVal val="visible"/>
                                      </p:to>
                                    </p:set>
                                    <p:anim calcmode="lin" valueType="num">
                                      <p:cBhvr additive="base">
                                        <p:cTn id="13"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533400" y="304800"/>
            <a:ext cx="7772400" cy="4114800"/>
          </a:xfrm>
        </p:spPr>
        <p:txBody>
          <a:bodyPr/>
          <a:lstStyle/>
          <a:p>
            <a:r>
              <a:rPr lang="en-US" sz="2400" dirty="0">
                <a:effectLst/>
                <a:latin typeface="Times New Roman" panose="02020603050405020304" pitchFamily="18" charset="0"/>
                <a:cs typeface="Times New Roman" panose="02020603050405020304" pitchFamily="18" charset="0"/>
              </a:rPr>
              <a:t>I struggled with this.</a:t>
            </a:r>
            <a:br>
              <a:rPr lang="en-US" sz="2400" dirty="0">
                <a:effectLst/>
                <a:latin typeface="Times New Roman" panose="02020603050405020304" pitchFamily="18" charset="0"/>
                <a:cs typeface="Times New Roman" panose="02020603050405020304" pitchFamily="18" charset="0"/>
              </a:rPr>
            </a:b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astype</a:t>
            </a:r>
            <a:r>
              <a:rPr lang="en-US" sz="2400" dirty="0">
                <a:effectLst/>
                <a:latin typeface="Times New Roman" panose="02020603050405020304" pitchFamily="18" charset="0"/>
                <a:cs typeface="Times New Roman" panose="02020603050405020304" pitchFamily="18" charset="0"/>
              </a:rPr>
              <a:t>(</a:t>
            </a:r>
            <a:r>
              <a:rPr lang="en-US" sz="2400" dirty="0">
                <a:solidFill>
                  <a:srgbClr val="FF0000"/>
                </a:solidFill>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float32</a:t>
            </a:r>
            <a:r>
              <a:rPr lang="en-US" sz="2400" dirty="0">
                <a:solidFill>
                  <a:srgbClr val="FF0000"/>
                </a:solidFill>
                <a:effectLst/>
                <a:latin typeface="Times New Roman" panose="02020603050405020304" pitchFamily="18" charset="0"/>
                <a:cs typeface="Times New Roman" panose="02020603050405020304" pitchFamily="18" charset="0"/>
              </a:rPr>
              <a:t>’</a:t>
            </a:r>
            <a:r>
              <a:rPr lang="en-US" sz="2400" dirty="0">
                <a:effectLst/>
                <a:latin typeface="Times New Roman" panose="02020603050405020304" pitchFamily="18" charset="0"/>
                <a:cs typeface="Times New Roman" panose="02020603050405020304" pitchFamily="18" charset="0"/>
              </a:rPr>
              <a:t>)</a:t>
            </a:r>
            <a:br>
              <a:rPr lang="en-US" sz="2400" dirty="0">
                <a:effectLst/>
                <a:latin typeface="Times New Roman" panose="02020603050405020304" pitchFamily="18" charset="0"/>
                <a:cs typeface="Times New Roman" panose="02020603050405020304" pitchFamily="18" charset="0"/>
              </a:rPr>
            </a:b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astype</a:t>
            </a:r>
            <a:r>
              <a:rPr lang="en-US" sz="2400" dirty="0">
                <a:effectLst/>
                <a:latin typeface="Times New Roman" panose="02020603050405020304" pitchFamily="18" charset="0"/>
                <a:cs typeface="Times New Roman" panose="02020603050405020304" pitchFamily="18" charset="0"/>
              </a:rPr>
              <a:t>(</a:t>
            </a:r>
            <a:r>
              <a:rPr lang="en-US" sz="2400" dirty="0">
                <a:solidFill>
                  <a:srgbClr val="FF0000"/>
                </a:solidFill>
                <a:effectLst/>
                <a:latin typeface="Times New Roman" panose="02020603050405020304" pitchFamily="18" charset="0"/>
                <a:cs typeface="Times New Roman" panose="02020603050405020304" pitchFamily="18" charset="0"/>
              </a:rPr>
              <a:t>np.</a:t>
            </a:r>
            <a:r>
              <a:rPr lang="en-US" sz="2400" dirty="0">
                <a:effectLst/>
                <a:latin typeface="Times New Roman" panose="02020603050405020304" pitchFamily="18" charset="0"/>
                <a:cs typeface="Times New Roman" panose="02020603050405020304" pitchFamily="18" charset="0"/>
              </a:rPr>
              <a:t>float32)</a:t>
            </a:r>
          </a:p>
          <a:p>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y_train</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astype</a:t>
            </a:r>
            <a:r>
              <a:rPr lang="en-US" sz="2400" dirty="0">
                <a:effectLst/>
                <a:latin typeface="Times New Roman" panose="02020603050405020304" pitchFamily="18" charset="0"/>
                <a:cs typeface="Times New Roman" panose="02020603050405020304" pitchFamily="18" charset="0"/>
              </a:rPr>
              <a:t>(np.float32)</a:t>
            </a:r>
          </a:p>
          <a:p>
            <a:br>
              <a:rPr lang="en-US" sz="2400" dirty="0">
                <a:effectLst/>
                <a:latin typeface="Times New Roman" panose="02020603050405020304" pitchFamily="18" charset="0"/>
                <a:cs typeface="Times New Roman" panose="02020603050405020304" pitchFamily="18" charset="0"/>
              </a:rPr>
            </a:br>
            <a:endParaRPr lang="en-US" sz="2400" dirty="0">
              <a:effectLst/>
              <a:latin typeface="Times New Roman" panose="02020603050405020304" pitchFamily="18" charset="0"/>
              <a:cs typeface="Times New Roman" panose="02020603050405020304" pitchFamily="18" charset="0"/>
            </a:endParaRPr>
          </a:p>
        </p:txBody>
      </p:sp>
      <p:sp>
        <p:nvSpPr>
          <p:cNvPr id="4" name="Content Placeholder 2">
            <a:extLst>
              <a:ext uri="{FF2B5EF4-FFF2-40B4-BE49-F238E27FC236}">
                <a16:creationId xmlns:a16="http://schemas.microsoft.com/office/drawing/2014/main" id="{7F41AD2F-5617-4F6D-9A11-74A68CAD61EA}"/>
              </a:ext>
            </a:extLst>
          </p:cNvPr>
          <p:cNvSpPr txBox="1">
            <a:spLocks/>
          </p:cNvSpPr>
          <p:nvPr/>
        </p:nvSpPr>
        <p:spPr bwMode="auto">
          <a:xfrm>
            <a:off x="3187700" y="2286000"/>
            <a:ext cx="19050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en-US" sz="2400" kern="0" dirty="0">
                <a:effectLst/>
                <a:latin typeface="Times New Roman" panose="02020603050405020304" pitchFamily="18" charset="0"/>
                <a:cs typeface="Times New Roman" panose="02020603050405020304" pitchFamily="18" charset="0"/>
              </a:rPr>
              <a:t>list of list</a:t>
            </a:r>
          </a:p>
        </p:txBody>
      </p:sp>
      <p:sp>
        <p:nvSpPr>
          <p:cNvPr id="5" name="Content Placeholder 2">
            <a:extLst>
              <a:ext uri="{FF2B5EF4-FFF2-40B4-BE49-F238E27FC236}">
                <a16:creationId xmlns:a16="http://schemas.microsoft.com/office/drawing/2014/main" id="{31462A19-2A62-47E5-B338-FF7585EFEFD5}"/>
              </a:ext>
            </a:extLst>
          </p:cNvPr>
          <p:cNvSpPr txBox="1">
            <a:spLocks/>
          </p:cNvSpPr>
          <p:nvPr/>
        </p:nvSpPr>
        <p:spPr bwMode="auto">
          <a:xfrm>
            <a:off x="647700" y="2667000"/>
            <a:ext cx="4038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algn="ctr"/>
            <a:r>
              <a:rPr lang="en-US" sz="2400" kern="0" dirty="0">
                <a:effectLst/>
                <a:latin typeface="Times New Roman" panose="02020603050405020304" pitchFamily="18" charset="0"/>
                <a:cs typeface="Times New Roman" panose="02020603050405020304" pitchFamily="18" charset="0"/>
              </a:rPr>
              <a:t>tensor = d-dimensional array</a:t>
            </a:r>
          </a:p>
          <a:p>
            <a:pPr algn="ctr"/>
            <a:r>
              <a:rPr lang="en-US" sz="2400" kern="0" dirty="0">
                <a:effectLst/>
                <a:latin typeface="Times New Roman" panose="02020603050405020304" pitchFamily="18" charset="0"/>
                <a:cs typeface="Times New Roman" panose="02020603050405020304" pitchFamily="18" charset="0"/>
              </a:rPr>
              <a:t>faster </a:t>
            </a:r>
          </a:p>
        </p:txBody>
      </p:sp>
      <p:sp>
        <p:nvSpPr>
          <p:cNvPr id="6" name="Content Placeholder 2">
            <a:extLst>
              <a:ext uri="{FF2B5EF4-FFF2-40B4-BE49-F238E27FC236}">
                <a16:creationId xmlns:a16="http://schemas.microsoft.com/office/drawing/2014/main" id="{8B97C811-75C8-4EFF-84E7-236DBF2690A6}"/>
              </a:ext>
            </a:extLst>
          </p:cNvPr>
          <p:cNvSpPr txBox="1">
            <a:spLocks/>
          </p:cNvSpPr>
          <p:nvPr/>
        </p:nvSpPr>
        <p:spPr bwMode="auto">
          <a:xfrm>
            <a:off x="1676400" y="1638300"/>
            <a:ext cx="4038600" cy="5334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r>
              <a:rPr lang="en-US" sz="2400" dirty="0">
                <a:effectLst/>
                <a:latin typeface="Times New Roman" panose="02020603050405020304" pitchFamily="18" charset="0"/>
                <a:cs typeface="Times New Roman" panose="02020603050405020304" pitchFamily="18" charset="0"/>
              </a:rPr>
              <a:t>import </a:t>
            </a:r>
            <a:r>
              <a:rPr lang="en-US" sz="2400" dirty="0" err="1">
                <a:effectLst/>
                <a:latin typeface="Times New Roman" panose="02020603050405020304" pitchFamily="18" charset="0"/>
                <a:cs typeface="Times New Roman" panose="02020603050405020304" pitchFamily="18" charset="0"/>
              </a:rPr>
              <a:t>numpy</a:t>
            </a:r>
            <a:r>
              <a:rPr lang="en-US" sz="2400" dirty="0">
                <a:effectLst/>
                <a:latin typeface="Times New Roman" panose="02020603050405020304" pitchFamily="18" charset="0"/>
                <a:cs typeface="Times New Roman" panose="02020603050405020304" pitchFamily="18" charset="0"/>
              </a:rPr>
              <a:t> as np</a:t>
            </a:r>
          </a:p>
        </p:txBody>
      </p:sp>
    </p:spTree>
    <p:extLst>
      <p:ext uri="{BB962C8B-B14F-4D97-AF65-F5344CB8AC3E}">
        <p14:creationId xmlns:p14="http://schemas.microsoft.com/office/powerpoint/2010/main" val="1073183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2" end="2"/>
                                            </p:txEl>
                                          </p:spTgt>
                                        </p:tgtEl>
                                        <p:attrNameLst>
                                          <p:attrName>style.visibility</p:attrName>
                                        </p:attrNameLst>
                                      </p:cBhvr>
                                      <p:to>
                                        <p:strVal val="visible"/>
                                      </p:to>
                                    </p:set>
                                    <p:anim calcmode="lin" valueType="num">
                                      <p:cBhvr additive="base">
                                        <p:cTn id="13"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2" end="2"/>
                                            </p:txEl>
                                          </p:spTgt>
                                        </p:tgtEl>
                                        <p:attrNameLst>
                                          <p:attrName>ppt_y</p:attrName>
                                        </p:attrNameLst>
                                      </p:cBhvr>
                                      <p:tavLst>
                                        <p:tav tm="0">
                                          <p:val>
                                            <p:strVal val="1+#ppt_h/2"/>
                                          </p:val>
                                        </p:tav>
                                        <p:tav tm="100000">
                                          <p:val>
                                            <p:strVal val="#ppt_y"/>
                                          </p:val>
                                        </p:tav>
                                      </p:tavLst>
                                    </p:anim>
                                  </p:childTnLst>
                                </p:cTn>
                              </p:par>
                              <p:par>
                                <p:cTn id="15" presetID="2" presetClass="entr" presetSubtype="4" fill="hold" grpId="0" nodeType="withEffect">
                                  <p:stCondLst>
                                    <p:cond delay="0"/>
                                  </p:stCondLst>
                                  <p:childTnLst>
                                    <p:set>
                                      <p:cBhvr>
                                        <p:cTn id="16" dur="1" fill="hold">
                                          <p:stCondLst>
                                            <p:cond delay="0"/>
                                          </p:stCondLst>
                                        </p:cTn>
                                        <p:tgtEl>
                                          <p:spTgt spid="3">
                                            <p:txEl>
                                              <p:pRg st="3" end="3"/>
                                            </p:txEl>
                                          </p:spTgt>
                                        </p:tgtEl>
                                        <p:attrNameLst>
                                          <p:attrName>style.visibility</p:attrName>
                                        </p:attrNameLst>
                                      </p:cBhvr>
                                      <p:to>
                                        <p:strVal val="visible"/>
                                      </p:to>
                                    </p:set>
                                    <p:anim calcmode="lin" valueType="num">
                                      <p:cBhvr additive="base">
                                        <p:cTn id="17"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additive="base">
                                        <p:cTn id="23" dur="500" fill="hold"/>
                                        <p:tgtEl>
                                          <p:spTgt spid="4">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
                                            <p:txEl>
                                              <p:pRg st="0" end="0"/>
                                            </p:txEl>
                                          </p:spTgt>
                                        </p:tgtEl>
                                        <p:attrNameLst>
                                          <p:attrName>style.visibility</p:attrName>
                                        </p:attrNameLst>
                                      </p:cBhvr>
                                      <p:to>
                                        <p:strVal val="visible"/>
                                      </p:to>
                                    </p:set>
                                    <p:anim calcmode="lin" valueType="num">
                                      <p:cBhvr additive="base">
                                        <p:cTn id="2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5">
                                            <p:txEl>
                                              <p:pRg st="0" end="0"/>
                                            </p:txEl>
                                          </p:spTgt>
                                        </p:tgtEl>
                                        <p:attrNameLst>
                                          <p:attrName>style.visibility</p:attrName>
                                        </p:attrNameLst>
                                      </p:cBhvr>
                                      <p:to>
                                        <p:strVal val="visible"/>
                                      </p:to>
                                    </p:set>
                                    <p:anim calcmode="lin" valueType="num">
                                      <p:cBhvr additive="base">
                                        <p:cTn id="35" dur="500" fill="hold"/>
                                        <p:tgtEl>
                                          <p:spTgt spid="5">
                                            <p:txEl>
                                              <p:pRg st="0" end="0"/>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5">
                                            <p:txEl>
                                              <p:pRg st="1" end="1"/>
                                            </p:txEl>
                                          </p:spTgt>
                                        </p:tgtEl>
                                        <p:attrNameLst>
                                          <p:attrName>style.visibility</p:attrName>
                                        </p:attrNameLst>
                                      </p:cBhvr>
                                      <p:to>
                                        <p:strVal val="visible"/>
                                      </p:to>
                                    </p:set>
                                    <p:anim calcmode="lin" valueType="num">
                                      <p:cBhvr additive="base">
                                        <p:cTn id="41" dur="500" fill="hold"/>
                                        <p:tgtEl>
                                          <p:spTgt spid="5">
                                            <p:txEl>
                                              <p:pRg st="1" end="1"/>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5">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12700" y="457200"/>
            <a:ext cx="9448800" cy="4114800"/>
          </a:xfrm>
        </p:spPr>
        <p:txBody>
          <a:bodyPr/>
          <a:lstStyle/>
          <a:p>
            <a:r>
              <a:rPr lang="en-US" sz="2400" dirty="0">
                <a:effectLst/>
                <a:latin typeface="Times New Roman" panose="02020603050405020304" pitchFamily="18" charset="0"/>
                <a:cs typeface="Times New Roman" panose="02020603050405020304" pitchFamily="18" charset="0"/>
              </a:rPr>
              <a:t>import </a:t>
            </a:r>
            <a:r>
              <a:rPr lang="en-US" sz="2400" dirty="0" err="1">
                <a:effectLst/>
                <a:latin typeface="Times New Roman" panose="02020603050405020304" pitchFamily="18" charset="0"/>
                <a:cs typeface="Times New Roman" panose="02020603050405020304" pitchFamily="18" charset="0"/>
              </a:rPr>
              <a:t>keras</a:t>
            </a:r>
            <a:r>
              <a:rPr lang="en-US" sz="2400" dirty="0">
                <a:effectLst/>
                <a:latin typeface="Times New Roman" panose="02020603050405020304" pitchFamily="18" charset="0"/>
                <a:cs typeface="Times New Roman" panose="02020603050405020304" pitchFamily="18" charset="0"/>
              </a:rPr>
              <a:t>                                                 ie all our ML stuff</a:t>
            </a:r>
          </a:p>
          <a:p>
            <a:r>
              <a:rPr lang="en-US" sz="2400" dirty="0">
                <a:effectLst/>
                <a:latin typeface="Times New Roman" panose="02020603050405020304" pitchFamily="18" charset="0"/>
                <a:cs typeface="Times New Roman" panose="02020603050405020304" pitchFamily="18" charset="0"/>
              </a:rPr>
              <a:t>from </a:t>
            </a:r>
            <a:r>
              <a:rPr lang="en-US" sz="2400" dirty="0" err="1">
                <a:effectLst/>
                <a:latin typeface="Times New Roman" panose="02020603050405020304" pitchFamily="18" charset="0"/>
                <a:cs typeface="Times New Roman" panose="02020603050405020304" pitchFamily="18" charset="0"/>
              </a:rPr>
              <a:t>keras.datasets</a:t>
            </a:r>
            <a:r>
              <a:rPr lang="en-US" sz="2400" dirty="0">
                <a:effectLst/>
                <a:latin typeface="Times New Roman" panose="02020603050405020304" pitchFamily="18" charset="0"/>
                <a:cs typeface="Times New Roman" panose="02020603050405020304" pitchFamily="18" charset="0"/>
              </a:rPr>
              <a:t> import </a:t>
            </a:r>
            <a:r>
              <a:rPr lang="en-US" sz="2400" dirty="0" err="1">
                <a:effectLst/>
                <a:latin typeface="Times New Roman" panose="02020603050405020304" pitchFamily="18" charset="0"/>
                <a:cs typeface="Times New Roman" panose="02020603050405020304" pitchFamily="18" charset="0"/>
              </a:rPr>
              <a:t>mnist</a:t>
            </a:r>
            <a:r>
              <a:rPr lang="en-US" sz="2400" dirty="0">
                <a:effectLst/>
                <a:latin typeface="Times New Roman" panose="02020603050405020304" pitchFamily="18" charset="0"/>
                <a:cs typeface="Times New Roman" panose="02020603050405020304" pitchFamily="18" charset="0"/>
              </a:rPr>
              <a:t>                 ie images of digits 0..9</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train_images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test_images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mnist.load_data</a:t>
            </a:r>
            <a:r>
              <a:rPr lang="en-US" sz="2400" dirty="0">
                <a:effectLst/>
                <a:latin typeface="Times New Roman" panose="02020603050405020304" pitchFamily="18" charset="0"/>
                <a:cs typeface="Times New Roman" panose="02020603050405020304" pitchFamily="18" charset="0"/>
              </a:rPr>
              <a:t>()</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import </a:t>
            </a:r>
            <a:r>
              <a:rPr lang="en-US" sz="2400" dirty="0" err="1">
                <a:effectLst/>
                <a:latin typeface="Times New Roman" panose="02020603050405020304" pitchFamily="18" charset="0"/>
                <a:cs typeface="Times New Roman" panose="02020603050405020304" pitchFamily="18" charset="0"/>
              </a:rPr>
              <a:t>matplotlib.pyplot</a:t>
            </a:r>
            <a:r>
              <a:rPr lang="en-US" sz="2400" dirty="0">
                <a:effectLst/>
                <a:latin typeface="Times New Roman" panose="02020603050405020304" pitchFamily="18" charset="0"/>
                <a:cs typeface="Times New Roman" panose="02020603050405020304" pitchFamily="18" charset="0"/>
              </a:rPr>
              <a:t> as </a:t>
            </a:r>
            <a:r>
              <a:rPr lang="en-US" sz="2400" dirty="0" err="1">
                <a:effectLst/>
                <a:latin typeface="Times New Roman" panose="02020603050405020304" pitchFamily="18" charset="0"/>
                <a:cs typeface="Times New Roman" panose="02020603050405020304" pitchFamily="18" charset="0"/>
              </a:rPr>
              <a:t>plt</a:t>
            </a:r>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plt.imshow</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train_images</a:t>
            </a:r>
            <a:r>
              <a:rPr lang="en-US" sz="2400" dirty="0">
                <a:effectLst/>
                <a:latin typeface="Times New Roman" panose="02020603050405020304" pitchFamily="18" charset="0"/>
                <a:cs typeface="Times New Roman" panose="02020603050405020304" pitchFamily="18" charset="0"/>
              </a:rPr>
              <a:t>[300] * -1, </a:t>
            </a:r>
            <a:r>
              <a:rPr lang="en-US" sz="2400" dirty="0" err="1">
                <a:effectLst/>
                <a:latin typeface="Times New Roman" panose="02020603050405020304" pitchFamily="18" charset="0"/>
                <a:cs typeface="Times New Roman" panose="02020603050405020304" pitchFamily="18" charset="0"/>
              </a:rPr>
              <a:t>cmap</a:t>
            </a:r>
            <a:r>
              <a:rPr lang="en-US" sz="2400" dirty="0">
                <a:effectLst/>
                <a:latin typeface="Times New Roman" panose="02020603050405020304" pitchFamily="18" charset="0"/>
                <a:cs typeface="Times New Roman" panose="02020603050405020304" pitchFamily="18" charset="0"/>
              </a:rPr>
              <a:t>='gray’);</a:t>
            </a:r>
          </a:p>
          <a:p>
            <a:endParaRPr lang="en-US" sz="2400" dirty="0">
              <a:effectLst/>
              <a:latin typeface="Times New Roman" panose="02020603050405020304" pitchFamily="18" charset="0"/>
              <a:cs typeface="Times New Roman" panose="02020603050405020304" pitchFamily="18" charset="0"/>
            </a:endParaRPr>
          </a:p>
        </p:txBody>
      </p:sp>
      <p:sp>
        <p:nvSpPr>
          <p:cNvPr id="7" name="Rectangle 63">
            <a:extLst>
              <a:ext uri="{FF2B5EF4-FFF2-40B4-BE49-F238E27FC236}">
                <a16:creationId xmlns:a16="http://schemas.microsoft.com/office/drawing/2014/main" id="{022821AA-5496-4CA9-B3DD-0DF2D7C1B4A9}"/>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Learning</a:t>
            </a:r>
          </a:p>
        </p:txBody>
      </p:sp>
      <p:pic>
        <p:nvPicPr>
          <p:cNvPr id="11266" name="Picture 2" descr="MNIST examples of handwritten digits">
            <a:extLst>
              <a:ext uri="{FF2B5EF4-FFF2-40B4-BE49-F238E27FC236}">
                <a16:creationId xmlns:a16="http://schemas.microsoft.com/office/drawing/2014/main" id="{AAAC4E64-14F8-4902-B963-E0C6D86C904A}"/>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676400" y="3657600"/>
            <a:ext cx="5657850" cy="343852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694269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3" end="3"/>
                                            </p:txEl>
                                          </p:spTgt>
                                        </p:tgtEl>
                                        <p:attrNameLst>
                                          <p:attrName>style.visibility</p:attrName>
                                        </p:attrNameLst>
                                      </p:cBhvr>
                                      <p:to>
                                        <p:strVal val="visible"/>
                                      </p:to>
                                    </p:set>
                                    <p:anim calcmode="lin" valueType="num">
                                      <p:cBhvr additive="base">
                                        <p:cTn id="19"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6" end="6"/>
                                            </p:txEl>
                                          </p:spTgt>
                                        </p:tgtEl>
                                        <p:attrNameLst>
                                          <p:attrName>style.visibility</p:attrName>
                                        </p:attrNameLst>
                                      </p:cBhvr>
                                      <p:to>
                                        <p:strVal val="visible"/>
                                      </p:to>
                                    </p:set>
                                    <p:anim calcmode="lin" valueType="num">
                                      <p:cBhvr additive="base">
                                        <p:cTn id="3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12700" y="609600"/>
            <a:ext cx="9448800" cy="4114800"/>
          </a:xfrm>
        </p:spPr>
        <p:txBody>
          <a:bodyPr/>
          <a:lstStyle/>
          <a:p>
            <a:r>
              <a:rPr lang="en-US" sz="2400" dirty="0" err="1">
                <a:effectLst/>
                <a:latin typeface="Times New Roman" panose="02020603050405020304" pitchFamily="18" charset="0"/>
                <a:cs typeface="Times New Roman" panose="02020603050405020304" pitchFamily="18" charset="0"/>
              </a:rPr>
              <a:t>train_images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train_images.reshape</a:t>
            </a:r>
            <a:r>
              <a:rPr lang="en-US" sz="2400" dirty="0">
                <a:effectLst/>
                <a:latin typeface="Times New Roman" panose="02020603050405020304" pitchFamily="18" charset="0"/>
                <a:cs typeface="Times New Roman" panose="02020603050405020304" pitchFamily="18" charset="0"/>
              </a:rPr>
              <a:t>((60000, 28 * 28))</a:t>
            </a:r>
          </a:p>
          <a:p>
            <a:r>
              <a:rPr lang="en-US" sz="2400" dirty="0" err="1">
                <a:effectLst/>
                <a:latin typeface="Times New Roman" panose="02020603050405020304" pitchFamily="18" charset="0"/>
                <a:cs typeface="Times New Roman" panose="02020603050405020304" pitchFamily="18" charset="0"/>
              </a:rPr>
              <a:t>train_images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train_images.astype</a:t>
            </a:r>
            <a:r>
              <a:rPr lang="en-US" sz="2400" dirty="0">
                <a:effectLst/>
                <a:latin typeface="Times New Roman" panose="02020603050405020304" pitchFamily="18" charset="0"/>
                <a:cs typeface="Times New Roman" panose="02020603050405020304" pitchFamily="18" charset="0"/>
              </a:rPr>
              <a:t>('float32') / 255</a:t>
            </a:r>
          </a:p>
          <a:p>
            <a:r>
              <a:rPr lang="en-US" sz="2400" dirty="0" err="1">
                <a:effectLst/>
                <a:latin typeface="Times New Roman" panose="02020603050405020304" pitchFamily="18" charset="0"/>
                <a:cs typeface="Times New Roman" panose="02020603050405020304" pitchFamily="18" charset="0"/>
              </a:rPr>
              <a:t>test_images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test_images.reshape</a:t>
            </a:r>
            <a:r>
              <a:rPr lang="en-US" sz="2400" dirty="0">
                <a:effectLst/>
                <a:latin typeface="Times New Roman" panose="02020603050405020304" pitchFamily="18" charset="0"/>
                <a:cs typeface="Times New Roman" panose="02020603050405020304" pitchFamily="18" charset="0"/>
              </a:rPr>
              <a:t>((10000, 28 * 28))</a:t>
            </a:r>
          </a:p>
          <a:p>
            <a:r>
              <a:rPr lang="en-US" sz="2400" dirty="0" err="1">
                <a:effectLst/>
                <a:latin typeface="Times New Roman" panose="02020603050405020304" pitchFamily="18" charset="0"/>
                <a:cs typeface="Times New Roman" panose="02020603050405020304" pitchFamily="18" charset="0"/>
              </a:rPr>
              <a:t>test_images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test_images.astype</a:t>
            </a:r>
            <a:r>
              <a:rPr lang="en-US" sz="2400" dirty="0">
                <a:effectLst/>
                <a:latin typeface="Times New Roman" panose="02020603050405020304" pitchFamily="18" charset="0"/>
                <a:cs typeface="Times New Roman" panose="02020603050405020304" pitchFamily="18" charset="0"/>
              </a:rPr>
              <a:t>('float32') / 255</a:t>
            </a: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from </a:t>
            </a:r>
            <a:r>
              <a:rPr lang="en-US" sz="2400" dirty="0" err="1">
                <a:effectLst/>
                <a:latin typeface="Times New Roman" panose="02020603050405020304" pitchFamily="18" charset="0"/>
                <a:cs typeface="Times New Roman" panose="02020603050405020304" pitchFamily="18" charset="0"/>
              </a:rPr>
              <a:t>keras.utils</a:t>
            </a:r>
            <a:r>
              <a:rPr lang="en-US" sz="2400" dirty="0">
                <a:effectLst/>
                <a:latin typeface="Times New Roman" panose="02020603050405020304" pitchFamily="18" charset="0"/>
                <a:cs typeface="Times New Roman" panose="02020603050405020304" pitchFamily="18" charset="0"/>
              </a:rPr>
              <a:t> import </a:t>
            </a:r>
            <a:r>
              <a:rPr lang="en-US" sz="2400" dirty="0" err="1">
                <a:effectLst/>
                <a:latin typeface="Times New Roman" panose="02020603050405020304" pitchFamily="18" charset="0"/>
                <a:cs typeface="Times New Roman" panose="02020603050405020304" pitchFamily="18" charset="0"/>
              </a:rPr>
              <a:t>to_categorical</a:t>
            </a:r>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to_categorical</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a:t>
            </a:r>
          </a:p>
          <a:p>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to_categorical</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a:t>
            </a:r>
          </a:p>
        </p:txBody>
      </p:sp>
      <p:sp>
        <p:nvSpPr>
          <p:cNvPr id="7" name="Rectangle 63">
            <a:extLst>
              <a:ext uri="{FF2B5EF4-FFF2-40B4-BE49-F238E27FC236}">
                <a16:creationId xmlns:a16="http://schemas.microsoft.com/office/drawing/2014/main" id="{022821AA-5496-4CA9-B3DD-0DF2D7C1B4A9}"/>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Learning</a:t>
            </a:r>
          </a:p>
        </p:txBody>
      </p:sp>
    </p:spTree>
    <p:extLst>
      <p:ext uri="{BB962C8B-B14F-4D97-AF65-F5344CB8AC3E}">
        <p14:creationId xmlns:p14="http://schemas.microsoft.com/office/powerpoint/2010/main" val="15502986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3">
                                            <p:txEl>
                                              <p:pRg st="5" end="5"/>
                                            </p:txEl>
                                          </p:spTgt>
                                        </p:tgtEl>
                                        <p:attrNameLst>
                                          <p:attrName>style.visibility</p:attrName>
                                        </p:attrNameLst>
                                      </p:cBhvr>
                                      <p:to>
                                        <p:strVal val="visible"/>
                                      </p:to>
                                    </p:set>
                                    <p:anim calcmode="lin" valueType="num">
                                      <p:cBhvr additive="base">
                                        <p:cTn id="31"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
                                            <p:txEl>
                                              <p:pRg st="6" end="6"/>
                                            </p:txEl>
                                          </p:spTgt>
                                        </p:tgtEl>
                                        <p:attrNameLst>
                                          <p:attrName>style.visibility</p:attrName>
                                        </p:attrNameLst>
                                      </p:cBhvr>
                                      <p:to>
                                        <p:strVal val="visible"/>
                                      </p:to>
                                    </p:set>
                                    <p:anim calcmode="lin" valueType="num">
                                      <p:cBhvr additive="base">
                                        <p:cTn id="37"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3">
                                            <p:txEl>
                                              <p:pRg st="7" end="7"/>
                                            </p:txEl>
                                          </p:spTgt>
                                        </p:tgtEl>
                                        <p:attrNameLst>
                                          <p:attrName>style.visibility</p:attrName>
                                        </p:attrNameLst>
                                      </p:cBhvr>
                                      <p:to>
                                        <p:strVal val="visible"/>
                                      </p:to>
                                    </p:set>
                                    <p:anim calcmode="lin" valueType="num">
                                      <p:cBhvr additive="base">
                                        <p:cTn id="43"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a:extLst>
              <a:ext uri="{FF2B5EF4-FFF2-40B4-BE49-F238E27FC236}">
                <a16:creationId xmlns:a16="http://schemas.microsoft.com/office/drawing/2014/main" id="{A192E105-09D4-4B2C-8A18-727421442F69}"/>
              </a:ext>
            </a:extLst>
          </p:cNvPr>
          <p:cNvGrpSpPr/>
          <p:nvPr/>
        </p:nvGrpSpPr>
        <p:grpSpPr>
          <a:xfrm>
            <a:off x="4882115" y="457200"/>
            <a:ext cx="3937390" cy="1766480"/>
            <a:chOff x="3986920" y="457200"/>
            <a:chExt cx="2814085" cy="1766480"/>
          </a:xfrm>
        </p:grpSpPr>
        <p:sp>
          <p:nvSpPr>
            <p:cNvPr id="8" name="Rectangle 7">
              <a:extLst>
                <a:ext uri="{FF2B5EF4-FFF2-40B4-BE49-F238E27FC236}">
                  <a16:creationId xmlns:a16="http://schemas.microsoft.com/office/drawing/2014/main" id="{81BA8DC4-6623-47C0-813F-F08BF0F521E2}"/>
                </a:ext>
              </a:extLst>
            </p:cNvPr>
            <p:cNvSpPr/>
            <p:nvPr/>
          </p:nvSpPr>
          <p:spPr>
            <a:xfrm>
              <a:off x="3986920" y="457200"/>
              <a:ext cx="2814085" cy="1757310"/>
            </a:xfrm>
            <a:prstGeom prst="rect">
              <a:avLst/>
            </a:prstGeom>
            <a:solidFill>
              <a:schemeClr val="tx1"/>
            </a:solidFill>
            <a:ln>
              <a:noFill/>
            </a:ln>
          </p:spPr>
          <p:txBody>
            <a:bodyPr wrap="square" rtlCol="0" anchor="ctr">
              <a:spAutoFit/>
            </a:bodyPr>
            <a:lstStyle/>
            <a:p>
              <a:pPr algn="l"/>
              <a:endParaRPr lang="en-CA" sz="2400" dirty="0"/>
            </a:p>
          </p:txBody>
        </p:sp>
        <p:pic>
          <p:nvPicPr>
            <p:cNvPr id="9" name="Picture 6" descr="Image result for convolutional neural network">
              <a:extLst>
                <a:ext uri="{FF2B5EF4-FFF2-40B4-BE49-F238E27FC236}">
                  <a16:creationId xmlns:a16="http://schemas.microsoft.com/office/drawing/2014/main" id="{2E0C94F6-9064-40A4-9789-DA0E2505649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37510"/>
            <a:stretch/>
          </p:blipFill>
          <p:spPr bwMode="auto">
            <a:xfrm>
              <a:off x="4510543" y="538926"/>
              <a:ext cx="2290462" cy="1681114"/>
            </a:xfrm>
            <a:prstGeom prst="rect">
              <a:avLst/>
            </a:prstGeom>
            <a:noFill/>
            <a:extLst>
              <a:ext uri="{909E8E84-426E-40DD-AFC4-6F175D3DCCD1}">
                <a14:hiddenFill xmlns:a14="http://schemas.microsoft.com/office/drawing/2010/main">
                  <a:solidFill>
                    <a:srgbClr val="FFFFFF"/>
                  </a:solidFill>
                </a14:hiddenFill>
              </a:ext>
            </a:extLst>
          </p:spPr>
        </p:pic>
        <p:sp>
          <p:nvSpPr>
            <p:cNvPr id="21" name="Rectangle 20">
              <a:extLst>
                <a:ext uri="{FF2B5EF4-FFF2-40B4-BE49-F238E27FC236}">
                  <a16:creationId xmlns:a16="http://schemas.microsoft.com/office/drawing/2014/main" id="{573AF93C-5837-4499-B018-559DA037FABE}"/>
                </a:ext>
              </a:extLst>
            </p:cNvPr>
            <p:cNvSpPr/>
            <p:nvPr/>
          </p:nvSpPr>
          <p:spPr>
            <a:xfrm>
              <a:off x="5590235" y="459548"/>
              <a:ext cx="1197877" cy="1757310"/>
            </a:xfrm>
            <a:prstGeom prst="rect">
              <a:avLst/>
            </a:prstGeom>
            <a:solidFill>
              <a:schemeClr val="tx1"/>
            </a:solidFill>
            <a:ln>
              <a:noFill/>
            </a:ln>
          </p:spPr>
          <p:txBody>
            <a:bodyPr wrap="square" rtlCol="0" anchor="ctr">
              <a:spAutoFit/>
            </a:bodyPr>
            <a:lstStyle/>
            <a:p>
              <a:pPr algn="l"/>
              <a:endParaRPr lang="en-CA" sz="2400" dirty="0"/>
            </a:p>
          </p:txBody>
        </p:sp>
        <p:pic>
          <p:nvPicPr>
            <p:cNvPr id="22" name="Picture 6" descr="Image result for convolutional neural network">
              <a:extLst>
                <a:ext uri="{FF2B5EF4-FFF2-40B4-BE49-F238E27FC236}">
                  <a16:creationId xmlns:a16="http://schemas.microsoft.com/office/drawing/2014/main" id="{2E3BB103-1904-46B8-A5CD-F7011ED094D9}"/>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9275"/>
            <a:stretch/>
          </p:blipFill>
          <p:spPr bwMode="auto">
            <a:xfrm>
              <a:off x="5562600" y="542566"/>
              <a:ext cx="1126172" cy="1681114"/>
            </a:xfrm>
            <a:prstGeom prst="rect">
              <a:avLst/>
            </a:prstGeom>
            <a:noFill/>
            <a:extLst>
              <a:ext uri="{909E8E84-426E-40DD-AFC4-6F175D3DCCD1}">
                <a14:hiddenFill xmlns:a14="http://schemas.microsoft.com/office/drawing/2010/main">
                  <a:solidFill>
                    <a:srgbClr val="FFFFFF"/>
                  </a:solidFill>
                </a14:hiddenFill>
              </a:ext>
            </a:extLst>
          </p:spPr>
        </p:pic>
      </p:grpSp>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12700" y="405684"/>
            <a:ext cx="9448800" cy="4114800"/>
          </a:xfrm>
        </p:spPr>
        <p:txBody>
          <a:bodyPr/>
          <a:lstStyle/>
          <a:p>
            <a:r>
              <a:rPr lang="en-US" sz="2400" dirty="0">
                <a:effectLst/>
                <a:latin typeface="Times New Roman" panose="02020603050405020304" pitchFamily="18" charset="0"/>
                <a:cs typeface="Times New Roman" panose="02020603050405020304" pitchFamily="18" charset="0"/>
              </a:rPr>
              <a:t>from </a:t>
            </a:r>
            <a:r>
              <a:rPr lang="en-US" sz="2400" dirty="0" err="1">
                <a:effectLst/>
                <a:latin typeface="Times New Roman" panose="02020603050405020304" pitchFamily="18" charset="0"/>
                <a:cs typeface="Times New Roman" panose="02020603050405020304" pitchFamily="18" charset="0"/>
              </a:rPr>
              <a:t>keras</a:t>
            </a:r>
            <a:r>
              <a:rPr lang="en-US" sz="2400" dirty="0">
                <a:effectLst/>
                <a:latin typeface="Times New Roman" panose="02020603050405020304" pitchFamily="18" charset="0"/>
                <a:cs typeface="Times New Roman" panose="02020603050405020304" pitchFamily="18" charset="0"/>
              </a:rPr>
              <a:t> import models</a:t>
            </a:r>
          </a:p>
          <a:p>
            <a:r>
              <a:rPr lang="en-US" sz="2400" dirty="0">
                <a:effectLst/>
                <a:latin typeface="Times New Roman" panose="02020603050405020304" pitchFamily="18" charset="0"/>
                <a:cs typeface="Times New Roman" panose="02020603050405020304" pitchFamily="18" charset="0"/>
              </a:rPr>
              <a:t>from </a:t>
            </a:r>
            <a:r>
              <a:rPr lang="en-US" sz="2400" dirty="0" err="1">
                <a:effectLst/>
                <a:latin typeface="Times New Roman" panose="02020603050405020304" pitchFamily="18" charset="0"/>
                <a:cs typeface="Times New Roman" panose="02020603050405020304" pitchFamily="18" charset="0"/>
              </a:rPr>
              <a:t>keras</a:t>
            </a:r>
            <a:r>
              <a:rPr lang="en-US" sz="2400" dirty="0">
                <a:effectLst/>
                <a:latin typeface="Times New Roman" panose="02020603050405020304" pitchFamily="18" charset="0"/>
                <a:cs typeface="Times New Roman" panose="02020603050405020304" pitchFamily="18" charset="0"/>
              </a:rPr>
              <a:t> import layers</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r>
              <a:rPr lang="en-US" sz="2400" dirty="0">
                <a:effectLst/>
                <a:latin typeface="Times New Roman" panose="02020603050405020304" pitchFamily="18" charset="0"/>
                <a:cs typeface="Times New Roman" panose="02020603050405020304" pitchFamily="18" charset="0"/>
              </a:rPr>
              <a:t>fun(x=3) network = </a:t>
            </a:r>
            <a:r>
              <a:rPr lang="en-US" sz="2400" dirty="0" err="1">
                <a:effectLst/>
                <a:latin typeface="Times New Roman" panose="02020603050405020304" pitchFamily="18" charset="0"/>
                <a:cs typeface="Times New Roman" panose="02020603050405020304" pitchFamily="18" charset="0"/>
              </a:rPr>
              <a:t>models.Sequential</a:t>
            </a:r>
            <a:r>
              <a:rPr lang="en-US" sz="2400" dirty="0">
                <a:effectLst/>
                <a:latin typeface="Times New Roman" panose="02020603050405020304" pitchFamily="18" charset="0"/>
                <a:cs typeface="Times New Roman" panose="02020603050405020304" pitchFamily="18" charset="0"/>
              </a:rPr>
              <a:t>()</a:t>
            </a:r>
          </a:p>
          <a:p>
            <a:r>
              <a:rPr lang="en-US" sz="2400" dirty="0" err="1">
                <a:effectLst/>
                <a:latin typeface="Times New Roman" panose="02020603050405020304" pitchFamily="18" charset="0"/>
                <a:cs typeface="Times New Roman" panose="02020603050405020304" pitchFamily="18" charset="0"/>
              </a:rPr>
              <a:t>network.add</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layers.Dense</a:t>
            </a:r>
            <a:r>
              <a:rPr lang="en-US" sz="2400" dirty="0">
                <a:effectLst/>
                <a:latin typeface="Times New Roman" panose="02020603050405020304" pitchFamily="18" charset="0"/>
                <a:cs typeface="Times New Roman" panose="02020603050405020304" pitchFamily="18" charset="0"/>
              </a:rPr>
              <a:t>(512, activation='</a:t>
            </a:r>
            <a:r>
              <a:rPr lang="en-US" sz="2400" dirty="0" err="1">
                <a:effectLst/>
                <a:latin typeface="Times New Roman" panose="02020603050405020304" pitchFamily="18" charset="0"/>
                <a:cs typeface="Times New Roman" panose="02020603050405020304" pitchFamily="18" charset="0"/>
              </a:rPr>
              <a:t>relu</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input_shape</a:t>
            </a:r>
            <a:r>
              <a:rPr lang="en-US" sz="2400" dirty="0">
                <a:effectLst/>
                <a:latin typeface="Times New Roman" panose="02020603050405020304" pitchFamily="18" charset="0"/>
                <a:cs typeface="Times New Roman" panose="02020603050405020304" pitchFamily="18" charset="0"/>
              </a:rPr>
              <a:t>=(28 * 28,)))</a:t>
            </a:r>
          </a:p>
          <a:p>
            <a:r>
              <a:rPr lang="en-US" sz="2400" dirty="0" err="1">
                <a:effectLst/>
                <a:latin typeface="Times New Roman" panose="02020603050405020304" pitchFamily="18" charset="0"/>
                <a:cs typeface="Times New Roman" panose="02020603050405020304" pitchFamily="18" charset="0"/>
              </a:rPr>
              <a:t>network.add</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layers.Dense</a:t>
            </a:r>
            <a:r>
              <a:rPr lang="en-US" sz="2400" dirty="0">
                <a:effectLst/>
                <a:latin typeface="Times New Roman" panose="02020603050405020304" pitchFamily="18" charset="0"/>
                <a:cs typeface="Times New Roman" panose="02020603050405020304" pitchFamily="18" charset="0"/>
              </a:rPr>
              <a:t>(10, activation='</a:t>
            </a:r>
            <a:r>
              <a:rPr lang="en-US" sz="2400" dirty="0" err="1">
                <a:effectLst/>
                <a:latin typeface="Times New Roman" panose="02020603050405020304" pitchFamily="18" charset="0"/>
                <a:cs typeface="Times New Roman" panose="02020603050405020304" pitchFamily="18" charset="0"/>
              </a:rPr>
              <a:t>softmax</a:t>
            </a:r>
            <a:r>
              <a:rPr lang="en-US" sz="2400" dirty="0">
                <a:effectLst/>
                <a:latin typeface="Times New Roman" panose="02020603050405020304" pitchFamily="18" charset="0"/>
                <a:cs typeface="Times New Roman" panose="02020603050405020304" pitchFamily="18" charset="0"/>
              </a:rPr>
              <a:t>'))</a:t>
            </a:r>
          </a:p>
          <a:p>
            <a:r>
              <a:rPr lang="en-US" sz="2400" dirty="0" err="1">
                <a:effectLst/>
                <a:latin typeface="Times New Roman" panose="02020603050405020304" pitchFamily="18" charset="0"/>
                <a:cs typeface="Times New Roman" panose="02020603050405020304" pitchFamily="18" charset="0"/>
              </a:rPr>
              <a:t>network.compile</a:t>
            </a:r>
            <a:r>
              <a:rPr lang="en-US" sz="2400" dirty="0">
                <a:effectLst/>
                <a:latin typeface="Times New Roman" panose="02020603050405020304" pitchFamily="18" charset="0"/>
                <a:cs typeface="Times New Roman" panose="02020603050405020304" pitchFamily="18" charset="0"/>
              </a:rPr>
              <a:t>(optimizer='</a:t>
            </a:r>
            <a:r>
              <a:rPr lang="en-US" sz="2400" dirty="0" err="1">
                <a:effectLst/>
                <a:latin typeface="Times New Roman" panose="02020603050405020304" pitchFamily="18" charset="0"/>
                <a:cs typeface="Times New Roman" panose="02020603050405020304" pitchFamily="18" charset="0"/>
              </a:rPr>
              <a:t>rmsprop</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loss='</a:t>
            </a:r>
            <a:r>
              <a:rPr lang="en-US" sz="2400" dirty="0" err="1">
                <a:effectLst/>
                <a:latin typeface="Times New Roman" panose="02020603050405020304" pitchFamily="18" charset="0"/>
                <a:cs typeface="Times New Roman" panose="02020603050405020304" pitchFamily="18" charset="0"/>
              </a:rPr>
              <a:t>categorical_crossentropy</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metrics=['accuracy'])</a:t>
            </a:r>
          </a:p>
          <a:p>
            <a:r>
              <a:rPr lang="en-US" sz="2400" dirty="0" err="1">
                <a:effectLst/>
                <a:latin typeface="Times New Roman" panose="02020603050405020304" pitchFamily="18" charset="0"/>
                <a:cs typeface="Times New Roman" panose="02020603050405020304" pitchFamily="18" charset="0"/>
              </a:rPr>
              <a:t>network.fit</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train_images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train_labels</a:t>
            </a:r>
            <a:r>
              <a:rPr lang="en-US" sz="2400" dirty="0">
                <a:effectLst/>
                <a:latin typeface="Times New Roman" panose="02020603050405020304" pitchFamily="18" charset="0"/>
                <a:cs typeface="Times New Roman" panose="02020603050405020304" pitchFamily="18" charset="0"/>
              </a:rPr>
              <a:t>, epochs=5, </a:t>
            </a:r>
            <a:r>
              <a:rPr lang="en-US" sz="2400" dirty="0" err="1">
                <a:effectLst/>
                <a:latin typeface="Times New Roman" panose="02020603050405020304" pitchFamily="18" charset="0"/>
                <a:cs typeface="Times New Roman" panose="02020603050405020304" pitchFamily="18" charset="0"/>
              </a:rPr>
              <a:t>batch_size</a:t>
            </a:r>
            <a:r>
              <a:rPr lang="en-US" sz="2400" dirty="0">
                <a:effectLst/>
                <a:latin typeface="Times New Roman" panose="02020603050405020304" pitchFamily="18" charset="0"/>
                <a:cs typeface="Times New Roman" panose="02020603050405020304" pitchFamily="18" charset="0"/>
              </a:rPr>
              <a:t>=128)</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a:p>
            <a:r>
              <a:rPr lang="en-US" sz="2400" dirty="0" err="1">
                <a:effectLst/>
                <a:latin typeface="Times New Roman" panose="02020603050405020304" pitchFamily="18" charset="0"/>
                <a:cs typeface="Times New Roman" panose="02020603050405020304" pitchFamily="18" charset="0"/>
              </a:rPr>
              <a:t>test_loss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test_acc</a:t>
            </a:r>
            <a:r>
              <a:rPr lang="en-US" sz="2400" dirty="0">
                <a:effectLst/>
                <a:latin typeface="Times New Roman" panose="02020603050405020304" pitchFamily="18" charset="0"/>
                <a:cs typeface="Times New Roman" panose="02020603050405020304" pitchFamily="18" charset="0"/>
              </a:rPr>
              <a:t> = </a:t>
            </a:r>
            <a:r>
              <a:rPr lang="en-US" sz="2400" dirty="0" err="1">
                <a:effectLst/>
                <a:latin typeface="Times New Roman" panose="02020603050405020304" pitchFamily="18" charset="0"/>
                <a:cs typeface="Times New Roman" panose="02020603050405020304" pitchFamily="18" charset="0"/>
              </a:rPr>
              <a:t>network.evaluate</a:t>
            </a:r>
            <a:r>
              <a:rPr lang="en-US" sz="2400" dirty="0">
                <a:effectLst/>
                <a:latin typeface="Times New Roman" panose="02020603050405020304" pitchFamily="18" charset="0"/>
                <a:cs typeface="Times New Roman" panose="02020603050405020304" pitchFamily="18" charset="0"/>
              </a:rPr>
              <a:t>(</a:t>
            </a:r>
            <a:r>
              <a:rPr lang="en-US" sz="2400" dirty="0" err="1">
                <a:effectLst/>
                <a:latin typeface="Times New Roman" panose="02020603050405020304" pitchFamily="18" charset="0"/>
                <a:cs typeface="Times New Roman" panose="02020603050405020304" pitchFamily="18" charset="0"/>
              </a:rPr>
              <a:t>test_images</a:t>
            </a:r>
            <a:r>
              <a:rPr lang="en-US" sz="2400" dirty="0">
                <a:effectLst/>
                <a:latin typeface="Times New Roman" panose="02020603050405020304" pitchFamily="18" charset="0"/>
                <a:cs typeface="Times New Roman" panose="02020603050405020304" pitchFamily="18" charset="0"/>
              </a:rPr>
              <a:t>, </a:t>
            </a:r>
            <a:r>
              <a:rPr lang="en-US" sz="2400" dirty="0" err="1">
                <a:effectLst/>
                <a:latin typeface="Times New Roman" panose="02020603050405020304" pitchFamily="18" charset="0"/>
                <a:cs typeface="Times New Roman" panose="02020603050405020304" pitchFamily="18" charset="0"/>
              </a:rPr>
              <a:t>test_labels</a:t>
            </a:r>
            <a:r>
              <a:rPr lang="en-US" sz="2400" dirty="0">
                <a:effectLst/>
                <a:latin typeface="Times New Roman" panose="02020603050405020304" pitchFamily="18" charset="0"/>
                <a:cs typeface="Times New Roman" panose="02020603050405020304" pitchFamily="18" charset="0"/>
              </a:rPr>
              <a:t>)</a:t>
            </a:r>
          </a:p>
          <a:p>
            <a:endParaRPr lang="en-US" sz="2400" dirty="0">
              <a:effectLst/>
              <a:latin typeface="Times New Roman" panose="02020603050405020304" pitchFamily="18" charset="0"/>
              <a:cs typeface="Times New Roman" panose="02020603050405020304" pitchFamily="18" charset="0"/>
            </a:endParaRPr>
          </a:p>
          <a:p>
            <a:endParaRPr lang="en-US" sz="2400" dirty="0">
              <a:effectLst/>
              <a:latin typeface="Times New Roman" panose="02020603050405020304" pitchFamily="18" charset="0"/>
              <a:cs typeface="Times New Roman" panose="02020603050405020304" pitchFamily="18" charset="0"/>
            </a:endParaRPr>
          </a:p>
        </p:txBody>
      </p:sp>
      <p:sp>
        <p:nvSpPr>
          <p:cNvPr id="7" name="Rectangle 63">
            <a:extLst>
              <a:ext uri="{FF2B5EF4-FFF2-40B4-BE49-F238E27FC236}">
                <a16:creationId xmlns:a16="http://schemas.microsoft.com/office/drawing/2014/main" id="{022821AA-5496-4CA9-B3DD-0DF2D7C1B4A9}"/>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Learning</a:t>
            </a:r>
          </a:p>
        </p:txBody>
      </p:sp>
      <p:sp>
        <p:nvSpPr>
          <p:cNvPr id="2" name="Rectangle 1">
            <a:extLst>
              <a:ext uri="{FF2B5EF4-FFF2-40B4-BE49-F238E27FC236}">
                <a16:creationId xmlns:a16="http://schemas.microsoft.com/office/drawing/2014/main" id="{94C69D64-2224-49FE-ACC4-AD95D2BC4A3A}"/>
              </a:ext>
            </a:extLst>
          </p:cNvPr>
          <p:cNvSpPr/>
          <p:nvPr/>
        </p:nvSpPr>
        <p:spPr>
          <a:xfrm>
            <a:off x="4914623" y="2301766"/>
            <a:ext cx="1726755"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rectilinear</a:t>
            </a:r>
            <a:endParaRPr lang="en-US" sz="2400" dirty="0">
              <a:solidFill>
                <a:schemeClr val="accent2">
                  <a:lumMod val="50000"/>
                </a:schemeClr>
              </a:solidFill>
            </a:endParaRPr>
          </a:p>
        </p:txBody>
      </p:sp>
      <p:sp>
        <p:nvSpPr>
          <p:cNvPr id="10" name="Rectangle 9">
            <a:extLst>
              <a:ext uri="{FF2B5EF4-FFF2-40B4-BE49-F238E27FC236}">
                <a16:creationId xmlns:a16="http://schemas.microsoft.com/office/drawing/2014/main" id="{B2B79BF5-BFE0-4D4C-A403-A4D504908928}"/>
              </a:ext>
            </a:extLst>
          </p:cNvPr>
          <p:cNvSpPr/>
          <p:nvPr/>
        </p:nvSpPr>
        <p:spPr>
          <a:xfrm>
            <a:off x="6801004" y="3022600"/>
            <a:ext cx="2018501"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probabilities</a:t>
            </a:r>
            <a:endParaRPr lang="en-US" sz="2400" dirty="0">
              <a:solidFill>
                <a:schemeClr val="accent2">
                  <a:lumMod val="50000"/>
                </a:schemeClr>
              </a:solidFill>
            </a:endParaRPr>
          </a:p>
        </p:txBody>
      </p:sp>
      <p:sp>
        <p:nvSpPr>
          <p:cNvPr id="11" name="Rectangle 10">
            <a:extLst>
              <a:ext uri="{FF2B5EF4-FFF2-40B4-BE49-F238E27FC236}">
                <a16:creationId xmlns:a16="http://schemas.microsoft.com/office/drawing/2014/main" id="{C9739D41-B94A-4AAA-B22E-AE19DDFC5B77}"/>
              </a:ext>
            </a:extLst>
          </p:cNvPr>
          <p:cNvSpPr/>
          <p:nvPr/>
        </p:nvSpPr>
        <p:spPr>
          <a:xfrm>
            <a:off x="5525100" y="4208252"/>
            <a:ext cx="3677610"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–log(prob correct answer)</a:t>
            </a:r>
            <a:endParaRPr lang="en-US" sz="2400" dirty="0">
              <a:solidFill>
                <a:schemeClr val="accent2">
                  <a:lumMod val="50000"/>
                </a:schemeClr>
              </a:solidFill>
            </a:endParaRPr>
          </a:p>
        </p:txBody>
      </p:sp>
      <p:sp>
        <p:nvSpPr>
          <p:cNvPr id="12" name="Rectangle 11">
            <a:extLst>
              <a:ext uri="{FF2B5EF4-FFF2-40B4-BE49-F238E27FC236}">
                <a16:creationId xmlns:a16="http://schemas.microsoft.com/office/drawing/2014/main" id="{0C0BC6B6-700D-4BDF-86D6-1109E495C6B3}"/>
              </a:ext>
            </a:extLst>
          </p:cNvPr>
          <p:cNvSpPr/>
          <p:nvPr/>
        </p:nvSpPr>
        <p:spPr>
          <a:xfrm>
            <a:off x="5524500" y="4491335"/>
            <a:ext cx="1669047"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 correct</a:t>
            </a:r>
            <a:endParaRPr lang="en-US" sz="2400" dirty="0">
              <a:solidFill>
                <a:schemeClr val="accent2">
                  <a:lumMod val="50000"/>
                </a:schemeClr>
              </a:solidFill>
            </a:endParaRPr>
          </a:p>
        </p:txBody>
      </p:sp>
      <p:sp>
        <p:nvSpPr>
          <p:cNvPr id="13" name="Rectangle 12">
            <a:extLst>
              <a:ext uri="{FF2B5EF4-FFF2-40B4-BE49-F238E27FC236}">
                <a16:creationId xmlns:a16="http://schemas.microsoft.com/office/drawing/2014/main" id="{C8713D49-0FB8-4C1A-A3AF-2F85E7335181}"/>
              </a:ext>
            </a:extLst>
          </p:cNvPr>
          <p:cNvSpPr/>
          <p:nvPr/>
        </p:nvSpPr>
        <p:spPr>
          <a:xfrm>
            <a:off x="2895600" y="5105400"/>
            <a:ext cx="3334567"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 of times through data</a:t>
            </a:r>
            <a:endParaRPr lang="en-US" sz="2400" dirty="0">
              <a:solidFill>
                <a:schemeClr val="accent2">
                  <a:lumMod val="50000"/>
                </a:schemeClr>
              </a:solidFill>
            </a:endParaRPr>
          </a:p>
        </p:txBody>
      </p:sp>
      <p:sp>
        <p:nvSpPr>
          <p:cNvPr id="14" name="Rectangle 13">
            <a:extLst>
              <a:ext uri="{FF2B5EF4-FFF2-40B4-BE49-F238E27FC236}">
                <a16:creationId xmlns:a16="http://schemas.microsoft.com/office/drawing/2014/main" id="{84A8BACF-1257-4634-89CF-05B9ABFF7751}"/>
              </a:ext>
            </a:extLst>
          </p:cNvPr>
          <p:cNvSpPr/>
          <p:nvPr/>
        </p:nvSpPr>
        <p:spPr>
          <a:xfrm>
            <a:off x="5943600" y="5092521"/>
            <a:ext cx="3111749" cy="830997"/>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ie # data items </a:t>
            </a:r>
            <a:br>
              <a:rPr lang="en-US" sz="2400" dirty="0">
                <a:solidFill>
                  <a:schemeClr val="accent2">
                    <a:lumMod val="50000"/>
                  </a:schemeClr>
                </a:solidFill>
                <a:cs typeface="Times New Roman" panose="02020603050405020304" pitchFamily="18" charset="0"/>
              </a:rPr>
            </a:br>
            <a:r>
              <a:rPr lang="en-US" sz="2400" dirty="0">
                <a:solidFill>
                  <a:schemeClr val="accent2">
                    <a:lumMod val="50000"/>
                  </a:schemeClr>
                </a:solidFill>
                <a:cs typeface="Times New Roman" panose="02020603050405020304" pitchFamily="18" charset="0"/>
              </a:rPr>
              <a:t>per gradient decent step</a:t>
            </a:r>
            <a:endParaRPr lang="en-US" sz="2400" dirty="0">
              <a:solidFill>
                <a:schemeClr val="accent2">
                  <a:lumMod val="50000"/>
                </a:schemeClr>
              </a:solidFill>
            </a:endParaRPr>
          </a:p>
        </p:txBody>
      </p:sp>
      <p:sp>
        <p:nvSpPr>
          <p:cNvPr id="15" name="Rectangle 14">
            <a:extLst>
              <a:ext uri="{FF2B5EF4-FFF2-40B4-BE49-F238E27FC236}">
                <a16:creationId xmlns:a16="http://schemas.microsoft.com/office/drawing/2014/main" id="{DDBABC07-195E-4FB5-BA7C-9CC870EA40EF}"/>
              </a:ext>
            </a:extLst>
          </p:cNvPr>
          <p:cNvSpPr/>
          <p:nvPr/>
        </p:nvSpPr>
        <p:spPr>
          <a:xfrm>
            <a:off x="4728826" y="847635"/>
            <a:ext cx="1236236" cy="1200329"/>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(28*28) </a:t>
            </a:r>
          </a:p>
          <a:p>
            <a:pPr algn="ctr"/>
            <a:r>
              <a:rPr lang="en-US" sz="2400" dirty="0">
                <a:solidFill>
                  <a:schemeClr val="accent2">
                    <a:lumMod val="50000"/>
                  </a:schemeClr>
                </a:solidFill>
                <a:cs typeface="Times New Roman" panose="02020603050405020304" pitchFamily="18" charset="0"/>
              </a:rPr>
              <a:t>pixel </a:t>
            </a:r>
            <a:br>
              <a:rPr lang="en-US" sz="2400" dirty="0">
                <a:solidFill>
                  <a:schemeClr val="accent2">
                    <a:lumMod val="50000"/>
                  </a:schemeClr>
                </a:solidFill>
                <a:cs typeface="Times New Roman" panose="02020603050405020304" pitchFamily="18" charset="0"/>
              </a:rPr>
            </a:br>
            <a:r>
              <a:rPr lang="en-US" sz="2400" dirty="0">
                <a:solidFill>
                  <a:schemeClr val="accent2">
                    <a:lumMod val="50000"/>
                  </a:schemeClr>
                </a:solidFill>
                <a:cs typeface="Times New Roman" panose="02020603050405020304" pitchFamily="18" charset="0"/>
              </a:rPr>
              <a:t>image</a:t>
            </a:r>
            <a:endParaRPr lang="en-US" sz="2400" dirty="0">
              <a:solidFill>
                <a:schemeClr val="accent2">
                  <a:lumMod val="50000"/>
                </a:schemeClr>
              </a:solidFill>
            </a:endParaRPr>
          </a:p>
        </p:txBody>
      </p:sp>
      <p:sp>
        <p:nvSpPr>
          <p:cNvPr id="16" name="Rectangle 15">
            <a:extLst>
              <a:ext uri="{FF2B5EF4-FFF2-40B4-BE49-F238E27FC236}">
                <a16:creationId xmlns:a16="http://schemas.microsoft.com/office/drawing/2014/main" id="{7F8292E7-0B26-443A-AEE7-5F9E268D71CF}"/>
              </a:ext>
            </a:extLst>
          </p:cNvPr>
          <p:cNvSpPr/>
          <p:nvPr/>
        </p:nvSpPr>
        <p:spPr>
          <a:xfrm>
            <a:off x="6051123" y="663059"/>
            <a:ext cx="962122" cy="1569660"/>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layer</a:t>
            </a:r>
            <a:endParaRPr lang="en-US" sz="2400" dirty="0">
              <a:solidFill>
                <a:schemeClr val="accent2">
                  <a:lumMod val="50000"/>
                </a:schemeClr>
              </a:solidFill>
            </a:endParaRPr>
          </a:p>
          <a:p>
            <a:pPr algn="ctr"/>
            <a:r>
              <a:rPr lang="en-US" sz="2400" dirty="0">
                <a:solidFill>
                  <a:schemeClr val="accent2">
                    <a:lumMod val="50000"/>
                  </a:schemeClr>
                </a:solidFill>
                <a:cs typeface="Times New Roman" panose="02020603050405020304" pitchFamily="18" charset="0"/>
              </a:rPr>
              <a:t>dense </a:t>
            </a:r>
            <a:br>
              <a:rPr lang="en-US" sz="2400" dirty="0">
                <a:solidFill>
                  <a:schemeClr val="accent2">
                    <a:lumMod val="50000"/>
                  </a:schemeClr>
                </a:solidFill>
                <a:cs typeface="Times New Roman" panose="02020603050405020304" pitchFamily="18" charset="0"/>
              </a:rPr>
            </a:br>
            <a:r>
              <a:rPr lang="en-US" sz="2400" dirty="0">
                <a:solidFill>
                  <a:schemeClr val="accent2">
                    <a:lumMod val="50000"/>
                  </a:schemeClr>
                </a:solidFill>
                <a:cs typeface="Times New Roman" panose="02020603050405020304" pitchFamily="18" charset="0"/>
              </a:rPr>
              <a:t>with </a:t>
            </a:r>
          </a:p>
          <a:p>
            <a:pPr algn="ctr"/>
            <a:r>
              <a:rPr lang="en-US" sz="2400" dirty="0">
                <a:solidFill>
                  <a:schemeClr val="accent2">
                    <a:lumMod val="50000"/>
                  </a:schemeClr>
                </a:solidFill>
                <a:cs typeface="Times New Roman" panose="02020603050405020304" pitchFamily="18" charset="0"/>
              </a:rPr>
              <a:t>edges</a:t>
            </a:r>
          </a:p>
        </p:txBody>
      </p:sp>
      <p:sp>
        <p:nvSpPr>
          <p:cNvPr id="17" name="Rectangle 16">
            <a:extLst>
              <a:ext uri="{FF2B5EF4-FFF2-40B4-BE49-F238E27FC236}">
                <a16:creationId xmlns:a16="http://schemas.microsoft.com/office/drawing/2014/main" id="{BFEB947C-7126-4834-9203-E11A88FA22AF}"/>
              </a:ext>
            </a:extLst>
          </p:cNvPr>
          <p:cNvSpPr/>
          <p:nvPr/>
        </p:nvSpPr>
        <p:spPr>
          <a:xfrm>
            <a:off x="6706368" y="377822"/>
            <a:ext cx="646331" cy="461665"/>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512</a:t>
            </a:r>
            <a:endParaRPr lang="en-US" sz="2400" dirty="0">
              <a:solidFill>
                <a:schemeClr val="accent2">
                  <a:lumMod val="50000"/>
                </a:schemeClr>
              </a:solidFill>
            </a:endParaRPr>
          </a:p>
        </p:txBody>
      </p:sp>
      <p:sp>
        <p:nvSpPr>
          <p:cNvPr id="25" name="Rectangle 24">
            <a:extLst>
              <a:ext uri="{FF2B5EF4-FFF2-40B4-BE49-F238E27FC236}">
                <a16:creationId xmlns:a16="http://schemas.microsoft.com/office/drawing/2014/main" id="{16A1FBA6-2F19-45F0-A3F4-BA683CA56C04}"/>
              </a:ext>
            </a:extLst>
          </p:cNvPr>
          <p:cNvSpPr/>
          <p:nvPr/>
        </p:nvSpPr>
        <p:spPr>
          <a:xfrm>
            <a:off x="7705016" y="474118"/>
            <a:ext cx="1005403" cy="830997"/>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10 for </a:t>
            </a:r>
            <a:br>
              <a:rPr lang="en-US" sz="2400" dirty="0">
                <a:solidFill>
                  <a:schemeClr val="accent2">
                    <a:lumMod val="50000"/>
                  </a:schemeClr>
                </a:solidFill>
                <a:cs typeface="Times New Roman" panose="02020603050405020304" pitchFamily="18" charset="0"/>
              </a:rPr>
            </a:br>
            <a:r>
              <a:rPr lang="en-US" sz="2400" dirty="0">
                <a:solidFill>
                  <a:schemeClr val="accent2">
                    <a:lumMod val="50000"/>
                  </a:schemeClr>
                </a:solidFill>
                <a:cs typeface="Times New Roman" panose="02020603050405020304" pitchFamily="18" charset="0"/>
              </a:rPr>
              <a:t>0,…,9</a:t>
            </a:r>
            <a:endParaRPr lang="en-US" sz="2400" dirty="0">
              <a:solidFill>
                <a:schemeClr val="accent2">
                  <a:lumMod val="50000"/>
                </a:schemeClr>
              </a:solidFill>
            </a:endParaRPr>
          </a:p>
        </p:txBody>
      </p:sp>
      <p:sp>
        <p:nvSpPr>
          <p:cNvPr id="27" name="Rectangle 26">
            <a:extLst>
              <a:ext uri="{FF2B5EF4-FFF2-40B4-BE49-F238E27FC236}">
                <a16:creationId xmlns:a16="http://schemas.microsoft.com/office/drawing/2014/main" id="{60D6ED7B-9942-4AA8-AE5A-F57E9911914A}"/>
              </a:ext>
            </a:extLst>
          </p:cNvPr>
          <p:cNvSpPr/>
          <p:nvPr/>
        </p:nvSpPr>
        <p:spPr>
          <a:xfrm>
            <a:off x="5181600" y="3505200"/>
            <a:ext cx="3826689" cy="830997"/>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ie better than gradient decent.</a:t>
            </a:r>
          </a:p>
          <a:p>
            <a:r>
              <a:rPr lang="en-US" sz="2400" dirty="0">
                <a:solidFill>
                  <a:schemeClr val="accent2">
                    <a:lumMod val="50000"/>
                  </a:schemeClr>
                </a:solidFill>
                <a:cs typeface="Times New Roman" panose="02020603050405020304" pitchFamily="18" charset="0"/>
              </a:rPr>
              <a:t>              maybe momentum</a:t>
            </a:r>
            <a:endParaRPr lang="en-US" sz="2400" dirty="0">
              <a:solidFill>
                <a:schemeClr val="accent2">
                  <a:lumMod val="50000"/>
                </a:schemeClr>
              </a:solidFill>
            </a:endParaRPr>
          </a:p>
        </p:txBody>
      </p:sp>
      <p:sp>
        <p:nvSpPr>
          <p:cNvPr id="28" name="Rectangle 27">
            <a:extLst>
              <a:ext uri="{FF2B5EF4-FFF2-40B4-BE49-F238E27FC236}">
                <a16:creationId xmlns:a16="http://schemas.microsoft.com/office/drawing/2014/main" id="{799D1A78-4106-4016-A2EE-D691250E9BF2}"/>
              </a:ext>
            </a:extLst>
          </p:cNvPr>
          <p:cNvSpPr/>
          <p:nvPr/>
        </p:nvSpPr>
        <p:spPr>
          <a:xfrm>
            <a:off x="228600" y="3898576"/>
            <a:ext cx="1883849" cy="461665"/>
          </a:xfrm>
          <a:prstGeom prst="rect">
            <a:avLst/>
          </a:prstGeom>
        </p:spPr>
        <p:txBody>
          <a:bodyPr wrap="none">
            <a:spAutoFit/>
          </a:bodyPr>
          <a:lstStyle/>
          <a:p>
            <a:r>
              <a:rPr lang="en-US" sz="2400" dirty="0">
                <a:solidFill>
                  <a:schemeClr val="accent2">
                    <a:lumMod val="50000"/>
                  </a:schemeClr>
                </a:solidFill>
                <a:cs typeface="Times New Roman" panose="02020603050405020304" pitchFamily="18" charset="0"/>
              </a:rPr>
              <a:t>error function</a:t>
            </a:r>
            <a:endParaRPr lang="en-US" sz="2400" dirty="0">
              <a:solidFill>
                <a:schemeClr val="accent2">
                  <a:lumMod val="50000"/>
                </a:schemeClr>
              </a:solidFill>
            </a:endParaRPr>
          </a:p>
        </p:txBody>
      </p:sp>
      <p:sp>
        <p:nvSpPr>
          <p:cNvPr id="31" name="Rectangle 30">
            <a:extLst>
              <a:ext uri="{FF2B5EF4-FFF2-40B4-BE49-F238E27FC236}">
                <a16:creationId xmlns:a16="http://schemas.microsoft.com/office/drawing/2014/main" id="{BB11CD76-CBEE-4245-89F4-E900FBE8FF47}"/>
              </a:ext>
            </a:extLst>
          </p:cNvPr>
          <p:cNvSpPr/>
          <p:nvPr/>
        </p:nvSpPr>
        <p:spPr>
          <a:xfrm>
            <a:off x="293308" y="5105400"/>
            <a:ext cx="1986441" cy="830997"/>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learn/fit</a:t>
            </a:r>
            <a:br>
              <a:rPr lang="en-US" sz="2400" dirty="0">
                <a:solidFill>
                  <a:schemeClr val="accent2">
                    <a:lumMod val="50000"/>
                  </a:schemeClr>
                </a:solidFill>
                <a:cs typeface="Times New Roman" panose="02020603050405020304" pitchFamily="18" charset="0"/>
              </a:rPr>
            </a:br>
            <a:r>
              <a:rPr lang="en-US" sz="2400" dirty="0">
                <a:solidFill>
                  <a:schemeClr val="accent2">
                    <a:lumMod val="50000"/>
                  </a:schemeClr>
                </a:solidFill>
                <a:cs typeface="Times New Roman" panose="02020603050405020304" pitchFamily="18" charset="0"/>
              </a:rPr>
              <a:t>model weights</a:t>
            </a:r>
            <a:endParaRPr lang="en-US" sz="2400" dirty="0">
              <a:solidFill>
                <a:schemeClr val="accent2">
                  <a:lumMod val="50000"/>
                </a:schemeClr>
              </a:solidFill>
            </a:endParaRPr>
          </a:p>
        </p:txBody>
      </p:sp>
      <p:sp>
        <p:nvSpPr>
          <p:cNvPr id="32" name="Rectangle 31">
            <a:extLst>
              <a:ext uri="{FF2B5EF4-FFF2-40B4-BE49-F238E27FC236}">
                <a16:creationId xmlns:a16="http://schemas.microsoft.com/office/drawing/2014/main" id="{B0E3931F-CB6B-4723-83C1-F33A7132633F}"/>
              </a:ext>
            </a:extLst>
          </p:cNvPr>
          <p:cNvSpPr/>
          <p:nvPr/>
        </p:nvSpPr>
        <p:spPr>
          <a:xfrm>
            <a:off x="402960" y="6452316"/>
            <a:ext cx="7217040" cy="461665"/>
          </a:xfrm>
          <a:prstGeom prst="rect">
            <a:avLst/>
          </a:prstGeom>
        </p:spPr>
        <p:txBody>
          <a:bodyPr wrap="none">
            <a:spAutoFit/>
          </a:bodyPr>
          <a:lstStyle/>
          <a:p>
            <a:pPr algn="ctr"/>
            <a:r>
              <a:rPr lang="en-US" sz="2400" dirty="0">
                <a:solidFill>
                  <a:schemeClr val="accent2">
                    <a:lumMod val="50000"/>
                  </a:schemeClr>
                </a:solidFill>
                <a:cs typeface="Times New Roman" panose="02020603050405020304" pitchFamily="18" charset="0"/>
              </a:rPr>
              <a:t>See how generalizes to test data, ie check for overfitting?</a:t>
            </a:r>
            <a:endParaRPr lang="en-US" sz="2400" dirty="0">
              <a:solidFill>
                <a:schemeClr val="accent2">
                  <a:lumMod val="50000"/>
                </a:schemeClr>
              </a:solidFill>
            </a:endParaRPr>
          </a:p>
        </p:txBody>
      </p:sp>
      <p:sp>
        <p:nvSpPr>
          <p:cNvPr id="4" name="Rectangle 3">
            <a:extLst>
              <a:ext uri="{FF2B5EF4-FFF2-40B4-BE49-F238E27FC236}">
                <a16:creationId xmlns:a16="http://schemas.microsoft.com/office/drawing/2014/main" id="{674A2D60-06D8-4A1A-AF5E-A91249CBB6CB}"/>
              </a:ext>
            </a:extLst>
          </p:cNvPr>
          <p:cNvSpPr/>
          <p:nvPr/>
        </p:nvSpPr>
        <p:spPr>
          <a:xfrm>
            <a:off x="6263177" y="2079381"/>
            <a:ext cx="2943434" cy="523220"/>
          </a:xfrm>
          <a:prstGeom prst="rect">
            <a:avLst/>
          </a:prstGeom>
        </p:spPr>
        <p:txBody>
          <a:bodyPr wrap="none">
            <a:spAutoFit/>
          </a:bodyPr>
          <a:lstStyle/>
          <a:p>
            <a:r>
              <a:rPr lang="en-US" dirty="0" err="1">
                <a:solidFill>
                  <a:schemeClr val="accent2">
                    <a:lumMod val="50000"/>
                  </a:schemeClr>
                </a:solidFill>
              </a:rPr>
              <a:t>train_data.shape</a:t>
            </a:r>
            <a:r>
              <a:rPr lang="en-US" dirty="0">
                <a:solidFill>
                  <a:schemeClr val="accent2">
                    <a:lumMod val="50000"/>
                  </a:schemeClr>
                </a:solidFill>
              </a:rPr>
              <a:t>[1]</a:t>
            </a:r>
          </a:p>
        </p:txBody>
      </p:sp>
    </p:spTree>
    <p:extLst>
      <p:ext uri="{BB962C8B-B14F-4D97-AF65-F5344CB8AC3E}">
        <p14:creationId xmlns:p14="http://schemas.microsoft.com/office/powerpoint/2010/main" val="21641158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anim calcmode="lin" valueType="num">
                                      <p:cBhvr additive="base">
                                        <p:cTn id="19"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
                                            <p:txEl>
                                              <p:pRg st="5" end="5"/>
                                            </p:txEl>
                                          </p:spTgt>
                                        </p:tgtEl>
                                        <p:attrNameLst>
                                          <p:attrName>style.visibility</p:attrName>
                                        </p:attrNameLst>
                                      </p:cBhvr>
                                      <p:to>
                                        <p:strVal val="visible"/>
                                      </p:to>
                                    </p:set>
                                    <p:anim calcmode="lin" valueType="num">
                                      <p:cBhvr additive="base">
                                        <p:cTn id="25"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anim calcmode="lin" valueType="num">
                                      <p:cBhvr additive="base">
                                        <p:cTn id="31" dur="500" fill="hold"/>
                                        <p:tgtEl>
                                          <p:spTgt spid="16"/>
                                        </p:tgtEl>
                                        <p:attrNameLst>
                                          <p:attrName>ppt_x</p:attrName>
                                        </p:attrNameLst>
                                      </p:cBhvr>
                                      <p:tavLst>
                                        <p:tav tm="0">
                                          <p:val>
                                            <p:strVal val="#ppt_x"/>
                                          </p:val>
                                        </p:tav>
                                        <p:tav tm="100000">
                                          <p:val>
                                            <p:strVal val="#ppt_x"/>
                                          </p:val>
                                        </p:tav>
                                      </p:tavLst>
                                    </p:anim>
                                    <p:anim calcmode="lin" valueType="num">
                                      <p:cBhvr additive="base">
                                        <p:cTn id="32"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 calcmode="lin" valueType="num">
                                      <p:cBhvr additive="base">
                                        <p:cTn id="37" dur="500" fill="hold"/>
                                        <p:tgtEl>
                                          <p:spTgt spid="17"/>
                                        </p:tgtEl>
                                        <p:attrNameLst>
                                          <p:attrName>ppt_x</p:attrName>
                                        </p:attrNameLst>
                                      </p:cBhvr>
                                      <p:tavLst>
                                        <p:tav tm="0">
                                          <p:val>
                                            <p:strVal val="#ppt_x"/>
                                          </p:val>
                                        </p:tav>
                                        <p:tav tm="100000">
                                          <p:val>
                                            <p:strVal val="#ppt_x"/>
                                          </p:val>
                                        </p:tav>
                                      </p:tavLst>
                                    </p:anim>
                                    <p:anim calcmode="lin" valueType="num">
                                      <p:cBhvr additive="base">
                                        <p:cTn id="38" dur="500" fill="hold"/>
                                        <p:tgtEl>
                                          <p:spTgt spid="1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grpId="0" nodeType="clickEffect">
                                  <p:stCondLst>
                                    <p:cond delay="0"/>
                                  </p:stCondLst>
                                  <p:childTnLst>
                                    <p:set>
                                      <p:cBhvr>
                                        <p:cTn id="42" dur="1" fill="hold">
                                          <p:stCondLst>
                                            <p:cond delay="0"/>
                                          </p:stCondLst>
                                        </p:cTn>
                                        <p:tgtEl>
                                          <p:spTgt spid="2"/>
                                        </p:tgtEl>
                                        <p:attrNameLst>
                                          <p:attrName>style.visibility</p:attrName>
                                        </p:attrNameLst>
                                      </p:cBhvr>
                                      <p:to>
                                        <p:strVal val="visible"/>
                                      </p:to>
                                    </p:set>
                                    <p:anim calcmode="lin" valueType="num">
                                      <p:cBhvr additive="base">
                                        <p:cTn id="43" dur="500" fill="hold"/>
                                        <p:tgtEl>
                                          <p:spTgt spid="2"/>
                                        </p:tgtEl>
                                        <p:attrNameLst>
                                          <p:attrName>ppt_x</p:attrName>
                                        </p:attrNameLst>
                                      </p:cBhvr>
                                      <p:tavLst>
                                        <p:tav tm="0">
                                          <p:val>
                                            <p:strVal val="#ppt_x"/>
                                          </p:val>
                                        </p:tav>
                                        <p:tav tm="100000">
                                          <p:val>
                                            <p:strVal val="#ppt_x"/>
                                          </p:val>
                                        </p:tav>
                                      </p:tavLst>
                                    </p:anim>
                                    <p:anim calcmode="lin" valueType="num">
                                      <p:cBhvr additive="base">
                                        <p:cTn id="4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grpId="0" nodeType="clickEffect">
                                  <p:stCondLst>
                                    <p:cond delay="0"/>
                                  </p:stCondLst>
                                  <p:childTnLst>
                                    <p:set>
                                      <p:cBhvr>
                                        <p:cTn id="48" dur="1" fill="hold">
                                          <p:stCondLst>
                                            <p:cond delay="0"/>
                                          </p:stCondLst>
                                        </p:cTn>
                                        <p:tgtEl>
                                          <p:spTgt spid="15"/>
                                        </p:tgtEl>
                                        <p:attrNameLst>
                                          <p:attrName>style.visibility</p:attrName>
                                        </p:attrNameLst>
                                      </p:cBhvr>
                                      <p:to>
                                        <p:strVal val="visible"/>
                                      </p:to>
                                    </p:set>
                                    <p:anim calcmode="lin" valueType="num">
                                      <p:cBhvr additive="base">
                                        <p:cTn id="49" dur="500" fill="hold"/>
                                        <p:tgtEl>
                                          <p:spTgt spid="15"/>
                                        </p:tgtEl>
                                        <p:attrNameLst>
                                          <p:attrName>ppt_x</p:attrName>
                                        </p:attrNameLst>
                                      </p:cBhvr>
                                      <p:tavLst>
                                        <p:tav tm="0">
                                          <p:val>
                                            <p:strVal val="#ppt_x"/>
                                          </p:val>
                                        </p:tav>
                                        <p:tav tm="100000">
                                          <p:val>
                                            <p:strVal val="#ppt_x"/>
                                          </p:val>
                                        </p:tav>
                                      </p:tavLst>
                                    </p:anim>
                                    <p:anim calcmode="lin" valueType="num">
                                      <p:cBhvr additive="base">
                                        <p:cTn id="50" dur="500" fill="hold"/>
                                        <p:tgtEl>
                                          <p:spTgt spid="15"/>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grpId="0" nodeType="clickEffect">
                                  <p:stCondLst>
                                    <p:cond delay="0"/>
                                  </p:stCondLst>
                                  <p:childTnLst>
                                    <p:set>
                                      <p:cBhvr>
                                        <p:cTn id="54" dur="1" fill="hold">
                                          <p:stCondLst>
                                            <p:cond delay="0"/>
                                          </p:stCondLst>
                                        </p:cTn>
                                        <p:tgtEl>
                                          <p:spTgt spid="4"/>
                                        </p:tgtEl>
                                        <p:attrNameLst>
                                          <p:attrName>style.visibility</p:attrName>
                                        </p:attrNameLst>
                                      </p:cBhvr>
                                      <p:to>
                                        <p:strVal val="visible"/>
                                      </p:to>
                                    </p:set>
                                    <p:anim calcmode="lin" valueType="num">
                                      <p:cBhvr additive="base">
                                        <p:cTn id="55" dur="500" fill="hold"/>
                                        <p:tgtEl>
                                          <p:spTgt spid="4"/>
                                        </p:tgtEl>
                                        <p:attrNameLst>
                                          <p:attrName>ppt_x</p:attrName>
                                        </p:attrNameLst>
                                      </p:cBhvr>
                                      <p:tavLst>
                                        <p:tav tm="0">
                                          <p:val>
                                            <p:strVal val="#ppt_x"/>
                                          </p:val>
                                        </p:tav>
                                        <p:tav tm="100000">
                                          <p:val>
                                            <p:strVal val="#ppt_x"/>
                                          </p:val>
                                        </p:tav>
                                      </p:tavLst>
                                    </p:anim>
                                    <p:anim calcmode="lin" valueType="num">
                                      <p:cBhvr additive="base">
                                        <p:cTn id="56" dur="500" fill="hold"/>
                                        <p:tgtEl>
                                          <p:spTgt spid="4"/>
                                        </p:tgtEl>
                                        <p:attrNameLst>
                                          <p:attrName>ppt_y</p:attrName>
                                        </p:attrNameLst>
                                      </p:cBhvr>
                                      <p:tavLst>
                                        <p:tav tm="0">
                                          <p:val>
                                            <p:strVal val="1+#ppt_h/2"/>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4" fill="hold" grpId="0" nodeType="clickEffect">
                                  <p:stCondLst>
                                    <p:cond delay="0"/>
                                  </p:stCondLst>
                                  <p:childTnLst>
                                    <p:set>
                                      <p:cBhvr>
                                        <p:cTn id="60" dur="1" fill="hold">
                                          <p:stCondLst>
                                            <p:cond delay="0"/>
                                          </p:stCondLst>
                                        </p:cTn>
                                        <p:tgtEl>
                                          <p:spTgt spid="3">
                                            <p:txEl>
                                              <p:pRg st="6" end="6"/>
                                            </p:txEl>
                                          </p:spTgt>
                                        </p:tgtEl>
                                        <p:attrNameLst>
                                          <p:attrName>style.visibility</p:attrName>
                                        </p:attrNameLst>
                                      </p:cBhvr>
                                      <p:to>
                                        <p:strVal val="visible"/>
                                      </p:to>
                                    </p:set>
                                    <p:anim calcmode="lin" valueType="num">
                                      <p:cBhvr additive="base">
                                        <p:cTn id="61"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62"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4" fill="hold" grpId="0" nodeType="clickEffect">
                                  <p:stCondLst>
                                    <p:cond delay="0"/>
                                  </p:stCondLst>
                                  <p:childTnLst>
                                    <p:set>
                                      <p:cBhvr>
                                        <p:cTn id="66" dur="1" fill="hold">
                                          <p:stCondLst>
                                            <p:cond delay="0"/>
                                          </p:stCondLst>
                                        </p:cTn>
                                        <p:tgtEl>
                                          <p:spTgt spid="25"/>
                                        </p:tgtEl>
                                        <p:attrNameLst>
                                          <p:attrName>style.visibility</p:attrName>
                                        </p:attrNameLst>
                                      </p:cBhvr>
                                      <p:to>
                                        <p:strVal val="visible"/>
                                      </p:to>
                                    </p:set>
                                    <p:anim calcmode="lin" valueType="num">
                                      <p:cBhvr additive="base">
                                        <p:cTn id="67" dur="500" fill="hold"/>
                                        <p:tgtEl>
                                          <p:spTgt spid="25"/>
                                        </p:tgtEl>
                                        <p:attrNameLst>
                                          <p:attrName>ppt_x</p:attrName>
                                        </p:attrNameLst>
                                      </p:cBhvr>
                                      <p:tavLst>
                                        <p:tav tm="0">
                                          <p:val>
                                            <p:strVal val="#ppt_x"/>
                                          </p:val>
                                        </p:tav>
                                        <p:tav tm="100000">
                                          <p:val>
                                            <p:strVal val="#ppt_x"/>
                                          </p:val>
                                        </p:tav>
                                      </p:tavLst>
                                    </p:anim>
                                    <p:anim calcmode="lin" valueType="num">
                                      <p:cBhvr additive="base">
                                        <p:cTn id="68" dur="500" fill="hold"/>
                                        <p:tgtEl>
                                          <p:spTgt spid="25"/>
                                        </p:tgtEl>
                                        <p:attrNameLst>
                                          <p:attrName>ppt_y</p:attrName>
                                        </p:attrNameLst>
                                      </p:cBhvr>
                                      <p:tavLst>
                                        <p:tav tm="0">
                                          <p:val>
                                            <p:strVal val="1+#ppt_h/2"/>
                                          </p:val>
                                        </p:tav>
                                        <p:tav tm="100000">
                                          <p:val>
                                            <p:strVal val="#ppt_y"/>
                                          </p:val>
                                        </p:tav>
                                      </p:tavLst>
                                    </p:anim>
                                  </p:childTnLst>
                                </p:cTn>
                              </p:par>
                            </p:childTnLst>
                          </p:cTn>
                        </p:par>
                      </p:childTnLst>
                    </p:cTn>
                  </p:par>
                  <p:par>
                    <p:cTn id="69" fill="hold">
                      <p:stCondLst>
                        <p:cond delay="indefinite"/>
                      </p:stCondLst>
                      <p:childTnLst>
                        <p:par>
                          <p:cTn id="70" fill="hold">
                            <p:stCondLst>
                              <p:cond delay="0"/>
                            </p:stCondLst>
                            <p:childTnLst>
                              <p:par>
                                <p:cTn id="71" presetID="2" presetClass="entr" presetSubtype="4" fill="hold" grpId="0" nodeType="clickEffect">
                                  <p:stCondLst>
                                    <p:cond delay="0"/>
                                  </p:stCondLst>
                                  <p:childTnLst>
                                    <p:set>
                                      <p:cBhvr>
                                        <p:cTn id="72" dur="1" fill="hold">
                                          <p:stCondLst>
                                            <p:cond delay="0"/>
                                          </p:stCondLst>
                                        </p:cTn>
                                        <p:tgtEl>
                                          <p:spTgt spid="10"/>
                                        </p:tgtEl>
                                        <p:attrNameLst>
                                          <p:attrName>style.visibility</p:attrName>
                                        </p:attrNameLst>
                                      </p:cBhvr>
                                      <p:to>
                                        <p:strVal val="visible"/>
                                      </p:to>
                                    </p:set>
                                    <p:anim calcmode="lin" valueType="num">
                                      <p:cBhvr additive="base">
                                        <p:cTn id="73" dur="500" fill="hold"/>
                                        <p:tgtEl>
                                          <p:spTgt spid="10"/>
                                        </p:tgtEl>
                                        <p:attrNameLst>
                                          <p:attrName>ppt_x</p:attrName>
                                        </p:attrNameLst>
                                      </p:cBhvr>
                                      <p:tavLst>
                                        <p:tav tm="0">
                                          <p:val>
                                            <p:strVal val="#ppt_x"/>
                                          </p:val>
                                        </p:tav>
                                        <p:tav tm="100000">
                                          <p:val>
                                            <p:strVal val="#ppt_x"/>
                                          </p:val>
                                        </p:tav>
                                      </p:tavLst>
                                    </p:anim>
                                    <p:anim calcmode="lin" valueType="num">
                                      <p:cBhvr additive="base">
                                        <p:cTn id="74"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75" fill="hold">
                      <p:stCondLst>
                        <p:cond delay="indefinite"/>
                      </p:stCondLst>
                      <p:childTnLst>
                        <p:par>
                          <p:cTn id="76" fill="hold">
                            <p:stCondLst>
                              <p:cond delay="0"/>
                            </p:stCondLst>
                            <p:childTnLst>
                              <p:par>
                                <p:cTn id="77" presetID="2" presetClass="entr" presetSubtype="4" fill="hold" grpId="0" nodeType="clickEffect">
                                  <p:stCondLst>
                                    <p:cond delay="0"/>
                                  </p:stCondLst>
                                  <p:childTnLst>
                                    <p:set>
                                      <p:cBhvr>
                                        <p:cTn id="78" dur="1" fill="hold">
                                          <p:stCondLst>
                                            <p:cond delay="0"/>
                                          </p:stCondLst>
                                        </p:cTn>
                                        <p:tgtEl>
                                          <p:spTgt spid="3">
                                            <p:txEl>
                                              <p:pRg st="7" end="7"/>
                                            </p:txEl>
                                          </p:spTgt>
                                        </p:tgtEl>
                                        <p:attrNameLst>
                                          <p:attrName>style.visibility</p:attrName>
                                        </p:attrNameLst>
                                      </p:cBhvr>
                                      <p:to>
                                        <p:strVal val="visible"/>
                                      </p:to>
                                    </p:set>
                                    <p:anim calcmode="lin" valueType="num">
                                      <p:cBhvr additive="base">
                                        <p:cTn id="7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8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81" fill="hold">
                      <p:stCondLst>
                        <p:cond delay="indefinite"/>
                      </p:stCondLst>
                      <p:childTnLst>
                        <p:par>
                          <p:cTn id="82" fill="hold">
                            <p:stCondLst>
                              <p:cond delay="0"/>
                            </p:stCondLst>
                            <p:childTnLst>
                              <p:par>
                                <p:cTn id="83" presetID="2" presetClass="entr" presetSubtype="4" fill="hold" grpId="0" nodeType="clickEffect">
                                  <p:stCondLst>
                                    <p:cond delay="0"/>
                                  </p:stCondLst>
                                  <p:childTnLst>
                                    <p:set>
                                      <p:cBhvr>
                                        <p:cTn id="84" dur="1" fill="hold">
                                          <p:stCondLst>
                                            <p:cond delay="0"/>
                                          </p:stCondLst>
                                        </p:cTn>
                                        <p:tgtEl>
                                          <p:spTgt spid="27"/>
                                        </p:tgtEl>
                                        <p:attrNameLst>
                                          <p:attrName>style.visibility</p:attrName>
                                        </p:attrNameLst>
                                      </p:cBhvr>
                                      <p:to>
                                        <p:strVal val="visible"/>
                                      </p:to>
                                    </p:set>
                                    <p:anim calcmode="lin" valueType="num">
                                      <p:cBhvr additive="base">
                                        <p:cTn id="85" dur="500" fill="hold"/>
                                        <p:tgtEl>
                                          <p:spTgt spid="27"/>
                                        </p:tgtEl>
                                        <p:attrNameLst>
                                          <p:attrName>ppt_x</p:attrName>
                                        </p:attrNameLst>
                                      </p:cBhvr>
                                      <p:tavLst>
                                        <p:tav tm="0">
                                          <p:val>
                                            <p:strVal val="#ppt_x"/>
                                          </p:val>
                                        </p:tav>
                                        <p:tav tm="100000">
                                          <p:val>
                                            <p:strVal val="#ppt_x"/>
                                          </p:val>
                                        </p:tav>
                                      </p:tavLst>
                                    </p:anim>
                                    <p:anim calcmode="lin" valueType="num">
                                      <p:cBhvr additive="base">
                                        <p:cTn id="86"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87" fill="hold">
                      <p:stCondLst>
                        <p:cond delay="indefinite"/>
                      </p:stCondLst>
                      <p:childTnLst>
                        <p:par>
                          <p:cTn id="88" fill="hold">
                            <p:stCondLst>
                              <p:cond delay="0"/>
                            </p:stCondLst>
                            <p:childTnLst>
                              <p:par>
                                <p:cTn id="89" presetID="2" presetClass="entr" presetSubtype="4" fill="hold" grpId="0" nodeType="clickEffect">
                                  <p:stCondLst>
                                    <p:cond delay="0"/>
                                  </p:stCondLst>
                                  <p:childTnLst>
                                    <p:set>
                                      <p:cBhvr>
                                        <p:cTn id="90" dur="1" fill="hold">
                                          <p:stCondLst>
                                            <p:cond delay="0"/>
                                          </p:stCondLst>
                                        </p:cTn>
                                        <p:tgtEl>
                                          <p:spTgt spid="3">
                                            <p:txEl>
                                              <p:pRg st="8" end="8"/>
                                            </p:txEl>
                                          </p:spTgt>
                                        </p:tgtEl>
                                        <p:attrNameLst>
                                          <p:attrName>style.visibility</p:attrName>
                                        </p:attrNameLst>
                                      </p:cBhvr>
                                      <p:to>
                                        <p:strVal val="visible"/>
                                      </p:to>
                                    </p:set>
                                    <p:anim calcmode="lin" valueType="num">
                                      <p:cBhvr additive="base">
                                        <p:cTn id="91"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92"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28"/>
                                        </p:tgtEl>
                                        <p:attrNameLst>
                                          <p:attrName>style.visibility</p:attrName>
                                        </p:attrNameLst>
                                      </p:cBhvr>
                                      <p:to>
                                        <p:strVal val="visible"/>
                                      </p:to>
                                    </p:set>
                                    <p:anim calcmode="lin" valueType="num">
                                      <p:cBhvr additive="base">
                                        <p:cTn id="97" dur="500" fill="hold"/>
                                        <p:tgtEl>
                                          <p:spTgt spid="28"/>
                                        </p:tgtEl>
                                        <p:attrNameLst>
                                          <p:attrName>ppt_x</p:attrName>
                                        </p:attrNameLst>
                                      </p:cBhvr>
                                      <p:tavLst>
                                        <p:tav tm="0">
                                          <p:val>
                                            <p:strVal val="#ppt_x"/>
                                          </p:val>
                                        </p:tav>
                                        <p:tav tm="100000">
                                          <p:val>
                                            <p:strVal val="#ppt_x"/>
                                          </p:val>
                                        </p:tav>
                                      </p:tavLst>
                                    </p:anim>
                                    <p:anim calcmode="lin" valueType="num">
                                      <p:cBhvr additive="base">
                                        <p:cTn id="98" dur="500" fill="hold"/>
                                        <p:tgtEl>
                                          <p:spTgt spid="28"/>
                                        </p:tgtEl>
                                        <p:attrNameLst>
                                          <p:attrName>ppt_y</p:attrName>
                                        </p:attrNameLst>
                                      </p:cBhvr>
                                      <p:tavLst>
                                        <p:tav tm="0">
                                          <p:val>
                                            <p:strVal val="1+#ppt_h/2"/>
                                          </p:val>
                                        </p:tav>
                                        <p:tav tm="100000">
                                          <p:val>
                                            <p:strVal val="#ppt_y"/>
                                          </p:val>
                                        </p:tav>
                                      </p:tavLst>
                                    </p:anim>
                                  </p:childTnLst>
                                </p:cTn>
                              </p:par>
                            </p:childTnLst>
                          </p:cTn>
                        </p:par>
                      </p:childTnLst>
                    </p:cTn>
                  </p:par>
                  <p:par>
                    <p:cTn id="99" fill="hold">
                      <p:stCondLst>
                        <p:cond delay="indefinite"/>
                      </p:stCondLst>
                      <p:childTnLst>
                        <p:par>
                          <p:cTn id="100" fill="hold">
                            <p:stCondLst>
                              <p:cond delay="0"/>
                            </p:stCondLst>
                            <p:childTnLst>
                              <p:par>
                                <p:cTn id="101" presetID="2" presetClass="entr" presetSubtype="4" fill="hold" grpId="0" nodeType="clickEffect">
                                  <p:stCondLst>
                                    <p:cond delay="0"/>
                                  </p:stCondLst>
                                  <p:childTnLst>
                                    <p:set>
                                      <p:cBhvr>
                                        <p:cTn id="102" dur="1" fill="hold">
                                          <p:stCondLst>
                                            <p:cond delay="0"/>
                                          </p:stCondLst>
                                        </p:cTn>
                                        <p:tgtEl>
                                          <p:spTgt spid="11"/>
                                        </p:tgtEl>
                                        <p:attrNameLst>
                                          <p:attrName>style.visibility</p:attrName>
                                        </p:attrNameLst>
                                      </p:cBhvr>
                                      <p:to>
                                        <p:strVal val="visible"/>
                                      </p:to>
                                    </p:set>
                                    <p:anim calcmode="lin" valueType="num">
                                      <p:cBhvr additive="base">
                                        <p:cTn id="103" dur="500" fill="hold"/>
                                        <p:tgtEl>
                                          <p:spTgt spid="11"/>
                                        </p:tgtEl>
                                        <p:attrNameLst>
                                          <p:attrName>ppt_x</p:attrName>
                                        </p:attrNameLst>
                                      </p:cBhvr>
                                      <p:tavLst>
                                        <p:tav tm="0">
                                          <p:val>
                                            <p:strVal val="#ppt_x"/>
                                          </p:val>
                                        </p:tav>
                                        <p:tav tm="100000">
                                          <p:val>
                                            <p:strVal val="#ppt_x"/>
                                          </p:val>
                                        </p:tav>
                                      </p:tavLst>
                                    </p:anim>
                                    <p:anim calcmode="lin" valueType="num">
                                      <p:cBhvr additive="base">
                                        <p:cTn id="10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par>
                    <p:cTn id="105" fill="hold">
                      <p:stCondLst>
                        <p:cond delay="indefinite"/>
                      </p:stCondLst>
                      <p:childTnLst>
                        <p:par>
                          <p:cTn id="106" fill="hold">
                            <p:stCondLst>
                              <p:cond delay="0"/>
                            </p:stCondLst>
                            <p:childTnLst>
                              <p:par>
                                <p:cTn id="107" presetID="2" presetClass="entr" presetSubtype="4" fill="hold" grpId="0" nodeType="clickEffect">
                                  <p:stCondLst>
                                    <p:cond delay="0"/>
                                  </p:stCondLst>
                                  <p:childTnLst>
                                    <p:set>
                                      <p:cBhvr>
                                        <p:cTn id="108" dur="1" fill="hold">
                                          <p:stCondLst>
                                            <p:cond delay="0"/>
                                          </p:stCondLst>
                                        </p:cTn>
                                        <p:tgtEl>
                                          <p:spTgt spid="3">
                                            <p:txEl>
                                              <p:pRg st="9" end="9"/>
                                            </p:txEl>
                                          </p:spTgt>
                                        </p:tgtEl>
                                        <p:attrNameLst>
                                          <p:attrName>style.visibility</p:attrName>
                                        </p:attrNameLst>
                                      </p:cBhvr>
                                      <p:to>
                                        <p:strVal val="visible"/>
                                      </p:to>
                                    </p:set>
                                    <p:anim calcmode="lin" valueType="num">
                                      <p:cBhvr additive="base">
                                        <p:cTn id="10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110"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111" fill="hold">
                      <p:stCondLst>
                        <p:cond delay="indefinite"/>
                      </p:stCondLst>
                      <p:childTnLst>
                        <p:par>
                          <p:cTn id="112" fill="hold">
                            <p:stCondLst>
                              <p:cond delay="0"/>
                            </p:stCondLst>
                            <p:childTnLst>
                              <p:par>
                                <p:cTn id="113" presetID="2" presetClass="entr" presetSubtype="4" fill="hold" grpId="0" nodeType="clickEffect">
                                  <p:stCondLst>
                                    <p:cond delay="0"/>
                                  </p:stCondLst>
                                  <p:childTnLst>
                                    <p:set>
                                      <p:cBhvr>
                                        <p:cTn id="114" dur="1" fill="hold">
                                          <p:stCondLst>
                                            <p:cond delay="0"/>
                                          </p:stCondLst>
                                        </p:cTn>
                                        <p:tgtEl>
                                          <p:spTgt spid="12"/>
                                        </p:tgtEl>
                                        <p:attrNameLst>
                                          <p:attrName>style.visibility</p:attrName>
                                        </p:attrNameLst>
                                      </p:cBhvr>
                                      <p:to>
                                        <p:strVal val="visible"/>
                                      </p:to>
                                    </p:set>
                                    <p:anim calcmode="lin" valueType="num">
                                      <p:cBhvr additive="base">
                                        <p:cTn id="115" dur="500" fill="hold"/>
                                        <p:tgtEl>
                                          <p:spTgt spid="12"/>
                                        </p:tgtEl>
                                        <p:attrNameLst>
                                          <p:attrName>ppt_x</p:attrName>
                                        </p:attrNameLst>
                                      </p:cBhvr>
                                      <p:tavLst>
                                        <p:tav tm="0">
                                          <p:val>
                                            <p:strVal val="#ppt_x"/>
                                          </p:val>
                                        </p:tav>
                                        <p:tav tm="100000">
                                          <p:val>
                                            <p:strVal val="#ppt_x"/>
                                          </p:val>
                                        </p:tav>
                                      </p:tavLst>
                                    </p:anim>
                                    <p:anim calcmode="lin" valueType="num">
                                      <p:cBhvr additive="base">
                                        <p:cTn id="116"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117" fill="hold">
                      <p:stCondLst>
                        <p:cond delay="indefinite"/>
                      </p:stCondLst>
                      <p:childTnLst>
                        <p:par>
                          <p:cTn id="118" fill="hold">
                            <p:stCondLst>
                              <p:cond delay="0"/>
                            </p:stCondLst>
                            <p:childTnLst>
                              <p:par>
                                <p:cTn id="119" presetID="2" presetClass="entr" presetSubtype="4" fill="hold" grpId="0" nodeType="clickEffect">
                                  <p:stCondLst>
                                    <p:cond delay="0"/>
                                  </p:stCondLst>
                                  <p:childTnLst>
                                    <p:set>
                                      <p:cBhvr>
                                        <p:cTn id="120" dur="1" fill="hold">
                                          <p:stCondLst>
                                            <p:cond delay="0"/>
                                          </p:stCondLst>
                                        </p:cTn>
                                        <p:tgtEl>
                                          <p:spTgt spid="3">
                                            <p:txEl>
                                              <p:pRg st="10" end="10"/>
                                            </p:txEl>
                                          </p:spTgt>
                                        </p:tgtEl>
                                        <p:attrNameLst>
                                          <p:attrName>style.visibility</p:attrName>
                                        </p:attrNameLst>
                                      </p:cBhvr>
                                      <p:to>
                                        <p:strVal val="visible"/>
                                      </p:to>
                                    </p:set>
                                    <p:anim calcmode="lin" valueType="num">
                                      <p:cBhvr additive="base">
                                        <p:cTn id="121"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122"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4" fill="hold" grpId="0" nodeType="clickEffect">
                                  <p:stCondLst>
                                    <p:cond delay="0"/>
                                  </p:stCondLst>
                                  <p:childTnLst>
                                    <p:set>
                                      <p:cBhvr>
                                        <p:cTn id="126" dur="1" fill="hold">
                                          <p:stCondLst>
                                            <p:cond delay="0"/>
                                          </p:stCondLst>
                                        </p:cTn>
                                        <p:tgtEl>
                                          <p:spTgt spid="31"/>
                                        </p:tgtEl>
                                        <p:attrNameLst>
                                          <p:attrName>style.visibility</p:attrName>
                                        </p:attrNameLst>
                                      </p:cBhvr>
                                      <p:to>
                                        <p:strVal val="visible"/>
                                      </p:to>
                                    </p:set>
                                    <p:anim calcmode="lin" valueType="num">
                                      <p:cBhvr additive="base">
                                        <p:cTn id="127" dur="500" fill="hold"/>
                                        <p:tgtEl>
                                          <p:spTgt spid="31"/>
                                        </p:tgtEl>
                                        <p:attrNameLst>
                                          <p:attrName>ppt_x</p:attrName>
                                        </p:attrNameLst>
                                      </p:cBhvr>
                                      <p:tavLst>
                                        <p:tav tm="0">
                                          <p:val>
                                            <p:strVal val="#ppt_x"/>
                                          </p:val>
                                        </p:tav>
                                        <p:tav tm="100000">
                                          <p:val>
                                            <p:strVal val="#ppt_x"/>
                                          </p:val>
                                        </p:tav>
                                      </p:tavLst>
                                    </p:anim>
                                    <p:anim calcmode="lin" valueType="num">
                                      <p:cBhvr additive="base">
                                        <p:cTn id="12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4" fill="hold" grpId="0" nodeType="clickEffect">
                                  <p:stCondLst>
                                    <p:cond delay="0"/>
                                  </p:stCondLst>
                                  <p:childTnLst>
                                    <p:set>
                                      <p:cBhvr>
                                        <p:cTn id="132" dur="1" fill="hold">
                                          <p:stCondLst>
                                            <p:cond delay="0"/>
                                          </p:stCondLst>
                                        </p:cTn>
                                        <p:tgtEl>
                                          <p:spTgt spid="13"/>
                                        </p:tgtEl>
                                        <p:attrNameLst>
                                          <p:attrName>style.visibility</p:attrName>
                                        </p:attrNameLst>
                                      </p:cBhvr>
                                      <p:to>
                                        <p:strVal val="visible"/>
                                      </p:to>
                                    </p:set>
                                    <p:anim calcmode="lin" valueType="num">
                                      <p:cBhvr additive="base">
                                        <p:cTn id="133" dur="500" fill="hold"/>
                                        <p:tgtEl>
                                          <p:spTgt spid="13"/>
                                        </p:tgtEl>
                                        <p:attrNameLst>
                                          <p:attrName>ppt_x</p:attrName>
                                        </p:attrNameLst>
                                      </p:cBhvr>
                                      <p:tavLst>
                                        <p:tav tm="0">
                                          <p:val>
                                            <p:strVal val="#ppt_x"/>
                                          </p:val>
                                        </p:tav>
                                        <p:tav tm="100000">
                                          <p:val>
                                            <p:strVal val="#ppt_x"/>
                                          </p:val>
                                        </p:tav>
                                      </p:tavLst>
                                    </p:anim>
                                    <p:anim calcmode="lin" valueType="num">
                                      <p:cBhvr additive="base">
                                        <p:cTn id="134"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4" fill="hold" grpId="0" nodeType="clickEffect">
                                  <p:stCondLst>
                                    <p:cond delay="0"/>
                                  </p:stCondLst>
                                  <p:childTnLst>
                                    <p:set>
                                      <p:cBhvr>
                                        <p:cTn id="138" dur="1" fill="hold">
                                          <p:stCondLst>
                                            <p:cond delay="0"/>
                                          </p:stCondLst>
                                        </p:cTn>
                                        <p:tgtEl>
                                          <p:spTgt spid="14"/>
                                        </p:tgtEl>
                                        <p:attrNameLst>
                                          <p:attrName>style.visibility</p:attrName>
                                        </p:attrNameLst>
                                      </p:cBhvr>
                                      <p:to>
                                        <p:strVal val="visible"/>
                                      </p:to>
                                    </p:set>
                                    <p:anim calcmode="lin" valueType="num">
                                      <p:cBhvr additive="base">
                                        <p:cTn id="139" dur="500" fill="hold"/>
                                        <p:tgtEl>
                                          <p:spTgt spid="14"/>
                                        </p:tgtEl>
                                        <p:attrNameLst>
                                          <p:attrName>ppt_x</p:attrName>
                                        </p:attrNameLst>
                                      </p:cBhvr>
                                      <p:tavLst>
                                        <p:tav tm="0">
                                          <p:val>
                                            <p:strVal val="#ppt_x"/>
                                          </p:val>
                                        </p:tav>
                                        <p:tav tm="100000">
                                          <p:val>
                                            <p:strVal val="#ppt_x"/>
                                          </p:val>
                                        </p:tav>
                                      </p:tavLst>
                                    </p:anim>
                                    <p:anim calcmode="lin" valueType="num">
                                      <p:cBhvr additive="base">
                                        <p:cTn id="140"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41" fill="hold">
                      <p:stCondLst>
                        <p:cond delay="indefinite"/>
                      </p:stCondLst>
                      <p:childTnLst>
                        <p:par>
                          <p:cTn id="142" fill="hold">
                            <p:stCondLst>
                              <p:cond delay="0"/>
                            </p:stCondLst>
                            <p:childTnLst>
                              <p:par>
                                <p:cTn id="143" presetID="2" presetClass="entr" presetSubtype="4" fill="hold" grpId="0" nodeType="clickEffect">
                                  <p:stCondLst>
                                    <p:cond delay="0"/>
                                  </p:stCondLst>
                                  <p:childTnLst>
                                    <p:set>
                                      <p:cBhvr>
                                        <p:cTn id="144" dur="1" fill="hold">
                                          <p:stCondLst>
                                            <p:cond delay="0"/>
                                          </p:stCondLst>
                                        </p:cTn>
                                        <p:tgtEl>
                                          <p:spTgt spid="3">
                                            <p:txEl>
                                              <p:pRg st="13" end="13"/>
                                            </p:txEl>
                                          </p:spTgt>
                                        </p:tgtEl>
                                        <p:attrNameLst>
                                          <p:attrName>style.visibility</p:attrName>
                                        </p:attrNameLst>
                                      </p:cBhvr>
                                      <p:to>
                                        <p:strVal val="visible"/>
                                      </p:to>
                                    </p:set>
                                    <p:anim calcmode="lin" valueType="num">
                                      <p:cBhvr additive="base">
                                        <p:cTn id="145"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146" dur="500" fill="hold"/>
                                        <p:tgtEl>
                                          <p:spTgt spid="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147" fill="hold">
                      <p:stCondLst>
                        <p:cond delay="indefinite"/>
                      </p:stCondLst>
                      <p:childTnLst>
                        <p:par>
                          <p:cTn id="148" fill="hold">
                            <p:stCondLst>
                              <p:cond delay="0"/>
                            </p:stCondLst>
                            <p:childTnLst>
                              <p:par>
                                <p:cTn id="149" presetID="2" presetClass="entr" presetSubtype="4" fill="hold" grpId="0" nodeType="clickEffect">
                                  <p:stCondLst>
                                    <p:cond delay="0"/>
                                  </p:stCondLst>
                                  <p:childTnLst>
                                    <p:set>
                                      <p:cBhvr>
                                        <p:cTn id="150" dur="1" fill="hold">
                                          <p:stCondLst>
                                            <p:cond delay="0"/>
                                          </p:stCondLst>
                                        </p:cTn>
                                        <p:tgtEl>
                                          <p:spTgt spid="32"/>
                                        </p:tgtEl>
                                        <p:attrNameLst>
                                          <p:attrName>style.visibility</p:attrName>
                                        </p:attrNameLst>
                                      </p:cBhvr>
                                      <p:to>
                                        <p:strVal val="visible"/>
                                      </p:to>
                                    </p:set>
                                    <p:anim calcmode="lin" valueType="num">
                                      <p:cBhvr additive="base">
                                        <p:cTn id="151" dur="500" fill="hold"/>
                                        <p:tgtEl>
                                          <p:spTgt spid="32"/>
                                        </p:tgtEl>
                                        <p:attrNameLst>
                                          <p:attrName>ppt_x</p:attrName>
                                        </p:attrNameLst>
                                      </p:cBhvr>
                                      <p:tavLst>
                                        <p:tav tm="0">
                                          <p:val>
                                            <p:strVal val="#ppt_x"/>
                                          </p:val>
                                        </p:tav>
                                        <p:tav tm="100000">
                                          <p:val>
                                            <p:strVal val="#ppt_x"/>
                                          </p:val>
                                        </p:tav>
                                      </p:tavLst>
                                    </p:anim>
                                    <p:anim calcmode="lin" valueType="num">
                                      <p:cBhvr additive="base">
                                        <p:cTn id="152" dur="500" fill="hold"/>
                                        <p:tgtEl>
                                          <p:spTgt spid="3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2" grpId="0"/>
      <p:bldP spid="10" grpId="0"/>
      <p:bldP spid="11" grpId="0"/>
      <p:bldP spid="12" grpId="0"/>
      <p:bldP spid="13" grpId="0"/>
      <p:bldP spid="14" grpId="0"/>
      <p:bldP spid="15" grpId="0"/>
      <p:bldP spid="16" grpId="0"/>
      <p:bldP spid="17" grpId="0"/>
      <p:bldP spid="25" grpId="0"/>
      <p:bldP spid="27" grpId="0"/>
      <p:bldP spid="28" grpId="0"/>
      <p:bldP spid="31" grpId="0"/>
      <p:bldP spid="32" grpId="0"/>
      <p:bldP spid="4" grpId="0"/>
    </p:bldLst>
  </p:timing>
</p:sld>
</file>

<file path=ppt/slides/slide5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65BC2165-9481-4C6F-9E27-C3CD41978CF9}"/>
              </a:ext>
            </a:extLst>
          </p:cNvPr>
          <p:cNvSpPr>
            <a:spLocks noGrp="1"/>
          </p:cNvSpPr>
          <p:nvPr>
            <p:ph idx="1"/>
          </p:nvPr>
        </p:nvSpPr>
        <p:spPr>
          <a:xfrm>
            <a:off x="-12700" y="348342"/>
            <a:ext cx="9448800" cy="4114800"/>
          </a:xfrm>
        </p:spPr>
        <p:txBody>
          <a:bodyPr/>
          <a:lstStyle/>
          <a:p>
            <a:r>
              <a:rPr lang="en-US" sz="2400" dirty="0">
                <a:effectLst/>
                <a:latin typeface="Times New Roman" panose="02020603050405020304" pitchFamily="18" charset="0"/>
                <a:cs typeface="Times New Roman" panose="02020603050405020304" pitchFamily="18" charset="0"/>
              </a:rPr>
              <a:t>data = </a:t>
            </a:r>
            <a:r>
              <a:rPr lang="en-US" sz="2400" dirty="0" err="1">
                <a:effectLst/>
                <a:latin typeface="Times New Roman" panose="02020603050405020304" pitchFamily="18" charset="0"/>
                <a:cs typeface="Times New Roman" panose="02020603050405020304" pitchFamily="18" charset="0"/>
              </a:rPr>
              <a:t>np.asarray</a:t>
            </a:r>
            <a:r>
              <a:rPr lang="en-US" sz="2400" dirty="0">
                <a:effectLst/>
                <a:latin typeface="Times New Roman" panose="02020603050405020304" pitchFamily="18" charset="0"/>
                <a:cs typeface="Times New Roman" panose="02020603050405020304" pitchFamily="18" charset="0"/>
              </a:rPr>
              <a:t>( [ [ </a:t>
            </a:r>
            <a:r>
              <a:rPr lang="en-US" sz="2400" dirty="0">
                <a:solidFill>
                  <a:srgbClr val="FF0000"/>
                </a:solidFill>
                <a:effectLst/>
                <a:latin typeface="Times New Roman" panose="02020603050405020304" pitchFamily="18" charset="0"/>
                <a:cs typeface="Times New Roman" panose="02020603050405020304" pitchFamily="18" charset="0"/>
              </a:rPr>
              <a:t>6.0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9.0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6.0</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4.0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7.0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3.0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8.0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5.0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4.0</a:t>
            </a:r>
            <a:r>
              <a:rPr lang="en-US" sz="2400" dirty="0">
                <a:effectLst/>
                <a:latin typeface="Times New Roman" panose="02020603050405020304" pitchFamily="18" charset="0"/>
                <a:cs typeface="Times New Roman" panose="02020603050405020304" pitchFamily="18" charset="0"/>
              </a:rPr>
              <a:t>] ] )</a:t>
            </a:r>
          </a:p>
          <a:p>
            <a:r>
              <a:rPr lang="en-US" sz="2400" dirty="0">
                <a:effectLst/>
                <a:latin typeface="Times New Roman" panose="02020603050405020304" pitchFamily="18" charset="0"/>
                <a:cs typeface="Times New Roman" panose="02020603050405020304" pitchFamily="18" charset="0"/>
              </a:rPr>
              <a:t>mean = </a:t>
            </a:r>
            <a:r>
              <a:rPr lang="en-US" sz="2400" dirty="0" err="1">
                <a:effectLst/>
                <a:latin typeface="Times New Roman" panose="02020603050405020304" pitchFamily="18" charset="0"/>
                <a:cs typeface="Times New Roman" panose="02020603050405020304" pitchFamily="18" charset="0"/>
              </a:rPr>
              <a:t>data.mean</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4.3</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8.0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2.7</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3.3</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data -= mean </a:t>
            </a:r>
          </a:p>
          <a:p>
            <a:r>
              <a:rPr lang="en-US" sz="2400" dirty="0">
                <a:effectLst/>
                <a:latin typeface="Times New Roman" panose="02020603050405020304" pitchFamily="18" charset="0"/>
                <a:cs typeface="Times New Roman" panose="02020603050405020304" pitchFamily="18" charset="0"/>
              </a:rPr>
              <a:t>                              [ [ </a:t>
            </a:r>
            <a:r>
              <a:rPr lang="en-US" sz="2400" dirty="0">
                <a:solidFill>
                  <a:srgbClr val="FF0000"/>
                </a:solidFill>
                <a:effectLst/>
                <a:latin typeface="Times New Roman" panose="02020603050405020304" pitchFamily="18" charset="0"/>
                <a:cs typeface="Times New Roman" panose="02020603050405020304" pitchFamily="18" charset="0"/>
              </a:rPr>
              <a:t>1.7</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a:t>
            </a:r>
            <a:r>
              <a:rPr lang="en-US" sz="2400" dirty="0">
                <a:solidFill>
                  <a:srgbClr val="00FFFF"/>
                </a:solidFill>
                <a:effectLst/>
                <a:latin typeface="Times New Roman" panose="02020603050405020304" pitchFamily="18" charset="0"/>
                <a:cs typeface="Times New Roman" panose="02020603050405020304" pitchFamily="18" charset="0"/>
              </a:rPr>
              <a:t>-1.7</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2.7</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cs typeface="Times New Roman" panose="02020603050405020304" pitchFamily="18" charset="0"/>
              </a:rPr>
              <a:t>-0.3</a:t>
            </a:r>
            <a:r>
              <a:rPr lang="en-US" sz="2400" dirty="0">
                <a:effectLst/>
                <a:latin typeface="Times New Roman" panose="02020603050405020304" pitchFamily="18" charset="0"/>
                <a:cs typeface="Times New Roman" panose="02020603050405020304" pitchFamily="18" charset="0"/>
              </a:rPr>
              <a:t>,</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a:t>
            </a:r>
            <a:r>
              <a:rPr lang="en-US" sz="2400" dirty="0">
                <a:solidFill>
                  <a:srgbClr val="00FFFF"/>
                </a:solidFill>
                <a:effectLst/>
                <a:latin typeface="Times New Roman" panose="02020603050405020304" pitchFamily="18" charset="0"/>
                <a:cs typeface="Times New Roman" panose="02020603050405020304" pitchFamily="18" charset="0"/>
              </a:rPr>
              <a:t>-0.7</a:t>
            </a:r>
            <a:r>
              <a:rPr lang="en-US" sz="2400" dirty="0">
                <a:effectLst/>
                <a:latin typeface="Times New Roman" panose="02020603050405020304" pitchFamily="18" charset="0"/>
                <a:cs typeface="Times New Roman" panose="02020603050405020304" pitchFamily="18" charset="0"/>
              </a:rPr>
              <a:t>,</a:t>
            </a:r>
            <a:r>
              <a:rPr lang="en-US" sz="2400" dirty="0">
                <a:solidFill>
                  <a:srgbClr val="FF00FF"/>
                </a:solidFill>
                <a:effectLst/>
                <a:latin typeface="Times New Roman" panose="02020603050405020304" pitchFamily="18" charset="0"/>
                <a:cs typeface="Times New Roman" panose="02020603050405020304" pitchFamily="18" charset="0"/>
              </a:rPr>
              <a:t>-3.3</a:t>
            </a:r>
            <a:r>
              <a:rPr lang="en-US" sz="2400" dirty="0">
                <a:effectLst/>
                <a:latin typeface="Times New Roman" panose="02020603050405020304" pitchFamily="18" charset="0"/>
                <a:cs typeface="Times New Roman" panose="02020603050405020304" pitchFamily="18" charset="0"/>
              </a:rPr>
              <a:t>],</a:t>
            </a:r>
          </a:p>
          <a:p>
            <a:r>
              <a:rPr lang="en-US" sz="2400" dirty="0">
                <a:effectLst/>
                <a:latin typeface="Times New Roman" panose="02020603050405020304" pitchFamily="18" charset="0"/>
                <a:cs typeface="Times New Roman" panose="02020603050405020304" pitchFamily="18" charset="0"/>
              </a:rPr>
              <a:t>                                [</a:t>
            </a:r>
            <a:r>
              <a:rPr lang="en-US" sz="2400" dirty="0">
                <a:solidFill>
                  <a:srgbClr val="FF0000"/>
                </a:solidFill>
                <a:effectLst/>
                <a:latin typeface="Times New Roman" panose="02020603050405020304" pitchFamily="18" charset="0"/>
                <a:cs typeface="Times New Roman" panose="02020603050405020304" pitchFamily="18" charset="0"/>
              </a:rPr>
              <a:t>-1.3</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2.3</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0.7</a:t>
            </a:r>
            <a:r>
              <a:rPr lang="en-US" sz="2400" dirty="0">
                <a:effectLst/>
                <a:latin typeface="Times New Roman" panose="02020603050405020304" pitchFamily="18" charset="0"/>
                <a:cs typeface="Times New Roman" panose="02020603050405020304" pitchFamily="18" charset="0"/>
              </a:rPr>
              <a:t>] ] </a:t>
            </a:r>
          </a:p>
          <a:p>
            <a:r>
              <a:rPr lang="en-US" sz="2400" dirty="0">
                <a:effectLst/>
                <a:latin typeface="Times New Roman" panose="02020603050405020304" pitchFamily="18" charset="0"/>
                <a:cs typeface="Times New Roman" panose="02020603050405020304" pitchFamily="18" charset="0"/>
              </a:rPr>
              <a:t>mean = </a:t>
            </a:r>
            <a:r>
              <a:rPr lang="en-US" sz="2400" dirty="0" err="1">
                <a:effectLst/>
                <a:latin typeface="Times New Roman" panose="02020603050405020304" pitchFamily="18" charset="0"/>
                <a:cs typeface="Times New Roman" panose="02020603050405020304" pitchFamily="18" charset="0"/>
              </a:rPr>
              <a:t>data.mean</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0.0</a:t>
            </a:r>
            <a:r>
              <a:rPr lang="en-US" sz="2400" dirty="0">
                <a:effectLst/>
                <a:latin typeface="Times New Roman" panose="02020603050405020304" pitchFamily="18" charset="0"/>
                <a:cs typeface="Times New Roman" panose="02020603050405020304" pitchFamily="18" charset="0"/>
              </a:rPr>
              <a:t>] </a:t>
            </a:r>
          </a:p>
          <a:p>
            <a:r>
              <a:rPr lang="en-US" sz="2400" dirty="0">
                <a:effectLst/>
                <a:latin typeface="Times New Roman" panose="02020603050405020304" pitchFamily="18" charset="0"/>
                <a:cs typeface="Times New Roman" panose="02020603050405020304" pitchFamily="18" charset="0"/>
              </a:rPr>
              <a:t>std = </a:t>
            </a:r>
            <a:r>
              <a:rPr lang="en-US" sz="2400" dirty="0" err="1">
                <a:effectLst/>
                <a:latin typeface="Times New Roman" panose="02020603050405020304" pitchFamily="18" charset="0"/>
                <a:cs typeface="Times New Roman" panose="02020603050405020304" pitchFamily="18" charset="0"/>
              </a:rPr>
              <a:t>data.std</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data /= std</a:t>
            </a:r>
          </a:p>
          <a:p>
            <a:r>
              <a:rPr lang="en-US" sz="2400" dirty="0">
                <a:effectLst/>
                <a:latin typeface="Times New Roman" panose="02020603050405020304" pitchFamily="18" charset="0"/>
                <a:cs typeface="Times New Roman" panose="02020603050405020304" pitchFamily="18" charset="0"/>
              </a:rPr>
              <a:t>std = </a:t>
            </a:r>
            <a:r>
              <a:rPr lang="en-US" sz="2400" dirty="0" err="1">
                <a:effectLst/>
                <a:latin typeface="Times New Roman" panose="02020603050405020304" pitchFamily="18" charset="0"/>
                <a:cs typeface="Times New Roman" panose="02020603050405020304" pitchFamily="18" charset="0"/>
              </a:rPr>
              <a:t>data.std</a:t>
            </a:r>
            <a:r>
              <a:rPr lang="en-US" sz="2400" dirty="0">
                <a:effectLst/>
                <a:latin typeface="Times New Roman" panose="02020603050405020304" pitchFamily="18" charset="0"/>
                <a:cs typeface="Times New Roman" panose="02020603050405020304" pitchFamily="18" charset="0"/>
              </a:rPr>
              <a:t>(axis=0)</a:t>
            </a:r>
          </a:p>
          <a:p>
            <a:r>
              <a:rPr lang="en-US" sz="2400" dirty="0">
                <a:effectLst/>
                <a:latin typeface="Times New Roman" panose="02020603050405020304" pitchFamily="18" charset="0"/>
                <a:cs typeface="Times New Roman" panose="02020603050405020304" pitchFamily="18" charset="0"/>
              </a:rPr>
              <a:t>                                [ </a:t>
            </a:r>
            <a:r>
              <a:rPr lang="en-US" sz="2400" dirty="0">
                <a:solidFill>
                  <a:srgbClr val="FF0000"/>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66FF33"/>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00FF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r>
              <a:rPr lang="en-US" sz="2400" dirty="0">
                <a:solidFill>
                  <a:srgbClr val="FF00FF"/>
                </a:solidFill>
                <a:effectLst/>
                <a:latin typeface="Times New Roman" panose="02020603050405020304" pitchFamily="18" charset="0"/>
                <a:cs typeface="Times New Roman" panose="02020603050405020304" pitchFamily="18" charset="0"/>
              </a:rPr>
              <a:t>1.0</a:t>
            </a:r>
            <a:r>
              <a:rPr lang="en-US" sz="2400" dirty="0">
                <a:effectLst/>
                <a:latin typeface="Times New Roman" panose="02020603050405020304" pitchFamily="18" charset="0"/>
                <a:cs typeface="Times New Roman" panose="02020603050405020304" pitchFamily="18" charset="0"/>
              </a:rPr>
              <a:t>] </a:t>
            </a:r>
          </a:p>
        </p:txBody>
      </p:sp>
      <p:sp>
        <p:nvSpPr>
          <p:cNvPr id="7" name="Rectangle 63">
            <a:extLst>
              <a:ext uri="{FF2B5EF4-FFF2-40B4-BE49-F238E27FC236}">
                <a16:creationId xmlns:a16="http://schemas.microsoft.com/office/drawing/2014/main" id="{022821AA-5496-4CA9-B3DD-0DF2D7C1B4A9}"/>
              </a:ext>
            </a:extLst>
          </p:cNvPr>
          <p:cNvSpPr>
            <a:spLocks noChangeArrowheads="1"/>
          </p:cNvSpPr>
          <p:nvPr/>
        </p:nvSpPr>
        <p:spPr bwMode="auto">
          <a:xfrm>
            <a:off x="2286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Normalizing</a:t>
            </a:r>
          </a:p>
        </p:txBody>
      </p:sp>
      <p:sp>
        <p:nvSpPr>
          <p:cNvPr id="10" name="Rectangle 9">
            <a:extLst>
              <a:ext uri="{FF2B5EF4-FFF2-40B4-BE49-F238E27FC236}">
                <a16:creationId xmlns:a16="http://schemas.microsoft.com/office/drawing/2014/main" id="{B2B79BF5-BFE0-4D4C-A403-A4D504908928}"/>
              </a:ext>
            </a:extLst>
          </p:cNvPr>
          <p:cNvSpPr/>
          <p:nvPr/>
        </p:nvSpPr>
        <p:spPr>
          <a:xfrm>
            <a:off x="5769429" y="2544429"/>
            <a:ext cx="2754280" cy="461665"/>
          </a:xfrm>
          <a:prstGeom prst="rect">
            <a:avLst/>
          </a:prstGeom>
        </p:spPr>
        <p:txBody>
          <a:bodyPr wrap="none">
            <a:spAutoFit/>
          </a:bodyPr>
          <a:lstStyle/>
          <a:p>
            <a:r>
              <a:rPr lang="en-US" sz="2400" dirty="0">
                <a:solidFill>
                  <a:schemeClr val="accent6">
                    <a:lumMod val="75000"/>
                  </a:schemeClr>
                </a:solidFill>
                <a:cs typeface="Times New Roman" panose="02020603050405020304" pitchFamily="18" charset="0"/>
              </a:rPr>
              <a:t>ie data = data - mean</a:t>
            </a:r>
            <a:endParaRPr lang="en-US" sz="2400" dirty="0">
              <a:solidFill>
                <a:schemeClr val="accent6">
                  <a:lumMod val="75000"/>
                </a:schemeClr>
              </a:solidFill>
            </a:endParaRPr>
          </a:p>
        </p:txBody>
      </p:sp>
      <p:sp>
        <p:nvSpPr>
          <p:cNvPr id="2" name="Rectangle 1">
            <a:extLst>
              <a:ext uri="{FF2B5EF4-FFF2-40B4-BE49-F238E27FC236}">
                <a16:creationId xmlns:a16="http://schemas.microsoft.com/office/drawing/2014/main" id="{77B4F2B4-F724-4514-87CF-22B2569FB4CB}"/>
              </a:ext>
            </a:extLst>
          </p:cNvPr>
          <p:cNvSpPr/>
          <p:nvPr/>
        </p:nvSpPr>
        <p:spPr>
          <a:xfrm>
            <a:off x="5802086" y="5885750"/>
            <a:ext cx="4572000" cy="954107"/>
          </a:xfrm>
          <a:prstGeom prst="rect">
            <a:avLst/>
          </a:prstGeom>
        </p:spPr>
        <p:txBody>
          <a:bodyPr>
            <a:spAutoFit/>
          </a:bodyPr>
          <a:lstStyle/>
          <a:p>
            <a:r>
              <a:rPr lang="en-US" dirty="0" err="1">
                <a:cs typeface="Times New Roman" panose="02020603050405020304" pitchFamily="18" charset="0"/>
              </a:rPr>
              <a:t>test_data</a:t>
            </a:r>
            <a:r>
              <a:rPr lang="en-US" dirty="0">
                <a:cs typeface="Times New Roman" panose="02020603050405020304" pitchFamily="18" charset="0"/>
              </a:rPr>
              <a:t> -= mean</a:t>
            </a:r>
          </a:p>
          <a:p>
            <a:r>
              <a:rPr lang="en-US" dirty="0" err="1">
                <a:cs typeface="Times New Roman" panose="02020603050405020304" pitchFamily="18" charset="0"/>
              </a:rPr>
              <a:t>test_data</a:t>
            </a:r>
            <a:r>
              <a:rPr lang="en-US" dirty="0">
                <a:cs typeface="Times New Roman" panose="02020603050405020304" pitchFamily="18" charset="0"/>
              </a:rPr>
              <a:t> /= std </a:t>
            </a:r>
          </a:p>
        </p:txBody>
      </p:sp>
    </p:spTree>
    <p:extLst>
      <p:ext uri="{BB962C8B-B14F-4D97-AF65-F5344CB8AC3E}">
        <p14:creationId xmlns:p14="http://schemas.microsoft.com/office/powerpoint/2010/main" val="3422689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anim calcmode="lin" valueType="num">
                                      <p:cBhvr additive="base">
                                        <p:cTn id="11"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3">
                                            <p:txEl>
                                              <p:pRg st="1" end="1"/>
                                            </p:txEl>
                                          </p:spTgt>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anim calcmode="lin" valueType="num">
                                      <p:cBhvr additive="base">
                                        <p:cTn id="15"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16"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anim calcmode="lin" valueType="num">
                                      <p:cBhvr additive="base">
                                        <p:cTn id="21"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grpId="0" nodeType="clickEffect">
                                  <p:stCondLst>
                                    <p:cond delay="0"/>
                                  </p:stCondLst>
                                  <p:childTnLst>
                                    <p:set>
                                      <p:cBhvr>
                                        <p:cTn id="26" dur="1" fill="hold">
                                          <p:stCondLst>
                                            <p:cond delay="0"/>
                                          </p:stCondLst>
                                        </p:cTn>
                                        <p:tgtEl>
                                          <p:spTgt spid="3">
                                            <p:txEl>
                                              <p:pRg st="4" end="4"/>
                                            </p:txEl>
                                          </p:spTgt>
                                        </p:tgtEl>
                                        <p:attrNameLst>
                                          <p:attrName>style.visibility</p:attrName>
                                        </p:attrNameLst>
                                      </p:cBhvr>
                                      <p:to>
                                        <p:strVal val="visible"/>
                                      </p:to>
                                    </p:set>
                                    <p:anim calcmode="lin" valueType="num">
                                      <p:cBhvr additive="base">
                                        <p:cTn id="27"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grpId="0" nodeType="clickEffect">
                                  <p:stCondLst>
                                    <p:cond delay="0"/>
                                  </p:stCondLst>
                                  <p:childTnLst>
                                    <p:set>
                                      <p:cBhvr>
                                        <p:cTn id="32" dur="1" fill="hold">
                                          <p:stCondLst>
                                            <p:cond delay="0"/>
                                          </p:stCondLst>
                                        </p:cTn>
                                        <p:tgtEl>
                                          <p:spTgt spid="3">
                                            <p:txEl>
                                              <p:pRg st="5" end="5"/>
                                            </p:txEl>
                                          </p:spTgt>
                                        </p:tgtEl>
                                        <p:attrNameLst>
                                          <p:attrName>style.visibility</p:attrName>
                                        </p:attrNameLst>
                                      </p:cBhvr>
                                      <p:to>
                                        <p:strVal val="visible"/>
                                      </p:to>
                                    </p:set>
                                    <p:anim calcmode="lin" valueType="num">
                                      <p:cBhvr additive="base">
                                        <p:cTn id="33"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grpId="0" nodeType="clickEffect">
                                  <p:stCondLst>
                                    <p:cond delay="0"/>
                                  </p:stCondLst>
                                  <p:childTnLst>
                                    <p:set>
                                      <p:cBhvr>
                                        <p:cTn id="38" dur="1" fill="hold">
                                          <p:stCondLst>
                                            <p:cond delay="0"/>
                                          </p:stCondLst>
                                        </p:cTn>
                                        <p:tgtEl>
                                          <p:spTgt spid="10"/>
                                        </p:tgtEl>
                                        <p:attrNameLst>
                                          <p:attrName>style.visibility</p:attrName>
                                        </p:attrNameLst>
                                      </p:cBhvr>
                                      <p:to>
                                        <p:strVal val="visible"/>
                                      </p:to>
                                    </p:set>
                                    <p:anim calcmode="lin" valueType="num">
                                      <p:cBhvr additive="base">
                                        <p:cTn id="39" dur="500" fill="hold"/>
                                        <p:tgtEl>
                                          <p:spTgt spid="10"/>
                                        </p:tgtEl>
                                        <p:attrNameLst>
                                          <p:attrName>ppt_x</p:attrName>
                                        </p:attrNameLst>
                                      </p:cBhvr>
                                      <p:tavLst>
                                        <p:tav tm="0">
                                          <p:val>
                                            <p:strVal val="#ppt_x"/>
                                          </p:val>
                                        </p:tav>
                                        <p:tav tm="100000">
                                          <p:val>
                                            <p:strVal val="#ppt_x"/>
                                          </p:val>
                                        </p:tav>
                                      </p:tavLst>
                                    </p:anim>
                                    <p:anim calcmode="lin" valueType="num">
                                      <p:cBhvr additive="base">
                                        <p:cTn id="40"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grpId="0" nodeType="clickEffect">
                                  <p:stCondLst>
                                    <p:cond delay="0"/>
                                  </p:stCondLst>
                                  <p:childTnLst>
                                    <p:set>
                                      <p:cBhvr>
                                        <p:cTn id="44" dur="1" fill="hold">
                                          <p:stCondLst>
                                            <p:cond delay="0"/>
                                          </p:stCondLst>
                                        </p:cTn>
                                        <p:tgtEl>
                                          <p:spTgt spid="3">
                                            <p:txEl>
                                              <p:pRg st="6" end="6"/>
                                            </p:txEl>
                                          </p:spTgt>
                                        </p:tgtEl>
                                        <p:attrNameLst>
                                          <p:attrName>style.visibility</p:attrName>
                                        </p:attrNameLst>
                                      </p:cBhvr>
                                      <p:to>
                                        <p:strVal val="visible"/>
                                      </p:to>
                                    </p:set>
                                    <p:anim calcmode="lin" valueType="num">
                                      <p:cBhvr additive="base">
                                        <p:cTn id="45"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3">
                                            <p:txEl>
                                              <p:pRg st="6" end="6"/>
                                            </p:txEl>
                                          </p:spTgt>
                                        </p:tgtEl>
                                        <p:attrNameLst>
                                          <p:attrName>ppt_y</p:attrName>
                                        </p:attrNameLst>
                                      </p:cBhvr>
                                      <p:tavLst>
                                        <p:tav tm="0">
                                          <p:val>
                                            <p:strVal val="1+#ppt_h/2"/>
                                          </p:val>
                                        </p:tav>
                                        <p:tav tm="100000">
                                          <p:val>
                                            <p:strVal val="#ppt_y"/>
                                          </p:val>
                                        </p:tav>
                                      </p:tavLst>
                                    </p:anim>
                                  </p:childTnLst>
                                </p:cTn>
                              </p:par>
                              <p:par>
                                <p:cTn id="47" presetID="2" presetClass="entr" presetSubtype="4" fill="hold" grpId="0" nodeType="with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par>
                                <p:cTn id="51" presetID="2" presetClass="entr" presetSubtype="4" fill="hold" grpId="0" nodeType="withEffect">
                                  <p:stCondLst>
                                    <p:cond delay="0"/>
                                  </p:stCondLst>
                                  <p:childTnLst>
                                    <p:set>
                                      <p:cBhvr>
                                        <p:cTn id="52" dur="1" fill="hold">
                                          <p:stCondLst>
                                            <p:cond delay="0"/>
                                          </p:stCondLst>
                                        </p:cTn>
                                        <p:tgtEl>
                                          <p:spTgt spid="3">
                                            <p:txEl>
                                              <p:pRg st="8" end="8"/>
                                            </p:txEl>
                                          </p:spTgt>
                                        </p:tgtEl>
                                        <p:attrNameLst>
                                          <p:attrName>style.visibility</p:attrName>
                                        </p:attrNameLst>
                                      </p:cBhvr>
                                      <p:to>
                                        <p:strVal val="visible"/>
                                      </p:to>
                                    </p:set>
                                    <p:anim calcmode="lin" valueType="num">
                                      <p:cBhvr additive="base">
                                        <p:cTn id="53"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3">
                                            <p:txEl>
                                              <p:pRg st="9" end="9"/>
                                            </p:txEl>
                                          </p:spTgt>
                                        </p:tgtEl>
                                        <p:attrNameLst>
                                          <p:attrName>style.visibility</p:attrName>
                                        </p:attrNameLst>
                                      </p:cBhvr>
                                      <p:to>
                                        <p:strVal val="visible"/>
                                      </p:to>
                                    </p:set>
                                    <p:anim calcmode="lin" valueType="num">
                                      <p:cBhvr additive="base">
                                        <p:cTn id="59" dur="500" fill="hold"/>
                                        <p:tgtEl>
                                          <p:spTgt spid="3">
                                            <p:txEl>
                                              <p:pRg st="9" end="9"/>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3">
                                            <p:txEl>
                                              <p:pRg st="9" end="9"/>
                                            </p:txEl>
                                          </p:spTgt>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grpId="0" nodeType="clickEffect">
                                  <p:stCondLst>
                                    <p:cond delay="0"/>
                                  </p:stCondLst>
                                  <p:childTnLst>
                                    <p:set>
                                      <p:cBhvr>
                                        <p:cTn id="64" dur="1" fill="hold">
                                          <p:stCondLst>
                                            <p:cond delay="0"/>
                                          </p:stCondLst>
                                        </p:cTn>
                                        <p:tgtEl>
                                          <p:spTgt spid="3">
                                            <p:txEl>
                                              <p:pRg st="10" end="10"/>
                                            </p:txEl>
                                          </p:spTgt>
                                        </p:tgtEl>
                                        <p:attrNameLst>
                                          <p:attrName>style.visibility</p:attrName>
                                        </p:attrNameLst>
                                      </p:cBhvr>
                                      <p:to>
                                        <p:strVal val="visible"/>
                                      </p:to>
                                    </p:set>
                                    <p:anim calcmode="lin" valueType="num">
                                      <p:cBhvr additive="base">
                                        <p:cTn id="65" dur="500" fill="hold"/>
                                        <p:tgtEl>
                                          <p:spTgt spid="3">
                                            <p:txEl>
                                              <p:pRg st="10" end="10"/>
                                            </p:txEl>
                                          </p:spTgt>
                                        </p:tgtEl>
                                        <p:attrNameLst>
                                          <p:attrName>ppt_x</p:attrName>
                                        </p:attrNameLst>
                                      </p:cBhvr>
                                      <p:tavLst>
                                        <p:tav tm="0">
                                          <p:val>
                                            <p:strVal val="#ppt_x"/>
                                          </p:val>
                                        </p:tav>
                                        <p:tav tm="100000">
                                          <p:val>
                                            <p:strVal val="#ppt_x"/>
                                          </p:val>
                                        </p:tav>
                                      </p:tavLst>
                                    </p:anim>
                                    <p:anim calcmode="lin" valueType="num">
                                      <p:cBhvr additive="base">
                                        <p:cTn id="66" dur="500" fill="hold"/>
                                        <p:tgtEl>
                                          <p:spTgt spid="3">
                                            <p:txEl>
                                              <p:pRg st="10" end="10"/>
                                            </p:txEl>
                                          </p:spTgt>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3">
                                            <p:txEl>
                                              <p:pRg st="11" end="11"/>
                                            </p:txEl>
                                          </p:spTgt>
                                        </p:tgtEl>
                                        <p:attrNameLst>
                                          <p:attrName>style.visibility</p:attrName>
                                        </p:attrNameLst>
                                      </p:cBhvr>
                                      <p:to>
                                        <p:strVal val="visible"/>
                                      </p:to>
                                    </p:set>
                                    <p:anim calcmode="lin" valueType="num">
                                      <p:cBhvr additive="base">
                                        <p:cTn id="71" dur="500" fill="hold"/>
                                        <p:tgtEl>
                                          <p:spTgt spid="3">
                                            <p:txEl>
                                              <p:pRg st="11" end="11"/>
                                            </p:txEl>
                                          </p:spTgt>
                                        </p:tgtEl>
                                        <p:attrNameLst>
                                          <p:attrName>ppt_x</p:attrName>
                                        </p:attrNameLst>
                                      </p:cBhvr>
                                      <p:tavLst>
                                        <p:tav tm="0">
                                          <p:val>
                                            <p:strVal val="#ppt_x"/>
                                          </p:val>
                                        </p:tav>
                                        <p:tav tm="100000">
                                          <p:val>
                                            <p:strVal val="#ppt_x"/>
                                          </p:val>
                                        </p:tav>
                                      </p:tavLst>
                                    </p:anim>
                                    <p:anim calcmode="lin" valueType="num">
                                      <p:cBhvr additive="base">
                                        <p:cTn id="72" dur="500" fill="hold"/>
                                        <p:tgtEl>
                                          <p:spTgt spid="3">
                                            <p:txEl>
                                              <p:pRg st="11" end="11"/>
                                            </p:txEl>
                                          </p:spTgt>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grpId="0" nodeType="clickEffect">
                                  <p:stCondLst>
                                    <p:cond delay="0"/>
                                  </p:stCondLst>
                                  <p:childTnLst>
                                    <p:set>
                                      <p:cBhvr>
                                        <p:cTn id="76" dur="1" fill="hold">
                                          <p:stCondLst>
                                            <p:cond delay="0"/>
                                          </p:stCondLst>
                                        </p:cTn>
                                        <p:tgtEl>
                                          <p:spTgt spid="3">
                                            <p:txEl>
                                              <p:pRg st="12" end="12"/>
                                            </p:txEl>
                                          </p:spTgt>
                                        </p:tgtEl>
                                        <p:attrNameLst>
                                          <p:attrName>style.visibility</p:attrName>
                                        </p:attrNameLst>
                                      </p:cBhvr>
                                      <p:to>
                                        <p:strVal val="visible"/>
                                      </p:to>
                                    </p:set>
                                    <p:anim calcmode="lin" valueType="num">
                                      <p:cBhvr additive="base">
                                        <p:cTn id="77" dur="500" fill="hold"/>
                                        <p:tgtEl>
                                          <p:spTgt spid="3">
                                            <p:txEl>
                                              <p:pRg st="12" end="12"/>
                                            </p:txEl>
                                          </p:spTgt>
                                        </p:tgtEl>
                                        <p:attrNameLst>
                                          <p:attrName>ppt_x</p:attrName>
                                        </p:attrNameLst>
                                      </p:cBhvr>
                                      <p:tavLst>
                                        <p:tav tm="0">
                                          <p:val>
                                            <p:strVal val="#ppt_x"/>
                                          </p:val>
                                        </p:tav>
                                        <p:tav tm="100000">
                                          <p:val>
                                            <p:strVal val="#ppt_x"/>
                                          </p:val>
                                        </p:tav>
                                      </p:tavLst>
                                    </p:anim>
                                    <p:anim calcmode="lin" valueType="num">
                                      <p:cBhvr additive="base">
                                        <p:cTn id="78" dur="500" fill="hold"/>
                                        <p:tgtEl>
                                          <p:spTgt spid="3">
                                            <p:txEl>
                                              <p:pRg st="12" end="12"/>
                                            </p:txEl>
                                          </p:spTgt>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
                                            <p:txEl>
                                              <p:pRg st="13" end="13"/>
                                            </p:txEl>
                                          </p:spTgt>
                                        </p:tgtEl>
                                        <p:attrNameLst>
                                          <p:attrName>style.visibility</p:attrName>
                                        </p:attrNameLst>
                                      </p:cBhvr>
                                      <p:to>
                                        <p:strVal val="visible"/>
                                      </p:to>
                                    </p:set>
                                    <p:anim calcmode="lin" valueType="num">
                                      <p:cBhvr additive="base">
                                        <p:cTn id="83" dur="500" fill="hold"/>
                                        <p:tgtEl>
                                          <p:spTgt spid="3">
                                            <p:txEl>
                                              <p:pRg st="13" end="13"/>
                                            </p:txEl>
                                          </p:spTgt>
                                        </p:tgtEl>
                                        <p:attrNameLst>
                                          <p:attrName>ppt_x</p:attrName>
                                        </p:attrNameLst>
                                      </p:cBhvr>
                                      <p:tavLst>
                                        <p:tav tm="0">
                                          <p:val>
                                            <p:strVal val="#ppt_x"/>
                                          </p:val>
                                        </p:tav>
                                        <p:tav tm="100000">
                                          <p:val>
                                            <p:strVal val="#ppt_x"/>
                                          </p:val>
                                        </p:tav>
                                      </p:tavLst>
                                    </p:anim>
                                    <p:anim calcmode="lin" valueType="num">
                                      <p:cBhvr additive="base">
                                        <p:cTn id="84" dur="500" fill="hold"/>
                                        <p:tgtEl>
                                          <p:spTgt spid="3">
                                            <p:txEl>
                                              <p:pRg st="13" end="13"/>
                                            </p:txEl>
                                          </p:spTgt>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ntr" presetSubtype="4" fill="hold" grpId="0" nodeType="clickEffect">
                                  <p:stCondLst>
                                    <p:cond delay="0"/>
                                  </p:stCondLst>
                                  <p:childTnLst>
                                    <p:set>
                                      <p:cBhvr>
                                        <p:cTn id="88" dur="1" fill="hold">
                                          <p:stCondLst>
                                            <p:cond delay="0"/>
                                          </p:stCondLst>
                                        </p:cTn>
                                        <p:tgtEl>
                                          <p:spTgt spid="3">
                                            <p:txEl>
                                              <p:pRg st="14" end="14"/>
                                            </p:txEl>
                                          </p:spTgt>
                                        </p:tgtEl>
                                        <p:attrNameLst>
                                          <p:attrName>style.visibility</p:attrName>
                                        </p:attrNameLst>
                                      </p:cBhvr>
                                      <p:to>
                                        <p:strVal val="visible"/>
                                      </p:to>
                                    </p:set>
                                    <p:anim calcmode="lin" valueType="num">
                                      <p:cBhvr additive="base">
                                        <p:cTn id="89" dur="500" fill="hold"/>
                                        <p:tgtEl>
                                          <p:spTgt spid="3">
                                            <p:txEl>
                                              <p:pRg st="14" end="14"/>
                                            </p:txEl>
                                          </p:spTgt>
                                        </p:tgtEl>
                                        <p:attrNameLst>
                                          <p:attrName>ppt_x</p:attrName>
                                        </p:attrNameLst>
                                      </p:cBhvr>
                                      <p:tavLst>
                                        <p:tav tm="0">
                                          <p:val>
                                            <p:strVal val="#ppt_x"/>
                                          </p:val>
                                        </p:tav>
                                        <p:tav tm="100000">
                                          <p:val>
                                            <p:strVal val="#ppt_x"/>
                                          </p:val>
                                        </p:tav>
                                      </p:tavLst>
                                    </p:anim>
                                    <p:anim calcmode="lin" valueType="num">
                                      <p:cBhvr additive="base">
                                        <p:cTn id="90" dur="500" fill="hold"/>
                                        <p:tgtEl>
                                          <p:spTgt spid="3">
                                            <p:txEl>
                                              <p:pRg st="14" end="14"/>
                                            </p:txEl>
                                          </p:spTgt>
                                        </p:tgtEl>
                                        <p:attrNameLst>
                                          <p:attrName>ppt_y</p:attrName>
                                        </p:attrNameLst>
                                      </p:cBhvr>
                                      <p:tavLst>
                                        <p:tav tm="0">
                                          <p:val>
                                            <p:strVal val="1+#ppt_h/2"/>
                                          </p:val>
                                        </p:tav>
                                        <p:tav tm="100000">
                                          <p:val>
                                            <p:strVal val="#ppt_y"/>
                                          </p:val>
                                        </p:tav>
                                      </p:tavLst>
                                    </p:anim>
                                  </p:childTnLst>
                                </p:cTn>
                              </p:par>
                            </p:childTnLst>
                          </p:cTn>
                        </p:par>
                      </p:childTnLst>
                    </p:cTn>
                  </p:par>
                  <p:par>
                    <p:cTn id="91" fill="hold">
                      <p:stCondLst>
                        <p:cond delay="indefinite"/>
                      </p:stCondLst>
                      <p:childTnLst>
                        <p:par>
                          <p:cTn id="92" fill="hold">
                            <p:stCondLst>
                              <p:cond delay="0"/>
                            </p:stCondLst>
                            <p:childTnLst>
                              <p:par>
                                <p:cTn id="93" presetID="2" presetClass="entr" presetSubtype="4" fill="hold" grpId="0" nodeType="clickEffect">
                                  <p:stCondLst>
                                    <p:cond delay="0"/>
                                  </p:stCondLst>
                                  <p:childTnLst>
                                    <p:set>
                                      <p:cBhvr>
                                        <p:cTn id="94" dur="1" fill="hold">
                                          <p:stCondLst>
                                            <p:cond delay="0"/>
                                          </p:stCondLst>
                                        </p:cTn>
                                        <p:tgtEl>
                                          <p:spTgt spid="2"/>
                                        </p:tgtEl>
                                        <p:attrNameLst>
                                          <p:attrName>style.visibility</p:attrName>
                                        </p:attrNameLst>
                                      </p:cBhvr>
                                      <p:to>
                                        <p:strVal val="visible"/>
                                      </p:to>
                                    </p:set>
                                    <p:anim calcmode="lin" valueType="num">
                                      <p:cBhvr additive="base">
                                        <p:cTn id="95" dur="500" fill="hold"/>
                                        <p:tgtEl>
                                          <p:spTgt spid="2"/>
                                        </p:tgtEl>
                                        <p:attrNameLst>
                                          <p:attrName>ppt_x</p:attrName>
                                        </p:attrNameLst>
                                      </p:cBhvr>
                                      <p:tavLst>
                                        <p:tav tm="0">
                                          <p:val>
                                            <p:strVal val="#ppt_x"/>
                                          </p:val>
                                        </p:tav>
                                        <p:tav tm="100000">
                                          <p:val>
                                            <p:strVal val="#ppt_x"/>
                                          </p:val>
                                        </p:tav>
                                      </p:tavLst>
                                    </p:anim>
                                    <p:anim calcmode="lin" valueType="num">
                                      <p:cBhvr additive="base">
                                        <p:cTn id="96"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uiExpand="1" build="p"/>
      <p:bldP spid="10" grpId="0"/>
      <p:bldP spid="2" grpId="0"/>
    </p:bldLst>
  </p:timing>
</p:sld>
</file>

<file path=ppt/slides/slide5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685800" y="1905000"/>
            <a:ext cx="7772400" cy="1143000"/>
          </a:xfrm>
        </p:spPr>
        <p:txBody>
          <a:bodyPr/>
          <a:lstStyle/>
          <a:p>
            <a:r>
              <a:rPr lang="en-CA" sz="5400" dirty="0"/>
              <a:t>Review</a:t>
            </a:r>
          </a:p>
        </p:txBody>
      </p:sp>
    </p:spTree>
    <p:extLst>
      <p:ext uri="{BB962C8B-B14F-4D97-AF65-F5344CB8AC3E}">
        <p14:creationId xmlns:p14="http://schemas.microsoft.com/office/powerpoint/2010/main" val="4087613786"/>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36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Supervised Training Data</a:t>
            </a:r>
          </a:p>
        </p:txBody>
      </p:sp>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97457" y="609600"/>
                <a:ext cx="9338913" cy="163121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Training data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a set of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input/output pairs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endPar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Maybe each input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𝑑</m:t>
                        </m:r>
                      </m:sub>
                    </m:sSub>
                  </m:oMath>
                </a14:m>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an image</a:t>
                </a: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97457" y="609600"/>
                <a:ext cx="9338913" cy="1631216"/>
              </a:xfrm>
              <a:prstGeom prst="rect">
                <a:avLst/>
              </a:prstGeom>
              <a:blipFill>
                <a:blip r:embed="rId3"/>
                <a:stretch>
                  <a:fillRect t="-3731" b="-55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Rectangle 32"/>
              <p:cNvSpPr/>
              <p:nvPr/>
            </p:nvSpPr>
            <p:spPr>
              <a:xfrm>
                <a:off x="990600" y="1076980"/>
                <a:ext cx="49187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r>
                      <a:rPr kumimoji="0" lang="en-CA" altLang="en-US" sz="28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Sub>
                      <m:sSubPr>
                        <m:ctrlP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8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𝐷</m:t>
                        </m:r>
                      </m:sub>
                    </m:sSub>
                  </m:oMath>
                </a14:m>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33" name="Rectangle 32"/>
              <p:cNvSpPr>
                <a:spLocks noRot="1" noChangeAspect="1" noMove="1" noResize="1" noEditPoints="1" noAdjustHandles="1" noChangeArrowheads="1" noChangeShapeType="1" noTextEdit="1"/>
              </p:cNvSpPr>
              <p:nvPr/>
            </p:nvSpPr>
            <p:spPr>
              <a:xfrm>
                <a:off x="990600" y="1076980"/>
                <a:ext cx="4918799" cy="523220"/>
              </a:xfrm>
              <a:prstGeom prst="rect">
                <a:avLst/>
              </a:prstGeom>
              <a:blipFill>
                <a:blip r:embed="rId5"/>
                <a:stretch>
                  <a:fillRect l="-2605" t="-12791" r="-1489" b="-32558"/>
                </a:stretch>
              </a:blipFill>
            </p:spPr>
            <p:txBody>
              <a:bodyPr/>
              <a:lstStyle/>
              <a:p>
                <a:r>
                  <a:rPr lang="en-CA">
                    <a:noFill/>
                  </a:rPr>
                  <a:t> </a:t>
                </a:r>
              </a:p>
            </p:txBody>
          </p:sp>
        </mc:Fallback>
      </mc:AlternateContent>
      <p:grpSp>
        <p:nvGrpSpPr>
          <p:cNvPr id="58" name="Group 57"/>
          <p:cNvGrpSpPr/>
          <p:nvPr/>
        </p:nvGrpSpPr>
        <p:grpSpPr>
          <a:xfrm>
            <a:off x="76200" y="3505200"/>
            <a:ext cx="8721695" cy="3276600"/>
            <a:chOff x="76200" y="3449272"/>
            <a:chExt cx="8721695" cy="3276600"/>
          </a:xfrm>
        </p:grpSpPr>
        <p:pic>
          <p:nvPicPr>
            <p:cNvPr id="59" name="Picture 2" descr="https://cdn-images-1.medium.com/max/1600/1*ccVO7341XIh7GfvzQS1IGw.png"/>
            <p:cNvPicPr>
              <a:picLocks noChangeAspect="1" noChangeArrowheads="1"/>
            </p:cNvPicPr>
            <p:nvPr/>
          </p:nvPicPr>
          <p:blipFill rotWithShape="1">
            <a:blip r:embed="rId6">
              <a:extLst>
                <a:ext uri="{28A0092B-C50C-407E-A947-70E740481C1C}">
                  <a14:useLocalDpi xmlns:a14="http://schemas.microsoft.com/office/drawing/2010/main" val="0"/>
                </a:ext>
              </a:extLst>
            </a:blip>
            <a:srcRect l="16470" t="1800"/>
            <a:stretch/>
          </p:blipFill>
          <p:spPr bwMode="auto">
            <a:xfrm>
              <a:off x="76200" y="3462408"/>
              <a:ext cx="4800600" cy="3263464"/>
            </a:xfrm>
            <a:prstGeom prst="rect">
              <a:avLst/>
            </a:prstGeom>
            <a:noFill/>
            <a:extLst>
              <a:ext uri="{909E8E84-426E-40DD-AFC4-6F175D3DCCD1}">
                <a14:hiddenFill xmlns:a14="http://schemas.microsoft.com/office/drawing/2010/main">
                  <a:solidFill>
                    <a:srgbClr val="FFFFFF"/>
                  </a:solidFill>
                </a14:hiddenFill>
              </a:ext>
            </a:extLst>
          </p:spPr>
        </p:pic>
        <p:sp>
          <p:nvSpPr>
            <p:cNvPr id="60" name="Rectangle 59"/>
            <p:cNvSpPr/>
            <p:nvPr/>
          </p:nvSpPr>
          <p:spPr>
            <a:xfrm>
              <a:off x="5715000" y="3449272"/>
              <a:ext cx="3082895" cy="1384995"/>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The computer just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sees a big matrix of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numbers.</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66" name="Rectangle 65"/>
          <p:cNvSpPr/>
          <p:nvPr/>
        </p:nvSpPr>
        <p:spPr>
          <a:xfrm>
            <a:off x="6184744" y="4995533"/>
            <a:ext cx="2295820" cy="1384995"/>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From this,</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meaning must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be extracted.</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pic>
        <p:nvPicPr>
          <p:cNvPr id="11" name="Picture 6" descr="https://encrypted-tbn2.gstatic.com/images?q=tbn:ANd9GcQxi0BXRGGWwpZlLt6x5i_eKwXhaJLwx7Ku7fvdkqS2tzyVEg1gRg">
            <a:extLst>
              <a:ext uri="{FF2B5EF4-FFF2-40B4-BE49-F238E27FC236}">
                <a16:creationId xmlns:a16="http://schemas.microsoft.com/office/drawing/2014/main" id="{9F2CD4C0-BD93-4297-89EC-D8485953835D}"/>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5867400" y="1193802"/>
            <a:ext cx="1217213" cy="810000"/>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a:extLst>
              <a:ext uri="{FF2B5EF4-FFF2-40B4-BE49-F238E27FC236}">
                <a16:creationId xmlns:a16="http://schemas.microsoft.com/office/drawing/2014/main" id="{000C25E2-CAC4-4F28-8BFC-EFFF962189C7}"/>
              </a:ext>
            </a:extLst>
          </p:cNvPr>
          <p:cNvSpPr/>
          <p:nvPr/>
        </p:nvSpPr>
        <p:spPr>
          <a:xfrm>
            <a:off x="486228" y="2120205"/>
            <a:ext cx="8538600" cy="138499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Each output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(provided by the supervisor)</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Regression: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a real value.</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Categorizing: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y</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sym typeface="Symbol" panose="05050102010706020507" pitchFamily="18" charset="2"/>
              </a:rPr>
              <a:t>d</a:t>
            </a:r>
            <a:r>
              <a:rPr kumimoji="0" lang="en-US" altLang="en-US" sz="2800" b="0" i="1" u="none" strike="noStrike" kern="1200" cap="none" spc="0" normalizeH="0" baseline="-25000" noProof="0" dirty="0">
                <a:ln>
                  <a:noFill/>
                </a:ln>
                <a:solidFill>
                  <a:srgbClr val="FF00FF"/>
                </a:solidFill>
                <a:effectLst/>
                <a:uLnTx/>
                <a:uFillTx/>
                <a:latin typeface="Times New Roman" pitchFamily="18" charset="0"/>
                <a:ea typeface="+mn-ea"/>
                <a:cs typeface="Arial" charset="0"/>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labels it as a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cat,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dog</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face,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or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bicycle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6883146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additive="base">
                                        <p:cTn id="7" dur="500" fill="hold"/>
                                        <p:tgtEl>
                                          <p:spTgt spid="58"/>
                                        </p:tgtEl>
                                        <p:attrNameLst>
                                          <p:attrName>ppt_x</p:attrName>
                                        </p:attrNameLst>
                                      </p:cBhvr>
                                      <p:tavLst>
                                        <p:tav tm="0">
                                          <p:val>
                                            <p:strVal val="0-#ppt_w/2"/>
                                          </p:val>
                                        </p:tav>
                                        <p:tav tm="100000">
                                          <p:val>
                                            <p:strVal val="#ppt_x"/>
                                          </p:val>
                                        </p:tav>
                                      </p:tavLst>
                                    </p:anim>
                                    <p:anim calcmode="lin" valueType="num">
                                      <p:cBhvr additive="base">
                                        <p:cTn id="8" dur="500" fill="hold"/>
                                        <p:tgtEl>
                                          <p:spTgt spid="5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66"/>
                                        </p:tgtEl>
                                        <p:attrNameLst>
                                          <p:attrName>style.visibility</p:attrName>
                                        </p:attrNameLst>
                                      </p:cBhvr>
                                      <p:to>
                                        <p:strVal val="visible"/>
                                      </p:to>
                                    </p:set>
                                    <p:anim calcmode="lin" valueType="num">
                                      <p:cBhvr additive="base">
                                        <p:cTn id="13" dur="500" fill="hold"/>
                                        <p:tgtEl>
                                          <p:spTgt spid="66"/>
                                        </p:tgtEl>
                                        <p:attrNameLst>
                                          <p:attrName>ppt_x</p:attrName>
                                        </p:attrNameLst>
                                      </p:cBhvr>
                                      <p:tavLst>
                                        <p:tav tm="0">
                                          <p:val>
                                            <p:strVal val="0-#ppt_w/2"/>
                                          </p:val>
                                        </p:tav>
                                        <p:tav tm="100000">
                                          <p:val>
                                            <p:strVal val="#ppt_x"/>
                                          </p:val>
                                        </p:tav>
                                      </p:tavLst>
                                    </p:anim>
                                    <p:anim calcmode="lin" valueType="num">
                                      <p:cBhvr additive="base">
                                        <p:cTn id="14" dur="500" fill="hold"/>
                                        <p:tgtEl>
                                          <p:spTgt spid="6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Lst>
  </p:timing>
</p:sld>
</file>

<file path=ppt/slides/slide5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186087" y="685800"/>
            <a:ext cx="4081113" cy="2893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Computers:</a:t>
            </a:r>
          </a:p>
          <a:p>
            <a:pPr>
              <a:spcBef>
                <a:spcPct val="0"/>
              </a:spcBef>
            </a:pPr>
            <a:r>
              <a:rPr lang="en-US" altLang="en-US" sz="1400" dirty="0">
                <a:latin typeface="Times New Roman" pitchFamily="18" charset="0"/>
              </a:rPr>
              <a:t> </a:t>
            </a:r>
          </a:p>
          <a:p>
            <a:pPr>
              <a:spcBef>
                <a:spcPct val="0"/>
              </a:spcBef>
            </a:pPr>
            <a:r>
              <a:rPr lang="en-US" altLang="en-US" sz="2800" dirty="0">
                <a:solidFill>
                  <a:schemeClr val="tx2"/>
                </a:solidFill>
                <a:latin typeface="Times New Roman" pitchFamily="18" charset="0"/>
              </a:rPr>
              <a:t>Software:</a:t>
            </a:r>
            <a:br>
              <a:rPr lang="en-US" altLang="en-US" sz="2800" dirty="0">
                <a:solidFill>
                  <a:schemeClr val="tx2"/>
                </a:solidFill>
                <a:latin typeface="Times New Roman" pitchFamily="18" charset="0"/>
              </a:rPr>
            </a:br>
            <a:r>
              <a:rPr lang="en-US" altLang="en-US" sz="2800" dirty="0">
                <a:latin typeface="Times New Roman" pitchFamily="18" charset="0"/>
              </a:rPr>
              <a:t>The instructions on what and how to compute are painstakingly written by humans. </a:t>
            </a:r>
          </a:p>
        </p:txBody>
      </p:sp>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1" name="Text Box 33"/>
          <p:cNvSpPr txBox="1">
            <a:spLocks noChangeArrowheads="1"/>
          </p:cNvSpPr>
          <p:nvPr/>
        </p:nvSpPr>
        <p:spPr bwMode="auto">
          <a:xfrm>
            <a:off x="4572000" y="685800"/>
            <a:ext cx="4766913" cy="3323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br>
              <a:rPr lang="en-US" altLang="en-US" sz="2800" dirty="0">
                <a:solidFill>
                  <a:schemeClr val="tx2"/>
                </a:solidFill>
                <a:latin typeface="Times New Roman" pitchFamily="18" charset="0"/>
              </a:rPr>
            </a:br>
            <a:endParaRPr lang="en-US" altLang="en-US" sz="1400" dirty="0">
              <a:latin typeface="Times New Roman" pitchFamily="18" charset="0"/>
            </a:endParaRPr>
          </a:p>
          <a:p>
            <a:pPr>
              <a:spcBef>
                <a:spcPct val="0"/>
              </a:spcBef>
            </a:pPr>
            <a:r>
              <a:rPr lang="en-US" altLang="en-US" sz="2800" dirty="0">
                <a:solidFill>
                  <a:schemeClr val="tx2"/>
                </a:solidFill>
                <a:latin typeface="Times New Roman" pitchFamily="18" charset="0"/>
              </a:rPr>
              <a:t>Software:</a:t>
            </a:r>
            <a:br>
              <a:rPr lang="en-US" altLang="en-US" sz="2800" dirty="0">
                <a:solidFill>
                  <a:schemeClr val="tx2"/>
                </a:solidFill>
                <a:latin typeface="Times New Roman" pitchFamily="18" charset="0"/>
              </a:rPr>
            </a:br>
            <a:r>
              <a:rPr lang="en-US" altLang="en-US" sz="2800" dirty="0">
                <a:latin typeface="Times New Roman" pitchFamily="18" charset="0"/>
              </a:rPr>
              <a:t>The instructions are 100% dictated by the weights on the edges. </a:t>
            </a:r>
          </a:p>
          <a:p>
            <a:pPr>
              <a:spcBef>
                <a:spcPct val="0"/>
              </a:spcBef>
            </a:pPr>
            <a:r>
              <a:rPr lang="en-US" altLang="en-US" sz="2800" dirty="0">
                <a:latin typeface="Times New Roman" pitchFamily="18" charset="0"/>
              </a:rPr>
              <a:t>These are too hard to understand.</a:t>
            </a:r>
          </a:p>
        </p:txBody>
      </p:sp>
      <p:grpSp>
        <p:nvGrpSpPr>
          <p:cNvPr id="3" name="Group 2"/>
          <p:cNvGrpSpPr/>
          <p:nvPr/>
        </p:nvGrpSpPr>
        <p:grpSpPr>
          <a:xfrm>
            <a:off x="4825695" y="3952818"/>
            <a:ext cx="3556305" cy="1533582"/>
            <a:chOff x="4648200" y="2657418"/>
            <a:chExt cx="3556305" cy="1533582"/>
          </a:xfrm>
          <a:solidFill>
            <a:schemeClr val="tx1"/>
          </a:solidFill>
        </p:grpSpPr>
        <p:sp>
          <p:nvSpPr>
            <p:cNvPr id="14" name="Rectangle 13"/>
            <p:cNvSpPr/>
            <p:nvPr/>
          </p:nvSpPr>
          <p:spPr>
            <a:xfrm>
              <a:off x="4715087" y="2657418"/>
              <a:ext cx="3489418" cy="1533582"/>
            </a:xfrm>
            <a:prstGeom prst="rect">
              <a:avLst/>
            </a:prstGeom>
            <a:grpFill/>
            <a:ln>
              <a:noFill/>
            </a:ln>
          </p:spPr>
          <p:txBody>
            <a:bodyPr wrap="square" rtlCol="0" anchor="ctr">
              <a:spAutoFit/>
            </a:bodyPr>
            <a:lstStyle/>
            <a:p>
              <a:pPr algn="l"/>
              <a:endParaRPr lang="en-CA" sz="2400" dirty="0"/>
            </a:p>
          </p:txBody>
        </p:sp>
        <p:pic>
          <p:nvPicPr>
            <p:cNvPr id="15"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648200" y="2703112"/>
              <a:ext cx="3556305" cy="1411688"/>
            </a:xfrm>
            <a:prstGeom prst="rect">
              <a:avLst/>
            </a:prstGeom>
            <a:grpFill/>
          </p:spPr>
        </p:pic>
      </p:grpSp>
      <p:sp>
        <p:nvSpPr>
          <p:cNvPr id="18" name="Text Box 33"/>
          <p:cNvSpPr txBox="1">
            <a:spLocks noChangeArrowheads="1"/>
          </p:cNvSpPr>
          <p:nvPr/>
        </p:nvSpPr>
        <p:spPr bwMode="auto">
          <a:xfrm>
            <a:off x="4605687" y="5486400"/>
            <a:ext cx="47669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They are learned automatically using</a:t>
            </a:r>
            <a:br>
              <a:rPr lang="en-US" altLang="en-US" sz="2800" dirty="0">
                <a:latin typeface="Times New Roman" pitchFamily="18" charset="0"/>
              </a:rPr>
            </a:br>
            <a:r>
              <a:rPr lang="en-US" altLang="en-US" sz="2800" dirty="0">
                <a:latin typeface="Times New Roman" pitchFamily="18" charset="0"/>
              </a:rPr>
              <a:t>gradient descent. </a:t>
            </a:r>
          </a:p>
        </p:txBody>
      </p:sp>
      <p:pic>
        <p:nvPicPr>
          <p:cNvPr id="8194" name="Picture 2" descr="Image result for softwar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821" y="3733800"/>
            <a:ext cx="3255644" cy="1831300"/>
          </a:xfrm>
          <a:prstGeom prst="rect">
            <a:avLst/>
          </a:prstGeom>
          <a:noFill/>
          <a:extLst>
            <a:ext uri="{909E8E84-426E-40DD-AFC4-6F175D3DCCD1}">
              <a14:hiddenFill xmlns:a14="http://schemas.microsoft.com/office/drawing/2010/main">
                <a:solidFill>
                  <a:srgbClr val="FFFFFF"/>
                </a:solidFill>
              </a14:hiddenFill>
            </a:ext>
          </a:extLst>
        </p:spPr>
      </p:pic>
      <p:sp>
        <p:nvSpPr>
          <p:cNvPr id="19" name="Rectangle 18"/>
          <p:cNvSpPr/>
          <p:nvPr/>
        </p:nvSpPr>
        <p:spPr>
          <a:xfrm>
            <a:off x="5908357" y="4191000"/>
            <a:ext cx="481222" cy="461665"/>
          </a:xfrm>
          <a:prstGeom prst="rect">
            <a:avLst/>
          </a:prstGeom>
          <a:solidFill>
            <a:schemeClr val="tx1"/>
          </a:solidFill>
        </p:spPr>
        <p:txBody>
          <a:bodyPr wrap="none">
            <a:spAutoFit/>
          </a:bodyPr>
          <a:lstStyle/>
          <a:p>
            <a:r>
              <a:rPr lang="en-US" altLang="en-US" sz="2400" i="1" dirty="0" err="1">
                <a:solidFill>
                  <a:srgbClr val="00B050"/>
                </a:solidFill>
              </a:rPr>
              <a:t>w</a:t>
            </a:r>
            <a:r>
              <a:rPr lang="en-US" altLang="en-US" sz="2400" i="1" baseline="-25000" dirty="0" err="1">
                <a:solidFill>
                  <a:srgbClr val="00B050"/>
                </a:solidFill>
              </a:rPr>
              <a:t>k</a:t>
            </a:r>
            <a:endParaRPr lang="en-CA" sz="2400" dirty="0">
              <a:solidFill>
                <a:srgbClr val="00B050"/>
              </a:solidFill>
            </a:endParaRPr>
          </a:p>
        </p:txBody>
      </p:sp>
      <p:sp>
        <p:nvSpPr>
          <p:cNvPr id="20" name="Title 1"/>
          <p:cNvSpPr txBox="1">
            <a:spLocks/>
          </p:cNvSpPr>
          <p:nvPr/>
        </p:nvSpPr>
        <p:spPr bwMode="auto">
          <a:xfrm>
            <a:off x="1371600" y="5715000"/>
            <a:ext cx="3276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2pPr>
            <a:lvl3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3pPr>
            <a:lvl4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4pPr>
            <a:lvl5pPr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5pPr>
            <a:lvl6pPr marL="4572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6pPr>
            <a:lvl7pPr marL="9144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7pPr>
            <a:lvl8pPr marL="13716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8pPr>
            <a:lvl9pPr marL="1828800" algn="ctr" rtl="0" eaLnBrk="0" fontAlgn="base" hangingPunct="0">
              <a:spcBef>
                <a:spcPct val="0"/>
              </a:spcBef>
              <a:spcAft>
                <a:spcPct val="0"/>
              </a:spcAft>
              <a:defRPr sz="3600" b="1">
                <a:solidFill>
                  <a:schemeClr val="tx2"/>
                </a:solidFill>
                <a:effectLst>
                  <a:outerShdw blurRad="38100" dist="38100" dir="2700000" algn="tl">
                    <a:srgbClr val="000000"/>
                  </a:outerShdw>
                </a:effectLst>
                <a:latin typeface="Arial Rounded MT Bold" pitchFamily="34" charset="0"/>
              </a:defRPr>
            </a:lvl9pPr>
          </a:lstStyle>
          <a:p>
            <a:pPr>
              <a:defRPr/>
            </a:pPr>
            <a:r>
              <a:rPr lang="en-CA" b="0" kern="0" dirty="0">
                <a:effectLst/>
              </a:rPr>
              <a:t>i.e. by magic</a:t>
            </a:r>
          </a:p>
        </p:txBody>
      </p:sp>
      <p:pic>
        <p:nvPicPr>
          <p:cNvPr id="12" name="Picture 2" descr="Image result for stochastic gradient descent"/>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43921" y="5615792"/>
            <a:ext cx="1373184" cy="1149074"/>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059547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1">
                                            <p:txEl>
                                              <p:pRg st="1" end="1"/>
                                            </p:txEl>
                                          </p:spTgt>
                                        </p:tgtEl>
                                        <p:attrNameLst>
                                          <p:attrName>style.visibility</p:attrName>
                                        </p:attrNameLst>
                                      </p:cBhvr>
                                      <p:to>
                                        <p:strVal val="visible"/>
                                      </p:to>
                                    </p:set>
                                    <p:anim calcmode="lin" valueType="num">
                                      <p:cBhvr additive="base">
                                        <p:cTn id="7" dur="500" fill="hold"/>
                                        <p:tgtEl>
                                          <p:spTgt spid="11">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1">
                                            <p:txEl>
                                              <p:pRg st="1" end="1"/>
                                            </p:txEl>
                                          </p:spTgt>
                                        </p:tgtEl>
                                        <p:attrNameLst>
                                          <p:attrName>ppt_y</p:attrName>
                                        </p:attrNameLst>
                                      </p:cBhvr>
                                      <p:tavLst>
                                        <p:tav tm="0">
                                          <p:val>
                                            <p:strVal val="#ppt_y"/>
                                          </p:val>
                                        </p:tav>
                                        <p:tav tm="100000">
                                          <p:val>
                                            <p:strVal val="#ppt_y"/>
                                          </p:val>
                                        </p:tav>
                                      </p:tavLst>
                                    </p:anim>
                                  </p:childTnLst>
                                </p:cTn>
                              </p:par>
                              <p:par>
                                <p:cTn id="9" presetID="2" presetClass="entr" presetSubtype="2" fill="hold" grpId="0" nodeType="withEffect">
                                  <p:stCondLst>
                                    <p:cond delay="0"/>
                                  </p:stCondLst>
                                  <p:childTnLst>
                                    <p:set>
                                      <p:cBhvr>
                                        <p:cTn id="10" dur="1" fill="hold">
                                          <p:stCondLst>
                                            <p:cond delay="0"/>
                                          </p:stCondLst>
                                        </p:cTn>
                                        <p:tgtEl>
                                          <p:spTgt spid="19"/>
                                        </p:tgtEl>
                                        <p:attrNameLst>
                                          <p:attrName>style.visibility</p:attrName>
                                        </p:attrNameLst>
                                      </p:cBhvr>
                                      <p:to>
                                        <p:strVal val="visible"/>
                                      </p:to>
                                    </p:set>
                                    <p:anim calcmode="lin" valueType="num">
                                      <p:cBhvr additive="base">
                                        <p:cTn id="11" dur="500" fill="hold"/>
                                        <p:tgtEl>
                                          <p:spTgt spid="19"/>
                                        </p:tgtEl>
                                        <p:attrNameLst>
                                          <p:attrName>ppt_x</p:attrName>
                                        </p:attrNameLst>
                                      </p:cBhvr>
                                      <p:tavLst>
                                        <p:tav tm="0">
                                          <p:val>
                                            <p:strVal val="1+#ppt_w/2"/>
                                          </p:val>
                                        </p:tav>
                                        <p:tav tm="100000">
                                          <p:val>
                                            <p:strVal val="#ppt_x"/>
                                          </p:val>
                                        </p:tav>
                                      </p:tavLst>
                                    </p:anim>
                                    <p:anim calcmode="lin" valueType="num">
                                      <p:cBhvr additive="base">
                                        <p:cTn id="12"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1">
                                            <p:txEl>
                                              <p:pRg st="2" end="2"/>
                                            </p:txEl>
                                          </p:spTgt>
                                        </p:tgtEl>
                                        <p:attrNameLst>
                                          <p:attrName>style.visibility</p:attrName>
                                        </p:attrNameLst>
                                      </p:cBhvr>
                                      <p:to>
                                        <p:strVal val="visible"/>
                                      </p:to>
                                    </p:set>
                                    <p:anim calcmode="lin" valueType="num">
                                      <p:cBhvr additive="base">
                                        <p:cTn id="17" dur="500" fill="hold"/>
                                        <p:tgtEl>
                                          <p:spTgt spid="11">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grpId="0" nodeType="clickEffect">
                                  <p:stCondLst>
                                    <p:cond delay="0"/>
                                  </p:stCondLst>
                                  <p:childTnLst>
                                    <p:set>
                                      <p:cBhvr>
                                        <p:cTn id="22" dur="1" fill="hold">
                                          <p:stCondLst>
                                            <p:cond delay="0"/>
                                          </p:stCondLst>
                                        </p:cTn>
                                        <p:tgtEl>
                                          <p:spTgt spid="18"/>
                                        </p:tgtEl>
                                        <p:attrNameLst>
                                          <p:attrName>style.visibility</p:attrName>
                                        </p:attrNameLst>
                                      </p:cBhvr>
                                      <p:to>
                                        <p:strVal val="visible"/>
                                      </p:to>
                                    </p:set>
                                    <p:anim calcmode="lin" valueType="num">
                                      <p:cBhvr additive="base">
                                        <p:cTn id="23" dur="500" fill="hold"/>
                                        <p:tgtEl>
                                          <p:spTgt spid="18"/>
                                        </p:tgtEl>
                                        <p:attrNameLst>
                                          <p:attrName>ppt_x</p:attrName>
                                        </p:attrNameLst>
                                      </p:cBhvr>
                                      <p:tavLst>
                                        <p:tav tm="0">
                                          <p:val>
                                            <p:strVal val="1+#ppt_w/2"/>
                                          </p:val>
                                        </p:tav>
                                        <p:tav tm="100000">
                                          <p:val>
                                            <p:strVal val="#ppt_x"/>
                                          </p:val>
                                        </p:tav>
                                      </p:tavLst>
                                    </p:anim>
                                    <p:anim calcmode="lin" valueType="num">
                                      <p:cBhvr additive="base">
                                        <p:cTn id="24" dur="500" fill="hold"/>
                                        <p:tgtEl>
                                          <p:spTgt spid="18"/>
                                        </p:tgtEl>
                                        <p:attrNameLst>
                                          <p:attrName>ppt_y</p:attrName>
                                        </p:attrNameLst>
                                      </p:cBhvr>
                                      <p:tavLst>
                                        <p:tav tm="0">
                                          <p:val>
                                            <p:strVal val="#ppt_y"/>
                                          </p:val>
                                        </p:tav>
                                        <p:tav tm="100000">
                                          <p:val>
                                            <p:strVal val="#ppt_y"/>
                                          </p:val>
                                        </p:tav>
                                      </p:tavLst>
                                    </p:anim>
                                  </p:childTnLst>
                                </p:cTn>
                              </p:par>
                              <p:par>
                                <p:cTn id="25" presetID="2" presetClass="entr" presetSubtype="2"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 calcmode="lin" valueType="num">
                                      <p:cBhvr additive="base">
                                        <p:cTn id="27" dur="500" fill="hold"/>
                                        <p:tgtEl>
                                          <p:spTgt spid="12"/>
                                        </p:tgtEl>
                                        <p:attrNameLst>
                                          <p:attrName>ppt_x</p:attrName>
                                        </p:attrNameLst>
                                      </p:cBhvr>
                                      <p:tavLst>
                                        <p:tav tm="0">
                                          <p:val>
                                            <p:strVal val="1+#ppt_w/2"/>
                                          </p:val>
                                        </p:tav>
                                        <p:tav tm="100000">
                                          <p:val>
                                            <p:strVal val="#ppt_x"/>
                                          </p:val>
                                        </p:tav>
                                      </p:tavLst>
                                    </p:anim>
                                    <p:anim calcmode="lin" valueType="num">
                                      <p:cBhvr additive="base">
                                        <p:cTn id="28"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2" fill="hold" grpId="0" nodeType="click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1+#ppt_w/2"/>
                                          </p:val>
                                        </p:tav>
                                        <p:tav tm="100000">
                                          <p:val>
                                            <p:strVal val="#ppt_x"/>
                                          </p:val>
                                        </p:tav>
                                      </p:tavLst>
                                    </p:anim>
                                    <p:anim calcmode="lin" valueType="num">
                                      <p:cBhvr additive="base">
                                        <p:cTn id="34"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animBg="1"/>
      <p:bldP spid="20" grpId="0"/>
    </p:bldLst>
  </p:timing>
</p:sld>
</file>

<file path=ppt/slides/slide5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Text Box 33"/>
          <p:cNvSpPr txBox="1">
            <a:spLocks noChangeArrowheads="1"/>
          </p:cNvSpPr>
          <p:nvPr/>
        </p:nvSpPr>
        <p:spPr bwMode="auto">
          <a:xfrm>
            <a:off x="-457200" y="1715631"/>
            <a:ext cx="93389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endParaRPr lang="en-US" altLang="en-US" sz="2800" dirty="0">
              <a:solidFill>
                <a:schemeClr val="tx2"/>
              </a:solidFill>
              <a:latin typeface="Times New Roman" pitchFamily="18" charset="0"/>
            </a:endParaRPr>
          </a:p>
          <a:p>
            <a:pPr algn="ctr">
              <a:spcBef>
                <a:spcPct val="0"/>
              </a:spcBef>
            </a:pPr>
            <a:r>
              <a:rPr lang="en-US" altLang="en-US" sz="2800" dirty="0">
                <a:latin typeface="Times New Roman" pitchFamily="18" charset="0"/>
              </a:rPr>
              <a:t>Add just a little random change</a:t>
            </a:r>
          </a:p>
          <a:p>
            <a:pPr algn="ctr">
              <a:spcBef>
                <a:spcPct val="0"/>
              </a:spcBef>
            </a:pPr>
            <a:r>
              <a:rPr lang="en-US" altLang="en-US" sz="2800" dirty="0">
                <a:latin typeface="Times New Roman" pitchFamily="18" charset="0"/>
              </a:rPr>
              <a:t>that is encouraged just a little </a:t>
            </a:r>
          </a:p>
          <a:p>
            <a:pPr algn="ctr">
              <a:spcBef>
                <a:spcPct val="0"/>
              </a:spcBef>
            </a:pPr>
            <a:r>
              <a:rPr lang="en-US" altLang="en-US" sz="2800" dirty="0">
                <a:latin typeface="Times New Roman" pitchFamily="18" charset="0"/>
              </a:rPr>
              <a:t>     by some feed back </a:t>
            </a:r>
          </a:p>
          <a:p>
            <a:pPr algn="ctr">
              <a:spcBef>
                <a:spcPct val="0"/>
              </a:spcBef>
            </a:pPr>
            <a:r>
              <a:rPr lang="en-US" altLang="en-US" sz="2800" dirty="0">
                <a:latin typeface="Times New Roman" pitchFamily="18" charset="0"/>
              </a:rPr>
              <a:t>       to go in the right direction.</a:t>
            </a:r>
          </a:p>
        </p:txBody>
      </p:sp>
      <p:pic>
        <p:nvPicPr>
          <p:cNvPr id="82948" name="Picture 4" descr="Image result for lion mouse roa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43841" y="4075234"/>
            <a:ext cx="3185160" cy="2654300"/>
          </a:xfrm>
          <a:prstGeom prst="rect">
            <a:avLst/>
          </a:prstGeom>
          <a:noFill/>
          <a:extLst>
            <a:ext uri="{909E8E84-426E-40DD-AFC4-6F175D3DCCD1}">
              <a14:hiddenFill xmlns:a14="http://schemas.microsoft.com/office/drawing/2010/main">
                <a:solidFill>
                  <a:srgbClr val="FFFFFF"/>
                </a:solidFill>
              </a14:hiddenFill>
            </a:ext>
          </a:extLst>
        </p:spPr>
      </p:pic>
      <p:grpSp>
        <p:nvGrpSpPr>
          <p:cNvPr id="2" name="Group 1"/>
          <p:cNvGrpSpPr/>
          <p:nvPr/>
        </p:nvGrpSpPr>
        <p:grpSpPr>
          <a:xfrm>
            <a:off x="5486401" y="3962400"/>
            <a:ext cx="3200399" cy="2757245"/>
            <a:chOff x="4724400" y="3077392"/>
            <a:chExt cx="4030951" cy="3642254"/>
          </a:xfrm>
        </p:grpSpPr>
        <p:pic>
          <p:nvPicPr>
            <p:cNvPr id="11"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724400" y="3077392"/>
              <a:ext cx="4030951" cy="3642254"/>
            </a:xfrm>
            <a:prstGeom prst="rect">
              <a:avLst/>
            </a:prstGeom>
            <a:noFill/>
            <a:extLst>
              <a:ext uri="{909E8E84-426E-40DD-AFC4-6F175D3DCCD1}">
                <a14:hiddenFill xmlns:a14="http://schemas.microsoft.com/office/drawing/2010/main">
                  <a:solidFill>
                    <a:srgbClr val="FFFFFF"/>
                  </a:solidFill>
                </a14:hiddenFill>
              </a:ext>
            </a:extLst>
          </p:spPr>
        </p:pic>
        <p:sp>
          <p:nvSpPr>
            <p:cNvPr id="12" name="Rectangle 11"/>
            <p:cNvSpPr/>
            <p:nvPr/>
          </p:nvSpPr>
          <p:spPr>
            <a:xfrm>
              <a:off x="6400800" y="4114800"/>
              <a:ext cx="2033628"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3" name="Text Box 33"/>
            <p:cNvSpPr txBox="1">
              <a:spLocks noChangeArrowheads="1"/>
            </p:cNvSpPr>
            <p:nvPr/>
          </p:nvSpPr>
          <p:spPr bwMode="auto">
            <a:xfrm>
              <a:off x="6096000" y="3962400"/>
              <a:ext cx="2590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bg2"/>
                  </a:solidFill>
                  <a:latin typeface="Times New Roman" pitchFamily="18" charset="0"/>
                </a:rPr>
                <a:t>No. That is not a face.</a:t>
              </a:r>
            </a:p>
          </p:txBody>
        </p:sp>
        <p:pic>
          <p:nvPicPr>
            <p:cNvPr id="14"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7021" y="3143221"/>
              <a:ext cx="819179" cy="819179"/>
            </a:xfrm>
            <a:prstGeom prst="rect">
              <a:avLst/>
            </a:prstGeom>
            <a:noFill/>
            <a:extLst>
              <a:ext uri="{909E8E84-426E-40DD-AFC4-6F175D3DCCD1}">
                <a14:hiddenFill xmlns:a14="http://schemas.microsoft.com/office/drawing/2010/main">
                  <a:solidFill>
                    <a:srgbClr val="FFFFFF"/>
                  </a:solidFill>
                </a14:hiddenFill>
              </a:ext>
            </a:extLst>
          </p:spPr>
        </p:pic>
      </p:grpSp>
      <p:pic>
        <p:nvPicPr>
          <p:cNvPr id="10" name="Picture 8" descr="https://resources.inbenta.com/finger%20me%20AI.png"/>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76801" y="152400"/>
            <a:ext cx="4114800" cy="1854558"/>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4" descr="Image result for evolution"/>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2038" y="76200"/>
            <a:ext cx="3086100" cy="2057400"/>
          </a:xfrm>
          <a:prstGeom prst="rect">
            <a:avLst/>
          </a:prstGeom>
          <a:noFill/>
          <a:extLst>
            <a:ext uri="{909E8E84-426E-40DD-AFC4-6F175D3DCCD1}">
              <a14:hiddenFill xmlns:a14="http://schemas.microsoft.com/office/drawing/2010/main">
                <a:solidFill>
                  <a:srgbClr val="FFFFFF"/>
                </a:solidFill>
              </a14:hiddenFill>
            </a:ext>
          </a:extLst>
        </p:spPr>
      </p:pic>
      <p:sp>
        <p:nvSpPr>
          <p:cNvPr id="15" name="Title 1"/>
          <p:cNvSpPr>
            <a:spLocks noGrp="1"/>
          </p:cNvSpPr>
          <p:nvPr>
            <p:ph type="title"/>
          </p:nvPr>
        </p:nvSpPr>
        <p:spPr>
          <a:xfrm>
            <a:off x="228600" y="-228600"/>
            <a:ext cx="7772400" cy="1143000"/>
          </a:xfrm>
        </p:spPr>
        <p:txBody>
          <a:bodyPr/>
          <a:lstStyle/>
          <a:p>
            <a:pPr>
              <a:defRPr/>
            </a:pPr>
            <a:r>
              <a:rPr lang="en-CA" b="0" dirty="0">
                <a:effectLst/>
              </a:rPr>
              <a:t>Magic</a:t>
            </a:r>
          </a:p>
        </p:txBody>
      </p:sp>
    </p:spTree>
    <p:extLst>
      <p:ext uri="{BB962C8B-B14F-4D97-AF65-F5344CB8AC3E}">
        <p14:creationId xmlns:p14="http://schemas.microsoft.com/office/powerpoint/2010/main" val="261354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
                                        </p:tgtEl>
                                        <p:attrNameLst>
                                          <p:attrName>style.visibility</p:attrName>
                                        </p:attrNameLst>
                                      </p:cBhvr>
                                      <p:to>
                                        <p:strVal val="visible"/>
                                      </p:to>
                                    </p:set>
                                    <p:anim calcmode="lin" valueType="num">
                                      <p:cBhvr additive="base">
                                        <p:cTn id="7" dur="500" fill="hold"/>
                                        <p:tgtEl>
                                          <p:spTgt spid="16"/>
                                        </p:tgtEl>
                                        <p:attrNameLst>
                                          <p:attrName>ppt_x</p:attrName>
                                        </p:attrNameLst>
                                      </p:cBhvr>
                                      <p:tavLst>
                                        <p:tav tm="0">
                                          <p:val>
                                            <p:strVal val="0-#ppt_w/2"/>
                                          </p:val>
                                        </p:tav>
                                        <p:tav tm="100000">
                                          <p:val>
                                            <p:strVal val="#ppt_x"/>
                                          </p:val>
                                        </p:tav>
                                      </p:tavLst>
                                    </p:anim>
                                    <p:anim calcmode="lin" valueType="num">
                                      <p:cBhvr additive="base">
                                        <p:cTn id="8"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5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 name="Picture 10" descr="Image result for machine learning"/>
          <p:cNvPicPr>
            <a:picLocks noChangeAspect="1" noChangeArrowheads="1"/>
          </p:cNvPicPr>
          <p:nvPr/>
        </p:nvPicPr>
        <p:blipFill rotWithShape="1">
          <a:blip r:embed="rId2">
            <a:extLst>
              <a:ext uri="{28A0092B-C50C-407E-A947-70E740481C1C}">
                <a14:useLocalDpi xmlns:a14="http://schemas.microsoft.com/office/drawing/2010/main" val="0"/>
              </a:ext>
            </a:extLst>
          </a:blip>
          <a:srcRect l="31280"/>
          <a:stretch/>
        </p:blipFill>
        <p:spPr bwMode="auto">
          <a:xfrm flipH="1">
            <a:off x="238123" y="685800"/>
            <a:ext cx="3190877" cy="2751581"/>
          </a:xfrm>
          <a:prstGeom prst="rect">
            <a:avLst/>
          </a:prstGeom>
          <a:noFill/>
          <a:extLst>
            <a:ext uri="{909E8E84-426E-40DD-AFC4-6F175D3DCCD1}">
              <a14:hiddenFill xmlns:a14="http://schemas.microsoft.com/office/drawing/2010/main">
                <a:solidFill>
                  <a:srgbClr val="FFFFFF"/>
                </a:solidFill>
              </a14:hiddenFill>
            </a:ext>
          </a:extLst>
        </p:spPr>
      </p:pic>
      <p:sp>
        <p:nvSpPr>
          <p:cNvPr id="7"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3" name="Content Placeholder 2"/>
          <p:cNvSpPr>
            <a:spLocks noGrp="1"/>
          </p:cNvSpPr>
          <p:nvPr>
            <p:ph idx="1"/>
          </p:nvPr>
        </p:nvSpPr>
        <p:spPr>
          <a:xfrm>
            <a:off x="228600" y="3733801"/>
            <a:ext cx="3048000" cy="2362199"/>
          </a:xfrm>
        </p:spPr>
        <p:txBody>
          <a:bodyPr/>
          <a:lstStyle/>
          <a:p>
            <a:pPr marL="114300" lvl="1" indent="0" algn="ctr" eaLnBrk="1" hangingPunct="1">
              <a:buNone/>
              <a:defRPr/>
            </a:pPr>
            <a:r>
              <a:rPr lang="tr-TR" altLang="en-US" sz="2800" dirty="0">
                <a:latin typeface="Times New Roman" panose="02020603050405020304" pitchFamily="18" charset="0"/>
                <a:cs typeface="Times New Roman" panose="02020603050405020304" pitchFamily="18" charset="0"/>
              </a:rPr>
              <a:t>Machine learning </a:t>
            </a:r>
            <a:r>
              <a:rPr lang="en-CA" altLang="en-US" sz="2800" dirty="0">
                <a:latin typeface="Times New Roman" panose="02020603050405020304" pitchFamily="18" charset="0"/>
                <a:cs typeface="Times New Roman" panose="02020603050405020304" pitchFamily="18" charset="0"/>
              </a:rPr>
              <a:t>often succeeds</a:t>
            </a:r>
            <a:br>
              <a:rPr lang="en-CA" altLang="en-US" sz="2800" dirty="0">
                <a:latin typeface="Times New Roman" panose="02020603050405020304" pitchFamily="18" charset="0"/>
                <a:cs typeface="Times New Roman" panose="02020603050405020304" pitchFamily="18" charset="0"/>
              </a:rPr>
            </a:br>
            <a:r>
              <a:rPr lang="en-CA" altLang="en-US" sz="2800" dirty="0">
                <a:latin typeface="Times New Roman" panose="02020603050405020304" pitchFamily="18" charset="0"/>
                <a:cs typeface="Times New Roman" panose="02020603050405020304" pitchFamily="18" charset="0"/>
              </a:rPr>
              <a:t> when standard p</a:t>
            </a:r>
            <a:r>
              <a:rPr lang="tr-TR" altLang="en-US" sz="2800" dirty="0">
                <a:latin typeface="Times New Roman" panose="02020603050405020304" pitchFamily="18" charset="0"/>
                <a:cs typeface="Times New Roman" panose="02020603050405020304" pitchFamily="18" charset="0"/>
              </a:rPr>
              <a:t>rogramming</a:t>
            </a:r>
            <a:r>
              <a:rPr lang="en-CA" altLang="en-US" sz="2800" dirty="0">
                <a:latin typeface="Times New Roman" panose="02020603050405020304" pitchFamily="18" charset="0"/>
                <a:cs typeface="Times New Roman" panose="02020603050405020304" pitchFamily="18" charset="0"/>
              </a:rPr>
              <a:t> fails. </a:t>
            </a:r>
            <a:r>
              <a:rPr lang="tr-TR" altLang="en-US" sz="2800" dirty="0">
                <a:latin typeface="Times New Roman" panose="02020603050405020304" pitchFamily="18" charset="0"/>
                <a:cs typeface="Times New Roman" panose="02020603050405020304" pitchFamily="18" charset="0"/>
              </a:rPr>
              <a:t> </a:t>
            </a:r>
            <a:br>
              <a:rPr lang="en-CA" altLang="en-US" sz="2800" dirty="0">
                <a:latin typeface="Times New Roman" panose="02020603050405020304" pitchFamily="18" charset="0"/>
                <a:cs typeface="Times New Roman" panose="02020603050405020304" pitchFamily="18" charset="0"/>
              </a:rPr>
            </a:br>
            <a:endParaRPr lang="tr-TR" altLang="en-US" sz="2800" dirty="0">
              <a:latin typeface="Times New Roman" panose="02020603050405020304" pitchFamily="18" charset="0"/>
              <a:cs typeface="Times New Roman" panose="02020603050405020304" pitchFamily="18" charset="0"/>
            </a:endParaRPr>
          </a:p>
        </p:txBody>
      </p:sp>
      <p:grpSp>
        <p:nvGrpSpPr>
          <p:cNvPr id="5" name="Group 4"/>
          <p:cNvGrpSpPr/>
          <p:nvPr/>
        </p:nvGrpSpPr>
        <p:grpSpPr>
          <a:xfrm>
            <a:off x="3200400" y="699977"/>
            <a:ext cx="3048000" cy="4329223"/>
            <a:chOff x="3200400" y="699977"/>
            <a:chExt cx="3048000" cy="4329223"/>
          </a:xfrm>
        </p:grpSpPr>
        <p:pic>
          <p:nvPicPr>
            <p:cNvPr id="14" name="Picture 2" descr="Related image"/>
            <p:cNvPicPr>
              <a:picLocks noChangeAspect="1" noChangeArrowheads="1"/>
            </p:cNvPicPr>
            <p:nvPr/>
          </p:nvPicPr>
          <p:blipFill rotWithShape="1">
            <a:blip r:embed="rId3">
              <a:extLst>
                <a:ext uri="{28A0092B-C50C-407E-A947-70E740481C1C}">
                  <a14:useLocalDpi xmlns:a14="http://schemas.microsoft.com/office/drawing/2010/main" val="0"/>
                </a:ext>
              </a:extLst>
            </a:blip>
            <a:srcRect l="50000" b="2439"/>
            <a:stretch/>
          </p:blipFill>
          <p:spPr bwMode="auto">
            <a:xfrm>
              <a:off x="3607984" y="699977"/>
              <a:ext cx="2216166" cy="2868823"/>
            </a:xfrm>
            <a:prstGeom prst="rect">
              <a:avLst/>
            </a:prstGeom>
            <a:noFill/>
            <a:extLst>
              <a:ext uri="{909E8E84-426E-40DD-AFC4-6F175D3DCCD1}">
                <a14:hiddenFill xmlns:a14="http://schemas.microsoft.com/office/drawing/2010/main">
                  <a:solidFill>
                    <a:srgbClr val="FFFFFF"/>
                  </a:solidFill>
                </a14:hiddenFill>
              </a:ext>
            </a:extLst>
          </p:spPr>
        </p:pic>
        <p:sp>
          <p:nvSpPr>
            <p:cNvPr id="15" name="Content Placeholder 2"/>
            <p:cNvSpPr txBox="1">
              <a:spLocks/>
            </p:cNvSpPr>
            <p:nvPr/>
          </p:nvSpPr>
          <p:spPr bwMode="auto">
            <a:xfrm>
              <a:off x="3200400" y="3962400"/>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May make to world much </a:t>
              </a:r>
            </a:p>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better.</a:t>
              </a:r>
              <a:endParaRPr lang="tr-TR" altLang="en-US" sz="2800" kern="0" dirty="0">
                <a:latin typeface="Times New Roman" panose="02020603050405020304" pitchFamily="18" charset="0"/>
                <a:cs typeface="Times New Roman" panose="02020603050405020304" pitchFamily="18" charset="0"/>
              </a:endParaRPr>
            </a:p>
          </p:txBody>
        </p:sp>
      </p:grpSp>
      <p:grpSp>
        <p:nvGrpSpPr>
          <p:cNvPr id="6" name="Group 5"/>
          <p:cNvGrpSpPr/>
          <p:nvPr/>
        </p:nvGrpSpPr>
        <p:grpSpPr>
          <a:xfrm>
            <a:off x="5983060" y="838200"/>
            <a:ext cx="3160940" cy="4267200"/>
            <a:chOff x="5983060" y="838200"/>
            <a:chExt cx="3160940" cy="4267200"/>
          </a:xfrm>
        </p:grpSpPr>
        <p:sp>
          <p:nvSpPr>
            <p:cNvPr id="16" name="Content Placeholder 2"/>
            <p:cNvSpPr txBox="1">
              <a:spLocks/>
            </p:cNvSpPr>
            <p:nvPr/>
          </p:nvSpPr>
          <p:spPr bwMode="auto">
            <a:xfrm>
              <a:off x="6096000" y="4038600"/>
              <a:ext cx="3048000" cy="10668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marL="114300" lvl="1" indent="0" algn="ctr" eaLnBrk="1" hangingPunct="1">
                <a:buFontTx/>
                <a:buNone/>
                <a:defRPr/>
              </a:pPr>
              <a:r>
                <a:rPr lang="en-CA" altLang="en-US" sz="2800" kern="0" dirty="0">
                  <a:latin typeface="Times New Roman" panose="02020603050405020304" pitchFamily="18" charset="0"/>
                  <a:cs typeface="Times New Roman" panose="02020603050405020304" pitchFamily="18" charset="0"/>
                </a:rPr>
                <a:t>May make to world much scarier.</a:t>
              </a:r>
              <a:endParaRPr lang="tr-TR" altLang="en-US" sz="2800" kern="0" dirty="0">
                <a:latin typeface="Times New Roman" panose="02020603050405020304" pitchFamily="18" charset="0"/>
                <a:cs typeface="Times New Roman" panose="02020603050405020304" pitchFamily="18" charset="0"/>
              </a:endParaRPr>
            </a:p>
          </p:txBody>
        </p:sp>
        <p:pic>
          <p:nvPicPr>
            <p:cNvPr id="17" name="Picture 4"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33333" t="-2997"/>
            <a:stretch/>
          </p:blipFill>
          <p:spPr bwMode="auto">
            <a:xfrm flipH="1">
              <a:off x="5983060" y="838200"/>
              <a:ext cx="3008540" cy="2514599"/>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171675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ppt_x"/>
                                          </p:val>
                                        </p:tav>
                                        <p:tav tm="100000">
                                          <p:val>
                                            <p:strVal val="#ppt_x"/>
                                          </p:val>
                                        </p:tav>
                                      </p:tavLst>
                                    </p:anim>
                                    <p:anim calcmode="lin" valueType="num">
                                      <p:cBhvr additive="base">
                                        <p:cTn id="8" dur="500" fill="hold"/>
                                        <p:tgtEl>
                                          <p:spTgt spid="3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
                                            <p:txEl>
                                              <p:pRg st="0" end="0"/>
                                            </p:txEl>
                                          </p:spTgt>
                                        </p:tgtEl>
                                        <p:attrNameLst>
                                          <p:attrName>style.visibility</p:attrName>
                                        </p:attrNameLst>
                                      </p:cBhvr>
                                      <p:to>
                                        <p:strVal val="visible"/>
                                      </p:to>
                                    </p:set>
                                    <p:anim calcmode="lin" valueType="num">
                                      <p:cBhvr additive="base">
                                        <p:cTn id="11" dur="500" fill="hold"/>
                                        <p:tgtEl>
                                          <p:spTgt spid="13">
                                            <p:txEl>
                                              <p:pRg st="0" end="0"/>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5"/>
                                        </p:tgtEl>
                                        <p:attrNameLst>
                                          <p:attrName>style.visibility</p:attrName>
                                        </p:attrNameLst>
                                      </p:cBhvr>
                                      <p:to>
                                        <p:strVal val="visible"/>
                                      </p:to>
                                    </p:set>
                                    <p:anim calcmode="lin" valueType="num">
                                      <p:cBhvr additive="base">
                                        <p:cTn id="17" dur="500" fill="hold"/>
                                        <p:tgtEl>
                                          <p:spTgt spid="5"/>
                                        </p:tgtEl>
                                        <p:attrNameLst>
                                          <p:attrName>ppt_x</p:attrName>
                                        </p:attrNameLst>
                                      </p:cBhvr>
                                      <p:tavLst>
                                        <p:tav tm="0">
                                          <p:val>
                                            <p:strVal val="#ppt_x"/>
                                          </p:val>
                                        </p:tav>
                                        <p:tav tm="100000">
                                          <p:val>
                                            <p:strVal val="#ppt_x"/>
                                          </p:val>
                                        </p:tav>
                                      </p:tavLst>
                                    </p:anim>
                                    <p:anim calcmode="lin" valueType="num">
                                      <p:cBhvr additive="base">
                                        <p:cTn id="18"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6"/>
                                        </p:tgtEl>
                                        <p:attrNameLst>
                                          <p:attrName>style.visibility</p:attrName>
                                        </p:attrNameLst>
                                      </p:cBhvr>
                                      <p:to>
                                        <p:strVal val="visible"/>
                                      </p:to>
                                    </p:set>
                                    <p:anim calcmode="lin" valueType="num">
                                      <p:cBhvr additive="base">
                                        <p:cTn id="23" dur="500" fill="hold"/>
                                        <p:tgtEl>
                                          <p:spTgt spid="6"/>
                                        </p:tgtEl>
                                        <p:attrNameLst>
                                          <p:attrName>ppt_x</p:attrName>
                                        </p:attrNameLst>
                                      </p:cBhvr>
                                      <p:tavLst>
                                        <p:tav tm="0">
                                          <p:val>
                                            <p:strVal val="#ppt_x"/>
                                          </p:val>
                                        </p:tav>
                                        <p:tav tm="100000">
                                          <p:val>
                                            <p:strVal val="#ppt_x"/>
                                          </p:val>
                                        </p:tav>
                                      </p:tavLst>
                                    </p:anim>
                                    <p:anim calcmode="lin" valueType="num">
                                      <p:cBhvr additive="base">
                                        <p:cTn id="24"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build="p"/>
    </p:bldLst>
  </p:timing>
</p:sld>
</file>

<file path=ppt/slides/slide5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572631"/>
                <a:ext cx="9338913" cy="267765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Overview: </a:t>
                </a:r>
                <a:r>
                  <a:rPr lang="en-US" altLang="en-US" sz="2800" dirty="0">
                    <a:latin typeface="Times New Roman" pitchFamily="18" charset="0"/>
                  </a:rPr>
                  <a:t>Machine learning with a supervisor to help.</a:t>
                </a:r>
              </a:p>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Steepest gradient descent</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572631"/>
                <a:ext cx="9338913" cy="2677656"/>
              </a:xfrm>
              <a:prstGeom prst="rect">
                <a:avLst/>
              </a:prstGeom>
              <a:blipFill>
                <a:blip r:embed="rId3"/>
                <a:stretch>
                  <a:fillRect t="-2506" b="-546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 Gradient Descent</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4"/>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5" name="TextBox 44"/>
              <p:cNvSpPr txBox="1"/>
              <p:nvPr/>
            </p:nvSpPr>
            <p:spPr>
              <a:xfrm>
                <a:off x="1714328" y="1909941"/>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5" name="TextBox 44"/>
              <p:cNvSpPr txBox="1">
                <a:spLocks noRot="1" noChangeAspect="1" noMove="1" noResize="1" noEditPoints="1" noAdjustHandles="1" noChangeArrowheads="1" noChangeShapeType="1" noTextEdit="1"/>
              </p:cNvSpPr>
              <p:nvPr/>
            </p:nvSpPr>
            <p:spPr>
              <a:xfrm>
                <a:off x="1714328" y="1909941"/>
                <a:ext cx="4830297" cy="436786"/>
              </a:xfrm>
              <a:prstGeom prst="rect">
                <a:avLst/>
              </a:prstGeom>
              <a:blipFill>
                <a:blip r:embed="rId5"/>
                <a:stretch>
                  <a:fillRect l="-4414" t="-23611" b="-48611"/>
                </a:stretch>
              </a:blipFill>
            </p:spPr>
            <p:txBody>
              <a:bodyPr/>
              <a:lstStyle/>
              <a:p>
                <a:r>
                  <a:rPr lang="en-CA">
                    <a:noFill/>
                  </a:rPr>
                  <a:t> </a:t>
                </a:r>
              </a:p>
            </p:txBody>
          </p:sp>
        </mc:Fallback>
      </mc:AlternateContent>
      <p:grpSp>
        <p:nvGrpSpPr>
          <p:cNvPr id="50" name="Group 49"/>
          <p:cNvGrpSpPr/>
          <p:nvPr/>
        </p:nvGrpSpPr>
        <p:grpSpPr>
          <a:xfrm>
            <a:off x="4185729" y="4624408"/>
            <a:ext cx="4848408" cy="1928792"/>
            <a:chOff x="990600" y="571500"/>
            <a:chExt cx="7145283" cy="2781300"/>
          </a:xfrm>
        </p:grpSpPr>
        <p:sp>
          <p:nvSpPr>
            <p:cNvPr id="51" name="Rectangle 50"/>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52" name="Picture 6" descr="Image result for convolutional neural network"/>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53" name="Rectangle 52"/>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54" name="Rectangle 53"/>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55" name="Rectangle 54"/>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56" name="Rectangle 55"/>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57" name="Rectangle 56"/>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58" name="Rectangle 57"/>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59" name="Rectangle 58"/>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60" name="Rectangle 59"/>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61" name="Rectangle 60"/>
            <p:cNvSpPr/>
            <p:nvPr/>
          </p:nvSpPr>
          <p:spPr>
            <a:xfrm>
              <a:off x="6873072" y="2047818"/>
              <a:ext cx="696024" cy="381541"/>
            </a:xfrm>
            <a:prstGeom prst="rect">
              <a:avLst/>
            </a:prstGeom>
          </p:spPr>
          <p:txBody>
            <a:bodyPr wrap="non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62" name="Rectangle 61"/>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63" name="Rectangle 62"/>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mc:AlternateContent xmlns:mc="http://schemas.openxmlformats.org/markup-compatibility/2006" xmlns:a14="http://schemas.microsoft.com/office/drawing/2010/main">
        <mc:Choice Requires="a14">
          <p:sp>
            <p:nvSpPr>
              <p:cNvPr id="2" name="Rectangle 1"/>
              <p:cNvSpPr/>
              <p:nvPr/>
            </p:nvSpPr>
            <p:spPr>
              <a:xfrm>
                <a:off x="2625001" y="960580"/>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 name="Rectangle 1"/>
              <p:cNvSpPr>
                <a:spLocks noRot="1" noChangeAspect="1" noMove="1" noResize="1" noEditPoints="1" noAdjustHandles="1" noChangeArrowheads="1" noChangeShapeType="1" noTextEdit="1"/>
              </p:cNvSpPr>
              <p:nvPr/>
            </p:nvSpPr>
            <p:spPr>
              <a:xfrm>
                <a:off x="2625001" y="960580"/>
                <a:ext cx="4918799" cy="523220"/>
              </a:xfrm>
              <a:prstGeom prst="rect">
                <a:avLst/>
              </a:prstGeom>
              <a:blipFill>
                <a:blip r:embed="rId7"/>
                <a:stretch>
                  <a:fillRect l="-2602" t="-12941" r="-1363"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1" name="TextBox 40"/>
              <p:cNvSpPr txBox="1"/>
              <p:nvPr/>
            </p:nvSpPr>
            <p:spPr>
              <a:xfrm>
                <a:off x="3306880" y="23102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41" name="TextBox 40"/>
              <p:cNvSpPr txBox="1">
                <a:spLocks noRot="1" noChangeAspect="1" noMove="1" noResize="1" noEditPoints="1" noAdjustHandles="1" noChangeArrowheads="1" noChangeShapeType="1" noTextEdit="1"/>
              </p:cNvSpPr>
              <p:nvPr/>
            </p:nvSpPr>
            <p:spPr>
              <a:xfrm>
                <a:off x="3306880" y="2310224"/>
                <a:ext cx="3716402" cy="464101"/>
              </a:xfrm>
              <a:prstGeom prst="rect">
                <a:avLst/>
              </a:prstGeom>
              <a:blipFill>
                <a:blip r:embed="rId8"/>
                <a:stretch>
                  <a:fillRect/>
                </a:stretch>
              </a:blipFill>
            </p:spPr>
            <p:txBody>
              <a:bodyPr/>
              <a:lstStyle/>
              <a:p>
                <a:r>
                  <a:rPr lang="en-CA">
                    <a:noFill/>
                  </a:rPr>
                  <a:t> </a:t>
                </a:r>
              </a:p>
            </p:txBody>
          </p:sp>
        </mc:Fallback>
      </mc:AlternateContent>
      <p:sp>
        <p:nvSpPr>
          <p:cNvPr id="42" name="Freeform 41"/>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43" name="Group 42"/>
          <p:cNvGrpSpPr/>
          <p:nvPr/>
        </p:nvGrpSpPr>
        <p:grpSpPr>
          <a:xfrm>
            <a:off x="914400" y="5007360"/>
            <a:ext cx="2280320" cy="794760"/>
            <a:chOff x="912128" y="5007360"/>
            <a:chExt cx="2280320" cy="794760"/>
          </a:xfrm>
        </p:grpSpPr>
        <p:cxnSp>
          <p:nvCxnSpPr>
            <p:cNvPr id="46" name="Straight Connector 45"/>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47" name="Straight Connector 46"/>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48" name="Straight Connector 47"/>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49" name="Straight Connector 48"/>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64" name="Straight Connector 63"/>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6" name="Straight Connector 65"/>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7" name="Straight Connector 66"/>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8" name="Straight Connector 67"/>
            <p:cNvCxnSpPr/>
            <p:nvPr/>
          </p:nvCxnSpPr>
          <p:spPr bwMode="auto">
            <a:xfrm>
              <a:off x="2893612" y="5470524"/>
              <a:ext cx="0" cy="146436"/>
            </a:xfrm>
            <a:prstGeom prst="line">
              <a:avLst/>
            </a:prstGeom>
            <a:noFill/>
            <a:ln w="12700" cap="sq" cmpd="sng" algn="ctr">
              <a:solidFill>
                <a:schemeClr val="accent1"/>
              </a:solidFill>
              <a:prstDash val="solid"/>
              <a:round/>
              <a:headEnd type="none" w="med" len="med"/>
              <a:tailEnd type="none" w="med" len="med"/>
            </a:ln>
            <a:effectLst/>
          </p:spPr>
        </p:cxnSp>
        <p:cxnSp>
          <p:nvCxnSpPr>
            <p:cNvPr id="69" name="Straight Connector 68"/>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70" name="Straight Connector 69"/>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p:pic>
        <p:nvPicPr>
          <p:cNvPr id="71" name="Picture 6" descr="Image result for gradient descent"/>
          <p:cNvPicPr>
            <a:picLocks noGrp="1" noChangeAspect="1" noChangeArrowheads="1"/>
          </p:cNvPicPr>
          <p:nvPr>
            <p:ph idx="1"/>
          </p:nvPr>
        </p:nvPicPr>
        <p:blipFill>
          <a:blip r:embed="rId9">
            <a:extLst>
              <a:ext uri="{28A0092B-C50C-407E-A947-70E740481C1C}">
                <a14:useLocalDpi xmlns:a14="http://schemas.microsoft.com/office/drawing/2010/main" val="0"/>
              </a:ext>
            </a:extLst>
          </a:blip>
          <a:srcRect/>
          <a:stretch>
            <a:fillRect/>
          </a:stretch>
        </p:blipFill>
        <p:spPr bwMode="auto">
          <a:xfrm>
            <a:off x="5220830" y="2743200"/>
            <a:ext cx="3465970" cy="1828328"/>
          </a:xfrm>
          <a:prstGeom prst="rect">
            <a:avLst/>
          </a:prstGeom>
          <a:noFill/>
          <a:extLst>
            <a:ext uri="{909E8E84-426E-40DD-AFC4-6F175D3DCCD1}">
              <a14:hiddenFill xmlns:a14="http://schemas.microsoft.com/office/drawing/2010/main">
                <a:solidFill>
                  <a:srgbClr val="FFFFFF"/>
                </a:solidFill>
              </a14:hiddenFill>
            </a:ext>
          </a:extLst>
        </p:spPr>
      </p:pic>
      <p:grpSp>
        <p:nvGrpSpPr>
          <p:cNvPr id="72" name="Group 71"/>
          <p:cNvGrpSpPr/>
          <p:nvPr/>
        </p:nvGrpSpPr>
        <p:grpSpPr>
          <a:xfrm>
            <a:off x="5276808" y="3255580"/>
            <a:ext cx="2931305" cy="1315948"/>
            <a:chOff x="4267200" y="4182070"/>
            <a:chExt cx="4038600" cy="2519065"/>
          </a:xfrm>
        </p:grpSpPr>
        <p:sp>
          <p:nvSpPr>
            <p:cNvPr id="73" name="Rectangle 72"/>
            <p:cNvSpPr/>
            <p:nvPr/>
          </p:nvSpPr>
          <p:spPr>
            <a:xfrm>
              <a:off x="4982718" y="6239470"/>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74" name="Rectangle 73"/>
            <p:cNvSpPr/>
            <p:nvPr/>
          </p:nvSpPr>
          <p:spPr>
            <a:xfrm>
              <a:off x="7802118" y="6010870"/>
              <a:ext cx="5036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75" name="Rectangle 74"/>
            <p:cNvSpPr/>
            <p:nvPr/>
          </p:nvSpPr>
          <p:spPr>
            <a:xfrm>
              <a:off x="4267200" y="41820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grpSp>
    </p:spTree>
    <p:extLst>
      <p:ext uri="{BB962C8B-B14F-4D97-AF65-F5344CB8AC3E}">
        <p14:creationId xmlns:p14="http://schemas.microsoft.com/office/powerpoint/2010/main" val="3733408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0" end="0"/>
                                            </p:txEl>
                                          </p:spTgt>
                                        </p:tgtEl>
                                        <p:attrNameLst>
                                          <p:attrName>style.visibility</p:attrName>
                                        </p:attrNameLst>
                                      </p:cBhvr>
                                      <p:to>
                                        <p:strVal val="visible"/>
                                      </p:to>
                                    </p:set>
                                    <p:anim calcmode="lin" valueType="num">
                                      <p:cBhvr additive="base">
                                        <p:cTn id="7" dur="500" fill="hold"/>
                                        <p:tgtEl>
                                          <p:spTgt spid="104963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49633">
                                            <p:txEl>
                                              <p:pRg st="1" end="1"/>
                                            </p:txEl>
                                          </p:spTgt>
                                        </p:tgtEl>
                                        <p:attrNameLst>
                                          <p:attrName>style.visibility</p:attrName>
                                        </p:attrNameLst>
                                      </p:cBhvr>
                                      <p:to>
                                        <p:strVal val="visible"/>
                                      </p:to>
                                    </p:set>
                                    <p:anim calcmode="lin" valueType="num">
                                      <p:cBhvr additive="base">
                                        <p:cTn id="13"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4963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1049636"/>
                                        </p:tgtEl>
                                        <p:attrNameLst>
                                          <p:attrName>style.visibility</p:attrName>
                                        </p:attrNameLst>
                                      </p:cBhvr>
                                      <p:to>
                                        <p:strVal val="visible"/>
                                      </p:to>
                                    </p:set>
                                    <p:anim calcmode="lin" valueType="num">
                                      <p:cBhvr additive="base">
                                        <p:cTn id="17" dur="500" fill="hold"/>
                                        <p:tgtEl>
                                          <p:spTgt spid="1049636"/>
                                        </p:tgtEl>
                                        <p:attrNameLst>
                                          <p:attrName>ppt_x</p:attrName>
                                        </p:attrNameLst>
                                      </p:cBhvr>
                                      <p:tavLst>
                                        <p:tav tm="0">
                                          <p:val>
                                            <p:strVal val="0-#ppt_w/2"/>
                                          </p:val>
                                        </p:tav>
                                        <p:tav tm="100000">
                                          <p:val>
                                            <p:strVal val="#ppt_x"/>
                                          </p:val>
                                        </p:tav>
                                      </p:tavLst>
                                    </p:anim>
                                    <p:anim calcmode="lin" valueType="num">
                                      <p:cBhvr additive="base">
                                        <p:cTn id="18" dur="500" fill="hold"/>
                                        <p:tgtEl>
                                          <p:spTgt spid="1049636"/>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1049633">
                                            <p:txEl>
                                              <p:pRg st="2" end="2"/>
                                            </p:txEl>
                                          </p:spTgt>
                                        </p:tgtEl>
                                        <p:attrNameLst>
                                          <p:attrName>style.visibility</p:attrName>
                                        </p:attrNameLst>
                                      </p:cBhvr>
                                      <p:to>
                                        <p:strVal val="visible"/>
                                      </p:to>
                                    </p:set>
                                    <p:anim calcmode="lin" valueType="num">
                                      <p:cBhvr additive="base">
                                        <p:cTn id="27"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1049633">
                                            <p:txEl>
                                              <p:pRg st="2" end="2"/>
                                            </p:txEl>
                                          </p:spTgt>
                                        </p:tgtEl>
                                        <p:attrNameLst>
                                          <p:attrName>ppt_y</p:attrName>
                                        </p:attrNameLst>
                                      </p:cBhvr>
                                      <p:tavLst>
                                        <p:tav tm="0">
                                          <p:val>
                                            <p:strVal val="#ppt_y"/>
                                          </p:val>
                                        </p:tav>
                                        <p:tav tm="100000">
                                          <p:val>
                                            <p:strVal val="#ppt_y"/>
                                          </p:val>
                                        </p:tav>
                                      </p:tavLst>
                                    </p:anim>
                                  </p:childTnLst>
                                </p:cTn>
                              </p:par>
                              <p:par>
                                <p:cTn id="29" presetID="2" presetClass="entr" presetSubtype="8" fill="hold" nodeType="withEffect">
                                  <p:stCondLst>
                                    <p:cond delay="0"/>
                                  </p:stCondLst>
                                  <p:childTnLst>
                                    <p:set>
                                      <p:cBhvr>
                                        <p:cTn id="30" dur="1" fill="hold">
                                          <p:stCondLst>
                                            <p:cond delay="0"/>
                                          </p:stCondLst>
                                        </p:cTn>
                                        <p:tgtEl>
                                          <p:spTgt spid="50"/>
                                        </p:tgtEl>
                                        <p:attrNameLst>
                                          <p:attrName>style.visibility</p:attrName>
                                        </p:attrNameLst>
                                      </p:cBhvr>
                                      <p:to>
                                        <p:strVal val="visible"/>
                                      </p:to>
                                    </p:set>
                                    <p:anim calcmode="lin" valueType="num">
                                      <p:cBhvr additive="base">
                                        <p:cTn id="31" dur="500" fill="hold"/>
                                        <p:tgtEl>
                                          <p:spTgt spid="50"/>
                                        </p:tgtEl>
                                        <p:attrNameLst>
                                          <p:attrName>ppt_x</p:attrName>
                                        </p:attrNameLst>
                                      </p:cBhvr>
                                      <p:tavLst>
                                        <p:tav tm="0">
                                          <p:val>
                                            <p:strVal val="0-#ppt_w/2"/>
                                          </p:val>
                                        </p:tav>
                                        <p:tav tm="100000">
                                          <p:val>
                                            <p:strVal val="#ppt_x"/>
                                          </p:val>
                                        </p:tav>
                                      </p:tavLst>
                                    </p:anim>
                                    <p:anim calcmode="lin" valueType="num">
                                      <p:cBhvr additive="base">
                                        <p:cTn id="32" dur="500" fill="hold"/>
                                        <p:tgtEl>
                                          <p:spTgt spid="50"/>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42"/>
                                        </p:tgtEl>
                                        <p:attrNameLst>
                                          <p:attrName>style.visibility</p:attrName>
                                        </p:attrNameLst>
                                      </p:cBhvr>
                                      <p:to>
                                        <p:strVal val="visible"/>
                                      </p:to>
                                    </p:set>
                                    <p:anim calcmode="lin" valueType="num">
                                      <p:cBhvr additive="base">
                                        <p:cTn id="35" dur="500" fill="hold"/>
                                        <p:tgtEl>
                                          <p:spTgt spid="42"/>
                                        </p:tgtEl>
                                        <p:attrNameLst>
                                          <p:attrName>ppt_x</p:attrName>
                                        </p:attrNameLst>
                                      </p:cBhvr>
                                      <p:tavLst>
                                        <p:tav tm="0">
                                          <p:val>
                                            <p:strVal val="0-#ppt_w/2"/>
                                          </p:val>
                                        </p:tav>
                                        <p:tav tm="100000">
                                          <p:val>
                                            <p:strVal val="#ppt_x"/>
                                          </p:val>
                                        </p:tav>
                                      </p:tavLst>
                                    </p:anim>
                                    <p:anim calcmode="lin" valueType="num">
                                      <p:cBhvr additive="base">
                                        <p:cTn id="36"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49633">
                                            <p:txEl>
                                              <p:pRg st="3" end="3"/>
                                            </p:txEl>
                                          </p:spTgt>
                                        </p:tgtEl>
                                        <p:attrNameLst>
                                          <p:attrName>style.visibility</p:attrName>
                                        </p:attrNameLst>
                                      </p:cBhvr>
                                      <p:to>
                                        <p:strVal val="visible"/>
                                      </p:to>
                                    </p:set>
                                    <p:anim calcmode="lin" valueType="num">
                                      <p:cBhvr additive="base">
                                        <p:cTn id="41"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49633">
                                            <p:txEl>
                                              <p:pRg st="3" end="3"/>
                                            </p:txEl>
                                          </p:spTgt>
                                        </p:tgtEl>
                                        <p:attrNameLst>
                                          <p:attrName>ppt_y</p:attrName>
                                        </p:attrNameLst>
                                      </p:cBhvr>
                                      <p:tavLst>
                                        <p:tav tm="0">
                                          <p:val>
                                            <p:strVal val="#ppt_y"/>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43"/>
                                        </p:tgtEl>
                                        <p:attrNameLst>
                                          <p:attrName>style.visibility</p:attrName>
                                        </p:attrNameLst>
                                      </p:cBhvr>
                                      <p:to>
                                        <p:strVal val="visible"/>
                                      </p:to>
                                    </p:set>
                                    <p:anim calcmode="lin" valueType="num">
                                      <p:cBhvr additive="base">
                                        <p:cTn id="45" dur="500" fill="hold"/>
                                        <p:tgtEl>
                                          <p:spTgt spid="43"/>
                                        </p:tgtEl>
                                        <p:attrNameLst>
                                          <p:attrName>ppt_x</p:attrName>
                                        </p:attrNameLst>
                                      </p:cBhvr>
                                      <p:tavLst>
                                        <p:tav tm="0">
                                          <p:val>
                                            <p:strVal val="0-#ppt_w/2"/>
                                          </p:val>
                                        </p:tav>
                                        <p:tav tm="100000">
                                          <p:val>
                                            <p:strVal val="#ppt_x"/>
                                          </p:val>
                                        </p:tav>
                                      </p:tavLst>
                                    </p:anim>
                                    <p:anim calcmode="lin" valueType="num">
                                      <p:cBhvr additive="base">
                                        <p:cTn id="46" dur="500" fill="hold"/>
                                        <p:tgtEl>
                                          <p:spTgt spid="4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45"/>
                                        </p:tgtEl>
                                        <p:attrNameLst>
                                          <p:attrName>style.visibility</p:attrName>
                                        </p:attrNameLst>
                                      </p:cBhvr>
                                      <p:to>
                                        <p:strVal val="visible"/>
                                      </p:to>
                                    </p:set>
                                    <p:anim calcmode="lin" valueType="num">
                                      <p:cBhvr additive="base">
                                        <p:cTn id="49" dur="500" fill="hold"/>
                                        <p:tgtEl>
                                          <p:spTgt spid="45"/>
                                        </p:tgtEl>
                                        <p:attrNameLst>
                                          <p:attrName>ppt_x</p:attrName>
                                        </p:attrNameLst>
                                      </p:cBhvr>
                                      <p:tavLst>
                                        <p:tav tm="0">
                                          <p:val>
                                            <p:strVal val="0-#ppt_w/2"/>
                                          </p:val>
                                        </p:tav>
                                        <p:tav tm="100000">
                                          <p:val>
                                            <p:strVal val="#ppt_x"/>
                                          </p:val>
                                        </p:tav>
                                      </p:tavLst>
                                    </p:anim>
                                    <p:anim calcmode="lin" valueType="num">
                                      <p:cBhvr additive="base">
                                        <p:cTn id="50"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8" fill="hold" nodeType="clickEffect">
                                  <p:stCondLst>
                                    <p:cond delay="0"/>
                                  </p:stCondLst>
                                  <p:childTnLst>
                                    <p:set>
                                      <p:cBhvr>
                                        <p:cTn id="54" dur="1" fill="hold">
                                          <p:stCondLst>
                                            <p:cond delay="0"/>
                                          </p:stCondLst>
                                        </p:cTn>
                                        <p:tgtEl>
                                          <p:spTgt spid="1049633">
                                            <p:txEl>
                                              <p:pRg st="4" end="4"/>
                                            </p:txEl>
                                          </p:spTgt>
                                        </p:tgtEl>
                                        <p:attrNameLst>
                                          <p:attrName>style.visibility</p:attrName>
                                        </p:attrNameLst>
                                      </p:cBhvr>
                                      <p:to>
                                        <p:strVal val="visible"/>
                                      </p:to>
                                    </p:set>
                                    <p:anim calcmode="lin" valueType="num">
                                      <p:cBhvr additive="base">
                                        <p:cTn id="55" dur="500" fill="hold"/>
                                        <p:tgtEl>
                                          <p:spTgt spid="1049633">
                                            <p:txEl>
                                              <p:pRg st="4" end="4"/>
                                            </p:txEl>
                                          </p:spTgt>
                                        </p:tgtEl>
                                        <p:attrNameLst>
                                          <p:attrName>ppt_x</p:attrName>
                                        </p:attrNameLst>
                                      </p:cBhvr>
                                      <p:tavLst>
                                        <p:tav tm="0">
                                          <p:val>
                                            <p:strVal val="0-#ppt_w/2"/>
                                          </p:val>
                                        </p:tav>
                                        <p:tav tm="100000">
                                          <p:val>
                                            <p:strVal val="#ppt_x"/>
                                          </p:val>
                                        </p:tav>
                                      </p:tavLst>
                                    </p:anim>
                                    <p:anim calcmode="lin" valueType="num">
                                      <p:cBhvr additive="base">
                                        <p:cTn id="56" dur="500" fill="hold"/>
                                        <p:tgtEl>
                                          <p:spTgt spid="1049633">
                                            <p:txEl>
                                              <p:pRg st="4" end="4"/>
                                            </p:txEl>
                                          </p:spTgt>
                                        </p:tgtEl>
                                        <p:attrNameLst>
                                          <p:attrName>ppt_y</p:attrName>
                                        </p:attrNameLst>
                                      </p:cBhvr>
                                      <p:tavLst>
                                        <p:tav tm="0">
                                          <p:val>
                                            <p:strVal val="#ppt_y"/>
                                          </p:val>
                                        </p:tav>
                                        <p:tav tm="100000">
                                          <p:val>
                                            <p:strVal val="#ppt_y"/>
                                          </p:val>
                                        </p:tav>
                                      </p:tavLst>
                                    </p:anim>
                                  </p:childTnLst>
                                </p:cTn>
                              </p:par>
                              <p:par>
                                <p:cTn id="57" presetID="2" presetClass="entr" presetSubtype="8" fill="hold" grpId="0" nodeType="withEffect">
                                  <p:stCondLst>
                                    <p:cond delay="0"/>
                                  </p:stCondLst>
                                  <p:childTnLst>
                                    <p:set>
                                      <p:cBhvr>
                                        <p:cTn id="58" dur="1" fill="hold">
                                          <p:stCondLst>
                                            <p:cond delay="0"/>
                                          </p:stCondLst>
                                        </p:cTn>
                                        <p:tgtEl>
                                          <p:spTgt spid="41"/>
                                        </p:tgtEl>
                                        <p:attrNameLst>
                                          <p:attrName>style.visibility</p:attrName>
                                        </p:attrNameLst>
                                      </p:cBhvr>
                                      <p:to>
                                        <p:strVal val="visible"/>
                                      </p:to>
                                    </p:set>
                                    <p:anim calcmode="lin" valueType="num">
                                      <p:cBhvr additive="base">
                                        <p:cTn id="59" dur="500" fill="hold"/>
                                        <p:tgtEl>
                                          <p:spTgt spid="41"/>
                                        </p:tgtEl>
                                        <p:attrNameLst>
                                          <p:attrName>ppt_x</p:attrName>
                                        </p:attrNameLst>
                                      </p:cBhvr>
                                      <p:tavLst>
                                        <p:tav tm="0">
                                          <p:val>
                                            <p:strVal val="0-#ppt_w/2"/>
                                          </p:val>
                                        </p:tav>
                                        <p:tav tm="100000">
                                          <p:val>
                                            <p:strVal val="#ppt_x"/>
                                          </p:val>
                                        </p:tav>
                                      </p:tavLst>
                                    </p:anim>
                                    <p:anim calcmode="lin" valueType="num">
                                      <p:cBhvr additive="base">
                                        <p:cTn id="60" dur="500" fill="hold"/>
                                        <p:tgtEl>
                                          <p:spTgt spid="4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049633">
                                            <p:txEl>
                                              <p:pRg st="5" end="5"/>
                                            </p:txEl>
                                          </p:spTgt>
                                        </p:tgtEl>
                                        <p:attrNameLst>
                                          <p:attrName>style.visibility</p:attrName>
                                        </p:attrNameLst>
                                      </p:cBhvr>
                                      <p:to>
                                        <p:strVal val="visible"/>
                                      </p:to>
                                    </p:set>
                                    <p:anim calcmode="lin" valueType="num">
                                      <p:cBhvr additive="base">
                                        <p:cTn id="65" dur="500" fill="hold"/>
                                        <p:tgtEl>
                                          <p:spTgt spid="1049633">
                                            <p:txEl>
                                              <p:pRg st="5" end="5"/>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49633">
                                            <p:txEl>
                                              <p:pRg st="5" end="5"/>
                                            </p:txEl>
                                          </p:spTgt>
                                        </p:tgtEl>
                                        <p:attrNameLst>
                                          <p:attrName>ppt_y</p:attrName>
                                        </p:attrNameLst>
                                      </p:cBhvr>
                                      <p:tavLst>
                                        <p:tav tm="0">
                                          <p:val>
                                            <p:strVal val="#ppt_y"/>
                                          </p:val>
                                        </p:tav>
                                        <p:tav tm="100000">
                                          <p:val>
                                            <p:strVal val="#ppt_y"/>
                                          </p:val>
                                        </p:tav>
                                      </p:tavLst>
                                    </p:anim>
                                  </p:childTnLst>
                                </p:cTn>
                              </p:par>
                              <p:par>
                                <p:cTn id="67" presetID="2" presetClass="entr" presetSubtype="8" fill="hold" nodeType="withEffect">
                                  <p:stCondLst>
                                    <p:cond delay="0"/>
                                  </p:stCondLst>
                                  <p:childTnLst>
                                    <p:set>
                                      <p:cBhvr>
                                        <p:cTn id="68" dur="1" fill="hold">
                                          <p:stCondLst>
                                            <p:cond delay="0"/>
                                          </p:stCondLst>
                                        </p:cTn>
                                        <p:tgtEl>
                                          <p:spTgt spid="71"/>
                                        </p:tgtEl>
                                        <p:attrNameLst>
                                          <p:attrName>style.visibility</p:attrName>
                                        </p:attrNameLst>
                                      </p:cBhvr>
                                      <p:to>
                                        <p:strVal val="visible"/>
                                      </p:to>
                                    </p:set>
                                    <p:anim calcmode="lin" valueType="num">
                                      <p:cBhvr additive="base">
                                        <p:cTn id="69" dur="500" fill="hold"/>
                                        <p:tgtEl>
                                          <p:spTgt spid="71"/>
                                        </p:tgtEl>
                                        <p:attrNameLst>
                                          <p:attrName>ppt_x</p:attrName>
                                        </p:attrNameLst>
                                      </p:cBhvr>
                                      <p:tavLst>
                                        <p:tav tm="0">
                                          <p:val>
                                            <p:strVal val="0-#ppt_w/2"/>
                                          </p:val>
                                        </p:tav>
                                        <p:tav tm="100000">
                                          <p:val>
                                            <p:strVal val="#ppt_x"/>
                                          </p:val>
                                        </p:tav>
                                      </p:tavLst>
                                    </p:anim>
                                    <p:anim calcmode="lin" valueType="num">
                                      <p:cBhvr additive="base">
                                        <p:cTn id="70" dur="500" fill="hold"/>
                                        <p:tgtEl>
                                          <p:spTgt spid="71"/>
                                        </p:tgtEl>
                                        <p:attrNameLst>
                                          <p:attrName>ppt_y</p:attrName>
                                        </p:attrNameLst>
                                      </p:cBhvr>
                                      <p:tavLst>
                                        <p:tav tm="0">
                                          <p:val>
                                            <p:strVal val="#ppt_y"/>
                                          </p:val>
                                        </p:tav>
                                        <p:tav tm="100000">
                                          <p:val>
                                            <p:strVal val="#ppt_y"/>
                                          </p:val>
                                        </p:tav>
                                      </p:tavLst>
                                    </p:anim>
                                  </p:childTnLst>
                                </p:cTn>
                              </p:par>
                              <p:par>
                                <p:cTn id="71" presetID="2" presetClass="entr" presetSubtype="8" fill="hold" nodeType="withEffect">
                                  <p:stCondLst>
                                    <p:cond delay="0"/>
                                  </p:stCondLst>
                                  <p:childTnLst>
                                    <p:set>
                                      <p:cBhvr>
                                        <p:cTn id="72" dur="1" fill="hold">
                                          <p:stCondLst>
                                            <p:cond delay="0"/>
                                          </p:stCondLst>
                                        </p:cTn>
                                        <p:tgtEl>
                                          <p:spTgt spid="72"/>
                                        </p:tgtEl>
                                        <p:attrNameLst>
                                          <p:attrName>style.visibility</p:attrName>
                                        </p:attrNameLst>
                                      </p:cBhvr>
                                      <p:to>
                                        <p:strVal val="visible"/>
                                      </p:to>
                                    </p:set>
                                    <p:anim calcmode="lin" valueType="num">
                                      <p:cBhvr additive="base">
                                        <p:cTn id="73" dur="500" fill="hold"/>
                                        <p:tgtEl>
                                          <p:spTgt spid="72"/>
                                        </p:tgtEl>
                                        <p:attrNameLst>
                                          <p:attrName>ppt_x</p:attrName>
                                        </p:attrNameLst>
                                      </p:cBhvr>
                                      <p:tavLst>
                                        <p:tav tm="0">
                                          <p:val>
                                            <p:strVal val="0-#ppt_w/2"/>
                                          </p:val>
                                        </p:tav>
                                        <p:tav tm="100000">
                                          <p:val>
                                            <p:strVal val="#ppt_x"/>
                                          </p:val>
                                        </p:tav>
                                      </p:tavLst>
                                    </p:anim>
                                    <p:anim calcmode="lin" valueType="num">
                                      <p:cBhvr additive="base">
                                        <p:cTn id="74"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5" grpId="0"/>
      <p:bldP spid="2" grpId="0"/>
      <p:bldP spid="41" grpId="0"/>
      <p:bldP spid="42" grpId="0" animBg="1"/>
    </p:bldLst>
  </p:timing>
</p:sld>
</file>

<file path=ppt/slides/slide5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762000" y="2133600"/>
            <a:ext cx="8305800" cy="4610135"/>
            <a:chOff x="762000" y="2133600"/>
            <a:chExt cx="8305800" cy="4610135"/>
          </a:xfrm>
        </p:grpSpPr>
        <p:pic>
          <p:nvPicPr>
            <p:cNvPr id="27"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9800" y="4213894"/>
              <a:ext cx="3048000" cy="2529841"/>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10" descr="dd00786_"/>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696200" y="2790645"/>
              <a:ext cx="1322741" cy="132415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32" name="Picture 2" descr="Image result for noses"/>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953780" y="4209161"/>
              <a:ext cx="1666220" cy="988436"/>
            </a:xfrm>
            <a:prstGeom prst="rect">
              <a:avLst/>
            </a:prstGeom>
            <a:noFill/>
            <a:extLst>
              <a:ext uri="{909E8E84-426E-40DD-AFC4-6F175D3DCCD1}">
                <a14:hiddenFill xmlns:a14="http://schemas.microsoft.com/office/drawing/2010/main">
                  <a:solidFill>
                    <a:srgbClr val="FFFFFF"/>
                  </a:solidFill>
                </a14:hiddenFill>
              </a:ext>
            </a:extLst>
          </p:spPr>
        </p:pic>
        <p:sp>
          <p:nvSpPr>
            <p:cNvPr id="35" name="Text Box 33"/>
            <p:cNvSpPr txBox="1">
              <a:spLocks noChangeArrowheads="1"/>
            </p:cNvSpPr>
            <p:nvPr/>
          </p:nvSpPr>
          <p:spPr bwMode="auto">
            <a:xfrm>
              <a:off x="762000" y="2133600"/>
              <a:ext cx="52578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Abstract Thinking</a:t>
              </a:r>
              <a:endParaRPr lang="en-US" altLang="en-US" sz="2800" dirty="0">
                <a:latin typeface="Times New Roman" pitchFamily="18" charset="0"/>
                <a:sym typeface="Symbol" panose="05050102010706020507" pitchFamily="18" charset="2"/>
              </a:endParaRPr>
            </a:p>
            <a:p>
              <a:pPr>
                <a:spcBef>
                  <a:spcPct val="0"/>
                </a:spcBef>
              </a:pPr>
              <a:r>
                <a:rPr lang="en-US" altLang="en-US" sz="2800" dirty="0">
                  <a:latin typeface="Times New Roman" pitchFamily="18" charset="0"/>
                  <a:sym typeface="Symbol" panose="05050102010706020507" pitchFamily="18" charset="2"/>
                </a:rPr>
                <a:t>The </a:t>
              </a:r>
              <a:r>
                <a:rPr lang="en-US" altLang="en-US" sz="2800" dirty="0" err="1">
                  <a:latin typeface="Times New Roman" pitchFamily="18" charset="0"/>
                  <a:sym typeface="Symbol" panose="05050102010706020507" pitchFamily="18" charset="2"/>
                </a:rPr>
                <a:t>simplisticity</a:t>
              </a:r>
              <a:r>
                <a:rPr lang="en-US" altLang="en-US" sz="2800" dirty="0">
                  <a:latin typeface="Times New Roman" pitchFamily="18" charset="0"/>
                  <a:sym typeface="Symbol" panose="05050102010706020507" pitchFamily="18" charset="2"/>
                </a:rPr>
                <a:t> is that what </a:t>
              </a:r>
              <a:br>
                <a:rPr lang="en-US" altLang="en-US" sz="2800" dirty="0">
                  <a:latin typeface="Times New Roman" pitchFamily="18" charset="0"/>
                  <a:sym typeface="Symbol" panose="05050102010706020507" pitchFamily="18" charset="2"/>
                </a:rPr>
              </a:br>
              <a:r>
                <a:rPr lang="en-US" altLang="en-US" sz="2800" dirty="0">
                  <a:latin typeface="Times New Roman" pitchFamily="18" charset="0"/>
                  <a:sym typeface="Symbol" panose="05050102010706020507" pitchFamily="18" charset="2"/>
                </a:rPr>
                <a:t>we are saying here works for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any model of machine </a:t>
              </a:r>
            </a:p>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any computational problem. </a:t>
              </a:r>
            </a:p>
          </p:txBody>
        </p:sp>
      </p:grpSp>
      <p:sp>
        <p:nvSpPr>
          <p:cNvPr id="36"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 Gradient Descent</a:t>
            </a:r>
          </a:p>
        </p:txBody>
      </p:sp>
    </p:spTree>
    <p:extLst>
      <p:ext uri="{BB962C8B-B14F-4D97-AF65-F5344CB8AC3E}">
        <p14:creationId xmlns:p14="http://schemas.microsoft.com/office/powerpoint/2010/main" val="2032091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80" name="Group 79"/>
          <p:cNvGrpSpPr/>
          <p:nvPr/>
        </p:nvGrpSpPr>
        <p:grpSpPr>
          <a:xfrm>
            <a:off x="6603434" y="5333308"/>
            <a:ext cx="2388166" cy="1442431"/>
            <a:chOff x="6483672" y="5173013"/>
            <a:chExt cx="2388166" cy="1442431"/>
          </a:xfrm>
        </p:grpSpPr>
        <p:grpSp>
          <p:nvGrpSpPr>
            <p:cNvPr id="135" name="Group 134"/>
            <p:cNvGrpSpPr/>
            <p:nvPr/>
          </p:nvGrpSpPr>
          <p:grpSpPr>
            <a:xfrm>
              <a:off x="6483672" y="5173013"/>
              <a:ext cx="2388166" cy="1442431"/>
              <a:chOff x="6483672" y="5173013"/>
              <a:chExt cx="2388166" cy="1442431"/>
            </a:xfrm>
          </p:grpSpPr>
          <p:grpSp>
            <p:nvGrpSpPr>
              <p:cNvPr id="137" name="Group 136"/>
              <p:cNvGrpSpPr/>
              <p:nvPr/>
            </p:nvGrpSpPr>
            <p:grpSpPr>
              <a:xfrm>
                <a:off x="6483672" y="5173013"/>
                <a:ext cx="2388166" cy="1442431"/>
                <a:chOff x="6483672" y="5173013"/>
                <a:chExt cx="2388166" cy="1442431"/>
              </a:xfrm>
            </p:grpSpPr>
            <p:cxnSp>
              <p:nvCxnSpPr>
                <p:cNvPr id="151" name="Straight Connector 15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52" name="Straight Connector 15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8" name="Group 137"/>
              <p:cNvGrpSpPr/>
              <p:nvPr/>
            </p:nvGrpSpPr>
            <p:grpSpPr>
              <a:xfrm>
                <a:off x="6805519" y="5344704"/>
                <a:ext cx="1639329" cy="678340"/>
                <a:chOff x="6805519" y="5344704"/>
                <a:chExt cx="1639329" cy="678340"/>
              </a:xfrm>
            </p:grpSpPr>
            <p:sp>
              <p:nvSpPr>
                <p:cNvPr id="139" name="Oval 138"/>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7" name="Oval 146"/>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8" name="Oval 147"/>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Oval 14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0" name="Oval 14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36" name="Freeform 135"/>
            <p:cNvSpPr/>
            <p:nvPr/>
          </p:nvSpPr>
          <p:spPr>
            <a:xfrm>
              <a:off x="6746370" y="5386365"/>
              <a:ext cx="1894611" cy="775315"/>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1" name="Group 80"/>
          <p:cNvGrpSpPr/>
          <p:nvPr/>
        </p:nvGrpSpPr>
        <p:grpSpPr>
          <a:xfrm>
            <a:off x="3707835" y="5339369"/>
            <a:ext cx="2388165" cy="1442431"/>
            <a:chOff x="2963950" y="5101903"/>
            <a:chExt cx="2388165" cy="1442431"/>
          </a:xfrm>
        </p:grpSpPr>
        <p:grpSp>
          <p:nvGrpSpPr>
            <p:cNvPr id="117" name="Group 116"/>
            <p:cNvGrpSpPr/>
            <p:nvPr/>
          </p:nvGrpSpPr>
          <p:grpSpPr>
            <a:xfrm>
              <a:off x="2963950" y="5101903"/>
              <a:ext cx="2388165" cy="1442431"/>
              <a:chOff x="2963950" y="5101903"/>
              <a:chExt cx="2388165" cy="1442431"/>
            </a:xfrm>
          </p:grpSpPr>
          <p:grpSp>
            <p:nvGrpSpPr>
              <p:cNvPr id="119" name="Group 118"/>
              <p:cNvGrpSpPr/>
              <p:nvPr/>
            </p:nvGrpSpPr>
            <p:grpSpPr>
              <a:xfrm>
                <a:off x="2963950" y="5101903"/>
                <a:ext cx="2388165" cy="1442431"/>
                <a:chOff x="2963950" y="5101903"/>
                <a:chExt cx="2388165" cy="1442431"/>
              </a:xfrm>
            </p:grpSpPr>
            <p:cxnSp>
              <p:nvCxnSpPr>
                <p:cNvPr id="133" name="Straight Connector 132"/>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4" name="Straight Connector 133"/>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20" name="Group 119"/>
              <p:cNvGrpSpPr/>
              <p:nvPr/>
            </p:nvGrpSpPr>
            <p:grpSpPr>
              <a:xfrm>
                <a:off x="3285797" y="5273594"/>
                <a:ext cx="1639331" cy="678340"/>
                <a:chOff x="875410" y="4942080"/>
                <a:chExt cx="2353800" cy="860040"/>
              </a:xfrm>
            </p:grpSpPr>
            <p:sp>
              <p:nvSpPr>
                <p:cNvPr id="121" name="Oval 12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0" name="Oval 12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1" name="Oval 13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2" name="Oval 13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8" name="Freeform 117"/>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2" name="Group 81"/>
          <p:cNvGrpSpPr/>
          <p:nvPr/>
        </p:nvGrpSpPr>
        <p:grpSpPr>
          <a:xfrm>
            <a:off x="829192" y="5339369"/>
            <a:ext cx="2388166" cy="1442431"/>
            <a:chOff x="76200" y="5339369"/>
            <a:chExt cx="2388166" cy="1442431"/>
          </a:xfrm>
        </p:grpSpPr>
        <p:grpSp>
          <p:nvGrpSpPr>
            <p:cNvPr id="83" name="Group 82"/>
            <p:cNvGrpSpPr/>
            <p:nvPr/>
          </p:nvGrpSpPr>
          <p:grpSpPr>
            <a:xfrm>
              <a:off x="76200" y="5339369"/>
              <a:ext cx="2388166" cy="1442431"/>
              <a:chOff x="311472" y="5173013"/>
              <a:chExt cx="2388166" cy="1442431"/>
            </a:xfrm>
          </p:grpSpPr>
          <p:grpSp>
            <p:nvGrpSpPr>
              <p:cNvPr id="85" name="Group 84"/>
              <p:cNvGrpSpPr/>
              <p:nvPr/>
            </p:nvGrpSpPr>
            <p:grpSpPr>
              <a:xfrm>
                <a:off x="311472" y="5173013"/>
                <a:ext cx="2388166" cy="1442431"/>
                <a:chOff x="311472" y="5173013"/>
                <a:chExt cx="2388166" cy="1442431"/>
              </a:xfrm>
            </p:grpSpPr>
            <p:cxnSp>
              <p:nvCxnSpPr>
                <p:cNvPr id="114" name="Straight Connector 113"/>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6" name="Group 85"/>
              <p:cNvGrpSpPr/>
              <p:nvPr/>
            </p:nvGrpSpPr>
            <p:grpSpPr>
              <a:xfrm>
                <a:off x="633319" y="5344704"/>
                <a:ext cx="1639331" cy="678340"/>
                <a:chOff x="875410" y="4942080"/>
                <a:chExt cx="2353800" cy="860040"/>
              </a:xfrm>
            </p:grpSpPr>
            <p:sp>
              <p:nvSpPr>
                <p:cNvPr id="87" name="Oval 86"/>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4" name="Oval 93"/>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3" name="Oval 112"/>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84" name="Straight Connector 83"/>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nvGrpSpPr>
          <p:cNvPr id="42" name="Group 41"/>
          <p:cNvGrpSpPr/>
          <p:nvPr/>
        </p:nvGrpSpPr>
        <p:grpSpPr>
          <a:xfrm>
            <a:off x="-76200" y="228600"/>
            <a:ext cx="9448800" cy="4916507"/>
            <a:chOff x="-76200" y="228600"/>
            <a:chExt cx="9448800" cy="49165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5" name="Rectangle 74"/>
            <p:cNvSpPr/>
            <p:nvPr/>
          </p:nvSpPr>
          <p:spPr>
            <a:xfrm>
              <a:off x="829192" y="4191000"/>
              <a:ext cx="8086208"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of </a:t>
              </a:r>
              <a:r>
                <a:rPr lang="en-CA" altLang="en-US" dirty="0">
                  <a:solidFill>
                    <a:srgbClr val="66FF33"/>
                  </a:solidFill>
                  <a:cs typeface="Times New Roman" panose="02020603050405020304" pitchFamily="18" charset="0"/>
                  <a:sym typeface="Symbol" panose="05050102010706020507" pitchFamily="18" charset="2"/>
                </a:rPr>
                <a:t>Machine</a:t>
              </a:r>
            </a:p>
            <a:p>
              <a:pPr marL="285750" algn="ctr"/>
              <a:r>
                <a:rPr lang="en-CA" altLang="en-US" dirty="0" err="1">
                  <a:cs typeface="Times New Roman" panose="02020603050405020304" pitchFamily="18" charset="0"/>
                  <a:sym typeface="Symbol" panose="05050102010706020507" pitchFamily="18" charset="2"/>
                </a:rPr>
                <a:t>Eg</a:t>
              </a:r>
              <a:r>
                <a:rPr lang="en-CA" altLang="en-US" dirty="0">
                  <a:cs typeface="Times New Roman" panose="02020603050405020304" pitchFamily="18" charset="0"/>
                  <a:sym typeface="Symbol" panose="05050102010706020507" pitchFamily="18" charset="2"/>
                </a:rPr>
                <a:t> number of values </a:t>
              </a:r>
              <a:r>
                <a:rPr lang="en-CA" altLang="en-US" i="1" dirty="0">
                  <a:solidFill>
                    <a:srgbClr val="66FF33"/>
                  </a:solidFill>
                  <a:cs typeface="Times New Roman" panose="02020603050405020304" pitchFamily="18" charset="0"/>
                  <a:sym typeface="Symbol" panose="05050102010706020507" pitchFamily="18" charset="2"/>
                </a:rPr>
                <a:t>m </a:t>
              </a:r>
              <a:r>
                <a:rPr lang="en-CA" altLang="en-US" dirty="0">
                  <a:cs typeface="Times New Roman" panose="02020603050405020304" pitchFamily="18" charset="0"/>
                  <a:sym typeface="Symbol" panose="05050102010706020507" pitchFamily="18" charset="2"/>
                </a:rPr>
                <a:t>describing it.</a:t>
              </a:r>
            </a:p>
          </p:txBody>
        </p: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4" name="Rectangle 153"/>
            <p:cNvSpPr/>
            <p:nvPr/>
          </p:nvSpPr>
          <p:spPr>
            <a:xfrm>
              <a:off x="5867400" y="3581400"/>
              <a:ext cx="3505200" cy="523220"/>
            </a:xfrm>
            <a:prstGeom prst="rect">
              <a:avLst/>
            </a:prstGeom>
          </p:spPr>
          <p:txBody>
            <a:bodyPr wrap="square">
              <a:spAutoFit/>
            </a:bodyPr>
            <a:lstStyle/>
            <a:p>
              <a:pPr marL="285750" algn="ctr"/>
              <a:r>
                <a:rPr lang="en-CA" altLang="en-US" i="1" dirty="0">
                  <a:solidFill>
                    <a:srgbClr val="FF00FF"/>
                  </a:solidFill>
                  <a:cs typeface="Times New Roman" panose="02020603050405020304" pitchFamily="18" charset="0"/>
                  <a:sym typeface="Symbol" panose="05050102010706020507" pitchFamily="18" charset="2"/>
                </a:rPr>
                <a:t>D</a:t>
              </a:r>
              <a:r>
                <a:rPr lang="en-CA" altLang="en-US" dirty="0">
                  <a:cs typeface="Times New Roman" panose="02020603050405020304" pitchFamily="18" charset="0"/>
                  <a:sym typeface="Symbol" panose="05050102010706020507" pitchFamily="18" charset="2"/>
                </a:rPr>
                <a:t> Training Inputs</a:t>
              </a:r>
            </a:p>
          </p:txBody>
        </p:sp>
        <p:sp>
          <p:nvSpPr>
            <p:cNvPr id="155" name="Rectangle 154"/>
            <p:cNvSpPr/>
            <p:nvPr/>
          </p:nvSpPr>
          <p:spPr>
            <a:xfrm>
              <a:off x="6198127" y="2905780"/>
              <a:ext cx="3022073" cy="523220"/>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General Inputs</a:t>
              </a:r>
            </a:p>
          </p:txBody>
        </p:sp>
      </p:grpSp>
      <p:grpSp>
        <p:nvGrpSpPr>
          <p:cNvPr id="3" name="Group 2"/>
          <p:cNvGrpSpPr/>
          <p:nvPr/>
        </p:nvGrpSpPr>
        <p:grpSpPr>
          <a:xfrm>
            <a:off x="1721696" y="533400"/>
            <a:ext cx="8108104" cy="4014289"/>
            <a:chOff x="1721696" y="533400"/>
            <a:chExt cx="8108104" cy="4014289"/>
          </a:xfrm>
        </p:grpSpPr>
        <p:grpSp>
          <p:nvGrpSpPr>
            <p:cNvPr id="73" name="Group 72"/>
            <p:cNvGrpSpPr/>
            <p:nvPr/>
          </p:nvGrpSpPr>
          <p:grpSpPr>
            <a:xfrm>
              <a:off x="1721696" y="533400"/>
              <a:ext cx="8108104" cy="4014289"/>
              <a:chOff x="1721696" y="533400"/>
              <a:chExt cx="8108104" cy="4014289"/>
            </a:xfrm>
          </p:grpSpPr>
          <p:sp>
            <p:nvSpPr>
              <p:cNvPr id="74" name="Up-Down Arrow 73"/>
              <p:cNvSpPr/>
              <p:nvPr/>
            </p:nvSpPr>
            <p:spPr>
              <a:xfrm>
                <a:off x="1721696" y="1600200"/>
                <a:ext cx="183304" cy="2628000"/>
              </a:xfrm>
              <a:prstGeom prst="upDownArrow">
                <a:avLst/>
              </a:prstGeom>
              <a:ln>
                <a:solidFill>
                  <a:schemeClr val="hlink"/>
                </a:solidFill>
              </a:ln>
            </p:spPr>
            <p:txBody>
              <a:bodyPr wrap="square" rtlCol="0" anchor="ctr">
                <a:spAutoFit/>
              </a:bodyPr>
              <a:lstStyle/>
              <a:p>
                <a:pPr algn="l"/>
                <a:endParaRPr lang="en-CA" sz="2400" dirty="0"/>
              </a:p>
            </p:txBody>
          </p:sp>
          <p:sp>
            <p:nvSpPr>
              <p:cNvPr id="77" name="Rectangle 76"/>
              <p:cNvSpPr/>
              <p:nvPr/>
            </p:nvSpPr>
            <p:spPr>
              <a:xfrm>
                <a:off x="1743592" y="533400"/>
                <a:ext cx="8086208" cy="1384995"/>
              </a:xfrm>
              <a:prstGeom prst="rect">
                <a:avLst/>
              </a:prstGeom>
            </p:spPr>
            <p:txBody>
              <a:bodyPr wrap="square">
                <a:spAutoFit/>
              </a:bodyPr>
              <a:lstStyle/>
              <a:p>
                <a:pPr marL="285750"/>
                <a:r>
                  <a:rPr lang="en-CA" altLang="en-US" dirty="0" err="1">
                    <a:solidFill>
                      <a:schemeClr val="tx2"/>
                    </a:solidFill>
                    <a:cs typeface="Times New Roman" panose="02020603050405020304" pitchFamily="18" charset="0"/>
                    <a:sym typeface="Symbol" panose="05050102010706020507" pitchFamily="18" charset="2"/>
                  </a:rPr>
                  <a:t>Underfitting</a:t>
                </a:r>
                <a:r>
                  <a:rPr lang="en-CA" altLang="en-US" dirty="0">
                    <a:solidFill>
                      <a:schemeClr val="tx2"/>
                    </a:solidFill>
                    <a:cs typeface="Times New Roman" panose="02020603050405020304" pitchFamily="18" charset="0"/>
                    <a:sym typeface="Symbol" panose="05050102010706020507" pitchFamily="18" charset="2"/>
                  </a:rPr>
                  <a:t>:</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just don’t have the capacity</a:t>
                </a:r>
              </a:p>
              <a:p>
                <a:pPr marL="285750"/>
                <a:r>
                  <a:rPr lang="en-CA" altLang="en-US" dirty="0">
                    <a:cs typeface="Times New Roman" panose="02020603050405020304" pitchFamily="18" charset="0"/>
                    <a:sym typeface="Symbol" panose="05050102010706020507" pitchFamily="18" charset="2"/>
                  </a:rPr>
                  <a:t>     you cant learn the material.</a:t>
                </a:r>
              </a:p>
            </p:txBody>
          </p:sp>
          <p:pic>
            <p:nvPicPr>
              <p:cNvPr id="79"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43712" y="1981200"/>
                <a:ext cx="2566488" cy="2566489"/>
              </a:xfrm>
              <a:prstGeom prst="rect">
                <a:avLst/>
              </a:prstGeom>
              <a:noFill/>
              <a:extLst>
                <a:ext uri="{909E8E84-426E-40DD-AFC4-6F175D3DCCD1}">
                  <a14:hiddenFill xmlns:a14="http://schemas.microsoft.com/office/drawing/2010/main">
                    <a:solidFill>
                      <a:srgbClr val="FFFFFF"/>
                    </a:solidFill>
                  </a14:hiddenFill>
                </a:ext>
              </a:extLst>
            </p:spPr>
          </p:pic>
        </p:grpSp>
        <p:sp>
          <p:nvSpPr>
            <p:cNvPr id="98" name="Rectangle 97"/>
            <p:cNvSpPr/>
            <p:nvPr/>
          </p:nvSpPr>
          <p:spPr>
            <a:xfrm>
              <a:off x="4137587" y="533400"/>
              <a:ext cx="1636987" cy="523220"/>
            </a:xfrm>
            <a:prstGeom prst="rect">
              <a:avLst/>
            </a:prstGeom>
          </p:spPr>
          <p:txBody>
            <a:bodyPr wrap="none">
              <a:spAutoFit/>
            </a:bodyPr>
            <a:lstStyle/>
            <a:p>
              <a:r>
                <a:rPr lang="en-US" altLang="en-US" dirty="0"/>
                <a:t> </a:t>
              </a:r>
              <a:r>
                <a:rPr lang="en-US" altLang="en-US" i="1" dirty="0">
                  <a:solidFill>
                    <a:srgbClr val="66FF33"/>
                  </a:solidFill>
                </a:rPr>
                <a:t>m</a:t>
              </a:r>
              <a:r>
                <a:rPr lang="en-US" altLang="en-US" i="1" dirty="0"/>
                <a:t> &lt;&lt; </a:t>
              </a:r>
              <a:r>
                <a:rPr lang="en-CA" altLang="en-US" i="1" dirty="0">
                  <a:solidFill>
                    <a:srgbClr val="FF00FF"/>
                  </a:solidFill>
                </a:rPr>
                <a:t>D</a:t>
              </a:r>
              <a:r>
                <a:rPr lang="en-CA" altLang="en-US" i="1" dirty="0"/>
                <a:t>, </a:t>
              </a:r>
              <a:endParaRPr lang="en-CA" dirty="0"/>
            </a:p>
          </p:txBody>
        </p:sp>
      </p:grpSp>
    </p:spTree>
    <p:extLst>
      <p:ext uri="{BB962C8B-B14F-4D97-AF65-F5344CB8AC3E}">
        <p14:creationId xmlns:p14="http://schemas.microsoft.com/office/powerpoint/2010/main" val="7665384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 calcmode="lin" valueType="num">
                                      <p:cBhvr additive="base">
                                        <p:cTn id="7" dur="500" fill="hold"/>
                                        <p:tgtEl>
                                          <p:spTgt spid="42"/>
                                        </p:tgtEl>
                                        <p:attrNameLst>
                                          <p:attrName>ppt_x</p:attrName>
                                        </p:attrNameLst>
                                      </p:cBhvr>
                                      <p:tavLst>
                                        <p:tav tm="0">
                                          <p:val>
                                            <p:strVal val="0-#ppt_w/2"/>
                                          </p:val>
                                        </p:tav>
                                        <p:tav tm="100000">
                                          <p:val>
                                            <p:strVal val="#ppt_x"/>
                                          </p:val>
                                        </p:tav>
                                      </p:tavLst>
                                    </p:anim>
                                    <p:anim calcmode="lin" valueType="num">
                                      <p:cBhvr additive="base">
                                        <p:cTn id="8"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
                                        </p:tgtEl>
                                        <p:attrNameLst>
                                          <p:attrName>style.visibility</p:attrName>
                                        </p:attrNameLst>
                                      </p:cBhvr>
                                      <p:to>
                                        <p:strVal val="visible"/>
                                      </p:to>
                                    </p:set>
                                    <p:anim calcmode="lin" valueType="num">
                                      <p:cBhvr additive="base">
                                        <p:cTn id="13" dur="500" fill="hold"/>
                                        <p:tgtEl>
                                          <p:spTgt spid="3"/>
                                        </p:tgtEl>
                                        <p:attrNameLst>
                                          <p:attrName>ppt_x</p:attrName>
                                        </p:attrNameLst>
                                      </p:cBhvr>
                                      <p:tavLst>
                                        <p:tav tm="0">
                                          <p:val>
                                            <p:strVal val="0-#ppt_w/2"/>
                                          </p:val>
                                        </p:tav>
                                        <p:tav tm="100000">
                                          <p:val>
                                            <p:strVal val="#ppt_x"/>
                                          </p:val>
                                        </p:tav>
                                      </p:tavLst>
                                    </p:anim>
                                    <p:anim calcmode="lin" valueType="num">
                                      <p:cBhvr additive="base">
                                        <p:cTn id="14"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80" name="Group 79"/>
          <p:cNvGrpSpPr/>
          <p:nvPr/>
        </p:nvGrpSpPr>
        <p:grpSpPr>
          <a:xfrm>
            <a:off x="6603434" y="5333308"/>
            <a:ext cx="2388166" cy="1442431"/>
            <a:chOff x="6483672" y="5173013"/>
            <a:chExt cx="2388166" cy="1442431"/>
          </a:xfrm>
        </p:grpSpPr>
        <p:grpSp>
          <p:nvGrpSpPr>
            <p:cNvPr id="135" name="Group 134"/>
            <p:cNvGrpSpPr/>
            <p:nvPr/>
          </p:nvGrpSpPr>
          <p:grpSpPr>
            <a:xfrm>
              <a:off x="6483672" y="5173013"/>
              <a:ext cx="2388166" cy="1442431"/>
              <a:chOff x="6483672" y="5173013"/>
              <a:chExt cx="2388166" cy="1442431"/>
            </a:xfrm>
          </p:grpSpPr>
          <p:grpSp>
            <p:nvGrpSpPr>
              <p:cNvPr id="137" name="Group 136"/>
              <p:cNvGrpSpPr/>
              <p:nvPr/>
            </p:nvGrpSpPr>
            <p:grpSpPr>
              <a:xfrm>
                <a:off x="6483672" y="5173013"/>
                <a:ext cx="2388166" cy="1442431"/>
                <a:chOff x="6483672" y="5173013"/>
                <a:chExt cx="2388166" cy="1442431"/>
              </a:xfrm>
            </p:grpSpPr>
            <p:cxnSp>
              <p:nvCxnSpPr>
                <p:cNvPr id="151" name="Straight Connector 15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52" name="Straight Connector 15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8" name="Group 137"/>
              <p:cNvGrpSpPr/>
              <p:nvPr/>
            </p:nvGrpSpPr>
            <p:grpSpPr>
              <a:xfrm>
                <a:off x="6805519" y="5344704"/>
                <a:ext cx="1639329" cy="678340"/>
                <a:chOff x="6805519" y="5344704"/>
                <a:chExt cx="1639329" cy="678340"/>
              </a:xfrm>
            </p:grpSpPr>
            <p:sp>
              <p:nvSpPr>
                <p:cNvPr id="139" name="Oval 138"/>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7" name="Oval 146"/>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8" name="Oval 147"/>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Oval 14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0" name="Oval 14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36" name="Freeform 135"/>
            <p:cNvSpPr/>
            <p:nvPr/>
          </p:nvSpPr>
          <p:spPr>
            <a:xfrm>
              <a:off x="6746370" y="5386365"/>
              <a:ext cx="1894611" cy="775315"/>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1" name="Group 80"/>
          <p:cNvGrpSpPr/>
          <p:nvPr/>
        </p:nvGrpSpPr>
        <p:grpSpPr>
          <a:xfrm>
            <a:off x="3707835" y="5339369"/>
            <a:ext cx="2388165" cy="1442431"/>
            <a:chOff x="2963950" y="5101903"/>
            <a:chExt cx="2388165" cy="1442431"/>
          </a:xfrm>
        </p:grpSpPr>
        <p:grpSp>
          <p:nvGrpSpPr>
            <p:cNvPr id="117" name="Group 116"/>
            <p:cNvGrpSpPr/>
            <p:nvPr/>
          </p:nvGrpSpPr>
          <p:grpSpPr>
            <a:xfrm>
              <a:off x="2963950" y="5101903"/>
              <a:ext cx="2388165" cy="1442431"/>
              <a:chOff x="2963950" y="5101903"/>
              <a:chExt cx="2388165" cy="1442431"/>
            </a:xfrm>
          </p:grpSpPr>
          <p:grpSp>
            <p:nvGrpSpPr>
              <p:cNvPr id="119" name="Group 118"/>
              <p:cNvGrpSpPr/>
              <p:nvPr/>
            </p:nvGrpSpPr>
            <p:grpSpPr>
              <a:xfrm>
                <a:off x="2963950" y="5101903"/>
                <a:ext cx="2388165" cy="1442431"/>
                <a:chOff x="2963950" y="5101903"/>
                <a:chExt cx="2388165" cy="1442431"/>
              </a:xfrm>
            </p:grpSpPr>
            <p:cxnSp>
              <p:nvCxnSpPr>
                <p:cNvPr id="133" name="Straight Connector 132"/>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4" name="Straight Connector 133"/>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20" name="Group 119"/>
              <p:cNvGrpSpPr/>
              <p:nvPr/>
            </p:nvGrpSpPr>
            <p:grpSpPr>
              <a:xfrm>
                <a:off x="3285797" y="5273594"/>
                <a:ext cx="1639331" cy="678340"/>
                <a:chOff x="875410" y="4942080"/>
                <a:chExt cx="2353800" cy="860040"/>
              </a:xfrm>
            </p:grpSpPr>
            <p:sp>
              <p:nvSpPr>
                <p:cNvPr id="121" name="Oval 12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0" name="Oval 12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1" name="Oval 13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2" name="Oval 13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8" name="Freeform 117"/>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2" name="Group 81"/>
          <p:cNvGrpSpPr/>
          <p:nvPr/>
        </p:nvGrpSpPr>
        <p:grpSpPr>
          <a:xfrm>
            <a:off x="829192" y="5339369"/>
            <a:ext cx="2388166" cy="1442431"/>
            <a:chOff x="76200" y="5339369"/>
            <a:chExt cx="2388166" cy="1442431"/>
          </a:xfrm>
        </p:grpSpPr>
        <p:grpSp>
          <p:nvGrpSpPr>
            <p:cNvPr id="83" name="Group 82"/>
            <p:cNvGrpSpPr/>
            <p:nvPr/>
          </p:nvGrpSpPr>
          <p:grpSpPr>
            <a:xfrm>
              <a:off x="76200" y="5339369"/>
              <a:ext cx="2388166" cy="1442431"/>
              <a:chOff x="311472" y="5173013"/>
              <a:chExt cx="2388166" cy="1442431"/>
            </a:xfrm>
          </p:grpSpPr>
          <p:grpSp>
            <p:nvGrpSpPr>
              <p:cNvPr id="85" name="Group 84"/>
              <p:cNvGrpSpPr/>
              <p:nvPr/>
            </p:nvGrpSpPr>
            <p:grpSpPr>
              <a:xfrm>
                <a:off x="311472" y="5173013"/>
                <a:ext cx="2388166" cy="1442431"/>
                <a:chOff x="311472" y="5173013"/>
                <a:chExt cx="2388166" cy="1442431"/>
              </a:xfrm>
            </p:grpSpPr>
            <p:cxnSp>
              <p:nvCxnSpPr>
                <p:cNvPr id="114" name="Straight Connector 113"/>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6" name="Group 85"/>
              <p:cNvGrpSpPr/>
              <p:nvPr/>
            </p:nvGrpSpPr>
            <p:grpSpPr>
              <a:xfrm>
                <a:off x="633319" y="5344704"/>
                <a:ext cx="1639331" cy="678340"/>
                <a:chOff x="875410" y="4942080"/>
                <a:chExt cx="2353800" cy="860040"/>
              </a:xfrm>
            </p:grpSpPr>
            <p:sp>
              <p:nvSpPr>
                <p:cNvPr id="87" name="Oval 86"/>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4" name="Oval 93"/>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3" name="Oval 112"/>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84" name="Straight Connector 83"/>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nvGrpSpPr>
          <p:cNvPr id="42" name="Group 41"/>
          <p:cNvGrpSpPr/>
          <p:nvPr/>
        </p:nvGrpSpPr>
        <p:grpSpPr>
          <a:xfrm>
            <a:off x="-76200" y="228600"/>
            <a:ext cx="8991600" cy="4916507"/>
            <a:chOff x="-76200" y="228600"/>
            <a:chExt cx="8991600" cy="49165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5" name="Rectangle 74"/>
            <p:cNvSpPr/>
            <p:nvPr/>
          </p:nvSpPr>
          <p:spPr>
            <a:xfrm>
              <a:off x="829192" y="4191000"/>
              <a:ext cx="8086208"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of </a:t>
              </a:r>
              <a:r>
                <a:rPr lang="en-CA" altLang="en-US" dirty="0">
                  <a:solidFill>
                    <a:srgbClr val="66FF33"/>
                  </a:solidFill>
                  <a:cs typeface="Times New Roman" panose="02020603050405020304" pitchFamily="18" charset="0"/>
                  <a:sym typeface="Symbol" panose="05050102010706020507" pitchFamily="18" charset="2"/>
                </a:rPr>
                <a:t>Machine</a:t>
              </a:r>
            </a:p>
            <a:p>
              <a:pPr marL="285750" algn="ctr"/>
              <a:r>
                <a:rPr lang="en-CA" altLang="en-US" dirty="0" err="1">
                  <a:cs typeface="Times New Roman" panose="02020603050405020304" pitchFamily="18" charset="0"/>
                  <a:sym typeface="Symbol" panose="05050102010706020507" pitchFamily="18" charset="2"/>
                </a:rPr>
                <a:t>Eg</a:t>
              </a:r>
              <a:r>
                <a:rPr lang="en-CA" altLang="en-US" dirty="0">
                  <a:cs typeface="Times New Roman" panose="02020603050405020304" pitchFamily="18" charset="0"/>
                  <a:sym typeface="Symbol" panose="05050102010706020507" pitchFamily="18" charset="2"/>
                </a:rPr>
                <a:t> number of values </a:t>
              </a:r>
              <a:r>
                <a:rPr lang="en-CA" altLang="en-US" i="1" dirty="0">
                  <a:solidFill>
                    <a:srgbClr val="66FF33"/>
                  </a:solidFill>
                  <a:cs typeface="Times New Roman" panose="02020603050405020304" pitchFamily="18" charset="0"/>
                  <a:sym typeface="Symbol" panose="05050102010706020507" pitchFamily="18" charset="2"/>
                </a:rPr>
                <a:t>m </a:t>
              </a:r>
              <a:r>
                <a:rPr lang="en-CA" altLang="en-US" dirty="0">
                  <a:cs typeface="Times New Roman" panose="02020603050405020304" pitchFamily="18" charset="0"/>
                  <a:sym typeface="Symbol" panose="05050102010706020507" pitchFamily="18" charset="2"/>
                </a:rPr>
                <a:t>describing it.</a:t>
              </a:r>
            </a:p>
          </p:txBody>
        </p: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72" name="Rectangle 71"/>
          <p:cNvSpPr/>
          <p:nvPr/>
        </p:nvSpPr>
        <p:spPr>
          <a:xfrm>
            <a:off x="6198127" y="2905780"/>
            <a:ext cx="3022073" cy="523220"/>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General Inputs</a:t>
            </a:r>
          </a:p>
        </p:txBody>
      </p:sp>
      <p:sp>
        <p:nvSpPr>
          <p:cNvPr id="77" name="Rectangle 76"/>
          <p:cNvSpPr/>
          <p:nvPr/>
        </p:nvSpPr>
        <p:spPr>
          <a:xfrm>
            <a:off x="5867400" y="3581400"/>
            <a:ext cx="3505200" cy="523220"/>
          </a:xfrm>
          <a:prstGeom prst="rect">
            <a:avLst/>
          </a:prstGeom>
        </p:spPr>
        <p:txBody>
          <a:bodyPr wrap="square">
            <a:spAutoFit/>
          </a:bodyPr>
          <a:lstStyle/>
          <a:p>
            <a:pPr marL="285750" algn="ctr"/>
            <a:r>
              <a:rPr lang="en-CA" altLang="en-US" i="1" dirty="0">
                <a:solidFill>
                  <a:srgbClr val="FF00FF"/>
                </a:solidFill>
                <a:cs typeface="Times New Roman" panose="02020603050405020304" pitchFamily="18" charset="0"/>
                <a:sym typeface="Symbol" panose="05050102010706020507" pitchFamily="18" charset="2"/>
              </a:rPr>
              <a:t>D</a:t>
            </a:r>
            <a:r>
              <a:rPr lang="en-CA" altLang="en-US" dirty="0">
                <a:cs typeface="Times New Roman" panose="02020603050405020304" pitchFamily="18" charset="0"/>
                <a:sym typeface="Symbol" panose="05050102010706020507" pitchFamily="18" charset="2"/>
              </a:rPr>
              <a:t> Training Inputs</a:t>
            </a:r>
          </a:p>
        </p:txBody>
      </p:sp>
      <p:grpSp>
        <p:nvGrpSpPr>
          <p:cNvPr id="6" name="Group 5"/>
          <p:cNvGrpSpPr/>
          <p:nvPr/>
        </p:nvGrpSpPr>
        <p:grpSpPr>
          <a:xfrm>
            <a:off x="448192" y="533400"/>
            <a:ext cx="8086208" cy="3917084"/>
            <a:chOff x="448192" y="533400"/>
            <a:chExt cx="8086208" cy="3917084"/>
          </a:xfrm>
        </p:grpSpPr>
        <p:grpSp>
          <p:nvGrpSpPr>
            <p:cNvPr id="3" name="Group 2"/>
            <p:cNvGrpSpPr/>
            <p:nvPr/>
          </p:nvGrpSpPr>
          <p:grpSpPr>
            <a:xfrm>
              <a:off x="448192" y="533400"/>
              <a:ext cx="8086208" cy="3917084"/>
              <a:chOff x="448192" y="533400"/>
              <a:chExt cx="8086208" cy="3917084"/>
            </a:xfrm>
          </p:grpSpPr>
          <p:sp>
            <p:nvSpPr>
              <p:cNvPr id="79" name="Oval 78"/>
              <p:cNvSpPr/>
              <p:nvPr/>
            </p:nvSpPr>
            <p:spPr>
              <a:xfrm>
                <a:off x="7467600" y="4114800"/>
                <a:ext cx="675372" cy="228600"/>
              </a:xfrm>
              <a:prstGeom prst="ellipse">
                <a:avLst/>
              </a:prstGeom>
              <a:noFill/>
              <a:ln w="38100">
                <a:solidFill>
                  <a:schemeClr val="hlink"/>
                </a:solidFill>
              </a:ln>
            </p:spPr>
            <p:txBody>
              <a:bodyPr wrap="square" rtlCol="0" anchor="ctr">
                <a:spAutoFit/>
              </a:bodyPr>
              <a:lstStyle/>
              <a:p>
                <a:pPr algn="l"/>
                <a:endParaRPr lang="en-CA" sz="2400" dirty="0"/>
              </a:p>
            </p:txBody>
          </p:sp>
          <p:sp>
            <p:nvSpPr>
              <p:cNvPr id="98" name="Up-Down Arrow 97"/>
              <p:cNvSpPr/>
              <p:nvPr/>
            </p:nvSpPr>
            <p:spPr>
              <a:xfrm>
                <a:off x="8305800" y="2057400"/>
                <a:ext cx="183304" cy="2150746"/>
              </a:xfrm>
              <a:prstGeom prst="upDownArrow">
                <a:avLst/>
              </a:prstGeom>
              <a:ln>
                <a:solidFill>
                  <a:schemeClr val="hlink"/>
                </a:solidFill>
              </a:ln>
            </p:spPr>
            <p:txBody>
              <a:bodyPr wrap="square" rtlCol="0" anchor="ctr">
                <a:spAutoFit/>
              </a:bodyPr>
              <a:lstStyle/>
              <a:p>
                <a:pPr algn="l"/>
                <a:endParaRPr lang="en-CA" sz="2400" dirty="0"/>
              </a:p>
            </p:txBody>
          </p:sp>
          <p:sp>
            <p:nvSpPr>
              <p:cNvPr id="99" name="Rectangle 98"/>
              <p:cNvSpPr/>
              <p:nvPr/>
            </p:nvSpPr>
            <p:spPr>
              <a:xfrm>
                <a:off x="448192" y="533400"/>
                <a:ext cx="8086208" cy="1815882"/>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Overfitting:</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cheat by making a table of all the answers,</a:t>
                </a:r>
              </a:p>
              <a:p>
                <a:pPr marL="285750"/>
                <a:r>
                  <a:rPr lang="en-CA" altLang="en-US" dirty="0">
                    <a:cs typeface="Times New Roman" panose="02020603050405020304" pitchFamily="18" charset="0"/>
                    <a:sym typeface="Symbol" panose="05050102010706020507" pitchFamily="18" charset="2"/>
                  </a:rPr>
                  <a:t>     then you learn nothing</a:t>
                </a:r>
              </a:p>
              <a:p>
                <a:pPr marL="285750"/>
                <a:r>
                  <a:rPr lang="en-CA" altLang="en-US" dirty="0">
                    <a:cs typeface="Times New Roman" panose="02020603050405020304" pitchFamily="18" charset="0"/>
                    <a:sym typeface="Symbol" panose="05050102010706020507" pitchFamily="18" charset="2"/>
                  </a:rPr>
                  <a:t>     and are stuck when a new question comes.</a:t>
                </a:r>
              </a:p>
            </p:txBody>
          </p:sp>
          <p:pic>
            <p:nvPicPr>
              <p:cNvPr id="100" name="Picture 2" descr="Related imag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157270" y="2385647"/>
                <a:ext cx="2854861" cy="2064837"/>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4"/>
            <p:cNvSpPr/>
            <p:nvPr/>
          </p:nvSpPr>
          <p:spPr>
            <a:xfrm>
              <a:off x="2819400" y="576832"/>
              <a:ext cx="1636987" cy="523220"/>
            </a:xfrm>
            <a:prstGeom prst="rect">
              <a:avLst/>
            </a:prstGeom>
          </p:spPr>
          <p:txBody>
            <a:bodyPr wrap="none">
              <a:spAutoFit/>
            </a:bodyPr>
            <a:lstStyle/>
            <a:p>
              <a:r>
                <a:rPr lang="en-US" altLang="en-US" dirty="0"/>
                <a:t> </a:t>
              </a:r>
              <a:r>
                <a:rPr lang="en-US" altLang="en-US" i="1" dirty="0">
                  <a:solidFill>
                    <a:srgbClr val="66FF33"/>
                  </a:solidFill>
                </a:rPr>
                <a:t>m</a:t>
              </a:r>
              <a:r>
                <a:rPr lang="en-US" altLang="en-US" i="1" dirty="0"/>
                <a:t> &gt;&gt; </a:t>
              </a:r>
              <a:r>
                <a:rPr lang="en-CA" altLang="en-US" i="1" dirty="0">
                  <a:solidFill>
                    <a:srgbClr val="FF00FF"/>
                  </a:solidFill>
                </a:rPr>
                <a:t>D</a:t>
              </a:r>
              <a:r>
                <a:rPr lang="en-CA" altLang="en-US" i="1" dirty="0"/>
                <a:t>, </a:t>
              </a:r>
              <a:endParaRPr lang="en-CA" dirty="0"/>
            </a:p>
          </p:txBody>
        </p:sp>
      </p:grpSp>
    </p:spTree>
    <p:extLst>
      <p:ext uri="{BB962C8B-B14F-4D97-AF65-F5344CB8AC3E}">
        <p14:creationId xmlns:p14="http://schemas.microsoft.com/office/powerpoint/2010/main" val="414589570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80" name="Group 79"/>
          <p:cNvGrpSpPr/>
          <p:nvPr/>
        </p:nvGrpSpPr>
        <p:grpSpPr>
          <a:xfrm>
            <a:off x="6603434" y="5333308"/>
            <a:ext cx="2388166" cy="1442431"/>
            <a:chOff x="6483672" y="5173013"/>
            <a:chExt cx="2388166" cy="1442431"/>
          </a:xfrm>
        </p:grpSpPr>
        <p:grpSp>
          <p:nvGrpSpPr>
            <p:cNvPr id="135" name="Group 134"/>
            <p:cNvGrpSpPr/>
            <p:nvPr/>
          </p:nvGrpSpPr>
          <p:grpSpPr>
            <a:xfrm>
              <a:off x="6483672" y="5173013"/>
              <a:ext cx="2388166" cy="1442431"/>
              <a:chOff x="6483672" y="5173013"/>
              <a:chExt cx="2388166" cy="1442431"/>
            </a:xfrm>
          </p:grpSpPr>
          <p:grpSp>
            <p:nvGrpSpPr>
              <p:cNvPr id="137" name="Group 136"/>
              <p:cNvGrpSpPr/>
              <p:nvPr/>
            </p:nvGrpSpPr>
            <p:grpSpPr>
              <a:xfrm>
                <a:off x="6483672" y="5173013"/>
                <a:ext cx="2388166" cy="1442431"/>
                <a:chOff x="6483672" y="5173013"/>
                <a:chExt cx="2388166" cy="1442431"/>
              </a:xfrm>
            </p:grpSpPr>
            <p:cxnSp>
              <p:nvCxnSpPr>
                <p:cNvPr id="151" name="Straight Connector 15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52" name="Straight Connector 15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8" name="Group 137"/>
              <p:cNvGrpSpPr/>
              <p:nvPr/>
            </p:nvGrpSpPr>
            <p:grpSpPr>
              <a:xfrm>
                <a:off x="6805519" y="5344704"/>
                <a:ext cx="1639329" cy="678340"/>
                <a:chOff x="6805519" y="5344704"/>
                <a:chExt cx="1639329" cy="678340"/>
              </a:xfrm>
            </p:grpSpPr>
            <p:sp>
              <p:nvSpPr>
                <p:cNvPr id="139" name="Oval 138"/>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7" name="Oval 146"/>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8" name="Oval 147"/>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Oval 14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0" name="Oval 14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36" name="Freeform 135"/>
            <p:cNvSpPr/>
            <p:nvPr/>
          </p:nvSpPr>
          <p:spPr>
            <a:xfrm>
              <a:off x="6746370" y="5386365"/>
              <a:ext cx="1894611" cy="775315"/>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1" name="Group 80"/>
          <p:cNvGrpSpPr/>
          <p:nvPr/>
        </p:nvGrpSpPr>
        <p:grpSpPr>
          <a:xfrm>
            <a:off x="3707835" y="5339369"/>
            <a:ext cx="2388165" cy="1442431"/>
            <a:chOff x="2963950" y="5101903"/>
            <a:chExt cx="2388165" cy="1442431"/>
          </a:xfrm>
        </p:grpSpPr>
        <p:grpSp>
          <p:nvGrpSpPr>
            <p:cNvPr id="117" name="Group 116"/>
            <p:cNvGrpSpPr/>
            <p:nvPr/>
          </p:nvGrpSpPr>
          <p:grpSpPr>
            <a:xfrm>
              <a:off x="2963950" y="5101903"/>
              <a:ext cx="2388165" cy="1442431"/>
              <a:chOff x="2963950" y="5101903"/>
              <a:chExt cx="2388165" cy="1442431"/>
            </a:xfrm>
          </p:grpSpPr>
          <p:grpSp>
            <p:nvGrpSpPr>
              <p:cNvPr id="119" name="Group 118"/>
              <p:cNvGrpSpPr/>
              <p:nvPr/>
            </p:nvGrpSpPr>
            <p:grpSpPr>
              <a:xfrm>
                <a:off x="2963950" y="5101903"/>
                <a:ext cx="2388165" cy="1442431"/>
                <a:chOff x="2963950" y="5101903"/>
                <a:chExt cx="2388165" cy="1442431"/>
              </a:xfrm>
            </p:grpSpPr>
            <p:cxnSp>
              <p:nvCxnSpPr>
                <p:cNvPr id="133" name="Straight Connector 132"/>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4" name="Straight Connector 133"/>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20" name="Group 119"/>
              <p:cNvGrpSpPr/>
              <p:nvPr/>
            </p:nvGrpSpPr>
            <p:grpSpPr>
              <a:xfrm>
                <a:off x="3285797" y="5273594"/>
                <a:ext cx="1639331" cy="678340"/>
                <a:chOff x="875410" y="4942080"/>
                <a:chExt cx="2353800" cy="860040"/>
              </a:xfrm>
            </p:grpSpPr>
            <p:sp>
              <p:nvSpPr>
                <p:cNvPr id="121" name="Oval 12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0" name="Oval 12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1" name="Oval 13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2" name="Oval 13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8" name="Freeform 117"/>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2" name="Group 81"/>
          <p:cNvGrpSpPr/>
          <p:nvPr/>
        </p:nvGrpSpPr>
        <p:grpSpPr>
          <a:xfrm>
            <a:off x="829192" y="5339369"/>
            <a:ext cx="2388166" cy="1442431"/>
            <a:chOff x="76200" y="5339369"/>
            <a:chExt cx="2388166" cy="1442431"/>
          </a:xfrm>
        </p:grpSpPr>
        <p:grpSp>
          <p:nvGrpSpPr>
            <p:cNvPr id="83" name="Group 82"/>
            <p:cNvGrpSpPr/>
            <p:nvPr/>
          </p:nvGrpSpPr>
          <p:grpSpPr>
            <a:xfrm>
              <a:off x="76200" y="5339369"/>
              <a:ext cx="2388166" cy="1442431"/>
              <a:chOff x="311472" y="5173013"/>
              <a:chExt cx="2388166" cy="1442431"/>
            </a:xfrm>
          </p:grpSpPr>
          <p:grpSp>
            <p:nvGrpSpPr>
              <p:cNvPr id="85" name="Group 84"/>
              <p:cNvGrpSpPr/>
              <p:nvPr/>
            </p:nvGrpSpPr>
            <p:grpSpPr>
              <a:xfrm>
                <a:off x="311472" y="5173013"/>
                <a:ext cx="2388166" cy="1442431"/>
                <a:chOff x="311472" y="5173013"/>
                <a:chExt cx="2388166" cy="1442431"/>
              </a:xfrm>
            </p:grpSpPr>
            <p:cxnSp>
              <p:nvCxnSpPr>
                <p:cNvPr id="114" name="Straight Connector 113"/>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6" name="Group 85"/>
              <p:cNvGrpSpPr/>
              <p:nvPr/>
            </p:nvGrpSpPr>
            <p:grpSpPr>
              <a:xfrm>
                <a:off x="633319" y="5344704"/>
                <a:ext cx="1639331" cy="678340"/>
                <a:chOff x="875410" y="4942080"/>
                <a:chExt cx="2353800" cy="860040"/>
              </a:xfrm>
            </p:grpSpPr>
            <p:sp>
              <p:nvSpPr>
                <p:cNvPr id="87" name="Oval 86"/>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4" name="Oval 93"/>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3" name="Oval 112"/>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84" name="Straight Connector 83"/>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nvGrpSpPr>
          <p:cNvPr id="42" name="Group 41"/>
          <p:cNvGrpSpPr/>
          <p:nvPr/>
        </p:nvGrpSpPr>
        <p:grpSpPr>
          <a:xfrm>
            <a:off x="-76200" y="228600"/>
            <a:ext cx="8991600" cy="4916507"/>
            <a:chOff x="-76200" y="228600"/>
            <a:chExt cx="8991600" cy="49165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5" name="Rectangle 74"/>
            <p:cNvSpPr/>
            <p:nvPr/>
          </p:nvSpPr>
          <p:spPr>
            <a:xfrm>
              <a:off x="829192" y="4191000"/>
              <a:ext cx="8086208"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of </a:t>
              </a:r>
              <a:r>
                <a:rPr lang="en-CA" altLang="en-US" dirty="0">
                  <a:solidFill>
                    <a:srgbClr val="66FF33"/>
                  </a:solidFill>
                  <a:cs typeface="Times New Roman" panose="02020603050405020304" pitchFamily="18" charset="0"/>
                  <a:sym typeface="Symbol" panose="05050102010706020507" pitchFamily="18" charset="2"/>
                </a:rPr>
                <a:t>Machine</a:t>
              </a:r>
            </a:p>
            <a:p>
              <a:pPr marL="285750" algn="ctr"/>
              <a:r>
                <a:rPr lang="en-CA" altLang="en-US" dirty="0" err="1">
                  <a:cs typeface="Times New Roman" panose="02020603050405020304" pitchFamily="18" charset="0"/>
                  <a:sym typeface="Symbol" panose="05050102010706020507" pitchFamily="18" charset="2"/>
                </a:rPr>
                <a:t>Eg</a:t>
              </a:r>
              <a:r>
                <a:rPr lang="en-CA" altLang="en-US" dirty="0">
                  <a:cs typeface="Times New Roman" panose="02020603050405020304" pitchFamily="18" charset="0"/>
                  <a:sym typeface="Symbol" panose="05050102010706020507" pitchFamily="18" charset="2"/>
                </a:rPr>
                <a:t> number of values </a:t>
              </a:r>
              <a:r>
                <a:rPr lang="en-CA" altLang="en-US" i="1" dirty="0">
                  <a:solidFill>
                    <a:srgbClr val="66FF33"/>
                  </a:solidFill>
                  <a:cs typeface="Times New Roman" panose="02020603050405020304" pitchFamily="18" charset="0"/>
                  <a:sym typeface="Symbol" panose="05050102010706020507" pitchFamily="18" charset="2"/>
                </a:rPr>
                <a:t>m </a:t>
              </a:r>
              <a:r>
                <a:rPr lang="en-CA" altLang="en-US" dirty="0">
                  <a:cs typeface="Times New Roman" panose="02020603050405020304" pitchFamily="18" charset="0"/>
                  <a:sym typeface="Symbol" panose="05050102010706020507" pitchFamily="18" charset="2"/>
                </a:rPr>
                <a:t>describing it.</a:t>
              </a:r>
            </a:p>
          </p:txBody>
        </p: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72" name="Rectangle 71"/>
          <p:cNvSpPr/>
          <p:nvPr/>
        </p:nvSpPr>
        <p:spPr>
          <a:xfrm>
            <a:off x="6198127" y="2905780"/>
            <a:ext cx="3022073" cy="523220"/>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General Inputs</a:t>
            </a:r>
          </a:p>
        </p:txBody>
      </p:sp>
      <p:sp>
        <p:nvSpPr>
          <p:cNvPr id="77" name="Rectangle 76"/>
          <p:cNvSpPr/>
          <p:nvPr/>
        </p:nvSpPr>
        <p:spPr>
          <a:xfrm>
            <a:off x="5867400" y="3581400"/>
            <a:ext cx="3505200" cy="523220"/>
          </a:xfrm>
          <a:prstGeom prst="rect">
            <a:avLst/>
          </a:prstGeom>
        </p:spPr>
        <p:txBody>
          <a:bodyPr wrap="square">
            <a:spAutoFit/>
          </a:bodyPr>
          <a:lstStyle/>
          <a:p>
            <a:pPr marL="285750" algn="ctr"/>
            <a:r>
              <a:rPr lang="en-CA" altLang="en-US" i="1" dirty="0">
                <a:solidFill>
                  <a:srgbClr val="FF00FF"/>
                </a:solidFill>
                <a:cs typeface="Times New Roman" panose="02020603050405020304" pitchFamily="18" charset="0"/>
                <a:sym typeface="Symbol" panose="05050102010706020507" pitchFamily="18" charset="2"/>
              </a:rPr>
              <a:t>D</a:t>
            </a:r>
            <a:r>
              <a:rPr lang="en-CA" altLang="en-US" dirty="0">
                <a:cs typeface="Times New Roman" panose="02020603050405020304" pitchFamily="18" charset="0"/>
                <a:sym typeface="Symbol" panose="05050102010706020507" pitchFamily="18" charset="2"/>
              </a:rPr>
              <a:t> Training Inputs</a:t>
            </a:r>
          </a:p>
        </p:txBody>
      </p:sp>
      <p:grpSp>
        <p:nvGrpSpPr>
          <p:cNvPr id="6" name="Group 5"/>
          <p:cNvGrpSpPr/>
          <p:nvPr/>
        </p:nvGrpSpPr>
        <p:grpSpPr>
          <a:xfrm>
            <a:off x="448192" y="533400"/>
            <a:ext cx="8086208" cy="4648154"/>
            <a:chOff x="448192" y="533400"/>
            <a:chExt cx="8086208" cy="4648154"/>
          </a:xfrm>
        </p:grpSpPr>
        <p:grpSp>
          <p:nvGrpSpPr>
            <p:cNvPr id="2" name="Group 1"/>
            <p:cNvGrpSpPr/>
            <p:nvPr/>
          </p:nvGrpSpPr>
          <p:grpSpPr>
            <a:xfrm>
              <a:off x="448192" y="533400"/>
              <a:ext cx="8086208" cy="4648154"/>
              <a:chOff x="448192" y="533400"/>
              <a:chExt cx="8086208" cy="4648154"/>
            </a:xfrm>
          </p:grpSpPr>
          <p:sp>
            <p:nvSpPr>
              <p:cNvPr id="74" name="Up-Down Arrow 73"/>
              <p:cNvSpPr/>
              <p:nvPr/>
            </p:nvSpPr>
            <p:spPr>
              <a:xfrm>
                <a:off x="5244450" y="3810000"/>
                <a:ext cx="165062" cy="398145"/>
              </a:xfrm>
              <a:prstGeom prst="upDownArrow">
                <a:avLst/>
              </a:prstGeom>
              <a:ln>
                <a:solidFill>
                  <a:schemeClr val="hlink"/>
                </a:solidFill>
              </a:ln>
            </p:spPr>
            <p:txBody>
              <a:bodyPr wrap="square" rtlCol="0" anchor="ctr">
                <a:spAutoFit/>
              </a:bodyPr>
              <a:lstStyle/>
              <a:p>
                <a:pPr algn="l"/>
                <a:endParaRPr lang="en-CA" sz="2400" dirty="0"/>
              </a:p>
            </p:txBody>
          </p:sp>
          <p:sp>
            <p:nvSpPr>
              <p:cNvPr id="101" name="Up-Down Arrow 100"/>
              <p:cNvSpPr/>
              <p:nvPr/>
            </p:nvSpPr>
            <p:spPr>
              <a:xfrm>
                <a:off x="5473738" y="3436636"/>
                <a:ext cx="174680" cy="771510"/>
              </a:xfrm>
              <a:prstGeom prst="upDownArrow">
                <a:avLst/>
              </a:prstGeom>
              <a:ln>
                <a:solidFill>
                  <a:schemeClr val="hlink"/>
                </a:solidFill>
              </a:ln>
            </p:spPr>
            <p:txBody>
              <a:bodyPr wrap="square" rtlCol="0" anchor="ctr">
                <a:spAutoFit/>
              </a:bodyPr>
              <a:lstStyle/>
              <a:p>
                <a:pPr algn="l"/>
                <a:endParaRPr lang="en-CA" sz="2400" dirty="0"/>
              </a:p>
            </p:txBody>
          </p:sp>
          <p:sp>
            <p:nvSpPr>
              <p:cNvPr id="102" name="Rectangle 101"/>
              <p:cNvSpPr/>
              <p:nvPr/>
            </p:nvSpPr>
            <p:spPr>
              <a:xfrm>
                <a:off x="448192" y="533400"/>
                <a:ext cx="8086208" cy="1815882"/>
              </a:xfrm>
              <a:prstGeom prst="rect">
                <a:avLst/>
              </a:prstGeom>
            </p:spPr>
            <p:txBody>
              <a:bodyPr wrap="square">
                <a:spAutoFit/>
              </a:bodyPr>
              <a:lstStyle/>
              <a:p>
                <a:pPr marL="285750"/>
                <a:r>
                  <a:rPr lang="en-CA" altLang="en-US" dirty="0">
                    <a:solidFill>
                      <a:schemeClr val="tx2"/>
                    </a:solidFill>
                    <a:cs typeface="Times New Roman" panose="02020603050405020304" pitchFamily="18" charset="0"/>
                    <a:sym typeface="Symbol" panose="05050102010706020507" pitchFamily="18" charset="2"/>
                  </a:rPr>
                  <a:t>Compression:</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If you summarize the material,</a:t>
                </a:r>
              </a:p>
              <a:p>
                <a:pPr marL="285750"/>
                <a:r>
                  <a:rPr lang="en-CA" altLang="en-US" dirty="0">
                    <a:cs typeface="Times New Roman" panose="02020603050405020304" pitchFamily="18" charset="0"/>
                    <a:sym typeface="Symbol" panose="05050102010706020507" pitchFamily="18" charset="2"/>
                  </a:rPr>
                  <a:t>     then hopefully you understand it</a:t>
                </a:r>
              </a:p>
              <a:p>
                <a:pPr marL="285750"/>
                <a:r>
                  <a:rPr lang="en-CA" altLang="en-US" dirty="0">
                    <a:cs typeface="Times New Roman" panose="02020603050405020304" pitchFamily="18" charset="0"/>
                    <a:sym typeface="Symbol" panose="05050102010706020507" pitchFamily="18" charset="2"/>
                  </a:rPr>
                  <a:t>     and do well when a new question comes.</a:t>
                </a:r>
              </a:p>
            </p:txBody>
          </p:sp>
          <p:pic>
            <p:nvPicPr>
              <p:cNvPr id="103" name="Picture 2" descr="Image result for summarize the material"/>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013974" y="2383018"/>
                <a:ext cx="3731381" cy="2798536"/>
              </a:xfrm>
              <a:prstGeom prst="rect">
                <a:avLst/>
              </a:prstGeom>
              <a:noFill/>
              <a:extLst>
                <a:ext uri="{909E8E84-426E-40DD-AFC4-6F175D3DCCD1}">
                  <a14:hiddenFill xmlns:a14="http://schemas.microsoft.com/office/drawing/2010/main">
                    <a:solidFill>
                      <a:srgbClr val="FFFFFF"/>
                    </a:solidFill>
                  </a14:hiddenFill>
                </a:ext>
              </a:extLst>
            </p:spPr>
          </p:pic>
        </p:grpSp>
        <p:sp>
          <p:nvSpPr>
            <p:cNvPr id="5" name="Rectangle 4"/>
            <p:cNvSpPr/>
            <p:nvPr/>
          </p:nvSpPr>
          <p:spPr>
            <a:xfrm>
              <a:off x="2971800" y="543580"/>
              <a:ext cx="1372492" cy="523220"/>
            </a:xfrm>
            <a:prstGeom prst="rect">
              <a:avLst/>
            </a:prstGeom>
          </p:spPr>
          <p:txBody>
            <a:bodyPr wrap="none">
              <a:spAutoFit/>
            </a:bodyPr>
            <a:lstStyle/>
            <a:p>
              <a:r>
                <a:rPr lang="en-US" altLang="en-US" i="1" dirty="0">
                  <a:solidFill>
                    <a:srgbClr val="66FF33"/>
                  </a:solidFill>
                </a:rPr>
                <a:t>m</a:t>
              </a:r>
              <a:r>
                <a:rPr lang="en-US" altLang="en-US" i="1" dirty="0"/>
                <a:t> = </a:t>
              </a:r>
              <a:r>
                <a:rPr lang="az-Cyrl-AZ" altLang="en-US" i="1" dirty="0">
                  <a:solidFill>
                    <a:srgbClr val="FF0000"/>
                  </a:solidFill>
                </a:rPr>
                <a:t>ԑ</a:t>
              </a:r>
              <a:r>
                <a:rPr lang="en-CA" altLang="en-US" i="1" dirty="0">
                  <a:solidFill>
                    <a:srgbClr val="FF00FF"/>
                  </a:solidFill>
                </a:rPr>
                <a:t>D</a:t>
              </a:r>
              <a:r>
                <a:rPr lang="en-CA" altLang="en-US" i="1" dirty="0"/>
                <a:t> </a:t>
              </a:r>
              <a:endParaRPr lang="en-CA" dirty="0"/>
            </a:p>
          </p:txBody>
        </p:sp>
      </p:grpSp>
    </p:spTree>
    <p:extLst>
      <p:ext uri="{BB962C8B-B14F-4D97-AF65-F5344CB8AC3E}">
        <p14:creationId xmlns:p14="http://schemas.microsoft.com/office/powerpoint/2010/main" val="2032388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ppt_x"/>
                                          </p:val>
                                        </p:tav>
                                        <p:tav tm="100000">
                                          <p:val>
                                            <p:strVal val="#ppt_x"/>
                                          </p:val>
                                        </p:tav>
                                      </p:tavLst>
                                    </p:anim>
                                    <p:anim calcmode="lin" valueType="num">
                                      <p:cBhvr additive="base">
                                        <p:cTn id="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80" name="Group 79"/>
          <p:cNvGrpSpPr/>
          <p:nvPr/>
        </p:nvGrpSpPr>
        <p:grpSpPr>
          <a:xfrm>
            <a:off x="6603434" y="5333308"/>
            <a:ext cx="2388166" cy="1442431"/>
            <a:chOff x="6483672" y="5173013"/>
            <a:chExt cx="2388166" cy="1442431"/>
          </a:xfrm>
        </p:grpSpPr>
        <p:grpSp>
          <p:nvGrpSpPr>
            <p:cNvPr id="135" name="Group 134"/>
            <p:cNvGrpSpPr/>
            <p:nvPr/>
          </p:nvGrpSpPr>
          <p:grpSpPr>
            <a:xfrm>
              <a:off x="6483672" y="5173013"/>
              <a:ext cx="2388166" cy="1442431"/>
              <a:chOff x="6483672" y="5173013"/>
              <a:chExt cx="2388166" cy="1442431"/>
            </a:xfrm>
          </p:grpSpPr>
          <p:grpSp>
            <p:nvGrpSpPr>
              <p:cNvPr id="137" name="Group 136"/>
              <p:cNvGrpSpPr/>
              <p:nvPr/>
            </p:nvGrpSpPr>
            <p:grpSpPr>
              <a:xfrm>
                <a:off x="6483672" y="5173013"/>
                <a:ext cx="2388166" cy="1442431"/>
                <a:chOff x="6483672" y="5173013"/>
                <a:chExt cx="2388166" cy="1442431"/>
              </a:xfrm>
            </p:grpSpPr>
            <p:cxnSp>
              <p:nvCxnSpPr>
                <p:cNvPr id="151" name="Straight Connector 15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52" name="Straight Connector 15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38" name="Group 137"/>
              <p:cNvGrpSpPr/>
              <p:nvPr/>
            </p:nvGrpSpPr>
            <p:grpSpPr>
              <a:xfrm>
                <a:off x="6805519" y="5344704"/>
                <a:ext cx="1639329" cy="678340"/>
                <a:chOff x="6805519" y="5344704"/>
                <a:chExt cx="1639329" cy="678340"/>
              </a:xfrm>
            </p:grpSpPr>
            <p:sp>
              <p:nvSpPr>
                <p:cNvPr id="139" name="Oval 138"/>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0" name="Oval 139"/>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1" name="Oval 140"/>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2" name="Oval 141"/>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3" name="Oval 142"/>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4" name="Oval 143"/>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5" name="Oval 144"/>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6" name="Oval 145"/>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7" name="Oval 146"/>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8" name="Oval 147"/>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49" name="Oval 148"/>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0" name="Oval 149"/>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36" name="Freeform 135"/>
            <p:cNvSpPr/>
            <p:nvPr/>
          </p:nvSpPr>
          <p:spPr>
            <a:xfrm>
              <a:off x="6746370" y="5386365"/>
              <a:ext cx="1894611" cy="775315"/>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1" name="Group 80"/>
          <p:cNvGrpSpPr/>
          <p:nvPr/>
        </p:nvGrpSpPr>
        <p:grpSpPr>
          <a:xfrm>
            <a:off x="3707835" y="5339369"/>
            <a:ext cx="2388165" cy="1442431"/>
            <a:chOff x="2963950" y="5101903"/>
            <a:chExt cx="2388165" cy="1442431"/>
          </a:xfrm>
        </p:grpSpPr>
        <p:grpSp>
          <p:nvGrpSpPr>
            <p:cNvPr id="117" name="Group 116"/>
            <p:cNvGrpSpPr/>
            <p:nvPr/>
          </p:nvGrpSpPr>
          <p:grpSpPr>
            <a:xfrm>
              <a:off x="2963950" y="5101903"/>
              <a:ext cx="2388165" cy="1442431"/>
              <a:chOff x="2963950" y="5101903"/>
              <a:chExt cx="2388165" cy="1442431"/>
            </a:xfrm>
          </p:grpSpPr>
          <p:grpSp>
            <p:nvGrpSpPr>
              <p:cNvPr id="119" name="Group 118"/>
              <p:cNvGrpSpPr/>
              <p:nvPr/>
            </p:nvGrpSpPr>
            <p:grpSpPr>
              <a:xfrm>
                <a:off x="2963950" y="5101903"/>
                <a:ext cx="2388165" cy="1442431"/>
                <a:chOff x="2963950" y="5101903"/>
                <a:chExt cx="2388165" cy="1442431"/>
              </a:xfrm>
            </p:grpSpPr>
            <p:cxnSp>
              <p:nvCxnSpPr>
                <p:cNvPr id="133" name="Straight Connector 132"/>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34" name="Straight Connector 133"/>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120" name="Group 119"/>
              <p:cNvGrpSpPr/>
              <p:nvPr/>
            </p:nvGrpSpPr>
            <p:grpSpPr>
              <a:xfrm>
                <a:off x="3285797" y="5273594"/>
                <a:ext cx="1639331" cy="678340"/>
                <a:chOff x="875410" y="4942080"/>
                <a:chExt cx="2353800" cy="860040"/>
              </a:xfrm>
            </p:grpSpPr>
            <p:sp>
              <p:nvSpPr>
                <p:cNvPr id="121" name="Oval 120"/>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7" name="Oval 126"/>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8" name="Oval 12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9" name="Oval 12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0" name="Oval 12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1" name="Oval 13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32" name="Oval 13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8" name="Freeform 117"/>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2" name="Group 81"/>
          <p:cNvGrpSpPr/>
          <p:nvPr/>
        </p:nvGrpSpPr>
        <p:grpSpPr>
          <a:xfrm>
            <a:off x="829192" y="5339369"/>
            <a:ext cx="2388166" cy="1442431"/>
            <a:chOff x="76200" y="5339369"/>
            <a:chExt cx="2388166" cy="1442431"/>
          </a:xfrm>
        </p:grpSpPr>
        <p:grpSp>
          <p:nvGrpSpPr>
            <p:cNvPr id="83" name="Group 82"/>
            <p:cNvGrpSpPr/>
            <p:nvPr/>
          </p:nvGrpSpPr>
          <p:grpSpPr>
            <a:xfrm>
              <a:off x="76200" y="5339369"/>
              <a:ext cx="2388166" cy="1442431"/>
              <a:chOff x="311472" y="5173013"/>
              <a:chExt cx="2388166" cy="1442431"/>
            </a:xfrm>
          </p:grpSpPr>
          <p:grpSp>
            <p:nvGrpSpPr>
              <p:cNvPr id="85" name="Group 84"/>
              <p:cNvGrpSpPr/>
              <p:nvPr/>
            </p:nvGrpSpPr>
            <p:grpSpPr>
              <a:xfrm>
                <a:off x="311472" y="5173013"/>
                <a:ext cx="2388166" cy="1442431"/>
                <a:chOff x="311472" y="5173013"/>
                <a:chExt cx="2388166" cy="1442431"/>
              </a:xfrm>
            </p:grpSpPr>
            <p:cxnSp>
              <p:nvCxnSpPr>
                <p:cNvPr id="114" name="Straight Connector 113"/>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6" name="Straight Connector 115"/>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86" name="Group 85"/>
              <p:cNvGrpSpPr/>
              <p:nvPr/>
            </p:nvGrpSpPr>
            <p:grpSpPr>
              <a:xfrm>
                <a:off x="633319" y="5344704"/>
                <a:ext cx="1639331" cy="678340"/>
                <a:chOff x="875410" y="4942080"/>
                <a:chExt cx="2353800" cy="860040"/>
              </a:xfrm>
            </p:grpSpPr>
            <p:sp>
              <p:nvSpPr>
                <p:cNvPr id="87" name="Oval 86"/>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8" name="Oval 8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9" name="Oval 88"/>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4" name="Oval 93"/>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3" name="Oval 112"/>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84" name="Straight Connector 83"/>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nvGrpSpPr>
          <p:cNvPr id="42" name="Group 41"/>
          <p:cNvGrpSpPr/>
          <p:nvPr/>
        </p:nvGrpSpPr>
        <p:grpSpPr>
          <a:xfrm>
            <a:off x="-76200" y="228600"/>
            <a:ext cx="8991600" cy="4916507"/>
            <a:chOff x="-76200" y="228600"/>
            <a:chExt cx="8991600" cy="4916507"/>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5" name="Rectangle 74"/>
            <p:cNvSpPr/>
            <p:nvPr/>
          </p:nvSpPr>
          <p:spPr>
            <a:xfrm>
              <a:off x="829192" y="4191000"/>
              <a:ext cx="8086208" cy="954107"/>
            </a:xfrm>
            <a:prstGeom prst="rect">
              <a:avLst/>
            </a:prstGeom>
          </p:spPr>
          <p:txBody>
            <a:bodyPr wrap="square">
              <a:spAutoFit/>
            </a:bodyPr>
            <a:lstStyle/>
            <a:p>
              <a:pPr marL="285750" algn="ctr"/>
              <a:r>
                <a:rPr lang="en-CA" altLang="en-US" dirty="0">
                  <a:cs typeface="Times New Roman" panose="02020603050405020304" pitchFamily="18" charset="0"/>
                  <a:sym typeface="Symbol" panose="05050102010706020507" pitchFamily="18" charset="2"/>
                </a:rPr>
                <a:t>Complexity of </a:t>
              </a:r>
              <a:r>
                <a:rPr lang="en-CA" altLang="en-US" dirty="0">
                  <a:solidFill>
                    <a:srgbClr val="66FF33"/>
                  </a:solidFill>
                  <a:cs typeface="Times New Roman" panose="02020603050405020304" pitchFamily="18" charset="0"/>
                  <a:sym typeface="Symbol" panose="05050102010706020507" pitchFamily="18" charset="2"/>
                </a:rPr>
                <a:t>Machine</a:t>
              </a:r>
            </a:p>
            <a:p>
              <a:pPr marL="285750" algn="ctr"/>
              <a:r>
                <a:rPr lang="en-CA" altLang="en-US" dirty="0" err="1">
                  <a:cs typeface="Times New Roman" panose="02020603050405020304" pitchFamily="18" charset="0"/>
                  <a:sym typeface="Symbol" panose="05050102010706020507" pitchFamily="18" charset="2"/>
                </a:rPr>
                <a:t>Eg</a:t>
              </a:r>
              <a:r>
                <a:rPr lang="en-CA" altLang="en-US" dirty="0">
                  <a:cs typeface="Times New Roman" panose="02020603050405020304" pitchFamily="18" charset="0"/>
                  <a:sym typeface="Symbol" panose="05050102010706020507" pitchFamily="18" charset="2"/>
                </a:rPr>
                <a:t> number of values </a:t>
              </a:r>
              <a:r>
                <a:rPr lang="en-CA" altLang="en-US" i="1" dirty="0">
                  <a:solidFill>
                    <a:srgbClr val="66FF33"/>
                  </a:solidFill>
                  <a:cs typeface="Times New Roman" panose="02020603050405020304" pitchFamily="18" charset="0"/>
                  <a:sym typeface="Symbol" panose="05050102010706020507" pitchFamily="18" charset="2"/>
                </a:rPr>
                <a:t>m </a:t>
              </a:r>
              <a:r>
                <a:rPr lang="en-CA" altLang="en-US" dirty="0">
                  <a:cs typeface="Times New Roman" panose="02020603050405020304" pitchFamily="18" charset="0"/>
                  <a:sym typeface="Symbol" panose="05050102010706020507" pitchFamily="18" charset="2"/>
                </a:rPr>
                <a:t>describing it.</a:t>
              </a:r>
            </a:p>
          </p:txBody>
        </p:sp>
        <p:sp>
          <p:nvSpPr>
            <p:cNvPr id="76" name="Rectangle 75"/>
            <p:cNvSpPr/>
            <p:nvPr/>
          </p:nvSpPr>
          <p:spPr>
            <a:xfrm rot="16200000">
              <a:off x="-695394" y="1990794"/>
              <a:ext cx="1761608" cy="523220"/>
            </a:xfrm>
            <a:prstGeom prst="rect">
              <a:avLst/>
            </a:prstGeom>
          </p:spPr>
          <p:txBody>
            <a:bodyPr wrap="square">
              <a:spAutoFit/>
            </a:bodyPr>
            <a:lstStyle/>
            <a:p>
              <a:pPr marL="285750" algn="ctr"/>
              <a:r>
                <a:rPr lang="en-CA" altLang="en-US" dirty="0">
                  <a:solidFill>
                    <a:schemeClr val="accent1"/>
                  </a:solidFill>
                  <a:cs typeface="Times New Roman" panose="02020603050405020304" pitchFamily="18" charset="0"/>
                  <a:sym typeface="Symbol" panose="05050102010706020507" pitchFamily="18" charset="2"/>
                </a:rPr>
                <a:t>%</a:t>
              </a:r>
              <a:r>
                <a:rPr lang="en-CA" altLang="en-US" dirty="0">
                  <a:cs typeface="Times New Roman" panose="02020603050405020304" pitchFamily="18" charset="0"/>
                  <a:sym typeface="Symbol" panose="05050102010706020507" pitchFamily="18" charset="2"/>
                </a:rPr>
                <a:t> </a:t>
              </a:r>
              <a:r>
                <a:rPr lang="en-CA" altLang="en-US" dirty="0">
                  <a:solidFill>
                    <a:schemeClr val="accent1"/>
                  </a:solidFill>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accent2"/>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5244450" y="3436636"/>
            <a:ext cx="403968" cy="771510"/>
            <a:chOff x="5244450" y="3436636"/>
            <a:chExt cx="403968" cy="771510"/>
          </a:xfrm>
        </p:grpSpPr>
        <p:sp>
          <p:nvSpPr>
            <p:cNvPr id="74" name="Up-Down Arrow 73"/>
            <p:cNvSpPr/>
            <p:nvPr/>
          </p:nvSpPr>
          <p:spPr>
            <a:xfrm>
              <a:off x="5244450" y="3810000"/>
              <a:ext cx="165062" cy="398145"/>
            </a:xfrm>
            <a:prstGeom prst="upDownArrow">
              <a:avLst/>
            </a:prstGeom>
            <a:ln>
              <a:solidFill>
                <a:schemeClr val="hlink"/>
              </a:solidFill>
            </a:ln>
          </p:spPr>
          <p:txBody>
            <a:bodyPr wrap="square" rtlCol="0" anchor="ctr">
              <a:spAutoFit/>
            </a:bodyPr>
            <a:lstStyle/>
            <a:p>
              <a:pPr algn="l"/>
              <a:endParaRPr lang="en-CA" sz="2400" dirty="0"/>
            </a:p>
          </p:txBody>
        </p:sp>
        <p:sp>
          <p:nvSpPr>
            <p:cNvPr id="101" name="Up-Down Arrow 100"/>
            <p:cNvSpPr/>
            <p:nvPr/>
          </p:nvSpPr>
          <p:spPr>
            <a:xfrm>
              <a:off x="5473738" y="3436636"/>
              <a:ext cx="174680" cy="771510"/>
            </a:xfrm>
            <a:prstGeom prst="upDownArrow">
              <a:avLst/>
            </a:prstGeom>
            <a:ln>
              <a:solidFill>
                <a:schemeClr val="hlink"/>
              </a:solidFill>
            </a:ln>
          </p:spPr>
          <p:txBody>
            <a:bodyPr wrap="square" rtlCol="0" anchor="ctr">
              <a:spAutoFit/>
            </a:bodyPr>
            <a:lstStyle/>
            <a:p>
              <a:pPr algn="l"/>
              <a:endParaRPr lang="en-CA" sz="2400" dirty="0"/>
            </a:p>
          </p:txBody>
        </p:sp>
      </p:grpSp>
      <p:grpSp>
        <p:nvGrpSpPr>
          <p:cNvPr id="79" name="Group 78"/>
          <p:cNvGrpSpPr/>
          <p:nvPr/>
        </p:nvGrpSpPr>
        <p:grpSpPr>
          <a:xfrm>
            <a:off x="76200" y="546318"/>
            <a:ext cx="8763000" cy="5705720"/>
            <a:chOff x="533400" y="546318"/>
            <a:chExt cx="8763000" cy="5705720"/>
          </a:xfrm>
        </p:grpSpPr>
        <p:sp>
          <p:nvSpPr>
            <p:cNvPr id="98" name="Rectangle 97"/>
            <p:cNvSpPr/>
            <p:nvPr/>
          </p:nvSpPr>
          <p:spPr>
            <a:xfrm>
              <a:off x="6636632" y="1581090"/>
              <a:ext cx="2643672" cy="400110"/>
            </a:xfrm>
            <a:prstGeom prst="rect">
              <a:avLst/>
            </a:prstGeom>
          </p:spPr>
          <p:txBody>
            <a:bodyPr wrap="none">
              <a:spAutoFit/>
            </a:bodyPr>
            <a:lstStyle/>
            <a:p>
              <a:r>
                <a:rPr lang="en-US" altLang="en-US" sz="2000" dirty="0">
                  <a:sym typeface="Wingdings" panose="05000000000000000000" pitchFamily="2" charset="2"/>
                </a:rPr>
                <a:t>(</a:t>
              </a:r>
              <a:r>
                <a:rPr lang="en-US" altLang="en-US" sz="2000" dirty="0"/>
                <a:t>with high probability), </a:t>
              </a:r>
              <a:endParaRPr lang="en-CA" altLang="en-US" sz="1200" dirty="0"/>
            </a:p>
          </p:txBody>
        </p:sp>
        <p:grpSp>
          <p:nvGrpSpPr>
            <p:cNvPr id="99" name="Group 98"/>
            <p:cNvGrpSpPr/>
            <p:nvPr/>
          </p:nvGrpSpPr>
          <p:grpSpPr>
            <a:xfrm>
              <a:off x="533400" y="546318"/>
              <a:ext cx="8763000" cy="3198138"/>
              <a:chOff x="533400" y="546318"/>
              <a:chExt cx="8763000" cy="3198138"/>
            </a:xfrm>
          </p:grpSpPr>
          <p:sp>
            <p:nvSpPr>
              <p:cNvPr id="104" name="Rectangle 103"/>
              <p:cNvSpPr/>
              <p:nvPr/>
            </p:nvSpPr>
            <p:spPr>
              <a:xfrm>
                <a:off x="2733579" y="546318"/>
                <a:ext cx="6125021" cy="523220"/>
              </a:xfrm>
              <a:prstGeom prst="rect">
                <a:avLst/>
              </a:prstGeom>
            </p:spPr>
            <p:txBody>
              <a:bodyPr wrap="square">
                <a:spAutoFit/>
              </a:bodyPr>
              <a:lstStyle/>
              <a:p>
                <a:r>
                  <a:rPr lang="en-US" b="1" dirty="0">
                    <a:solidFill>
                      <a:schemeClr val="tx2"/>
                    </a:solidFill>
                    <a:cs typeface="Times New Roman" panose="02020603050405020304" pitchFamily="18" charset="0"/>
                  </a:rPr>
                  <a:t>Random training data</a:t>
                </a:r>
                <a:r>
                  <a:rPr lang="en-US" dirty="0">
                    <a:solidFill>
                      <a:schemeClr val="tx2"/>
                    </a:solidFill>
                    <a:cs typeface="Times New Roman" panose="02020603050405020304" pitchFamily="18" charset="0"/>
                  </a:rPr>
                  <a:t>:</a:t>
                </a:r>
              </a:p>
            </p:txBody>
          </p:sp>
          <p:sp>
            <p:nvSpPr>
              <p:cNvPr id="105" name="Rectangle 104"/>
              <p:cNvSpPr/>
              <p:nvPr/>
            </p:nvSpPr>
            <p:spPr>
              <a:xfrm>
                <a:off x="533400" y="1066800"/>
                <a:ext cx="8763000" cy="2677656"/>
              </a:xfrm>
              <a:prstGeom prst="rect">
                <a:avLst/>
              </a:prstGeom>
            </p:spPr>
            <p:txBody>
              <a:bodyPr wrap="square">
                <a:spAutoFit/>
              </a:bodyPr>
              <a:lstStyle/>
              <a:p>
                <a:pPr marL="457200" indent="-457200">
                  <a:buFont typeface="Arial" panose="020B0604020202020204" pitchFamily="34" charset="0"/>
                  <a:buChar char="•"/>
                </a:pPr>
                <a:r>
                  <a:rPr lang="en-US" altLang="en-US" dirty="0"/>
                  <a:t>If </a:t>
                </a:r>
                <a:r>
                  <a:rPr lang="en-US" altLang="en-US" i="1" dirty="0">
                    <a:solidFill>
                      <a:srgbClr val="66FF33"/>
                    </a:solidFill>
                  </a:rPr>
                  <a:t>m</a:t>
                </a:r>
                <a:r>
                  <a:rPr lang="en-US" altLang="en-US" i="1" dirty="0"/>
                  <a:t> = </a:t>
                </a:r>
                <a:r>
                  <a:rPr lang="az-Cyrl-AZ" altLang="en-US" i="1" dirty="0">
                    <a:solidFill>
                      <a:srgbClr val="FF0000"/>
                    </a:solidFill>
                  </a:rPr>
                  <a:t>ԑ</a:t>
                </a:r>
                <a:r>
                  <a:rPr lang="en-CA" altLang="en-US" i="1" dirty="0">
                    <a:solidFill>
                      <a:srgbClr val="FF00FF"/>
                    </a:solidFill>
                  </a:rPr>
                  <a:t>D</a:t>
                </a:r>
                <a:r>
                  <a:rPr lang="en-CA" altLang="en-US" i="1" dirty="0"/>
                  <a:t>, </a:t>
                </a:r>
                <a:r>
                  <a:rPr lang="en-CA" altLang="en-US" i="1" dirty="0" err="1"/>
                  <a:t>eg</a:t>
                </a:r>
                <a:r>
                  <a:rPr lang="en-CA" altLang="en-US" i="1" dirty="0"/>
                  <a:t> </a:t>
                </a:r>
                <a:r>
                  <a:rPr lang="az-Cyrl-AZ" altLang="en-US" i="1" dirty="0">
                    <a:solidFill>
                      <a:srgbClr val="FF0000"/>
                    </a:solidFill>
                  </a:rPr>
                  <a:t>ԑ</a:t>
                </a:r>
                <a:r>
                  <a:rPr lang="en-CA" altLang="en-US" i="1" dirty="0">
                    <a:solidFill>
                      <a:srgbClr val="FF0000"/>
                    </a:solidFill>
                  </a:rPr>
                  <a:t>=0.01  </a:t>
                </a:r>
                <a:r>
                  <a:rPr lang="en-CA" altLang="en-US" dirty="0"/>
                  <a:t>(i.e. compression),</a:t>
                </a:r>
              </a:p>
              <a:p>
                <a:pPr marL="457200" indent="-457200">
                  <a:buFont typeface="Arial" panose="020B0604020202020204" pitchFamily="34" charset="0"/>
                  <a:buChar char="•"/>
                </a:pPr>
                <a:r>
                  <a:rPr lang="en-US" altLang="en-US" dirty="0"/>
                  <a:t>If the training data is chosen randomly </a:t>
                </a:r>
              </a:p>
              <a:p>
                <a:pPr marL="457200" indent="-457200">
                  <a:buFont typeface="Arial" panose="020B0604020202020204" pitchFamily="34" charset="0"/>
                  <a:buChar char="•"/>
                </a:pPr>
                <a:r>
                  <a:rPr lang="en-CA" altLang="en-US" dirty="0"/>
                  <a:t>If a good machine for training data is found, </a:t>
                </a:r>
              </a:p>
              <a:p>
                <a:r>
                  <a:rPr lang="en-CA" altLang="en-US" dirty="0"/>
                  <a:t>       </a:t>
                </a:r>
                <a:r>
                  <a:rPr lang="en-CA" altLang="en-US" dirty="0" err="1"/>
                  <a:t>ie</a:t>
                </a:r>
                <a:r>
                  <a:rPr lang="en-CA" altLang="en-US" dirty="0"/>
                  <a:t> working for all but an</a:t>
                </a:r>
                <a:r>
                  <a:rPr lang="en-CA" altLang="en-US" i="1" dirty="0"/>
                  <a:t> </a:t>
                </a:r>
                <a:r>
                  <a:rPr lang="az-Cyrl-AZ" altLang="en-US" i="1" dirty="0">
                    <a:solidFill>
                      <a:srgbClr val="FF0000"/>
                    </a:solidFill>
                  </a:rPr>
                  <a:t>ԑ</a:t>
                </a:r>
                <a:r>
                  <a:rPr lang="en-CA" altLang="en-US" i="1" dirty="0">
                    <a:solidFill>
                      <a:srgbClr val="FF0000"/>
                    </a:solidFill>
                  </a:rPr>
                  <a:t> </a:t>
                </a:r>
                <a:r>
                  <a:rPr lang="en-CA" altLang="en-US" dirty="0"/>
                  <a:t>fraction</a:t>
                </a:r>
              </a:p>
              <a:p>
                <a:r>
                  <a:rPr lang="en-CA" altLang="en-US" dirty="0"/>
                  <a:t>       </a:t>
                </a:r>
                <a:r>
                  <a:rPr lang="en-CA" altLang="en-US" dirty="0">
                    <a:sym typeface="Wingdings" panose="05000000000000000000" pitchFamily="2" charset="2"/>
                  </a:rPr>
                  <a:t> T</a:t>
                </a:r>
                <a:r>
                  <a:rPr lang="en-CA" altLang="en-US" dirty="0"/>
                  <a:t>hen it will generalize to be good for general inputs.</a:t>
                </a:r>
              </a:p>
              <a:p>
                <a:r>
                  <a:rPr lang="en-CA" altLang="en-US" dirty="0"/>
                  <a:t>              </a:t>
                </a:r>
                <a:r>
                  <a:rPr lang="en-CA" altLang="en-US" dirty="0" err="1"/>
                  <a:t>ie</a:t>
                </a:r>
                <a:r>
                  <a:rPr lang="en-CA" altLang="en-US" dirty="0"/>
                  <a:t> working for all but an</a:t>
                </a:r>
                <a:r>
                  <a:rPr lang="en-CA" altLang="en-US" i="1" dirty="0"/>
                  <a:t> </a:t>
                </a:r>
                <a:r>
                  <a:rPr lang="en-CA" altLang="en-US" i="1" dirty="0">
                    <a:solidFill>
                      <a:srgbClr val="FF0000"/>
                    </a:solidFill>
                  </a:rPr>
                  <a:t>2</a:t>
                </a:r>
                <a:r>
                  <a:rPr lang="az-Cyrl-AZ" altLang="en-US" i="1" dirty="0">
                    <a:solidFill>
                      <a:srgbClr val="FF0000"/>
                    </a:solidFill>
                  </a:rPr>
                  <a:t>ԑ</a:t>
                </a:r>
                <a:r>
                  <a:rPr lang="en-CA" altLang="en-US" i="1" dirty="0">
                    <a:solidFill>
                      <a:srgbClr val="FF0000"/>
                    </a:solidFill>
                  </a:rPr>
                  <a:t> </a:t>
                </a:r>
                <a:r>
                  <a:rPr lang="en-CA" altLang="en-US" dirty="0"/>
                  <a:t>fraction.</a:t>
                </a:r>
              </a:p>
            </p:txBody>
          </p:sp>
        </p:grpSp>
        <p:pic>
          <p:nvPicPr>
            <p:cNvPr id="100" name="Picture 4"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369432" y="3853354"/>
              <a:ext cx="4267200" cy="2398684"/>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9331571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79"/>
                                        </p:tgtEl>
                                        <p:attrNameLst>
                                          <p:attrName>style.visibility</p:attrName>
                                        </p:attrNameLst>
                                      </p:cBhvr>
                                      <p:to>
                                        <p:strVal val="visible"/>
                                      </p:to>
                                    </p:set>
                                    <p:anim calcmode="lin" valueType="num">
                                      <p:cBhvr additive="base">
                                        <p:cTn id="7" dur="500" fill="hold"/>
                                        <p:tgtEl>
                                          <p:spTgt spid="79"/>
                                        </p:tgtEl>
                                        <p:attrNameLst>
                                          <p:attrName>ppt_x</p:attrName>
                                        </p:attrNameLst>
                                      </p:cBhvr>
                                      <p:tavLst>
                                        <p:tav tm="0">
                                          <p:val>
                                            <p:strVal val="#ppt_x"/>
                                          </p:val>
                                        </p:tav>
                                        <p:tav tm="100000">
                                          <p:val>
                                            <p:strVal val="#ppt_x"/>
                                          </p:val>
                                        </p:tav>
                                      </p:tavLst>
                                    </p:anim>
                                    <p:anim calcmode="lin" valueType="num">
                                      <p:cBhvr additive="base">
                                        <p:cTn id="8" dur="500" fill="hold"/>
                                        <p:tgtEl>
                                          <p:spTgt spid="7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grpSp>
        <p:nvGrpSpPr>
          <p:cNvPr id="3" name="Group 2"/>
          <p:cNvGrpSpPr/>
          <p:nvPr/>
        </p:nvGrpSpPr>
        <p:grpSpPr>
          <a:xfrm>
            <a:off x="990600" y="571500"/>
            <a:ext cx="6858000" cy="2781300"/>
            <a:chOff x="990600" y="571500"/>
            <a:chExt cx="6858000" cy="2781300"/>
          </a:xfrm>
        </p:grpSpPr>
        <p:sp>
          <p:nvSpPr>
            <p:cNvPr id="14" name="Rectangle 13"/>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15"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16" name="Rectangle 15"/>
            <p:cNvSpPr/>
            <p:nvPr/>
          </p:nvSpPr>
          <p:spPr>
            <a:xfrm>
              <a:off x="6096000" y="2792963"/>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17" name="Rectangle 16"/>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8" name="Rectangle 17"/>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19" name="Rectangle 18"/>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20" name="Rectangle 19"/>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21" name="Rectangle 20"/>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2" name="Rectangle 1"/>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22" name="Rectangle 21"/>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23" name="Rectangle 22"/>
            <p:cNvSpPr/>
            <p:nvPr/>
          </p:nvSpPr>
          <p:spPr>
            <a:xfrm>
              <a:off x="6873072" y="2047818"/>
              <a:ext cx="696024" cy="381541"/>
            </a:xfrm>
            <a:prstGeom prst="rect">
              <a:avLst/>
            </a:prstGeom>
          </p:spPr>
          <p:txBody>
            <a:bodyPr wrap="non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24" name="Rectangle 23"/>
            <p:cNvSpPr/>
            <p:nvPr/>
          </p:nvSpPr>
          <p:spPr>
            <a:xfrm>
              <a:off x="6858000" y="23066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25" name="Rectangle 24"/>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26" name="Group 25"/>
          <p:cNvGrpSpPr/>
          <p:nvPr/>
        </p:nvGrpSpPr>
        <p:grpSpPr>
          <a:xfrm>
            <a:off x="398780" y="3581400"/>
            <a:ext cx="8364220" cy="2819400"/>
            <a:chOff x="228600" y="2438400"/>
            <a:chExt cx="8364220" cy="2819400"/>
          </a:xfrm>
        </p:grpSpPr>
        <p:pic>
          <p:nvPicPr>
            <p:cNvPr id="27" name="Picture 2" descr="image20"/>
            <p:cNvPicPr>
              <a:picLocks noChangeAspect="1" noChangeArrowheads="1"/>
            </p:cNvPicPr>
            <p:nvPr/>
          </p:nvPicPr>
          <p:blipFill rotWithShape="1">
            <a:blip r:embed="rId4">
              <a:extLst>
                <a:ext uri="{28A0092B-C50C-407E-A947-70E740481C1C}">
                  <a14:useLocalDpi xmlns:a14="http://schemas.microsoft.com/office/drawing/2010/main" val="0"/>
                </a:ext>
              </a:extLst>
            </a:blip>
            <a:srcRect l="13333" t="22222" r="12500" b="44444"/>
            <a:stretch/>
          </p:blipFill>
          <p:spPr bwMode="auto">
            <a:xfrm>
              <a:off x="228600" y="2438400"/>
              <a:ext cx="8364220" cy="2819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8" name="Rectangle 27"/>
            <p:cNvSpPr/>
            <p:nvPr/>
          </p:nvSpPr>
          <p:spPr>
            <a:xfrm>
              <a:off x="3657600" y="3962400"/>
              <a:ext cx="1295400" cy="609600"/>
            </a:xfrm>
            <a:prstGeom prst="rect">
              <a:avLst/>
            </a:prstGeom>
            <a:solidFill>
              <a:schemeClr val="tx1"/>
            </a:solidFill>
            <a:ln>
              <a:noFill/>
            </a:ln>
          </p:spPr>
          <p:txBody>
            <a:bodyPr wrap="square" rtlCol="0" anchor="ctr">
              <a:spAutoFit/>
            </a:bodyPr>
            <a:lstStyle/>
            <a:p>
              <a:pPr algn="l"/>
              <a:endParaRPr lang="en-CA" sz="2400" dirty="0"/>
            </a:p>
          </p:txBody>
        </p:sp>
        <p:sp>
          <p:nvSpPr>
            <p:cNvPr id="29" name="Rectangle 28"/>
            <p:cNvSpPr/>
            <p:nvPr/>
          </p:nvSpPr>
          <p:spPr>
            <a:xfrm>
              <a:off x="6096000" y="4114800"/>
              <a:ext cx="2362200" cy="609600"/>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30" name="TextBox 29"/>
                <p:cNvSpPr txBox="1"/>
                <p:nvPr/>
              </p:nvSpPr>
              <p:spPr>
                <a:xfrm>
                  <a:off x="5715000" y="4378037"/>
                  <a:ext cx="1944315" cy="436210"/>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b="0" i="1" smtClean="0">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715000" y="4378037"/>
                  <a:ext cx="1944315" cy="436210"/>
                </a:xfrm>
                <a:prstGeom prst="rect">
                  <a:avLst/>
                </a:prstGeom>
                <a:blipFill>
                  <a:blip r:embed="rId5"/>
                  <a:stretch>
                    <a:fillRect l="-7837" t="-4167" b="-19444"/>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1" name="TextBox 30"/>
                <p:cNvSpPr txBox="1"/>
                <p:nvPr/>
              </p:nvSpPr>
              <p:spPr>
                <a:xfrm>
                  <a:off x="3457795" y="4282264"/>
                  <a:ext cx="1723805" cy="74719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457795" y="4282264"/>
                  <a:ext cx="1723805" cy="747192"/>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2" name="TextBox 31"/>
                <p:cNvSpPr txBox="1"/>
                <p:nvPr/>
              </p:nvSpPr>
              <p:spPr>
                <a:xfrm>
                  <a:off x="4075288" y="3502223"/>
                  <a:ext cx="191912"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075288" y="3502223"/>
                  <a:ext cx="191912" cy="307777"/>
                </a:xfrm>
                <a:prstGeom prst="rect">
                  <a:avLst/>
                </a:prstGeom>
                <a:blipFill>
                  <a:blip r:embed="rId7"/>
                  <a:stretch>
                    <a:fillRect l="-19355" r="-12903"/>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3" name="TextBox 32"/>
                <p:cNvSpPr txBox="1"/>
                <p:nvPr/>
              </p:nvSpPr>
              <p:spPr>
                <a:xfrm>
                  <a:off x="8001000" y="3654623"/>
                  <a:ext cx="212751" cy="30777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01000" y="3654623"/>
                  <a:ext cx="212751" cy="307777"/>
                </a:xfrm>
                <a:prstGeom prst="rect">
                  <a:avLst/>
                </a:prstGeom>
                <a:blipFill>
                  <a:blip r:embed="rId8"/>
                  <a:stretch>
                    <a:fillRect l="-29412" r="-26471" b="-28000"/>
                  </a:stretch>
                </a:blipFill>
              </p:spPr>
              <p:txBody>
                <a:bodyPr/>
                <a:lstStyle/>
                <a:p>
                  <a:r>
                    <a:rPr lang="en-CA">
                      <a:noFill/>
                    </a:rPr>
                    <a:t> </a:t>
                  </a:r>
                </a:p>
              </p:txBody>
            </p:sp>
          </mc:Fallback>
        </mc:AlternateContent>
      </p:grpSp>
    </p:spTree>
    <p:extLst>
      <p:ext uri="{BB962C8B-B14F-4D97-AF65-F5344CB8AC3E}">
        <p14:creationId xmlns:p14="http://schemas.microsoft.com/office/powerpoint/2010/main" val="334396948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26"/>
                                        </p:tgtEl>
                                        <p:attrNameLst>
                                          <p:attrName>style.visibility</p:attrName>
                                        </p:attrNameLst>
                                      </p:cBhvr>
                                      <p:to>
                                        <p:strVal val="visible"/>
                                      </p:to>
                                    </p:set>
                                    <p:anim calcmode="lin" valueType="num">
                                      <p:cBhvr additive="base">
                                        <p:cTn id="11" dur="500" fill="hold"/>
                                        <p:tgtEl>
                                          <p:spTgt spid="26"/>
                                        </p:tgtEl>
                                        <p:attrNameLst>
                                          <p:attrName>ppt_x</p:attrName>
                                        </p:attrNameLst>
                                      </p:cBhvr>
                                      <p:tavLst>
                                        <p:tav tm="0">
                                          <p:val>
                                            <p:strVal val="#ppt_x"/>
                                          </p:val>
                                        </p:tav>
                                        <p:tav tm="100000">
                                          <p:val>
                                            <p:strVal val="#ppt_x"/>
                                          </p:val>
                                        </p:tav>
                                      </p:tavLst>
                                    </p:anim>
                                    <p:anim calcmode="lin" valueType="num">
                                      <p:cBhvr additive="base">
                                        <p:cTn id="12" dur="500" fill="hold"/>
                                        <p:tgtEl>
                                          <p:spTgt spid="2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304698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These are real value parameters.</a:t>
                </a:r>
              </a:p>
              <a:p>
                <a:pPr lvl="0" algn="ctr" defTabSz="685800" eaLnBrk="1" fontAlgn="auto" hangingPunct="1">
                  <a:spcBef>
                    <a:spcPct val="0"/>
                  </a:spcBef>
                  <a:spcAft>
                    <a:spcPts val="0"/>
                  </a:spcAft>
                </a:pPr>
                <a:r>
                  <a:rPr lang="en-US" altLang="en-US" sz="2800" dirty="0">
                    <a:latin typeface="Times New Roman" pitchFamily="18" charset="0"/>
                    <a:sym typeface="Symbol" panose="05050102010706020507" pitchFamily="18" charset="2"/>
                  </a:rPr>
                  <a:t> </a:t>
                </a:r>
                <a:r>
                  <a:rPr lang="en-US" altLang="en-US" sz="2400" dirty="0">
                    <a:solidFill>
                      <a:srgbClr val="FFFFFF"/>
                    </a:solidFill>
                    <a:latin typeface="Times New Roman" pitchFamily="18" charset="0"/>
                  </a:rPr>
                  <a:t>This includes anything like that the learning process learns and remembers about the data and uses later to make predictions.</a:t>
                </a:r>
              </a:p>
              <a:p>
                <a:pPr>
                  <a:spcBef>
                    <a:spcPct val="0"/>
                  </a:spcBef>
                </a:pPr>
                <a:endParaRPr lang="en-US" altLang="en-US" sz="2800" dirty="0">
                  <a:latin typeface="Times New Roman" pitchFamily="18" charset="0"/>
                  <a:sym typeface="Symbol" panose="05050102010706020507" pitchFamily="18" charset="2"/>
                </a:endParaRP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3046988"/>
              </a:xfrm>
              <a:prstGeom prst="rect">
                <a:avLst/>
              </a:prstGeom>
              <a:blipFill>
                <a:blip r:embed="rId3"/>
                <a:stretch>
                  <a:fillRect t="-200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83"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grpSp>
        <p:nvGrpSpPr>
          <p:cNvPr id="2" name="Group 1">
            <a:extLst>
              <a:ext uri="{FF2B5EF4-FFF2-40B4-BE49-F238E27FC236}">
                <a16:creationId xmlns:a16="http://schemas.microsoft.com/office/drawing/2014/main" id="{AFB46C69-C380-4137-BBC5-8E135670E35B}"/>
              </a:ext>
            </a:extLst>
          </p:cNvPr>
          <p:cNvGrpSpPr/>
          <p:nvPr/>
        </p:nvGrpSpPr>
        <p:grpSpPr>
          <a:xfrm>
            <a:off x="705475" y="5086226"/>
            <a:ext cx="8334896" cy="1761594"/>
            <a:chOff x="705475" y="5086226"/>
            <a:chExt cx="8334896" cy="1761594"/>
          </a:xfrm>
        </p:grpSpPr>
        <p:sp>
          <p:nvSpPr>
            <p:cNvPr id="30" name="Freeform 29"/>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38" name="Group 37">
              <a:extLst>
                <a:ext uri="{FF2B5EF4-FFF2-40B4-BE49-F238E27FC236}">
                  <a16:creationId xmlns:a16="http://schemas.microsoft.com/office/drawing/2014/main" id="{567590C2-B329-401E-BE42-226A8C762CED}"/>
                </a:ext>
              </a:extLst>
            </p:cNvPr>
            <p:cNvGrpSpPr/>
            <p:nvPr/>
          </p:nvGrpSpPr>
          <p:grpSpPr>
            <a:xfrm>
              <a:off x="2286000" y="5113351"/>
              <a:ext cx="6754371" cy="1734469"/>
              <a:chOff x="2286000" y="5113351"/>
              <a:chExt cx="6754371" cy="1734469"/>
            </a:xfrm>
          </p:grpSpPr>
          <p:grpSp>
            <p:nvGrpSpPr>
              <p:cNvPr id="39" name="Group 38">
                <a:extLst>
                  <a:ext uri="{FF2B5EF4-FFF2-40B4-BE49-F238E27FC236}">
                    <a16:creationId xmlns:a16="http://schemas.microsoft.com/office/drawing/2014/main" id="{6BABA2B1-0410-40F1-AA0C-7D62D3D1E516}"/>
                  </a:ext>
                </a:extLst>
              </p:cNvPr>
              <p:cNvGrpSpPr/>
              <p:nvPr/>
            </p:nvGrpSpPr>
            <p:grpSpPr>
              <a:xfrm>
                <a:off x="2803498" y="5113351"/>
                <a:ext cx="6236873" cy="523220"/>
                <a:chOff x="2795547" y="5368033"/>
                <a:chExt cx="6236873" cy="523220"/>
              </a:xfrm>
            </p:grpSpPr>
            <p:cxnSp>
              <p:nvCxnSpPr>
                <p:cNvPr id="42" name="Straight Connector 41">
                  <a:extLst>
                    <a:ext uri="{FF2B5EF4-FFF2-40B4-BE49-F238E27FC236}">
                      <a16:creationId xmlns:a16="http://schemas.microsoft.com/office/drawing/2014/main" id="{A7945612-07E4-412A-8CCF-B785EFBCD1E9}"/>
                    </a:ext>
                  </a:extLst>
                </p:cNvPr>
                <p:cNvCxnSpPr/>
                <p:nvPr/>
              </p:nvCxnSpPr>
              <p:spPr bwMode="auto">
                <a:xfrm>
                  <a:off x="2795547" y="5646751"/>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3" name="TextBox 42">
                      <a:extLst>
                        <a:ext uri="{FF2B5EF4-FFF2-40B4-BE49-F238E27FC236}">
                          <a16:creationId xmlns:a16="http://schemas.microsoft.com/office/drawing/2014/main" id="{366D5C4A-5038-4B5F-A345-3EC60ABD7FC3}"/>
                        </a:ext>
                      </a:extLst>
                    </p:cNvPr>
                    <p:cNvSpPr txBox="1"/>
                    <p:nvPr/>
                  </p:nvSpPr>
                  <p:spPr>
                    <a:xfrm>
                      <a:off x="3733800" y="5374957"/>
                      <a:ext cx="125733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r>
                                  <m:rPr>
                                    <m:nor/>
                                  </m:rPr>
                                  <a:rPr lang="en-US" altLang="en-US" dirty="0" smtClean="0">
                                    <a:solidFill>
                                      <a:srgbClr val="FF00FF"/>
                                    </a:solidFill>
                                    <a:sym typeface="Symbol" panose="05050102010706020507" pitchFamily="18" charset="2"/>
                                  </a:rPr>
                                  <m:t>´</m:t>
                                </m:r>
                              </m:e>
                            </m:d>
                          </m:oMath>
                        </m:oMathPara>
                      </a14:m>
                      <a:endParaRPr lang="en-CA" sz="2000" dirty="0"/>
                    </a:p>
                  </p:txBody>
                </p:sp>
              </mc:Choice>
              <mc:Fallback xmlns="">
                <p:sp>
                  <p:nvSpPr>
                    <p:cNvPr id="43" name="TextBox 42">
                      <a:extLst>
                        <a:ext uri="{FF2B5EF4-FFF2-40B4-BE49-F238E27FC236}">
                          <a16:creationId xmlns:a16="http://schemas.microsoft.com/office/drawing/2014/main" id="{366D5C4A-5038-4B5F-A345-3EC60ABD7FC3}"/>
                        </a:ext>
                      </a:extLst>
                    </p:cNvPr>
                    <p:cNvSpPr txBox="1">
                      <a:spLocks noRot="1" noChangeAspect="1" noMove="1" noResize="1" noEditPoints="1" noAdjustHandles="1" noChangeArrowheads="1" noChangeShapeType="1" noTextEdit="1"/>
                    </p:cNvSpPr>
                    <p:nvPr/>
                  </p:nvSpPr>
                  <p:spPr>
                    <a:xfrm>
                      <a:off x="3733800" y="5374957"/>
                      <a:ext cx="1257331" cy="430887"/>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5" name="Rectangle 44">
                      <a:extLst>
                        <a:ext uri="{FF2B5EF4-FFF2-40B4-BE49-F238E27FC236}">
                          <a16:creationId xmlns:a16="http://schemas.microsoft.com/office/drawing/2014/main" id="{9913431E-891E-4BAC-A3DF-4B51D344FC54}"/>
                        </a:ext>
                      </a:extLst>
                    </p:cNvPr>
                    <p:cNvSpPr/>
                    <p:nvPr/>
                  </p:nvSpPr>
                  <p:spPr>
                    <a:xfrm>
                      <a:off x="5178480" y="5368033"/>
                      <a:ext cx="3853940"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Machine's answer for</a:t>
                      </a:r>
                      <a:r>
                        <a:rPr lang="en-US" altLang="en-US" b="1" i="1" dirty="0">
                          <a:solidFill>
                            <a:srgbClr val="FF00FF"/>
                          </a:solidFill>
                          <a:sym typeface="Symbol" panose="05050102010706020507" pitchFamily="18" charset="2"/>
                        </a:rPr>
                        <a:t> </a:t>
                      </a:r>
                      <a:r>
                        <a:rPr lang="en-US" altLang="en-US" dirty="0">
                          <a:solidFill>
                            <a:srgbClr val="FF00FF"/>
                          </a:solidFill>
                          <a:sym typeface="Symbol" panose="05050102010706020507" pitchFamily="18" charset="2"/>
                        </a:rPr>
                        <a:t> </a:t>
                      </a:r>
                      <a14:m>
                        <m:oMath xmlns:m="http://schemas.openxmlformats.org/officeDocument/2006/math">
                          <m:acc>
                            <m:accPr>
                              <m:chr m:val="⃗"/>
                              <m:ctrlPr>
                                <a:rPr lang="en-US" altLang="en-US" b="1" i="1">
                                  <a:solidFill>
                                    <a:srgbClr val="FF00FF"/>
                                  </a:solidFill>
                                  <a:latin typeface="Cambria Math" panose="02040503050406030204" pitchFamily="18" charset="0"/>
                                  <a:sym typeface="Symbol" panose="05050102010706020507" pitchFamily="18" charset="2"/>
                                </a:rPr>
                              </m:ctrlPr>
                            </m:accPr>
                            <m:e>
                              <m:r>
                                <a:rPr lang="en-CA" altLang="en-US" b="1" i="1">
                                  <a:solidFill>
                                    <a:srgbClr val="FF00FF"/>
                                  </a:solidFill>
                                  <a:latin typeface="Cambria Math" panose="02040503050406030204" pitchFamily="18" charset="0"/>
                                  <a:sym typeface="Symbol" panose="05050102010706020507" pitchFamily="18" charset="2"/>
                                </a:rPr>
                                <m:t>𝒙</m:t>
                              </m:r>
                            </m:e>
                          </m:acc>
                        </m:oMath>
                      </a14:m>
                      <a:r>
                        <a:rPr lang="en-US" altLang="en-US" dirty="0">
                          <a:solidFill>
                            <a:srgbClr val="FF00FF"/>
                          </a:solidFill>
                          <a:sym typeface="Symbol" panose="05050102010706020507" pitchFamily="18" charset="2"/>
                        </a:rPr>
                        <a:t>´</a:t>
                      </a:r>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0" name="Rectangle 39"/>
                    <p:cNvSpPr>
                      <a:spLocks noRot="1" noChangeAspect="1" noMove="1" noResize="1" noEditPoints="1" noAdjustHandles="1" noChangeArrowheads="1" noChangeShapeType="1" noTextEdit="1"/>
                    </p:cNvSpPr>
                    <p:nvPr/>
                  </p:nvSpPr>
                  <p:spPr>
                    <a:xfrm>
                      <a:off x="5178480" y="5368033"/>
                      <a:ext cx="3853940" cy="523220"/>
                    </a:xfrm>
                    <a:prstGeom prst="rect">
                      <a:avLst/>
                    </a:prstGeom>
                    <a:blipFill>
                      <a:blip r:embed="rId6"/>
                      <a:stretch>
                        <a:fillRect l="-3323" t="-13953" r="-2215" b="-31395"/>
                      </a:stretch>
                    </a:blipFill>
                  </p:spPr>
                  <p:txBody>
                    <a:bodyPr/>
                    <a:lstStyle/>
                    <a:p>
                      <a:r>
                        <a:rPr lang="en-CA">
                          <a:noFill/>
                        </a:rPr>
                        <a:t> </a:t>
                      </a:r>
                    </a:p>
                  </p:txBody>
                </p:sp>
              </mc:Fallback>
            </mc:AlternateContent>
          </p:grpSp>
          <p:cxnSp>
            <p:nvCxnSpPr>
              <p:cNvPr id="40" name="Straight Connector 39">
                <a:extLst>
                  <a:ext uri="{FF2B5EF4-FFF2-40B4-BE49-F238E27FC236}">
                    <a16:creationId xmlns:a16="http://schemas.microsoft.com/office/drawing/2014/main" id="{45D16A2C-3006-4F18-BD1E-D5A93582FC8C}"/>
                  </a:ext>
                </a:extLst>
              </p:cNvPr>
              <p:cNvCxnSpPr>
                <a:cxnSpLocks/>
              </p:cNvCxnSpPr>
              <p:nvPr/>
            </p:nvCxnSpPr>
            <p:spPr bwMode="auto">
              <a:xfrm flipV="1">
                <a:off x="2775004" y="5392069"/>
                <a:ext cx="0" cy="1008732"/>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1" name="Text Box 33">
                    <a:extLst>
                      <a:ext uri="{FF2B5EF4-FFF2-40B4-BE49-F238E27FC236}">
                        <a16:creationId xmlns:a16="http://schemas.microsoft.com/office/drawing/2014/main" id="{4193EAD0-B1EF-4AC6-9EF3-BA319CD83DEC}"/>
                      </a:ext>
                    </a:extLst>
                  </p:cNvPr>
                  <p:cNvSpPr txBox="1">
                    <a:spLocks noChangeArrowheads="1"/>
                  </p:cNvSpPr>
                  <p:nvPr/>
                </p:nvSpPr>
                <p:spPr bwMode="auto">
                  <a:xfrm>
                    <a:off x="2286000" y="6324600"/>
                    <a:ext cx="11430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FF00FF"/>
                        </a:solidFill>
                        <a:latin typeface="Times New Roman" pitchFamily="18" charset="0"/>
                        <a:sym typeface="Symbol" panose="05050102010706020507" pitchFamily="18" charset="2"/>
                      </a:rPr>
                      <a: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smtClean="0">
                                <a:solidFill>
                                  <a:srgbClr val="FF00FF"/>
                                </a:solidFill>
                                <a:latin typeface="Cambria Math" panose="02040503050406030204" pitchFamily="18" charset="0"/>
                                <a:sym typeface="Symbol" panose="05050102010706020507" pitchFamily="18" charset="2"/>
                              </a:rPr>
                              <m:t>𝒙</m:t>
                            </m:r>
                          </m:e>
                        </m:acc>
                      </m:oMath>
                    </a14:m>
                    <a:r>
                      <a:rPr lang="en-US" altLang="en-US" sz="2800" dirty="0">
                        <a:solidFill>
                          <a:srgbClr val="FF00FF"/>
                        </a:solidFill>
                        <a:latin typeface="Times New Roman" pitchFamily="18" charset="0"/>
                        <a:sym typeface="Symbol" panose="05050102010706020507" pitchFamily="18" charset="2"/>
                      </a:rPr>
                      <a:t>´</a:t>
                    </a:r>
                  </a:p>
                </p:txBody>
              </p:sp>
            </mc:Choice>
            <mc:Fallback xmlns="">
              <p:sp>
                <p:nvSpPr>
                  <p:cNvPr id="41" name="Text Box 33">
                    <a:extLst>
                      <a:ext uri="{FF2B5EF4-FFF2-40B4-BE49-F238E27FC236}">
                        <a16:creationId xmlns:a16="http://schemas.microsoft.com/office/drawing/2014/main" id="{4193EAD0-B1EF-4AC6-9EF3-BA319CD83DEC}"/>
                      </a:ext>
                    </a:extLst>
                  </p:cNvPr>
                  <p:cNvSpPr txBox="1">
                    <a:spLocks noRot="1" noChangeAspect="1" noMove="1" noResize="1" noEditPoints="1" noAdjustHandles="1" noChangeArrowheads="1" noChangeShapeType="1" noTextEdit="1"/>
                  </p:cNvSpPr>
                  <p:nvPr/>
                </p:nvSpPr>
                <p:spPr bwMode="auto">
                  <a:xfrm>
                    <a:off x="2286000" y="6324600"/>
                    <a:ext cx="1143000" cy="523220"/>
                  </a:xfrm>
                  <a:prstGeom prst="rect">
                    <a:avLst/>
                  </a:prstGeom>
                  <a:blipFill>
                    <a:blip r:embed="rId7"/>
                    <a:stretch>
                      <a:fillRect t="-14118" b="-305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grpSp>
    </p:spTree>
    <p:extLst>
      <p:ext uri="{BB962C8B-B14F-4D97-AF65-F5344CB8AC3E}">
        <p14:creationId xmlns:p14="http://schemas.microsoft.com/office/powerpoint/2010/main" val="682933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4"/>
                                        </p:tgtEl>
                                        <p:attrNameLst>
                                          <p:attrName>style.visibility</p:attrName>
                                        </p:attrNameLst>
                                      </p:cBhvr>
                                      <p:to>
                                        <p:strVal val="visible"/>
                                      </p:to>
                                    </p:set>
                                    <p:anim calcmode="lin" valueType="num">
                                      <p:cBhvr additive="base">
                                        <p:cTn id="7" dur="500" fill="hold"/>
                                        <p:tgtEl>
                                          <p:spTgt spid="44"/>
                                        </p:tgtEl>
                                        <p:attrNameLst>
                                          <p:attrName>ppt_x</p:attrName>
                                        </p:attrNameLst>
                                      </p:cBhvr>
                                      <p:tavLst>
                                        <p:tav tm="0">
                                          <p:val>
                                            <p:strVal val="#ppt_x"/>
                                          </p:val>
                                        </p:tav>
                                        <p:tav tm="100000">
                                          <p:val>
                                            <p:strVal val="#ppt_x"/>
                                          </p:val>
                                        </p:tav>
                                      </p:tavLst>
                                    </p:anim>
                                    <p:anim calcmode="lin" valueType="num">
                                      <p:cBhvr additive="base">
                                        <p:cTn id="8"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49633">
                                            <p:txEl>
                                              <p:pRg st="1" end="1"/>
                                            </p:txEl>
                                          </p:spTgt>
                                        </p:tgtEl>
                                        <p:attrNameLst>
                                          <p:attrName>style.visibility</p:attrName>
                                        </p:attrNameLst>
                                      </p:cBhvr>
                                      <p:to>
                                        <p:strVal val="visible"/>
                                      </p:to>
                                    </p:set>
                                    <p:anim calcmode="lin" valueType="num">
                                      <p:cBhvr additive="base">
                                        <p:cTn id="13"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49633">
                                            <p:txEl>
                                              <p:pRg st="1" end="1"/>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49633">
                                            <p:txEl>
                                              <p:pRg st="2" end="2"/>
                                            </p:txEl>
                                          </p:spTgt>
                                        </p:tgtEl>
                                        <p:attrNameLst>
                                          <p:attrName>style.visibility</p:attrName>
                                        </p:attrNameLst>
                                      </p:cBhvr>
                                      <p:to>
                                        <p:strVal val="visible"/>
                                      </p:to>
                                    </p:set>
                                    <p:anim calcmode="lin" valueType="num">
                                      <p:cBhvr additive="base">
                                        <p:cTn id="23"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496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49633">
                                            <p:txEl>
                                              <p:pRg st="3" end="3"/>
                                            </p:txEl>
                                          </p:spTgt>
                                        </p:tgtEl>
                                        <p:attrNameLst>
                                          <p:attrName>style.visibility</p:attrName>
                                        </p:attrNameLst>
                                      </p:cBhvr>
                                      <p:to>
                                        <p:strVal val="visible"/>
                                      </p:to>
                                    </p:set>
                                    <p:anim calcmode="lin" valueType="num">
                                      <p:cBhvr additive="base">
                                        <p:cTn id="29"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496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49633">
                                            <p:txEl>
                                              <p:pRg st="4" end="4"/>
                                            </p:txEl>
                                          </p:spTgt>
                                        </p:tgtEl>
                                        <p:attrNameLst>
                                          <p:attrName>style.visibility</p:attrName>
                                        </p:attrNameLst>
                                      </p:cBhvr>
                                      <p:to>
                                        <p:strVal val="visible"/>
                                      </p:to>
                                    </p:set>
                                    <p:anim calcmode="lin" valueType="num">
                                      <p:cBhvr additive="base">
                                        <p:cTn id="35" dur="500" fill="hold"/>
                                        <p:tgtEl>
                                          <p:spTgt spid="1049633">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49633">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Lst>
  </p:timing>
</p:sld>
</file>

<file path=ppt/slides/slide5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rot="3498041">
            <a:off x="152330" y="42840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1</a:t>
            </a:r>
            <a:endParaRPr lang="en-CA" altLang="en-US" sz="2400" i="1" baseline="-25000" dirty="0">
              <a:latin typeface="Times New Roman" panose="02020603050405020304" pitchFamily="18" charset="0"/>
              <a:cs typeface="Times New Roman" panose="02020603050405020304" pitchFamily="18" charset="0"/>
            </a:endParaRPr>
          </a:p>
        </p:txBody>
      </p:sp>
      <p:sp>
        <p:nvSpPr>
          <p:cNvPr id="14" name="Text Box 33"/>
          <p:cNvSpPr txBox="1">
            <a:spLocks noChangeArrowheads="1"/>
          </p:cNvSpPr>
          <p:nvPr/>
        </p:nvSpPr>
        <p:spPr bwMode="auto">
          <a:xfrm rot="3498041">
            <a:off x="784429" y="4247746"/>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x</a:t>
            </a:r>
            <a:r>
              <a:rPr lang="en-US" altLang="en-US" sz="2400" i="1" baseline="-25000" dirty="0">
                <a:latin typeface="Times New Roman" pitchFamily="18" charset="0"/>
              </a:rPr>
              <a:t>2</a:t>
            </a:r>
            <a:endParaRPr lang="en-CA" altLang="en-US" sz="2400" i="1" baseline="-25000" dirty="0">
              <a:latin typeface="Times New Roman" panose="02020603050405020304" pitchFamily="18" charset="0"/>
              <a:cs typeface="Times New Roman" panose="02020603050405020304" pitchFamily="18" charset="0"/>
            </a:endParaRPr>
          </a:p>
        </p:txBody>
      </p:sp>
      <p:sp>
        <p:nvSpPr>
          <p:cNvPr id="15" name="Text Box 33"/>
          <p:cNvSpPr txBox="1">
            <a:spLocks noChangeArrowheads="1"/>
          </p:cNvSpPr>
          <p:nvPr/>
        </p:nvSpPr>
        <p:spPr bwMode="auto">
          <a:xfrm rot="3498041">
            <a:off x="-280737" y="3300070"/>
            <a:ext cx="32076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a:t>
            </a:r>
            <a:r>
              <a:rPr lang="en-US" altLang="en-US" sz="2400" i="1" dirty="0">
                <a:latin typeface="Times New Roman" pitchFamily="18" charset="0"/>
              </a:rPr>
              <a:t> =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CA" altLang="en-US" sz="2400" i="1" baseline="-25000" dirty="0">
                <a:latin typeface="Times New Roman" panose="02020603050405020304" pitchFamily="18" charset="0"/>
                <a:cs typeface="Times New Roman" panose="02020603050405020304"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r>
              <a:rPr lang="en-US" altLang="en-US" sz="2400" i="1" baseline="-25000" dirty="0">
                <a:latin typeface="Times New Roman" pitchFamily="18" charset="0"/>
              </a:rPr>
              <a:t> </a:t>
            </a:r>
            <a:r>
              <a:rPr lang="en-US" altLang="en-US" sz="2400" i="1" dirty="0">
                <a:latin typeface="Times New Roman" pitchFamily="18" charset="0"/>
              </a:rPr>
              <a:t>+ </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6" name="Rectangle 5"/>
              <p:cNvSpPr/>
              <p:nvPr/>
            </p:nvSpPr>
            <p:spPr>
              <a:xfrm rot="3498041">
                <a:off x="808869" y="3493084"/>
                <a:ext cx="2378472"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Threshold(z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 name="Rectangle 5"/>
              <p:cNvSpPr>
                <a:spLocks noRot="1" noChangeAspect="1" noMove="1" noResize="1" noEditPoints="1" noAdjustHandles="1" noChangeArrowheads="1" noChangeShapeType="1" noTextEdit="1"/>
              </p:cNvSpPr>
              <p:nvPr/>
            </p:nvSpPr>
            <p:spPr>
              <a:xfrm rot="3498041">
                <a:off x="808869" y="3493084"/>
                <a:ext cx="2378472" cy="461665"/>
              </a:xfrm>
              <a:prstGeom prst="rect">
                <a:avLst/>
              </a:prstGeom>
              <a:blipFill>
                <a:blip r:embed="rId3"/>
                <a:stretch>
                  <a:fillRect r="-5185" b="-6452"/>
                </a:stretch>
              </a:blipFill>
            </p:spPr>
            <p:txBody>
              <a:bodyPr/>
              <a:lstStyle/>
              <a:p>
                <a:r>
                  <a:rPr lang="en-CA">
                    <a:noFill/>
                  </a:rPr>
                  <a:t> </a:t>
                </a:r>
              </a:p>
            </p:txBody>
          </p:sp>
        </mc:Fallback>
      </mc:AlternateContent>
      <p:sp>
        <p:nvSpPr>
          <p:cNvPr id="17" name="Text Box 33"/>
          <p:cNvSpPr txBox="1">
            <a:spLocks noChangeArrowheads="1"/>
          </p:cNvSpPr>
          <p:nvPr/>
        </p:nvSpPr>
        <p:spPr bwMode="auto">
          <a:xfrm rot="3498041">
            <a:off x="2590028" y="3912422"/>
            <a:ext cx="1841509"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latin typeface="Times New Roman" pitchFamily="18" charset="0"/>
              </a:rPr>
              <a:t>correct</a:t>
            </a:r>
            <a:r>
              <a:rPr lang="en-US" altLang="en-US" sz="2400" i="1" dirty="0">
                <a:solidFill>
                  <a:srgbClr val="FF00FF"/>
                </a:solidFill>
                <a:latin typeface="Times New Roman" pitchFamily="18" charset="0"/>
              </a:rPr>
              <a:t>  y</a:t>
            </a:r>
            <a:endParaRPr lang="en-CA" altLang="en-US" sz="2400" i="1" baseline="-25000" dirty="0">
              <a:latin typeface="Times New Roman" panose="02020603050405020304" pitchFamily="18" charset="0"/>
              <a:cs typeface="Times New Roman" panose="02020603050405020304" pitchFamily="18" charset="0"/>
            </a:endParaRPr>
          </a:p>
        </p:txBody>
      </p:sp>
      <mc:AlternateContent xmlns:mc="http://schemas.openxmlformats.org/markup-compatibility/2006" xmlns:a14="http://schemas.microsoft.com/office/drawing/2010/main">
        <mc:Choice Requires="a14">
          <p:sp>
            <p:nvSpPr>
              <p:cNvPr id="19" name="TextBox 18"/>
              <p:cNvSpPr txBox="1"/>
              <p:nvPr/>
            </p:nvSpPr>
            <p:spPr>
              <a:xfrm rot="3498041">
                <a:off x="3102844" y="3834223"/>
                <a:ext cx="1715662" cy="369332"/>
              </a:xfrm>
              <a:prstGeom prst="rect">
                <a:avLst/>
              </a:prstGeom>
              <a:noFill/>
            </p:spPr>
            <p:txBody>
              <a:bodyPr wrap="none" lIns="0" tIns="0" rIns="0" bIns="0" rtlCol="0">
                <a:spAutoFit/>
              </a:bodyPr>
              <a:lstStyle/>
              <a:p>
                <a:pPr algn="r"/>
                <a:r>
                  <a:rPr lang="en-US" altLang="en-US" sz="2400" i="1" dirty="0">
                    <a:solidFill>
                      <a:schemeClr val="accent1"/>
                    </a:solidFill>
                    <a:sym typeface="Symbol" panose="05050102010706020507" pitchFamily="18" charset="2"/>
                  </a:rPr>
                  <a:t>E </a:t>
                </a:r>
                <a:r>
                  <a:rPr lang="en-US" altLang="en-US" sz="2400" dirty="0">
                    <a:solidFill>
                      <a:schemeClr val="tx1"/>
                    </a:solidFill>
                    <a:sym typeface="Symbol" panose="05050102010706020507" pitchFamily="18" charset="2"/>
                  </a:rPr>
                  <a:t>=</a:t>
                </a:r>
                <a14:m>
                  <m:oMath xmlns:m="http://schemas.openxmlformats.org/officeDocument/2006/math">
                    <m:sSup>
                      <m:sSupPr>
                        <m:ctrlPr>
                          <a:rPr lang="en-US" altLang="en-US" sz="2400" i="1" dirty="0">
                            <a:latin typeface="Cambria Math" panose="02040503050406030204" pitchFamily="18" charset="0"/>
                            <a:sym typeface="Symbol" panose="05050102010706020507" pitchFamily="18" charset="2"/>
                          </a:rPr>
                        </m:ctrlPr>
                      </m:sSupPr>
                      <m:e>
                        <m:r>
                          <a:rPr lang="en-CA" altLang="en-US" sz="2400" dirty="0">
                            <a:latin typeface="Cambria Math" panose="02040503050406030204" pitchFamily="18" charset="0"/>
                            <a:sym typeface="Symbol" panose="05050102010706020507" pitchFamily="18" charset="2"/>
                          </a:rPr>
                          <m:t> </m:t>
                        </m:r>
                        <m:r>
                          <a:rPr lang="en-US" altLang="en-US" sz="2400" dirty="0">
                            <a:latin typeface="Cambria Math" panose="02040503050406030204" pitchFamily="18" charset="0"/>
                            <a:sym typeface="Symbol" panose="05050102010706020507" pitchFamily="18" charset="2"/>
                          </a:rPr>
                          <m:t>(</m:t>
                        </m:r>
                        <m:r>
                          <a:rPr lang="en-CA" altLang="en-US" sz="2400" b="0" i="1" dirty="0" smtClean="0">
                            <a:solidFill>
                              <a:srgbClr val="FF00FF"/>
                            </a:solidFill>
                            <a:latin typeface="Cambria Math" panose="02040503050406030204" pitchFamily="18" charset="0"/>
                            <a:sym typeface="Symbol" panose="05050102010706020507" pitchFamily="18" charset="2"/>
                          </a:rPr>
                          <m:t>𝑦</m:t>
                        </m:r>
                        <m:r>
                          <a:rPr lang="en-CA" altLang="en-US" sz="2400" b="0" i="0" dirty="0" smtClean="0">
                            <a:solidFill>
                              <a:schemeClr val="tx1"/>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𝑀</m:t>
                        </m:r>
                        <m:r>
                          <a:rPr lang="en-US" altLang="en-US" sz="2400" dirty="0">
                            <a:latin typeface="Cambria Math" panose="02040503050406030204" pitchFamily="18" charset="0"/>
                            <a:sym typeface="Symbol" panose="05050102010706020507" pitchFamily="18" charset="2"/>
                          </a:rPr>
                          <m:t>)</m:t>
                        </m:r>
                      </m:e>
                      <m:sup>
                        <m:r>
                          <a:rPr lang="en-CA" altLang="en-US" sz="2400" i="1" dirty="0">
                            <a:latin typeface="Cambria Math" panose="02040503050406030204" pitchFamily="18" charset="0"/>
                            <a:sym typeface="Symbol" panose="05050102010706020507" pitchFamily="18" charset="2"/>
                          </a:rPr>
                          <m:t>2</m:t>
                        </m:r>
                      </m:sup>
                    </m:sSup>
                  </m:oMath>
                </a14:m>
                <a:endParaRPr lang="en-CA" sz="2400" dirty="0">
                  <a:solidFill>
                    <a:schemeClr val="tx1"/>
                  </a:solidFill>
                </a:endParaRPr>
              </a:p>
            </p:txBody>
          </p:sp>
        </mc:Choice>
        <mc:Fallback xmlns="">
          <p:sp>
            <p:nvSpPr>
              <p:cNvPr id="19" name="TextBox 18"/>
              <p:cNvSpPr txBox="1">
                <a:spLocks noRot="1" noChangeAspect="1" noMove="1" noResize="1" noEditPoints="1" noAdjustHandles="1" noChangeArrowheads="1" noChangeShapeType="1" noTextEdit="1"/>
              </p:cNvSpPr>
              <p:nvPr/>
            </p:nvSpPr>
            <p:spPr>
              <a:xfrm rot="3498041">
                <a:off x="3102844" y="3834223"/>
                <a:ext cx="1715662" cy="369332"/>
              </a:xfrm>
              <a:prstGeom prst="rect">
                <a:avLst/>
              </a:prstGeom>
              <a:blipFill>
                <a:blip r:embed="rId4"/>
                <a:stretch>
                  <a:fillRect l="-20000" t="-11765" r="-2000" b="-4044"/>
                </a:stretch>
              </a:blipFill>
            </p:spPr>
            <p:txBody>
              <a:bodyPr/>
              <a:lstStyle/>
              <a:p>
                <a:r>
                  <a:rPr lang="en-CA">
                    <a:noFill/>
                  </a:rPr>
                  <a:t> </a:t>
                </a:r>
              </a:p>
            </p:txBody>
          </p:sp>
        </mc:Fallback>
      </mc:AlternateContent>
      <p:sp>
        <p:nvSpPr>
          <p:cNvPr id="40" name="Text Box 33"/>
          <p:cNvSpPr txBox="1">
            <a:spLocks noChangeArrowheads="1"/>
          </p:cNvSpPr>
          <p:nvPr/>
        </p:nvSpPr>
        <p:spPr bwMode="auto">
          <a:xfrm>
            <a:off x="-210982" y="777895"/>
            <a:ext cx="1811182" cy="15696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spcAft>
                <a:spcPts val="0"/>
              </a:spcAft>
            </a:pPr>
            <a:r>
              <a:rPr lang="en-US" altLang="en-US" sz="2400" dirty="0">
                <a:solidFill>
                  <a:schemeClr val="tx2"/>
                </a:solidFill>
                <a:latin typeface="Times New Roman" pitchFamily="18" charset="0"/>
              </a:rPr>
              <a:t>       AND</a:t>
            </a:r>
          </a:p>
          <a:p>
            <a:pPr>
              <a:spcBef>
                <a:spcPct val="0"/>
              </a:spcBef>
              <a:spcAft>
                <a:spcPts val="0"/>
              </a:spcAft>
            </a:pP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0</a:t>
            </a:r>
            <a:r>
              <a:rPr lang="en-US" altLang="en-US" sz="2400" i="1" dirty="0">
                <a:latin typeface="Times New Roman" pitchFamily="18" charset="0"/>
              </a:rPr>
              <a:t> </a:t>
            </a:r>
            <a:r>
              <a:rPr lang="en-US" altLang="en-US" sz="2400" dirty="0">
                <a:latin typeface="Times New Roman" pitchFamily="18" charset="0"/>
              </a:rPr>
              <a:t>= -3</a:t>
            </a:r>
            <a:br>
              <a:rPr lang="en-US" altLang="en-US" sz="2400" dirty="0">
                <a:latin typeface="Times New Roman" pitchFamily="18" charset="0"/>
              </a:rPr>
            </a:b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FF00FF"/>
                </a:solidFill>
                <a:latin typeface="Times New Roman" pitchFamily="18" charset="0"/>
              </a:rPr>
              <a:t> </a:t>
            </a:r>
            <a:r>
              <a:rPr lang="en-US" altLang="en-US" sz="2400" dirty="0">
                <a:latin typeface="Times New Roman" pitchFamily="18" charset="0"/>
              </a:rPr>
              <a:t>=  2</a:t>
            </a:r>
            <a:br>
              <a:rPr lang="en-US" altLang="en-US" sz="2400" dirty="0">
                <a:latin typeface="Times New Roman" pitchFamily="18" charset="0"/>
              </a:rPr>
            </a:b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2</a:t>
            </a:r>
            <a:r>
              <a:rPr lang="en-US" altLang="en-US" sz="2400" i="1" dirty="0">
                <a:solidFill>
                  <a:srgbClr val="FF00FF"/>
                </a:solidFill>
                <a:latin typeface="Times New Roman" pitchFamily="18" charset="0"/>
              </a:rPr>
              <a:t> </a:t>
            </a:r>
            <a:r>
              <a:rPr lang="en-US" altLang="en-US" sz="2400" dirty="0">
                <a:latin typeface="Times New Roman" pitchFamily="18" charset="0"/>
              </a:rPr>
              <a:t>=  2</a:t>
            </a:r>
          </a:p>
        </p:txBody>
      </p:sp>
      <p:graphicFrame>
        <p:nvGraphicFramePr>
          <p:cNvPr id="16" name="Table 15"/>
          <p:cNvGraphicFramePr>
            <a:graphicFrameLocks noGrp="1"/>
          </p:cNvGraphicFramePr>
          <p:nvPr/>
        </p:nvGraphicFramePr>
        <p:xfrm>
          <a:off x="76201" y="4845781"/>
          <a:ext cx="4495799"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130462690"/>
                    </a:ext>
                  </a:extLst>
                </a:gridCol>
                <a:gridCol w="642257">
                  <a:extLst>
                    <a:ext uri="{9D8B030D-6E8A-4147-A177-3AD203B41FA5}">
                      <a16:colId xmlns:a16="http://schemas.microsoft.com/office/drawing/2014/main" val="2652458157"/>
                    </a:ext>
                  </a:extLst>
                </a:gridCol>
                <a:gridCol w="642257">
                  <a:extLst>
                    <a:ext uri="{9D8B030D-6E8A-4147-A177-3AD203B41FA5}">
                      <a16:colId xmlns:a16="http://schemas.microsoft.com/office/drawing/2014/main" val="546545982"/>
                    </a:ext>
                  </a:extLst>
                </a:gridCol>
                <a:gridCol w="642257">
                  <a:extLst>
                    <a:ext uri="{9D8B030D-6E8A-4147-A177-3AD203B41FA5}">
                      <a16:colId xmlns:a16="http://schemas.microsoft.com/office/drawing/2014/main" val="3723607153"/>
                    </a:ext>
                  </a:extLst>
                </a:gridCol>
                <a:gridCol w="642257">
                  <a:extLst>
                    <a:ext uri="{9D8B030D-6E8A-4147-A177-3AD203B41FA5}">
                      <a16:colId xmlns:a16="http://schemas.microsoft.com/office/drawing/2014/main" val="934745702"/>
                    </a:ext>
                  </a:extLst>
                </a:gridCol>
                <a:gridCol w="642257">
                  <a:extLst>
                    <a:ext uri="{9D8B030D-6E8A-4147-A177-3AD203B41FA5}">
                      <a16:colId xmlns:a16="http://schemas.microsoft.com/office/drawing/2014/main" val="2620897000"/>
                    </a:ext>
                  </a:extLst>
                </a:gridCol>
                <a:gridCol w="642257">
                  <a:extLst>
                    <a:ext uri="{9D8B030D-6E8A-4147-A177-3AD203B41FA5}">
                      <a16:colId xmlns:a16="http://schemas.microsoft.com/office/drawing/2014/main" val="374277314"/>
                    </a:ext>
                  </a:extLst>
                </a:gridCol>
              </a:tblGrid>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-3</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711104088"/>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800048554"/>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a:p>
                  </a:txBody>
                  <a:tcPr marL="4763" marR="4763" marT="4763" marB="0" anchor="b"/>
                </a:tc>
                <a:tc>
                  <a:txBody>
                    <a:bodyPr/>
                    <a:lstStyle/>
                    <a:p>
                      <a:endParaRPr lang="en-CA"/>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0</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43426816"/>
                  </a:ext>
                </a:extLst>
              </a:tr>
              <a:tr h="387204">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endParaRPr lang="en-CA" dirty="0"/>
                    </a:p>
                  </a:txBody>
                  <a:tcPr marL="4763" marR="4763" marT="4763" marB="0" anchor="b"/>
                </a:tc>
                <a:tc>
                  <a:txBody>
                    <a:bodyPr/>
                    <a:lstStyle/>
                    <a:p>
                      <a:endParaRPr lang="en-CA" dirty="0"/>
                    </a:p>
                  </a:txBody>
                  <a:tcPr marL="4763" marR="4763" marT="4763" marB="0" anchor="b"/>
                </a:tc>
                <a:tc>
                  <a:txBody>
                    <a:bodyPr/>
                    <a:lstStyle/>
                    <a:p>
                      <a:pPr algn="r" fontAlgn="b"/>
                      <a:r>
                        <a:rPr lang="en-CA" sz="2400" u="none" strike="noStrike">
                          <a:effectLst/>
                          <a:latin typeface="Times New Roman" panose="02020603050405020304" pitchFamily="18" charset="0"/>
                          <a:cs typeface="Times New Roman" panose="02020603050405020304" pitchFamily="18" charset="0"/>
                        </a:rPr>
                        <a:t>1</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737413145"/>
                  </a:ext>
                </a:extLst>
              </a:tr>
              <a:tr h="387204">
                <a:tc>
                  <a:txBody>
                    <a:bodyPr/>
                    <a:lstStyle/>
                    <a:p>
                      <a:endParaRPr lang="en-CA"/>
                    </a:p>
                  </a:txBody>
                  <a:tcPr marL="4763" marR="4763" marT="4763" marB="0" anchor="b"/>
                </a:tc>
                <a:tc>
                  <a:txBody>
                    <a:bodyPr/>
                    <a:lstStyle/>
                    <a:p>
                      <a:endParaRPr lang="en-CA" dirty="0"/>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a:effectLst/>
                          <a:latin typeface="Times New Roman" panose="02020603050405020304" pitchFamily="18" charset="0"/>
                          <a:cs typeface="Times New Roman" panose="02020603050405020304" pitchFamily="18" charset="0"/>
                        </a:rPr>
                        <a:t> </a:t>
                      </a:r>
                      <a:endParaRPr lang="en-CA" sz="2400" b="0" i="0" u="none" strike="noStrike">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r" fontAlgn="b"/>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140156778"/>
                  </a:ext>
                </a:extLst>
              </a:tr>
            </a:tbl>
          </a:graphicData>
        </a:graphic>
      </p:graphicFrame>
      <p:grpSp>
        <p:nvGrpSpPr>
          <p:cNvPr id="25" name="Group 24"/>
          <p:cNvGrpSpPr/>
          <p:nvPr/>
        </p:nvGrpSpPr>
        <p:grpSpPr>
          <a:xfrm>
            <a:off x="5029200" y="3588815"/>
            <a:ext cx="3048000" cy="2633299"/>
            <a:chOff x="5029200" y="4152966"/>
            <a:chExt cx="3048000" cy="2633299"/>
          </a:xfrm>
        </p:grpSpPr>
        <p:cxnSp>
          <p:nvCxnSpPr>
            <p:cNvPr id="26" name="Straight Connector 25"/>
            <p:cNvCxnSpPr/>
            <p:nvPr/>
          </p:nvCxnSpPr>
          <p:spPr bwMode="auto">
            <a:xfrm>
              <a:off x="6019800" y="4152966"/>
              <a:ext cx="0" cy="2324034"/>
            </a:xfrm>
            <a:prstGeom prst="line">
              <a:avLst/>
            </a:prstGeom>
            <a:noFill/>
            <a:ln w="22225" cap="sq" cmpd="sng" algn="ctr">
              <a:solidFill>
                <a:srgbClr val="FF00FF"/>
              </a:solidFill>
              <a:prstDash val="solid"/>
              <a:round/>
              <a:headEnd type="none" w="med" len="med"/>
              <a:tailEnd type="none" w="med" len="med"/>
            </a:ln>
            <a:effectLst/>
          </p:spPr>
        </p:cxnSp>
        <p:cxnSp>
          <p:nvCxnSpPr>
            <p:cNvPr id="27" name="Straight Connector 26"/>
            <p:cNvCxnSpPr/>
            <p:nvPr/>
          </p:nvCxnSpPr>
          <p:spPr bwMode="auto">
            <a:xfrm flipV="1">
              <a:off x="5867400" y="6324600"/>
              <a:ext cx="2209800" cy="1"/>
            </a:xfrm>
            <a:prstGeom prst="line">
              <a:avLst/>
            </a:prstGeom>
            <a:noFill/>
            <a:ln w="22225" cap="sq" cmpd="sng" algn="ctr">
              <a:solidFill>
                <a:srgbClr val="FF00FF"/>
              </a:solidFill>
              <a:prstDash val="solid"/>
              <a:round/>
              <a:headEnd type="none" w="med" len="med"/>
              <a:tailEnd type="none" w="med" len="med"/>
            </a:ln>
            <a:effectLst/>
          </p:spPr>
        </p:cxnSp>
        <p:sp>
          <p:nvSpPr>
            <p:cNvPr id="36" name="Text Box 33"/>
            <p:cNvSpPr txBox="1">
              <a:spLocks noChangeArrowheads="1"/>
            </p:cNvSpPr>
            <p:nvPr/>
          </p:nvSpPr>
          <p:spPr bwMode="auto">
            <a:xfrm>
              <a:off x="6248400" y="6324600"/>
              <a:ext cx="85107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1</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sp>
          <p:nvSpPr>
            <p:cNvPr id="37" name="Text Box 33"/>
            <p:cNvSpPr txBox="1">
              <a:spLocks noChangeArrowheads="1"/>
            </p:cNvSpPr>
            <p:nvPr/>
          </p:nvSpPr>
          <p:spPr bwMode="auto">
            <a:xfrm>
              <a:off x="5029200" y="5486400"/>
              <a:ext cx="10118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FF00FF"/>
                  </a:solidFill>
                  <a:latin typeface="Times New Roman" pitchFamily="18" charset="0"/>
                </a:rPr>
                <a:t>x</a:t>
              </a:r>
              <a:r>
                <a:rPr lang="en-US" altLang="en-US" sz="2400" i="1" baseline="-25000" dirty="0">
                  <a:solidFill>
                    <a:srgbClr val="FF00FF"/>
                  </a:solidFill>
                  <a:latin typeface="Times New Roman" pitchFamily="18" charset="0"/>
                </a:rPr>
                <a:t>2</a:t>
              </a:r>
              <a:endParaRPr lang="en-CA" altLang="en-US" sz="2400" i="1" baseline="-25000" dirty="0">
                <a:solidFill>
                  <a:srgbClr val="FF00FF"/>
                </a:solidFill>
                <a:latin typeface="Times New Roman" panose="02020603050405020304" pitchFamily="18" charset="0"/>
                <a:cs typeface="Times New Roman" panose="02020603050405020304" pitchFamily="18" charset="0"/>
              </a:endParaRPr>
            </a:p>
          </p:txBody>
        </p:sp>
      </p:grpSp>
      <p:grpSp>
        <p:nvGrpSpPr>
          <p:cNvPr id="38" name="Group 37"/>
          <p:cNvGrpSpPr/>
          <p:nvPr/>
        </p:nvGrpSpPr>
        <p:grpSpPr>
          <a:xfrm>
            <a:off x="5715600" y="3663917"/>
            <a:ext cx="2361600" cy="2362200"/>
            <a:chOff x="5715600" y="3313668"/>
            <a:chExt cx="2361600" cy="2362200"/>
          </a:xfrm>
        </p:grpSpPr>
        <p:sp>
          <p:nvSpPr>
            <p:cNvPr id="39" name="Text Box 33"/>
            <p:cNvSpPr txBox="1">
              <a:spLocks noChangeArrowheads="1"/>
            </p:cNvSpPr>
            <p:nvPr/>
          </p:nvSpPr>
          <p:spPr bwMode="auto">
            <a:xfrm rot="2837742">
              <a:off x="6574562" y="4686578"/>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z&lt;0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sp>
          <p:nvSpPr>
            <p:cNvPr id="41" name="Text Box 33"/>
            <p:cNvSpPr txBox="1">
              <a:spLocks noChangeArrowheads="1"/>
            </p:cNvSpPr>
            <p:nvPr/>
          </p:nvSpPr>
          <p:spPr bwMode="auto">
            <a:xfrm rot="2837742">
              <a:off x="6853962" y="4435146"/>
              <a:ext cx="107400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r">
                <a:spcBef>
                  <a:spcPct val="0"/>
                </a:spcBef>
              </a:pPr>
              <a:r>
                <a:rPr lang="en-US" altLang="en-US" sz="2400" i="1" dirty="0">
                  <a:solidFill>
                    <a:srgbClr val="00FFFF"/>
                  </a:solidFill>
                  <a:latin typeface="Times New Roman" pitchFamily="18" charset="0"/>
                </a:rPr>
                <a:t>z&gt;0</a:t>
              </a:r>
              <a:r>
                <a:rPr lang="en-US" altLang="en-US" sz="2400" i="1" baseline="-25000" dirty="0">
                  <a:latin typeface="Times New Roman" pitchFamily="18" charset="0"/>
                </a:rPr>
                <a:t> </a:t>
              </a:r>
              <a:endParaRPr lang="en-CA" altLang="en-US" sz="2400" i="1" baseline="-25000" dirty="0">
                <a:latin typeface="Times New Roman" panose="02020603050405020304" pitchFamily="18" charset="0"/>
                <a:cs typeface="Times New Roman" panose="02020603050405020304" pitchFamily="18" charset="0"/>
              </a:endParaRPr>
            </a:p>
          </p:txBody>
        </p:sp>
        <p:cxnSp>
          <p:nvCxnSpPr>
            <p:cNvPr id="42" name="Straight Connector 41"/>
            <p:cNvCxnSpPr/>
            <p:nvPr/>
          </p:nvCxnSpPr>
          <p:spPr bwMode="auto">
            <a:xfrm>
              <a:off x="5715600" y="3313668"/>
              <a:ext cx="2361600" cy="2362200"/>
            </a:xfrm>
            <a:prstGeom prst="line">
              <a:avLst/>
            </a:prstGeom>
            <a:noFill/>
            <a:ln w="22225" cap="sq" cmpd="sng" algn="ctr">
              <a:solidFill>
                <a:srgbClr val="00FFFF"/>
              </a:solidFill>
              <a:prstDash val="solid"/>
              <a:round/>
              <a:headEnd type="none" w="med" len="med"/>
              <a:tailEnd type="none" w="med" len="med"/>
            </a:ln>
            <a:effectLst/>
          </p:spPr>
        </p:cxnSp>
      </p:grpSp>
      <p:grpSp>
        <p:nvGrpSpPr>
          <p:cNvPr id="43" name="Group 42"/>
          <p:cNvGrpSpPr/>
          <p:nvPr/>
        </p:nvGrpSpPr>
        <p:grpSpPr>
          <a:xfrm>
            <a:off x="5905500" y="4446515"/>
            <a:ext cx="1452946" cy="1433896"/>
            <a:chOff x="5905500" y="4096266"/>
            <a:chExt cx="1452946" cy="1433896"/>
          </a:xfrm>
        </p:grpSpPr>
        <p:sp>
          <p:nvSpPr>
            <p:cNvPr id="44" name="Oval 43"/>
            <p:cNvSpPr/>
            <p:nvPr/>
          </p:nvSpPr>
          <p:spPr>
            <a:xfrm>
              <a:off x="5911850" y="5289550"/>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5" name="Oval 44"/>
            <p:cNvSpPr/>
            <p:nvPr/>
          </p:nvSpPr>
          <p:spPr>
            <a:xfrm>
              <a:off x="5905500" y="4096266"/>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7" name="Oval 46"/>
            <p:cNvSpPr/>
            <p:nvPr/>
          </p:nvSpPr>
          <p:spPr>
            <a:xfrm>
              <a:off x="7129846" y="5301562"/>
              <a:ext cx="228600" cy="228600"/>
            </a:xfrm>
            <a:prstGeom prst="ellipse">
              <a:avLst/>
            </a:prstGeom>
            <a:solidFill>
              <a:srgbClr val="FF0000"/>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48" name="Oval 47"/>
            <p:cNvSpPr/>
            <p:nvPr/>
          </p:nvSpPr>
          <p:spPr>
            <a:xfrm>
              <a:off x="7129846" y="4096266"/>
              <a:ext cx="228600" cy="228600"/>
            </a:xfrm>
            <a:prstGeom prst="ellipse">
              <a:avLst/>
            </a:prstGeom>
            <a:solidFill>
              <a:srgbClr val="66FF33"/>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
        <p:nvSpPr>
          <p:cNvPr id="52" name="Rectangle 51"/>
          <p:cNvSpPr/>
          <p:nvPr/>
        </p:nvSpPr>
        <p:spPr>
          <a:xfrm>
            <a:off x="7543800" y="4579203"/>
            <a:ext cx="1752599" cy="830997"/>
          </a:xfrm>
          <a:prstGeom prst="rect">
            <a:avLst/>
          </a:prstGeom>
        </p:spPr>
        <p:txBody>
          <a:bodyPr wrap="square">
            <a:spAutoFit/>
          </a:bodyPr>
          <a:lstStyle/>
          <a:p>
            <a:pPr algn="ctr"/>
            <a:r>
              <a:rPr lang="en-US" altLang="en-US" sz="2400" dirty="0"/>
              <a:t>A linear</a:t>
            </a:r>
            <a:br>
              <a:rPr lang="en-US" altLang="en-US" sz="2400" dirty="0"/>
            </a:br>
            <a:r>
              <a:rPr lang="en-US" altLang="en-US" sz="2400" dirty="0"/>
              <a:t>separator</a:t>
            </a:r>
            <a:endParaRPr lang="en-CA" sz="2400" dirty="0"/>
          </a:p>
        </p:txBody>
      </p:sp>
      <p:graphicFrame>
        <p:nvGraphicFramePr>
          <p:cNvPr id="2" name="Table 1"/>
          <p:cNvGraphicFramePr>
            <a:graphicFrameLocks noGrp="1"/>
          </p:cNvGraphicFramePr>
          <p:nvPr/>
        </p:nvGraphicFramePr>
        <p:xfrm>
          <a:off x="2159367" y="4833450"/>
          <a:ext cx="412899" cy="1548816"/>
        </p:xfrm>
        <a:graphic>
          <a:graphicData uri="http://schemas.openxmlformats.org/drawingml/2006/table">
            <a:tbl>
              <a:tblPr>
                <a:tableStyleId>{5C22544A-7EE6-4342-B048-85BDC9FD1C3A}</a:tableStyleId>
              </a:tblPr>
              <a:tblGrid>
                <a:gridCol w="412899">
                  <a:extLst>
                    <a:ext uri="{9D8B030D-6E8A-4147-A177-3AD203B41FA5}">
                      <a16:colId xmlns:a16="http://schemas.microsoft.com/office/drawing/2014/main" val="732720410"/>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723230047"/>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11601541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13293890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1</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529271154"/>
                  </a:ext>
                </a:extLst>
              </a:tr>
            </a:tbl>
          </a:graphicData>
        </a:graphic>
      </p:graphicFrame>
      <p:graphicFrame>
        <p:nvGraphicFramePr>
          <p:cNvPr id="3" name="Table 2"/>
          <p:cNvGraphicFramePr>
            <a:graphicFrameLocks noGrp="1"/>
          </p:cNvGraphicFramePr>
          <p:nvPr/>
        </p:nvGraphicFramePr>
        <p:xfrm>
          <a:off x="4011387" y="4845780"/>
          <a:ext cx="642257" cy="1936020"/>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3065958138"/>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0.00</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832691949"/>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541685036"/>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1381805475"/>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4256724148"/>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0.22</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664954030"/>
                  </a:ext>
                </a:extLst>
              </a:tr>
            </a:tbl>
          </a:graphicData>
        </a:graphic>
      </p:graphicFrame>
      <p:graphicFrame>
        <p:nvGraphicFramePr>
          <p:cNvPr id="4" name="Table 3"/>
          <p:cNvGraphicFramePr>
            <a:graphicFrameLocks noGrp="1"/>
          </p:cNvGraphicFramePr>
          <p:nvPr/>
        </p:nvGraphicFramePr>
        <p:xfrm>
          <a:off x="87086" y="6384473"/>
          <a:ext cx="1284514" cy="387204"/>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264209231"/>
                    </a:ext>
                  </a:extLst>
                </a:gridCol>
                <a:gridCol w="642257">
                  <a:extLst>
                    <a:ext uri="{9D8B030D-6E8A-4147-A177-3AD203B41FA5}">
                      <a16:colId xmlns:a16="http://schemas.microsoft.com/office/drawing/2014/main" val="3311852107"/>
                    </a:ext>
                  </a:extLst>
                </a:gridCol>
              </a:tblGrid>
              <a:tr h="387204">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Total</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tc>
                  <a:txBody>
                    <a:bodyPr/>
                    <a:lstStyle/>
                    <a:p>
                      <a:pPr algn="l" fontAlgn="b"/>
                      <a:r>
                        <a:rPr lang="en-CA" sz="2400" u="none" strike="noStrike" dirty="0">
                          <a:effectLst/>
                          <a:latin typeface="Times New Roman" panose="02020603050405020304" pitchFamily="18" charset="0"/>
                          <a:cs typeface="Times New Roman" panose="02020603050405020304" pitchFamily="18" charset="0"/>
                        </a:rPr>
                        <a:t> </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600049046"/>
                  </a:ext>
                </a:extLst>
              </a:tr>
            </a:tbl>
          </a:graphicData>
        </a:graphic>
      </p:graphicFrame>
      <mc:AlternateContent xmlns:mc="http://schemas.openxmlformats.org/markup-compatibility/2006" xmlns:a14="http://schemas.microsoft.com/office/drawing/2010/main">
        <mc:Choice Requires="a14">
          <p:sp>
            <p:nvSpPr>
              <p:cNvPr id="63" name="Rectangle 62"/>
              <p:cNvSpPr/>
              <p:nvPr/>
            </p:nvSpPr>
            <p:spPr>
              <a:xfrm rot="3498041">
                <a:off x="2173603" y="3873108"/>
                <a:ext cx="1301447" cy="461665"/>
              </a:xfrm>
              <a:prstGeom prst="rect">
                <a:avLst/>
              </a:prstGeom>
            </p:spPr>
            <p:txBody>
              <a:bodyPr wrap="none">
                <a:spAutoFit/>
              </a:bodyPr>
              <a:lstStyle/>
              <a:p>
                <a:pPr algn="r"/>
                <a14:m>
                  <m:oMath xmlns:m="http://schemas.openxmlformats.org/officeDocument/2006/math">
                    <m:r>
                      <a:rPr lang="en-CA" altLang="en-US" sz="2400" i="1" dirty="0" smtClean="0">
                        <a:solidFill>
                          <a:srgbClr val="66FF33"/>
                        </a:solidFill>
                        <a:latin typeface="Cambria Math" panose="02040503050406030204" pitchFamily="18" charset="0"/>
                        <a:sym typeface="Symbol" panose="05050102010706020507" pitchFamily="18" charset="2"/>
                      </a:rPr>
                      <m:t>𝑀</m:t>
                    </m:r>
                  </m:oMath>
                </a14:m>
                <a:r>
                  <a:rPr lang="en-US" altLang="en-US" sz="2400" i="1" dirty="0">
                    <a:solidFill>
                      <a:srgbClr val="00FFFF"/>
                    </a:solidFill>
                    <a:cs typeface="Times New Roman" panose="02020603050405020304" pitchFamily="18" charset="0"/>
                    <a:sym typeface="Symbol" panose="05050102010706020507" pitchFamily="18" charset="2"/>
                  </a:rPr>
                  <a:t> </a:t>
                </a:r>
                <a:r>
                  <a:rPr lang="en-US" altLang="en-US" sz="2400" i="1" dirty="0">
                    <a:cs typeface="Times New Roman" panose="02020603050405020304" pitchFamily="18" charset="0"/>
                    <a:sym typeface="Symbol" panose="05050102010706020507" pitchFamily="18" charset="2"/>
                  </a:rPr>
                  <a:t>=</a:t>
                </a:r>
                <a:r>
                  <a:rPr lang="en-US" altLang="en-US" sz="2400" i="1" dirty="0">
                    <a:solidFill>
                      <a:srgbClr val="00FFFF"/>
                    </a:solidFill>
                    <a:cs typeface="Times New Roman" panose="02020603050405020304" pitchFamily="18" charset="0"/>
                    <a:sym typeface="Symbol" panose="05050102010706020507" pitchFamily="18" charset="2"/>
                  </a:rPr>
                  <a:t> (z</a:t>
                </a:r>
                <a:r>
                  <a:rPr lang="en-US" altLang="en-US" sz="2400" dirty="0">
                    <a:solidFill>
                      <a:srgbClr val="00FFFF"/>
                    </a:solidFill>
                    <a:cs typeface="Times New Roman" panose="02020603050405020304" pitchFamily="18" charset="0"/>
                    <a:sym typeface="Symbol" panose="05050102010706020507" pitchFamily="18" charset="2"/>
                  </a:rPr>
                  <a:t>)</a:t>
                </a:r>
                <a:endParaRPr lang="en-CA" sz="2400" dirty="0"/>
              </a:p>
            </p:txBody>
          </p:sp>
        </mc:Choice>
        <mc:Fallback xmlns="">
          <p:sp>
            <p:nvSpPr>
              <p:cNvPr id="63" name="Rectangle 62"/>
              <p:cNvSpPr>
                <a:spLocks noRot="1" noChangeAspect="1" noMove="1" noResize="1" noEditPoints="1" noAdjustHandles="1" noChangeArrowheads="1" noChangeShapeType="1" noTextEdit="1"/>
              </p:cNvSpPr>
              <p:nvPr/>
            </p:nvSpPr>
            <p:spPr>
              <a:xfrm rot="3498041">
                <a:off x="2173603" y="3873108"/>
                <a:ext cx="1301447" cy="461665"/>
              </a:xfrm>
              <a:prstGeom prst="rect">
                <a:avLst/>
              </a:prstGeom>
              <a:blipFill>
                <a:blip r:embed="rId5"/>
                <a:stretch>
                  <a:fillRect r="-7910" b="-10811"/>
                </a:stretch>
              </a:blipFill>
            </p:spPr>
            <p:txBody>
              <a:bodyPr/>
              <a:lstStyle/>
              <a:p>
                <a:r>
                  <a:rPr lang="en-CA">
                    <a:noFill/>
                  </a:rPr>
                  <a:t> </a:t>
                </a:r>
              </a:p>
            </p:txBody>
          </p:sp>
        </mc:Fallback>
      </mc:AlternateContent>
      <p:graphicFrame>
        <p:nvGraphicFramePr>
          <p:cNvPr id="5" name="Table 4"/>
          <p:cNvGraphicFramePr>
            <a:graphicFrameLocks noGrp="1"/>
          </p:cNvGraphicFramePr>
          <p:nvPr/>
        </p:nvGraphicFramePr>
        <p:xfrm>
          <a:off x="2743200" y="4835655"/>
          <a:ext cx="642257" cy="1548816"/>
        </p:xfrm>
        <a:graphic>
          <a:graphicData uri="http://schemas.openxmlformats.org/drawingml/2006/table">
            <a:tbl>
              <a:tblPr>
                <a:tableStyleId>{5C22544A-7EE6-4342-B048-85BDC9FD1C3A}</a:tableStyleId>
              </a:tblPr>
              <a:tblGrid>
                <a:gridCol w="642257">
                  <a:extLst>
                    <a:ext uri="{9D8B030D-6E8A-4147-A177-3AD203B41FA5}">
                      <a16:colId xmlns:a16="http://schemas.microsoft.com/office/drawing/2014/main" val="53714646"/>
                    </a:ext>
                  </a:extLst>
                </a:gridCol>
              </a:tblGrid>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0.05</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3849305459"/>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538018952"/>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0.27</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2651576461"/>
                  </a:ext>
                </a:extLst>
              </a:tr>
              <a:tr h="387204">
                <a:tc>
                  <a:txBody>
                    <a:bodyPr/>
                    <a:lstStyle/>
                    <a:p>
                      <a:pPr algn="r" fontAlgn="b"/>
                      <a:r>
                        <a:rPr lang="en-CA" sz="2400" u="none" strike="noStrike" dirty="0">
                          <a:effectLst/>
                          <a:latin typeface="Times New Roman" panose="02020603050405020304" pitchFamily="18" charset="0"/>
                          <a:cs typeface="Times New Roman" panose="02020603050405020304" pitchFamily="18" charset="0"/>
                        </a:rPr>
                        <a:t>0.73</a:t>
                      </a:r>
                      <a:endParaRPr lang="en-CA" sz="2400" b="0" i="0" u="none" strike="noStrike" dirty="0">
                        <a:solidFill>
                          <a:srgbClr val="000000"/>
                        </a:solidFill>
                        <a:effectLst/>
                        <a:latin typeface="Times New Roman" panose="02020603050405020304" pitchFamily="18" charset="0"/>
                        <a:cs typeface="Times New Roman" panose="02020603050405020304" pitchFamily="18" charset="0"/>
                      </a:endParaRPr>
                    </a:p>
                  </a:txBody>
                  <a:tcPr marL="4763" marR="4763" marT="4763" marB="0" anchor="b"/>
                </a:tc>
                <a:extLst>
                  <a:ext uri="{0D108BD9-81ED-4DB2-BD59-A6C34878D82A}">
                    <a16:rowId xmlns:a16="http://schemas.microsoft.com/office/drawing/2014/main" val="871752885"/>
                  </a:ext>
                </a:extLst>
              </a:tr>
            </a:tbl>
          </a:graphicData>
        </a:graphic>
      </p:graphicFrame>
      <p:grpSp>
        <p:nvGrpSpPr>
          <p:cNvPr id="7" name="Group 6"/>
          <p:cNvGrpSpPr/>
          <p:nvPr/>
        </p:nvGrpSpPr>
        <p:grpSpPr>
          <a:xfrm>
            <a:off x="1143001" y="457200"/>
            <a:ext cx="7878318" cy="2246769"/>
            <a:chOff x="1143001" y="457200"/>
            <a:chExt cx="7878318" cy="2246769"/>
          </a:xfrm>
        </p:grpSpPr>
        <p:sp>
          <p:nvSpPr>
            <p:cNvPr id="60" name="Text Box 33"/>
            <p:cNvSpPr txBox="1">
              <a:spLocks noChangeArrowheads="1"/>
            </p:cNvSpPr>
            <p:nvPr/>
          </p:nvSpPr>
          <p:spPr bwMode="auto">
            <a:xfrm>
              <a:off x="1143001" y="457200"/>
              <a:ext cx="4991100"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But we want our functions differentiable.</a:t>
              </a:r>
            </a:p>
            <a:p>
              <a:pPr>
                <a:spcBef>
                  <a:spcPct val="0"/>
                </a:spcBef>
              </a:pPr>
              <a:r>
                <a:rPr lang="en-US" altLang="en-US" sz="2800" dirty="0">
                  <a:latin typeface="Times New Roman" pitchFamily="18" charset="0"/>
                </a:rPr>
                <a:t>Hence, we convert the real </a:t>
              </a:r>
              <a:br>
                <a:rPr lang="en-US" altLang="en-US" sz="2800" dirty="0">
                  <a:latin typeface="Times New Roman" pitchFamily="18" charset="0"/>
                </a:rPr>
              </a:br>
              <a:r>
                <a:rPr lang="en-US" altLang="en-US" sz="2800" dirty="0">
                  <a:latin typeface="Times New Roman" pitchFamily="18" charset="0"/>
                </a:rPr>
                <a:t>value </a:t>
              </a:r>
              <a:r>
                <a:rPr lang="en-US" altLang="en-US" sz="2800" i="1" dirty="0">
                  <a:solidFill>
                    <a:srgbClr val="00FFFF"/>
                  </a:solidFill>
                  <a:latin typeface="Times New Roman" pitchFamily="18" charset="0"/>
                </a:rPr>
                <a:t>z</a:t>
              </a:r>
              <a:r>
                <a:rPr lang="en-US" altLang="en-US" sz="2800" dirty="0">
                  <a:latin typeface="Times New Roman" pitchFamily="18" charset="0"/>
                </a:rPr>
                <a:t> into a “binary” value </a:t>
              </a:r>
              <a:r>
                <a:rPr lang="en-US" altLang="en-US" sz="2800" i="1" dirty="0">
                  <a:solidFill>
                    <a:srgbClr val="66FF33"/>
                  </a:solidFill>
                  <a:latin typeface="Times New Roman" pitchFamily="18" charset="0"/>
                </a:rPr>
                <a:t>M</a:t>
              </a:r>
              <a:r>
                <a:rPr lang="en-US" altLang="en-US" sz="2800" dirty="0">
                  <a:latin typeface="Times New Roman" pitchFamily="18" charset="0"/>
                </a:rPr>
                <a:t> using the </a:t>
              </a:r>
              <a:r>
                <a:rPr lang="en-US" altLang="en-US" sz="2800" dirty="0">
                  <a:solidFill>
                    <a:schemeClr val="tx2"/>
                  </a:solidFill>
                  <a:latin typeface="Times New Roman" pitchFamily="18" charset="0"/>
                </a:rPr>
                <a:t>sigmoid</a:t>
              </a:r>
              <a:r>
                <a:rPr lang="en-US" altLang="en-US" sz="2800" dirty="0">
                  <a:latin typeface="Times New Roman" pitchFamily="18" charset="0"/>
                </a:rPr>
                <a:t> function.</a:t>
              </a:r>
            </a:p>
          </p:txBody>
        </p:sp>
        <p:pic>
          <p:nvPicPr>
            <p:cNvPr id="61" name="Picture 4" descr="Image result for sigmoid function"/>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86435" y="533400"/>
              <a:ext cx="3134884" cy="2087768"/>
            </a:xfrm>
            <a:prstGeom prst="rect">
              <a:avLst/>
            </a:prstGeom>
            <a:noFill/>
            <a:extLst>
              <a:ext uri="{909E8E84-426E-40DD-AFC4-6F175D3DCCD1}">
                <a14:hiddenFill xmlns:a14="http://schemas.microsoft.com/office/drawing/2010/main">
                  <a:solidFill>
                    <a:srgbClr val="FFFFFF"/>
                  </a:solidFill>
                </a14:hiddenFill>
              </a:ext>
            </a:extLst>
          </p:spPr>
        </p:pic>
      </p:grpSp>
      <p:sp>
        <p:nvSpPr>
          <p:cNvPr id="64" name="Text Box 33"/>
          <p:cNvSpPr txBox="1">
            <a:spLocks noChangeArrowheads="1"/>
          </p:cNvSpPr>
          <p:nvPr/>
        </p:nvSpPr>
        <p:spPr bwMode="auto">
          <a:xfrm>
            <a:off x="-76200" y="0"/>
            <a:ext cx="4267200" cy="584775"/>
          </a:xfrm>
          <a:prstGeom prst="rect">
            <a:avLst/>
          </a:prstGeom>
          <a:no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r>
              <a:rPr lang="en-US" altLang="en-US" dirty="0">
                <a:solidFill>
                  <a:schemeClr val="tx2"/>
                </a:solidFill>
                <a:latin typeface="+mj-lt"/>
              </a:rPr>
              <a:t>A linear separator</a:t>
            </a:r>
            <a:endParaRPr lang="en-CA" dirty="0">
              <a:solidFill>
                <a:schemeClr val="tx2"/>
              </a:solidFill>
              <a:latin typeface="+mj-lt"/>
            </a:endParaRPr>
          </a:p>
        </p:txBody>
      </p:sp>
    </p:spTree>
    <p:extLst>
      <p:ext uri="{BB962C8B-B14F-4D97-AF65-F5344CB8AC3E}">
        <p14:creationId xmlns:p14="http://schemas.microsoft.com/office/powerpoint/2010/main" val="31030242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1+#ppt_w/2"/>
                                          </p:val>
                                        </p:tav>
                                        <p:tav tm="100000">
                                          <p:val>
                                            <p:strVal val="#ppt_x"/>
                                          </p:val>
                                        </p:tav>
                                      </p:tavLst>
                                    </p:anim>
                                    <p:anim calcmode="lin" valueType="num">
                                      <p:cBhvr additive="base">
                                        <p:cTn id="8" dur="500" fill="hold"/>
                                        <p:tgtEl>
                                          <p:spTgt spid="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Rectangle 28"/>
          <p:cNvSpPr/>
          <p:nvPr/>
        </p:nvSpPr>
        <p:spPr>
          <a:xfrm>
            <a:off x="609600" y="38100"/>
            <a:ext cx="78486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1735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7" name="Rectangle 36"/>
          <p:cNvSpPr/>
          <p:nvPr/>
        </p:nvSpPr>
        <p:spPr>
          <a:xfrm>
            <a:off x="7467600" y="9790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38" name="Rectangle 37"/>
          <p:cNvSpPr/>
          <p:nvPr/>
        </p:nvSpPr>
        <p:spPr>
          <a:xfrm>
            <a:off x="7467600" y="12578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39" name="Rectangle 38"/>
          <p:cNvSpPr/>
          <p:nvPr/>
        </p:nvSpPr>
        <p:spPr>
          <a:xfrm>
            <a:off x="7482672" y="15525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40" name="Rectangle 39"/>
          <p:cNvSpPr/>
          <p:nvPr/>
        </p:nvSpPr>
        <p:spPr>
          <a:xfrm>
            <a:off x="7467600" y="1811355"/>
            <a:ext cx="628698" cy="461665"/>
          </a:xfrm>
          <a:prstGeom prst="rect">
            <a:avLst/>
          </a:prstGeom>
        </p:spPr>
        <p:txBody>
          <a:bodyPr wrap="none">
            <a:spAutoFit/>
          </a:bodyPr>
          <a:lstStyle/>
          <a:p>
            <a:r>
              <a:rPr lang="en-US" sz="2400" i="1">
                <a:solidFill>
                  <a:schemeClr val="bg2"/>
                </a:solidFill>
                <a:sym typeface="Symbol" panose="05050102010706020507" pitchFamily="18" charset="2"/>
              </a:rPr>
              <a:t>fish</a:t>
            </a:r>
            <a:endParaRPr lang="en-CA" sz="2400" dirty="0">
              <a:solidFill>
                <a:schemeClr val="bg2"/>
              </a:solidFill>
            </a:endParaRPr>
          </a:p>
        </p:txBody>
      </p:sp>
      <p:sp>
        <p:nvSpPr>
          <p:cNvPr id="102" name="Text Box 33"/>
          <p:cNvSpPr txBox="1">
            <a:spLocks noChangeArrowheads="1"/>
          </p:cNvSpPr>
          <p:nvPr/>
        </p:nvSpPr>
        <p:spPr bwMode="auto">
          <a:xfrm>
            <a:off x="6629400" y="-76200"/>
            <a:ext cx="2590799" cy="954107"/>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Matrix </a:t>
            </a:r>
          </a:p>
          <a:p>
            <a:pPr algn="ct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Multiplication</a:t>
            </a:r>
            <a:endParaRPr lang="en-CA" sz="2800" dirty="0">
              <a:latin typeface="Times New Roman" panose="02020603050405020304" pitchFamily="18" charset="0"/>
              <a:cs typeface="Times New Roman" panose="02020603050405020304" pitchFamily="18" charset="0"/>
            </a:endParaRPr>
          </a:p>
        </p:txBody>
      </p:sp>
      <p:grpSp>
        <p:nvGrpSpPr>
          <p:cNvPr id="31" name="Group 30"/>
          <p:cNvGrpSpPr/>
          <p:nvPr/>
        </p:nvGrpSpPr>
        <p:grpSpPr>
          <a:xfrm>
            <a:off x="609600" y="304800"/>
            <a:ext cx="1582484" cy="1471466"/>
            <a:chOff x="609600" y="304800"/>
            <a:chExt cx="1582484" cy="1471466"/>
          </a:xfrm>
        </p:grpSpPr>
        <p:grpSp>
          <p:nvGrpSpPr>
            <p:cNvPr id="32" name="Group 31"/>
            <p:cNvGrpSpPr/>
            <p:nvPr/>
          </p:nvGrpSpPr>
          <p:grpSpPr>
            <a:xfrm>
              <a:off x="685800" y="1174750"/>
              <a:ext cx="641532" cy="601516"/>
              <a:chOff x="4635890" y="1543039"/>
              <a:chExt cx="641532" cy="601516"/>
            </a:xfrm>
          </p:grpSpPr>
          <p:grpSp>
            <p:nvGrpSpPr>
              <p:cNvPr id="34" name="Group 33"/>
              <p:cNvGrpSpPr/>
              <p:nvPr/>
            </p:nvGrpSpPr>
            <p:grpSpPr>
              <a:xfrm>
                <a:off x="4635890" y="1543039"/>
                <a:ext cx="540000" cy="540000"/>
                <a:chOff x="3220343" y="2894580"/>
                <a:chExt cx="540000" cy="540000"/>
              </a:xfrm>
            </p:grpSpPr>
            <p:sp>
              <p:nvSpPr>
                <p:cNvPr id="36" name="Rectangle 35"/>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5" name="Rectangle 34"/>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sp>
          <p:nvSpPr>
            <p:cNvPr id="33" name="Rectangle 32"/>
            <p:cNvSpPr/>
            <p:nvPr/>
          </p:nvSpPr>
          <p:spPr>
            <a:xfrm>
              <a:off x="609600" y="304800"/>
              <a:ext cx="1582484" cy="830997"/>
            </a:xfrm>
            <a:prstGeom prst="rect">
              <a:avLst/>
            </a:prstGeom>
          </p:spPr>
          <p:txBody>
            <a:bodyPr wrap="none">
              <a:spAutoFit/>
            </a:bodyPr>
            <a:lstStyle/>
            <a:p>
              <a:r>
                <a:rPr lang="en-US" sz="2400" i="1" dirty="0" err="1">
                  <a:solidFill>
                    <a:srgbClr val="FF00FF"/>
                  </a:solidFill>
                  <a:sym typeface="Symbol" panose="05050102010706020507" pitchFamily="18" charset="2"/>
                </a:rPr>
                <a:t>d</a:t>
              </a:r>
              <a:r>
                <a:rPr lang="en-US" sz="2400" i="1" baseline="30000" dirty="0" err="1">
                  <a:solidFill>
                    <a:srgbClr val="FF00FF"/>
                  </a:solidFill>
                  <a:sym typeface="Symbol" panose="05050102010706020507" pitchFamily="18" charset="2"/>
                </a:rPr>
                <a:t>th</a:t>
              </a:r>
              <a:r>
                <a:rPr lang="en-US" sz="2400" baseline="30000" dirty="0">
                  <a:solidFill>
                    <a:srgbClr val="FF00FF"/>
                  </a:solidFill>
                  <a:sym typeface="Symbol" panose="05050102010706020507" pitchFamily="18" charset="2"/>
                </a:rPr>
                <a:t> </a:t>
              </a:r>
              <a:r>
                <a:rPr lang="en-US" sz="2400" dirty="0">
                  <a:solidFill>
                    <a:srgbClr val="FF00FF"/>
                  </a:solidFill>
                  <a:sym typeface="Symbol" panose="05050102010706020507" pitchFamily="18" charset="2"/>
                </a:rPr>
                <a:t>training </a:t>
              </a:r>
            </a:p>
            <a:p>
              <a:r>
                <a:rPr lang="en-US" sz="2400" dirty="0">
                  <a:solidFill>
                    <a:srgbClr val="FF00FF"/>
                  </a:solidFill>
                  <a:sym typeface="Symbol" panose="05050102010706020507" pitchFamily="18" charset="2"/>
                </a:rPr>
                <a:t>input </a:t>
              </a:r>
              <a:endParaRPr lang="en-CA" sz="2400" baseline="-25000" dirty="0">
                <a:solidFill>
                  <a:srgbClr val="FF00FF"/>
                </a:solidFill>
              </a:endParaRPr>
            </a:p>
          </p:txBody>
        </p:sp>
      </p:grpSp>
      <p:grpSp>
        <p:nvGrpSpPr>
          <p:cNvPr id="42" name="Group 41"/>
          <p:cNvGrpSpPr/>
          <p:nvPr/>
        </p:nvGrpSpPr>
        <p:grpSpPr>
          <a:xfrm>
            <a:off x="2133600" y="693546"/>
            <a:ext cx="230011" cy="1097404"/>
            <a:chOff x="3657600" y="1066802"/>
            <a:chExt cx="258812" cy="839758"/>
          </a:xfrm>
        </p:grpSpPr>
        <p:sp>
          <p:nvSpPr>
            <p:cNvPr id="43" name="Rectangle 42"/>
            <p:cNvSpPr/>
            <p:nvPr/>
          </p:nvSpPr>
          <p:spPr>
            <a:xfrm>
              <a:off x="3657600" y="1298929"/>
              <a:ext cx="208981" cy="461665"/>
            </a:xfrm>
            <a:prstGeom prst="rect">
              <a:avLst/>
            </a:prstGeom>
            <a:solidFill>
              <a:schemeClr val="tx1"/>
            </a:solid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i</a:t>
              </a:r>
              <a:endParaRPr lang="en-CA" sz="2400" dirty="0">
                <a:solidFill>
                  <a:srgbClr val="FF00FF"/>
                </a:solidFill>
              </a:endParaRPr>
            </a:p>
          </p:txBody>
        </p:sp>
        <p:cxnSp>
          <p:nvCxnSpPr>
            <p:cNvPr id="44" name="Straight Arrow Connector 43"/>
            <p:cNvCxnSpPr/>
            <p:nvPr/>
          </p:nvCxnSpPr>
          <p:spPr bwMode="auto">
            <a:xfrm flipV="1">
              <a:off x="3916412" y="1066802"/>
              <a:ext cx="0" cy="839758"/>
            </a:xfrm>
            <a:prstGeom prst="straightConnector1">
              <a:avLst/>
            </a:prstGeom>
            <a:noFill/>
            <a:ln w="38100" cap="sq" cmpd="sng" algn="ctr">
              <a:solidFill>
                <a:srgbClr val="FF00FF"/>
              </a:solidFill>
              <a:prstDash val="solid"/>
              <a:round/>
              <a:headEnd type="triangle"/>
              <a:tailEnd type="triangle"/>
            </a:ln>
            <a:effectLst/>
          </p:spPr>
        </p:cxnSp>
      </p:grpSp>
      <p:grpSp>
        <p:nvGrpSpPr>
          <p:cNvPr id="45" name="Group 44"/>
          <p:cNvGrpSpPr/>
          <p:nvPr/>
        </p:nvGrpSpPr>
        <p:grpSpPr>
          <a:xfrm>
            <a:off x="2133600" y="12700"/>
            <a:ext cx="543876" cy="540000"/>
            <a:chOff x="5181600" y="2743200"/>
            <a:chExt cx="543876" cy="540000"/>
          </a:xfrm>
        </p:grpSpPr>
        <p:pic>
          <p:nvPicPr>
            <p:cNvPr id="46"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47" name="Rectangle 46"/>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48" name="Rectangle 47"/>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49" name="Group 48"/>
          <p:cNvGrpSpPr/>
          <p:nvPr/>
        </p:nvGrpSpPr>
        <p:grpSpPr>
          <a:xfrm>
            <a:off x="1752600" y="1499883"/>
            <a:ext cx="703950" cy="537000"/>
            <a:chOff x="1524000" y="1295400"/>
            <a:chExt cx="703950" cy="537000"/>
          </a:xfrm>
        </p:grpSpPr>
        <p:sp>
          <p:nvSpPr>
            <p:cNvPr id="50" name="Rectangle 49"/>
            <p:cNvSpPr/>
            <p:nvPr/>
          </p:nvSpPr>
          <p:spPr>
            <a:xfrm>
              <a:off x="1543950" y="1371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1" name="Rectangle 50"/>
            <p:cNvSpPr/>
            <p:nvPr/>
          </p:nvSpPr>
          <p:spPr>
            <a:xfrm>
              <a:off x="1524000" y="1295400"/>
              <a:ext cx="683050" cy="461665"/>
            </a:xfrm>
            <a:prstGeom prst="rect">
              <a:avLst/>
            </a:prstGeom>
            <a:noFill/>
          </p:spPr>
          <p:txBody>
            <a:bodyPr wrap="square">
              <a:spAutoFit/>
            </a:bodyPr>
            <a:lstStyle/>
            <a:p>
              <a:r>
                <a:rPr lang="en-US" sz="2400" i="1" dirty="0" err="1">
                  <a:solidFill>
                    <a:srgbClr val="FF00FF"/>
                  </a:solidFill>
                  <a:cs typeface="Times New Roman" panose="02020603050405020304" pitchFamily="18" charset="0"/>
                  <a:sym typeface="Symbol" panose="05050102010706020507" pitchFamily="18" charset="2"/>
                </a:rPr>
                <a:t>x</a:t>
              </a:r>
              <a:r>
                <a:rPr lang="en-US" altLang="en-US" sz="2400" i="1" baseline="-25000" dirty="0" err="1">
                  <a:solidFill>
                    <a:srgbClr val="FF00FF"/>
                  </a:solidFill>
                  <a:sym typeface="Symbol" panose="05050102010706020507" pitchFamily="18" charset="2"/>
                </a:rPr>
                <a:t>d,</a:t>
              </a:r>
              <a:r>
                <a:rPr lang="en-US" altLang="en-US" sz="2400" i="1" baseline="-25000" dirty="0" err="1">
                  <a:solidFill>
                    <a:srgbClr val="FF00FF"/>
                  </a:solidFill>
                  <a:cs typeface="Times New Roman" panose="02020603050405020304" pitchFamily="18" charset="0"/>
                  <a:sym typeface="Symbol" panose="05050102010706020507" pitchFamily="18" charset="2"/>
                </a:rPr>
                <a:t>i</a:t>
              </a:r>
              <a:r>
                <a:rPr lang="en-US" altLang="en-US" sz="2400" i="1" baseline="-25000" dirty="0">
                  <a:solidFill>
                    <a:srgbClr val="FF00FF"/>
                  </a:solidFill>
                  <a:sym typeface="Symbol" panose="05050102010706020507" pitchFamily="18" charset="2"/>
                </a:rPr>
                <a:t></a:t>
              </a:r>
              <a:endParaRPr lang="en-CA" sz="2400" dirty="0">
                <a:solidFill>
                  <a:srgbClr val="FF00FF"/>
                </a:solidFill>
              </a:endParaRPr>
            </a:p>
          </p:txBody>
        </p:sp>
      </p:grpSp>
      <p:cxnSp>
        <p:nvCxnSpPr>
          <p:cNvPr id="143" name="Straight Connector 142"/>
          <p:cNvCxnSpPr>
            <a:stCxn id="159" idx="6"/>
          </p:cNvCxnSpPr>
          <p:nvPr/>
        </p:nvCxnSpPr>
        <p:spPr bwMode="auto">
          <a:xfrm>
            <a:off x="2627278" y="1809988"/>
            <a:ext cx="979809" cy="398342"/>
          </a:xfrm>
          <a:prstGeom prst="line">
            <a:avLst/>
          </a:prstGeom>
          <a:noFill/>
          <a:ln w="25400" cap="sq" cmpd="sng" algn="ctr">
            <a:solidFill>
              <a:srgbClr val="66FF33"/>
            </a:solidFill>
            <a:prstDash val="solid"/>
            <a:round/>
            <a:headEnd type="none" w="med" len="med"/>
            <a:tailEnd type="none" w="med" len="med"/>
          </a:ln>
          <a:effectLst/>
        </p:spPr>
      </p:cxnSp>
      <p:cxnSp>
        <p:nvCxnSpPr>
          <p:cNvPr id="144" name="Straight Connector 143"/>
          <p:cNvCxnSpPr/>
          <p:nvPr/>
        </p:nvCxnSpPr>
        <p:spPr bwMode="auto">
          <a:xfrm>
            <a:off x="2553690" y="718678"/>
            <a:ext cx="1048786" cy="1450447"/>
          </a:xfrm>
          <a:prstGeom prst="line">
            <a:avLst/>
          </a:prstGeom>
          <a:noFill/>
          <a:ln w="25400" cap="sq" cmpd="sng" algn="ctr">
            <a:solidFill>
              <a:srgbClr val="66FF33"/>
            </a:solidFill>
            <a:prstDash val="solid"/>
            <a:round/>
            <a:headEnd type="none" w="med" len="med"/>
            <a:tailEnd type="none" w="med" len="med"/>
          </a:ln>
          <a:effectLst/>
        </p:spPr>
      </p:cxnSp>
      <p:cxnSp>
        <p:nvCxnSpPr>
          <p:cNvPr id="145" name="Straight Connector 144"/>
          <p:cNvCxnSpPr/>
          <p:nvPr/>
        </p:nvCxnSpPr>
        <p:spPr bwMode="auto">
          <a:xfrm>
            <a:off x="2551496" y="987694"/>
            <a:ext cx="1055591" cy="1220636"/>
          </a:xfrm>
          <a:prstGeom prst="line">
            <a:avLst/>
          </a:prstGeom>
          <a:noFill/>
          <a:ln w="25400" cap="sq" cmpd="sng" algn="ctr">
            <a:solidFill>
              <a:srgbClr val="66FF33"/>
            </a:solidFill>
            <a:prstDash val="solid"/>
            <a:round/>
            <a:headEnd type="none" w="med" len="med"/>
            <a:tailEnd type="none" w="med" len="med"/>
          </a:ln>
          <a:effectLst/>
        </p:spPr>
      </p:cxnSp>
      <p:cxnSp>
        <p:nvCxnSpPr>
          <p:cNvPr id="146" name="Straight Connector 145"/>
          <p:cNvCxnSpPr/>
          <p:nvPr/>
        </p:nvCxnSpPr>
        <p:spPr bwMode="auto">
          <a:xfrm>
            <a:off x="2549302" y="1259236"/>
            <a:ext cx="1057785" cy="950564"/>
          </a:xfrm>
          <a:prstGeom prst="line">
            <a:avLst/>
          </a:prstGeom>
          <a:noFill/>
          <a:ln w="25400" cap="sq" cmpd="sng" algn="ctr">
            <a:solidFill>
              <a:srgbClr val="66FF33"/>
            </a:solidFill>
            <a:prstDash val="solid"/>
            <a:round/>
            <a:headEnd type="none" w="med" len="med"/>
            <a:tailEnd type="none" w="med" len="med"/>
          </a:ln>
          <a:effectLst/>
        </p:spPr>
      </p:cxnSp>
      <p:cxnSp>
        <p:nvCxnSpPr>
          <p:cNvPr id="147" name="Straight Connector 146"/>
          <p:cNvCxnSpPr/>
          <p:nvPr/>
        </p:nvCxnSpPr>
        <p:spPr bwMode="auto">
          <a:xfrm>
            <a:off x="2547108" y="1533304"/>
            <a:ext cx="1059979" cy="675026"/>
          </a:xfrm>
          <a:prstGeom prst="line">
            <a:avLst/>
          </a:prstGeom>
          <a:noFill/>
          <a:ln w="25400" cap="sq" cmpd="sng" algn="ctr">
            <a:solidFill>
              <a:srgbClr val="66FF33"/>
            </a:solidFill>
            <a:prstDash val="solid"/>
            <a:round/>
            <a:headEnd type="none" w="med" len="med"/>
            <a:tailEnd type="none" w="med" len="med"/>
          </a:ln>
          <a:effectLst/>
        </p:spPr>
      </p:cxnSp>
      <p:cxnSp>
        <p:nvCxnSpPr>
          <p:cNvPr id="148" name="Straight Connector 147"/>
          <p:cNvCxnSpPr/>
          <p:nvPr/>
        </p:nvCxnSpPr>
        <p:spPr bwMode="auto">
          <a:xfrm>
            <a:off x="2544914" y="1807372"/>
            <a:ext cx="1062173" cy="400958"/>
          </a:xfrm>
          <a:prstGeom prst="line">
            <a:avLst/>
          </a:prstGeom>
          <a:noFill/>
          <a:ln w="25400" cap="sq" cmpd="sng" algn="ctr">
            <a:solidFill>
              <a:srgbClr val="66FF33"/>
            </a:solidFill>
            <a:prstDash val="solid"/>
            <a:round/>
            <a:headEnd type="none" w="med" len="med"/>
            <a:tailEnd type="none" w="med" len="med"/>
          </a:ln>
          <a:effectLst/>
        </p:spPr>
      </p:cxnSp>
      <p:cxnSp>
        <p:nvCxnSpPr>
          <p:cNvPr id="149" name="Straight Connector 148"/>
          <p:cNvCxnSpPr/>
          <p:nvPr/>
        </p:nvCxnSpPr>
        <p:spPr bwMode="auto">
          <a:xfrm>
            <a:off x="2542720" y="2081440"/>
            <a:ext cx="1064367" cy="126890"/>
          </a:xfrm>
          <a:prstGeom prst="line">
            <a:avLst/>
          </a:prstGeom>
          <a:noFill/>
          <a:ln w="25400" cap="sq" cmpd="sng" algn="ctr">
            <a:solidFill>
              <a:srgbClr val="66FF33"/>
            </a:solidFill>
            <a:prstDash val="solid"/>
            <a:round/>
            <a:headEnd type="none" w="med" len="med"/>
            <a:tailEnd type="none" w="med" len="med"/>
          </a:ln>
          <a:effectLst/>
        </p:spPr>
      </p:cxnSp>
      <p:cxnSp>
        <p:nvCxnSpPr>
          <p:cNvPr id="150" name="Straight Connector 149"/>
          <p:cNvCxnSpPr/>
          <p:nvPr/>
        </p:nvCxnSpPr>
        <p:spPr bwMode="auto">
          <a:xfrm flipV="1">
            <a:off x="2540526" y="2208330"/>
            <a:ext cx="1066561" cy="147178"/>
          </a:xfrm>
          <a:prstGeom prst="line">
            <a:avLst/>
          </a:prstGeom>
          <a:noFill/>
          <a:ln w="25400" cap="sq" cmpd="sng" algn="ctr">
            <a:solidFill>
              <a:srgbClr val="66FF33"/>
            </a:solidFill>
            <a:prstDash val="solid"/>
            <a:round/>
            <a:headEnd type="none" w="med" len="med"/>
            <a:tailEnd type="none" w="med" len="med"/>
          </a:ln>
          <a:effectLst/>
        </p:spPr>
      </p:cxnSp>
      <p:cxnSp>
        <p:nvCxnSpPr>
          <p:cNvPr id="151" name="Straight Connector 150"/>
          <p:cNvCxnSpPr/>
          <p:nvPr/>
        </p:nvCxnSpPr>
        <p:spPr bwMode="auto">
          <a:xfrm flipV="1">
            <a:off x="2538332" y="2208330"/>
            <a:ext cx="1068755" cy="421246"/>
          </a:xfrm>
          <a:prstGeom prst="line">
            <a:avLst/>
          </a:prstGeom>
          <a:noFill/>
          <a:ln w="25400" cap="sq" cmpd="sng" algn="ctr">
            <a:solidFill>
              <a:srgbClr val="66FF33"/>
            </a:solidFill>
            <a:prstDash val="solid"/>
            <a:round/>
            <a:headEnd type="none" w="med" len="med"/>
            <a:tailEnd type="none" w="med" len="med"/>
          </a:ln>
          <a:effectLst/>
        </p:spPr>
      </p:cxnSp>
      <p:sp>
        <p:nvSpPr>
          <p:cNvPr id="73" name="Oval 72"/>
          <p:cNvSpPr/>
          <p:nvPr/>
        </p:nvSpPr>
        <p:spPr>
          <a:xfrm>
            <a:off x="3525486" y="2118112"/>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31" name="Group 130"/>
          <p:cNvGrpSpPr/>
          <p:nvPr/>
        </p:nvGrpSpPr>
        <p:grpSpPr>
          <a:xfrm>
            <a:off x="2438400" y="617404"/>
            <a:ext cx="1210322" cy="2088786"/>
            <a:chOff x="4008388" y="965526"/>
            <a:chExt cx="1210322" cy="2088786"/>
          </a:xfrm>
        </p:grpSpPr>
        <p:cxnSp>
          <p:nvCxnSpPr>
            <p:cNvPr id="132" name="Straight Connector 131"/>
            <p:cNvCxnSpPr>
              <a:stCxn id="176" idx="6"/>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133" name="Straight Connector 132"/>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flipV="1">
              <a:off x="4106024" y="1734248"/>
              <a:ext cx="1112686" cy="42124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3936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13085" y="152330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 name="Oval 174"/>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56" name="Group 55"/>
          <p:cNvGrpSpPr/>
          <p:nvPr/>
        </p:nvGrpSpPr>
        <p:grpSpPr>
          <a:xfrm>
            <a:off x="2723859" y="987000"/>
            <a:ext cx="848189" cy="830997"/>
            <a:chOff x="2723860" y="0"/>
            <a:chExt cx="705140" cy="830997"/>
          </a:xfrm>
        </p:grpSpPr>
        <p:sp>
          <p:nvSpPr>
            <p:cNvPr id="58" name="Rectangle 57"/>
            <p:cNvSpPr/>
            <p:nvPr/>
          </p:nvSpPr>
          <p:spPr>
            <a:xfrm>
              <a:off x="2745000" y="762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59" name="Rectangle 58"/>
            <p:cNvSpPr/>
            <p:nvPr/>
          </p:nvSpPr>
          <p:spPr>
            <a:xfrm>
              <a:off x="2723860" y="0"/>
              <a:ext cx="698790" cy="830997"/>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sz="2400" i="1" baseline="-25000" dirty="0">
                  <a:solidFill>
                    <a:srgbClr val="66FF33"/>
                  </a:solidFill>
                  <a:cs typeface="Times New Roman" panose="02020603050405020304" pitchFamily="18" charset="0"/>
                  <a:sym typeface="Symbol" panose="05050102010706020507" pitchFamily="18" charset="2"/>
                </a:rPr>
                <a:t>´</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sp>
        <p:nvSpPr>
          <p:cNvPr id="103" name="Rectangle 102"/>
          <p:cNvSpPr/>
          <p:nvPr/>
        </p:nvSpPr>
        <p:spPr>
          <a:xfrm>
            <a:off x="4037218" y="4572000"/>
            <a:ext cx="1944000" cy="2232000"/>
          </a:xfrm>
          <a:prstGeom prst="rect">
            <a:avLst/>
          </a:prstGeom>
          <a:ln>
            <a:solidFill>
              <a:srgbClr val="FF00FF"/>
            </a:solidFill>
          </a:ln>
        </p:spPr>
        <p:txBody>
          <a:bodyPr wrap="square" rtlCol="0" anchor="ctr">
            <a:spAutoFit/>
          </a:bodyPr>
          <a:lstStyle/>
          <a:p>
            <a:pPr algn="l"/>
            <a:endParaRPr lang="en-CA" sz="2400" dirty="0"/>
          </a:p>
        </p:txBody>
      </p:sp>
      <p:sp>
        <p:nvSpPr>
          <p:cNvPr id="104" name="Text Box 33"/>
          <p:cNvSpPr txBox="1">
            <a:spLocks noChangeArrowheads="1"/>
          </p:cNvSpPr>
          <p:nvPr/>
        </p:nvSpPr>
        <p:spPr bwMode="auto">
          <a:xfrm rot="16200000">
            <a:off x="4603198" y="5702139"/>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FF00FF"/>
              </a:solidFill>
              <a:latin typeface="Times New Roman" panose="02020603050405020304" pitchFamily="18" charset="0"/>
              <a:cs typeface="Times New Roman" panose="02020603050405020304" pitchFamily="18" charset="0"/>
            </a:endParaRPr>
          </a:p>
        </p:txBody>
      </p:sp>
      <p:sp>
        <p:nvSpPr>
          <p:cNvPr id="105" name="Rectangle 104"/>
          <p:cNvSpPr/>
          <p:nvPr/>
        </p:nvSpPr>
        <p:spPr>
          <a:xfrm>
            <a:off x="7122407" y="4572000"/>
            <a:ext cx="1944000" cy="2088000"/>
          </a:xfrm>
          <a:prstGeom prst="rect">
            <a:avLst/>
          </a:prstGeom>
          <a:ln>
            <a:solidFill>
              <a:srgbClr val="66FF33"/>
            </a:solidFill>
          </a:ln>
        </p:spPr>
        <p:txBody>
          <a:bodyPr wrap="square" rtlCol="0" anchor="ctr">
            <a:spAutoFit/>
          </a:bodyPr>
          <a:lstStyle/>
          <a:p>
            <a:pPr algn="l"/>
            <a:endParaRPr lang="en-CA" sz="2400" dirty="0"/>
          </a:p>
        </p:txBody>
      </p:sp>
      <p:sp>
        <p:nvSpPr>
          <p:cNvPr id="106" name="Rectangle 105"/>
          <p:cNvSpPr/>
          <p:nvPr/>
        </p:nvSpPr>
        <p:spPr>
          <a:xfrm>
            <a:off x="691856" y="4572000"/>
            <a:ext cx="2088000" cy="2232000"/>
          </a:xfrm>
          <a:prstGeom prst="rect">
            <a:avLst/>
          </a:prstGeom>
          <a:ln>
            <a:solidFill>
              <a:srgbClr val="00FFFF"/>
            </a:solidFill>
          </a:ln>
        </p:spPr>
        <p:txBody>
          <a:bodyPr wrap="square" rtlCol="0" anchor="ctr">
            <a:spAutoFit/>
          </a:bodyPr>
          <a:lstStyle/>
          <a:p>
            <a:pPr algn="l"/>
            <a:endParaRPr lang="en-CA" sz="2400" dirty="0"/>
          </a:p>
        </p:txBody>
      </p:sp>
      <p:sp>
        <p:nvSpPr>
          <p:cNvPr id="107" name="Rectangle 106"/>
          <p:cNvSpPr/>
          <p:nvPr/>
        </p:nvSpPr>
        <p:spPr>
          <a:xfrm>
            <a:off x="2819400" y="5257800"/>
            <a:ext cx="415498" cy="584775"/>
          </a:xfrm>
          <a:prstGeom prst="rect">
            <a:avLst/>
          </a:prstGeom>
        </p:spPr>
        <p:txBody>
          <a:bodyPr wrap="none">
            <a:spAutoFit/>
          </a:bodyPr>
          <a:lstStyle/>
          <a:p>
            <a:r>
              <a:rPr lang="en-US" altLang="en-US" sz="3200" dirty="0">
                <a:cs typeface="Times New Roman" panose="02020603050405020304" pitchFamily="18" charset="0"/>
                <a:sym typeface="Symbol" panose="05050102010706020507" pitchFamily="18" charset="2"/>
              </a:rPr>
              <a:t>=</a:t>
            </a:r>
            <a:endParaRPr lang="en-CA" sz="3200" dirty="0"/>
          </a:p>
        </p:txBody>
      </p:sp>
      <p:sp>
        <p:nvSpPr>
          <p:cNvPr id="108" name="Rectangle 107"/>
          <p:cNvSpPr/>
          <p:nvPr/>
        </p:nvSpPr>
        <p:spPr>
          <a:xfrm>
            <a:off x="700308" y="4534283"/>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1,</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1,J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09" name="Text Box 33"/>
          <p:cNvSpPr txBox="1">
            <a:spLocks noChangeArrowheads="1"/>
          </p:cNvSpPr>
          <p:nvPr/>
        </p:nvSpPr>
        <p:spPr bwMode="auto">
          <a:xfrm>
            <a:off x="6957569" y="453428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19" name="Text Box 33"/>
          <p:cNvSpPr txBox="1">
            <a:spLocks noChangeArrowheads="1"/>
          </p:cNvSpPr>
          <p:nvPr/>
        </p:nvSpPr>
        <p:spPr bwMode="auto">
          <a:xfrm rot="16200000">
            <a:off x="7575903" y="5602775"/>
            <a:ext cx="8295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20" name="Text Box 33"/>
          <p:cNvSpPr txBox="1">
            <a:spLocks noChangeArrowheads="1"/>
          </p:cNvSpPr>
          <p:nvPr/>
        </p:nvSpPr>
        <p:spPr bwMode="auto">
          <a:xfrm rot="16200000">
            <a:off x="1291173" y="5702138"/>
            <a:ext cx="78325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i="1"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rgbClr val="00FFFF"/>
              </a:solidFill>
              <a:latin typeface="Times New Roman" panose="02020603050405020304" pitchFamily="18" charset="0"/>
              <a:cs typeface="Times New Roman" panose="02020603050405020304" pitchFamily="18" charset="0"/>
            </a:endParaRPr>
          </a:p>
        </p:txBody>
      </p:sp>
      <p:sp>
        <p:nvSpPr>
          <p:cNvPr id="121" name="Text Box 33"/>
          <p:cNvSpPr txBox="1">
            <a:spLocks noChangeArrowheads="1"/>
          </p:cNvSpPr>
          <p:nvPr/>
        </p:nvSpPr>
        <p:spPr bwMode="auto">
          <a:xfrm>
            <a:off x="3912570" y="4534283"/>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28" name="Rectangle 127"/>
          <p:cNvSpPr/>
          <p:nvPr/>
        </p:nvSpPr>
        <p:spPr>
          <a:xfrm>
            <a:off x="6001384" y="5265615"/>
            <a:ext cx="381836"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a:t>
            </a:r>
            <a:endParaRPr lang="en-CA" dirty="0"/>
          </a:p>
        </p:txBody>
      </p:sp>
      <p:sp>
        <p:nvSpPr>
          <p:cNvPr id="129" name="Rectangle 128"/>
          <p:cNvSpPr/>
          <p:nvPr/>
        </p:nvSpPr>
        <p:spPr>
          <a:xfrm>
            <a:off x="702022" y="4872335"/>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2,</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z</a:t>
            </a:r>
            <a:r>
              <a:rPr lang="en-US" altLang="en-US" sz="2400" i="1" baseline="-25000" dirty="0">
                <a:solidFill>
                  <a:srgbClr val="00FFFF"/>
                </a:solidFill>
                <a:cs typeface="Times New Roman" panose="02020603050405020304" pitchFamily="18" charset="0"/>
                <a:sym typeface="Symbol" panose="05050102010706020507" pitchFamily="18" charset="2"/>
              </a:rPr>
              <a:t>2,J</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78" name="Text Box 33"/>
          <p:cNvSpPr txBox="1">
            <a:spLocks noChangeArrowheads="1"/>
          </p:cNvSpPr>
          <p:nvPr/>
        </p:nvSpPr>
        <p:spPr bwMode="auto">
          <a:xfrm>
            <a:off x="6959283" y="4872335"/>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79" name="Text Box 33"/>
          <p:cNvSpPr txBox="1">
            <a:spLocks noChangeArrowheads="1"/>
          </p:cNvSpPr>
          <p:nvPr/>
        </p:nvSpPr>
        <p:spPr bwMode="auto">
          <a:xfrm>
            <a:off x="3914284" y="4872335"/>
            <a:ext cx="220914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2,I</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80" name="Rectangle 179"/>
          <p:cNvSpPr/>
          <p:nvPr/>
        </p:nvSpPr>
        <p:spPr>
          <a:xfrm>
            <a:off x="693584" y="6313411"/>
            <a:ext cx="3107978" cy="461665"/>
          </a:xfrm>
          <a:prstGeom prst="rect">
            <a:avLst/>
          </a:prstGeom>
        </p:spPr>
        <p:txBody>
          <a:bodyPr wrap="square">
            <a:spAutoFit/>
          </a:bodyPr>
          <a:lstStyle/>
          <a:p>
            <a:r>
              <a:rPr lang="en-US" altLang="en-US" sz="2400" i="1" dirty="0">
                <a:solidFill>
                  <a:srgbClr val="00FFFF"/>
                </a:solidFill>
                <a:cs typeface="Times New Roman" panose="02020603050405020304" pitchFamily="18" charset="0"/>
                <a:sym typeface="Symbol" panose="05050102010706020507" pitchFamily="18" charset="2"/>
              </a:rPr>
              <a:t>z</a:t>
            </a:r>
            <a:r>
              <a:rPr lang="en-US" altLang="en-US" sz="2400" i="1" baseline="-25000" dirty="0">
                <a:solidFill>
                  <a:srgbClr val="00FFFF"/>
                </a:solidFill>
                <a:cs typeface="Times New Roman" panose="02020603050405020304" pitchFamily="18" charset="0"/>
                <a:sym typeface="Symbol" panose="05050102010706020507" pitchFamily="18" charset="2"/>
              </a:rPr>
              <a:t>D,</a:t>
            </a:r>
            <a:r>
              <a:rPr lang="en-US" sz="2400" i="1" baseline="-25000" dirty="0">
                <a:solidFill>
                  <a:srgbClr val="00FFFF"/>
                </a:solidFill>
                <a:cs typeface="Times New Roman" panose="02020603050405020304" pitchFamily="18" charset="0"/>
                <a:sym typeface="Symbol" panose="05050102010706020507" pitchFamily="18" charset="2"/>
              </a:rPr>
              <a:t>1</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r>
              <a:rPr lang="en-US" altLang="en-US" sz="2400" i="1" dirty="0">
                <a:solidFill>
                  <a:srgbClr val="00FFFF"/>
                </a:solidFill>
                <a:cs typeface="Times New Roman" panose="02020603050405020304" pitchFamily="18" charset="0"/>
                <a:sym typeface="Symbol" panose="05050102010706020507" pitchFamily="18" charset="2"/>
              </a:rPr>
              <a:t>,  ...,   </a:t>
            </a:r>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cs typeface="Times New Roman" panose="02020603050405020304" pitchFamily="18" charset="0"/>
                <a:sym typeface="Symbol" panose="05050102010706020507" pitchFamily="18" charset="2"/>
              </a:rPr>
              <a:t>D,J</a:t>
            </a:r>
            <a:r>
              <a:rPr lang="en-US" altLang="en-US" sz="2400" i="1" baseline="-25000" dirty="0">
                <a:solidFill>
                  <a:srgbClr val="00FFFF"/>
                </a:solidFill>
                <a:cs typeface="Times New Roman" panose="02020603050405020304" pitchFamily="18" charset="0"/>
                <a:sym typeface="Symbol" panose="05050102010706020507" pitchFamily="18" charset="2"/>
              </a:rPr>
              <a:t></a:t>
            </a:r>
            <a:r>
              <a:rPr lang="en-US" altLang="en-US" sz="2400" dirty="0">
                <a:solidFill>
                  <a:srgbClr val="00FFFF"/>
                </a:solidFill>
                <a:cs typeface="Times New Roman" panose="02020603050405020304" pitchFamily="18" charset="0"/>
                <a:sym typeface="Symbol" panose="05050102010706020507" pitchFamily="18" charset="2"/>
              </a:rPr>
              <a:t> </a:t>
            </a:r>
            <a:endParaRPr lang="en-CA" sz="2400" dirty="0">
              <a:solidFill>
                <a:srgbClr val="00FFFF"/>
              </a:solidFill>
            </a:endParaRPr>
          </a:p>
        </p:txBody>
      </p:sp>
      <p:sp>
        <p:nvSpPr>
          <p:cNvPr id="181" name="Text Box 33"/>
          <p:cNvSpPr txBox="1">
            <a:spLocks noChangeArrowheads="1"/>
          </p:cNvSpPr>
          <p:nvPr/>
        </p:nvSpPr>
        <p:spPr bwMode="auto">
          <a:xfrm>
            <a:off x="6950845" y="6147563"/>
            <a:ext cx="2489517"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endParaRPr lang="en-CA" sz="2400" dirty="0">
              <a:solidFill>
                <a:srgbClr val="66FF33"/>
              </a:solidFill>
              <a:latin typeface="Times New Roman" panose="02020603050405020304" pitchFamily="18" charset="0"/>
              <a:cs typeface="Times New Roman" panose="02020603050405020304" pitchFamily="18" charset="0"/>
            </a:endParaRPr>
          </a:p>
        </p:txBody>
      </p:sp>
      <p:sp>
        <p:nvSpPr>
          <p:cNvPr id="182" name="Text Box 33"/>
          <p:cNvSpPr txBox="1">
            <a:spLocks noChangeArrowheads="1"/>
          </p:cNvSpPr>
          <p:nvPr/>
        </p:nvSpPr>
        <p:spPr bwMode="auto">
          <a:xfrm>
            <a:off x="3905846" y="6313411"/>
            <a:ext cx="240312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D,</a:t>
            </a:r>
            <a:r>
              <a:rPr 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endParaRPr lang="en-US" altLang="en-US" sz="24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87" name="Group 186"/>
          <p:cNvGrpSpPr/>
          <p:nvPr/>
        </p:nvGrpSpPr>
        <p:grpSpPr>
          <a:xfrm>
            <a:off x="44268" y="5381159"/>
            <a:ext cx="641532" cy="601516"/>
            <a:chOff x="4635890" y="1543039"/>
            <a:chExt cx="641532" cy="601516"/>
          </a:xfrm>
        </p:grpSpPr>
        <p:grpSp>
          <p:nvGrpSpPr>
            <p:cNvPr id="188" name="Group 187"/>
            <p:cNvGrpSpPr/>
            <p:nvPr/>
          </p:nvGrpSpPr>
          <p:grpSpPr>
            <a:xfrm>
              <a:off x="4635890" y="1543039"/>
              <a:ext cx="540000" cy="540000"/>
              <a:chOff x="3220343" y="2894580"/>
              <a:chExt cx="540000" cy="540000"/>
            </a:xfrm>
          </p:grpSpPr>
          <p:sp>
            <p:nvSpPr>
              <p:cNvPr id="190" name="Rectangle 189"/>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1"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89" name="Rectangle 188"/>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2" name="Group 191"/>
          <p:cNvGrpSpPr/>
          <p:nvPr/>
        </p:nvGrpSpPr>
        <p:grpSpPr>
          <a:xfrm>
            <a:off x="3347238" y="5381159"/>
            <a:ext cx="641532" cy="601516"/>
            <a:chOff x="4635890" y="1543039"/>
            <a:chExt cx="641532" cy="601516"/>
          </a:xfrm>
        </p:grpSpPr>
        <p:grpSp>
          <p:nvGrpSpPr>
            <p:cNvPr id="193" name="Group 192"/>
            <p:cNvGrpSpPr/>
            <p:nvPr/>
          </p:nvGrpSpPr>
          <p:grpSpPr>
            <a:xfrm>
              <a:off x="4635890" y="1543039"/>
              <a:ext cx="540000" cy="540000"/>
              <a:chOff x="3220343" y="2894580"/>
              <a:chExt cx="540000" cy="540000"/>
            </a:xfrm>
          </p:grpSpPr>
          <p:sp>
            <p:nvSpPr>
              <p:cNvPr id="195" name="Rectangle 19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96"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94" name="Rectangle 193"/>
            <p:cNvSpPr/>
            <p:nvPr/>
          </p:nvSpPr>
          <p:spPr>
            <a:xfrm>
              <a:off x="4876800" y="1668900"/>
              <a:ext cx="400622" cy="475655"/>
            </a:xfrm>
            <a:prstGeom prst="rect">
              <a:avLst/>
            </a:prstGeom>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grpSp>
      <p:grpSp>
        <p:nvGrpSpPr>
          <p:cNvPr id="197" name="Group 196"/>
          <p:cNvGrpSpPr/>
          <p:nvPr/>
        </p:nvGrpSpPr>
        <p:grpSpPr>
          <a:xfrm>
            <a:off x="5131770" y="3917460"/>
            <a:ext cx="543876" cy="540000"/>
            <a:chOff x="5181600" y="2743200"/>
            <a:chExt cx="543876" cy="540000"/>
          </a:xfrm>
        </p:grpSpPr>
        <p:pic>
          <p:nvPicPr>
            <p:cNvPr id="198"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99" name="Rectangle 19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0" name="Rectangle 19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1" name="Group 200"/>
          <p:cNvGrpSpPr/>
          <p:nvPr/>
        </p:nvGrpSpPr>
        <p:grpSpPr>
          <a:xfrm>
            <a:off x="6474339" y="5792415"/>
            <a:ext cx="543876" cy="540000"/>
            <a:chOff x="5181600" y="2743200"/>
            <a:chExt cx="543876" cy="540000"/>
          </a:xfrm>
        </p:grpSpPr>
        <p:pic>
          <p:nvPicPr>
            <p:cNvPr id="202" name="Picture 2" descr="Pixel, square wallpaper"/>
            <p:cNvPicPr>
              <a:picLocks noChangeAspect="1" noChangeArrowheads="1"/>
            </p:cNvPicPr>
            <p:nvPr/>
          </p:nvPicPr>
          <p:blipFill rotWithShape="1">
            <a:blip r:embed="rId5">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203" name="Rectangle 202"/>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204" name="Rectangle 203"/>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05" name="Group 204"/>
          <p:cNvGrpSpPr/>
          <p:nvPr/>
        </p:nvGrpSpPr>
        <p:grpSpPr>
          <a:xfrm>
            <a:off x="7330635" y="3850757"/>
            <a:ext cx="525780" cy="584473"/>
            <a:chOff x="4055280" y="3839232"/>
            <a:chExt cx="525780" cy="584473"/>
          </a:xfrm>
        </p:grpSpPr>
        <p:pic>
          <p:nvPicPr>
            <p:cNvPr id="206"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07" name="Rectangle 206"/>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208" name="Group 207"/>
          <p:cNvGrpSpPr/>
          <p:nvPr/>
        </p:nvGrpSpPr>
        <p:grpSpPr>
          <a:xfrm>
            <a:off x="833120" y="3835400"/>
            <a:ext cx="525780" cy="584473"/>
            <a:chOff x="4055280" y="3839232"/>
            <a:chExt cx="525780" cy="584473"/>
          </a:xfrm>
        </p:grpSpPr>
        <p:pic>
          <p:nvPicPr>
            <p:cNvPr id="209"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210" name="Rectangle 209"/>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211" name="Text Box 33"/>
          <p:cNvSpPr txBox="1">
            <a:spLocks noChangeArrowheads="1"/>
          </p:cNvSpPr>
          <p:nvPr/>
        </p:nvSpPr>
        <p:spPr bwMode="auto">
          <a:xfrm>
            <a:off x="588343" y="3210580"/>
            <a:ext cx="96986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latin typeface="Times New Roman" panose="02020603050405020304" pitchFamily="18" charset="0"/>
                <a:cs typeface="Times New Roman" panose="02020603050405020304" pitchFamily="18" charset="0"/>
                <a:sym typeface="Symbol" panose="05050102010706020507" pitchFamily="18" charset="2"/>
              </a:rPr>
              <a:t>Actually, this is the definition of matrix multiplication. </a:t>
            </a:r>
            <a:endParaRPr lang="en-CA" sz="2800" dirty="0">
              <a:latin typeface="Times New Roman" panose="02020603050405020304" pitchFamily="18" charset="0"/>
              <a:cs typeface="Times New Roman" panose="02020603050405020304" pitchFamily="18" charset="0"/>
            </a:endParaRPr>
          </a:p>
        </p:txBody>
      </p:sp>
      <p:sp>
        <p:nvSpPr>
          <p:cNvPr id="212" name="Text Box 33"/>
          <p:cNvSpPr txBox="1">
            <a:spLocks noChangeArrowheads="1"/>
          </p:cNvSpPr>
          <p:nvPr/>
        </p:nvSpPr>
        <p:spPr bwMode="auto">
          <a:xfrm>
            <a:off x="304800" y="2745688"/>
            <a:ext cx="4821857"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anose="02020603050405020304" pitchFamily="18" charset="0"/>
                <a:cs typeface="Times New Roman" panose="02020603050405020304" pitchFamily="18" charset="0"/>
              </a:rPr>
              <a:t> </a:t>
            </a:r>
            <a:r>
              <a:rPr lang="en-US" altLang="en-US" sz="2800" i="1"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2800" i="1" baseline="-25000" dirty="0" err="1">
                <a:solidFill>
                  <a:srgbClr val="00FFFF"/>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2800" i="1" baseline="-250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sz="28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8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8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213" name="Text Box 33"/>
          <p:cNvSpPr txBox="1">
            <a:spLocks noChangeArrowheads="1"/>
          </p:cNvSpPr>
          <p:nvPr/>
        </p:nvSpPr>
        <p:spPr bwMode="auto">
          <a:xfrm>
            <a:off x="1282244" y="2753380"/>
            <a:ext cx="11142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800" baseline="-25000" dirty="0" err="1">
                <a:latin typeface="Times New Roman" panose="02020603050405020304" pitchFamily="18" charset="0"/>
                <a:cs typeface="Times New Roman" panose="02020603050405020304" pitchFamily="18" charset="0"/>
                <a:sym typeface="Symbol" panose="05050102010706020507" pitchFamily="18" charset="2"/>
              </a:rPr>
              <a:t>i</a:t>
            </a:r>
            <a:endParaRPr lang="en-US" altLang="en-US" sz="28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0" name="TextBox 109"/>
          <p:cNvSpPr txBox="1"/>
          <p:nvPr/>
        </p:nvSpPr>
        <p:spPr>
          <a:xfrm>
            <a:off x="457200" y="2858271"/>
            <a:ext cx="3291672" cy="4572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nvGrpSpPr>
          <p:cNvPr id="111" name="Group 110"/>
          <p:cNvGrpSpPr/>
          <p:nvPr/>
        </p:nvGrpSpPr>
        <p:grpSpPr>
          <a:xfrm>
            <a:off x="996465" y="4572000"/>
            <a:ext cx="6759135" cy="2088000"/>
            <a:chOff x="996465" y="4572000"/>
            <a:chExt cx="6759135" cy="2088000"/>
          </a:xfrm>
        </p:grpSpPr>
        <p:sp>
          <p:nvSpPr>
            <p:cNvPr id="112" name="TextBox 111"/>
            <p:cNvSpPr txBox="1"/>
            <p:nvPr/>
          </p:nvSpPr>
          <p:spPr>
            <a:xfrm>
              <a:off x="4075800" y="5458260"/>
              <a:ext cx="1944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3" name="TextBox 112"/>
            <p:cNvSpPr txBox="1"/>
            <p:nvPr/>
          </p:nvSpPr>
          <p:spPr>
            <a:xfrm>
              <a:off x="7467600" y="4572000"/>
              <a:ext cx="288000" cy="20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sp>
          <p:nvSpPr>
            <p:cNvPr id="114" name="TextBox 113"/>
            <p:cNvSpPr txBox="1"/>
            <p:nvPr/>
          </p:nvSpPr>
          <p:spPr>
            <a:xfrm>
              <a:off x="996465" y="5481705"/>
              <a:ext cx="288000" cy="288000"/>
            </a:xfrm>
            <a:prstGeom prst="rect">
              <a:avLst/>
            </a:prstGeom>
            <a:noFill/>
            <a:ln w="25400">
              <a:solidFill>
                <a:schemeClr val="tx2"/>
              </a:solidFill>
            </a:ln>
          </p:spPr>
          <p:txBody>
            <a:bodyPr wrap="square" rtlCol="0">
              <a:spAutoFit/>
            </a:bodyPr>
            <a:lstStyle/>
            <a:p>
              <a:endParaRPr lang="en-CA" sz="1600" dirty="0">
                <a:solidFill>
                  <a:schemeClr val="bg2"/>
                </a:solidFill>
              </a:endParaRPr>
            </a:p>
          </p:txBody>
        </p:sp>
      </p:grpSp>
      <p:grpSp>
        <p:nvGrpSpPr>
          <p:cNvPr id="115" name="Group 114"/>
          <p:cNvGrpSpPr/>
          <p:nvPr/>
        </p:nvGrpSpPr>
        <p:grpSpPr>
          <a:xfrm>
            <a:off x="3545406" y="441960"/>
            <a:ext cx="180774" cy="2363274"/>
            <a:chOff x="4008388" y="965526"/>
            <a:chExt cx="180774" cy="2363274"/>
          </a:xfrm>
          <a:solidFill>
            <a:srgbClr val="00FFFF"/>
          </a:solidFill>
        </p:grpSpPr>
        <p:sp>
          <p:nvSpPr>
            <p:cNvPr id="116" name="Oval 115"/>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17" name="Oval 116"/>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18" name="Oval 117"/>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22" name="Oval 121"/>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23" name="Oval 122"/>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24" name="Oval 123"/>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25" name="Oval 124"/>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26" name="Oval 125"/>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27" name="Oval 126"/>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30" name="Group 129"/>
          <p:cNvGrpSpPr/>
          <p:nvPr/>
        </p:nvGrpSpPr>
        <p:grpSpPr>
          <a:xfrm>
            <a:off x="3308073" y="-31804"/>
            <a:ext cx="525780" cy="584473"/>
            <a:chOff x="4055280" y="3839232"/>
            <a:chExt cx="525780" cy="584473"/>
          </a:xfrm>
        </p:grpSpPr>
        <p:pic>
          <p:nvPicPr>
            <p:cNvPr id="137" name="Picture 4" descr="Image result for hidden"/>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138" name="Rectangle 137"/>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grpSp>
        <p:nvGrpSpPr>
          <p:cNvPr id="139" name="Group 138"/>
          <p:cNvGrpSpPr/>
          <p:nvPr/>
        </p:nvGrpSpPr>
        <p:grpSpPr>
          <a:xfrm>
            <a:off x="3810000" y="1090653"/>
            <a:ext cx="702786" cy="546100"/>
            <a:chOff x="3927264" y="-12700"/>
            <a:chExt cx="702786" cy="546100"/>
          </a:xfrm>
        </p:grpSpPr>
        <p:sp>
          <p:nvSpPr>
            <p:cNvPr id="140" name="Rectangle 139"/>
            <p:cNvSpPr/>
            <p:nvPr/>
          </p:nvSpPr>
          <p:spPr>
            <a:xfrm>
              <a:off x="3946050" y="72600"/>
              <a:ext cx="68400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1" name="Rectangle 140"/>
            <p:cNvSpPr/>
            <p:nvPr/>
          </p:nvSpPr>
          <p:spPr>
            <a:xfrm>
              <a:off x="3927264" y="-12700"/>
              <a:ext cx="657436" cy="461665"/>
            </a:xfrm>
            <a:prstGeom prst="rect">
              <a:avLst/>
            </a:prstGeom>
            <a:noFill/>
          </p:spPr>
          <p:txBody>
            <a:bodyPr wrap="square">
              <a:spAutoFit/>
            </a:bodyPr>
            <a:lstStyle/>
            <a:p>
              <a:r>
                <a:rPr lang="en-US" altLang="en-US" sz="2400" i="1" dirty="0" err="1">
                  <a:solidFill>
                    <a:srgbClr val="00FFFF"/>
                  </a:solidFill>
                  <a:cs typeface="Times New Roman" panose="02020603050405020304" pitchFamily="18" charset="0"/>
                  <a:sym typeface="Symbol" panose="05050102010706020507" pitchFamily="18" charset="2"/>
                </a:rPr>
                <a:t>z</a:t>
              </a:r>
              <a:r>
                <a:rPr lang="en-US" altLang="en-US" sz="2400" i="1" baseline="-25000" dirty="0" err="1">
                  <a:solidFill>
                    <a:srgbClr val="00FFFF"/>
                  </a:solidFill>
                  <a:sym typeface="Symbol" panose="05050102010706020507" pitchFamily="18" charset="2"/>
                </a:rPr>
                <a:t>d,</a:t>
              </a:r>
              <a:r>
                <a:rPr lang="en-US" altLang="en-US" sz="2400" i="1" baseline="-25000" dirty="0" err="1">
                  <a:solidFill>
                    <a:srgbClr val="00FFFF"/>
                  </a:solidFill>
                  <a:cs typeface="Times New Roman" panose="02020603050405020304" pitchFamily="18" charset="0"/>
                  <a:sym typeface="Symbol" panose="05050102010706020507" pitchFamily="18" charset="2"/>
                </a:rPr>
                <a:t>j</a:t>
              </a:r>
              <a:r>
                <a:rPr lang="en-US" altLang="en-US" sz="2400" i="1" baseline="-25000" dirty="0">
                  <a:solidFill>
                    <a:srgbClr val="00FFFF"/>
                  </a:solidFill>
                  <a:sym typeface="Symbol" panose="05050102010706020507" pitchFamily="18" charset="2"/>
                </a:rPr>
                <a:t></a:t>
              </a:r>
              <a:endParaRPr lang="en-CA" sz="2400" dirty="0">
                <a:solidFill>
                  <a:srgbClr val="00FFFF"/>
                </a:solidFill>
              </a:endParaRPr>
            </a:p>
          </p:txBody>
        </p:sp>
      </p:grpSp>
      <p:grpSp>
        <p:nvGrpSpPr>
          <p:cNvPr id="142" name="Group 141"/>
          <p:cNvGrpSpPr/>
          <p:nvPr/>
        </p:nvGrpSpPr>
        <p:grpSpPr>
          <a:xfrm>
            <a:off x="3810000" y="518123"/>
            <a:ext cx="362214" cy="888230"/>
            <a:chOff x="3894887" y="1447802"/>
            <a:chExt cx="362214" cy="888230"/>
          </a:xfrm>
        </p:grpSpPr>
        <p:sp>
          <p:nvSpPr>
            <p:cNvPr id="152" name="Rectangle 151"/>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153" name="Straight Arrow Connector 152"/>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cxnSp>
        <p:nvCxnSpPr>
          <p:cNvPr id="155" name="Straight Arrow Connector 154"/>
          <p:cNvCxnSpPr/>
          <p:nvPr/>
        </p:nvCxnSpPr>
        <p:spPr bwMode="auto">
          <a:xfrm flipV="1">
            <a:off x="4269827" y="5586824"/>
            <a:ext cx="1632563" cy="0"/>
          </a:xfrm>
          <a:prstGeom prst="straightConnector1">
            <a:avLst/>
          </a:prstGeom>
          <a:noFill/>
          <a:ln w="38100" cap="sq" cmpd="sng" algn="ctr">
            <a:solidFill>
              <a:schemeClr val="hlink"/>
            </a:solidFill>
            <a:prstDash val="solid"/>
            <a:round/>
            <a:headEnd type="none" w="med" len="med"/>
            <a:tailEnd type="triangle"/>
          </a:ln>
          <a:effectLst/>
        </p:spPr>
      </p:cxnSp>
      <p:cxnSp>
        <p:nvCxnSpPr>
          <p:cNvPr id="156" name="Straight Arrow Connector 155"/>
          <p:cNvCxnSpPr/>
          <p:nvPr/>
        </p:nvCxnSpPr>
        <p:spPr bwMode="auto">
          <a:xfrm flipH="1">
            <a:off x="7623528" y="4800600"/>
            <a:ext cx="1" cy="1676402"/>
          </a:xfrm>
          <a:prstGeom prst="straightConnector1">
            <a:avLst/>
          </a:prstGeom>
          <a:noFill/>
          <a:ln w="38100" cap="sq" cmpd="sng" algn="ctr">
            <a:solidFill>
              <a:schemeClr val="hlink"/>
            </a:solidFill>
            <a:prstDash val="solid"/>
            <a:round/>
            <a:headEnd type="none" w="med" len="med"/>
            <a:tailEnd type="triangle"/>
          </a:ln>
          <a:effectLst/>
        </p:spPr>
      </p:cxnSp>
    </p:spTree>
    <p:extLst>
      <p:ext uri="{BB962C8B-B14F-4D97-AF65-F5344CB8AC3E}">
        <p14:creationId xmlns:p14="http://schemas.microsoft.com/office/powerpoint/2010/main" val="411314583"/>
      </p:ext>
    </p:extLst>
  </p:cSld>
  <p:clrMapOvr>
    <a:masterClrMapping/>
  </p:clrMapOvr>
</p:sld>
</file>

<file path=ppt/slides/slide5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sp>
        <p:nvSpPr>
          <p:cNvPr id="12" name="Rectangle 11"/>
          <p:cNvSpPr/>
          <p:nvPr/>
        </p:nvSpPr>
        <p:spPr>
          <a:xfrm>
            <a:off x="228600" y="609600"/>
            <a:ext cx="9048032" cy="3108543"/>
          </a:xfrm>
          <a:prstGeom prst="rect">
            <a:avLst/>
          </a:prstGeom>
        </p:spPr>
        <p:txBody>
          <a:bodyPr wrap="square">
            <a:spAutoFit/>
          </a:bodyPr>
          <a:lstStyle/>
          <a:p>
            <a:pPr>
              <a:spcAft>
                <a:spcPts val="0"/>
              </a:spcAft>
            </a:pPr>
            <a:r>
              <a:rPr lang="en-US" sz="2400" dirty="0"/>
              <a:t>Method for finding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altLang="en-US" sz="2400" dirty="0"/>
              <a:t>that minimize </a:t>
            </a:r>
            <a:r>
              <a:rPr lang="en-US" sz="2400" dirty="0"/>
              <a:t>error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lvl="1">
              <a:spcAft>
                <a:spcPts val="0"/>
              </a:spcAft>
            </a:pPr>
            <a:r>
              <a:rPr lang="en-CA" sz="2400" dirty="0"/>
              <a:t>Start with random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lvl="1">
              <a:spcAft>
                <a:spcPts val="0"/>
              </a:spcAft>
            </a:pPr>
            <a:r>
              <a:rPr lang="en-US" sz="2400" dirty="0">
                <a:sym typeface="Symbol" panose="05050102010706020507" pitchFamily="18" charset="2"/>
              </a:rPr>
              <a:t>Repeat:</a:t>
            </a:r>
          </a:p>
          <a:p>
            <a:pPr marL="800100" lvl="1" indent="-342900">
              <a:spcAft>
                <a:spcPts val="0"/>
              </a:spcAft>
              <a:buFont typeface="Arial" panose="020B0604020202020204" pitchFamily="34" charset="0"/>
              <a:buChar char="•"/>
            </a:pPr>
            <a:r>
              <a:rPr lang="en-US" sz="2400" dirty="0"/>
              <a:t>Find the direction of steepest descent. </a:t>
            </a:r>
          </a:p>
          <a:p>
            <a:pPr marL="800100" lvl="1" indent="-342900">
              <a:spcAft>
                <a:spcPts val="0"/>
              </a:spcAft>
              <a:buFont typeface="Arial" panose="020B0604020202020204" pitchFamily="34" charset="0"/>
              <a:buChar char="•"/>
            </a:pPr>
            <a:r>
              <a:rPr lang="en-US" sz="2400" dirty="0"/>
              <a:t>Change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sz="2400" dirty="0"/>
              <a:t>by a small step in this direction.</a:t>
            </a:r>
          </a:p>
          <a:p>
            <a:pPr lvl="1">
              <a:spcAft>
                <a:spcPts val="0"/>
              </a:spcAft>
            </a:pPr>
            <a:r>
              <a:rPr lang="en-US" sz="2400" dirty="0"/>
              <a:t>Stop when at the bottom of a valley.</a:t>
            </a:r>
          </a:p>
          <a:p>
            <a:pPr lvl="1">
              <a:spcAft>
                <a:spcPts val="0"/>
              </a:spcAft>
            </a:pPr>
            <a:r>
              <a:rPr lang="en-US" sz="2400" dirty="0"/>
              <a:t>Hope that this is a particularly low location.</a:t>
            </a:r>
          </a:p>
          <a:p>
            <a:pPr marL="800100" lvl="1" indent="-342900">
              <a:spcAft>
                <a:spcPts val="0"/>
              </a:spcAft>
              <a:buFont typeface="Arial" panose="020B0604020202020204" pitchFamily="34" charset="0"/>
              <a:buChar char="•"/>
            </a:pPr>
            <a:endParaRPr lang="en-US" sz="2400" dirty="0"/>
          </a:p>
        </p:txBody>
      </p:sp>
      <p:sp>
        <p:nvSpPr>
          <p:cNvPr id="13" name="Rectangle 12"/>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4" name="Picture 6" descr="Image result for gradient descent"/>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990599"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6" name="Rectangle 15"/>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17" name="Rectangle 16"/>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18" name="Rectangle 17"/>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0" name="Group 19"/>
          <p:cNvGrpSpPr/>
          <p:nvPr/>
        </p:nvGrpSpPr>
        <p:grpSpPr>
          <a:xfrm>
            <a:off x="5972640" y="3505200"/>
            <a:ext cx="3183800" cy="3124199"/>
            <a:chOff x="6006682" y="3505200"/>
            <a:chExt cx="3183800" cy="3124199"/>
          </a:xfrm>
        </p:grpSpPr>
        <p:pic>
          <p:nvPicPr>
            <p:cNvPr id="21" name="Picture 10" descr="The gradient descent algorithm in action. (1: contou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6682" y="3585774"/>
              <a:ext cx="3061117" cy="3043625"/>
            </a:xfrm>
            <a:prstGeom prst="rect">
              <a:avLst/>
            </a:prstGeom>
            <a:noFill/>
            <a:extLst>
              <a:ext uri="{909E8E84-426E-40DD-AFC4-6F175D3DCCD1}">
                <a14:hiddenFill xmlns:a14="http://schemas.microsoft.com/office/drawing/2010/main">
                  <a:solidFill>
                    <a:srgbClr val="FFFFFF"/>
                  </a:solidFill>
                </a14:hiddenFill>
              </a:ext>
            </a:extLst>
          </p:spPr>
        </p:pic>
        <p:sp>
          <p:nvSpPr>
            <p:cNvPr id="22" name="Rectangle 21"/>
            <p:cNvSpPr/>
            <p:nvPr/>
          </p:nvSpPr>
          <p:spPr>
            <a:xfrm>
              <a:off x="8382000" y="5029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3" name="Rectangle 22"/>
            <p:cNvSpPr/>
            <p:nvPr/>
          </p:nvSpPr>
          <p:spPr>
            <a:xfrm>
              <a:off x="6920378" y="3505200"/>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grpSp>
      <p:sp>
        <p:nvSpPr>
          <p:cNvPr id="24" name="Oval 23"/>
          <p:cNvSpPr>
            <a:spLocks noChangeAspect="1"/>
          </p:cNvSpPr>
          <p:nvPr/>
        </p:nvSpPr>
        <p:spPr>
          <a:xfrm>
            <a:off x="3324615" y="4740015"/>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25" name="Straight Connector 24"/>
          <p:cNvCxnSpPr/>
          <p:nvPr/>
        </p:nvCxnSpPr>
        <p:spPr bwMode="auto">
          <a:xfrm>
            <a:off x="3406695" y="4816215"/>
            <a:ext cx="0" cy="593985"/>
          </a:xfrm>
          <a:prstGeom prst="line">
            <a:avLst/>
          </a:prstGeom>
          <a:noFill/>
          <a:ln w="50800" cap="sq" cmpd="sng" algn="ctr">
            <a:solidFill>
              <a:srgbClr val="66FF33"/>
            </a:solidFill>
            <a:prstDash val="solid"/>
            <a:round/>
            <a:headEnd type="none" w="lg" len="lg"/>
            <a:tailEnd type="stealth" w="med" len="med"/>
          </a:ln>
          <a:effectLst/>
        </p:spPr>
      </p:cxnSp>
    </p:spTree>
    <p:extLst>
      <p:ext uri="{BB962C8B-B14F-4D97-AF65-F5344CB8AC3E}">
        <p14:creationId xmlns:p14="http://schemas.microsoft.com/office/powerpoint/2010/main" val="1977745530"/>
      </p:ext>
    </p:extLst>
  </p:cSld>
  <p:clrMapOvr>
    <a:masterClrMapping/>
  </p:clrMapOvr>
</p:sld>
</file>

<file path=ppt/slides/slide5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sp>
        <p:nvSpPr>
          <p:cNvPr id="13" name="Rectangle 12"/>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76" name="Group 75"/>
          <p:cNvGrpSpPr/>
          <p:nvPr/>
        </p:nvGrpSpPr>
        <p:grpSpPr>
          <a:xfrm>
            <a:off x="94638" y="3504217"/>
            <a:ext cx="6892627" cy="3276600"/>
            <a:chOff x="76199" y="3505200"/>
            <a:chExt cx="6892627"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76199" y="3505200"/>
              <a:ext cx="6892627" cy="3276600"/>
              <a:chOff x="76199" y="3505200"/>
              <a:chExt cx="6892627"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092026" y="4505419"/>
                <a:ext cx="3775373" cy="1980421"/>
                <a:chOff x="2092026" y="4505419"/>
                <a:chExt cx="3775373" cy="1980421"/>
              </a:xfrm>
            </p:grpSpPr>
            <p:sp>
              <p:nvSpPr>
                <p:cNvPr id="15" name="Rectangle 14"/>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6" name="Rectangle 15"/>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76199" y="4038600"/>
                <a:ext cx="5529615" cy="2057400"/>
                <a:chOff x="76199" y="4038600"/>
                <a:chExt cx="5529615" cy="2057400"/>
              </a:xfrm>
            </p:grpSpPr>
            <p:sp>
              <p:nvSpPr>
                <p:cNvPr id="18" name="Rectangle 17"/>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2379301" y="5072234"/>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2943372" y="4664982"/>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cxnSp>
        <p:nvCxnSpPr>
          <p:cNvPr id="99" name="Straight Connector 98"/>
          <p:cNvCxnSpPr>
            <a:endCxn id="67" idx="1"/>
          </p:cNvCxnSpPr>
          <p:nvPr/>
        </p:nvCxnSpPr>
        <p:spPr bwMode="auto">
          <a:xfrm>
            <a:off x="3017761" y="5433453"/>
            <a:ext cx="232072" cy="298388"/>
          </a:xfrm>
          <a:prstGeom prst="line">
            <a:avLst/>
          </a:prstGeom>
          <a:noFill/>
          <a:ln w="38100" cap="sq" cmpd="sng" algn="ctr">
            <a:solidFill>
              <a:srgbClr val="66FF33"/>
            </a:solidFill>
            <a:prstDash val="solid"/>
            <a:round/>
            <a:headEnd type="none" w="med" len="med"/>
            <a:tailEnd type="triangle" w="med" len="med"/>
          </a:ln>
          <a:effectLst/>
        </p:spPr>
      </p:cxnSp>
      <p:grpSp>
        <p:nvGrpSpPr>
          <p:cNvPr id="3077" name="Group 3076"/>
          <p:cNvGrpSpPr/>
          <p:nvPr/>
        </p:nvGrpSpPr>
        <p:grpSpPr>
          <a:xfrm>
            <a:off x="6151440" y="3608700"/>
            <a:ext cx="2706226" cy="3173100"/>
            <a:chOff x="6151440" y="3608700"/>
            <a:chExt cx="2706226" cy="3173100"/>
          </a:xfrm>
        </p:grpSpPr>
        <p:pic>
          <p:nvPicPr>
            <p:cNvPr id="3074" name="Picture 2" descr="Related imag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51440" y="3608700"/>
              <a:ext cx="2687760" cy="1649100"/>
            </a:xfrm>
            <a:prstGeom prst="rect">
              <a:avLst/>
            </a:prstGeom>
            <a:noFill/>
            <a:extLst>
              <a:ext uri="{909E8E84-426E-40DD-AFC4-6F175D3DCCD1}">
                <a14:hiddenFill xmlns:a14="http://schemas.microsoft.com/office/drawing/2010/main">
                  <a:solidFill>
                    <a:srgbClr val="FFFFFF"/>
                  </a:solidFill>
                </a14:hiddenFill>
              </a:ext>
            </a:extLst>
          </p:spPr>
        </p:pic>
        <p:sp>
          <p:nvSpPr>
            <p:cNvPr id="3076" name="Rectangle 3075"/>
            <p:cNvSpPr/>
            <p:nvPr/>
          </p:nvSpPr>
          <p:spPr>
            <a:xfrm>
              <a:off x="6247656" y="5212140"/>
              <a:ext cx="2610010" cy="1569660"/>
            </a:xfrm>
            <a:prstGeom prst="rect">
              <a:avLst/>
            </a:prstGeom>
          </p:spPr>
          <p:txBody>
            <a:bodyPr wrap="none">
              <a:spAutoFit/>
            </a:bodyPr>
            <a:lstStyle/>
            <a:p>
              <a:pPr algn="ctr"/>
              <a:r>
                <a:rPr lang="en-US" sz="2400" dirty="0"/>
                <a:t>But we can’t see </a:t>
              </a:r>
              <a:br>
                <a:rPr lang="en-US" sz="2400" dirty="0"/>
              </a:br>
              <a:r>
                <a:rPr lang="en-US" sz="2400" dirty="0"/>
                <a:t>the whole </a:t>
              </a:r>
            </a:p>
            <a:p>
              <a:pPr algn="ctr"/>
              <a:r>
                <a:rPr lang="en-US" sz="2400" dirty="0"/>
                <a:t>10000 dimensional </a:t>
              </a:r>
              <a:br>
                <a:rPr lang="en-US" sz="2400" dirty="0"/>
              </a:br>
              <a:r>
                <a:rPr lang="en-US" sz="2400" dirty="0"/>
                <a:t>error functions.</a:t>
              </a:r>
              <a:endParaRPr lang="en-CA" sz="2400" dirty="0"/>
            </a:p>
          </p:txBody>
        </p:sp>
      </p:grpSp>
      <p:sp>
        <p:nvSpPr>
          <p:cNvPr id="106" name="Rectangle 105"/>
          <p:cNvSpPr/>
          <p:nvPr/>
        </p:nvSpPr>
        <p:spPr>
          <a:xfrm>
            <a:off x="228600" y="609600"/>
            <a:ext cx="9048032" cy="3416320"/>
          </a:xfrm>
          <a:prstGeom prst="rect">
            <a:avLst/>
          </a:prstGeom>
        </p:spPr>
        <p:txBody>
          <a:bodyPr wrap="square">
            <a:spAutoFit/>
          </a:bodyPr>
          <a:lstStyle/>
          <a:p>
            <a:pPr>
              <a:spcAft>
                <a:spcPts val="0"/>
              </a:spcAft>
            </a:pPr>
            <a:r>
              <a:rPr lang="en-US" sz="2400" dirty="0"/>
              <a:t>Method for finding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altLang="en-US" sz="2400" dirty="0"/>
              <a:t>that minimize </a:t>
            </a:r>
            <a:r>
              <a:rPr lang="en-US" sz="2400" dirty="0"/>
              <a:t>error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lvl="1">
              <a:spcAft>
                <a:spcPts val="0"/>
              </a:spcAft>
            </a:pPr>
            <a:r>
              <a:rPr lang="en-CA" sz="2400" dirty="0"/>
              <a:t>Start with random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lvl="1">
              <a:spcAft>
                <a:spcPts val="0"/>
              </a:spcAft>
            </a:pPr>
            <a:r>
              <a:rPr lang="en-US" sz="2400" dirty="0">
                <a:sym typeface="Symbol" panose="05050102010706020507" pitchFamily="18" charset="2"/>
              </a:rPr>
              <a:t>Repeat:</a:t>
            </a:r>
          </a:p>
          <a:p>
            <a:pPr marL="800100" lvl="1" indent="-342900">
              <a:spcAft>
                <a:spcPts val="0"/>
              </a:spcAft>
              <a:buFont typeface="Arial" panose="020B0604020202020204" pitchFamily="34" charset="0"/>
              <a:buChar char="•"/>
            </a:pPr>
            <a:r>
              <a:rPr lang="en-US" sz="2400" dirty="0"/>
              <a:t>We know where we are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sz="2400" dirty="0">
                <a:sym typeface="Symbol" panose="05050102010706020507" pitchFamily="18" charset="2"/>
              </a:rPr>
              <a:t>Forward propagation calculates our height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marL="800100" lvl="1" indent="-342900">
              <a:spcAft>
                <a:spcPts val="0"/>
              </a:spcAft>
              <a:buFont typeface="Arial" panose="020B0604020202020204" pitchFamily="34" charset="0"/>
              <a:buChar char="•"/>
            </a:pPr>
            <a:r>
              <a:rPr lang="en-US" altLang="en-US" sz="2400" dirty="0">
                <a:sym typeface="Symbol" panose="05050102010706020507" pitchFamily="18" charset="2"/>
              </a:rPr>
              <a:t>Backward propagation calculates </a:t>
            </a:r>
            <a:r>
              <a:rPr lang="en-US" sz="2400" dirty="0"/>
              <a:t>the direction of steepest descent. </a:t>
            </a:r>
          </a:p>
          <a:p>
            <a:pPr marL="800100" lvl="1" indent="-342900">
              <a:spcAft>
                <a:spcPts val="0"/>
              </a:spcAft>
              <a:buFont typeface="Arial" panose="020B0604020202020204" pitchFamily="34" charset="0"/>
              <a:buChar char="•"/>
            </a:pPr>
            <a:r>
              <a:rPr lang="en-US" sz="2400" dirty="0"/>
              <a:t>Change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sz="2400" dirty="0"/>
              <a:t>by a small step in this direction.</a:t>
            </a:r>
          </a:p>
          <a:p>
            <a:pPr lvl="1">
              <a:spcAft>
                <a:spcPts val="0"/>
              </a:spcAft>
            </a:pPr>
            <a:r>
              <a:rPr lang="en-US" sz="2400" dirty="0"/>
              <a:t>Stop when every direction is up.</a:t>
            </a:r>
          </a:p>
        </p:txBody>
      </p:sp>
    </p:spTree>
    <p:extLst>
      <p:ext uri="{BB962C8B-B14F-4D97-AF65-F5344CB8AC3E}">
        <p14:creationId xmlns:p14="http://schemas.microsoft.com/office/powerpoint/2010/main" val="3444296901"/>
      </p:ext>
    </p:extLst>
  </p:cSld>
  <p:clrMapOvr>
    <a:masterClrMapping/>
  </p:clrMapOvr>
</p:sld>
</file>

<file path=ppt/slides/slide5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600" name="Rectangle 599"/>
          <p:cNvSpPr/>
          <p:nvPr/>
        </p:nvSpPr>
        <p:spPr>
          <a:xfrm>
            <a:off x="152740" y="1053405"/>
            <a:ext cx="6986208" cy="523220"/>
          </a:xfrm>
          <a:prstGeom prst="rect">
            <a:avLst/>
          </a:prstGeom>
        </p:spPr>
        <p:txBody>
          <a:bodyPr wrap="none">
            <a:spAutoFit/>
          </a:bodyPr>
          <a:lstStyle/>
          <a:p>
            <a:r>
              <a:rPr lang="en-US" altLang="en-US" dirty="0">
                <a:cs typeface="Times New Roman" panose="02020603050405020304" pitchFamily="18" charset="0"/>
              </a:rPr>
              <a:t>In the last slides we computed these as follows.</a:t>
            </a:r>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sp>
        <p:nvSpPr>
          <p:cNvPr id="100" name="Rectangle 99"/>
          <p:cNvSpPr/>
          <p:nvPr/>
        </p:nvSpPr>
        <p:spPr>
          <a:xfrm>
            <a:off x="-304800" y="1600200"/>
            <a:ext cx="9733832" cy="4401205"/>
          </a:xfrm>
          <a:prstGeom prst="rect">
            <a:avLst/>
          </a:prstGeom>
        </p:spPr>
        <p:txBody>
          <a:bodyPr wrap="square">
            <a:spAutoFit/>
          </a:bodyPr>
          <a:lstStyle/>
          <a:p>
            <a:pPr marL="800100" lvl="1" indent="-342900">
              <a:spcAft>
                <a:spcPts val="0"/>
              </a:spcAft>
              <a:buFont typeface="Arial" panose="020B0604020202020204" pitchFamily="34" charset="0"/>
              <a:buChar char="•"/>
            </a:pPr>
            <a:r>
              <a:rPr lang="en-US" dirty="0"/>
              <a:t>We know where we are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dirty="0">
                <a:sym typeface="Symbol" panose="05050102010706020507" pitchFamily="18" charset="2"/>
              </a:rPr>
              <a:t>Forward propagation calculates our height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CA"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endParaRPr lang="en-CA" i="1" dirty="0">
              <a:solidFill>
                <a:schemeClr val="accent1"/>
              </a:solidFill>
            </a:endParaRPr>
          </a:p>
          <a:p>
            <a:pPr marL="800100" lvl="1" indent="-342900">
              <a:spcAft>
                <a:spcPts val="0"/>
              </a:spcAft>
              <a:buFont typeface="Arial" panose="020B0604020202020204" pitchFamily="34" charset="0"/>
              <a:buChar char="•"/>
            </a:pPr>
            <a:r>
              <a:rPr lang="en-US" altLang="en-US" dirty="0">
                <a:sym typeface="Symbol" panose="05050102010706020507" pitchFamily="18" charset="2"/>
              </a:rPr>
              <a:t>Loop </a:t>
            </a:r>
            <a:r>
              <a:rPr lang="en-US" altLang="en-US" i="1" dirty="0">
                <a:solidFill>
                  <a:srgbClr val="66FF33"/>
                </a:solidFill>
                <a:sym typeface="Symbol" panose="05050102010706020507" pitchFamily="18" charset="2"/>
              </a:rPr>
              <a:t>k = 1..m</a:t>
            </a:r>
          </a:p>
          <a:p>
            <a:pPr marL="1257300" lvl="2" indent="-342900">
              <a:spcAft>
                <a:spcPts val="0"/>
              </a:spcAft>
              <a:buFont typeface="Arial" panose="020B0604020202020204" pitchFamily="34" charset="0"/>
              <a:buChar char="•"/>
            </a:pPr>
            <a:r>
              <a:rPr lang="en-US" dirty="0"/>
              <a:t>Change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dirty="0"/>
              <a:t>a small amount to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i="1" dirty="0">
                <a:solidFill>
                  <a:srgbClr val="66FF33"/>
                </a:solidFill>
              </a:rPr>
              <a:t>+</a:t>
            </a:r>
            <a:r>
              <a:rPr lang="en-CA" i="1" dirty="0">
                <a:solidFill>
                  <a:srgbClr val="66FF33"/>
                </a:solidFill>
                <a:cs typeface="Times New Roman" panose="02020603050405020304" pitchFamily="18" charset="0"/>
                <a:sym typeface="Symbol" panose="05050102010706020507" pitchFamily="18" charset="2"/>
              </a:rPr>
              <a:t></a:t>
            </a:r>
            <a:r>
              <a:rPr lang="en-CA" i="1" dirty="0">
                <a:solidFill>
                  <a:srgbClr val="66FF33"/>
                </a:solidFill>
                <a:cs typeface="Times New Roman" panose="02020603050405020304" pitchFamily="18" charset="0"/>
              </a:rPr>
              <a:t>w</a:t>
            </a:r>
            <a:r>
              <a:rPr lang="en-US" altLang="en-US" sz="1800" i="1" baseline="-25000" dirty="0">
                <a:solidFill>
                  <a:srgbClr val="66FF33"/>
                </a:solidFill>
              </a:rPr>
              <a:t>k</a:t>
            </a:r>
            <a:r>
              <a:rPr lang="en-US" dirty="0"/>
              <a:t>.</a:t>
            </a:r>
          </a:p>
          <a:p>
            <a:pPr marL="1257300" lvl="2" indent="-342900">
              <a:spcAft>
                <a:spcPts val="0"/>
              </a:spcAft>
              <a:buFont typeface="Arial" panose="020B0604020202020204" pitchFamily="34" charset="0"/>
              <a:buChar char="•"/>
            </a:pPr>
            <a:r>
              <a:rPr lang="en-US" dirty="0"/>
              <a:t>Do not change other weights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a:t>
            </a:r>
          </a:p>
          <a:p>
            <a:pPr marL="1257300" lvl="2" indent="-342900">
              <a:spcAft>
                <a:spcPts val="0"/>
              </a:spcAft>
              <a:buFont typeface="Arial" panose="020B0604020202020204" pitchFamily="34" charset="0"/>
              <a:buChar char="•"/>
            </a:pPr>
            <a:r>
              <a:rPr lang="en-US" altLang="en-US" dirty="0">
                <a:sym typeface="Symbol" panose="05050102010706020507" pitchFamily="18" charset="2"/>
              </a:rPr>
              <a:t>Forward propagation calculates new height </a:t>
            </a:r>
            <a:br>
              <a:rPr lang="en-US" altLang="en-US" dirty="0">
                <a:sym typeface="Symbol" panose="05050102010706020507" pitchFamily="18" charset="2"/>
              </a:rPr>
            </a:br>
            <a:r>
              <a:rPr lang="en-US" altLang="en-US" dirty="0">
                <a:sym typeface="Symbol" panose="05050102010706020507" pitchFamily="18" charset="2"/>
              </a:rPr>
              <a: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a:t>
            </a:r>
            <a:r>
              <a:rPr lang="en-CA" i="1" baseline="-25000" dirty="0">
                <a:solidFill>
                  <a:srgbClr val="66FF33"/>
                </a:solidFill>
                <a:cs typeface="Times New Roman" panose="02020603050405020304" pitchFamily="18" charset="0"/>
                <a:sym typeface="Symbol" panose="05050102010706020507" pitchFamily="18" charset="2"/>
              </a:rPr>
              <a:t>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altLang="en-US" i="1" dirty="0">
                <a:solidFill>
                  <a:srgbClr val="66FF33"/>
                </a:solidFill>
              </a:rPr>
              <a:t>+</a:t>
            </a:r>
            <a:r>
              <a:rPr lang="en-CA" i="1" dirty="0">
                <a:solidFill>
                  <a:srgbClr val="66FF33"/>
                </a:solidFill>
                <a:cs typeface="Times New Roman" panose="02020603050405020304" pitchFamily="18" charset="0"/>
                <a:sym typeface="Symbol" panose="05050102010706020507" pitchFamily="18" charset="2"/>
              </a:rPr>
              <a:t></a:t>
            </a:r>
            <a:r>
              <a:rPr lang="en-CA" i="1" dirty="0">
                <a:solidFill>
                  <a:srgbClr val="66FF33"/>
                </a:solidFill>
                <a:cs typeface="Times New Roman" panose="02020603050405020304" pitchFamily="18" charset="0"/>
              </a:rPr>
              <a:t>w</a:t>
            </a:r>
            <a:r>
              <a:rPr lang="en-US" altLang="en-US" sz="1800" i="1" baseline="-25000" dirty="0">
                <a:solidFill>
                  <a:srgbClr val="66FF33"/>
                </a:solidFill>
              </a:rPr>
              <a:t>k</a:t>
            </a:r>
            <a:r>
              <a:rPr lang="en-CA" sz="1800" i="1" dirty="0">
                <a:solidFill>
                  <a:srgbClr val="66FF33"/>
                </a:solidFill>
                <a:cs typeface="Times New Roman" panose="02020603050405020304" pitchFamily="18" charset="0"/>
              </a:rPr>
              <a:t>  </a:t>
            </a:r>
            <a:r>
              <a:rPr lang="en-US" altLang="en-US"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p>
          <a:p>
            <a:pPr marL="1257300" lvl="2" indent="-342900">
              <a:spcAft>
                <a:spcPts val="0"/>
              </a:spcAft>
              <a:buFont typeface="Arial" panose="020B0604020202020204" pitchFamily="34" charset="0"/>
              <a:buChar char="•"/>
            </a:pPr>
            <a:r>
              <a:rPr lang="en-US" dirty="0"/>
              <a:t>Let </a:t>
            </a:r>
            <a:r>
              <a:rPr lang="az-Cyrl-AZ" i="1" dirty="0">
                <a:solidFill>
                  <a:schemeClr val="accent1"/>
                </a:solidFill>
                <a:cs typeface="Times New Roman" panose="02020603050405020304" pitchFamily="18" charset="0"/>
                <a:sym typeface="Symbol" panose="05050102010706020507" pitchFamily="18" charset="2"/>
              </a:rPr>
              <a:t></a:t>
            </a:r>
            <a:r>
              <a:rPr lang="en-CA" i="1" dirty="0">
                <a:solidFill>
                  <a:schemeClr val="accent1"/>
                </a:solidFill>
                <a:cs typeface="Times New Roman" panose="02020603050405020304" pitchFamily="18" charset="0"/>
              </a:rPr>
              <a:t>E</a:t>
            </a:r>
            <a:r>
              <a:rPr lang="en-CA" i="1" dirty="0">
                <a:cs typeface="Times New Roman" panose="02020603050405020304" pitchFamily="18" charset="0"/>
              </a:rPr>
              <a:t> </a:t>
            </a:r>
            <a:r>
              <a:rPr lang="en-US" dirty="0"/>
              <a:t>denote the change in </a:t>
            </a:r>
            <a:r>
              <a:rPr lang="en-US" i="1" dirty="0">
                <a:solidFill>
                  <a:schemeClr val="accent1"/>
                </a:solidFill>
              </a:rPr>
              <a:t>E.</a:t>
            </a:r>
          </a:p>
          <a:p>
            <a:pPr marL="1257300" lvl="2" indent="-342900">
              <a:spcAft>
                <a:spcPts val="0"/>
              </a:spcAft>
              <a:buFont typeface="Arial" panose="020B0604020202020204" pitchFamily="34" charset="0"/>
              <a:buChar char="•"/>
            </a:pPr>
            <a:r>
              <a:rPr lang="az-Cyrl-AZ" i="1" baseline="30000" dirty="0">
                <a:solidFill>
                  <a:schemeClr val="accent1"/>
                </a:solidFill>
                <a:cs typeface="Times New Roman" panose="02020603050405020304" pitchFamily="18" charset="0"/>
                <a:sym typeface="Symbol" panose="05050102010706020507" pitchFamily="18" charset="2"/>
              </a:rPr>
              <a:t></a:t>
            </a:r>
            <a:r>
              <a:rPr lang="en-CA" i="1" baseline="30000" dirty="0">
                <a:solidFill>
                  <a:schemeClr val="accent1"/>
                </a:solidFill>
                <a:cs typeface="Times New Roman" panose="02020603050405020304" pitchFamily="18" charset="0"/>
              </a:rPr>
              <a:t>E</a:t>
            </a:r>
            <a:r>
              <a:rPr lang="en-CA" i="1" dirty="0">
                <a:cs typeface="Times New Roman" panose="02020603050405020304" pitchFamily="18" charset="0"/>
              </a:rPr>
              <a:t>/</a:t>
            </a:r>
            <a:r>
              <a:rPr lang="en-CA" i="1" baseline="-25000" dirty="0">
                <a:solidFill>
                  <a:srgbClr val="66FF33"/>
                </a:solidFill>
                <a:cs typeface="Times New Roman" panose="02020603050405020304" pitchFamily="18" charset="0"/>
                <a:sym typeface="Symbol" panose="05050102010706020507" pitchFamily="18" charset="2"/>
              </a:rPr>
              <a:t></a:t>
            </a:r>
            <a:r>
              <a:rPr lang="en-CA" i="1" baseline="-25000" dirty="0">
                <a:solidFill>
                  <a:srgbClr val="66FF33"/>
                </a:solidFill>
                <a:cs typeface="Times New Roman" panose="02020603050405020304" pitchFamily="18" charset="0"/>
              </a:rPr>
              <a:t>w</a:t>
            </a:r>
            <a:r>
              <a:rPr lang="en-CA" i="1" dirty="0">
                <a:solidFill>
                  <a:schemeClr val="accent1"/>
                </a:solidFill>
              </a:rPr>
              <a:t>  </a:t>
            </a:r>
            <a:r>
              <a:rPr lang="en-US" dirty="0"/>
              <a:t>is the ratio of these.</a:t>
            </a:r>
          </a:p>
          <a:p>
            <a:pPr marL="1257300" lvl="2" indent="-342900">
              <a:spcAft>
                <a:spcPts val="0"/>
              </a:spcAft>
              <a:buFont typeface="Arial" panose="020B0604020202020204" pitchFamily="34" charset="0"/>
              <a:buChar char="•"/>
            </a:pPr>
            <a:r>
              <a:rPr lang="en-US" dirty="0"/>
              <a:t>This tells us the “influence”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has on the error </a:t>
            </a:r>
            <a:r>
              <a:rPr lang="en-US" i="1" dirty="0">
                <a:solidFill>
                  <a:schemeClr val="accent1"/>
                </a:solidFill>
              </a:rPr>
              <a:t>E</a:t>
            </a:r>
            <a:r>
              <a:rPr lang="en-US" dirty="0"/>
              <a:t>. </a:t>
            </a:r>
          </a:p>
        </p:txBody>
      </p:sp>
      <p:grpSp>
        <p:nvGrpSpPr>
          <p:cNvPr id="5" name="Group 4"/>
          <p:cNvGrpSpPr/>
          <p:nvPr/>
        </p:nvGrpSpPr>
        <p:grpSpPr>
          <a:xfrm>
            <a:off x="990600" y="2895600"/>
            <a:ext cx="5410200" cy="3795355"/>
            <a:chOff x="990600" y="2895600"/>
            <a:chExt cx="5410200" cy="3795355"/>
          </a:xfrm>
        </p:grpSpPr>
        <p:cxnSp>
          <p:nvCxnSpPr>
            <p:cNvPr id="3" name="Straight Connector 2"/>
            <p:cNvCxnSpPr/>
            <p:nvPr/>
          </p:nvCxnSpPr>
          <p:spPr bwMode="auto">
            <a:xfrm flipV="1">
              <a:off x="990600" y="2895600"/>
              <a:ext cx="4343400" cy="3200400"/>
            </a:xfrm>
            <a:prstGeom prst="line">
              <a:avLst/>
            </a:prstGeom>
            <a:noFill/>
            <a:ln w="38100" cap="sq" cmpd="sng" algn="ctr">
              <a:solidFill>
                <a:schemeClr val="hlink"/>
              </a:solidFill>
              <a:prstDash val="solid"/>
              <a:round/>
              <a:headEnd type="none" w="med" len="med"/>
              <a:tailEnd type="none" w="med" len="med"/>
            </a:ln>
            <a:effectLst/>
          </p:spPr>
        </p:cxnSp>
        <p:sp>
          <p:nvSpPr>
            <p:cNvPr id="4" name="Rectangle 3"/>
            <p:cNvSpPr/>
            <p:nvPr/>
          </p:nvSpPr>
          <p:spPr>
            <a:xfrm>
              <a:off x="1752600" y="6106180"/>
              <a:ext cx="4648200" cy="584775"/>
            </a:xfrm>
            <a:prstGeom prst="rect">
              <a:avLst/>
            </a:prstGeom>
          </p:spPr>
          <p:txBody>
            <a:bodyPr wrap="square">
              <a:spAutoFit/>
            </a:bodyPr>
            <a:lstStyle/>
            <a:p>
              <a:r>
                <a:rPr lang="en-CA" sz="3200" dirty="0">
                  <a:solidFill>
                    <a:srgbClr val="FF0000"/>
                  </a:solidFill>
                  <a:sym typeface="Symbol" panose="05050102010706020507" pitchFamily="18" charset="2"/>
                </a:rPr>
                <a:t>This takes too much time.</a:t>
              </a:r>
              <a:endParaRPr lang="en-US" sz="3200" dirty="0">
                <a:solidFill>
                  <a:srgbClr val="FF0000"/>
                </a:solidFill>
              </a:endParaRPr>
            </a:p>
          </p:txBody>
        </p:sp>
      </p:grpSp>
    </p:spTree>
    <p:extLst>
      <p:ext uri="{BB962C8B-B14F-4D97-AF65-F5344CB8AC3E}">
        <p14:creationId xmlns:p14="http://schemas.microsoft.com/office/powerpoint/2010/main" val="13718554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73"/>
                                        </p:tgtEl>
                                        <p:attrNameLst>
                                          <p:attrName>style.visibility</p:attrName>
                                        </p:attrNameLst>
                                      </p:cBhvr>
                                      <p:to>
                                        <p:strVal val="visible"/>
                                      </p:to>
                                    </p:set>
                                    <p:anim calcmode="lin" valueType="num">
                                      <p:cBhvr additive="base">
                                        <p:cTn id="7" dur="500" fill="hold"/>
                                        <p:tgtEl>
                                          <p:spTgt spid="173"/>
                                        </p:tgtEl>
                                        <p:attrNameLst>
                                          <p:attrName>ppt_x</p:attrName>
                                        </p:attrNameLst>
                                      </p:cBhvr>
                                      <p:tavLst>
                                        <p:tav tm="0">
                                          <p:val>
                                            <p:strVal val="0-#ppt_w/2"/>
                                          </p:val>
                                        </p:tav>
                                        <p:tav tm="100000">
                                          <p:val>
                                            <p:strVal val="#ppt_x"/>
                                          </p:val>
                                        </p:tav>
                                      </p:tavLst>
                                    </p:anim>
                                    <p:anim calcmode="lin" valueType="num">
                                      <p:cBhvr additive="base">
                                        <p:cTn id="8" dur="500" fill="hold"/>
                                        <p:tgtEl>
                                          <p:spTgt spid="173"/>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600"/>
                                        </p:tgtEl>
                                        <p:attrNameLst>
                                          <p:attrName>style.visibility</p:attrName>
                                        </p:attrNameLst>
                                      </p:cBhvr>
                                      <p:to>
                                        <p:strVal val="visible"/>
                                      </p:to>
                                    </p:set>
                                    <p:anim calcmode="lin" valueType="num">
                                      <p:cBhvr additive="base">
                                        <p:cTn id="17" dur="500" fill="hold"/>
                                        <p:tgtEl>
                                          <p:spTgt spid="600"/>
                                        </p:tgtEl>
                                        <p:attrNameLst>
                                          <p:attrName>ppt_x</p:attrName>
                                        </p:attrNameLst>
                                      </p:cBhvr>
                                      <p:tavLst>
                                        <p:tav tm="0">
                                          <p:val>
                                            <p:strVal val="0-#ppt_w/2"/>
                                          </p:val>
                                        </p:tav>
                                        <p:tav tm="100000">
                                          <p:val>
                                            <p:strVal val="#ppt_x"/>
                                          </p:val>
                                        </p:tav>
                                      </p:tavLst>
                                    </p:anim>
                                    <p:anim calcmode="lin" valueType="num">
                                      <p:cBhvr additive="base">
                                        <p:cTn id="18" dur="500" fill="hold"/>
                                        <p:tgtEl>
                                          <p:spTgt spid="60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0">
                                            <p:txEl>
                                              <p:pRg st="0" end="0"/>
                                            </p:txEl>
                                          </p:spTgt>
                                        </p:tgtEl>
                                        <p:attrNameLst>
                                          <p:attrName>style.visibility</p:attrName>
                                        </p:attrNameLst>
                                      </p:cBhvr>
                                      <p:to>
                                        <p:strVal val="visible"/>
                                      </p:to>
                                    </p:set>
                                    <p:anim calcmode="lin" valueType="num">
                                      <p:cBhvr additive="base">
                                        <p:cTn id="23" dur="500" fill="hold"/>
                                        <p:tgtEl>
                                          <p:spTgt spid="100">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0">
                                            <p:txEl>
                                              <p:pRg st="1" end="1"/>
                                            </p:txEl>
                                          </p:spTgt>
                                        </p:tgtEl>
                                        <p:attrNameLst>
                                          <p:attrName>style.visibility</p:attrName>
                                        </p:attrNameLst>
                                      </p:cBhvr>
                                      <p:to>
                                        <p:strVal val="visible"/>
                                      </p:to>
                                    </p:set>
                                    <p:anim calcmode="lin" valueType="num">
                                      <p:cBhvr additive="base">
                                        <p:cTn id="29" dur="500" fill="hold"/>
                                        <p:tgtEl>
                                          <p:spTgt spid="100">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0">
                                            <p:txEl>
                                              <p:pRg st="2" end="2"/>
                                            </p:txEl>
                                          </p:spTgt>
                                        </p:tgtEl>
                                        <p:attrNameLst>
                                          <p:attrName>style.visibility</p:attrName>
                                        </p:attrNameLst>
                                      </p:cBhvr>
                                      <p:to>
                                        <p:strVal val="visible"/>
                                      </p:to>
                                    </p:set>
                                    <p:anim calcmode="lin" valueType="num">
                                      <p:cBhvr additive="base">
                                        <p:cTn id="35" dur="500" fill="hold"/>
                                        <p:tgtEl>
                                          <p:spTgt spid="100">
                                            <p:txEl>
                                              <p:pRg st="2" end="2"/>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100">
                                            <p:txEl>
                                              <p:pRg st="3" end="3"/>
                                            </p:txEl>
                                          </p:spTgt>
                                        </p:tgtEl>
                                        <p:attrNameLst>
                                          <p:attrName>style.visibility</p:attrName>
                                        </p:attrNameLst>
                                      </p:cBhvr>
                                      <p:to>
                                        <p:strVal val="visible"/>
                                      </p:to>
                                    </p:set>
                                    <p:anim calcmode="lin" valueType="num">
                                      <p:cBhvr additive="base">
                                        <p:cTn id="41" dur="500" fill="hold"/>
                                        <p:tgtEl>
                                          <p:spTgt spid="100">
                                            <p:txEl>
                                              <p:pRg st="3" end="3"/>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1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00">
                                            <p:txEl>
                                              <p:pRg st="4" end="4"/>
                                            </p:txEl>
                                          </p:spTgt>
                                        </p:tgtEl>
                                        <p:attrNameLst>
                                          <p:attrName>style.visibility</p:attrName>
                                        </p:attrNameLst>
                                      </p:cBhvr>
                                      <p:to>
                                        <p:strVal val="visible"/>
                                      </p:to>
                                    </p:set>
                                    <p:anim calcmode="lin" valueType="num">
                                      <p:cBhvr additive="base">
                                        <p:cTn id="47" dur="500" fill="hold"/>
                                        <p:tgtEl>
                                          <p:spTgt spid="100">
                                            <p:txEl>
                                              <p:pRg st="4" end="4"/>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1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100">
                                            <p:txEl>
                                              <p:pRg st="5" end="5"/>
                                            </p:txEl>
                                          </p:spTgt>
                                        </p:tgtEl>
                                        <p:attrNameLst>
                                          <p:attrName>style.visibility</p:attrName>
                                        </p:attrNameLst>
                                      </p:cBhvr>
                                      <p:to>
                                        <p:strVal val="visible"/>
                                      </p:to>
                                    </p:set>
                                    <p:anim calcmode="lin" valueType="num">
                                      <p:cBhvr additive="base">
                                        <p:cTn id="53" dur="500" fill="hold"/>
                                        <p:tgtEl>
                                          <p:spTgt spid="100">
                                            <p:txEl>
                                              <p:pRg st="5" end="5"/>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10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nodeType="clickEffect">
                                  <p:stCondLst>
                                    <p:cond delay="0"/>
                                  </p:stCondLst>
                                  <p:childTnLst>
                                    <p:set>
                                      <p:cBhvr>
                                        <p:cTn id="58" dur="1" fill="hold">
                                          <p:stCondLst>
                                            <p:cond delay="0"/>
                                          </p:stCondLst>
                                        </p:cTn>
                                        <p:tgtEl>
                                          <p:spTgt spid="100">
                                            <p:txEl>
                                              <p:pRg st="6" end="6"/>
                                            </p:txEl>
                                          </p:spTgt>
                                        </p:tgtEl>
                                        <p:attrNameLst>
                                          <p:attrName>style.visibility</p:attrName>
                                        </p:attrNameLst>
                                      </p:cBhvr>
                                      <p:to>
                                        <p:strVal val="visible"/>
                                      </p:to>
                                    </p:set>
                                    <p:anim calcmode="lin" valueType="num">
                                      <p:cBhvr additive="base">
                                        <p:cTn id="59" dur="500" fill="hold"/>
                                        <p:tgtEl>
                                          <p:spTgt spid="100">
                                            <p:txEl>
                                              <p:pRg st="6" end="6"/>
                                            </p:txEl>
                                          </p:spTgt>
                                        </p:tgtEl>
                                        <p:attrNameLst>
                                          <p:attrName>ppt_x</p:attrName>
                                        </p:attrNameLst>
                                      </p:cBhvr>
                                      <p:tavLst>
                                        <p:tav tm="0">
                                          <p:val>
                                            <p:strVal val="0-#ppt_w/2"/>
                                          </p:val>
                                        </p:tav>
                                        <p:tav tm="100000">
                                          <p:val>
                                            <p:strVal val="#ppt_x"/>
                                          </p:val>
                                        </p:tav>
                                      </p:tavLst>
                                    </p:anim>
                                    <p:anim calcmode="lin" valueType="num">
                                      <p:cBhvr additive="base">
                                        <p:cTn id="60" dur="500" fill="hold"/>
                                        <p:tgtEl>
                                          <p:spTgt spid="10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00">
                                            <p:txEl>
                                              <p:pRg st="7" end="7"/>
                                            </p:txEl>
                                          </p:spTgt>
                                        </p:tgtEl>
                                        <p:attrNameLst>
                                          <p:attrName>style.visibility</p:attrName>
                                        </p:attrNameLst>
                                      </p:cBhvr>
                                      <p:to>
                                        <p:strVal val="visible"/>
                                      </p:to>
                                    </p:set>
                                    <p:anim calcmode="lin" valueType="num">
                                      <p:cBhvr additive="base">
                                        <p:cTn id="65" dur="500" fill="hold"/>
                                        <p:tgtEl>
                                          <p:spTgt spid="100">
                                            <p:txEl>
                                              <p:pRg st="7" end="7"/>
                                            </p:txEl>
                                          </p:spTgt>
                                        </p:tgtEl>
                                        <p:attrNameLst>
                                          <p:attrName>ppt_x</p:attrName>
                                        </p:attrNameLst>
                                      </p:cBhvr>
                                      <p:tavLst>
                                        <p:tav tm="0">
                                          <p:val>
                                            <p:strVal val="0-#ppt_w/2"/>
                                          </p:val>
                                        </p:tav>
                                        <p:tav tm="100000">
                                          <p:val>
                                            <p:strVal val="#ppt_x"/>
                                          </p:val>
                                        </p:tav>
                                      </p:tavLst>
                                    </p:anim>
                                    <p:anim calcmode="lin" valueType="num">
                                      <p:cBhvr additive="base">
                                        <p:cTn id="66" dur="500" fill="hold"/>
                                        <p:tgtEl>
                                          <p:spTgt spid="10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00">
                                            <p:txEl>
                                              <p:pRg st="8" end="8"/>
                                            </p:txEl>
                                          </p:spTgt>
                                        </p:tgtEl>
                                        <p:attrNameLst>
                                          <p:attrName>style.visibility</p:attrName>
                                        </p:attrNameLst>
                                      </p:cBhvr>
                                      <p:to>
                                        <p:strVal val="visible"/>
                                      </p:to>
                                    </p:set>
                                    <p:anim calcmode="lin" valueType="num">
                                      <p:cBhvr additive="base">
                                        <p:cTn id="71" dur="500" fill="hold"/>
                                        <p:tgtEl>
                                          <p:spTgt spid="100">
                                            <p:txEl>
                                              <p:pRg st="8" end="8"/>
                                            </p:txEl>
                                          </p:spTgt>
                                        </p:tgtEl>
                                        <p:attrNameLst>
                                          <p:attrName>ppt_x</p:attrName>
                                        </p:attrNameLst>
                                      </p:cBhvr>
                                      <p:tavLst>
                                        <p:tav tm="0">
                                          <p:val>
                                            <p:strVal val="0-#ppt_w/2"/>
                                          </p:val>
                                        </p:tav>
                                        <p:tav tm="100000">
                                          <p:val>
                                            <p:strVal val="#ppt_x"/>
                                          </p:val>
                                        </p:tav>
                                      </p:tavLst>
                                    </p:anim>
                                    <p:anim calcmode="lin" valueType="num">
                                      <p:cBhvr additive="base">
                                        <p:cTn id="72" dur="500" fill="hold"/>
                                        <p:tgtEl>
                                          <p:spTgt spid="100">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5"/>
                                        </p:tgtEl>
                                        <p:attrNameLst>
                                          <p:attrName>style.visibility</p:attrName>
                                        </p:attrNameLst>
                                      </p:cBhvr>
                                      <p:to>
                                        <p:strVal val="visible"/>
                                      </p:to>
                                    </p:set>
                                    <p:anim calcmode="lin" valueType="num">
                                      <p:cBhvr additive="base">
                                        <p:cTn id="77" dur="500" fill="hold"/>
                                        <p:tgtEl>
                                          <p:spTgt spid="5"/>
                                        </p:tgtEl>
                                        <p:attrNameLst>
                                          <p:attrName>ppt_x</p:attrName>
                                        </p:attrNameLst>
                                      </p:cBhvr>
                                      <p:tavLst>
                                        <p:tav tm="0">
                                          <p:val>
                                            <p:strVal val="0-#ppt_w/2"/>
                                          </p:val>
                                        </p:tav>
                                        <p:tav tm="100000">
                                          <p:val>
                                            <p:strVal val="#ppt_x"/>
                                          </p:val>
                                        </p:tav>
                                      </p:tavLst>
                                    </p:anim>
                                    <p:anim calcmode="lin" valueType="num">
                                      <p:cBhvr additive="base">
                                        <p:cTn id="78"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3" grpId="0"/>
      <p:bldP spid="600" grpId="0"/>
    </p:bldLst>
  </p:timing>
</p:sld>
</file>

<file path=ppt/slides/slide5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3"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600" name="Rectangle 599"/>
          <p:cNvSpPr/>
          <p:nvPr/>
        </p:nvSpPr>
        <p:spPr>
          <a:xfrm>
            <a:off x="152740" y="1053405"/>
            <a:ext cx="6986208" cy="523220"/>
          </a:xfrm>
          <a:prstGeom prst="rect">
            <a:avLst/>
          </a:prstGeom>
        </p:spPr>
        <p:txBody>
          <a:bodyPr wrap="none">
            <a:spAutoFit/>
          </a:bodyPr>
          <a:lstStyle/>
          <a:p>
            <a:r>
              <a:rPr lang="en-US" altLang="en-US" dirty="0">
                <a:cs typeface="Times New Roman" panose="02020603050405020304" pitchFamily="18" charset="0"/>
              </a:rPr>
              <a:t>In the last slides we computed these as follows.</a:t>
            </a:r>
          </a:p>
        </p:txBody>
      </p:sp>
      <p:grpSp>
        <p:nvGrpSpPr>
          <p:cNvPr id="9" name="Group 8"/>
          <p:cNvGrpSpPr/>
          <p:nvPr/>
        </p:nvGrpSpPr>
        <p:grpSpPr>
          <a:xfrm>
            <a:off x="-118713" y="381000"/>
            <a:ext cx="9338913" cy="844700"/>
            <a:chOff x="-118713" y="381000"/>
            <a:chExt cx="9338913" cy="844700"/>
          </a:xfrm>
        </p:grpSpPr>
        <p:sp>
          <p:nvSpPr>
            <p:cNvPr id="598" name="Text Box 33"/>
            <p:cNvSpPr txBox="1">
              <a:spLocks noChangeArrowheads="1"/>
            </p:cNvSpPr>
            <p:nvPr/>
          </p:nvSpPr>
          <p:spPr bwMode="auto">
            <a:xfrm>
              <a:off x="-118713" y="381000"/>
              <a:ext cx="9338913"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r>
                <a:rPr lang="en-US" altLang="en-US" sz="2800" dirty="0">
                  <a:solidFill>
                    <a:schemeClr val="tx2"/>
                  </a:solidFill>
                  <a:latin typeface="Times New Roman" panose="02020603050405020304" pitchFamily="18" charset="0"/>
                  <a:cs typeface="Times New Roman" panose="02020603050405020304" pitchFamily="18" charset="0"/>
                </a:rPr>
                <a:t>Computing  </a:t>
              </a:r>
              <a:r>
                <a:rPr lang="az-Cyrl-AZ" sz="4000" i="1" baseline="300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30000" dirty="0">
                  <a:solidFill>
                    <a:schemeClr val="accent1"/>
                  </a:solidFill>
                  <a:latin typeface="Times New Roman" panose="02020603050405020304" pitchFamily="18" charset="0"/>
                  <a:cs typeface="Times New Roman" panose="02020603050405020304" pitchFamily="18" charset="0"/>
                </a:rPr>
                <a:t>E</a:t>
              </a:r>
              <a:r>
                <a:rPr lang="en-CA" sz="4000" i="1" dirty="0">
                  <a:latin typeface="Times New Roman" panose="02020603050405020304" pitchFamily="18" charset="0"/>
                  <a:cs typeface="Times New Roman" panose="02020603050405020304" pitchFamily="18" charset="0"/>
                </a:rPr>
                <a:t>/</a:t>
              </a:r>
              <a:r>
                <a:rPr lang="en-CA" sz="40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4000" i="1" baseline="-25000" dirty="0">
                  <a:solidFill>
                    <a:srgbClr val="66FF33"/>
                  </a:solidFill>
                  <a:latin typeface="Times New Roman" panose="02020603050405020304" pitchFamily="18" charset="0"/>
                  <a:cs typeface="Times New Roman" panose="02020603050405020304" pitchFamily="18" charset="0"/>
                </a:rPr>
                <a:t>w</a:t>
              </a:r>
              <a:r>
                <a:rPr lang="en-CA" sz="2800" i="1" baseline="-25000" dirty="0">
                  <a:solidFill>
                    <a:srgbClr val="66FF33"/>
                  </a:solidFill>
                  <a:latin typeface="Times New Roman" panose="02020603050405020304" pitchFamily="18" charset="0"/>
                  <a:cs typeface="Times New Roman" panose="02020603050405020304" pitchFamily="18" charset="0"/>
                </a:rPr>
                <a:t> </a:t>
              </a:r>
              <a:r>
                <a:rPr lang="en-US" sz="2800" i="1" dirty="0">
                  <a:solidFill>
                    <a:srgbClr val="66FF33"/>
                  </a:solidFill>
                  <a:latin typeface="Times New Roman" panose="02020603050405020304" pitchFamily="18" charset="0"/>
                  <a:cs typeface="Times New Roman" panose="02020603050405020304" pitchFamily="18" charset="0"/>
                </a:rPr>
                <a:t>  </a:t>
              </a:r>
              <a:r>
                <a:rPr lang="en-US" sz="2800" dirty="0">
                  <a:solidFill>
                    <a:schemeClr val="tx2"/>
                  </a:solidFill>
                  <a:latin typeface="Times New Roman" panose="02020603050405020304" pitchFamily="18" charset="0"/>
                  <a:cs typeface="Times New Roman" panose="02020603050405020304" pitchFamily="18" charset="0"/>
                </a:rPr>
                <a:t>for each </a:t>
              </a:r>
              <a:r>
                <a:rPr lang="en-US" sz="2800" i="1" dirty="0">
                  <a:solidFill>
                    <a:srgbClr val="66FF33"/>
                  </a:solidFill>
                  <a:latin typeface="Times New Roman" panose="02020603050405020304" pitchFamily="18" charset="0"/>
                  <a:cs typeface="Times New Roman" panose="02020603050405020304" pitchFamily="18" charset="0"/>
                </a:rPr>
                <a:t>k</a:t>
              </a:r>
              <a:r>
                <a:rPr lang="en-US" sz="2800" i="1" dirty="0">
                  <a:solidFill>
                    <a:schemeClr val="tx2"/>
                  </a:solidFill>
                  <a:latin typeface="Times New Roman" panose="02020603050405020304" pitchFamily="18" charset="0"/>
                  <a:cs typeface="Times New Roman" panose="02020603050405020304" pitchFamily="18" charset="0"/>
                </a:rPr>
                <a:t>.</a:t>
              </a:r>
              <a:endParaRPr lang="en-US" altLang="en-US" sz="2800" dirty="0">
                <a:solidFill>
                  <a:schemeClr val="tx2"/>
                </a:solidFill>
                <a:latin typeface="Times New Roman" panose="02020603050405020304" pitchFamily="18" charset="0"/>
                <a:cs typeface="Times New Roman" panose="02020603050405020304" pitchFamily="18" charset="0"/>
              </a:endParaRPr>
            </a:p>
          </p:txBody>
        </p:sp>
        <p:sp>
          <p:nvSpPr>
            <p:cNvPr id="602" name="Rectangle 601"/>
            <p:cNvSpPr/>
            <p:nvPr/>
          </p:nvSpPr>
          <p:spPr>
            <a:xfrm>
              <a:off x="2754630" y="856368"/>
              <a:ext cx="228600" cy="369332"/>
            </a:xfrm>
            <a:prstGeom prst="rect">
              <a:avLst/>
            </a:prstGeom>
          </p:spPr>
          <p:txBody>
            <a:bodyPr wrap="square">
              <a:spAutoFit/>
            </a:bodyPr>
            <a:lstStyle/>
            <a:p>
              <a:pPr algn="ctr"/>
              <a:r>
                <a:rPr lang="en-US" sz="1800" i="1" dirty="0">
                  <a:solidFill>
                    <a:srgbClr val="66FF33"/>
                  </a:solidFill>
                </a:rPr>
                <a:t>k</a:t>
              </a:r>
            </a:p>
          </p:txBody>
        </p:sp>
      </p:grpSp>
      <p:sp>
        <p:nvSpPr>
          <p:cNvPr id="100" name="Rectangle 99"/>
          <p:cNvSpPr/>
          <p:nvPr/>
        </p:nvSpPr>
        <p:spPr>
          <a:xfrm>
            <a:off x="-304800" y="1600200"/>
            <a:ext cx="9733832" cy="5262979"/>
          </a:xfrm>
          <a:prstGeom prst="rect">
            <a:avLst/>
          </a:prstGeom>
        </p:spPr>
        <p:txBody>
          <a:bodyPr wrap="square">
            <a:spAutoFit/>
          </a:bodyPr>
          <a:lstStyle/>
          <a:p>
            <a:pPr marL="800100" lvl="1" indent="-342900">
              <a:spcAft>
                <a:spcPts val="0"/>
              </a:spcAft>
              <a:buFont typeface="Arial" panose="020B0604020202020204" pitchFamily="34" charset="0"/>
              <a:buChar char="•"/>
            </a:pPr>
            <a:r>
              <a:rPr lang="en-US" dirty="0"/>
              <a:t>We know where we are </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dirty="0">
                <a:sym typeface="Symbol" panose="05050102010706020507" pitchFamily="18" charset="2"/>
              </a:rPr>
              <a:t>Forward propagation calculates our height </a:t>
            </a:r>
            <a:r>
              <a:rPr lang="en-US" i="1" dirty="0">
                <a:solidFill>
                  <a:schemeClr val="accent1"/>
                </a:solidFill>
              </a:rPr>
              <a:t>E(</a:t>
            </a:r>
            <a:r>
              <a:rPr lang="en-US" altLang="en-US" i="1" dirty="0">
                <a:solidFill>
                  <a:srgbClr val="66FF33"/>
                </a:solidFill>
              </a:rPr>
              <a:t>w</a:t>
            </a:r>
            <a:r>
              <a:rPr lang="en-US" altLang="en-US" i="1" baseline="-25000" dirty="0">
                <a:solidFill>
                  <a:srgbClr val="66FF33"/>
                </a:solidFill>
              </a:rPr>
              <a:t>1</a:t>
            </a:r>
            <a:r>
              <a:rPr lang="en-CA" i="1" dirty="0">
                <a:solidFill>
                  <a:srgbClr val="66FF33"/>
                </a:solidFill>
              </a:rPr>
              <a:t>,..,</a:t>
            </a:r>
            <a:r>
              <a:rPr lang="en-US" altLang="en-US" i="1" dirty="0" err="1">
                <a:solidFill>
                  <a:srgbClr val="66FF33"/>
                </a:solidFill>
              </a:rPr>
              <a:t>w</a:t>
            </a:r>
            <a:r>
              <a:rPr lang="en-US" altLang="en-US" i="1" baseline="-25000" dirty="0" err="1">
                <a:solidFill>
                  <a:srgbClr val="66FF33"/>
                </a:solidFill>
              </a:rPr>
              <a:t>m</a:t>
            </a:r>
            <a:r>
              <a:rPr lang="en-CA" i="1" dirty="0">
                <a:solidFill>
                  <a:schemeClr val="accent1"/>
                </a:solidFill>
              </a:rPr>
              <a:t>)</a:t>
            </a:r>
            <a:r>
              <a:rPr lang="en-US" dirty="0"/>
              <a:t>.</a:t>
            </a:r>
          </a:p>
          <a:p>
            <a:pPr marL="800100" lvl="1" indent="-342900">
              <a:spcAft>
                <a:spcPts val="0"/>
              </a:spcAft>
              <a:buFont typeface="Arial" panose="020B0604020202020204" pitchFamily="34" charset="0"/>
              <a:buChar char="•"/>
            </a:pPr>
            <a:r>
              <a:rPr lang="en-CA" dirty="0">
                <a:sym typeface="Symbol" panose="05050102010706020507" pitchFamily="18" charset="2"/>
              </a:rPr>
              <a:t>Back propagation takes actual derivatives </a:t>
            </a:r>
            <a:br>
              <a:rPr lang="en-CA" dirty="0">
                <a:sym typeface="Symbol" panose="05050102010706020507" pitchFamily="18" charset="2"/>
              </a:rPr>
            </a:br>
            <a:r>
              <a:rPr lang="en-CA" dirty="0">
                <a:sym typeface="Symbol" panose="05050102010706020507" pitchFamily="18" charset="2"/>
              </a:rPr>
              <a:t>  just like learned in high school.</a:t>
            </a:r>
            <a:br>
              <a:rPr lang="en-CA" dirty="0">
                <a:sym typeface="Symbol" panose="05050102010706020507" pitchFamily="18" charset="2"/>
              </a:rPr>
            </a:br>
            <a:r>
              <a:rPr lang="en-US" i="1" dirty="0">
                <a:solidFill>
                  <a:schemeClr val="accent1"/>
                </a:solidFill>
                <a:sym typeface="Symbol" panose="05050102010706020507" pitchFamily="18" charset="2"/>
              </a:rPr>
              <a:t>E(</a:t>
            </a:r>
            <a:r>
              <a:rPr lang="en-US" altLang="en-US" dirty="0">
                <a:solidFill>
                  <a:srgbClr val="66FF33"/>
                </a:solidFill>
                <a:sym typeface="Symbol" panose="05050102010706020507" pitchFamily="18" charset="2"/>
              </a:rPr>
              <a:t></a:t>
            </a:r>
            <a:r>
              <a:rPr lang="en-US" altLang="en-US" i="1" dirty="0">
                <a:solidFill>
                  <a:srgbClr val="66FF33"/>
                </a:solidFill>
              </a:rPr>
              <a:t>w</a:t>
            </a:r>
            <a:r>
              <a:rPr lang="en-US" altLang="en-US" i="1" baseline="-25000" dirty="0">
                <a:solidFill>
                  <a:srgbClr val="66FF33"/>
                </a:solidFill>
              </a:rPr>
              <a:t>1</a:t>
            </a:r>
            <a:r>
              <a:rPr lang="en-US" altLang="en-US" i="1" dirty="0">
                <a:solidFill>
                  <a:srgbClr val="66FF33"/>
                </a:solidFill>
              </a:rPr>
              <a:t>,..,w</a:t>
            </a:r>
            <a:r>
              <a:rPr lang="en-US" altLang="en-US" i="1" baseline="-25000" dirty="0">
                <a:solidFill>
                  <a:srgbClr val="66FF33"/>
                </a:solidFill>
              </a:rPr>
              <a:t>m</a:t>
            </a:r>
            <a:r>
              <a:rPr lang="en-US" altLang="en-US" dirty="0">
                <a:solidFill>
                  <a:srgbClr val="66FF33"/>
                </a:solidFill>
                <a:sym typeface="Symbol" panose="05050102010706020507" pitchFamily="18" charset="2"/>
              </a:rPr>
              <a:t></a:t>
            </a:r>
            <a:r>
              <a:rPr lang="en-US" i="1" dirty="0">
                <a:solidFill>
                  <a:schemeClr val="accent1"/>
                </a:solidFill>
                <a:sym typeface="Symbol" panose="05050102010706020507" pitchFamily="18" charset="2"/>
              </a:rPr>
              <a:t>) </a:t>
            </a:r>
            <a:r>
              <a:rPr lang="en-US" altLang="en-US" dirty="0">
                <a:solidFill>
                  <a:schemeClr val="accent1"/>
                </a:solidFill>
              </a:rPr>
              <a:t>=</a:t>
            </a:r>
            <a:r>
              <a:rPr lang="en-US" altLang="en-US" dirty="0">
                <a:solidFill>
                  <a:schemeClr val="accent1"/>
                </a:solidFill>
                <a:sym typeface="Symbol" panose="05050102010706020507" pitchFamily="18" charset="2"/>
              </a:rPr>
              <a:t>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endParaRPr lang="en-US" dirty="0"/>
          </a:p>
          <a:p>
            <a:pPr marL="800100" lvl="1" indent="-342900">
              <a:spcAft>
                <a:spcPts val="0"/>
              </a:spcAft>
              <a:buFont typeface="Arial" panose="020B0604020202020204" pitchFamily="34" charset="0"/>
              <a:buChar char="•"/>
            </a:pP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wk</a:t>
            </a:r>
            <a:r>
              <a:rPr lang="en-CA" i="1" dirty="0">
                <a:solidFill>
                  <a:srgbClr val="66FF33"/>
                </a:solidFill>
              </a:rPr>
              <a:t> </a:t>
            </a:r>
            <a:r>
              <a:rPr lang="en-US" dirty="0"/>
              <a:t>tells us the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“influence” has on the error </a:t>
            </a:r>
            <a:r>
              <a:rPr lang="en-US" i="1" dirty="0">
                <a:solidFill>
                  <a:schemeClr val="accent1"/>
                </a:solidFill>
              </a:rPr>
              <a:t>E</a:t>
            </a:r>
            <a:r>
              <a:rPr lang="en-US" dirty="0"/>
              <a:t>. </a:t>
            </a:r>
          </a:p>
          <a:p>
            <a:pPr marL="800100" lvl="1" indent="-342900">
              <a:spcAft>
                <a:spcPts val="0"/>
              </a:spcAft>
              <a:buFont typeface="Arial" panose="020B0604020202020204" pitchFamily="34" charset="0"/>
              <a:buChar char="•"/>
            </a:pPr>
            <a:r>
              <a:rPr lang="en-US" dirty="0"/>
              <a:t>Reward </a:t>
            </a:r>
            <a:r>
              <a:rPr lang="en-US" altLang="en-US" i="1" dirty="0" err="1">
                <a:solidFill>
                  <a:srgbClr val="66FF33"/>
                </a:solidFill>
              </a:rPr>
              <a:t>w</a:t>
            </a:r>
            <a:r>
              <a:rPr lang="en-US" altLang="en-US" i="1" baseline="-25000" dirty="0" err="1">
                <a:solidFill>
                  <a:srgbClr val="66FF33"/>
                </a:solidFill>
              </a:rPr>
              <a:t>k</a:t>
            </a:r>
            <a:r>
              <a:rPr lang="en-US" altLang="en-US" i="1" baseline="-25000" dirty="0">
                <a:solidFill>
                  <a:srgbClr val="66FF33"/>
                </a:solidFill>
              </a:rPr>
              <a:t> </a:t>
            </a:r>
            <a:r>
              <a:rPr lang="en-US" dirty="0"/>
              <a:t>for positive influence and punish for negative.</a:t>
            </a:r>
          </a:p>
          <a:p>
            <a:pPr marL="800100" lvl="1" indent="-342900">
              <a:spcAft>
                <a:spcPts val="0"/>
              </a:spcAft>
              <a:buFont typeface="Arial" panose="020B0604020202020204" pitchFamily="34" charset="0"/>
              <a:buChar char="•"/>
            </a:pPr>
            <a:r>
              <a:rPr lang="en-CA" dirty="0"/>
              <a:t>The vector </a:t>
            </a:r>
            <a:r>
              <a:rPr lang="en-US" altLang="en-US" dirty="0">
                <a:sym typeface="Symbol" panose="05050102010706020507" pitchFamily="18" charset="2"/>
              </a:rPr>
              <a:t></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a:solidFill>
                  <a:srgbClr val="66FF33"/>
                </a:solidFill>
              </a:rPr>
              <a:t>w1 </a:t>
            </a:r>
            <a:r>
              <a:rPr lang="en-US" i="1" dirty="0"/>
              <a:t>,…,</a:t>
            </a:r>
            <a:r>
              <a:rPr lang="az-Cyrl-AZ" i="1" baseline="30000" dirty="0">
                <a:solidFill>
                  <a:schemeClr val="accent1"/>
                </a:solidFill>
                <a:sym typeface="Symbol" panose="05050102010706020507" pitchFamily="18" charset="2"/>
              </a:rPr>
              <a:t> </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wm</a:t>
            </a:r>
            <a:r>
              <a:rPr lang="en-CA" i="1" baseline="-25000" dirty="0">
                <a:solidFill>
                  <a:srgbClr val="66FF33"/>
                </a:solidFill>
              </a:rPr>
              <a:t> </a:t>
            </a:r>
            <a:r>
              <a:rPr lang="en-US" altLang="en-US" dirty="0">
                <a:sym typeface="Symbol" panose="05050102010706020507" pitchFamily="18" charset="2"/>
              </a:rPr>
              <a:t></a:t>
            </a:r>
            <a:r>
              <a:rPr lang="en-CA" i="1" dirty="0"/>
              <a:t> </a:t>
            </a:r>
            <a:r>
              <a:rPr lang="en-CA" dirty="0"/>
              <a:t>is </a:t>
            </a:r>
            <a:br>
              <a:rPr lang="en-CA" dirty="0"/>
            </a:br>
            <a:r>
              <a:rPr lang="en-CA" dirty="0"/>
              <a:t>   the direction of steepest ascent.</a:t>
            </a:r>
          </a:p>
          <a:p>
            <a:pPr marL="800100" lvl="1" indent="-342900">
              <a:spcAft>
                <a:spcPts val="0"/>
              </a:spcAft>
              <a:buFont typeface="Arial" panose="020B0604020202020204" pitchFamily="34" charset="0"/>
              <a:buChar char="•"/>
            </a:pPr>
            <a:r>
              <a:rPr lang="en-US" altLang="en-US" dirty="0">
                <a:sym typeface="Symbol" panose="05050102010706020507" pitchFamily="18" charset="2"/>
              </a:rPr>
              <a:t>Loop </a:t>
            </a:r>
            <a:r>
              <a:rPr lang="en-US" altLang="en-US" i="1" dirty="0">
                <a:solidFill>
                  <a:srgbClr val="66FF33"/>
                </a:solidFill>
                <a:sym typeface="Symbol" panose="05050102010706020507" pitchFamily="18" charset="2"/>
              </a:rPr>
              <a:t>k = 1..m</a:t>
            </a:r>
            <a:endParaRPr lang="en-US" dirty="0"/>
          </a:p>
          <a:p>
            <a:pPr marL="1257300" lvl="2" indent="-342900">
              <a:spcAft>
                <a:spcPts val="0"/>
              </a:spcAft>
              <a:buFont typeface="Arial" panose="020B0604020202020204" pitchFamily="34" charset="0"/>
              <a:buChar char="•"/>
            </a:pP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 </a:t>
            </a:r>
            <a:r>
              <a:rPr lang="en-US" i="1" dirty="0" err="1">
                <a:solidFill>
                  <a:srgbClr val="66FF33"/>
                </a:solidFill>
                <a:sym typeface="Symbol" panose="05050102010706020507" pitchFamily="18" charset="2"/>
              </a:rPr>
              <a:t>w</a:t>
            </a:r>
            <a:r>
              <a:rPr lang="en-US" i="1" baseline="-25000" dirty="0" err="1">
                <a:solidFill>
                  <a:srgbClr val="66FF33"/>
                </a:solidFill>
                <a:sym typeface="Symbol" panose="05050102010706020507" pitchFamily="18" charset="2"/>
              </a:rPr>
              <a:t>k</a:t>
            </a:r>
            <a:r>
              <a:rPr lang="en-US" i="1" dirty="0">
                <a:solidFill>
                  <a:srgbClr val="66FF33"/>
                </a:solidFill>
                <a:sym typeface="Symbol" panose="05050102010706020507" pitchFamily="18" charset="2"/>
              </a:rPr>
              <a:t>  </a:t>
            </a:r>
            <a:r>
              <a:rPr lang="en-US" i="1" dirty="0">
                <a:solidFill>
                  <a:schemeClr val="accent1"/>
                </a:solidFill>
                <a:sym typeface="Symbol" panose="05050102010706020507" pitchFamily="18" charset="2"/>
              </a:rPr>
              <a:t>-  </a:t>
            </a:r>
            <a:r>
              <a:rPr lang="en-US" sz="2000" i="1" dirty="0">
                <a:solidFill>
                  <a:schemeClr val="accent1"/>
                </a:solidFill>
                <a:sym typeface="Symbol" panose="05050102010706020507" pitchFamily="18" charset="2"/>
              </a:rPr>
              <a:t></a:t>
            </a:r>
            <a:r>
              <a:rPr lang="en-US" i="1" dirty="0">
                <a:solidFill>
                  <a:schemeClr val="accent1"/>
                </a:solidFill>
                <a:sym typeface="Symbol" panose="05050102010706020507" pitchFamily="18" charset="2"/>
              </a:rPr>
              <a:t> </a:t>
            </a:r>
            <a:r>
              <a:rPr lang="az-Cyrl-AZ" i="1" baseline="30000" dirty="0">
                <a:solidFill>
                  <a:schemeClr val="accent1"/>
                </a:solidFill>
                <a:sym typeface="Symbol" panose="05050102010706020507" pitchFamily="18" charset="2"/>
              </a:rPr>
              <a:t></a:t>
            </a:r>
            <a:r>
              <a:rPr lang="en-CA" i="1" baseline="30000" dirty="0">
                <a:solidFill>
                  <a:schemeClr val="accent1"/>
                </a:solidFill>
              </a:rPr>
              <a:t>E</a:t>
            </a:r>
            <a:r>
              <a:rPr lang="en-CA" i="1" dirty="0"/>
              <a:t>/</a:t>
            </a:r>
            <a:r>
              <a:rPr lang="en-CA" i="1" baseline="-25000" dirty="0">
                <a:solidFill>
                  <a:srgbClr val="66FF33"/>
                </a:solidFill>
                <a:sym typeface="Symbol" panose="05050102010706020507" pitchFamily="18" charset="2"/>
              </a:rPr>
              <a:t></a:t>
            </a:r>
            <a:r>
              <a:rPr lang="en-CA" i="1" baseline="-25000" dirty="0" err="1">
                <a:solidFill>
                  <a:srgbClr val="66FF33"/>
                </a:solidFill>
              </a:rPr>
              <a:t>wk</a:t>
            </a:r>
            <a:r>
              <a:rPr lang="en-CA" i="1" dirty="0"/>
              <a:t> </a:t>
            </a:r>
          </a:p>
          <a:p>
            <a:pPr marL="800100" lvl="1" indent="-342900">
              <a:spcAft>
                <a:spcPts val="0"/>
              </a:spcAft>
              <a:buFont typeface="Arial" panose="020B0604020202020204" pitchFamily="34" charset="0"/>
              <a:buChar char="•"/>
            </a:pPr>
            <a:endParaRPr lang="en-US" dirty="0"/>
          </a:p>
        </p:txBody>
      </p:sp>
    </p:spTree>
    <p:extLst>
      <p:ext uri="{BB962C8B-B14F-4D97-AF65-F5344CB8AC3E}">
        <p14:creationId xmlns:p14="http://schemas.microsoft.com/office/powerpoint/2010/main" val="23322840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0">
                                            <p:txEl>
                                              <p:pRg st="2" end="2"/>
                                            </p:txEl>
                                          </p:spTgt>
                                        </p:tgtEl>
                                        <p:attrNameLst>
                                          <p:attrName>style.visibility</p:attrName>
                                        </p:attrNameLst>
                                      </p:cBhvr>
                                      <p:to>
                                        <p:strVal val="visible"/>
                                      </p:to>
                                    </p:set>
                                    <p:anim calcmode="lin" valueType="num">
                                      <p:cBhvr additive="base">
                                        <p:cTn id="7" dur="500" fill="hold"/>
                                        <p:tgtEl>
                                          <p:spTgt spid="100">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0">
                                            <p:txEl>
                                              <p:pRg st="3" end="3"/>
                                            </p:txEl>
                                          </p:spTgt>
                                        </p:tgtEl>
                                        <p:attrNameLst>
                                          <p:attrName>style.visibility</p:attrName>
                                        </p:attrNameLst>
                                      </p:cBhvr>
                                      <p:to>
                                        <p:strVal val="visible"/>
                                      </p:to>
                                    </p:set>
                                    <p:anim calcmode="lin" valueType="num">
                                      <p:cBhvr additive="base">
                                        <p:cTn id="13" dur="500" fill="hold"/>
                                        <p:tgtEl>
                                          <p:spTgt spid="100">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00">
                                            <p:txEl>
                                              <p:pRg st="4" end="4"/>
                                            </p:txEl>
                                          </p:spTgt>
                                        </p:tgtEl>
                                        <p:attrNameLst>
                                          <p:attrName>style.visibility</p:attrName>
                                        </p:attrNameLst>
                                      </p:cBhvr>
                                      <p:to>
                                        <p:strVal val="visible"/>
                                      </p:to>
                                    </p:set>
                                    <p:anim calcmode="lin" valueType="num">
                                      <p:cBhvr additive="base">
                                        <p:cTn id="19" dur="500" fill="hold"/>
                                        <p:tgtEl>
                                          <p:spTgt spid="100">
                                            <p:txEl>
                                              <p:pRg st="4" end="4"/>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0">
                                            <p:txEl>
                                              <p:pRg st="5" end="5"/>
                                            </p:txEl>
                                          </p:spTgt>
                                        </p:tgtEl>
                                        <p:attrNameLst>
                                          <p:attrName>style.visibility</p:attrName>
                                        </p:attrNameLst>
                                      </p:cBhvr>
                                      <p:to>
                                        <p:strVal val="visible"/>
                                      </p:to>
                                    </p:set>
                                    <p:anim calcmode="lin" valueType="num">
                                      <p:cBhvr additive="base">
                                        <p:cTn id="25" dur="500" fill="hold"/>
                                        <p:tgtEl>
                                          <p:spTgt spid="100">
                                            <p:txEl>
                                              <p:pRg st="5" end="5"/>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0">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00">
                                            <p:txEl>
                                              <p:pRg st="6" end="6"/>
                                            </p:txEl>
                                          </p:spTgt>
                                        </p:tgtEl>
                                        <p:attrNameLst>
                                          <p:attrName>style.visibility</p:attrName>
                                        </p:attrNameLst>
                                      </p:cBhvr>
                                      <p:to>
                                        <p:strVal val="visible"/>
                                      </p:to>
                                    </p:set>
                                    <p:anim calcmode="lin" valueType="num">
                                      <p:cBhvr additive="base">
                                        <p:cTn id="31" dur="500" fill="hold"/>
                                        <p:tgtEl>
                                          <p:spTgt spid="100">
                                            <p:txEl>
                                              <p:pRg st="6" end="6"/>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0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0">
                                            <p:txEl>
                                              <p:pRg st="7" end="7"/>
                                            </p:txEl>
                                          </p:spTgt>
                                        </p:tgtEl>
                                        <p:attrNameLst>
                                          <p:attrName>style.visibility</p:attrName>
                                        </p:attrNameLst>
                                      </p:cBhvr>
                                      <p:to>
                                        <p:strVal val="visible"/>
                                      </p:to>
                                    </p:set>
                                    <p:anim calcmode="lin" valueType="num">
                                      <p:cBhvr additive="base">
                                        <p:cTn id="37" dur="500" fill="hold"/>
                                        <p:tgtEl>
                                          <p:spTgt spid="100">
                                            <p:txEl>
                                              <p:pRg st="7" end="7"/>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0">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28600" y="2819400"/>
            <a:ext cx="4419600" cy="3987644"/>
            <a:chOff x="228600" y="1039182"/>
            <a:chExt cx="5105092" cy="5110630"/>
          </a:xfrm>
        </p:grpSpPr>
        <p:cxnSp>
          <p:nvCxnSpPr>
            <p:cNvPr id="99" name="Straight Connector 98"/>
            <p:cNvCxnSpPr/>
            <p:nvPr/>
          </p:nvCxnSpPr>
          <p:spPr bwMode="auto">
            <a:xfrm>
              <a:off x="351844" y="288061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51844" y="294546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51844" y="301030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51844" y="3075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51844" y="3140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51844" y="32048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51844" y="326969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51844" y="333453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51844" y="33993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51844" y="34642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51844" y="352907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51844" y="359392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51844" y="365877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51844" y="37236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51844" y="37884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51844" y="385330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51844" y="3918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51844" y="3983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51844" y="40478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51844" y="41126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51844" y="41719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51844" y="42367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51844" y="43015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51844" y="436644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51844" y="44312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51844" y="44961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51844" y="456097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51844" y="462582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51844" y="469067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51844" y="47555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51844" y="48203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51844" y="488521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51844" y="495005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51844" y="501490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51844" y="50797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72" name="Straight Connector 71"/>
            <p:cNvCxnSpPr/>
            <p:nvPr/>
          </p:nvCxnSpPr>
          <p:spPr bwMode="auto">
            <a:xfrm>
              <a:off x="351844" y="4366440"/>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351844" y="4112938"/>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353176" y="3919643"/>
              <a:ext cx="1466088" cy="837362"/>
            </a:xfrm>
            <a:prstGeom prst="line">
              <a:avLst/>
            </a:prstGeom>
            <a:noFill/>
            <a:ln w="38100" cap="sq" cmpd="sng" algn="ctr">
              <a:solidFill>
                <a:schemeClr val="hlink"/>
              </a:solidFill>
              <a:prstDash val="solid"/>
              <a:round/>
              <a:headEnd type="none" w="med" len="med"/>
              <a:tailEnd type="none" w="med" len="med"/>
            </a:ln>
            <a:effectLst/>
          </p:spPr>
        </p:cxnSp>
        <p:grpSp>
          <p:nvGrpSpPr>
            <p:cNvPr id="142" name="Group 141"/>
            <p:cNvGrpSpPr/>
            <p:nvPr/>
          </p:nvGrpSpPr>
          <p:grpSpPr>
            <a:xfrm>
              <a:off x="334870" y="3676392"/>
              <a:ext cx="1503828" cy="1503828"/>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86" name="Rectangle 85"/>
            <p:cNvSpPr/>
            <p:nvPr/>
          </p:nvSpPr>
          <p:spPr>
            <a:xfrm>
              <a:off x="228600" y="2267310"/>
              <a:ext cx="1578864" cy="1440000"/>
            </a:xfrm>
            <a:prstGeom prst="rect">
              <a:avLst/>
            </a:prstGeom>
            <a:solidFill>
              <a:srgbClr val="000066"/>
            </a:solidFill>
            <a:ln>
              <a:noFill/>
            </a:ln>
          </p:spPr>
          <p:txBody>
            <a:bodyPr wrap="square" rtlCol="0" anchor="ctr">
              <a:spAutoFit/>
            </a:bodyPr>
            <a:lstStyle/>
            <a:p>
              <a:pPr algn="l"/>
              <a:endParaRPr lang="en-CA" sz="800" dirty="0"/>
            </a:p>
          </p:txBody>
        </p:sp>
        <p:grpSp>
          <p:nvGrpSpPr>
            <p:cNvPr id="87" name="Group 86"/>
            <p:cNvGrpSpPr/>
            <p:nvPr/>
          </p:nvGrpSpPr>
          <p:grpSpPr>
            <a:xfrm>
              <a:off x="1651635" y="3674142"/>
              <a:ext cx="1503828" cy="1503828"/>
              <a:chOff x="838200" y="609600"/>
              <a:chExt cx="4064400" cy="4064400"/>
            </a:xfrm>
          </p:grpSpPr>
          <p:cxnSp>
            <p:nvCxnSpPr>
              <p:cNvPr id="88" name="Straight Connector 87"/>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95" name="Group 94"/>
              <p:cNvGrpSpPr/>
              <p:nvPr/>
            </p:nvGrpSpPr>
            <p:grpSpPr>
              <a:xfrm rot="5400000">
                <a:off x="1085415" y="678615"/>
                <a:ext cx="3569970" cy="4064400"/>
                <a:chOff x="1278255" y="762000"/>
                <a:chExt cx="3569970" cy="4064400"/>
              </a:xfrm>
            </p:grpSpPr>
            <p:cxnSp>
              <p:nvCxnSpPr>
                <p:cNvPr id="96" name="Straight Connector 95"/>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3" name="Group 2"/>
            <p:cNvGrpSpPr/>
            <p:nvPr/>
          </p:nvGrpSpPr>
          <p:grpSpPr>
            <a:xfrm>
              <a:off x="328372" y="2352855"/>
              <a:ext cx="2820593" cy="1506078"/>
              <a:chOff x="310515" y="1371600"/>
              <a:chExt cx="2820593" cy="1506078"/>
            </a:xfrm>
          </p:grpSpPr>
          <p:grpSp>
            <p:nvGrpSpPr>
              <p:cNvPr id="173" name="Group 172"/>
              <p:cNvGrpSpPr/>
              <p:nvPr/>
            </p:nvGrpSpPr>
            <p:grpSpPr>
              <a:xfrm>
                <a:off x="310515" y="1373850"/>
                <a:ext cx="1503828" cy="1503828"/>
                <a:chOff x="838200" y="609600"/>
                <a:chExt cx="4064400" cy="4064400"/>
              </a:xfrm>
            </p:grpSpPr>
            <p:cxnSp>
              <p:nvCxnSpPr>
                <p:cNvPr id="174" name="Straight Connector 17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5" name="Straight Connector 17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78" name="Group 177"/>
                <p:cNvGrpSpPr/>
                <p:nvPr/>
              </p:nvGrpSpPr>
              <p:grpSpPr>
                <a:xfrm rot="5400000">
                  <a:off x="1085415" y="678615"/>
                  <a:ext cx="3569970" cy="4064400"/>
                  <a:chOff x="1278255" y="762000"/>
                  <a:chExt cx="3569970" cy="4064400"/>
                </a:xfrm>
              </p:grpSpPr>
              <p:cxnSp>
                <p:nvCxnSpPr>
                  <p:cNvPr id="179" name="Straight Connector 17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2438399" y="762000"/>
                    <a:ext cx="1219" cy="4064400"/>
                  </a:xfrm>
                  <a:prstGeom prst="line">
                    <a:avLst/>
                  </a:prstGeom>
                  <a:noFill/>
                  <a:ln w="15875"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83" name="Group 182"/>
              <p:cNvGrpSpPr/>
              <p:nvPr/>
            </p:nvGrpSpPr>
            <p:grpSpPr>
              <a:xfrm>
                <a:off x="1627280" y="1371600"/>
                <a:ext cx="1503828" cy="1503828"/>
                <a:chOff x="838200" y="609600"/>
                <a:chExt cx="4064400" cy="4064400"/>
              </a:xfrm>
            </p:grpSpPr>
            <p:cxnSp>
              <p:nvCxnSpPr>
                <p:cNvPr id="184" name="Straight Connector 18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7" name="Straight Connector 18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88" name="Group 187"/>
                <p:cNvGrpSpPr/>
                <p:nvPr/>
              </p:nvGrpSpPr>
              <p:grpSpPr>
                <a:xfrm rot="5400000">
                  <a:off x="1085415" y="678615"/>
                  <a:ext cx="3569970" cy="4064400"/>
                  <a:chOff x="1278255" y="762000"/>
                  <a:chExt cx="3569970" cy="4064400"/>
                </a:xfrm>
              </p:grpSpPr>
              <p:cxnSp>
                <p:nvCxnSpPr>
                  <p:cNvPr id="189" name="Straight Connector 18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0" name="Straight Connector 18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1" name="Straight Connector 19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2" name="Straight Connector 19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nvGrpSpPr>
            <p:cNvPr id="193" name="Group 192"/>
            <p:cNvGrpSpPr/>
            <p:nvPr/>
          </p:nvGrpSpPr>
          <p:grpSpPr>
            <a:xfrm>
              <a:off x="332182" y="1039182"/>
              <a:ext cx="2820593" cy="1506078"/>
              <a:chOff x="310515" y="1371600"/>
              <a:chExt cx="2820593" cy="1506078"/>
            </a:xfrm>
          </p:grpSpPr>
          <p:grpSp>
            <p:nvGrpSpPr>
              <p:cNvPr id="194" name="Group 193"/>
              <p:cNvGrpSpPr/>
              <p:nvPr/>
            </p:nvGrpSpPr>
            <p:grpSpPr>
              <a:xfrm>
                <a:off x="310515" y="1373850"/>
                <a:ext cx="1503828" cy="1503828"/>
                <a:chOff x="838200" y="609600"/>
                <a:chExt cx="4064400" cy="4064400"/>
              </a:xfrm>
            </p:grpSpPr>
            <p:cxnSp>
              <p:nvCxnSpPr>
                <p:cNvPr id="205" name="Straight Connector 204"/>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9" name="Group 208"/>
                <p:cNvGrpSpPr/>
                <p:nvPr/>
              </p:nvGrpSpPr>
              <p:grpSpPr>
                <a:xfrm rot="5400000">
                  <a:off x="1085415" y="678615"/>
                  <a:ext cx="3569970" cy="4064400"/>
                  <a:chOff x="1278255" y="762000"/>
                  <a:chExt cx="3569970" cy="4064400"/>
                </a:xfrm>
              </p:grpSpPr>
              <p:cxnSp>
                <p:nvCxnSpPr>
                  <p:cNvPr id="210" name="Straight Connector 209"/>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95" name="Group 194"/>
              <p:cNvGrpSpPr/>
              <p:nvPr/>
            </p:nvGrpSpPr>
            <p:grpSpPr>
              <a:xfrm>
                <a:off x="1627280" y="1371600"/>
                <a:ext cx="1503828" cy="1503828"/>
                <a:chOff x="838200" y="609600"/>
                <a:chExt cx="4064400" cy="4064400"/>
              </a:xfrm>
            </p:grpSpPr>
            <p:cxnSp>
              <p:nvCxnSpPr>
                <p:cNvPr id="196" name="Straight Connector 195"/>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7" name="Straight Connector 196"/>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8" name="Straight Connector 197"/>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9" name="Straight Connector 198"/>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0" name="Group 199"/>
                <p:cNvGrpSpPr/>
                <p:nvPr/>
              </p:nvGrpSpPr>
              <p:grpSpPr>
                <a:xfrm rot="5400000">
                  <a:off x="1085415" y="678615"/>
                  <a:ext cx="3569970" cy="4064400"/>
                  <a:chOff x="1278255" y="762000"/>
                  <a:chExt cx="3569970" cy="4064400"/>
                </a:xfrm>
              </p:grpSpPr>
              <p:cxnSp>
                <p:nvCxnSpPr>
                  <p:cNvPr id="201" name="Straight Connector 200"/>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2" name="Straight Connector 201"/>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3" name="Straight Connector 202"/>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sp>
          <p:nvSpPr>
            <p:cNvPr id="221" name="Oval 220"/>
            <p:cNvSpPr>
              <a:spLocks noChangeAspect="1"/>
            </p:cNvSpPr>
            <p:nvPr/>
          </p:nvSpPr>
          <p:spPr>
            <a:xfrm>
              <a:off x="762000" y="4572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4" name="Group 3"/>
            <p:cNvGrpSpPr/>
            <p:nvPr/>
          </p:nvGrpSpPr>
          <p:grpSpPr>
            <a:xfrm>
              <a:off x="3274898" y="1585441"/>
              <a:ext cx="2058794" cy="3108000"/>
              <a:chOff x="3274898" y="1585441"/>
              <a:chExt cx="2058794" cy="3108000"/>
            </a:xfrm>
          </p:grpSpPr>
          <p:sp>
            <p:nvSpPr>
              <p:cNvPr id="229" name="TextBox 228"/>
              <p:cNvSpPr txBox="1"/>
              <p:nvPr/>
            </p:nvSpPr>
            <p:spPr>
              <a:xfrm>
                <a:off x="3810001" y="2895601"/>
                <a:ext cx="1523691" cy="591678"/>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2 </a:t>
                </a:r>
                <a:r>
                  <a:rPr lang="en-CA" sz="2400" i="1" dirty="0">
                    <a:solidFill>
                      <a:srgbClr val="66FF33"/>
                    </a:solidFill>
                  </a:rPr>
                  <a:t>= </a:t>
                </a:r>
              </a:p>
            </p:txBody>
          </p:sp>
          <p:sp>
            <p:nvSpPr>
              <p:cNvPr id="230" name="Left Brace 229"/>
              <p:cNvSpPr/>
              <p:nvPr/>
            </p:nvSpPr>
            <p:spPr bwMode="auto">
              <a:xfrm rot="10800000">
                <a:off x="3274898" y="1585441"/>
                <a:ext cx="359618" cy="310800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914401" y="5257801"/>
              <a:ext cx="2133600" cy="892011"/>
              <a:chOff x="914401" y="5257801"/>
              <a:chExt cx="2133600" cy="892011"/>
            </a:xfrm>
          </p:grpSpPr>
          <p:sp>
            <p:nvSpPr>
              <p:cNvPr id="219" name="Left Brace 218"/>
              <p:cNvSpPr/>
              <p:nvPr/>
            </p:nvSpPr>
            <p:spPr bwMode="auto">
              <a:xfrm rot="16200000">
                <a:off x="1637060" y="4535142"/>
                <a:ext cx="267275" cy="1712594"/>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32" name="TextBox 231"/>
              <p:cNvSpPr txBox="1"/>
              <p:nvPr/>
            </p:nvSpPr>
            <p:spPr>
              <a:xfrm>
                <a:off x="1219200" y="5558135"/>
                <a:ext cx="1828801" cy="591677"/>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1 </a:t>
                </a:r>
                <a:r>
                  <a:rPr lang="en-CA" sz="2400" i="1" dirty="0">
                    <a:solidFill>
                      <a:srgbClr val="66FF33"/>
                    </a:solidFill>
                  </a:rPr>
                  <a:t>= </a:t>
                </a:r>
              </a:p>
            </p:txBody>
          </p:sp>
        </p:grpSp>
        <p:grpSp>
          <p:nvGrpSpPr>
            <p:cNvPr id="7" name="Group 6"/>
            <p:cNvGrpSpPr/>
            <p:nvPr/>
          </p:nvGrpSpPr>
          <p:grpSpPr>
            <a:xfrm>
              <a:off x="360173" y="1588144"/>
              <a:ext cx="2266820" cy="3519160"/>
              <a:chOff x="360173" y="1588144"/>
              <a:chExt cx="2266820" cy="3519160"/>
            </a:xfrm>
          </p:grpSpPr>
          <p:cxnSp>
            <p:nvCxnSpPr>
              <p:cNvPr id="159" name="Straight Connector 158"/>
              <p:cNvCxnSpPr/>
              <p:nvPr/>
            </p:nvCxnSpPr>
            <p:spPr bwMode="auto">
              <a:xfrm flipV="1">
                <a:off x="870310" y="1588144"/>
                <a:ext cx="1756683" cy="3055500"/>
              </a:xfrm>
              <a:prstGeom prst="line">
                <a:avLst/>
              </a:prstGeom>
              <a:noFill/>
              <a:ln w="50800" cap="sq" cmpd="sng" algn="ctr">
                <a:solidFill>
                  <a:srgbClr val="FF00FF"/>
                </a:solidFill>
                <a:prstDash val="solid"/>
                <a:round/>
                <a:headEnd type="none" w="lg" len="lg"/>
                <a:tailEnd type="stealth" w="med" len="med"/>
              </a:ln>
              <a:effectLst/>
            </p:spPr>
          </p:cxnSp>
          <p:sp>
            <p:nvSpPr>
              <p:cNvPr id="161" name="Oval 160"/>
              <p:cNvSpPr/>
              <p:nvPr/>
            </p:nvSpPr>
            <p:spPr>
              <a:xfrm>
                <a:off x="457200" y="4205743"/>
                <a:ext cx="838759" cy="901561"/>
              </a:xfrm>
              <a:prstGeom prst="ellipse">
                <a:avLst/>
              </a:prstGeom>
              <a:ln w="38100">
                <a:solidFill>
                  <a:srgbClr val="FF00FF"/>
                </a:solidFill>
              </a:ln>
            </p:spPr>
            <p:txBody>
              <a:bodyPr wrap="square" rtlCol="0" anchor="ctr">
                <a:spAutoFit/>
              </a:bodyPr>
              <a:lstStyle/>
              <a:p>
                <a:pPr algn="l"/>
                <a:endParaRPr lang="en-CA" sz="2400" dirty="0"/>
              </a:p>
            </p:txBody>
          </p:sp>
          <p:sp>
            <p:nvSpPr>
              <p:cNvPr id="164" name="Rectangle 163"/>
              <p:cNvSpPr/>
              <p:nvPr/>
            </p:nvSpPr>
            <p:spPr>
              <a:xfrm rot="17994879">
                <a:off x="360173" y="3796627"/>
                <a:ext cx="720000" cy="720000"/>
              </a:xfrm>
              <a:prstGeom prst="rect">
                <a:avLst/>
              </a:prstGeom>
              <a:ln w="25400">
                <a:solidFill>
                  <a:srgbClr val="FFFF00"/>
                </a:solidFill>
              </a:ln>
            </p:spPr>
            <p:txBody>
              <a:bodyPr wrap="square" rtlCol="0" anchor="ctr">
                <a:spAutoFit/>
              </a:bodyPr>
              <a:lstStyle/>
              <a:p>
                <a:pPr algn="l"/>
                <a:endParaRPr lang="en-CA" sz="2400" dirty="0"/>
              </a:p>
            </p:txBody>
          </p:sp>
        </p:grpSp>
      </p:grpSp>
      <p:sp>
        <p:nvSpPr>
          <p:cNvPr id="16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Back Propagation</a:t>
            </a:r>
          </a:p>
        </p:txBody>
      </p:sp>
      <p:sp>
        <p:nvSpPr>
          <p:cNvPr id="167" name="Rectangle 166"/>
          <p:cNvSpPr/>
          <p:nvPr/>
        </p:nvSpPr>
        <p:spPr>
          <a:xfrm>
            <a:off x="3165774" y="6901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68" name="Picture 6" descr="Image result for gradient descent"/>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4080173" y="690175"/>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69" name="Rectangle 168"/>
          <p:cNvSpPr/>
          <p:nvPr/>
        </p:nvSpPr>
        <p:spPr>
          <a:xfrm>
            <a:off x="5181600" y="31285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70" name="Rectangle 169"/>
          <p:cNvSpPr/>
          <p:nvPr/>
        </p:nvSpPr>
        <p:spPr>
          <a:xfrm>
            <a:off x="8148491" y="2976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171" name="Rectangle 170"/>
          <p:cNvSpPr/>
          <p:nvPr/>
        </p:nvSpPr>
        <p:spPr>
          <a:xfrm>
            <a:off x="3165774" y="35814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172" name="Rectangle 171"/>
          <p:cNvSpPr/>
          <p:nvPr/>
        </p:nvSpPr>
        <p:spPr>
          <a:xfrm>
            <a:off x="3165773" y="21210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214" name="Rectangle 213"/>
          <p:cNvSpPr/>
          <p:nvPr/>
        </p:nvSpPr>
        <p:spPr>
          <a:xfrm>
            <a:off x="8956973" y="609600"/>
            <a:ext cx="1101427" cy="3276600"/>
          </a:xfrm>
          <a:prstGeom prst="rect">
            <a:avLst/>
          </a:prstGeom>
          <a:solidFill>
            <a:srgbClr val="000066"/>
          </a:solidFill>
          <a:ln>
            <a:noFill/>
          </a:ln>
        </p:spPr>
        <p:txBody>
          <a:bodyPr wrap="square" rtlCol="0" anchor="ctr">
            <a:spAutoFit/>
          </a:bodyPr>
          <a:lstStyle/>
          <a:p>
            <a:pPr algn="l"/>
            <a:endParaRPr lang="en-CA" sz="2400" dirty="0"/>
          </a:p>
        </p:txBody>
      </p:sp>
      <p:sp>
        <p:nvSpPr>
          <p:cNvPr id="220" name="Oval 219"/>
          <p:cNvSpPr>
            <a:spLocks noChangeAspect="1"/>
          </p:cNvSpPr>
          <p:nvPr/>
        </p:nvSpPr>
        <p:spPr>
          <a:xfrm>
            <a:off x="6414189" y="1844415"/>
            <a:ext cx="164160" cy="16416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222" name="Straight Connector 221"/>
          <p:cNvCxnSpPr>
            <a:stCxn id="220" idx="0"/>
          </p:cNvCxnSpPr>
          <p:nvPr/>
        </p:nvCxnSpPr>
        <p:spPr bwMode="auto">
          <a:xfrm>
            <a:off x="6496269" y="1844415"/>
            <a:ext cx="0" cy="593985"/>
          </a:xfrm>
          <a:prstGeom prst="line">
            <a:avLst/>
          </a:prstGeom>
          <a:noFill/>
          <a:ln w="50800" cap="sq" cmpd="sng" algn="ctr">
            <a:solidFill>
              <a:srgbClr val="FF00FF"/>
            </a:solidFill>
            <a:prstDash val="solid"/>
            <a:round/>
            <a:headEnd type="none" w="lg" len="lg"/>
            <a:tailEnd type="stealth" w="med" len="med"/>
          </a:ln>
          <a:effectLst/>
        </p:spPr>
      </p:cxnSp>
      <p:grpSp>
        <p:nvGrpSpPr>
          <p:cNvPr id="14" name="Group 13"/>
          <p:cNvGrpSpPr/>
          <p:nvPr/>
        </p:nvGrpSpPr>
        <p:grpSpPr>
          <a:xfrm>
            <a:off x="2242857" y="4140644"/>
            <a:ext cx="3548343" cy="2767712"/>
            <a:chOff x="2242857" y="4140644"/>
            <a:chExt cx="3548343" cy="2767712"/>
          </a:xfrm>
        </p:grpSpPr>
        <p:grpSp>
          <p:nvGrpSpPr>
            <p:cNvPr id="12" name="Group 11"/>
            <p:cNvGrpSpPr/>
            <p:nvPr/>
          </p:nvGrpSpPr>
          <p:grpSpPr>
            <a:xfrm>
              <a:off x="2756506" y="4140644"/>
              <a:ext cx="3034694" cy="2767712"/>
              <a:chOff x="2286000" y="4140644"/>
              <a:chExt cx="3034694" cy="2767712"/>
            </a:xfrm>
          </p:grpSpPr>
          <p:sp>
            <p:nvSpPr>
              <p:cNvPr id="223" name="Rectangle 222"/>
              <p:cNvSpPr/>
              <p:nvPr/>
            </p:nvSpPr>
            <p:spPr>
              <a:xfrm>
                <a:off x="4267200" y="4140644"/>
                <a:ext cx="1053494" cy="646331"/>
              </a:xfrm>
              <a:prstGeom prst="rect">
                <a:avLst/>
              </a:prstGeom>
            </p:spPr>
            <p:txBody>
              <a:bodyPr wrap="none">
                <a:spAutoFit/>
              </a:bodyPr>
              <a:lstStyle/>
              <a:p>
                <a:r>
                  <a:rPr lang="az-Cyrl-AZ" sz="3600" i="1" baseline="30000" dirty="0">
                    <a:solidFill>
                      <a:schemeClr val="accent1"/>
                    </a:solidFill>
                    <a:cs typeface="Times New Roman" panose="02020603050405020304" pitchFamily="18" charset="0"/>
                    <a:sym typeface="Symbol" panose="05050102010706020507" pitchFamily="18" charset="2"/>
                  </a:rPr>
                  <a:t></a:t>
                </a:r>
                <a:r>
                  <a:rPr lang="en-CA" sz="3600" i="1" baseline="30000" dirty="0">
                    <a:solidFill>
                      <a:schemeClr val="accent1"/>
                    </a:solidFill>
                    <a:cs typeface="Times New Roman" panose="02020603050405020304" pitchFamily="18" charset="0"/>
                  </a:rPr>
                  <a:t>E</a:t>
                </a:r>
                <a:r>
                  <a:rPr lang="en-CA" sz="3600" i="1" dirty="0">
                    <a:cs typeface="Times New Roman" panose="02020603050405020304" pitchFamily="18" charset="0"/>
                  </a:rPr>
                  <a:t>/</a:t>
                </a:r>
                <a:r>
                  <a:rPr lang="en-CA" sz="3600" i="1" baseline="-25000" dirty="0">
                    <a:solidFill>
                      <a:srgbClr val="66FF33"/>
                    </a:solidFill>
                    <a:cs typeface="Times New Roman" panose="02020603050405020304" pitchFamily="18" charset="0"/>
                    <a:sym typeface="Symbol" panose="05050102010706020507" pitchFamily="18" charset="2"/>
                  </a:rPr>
                  <a:t></a:t>
                </a:r>
                <a:r>
                  <a:rPr lang="en-CA" sz="3600" i="1" baseline="-25000" dirty="0">
                    <a:solidFill>
                      <a:srgbClr val="66FF33"/>
                    </a:solidFill>
                    <a:cs typeface="Times New Roman" panose="02020603050405020304" pitchFamily="18" charset="0"/>
                  </a:rPr>
                  <a:t>w</a:t>
                </a:r>
                <a:r>
                  <a:rPr lang="en-CA" sz="2400" i="1" baseline="-25000" dirty="0">
                    <a:solidFill>
                      <a:srgbClr val="66FF33"/>
                    </a:solidFill>
                    <a:cs typeface="Times New Roman" panose="02020603050405020304" pitchFamily="18" charset="0"/>
                  </a:rPr>
                  <a:t> </a:t>
                </a:r>
                <a:endParaRPr lang="en-CA" sz="3600" dirty="0">
                  <a:solidFill>
                    <a:srgbClr val="66FF33"/>
                  </a:solidFill>
                </a:endParaRPr>
              </a:p>
            </p:txBody>
          </p:sp>
          <p:sp>
            <p:nvSpPr>
              <p:cNvPr id="224" name="Rectangle 223"/>
              <p:cNvSpPr/>
              <p:nvPr/>
            </p:nvSpPr>
            <p:spPr>
              <a:xfrm>
                <a:off x="5081172" y="4583668"/>
                <a:ext cx="228600" cy="369332"/>
              </a:xfrm>
              <a:prstGeom prst="rect">
                <a:avLst/>
              </a:prstGeom>
            </p:spPr>
            <p:txBody>
              <a:bodyPr wrap="square">
                <a:spAutoFit/>
              </a:bodyPr>
              <a:lstStyle/>
              <a:p>
                <a:pPr algn="ctr"/>
                <a:r>
                  <a:rPr lang="en-US" sz="1800" i="1" dirty="0">
                    <a:solidFill>
                      <a:srgbClr val="66FF33"/>
                    </a:solidFill>
                  </a:rPr>
                  <a:t>2</a:t>
                </a:r>
              </a:p>
            </p:txBody>
          </p:sp>
          <p:sp>
            <p:nvSpPr>
              <p:cNvPr id="225" name="Rectangle 224"/>
              <p:cNvSpPr/>
              <p:nvPr/>
            </p:nvSpPr>
            <p:spPr>
              <a:xfrm>
                <a:off x="2286000" y="6096000"/>
                <a:ext cx="1053494" cy="646331"/>
              </a:xfrm>
              <a:prstGeom prst="rect">
                <a:avLst/>
              </a:prstGeom>
            </p:spPr>
            <p:txBody>
              <a:bodyPr wrap="none">
                <a:spAutoFit/>
              </a:bodyPr>
              <a:lstStyle/>
              <a:p>
                <a:r>
                  <a:rPr lang="az-Cyrl-AZ" sz="3600" i="1" baseline="30000" dirty="0">
                    <a:solidFill>
                      <a:schemeClr val="accent1"/>
                    </a:solidFill>
                    <a:cs typeface="Times New Roman" panose="02020603050405020304" pitchFamily="18" charset="0"/>
                    <a:sym typeface="Symbol" panose="05050102010706020507" pitchFamily="18" charset="2"/>
                  </a:rPr>
                  <a:t></a:t>
                </a:r>
                <a:r>
                  <a:rPr lang="en-CA" sz="3600" i="1" baseline="30000" dirty="0">
                    <a:solidFill>
                      <a:schemeClr val="accent1"/>
                    </a:solidFill>
                    <a:cs typeface="Times New Roman" panose="02020603050405020304" pitchFamily="18" charset="0"/>
                  </a:rPr>
                  <a:t>E</a:t>
                </a:r>
                <a:r>
                  <a:rPr lang="en-CA" sz="3600" i="1" dirty="0">
                    <a:cs typeface="Times New Roman" panose="02020603050405020304" pitchFamily="18" charset="0"/>
                  </a:rPr>
                  <a:t>/</a:t>
                </a:r>
                <a:r>
                  <a:rPr lang="en-CA" sz="3600" i="1" baseline="-25000" dirty="0">
                    <a:solidFill>
                      <a:srgbClr val="66FF33"/>
                    </a:solidFill>
                    <a:cs typeface="Times New Roman" panose="02020603050405020304" pitchFamily="18" charset="0"/>
                    <a:sym typeface="Symbol" panose="05050102010706020507" pitchFamily="18" charset="2"/>
                  </a:rPr>
                  <a:t></a:t>
                </a:r>
                <a:r>
                  <a:rPr lang="en-CA" sz="3600" i="1" baseline="-25000" dirty="0">
                    <a:solidFill>
                      <a:srgbClr val="66FF33"/>
                    </a:solidFill>
                    <a:cs typeface="Times New Roman" panose="02020603050405020304" pitchFamily="18" charset="0"/>
                  </a:rPr>
                  <a:t>w</a:t>
                </a:r>
                <a:r>
                  <a:rPr lang="en-CA" sz="2400" i="1" baseline="-25000" dirty="0">
                    <a:solidFill>
                      <a:srgbClr val="66FF33"/>
                    </a:solidFill>
                    <a:cs typeface="Times New Roman" panose="02020603050405020304" pitchFamily="18" charset="0"/>
                  </a:rPr>
                  <a:t> </a:t>
                </a:r>
                <a:endParaRPr lang="en-CA" sz="3600" dirty="0">
                  <a:solidFill>
                    <a:srgbClr val="66FF33"/>
                  </a:solidFill>
                </a:endParaRPr>
              </a:p>
            </p:txBody>
          </p:sp>
          <p:sp>
            <p:nvSpPr>
              <p:cNvPr id="226" name="Rectangle 225"/>
              <p:cNvSpPr/>
              <p:nvPr/>
            </p:nvSpPr>
            <p:spPr>
              <a:xfrm>
                <a:off x="3099972" y="6539024"/>
                <a:ext cx="228600" cy="369332"/>
              </a:xfrm>
              <a:prstGeom prst="rect">
                <a:avLst/>
              </a:prstGeom>
            </p:spPr>
            <p:txBody>
              <a:bodyPr wrap="square">
                <a:spAutoFit/>
              </a:bodyPr>
              <a:lstStyle/>
              <a:p>
                <a:pPr algn="ctr"/>
                <a:r>
                  <a:rPr lang="en-US" sz="1800" i="1" dirty="0">
                    <a:solidFill>
                      <a:srgbClr val="66FF33"/>
                    </a:solidFill>
                  </a:rPr>
                  <a:t>1</a:t>
                </a:r>
              </a:p>
            </p:txBody>
          </p:sp>
        </p:grpSp>
        <p:sp>
          <p:nvSpPr>
            <p:cNvPr id="13" name="Rectangle 12"/>
            <p:cNvSpPr/>
            <p:nvPr/>
          </p:nvSpPr>
          <p:spPr>
            <a:xfrm>
              <a:off x="4245628" y="4191000"/>
              <a:ext cx="652743" cy="523220"/>
            </a:xfrm>
            <a:prstGeom prst="rect">
              <a:avLst/>
            </a:prstGeom>
          </p:spPr>
          <p:txBody>
            <a:bodyPr wrap="none">
              <a:spAutoFit/>
            </a:bodyPr>
            <a:lstStyle/>
            <a:p>
              <a:r>
                <a:rPr lang="en-US" i="1" dirty="0">
                  <a:solidFill>
                    <a:schemeClr val="accent1"/>
                  </a:solidFill>
                  <a:sym typeface="Symbol" panose="05050102010706020507" pitchFamily="18" charset="2"/>
                </a:rPr>
                <a:t> </a:t>
              </a:r>
              <a:r>
                <a:rPr lang="en-US" sz="2000" i="1" dirty="0">
                  <a:solidFill>
                    <a:schemeClr val="accent1"/>
                  </a:solidFill>
                  <a:sym typeface="Symbol" panose="05050102010706020507" pitchFamily="18" charset="2"/>
                </a:rPr>
                <a:t></a:t>
              </a:r>
              <a:r>
                <a:rPr lang="en-US" i="1" dirty="0">
                  <a:solidFill>
                    <a:schemeClr val="accent1"/>
                  </a:solidFill>
                  <a:sym typeface="Symbol" panose="05050102010706020507" pitchFamily="18" charset="2"/>
                </a:rPr>
                <a:t> </a:t>
              </a:r>
              <a:endParaRPr lang="en-CA" dirty="0"/>
            </a:p>
          </p:txBody>
        </p:sp>
        <p:sp>
          <p:nvSpPr>
            <p:cNvPr id="227" name="Rectangle 226"/>
            <p:cNvSpPr/>
            <p:nvPr/>
          </p:nvSpPr>
          <p:spPr>
            <a:xfrm>
              <a:off x="2242857" y="6182380"/>
              <a:ext cx="652743" cy="523220"/>
            </a:xfrm>
            <a:prstGeom prst="rect">
              <a:avLst/>
            </a:prstGeom>
          </p:spPr>
          <p:txBody>
            <a:bodyPr wrap="none">
              <a:spAutoFit/>
            </a:bodyPr>
            <a:lstStyle/>
            <a:p>
              <a:r>
                <a:rPr lang="en-US" i="1" dirty="0">
                  <a:solidFill>
                    <a:schemeClr val="accent1"/>
                  </a:solidFill>
                  <a:sym typeface="Symbol" panose="05050102010706020507" pitchFamily="18" charset="2"/>
                </a:rPr>
                <a:t> </a:t>
              </a:r>
              <a:r>
                <a:rPr lang="en-US" sz="2000" i="1" dirty="0">
                  <a:solidFill>
                    <a:schemeClr val="accent1"/>
                  </a:solidFill>
                  <a:sym typeface="Symbol" panose="05050102010706020507" pitchFamily="18" charset="2"/>
                </a:rPr>
                <a:t></a:t>
              </a:r>
              <a:r>
                <a:rPr lang="en-US" i="1" dirty="0">
                  <a:solidFill>
                    <a:schemeClr val="accent1"/>
                  </a:solidFill>
                  <a:sym typeface="Symbol" panose="05050102010706020507" pitchFamily="18" charset="2"/>
                </a:rPr>
                <a:t> </a:t>
              </a:r>
              <a:endParaRPr lang="en-CA" dirty="0"/>
            </a:p>
          </p:txBody>
        </p:sp>
      </p:grpSp>
    </p:spTree>
    <p:extLst>
      <p:ext uri="{BB962C8B-B14F-4D97-AF65-F5344CB8AC3E}">
        <p14:creationId xmlns:p14="http://schemas.microsoft.com/office/powerpoint/2010/main" val="32738894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grpId="0" nodeType="withEffect">
                                  <p:stCondLst>
                                    <p:cond delay="0"/>
                                  </p:stCondLst>
                                  <p:childTnLst>
                                    <p:set>
                                      <p:cBhvr>
                                        <p:cTn id="6" dur="1" fill="hold">
                                          <p:stCondLst>
                                            <p:cond delay="0"/>
                                          </p:stCondLst>
                                        </p:cTn>
                                        <p:tgtEl>
                                          <p:spTgt spid="220"/>
                                        </p:tgtEl>
                                        <p:attrNameLst>
                                          <p:attrName>style.visibility</p:attrName>
                                        </p:attrNameLst>
                                      </p:cBhvr>
                                      <p:to>
                                        <p:strVal val="visible"/>
                                      </p:to>
                                    </p:set>
                                    <p:anim calcmode="lin" valueType="num">
                                      <p:cBhvr additive="base">
                                        <p:cTn id="7" dur="500" fill="hold"/>
                                        <p:tgtEl>
                                          <p:spTgt spid="220"/>
                                        </p:tgtEl>
                                        <p:attrNameLst>
                                          <p:attrName>ppt_x</p:attrName>
                                        </p:attrNameLst>
                                      </p:cBhvr>
                                      <p:tavLst>
                                        <p:tav tm="0">
                                          <p:val>
                                            <p:strVal val="#ppt_x"/>
                                          </p:val>
                                        </p:tav>
                                        <p:tav tm="100000">
                                          <p:val>
                                            <p:strVal val="#ppt_x"/>
                                          </p:val>
                                        </p:tav>
                                      </p:tavLst>
                                    </p:anim>
                                    <p:anim calcmode="lin" valueType="num">
                                      <p:cBhvr additive="base">
                                        <p:cTn id="8" dur="500" fill="hold"/>
                                        <p:tgtEl>
                                          <p:spTgt spid="220"/>
                                        </p:tgtEl>
                                        <p:attrNameLst>
                                          <p:attrName>ppt_y</p:attrName>
                                        </p:attrNameLst>
                                      </p:cBhvr>
                                      <p:tavLst>
                                        <p:tav tm="0">
                                          <p:val>
                                            <p:strVal val="0-#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1" fill="hold" nodeType="clickEffect">
                                  <p:stCondLst>
                                    <p:cond delay="0"/>
                                  </p:stCondLst>
                                  <p:childTnLst>
                                    <p:set>
                                      <p:cBhvr>
                                        <p:cTn id="12" dur="1" fill="hold">
                                          <p:stCondLst>
                                            <p:cond delay="0"/>
                                          </p:stCondLst>
                                        </p:cTn>
                                        <p:tgtEl>
                                          <p:spTgt spid="222"/>
                                        </p:tgtEl>
                                        <p:attrNameLst>
                                          <p:attrName>style.visibility</p:attrName>
                                        </p:attrNameLst>
                                      </p:cBhvr>
                                      <p:to>
                                        <p:strVal val="visible"/>
                                      </p:to>
                                    </p:set>
                                    <p:anim calcmode="lin" valueType="num">
                                      <p:cBhvr additive="base">
                                        <p:cTn id="13" dur="500" fill="hold"/>
                                        <p:tgtEl>
                                          <p:spTgt spid="222"/>
                                        </p:tgtEl>
                                        <p:attrNameLst>
                                          <p:attrName>ppt_x</p:attrName>
                                        </p:attrNameLst>
                                      </p:cBhvr>
                                      <p:tavLst>
                                        <p:tav tm="0">
                                          <p:val>
                                            <p:strVal val="#ppt_x"/>
                                          </p:val>
                                        </p:tav>
                                        <p:tav tm="100000">
                                          <p:val>
                                            <p:strVal val="#ppt_x"/>
                                          </p:val>
                                        </p:tav>
                                      </p:tavLst>
                                    </p:anim>
                                    <p:anim calcmode="lin" valueType="num">
                                      <p:cBhvr additive="base">
                                        <p:cTn id="14" dur="500" fill="hold"/>
                                        <p:tgtEl>
                                          <p:spTgt spid="222"/>
                                        </p:tgtEl>
                                        <p:attrNameLst>
                                          <p:attrName>ppt_y</p:attrName>
                                        </p:attrNameLst>
                                      </p:cBhvr>
                                      <p:tavLst>
                                        <p:tav tm="0">
                                          <p:val>
                                            <p:strVal val="0-#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gtEl>
                                        <p:attrNameLst>
                                          <p:attrName>style.visibility</p:attrName>
                                        </p:attrNameLst>
                                      </p:cBhvr>
                                      <p:to>
                                        <p:strVal val="visible"/>
                                      </p:to>
                                    </p:set>
                                    <p:anim calcmode="lin" valueType="num">
                                      <p:cBhvr additive="base">
                                        <p:cTn id="19" dur="500" fill="hold"/>
                                        <p:tgtEl>
                                          <p:spTgt spid="6"/>
                                        </p:tgtEl>
                                        <p:attrNameLst>
                                          <p:attrName>ppt_x</p:attrName>
                                        </p:attrNameLst>
                                      </p:cBhvr>
                                      <p:tavLst>
                                        <p:tav tm="0">
                                          <p:val>
                                            <p:strVal val="0-#ppt_w/2"/>
                                          </p:val>
                                        </p:tav>
                                        <p:tav tm="100000">
                                          <p:val>
                                            <p:strVal val="#ppt_x"/>
                                          </p:val>
                                        </p:tav>
                                      </p:tavLst>
                                    </p:anim>
                                    <p:anim calcmode="lin" valueType="num">
                                      <p:cBhvr additive="base">
                                        <p:cTn id="20"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0" grpId="0" animBg="1"/>
    </p:bldLst>
  </p:timing>
</p:sld>
</file>

<file path=ppt/slides/slide5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a:xfrm>
            <a:off x="685800" y="2438400"/>
            <a:ext cx="7772400" cy="1143000"/>
          </a:xfrm>
        </p:spPr>
        <p:txBody>
          <a:bodyPr/>
          <a:lstStyle/>
          <a:p>
            <a:r>
              <a:rPr lang="en-CA" sz="8800" dirty="0"/>
              <a:t>The End</a:t>
            </a:r>
          </a:p>
        </p:txBody>
      </p:sp>
    </p:spTree>
    <p:extLst>
      <p:ext uri="{BB962C8B-B14F-4D97-AF65-F5344CB8AC3E}">
        <p14:creationId xmlns:p14="http://schemas.microsoft.com/office/powerpoint/2010/main" val="3159628880"/>
      </p:ext>
    </p:extLst>
  </p:cSld>
  <p:clrMapOvr>
    <a:masterClrMapping/>
  </p:clrMapOvr>
</p:sld>
</file>

<file path=ppt/slides/slide57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3" name="Rectangle 102"/>
          <p:cNvSpPr/>
          <p:nvPr/>
        </p:nvSpPr>
        <p:spPr>
          <a:xfrm>
            <a:off x="3904440" y="3733800"/>
            <a:ext cx="1944000" cy="2232000"/>
          </a:xfrm>
          <a:prstGeom prst="rect">
            <a:avLst/>
          </a:prstGeom>
          <a:ln w="25400">
            <a:solidFill>
              <a:schemeClr val="bg2"/>
            </a:solidFill>
          </a:ln>
        </p:spPr>
        <p:txBody>
          <a:bodyPr wrap="square" rtlCol="0" anchor="ctr">
            <a:spAutoFit/>
          </a:bodyPr>
          <a:lstStyle/>
          <a:p>
            <a:pPr algn="l"/>
            <a:endParaRPr lang="en-CA" sz="2400" dirty="0"/>
          </a:p>
        </p:txBody>
      </p:sp>
      <p:sp>
        <p:nvSpPr>
          <p:cNvPr id="105" name="Rectangle 104"/>
          <p:cNvSpPr/>
          <p:nvPr/>
        </p:nvSpPr>
        <p:spPr>
          <a:xfrm>
            <a:off x="6989629" y="3733800"/>
            <a:ext cx="1944000" cy="2088000"/>
          </a:xfrm>
          <a:prstGeom prst="rect">
            <a:avLst/>
          </a:prstGeom>
          <a:ln w="25400">
            <a:solidFill>
              <a:schemeClr val="bg2"/>
            </a:solidFill>
          </a:ln>
        </p:spPr>
        <p:txBody>
          <a:bodyPr wrap="square" rtlCol="0" anchor="ctr">
            <a:spAutoFit/>
          </a:bodyPr>
          <a:lstStyle/>
          <a:p>
            <a:pPr algn="l"/>
            <a:endParaRPr lang="en-CA" sz="2400" dirty="0"/>
          </a:p>
        </p:txBody>
      </p:sp>
      <p:sp>
        <p:nvSpPr>
          <p:cNvPr id="106" name="Rectangle 105"/>
          <p:cNvSpPr/>
          <p:nvPr/>
        </p:nvSpPr>
        <p:spPr>
          <a:xfrm>
            <a:off x="559078" y="3733800"/>
            <a:ext cx="2088000" cy="2232000"/>
          </a:xfrm>
          <a:prstGeom prst="rect">
            <a:avLst/>
          </a:prstGeom>
          <a:ln w="25400">
            <a:solidFill>
              <a:schemeClr val="bg2"/>
            </a:solidFill>
          </a:ln>
        </p:spPr>
        <p:txBody>
          <a:bodyPr wrap="square" rtlCol="0" anchor="ctr">
            <a:spAutoFit/>
          </a:bodyPr>
          <a:lstStyle/>
          <a:p>
            <a:pPr algn="l"/>
            <a:endParaRPr lang="en-CA" sz="2400" dirty="0"/>
          </a:p>
        </p:txBody>
      </p:sp>
      <p:sp>
        <p:nvSpPr>
          <p:cNvPr id="108" name="Rectangle 107"/>
          <p:cNvSpPr/>
          <p:nvPr/>
        </p:nvSpPr>
        <p:spPr>
          <a:xfrm>
            <a:off x="1100930" y="4854714"/>
            <a:ext cx="1357092" cy="707886"/>
          </a:xfrm>
          <a:prstGeom prst="rect">
            <a:avLst/>
          </a:prstGeom>
          <a:ln>
            <a:noFill/>
          </a:ln>
        </p:spPr>
        <p:txBody>
          <a:bodyPr wrap="square">
            <a:spAutoFit/>
          </a:bodyPr>
          <a:lstStyle/>
          <a:p>
            <a:r>
              <a:rPr lang="en-US" altLang="en-US" sz="4000" i="1" dirty="0" err="1">
                <a:solidFill>
                  <a:schemeClr val="bg2"/>
                </a:solidFill>
                <a:cs typeface="Times New Roman" panose="02020603050405020304" pitchFamily="18" charset="0"/>
                <a:sym typeface="Symbol" panose="05050102010706020507" pitchFamily="18" charset="2"/>
              </a:rPr>
              <a:t>z</a:t>
            </a:r>
            <a:r>
              <a:rPr lang="en-US" altLang="en-US" sz="4000" i="1" baseline="-25000" dirty="0" err="1">
                <a:solidFill>
                  <a:schemeClr val="bg2"/>
                </a:solidFill>
                <a:cs typeface="Times New Roman" panose="02020603050405020304" pitchFamily="18" charset="0"/>
                <a:sym typeface="Symbol" panose="05050102010706020507" pitchFamily="18" charset="2"/>
              </a:rPr>
              <a:t>d,j</a:t>
            </a:r>
            <a:r>
              <a:rPr lang="en-US" altLang="en-US" sz="4000" i="1" baseline="-25000" dirty="0">
                <a:solidFill>
                  <a:schemeClr val="bg2"/>
                </a:solidFill>
                <a:cs typeface="Times New Roman" panose="02020603050405020304" pitchFamily="18" charset="0"/>
                <a:sym typeface="Symbol" panose="05050102010706020507" pitchFamily="18" charset="2"/>
              </a:rPr>
              <a:t></a:t>
            </a:r>
            <a:endParaRPr lang="en-CA" sz="4000" dirty="0">
              <a:solidFill>
                <a:schemeClr val="bg2"/>
              </a:solidFill>
            </a:endParaRPr>
          </a:p>
        </p:txBody>
      </p:sp>
      <p:sp>
        <p:nvSpPr>
          <p:cNvPr id="211" name="Text Box 33"/>
          <p:cNvSpPr txBox="1">
            <a:spLocks noChangeArrowheads="1"/>
          </p:cNvSpPr>
          <p:nvPr/>
        </p:nvSpPr>
        <p:spPr bwMode="auto">
          <a:xfrm>
            <a:off x="455565" y="2760821"/>
            <a:ext cx="9698657" cy="523220"/>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Actually, this is the definition of matrix multiplication. </a:t>
            </a:r>
            <a:endParaRPr lang="en-CA" sz="2800" dirty="0">
              <a:solidFill>
                <a:schemeClr val="bg2"/>
              </a:solidFill>
              <a:latin typeface="Times New Roman" panose="02020603050405020304" pitchFamily="18" charset="0"/>
              <a:cs typeface="Times New Roman" panose="02020603050405020304" pitchFamily="18" charset="0"/>
            </a:endParaRPr>
          </a:p>
        </p:txBody>
      </p:sp>
      <p:sp>
        <p:nvSpPr>
          <p:cNvPr id="212" name="Text Box 33"/>
          <p:cNvSpPr txBox="1">
            <a:spLocks noChangeArrowheads="1"/>
          </p:cNvSpPr>
          <p:nvPr/>
        </p:nvSpPr>
        <p:spPr bwMode="auto">
          <a:xfrm>
            <a:off x="1924622" y="2015883"/>
            <a:ext cx="5791200" cy="707886"/>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000" dirty="0">
                <a:solidFill>
                  <a:schemeClr val="bg2"/>
                </a:solidFill>
                <a:latin typeface="Times New Roman" panose="02020603050405020304" pitchFamily="18" charset="0"/>
                <a:cs typeface="Times New Roman" panose="02020603050405020304" pitchFamily="18" charset="0"/>
              </a:rPr>
              <a:t> </a:t>
            </a:r>
            <a:r>
              <a:rPr lang="en-US" altLang="en-US" sz="4000" i="1"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z</a:t>
            </a:r>
            <a:r>
              <a:rPr lang="en-US" altLang="en-US" sz="4000" i="1" baseline="-25000"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d,j</a:t>
            </a:r>
            <a:r>
              <a:rPr lang="en-US" altLang="en-US" sz="4000" i="1"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4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 =        </a:t>
            </a:r>
            <a:r>
              <a:rPr lang="en-US" sz="4000" i="1"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4000" i="1" baseline="-25000"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d,i</a:t>
            </a:r>
            <a:r>
              <a:rPr lang="en-US" altLang="en-US" sz="4000" i="1"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4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4000" i="1"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4000" i="1" baseline="-25000"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4000" i="1"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a:t>
            </a:r>
          </a:p>
        </p:txBody>
      </p:sp>
      <p:sp>
        <p:nvSpPr>
          <p:cNvPr id="213" name="Text Box 33"/>
          <p:cNvSpPr txBox="1">
            <a:spLocks noChangeArrowheads="1"/>
          </p:cNvSpPr>
          <p:nvPr/>
        </p:nvSpPr>
        <p:spPr bwMode="auto">
          <a:xfrm>
            <a:off x="3483861" y="1981200"/>
            <a:ext cx="1114200" cy="769441"/>
          </a:xfrm>
          <a:prstGeom prst="rect">
            <a:avLst/>
          </a:prstGeom>
          <a:noFill/>
          <a:ln w="38100" cap="sq">
            <a:noFill/>
            <a:miter lim="800000"/>
            <a:headEnd/>
            <a:tailEnd/>
          </a:ln>
          <a:extLst>
            <a:ext uri="{909E8E84-426E-40DD-AFC4-6F175D3DCCD1}">
              <a14:hiddenFill xmlns:a14="http://schemas.microsoft.com/office/drawing/2010/main">
                <a:solidFill>
                  <a:srgbClr val="FFFFFF"/>
                </a:solidFill>
              </a14:hiddenFill>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44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4400" baseline="-25000" dirty="0" err="1">
                <a:solidFill>
                  <a:schemeClr val="bg2"/>
                </a:solidFill>
                <a:latin typeface="Times New Roman" panose="02020603050405020304" pitchFamily="18" charset="0"/>
                <a:cs typeface="Times New Roman" panose="02020603050405020304" pitchFamily="18" charset="0"/>
                <a:sym typeface="Symbol" panose="05050102010706020507" pitchFamily="18" charset="2"/>
              </a:rPr>
              <a:t>i</a:t>
            </a:r>
            <a:endParaRPr lang="en-US" altLang="en-US" sz="4400" i="1" baseline="-25000" dirty="0">
              <a:solidFill>
                <a:schemeClr val="bg2"/>
              </a:solidFill>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111" name="Group 110"/>
          <p:cNvGrpSpPr/>
          <p:nvPr/>
        </p:nvGrpSpPr>
        <p:grpSpPr>
          <a:xfrm>
            <a:off x="863687" y="3733800"/>
            <a:ext cx="6759135" cy="2088000"/>
            <a:chOff x="996465" y="4572000"/>
            <a:chExt cx="6759135" cy="2088000"/>
          </a:xfrm>
        </p:grpSpPr>
        <p:sp>
          <p:nvSpPr>
            <p:cNvPr id="112" name="TextBox 111"/>
            <p:cNvSpPr txBox="1"/>
            <p:nvPr/>
          </p:nvSpPr>
          <p:spPr>
            <a:xfrm>
              <a:off x="4075800" y="5458260"/>
              <a:ext cx="1944000" cy="288000"/>
            </a:xfrm>
            <a:prstGeom prst="rect">
              <a:avLst/>
            </a:prstGeom>
            <a:noFill/>
            <a:ln w="25400">
              <a:solidFill>
                <a:schemeClr val="bg2"/>
              </a:solidFill>
            </a:ln>
          </p:spPr>
          <p:txBody>
            <a:bodyPr wrap="square" rtlCol="0">
              <a:spAutoFit/>
            </a:bodyPr>
            <a:lstStyle/>
            <a:p>
              <a:endParaRPr lang="en-CA" sz="1600" dirty="0">
                <a:solidFill>
                  <a:schemeClr val="bg2"/>
                </a:solidFill>
              </a:endParaRPr>
            </a:p>
          </p:txBody>
        </p:sp>
        <p:sp>
          <p:nvSpPr>
            <p:cNvPr id="113" name="TextBox 112"/>
            <p:cNvSpPr txBox="1"/>
            <p:nvPr/>
          </p:nvSpPr>
          <p:spPr>
            <a:xfrm>
              <a:off x="7467600" y="4572000"/>
              <a:ext cx="288000" cy="2088000"/>
            </a:xfrm>
            <a:prstGeom prst="rect">
              <a:avLst/>
            </a:prstGeom>
            <a:noFill/>
            <a:ln w="25400">
              <a:solidFill>
                <a:schemeClr val="bg2"/>
              </a:solidFill>
            </a:ln>
          </p:spPr>
          <p:txBody>
            <a:bodyPr wrap="square" rtlCol="0">
              <a:spAutoFit/>
            </a:bodyPr>
            <a:lstStyle/>
            <a:p>
              <a:endParaRPr lang="en-CA" sz="1600" dirty="0">
                <a:solidFill>
                  <a:schemeClr val="bg2"/>
                </a:solidFill>
              </a:endParaRPr>
            </a:p>
          </p:txBody>
        </p:sp>
        <p:sp>
          <p:nvSpPr>
            <p:cNvPr id="114" name="TextBox 113"/>
            <p:cNvSpPr txBox="1"/>
            <p:nvPr/>
          </p:nvSpPr>
          <p:spPr>
            <a:xfrm>
              <a:off x="996465" y="5481705"/>
              <a:ext cx="288000" cy="288000"/>
            </a:xfrm>
            <a:prstGeom prst="rect">
              <a:avLst/>
            </a:prstGeom>
            <a:noFill/>
            <a:ln w="25400">
              <a:solidFill>
                <a:schemeClr val="bg2"/>
              </a:solidFill>
            </a:ln>
          </p:spPr>
          <p:txBody>
            <a:bodyPr wrap="square" rtlCol="0">
              <a:spAutoFit/>
            </a:bodyPr>
            <a:lstStyle/>
            <a:p>
              <a:endParaRPr lang="en-CA" sz="1600" dirty="0">
                <a:solidFill>
                  <a:schemeClr val="bg2"/>
                </a:solidFill>
              </a:endParaRPr>
            </a:p>
          </p:txBody>
        </p:sp>
      </p:grpSp>
      <p:cxnSp>
        <p:nvCxnSpPr>
          <p:cNvPr id="155" name="Straight Arrow Connector 154"/>
          <p:cNvCxnSpPr/>
          <p:nvPr/>
        </p:nvCxnSpPr>
        <p:spPr bwMode="auto">
          <a:xfrm flipV="1">
            <a:off x="4137049" y="4748624"/>
            <a:ext cx="1632563" cy="0"/>
          </a:xfrm>
          <a:prstGeom prst="straightConnector1">
            <a:avLst/>
          </a:prstGeom>
          <a:noFill/>
          <a:ln w="38100" cap="sq" cmpd="sng" algn="ctr">
            <a:solidFill>
              <a:schemeClr val="bg2"/>
            </a:solidFill>
            <a:prstDash val="solid"/>
            <a:round/>
            <a:headEnd type="none" w="med" len="med"/>
            <a:tailEnd type="triangle"/>
          </a:ln>
          <a:effectLst/>
        </p:spPr>
      </p:cxnSp>
      <p:cxnSp>
        <p:nvCxnSpPr>
          <p:cNvPr id="156" name="Straight Arrow Connector 155"/>
          <p:cNvCxnSpPr/>
          <p:nvPr/>
        </p:nvCxnSpPr>
        <p:spPr bwMode="auto">
          <a:xfrm flipH="1">
            <a:off x="7490750" y="3962400"/>
            <a:ext cx="1" cy="1676402"/>
          </a:xfrm>
          <a:prstGeom prst="straightConnector1">
            <a:avLst/>
          </a:prstGeom>
          <a:noFill/>
          <a:ln w="38100" cap="sq" cmpd="sng" algn="ctr">
            <a:solidFill>
              <a:schemeClr val="bg2"/>
            </a:solidFill>
            <a:prstDash val="solid"/>
            <a:round/>
            <a:headEnd type="none" w="med" len="med"/>
            <a:tailEnd type="triangle"/>
          </a:ln>
          <a:effectLst/>
        </p:spPr>
      </p:cxnSp>
      <p:sp>
        <p:nvSpPr>
          <p:cNvPr id="157" name="Rectangle 156"/>
          <p:cNvSpPr/>
          <p:nvPr/>
        </p:nvSpPr>
        <p:spPr>
          <a:xfrm>
            <a:off x="4439222" y="4800600"/>
            <a:ext cx="1357092" cy="707886"/>
          </a:xfrm>
          <a:prstGeom prst="rect">
            <a:avLst/>
          </a:prstGeom>
          <a:ln>
            <a:noFill/>
          </a:ln>
        </p:spPr>
        <p:txBody>
          <a:bodyPr wrap="square">
            <a:spAutoFit/>
          </a:bodyPr>
          <a:lstStyle/>
          <a:p>
            <a:r>
              <a:rPr lang="en-US" altLang="en-US" sz="4000" i="1" dirty="0" err="1">
                <a:solidFill>
                  <a:schemeClr val="bg2"/>
                </a:solidFill>
                <a:cs typeface="Times New Roman" panose="02020603050405020304" pitchFamily="18" charset="0"/>
                <a:sym typeface="Symbol" panose="05050102010706020507" pitchFamily="18" charset="2"/>
              </a:rPr>
              <a:t>x</a:t>
            </a:r>
            <a:r>
              <a:rPr lang="en-US" altLang="en-US" sz="4000" i="1" baseline="-25000" dirty="0" err="1">
                <a:solidFill>
                  <a:schemeClr val="bg2"/>
                </a:solidFill>
                <a:cs typeface="Times New Roman" panose="02020603050405020304" pitchFamily="18" charset="0"/>
                <a:sym typeface="Symbol" panose="05050102010706020507" pitchFamily="18" charset="2"/>
              </a:rPr>
              <a:t>d,i</a:t>
            </a:r>
            <a:r>
              <a:rPr lang="en-US" altLang="en-US" sz="4000" i="1" baseline="-25000" dirty="0">
                <a:solidFill>
                  <a:schemeClr val="bg2"/>
                </a:solidFill>
                <a:cs typeface="Times New Roman" panose="02020603050405020304" pitchFamily="18" charset="0"/>
                <a:sym typeface="Symbol" panose="05050102010706020507" pitchFamily="18" charset="2"/>
              </a:rPr>
              <a:t></a:t>
            </a:r>
            <a:endParaRPr lang="en-CA" sz="4000" dirty="0">
              <a:solidFill>
                <a:schemeClr val="bg2"/>
              </a:solidFill>
            </a:endParaRPr>
          </a:p>
        </p:txBody>
      </p:sp>
      <p:sp>
        <p:nvSpPr>
          <p:cNvPr id="159" name="Rectangle 158"/>
          <p:cNvSpPr/>
          <p:nvPr/>
        </p:nvSpPr>
        <p:spPr>
          <a:xfrm>
            <a:off x="7730330" y="4702314"/>
            <a:ext cx="1357092" cy="707886"/>
          </a:xfrm>
          <a:prstGeom prst="rect">
            <a:avLst/>
          </a:prstGeom>
          <a:ln>
            <a:noFill/>
          </a:ln>
        </p:spPr>
        <p:txBody>
          <a:bodyPr wrap="square">
            <a:spAutoFit/>
          </a:bodyPr>
          <a:lstStyle/>
          <a:p>
            <a:r>
              <a:rPr lang="en-US" altLang="en-US" sz="4000" i="1" dirty="0" err="1">
                <a:solidFill>
                  <a:schemeClr val="bg2"/>
                </a:solidFill>
                <a:cs typeface="Times New Roman" panose="02020603050405020304" pitchFamily="18" charset="0"/>
                <a:sym typeface="Symbol" panose="05050102010706020507" pitchFamily="18" charset="2"/>
              </a:rPr>
              <a:t>w</a:t>
            </a:r>
            <a:r>
              <a:rPr lang="en-US" altLang="en-US" sz="4000" i="1" baseline="-25000" dirty="0" err="1">
                <a:solidFill>
                  <a:schemeClr val="bg2"/>
                </a:solidFill>
                <a:cs typeface="Times New Roman" panose="02020603050405020304" pitchFamily="18" charset="0"/>
                <a:sym typeface="Symbol" panose="05050102010706020507" pitchFamily="18" charset="2"/>
              </a:rPr>
              <a:t>i,j</a:t>
            </a:r>
            <a:r>
              <a:rPr lang="en-US" altLang="en-US" sz="4000" i="1" baseline="-25000" dirty="0">
                <a:solidFill>
                  <a:schemeClr val="bg2"/>
                </a:solidFill>
                <a:cs typeface="Times New Roman" panose="02020603050405020304" pitchFamily="18" charset="0"/>
                <a:sym typeface="Symbol" panose="05050102010706020507" pitchFamily="18" charset="2"/>
              </a:rPr>
              <a:t></a:t>
            </a:r>
            <a:endParaRPr lang="en-CA" sz="4000" dirty="0">
              <a:solidFill>
                <a:schemeClr val="bg2"/>
              </a:solidFill>
            </a:endParaRPr>
          </a:p>
        </p:txBody>
      </p:sp>
      <p:sp>
        <p:nvSpPr>
          <p:cNvPr id="163" name="Rectangle 162"/>
          <p:cNvSpPr/>
          <p:nvPr/>
        </p:nvSpPr>
        <p:spPr>
          <a:xfrm>
            <a:off x="152400" y="4495800"/>
            <a:ext cx="400622" cy="475655"/>
          </a:xfrm>
          <a:prstGeom prst="rect">
            <a:avLst/>
          </a:prstGeom>
          <a:ln>
            <a:noFill/>
          </a:ln>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sp>
        <p:nvSpPr>
          <p:cNvPr id="164" name="Rectangle 163"/>
          <p:cNvSpPr/>
          <p:nvPr/>
        </p:nvSpPr>
        <p:spPr>
          <a:xfrm>
            <a:off x="825627" y="3220579"/>
            <a:ext cx="284052" cy="523220"/>
          </a:xfrm>
          <a:prstGeom prst="rect">
            <a:avLst/>
          </a:prstGeom>
          <a:ln>
            <a:noFill/>
          </a:ln>
        </p:spPr>
        <p:txBody>
          <a:bodyPr wrap="none">
            <a:spAutoFit/>
          </a:bodyPr>
          <a:lstStyle/>
          <a:p>
            <a:r>
              <a:rPr lang="en-US" i="1" dirty="0">
                <a:solidFill>
                  <a:schemeClr val="bg2"/>
                </a:solidFill>
                <a:sym typeface="Symbol" panose="05050102010706020507" pitchFamily="18" charset="2"/>
              </a:rPr>
              <a:t>j</a:t>
            </a:r>
            <a:endParaRPr lang="en-CA" dirty="0">
              <a:solidFill>
                <a:schemeClr val="bg2"/>
              </a:solidFill>
            </a:endParaRPr>
          </a:p>
        </p:txBody>
      </p:sp>
      <p:sp>
        <p:nvSpPr>
          <p:cNvPr id="165" name="Rectangle 164"/>
          <p:cNvSpPr/>
          <p:nvPr/>
        </p:nvSpPr>
        <p:spPr>
          <a:xfrm>
            <a:off x="3506936" y="4480224"/>
            <a:ext cx="364202" cy="523220"/>
          </a:xfrm>
          <a:prstGeom prst="rect">
            <a:avLst/>
          </a:prstGeom>
          <a:ln>
            <a:noFill/>
          </a:ln>
        </p:spPr>
        <p:txBody>
          <a:bodyPr wrap="none">
            <a:spAutoFit/>
          </a:bodyPr>
          <a:lstStyle/>
          <a:p>
            <a:r>
              <a:rPr lang="en-US" i="1" dirty="0">
                <a:solidFill>
                  <a:schemeClr val="bg2"/>
                </a:solidFill>
                <a:sym typeface="Symbol" panose="05050102010706020507" pitchFamily="18" charset="2"/>
              </a:rPr>
              <a:t>d</a:t>
            </a:r>
            <a:endParaRPr lang="en-CA" dirty="0">
              <a:solidFill>
                <a:schemeClr val="bg2"/>
              </a:solidFill>
            </a:endParaRPr>
          </a:p>
        </p:txBody>
      </p:sp>
      <p:sp>
        <p:nvSpPr>
          <p:cNvPr id="172" name="Rectangle 171"/>
          <p:cNvSpPr/>
          <p:nvPr/>
        </p:nvSpPr>
        <p:spPr>
          <a:xfrm>
            <a:off x="6669770" y="5039380"/>
            <a:ext cx="284052" cy="523220"/>
          </a:xfrm>
          <a:prstGeom prst="rect">
            <a:avLst/>
          </a:prstGeom>
          <a:ln>
            <a:noFill/>
          </a:ln>
        </p:spPr>
        <p:txBody>
          <a:bodyPr wrap="none">
            <a:spAutoFit/>
          </a:bodyPr>
          <a:lstStyle/>
          <a:p>
            <a:r>
              <a:rPr lang="en-US" i="1" dirty="0">
                <a:solidFill>
                  <a:schemeClr val="bg2"/>
                </a:solidFill>
                <a:sym typeface="Symbol" panose="05050102010706020507" pitchFamily="18" charset="2"/>
              </a:rPr>
              <a:t>i</a:t>
            </a:r>
            <a:endParaRPr lang="en-CA" dirty="0">
              <a:solidFill>
                <a:schemeClr val="bg2"/>
              </a:solidFill>
            </a:endParaRPr>
          </a:p>
        </p:txBody>
      </p:sp>
      <p:sp>
        <p:nvSpPr>
          <p:cNvPr id="173" name="Rectangle 172"/>
          <p:cNvSpPr/>
          <p:nvPr/>
        </p:nvSpPr>
        <p:spPr>
          <a:xfrm>
            <a:off x="5353622" y="3200400"/>
            <a:ext cx="284052" cy="523220"/>
          </a:xfrm>
          <a:prstGeom prst="rect">
            <a:avLst/>
          </a:prstGeom>
          <a:ln>
            <a:noFill/>
          </a:ln>
        </p:spPr>
        <p:txBody>
          <a:bodyPr wrap="none">
            <a:spAutoFit/>
          </a:bodyPr>
          <a:lstStyle/>
          <a:p>
            <a:r>
              <a:rPr lang="en-US" i="1" dirty="0">
                <a:solidFill>
                  <a:schemeClr val="bg2"/>
                </a:solidFill>
                <a:sym typeface="Symbol" panose="05050102010706020507" pitchFamily="18" charset="2"/>
              </a:rPr>
              <a:t>i</a:t>
            </a:r>
            <a:endParaRPr lang="en-CA" dirty="0">
              <a:solidFill>
                <a:schemeClr val="bg2"/>
              </a:solidFill>
            </a:endParaRPr>
          </a:p>
        </p:txBody>
      </p:sp>
      <p:sp>
        <p:nvSpPr>
          <p:cNvPr id="177" name="Rectangle 176"/>
          <p:cNvSpPr/>
          <p:nvPr/>
        </p:nvSpPr>
        <p:spPr>
          <a:xfrm>
            <a:off x="7355570" y="3134380"/>
            <a:ext cx="284052" cy="523220"/>
          </a:xfrm>
          <a:prstGeom prst="rect">
            <a:avLst/>
          </a:prstGeom>
          <a:ln>
            <a:noFill/>
          </a:ln>
        </p:spPr>
        <p:txBody>
          <a:bodyPr wrap="none">
            <a:spAutoFit/>
          </a:bodyPr>
          <a:lstStyle/>
          <a:p>
            <a:r>
              <a:rPr lang="en-US" i="1" dirty="0">
                <a:solidFill>
                  <a:schemeClr val="bg2"/>
                </a:solidFill>
                <a:sym typeface="Symbol" panose="05050102010706020507" pitchFamily="18" charset="2"/>
              </a:rPr>
              <a:t>j</a:t>
            </a:r>
            <a:endParaRPr lang="en-CA" dirty="0">
              <a:solidFill>
                <a:schemeClr val="bg2"/>
              </a:solidFill>
            </a:endParaRPr>
          </a:p>
        </p:txBody>
      </p:sp>
      <p:sp>
        <p:nvSpPr>
          <p:cNvPr id="183" name="Rectangle 182"/>
          <p:cNvSpPr/>
          <p:nvPr/>
        </p:nvSpPr>
        <p:spPr>
          <a:xfrm>
            <a:off x="2947417" y="4438917"/>
            <a:ext cx="444352" cy="646331"/>
          </a:xfrm>
          <a:prstGeom prst="rect">
            <a:avLst/>
          </a:prstGeom>
          <a:ln>
            <a:noFill/>
          </a:ln>
        </p:spPr>
        <p:txBody>
          <a:bodyPr wrap="none">
            <a:spAutoFit/>
          </a:bodyPr>
          <a:lstStyle/>
          <a:p>
            <a:r>
              <a:rPr lang="en-US" altLang="en-US" sz="3600" dirty="0">
                <a:solidFill>
                  <a:schemeClr val="bg2"/>
                </a:solidFill>
                <a:cs typeface="Times New Roman" panose="02020603050405020304" pitchFamily="18" charset="0"/>
                <a:sym typeface="Symbol" panose="05050102010706020507" pitchFamily="18" charset="2"/>
              </a:rPr>
              <a:t>=</a:t>
            </a:r>
            <a:endParaRPr lang="en-CA" sz="3600" dirty="0">
              <a:solidFill>
                <a:schemeClr val="bg2"/>
              </a:solidFill>
            </a:endParaRPr>
          </a:p>
        </p:txBody>
      </p:sp>
      <p:sp>
        <p:nvSpPr>
          <p:cNvPr id="184" name="Rectangle 183"/>
          <p:cNvSpPr/>
          <p:nvPr/>
        </p:nvSpPr>
        <p:spPr>
          <a:xfrm>
            <a:off x="6268022" y="4419600"/>
            <a:ext cx="437940" cy="646331"/>
          </a:xfrm>
          <a:prstGeom prst="rect">
            <a:avLst/>
          </a:prstGeom>
          <a:ln>
            <a:noFill/>
          </a:ln>
        </p:spPr>
        <p:txBody>
          <a:bodyPr wrap="none">
            <a:spAutoFit/>
          </a:bodyPr>
          <a:lstStyle/>
          <a:p>
            <a:r>
              <a:rPr lang="en-CA" altLang="en-US" sz="3600" dirty="0">
                <a:solidFill>
                  <a:schemeClr val="bg2"/>
                </a:solidFill>
                <a:cs typeface="Times New Roman" panose="02020603050405020304" pitchFamily="18" charset="0"/>
                <a:sym typeface="Symbol" panose="05050102010706020507" pitchFamily="18" charset="2"/>
              </a:rPr>
              <a:t></a:t>
            </a:r>
            <a:endParaRPr lang="en-CA" sz="3600" dirty="0">
              <a:solidFill>
                <a:schemeClr val="bg2"/>
              </a:solidFill>
            </a:endParaRPr>
          </a:p>
        </p:txBody>
      </p:sp>
    </p:spTree>
    <p:extLst>
      <p:ext uri="{BB962C8B-B14F-4D97-AF65-F5344CB8AC3E}">
        <p14:creationId xmlns:p14="http://schemas.microsoft.com/office/powerpoint/2010/main" val="39626477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11"/>
                                        </p:tgtEl>
                                        <p:attrNameLst>
                                          <p:attrName>style.visibility</p:attrName>
                                        </p:attrNameLst>
                                      </p:cBhvr>
                                      <p:to>
                                        <p:strVal val="visible"/>
                                      </p:to>
                                    </p:set>
                                    <p:anim calcmode="lin" valueType="num">
                                      <p:cBhvr additive="base">
                                        <p:cTn id="7" dur="500" fill="hold"/>
                                        <p:tgtEl>
                                          <p:spTgt spid="211"/>
                                        </p:tgtEl>
                                        <p:attrNameLst>
                                          <p:attrName>ppt_x</p:attrName>
                                        </p:attrNameLst>
                                      </p:cBhvr>
                                      <p:tavLst>
                                        <p:tav tm="0">
                                          <p:val>
                                            <p:strVal val="0-#ppt_w/2"/>
                                          </p:val>
                                        </p:tav>
                                        <p:tav tm="100000">
                                          <p:val>
                                            <p:strVal val="#ppt_x"/>
                                          </p:val>
                                        </p:tav>
                                      </p:tavLst>
                                    </p:anim>
                                    <p:anim calcmode="lin" valueType="num">
                                      <p:cBhvr additive="base">
                                        <p:cTn id="8" dur="500" fill="hold"/>
                                        <p:tgtEl>
                                          <p:spTgt spid="21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11"/>
                                        </p:tgtEl>
                                        <p:attrNameLst>
                                          <p:attrName>style.visibility</p:attrName>
                                        </p:attrNameLst>
                                      </p:cBhvr>
                                      <p:to>
                                        <p:strVal val="visible"/>
                                      </p:to>
                                    </p:set>
                                    <p:anim calcmode="lin" valueType="num">
                                      <p:cBhvr additive="base">
                                        <p:cTn id="13" dur="500" fill="hold"/>
                                        <p:tgtEl>
                                          <p:spTgt spid="111"/>
                                        </p:tgtEl>
                                        <p:attrNameLst>
                                          <p:attrName>ppt_x</p:attrName>
                                        </p:attrNameLst>
                                      </p:cBhvr>
                                      <p:tavLst>
                                        <p:tav tm="0">
                                          <p:val>
                                            <p:strVal val="0-#ppt_w/2"/>
                                          </p:val>
                                        </p:tav>
                                        <p:tav tm="100000">
                                          <p:val>
                                            <p:strVal val="#ppt_x"/>
                                          </p:val>
                                        </p:tav>
                                      </p:tavLst>
                                    </p:anim>
                                    <p:anim calcmode="lin" valueType="num">
                                      <p:cBhvr additive="base">
                                        <p:cTn id="14" dur="500" fill="hold"/>
                                        <p:tgtEl>
                                          <p:spTgt spid="11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5"/>
                                        </p:tgtEl>
                                        <p:attrNameLst>
                                          <p:attrName>style.visibility</p:attrName>
                                        </p:attrNameLst>
                                      </p:cBhvr>
                                      <p:to>
                                        <p:strVal val="visible"/>
                                      </p:to>
                                    </p:set>
                                    <p:anim calcmode="lin" valueType="num">
                                      <p:cBhvr additive="base">
                                        <p:cTn id="19" dur="500" fill="hold"/>
                                        <p:tgtEl>
                                          <p:spTgt spid="155"/>
                                        </p:tgtEl>
                                        <p:attrNameLst>
                                          <p:attrName>ppt_x</p:attrName>
                                        </p:attrNameLst>
                                      </p:cBhvr>
                                      <p:tavLst>
                                        <p:tav tm="0">
                                          <p:val>
                                            <p:strVal val="0-#ppt_w/2"/>
                                          </p:val>
                                        </p:tav>
                                        <p:tav tm="100000">
                                          <p:val>
                                            <p:strVal val="#ppt_x"/>
                                          </p:val>
                                        </p:tav>
                                      </p:tavLst>
                                    </p:anim>
                                    <p:anim calcmode="lin" valueType="num">
                                      <p:cBhvr additive="base">
                                        <p:cTn id="20" dur="500" fill="hold"/>
                                        <p:tgtEl>
                                          <p:spTgt spid="155"/>
                                        </p:tgtEl>
                                        <p:attrNameLst>
                                          <p:attrName>ppt_y</p:attrName>
                                        </p:attrNameLst>
                                      </p:cBhvr>
                                      <p:tavLst>
                                        <p:tav tm="0">
                                          <p:val>
                                            <p:strVal val="#ppt_y"/>
                                          </p:val>
                                        </p:tav>
                                        <p:tav tm="100000">
                                          <p:val>
                                            <p:strVal val="#ppt_y"/>
                                          </p:val>
                                        </p:tav>
                                      </p:tavLst>
                                    </p:anim>
                                  </p:childTnLst>
                                </p:cTn>
                              </p:par>
                              <p:par>
                                <p:cTn id="21" presetID="2" presetClass="entr" presetSubtype="1" fill="hold" nodeType="withEffect">
                                  <p:stCondLst>
                                    <p:cond delay="0"/>
                                  </p:stCondLst>
                                  <p:childTnLst>
                                    <p:set>
                                      <p:cBhvr>
                                        <p:cTn id="22" dur="1" fill="hold">
                                          <p:stCondLst>
                                            <p:cond delay="0"/>
                                          </p:stCondLst>
                                        </p:cTn>
                                        <p:tgtEl>
                                          <p:spTgt spid="156"/>
                                        </p:tgtEl>
                                        <p:attrNameLst>
                                          <p:attrName>style.visibility</p:attrName>
                                        </p:attrNameLst>
                                      </p:cBhvr>
                                      <p:to>
                                        <p:strVal val="visible"/>
                                      </p:to>
                                    </p:set>
                                    <p:anim calcmode="lin" valueType="num">
                                      <p:cBhvr additive="base">
                                        <p:cTn id="23" dur="500" fill="hold"/>
                                        <p:tgtEl>
                                          <p:spTgt spid="156"/>
                                        </p:tgtEl>
                                        <p:attrNameLst>
                                          <p:attrName>ppt_x</p:attrName>
                                        </p:attrNameLst>
                                      </p:cBhvr>
                                      <p:tavLst>
                                        <p:tav tm="0">
                                          <p:val>
                                            <p:strVal val="#ppt_x"/>
                                          </p:val>
                                        </p:tav>
                                        <p:tav tm="100000">
                                          <p:val>
                                            <p:strVal val="#ppt_x"/>
                                          </p:val>
                                        </p:tav>
                                      </p:tavLst>
                                    </p:anim>
                                    <p:anim calcmode="lin" valueType="num">
                                      <p:cBhvr additive="base">
                                        <p:cTn id="24" dur="500" fill="hold"/>
                                        <p:tgtEl>
                                          <p:spTgt spid="156"/>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1" grpId="0"/>
    </p:bldLst>
  </p:timing>
</p:sld>
</file>

<file path=ppt/slides/slide579.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cxnSp>
        <p:nvCxnSpPr>
          <p:cNvPr id="4" name="Straight Connector 3"/>
          <p:cNvCxnSpPr/>
          <p:nvPr/>
        </p:nvCxnSpPr>
        <p:spPr bwMode="auto">
          <a:xfrm>
            <a:off x="438242" y="228600"/>
            <a:ext cx="0" cy="3979545"/>
          </a:xfrm>
          <a:prstGeom prst="line">
            <a:avLst/>
          </a:prstGeom>
          <a:noFill/>
          <a:ln w="25400" cap="sq" cmpd="sng" algn="ctr">
            <a:solidFill>
              <a:schemeClr val="bg2"/>
            </a:solidFill>
            <a:prstDash val="solid"/>
            <a:round/>
            <a:headEnd type="none" w="med" len="med"/>
            <a:tailEnd type="none" w="med" len="med"/>
          </a:ln>
          <a:effectLst/>
        </p:spPr>
      </p:cxnSp>
      <p:cxnSp>
        <p:nvCxnSpPr>
          <p:cNvPr id="78" name="Straight Connector 77"/>
          <p:cNvCxnSpPr/>
          <p:nvPr/>
        </p:nvCxnSpPr>
        <p:spPr bwMode="auto">
          <a:xfrm flipH="1">
            <a:off x="457200" y="4230707"/>
            <a:ext cx="8077200" cy="0"/>
          </a:xfrm>
          <a:prstGeom prst="line">
            <a:avLst/>
          </a:prstGeom>
          <a:noFill/>
          <a:ln w="25400" cap="sq" cmpd="sng" algn="ctr">
            <a:solidFill>
              <a:schemeClr val="bg2"/>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bg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153" name="Freeform 152"/>
          <p:cNvSpPr/>
          <p:nvPr/>
        </p:nvSpPr>
        <p:spPr>
          <a:xfrm>
            <a:off x="914400" y="838199"/>
            <a:ext cx="7429500" cy="2583313"/>
          </a:xfrm>
          <a:custGeom>
            <a:avLst/>
            <a:gdLst>
              <a:gd name="connsiteX0" fmla="*/ 0 w 7212330"/>
              <a:gd name="connsiteY0" fmla="*/ 0 h 3240405"/>
              <a:gd name="connsiteX1" fmla="*/ 3543300 w 7212330"/>
              <a:gd name="connsiteY1" fmla="*/ 2537460 h 3240405"/>
              <a:gd name="connsiteX2" fmla="*/ 7212330 w 7212330"/>
              <a:gd name="connsiteY2" fmla="*/ 3240405 h 3240405"/>
              <a:gd name="connsiteX0" fmla="*/ 0 w 7538085"/>
              <a:gd name="connsiteY0" fmla="*/ 0 h 2568178"/>
              <a:gd name="connsiteX1" fmla="*/ 3543300 w 7538085"/>
              <a:gd name="connsiteY1" fmla="*/ 2537460 h 2568178"/>
              <a:gd name="connsiteX2" fmla="*/ 7538085 w 7538085"/>
              <a:gd name="connsiteY2" fmla="*/ 1503045 h 2568178"/>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599319"/>
              <a:gd name="connsiteX1" fmla="*/ 3543300 w 7538085"/>
              <a:gd name="connsiteY1" fmla="*/ 2537460 h 2599319"/>
              <a:gd name="connsiteX2" fmla="*/ 7538085 w 7538085"/>
              <a:gd name="connsiteY2" fmla="*/ 1503045 h 2599319"/>
              <a:gd name="connsiteX0" fmla="*/ 0 w 7538085"/>
              <a:gd name="connsiteY0" fmla="*/ 0 h 2287722"/>
              <a:gd name="connsiteX1" fmla="*/ 3171825 w 7538085"/>
              <a:gd name="connsiteY1" fmla="*/ 2183130 h 2287722"/>
              <a:gd name="connsiteX2" fmla="*/ 7538085 w 7538085"/>
              <a:gd name="connsiteY2" fmla="*/ 1503045 h 2287722"/>
              <a:gd name="connsiteX0" fmla="*/ 0 w 7429500"/>
              <a:gd name="connsiteY0" fmla="*/ 0 h 2237473"/>
              <a:gd name="connsiteX1" fmla="*/ 3171825 w 7429500"/>
              <a:gd name="connsiteY1" fmla="*/ 2183130 h 2237473"/>
              <a:gd name="connsiteX2" fmla="*/ 7429500 w 7429500"/>
              <a:gd name="connsiteY2" fmla="*/ 1245870 h 2237473"/>
              <a:gd name="connsiteX0" fmla="*/ 0 w 7429500"/>
              <a:gd name="connsiteY0" fmla="*/ 0 h 2583313"/>
              <a:gd name="connsiteX1" fmla="*/ 4063365 w 7429500"/>
              <a:gd name="connsiteY1" fmla="*/ 2548890 h 2583313"/>
              <a:gd name="connsiteX2" fmla="*/ 7429500 w 7429500"/>
              <a:gd name="connsiteY2" fmla="*/ 1245870 h 2583313"/>
            </a:gdLst>
            <a:ahLst/>
            <a:cxnLst>
              <a:cxn ang="0">
                <a:pos x="connsiteX0" y="connsiteY0"/>
              </a:cxn>
              <a:cxn ang="0">
                <a:pos x="connsiteX1" y="connsiteY1"/>
              </a:cxn>
              <a:cxn ang="0">
                <a:pos x="connsiteX2" y="connsiteY2"/>
              </a:cxn>
            </a:cxnLst>
            <a:rect l="l" t="t" r="r" b="b"/>
            <a:pathLst>
              <a:path w="7429500" h="2583313">
                <a:moveTo>
                  <a:pt x="0" y="0"/>
                </a:moveTo>
                <a:cubicBezTo>
                  <a:pt x="1170622" y="998696"/>
                  <a:pt x="2825115" y="2341245"/>
                  <a:pt x="4063365" y="2548890"/>
                </a:cubicBezTo>
                <a:cubicBezTo>
                  <a:pt x="5301615" y="2756535"/>
                  <a:pt x="6676072" y="1987391"/>
                  <a:pt x="7429500" y="1245870"/>
                </a:cubicBezTo>
              </a:path>
            </a:pathLst>
          </a:custGeom>
          <a:noFill/>
          <a:ln>
            <a:solidFill>
              <a:schemeClr val="bg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Tree>
    <p:extLst>
      <p:ext uri="{BB962C8B-B14F-4D97-AF65-F5344CB8AC3E}">
        <p14:creationId xmlns:p14="http://schemas.microsoft.com/office/powerpoint/2010/main" val="159414313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cxnSp>
        <p:nvCxnSpPr>
          <p:cNvPr id="91" name="Straight Connector 90"/>
          <p:cNvCxnSpPr/>
          <p:nvPr/>
        </p:nvCxnSpPr>
        <p:spPr bwMode="auto">
          <a:xfrm flipV="1">
            <a:off x="751820" y="5105400"/>
            <a:ext cx="2790854" cy="265114"/>
          </a:xfrm>
          <a:prstGeom prst="line">
            <a:avLst/>
          </a:prstGeom>
          <a:noFill/>
          <a:ln w="12700" cap="sq" cmpd="sng" algn="ctr">
            <a:solidFill>
              <a:srgbClr val="66FF33"/>
            </a:solidFill>
            <a:prstDash val="solid"/>
            <a:round/>
            <a:headEnd type="none" w="med" len="med"/>
            <a:tailEnd type="none" w="med" len="med"/>
          </a:ln>
          <a:effectLst/>
        </p:spPr>
      </p:cxnSp>
      <p:sp>
        <p:nvSpPr>
          <p:cNvPr id="92" name="Text Box 33"/>
          <p:cNvSpPr txBox="1">
            <a:spLocks noChangeArrowheads="1"/>
          </p:cNvSpPr>
          <p:nvPr/>
        </p:nvSpPr>
        <p:spPr bwMode="auto">
          <a:xfrm>
            <a:off x="457200" y="4038600"/>
            <a:ext cx="6858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rPr>
              <a:t>y</a:t>
            </a:r>
            <a:r>
              <a:rPr lang="en-US" altLang="en-US" sz="2800" i="1" baseline="-25000" dirty="0" err="1">
                <a:solidFill>
                  <a:srgbClr val="FF00FF"/>
                </a:solidFill>
                <a:latin typeface="Times New Roman" pitchFamily="18" charset="0"/>
              </a:rPr>
              <a:t>d</a:t>
            </a:r>
            <a:r>
              <a:rPr lang="en-CA"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latin typeface="Times New Roman" pitchFamily="18" charset="0"/>
              </a:rPr>
              <a:t>…</a:t>
            </a:r>
            <a:r>
              <a:rPr lang="en-US" altLang="en-US" sz="2800" i="1" dirty="0">
                <a:solidFill>
                  <a:srgbClr val="FF00FF"/>
                </a:solidFill>
                <a:latin typeface="Times New Roman" pitchFamily="18" charset="0"/>
              </a:rPr>
              <a:t> </a:t>
            </a:r>
            <a:r>
              <a:rPr lang="en-CA" altLang="en-US" sz="2800" dirty="0">
                <a:latin typeface="Times New Roman"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endParaRPr lang="en-CA" altLang="en-US" sz="2800" dirty="0">
              <a:latin typeface="Times New Roman" pitchFamily="18" charset="0"/>
            </a:endParaRPr>
          </a:p>
        </p:txBody>
      </p:sp>
      <p:sp>
        <p:nvSpPr>
          <p:cNvPr id="93" name="Rectangle 92"/>
          <p:cNvSpPr/>
          <p:nvPr/>
        </p:nvSpPr>
        <p:spPr>
          <a:xfrm>
            <a:off x="3304917" y="2362200"/>
            <a:ext cx="5602816" cy="2246769"/>
          </a:xfrm>
          <a:prstGeom prst="rect">
            <a:avLst/>
          </a:prstGeom>
        </p:spPr>
        <p:txBody>
          <a:bodyPr wrap="none">
            <a:spAutoFit/>
          </a:bodyPr>
          <a:lstStyle/>
          <a:p>
            <a:pPr marL="457200" indent="-457200">
              <a:buFont typeface="Arial" panose="020B0604020202020204" pitchFamily="34" charset="0"/>
              <a:buChar char="•"/>
            </a:pPr>
            <a:r>
              <a:rPr lang="en-US" altLang="en-US" i="1" dirty="0" err="1">
                <a:solidFill>
                  <a:srgbClr val="FF00FF"/>
                </a:solidFill>
                <a:sym typeface="Symbol" panose="05050102010706020507" pitchFamily="18" charset="2"/>
              </a:rPr>
              <a:t>y</a:t>
            </a:r>
            <a:r>
              <a:rPr lang="en-US" altLang="en-US" i="1" baseline="-25000" dirty="0" err="1">
                <a:solidFill>
                  <a:srgbClr val="FF00FF"/>
                </a:solidFill>
                <a:sym typeface="Symbol" panose="05050102010706020507" pitchFamily="18" charset="2"/>
              </a:rPr>
              <a:t>d</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is likelihood of rain on day </a:t>
            </a:r>
            <a:r>
              <a:rPr lang="en-CA" altLang="en-US" i="1" dirty="0">
                <a:solidFill>
                  <a:srgbClr val="FF00FF"/>
                </a:solidFill>
                <a:sym typeface="Symbol" panose="05050102010706020507" pitchFamily="18" charset="2"/>
              </a:rPr>
              <a:t>d</a:t>
            </a:r>
            <a:r>
              <a:rPr lang="en-CA" altLang="en-US" dirty="0">
                <a:sym typeface="Symbol" panose="05050102010706020507" pitchFamily="18" charset="2"/>
              </a:rPr>
              <a:t>.</a:t>
            </a:r>
            <a:endParaRPr lang="en-US" altLang="en-US" i="1" dirty="0">
              <a:solidFill>
                <a:srgbClr val="FF00FF"/>
              </a:solidFill>
              <a:sym typeface="Symbol" panose="05050102010706020507" pitchFamily="18" charset="2"/>
            </a:endParaRPr>
          </a:p>
          <a:p>
            <a:pPr marL="457200" indent="-457200">
              <a:buFont typeface="Arial" panose="020B0604020202020204" pitchFamily="34" charset="0"/>
              <a:buChar char="•"/>
            </a:pPr>
            <a:r>
              <a:rPr lang="en-US" altLang="en-US" i="1" dirty="0">
                <a:solidFill>
                  <a:srgbClr val="FF00FF"/>
                </a:solidFill>
                <a:sym typeface="Symbol" panose="05050102010706020507" pitchFamily="18" charset="2"/>
              </a:rPr>
              <a:t>x</a:t>
            </a:r>
            <a:r>
              <a:rPr lang="en-US" altLang="en-US" baseline="-25000" dirty="0">
                <a:solidFill>
                  <a:srgbClr val="FF00FF"/>
                </a:solidFill>
                <a:sym typeface="Symbol" panose="05050102010706020507" pitchFamily="18" charset="2"/>
              </a:rPr>
              <a:t></a:t>
            </a:r>
            <a:r>
              <a:rPr lang="en-US" altLang="en-US" i="1" baseline="-25000" dirty="0">
                <a:solidFill>
                  <a:srgbClr val="FF00FF"/>
                </a:solidFill>
                <a:sym typeface="Symbol" panose="05050102010706020507" pitchFamily="18" charset="2"/>
              </a:rPr>
              <a:t>d</a:t>
            </a:r>
            <a:r>
              <a:rPr lang="en-US" altLang="en-US" i="1" baseline="-25000" dirty="0">
                <a:solidFill>
                  <a:srgbClr val="FF00FF"/>
                </a:solidFill>
              </a:rPr>
              <a:t>,1</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is whether there are clouds.</a:t>
            </a:r>
          </a:p>
          <a:p>
            <a:pPr marL="457200" indent="-457200">
              <a:buFont typeface="Arial" panose="020B0604020202020204" pitchFamily="34" charset="0"/>
              <a:buChar char="•"/>
            </a:pPr>
            <a:r>
              <a:rPr lang="en-US" altLang="en-US" i="1" dirty="0">
                <a:solidFill>
                  <a:srgbClr val="FF00FF"/>
                </a:solidFill>
                <a:sym typeface="Symbol" panose="05050102010706020507" pitchFamily="18" charset="2"/>
              </a:rPr>
              <a:t>x</a:t>
            </a:r>
            <a:r>
              <a:rPr lang="en-US" altLang="en-US" baseline="-25000" dirty="0">
                <a:solidFill>
                  <a:srgbClr val="FF00FF"/>
                </a:solidFill>
                <a:sym typeface="Symbol" panose="05050102010706020507" pitchFamily="18" charset="2"/>
              </a:rPr>
              <a:t></a:t>
            </a:r>
            <a:r>
              <a:rPr lang="en-US" altLang="en-US" i="1" baseline="-25000" dirty="0">
                <a:solidFill>
                  <a:srgbClr val="FF00FF"/>
                </a:solidFill>
                <a:sym typeface="Symbol" panose="05050102010706020507" pitchFamily="18" charset="2"/>
              </a:rPr>
              <a:t>d</a:t>
            </a:r>
            <a:r>
              <a:rPr lang="en-US" altLang="en-US" i="1" baseline="-25000" dirty="0">
                <a:solidFill>
                  <a:srgbClr val="FF00FF"/>
                </a:solidFill>
              </a:rPr>
              <a:t>,2</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 the shirt the man is wearing.</a:t>
            </a:r>
          </a:p>
          <a:p>
            <a:pPr marL="457200" indent="-457200">
              <a:buFont typeface="Arial" panose="020B0604020202020204" pitchFamily="34" charset="0"/>
              <a:buChar char="•"/>
            </a:pPr>
            <a:r>
              <a:rPr lang="en-US" altLang="en-US" i="1" dirty="0">
                <a:solidFill>
                  <a:srgbClr val="66FF33"/>
                </a:solidFill>
              </a:rPr>
              <a:t>w</a:t>
            </a:r>
            <a:r>
              <a:rPr lang="en-US" altLang="en-US" i="1" baseline="-25000" dirty="0">
                <a:solidFill>
                  <a:srgbClr val="66FF33"/>
                </a:solidFill>
              </a:rPr>
              <a:t>1</a:t>
            </a:r>
            <a:r>
              <a:rPr lang="en-US" altLang="en-US" i="1" dirty="0">
                <a:solidFill>
                  <a:srgbClr val="FF00FF"/>
                </a:solidFill>
              </a:rPr>
              <a:t> </a:t>
            </a:r>
            <a:r>
              <a:rPr lang="en-CA" altLang="en-US" dirty="0">
                <a:sym typeface="Symbol" panose="05050102010706020507" pitchFamily="18" charset="2"/>
              </a:rPr>
              <a:t>and </a:t>
            </a:r>
            <a:r>
              <a:rPr lang="en-US" altLang="en-US" i="1" dirty="0">
                <a:solidFill>
                  <a:srgbClr val="66FF33"/>
                </a:solidFill>
              </a:rPr>
              <a:t>w</a:t>
            </a:r>
            <a:r>
              <a:rPr lang="en-US" altLang="en-US" i="1" baseline="-25000" dirty="0">
                <a:solidFill>
                  <a:srgbClr val="66FF33"/>
                </a:solidFill>
              </a:rPr>
              <a:t>2  </a:t>
            </a:r>
            <a:r>
              <a:rPr lang="en-CA" altLang="en-US" dirty="0">
                <a:sym typeface="Symbol" panose="05050102010706020507" pitchFamily="18" charset="2"/>
              </a:rPr>
              <a:t>are their level of effect</a:t>
            </a:r>
            <a:br>
              <a:rPr lang="en-CA" altLang="en-US" dirty="0">
                <a:sym typeface="Symbol" panose="05050102010706020507" pitchFamily="18" charset="2"/>
              </a:rPr>
            </a:br>
            <a:r>
              <a:rPr lang="en-CA" altLang="en-US" dirty="0">
                <a:sym typeface="Symbol" panose="05050102010706020507" pitchFamily="18" charset="2"/>
              </a:rPr>
              <a:t>                                           on rain.</a:t>
            </a:r>
            <a:endParaRPr lang="en-CA" dirty="0"/>
          </a:p>
        </p:txBody>
      </p:sp>
      <p:pic>
        <p:nvPicPr>
          <p:cNvPr id="94" name="Picture 4" descr="Image result for clouds and man"/>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4824453" y="4681537"/>
            <a:ext cx="3633747" cy="2176463"/>
          </a:xfrm>
          <a:prstGeom prst="rect">
            <a:avLst/>
          </a:prstGeom>
          <a:noFill/>
          <a:extLst>
            <a:ext uri="{909E8E84-426E-40DD-AFC4-6F175D3DCCD1}">
              <a14:hiddenFill xmlns:a14="http://schemas.microsoft.com/office/drawing/2010/main">
                <a:solidFill>
                  <a:srgbClr val="FFFFFF"/>
                </a:solidFill>
              </a14:hiddenFill>
            </a:ext>
          </a:extLst>
        </p:spPr>
      </p:pic>
      <p:sp>
        <p:nvSpPr>
          <p:cNvPr id="95" name="Rectangle 94"/>
          <p:cNvSpPr/>
          <p:nvPr/>
        </p:nvSpPr>
        <p:spPr>
          <a:xfrm>
            <a:off x="8655508" y="3124200"/>
            <a:ext cx="412292" cy="707886"/>
          </a:xfrm>
          <a:prstGeom prst="rect">
            <a:avLst/>
          </a:prstGeom>
        </p:spPr>
        <p:txBody>
          <a:bodyPr wrap="none">
            <a:spAutoFit/>
          </a:bodyPr>
          <a:lstStyle/>
          <a:p>
            <a:r>
              <a:rPr lang="en-CA" altLang="en-US" sz="4000" dirty="0">
                <a:solidFill>
                  <a:srgbClr val="FF0000"/>
                </a:solidFill>
                <a:sym typeface="Symbol" panose="05050102010706020507" pitchFamily="18" charset="2"/>
              </a:rPr>
              <a:t>?</a:t>
            </a:r>
            <a:endParaRPr lang="en-CA" sz="4000" dirty="0">
              <a:solidFill>
                <a:srgbClr val="FF0000"/>
              </a:solidFill>
            </a:endParaRPr>
          </a:p>
        </p:txBody>
      </p:sp>
      <p:sp>
        <p:nvSpPr>
          <p:cNvPr id="2" name="Rectangle 1"/>
          <p:cNvSpPr/>
          <p:nvPr/>
        </p:nvSpPr>
        <p:spPr>
          <a:xfrm>
            <a:off x="1473301" y="2296180"/>
            <a:ext cx="1269899" cy="523220"/>
          </a:xfrm>
          <a:prstGeom prst="rect">
            <a:avLst/>
          </a:prstGeom>
        </p:spPr>
        <p:txBody>
          <a:bodyPr wrap="none">
            <a:spAutoFit/>
          </a:bodyPr>
          <a:lstStyle/>
          <a:p>
            <a:r>
              <a:rPr lang="en-US" altLang="en-US" dirty="0">
                <a:sym typeface="Symbol" panose="05050102010706020507" pitchFamily="18" charset="2"/>
              </a:rPr>
              <a:t>Maybe </a:t>
            </a:r>
          </a:p>
        </p:txBody>
      </p:sp>
      <mc:AlternateContent xmlns:mc="http://schemas.openxmlformats.org/markup-compatibility/2006" xmlns:a14="http://schemas.microsoft.com/office/drawing/2010/main">
        <mc:Choice Requires="a14">
          <p:sp>
            <p:nvSpPr>
              <p:cNvPr id="102"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102"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4262385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0">
                                            <p:txEl>
                                              <p:pRg st="0" end="0"/>
                                            </p:txEl>
                                          </p:spTgt>
                                        </p:tgtEl>
                                        <p:attrNameLst>
                                          <p:attrName>style.visibility</p:attrName>
                                        </p:attrNameLst>
                                      </p:cBhvr>
                                      <p:to>
                                        <p:strVal val="visible"/>
                                      </p:to>
                                    </p:set>
                                    <p:anim calcmode="lin" valueType="num">
                                      <p:cBhvr additive="base">
                                        <p:cTn id="7" dur="500" fill="hold"/>
                                        <p:tgtEl>
                                          <p:spTgt spid="9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9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1"/>
                                        </p:tgtEl>
                                        <p:attrNameLst>
                                          <p:attrName>style.visibility</p:attrName>
                                        </p:attrNameLst>
                                      </p:cBhvr>
                                      <p:to>
                                        <p:strVal val="visible"/>
                                      </p:to>
                                    </p:set>
                                    <p:anim calcmode="lin" valueType="num">
                                      <p:cBhvr additive="base">
                                        <p:cTn id="11" dur="500" fill="hold"/>
                                        <p:tgtEl>
                                          <p:spTgt spid="91"/>
                                        </p:tgtEl>
                                        <p:attrNameLst>
                                          <p:attrName>ppt_x</p:attrName>
                                        </p:attrNameLst>
                                      </p:cBhvr>
                                      <p:tavLst>
                                        <p:tav tm="0">
                                          <p:val>
                                            <p:strVal val="0-#ppt_w/2"/>
                                          </p:val>
                                        </p:tav>
                                        <p:tav tm="100000">
                                          <p:val>
                                            <p:strVal val="#ppt_x"/>
                                          </p:val>
                                        </p:tav>
                                      </p:tavLst>
                                    </p:anim>
                                    <p:anim calcmode="lin" valueType="num">
                                      <p:cBhvr additive="base">
                                        <p:cTn id="12" dur="500" fill="hold"/>
                                        <p:tgtEl>
                                          <p:spTgt spid="91"/>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92">
                                            <p:txEl>
                                              <p:pRg st="0" end="0"/>
                                            </p:txEl>
                                          </p:spTgt>
                                        </p:tgtEl>
                                        <p:attrNameLst>
                                          <p:attrName>style.visibility</p:attrName>
                                        </p:attrNameLst>
                                      </p:cBhvr>
                                      <p:to>
                                        <p:strVal val="visible"/>
                                      </p:to>
                                    </p:set>
                                    <p:anim calcmode="lin" valueType="num">
                                      <p:cBhvr additive="base">
                                        <p:cTn id="15" dur="500" fill="hold"/>
                                        <p:tgtEl>
                                          <p:spTgt spid="92">
                                            <p:txEl>
                                              <p:pRg st="0" end="0"/>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9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93">
                                            <p:txEl>
                                              <p:pRg st="0" end="0"/>
                                            </p:txEl>
                                          </p:spTgt>
                                        </p:tgtEl>
                                        <p:attrNameLst>
                                          <p:attrName>style.visibility</p:attrName>
                                        </p:attrNameLst>
                                      </p:cBhvr>
                                      <p:to>
                                        <p:strVal val="visible"/>
                                      </p:to>
                                    </p:set>
                                    <p:anim calcmode="lin" valueType="num">
                                      <p:cBhvr additive="base">
                                        <p:cTn id="25" dur="500" fill="hold"/>
                                        <p:tgtEl>
                                          <p:spTgt spid="93">
                                            <p:txEl>
                                              <p:pRg st="0" end="0"/>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93">
                                            <p:txEl>
                                              <p:pRg st="0" end="0"/>
                                            </p:txEl>
                                          </p:spTgt>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94"/>
                                        </p:tgtEl>
                                        <p:attrNameLst>
                                          <p:attrName>style.visibility</p:attrName>
                                        </p:attrNameLst>
                                      </p:cBhvr>
                                      <p:to>
                                        <p:strVal val="visible"/>
                                      </p:to>
                                    </p:set>
                                    <p:anim calcmode="lin" valueType="num">
                                      <p:cBhvr additive="base">
                                        <p:cTn id="29" dur="500" fill="hold"/>
                                        <p:tgtEl>
                                          <p:spTgt spid="94"/>
                                        </p:tgtEl>
                                        <p:attrNameLst>
                                          <p:attrName>ppt_x</p:attrName>
                                        </p:attrNameLst>
                                      </p:cBhvr>
                                      <p:tavLst>
                                        <p:tav tm="0">
                                          <p:val>
                                            <p:strVal val="0-#ppt_w/2"/>
                                          </p:val>
                                        </p:tav>
                                        <p:tav tm="100000">
                                          <p:val>
                                            <p:strVal val="#ppt_x"/>
                                          </p:val>
                                        </p:tav>
                                      </p:tavLst>
                                    </p:anim>
                                    <p:anim calcmode="lin" valueType="num">
                                      <p:cBhvr additive="base">
                                        <p:cTn id="30"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93">
                                            <p:txEl>
                                              <p:pRg st="1" end="1"/>
                                            </p:txEl>
                                          </p:spTgt>
                                        </p:tgtEl>
                                        <p:attrNameLst>
                                          <p:attrName>style.visibility</p:attrName>
                                        </p:attrNameLst>
                                      </p:cBhvr>
                                      <p:to>
                                        <p:strVal val="visible"/>
                                      </p:to>
                                    </p:set>
                                    <p:anim calcmode="lin" valueType="num">
                                      <p:cBhvr additive="base">
                                        <p:cTn id="35" dur="500" fill="hold"/>
                                        <p:tgtEl>
                                          <p:spTgt spid="93">
                                            <p:txEl>
                                              <p:pRg st="1" end="1"/>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9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93">
                                            <p:txEl>
                                              <p:pRg st="2" end="2"/>
                                            </p:txEl>
                                          </p:spTgt>
                                        </p:tgtEl>
                                        <p:attrNameLst>
                                          <p:attrName>style.visibility</p:attrName>
                                        </p:attrNameLst>
                                      </p:cBhvr>
                                      <p:to>
                                        <p:strVal val="visible"/>
                                      </p:to>
                                    </p:set>
                                    <p:anim calcmode="lin" valueType="num">
                                      <p:cBhvr additive="base">
                                        <p:cTn id="41" dur="500" fill="hold"/>
                                        <p:tgtEl>
                                          <p:spTgt spid="93">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9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93">
                                            <p:txEl>
                                              <p:pRg st="3" end="3"/>
                                            </p:txEl>
                                          </p:spTgt>
                                        </p:tgtEl>
                                        <p:attrNameLst>
                                          <p:attrName>style.visibility</p:attrName>
                                        </p:attrNameLst>
                                      </p:cBhvr>
                                      <p:to>
                                        <p:strVal val="visible"/>
                                      </p:to>
                                    </p:set>
                                    <p:anim calcmode="lin" valueType="num">
                                      <p:cBhvr additive="base">
                                        <p:cTn id="47" dur="500" fill="hold"/>
                                        <p:tgtEl>
                                          <p:spTgt spid="93">
                                            <p:txEl>
                                              <p:pRg st="3" end="3"/>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9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grpId="0" nodeType="clickEffect">
                                  <p:stCondLst>
                                    <p:cond delay="0"/>
                                  </p:stCondLst>
                                  <p:childTnLst>
                                    <p:set>
                                      <p:cBhvr>
                                        <p:cTn id="52" dur="1" fill="hold">
                                          <p:stCondLst>
                                            <p:cond delay="0"/>
                                          </p:stCondLst>
                                        </p:cTn>
                                        <p:tgtEl>
                                          <p:spTgt spid="95"/>
                                        </p:tgtEl>
                                        <p:attrNameLst>
                                          <p:attrName>style.visibility</p:attrName>
                                        </p:attrNameLst>
                                      </p:cBhvr>
                                      <p:to>
                                        <p:strVal val="visible"/>
                                      </p:to>
                                    </p:set>
                                    <p:anim calcmode="lin" valueType="num">
                                      <p:cBhvr additive="base">
                                        <p:cTn id="53" dur="500" fill="hold"/>
                                        <p:tgtEl>
                                          <p:spTgt spid="95"/>
                                        </p:tgtEl>
                                        <p:attrNameLst>
                                          <p:attrName>ppt_x</p:attrName>
                                        </p:attrNameLst>
                                      </p:cBhvr>
                                      <p:tavLst>
                                        <p:tav tm="0">
                                          <p:val>
                                            <p:strVal val="0-#ppt_w/2"/>
                                          </p:val>
                                        </p:tav>
                                        <p:tav tm="100000">
                                          <p:val>
                                            <p:strVal val="#ppt_x"/>
                                          </p:val>
                                        </p:tav>
                                      </p:tavLst>
                                    </p:anim>
                                    <p:anim calcmode="lin" valueType="num">
                                      <p:cBhvr additive="base">
                                        <p:cTn id="54" dur="500" fill="hold"/>
                                        <p:tgtEl>
                                          <p:spTgt spid="9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P spid="2" grpId="0"/>
    </p:bldLst>
  </p:timing>
</p:sld>
</file>

<file path=ppt/slides/slide5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152400"/>
            <a:ext cx="8610600" cy="4114800"/>
          </a:xfrm>
        </p:spPr>
        <p:txBody>
          <a:bodyPr/>
          <a:lstStyle/>
          <a:p>
            <a:pPr marL="0" indent="0"/>
            <a:r>
              <a:rPr lang="en-US" sz="1800" dirty="0">
                <a:latin typeface="Times New Roman" panose="02020603050405020304" pitchFamily="18" charset="0"/>
                <a:cs typeface="Times New Roman" panose="02020603050405020304" pitchFamily="18" charset="0"/>
              </a:rPr>
              <a:t>1. I think it is worth mentioning the brain -- and how </a:t>
            </a:r>
            <a:r>
              <a:rPr lang="en-US" sz="1800" dirty="0" err="1">
                <a:latin typeface="Times New Roman" panose="02020603050405020304" pitchFamily="18" charset="0"/>
                <a:cs typeface="Times New Roman" panose="02020603050405020304" pitchFamily="18" charset="0"/>
              </a:rPr>
              <a:t>nn's</a:t>
            </a:r>
            <a:r>
              <a:rPr lang="en-US" sz="1800" dirty="0">
                <a:latin typeface="Times New Roman" panose="02020603050405020304" pitchFamily="18" charset="0"/>
                <a:cs typeface="Times New Roman" panose="02020603050405020304" pitchFamily="18" charset="0"/>
              </a:rPr>
              <a:t> were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inspired by the brain. But for the brain, it isn't just the </a:t>
            </a:r>
            <a:br>
              <a:rPr lang="en-US" sz="1800" dirty="0">
                <a:latin typeface="Times New Roman" panose="02020603050405020304" pitchFamily="18" charset="0"/>
                <a:cs typeface="Times New Roman" panose="02020603050405020304" pitchFamily="18" charset="0"/>
              </a:rPr>
            </a:br>
            <a:r>
              <a:rPr lang="en-US" sz="1800" dirty="0" err="1">
                <a:latin typeface="Times New Roman" panose="02020603050405020304" pitchFamily="18" charset="0"/>
                <a:cs typeface="Times New Roman" panose="02020603050405020304" pitchFamily="18" charset="0"/>
              </a:rPr>
              <a:t>the</a:t>
            </a:r>
            <a:r>
              <a:rPr lang="en-US" sz="1800" dirty="0">
                <a:latin typeface="Times New Roman" panose="02020603050405020304" pitchFamily="18" charset="0"/>
                <a:cs typeface="Times New Roman" panose="02020603050405020304" pitchFamily="18" charset="0"/>
              </a:rPr>
              <a:t> weights are what determines everything.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I think the picture is much more complicated. First the connections themselves between the neurons changes over time. Secondly there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are all kinds of chemicals involved - for instance when something gets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excited it stays excited for a while so there is this potentiation effect.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and there are all other kinds of non-discrete things that happen that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I don't know enough about. But I think it is a model with a lot more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plasticity than standard hardware although the jury is out as to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how much of this continuous/chemical/neurotransmitter stuff is actually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important. (</a:t>
            </a:r>
            <a:r>
              <a:rPr lang="en-US" sz="1800" dirty="0" err="1">
                <a:latin typeface="Times New Roman" panose="02020603050405020304" pitchFamily="18" charset="0"/>
                <a:cs typeface="Times New Roman" panose="02020603050405020304" pitchFamily="18" charset="0"/>
              </a:rPr>
              <a:t>ie</a:t>
            </a:r>
            <a:r>
              <a:rPr lang="en-US" sz="1800" dirty="0">
                <a:latin typeface="Times New Roman" panose="02020603050405020304" pitchFamily="18" charset="0"/>
                <a:cs typeface="Times New Roman" panose="02020603050405020304" pitchFamily="18" charset="0"/>
              </a:rPr>
              <a:t> whether neural nets can actually do anything "AI" --</a:t>
            </a:r>
            <a:r>
              <a:rPr lang="en-US" sz="1800" dirty="0" err="1">
                <a:latin typeface="Times New Roman" panose="02020603050405020304" pitchFamily="18" charset="0"/>
                <a:cs typeface="Times New Roman" panose="02020603050405020304" pitchFamily="18" charset="0"/>
              </a:rPr>
              <a:t>ie</a:t>
            </a:r>
            <a:r>
              <a:rPr lang="en-US" sz="1800" dirty="0">
                <a:latin typeface="Times New Roman" panose="02020603050405020304" pitchFamily="18" charset="0"/>
                <a:cs typeface="Times New Roman" panose="02020603050405020304" pitchFamily="18" charset="0"/>
              </a:rPr>
              <a: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that a human can do. </a:t>
            </a:r>
            <a:br>
              <a:rPr lang="en-US" sz="1800" dirty="0">
                <a:latin typeface="Times New Roman" panose="02020603050405020304" pitchFamily="18" charset="0"/>
                <a:cs typeface="Times New Roman" panose="02020603050405020304" pitchFamily="18" charset="0"/>
              </a:rPr>
            </a:b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2. Slide about </a:t>
            </a:r>
            <a:r>
              <a:rPr lang="en-US" sz="1800" dirty="0" err="1">
                <a:latin typeface="Times New Roman" panose="02020603050405020304" pitchFamily="18" charset="0"/>
                <a:cs typeface="Times New Roman" panose="02020603050405020304" pitchFamily="18" charset="0"/>
              </a:rPr>
              <a:t>nn's</a:t>
            </a:r>
            <a:r>
              <a:rPr lang="en-US" sz="1800" dirty="0">
                <a:latin typeface="Times New Roman" panose="02020603050405020304" pitchFamily="18" charset="0"/>
                <a:cs typeface="Times New Roman" panose="02020603050405020304" pitchFamily="18" charset="0"/>
              </a:rPr>
              <a:t> and the brain. when you say "it learns by gradient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descent" do you mean </a:t>
            </a:r>
            <a:r>
              <a:rPr lang="en-US" sz="1800" dirty="0" err="1">
                <a:latin typeface="Times New Roman" panose="02020603050405020304" pitchFamily="18" charset="0"/>
                <a:cs typeface="Times New Roman" panose="02020603050405020304" pitchFamily="18" charset="0"/>
              </a:rPr>
              <a:t>nn's</a:t>
            </a:r>
            <a:r>
              <a:rPr lang="en-US" sz="1800" dirty="0">
                <a:latin typeface="Times New Roman" panose="02020603050405020304" pitchFamily="18" charset="0"/>
                <a:cs typeface="Times New Roman" panose="02020603050405020304" pitchFamily="18" charset="0"/>
              </a:rPr>
              <a:t>? because </a:t>
            </a:r>
            <a:r>
              <a:rPr lang="en-US" sz="1800" dirty="0" err="1">
                <a:latin typeface="Times New Roman" panose="02020603050405020304" pitchFamily="18" charset="0"/>
                <a:cs typeface="Times New Roman" panose="02020603050405020304" pitchFamily="18" charset="0"/>
              </a:rPr>
              <a:t>i</a:t>
            </a:r>
            <a:r>
              <a:rPr lang="en-US" sz="1800" dirty="0">
                <a:latin typeface="Times New Roman" panose="02020603050405020304" pitchFamily="18" charset="0"/>
                <a:cs typeface="Times New Roman" panose="02020603050405020304" pitchFamily="18" charset="0"/>
              </a:rPr>
              <a:t> don't think we really now how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the brain learns exactly. </a:t>
            </a:r>
            <a:br>
              <a:rPr lang="en-US" sz="1800" dirty="0">
                <a:latin typeface="Times New Roman" panose="02020603050405020304" pitchFamily="18" charset="0"/>
                <a:cs typeface="Times New Roman" panose="02020603050405020304" pitchFamily="18" charset="0"/>
              </a:rPr>
            </a:b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3. One thing that you could probably explain is word-to-</a:t>
            </a:r>
            <a:r>
              <a:rPr lang="en-US" sz="1800" dirty="0" err="1">
                <a:latin typeface="Times New Roman" panose="02020603050405020304" pitchFamily="18" charset="0"/>
                <a:cs typeface="Times New Roman" panose="02020603050405020304" pitchFamily="18" charset="0"/>
              </a:rPr>
              <a:t>vec</a:t>
            </a:r>
            <a:r>
              <a:rPr lang="en-US" sz="1800" dirty="0">
                <a:latin typeface="Times New Roman" panose="02020603050405020304" pitchFamily="18" charset="0"/>
                <a:cs typeface="Times New Roman" panose="02020603050405020304" pitchFamily="18" charset="0"/>
              </a:rPr>
              <a: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which </a:t>
            </a:r>
            <a:r>
              <a:rPr lang="en-US" sz="1800" dirty="0" err="1">
                <a:latin typeface="Times New Roman" panose="02020603050405020304" pitchFamily="18" charset="0"/>
                <a:cs typeface="Times New Roman" panose="02020603050405020304" pitchFamily="18" charset="0"/>
              </a:rPr>
              <a:t>i</a:t>
            </a:r>
            <a:r>
              <a:rPr lang="en-US" sz="1800" dirty="0">
                <a:latin typeface="Times New Roman" panose="02020603050405020304" pitchFamily="18" charset="0"/>
                <a:cs typeface="Times New Roman" panose="02020603050405020304" pitchFamily="18" charset="0"/>
              </a:rPr>
              <a:t> think is so amazing. (a simple linear model that maps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words to high dimensional vectors). Just an idea.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Another simple example to start with would be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learning a linear function (rather than starting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with gradient descent) </a:t>
            </a:r>
            <a:br>
              <a:rPr lang="en-US" sz="1800" dirty="0">
                <a:latin typeface="Times New Roman" panose="02020603050405020304" pitchFamily="18" charset="0"/>
                <a:cs typeface="Times New Roman" panose="02020603050405020304" pitchFamily="18" charset="0"/>
              </a:rPr>
            </a:br>
            <a:br>
              <a:rPr lang="en-US" sz="1800" dirty="0">
                <a:latin typeface="Times New Roman" panose="02020603050405020304" pitchFamily="18" charset="0"/>
                <a:cs typeface="Times New Roman" panose="02020603050405020304" pitchFamily="18" charset="0"/>
              </a:rPr>
            </a:br>
            <a:endParaRPr lang="en-CA"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972562376"/>
      </p:ext>
    </p:extLst>
  </p:cSld>
  <p:clrMapOvr>
    <a:masterClrMapping/>
  </p:clrMapOvr>
</p:sld>
</file>

<file path=ppt/slides/slide5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228600" y="304800"/>
            <a:ext cx="7696200" cy="4114800"/>
          </a:xfrm>
        </p:spPr>
        <p:txBody>
          <a:bodyPr/>
          <a:lstStyle/>
          <a:p>
            <a:pPr marL="0" indent="0"/>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4. I think "supervised vs "unsupervised" is misleading to students.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they are both supervised just one is supervised for some kind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of task (like learning to recognize a chair) while the other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has an objective function that is more general (like encoding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the data using fewer bits -- like principle components, </a:t>
            </a:r>
            <a:r>
              <a:rPr lang="en-US" sz="1800" dirty="0" err="1">
                <a:latin typeface="Times New Roman" panose="02020603050405020304" pitchFamily="18" charset="0"/>
                <a:cs typeface="Times New Roman" panose="02020603050405020304" pitchFamily="18" charset="0"/>
              </a:rPr>
              <a:t>etc</a:t>
            </a:r>
            <a:r>
              <a:rPr lang="en-US" sz="1800" dirty="0">
                <a:latin typeface="Times New Roman" panose="02020603050405020304" pitchFamily="18" charset="0"/>
                <a:cs typeface="Times New Roman" panose="02020603050405020304" pitchFamily="18" charset="0"/>
              </a:rPr>
              <a:t>).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so all of it has an objective function -- all is supervised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it is just how "abstract" the objective function is. </a:t>
            </a:r>
            <a:br>
              <a:rPr lang="en-US" sz="1800" dirty="0">
                <a:latin typeface="Times New Roman" panose="02020603050405020304" pitchFamily="18" charset="0"/>
                <a:cs typeface="Times New Roman" panose="02020603050405020304" pitchFamily="18" charset="0"/>
              </a:rPr>
            </a:b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5. Sorry I ran out of time and only got to slide 100.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did you really cover all of those slides in 2 weeks? wow!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that is a lot of material. </a:t>
            </a:r>
            <a:r>
              <a:rPr lang="en-US" sz="1800" dirty="0" err="1">
                <a:latin typeface="Times New Roman" panose="02020603050405020304" pitchFamily="18" charset="0"/>
                <a:cs typeface="Times New Roman" panose="02020603050405020304" pitchFamily="18" charset="0"/>
              </a:rPr>
              <a:t>uoft</a:t>
            </a:r>
            <a:r>
              <a:rPr lang="en-US" sz="1800" dirty="0">
                <a:latin typeface="Times New Roman" panose="02020603050405020304" pitchFamily="18" charset="0"/>
                <a:cs typeface="Times New Roman" panose="02020603050405020304" pitchFamily="18" charset="0"/>
              </a:rPr>
              <a:t> students probably would never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grasp all of that in 2 weeks. I'm amazed that you managed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to teach them this in such a short time and with little </a:t>
            </a: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background. I may send </a:t>
            </a:r>
            <a:r>
              <a:rPr lang="en-US" sz="1800" dirty="0" err="1">
                <a:latin typeface="Times New Roman" panose="02020603050405020304" pitchFamily="18" charset="0"/>
                <a:cs typeface="Times New Roman" panose="02020603050405020304" pitchFamily="18" charset="0"/>
              </a:rPr>
              <a:t>cole</a:t>
            </a:r>
            <a:r>
              <a:rPr lang="en-US" sz="1800" dirty="0">
                <a:latin typeface="Times New Roman" panose="02020603050405020304" pitchFamily="18" charset="0"/>
                <a:cs typeface="Times New Roman" panose="02020603050405020304" pitchFamily="18" charset="0"/>
              </a:rPr>
              <a:t> your way :) </a:t>
            </a:r>
            <a:br>
              <a:rPr lang="en-US" sz="1800" dirty="0">
                <a:latin typeface="Times New Roman" panose="02020603050405020304" pitchFamily="18" charset="0"/>
                <a:cs typeface="Times New Roman" panose="02020603050405020304" pitchFamily="18" charset="0"/>
              </a:rPr>
            </a:br>
            <a:br>
              <a:rPr lang="en-US" sz="1800" dirty="0">
                <a:latin typeface="Times New Roman" panose="02020603050405020304" pitchFamily="18" charset="0"/>
                <a:cs typeface="Times New Roman" panose="02020603050405020304" pitchFamily="18" charset="0"/>
              </a:rPr>
            </a:br>
            <a:r>
              <a:rPr lang="en-US" sz="1800" dirty="0">
                <a:latin typeface="Times New Roman" panose="02020603050405020304" pitchFamily="18" charset="0"/>
                <a:cs typeface="Times New Roman" panose="02020603050405020304" pitchFamily="18" charset="0"/>
              </a:rPr>
              <a:t>6. They are really fun and wonderful!! </a:t>
            </a:r>
            <a:br>
              <a:rPr lang="en-US" sz="1800" dirty="0">
                <a:latin typeface="Times New Roman" panose="02020603050405020304" pitchFamily="18" charset="0"/>
                <a:cs typeface="Times New Roman" panose="02020603050405020304" pitchFamily="18" charset="0"/>
              </a:rPr>
            </a:br>
            <a:endParaRPr lang="en-CA" sz="1800"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3434870803"/>
      </p:ext>
    </p:extLst>
  </p:cSld>
  <p:clrMapOvr>
    <a:masterClrMapping/>
  </p:clrMapOvr>
</p:sld>
</file>

<file path=ppt/slides/slide5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582</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Applications</a:t>
            </a:r>
          </a:p>
        </p:txBody>
      </p:sp>
      <p:sp>
        <p:nvSpPr>
          <p:cNvPr id="8" name="Content Placeholder 2"/>
          <p:cNvSpPr txBox="1">
            <a:spLocks/>
          </p:cNvSpPr>
          <p:nvPr/>
        </p:nvSpPr>
        <p:spPr bwMode="auto">
          <a:xfrm>
            <a:off x="0" y="762000"/>
            <a:ext cx="8915400" cy="7696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r>
              <a:rPr lang="en-US" sz="2800" kern="0" dirty="0"/>
              <a:t>Machine learning is preferred approach to</a:t>
            </a:r>
          </a:p>
          <a:p>
            <a:pPr lvl="1" eaLnBrk="1" hangingPunct="1">
              <a:defRPr/>
            </a:pPr>
            <a:r>
              <a:rPr lang="en-US" sz="2800" kern="0" dirty="0">
                <a:ea typeface="+mn-ea"/>
                <a:cs typeface="+mn-cs"/>
              </a:rPr>
              <a:t>Computer vision</a:t>
            </a:r>
          </a:p>
          <a:p>
            <a:pPr lvl="2" eaLnBrk="1" hangingPunct="1">
              <a:defRPr/>
            </a:pPr>
            <a:r>
              <a:rPr lang="en-US" sz="2400" kern="0" dirty="0"/>
              <a:t>Try out </a:t>
            </a:r>
            <a:r>
              <a:rPr lang="en-US" sz="2400" kern="0" dirty="0">
                <a:hlinkClick r:id="rId2"/>
              </a:rPr>
              <a:t>https://cloud.google.com/vision/</a:t>
            </a:r>
            <a:br>
              <a:rPr lang="en-US" sz="2400" kern="0" dirty="0"/>
            </a:br>
            <a:r>
              <a:rPr lang="en-US" sz="2400" kern="0" dirty="0"/>
              <a:t>You just scroll down till you find "TRY THE API" and you can drag and drop images on there to get results back!</a:t>
            </a:r>
            <a:br>
              <a:rPr lang="en-US" sz="2400" kern="0" dirty="0"/>
            </a:br>
            <a:r>
              <a:rPr lang="en-US" sz="2400" kern="0" dirty="0"/>
              <a:t>It guesses all sorts of things about it. From what each face's emotions are, to what objects in the scene it recognizes, and a general guess about how safe the image is (Violent, racy, spoof, ...). I think its main use is tagging images around the web with words that people might search to find them easier. It'll even recognize landmarks in the back of the image from a very small portion of it, and then give you a link to see that spot on google maps!</a:t>
            </a:r>
            <a:br>
              <a:rPr lang="en-US" sz="2400" kern="0" dirty="0"/>
            </a:br>
            <a:r>
              <a:rPr lang="en-US" sz="2400" kern="0" dirty="0"/>
              <a:t>And for every single guess it makes, it has a confidence level too.</a:t>
            </a:r>
            <a:endParaRPr lang="en-US" sz="3200" kern="0" dirty="0">
              <a:ea typeface="+mn-ea"/>
              <a:cs typeface="+mn-cs"/>
            </a:endParaRPr>
          </a:p>
        </p:txBody>
      </p:sp>
    </p:spTree>
    <p:extLst>
      <p:ext uri="{BB962C8B-B14F-4D97-AF65-F5344CB8AC3E}">
        <p14:creationId xmlns:p14="http://schemas.microsoft.com/office/powerpoint/2010/main" val="80806434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2" end="2"/>
                                            </p:txEl>
                                          </p:spTgt>
                                        </p:tgtEl>
                                        <p:attrNameLst>
                                          <p:attrName>style.visibility</p:attrName>
                                        </p:attrNameLst>
                                      </p:cBhvr>
                                      <p:to>
                                        <p:strVal val="visible"/>
                                      </p:to>
                                    </p:set>
                                    <p:anim calcmode="lin" valueType="num">
                                      <p:cBhvr additive="base">
                                        <p:cTn id="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583</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pic>
        <p:nvPicPr>
          <p:cNvPr id="3078" name="Picture 6" descr="Image result for self driving cars"/>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181100" y="3258786"/>
            <a:ext cx="6781800" cy="3523014"/>
          </a:xfrm>
          <a:prstGeom prst="rect">
            <a:avLst/>
          </a:prstGeom>
          <a:noFill/>
          <a:extLst>
            <a:ext uri="{909E8E84-426E-40DD-AFC4-6F175D3DCCD1}">
              <a14:hiddenFill xmlns:a14="http://schemas.microsoft.com/office/drawing/2010/main">
                <a:solidFill>
                  <a:srgbClr val="FFFFFF"/>
                </a:solidFill>
              </a14:hiddenFill>
            </a:ext>
          </a:extLst>
        </p:spPr>
      </p:pic>
      <p:sp>
        <p:nvSpPr>
          <p:cNvPr id="8" name="Content Placeholder 2"/>
          <p:cNvSpPr txBox="1">
            <a:spLocks/>
          </p:cNvSpPr>
          <p:nvPr/>
        </p:nvSpPr>
        <p:spPr bwMode="auto">
          <a:xfrm>
            <a:off x="0" y="762000"/>
            <a:ext cx="9144000" cy="45100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r>
              <a:rPr lang="en-US" sz="2800" kern="0" dirty="0">
                <a:cs typeface="Times New Roman" panose="02020603050405020304" pitchFamily="18" charset="0"/>
              </a:rPr>
              <a:t>Machine learning is preferred approach to</a:t>
            </a:r>
          </a:p>
          <a:p>
            <a:pPr lvl="1" eaLnBrk="1" hangingPunct="1">
              <a:defRPr/>
            </a:pPr>
            <a:r>
              <a:rPr lang="en-US" sz="2800" kern="0" dirty="0">
                <a:latin typeface="Times New Roman" panose="02020603050405020304" pitchFamily="18" charset="0"/>
                <a:ea typeface="+mn-ea"/>
                <a:cs typeface="Times New Roman" panose="02020603050405020304" pitchFamily="18" charset="0"/>
              </a:rPr>
              <a:t>Self driving cars</a:t>
            </a:r>
          </a:p>
          <a:p>
            <a:pPr lvl="2" eaLnBrk="1" hangingPunct="1">
              <a:defRPr/>
            </a:pPr>
            <a:r>
              <a:rPr lang="en-US" kern="0" dirty="0">
                <a:latin typeface="Times New Roman" panose="02020603050405020304" pitchFamily="18" charset="0"/>
                <a:cs typeface="Times New Roman" panose="02020603050405020304" pitchFamily="18" charset="0"/>
              </a:rPr>
              <a:t>1.5 million miles of driving</a:t>
            </a:r>
            <a:r>
              <a:rPr lang="en-US" b="1" kern="0" dirty="0">
                <a:latin typeface="Times New Roman" panose="02020603050405020304" pitchFamily="18" charset="0"/>
                <a:cs typeface="Times New Roman" panose="02020603050405020304" pitchFamily="18" charset="0"/>
              </a:rPr>
              <a:t>.</a:t>
            </a:r>
          </a:p>
          <a:p>
            <a:pPr lvl="2" eaLnBrk="1" hangingPunct="1">
              <a:defRPr/>
            </a:pPr>
            <a:r>
              <a:rPr lang="en-US" kern="0" dirty="0">
                <a:latin typeface="Times New Roman" panose="02020603050405020304" pitchFamily="18" charset="0"/>
                <a:cs typeface="Times New Roman" panose="02020603050405020304" pitchFamily="18" charset="0"/>
              </a:rPr>
              <a:t>Early accidents were caused by humans because the driverless car was not breaking the law in typical ways.</a:t>
            </a:r>
            <a:endParaRPr lang="en-US" kern="0" dirty="0">
              <a:latin typeface="Times New Roman" panose="02020603050405020304" pitchFamily="18" charset="0"/>
              <a:ea typeface="+mn-ea"/>
              <a:cs typeface="Times New Roman" panose="02020603050405020304" pitchFamily="18" charset="0"/>
            </a:endParaRPr>
          </a:p>
        </p:txBody>
      </p:sp>
    </p:spTree>
    <p:extLst>
      <p:ext uri="{BB962C8B-B14F-4D97-AF65-F5344CB8AC3E}">
        <p14:creationId xmlns:p14="http://schemas.microsoft.com/office/powerpoint/2010/main" val="130782002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78"/>
                                        </p:tgtEl>
                                        <p:attrNameLst>
                                          <p:attrName>style.visibility</p:attrName>
                                        </p:attrNameLst>
                                      </p:cBhvr>
                                      <p:to>
                                        <p:strVal val="visible"/>
                                      </p:to>
                                    </p:set>
                                    <p:anim calcmode="lin" valueType="num">
                                      <p:cBhvr additive="base">
                                        <p:cTn id="7" dur="500" fill="hold"/>
                                        <p:tgtEl>
                                          <p:spTgt spid="3078"/>
                                        </p:tgtEl>
                                        <p:attrNameLst>
                                          <p:attrName>ppt_x</p:attrName>
                                        </p:attrNameLst>
                                      </p:cBhvr>
                                      <p:tavLst>
                                        <p:tav tm="0">
                                          <p:val>
                                            <p:strVal val="0-#ppt_w/2"/>
                                          </p:val>
                                        </p:tav>
                                        <p:tav tm="100000">
                                          <p:val>
                                            <p:strVal val="#ppt_x"/>
                                          </p:val>
                                        </p:tav>
                                      </p:tavLst>
                                    </p:anim>
                                    <p:anim calcmode="lin" valueType="num">
                                      <p:cBhvr additive="base">
                                        <p:cTn id="8" dur="500" fill="hold"/>
                                        <p:tgtEl>
                                          <p:spTgt spid="3078"/>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anim calcmode="lin" valueType="num">
                                      <p:cBhvr additive="base">
                                        <p:cTn id="11" dur="500" fill="hold"/>
                                        <p:tgtEl>
                                          <p:spTgt spid="8">
                                            <p:txEl>
                                              <p:pRg st="1" end="1"/>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 calcmode="lin" valueType="num">
                                      <p:cBhvr additive="base">
                                        <p:cTn id="17" dur="500" fill="hold"/>
                                        <p:tgtEl>
                                          <p:spTgt spid="8">
                                            <p:txEl>
                                              <p:pRg st="2" end="2"/>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 calcmode="lin" valueType="num">
                                      <p:cBhvr additive="base">
                                        <p:cTn id="23"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Slide Number Placeholder 4"/>
          <p:cNvSpPr>
            <a:spLocks noGrp="1"/>
          </p:cNvSpPr>
          <p:nvPr>
            <p:ph type="sldNum" sz="quarter" idx="1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3200">
                <a:solidFill>
                  <a:schemeClr val="tx1"/>
                </a:solidFill>
                <a:latin typeface="Palatino Linotype" panose="02040502050505030304" pitchFamily="18" charset="0"/>
              </a:defRPr>
            </a:lvl1pPr>
            <a:lvl2pPr marL="742950" indent="-285750" eaLnBrk="0" hangingPunct="0">
              <a:defRPr sz="3200">
                <a:solidFill>
                  <a:schemeClr val="tx1"/>
                </a:solidFill>
                <a:latin typeface="Palatino Linotype" panose="02040502050505030304" pitchFamily="18" charset="0"/>
              </a:defRPr>
            </a:lvl2pPr>
            <a:lvl3pPr marL="1143000" indent="-228600" eaLnBrk="0" hangingPunct="0">
              <a:defRPr sz="3200">
                <a:solidFill>
                  <a:schemeClr val="tx1"/>
                </a:solidFill>
                <a:latin typeface="Palatino Linotype" panose="02040502050505030304" pitchFamily="18" charset="0"/>
              </a:defRPr>
            </a:lvl3pPr>
            <a:lvl4pPr marL="1600200" indent="-228600" eaLnBrk="0" hangingPunct="0">
              <a:defRPr sz="3200">
                <a:solidFill>
                  <a:schemeClr val="tx1"/>
                </a:solidFill>
                <a:latin typeface="Palatino Linotype" panose="02040502050505030304" pitchFamily="18" charset="0"/>
              </a:defRPr>
            </a:lvl4pPr>
            <a:lvl5pPr marL="2057400" indent="-228600" eaLnBrk="0" hangingPunct="0">
              <a:defRPr sz="3200">
                <a:solidFill>
                  <a:schemeClr val="tx1"/>
                </a:solidFill>
                <a:latin typeface="Palatino Linotype" panose="02040502050505030304" pitchFamily="18" charset="0"/>
              </a:defRPr>
            </a:lvl5pPr>
            <a:lvl6pPr marL="2514600" indent="-228600" eaLnBrk="0" fontAlgn="base" hangingPunct="0">
              <a:spcBef>
                <a:spcPct val="0"/>
              </a:spcBef>
              <a:spcAft>
                <a:spcPct val="0"/>
              </a:spcAft>
              <a:defRPr sz="3200">
                <a:solidFill>
                  <a:schemeClr val="tx1"/>
                </a:solidFill>
                <a:latin typeface="Palatino Linotype" panose="02040502050505030304" pitchFamily="18" charset="0"/>
              </a:defRPr>
            </a:lvl6pPr>
            <a:lvl7pPr marL="2971800" indent="-228600" eaLnBrk="0" fontAlgn="base" hangingPunct="0">
              <a:spcBef>
                <a:spcPct val="0"/>
              </a:spcBef>
              <a:spcAft>
                <a:spcPct val="0"/>
              </a:spcAft>
              <a:defRPr sz="3200">
                <a:solidFill>
                  <a:schemeClr val="tx1"/>
                </a:solidFill>
                <a:latin typeface="Palatino Linotype" panose="02040502050505030304" pitchFamily="18" charset="0"/>
              </a:defRPr>
            </a:lvl7pPr>
            <a:lvl8pPr marL="3429000" indent="-228600" eaLnBrk="0" fontAlgn="base" hangingPunct="0">
              <a:spcBef>
                <a:spcPct val="0"/>
              </a:spcBef>
              <a:spcAft>
                <a:spcPct val="0"/>
              </a:spcAft>
              <a:defRPr sz="3200">
                <a:solidFill>
                  <a:schemeClr val="tx1"/>
                </a:solidFill>
                <a:latin typeface="Palatino Linotype" panose="02040502050505030304" pitchFamily="18" charset="0"/>
              </a:defRPr>
            </a:lvl8pPr>
            <a:lvl9pPr marL="3886200" indent="-228600" eaLnBrk="0" fontAlgn="base" hangingPunct="0">
              <a:spcBef>
                <a:spcPct val="0"/>
              </a:spcBef>
              <a:spcAft>
                <a:spcPct val="0"/>
              </a:spcAft>
              <a:defRPr sz="3200">
                <a:solidFill>
                  <a:schemeClr val="tx1"/>
                </a:solidFill>
                <a:latin typeface="Palatino Linotype" panose="02040502050505030304" pitchFamily="18" charset="0"/>
              </a:defRPr>
            </a:lvl9pPr>
          </a:lstStyle>
          <a:p>
            <a:pPr eaLnBrk="1" hangingPunct="1"/>
            <a:fld id="{FCD933A6-37B6-4A74-9960-BBFCD44F8562}" type="slidenum">
              <a:rPr lang="tr-TR" altLang="en-US" sz="1400"/>
              <a:pPr eaLnBrk="1" hangingPunct="1"/>
              <a:t>584</a:t>
            </a:fld>
            <a:endParaRPr lang="tr-TR" altLang="en-US" sz="1400"/>
          </a:p>
        </p:txBody>
      </p:sp>
      <p:sp>
        <p:nvSpPr>
          <p:cNvPr id="7"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Hopeful Applications</a:t>
            </a:r>
          </a:p>
        </p:txBody>
      </p:sp>
      <p:sp>
        <p:nvSpPr>
          <p:cNvPr id="8" name="Content Placeholder 2"/>
          <p:cNvSpPr txBox="1">
            <a:spLocks/>
          </p:cNvSpPr>
          <p:nvPr/>
        </p:nvSpPr>
        <p:spPr bwMode="auto">
          <a:xfrm>
            <a:off x="0" y="762000"/>
            <a:ext cx="9677400" cy="4510087"/>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marL="342900" indent="-342900" algn="l" rtl="0" eaLnBrk="0" fontAlgn="base" hangingPunct="0">
              <a:spcBef>
                <a:spcPct val="20000"/>
              </a:spcBef>
              <a:spcAft>
                <a:spcPct val="0"/>
              </a:spcAft>
              <a:tabLst>
                <a:tab pos="858838" algn="l"/>
              </a:tabLst>
              <a:defRPr sz="3200">
                <a:solidFill>
                  <a:schemeClr val="tx1"/>
                </a:solidFill>
                <a:effectLst>
                  <a:outerShdw blurRad="38100" dist="38100" dir="2700000" algn="tl">
                    <a:srgbClr val="000000"/>
                  </a:outerShdw>
                </a:effectLst>
                <a:latin typeface="+mn-lt"/>
                <a:ea typeface="+mn-ea"/>
                <a:cs typeface="+mn-cs"/>
              </a:defRPr>
            </a:lvl1pPr>
            <a:lvl2pPr marL="404813" indent="-290513" algn="l" rtl="0" eaLnBrk="0" fontAlgn="base" hangingPunct="0">
              <a:spcBef>
                <a:spcPct val="20000"/>
              </a:spcBef>
              <a:spcAft>
                <a:spcPct val="0"/>
              </a:spcAft>
              <a:buChar char="•"/>
              <a:tabLst>
                <a:tab pos="858838" algn="l"/>
              </a:tabLst>
              <a:defRPr sz="3200">
                <a:solidFill>
                  <a:schemeClr val="tx1"/>
                </a:solidFill>
                <a:latin typeface="Arial" pitchFamily="34" charset="0"/>
              </a:defRPr>
            </a:lvl2pPr>
            <a:lvl3pPr marL="858838" indent="-339725" algn="l" rtl="0" eaLnBrk="0" fontAlgn="base" hangingPunct="0">
              <a:spcBef>
                <a:spcPct val="20000"/>
              </a:spcBef>
              <a:spcAft>
                <a:spcPct val="0"/>
              </a:spcAft>
              <a:buChar char="–"/>
              <a:tabLst>
                <a:tab pos="858838" algn="l"/>
              </a:tabLst>
              <a:defRPr sz="2800">
                <a:solidFill>
                  <a:schemeClr val="tx1"/>
                </a:solidFill>
                <a:latin typeface="Arial" pitchFamily="34" charset="0"/>
              </a:defRPr>
            </a:lvl3pPr>
            <a:lvl4pPr marL="1200150" indent="-227013" algn="l" rtl="0" eaLnBrk="0" fontAlgn="base" hangingPunct="0">
              <a:spcBef>
                <a:spcPct val="20000"/>
              </a:spcBef>
              <a:spcAft>
                <a:spcPct val="0"/>
              </a:spcAft>
              <a:buChar char="•"/>
              <a:tabLst>
                <a:tab pos="858838" algn="l"/>
              </a:tabLst>
              <a:defRPr sz="2400">
                <a:solidFill>
                  <a:schemeClr val="tx1"/>
                </a:solidFill>
                <a:latin typeface="Arial" pitchFamily="34" charset="0"/>
              </a:defRPr>
            </a:lvl4pPr>
            <a:lvl5pPr marL="16557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5pPr>
            <a:lvl6pPr marL="21129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6pPr>
            <a:lvl7pPr marL="25701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7pPr>
            <a:lvl8pPr marL="30273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8pPr>
            <a:lvl9pPr marL="3484563" indent="-341313" algn="l" rtl="0" eaLnBrk="0" fontAlgn="base" hangingPunct="0">
              <a:spcBef>
                <a:spcPct val="20000"/>
              </a:spcBef>
              <a:spcAft>
                <a:spcPct val="0"/>
              </a:spcAft>
              <a:buChar char="–"/>
              <a:tabLst>
                <a:tab pos="858838" algn="l"/>
              </a:tabLst>
              <a:defRPr sz="2400">
                <a:solidFill>
                  <a:schemeClr val="tx1"/>
                </a:solidFill>
                <a:latin typeface="Arial" pitchFamily="34" charset="0"/>
              </a:defRPr>
            </a:lvl9pPr>
          </a:lstStyle>
          <a:p>
            <a:pPr eaLnBrk="1" hangingPunct="1">
              <a:defRPr/>
            </a:pPr>
            <a:r>
              <a:rPr lang="en-US" sz="2800" kern="0" dirty="0">
                <a:cs typeface="Times New Roman" panose="02020603050405020304" pitchFamily="18" charset="0"/>
              </a:rPr>
              <a:t>Machine learning is preferred approach to</a:t>
            </a:r>
          </a:p>
          <a:p>
            <a:pPr lvl="1" eaLnBrk="1" hangingPunct="1">
              <a:defRPr/>
            </a:pPr>
            <a:r>
              <a:rPr lang="en-US" sz="2800" kern="0" dirty="0">
                <a:latin typeface="Times New Roman" panose="02020603050405020304" pitchFamily="18" charset="0"/>
                <a:ea typeface="+mn-ea"/>
                <a:cs typeface="Times New Roman" panose="02020603050405020304" pitchFamily="18" charset="0"/>
              </a:rPr>
              <a:t>Self driving cars</a:t>
            </a:r>
          </a:p>
          <a:p>
            <a:pPr lvl="2" eaLnBrk="1" hangingPunct="1">
              <a:defRPr/>
            </a:pPr>
            <a:r>
              <a:rPr lang="en-US" kern="0" dirty="0">
                <a:latin typeface="Times New Roman" panose="02020603050405020304" pitchFamily="18" charset="0"/>
                <a:cs typeface="Times New Roman" panose="02020603050405020304" pitchFamily="18" charset="0"/>
              </a:rPr>
              <a:t>In 2018,</a:t>
            </a:r>
            <a:r>
              <a:rPr lang="en-US" b="1" kern="0" dirty="0">
                <a:latin typeface="Times New Roman" panose="02020603050405020304" pitchFamily="18" charset="0"/>
                <a:cs typeface="Times New Roman" panose="02020603050405020304" pitchFamily="18" charset="0"/>
              </a:rPr>
              <a:t> </a:t>
            </a:r>
            <a:r>
              <a:rPr lang="en-US" kern="0" dirty="0">
                <a:latin typeface="Times New Roman" panose="02020603050405020304" pitchFamily="18" charset="0"/>
                <a:cs typeface="Times New Roman" panose="02020603050405020304" pitchFamily="18" charset="0"/>
              </a:rPr>
              <a:t>Google/Uber </a:t>
            </a:r>
            <a:r>
              <a:rPr lang="en-US" kern="0" dirty="0">
                <a:latin typeface="Times New Roman" panose="02020603050405020304" pitchFamily="18" charset="0"/>
                <a:ea typeface="+mn-ea"/>
                <a:cs typeface="Times New Roman" panose="02020603050405020304" pitchFamily="18" charset="0"/>
              </a:rPr>
              <a:t>had driverless taxis pick up people.</a:t>
            </a:r>
          </a:p>
          <a:p>
            <a:pPr lvl="2" eaLnBrk="1" hangingPunct="1">
              <a:defRPr/>
            </a:pPr>
            <a:r>
              <a:rPr lang="en-US" kern="0" dirty="0">
                <a:latin typeface="Times New Roman" panose="02020603050405020304" pitchFamily="18" charset="0"/>
                <a:ea typeface="+mn-ea"/>
                <a:cs typeface="Times New Roman" panose="02020603050405020304" pitchFamily="18" charset="0"/>
              </a:rPr>
              <a:t>A woman jumped in front and died.</a:t>
            </a:r>
          </a:p>
          <a:p>
            <a:pPr lvl="2" eaLnBrk="1" hangingPunct="1">
              <a:defRPr/>
            </a:pPr>
            <a:r>
              <a:rPr lang="en-US" kern="0" dirty="0">
                <a:latin typeface="Times New Roman" panose="02020603050405020304" pitchFamily="18" charset="0"/>
                <a:ea typeface="+mn-ea"/>
                <a:cs typeface="Times New Roman" panose="02020603050405020304" pitchFamily="18" charset="0"/>
              </a:rPr>
              <a:t>Every indication is that the car in no way could have stopped in time.</a:t>
            </a:r>
          </a:p>
          <a:p>
            <a:pPr lvl="2" eaLnBrk="1" hangingPunct="1">
              <a:defRPr/>
            </a:pPr>
            <a:r>
              <a:rPr lang="en-US" kern="0" dirty="0">
                <a:latin typeface="Times New Roman" panose="02020603050405020304" pitchFamily="18" charset="0"/>
                <a:ea typeface="+mn-ea"/>
                <a:cs typeface="Times New Roman" panose="02020603050405020304" pitchFamily="18" charset="0"/>
              </a:rPr>
              <a:t>But the AI “saw her” and “chose” not to try to stop.</a:t>
            </a:r>
          </a:p>
          <a:p>
            <a:pPr lvl="2" eaLnBrk="1" hangingPunct="1">
              <a:defRPr/>
            </a:pPr>
            <a:r>
              <a:rPr lang="en-US" kern="0" dirty="0">
                <a:latin typeface="Times New Roman" panose="02020603050405020304" pitchFamily="18" charset="0"/>
                <a:ea typeface="+mn-ea"/>
                <a:cs typeface="Times New Roman" panose="02020603050405020304" pitchFamily="18" charset="0"/>
              </a:rPr>
              <a:t>Google temporarily stopped the program</a:t>
            </a:r>
          </a:p>
        </p:txBody>
      </p:sp>
      <p:pic>
        <p:nvPicPr>
          <p:cNvPr id="9" name="Picture 2" descr="Image result for woman leaps in front of car"/>
          <p:cNvPicPr>
            <a:picLocks noChangeAspect="1" noChangeArrowheads="1"/>
          </p:cNvPicPr>
          <p:nvPr/>
        </p:nvPicPr>
        <p:blipFill rotWithShape="1">
          <a:blip r:embed="rId2">
            <a:extLst>
              <a:ext uri="{28A0092B-C50C-407E-A947-70E740481C1C}">
                <a14:useLocalDpi xmlns:a14="http://schemas.microsoft.com/office/drawing/2010/main" val="0"/>
              </a:ext>
            </a:extLst>
          </a:blip>
          <a:srcRect l="34017" t="30493" r="367" b="11255"/>
          <a:stretch/>
        </p:blipFill>
        <p:spPr bwMode="auto">
          <a:xfrm>
            <a:off x="2667000" y="4876800"/>
            <a:ext cx="2113279" cy="18288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88392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8">
                                            <p:txEl>
                                              <p:pRg st="3" end="3"/>
                                            </p:txEl>
                                          </p:spTgt>
                                        </p:tgtEl>
                                        <p:attrNameLst>
                                          <p:attrName>style.visibility</p:attrName>
                                        </p:attrNameLst>
                                      </p:cBhvr>
                                      <p:to>
                                        <p:strVal val="visible"/>
                                      </p:to>
                                    </p:set>
                                    <p:anim calcmode="lin" valueType="num">
                                      <p:cBhvr additive="base">
                                        <p:cTn id="7" dur="500" fill="hold"/>
                                        <p:tgtEl>
                                          <p:spTgt spid="8">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8">
                                            <p:txEl>
                                              <p:pRg st="3" end="3"/>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500" fill="hold"/>
                                        <p:tgtEl>
                                          <p:spTgt spid="9"/>
                                        </p:tgtEl>
                                        <p:attrNameLst>
                                          <p:attrName>ppt_x</p:attrName>
                                        </p:attrNameLst>
                                      </p:cBhvr>
                                      <p:tavLst>
                                        <p:tav tm="0">
                                          <p:val>
                                            <p:strVal val="0-#ppt_w/2"/>
                                          </p:val>
                                        </p:tav>
                                        <p:tav tm="100000">
                                          <p:val>
                                            <p:strVal val="#ppt_x"/>
                                          </p:val>
                                        </p:tav>
                                      </p:tavLst>
                                    </p:anim>
                                    <p:anim calcmode="lin" valueType="num">
                                      <p:cBhvr additive="base">
                                        <p:cTn id="12"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8">
                                            <p:txEl>
                                              <p:pRg st="4" end="4"/>
                                            </p:txEl>
                                          </p:spTgt>
                                        </p:tgtEl>
                                        <p:attrNameLst>
                                          <p:attrName>style.visibility</p:attrName>
                                        </p:attrNameLst>
                                      </p:cBhvr>
                                      <p:to>
                                        <p:strVal val="visible"/>
                                      </p:to>
                                    </p:set>
                                    <p:anim calcmode="lin" valueType="num">
                                      <p:cBhvr additive="base">
                                        <p:cTn id="17" dur="500" fill="hold"/>
                                        <p:tgtEl>
                                          <p:spTgt spid="8">
                                            <p:txEl>
                                              <p:pRg st="4" end="4"/>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8">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8">
                                            <p:txEl>
                                              <p:pRg st="5" end="5"/>
                                            </p:txEl>
                                          </p:spTgt>
                                        </p:tgtEl>
                                        <p:attrNameLst>
                                          <p:attrName>style.visibility</p:attrName>
                                        </p:attrNameLst>
                                      </p:cBhvr>
                                      <p:to>
                                        <p:strVal val="visible"/>
                                      </p:to>
                                    </p:set>
                                    <p:anim calcmode="lin" valueType="num">
                                      <p:cBhvr additive="base">
                                        <p:cTn id="23" dur="500" fill="hold"/>
                                        <p:tgtEl>
                                          <p:spTgt spid="8">
                                            <p:txEl>
                                              <p:pRg st="5" end="5"/>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8">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8">
                                            <p:txEl>
                                              <p:pRg st="6" end="6"/>
                                            </p:txEl>
                                          </p:spTgt>
                                        </p:tgtEl>
                                        <p:attrNameLst>
                                          <p:attrName>style.visibility</p:attrName>
                                        </p:attrNameLst>
                                      </p:cBhvr>
                                      <p:to>
                                        <p:strVal val="visible"/>
                                      </p:to>
                                    </p:set>
                                    <p:anim calcmode="lin" valueType="num">
                                      <p:cBhvr additive="base">
                                        <p:cTn id="29" dur="500" fill="hold"/>
                                        <p:tgtEl>
                                          <p:spTgt spid="8">
                                            <p:txEl>
                                              <p:pRg st="6" end="6"/>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8">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cxnSp>
        <p:nvCxnSpPr>
          <p:cNvPr id="99" name="Straight Connector 98"/>
          <p:cNvCxnSpPr/>
          <p:nvPr/>
        </p:nvCxnSpPr>
        <p:spPr bwMode="auto">
          <a:xfrm>
            <a:off x="351844" y="288061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51844" y="294546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51844" y="301030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51844" y="3075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51844" y="3140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51844" y="32048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51844" y="326969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51844" y="333453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51844" y="33993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51844" y="34642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51844" y="352907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51844" y="359392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51844" y="365877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51844" y="37236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51844" y="37884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51844" y="385330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51844" y="3918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51844" y="3983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51844" y="40478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51844" y="41126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51844" y="41719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51844" y="42367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51844" y="43015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51844" y="436644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51844" y="44312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51844" y="44961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51844" y="456097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51844" y="462582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51844" y="469067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51844" y="47555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51844" y="48203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51844" y="488521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51844" y="495005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51844" y="501490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51844" y="5079748"/>
            <a:ext cx="1466088" cy="837362"/>
          </a:xfrm>
          <a:prstGeom prst="line">
            <a:avLst/>
          </a:prstGeom>
          <a:noFill/>
          <a:ln w="38100" cap="sq" cmpd="sng" algn="ctr">
            <a:solidFill>
              <a:schemeClr val="accent1"/>
            </a:solidFill>
            <a:prstDash val="solid"/>
            <a:round/>
            <a:headEnd type="none" w="med" len="med"/>
            <a:tailEnd type="none" w="med" len="med"/>
          </a:ln>
          <a:effectLst/>
        </p:spPr>
      </p:cxnSp>
      <p:sp>
        <p:nvSpPr>
          <p:cNvPr id="160" name="Rectangle 159"/>
          <p:cNvSpPr/>
          <p:nvPr/>
        </p:nvSpPr>
        <p:spPr>
          <a:xfrm>
            <a:off x="428044" y="5181600"/>
            <a:ext cx="1578864" cy="1440000"/>
          </a:xfrm>
          <a:prstGeom prst="rect">
            <a:avLst/>
          </a:prstGeom>
          <a:solidFill>
            <a:srgbClr val="000066"/>
          </a:solidFill>
          <a:ln>
            <a:noFill/>
          </a:ln>
        </p:spPr>
        <p:txBody>
          <a:bodyPr wrap="square" rtlCol="0" anchor="ctr">
            <a:spAutoFit/>
          </a:bodyPr>
          <a:lstStyle/>
          <a:p>
            <a:pPr algn="l"/>
            <a:endParaRPr lang="en-CA" sz="800" dirty="0"/>
          </a:p>
        </p:txBody>
      </p:sp>
      <p:cxnSp>
        <p:nvCxnSpPr>
          <p:cNvPr id="72" name="Straight Connector 71"/>
          <p:cNvCxnSpPr/>
          <p:nvPr/>
        </p:nvCxnSpPr>
        <p:spPr bwMode="auto">
          <a:xfrm>
            <a:off x="351844" y="4366440"/>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351844" y="4112938"/>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353176" y="3919643"/>
            <a:ext cx="1466088" cy="837362"/>
          </a:xfrm>
          <a:prstGeom prst="line">
            <a:avLst/>
          </a:prstGeom>
          <a:noFill/>
          <a:ln w="38100" cap="sq" cmpd="sng" algn="ctr">
            <a:solidFill>
              <a:schemeClr val="hlink"/>
            </a:solidFill>
            <a:prstDash val="solid"/>
            <a:round/>
            <a:headEnd type="none" w="med" len="med"/>
            <a:tailEnd type="none" w="med" len="med"/>
          </a:ln>
          <a:effectLst/>
        </p:spPr>
      </p:cxnSp>
      <p:grpSp>
        <p:nvGrpSpPr>
          <p:cNvPr id="142" name="Group 141"/>
          <p:cNvGrpSpPr/>
          <p:nvPr/>
        </p:nvGrpSpPr>
        <p:grpSpPr>
          <a:xfrm>
            <a:off x="334870" y="3676392"/>
            <a:ext cx="1503828" cy="1503828"/>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86" name="Rectangle 85"/>
          <p:cNvSpPr/>
          <p:nvPr/>
        </p:nvSpPr>
        <p:spPr>
          <a:xfrm>
            <a:off x="228600" y="2267310"/>
            <a:ext cx="1578864" cy="1440000"/>
          </a:xfrm>
          <a:prstGeom prst="rect">
            <a:avLst/>
          </a:prstGeom>
          <a:solidFill>
            <a:srgbClr val="000066"/>
          </a:solidFill>
          <a:ln>
            <a:noFill/>
          </a:ln>
        </p:spPr>
        <p:txBody>
          <a:bodyPr wrap="square" rtlCol="0" anchor="ctr">
            <a:spAutoFit/>
          </a:bodyPr>
          <a:lstStyle/>
          <a:p>
            <a:pPr algn="l"/>
            <a:endParaRPr lang="en-CA" sz="800" dirty="0"/>
          </a:p>
        </p:txBody>
      </p:sp>
      <p:grpSp>
        <p:nvGrpSpPr>
          <p:cNvPr id="87" name="Group 86"/>
          <p:cNvGrpSpPr/>
          <p:nvPr/>
        </p:nvGrpSpPr>
        <p:grpSpPr>
          <a:xfrm>
            <a:off x="1651635" y="3674142"/>
            <a:ext cx="1503828" cy="1503828"/>
            <a:chOff x="838200" y="609600"/>
            <a:chExt cx="4064400" cy="4064400"/>
          </a:xfrm>
        </p:grpSpPr>
        <p:cxnSp>
          <p:nvCxnSpPr>
            <p:cNvPr id="88" name="Straight Connector 87"/>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95" name="Group 94"/>
            <p:cNvGrpSpPr/>
            <p:nvPr/>
          </p:nvGrpSpPr>
          <p:grpSpPr>
            <a:xfrm rot="5400000">
              <a:off x="1085415" y="678615"/>
              <a:ext cx="3569970" cy="4064400"/>
              <a:chOff x="1278255" y="762000"/>
              <a:chExt cx="3569970" cy="4064400"/>
            </a:xfrm>
          </p:grpSpPr>
          <p:cxnSp>
            <p:nvCxnSpPr>
              <p:cNvPr id="96" name="Straight Connector 95"/>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3" name="Group 2"/>
          <p:cNvGrpSpPr/>
          <p:nvPr/>
        </p:nvGrpSpPr>
        <p:grpSpPr>
          <a:xfrm>
            <a:off x="328372" y="2352855"/>
            <a:ext cx="2820593" cy="1506078"/>
            <a:chOff x="310515" y="1371600"/>
            <a:chExt cx="2820593" cy="1506078"/>
          </a:xfrm>
        </p:grpSpPr>
        <p:grpSp>
          <p:nvGrpSpPr>
            <p:cNvPr id="173" name="Group 172"/>
            <p:cNvGrpSpPr/>
            <p:nvPr/>
          </p:nvGrpSpPr>
          <p:grpSpPr>
            <a:xfrm>
              <a:off x="310515" y="1373850"/>
              <a:ext cx="1503828" cy="1503828"/>
              <a:chOff x="838200" y="609600"/>
              <a:chExt cx="4064400" cy="4064400"/>
            </a:xfrm>
          </p:grpSpPr>
          <p:cxnSp>
            <p:nvCxnSpPr>
              <p:cNvPr id="174" name="Straight Connector 17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5" name="Straight Connector 17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78" name="Group 177"/>
              <p:cNvGrpSpPr/>
              <p:nvPr/>
            </p:nvGrpSpPr>
            <p:grpSpPr>
              <a:xfrm rot="5400000">
                <a:off x="1085415" y="678615"/>
                <a:ext cx="3569970" cy="4064400"/>
                <a:chOff x="1278255" y="762000"/>
                <a:chExt cx="3569970" cy="4064400"/>
              </a:xfrm>
            </p:grpSpPr>
            <p:cxnSp>
              <p:nvCxnSpPr>
                <p:cNvPr id="179" name="Straight Connector 17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83" name="Group 182"/>
            <p:cNvGrpSpPr/>
            <p:nvPr/>
          </p:nvGrpSpPr>
          <p:grpSpPr>
            <a:xfrm>
              <a:off x="1627280" y="1371600"/>
              <a:ext cx="1503828" cy="1503828"/>
              <a:chOff x="838200" y="609600"/>
              <a:chExt cx="4064400" cy="4064400"/>
            </a:xfrm>
          </p:grpSpPr>
          <p:cxnSp>
            <p:nvCxnSpPr>
              <p:cNvPr id="184" name="Straight Connector 18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7" name="Straight Connector 18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88" name="Group 187"/>
              <p:cNvGrpSpPr/>
              <p:nvPr/>
            </p:nvGrpSpPr>
            <p:grpSpPr>
              <a:xfrm rot="5400000">
                <a:off x="1085415" y="678615"/>
                <a:ext cx="3569970" cy="4064400"/>
                <a:chOff x="1278255" y="762000"/>
                <a:chExt cx="3569970" cy="4064400"/>
              </a:xfrm>
            </p:grpSpPr>
            <p:cxnSp>
              <p:nvCxnSpPr>
                <p:cNvPr id="189" name="Straight Connector 18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0" name="Straight Connector 18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1" name="Straight Connector 19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2" name="Straight Connector 19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nvGrpSpPr>
          <p:cNvPr id="193" name="Group 192"/>
          <p:cNvGrpSpPr/>
          <p:nvPr/>
        </p:nvGrpSpPr>
        <p:grpSpPr>
          <a:xfrm>
            <a:off x="332182" y="1039182"/>
            <a:ext cx="2820593" cy="1506078"/>
            <a:chOff x="310515" y="1371600"/>
            <a:chExt cx="2820593" cy="1506078"/>
          </a:xfrm>
        </p:grpSpPr>
        <p:grpSp>
          <p:nvGrpSpPr>
            <p:cNvPr id="194" name="Group 193"/>
            <p:cNvGrpSpPr/>
            <p:nvPr/>
          </p:nvGrpSpPr>
          <p:grpSpPr>
            <a:xfrm>
              <a:off x="310515" y="1373850"/>
              <a:ext cx="1503828" cy="1503828"/>
              <a:chOff x="838200" y="609600"/>
              <a:chExt cx="4064400" cy="4064400"/>
            </a:xfrm>
          </p:grpSpPr>
          <p:cxnSp>
            <p:nvCxnSpPr>
              <p:cNvPr id="205" name="Straight Connector 204"/>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9" name="Group 208"/>
              <p:cNvGrpSpPr/>
              <p:nvPr/>
            </p:nvGrpSpPr>
            <p:grpSpPr>
              <a:xfrm rot="5400000">
                <a:off x="1085415" y="678615"/>
                <a:ext cx="3569970" cy="4064400"/>
                <a:chOff x="1278255" y="762000"/>
                <a:chExt cx="3569970" cy="4064400"/>
              </a:xfrm>
            </p:grpSpPr>
            <p:cxnSp>
              <p:nvCxnSpPr>
                <p:cNvPr id="210" name="Straight Connector 209"/>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95" name="Group 194"/>
            <p:cNvGrpSpPr/>
            <p:nvPr/>
          </p:nvGrpSpPr>
          <p:grpSpPr>
            <a:xfrm>
              <a:off x="1627280" y="1371600"/>
              <a:ext cx="1503828" cy="1503828"/>
              <a:chOff x="838200" y="609600"/>
              <a:chExt cx="4064400" cy="4064400"/>
            </a:xfrm>
          </p:grpSpPr>
          <p:cxnSp>
            <p:nvCxnSpPr>
              <p:cNvPr id="196" name="Straight Connector 195"/>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7" name="Straight Connector 196"/>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8" name="Straight Connector 197"/>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9" name="Straight Connector 198"/>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0" name="Group 199"/>
              <p:cNvGrpSpPr/>
              <p:nvPr/>
            </p:nvGrpSpPr>
            <p:grpSpPr>
              <a:xfrm rot="5400000">
                <a:off x="1085415" y="678615"/>
                <a:ext cx="3569970" cy="4064400"/>
                <a:chOff x="1278255" y="762000"/>
                <a:chExt cx="3569970" cy="4064400"/>
              </a:xfrm>
            </p:grpSpPr>
            <p:cxnSp>
              <p:nvCxnSpPr>
                <p:cNvPr id="201" name="Straight Connector 200"/>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2" name="Straight Connector 201"/>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3" name="Straight Connector 202"/>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sp>
        <p:nvSpPr>
          <p:cNvPr id="221" name="Oval 220"/>
          <p:cNvSpPr>
            <a:spLocks noChangeAspect="1"/>
          </p:cNvSpPr>
          <p:nvPr/>
        </p:nvSpPr>
        <p:spPr>
          <a:xfrm>
            <a:off x="762000" y="4572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4" name="Group 3"/>
          <p:cNvGrpSpPr/>
          <p:nvPr/>
        </p:nvGrpSpPr>
        <p:grpSpPr>
          <a:xfrm>
            <a:off x="3274898" y="1585441"/>
            <a:ext cx="1830194" cy="3108000"/>
            <a:chOff x="3274898" y="1585441"/>
            <a:chExt cx="1830194" cy="3108000"/>
          </a:xfrm>
        </p:grpSpPr>
        <p:sp>
          <p:nvSpPr>
            <p:cNvPr id="229" name="TextBox 228"/>
            <p:cNvSpPr txBox="1"/>
            <p:nvPr/>
          </p:nvSpPr>
          <p:spPr>
            <a:xfrm>
              <a:off x="3581400" y="2895600"/>
              <a:ext cx="1523692"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2 </a:t>
              </a:r>
              <a:r>
                <a:rPr lang="en-CA" sz="2400" i="1" dirty="0">
                  <a:solidFill>
                    <a:srgbClr val="66FF33"/>
                  </a:solidFill>
                </a:rPr>
                <a:t>= 7</a:t>
              </a:r>
            </a:p>
          </p:txBody>
        </p:sp>
        <p:sp>
          <p:nvSpPr>
            <p:cNvPr id="230" name="Left Brace 229"/>
            <p:cNvSpPr/>
            <p:nvPr/>
          </p:nvSpPr>
          <p:spPr bwMode="auto">
            <a:xfrm rot="10800000">
              <a:off x="3274898" y="1585441"/>
              <a:ext cx="359618" cy="310800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914401" y="5257801"/>
            <a:ext cx="2133600" cy="761999"/>
            <a:chOff x="914401" y="5257801"/>
            <a:chExt cx="2133600" cy="761999"/>
          </a:xfrm>
        </p:grpSpPr>
        <p:sp>
          <p:nvSpPr>
            <p:cNvPr id="219" name="Left Brace 218"/>
            <p:cNvSpPr/>
            <p:nvPr/>
          </p:nvSpPr>
          <p:spPr bwMode="auto">
            <a:xfrm rot="16200000">
              <a:off x="1637060" y="4535142"/>
              <a:ext cx="267275" cy="1712594"/>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32" name="TextBox 231"/>
            <p:cNvSpPr txBox="1"/>
            <p:nvPr/>
          </p:nvSpPr>
          <p:spPr>
            <a:xfrm>
              <a:off x="1219200" y="5558135"/>
              <a:ext cx="1828801"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1 </a:t>
              </a:r>
              <a:r>
                <a:rPr lang="en-CA" sz="2400" i="1" dirty="0">
                  <a:solidFill>
                    <a:srgbClr val="66FF33"/>
                  </a:solidFill>
                </a:rPr>
                <a:t>= 4</a:t>
              </a:r>
            </a:p>
          </p:txBody>
        </p:sp>
      </p:grpSp>
      <p:grpSp>
        <p:nvGrpSpPr>
          <p:cNvPr id="7" name="Group 6"/>
          <p:cNvGrpSpPr/>
          <p:nvPr/>
        </p:nvGrpSpPr>
        <p:grpSpPr>
          <a:xfrm>
            <a:off x="360173" y="1588144"/>
            <a:ext cx="2266820" cy="3519160"/>
            <a:chOff x="360173" y="1588144"/>
            <a:chExt cx="2266820" cy="3519160"/>
          </a:xfrm>
        </p:grpSpPr>
        <p:cxnSp>
          <p:nvCxnSpPr>
            <p:cNvPr id="159" name="Straight Connector 158"/>
            <p:cNvCxnSpPr/>
            <p:nvPr/>
          </p:nvCxnSpPr>
          <p:spPr bwMode="auto">
            <a:xfrm flipV="1">
              <a:off x="870310" y="1588144"/>
              <a:ext cx="1756683" cy="3055500"/>
            </a:xfrm>
            <a:prstGeom prst="line">
              <a:avLst/>
            </a:prstGeom>
            <a:noFill/>
            <a:ln w="50800" cap="sq" cmpd="sng" algn="ctr">
              <a:solidFill>
                <a:srgbClr val="FF00FF"/>
              </a:solidFill>
              <a:prstDash val="solid"/>
              <a:round/>
              <a:headEnd type="none" w="lg" len="lg"/>
              <a:tailEnd type="stealth" w="med" len="med"/>
            </a:ln>
            <a:effectLst/>
          </p:spPr>
        </p:cxnSp>
        <p:sp>
          <p:nvSpPr>
            <p:cNvPr id="161" name="Oval 160"/>
            <p:cNvSpPr/>
            <p:nvPr/>
          </p:nvSpPr>
          <p:spPr>
            <a:xfrm>
              <a:off x="457200" y="4205743"/>
              <a:ext cx="838759" cy="901561"/>
            </a:xfrm>
            <a:prstGeom prst="ellipse">
              <a:avLst/>
            </a:prstGeom>
            <a:ln w="38100">
              <a:solidFill>
                <a:srgbClr val="FF00FF"/>
              </a:solidFill>
            </a:ln>
          </p:spPr>
          <p:txBody>
            <a:bodyPr wrap="square" rtlCol="0" anchor="ctr">
              <a:spAutoFit/>
            </a:bodyPr>
            <a:lstStyle/>
            <a:p>
              <a:pPr algn="l"/>
              <a:endParaRPr lang="en-CA" sz="2400" dirty="0"/>
            </a:p>
          </p:txBody>
        </p:sp>
        <p:sp>
          <p:nvSpPr>
            <p:cNvPr id="164" name="Rectangle 163"/>
            <p:cNvSpPr/>
            <p:nvPr/>
          </p:nvSpPr>
          <p:spPr>
            <a:xfrm rot="17994879">
              <a:off x="360173" y="3796627"/>
              <a:ext cx="720000" cy="720000"/>
            </a:xfrm>
            <a:prstGeom prst="rect">
              <a:avLst/>
            </a:prstGeom>
            <a:ln w="25400">
              <a:solidFill>
                <a:srgbClr val="FFFF00"/>
              </a:solidFill>
            </a:ln>
          </p:spPr>
          <p:txBody>
            <a:bodyPr wrap="square" rtlCol="0" anchor="ctr">
              <a:spAutoFit/>
            </a:bodyPr>
            <a:lstStyle/>
            <a:p>
              <a:pPr algn="l"/>
              <a:endParaRPr lang="en-CA" sz="2400" dirty="0"/>
            </a:p>
          </p:txBody>
        </p:sp>
      </p:grpSp>
      <p:sp>
        <p:nvSpPr>
          <p:cNvPr id="167" name="Rectangle 166"/>
          <p:cNvSpPr/>
          <p:nvPr/>
        </p:nvSpPr>
        <p:spPr>
          <a:xfrm>
            <a:off x="381000" y="528935"/>
            <a:ext cx="2694778" cy="461665"/>
          </a:xfrm>
          <a:prstGeom prst="rect">
            <a:avLst/>
          </a:prstGeom>
        </p:spPr>
        <p:txBody>
          <a:bodyPr wrap="square">
            <a:spAutoFit/>
          </a:bodyPr>
          <a:lstStyle/>
          <a:p>
            <a:pPr algn="ctr"/>
            <a:r>
              <a:rPr lang="en-CA" sz="2400" dirty="0">
                <a:solidFill>
                  <a:schemeClr val="accent1"/>
                </a:solidFill>
              </a:rPr>
              <a:t>E</a:t>
            </a:r>
            <a:r>
              <a:rPr lang="en-CA" sz="2400" dirty="0"/>
              <a:t> = 4</a:t>
            </a:r>
            <a:r>
              <a:rPr lang="en-CA" sz="2400" i="1" dirty="0">
                <a:solidFill>
                  <a:srgbClr val="66FF33"/>
                </a:solidFill>
              </a:rPr>
              <a:t>w</a:t>
            </a:r>
            <a:r>
              <a:rPr lang="en-CA" sz="2400" i="1" baseline="-25000" dirty="0">
                <a:solidFill>
                  <a:srgbClr val="66FF33"/>
                </a:solidFill>
              </a:rPr>
              <a:t>1 </a:t>
            </a:r>
            <a:r>
              <a:rPr lang="en-CA" sz="2400" dirty="0"/>
              <a:t>+ 7</a:t>
            </a:r>
            <a:r>
              <a:rPr lang="en-CA" sz="2400" i="1" dirty="0">
                <a:solidFill>
                  <a:srgbClr val="66FF33"/>
                </a:solidFill>
              </a:rPr>
              <a:t>w</a:t>
            </a:r>
            <a:r>
              <a:rPr lang="en-CA" sz="2400" i="1" baseline="-25000" dirty="0">
                <a:solidFill>
                  <a:srgbClr val="66FF33"/>
                </a:solidFill>
              </a:rPr>
              <a:t>2</a:t>
            </a:r>
            <a:r>
              <a:rPr lang="en-CA" sz="2400" dirty="0"/>
              <a:t> - 21</a:t>
            </a:r>
          </a:p>
        </p:txBody>
      </p:sp>
      <p:sp>
        <p:nvSpPr>
          <p:cNvPr id="121" name="Rectangle 120">
            <a:extLst>
              <a:ext uri="{FF2B5EF4-FFF2-40B4-BE49-F238E27FC236}">
                <a16:creationId xmlns:a16="http://schemas.microsoft.com/office/drawing/2014/main" id="{0F2F7C44-3F62-4C2F-928B-BA0F8F1C5362}"/>
              </a:ext>
            </a:extLst>
          </p:cNvPr>
          <p:cNvSpPr/>
          <p:nvPr/>
        </p:nvSpPr>
        <p:spPr>
          <a:xfrm>
            <a:off x="4876800" y="674430"/>
            <a:ext cx="6002655" cy="3600986"/>
          </a:xfrm>
          <a:prstGeom prst="rect">
            <a:avLst/>
          </a:prstGeom>
        </p:spPr>
        <p:txBody>
          <a:bodyPr wrap="square">
            <a:spAutoFit/>
          </a:bodyPr>
          <a:lstStyle/>
          <a:p>
            <a:r>
              <a:rPr lang="en-CA" sz="2400" dirty="0"/>
              <a:t>Let’s do it again with equations.</a:t>
            </a:r>
          </a:p>
          <a:p>
            <a:r>
              <a:rPr lang="en-CA" sz="2400" dirty="0"/>
              <a:t>The equation of a plane is </a:t>
            </a:r>
          </a:p>
          <a:p>
            <a:r>
              <a:rPr lang="en-CA" sz="2400" i="1" dirty="0">
                <a:solidFill>
                  <a:schemeClr val="accent1"/>
                </a:solidFill>
              </a:rPr>
              <a:t>E</a:t>
            </a:r>
            <a:r>
              <a:rPr lang="en-CA" sz="2400" dirty="0"/>
              <a:t> =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1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a:t>
            </a:r>
            <a:r>
              <a:rPr lang="en-CA" sz="2400" dirty="0"/>
              <a:t> + </a:t>
            </a:r>
            <a:r>
              <a:rPr lang="en-CA" sz="2400" i="1" dirty="0">
                <a:solidFill>
                  <a:srgbClr val="FFC000"/>
                </a:solidFill>
              </a:rPr>
              <a:t>b</a:t>
            </a:r>
          </a:p>
          <a:p>
            <a:r>
              <a:rPr lang="en-CA" sz="2400" dirty="0"/>
              <a:t>Change </a:t>
            </a:r>
            <a:r>
              <a:rPr lang="en-CA" sz="2400" i="1" dirty="0">
                <a:solidFill>
                  <a:srgbClr val="66FF33"/>
                </a:solidFill>
              </a:rPr>
              <a:t>w</a:t>
            </a:r>
            <a:r>
              <a:rPr lang="en-CA" sz="2400" i="1" baseline="-25000" dirty="0">
                <a:solidFill>
                  <a:srgbClr val="66FF33"/>
                </a:solidFill>
              </a:rPr>
              <a:t>1 </a:t>
            </a:r>
            <a:r>
              <a:rPr lang="en-CA" sz="2400" dirty="0"/>
              <a:t>by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  </a:t>
            </a:r>
            <a:endParaRPr lang="en-CA" sz="2400" i="1" dirty="0">
              <a:solidFill>
                <a:srgbClr val="66FF33"/>
              </a:solidFill>
            </a:endParaRPr>
          </a:p>
          <a:p>
            <a:r>
              <a:rPr lang="en-CA" sz="2400" i="1" baseline="-25000" dirty="0">
                <a:solidFill>
                  <a:srgbClr val="66FF33"/>
                </a:solidFill>
              </a:rPr>
              <a:t> </a:t>
            </a:r>
            <a:r>
              <a:rPr lang="en-CA" sz="2400" i="1" dirty="0">
                <a:solidFill>
                  <a:schemeClr val="accent1"/>
                </a:solidFill>
              </a:rPr>
              <a:t>E</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sz="2400" i="1" dirty="0"/>
              <a:t>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 (w</a:t>
            </a:r>
            <a:r>
              <a:rPr lang="en-CA" sz="2400" i="1" baseline="-25000" dirty="0">
                <a:solidFill>
                  <a:srgbClr val="66FF33"/>
                </a:solidFill>
              </a:rPr>
              <a:t>1 </a:t>
            </a:r>
            <a:r>
              <a:rPr lang="en-CA" sz="2400" dirty="0">
                <a:solidFill>
                  <a:srgbClr val="66FF33"/>
                </a:solidFill>
              </a:rPr>
              <a:t>+</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a:t>
            </a:r>
            <a:r>
              <a:rPr lang="en-CA" sz="2400" i="1" dirty="0">
                <a:solidFill>
                  <a:srgbClr val="66FF33"/>
                </a:solidFill>
              </a:rPr>
              <a:t>) </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a:t>
            </a:r>
            <a:r>
              <a:rPr lang="en-CA" sz="2400" dirty="0"/>
              <a:t> + </a:t>
            </a:r>
            <a:r>
              <a:rPr lang="en-CA" sz="2400" i="1" dirty="0">
                <a:solidFill>
                  <a:srgbClr val="FFC000"/>
                </a:solidFill>
              </a:rPr>
              <a:t>b</a:t>
            </a:r>
          </a:p>
          <a:p>
            <a:r>
              <a:rPr lang="en-CA" sz="2400" dirty="0"/>
              <a:t>     =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1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a:t>
            </a:r>
            <a:r>
              <a:rPr lang="en-CA" sz="2400" i="1" dirty="0">
                <a:solidFill>
                  <a:srgbClr val="66FF33"/>
                </a:solidFill>
              </a:rPr>
              <a:t> </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a:t>
            </a:r>
            <a:r>
              <a:rPr lang="en-CA" sz="2400" dirty="0"/>
              <a:t> + </a:t>
            </a:r>
            <a:r>
              <a:rPr lang="en-CA" sz="2400" i="1" dirty="0">
                <a:solidFill>
                  <a:srgbClr val="FFC000"/>
                </a:solidFill>
              </a:rPr>
              <a:t>b</a:t>
            </a:r>
          </a:p>
          <a:p>
            <a:r>
              <a:rPr lang="en-CA" sz="2400" i="1" dirty="0">
                <a:solidFill>
                  <a:srgbClr val="FFC000"/>
                </a:solidFill>
              </a:rPr>
              <a:t>    </a:t>
            </a:r>
            <a:r>
              <a:rPr lang="en-CA" sz="2400" dirty="0"/>
              <a:t> = </a:t>
            </a:r>
            <a:r>
              <a:rPr lang="en-CA" sz="2400" i="1" dirty="0">
                <a:solidFill>
                  <a:srgbClr val="FFC000"/>
                </a:solidFill>
              </a:rPr>
              <a:t>E</a:t>
            </a:r>
            <a:r>
              <a:rPr lang="en-CA" sz="2400" i="1"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a:t>
            </a:r>
            <a:endParaRPr lang="en-CA" sz="2400" i="1" dirty="0">
              <a:solidFill>
                <a:schemeClr val="accent1"/>
              </a:solidFill>
              <a:sym typeface="Symbol" panose="05050102010706020507" pitchFamily="18" charset="2"/>
            </a:endParaRPr>
          </a:p>
          <a:p>
            <a:r>
              <a:rPr lang="en-CA" sz="2400" i="1" dirty="0">
                <a:solidFill>
                  <a:schemeClr val="accent1"/>
                </a:solidFill>
                <a:sym typeface="Symbol" panose="05050102010706020507" pitchFamily="18" charset="2"/>
              </a:rPr>
              <a:t> E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a:t>
            </a:r>
          </a:p>
          <a:p>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2400" i="1" baseline="-25000" dirty="0">
                <a:solidFill>
                  <a:srgbClr val="66FF33"/>
                </a:solidFill>
              </a:rPr>
              <a:t> </a:t>
            </a:r>
            <a:r>
              <a:rPr lang="en-US" sz="2400" i="1" dirty="0">
                <a:solidFill>
                  <a:srgbClr val="66FF33"/>
                </a:solidFill>
              </a:rPr>
              <a:t> </a:t>
            </a:r>
            <a:r>
              <a:rPr lang="en-US" sz="2400" i="1"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p>
        </p:txBody>
      </p:sp>
      <p:sp>
        <p:nvSpPr>
          <p:cNvPr id="131" name="Rectangle 130">
            <a:extLst>
              <a:ext uri="{FF2B5EF4-FFF2-40B4-BE49-F238E27FC236}">
                <a16:creationId xmlns:a16="http://schemas.microsoft.com/office/drawing/2014/main" id="{5B901460-6807-4903-82FA-47D12ED54838}"/>
              </a:ext>
            </a:extLst>
          </p:cNvPr>
          <p:cNvSpPr/>
          <p:nvPr/>
        </p:nvSpPr>
        <p:spPr>
          <a:xfrm>
            <a:off x="5638800" y="3887913"/>
            <a:ext cx="287258" cy="461665"/>
          </a:xfrm>
          <a:prstGeom prst="rect">
            <a:avLst/>
          </a:prstGeom>
        </p:spPr>
        <p:txBody>
          <a:bodyPr wrap="none">
            <a:spAutoFit/>
          </a:bodyPr>
          <a:lstStyle/>
          <a:p>
            <a:pPr algn="r"/>
            <a:r>
              <a:rPr lang="en-CA" sz="2400" i="1" baseline="-25000" dirty="0">
                <a:solidFill>
                  <a:srgbClr val="66FF33"/>
                </a:solidFill>
              </a:rPr>
              <a:t>1</a:t>
            </a:r>
            <a:endParaRPr lang="en-CA" sz="2400" dirty="0">
              <a:solidFill>
                <a:srgbClr val="66FF33"/>
              </a:solidFill>
            </a:endParaRPr>
          </a:p>
        </p:txBody>
      </p:sp>
      <p:grpSp>
        <p:nvGrpSpPr>
          <p:cNvPr id="162" name="Group 161">
            <a:extLst>
              <a:ext uri="{FF2B5EF4-FFF2-40B4-BE49-F238E27FC236}">
                <a16:creationId xmlns:a16="http://schemas.microsoft.com/office/drawing/2014/main" id="{C82BF65F-0BB1-48CD-9871-EE576AF73A9B}"/>
              </a:ext>
            </a:extLst>
          </p:cNvPr>
          <p:cNvGrpSpPr/>
          <p:nvPr/>
        </p:nvGrpSpPr>
        <p:grpSpPr>
          <a:xfrm>
            <a:off x="7125269" y="3581400"/>
            <a:ext cx="1713931" cy="739408"/>
            <a:chOff x="3612442" y="3075057"/>
            <a:chExt cx="1713931" cy="739408"/>
          </a:xfrm>
        </p:grpSpPr>
        <p:sp>
          <p:nvSpPr>
            <p:cNvPr id="163" name="Rectangle 162">
              <a:extLst>
                <a:ext uri="{FF2B5EF4-FFF2-40B4-BE49-F238E27FC236}">
                  <a16:creationId xmlns:a16="http://schemas.microsoft.com/office/drawing/2014/main" id="{F349E489-3FC6-43D3-8C1D-D2729276757D}"/>
                </a:ext>
              </a:extLst>
            </p:cNvPr>
            <p:cNvSpPr/>
            <p:nvPr/>
          </p:nvSpPr>
          <p:spPr>
            <a:xfrm>
              <a:off x="3612442" y="3075057"/>
              <a:ext cx="1713931" cy="646331"/>
            </a:xfrm>
            <a:prstGeom prst="rect">
              <a:avLst/>
            </a:prstGeom>
          </p:spPr>
          <p:txBody>
            <a:bodyPr wrap="none">
              <a:spAutoFit/>
            </a:bodyPr>
            <a:lstStyle/>
            <a:p>
              <a:r>
                <a:rPr lang="az-Cyrl-AZ" sz="3600" i="1" baseline="30000" dirty="0">
                  <a:solidFill>
                    <a:schemeClr val="accent1"/>
                  </a:solidFill>
                  <a:sym typeface="Symbol" panose="05050102010706020507" pitchFamily="18" charset="2"/>
                </a:rPr>
                <a:t></a:t>
              </a:r>
              <a:r>
                <a:rPr lang="en-CA" sz="3600" i="1" baseline="30000" dirty="0">
                  <a:solidFill>
                    <a:schemeClr val="accent1"/>
                  </a:solidFill>
                </a:rPr>
                <a:t>E</a:t>
              </a:r>
              <a:r>
                <a:rPr lang="en-CA" sz="3600" i="1" dirty="0"/>
                <a:t>/</a:t>
              </a:r>
              <a:r>
                <a:rPr lang="en-CA" sz="3600" i="1" baseline="-25000" dirty="0">
                  <a:solidFill>
                    <a:srgbClr val="66FF33"/>
                  </a:solidFill>
                  <a:sym typeface="Symbol" panose="05050102010706020507" pitchFamily="18" charset="2"/>
                </a:rPr>
                <a:t></a:t>
              </a:r>
              <a:r>
                <a:rPr lang="en-CA" sz="3600" i="1" baseline="-25000" dirty="0">
                  <a:solidFill>
                    <a:srgbClr val="66FF33"/>
                  </a:solidFill>
                </a:rPr>
                <a:t>w</a:t>
              </a:r>
              <a:r>
                <a:rPr lang="en-CA" sz="2400" i="1" baseline="-25000" dirty="0">
                  <a:solidFill>
                    <a:srgbClr val="66FF33"/>
                  </a:solidFill>
                </a:rPr>
                <a:t> </a:t>
              </a:r>
              <a:r>
                <a:rPr lang="en-US" sz="2400" i="1" dirty="0">
                  <a:solidFill>
                    <a:srgbClr val="66FF33"/>
                  </a:solidFill>
                </a:rPr>
                <a:t> </a:t>
              </a:r>
              <a:r>
                <a:rPr lang="en-US" sz="2400" i="1"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p>
          </p:txBody>
        </p:sp>
        <p:sp>
          <p:nvSpPr>
            <p:cNvPr id="165" name="Rectangle 164">
              <a:extLst>
                <a:ext uri="{FF2B5EF4-FFF2-40B4-BE49-F238E27FC236}">
                  <a16:creationId xmlns:a16="http://schemas.microsoft.com/office/drawing/2014/main" id="{C111EBDF-94BC-4172-9DD1-A966EC75C336}"/>
                </a:ext>
              </a:extLst>
            </p:cNvPr>
            <p:cNvSpPr/>
            <p:nvPr/>
          </p:nvSpPr>
          <p:spPr>
            <a:xfrm>
              <a:off x="4398009" y="3352800"/>
              <a:ext cx="287259" cy="461665"/>
            </a:xfrm>
            <a:prstGeom prst="rect">
              <a:avLst/>
            </a:prstGeom>
          </p:spPr>
          <p:txBody>
            <a:bodyPr wrap="none">
              <a:spAutoFit/>
            </a:bodyPr>
            <a:lstStyle/>
            <a:p>
              <a:pPr algn="r"/>
              <a:r>
                <a:rPr lang="en-CA" sz="2400" i="1" baseline="-25000" dirty="0">
                  <a:solidFill>
                    <a:srgbClr val="66FF33"/>
                  </a:solidFill>
                </a:rPr>
                <a:t>2</a:t>
              </a:r>
              <a:endParaRPr lang="en-CA" sz="2400" dirty="0">
                <a:solidFill>
                  <a:srgbClr val="66FF33"/>
                </a:solidFill>
              </a:endParaRPr>
            </a:p>
          </p:txBody>
        </p:sp>
      </p:grpSp>
      <p:grpSp>
        <p:nvGrpSpPr>
          <p:cNvPr id="253" name="Group 252">
            <a:extLst>
              <a:ext uri="{FF2B5EF4-FFF2-40B4-BE49-F238E27FC236}">
                <a16:creationId xmlns:a16="http://schemas.microsoft.com/office/drawing/2014/main" id="{7B89AE4E-D3C5-4F39-8C26-DF6F6D8CC4D9}"/>
              </a:ext>
            </a:extLst>
          </p:cNvPr>
          <p:cNvGrpSpPr/>
          <p:nvPr/>
        </p:nvGrpSpPr>
        <p:grpSpPr>
          <a:xfrm>
            <a:off x="4648200" y="4724400"/>
            <a:ext cx="4572000" cy="1569660"/>
            <a:chOff x="5154824" y="5288340"/>
            <a:chExt cx="4572000" cy="1569660"/>
          </a:xfrm>
        </p:grpSpPr>
        <p:sp>
          <p:nvSpPr>
            <p:cNvPr id="254" name="Rectangle 253">
              <a:extLst>
                <a:ext uri="{FF2B5EF4-FFF2-40B4-BE49-F238E27FC236}">
                  <a16:creationId xmlns:a16="http://schemas.microsoft.com/office/drawing/2014/main" id="{73D6B0CF-5462-4D10-83C1-A83D8A93FEB4}"/>
                </a:ext>
              </a:extLst>
            </p:cNvPr>
            <p:cNvSpPr/>
            <p:nvPr/>
          </p:nvSpPr>
          <p:spPr>
            <a:xfrm>
              <a:off x="7772400" y="6151602"/>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255" name="Rectangle 254">
              <a:extLst>
                <a:ext uri="{FF2B5EF4-FFF2-40B4-BE49-F238E27FC236}">
                  <a16:creationId xmlns:a16="http://schemas.microsoft.com/office/drawing/2014/main" id="{D8E18EF3-A471-48E2-92E6-7934455DA866}"/>
                </a:ext>
              </a:extLst>
            </p:cNvPr>
            <p:cNvSpPr/>
            <p:nvPr/>
          </p:nvSpPr>
          <p:spPr>
            <a:xfrm>
              <a:off x="8546700" y="6194524"/>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256" name="Rectangle 255">
                  <a:extLst>
                    <a:ext uri="{FF2B5EF4-FFF2-40B4-BE49-F238E27FC236}">
                      <a16:creationId xmlns:a16="http://schemas.microsoft.com/office/drawing/2014/main" id="{45D10C61-1ACC-4B93-9694-99E8F3C8D814}"/>
                    </a:ext>
                  </a:extLst>
                </p:cNvPr>
                <p:cNvSpPr/>
                <p:nvPr/>
              </p:nvSpPr>
              <p:spPr>
                <a:xfrm>
                  <a:off x="5154824" y="5288340"/>
                  <a:ext cx="4572000" cy="1569660"/>
                </a:xfrm>
                <a:prstGeom prst="rect">
                  <a:avLst/>
                </a:prstGeom>
              </p:spPr>
              <p:txBody>
                <a:bodyPr>
                  <a:spAutoFit/>
                </a:bodyPr>
                <a:lstStyle/>
                <a:p>
                  <a:pPr algn="ctr"/>
                  <a:r>
                    <a:rPr lang="en-CA" sz="2400" dirty="0"/>
                    <a:t>The gradient</a:t>
                  </a:r>
                  <a:br>
                    <a:rPr lang="en-CA" sz="2400" dirty="0"/>
                  </a:br>
                  <a:r>
                    <a:rPr lang="en-CA" sz="2400" dirty="0"/>
                    <a:t>i.e. the vector of derivatives:</a:t>
                  </a:r>
                  <a:br>
                    <a:rPr lang="en-CA" sz="2400" dirty="0"/>
                  </a:br>
                  <a:r>
                    <a:rPr lang="en-US" sz="2400" i="1" dirty="0">
                      <a:solidFill>
                        <a:schemeClr val="accent1"/>
                      </a:solidFill>
                      <a:sym typeface="Symbol" panose="05050102010706020507" pitchFamily="18" charset="2"/>
                    </a:rPr>
                    <a:t>E(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br>
                    <a:rPr lang="en-US" altLang="en-US" sz="1600" i="1" dirty="0">
                      <a:sym typeface="Symbol" panose="05050102010706020507" pitchFamily="18" charset="2"/>
                    </a:rPr>
                  </a:br>
                  <a:r>
                    <a:rPr lang="en-US" altLang="en-US" sz="2400" dirty="0">
                      <a:sym typeface="Symbol" panose="05050102010706020507" pitchFamily="18" charset="2"/>
                    </a:rPr>
                    <a:t>= </a:t>
                  </a:r>
                  <a:r>
                    <a:rPr lang="en-CA" sz="2400" i="1" dirty="0">
                      <a:solidFill>
                        <a:srgbClr val="FFC000"/>
                      </a:solidFill>
                    </a:rPr>
                    <a:t>c</a:t>
                  </a:r>
                  <a:r>
                    <a:rPr lang="en-CA" sz="2400" i="1" baseline="-25000" dirty="0">
                      <a:solidFill>
                        <a:srgbClr val="FFC000"/>
                      </a:solidFill>
                    </a:rPr>
                    <a:t>1</a:t>
                  </a:r>
                  <a:r>
                    <a:rPr lang="en-US" altLang="en-US" sz="2400" i="1" dirty="0">
                      <a:sym typeface="Symbol" panose="05050102010706020507" pitchFamily="18" charset="2"/>
                    </a:rPr>
                    <a:t>,</a:t>
                  </a:r>
                  <a:r>
                    <a:rPr lang="en-CA" sz="2400" i="1" dirty="0">
                      <a:solidFill>
                        <a:srgbClr val="FFC000"/>
                      </a:solidFill>
                    </a:rPr>
                    <a:t>c</a:t>
                  </a:r>
                  <a:r>
                    <a:rPr lang="en-CA" sz="2400" i="1" baseline="-25000" dirty="0">
                      <a:solidFill>
                        <a:srgbClr val="FFC000"/>
                      </a:solidFill>
                    </a:rPr>
                    <a:t>2</a:t>
                  </a:r>
                  <a:r>
                    <a:rPr lang="en-US" altLang="en-US" sz="2400" dirty="0">
                      <a:sym typeface="Symbol" panose="05050102010706020507" pitchFamily="18" charset="2"/>
                    </a:rPr>
                    <a:t></a:t>
                  </a:r>
                  <a:r>
                    <a:rPr lang="en-CA" sz="2400" i="1" dirty="0"/>
                    <a:t> </a:t>
                  </a: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256" name="Rectangle 255">
                  <a:extLst>
                    <a:ext uri="{FF2B5EF4-FFF2-40B4-BE49-F238E27FC236}">
                      <a16:creationId xmlns:a16="http://schemas.microsoft.com/office/drawing/2014/main" id="{45D10C61-1ACC-4B93-9694-99E8F3C8D814}"/>
                    </a:ext>
                  </a:extLst>
                </p:cNvPr>
                <p:cNvSpPr>
                  <a:spLocks noRot="1" noChangeAspect="1" noMove="1" noResize="1" noEditPoints="1" noAdjustHandles="1" noChangeArrowheads="1" noChangeShapeType="1" noTextEdit="1"/>
                </p:cNvSpPr>
                <p:nvPr/>
              </p:nvSpPr>
              <p:spPr>
                <a:xfrm>
                  <a:off x="5154824" y="5288340"/>
                  <a:ext cx="4572000" cy="1569660"/>
                </a:xfrm>
                <a:prstGeom prst="rect">
                  <a:avLst/>
                </a:prstGeom>
                <a:blipFill>
                  <a:blip r:embed="rId2"/>
                  <a:stretch>
                    <a:fillRect t="-3113" b="-8171"/>
                  </a:stretch>
                </a:blipFill>
              </p:spPr>
              <p:txBody>
                <a:bodyPr/>
                <a:lstStyle/>
                <a:p>
                  <a:r>
                    <a:rPr lang="en-US">
                      <a:noFill/>
                    </a:rPr>
                    <a:t> </a:t>
                  </a:r>
                </a:p>
              </p:txBody>
            </p:sp>
          </mc:Fallback>
        </mc:AlternateContent>
      </p:grpSp>
    </p:spTree>
    <p:extLst>
      <p:ext uri="{BB962C8B-B14F-4D97-AF65-F5344CB8AC3E}">
        <p14:creationId xmlns:p14="http://schemas.microsoft.com/office/powerpoint/2010/main" val="191740238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121">
                                            <p:txEl>
                                              <p:pRg st="0" end="0"/>
                                            </p:txEl>
                                          </p:spTgt>
                                        </p:tgtEl>
                                        <p:attrNameLst>
                                          <p:attrName>style.visibility</p:attrName>
                                        </p:attrNameLst>
                                      </p:cBhvr>
                                      <p:to>
                                        <p:strVal val="visible"/>
                                      </p:to>
                                    </p:set>
                                    <p:anim calcmode="lin" valueType="num">
                                      <p:cBhvr additive="base">
                                        <p:cTn id="7" dur="500" fill="hold"/>
                                        <p:tgtEl>
                                          <p:spTgt spid="12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2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121">
                                            <p:txEl>
                                              <p:pRg st="1" end="1"/>
                                            </p:txEl>
                                          </p:spTgt>
                                        </p:tgtEl>
                                        <p:attrNameLst>
                                          <p:attrName>style.visibility</p:attrName>
                                        </p:attrNameLst>
                                      </p:cBhvr>
                                      <p:to>
                                        <p:strVal val="visible"/>
                                      </p:to>
                                    </p:set>
                                    <p:anim calcmode="lin" valueType="num">
                                      <p:cBhvr additive="base">
                                        <p:cTn id="13" dur="500" fill="hold"/>
                                        <p:tgtEl>
                                          <p:spTgt spid="121">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2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121">
                                            <p:txEl>
                                              <p:pRg st="2" end="2"/>
                                            </p:txEl>
                                          </p:spTgt>
                                        </p:tgtEl>
                                        <p:attrNameLst>
                                          <p:attrName>style.visibility</p:attrName>
                                        </p:attrNameLst>
                                      </p:cBhvr>
                                      <p:to>
                                        <p:strVal val="visible"/>
                                      </p:to>
                                    </p:set>
                                    <p:anim calcmode="lin" valueType="num">
                                      <p:cBhvr additive="base">
                                        <p:cTn id="19" dur="500" fill="hold"/>
                                        <p:tgtEl>
                                          <p:spTgt spid="121">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21">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121">
                                            <p:txEl>
                                              <p:pRg st="3" end="3"/>
                                            </p:txEl>
                                          </p:spTgt>
                                        </p:tgtEl>
                                        <p:attrNameLst>
                                          <p:attrName>style.visibility</p:attrName>
                                        </p:attrNameLst>
                                      </p:cBhvr>
                                      <p:to>
                                        <p:strVal val="visible"/>
                                      </p:to>
                                    </p:set>
                                    <p:anim calcmode="lin" valueType="num">
                                      <p:cBhvr additive="base">
                                        <p:cTn id="25" dur="500" fill="hold"/>
                                        <p:tgtEl>
                                          <p:spTgt spid="121">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21">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121">
                                            <p:txEl>
                                              <p:pRg st="4" end="4"/>
                                            </p:txEl>
                                          </p:spTgt>
                                        </p:tgtEl>
                                        <p:attrNameLst>
                                          <p:attrName>style.visibility</p:attrName>
                                        </p:attrNameLst>
                                      </p:cBhvr>
                                      <p:to>
                                        <p:strVal val="visible"/>
                                      </p:to>
                                    </p:set>
                                    <p:anim calcmode="lin" valueType="num">
                                      <p:cBhvr additive="base">
                                        <p:cTn id="31" dur="500" fill="hold"/>
                                        <p:tgtEl>
                                          <p:spTgt spid="121">
                                            <p:txEl>
                                              <p:pRg st="4" end="4"/>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121">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121">
                                            <p:txEl>
                                              <p:pRg st="5" end="5"/>
                                            </p:txEl>
                                          </p:spTgt>
                                        </p:tgtEl>
                                        <p:attrNameLst>
                                          <p:attrName>style.visibility</p:attrName>
                                        </p:attrNameLst>
                                      </p:cBhvr>
                                      <p:to>
                                        <p:strVal val="visible"/>
                                      </p:to>
                                    </p:set>
                                    <p:anim calcmode="lin" valueType="num">
                                      <p:cBhvr additive="base">
                                        <p:cTn id="37" dur="500" fill="hold"/>
                                        <p:tgtEl>
                                          <p:spTgt spid="121">
                                            <p:txEl>
                                              <p:pRg st="5" end="5"/>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121">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21">
                                            <p:txEl>
                                              <p:pRg st="6" end="6"/>
                                            </p:txEl>
                                          </p:spTgt>
                                        </p:tgtEl>
                                        <p:attrNameLst>
                                          <p:attrName>style.visibility</p:attrName>
                                        </p:attrNameLst>
                                      </p:cBhvr>
                                      <p:to>
                                        <p:strVal val="visible"/>
                                      </p:to>
                                    </p:set>
                                    <p:anim calcmode="lin" valueType="num">
                                      <p:cBhvr additive="base">
                                        <p:cTn id="43" dur="500" fill="hold"/>
                                        <p:tgtEl>
                                          <p:spTgt spid="121">
                                            <p:txEl>
                                              <p:pRg st="6" end="6"/>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21">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121">
                                            <p:txEl>
                                              <p:pRg st="7" end="7"/>
                                            </p:txEl>
                                          </p:spTgt>
                                        </p:tgtEl>
                                        <p:attrNameLst>
                                          <p:attrName>style.visibility</p:attrName>
                                        </p:attrNameLst>
                                      </p:cBhvr>
                                      <p:to>
                                        <p:strVal val="visible"/>
                                      </p:to>
                                    </p:set>
                                    <p:anim calcmode="lin" valueType="num">
                                      <p:cBhvr additive="base">
                                        <p:cTn id="49" dur="500" fill="hold"/>
                                        <p:tgtEl>
                                          <p:spTgt spid="121">
                                            <p:txEl>
                                              <p:pRg st="7" end="7"/>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121">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121">
                                            <p:txEl>
                                              <p:pRg st="8" end="8"/>
                                            </p:txEl>
                                          </p:spTgt>
                                        </p:tgtEl>
                                        <p:attrNameLst>
                                          <p:attrName>style.visibility</p:attrName>
                                        </p:attrNameLst>
                                      </p:cBhvr>
                                      <p:to>
                                        <p:strVal val="visible"/>
                                      </p:to>
                                    </p:set>
                                    <p:anim calcmode="lin" valueType="num">
                                      <p:cBhvr additive="base">
                                        <p:cTn id="55" dur="500" fill="hold"/>
                                        <p:tgtEl>
                                          <p:spTgt spid="121">
                                            <p:txEl>
                                              <p:pRg st="8" end="8"/>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121">
                                            <p:txEl>
                                              <p:pRg st="8" end="8"/>
                                            </p:txEl>
                                          </p:spTgt>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31"/>
                                        </p:tgtEl>
                                        <p:attrNameLst>
                                          <p:attrName>style.visibility</p:attrName>
                                        </p:attrNameLst>
                                      </p:cBhvr>
                                      <p:to>
                                        <p:strVal val="visible"/>
                                      </p:to>
                                    </p:set>
                                    <p:anim calcmode="lin" valueType="num">
                                      <p:cBhvr additive="base">
                                        <p:cTn id="59" dur="500" fill="hold"/>
                                        <p:tgtEl>
                                          <p:spTgt spid="131"/>
                                        </p:tgtEl>
                                        <p:attrNameLst>
                                          <p:attrName>ppt_x</p:attrName>
                                        </p:attrNameLst>
                                      </p:cBhvr>
                                      <p:tavLst>
                                        <p:tav tm="0">
                                          <p:val>
                                            <p:strVal val="1+#ppt_w/2"/>
                                          </p:val>
                                        </p:tav>
                                        <p:tav tm="100000">
                                          <p:val>
                                            <p:strVal val="#ppt_x"/>
                                          </p:val>
                                        </p:tav>
                                      </p:tavLst>
                                    </p:anim>
                                    <p:anim calcmode="lin" valueType="num">
                                      <p:cBhvr additive="base">
                                        <p:cTn id="60"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2" fill="hold" nodeType="clickEffect">
                                  <p:stCondLst>
                                    <p:cond delay="0"/>
                                  </p:stCondLst>
                                  <p:childTnLst>
                                    <p:set>
                                      <p:cBhvr>
                                        <p:cTn id="64" dur="1" fill="hold">
                                          <p:stCondLst>
                                            <p:cond delay="0"/>
                                          </p:stCondLst>
                                        </p:cTn>
                                        <p:tgtEl>
                                          <p:spTgt spid="162"/>
                                        </p:tgtEl>
                                        <p:attrNameLst>
                                          <p:attrName>style.visibility</p:attrName>
                                        </p:attrNameLst>
                                      </p:cBhvr>
                                      <p:to>
                                        <p:strVal val="visible"/>
                                      </p:to>
                                    </p:set>
                                    <p:anim calcmode="lin" valueType="num">
                                      <p:cBhvr additive="base">
                                        <p:cTn id="65" dur="500" fill="hold"/>
                                        <p:tgtEl>
                                          <p:spTgt spid="162"/>
                                        </p:tgtEl>
                                        <p:attrNameLst>
                                          <p:attrName>ppt_x</p:attrName>
                                        </p:attrNameLst>
                                      </p:cBhvr>
                                      <p:tavLst>
                                        <p:tav tm="0">
                                          <p:val>
                                            <p:strVal val="1+#ppt_w/2"/>
                                          </p:val>
                                        </p:tav>
                                        <p:tav tm="100000">
                                          <p:val>
                                            <p:strVal val="#ppt_x"/>
                                          </p:val>
                                        </p:tav>
                                      </p:tavLst>
                                    </p:anim>
                                    <p:anim calcmode="lin" valueType="num">
                                      <p:cBhvr additive="base">
                                        <p:cTn id="66" dur="500" fill="hold"/>
                                        <p:tgtEl>
                                          <p:spTgt spid="162"/>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2" fill="hold" nodeType="clickEffect">
                                  <p:stCondLst>
                                    <p:cond delay="0"/>
                                  </p:stCondLst>
                                  <p:childTnLst>
                                    <p:set>
                                      <p:cBhvr>
                                        <p:cTn id="70" dur="1" fill="hold">
                                          <p:stCondLst>
                                            <p:cond delay="0"/>
                                          </p:stCondLst>
                                        </p:cTn>
                                        <p:tgtEl>
                                          <p:spTgt spid="253"/>
                                        </p:tgtEl>
                                        <p:attrNameLst>
                                          <p:attrName>style.visibility</p:attrName>
                                        </p:attrNameLst>
                                      </p:cBhvr>
                                      <p:to>
                                        <p:strVal val="visible"/>
                                      </p:to>
                                    </p:set>
                                    <p:anim calcmode="lin" valueType="num">
                                      <p:cBhvr additive="base">
                                        <p:cTn id="71" dur="500" fill="hold"/>
                                        <p:tgtEl>
                                          <p:spTgt spid="253"/>
                                        </p:tgtEl>
                                        <p:attrNameLst>
                                          <p:attrName>ppt_x</p:attrName>
                                        </p:attrNameLst>
                                      </p:cBhvr>
                                      <p:tavLst>
                                        <p:tav tm="0">
                                          <p:val>
                                            <p:strVal val="1+#ppt_w/2"/>
                                          </p:val>
                                        </p:tav>
                                        <p:tav tm="100000">
                                          <p:val>
                                            <p:strVal val="#ppt_x"/>
                                          </p:val>
                                        </p:tav>
                                      </p:tavLst>
                                    </p:anim>
                                    <p:anim calcmode="lin" valueType="num">
                                      <p:cBhvr additive="base">
                                        <p:cTn id="72" dur="500" fill="hold"/>
                                        <p:tgtEl>
                                          <p:spTgt spid="253"/>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2" fill="hold" grpId="0" nodeType="clickEffect">
                                  <p:stCondLst>
                                    <p:cond delay="0"/>
                                  </p:stCondLst>
                                  <p:childTnLst>
                                    <p:set>
                                      <p:cBhvr>
                                        <p:cTn id="76" dur="1" fill="hold">
                                          <p:stCondLst>
                                            <p:cond delay="0"/>
                                          </p:stCondLst>
                                        </p:cTn>
                                        <p:tgtEl>
                                          <p:spTgt spid="167"/>
                                        </p:tgtEl>
                                        <p:attrNameLst>
                                          <p:attrName>style.visibility</p:attrName>
                                        </p:attrNameLst>
                                      </p:cBhvr>
                                      <p:to>
                                        <p:strVal val="visible"/>
                                      </p:to>
                                    </p:set>
                                    <p:anim calcmode="lin" valueType="num">
                                      <p:cBhvr additive="base">
                                        <p:cTn id="77" dur="500" fill="hold"/>
                                        <p:tgtEl>
                                          <p:spTgt spid="167"/>
                                        </p:tgtEl>
                                        <p:attrNameLst>
                                          <p:attrName>ppt_x</p:attrName>
                                        </p:attrNameLst>
                                      </p:cBhvr>
                                      <p:tavLst>
                                        <p:tav tm="0">
                                          <p:val>
                                            <p:strVal val="1+#ppt_w/2"/>
                                          </p:val>
                                        </p:tav>
                                        <p:tav tm="100000">
                                          <p:val>
                                            <p:strVal val="#ppt_x"/>
                                          </p:val>
                                        </p:tav>
                                      </p:tavLst>
                                    </p:anim>
                                    <p:anim calcmode="lin" valueType="num">
                                      <p:cBhvr additive="base">
                                        <p:cTn id="78" dur="500" fill="hold"/>
                                        <p:tgtEl>
                                          <p:spTgt spid="16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 grpId="0"/>
      <p:bldP spid="131" grpId="0"/>
    </p:bldLst>
  </p:timing>
</p:sld>
</file>

<file path=ppt/slides/slide5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cxnSp>
        <p:nvCxnSpPr>
          <p:cNvPr id="99" name="Straight Connector 98"/>
          <p:cNvCxnSpPr/>
          <p:nvPr/>
        </p:nvCxnSpPr>
        <p:spPr bwMode="auto">
          <a:xfrm>
            <a:off x="351844" y="288061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51844" y="294546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51844" y="301030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51844" y="3075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51844" y="3140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51844" y="32048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51844" y="326969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51844" y="333453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51844" y="33993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51844" y="34642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51844" y="352907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51844" y="359392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51844" y="365877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51844" y="37236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51844" y="37884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51844" y="385330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51844" y="3918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51844" y="3983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51844" y="40478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51844" y="41126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51844" y="41719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51844" y="42367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51844" y="43015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51844" y="436644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51844" y="44312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51844" y="44961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51844" y="456097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51844" y="462582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51844" y="469067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51844" y="47555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51844" y="48203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51844" y="488521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51844" y="495005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51844" y="501490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51844" y="5079748"/>
            <a:ext cx="1466088" cy="837362"/>
          </a:xfrm>
          <a:prstGeom prst="line">
            <a:avLst/>
          </a:prstGeom>
          <a:noFill/>
          <a:ln w="38100" cap="sq" cmpd="sng" algn="ctr">
            <a:solidFill>
              <a:schemeClr val="accent1"/>
            </a:solidFill>
            <a:prstDash val="solid"/>
            <a:round/>
            <a:headEnd type="none" w="med" len="med"/>
            <a:tailEnd type="none" w="med" len="med"/>
          </a:ln>
          <a:effectLst/>
        </p:spPr>
      </p:cxnSp>
      <p:sp>
        <p:nvSpPr>
          <p:cNvPr id="160" name="Rectangle 159"/>
          <p:cNvSpPr/>
          <p:nvPr/>
        </p:nvSpPr>
        <p:spPr>
          <a:xfrm>
            <a:off x="428044" y="5181600"/>
            <a:ext cx="1578864" cy="1440000"/>
          </a:xfrm>
          <a:prstGeom prst="rect">
            <a:avLst/>
          </a:prstGeom>
          <a:solidFill>
            <a:srgbClr val="000066"/>
          </a:solidFill>
          <a:ln>
            <a:noFill/>
          </a:ln>
        </p:spPr>
        <p:txBody>
          <a:bodyPr wrap="square" rtlCol="0" anchor="ctr">
            <a:spAutoFit/>
          </a:bodyPr>
          <a:lstStyle/>
          <a:p>
            <a:pPr algn="l"/>
            <a:endParaRPr lang="en-CA" sz="800" dirty="0"/>
          </a:p>
        </p:txBody>
      </p:sp>
      <p:cxnSp>
        <p:nvCxnSpPr>
          <p:cNvPr id="72" name="Straight Connector 71"/>
          <p:cNvCxnSpPr/>
          <p:nvPr/>
        </p:nvCxnSpPr>
        <p:spPr bwMode="auto">
          <a:xfrm>
            <a:off x="351844" y="4366440"/>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351844" y="4112938"/>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353176" y="3919643"/>
            <a:ext cx="1466088" cy="837362"/>
          </a:xfrm>
          <a:prstGeom prst="line">
            <a:avLst/>
          </a:prstGeom>
          <a:noFill/>
          <a:ln w="38100" cap="sq" cmpd="sng" algn="ctr">
            <a:solidFill>
              <a:schemeClr val="hlink"/>
            </a:solidFill>
            <a:prstDash val="solid"/>
            <a:round/>
            <a:headEnd type="none" w="med" len="med"/>
            <a:tailEnd type="none" w="med" len="med"/>
          </a:ln>
          <a:effectLst/>
        </p:spPr>
      </p:cxnSp>
      <p:grpSp>
        <p:nvGrpSpPr>
          <p:cNvPr id="142" name="Group 141"/>
          <p:cNvGrpSpPr/>
          <p:nvPr/>
        </p:nvGrpSpPr>
        <p:grpSpPr>
          <a:xfrm>
            <a:off x="334870" y="3676392"/>
            <a:ext cx="1503828" cy="1503828"/>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86" name="Rectangle 85"/>
          <p:cNvSpPr/>
          <p:nvPr/>
        </p:nvSpPr>
        <p:spPr>
          <a:xfrm>
            <a:off x="228600" y="2267310"/>
            <a:ext cx="1578864" cy="1440000"/>
          </a:xfrm>
          <a:prstGeom prst="rect">
            <a:avLst/>
          </a:prstGeom>
          <a:solidFill>
            <a:srgbClr val="000066"/>
          </a:solidFill>
          <a:ln>
            <a:noFill/>
          </a:ln>
        </p:spPr>
        <p:txBody>
          <a:bodyPr wrap="square" rtlCol="0" anchor="ctr">
            <a:spAutoFit/>
          </a:bodyPr>
          <a:lstStyle/>
          <a:p>
            <a:pPr algn="l"/>
            <a:endParaRPr lang="en-CA" sz="800" dirty="0"/>
          </a:p>
        </p:txBody>
      </p:sp>
      <p:grpSp>
        <p:nvGrpSpPr>
          <p:cNvPr id="87" name="Group 86"/>
          <p:cNvGrpSpPr/>
          <p:nvPr/>
        </p:nvGrpSpPr>
        <p:grpSpPr>
          <a:xfrm>
            <a:off x="1651635" y="3674142"/>
            <a:ext cx="1503828" cy="1503828"/>
            <a:chOff x="838200" y="609600"/>
            <a:chExt cx="4064400" cy="4064400"/>
          </a:xfrm>
        </p:grpSpPr>
        <p:cxnSp>
          <p:nvCxnSpPr>
            <p:cNvPr id="88" name="Straight Connector 87"/>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95" name="Group 94"/>
            <p:cNvGrpSpPr/>
            <p:nvPr/>
          </p:nvGrpSpPr>
          <p:grpSpPr>
            <a:xfrm rot="5400000">
              <a:off x="1085415" y="678615"/>
              <a:ext cx="3569970" cy="4064400"/>
              <a:chOff x="1278255" y="762000"/>
              <a:chExt cx="3569970" cy="4064400"/>
            </a:xfrm>
          </p:grpSpPr>
          <p:cxnSp>
            <p:nvCxnSpPr>
              <p:cNvPr id="96" name="Straight Connector 95"/>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3" name="Group 2"/>
          <p:cNvGrpSpPr/>
          <p:nvPr/>
        </p:nvGrpSpPr>
        <p:grpSpPr>
          <a:xfrm>
            <a:off x="328372" y="2352855"/>
            <a:ext cx="2820593" cy="1506078"/>
            <a:chOff x="310515" y="1371600"/>
            <a:chExt cx="2820593" cy="1506078"/>
          </a:xfrm>
        </p:grpSpPr>
        <p:grpSp>
          <p:nvGrpSpPr>
            <p:cNvPr id="173" name="Group 172"/>
            <p:cNvGrpSpPr/>
            <p:nvPr/>
          </p:nvGrpSpPr>
          <p:grpSpPr>
            <a:xfrm>
              <a:off x="310515" y="1373850"/>
              <a:ext cx="1503828" cy="1503828"/>
              <a:chOff x="838200" y="609600"/>
              <a:chExt cx="4064400" cy="4064400"/>
            </a:xfrm>
          </p:grpSpPr>
          <p:cxnSp>
            <p:nvCxnSpPr>
              <p:cNvPr id="174" name="Straight Connector 17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5" name="Straight Connector 17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78" name="Group 177"/>
              <p:cNvGrpSpPr/>
              <p:nvPr/>
            </p:nvGrpSpPr>
            <p:grpSpPr>
              <a:xfrm rot="5400000">
                <a:off x="1085415" y="678615"/>
                <a:ext cx="3569970" cy="4064400"/>
                <a:chOff x="1278255" y="762000"/>
                <a:chExt cx="3569970" cy="4064400"/>
              </a:xfrm>
            </p:grpSpPr>
            <p:cxnSp>
              <p:nvCxnSpPr>
                <p:cNvPr id="179" name="Straight Connector 17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83" name="Group 182"/>
            <p:cNvGrpSpPr/>
            <p:nvPr/>
          </p:nvGrpSpPr>
          <p:grpSpPr>
            <a:xfrm>
              <a:off x="1627280" y="1371600"/>
              <a:ext cx="1503828" cy="1503828"/>
              <a:chOff x="838200" y="609600"/>
              <a:chExt cx="4064400" cy="4064400"/>
            </a:xfrm>
          </p:grpSpPr>
          <p:cxnSp>
            <p:nvCxnSpPr>
              <p:cNvPr id="184" name="Straight Connector 18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7" name="Straight Connector 18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88" name="Group 187"/>
              <p:cNvGrpSpPr/>
              <p:nvPr/>
            </p:nvGrpSpPr>
            <p:grpSpPr>
              <a:xfrm rot="5400000">
                <a:off x="1085415" y="678615"/>
                <a:ext cx="3569970" cy="4064400"/>
                <a:chOff x="1278255" y="762000"/>
                <a:chExt cx="3569970" cy="4064400"/>
              </a:xfrm>
            </p:grpSpPr>
            <p:cxnSp>
              <p:nvCxnSpPr>
                <p:cNvPr id="189" name="Straight Connector 18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0" name="Straight Connector 18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1" name="Straight Connector 19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2" name="Straight Connector 19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nvGrpSpPr>
          <p:cNvPr id="193" name="Group 192"/>
          <p:cNvGrpSpPr/>
          <p:nvPr/>
        </p:nvGrpSpPr>
        <p:grpSpPr>
          <a:xfrm>
            <a:off x="332182" y="1039182"/>
            <a:ext cx="2820593" cy="1506078"/>
            <a:chOff x="310515" y="1371600"/>
            <a:chExt cx="2820593" cy="1506078"/>
          </a:xfrm>
        </p:grpSpPr>
        <p:grpSp>
          <p:nvGrpSpPr>
            <p:cNvPr id="194" name="Group 193"/>
            <p:cNvGrpSpPr/>
            <p:nvPr/>
          </p:nvGrpSpPr>
          <p:grpSpPr>
            <a:xfrm>
              <a:off x="310515" y="1373850"/>
              <a:ext cx="1503828" cy="1503828"/>
              <a:chOff x="838200" y="609600"/>
              <a:chExt cx="4064400" cy="4064400"/>
            </a:xfrm>
          </p:grpSpPr>
          <p:cxnSp>
            <p:nvCxnSpPr>
              <p:cNvPr id="205" name="Straight Connector 204"/>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9" name="Group 208"/>
              <p:cNvGrpSpPr/>
              <p:nvPr/>
            </p:nvGrpSpPr>
            <p:grpSpPr>
              <a:xfrm rot="5400000">
                <a:off x="1085415" y="678615"/>
                <a:ext cx="3569970" cy="4064400"/>
                <a:chOff x="1278255" y="762000"/>
                <a:chExt cx="3569970" cy="4064400"/>
              </a:xfrm>
            </p:grpSpPr>
            <p:cxnSp>
              <p:nvCxnSpPr>
                <p:cNvPr id="210" name="Straight Connector 209"/>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95" name="Group 194"/>
            <p:cNvGrpSpPr/>
            <p:nvPr/>
          </p:nvGrpSpPr>
          <p:grpSpPr>
            <a:xfrm>
              <a:off x="1627280" y="1371600"/>
              <a:ext cx="1503828" cy="1503828"/>
              <a:chOff x="838200" y="609600"/>
              <a:chExt cx="4064400" cy="4064400"/>
            </a:xfrm>
          </p:grpSpPr>
          <p:cxnSp>
            <p:nvCxnSpPr>
              <p:cNvPr id="196" name="Straight Connector 195"/>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7" name="Straight Connector 196"/>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8" name="Straight Connector 197"/>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9" name="Straight Connector 198"/>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0" name="Group 199"/>
              <p:cNvGrpSpPr/>
              <p:nvPr/>
            </p:nvGrpSpPr>
            <p:grpSpPr>
              <a:xfrm rot="5400000">
                <a:off x="1085415" y="678615"/>
                <a:ext cx="3569970" cy="4064400"/>
                <a:chOff x="1278255" y="762000"/>
                <a:chExt cx="3569970" cy="4064400"/>
              </a:xfrm>
            </p:grpSpPr>
            <p:cxnSp>
              <p:nvCxnSpPr>
                <p:cNvPr id="201" name="Straight Connector 200"/>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2" name="Straight Connector 201"/>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3" name="Straight Connector 202"/>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sp>
        <p:nvSpPr>
          <p:cNvPr id="221" name="Oval 220"/>
          <p:cNvSpPr>
            <a:spLocks noChangeAspect="1"/>
          </p:cNvSpPr>
          <p:nvPr/>
        </p:nvSpPr>
        <p:spPr>
          <a:xfrm>
            <a:off x="762000" y="4572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4" name="Group 3"/>
          <p:cNvGrpSpPr/>
          <p:nvPr/>
        </p:nvGrpSpPr>
        <p:grpSpPr>
          <a:xfrm>
            <a:off x="3274898" y="1585441"/>
            <a:ext cx="1830194" cy="3108000"/>
            <a:chOff x="3274898" y="1585441"/>
            <a:chExt cx="1830194" cy="3108000"/>
          </a:xfrm>
        </p:grpSpPr>
        <p:sp>
          <p:nvSpPr>
            <p:cNvPr id="229" name="TextBox 228"/>
            <p:cNvSpPr txBox="1"/>
            <p:nvPr/>
          </p:nvSpPr>
          <p:spPr>
            <a:xfrm>
              <a:off x="3581400" y="2895600"/>
              <a:ext cx="1523692"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2 </a:t>
              </a:r>
              <a:r>
                <a:rPr lang="en-CA" sz="2400" i="1" dirty="0">
                  <a:solidFill>
                    <a:srgbClr val="66FF33"/>
                  </a:solidFill>
                </a:rPr>
                <a:t>= 7</a:t>
              </a:r>
            </a:p>
          </p:txBody>
        </p:sp>
        <p:sp>
          <p:nvSpPr>
            <p:cNvPr id="230" name="Left Brace 229"/>
            <p:cNvSpPr/>
            <p:nvPr/>
          </p:nvSpPr>
          <p:spPr bwMode="auto">
            <a:xfrm rot="10800000">
              <a:off x="3274898" y="1585441"/>
              <a:ext cx="359618" cy="310800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914401" y="5257801"/>
            <a:ext cx="2133600" cy="761999"/>
            <a:chOff x="914401" y="5257801"/>
            <a:chExt cx="2133600" cy="761999"/>
          </a:xfrm>
        </p:grpSpPr>
        <p:sp>
          <p:nvSpPr>
            <p:cNvPr id="219" name="Left Brace 218"/>
            <p:cNvSpPr/>
            <p:nvPr/>
          </p:nvSpPr>
          <p:spPr bwMode="auto">
            <a:xfrm rot="16200000">
              <a:off x="1637060" y="4535142"/>
              <a:ext cx="267275" cy="1712594"/>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32" name="TextBox 231"/>
            <p:cNvSpPr txBox="1"/>
            <p:nvPr/>
          </p:nvSpPr>
          <p:spPr>
            <a:xfrm>
              <a:off x="1219200" y="5558135"/>
              <a:ext cx="1828801"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1 </a:t>
              </a:r>
              <a:r>
                <a:rPr lang="en-CA" sz="2400" i="1" dirty="0">
                  <a:solidFill>
                    <a:srgbClr val="66FF33"/>
                  </a:solidFill>
                </a:rPr>
                <a:t>= 4</a:t>
              </a:r>
            </a:p>
          </p:txBody>
        </p:sp>
      </p:grpSp>
      <p:grpSp>
        <p:nvGrpSpPr>
          <p:cNvPr id="7" name="Group 6"/>
          <p:cNvGrpSpPr/>
          <p:nvPr/>
        </p:nvGrpSpPr>
        <p:grpSpPr>
          <a:xfrm>
            <a:off x="360173" y="1588144"/>
            <a:ext cx="2266820" cy="3519160"/>
            <a:chOff x="360173" y="1588144"/>
            <a:chExt cx="2266820" cy="3519160"/>
          </a:xfrm>
        </p:grpSpPr>
        <p:cxnSp>
          <p:nvCxnSpPr>
            <p:cNvPr id="159" name="Straight Connector 158"/>
            <p:cNvCxnSpPr/>
            <p:nvPr/>
          </p:nvCxnSpPr>
          <p:spPr bwMode="auto">
            <a:xfrm flipV="1">
              <a:off x="870310" y="1588144"/>
              <a:ext cx="1756683" cy="3055500"/>
            </a:xfrm>
            <a:prstGeom prst="line">
              <a:avLst/>
            </a:prstGeom>
            <a:noFill/>
            <a:ln w="50800" cap="sq" cmpd="sng" algn="ctr">
              <a:solidFill>
                <a:srgbClr val="FF00FF"/>
              </a:solidFill>
              <a:prstDash val="solid"/>
              <a:round/>
              <a:headEnd type="none" w="lg" len="lg"/>
              <a:tailEnd type="stealth" w="med" len="med"/>
            </a:ln>
            <a:effectLst/>
          </p:spPr>
        </p:cxnSp>
        <p:sp>
          <p:nvSpPr>
            <p:cNvPr id="161" name="Oval 160"/>
            <p:cNvSpPr/>
            <p:nvPr/>
          </p:nvSpPr>
          <p:spPr>
            <a:xfrm>
              <a:off x="457200" y="4205743"/>
              <a:ext cx="838759" cy="901561"/>
            </a:xfrm>
            <a:prstGeom prst="ellipse">
              <a:avLst/>
            </a:prstGeom>
            <a:ln w="38100">
              <a:solidFill>
                <a:srgbClr val="FF00FF"/>
              </a:solidFill>
            </a:ln>
          </p:spPr>
          <p:txBody>
            <a:bodyPr wrap="square" rtlCol="0" anchor="ctr">
              <a:spAutoFit/>
            </a:bodyPr>
            <a:lstStyle/>
            <a:p>
              <a:pPr algn="l"/>
              <a:endParaRPr lang="en-CA" sz="2400" dirty="0"/>
            </a:p>
          </p:txBody>
        </p:sp>
        <p:sp>
          <p:nvSpPr>
            <p:cNvPr id="164" name="Rectangle 163"/>
            <p:cNvSpPr/>
            <p:nvPr/>
          </p:nvSpPr>
          <p:spPr>
            <a:xfrm rot="17994879">
              <a:off x="360173" y="3796627"/>
              <a:ext cx="720000" cy="720000"/>
            </a:xfrm>
            <a:prstGeom prst="rect">
              <a:avLst/>
            </a:prstGeom>
            <a:ln w="25400">
              <a:solidFill>
                <a:srgbClr val="FFFF00"/>
              </a:solidFill>
            </a:ln>
          </p:spPr>
          <p:txBody>
            <a:bodyPr wrap="square" rtlCol="0" anchor="ctr">
              <a:spAutoFit/>
            </a:bodyPr>
            <a:lstStyle/>
            <a:p>
              <a:pPr algn="l"/>
              <a:endParaRPr lang="en-CA" sz="2400" dirty="0"/>
            </a:p>
          </p:txBody>
        </p:sp>
      </p:grpSp>
      <p:sp>
        <p:nvSpPr>
          <p:cNvPr id="167" name="Rectangle 166"/>
          <p:cNvSpPr/>
          <p:nvPr/>
        </p:nvSpPr>
        <p:spPr>
          <a:xfrm>
            <a:off x="381000" y="528935"/>
            <a:ext cx="2694778" cy="461665"/>
          </a:xfrm>
          <a:prstGeom prst="rect">
            <a:avLst/>
          </a:prstGeom>
        </p:spPr>
        <p:txBody>
          <a:bodyPr wrap="square">
            <a:spAutoFit/>
          </a:bodyPr>
          <a:lstStyle/>
          <a:p>
            <a:pPr algn="ctr"/>
            <a:r>
              <a:rPr lang="en-CA" sz="2400" dirty="0">
                <a:solidFill>
                  <a:schemeClr val="accent1"/>
                </a:solidFill>
              </a:rPr>
              <a:t>E</a:t>
            </a:r>
            <a:r>
              <a:rPr lang="en-CA" sz="2400" dirty="0"/>
              <a:t> = 4</a:t>
            </a:r>
            <a:r>
              <a:rPr lang="en-CA" sz="2400" i="1" dirty="0">
                <a:solidFill>
                  <a:srgbClr val="66FF33"/>
                </a:solidFill>
              </a:rPr>
              <a:t>w</a:t>
            </a:r>
            <a:r>
              <a:rPr lang="en-CA" sz="2400" i="1" baseline="-25000" dirty="0">
                <a:solidFill>
                  <a:srgbClr val="66FF33"/>
                </a:solidFill>
              </a:rPr>
              <a:t>1 </a:t>
            </a:r>
            <a:r>
              <a:rPr lang="en-CA" sz="2400" dirty="0"/>
              <a:t>+ 7</a:t>
            </a:r>
            <a:r>
              <a:rPr lang="en-CA" sz="2400" i="1" dirty="0">
                <a:solidFill>
                  <a:srgbClr val="66FF33"/>
                </a:solidFill>
              </a:rPr>
              <a:t>w</a:t>
            </a:r>
            <a:r>
              <a:rPr lang="en-CA" sz="2400" i="1" baseline="-25000" dirty="0">
                <a:solidFill>
                  <a:srgbClr val="66FF33"/>
                </a:solidFill>
              </a:rPr>
              <a:t>2</a:t>
            </a:r>
            <a:r>
              <a:rPr lang="en-CA" sz="2400" dirty="0"/>
              <a:t> - 21</a:t>
            </a:r>
          </a:p>
        </p:txBody>
      </p:sp>
      <p:sp>
        <p:nvSpPr>
          <p:cNvPr id="251" name="Rectangle 250">
            <a:extLst>
              <a:ext uri="{FF2B5EF4-FFF2-40B4-BE49-F238E27FC236}">
                <a16:creationId xmlns:a16="http://schemas.microsoft.com/office/drawing/2014/main" id="{3A82BA1E-25C0-47C7-8B54-8A1A3BCA849B}"/>
              </a:ext>
            </a:extLst>
          </p:cNvPr>
          <p:cNvSpPr/>
          <p:nvPr/>
        </p:nvSpPr>
        <p:spPr>
          <a:xfrm>
            <a:off x="4873469" y="674430"/>
            <a:ext cx="6002655" cy="830997"/>
          </a:xfrm>
          <a:prstGeom prst="rect">
            <a:avLst/>
          </a:prstGeom>
        </p:spPr>
        <p:txBody>
          <a:bodyPr wrap="square">
            <a:spAutoFit/>
          </a:bodyPr>
          <a:lstStyle/>
          <a:p>
            <a:r>
              <a:rPr lang="en-CA" sz="2400" dirty="0"/>
              <a:t>Let’s do it in a new direction.</a:t>
            </a:r>
          </a:p>
          <a:p>
            <a:r>
              <a:rPr lang="en-CA" sz="2400" i="1" dirty="0">
                <a:solidFill>
                  <a:schemeClr val="accent1"/>
                </a:solidFill>
              </a:rPr>
              <a:t>E</a:t>
            </a:r>
            <a:r>
              <a:rPr lang="en-CA" sz="2400" dirty="0"/>
              <a:t> =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1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a:t>
            </a:r>
            <a:r>
              <a:rPr lang="en-CA" sz="2400" dirty="0"/>
              <a:t> + </a:t>
            </a:r>
            <a:r>
              <a:rPr lang="en-CA" sz="2400" i="1" dirty="0">
                <a:solidFill>
                  <a:srgbClr val="FFC000"/>
                </a:solidFill>
              </a:rPr>
              <a:t>b</a:t>
            </a:r>
          </a:p>
        </p:txBody>
      </p:sp>
      <mc:AlternateContent xmlns:mc="http://schemas.openxmlformats.org/markup-compatibility/2006" xmlns:a14="http://schemas.microsoft.com/office/drawing/2010/main">
        <mc:Choice Requires="a14">
          <p:sp>
            <p:nvSpPr>
              <p:cNvPr id="252" name="Rectangle 251">
                <a:extLst>
                  <a:ext uri="{FF2B5EF4-FFF2-40B4-BE49-F238E27FC236}">
                    <a16:creationId xmlns:a16="http://schemas.microsoft.com/office/drawing/2014/main" id="{1CDF67ED-4161-4B9B-BF89-9D243F28D382}"/>
                  </a:ext>
                </a:extLst>
              </p:cNvPr>
              <p:cNvSpPr/>
              <p:nvPr/>
            </p:nvSpPr>
            <p:spPr>
              <a:xfrm>
                <a:off x="4876800" y="1498600"/>
                <a:ext cx="6002655" cy="4812151"/>
              </a:xfrm>
              <a:prstGeom prst="rect">
                <a:avLst/>
              </a:prstGeom>
            </p:spPr>
            <p:txBody>
              <a:bodyPr wrap="square">
                <a:spAutoFit/>
              </a:bodyPr>
              <a:lstStyle/>
              <a:p>
                <a:r>
                  <a:rPr lang="en-CA" sz="2400" dirty="0"/>
                  <a:t>Change our position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2</a:t>
                </a:r>
                <a:r>
                  <a:rPr lang="en-US" altLang="en-US" sz="2400" dirty="0">
                    <a:solidFill>
                      <a:srgbClr val="66FF33"/>
                    </a:solidFill>
                    <a:sym typeface="Symbol" panose="05050102010706020507" pitchFamily="18" charset="2"/>
                  </a:rPr>
                  <a:t></a:t>
                </a:r>
                <a:r>
                  <a:rPr lang="en-US" altLang="en-US" sz="2400" dirty="0">
                    <a:solidFill>
                      <a:srgbClr val="66FF33"/>
                    </a:solidFill>
                  </a:rPr>
                  <a:t> </a:t>
                </a:r>
                <a:br>
                  <a:rPr lang="en-CA" altLang="en-US" sz="2400" dirty="0"/>
                </a:br>
                <a:r>
                  <a:rPr lang="en-CA" altLang="en-US" sz="2400" dirty="0"/>
                  <a:t>  in the direction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a:t>
                </a:r>
                <a:br>
                  <a:rPr lang="en-US" altLang="en-US" sz="2400" dirty="0">
                    <a:solidFill>
                      <a:srgbClr val="92D050"/>
                    </a:solidFill>
                    <a:sym typeface="Symbol" panose="05050102010706020507" pitchFamily="18" charset="2"/>
                  </a:rPr>
                </a:br>
                <a:r>
                  <a:rPr lang="en-US" altLang="en-US" sz="2400" dirty="0">
                    <a:sym typeface="Symbol" panose="05050102010706020507" pitchFamily="18" charset="2"/>
                  </a:rPr>
                  <a:t>Note</a:t>
                </a:r>
                <a:r>
                  <a:rPr lang="en-US" altLang="en-US" sz="2400" dirty="0">
                    <a:solidFill>
                      <a:srgbClr val="66FF33"/>
                    </a:solidFill>
                    <a:sym typeface="Symbol" panose="05050102010706020507" pitchFamily="18" charset="2"/>
                  </a:rPr>
                  <a:t> </a:t>
                </a:r>
                <a:r>
                  <a:rPr lang="en-US" altLang="en-US" sz="2400" i="1" dirty="0">
                    <a:solidFill>
                      <a:srgbClr val="66FF33"/>
                    </a:solidFill>
                    <a:sym typeface="Symbol" panose="05050102010706020507" pitchFamily="18" charset="2"/>
                  </a:rPr>
                  <a:t>u =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1  </a:t>
                </a:r>
                <a:r>
                  <a:rPr lang="en-US" sz="2400" dirty="0">
                    <a:sym typeface="Symbol" panose="05050102010706020507" pitchFamily="18" charset="2"/>
                  </a:rPr>
                  <a:t>and</a:t>
                </a:r>
                <a:r>
                  <a:rPr lang="en-US" altLang="en-US" sz="2400" dirty="0">
                    <a:solidFill>
                      <a:srgbClr val="66FF33"/>
                    </a:solidFill>
                    <a:sym typeface="Symbol" panose="05050102010706020507" pitchFamily="18" charset="2"/>
                  </a:rPr>
                  <a:t> </a:t>
                </a:r>
                <a:r>
                  <a:rPr lang="en-US" altLang="en-US" sz="2400" i="1" dirty="0">
                    <a:solidFill>
                      <a:srgbClr val="66FF33"/>
                    </a:solidFill>
                    <a:sym typeface="Symbol" panose="05050102010706020507" pitchFamily="18" charset="2"/>
                  </a:rPr>
                  <a:t>v = </a:t>
                </a:r>
                <a:r>
                  <a:rPr lang="en-CA" sz="2400" i="1" dirty="0">
                    <a:solidFill>
                      <a:srgbClr val="66FF33"/>
                    </a:solidFill>
                    <a:sym typeface="Symbol" panose="05050102010706020507" pitchFamily="18" charset="2"/>
                  </a:rPr>
                  <a:t></a:t>
                </a:r>
                <a:r>
                  <a:rPr lang="en-CA" sz="2400" i="1" baseline="-25000" dirty="0">
                    <a:solidFill>
                      <a:srgbClr val="66FF33"/>
                    </a:solidFill>
                    <a:sym typeface="Symbol" panose="05050102010706020507" pitchFamily="18" charset="2"/>
                  </a:rPr>
                  <a:t> </a:t>
                </a:r>
                <a:r>
                  <a:rPr lang="en-CA" sz="2400" i="1" dirty="0">
                    <a:solidFill>
                      <a:srgbClr val="66FF33"/>
                    </a:solidFill>
                  </a:rPr>
                  <a:t>w</a:t>
                </a:r>
                <a:r>
                  <a:rPr lang="en-CA" sz="2400" i="1" baseline="-25000" dirty="0">
                    <a:solidFill>
                      <a:srgbClr val="66FF33"/>
                    </a:solidFill>
                  </a:rPr>
                  <a:t>2</a:t>
                </a:r>
              </a:p>
              <a:p>
                <a:r>
                  <a:rPr lang="en-CA" sz="2400" i="1" dirty="0">
                    <a:solidFill>
                      <a:schemeClr val="accent1"/>
                    </a:solidFill>
                  </a:rPr>
                  <a:t>E</a:t>
                </a:r>
                <a:r>
                  <a:rPr lang="el-GR" altLang="en-US" sz="2400" dirty="0">
                    <a:solidFill>
                      <a:srgbClr val="FFC000"/>
                    </a:solidFill>
                    <a:latin typeface="Times New Roman"/>
                    <a:cs typeface="Times New Roman" panose="02020603050405020304" pitchFamily="18" charset="0"/>
                    <a:sym typeface="Symbol" panose="05050102010706020507" pitchFamily="18" charset="2"/>
                  </a:rPr>
                  <a:t>´</a:t>
                </a:r>
                <a:r>
                  <a:rPr lang="en-CA" sz="2400" i="1" dirty="0"/>
                  <a:t>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 (w</a:t>
                </a:r>
                <a:r>
                  <a:rPr lang="en-CA" sz="2400" i="1" baseline="-25000" dirty="0">
                    <a:solidFill>
                      <a:srgbClr val="66FF33"/>
                    </a:solidFill>
                  </a:rPr>
                  <a:t>1 </a:t>
                </a:r>
                <a:r>
                  <a:rPr lang="en-CA" sz="2400" dirty="0">
                    <a:solidFill>
                      <a:srgbClr val="66FF33"/>
                    </a:solidFill>
                  </a:rPr>
                  <a:t>+ </a:t>
                </a:r>
                <a:r>
                  <a:rPr lang="en-CA" sz="2400" i="1" dirty="0">
                    <a:solidFill>
                      <a:srgbClr val="66FF33"/>
                    </a:solidFill>
                    <a:sym typeface="Symbol" panose="05050102010706020507" pitchFamily="18" charset="2"/>
                  </a:rPr>
                  <a:t>u</a:t>
                </a:r>
                <a:r>
                  <a:rPr lang="en-CA" sz="2400" i="1" dirty="0">
                    <a:solidFill>
                      <a:srgbClr val="66FF33"/>
                    </a:solidFill>
                  </a:rPr>
                  <a:t>) </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 </a:t>
                </a:r>
                <a:r>
                  <a:rPr lang="en-CA" sz="2400" dirty="0">
                    <a:solidFill>
                      <a:srgbClr val="66FF33"/>
                    </a:solidFill>
                  </a:rPr>
                  <a:t>+ </a:t>
                </a:r>
                <a:r>
                  <a:rPr lang="en-CA" sz="2400" i="1" dirty="0">
                    <a:solidFill>
                      <a:srgbClr val="66FF33"/>
                    </a:solidFill>
                    <a:sym typeface="Symbol" panose="05050102010706020507" pitchFamily="18" charset="2"/>
                  </a:rPr>
                  <a:t>v</a:t>
                </a:r>
                <a:r>
                  <a:rPr lang="en-CA" sz="2400" i="1" dirty="0">
                    <a:solidFill>
                      <a:srgbClr val="66FF33"/>
                    </a:solidFill>
                  </a:rPr>
                  <a:t>)</a:t>
                </a:r>
                <a:r>
                  <a:rPr lang="en-CA" sz="2400" dirty="0">
                    <a:solidFill>
                      <a:srgbClr val="66FF33"/>
                    </a:solidFill>
                  </a:rPr>
                  <a:t> </a:t>
                </a:r>
                <a:r>
                  <a:rPr lang="en-CA" sz="2400" dirty="0"/>
                  <a:t>+ </a:t>
                </a:r>
                <a:r>
                  <a:rPr lang="en-CA" sz="2400" i="1" dirty="0">
                    <a:solidFill>
                      <a:srgbClr val="FFC000"/>
                    </a:solidFill>
                  </a:rPr>
                  <a:t>b</a:t>
                </a:r>
              </a:p>
              <a:p>
                <a:r>
                  <a:rPr lang="en-CA" sz="2400" dirty="0"/>
                  <a:t>     =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1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u </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w</a:t>
                </a:r>
                <a:r>
                  <a:rPr lang="en-CA" sz="2400" i="1" baseline="-25000" dirty="0">
                    <a:solidFill>
                      <a:srgbClr val="66FF33"/>
                    </a:solidFill>
                  </a:rPr>
                  <a:t>2</a:t>
                </a:r>
                <a:r>
                  <a:rPr lang="en-CA" sz="2400" dirty="0"/>
                  <a:t> +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v </a:t>
                </a:r>
                <a:r>
                  <a:rPr lang="en-CA" sz="2400" dirty="0"/>
                  <a:t>+ </a:t>
                </a:r>
                <a:r>
                  <a:rPr lang="en-CA" sz="2400" i="1" dirty="0">
                    <a:solidFill>
                      <a:srgbClr val="FFC000"/>
                    </a:solidFill>
                  </a:rPr>
                  <a:t>b</a:t>
                </a:r>
              </a:p>
              <a:p>
                <a:r>
                  <a:rPr lang="en-CA" sz="2400" i="1" dirty="0">
                    <a:solidFill>
                      <a:srgbClr val="FFC000"/>
                    </a:solidFill>
                  </a:rPr>
                  <a:t>    </a:t>
                </a:r>
                <a:r>
                  <a:rPr lang="en-CA" sz="2400" dirty="0"/>
                  <a:t> = </a:t>
                </a:r>
                <a:r>
                  <a:rPr lang="en-CA" sz="2400" i="1" dirty="0">
                    <a:solidFill>
                      <a:srgbClr val="FFC000"/>
                    </a:solidFill>
                  </a:rPr>
                  <a:t>E</a:t>
                </a:r>
                <a:r>
                  <a:rPr lang="en-CA" sz="2400" i="1"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u </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v</a:t>
                </a:r>
                <a:endParaRPr lang="en-CA" sz="2400" i="1" dirty="0">
                  <a:solidFill>
                    <a:schemeClr val="accent1"/>
                  </a:solidFill>
                  <a:sym typeface="Symbol" panose="05050102010706020507" pitchFamily="18" charset="2"/>
                </a:endParaRPr>
              </a:p>
              <a:p>
                <a:r>
                  <a:rPr lang="en-CA" sz="2400" i="1" dirty="0">
                    <a:solidFill>
                      <a:srgbClr val="92D050"/>
                    </a:solidFill>
                    <a:sym typeface="Symbol" panose="05050102010706020507" pitchFamily="18" charset="2"/>
                  </a:rPr>
                  <a:t> </a:t>
                </a:r>
                <a:r>
                  <a:rPr lang="en-CA" sz="2400" i="1" dirty="0">
                    <a:solidFill>
                      <a:schemeClr val="accent1"/>
                    </a:solidFill>
                    <a:sym typeface="Symbol" panose="05050102010706020507" pitchFamily="18" charset="2"/>
                  </a:rPr>
                  <a:t></a:t>
                </a:r>
                <a:r>
                  <a:rPr lang="en-CA" sz="2400" i="1" baseline="-25000" dirty="0">
                    <a:solidFill>
                      <a:schemeClr val="accent1"/>
                    </a:solidFill>
                    <a:sym typeface="Symbol" panose="05050102010706020507" pitchFamily="18" charset="2"/>
                  </a:rPr>
                  <a:t> </a:t>
                </a:r>
                <a:r>
                  <a:rPr lang="en-CA" sz="2400" i="1" dirty="0">
                    <a:solidFill>
                      <a:schemeClr val="accent1"/>
                    </a:solidFill>
                    <a:sym typeface="Symbol" panose="05050102010706020507" pitchFamily="18" charset="2"/>
                  </a:rPr>
                  <a:t>E </a:t>
                </a:r>
                <a:r>
                  <a:rPr lang="en-CA" sz="2400" dirty="0"/>
                  <a:t>= </a:t>
                </a:r>
                <a:r>
                  <a:rPr lang="en-CA" sz="2400" i="1" dirty="0">
                    <a:solidFill>
                      <a:srgbClr val="FFC000"/>
                    </a:solidFill>
                  </a:rPr>
                  <a:t>c</a:t>
                </a:r>
                <a:r>
                  <a:rPr lang="en-CA" sz="2400" i="1" baseline="-25000" dirty="0">
                    <a:solidFill>
                      <a:srgbClr val="FFC000"/>
                    </a:solidFill>
                  </a:rPr>
                  <a:t>1</a:t>
                </a:r>
                <a:r>
                  <a:rPr lang="en-CA" sz="2400" i="1" baseline="-25000" dirty="0">
                    <a:solidFill>
                      <a:srgbClr val="66FF33"/>
                    </a:solidFill>
                  </a:rPr>
                  <a:t> </a:t>
                </a:r>
                <a:r>
                  <a:rPr lang="en-CA" sz="2400" i="1" dirty="0">
                    <a:solidFill>
                      <a:srgbClr val="66FF33"/>
                    </a:solidFill>
                  </a:rPr>
                  <a:t>u</a:t>
                </a:r>
                <a:r>
                  <a:rPr lang="en-CA" sz="2400" i="1" baseline="-25000" dirty="0">
                    <a:solidFill>
                      <a:srgbClr val="66FF33"/>
                    </a:solidFill>
                  </a:rPr>
                  <a:t> </a:t>
                </a:r>
                <a:r>
                  <a:rPr lang="en-CA" sz="2400" dirty="0"/>
                  <a:t>+ </a:t>
                </a:r>
                <a:r>
                  <a:rPr lang="en-CA" sz="2400" i="1" dirty="0">
                    <a:solidFill>
                      <a:srgbClr val="FFC000"/>
                    </a:solidFill>
                  </a:rPr>
                  <a:t>c</a:t>
                </a:r>
                <a:r>
                  <a:rPr lang="en-CA" sz="2400" i="1" baseline="-25000" dirty="0">
                    <a:solidFill>
                      <a:srgbClr val="FFC000"/>
                    </a:solidFill>
                  </a:rPr>
                  <a:t>2</a:t>
                </a:r>
                <a:r>
                  <a:rPr lang="en-CA" sz="2400" i="1" baseline="-25000" dirty="0">
                    <a:solidFill>
                      <a:srgbClr val="66FF33"/>
                    </a:solidFill>
                  </a:rPr>
                  <a:t> </a:t>
                </a:r>
                <a:r>
                  <a:rPr lang="en-CA" sz="2400" i="1" dirty="0">
                    <a:solidFill>
                      <a:srgbClr val="66FF33"/>
                    </a:solidFill>
                  </a:rPr>
                  <a:t>v </a:t>
                </a:r>
              </a:p>
              <a:p>
                <a:r>
                  <a:rPr lang="en-CA" sz="2400" i="1" dirty="0">
                    <a:solidFill>
                      <a:srgbClr val="66FF33"/>
                    </a:solidFill>
                    <a:sym typeface="Symbol" panose="05050102010706020507" pitchFamily="18" charset="2"/>
                  </a:rPr>
                  <a:t> </a:t>
                </a:r>
                <a14:m>
                  <m:oMath xmlns:m="http://schemas.openxmlformats.org/officeDocument/2006/math">
                    <m:r>
                      <m:rPr>
                        <m:nor/>
                      </m:rPr>
                      <a:rPr lang="en-CA" sz="2400" i="1" dirty="0" smtClean="0">
                        <a:solidFill>
                          <a:srgbClr val="66FF33"/>
                        </a:solidFill>
                        <a:sym typeface="Symbol" panose="05050102010706020507" pitchFamily="18" charset="2"/>
                      </a:rPr>
                      <m:t></m:t>
                    </m:r>
                    <m:r>
                      <m:rPr>
                        <m:nor/>
                      </m:rPr>
                      <a:rPr lang="en-CA" sz="2400" i="1" baseline="-25000" dirty="0" smtClean="0">
                        <a:solidFill>
                          <a:srgbClr val="66FF33"/>
                        </a:solidFill>
                        <a:sym typeface="Symbol" panose="05050102010706020507" pitchFamily="18" charset="2"/>
                      </a:rPr>
                      <m:t> </m:t>
                    </m:r>
                    <m:r>
                      <m:rPr>
                        <m:nor/>
                      </m:rPr>
                      <a:rPr lang="en-CA" sz="2400" i="1" dirty="0">
                        <a:solidFill>
                          <a:srgbClr val="66FF33"/>
                        </a:solidFill>
                      </a:rPr>
                      <m:t>w</m:t>
                    </m:r>
                    <m:r>
                      <m:rPr>
                        <m:nor/>
                      </m:rPr>
                      <a:rPr lang="en-CA" sz="2400" b="0" i="1" dirty="0" smtClean="0">
                        <a:solidFill>
                          <a:srgbClr val="66FF33"/>
                        </a:solidFill>
                      </a:rPr>
                      <m:t> = </m:t>
                    </m:r>
                    <m:rad>
                      <m:radPr>
                        <m:degHide m:val="on"/>
                        <m:ctrlPr>
                          <a:rPr lang="en-CA" sz="2400" b="0" i="1" dirty="0" smtClean="0">
                            <a:solidFill>
                              <a:srgbClr val="66FF33"/>
                            </a:solidFill>
                            <a:latin typeface="Cambria Math" panose="02040503050406030204" pitchFamily="18" charset="0"/>
                          </a:rPr>
                        </m:ctrlPr>
                      </m:radPr>
                      <m:deg/>
                      <m:e>
                        <m:sSup>
                          <m:sSupPr>
                            <m:ctrlPr>
                              <a:rPr lang="en-CA" sz="2400" b="0" i="1" dirty="0" smtClean="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𝑢</m:t>
                            </m:r>
                          </m:e>
                          <m:sup>
                            <m:r>
                              <a:rPr lang="en-CA" sz="2400" b="0" i="1" dirty="0" smtClean="0">
                                <a:solidFill>
                                  <a:srgbClr val="66FF33"/>
                                </a:solidFill>
                                <a:latin typeface="Cambria Math" panose="02040503050406030204" pitchFamily="18" charset="0"/>
                              </a:rPr>
                              <m:t>2</m:t>
                            </m:r>
                          </m:sup>
                        </m:sSup>
                        <m:r>
                          <a:rPr lang="en-CA" sz="2400" b="0" i="1" dirty="0" smtClean="0">
                            <a:solidFill>
                              <a:srgbClr val="66FF33"/>
                            </a:solidFill>
                            <a:latin typeface="Cambria Math" panose="02040503050406030204" pitchFamily="18" charset="0"/>
                          </a:rPr>
                          <m:t>+</m:t>
                        </m:r>
                        <m:sSup>
                          <m:sSupPr>
                            <m:ctrlPr>
                              <a:rPr lang="en-CA" sz="2400" b="0" i="1" dirty="0" smtClean="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𝑣</m:t>
                            </m:r>
                          </m:e>
                          <m:sup>
                            <m:r>
                              <a:rPr lang="en-CA" sz="2400" b="0" i="1" dirty="0" smtClean="0">
                                <a:solidFill>
                                  <a:srgbClr val="66FF33"/>
                                </a:solidFill>
                                <a:latin typeface="Cambria Math" panose="02040503050406030204" pitchFamily="18" charset="0"/>
                              </a:rPr>
                              <m:t>2</m:t>
                            </m:r>
                          </m:sup>
                        </m:sSup>
                      </m:e>
                    </m:rad>
                  </m:oMath>
                </a14:m>
                <a:endParaRPr lang="en-CA" sz="2400" b="0" i="1" dirty="0">
                  <a:solidFill>
                    <a:srgbClr val="66FF33"/>
                  </a:solidFill>
                  <a:latin typeface="Cambria Math" panose="02040503050406030204" pitchFamily="18" charset="0"/>
                </a:endParaRPr>
              </a:p>
              <a:p>
                <a:r>
                  <a:rPr lang="en-CA" sz="2400" b="0" dirty="0"/>
                  <a:t> slope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n-CA" sz="2400" i="1" dirty="0">
                            <a:solidFill>
                              <a:schemeClr val="accent1"/>
                            </a:solidFill>
                            <a:sym typeface="Symbol" panose="05050102010706020507" pitchFamily="18" charset="2"/>
                          </a:rPr>
                          <m:t></m:t>
                        </m:r>
                        <m:r>
                          <m:rPr>
                            <m:nor/>
                          </m:rPr>
                          <a:rPr lang="en-CA" sz="2400" i="1" baseline="-25000" dirty="0">
                            <a:solidFill>
                              <a:schemeClr val="accent1"/>
                            </a:solidFill>
                            <a:sym typeface="Symbol" panose="05050102010706020507" pitchFamily="18" charset="2"/>
                          </a:rPr>
                          <m:t> </m:t>
                        </m:r>
                        <m:r>
                          <m:rPr>
                            <m:nor/>
                          </m:rPr>
                          <a:rPr lang="en-CA" sz="2400" i="1" dirty="0">
                            <a:solidFill>
                              <a:schemeClr val="accent1"/>
                            </a:solidFill>
                            <a:sym typeface="Symbol" panose="05050102010706020507" pitchFamily="18" charset="2"/>
                          </a:rPr>
                          <m:t>E</m:t>
                        </m:r>
                      </m:num>
                      <m:den>
                        <m:r>
                          <m:rPr>
                            <m:nor/>
                          </m:rPr>
                          <a:rPr lang="en-CA" sz="2400" i="1" dirty="0" smtClean="0">
                            <a:solidFill>
                              <a:srgbClr val="66FF33"/>
                            </a:solidFill>
                            <a:sym typeface="Symbol" panose="05050102010706020507" pitchFamily="18" charset="2"/>
                          </a:rPr>
                          <m:t></m:t>
                        </m:r>
                        <m:r>
                          <m:rPr>
                            <m:nor/>
                          </m:rPr>
                          <a:rPr lang="en-CA" sz="2400" i="1" baseline="-25000" dirty="0" smtClean="0">
                            <a:solidFill>
                              <a:srgbClr val="66FF33"/>
                            </a:solidFill>
                            <a:sym typeface="Symbol" panose="05050102010706020507" pitchFamily="18" charset="2"/>
                          </a:rPr>
                          <m:t> </m:t>
                        </m:r>
                        <m:r>
                          <m:rPr>
                            <m:nor/>
                          </m:rPr>
                          <a:rPr lang="en-CA" sz="2400" i="1" dirty="0">
                            <a:solidFill>
                              <a:srgbClr val="66FF33"/>
                            </a:solidFill>
                          </a:rPr>
                          <m:t>w</m:t>
                        </m:r>
                      </m:den>
                    </m:f>
                    <m:r>
                      <a:rPr lang="en-CA" sz="2400" b="0" i="1" smtClean="0">
                        <a:solidFill>
                          <a:srgbClr val="66FF33"/>
                        </a:solidFill>
                        <a:latin typeface="Cambria Math" panose="02040503050406030204" pitchFamily="18" charset="0"/>
                      </a:rPr>
                      <m:t>= </m:t>
                    </m:r>
                    <m:f>
                      <m:fPr>
                        <m:ctrlPr>
                          <a:rPr lang="en-CA" sz="2400" b="0" i="1" smtClean="0">
                            <a:solidFill>
                              <a:srgbClr val="66FF33"/>
                            </a:solidFill>
                            <a:latin typeface="Cambria Math" panose="02040503050406030204" pitchFamily="18" charset="0"/>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b="0" i="1" dirty="0" smtClean="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b="0" i="1" dirty="0" smtClean="0">
                            <a:solidFill>
                              <a:srgbClr val="66FF33"/>
                            </a:solidFill>
                            <a:latin typeface="Cambria Math" panose="02040503050406030204" pitchFamily="18" charset="0"/>
                          </a:rPr>
                          <m:t>𝑣</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smtClean="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endParaRPr lang="en-CA" sz="2400" i="1" dirty="0">
                  <a:solidFill>
                    <a:srgbClr val="66FF33"/>
                  </a:solidFill>
                </a:endParaRPr>
              </a:p>
              <a:p>
                <a:r>
                  <a:rPr lang="en-CA" sz="2400" dirty="0"/>
                  <a:t>Steepest Ascent </a:t>
                </a:r>
                <a:r>
                  <a:rPr lang="en-CA" sz="2400" dirty="0">
                    <a:sym typeface="Wingdings" panose="05000000000000000000" pitchFamily="2" charset="2"/>
                  </a:rPr>
                  <a:t></a:t>
                </a:r>
                <a:br>
                  <a:rPr lang="en-CA" sz="2400" dirty="0">
                    <a:sym typeface="Wingdings" panose="05000000000000000000" pitchFamily="2" charset="2"/>
                  </a:rPr>
                </a:br>
                <a:r>
                  <a:rPr lang="en-CA" sz="2400" dirty="0">
                    <a:sym typeface="Wingdings" panose="05000000000000000000" pitchFamily="2" charset="2"/>
                  </a:rPr>
                  <a:t>  </a:t>
                </a:r>
                <a:r>
                  <a:rPr lang="en-CA" sz="2400" dirty="0"/>
                  <a:t>Choose </a:t>
                </a:r>
                <a:r>
                  <a:rPr lang="en-CA" altLang="en-US" sz="2400" dirty="0"/>
                  <a:t>the direction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 </a:t>
                </a:r>
                <a:br>
                  <a:rPr lang="en-US" altLang="en-US" sz="2400" dirty="0">
                    <a:solidFill>
                      <a:srgbClr val="66FF33"/>
                    </a:solidFill>
                    <a:sym typeface="Symbol" panose="05050102010706020507" pitchFamily="18" charset="2"/>
                  </a:rPr>
                </a:br>
                <a:r>
                  <a:rPr lang="en-US" altLang="en-US" sz="2400" dirty="0">
                    <a:solidFill>
                      <a:srgbClr val="66FF33"/>
                    </a:solidFill>
                    <a:sym typeface="Symbol" panose="05050102010706020507" pitchFamily="18" charset="2"/>
                  </a:rPr>
                  <a:t>  </a:t>
                </a:r>
                <a:r>
                  <a:rPr lang="en-US" altLang="en-US" sz="2400" dirty="0">
                    <a:sym typeface="Symbol" panose="05050102010706020507" pitchFamily="18" charset="2"/>
                  </a:rPr>
                  <a:t>to maximize the slope.</a:t>
                </a:r>
                <a:endParaRPr lang="en-CA" sz="2400" dirty="0"/>
              </a:p>
            </p:txBody>
          </p:sp>
        </mc:Choice>
        <mc:Fallback xmlns="">
          <p:sp>
            <p:nvSpPr>
              <p:cNvPr id="252" name="Rectangle 251">
                <a:extLst>
                  <a:ext uri="{FF2B5EF4-FFF2-40B4-BE49-F238E27FC236}">
                    <a16:creationId xmlns:a16="http://schemas.microsoft.com/office/drawing/2014/main" id="{1CDF67ED-4161-4B9B-BF89-9D243F28D382}"/>
                  </a:ext>
                </a:extLst>
              </p:cNvPr>
              <p:cNvSpPr>
                <a:spLocks noRot="1" noChangeAspect="1" noMove="1" noResize="1" noEditPoints="1" noAdjustHandles="1" noChangeArrowheads="1" noChangeShapeType="1" noTextEdit="1"/>
              </p:cNvSpPr>
              <p:nvPr/>
            </p:nvSpPr>
            <p:spPr>
              <a:xfrm>
                <a:off x="4876800" y="1498600"/>
                <a:ext cx="6002655" cy="4812151"/>
              </a:xfrm>
              <a:prstGeom prst="rect">
                <a:avLst/>
              </a:prstGeom>
              <a:blipFill>
                <a:blip r:embed="rId2"/>
                <a:stretch>
                  <a:fillRect l="-1523" t="-1141" b="-2028"/>
                </a:stretch>
              </a:blipFill>
            </p:spPr>
            <p:txBody>
              <a:bodyPr/>
              <a:lstStyle/>
              <a:p>
                <a:r>
                  <a:rPr lang="en-US">
                    <a:noFill/>
                  </a:rPr>
                  <a:t> </a:t>
                </a:r>
              </a:p>
            </p:txBody>
          </p:sp>
        </mc:Fallback>
      </mc:AlternateContent>
    </p:spTree>
    <p:extLst>
      <p:ext uri="{BB962C8B-B14F-4D97-AF65-F5344CB8AC3E}">
        <p14:creationId xmlns:p14="http://schemas.microsoft.com/office/powerpoint/2010/main" val="20842515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251">
                                            <p:txEl>
                                              <p:pRg st="0" end="0"/>
                                            </p:txEl>
                                          </p:spTgt>
                                        </p:tgtEl>
                                        <p:attrNameLst>
                                          <p:attrName>style.visibility</p:attrName>
                                        </p:attrNameLst>
                                      </p:cBhvr>
                                      <p:to>
                                        <p:strVal val="visible"/>
                                      </p:to>
                                    </p:set>
                                    <p:anim calcmode="lin" valueType="num">
                                      <p:cBhvr additive="base">
                                        <p:cTn id="7" dur="500" fill="hold"/>
                                        <p:tgtEl>
                                          <p:spTgt spid="251">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25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252">
                                            <p:txEl>
                                              <p:pRg st="0" end="0"/>
                                            </p:txEl>
                                          </p:spTgt>
                                        </p:tgtEl>
                                        <p:attrNameLst>
                                          <p:attrName>style.visibility</p:attrName>
                                        </p:attrNameLst>
                                      </p:cBhvr>
                                      <p:to>
                                        <p:strVal val="visible"/>
                                      </p:to>
                                    </p:set>
                                    <p:anim calcmode="lin" valueType="num">
                                      <p:cBhvr additive="base">
                                        <p:cTn id="13" dur="500" fill="hold"/>
                                        <p:tgtEl>
                                          <p:spTgt spid="252">
                                            <p:txEl>
                                              <p:pRg st="0" end="0"/>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25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nodeType="clickEffect">
                                  <p:stCondLst>
                                    <p:cond delay="0"/>
                                  </p:stCondLst>
                                  <p:childTnLst>
                                    <p:set>
                                      <p:cBhvr>
                                        <p:cTn id="18" dur="1" fill="hold">
                                          <p:stCondLst>
                                            <p:cond delay="0"/>
                                          </p:stCondLst>
                                        </p:cTn>
                                        <p:tgtEl>
                                          <p:spTgt spid="252">
                                            <p:txEl>
                                              <p:pRg st="1" end="1"/>
                                            </p:txEl>
                                          </p:spTgt>
                                        </p:tgtEl>
                                        <p:attrNameLst>
                                          <p:attrName>style.visibility</p:attrName>
                                        </p:attrNameLst>
                                      </p:cBhvr>
                                      <p:to>
                                        <p:strVal val="visible"/>
                                      </p:to>
                                    </p:set>
                                    <p:anim calcmode="lin" valueType="num">
                                      <p:cBhvr additive="base">
                                        <p:cTn id="19" dur="500" fill="hold"/>
                                        <p:tgtEl>
                                          <p:spTgt spid="252">
                                            <p:txEl>
                                              <p:pRg st="1" end="1"/>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5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252">
                                            <p:txEl>
                                              <p:pRg st="2" end="2"/>
                                            </p:txEl>
                                          </p:spTgt>
                                        </p:tgtEl>
                                        <p:attrNameLst>
                                          <p:attrName>style.visibility</p:attrName>
                                        </p:attrNameLst>
                                      </p:cBhvr>
                                      <p:to>
                                        <p:strVal val="visible"/>
                                      </p:to>
                                    </p:set>
                                    <p:anim calcmode="lin" valueType="num">
                                      <p:cBhvr additive="base">
                                        <p:cTn id="25" dur="500" fill="hold"/>
                                        <p:tgtEl>
                                          <p:spTgt spid="252">
                                            <p:txEl>
                                              <p:pRg st="2" end="2"/>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25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nodeType="clickEffect">
                                  <p:stCondLst>
                                    <p:cond delay="0"/>
                                  </p:stCondLst>
                                  <p:childTnLst>
                                    <p:set>
                                      <p:cBhvr>
                                        <p:cTn id="30" dur="1" fill="hold">
                                          <p:stCondLst>
                                            <p:cond delay="0"/>
                                          </p:stCondLst>
                                        </p:cTn>
                                        <p:tgtEl>
                                          <p:spTgt spid="252">
                                            <p:txEl>
                                              <p:pRg st="3" end="3"/>
                                            </p:txEl>
                                          </p:spTgt>
                                        </p:tgtEl>
                                        <p:attrNameLst>
                                          <p:attrName>style.visibility</p:attrName>
                                        </p:attrNameLst>
                                      </p:cBhvr>
                                      <p:to>
                                        <p:strVal val="visible"/>
                                      </p:to>
                                    </p:set>
                                    <p:anim calcmode="lin" valueType="num">
                                      <p:cBhvr additive="base">
                                        <p:cTn id="31" dur="500" fill="hold"/>
                                        <p:tgtEl>
                                          <p:spTgt spid="252">
                                            <p:txEl>
                                              <p:pRg st="3" end="3"/>
                                            </p:txEl>
                                          </p:spTgt>
                                        </p:tgtEl>
                                        <p:attrNameLst>
                                          <p:attrName>ppt_x</p:attrName>
                                        </p:attrNameLst>
                                      </p:cBhvr>
                                      <p:tavLst>
                                        <p:tav tm="0">
                                          <p:val>
                                            <p:strVal val="1+#ppt_w/2"/>
                                          </p:val>
                                        </p:tav>
                                        <p:tav tm="100000">
                                          <p:val>
                                            <p:strVal val="#ppt_x"/>
                                          </p:val>
                                        </p:tav>
                                      </p:tavLst>
                                    </p:anim>
                                    <p:anim calcmode="lin" valueType="num">
                                      <p:cBhvr additive="base">
                                        <p:cTn id="32" dur="500" fill="hold"/>
                                        <p:tgtEl>
                                          <p:spTgt spid="25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nodeType="clickEffect">
                                  <p:stCondLst>
                                    <p:cond delay="0"/>
                                  </p:stCondLst>
                                  <p:childTnLst>
                                    <p:set>
                                      <p:cBhvr>
                                        <p:cTn id="36" dur="1" fill="hold">
                                          <p:stCondLst>
                                            <p:cond delay="0"/>
                                          </p:stCondLst>
                                        </p:cTn>
                                        <p:tgtEl>
                                          <p:spTgt spid="252">
                                            <p:txEl>
                                              <p:pRg st="4" end="4"/>
                                            </p:txEl>
                                          </p:spTgt>
                                        </p:tgtEl>
                                        <p:attrNameLst>
                                          <p:attrName>style.visibility</p:attrName>
                                        </p:attrNameLst>
                                      </p:cBhvr>
                                      <p:to>
                                        <p:strVal val="visible"/>
                                      </p:to>
                                    </p:set>
                                    <p:anim calcmode="lin" valueType="num">
                                      <p:cBhvr additive="base">
                                        <p:cTn id="37" dur="500" fill="hold"/>
                                        <p:tgtEl>
                                          <p:spTgt spid="252">
                                            <p:txEl>
                                              <p:pRg st="4" end="4"/>
                                            </p:txEl>
                                          </p:spTgt>
                                        </p:tgtEl>
                                        <p:attrNameLst>
                                          <p:attrName>ppt_x</p:attrName>
                                        </p:attrNameLst>
                                      </p:cBhvr>
                                      <p:tavLst>
                                        <p:tav tm="0">
                                          <p:val>
                                            <p:strVal val="1+#ppt_w/2"/>
                                          </p:val>
                                        </p:tav>
                                        <p:tav tm="100000">
                                          <p:val>
                                            <p:strVal val="#ppt_x"/>
                                          </p:val>
                                        </p:tav>
                                      </p:tavLst>
                                    </p:anim>
                                    <p:anim calcmode="lin" valueType="num">
                                      <p:cBhvr additive="base">
                                        <p:cTn id="38" dur="500" fill="hold"/>
                                        <p:tgtEl>
                                          <p:spTgt spid="25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252">
                                            <p:txEl>
                                              <p:pRg st="5" end="5"/>
                                            </p:txEl>
                                          </p:spTgt>
                                        </p:tgtEl>
                                        <p:attrNameLst>
                                          <p:attrName>style.visibility</p:attrName>
                                        </p:attrNameLst>
                                      </p:cBhvr>
                                      <p:to>
                                        <p:strVal val="visible"/>
                                      </p:to>
                                    </p:set>
                                    <p:anim calcmode="lin" valueType="num">
                                      <p:cBhvr additive="base">
                                        <p:cTn id="43" dur="500" fill="hold"/>
                                        <p:tgtEl>
                                          <p:spTgt spid="252">
                                            <p:txEl>
                                              <p:pRg st="5" end="5"/>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25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nodeType="clickEffect">
                                  <p:stCondLst>
                                    <p:cond delay="0"/>
                                  </p:stCondLst>
                                  <p:childTnLst>
                                    <p:set>
                                      <p:cBhvr>
                                        <p:cTn id="48" dur="1" fill="hold">
                                          <p:stCondLst>
                                            <p:cond delay="0"/>
                                          </p:stCondLst>
                                        </p:cTn>
                                        <p:tgtEl>
                                          <p:spTgt spid="252">
                                            <p:txEl>
                                              <p:pRg st="6" end="6"/>
                                            </p:txEl>
                                          </p:spTgt>
                                        </p:tgtEl>
                                        <p:attrNameLst>
                                          <p:attrName>style.visibility</p:attrName>
                                        </p:attrNameLst>
                                      </p:cBhvr>
                                      <p:to>
                                        <p:strVal val="visible"/>
                                      </p:to>
                                    </p:set>
                                    <p:anim calcmode="lin" valueType="num">
                                      <p:cBhvr additive="base">
                                        <p:cTn id="49" dur="500" fill="hold"/>
                                        <p:tgtEl>
                                          <p:spTgt spid="252">
                                            <p:txEl>
                                              <p:pRg st="6" end="6"/>
                                            </p:txEl>
                                          </p:spTgt>
                                        </p:tgtEl>
                                        <p:attrNameLst>
                                          <p:attrName>ppt_x</p:attrName>
                                        </p:attrNameLst>
                                      </p:cBhvr>
                                      <p:tavLst>
                                        <p:tav tm="0">
                                          <p:val>
                                            <p:strVal val="1+#ppt_w/2"/>
                                          </p:val>
                                        </p:tav>
                                        <p:tav tm="100000">
                                          <p:val>
                                            <p:strVal val="#ppt_x"/>
                                          </p:val>
                                        </p:tav>
                                      </p:tavLst>
                                    </p:anim>
                                    <p:anim calcmode="lin" valueType="num">
                                      <p:cBhvr additive="base">
                                        <p:cTn id="50" dur="500" fill="hold"/>
                                        <p:tgtEl>
                                          <p:spTgt spid="25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nodeType="clickEffect">
                                  <p:stCondLst>
                                    <p:cond delay="0"/>
                                  </p:stCondLst>
                                  <p:childTnLst>
                                    <p:set>
                                      <p:cBhvr>
                                        <p:cTn id="54" dur="1" fill="hold">
                                          <p:stCondLst>
                                            <p:cond delay="0"/>
                                          </p:stCondLst>
                                        </p:cTn>
                                        <p:tgtEl>
                                          <p:spTgt spid="252">
                                            <p:txEl>
                                              <p:pRg st="7" end="7"/>
                                            </p:txEl>
                                          </p:spTgt>
                                        </p:tgtEl>
                                        <p:attrNameLst>
                                          <p:attrName>style.visibility</p:attrName>
                                        </p:attrNameLst>
                                      </p:cBhvr>
                                      <p:to>
                                        <p:strVal val="visible"/>
                                      </p:to>
                                    </p:set>
                                    <p:anim calcmode="lin" valueType="num">
                                      <p:cBhvr additive="base">
                                        <p:cTn id="55" dur="500" fill="hold"/>
                                        <p:tgtEl>
                                          <p:spTgt spid="252">
                                            <p:txEl>
                                              <p:pRg st="7" end="7"/>
                                            </p:txEl>
                                          </p:spTgt>
                                        </p:tgtEl>
                                        <p:attrNameLst>
                                          <p:attrName>ppt_x</p:attrName>
                                        </p:attrNameLst>
                                      </p:cBhvr>
                                      <p:tavLst>
                                        <p:tav tm="0">
                                          <p:val>
                                            <p:strVal val="1+#ppt_w/2"/>
                                          </p:val>
                                        </p:tav>
                                        <p:tav tm="100000">
                                          <p:val>
                                            <p:strVal val="#ppt_x"/>
                                          </p:val>
                                        </p:tav>
                                      </p:tavLst>
                                    </p:anim>
                                    <p:anim calcmode="lin" valueType="num">
                                      <p:cBhvr additive="base">
                                        <p:cTn id="56" dur="500" fill="hold"/>
                                        <p:tgtEl>
                                          <p:spTgt spid="252">
                                            <p:txEl>
                                              <p:pRg st="7" end="7"/>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cxnSp>
        <p:nvCxnSpPr>
          <p:cNvPr id="99" name="Straight Connector 98"/>
          <p:cNvCxnSpPr/>
          <p:nvPr/>
        </p:nvCxnSpPr>
        <p:spPr bwMode="auto">
          <a:xfrm>
            <a:off x="351844" y="288061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51844" y="294546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51844" y="301030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51844" y="3075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51844" y="3140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51844" y="32048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51844" y="326969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51844" y="333453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51844" y="33993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51844" y="34642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51844" y="352907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51844" y="359392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51844" y="365877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51844" y="37236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51844" y="37884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51844" y="385330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51844" y="3918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51844" y="3983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51844" y="40478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51844" y="41126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51844" y="41719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51844" y="42367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51844" y="43015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51844" y="436644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51844" y="44312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51844" y="44961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51844" y="456097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51844" y="462582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51844" y="469067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51844" y="47555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51844" y="48203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51844" y="488521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51844" y="495005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51844" y="501490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51844" y="5079748"/>
            <a:ext cx="1466088" cy="837362"/>
          </a:xfrm>
          <a:prstGeom prst="line">
            <a:avLst/>
          </a:prstGeom>
          <a:noFill/>
          <a:ln w="38100" cap="sq" cmpd="sng" algn="ctr">
            <a:solidFill>
              <a:schemeClr val="accent1"/>
            </a:solidFill>
            <a:prstDash val="solid"/>
            <a:round/>
            <a:headEnd type="none" w="med" len="med"/>
            <a:tailEnd type="none" w="med" len="med"/>
          </a:ln>
          <a:effectLst/>
        </p:spPr>
      </p:cxnSp>
      <p:sp>
        <p:nvSpPr>
          <p:cNvPr id="160" name="Rectangle 159"/>
          <p:cNvSpPr/>
          <p:nvPr/>
        </p:nvSpPr>
        <p:spPr>
          <a:xfrm>
            <a:off x="428044" y="5181600"/>
            <a:ext cx="1578864" cy="1440000"/>
          </a:xfrm>
          <a:prstGeom prst="rect">
            <a:avLst/>
          </a:prstGeom>
          <a:solidFill>
            <a:srgbClr val="000066"/>
          </a:solidFill>
          <a:ln>
            <a:noFill/>
          </a:ln>
        </p:spPr>
        <p:txBody>
          <a:bodyPr wrap="square" rtlCol="0" anchor="ctr">
            <a:spAutoFit/>
          </a:bodyPr>
          <a:lstStyle/>
          <a:p>
            <a:pPr algn="l"/>
            <a:endParaRPr lang="en-CA" sz="800" dirty="0"/>
          </a:p>
        </p:txBody>
      </p:sp>
      <p:cxnSp>
        <p:nvCxnSpPr>
          <p:cNvPr id="72" name="Straight Connector 71"/>
          <p:cNvCxnSpPr/>
          <p:nvPr/>
        </p:nvCxnSpPr>
        <p:spPr bwMode="auto">
          <a:xfrm>
            <a:off x="351844" y="4366440"/>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351844" y="4112938"/>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353176" y="3919643"/>
            <a:ext cx="1466088" cy="837362"/>
          </a:xfrm>
          <a:prstGeom prst="line">
            <a:avLst/>
          </a:prstGeom>
          <a:noFill/>
          <a:ln w="38100" cap="sq" cmpd="sng" algn="ctr">
            <a:solidFill>
              <a:schemeClr val="hlink"/>
            </a:solidFill>
            <a:prstDash val="solid"/>
            <a:round/>
            <a:headEnd type="none" w="med" len="med"/>
            <a:tailEnd type="none" w="med" len="med"/>
          </a:ln>
          <a:effectLst/>
        </p:spPr>
      </p:cxnSp>
      <p:grpSp>
        <p:nvGrpSpPr>
          <p:cNvPr id="142" name="Group 141"/>
          <p:cNvGrpSpPr/>
          <p:nvPr/>
        </p:nvGrpSpPr>
        <p:grpSpPr>
          <a:xfrm>
            <a:off x="334870" y="3676392"/>
            <a:ext cx="1503828" cy="1503828"/>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86" name="Rectangle 85"/>
          <p:cNvSpPr/>
          <p:nvPr/>
        </p:nvSpPr>
        <p:spPr>
          <a:xfrm>
            <a:off x="228600" y="2267310"/>
            <a:ext cx="1578864" cy="1440000"/>
          </a:xfrm>
          <a:prstGeom prst="rect">
            <a:avLst/>
          </a:prstGeom>
          <a:solidFill>
            <a:srgbClr val="000066"/>
          </a:solidFill>
          <a:ln>
            <a:noFill/>
          </a:ln>
        </p:spPr>
        <p:txBody>
          <a:bodyPr wrap="square" rtlCol="0" anchor="ctr">
            <a:spAutoFit/>
          </a:bodyPr>
          <a:lstStyle/>
          <a:p>
            <a:pPr algn="l"/>
            <a:endParaRPr lang="en-CA" sz="800" dirty="0"/>
          </a:p>
        </p:txBody>
      </p:sp>
      <p:grpSp>
        <p:nvGrpSpPr>
          <p:cNvPr id="87" name="Group 86"/>
          <p:cNvGrpSpPr/>
          <p:nvPr/>
        </p:nvGrpSpPr>
        <p:grpSpPr>
          <a:xfrm>
            <a:off x="1651635" y="3674142"/>
            <a:ext cx="1503828" cy="1503828"/>
            <a:chOff x="838200" y="609600"/>
            <a:chExt cx="4064400" cy="4064400"/>
          </a:xfrm>
        </p:grpSpPr>
        <p:cxnSp>
          <p:nvCxnSpPr>
            <p:cNvPr id="88" name="Straight Connector 87"/>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95" name="Group 94"/>
            <p:cNvGrpSpPr/>
            <p:nvPr/>
          </p:nvGrpSpPr>
          <p:grpSpPr>
            <a:xfrm rot="5400000">
              <a:off x="1085415" y="678615"/>
              <a:ext cx="3569970" cy="4064400"/>
              <a:chOff x="1278255" y="762000"/>
              <a:chExt cx="3569970" cy="4064400"/>
            </a:xfrm>
          </p:grpSpPr>
          <p:cxnSp>
            <p:nvCxnSpPr>
              <p:cNvPr id="96" name="Straight Connector 95"/>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3" name="Group 2"/>
          <p:cNvGrpSpPr/>
          <p:nvPr/>
        </p:nvGrpSpPr>
        <p:grpSpPr>
          <a:xfrm>
            <a:off x="328372" y="2352855"/>
            <a:ext cx="2820593" cy="1506078"/>
            <a:chOff x="310515" y="1371600"/>
            <a:chExt cx="2820593" cy="1506078"/>
          </a:xfrm>
        </p:grpSpPr>
        <p:grpSp>
          <p:nvGrpSpPr>
            <p:cNvPr id="173" name="Group 172"/>
            <p:cNvGrpSpPr/>
            <p:nvPr/>
          </p:nvGrpSpPr>
          <p:grpSpPr>
            <a:xfrm>
              <a:off x="310515" y="1373850"/>
              <a:ext cx="1503828" cy="1503828"/>
              <a:chOff x="838200" y="609600"/>
              <a:chExt cx="4064400" cy="4064400"/>
            </a:xfrm>
          </p:grpSpPr>
          <p:cxnSp>
            <p:nvCxnSpPr>
              <p:cNvPr id="174" name="Straight Connector 17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5" name="Straight Connector 17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78" name="Group 177"/>
              <p:cNvGrpSpPr/>
              <p:nvPr/>
            </p:nvGrpSpPr>
            <p:grpSpPr>
              <a:xfrm rot="5400000">
                <a:off x="1085415" y="678615"/>
                <a:ext cx="3569970" cy="4064400"/>
                <a:chOff x="1278255" y="762000"/>
                <a:chExt cx="3569970" cy="4064400"/>
              </a:xfrm>
            </p:grpSpPr>
            <p:cxnSp>
              <p:nvCxnSpPr>
                <p:cNvPr id="179" name="Straight Connector 17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83" name="Group 182"/>
            <p:cNvGrpSpPr/>
            <p:nvPr/>
          </p:nvGrpSpPr>
          <p:grpSpPr>
            <a:xfrm>
              <a:off x="1627280" y="1371600"/>
              <a:ext cx="1503828" cy="1503828"/>
              <a:chOff x="838200" y="609600"/>
              <a:chExt cx="4064400" cy="4064400"/>
            </a:xfrm>
          </p:grpSpPr>
          <p:cxnSp>
            <p:nvCxnSpPr>
              <p:cNvPr id="184" name="Straight Connector 18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7" name="Straight Connector 18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88" name="Group 187"/>
              <p:cNvGrpSpPr/>
              <p:nvPr/>
            </p:nvGrpSpPr>
            <p:grpSpPr>
              <a:xfrm rot="5400000">
                <a:off x="1085415" y="678615"/>
                <a:ext cx="3569970" cy="4064400"/>
                <a:chOff x="1278255" y="762000"/>
                <a:chExt cx="3569970" cy="4064400"/>
              </a:xfrm>
            </p:grpSpPr>
            <p:cxnSp>
              <p:nvCxnSpPr>
                <p:cNvPr id="189" name="Straight Connector 18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0" name="Straight Connector 18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1" name="Straight Connector 19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2" name="Straight Connector 19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nvGrpSpPr>
          <p:cNvPr id="193" name="Group 192"/>
          <p:cNvGrpSpPr/>
          <p:nvPr/>
        </p:nvGrpSpPr>
        <p:grpSpPr>
          <a:xfrm>
            <a:off x="332182" y="1039182"/>
            <a:ext cx="2820593" cy="1506078"/>
            <a:chOff x="310515" y="1371600"/>
            <a:chExt cx="2820593" cy="1506078"/>
          </a:xfrm>
        </p:grpSpPr>
        <p:grpSp>
          <p:nvGrpSpPr>
            <p:cNvPr id="194" name="Group 193"/>
            <p:cNvGrpSpPr/>
            <p:nvPr/>
          </p:nvGrpSpPr>
          <p:grpSpPr>
            <a:xfrm>
              <a:off x="310515" y="1373850"/>
              <a:ext cx="1503828" cy="1503828"/>
              <a:chOff x="838200" y="609600"/>
              <a:chExt cx="4064400" cy="4064400"/>
            </a:xfrm>
          </p:grpSpPr>
          <p:cxnSp>
            <p:nvCxnSpPr>
              <p:cNvPr id="205" name="Straight Connector 204"/>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9" name="Group 208"/>
              <p:cNvGrpSpPr/>
              <p:nvPr/>
            </p:nvGrpSpPr>
            <p:grpSpPr>
              <a:xfrm rot="5400000">
                <a:off x="1085415" y="678615"/>
                <a:ext cx="3569970" cy="4064400"/>
                <a:chOff x="1278255" y="762000"/>
                <a:chExt cx="3569970" cy="4064400"/>
              </a:xfrm>
            </p:grpSpPr>
            <p:cxnSp>
              <p:nvCxnSpPr>
                <p:cNvPr id="210" name="Straight Connector 209"/>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95" name="Group 194"/>
            <p:cNvGrpSpPr/>
            <p:nvPr/>
          </p:nvGrpSpPr>
          <p:grpSpPr>
            <a:xfrm>
              <a:off x="1627280" y="1371600"/>
              <a:ext cx="1503828" cy="1503828"/>
              <a:chOff x="838200" y="609600"/>
              <a:chExt cx="4064400" cy="4064400"/>
            </a:xfrm>
          </p:grpSpPr>
          <p:cxnSp>
            <p:nvCxnSpPr>
              <p:cNvPr id="196" name="Straight Connector 195"/>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7" name="Straight Connector 196"/>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8" name="Straight Connector 197"/>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9" name="Straight Connector 198"/>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0" name="Group 199"/>
              <p:cNvGrpSpPr/>
              <p:nvPr/>
            </p:nvGrpSpPr>
            <p:grpSpPr>
              <a:xfrm rot="5400000">
                <a:off x="1085415" y="678615"/>
                <a:ext cx="3569970" cy="4064400"/>
                <a:chOff x="1278255" y="762000"/>
                <a:chExt cx="3569970" cy="4064400"/>
              </a:xfrm>
            </p:grpSpPr>
            <p:cxnSp>
              <p:nvCxnSpPr>
                <p:cNvPr id="201" name="Straight Connector 200"/>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2" name="Straight Connector 201"/>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3" name="Straight Connector 202"/>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sp>
        <p:nvSpPr>
          <p:cNvPr id="221" name="Oval 220"/>
          <p:cNvSpPr>
            <a:spLocks noChangeAspect="1"/>
          </p:cNvSpPr>
          <p:nvPr/>
        </p:nvSpPr>
        <p:spPr>
          <a:xfrm>
            <a:off x="762000" y="4572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4" name="Group 3"/>
          <p:cNvGrpSpPr/>
          <p:nvPr/>
        </p:nvGrpSpPr>
        <p:grpSpPr>
          <a:xfrm>
            <a:off x="3274898" y="1585441"/>
            <a:ext cx="1830194" cy="3108000"/>
            <a:chOff x="3274898" y="1585441"/>
            <a:chExt cx="1830194" cy="3108000"/>
          </a:xfrm>
        </p:grpSpPr>
        <p:sp>
          <p:nvSpPr>
            <p:cNvPr id="229" name="TextBox 228"/>
            <p:cNvSpPr txBox="1"/>
            <p:nvPr/>
          </p:nvSpPr>
          <p:spPr>
            <a:xfrm>
              <a:off x="3581400" y="2895600"/>
              <a:ext cx="1523692"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2 </a:t>
              </a:r>
              <a:r>
                <a:rPr lang="en-CA" sz="2400" i="1" dirty="0">
                  <a:solidFill>
                    <a:srgbClr val="66FF33"/>
                  </a:solidFill>
                </a:rPr>
                <a:t>= 7</a:t>
              </a:r>
            </a:p>
          </p:txBody>
        </p:sp>
        <p:sp>
          <p:nvSpPr>
            <p:cNvPr id="230" name="Left Brace 229"/>
            <p:cNvSpPr/>
            <p:nvPr/>
          </p:nvSpPr>
          <p:spPr bwMode="auto">
            <a:xfrm rot="10800000">
              <a:off x="3274898" y="1585441"/>
              <a:ext cx="359618" cy="310800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914401" y="5257801"/>
            <a:ext cx="2133600" cy="761999"/>
            <a:chOff x="914401" y="5257801"/>
            <a:chExt cx="2133600" cy="761999"/>
          </a:xfrm>
        </p:grpSpPr>
        <p:sp>
          <p:nvSpPr>
            <p:cNvPr id="219" name="Left Brace 218"/>
            <p:cNvSpPr/>
            <p:nvPr/>
          </p:nvSpPr>
          <p:spPr bwMode="auto">
            <a:xfrm rot="16200000">
              <a:off x="1637060" y="4535142"/>
              <a:ext cx="267275" cy="1712594"/>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32" name="TextBox 231"/>
            <p:cNvSpPr txBox="1"/>
            <p:nvPr/>
          </p:nvSpPr>
          <p:spPr>
            <a:xfrm>
              <a:off x="1219200" y="5558135"/>
              <a:ext cx="1828801"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1 </a:t>
              </a:r>
              <a:r>
                <a:rPr lang="en-CA" sz="2400" i="1" dirty="0">
                  <a:solidFill>
                    <a:srgbClr val="66FF33"/>
                  </a:solidFill>
                </a:rPr>
                <a:t>= 4</a:t>
              </a:r>
            </a:p>
          </p:txBody>
        </p:sp>
      </p:grpSp>
      <p:grpSp>
        <p:nvGrpSpPr>
          <p:cNvPr id="7" name="Group 6"/>
          <p:cNvGrpSpPr/>
          <p:nvPr/>
        </p:nvGrpSpPr>
        <p:grpSpPr>
          <a:xfrm>
            <a:off x="360173" y="1588144"/>
            <a:ext cx="2266820" cy="3519160"/>
            <a:chOff x="360173" y="1588144"/>
            <a:chExt cx="2266820" cy="3519160"/>
          </a:xfrm>
        </p:grpSpPr>
        <p:cxnSp>
          <p:nvCxnSpPr>
            <p:cNvPr id="159" name="Straight Connector 158"/>
            <p:cNvCxnSpPr/>
            <p:nvPr/>
          </p:nvCxnSpPr>
          <p:spPr bwMode="auto">
            <a:xfrm flipV="1">
              <a:off x="870310" y="1588144"/>
              <a:ext cx="1756683" cy="3055500"/>
            </a:xfrm>
            <a:prstGeom prst="line">
              <a:avLst/>
            </a:prstGeom>
            <a:noFill/>
            <a:ln w="50800" cap="sq" cmpd="sng" algn="ctr">
              <a:solidFill>
                <a:srgbClr val="FF00FF"/>
              </a:solidFill>
              <a:prstDash val="solid"/>
              <a:round/>
              <a:headEnd type="none" w="lg" len="lg"/>
              <a:tailEnd type="stealth" w="med" len="med"/>
            </a:ln>
            <a:effectLst/>
          </p:spPr>
        </p:cxnSp>
        <p:sp>
          <p:nvSpPr>
            <p:cNvPr id="161" name="Oval 160"/>
            <p:cNvSpPr/>
            <p:nvPr/>
          </p:nvSpPr>
          <p:spPr>
            <a:xfrm>
              <a:off x="457200" y="4205743"/>
              <a:ext cx="838759" cy="901561"/>
            </a:xfrm>
            <a:prstGeom prst="ellipse">
              <a:avLst/>
            </a:prstGeom>
            <a:ln w="38100">
              <a:solidFill>
                <a:srgbClr val="FF00FF"/>
              </a:solidFill>
            </a:ln>
          </p:spPr>
          <p:txBody>
            <a:bodyPr wrap="square" rtlCol="0" anchor="ctr">
              <a:spAutoFit/>
            </a:bodyPr>
            <a:lstStyle/>
            <a:p>
              <a:pPr algn="l"/>
              <a:endParaRPr lang="en-CA" sz="2400" dirty="0"/>
            </a:p>
          </p:txBody>
        </p:sp>
        <p:sp>
          <p:nvSpPr>
            <p:cNvPr id="164" name="Rectangle 163"/>
            <p:cNvSpPr/>
            <p:nvPr/>
          </p:nvSpPr>
          <p:spPr>
            <a:xfrm rot="17994879">
              <a:off x="360173" y="3796627"/>
              <a:ext cx="720000" cy="720000"/>
            </a:xfrm>
            <a:prstGeom prst="rect">
              <a:avLst/>
            </a:prstGeom>
            <a:ln w="25400">
              <a:solidFill>
                <a:srgbClr val="FFFF00"/>
              </a:solidFill>
            </a:ln>
          </p:spPr>
          <p:txBody>
            <a:bodyPr wrap="square" rtlCol="0" anchor="ctr">
              <a:spAutoFit/>
            </a:bodyPr>
            <a:lstStyle/>
            <a:p>
              <a:pPr algn="l"/>
              <a:endParaRPr lang="en-CA" sz="2400" dirty="0"/>
            </a:p>
          </p:txBody>
        </p:sp>
      </p:grpSp>
      <p:sp>
        <p:nvSpPr>
          <p:cNvPr id="165" name="Rectangle 164"/>
          <p:cNvSpPr/>
          <p:nvPr/>
        </p:nvSpPr>
        <p:spPr>
          <a:xfrm>
            <a:off x="381000" y="528935"/>
            <a:ext cx="2694778" cy="461665"/>
          </a:xfrm>
          <a:prstGeom prst="rect">
            <a:avLst/>
          </a:prstGeom>
        </p:spPr>
        <p:txBody>
          <a:bodyPr wrap="square">
            <a:spAutoFit/>
          </a:bodyPr>
          <a:lstStyle/>
          <a:p>
            <a:pPr algn="ctr"/>
            <a:r>
              <a:rPr lang="en-CA" sz="2400" dirty="0">
                <a:solidFill>
                  <a:schemeClr val="accent1"/>
                </a:solidFill>
              </a:rPr>
              <a:t>E</a:t>
            </a:r>
            <a:r>
              <a:rPr lang="en-CA" sz="2400" dirty="0"/>
              <a:t> = 4</a:t>
            </a:r>
            <a:r>
              <a:rPr lang="en-CA" sz="2400" i="1" dirty="0">
                <a:solidFill>
                  <a:srgbClr val="66FF33"/>
                </a:solidFill>
              </a:rPr>
              <a:t>w</a:t>
            </a:r>
            <a:r>
              <a:rPr lang="en-CA" sz="2400" i="1" baseline="-25000" dirty="0">
                <a:solidFill>
                  <a:srgbClr val="66FF33"/>
                </a:solidFill>
              </a:rPr>
              <a:t>1 </a:t>
            </a:r>
            <a:r>
              <a:rPr lang="en-CA" sz="2400" dirty="0"/>
              <a:t>+ 7</a:t>
            </a:r>
            <a:r>
              <a:rPr lang="en-CA" sz="2400" i="1" dirty="0">
                <a:solidFill>
                  <a:srgbClr val="66FF33"/>
                </a:solidFill>
              </a:rPr>
              <a:t>w</a:t>
            </a:r>
            <a:r>
              <a:rPr lang="en-CA" sz="2400" i="1" baseline="-25000" dirty="0">
                <a:solidFill>
                  <a:srgbClr val="66FF33"/>
                </a:solidFill>
              </a:rPr>
              <a:t>2</a:t>
            </a:r>
            <a:r>
              <a:rPr lang="en-CA" sz="2400" dirty="0"/>
              <a:t> - 21</a:t>
            </a:r>
          </a:p>
        </p:txBody>
      </p:sp>
      <mc:AlternateContent xmlns:mc="http://schemas.openxmlformats.org/markup-compatibility/2006" xmlns:a14="http://schemas.microsoft.com/office/drawing/2010/main">
        <mc:Choice Requires="a14">
          <p:sp>
            <p:nvSpPr>
              <p:cNvPr id="120" name="Rectangle 119"/>
              <p:cNvSpPr/>
              <p:nvPr/>
            </p:nvSpPr>
            <p:spPr>
              <a:xfrm>
                <a:off x="4589145" y="398357"/>
                <a:ext cx="6002655" cy="6349559"/>
              </a:xfrm>
              <a:prstGeom prst="rect">
                <a:avLst/>
              </a:prstGeom>
            </p:spPr>
            <p:txBody>
              <a:bodyPr wrap="square">
                <a:spAutoFit/>
              </a:bodyPr>
              <a:lstStyle/>
              <a:p>
                <a:r>
                  <a:rPr lang="en-CA" sz="2400" b="0" dirty="0"/>
                  <a:t> slope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n-CA" sz="2400" i="1" dirty="0">
                            <a:solidFill>
                              <a:schemeClr val="accent1"/>
                            </a:solidFill>
                            <a:sym typeface="Symbol" panose="05050102010706020507" pitchFamily="18" charset="2"/>
                          </a:rPr>
                          <m:t></m:t>
                        </m:r>
                        <m:r>
                          <m:rPr>
                            <m:nor/>
                          </m:rPr>
                          <a:rPr lang="en-CA" sz="2400" i="1" baseline="-25000" dirty="0">
                            <a:solidFill>
                              <a:schemeClr val="accent1"/>
                            </a:solidFill>
                            <a:sym typeface="Symbol" panose="05050102010706020507" pitchFamily="18" charset="2"/>
                          </a:rPr>
                          <m:t> </m:t>
                        </m:r>
                        <m:r>
                          <m:rPr>
                            <m:nor/>
                          </m:rPr>
                          <a:rPr lang="en-CA" sz="2400" i="1" dirty="0">
                            <a:solidFill>
                              <a:schemeClr val="accent1"/>
                            </a:solidFill>
                            <a:sym typeface="Symbol" panose="05050102010706020507" pitchFamily="18" charset="2"/>
                          </a:rPr>
                          <m:t>E</m:t>
                        </m:r>
                      </m:num>
                      <m:den>
                        <m:r>
                          <m:rPr>
                            <m:nor/>
                          </m:rPr>
                          <a:rPr lang="en-CA" sz="2400" i="1" dirty="0" smtClean="0">
                            <a:solidFill>
                              <a:srgbClr val="66FF33"/>
                            </a:solidFill>
                            <a:sym typeface="Symbol" panose="05050102010706020507" pitchFamily="18" charset="2"/>
                          </a:rPr>
                          <m:t></m:t>
                        </m:r>
                        <m:r>
                          <m:rPr>
                            <m:nor/>
                          </m:rPr>
                          <a:rPr lang="en-CA" sz="2400" i="1" baseline="-25000" dirty="0" smtClean="0">
                            <a:solidFill>
                              <a:srgbClr val="66FF33"/>
                            </a:solidFill>
                            <a:sym typeface="Symbol" panose="05050102010706020507" pitchFamily="18" charset="2"/>
                          </a:rPr>
                          <m:t> </m:t>
                        </m:r>
                        <m:r>
                          <m:rPr>
                            <m:nor/>
                          </m:rPr>
                          <a:rPr lang="en-CA" sz="2400" i="1" dirty="0">
                            <a:solidFill>
                              <a:srgbClr val="66FF33"/>
                            </a:solidFill>
                          </a:rPr>
                          <m:t>w</m:t>
                        </m:r>
                      </m:den>
                    </m:f>
                    <m:r>
                      <a:rPr lang="en-CA" sz="2400" b="0" i="1" smtClean="0">
                        <a:solidFill>
                          <a:srgbClr val="66FF33"/>
                        </a:solidFill>
                        <a:latin typeface="Cambria Math" panose="02040503050406030204" pitchFamily="18" charset="0"/>
                      </a:rPr>
                      <m:t>= </m:t>
                    </m:r>
                    <m:f>
                      <m:fPr>
                        <m:ctrlPr>
                          <a:rPr lang="en-CA" sz="2400" b="0" i="1" smtClean="0">
                            <a:solidFill>
                              <a:srgbClr val="66FF33"/>
                            </a:solidFill>
                            <a:latin typeface="Cambria Math" panose="02040503050406030204" pitchFamily="18" charset="0"/>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b="0" i="1" dirty="0" smtClean="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b="0" i="1" dirty="0" smtClean="0">
                            <a:solidFill>
                              <a:srgbClr val="66FF33"/>
                            </a:solidFill>
                            <a:latin typeface="Cambria Math" panose="02040503050406030204" pitchFamily="18" charset="0"/>
                          </a:rPr>
                          <m:t>𝑣</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smtClean="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endParaRPr lang="en-CA" sz="2400" i="1" dirty="0">
                  <a:solidFill>
                    <a:srgbClr val="66FF33"/>
                  </a:solidFill>
                </a:endParaRPr>
              </a:p>
              <a:p>
                <a:r>
                  <a:rPr lang="en-CA" sz="2400" dirty="0"/>
                  <a:t>Steepest Ascent </a:t>
                </a:r>
                <a:r>
                  <a:rPr lang="en-CA" sz="2400" dirty="0">
                    <a:sym typeface="Wingdings" panose="05000000000000000000" pitchFamily="2" charset="2"/>
                  </a:rPr>
                  <a:t></a:t>
                </a:r>
                <a:br>
                  <a:rPr lang="en-CA" sz="2400" dirty="0">
                    <a:sym typeface="Wingdings" panose="05000000000000000000" pitchFamily="2" charset="2"/>
                  </a:rPr>
                </a:br>
                <a:r>
                  <a:rPr lang="en-CA" sz="2400" dirty="0">
                    <a:sym typeface="Wingdings" panose="05000000000000000000" pitchFamily="2" charset="2"/>
                  </a:rPr>
                  <a:t>  </a:t>
                </a:r>
                <a:r>
                  <a:rPr lang="en-CA" sz="2400" dirty="0"/>
                  <a:t>Choose </a:t>
                </a:r>
                <a:r>
                  <a:rPr lang="en-CA" altLang="en-US" sz="2400" dirty="0"/>
                  <a:t>the direction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 </a:t>
                </a:r>
                <a:br>
                  <a:rPr lang="en-US" altLang="en-US" sz="2400" dirty="0">
                    <a:solidFill>
                      <a:srgbClr val="66FF33"/>
                    </a:solidFill>
                    <a:sym typeface="Symbol" panose="05050102010706020507" pitchFamily="18" charset="2"/>
                  </a:rPr>
                </a:br>
                <a:r>
                  <a:rPr lang="en-US" altLang="en-US" sz="2400" dirty="0">
                    <a:solidFill>
                      <a:srgbClr val="66FF33"/>
                    </a:solidFill>
                    <a:sym typeface="Symbol" panose="05050102010706020507" pitchFamily="18" charset="2"/>
                  </a:rPr>
                  <a:t>  </a:t>
                </a:r>
                <a:r>
                  <a:rPr lang="en-US" altLang="en-US" sz="2400" dirty="0">
                    <a:sym typeface="Symbol" panose="05050102010706020507" pitchFamily="18" charset="2"/>
                  </a:rPr>
                  <a:t>to maximize the slope,</a:t>
                </a:r>
              </a:p>
              <a:p>
                <a:r>
                  <a:rPr lang="en-US" altLang="en-US" sz="2400" dirty="0">
                    <a:sym typeface="Symbol" panose="05050102010706020507" pitchFamily="18" charset="2"/>
                  </a:rPr>
                  <a:t>Find the maximum by </a:t>
                </a:r>
                <a:br>
                  <a:rPr lang="en-US" altLang="en-US" sz="2400" dirty="0">
                    <a:sym typeface="Symbol" panose="05050102010706020507" pitchFamily="18" charset="2"/>
                  </a:rPr>
                </a:br>
                <a:r>
                  <a:rPr lang="en-US" altLang="en-US" sz="2400" dirty="0">
                    <a:sym typeface="Symbol" panose="05050102010706020507" pitchFamily="18" charset="2"/>
                  </a:rPr>
                  <a:t>  taking the derivative </a:t>
                </a:r>
                <a:r>
                  <a:rPr lang="en-US" altLang="en-US" sz="2400" dirty="0" err="1">
                    <a:sym typeface="Symbol" panose="05050102010706020507" pitchFamily="18" charset="2"/>
                  </a:rPr>
                  <a:t>wrt</a:t>
                </a:r>
                <a:r>
                  <a:rPr lang="en-US" altLang="en-US" sz="2400" dirty="0">
                    <a:sym typeface="Symbol" panose="05050102010706020507" pitchFamily="18" charset="2"/>
                  </a:rPr>
                  <a:t>  </a:t>
                </a:r>
                <a:r>
                  <a:rPr lang="en-US" altLang="en-US" sz="2400" i="1" dirty="0">
                    <a:solidFill>
                      <a:srgbClr val="66FF33"/>
                    </a:solidFill>
                    <a:sym typeface="Symbol" panose="05050102010706020507" pitchFamily="18" charset="2"/>
                  </a:rPr>
                  <a:t>u </a:t>
                </a:r>
                <a:r>
                  <a:rPr lang="en-US" altLang="en-US" sz="2400" dirty="0">
                    <a:sym typeface="Symbol" panose="05050102010706020507" pitchFamily="18" charset="2"/>
                  </a:rPr>
                  <a:t>and </a:t>
                </a:r>
                <a:r>
                  <a:rPr lang="en-US" altLang="en-US" sz="2400" i="1" dirty="0">
                    <a:solidFill>
                      <a:srgbClr val="66FF33"/>
                    </a:solidFill>
                  </a:rPr>
                  <a:t>v</a:t>
                </a:r>
                <a:r>
                  <a:rPr lang="en-US" altLang="en-US" sz="2400" dirty="0">
                    <a:solidFill>
                      <a:srgbClr val="66FF33"/>
                    </a:solidFill>
                    <a:sym typeface="Symbol" panose="05050102010706020507" pitchFamily="18" charset="2"/>
                  </a:rPr>
                  <a:t> </a:t>
                </a:r>
                <a:br>
                  <a:rPr lang="en-US" altLang="en-US" sz="2400" dirty="0">
                    <a:solidFill>
                      <a:srgbClr val="66FF33"/>
                    </a:solidFill>
                    <a:sym typeface="Symbol" panose="05050102010706020507" pitchFamily="18" charset="2"/>
                  </a:rPr>
                </a:br>
                <a:r>
                  <a:rPr lang="en-US" altLang="en-US" sz="2400" dirty="0">
                    <a:solidFill>
                      <a:srgbClr val="66FF33"/>
                    </a:solidFill>
                    <a:sym typeface="Symbol" panose="05050102010706020507" pitchFamily="18" charset="2"/>
                  </a:rPr>
                  <a:t>  </a:t>
                </a:r>
                <a:r>
                  <a:rPr lang="en-US" altLang="en-US" sz="2400" dirty="0">
                    <a:sym typeface="Symbol" panose="05050102010706020507" pitchFamily="18" charset="2"/>
                  </a:rPr>
                  <a:t>and setting these to zero.</a:t>
                </a:r>
              </a:p>
              <a:p>
                <a:r>
                  <a:rPr lang="en-US" altLang="en-US" sz="2400" dirty="0">
                    <a:sym typeface="Symbol" panose="05050102010706020507" pitchFamily="18" charset="2"/>
                  </a:rPr>
                  <a:t> </a:t>
                </a:r>
                <a14:m>
                  <m:oMath xmlns:m="http://schemas.openxmlformats.org/officeDocument/2006/math">
                    <m:f>
                      <m:fPr>
                        <m:ctrlPr>
                          <a:rPr lang="en-US" altLang="en-US" sz="2400" i="1" smtClean="0">
                            <a:latin typeface="Cambria Math" panose="02040503050406030204" pitchFamily="18" charset="0"/>
                            <a:sym typeface="Symbol" panose="05050102010706020507" pitchFamily="18" charset="2"/>
                          </a:rPr>
                        </m:ctrlPr>
                      </m:fPr>
                      <m:num>
                        <m:r>
                          <m:rPr>
                            <m:nor/>
                          </m:rPr>
                          <a:rPr lang="en-CA" sz="2400" dirty="0"/>
                          <m:t>slope</m:t>
                        </m:r>
                      </m:num>
                      <m:den>
                        <m:r>
                          <m:rPr>
                            <m:nor/>
                          </m:rPr>
                          <a:rPr lang="en-CA" sz="2400" i="1" dirty="0" smtClean="0">
                            <a:solidFill>
                              <a:srgbClr val="66FF33"/>
                            </a:solidFill>
                            <a:sym typeface="Symbol" panose="05050102010706020507" pitchFamily="18" charset="2"/>
                          </a:rPr>
                          <m:t></m:t>
                        </m:r>
                        <m:r>
                          <m:rPr>
                            <m:nor/>
                          </m:rPr>
                          <a:rPr lang="en-CA" sz="2400" b="0" i="1" dirty="0" smtClean="0">
                            <a:solidFill>
                              <a:srgbClr val="66FF33"/>
                            </a:solidFill>
                            <a:sym typeface="Symbol" panose="05050102010706020507" pitchFamily="18" charset="2"/>
                          </a:rPr>
                          <m:t>u</m:t>
                        </m:r>
                      </m:den>
                    </m:f>
                    <m:r>
                      <a:rPr lang="en-CA" altLang="en-US" sz="2400" b="0" i="1" smtClean="0">
                        <a:latin typeface="Cambria Math" panose="02040503050406030204" pitchFamily="18" charset="0"/>
                        <a:sym typeface="Symbol" panose="05050102010706020507" pitchFamily="18" charset="2"/>
                      </a:rPr>
                      <m:t>=</m:t>
                    </m:r>
                    <m:r>
                      <a:rPr lang="en-CA" sz="2400" i="1">
                        <a:solidFill>
                          <a:srgbClr val="66FF33"/>
                        </a:solidFill>
                        <a:latin typeface="Cambria Math" panose="02040503050406030204" pitchFamily="18" charset="0"/>
                      </a:rPr>
                      <m:t> </m:t>
                    </m:r>
                    <m:f>
                      <m:fPr>
                        <m:ctrlPr>
                          <a:rPr lang="en-CA" sz="2400" i="1">
                            <a:solidFill>
                              <a:srgbClr val="66FF33"/>
                            </a:solidFill>
                            <a:latin typeface="Cambria Math" panose="02040503050406030204" pitchFamily="18" charset="0"/>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r>
                  <a:rPr lang="en-US" altLang="en-US" sz="2400" dirty="0">
                    <a:sym typeface="Symbol" panose="05050102010706020507" pitchFamily="18" charset="2"/>
                  </a:rPr>
                  <a:t> </a:t>
                </a:r>
                <a:br>
                  <a:rPr lang="en-US" altLang="en-US" sz="2400" dirty="0">
                    <a:sym typeface="Symbol" panose="05050102010706020507" pitchFamily="18" charset="2"/>
                  </a:rPr>
                </a:br>
                <a:r>
                  <a:rPr lang="en-US" altLang="en-US" sz="2400" dirty="0">
                    <a:sym typeface="Symbol" panose="05050102010706020507" pitchFamily="18" charset="2"/>
                  </a:rPr>
                  <a:t>        </a:t>
                </a:r>
                <a14:m>
                  <m:oMath xmlns:m="http://schemas.openxmlformats.org/officeDocument/2006/math">
                    <m:r>
                      <a:rPr lang="en-CA" altLang="en-US" sz="2400" b="0" i="0" dirty="0" smtClean="0">
                        <a:solidFill>
                          <a:srgbClr val="66FF33"/>
                        </a:solidFill>
                        <a:latin typeface="Cambria Math" panose="02040503050406030204" pitchFamily="18" charset="0"/>
                        <a:sym typeface="Symbol" panose="05050102010706020507" pitchFamily="18" charset="2"/>
                      </a:rPr>
                      <m:t> </m:t>
                    </m:r>
                    <m:r>
                      <a:rPr lang="en-CA" altLang="en-US" sz="2400" i="1" dirty="0">
                        <a:solidFill>
                          <a:srgbClr val="66FF33"/>
                        </a:solidFill>
                        <a:latin typeface="Cambria Math" panose="02040503050406030204" pitchFamily="18" charset="0"/>
                        <a:sym typeface="Symbol" panose="05050102010706020507" pitchFamily="18" charset="2"/>
                      </a:rPr>
                      <m:t>+</m:t>
                    </m:r>
                    <m:r>
                      <a:rPr lang="en-CA" altLang="en-US" sz="2400" b="0" i="1" dirty="0" smtClean="0">
                        <a:solidFill>
                          <a:srgbClr val="66FF33"/>
                        </a:solidFill>
                        <a:latin typeface="Cambria Math" panose="02040503050406030204" pitchFamily="18" charset="0"/>
                        <a:sym typeface="Symbol" panose="05050102010706020507" pitchFamily="18" charset="2"/>
                      </a:rPr>
                      <m:t> </m:t>
                    </m:r>
                    <m:d>
                      <m:dPr>
                        <m:ctrlPr>
                          <a:rPr lang="en-CA" sz="2400" i="1" smtClean="0">
                            <a:solidFill>
                              <a:srgbClr val="66FF33"/>
                            </a:solidFill>
                            <a:latin typeface="Cambria Math" panose="02040503050406030204" pitchFamily="18" charset="0"/>
                          </a:rPr>
                        </m:ctrlPr>
                      </m:dPr>
                      <m:e>
                        <m:r>
                          <a:rPr lang="en-CA" sz="2400" b="0" i="1" smtClean="0">
                            <a:solidFill>
                              <a:srgbClr val="66FF33"/>
                            </a:solidFill>
                            <a:latin typeface="Cambria Math" panose="02040503050406030204" pitchFamily="18" charset="0"/>
                          </a:rPr>
                          <m:t>−</m:t>
                        </m:r>
                        <m:f>
                          <m:fPr>
                            <m:type m:val="skw"/>
                            <m:ctrlPr>
                              <a:rPr lang="en-CA" sz="2400" b="0" i="1" smtClean="0">
                                <a:solidFill>
                                  <a:srgbClr val="66FF33"/>
                                </a:solidFill>
                                <a:latin typeface="Cambria Math" panose="02040503050406030204" pitchFamily="18" charset="0"/>
                              </a:rPr>
                            </m:ctrlPr>
                          </m:fPr>
                          <m:num>
                            <m:r>
                              <a:rPr lang="en-CA" sz="2400" b="0" i="1" smtClean="0">
                                <a:solidFill>
                                  <a:srgbClr val="66FF33"/>
                                </a:solidFill>
                                <a:latin typeface="Cambria Math" panose="02040503050406030204" pitchFamily="18" charset="0"/>
                              </a:rPr>
                              <m:t>1</m:t>
                            </m:r>
                          </m:num>
                          <m:den>
                            <m:r>
                              <a:rPr lang="en-CA" sz="2400" b="0" i="1" smtClean="0">
                                <a:solidFill>
                                  <a:srgbClr val="66FF33"/>
                                </a:solidFill>
                                <a:latin typeface="Cambria Math" panose="02040503050406030204" pitchFamily="18" charset="0"/>
                              </a:rPr>
                              <m:t>2</m:t>
                            </m:r>
                          </m:den>
                        </m:f>
                      </m:e>
                    </m:d>
                    <m:f>
                      <m:fPr>
                        <m:ctrlPr>
                          <a:rPr lang="en-CA" sz="2400" i="1">
                            <a:solidFill>
                              <a:srgbClr val="66FF33"/>
                            </a:solidFill>
                            <a:latin typeface="Cambria Math" panose="02040503050406030204" pitchFamily="18" charset="0"/>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i="1" dirty="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i="1" dirty="0">
                            <a:solidFill>
                              <a:srgbClr val="66FF33"/>
                            </a:solidFill>
                            <a:latin typeface="Cambria Math" panose="02040503050406030204" pitchFamily="18" charset="0"/>
                          </a:rPr>
                          <m:t>𝑣</m:t>
                        </m:r>
                      </m:num>
                      <m:den>
                        <m:sSup>
                          <m:sSupPr>
                            <m:ctrlPr>
                              <a:rPr lang="en-CA" sz="2400" i="1" dirty="0" smtClean="0">
                                <a:solidFill>
                                  <a:srgbClr val="66FF33"/>
                                </a:solidFill>
                                <a:latin typeface="Cambria Math" panose="02040503050406030204" pitchFamily="18" charset="0"/>
                              </a:rPr>
                            </m:ctrlPr>
                          </m:sSupPr>
                          <m:e>
                            <m:d>
                              <m:dPr>
                                <m:ctrlPr>
                                  <a:rPr lang="en-CA" sz="2400" i="1" dirty="0" smtClean="0">
                                    <a:solidFill>
                                      <a:srgbClr val="66FF33"/>
                                    </a:solidFill>
                                    <a:latin typeface="Cambria Math" panose="02040503050406030204" pitchFamily="18" charset="0"/>
                                  </a:rPr>
                                </m:ctrlPr>
                              </m:dPr>
                              <m:e>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d>
                          </m:e>
                          <m:sup>
                            <m:r>
                              <a:rPr lang="en-CA" sz="2400" b="0" i="1" dirty="0" smtClean="0">
                                <a:solidFill>
                                  <a:srgbClr val="66FF33"/>
                                </a:solidFill>
                                <a:latin typeface="Cambria Math" panose="02040503050406030204" pitchFamily="18" charset="0"/>
                              </a:rPr>
                              <m:t>1.5</m:t>
                            </m:r>
                          </m:sup>
                        </m:sSup>
                      </m:den>
                    </m:f>
                  </m:oMath>
                </a14:m>
                <a:r>
                  <a:rPr lang="en-US" altLang="en-US" sz="2400" dirty="0">
                    <a:sym typeface="Symbol" panose="05050102010706020507" pitchFamily="18" charset="2"/>
                  </a:rPr>
                  <a:t> </a:t>
                </a:r>
                <a14:m>
                  <m:oMath xmlns:m="http://schemas.openxmlformats.org/officeDocument/2006/math">
                    <m:d>
                      <m:dPr>
                        <m:ctrlPr>
                          <a:rPr lang="en-CA" sz="2400" i="1" smtClean="0">
                            <a:solidFill>
                              <a:srgbClr val="66FF33"/>
                            </a:solidFill>
                            <a:latin typeface="Cambria Math" panose="02040503050406030204" pitchFamily="18" charset="0"/>
                          </a:rPr>
                        </m:ctrlPr>
                      </m:dPr>
                      <m:e>
                        <m:r>
                          <a:rPr lang="en-CA" sz="2400" b="0" i="1" smtClean="0">
                            <a:solidFill>
                              <a:srgbClr val="66FF33"/>
                            </a:solidFill>
                            <a:latin typeface="Cambria Math" panose="02040503050406030204" pitchFamily="18" charset="0"/>
                          </a:rPr>
                          <m:t>2</m:t>
                        </m:r>
                        <m:r>
                          <a:rPr lang="en-CA" sz="2400" b="0" i="1" smtClean="0">
                            <a:solidFill>
                              <a:srgbClr val="66FF33"/>
                            </a:solidFill>
                            <a:latin typeface="Cambria Math" panose="02040503050406030204" pitchFamily="18" charset="0"/>
                          </a:rPr>
                          <m:t>𝑢</m:t>
                        </m:r>
                      </m:e>
                    </m:d>
                    <m:r>
                      <a:rPr lang="en-CA" sz="2400" b="0" i="1" smtClean="0">
                        <a:solidFill>
                          <a:srgbClr val="66FF33"/>
                        </a:solidFill>
                        <a:latin typeface="Cambria Math" panose="02040503050406030204" pitchFamily="18" charset="0"/>
                      </a:rPr>
                      <m:t>=0</m:t>
                    </m:r>
                  </m:oMath>
                </a14:m>
                <a:endParaRPr lang="en-US" altLang="en-US" sz="2400" dirty="0">
                  <a:sym typeface="Symbol" panose="05050102010706020507" pitchFamily="18" charset="2"/>
                </a:endParaRPr>
              </a:p>
              <a:p>
                <a:r>
                  <a:rPr lang="en-US" altLang="en-US" sz="2400" dirty="0">
                    <a:sym typeface="Symbol" panose="05050102010706020507" pitchFamily="18" charset="2"/>
                  </a:rPr>
                  <a:t>Rearrange</a:t>
                </a:r>
                <a:br>
                  <a:rPr lang="en-US" altLang="en-US" sz="2400" dirty="0">
                    <a:sym typeface="Symbol" panose="05050102010706020507" pitchFamily="18" charset="2"/>
                  </a:rPr>
                </a:br>
                <a:r>
                  <a:rPr lang="en-US" altLang="en-US" sz="2400" dirty="0">
                    <a:sym typeface="Symbol" panose="05050102010706020507" pitchFamily="18" charset="2"/>
                  </a:rPr>
                  <a:t>   </a:t>
                </a:r>
                <a14:m>
                  <m:oMath xmlns:m="http://schemas.openxmlformats.org/officeDocument/2006/math">
                    <m:f>
                      <m:fPr>
                        <m:ctrlPr>
                          <a:rPr lang="en-US" altLang="en-US" sz="2400" i="1" smtClean="0">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1</m:t>
                        </m:r>
                      </m:num>
                      <m:den>
                        <m:r>
                          <a:rPr lang="en-CA" sz="2400" i="1">
                            <a:solidFill>
                              <a:srgbClr val="66FF33"/>
                            </a:solidFill>
                            <a:latin typeface="Cambria Math" panose="02040503050406030204" pitchFamily="18" charset="0"/>
                          </a:rPr>
                          <m:t>𝑢</m:t>
                        </m:r>
                      </m:den>
                    </m:f>
                    <m:r>
                      <a:rPr lang="en-CA" altLang="en-US" sz="2400" b="0" i="1" smtClean="0">
                        <a:latin typeface="Cambria Math" panose="02040503050406030204" pitchFamily="18" charset="0"/>
                        <a:sym typeface="Symbol" panose="05050102010706020507" pitchFamily="18" charset="2"/>
                      </a:rPr>
                      <m:t>=</m:t>
                    </m:r>
                    <m:f>
                      <m:fPr>
                        <m:ctrlPr>
                          <a:rPr lang="en-CA" altLang="en-US" sz="2400" b="0" i="1" smtClean="0">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i="1" dirty="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i="1" dirty="0">
                            <a:solidFill>
                              <a:srgbClr val="66FF33"/>
                            </a:solidFill>
                            <a:latin typeface="Cambria Math" panose="02040503050406030204" pitchFamily="18" charset="0"/>
                          </a:rPr>
                          <m:t>𝑣</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endParaRPr lang="en-US" altLang="en-US" sz="2400" dirty="0">
                  <a:sym typeface="Symbol" panose="05050102010706020507" pitchFamily="18" charset="2"/>
                </a:endParaRPr>
              </a:p>
              <a:p>
                <a:r>
                  <a:rPr lang="en-US" altLang="en-US" sz="2400" dirty="0">
                    <a:sym typeface="Symbol" panose="05050102010706020507" pitchFamily="18" charset="2"/>
                  </a:rPr>
                  <a:t>Two right sides are the same.</a:t>
                </a:r>
              </a:p>
              <a:p>
                <a:r>
                  <a:rPr lang="en-US" altLang="en-US" sz="2400" dirty="0">
                    <a:sym typeface="Symbol" panose="05050102010706020507" pitchFamily="18" charset="2"/>
                  </a:rPr>
                  <a:t> </a:t>
                </a:r>
                <a14:m>
                  <m:oMath xmlns:m="http://schemas.openxmlformats.org/officeDocument/2006/math">
                    <m:f>
                      <m:fPr>
                        <m:ctrlPr>
                          <a:rPr lang="en-US" altLang="en-US" sz="2400" i="1">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1</m:t>
                        </m:r>
                      </m:num>
                      <m:den>
                        <m:r>
                          <a:rPr lang="en-CA" sz="2400" i="1">
                            <a:solidFill>
                              <a:srgbClr val="66FF33"/>
                            </a:solidFill>
                            <a:latin typeface="Cambria Math" panose="02040503050406030204" pitchFamily="18" charset="0"/>
                          </a:rPr>
                          <m:t>𝑢</m:t>
                        </m:r>
                      </m:den>
                    </m:f>
                    <m:r>
                      <a:rPr lang="en-CA" altLang="en-US" sz="2400" i="1">
                        <a:latin typeface="Cambria Math" panose="02040503050406030204" pitchFamily="18" charset="0"/>
                        <a:sym typeface="Symbol" panose="05050102010706020507" pitchFamily="18" charset="2"/>
                      </a:rPr>
                      <m:t>=</m:t>
                    </m:r>
                    <m:f>
                      <m:fPr>
                        <m:ctrlPr>
                          <a:rPr lang="en-US" altLang="en-US" sz="2400" i="1">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2</m:t>
                        </m:r>
                      </m:num>
                      <m:den>
                        <m:r>
                          <a:rPr lang="en-CA" sz="2400" i="1">
                            <a:solidFill>
                              <a:srgbClr val="66FF33"/>
                            </a:solidFill>
                            <a:latin typeface="Cambria Math" panose="02040503050406030204" pitchFamily="18" charset="0"/>
                          </a:rPr>
                          <m:t>𝑣</m:t>
                        </m:r>
                      </m:den>
                    </m:f>
                  </m:oMath>
                </a14:m>
                <a:endParaRPr lang="en-US" altLang="en-US" sz="2400" dirty="0">
                  <a:sym typeface="Symbol" panose="05050102010706020507" pitchFamily="18" charset="2"/>
                </a:endParaRPr>
              </a:p>
              <a:p>
                <a:endParaRPr lang="en-US" altLang="en-US" sz="2400" dirty="0">
                  <a:sym typeface="Symbol" panose="05050102010706020507" pitchFamily="18" charset="2"/>
                </a:endParaRPr>
              </a:p>
            </p:txBody>
          </p:sp>
        </mc:Choice>
        <mc:Fallback xmlns="">
          <p:sp>
            <p:nvSpPr>
              <p:cNvPr id="120" name="Rectangle 119"/>
              <p:cNvSpPr>
                <a:spLocks noRot="1" noChangeAspect="1" noMove="1" noResize="1" noEditPoints="1" noAdjustHandles="1" noChangeArrowheads="1" noChangeShapeType="1" noTextEdit="1"/>
              </p:cNvSpPr>
              <p:nvPr/>
            </p:nvSpPr>
            <p:spPr>
              <a:xfrm>
                <a:off x="4589145" y="398357"/>
                <a:ext cx="6002655" cy="6349559"/>
              </a:xfrm>
              <a:prstGeom prst="rect">
                <a:avLst/>
              </a:prstGeom>
              <a:blipFill>
                <a:blip r:embed="rId2"/>
                <a:stretch>
                  <a:fillRect l="-1624"/>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 name="Rectangle 4"/>
              <p:cNvSpPr/>
              <p:nvPr/>
            </p:nvSpPr>
            <p:spPr>
              <a:xfrm>
                <a:off x="7010400" y="4413422"/>
                <a:ext cx="4572000" cy="1043171"/>
              </a:xfrm>
              <a:prstGeom prst="rect">
                <a:avLst/>
              </a:prstGeom>
            </p:spPr>
            <p:txBody>
              <a:bodyPr>
                <a:spAutoFit/>
              </a:bodyPr>
              <a:lstStyle/>
              <a:p>
                <a:r>
                  <a:rPr lang="en-US" altLang="en-US" sz="2400" dirty="0">
                    <a:sym typeface="Symbol" panose="05050102010706020507" pitchFamily="18" charset="2"/>
                  </a:rPr>
                  <a:t>Similarly </a:t>
                </a:r>
                <a:r>
                  <a:rPr lang="en-US" altLang="en-US" sz="2400" dirty="0" err="1">
                    <a:sym typeface="Symbol" panose="05050102010706020507" pitchFamily="18" charset="2"/>
                  </a:rPr>
                  <a:t>wrt</a:t>
                </a:r>
                <a:r>
                  <a:rPr lang="en-US" altLang="en-US" sz="2400" dirty="0">
                    <a:sym typeface="Symbol" panose="05050102010706020507" pitchFamily="18" charset="2"/>
                  </a:rPr>
                  <a:t> </a:t>
                </a:r>
                <a:r>
                  <a:rPr lang="en-US" altLang="en-US" sz="2400" i="1" dirty="0">
                    <a:solidFill>
                      <a:srgbClr val="66FF33"/>
                    </a:solidFill>
                    <a:sym typeface="Symbol" panose="05050102010706020507" pitchFamily="18" charset="2"/>
                  </a:rPr>
                  <a:t>v</a:t>
                </a:r>
                <a:r>
                  <a:rPr lang="en-US" altLang="en-US" sz="2400" dirty="0">
                    <a:sym typeface="Symbol" panose="05050102010706020507" pitchFamily="18" charset="2"/>
                  </a:rPr>
                  <a:t>.</a:t>
                </a:r>
                <a:br>
                  <a:rPr lang="en-US" altLang="en-US" sz="2400" dirty="0">
                    <a:sym typeface="Symbol" panose="05050102010706020507" pitchFamily="18" charset="2"/>
                  </a:rPr>
                </a:br>
                <a:r>
                  <a:rPr lang="en-US" altLang="en-US" sz="2400" dirty="0">
                    <a:sym typeface="Symbol" panose="05050102010706020507" pitchFamily="18" charset="2"/>
                  </a:rPr>
                  <a:t> </a:t>
                </a:r>
                <a14:m>
                  <m:oMath xmlns:m="http://schemas.openxmlformats.org/officeDocument/2006/math">
                    <m:f>
                      <m:fPr>
                        <m:ctrlPr>
                          <a:rPr lang="en-US" altLang="en-US" sz="2400" i="1">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2</m:t>
                        </m:r>
                      </m:num>
                      <m:den>
                        <m:r>
                          <a:rPr lang="en-CA" sz="2400" i="1">
                            <a:solidFill>
                              <a:srgbClr val="66FF33"/>
                            </a:solidFill>
                            <a:latin typeface="Cambria Math" panose="02040503050406030204" pitchFamily="18" charset="0"/>
                          </a:rPr>
                          <m:t>𝑣</m:t>
                        </m:r>
                      </m:den>
                    </m:f>
                    <m:r>
                      <a:rPr lang="en-CA" altLang="en-US" sz="2400" i="1">
                        <a:latin typeface="Cambria Math" panose="02040503050406030204" pitchFamily="18" charset="0"/>
                        <a:sym typeface="Symbol" panose="05050102010706020507" pitchFamily="18" charset="2"/>
                      </a:rPr>
                      <m:t>=</m:t>
                    </m:r>
                    <m:f>
                      <m:fPr>
                        <m:ctrlPr>
                          <a:rPr lang="en-CA" altLang="en-US" sz="2400" i="1">
                            <a:latin typeface="Cambria Math" panose="02040503050406030204" pitchFamily="18" charset="0"/>
                            <a:sym typeface="Symbol" panose="05050102010706020507" pitchFamily="18" charset="2"/>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i="1" dirty="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i="1" dirty="0">
                            <a:solidFill>
                              <a:srgbClr val="66FF33"/>
                            </a:solidFill>
                            <a:latin typeface="Cambria Math" panose="02040503050406030204" pitchFamily="18" charset="0"/>
                          </a:rPr>
                          <m:t>𝑣</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a:solidFill>
                                      <a:srgbClr val="66FF33"/>
                                    </a:solidFill>
                                    <a:latin typeface="Cambria Math" panose="02040503050406030204" pitchFamily="18" charset="0"/>
                                  </a:rPr>
                                </m:ctrlPr>
                              </m:sSupPr>
                              <m:e>
                                <m:r>
                                  <a:rPr lang="en-CA" sz="2400" i="1" dirty="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endParaRPr lang="en-CA" sz="2400" dirty="0"/>
              </a:p>
            </p:txBody>
          </p:sp>
        </mc:Choice>
        <mc:Fallback xmlns="">
          <p:sp>
            <p:nvSpPr>
              <p:cNvPr id="5" name="Rectangle 4"/>
              <p:cNvSpPr>
                <a:spLocks noRot="1" noChangeAspect="1" noMove="1" noResize="1" noEditPoints="1" noAdjustHandles="1" noChangeArrowheads="1" noChangeShapeType="1" noTextEdit="1"/>
              </p:cNvSpPr>
              <p:nvPr/>
            </p:nvSpPr>
            <p:spPr>
              <a:xfrm>
                <a:off x="7010400" y="4413422"/>
                <a:ext cx="4572000" cy="1043171"/>
              </a:xfrm>
              <a:prstGeom prst="rect">
                <a:avLst/>
              </a:prstGeom>
              <a:blipFill>
                <a:blip r:embed="rId3"/>
                <a:stretch>
                  <a:fillRect l="-2000" t="-4678"/>
                </a:stretch>
              </a:blipFill>
            </p:spPr>
            <p:txBody>
              <a:bodyPr/>
              <a:lstStyle/>
              <a:p>
                <a:r>
                  <a:rPr lang="en-CA">
                    <a:noFill/>
                  </a:rPr>
                  <a:t> </a:t>
                </a:r>
              </a:p>
            </p:txBody>
          </p:sp>
        </mc:Fallback>
      </mc:AlternateContent>
      <p:grpSp>
        <p:nvGrpSpPr>
          <p:cNvPr id="8" name="Group 7"/>
          <p:cNvGrpSpPr/>
          <p:nvPr/>
        </p:nvGrpSpPr>
        <p:grpSpPr>
          <a:xfrm>
            <a:off x="5281563" y="4749112"/>
            <a:ext cx="4075512" cy="714075"/>
            <a:chOff x="5281563" y="4749112"/>
            <a:chExt cx="4075512" cy="714075"/>
          </a:xfrm>
        </p:grpSpPr>
        <p:sp>
          <p:nvSpPr>
            <p:cNvPr id="6" name="Oval 5"/>
            <p:cNvSpPr/>
            <p:nvPr/>
          </p:nvSpPr>
          <p:spPr>
            <a:xfrm>
              <a:off x="5281563" y="4757005"/>
              <a:ext cx="1737075" cy="706182"/>
            </a:xfrm>
            <a:prstGeom prst="ellipse">
              <a:avLst/>
            </a:prstGeom>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21" name="Oval 120"/>
            <p:cNvSpPr/>
            <p:nvPr/>
          </p:nvSpPr>
          <p:spPr>
            <a:xfrm>
              <a:off x="7620000" y="4749112"/>
              <a:ext cx="1737075" cy="706182"/>
            </a:xfrm>
            <a:prstGeom prst="ellipse">
              <a:avLst/>
            </a:prstGeom>
            <a:ln w="25400">
              <a:solidFill>
                <a:srgbClr val="FF00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131" name="Rectangle 130"/>
              <p:cNvSpPr/>
              <p:nvPr/>
            </p:nvSpPr>
            <p:spPr>
              <a:xfrm>
                <a:off x="533400" y="6255603"/>
                <a:ext cx="4689104" cy="830997"/>
              </a:xfrm>
              <a:prstGeom prst="rect">
                <a:avLst/>
              </a:prstGeom>
            </p:spPr>
            <p:txBody>
              <a:bodyPr wrap="none">
                <a:spAutoFit/>
              </a:bodyPr>
              <a:lstStyle/>
              <a:p>
                <a:r>
                  <a:rPr lang="en-CA" sz="2400" dirty="0"/>
                  <a:t>Choose </a:t>
                </a:r>
                <a:r>
                  <a:rPr lang="en-CA" altLang="en-US" sz="2400" dirty="0"/>
                  <a:t>the direction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 </a:t>
                </a:r>
                <a:r>
                  <a:rPr lang="en-US" altLang="en-US" sz="2400" dirty="0">
                    <a:solidFill>
                      <a:schemeClr val="accent1"/>
                    </a:solidFill>
                    <a:sym typeface="Symbol" panose="05050102010706020507" pitchFamily="18" charset="2"/>
                  </a:rPr>
                  <a:t>= </a:t>
                </a:r>
                <a14:m>
                  <m:oMath xmlns:m="http://schemas.openxmlformats.org/officeDocument/2006/math">
                    <m:r>
                      <m:rPr>
                        <m:nor/>
                      </m:rPr>
                      <a:rPr lang="en-CA" sz="2400" i="1" dirty="0">
                        <a:solidFill>
                          <a:schemeClr val="accent1"/>
                        </a:solidFill>
                      </a:rPr>
                      <m:t>c</m:t>
                    </m:r>
                    <m:r>
                      <m:rPr>
                        <m:nor/>
                      </m:rPr>
                      <a:rPr lang="en-CA" sz="2400" i="1" baseline="-25000" dirty="0">
                        <a:solidFill>
                          <a:schemeClr val="accent1"/>
                        </a:solidFill>
                      </a:rPr>
                      <m:t>1</m:t>
                    </m:r>
                    <m:r>
                      <m:rPr>
                        <m:nor/>
                      </m:rPr>
                      <a:rPr lang="en-CA" sz="2400" b="0" i="1" baseline="-25000" dirty="0" smtClean="0">
                        <a:solidFill>
                          <a:schemeClr val="accent1"/>
                        </a:solidFill>
                      </a:rPr>
                      <m:t>, </m:t>
                    </m:r>
                    <m:r>
                      <m:rPr>
                        <m:nor/>
                      </m:rPr>
                      <a:rPr lang="en-CA" sz="2400" i="1" dirty="0">
                        <a:solidFill>
                          <a:schemeClr val="accent1"/>
                        </a:solidFill>
                      </a:rPr>
                      <m:t>c</m:t>
                    </m:r>
                    <m:r>
                      <m:rPr>
                        <m:nor/>
                      </m:rPr>
                      <a:rPr lang="en-CA" sz="2400" i="1" baseline="-25000" dirty="0">
                        <a:solidFill>
                          <a:schemeClr val="accent1"/>
                        </a:solidFill>
                      </a:rPr>
                      <m:t>2</m:t>
                    </m:r>
                  </m:oMath>
                </a14:m>
                <a:r>
                  <a:rPr lang="en-US" altLang="en-US" sz="2400" dirty="0">
                    <a:solidFill>
                      <a:schemeClr val="accent1"/>
                    </a:solidFill>
                    <a:sym typeface="Symbol" panose="05050102010706020507" pitchFamily="18" charset="2"/>
                  </a:rPr>
                  <a:t> </a:t>
                </a:r>
                <a:endParaRPr lang="en-CA" sz="2400" dirty="0"/>
              </a:p>
              <a:p>
                <a:endParaRPr lang="en-CA" sz="2400" dirty="0"/>
              </a:p>
            </p:txBody>
          </p:sp>
        </mc:Choice>
        <mc:Fallback xmlns="">
          <p:sp>
            <p:nvSpPr>
              <p:cNvPr id="131" name="Rectangle 130"/>
              <p:cNvSpPr>
                <a:spLocks noRot="1" noChangeAspect="1" noMove="1" noResize="1" noEditPoints="1" noAdjustHandles="1" noChangeArrowheads="1" noChangeShapeType="1" noTextEdit="1"/>
              </p:cNvSpPr>
              <p:nvPr/>
            </p:nvSpPr>
            <p:spPr>
              <a:xfrm>
                <a:off x="533400" y="6255603"/>
                <a:ext cx="4689104" cy="830997"/>
              </a:xfrm>
              <a:prstGeom prst="rect">
                <a:avLst/>
              </a:prstGeom>
              <a:blipFill>
                <a:blip r:embed="rId4"/>
                <a:stretch>
                  <a:fillRect l="-2081" t="-6569"/>
                </a:stretch>
              </a:blipFill>
            </p:spPr>
            <p:txBody>
              <a:bodyPr/>
              <a:lstStyle/>
              <a:p>
                <a:r>
                  <a:rPr lang="en-CA">
                    <a:noFill/>
                  </a:rPr>
                  <a:t> </a:t>
                </a:r>
              </a:p>
            </p:txBody>
          </p:sp>
        </mc:Fallback>
      </mc:AlternateContent>
      <p:grpSp>
        <p:nvGrpSpPr>
          <p:cNvPr id="170" name="Group 169"/>
          <p:cNvGrpSpPr/>
          <p:nvPr/>
        </p:nvGrpSpPr>
        <p:grpSpPr>
          <a:xfrm>
            <a:off x="4648200" y="6254578"/>
            <a:ext cx="4572000" cy="536178"/>
            <a:chOff x="4833554" y="5337764"/>
            <a:chExt cx="4572000" cy="536178"/>
          </a:xfrm>
        </p:grpSpPr>
        <p:sp>
          <p:nvSpPr>
            <p:cNvPr id="171" name="Rectangle 170"/>
            <p:cNvSpPr/>
            <p:nvPr/>
          </p:nvSpPr>
          <p:spPr>
            <a:xfrm>
              <a:off x="7136024" y="5461688"/>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172" name="Rectangle 171"/>
            <p:cNvSpPr/>
            <p:nvPr/>
          </p:nvSpPr>
          <p:spPr>
            <a:xfrm>
              <a:off x="7910324" y="5504610"/>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214" name="Rectangle 213"/>
                <p:cNvSpPr/>
                <p:nvPr/>
              </p:nvSpPr>
              <p:spPr>
                <a:xfrm>
                  <a:off x="4833554" y="5337764"/>
                  <a:ext cx="4572000" cy="461665"/>
                </a:xfrm>
                <a:prstGeom prst="rect">
                  <a:avLst/>
                </a:prstGeom>
              </p:spPr>
              <p:txBody>
                <a:bodyPr>
                  <a:spAutoFit/>
                </a:bodyPr>
                <a:lstStyle/>
                <a:p>
                  <a:pPr algn="ctr"/>
                  <a:r>
                    <a:rPr lang="en-US" sz="2400" i="1" dirty="0">
                      <a:solidFill>
                        <a:schemeClr val="accent1"/>
                      </a:solidFill>
                      <a:sym typeface="Symbol" panose="05050102010706020507" pitchFamily="18" charset="2"/>
                    </a:rPr>
                    <a:t>= E(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r>
                    <a:rPr lang="en-US" altLang="en-US" sz="1600" i="1" dirty="0">
                      <a:sym typeface="Symbol" panose="05050102010706020507" pitchFamily="18" charset="2"/>
                    </a:rPr>
                    <a:t>  </a:t>
                  </a: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214" name="Rectangle 213"/>
                <p:cNvSpPr>
                  <a:spLocks noRot="1" noChangeAspect="1" noMove="1" noResize="1" noEditPoints="1" noAdjustHandles="1" noChangeArrowheads="1" noChangeShapeType="1" noTextEdit="1"/>
                </p:cNvSpPr>
                <p:nvPr/>
              </p:nvSpPr>
              <p:spPr>
                <a:xfrm>
                  <a:off x="4833554" y="5337764"/>
                  <a:ext cx="4572000" cy="461665"/>
                </a:xfrm>
                <a:prstGeom prst="rect">
                  <a:avLst/>
                </a:prstGeom>
                <a:blipFill>
                  <a:blip r:embed="rId5"/>
                  <a:stretch>
                    <a:fillRect t="-11842" b="-28947"/>
                  </a:stretch>
                </a:blipFill>
              </p:spPr>
              <p:txBody>
                <a:bodyPr/>
                <a:lstStyle/>
                <a:p>
                  <a:r>
                    <a:rPr lang="en-US">
                      <a:noFill/>
                    </a:rPr>
                    <a:t> </a:t>
                  </a:r>
                </a:p>
              </p:txBody>
            </p:sp>
          </mc:Fallback>
        </mc:AlternateContent>
      </p:grpSp>
    </p:spTree>
    <p:extLst>
      <p:ext uri="{BB962C8B-B14F-4D97-AF65-F5344CB8AC3E}">
        <p14:creationId xmlns:p14="http://schemas.microsoft.com/office/powerpoint/2010/main" val="3456134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20">
                                            <p:txEl>
                                              <p:pRg st="0" end="0"/>
                                            </p:txEl>
                                          </p:spTgt>
                                        </p:tgtEl>
                                        <p:attrNameLst>
                                          <p:attrName>style.visibility</p:attrName>
                                        </p:attrNameLst>
                                      </p:cBhvr>
                                      <p:to>
                                        <p:strVal val="visible"/>
                                      </p:to>
                                    </p:set>
                                    <p:anim calcmode="lin" valueType="num">
                                      <p:cBhvr additive="base">
                                        <p:cTn id="7" dur="500" fill="hold"/>
                                        <p:tgtEl>
                                          <p:spTgt spid="120">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20">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20">
                                            <p:txEl>
                                              <p:pRg st="1" end="1"/>
                                            </p:txEl>
                                          </p:spTgt>
                                        </p:tgtEl>
                                        <p:attrNameLst>
                                          <p:attrName>style.visibility</p:attrName>
                                        </p:attrNameLst>
                                      </p:cBhvr>
                                      <p:to>
                                        <p:strVal val="visible"/>
                                      </p:to>
                                    </p:set>
                                    <p:anim calcmode="lin" valueType="num">
                                      <p:cBhvr additive="base">
                                        <p:cTn id="11" dur="500" fill="hold"/>
                                        <p:tgtEl>
                                          <p:spTgt spid="120">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2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20">
                                            <p:txEl>
                                              <p:pRg st="2" end="2"/>
                                            </p:txEl>
                                          </p:spTgt>
                                        </p:tgtEl>
                                        <p:attrNameLst>
                                          <p:attrName>style.visibility</p:attrName>
                                        </p:attrNameLst>
                                      </p:cBhvr>
                                      <p:to>
                                        <p:strVal val="visible"/>
                                      </p:to>
                                    </p:set>
                                    <p:anim calcmode="lin" valueType="num">
                                      <p:cBhvr additive="base">
                                        <p:cTn id="17" dur="500" fill="hold"/>
                                        <p:tgtEl>
                                          <p:spTgt spid="120">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2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20">
                                            <p:txEl>
                                              <p:pRg st="3" end="3"/>
                                            </p:txEl>
                                          </p:spTgt>
                                        </p:tgtEl>
                                        <p:attrNameLst>
                                          <p:attrName>style.visibility</p:attrName>
                                        </p:attrNameLst>
                                      </p:cBhvr>
                                      <p:to>
                                        <p:strVal val="visible"/>
                                      </p:to>
                                    </p:set>
                                    <p:anim calcmode="lin" valueType="num">
                                      <p:cBhvr additive="base">
                                        <p:cTn id="23" dur="500" fill="hold"/>
                                        <p:tgtEl>
                                          <p:spTgt spid="120">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2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20">
                                            <p:txEl>
                                              <p:pRg st="4" end="4"/>
                                            </p:txEl>
                                          </p:spTgt>
                                        </p:tgtEl>
                                        <p:attrNameLst>
                                          <p:attrName>style.visibility</p:attrName>
                                        </p:attrNameLst>
                                      </p:cBhvr>
                                      <p:to>
                                        <p:strVal val="visible"/>
                                      </p:to>
                                    </p:set>
                                    <p:anim calcmode="lin" valueType="num">
                                      <p:cBhvr additive="base">
                                        <p:cTn id="29" dur="500" fill="hold"/>
                                        <p:tgtEl>
                                          <p:spTgt spid="120">
                                            <p:txEl>
                                              <p:pRg st="4" end="4"/>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2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5"/>
                                        </p:tgtEl>
                                        <p:attrNameLst>
                                          <p:attrName>style.visibility</p:attrName>
                                        </p:attrNameLst>
                                      </p:cBhvr>
                                      <p:to>
                                        <p:strVal val="visible"/>
                                      </p:to>
                                    </p:set>
                                    <p:anim calcmode="lin" valueType="num">
                                      <p:cBhvr additive="base">
                                        <p:cTn id="35" dur="500" fill="hold"/>
                                        <p:tgtEl>
                                          <p:spTgt spid="5"/>
                                        </p:tgtEl>
                                        <p:attrNameLst>
                                          <p:attrName>ppt_x</p:attrName>
                                        </p:attrNameLst>
                                      </p:cBhvr>
                                      <p:tavLst>
                                        <p:tav tm="0">
                                          <p:val>
                                            <p:strVal val="1+#ppt_w/2"/>
                                          </p:val>
                                        </p:tav>
                                        <p:tav tm="100000">
                                          <p:val>
                                            <p:strVal val="#ppt_x"/>
                                          </p:val>
                                        </p:tav>
                                      </p:tavLst>
                                    </p:anim>
                                    <p:anim calcmode="lin" valueType="num">
                                      <p:cBhvr additive="base">
                                        <p:cTn id="3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120">
                                            <p:txEl>
                                              <p:pRg st="5" end="5"/>
                                            </p:txEl>
                                          </p:spTgt>
                                        </p:tgtEl>
                                        <p:attrNameLst>
                                          <p:attrName>style.visibility</p:attrName>
                                        </p:attrNameLst>
                                      </p:cBhvr>
                                      <p:to>
                                        <p:strVal val="visible"/>
                                      </p:to>
                                    </p:set>
                                    <p:anim calcmode="lin" valueType="num">
                                      <p:cBhvr additive="base">
                                        <p:cTn id="41" dur="500" fill="hold"/>
                                        <p:tgtEl>
                                          <p:spTgt spid="120">
                                            <p:txEl>
                                              <p:pRg st="5" end="5"/>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20">
                                            <p:txEl>
                                              <p:pRg st="5" end="5"/>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8"/>
                                        </p:tgtEl>
                                        <p:attrNameLst>
                                          <p:attrName>style.visibility</p:attrName>
                                        </p:attrNameLst>
                                      </p:cBhvr>
                                      <p:to>
                                        <p:strVal val="visible"/>
                                      </p:to>
                                    </p:set>
                                    <p:anim calcmode="lin" valueType="num">
                                      <p:cBhvr additive="base">
                                        <p:cTn id="45" dur="500" fill="hold"/>
                                        <p:tgtEl>
                                          <p:spTgt spid="8"/>
                                        </p:tgtEl>
                                        <p:attrNameLst>
                                          <p:attrName>ppt_x</p:attrName>
                                        </p:attrNameLst>
                                      </p:cBhvr>
                                      <p:tavLst>
                                        <p:tav tm="0">
                                          <p:val>
                                            <p:strVal val="1+#ppt_w/2"/>
                                          </p:val>
                                        </p:tav>
                                        <p:tav tm="100000">
                                          <p:val>
                                            <p:strVal val="#ppt_x"/>
                                          </p:val>
                                        </p:tav>
                                      </p:tavLst>
                                    </p:anim>
                                    <p:anim calcmode="lin" valueType="num">
                                      <p:cBhvr additive="base">
                                        <p:cTn id="46"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20">
                                            <p:txEl>
                                              <p:pRg st="6" end="6"/>
                                            </p:txEl>
                                          </p:spTgt>
                                        </p:tgtEl>
                                        <p:attrNameLst>
                                          <p:attrName>style.visibility</p:attrName>
                                        </p:attrNameLst>
                                      </p:cBhvr>
                                      <p:to>
                                        <p:strVal val="visible"/>
                                      </p:to>
                                    </p:set>
                                    <p:anim calcmode="lin" valueType="num">
                                      <p:cBhvr additive="base">
                                        <p:cTn id="51" dur="500" fill="hold"/>
                                        <p:tgtEl>
                                          <p:spTgt spid="120">
                                            <p:txEl>
                                              <p:pRg st="6" end="6"/>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2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31"/>
                                        </p:tgtEl>
                                        <p:attrNameLst>
                                          <p:attrName>style.visibility</p:attrName>
                                        </p:attrNameLst>
                                      </p:cBhvr>
                                      <p:to>
                                        <p:strVal val="visible"/>
                                      </p:to>
                                    </p:set>
                                    <p:anim calcmode="lin" valueType="num">
                                      <p:cBhvr additive="base">
                                        <p:cTn id="57" dur="500" fill="hold"/>
                                        <p:tgtEl>
                                          <p:spTgt spid="131"/>
                                        </p:tgtEl>
                                        <p:attrNameLst>
                                          <p:attrName>ppt_x</p:attrName>
                                        </p:attrNameLst>
                                      </p:cBhvr>
                                      <p:tavLst>
                                        <p:tav tm="0">
                                          <p:val>
                                            <p:strVal val="0-#ppt_w/2"/>
                                          </p:val>
                                        </p:tav>
                                        <p:tav tm="100000">
                                          <p:val>
                                            <p:strVal val="#ppt_x"/>
                                          </p:val>
                                        </p:tav>
                                      </p:tavLst>
                                    </p:anim>
                                    <p:anim calcmode="lin" valueType="num">
                                      <p:cBhvr additive="base">
                                        <p:cTn id="58" dur="500" fill="hold"/>
                                        <p:tgtEl>
                                          <p:spTgt spid="131"/>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170"/>
                                        </p:tgtEl>
                                        <p:attrNameLst>
                                          <p:attrName>style.visibility</p:attrName>
                                        </p:attrNameLst>
                                      </p:cBhvr>
                                      <p:to>
                                        <p:strVal val="visible"/>
                                      </p:to>
                                    </p:set>
                                    <p:anim calcmode="lin" valueType="num">
                                      <p:cBhvr additive="base">
                                        <p:cTn id="63" dur="500" fill="hold"/>
                                        <p:tgtEl>
                                          <p:spTgt spid="170"/>
                                        </p:tgtEl>
                                        <p:attrNameLst>
                                          <p:attrName>ppt_x</p:attrName>
                                        </p:attrNameLst>
                                      </p:cBhvr>
                                      <p:tavLst>
                                        <p:tav tm="0">
                                          <p:val>
                                            <p:strVal val="1+#ppt_w/2"/>
                                          </p:val>
                                        </p:tav>
                                        <p:tav tm="100000">
                                          <p:val>
                                            <p:strVal val="#ppt_x"/>
                                          </p:val>
                                        </p:tav>
                                      </p:tavLst>
                                    </p:anim>
                                    <p:anim calcmode="lin" valueType="num">
                                      <p:cBhvr additive="base">
                                        <p:cTn id="64" dur="500" fill="hold"/>
                                        <p:tgtEl>
                                          <p:spTgt spid="1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31" grpId="0"/>
    </p:bldLst>
  </p:timing>
</p:sld>
</file>

<file path=ppt/slides/slide5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Steepest Direction</a:t>
            </a:r>
          </a:p>
        </p:txBody>
      </p:sp>
      <p:cxnSp>
        <p:nvCxnSpPr>
          <p:cNvPr id="99" name="Straight Connector 98"/>
          <p:cNvCxnSpPr/>
          <p:nvPr/>
        </p:nvCxnSpPr>
        <p:spPr bwMode="auto">
          <a:xfrm>
            <a:off x="351844" y="288061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2" name="Straight Connector 101"/>
          <p:cNvCxnSpPr/>
          <p:nvPr/>
        </p:nvCxnSpPr>
        <p:spPr bwMode="auto">
          <a:xfrm>
            <a:off x="351844" y="294546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3" name="Straight Connector 102"/>
          <p:cNvCxnSpPr/>
          <p:nvPr/>
        </p:nvCxnSpPr>
        <p:spPr bwMode="auto">
          <a:xfrm>
            <a:off x="351844" y="301030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6" name="Straight Connector 105"/>
          <p:cNvCxnSpPr/>
          <p:nvPr/>
        </p:nvCxnSpPr>
        <p:spPr bwMode="auto">
          <a:xfrm>
            <a:off x="351844" y="3075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7" name="Straight Connector 106"/>
          <p:cNvCxnSpPr/>
          <p:nvPr/>
        </p:nvCxnSpPr>
        <p:spPr bwMode="auto">
          <a:xfrm>
            <a:off x="351844" y="3140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8" name="Straight Connector 107"/>
          <p:cNvCxnSpPr/>
          <p:nvPr/>
        </p:nvCxnSpPr>
        <p:spPr bwMode="auto">
          <a:xfrm>
            <a:off x="351844" y="32048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09" name="Straight Connector 108"/>
          <p:cNvCxnSpPr/>
          <p:nvPr/>
        </p:nvCxnSpPr>
        <p:spPr bwMode="auto">
          <a:xfrm>
            <a:off x="351844" y="326969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7" name="Straight Connector 116"/>
          <p:cNvCxnSpPr/>
          <p:nvPr/>
        </p:nvCxnSpPr>
        <p:spPr bwMode="auto">
          <a:xfrm>
            <a:off x="351844" y="333453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8" name="Straight Connector 117"/>
          <p:cNvCxnSpPr/>
          <p:nvPr/>
        </p:nvCxnSpPr>
        <p:spPr bwMode="auto">
          <a:xfrm>
            <a:off x="351844" y="33993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19" name="Straight Connector 118"/>
          <p:cNvCxnSpPr/>
          <p:nvPr/>
        </p:nvCxnSpPr>
        <p:spPr bwMode="auto">
          <a:xfrm>
            <a:off x="351844" y="34642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2" name="Straight Connector 121"/>
          <p:cNvCxnSpPr/>
          <p:nvPr/>
        </p:nvCxnSpPr>
        <p:spPr bwMode="auto">
          <a:xfrm>
            <a:off x="351844" y="352907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3" name="Straight Connector 122"/>
          <p:cNvCxnSpPr/>
          <p:nvPr/>
        </p:nvCxnSpPr>
        <p:spPr bwMode="auto">
          <a:xfrm>
            <a:off x="351844" y="359392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4" name="Straight Connector 123"/>
          <p:cNvCxnSpPr/>
          <p:nvPr/>
        </p:nvCxnSpPr>
        <p:spPr bwMode="auto">
          <a:xfrm>
            <a:off x="351844" y="365877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5" name="Straight Connector 124"/>
          <p:cNvCxnSpPr/>
          <p:nvPr/>
        </p:nvCxnSpPr>
        <p:spPr bwMode="auto">
          <a:xfrm>
            <a:off x="351844" y="37236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7" name="Straight Connector 126"/>
          <p:cNvCxnSpPr/>
          <p:nvPr/>
        </p:nvCxnSpPr>
        <p:spPr bwMode="auto">
          <a:xfrm>
            <a:off x="351844" y="37884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8" name="Straight Connector 127"/>
          <p:cNvCxnSpPr/>
          <p:nvPr/>
        </p:nvCxnSpPr>
        <p:spPr bwMode="auto">
          <a:xfrm>
            <a:off x="351844" y="385330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29" name="Straight Connector 128"/>
          <p:cNvCxnSpPr/>
          <p:nvPr/>
        </p:nvCxnSpPr>
        <p:spPr bwMode="auto">
          <a:xfrm>
            <a:off x="351844" y="391815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0" name="Straight Connector 129"/>
          <p:cNvCxnSpPr/>
          <p:nvPr/>
        </p:nvCxnSpPr>
        <p:spPr bwMode="auto">
          <a:xfrm>
            <a:off x="351844" y="39830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33" name="Straight Connector 132"/>
          <p:cNvCxnSpPr/>
          <p:nvPr/>
        </p:nvCxnSpPr>
        <p:spPr bwMode="auto">
          <a:xfrm>
            <a:off x="351844" y="4047848"/>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3" name="Straight Connector 142"/>
          <p:cNvCxnSpPr/>
          <p:nvPr/>
        </p:nvCxnSpPr>
        <p:spPr bwMode="auto">
          <a:xfrm>
            <a:off x="351844" y="41126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4" name="Straight Connector 143"/>
          <p:cNvCxnSpPr/>
          <p:nvPr/>
        </p:nvCxnSpPr>
        <p:spPr bwMode="auto">
          <a:xfrm>
            <a:off x="351844" y="417190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5" name="Straight Connector 144"/>
          <p:cNvCxnSpPr/>
          <p:nvPr/>
        </p:nvCxnSpPr>
        <p:spPr bwMode="auto">
          <a:xfrm>
            <a:off x="351844" y="423674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6" name="Straight Connector 145"/>
          <p:cNvCxnSpPr/>
          <p:nvPr/>
        </p:nvCxnSpPr>
        <p:spPr bwMode="auto">
          <a:xfrm>
            <a:off x="351844" y="4301594"/>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7" name="Straight Connector 146"/>
          <p:cNvCxnSpPr/>
          <p:nvPr/>
        </p:nvCxnSpPr>
        <p:spPr bwMode="auto">
          <a:xfrm>
            <a:off x="351844" y="436644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8" name="Straight Connector 147"/>
          <p:cNvCxnSpPr/>
          <p:nvPr/>
        </p:nvCxnSpPr>
        <p:spPr bwMode="auto">
          <a:xfrm>
            <a:off x="351844" y="443128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49" name="Straight Connector 148"/>
          <p:cNvCxnSpPr/>
          <p:nvPr/>
        </p:nvCxnSpPr>
        <p:spPr bwMode="auto">
          <a:xfrm>
            <a:off x="351844" y="449613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0" name="Straight Connector 149"/>
          <p:cNvCxnSpPr/>
          <p:nvPr/>
        </p:nvCxnSpPr>
        <p:spPr bwMode="auto">
          <a:xfrm>
            <a:off x="351844" y="4560979"/>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1" name="Straight Connector 150"/>
          <p:cNvCxnSpPr/>
          <p:nvPr/>
        </p:nvCxnSpPr>
        <p:spPr bwMode="auto">
          <a:xfrm>
            <a:off x="351844" y="4625825"/>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2" name="Straight Connector 151"/>
          <p:cNvCxnSpPr/>
          <p:nvPr/>
        </p:nvCxnSpPr>
        <p:spPr bwMode="auto">
          <a:xfrm>
            <a:off x="351844" y="4690671"/>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3" name="Straight Connector 152"/>
          <p:cNvCxnSpPr/>
          <p:nvPr/>
        </p:nvCxnSpPr>
        <p:spPr bwMode="auto">
          <a:xfrm>
            <a:off x="351844" y="4755517"/>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4" name="Straight Connector 153"/>
          <p:cNvCxnSpPr/>
          <p:nvPr/>
        </p:nvCxnSpPr>
        <p:spPr bwMode="auto">
          <a:xfrm>
            <a:off x="351844" y="4820363"/>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5" name="Straight Connector 154"/>
          <p:cNvCxnSpPr/>
          <p:nvPr/>
        </p:nvCxnSpPr>
        <p:spPr bwMode="auto">
          <a:xfrm>
            <a:off x="351844" y="4885210"/>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6" name="Straight Connector 155"/>
          <p:cNvCxnSpPr/>
          <p:nvPr/>
        </p:nvCxnSpPr>
        <p:spPr bwMode="auto">
          <a:xfrm>
            <a:off x="351844" y="4950056"/>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7" name="Straight Connector 156"/>
          <p:cNvCxnSpPr/>
          <p:nvPr/>
        </p:nvCxnSpPr>
        <p:spPr bwMode="auto">
          <a:xfrm>
            <a:off x="351844" y="5014902"/>
            <a:ext cx="1466088" cy="837362"/>
          </a:xfrm>
          <a:prstGeom prst="line">
            <a:avLst/>
          </a:prstGeom>
          <a:noFill/>
          <a:ln w="38100" cap="sq" cmpd="sng" algn="ctr">
            <a:solidFill>
              <a:schemeClr val="accent1"/>
            </a:solidFill>
            <a:prstDash val="solid"/>
            <a:round/>
            <a:headEnd type="none" w="med" len="med"/>
            <a:tailEnd type="none" w="med" len="med"/>
          </a:ln>
          <a:effectLst/>
        </p:spPr>
      </p:cxnSp>
      <p:cxnSp>
        <p:nvCxnSpPr>
          <p:cNvPr id="158" name="Straight Connector 157"/>
          <p:cNvCxnSpPr/>
          <p:nvPr/>
        </p:nvCxnSpPr>
        <p:spPr bwMode="auto">
          <a:xfrm>
            <a:off x="351844" y="5079748"/>
            <a:ext cx="1466088" cy="837362"/>
          </a:xfrm>
          <a:prstGeom prst="line">
            <a:avLst/>
          </a:prstGeom>
          <a:noFill/>
          <a:ln w="38100" cap="sq" cmpd="sng" algn="ctr">
            <a:solidFill>
              <a:schemeClr val="accent1"/>
            </a:solidFill>
            <a:prstDash val="solid"/>
            <a:round/>
            <a:headEnd type="none" w="med" len="med"/>
            <a:tailEnd type="none" w="med" len="med"/>
          </a:ln>
          <a:effectLst/>
        </p:spPr>
      </p:cxnSp>
      <p:sp>
        <p:nvSpPr>
          <p:cNvPr id="160" name="Rectangle 159"/>
          <p:cNvSpPr/>
          <p:nvPr/>
        </p:nvSpPr>
        <p:spPr>
          <a:xfrm>
            <a:off x="428044" y="5181600"/>
            <a:ext cx="1578864" cy="1440000"/>
          </a:xfrm>
          <a:prstGeom prst="rect">
            <a:avLst/>
          </a:prstGeom>
          <a:solidFill>
            <a:srgbClr val="000066"/>
          </a:solidFill>
          <a:ln>
            <a:noFill/>
          </a:ln>
        </p:spPr>
        <p:txBody>
          <a:bodyPr wrap="square" rtlCol="0" anchor="ctr">
            <a:spAutoFit/>
          </a:bodyPr>
          <a:lstStyle/>
          <a:p>
            <a:pPr algn="l"/>
            <a:endParaRPr lang="en-CA" sz="800" dirty="0"/>
          </a:p>
        </p:txBody>
      </p:sp>
      <p:cxnSp>
        <p:nvCxnSpPr>
          <p:cNvPr id="72" name="Straight Connector 71"/>
          <p:cNvCxnSpPr/>
          <p:nvPr/>
        </p:nvCxnSpPr>
        <p:spPr bwMode="auto">
          <a:xfrm>
            <a:off x="351844" y="4366440"/>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8" name="Straight Connector 77"/>
          <p:cNvCxnSpPr/>
          <p:nvPr/>
        </p:nvCxnSpPr>
        <p:spPr bwMode="auto">
          <a:xfrm>
            <a:off x="351844" y="4112938"/>
            <a:ext cx="1466088" cy="837362"/>
          </a:xfrm>
          <a:prstGeom prst="line">
            <a:avLst/>
          </a:prstGeom>
          <a:noFill/>
          <a:ln w="38100" cap="sq" cmpd="sng" algn="ctr">
            <a:solidFill>
              <a:schemeClr val="hlink"/>
            </a:solidFill>
            <a:prstDash val="solid"/>
            <a:round/>
            <a:headEnd type="none" w="med" len="med"/>
            <a:tailEnd type="none" w="med" len="med"/>
          </a:ln>
          <a:effectLst/>
        </p:spPr>
      </p:cxnSp>
      <p:cxnSp>
        <p:nvCxnSpPr>
          <p:cNvPr id="79" name="Straight Connector 78"/>
          <p:cNvCxnSpPr/>
          <p:nvPr/>
        </p:nvCxnSpPr>
        <p:spPr bwMode="auto">
          <a:xfrm>
            <a:off x="353176" y="3919643"/>
            <a:ext cx="1466088" cy="837362"/>
          </a:xfrm>
          <a:prstGeom prst="line">
            <a:avLst/>
          </a:prstGeom>
          <a:noFill/>
          <a:ln w="38100" cap="sq" cmpd="sng" algn="ctr">
            <a:solidFill>
              <a:schemeClr val="hlink"/>
            </a:solidFill>
            <a:prstDash val="solid"/>
            <a:round/>
            <a:headEnd type="none" w="med" len="med"/>
            <a:tailEnd type="none" w="med" len="med"/>
          </a:ln>
          <a:effectLst/>
        </p:spPr>
      </p:cxnSp>
      <p:grpSp>
        <p:nvGrpSpPr>
          <p:cNvPr id="142" name="Group 141"/>
          <p:cNvGrpSpPr/>
          <p:nvPr/>
        </p:nvGrpSpPr>
        <p:grpSpPr>
          <a:xfrm>
            <a:off x="334870" y="3676392"/>
            <a:ext cx="1503828" cy="1503828"/>
            <a:chOff x="838200" y="609600"/>
            <a:chExt cx="4064400" cy="4064400"/>
          </a:xfrm>
        </p:grpSpPr>
        <p:cxnSp>
          <p:nvCxnSpPr>
            <p:cNvPr id="132" name="Straight Connector 131"/>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4" name="Straight Connector 133"/>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5" name="Straight Connector 134"/>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6" name="Straight Connector 135"/>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41" name="Group 140"/>
            <p:cNvGrpSpPr/>
            <p:nvPr/>
          </p:nvGrpSpPr>
          <p:grpSpPr>
            <a:xfrm rot="5400000">
              <a:off x="1085415" y="678615"/>
              <a:ext cx="3569970" cy="4064400"/>
              <a:chOff x="1278255" y="762000"/>
              <a:chExt cx="3569970" cy="4064400"/>
            </a:xfrm>
          </p:grpSpPr>
          <p:cxnSp>
            <p:nvCxnSpPr>
              <p:cNvPr id="137" name="Straight Connector 136"/>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8" name="Straight Connector 137"/>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39" name="Straight Connector 138"/>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40" name="Straight Connector 139"/>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sp>
        <p:nvSpPr>
          <p:cNvPr id="86" name="Rectangle 85"/>
          <p:cNvSpPr/>
          <p:nvPr/>
        </p:nvSpPr>
        <p:spPr>
          <a:xfrm>
            <a:off x="228600" y="2267310"/>
            <a:ext cx="1578864" cy="1440000"/>
          </a:xfrm>
          <a:prstGeom prst="rect">
            <a:avLst/>
          </a:prstGeom>
          <a:solidFill>
            <a:srgbClr val="000066"/>
          </a:solidFill>
          <a:ln>
            <a:noFill/>
          </a:ln>
        </p:spPr>
        <p:txBody>
          <a:bodyPr wrap="square" rtlCol="0" anchor="ctr">
            <a:spAutoFit/>
          </a:bodyPr>
          <a:lstStyle/>
          <a:p>
            <a:pPr algn="l"/>
            <a:endParaRPr lang="en-CA" sz="800" dirty="0"/>
          </a:p>
        </p:txBody>
      </p:sp>
      <p:grpSp>
        <p:nvGrpSpPr>
          <p:cNvPr id="87" name="Group 86"/>
          <p:cNvGrpSpPr/>
          <p:nvPr/>
        </p:nvGrpSpPr>
        <p:grpSpPr>
          <a:xfrm>
            <a:off x="1651635" y="3674142"/>
            <a:ext cx="1503828" cy="1503828"/>
            <a:chOff x="838200" y="609600"/>
            <a:chExt cx="4064400" cy="4064400"/>
          </a:xfrm>
        </p:grpSpPr>
        <p:cxnSp>
          <p:nvCxnSpPr>
            <p:cNvPr id="88" name="Straight Connector 87"/>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95" name="Group 94"/>
            <p:cNvGrpSpPr/>
            <p:nvPr/>
          </p:nvGrpSpPr>
          <p:grpSpPr>
            <a:xfrm rot="5400000">
              <a:off x="1085415" y="678615"/>
              <a:ext cx="3569970" cy="4064400"/>
              <a:chOff x="1278255" y="762000"/>
              <a:chExt cx="3569970" cy="4064400"/>
            </a:xfrm>
          </p:grpSpPr>
          <p:cxnSp>
            <p:nvCxnSpPr>
              <p:cNvPr id="96" name="Straight Connector 95"/>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05" name="Straight Connector 104"/>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26" name="Straight Connector 125"/>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3" name="Group 2"/>
          <p:cNvGrpSpPr/>
          <p:nvPr/>
        </p:nvGrpSpPr>
        <p:grpSpPr>
          <a:xfrm>
            <a:off x="328372" y="2352855"/>
            <a:ext cx="2820593" cy="1506078"/>
            <a:chOff x="310515" y="1371600"/>
            <a:chExt cx="2820593" cy="1506078"/>
          </a:xfrm>
        </p:grpSpPr>
        <p:grpSp>
          <p:nvGrpSpPr>
            <p:cNvPr id="173" name="Group 172"/>
            <p:cNvGrpSpPr/>
            <p:nvPr/>
          </p:nvGrpSpPr>
          <p:grpSpPr>
            <a:xfrm>
              <a:off x="310515" y="1373850"/>
              <a:ext cx="1503828" cy="1503828"/>
              <a:chOff x="838200" y="609600"/>
              <a:chExt cx="4064400" cy="4064400"/>
            </a:xfrm>
          </p:grpSpPr>
          <p:cxnSp>
            <p:nvCxnSpPr>
              <p:cNvPr id="174" name="Straight Connector 17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5" name="Straight Connector 17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78" name="Group 177"/>
              <p:cNvGrpSpPr/>
              <p:nvPr/>
            </p:nvGrpSpPr>
            <p:grpSpPr>
              <a:xfrm rot="5400000">
                <a:off x="1085415" y="678615"/>
                <a:ext cx="3569970" cy="4064400"/>
                <a:chOff x="1278255" y="762000"/>
                <a:chExt cx="3569970" cy="4064400"/>
              </a:xfrm>
            </p:grpSpPr>
            <p:cxnSp>
              <p:nvCxnSpPr>
                <p:cNvPr id="179" name="Straight Connector 17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83" name="Group 182"/>
            <p:cNvGrpSpPr/>
            <p:nvPr/>
          </p:nvGrpSpPr>
          <p:grpSpPr>
            <a:xfrm>
              <a:off x="1627280" y="1371600"/>
              <a:ext cx="1503828" cy="1503828"/>
              <a:chOff x="838200" y="609600"/>
              <a:chExt cx="4064400" cy="4064400"/>
            </a:xfrm>
          </p:grpSpPr>
          <p:cxnSp>
            <p:nvCxnSpPr>
              <p:cNvPr id="184" name="Straight Connector 183"/>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5" name="Straight Connector 184"/>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6" name="Straight Connector 185"/>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87" name="Straight Connector 186"/>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188" name="Group 187"/>
              <p:cNvGrpSpPr/>
              <p:nvPr/>
            </p:nvGrpSpPr>
            <p:grpSpPr>
              <a:xfrm rot="5400000">
                <a:off x="1085415" y="678615"/>
                <a:ext cx="3569970" cy="4064400"/>
                <a:chOff x="1278255" y="762000"/>
                <a:chExt cx="3569970" cy="4064400"/>
              </a:xfrm>
            </p:grpSpPr>
            <p:cxnSp>
              <p:nvCxnSpPr>
                <p:cNvPr id="189" name="Straight Connector 188"/>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0" name="Straight Connector 189"/>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1" name="Straight Connector 190"/>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2" name="Straight Connector 191"/>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grpSp>
        <p:nvGrpSpPr>
          <p:cNvPr id="193" name="Group 192"/>
          <p:cNvGrpSpPr/>
          <p:nvPr/>
        </p:nvGrpSpPr>
        <p:grpSpPr>
          <a:xfrm>
            <a:off x="332182" y="1039182"/>
            <a:ext cx="2820593" cy="1506078"/>
            <a:chOff x="310515" y="1371600"/>
            <a:chExt cx="2820593" cy="1506078"/>
          </a:xfrm>
        </p:grpSpPr>
        <p:grpSp>
          <p:nvGrpSpPr>
            <p:cNvPr id="194" name="Group 193"/>
            <p:cNvGrpSpPr/>
            <p:nvPr/>
          </p:nvGrpSpPr>
          <p:grpSpPr>
            <a:xfrm>
              <a:off x="310515" y="1373850"/>
              <a:ext cx="1503828" cy="1503828"/>
              <a:chOff x="838200" y="609600"/>
              <a:chExt cx="4064400" cy="4064400"/>
            </a:xfrm>
          </p:grpSpPr>
          <p:cxnSp>
            <p:nvCxnSpPr>
              <p:cNvPr id="205" name="Straight Connector 204"/>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6" name="Straight Connector 205"/>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7" name="Straight Connector 206"/>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8" name="Straight Connector 207"/>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9" name="Group 208"/>
              <p:cNvGrpSpPr/>
              <p:nvPr/>
            </p:nvGrpSpPr>
            <p:grpSpPr>
              <a:xfrm rot="5400000">
                <a:off x="1085415" y="678615"/>
                <a:ext cx="3569970" cy="4064400"/>
                <a:chOff x="1278255" y="762000"/>
                <a:chExt cx="3569970" cy="4064400"/>
              </a:xfrm>
            </p:grpSpPr>
            <p:cxnSp>
              <p:nvCxnSpPr>
                <p:cNvPr id="210" name="Straight Connector 209"/>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nvGrpSpPr>
            <p:cNvPr id="195" name="Group 194"/>
            <p:cNvGrpSpPr/>
            <p:nvPr/>
          </p:nvGrpSpPr>
          <p:grpSpPr>
            <a:xfrm>
              <a:off x="1627280" y="1371600"/>
              <a:ext cx="1503828" cy="1503828"/>
              <a:chOff x="838200" y="609600"/>
              <a:chExt cx="4064400" cy="4064400"/>
            </a:xfrm>
          </p:grpSpPr>
          <p:cxnSp>
            <p:nvCxnSpPr>
              <p:cNvPr id="196" name="Straight Connector 195"/>
              <p:cNvCxnSpPr/>
              <p:nvPr/>
            </p:nvCxnSpPr>
            <p:spPr bwMode="auto">
              <a:xfrm flipV="1">
                <a:off x="112585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7" name="Straight Connector 196"/>
              <p:cNvCxnSpPr/>
              <p:nvPr/>
            </p:nvCxnSpPr>
            <p:spPr bwMode="auto">
              <a:xfrm flipV="1">
                <a:off x="2286000"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8" name="Straight Connector 197"/>
              <p:cNvCxnSpPr/>
              <p:nvPr/>
            </p:nvCxnSpPr>
            <p:spPr bwMode="auto">
              <a:xfrm flipV="1">
                <a:off x="3491865" y="6096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199" name="Straight Connector 198"/>
              <p:cNvCxnSpPr/>
              <p:nvPr/>
            </p:nvCxnSpPr>
            <p:spPr bwMode="auto">
              <a:xfrm flipV="1">
                <a:off x="4694604" y="609600"/>
                <a:ext cx="1221" cy="4064400"/>
              </a:xfrm>
              <a:prstGeom prst="line">
                <a:avLst/>
              </a:prstGeom>
              <a:noFill/>
              <a:ln w="15875" cap="sq" cmpd="sng" algn="ctr">
                <a:solidFill>
                  <a:srgbClr val="66FF33"/>
                </a:solidFill>
                <a:prstDash val="solid"/>
                <a:round/>
                <a:headEnd type="none" w="med" len="med"/>
                <a:tailEnd type="none" w="med" len="med"/>
              </a:ln>
              <a:effectLst/>
            </p:spPr>
          </p:cxnSp>
          <p:grpSp>
            <p:nvGrpSpPr>
              <p:cNvPr id="200" name="Group 199"/>
              <p:cNvGrpSpPr/>
              <p:nvPr/>
            </p:nvGrpSpPr>
            <p:grpSpPr>
              <a:xfrm rot="5400000">
                <a:off x="1085415" y="678615"/>
                <a:ext cx="3569970" cy="4064400"/>
                <a:chOff x="1278255" y="762000"/>
                <a:chExt cx="3569970" cy="4064400"/>
              </a:xfrm>
            </p:grpSpPr>
            <p:cxnSp>
              <p:nvCxnSpPr>
                <p:cNvPr id="201" name="Straight Connector 200"/>
                <p:cNvCxnSpPr/>
                <p:nvPr/>
              </p:nvCxnSpPr>
              <p:spPr bwMode="auto">
                <a:xfrm flipV="1">
                  <a:off x="127825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2" name="Straight Connector 201"/>
                <p:cNvCxnSpPr/>
                <p:nvPr/>
              </p:nvCxnSpPr>
              <p:spPr bwMode="auto">
                <a:xfrm flipV="1">
                  <a:off x="2438400"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3" name="Straight Connector 202"/>
                <p:cNvCxnSpPr/>
                <p:nvPr/>
              </p:nvCxnSpPr>
              <p:spPr bwMode="auto">
                <a:xfrm flipV="1">
                  <a:off x="3644265" y="762000"/>
                  <a:ext cx="1221" cy="4064400"/>
                </a:xfrm>
                <a:prstGeom prst="line">
                  <a:avLst/>
                </a:prstGeom>
                <a:noFill/>
                <a:ln w="15875" cap="sq" cmpd="sng" algn="ctr">
                  <a:solidFill>
                    <a:srgbClr val="66FF33"/>
                  </a:solidFill>
                  <a:prstDash val="solid"/>
                  <a:round/>
                  <a:headEnd type="none" w="med" len="med"/>
                  <a:tailEnd type="none" w="med" len="med"/>
                </a:ln>
                <a:effectLst/>
              </p:spPr>
            </p:cxnSp>
            <p:cxnSp>
              <p:nvCxnSpPr>
                <p:cNvPr id="204" name="Straight Connector 203"/>
                <p:cNvCxnSpPr/>
                <p:nvPr/>
              </p:nvCxnSpPr>
              <p:spPr bwMode="auto">
                <a:xfrm flipV="1">
                  <a:off x="4847004" y="762000"/>
                  <a:ext cx="1221" cy="4064400"/>
                </a:xfrm>
                <a:prstGeom prst="line">
                  <a:avLst/>
                </a:prstGeom>
                <a:noFill/>
                <a:ln w="15875" cap="sq" cmpd="sng" algn="ctr">
                  <a:solidFill>
                    <a:srgbClr val="66FF33"/>
                  </a:solidFill>
                  <a:prstDash val="solid"/>
                  <a:round/>
                  <a:headEnd type="none" w="med" len="med"/>
                  <a:tailEnd type="none" w="med" len="med"/>
                </a:ln>
                <a:effectLst/>
              </p:spPr>
            </p:cxnSp>
          </p:grpSp>
        </p:grpSp>
      </p:grpSp>
      <p:sp>
        <p:nvSpPr>
          <p:cNvPr id="221" name="Oval 220"/>
          <p:cNvSpPr>
            <a:spLocks noChangeAspect="1"/>
          </p:cNvSpPr>
          <p:nvPr/>
        </p:nvSpPr>
        <p:spPr>
          <a:xfrm>
            <a:off x="762000" y="4572000"/>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4" name="Group 3"/>
          <p:cNvGrpSpPr/>
          <p:nvPr/>
        </p:nvGrpSpPr>
        <p:grpSpPr>
          <a:xfrm>
            <a:off x="3274898" y="1585441"/>
            <a:ext cx="1830194" cy="3108000"/>
            <a:chOff x="3274898" y="1585441"/>
            <a:chExt cx="1830194" cy="3108000"/>
          </a:xfrm>
        </p:grpSpPr>
        <p:sp>
          <p:nvSpPr>
            <p:cNvPr id="229" name="TextBox 228"/>
            <p:cNvSpPr txBox="1"/>
            <p:nvPr/>
          </p:nvSpPr>
          <p:spPr>
            <a:xfrm>
              <a:off x="3581400" y="2895600"/>
              <a:ext cx="1523692"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2 </a:t>
              </a:r>
              <a:r>
                <a:rPr lang="en-CA" sz="2400" i="1" dirty="0">
                  <a:solidFill>
                    <a:srgbClr val="66FF33"/>
                  </a:solidFill>
                </a:rPr>
                <a:t>= 7</a:t>
              </a:r>
            </a:p>
          </p:txBody>
        </p:sp>
        <p:sp>
          <p:nvSpPr>
            <p:cNvPr id="230" name="Left Brace 229"/>
            <p:cNvSpPr/>
            <p:nvPr/>
          </p:nvSpPr>
          <p:spPr bwMode="auto">
            <a:xfrm rot="10800000">
              <a:off x="3274898" y="1585441"/>
              <a:ext cx="359618" cy="3108000"/>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2" name="Group 1"/>
          <p:cNvGrpSpPr/>
          <p:nvPr/>
        </p:nvGrpSpPr>
        <p:grpSpPr>
          <a:xfrm>
            <a:off x="914401" y="5257801"/>
            <a:ext cx="2133600" cy="761999"/>
            <a:chOff x="914401" y="5257801"/>
            <a:chExt cx="2133600" cy="761999"/>
          </a:xfrm>
        </p:grpSpPr>
        <p:sp>
          <p:nvSpPr>
            <p:cNvPr id="219" name="Left Brace 218"/>
            <p:cNvSpPr/>
            <p:nvPr/>
          </p:nvSpPr>
          <p:spPr bwMode="auto">
            <a:xfrm rot="16200000">
              <a:off x="1637060" y="4535142"/>
              <a:ext cx="267275" cy="1712594"/>
            </a:xfrm>
            <a:prstGeom prst="leftBrace">
              <a:avLst/>
            </a:prstGeom>
            <a:noFill/>
            <a:ln w="25400" cap="sq" cmpd="sng" algn="ctr">
              <a:solidFill>
                <a:srgbClr val="66FF33"/>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32" name="TextBox 231"/>
            <p:cNvSpPr txBox="1"/>
            <p:nvPr/>
          </p:nvSpPr>
          <p:spPr>
            <a:xfrm>
              <a:off x="1219200" y="5558135"/>
              <a:ext cx="1828801" cy="461665"/>
            </a:xfrm>
            <a:prstGeom prst="rect">
              <a:avLst/>
            </a:prstGeom>
            <a:noFill/>
          </p:spPr>
          <p:txBody>
            <a:bodyPr wrap="square" rtlCol="0">
              <a:spAutoFit/>
            </a:bodyPr>
            <a:lstStyle/>
            <a:p>
              <a:r>
                <a:rPr lang="en-CA" sz="2400" i="1" dirty="0">
                  <a:solidFill>
                    <a:srgbClr val="66FF33"/>
                  </a:solidFill>
                </a:rPr>
                <a:t>dw</a:t>
              </a:r>
              <a:r>
                <a:rPr lang="en-CA" sz="2400" i="1" baseline="-25000" dirty="0">
                  <a:solidFill>
                    <a:srgbClr val="66FF33"/>
                  </a:solidFill>
                </a:rPr>
                <a:t>1 </a:t>
              </a:r>
              <a:r>
                <a:rPr lang="en-CA" sz="2400" i="1" dirty="0">
                  <a:solidFill>
                    <a:srgbClr val="66FF33"/>
                  </a:solidFill>
                </a:rPr>
                <a:t>= 4</a:t>
              </a:r>
            </a:p>
          </p:txBody>
        </p:sp>
      </p:grpSp>
      <p:grpSp>
        <p:nvGrpSpPr>
          <p:cNvPr id="7" name="Group 6"/>
          <p:cNvGrpSpPr/>
          <p:nvPr/>
        </p:nvGrpSpPr>
        <p:grpSpPr>
          <a:xfrm>
            <a:off x="360173" y="1588144"/>
            <a:ext cx="2266820" cy="3519160"/>
            <a:chOff x="360173" y="1588144"/>
            <a:chExt cx="2266820" cy="3519160"/>
          </a:xfrm>
        </p:grpSpPr>
        <p:cxnSp>
          <p:nvCxnSpPr>
            <p:cNvPr id="159" name="Straight Connector 158"/>
            <p:cNvCxnSpPr/>
            <p:nvPr/>
          </p:nvCxnSpPr>
          <p:spPr bwMode="auto">
            <a:xfrm flipV="1">
              <a:off x="870310" y="1588144"/>
              <a:ext cx="1756683" cy="3055500"/>
            </a:xfrm>
            <a:prstGeom prst="line">
              <a:avLst/>
            </a:prstGeom>
            <a:noFill/>
            <a:ln w="50800" cap="sq" cmpd="sng" algn="ctr">
              <a:solidFill>
                <a:srgbClr val="FF00FF"/>
              </a:solidFill>
              <a:prstDash val="solid"/>
              <a:round/>
              <a:headEnd type="none" w="lg" len="lg"/>
              <a:tailEnd type="stealth" w="med" len="med"/>
            </a:ln>
            <a:effectLst/>
          </p:spPr>
        </p:cxnSp>
        <p:sp>
          <p:nvSpPr>
            <p:cNvPr id="161" name="Oval 160"/>
            <p:cNvSpPr/>
            <p:nvPr/>
          </p:nvSpPr>
          <p:spPr>
            <a:xfrm>
              <a:off x="457200" y="4205743"/>
              <a:ext cx="838759" cy="901561"/>
            </a:xfrm>
            <a:prstGeom prst="ellipse">
              <a:avLst/>
            </a:prstGeom>
            <a:ln w="38100">
              <a:solidFill>
                <a:srgbClr val="FF00FF"/>
              </a:solidFill>
            </a:ln>
          </p:spPr>
          <p:txBody>
            <a:bodyPr wrap="square" rtlCol="0" anchor="ctr">
              <a:spAutoFit/>
            </a:bodyPr>
            <a:lstStyle/>
            <a:p>
              <a:pPr algn="l"/>
              <a:endParaRPr lang="en-CA" sz="2400" dirty="0"/>
            </a:p>
          </p:txBody>
        </p:sp>
        <p:sp>
          <p:nvSpPr>
            <p:cNvPr id="164" name="Rectangle 163"/>
            <p:cNvSpPr/>
            <p:nvPr/>
          </p:nvSpPr>
          <p:spPr>
            <a:xfrm rot="17994879">
              <a:off x="360173" y="3796627"/>
              <a:ext cx="720000" cy="720000"/>
            </a:xfrm>
            <a:prstGeom prst="rect">
              <a:avLst/>
            </a:prstGeom>
            <a:ln w="25400">
              <a:solidFill>
                <a:srgbClr val="FFFF00"/>
              </a:solidFill>
            </a:ln>
          </p:spPr>
          <p:txBody>
            <a:bodyPr wrap="square" rtlCol="0" anchor="ctr">
              <a:spAutoFit/>
            </a:bodyPr>
            <a:lstStyle/>
            <a:p>
              <a:pPr algn="l"/>
              <a:endParaRPr lang="en-CA" sz="2400" dirty="0"/>
            </a:p>
          </p:txBody>
        </p:sp>
      </p:grpSp>
      <p:sp>
        <p:nvSpPr>
          <p:cNvPr id="165" name="Rectangle 164"/>
          <p:cNvSpPr/>
          <p:nvPr/>
        </p:nvSpPr>
        <p:spPr>
          <a:xfrm>
            <a:off x="381000" y="528935"/>
            <a:ext cx="2694778" cy="461665"/>
          </a:xfrm>
          <a:prstGeom prst="rect">
            <a:avLst/>
          </a:prstGeom>
        </p:spPr>
        <p:txBody>
          <a:bodyPr wrap="square">
            <a:spAutoFit/>
          </a:bodyPr>
          <a:lstStyle/>
          <a:p>
            <a:pPr algn="ctr"/>
            <a:r>
              <a:rPr lang="en-CA" sz="2400" dirty="0">
                <a:solidFill>
                  <a:schemeClr val="accent1"/>
                </a:solidFill>
              </a:rPr>
              <a:t>E</a:t>
            </a:r>
            <a:r>
              <a:rPr lang="en-CA" sz="2400" dirty="0"/>
              <a:t> = 4</a:t>
            </a:r>
            <a:r>
              <a:rPr lang="en-CA" sz="2400" i="1" dirty="0">
                <a:solidFill>
                  <a:srgbClr val="66FF33"/>
                </a:solidFill>
              </a:rPr>
              <a:t>w</a:t>
            </a:r>
            <a:r>
              <a:rPr lang="en-CA" sz="2400" i="1" baseline="-25000" dirty="0">
                <a:solidFill>
                  <a:srgbClr val="66FF33"/>
                </a:solidFill>
              </a:rPr>
              <a:t>1 </a:t>
            </a:r>
            <a:r>
              <a:rPr lang="en-CA" sz="2400" dirty="0"/>
              <a:t>+ 7</a:t>
            </a:r>
            <a:r>
              <a:rPr lang="en-CA" sz="2400" i="1" dirty="0">
                <a:solidFill>
                  <a:srgbClr val="66FF33"/>
                </a:solidFill>
              </a:rPr>
              <a:t>w</a:t>
            </a:r>
            <a:r>
              <a:rPr lang="en-CA" sz="2400" i="1" baseline="-25000" dirty="0">
                <a:solidFill>
                  <a:srgbClr val="66FF33"/>
                </a:solidFill>
              </a:rPr>
              <a:t>2</a:t>
            </a:r>
            <a:r>
              <a:rPr lang="en-CA" sz="2400" dirty="0"/>
              <a:t> - 21</a:t>
            </a:r>
          </a:p>
        </p:txBody>
      </p:sp>
      <mc:AlternateContent xmlns:mc="http://schemas.openxmlformats.org/markup-compatibility/2006" xmlns:a14="http://schemas.microsoft.com/office/drawing/2010/main">
        <mc:Choice Requires="a14">
          <p:sp>
            <p:nvSpPr>
              <p:cNvPr id="131" name="Rectangle 130"/>
              <p:cNvSpPr/>
              <p:nvPr/>
            </p:nvSpPr>
            <p:spPr>
              <a:xfrm>
                <a:off x="533400" y="6255603"/>
                <a:ext cx="4689104" cy="830997"/>
              </a:xfrm>
              <a:prstGeom prst="rect">
                <a:avLst/>
              </a:prstGeom>
            </p:spPr>
            <p:txBody>
              <a:bodyPr wrap="none">
                <a:spAutoFit/>
              </a:bodyPr>
              <a:lstStyle/>
              <a:p>
                <a:r>
                  <a:rPr lang="en-CA" sz="2400" dirty="0"/>
                  <a:t>Choose </a:t>
                </a:r>
                <a:r>
                  <a:rPr lang="en-CA" altLang="en-US" sz="2400" dirty="0"/>
                  <a:t>the direction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 </a:t>
                </a:r>
                <a:r>
                  <a:rPr lang="en-US" altLang="en-US" sz="2400" dirty="0">
                    <a:solidFill>
                      <a:schemeClr val="accent1"/>
                    </a:solidFill>
                    <a:sym typeface="Symbol" panose="05050102010706020507" pitchFamily="18" charset="2"/>
                  </a:rPr>
                  <a:t>= </a:t>
                </a:r>
                <a14:m>
                  <m:oMath xmlns:m="http://schemas.openxmlformats.org/officeDocument/2006/math">
                    <m:r>
                      <m:rPr>
                        <m:nor/>
                      </m:rPr>
                      <a:rPr lang="en-CA" sz="2400" i="1" dirty="0">
                        <a:solidFill>
                          <a:schemeClr val="accent1"/>
                        </a:solidFill>
                      </a:rPr>
                      <m:t>c</m:t>
                    </m:r>
                    <m:r>
                      <m:rPr>
                        <m:nor/>
                      </m:rPr>
                      <a:rPr lang="en-CA" sz="2400" i="1" baseline="-25000" dirty="0">
                        <a:solidFill>
                          <a:schemeClr val="accent1"/>
                        </a:solidFill>
                      </a:rPr>
                      <m:t>1</m:t>
                    </m:r>
                    <m:r>
                      <m:rPr>
                        <m:nor/>
                      </m:rPr>
                      <a:rPr lang="en-CA" sz="2400" b="0" i="1" baseline="-25000" dirty="0" smtClean="0">
                        <a:solidFill>
                          <a:schemeClr val="accent1"/>
                        </a:solidFill>
                      </a:rPr>
                      <m:t>, </m:t>
                    </m:r>
                    <m:r>
                      <m:rPr>
                        <m:nor/>
                      </m:rPr>
                      <a:rPr lang="en-CA" sz="2400" i="1" dirty="0">
                        <a:solidFill>
                          <a:schemeClr val="accent1"/>
                        </a:solidFill>
                      </a:rPr>
                      <m:t>c</m:t>
                    </m:r>
                    <m:r>
                      <m:rPr>
                        <m:nor/>
                      </m:rPr>
                      <a:rPr lang="en-CA" sz="2400" i="1" baseline="-25000" dirty="0">
                        <a:solidFill>
                          <a:schemeClr val="accent1"/>
                        </a:solidFill>
                      </a:rPr>
                      <m:t>2</m:t>
                    </m:r>
                  </m:oMath>
                </a14:m>
                <a:r>
                  <a:rPr lang="en-US" altLang="en-US" sz="2400" dirty="0">
                    <a:solidFill>
                      <a:schemeClr val="accent1"/>
                    </a:solidFill>
                    <a:sym typeface="Symbol" panose="05050102010706020507" pitchFamily="18" charset="2"/>
                  </a:rPr>
                  <a:t> </a:t>
                </a:r>
                <a:endParaRPr lang="en-CA" sz="2400" dirty="0"/>
              </a:p>
              <a:p>
                <a:endParaRPr lang="en-CA" sz="2400" dirty="0"/>
              </a:p>
            </p:txBody>
          </p:sp>
        </mc:Choice>
        <mc:Fallback xmlns="">
          <p:sp>
            <p:nvSpPr>
              <p:cNvPr id="131" name="Rectangle 130"/>
              <p:cNvSpPr>
                <a:spLocks noRot="1" noChangeAspect="1" noMove="1" noResize="1" noEditPoints="1" noAdjustHandles="1" noChangeArrowheads="1" noChangeShapeType="1" noTextEdit="1"/>
              </p:cNvSpPr>
              <p:nvPr/>
            </p:nvSpPr>
            <p:spPr>
              <a:xfrm>
                <a:off x="533400" y="6255603"/>
                <a:ext cx="4689104" cy="830997"/>
              </a:xfrm>
              <a:prstGeom prst="rect">
                <a:avLst/>
              </a:prstGeom>
              <a:blipFill>
                <a:blip r:embed="rId2"/>
                <a:stretch>
                  <a:fillRect l="-2081" t="-6569"/>
                </a:stretch>
              </a:blipFill>
            </p:spPr>
            <p:txBody>
              <a:bodyPr/>
              <a:lstStyle/>
              <a:p>
                <a:r>
                  <a:rPr lang="en-CA">
                    <a:noFill/>
                  </a:rPr>
                  <a:t> </a:t>
                </a:r>
              </a:p>
            </p:txBody>
          </p:sp>
        </mc:Fallback>
      </mc:AlternateContent>
      <p:grpSp>
        <p:nvGrpSpPr>
          <p:cNvPr id="170" name="Group 169"/>
          <p:cNvGrpSpPr/>
          <p:nvPr/>
        </p:nvGrpSpPr>
        <p:grpSpPr>
          <a:xfrm>
            <a:off x="4648200" y="6254578"/>
            <a:ext cx="4572000" cy="536178"/>
            <a:chOff x="4833554" y="5337764"/>
            <a:chExt cx="4572000" cy="536178"/>
          </a:xfrm>
        </p:grpSpPr>
        <p:sp>
          <p:nvSpPr>
            <p:cNvPr id="171" name="Rectangle 170"/>
            <p:cNvSpPr/>
            <p:nvPr/>
          </p:nvSpPr>
          <p:spPr>
            <a:xfrm>
              <a:off x="7136024" y="5461688"/>
              <a:ext cx="261610" cy="369332"/>
            </a:xfrm>
            <a:prstGeom prst="rect">
              <a:avLst/>
            </a:prstGeom>
          </p:spPr>
          <p:txBody>
            <a:bodyPr wrap="none">
              <a:spAutoFit/>
            </a:bodyPr>
            <a:lstStyle/>
            <a:p>
              <a:pPr algn="r"/>
              <a:r>
                <a:rPr lang="en-CA" sz="1800" i="1" baseline="-25000" dirty="0">
                  <a:solidFill>
                    <a:srgbClr val="66FF33"/>
                  </a:solidFill>
                </a:rPr>
                <a:t>1</a:t>
              </a:r>
              <a:endParaRPr lang="en-CA" sz="1800" dirty="0">
                <a:solidFill>
                  <a:srgbClr val="66FF33"/>
                </a:solidFill>
              </a:endParaRPr>
            </a:p>
          </p:txBody>
        </p:sp>
        <p:sp>
          <p:nvSpPr>
            <p:cNvPr id="172" name="Rectangle 171"/>
            <p:cNvSpPr/>
            <p:nvPr/>
          </p:nvSpPr>
          <p:spPr>
            <a:xfrm>
              <a:off x="7910324" y="5504610"/>
              <a:ext cx="261610" cy="369332"/>
            </a:xfrm>
            <a:prstGeom prst="rect">
              <a:avLst/>
            </a:prstGeom>
          </p:spPr>
          <p:txBody>
            <a:bodyPr wrap="none">
              <a:spAutoFit/>
            </a:bodyPr>
            <a:lstStyle/>
            <a:p>
              <a:r>
                <a:rPr lang="en-CA" sz="1800" i="1" baseline="-25000" dirty="0">
                  <a:solidFill>
                    <a:srgbClr val="66FF33"/>
                  </a:solidFill>
                </a:rPr>
                <a:t>2</a:t>
              </a:r>
              <a:endParaRPr lang="en-CA" sz="1800" dirty="0">
                <a:solidFill>
                  <a:srgbClr val="66FF33"/>
                </a:solidFill>
              </a:endParaRPr>
            </a:p>
          </p:txBody>
        </p:sp>
        <mc:AlternateContent xmlns:mc="http://schemas.openxmlformats.org/markup-compatibility/2006" xmlns:a14="http://schemas.microsoft.com/office/drawing/2010/main">
          <mc:Choice Requires="a14">
            <p:sp>
              <p:nvSpPr>
                <p:cNvPr id="214" name="Rectangle 213"/>
                <p:cNvSpPr/>
                <p:nvPr/>
              </p:nvSpPr>
              <p:spPr>
                <a:xfrm>
                  <a:off x="4833554" y="5337764"/>
                  <a:ext cx="4572000" cy="461665"/>
                </a:xfrm>
                <a:prstGeom prst="rect">
                  <a:avLst/>
                </a:prstGeom>
              </p:spPr>
              <p:txBody>
                <a:bodyPr>
                  <a:spAutoFit/>
                </a:bodyPr>
                <a:lstStyle/>
                <a:p>
                  <a:pPr algn="ctr"/>
                  <a:r>
                    <a:rPr lang="en-US" sz="2400" i="1" dirty="0">
                      <a:solidFill>
                        <a:schemeClr val="accent1"/>
                      </a:solidFill>
                      <a:sym typeface="Symbol" panose="05050102010706020507" pitchFamily="18" charset="2"/>
                    </a:rPr>
                    <a:t>= E(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a:t>
                  </a:r>
                  <a:r>
                    <a:rPr lang="en-CA" sz="1600" i="1" baseline="-25000" dirty="0">
                      <a:solidFill>
                        <a:srgbClr val="66FF33"/>
                      </a:solidFill>
                    </a:rPr>
                    <a:t> </a:t>
                  </a:r>
                  <a:r>
                    <a:rPr lang="en-US" sz="1600" i="1" dirty="0">
                      <a:solidFill>
                        <a:srgbClr val="66FF33"/>
                      </a:solidFill>
                    </a:rPr>
                    <a:t> </a:t>
                  </a:r>
                  <a:r>
                    <a:rPr lang="en-US" sz="1600" i="1" dirty="0"/>
                    <a:t>,  </a:t>
                  </a:r>
                  <a:r>
                    <a:rPr lang="az-Cyrl-AZ" sz="2400" i="1" baseline="30000" dirty="0">
                      <a:solidFill>
                        <a:schemeClr val="accent1"/>
                      </a:solidFill>
                      <a:sym typeface="Symbol" panose="05050102010706020507" pitchFamily="18" charset="2"/>
                    </a:rPr>
                    <a:t></a:t>
                  </a:r>
                  <a:r>
                    <a:rPr lang="en-CA" sz="2400" i="1" baseline="30000" dirty="0">
                      <a:solidFill>
                        <a:schemeClr val="accent1"/>
                      </a:solidFill>
                    </a:rPr>
                    <a:t>E</a:t>
                  </a:r>
                  <a:r>
                    <a:rPr lang="en-CA" sz="2400" i="1" dirty="0"/>
                    <a:t>/</a:t>
                  </a:r>
                  <a:r>
                    <a:rPr lang="en-CA" sz="2400" i="1" baseline="-25000" dirty="0">
                      <a:solidFill>
                        <a:srgbClr val="66FF33"/>
                      </a:solidFill>
                      <a:sym typeface="Symbol" panose="05050102010706020507" pitchFamily="18" charset="2"/>
                    </a:rPr>
                    <a:t></a:t>
                  </a:r>
                  <a:r>
                    <a:rPr lang="en-CA" sz="2400" i="1" baseline="-25000" dirty="0">
                      <a:solidFill>
                        <a:srgbClr val="66FF33"/>
                      </a:solidFill>
                    </a:rPr>
                    <a:t>w  </a:t>
                  </a:r>
                  <a:r>
                    <a:rPr lang="en-US" altLang="en-US" sz="2400" dirty="0">
                      <a:sym typeface="Symbol" panose="05050102010706020507" pitchFamily="18" charset="2"/>
                    </a:rPr>
                    <a:t></a:t>
                  </a:r>
                  <a:r>
                    <a:rPr lang="en-US" altLang="en-US" sz="1600" i="1" dirty="0">
                      <a:sym typeface="Symbol" panose="05050102010706020507" pitchFamily="18" charset="2"/>
                    </a:rPr>
                    <a:t>  </a:t>
                  </a:r>
                  <a:r>
                    <a:rPr lang="en-US" altLang="en-US" sz="2400" dirty="0">
                      <a:sym typeface="Symbol" panose="05050102010706020507" pitchFamily="18" charset="2"/>
                    </a:rPr>
                    <a:t>= </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p:txBody>
            </p:sp>
          </mc:Choice>
          <mc:Fallback xmlns="">
            <p:sp>
              <p:nvSpPr>
                <p:cNvPr id="214" name="Rectangle 213"/>
                <p:cNvSpPr>
                  <a:spLocks noRot="1" noChangeAspect="1" noMove="1" noResize="1" noEditPoints="1" noAdjustHandles="1" noChangeArrowheads="1" noChangeShapeType="1" noTextEdit="1"/>
                </p:cNvSpPr>
                <p:nvPr/>
              </p:nvSpPr>
              <p:spPr>
                <a:xfrm>
                  <a:off x="4833554" y="5337764"/>
                  <a:ext cx="4572000" cy="461665"/>
                </a:xfrm>
                <a:prstGeom prst="rect">
                  <a:avLst/>
                </a:prstGeom>
                <a:blipFill>
                  <a:blip r:embed="rId3"/>
                  <a:stretch>
                    <a:fillRect t="-11842" b="-28947"/>
                  </a:stretch>
                </a:blipFill>
              </p:spPr>
              <p:txBody>
                <a:bodyPr/>
                <a:lstStyle/>
                <a:p>
                  <a:r>
                    <a:rPr lang="en-US">
                      <a:noFill/>
                    </a:rPr>
                    <a:t> </a:t>
                  </a:r>
                </a:p>
              </p:txBody>
            </p:sp>
          </mc:Fallback>
        </mc:AlternateContent>
      </p:grpSp>
      <mc:AlternateContent xmlns:mc="http://schemas.openxmlformats.org/markup-compatibility/2006" xmlns:a14="http://schemas.microsoft.com/office/drawing/2010/main">
        <mc:Choice Requires="a14">
          <p:sp>
            <p:nvSpPr>
              <p:cNvPr id="162" name="Rectangle 161"/>
              <p:cNvSpPr/>
              <p:nvPr/>
            </p:nvSpPr>
            <p:spPr>
              <a:xfrm>
                <a:off x="4589145" y="2819400"/>
                <a:ext cx="6002655" cy="3208186"/>
              </a:xfrm>
              <a:prstGeom prst="rect">
                <a:avLst/>
              </a:prstGeom>
            </p:spPr>
            <p:txBody>
              <a:bodyPr wrap="square">
                <a:spAutoFit/>
              </a:bodyPr>
              <a:lstStyle/>
              <a:p>
                <a:r>
                  <a:rPr lang="en-CA" sz="2400" b="0" dirty="0"/>
                  <a:t> slope = </a:t>
                </a:r>
                <a14:m>
                  <m:oMath xmlns:m="http://schemas.openxmlformats.org/officeDocument/2006/math">
                    <m:f>
                      <m:fPr>
                        <m:ctrlPr>
                          <a:rPr lang="en-CA" sz="2400" b="0" i="1" smtClean="0">
                            <a:solidFill>
                              <a:srgbClr val="66FF33"/>
                            </a:solidFill>
                            <a:latin typeface="Cambria Math" panose="02040503050406030204" pitchFamily="18" charset="0"/>
                          </a:rPr>
                        </m:ctrlPr>
                      </m:fPr>
                      <m:num>
                        <m:r>
                          <m:rPr>
                            <m:nor/>
                          </m:rPr>
                          <a:rPr lang="en-CA" sz="2400" i="1" dirty="0">
                            <a:solidFill>
                              <a:schemeClr val="accent1"/>
                            </a:solidFill>
                            <a:sym typeface="Symbol" panose="05050102010706020507" pitchFamily="18" charset="2"/>
                          </a:rPr>
                          <m:t></m:t>
                        </m:r>
                        <m:r>
                          <m:rPr>
                            <m:nor/>
                          </m:rPr>
                          <a:rPr lang="en-CA" sz="2400" i="1" baseline="-25000" dirty="0">
                            <a:solidFill>
                              <a:schemeClr val="accent1"/>
                            </a:solidFill>
                            <a:sym typeface="Symbol" panose="05050102010706020507" pitchFamily="18" charset="2"/>
                          </a:rPr>
                          <m:t> </m:t>
                        </m:r>
                        <m:r>
                          <m:rPr>
                            <m:nor/>
                          </m:rPr>
                          <a:rPr lang="en-CA" sz="2400" i="1" dirty="0">
                            <a:solidFill>
                              <a:schemeClr val="accent1"/>
                            </a:solidFill>
                            <a:sym typeface="Symbol" panose="05050102010706020507" pitchFamily="18" charset="2"/>
                          </a:rPr>
                          <m:t>E</m:t>
                        </m:r>
                      </m:num>
                      <m:den>
                        <m:r>
                          <m:rPr>
                            <m:nor/>
                          </m:rPr>
                          <a:rPr lang="en-CA" sz="2400" i="1" dirty="0" smtClean="0">
                            <a:solidFill>
                              <a:srgbClr val="66FF33"/>
                            </a:solidFill>
                            <a:sym typeface="Symbol" panose="05050102010706020507" pitchFamily="18" charset="2"/>
                          </a:rPr>
                          <m:t></m:t>
                        </m:r>
                        <m:r>
                          <m:rPr>
                            <m:nor/>
                          </m:rPr>
                          <a:rPr lang="en-CA" sz="2400" i="1" baseline="-25000" dirty="0" smtClean="0">
                            <a:solidFill>
                              <a:srgbClr val="66FF33"/>
                            </a:solidFill>
                            <a:sym typeface="Symbol" panose="05050102010706020507" pitchFamily="18" charset="2"/>
                          </a:rPr>
                          <m:t> </m:t>
                        </m:r>
                        <m:r>
                          <m:rPr>
                            <m:nor/>
                          </m:rPr>
                          <a:rPr lang="en-CA" sz="2400" i="1" dirty="0">
                            <a:solidFill>
                              <a:srgbClr val="66FF33"/>
                            </a:solidFill>
                          </a:rPr>
                          <m:t>w</m:t>
                        </m:r>
                      </m:den>
                    </m:f>
                    <m:r>
                      <a:rPr lang="en-CA" sz="2400" b="0" i="1" smtClean="0">
                        <a:solidFill>
                          <a:srgbClr val="66FF33"/>
                        </a:solidFill>
                        <a:latin typeface="Cambria Math" panose="02040503050406030204" pitchFamily="18" charset="0"/>
                      </a:rPr>
                      <m:t>= </m:t>
                    </m:r>
                    <m:f>
                      <m:fPr>
                        <m:ctrlPr>
                          <a:rPr lang="en-CA" sz="2400" b="0" i="1" smtClean="0">
                            <a:solidFill>
                              <a:srgbClr val="66FF33"/>
                            </a:solidFill>
                            <a:latin typeface="Cambria Math" panose="02040503050406030204" pitchFamily="18" charset="0"/>
                          </a:rPr>
                        </m:ctrlPr>
                      </m:fPr>
                      <m:num>
                        <m:r>
                          <m:rPr>
                            <m:nor/>
                          </m:rPr>
                          <a:rPr lang="en-CA" sz="2400" i="1" dirty="0">
                            <a:solidFill>
                              <a:srgbClr val="FFC000"/>
                            </a:solidFill>
                          </a:rPr>
                          <m:t>c</m:t>
                        </m:r>
                        <m:r>
                          <m:rPr>
                            <m:nor/>
                          </m:rPr>
                          <a:rPr lang="en-CA" sz="2400" i="1" baseline="-25000" dirty="0">
                            <a:solidFill>
                              <a:srgbClr val="FFC000"/>
                            </a:solidFill>
                          </a:rPr>
                          <m:t>1</m:t>
                        </m:r>
                        <m:r>
                          <m:rPr>
                            <m:nor/>
                          </m:rPr>
                          <a:rPr lang="en-CA" sz="2400" i="1" baseline="-25000" dirty="0">
                            <a:solidFill>
                              <a:srgbClr val="66FF33"/>
                            </a:solidFill>
                          </a:rPr>
                          <m:t> </m:t>
                        </m:r>
                        <m:r>
                          <m:rPr>
                            <m:nor/>
                          </m:rPr>
                          <a:rPr lang="en-CA" sz="2400" b="0" i="1" dirty="0" smtClean="0">
                            <a:solidFill>
                              <a:srgbClr val="66FF33"/>
                            </a:solidFill>
                          </a:rPr>
                          <m:t>u</m:t>
                        </m:r>
                        <m:r>
                          <m:rPr>
                            <m:nor/>
                          </m:rPr>
                          <a:rPr lang="en-CA" sz="2400" i="1" baseline="-25000" dirty="0">
                            <a:solidFill>
                              <a:srgbClr val="66FF33"/>
                            </a:solidFill>
                          </a:rPr>
                          <m:t> </m:t>
                        </m:r>
                        <m:r>
                          <m:rPr>
                            <m:nor/>
                          </m:rPr>
                          <a:rPr lang="en-CA" sz="2400" dirty="0"/>
                          <m:t>+ </m:t>
                        </m:r>
                        <m:r>
                          <m:rPr>
                            <m:nor/>
                          </m:rPr>
                          <a:rPr lang="en-CA" sz="2400" i="1" dirty="0">
                            <a:solidFill>
                              <a:srgbClr val="FFC000"/>
                            </a:solidFill>
                          </a:rPr>
                          <m:t>c</m:t>
                        </m:r>
                        <m:r>
                          <m:rPr>
                            <m:nor/>
                          </m:rPr>
                          <a:rPr lang="en-CA" sz="2400" i="1" baseline="-25000" dirty="0">
                            <a:solidFill>
                              <a:srgbClr val="FFC000"/>
                            </a:solidFill>
                          </a:rPr>
                          <m:t>2</m:t>
                        </m:r>
                        <m:r>
                          <m:rPr>
                            <m:nor/>
                          </m:rPr>
                          <a:rPr lang="en-CA" sz="2400" i="1" baseline="-25000" dirty="0">
                            <a:solidFill>
                              <a:srgbClr val="66FF33"/>
                            </a:solidFill>
                          </a:rPr>
                          <m:t> </m:t>
                        </m:r>
                        <m:r>
                          <a:rPr lang="en-CA" sz="2400" b="0" i="1" dirty="0" smtClean="0">
                            <a:solidFill>
                              <a:srgbClr val="66FF33"/>
                            </a:solidFill>
                            <a:latin typeface="Cambria Math" panose="02040503050406030204" pitchFamily="18" charset="0"/>
                          </a:rPr>
                          <m:t>𝑣</m:t>
                        </m:r>
                      </m:num>
                      <m:den>
                        <m:rad>
                          <m:radPr>
                            <m:degHide m:val="on"/>
                            <m:ctrlPr>
                              <a:rPr lang="en-CA" sz="2400" i="1" dirty="0">
                                <a:solidFill>
                                  <a:srgbClr val="66FF33"/>
                                </a:solidFill>
                                <a:latin typeface="Cambria Math" panose="02040503050406030204" pitchFamily="18" charset="0"/>
                              </a:rPr>
                            </m:ctrlPr>
                          </m:radPr>
                          <m:deg/>
                          <m:e>
                            <m:sSup>
                              <m:sSupPr>
                                <m:ctrlPr>
                                  <a:rPr lang="en-CA" sz="2400" i="1" dirty="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𝑢</m:t>
                                </m:r>
                              </m:e>
                              <m:sup>
                                <m:r>
                                  <a:rPr lang="en-CA" sz="2400" i="1" dirty="0">
                                    <a:solidFill>
                                      <a:srgbClr val="66FF33"/>
                                    </a:solidFill>
                                    <a:latin typeface="Cambria Math" panose="02040503050406030204" pitchFamily="18" charset="0"/>
                                  </a:rPr>
                                  <m:t>2</m:t>
                                </m:r>
                              </m:sup>
                            </m:sSup>
                            <m:r>
                              <a:rPr lang="en-CA" sz="2400" i="1" dirty="0">
                                <a:solidFill>
                                  <a:srgbClr val="66FF33"/>
                                </a:solidFill>
                                <a:latin typeface="Cambria Math" panose="02040503050406030204" pitchFamily="18" charset="0"/>
                              </a:rPr>
                              <m:t>+</m:t>
                            </m:r>
                            <m:sSup>
                              <m:sSupPr>
                                <m:ctrlPr>
                                  <a:rPr lang="en-CA" sz="2400" i="1" dirty="0" smtClean="0">
                                    <a:solidFill>
                                      <a:srgbClr val="66FF33"/>
                                    </a:solidFill>
                                    <a:latin typeface="Cambria Math" panose="02040503050406030204" pitchFamily="18" charset="0"/>
                                  </a:rPr>
                                </m:ctrlPr>
                              </m:sSupPr>
                              <m:e>
                                <m:r>
                                  <a:rPr lang="en-CA" sz="2400" b="0" i="1" dirty="0" smtClean="0">
                                    <a:solidFill>
                                      <a:srgbClr val="66FF33"/>
                                    </a:solidFill>
                                    <a:latin typeface="Cambria Math" panose="02040503050406030204" pitchFamily="18" charset="0"/>
                                  </a:rPr>
                                  <m:t>𝑣</m:t>
                                </m:r>
                              </m:e>
                              <m:sup>
                                <m:r>
                                  <a:rPr lang="en-CA" sz="2400" i="1" dirty="0">
                                    <a:solidFill>
                                      <a:srgbClr val="66FF33"/>
                                    </a:solidFill>
                                    <a:latin typeface="Cambria Math" panose="02040503050406030204" pitchFamily="18" charset="0"/>
                                  </a:rPr>
                                  <m:t>2</m:t>
                                </m:r>
                              </m:sup>
                            </m:sSup>
                          </m:e>
                        </m:rad>
                      </m:den>
                    </m:f>
                  </m:oMath>
                </a14:m>
                <a:endParaRPr lang="en-CA" sz="2400" dirty="0"/>
              </a:p>
              <a:p>
                <a:r>
                  <a:rPr lang="en-CA" sz="2400" dirty="0"/>
                  <a:t>Choose </a:t>
                </a:r>
                <a:r>
                  <a:rPr lang="en-CA" altLang="en-US" sz="2400" dirty="0"/>
                  <a:t>the direction </a:t>
                </a:r>
                <a:br>
                  <a:rPr lang="en-CA" altLang="en-US" sz="2400" dirty="0"/>
                </a:br>
                <a:r>
                  <a:rPr lang="en-CA" altLang="en-US" sz="2400" dirty="0"/>
                  <a:t>   </a:t>
                </a:r>
                <a:r>
                  <a:rPr lang="en-US" altLang="en-US" sz="2400" dirty="0">
                    <a:solidFill>
                      <a:srgbClr val="66FF33"/>
                    </a:solidFill>
                    <a:sym typeface="Symbol" panose="05050102010706020507" pitchFamily="18" charset="2"/>
                  </a:rPr>
                  <a:t></a:t>
                </a:r>
                <a:r>
                  <a:rPr lang="en-US" altLang="en-US" sz="2400" i="1" dirty="0" err="1">
                    <a:solidFill>
                      <a:srgbClr val="66FF33"/>
                    </a:solidFill>
                    <a:sym typeface="Symbol" panose="05050102010706020507" pitchFamily="18" charset="2"/>
                  </a:rPr>
                  <a:t>u</a:t>
                </a:r>
                <a:r>
                  <a:rPr lang="en-US" altLang="en-US" sz="2400" i="1" dirty="0" err="1">
                    <a:solidFill>
                      <a:srgbClr val="66FF33"/>
                    </a:solidFill>
                  </a:rPr>
                  <a:t>,v</a:t>
                </a:r>
                <a:r>
                  <a:rPr lang="en-US" altLang="en-US" sz="2400" dirty="0">
                    <a:solidFill>
                      <a:srgbClr val="66FF33"/>
                    </a:solidFill>
                    <a:sym typeface="Symbol" panose="05050102010706020507" pitchFamily="18" charset="2"/>
                  </a:rPr>
                  <a:t> </a:t>
                </a:r>
                <a:r>
                  <a:rPr lang="en-US" altLang="en-US" sz="2400" dirty="0">
                    <a:solidFill>
                      <a:schemeClr val="accent1"/>
                    </a:solidFill>
                    <a:sym typeface="Symbol" panose="05050102010706020507" pitchFamily="18" charset="2"/>
                  </a:rPr>
                  <a:t>= </a:t>
                </a:r>
                <a14:m>
                  <m:oMath xmlns:m="http://schemas.openxmlformats.org/officeDocument/2006/math">
                    <m:r>
                      <m:rPr>
                        <m:nor/>
                      </m:rPr>
                      <a:rPr lang="en-CA" sz="2400" i="1" dirty="0">
                        <a:solidFill>
                          <a:schemeClr val="accent1"/>
                        </a:solidFill>
                      </a:rPr>
                      <m:t>c</m:t>
                    </m:r>
                    <m:r>
                      <m:rPr>
                        <m:nor/>
                      </m:rPr>
                      <a:rPr lang="en-CA" sz="2400" i="1" baseline="-25000" dirty="0">
                        <a:solidFill>
                          <a:schemeClr val="accent1"/>
                        </a:solidFill>
                      </a:rPr>
                      <m:t>1, </m:t>
                    </m:r>
                    <m:r>
                      <m:rPr>
                        <m:nor/>
                      </m:rPr>
                      <a:rPr lang="en-CA" sz="2400" i="1" dirty="0">
                        <a:solidFill>
                          <a:schemeClr val="accent1"/>
                        </a:solidFill>
                      </a:rPr>
                      <m:t>c</m:t>
                    </m:r>
                    <m:r>
                      <m:rPr>
                        <m:nor/>
                      </m:rPr>
                      <a:rPr lang="en-CA" sz="2400" i="1" baseline="-25000" dirty="0">
                        <a:solidFill>
                          <a:schemeClr val="accent1"/>
                        </a:solidFill>
                      </a:rPr>
                      <m:t>2</m:t>
                    </m:r>
                  </m:oMath>
                </a14:m>
                <a:r>
                  <a:rPr lang="en-US" altLang="en-US" sz="2400" dirty="0">
                    <a:solidFill>
                      <a:schemeClr val="accent1"/>
                    </a:solidFill>
                    <a:sym typeface="Symbol" panose="05050102010706020507" pitchFamily="18" charset="2"/>
                  </a:rPr>
                  <a:t> </a:t>
                </a:r>
                <a:r>
                  <a:rPr lang="en-US" sz="2400" i="1" dirty="0">
                    <a:solidFill>
                      <a:schemeClr val="accent1"/>
                    </a:solidFill>
                    <a:sym typeface="Symbol" panose="05050102010706020507" pitchFamily="18" charset="2"/>
                  </a:rPr>
                  <a:t>= E(</a:t>
                </a:r>
                <a14:m>
                  <m:oMath xmlns:m="http://schemas.openxmlformats.org/officeDocument/2006/math">
                    <m:acc>
                      <m:accPr>
                        <m:chr m:val="⃗"/>
                        <m:ctrlPr>
                          <a:rPr lang="en-US" sz="2400" b="1" i="1" dirty="0">
                            <a:solidFill>
                              <a:srgbClr val="66FF33"/>
                            </a:solidFill>
                            <a:latin typeface="Cambria Math" panose="02040503050406030204" pitchFamily="18" charset="0"/>
                            <a:sym typeface="Symbol" panose="05050102010706020507" pitchFamily="18" charset="2"/>
                          </a:rPr>
                        </m:ctrlPr>
                      </m:accPr>
                      <m:e>
                        <m:r>
                          <a:rPr lang="en-CA" sz="2400" b="1" i="1" dirty="0">
                            <a:solidFill>
                              <a:srgbClr val="66FF33"/>
                            </a:solidFill>
                            <a:latin typeface="Cambria Math" panose="02040503050406030204" pitchFamily="18" charset="0"/>
                            <a:sym typeface="Symbol" panose="05050102010706020507" pitchFamily="18" charset="2"/>
                          </a:rPr>
                          <m:t>𝒘</m:t>
                        </m:r>
                      </m:e>
                    </m:acc>
                  </m:oMath>
                </a14:m>
                <a:r>
                  <a:rPr lang="en-US" sz="2400" i="1" dirty="0">
                    <a:solidFill>
                      <a:schemeClr val="accent1"/>
                    </a:solidFill>
                    <a:sym typeface="Symbol" panose="05050102010706020507" pitchFamily="18" charset="2"/>
                  </a:rPr>
                  <a:t>) </a:t>
                </a:r>
                <a:r>
                  <a:rPr lang="en-US" altLang="en-US" sz="2400" dirty="0">
                    <a:solidFill>
                      <a:schemeClr val="accent1"/>
                    </a:solidFill>
                  </a:rPr>
                  <a:t>=</a:t>
                </a:r>
                <a:r>
                  <a:rPr lang="en-US" altLang="en-US" sz="2400" dirty="0">
                    <a:solidFill>
                      <a:schemeClr val="accent1"/>
                    </a:solidFill>
                    <a:sym typeface="Symbol" panose="05050102010706020507" pitchFamily="18" charset="2"/>
                  </a:rPr>
                  <a:t> </a:t>
                </a:r>
                <a:r>
                  <a:rPr lang="en-US" altLang="en-US" sz="2400" dirty="0">
                    <a:sym typeface="Symbol" panose="05050102010706020507" pitchFamily="18" charset="2"/>
                  </a:rPr>
                  <a:t></a:t>
                </a:r>
                <a:r>
                  <a:rPr lang="en-US" altLang="en-US" sz="2400" i="1" dirty="0">
                    <a:sym typeface="Symbol" panose="05050102010706020507" pitchFamily="18" charset="2"/>
                  </a:rPr>
                  <a:t>4,7</a:t>
                </a:r>
                <a:r>
                  <a:rPr lang="en-US" altLang="en-US" sz="2400" dirty="0">
                    <a:sym typeface="Symbol" panose="05050102010706020507" pitchFamily="18" charset="2"/>
                  </a:rPr>
                  <a:t></a:t>
                </a:r>
                <a:r>
                  <a:rPr lang="en-CA" sz="2400" i="1" dirty="0"/>
                  <a:t> </a:t>
                </a:r>
                <a:endParaRPr lang="en-US" sz="2400" i="1" dirty="0"/>
              </a:p>
              <a:p>
                <a:r>
                  <a:rPr lang="en-CA" sz="2400" dirty="0"/>
                  <a:t>slope = </a:t>
                </a:r>
                <a14:m>
                  <m:oMath xmlns:m="http://schemas.openxmlformats.org/officeDocument/2006/math">
                    <m:f>
                      <m:fPr>
                        <m:ctrlPr>
                          <a:rPr lang="en-CA" sz="2400" i="1">
                            <a:solidFill>
                              <a:srgbClr val="66FF33"/>
                            </a:solidFill>
                            <a:latin typeface="Cambria Math" panose="02040503050406030204" pitchFamily="18" charset="0"/>
                          </a:rPr>
                        </m:ctrlPr>
                      </m:fPr>
                      <m:num>
                        <m:r>
                          <m:rPr>
                            <m:nor/>
                          </m:rPr>
                          <a:rPr lang="en-CA" sz="2400" i="1" dirty="0">
                            <a:solidFill>
                              <a:schemeClr val="accent1"/>
                            </a:solidFill>
                            <a:sym typeface="Symbol" panose="05050102010706020507" pitchFamily="18" charset="2"/>
                          </a:rPr>
                          <m:t></m:t>
                        </m:r>
                        <m:r>
                          <m:rPr>
                            <m:nor/>
                          </m:rPr>
                          <a:rPr lang="en-CA" sz="2400" i="1" baseline="-25000" dirty="0">
                            <a:solidFill>
                              <a:schemeClr val="accent1"/>
                            </a:solidFill>
                            <a:sym typeface="Symbol" panose="05050102010706020507" pitchFamily="18" charset="2"/>
                          </a:rPr>
                          <m:t> </m:t>
                        </m:r>
                        <m:r>
                          <m:rPr>
                            <m:nor/>
                          </m:rPr>
                          <a:rPr lang="en-CA" sz="2400" i="1" dirty="0">
                            <a:solidFill>
                              <a:schemeClr val="accent1"/>
                            </a:solidFill>
                            <a:sym typeface="Symbol" panose="05050102010706020507" pitchFamily="18" charset="2"/>
                          </a:rPr>
                          <m:t>E</m:t>
                        </m:r>
                      </m:num>
                      <m:den>
                        <m:r>
                          <m:rPr>
                            <m:nor/>
                          </m:rPr>
                          <a:rPr lang="en-CA" sz="2400" i="1" dirty="0" smtClean="0">
                            <a:solidFill>
                              <a:srgbClr val="66FF33"/>
                            </a:solidFill>
                            <a:sym typeface="Symbol" panose="05050102010706020507" pitchFamily="18" charset="2"/>
                          </a:rPr>
                          <m:t></m:t>
                        </m:r>
                        <m:r>
                          <m:rPr>
                            <m:nor/>
                          </m:rPr>
                          <a:rPr lang="en-CA" sz="2400" i="1" baseline="-25000" dirty="0" smtClean="0">
                            <a:solidFill>
                              <a:srgbClr val="66FF33"/>
                            </a:solidFill>
                            <a:sym typeface="Symbol" panose="05050102010706020507" pitchFamily="18" charset="2"/>
                          </a:rPr>
                          <m:t> </m:t>
                        </m:r>
                        <m:r>
                          <m:rPr>
                            <m:nor/>
                          </m:rPr>
                          <a:rPr lang="en-CA" sz="2400" i="1" dirty="0">
                            <a:solidFill>
                              <a:srgbClr val="66FF33"/>
                            </a:solidFill>
                          </a:rPr>
                          <m:t>w</m:t>
                        </m:r>
                      </m:den>
                    </m:f>
                    <m:r>
                      <a:rPr lang="en-CA" sz="2400" i="1" smtClean="0">
                        <a:solidFill>
                          <a:schemeClr val="accent1"/>
                        </a:solidFill>
                        <a:latin typeface="Cambria Math" panose="02040503050406030204" pitchFamily="18" charset="0"/>
                      </a:rPr>
                      <m:t>=</m:t>
                    </m:r>
                    <m:f>
                      <m:fPr>
                        <m:ctrlPr>
                          <a:rPr lang="en-CA" sz="2400" i="1">
                            <a:solidFill>
                              <a:schemeClr val="accent1"/>
                            </a:solidFill>
                            <a:latin typeface="Cambria Math" panose="02040503050406030204" pitchFamily="18" charset="0"/>
                          </a:rPr>
                        </m:ctrlPr>
                      </m:fPr>
                      <m:num>
                        <m:sSup>
                          <m:sSupPr>
                            <m:ctrlPr>
                              <a:rPr lang="en-CA" sz="2400" i="1" smtClean="0">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i="1" baseline="-25000" dirty="0">
                                <a:solidFill>
                                  <a:schemeClr val="accent1"/>
                                </a:solidFill>
                              </a:rPr>
                              <m:t>1</m:t>
                            </m:r>
                          </m:e>
                          <m:sup>
                            <m:r>
                              <a:rPr lang="en-CA" sz="2400" b="0" i="1" smtClean="0">
                                <a:solidFill>
                                  <a:schemeClr val="accent1"/>
                                </a:solidFill>
                                <a:latin typeface="Cambria Math" panose="02040503050406030204" pitchFamily="18" charset="0"/>
                              </a:rPr>
                              <m:t>2</m:t>
                            </m:r>
                          </m:sup>
                        </m:sSup>
                        <m:r>
                          <a:rPr lang="en-CA" sz="2400" b="0" i="1" smtClean="0">
                            <a:solidFill>
                              <a:schemeClr val="accent1"/>
                            </a:solidFill>
                            <a:latin typeface="Cambria Math" panose="02040503050406030204" pitchFamily="18" charset="0"/>
                          </a:rPr>
                          <m:t>+</m:t>
                        </m:r>
                        <m:sSup>
                          <m:sSupPr>
                            <m:ctrlPr>
                              <a:rPr lang="en-CA" sz="2400" b="0" i="1" smtClean="0">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b="0" i="1" baseline="-25000" dirty="0" smtClean="0">
                                <a:solidFill>
                                  <a:schemeClr val="accent1"/>
                                </a:solidFill>
                              </a:rPr>
                              <m:t>2</m:t>
                            </m:r>
                          </m:e>
                          <m:sup>
                            <m:r>
                              <a:rPr lang="en-CA" sz="2400" b="0" i="1" smtClean="0">
                                <a:solidFill>
                                  <a:schemeClr val="accent1"/>
                                </a:solidFill>
                                <a:latin typeface="Cambria Math" panose="02040503050406030204" pitchFamily="18" charset="0"/>
                              </a:rPr>
                              <m:t>2</m:t>
                            </m:r>
                          </m:sup>
                        </m:sSup>
                      </m:num>
                      <m:den>
                        <m:rad>
                          <m:radPr>
                            <m:degHide m:val="on"/>
                            <m:ctrlPr>
                              <a:rPr lang="en-CA" sz="2400" i="1" dirty="0">
                                <a:solidFill>
                                  <a:schemeClr val="accent1"/>
                                </a:solidFill>
                                <a:latin typeface="Cambria Math" panose="02040503050406030204" pitchFamily="18" charset="0"/>
                              </a:rPr>
                            </m:ctrlPr>
                          </m:radPr>
                          <m:deg/>
                          <m:e>
                            <m:sSup>
                              <m:sSupPr>
                                <m:ctrlPr>
                                  <a:rPr lang="en-CA" sz="2400" i="1">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i="1" baseline="-25000" dirty="0">
                                    <a:solidFill>
                                      <a:schemeClr val="accent1"/>
                                    </a:solidFill>
                                  </a:rPr>
                                  <m:t>1</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i="1" baseline="-25000" dirty="0">
                                    <a:solidFill>
                                      <a:schemeClr val="accent1"/>
                                    </a:solidFill>
                                  </a:rPr>
                                  <m:t>2</m:t>
                                </m:r>
                              </m:e>
                              <m:sup>
                                <m:r>
                                  <a:rPr lang="en-CA" sz="2400" i="1">
                                    <a:solidFill>
                                      <a:schemeClr val="accent1"/>
                                    </a:solidFill>
                                    <a:latin typeface="Cambria Math" panose="02040503050406030204" pitchFamily="18" charset="0"/>
                                  </a:rPr>
                                  <m:t>2</m:t>
                                </m:r>
                              </m:sup>
                            </m:sSup>
                          </m:e>
                        </m:rad>
                      </m:den>
                    </m:f>
                  </m:oMath>
                </a14:m>
                <a:r>
                  <a:rPr lang="en-CA" sz="2400" dirty="0">
                    <a:solidFill>
                      <a:schemeClr val="accent1"/>
                    </a:solidFill>
                  </a:rPr>
                  <a:t> =</a:t>
                </a:r>
                <a:r>
                  <a:rPr lang="en-CA" sz="2400" dirty="0"/>
                  <a:t> </a:t>
                </a:r>
                <a14:m>
                  <m:oMath xmlns:m="http://schemas.openxmlformats.org/officeDocument/2006/math">
                    <m:rad>
                      <m:radPr>
                        <m:degHide m:val="on"/>
                        <m:ctrlPr>
                          <a:rPr lang="en-CA" sz="2400" i="1" dirty="0">
                            <a:solidFill>
                              <a:schemeClr val="accent1"/>
                            </a:solidFill>
                            <a:latin typeface="Cambria Math" panose="02040503050406030204" pitchFamily="18" charset="0"/>
                          </a:rPr>
                        </m:ctrlPr>
                      </m:radPr>
                      <m:deg/>
                      <m:e>
                        <m:sSup>
                          <m:sSupPr>
                            <m:ctrlPr>
                              <a:rPr lang="en-CA" sz="2400" i="1">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i="1" baseline="-25000" dirty="0">
                                <a:solidFill>
                                  <a:schemeClr val="accent1"/>
                                </a:solidFill>
                              </a:rPr>
                              <m:t>1</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m:rPr>
                                <m:nor/>
                              </m:rPr>
                              <a:rPr lang="en-CA" sz="2400" i="1" dirty="0">
                                <a:solidFill>
                                  <a:schemeClr val="accent1"/>
                                </a:solidFill>
                              </a:rPr>
                              <m:t>c</m:t>
                            </m:r>
                            <m:r>
                              <m:rPr>
                                <m:nor/>
                              </m:rPr>
                              <a:rPr lang="en-CA" sz="2400" i="1" baseline="-25000" dirty="0">
                                <a:solidFill>
                                  <a:schemeClr val="accent1"/>
                                </a:solidFill>
                              </a:rPr>
                              <m:t>2</m:t>
                            </m:r>
                          </m:e>
                          <m:sup>
                            <m:r>
                              <a:rPr lang="en-CA" sz="2400" i="1">
                                <a:solidFill>
                                  <a:schemeClr val="accent1"/>
                                </a:solidFill>
                                <a:latin typeface="Cambria Math" panose="02040503050406030204" pitchFamily="18" charset="0"/>
                              </a:rPr>
                              <m:t>2</m:t>
                            </m:r>
                          </m:sup>
                        </m:sSup>
                      </m:e>
                    </m:rad>
                  </m:oMath>
                </a14:m>
                <a:endParaRPr lang="en-CA" sz="2400" dirty="0">
                  <a:solidFill>
                    <a:schemeClr val="accent1"/>
                  </a:solidFill>
                </a:endParaRPr>
              </a:p>
              <a:p>
                <a:r>
                  <a:rPr lang="en-CA" sz="2400" dirty="0">
                    <a:solidFill>
                      <a:schemeClr val="accent1"/>
                    </a:solidFill>
                  </a:rPr>
                  <a:t>          </a:t>
                </a:r>
                <a:r>
                  <a:rPr lang="en-US" sz="2400" dirty="0"/>
                  <a:t>=  </a:t>
                </a:r>
                <a:r>
                  <a:rPr lang="en-US" sz="2400" dirty="0">
                    <a:solidFill>
                      <a:schemeClr val="accent1"/>
                    </a:solidFill>
                  </a:rPr>
                  <a:t>||</a:t>
                </a:r>
                <a:r>
                  <a:rPr lang="en-US" sz="2400" i="1" dirty="0">
                    <a:solidFill>
                      <a:schemeClr val="accent1"/>
                    </a:solidFill>
                    <a:sym typeface="Symbol" panose="05050102010706020507" pitchFamily="18" charset="2"/>
                  </a:rPr>
                  <a:t>E(</a:t>
                </a:r>
                <a:r>
                  <a:rPr lang="en-US" sz="2400" b="1" i="1" dirty="0">
                    <a:solidFill>
                      <a:srgbClr val="66FF33"/>
                    </a:solidFill>
                    <a:sym typeface="Symbol" panose="05050102010706020507" pitchFamily="18" charset="2"/>
                  </a:rPr>
                  <a:t>w</a:t>
                </a:r>
                <a:r>
                  <a:rPr lang="en-US" sz="2400" i="1" dirty="0">
                    <a:solidFill>
                      <a:schemeClr val="accent1"/>
                    </a:solidFill>
                    <a:sym typeface="Symbol" panose="05050102010706020507" pitchFamily="18" charset="2"/>
                  </a:rPr>
                  <a:t>)|</a:t>
                </a:r>
                <a:r>
                  <a:rPr lang="en-US" sz="2400" dirty="0">
                    <a:solidFill>
                      <a:schemeClr val="accent1"/>
                    </a:solidFill>
                    <a:sym typeface="Symbol" panose="05050102010706020507" pitchFamily="18" charset="2"/>
                  </a:rPr>
                  <a:t>|</a:t>
                </a:r>
                <a:r>
                  <a:rPr lang="en-US" sz="2400" dirty="0">
                    <a:sym typeface="Symbol" panose="05050102010706020507" pitchFamily="18" charset="2"/>
                  </a:rPr>
                  <a:t> </a:t>
                </a:r>
              </a:p>
              <a:p>
                <a:r>
                  <a:rPr lang="en-CA" sz="2400" dirty="0">
                    <a:solidFill>
                      <a:schemeClr val="accent1"/>
                    </a:solidFill>
                  </a:rPr>
                  <a:t>          =</a:t>
                </a:r>
                <a:r>
                  <a:rPr lang="en-CA" sz="2400" dirty="0"/>
                  <a:t> </a:t>
                </a:r>
                <a14:m>
                  <m:oMath xmlns:m="http://schemas.openxmlformats.org/officeDocument/2006/math">
                    <m:rad>
                      <m:radPr>
                        <m:degHide m:val="on"/>
                        <m:ctrlPr>
                          <a:rPr lang="en-CA" sz="2400" i="1" dirty="0">
                            <a:solidFill>
                              <a:schemeClr val="accent1"/>
                            </a:solidFill>
                            <a:latin typeface="Cambria Math" panose="02040503050406030204" pitchFamily="18" charset="0"/>
                          </a:rPr>
                        </m:ctrlPr>
                      </m:radPr>
                      <m:deg/>
                      <m:e>
                        <m:sSup>
                          <m:sSupPr>
                            <m:ctrlPr>
                              <a:rPr lang="en-CA" sz="2400" i="1">
                                <a:solidFill>
                                  <a:schemeClr val="accent1"/>
                                </a:solidFill>
                                <a:latin typeface="Cambria Math" panose="02040503050406030204" pitchFamily="18" charset="0"/>
                              </a:rPr>
                            </m:ctrlPr>
                          </m:sSupPr>
                          <m:e>
                            <m:r>
                              <a:rPr lang="en-CA" sz="2400" b="0" i="1" smtClean="0">
                                <a:solidFill>
                                  <a:schemeClr val="accent1"/>
                                </a:solidFill>
                                <a:latin typeface="Cambria Math" panose="02040503050406030204" pitchFamily="18" charset="0"/>
                              </a:rPr>
                              <m:t>4</m:t>
                            </m:r>
                          </m:e>
                          <m:sup>
                            <m:r>
                              <a:rPr lang="en-CA" sz="2400" i="1">
                                <a:solidFill>
                                  <a:schemeClr val="accent1"/>
                                </a:solidFill>
                                <a:latin typeface="Cambria Math" panose="02040503050406030204" pitchFamily="18" charset="0"/>
                              </a:rPr>
                              <m:t>2</m:t>
                            </m:r>
                          </m:sup>
                        </m:sSup>
                        <m:r>
                          <a:rPr lang="en-CA" sz="2400" i="1">
                            <a:solidFill>
                              <a:schemeClr val="accent1"/>
                            </a:solidFill>
                            <a:latin typeface="Cambria Math" panose="02040503050406030204" pitchFamily="18" charset="0"/>
                          </a:rPr>
                          <m:t>+</m:t>
                        </m:r>
                        <m:sSup>
                          <m:sSupPr>
                            <m:ctrlPr>
                              <a:rPr lang="en-CA" sz="2400" i="1">
                                <a:solidFill>
                                  <a:schemeClr val="accent1"/>
                                </a:solidFill>
                                <a:latin typeface="Cambria Math" panose="02040503050406030204" pitchFamily="18" charset="0"/>
                              </a:rPr>
                            </m:ctrlPr>
                          </m:sSupPr>
                          <m:e>
                            <m:r>
                              <m:rPr>
                                <m:nor/>
                              </m:rPr>
                              <a:rPr lang="en-CA" sz="2400" b="0" i="1" smtClean="0">
                                <a:solidFill>
                                  <a:schemeClr val="accent1"/>
                                </a:solidFill>
                                <a:latin typeface="Cambria Math" panose="02040503050406030204" pitchFamily="18" charset="0"/>
                              </a:rPr>
                              <m:t>7</m:t>
                            </m:r>
                          </m:e>
                          <m:sup>
                            <m:r>
                              <a:rPr lang="en-CA" sz="2400" i="1">
                                <a:solidFill>
                                  <a:schemeClr val="accent1"/>
                                </a:solidFill>
                                <a:latin typeface="Cambria Math" panose="02040503050406030204" pitchFamily="18" charset="0"/>
                              </a:rPr>
                              <m:t>2</m:t>
                            </m:r>
                          </m:sup>
                        </m:sSup>
                      </m:e>
                    </m:rad>
                  </m:oMath>
                </a14:m>
                <a:r>
                  <a:rPr lang="en-CA" sz="2400" dirty="0">
                    <a:solidFill>
                      <a:schemeClr val="accent1"/>
                    </a:solidFill>
                  </a:rPr>
                  <a:t> </a:t>
                </a:r>
                <a:r>
                  <a:rPr lang="en-US" sz="2400" i="1" dirty="0">
                    <a:solidFill>
                      <a:schemeClr val="accent1"/>
                    </a:solidFill>
                    <a:sym typeface="Symbol" panose="05050102010706020507" pitchFamily="18" charset="2"/>
                  </a:rPr>
                  <a:t> </a:t>
                </a:r>
                <a:r>
                  <a:rPr lang="en-US" sz="2400" dirty="0">
                    <a:sym typeface="Symbol" panose="05050102010706020507" pitchFamily="18" charset="2"/>
                  </a:rPr>
                  <a:t> </a:t>
                </a:r>
                <a:r>
                  <a:rPr lang="en-US" sz="2400" dirty="0"/>
                  <a:t>= 8.06</a:t>
                </a:r>
              </a:p>
              <a:p>
                <a:r>
                  <a:rPr lang="en-US" sz="2400" dirty="0"/>
                  <a:t>Bigger than 4 and 7.</a:t>
                </a:r>
              </a:p>
            </p:txBody>
          </p:sp>
        </mc:Choice>
        <mc:Fallback xmlns="">
          <p:sp>
            <p:nvSpPr>
              <p:cNvPr id="162" name="Rectangle 161"/>
              <p:cNvSpPr>
                <a:spLocks noRot="1" noChangeAspect="1" noMove="1" noResize="1" noEditPoints="1" noAdjustHandles="1" noChangeArrowheads="1" noChangeShapeType="1" noTextEdit="1"/>
              </p:cNvSpPr>
              <p:nvPr/>
            </p:nvSpPr>
            <p:spPr>
              <a:xfrm>
                <a:off x="4589145" y="2819400"/>
                <a:ext cx="6002655" cy="3208186"/>
              </a:xfrm>
              <a:prstGeom prst="rect">
                <a:avLst/>
              </a:prstGeom>
              <a:blipFill>
                <a:blip r:embed="rId4"/>
                <a:stretch>
                  <a:fillRect l="-1624" b="-3232"/>
                </a:stretch>
              </a:blipFill>
            </p:spPr>
            <p:txBody>
              <a:bodyPr/>
              <a:lstStyle/>
              <a:p>
                <a:r>
                  <a:rPr lang="en-US">
                    <a:noFill/>
                  </a:rPr>
                  <a:t> </a:t>
                </a:r>
              </a:p>
            </p:txBody>
          </p:sp>
        </mc:Fallback>
      </mc:AlternateContent>
      <p:cxnSp>
        <p:nvCxnSpPr>
          <p:cNvPr id="163" name="Straight Connector 162"/>
          <p:cNvCxnSpPr/>
          <p:nvPr/>
        </p:nvCxnSpPr>
        <p:spPr bwMode="auto">
          <a:xfrm>
            <a:off x="6635115" y="9563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166" name="Straight Connector 165"/>
          <p:cNvCxnSpPr/>
          <p:nvPr/>
        </p:nvCxnSpPr>
        <p:spPr bwMode="auto">
          <a:xfrm flipV="1">
            <a:off x="6947379" y="395205"/>
            <a:ext cx="0" cy="1549800"/>
          </a:xfrm>
          <a:prstGeom prst="line">
            <a:avLst/>
          </a:prstGeom>
          <a:noFill/>
          <a:ln w="9525" cap="sq" cmpd="sng" algn="ctr">
            <a:solidFill>
              <a:srgbClr val="66FF33"/>
            </a:solidFill>
            <a:prstDash val="solid"/>
            <a:round/>
            <a:headEnd type="none" w="med" len="med"/>
            <a:tailEnd type="none" w="med" len="med"/>
          </a:ln>
          <a:effectLst/>
        </p:spPr>
      </p:cxnSp>
      <p:cxnSp>
        <p:nvCxnSpPr>
          <p:cNvPr id="167" name="Straight Connector 166"/>
          <p:cNvCxnSpPr/>
          <p:nvPr/>
        </p:nvCxnSpPr>
        <p:spPr bwMode="auto">
          <a:xfrm>
            <a:off x="6629400" y="1716405"/>
            <a:ext cx="1905000" cy="0"/>
          </a:xfrm>
          <a:prstGeom prst="line">
            <a:avLst/>
          </a:prstGeom>
          <a:noFill/>
          <a:ln w="31750" cap="sq" cmpd="sng" algn="ctr">
            <a:solidFill>
              <a:srgbClr val="FF0000"/>
            </a:solidFill>
            <a:prstDash val="solid"/>
            <a:round/>
            <a:headEnd type="none" w="med" len="med"/>
            <a:tailEnd type="none" w="med" len="med"/>
          </a:ln>
          <a:effectLst/>
        </p:spPr>
      </p:cxnSp>
      <p:sp>
        <p:nvSpPr>
          <p:cNvPr id="168" name="TextBox 167"/>
          <p:cNvSpPr txBox="1"/>
          <p:nvPr/>
        </p:nvSpPr>
        <p:spPr>
          <a:xfrm rot="5400000">
            <a:off x="7609850" y="2337108"/>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=4</a:t>
            </a:r>
          </a:p>
        </p:txBody>
      </p:sp>
      <p:sp>
        <p:nvSpPr>
          <p:cNvPr id="169" name="TextBox 168"/>
          <p:cNvSpPr txBox="1"/>
          <p:nvPr/>
        </p:nvSpPr>
        <p:spPr>
          <a:xfrm>
            <a:off x="5726430" y="1464945"/>
            <a:ext cx="1173480" cy="461665"/>
          </a:xfrm>
          <a:prstGeom prst="rect">
            <a:avLst/>
          </a:prstGeom>
          <a:noFill/>
        </p:spPr>
        <p:txBody>
          <a:bodyPr wrap="square" rtlCol="0">
            <a:spAutoFit/>
          </a:bodyPr>
          <a:lstStyle/>
          <a:p>
            <a:r>
              <a:rPr lang="en-CA" sz="2400" i="1" dirty="0">
                <a:solidFill>
                  <a:schemeClr val="accent1"/>
                </a:solidFill>
              </a:rPr>
              <a:t>E=20</a:t>
            </a:r>
          </a:p>
        </p:txBody>
      </p:sp>
      <p:cxnSp>
        <p:nvCxnSpPr>
          <p:cNvPr id="215" name="Straight Connector 214"/>
          <p:cNvCxnSpPr/>
          <p:nvPr/>
        </p:nvCxnSpPr>
        <p:spPr bwMode="auto">
          <a:xfrm>
            <a:off x="6629400" y="152781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216" name="Straight Connector 215"/>
          <p:cNvCxnSpPr/>
          <p:nvPr/>
        </p:nvCxnSpPr>
        <p:spPr bwMode="auto">
          <a:xfrm>
            <a:off x="6629400" y="1339215"/>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217" name="Straight Connector 216"/>
          <p:cNvCxnSpPr/>
          <p:nvPr/>
        </p:nvCxnSpPr>
        <p:spPr bwMode="auto">
          <a:xfrm>
            <a:off x="6629400" y="115062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218" name="Straight Connector 217"/>
          <p:cNvCxnSpPr/>
          <p:nvPr/>
        </p:nvCxnSpPr>
        <p:spPr bwMode="auto">
          <a:xfrm>
            <a:off x="6617970" y="384810"/>
            <a:ext cx="1905000" cy="0"/>
          </a:xfrm>
          <a:prstGeom prst="line">
            <a:avLst/>
          </a:prstGeom>
          <a:noFill/>
          <a:ln w="31750" cap="sq" cmpd="sng" algn="ctr">
            <a:solidFill>
              <a:srgbClr val="FF0000"/>
            </a:solidFill>
            <a:prstDash val="solid"/>
            <a:round/>
            <a:headEnd type="none" w="med" len="med"/>
            <a:tailEnd type="none" w="med" len="med"/>
          </a:ln>
          <a:effectLst/>
        </p:spPr>
      </p:cxnSp>
      <p:cxnSp>
        <p:nvCxnSpPr>
          <p:cNvPr id="220" name="Straight Connector 219"/>
          <p:cNvCxnSpPr/>
          <p:nvPr/>
        </p:nvCxnSpPr>
        <p:spPr bwMode="auto">
          <a:xfrm>
            <a:off x="6629400" y="773430"/>
            <a:ext cx="1905000" cy="0"/>
          </a:xfrm>
          <a:prstGeom prst="line">
            <a:avLst/>
          </a:prstGeom>
          <a:noFill/>
          <a:ln w="31750" cap="sq" cmpd="sng" algn="ctr">
            <a:solidFill>
              <a:schemeClr val="accent1"/>
            </a:solidFill>
            <a:prstDash val="solid"/>
            <a:round/>
            <a:headEnd type="none" w="med" len="med"/>
            <a:tailEnd type="none" w="med" len="med"/>
          </a:ln>
          <a:effectLst/>
        </p:spPr>
      </p:cxnSp>
      <p:cxnSp>
        <p:nvCxnSpPr>
          <p:cNvPr id="222" name="Straight Connector 221"/>
          <p:cNvCxnSpPr/>
          <p:nvPr/>
        </p:nvCxnSpPr>
        <p:spPr bwMode="auto">
          <a:xfrm>
            <a:off x="6629400" y="584835"/>
            <a:ext cx="1905000" cy="0"/>
          </a:xfrm>
          <a:prstGeom prst="line">
            <a:avLst/>
          </a:prstGeom>
          <a:noFill/>
          <a:ln w="31750" cap="sq" cmpd="sng" algn="ctr">
            <a:solidFill>
              <a:schemeClr val="accent1"/>
            </a:solidFill>
            <a:prstDash val="solid"/>
            <a:round/>
            <a:headEnd type="none" w="med" len="med"/>
            <a:tailEnd type="none" w="med" len="med"/>
          </a:ln>
          <a:effectLst/>
        </p:spPr>
      </p:cxnSp>
      <p:sp>
        <p:nvSpPr>
          <p:cNvPr id="223" name="TextBox 222"/>
          <p:cNvSpPr txBox="1"/>
          <p:nvPr/>
        </p:nvSpPr>
        <p:spPr>
          <a:xfrm>
            <a:off x="5761482" y="734318"/>
            <a:ext cx="1290828" cy="461665"/>
          </a:xfrm>
          <a:prstGeom prst="rect">
            <a:avLst/>
          </a:prstGeom>
          <a:noFill/>
        </p:spPr>
        <p:txBody>
          <a:bodyPr wrap="square" rtlCol="0">
            <a:spAutoFit/>
          </a:bodyPr>
          <a:lstStyle/>
          <a:p>
            <a:r>
              <a:rPr lang="en-CA" sz="2400" i="1" dirty="0">
                <a:solidFill>
                  <a:schemeClr val="accent1"/>
                </a:solidFill>
              </a:rPr>
              <a:t>E=24</a:t>
            </a:r>
          </a:p>
        </p:txBody>
      </p:sp>
      <p:cxnSp>
        <p:nvCxnSpPr>
          <p:cNvPr id="224" name="Straight Connector 223"/>
          <p:cNvCxnSpPr/>
          <p:nvPr/>
        </p:nvCxnSpPr>
        <p:spPr bwMode="auto">
          <a:xfrm flipV="1">
            <a:off x="8153400" y="395205"/>
            <a:ext cx="0" cy="1549800"/>
          </a:xfrm>
          <a:prstGeom prst="line">
            <a:avLst/>
          </a:prstGeom>
          <a:noFill/>
          <a:ln w="9525" cap="sq" cmpd="sng" algn="ctr">
            <a:solidFill>
              <a:srgbClr val="66FF33"/>
            </a:solidFill>
            <a:prstDash val="solid"/>
            <a:round/>
            <a:headEnd type="none" w="med" len="med"/>
            <a:tailEnd type="none" w="med" len="med"/>
          </a:ln>
          <a:effectLst/>
        </p:spPr>
      </p:cxnSp>
      <p:grpSp>
        <p:nvGrpSpPr>
          <p:cNvPr id="225" name="Group 224"/>
          <p:cNvGrpSpPr/>
          <p:nvPr/>
        </p:nvGrpSpPr>
        <p:grpSpPr>
          <a:xfrm>
            <a:off x="8623779" y="403861"/>
            <a:ext cx="567155" cy="1327784"/>
            <a:chOff x="8610599" y="990599"/>
            <a:chExt cx="567155" cy="741045"/>
          </a:xfrm>
        </p:grpSpPr>
        <p:sp>
          <p:nvSpPr>
            <p:cNvPr id="226" name="Left Brace 225"/>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27" name="Rectangle 226"/>
            <p:cNvSpPr/>
            <p:nvPr/>
          </p:nvSpPr>
          <p:spPr>
            <a:xfrm>
              <a:off x="8839200" y="1212566"/>
              <a:ext cx="338554" cy="257658"/>
            </a:xfrm>
            <a:prstGeom prst="rect">
              <a:avLst/>
            </a:prstGeom>
          </p:spPr>
          <p:txBody>
            <a:bodyPr wrap="none">
              <a:spAutoFit/>
            </a:bodyPr>
            <a:lstStyle/>
            <a:p>
              <a:r>
                <a:rPr lang="en-CA" sz="2400" i="1" dirty="0">
                  <a:solidFill>
                    <a:schemeClr val="accent1"/>
                  </a:solidFill>
                </a:rPr>
                <a:t>7</a:t>
              </a:r>
              <a:endParaRPr lang="en-CA" sz="2400" dirty="0">
                <a:solidFill>
                  <a:schemeClr val="accent1"/>
                </a:solidFill>
              </a:endParaRPr>
            </a:p>
          </p:txBody>
        </p:sp>
      </p:grpSp>
      <p:sp>
        <p:nvSpPr>
          <p:cNvPr id="228" name="TextBox 227"/>
          <p:cNvSpPr txBox="1"/>
          <p:nvPr/>
        </p:nvSpPr>
        <p:spPr>
          <a:xfrm>
            <a:off x="5772912" y="152400"/>
            <a:ext cx="1290828" cy="461665"/>
          </a:xfrm>
          <a:prstGeom prst="rect">
            <a:avLst/>
          </a:prstGeom>
          <a:noFill/>
        </p:spPr>
        <p:txBody>
          <a:bodyPr wrap="square" rtlCol="0">
            <a:spAutoFit/>
          </a:bodyPr>
          <a:lstStyle/>
          <a:p>
            <a:r>
              <a:rPr lang="en-CA" sz="2400" i="1" dirty="0">
                <a:solidFill>
                  <a:schemeClr val="accent1"/>
                </a:solidFill>
              </a:rPr>
              <a:t>E=27</a:t>
            </a:r>
          </a:p>
        </p:txBody>
      </p:sp>
      <p:sp>
        <p:nvSpPr>
          <p:cNvPr id="231" name="TextBox 230"/>
          <p:cNvSpPr txBox="1"/>
          <p:nvPr/>
        </p:nvSpPr>
        <p:spPr>
          <a:xfrm rot="5400000">
            <a:off x="6393649" y="2300912"/>
            <a:ext cx="1173480" cy="461665"/>
          </a:xfrm>
          <a:prstGeom prst="rect">
            <a:avLst/>
          </a:prstGeom>
          <a:noFill/>
        </p:spPr>
        <p:txBody>
          <a:bodyPr wrap="square" rtlCol="0">
            <a:spAutoFit/>
          </a:bodyPr>
          <a:lstStyle/>
          <a:p>
            <a:r>
              <a:rPr lang="en-CA" sz="2400" i="1" dirty="0">
                <a:solidFill>
                  <a:srgbClr val="66FF33"/>
                </a:solidFill>
              </a:rPr>
              <a:t>w</a:t>
            </a:r>
            <a:r>
              <a:rPr lang="en-CA" sz="2400" i="1" baseline="-25000" dirty="0">
                <a:solidFill>
                  <a:srgbClr val="66FF33"/>
                </a:solidFill>
              </a:rPr>
              <a:t>2</a:t>
            </a:r>
            <a:r>
              <a:rPr lang="en-CA" sz="2400" i="1" dirty="0">
                <a:solidFill>
                  <a:srgbClr val="66FF33"/>
                </a:solidFill>
              </a:rPr>
              <a:t>=3</a:t>
            </a:r>
          </a:p>
        </p:txBody>
      </p:sp>
      <p:cxnSp>
        <p:nvCxnSpPr>
          <p:cNvPr id="233" name="Straight Connector 232"/>
          <p:cNvCxnSpPr/>
          <p:nvPr/>
        </p:nvCxnSpPr>
        <p:spPr bwMode="auto">
          <a:xfrm flipV="1">
            <a:off x="6858000" y="384810"/>
            <a:ext cx="1295400" cy="1334126"/>
          </a:xfrm>
          <a:prstGeom prst="line">
            <a:avLst/>
          </a:prstGeom>
          <a:noFill/>
          <a:ln w="31750" cap="sq" cmpd="sng" algn="ctr">
            <a:solidFill>
              <a:srgbClr val="FFFF66"/>
            </a:solidFill>
            <a:prstDash val="solid"/>
            <a:round/>
            <a:headEnd type="none" w="med" len="med"/>
            <a:tailEnd type="none" w="med" len="med"/>
          </a:ln>
          <a:effectLst/>
        </p:spPr>
      </p:cxnSp>
      <p:sp>
        <p:nvSpPr>
          <p:cNvPr id="234" name="Oval 233"/>
          <p:cNvSpPr>
            <a:spLocks noChangeAspect="1"/>
          </p:cNvSpPr>
          <p:nvPr/>
        </p:nvSpPr>
        <p:spPr>
          <a:xfrm>
            <a:off x="6840855" y="1609725"/>
            <a:ext cx="216000" cy="21600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nvGrpSpPr>
          <p:cNvPr id="235" name="Group 234"/>
          <p:cNvGrpSpPr/>
          <p:nvPr/>
        </p:nvGrpSpPr>
        <p:grpSpPr>
          <a:xfrm>
            <a:off x="6635115" y="97155"/>
            <a:ext cx="2622561" cy="1579245"/>
            <a:chOff x="6635115" y="152400"/>
            <a:chExt cx="2622561" cy="1579245"/>
          </a:xfrm>
        </p:grpSpPr>
        <p:grpSp>
          <p:nvGrpSpPr>
            <p:cNvPr id="236" name="Group 235"/>
            <p:cNvGrpSpPr/>
            <p:nvPr/>
          </p:nvGrpSpPr>
          <p:grpSpPr>
            <a:xfrm>
              <a:off x="8305800" y="158115"/>
              <a:ext cx="951876" cy="1573530"/>
              <a:chOff x="8610599" y="990599"/>
              <a:chExt cx="951876" cy="741045"/>
            </a:xfrm>
          </p:grpSpPr>
          <p:sp>
            <p:nvSpPr>
              <p:cNvPr id="239" name="Left Brace 238"/>
              <p:cNvSpPr/>
              <p:nvPr/>
            </p:nvSpPr>
            <p:spPr bwMode="auto">
              <a:xfrm rot="10800000">
                <a:off x="8610599" y="990599"/>
                <a:ext cx="310515" cy="741045"/>
              </a:xfrm>
              <a:prstGeom prst="leftBrace">
                <a:avLst/>
              </a:prstGeom>
              <a:noFill/>
              <a:ln w="25400" cap="sq" cmpd="sng" algn="ctr">
                <a:solidFill>
                  <a:schemeClr val="accent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40" name="Rectangle 239"/>
              <p:cNvSpPr/>
              <p:nvPr/>
            </p:nvSpPr>
            <p:spPr>
              <a:xfrm>
                <a:off x="8839200" y="1212566"/>
                <a:ext cx="723275" cy="217419"/>
              </a:xfrm>
              <a:prstGeom prst="rect">
                <a:avLst/>
              </a:prstGeom>
            </p:spPr>
            <p:txBody>
              <a:bodyPr wrap="none">
                <a:spAutoFit/>
              </a:bodyPr>
              <a:lstStyle/>
              <a:p>
                <a:r>
                  <a:rPr lang="en-CA" sz="2400" i="1" dirty="0">
                    <a:solidFill>
                      <a:schemeClr val="accent1"/>
                    </a:solidFill>
                  </a:rPr>
                  <a:t>8.06</a:t>
                </a:r>
                <a:endParaRPr lang="en-CA" sz="2400" dirty="0">
                  <a:solidFill>
                    <a:schemeClr val="accent1"/>
                  </a:solidFill>
                </a:endParaRPr>
              </a:p>
            </p:txBody>
          </p:sp>
        </p:grpSp>
        <p:cxnSp>
          <p:nvCxnSpPr>
            <p:cNvPr id="237" name="Straight Connector 236"/>
            <p:cNvCxnSpPr/>
            <p:nvPr/>
          </p:nvCxnSpPr>
          <p:spPr bwMode="auto">
            <a:xfrm flipV="1">
              <a:off x="6858000" y="152400"/>
              <a:ext cx="1295400" cy="1566537"/>
            </a:xfrm>
            <a:prstGeom prst="line">
              <a:avLst/>
            </a:prstGeom>
            <a:noFill/>
            <a:ln w="31750" cap="sq" cmpd="sng" algn="ctr">
              <a:solidFill>
                <a:srgbClr val="FFFF66"/>
              </a:solidFill>
              <a:prstDash val="solid"/>
              <a:round/>
              <a:headEnd type="none" w="med" len="med"/>
              <a:tailEnd type="none" w="med" len="med"/>
            </a:ln>
            <a:effectLst/>
          </p:spPr>
        </p:cxnSp>
        <p:cxnSp>
          <p:nvCxnSpPr>
            <p:cNvPr id="238" name="Straight Connector 237"/>
            <p:cNvCxnSpPr/>
            <p:nvPr/>
          </p:nvCxnSpPr>
          <p:spPr bwMode="auto">
            <a:xfrm>
              <a:off x="6635115" y="158115"/>
              <a:ext cx="1905000" cy="0"/>
            </a:xfrm>
            <a:prstGeom prst="line">
              <a:avLst/>
            </a:prstGeom>
            <a:noFill/>
            <a:ln w="31750" cap="sq" cmpd="sng" algn="ctr">
              <a:solidFill>
                <a:schemeClr val="accent1"/>
              </a:solidFill>
              <a:prstDash val="solid"/>
              <a:round/>
              <a:headEnd type="none" w="med" len="med"/>
              <a:tailEnd type="none" w="med" len="med"/>
            </a:ln>
            <a:effectLst/>
          </p:spPr>
        </p:cxnSp>
      </p:grpSp>
    </p:spTree>
    <p:extLst>
      <p:ext uri="{BB962C8B-B14F-4D97-AF65-F5344CB8AC3E}">
        <p14:creationId xmlns:p14="http://schemas.microsoft.com/office/powerpoint/2010/main" val="7991956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62">
                                            <p:txEl>
                                              <p:pRg st="0" end="0"/>
                                            </p:txEl>
                                          </p:spTgt>
                                        </p:tgtEl>
                                        <p:attrNameLst>
                                          <p:attrName>style.visibility</p:attrName>
                                        </p:attrNameLst>
                                      </p:cBhvr>
                                      <p:to>
                                        <p:strVal val="visible"/>
                                      </p:to>
                                    </p:set>
                                    <p:anim calcmode="lin" valueType="num">
                                      <p:cBhvr additive="base">
                                        <p:cTn id="7" dur="500" fill="hold"/>
                                        <p:tgtEl>
                                          <p:spTgt spid="162">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62">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162">
                                            <p:txEl>
                                              <p:pRg st="1" end="1"/>
                                            </p:txEl>
                                          </p:spTgt>
                                        </p:tgtEl>
                                        <p:attrNameLst>
                                          <p:attrName>style.visibility</p:attrName>
                                        </p:attrNameLst>
                                      </p:cBhvr>
                                      <p:to>
                                        <p:strVal val="visible"/>
                                      </p:to>
                                    </p:set>
                                    <p:anim calcmode="lin" valueType="num">
                                      <p:cBhvr additive="base">
                                        <p:cTn id="11" dur="500" fill="hold"/>
                                        <p:tgtEl>
                                          <p:spTgt spid="162">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16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62">
                                            <p:txEl>
                                              <p:pRg st="2" end="2"/>
                                            </p:txEl>
                                          </p:spTgt>
                                        </p:tgtEl>
                                        <p:attrNameLst>
                                          <p:attrName>style.visibility</p:attrName>
                                        </p:attrNameLst>
                                      </p:cBhvr>
                                      <p:to>
                                        <p:strVal val="visible"/>
                                      </p:to>
                                    </p:set>
                                    <p:anim calcmode="lin" valueType="num">
                                      <p:cBhvr additive="base">
                                        <p:cTn id="17" dur="500" fill="hold"/>
                                        <p:tgtEl>
                                          <p:spTgt spid="162">
                                            <p:txEl>
                                              <p:pRg st="2" end="2"/>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16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162">
                                            <p:txEl>
                                              <p:pRg st="3" end="3"/>
                                            </p:txEl>
                                          </p:spTgt>
                                        </p:tgtEl>
                                        <p:attrNameLst>
                                          <p:attrName>style.visibility</p:attrName>
                                        </p:attrNameLst>
                                      </p:cBhvr>
                                      <p:to>
                                        <p:strVal val="visible"/>
                                      </p:to>
                                    </p:set>
                                    <p:anim calcmode="lin" valueType="num">
                                      <p:cBhvr additive="base">
                                        <p:cTn id="23" dur="500" fill="hold"/>
                                        <p:tgtEl>
                                          <p:spTgt spid="162">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16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nodeType="clickEffect">
                                  <p:stCondLst>
                                    <p:cond delay="0"/>
                                  </p:stCondLst>
                                  <p:childTnLst>
                                    <p:set>
                                      <p:cBhvr>
                                        <p:cTn id="28" dur="1" fill="hold">
                                          <p:stCondLst>
                                            <p:cond delay="0"/>
                                          </p:stCondLst>
                                        </p:cTn>
                                        <p:tgtEl>
                                          <p:spTgt spid="162">
                                            <p:txEl>
                                              <p:pRg st="4" end="4"/>
                                            </p:txEl>
                                          </p:spTgt>
                                        </p:tgtEl>
                                        <p:attrNameLst>
                                          <p:attrName>style.visibility</p:attrName>
                                        </p:attrNameLst>
                                      </p:cBhvr>
                                      <p:to>
                                        <p:strVal val="visible"/>
                                      </p:to>
                                    </p:set>
                                    <p:anim calcmode="lin" valueType="num">
                                      <p:cBhvr additive="base">
                                        <p:cTn id="29" dur="500" fill="hold"/>
                                        <p:tgtEl>
                                          <p:spTgt spid="162">
                                            <p:txEl>
                                              <p:pRg st="4" end="4"/>
                                            </p:txEl>
                                          </p:spTgt>
                                        </p:tgtEl>
                                        <p:attrNameLst>
                                          <p:attrName>ppt_x</p:attrName>
                                        </p:attrNameLst>
                                      </p:cBhvr>
                                      <p:tavLst>
                                        <p:tav tm="0">
                                          <p:val>
                                            <p:strVal val="1+#ppt_w/2"/>
                                          </p:val>
                                        </p:tav>
                                        <p:tav tm="100000">
                                          <p:val>
                                            <p:strVal val="#ppt_x"/>
                                          </p:val>
                                        </p:tav>
                                      </p:tavLst>
                                    </p:anim>
                                    <p:anim calcmode="lin" valueType="num">
                                      <p:cBhvr additive="base">
                                        <p:cTn id="30" dur="500" fill="hold"/>
                                        <p:tgtEl>
                                          <p:spTgt spid="16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235"/>
                                        </p:tgtEl>
                                        <p:attrNameLst>
                                          <p:attrName>style.visibility</p:attrName>
                                        </p:attrNameLst>
                                      </p:cBhvr>
                                      <p:to>
                                        <p:strVal val="visible"/>
                                      </p:to>
                                    </p:set>
                                    <p:anim calcmode="lin" valueType="num">
                                      <p:cBhvr additive="base">
                                        <p:cTn id="35" dur="500" fill="hold"/>
                                        <p:tgtEl>
                                          <p:spTgt spid="235"/>
                                        </p:tgtEl>
                                        <p:attrNameLst>
                                          <p:attrName>ppt_x</p:attrName>
                                        </p:attrNameLst>
                                      </p:cBhvr>
                                      <p:tavLst>
                                        <p:tav tm="0">
                                          <p:val>
                                            <p:strVal val="#ppt_x"/>
                                          </p:val>
                                        </p:tav>
                                        <p:tav tm="100000">
                                          <p:val>
                                            <p:strVal val="#ppt_x"/>
                                          </p:val>
                                        </p:tav>
                                      </p:tavLst>
                                    </p:anim>
                                    <p:anim calcmode="lin" valueType="num">
                                      <p:cBhvr additive="base">
                                        <p:cTn id="36" dur="500" fill="hold"/>
                                        <p:tgtEl>
                                          <p:spTgt spid="235"/>
                                        </p:tgtEl>
                                        <p:attrNameLst>
                                          <p:attrName>ppt_y</p:attrName>
                                        </p:attrNameLst>
                                      </p:cBhvr>
                                      <p:tavLst>
                                        <p:tav tm="0">
                                          <p:val>
                                            <p:strVal val="1+#ppt_h/2"/>
                                          </p:val>
                                        </p:tav>
                                        <p:tav tm="100000">
                                          <p:val>
                                            <p:strVal val="#ppt_y"/>
                                          </p:val>
                                        </p:tav>
                                      </p:tavLst>
                                    </p:anim>
                                  </p:childTnLst>
                                </p:cTn>
                              </p:par>
                              <p:par>
                                <p:cTn id="37" presetID="1" presetClass="exit" presetSubtype="0" fill="hold" nodeType="withEffect">
                                  <p:stCondLst>
                                    <p:cond delay="0"/>
                                  </p:stCondLst>
                                  <p:childTnLst>
                                    <p:set>
                                      <p:cBhvr>
                                        <p:cTn id="38" dur="1" fill="hold">
                                          <p:stCondLst>
                                            <p:cond delay="0"/>
                                          </p:stCondLst>
                                        </p:cTn>
                                        <p:tgtEl>
                                          <p:spTgt spid="225"/>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nodeType="clickEffect">
                                  <p:stCondLst>
                                    <p:cond delay="0"/>
                                  </p:stCondLst>
                                  <p:childTnLst>
                                    <p:set>
                                      <p:cBhvr>
                                        <p:cTn id="42" dur="1" fill="hold">
                                          <p:stCondLst>
                                            <p:cond delay="0"/>
                                          </p:stCondLst>
                                        </p:cTn>
                                        <p:tgtEl>
                                          <p:spTgt spid="162">
                                            <p:txEl>
                                              <p:pRg st="5" end="5"/>
                                            </p:txEl>
                                          </p:spTgt>
                                        </p:tgtEl>
                                        <p:attrNameLst>
                                          <p:attrName>style.visibility</p:attrName>
                                        </p:attrNameLst>
                                      </p:cBhvr>
                                      <p:to>
                                        <p:strVal val="visible"/>
                                      </p:to>
                                    </p:set>
                                    <p:anim calcmode="lin" valueType="num">
                                      <p:cBhvr additive="base">
                                        <p:cTn id="43" dur="500" fill="hold"/>
                                        <p:tgtEl>
                                          <p:spTgt spid="162">
                                            <p:txEl>
                                              <p:pRg st="5" end="5"/>
                                            </p:txEl>
                                          </p:spTgt>
                                        </p:tgtEl>
                                        <p:attrNameLst>
                                          <p:attrName>ppt_x</p:attrName>
                                        </p:attrNameLst>
                                      </p:cBhvr>
                                      <p:tavLst>
                                        <p:tav tm="0">
                                          <p:val>
                                            <p:strVal val="1+#ppt_w/2"/>
                                          </p:val>
                                        </p:tav>
                                        <p:tav tm="100000">
                                          <p:val>
                                            <p:strVal val="#ppt_x"/>
                                          </p:val>
                                        </p:tav>
                                      </p:tavLst>
                                    </p:anim>
                                    <p:anim calcmode="lin" valueType="num">
                                      <p:cBhvr additive="base">
                                        <p:cTn id="44" dur="500" fill="hold"/>
                                        <p:tgtEl>
                                          <p:spTgt spid="162">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9825"/>
            <a:ext cx="8534400" cy="6370975"/>
          </a:xfrm>
          <a:prstGeom prst="rect">
            <a:avLst/>
          </a:prstGeom>
        </p:spPr>
        <p:txBody>
          <a:bodyPr wrap="square">
            <a:spAutoFit/>
          </a:bodyPr>
          <a:lstStyle/>
          <a:p>
            <a:br>
              <a:rPr lang="en-US" sz="2400" dirty="0"/>
            </a:br>
            <a:r>
              <a:rPr lang="en-US" sz="2400" dirty="0"/>
              <a:t>Let X be the vector of random bits given to the </a:t>
            </a:r>
            <a:r>
              <a:rPr lang="en-US" sz="2400" dirty="0" err="1"/>
              <a:t>Fooler</a:t>
            </a:r>
            <a:r>
              <a:rPr lang="en-US" sz="2400" dirty="0"/>
              <a:t>.</a:t>
            </a:r>
            <a:br>
              <a:rPr lang="en-US" sz="2400" dirty="0"/>
            </a:br>
            <a:r>
              <a:rPr lang="en-US" sz="2400" dirty="0"/>
              <a:t>Let F(X) be the fake image produced by the </a:t>
            </a:r>
            <a:r>
              <a:rPr lang="en-US" sz="2400" dirty="0" err="1"/>
              <a:t>Fooler</a:t>
            </a:r>
            <a:r>
              <a:rPr lang="en-US" sz="2400" dirty="0"/>
              <a:t>.</a:t>
            </a:r>
            <a:br>
              <a:rPr lang="en-US" sz="2400" dirty="0"/>
            </a:br>
            <a:r>
              <a:rPr lang="en-US" sz="2400" dirty="0"/>
              <a:t>Let y = D(F(X)) be the probability that the Discriminator thinks that F(X) is art.</a:t>
            </a:r>
            <a:br>
              <a:rPr lang="en-US" sz="2400" dirty="0"/>
            </a:br>
            <a:r>
              <a:rPr lang="en-US" sz="2400" dirty="0"/>
              <a:t>  Assume the </a:t>
            </a:r>
            <a:r>
              <a:rPr lang="en-US" sz="2400" dirty="0" err="1"/>
              <a:t>Fooler</a:t>
            </a:r>
            <a:r>
              <a:rPr lang="en-US" sz="2400" dirty="0"/>
              <a:t> never fools the Discriminator very well so y &lt; 1/3.</a:t>
            </a:r>
            <a:br>
              <a:rPr lang="en-US" sz="2400" dirty="0"/>
            </a:br>
            <a:r>
              <a:rPr lang="en-US" sz="2400" dirty="0"/>
              <a:t>Let E(D(F(X))) be -log(y).  </a:t>
            </a:r>
            <a:br>
              <a:rPr lang="en-US" sz="2400" dirty="0"/>
            </a:br>
            <a:r>
              <a:rPr lang="en-US" sz="2400" dirty="0"/>
              <a:t>    If y = 0.000001 then E(y) = 6, </a:t>
            </a:r>
            <a:r>
              <a:rPr lang="en-US" sz="2400" dirty="0" err="1"/>
              <a:t>ie</a:t>
            </a:r>
            <a:r>
              <a:rPr lang="en-US" sz="2400" dirty="0"/>
              <a:t> not fooled very well.</a:t>
            </a:r>
            <a:br>
              <a:rPr lang="en-US" sz="2400" dirty="0"/>
            </a:br>
            <a:r>
              <a:rPr lang="en-US" sz="2400" dirty="0"/>
              <a:t>    If y = 0.001        then E(y) = 3, fooled a little more.</a:t>
            </a:r>
            <a:br>
              <a:rPr lang="en-US" sz="2400" dirty="0"/>
            </a:br>
            <a:br>
              <a:rPr lang="en-US" sz="2400" dirty="0"/>
            </a:br>
            <a:r>
              <a:rPr lang="en-US" sz="2400" dirty="0"/>
              <a:t>What I implied in the last note was that if X1 and X2 are independent random bits </a:t>
            </a:r>
            <a:br>
              <a:rPr lang="en-US" sz="2400" dirty="0"/>
            </a:br>
            <a:r>
              <a:rPr lang="en-US" sz="2400" dirty="0"/>
              <a:t>then learn by comparing E(D(F(X1)))=6 vs E(D(F(X2)))=3 and making future fake art look more like F(X2).</a:t>
            </a:r>
            <a:br>
              <a:rPr lang="en-US" sz="2400" dirty="0"/>
            </a:br>
            <a:r>
              <a:rPr lang="en-US" sz="2400" dirty="0"/>
              <a:t>But this does not happen.</a:t>
            </a:r>
            <a:br>
              <a:rPr lang="en-US" sz="2400" dirty="0"/>
            </a:br>
            <a:endParaRPr lang="en-CA" sz="2400" dirty="0"/>
          </a:p>
        </p:txBody>
      </p:sp>
    </p:spTree>
    <p:extLst>
      <p:ext uri="{BB962C8B-B14F-4D97-AF65-F5344CB8AC3E}">
        <p14:creationId xmlns:p14="http://schemas.microsoft.com/office/powerpoint/2010/main" val="272867943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cxnSp>
        <p:nvCxnSpPr>
          <p:cNvPr id="91" name="Straight Connector 90"/>
          <p:cNvCxnSpPr/>
          <p:nvPr/>
        </p:nvCxnSpPr>
        <p:spPr bwMode="auto">
          <a:xfrm flipV="1">
            <a:off x="751820" y="5105400"/>
            <a:ext cx="2790854" cy="265114"/>
          </a:xfrm>
          <a:prstGeom prst="line">
            <a:avLst/>
          </a:prstGeom>
          <a:noFill/>
          <a:ln w="12700" cap="sq" cmpd="sng" algn="ctr">
            <a:solidFill>
              <a:srgbClr val="66FF33"/>
            </a:solidFill>
            <a:prstDash val="solid"/>
            <a:round/>
            <a:headEnd type="none" w="med" len="med"/>
            <a:tailEnd type="none" w="med" len="med"/>
          </a:ln>
          <a:effectLst/>
        </p:spPr>
      </p:cxnSp>
      <p:sp>
        <p:nvSpPr>
          <p:cNvPr id="92" name="Text Box 33"/>
          <p:cNvSpPr txBox="1">
            <a:spLocks noChangeArrowheads="1"/>
          </p:cNvSpPr>
          <p:nvPr/>
        </p:nvSpPr>
        <p:spPr bwMode="auto">
          <a:xfrm>
            <a:off x="457200" y="4038600"/>
            <a:ext cx="6858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rPr>
              <a:t>y</a:t>
            </a:r>
            <a:r>
              <a:rPr lang="en-US" altLang="en-US" sz="2800" i="1" baseline="-25000" dirty="0" err="1">
                <a:solidFill>
                  <a:srgbClr val="FF00FF"/>
                </a:solidFill>
                <a:latin typeface="Times New Roman" pitchFamily="18" charset="0"/>
              </a:rPr>
              <a:t>d</a:t>
            </a:r>
            <a:r>
              <a:rPr lang="en-CA"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latin typeface="Times New Roman" pitchFamily="18" charset="0"/>
              </a:rPr>
              <a:t>…</a:t>
            </a:r>
            <a:r>
              <a:rPr lang="en-US" altLang="en-US" sz="2800" i="1" dirty="0">
                <a:solidFill>
                  <a:srgbClr val="FF00FF"/>
                </a:solidFill>
                <a:latin typeface="Times New Roman" pitchFamily="18" charset="0"/>
              </a:rPr>
              <a:t> </a:t>
            </a:r>
            <a:r>
              <a:rPr lang="en-CA" altLang="en-US" sz="2800" dirty="0">
                <a:latin typeface="Times New Roman"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endParaRPr lang="en-CA" altLang="en-US" sz="2800" dirty="0">
              <a:latin typeface="Times New Roman" pitchFamily="18" charset="0"/>
            </a:endParaRPr>
          </a:p>
        </p:txBody>
      </p:sp>
      <p:sp>
        <p:nvSpPr>
          <p:cNvPr id="93" name="Rectangle 92"/>
          <p:cNvSpPr/>
          <p:nvPr/>
        </p:nvSpPr>
        <p:spPr>
          <a:xfrm>
            <a:off x="3304917" y="2362200"/>
            <a:ext cx="5602816" cy="2246769"/>
          </a:xfrm>
          <a:prstGeom prst="rect">
            <a:avLst/>
          </a:prstGeom>
        </p:spPr>
        <p:txBody>
          <a:bodyPr wrap="none">
            <a:spAutoFit/>
          </a:bodyPr>
          <a:lstStyle/>
          <a:p>
            <a:pPr marL="457200" indent="-457200">
              <a:buFont typeface="Arial" panose="020B0604020202020204" pitchFamily="34" charset="0"/>
              <a:buChar char="•"/>
            </a:pPr>
            <a:r>
              <a:rPr lang="en-US" altLang="en-US" i="1" dirty="0" err="1">
                <a:solidFill>
                  <a:srgbClr val="FF00FF"/>
                </a:solidFill>
                <a:sym typeface="Symbol" panose="05050102010706020507" pitchFamily="18" charset="2"/>
              </a:rPr>
              <a:t>y</a:t>
            </a:r>
            <a:r>
              <a:rPr lang="en-US" altLang="en-US" i="1" baseline="-25000" dirty="0" err="1">
                <a:solidFill>
                  <a:srgbClr val="FF00FF"/>
                </a:solidFill>
                <a:sym typeface="Symbol" panose="05050102010706020507" pitchFamily="18" charset="2"/>
              </a:rPr>
              <a:t>d</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is likelihood of rain on day </a:t>
            </a:r>
            <a:r>
              <a:rPr lang="en-CA" altLang="en-US" i="1" dirty="0">
                <a:solidFill>
                  <a:srgbClr val="FF00FF"/>
                </a:solidFill>
                <a:sym typeface="Symbol" panose="05050102010706020507" pitchFamily="18" charset="2"/>
              </a:rPr>
              <a:t>d</a:t>
            </a:r>
            <a:r>
              <a:rPr lang="en-CA" altLang="en-US" dirty="0">
                <a:sym typeface="Symbol" panose="05050102010706020507" pitchFamily="18" charset="2"/>
              </a:rPr>
              <a:t>.</a:t>
            </a:r>
            <a:endParaRPr lang="en-US" altLang="en-US" i="1" dirty="0">
              <a:solidFill>
                <a:srgbClr val="FF00FF"/>
              </a:solidFill>
              <a:sym typeface="Symbol" panose="05050102010706020507" pitchFamily="18" charset="2"/>
            </a:endParaRPr>
          </a:p>
          <a:p>
            <a:pPr marL="457200" indent="-457200">
              <a:buFont typeface="Arial" panose="020B0604020202020204" pitchFamily="34" charset="0"/>
              <a:buChar char="•"/>
            </a:pPr>
            <a:r>
              <a:rPr lang="en-US" altLang="en-US" i="1" dirty="0">
                <a:solidFill>
                  <a:srgbClr val="FF00FF"/>
                </a:solidFill>
                <a:sym typeface="Symbol" panose="05050102010706020507" pitchFamily="18" charset="2"/>
              </a:rPr>
              <a:t>x</a:t>
            </a:r>
            <a:r>
              <a:rPr lang="en-US" altLang="en-US" baseline="-25000" dirty="0">
                <a:solidFill>
                  <a:srgbClr val="FF00FF"/>
                </a:solidFill>
                <a:sym typeface="Symbol" panose="05050102010706020507" pitchFamily="18" charset="2"/>
              </a:rPr>
              <a:t></a:t>
            </a:r>
            <a:r>
              <a:rPr lang="en-US" altLang="en-US" i="1" baseline="-25000" dirty="0">
                <a:solidFill>
                  <a:srgbClr val="FF00FF"/>
                </a:solidFill>
                <a:sym typeface="Symbol" panose="05050102010706020507" pitchFamily="18" charset="2"/>
              </a:rPr>
              <a:t>d</a:t>
            </a:r>
            <a:r>
              <a:rPr lang="en-US" altLang="en-US" i="1" baseline="-25000" dirty="0">
                <a:solidFill>
                  <a:srgbClr val="FF00FF"/>
                </a:solidFill>
              </a:rPr>
              <a:t>,1</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is whether there are clouds.</a:t>
            </a:r>
          </a:p>
          <a:p>
            <a:pPr marL="457200" indent="-457200">
              <a:buFont typeface="Arial" panose="020B0604020202020204" pitchFamily="34" charset="0"/>
              <a:buChar char="•"/>
            </a:pPr>
            <a:r>
              <a:rPr lang="en-US" altLang="en-US" i="1" dirty="0">
                <a:solidFill>
                  <a:srgbClr val="FF00FF"/>
                </a:solidFill>
                <a:sym typeface="Symbol" panose="05050102010706020507" pitchFamily="18" charset="2"/>
              </a:rPr>
              <a:t>x</a:t>
            </a:r>
            <a:r>
              <a:rPr lang="en-US" altLang="en-US" baseline="-25000" dirty="0">
                <a:solidFill>
                  <a:srgbClr val="FF00FF"/>
                </a:solidFill>
                <a:sym typeface="Symbol" panose="05050102010706020507" pitchFamily="18" charset="2"/>
              </a:rPr>
              <a:t></a:t>
            </a:r>
            <a:r>
              <a:rPr lang="en-US" altLang="en-US" i="1" baseline="-25000" dirty="0">
                <a:solidFill>
                  <a:srgbClr val="FF00FF"/>
                </a:solidFill>
                <a:sym typeface="Symbol" panose="05050102010706020507" pitchFamily="18" charset="2"/>
              </a:rPr>
              <a:t>d</a:t>
            </a:r>
            <a:r>
              <a:rPr lang="en-US" altLang="en-US" i="1" baseline="-25000" dirty="0">
                <a:solidFill>
                  <a:srgbClr val="FF00FF"/>
                </a:solidFill>
              </a:rPr>
              <a:t>,2</a:t>
            </a:r>
            <a:r>
              <a:rPr lang="en-US" altLang="en-US" baseline="-25000" dirty="0">
                <a:solidFill>
                  <a:srgbClr val="FF00FF"/>
                </a:solidFill>
                <a:sym typeface="Symbol" panose="05050102010706020507" pitchFamily="18" charset="2"/>
              </a:rPr>
              <a:t> </a:t>
            </a:r>
            <a:r>
              <a:rPr lang="en-CA" altLang="en-US" dirty="0">
                <a:sym typeface="Symbol" panose="05050102010706020507" pitchFamily="18" charset="2"/>
              </a:rPr>
              <a:t> the shirt the man is wearing.</a:t>
            </a:r>
          </a:p>
          <a:p>
            <a:pPr marL="457200" indent="-457200">
              <a:buFont typeface="Arial" panose="020B0604020202020204" pitchFamily="34" charset="0"/>
              <a:buChar char="•"/>
            </a:pPr>
            <a:r>
              <a:rPr lang="en-US" altLang="en-US" i="1" dirty="0">
                <a:solidFill>
                  <a:srgbClr val="66FF33"/>
                </a:solidFill>
              </a:rPr>
              <a:t>w</a:t>
            </a:r>
            <a:r>
              <a:rPr lang="en-US" altLang="en-US" i="1" baseline="-25000" dirty="0">
                <a:solidFill>
                  <a:srgbClr val="66FF33"/>
                </a:solidFill>
              </a:rPr>
              <a:t>1</a:t>
            </a:r>
            <a:r>
              <a:rPr lang="en-US" altLang="en-US" i="1" dirty="0">
                <a:solidFill>
                  <a:srgbClr val="FF00FF"/>
                </a:solidFill>
              </a:rPr>
              <a:t> </a:t>
            </a:r>
            <a:r>
              <a:rPr lang="en-CA" altLang="en-US" dirty="0">
                <a:sym typeface="Symbol" panose="05050102010706020507" pitchFamily="18" charset="2"/>
              </a:rPr>
              <a:t>and </a:t>
            </a:r>
            <a:r>
              <a:rPr lang="en-US" altLang="en-US" i="1" dirty="0">
                <a:solidFill>
                  <a:srgbClr val="66FF33"/>
                </a:solidFill>
              </a:rPr>
              <a:t>w</a:t>
            </a:r>
            <a:r>
              <a:rPr lang="en-US" altLang="en-US" i="1" baseline="-25000" dirty="0">
                <a:solidFill>
                  <a:srgbClr val="66FF33"/>
                </a:solidFill>
              </a:rPr>
              <a:t>2  </a:t>
            </a:r>
            <a:r>
              <a:rPr lang="en-CA" altLang="en-US" dirty="0">
                <a:sym typeface="Symbol" panose="05050102010706020507" pitchFamily="18" charset="2"/>
              </a:rPr>
              <a:t>are their level of effect</a:t>
            </a:r>
            <a:br>
              <a:rPr lang="en-CA" altLang="en-US" dirty="0">
                <a:sym typeface="Symbol" panose="05050102010706020507" pitchFamily="18" charset="2"/>
              </a:rPr>
            </a:br>
            <a:r>
              <a:rPr lang="en-CA" altLang="en-US" dirty="0">
                <a:sym typeface="Symbol" panose="05050102010706020507" pitchFamily="18" charset="2"/>
              </a:rPr>
              <a:t>                                           on rain.</a:t>
            </a:r>
            <a:endParaRPr lang="en-CA" dirty="0"/>
          </a:p>
        </p:txBody>
      </p:sp>
      <p:sp>
        <p:nvSpPr>
          <p:cNvPr id="95" name="Rectangle 94"/>
          <p:cNvSpPr/>
          <p:nvPr/>
        </p:nvSpPr>
        <p:spPr>
          <a:xfrm>
            <a:off x="8655508" y="3124200"/>
            <a:ext cx="412292" cy="707886"/>
          </a:xfrm>
          <a:prstGeom prst="rect">
            <a:avLst/>
          </a:prstGeom>
        </p:spPr>
        <p:txBody>
          <a:bodyPr wrap="none">
            <a:spAutoFit/>
          </a:bodyPr>
          <a:lstStyle/>
          <a:p>
            <a:r>
              <a:rPr lang="en-CA" altLang="en-US" sz="4000" dirty="0">
                <a:solidFill>
                  <a:srgbClr val="FF0000"/>
                </a:solidFill>
                <a:sym typeface="Symbol" panose="05050102010706020507" pitchFamily="18" charset="2"/>
              </a:rPr>
              <a:t>?</a:t>
            </a:r>
            <a:endParaRPr lang="en-CA" sz="4000" dirty="0">
              <a:solidFill>
                <a:srgbClr val="FF0000"/>
              </a:solidFill>
            </a:endParaRPr>
          </a:p>
        </p:txBody>
      </p:sp>
      <p:sp>
        <p:nvSpPr>
          <p:cNvPr id="2" name="Rectangle 1"/>
          <p:cNvSpPr/>
          <p:nvPr/>
        </p:nvSpPr>
        <p:spPr>
          <a:xfrm>
            <a:off x="1473301" y="2296180"/>
            <a:ext cx="1269899" cy="523220"/>
          </a:xfrm>
          <a:prstGeom prst="rect">
            <a:avLst/>
          </a:prstGeom>
        </p:spPr>
        <p:txBody>
          <a:bodyPr wrap="none">
            <a:spAutoFit/>
          </a:bodyPr>
          <a:lstStyle/>
          <a:p>
            <a:r>
              <a:rPr lang="en-US" altLang="en-US" dirty="0">
                <a:sym typeface="Symbol" panose="05050102010706020507" pitchFamily="18" charset="2"/>
              </a:rPr>
              <a:t>Maybe </a:t>
            </a:r>
          </a:p>
        </p:txBody>
      </p:sp>
      <p:pic>
        <p:nvPicPr>
          <p:cNvPr id="30" name="Picture 2" descr="Image result for man in raincoat with clouds"/>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837811" y="4702198"/>
            <a:ext cx="3620390" cy="2039657"/>
          </a:xfrm>
          <a:prstGeom prst="rect">
            <a:avLst/>
          </a:prstGeom>
          <a:noFill/>
          <a:extLst>
            <a:ext uri="{909E8E84-426E-40DD-AFC4-6F175D3DCCD1}">
              <a14:hiddenFill xmlns:a14="http://schemas.microsoft.com/office/drawing/2010/main">
                <a:solidFill>
                  <a:srgbClr val="FFFFFF"/>
                </a:solidFill>
              </a14:hiddenFill>
            </a:ext>
          </a:extLst>
        </p:spPr>
      </p:pic>
      <mc:AlternateContent xmlns:mc="http://schemas.openxmlformats.org/markup-compatibility/2006" xmlns:a14="http://schemas.microsoft.com/office/drawing/2010/main">
        <mc:Choice Requires="a14">
          <p:sp>
            <p:nvSpPr>
              <p:cNvPr id="3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3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33072618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
                                        </p:tgtEl>
                                        <p:attrNameLst>
                                          <p:attrName>style.visibility</p:attrName>
                                        </p:attrNameLst>
                                      </p:cBhvr>
                                      <p:to>
                                        <p:strVal val="visible"/>
                                      </p:to>
                                    </p:set>
                                    <p:anim calcmode="lin" valueType="num">
                                      <p:cBhvr additive="base">
                                        <p:cTn id="7" dur="500" fill="hold"/>
                                        <p:tgtEl>
                                          <p:spTgt spid="30"/>
                                        </p:tgtEl>
                                        <p:attrNameLst>
                                          <p:attrName>ppt_x</p:attrName>
                                        </p:attrNameLst>
                                      </p:cBhvr>
                                      <p:tavLst>
                                        <p:tav tm="0">
                                          <p:val>
                                            <p:strVal val="0-#ppt_w/2"/>
                                          </p:val>
                                        </p:tav>
                                        <p:tav tm="100000">
                                          <p:val>
                                            <p:strVal val="#ppt_x"/>
                                          </p:val>
                                        </p:tav>
                                      </p:tavLst>
                                    </p:anim>
                                    <p:anim calcmode="lin" valueType="num">
                                      <p:cBhvr additive="base">
                                        <p:cTn id="8"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304800" y="29825"/>
            <a:ext cx="8534400" cy="5262979"/>
          </a:xfrm>
          <a:prstGeom prst="rect">
            <a:avLst/>
          </a:prstGeom>
        </p:spPr>
        <p:txBody>
          <a:bodyPr wrap="square">
            <a:spAutoFit/>
          </a:bodyPr>
          <a:lstStyle/>
          <a:p>
            <a:r>
              <a:rPr lang="en-US" sz="2400" dirty="0"/>
              <a:t>Let e=epsilon be small change </a:t>
            </a:r>
            <a:br>
              <a:rPr lang="en-US" sz="2400" dirty="0"/>
            </a:br>
            <a:r>
              <a:rPr lang="en-US" sz="2400" dirty="0"/>
              <a:t>Let [</a:t>
            </a:r>
            <a:r>
              <a:rPr lang="en-US" sz="2400" dirty="0" err="1"/>
              <a:t>F+e</a:t>
            </a:r>
            <a:r>
              <a:rPr lang="en-US" sz="2400" dirty="0"/>
              <a:t>*</a:t>
            </a:r>
            <a:r>
              <a:rPr lang="en-US" sz="2400" dirty="0" err="1"/>
              <a:t>w_i</a:t>
            </a:r>
            <a:r>
              <a:rPr lang="en-US" sz="2400" dirty="0"/>
              <a:t>] be F with its weights </a:t>
            </a:r>
            <a:r>
              <a:rPr lang="en-US" sz="2400" dirty="0" err="1"/>
              <a:t>w_i</a:t>
            </a:r>
            <a:r>
              <a:rPr lang="en-US" sz="2400" dirty="0"/>
              <a:t> increased by e. </a:t>
            </a:r>
            <a:br>
              <a:rPr lang="en-US" sz="2400" dirty="0"/>
            </a:br>
            <a:r>
              <a:rPr lang="en-US" sz="2400" dirty="0"/>
              <a:t>   </a:t>
            </a:r>
            <a:r>
              <a:rPr lang="en-US" sz="2400" dirty="0" err="1"/>
              <a:t>ie</a:t>
            </a:r>
            <a:r>
              <a:rPr lang="en-US" sz="2400" dirty="0"/>
              <a:t> F is considered to be a vector of its current weights</a:t>
            </a:r>
            <a:br>
              <a:rPr lang="en-US" sz="2400" dirty="0"/>
            </a:br>
            <a:r>
              <a:rPr lang="en-US" sz="2400" dirty="0"/>
              <a:t>   and </a:t>
            </a:r>
            <a:r>
              <a:rPr lang="en-US" sz="2400" dirty="0" err="1"/>
              <a:t>w_i</a:t>
            </a:r>
            <a:r>
              <a:rPr lang="en-US" sz="2400" dirty="0"/>
              <a:t> is considered a basis vector &lt;0,0,...,0,1,0,0,...&gt; with a 1 at index </a:t>
            </a:r>
            <a:r>
              <a:rPr lang="en-US" sz="2400" dirty="0" err="1"/>
              <a:t>i</a:t>
            </a:r>
            <a:br>
              <a:rPr lang="en-US" sz="2400" dirty="0"/>
            </a:br>
            <a:r>
              <a:rPr lang="en-US" sz="2400" dirty="0"/>
              <a:t>Now suppose</a:t>
            </a:r>
            <a:br>
              <a:rPr lang="en-US" sz="2400" dirty="0"/>
            </a:br>
            <a:r>
              <a:rPr lang="en-US" sz="2400" dirty="0"/>
              <a:t>E(D(F(X))) = 6</a:t>
            </a:r>
            <a:br>
              <a:rPr lang="en-US" sz="2400" dirty="0"/>
            </a:br>
            <a:r>
              <a:rPr lang="en-US" sz="2400" dirty="0"/>
              <a:t>E(D([</a:t>
            </a:r>
            <a:r>
              <a:rPr lang="en-US" sz="2400" dirty="0" err="1"/>
              <a:t>F+e</a:t>
            </a:r>
            <a:r>
              <a:rPr lang="en-US" sz="2400" dirty="0"/>
              <a:t>*</a:t>
            </a:r>
            <a:r>
              <a:rPr lang="en-US" sz="2400" dirty="0" err="1"/>
              <a:t>w_i</a:t>
            </a:r>
            <a:r>
              <a:rPr lang="en-US" sz="2400" dirty="0"/>
              <a:t>](X))) = 6 + 5*e </a:t>
            </a:r>
            <a:br>
              <a:rPr lang="en-US" sz="2400" dirty="0"/>
            </a:br>
            <a:r>
              <a:rPr lang="en-US" sz="2400" dirty="0"/>
              <a:t>E(D([</a:t>
            </a:r>
            <a:r>
              <a:rPr lang="en-US" sz="2400" dirty="0" err="1"/>
              <a:t>F+e</a:t>
            </a:r>
            <a:r>
              <a:rPr lang="en-US" sz="2400" dirty="0"/>
              <a:t>*</a:t>
            </a:r>
            <a:r>
              <a:rPr lang="en-US" sz="2400" dirty="0" err="1"/>
              <a:t>w_j</a:t>
            </a:r>
            <a:r>
              <a:rPr lang="en-US" sz="2400" dirty="0"/>
              <a:t>](X))) = 6  - 7*e </a:t>
            </a:r>
            <a:br>
              <a:rPr lang="en-US" sz="2400" dirty="0"/>
            </a:br>
            <a:r>
              <a:rPr lang="en-US" sz="2400" dirty="0"/>
              <a:t>Then the </a:t>
            </a:r>
            <a:r>
              <a:rPr lang="en-US" sz="2400" dirty="0" err="1"/>
              <a:t>Fooler</a:t>
            </a:r>
            <a:r>
              <a:rPr lang="en-US" sz="2400" dirty="0"/>
              <a:t> learns by updating its weights.</a:t>
            </a:r>
            <a:br>
              <a:rPr lang="en-US" sz="2400" dirty="0"/>
            </a:br>
            <a:r>
              <a:rPr lang="en-US" sz="2400" dirty="0"/>
              <a:t>F = F - 5e*</a:t>
            </a:r>
            <a:r>
              <a:rPr lang="en-US" sz="2400" dirty="0" err="1"/>
              <a:t>w_i</a:t>
            </a:r>
            <a:r>
              <a:rPr lang="en-US" sz="2400" dirty="0"/>
              <a:t> + 7e*</a:t>
            </a:r>
            <a:r>
              <a:rPr lang="en-US" sz="2400" dirty="0" err="1"/>
              <a:t>w_j</a:t>
            </a:r>
            <a:br>
              <a:rPr lang="en-US" sz="2400" dirty="0"/>
            </a:br>
            <a:br>
              <a:rPr lang="en-US" sz="2400" dirty="0"/>
            </a:br>
            <a:r>
              <a:rPr lang="en-US" sz="2400" dirty="0"/>
              <a:t>To do this, when we take the derivative via back propagation,</a:t>
            </a:r>
            <a:br>
              <a:rPr lang="en-US" sz="2400" dirty="0"/>
            </a:br>
            <a:r>
              <a:rPr lang="en-US" sz="2400" dirty="0"/>
              <a:t>we must propagate not just through F but also through D.</a:t>
            </a:r>
            <a:endParaRPr lang="en-CA" sz="2400" dirty="0"/>
          </a:p>
        </p:txBody>
      </p:sp>
    </p:spTree>
    <p:extLst>
      <p:ext uri="{BB962C8B-B14F-4D97-AF65-F5344CB8AC3E}">
        <p14:creationId xmlns:p14="http://schemas.microsoft.com/office/powerpoint/2010/main" val="1676962435"/>
      </p:ext>
    </p:extLst>
  </p:cSld>
  <p:clrMapOvr>
    <a:masterClrMapping/>
  </p:clrMapOvr>
</p:sld>
</file>

<file path=ppt/slides/slide5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051" name="Object 4"/>
          <p:cNvGraphicFramePr>
            <a:graphicFrameLocks noChangeAspect="1"/>
          </p:cNvGraphicFramePr>
          <p:nvPr/>
        </p:nvGraphicFramePr>
        <p:xfrm>
          <a:off x="4514850" y="2635250"/>
          <a:ext cx="112713" cy="214313"/>
        </p:xfrm>
        <a:graphic>
          <a:graphicData uri="http://schemas.openxmlformats.org/presentationml/2006/ole">
            <mc:AlternateContent xmlns:mc="http://schemas.openxmlformats.org/markup-compatibility/2006">
              <mc:Choice xmlns:v="urn:schemas-microsoft-com:vml" Requires="v">
                <p:oleObj spid="_x0000_s10345" name="Equation" r:id="rId4" imgW="114151" imgH="215619" progId="Equation.3">
                  <p:embed/>
                </p:oleObj>
              </mc:Choice>
              <mc:Fallback>
                <p:oleObj name="Equation" r:id="rId4" imgW="114151" imgH="215619" progId="Equation.3">
                  <p:embed/>
                  <p:pic>
                    <p:nvPicPr>
                      <p:cNvPr id="2051" name="Object 4"/>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514850" y="2635250"/>
                        <a:ext cx="112713" cy="214313"/>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575502" name="Text Box 14"/>
          <p:cNvSpPr txBox="1">
            <a:spLocks noChangeArrowheads="1"/>
          </p:cNvSpPr>
          <p:nvPr/>
        </p:nvSpPr>
        <p:spPr bwMode="auto">
          <a:xfrm>
            <a:off x="4191000" y="381000"/>
            <a:ext cx="6172200" cy="5078313"/>
          </a:xfrm>
          <a:prstGeom prst="rect">
            <a:avLst/>
          </a:prstGeom>
          <a:noFill/>
          <a:ln w="38100" cap="sq">
            <a:noFill/>
            <a:miter lim="800000"/>
            <a:headEnd/>
            <a:tailEnd/>
          </a:ln>
          <a:effectLst/>
        </p:spPr>
        <p:txBody>
          <a:bodyPr wrap="square" lIns="274320" rIns="274320">
            <a:spAutoFit/>
          </a:bodyPr>
          <a:lstStyle/>
          <a:p>
            <a:pPr eaLnBrk="0" hangingPunct="0">
              <a:defRPr/>
            </a:pPr>
            <a:r>
              <a:rPr lang="en-US" sz="3600" dirty="0">
                <a:solidFill>
                  <a:schemeClr val="tx2"/>
                </a:solidFill>
                <a:effectLst>
                  <a:outerShdw blurRad="38100" dist="38100" dir="2700000" algn="tl">
                    <a:srgbClr val="000000"/>
                  </a:outerShdw>
                </a:effectLst>
                <a:latin typeface="+mj-lt"/>
              </a:rPr>
              <a:t>            Intro</a:t>
            </a:r>
            <a:r>
              <a:rPr lang="en-US" sz="2400" dirty="0">
                <a:solidFill>
                  <a:schemeClr val="tx2"/>
                </a:solidFill>
                <a:effectLst>
                  <a:outerShdw blurRad="38100" dist="38100" dir="2700000" algn="tl">
                    <a:srgbClr val="000000"/>
                  </a:outerShdw>
                </a:effectLst>
              </a:rPr>
              <a:t>  (1:30 </a:t>
            </a:r>
            <a:r>
              <a:rPr lang="en-US" sz="2400" dirty="0" err="1">
                <a:solidFill>
                  <a:schemeClr val="tx2"/>
                </a:solidFill>
                <a:effectLst>
                  <a:outerShdw blurRad="38100" dist="38100" dir="2700000" algn="tl">
                    <a:srgbClr val="000000"/>
                  </a:outerShdw>
                </a:effectLst>
              </a:rPr>
              <a:t>Hr</a:t>
            </a:r>
            <a:r>
              <a:rPr lang="en-US" sz="2400" dirty="0">
                <a:solidFill>
                  <a:schemeClr val="tx2"/>
                </a:solidFill>
                <a:effectLst>
                  <a:outerShdw blurRad="38100" dist="38100" dir="2700000" algn="tl">
                    <a:srgbClr val="000000"/>
                  </a:outerShdw>
                </a:effectLst>
              </a:rPr>
              <a:t>)</a:t>
            </a: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6" action="ppaction://hlinksldjump"/>
              </a:rPr>
              <a:t>Magic</a:t>
            </a:r>
            <a:r>
              <a:rPr lang="en-US" sz="2400" dirty="0">
                <a:effectLst>
                  <a:outerShdw blurRad="38100" dist="38100" dir="2700000" algn="tl">
                    <a:srgbClr val="000000"/>
                  </a:outerShdw>
                </a:effectLst>
              </a:rPr>
              <a:t>, </a:t>
            </a:r>
            <a:r>
              <a:rPr lang="en-US" sz="2400" dirty="0">
                <a:effectLst>
                  <a:outerShdw blurRad="38100" dist="38100" dir="2700000" algn="tl">
                    <a:srgbClr val="000000"/>
                  </a:outerShdw>
                </a:effectLst>
                <a:hlinkClick r:id="rId7" action="ppaction://hlinksldjump"/>
              </a:rPr>
              <a:t>Hopeful</a:t>
            </a:r>
            <a:r>
              <a:rPr lang="en-US" sz="2400" dirty="0">
                <a:effectLst>
                  <a:outerShdw blurRad="38100" dist="38100" dir="2700000" algn="tl">
                    <a:srgbClr val="000000"/>
                  </a:outerShdw>
                </a:effectLst>
              </a:rPr>
              <a:t>, </a:t>
            </a:r>
            <a:r>
              <a:rPr lang="en-US" sz="2400" dirty="0">
                <a:effectLst>
                  <a:outerShdw blurRad="38100" dist="38100" dir="2700000" algn="tl">
                    <a:srgbClr val="000000"/>
                  </a:outerShdw>
                </a:effectLst>
                <a:hlinkClick r:id="rId8" action="ppaction://hlinksldjump"/>
              </a:rPr>
              <a:t>Scary</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9" action="ppaction://hlinksldjump"/>
              </a:rPr>
              <a:t>Overview</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0" action="ppaction://hlinksldjump"/>
              </a:rPr>
              <a:t>Training Data</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 action="ppaction://noaction"/>
              </a:rPr>
              <a:t>Machine</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1" action="ppaction://hlinksldjump"/>
              </a:rPr>
              <a:t>Neural Networks</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2" action="ppaction://hlinksldjump"/>
              </a:rPr>
              <a:t>Error Surface</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3" action="ppaction://hlinksldjump"/>
              </a:rPr>
              <a:t>Learning</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4" action="ppaction://hlinksldjump"/>
              </a:rPr>
              <a:t>Gradient Descent</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5" action="ppaction://hlinksldjump"/>
              </a:rPr>
              <a:t>Generalizing</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6" action="ppaction://hlinksldjump"/>
              </a:rPr>
              <a:t>Singularity</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7" action="ppaction://hlinksldjump"/>
              </a:rPr>
              <a:t>One page per topic</a:t>
            </a:r>
            <a:endParaRPr lang="en-US" sz="2400" dirty="0">
              <a:effectLst>
                <a:outerShdw blurRad="38100" dist="38100" dir="2700000" algn="tl">
                  <a:srgbClr val="000000"/>
                </a:outerShdw>
              </a:effectLst>
            </a:endParaRPr>
          </a:p>
          <a:p>
            <a:pPr marL="800100" lvl="1" indent="-342900" eaLnBrk="0" hangingPunct="0">
              <a:buFont typeface="Arial" panose="020B0604020202020204" pitchFamily="34" charset="0"/>
              <a:buChar char="•"/>
              <a:defRPr/>
            </a:pPr>
            <a:r>
              <a:rPr lang="en-US" sz="2400" dirty="0">
                <a:effectLst>
                  <a:outerShdw blurRad="38100" dist="38100" dir="2700000" algn="tl">
                    <a:srgbClr val="000000"/>
                  </a:outerShdw>
                </a:effectLst>
                <a:hlinkClick r:id="rId18" action="ppaction://hlinksldjump"/>
              </a:rPr>
              <a:t>More Topics</a:t>
            </a:r>
            <a:endParaRPr lang="en-US" sz="2400" dirty="0">
              <a:effectLst>
                <a:outerShdw blurRad="38100" dist="38100" dir="2700000" algn="tl">
                  <a:srgbClr val="000000"/>
                </a:outerShdw>
              </a:effectLst>
            </a:endParaRPr>
          </a:p>
        </p:txBody>
      </p:sp>
      <p:sp>
        <p:nvSpPr>
          <p:cNvPr id="9" name="Rectangle 63"/>
          <p:cNvSpPr>
            <a:spLocks noChangeArrowheads="1"/>
          </p:cNvSpPr>
          <p:nvPr/>
        </p:nvSpPr>
        <p:spPr bwMode="auto">
          <a:xfrm>
            <a:off x="537369" y="76200"/>
            <a:ext cx="40386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 </a:t>
            </a:r>
            <a:br>
              <a:rPr lang="en-US" sz="3600" b="1" dirty="0">
                <a:solidFill>
                  <a:schemeClr val="tx2"/>
                </a:solidFill>
                <a:effectLst>
                  <a:outerShdw blurRad="38100" dist="38100" dir="2700000" algn="tl">
                    <a:srgbClr val="000000"/>
                  </a:outerShdw>
                </a:effectLst>
                <a:latin typeface="Arial Rounded MT Bold" pitchFamily="34" charset="0"/>
                <a:cs typeface="+mn-cs"/>
              </a:rPr>
            </a:b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p:pic>
        <p:nvPicPr>
          <p:cNvPr id="10" name="Picture 8" descr="https://resources.inbenta.com/finger%20me%20AI.png"/>
          <p:cNvPicPr>
            <a:picLocks noChangeAspect="1" noChangeArrowheads="1"/>
          </p:cNvPicPr>
          <p:nvPr/>
        </p:nvPicPr>
        <p:blipFill>
          <a:blip r:embed="rId19">
            <a:extLst>
              <a:ext uri="{28A0092B-C50C-407E-A947-70E740481C1C}">
                <a14:useLocalDpi xmlns:a14="http://schemas.microsoft.com/office/drawing/2010/main" val="0"/>
              </a:ext>
            </a:extLst>
          </a:blip>
          <a:srcRect/>
          <a:stretch>
            <a:fillRect/>
          </a:stretch>
        </p:blipFill>
        <p:spPr bwMode="auto">
          <a:xfrm>
            <a:off x="825294" y="1371600"/>
            <a:ext cx="3462750" cy="1560676"/>
          </a:xfrm>
          <a:prstGeom prst="rect">
            <a:avLst/>
          </a:prstGeom>
          <a:noFill/>
          <a:extLst>
            <a:ext uri="{909E8E84-426E-40DD-AFC4-6F175D3DCCD1}">
              <a14:hiddenFill xmlns:a14="http://schemas.microsoft.com/office/drawing/2010/main">
                <a:solidFill>
                  <a:srgbClr val="FFFFFF"/>
                </a:solidFill>
              </a14:hiddenFill>
            </a:ext>
          </a:extLst>
        </p:spPr>
      </p:pic>
      <p:sp>
        <p:nvSpPr>
          <p:cNvPr id="11" name="Rectangle 3"/>
          <p:cNvSpPr>
            <a:spLocks noGrp="1" noChangeArrowheads="1"/>
          </p:cNvSpPr>
          <p:nvPr>
            <p:ph type="subTitle" idx="1"/>
          </p:nvPr>
        </p:nvSpPr>
        <p:spPr>
          <a:xfrm>
            <a:off x="5486400" y="5791200"/>
            <a:ext cx="3124200" cy="609600"/>
          </a:xfrm>
        </p:spPr>
        <p:txBody>
          <a:bodyPr/>
          <a:lstStyle/>
          <a:p>
            <a:pPr>
              <a:defRPr/>
            </a:pPr>
            <a:r>
              <a:rPr lang="en-US" sz="2400" b="1" dirty="0">
                <a:solidFill>
                  <a:schemeClr val="tx2"/>
                </a:solidFill>
              </a:rPr>
              <a:t>Jeff Edmonds</a:t>
            </a:r>
          </a:p>
        </p:txBody>
      </p:sp>
      <p:sp>
        <p:nvSpPr>
          <p:cNvPr id="2" name="Rectangle 1"/>
          <p:cNvSpPr/>
          <p:nvPr/>
        </p:nvSpPr>
        <p:spPr>
          <a:xfrm>
            <a:off x="5334000" y="6324600"/>
            <a:ext cx="4800600" cy="400110"/>
          </a:xfrm>
          <a:prstGeom prst="rect">
            <a:avLst/>
          </a:prstGeom>
        </p:spPr>
        <p:txBody>
          <a:bodyPr wrap="square">
            <a:spAutoFit/>
          </a:bodyPr>
          <a:lstStyle/>
          <a:p>
            <a:r>
              <a:rPr lang="en-CA" sz="2000" dirty="0"/>
              <a:t>www.eecs.yorku.ca/~jeff/courses</a:t>
            </a:r>
          </a:p>
        </p:txBody>
      </p:sp>
      <p:pic>
        <p:nvPicPr>
          <p:cNvPr id="2850" name="Picture 802" descr="Artificial Intelligence Hive (A.I. Hive) "/>
          <p:cNvPicPr>
            <a:picLocks noChangeAspect="1" noChangeArrowheads="1"/>
          </p:cNvPicPr>
          <p:nvPr/>
        </p:nvPicPr>
        <p:blipFill>
          <a:blip r:embed="rId20">
            <a:extLst>
              <a:ext uri="{28A0092B-C50C-407E-A947-70E740481C1C}">
                <a14:useLocalDpi xmlns:a14="http://schemas.microsoft.com/office/drawing/2010/main" val="0"/>
              </a:ext>
            </a:extLst>
          </a:blip>
          <a:srcRect/>
          <a:stretch>
            <a:fillRect/>
          </a:stretch>
        </p:blipFill>
        <p:spPr bwMode="auto">
          <a:xfrm>
            <a:off x="76200" y="5420284"/>
            <a:ext cx="4960938" cy="1379466"/>
          </a:xfrm>
          <a:prstGeom prst="rect">
            <a:avLst/>
          </a:prstGeom>
          <a:noFill/>
          <a:extLst>
            <a:ext uri="{909E8E84-426E-40DD-AFC4-6F175D3DCCD1}">
              <a14:hiddenFill xmlns:a14="http://schemas.microsoft.com/office/drawing/2010/main">
                <a:solidFill>
                  <a:srgbClr val="FFFFFF"/>
                </a:solidFill>
              </a14:hiddenFill>
            </a:ext>
          </a:extLst>
        </p:spPr>
      </p:pic>
      <p:pic>
        <p:nvPicPr>
          <p:cNvPr id="2857" name="Picture 809" descr="Image may contain: 1 person, indoor"/>
          <p:cNvPicPr>
            <a:picLocks noChangeAspect="1" noChangeArrowheads="1"/>
          </p:cNvPicPr>
          <p:nvPr/>
        </p:nvPicPr>
        <p:blipFill>
          <a:blip r:embed="rId21" cstate="print">
            <a:extLst>
              <a:ext uri="{28A0092B-C50C-407E-A947-70E740481C1C}">
                <a14:useLocalDpi xmlns:a14="http://schemas.microsoft.com/office/drawing/2010/main" val="0"/>
              </a:ext>
            </a:extLst>
          </a:blip>
          <a:srcRect/>
          <a:stretch>
            <a:fillRect/>
          </a:stretch>
        </p:blipFill>
        <p:spPr bwMode="auto">
          <a:xfrm>
            <a:off x="1314489" y="2975091"/>
            <a:ext cx="2484361" cy="240237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36761894"/>
      </p:ext>
    </p:extLst>
  </p:cSld>
  <p:clrMapOvr>
    <a:masterClrMapping/>
  </p:clrMapOvr>
  <p:transition/>
</p:sld>
</file>

<file path=ppt/slides/slide5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grpSp>
        <p:nvGrpSpPr>
          <p:cNvPr id="2" name="Group 1">
            <a:extLst>
              <a:ext uri="{FF2B5EF4-FFF2-40B4-BE49-F238E27FC236}">
                <a16:creationId xmlns:a16="http://schemas.microsoft.com/office/drawing/2014/main" id="{8C3A1355-E2C1-4838-8B9B-971F4184C597}"/>
              </a:ext>
            </a:extLst>
          </p:cNvPr>
          <p:cNvGrpSpPr/>
          <p:nvPr/>
        </p:nvGrpSpPr>
        <p:grpSpPr>
          <a:xfrm>
            <a:off x="829192" y="1318796"/>
            <a:ext cx="8086208" cy="891004"/>
            <a:chOff x="829192" y="4744760"/>
            <a:chExt cx="8086208" cy="891004"/>
          </a:xfrm>
        </p:grpSpPr>
        <mc:AlternateContent xmlns:mc="http://schemas.openxmlformats.org/markup-compatibility/2006" xmlns:a14="http://schemas.microsoft.com/office/drawing/2010/main">
          <mc:Choice Requires="a14">
            <p:sp>
              <p:nvSpPr>
                <p:cNvPr id="27" name="Rectangle 26"/>
                <p:cNvSpPr/>
                <p:nvPr/>
              </p:nvSpPr>
              <p:spPr>
                <a:xfrm>
                  <a:off x="829192" y="474476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7" name="Rectangle 26"/>
                <p:cNvSpPr>
                  <a:spLocks noRot="1" noChangeAspect="1" noMove="1" noResize="1" noEditPoints="1" noAdjustHandles="1" noChangeArrowheads="1" noChangeShapeType="1" noTextEdit="1"/>
                </p:cNvSpPr>
                <p:nvPr/>
              </p:nvSpPr>
              <p:spPr>
                <a:xfrm>
                  <a:off x="829192" y="4744760"/>
                  <a:ext cx="8086208" cy="523220"/>
                </a:xfrm>
                <a:prstGeom prst="rect">
                  <a:avLst/>
                </a:prstGeom>
                <a:blipFill>
                  <a:blip r:embed="rId3"/>
                  <a:stretch>
                    <a:fillRect t="-11628" b="-31395"/>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28" name="Rectangle 27"/>
                <p:cNvSpPr/>
                <p:nvPr/>
              </p:nvSpPr>
              <p:spPr>
                <a:xfrm>
                  <a:off x="2729737" y="5105400"/>
                  <a:ext cx="4643557" cy="530364"/>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bits</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describing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28" name="Rectangle 27"/>
                <p:cNvSpPr>
                  <a:spLocks noRot="1" noChangeAspect="1" noMove="1" noResize="1" noEditPoints="1" noAdjustHandles="1" noChangeArrowheads="1" noChangeShapeType="1" noTextEdit="1"/>
                </p:cNvSpPr>
                <p:nvPr/>
              </p:nvSpPr>
              <p:spPr>
                <a:xfrm>
                  <a:off x="2729737" y="5105400"/>
                  <a:ext cx="4643557" cy="530364"/>
                </a:xfrm>
                <a:prstGeom prst="rect">
                  <a:avLst/>
                </a:prstGeom>
                <a:blipFill>
                  <a:blip r:embed="rId4"/>
                  <a:stretch>
                    <a:fillRect t="-12644" b="-28736"/>
                  </a:stretch>
                </a:blipFill>
              </p:spPr>
              <p:txBody>
                <a:bodyPr/>
                <a:lstStyle/>
                <a:p>
                  <a:r>
                    <a:rPr lang="en-US">
                      <a:noFill/>
                    </a:rPr>
                    <a:t> </a:t>
                  </a:r>
                </a:p>
              </p:txBody>
            </p:sp>
          </mc:Fallback>
        </mc:AlternateContent>
      </p:grpSp>
      <p:grpSp>
        <p:nvGrpSpPr>
          <p:cNvPr id="9" name="Group 8"/>
          <p:cNvGrpSpPr/>
          <p:nvPr/>
        </p:nvGrpSpPr>
        <p:grpSpPr>
          <a:xfrm>
            <a:off x="2356970" y="1945020"/>
            <a:ext cx="4501030" cy="669146"/>
            <a:chOff x="2356970" y="1945020"/>
            <a:chExt cx="4501030" cy="669146"/>
          </a:xfrm>
        </p:grpSpPr>
        <mc:AlternateContent xmlns:mc="http://schemas.openxmlformats.org/markup-compatibility/2006" xmlns:a14="http://schemas.microsoft.com/office/drawing/2010/main">
          <mc:Choice Requires="a14">
            <p:sp>
              <p:nvSpPr>
                <p:cNvPr id="29" name="Rectangle 28"/>
                <p:cNvSpPr/>
                <p:nvPr/>
              </p:nvSpPr>
              <p:spPr>
                <a:xfrm>
                  <a:off x="2356970" y="2090946"/>
                  <a:ext cx="4430059" cy="523220"/>
                </a:xfrm>
                <a:prstGeom prst="rect">
                  <a:avLst/>
                </a:prstGeom>
              </p:spPr>
              <p:txBody>
                <a:bodyPr wrap="non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VC-Dimension(</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9" name="Rectangle 28"/>
                <p:cNvSpPr>
                  <a:spLocks noRot="1" noChangeAspect="1" noMove="1" noResize="1" noEditPoints="1" noAdjustHandles="1" noChangeArrowheads="1" noChangeShapeType="1" noTextEdit="1"/>
                </p:cNvSpPr>
                <p:nvPr/>
              </p:nvSpPr>
              <p:spPr>
                <a:xfrm>
                  <a:off x="2356970" y="2090946"/>
                  <a:ext cx="4430059" cy="523220"/>
                </a:xfrm>
                <a:prstGeom prst="rect">
                  <a:avLst/>
                </a:prstGeom>
                <a:blipFill>
                  <a:blip r:embed="rId5"/>
                  <a:stretch>
                    <a:fillRect t="-11628" r="-1240" b="-31395"/>
                  </a:stretch>
                </a:blipFill>
              </p:spPr>
              <p:txBody>
                <a:bodyPr/>
                <a:lstStyle/>
                <a:p>
                  <a:r>
                    <a:rPr lang="en-CA">
                      <a:noFill/>
                    </a:rPr>
                    <a:t> </a:t>
                  </a:r>
                </a:p>
              </p:txBody>
            </p:sp>
          </mc:Fallback>
        </mc:AlternateContent>
        <p:cxnSp>
          <p:nvCxnSpPr>
            <p:cNvPr id="14" name="Straight Connector 13">
              <a:extLst>
                <a:ext uri="{FF2B5EF4-FFF2-40B4-BE49-F238E27FC236}">
                  <a16:creationId xmlns:a16="http://schemas.microsoft.com/office/drawing/2014/main" id="{09C79DA9-B0D9-4B64-B86E-A105BF9B7D6C}"/>
                </a:ext>
              </a:extLst>
            </p:cNvPr>
            <p:cNvCxnSpPr>
              <a:cxnSpLocks/>
            </p:cNvCxnSpPr>
            <p:nvPr/>
          </p:nvCxnSpPr>
          <p:spPr bwMode="auto">
            <a:xfrm>
              <a:off x="2729737" y="1945020"/>
              <a:ext cx="4128263" cy="32742"/>
            </a:xfrm>
            <a:prstGeom prst="line">
              <a:avLst/>
            </a:prstGeom>
            <a:noFill/>
            <a:ln w="12700" cap="sq" cmpd="sng" algn="ctr">
              <a:solidFill>
                <a:schemeClr val="hlink"/>
              </a:solidFill>
              <a:prstDash val="solid"/>
              <a:round/>
              <a:headEnd type="none" w="med" len="med"/>
              <a:tailEnd type="none" w="med" len="med"/>
            </a:ln>
            <a:effectLst/>
          </p:spPr>
        </p:cxnSp>
      </p:grpSp>
    </p:spTree>
    <p:extLst>
      <p:ext uri="{BB962C8B-B14F-4D97-AF65-F5344CB8AC3E}">
        <p14:creationId xmlns:p14="http://schemas.microsoft.com/office/powerpoint/2010/main" val="14755037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additive="base">
                                        <p:cTn id="13" dur="500" fill="hold"/>
                                        <p:tgtEl>
                                          <p:spTgt spid="2"/>
                                        </p:tgtEl>
                                        <p:attrNameLst>
                                          <p:attrName>ppt_x</p:attrName>
                                        </p:attrNameLst>
                                      </p:cBhvr>
                                      <p:tavLst>
                                        <p:tav tm="0">
                                          <p:val>
                                            <p:strVal val="#ppt_x"/>
                                          </p:val>
                                        </p:tav>
                                        <p:tav tm="100000">
                                          <p:val>
                                            <p:strVal val="#ppt_x"/>
                                          </p:val>
                                        </p:tav>
                                      </p:tavLst>
                                    </p:anim>
                                    <p:anim calcmode="lin" valueType="num">
                                      <p:cBhvr additive="base">
                                        <p:cTn id="14" dur="500" fill="hold"/>
                                        <p:tgtEl>
                                          <p:spTgt spid="2"/>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ppt_x"/>
                                          </p:val>
                                        </p:tav>
                                        <p:tav tm="100000">
                                          <p:val>
                                            <p:strVal val="#ppt_x"/>
                                          </p:val>
                                        </p:tav>
                                      </p:tavLst>
                                    </p:anim>
                                    <p:anim calcmode="lin" valueType="num">
                                      <p:cBhvr additive="base">
                                        <p:cTn id="20"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Lst>
  </p:timing>
</p:sld>
</file>

<file path=ppt/slides/slide5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
        <p:nvSpPr>
          <p:cNvPr id="2" name="Oval 1"/>
          <p:cNvSpPr/>
          <p:nvPr/>
        </p:nvSpPr>
        <p:spPr>
          <a:xfrm>
            <a:off x="7467600" y="4114800"/>
            <a:ext cx="675372" cy="228600"/>
          </a:xfrm>
          <a:prstGeom prst="ellipse">
            <a:avLst/>
          </a:prstGeom>
          <a:noFill/>
          <a:ln w="381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77" name="Rectangle 76"/>
              <p:cNvSpPr/>
              <p:nvPr/>
            </p:nvSpPr>
            <p:spPr>
              <a:xfrm>
                <a:off x="829192" y="420118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77" name="Rectangle 76"/>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3"/>
                <a:stretch>
                  <a:fillRect t="-11628" b="-3139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Rectangle 97"/>
              <p:cNvSpPr/>
              <p:nvPr/>
            </p:nvSpPr>
            <p:spPr>
              <a:xfrm>
                <a:off x="-237608" y="4663857"/>
                <a:ext cx="8086208" cy="1446550"/>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0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Vapnik</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CA" sz="2000" b="0" i="0"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Chervonenkis</a:t>
                </a: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sz="20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 of degrees of freedom like dimension.)</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98" name="Rectangle 97"/>
              <p:cNvSpPr>
                <a:spLocks noRot="1" noChangeAspect="1" noMove="1" noResize="1" noEditPoints="1" noAdjustHandles="1" noChangeArrowheads="1" noChangeShapeType="1" noTextEdit="1"/>
              </p:cNvSpPr>
              <p:nvPr/>
            </p:nvSpPr>
            <p:spPr>
              <a:xfrm>
                <a:off x="-237608" y="4663857"/>
                <a:ext cx="8086208" cy="1446550"/>
              </a:xfrm>
              <a:prstGeom prst="rect">
                <a:avLst/>
              </a:prstGeom>
              <a:blipFill>
                <a:blip r:embed="rId4"/>
                <a:stretch>
                  <a:fillRect t="-3376"/>
                </a:stretch>
              </a:blipFill>
            </p:spPr>
            <p:txBody>
              <a:bodyPr/>
              <a:lstStyle/>
              <a:p>
                <a:r>
                  <a:rPr lang="en-CA">
                    <a:noFill/>
                  </a:rPr>
                  <a:t> </a:t>
                </a:r>
              </a:p>
            </p:txBody>
          </p:sp>
        </mc:Fallback>
      </mc:AlternateContent>
      <p:sp>
        <p:nvSpPr>
          <p:cNvPr id="63" name="Rectangle 62"/>
          <p:cNvSpPr/>
          <p:nvPr/>
        </p:nvSpPr>
        <p:spPr>
          <a:xfrm>
            <a:off x="60960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grpSp>
        <p:nvGrpSpPr>
          <p:cNvPr id="64" name="Group 63"/>
          <p:cNvGrpSpPr/>
          <p:nvPr/>
        </p:nvGrpSpPr>
        <p:grpSpPr>
          <a:xfrm>
            <a:off x="6603434" y="5333308"/>
            <a:ext cx="2388166" cy="1442431"/>
            <a:chOff x="6483672" y="5173013"/>
            <a:chExt cx="2388166" cy="1442431"/>
          </a:xfrm>
        </p:grpSpPr>
        <p:grpSp>
          <p:nvGrpSpPr>
            <p:cNvPr id="65" name="Group 64"/>
            <p:cNvGrpSpPr/>
            <p:nvPr/>
          </p:nvGrpSpPr>
          <p:grpSpPr>
            <a:xfrm>
              <a:off x="6483672" y="5173013"/>
              <a:ext cx="2388166" cy="1442431"/>
              <a:chOff x="6483672" y="5173013"/>
              <a:chExt cx="2388166" cy="1442431"/>
            </a:xfrm>
          </p:grpSpPr>
          <p:grpSp>
            <p:nvGrpSpPr>
              <p:cNvPr id="67" name="Group 66"/>
              <p:cNvGrpSpPr/>
              <p:nvPr/>
            </p:nvGrpSpPr>
            <p:grpSpPr>
              <a:xfrm>
                <a:off x="6483672" y="5173013"/>
                <a:ext cx="2388166" cy="1442431"/>
                <a:chOff x="6483672" y="5173013"/>
                <a:chExt cx="2388166" cy="1442431"/>
              </a:xfrm>
            </p:grpSpPr>
            <p:cxnSp>
              <p:nvCxnSpPr>
                <p:cNvPr id="88" name="Straight Connector 87"/>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68" name="Group 67"/>
              <p:cNvGrpSpPr/>
              <p:nvPr/>
            </p:nvGrpSpPr>
            <p:grpSpPr>
              <a:xfrm>
                <a:off x="6805519" y="5344704"/>
                <a:ext cx="1639329" cy="678340"/>
                <a:chOff x="6805519" y="5344704"/>
                <a:chExt cx="1639329" cy="678340"/>
              </a:xfrm>
            </p:grpSpPr>
            <p:sp>
              <p:nvSpPr>
                <p:cNvPr id="69" name="Oval 68"/>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0" name="Oval 69"/>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1" name="Oval 70"/>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3" name="Oval 72"/>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5" name="Oval 7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1" name="Oval 80"/>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2" name="Oval 81"/>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3" name="Oval 82"/>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4" name="Oval 83"/>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5" name="Oval 84"/>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6" name="Oval 85"/>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87" name="Oval 86"/>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grpSp>
        <p:sp>
          <p:nvSpPr>
            <p:cNvPr id="66" name="Freeform 65"/>
            <p:cNvSpPr/>
            <p:nvPr/>
          </p:nvSpPr>
          <p:spPr>
            <a:xfrm>
              <a:off x="6746370" y="5386365"/>
              <a:ext cx="1894611" cy="775315"/>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90" name="Rectangle 89"/>
          <p:cNvSpPr/>
          <p:nvPr/>
        </p:nvSpPr>
        <p:spPr>
          <a:xfrm>
            <a:off x="6477000" y="5105400"/>
            <a:ext cx="2743200" cy="1676400"/>
          </a:xfrm>
          <a:prstGeom prst="rect">
            <a:avLst/>
          </a:prstGeom>
          <a:ln w="254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2" name="Rectangle 63">
            <a:extLst>
              <a:ext uri="{FF2B5EF4-FFF2-40B4-BE49-F238E27FC236}">
                <a16:creationId xmlns:a16="http://schemas.microsoft.com/office/drawing/2014/main" id="{BEF376DC-7C7E-48D5-9E8D-EFCE345BA294}"/>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34717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8">
                                            <p:txEl>
                                              <p:pRg st="0" end="0"/>
                                            </p:txEl>
                                          </p:spTgt>
                                        </p:tgtEl>
                                        <p:attrNameLst>
                                          <p:attrName>style.visibility</p:attrName>
                                        </p:attrNameLst>
                                      </p:cBhvr>
                                      <p:to>
                                        <p:strVal val="visible"/>
                                      </p:to>
                                    </p:set>
                                    <p:anim calcmode="lin" valueType="num">
                                      <p:cBhvr additive="base">
                                        <p:cTn id="7" dur="500" fill="hold"/>
                                        <p:tgtEl>
                                          <p:spTgt spid="9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98">
                                            <p:txEl>
                                              <p:pRg st="1" end="1"/>
                                            </p:txEl>
                                          </p:spTgt>
                                        </p:tgtEl>
                                        <p:attrNameLst>
                                          <p:attrName>style.visibility</p:attrName>
                                        </p:attrNameLst>
                                      </p:cBhvr>
                                      <p:to>
                                        <p:strVal val="visible"/>
                                      </p:to>
                                    </p:set>
                                    <p:anim calcmode="lin" valueType="num">
                                      <p:cBhvr additive="base">
                                        <p:cTn id="13" dur="500" fill="hold"/>
                                        <p:tgtEl>
                                          <p:spTgt spid="9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9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98">
                                            <p:txEl>
                                              <p:pRg st="2" end="2"/>
                                            </p:txEl>
                                          </p:spTgt>
                                        </p:tgtEl>
                                        <p:attrNameLst>
                                          <p:attrName>style.visibility</p:attrName>
                                        </p:attrNameLst>
                                      </p:cBhvr>
                                      <p:to>
                                        <p:strVal val="visible"/>
                                      </p:to>
                                    </p:set>
                                    <p:anim calcmode="lin" valueType="num">
                                      <p:cBhvr additive="base">
                                        <p:cTn id="19" dur="500" fill="hold"/>
                                        <p:tgtEl>
                                          <p:spTgt spid="98">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98">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7" name="Group 136"/>
          <p:cNvGrpSpPr/>
          <p:nvPr/>
        </p:nvGrpSpPr>
        <p:grpSpPr>
          <a:xfrm>
            <a:off x="6603434" y="5333308"/>
            <a:ext cx="2388166" cy="1442431"/>
            <a:chOff x="6483672" y="5173013"/>
            <a:chExt cx="2388166" cy="1442431"/>
          </a:xfrm>
        </p:grpSpPr>
        <p:cxnSp>
          <p:nvCxnSpPr>
            <p:cNvPr id="151" name="Straight Connector 150"/>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52" name="Straight Connector 151"/>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3" name="Group 2"/>
          <p:cNvGrpSpPr/>
          <p:nvPr/>
        </p:nvGrpSpPr>
        <p:grpSpPr>
          <a:xfrm>
            <a:off x="6925281" y="6617293"/>
            <a:ext cx="1639329" cy="68714"/>
            <a:chOff x="6925281" y="5809812"/>
            <a:chExt cx="1639329" cy="68714"/>
          </a:xfrm>
        </p:grpSpPr>
        <p:sp>
          <p:nvSpPr>
            <p:cNvPr id="139" name="Oval 138"/>
            <p:cNvSpPr/>
            <p:nvPr/>
          </p:nvSpPr>
          <p:spPr>
            <a:xfrm>
              <a:off x="6925281"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0" name="Oval 139"/>
            <p:cNvSpPr/>
            <p:nvPr/>
          </p:nvSpPr>
          <p:spPr>
            <a:xfrm>
              <a:off x="7084491"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1" name="Oval 140"/>
            <p:cNvSpPr/>
            <p:nvPr/>
          </p:nvSpPr>
          <p:spPr>
            <a:xfrm>
              <a:off x="7243702"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2" name="Oval 141"/>
            <p:cNvSpPr/>
            <p:nvPr/>
          </p:nvSpPr>
          <p:spPr>
            <a:xfrm>
              <a:off x="7509055"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3" name="Oval 142"/>
            <p:cNvSpPr/>
            <p:nvPr/>
          </p:nvSpPr>
          <p:spPr>
            <a:xfrm>
              <a:off x="7774405"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4" name="Oval 143"/>
            <p:cNvSpPr/>
            <p:nvPr/>
          </p:nvSpPr>
          <p:spPr>
            <a:xfrm>
              <a:off x="8039758"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5" name="Oval 144"/>
            <p:cNvSpPr/>
            <p:nvPr/>
          </p:nvSpPr>
          <p:spPr>
            <a:xfrm>
              <a:off x="8142972"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6" name="Oval 145"/>
            <p:cNvSpPr/>
            <p:nvPr/>
          </p:nvSpPr>
          <p:spPr>
            <a:xfrm>
              <a:off x="8089902"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7" name="Oval 146"/>
            <p:cNvSpPr/>
            <p:nvPr/>
          </p:nvSpPr>
          <p:spPr>
            <a:xfrm>
              <a:off x="7877621"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8" name="Oval 147"/>
            <p:cNvSpPr/>
            <p:nvPr/>
          </p:nvSpPr>
          <p:spPr>
            <a:xfrm>
              <a:off x="8305109"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9" name="Oval 148"/>
            <p:cNvSpPr/>
            <p:nvPr/>
          </p:nvSpPr>
          <p:spPr>
            <a:xfrm>
              <a:off x="8514465"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0" name="Oval 149"/>
            <p:cNvSpPr/>
            <p:nvPr/>
          </p:nvSpPr>
          <p:spPr>
            <a:xfrm>
              <a:off x="8408324" y="5809812"/>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cxnSp>
        <p:nvCxnSpPr>
          <p:cNvPr id="4" name="Straight Connector 3"/>
          <p:cNvCxnSpPr/>
          <p:nvPr/>
        </p:nvCxnSpPr>
        <p:spPr bwMode="auto">
          <a:xfrm>
            <a:off x="438242" y="228600"/>
            <a:ext cx="0" cy="3979545"/>
          </a:xfrm>
          <a:prstGeom prst="line">
            <a:avLst/>
          </a:prstGeom>
          <a:noFill/>
          <a:ln w="25400" cap="sq" cmpd="sng" algn="ctr">
            <a:solidFill>
              <a:schemeClr val="accent1"/>
            </a:solidFill>
            <a:prstDash val="solid"/>
            <a:round/>
            <a:headEnd type="none" w="med" len="med"/>
            <a:tailEnd type="none" w="med" len="med"/>
          </a:ln>
          <a:effectLst/>
        </p:spPr>
      </p:cxnSp>
      <p:sp>
        <p:nvSpPr>
          <p:cNvPr id="76" name="Rectangle 75"/>
          <p:cNvSpPr/>
          <p:nvPr/>
        </p:nvSpPr>
        <p:spPr>
          <a:xfrm rot="16200000">
            <a:off x="-695394" y="1990794"/>
            <a:ext cx="17616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800" b="0" i="0" u="none" strike="noStrike" kern="1200" cap="none" spc="0" normalizeH="0" baseline="0" noProof="0" dirty="0">
                <a:ln>
                  <a:noFill/>
                </a:ln>
                <a:solidFill>
                  <a:srgbClr val="CC9900"/>
                </a:solidFill>
                <a:effectLst/>
                <a:uLnTx/>
                <a:uFillTx/>
                <a:latin typeface="Times New Roman" pitchFamily="18" charset="0"/>
                <a:ea typeface="+mn-ea"/>
                <a:cs typeface="Times New Roman" panose="02020603050405020304" pitchFamily="18" charset="0"/>
                <a:sym typeface="Symbol" panose="05050102010706020507" pitchFamily="18" charset="2"/>
              </a:rPr>
              <a:t>Errors</a:t>
            </a:r>
          </a:p>
        </p:txBody>
      </p:sp>
      <p:cxnSp>
        <p:nvCxnSpPr>
          <p:cNvPr id="78" name="Straight Connector 77"/>
          <p:cNvCxnSpPr/>
          <p:nvPr/>
        </p:nvCxnSpPr>
        <p:spPr bwMode="auto">
          <a:xfrm flipH="1">
            <a:off x="457200" y="4230707"/>
            <a:ext cx="8077200" cy="0"/>
          </a:xfrm>
          <a:prstGeom prst="line">
            <a:avLst/>
          </a:prstGeom>
          <a:noFill/>
          <a:ln w="25400" cap="sq" cmpd="sng" algn="ctr">
            <a:solidFill>
              <a:schemeClr val="accent1"/>
            </a:solidFill>
            <a:prstDash val="solid"/>
            <a:round/>
            <a:headEnd type="none" w="med" len="med"/>
            <a:tailEnd type="none" w="med" len="med"/>
          </a:ln>
          <a:effectLst/>
        </p:spPr>
      </p:cxnSp>
      <p:sp>
        <p:nvSpPr>
          <p:cNvPr id="34" name="Freeform 33"/>
          <p:cNvSpPr/>
          <p:nvPr/>
        </p:nvSpPr>
        <p:spPr>
          <a:xfrm>
            <a:off x="885825" y="971550"/>
            <a:ext cx="7212330" cy="3240405"/>
          </a:xfrm>
          <a:custGeom>
            <a:avLst/>
            <a:gdLst>
              <a:gd name="connsiteX0" fmla="*/ 0 w 7212330"/>
              <a:gd name="connsiteY0" fmla="*/ 0 h 3240405"/>
              <a:gd name="connsiteX1" fmla="*/ 3543300 w 7212330"/>
              <a:gd name="connsiteY1" fmla="*/ 2537460 h 3240405"/>
              <a:gd name="connsiteX2" fmla="*/ 7212330 w 7212330"/>
              <a:gd name="connsiteY2" fmla="*/ 3240405 h 3240405"/>
            </a:gdLst>
            <a:ahLst/>
            <a:cxnLst>
              <a:cxn ang="0">
                <a:pos x="connsiteX0" y="connsiteY0"/>
              </a:cxn>
              <a:cxn ang="0">
                <a:pos x="connsiteX1" y="connsiteY1"/>
              </a:cxn>
              <a:cxn ang="0">
                <a:pos x="connsiteX2" y="connsiteY2"/>
              </a:cxn>
            </a:cxnLst>
            <a:rect l="l" t="t" r="r" b="b"/>
            <a:pathLst>
              <a:path w="7212330" h="3240405">
                <a:moveTo>
                  <a:pt x="0" y="0"/>
                </a:moveTo>
                <a:cubicBezTo>
                  <a:pt x="1170622" y="998696"/>
                  <a:pt x="2341245" y="1997393"/>
                  <a:pt x="3543300" y="2537460"/>
                </a:cubicBezTo>
                <a:cubicBezTo>
                  <a:pt x="4745355" y="3077527"/>
                  <a:pt x="5978842" y="3158966"/>
                  <a:pt x="7212330" y="3240405"/>
                </a:cubicBezTo>
              </a:path>
            </a:pathLst>
          </a:custGeom>
          <a:noFill/>
          <a:ln>
            <a:solidFill>
              <a:schemeClr val="accent1"/>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56" name="Rectangle 155"/>
              <p:cNvSpPr/>
              <p:nvPr/>
            </p:nvSpPr>
            <p:spPr>
              <a:xfrm>
                <a:off x="2362200" y="550545"/>
                <a:ext cx="6862701"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Generally, the VC-Dimension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is much smaller</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than the number of bits to specify a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machine.</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And the same results go through.</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ie need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4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4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size D of training data.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 have the proof here, but read it at your own risk.</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56" name="Rectangle 155"/>
              <p:cNvSpPr>
                <a:spLocks noRot="1" noChangeAspect="1" noMove="1" noResize="1" noEditPoints="1" noAdjustHandles="1" noChangeArrowheads="1" noChangeShapeType="1" noTextEdit="1"/>
              </p:cNvSpPr>
              <p:nvPr/>
            </p:nvSpPr>
            <p:spPr>
              <a:xfrm>
                <a:off x="2362200" y="550545"/>
                <a:ext cx="6862701" cy="2308324"/>
              </a:xfrm>
              <a:prstGeom prst="rect">
                <a:avLst/>
              </a:prstGeom>
              <a:blipFill>
                <a:blip r:embed="rId3"/>
                <a:stretch>
                  <a:fillRect l="-1422" t="-2111"/>
                </a:stretch>
              </a:blipFill>
            </p:spPr>
            <p:txBody>
              <a:bodyPr/>
              <a:lstStyle/>
              <a:p>
                <a:r>
                  <a:rPr lang="en-US">
                    <a:noFill/>
                  </a:rPr>
                  <a:t> </a:t>
                </a:r>
              </a:p>
            </p:txBody>
          </p:sp>
        </mc:Fallback>
      </mc:AlternateContent>
      <p:sp>
        <p:nvSpPr>
          <p:cNvPr id="2" name="Oval 1"/>
          <p:cNvSpPr/>
          <p:nvPr/>
        </p:nvSpPr>
        <p:spPr>
          <a:xfrm>
            <a:off x="7467600" y="4114800"/>
            <a:ext cx="675372" cy="228600"/>
          </a:xfrm>
          <a:prstGeom prst="ellipse">
            <a:avLst/>
          </a:prstGeom>
          <a:noFill/>
          <a:ln w="381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4" name="Rectangle 73"/>
          <p:cNvSpPr/>
          <p:nvPr/>
        </p:nvSpPr>
        <p:spPr>
          <a:xfrm>
            <a:off x="6477000" y="5105400"/>
            <a:ext cx="2743200" cy="1676400"/>
          </a:xfrm>
          <a:prstGeom prst="rect">
            <a:avLst/>
          </a:prstGeom>
          <a:ln w="25400">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77" name="Rectangle 76"/>
              <p:cNvSpPr/>
              <p:nvPr/>
            </p:nvSpPr>
            <p:spPr>
              <a:xfrm>
                <a:off x="829192" y="420118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77" name="Rectangle 76"/>
              <p:cNvSpPr>
                <a:spLocks noRot="1" noChangeAspect="1" noMove="1" noResize="1" noEditPoints="1" noAdjustHandles="1" noChangeArrowheads="1" noChangeShapeType="1" noTextEdit="1"/>
              </p:cNvSpPr>
              <p:nvPr/>
            </p:nvSpPr>
            <p:spPr>
              <a:xfrm>
                <a:off x="829192" y="4201180"/>
                <a:ext cx="8086208" cy="523220"/>
              </a:xfrm>
              <a:prstGeom prst="rect">
                <a:avLst/>
              </a:prstGeom>
              <a:blipFill>
                <a:blip r:embed="rId4"/>
                <a:stretch>
                  <a:fillRect t="-11628" b="-3139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8" name="Rectangle 97"/>
              <p:cNvSpPr/>
              <p:nvPr/>
            </p:nvSpPr>
            <p:spPr>
              <a:xfrm>
                <a:off x="-237608" y="4663857"/>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m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of training data</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98" name="Rectangle 97"/>
              <p:cNvSpPr>
                <a:spLocks noRot="1" noChangeAspect="1" noMove="1" noResize="1" noEditPoints="1" noAdjustHandles="1" noChangeArrowheads="1" noChangeShapeType="1" noTextEdit="1"/>
              </p:cNvSpPr>
              <p:nvPr/>
            </p:nvSpPr>
            <p:spPr>
              <a:xfrm>
                <a:off x="-237608" y="4663857"/>
                <a:ext cx="8086208" cy="1938992"/>
              </a:xfrm>
              <a:prstGeom prst="rect">
                <a:avLst/>
              </a:prstGeom>
              <a:blipFill>
                <a:blip r:embed="rId5"/>
                <a:stretch>
                  <a:fillRect t="-2516" b="-6289"/>
                </a:stretch>
              </a:blipFill>
            </p:spPr>
            <p:txBody>
              <a:bodyPr/>
              <a:lstStyle/>
              <a:p>
                <a:r>
                  <a:rPr lang="en-CA">
                    <a:noFill/>
                  </a:rPr>
                  <a:t> </a:t>
                </a:r>
              </a:p>
            </p:txBody>
          </p:sp>
        </mc:Fallback>
      </mc:AlternateContent>
      <p:grpSp>
        <p:nvGrpSpPr>
          <p:cNvPr id="50" name="Group 49"/>
          <p:cNvGrpSpPr/>
          <p:nvPr/>
        </p:nvGrpSpPr>
        <p:grpSpPr>
          <a:xfrm>
            <a:off x="6925281" y="5504999"/>
            <a:ext cx="1639329" cy="678340"/>
            <a:chOff x="6805519" y="5344704"/>
            <a:chExt cx="1639329" cy="678340"/>
          </a:xfrm>
        </p:grpSpPr>
        <p:sp>
          <p:nvSpPr>
            <p:cNvPr id="51" name="Oval 50"/>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2" name="Oval 51"/>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3" name="Oval 52"/>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4" name="Oval 53"/>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5" name="Oval 54"/>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6" name="Oval 55"/>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7" name="Oval 56"/>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8" name="Oval 57"/>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9" name="Oval 58"/>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0" name="Oval 59"/>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1" name="Oval 60"/>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2" name="Oval 61"/>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sp>
        <p:nvSpPr>
          <p:cNvPr id="63" name="Rectangle 62"/>
          <p:cNvSpPr/>
          <p:nvPr/>
        </p:nvSpPr>
        <p:spPr>
          <a:xfrm>
            <a:off x="6096000" y="3805535"/>
            <a:ext cx="3505200" cy="461665"/>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D</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CC66"/>
                </a:solidFill>
                <a:effectLst/>
                <a:uLnTx/>
                <a:uFillTx/>
                <a:latin typeface="Times New Roman" pitchFamily="18" charset="0"/>
                <a:ea typeface="+mn-ea"/>
                <a:cs typeface="Times New Roman" panose="02020603050405020304" pitchFamily="18" charset="0"/>
                <a:sym typeface="Symbol" panose="05050102010706020507" pitchFamily="18" charset="2"/>
              </a:rPr>
              <a:t>Training Inputs</a:t>
            </a:r>
          </a:p>
        </p:txBody>
      </p:sp>
      <p:sp>
        <p:nvSpPr>
          <p:cNvPr id="43" name="Rectangle 63">
            <a:extLst>
              <a:ext uri="{FF2B5EF4-FFF2-40B4-BE49-F238E27FC236}">
                <a16:creationId xmlns:a16="http://schemas.microsoft.com/office/drawing/2014/main" id="{66D66810-65A3-4BA0-B75B-3DA77D56EA7A}"/>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
        <p:nvSpPr>
          <p:cNvPr id="44" name="Freeform 111">
            <a:extLst>
              <a:ext uri="{FF2B5EF4-FFF2-40B4-BE49-F238E27FC236}">
                <a16:creationId xmlns:a16="http://schemas.microsoft.com/office/drawing/2014/main" id="{C0861FBE-48BB-47F5-81A5-26AE2C91E8E1}"/>
              </a:ext>
            </a:extLst>
          </p:cNvPr>
          <p:cNvSpPr/>
          <p:nvPr/>
        </p:nvSpPr>
        <p:spPr>
          <a:xfrm>
            <a:off x="6923538"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spTree>
    <p:extLst>
      <p:ext uri="{BB962C8B-B14F-4D97-AF65-F5344CB8AC3E}">
        <p14:creationId xmlns:p14="http://schemas.microsoft.com/office/powerpoint/2010/main" val="11885751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8">
                                            <p:txEl>
                                              <p:pRg st="1" end="1"/>
                                            </p:txEl>
                                          </p:spTgt>
                                        </p:tgtEl>
                                        <p:attrNameLst>
                                          <p:attrName>style.visibility</p:attrName>
                                        </p:attrNameLst>
                                      </p:cBhvr>
                                      <p:to>
                                        <p:strVal val="visible"/>
                                      </p:to>
                                    </p:set>
                                    <p:anim calcmode="lin" valueType="num">
                                      <p:cBhvr additive="base">
                                        <p:cTn id="7" dur="500" fill="hold"/>
                                        <p:tgtEl>
                                          <p:spTgt spid="98">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98">
                                            <p:txEl>
                                              <p:pRg st="1" end="1"/>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nodeType="clickEffect">
                                  <p:stCondLst>
                                    <p:cond delay="0"/>
                                  </p:stCondLst>
                                  <p:childTnLst>
                                    <p:set>
                                      <p:cBhvr>
                                        <p:cTn id="16" dur="1" fill="hold">
                                          <p:stCondLst>
                                            <p:cond delay="0"/>
                                          </p:stCondLst>
                                        </p:cTn>
                                        <p:tgtEl>
                                          <p:spTgt spid="98">
                                            <p:txEl>
                                              <p:pRg st="2" end="2"/>
                                            </p:txEl>
                                          </p:spTgt>
                                        </p:tgtEl>
                                        <p:attrNameLst>
                                          <p:attrName>style.visibility</p:attrName>
                                        </p:attrNameLst>
                                      </p:cBhvr>
                                      <p:to>
                                        <p:strVal val="visible"/>
                                      </p:to>
                                    </p:set>
                                    <p:anim calcmode="lin" valueType="num">
                                      <p:cBhvr additive="base">
                                        <p:cTn id="17" dur="500" fill="hold"/>
                                        <p:tgtEl>
                                          <p:spTgt spid="98">
                                            <p:txEl>
                                              <p:pRg st="2" end="2"/>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98">
                                            <p:txEl>
                                              <p:pRg st="2" end="2"/>
                                            </p:txEl>
                                          </p:spTgt>
                                        </p:tgtEl>
                                        <p:attrNameLst>
                                          <p:attrName>ppt_y</p:attrName>
                                        </p:attrNameLst>
                                      </p:cBhvr>
                                      <p:tavLst>
                                        <p:tav tm="0">
                                          <p:val>
                                            <p:strVal val="1+#ppt_h/2"/>
                                          </p:val>
                                        </p:tav>
                                        <p:tav tm="100000">
                                          <p:val>
                                            <p:strVal val="#ppt_y"/>
                                          </p:val>
                                        </p:tav>
                                      </p:tavLst>
                                    </p:anim>
                                  </p:childTnLst>
                                </p:cTn>
                              </p:par>
                              <p:par>
                                <p:cTn id="19" presetID="1" presetClass="exit" presetSubtype="0" fill="hold" nodeType="withEffect">
                                  <p:stCondLst>
                                    <p:cond delay="0"/>
                                  </p:stCondLst>
                                  <p:childTnLst>
                                    <p:set>
                                      <p:cBhvr>
                                        <p:cTn id="20" dur="1" fill="hold">
                                          <p:stCondLst>
                                            <p:cond delay="0"/>
                                          </p:stCondLst>
                                        </p:cTn>
                                        <p:tgtEl>
                                          <p:spTgt spid="3"/>
                                        </p:tgtEl>
                                        <p:attrNameLst>
                                          <p:attrName>style.visibility</p:attrName>
                                        </p:attrNameLst>
                                      </p:cBhvr>
                                      <p:to>
                                        <p:strVal val="hidden"/>
                                      </p:to>
                                    </p:set>
                                  </p:childTnLst>
                                </p:cTn>
                              </p:par>
                              <p:par>
                                <p:cTn id="21" presetID="2" presetClass="entr" presetSubtype="4" fill="hold" nodeType="withEffect">
                                  <p:stCondLst>
                                    <p:cond delay="0"/>
                                  </p:stCondLst>
                                  <p:childTnLst>
                                    <p:set>
                                      <p:cBhvr>
                                        <p:cTn id="22" dur="1" fill="hold">
                                          <p:stCondLst>
                                            <p:cond delay="0"/>
                                          </p:stCondLst>
                                        </p:cTn>
                                        <p:tgtEl>
                                          <p:spTgt spid="50"/>
                                        </p:tgtEl>
                                        <p:attrNameLst>
                                          <p:attrName>style.visibility</p:attrName>
                                        </p:attrNameLst>
                                      </p:cBhvr>
                                      <p:to>
                                        <p:strVal val="visible"/>
                                      </p:to>
                                    </p:set>
                                    <p:anim calcmode="lin" valueType="num">
                                      <p:cBhvr additive="base">
                                        <p:cTn id="23" dur="500" fill="hold"/>
                                        <p:tgtEl>
                                          <p:spTgt spid="50"/>
                                        </p:tgtEl>
                                        <p:attrNameLst>
                                          <p:attrName>ppt_x</p:attrName>
                                        </p:attrNameLst>
                                      </p:cBhvr>
                                      <p:tavLst>
                                        <p:tav tm="0">
                                          <p:val>
                                            <p:strVal val="#ppt_x"/>
                                          </p:val>
                                        </p:tav>
                                        <p:tav tm="100000">
                                          <p:val>
                                            <p:strVal val="#ppt_x"/>
                                          </p:val>
                                        </p:tav>
                                      </p:tavLst>
                                    </p:anim>
                                    <p:anim calcmode="lin" valueType="num">
                                      <p:cBhvr additive="base">
                                        <p:cTn id="24" dur="500" fill="hold"/>
                                        <p:tgtEl>
                                          <p:spTgt spid="50"/>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98">
                                            <p:txEl>
                                              <p:pRg st="3" end="3"/>
                                            </p:txEl>
                                          </p:spTgt>
                                        </p:tgtEl>
                                        <p:attrNameLst>
                                          <p:attrName>style.visibility</p:attrName>
                                        </p:attrNameLst>
                                      </p:cBhvr>
                                      <p:to>
                                        <p:strVal val="visible"/>
                                      </p:to>
                                    </p:set>
                                    <p:anim calcmode="lin" valueType="num">
                                      <p:cBhvr additive="base">
                                        <p:cTn id="29" dur="500" fill="hold"/>
                                        <p:tgtEl>
                                          <p:spTgt spid="98">
                                            <p:txEl>
                                              <p:pRg st="3" end="3"/>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98">
                                            <p:txEl>
                                              <p:pRg st="3" end="3"/>
                                            </p:txEl>
                                          </p:spTgt>
                                        </p:tgtEl>
                                        <p:attrNameLst>
                                          <p:attrName>ppt_y</p:attrName>
                                        </p:attrNameLst>
                                      </p:cBhvr>
                                      <p:tavLst>
                                        <p:tav tm="0">
                                          <p:val>
                                            <p:strVal val="1+#ppt_h/2"/>
                                          </p:val>
                                        </p:tav>
                                        <p:tav tm="100000">
                                          <p:val>
                                            <p:strVal val="#ppt_y"/>
                                          </p:val>
                                        </p:tav>
                                      </p:tavLst>
                                    </p:anim>
                                  </p:childTnLst>
                                </p:cTn>
                              </p:par>
                              <p:par>
                                <p:cTn id="31" presetID="2" presetClass="entr" presetSubtype="4" fill="hold" grpId="0" nodeType="withEffect">
                                  <p:stCondLst>
                                    <p:cond delay="0"/>
                                  </p:stCondLst>
                                  <p:childTnLst>
                                    <p:set>
                                      <p:cBhvr>
                                        <p:cTn id="32" dur="1" fill="hold">
                                          <p:stCondLst>
                                            <p:cond delay="0"/>
                                          </p:stCondLst>
                                        </p:cTn>
                                        <p:tgtEl>
                                          <p:spTgt spid="44"/>
                                        </p:tgtEl>
                                        <p:attrNameLst>
                                          <p:attrName>style.visibility</p:attrName>
                                        </p:attrNameLst>
                                      </p:cBhvr>
                                      <p:to>
                                        <p:strVal val="visible"/>
                                      </p:to>
                                    </p:set>
                                    <p:anim calcmode="lin" valueType="num">
                                      <p:cBhvr additive="base">
                                        <p:cTn id="33" dur="500" fill="hold"/>
                                        <p:tgtEl>
                                          <p:spTgt spid="44"/>
                                        </p:tgtEl>
                                        <p:attrNameLst>
                                          <p:attrName>ppt_x</p:attrName>
                                        </p:attrNameLst>
                                      </p:cBhvr>
                                      <p:tavLst>
                                        <p:tav tm="0">
                                          <p:val>
                                            <p:strVal val="#ppt_x"/>
                                          </p:val>
                                        </p:tav>
                                        <p:tav tm="100000">
                                          <p:val>
                                            <p:strVal val="#ppt_x"/>
                                          </p:val>
                                        </p:tav>
                                      </p:tavLst>
                                    </p:anim>
                                    <p:anim calcmode="lin" valueType="num">
                                      <p:cBhvr additive="base">
                                        <p:cTn id="34" dur="500" fill="hold"/>
                                        <p:tgtEl>
                                          <p:spTgt spid="44"/>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156">
                                            <p:txEl>
                                              <p:pRg st="0" end="0"/>
                                            </p:txEl>
                                          </p:spTgt>
                                        </p:tgtEl>
                                        <p:attrNameLst>
                                          <p:attrName>style.visibility</p:attrName>
                                        </p:attrNameLst>
                                      </p:cBhvr>
                                      <p:to>
                                        <p:strVal val="visible"/>
                                      </p:to>
                                    </p:set>
                                    <p:anim calcmode="lin" valueType="num">
                                      <p:cBhvr additive="base">
                                        <p:cTn id="39" dur="500" fill="hold"/>
                                        <p:tgtEl>
                                          <p:spTgt spid="156">
                                            <p:txEl>
                                              <p:pRg st="0" end="0"/>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156">
                                            <p:txEl>
                                              <p:pRg st="0" end="0"/>
                                            </p:txEl>
                                          </p:spTgt>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156">
                                            <p:txEl>
                                              <p:pRg st="1" end="1"/>
                                            </p:txEl>
                                          </p:spTgt>
                                        </p:tgtEl>
                                        <p:attrNameLst>
                                          <p:attrName>style.visibility</p:attrName>
                                        </p:attrNameLst>
                                      </p:cBhvr>
                                      <p:to>
                                        <p:strVal val="visible"/>
                                      </p:to>
                                    </p:set>
                                    <p:anim calcmode="lin" valueType="num">
                                      <p:cBhvr additive="base">
                                        <p:cTn id="43" dur="500" fill="hold"/>
                                        <p:tgtEl>
                                          <p:spTgt spid="156">
                                            <p:txEl>
                                              <p:pRg st="1" end="1"/>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156">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156">
                                            <p:txEl>
                                              <p:pRg st="2" end="2"/>
                                            </p:txEl>
                                          </p:spTgt>
                                        </p:tgtEl>
                                        <p:attrNameLst>
                                          <p:attrName>style.visibility</p:attrName>
                                        </p:attrNameLst>
                                      </p:cBhvr>
                                      <p:to>
                                        <p:strVal val="visible"/>
                                      </p:to>
                                    </p:set>
                                    <p:anim calcmode="lin" valueType="num">
                                      <p:cBhvr additive="base">
                                        <p:cTn id="49" dur="500" fill="hold"/>
                                        <p:tgtEl>
                                          <p:spTgt spid="156">
                                            <p:txEl>
                                              <p:pRg st="2" end="2"/>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156">
                                            <p:txEl>
                                              <p:pRg st="2" end="2"/>
                                            </p:txEl>
                                          </p:spTgt>
                                        </p:tgtEl>
                                        <p:attrNameLst>
                                          <p:attrName>ppt_y</p:attrName>
                                        </p:attrNameLst>
                                      </p:cBhvr>
                                      <p:tavLst>
                                        <p:tav tm="0">
                                          <p:val>
                                            <p:strVal val="1+#ppt_h/2"/>
                                          </p:val>
                                        </p:tav>
                                        <p:tav tm="100000">
                                          <p:val>
                                            <p:strVal val="#ppt_y"/>
                                          </p:val>
                                        </p:tav>
                                      </p:tavLst>
                                    </p:anim>
                                  </p:childTnLst>
                                </p:cTn>
                              </p:par>
                              <p:par>
                                <p:cTn id="51" presetID="2" presetClass="entr" presetSubtype="4" fill="hold" nodeType="withEffect">
                                  <p:stCondLst>
                                    <p:cond delay="0"/>
                                  </p:stCondLst>
                                  <p:childTnLst>
                                    <p:set>
                                      <p:cBhvr>
                                        <p:cTn id="52" dur="1" fill="hold">
                                          <p:stCondLst>
                                            <p:cond delay="0"/>
                                          </p:stCondLst>
                                        </p:cTn>
                                        <p:tgtEl>
                                          <p:spTgt spid="156">
                                            <p:txEl>
                                              <p:pRg st="3" end="3"/>
                                            </p:txEl>
                                          </p:spTgt>
                                        </p:tgtEl>
                                        <p:attrNameLst>
                                          <p:attrName>style.visibility</p:attrName>
                                        </p:attrNameLst>
                                      </p:cBhvr>
                                      <p:to>
                                        <p:strVal val="visible"/>
                                      </p:to>
                                    </p:set>
                                    <p:anim calcmode="lin" valueType="num">
                                      <p:cBhvr additive="base">
                                        <p:cTn id="53" dur="500" fill="hold"/>
                                        <p:tgtEl>
                                          <p:spTgt spid="156">
                                            <p:txEl>
                                              <p:pRg st="3" end="3"/>
                                            </p:txEl>
                                          </p:spTgt>
                                        </p:tgtEl>
                                        <p:attrNameLst>
                                          <p:attrName>ppt_x</p:attrName>
                                        </p:attrNameLst>
                                      </p:cBhvr>
                                      <p:tavLst>
                                        <p:tav tm="0">
                                          <p:val>
                                            <p:strVal val="#ppt_x"/>
                                          </p:val>
                                        </p:tav>
                                        <p:tav tm="100000">
                                          <p:val>
                                            <p:strVal val="#ppt_x"/>
                                          </p:val>
                                        </p:tav>
                                      </p:tavLst>
                                    </p:anim>
                                    <p:anim calcmode="lin" valueType="num">
                                      <p:cBhvr additive="base">
                                        <p:cTn id="54" dur="500" fill="hold"/>
                                        <p:tgtEl>
                                          <p:spTgt spid="156">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nodeType="clickEffect">
                                  <p:stCondLst>
                                    <p:cond delay="0"/>
                                  </p:stCondLst>
                                  <p:childTnLst>
                                    <p:set>
                                      <p:cBhvr>
                                        <p:cTn id="58" dur="1" fill="hold">
                                          <p:stCondLst>
                                            <p:cond delay="0"/>
                                          </p:stCondLst>
                                        </p:cTn>
                                        <p:tgtEl>
                                          <p:spTgt spid="156">
                                            <p:txEl>
                                              <p:pRg st="4" end="4"/>
                                            </p:txEl>
                                          </p:spTgt>
                                        </p:tgtEl>
                                        <p:attrNameLst>
                                          <p:attrName>style.visibility</p:attrName>
                                        </p:attrNameLst>
                                      </p:cBhvr>
                                      <p:to>
                                        <p:strVal val="visible"/>
                                      </p:to>
                                    </p:set>
                                    <p:anim calcmode="lin" valueType="num">
                                      <p:cBhvr additive="base">
                                        <p:cTn id="59" dur="500" fill="hold"/>
                                        <p:tgtEl>
                                          <p:spTgt spid="156">
                                            <p:txEl>
                                              <p:pRg st="4" end="4"/>
                                            </p:txEl>
                                          </p:spTgt>
                                        </p:tgtEl>
                                        <p:attrNameLst>
                                          <p:attrName>ppt_x</p:attrName>
                                        </p:attrNameLst>
                                      </p:cBhvr>
                                      <p:tavLst>
                                        <p:tav tm="0">
                                          <p:val>
                                            <p:strVal val="#ppt_x"/>
                                          </p:val>
                                        </p:tav>
                                        <p:tav tm="100000">
                                          <p:val>
                                            <p:strVal val="#ppt_x"/>
                                          </p:val>
                                        </p:tav>
                                      </p:tavLst>
                                    </p:anim>
                                    <p:anim calcmode="lin" valueType="num">
                                      <p:cBhvr additive="base">
                                        <p:cTn id="60" dur="500" fill="hold"/>
                                        <p:tgtEl>
                                          <p:spTgt spid="156">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5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109887" y="452021"/>
                <a:ext cx="10100913" cy="402930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one of the 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Suppose it gives the wrong answer on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general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inputs.</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of the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we randomly choose has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being one of the ones with the wrong answer.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Exp</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 =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Obtained(</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109887" y="452021"/>
                <a:ext cx="10100913" cy="4029308"/>
              </a:xfrm>
              <a:prstGeom prst="rect">
                <a:avLst/>
              </a:prstGeom>
              <a:blipFill>
                <a:blip r:embed="rId3"/>
                <a:stretch>
                  <a:fillRect t="-1513" b="-33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 name="Rectangle 1"/>
          <p:cNvSpPr/>
          <p:nvPr/>
        </p:nvSpPr>
        <p:spPr>
          <a:xfrm>
            <a:off x="990600" y="4648200"/>
            <a:ext cx="1905000" cy="1981200"/>
          </a:xfrm>
          <a:prstGeom prst="rect">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Oval 2"/>
          <p:cNvSpPr/>
          <p:nvPr/>
        </p:nvSpPr>
        <p:spPr>
          <a:xfrm>
            <a:off x="1752600" y="6098589"/>
            <a:ext cx="381000" cy="3048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Text Box 33"/>
          <p:cNvSpPr txBox="1">
            <a:spLocks noChangeArrowheads="1"/>
          </p:cNvSpPr>
          <p:nvPr/>
        </p:nvSpPr>
        <p:spPr bwMode="auto">
          <a:xfrm>
            <a:off x="2895600" y="4572000"/>
            <a:ext cx="34715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Set of all inputs</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7" name="Text Box 33"/>
          <p:cNvSpPr txBox="1">
            <a:spLocks noChangeArrowheads="1"/>
          </p:cNvSpPr>
          <p:nvPr/>
        </p:nvSpPr>
        <p:spPr bwMode="auto">
          <a:xfrm>
            <a:off x="2847030" y="5675293"/>
            <a:ext cx="4680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az-Cyrl-AZ"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on which machine gives the wrong answer.</a:t>
            </a:r>
          </a:p>
        </p:txBody>
      </p:sp>
      <p:sp>
        <p:nvSpPr>
          <p:cNvPr id="5" name="Oval 4"/>
          <p:cNvSpPr/>
          <p:nvPr/>
        </p:nvSpPr>
        <p:spPr>
          <a:xfrm>
            <a:off x="1371600" y="5376916"/>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 name="Oval 9"/>
          <p:cNvSpPr/>
          <p:nvPr/>
        </p:nvSpPr>
        <p:spPr>
          <a:xfrm>
            <a:off x="2214000" y="50292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Oval 10"/>
          <p:cNvSpPr/>
          <p:nvPr/>
        </p:nvSpPr>
        <p:spPr>
          <a:xfrm>
            <a:off x="2438400" y="56430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Oval 11"/>
          <p:cNvSpPr/>
          <p:nvPr/>
        </p:nvSpPr>
        <p:spPr>
          <a:xfrm>
            <a:off x="2366400" y="61764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Oval 12"/>
          <p:cNvSpPr/>
          <p:nvPr/>
        </p:nvSpPr>
        <p:spPr>
          <a:xfrm>
            <a:off x="1828800" y="62526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Rectangle 63">
            <a:extLst>
              <a:ext uri="{FF2B5EF4-FFF2-40B4-BE49-F238E27FC236}">
                <a16:creationId xmlns:a16="http://schemas.microsoft.com/office/drawing/2014/main" id="{389E9C77-6465-4280-9284-AFAFDFD6C801}"/>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7720526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49633">
                                            <p:txEl>
                                              <p:pRg st="1" end="1"/>
                                            </p:txEl>
                                          </p:spTgt>
                                        </p:tgtEl>
                                        <p:attrNameLst>
                                          <p:attrName>style.visibility</p:attrName>
                                        </p:attrNameLst>
                                      </p:cBhvr>
                                      <p:to>
                                        <p:strVal val="visible"/>
                                      </p:to>
                                    </p:set>
                                    <p:anim calcmode="lin" valueType="num">
                                      <p:cBhvr additive="base">
                                        <p:cTn id="7" dur="500" fill="hold"/>
                                        <p:tgtEl>
                                          <p:spTgt spid="1049633">
                                            <p:txEl>
                                              <p:pRg st="1" end="1"/>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4963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49633">
                                            <p:txEl>
                                              <p:pRg st="2" end="2"/>
                                            </p:txEl>
                                          </p:spTgt>
                                        </p:tgtEl>
                                        <p:attrNameLst>
                                          <p:attrName>style.visibility</p:attrName>
                                        </p:attrNameLst>
                                      </p:cBhvr>
                                      <p:to>
                                        <p:strVal val="visible"/>
                                      </p:to>
                                    </p:set>
                                    <p:anim calcmode="lin" valueType="num">
                                      <p:cBhvr additive="base">
                                        <p:cTn id="13" dur="500" fill="hold"/>
                                        <p:tgtEl>
                                          <p:spTgt spid="1049633">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49633">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
                                            <p:txEl>
                                              <p:pRg st="0" end="0"/>
                                            </p:txEl>
                                          </p:spTgt>
                                        </p:tgtEl>
                                        <p:attrNameLst>
                                          <p:attrName>style.visibility</p:attrName>
                                        </p:attrNameLst>
                                      </p:cBhvr>
                                      <p:to>
                                        <p:strVal val="visible"/>
                                      </p:to>
                                    </p:set>
                                    <p:anim calcmode="lin" valueType="num">
                                      <p:cBhvr additive="base">
                                        <p:cTn id="19" dur="500" fill="hold"/>
                                        <p:tgtEl>
                                          <p:spTgt spid="6">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
                                            <p:txEl>
                                              <p:pRg st="0" end="0"/>
                                            </p:txEl>
                                          </p:spTgt>
                                        </p:tgtEl>
                                        <p:attrNameLst>
                                          <p:attrName>ppt_y</p:attrName>
                                        </p:attrNameLst>
                                      </p:cBhvr>
                                      <p:tavLst>
                                        <p:tav tm="0">
                                          <p:val>
                                            <p:strVal val="#ppt_y"/>
                                          </p:val>
                                        </p:tav>
                                        <p:tav tm="100000">
                                          <p:val>
                                            <p:strVal val="#ppt_y"/>
                                          </p:val>
                                        </p:tav>
                                      </p:tavLst>
                                    </p:anim>
                                  </p:childTnLst>
                                </p:cTn>
                              </p:par>
                              <p:par>
                                <p:cTn id="21" presetID="2" presetClass="entr" presetSubtype="8" fill="hold" grpId="0" nodeType="withEffect">
                                  <p:stCondLst>
                                    <p:cond delay="0"/>
                                  </p:stCondLst>
                                  <p:childTnLst>
                                    <p:set>
                                      <p:cBhvr>
                                        <p:cTn id="22" dur="1" fill="hold">
                                          <p:stCondLst>
                                            <p:cond delay="0"/>
                                          </p:stCondLst>
                                        </p:cTn>
                                        <p:tgtEl>
                                          <p:spTgt spid="2"/>
                                        </p:tgtEl>
                                        <p:attrNameLst>
                                          <p:attrName>style.visibility</p:attrName>
                                        </p:attrNameLst>
                                      </p:cBhvr>
                                      <p:to>
                                        <p:strVal val="visible"/>
                                      </p:to>
                                    </p:set>
                                    <p:anim calcmode="lin" valueType="num">
                                      <p:cBhvr additive="base">
                                        <p:cTn id="23" dur="500" fill="hold"/>
                                        <p:tgtEl>
                                          <p:spTgt spid="2"/>
                                        </p:tgtEl>
                                        <p:attrNameLst>
                                          <p:attrName>ppt_x</p:attrName>
                                        </p:attrNameLst>
                                      </p:cBhvr>
                                      <p:tavLst>
                                        <p:tav tm="0">
                                          <p:val>
                                            <p:strVal val="0-#ppt_w/2"/>
                                          </p:val>
                                        </p:tav>
                                        <p:tav tm="100000">
                                          <p:val>
                                            <p:strVal val="#ppt_x"/>
                                          </p:val>
                                        </p:tav>
                                      </p:tavLst>
                                    </p:anim>
                                    <p:anim calcmode="lin" valueType="num">
                                      <p:cBhvr additive="base">
                                        <p:cTn id="24"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7">
                                            <p:txEl>
                                              <p:pRg st="0" end="0"/>
                                            </p:txEl>
                                          </p:spTgt>
                                        </p:tgtEl>
                                        <p:attrNameLst>
                                          <p:attrName>style.visibility</p:attrName>
                                        </p:attrNameLst>
                                      </p:cBhvr>
                                      <p:to>
                                        <p:strVal val="visible"/>
                                      </p:to>
                                    </p:set>
                                    <p:anim calcmode="lin" valueType="num">
                                      <p:cBhvr additive="base">
                                        <p:cTn id="29"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7">
                                            <p:txEl>
                                              <p:pRg st="0" end="0"/>
                                            </p:txEl>
                                          </p:spTgt>
                                        </p:tgtEl>
                                        <p:attrNameLst>
                                          <p:attrName>ppt_y</p:attrName>
                                        </p:attrNameLst>
                                      </p:cBhvr>
                                      <p:tavLst>
                                        <p:tav tm="0">
                                          <p:val>
                                            <p:strVal val="#ppt_y"/>
                                          </p:val>
                                        </p:tav>
                                        <p:tav tm="100000">
                                          <p:val>
                                            <p:strVal val="#ppt_y"/>
                                          </p:val>
                                        </p:tav>
                                      </p:tavLst>
                                    </p:anim>
                                  </p:childTnLst>
                                </p:cTn>
                              </p:par>
                              <p:par>
                                <p:cTn id="31" presetID="2" presetClass="entr" presetSubtype="8" fill="hold" grpId="0" nodeType="withEffect">
                                  <p:stCondLst>
                                    <p:cond delay="0"/>
                                  </p:stCondLst>
                                  <p:childTnLst>
                                    <p:set>
                                      <p:cBhvr>
                                        <p:cTn id="32" dur="1" fill="hold">
                                          <p:stCondLst>
                                            <p:cond delay="0"/>
                                          </p:stCondLst>
                                        </p:cTn>
                                        <p:tgtEl>
                                          <p:spTgt spid="3"/>
                                        </p:tgtEl>
                                        <p:attrNameLst>
                                          <p:attrName>style.visibility</p:attrName>
                                        </p:attrNameLst>
                                      </p:cBhvr>
                                      <p:to>
                                        <p:strVal val="visible"/>
                                      </p:to>
                                    </p:set>
                                    <p:anim calcmode="lin" valueType="num">
                                      <p:cBhvr additive="base">
                                        <p:cTn id="33" dur="500" fill="hold"/>
                                        <p:tgtEl>
                                          <p:spTgt spid="3"/>
                                        </p:tgtEl>
                                        <p:attrNameLst>
                                          <p:attrName>ppt_x</p:attrName>
                                        </p:attrNameLst>
                                      </p:cBhvr>
                                      <p:tavLst>
                                        <p:tav tm="0">
                                          <p:val>
                                            <p:strVal val="0-#ppt_w/2"/>
                                          </p:val>
                                        </p:tav>
                                        <p:tav tm="100000">
                                          <p:val>
                                            <p:strVal val="#ppt_x"/>
                                          </p:val>
                                        </p:tav>
                                      </p:tavLst>
                                    </p:anim>
                                    <p:anim calcmode="lin" valueType="num">
                                      <p:cBhvr additive="base">
                                        <p:cTn id="34"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1049633">
                                            <p:txEl>
                                              <p:pRg st="3" end="3"/>
                                            </p:txEl>
                                          </p:spTgt>
                                        </p:tgtEl>
                                        <p:attrNameLst>
                                          <p:attrName>style.visibility</p:attrName>
                                        </p:attrNameLst>
                                      </p:cBhvr>
                                      <p:to>
                                        <p:strVal val="visible"/>
                                      </p:to>
                                    </p:set>
                                    <p:anim calcmode="lin" valueType="num">
                                      <p:cBhvr additive="base">
                                        <p:cTn id="39" dur="500" fill="hold"/>
                                        <p:tgtEl>
                                          <p:spTgt spid="1049633">
                                            <p:txEl>
                                              <p:pRg st="3" end="3"/>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1049633">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grpId="0" nodeType="clickEffect">
                                  <p:stCondLst>
                                    <p:cond delay="0"/>
                                  </p:stCondLst>
                                  <p:childTnLst>
                                    <p:set>
                                      <p:cBhvr>
                                        <p:cTn id="44" dur="1" fill="hold">
                                          <p:stCondLst>
                                            <p:cond delay="0"/>
                                          </p:stCondLst>
                                        </p:cTn>
                                        <p:tgtEl>
                                          <p:spTgt spid="5"/>
                                        </p:tgtEl>
                                        <p:attrNameLst>
                                          <p:attrName>style.visibility</p:attrName>
                                        </p:attrNameLst>
                                      </p:cBhvr>
                                      <p:to>
                                        <p:strVal val="visible"/>
                                      </p:to>
                                    </p:set>
                                    <p:anim calcmode="lin" valueType="num">
                                      <p:cBhvr additive="base">
                                        <p:cTn id="45" dur="500" fill="hold"/>
                                        <p:tgtEl>
                                          <p:spTgt spid="5"/>
                                        </p:tgtEl>
                                        <p:attrNameLst>
                                          <p:attrName>ppt_x</p:attrName>
                                        </p:attrNameLst>
                                      </p:cBhvr>
                                      <p:tavLst>
                                        <p:tav tm="0">
                                          <p:val>
                                            <p:strVal val="0-#ppt_w/2"/>
                                          </p:val>
                                        </p:tav>
                                        <p:tav tm="100000">
                                          <p:val>
                                            <p:strVal val="#ppt_x"/>
                                          </p:val>
                                        </p:tav>
                                      </p:tavLst>
                                    </p:anim>
                                    <p:anim calcmode="lin" valueType="num">
                                      <p:cBhvr additive="base">
                                        <p:cTn id="4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0" nodeType="clickEffect">
                                  <p:stCondLst>
                                    <p:cond delay="0"/>
                                  </p:stCondLst>
                                  <p:childTnLst>
                                    <p:set>
                                      <p:cBhvr>
                                        <p:cTn id="50" dur="1" fill="hold">
                                          <p:stCondLst>
                                            <p:cond delay="0"/>
                                          </p:stCondLst>
                                        </p:cTn>
                                        <p:tgtEl>
                                          <p:spTgt spid="12"/>
                                        </p:tgtEl>
                                        <p:attrNameLst>
                                          <p:attrName>style.visibility</p:attrName>
                                        </p:attrNameLst>
                                      </p:cBhvr>
                                      <p:to>
                                        <p:strVal val="visible"/>
                                      </p:to>
                                    </p:set>
                                    <p:anim calcmode="lin" valueType="num">
                                      <p:cBhvr additive="base">
                                        <p:cTn id="51" dur="500" fill="hold"/>
                                        <p:tgtEl>
                                          <p:spTgt spid="12"/>
                                        </p:tgtEl>
                                        <p:attrNameLst>
                                          <p:attrName>ppt_x</p:attrName>
                                        </p:attrNameLst>
                                      </p:cBhvr>
                                      <p:tavLst>
                                        <p:tav tm="0">
                                          <p:val>
                                            <p:strVal val="0-#ppt_w/2"/>
                                          </p:val>
                                        </p:tav>
                                        <p:tav tm="100000">
                                          <p:val>
                                            <p:strVal val="#ppt_x"/>
                                          </p:val>
                                        </p:tav>
                                      </p:tavLst>
                                    </p:anim>
                                    <p:anim calcmode="lin" valueType="num">
                                      <p:cBhvr additive="base">
                                        <p:cTn id="52"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additive="base">
                                        <p:cTn id="57" dur="500" fill="hold"/>
                                        <p:tgtEl>
                                          <p:spTgt spid="10"/>
                                        </p:tgtEl>
                                        <p:attrNameLst>
                                          <p:attrName>ppt_x</p:attrName>
                                        </p:attrNameLst>
                                      </p:cBhvr>
                                      <p:tavLst>
                                        <p:tav tm="0">
                                          <p:val>
                                            <p:strVal val="0-#ppt_w/2"/>
                                          </p:val>
                                        </p:tav>
                                        <p:tav tm="100000">
                                          <p:val>
                                            <p:strVal val="#ppt_x"/>
                                          </p:val>
                                        </p:tav>
                                      </p:tavLst>
                                    </p:anim>
                                    <p:anim calcmode="lin" valueType="num">
                                      <p:cBhvr additive="base">
                                        <p:cTn id="58" dur="500" fill="hold"/>
                                        <p:tgtEl>
                                          <p:spTgt spid="10"/>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11"/>
                                        </p:tgtEl>
                                        <p:attrNameLst>
                                          <p:attrName>style.visibility</p:attrName>
                                        </p:attrNameLst>
                                      </p:cBhvr>
                                      <p:to>
                                        <p:strVal val="visible"/>
                                      </p:to>
                                    </p:set>
                                    <p:anim calcmode="lin" valueType="num">
                                      <p:cBhvr additive="base">
                                        <p:cTn id="63" dur="500" fill="hold"/>
                                        <p:tgtEl>
                                          <p:spTgt spid="11"/>
                                        </p:tgtEl>
                                        <p:attrNameLst>
                                          <p:attrName>ppt_x</p:attrName>
                                        </p:attrNameLst>
                                      </p:cBhvr>
                                      <p:tavLst>
                                        <p:tav tm="0">
                                          <p:val>
                                            <p:strVal val="0-#ppt_w/2"/>
                                          </p:val>
                                        </p:tav>
                                        <p:tav tm="100000">
                                          <p:val>
                                            <p:strVal val="#ppt_x"/>
                                          </p:val>
                                        </p:tav>
                                      </p:tavLst>
                                    </p:anim>
                                    <p:anim calcmode="lin" valueType="num">
                                      <p:cBhvr additive="base">
                                        <p:cTn id="64"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13"/>
                                        </p:tgtEl>
                                        <p:attrNameLst>
                                          <p:attrName>style.visibility</p:attrName>
                                        </p:attrNameLst>
                                      </p:cBhvr>
                                      <p:to>
                                        <p:strVal val="visible"/>
                                      </p:to>
                                    </p:set>
                                    <p:anim calcmode="lin" valueType="num">
                                      <p:cBhvr additive="base">
                                        <p:cTn id="69" dur="500" fill="hold"/>
                                        <p:tgtEl>
                                          <p:spTgt spid="13"/>
                                        </p:tgtEl>
                                        <p:attrNameLst>
                                          <p:attrName>ppt_x</p:attrName>
                                        </p:attrNameLst>
                                      </p:cBhvr>
                                      <p:tavLst>
                                        <p:tav tm="0">
                                          <p:val>
                                            <p:strVal val="0-#ppt_w/2"/>
                                          </p:val>
                                        </p:tav>
                                        <p:tav tm="100000">
                                          <p:val>
                                            <p:strVal val="#ppt_x"/>
                                          </p:val>
                                        </p:tav>
                                      </p:tavLst>
                                    </p:anim>
                                    <p:anim calcmode="lin" valueType="num">
                                      <p:cBhvr additive="base">
                                        <p:cTn id="7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1049633">
                                            <p:txEl>
                                              <p:pRg st="4" end="4"/>
                                            </p:txEl>
                                          </p:spTgt>
                                        </p:tgtEl>
                                        <p:attrNameLst>
                                          <p:attrName>style.visibility</p:attrName>
                                        </p:attrNameLst>
                                      </p:cBhvr>
                                      <p:to>
                                        <p:strVal val="visible"/>
                                      </p:to>
                                    </p:set>
                                    <p:anim calcmode="lin" valueType="num">
                                      <p:cBhvr additive="base">
                                        <p:cTn id="75" dur="500" fill="hold"/>
                                        <p:tgtEl>
                                          <p:spTgt spid="1049633">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1049633">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1049633">
                                            <p:txEl>
                                              <p:pRg st="5" end="5"/>
                                            </p:txEl>
                                          </p:spTgt>
                                        </p:tgtEl>
                                        <p:attrNameLst>
                                          <p:attrName>style.visibility</p:attrName>
                                        </p:attrNameLst>
                                      </p:cBhvr>
                                      <p:to>
                                        <p:strVal val="visible"/>
                                      </p:to>
                                    </p:set>
                                    <p:anim calcmode="lin" valueType="num">
                                      <p:cBhvr additive="base">
                                        <p:cTn id="81" dur="500" fill="hold"/>
                                        <p:tgtEl>
                                          <p:spTgt spid="1049633">
                                            <p:txEl>
                                              <p:pRg st="5" end="5"/>
                                            </p:txEl>
                                          </p:spTgt>
                                        </p:tgtEl>
                                        <p:attrNameLst>
                                          <p:attrName>ppt_x</p:attrName>
                                        </p:attrNameLst>
                                      </p:cBhvr>
                                      <p:tavLst>
                                        <p:tav tm="0">
                                          <p:val>
                                            <p:strVal val="0-#ppt_w/2"/>
                                          </p:val>
                                        </p:tav>
                                        <p:tav tm="100000">
                                          <p:val>
                                            <p:strVal val="#ppt_x"/>
                                          </p:val>
                                        </p:tav>
                                      </p:tavLst>
                                    </p:anim>
                                    <p:anim calcmode="lin" valueType="num">
                                      <p:cBhvr additive="base">
                                        <p:cTn id="82" dur="500" fill="hold"/>
                                        <p:tgtEl>
                                          <p:spTgt spid="1049633">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1049633">
                                            <p:txEl>
                                              <p:pRg st="6" end="6"/>
                                            </p:txEl>
                                          </p:spTgt>
                                        </p:tgtEl>
                                        <p:attrNameLst>
                                          <p:attrName>style.visibility</p:attrName>
                                        </p:attrNameLst>
                                      </p:cBhvr>
                                      <p:to>
                                        <p:strVal val="visible"/>
                                      </p:to>
                                    </p:set>
                                    <p:anim calcmode="lin" valueType="num">
                                      <p:cBhvr additive="base">
                                        <p:cTn id="87" dur="500" fill="hold"/>
                                        <p:tgtEl>
                                          <p:spTgt spid="1049633">
                                            <p:txEl>
                                              <p:pRg st="6" end="6"/>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1049633">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5" grpId="0" animBg="1"/>
      <p:bldP spid="10" grpId="0" animBg="1"/>
      <p:bldP spid="11" grpId="0" animBg="1"/>
      <p:bldP spid="12" grpId="0" animBg="1"/>
      <p:bldP spid="13" grpId="0" animBg="1"/>
    </p:bldLst>
  </p:timing>
</p:sld>
</file>

<file path=ppt/slides/slide5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90600" y="4648200"/>
            <a:ext cx="1905000" cy="1981200"/>
          </a:xfrm>
          <a:prstGeom prst="rect">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Oval 2"/>
          <p:cNvSpPr/>
          <p:nvPr/>
        </p:nvSpPr>
        <p:spPr>
          <a:xfrm>
            <a:off x="1752600" y="6098589"/>
            <a:ext cx="381000" cy="3048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Text Box 33"/>
          <p:cNvSpPr txBox="1">
            <a:spLocks noChangeArrowheads="1"/>
          </p:cNvSpPr>
          <p:nvPr/>
        </p:nvSpPr>
        <p:spPr bwMode="auto">
          <a:xfrm>
            <a:off x="2895600" y="45720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 name="Oval 4"/>
          <p:cNvSpPr/>
          <p:nvPr/>
        </p:nvSpPr>
        <p:spPr>
          <a:xfrm>
            <a:off x="1371600" y="5376916"/>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 name="Oval 9"/>
          <p:cNvSpPr/>
          <p:nvPr/>
        </p:nvSpPr>
        <p:spPr>
          <a:xfrm>
            <a:off x="2214000" y="50292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Oval 10"/>
          <p:cNvSpPr/>
          <p:nvPr/>
        </p:nvSpPr>
        <p:spPr>
          <a:xfrm>
            <a:off x="2438400" y="56430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Oval 11"/>
          <p:cNvSpPr/>
          <p:nvPr/>
        </p:nvSpPr>
        <p:spPr>
          <a:xfrm>
            <a:off x="2366400" y="61764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Oval 12"/>
          <p:cNvSpPr/>
          <p:nvPr/>
        </p:nvSpPr>
        <p:spPr>
          <a:xfrm>
            <a:off x="1828800" y="62526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Text Box 33"/>
          <p:cNvSpPr txBox="1">
            <a:spLocks noChangeArrowheads="1"/>
          </p:cNvSpPr>
          <p:nvPr/>
        </p:nvSpPr>
        <p:spPr bwMode="auto">
          <a:xfrm>
            <a:off x="2909888" y="54864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 name="Text Box 33"/>
          <p:cNvSpPr txBox="1">
            <a:spLocks noChangeArrowheads="1"/>
          </p:cNvSpPr>
          <p:nvPr/>
        </p:nvSpPr>
        <p:spPr bwMode="auto">
          <a:xfrm>
            <a:off x="2895600" y="6292037"/>
            <a:ext cx="5715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8" name="Oval 17"/>
          <p:cNvSpPr/>
          <p:nvPr/>
        </p:nvSpPr>
        <p:spPr>
          <a:xfrm>
            <a:off x="1680600" y="5529316"/>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402930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one of the 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Suppose it gives the wrong answer on </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general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inputs.</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Each of the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we randomly choose has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b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of being one of the ones with the wrong answer.</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Exp</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 =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Obtained(</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frac</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bad)</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4029308"/>
              </a:xfrm>
              <a:prstGeom prst="rect">
                <a:avLst/>
              </a:prstGeom>
              <a:blipFill>
                <a:blip r:embed="rId3"/>
                <a:stretch>
                  <a:fillRect t="-1513" b="-33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0" name="Oval 19"/>
          <p:cNvSpPr/>
          <p:nvPr/>
        </p:nvSpPr>
        <p:spPr>
          <a:xfrm>
            <a:off x="2209800" y="57954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743200" y="6100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19812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3" name="Oval 22"/>
          <p:cNvSpPr/>
          <p:nvPr/>
        </p:nvSpPr>
        <p:spPr>
          <a:xfrm>
            <a:off x="1680600" y="5029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12594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5" name="Text Box 33">
            <a:extLst>
              <a:ext uri="{FF2B5EF4-FFF2-40B4-BE49-F238E27FC236}">
                <a16:creationId xmlns:a16="http://schemas.microsoft.com/office/drawing/2014/main" id="{5B5FCD7A-3BE3-4D34-B972-44F2128B5773}"/>
              </a:ext>
            </a:extLst>
          </p:cNvPr>
          <p:cNvSpPr txBox="1">
            <a:spLocks noChangeArrowheads="1"/>
          </p:cNvSpPr>
          <p:nvPr/>
        </p:nvSpPr>
        <p:spPr bwMode="auto">
          <a:xfrm>
            <a:off x="5651016" y="6258580"/>
            <a:ext cx="1843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2D</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6" name="Rectangle 63">
            <a:extLst>
              <a:ext uri="{FF2B5EF4-FFF2-40B4-BE49-F238E27FC236}">
                <a16:creationId xmlns:a16="http://schemas.microsoft.com/office/drawing/2014/main" id="{47C9B77F-DEBD-43A1-B397-19BAF4C49813}"/>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34387821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additive="base">
                                        <p:cTn id="7" dur="500" fill="hold"/>
                                        <p:tgtEl>
                                          <p:spTgt spid="6"/>
                                        </p:tgtEl>
                                        <p:attrNameLst>
                                          <p:attrName>ppt_x</p:attrName>
                                        </p:attrNameLst>
                                      </p:cBhvr>
                                      <p:tavLst>
                                        <p:tav tm="0">
                                          <p:val>
                                            <p:strVal val="1+#ppt_w/2"/>
                                          </p:val>
                                        </p:tav>
                                        <p:tav tm="100000">
                                          <p:val>
                                            <p:strVal val="#ppt_x"/>
                                          </p:val>
                                        </p:tav>
                                      </p:tavLst>
                                    </p:anim>
                                    <p:anim calcmode="lin" valueType="num">
                                      <p:cBhvr additive="base">
                                        <p:cTn id="8"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1+#ppt_w/2"/>
                                          </p:val>
                                        </p:tav>
                                        <p:tav tm="100000">
                                          <p:val>
                                            <p:strVal val="#ppt_x"/>
                                          </p:val>
                                        </p:tav>
                                      </p:tavLst>
                                    </p:anim>
                                    <p:anim calcmode="lin" valueType="num">
                                      <p:cBhvr additive="base">
                                        <p:cTn id="14"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8"/>
                                        </p:tgtEl>
                                        <p:attrNameLst>
                                          <p:attrName>style.visibility</p:attrName>
                                        </p:attrNameLst>
                                      </p:cBhvr>
                                      <p:to>
                                        <p:strVal val="visible"/>
                                      </p:to>
                                    </p:set>
                                    <p:anim calcmode="lin" valueType="num">
                                      <p:cBhvr additive="base">
                                        <p:cTn id="19" dur="500" fill="hold"/>
                                        <p:tgtEl>
                                          <p:spTgt spid="18"/>
                                        </p:tgtEl>
                                        <p:attrNameLst>
                                          <p:attrName>ppt_x</p:attrName>
                                        </p:attrNameLst>
                                      </p:cBhvr>
                                      <p:tavLst>
                                        <p:tav tm="0">
                                          <p:val>
                                            <p:strVal val="1+#ppt_w/2"/>
                                          </p:val>
                                        </p:tav>
                                        <p:tav tm="100000">
                                          <p:val>
                                            <p:strVal val="#ppt_x"/>
                                          </p:val>
                                        </p:tav>
                                      </p:tavLst>
                                    </p:anim>
                                    <p:anim calcmode="lin" valueType="num">
                                      <p:cBhvr additive="base">
                                        <p:cTn id="20" dur="500" fill="hold"/>
                                        <p:tgtEl>
                                          <p:spTgt spid="1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20"/>
                                        </p:tgtEl>
                                        <p:attrNameLst>
                                          <p:attrName>style.visibility</p:attrName>
                                        </p:attrNameLst>
                                      </p:cBhvr>
                                      <p:to>
                                        <p:strVal val="visible"/>
                                      </p:to>
                                    </p:set>
                                    <p:anim calcmode="lin" valueType="num">
                                      <p:cBhvr additive="base">
                                        <p:cTn id="25" dur="500" fill="hold"/>
                                        <p:tgtEl>
                                          <p:spTgt spid="20"/>
                                        </p:tgtEl>
                                        <p:attrNameLst>
                                          <p:attrName>ppt_x</p:attrName>
                                        </p:attrNameLst>
                                      </p:cBhvr>
                                      <p:tavLst>
                                        <p:tav tm="0">
                                          <p:val>
                                            <p:strVal val="1+#ppt_w/2"/>
                                          </p:val>
                                        </p:tav>
                                        <p:tav tm="100000">
                                          <p:val>
                                            <p:strVal val="#ppt_x"/>
                                          </p:val>
                                        </p:tav>
                                      </p:tavLst>
                                    </p:anim>
                                    <p:anim calcmode="lin" valueType="num">
                                      <p:cBhvr additive="base">
                                        <p:cTn id="26" dur="500" fill="hold"/>
                                        <p:tgtEl>
                                          <p:spTgt spid="2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2" fill="hold" grpId="0" nodeType="clickEffect">
                                  <p:stCondLst>
                                    <p:cond delay="0"/>
                                  </p:stCondLst>
                                  <p:childTnLst>
                                    <p:set>
                                      <p:cBhvr>
                                        <p:cTn id="30" dur="1" fill="hold">
                                          <p:stCondLst>
                                            <p:cond delay="0"/>
                                          </p:stCondLst>
                                        </p:cTn>
                                        <p:tgtEl>
                                          <p:spTgt spid="21"/>
                                        </p:tgtEl>
                                        <p:attrNameLst>
                                          <p:attrName>style.visibility</p:attrName>
                                        </p:attrNameLst>
                                      </p:cBhvr>
                                      <p:to>
                                        <p:strVal val="visible"/>
                                      </p:to>
                                    </p:set>
                                    <p:anim calcmode="lin" valueType="num">
                                      <p:cBhvr additive="base">
                                        <p:cTn id="31" dur="500" fill="hold"/>
                                        <p:tgtEl>
                                          <p:spTgt spid="21"/>
                                        </p:tgtEl>
                                        <p:attrNameLst>
                                          <p:attrName>ppt_x</p:attrName>
                                        </p:attrNameLst>
                                      </p:cBhvr>
                                      <p:tavLst>
                                        <p:tav tm="0">
                                          <p:val>
                                            <p:strVal val="1+#ppt_w/2"/>
                                          </p:val>
                                        </p:tav>
                                        <p:tav tm="100000">
                                          <p:val>
                                            <p:strVal val="#ppt_x"/>
                                          </p:val>
                                        </p:tav>
                                      </p:tavLst>
                                    </p:anim>
                                    <p:anim calcmode="lin" valueType="num">
                                      <p:cBhvr additive="base">
                                        <p:cTn id="32"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2"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anim calcmode="lin" valueType="num">
                                      <p:cBhvr additive="base">
                                        <p:cTn id="37" dur="500" fill="hold"/>
                                        <p:tgtEl>
                                          <p:spTgt spid="22"/>
                                        </p:tgtEl>
                                        <p:attrNameLst>
                                          <p:attrName>ppt_x</p:attrName>
                                        </p:attrNameLst>
                                      </p:cBhvr>
                                      <p:tavLst>
                                        <p:tav tm="0">
                                          <p:val>
                                            <p:strVal val="1+#ppt_w/2"/>
                                          </p:val>
                                        </p:tav>
                                        <p:tav tm="100000">
                                          <p:val>
                                            <p:strVal val="#ppt_x"/>
                                          </p:val>
                                        </p:tav>
                                      </p:tavLst>
                                    </p:anim>
                                    <p:anim calcmode="lin" valueType="num">
                                      <p:cBhvr additive="base">
                                        <p:cTn id="38" dur="500" fill="hold"/>
                                        <p:tgtEl>
                                          <p:spTgt spid="2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2" fill="hold" grpId="0" nodeType="clickEffect">
                                  <p:stCondLst>
                                    <p:cond delay="0"/>
                                  </p:stCondLst>
                                  <p:childTnLst>
                                    <p:set>
                                      <p:cBhvr>
                                        <p:cTn id="42" dur="1" fill="hold">
                                          <p:stCondLst>
                                            <p:cond delay="0"/>
                                          </p:stCondLst>
                                        </p:cTn>
                                        <p:tgtEl>
                                          <p:spTgt spid="23"/>
                                        </p:tgtEl>
                                        <p:attrNameLst>
                                          <p:attrName>style.visibility</p:attrName>
                                        </p:attrNameLst>
                                      </p:cBhvr>
                                      <p:to>
                                        <p:strVal val="visible"/>
                                      </p:to>
                                    </p:set>
                                    <p:anim calcmode="lin" valueType="num">
                                      <p:cBhvr additive="base">
                                        <p:cTn id="43" dur="500" fill="hold"/>
                                        <p:tgtEl>
                                          <p:spTgt spid="23"/>
                                        </p:tgtEl>
                                        <p:attrNameLst>
                                          <p:attrName>ppt_x</p:attrName>
                                        </p:attrNameLst>
                                      </p:cBhvr>
                                      <p:tavLst>
                                        <p:tav tm="0">
                                          <p:val>
                                            <p:strVal val="1+#ppt_w/2"/>
                                          </p:val>
                                        </p:tav>
                                        <p:tav tm="100000">
                                          <p:val>
                                            <p:strVal val="#ppt_x"/>
                                          </p:val>
                                        </p:tav>
                                      </p:tavLst>
                                    </p:anim>
                                    <p:anim calcmode="lin" valueType="num">
                                      <p:cBhvr additive="base">
                                        <p:cTn id="4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2" fill="hold" grpId="0" nodeType="clickEffect">
                                  <p:stCondLst>
                                    <p:cond delay="0"/>
                                  </p:stCondLst>
                                  <p:childTnLst>
                                    <p:set>
                                      <p:cBhvr>
                                        <p:cTn id="48" dur="1" fill="hold">
                                          <p:stCondLst>
                                            <p:cond delay="0"/>
                                          </p:stCondLst>
                                        </p:cTn>
                                        <p:tgtEl>
                                          <p:spTgt spid="24"/>
                                        </p:tgtEl>
                                        <p:attrNameLst>
                                          <p:attrName>style.visibility</p:attrName>
                                        </p:attrNameLst>
                                      </p:cBhvr>
                                      <p:to>
                                        <p:strVal val="visible"/>
                                      </p:to>
                                    </p:set>
                                    <p:anim calcmode="lin" valueType="num">
                                      <p:cBhvr additive="base">
                                        <p:cTn id="49" dur="500" fill="hold"/>
                                        <p:tgtEl>
                                          <p:spTgt spid="24"/>
                                        </p:tgtEl>
                                        <p:attrNameLst>
                                          <p:attrName>ppt_x</p:attrName>
                                        </p:attrNameLst>
                                      </p:cBhvr>
                                      <p:tavLst>
                                        <p:tav tm="0">
                                          <p:val>
                                            <p:strVal val="1+#ppt_w/2"/>
                                          </p:val>
                                        </p:tav>
                                        <p:tav tm="100000">
                                          <p:val>
                                            <p:strVal val="#ppt_x"/>
                                          </p:val>
                                        </p:tav>
                                      </p:tavLst>
                                    </p:anim>
                                    <p:anim calcmode="lin" valueType="num">
                                      <p:cBhvr additive="base">
                                        <p:cTn id="50"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2" fill="hold" grpId="0" nodeType="clickEffect">
                                  <p:stCondLst>
                                    <p:cond delay="0"/>
                                  </p:stCondLst>
                                  <p:childTnLst>
                                    <p:set>
                                      <p:cBhvr>
                                        <p:cTn id="54" dur="1" fill="hold">
                                          <p:stCondLst>
                                            <p:cond delay="0"/>
                                          </p:stCondLst>
                                        </p:cTn>
                                        <p:tgtEl>
                                          <p:spTgt spid="15"/>
                                        </p:tgtEl>
                                        <p:attrNameLst>
                                          <p:attrName>style.visibility</p:attrName>
                                        </p:attrNameLst>
                                      </p:cBhvr>
                                      <p:to>
                                        <p:strVal val="visible"/>
                                      </p:to>
                                    </p:set>
                                    <p:anim calcmode="lin" valueType="num">
                                      <p:cBhvr additive="base">
                                        <p:cTn id="55" dur="500" fill="hold"/>
                                        <p:tgtEl>
                                          <p:spTgt spid="15"/>
                                        </p:tgtEl>
                                        <p:attrNameLst>
                                          <p:attrName>ppt_x</p:attrName>
                                        </p:attrNameLst>
                                      </p:cBhvr>
                                      <p:tavLst>
                                        <p:tav tm="0">
                                          <p:val>
                                            <p:strVal val="1+#ppt_w/2"/>
                                          </p:val>
                                        </p:tav>
                                        <p:tav tm="100000">
                                          <p:val>
                                            <p:strVal val="#ppt_x"/>
                                          </p:val>
                                        </p:tav>
                                      </p:tavLst>
                                    </p:anim>
                                    <p:anim calcmode="lin" valueType="num">
                                      <p:cBhvr additive="base">
                                        <p:cTn id="5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2" presetClass="entr" presetSubtype="2" fill="hold" grpId="0" nodeType="clickEffect">
                                  <p:stCondLst>
                                    <p:cond delay="0"/>
                                  </p:stCondLst>
                                  <p:childTnLst>
                                    <p:set>
                                      <p:cBhvr>
                                        <p:cTn id="60" dur="1" fill="hold">
                                          <p:stCondLst>
                                            <p:cond delay="0"/>
                                          </p:stCondLst>
                                        </p:cTn>
                                        <p:tgtEl>
                                          <p:spTgt spid="25"/>
                                        </p:tgtEl>
                                        <p:attrNameLst>
                                          <p:attrName>style.visibility</p:attrName>
                                        </p:attrNameLst>
                                      </p:cBhvr>
                                      <p:to>
                                        <p:strVal val="visible"/>
                                      </p:to>
                                    </p:set>
                                    <p:anim calcmode="lin" valueType="num">
                                      <p:cBhvr additive="base">
                                        <p:cTn id="61" dur="500" fill="hold"/>
                                        <p:tgtEl>
                                          <p:spTgt spid="25"/>
                                        </p:tgtEl>
                                        <p:attrNameLst>
                                          <p:attrName>ppt_x</p:attrName>
                                        </p:attrNameLst>
                                      </p:cBhvr>
                                      <p:tavLst>
                                        <p:tav tm="0">
                                          <p:val>
                                            <p:strVal val="1+#ppt_w/2"/>
                                          </p:val>
                                        </p:tav>
                                        <p:tav tm="100000">
                                          <p:val>
                                            <p:strVal val="#ppt_x"/>
                                          </p:val>
                                        </p:tav>
                                      </p:tavLst>
                                    </p:anim>
                                    <p:anim calcmode="lin" valueType="num">
                                      <p:cBhvr additive="base">
                                        <p:cTn id="62"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4" grpId="0"/>
      <p:bldP spid="15" grpId="0"/>
      <p:bldP spid="18" grpId="0" animBg="1"/>
      <p:bldP spid="20" grpId="0" animBg="1"/>
      <p:bldP spid="21" grpId="0" animBg="1"/>
      <p:bldP spid="22" grpId="0" animBg="1"/>
      <p:bldP spid="23" grpId="0" animBg="1"/>
      <p:bldP spid="24" grpId="0" animBg="1"/>
      <p:bldP spid="25" grpId="0"/>
    </p:bldLst>
  </p:timing>
</p:sld>
</file>

<file path=ppt/slides/slide5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990600" y="4648200"/>
            <a:ext cx="1905000" cy="1981200"/>
          </a:xfrm>
          <a:prstGeom prst="rect">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 name="Oval 2"/>
          <p:cNvSpPr/>
          <p:nvPr/>
        </p:nvSpPr>
        <p:spPr>
          <a:xfrm>
            <a:off x="1752600" y="6098589"/>
            <a:ext cx="381000" cy="3048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Text Box 33"/>
          <p:cNvSpPr txBox="1">
            <a:spLocks noChangeArrowheads="1"/>
          </p:cNvSpPr>
          <p:nvPr/>
        </p:nvSpPr>
        <p:spPr bwMode="auto">
          <a:xfrm>
            <a:off x="2895600" y="45720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5" name="Oval 4"/>
          <p:cNvSpPr/>
          <p:nvPr/>
        </p:nvSpPr>
        <p:spPr>
          <a:xfrm>
            <a:off x="1371600" y="5376916"/>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0" name="Oval 9"/>
          <p:cNvSpPr/>
          <p:nvPr/>
        </p:nvSpPr>
        <p:spPr>
          <a:xfrm>
            <a:off x="2214000" y="50292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Oval 10"/>
          <p:cNvSpPr/>
          <p:nvPr/>
        </p:nvSpPr>
        <p:spPr>
          <a:xfrm>
            <a:off x="2438400" y="56430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Oval 11"/>
          <p:cNvSpPr/>
          <p:nvPr/>
        </p:nvSpPr>
        <p:spPr>
          <a:xfrm>
            <a:off x="2366400" y="61764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Oval 12"/>
          <p:cNvSpPr/>
          <p:nvPr/>
        </p:nvSpPr>
        <p:spPr>
          <a:xfrm>
            <a:off x="1828800" y="62526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Text Box 33"/>
          <p:cNvSpPr txBox="1">
            <a:spLocks noChangeArrowheads="1"/>
          </p:cNvSpPr>
          <p:nvPr/>
        </p:nvSpPr>
        <p:spPr bwMode="auto">
          <a:xfrm>
            <a:off x="2909888" y="54864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 name="Text Box 33"/>
          <p:cNvSpPr txBox="1">
            <a:spLocks noChangeArrowheads="1"/>
          </p:cNvSpPr>
          <p:nvPr/>
        </p:nvSpPr>
        <p:spPr bwMode="auto">
          <a:xfrm>
            <a:off x="2895600" y="6292037"/>
            <a:ext cx="5715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8" name="Oval 17"/>
          <p:cNvSpPr/>
          <p:nvPr/>
        </p:nvSpPr>
        <p:spPr>
          <a:xfrm>
            <a:off x="1680600" y="5529316"/>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4029308"/>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Consider one of the 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4029308"/>
              </a:xfrm>
              <a:prstGeom prst="rect">
                <a:avLst/>
              </a:prstGeom>
              <a:blipFill>
                <a:blip r:embed="rId3"/>
                <a:stretch>
                  <a:fillRect t="-1513" b="-332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0" name="Oval 19"/>
          <p:cNvSpPr/>
          <p:nvPr/>
        </p:nvSpPr>
        <p:spPr>
          <a:xfrm>
            <a:off x="2209800" y="57954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Oval 20"/>
          <p:cNvSpPr/>
          <p:nvPr/>
        </p:nvSpPr>
        <p:spPr>
          <a:xfrm>
            <a:off x="2743200" y="6100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Oval 21"/>
          <p:cNvSpPr/>
          <p:nvPr/>
        </p:nvSpPr>
        <p:spPr>
          <a:xfrm>
            <a:off x="19812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3" name="Oval 22"/>
          <p:cNvSpPr/>
          <p:nvPr/>
        </p:nvSpPr>
        <p:spPr>
          <a:xfrm>
            <a:off x="1680600" y="5029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p:cNvSpPr/>
          <p:nvPr/>
        </p:nvSpPr>
        <p:spPr>
          <a:xfrm>
            <a:off x="12594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Text Box 33"/>
              <p:cNvSpPr txBox="1">
                <a:spLocks noChangeArrowheads="1"/>
              </p:cNvSpPr>
              <p:nvPr/>
            </p:nvSpPr>
            <p:spPr bwMode="auto">
              <a:xfrm>
                <a:off x="1143000" y="1676400"/>
                <a:ext cx="6781800"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Some hard math magic is needed to change the order that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and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are </a:t>
                </a:r>
                <a:r>
                  <a:rPr kumimoji="0" lang="en-US"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choosen</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mc:Choice>
        <mc:Fallback xmlns="">
          <p:sp>
            <p:nvSpPr>
              <p:cNvPr id="25" name="Text Box 33"/>
              <p:cNvSpPr txBox="1">
                <a:spLocks noRot="1" noChangeAspect="1" noMove="1" noResize="1" noEditPoints="1" noAdjustHandles="1" noChangeArrowheads="1" noChangeShapeType="1" noTextEdit="1"/>
              </p:cNvSpPr>
              <p:nvPr/>
            </p:nvSpPr>
            <p:spPr bwMode="auto">
              <a:xfrm>
                <a:off x="1143000" y="1676400"/>
                <a:ext cx="6781800" cy="954107"/>
              </a:xfrm>
              <a:prstGeom prst="rect">
                <a:avLst/>
              </a:prstGeom>
              <a:blipFill>
                <a:blip r:embed="rId4"/>
                <a:stretch>
                  <a:fillRect t="-6369" b="-1656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7" name="Text Box 33">
            <a:extLst>
              <a:ext uri="{FF2B5EF4-FFF2-40B4-BE49-F238E27FC236}">
                <a16:creationId xmlns:a16="http://schemas.microsoft.com/office/drawing/2014/main" id="{A4C4044A-2F0D-429E-AC38-00E94A3142E0}"/>
              </a:ext>
            </a:extLst>
          </p:cNvPr>
          <p:cNvSpPr txBox="1">
            <a:spLocks noChangeArrowheads="1"/>
          </p:cNvSpPr>
          <p:nvPr/>
        </p:nvSpPr>
        <p:spPr bwMode="auto">
          <a:xfrm>
            <a:off x="5651016" y="6258580"/>
            <a:ext cx="1843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2D</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8" name="Rectangle 63">
            <a:extLst>
              <a:ext uri="{FF2B5EF4-FFF2-40B4-BE49-F238E27FC236}">
                <a16:creationId xmlns:a16="http://schemas.microsoft.com/office/drawing/2014/main" id="{C00F5B01-F1EF-4D88-8BCB-DBBCE2B1F68C}"/>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13633027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1+#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5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144398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some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1443985"/>
              </a:xfrm>
              <a:prstGeom prst="rect">
                <a:avLst/>
              </a:prstGeom>
              <a:blipFill>
                <a:blip r:embed="rId3"/>
                <a:stretch>
                  <a:fillRect t="-4219" b="-1097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6048624" y="1285967"/>
                <a:ext cx="2622321"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p:cNvSpPr>
                <a:spLocks noRot="1" noChangeAspect="1" noMove="1" noResize="1" noEditPoints="1" noAdjustHandles="1" noChangeArrowheads="1" noChangeShapeType="1" noTextEdit="1"/>
              </p:cNvSpPr>
              <p:nvPr/>
            </p:nvSpPr>
            <p:spPr>
              <a:xfrm>
                <a:off x="6048624" y="1285967"/>
                <a:ext cx="2622321" cy="582211"/>
              </a:xfrm>
              <a:prstGeom prst="rect">
                <a:avLst/>
              </a:prstGeom>
              <a:blipFill>
                <a:blip r:embed="rId4"/>
                <a:stretch>
                  <a:fillRect l="-4651" t="-2105" b="-29474"/>
                </a:stretch>
              </a:blipFill>
            </p:spPr>
            <p:txBody>
              <a:bodyPr/>
              <a:lstStyle/>
              <a:p>
                <a:r>
                  <a:rPr lang="en-CA">
                    <a:noFill/>
                  </a:rPr>
                  <a:t> </a:t>
                </a:r>
              </a:p>
            </p:txBody>
          </p:sp>
        </mc:Fallback>
      </mc:AlternateContent>
      <p:sp>
        <p:nvSpPr>
          <p:cNvPr id="9" name="Rectangle 8"/>
          <p:cNvSpPr/>
          <p:nvPr/>
        </p:nvSpPr>
        <p:spPr>
          <a:xfrm>
            <a:off x="1143427" y="1773384"/>
            <a:ext cx="205697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(Union Bound)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1" name="Rectangle 10">
            <a:extLst>
              <a:ext uri="{FF2B5EF4-FFF2-40B4-BE49-F238E27FC236}">
                <a16:creationId xmlns:a16="http://schemas.microsoft.com/office/drawing/2014/main" id="{905DCBE4-2718-445D-BD5F-299BCBA9A364}"/>
              </a:ext>
            </a:extLst>
          </p:cNvPr>
          <p:cNvSpPr/>
          <p:nvPr/>
        </p:nvSpPr>
        <p:spPr>
          <a:xfrm>
            <a:off x="990600" y="4648200"/>
            <a:ext cx="1905000" cy="1981200"/>
          </a:xfrm>
          <a:prstGeom prst="rect">
            <a:avLst/>
          </a:prstGeom>
          <a:ln>
            <a:solidFill>
              <a:schemeClr val="tx2"/>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2" name="Oval 11">
            <a:extLst>
              <a:ext uri="{FF2B5EF4-FFF2-40B4-BE49-F238E27FC236}">
                <a16:creationId xmlns:a16="http://schemas.microsoft.com/office/drawing/2014/main" id="{43E456E8-6E51-4CF1-837D-8CD8FEC72942}"/>
              </a:ext>
            </a:extLst>
          </p:cNvPr>
          <p:cNvSpPr/>
          <p:nvPr/>
        </p:nvSpPr>
        <p:spPr>
          <a:xfrm>
            <a:off x="1752600" y="6098589"/>
            <a:ext cx="381000" cy="304800"/>
          </a:xfrm>
          <a:prstGeom prst="ellipse">
            <a:avLst/>
          </a:prstGeom>
          <a:ln>
            <a:solidFill>
              <a:schemeClr val="hlink"/>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Text Box 33">
            <a:extLst>
              <a:ext uri="{FF2B5EF4-FFF2-40B4-BE49-F238E27FC236}">
                <a16:creationId xmlns:a16="http://schemas.microsoft.com/office/drawing/2014/main" id="{965B1653-957D-4DB6-9F32-847AFF66724D}"/>
              </a:ext>
            </a:extLst>
          </p:cNvPr>
          <p:cNvSpPr txBox="1">
            <a:spLocks noChangeArrowheads="1"/>
          </p:cNvSpPr>
          <p:nvPr/>
        </p:nvSpPr>
        <p:spPr bwMode="auto">
          <a:xfrm>
            <a:off x="2895600" y="45720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Oval 13">
            <a:extLst>
              <a:ext uri="{FF2B5EF4-FFF2-40B4-BE49-F238E27FC236}">
                <a16:creationId xmlns:a16="http://schemas.microsoft.com/office/drawing/2014/main" id="{6169E59E-C902-40E6-99BE-7B49FEE36D46}"/>
              </a:ext>
            </a:extLst>
          </p:cNvPr>
          <p:cNvSpPr/>
          <p:nvPr/>
        </p:nvSpPr>
        <p:spPr>
          <a:xfrm>
            <a:off x="1371600" y="5376916"/>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5" name="Oval 14">
            <a:extLst>
              <a:ext uri="{FF2B5EF4-FFF2-40B4-BE49-F238E27FC236}">
                <a16:creationId xmlns:a16="http://schemas.microsoft.com/office/drawing/2014/main" id="{49CB3189-AB9C-4390-9F54-221359915B6E}"/>
              </a:ext>
            </a:extLst>
          </p:cNvPr>
          <p:cNvSpPr/>
          <p:nvPr/>
        </p:nvSpPr>
        <p:spPr>
          <a:xfrm>
            <a:off x="2214000" y="50292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6" name="Oval 15">
            <a:extLst>
              <a:ext uri="{FF2B5EF4-FFF2-40B4-BE49-F238E27FC236}">
                <a16:creationId xmlns:a16="http://schemas.microsoft.com/office/drawing/2014/main" id="{2618553F-627B-4381-848B-6E22866D3FFF}"/>
              </a:ext>
            </a:extLst>
          </p:cNvPr>
          <p:cNvSpPr/>
          <p:nvPr/>
        </p:nvSpPr>
        <p:spPr>
          <a:xfrm>
            <a:off x="2438400" y="56430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7" name="Oval 16">
            <a:extLst>
              <a:ext uri="{FF2B5EF4-FFF2-40B4-BE49-F238E27FC236}">
                <a16:creationId xmlns:a16="http://schemas.microsoft.com/office/drawing/2014/main" id="{1037ABDB-4A64-4A38-83BC-8BEF40D5AE90}"/>
              </a:ext>
            </a:extLst>
          </p:cNvPr>
          <p:cNvSpPr/>
          <p:nvPr/>
        </p:nvSpPr>
        <p:spPr>
          <a:xfrm>
            <a:off x="2366400" y="61764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8" name="Oval 17">
            <a:extLst>
              <a:ext uri="{FF2B5EF4-FFF2-40B4-BE49-F238E27FC236}">
                <a16:creationId xmlns:a16="http://schemas.microsoft.com/office/drawing/2014/main" id="{A4F1334F-07A6-4530-AEB0-BCD6D09CFF47}"/>
              </a:ext>
            </a:extLst>
          </p:cNvPr>
          <p:cNvSpPr/>
          <p:nvPr/>
        </p:nvSpPr>
        <p:spPr>
          <a:xfrm>
            <a:off x="1828800" y="6252600"/>
            <a:ext cx="72000" cy="72000"/>
          </a:xfrm>
          <a:prstGeom prst="ellipse">
            <a:avLst/>
          </a:prstGeom>
          <a:solidFill>
            <a:srgbClr val="FF00FF"/>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0" name="Text Box 33">
            <a:extLst>
              <a:ext uri="{FF2B5EF4-FFF2-40B4-BE49-F238E27FC236}">
                <a16:creationId xmlns:a16="http://schemas.microsoft.com/office/drawing/2014/main" id="{C4D5278D-45A7-428B-86C6-CB3E2123C242}"/>
              </a:ext>
            </a:extLst>
          </p:cNvPr>
          <p:cNvSpPr txBox="1">
            <a:spLocks noChangeArrowheads="1"/>
          </p:cNvSpPr>
          <p:nvPr/>
        </p:nvSpPr>
        <p:spPr bwMode="auto">
          <a:xfrm>
            <a:off x="2909888" y="5486400"/>
            <a:ext cx="5715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 set of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D</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inputs chosen</a:t>
            </a:r>
            <a:b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when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is “determined”.</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Text Box 33">
            <a:extLst>
              <a:ext uri="{FF2B5EF4-FFF2-40B4-BE49-F238E27FC236}">
                <a16:creationId xmlns:a16="http://schemas.microsoft.com/office/drawing/2014/main" id="{5CCD8656-88C1-434D-9A35-1148DC5D20CD}"/>
              </a:ext>
            </a:extLst>
          </p:cNvPr>
          <p:cNvSpPr txBox="1">
            <a:spLocks noChangeArrowheads="1"/>
          </p:cNvSpPr>
          <p:nvPr/>
        </p:nvSpPr>
        <p:spPr bwMode="auto">
          <a:xfrm>
            <a:off x="2895600" y="6292037"/>
            <a:ext cx="5715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Let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 </a:t>
            </a:r>
            <a:endPar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22" name="Oval 21">
            <a:extLst>
              <a:ext uri="{FF2B5EF4-FFF2-40B4-BE49-F238E27FC236}">
                <a16:creationId xmlns:a16="http://schemas.microsoft.com/office/drawing/2014/main" id="{2BC6E4F9-352B-4039-9EBB-019300B6B566}"/>
              </a:ext>
            </a:extLst>
          </p:cNvPr>
          <p:cNvSpPr/>
          <p:nvPr/>
        </p:nvSpPr>
        <p:spPr>
          <a:xfrm>
            <a:off x="1680600" y="5529316"/>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3" name="Oval 22">
            <a:extLst>
              <a:ext uri="{FF2B5EF4-FFF2-40B4-BE49-F238E27FC236}">
                <a16:creationId xmlns:a16="http://schemas.microsoft.com/office/drawing/2014/main" id="{266C9A56-A9DA-4067-90FA-B8F60EB53F7D}"/>
              </a:ext>
            </a:extLst>
          </p:cNvPr>
          <p:cNvSpPr/>
          <p:nvPr/>
        </p:nvSpPr>
        <p:spPr>
          <a:xfrm>
            <a:off x="2209800" y="57954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4" name="Oval 23">
            <a:extLst>
              <a:ext uri="{FF2B5EF4-FFF2-40B4-BE49-F238E27FC236}">
                <a16:creationId xmlns:a16="http://schemas.microsoft.com/office/drawing/2014/main" id="{EA7CBE5C-1BD2-43BC-B973-14A954AA0440}"/>
              </a:ext>
            </a:extLst>
          </p:cNvPr>
          <p:cNvSpPr/>
          <p:nvPr/>
        </p:nvSpPr>
        <p:spPr>
          <a:xfrm>
            <a:off x="2743200" y="6100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9" name="Oval 28">
            <a:extLst>
              <a:ext uri="{FF2B5EF4-FFF2-40B4-BE49-F238E27FC236}">
                <a16:creationId xmlns:a16="http://schemas.microsoft.com/office/drawing/2014/main" id="{C53D796A-F05B-4F13-9363-FD2B4292D538}"/>
              </a:ext>
            </a:extLst>
          </p:cNvPr>
          <p:cNvSpPr/>
          <p:nvPr/>
        </p:nvSpPr>
        <p:spPr>
          <a:xfrm>
            <a:off x="19812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0" name="Oval 29">
            <a:extLst>
              <a:ext uri="{FF2B5EF4-FFF2-40B4-BE49-F238E27FC236}">
                <a16:creationId xmlns:a16="http://schemas.microsoft.com/office/drawing/2014/main" id="{9B08B488-DCD0-4395-8462-0B1E63A6FD15}"/>
              </a:ext>
            </a:extLst>
          </p:cNvPr>
          <p:cNvSpPr/>
          <p:nvPr/>
        </p:nvSpPr>
        <p:spPr>
          <a:xfrm>
            <a:off x="1680600" y="5029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2" name="Oval 31">
            <a:extLst>
              <a:ext uri="{FF2B5EF4-FFF2-40B4-BE49-F238E27FC236}">
                <a16:creationId xmlns:a16="http://schemas.microsoft.com/office/drawing/2014/main" id="{7D4D5F71-1094-4C86-8C66-0E7CC46D960F}"/>
              </a:ext>
            </a:extLst>
          </p:cNvPr>
          <p:cNvSpPr/>
          <p:nvPr/>
        </p:nvSpPr>
        <p:spPr>
          <a:xfrm>
            <a:off x="1259400" y="6172200"/>
            <a:ext cx="72000" cy="72000"/>
          </a:xfrm>
          <a:prstGeom prst="ellipse">
            <a:avLst/>
          </a:prstGeom>
          <a:solidFill>
            <a:srgbClr val="FF0000"/>
          </a:solidFill>
          <a:ln>
            <a:solidFill>
              <a:srgbClr val="FF00FF"/>
            </a:solidFill>
          </a:ln>
        </p:spPr>
        <p:txBody>
          <a:bodyPr wrap="square" rtlCol="0" anchor="ct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33" name="Text Box 33">
            <a:extLst>
              <a:ext uri="{FF2B5EF4-FFF2-40B4-BE49-F238E27FC236}">
                <a16:creationId xmlns:a16="http://schemas.microsoft.com/office/drawing/2014/main" id="{700DCE6C-A89B-4A24-B505-C6FC3E3B3210}"/>
              </a:ext>
            </a:extLst>
          </p:cNvPr>
          <p:cNvSpPr txBox="1">
            <a:spLocks noChangeArrowheads="1"/>
          </p:cNvSpPr>
          <p:nvPr/>
        </p:nvSpPr>
        <p:spPr bwMode="auto">
          <a:xfrm>
            <a:off x="5651016" y="6258580"/>
            <a:ext cx="184308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S| = 2D</a:t>
            </a:r>
            <a:endPar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34" name="Group 33">
            <a:extLst>
              <a:ext uri="{FF2B5EF4-FFF2-40B4-BE49-F238E27FC236}">
                <a16:creationId xmlns:a16="http://schemas.microsoft.com/office/drawing/2014/main" id="{DEA594C8-552C-4C4D-8631-2B51A83197DA}"/>
              </a:ext>
            </a:extLst>
          </p:cNvPr>
          <p:cNvGrpSpPr/>
          <p:nvPr/>
        </p:nvGrpSpPr>
        <p:grpSpPr>
          <a:xfrm>
            <a:off x="5962011" y="1524000"/>
            <a:ext cx="1410066" cy="877578"/>
            <a:chOff x="5848989" y="1484622"/>
            <a:chExt cx="1410066" cy="877578"/>
          </a:xfrm>
        </p:grpSpPr>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C6D1639A-909E-4A0C-B093-0187B0BAF3FD}"/>
                    </a:ext>
                  </a:extLst>
                </p:cNvPr>
                <p:cNvSpPr/>
                <p:nvPr/>
              </p:nvSpPr>
              <p:spPr>
                <a:xfrm>
                  <a:off x="5848989" y="1838980"/>
                  <a:ext cx="141006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Rectangle 33"/>
                <p:cNvSpPr>
                  <a:spLocks noRot="1" noChangeAspect="1" noMove="1" noResize="1" noEditPoints="1" noAdjustHandles="1" noChangeArrowheads="1" noChangeShapeType="1" noTextEdit="1"/>
                </p:cNvSpPr>
                <p:nvPr/>
              </p:nvSpPr>
              <p:spPr>
                <a:xfrm>
                  <a:off x="5848989" y="1838980"/>
                  <a:ext cx="1410066" cy="523220"/>
                </a:xfrm>
                <a:prstGeom prst="rect">
                  <a:avLst/>
                </a:prstGeom>
                <a:blipFill>
                  <a:blip r:embed="rId5"/>
                  <a:stretch>
                    <a:fillRect l="-8658" t="-12791" r="-6061" b="-31395"/>
                  </a:stretch>
                </a:blipFill>
              </p:spPr>
              <p:txBody>
                <a:bodyPr/>
                <a:lstStyle/>
                <a:p>
                  <a:r>
                    <a:rPr lang="en-CA">
                      <a:noFill/>
                    </a:rPr>
                    <a:t> </a:t>
                  </a:r>
                </a:p>
              </p:txBody>
            </p:sp>
          </mc:Fallback>
        </mc:AlternateContent>
        <p:cxnSp>
          <p:nvCxnSpPr>
            <p:cNvPr id="36" name="Straight Connector 35">
              <a:extLst>
                <a:ext uri="{FF2B5EF4-FFF2-40B4-BE49-F238E27FC236}">
                  <a16:creationId xmlns:a16="http://schemas.microsoft.com/office/drawing/2014/main" id="{27058570-FB78-46F0-9437-89AD60F782BC}"/>
                </a:ext>
              </a:extLst>
            </p:cNvPr>
            <p:cNvCxnSpPr/>
            <p:nvPr/>
          </p:nvCxnSpPr>
          <p:spPr bwMode="auto">
            <a:xfrm flipV="1">
              <a:off x="6089863" y="1484622"/>
              <a:ext cx="952500" cy="304800"/>
            </a:xfrm>
            <a:prstGeom prst="line">
              <a:avLst/>
            </a:prstGeom>
            <a:noFill/>
            <a:ln w="381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37" name="Rectangle 36">
                <a:extLst>
                  <a:ext uri="{FF2B5EF4-FFF2-40B4-BE49-F238E27FC236}">
                    <a16:creationId xmlns:a16="http://schemas.microsoft.com/office/drawing/2014/main" id="{C06796B6-1CBE-4BDE-946B-1553D3005CFC}"/>
                  </a:ext>
                </a:extLst>
              </p:cNvPr>
              <p:cNvSpPr/>
              <p:nvPr/>
            </p:nvSpPr>
            <p:spPr>
              <a:xfrm>
                <a:off x="304531" y="2769183"/>
                <a:ext cx="8317405" cy="138499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Note that only care about the value of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on input in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Define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to be the number of different ways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one of our machines allocates answers to inputs in </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7" name="Rectangle 36">
                <a:extLst>
                  <a:ext uri="{FF2B5EF4-FFF2-40B4-BE49-F238E27FC236}">
                    <a16:creationId xmlns:a16="http://schemas.microsoft.com/office/drawing/2014/main" id="{C06796B6-1CBE-4BDE-946B-1553D3005CFC}"/>
                  </a:ext>
                </a:extLst>
              </p:cNvPr>
              <p:cNvSpPr>
                <a:spLocks noRot="1" noChangeAspect="1" noMove="1" noResize="1" noEditPoints="1" noAdjustHandles="1" noChangeArrowheads="1" noChangeShapeType="1" noTextEdit="1"/>
              </p:cNvSpPr>
              <p:nvPr/>
            </p:nvSpPr>
            <p:spPr>
              <a:xfrm>
                <a:off x="304531" y="2769183"/>
                <a:ext cx="8317405" cy="1384995"/>
              </a:xfrm>
              <a:prstGeom prst="rect">
                <a:avLst/>
              </a:prstGeom>
              <a:blipFill>
                <a:blip r:embed="rId6"/>
                <a:stretch>
                  <a:fillRect l="-1540" t="-4405" r="-513" b="-11454"/>
                </a:stretch>
              </a:blipFill>
            </p:spPr>
            <p:txBody>
              <a:bodyPr/>
              <a:lstStyle/>
              <a:p>
                <a:r>
                  <a:rPr lang="en-US">
                    <a:noFill/>
                  </a:rPr>
                  <a:t> </a:t>
                </a:r>
              </a:p>
            </p:txBody>
          </p:sp>
        </mc:Fallback>
      </mc:AlternateContent>
      <p:sp>
        <p:nvSpPr>
          <p:cNvPr id="38" name="Rectangle 63">
            <a:extLst>
              <a:ext uri="{FF2B5EF4-FFF2-40B4-BE49-F238E27FC236}">
                <a16:creationId xmlns:a16="http://schemas.microsoft.com/office/drawing/2014/main" id="{5D73F2F8-4D74-40F5-B84E-27EDF2E61267}"/>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41654917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19">
                                            <p:txEl>
                                              <p:pRg st="1" end="1"/>
                                            </p:txEl>
                                          </p:spTgt>
                                        </p:tgtEl>
                                        <p:attrNameLst>
                                          <p:attrName>style.visibility</p:attrName>
                                        </p:attrNameLst>
                                      </p:cBhvr>
                                      <p:to>
                                        <p:strVal val="visible"/>
                                      </p:to>
                                    </p:set>
                                    <p:anim calcmode="lin" valueType="num">
                                      <p:cBhvr additive="base">
                                        <p:cTn id="7" dur="500" fill="hold"/>
                                        <p:tgtEl>
                                          <p:spTgt spid="19">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1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9">
                                            <p:txEl>
                                              <p:pRg st="2" end="2"/>
                                            </p:txEl>
                                          </p:spTgt>
                                        </p:tgtEl>
                                        <p:attrNameLst>
                                          <p:attrName>style.visibility</p:attrName>
                                        </p:attrNameLst>
                                      </p:cBhvr>
                                      <p:to>
                                        <p:strVal val="visible"/>
                                      </p:to>
                                    </p:set>
                                    <p:anim calcmode="lin" valueType="num">
                                      <p:cBhvr additive="base">
                                        <p:cTn id="13" dur="500" fill="hold"/>
                                        <p:tgtEl>
                                          <p:spTgt spid="19">
                                            <p:txEl>
                                              <p:pRg st="2" end="2"/>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 calcmode="lin" valueType="num">
                                      <p:cBhvr additive="base">
                                        <p:cTn id="19" dur="500" fill="hold"/>
                                        <p:tgtEl>
                                          <p:spTgt spid="9"/>
                                        </p:tgtEl>
                                        <p:attrNameLst>
                                          <p:attrName>ppt_x</p:attrName>
                                        </p:attrNameLst>
                                      </p:cBhvr>
                                      <p:tavLst>
                                        <p:tav tm="0">
                                          <p:val>
                                            <p:strVal val="0-#ppt_w/2"/>
                                          </p:val>
                                        </p:tav>
                                        <p:tav tm="100000">
                                          <p:val>
                                            <p:strVal val="#ppt_x"/>
                                          </p:val>
                                        </p:tav>
                                      </p:tavLst>
                                    </p:anim>
                                    <p:anim calcmode="lin" valueType="num">
                                      <p:cBhvr additive="base">
                                        <p:cTn id="20"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
                                        </p:tgtEl>
                                        <p:attrNameLst>
                                          <p:attrName>style.visibility</p:attrName>
                                        </p:attrNameLst>
                                      </p:cBhvr>
                                      <p:to>
                                        <p:strVal val="visible"/>
                                      </p:to>
                                    </p:set>
                                    <p:anim calcmode="lin" valueType="num">
                                      <p:cBhvr additive="base">
                                        <p:cTn id="25" dur="500" fill="hold"/>
                                        <p:tgtEl>
                                          <p:spTgt spid="4"/>
                                        </p:tgtEl>
                                        <p:attrNameLst>
                                          <p:attrName>ppt_x</p:attrName>
                                        </p:attrNameLst>
                                      </p:cBhvr>
                                      <p:tavLst>
                                        <p:tav tm="0">
                                          <p:val>
                                            <p:strVal val="0-#ppt_w/2"/>
                                          </p:val>
                                        </p:tav>
                                        <p:tav tm="100000">
                                          <p:val>
                                            <p:strVal val="#ppt_x"/>
                                          </p:val>
                                        </p:tav>
                                      </p:tavLst>
                                    </p:anim>
                                    <p:anim calcmode="lin" valueType="num">
                                      <p:cBhvr additive="base">
                                        <p:cTn id="26"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7">
                                            <p:txEl>
                                              <p:pRg st="0" end="0"/>
                                            </p:txEl>
                                          </p:spTgt>
                                        </p:tgtEl>
                                        <p:attrNameLst>
                                          <p:attrName>style.visibility</p:attrName>
                                        </p:attrNameLst>
                                      </p:cBhvr>
                                      <p:to>
                                        <p:strVal val="visible"/>
                                      </p:to>
                                    </p:set>
                                    <p:anim calcmode="lin" valueType="num">
                                      <p:cBhvr additive="base">
                                        <p:cTn id="31" dur="500" fill="hold"/>
                                        <p:tgtEl>
                                          <p:spTgt spid="37">
                                            <p:txEl>
                                              <p:pRg st="0" end="0"/>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3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37">
                                            <p:txEl>
                                              <p:pRg st="1" end="1"/>
                                            </p:txEl>
                                          </p:spTgt>
                                        </p:tgtEl>
                                        <p:attrNameLst>
                                          <p:attrName>style.visibility</p:attrName>
                                        </p:attrNameLst>
                                      </p:cBhvr>
                                      <p:to>
                                        <p:strVal val="visible"/>
                                      </p:to>
                                    </p:set>
                                    <p:anim calcmode="lin" valueType="num">
                                      <p:cBhvr additive="base">
                                        <p:cTn id="37" dur="500" fill="hold"/>
                                        <p:tgtEl>
                                          <p:spTgt spid="37">
                                            <p:txEl>
                                              <p:pRg st="1" end="1"/>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3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fill="hold"/>
                                        <p:tgtEl>
                                          <p:spTgt spid="34"/>
                                        </p:tgtEl>
                                        <p:attrNameLst>
                                          <p:attrName>ppt_x</p:attrName>
                                        </p:attrNameLst>
                                      </p:cBhvr>
                                      <p:tavLst>
                                        <p:tav tm="0">
                                          <p:val>
                                            <p:strVal val="0-#ppt_w/2"/>
                                          </p:val>
                                        </p:tav>
                                        <p:tav tm="100000">
                                          <p:val>
                                            <p:strVal val="#ppt_x"/>
                                          </p:val>
                                        </p:tav>
                                      </p:tavLst>
                                    </p:anim>
                                    <p:anim calcmode="lin" valueType="num">
                                      <p:cBhvr additive="base">
                                        <p:cTn id="44" dur="500" fill="hold"/>
                                        <p:tgtEl>
                                          <p:spTgt spid="3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9" grpId="0"/>
    </p:bldLst>
  </p:timing>
</p:sld>
</file>

<file path=ppt/slides/slide5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144398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some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1443985"/>
              </a:xfrm>
              <a:prstGeom prst="rect">
                <a:avLst/>
              </a:prstGeom>
              <a:blipFill>
                <a:blip r:embed="rId3"/>
                <a:stretch>
                  <a:fillRect t="-4219" b="-1097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6048624" y="1285967"/>
                <a:ext cx="2622321"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p:cNvSpPr>
                <a:spLocks noRot="1" noChangeAspect="1" noMove="1" noResize="1" noEditPoints="1" noAdjustHandles="1" noChangeArrowheads="1" noChangeShapeType="1" noTextEdit="1"/>
              </p:cNvSpPr>
              <p:nvPr/>
            </p:nvSpPr>
            <p:spPr>
              <a:xfrm>
                <a:off x="6048624" y="1285967"/>
                <a:ext cx="2622321" cy="582211"/>
              </a:xfrm>
              <a:prstGeom prst="rect">
                <a:avLst/>
              </a:prstGeom>
              <a:blipFill>
                <a:blip r:embed="rId4"/>
                <a:stretch>
                  <a:fillRect l="-4651" t="-2105" b="-29474"/>
                </a:stretch>
              </a:blipFill>
            </p:spPr>
            <p:txBody>
              <a:bodyPr/>
              <a:lstStyle/>
              <a:p>
                <a:r>
                  <a:rPr lang="en-CA">
                    <a:noFill/>
                  </a:rPr>
                  <a:t> </a:t>
                </a:r>
              </a:p>
            </p:txBody>
          </p:sp>
        </mc:Fallback>
      </mc:AlternateContent>
      <p:sp>
        <p:nvSpPr>
          <p:cNvPr id="9" name="Rectangle 8"/>
          <p:cNvSpPr/>
          <p:nvPr/>
        </p:nvSpPr>
        <p:spPr>
          <a:xfrm>
            <a:off x="1143427" y="1773384"/>
            <a:ext cx="205697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(Union Bound)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34" name="Group 33">
            <a:extLst>
              <a:ext uri="{FF2B5EF4-FFF2-40B4-BE49-F238E27FC236}">
                <a16:creationId xmlns:a16="http://schemas.microsoft.com/office/drawing/2014/main" id="{DEA594C8-552C-4C4D-8631-2B51A83197DA}"/>
              </a:ext>
            </a:extLst>
          </p:cNvPr>
          <p:cNvGrpSpPr/>
          <p:nvPr/>
        </p:nvGrpSpPr>
        <p:grpSpPr>
          <a:xfrm>
            <a:off x="5962011" y="1524000"/>
            <a:ext cx="1410066" cy="877578"/>
            <a:chOff x="5848989" y="1484622"/>
            <a:chExt cx="1410066" cy="877578"/>
          </a:xfrm>
        </p:grpSpPr>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C6D1639A-909E-4A0C-B093-0187B0BAF3FD}"/>
                    </a:ext>
                  </a:extLst>
                </p:cNvPr>
                <p:cNvSpPr/>
                <p:nvPr/>
              </p:nvSpPr>
              <p:spPr>
                <a:xfrm>
                  <a:off x="5848989" y="1838980"/>
                  <a:ext cx="141006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Rectangle 33"/>
                <p:cNvSpPr>
                  <a:spLocks noRot="1" noChangeAspect="1" noMove="1" noResize="1" noEditPoints="1" noAdjustHandles="1" noChangeArrowheads="1" noChangeShapeType="1" noTextEdit="1"/>
                </p:cNvSpPr>
                <p:nvPr/>
              </p:nvSpPr>
              <p:spPr>
                <a:xfrm>
                  <a:off x="5848989" y="1838980"/>
                  <a:ext cx="1410066" cy="523220"/>
                </a:xfrm>
                <a:prstGeom prst="rect">
                  <a:avLst/>
                </a:prstGeom>
                <a:blipFill>
                  <a:blip r:embed="rId5"/>
                  <a:stretch>
                    <a:fillRect l="-8658" t="-12791" r="-6061" b="-31395"/>
                  </a:stretch>
                </a:blipFill>
              </p:spPr>
              <p:txBody>
                <a:bodyPr/>
                <a:lstStyle/>
                <a:p>
                  <a:r>
                    <a:rPr lang="en-CA">
                      <a:noFill/>
                    </a:rPr>
                    <a:t> </a:t>
                  </a:r>
                </a:p>
              </p:txBody>
            </p:sp>
          </mc:Fallback>
        </mc:AlternateContent>
        <p:cxnSp>
          <p:nvCxnSpPr>
            <p:cNvPr id="36" name="Straight Connector 35">
              <a:extLst>
                <a:ext uri="{FF2B5EF4-FFF2-40B4-BE49-F238E27FC236}">
                  <a16:creationId xmlns:a16="http://schemas.microsoft.com/office/drawing/2014/main" id="{27058570-FB78-46F0-9437-89AD60F782BC}"/>
                </a:ext>
              </a:extLst>
            </p:cNvPr>
            <p:cNvCxnSpPr/>
            <p:nvPr/>
          </p:nvCxnSpPr>
          <p:spPr bwMode="auto">
            <a:xfrm flipV="1">
              <a:off x="6089863" y="1484622"/>
              <a:ext cx="952500" cy="304800"/>
            </a:xfrm>
            <a:prstGeom prst="line">
              <a:avLst/>
            </a:prstGeom>
            <a:noFill/>
            <a:ln w="381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28" name="Rectangle 27">
                <a:extLst>
                  <a:ext uri="{FF2B5EF4-FFF2-40B4-BE49-F238E27FC236}">
                    <a16:creationId xmlns:a16="http://schemas.microsoft.com/office/drawing/2014/main" id="{A9FA6DF5-CEB2-4C7A-9267-EBBD7C87D4B8}"/>
                  </a:ext>
                </a:extLst>
              </p:cNvPr>
              <p:cNvSpPr/>
              <p:nvPr/>
            </p:nvSpPr>
            <p:spPr>
              <a:xfrm>
                <a:off x="1600199" y="4267200"/>
                <a:ext cx="5867401" cy="1648978"/>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(Sauer-Shelah-Perles)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8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If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then </a:t>
                </a:r>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sSup>
                      <m:sSupPr>
                        <m:ctrlP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num>
                              <m:den>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8" name="Rectangle 27">
                <a:extLst>
                  <a:ext uri="{FF2B5EF4-FFF2-40B4-BE49-F238E27FC236}">
                    <a16:creationId xmlns:a16="http://schemas.microsoft.com/office/drawing/2014/main" id="{A9FA6DF5-CEB2-4C7A-9267-EBBD7C87D4B8}"/>
                  </a:ext>
                </a:extLst>
              </p:cNvPr>
              <p:cNvSpPr>
                <a:spLocks noRot="1" noChangeAspect="1" noMove="1" noResize="1" noEditPoints="1" noAdjustHandles="1" noChangeArrowheads="1" noChangeShapeType="1" noTextEdit="1"/>
              </p:cNvSpPr>
              <p:nvPr/>
            </p:nvSpPr>
            <p:spPr>
              <a:xfrm>
                <a:off x="1600199" y="4267200"/>
                <a:ext cx="5867401" cy="1648978"/>
              </a:xfrm>
              <a:prstGeom prst="rect">
                <a:avLst/>
              </a:prstGeom>
              <a:blipFill>
                <a:blip r:embed="rId6"/>
                <a:stretch>
                  <a:fillRect l="-2077" t="-3690" b="-2583"/>
                </a:stretch>
              </a:blipFill>
            </p:spPr>
            <p:txBody>
              <a:bodyPr/>
              <a:lstStyle/>
              <a:p>
                <a:r>
                  <a:rPr lang="en-US">
                    <a:noFill/>
                  </a:rPr>
                  <a:t> </a:t>
                </a:r>
              </a:p>
            </p:txBody>
          </p:sp>
        </mc:Fallback>
      </mc:AlternateContent>
      <p:sp>
        <p:nvSpPr>
          <p:cNvPr id="31" name="Text Box 33">
            <a:extLst>
              <a:ext uri="{FF2B5EF4-FFF2-40B4-BE49-F238E27FC236}">
                <a16:creationId xmlns:a16="http://schemas.microsoft.com/office/drawing/2014/main" id="{71C2680A-8B21-4521-B659-EF97C380FBC4}"/>
              </a:ext>
            </a:extLst>
          </p:cNvPr>
          <p:cNvSpPr txBox="1">
            <a:spLocks noChangeArrowheads="1"/>
          </p:cNvSpPr>
          <p:nvPr/>
        </p:nvSpPr>
        <p:spPr bwMode="auto">
          <a:xfrm>
            <a:off x="1676400" y="5751493"/>
            <a:ext cx="40386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Hard Proof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(We will give intuition)</a:t>
            </a:r>
            <a:endParaRPr kumimoji="0" lang="en-US"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38" name="Rectangle 37">
                <a:extLst>
                  <a:ext uri="{FF2B5EF4-FFF2-40B4-BE49-F238E27FC236}">
                    <a16:creationId xmlns:a16="http://schemas.microsoft.com/office/drawing/2014/main" id="{50DCF456-64AA-46A1-88DD-E313D70FC448}"/>
                  </a:ext>
                </a:extLst>
              </p:cNvPr>
              <p:cNvSpPr/>
              <p:nvPr/>
            </p:nvSpPr>
            <p:spPr>
              <a:xfrm>
                <a:off x="5723376" y="2348948"/>
                <a:ext cx="3281476" cy="787203"/>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 2</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𝐷</m:t>
                                </m:r>
                              </m:num>
                              <m:den>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r>
                  <a:rPr kumimoji="0" lang="en-CA" altLang="en-US" sz="2800" b="0" i="1" u="none" strike="noStrike" kern="1200" cap="none" spc="0" normalizeH="0" baseline="3000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8" name="Rectangle 37">
                <a:extLst>
                  <a:ext uri="{FF2B5EF4-FFF2-40B4-BE49-F238E27FC236}">
                    <a16:creationId xmlns:a16="http://schemas.microsoft.com/office/drawing/2014/main" id="{50DCF456-64AA-46A1-88DD-E313D70FC448}"/>
                  </a:ext>
                </a:extLst>
              </p:cNvPr>
              <p:cNvSpPr>
                <a:spLocks noRot="1" noChangeAspect="1" noMove="1" noResize="1" noEditPoints="1" noAdjustHandles="1" noChangeArrowheads="1" noChangeShapeType="1" noTextEdit="1"/>
              </p:cNvSpPr>
              <p:nvPr/>
            </p:nvSpPr>
            <p:spPr>
              <a:xfrm>
                <a:off x="5723376" y="2348948"/>
                <a:ext cx="3281476" cy="787203"/>
              </a:xfrm>
              <a:prstGeom prst="rect">
                <a:avLst/>
              </a:prstGeom>
              <a:blipFill>
                <a:blip r:embed="rId7"/>
                <a:stretch>
                  <a:fillRect l="-3903" b="-6202"/>
                </a:stretch>
              </a:blipFill>
            </p:spPr>
            <p:txBody>
              <a:bodyPr/>
              <a:lstStyle/>
              <a:p>
                <a:r>
                  <a:rPr lang="en-US">
                    <a:noFill/>
                  </a:rPr>
                  <a:t> </a:t>
                </a:r>
              </a:p>
            </p:txBody>
          </p:sp>
        </mc:Fallback>
      </mc:AlternateContent>
      <p:sp>
        <p:nvSpPr>
          <p:cNvPr id="39" name="Rectangle 38">
            <a:extLst>
              <a:ext uri="{FF2B5EF4-FFF2-40B4-BE49-F238E27FC236}">
                <a16:creationId xmlns:a16="http://schemas.microsoft.com/office/drawing/2014/main" id="{CDC74B31-0D94-4C9C-8E1C-235A1239BEBC}"/>
              </a:ext>
            </a:extLst>
          </p:cNvPr>
          <p:cNvSpPr/>
          <p:nvPr/>
        </p:nvSpPr>
        <p:spPr>
          <a:xfrm>
            <a:off x="5716536" y="3110948"/>
            <a:ext cx="181652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0" name="Rectangle 39">
            <a:extLst>
              <a:ext uri="{FF2B5EF4-FFF2-40B4-BE49-F238E27FC236}">
                <a16:creationId xmlns:a16="http://schemas.microsoft.com/office/drawing/2014/main" id="{E7A001BD-20DB-434D-9C32-53EE00A6CBBB}"/>
              </a:ext>
            </a:extLst>
          </p:cNvPr>
          <p:cNvSpPr/>
          <p:nvPr/>
        </p:nvSpPr>
        <p:spPr>
          <a:xfrm>
            <a:off x="1263380" y="3057809"/>
            <a:ext cx="178606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c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1" name="Rectangle 63">
            <a:extLst>
              <a:ext uri="{FF2B5EF4-FFF2-40B4-BE49-F238E27FC236}">
                <a16:creationId xmlns:a16="http://schemas.microsoft.com/office/drawing/2014/main" id="{8723DFF2-0C66-4A67-BC61-AAF62F4F4221}"/>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2554806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additive="base">
                                        <p:cTn id="7" dur="500" fill="hold"/>
                                        <p:tgtEl>
                                          <p:spTgt spid="28"/>
                                        </p:tgtEl>
                                        <p:attrNameLst>
                                          <p:attrName>ppt_x</p:attrName>
                                        </p:attrNameLst>
                                      </p:cBhvr>
                                      <p:tavLst>
                                        <p:tav tm="0">
                                          <p:val>
                                            <p:strVal val="0-#ppt_w/2"/>
                                          </p:val>
                                        </p:tav>
                                        <p:tav tm="100000">
                                          <p:val>
                                            <p:strVal val="#ppt_x"/>
                                          </p:val>
                                        </p:tav>
                                      </p:tavLst>
                                    </p:anim>
                                    <p:anim calcmode="lin" valueType="num">
                                      <p:cBhvr additive="base">
                                        <p:cTn id="8" dur="500" fill="hold"/>
                                        <p:tgtEl>
                                          <p:spTgt spid="28"/>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1"/>
                                        </p:tgtEl>
                                        <p:attrNameLst>
                                          <p:attrName>style.visibility</p:attrName>
                                        </p:attrNameLst>
                                      </p:cBhvr>
                                      <p:to>
                                        <p:strVal val="visible"/>
                                      </p:to>
                                    </p:set>
                                    <p:anim calcmode="lin" valueType="num">
                                      <p:cBhvr additive="base">
                                        <p:cTn id="13" dur="500" fill="hold"/>
                                        <p:tgtEl>
                                          <p:spTgt spid="31"/>
                                        </p:tgtEl>
                                        <p:attrNameLst>
                                          <p:attrName>ppt_x</p:attrName>
                                        </p:attrNameLst>
                                      </p:cBhvr>
                                      <p:tavLst>
                                        <p:tav tm="0">
                                          <p:val>
                                            <p:strVal val="0-#ppt_w/2"/>
                                          </p:val>
                                        </p:tav>
                                        <p:tav tm="100000">
                                          <p:val>
                                            <p:strVal val="#ppt_x"/>
                                          </p:val>
                                        </p:tav>
                                      </p:tavLst>
                                    </p:anim>
                                    <p:anim calcmode="lin" valueType="num">
                                      <p:cBhvr additive="base">
                                        <p:cTn id="14"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8"/>
                                        </p:tgtEl>
                                        <p:attrNameLst>
                                          <p:attrName>style.visibility</p:attrName>
                                        </p:attrNameLst>
                                      </p:cBhvr>
                                      <p:to>
                                        <p:strVal val="visible"/>
                                      </p:to>
                                    </p:set>
                                    <p:anim calcmode="lin" valueType="num">
                                      <p:cBhvr additive="base">
                                        <p:cTn id="19" dur="500" fill="hold"/>
                                        <p:tgtEl>
                                          <p:spTgt spid="38"/>
                                        </p:tgtEl>
                                        <p:attrNameLst>
                                          <p:attrName>ppt_x</p:attrName>
                                        </p:attrNameLst>
                                      </p:cBhvr>
                                      <p:tavLst>
                                        <p:tav tm="0">
                                          <p:val>
                                            <p:strVal val="0-#ppt_w/2"/>
                                          </p:val>
                                        </p:tav>
                                        <p:tav tm="100000">
                                          <p:val>
                                            <p:strVal val="#ppt_x"/>
                                          </p:val>
                                        </p:tav>
                                      </p:tavLst>
                                    </p:anim>
                                    <p:anim calcmode="lin" valueType="num">
                                      <p:cBhvr additive="base">
                                        <p:cTn id="20" dur="500" fill="hold"/>
                                        <p:tgtEl>
                                          <p:spTgt spid="3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40"/>
                                        </p:tgtEl>
                                        <p:attrNameLst>
                                          <p:attrName>style.visibility</p:attrName>
                                        </p:attrNameLst>
                                      </p:cBhvr>
                                      <p:to>
                                        <p:strVal val="visible"/>
                                      </p:to>
                                    </p:set>
                                    <p:anim calcmode="lin" valueType="num">
                                      <p:cBhvr additive="base">
                                        <p:cTn id="25" dur="500" fill="hold"/>
                                        <p:tgtEl>
                                          <p:spTgt spid="40"/>
                                        </p:tgtEl>
                                        <p:attrNameLst>
                                          <p:attrName>ppt_x</p:attrName>
                                        </p:attrNameLst>
                                      </p:cBhvr>
                                      <p:tavLst>
                                        <p:tav tm="0">
                                          <p:val>
                                            <p:strVal val="0-#ppt_w/2"/>
                                          </p:val>
                                        </p:tav>
                                        <p:tav tm="100000">
                                          <p:val>
                                            <p:strVal val="#ppt_x"/>
                                          </p:val>
                                        </p:tav>
                                      </p:tavLst>
                                    </p:anim>
                                    <p:anim calcmode="lin" valueType="num">
                                      <p:cBhvr additive="base">
                                        <p:cTn id="26" dur="500" fill="hold"/>
                                        <p:tgtEl>
                                          <p:spTgt spid="4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9"/>
                                        </p:tgtEl>
                                        <p:attrNameLst>
                                          <p:attrName>style.visibility</p:attrName>
                                        </p:attrNameLst>
                                      </p:cBhvr>
                                      <p:to>
                                        <p:strVal val="visible"/>
                                      </p:to>
                                    </p:set>
                                    <p:anim calcmode="lin" valueType="num">
                                      <p:cBhvr additive="base">
                                        <p:cTn id="31" dur="500" fill="hold"/>
                                        <p:tgtEl>
                                          <p:spTgt spid="39"/>
                                        </p:tgtEl>
                                        <p:attrNameLst>
                                          <p:attrName>ppt_x</p:attrName>
                                        </p:attrNameLst>
                                      </p:cBhvr>
                                      <p:tavLst>
                                        <p:tav tm="0">
                                          <p:val>
                                            <p:strVal val="0-#ppt_w/2"/>
                                          </p:val>
                                        </p:tav>
                                        <p:tav tm="100000">
                                          <p:val>
                                            <p:strVal val="#ppt_x"/>
                                          </p:val>
                                        </p:tav>
                                      </p:tavLst>
                                    </p:anim>
                                    <p:anim calcmode="lin" valueType="num">
                                      <p:cBhvr additive="base">
                                        <p:cTn id="32" dur="500" fill="hold"/>
                                        <p:tgtEl>
                                          <p:spTgt spid="3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31" grpId="0"/>
      <p:bldP spid="38" grpId="0"/>
      <p:bldP spid="39" grpId="0"/>
      <p:bldP spid="40"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4" name="Picture 2" descr="Image result for nigh future">
            <a:extLst>
              <a:ext uri="{FF2B5EF4-FFF2-40B4-BE49-F238E27FC236}">
                <a16:creationId xmlns:a16="http://schemas.microsoft.com/office/drawing/2014/main" id="{8083B57A-B345-4945-9F3B-F0FDFC9B488F}"/>
              </a:ext>
            </a:extLst>
          </p:cNvPr>
          <p:cNvPicPr>
            <a:picLocks noChangeAspect="1" noChangeArrowheads="1"/>
          </p:cNvPicPr>
          <p:nvPr/>
        </p:nvPicPr>
        <p:blipFill rotWithShape="1">
          <a:blip r:embed="rId2">
            <a:extLst>
              <a:ext uri="{28A0092B-C50C-407E-A947-70E740481C1C}">
                <a14:useLocalDpi xmlns:a14="http://schemas.microsoft.com/office/drawing/2010/main" val="0"/>
              </a:ext>
            </a:extLst>
          </a:blip>
          <a:srcRect t="4444" r="10216" b="15556"/>
          <a:stretch/>
        </p:blipFill>
        <p:spPr bwMode="auto">
          <a:xfrm>
            <a:off x="76200" y="1219200"/>
            <a:ext cx="3962400" cy="5486400"/>
          </a:xfrm>
          <a:prstGeom prst="rect">
            <a:avLst/>
          </a:prstGeom>
          <a:noFill/>
          <a:extLst>
            <a:ext uri="{909E8E84-426E-40DD-AFC4-6F175D3DCCD1}">
              <a14:hiddenFill xmlns:a14="http://schemas.microsoft.com/office/drawing/2010/main">
                <a:solidFill>
                  <a:srgbClr val="FFFFFF"/>
                </a:solidFill>
              </a14:hiddenFill>
            </a:ext>
          </a:extLst>
        </p:spPr>
      </p:pic>
      <p:sp>
        <p:nvSpPr>
          <p:cNvPr id="5" name="Rectangle 63">
            <a:extLst>
              <a:ext uri="{FF2B5EF4-FFF2-40B4-BE49-F238E27FC236}">
                <a16:creationId xmlns:a16="http://schemas.microsoft.com/office/drawing/2014/main" id="{6CF80AFE-58A6-4EBC-8926-4AD3B30A2679}"/>
              </a:ext>
            </a:extLst>
          </p:cNvPr>
          <p:cNvSpPr>
            <a:spLocks noChangeArrowheads="1"/>
          </p:cNvSpPr>
          <p:nvPr/>
        </p:nvSpPr>
        <p:spPr bwMode="auto">
          <a:xfrm>
            <a:off x="685800" y="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The Future is unknown</a:t>
            </a:r>
          </a:p>
        </p:txBody>
      </p:sp>
      <p:sp>
        <p:nvSpPr>
          <p:cNvPr id="6" name="Rectangle 63">
            <a:extLst>
              <a:ext uri="{FF2B5EF4-FFF2-40B4-BE49-F238E27FC236}">
                <a16:creationId xmlns:a16="http://schemas.microsoft.com/office/drawing/2014/main" id="{00FDB425-BE43-44EA-9762-E16498DBA810}"/>
              </a:ext>
            </a:extLst>
          </p:cNvPr>
          <p:cNvSpPr>
            <a:spLocks noChangeArrowheads="1"/>
          </p:cNvSpPr>
          <p:nvPr/>
        </p:nvSpPr>
        <p:spPr bwMode="auto">
          <a:xfrm>
            <a:off x="4648200" y="685800"/>
            <a:ext cx="3733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but is nigh!</a:t>
            </a:r>
          </a:p>
        </p:txBody>
      </p:sp>
      <p:sp>
        <p:nvSpPr>
          <p:cNvPr id="4" name="Rectangle 3">
            <a:extLst>
              <a:ext uri="{FF2B5EF4-FFF2-40B4-BE49-F238E27FC236}">
                <a16:creationId xmlns:a16="http://schemas.microsoft.com/office/drawing/2014/main" id="{8913FB35-9A2C-4048-9201-55F332611D44}"/>
              </a:ext>
            </a:extLst>
          </p:cNvPr>
          <p:cNvSpPr/>
          <p:nvPr/>
        </p:nvSpPr>
        <p:spPr>
          <a:xfrm>
            <a:off x="4257260" y="1828800"/>
            <a:ext cx="4572000" cy="4401205"/>
          </a:xfrm>
          <a:prstGeom prst="rect">
            <a:avLst/>
          </a:prstGeom>
        </p:spPr>
        <p:txBody>
          <a:bodyPr>
            <a:spAutoFit/>
          </a:bodyPr>
          <a:lstStyle/>
          <a:p>
            <a:pPr algn="ctr"/>
            <a:r>
              <a:rPr lang="en-US" dirty="0"/>
              <a:t>Computers can now drive cars and pick out criminals from a crowd.</a:t>
            </a:r>
          </a:p>
          <a:p>
            <a:pPr algn="ctr"/>
            <a:endParaRPr lang="en-US" dirty="0"/>
          </a:p>
          <a:p>
            <a:pPr algn="ctr"/>
            <a:r>
              <a:rPr lang="en-US" dirty="0"/>
              <a:t>For better or worse, this will change the world.</a:t>
            </a:r>
          </a:p>
          <a:p>
            <a:pPr algn="ctr"/>
            <a:endParaRPr lang="en-US" dirty="0"/>
          </a:p>
          <a:p>
            <a:pPr algn="ctr"/>
            <a:r>
              <a:rPr lang="en-US" dirty="0"/>
              <a:t>The change will bring both wonders and nightmares.</a:t>
            </a:r>
          </a:p>
          <a:p>
            <a:pPr algn="ctr"/>
            <a:endParaRPr lang="en-US" dirty="0"/>
          </a:p>
        </p:txBody>
      </p:sp>
    </p:spTree>
    <p:extLst>
      <p:ext uri="{BB962C8B-B14F-4D97-AF65-F5344CB8AC3E}">
        <p14:creationId xmlns:p14="http://schemas.microsoft.com/office/powerpoint/2010/main" val="23361783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ppt_x"/>
                                          </p:val>
                                        </p:tav>
                                        <p:tav tm="100000">
                                          <p:val>
                                            <p:strVal val="#ppt_x"/>
                                          </p:val>
                                        </p:tav>
                                      </p:tavLst>
                                    </p:anim>
                                    <p:anim calcmode="lin" valueType="num">
                                      <p:cBhvr additive="base">
                                        <p:cTn id="8" dur="500" fill="hold"/>
                                        <p:tgtEl>
                                          <p:spTgt spid="5"/>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194"/>
                                        </p:tgtEl>
                                        <p:attrNameLst>
                                          <p:attrName>style.visibility</p:attrName>
                                        </p:attrNameLst>
                                      </p:cBhvr>
                                      <p:to>
                                        <p:strVal val="visible"/>
                                      </p:to>
                                    </p:set>
                                    <p:anim calcmode="lin" valueType="num">
                                      <p:cBhvr additive="base">
                                        <p:cTn id="11" dur="500" fill="hold"/>
                                        <p:tgtEl>
                                          <p:spTgt spid="8194"/>
                                        </p:tgtEl>
                                        <p:attrNameLst>
                                          <p:attrName>ppt_x</p:attrName>
                                        </p:attrNameLst>
                                      </p:cBhvr>
                                      <p:tavLst>
                                        <p:tav tm="0">
                                          <p:val>
                                            <p:strVal val="#ppt_x"/>
                                          </p:val>
                                        </p:tav>
                                        <p:tav tm="100000">
                                          <p:val>
                                            <p:strVal val="#ppt_x"/>
                                          </p:val>
                                        </p:tav>
                                      </p:tavLst>
                                    </p:anim>
                                    <p:anim calcmode="lin" valueType="num">
                                      <p:cBhvr additive="base">
                                        <p:cTn id="12" dur="500" fill="hold"/>
                                        <p:tgtEl>
                                          <p:spTgt spid="8194"/>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4"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additive="base">
                                        <p:cTn id="17" dur="500" fill="hold"/>
                                        <p:tgtEl>
                                          <p:spTgt spid="6"/>
                                        </p:tgtEl>
                                        <p:attrNameLst>
                                          <p:attrName>ppt_x</p:attrName>
                                        </p:attrNameLst>
                                      </p:cBhvr>
                                      <p:tavLst>
                                        <p:tav tm="0">
                                          <p:val>
                                            <p:strVal val="#ppt_x"/>
                                          </p:val>
                                        </p:tav>
                                        <p:tav tm="100000">
                                          <p:val>
                                            <p:strVal val="#ppt_x"/>
                                          </p:val>
                                        </p:tav>
                                      </p:tavLst>
                                    </p:anim>
                                    <p:anim calcmode="lin" valueType="num">
                                      <p:cBhvr additive="base">
                                        <p:cTn id="1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4">
                                            <p:txEl>
                                              <p:pRg st="0" end="0"/>
                                            </p:txEl>
                                          </p:spTgt>
                                        </p:tgtEl>
                                        <p:attrNameLst>
                                          <p:attrName>style.visibility</p:attrName>
                                        </p:attrNameLst>
                                      </p:cBhvr>
                                      <p:to>
                                        <p:strVal val="visible"/>
                                      </p:to>
                                    </p:set>
                                    <p:anim calcmode="lin" valueType="num">
                                      <p:cBhvr additive="base">
                                        <p:cTn id="23" dur="500" fill="hold"/>
                                        <p:tgtEl>
                                          <p:spTgt spid="4">
                                            <p:txEl>
                                              <p:pRg st="0" end="0"/>
                                            </p:txEl>
                                          </p:spTgt>
                                        </p:tgtEl>
                                        <p:attrNameLst>
                                          <p:attrName>ppt_x</p:attrName>
                                        </p:attrNameLst>
                                      </p:cBhvr>
                                      <p:tavLst>
                                        <p:tav tm="0">
                                          <p:val>
                                            <p:strVal val="#ppt_x"/>
                                          </p:val>
                                        </p:tav>
                                        <p:tav tm="100000">
                                          <p:val>
                                            <p:strVal val="#ppt_x"/>
                                          </p:val>
                                        </p:tav>
                                      </p:tavLst>
                                    </p:anim>
                                    <p:anim calcmode="lin" valueType="num">
                                      <p:cBhvr additive="base">
                                        <p:cTn id="24" dur="500" fill="hold"/>
                                        <p:tgtEl>
                                          <p:spTgt spid="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nodeType="clickEffect">
                                  <p:stCondLst>
                                    <p:cond delay="0"/>
                                  </p:stCondLst>
                                  <p:childTnLst>
                                    <p:set>
                                      <p:cBhvr>
                                        <p:cTn id="28" dur="1" fill="hold">
                                          <p:stCondLst>
                                            <p:cond delay="0"/>
                                          </p:stCondLst>
                                        </p:cTn>
                                        <p:tgtEl>
                                          <p:spTgt spid="4">
                                            <p:txEl>
                                              <p:pRg st="2" end="2"/>
                                            </p:txEl>
                                          </p:spTgt>
                                        </p:tgtEl>
                                        <p:attrNameLst>
                                          <p:attrName>style.visibility</p:attrName>
                                        </p:attrNameLst>
                                      </p:cBhvr>
                                      <p:to>
                                        <p:strVal val="visible"/>
                                      </p:to>
                                    </p:set>
                                    <p:anim calcmode="lin" valueType="num">
                                      <p:cBhvr additive="base">
                                        <p:cTn id="29" dur="500" fill="hold"/>
                                        <p:tgtEl>
                                          <p:spTgt spid="4">
                                            <p:txEl>
                                              <p:pRg st="2" end="2"/>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4">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4">
                                            <p:txEl>
                                              <p:pRg st="4" end="4"/>
                                            </p:txEl>
                                          </p:spTgt>
                                        </p:tgtEl>
                                        <p:attrNameLst>
                                          <p:attrName>style.visibility</p:attrName>
                                        </p:attrNameLst>
                                      </p:cBhvr>
                                      <p:to>
                                        <p:strVal val="visible"/>
                                      </p:to>
                                    </p:set>
                                    <p:anim calcmode="lin" valueType="num">
                                      <p:cBhvr additive="base">
                                        <p:cTn id="35" dur="500" fill="hold"/>
                                        <p:tgtEl>
                                          <p:spTgt spid="4">
                                            <p:txEl>
                                              <p:pRg st="4" end="4"/>
                                            </p:txEl>
                                          </p:spTgt>
                                        </p:tgtEl>
                                        <p:attrNameLst>
                                          <p:attrName>ppt_x</p:attrName>
                                        </p:attrNameLst>
                                      </p:cBhvr>
                                      <p:tavLst>
                                        <p:tav tm="0">
                                          <p:val>
                                            <p:strVal val="#ppt_x"/>
                                          </p:val>
                                        </p:tav>
                                        <p:tav tm="100000">
                                          <p:val>
                                            <p:strVal val="#ppt_x"/>
                                          </p:val>
                                        </p:tav>
                                      </p:tavLst>
                                    </p:anim>
                                    <p:anim calcmode="lin" valueType="num">
                                      <p:cBhvr additive="base">
                                        <p:cTn id="36" dur="500" fill="hold"/>
                                        <p:tgtEl>
                                          <p:spTgt spid="4">
                                            <p:txEl>
                                              <p:pRg st="4" end="4"/>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sp>
        <p:nvSpPr>
          <p:cNvPr id="92" name="Text Box 33"/>
          <p:cNvSpPr txBox="1">
            <a:spLocks noChangeArrowheads="1"/>
          </p:cNvSpPr>
          <p:nvPr/>
        </p:nvSpPr>
        <p:spPr bwMode="auto">
          <a:xfrm>
            <a:off x="457200" y="4038600"/>
            <a:ext cx="6858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rPr>
              <a:t>y</a:t>
            </a:r>
            <a:r>
              <a:rPr lang="en-US" altLang="en-US" sz="2800" i="1" baseline="-25000" dirty="0" err="1">
                <a:solidFill>
                  <a:srgbClr val="FF00FF"/>
                </a:solidFill>
                <a:latin typeface="Times New Roman" pitchFamily="18" charset="0"/>
              </a:rPr>
              <a:t>d</a:t>
            </a:r>
            <a:r>
              <a:rPr lang="en-CA"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latin typeface="Times New Roman" pitchFamily="18" charset="0"/>
              </a:rPr>
              <a:t>…</a:t>
            </a:r>
            <a:r>
              <a:rPr lang="en-US" altLang="en-US" sz="2800" i="1" dirty="0">
                <a:solidFill>
                  <a:srgbClr val="FF00FF"/>
                </a:solidFill>
                <a:latin typeface="Times New Roman" pitchFamily="18" charset="0"/>
              </a:rPr>
              <a:t> </a:t>
            </a:r>
            <a:r>
              <a:rPr lang="en-CA" altLang="en-US" sz="2800" dirty="0">
                <a:latin typeface="Times New Roman"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endParaRPr lang="en-CA" altLang="en-US" sz="2800" dirty="0">
              <a:latin typeface="Times New Roman" pitchFamily="18" charset="0"/>
            </a:endParaRPr>
          </a:p>
        </p:txBody>
      </p:sp>
      <p:sp>
        <p:nvSpPr>
          <p:cNvPr id="31" name="Text Box 33"/>
          <p:cNvSpPr txBox="1">
            <a:spLocks noChangeArrowheads="1"/>
          </p:cNvSpPr>
          <p:nvPr/>
        </p:nvSpPr>
        <p:spPr bwMode="auto">
          <a:xfrm>
            <a:off x="3512024" y="1876568"/>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polynomial</a:t>
            </a:r>
          </a:p>
        </p:txBody>
      </p:sp>
      <p:sp>
        <p:nvSpPr>
          <p:cNvPr id="32" name="Text Box 33"/>
          <p:cNvSpPr txBox="1">
            <a:spLocks noChangeArrowheads="1"/>
          </p:cNvSpPr>
          <p:nvPr/>
        </p:nvSpPr>
        <p:spPr bwMode="auto">
          <a:xfrm>
            <a:off x="2971800" y="4572000"/>
            <a:ext cx="4953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US" altLang="en-US" sz="2800" i="1" baseline="30000" dirty="0">
                <a:solidFill>
                  <a:srgbClr val="FF00FF"/>
                </a:solidFill>
                <a:latin typeface="Times New Roman" pitchFamily="18" charset="0"/>
              </a:rPr>
              <a:t>2</a:t>
            </a:r>
            <a:r>
              <a:rPr lang="en-CA" altLang="en-US" sz="2800" dirty="0">
                <a:latin typeface="Times New Roman" pitchFamily="18" charset="0"/>
              </a:rPr>
              <a:t> +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i="1" baseline="-25000" dirty="0">
                <a:solidFill>
                  <a:srgbClr val="66FF33"/>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US" altLang="en-US" sz="2800" i="1" baseline="30000" dirty="0">
                <a:solidFill>
                  <a:srgbClr val="FF00FF"/>
                </a:solidFill>
                <a:latin typeface="Times New Roman" pitchFamily="18" charset="0"/>
              </a:rPr>
              <a:t>2</a:t>
            </a:r>
            <a:r>
              <a:rPr lang="en-CA" altLang="en-US" sz="2800" dirty="0">
                <a:latin typeface="Times New Roman" pitchFamily="18" charset="0"/>
              </a:rPr>
              <a:t> </a:t>
            </a:r>
          </a:p>
          <a:p>
            <a:pPr>
              <a:spcBef>
                <a:spcPct val="0"/>
              </a:spcBef>
            </a:pPr>
            <a:endParaRPr lang="en-CA" altLang="en-US" sz="2800" dirty="0">
              <a:latin typeface="Times New Roman" pitchFamily="18" charset="0"/>
            </a:endParaRPr>
          </a:p>
        </p:txBody>
      </p:sp>
      <p:sp>
        <p:nvSpPr>
          <p:cNvPr id="33" name="Freeform 32"/>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4"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34"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5"/>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4" name="Group 3">
            <a:extLst>
              <a:ext uri="{FF2B5EF4-FFF2-40B4-BE49-F238E27FC236}">
                <a16:creationId xmlns:a16="http://schemas.microsoft.com/office/drawing/2014/main" id="{765551A9-9AE9-45F1-AC5D-44CB43F51F13}"/>
              </a:ext>
            </a:extLst>
          </p:cNvPr>
          <p:cNvGrpSpPr/>
          <p:nvPr/>
        </p:nvGrpSpPr>
        <p:grpSpPr>
          <a:xfrm>
            <a:off x="3501261" y="4545496"/>
            <a:ext cx="4044697" cy="1803793"/>
            <a:chOff x="3501261" y="4545496"/>
            <a:chExt cx="4044697" cy="1803793"/>
          </a:xfrm>
        </p:grpSpPr>
        <p:sp>
          <p:nvSpPr>
            <p:cNvPr id="2" name="Oval 1">
              <a:extLst>
                <a:ext uri="{FF2B5EF4-FFF2-40B4-BE49-F238E27FC236}">
                  <a16:creationId xmlns:a16="http://schemas.microsoft.com/office/drawing/2014/main" id="{033CE36C-F24C-4E4A-BCE6-F0BE141B7D13}"/>
                </a:ext>
              </a:extLst>
            </p:cNvPr>
            <p:cNvSpPr/>
            <p:nvPr/>
          </p:nvSpPr>
          <p:spPr>
            <a:xfrm>
              <a:off x="4038600" y="4561820"/>
              <a:ext cx="1152853" cy="685060"/>
            </a:xfrm>
            <a:prstGeom prst="ellipse">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0" name="Oval 29">
              <a:extLst>
                <a:ext uri="{FF2B5EF4-FFF2-40B4-BE49-F238E27FC236}">
                  <a16:creationId xmlns:a16="http://schemas.microsoft.com/office/drawing/2014/main" id="{18AAB9FB-E4E3-4B26-8612-F36621A35815}"/>
                </a:ext>
              </a:extLst>
            </p:cNvPr>
            <p:cNvSpPr/>
            <p:nvPr/>
          </p:nvSpPr>
          <p:spPr>
            <a:xfrm>
              <a:off x="5847607" y="4545496"/>
              <a:ext cx="1152853" cy="685060"/>
            </a:xfrm>
            <a:prstGeom prst="ellipse">
              <a:avLst/>
            </a:prstGeom>
            <a:ln w="25400">
              <a:solidFill>
                <a:srgbClr val="FF0000"/>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3" name="Rectangle 2">
              <a:extLst>
                <a:ext uri="{FF2B5EF4-FFF2-40B4-BE49-F238E27FC236}">
                  <a16:creationId xmlns:a16="http://schemas.microsoft.com/office/drawing/2014/main" id="{0BB7DBCB-B6F5-4E09-83EC-4CDED2BFB0AF}"/>
                </a:ext>
              </a:extLst>
            </p:cNvPr>
            <p:cNvSpPr/>
            <p:nvPr/>
          </p:nvSpPr>
          <p:spPr>
            <a:xfrm>
              <a:off x="3501261" y="5148960"/>
              <a:ext cx="4044697" cy="1200329"/>
            </a:xfrm>
            <a:prstGeom prst="rect">
              <a:avLst/>
            </a:prstGeom>
          </p:spPr>
          <p:txBody>
            <a:bodyPr wrap="none">
              <a:spAutoFit/>
            </a:bodyPr>
            <a:lstStyle/>
            <a:p>
              <a:pPr algn="ctr"/>
              <a:r>
                <a:rPr lang="en-US" altLang="en-US" sz="2400" dirty="0">
                  <a:sym typeface="Symbol" panose="05050102010706020507" pitchFamily="18" charset="2"/>
                </a:rPr>
                <a:t>Hand picked</a:t>
              </a:r>
              <a:br>
                <a:rPr lang="en-US" altLang="en-US" sz="2400" dirty="0">
                  <a:sym typeface="Symbol" panose="05050102010706020507" pitchFamily="18" charset="2"/>
                </a:rPr>
              </a:br>
              <a:r>
                <a:rPr lang="en-US" altLang="en-US" sz="2400" dirty="0">
                  <a:sym typeface="Symbol" panose="05050102010706020507" pitchFamily="18" charset="2"/>
                </a:rPr>
                <a:t>precomputed </a:t>
              </a:r>
              <a:r>
                <a:rPr lang="en-US" altLang="en-US" sz="2400" dirty="0">
                  <a:solidFill>
                    <a:srgbClr val="FF00FF"/>
                  </a:solidFill>
                  <a:sym typeface="Symbol" panose="05050102010706020507" pitchFamily="18" charset="2"/>
                </a:rPr>
                <a:t>features</a:t>
              </a:r>
              <a:br>
                <a:rPr lang="en-US" altLang="en-US" sz="2400" dirty="0">
                  <a:sym typeface="Symbol" panose="05050102010706020507" pitchFamily="18" charset="2"/>
                </a:rPr>
              </a:br>
              <a:r>
                <a:rPr lang="en-US" altLang="en-US" sz="2400" dirty="0">
                  <a:sym typeface="Symbol" panose="05050102010706020507" pitchFamily="18" charset="2"/>
                </a:rPr>
                <a:t>that we do </a:t>
              </a:r>
              <a:r>
                <a:rPr lang="en-US" altLang="en-US" sz="2400" dirty="0">
                  <a:solidFill>
                    <a:srgbClr val="66FF33"/>
                  </a:solidFill>
                  <a:sym typeface="Symbol" panose="05050102010706020507" pitchFamily="18" charset="2"/>
                </a:rPr>
                <a:t>linear regression </a:t>
              </a:r>
              <a:r>
                <a:rPr lang="en-US" altLang="en-US" sz="2400" dirty="0">
                  <a:sym typeface="Symbol" panose="05050102010706020507" pitchFamily="18" charset="2"/>
                </a:rPr>
                <a:t>on.</a:t>
              </a:r>
              <a:endParaRPr lang="en-US" sz="2400" dirty="0"/>
            </a:p>
          </p:txBody>
        </p:sp>
      </p:grpSp>
    </p:spTree>
    <p:extLst>
      <p:ext uri="{BB962C8B-B14F-4D97-AF65-F5344CB8AC3E}">
        <p14:creationId xmlns:p14="http://schemas.microsoft.com/office/powerpoint/2010/main" val="5182878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1">
                                            <p:txEl>
                                              <p:pRg st="0" end="0"/>
                                            </p:txEl>
                                          </p:spTgt>
                                        </p:tgtEl>
                                        <p:attrNameLst>
                                          <p:attrName>style.visibility</p:attrName>
                                        </p:attrNameLst>
                                      </p:cBhvr>
                                      <p:to>
                                        <p:strVal val="visible"/>
                                      </p:to>
                                    </p:set>
                                    <p:anim calcmode="lin" valueType="num">
                                      <p:cBhvr additive="base">
                                        <p:cTn id="7" dur="500" fill="hold"/>
                                        <p:tgtEl>
                                          <p:spTgt spid="3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31">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2">
                                            <p:txEl>
                                              <p:pRg st="0" end="0"/>
                                            </p:txEl>
                                          </p:spTgt>
                                        </p:tgtEl>
                                        <p:attrNameLst>
                                          <p:attrName>style.visibility</p:attrName>
                                        </p:attrNameLst>
                                      </p:cBhvr>
                                      <p:to>
                                        <p:strVal val="visible"/>
                                      </p:to>
                                    </p:set>
                                    <p:anim calcmode="lin" valueType="num">
                                      <p:cBhvr additive="base">
                                        <p:cTn id="11" dur="500" fill="hold"/>
                                        <p:tgtEl>
                                          <p:spTgt spid="32">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32">
                                            <p:txEl>
                                              <p:pRg st="0" end="0"/>
                                            </p:txEl>
                                          </p:spTgt>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33"/>
                                        </p:tgtEl>
                                        <p:attrNameLst>
                                          <p:attrName>style.visibility</p:attrName>
                                        </p:attrNameLst>
                                      </p:cBhvr>
                                      <p:to>
                                        <p:strVal val="visible"/>
                                      </p:to>
                                    </p:set>
                                    <p:anim calcmode="lin" valueType="num">
                                      <p:cBhvr additive="base">
                                        <p:cTn id="15" dur="500" fill="hold"/>
                                        <p:tgtEl>
                                          <p:spTgt spid="33"/>
                                        </p:tgtEl>
                                        <p:attrNameLst>
                                          <p:attrName>ppt_x</p:attrName>
                                        </p:attrNameLst>
                                      </p:cBhvr>
                                      <p:tavLst>
                                        <p:tav tm="0">
                                          <p:val>
                                            <p:strVal val="0-#ppt_w/2"/>
                                          </p:val>
                                        </p:tav>
                                        <p:tav tm="100000">
                                          <p:val>
                                            <p:strVal val="#ppt_x"/>
                                          </p:val>
                                        </p:tav>
                                      </p:tavLst>
                                    </p:anim>
                                    <p:anim calcmode="lin" valueType="num">
                                      <p:cBhvr additive="base">
                                        <p:cTn id="16" dur="500" fill="hold"/>
                                        <p:tgtEl>
                                          <p:spTgt spid="33"/>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additive="base">
                                        <p:cTn id="21" dur="500" fill="hold"/>
                                        <p:tgtEl>
                                          <p:spTgt spid="4"/>
                                        </p:tgtEl>
                                        <p:attrNameLst>
                                          <p:attrName>ppt_x</p:attrName>
                                        </p:attrNameLst>
                                      </p:cBhvr>
                                      <p:tavLst>
                                        <p:tav tm="0">
                                          <p:val>
                                            <p:strVal val="0-#ppt_w/2"/>
                                          </p:val>
                                        </p:tav>
                                        <p:tav tm="100000">
                                          <p:val>
                                            <p:strVal val="#ppt_x"/>
                                          </p:val>
                                        </p:tav>
                                      </p:tavLst>
                                    </p:anim>
                                    <p:anim calcmode="lin" valueType="num">
                                      <p:cBhvr additive="base">
                                        <p:cTn id="22"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Lst>
  </p:timing>
</p:sld>
</file>

<file path=ppt/slides/slide6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9" name="Text Box 33"/>
              <p:cNvSpPr txBox="1">
                <a:spLocks noChangeArrowheads="1"/>
              </p:cNvSpPr>
              <p:nvPr/>
            </p:nvSpPr>
            <p:spPr bwMode="auto">
              <a:xfrm>
                <a:off x="109887" y="452021"/>
                <a:ext cx="10100913" cy="144398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Proof (PAC-Learnable):</a:t>
                </a: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this</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a:p>
                <a:pPr marL="457200" marR="0" lvl="0" indent="-4572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Prob</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for some</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r>
                  <a:rPr kumimoji="0" lang="az-Cyrl-AZ"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FF"/>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Comic Sans MS" pitchFamily="66"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&gt;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9" name="Text Box 33"/>
              <p:cNvSpPr txBox="1">
                <a:spLocks noRot="1" noChangeAspect="1" noMove="1" noResize="1" noEditPoints="1" noAdjustHandles="1" noChangeArrowheads="1" noChangeShapeType="1" noTextEdit="1"/>
              </p:cNvSpPr>
              <p:nvPr/>
            </p:nvSpPr>
            <p:spPr bwMode="auto">
              <a:xfrm>
                <a:off x="109887" y="452021"/>
                <a:ext cx="10100913" cy="1443985"/>
              </a:xfrm>
              <a:prstGeom prst="rect">
                <a:avLst/>
              </a:prstGeom>
              <a:blipFill>
                <a:blip r:embed="rId3"/>
                <a:stretch>
                  <a:fillRect t="-4219" b="-1097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p:cNvSpPr/>
              <p:nvPr/>
            </p:nvSpPr>
            <p:spPr>
              <a:xfrm>
                <a:off x="6048624" y="1285967"/>
                <a:ext cx="2622321" cy="582211"/>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p:cNvSpPr>
                <a:spLocks noRot="1" noChangeAspect="1" noMove="1" noResize="1" noEditPoints="1" noAdjustHandles="1" noChangeArrowheads="1" noChangeShapeType="1" noTextEdit="1"/>
              </p:cNvSpPr>
              <p:nvPr/>
            </p:nvSpPr>
            <p:spPr>
              <a:xfrm>
                <a:off x="6048624" y="1285967"/>
                <a:ext cx="2622321" cy="582211"/>
              </a:xfrm>
              <a:prstGeom prst="rect">
                <a:avLst/>
              </a:prstGeom>
              <a:blipFill>
                <a:blip r:embed="rId4"/>
                <a:stretch>
                  <a:fillRect l="-4651" t="-2105" b="-29474"/>
                </a:stretch>
              </a:blipFill>
            </p:spPr>
            <p:txBody>
              <a:bodyPr/>
              <a:lstStyle/>
              <a:p>
                <a:r>
                  <a:rPr lang="en-CA">
                    <a:noFill/>
                  </a:rPr>
                  <a:t> </a:t>
                </a:r>
              </a:p>
            </p:txBody>
          </p:sp>
        </mc:Fallback>
      </mc:AlternateContent>
      <p:sp>
        <p:nvSpPr>
          <p:cNvPr id="9" name="Rectangle 8"/>
          <p:cNvSpPr/>
          <p:nvPr/>
        </p:nvSpPr>
        <p:spPr>
          <a:xfrm>
            <a:off x="1143427" y="1773384"/>
            <a:ext cx="205697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00"/>
                </a:solidFill>
                <a:effectLst/>
                <a:uLnTx/>
                <a:uFillTx/>
                <a:latin typeface="Times New Roman" pitchFamily="18" charset="0"/>
                <a:ea typeface="+mn-ea"/>
                <a:cs typeface="Arial" charset="0"/>
              </a:rPr>
              <a:t>(Union Bound)</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34" name="Group 33">
            <a:extLst>
              <a:ext uri="{FF2B5EF4-FFF2-40B4-BE49-F238E27FC236}">
                <a16:creationId xmlns:a16="http://schemas.microsoft.com/office/drawing/2014/main" id="{DEA594C8-552C-4C4D-8631-2B51A83197DA}"/>
              </a:ext>
            </a:extLst>
          </p:cNvPr>
          <p:cNvGrpSpPr/>
          <p:nvPr/>
        </p:nvGrpSpPr>
        <p:grpSpPr>
          <a:xfrm>
            <a:off x="5962011" y="1524000"/>
            <a:ext cx="1410066" cy="877578"/>
            <a:chOff x="5848989" y="1484622"/>
            <a:chExt cx="1410066" cy="877578"/>
          </a:xfrm>
        </p:grpSpPr>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C6D1639A-909E-4A0C-B093-0187B0BAF3FD}"/>
                    </a:ext>
                  </a:extLst>
                </p:cNvPr>
                <p:cNvSpPr/>
                <p:nvPr/>
              </p:nvSpPr>
              <p:spPr>
                <a:xfrm>
                  <a:off x="5848989" y="1838980"/>
                  <a:ext cx="141006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4" name="Rectangle 33"/>
                <p:cNvSpPr>
                  <a:spLocks noRot="1" noChangeAspect="1" noMove="1" noResize="1" noEditPoints="1" noAdjustHandles="1" noChangeArrowheads="1" noChangeShapeType="1" noTextEdit="1"/>
                </p:cNvSpPr>
                <p:nvPr/>
              </p:nvSpPr>
              <p:spPr>
                <a:xfrm>
                  <a:off x="5848989" y="1838980"/>
                  <a:ext cx="1410066" cy="523220"/>
                </a:xfrm>
                <a:prstGeom prst="rect">
                  <a:avLst/>
                </a:prstGeom>
                <a:blipFill>
                  <a:blip r:embed="rId5"/>
                  <a:stretch>
                    <a:fillRect l="-8658" t="-12791" r="-6061" b="-31395"/>
                  </a:stretch>
                </a:blipFill>
              </p:spPr>
              <p:txBody>
                <a:bodyPr/>
                <a:lstStyle/>
                <a:p>
                  <a:r>
                    <a:rPr lang="en-CA">
                      <a:noFill/>
                    </a:rPr>
                    <a:t> </a:t>
                  </a:r>
                </a:p>
              </p:txBody>
            </p:sp>
          </mc:Fallback>
        </mc:AlternateContent>
        <p:cxnSp>
          <p:nvCxnSpPr>
            <p:cNvPr id="36" name="Straight Connector 35">
              <a:extLst>
                <a:ext uri="{FF2B5EF4-FFF2-40B4-BE49-F238E27FC236}">
                  <a16:creationId xmlns:a16="http://schemas.microsoft.com/office/drawing/2014/main" id="{27058570-FB78-46F0-9437-89AD60F782BC}"/>
                </a:ext>
              </a:extLst>
            </p:cNvPr>
            <p:cNvCxnSpPr/>
            <p:nvPr/>
          </p:nvCxnSpPr>
          <p:spPr bwMode="auto">
            <a:xfrm flipV="1">
              <a:off x="6089863" y="1484622"/>
              <a:ext cx="952500" cy="304800"/>
            </a:xfrm>
            <a:prstGeom prst="line">
              <a:avLst/>
            </a:prstGeom>
            <a:noFill/>
            <a:ln w="38100" cap="sq" cmpd="sng" algn="ctr">
              <a:solidFill>
                <a:schemeClr val="hlink"/>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38" name="Rectangle 37">
                <a:extLst>
                  <a:ext uri="{FF2B5EF4-FFF2-40B4-BE49-F238E27FC236}">
                    <a16:creationId xmlns:a16="http://schemas.microsoft.com/office/drawing/2014/main" id="{50DCF456-64AA-46A1-88DD-E313D70FC448}"/>
                  </a:ext>
                </a:extLst>
              </p:cNvPr>
              <p:cNvSpPr/>
              <p:nvPr/>
            </p:nvSpPr>
            <p:spPr>
              <a:xfrm>
                <a:off x="5723376" y="2348948"/>
                <a:ext cx="3281476" cy="787203"/>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 2</m:t>
                                </m:r>
                                <m:r>
                                  <a:rPr kumimoji="0" lang="en-CA" altLang="en-US" sz="28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𝐷</m:t>
                                </m:r>
                              </m:num>
                              <m:den>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r>
                  <a:rPr kumimoji="0" lang="en-CA" altLang="en-US" sz="2800" b="0" i="1" u="none" strike="noStrike" kern="1200" cap="none" spc="0" normalizeH="0" baseline="3000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14:m>
                  <m:oMath xmlns:m="http://schemas.openxmlformats.org/officeDocument/2006/math">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𝑒</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Sup>
                          <m:sSupPr>
                            <m:ctrlP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ctrlPr>
                          </m:sSupPr>
                          <m:e>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Cambria Math" panose="02040503050406030204" pitchFamily="18" charset="0"/>
                              </a:rPr>
                              <m:t>𝜀</m:t>
                            </m:r>
                          </m:e>
                          <m: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2</m:t>
                            </m:r>
                          </m:sup>
                        </m:sSup>
                        <m:r>
                          <a:rPr kumimoji="0" lang="en-CA" altLang="en-US" sz="2800" b="0" i="1" u="none" strike="noStrike" kern="1200" cap="none" spc="0" normalizeH="0" baseline="0" noProof="0">
                            <a:ln>
                              <a:noFill/>
                            </a:ln>
                            <a:solidFill>
                              <a:srgbClr val="FFFFFF"/>
                            </a:solidFill>
                            <a:effectLst/>
                            <a:uLnTx/>
                            <a:uFillTx/>
                            <a:latin typeface="Cambria Math" panose="02040503050406030204" pitchFamily="18" charset="0"/>
                            <a:ea typeface="+mn-ea"/>
                          </a:rPr>
                          <m:t>𝐷</m:t>
                        </m:r>
                      </m:sup>
                    </m:sSup>
                  </m:oMath>
                </a14:m>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8" name="Rectangle 37">
                <a:extLst>
                  <a:ext uri="{FF2B5EF4-FFF2-40B4-BE49-F238E27FC236}">
                    <a16:creationId xmlns:a16="http://schemas.microsoft.com/office/drawing/2014/main" id="{50DCF456-64AA-46A1-88DD-E313D70FC448}"/>
                  </a:ext>
                </a:extLst>
              </p:cNvPr>
              <p:cNvSpPr>
                <a:spLocks noRot="1" noChangeAspect="1" noMove="1" noResize="1" noEditPoints="1" noAdjustHandles="1" noChangeArrowheads="1" noChangeShapeType="1" noTextEdit="1"/>
              </p:cNvSpPr>
              <p:nvPr/>
            </p:nvSpPr>
            <p:spPr>
              <a:xfrm>
                <a:off x="5723376" y="2348948"/>
                <a:ext cx="3281476" cy="787203"/>
              </a:xfrm>
              <a:prstGeom prst="rect">
                <a:avLst/>
              </a:prstGeom>
              <a:blipFill>
                <a:blip r:embed="rId6"/>
                <a:stretch>
                  <a:fillRect l="-3903" b="-6202"/>
                </a:stretch>
              </a:blipFill>
            </p:spPr>
            <p:txBody>
              <a:bodyPr/>
              <a:lstStyle/>
              <a:p>
                <a:r>
                  <a:rPr lang="en-US">
                    <a:noFill/>
                  </a:rPr>
                  <a:t> </a:t>
                </a:r>
              </a:p>
            </p:txBody>
          </p:sp>
        </mc:Fallback>
      </mc:AlternateContent>
      <p:sp>
        <p:nvSpPr>
          <p:cNvPr id="39" name="Rectangle 38">
            <a:extLst>
              <a:ext uri="{FF2B5EF4-FFF2-40B4-BE49-F238E27FC236}">
                <a16:creationId xmlns:a16="http://schemas.microsoft.com/office/drawing/2014/main" id="{CDC74B31-0D94-4C9C-8E1C-235A1239BEBC}"/>
              </a:ext>
            </a:extLst>
          </p:cNvPr>
          <p:cNvSpPr/>
          <p:nvPr/>
        </p:nvSpPr>
        <p:spPr>
          <a:xfrm>
            <a:off x="5716536" y="3110948"/>
            <a:ext cx="1816523"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40" name="Rectangle 39">
            <a:extLst>
              <a:ext uri="{FF2B5EF4-FFF2-40B4-BE49-F238E27FC236}">
                <a16:creationId xmlns:a16="http://schemas.microsoft.com/office/drawing/2014/main" id="{E7A001BD-20DB-434D-9C32-53EE00A6CBBB}"/>
              </a:ext>
            </a:extLst>
          </p:cNvPr>
          <p:cNvSpPr/>
          <p:nvPr/>
        </p:nvSpPr>
        <p:spPr>
          <a:xfrm>
            <a:off x="1263380" y="3057809"/>
            <a:ext cx="1786066"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c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3" name="Text Box 33">
            <a:extLst>
              <a:ext uri="{FF2B5EF4-FFF2-40B4-BE49-F238E27FC236}">
                <a16:creationId xmlns:a16="http://schemas.microsoft.com/office/drawing/2014/main" id="{AC01B6CF-3DAD-4E65-B11F-11B8D665B3AF}"/>
              </a:ext>
            </a:extLst>
          </p:cNvPr>
          <p:cNvSpPr txBox="1">
            <a:spLocks noChangeArrowheads="1"/>
          </p:cNvSpPr>
          <p:nvPr/>
        </p:nvSpPr>
        <p:spPr bwMode="auto">
          <a:xfrm>
            <a:off x="2895600" y="4195111"/>
            <a:ext cx="344111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for all machines</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14" name="Text Box 33">
            <a:extLst>
              <a:ext uri="{FF2B5EF4-FFF2-40B4-BE49-F238E27FC236}">
                <a16:creationId xmlns:a16="http://schemas.microsoft.com/office/drawing/2014/main" id="{F492E26C-6E39-4DC2-B7B5-C2730BDF00F7}"/>
              </a:ext>
            </a:extLst>
          </p:cNvPr>
          <p:cNvSpPr txBox="1">
            <a:spLocks noChangeArrowheads="1"/>
          </p:cNvSpPr>
          <p:nvPr/>
        </p:nvSpPr>
        <p:spPr bwMode="auto">
          <a:xfrm>
            <a:off x="2057400" y="3733800"/>
            <a:ext cx="5257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Hence, with probability 1-</a:t>
            </a:r>
            <a:r>
              <a:rPr kumimoji="0" lang="en-CA" altLang="en-US" sz="2800" b="0" i="0" u="none" strike="noStrike" kern="1200" cap="none" spc="0" normalizeH="0" baseline="0" noProof="0" dirty="0">
                <a:ln>
                  <a:noFill/>
                </a:ln>
                <a:solidFill>
                  <a:srgbClr val="FFFFFF"/>
                </a:solidFill>
                <a:effectLst/>
                <a:uLnTx/>
                <a:uFillTx/>
                <a:latin typeface="Comic Sans MS" pitchFamily="66" charset="0"/>
                <a:ea typeface="+mn-ea"/>
                <a:cs typeface="Arial" charset="0"/>
                <a:sym typeface="Symbol" panose="05050102010706020507" pitchFamily="18" charset="2"/>
              </a:rPr>
              <a:t></a:t>
            </a:r>
            <a:endParaRPr kumimoji="0" lang="en-CA" sz="2800" b="0" i="0" u="none" strike="noStrike" kern="1200" cap="none" spc="0" normalizeH="0" baseline="0" noProof="0" dirty="0">
              <a:ln>
                <a:noFill/>
              </a:ln>
              <a:solidFill>
                <a:srgbClr val="FFFFFF"/>
              </a:solidFill>
              <a:effectLst/>
              <a:uLnTx/>
              <a:uFillTx/>
              <a:latin typeface="Comic Sans MS" pitchFamily="66" charset="0"/>
              <a:ea typeface="+mn-ea"/>
              <a:cs typeface="Arial" charset="0"/>
            </a:endParaRPr>
          </a:p>
        </p:txBody>
      </p:sp>
      <p:grpSp>
        <p:nvGrpSpPr>
          <p:cNvPr id="15" name="Group 14">
            <a:extLst>
              <a:ext uri="{FF2B5EF4-FFF2-40B4-BE49-F238E27FC236}">
                <a16:creationId xmlns:a16="http://schemas.microsoft.com/office/drawing/2014/main" id="{B2954367-E8AD-4706-9DFF-19FEF5F7534D}"/>
              </a:ext>
            </a:extLst>
          </p:cNvPr>
          <p:cNvGrpSpPr/>
          <p:nvPr/>
        </p:nvGrpSpPr>
        <p:grpSpPr>
          <a:xfrm>
            <a:off x="179410" y="4646450"/>
            <a:ext cx="8553625" cy="1274696"/>
            <a:chOff x="179410" y="4059304"/>
            <a:chExt cx="8553625" cy="1274696"/>
          </a:xfrm>
        </p:grpSpPr>
        <p:sp>
          <p:nvSpPr>
            <p:cNvPr id="16" name="Text Box 33">
              <a:extLst>
                <a:ext uri="{FF2B5EF4-FFF2-40B4-BE49-F238E27FC236}">
                  <a16:creationId xmlns:a16="http://schemas.microsoft.com/office/drawing/2014/main" id="{667F1B88-6C50-4876-82F0-0907B769C84E}"/>
                </a:ext>
              </a:extLst>
            </p:cNvPr>
            <p:cNvSpPr txBox="1">
              <a:spLocks noChangeArrowheads="1"/>
            </p:cNvSpPr>
            <p:nvPr/>
          </p:nvSpPr>
          <p:spPr bwMode="auto">
            <a:xfrm>
              <a:off x="4085000" y="4379893"/>
              <a:ext cx="3928713"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fraction of </a:t>
              </a:r>
              <a:b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training inputs</a:t>
              </a:r>
            </a:p>
          </p:txBody>
        </p:sp>
        <p:sp>
          <p:nvSpPr>
            <p:cNvPr id="17" name="Text Box 33">
              <a:extLst>
                <a:ext uri="{FF2B5EF4-FFF2-40B4-BE49-F238E27FC236}">
                  <a16:creationId xmlns:a16="http://schemas.microsoft.com/office/drawing/2014/main" id="{DB14903D-4469-4DE9-94B8-1FD409CB33F0}"/>
                </a:ext>
              </a:extLst>
            </p:cNvPr>
            <p:cNvSpPr txBox="1">
              <a:spLocks noChangeArrowheads="1"/>
            </p:cNvSpPr>
            <p:nvPr/>
          </p:nvSpPr>
          <p:spPr bwMode="auto">
            <a:xfrm>
              <a:off x="179410" y="4285074"/>
              <a:ext cx="37802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fraction of </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wrong </a:t>
              </a:r>
              <a:r>
                <a:rPr kumimoji="0" lang="en-US" altLang="en-US" sz="2800" b="0" i="0" u="none" strike="noStrike" kern="1200" cap="none" spc="0" normalizeH="0" baseline="0" noProof="0" dirty="0">
                  <a:ln>
                    <a:noFill/>
                  </a:ln>
                  <a:solidFill>
                    <a:srgbClr val="FF00FF"/>
                  </a:solidFill>
                  <a:effectLst/>
                  <a:uLnTx/>
                  <a:uFillTx/>
                  <a:latin typeface="Times New Roman" pitchFamily="18" charset="0"/>
                  <a:ea typeface="+mn-ea"/>
                  <a:cs typeface="Arial" charset="0"/>
                </a:rPr>
                <a:t>general inputs</a:t>
              </a:r>
            </a:p>
          </p:txBody>
        </p:sp>
        <p:sp>
          <p:nvSpPr>
            <p:cNvPr id="18" name="Rectangle 17">
              <a:extLst>
                <a:ext uri="{FF2B5EF4-FFF2-40B4-BE49-F238E27FC236}">
                  <a16:creationId xmlns:a16="http://schemas.microsoft.com/office/drawing/2014/main" id="{37D69FE5-C680-4433-9BFE-860198C3997A}"/>
                </a:ext>
              </a:extLst>
            </p:cNvPr>
            <p:cNvSpPr/>
            <p:nvPr/>
          </p:nvSpPr>
          <p:spPr>
            <a:xfrm>
              <a:off x="3886200" y="4059304"/>
              <a:ext cx="678391"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0" name="Rectangle 19">
              <a:extLst>
                <a:ext uri="{FF2B5EF4-FFF2-40B4-BE49-F238E27FC236}">
                  <a16:creationId xmlns:a16="http://schemas.microsoft.com/office/drawing/2014/main" id="{02DAB6A2-D266-4F2B-82E3-22B29097174A}"/>
                </a:ext>
              </a:extLst>
            </p:cNvPr>
            <p:cNvSpPr/>
            <p:nvPr/>
          </p:nvSpPr>
          <p:spPr>
            <a:xfrm>
              <a:off x="3048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1" name="Rectangle 20">
              <a:extLst>
                <a:ext uri="{FF2B5EF4-FFF2-40B4-BE49-F238E27FC236}">
                  <a16:creationId xmlns:a16="http://schemas.microsoft.com/office/drawing/2014/main" id="{C0F5B5F7-840D-4F8E-B298-5DA856EAA2FF}"/>
                </a:ext>
              </a:extLst>
            </p:cNvPr>
            <p:cNvSpPr/>
            <p:nvPr/>
          </p:nvSpPr>
          <p:spPr>
            <a:xfrm>
              <a:off x="7620000" y="4131185"/>
              <a:ext cx="354584" cy="1107996"/>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66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sz="66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22" name="Rectangle 21">
              <a:extLst>
                <a:ext uri="{FF2B5EF4-FFF2-40B4-BE49-F238E27FC236}">
                  <a16:creationId xmlns:a16="http://schemas.microsoft.com/office/drawing/2014/main" id="{5061C05A-50DE-4011-93F4-8A0FF2E147E4}"/>
                </a:ext>
              </a:extLst>
            </p:cNvPr>
            <p:cNvSpPr/>
            <p:nvPr/>
          </p:nvSpPr>
          <p:spPr>
            <a:xfrm>
              <a:off x="7924800" y="4512185"/>
              <a:ext cx="808235" cy="52322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az-Cyrl-AZ"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endPar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mc:AlternateContent xmlns:mc="http://schemas.openxmlformats.org/markup-compatibility/2006" xmlns:a14="http://schemas.microsoft.com/office/drawing/2010/main">
        <mc:Choice Requires="a14">
          <p:sp>
            <p:nvSpPr>
              <p:cNvPr id="23" name="Rectangle 22">
                <a:extLst>
                  <a:ext uri="{FF2B5EF4-FFF2-40B4-BE49-F238E27FC236}">
                    <a16:creationId xmlns:a16="http://schemas.microsoft.com/office/drawing/2014/main" id="{35EE1189-B1FA-4015-9EAE-3F3FBA10849D}"/>
                  </a:ext>
                </a:extLst>
              </p:cNvPr>
              <p:cNvSpPr/>
              <p:nvPr/>
            </p:nvSpPr>
            <p:spPr>
              <a:xfrm>
                <a:off x="2407768" y="5980093"/>
                <a:ext cx="4885505" cy="954107"/>
              </a:xfrm>
              <a:prstGeom prst="rect">
                <a:avLst/>
              </a:prstGeom>
            </p:spPr>
            <p:txBody>
              <a:bodyPr wrap="none">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We say that the machines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satisfy </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uniform convergence</a:t>
                </a:r>
              </a:p>
            </p:txBody>
          </p:sp>
        </mc:Choice>
        <mc:Fallback xmlns="">
          <p:sp>
            <p:nvSpPr>
              <p:cNvPr id="23" name="Rectangle 22">
                <a:extLst>
                  <a:ext uri="{FF2B5EF4-FFF2-40B4-BE49-F238E27FC236}">
                    <a16:creationId xmlns:a16="http://schemas.microsoft.com/office/drawing/2014/main" id="{35EE1189-B1FA-4015-9EAE-3F3FBA10849D}"/>
                  </a:ext>
                </a:extLst>
              </p:cNvPr>
              <p:cNvSpPr>
                <a:spLocks noRot="1" noChangeAspect="1" noMove="1" noResize="1" noEditPoints="1" noAdjustHandles="1" noChangeArrowheads="1" noChangeShapeType="1" noTextEdit="1"/>
              </p:cNvSpPr>
              <p:nvPr/>
            </p:nvSpPr>
            <p:spPr>
              <a:xfrm>
                <a:off x="2407768" y="5980093"/>
                <a:ext cx="4885505" cy="954107"/>
              </a:xfrm>
              <a:prstGeom prst="rect">
                <a:avLst/>
              </a:prstGeom>
              <a:blipFill>
                <a:blip r:embed="rId7"/>
                <a:stretch>
                  <a:fillRect l="-2122" t="-7006" r="-250" b="-16561"/>
                </a:stretch>
              </a:blipFill>
            </p:spPr>
            <p:txBody>
              <a:bodyPr/>
              <a:lstStyle/>
              <a:p>
                <a:r>
                  <a:rPr lang="en-US">
                    <a:noFill/>
                  </a:rPr>
                  <a:t> </a:t>
                </a:r>
              </a:p>
            </p:txBody>
          </p:sp>
        </mc:Fallback>
      </mc:AlternateContent>
      <p:sp>
        <p:nvSpPr>
          <p:cNvPr id="24" name="Rectangle 63">
            <a:extLst>
              <a:ext uri="{FF2B5EF4-FFF2-40B4-BE49-F238E27FC236}">
                <a16:creationId xmlns:a16="http://schemas.microsoft.com/office/drawing/2014/main" id="{F369F896-6DFB-4582-8219-91A0B29AABFB}"/>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33793214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additive="base">
                                        <p:cTn id="7" dur="500" fill="hold"/>
                                        <p:tgtEl>
                                          <p:spTgt spid="14"/>
                                        </p:tgtEl>
                                        <p:attrNameLst>
                                          <p:attrName>ppt_x</p:attrName>
                                        </p:attrNameLst>
                                      </p:cBhvr>
                                      <p:tavLst>
                                        <p:tav tm="0">
                                          <p:val>
                                            <p:strVal val="0-#ppt_w/2"/>
                                          </p:val>
                                        </p:tav>
                                        <p:tav tm="100000">
                                          <p:val>
                                            <p:strVal val="#ppt_x"/>
                                          </p:val>
                                        </p:tav>
                                      </p:tavLst>
                                    </p:anim>
                                    <p:anim calcmode="lin" valueType="num">
                                      <p:cBhvr additive="base">
                                        <p:cTn id="8"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3"/>
                                        </p:tgtEl>
                                        <p:attrNameLst>
                                          <p:attrName>style.visibility</p:attrName>
                                        </p:attrNameLst>
                                      </p:cBhvr>
                                      <p:to>
                                        <p:strVal val="visible"/>
                                      </p:to>
                                    </p:set>
                                    <p:anim calcmode="lin" valueType="num">
                                      <p:cBhvr additive="base">
                                        <p:cTn id="13" dur="500" fill="hold"/>
                                        <p:tgtEl>
                                          <p:spTgt spid="13"/>
                                        </p:tgtEl>
                                        <p:attrNameLst>
                                          <p:attrName>ppt_x</p:attrName>
                                        </p:attrNameLst>
                                      </p:cBhvr>
                                      <p:tavLst>
                                        <p:tav tm="0">
                                          <p:val>
                                            <p:strVal val="0-#ppt_w/2"/>
                                          </p:val>
                                        </p:tav>
                                        <p:tav tm="100000">
                                          <p:val>
                                            <p:strVal val="#ppt_x"/>
                                          </p:val>
                                        </p:tav>
                                      </p:tavLst>
                                    </p:anim>
                                    <p:anim calcmode="lin" valueType="num">
                                      <p:cBhvr additive="base">
                                        <p:cTn id="14"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gtEl>
                                        <p:attrNameLst>
                                          <p:attrName>style.visibility</p:attrName>
                                        </p:attrNameLst>
                                      </p:cBhvr>
                                      <p:to>
                                        <p:strVal val="visible"/>
                                      </p:to>
                                    </p:set>
                                    <p:anim calcmode="lin" valueType="num">
                                      <p:cBhvr additive="base">
                                        <p:cTn id="19" dur="500" fill="hold"/>
                                        <p:tgtEl>
                                          <p:spTgt spid="15"/>
                                        </p:tgtEl>
                                        <p:attrNameLst>
                                          <p:attrName>ppt_x</p:attrName>
                                        </p:attrNameLst>
                                      </p:cBhvr>
                                      <p:tavLst>
                                        <p:tav tm="0">
                                          <p:val>
                                            <p:strVal val="0-#ppt_w/2"/>
                                          </p:val>
                                        </p:tav>
                                        <p:tav tm="100000">
                                          <p:val>
                                            <p:strVal val="#ppt_x"/>
                                          </p:val>
                                        </p:tav>
                                      </p:tavLst>
                                    </p:anim>
                                    <p:anim calcmode="lin" valueType="num">
                                      <p:cBhvr additive="base">
                                        <p:cTn id="20"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3"/>
                                        </p:tgtEl>
                                        <p:attrNameLst>
                                          <p:attrName>style.visibility</p:attrName>
                                        </p:attrNameLst>
                                      </p:cBhvr>
                                      <p:to>
                                        <p:strVal val="visible"/>
                                      </p:to>
                                    </p:set>
                                    <p:anim calcmode="lin" valueType="num">
                                      <p:cBhvr additive="base">
                                        <p:cTn id="25" dur="500" fill="hold"/>
                                        <p:tgtEl>
                                          <p:spTgt spid="23"/>
                                        </p:tgtEl>
                                        <p:attrNameLst>
                                          <p:attrName>ppt_x</p:attrName>
                                        </p:attrNameLst>
                                      </p:cBhvr>
                                      <p:tavLst>
                                        <p:tav tm="0">
                                          <p:val>
                                            <p:strVal val="0-#ppt_w/2"/>
                                          </p:val>
                                        </p:tav>
                                        <p:tav tm="100000">
                                          <p:val>
                                            <p:strVal val="#ppt_x"/>
                                          </p:val>
                                        </p:tav>
                                      </p:tavLst>
                                    </p:anim>
                                    <p:anim calcmode="lin" valueType="num">
                                      <p:cBhvr additive="base">
                                        <p:cTn id="26" dur="500" fill="hold"/>
                                        <p:tgtEl>
                                          <p:spTgt spid="2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23" grpId="0"/>
    </p:bldLst>
  </p:timing>
</p:sld>
</file>

<file path=ppt/slides/slide6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533400" y="546318"/>
            <a:ext cx="10286999" cy="5088706"/>
            <a:chOff x="533400" y="546318"/>
            <a:chExt cx="10286999" cy="5088706"/>
          </a:xfrm>
        </p:grpSpPr>
        <p:sp>
          <p:nvSpPr>
            <p:cNvPr id="102" name="Rectangle 101"/>
            <p:cNvSpPr/>
            <p:nvPr/>
          </p:nvSpPr>
          <p:spPr>
            <a:xfrm>
              <a:off x="685800" y="546318"/>
              <a:ext cx="101345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6" name="Rectangle 5"/>
            <p:cNvSpPr/>
            <p:nvPr/>
          </p:nvSpPr>
          <p:spPr>
            <a:xfrm>
              <a:off x="533400" y="1066800"/>
              <a:ext cx="8763000" cy="2677656"/>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&lt;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1" u="none" strike="noStrike" kern="1200" cap="none" spc="0" normalizeH="0" baseline="0" noProof="0" dirty="0" err="1">
                  <a:ln>
                    <a:noFill/>
                  </a:ln>
                  <a:solidFill>
                    <a:srgbClr val="FFFFFF"/>
                  </a:solidFill>
                  <a:effectLst/>
                  <a:uLnTx/>
                  <a:uFillTx/>
                  <a:latin typeface="Times New Roman" pitchFamily="18" charset="0"/>
                  <a:ea typeface="+mn-ea"/>
                  <a:cs typeface="Arial" charset="0"/>
                </a:rPr>
                <a:t>eg</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=0.01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(i.e. compression),</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the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training data is chosen randomly </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a good machine for training data is found,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working for all but an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hen it will generalize to be good for general inputs.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err="1">
                  <a:ln>
                    <a:noFill/>
                  </a:ln>
                  <a:solidFill>
                    <a:srgbClr val="FFFFFF"/>
                  </a:solidFill>
                  <a:effectLst/>
                  <a:uLnTx/>
                  <a:uFillTx/>
                  <a:latin typeface="Times New Roman" pitchFamily="18" charset="0"/>
                  <a:ea typeface="+mn-ea"/>
                  <a:cs typeface="Arial" charset="0"/>
                </a:rPr>
                <a:t>ie</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working for all but an</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a:t>
              </a:r>
            </a:p>
          </p:txBody>
        </p:sp>
        <p:sp>
          <p:nvSpPr>
            <p:cNvPr id="12" name="Rectangle 11"/>
            <p:cNvSpPr/>
            <p:nvPr/>
          </p:nvSpPr>
          <p:spPr>
            <a:xfrm>
              <a:off x="6836328" y="1581090"/>
              <a:ext cx="253627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with probability 1-</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8" name="Rectangle 17"/>
                <p:cNvSpPr/>
                <p:nvPr/>
              </p:nvSpPr>
              <p:spPr>
                <a:xfrm>
                  <a:off x="829192" y="474476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18" name="Rectangle 17"/>
                <p:cNvSpPr>
                  <a:spLocks noRot="1" noChangeAspect="1" noMove="1" noResize="1" noEditPoints="1" noAdjustHandles="1" noChangeArrowheads="1" noChangeShapeType="1" noTextEdit="1"/>
                </p:cNvSpPr>
                <p:nvPr/>
              </p:nvSpPr>
              <p:spPr>
                <a:xfrm>
                  <a:off x="829192" y="4744760"/>
                  <a:ext cx="8086208" cy="523220"/>
                </a:xfrm>
                <a:prstGeom prst="rect">
                  <a:avLst/>
                </a:prstGeom>
                <a:blipFill>
                  <a:blip r:embed="rId4"/>
                  <a:stretch>
                    <a:fillRect t="-11628" b="-3139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 name="Rectangle 1"/>
                <p:cNvSpPr/>
                <p:nvPr/>
              </p:nvSpPr>
              <p:spPr>
                <a:xfrm>
                  <a:off x="2356970" y="5111804"/>
                  <a:ext cx="4430059" cy="523220"/>
                </a:xfrm>
                <a:prstGeom prst="rect">
                  <a:avLst/>
                </a:prstGeom>
              </p:spPr>
              <p:txBody>
                <a:bodyPr wrap="non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VC-Dimension(</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 name="Rectangle 1"/>
                <p:cNvSpPr>
                  <a:spLocks noRot="1" noChangeAspect="1" noMove="1" noResize="1" noEditPoints="1" noAdjustHandles="1" noChangeArrowheads="1" noChangeShapeType="1" noTextEdit="1"/>
                </p:cNvSpPr>
                <p:nvPr/>
              </p:nvSpPr>
              <p:spPr>
                <a:xfrm>
                  <a:off x="2356970" y="5111804"/>
                  <a:ext cx="4430059" cy="523220"/>
                </a:xfrm>
                <a:prstGeom prst="rect">
                  <a:avLst/>
                </a:prstGeom>
                <a:blipFill>
                  <a:blip r:embed="rId5"/>
                  <a:stretch>
                    <a:fillRect t="-12941" r="-1240" b="-32941"/>
                  </a:stretch>
                </a:blipFill>
              </p:spPr>
              <p:txBody>
                <a:bodyPr/>
                <a:lstStyle/>
                <a:p>
                  <a:r>
                    <a:rPr lang="en-CA">
                      <a:noFill/>
                    </a:rPr>
                    <a:t> </a:t>
                  </a:r>
                </a:p>
              </p:txBody>
            </p:sp>
          </mc:Fallback>
        </mc:AlternateContent>
      </p:grpSp>
      <p:sp>
        <p:nvSpPr>
          <p:cNvPr id="9" name="Rectangle 63">
            <a:extLst>
              <a:ext uri="{FF2B5EF4-FFF2-40B4-BE49-F238E27FC236}">
                <a16:creationId xmlns:a16="http://schemas.microsoft.com/office/drawing/2014/main" id="{EFA507DD-3BB4-4E45-8ECF-6F9B27670B15}"/>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195682886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 name="Rectangle 102"/>
          <p:cNvSpPr/>
          <p:nvPr/>
        </p:nvSpPr>
        <p:spPr>
          <a:xfrm>
            <a:off x="533400" y="1066800"/>
            <a:ext cx="8763000" cy="3385542"/>
          </a:xfrm>
          <a:prstGeom prst="rect">
            <a:avLst/>
          </a:prstGeom>
        </p:spPr>
        <p:txBody>
          <a:bodyPr wrap="square">
            <a:spAutoFit/>
          </a:bodyPr>
          <a:lstStyle/>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a:t>
            </a:r>
            <a:r>
              <a:rPr kumimoji="0" lang="en-US" altLang="en-US" sz="2800" b="0" i="1" u="none" strike="noStrike" kern="1200" cap="none" spc="0" normalizeH="0" baseline="0" noProof="0" dirty="0">
                <a:ln>
                  <a:noFill/>
                </a:ln>
                <a:solidFill>
                  <a:srgbClr val="66FF33"/>
                </a:solidFill>
                <a:effectLst/>
                <a:uLnTx/>
                <a:uFillTx/>
                <a:latin typeface="Times New Roman" pitchFamily="18" charset="0"/>
                <a:ea typeface="+mn-ea"/>
                <a:cs typeface="Arial" charset="0"/>
              </a:rPr>
              <a:t>m</a:t>
            </a:r>
            <a:r>
              <a:rPr kumimoji="0" lang="en-US"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&lt;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30000" noProof="0" dirty="0">
                <a:ln>
                  <a:noFill/>
                </a:ln>
                <a:solidFill>
                  <a:srgbClr val="FF0000"/>
                </a:solidFill>
                <a:effectLst/>
                <a:uLnTx/>
                <a:uFillTx/>
                <a:latin typeface="Times New Roman" pitchFamily="18" charset="0"/>
                <a:ea typeface="+mn-ea"/>
                <a:cs typeface="Arial" charset="0"/>
              </a:rPr>
              <a:t>2</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1" u="none" strike="noStrike" kern="1200" cap="none" spc="0" normalizeH="0" baseline="0" noProof="0" dirty="0" err="1">
                <a:ln>
                  <a:noFill/>
                </a:ln>
                <a:solidFill>
                  <a:srgbClr val="FFFFFF"/>
                </a:solidFill>
                <a:effectLst/>
                <a:uLnTx/>
                <a:uFillTx/>
                <a:latin typeface="Times New Roman" pitchFamily="18" charset="0"/>
                <a:ea typeface="+mn-ea"/>
                <a:cs typeface="Arial" charset="0"/>
              </a:rPr>
              <a:t>eg</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=0.01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(i.e. compression),</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the </a:t>
            </a:r>
            <a:r>
              <a:rPr kumimoji="0" lang="en-CA" altLang="en-US" sz="2800" b="0" i="1" u="none" strike="noStrike" kern="1200" cap="none" spc="0" normalizeH="0" baseline="0" noProof="0" dirty="0">
                <a:ln>
                  <a:noFill/>
                </a:ln>
                <a:solidFill>
                  <a:srgbClr val="FF00FF"/>
                </a:solidFill>
                <a:effectLst/>
                <a:uLnTx/>
                <a:uFillTx/>
                <a:latin typeface="Times New Roman" pitchFamily="18" charset="0"/>
                <a:ea typeface="+mn-ea"/>
                <a:cs typeface="Arial" charset="0"/>
              </a:rPr>
              <a:t>D </a:t>
            </a:r>
            <a:r>
              <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training data is chosen randomly</a:t>
            </a:r>
          </a:p>
          <a:p>
            <a:pPr marL="457200" marR="0" lvl="0" indent="-4572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If there is a good machine working for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all but an</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en-CA"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of the general inputs,</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Then the best machine for the training data</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1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(hopefully gradient decent finds it)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works for all but a</a:t>
            </a:r>
            <a:r>
              <a:rPr kumimoji="0" lang="en-CA" altLang="en-US" sz="2800" b="0" i="1" u="none" strike="noStrike" kern="1200" cap="none" spc="0" normalizeH="0" baseline="0" noProof="0" dirty="0">
                <a:ln>
                  <a:noFill/>
                </a:ln>
                <a:solidFill>
                  <a:srgbClr val="FFFFFF"/>
                </a:solidFill>
                <a:effectLst/>
                <a:uLnTx/>
                <a:uFillTx/>
                <a:latin typeface="Times New Roman" pitchFamily="18" charset="0"/>
                <a:ea typeface="+mn-ea"/>
                <a:cs typeface="Arial" charset="0"/>
              </a:rPr>
              <a:t> </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sym typeface="Symbol" panose="05050102010706020507" pitchFamily="18" charset="2"/>
              </a:rPr>
              <a:t>+</a:t>
            </a:r>
            <a:r>
              <a:rPr kumimoji="0" lang="az-Cyrl-AZ" altLang="en-US" sz="2800" b="0" i="1" u="none" strike="noStrike" kern="1200" cap="none" spc="0" normalizeH="0" baseline="0" noProof="0" dirty="0">
                <a:ln>
                  <a:noFill/>
                </a:ln>
                <a:solidFill>
                  <a:srgbClr val="FF0000"/>
                </a:solidFill>
                <a:effectLst/>
                <a:uLnTx/>
                <a:uFillTx/>
                <a:latin typeface="Times New Roman" pitchFamily="18" charset="0"/>
                <a:ea typeface="+mn-ea"/>
                <a:cs typeface="Arial" charset="0"/>
              </a:rPr>
              <a:t>ԑ</a:t>
            </a:r>
            <a:r>
              <a:rPr kumimoji="0" lang="az-Cyrl-AZ" altLang="en-US" sz="2800" b="0" i="0" u="none" strike="noStrike" kern="1200" cap="none" spc="0" normalizeH="0" baseline="0" noProof="0" dirty="0">
                <a:ln>
                  <a:noFill/>
                </a:ln>
                <a:solidFill>
                  <a:srgbClr val="FF0000"/>
                </a:solidFill>
                <a:effectLst/>
                <a:uLnTx/>
                <a:uFillTx/>
                <a:latin typeface="Times New Roman" pitchFamily="18" charset="0"/>
                <a:ea typeface="+mn-ea"/>
                <a:cs typeface="Arial" charset="0"/>
              </a:rPr>
              <a:t> </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fraction </a:t>
            </a:r>
            <a:b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rPr>
              <a:t>             of the general inputs.</a:t>
            </a:r>
          </a:p>
        </p:txBody>
      </p:sp>
      <p:sp>
        <p:nvSpPr>
          <p:cNvPr id="6" name="Rectangle 5"/>
          <p:cNvSpPr/>
          <p:nvPr/>
        </p:nvSpPr>
        <p:spPr>
          <a:xfrm>
            <a:off x="685800" y="546318"/>
            <a:ext cx="10134599" cy="52322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rPr>
              <a:t>(</a:t>
            </a:r>
            <a:r>
              <a:rPr kumimoji="0" lang="az-Cyrl-AZ"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ԑ</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a:t>
            </a:r>
            <a:r>
              <a:rPr kumimoji="0" lang="en-CA" altLang="en-US" sz="2800" b="0" i="0" u="none" strike="noStrike" kern="1200" cap="none" spc="0" normalizeH="0" baseline="0" noProof="0" dirty="0">
                <a:ln>
                  <a:noFill/>
                </a:ln>
                <a:solidFill>
                  <a:srgbClr val="FFFF00"/>
                </a:solidFill>
                <a:effectLst/>
                <a:uLnTx/>
                <a:uFillTx/>
                <a:latin typeface="Times New Roman" pitchFamily="18" charset="0"/>
                <a:ea typeface="+mn-ea"/>
                <a:cs typeface="Arial" charset="0"/>
                <a:sym typeface="Symbol" panose="05050102010706020507" pitchFamily="18" charset="2"/>
              </a:rPr>
              <a:t>)-PAC</a:t>
            </a:r>
            <a:r>
              <a:rPr kumimoji="0" lang="en-CA" sz="2800" b="0" i="0" u="none" strike="noStrike" kern="1200" cap="none" spc="0" normalizeH="0" baseline="0" noProof="0" dirty="0">
                <a:ln>
                  <a:noFill/>
                </a:ln>
                <a:solidFill>
                  <a:srgbClr val="FFFF00"/>
                </a:solidFill>
                <a:effectLst/>
                <a:uLnTx/>
                <a:uFillTx/>
                <a:latin typeface="Times New Roman" pitchFamily="18" charset="0"/>
                <a:ea typeface="+mn-ea"/>
                <a:cs typeface="Arial" charset="0"/>
              </a:rPr>
              <a:t> Learnable (Probably Approximately Correct)</a:t>
            </a:r>
            <a:endParaRPr kumimoji="0" lang="en-US" sz="28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endParaRPr>
          </a:p>
        </p:txBody>
      </p:sp>
      <p:sp>
        <p:nvSpPr>
          <p:cNvPr id="7" name="Rectangle 6"/>
          <p:cNvSpPr/>
          <p:nvPr/>
        </p:nvSpPr>
        <p:spPr>
          <a:xfrm>
            <a:off x="6836328" y="1581090"/>
            <a:ext cx="2536272" cy="400110"/>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Wingdings" panose="05000000000000000000" pitchFamily="2"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with probability 1-</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US" altLang="en-US" sz="2000" b="0" i="0" u="none" strike="noStrike" kern="1200" cap="none" spc="0" normalizeH="0" baseline="0" noProof="0" dirty="0">
                <a:ln>
                  <a:noFill/>
                </a:ln>
                <a:solidFill>
                  <a:srgbClr val="FFFFFF"/>
                </a:solidFill>
                <a:effectLst/>
                <a:uLnTx/>
                <a:uFillTx/>
                <a:latin typeface="Times New Roman" pitchFamily="18" charset="0"/>
                <a:ea typeface="+mn-ea"/>
                <a:cs typeface="Arial" charset="0"/>
              </a:rPr>
              <a:t>),</a:t>
            </a:r>
            <a:endParaRPr kumimoji="0" lang="en-CA" altLang="en-US" sz="12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7" name="Rectangle 26"/>
              <p:cNvSpPr/>
              <p:nvPr/>
            </p:nvSpPr>
            <p:spPr>
              <a:xfrm>
                <a:off x="829192" y="4744760"/>
                <a:ext cx="8086208" cy="523220"/>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7" name="Rectangle 26"/>
              <p:cNvSpPr>
                <a:spLocks noRot="1" noChangeAspect="1" noMove="1" noResize="1" noEditPoints="1" noAdjustHandles="1" noChangeArrowheads="1" noChangeShapeType="1" noTextEdit="1"/>
              </p:cNvSpPr>
              <p:nvPr/>
            </p:nvSpPr>
            <p:spPr>
              <a:xfrm>
                <a:off x="829192" y="4744760"/>
                <a:ext cx="8086208" cy="523220"/>
              </a:xfrm>
              <a:prstGeom prst="rect">
                <a:avLst/>
              </a:prstGeom>
              <a:blipFill>
                <a:blip r:embed="rId3"/>
                <a:stretch>
                  <a:fillRect t="-11628" b="-31395"/>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9" name="Rectangle 28"/>
              <p:cNvSpPr/>
              <p:nvPr/>
            </p:nvSpPr>
            <p:spPr>
              <a:xfrm>
                <a:off x="2356970" y="5111804"/>
                <a:ext cx="4430059" cy="523220"/>
              </a:xfrm>
              <a:prstGeom prst="rect">
                <a:avLst/>
              </a:prstGeom>
            </p:spPr>
            <p:txBody>
              <a:bodyPr wrap="non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8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VC-Dimension(</a:t>
                </a:r>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9" name="Rectangle 28"/>
              <p:cNvSpPr>
                <a:spLocks noRot="1" noChangeAspect="1" noMove="1" noResize="1" noEditPoints="1" noAdjustHandles="1" noChangeArrowheads="1" noChangeShapeType="1" noTextEdit="1"/>
              </p:cNvSpPr>
              <p:nvPr/>
            </p:nvSpPr>
            <p:spPr>
              <a:xfrm>
                <a:off x="2356970" y="5111804"/>
                <a:ext cx="4430059" cy="523220"/>
              </a:xfrm>
              <a:prstGeom prst="rect">
                <a:avLst/>
              </a:prstGeom>
              <a:blipFill>
                <a:blip r:embed="rId5"/>
                <a:stretch>
                  <a:fillRect t="-12941" r="-1240" b="-32941"/>
                </a:stretch>
              </a:blipFill>
            </p:spPr>
            <p:txBody>
              <a:bodyPr/>
              <a:lstStyle/>
              <a:p>
                <a:r>
                  <a:rPr lang="en-CA">
                    <a:noFill/>
                  </a:rPr>
                  <a:t> </a:t>
                </a:r>
              </a:p>
            </p:txBody>
          </p:sp>
        </mc:Fallback>
      </mc:AlternateContent>
      <p:sp>
        <p:nvSpPr>
          <p:cNvPr id="8" name="Rectangle 63">
            <a:extLst>
              <a:ext uri="{FF2B5EF4-FFF2-40B4-BE49-F238E27FC236}">
                <a16:creationId xmlns:a16="http://schemas.microsoft.com/office/drawing/2014/main" id="{2354680C-F882-4745-A959-4C0173AECFC9}"/>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2374837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3">
                                            <p:txEl>
                                              <p:pRg st="2" end="2"/>
                                            </p:txEl>
                                          </p:spTgt>
                                        </p:tgtEl>
                                        <p:attrNameLst>
                                          <p:attrName>style.visibility</p:attrName>
                                        </p:attrNameLst>
                                      </p:cBhvr>
                                      <p:to>
                                        <p:strVal val="visible"/>
                                      </p:to>
                                    </p:set>
                                    <p:anim calcmode="lin" valueType="num">
                                      <p:cBhvr additive="base">
                                        <p:cTn id="7" dur="500" fill="hold"/>
                                        <p:tgtEl>
                                          <p:spTgt spid="103">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03">
                                            <p:txEl>
                                              <p:pRg st="2" end="2"/>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3">
                                            <p:txEl>
                                              <p:pRg st="3" end="3"/>
                                            </p:txEl>
                                          </p:spTgt>
                                        </p:tgtEl>
                                        <p:attrNameLst>
                                          <p:attrName>style.visibility</p:attrName>
                                        </p:attrNameLst>
                                      </p:cBhvr>
                                      <p:to>
                                        <p:strVal val="visible"/>
                                      </p:to>
                                    </p:set>
                                    <p:anim calcmode="lin" valueType="num">
                                      <p:cBhvr additive="base">
                                        <p:cTn id="11" dur="500" fill="hold"/>
                                        <p:tgtEl>
                                          <p:spTgt spid="103">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3">
                                            <p:txEl>
                                              <p:pRg st="3" end="3"/>
                                            </p:txEl>
                                          </p:spTgt>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03">
                                            <p:txEl>
                                              <p:pRg st="4" end="4"/>
                                            </p:txEl>
                                          </p:spTgt>
                                        </p:tgtEl>
                                        <p:attrNameLst>
                                          <p:attrName>style.visibility</p:attrName>
                                        </p:attrNameLst>
                                      </p:cBhvr>
                                      <p:to>
                                        <p:strVal val="visible"/>
                                      </p:to>
                                    </p:set>
                                    <p:anim calcmode="lin" valueType="num">
                                      <p:cBhvr additive="base">
                                        <p:cTn id="15" dur="500" fill="hold"/>
                                        <p:tgtEl>
                                          <p:spTgt spid="103">
                                            <p:txEl>
                                              <p:pRg st="4" end="4"/>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03">
                                            <p:txEl>
                                              <p:pRg st="4" end="4"/>
                                            </p:txEl>
                                          </p:spTgt>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103">
                                            <p:txEl>
                                              <p:pRg st="5" end="5"/>
                                            </p:txEl>
                                          </p:spTgt>
                                        </p:tgtEl>
                                        <p:attrNameLst>
                                          <p:attrName>style.visibility</p:attrName>
                                        </p:attrNameLst>
                                      </p:cBhvr>
                                      <p:to>
                                        <p:strVal val="visible"/>
                                      </p:to>
                                    </p:set>
                                    <p:anim calcmode="lin" valueType="num">
                                      <p:cBhvr additive="base">
                                        <p:cTn id="19" dur="500" fill="hold"/>
                                        <p:tgtEl>
                                          <p:spTgt spid="103">
                                            <p:txEl>
                                              <p:pRg st="5" end="5"/>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03">
                                            <p:txEl>
                                              <p:pRg st="5" end="5"/>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grpSp>
        <p:nvGrpSpPr>
          <p:cNvPr id="5" name="Group 4"/>
          <p:cNvGrpSpPr/>
          <p:nvPr/>
        </p:nvGrpSpPr>
        <p:grpSpPr>
          <a:xfrm>
            <a:off x="3694353" y="3805833"/>
            <a:ext cx="5195168" cy="3027484"/>
            <a:chOff x="3694353" y="3805833"/>
            <a:chExt cx="5195168" cy="3027484"/>
          </a:xfrm>
        </p:grpSpPr>
        <p:pic>
          <p:nvPicPr>
            <p:cNvPr id="4098" name="Picture 2" descr="Image may contain: one or more people, beard and close-up"/>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767945" y="4334854"/>
              <a:ext cx="2121576" cy="2498463"/>
            </a:xfrm>
            <a:prstGeom prst="rect">
              <a:avLst/>
            </a:prstGeom>
            <a:noFill/>
            <a:extLst>
              <a:ext uri="{909E8E84-426E-40DD-AFC4-6F175D3DCCD1}">
                <a14:hiddenFill xmlns:a14="http://schemas.microsoft.com/office/drawing/2010/main">
                  <a:solidFill>
                    <a:srgbClr val="FFFFFF"/>
                  </a:solidFill>
                </a14:hiddenFill>
              </a:ext>
            </a:extLst>
          </p:spPr>
        </p:pic>
        <p:sp>
          <p:nvSpPr>
            <p:cNvPr id="3" name="Rounded Rectangular Callout 2"/>
            <p:cNvSpPr/>
            <p:nvPr/>
          </p:nvSpPr>
          <p:spPr>
            <a:xfrm>
              <a:off x="3694353" y="3805833"/>
              <a:ext cx="3087447" cy="1532334"/>
            </a:xfrm>
            <a:prstGeom prst="wedgeRoundRectCallout">
              <a:avLst>
                <a:gd name="adj1" fmla="val 53892"/>
                <a:gd name="adj2" fmla="val 64096"/>
                <a:gd name="adj3" fmla="val 16667"/>
              </a:avLst>
            </a:prstGeom>
            <a:ln>
              <a:solidFill>
                <a:schemeClr val="tx1"/>
              </a:solidFill>
            </a:ln>
          </p:spPr>
          <p:txBody>
            <a:bodyPr wrap="non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My first paper ever</a:t>
              </a:r>
              <a:b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(1991)</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used this lemma</a:t>
              </a:r>
            </a:p>
          </p:txBody>
        </p:sp>
      </p:grpSp>
      <p:sp>
        <p:nvSpPr>
          <p:cNvPr id="7" name="Rectangle 63">
            <a:extLst>
              <a:ext uri="{FF2B5EF4-FFF2-40B4-BE49-F238E27FC236}">
                <a16:creationId xmlns:a16="http://schemas.microsoft.com/office/drawing/2014/main" id="{B6741E69-7A22-4E60-8638-ADE66E11A2BE}"/>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312286170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additive="base">
                                        <p:cTn id="7" dur="500" fill="hold"/>
                                        <p:tgtEl>
                                          <p:spTgt spid="19"/>
                                        </p:tgtEl>
                                        <p:attrNameLst>
                                          <p:attrName>ppt_x</p:attrName>
                                        </p:attrNameLst>
                                      </p:cBhvr>
                                      <p:tavLst>
                                        <p:tav tm="0">
                                          <p:val>
                                            <p:strVal val="0-#ppt_w/2"/>
                                          </p:val>
                                        </p:tav>
                                        <p:tav tm="100000">
                                          <p:val>
                                            <p:strVal val="#ppt_x"/>
                                          </p:val>
                                        </p:tav>
                                      </p:tavLst>
                                    </p:anim>
                                    <p:anim calcmode="lin" valueType="num">
                                      <p:cBhvr additive="base">
                                        <p:cTn id="8" dur="500" fill="hold"/>
                                        <p:tgtEl>
                                          <p:spTgt spid="1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Lst>
  </p:timing>
</p:sld>
</file>

<file path=ppt/slides/slide6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Rectangle 24"/>
              <p:cNvSpPr/>
              <p:nvPr/>
            </p:nvSpPr>
            <p:spPr>
              <a:xfrm>
                <a:off x="304800" y="926242"/>
                <a:ext cx="5419208"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304800" y="926242"/>
                <a:ext cx="5419208" cy="461665"/>
              </a:xfrm>
              <a:prstGeom prst="rect">
                <a:avLst/>
              </a:prstGeom>
              <a:blipFill>
                <a:blip r:embed="rId3"/>
                <a:stretch>
                  <a:fillRect t="-10526"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24392" y="1280326"/>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training data</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10" name="Rectangle 9"/>
              <p:cNvSpPr>
                <a:spLocks noRot="1" noChangeAspect="1" noMove="1" noResize="1" noEditPoints="1" noAdjustHandles="1" noChangeArrowheads="1" noChangeShapeType="1" noTextEdit="1"/>
              </p:cNvSpPr>
              <p:nvPr/>
            </p:nvSpPr>
            <p:spPr>
              <a:xfrm>
                <a:off x="524392" y="1280326"/>
                <a:ext cx="8086208" cy="1938992"/>
              </a:xfrm>
              <a:prstGeom prst="rect">
                <a:avLst/>
              </a:prstGeom>
              <a:blipFill>
                <a:blip r:embed="rId4"/>
                <a:stretch>
                  <a:fillRect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5867400" y="2521803"/>
                <a:ext cx="3200399"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say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shatters</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 name="Rectangle 7"/>
              <p:cNvSpPr>
                <a:spLocks noRot="1" noChangeAspect="1" noMove="1" noResize="1" noEditPoints="1" noAdjustHandles="1" noChangeArrowheads="1" noChangeShapeType="1" noTextEdit="1"/>
              </p:cNvSpPr>
              <p:nvPr/>
            </p:nvSpPr>
            <p:spPr>
              <a:xfrm>
                <a:off x="5867400" y="2521803"/>
                <a:ext cx="3200399" cy="830997"/>
              </a:xfrm>
              <a:prstGeom prst="rect">
                <a:avLst/>
              </a:prstGeom>
              <a:blipFill>
                <a:blip r:embed="rId5"/>
                <a:stretch>
                  <a:fillRect t="-5882" r="-2481" b="-161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5943600" y="457200"/>
                <a:ext cx="4572000" cy="1938992"/>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Claim:</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Ever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such set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small.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Construct one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such set and argue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it cant be bigger.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4" name="Rectangle 23"/>
              <p:cNvSpPr>
                <a:spLocks noRot="1" noChangeAspect="1" noMove="1" noResize="1" noEditPoints="1" noAdjustHandles="1" noChangeArrowheads="1" noChangeShapeType="1" noTextEdit="1"/>
              </p:cNvSpPr>
              <p:nvPr/>
            </p:nvSpPr>
            <p:spPr>
              <a:xfrm>
                <a:off x="5943600" y="457200"/>
                <a:ext cx="4572000" cy="1938992"/>
              </a:xfrm>
              <a:prstGeom prst="rect">
                <a:avLst/>
              </a:prstGeom>
              <a:blipFill>
                <a:blip r:embed="rId6"/>
                <a:stretch>
                  <a:fillRect l="-2000"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164512" y="3276600"/>
                <a:ext cx="10100913"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Construction of </a:t>
                </a:r>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endPar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164512" y="3276600"/>
                <a:ext cx="10100913"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 name="Group 4"/>
          <p:cNvGrpSpPr/>
          <p:nvPr/>
        </p:nvGrpSpPr>
        <p:grpSpPr>
          <a:xfrm>
            <a:off x="6193190" y="3733800"/>
            <a:ext cx="2874609" cy="1591323"/>
            <a:chOff x="6193190" y="3971277"/>
            <a:chExt cx="2874609" cy="1591323"/>
          </a:xfrm>
        </p:grpSpPr>
        <mc:AlternateContent xmlns:mc="http://schemas.openxmlformats.org/markup-compatibility/2006" xmlns:a14="http://schemas.microsoft.com/office/drawing/2010/main">
          <mc:Choice Requires="a14">
            <p:sp>
              <p:nvSpPr>
                <p:cNvPr id="11" name="Rectangle 10">
                  <a:extLst>
                    <a:ext uri="{FF2B5EF4-FFF2-40B4-BE49-F238E27FC236}">
                      <a16:creationId xmlns:a16="http://schemas.microsoft.com/office/drawing/2014/main" id="{C53EB1C4-1950-4082-A2F0-5F9F2F575D95}"/>
                    </a:ext>
                  </a:extLst>
                </p:cNvPr>
                <p:cNvSpPr/>
                <p:nvPr/>
              </p:nvSpPr>
              <p:spPr>
                <a:xfrm>
                  <a:off x="6426200" y="4731603"/>
                  <a:ext cx="2095500" cy="830997"/>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set of </a:t>
                  </a:r>
                </a:p>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all inputs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𝑖</m:t>
                          </m:r>
                        </m:sub>
                      </m:sSub>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11" name="Rectangle 10">
                  <a:extLst>
                    <a:ext uri="{FF2B5EF4-FFF2-40B4-BE49-F238E27FC236}">
                      <a16:creationId xmlns:a16="http://schemas.microsoft.com/office/drawing/2014/main" id="{C53EB1C4-1950-4082-A2F0-5F9F2F575D95}"/>
                    </a:ext>
                  </a:extLst>
                </p:cNvPr>
                <p:cNvSpPr>
                  <a:spLocks noRot="1" noChangeAspect="1" noMove="1" noResize="1" noEditPoints="1" noAdjustHandles="1" noChangeArrowheads="1" noChangeShapeType="1" noTextEdit="1"/>
                </p:cNvSpPr>
                <p:nvPr/>
              </p:nvSpPr>
              <p:spPr>
                <a:xfrm>
                  <a:off x="6426200" y="4731603"/>
                  <a:ext cx="2095500" cy="830997"/>
                </a:xfrm>
                <a:prstGeom prst="rect">
                  <a:avLst/>
                </a:prstGeom>
                <a:blipFill>
                  <a:blip r:embed="rId8"/>
                  <a:stretch>
                    <a:fillRect t="-5839" r="-9012" b="-1532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3" name="Rectangle 22">
                  <a:extLst>
                    <a:ext uri="{FF2B5EF4-FFF2-40B4-BE49-F238E27FC236}">
                      <a16:creationId xmlns:a16="http://schemas.microsoft.com/office/drawing/2014/main" id="{2ADFA7A5-C0AD-4B1A-9A0D-8C1B536AC58F}"/>
                    </a:ext>
                  </a:extLst>
                </p:cNvPr>
                <p:cNvSpPr/>
                <p:nvPr/>
              </p:nvSpPr>
              <p:spPr>
                <a:xfrm>
                  <a:off x="6193190" y="3971277"/>
                  <a:ext cx="2874609" cy="57342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32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oMath>
                  </a14:m>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sSup>
                            <m:sSup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p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e>
                            <m:sup>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𝑛</m:t>
                              </m:r>
                            </m:sup>
                          </m:sSup>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3" name="Rectangle 22">
                  <a:extLst>
                    <a:ext uri="{FF2B5EF4-FFF2-40B4-BE49-F238E27FC236}">
                      <a16:creationId xmlns:a16="http://schemas.microsoft.com/office/drawing/2014/main" id="{2ADFA7A5-C0AD-4B1A-9A0D-8C1B536AC58F}"/>
                    </a:ext>
                  </a:extLst>
                </p:cNvPr>
                <p:cNvSpPr>
                  <a:spLocks noRot="1" noChangeAspect="1" noMove="1" noResize="1" noEditPoints="1" noAdjustHandles="1" noChangeArrowheads="1" noChangeShapeType="1" noTextEdit="1"/>
                </p:cNvSpPr>
                <p:nvPr/>
              </p:nvSpPr>
              <p:spPr>
                <a:xfrm>
                  <a:off x="6193190" y="3971277"/>
                  <a:ext cx="2874609" cy="573427"/>
                </a:xfrm>
                <a:prstGeom prst="rect">
                  <a:avLst/>
                </a:prstGeom>
                <a:blipFill>
                  <a:blip r:embed="rId9"/>
                  <a:stretch>
                    <a:fillRect b="-19149"/>
                  </a:stretch>
                </a:blipFill>
              </p:spPr>
              <p:txBody>
                <a:bodyPr/>
                <a:lstStyle/>
                <a:p>
                  <a:r>
                    <a:rPr lang="en-CA">
                      <a:noFill/>
                    </a:rPr>
                    <a:t> </a:t>
                  </a:r>
                </a:p>
              </p:txBody>
            </p:sp>
          </mc:Fallback>
        </mc:AlternateContent>
        <p:sp>
          <p:nvSpPr>
            <p:cNvPr id="2" name="Left Brace 1"/>
            <p:cNvSpPr/>
            <p:nvPr/>
          </p:nvSpPr>
          <p:spPr bwMode="auto">
            <a:xfrm rot="16200000" flipV="1">
              <a:off x="7446620" y="3310333"/>
              <a:ext cx="207607" cy="2604048"/>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13" name="Group 12"/>
          <p:cNvGrpSpPr/>
          <p:nvPr/>
        </p:nvGrpSpPr>
        <p:grpSpPr>
          <a:xfrm>
            <a:off x="3276601" y="3798599"/>
            <a:ext cx="3124195" cy="1888653"/>
            <a:chOff x="3276601" y="4036076"/>
            <a:chExt cx="3124195" cy="1888653"/>
          </a:xfrm>
        </p:grpSpPr>
        <mc:AlternateContent xmlns:mc="http://schemas.openxmlformats.org/markup-compatibility/2006" xmlns:a14="http://schemas.microsoft.com/office/drawing/2010/main">
          <mc:Choice Requires="a14">
            <p:sp>
              <p:nvSpPr>
                <p:cNvPr id="4" name="Rectangle 3">
                  <a:extLst>
                    <a:ext uri="{FF2B5EF4-FFF2-40B4-BE49-F238E27FC236}">
                      <a16:creationId xmlns:a16="http://schemas.microsoft.com/office/drawing/2014/main" id="{B369F3CE-46EB-4942-97A2-C74B6B02DA85}"/>
                    </a:ext>
                  </a:extLst>
                </p:cNvPr>
                <p:cNvSpPr/>
                <p:nvPr/>
              </p:nvSpPr>
              <p:spPr>
                <a:xfrm>
                  <a:off x="3283546" y="4036076"/>
                  <a:ext cx="3117250" cy="4948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a:extLst>
                    <a:ext uri="{FF2B5EF4-FFF2-40B4-BE49-F238E27FC236}">
                      <a16:creationId xmlns:a16="http://schemas.microsoft.com/office/drawing/2014/main" id="{B369F3CE-46EB-4942-97A2-C74B6B02DA85}"/>
                    </a:ext>
                  </a:extLst>
                </p:cNvPr>
                <p:cNvSpPr>
                  <a:spLocks noRot="1" noChangeAspect="1" noMove="1" noResize="1" noEditPoints="1" noAdjustHandles="1" noChangeArrowheads="1" noChangeShapeType="1" noTextEdit="1"/>
                </p:cNvSpPr>
                <p:nvPr/>
              </p:nvSpPr>
              <p:spPr>
                <a:xfrm>
                  <a:off x="3283546" y="4036076"/>
                  <a:ext cx="3117250" cy="494815"/>
                </a:xfrm>
                <a:prstGeom prst="rect">
                  <a:avLst/>
                </a:prstGeom>
                <a:blipFill>
                  <a:blip r:embed="rId10"/>
                  <a:stretch>
                    <a:fillRect l="-3131" t="-17284" b="-20988"/>
                  </a:stretch>
                </a:blipFill>
              </p:spPr>
              <p:txBody>
                <a:bodyPr/>
                <a:lstStyle/>
                <a:p>
                  <a:r>
                    <a:rPr lang="en-CA">
                      <a:noFill/>
                    </a:rPr>
                    <a:t> </a:t>
                  </a:r>
                </a:p>
              </p:txBody>
            </p:sp>
          </mc:Fallback>
        </mc:AlternateContent>
        <p:sp>
          <p:nvSpPr>
            <p:cNvPr id="17" name="Rectangle 16">
              <a:extLst>
                <a:ext uri="{FF2B5EF4-FFF2-40B4-BE49-F238E27FC236}">
                  <a16:creationId xmlns:a16="http://schemas.microsoft.com/office/drawing/2014/main" id="{80ADC133-1A72-4238-9A09-FBED2DF58CA1}"/>
                </a:ext>
              </a:extLst>
            </p:cNvPr>
            <p:cNvSpPr/>
            <p:nvPr/>
          </p:nvSpPr>
          <p:spPr>
            <a:xfrm>
              <a:off x="3302004" y="4724400"/>
              <a:ext cx="2552696" cy="1200329"/>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set of inputs whose answers we care about. </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8" name="Left Brace 27"/>
            <p:cNvSpPr/>
            <p:nvPr/>
          </p:nvSpPr>
          <p:spPr bwMode="auto">
            <a:xfrm rot="16200000" flipV="1">
              <a:off x="4474821" y="3297580"/>
              <a:ext cx="207607" cy="2604048"/>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grpSp>
        <p:nvGrpSpPr>
          <p:cNvPr id="33" name="Group 32"/>
          <p:cNvGrpSpPr/>
          <p:nvPr/>
        </p:nvGrpSpPr>
        <p:grpSpPr>
          <a:xfrm>
            <a:off x="470452" y="3739052"/>
            <a:ext cx="2914132" cy="2716371"/>
            <a:chOff x="470452" y="3976529"/>
            <a:chExt cx="2914132" cy="2716371"/>
          </a:xfrm>
        </p:grpSpPr>
        <mc:AlternateContent xmlns:mc="http://schemas.openxmlformats.org/markup-compatibility/2006" xmlns:a14="http://schemas.microsoft.com/office/drawing/2010/main">
          <mc:Choice Requires="a14">
            <p:sp>
              <p:nvSpPr>
                <p:cNvPr id="9" name="Rectangle 8">
                  <a:extLst>
                    <a:ext uri="{FF2B5EF4-FFF2-40B4-BE49-F238E27FC236}">
                      <a16:creationId xmlns:a16="http://schemas.microsoft.com/office/drawing/2014/main" id="{E6C4C104-A6A7-4463-AECA-43A168AB7922}"/>
                    </a:ext>
                  </a:extLst>
                </p:cNvPr>
                <p:cNvSpPr/>
                <p:nvPr/>
              </p:nvSpPr>
              <p:spPr>
                <a:xfrm>
                  <a:off x="831893" y="3976529"/>
                  <a:ext cx="255269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9" name="Rectangle 8">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831893" y="3976529"/>
                  <a:ext cx="2552691" cy="461665"/>
                </a:xfrm>
                <a:prstGeom prst="rect">
                  <a:avLst/>
                </a:prstGeom>
                <a:blipFill>
                  <a:blip r:embed="rId11"/>
                  <a:stretch>
                    <a:fillRect l="-3580" t="-18421" r="-3103"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1" name="Rectangle 20">
                  <a:extLst>
                    <a:ext uri="{FF2B5EF4-FFF2-40B4-BE49-F238E27FC236}">
                      <a16:creationId xmlns:a16="http://schemas.microsoft.com/office/drawing/2014/main" id="{3A45C96C-6F1F-45F8-B162-59DF7B5CE914}"/>
                    </a:ext>
                  </a:extLst>
                </p:cNvPr>
                <p:cNvSpPr/>
                <p:nvPr/>
              </p:nvSpPr>
              <p:spPr>
                <a:xfrm>
                  <a:off x="470452" y="4753908"/>
                  <a:ext cx="2723116" cy="1938992"/>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The set of inputs for which all possible answers are represented in</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21" name="Rectangle 20">
                  <a:extLst>
                    <a:ext uri="{FF2B5EF4-FFF2-40B4-BE49-F238E27FC236}">
                      <a16:creationId xmlns:a16="http://schemas.microsoft.com/office/drawing/2014/main" id="{3A45C96C-6F1F-45F8-B162-59DF7B5CE914}"/>
                    </a:ext>
                  </a:extLst>
                </p:cNvPr>
                <p:cNvSpPr>
                  <a:spLocks noRot="1" noChangeAspect="1" noMove="1" noResize="1" noEditPoints="1" noAdjustHandles="1" noChangeArrowheads="1" noChangeShapeType="1" noTextEdit="1"/>
                </p:cNvSpPr>
                <p:nvPr/>
              </p:nvSpPr>
              <p:spPr>
                <a:xfrm>
                  <a:off x="470452" y="4753908"/>
                  <a:ext cx="2723116" cy="1938992"/>
                </a:xfrm>
                <a:prstGeom prst="rect">
                  <a:avLst/>
                </a:prstGeom>
                <a:blipFill>
                  <a:blip r:embed="rId12"/>
                  <a:stretch>
                    <a:fillRect t="-2516" r="-2908" b="-6289"/>
                  </a:stretch>
                </a:blipFill>
              </p:spPr>
              <p:txBody>
                <a:bodyPr/>
                <a:lstStyle/>
                <a:p>
                  <a:r>
                    <a:rPr lang="en-CA">
                      <a:noFill/>
                    </a:rPr>
                    <a:t> </a:t>
                  </a:r>
                </a:p>
              </p:txBody>
            </p:sp>
          </mc:Fallback>
        </mc:AlternateContent>
        <p:sp>
          <p:nvSpPr>
            <p:cNvPr id="29" name="Left Brace 28"/>
            <p:cNvSpPr/>
            <p:nvPr/>
          </p:nvSpPr>
          <p:spPr bwMode="auto">
            <a:xfrm rot="16200000" flipV="1">
              <a:off x="1884020" y="3589626"/>
              <a:ext cx="207608" cy="1994449"/>
            </a:xfrm>
            <a:prstGeom prst="leftBrace">
              <a:avLst/>
            </a:prstGeom>
            <a:noFill/>
            <a:ln w="38100"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CA" sz="28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8" charset="0"/>
                <a:ea typeface="+mn-ea"/>
                <a:cs typeface="Arial" charset="0"/>
              </a:endParaRPr>
            </a:p>
          </p:txBody>
        </p:sp>
      </p:grpSp>
      <p:sp>
        <p:nvSpPr>
          <p:cNvPr id="30" name="Rectangle 29">
            <a:extLst>
              <a:ext uri="{FF2B5EF4-FFF2-40B4-BE49-F238E27FC236}">
                <a16:creationId xmlns:a16="http://schemas.microsoft.com/office/drawing/2014/main" id="{C53EB1C4-1950-4082-A2F0-5F9F2F575D95}"/>
              </a:ext>
            </a:extLst>
          </p:cNvPr>
          <p:cNvSpPr/>
          <p:nvPr/>
        </p:nvSpPr>
        <p:spPr>
          <a:xfrm>
            <a:off x="6324600" y="5410200"/>
            <a:ext cx="2552700" cy="830997"/>
          </a:xfrm>
          <a:prstGeom prst="rect">
            <a:avLst/>
          </a:prstGeom>
        </p:spPr>
        <p:txBody>
          <a:bodyPr wrap="square">
            <a:spAutoFit/>
          </a:bodyPr>
          <a:lstStyle/>
          <a:p>
            <a:pPr marL="285750" marR="0" lvl="0" indent="0" algn="ctr"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don’t care about these.</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22" name="Rectangle 63">
            <a:extLst>
              <a:ext uri="{FF2B5EF4-FFF2-40B4-BE49-F238E27FC236}">
                <a16:creationId xmlns:a16="http://schemas.microsoft.com/office/drawing/2014/main" id="{5327D16A-D43D-48AD-BCF4-23DC6A92A3D6}"/>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10154735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10">
                                            <p:txEl>
                                              <p:pRg st="0" end="0"/>
                                            </p:txEl>
                                          </p:spTgt>
                                        </p:tgtEl>
                                        <p:attrNameLst>
                                          <p:attrName>style.visibility</p:attrName>
                                        </p:attrNameLst>
                                      </p:cBhvr>
                                      <p:to>
                                        <p:strVal val="visible"/>
                                      </p:to>
                                    </p:set>
                                    <p:anim calcmode="lin" valueType="num">
                                      <p:cBhvr additive="base">
                                        <p:cTn id="11" dur="500" fill="hold"/>
                                        <p:tgtEl>
                                          <p:spTgt spid="10">
                                            <p:txEl>
                                              <p:pRg st="0" end="0"/>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10">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0">
                                            <p:txEl>
                                              <p:pRg st="1" end="1"/>
                                            </p:txEl>
                                          </p:spTgt>
                                        </p:tgtEl>
                                        <p:attrNameLst>
                                          <p:attrName>style.visibility</p:attrName>
                                        </p:attrNameLst>
                                      </p:cBhvr>
                                      <p:to>
                                        <p:strVal val="visible"/>
                                      </p:to>
                                    </p:set>
                                    <p:anim calcmode="lin" valueType="num">
                                      <p:cBhvr additive="base">
                                        <p:cTn id="17" dur="500" fill="hold"/>
                                        <p:tgtEl>
                                          <p:spTgt spid="1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0">
                                            <p:txEl>
                                              <p:pRg st="2" end="2"/>
                                            </p:txEl>
                                          </p:spTgt>
                                        </p:tgtEl>
                                        <p:attrNameLst>
                                          <p:attrName>style.visibility</p:attrName>
                                        </p:attrNameLst>
                                      </p:cBhvr>
                                      <p:to>
                                        <p:strVal val="visible"/>
                                      </p:to>
                                    </p:set>
                                    <p:anim calcmode="lin" valueType="num">
                                      <p:cBhvr additive="base">
                                        <p:cTn id="23" dur="500" fill="hold"/>
                                        <p:tgtEl>
                                          <p:spTgt spid="10">
                                            <p:txEl>
                                              <p:pRg st="2" end="2"/>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0">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0">
                                            <p:txEl>
                                              <p:pRg st="3" end="3"/>
                                            </p:txEl>
                                          </p:spTgt>
                                        </p:tgtEl>
                                        <p:attrNameLst>
                                          <p:attrName>style.visibility</p:attrName>
                                        </p:attrNameLst>
                                      </p:cBhvr>
                                      <p:to>
                                        <p:strVal val="visible"/>
                                      </p:to>
                                    </p:set>
                                    <p:anim calcmode="lin" valueType="num">
                                      <p:cBhvr additive="base">
                                        <p:cTn id="29" dur="500" fill="hold"/>
                                        <p:tgtEl>
                                          <p:spTgt spid="10">
                                            <p:txEl>
                                              <p:pRg st="3" end="3"/>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10">
                                            <p:txEl>
                                              <p:pRg st="4" end="4"/>
                                            </p:txEl>
                                          </p:spTgt>
                                        </p:tgtEl>
                                        <p:attrNameLst>
                                          <p:attrName>style.visibility</p:attrName>
                                        </p:attrNameLst>
                                      </p:cBhvr>
                                      <p:to>
                                        <p:strVal val="visible"/>
                                      </p:to>
                                    </p:set>
                                    <p:anim calcmode="lin" valueType="num">
                                      <p:cBhvr additive="base">
                                        <p:cTn id="35" dur="500" fill="hold"/>
                                        <p:tgtEl>
                                          <p:spTgt spid="10">
                                            <p:txEl>
                                              <p:pRg st="4" end="4"/>
                                            </p:txEl>
                                          </p:spTgt>
                                        </p:tgtEl>
                                        <p:attrNameLst>
                                          <p:attrName>ppt_x</p:attrName>
                                        </p:attrNameLst>
                                      </p:cBhvr>
                                      <p:tavLst>
                                        <p:tav tm="0">
                                          <p:val>
                                            <p:strVal val="0-#ppt_w/2"/>
                                          </p:val>
                                        </p:tav>
                                        <p:tav tm="100000">
                                          <p:val>
                                            <p:strVal val="#ppt_x"/>
                                          </p:val>
                                        </p:tav>
                                      </p:tavLst>
                                    </p:anim>
                                    <p:anim calcmode="lin" valueType="num">
                                      <p:cBhvr additive="base">
                                        <p:cTn id="36" dur="500" fill="hold"/>
                                        <p:tgtEl>
                                          <p:spTgt spid="10">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8">
                                            <p:txEl>
                                              <p:pRg st="0" end="0"/>
                                            </p:txEl>
                                          </p:spTgt>
                                        </p:tgtEl>
                                        <p:attrNameLst>
                                          <p:attrName>style.visibility</p:attrName>
                                        </p:attrNameLst>
                                      </p:cBhvr>
                                      <p:to>
                                        <p:strVal val="visible"/>
                                      </p:to>
                                    </p:set>
                                    <p:anim calcmode="lin" valueType="num">
                                      <p:cBhvr additive="base">
                                        <p:cTn id="41" dur="500" fill="hold"/>
                                        <p:tgtEl>
                                          <p:spTgt spid="8">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24">
                                            <p:txEl>
                                              <p:pRg st="0" end="0"/>
                                            </p:txEl>
                                          </p:spTgt>
                                        </p:tgtEl>
                                        <p:attrNameLst>
                                          <p:attrName>style.visibility</p:attrName>
                                        </p:attrNameLst>
                                      </p:cBhvr>
                                      <p:to>
                                        <p:strVal val="visible"/>
                                      </p:to>
                                    </p:set>
                                    <p:anim calcmode="lin" valueType="num">
                                      <p:cBhvr additive="base">
                                        <p:cTn id="4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4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24">
                                            <p:txEl>
                                              <p:pRg st="1" end="1"/>
                                            </p:txEl>
                                          </p:spTgt>
                                        </p:tgtEl>
                                        <p:attrNameLst>
                                          <p:attrName>style.visibility</p:attrName>
                                        </p:attrNameLst>
                                      </p:cBhvr>
                                      <p:to>
                                        <p:strVal val="visible"/>
                                      </p:to>
                                    </p:set>
                                    <p:anim calcmode="lin" valueType="num">
                                      <p:cBhvr additive="base">
                                        <p:cTn id="53"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2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4" fill="hold" grpId="0" nodeType="clickEffect">
                                  <p:stCondLst>
                                    <p:cond delay="0"/>
                                  </p:stCondLst>
                                  <p:childTnLst>
                                    <p:set>
                                      <p:cBhvr>
                                        <p:cTn id="58" dur="1" fill="hold">
                                          <p:stCondLst>
                                            <p:cond delay="0"/>
                                          </p:stCondLst>
                                        </p:cTn>
                                        <p:tgtEl>
                                          <p:spTgt spid="27"/>
                                        </p:tgtEl>
                                        <p:attrNameLst>
                                          <p:attrName>style.visibility</p:attrName>
                                        </p:attrNameLst>
                                      </p:cBhvr>
                                      <p:to>
                                        <p:strVal val="visible"/>
                                      </p:to>
                                    </p:set>
                                    <p:anim calcmode="lin" valueType="num">
                                      <p:cBhvr additive="base">
                                        <p:cTn id="59" dur="500" fill="hold"/>
                                        <p:tgtEl>
                                          <p:spTgt spid="27"/>
                                        </p:tgtEl>
                                        <p:attrNameLst>
                                          <p:attrName>ppt_x</p:attrName>
                                        </p:attrNameLst>
                                      </p:cBhvr>
                                      <p:tavLst>
                                        <p:tav tm="0">
                                          <p:val>
                                            <p:strVal val="#ppt_x"/>
                                          </p:val>
                                        </p:tav>
                                        <p:tav tm="100000">
                                          <p:val>
                                            <p:strVal val="#ppt_x"/>
                                          </p:val>
                                        </p:tav>
                                      </p:tavLst>
                                    </p:anim>
                                    <p:anim calcmode="lin" valueType="num">
                                      <p:cBhvr additive="base">
                                        <p:cTn id="60" dur="500" fill="hold"/>
                                        <p:tgtEl>
                                          <p:spTgt spid="27"/>
                                        </p:tgtEl>
                                        <p:attrNameLst>
                                          <p:attrName>ppt_y</p:attrName>
                                        </p:attrNameLst>
                                      </p:cBhvr>
                                      <p:tavLst>
                                        <p:tav tm="0">
                                          <p:val>
                                            <p:strVal val="1+#ppt_h/2"/>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
                                        </p:tgtEl>
                                        <p:attrNameLst>
                                          <p:attrName>style.visibility</p:attrName>
                                        </p:attrNameLst>
                                      </p:cBhvr>
                                      <p:to>
                                        <p:strVal val="visible"/>
                                      </p:to>
                                    </p:set>
                                    <p:anim calcmode="lin" valueType="num">
                                      <p:cBhvr additive="base">
                                        <p:cTn id="65" dur="500" fill="hold"/>
                                        <p:tgtEl>
                                          <p:spTgt spid="5"/>
                                        </p:tgtEl>
                                        <p:attrNameLst>
                                          <p:attrName>ppt_x</p:attrName>
                                        </p:attrNameLst>
                                      </p:cBhvr>
                                      <p:tavLst>
                                        <p:tav tm="0">
                                          <p:val>
                                            <p:strVal val="#ppt_x"/>
                                          </p:val>
                                        </p:tav>
                                        <p:tav tm="100000">
                                          <p:val>
                                            <p:strVal val="#ppt_x"/>
                                          </p:val>
                                        </p:tav>
                                      </p:tavLst>
                                    </p:anim>
                                    <p:anim calcmode="lin" valueType="num">
                                      <p:cBhvr additive="base">
                                        <p:cTn id="6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nodeType="clickEffect">
                                  <p:stCondLst>
                                    <p:cond delay="0"/>
                                  </p:stCondLst>
                                  <p:childTnLst>
                                    <p:set>
                                      <p:cBhvr>
                                        <p:cTn id="70" dur="1" fill="hold">
                                          <p:stCondLst>
                                            <p:cond delay="0"/>
                                          </p:stCondLst>
                                        </p:cTn>
                                        <p:tgtEl>
                                          <p:spTgt spid="13"/>
                                        </p:tgtEl>
                                        <p:attrNameLst>
                                          <p:attrName>style.visibility</p:attrName>
                                        </p:attrNameLst>
                                      </p:cBhvr>
                                      <p:to>
                                        <p:strVal val="visible"/>
                                      </p:to>
                                    </p:set>
                                    <p:anim calcmode="lin" valueType="num">
                                      <p:cBhvr additive="base">
                                        <p:cTn id="71" dur="500" fill="hold"/>
                                        <p:tgtEl>
                                          <p:spTgt spid="13"/>
                                        </p:tgtEl>
                                        <p:attrNameLst>
                                          <p:attrName>ppt_x</p:attrName>
                                        </p:attrNameLst>
                                      </p:cBhvr>
                                      <p:tavLst>
                                        <p:tav tm="0">
                                          <p:val>
                                            <p:strVal val="#ppt_x"/>
                                          </p:val>
                                        </p:tav>
                                        <p:tav tm="100000">
                                          <p:val>
                                            <p:strVal val="#ppt_x"/>
                                          </p:val>
                                        </p:tav>
                                      </p:tavLst>
                                    </p:anim>
                                    <p:anim calcmode="lin" valueType="num">
                                      <p:cBhvr additive="base">
                                        <p:cTn id="72" dur="500" fill="hold"/>
                                        <p:tgtEl>
                                          <p:spTgt spid="13"/>
                                        </p:tgtEl>
                                        <p:attrNameLst>
                                          <p:attrName>ppt_y</p:attrName>
                                        </p:attrNameLst>
                                      </p:cBhvr>
                                      <p:tavLst>
                                        <p:tav tm="0">
                                          <p:val>
                                            <p:strVal val="1+#ppt_h/2"/>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4" fill="hold" nodeType="clickEffect">
                                  <p:stCondLst>
                                    <p:cond delay="0"/>
                                  </p:stCondLst>
                                  <p:childTnLst>
                                    <p:set>
                                      <p:cBhvr>
                                        <p:cTn id="76" dur="1" fill="hold">
                                          <p:stCondLst>
                                            <p:cond delay="0"/>
                                          </p:stCondLst>
                                        </p:cTn>
                                        <p:tgtEl>
                                          <p:spTgt spid="33"/>
                                        </p:tgtEl>
                                        <p:attrNameLst>
                                          <p:attrName>style.visibility</p:attrName>
                                        </p:attrNameLst>
                                      </p:cBhvr>
                                      <p:to>
                                        <p:strVal val="visible"/>
                                      </p:to>
                                    </p:set>
                                    <p:anim calcmode="lin" valueType="num">
                                      <p:cBhvr additive="base">
                                        <p:cTn id="77" dur="500" fill="hold"/>
                                        <p:tgtEl>
                                          <p:spTgt spid="33"/>
                                        </p:tgtEl>
                                        <p:attrNameLst>
                                          <p:attrName>ppt_x</p:attrName>
                                        </p:attrNameLst>
                                      </p:cBhvr>
                                      <p:tavLst>
                                        <p:tav tm="0">
                                          <p:val>
                                            <p:strVal val="#ppt_x"/>
                                          </p:val>
                                        </p:tav>
                                        <p:tav tm="100000">
                                          <p:val>
                                            <p:strVal val="#ppt_x"/>
                                          </p:val>
                                        </p:tav>
                                      </p:tavLst>
                                    </p:anim>
                                    <p:anim calcmode="lin" valueType="num">
                                      <p:cBhvr additive="base">
                                        <p:cTn id="78" dur="500" fill="hold"/>
                                        <p:tgtEl>
                                          <p:spTgt spid="33"/>
                                        </p:tgtEl>
                                        <p:attrNameLst>
                                          <p:attrName>ppt_y</p:attrName>
                                        </p:attrNameLst>
                                      </p:cBhvr>
                                      <p:tavLst>
                                        <p:tav tm="0">
                                          <p:val>
                                            <p:strVal val="1+#ppt_h/2"/>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2" presetClass="entr" presetSubtype="4" fill="hold" grpId="0" nodeType="clickEffect">
                                  <p:stCondLst>
                                    <p:cond delay="0"/>
                                  </p:stCondLst>
                                  <p:childTnLst>
                                    <p:set>
                                      <p:cBhvr>
                                        <p:cTn id="82" dur="1" fill="hold">
                                          <p:stCondLst>
                                            <p:cond delay="0"/>
                                          </p:stCondLst>
                                        </p:cTn>
                                        <p:tgtEl>
                                          <p:spTgt spid="30"/>
                                        </p:tgtEl>
                                        <p:attrNameLst>
                                          <p:attrName>style.visibility</p:attrName>
                                        </p:attrNameLst>
                                      </p:cBhvr>
                                      <p:to>
                                        <p:strVal val="visible"/>
                                      </p:to>
                                    </p:set>
                                    <p:anim calcmode="lin" valueType="num">
                                      <p:cBhvr additive="base">
                                        <p:cTn id="83" dur="500" fill="hold"/>
                                        <p:tgtEl>
                                          <p:spTgt spid="30"/>
                                        </p:tgtEl>
                                        <p:attrNameLst>
                                          <p:attrName>ppt_x</p:attrName>
                                        </p:attrNameLst>
                                      </p:cBhvr>
                                      <p:tavLst>
                                        <p:tav tm="0">
                                          <p:val>
                                            <p:strVal val="#ppt_x"/>
                                          </p:val>
                                        </p:tav>
                                        <p:tav tm="100000">
                                          <p:val>
                                            <p:strVal val="#ppt_x"/>
                                          </p:val>
                                        </p:tav>
                                      </p:tavLst>
                                    </p:anim>
                                    <p:anim calcmode="lin" valueType="num">
                                      <p:cBhvr additive="base">
                                        <p:cTn id="84" dur="500" fill="hold"/>
                                        <p:tgtEl>
                                          <p:spTgt spid="30"/>
                                        </p:tgtEl>
                                        <p:attrNameLst>
                                          <p:attrName>ppt_y</p:attrName>
                                        </p:attrNameLst>
                                      </p:cBhvr>
                                      <p:tavLst>
                                        <p:tav tm="0">
                                          <p:val>
                                            <p:strVal val="1+#ppt_h/2"/>
                                          </p:val>
                                        </p:tav>
                                        <p:tav tm="100000">
                                          <p:val>
                                            <p:strVal val="#ppt_y"/>
                                          </p:val>
                                        </p:tav>
                                      </p:tavLst>
                                    </p:anim>
                                  </p:childTnLst>
                                </p:cTn>
                              </p:par>
                            </p:childTnLst>
                          </p:cTn>
                        </p:par>
                      </p:childTnLst>
                    </p:cTn>
                  </p:par>
                  <p:par>
                    <p:cTn id="85" fill="hold">
                      <p:stCondLst>
                        <p:cond delay="indefinite"/>
                      </p:stCondLst>
                      <p:childTnLst>
                        <p:par>
                          <p:cTn id="86" fill="hold">
                            <p:stCondLst>
                              <p:cond delay="0"/>
                            </p:stCondLst>
                            <p:childTnLst>
                              <p:par>
                                <p:cTn id="87" presetID="2" presetClass="exit" presetSubtype="4" fill="hold" nodeType="clickEffect">
                                  <p:stCondLst>
                                    <p:cond delay="0"/>
                                  </p:stCondLst>
                                  <p:childTnLst>
                                    <p:anim calcmode="lin" valueType="num">
                                      <p:cBhvr additive="base">
                                        <p:cTn id="88" dur="500"/>
                                        <p:tgtEl>
                                          <p:spTgt spid="5"/>
                                        </p:tgtEl>
                                        <p:attrNameLst>
                                          <p:attrName>ppt_x</p:attrName>
                                        </p:attrNameLst>
                                      </p:cBhvr>
                                      <p:tavLst>
                                        <p:tav tm="0">
                                          <p:val>
                                            <p:strVal val="ppt_x"/>
                                          </p:val>
                                        </p:tav>
                                        <p:tav tm="100000">
                                          <p:val>
                                            <p:strVal val="ppt_x"/>
                                          </p:val>
                                        </p:tav>
                                      </p:tavLst>
                                    </p:anim>
                                    <p:anim calcmode="lin" valueType="num">
                                      <p:cBhvr additive="base">
                                        <p:cTn id="89" dur="500"/>
                                        <p:tgtEl>
                                          <p:spTgt spid="5"/>
                                        </p:tgtEl>
                                        <p:attrNameLst>
                                          <p:attrName>ppt_y</p:attrName>
                                        </p:attrNameLst>
                                      </p:cBhvr>
                                      <p:tavLst>
                                        <p:tav tm="0">
                                          <p:val>
                                            <p:strVal val="ppt_y"/>
                                          </p:val>
                                        </p:tav>
                                        <p:tav tm="100000">
                                          <p:val>
                                            <p:strVal val="1+ppt_h/2"/>
                                          </p:val>
                                        </p:tav>
                                      </p:tavLst>
                                    </p:anim>
                                    <p:set>
                                      <p:cBhvr>
                                        <p:cTn id="90" dur="1" fill="hold">
                                          <p:stCondLst>
                                            <p:cond delay="499"/>
                                          </p:stCondLst>
                                        </p:cTn>
                                        <p:tgtEl>
                                          <p:spTgt spid="5"/>
                                        </p:tgtEl>
                                        <p:attrNameLst>
                                          <p:attrName>style.visibility</p:attrName>
                                        </p:attrNameLst>
                                      </p:cBhvr>
                                      <p:to>
                                        <p:strVal val="hidden"/>
                                      </p:to>
                                    </p:set>
                                  </p:childTnLst>
                                </p:cTn>
                              </p:par>
                              <p:par>
                                <p:cTn id="91" presetID="2" presetClass="exit" presetSubtype="4" fill="hold" grpId="1" nodeType="withEffect">
                                  <p:stCondLst>
                                    <p:cond delay="0"/>
                                  </p:stCondLst>
                                  <p:childTnLst>
                                    <p:anim calcmode="lin" valueType="num">
                                      <p:cBhvr additive="base">
                                        <p:cTn id="92" dur="500"/>
                                        <p:tgtEl>
                                          <p:spTgt spid="30"/>
                                        </p:tgtEl>
                                        <p:attrNameLst>
                                          <p:attrName>ppt_x</p:attrName>
                                        </p:attrNameLst>
                                      </p:cBhvr>
                                      <p:tavLst>
                                        <p:tav tm="0">
                                          <p:val>
                                            <p:strVal val="ppt_x"/>
                                          </p:val>
                                        </p:tav>
                                        <p:tav tm="100000">
                                          <p:val>
                                            <p:strVal val="ppt_x"/>
                                          </p:val>
                                        </p:tav>
                                      </p:tavLst>
                                    </p:anim>
                                    <p:anim calcmode="lin" valueType="num">
                                      <p:cBhvr additive="base">
                                        <p:cTn id="93" dur="500"/>
                                        <p:tgtEl>
                                          <p:spTgt spid="30"/>
                                        </p:tgtEl>
                                        <p:attrNameLst>
                                          <p:attrName>ppt_y</p:attrName>
                                        </p:attrNameLst>
                                      </p:cBhvr>
                                      <p:tavLst>
                                        <p:tav tm="0">
                                          <p:val>
                                            <p:strVal val="ppt_y"/>
                                          </p:val>
                                        </p:tav>
                                        <p:tav tm="100000">
                                          <p:val>
                                            <p:strVal val="1+ppt_h/2"/>
                                          </p:val>
                                        </p:tav>
                                      </p:tavLst>
                                    </p:anim>
                                    <p:set>
                                      <p:cBhvr>
                                        <p:cTn id="94" dur="1" fill="hold">
                                          <p:stCondLst>
                                            <p:cond delay="499"/>
                                          </p:stCondLst>
                                        </p:cTn>
                                        <p:tgtEl>
                                          <p:spTgt spid="3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7" grpId="0"/>
      <p:bldP spid="30" grpId="0"/>
      <p:bldP spid="30" grpId="1"/>
    </p:bldLst>
  </p:timing>
</p:sld>
</file>

<file path=ppt/slides/slide6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Rectangle 24"/>
              <p:cNvSpPr/>
              <p:nvPr/>
            </p:nvSpPr>
            <p:spPr>
              <a:xfrm>
                <a:off x="304800" y="926242"/>
                <a:ext cx="5419208"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304800" y="926242"/>
                <a:ext cx="5419208" cy="461665"/>
              </a:xfrm>
              <a:prstGeom prst="rect">
                <a:avLst/>
              </a:prstGeom>
              <a:blipFill>
                <a:blip r:embed="rId3"/>
                <a:stretch>
                  <a:fillRect t="-10526"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24392" y="1280326"/>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training data</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10" name="Rectangle 9"/>
              <p:cNvSpPr>
                <a:spLocks noRot="1" noChangeAspect="1" noMove="1" noResize="1" noEditPoints="1" noAdjustHandles="1" noChangeArrowheads="1" noChangeShapeType="1" noTextEdit="1"/>
              </p:cNvSpPr>
              <p:nvPr/>
            </p:nvSpPr>
            <p:spPr>
              <a:xfrm>
                <a:off x="524392" y="1280326"/>
                <a:ext cx="8086208" cy="1938992"/>
              </a:xfrm>
              <a:prstGeom prst="rect">
                <a:avLst/>
              </a:prstGeom>
              <a:blipFill>
                <a:blip r:embed="rId4"/>
                <a:stretch>
                  <a:fillRect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5867400" y="2521803"/>
                <a:ext cx="3200399"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say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shatters</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 name="Rectangle 7"/>
              <p:cNvSpPr>
                <a:spLocks noRot="1" noChangeAspect="1" noMove="1" noResize="1" noEditPoints="1" noAdjustHandles="1" noChangeArrowheads="1" noChangeShapeType="1" noTextEdit="1"/>
              </p:cNvSpPr>
              <p:nvPr/>
            </p:nvSpPr>
            <p:spPr>
              <a:xfrm>
                <a:off x="5867400" y="2521803"/>
                <a:ext cx="3200399" cy="830997"/>
              </a:xfrm>
              <a:prstGeom prst="rect">
                <a:avLst/>
              </a:prstGeom>
              <a:blipFill>
                <a:blip r:embed="rId5"/>
                <a:stretch>
                  <a:fillRect t="-5882" r="-2481" b="-161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5943600" y="457200"/>
                <a:ext cx="4572000" cy="1938992"/>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Claim:</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Ever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such set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small.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Construct one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such set and argue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it cant be bigger.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4" name="Rectangle 23"/>
              <p:cNvSpPr>
                <a:spLocks noRot="1" noChangeAspect="1" noMove="1" noResize="1" noEditPoints="1" noAdjustHandles="1" noChangeArrowheads="1" noChangeShapeType="1" noTextEdit="1"/>
              </p:cNvSpPr>
              <p:nvPr/>
            </p:nvSpPr>
            <p:spPr>
              <a:xfrm>
                <a:off x="5943600" y="457200"/>
                <a:ext cx="4572000" cy="1938992"/>
              </a:xfrm>
              <a:prstGeom prst="rect">
                <a:avLst/>
              </a:prstGeom>
              <a:blipFill>
                <a:blip r:embed="rId6"/>
                <a:stretch>
                  <a:fillRect l="-2000"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164512" y="3276600"/>
                <a:ext cx="10100913"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Construction of </a:t>
                </a:r>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endPar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164512" y="3276600"/>
                <a:ext cx="10100913"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a:extLst>
                  <a:ext uri="{FF2B5EF4-FFF2-40B4-BE49-F238E27FC236}">
                    <a16:creationId xmlns:a16="http://schemas.microsoft.com/office/drawing/2014/main" id="{B369F3CE-46EB-4942-97A2-C74B6B02DA85}"/>
                  </a:ext>
                </a:extLst>
              </p:cNvPr>
              <p:cNvSpPr/>
              <p:nvPr/>
            </p:nvSpPr>
            <p:spPr>
              <a:xfrm>
                <a:off x="3283546" y="3798599"/>
                <a:ext cx="3117250" cy="4948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a:extLst>
                  <a:ext uri="{FF2B5EF4-FFF2-40B4-BE49-F238E27FC236}">
                    <a16:creationId xmlns:a16="http://schemas.microsoft.com/office/drawing/2014/main" id="{B369F3CE-46EB-4942-97A2-C74B6B02DA85}"/>
                  </a:ext>
                </a:extLst>
              </p:cNvPr>
              <p:cNvSpPr>
                <a:spLocks noRot="1" noChangeAspect="1" noMove="1" noResize="1" noEditPoints="1" noAdjustHandles="1" noChangeArrowheads="1" noChangeShapeType="1" noTextEdit="1"/>
              </p:cNvSpPr>
              <p:nvPr/>
            </p:nvSpPr>
            <p:spPr>
              <a:xfrm>
                <a:off x="3283546" y="3798599"/>
                <a:ext cx="3117250" cy="494815"/>
              </a:xfrm>
              <a:prstGeom prst="rect">
                <a:avLst/>
              </a:prstGeom>
              <a:blipFill>
                <a:blip r:embed="rId8"/>
                <a:stretch>
                  <a:fillRect l="-3131" t="-17284" b="-2098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9" name="Rectangle 8">
                <a:extLst>
                  <a:ext uri="{FF2B5EF4-FFF2-40B4-BE49-F238E27FC236}">
                    <a16:creationId xmlns:a16="http://schemas.microsoft.com/office/drawing/2014/main" id="{E6C4C104-A6A7-4463-AECA-43A168AB7922}"/>
                  </a:ext>
                </a:extLst>
              </p:cNvPr>
              <p:cNvSpPr/>
              <p:nvPr/>
            </p:nvSpPr>
            <p:spPr>
              <a:xfrm>
                <a:off x="831893" y="3739052"/>
                <a:ext cx="2552691" cy="46166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p>
            </p:txBody>
          </p:sp>
        </mc:Choice>
        <mc:Fallback xmlns="">
          <p:sp>
            <p:nvSpPr>
              <p:cNvPr id="9" name="Rectangle 8">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831893" y="3739052"/>
                <a:ext cx="2552691" cy="461665"/>
              </a:xfrm>
              <a:prstGeom prst="rect">
                <a:avLst/>
              </a:prstGeom>
              <a:blipFill>
                <a:blip r:embed="rId9"/>
                <a:stretch>
                  <a:fillRect l="-3580" t="-18421" r="-3103"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 name="Rectangle 21">
                <a:extLst>
                  <a:ext uri="{FF2B5EF4-FFF2-40B4-BE49-F238E27FC236}">
                    <a16:creationId xmlns:a16="http://schemas.microsoft.com/office/drawing/2014/main" id="{E6C4C104-A6A7-4463-AECA-43A168AB7922}"/>
                  </a:ext>
                </a:extLst>
              </p:cNvPr>
              <p:cNvSpPr/>
              <p:nvPr/>
            </p:nvSpPr>
            <p:spPr>
              <a:xfrm>
                <a:off x="603294" y="4565362"/>
                <a:ext cx="8540706" cy="1938992"/>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Define machine </a:t>
                </a:r>
                <a14:m>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such that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d>
                      <m:dPr>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dPr>
                      <m:e>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e>
                    </m:d>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=1 </m:t>
                    </m:r>
                    <m:r>
                      <m:rPr>
                        <m:sty m:val="p"/>
                      </m:rP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iff</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m:t>
                    </m:r>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𝑌</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oMath>
                </a14:m>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p>
                      <m:sSup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sSupPr>
                      <m:e>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2</m:t>
                        </m:r>
                      </m:e>
                      <m:sup>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endPar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shatters           set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What about other subsets of size </a:t>
                </a:r>
                <a:r>
                  <a:rPr kumimoji="0" lang="en-CA"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Choice>
        <mc:Fallback xmlns="">
          <p:sp>
            <p:nvSpPr>
              <p:cNvPr id="22" name="Rectangle 21">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603294" y="4565362"/>
                <a:ext cx="8540706" cy="1938992"/>
              </a:xfrm>
              <a:prstGeom prst="rect">
                <a:avLst/>
              </a:prstGeom>
              <a:blipFill>
                <a:blip r:embed="rId10"/>
                <a:stretch>
                  <a:fillRect l="-1142" t="-4403" b="-6289"/>
                </a:stretch>
              </a:blipFill>
            </p:spPr>
            <p:txBody>
              <a:bodyPr/>
              <a:lstStyle/>
              <a:p>
                <a:r>
                  <a:rPr lang="en-CA">
                    <a:noFill/>
                  </a:rPr>
                  <a:t> </a:t>
                </a:r>
              </a:p>
            </p:txBody>
          </p:sp>
        </mc:Fallback>
      </mc:AlternateContent>
      <p:sp>
        <p:nvSpPr>
          <p:cNvPr id="3" name="Rectangle 2"/>
          <p:cNvSpPr/>
          <p:nvPr/>
        </p:nvSpPr>
        <p:spPr>
          <a:xfrm>
            <a:off x="-35643" y="3733800"/>
            <a:ext cx="105471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Rectangle 5"/>
          <p:cNvSpPr/>
          <p:nvPr/>
        </p:nvSpPr>
        <p:spPr>
          <a:xfrm>
            <a:off x="17430" y="4110335"/>
            <a:ext cx="109036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m</a:t>
            </a:r>
          </a:p>
        </p:txBody>
      </p:sp>
      <mc:AlternateContent xmlns:mc="http://schemas.openxmlformats.org/markup-compatibility/2006" xmlns:a14="http://schemas.microsoft.com/office/drawing/2010/main">
        <mc:Choice Requires="a14">
          <p:sp>
            <p:nvSpPr>
              <p:cNvPr id="12" name="Rectangle 11"/>
              <p:cNvSpPr/>
              <p:nvPr/>
            </p:nvSpPr>
            <p:spPr>
              <a:xfrm>
                <a:off x="4114800" y="4948535"/>
                <a:ext cx="334213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Para xmlns:m="http://schemas.openxmlformats.org/officeDocument/2006/math">
                    <m:oMathParaPr>
                      <m:jc m:val="centerGroup"/>
                    </m:oMathParaPr>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d>
                        <m:dPr>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dPr>
                        <m:e>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𝑥</m:t>
                              </m:r>
                            </m:e>
                          </m:acc>
                        </m:e>
                      </m:d>
                      <m:r>
                        <a:rPr kumimoji="0" lang="en-CA"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0</m:t>
                      </m:r>
                      <m:r>
                        <a:rPr kumimoji="0" lang="en-CA"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 </m:t>
                      </m:r>
                      <m:r>
                        <m:rPr>
                          <m:sty m:val="p"/>
                        </m:rPr>
                        <a:rPr kumimoji="0" lang="en-CA"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if</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r>
                        <m:rPr>
                          <m:sty m:val="p"/>
                        </m:rP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other</m:t>
                      </m:r>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acc>
                        <m:accPr>
                          <m:chr m:val="⃗"/>
                          <m:ctrlP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𝑥</m:t>
                          </m:r>
                        </m:e>
                      </m:acc>
                      <m: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m:t>
                      </m:r>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 </m:t>
                      </m:r>
                    </m:oMath>
                  </m:oMathPara>
                </a14:m>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2" name="Rectangle 11"/>
              <p:cNvSpPr>
                <a:spLocks noRot="1" noChangeAspect="1" noMove="1" noResize="1" noEditPoints="1" noAdjustHandles="1" noChangeArrowheads="1" noChangeShapeType="1" noTextEdit="1"/>
              </p:cNvSpPr>
              <p:nvPr/>
            </p:nvSpPr>
            <p:spPr>
              <a:xfrm>
                <a:off x="4114800" y="4948535"/>
                <a:ext cx="3342133" cy="461665"/>
              </a:xfrm>
              <a:prstGeom prst="rect">
                <a:avLst/>
              </a:prstGeom>
              <a:blipFill>
                <a:blip r:embed="rId11"/>
                <a:stretch>
                  <a:fillRect t="-18421" b="-131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5" name="Rectangle 34">
                <a:extLst>
                  <a:ext uri="{FF2B5EF4-FFF2-40B4-BE49-F238E27FC236}">
                    <a16:creationId xmlns:a16="http://schemas.microsoft.com/office/drawing/2014/main" id="{2ADFA7A5-C0AD-4B1A-9A0D-8C1B536AC58F}"/>
                  </a:ext>
                </a:extLst>
              </p:cNvPr>
              <p:cNvSpPr/>
              <p:nvPr/>
            </p:nvSpPr>
            <p:spPr>
              <a:xfrm>
                <a:off x="6400796" y="5201418"/>
                <a:ext cx="2874609" cy="573427"/>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r>
                      <a:rPr kumimoji="0" lang="en-US" altLang="en-US" sz="32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oMath>
                </a14:m>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sSup>
                          <m:sSup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pPr>
                          <m:e>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e>
                          <m:sup>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𝑛</m:t>
                            </m:r>
                          </m:sup>
                        </m:sSup>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35" name="Rectangle 34">
                <a:extLst>
                  <a:ext uri="{FF2B5EF4-FFF2-40B4-BE49-F238E27FC236}">
                    <a16:creationId xmlns:a16="http://schemas.microsoft.com/office/drawing/2014/main" id="{2ADFA7A5-C0AD-4B1A-9A0D-8C1B536AC58F}"/>
                  </a:ext>
                </a:extLst>
              </p:cNvPr>
              <p:cNvSpPr>
                <a:spLocks noRot="1" noChangeAspect="1" noMove="1" noResize="1" noEditPoints="1" noAdjustHandles="1" noChangeArrowheads="1" noChangeShapeType="1" noTextEdit="1"/>
              </p:cNvSpPr>
              <p:nvPr/>
            </p:nvSpPr>
            <p:spPr>
              <a:xfrm>
                <a:off x="6400796" y="5201418"/>
                <a:ext cx="2874609" cy="573427"/>
              </a:xfrm>
              <a:prstGeom prst="rect">
                <a:avLst/>
              </a:prstGeom>
              <a:blipFill>
                <a:blip r:embed="rId12"/>
                <a:stretch>
                  <a:fillRect b="-20213"/>
                </a:stretch>
              </a:blipFill>
            </p:spPr>
            <p:txBody>
              <a:bodyPr/>
              <a:lstStyle/>
              <a:p>
                <a:r>
                  <a:rPr lang="en-CA">
                    <a:noFill/>
                  </a:rPr>
                  <a:t> </a:t>
                </a:r>
              </a:p>
            </p:txBody>
          </p:sp>
        </mc:Fallback>
      </mc:AlternateContent>
      <p:sp>
        <p:nvSpPr>
          <p:cNvPr id="37" name="Oval 36">
            <a:extLst>
              <a:ext uri="{FF2B5EF4-FFF2-40B4-BE49-F238E27FC236}">
                <a16:creationId xmlns:a16="http://schemas.microsoft.com/office/drawing/2014/main" id="{7EDFA47A-2398-48C9-BB1D-A99FB21A7D5C}"/>
              </a:ext>
            </a:extLst>
          </p:cNvPr>
          <p:cNvSpPr/>
          <p:nvPr/>
        </p:nvSpPr>
        <p:spPr>
          <a:xfrm>
            <a:off x="990600" y="2118480"/>
            <a:ext cx="5229331" cy="1441260"/>
          </a:xfrm>
          <a:prstGeom prst="ellipse">
            <a:avLst/>
          </a:prstGeom>
          <a:ln w="2222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 name="Rectangle 63">
            <a:extLst>
              <a:ext uri="{FF2B5EF4-FFF2-40B4-BE49-F238E27FC236}">
                <a16:creationId xmlns:a16="http://schemas.microsoft.com/office/drawing/2014/main" id="{DB9C4268-97B2-4967-A6AD-2ABDAC6A30F6}"/>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12677392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ppt_x"/>
                                          </p:val>
                                        </p:tav>
                                        <p:tav tm="100000">
                                          <p:val>
                                            <p:strVal val="#ppt_x"/>
                                          </p:val>
                                        </p:tav>
                                      </p:tavLst>
                                    </p:anim>
                                    <p:anim calcmode="lin" valueType="num">
                                      <p:cBhvr additive="base">
                                        <p:cTn id="8" dur="500" fill="hold"/>
                                        <p:tgtEl>
                                          <p:spTgt spid="3"/>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0" end="0"/>
                                            </p:txEl>
                                          </p:spTgt>
                                        </p:tgtEl>
                                        <p:attrNameLst>
                                          <p:attrName>style.visibility</p:attrName>
                                        </p:attrNameLst>
                                      </p:cBhvr>
                                      <p:to>
                                        <p:strVal val="visible"/>
                                      </p:to>
                                    </p:set>
                                    <p:anim calcmode="lin" valueType="num">
                                      <p:cBhvr additive="base">
                                        <p:cTn id="13" dur="500" fill="hold"/>
                                        <p:tgtEl>
                                          <p:spTgt spid="22">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500" fill="hold"/>
                                        <p:tgtEl>
                                          <p:spTgt spid="12"/>
                                        </p:tgtEl>
                                        <p:attrNameLst>
                                          <p:attrName>ppt_x</p:attrName>
                                        </p:attrNameLst>
                                      </p:cBhvr>
                                      <p:tavLst>
                                        <p:tav tm="0">
                                          <p:val>
                                            <p:strVal val="#ppt_x"/>
                                          </p:val>
                                        </p:tav>
                                        <p:tav tm="100000">
                                          <p:val>
                                            <p:strVal val="#ppt_x"/>
                                          </p:val>
                                        </p:tav>
                                      </p:tavLst>
                                    </p:anim>
                                    <p:anim calcmode="lin" valueType="num">
                                      <p:cBhvr additive="base">
                                        <p:cTn id="20" dur="500" fill="hold"/>
                                        <p:tgtEl>
                                          <p:spTgt spid="12"/>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35"/>
                                        </p:tgtEl>
                                        <p:attrNameLst>
                                          <p:attrName>style.visibility</p:attrName>
                                        </p:attrNameLst>
                                      </p:cBhvr>
                                      <p:to>
                                        <p:strVal val="visible"/>
                                      </p:to>
                                    </p:set>
                                    <p:anim calcmode="lin" valueType="num">
                                      <p:cBhvr additive="base">
                                        <p:cTn id="25" dur="500" fill="hold"/>
                                        <p:tgtEl>
                                          <p:spTgt spid="35"/>
                                        </p:tgtEl>
                                        <p:attrNameLst>
                                          <p:attrName>ppt_x</p:attrName>
                                        </p:attrNameLst>
                                      </p:cBhvr>
                                      <p:tavLst>
                                        <p:tav tm="0">
                                          <p:val>
                                            <p:strVal val="#ppt_x"/>
                                          </p:val>
                                        </p:tav>
                                        <p:tav tm="100000">
                                          <p:val>
                                            <p:strVal val="#ppt_x"/>
                                          </p:val>
                                        </p:tav>
                                      </p:tavLst>
                                    </p:anim>
                                    <p:anim calcmode="lin" valueType="num">
                                      <p:cBhvr additive="base">
                                        <p:cTn id="26" dur="500" fill="hold"/>
                                        <p:tgtEl>
                                          <p:spTgt spid="35"/>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22">
                                            <p:txEl>
                                              <p:pRg st="1" end="1"/>
                                            </p:txEl>
                                          </p:spTgt>
                                        </p:tgtEl>
                                        <p:attrNameLst>
                                          <p:attrName>style.visibility</p:attrName>
                                        </p:attrNameLst>
                                      </p:cBhvr>
                                      <p:to>
                                        <p:strVal val="visible"/>
                                      </p:to>
                                    </p:set>
                                    <p:anim calcmode="lin" valueType="num">
                                      <p:cBhvr additive="base">
                                        <p:cTn id="31" dur="500" fill="hold"/>
                                        <p:tgtEl>
                                          <p:spTgt spid="22">
                                            <p:txEl>
                                              <p:pRg st="1" end="1"/>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22">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grpId="0" nodeType="clickEffect">
                                  <p:stCondLst>
                                    <p:cond delay="0"/>
                                  </p:stCondLst>
                                  <p:childTnLst>
                                    <p:set>
                                      <p:cBhvr>
                                        <p:cTn id="36" dur="1" fill="hold">
                                          <p:stCondLst>
                                            <p:cond delay="0"/>
                                          </p:stCondLst>
                                        </p:cTn>
                                        <p:tgtEl>
                                          <p:spTgt spid="37"/>
                                        </p:tgtEl>
                                        <p:attrNameLst>
                                          <p:attrName>style.visibility</p:attrName>
                                        </p:attrNameLst>
                                      </p:cBhvr>
                                      <p:to>
                                        <p:strVal val="visible"/>
                                      </p:to>
                                    </p:set>
                                    <p:anim calcmode="lin" valueType="num">
                                      <p:cBhvr additive="base">
                                        <p:cTn id="37" dur="500" fill="hold"/>
                                        <p:tgtEl>
                                          <p:spTgt spid="37"/>
                                        </p:tgtEl>
                                        <p:attrNameLst>
                                          <p:attrName>ppt_x</p:attrName>
                                        </p:attrNameLst>
                                      </p:cBhvr>
                                      <p:tavLst>
                                        <p:tav tm="0">
                                          <p:val>
                                            <p:strVal val="#ppt_x"/>
                                          </p:val>
                                        </p:tav>
                                        <p:tav tm="100000">
                                          <p:val>
                                            <p:strVal val="#ppt_x"/>
                                          </p:val>
                                        </p:tav>
                                      </p:tavLst>
                                    </p:anim>
                                    <p:anim calcmode="lin" valueType="num">
                                      <p:cBhvr additive="base">
                                        <p:cTn id="38" dur="500" fill="hold"/>
                                        <p:tgtEl>
                                          <p:spTgt spid="37"/>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22">
                                            <p:txEl>
                                              <p:pRg st="3" end="3"/>
                                            </p:txEl>
                                          </p:spTgt>
                                        </p:tgtEl>
                                        <p:attrNameLst>
                                          <p:attrName>style.visibility</p:attrName>
                                        </p:attrNameLst>
                                      </p:cBhvr>
                                      <p:to>
                                        <p:strVal val="visible"/>
                                      </p:to>
                                    </p:set>
                                    <p:anim calcmode="lin" valueType="num">
                                      <p:cBhvr additive="base">
                                        <p:cTn id="43"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22">
                                            <p:txEl>
                                              <p:pRg st="4" end="4"/>
                                            </p:txEl>
                                          </p:spTgt>
                                        </p:tgtEl>
                                        <p:attrNameLst>
                                          <p:attrName>style.visibility</p:attrName>
                                        </p:attrNameLst>
                                      </p:cBhvr>
                                      <p:to>
                                        <p:strVal val="visible"/>
                                      </p:to>
                                    </p:set>
                                    <p:anim calcmode="lin" valueType="num">
                                      <p:cBhvr additive="base">
                                        <p:cTn id="49" dur="500" fill="hold"/>
                                        <p:tgtEl>
                                          <p:spTgt spid="22">
                                            <p:txEl>
                                              <p:pRg st="4" end="4"/>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xit" presetSubtype="4" fill="hold" grpId="0" nodeType="clickEffect">
                                  <p:stCondLst>
                                    <p:cond delay="0"/>
                                  </p:stCondLst>
                                  <p:childTnLst>
                                    <p:anim calcmode="lin" valueType="num">
                                      <p:cBhvr additive="base">
                                        <p:cTn id="54" dur="500"/>
                                        <p:tgtEl>
                                          <p:spTgt spid="9"/>
                                        </p:tgtEl>
                                        <p:attrNameLst>
                                          <p:attrName>ppt_x</p:attrName>
                                        </p:attrNameLst>
                                      </p:cBhvr>
                                      <p:tavLst>
                                        <p:tav tm="0">
                                          <p:val>
                                            <p:strVal val="ppt_x"/>
                                          </p:val>
                                        </p:tav>
                                        <p:tav tm="100000">
                                          <p:val>
                                            <p:strVal val="ppt_x"/>
                                          </p:val>
                                        </p:tav>
                                      </p:tavLst>
                                    </p:anim>
                                    <p:anim calcmode="lin" valueType="num">
                                      <p:cBhvr additive="base">
                                        <p:cTn id="55" dur="500"/>
                                        <p:tgtEl>
                                          <p:spTgt spid="9"/>
                                        </p:tgtEl>
                                        <p:attrNameLst>
                                          <p:attrName>ppt_y</p:attrName>
                                        </p:attrNameLst>
                                      </p:cBhvr>
                                      <p:tavLst>
                                        <p:tav tm="0">
                                          <p:val>
                                            <p:strVal val="ppt_y"/>
                                          </p:val>
                                        </p:tav>
                                        <p:tav tm="100000">
                                          <p:val>
                                            <p:strVal val="1+ppt_h/2"/>
                                          </p:val>
                                        </p:tav>
                                      </p:tavLst>
                                    </p:anim>
                                    <p:set>
                                      <p:cBhvr>
                                        <p:cTn id="56" dur="1" fill="hold">
                                          <p:stCondLst>
                                            <p:cond delay="499"/>
                                          </p:stCondLst>
                                        </p:cTn>
                                        <p:tgtEl>
                                          <p:spTgt spid="9"/>
                                        </p:tgtEl>
                                        <p:attrNameLst>
                                          <p:attrName>style.visibility</p:attrName>
                                        </p:attrNameLst>
                                      </p:cBhvr>
                                      <p:to>
                                        <p:strVal val="hidden"/>
                                      </p:to>
                                    </p:set>
                                  </p:childTnLst>
                                </p:cTn>
                              </p:par>
                              <p:par>
                                <p:cTn id="57" presetID="2" presetClass="entr" presetSubtype="4" fill="hold" grpId="0" nodeType="withEffect">
                                  <p:stCondLst>
                                    <p:cond delay="0"/>
                                  </p:stCondLst>
                                  <p:childTnLst>
                                    <p:set>
                                      <p:cBhvr>
                                        <p:cTn id="58" dur="1" fill="hold">
                                          <p:stCondLst>
                                            <p:cond delay="0"/>
                                          </p:stCondLst>
                                        </p:cTn>
                                        <p:tgtEl>
                                          <p:spTgt spid="6"/>
                                        </p:tgtEl>
                                        <p:attrNameLst>
                                          <p:attrName>style.visibility</p:attrName>
                                        </p:attrNameLst>
                                      </p:cBhvr>
                                      <p:to>
                                        <p:strVal val="visible"/>
                                      </p:to>
                                    </p:set>
                                    <p:anim calcmode="lin" valueType="num">
                                      <p:cBhvr additive="base">
                                        <p:cTn id="59" dur="500" fill="hold"/>
                                        <p:tgtEl>
                                          <p:spTgt spid="6"/>
                                        </p:tgtEl>
                                        <p:attrNameLst>
                                          <p:attrName>ppt_x</p:attrName>
                                        </p:attrNameLst>
                                      </p:cBhvr>
                                      <p:tavLst>
                                        <p:tav tm="0">
                                          <p:val>
                                            <p:strVal val="#ppt_x"/>
                                          </p:val>
                                        </p:tav>
                                        <p:tav tm="100000">
                                          <p:val>
                                            <p:strVal val="#ppt_x"/>
                                          </p:val>
                                        </p:tav>
                                      </p:tavLst>
                                    </p:anim>
                                    <p:anim calcmode="lin" valueType="num">
                                      <p:cBhvr additive="base">
                                        <p:cTn id="60"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p:bldP spid="6" grpId="0"/>
      <p:bldP spid="12" grpId="0"/>
      <p:bldP spid="35" grpId="0"/>
      <p:bldP spid="37" grpId="0" animBg="1"/>
    </p:bldLst>
  </p:timing>
</p:sld>
</file>

<file path=ppt/slides/slide6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Rectangle 24"/>
              <p:cNvSpPr/>
              <p:nvPr/>
            </p:nvSpPr>
            <p:spPr>
              <a:xfrm>
                <a:off x="304800" y="926242"/>
                <a:ext cx="5419208"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304800" y="926242"/>
                <a:ext cx="5419208" cy="461665"/>
              </a:xfrm>
              <a:prstGeom prst="rect">
                <a:avLst/>
              </a:prstGeom>
              <a:blipFill>
                <a:blip r:embed="rId3"/>
                <a:stretch>
                  <a:fillRect t="-10526"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24392" y="1280326"/>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training data</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10" name="Rectangle 9"/>
              <p:cNvSpPr>
                <a:spLocks noRot="1" noChangeAspect="1" noMove="1" noResize="1" noEditPoints="1" noAdjustHandles="1" noChangeArrowheads="1" noChangeShapeType="1" noTextEdit="1"/>
              </p:cNvSpPr>
              <p:nvPr/>
            </p:nvSpPr>
            <p:spPr>
              <a:xfrm>
                <a:off x="524392" y="1280326"/>
                <a:ext cx="8086208" cy="1938992"/>
              </a:xfrm>
              <a:prstGeom prst="rect">
                <a:avLst/>
              </a:prstGeom>
              <a:blipFill>
                <a:blip r:embed="rId4"/>
                <a:stretch>
                  <a:fillRect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5867400" y="2521803"/>
                <a:ext cx="3200399"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say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shatters</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 name="Rectangle 7"/>
              <p:cNvSpPr>
                <a:spLocks noRot="1" noChangeAspect="1" noMove="1" noResize="1" noEditPoints="1" noAdjustHandles="1" noChangeArrowheads="1" noChangeShapeType="1" noTextEdit="1"/>
              </p:cNvSpPr>
              <p:nvPr/>
            </p:nvSpPr>
            <p:spPr>
              <a:xfrm>
                <a:off x="5867400" y="2521803"/>
                <a:ext cx="3200399" cy="830997"/>
              </a:xfrm>
              <a:prstGeom prst="rect">
                <a:avLst/>
              </a:prstGeom>
              <a:blipFill>
                <a:blip r:embed="rId5"/>
                <a:stretch>
                  <a:fillRect t="-5882" r="-2481" b="-161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5943600" y="457200"/>
                <a:ext cx="4572000" cy="1938992"/>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Claim:</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Ever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such set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small.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Construct one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such set and argue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it cant be bigger.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4" name="Rectangle 23"/>
              <p:cNvSpPr>
                <a:spLocks noRot="1" noChangeAspect="1" noMove="1" noResize="1" noEditPoints="1" noAdjustHandles="1" noChangeArrowheads="1" noChangeShapeType="1" noTextEdit="1"/>
              </p:cNvSpPr>
              <p:nvPr/>
            </p:nvSpPr>
            <p:spPr>
              <a:xfrm>
                <a:off x="5943600" y="457200"/>
                <a:ext cx="4572000" cy="1938992"/>
              </a:xfrm>
              <a:prstGeom prst="rect">
                <a:avLst/>
              </a:prstGeom>
              <a:blipFill>
                <a:blip r:embed="rId6"/>
                <a:stretch>
                  <a:fillRect l="-2000"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164512" y="3276600"/>
                <a:ext cx="10100913"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Construction of </a:t>
                </a:r>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endPar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164512" y="3276600"/>
                <a:ext cx="10100913"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a:extLst>
                  <a:ext uri="{FF2B5EF4-FFF2-40B4-BE49-F238E27FC236}">
                    <a16:creationId xmlns:a16="http://schemas.microsoft.com/office/drawing/2014/main" id="{B369F3CE-46EB-4942-97A2-C74B6B02DA85}"/>
                  </a:ext>
                </a:extLst>
              </p:cNvPr>
              <p:cNvSpPr/>
              <p:nvPr/>
            </p:nvSpPr>
            <p:spPr>
              <a:xfrm>
                <a:off x="3283546" y="3798599"/>
                <a:ext cx="3117250" cy="4948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a:extLst>
                  <a:ext uri="{FF2B5EF4-FFF2-40B4-BE49-F238E27FC236}">
                    <a16:creationId xmlns:a16="http://schemas.microsoft.com/office/drawing/2014/main" id="{B369F3CE-46EB-4942-97A2-C74B6B02DA85}"/>
                  </a:ext>
                </a:extLst>
              </p:cNvPr>
              <p:cNvSpPr>
                <a:spLocks noRot="1" noChangeAspect="1" noMove="1" noResize="1" noEditPoints="1" noAdjustHandles="1" noChangeArrowheads="1" noChangeShapeType="1" noTextEdit="1"/>
              </p:cNvSpPr>
              <p:nvPr/>
            </p:nvSpPr>
            <p:spPr>
              <a:xfrm>
                <a:off x="3283546" y="3798599"/>
                <a:ext cx="3117250" cy="494815"/>
              </a:xfrm>
              <a:prstGeom prst="rect">
                <a:avLst/>
              </a:prstGeom>
              <a:blipFill>
                <a:blip r:embed="rId8"/>
                <a:stretch>
                  <a:fillRect l="-3131" t="-17284" b="-2098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 name="Rectangle 21">
                <a:extLst>
                  <a:ext uri="{FF2B5EF4-FFF2-40B4-BE49-F238E27FC236}">
                    <a16:creationId xmlns:a16="http://schemas.microsoft.com/office/drawing/2014/main" id="{E6C4C104-A6A7-4463-AECA-43A168AB7922}"/>
                  </a:ext>
                </a:extLst>
              </p:cNvPr>
              <p:cNvSpPr/>
              <p:nvPr/>
            </p:nvSpPr>
            <p:spPr>
              <a:xfrm>
                <a:off x="603294" y="4565362"/>
                <a:ext cx="8540706" cy="15696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Define machine </a:t>
                </a:r>
                <a14:m>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such that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d>
                      <m:dPr>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dPr>
                      <m:e>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e>
                    </m:d>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=1 </m:t>
                    </m:r>
                    <m:r>
                      <m:rPr>
                        <m:sty m:val="p"/>
                      </m:rP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iff</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m:t>
                    </m:r>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𝑌</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oMath>
                </a14:m>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shatters           set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22" name="Rectangle 21">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603294" y="4565362"/>
                <a:ext cx="8540706" cy="1569660"/>
              </a:xfrm>
              <a:prstGeom prst="rect">
                <a:avLst/>
              </a:prstGeom>
              <a:blipFill>
                <a:blip r:embed="rId9"/>
                <a:stretch>
                  <a:fillRect l="-1142" t="-5447" b="-8171"/>
                </a:stretch>
              </a:blipFill>
            </p:spPr>
            <p:txBody>
              <a:bodyPr/>
              <a:lstStyle/>
              <a:p>
                <a:r>
                  <a:rPr lang="en-CA">
                    <a:noFill/>
                  </a:rPr>
                  <a:t> </a:t>
                </a:r>
              </a:p>
            </p:txBody>
          </p:sp>
        </mc:Fallback>
      </mc:AlternateContent>
      <p:sp>
        <p:nvSpPr>
          <p:cNvPr id="3" name="Rectangle 2"/>
          <p:cNvSpPr/>
          <p:nvPr/>
        </p:nvSpPr>
        <p:spPr>
          <a:xfrm>
            <a:off x="-35643" y="3733800"/>
            <a:ext cx="105471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Rectangle 5"/>
          <p:cNvSpPr/>
          <p:nvPr/>
        </p:nvSpPr>
        <p:spPr>
          <a:xfrm>
            <a:off x="17430" y="4110335"/>
            <a:ext cx="109036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m</a:t>
            </a:r>
          </a:p>
        </p:txBody>
      </p:sp>
      <p:sp>
        <p:nvSpPr>
          <p:cNvPr id="37" name="Oval 36">
            <a:extLst>
              <a:ext uri="{FF2B5EF4-FFF2-40B4-BE49-F238E27FC236}">
                <a16:creationId xmlns:a16="http://schemas.microsoft.com/office/drawing/2014/main" id="{7EDFA47A-2398-48C9-BB1D-A99FB21A7D5C}"/>
              </a:ext>
            </a:extLst>
          </p:cNvPr>
          <p:cNvSpPr/>
          <p:nvPr/>
        </p:nvSpPr>
        <p:spPr>
          <a:xfrm>
            <a:off x="990600" y="2118480"/>
            <a:ext cx="5229331" cy="1441260"/>
          </a:xfrm>
          <a:prstGeom prst="ellipse">
            <a:avLst/>
          </a:prstGeom>
          <a:ln w="2222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4" name="Rectangle 13"/>
          <p:cNvSpPr/>
          <p:nvPr/>
        </p:nvSpPr>
        <p:spPr>
          <a:xfrm>
            <a:off x="2432344" y="5656968"/>
            <a:ext cx="867545"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every</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18" name="Rectangle 17">
                <a:extLst>
                  <a:ext uri="{FF2B5EF4-FFF2-40B4-BE49-F238E27FC236}">
                    <a16:creationId xmlns:a16="http://schemas.microsoft.com/office/drawing/2014/main" id="{E6C4C104-A6A7-4463-AECA-43A168AB7922}"/>
                  </a:ext>
                </a:extLst>
              </p:cNvPr>
              <p:cNvSpPr/>
              <p:nvPr/>
            </p:nvSpPr>
            <p:spPr>
              <a:xfrm>
                <a:off x="2298112" y="4893340"/>
                <a:ext cx="8540706" cy="7454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nary>
                      <m:naryPr>
                        <m:chr m:val="∑"/>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naryPr>
                      <m:sub>
                        <m:r>
                          <m:rPr>
                            <m:brk m:alnAt="23"/>
                          </m:r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𝑖</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=0</m:t>
                        </m:r>
                      </m:sub>
                      <m:sup>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sup>
                      <m:e>
                        <m:d>
                          <m:d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dPr>
                          <m:e>
                            <m:m>
                              <m:mPr>
                                <m:mcs>
                                  <m:mc>
                                    <m:mcPr>
                                      <m:count m:val="1"/>
                                      <m:mcJc m:val="center"/>
                                    </m:mcPr>
                                  </m:mc>
                                </m:mcs>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mPr>
                              <m:mr>
                                <m:e>
                                  <m:r>
                                    <m:rPr>
                                      <m:brk m:alnAt="7"/>
                                    </m:r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e>
                              </m:mr>
                              <m:mr>
                                <m:e>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𝑖</m:t>
                                  </m:r>
                                </m:e>
                              </m:mr>
                            </m:m>
                          </m:e>
                        </m:d>
                      </m:e>
                    </m:nary>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sSup>
                      <m:sSup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m:t>
                                </m:r>
                              </m:num>
                              <m:den>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endParaRPr kumimoji="0" lang="en-US" altLang="en-US" sz="2400" b="0" i="1" u="none" strike="noStrike" kern="1200" cap="none" spc="0" normalizeH="0" baseline="30000" noProof="0" dirty="0">
                  <a:ln>
                    <a:noFill/>
                  </a:ln>
                  <a:solidFill>
                    <a:srgbClr val="FFFFFF"/>
                  </a:solidFill>
                  <a:effectLst/>
                  <a:uLnTx/>
                  <a:uFillTx/>
                  <a:latin typeface="Times New Roman" pitchFamily="18" charset="0"/>
                  <a:ea typeface="+mn-ea"/>
                  <a:cs typeface="Arial" charset="0"/>
                </a:endParaRPr>
              </a:p>
            </p:txBody>
          </p:sp>
        </mc:Choice>
        <mc:Fallback xmlns="">
          <p:sp>
            <p:nvSpPr>
              <p:cNvPr id="18" name="Rectangle 17">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2298112" y="4893340"/>
                <a:ext cx="8540706" cy="745460"/>
              </a:xfrm>
              <a:prstGeom prst="rect">
                <a:avLst/>
              </a:prstGeom>
              <a:blipFill>
                <a:blip r:embed="rId10"/>
                <a:stretch>
                  <a:fillRect/>
                </a:stretch>
              </a:blipFill>
            </p:spPr>
            <p:txBody>
              <a:bodyPr/>
              <a:lstStyle/>
              <a:p>
                <a:r>
                  <a:rPr lang="en-CA">
                    <a:noFill/>
                  </a:rPr>
                  <a:t> </a:t>
                </a:r>
              </a:p>
            </p:txBody>
          </p:sp>
        </mc:Fallback>
      </mc:AlternateContent>
      <p:sp>
        <p:nvSpPr>
          <p:cNvPr id="2" name="Rectangle 1"/>
          <p:cNvSpPr/>
          <p:nvPr/>
        </p:nvSpPr>
        <p:spPr>
          <a:xfrm>
            <a:off x="1341228" y="2033885"/>
            <a:ext cx="481222" cy="461665"/>
          </a:xfrm>
          <a:prstGeom prst="rect">
            <a:avLst/>
          </a:prstGeom>
          <a:solidFill>
            <a:srgbClr val="000066"/>
          </a:solid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CA" sz="2400" b="0" i="0" u="none" strike="noStrike" kern="1200" cap="none" spc="0" normalizeH="0" baseline="0" noProof="0" dirty="0">
              <a:ln>
                <a:noFill/>
              </a:ln>
              <a:solidFill>
                <a:srgbClr val="FF0000"/>
              </a:solidFill>
              <a:effectLst/>
              <a:uLnTx/>
              <a:uFillTx/>
              <a:latin typeface="Times New Roman" pitchFamily="18" charset="0"/>
              <a:ea typeface="+mn-ea"/>
              <a:cs typeface="Arial" charset="0"/>
            </a:endParaRPr>
          </a:p>
        </p:txBody>
      </p:sp>
      <p:sp>
        <p:nvSpPr>
          <p:cNvPr id="17" name="Rectangle 63">
            <a:extLst>
              <a:ext uri="{FF2B5EF4-FFF2-40B4-BE49-F238E27FC236}">
                <a16:creationId xmlns:a16="http://schemas.microsoft.com/office/drawing/2014/main" id="{EEA44E25-FC4C-43EC-B5AA-F4B04DBA19F0}"/>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32027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500" fill="hold"/>
                                        <p:tgtEl>
                                          <p:spTgt spid="18"/>
                                        </p:tgtEl>
                                        <p:attrNameLst>
                                          <p:attrName>ppt_x</p:attrName>
                                        </p:attrNameLst>
                                      </p:cBhvr>
                                      <p:tavLst>
                                        <p:tav tm="0">
                                          <p:val>
                                            <p:strVal val="#ppt_x"/>
                                          </p:val>
                                        </p:tav>
                                        <p:tav tm="100000">
                                          <p:val>
                                            <p:strVal val="#ppt_x"/>
                                          </p:val>
                                        </p:tav>
                                      </p:tavLst>
                                    </p:anim>
                                    <p:anim calcmode="lin" valueType="num">
                                      <p:cBhvr additive="base">
                                        <p:cTn id="8" dur="500" fill="hold"/>
                                        <p:tgtEl>
                                          <p:spTgt spid="18"/>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14"/>
                                        </p:tgtEl>
                                        <p:attrNameLst>
                                          <p:attrName>style.visibility</p:attrName>
                                        </p:attrNameLst>
                                      </p:cBhvr>
                                      <p:to>
                                        <p:strVal val="visible"/>
                                      </p:to>
                                    </p:set>
                                    <p:anim calcmode="lin" valueType="num">
                                      <p:cBhvr additive="base">
                                        <p:cTn id="13" dur="500" fill="hold"/>
                                        <p:tgtEl>
                                          <p:spTgt spid="14"/>
                                        </p:tgtEl>
                                        <p:attrNameLst>
                                          <p:attrName>ppt_x</p:attrName>
                                        </p:attrNameLst>
                                      </p:cBhvr>
                                      <p:tavLst>
                                        <p:tav tm="0">
                                          <p:val>
                                            <p:strVal val="#ppt_x"/>
                                          </p:val>
                                        </p:tav>
                                        <p:tav tm="100000">
                                          <p:val>
                                            <p:strVal val="#ppt_x"/>
                                          </p:val>
                                        </p:tav>
                                      </p:tavLst>
                                    </p:anim>
                                    <p:anim calcmode="lin" valueType="num">
                                      <p:cBhvr additive="base">
                                        <p:cTn id="14" dur="500" fill="hold"/>
                                        <p:tgtEl>
                                          <p:spTgt spid="14"/>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 calcmode="lin" valueType="num">
                                      <p:cBhvr additive="base">
                                        <p:cTn id="19" dur="500" fill="hold"/>
                                        <p:tgtEl>
                                          <p:spTgt spid="2"/>
                                        </p:tgtEl>
                                        <p:attrNameLst>
                                          <p:attrName>ppt_x</p:attrName>
                                        </p:attrNameLst>
                                      </p:cBhvr>
                                      <p:tavLst>
                                        <p:tav tm="0">
                                          <p:val>
                                            <p:strVal val="#ppt_x"/>
                                          </p:val>
                                        </p:tav>
                                        <p:tav tm="100000">
                                          <p:val>
                                            <p:strVal val="#ppt_x"/>
                                          </p:val>
                                        </p:tav>
                                      </p:tavLst>
                                    </p:anim>
                                    <p:anim calcmode="lin" valueType="num">
                                      <p:cBhvr additive="base">
                                        <p:cTn id="20" dur="500" fill="hold"/>
                                        <p:tgtEl>
                                          <p:spTgt spid="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P spid="18" grpId="0"/>
      <p:bldP spid="2" grpId="0" animBg="1"/>
    </p:bldLst>
  </p:timing>
</p:sld>
</file>

<file path=ppt/slides/slide6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Rectangle 24"/>
              <p:cNvSpPr/>
              <p:nvPr/>
            </p:nvSpPr>
            <p:spPr>
              <a:xfrm>
                <a:off x="304800" y="926242"/>
                <a:ext cx="5419208"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304800" y="926242"/>
                <a:ext cx="5419208" cy="461665"/>
              </a:xfrm>
              <a:prstGeom prst="rect">
                <a:avLst/>
              </a:prstGeom>
              <a:blipFill>
                <a:blip r:embed="rId3"/>
                <a:stretch>
                  <a:fillRect t="-10526"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24392" y="1280326"/>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training data</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10" name="Rectangle 9"/>
              <p:cNvSpPr>
                <a:spLocks noRot="1" noChangeAspect="1" noMove="1" noResize="1" noEditPoints="1" noAdjustHandles="1" noChangeArrowheads="1" noChangeShapeType="1" noTextEdit="1"/>
              </p:cNvSpPr>
              <p:nvPr/>
            </p:nvSpPr>
            <p:spPr>
              <a:xfrm>
                <a:off x="524392" y="1280326"/>
                <a:ext cx="8086208" cy="1938992"/>
              </a:xfrm>
              <a:prstGeom prst="rect">
                <a:avLst/>
              </a:prstGeom>
              <a:blipFill>
                <a:blip r:embed="rId4"/>
                <a:stretch>
                  <a:fillRect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5867400" y="2521803"/>
                <a:ext cx="3200399"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say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shatters</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 name="Rectangle 7"/>
              <p:cNvSpPr>
                <a:spLocks noRot="1" noChangeAspect="1" noMove="1" noResize="1" noEditPoints="1" noAdjustHandles="1" noChangeArrowheads="1" noChangeShapeType="1" noTextEdit="1"/>
              </p:cNvSpPr>
              <p:nvPr/>
            </p:nvSpPr>
            <p:spPr>
              <a:xfrm>
                <a:off x="5867400" y="2521803"/>
                <a:ext cx="3200399" cy="830997"/>
              </a:xfrm>
              <a:prstGeom prst="rect">
                <a:avLst/>
              </a:prstGeom>
              <a:blipFill>
                <a:blip r:embed="rId5"/>
                <a:stretch>
                  <a:fillRect t="-5882" r="-2481" b="-161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5943600" y="457200"/>
                <a:ext cx="4572000" cy="1938992"/>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Claim:</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Ever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such set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small.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Construct one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such set and argue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it cant be bigger.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4" name="Rectangle 23"/>
              <p:cNvSpPr>
                <a:spLocks noRot="1" noChangeAspect="1" noMove="1" noResize="1" noEditPoints="1" noAdjustHandles="1" noChangeArrowheads="1" noChangeShapeType="1" noTextEdit="1"/>
              </p:cNvSpPr>
              <p:nvPr/>
            </p:nvSpPr>
            <p:spPr>
              <a:xfrm>
                <a:off x="5943600" y="457200"/>
                <a:ext cx="4572000" cy="1938992"/>
              </a:xfrm>
              <a:prstGeom prst="rect">
                <a:avLst/>
              </a:prstGeom>
              <a:blipFill>
                <a:blip r:embed="rId6"/>
                <a:stretch>
                  <a:fillRect l="-2000"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7" name="Text Box 33"/>
              <p:cNvSpPr txBox="1">
                <a:spLocks noChangeArrowheads="1"/>
              </p:cNvSpPr>
              <p:nvPr/>
            </p:nvSpPr>
            <p:spPr bwMode="auto">
              <a:xfrm>
                <a:off x="164512" y="3276600"/>
                <a:ext cx="10100913"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Construction of </a:t>
                </a:r>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8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800" b="0" i="0" u="none" strike="noStrike" kern="1200" cap="none" spc="0" normalizeH="0" baseline="0" noProof="0" dirty="0">
                    <a:ln>
                      <a:noFill/>
                    </a:ln>
                    <a:solidFill>
                      <a:srgbClr val="66FF33"/>
                    </a:solidFill>
                    <a:effectLst/>
                    <a:uLnTx/>
                    <a:uFillTx/>
                    <a:latin typeface="Times New Roman" panose="02020603050405020304" pitchFamily="18" charset="0"/>
                    <a:ea typeface="+mn-ea"/>
                    <a:cs typeface="Times New Roman" panose="02020603050405020304" pitchFamily="18" charset="0"/>
                    <a:sym typeface="Symbol" panose="05050102010706020507" pitchFamily="18" charset="2"/>
                  </a:rPr>
                  <a:t>}</a:t>
                </a:r>
                <a:r>
                  <a:rPr kumimoji="0" lang="en-CA" altLang="en-US"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endParaRPr kumimoji="0" lang="en-US" altLang="en-US" sz="28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endParaRPr>
              </a:p>
            </p:txBody>
          </p:sp>
        </mc:Choice>
        <mc:Fallback xmlns="">
          <p:sp>
            <p:nvSpPr>
              <p:cNvPr id="27" name="Text Box 33"/>
              <p:cNvSpPr txBox="1">
                <a:spLocks noRot="1" noChangeAspect="1" noMove="1" noResize="1" noEditPoints="1" noAdjustHandles="1" noChangeArrowheads="1" noChangeShapeType="1" noTextEdit="1"/>
              </p:cNvSpPr>
              <p:nvPr/>
            </p:nvSpPr>
            <p:spPr bwMode="auto">
              <a:xfrm>
                <a:off x="164512" y="3276600"/>
                <a:ext cx="10100913"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 name="Rectangle 3">
                <a:extLst>
                  <a:ext uri="{FF2B5EF4-FFF2-40B4-BE49-F238E27FC236}">
                    <a16:creationId xmlns:a16="http://schemas.microsoft.com/office/drawing/2014/main" id="{B369F3CE-46EB-4942-97A2-C74B6B02DA85}"/>
                  </a:ext>
                </a:extLst>
              </p:cNvPr>
              <p:cNvSpPr/>
              <p:nvPr/>
            </p:nvSpPr>
            <p:spPr>
              <a:xfrm>
                <a:off x="3283546" y="3798599"/>
                <a:ext cx="3117250" cy="494815"/>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00FF"/>
                    </a:solidFill>
                    <a:effectLst/>
                    <a:uLnTx/>
                    <a:uFillTx/>
                    <a:latin typeface="Times New Roman" pitchFamily="18" charset="0"/>
                    <a:ea typeface="+mn-ea"/>
                    <a:cs typeface="Arial" charset="0"/>
                    <a:sym typeface="Symbol" panose="05050102010706020507" pitchFamily="18" charset="2"/>
                  </a:rPr>
                  <a:t>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endParaRPr kumimoji="0" 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4" name="Rectangle 3">
                <a:extLst>
                  <a:ext uri="{FF2B5EF4-FFF2-40B4-BE49-F238E27FC236}">
                    <a16:creationId xmlns:a16="http://schemas.microsoft.com/office/drawing/2014/main" id="{B369F3CE-46EB-4942-97A2-C74B6B02DA85}"/>
                  </a:ext>
                </a:extLst>
              </p:cNvPr>
              <p:cNvSpPr>
                <a:spLocks noRot="1" noChangeAspect="1" noMove="1" noResize="1" noEditPoints="1" noAdjustHandles="1" noChangeArrowheads="1" noChangeShapeType="1" noTextEdit="1"/>
              </p:cNvSpPr>
              <p:nvPr/>
            </p:nvSpPr>
            <p:spPr>
              <a:xfrm>
                <a:off x="3283546" y="3798599"/>
                <a:ext cx="3117250" cy="494815"/>
              </a:xfrm>
              <a:prstGeom prst="rect">
                <a:avLst/>
              </a:prstGeom>
              <a:blipFill>
                <a:blip r:embed="rId8"/>
                <a:stretch>
                  <a:fillRect l="-3131" t="-17284" b="-2098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2" name="Rectangle 21">
                <a:extLst>
                  <a:ext uri="{FF2B5EF4-FFF2-40B4-BE49-F238E27FC236}">
                    <a16:creationId xmlns:a16="http://schemas.microsoft.com/office/drawing/2014/main" id="{E6C4C104-A6A7-4463-AECA-43A168AB7922}"/>
                  </a:ext>
                </a:extLst>
              </p:cNvPr>
              <p:cNvSpPr/>
              <p:nvPr/>
            </p:nvSpPr>
            <p:spPr>
              <a:xfrm>
                <a:off x="603294" y="4565362"/>
                <a:ext cx="8540706" cy="2308324"/>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Define machine </a:t>
                </a:r>
                <a14:m>
                  <m:oMath xmlns:m="http://schemas.openxmlformats.org/officeDocument/2006/math">
                    <m:sSub>
                      <m:sSubPr>
                        <m:ctrlP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such that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𝑌</m:t>
                        </m:r>
                      </m:sub>
                    </m:sSub>
                    <m:d>
                      <m:dPr>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dPr>
                      <m:e>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e>
                    </m:d>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=1 </m:t>
                    </m:r>
                    <m:r>
                      <m:rPr>
                        <m:sty m:val="p"/>
                      </m:rP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iff</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acc>
                      <m:accPr>
                        <m:chr m:val="⃗"/>
                        <m:ctrlP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𝑥</m:t>
                        </m:r>
                      </m:e>
                    </m:acc>
                    <m:r>
                      <a:rPr kumimoji="0" lang="en-US"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m:t>
                    </m:r>
                    <m:r>
                      <a:rPr kumimoji="0" lang="en-CA" altLang="en-US" sz="2400" b="0" i="1" u="none" strike="noStrike" kern="1200" cap="none" spc="0" normalizeH="0" baseline="0" noProof="0" dirty="0" smtClean="0">
                        <a:ln>
                          <a:noFill/>
                        </a:ln>
                        <a:solidFill>
                          <a:srgbClr val="66FF33"/>
                        </a:solidFill>
                        <a:effectLst/>
                        <a:uLnTx/>
                        <a:uFillTx/>
                        <a:latin typeface="Cambria Math" panose="02040503050406030204" pitchFamily="18" charset="0"/>
                        <a:ea typeface="Cambria Math" panose="02040503050406030204" pitchFamily="18" charset="0"/>
                        <a:sym typeface="Symbol" panose="05050102010706020507" pitchFamily="18" charset="2"/>
                      </a:rPr>
                      <m:t>𝑌</m:t>
                    </m:r>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oMath>
                </a14:m>
                <a:endPar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does </a:t>
                </a:r>
                <a:r>
                  <a:rPr kumimoji="0" lang="en-CA" altLang="en-US" sz="2400" b="0" i="0" u="none" strike="noStrike" kern="1200" cap="none" spc="0" normalizeH="0" baseline="0" noProof="0" dirty="0">
                    <a:ln>
                      <a:noFill/>
                    </a:ln>
                    <a:solidFill>
                      <a:srgbClr val="FF0000"/>
                    </a:solidFill>
                    <a:effectLst/>
                    <a:uLnTx/>
                    <a:uFillTx/>
                    <a:latin typeface="Times New Roman" pitchFamily="18" charset="0"/>
                    <a:ea typeface="+mn-ea"/>
                    <a:cs typeface="Times New Roman" panose="02020603050405020304" pitchFamily="18" charset="0"/>
                    <a:sym typeface="Symbol" panose="05050102010706020507" pitchFamily="18" charset="2"/>
                  </a:rPr>
                  <a:t>not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shatter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because there is not a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r>
                      <a:rPr kumimoji="0" lang="en-CA" altLang="en-US" sz="2400" b="0" i="0" u="none" strike="noStrike" kern="1200" cap="none" spc="0" normalizeH="0" baseline="0" noProof="0" dirty="0" smtClean="0">
                        <a:ln>
                          <a:noFill/>
                        </a:ln>
                        <a:solidFill>
                          <a:srgbClr val="66FF33"/>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that is </a:t>
                </a:r>
                <a14:m>
                  <m:oMath xmlns:m="http://schemas.openxmlformats.org/officeDocument/2006/math">
                    <m:r>
                      <a:rPr kumimoji="0" lang="en-CA" altLang="en-US" sz="2400" b="0" i="0"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1</m:t>
                    </m:r>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for </a:t>
                </a:r>
                <a:r>
                  <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+1 </a:t>
                </a:r>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values of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𝑖</m:t>
                        </m:r>
                      </m:sub>
                    </m:sSub>
                  </m:oMath>
                </a14:m>
                <a:r>
                  <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But if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were any bigger then it would.</a:t>
                </a:r>
                <a:endPar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endParaRPr>
              </a:p>
            </p:txBody>
          </p:sp>
        </mc:Choice>
        <mc:Fallback xmlns="">
          <p:sp>
            <p:nvSpPr>
              <p:cNvPr id="22" name="Rectangle 21">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603294" y="4565362"/>
                <a:ext cx="8540706" cy="2308324"/>
              </a:xfrm>
              <a:prstGeom prst="rect">
                <a:avLst/>
              </a:prstGeom>
              <a:blipFill>
                <a:blip r:embed="rId9"/>
                <a:stretch>
                  <a:fillRect l="-1142" t="-3694" b="-5013"/>
                </a:stretch>
              </a:blipFill>
            </p:spPr>
            <p:txBody>
              <a:bodyPr/>
              <a:lstStyle/>
              <a:p>
                <a:r>
                  <a:rPr lang="en-CA">
                    <a:noFill/>
                  </a:rPr>
                  <a:t> </a:t>
                </a:r>
              </a:p>
            </p:txBody>
          </p:sp>
        </mc:Fallback>
      </mc:AlternateContent>
      <p:sp>
        <p:nvSpPr>
          <p:cNvPr id="3" name="Rectangle 2"/>
          <p:cNvSpPr/>
          <p:nvPr/>
        </p:nvSpPr>
        <p:spPr>
          <a:xfrm>
            <a:off x="-35643" y="3733800"/>
            <a:ext cx="1054712"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a:t>
            </a:r>
            <a:endPar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p:sp>
        <p:nvSpPr>
          <p:cNvPr id="6" name="Rectangle 5"/>
          <p:cNvSpPr/>
          <p:nvPr/>
        </p:nvSpPr>
        <p:spPr>
          <a:xfrm>
            <a:off x="17430" y="4110335"/>
            <a:ext cx="1090363" cy="461665"/>
          </a:xfrm>
          <a:prstGeom prst="rect">
            <a:avLst/>
          </a:prstGeom>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 m</a:t>
            </a:r>
          </a:p>
        </p:txBody>
      </p:sp>
      <p:sp>
        <p:nvSpPr>
          <p:cNvPr id="37" name="Oval 36">
            <a:extLst>
              <a:ext uri="{FF2B5EF4-FFF2-40B4-BE49-F238E27FC236}">
                <a16:creationId xmlns:a16="http://schemas.microsoft.com/office/drawing/2014/main" id="{7EDFA47A-2398-48C9-BB1D-A99FB21A7D5C}"/>
              </a:ext>
            </a:extLst>
          </p:cNvPr>
          <p:cNvSpPr/>
          <p:nvPr/>
        </p:nvSpPr>
        <p:spPr>
          <a:xfrm>
            <a:off x="990600" y="2118480"/>
            <a:ext cx="5229331" cy="1441260"/>
          </a:xfrm>
          <a:prstGeom prst="ellipse">
            <a:avLst/>
          </a:prstGeom>
          <a:ln w="2222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8" name="Rectangle 17">
                <a:extLst>
                  <a:ext uri="{FF2B5EF4-FFF2-40B4-BE49-F238E27FC236}">
                    <a16:creationId xmlns:a16="http://schemas.microsoft.com/office/drawing/2014/main" id="{E6C4C104-A6A7-4463-AECA-43A168AB7922}"/>
                  </a:ext>
                </a:extLst>
              </p:cNvPr>
              <p:cNvSpPr/>
              <p:nvPr/>
            </p:nvSpPr>
            <p:spPr>
              <a:xfrm>
                <a:off x="2298112" y="4893340"/>
                <a:ext cx="8540706" cy="745460"/>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14:m>
                  <m:oMath xmlns:m="http://schemas.openxmlformats.org/officeDocument/2006/math">
                    <m:nary>
                      <m:naryPr>
                        <m:chr m:val="∑"/>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naryPr>
                      <m:sub>
                        <m:r>
                          <m:rPr>
                            <m:brk m:alnAt="23"/>
                          </m:r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𝑖</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=0</m:t>
                        </m:r>
                      </m:sub>
                      <m:sup>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sup>
                      <m:e>
                        <m:d>
                          <m:d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dPr>
                          <m:e>
                            <m:m>
                              <m:mPr>
                                <m:mcs>
                                  <m:mc>
                                    <m:mcPr>
                                      <m:count m:val="1"/>
                                      <m:mcJc m:val="center"/>
                                    </m:mcPr>
                                  </m:mc>
                                </m:mcs>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mPr>
                              <m:mr>
                                <m:e>
                                  <m:r>
                                    <m:rPr>
                                      <m:brk m:alnAt="7"/>
                                    </m:r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e>
                              </m:mr>
                              <m:mr>
                                <m:e>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𝑖</m:t>
                                  </m:r>
                                </m:e>
                              </m:mr>
                            </m:m>
                          </m:e>
                        </m:d>
                      </m:e>
                    </m:nary>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sSup>
                      <m:sSup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m:t>
                                </m:r>
                              </m:num>
                              <m:den>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400" b="0" i="1" u="none" strike="noStrike" kern="1200" cap="none" spc="0" normalizeH="0" baseline="0" noProof="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endParaRPr kumimoji="0" lang="en-US" altLang="en-US" sz="2400" b="0" i="1" u="none" strike="noStrike" kern="1200" cap="none" spc="0" normalizeH="0" baseline="30000" noProof="0" dirty="0">
                  <a:ln>
                    <a:noFill/>
                  </a:ln>
                  <a:solidFill>
                    <a:srgbClr val="FFFFFF"/>
                  </a:solidFill>
                  <a:effectLst/>
                  <a:uLnTx/>
                  <a:uFillTx/>
                  <a:latin typeface="Times New Roman" pitchFamily="18" charset="0"/>
                  <a:ea typeface="+mn-ea"/>
                  <a:cs typeface="Arial" charset="0"/>
                </a:endParaRPr>
              </a:p>
            </p:txBody>
          </p:sp>
        </mc:Choice>
        <mc:Fallback xmlns="">
          <p:sp>
            <p:nvSpPr>
              <p:cNvPr id="18" name="Rectangle 17">
                <a:extLst>
                  <a:ext uri="{FF2B5EF4-FFF2-40B4-BE49-F238E27FC236}">
                    <a16:creationId xmlns:a16="http://schemas.microsoft.com/office/drawing/2014/main" id="{E6C4C104-A6A7-4463-AECA-43A168AB7922}"/>
                  </a:ext>
                </a:extLst>
              </p:cNvPr>
              <p:cNvSpPr>
                <a:spLocks noRot="1" noChangeAspect="1" noMove="1" noResize="1" noEditPoints="1" noAdjustHandles="1" noChangeArrowheads="1" noChangeShapeType="1" noTextEdit="1"/>
              </p:cNvSpPr>
              <p:nvPr/>
            </p:nvSpPr>
            <p:spPr>
              <a:xfrm>
                <a:off x="2298112" y="4893340"/>
                <a:ext cx="8540706" cy="745460"/>
              </a:xfrm>
              <a:prstGeom prst="rect">
                <a:avLst/>
              </a:prstGeom>
              <a:blipFill>
                <a:blip r:embed="rId10"/>
                <a:stretch>
                  <a:fillRect/>
                </a:stretch>
              </a:blipFill>
            </p:spPr>
            <p:txBody>
              <a:bodyPr/>
              <a:lstStyle/>
              <a:p>
                <a:r>
                  <a:rPr lang="en-CA">
                    <a:noFill/>
                  </a:rPr>
                  <a:t> </a:t>
                </a:r>
              </a:p>
            </p:txBody>
          </p:sp>
        </mc:Fallback>
      </mc:AlternateContent>
      <p:sp>
        <p:nvSpPr>
          <p:cNvPr id="16" name="Oval 15">
            <a:extLst>
              <a:ext uri="{FF2B5EF4-FFF2-40B4-BE49-F238E27FC236}">
                <a16:creationId xmlns:a16="http://schemas.microsoft.com/office/drawing/2014/main" id="{7EDFA47A-2398-48C9-BB1D-A99FB21A7D5C}"/>
              </a:ext>
            </a:extLst>
          </p:cNvPr>
          <p:cNvSpPr/>
          <p:nvPr/>
        </p:nvSpPr>
        <p:spPr>
          <a:xfrm>
            <a:off x="5486400" y="152400"/>
            <a:ext cx="3657600" cy="2514600"/>
          </a:xfrm>
          <a:prstGeom prst="ellipse">
            <a:avLst/>
          </a:prstGeom>
          <a:ln w="22225">
            <a:solidFill>
              <a:srgbClr val="FF0000"/>
            </a:solidFill>
          </a:ln>
        </p:spPr>
        <p:txBody>
          <a:bodyPr wrap="square" rtlCol="0" anchor="ctr">
            <a:sp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32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p:txBody>
      </p:sp>
      <p:sp>
        <p:nvSpPr>
          <p:cNvPr id="17" name="Rectangle 63">
            <a:extLst>
              <a:ext uri="{FF2B5EF4-FFF2-40B4-BE49-F238E27FC236}">
                <a16:creationId xmlns:a16="http://schemas.microsoft.com/office/drawing/2014/main" id="{B20B8318-F0E5-4A92-8108-5B3963DB9880}"/>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7139946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22">
                                            <p:txEl>
                                              <p:pRg st="3" end="3"/>
                                            </p:txEl>
                                          </p:spTgt>
                                        </p:tgtEl>
                                        <p:attrNameLst>
                                          <p:attrName>style.visibility</p:attrName>
                                        </p:attrNameLst>
                                      </p:cBhvr>
                                      <p:to>
                                        <p:strVal val="visible"/>
                                      </p:to>
                                    </p:set>
                                    <p:anim calcmode="lin" valueType="num">
                                      <p:cBhvr additive="base">
                                        <p:cTn id="7" dur="500" fill="hold"/>
                                        <p:tgtEl>
                                          <p:spTgt spid="22">
                                            <p:txEl>
                                              <p:pRg st="3" end="3"/>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2">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22">
                                            <p:txEl>
                                              <p:pRg st="4" end="4"/>
                                            </p:txEl>
                                          </p:spTgt>
                                        </p:tgtEl>
                                        <p:attrNameLst>
                                          <p:attrName>style.visibility</p:attrName>
                                        </p:attrNameLst>
                                      </p:cBhvr>
                                      <p:to>
                                        <p:strVal val="visible"/>
                                      </p:to>
                                    </p:set>
                                    <p:anim calcmode="lin" valueType="num">
                                      <p:cBhvr additive="base">
                                        <p:cTn id="13" dur="500" fill="hold"/>
                                        <p:tgtEl>
                                          <p:spTgt spid="22">
                                            <p:txEl>
                                              <p:pRg st="4" end="4"/>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2">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22">
                                            <p:txEl>
                                              <p:pRg st="5" end="5"/>
                                            </p:txEl>
                                          </p:spTgt>
                                        </p:tgtEl>
                                        <p:attrNameLst>
                                          <p:attrName>style.visibility</p:attrName>
                                        </p:attrNameLst>
                                      </p:cBhvr>
                                      <p:to>
                                        <p:strVal val="visible"/>
                                      </p:to>
                                    </p:set>
                                    <p:anim calcmode="lin" valueType="num">
                                      <p:cBhvr additive="base">
                                        <p:cTn id="19" dur="500" fill="hold"/>
                                        <p:tgtEl>
                                          <p:spTgt spid="22">
                                            <p:txEl>
                                              <p:pRg st="5" end="5"/>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22">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ppt_x"/>
                                          </p:val>
                                        </p:tav>
                                        <p:tav tm="100000">
                                          <p:val>
                                            <p:strVal val="#ppt_x"/>
                                          </p:val>
                                        </p:tav>
                                      </p:tavLst>
                                    </p:anim>
                                    <p:anim calcmode="lin" valueType="num">
                                      <p:cBhvr additive="base">
                                        <p:cTn id="26" dur="500" fill="hold"/>
                                        <p:tgtEl>
                                          <p:spTgt spid="16"/>
                                        </p:tgtEl>
                                        <p:attrNameLst>
                                          <p:attrName>ppt_y</p:attrName>
                                        </p:attrNameLst>
                                      </p:cBhvr>
                                      <p:tavLst>
                                        <p:tav tm="0">
                                          <p:val>
                                            <p:strVal val="1+#ppt_h/2"/>
                                          </p:val>
                                        </p:tav>
                                        <p:tav tm="100000">
                                          <p:val>
                                            <p:strVal val="#ppt_y"/>
                                          </p:val>
                                        </p:tav>
                                      </p:tavLst>
                                    </p:anim>
                                  </p:childTnLst>
                                </p:cTn>
                              </p:par>
                              <p:par>
                                <p:cTn id="27" presetID="1" presetClass="exit" presetSubtype="0" fill="hold" grpId="0" nodeType="withEffect">
                                  <p:stCondLst>
                                    <p:cond delay="0"/>
                                  </p:stCondLst>
                                  <p:childTnLst>
                                    <p:set>
                                      <p:cBhvr>
                                        <p:cTn id="28" dur="1" fill="hold">
                                          <p:stCondLst>
                                            <p:cond delay="0"/>
                                          </p:stCondLst>
                                        </p:cTn>
                                        <p:tgtEl>
                                          <p:spTgt spid="3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animBg="1"/>
      <p:bldP spid="16" grpId="0" animBg="1"/>
    </p:bldLst>
  </p:timing>
</p:sld>
</file>

<file path=ppt/slides/slide6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Text Box 33"/>
          <p:cNvSpPr txBox="1">
            <a:spLocks noChangeArrowheads="1"/>
          </p:cNvSpPr>
          <p:nvPr/>
        </p:nvSpPr>
        <p:spPr bwMode="auto">
          <a:xfrm>
            <a:off x="103239" y="452021"/>
            <a:ext cx="10100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CA" sz="2800" b="0" i="0"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Lemma </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(Sauer-</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Shelah</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sz="2800" b="0" i="1" u="none" strike="noStrike" kern="1200" cap="none" spc="0" normalizeH="0" baseline="0" noProof="0" dirty="0" err="1">
                <a:ln>
                  <a:noFill/>
                </a:ln>
                <a:solidFill>
                  <a:srgbClr val="FFFF00"/>
                </a:solidFill>
                <a:effectLst/>
                <a:uLnTx/>
                <a:uFillTx/>
                <a:latin typeface="Times New Roman" panose="02020603050405020304" pitchFamily="18" charset="0"/>
                <a:ea typeface="+mn-ea"/>
                <a:cs typeface="Times New Roman" panose="02020603050405020304" pitchFamily="18" charset="0"/>
              </a:rPr>
              <a:t>Perles</a:t>
            </a:r>
            <a:r>
              <a:rPr kumimoji="0" lang="en-CA" sz="2800" b="0" i="1" u="none" strike="noStrike" kern="1200" cap="none" spc="0" normalizeH="0" baseline="0" noProof="0" dirty="0">
                <a:ln>
                  <a:noFill/>
                </a:ln>
                <a:solidFill>
                  <a:srgbClr val="FFFF00"/>
                </a:solidFill>
                <a:effectLst/>
                <a:uLnTx/>
                <a:uFillTx/>
                <a:latin typeface="Times New Roman" panose="02020603050405020304" pitchFamily="18" charset="0"/>
                <a:ea typeface="+mn-ea"/>
                <a:cs typeface="Times New Roman" panose="02020603050405020304" pitchFamily="18" charset="0"/>
              </a:rPr>
              <a:t>)</a:t>
            </a:r>
            <a:r>
              <a:rPr kumimoji="0" lang="en-CA"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endParaRPr kumimoji="0" lang="en-US" altLang="en-US" sz="28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AlternateContent xmlns:mc="http://schemas.openxmlformats.org/markup-compatibility/2006" xmlns:a14="http://schemas.microsoft.com/office/drawing/2010/main">
        <mc:Choice Requires="a14">
          <p:sp>
            <p:nvSpPr>
              <p:cNvPr id="25" name="Rectangle 24"/>
              <p:cNvSpPr/>
              <p:nvPr/>
            </p:nvSpPr>
            <p:spPr>
              <a:xfrm>
                <a:off x="304800" y="926242"/>
                <a:ext cx="5419208" cy="461665"/>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Complexity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Machines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p>
            </p:txBody>
          </p:sp>
        </mc:Choice>
        <mc:Fallback xmlns="">
          <p:sp>
            <p:nvSpPr>
              <p:cNvPr id="25" name="Rectangle 24"/>
              <p:cNvSpPr>
                <a:spLocks noRot="1" noChangeAspect="1" noMove="1" noResize="1" noEditPoints="1" noAdjustHandles="1" noChangeArrowheads="1" noChangeShapeType="1" noTextEdit="1"/>
              </p:cNvSpPr>
              <p:nvPr/>
            </p:nvSpPr>
            <p:spPr>
              <a:xfrm>
                <a:off x="304800" y="926242"/>
                <a:ext cx="5419208" cy="461665"/>
              </a:xfrm>
              <a:prstGeom prst="rect">
                <a:avLst/>
              </a:prstGeom>
              <a:blipFill>
                <a:blip r:embed="rId3"/>
                <a:stretch>
                  <a:fillRect t="-10526" b="-28947"/>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0" name="Rectangle 9"/>
              <p:cNvSpPr/>
              <p:nvPr/>
            </p:nvSpPr>
            <p:spPr>
              <a:xfrm>
                <a:off x="524392" y="1280326"/>
                <a:ext cx="8086208" cy="1938992"/>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VC-Dimension</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maximum size </a:t>
                </a:r>
                <a:r>
                  <a:rPr kumimoji="0" lang="en-CA" altLang="en-US" sz="2400" b="0" i="1"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of training data</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of the </a:t>
                </a:r>
                <a:r>
                  <a:rPr kumimoji="0" lang="en-CA" altLang="en-US"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2</a:t>
                </a:r>
                <a:r>
                  <a:rPr kumimoji="0" lang="en-CA" altLang="en-US" sz="2400" b="0" i="1" u="none" strike="noStrike" kern="1200" cap="none" spc="0" normalizeH="0" baseline="3000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m</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answers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𝑦</m:t>
                        </m:r>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 </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endParaRPr>
              </a:p>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 a machine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producing them.</a:t>
                </a:r>
              </a:p>
            </p:txBody>
          </p:sp>
        </mc:Choice>
        <mc:Fallback xmlns="">
          <p:sp>
            <p:nvSpPr>
              <p:cNvPr id="10" name="Rectangle 9"/>
              <p:cNvSpPr>
                <a:spLocks noRot="1" noChangeAspect="1" noMove="1" noResize="1" noEditPoints="1" noAdjustHandles="1" noChangeArrowheads="1" noChangeShapeType="1" noTextEdit="1"/>
              </p:cNvSpPr>
              <p:nvPr/>
            </p:nvSpPr>
            <p:spPr>
              <a:xfrm>
                <a:off x="524392" y="1280326"/>
                <a:ext cx="8086208" cy="1938992"/>
              </a:xfrm>
              <a:prstGeom prst="rect">
                <a:avLst/>
              </a:prstGeom>
              <a:blipFill>
                <a:blip r:embed="rId4"/>
                <a:stretch>
                  <a:fillRect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 name="Rectangle 7"/>
              <p:cNvSpPr/>
              <p:nvPr/>
            </p:nvSpPr>
            <p:spPr>
              <a:xfrm>
                <a:off x="5867400" y="2521803"/>
                <a:ext cx="3200399" cy="830997"/>
              </a:xfrm>
              <a:prstGeom prst="rect">
                <a:avLst/>
              </a:prstGeom>
            </p:spPr>
            <p:txBody>
              <a:bodyPr wrap="square">
                <a:spAutoFit/>
              </a:bodyPr>
              <a:lstStyle/>
              <a:p>
                <a:pPr marL="28575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We say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shatters</a:t>
                </a:r>
                <a:b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br>
                <a:r>
                  <a:rPr kumimoji="0" lang="en-CA" altLang="en-US" sz="2400" b="0" i="0" u="none" strike="noStrike" kern="1200" cap="none" spc="0" normalizeH="0" baseline="0" noProof="0" dirty="0">
                    <a:ln>
                      <a:noFill/>
                    </a:ln>
                    <a:solidFill>
                      <a:srgbClr val="FFFF00"/>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smtClean="0">
                            <a:ln>
                              <a:noFill/>
                            </a:ln>
                            <a:solidFill>
                              <a:srgbClr val="FF00FF"/>
                            </a:solidFill>
                            <a:effectLst/>
                            <a:uLnTx/>
                            <a:uFillTx/>
                            <a:latin typeface="Cambria Math" panose="02040503050406030204" pitchFamily="18" charset="0"/>
                            <a:ea typeface="+mn-ea"/>
                            <a:sym typeface="Symbol" panose="05050102010706020507" pitchFamily="18" charset="2"/>
                          </a:rPr>
                          <m:t>𝑚</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p>
            </p:txBody>
          </p:sp>
        </mc:Choice>
        <mc:Fallback xmlns="">
          <p:sp>
            <p:nvSpPr>
              <p:cNvPr id="8" name="Rectangle 7"/>
              <p:cNvSpPr>
                <a:spLocks noRot="1" noChangeAspect="1" noMove="1" noResize="1" noEditPoints="1" noAdjustHandles="1" noChangeArrowheads="1" noChangeShapeType="1" noTextEdit="1"/>
              </p:cNvSpPr>
              <p:nvPr/>
            </p:nvSpPr>
            <p:spPr>
              <a:xfrm>
                <a:off x="5867400" y="2521803"/>
                <a:ext cx="3200399" cy="830997"/>
              </a:xfrm>
              <a:prstGeom prst="rect">
                <a:avLst/>
              </a:prstGeom>
              <a:blipFill>
                <a:blip r:embed="rId5"/>
                <a:stretch>
                  <a:fillRect t="-5882" r="-2481" b="-161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Rectangle 23"/>
              <p:cNvSpPr/>
              <p:nvPr/>
            </p:nvSpPr>
            <p:spPr>
              <a:xfrm>
                <a:off x="5943600" y="457200"/>
                <a:ext cx="4572000" cy="1938992"/>
              </a:xfrm>
              <a:prstGeom prst="rect">
                <a:avLst/>
              </a:prstGeom>
            </p:spPr>
            <p:txBody>
              <a:bodyPr>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Claim:</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Ever</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y such set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is small.</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Instead: Construct one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such set and argue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it cant be bigger.</a:t>
                </a:r>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24" name="Rectangle 23"/>
              <p:cNvSpPr>
                <a:spLocks noRot="1" noChangeAspect="1" noMove="1" noResize="1" noEditPoints="1" noAdjustHandles="1" noChangeArrowheads="1" noChangeShapeType="1" noTextEdit="1"/>
              </p:cNvSpPr>
              <p:nvPr/>
            </p:nvSpPr>
            <p:spPr>
              <a:xfrm>
                <a:off x="5943600" y="457200"/>
                <a:ext cx="4572000" cy="1938992"/>
              </a:xfrm>
              <a:prstGeom prst="rect">
                <a:avLst/>
              </a:prstGeom>
              <a:blipFill>
                <a:blip r:embed="rId6"/>
                <a:stretch>
                  <a:fillRect l="-2000" t="-2516" b="-6289"/>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5" name="Rectangle 14"/>
              <p:cNvSpPr/>
              <p:nvPr/>
            </p:nvSpPr>
            <p:spPr>
              <a:xfrm>
                <a:off x="838200" y="3962400"/>
                <a:ext cx="7239000" cy="1426609"/>
              </a:xfrm>
              <a:prstGeom prst="rect">
                <a:avLst/>
              </a:prstGeom>
            </p:spPr>
            <p:txBody>
              <a:bodyPr wrap="squar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Lemma </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(Sauer-</a:t>
                </a:r>
                <a:r>
                  <a:rPr kumimoji="0" lang="en-CA" sz="2400" b="0" i="1"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Shelah</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r>
                  <a:rPr kumimoji="0" lang="en-CA" sz="2400" b="0" i="1" u="none" strike="noStrike" kern="1200" cap="none" spc="0" normalizeH="0" baseline="0" noProof="0" dirty="0" err="1">
                    <a:ln>
                      <a:noFill/>
                    </a:ln>
                    <a:solidFill>
                      <a:srgbClr val="FFFFFF"/>
                    </a:solidFill>
                    <a:effectLst/>
                    <a:uLnTx/>
                    <a:uFillTx/>
                    <a:latin typeface="Times New Roman" pitchFamily="18" charset="0"/>
                    <a:ea typeface="+mn-ea"/>
                    <a:cs typeface="Times New Roman" panose="02020603050405020304" pitchFamily="18" charset="0"/>
                  </a:rPr>
                  <a:t>Perles</a:t>
                </a:r>
                <a:r>
                  <a:rPr kumimoji="0" lang="en-CA" sz="2400" b="0" i="1"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If </a:t>
                </a:r>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66FF33"/>
                    </a:solidFill>
                    <a:effectLst/>
                    <a:uLnTx/>
                    <a:uFillTx/>
                    <a:latin typeface="Times New Roman" pitchFamily="18" charset="0"/>
                    <a:ea typeface="+mn-ea"/>
                    <a:cs typeface="Times New Roman" panose="02020603050405020304" pitchFamily="18" charset="0"/>
                    <a:sym typeface="Symbol" panose="05050102010706020507" pitchFamily="18" charset="2"/>
                  </a:rPr>
                  <a:t>}</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sym typeface="Symbol" panose="05050102010706020507" pitchFamily="18" charset="2"/>
                  </a:rPr>
                  <a:t> shatters no set </a:t>
                </a:r>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r>
                      <a:rPr kumimoji="0" lang="en-CA" altLang="en-US" sz="2400" b="0" i="0"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 </m:t>
                    </m:r>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2</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cs typeface="Times New Roman" panose="02020603050405020304" pitchFamily="18" charset="0"/>
                        <a:sym typeface="Symbol" panose="05050102010706020507" pitchFamily="18" charset="2"/>
                      </a:rPr>
                      <m:t> </m:t>
                    </m:r>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a:t>
                </a:r>
                <a14:m>
                  <m:oMath xmlns:m="http://schemas.openxmlformats.org/officeDocument/2006/math">
                    <m:sSub>
                      <m:sSubPr>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sSubPr>
                      <m:e>
                        <m:acc>
                          <m:accPr>
                            <m:chr m:val="⃗"/>
                            <m:ctrlPr>
                              <a:rPr kumimoji="0" lang="en-US"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𝑥</m:t>
                            </m:r>
                          </m:e>
                        </m:acc>
                      </m:e>
                      <m:sub>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𝑚</m:t>
                        </m:r>
                        <m:r>
                          <a:rPr kumimoji="0" lang="en-CA" altLang="en-US" sz="2400" b="0" i="1" u="none" strike="noStrike" kern="1200" cap="none" spc="0" normalizeH="0" baseline="0" noProof="0" dirty="0">
                            <a:ln>
                              <a:noFill/>
                            </a:ln>
                            <a:solidFill>
                              <a:srgbClr val="FF00FF"/>
                            </a:solidFill>
                            <a:effectLst/>
                            <a:uLnTx/>
                            <a:uFillTx/>
                            <a:latin typeface="Cambria Math" panose="02040503050406030204" pitchFamily="18" charset="0"/>
                            <a:ea typeface="+mn-ea"/>
                            <a:sym typeface="Symbol" panose="05050102010706020507" pitchFamily="18" charset="2"/>
                          </a:rPr>
                          <m:t>+1</m:t>
                        </m:r>
                      </m:sub>
                    </m:sSub>
                  </m:oMath>
                </a14:m>
                <a:r>
                  <a:rPr kumimoji="0" lang="en-US" altLang="en-US" sz="2400" b="0" i="0" u="none" strike="noStrike" kern="1200" cap="none" spc="0" normalizeH="0" baseline="0" noProof="0" dirty="0">
                    <a:ln>
                      <a:noFill/>
                    </a:ln>
                    <a:solidFill>
                      <a:srgbClr val="FF00FF"/>
                    </a:solidFill>
                    <a:effectLst/>
                    <a:uLnTx/>
                    <a:uFillTx/>
                    <a:latin typeface="Times New Roman" pitchFamily="18" charset="0"/>
                    <a:ea typeface="+mn-ea"/>
                    <a:cs typeface="Times New Roman" panose="02020603050405020304" pitchFamily="18" charset="0"/>
                    <a:sym typeface="Symbol" panose="05050102010706020507" pitchFamily="18" charset="2"/>
                  </a:rPr>
                  <a:t> }</a:t>
                </a:r>
                <a:r>
                  <a:rPr kumimoji="0" lang="en-CA" sz="2400" b="0" i="0" u="none" strike="noStrike" kern="1200" cap="none" spc="0" normalizeH="0" baseline="0" noProof="0" dirty="0">
                    <a:ln>
                      <a:noFill/>
                    </a:ln>
                    <a:solidFill>
                      <a:srgbClr val="FFFFFF"/>
                    </a:solidFill>
                    <a:effectLst/>
                    <a:uLnTx/>
                    <a:uFillTx/>
                    <a:latin typeface="Times New Roman" pitchFamily="18" charset="0"/>
                    <a:ea typeface="+mn-ea"/>
                    <a:cs typeface="Times New Roman" panose="02020603050405020304" pitchFamily="18"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then |{</a:t>
                </a:r>
                <a14:m>
                  <m:oMath xmlns:m="http://schemas.openxmlformats.org/officeDocument/2006/math">
                    <m:sSub>
                      <m:sSubPr>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sSub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𝑀</m:t>
                        </m:r>
                      </m:e>
                      <m:sub>
                        <m:acc>
                          <m:accPr>
                            <m:chr m:val="⃗"/>
                            <m:ctrlPr>
                              <a:rPr kumimoji="0" lang="en-US"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ctrlPr>
                          </m:accPr>
                          <m:e>
                            <m:r>
                              <a:rPr kumimoji="0" lang="en-CA" altLang="en-US" sz="2400" b="0" i="1" u="none" strike="noStrike" kern="1200" cap="none" spc="0" normalizeH="0" baseline="0" noProof="0" dirty="0">
                                <a:ln>
                                  <a:noFill/>
                                </a:ln>
                                <a:solidFill>
                                  <a:srgbClr val="66FF33"/>
                                </a:solidFill>
                                <a:effectLst/>
                                <a:uLnTx/>
                                <a:uFillTx/>
                                <a:latin typeface="Cambria Math" panose="02040503050406030204" pitchFamily="18" charset="0"/>
                                <a:ea typeface="+mn-ea"/>
                                <a:sym typeface="Symbol" panose="05050102010706020507" pitchFamily="18" charset="2"/>
                              </a:rPr>
                              <m:t>𝑤</m:t>
                            </m:r>
                          </m:e>
                        </m:acc>
                      </m:sub>
                    </m:sSub>
                  </m:oMath>
                </a14:m>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a:t>
                </a:r>
                <a:r>
                  <a:rPr kumimoji="0" lang="en-CA" altLang="en-US" sz="2400" b="0" i="1" u="none" strike="noStrike" kern="1200" cap="none" spc="0" normalizeH="0" baseline="-25000" noProof="0" dirty="0">
                    <a:ln>
                      <a:noFill/>
                    </a:ln>
                    <a:solidFill>
                      <a:srgbClr val="FFFFFF"/>
                    </a:solidFill>
                    <a:effectLst/>
                    <a:uLnTx/>
                    <a:uFillTx/>
                    <a:latin typeface="Times New Roman" pitchFamily="18" charset="0"/>
                    <a:ea typeface="+mn-ea"/>
                    <a:cs typeface="Arial" charset="0"/>
                  </a:rPr>
                  <a:t>S</a:t>
                </a: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sym typeface="Symbol" panose="05050102010706020507" pitchFamily="18" charset="2"/>
                  </a:rPr>
                  <a:t>}|   </a:t>
                </a:r>
                <a14:m>
                  <m:oMath xmlns:m="http://schemas.openxmlformats.org/officeDocument/2006/math">
                    <m:sSup>
                      <m:sSup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sSupPr>
                      <m:e>
                        <m:d>
                          <m:d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dPr>
                          <m:e>
                            <m:f>
                              <m:fPr>
                                <m:ctrlP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ctrlPr>
                              </m:fPr>
                              <m:num>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𝑒</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𝑆</m:t>
                                </m:r>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m:t>
                                </m:r>
                              </m:num>
                              <m:den>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den>
                            </m:f>
                          </m:e>
                        </m:d>
                      </m:e>
                      <m:sup>
                        <m:r>
                          <a:rPr kumimoji="0" lang="en-CA" altLang="en-US" sz="2400" b="0" i="1" u="none" strike="noStrike" kern="1200" cap="none" spc="0" normalizeH="0" baseline="0" noProof="0" smtClean="0">
                            <a:ln>
                              <a:noFill/>
                            </a:ln>
                            <a:solidFill>
                              <a:srgbClr val="FFFFFF"/>
                            </a:solidFill>
                            <a:effectLst/>
                            <a:uLnTx/>
                            <a:uFillTx/>
                            <a:latin typeface="Cambria Math" panose="02040503050406030204" pitchFamily="18" charset="0"/>
                            <a:ea typeface="+mn-ea"/>
                            <a:sym typeface="Symbol" panose="05050102010706020507" pitchFamily="18" charset="2"/>
                          </a:rPr>
                          <m:t>𝑚</m:t>
                        </m:r>
                      </m:sup>
                    </m:sSup>
                  </m:oMath>
                </a14:m>
                <a:endParaRPr kumimoji="0" lang="en-US"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endParaRPr>
              </a:p>
            </p:txBody>
          </p:sp>
        </mc:Choice>
        <mc:Fallback xmlns="">
          <p:sp>
            <p:nvSpPr>
              <p:cNvPr id="15" name="Rectangle 14"/>
              <p:cNvSpPr>
                <a:spLocks noRot="1" noChangeAspect="1" noMove="1" noResize="1" noEditPoints="1" noAdjustHandles="1" noChangeArrowheads="1" noChangeShapeType="1" noTextEdit="1"/>
              </p:cNvSpPr>
              <p:nvPr/>
            </p:nvSpPr>
            <p:spPr>
              <a:xfrm>
                <a:off x="838200" y="3962400"/>
                <a:ext cx="7239000" cy="1426609"/>
              </a:xfrm>
              <a:prstGeom prst="rect">
                <a:avLst/>
              </a:prstGeom>
              <a:blipFill>
                <a:blip r:embed="rId7"/>
                <a:stretch>
                  <a:fillRect l="-1348" t="-3419" b="-2564"/>
                </a:stretch>
              </a:blipFill>
            </p:spPr>
            <p:txBody>
              <a:bodyPr/>
              <a:lstStyle/>
              <a:p>
                <a:r>
                  <a:rPr lang="en-CA">
                    <a:noFill/>
                  </a:rPr>
                  <a:t> </a:t>
                </a:r>
              </a:p>
            </p:txBody>
          </p:sp>
        </mc:Fallback>
      </mc:AlternateContent>
      <p:sp>
        <p:nvSpPr>
          <p:cNvPr id="16" name="Text Box 33"/>
          <p:cNvSpPr txBox="1">
            <a:spLocks noChangeArrowheads="1"/>
          </p:cNvSpPr>
          <p:nvPr/>
        </p:nvSpPr>
        <p:spPr bwMode="auto">
          <a:xfrm>
            <a:off x="304800" y="5522893"/>
            <a:ext cx="64770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Hard Proof </a:t>
            </a:r>
            <a:b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br>
            <a:r>
              <a:rPr kumimoji="0" lang="en-CA" altLang="en-US" sz="2400" b="0" i="0" u="none" strike="noStrike" kern="1200" cap="none" spc="0" normalizeH="0" baseline="0" noProof="0" dirty="0">
                <a:ln>
                  <a:noFill/>
                </a:ln>
                <a:solidFill>
                  <a:srgbClr val="FFFFFF"/>
                </a:solidFill>
                <a:effectLst/>
                <a:uLnTx/>
                <a:uFillTx/>
                <a:latin typeface="Times New Roman" pitchFamily="18" charset="0"/>
                <a:ea typeface="+mn-ea"/>
                <a:cs typeface="Arial" charset="0"/>
              </a:rPr>
              <a:t>(But the extreme example gave some intuition)</a:t>
            </a:r>
            <a:endParaRPr kumimoji="0" lang="en-US" altLang="en-US" sz="2400" b="0" i="1" u="none" strike="noStrike" kern="1200" cap="none" spc="0" normalizeH="0" baseline="0" noProof="0" dirty="0">
              <a:ln>
                <a:noFill/>
              </a:ln>
              <a:solidFill>
                <a:srgbClr val="FF00FF"/>
              </a:solidFill>
              <a:effectLst/>
              <a:uLnTx/>
              <a:uFillTx/>
              <a:latin typeface="Times New Roman" pitchFamily="18" charset="0"/>
              <a:ea typeface="+mn-ea"/>
              <a:cs typeface="Arial" charset="0"/>
            </a:endParaRPr>
          </a:p>
        </p:txBody>
      </p:sp>
      <p:sp>
        <p:nvSpPr>
          <p:cNvPr id="11" name="Rectangle 63">
            <a:extLst>
              <a:ext uri="{FF2B5EF4-FFF2-40B4-BE49-F238E27FC236}">
                <a16:creationId xmlns:a16="http://schemas.microsoft.com/office/drawing/2014/main" id="{8AC58684-53E7-42A0-9D9A-E6AC5A6F0492}"/>
              </a:ext>
            </a:extLst>
          </p:cNvPr>
          <p:cNvSpPr>
            <a:spLocks noChangeArrowheads="1"/>
          </p:cNvSpPr>
          <p:nvPr/>
        </p:nvSpPr>
        <p:spPr bwMode="auto">
          <a:xfrm>
            <a:off x="381000" y="-304800"/>
            <a:ext cx="8610600" cy="1143000"/>
          </a:xfrm>
          <a:prstGeom prst="rect">
            <a:avLst/>
          </a:prstGeom>
          <a:noFill/>
          <a:ln w="9525">
            <a:noFill/>
            <a:miter lim="800000"/>
            <a:headEnd/>
            <a:tailEnd/>
          </a:ln>
          <a:effectLst/>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Rounded MT Bold" pitchFamily="34" charset="0"/>
                <a:ea typeface="+mn-ea"/>
                <a:cs typeface="Arial" charset="0"/>
              </a:rPr>
              <a:t>Generalizing from Training Data (VC-Dimension) </a:t>
            </a:r>
            <a:r>
              <a:rPr kumimoji="0" lang="en-US" sz="2400" b="1" i="0" u="none" strike="noStrike" kern="1200" cap="none" spc="0" normalizeH="0" baseline="0" noProof="0" dirty="0">
                <a:ln>
                  <a:noFill/>
                </a:ln>
                <a:solidFill>
                  <a:srgbClr val="FF0000"/>
                </a:solidFill>
                <a:effectLst>
                  <a:outerShdw blurRad="38100" dist="38100" dir="2700000" algn="tl">
                    <a:srgbClr val="000000"/>
                  </a:outerShdw>
                </a:effectLst>
                <a:uLnTx/>
                <a:uFillTx/>
                <a:latin typeface="Arial Rounded MT Bold" pitchFamily="34" charset="0"/>
                <a:ea typeface="+mn-ea"/>
                <a:cs typeface="Arial" charset="0"/>
              </a:rPr>
              <a:t>(Harder)</a:t>
            </a:r>
          </a:p>
        </p:txBody>
      </p:sp>
    </p:spTree>
    <p:extLst>
      <p:ext uri="{BB962C8B-B14F-4D97-AF65-F5344CB8AC3E}">
        <p14:creationId xmlns:p14="http://schemas.microsoft.com/office/powerpoint/2010/main" val="2357014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 calcmode="lin" valueType="num">
                                      <p:cBhvr additive="base">
                                        <p:cTn id="7" dur="500" fill="hold"/>
                                        <p:tgtEl>
                                          <p:spTgt spid="1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5">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5">
                                            <p:txEl>
                                              <p:pRg st="1" end="1"/>
                                            </p:txEl>
                                          </p:spTgt>
                                        </p:tgtEl>
                                        <p:attrNameLst>
                                          <p:attrName>style.visibility</p:attrName>
                                        </p:attrNameLst>
                                      </p:cBhvr>
                                      <p:to>
                                        <p:strVal val="visible"/>
                                      </p:to>
                                    </p:set>
                                    <p:anim calcmode="lin" valueType="num">
                                      <p:cBhvr additive="base">
                                        <p:cTn id="13" dur="500" fill="hold"/>
                                        <p:tgtEl>
                                          <p:spTgt spid="15">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5">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5">
                                            <p:txEl>
                                              <p:pRg st="2" end="2"/>
                                            </p:txEl>
                                          </p:spTgt>
                                        </p:tgtEl>
                                        <p:attrNameLst>
                                          <p:attrName>style.visibility</p:attrName>
                                        </p:attrNameLst>
                                      </p:cBhvr>
                                      <p:to>
                                        <p:strVal val="visible"/>
                                      </p:to>
                                    </p:set>
                                    <p:anim calcmode="lin" valueType="num">
                                      <p:cBhvr additive="base">
                                        <p:cTn id="19" dur="500" fill="hold"/>
                                        <p:tgtEl>
                                          <p:spTgt spid="15">
                                            <p:txEl>
                                              <p:pRg st="2" end="2"/>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1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additive="base">
                                        <p:cTn id="25" dur="500" fill="hold"/>
                                        <p:tgtEl>
                                          <p:spTgt spid="16"/>
                                        </p:tgtEl>
                                        <p:attrNameLst>
                                          <p:attrName>ppt_x</p:attrName>
                                        </p:attrNameLst>
                                      </p:cBhvr>
                                      <p:tavLst>
                                        <p:tav tm="0">
                                          <p:val>
                                            <p:strVal val="0-#ppt_w/2"/>
                                          </p:val>
                                        </p:tav>
                                        <p:tav tm="100000">
                                          <p:val>
                                            <p:strVal val="#ppt_x"/>
                                          </p:val>
                                        </p:tav>
                                      </p:tavLst>
                                    </p:anim>
                                    <p:anim calcmode="lin" valueType="num">
                                      <p:cBhvr additive="base">
                                        <p:cTn id="26" dur="500" fill="hold"/>
                                        <p:tgtEl>
                                          <p:spTgt spid="1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Lst>
  </p:timing>
</p:sld>
</file>

<file path=ppt/slides/slide6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536FFB7-B774-45F3-9E12-8E5466769F4D}"/>
              </a:ext>
            </a:extLst>
          </p:cNvPr>
          <p:cNvSpPr>
            <a:spLocks noGrp="1"/>
          </p:cNvSpPr>
          <p:nvPr>
            <p:ph type="title"/>
          </p:nvPr>
        </p:nvSpPr>
        <p:spPr>
          <a:xfrm>
            <a:off x="685800" y="-116541"/>
            <a:ext cx="7772400" cy="1143000"/>
          </a:xfrm>
        </p:spPr>
        <p:txBody>
          <a:bodyPr/>
          <a:lstStyle/>
          <a:p>
            <a:r>
              <a:rPr lang="en-US" dirty="0"/>
              <a:t>Ethics</a:t>
            </a:r>
          </a:p>
        </p:txBody>
      </p:sp>
      <p:sp>
        <p:nvSpPr>
          <p:cNvPr id="3" name="Content Placeholder 2">
            <a:extLst>
              <a:ext uri="{FF2B5EF4-FFF2-40B4-BE49-F238E27FC236}">
                <a16:creationId xmlns:a16="http://schemas.microsoft.com/office/drawing/2014/main" id="{A9E967AF-BF17-4EE9-92B7-8AC9E9D8D317}"/>
              </a:ext>
            </a:extLst>
          </p:cNvPr>
          <p:cNvSpPr>
            <a:spLocks noGrp="1"/>
          </p:cNvSpPr>
          <p:nvPr>
            <p:ph idx="1"/>
          </p:nvPr>
        </p:nvSpPr>
        <p:spPr>
          <a:xfrm>
            <a:off x="533400" y="838200"/>
            <a:ext cx="8077200" cy="4114800"/>
          </a:xfrm>
        </p:spPr>
        <p:txBody>
          <a:bodyPr/>
          <a:lstStyle/>
          <a:p>
            <a:pPr marL="0" lvl="0" indent="0">
              <a:spcBef>
                <a:spcPct val="0"/>
              </a:spcBef>
              <a:tabLst/>
            </a:pPr>
            <a:r>
              <a:rPr lang="en-US" altLang="en-US" sz="2400" dirty="0">
                <a:solidFill>
                  <a:srgbClr val="D5D5D5"/>
                </a:solidFill>
                <a:effectLst/>
                <a:latin typeface="Times New Roman" panose="02020603050405020304" pitchFamily="18" charset="0"/>
                <a:cs typeface="Times New Roman" panose="02020603050405020304" pitchFamily="18" charset="0"/>
              </a:rPr>
              <a:t>9. Imagine you have designed a machine learning system for a bank. The system uses an artificial neural network to decide whether to approve mortgages based on client income, banking and credit history, and some demographic data such as </a:t>
            </a:r>
            <a:r>
              <a:rPr lang="en-US" altLang="en-US" sz="2400" dirty="0">
                <a:solidFill>
                  <a:srgbClr val="FF0000"/>
                </a:solidFill>
                <a:effectLst/>
                <a:latin typeface="Times New Roman" panose="02020603050405020304" pitchFamily="18" charset="0"/>
                <a:cs typeface="Times New Roman" panose="02020603050405020304" pitchFamily="18" charset="0"/>
              </a:rPr>
              <a:t>gender, ethnic background and age. </a:t>
            </a:r>
            <a:r>
              <a:rPr lang="en-US" altLang="en-US" sz="2400" dirty="0">
                <a:solidFill>
                  <a:srgbClr val="D5D5D5"/>
                </a:solidFill>
                <a:effectLst/>
                <a:latin typeface="Times New Roman" panose="02020603050405020304" pitchFamily="18" charset="0"/>
                <a:cs typeface="Times New Roman" panose="02020603050405020304" pitchFamily="18" charset="0"/>
              </a:rPr>
              <a:t>The network has many layers and over 2 million parameters (weights). A client is asking you </a:t>
            </a:r>
            <a:r>
              <a:rPr lang="en-US" altLang="en-US" sz="2400" dirty="0">
                <a:solidFill>
                  <a:srgbClr val="FF0000"/>
                </a:solidFill>
                <a:effectLst/>
                <a:latin typeface="Times New Roman" panose="02020603050405020304" pitchFamily="18" charset="0"/>
                <a:cs typeface="Times New Roman" panose="02020603050405020304" pitchFamily="18" charset="0"/>
              </a:rPr>
              <a:t>why</a:t>
            </a:r>
            <a:r>
              <a:rPr lang="en-US" altLang="en-US" sz="2400" dirty="0">
                <a:solidFill>
                  <a:srgbClr val="D5D5D5"/>
                </a:solidFill>
                <a:effectLst/>
                <a:latin typeface="Times New Roman" panose="02020603050405020304" pitchFamily="18" charset="0"/>
                <a:cs typeface="Times New Roman" panose="02020603050405020304" pitchFamily="18" charset="0"/>
              </a:rPr>
              <a:t> their desired mortgage was </a:t>
            </a:r>
            <a:r>
              <a:rPr lang="en-US" altLang="en-US" sz="2400" dirty="0">
                <a:solidFill>
                  <a:srgbClr val="FF0000"/>
                </a:solidFill>
                <a:effectLst/>
                <a:latin typeface="Times New Roman" panose="02020603050405020304" pitchFamily="18" charset="0"/>
                <a:cs typeface="Times New Roman" panose="02020603050405020304" pitchFamily="18" charset="0"/>
              </a:rPr>
              <a:t>not approved </a:t>
            </a:r>
            <a:r>
              <a:rPr lang="en-US" altLang="en-US" sz="2400" dirty="0">
                <a:solidFill>
                  <a:srgbClr val="D5D5D5"/>
                </a:solidFill>
                <a:effectLst/>
                <a:latin typeface="Times New Roman" panose="02020603050405020304" pitchFamily="18" charset="0"/>
                <a:cs typeface="Times New Roman" panose="02020603050405020304" pitchFamily="18" charset="0"/>
              </a:rPr>
              <a:t>by the system and they are accusing you of discrimination based on gender. What level of </a:t>
            </a:r>
            <a:r>
              <a:rPr lang="en-US" altLang="en-US" sz="2400" dirty="0">
                <a:solidFill>
                  <a:srgbClr val="FF0000"/>
                </a:solidFill>
                <a:effectLst/>
                <a:latin typeface="Times New Roman" panose="02020603050405020304" pitchFamily="18" charset="0"/>
                <a:cs typeface="Times New Roman" panose="02020603050405020304" pitchFamily="18" charset="0"/>
              </a:rPr>
              <a:t>detail are you able to provide them </a:t>
            </a:r>
            <a:r>
              <a:rPr lang="en-US" altLang="en-US" sz="2400" dirty="0">
                <a:solidFill>
                  <a:srgbClr val="D5D5D5"/>
                </a:solidFill>
                <a:effectLst/>
                <a:latin typeface="Times New Roman" panose="02020603050405020304" pitchFamily="18" charset="0"/>
                <a:cs typeface="Times New Roman" panose="02020603050405020304" pitchFamily="18" charset="0"/>
              </a:rPr>
              <a:t>in your response by simply looking at the values of your weights? Can you easily check whether your model is making decisions based on their gender? Why or why not? (3 marks)</a:t>
            </a:r>
          </a:p>
          <a:p>
            <a:pPr marL="0" lvl="0" indent="0">
              <a:spcBef>
                <a:spcPct val="0"/>
              </a:spcBef>
              <a:tabLst/>
            </a:pPr>
            <a:endParaRPr lang="en-US" altLang="en-US" sz="2400" dirty="0">
              <a:effectLst/>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06447823"/>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sp>
        <p:nvSpPr>
          <p:cNvPr id="31" name="Text Box 33"/>
          <p:cNvSpPr txBox="1">
            <a:spLocks noChangeArrowheads="1"/>
          </p:cNvSpPr>
          <p:nvPr/>
        </p:nvSpPr>
        <p:spPr bwMode="auto">
          <a:xfrm>
            <a:off x="3512024" y="1876568"/>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polynomial, </a:t>
            </a:r>
          </a:p>
        </p:txBody>
      </p:sp>
      <p:grpSp>
        <p:nvGrpSpPr>
          <p:cNvPr id="28" name="Group 27"/>
          <p:cNvGrpSpPr/>
          <p:nvPr/>
        </p:nvGrpSpPr>
        <p:grpSpPr>
          <a:xfrm>
            <a:off x="4185729" y="2451898"/>
            <a:ext cx="4848408" cy="1928792"/>
            <a:chOff x="990600" y="571500"/>
            <a:chExt cx="7145283" cy="2781300"/>
          </a:xfrm>
        </p:grpSpPr>
        <p:sp>
          <p:nvSpPr>
            <p:cNvPr id="29" name="Rectangle 28"/>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35" name="Rectangle 34"/>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6" name="Rectangle 35"/>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7" name="Rectangle 36"/>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38" name="Rectangle 37"/>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39" name="Rectangle 38"/>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40" name="Rectangle 39"/>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41" name="Rectangle 40"/>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42" name="Rectangle 41"/>
            <p:cNvSpPr/>
            <p:nvPr/>
          </p:nvSpPr>
          <p:spPr>
            <a:xfrm>
              <a:off x="6873072" y="2047818"/>
              <a:ext cx="696024" cy="381541"/>
            </a:xfrm>
            <a:prstGeom prst="rect">
              <a:avLst/>
            </a:prstGeom>
          </p:spPr>
          <p:txBody>
            <a:bodyPr wrap="non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43" name="Rectangle 42"/>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45" name="Rectangle 44"/>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sp>
        <p:nvSpPr>
          <p:cNvPr id="46" name="Text Box 33"/>
          <p:cNvSpPr txBox="1">
            <a:spLocks noChangeArrowheads="1"/>
          </p:cNvSpPr>
          <p:nvPr/>
        </p:nvSpPr>
        <p:spPr bwMode="auto">
          <a:xfrm>
            <a:off x="5334362" y="1876295"/>
            <a:ext cx="4343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Neural Networks, …</a:t>
            </a:r>
          </a:p>
        </p:txBody>
      </p:sp>
      <p:sp>
        <p:nvSpPr>
          <p:cNvPr id="47" name="Freeform 46"/>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48"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48"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1" name="Group 50">
            <a:extLst>
              <a:ext uri="{FF2B5EF4-FFF2-40B4-BE49-F238E27FC236}">
                <a16:creationId xmlns:a16="http://schemas.microsoft.com/office/drawing/2014/main" id="{169E6342-6594-452F-916D-0101FB3228DB}"/>
              </a:ext>
            </a:extLst>
          </p:cNvPr>
          <p:cNvGrpSpPr/>
          <p:nvPr/>
        </p:nvGrpSpPr>
        <p:grpSpPr>
          <a:xfrm>
            <a:off x="4374276" y="4829465"/>
            <a:ext cx="1797924" cy="1682316"/>
            <a:chOff x="354242" y="4953000"/>
            <a:chExt cx="1295694" cy="1328609"/>
          </a:xfrm>
        </p:grpSpPr>
        <p:sp>
          <p:nvSpPr>
            <p:cNvPr id="52" name="Rectangle 51">
              <a:extLst>
                <a:ext uri="{FF2B5EF4-FFF2-40B4-BE49-F238E27FC236}">
                  <a16:creationId xmlns:a16="http://schemas.microsoft.com/office/drawing/2014/main" id="{A0A0FE49-A8D9-4BD3-BA36-B08A41CA2635}"/>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54" name="Oval 53">
              <a:extLst>
                <a:ext uri="{FF2B5EF4-FFF2-40B4-BE49-F238E27FC236}">
                  <a16:creationId xmlns:a16="http://schemas.microsoft.com/office/drawing/2014/main" id="{782969C3-86B2-4110-8FA3-BAD07B39A671}"/>
                </a:ext>
              </a:extLst>
            </p:cNvPr>
            <p:cNvSpPr/>
            <p:nvPr/>
          </p:nvSpPr>
          <p:spPr>
            <a:xfrm>
              <a:off x="708878" y="5119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55" name="Oval 54">
              <a:extLst>
                <a:ext uri="{FF2B5EF4-FFF2-40B4-BE49-F238E27FC236}">
                  <a16:creationId xmlns:a16="http://schemas.microsoft.com/office/drawing/2014/main" id="{82CD669F-EAB5-426B-B93A-48FCE58A133E}"/>
                </a:ext>
              </a:extLst>
            </p:cNvPr>
            <p:cNvSpPr/>
            <p:nvPr/>
          </p:nvSpPr>
          <p:spPr>
            <a:xfrm>
              <a:off x="861278" y="5271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56" name="Oval 55">
              <a:extLst>
                <a:ext uri="{FF2B5EF4-FFF2-40B4-BE49-F238E27FC236}">
                  <a16:creationId xmlns:a16="http://schemas.microsoft.com/office/drawing/2014/main" id="{70A328DB-721C-47CC-83AA-BEE5B6BFE9C0}"/>
                </a:ext>
              </a:extLst>
            </p:cNvPr>
            <p:cNvSpPr/>
            <p:nvPr/>
          </p:nvSpPr>
          <p:spPr>
            <a:xfrm>
              <a:off x="823350" y="54894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57" name="Oval 56">
              <a:extLst>
                <a:ext uri="{FF2B5EF4-FFF2-40B4-BE49-F238E27FC236}">
                  <a16:creationId xmlns:a16="http://schemas.microsoft.com/office/drawing/2014/main" id="{B08A13AB-2594-41D8-A6A0-8E18273E23BF}"/>
                </a:ext>
              </a:extLst>
            </p:cNvPr>
            <p:cNvSpPr/>
            <p:nvPr/>
          </p:nvSpPr>
          <p:spPr>
            <a:xfrm>
              <a:off x="1056150" y="55003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58" name="Oval 57">
              <a:extLst>
                <a:ext uri="{FF2B5EF4-FFF2-40B4-BE49-F238E27FC236}">
                  <a16:creationId xmlns:a16="http://schemas.microsoft.com/office/drawing/2014/main" id="{A5D6BD23-5232-42D0-AEF1-276EA6A27807}"/>
                </a:ext>
              </a:extLst>
            </p:cNvPr>
            <p:cNvSpPr/>
            <p:nvPr/>
          </p:nvSpPr>
          <p:spPr>
            <a:xfrm>
              <a:off x="1288950" y="57180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59" name="Oval 58">
              <a:extLst>
                <a:ext uri="{FF2B5EF4-FFF2-40B4-BE49-F238E27FC236}">
                  <a16:creationId xmlns:a16="http://schemas.microsoft.com/office/drawing/2014/main" id="{CB17F9FC-6F83-4533-BABA-EA478B842586}"/>
                </a:ext>
              </a:extLst>
            </p:cNvPr>
            <p:cNvSpPr/>
            <p:nvPr/>
          </p:nvSpPr>
          <p:spPr>
            <a:xfrm>
              <a:off x="670950" y="56418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60" name="Oval 59">
              <a:extLst>
                <a:ext uri="{FF2B5EF4-FFF2-40B4-BE49-F238E27FC236}">
                  <a16:creationId xmlns:a16="http://schemas.microsoft.com/office/drawing/2014/main" id="{B9866AF0-D9CB-4084-99A9-C6597FFDEEA1}"/>
                </a:ext>
              </a:extLst>
            </p:cNvPr>
            <p:cNvSpPr/>
            <p:nvPr/>
          </p:nvSpPr>
          <p:spPr>
            <a:xfrm>
              <a:off x="4423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61" name="Oval 60">
              <a:extLst>
                <a:ext uri="{FF2B5EF4-FFF2-40B4-BE49-F238E27FC236}">
                  <a16:creationId xmlns:a16="http://schemas.microsoft.com/office/drawing/2014/main" id="{64D4D2FD-2E98-4329-838E-F4605B1CDC49}"/>
                </a:ext>
              </a:extLst>
            </p:cNvPr>
            <p:cNvSpPr/>
            <p:nvPr/>
          </p:nvSpPr>
          <p:spPr>
            <a:xfrm>
              <a:off x="518550" y="53479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79" name="Oval 78">
              <a:extLst>
                <a:ext uri="{FF2B5EF4-FFF2-40B4-BE49-F238E27FC236}">
                  <a16:creationId xmlns:a16="http://schemas.microsoft.com/office/drawing/2014/main" id="{E3BBCBE1-6F9D-4378-A87B-0E23570AC152}"/>
                </a:ext>
              </a:extLst>
            </p:cNvPr>
            <p:cNvSpPr/>
            <p:nvPr/>
          </p:nvSpPr>
          <p:spPr>
            <a:xfrm>
              <a:off x="1280550" y="518465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0" name="Oval 79">
              <a:extLst>
                <a:ext uri="{FF2B5EF4-FFF2-40B4-BE49-F238E27FC236}">
                  <a16:creationId xmlns:a16="http://schemas.microsoft.com/office/drawing/2014/main" id="{C29AB444-B935-47B5-B51E-DD5E56962DBB}"/>
                </a:ext>
              </a:extLst>
            </p:cNvPr>
            <p:cNvSpPr/>
            <p:nvPr/>
          </p:nvSpPr>
          <p:spPr>
            <a:xfrm>
              <a:off x="1138501" y="539560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1" name="Oval 80">
              <a:extLst>
                <a:ext uri="{FF2B5EF4-FFF2-40B4-BE49-F238E27FC236}">
                  <a16:creationId xmlns:a16="http://schemas.microsoft.com/office/drawing/2014/main" id="{B9B7EA0B-78E2-4C7C-8937-CE02806F501E}"/>
                </a:ext>
              </a:extLst>
            </p:cNvPr>
            <p:cNvSpPr/>
            <p:nvPr/>
          </p:nvSpPr>
          <p:spPr>
            <a:xfrm>
              <a:off x="574637" y="59514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2" name="Oval 81">
              <a:extLst>
                <a:ext uri="{FF2B5EF4-FFF2-40B4-BE49-F238E27FC236}">
                  <a16:creationId xmlns:a16="http://schemas.microsoft.com/office/drawing/2014/main" id="{66B99D09-3491-4549-8F7F-939E2C5903E2}"/>
                </a:ext>
              </a:extLst>
            </p:cNvPr>
            <p:cNvSpPr/>
            <p:nvPr/>
          </p:nvSpPr>
          <p:spPr>
            <a:xfrm>
              <a:off x="776116" y="585349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3" name="Oval 82">
              <a:extLst>
                <a:ext uri="{FF2B5EF4-FFF2-40B4-BE49-F238E27FC236}">
                  <a16:creationId xmlns:a16="http://schemas.microsoft.com/office/drawing/2014/main" id="{F5043EA0-14AE-4B16-8A64-7F52026021C1}"/>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4" name="Oval 83">
              <a:extLst>
                <a:ext uri="{FF2B5EF4-FFF2-40B4-BE49-F238E27FC236}">
                  <a16:creationId xmlns:a16="http://schemas.microsoft.com/office/drawing/2014/main" id="{EAF1A1EB-8993-4212-84F6-B8DA508AFA66}"/>
                </a:ext>
              </a:extLst>
            </p:cNvPr>
            <p:cNvSpPr/>
            <p:nvPr/>
          </p:nvSpPr>
          <p:spPr>
            <a:xfrm>
              <a:off x="1242646" y="547965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85" name="Oval 84">
              <a:extLst>
                <a:ext uri="{FF2B5EF4-FFF2-40B4-BE49-F238E27FC236}">
                  <a16:creationId xmlns:a16="http://schemas.microsoft.com/office/drawing/2014/main" id="{34AB45E0-E810-48F1-9C7B-E67A9A2DA4AF}"/>
                </a:ext>
              </a:extLst>
            </p:cNvPr>
            <p:cNvSpPr/>
            <p:nvPr/>
          </p:nvSpPr>
          <p:spPr>
            <a:xfrm>
              <a:off x="1208550" y="56527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6" name="Oval 85">
              <a:extLst>
                <a:ext uri="{FF2B5EF4-FFF2-40B4-BE49-F238E27FC236}">
                  <a16:creationId xmlns:a16="http://schemas.microsoft.com/office/drawing/2014/main" id="{05CF4C23-2FD4-4D4E-856F-C52F04E45C5F}"/>
                </a:ext>
              </a:extLst>
            </p:cNvPr>
            <p:cNvSpPr/>
            <p:nvPr/>
          </p:nvSpPr>
          <p:spPr>
            <a:xfrm>
              <a:off x="1438471" y="546256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7" name="Oval 86">
              <a:extLst>
                <a:ext uri="{FF2B5EF4-FFF2-40B4-BE49-F238E27FC236}">
                  <a16:creationId xmlns:a16="http://schemas.microsoft.com/office/drawing/2014/main" id="{B18727F8-F879-4576-B867-9914A0CD71CA}"/>
                </a:ext>
              </a:extLst>
            </p:cNvPr>
            <p:cNvSpPr/>
            <p:nvPr/>
          </p:nvSpPr>
          <p:spPr>
            <a:xfrm>
              <a:off x="935378" y="583404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8" name="Oval 87">
              <a:extLst>
                <a:ext uri="{FF2B5EF4-FFF2-40B4-BE49-F238E27FC236}">
                  <a16:creationId xmlns:a16="http://schemas.microsoft.com/office/drawing/2014/main" id="{9EB471A2-46F8-4E2D-94CB-BF48D65A9FA3}"/>
                </a:ext>
              </a:extLst>
            </p:cNvPr>
            <p:cNvSpPr/>
            <p:nvPr/>
          </p:nvSpPr>
          <p:spPr>
            <a:xfrm>
              <a:off x="522947" y="555473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89" name="Oval 88">
              <a:extLst>
                <a:ext uri="{FF2B5EF4-FFF2-40B4-BE49-F238E27FC236}">
                  <a16:creationId xmlns:a16="http://schemas.microsoft.com/office/drawing/2014/main" id="{40DA3D76-3C3C-4C65-A4B1-E987941638D3}"/>
                </a:ext>
              </a:extLst>
            </p:cNvPr>
            <p:cNvSpPr/>
            <p:nvPr/>
          </p:nvSpPr>
          <p:spPr>
            <a:xfrm>
              <a:off x="1077863" y="5138187"/>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1" name="Oval 90">
              <a:extLst>
                <a:ext uri="{FF2B5EF4-FFF2-40B4-BE49-F238E27FC236}">
                  <a16:creationId xmlns:a16="http://schemas.microsoft.com/office/drawing/2014/main" id="{1101EA28-41FE-4959-8B85-CC8A721A9F14}"/>
                </a:ext>
              </a:extLst>
            </p:cNvPr>
            <p:cNvSpPr/>
            <p:nvPr/>
          </p:nvSpPr>
          <p:spPr>
            <a:xfrm>
              <a:off x="727037" y="61038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92" name="Oval 91">
              <a:extLst>
                <a:ext uri="{FF2B5EF4-FFF2-40B4-BE49-F238E27FC236}">
                  <a16:creationId xmlns:a16="http://schemas.microsoft.com/office/drawing/2014/main" id="{24B59BE8-F5A3-4A99-B444-38D02387FF27}"/>
                </a:ext>
              </a:extLst>
            </p:cNvPr>
            <p:cNvSpPr/>
            <p:nvPr/>
          </p:nvSpPr>
          <p:spPr>
            <a:xfrm>
              <a:off x="1208550" y="588137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93" name="Oval 92">
              <a:extLst>
                <a:ext uri="{FF2B5EF4-FFF2-40B4-BE49-F238E27FC236}">
                  <a16:creationId xmlns:a16="http://schemas.microsoft.com/office/drawing/2014/main" id="{CAEBEE96-47BB-4EB5-A578-3F7DC4206895}"/>
                </a:ext>
              </a:extLst>
            </p:cNvPr>
            <p:cNvSpPr/>
            <p:nvPr/>
          </p:nvSpPr>
          <p:spPr>
            <a:xfrm>
              <a:off x="1509150" y="571805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94" name="Oval 93">
              <a:extLst>
                <a:ext uri="{FF2B5EF4-FFF2-40B4-BE49-F238E27FC236}">
                  <a16:creationId xmlns:a16="http://schemas.microsoft.com/office/drawing/2014/main" id="{E62A8E57-3671-4C3C-A59E-F61D3EA48596}"/>
                </a:ext>
              </a:extLst>
            </p:cNvPr>
            <p:cNvSpPr/>
            <p:nvPr/>
          </p:nvSpPr>
          <p:spPr>
            <a:xfrm>
              <a:off x="899550" y="506222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95" name="Oval 94">
              <a:extLst>
                <a:ext uri="{FF2B5EF4-FFF2-40B4-BE49-F238E27FC236}">
                  <a16:creationId xmlns:a16="http://schemas.microsoft.com/office/drawing/2014/main" id="{403F759C-0F32-466C-A727-121AEFC17B0E}"/>
                </a:ext>
              </a:extLst>
            </p:cNvPr>
            <p:cNvSpPr/>
            <p:nvPr/>
          </p:nvSpPr>
          <p:spPr>
            <a:xfrm>
              <a:off x="975750" y="603238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6" name="Oval 95">
              <a:extLst>
                <a:ext uri="{FF2B5EF4-FFF2-40B4-BE49-F238E27FC236}">
                  <a16:creationId xmlns:a16="http://schemas.microsoft.com/office/drawing/2014/main" id="{94F13ED7-C748-44BF-8FA8-D416FEDF9DAA}"/>
                </a:ext>
              </a:extLst>
            </p:cNvPr>
            <p:cNvSpPr/>
            <p:nvPr/>
          </p:nvSpPr>
          <p:spPr>
            <a:xfrm>
              <a:off x="594750" y="58051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97" name="Oval 96">
              <a:extLst>
                <a:ext uri="{FF2B5EF4-FFF2-40B4-BE49-F238E27FC236}">
                  <a16:creationId xmlns:a16="http://schemas.microsoft.com/office/drawing/2014/main" id="{2DAC6D44-4BB1-494D-9EF8-7940C3E9AF1F}"/>
                </a:ext>
              </a:extLst>
            </p:cNvPr>
            <p:cNvSpPr/>
            <p:nvPr/>
          </p:nvSpPr>
          <p:spPr>
            <a:xfrm>
              <a:off x="961461" y="5643563"/>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98" name="Oval 97">
              <a:extLst>
                <a:ext uri="{FF2B5EF4-FFF2-40B4-BE49-F238E27FC236}">
                  <a16:creationId xmlns:a16="http://schemas.microsoft.com/office/drawing/2014/main" id="{A6E6C2EE-9DF0-4ADB-AFB4-179FEA31A317}"/>
                </a:ext>
              </a:extLst>
            </p:cNvPr>
            <p:cNvSpPr/>
            <p:nvPr/>
          </p:nvSpPr>
          <p:spPr>
            <a:xfrm>
              <a:off x="1066800" y="59326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99" name="Oval 98">
              <a:extLst>
                <a:ext uri="{FF2B5EF4-FFF2-40B4-BE49-F238E27FC236}">
                  <a16:creationId xmlns:a16="http://schemas.microsoft.com/office/drawing/2014/main" id="{BA390E06-5098-4113-A634-1E7B1ED1890E}"/>
                </a:ext>
              </a:extLst>
            </p:cNvPr>
            <p:cNvSpPr/>
            <p:nvPr/>
          </p:nvSpPr>
          <p:spPr>
            <a:xfrm>
              <a:off x="842400" y="6015037"/>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00" name="Oval 99">
              <a:extLst>
                <a:ext uri="{FF2B5EF4-FFF2-40B4-BE49-F238E27FC236}">
                  <a16:creationId xmlns:a16="http://schemas.microsoft.com/office/drawing/2014/main" id="{A2AD6B53-B169-4E53-8521-EEFCD342BE5E}"/>
                </a:ext>
              </a:extLst>
            </p:cNvPr>
            <p:cNvSpPr/>
            <p:nvPr/>
          </p:nvSpPr>
          <p:spPr>
            <a:xfrm>
              <a:off x="690000" y="54864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01" name="Oval 100">
              <a:extLst>
                <a:ext uri="{FF2B5EF4-FFF2-40B4-BE49-F238E27FC236}">
                  <a16:creationId xmlns:a16="http://schemas.microsoft.com/office/drawing/2014/main" id="{A727F7EB-F8A4-4CB7-8C9C-C0C95348D101}"/>
                </a:ext>
              </a:extLst>
            </p:cNvPr>
            <p:cNvSpPr/>
            <p:nvPr/>
          </p:nvSpPr>
          <p:spPr>
            <a:xfrm>
              <a:off x="990600" y="52468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02" name="Oval 101">
              <a:extLst>
                <a:ext uri="{FF2B5EF4-FFF2-40B4-BE49-F238E27FC236}">
                  <a16:creationId xmlns:a16="http://schemas.microsoft.com/office/drawing/2014/main" id="{A06666E1-874D-412B-A5B4-95902DD94A57}"/>
                </a:ext>
              </a:extLst>
            </p:cNvPr>
            <p:cNvSpPr/>
            <p:nvPr/>
          </p:nvSpPr>
          <p:spPr>
            <a:xfrm>
              <a:off x="1299600" y="53230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03" name="Oval 102">
              <a:extLst>
                <a:ext uri="{FF2B5EF4-FFF2-40B4-BE49-F238E27FC236}">
                  <a16:creationId xmlns:a16="http://schemas.microsoft.com/office/drawing/2014/main" id="{E8550580-A9AF-420A-A09B-67F8790908E0}"/>
                </a:ext>
              </a:extLst>
            </p:cNvPr>
            <p:cNvSpPr/>
            <p:nvPr/>
          </p:nvSpPr>
          <p:spPr>
            <a:xfrm>
              <a:off x="1447800" y="518160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04" name="Oval 103">
              <a:extLst>
                <a:ext uri="{FF2B5EF4-FFF2-40B4-BE49-F238E27FC236}">
                  <a16:creationId xmlns:a16="http://schemas.microsoft.com/office/drawing/2014/main" id="{017FC140-86F8-43A5-B9F7-59DFC92BE113}"/>
                </a:ext>
              </a:extLst>
            </p:cNvPr>
            <p:cNvSpPr/>
            <p:nvPr/>
          </p:nvSpPr>
          <p:spPr>
            <a:xfrm>
              <a:off x="1295400" y="5030594"/>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105" name="Group 104">
            <a:extLst>
              <a:ext uri="{FF2B5EF4-FFF2-40B4-BE49-F238E27FC236}">
                <a16:creationId xmlns:a16="http://schemas.microsoft.com/office/drawing/2014/main" id="{25E4DBF7-E8E6-43BE-A732-725822C815A7}"/>
              </a:ext>
            </a:extLst>
          </p:cNvPr>
          <p:cNvGrpSpPr/>
          <p:nvPr/>
        </p:nvGrpSpPr>
        <p:grpSpPr>
          <a:xfrm>
            <a:off x="6372404" y="4833919"/>
            <a:ext cx="1797924" cy="1682316"/>
            <a:chOff x="1828506" y="4957454"/>
            <a:chExt cx="1295694" cy="1328609"/>
          </a:xfrm>
        </p:grpSpPr>
        <p:sp>
          <p:nvSpPr>
            <p:cNvPr id="106" name="Rectangle 105">
              <a:extLst>
                <a:ext uri="{FF2B5EF4-FFF2-40B4-BE49-F238E27FC236}">
                  <a16:creationId xmlns:a16="http://schemas.microsoft.com/office/drawing/2014/main" id="{34B631B2-9D7D-4A16-96C5-443F13EAC620}"/>
                </a:ext>
              </a:extLst>
            </p:cNvPr>
            <p:cNvSpPr/>
            <p:nvPr/>
          </p:nvSpPr>
          <p:spPr>
            <a:xfrm>
              <a:off x="1828506" y="4957454"/>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07" name="Oval 106">
              <a:extLst>
                <a:ext uri="{FF2B5EF4-FFF2-40B4-BE49-F238E27FC236}">
                  <a16:creationId xmlns:a16="http://schemas.microsoft.com/office/drawing/2014/main" id="{DE4EEF1F-D7E0-43E4-99F7-F75B71CA3717}"/>
                </a:ext>
              </a:extLst>
            </p:cNvPr>
            <p:cNvSpPr/>
            <p:nvPr/>
          </p:nvSpPr>
          <p:spPr>
            <a:xfrm flipV="1">
              <a:off x="2578235" y="592214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8" name="Oval 107">
              <a:extLst>
                <a:ext uri="{FF2B5EF4-FFF2-40B4-BE49-F238E27FC236}">
                  <a16:creationId xmlns:a16="http://schemas.microsoft.com/office/drawing/2014/main" id="{4492A158-3E68-453C-81CD-A0126A7F4A6F}"/>
                </a:ext>
              </a:extLst>
            </p:cNvPr>
            <p:cNvSpPr/>
            <p:nvPr/>
          </p:nvSpPr>
          <p:spPr>
            <a:xfrm flipV="1">
              <a:off x="2378684" y="57875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09" name="Oval 108">
              <a:extLst>
                <a:ext uri="{FF2B5EF4-FFF2-40B4-BE49-F238E27FC236}">
                  <a16:creationId xmlns:a16="http://schemas.microsoft.com/office/drawing/2014/main" id="{7185A53D-BBDA-472D-8B5D-766BE618BF55}"/>
                </a:ext>
              </a:extLst>
            </p:cNvPr>
            <p:cNvSpPr/>
            <p:nvPr/>
          </p:nvSpPr>
          <p:spPr>
            <a:xfrm flipV="1">
              <a:off x="2340756" y="60052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0" name="Oval 109">
              <a:extLst>
                <a:ext uri="{FF2B5EF4-FFF2-40B4-BE49-F238E27FC236}">
                  <a16:creationId xmlns:a16="http://schemas.microsoft.com/office/drawing/2014/main" id="{14781638-8575-40EF-A396-F0D4481669FE}"/>
                </a:ext>
              </a:extLst>
            </p:cNvPr>
            <p:cNvSpPr/>
            <p:nvPr/>
          </p:nvSpPr>
          <p:spPr>
            <a:xfrm>
              <a:off x="1929365" y="5691573"/>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1" name="Oval 110">
              <a:extLst>
                <a:ext uri="{FF2B5EF4-FFF2-40B4-BE49-F238E27FC236}">
                  <a16:creationId xmlns:a16="http://schemas.microsoft.com/office/drawing/2014/main" id="{C1D1DECD-4E85-4026-AAC3-4BB0B835A576}"/>
                </a:ext>
              </a:extLst>
            </p:cNvPr>
            <p:cNvSpPr/>
            <p:nvPr/>
          </p:nvSpPr>
          <p:spPr>
            <a:xfrm>
              <a:off x="2124756" y="563233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2" name="Oval 111">
              <a:extLst>
                <a:ext uri="{FF2B5EF4-FFF2-40B4-BE49-F238E27FC236}">
                  <a16:creationId xmlns:a16="http://schemas.microsoft.com/office/drawing/2014/main" id="{FA4AB6CD-C4BD-481D-8159-FD0770234497}"/>
                </a:ext>
              </a:extLst>
            </p:cNvPr>
            <p:cNvSpPr/>
            <p:nvPr/>
          </p:nvSpPr>
          <p:spPr>
            <a:xfrm>
              <a:off x="2344956" y="51560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3" name="Oval 112">
              <a:extLst>
                <a:ext uri="{FF2B5EF4-FFF2-40B4-BE49-F238E27FC236}">
                  <a16:creationId xmlns:a16="http://schemas.microsoft.com/office/drawing/2014/main" id="{49375470-2929-4B98-84B4-8BAA24E70861}"/>
                </a:ext>
              </a:extLst>
            </p:cNvPr>
            <p:cNvSpPr/>
            <p:nvPr/>
          </p:nvSpPr>
          <p:spPr>
            <a:xfrm>
              <a:off x="2116356" y="523228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4" name="Oval 113">
              <a:extLst>
                <a:ext uri="{FF2B5EF4-FFF2-40B4-BE49-F238E27FC236}">
                  <a16:creationId xmlns:a16="http://schemas.microsoft.com/office/drawing/2014/main" id="{0D35CC6B-8E80-47A2-B5DC-AB7E1F3F83D4}"/>
                </a:ext>
              </a:extLst>
            </p:cNvPr>
            <p:cNvSpPr/>
            <p:nvPr/>
          </p:nvSpPr>
          <p:spPr>
            <a:xfrm flipV="1">
              <a:off x="2035956" y="586372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5" name="Oval 114">
              <a:extLst>
                <a:ext uri="{FF2B5EF4-FFF2-40B4-BE49-F238E27FC236}">
                  <a16:creationId xmlns:a16="http://schemas.microsoft.com/office/drawing/2014/main" id="{11AEAF23-1B81-4C50-99BE-53518CFA01B8}"/>
                </a:ext>
              </a:extLst>
            </p:cNvPr>
            <p:cNvSpPr/>
            <p:nvPr/>
          </p:nvSpPr>
          <p:spPr>
            <a:xfrm flipV="1">
              <a:off x="2797956" y="5700404"/>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16" name="Oval 115">
              <a:extLst>
                <a:ext uri="{FF2B5EF4-FFF2-40B4-BE49-F238E27FC236}">
                  <a16:creationId xmlns:a16="http://schemas.microsoft.com/office/drawing/2014/main" id="{EE21CCFE-6AD3-46B1-9C88-950D36D2B056}"/>
                </a:ext>
              </a:extLst>
            </p:cNvPr>
            <p:cNvSpPr/>
            <p:nvPr/>
          </p:nvSpPr>
          <p:spPr>
            <a:xfrm rot="199626">
              <a:off x="2757145" y="52795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7" name="Oval 116">
              <a:extLst>
                <a:ext uri="{FF2B5EF4-FFF2-40B4-BE49-F238E27FC236}">
                  <a16:creationId xmlns:a16="http://schemas.microsoft.com/office/drawing/2014/main" id="{700EE152-E4EB-403A-9556-6E9206B7F564}"/>
                </a:ext>
              </a:extLst>
            </p:cNvPr>
            <p:cNvSpPr/>
            <p:nvPr/>
          </p:nvSpPr>
          <p:spPr>
            <a:xfrm>
              <a:off x="2340756" y="529842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8" name="Oval 117">
              <a:extLst>
                <a:ext uri="{FF2B5EF4-FFF2-40B4-BE49-F238E27FC236}">
                  <a16:creationId xmlns:a16="http://schemas.microsoft.com/office/drawing/2014/main" id="{74DDC8C9-AEEF-4322-B96E-ABF96098C0D3}"/>
                </a:ext>
              </a:extLst>
            </p:cNvPr>
            <p:cNvSpPr/>
            <p:nvPr/>
          </p:nvSpPr>
          <p:spPr>
            <a:xfrm>
              <a:off x="2542235" y="516223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19" name="Oval 118">
              <a:extLst>
                <a:ext uri="{FF2B5EF4-FFF2-40B4-BE49-F238E27FC236}">
                  <a16:creationId xmlns:a16="http://schemas.microsoft.com/office/drawing/2014/main" id="{1EC56B37-2E8D-4CD8-8FE3-448DB30A5110}"/>
                </a:ext>
              </a:extLst>
            </p:cNvPr>
            <p:cNvSpPr/>
            <p:nvPr/>
          </p:nvSpPr>
          <p:spPr>
            <a:xfrm>
              <a:off x="1981200" y="5334000"/>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0" name="Oval 119">
              <a:extLst>
                <a:ext uri="{FF2B5EF4-FFF2-40B4-BE49-F238E27FC236}">
                  <a16:creationId xmlns:a16="http://schemas.microsoft.com/office/drawing/2014/main" id="{EE5D8398-4E67-4078-9926-4B26C5003E56}"/>
                </a:ext>
              </a:extLst>
            </p:cNvPr>
            <p:cNvSpPr/>
            <p:nvPr/>
          </p:nvSpPr>
          <p:spPr>
            <a:xfrm>
              <a:off x="2160756" y="50751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1" name="Oval 120">
              <a:extLst>
                <a:ext uri="{FF2B5EF4-FFF2-40B4-BE49-F238E27FC236}">
                  <a16:creationId xmlns:a16="http://schemas.microsoft.com/office/drawing/2014/main" id="{3C87CB57-89B3-4CEE-9451-D1629E68A18A}"/>
                </a:ext>
              </a:extLst>
            </p:cNvPr>
            <p:cNvSpPr/>
            <p:nvPr/>
          </p:nvSpPr>
          <p:spPr>
            <a:xfrm>
              <a:off x="2044356" y="5486400"/>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2" name="Oval 121">
              <a:extLst>
                <a:ext uri="{FF2B5EF4-FFF2-40B4-BE49-F238E27FC236}">
                  <a16:creationId xmlns:a16="http://schemas.microsoft.com/office/drawing/2014/main" id="{44DAFB9D-C8EB-4E98-8B1C-64E09C17F779}"/>
                </a:ext>
              </a:extLst>
            </p:cNvPr>
            <p:cNvSpPr/>
            <p:nvPr/>
          </p:nvSpPr>
          <p:spPr>
            <a:xfrm flipV="1">
              <a:off x="2955877" y="597831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3" name="Oval 122">
              <a:extLst>
                <a:ext uri="{FF2B5EF4-FFF2-40B4-BE49-F238E27FC236}">
                  <a16:creationId xmlns:a16="http://schemas.microsoft.com/office/drawing/2014/main" id="{DA837AEB-261B-4539-830D-157DAD2135F8}"/>
                </a:ext>
              </a:extLst>
            </p:cNvPr>
            <p:cNvSpPr/>
            <p:nvPr/>
          </p:nvSpPr>
          <p:spPr>
            <a:xfrm flipV="1">
              <a:off x="2767109" y="5844566"/>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4" name="Oval 123">
              <a:extLst>
                <a:ext uri="{FF2B5EF4-FFF2-40B4-BE49-F238E27FC236}">
                  <a16:creationId xmlns:a16="http://schemas.microsoft.com/office/drawing/2014/main" id="{01A5F36C-BDFB-42B9-8574-38EC2BA61757}"/>
                </a:ext>
              </a:extLst>
            </p:cNvPr>
            <p:cNvSpPr/>
            <p:nvPr/>
          </p:nvSpPr>
          <p:spPr>
            <a:xfrm flipV="1">
              <a:off x="2243836" y="611828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5" name="Oval 124">
              <a:extLst>
                <a:ext uri="{FF2B5EF4-FFF2-40B4-BE49-F238E27FC236}">
                  <a16:creationId xmlns:a16="http://schemas.microsoft.com/office/drawing/2014/main" id="{6F12BC8D-1587-4646-9952-EC840EB31248}"/>
                </a:ext>
              </a:extLst>
            </p:cNvPr>
            <p:cNvSpPr/>
            <p:nvPr/>
          </p:nvSpPr>
          <p:spPr>
            <a:xfrm flipV="1">
              <a:off x="2595269" y="5653932"/>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26" name="Oval 125">
              <a:extLst>
                <a:ext uri="{FF2B5EF4-FFF2-40B4-BE49-F238E27FC236}">
                  <a16:creationId xmlns:a16="http://schemas.microsoft.com/office/drawing/2014/main" id="{393A9C8D-4C04-4556-B658-09EEF45C91A1}"/>
                </a:ext>
              </a:extLst>
            </p:cNvPr>
            <p:cNvSpPr/>
            <p:nvPr/>
          </p:nvSpPr>
          <p:spPr>
            <a:xfrm>
              <a:off x="2636490" y="545980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7" name="Oval 126">
              <a:extLst>
                <a:ext uri="{FF2B5EF4-FFF2-40B4-BE49-F238E27FC236}">
                  <a16:creationId xmlns:a16="http://schemas.microsoft.com/office/drawing/2014/main" id="{55B17DF7-2E90-422A-87D0-C4C2E0136A88}"/>
                </a:ext>
              </a:extLst>
            </p:cNvPr>
            <p:cNvSpPr/>
            <p:nvPr/>
          </p:nvSpPr>
          <p:spPr>
            <a:xfrm>
              <a:off x="2243836" y="546322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8" name="Oval 127">
              <a:extLst>
                <a:ext uri="{FF2B5EF4-FFF2-40B4-BE49-F238E27FC236}">
                  <a16:creationId xmlns:a16="http://schemas.microsoft.com/office/drawing/2014/main" id="{31A5272D-DDF0-4892-AE11-02F032D4BE80}"/>
                </a:ext>
              </a:extLst>
            </p:cNvPr>
            <p:cNvSpPr/>
            <p:nvPr/>
          </p:nvSpPr>
          <p:spPr>
            <a:xfrm>
              <a:off x="2402660" y="559339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29" name="Oval 128">
              <a:extLst>
                <a:ext uri="{FF2B5EF4-FFF2-40B4-BE49-F238E27FC236}">
                  <a16:creationId xmlns:a16="http://schemas.microsoft.com/office/drawing/2014/main" id="{DF8FD5AA-7C28-48E0-9184-28D068BD1C39}"/>
                </a:ext>
              </a:extLst>
            </p:cNvPr>
            <p:cNvSpPr/>
            <p:nvPr/>
          </p:nvSpPr>
          <p:spPr>
            <a:xfrm>
              <a:off x="2454322" y="5430934"/>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sp>
          <p:nvSpPr>
            <p:cNvPr id="130" name="Oval 129">
              <a:extLst>
                <a:ext uri="{FF2B5EF4-FFF2-40B4-BE49-F238E27FC236}">
                  <a16:creationId xmlns:a16="http://schemas.microsoft.com/office/drawing/2014/main" id="{E43A7478-DF15-4D4F-AA8F-F0E6A1F1DA9F}"/>
                </a:ext>
              </a:extLst>
            </p:cNvPr>
            <p:cNvSpPr/>
            <p:nvPr/>
          </p:nvSpPr>
          <p:spPr>
            <a:xfrm>
              <a:off x="2154284" y="5774081"/>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1" name="Oval 130">
              <a:extLst>
                <a:ext uri="{FF2B5EF4-FFF2-40B4-BE49-F238E27FC236}">
                  <a16:creationId xmlns:a16="http://schemas.microsoft.com/office/drawing/2014/main" id="{77F1F2EF-5BA0-4822-8784-46DE3CD9ECD8}"/>
                </a:ext>
              </a:extLst>
            </p:cNvPr>
            <p:cNvSpPr/>
            <p:nvPr/>
          </p:nvSpPr>
          <p:spPr>
            <a:xfrm>
              <a:off x="2735677" y="6059279"/>
              <a:ext cx="72000" cy="87120"/>
            </a:xfrm>
            <a:prstGeom prst="ellipse">
              <a:avLst/>
            </a:prstGeom>
            <a:solidFill>
              <a:srgbClr val="00FFFF"/>
            </a:solidFill>
            <a:ln w="25400">
              <a:solidFill>
                <a:srgbClr val="FF00FF"/>
              </a:solidFill>
            </a:ln>
          </p:spPr>
          <p:txBody>
            <a:bodyPr wrap="square" rtlCol="0" anchor="ctr">
              <a:spAutoFit/>
            </a:bodyPr>
            <a:lstStyle/>
            <a:p>
              <a:pPr algn="l"/>
              <a:endParaRPr lang="en-CA" sz="2400" dirty="0"/>
            </a:p>
          </p:txBody>
        </p:sp>
        <p:sp>
          <p:nvSpPr>
            <p:cNvPr id="133" name="Oval 132">
              <a:extLst>
                <a:ext uri="{FF2B5EF4-FFF2-40B4-BE49-F238E27FC236}">
                  <a16:creationId xmlns:a16="http://schemas.microsoft.com/office/drawing/2014/main" id="{9353CCBB-D2D6-4709-A3DC-8BEF307172A5}"/>
                </a:ext>
              </a:extLst>
            </p:cNvPr>
            <p:cNvSpPr/>
            <p:nvPr/>
          </p:nvSpPr>
          <p:spPr>
            <a:xfrm>
              <a:off x="2839109" y="51608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4" name="Oval 133">
              <a:extLst>
                <a:ext uri="{FF2B5EF4-FFF2-40B4-BE49-F238E27FC236}">
                  <a16:creationId xmlns:a16="http://schemas.microsoft.com/office/drawing/2014/main" id="{902D1161-B850-4392-8765-1E663B8BF933}"/>
                </a:ext>
              </a:extLst>
            </p:cNvPr>
            <p:cNvSpPr/>
            <p:nvPr/>
          </p:nvSpPr>
          <p:spPr>
            <a:xfrm>
              <a:off x="2991509" y="5313246"/>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5" name="Oval 134">
              <a:extLst>
                <a:ext uri="{FF2B5EF4-FFF2-40B4-BE49-F238E27FC236}">
                  <a16:creationId xmlns:a16="http://schemas.microsoft.com/office/drawing/2014/main" id="{76C9DADB-3967-4FD9-B795-FA2846B52841}"/>
                </a:ext>
              </a:extLst>
            </p:cNvPr>
            <p:cNvSpPr/>
            <p:nvPr/>
          </p:nvSpPr>
          <p:spPr>
            <a:xfrm>
              <a:off x="3002254" y="5551221"/>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6" name="Oval 135">
              <a:extLst>
                <a:ext uri="{FF2B5EF4-FFF2-40B4-BE49-F238E27FC236}">
                  <a16:creationId xmlns:a16="http://schemas.microsoft.com/office/drawing/2014/main" id="{BCBBE9D4-D0C1-40F6-A334-8F5FDD6DA077}"/>
                </a:ext>
              </a:extLst>
            </p:cNvPr>
            <p:cNvSpPr/>
            <p:nvPr/>
          </p:nvSpPr>
          <p:spPr>
            <a:xfrm>
              <a:off x="2894589" y="538554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7" name="Oval 136">
              <a:extLst>
                <a:ext uri="{FF2B5EF4-FFF2-40B4-BE49-F238E27FC236}">
                  <a16:creationId xmlns:a16="http://schemas.microsoft.com/office/drawing/2014/main" id="{729D7168-C1B2-46CB-92DD-374F497E8043}"/>
                </a:ext>
              </a:extLst>
            </p:cNvPr>
            <p:cNvSpPr/>
            <p:nvPr/>
          </p:nvSpPr>
          <p:spPr>
            <a:xfrm>
              <a:off x="2667000" y="5042362"/>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8" name="Oval 137">
              <a:extLst>
                <a:ext uri="{FF2B5EF4-FFF2-40B4-BE49-F238E27FC236}">
                  <a16:creationId xmlns:a16="http://schemas.microsoft.com/office/drawing/2014/main" id="{2BE9CA4D-515E-4303-A5E1-890DC1E6D442}"/>
                </a:ext>
              </a:extLst>
            </p:cNvPr>
            <p:cNvSpPr/>
            <p:nvPr/>
          </p:nvSpPr>
          <p:spPr>
            <a:xfrm>
              <a:off x="2899800" y="501828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sp>
          <p:nvSpPr>
            <p:cNvPr id="139" name="Oval 138">
              <a:extLst>
                <a:ext uri="{FF2B5EF4-FFF2-40B4-BE49-F238E27FC236}">
                  <a16:creationId xmlns:a16="http://schemas.microsoft.com/office/drawing/2014/main" id="{64991DA3-3965-477C-9995-244F51E608FD}"/>
                </a:ext>
              </a:extLst>
            </p:cNvPr>
            <p:cNvSpPr/>
            <p:nvPr/>
          </p:nvSpPr>
          <p:spPr>
            <a:xfrm>
              <a:off x="2812071" y="5527250"/>
              <a:ext cx="72000" cy="87120"/>
            </a:xfrm>
            <a:prstGeom prst="ellipse">
              <a:avLst/>
            </a:prstGeom>
            <a:solidFill>
              <a:srgbClr val="FFFF00"/>
            </a:solidFill>
            <a:ln w="25400">
              <a:solidFill>
                <a:srgbClr val="FF00FF"/>
              </a:solidFill>
            </a:ln>
          </p:spPr>
          <p:txBody>
            <a:bodyPr wrap="square" rtlCol="0" anchor="ctr">
              <a:spAutoFit/>
            </a:bodyPr>
            <a:lstStyle/>
            <a:p>
              <a:pPr algn="l"/>
              <a:endParaRPr lang="en-CA" sz="2400" dirty="0"/>
            </a:p>
          </p:txBody>
        </p:sp>
      </p:grpSp>
      <p:grpSp>
        <p:nvGrpSpPr>
          <p:cNvPr id="140" name="Group 139">
            <a:extLst>
              <a:ext uri="{FF2B5EF4-FFF2-40B4-BE49-F238E27FC236}">
                <a16:creationId xmlns:a16="http://schemas.microsoft.com/office/drawing/2014/main" id="{122A12F4-3085-4E4D-9ED7-2807C0204917}"/>
              </a:ext>
            </a:extLst>
          </p:cNvPr>
          <p:cNvGrpSpPr/>
          <p:nvPr/>
        </p:nvGrpSpPr>
        <p:grpSpPr>
          <a:xfrm>
            <a:off x="6506564" y="4894746"/>
            <a:ext cx="1637880" cy="968708"/>
            <a:chOff x="1914412" y="5018280"/>
            <a:chExt cx="1180357" cy="765037"/>
          </a:xfrm>
        </p:grpSpPr>
        <p:cxnSp>
          <p:nvCxnSpPr>
            <p:cNvPr id="141" name="Straight Connector 140">
              <a:extLst>
                <a:ext uri="{FF2B5EF4-FFF2-40B4-BE49-F238E27FC236}">
                  <a16:creationId xmlns:a16="http://schemas.microsoft.com/office/drawing/2014/main" id="{3A38A00E-3FC0-48E1-B6C7-C322F0E80054}"/>
                </a:ext>
              </a:extLst>
            </p:cNvPr>
            <p:cNvCxnSpPr>
              <a:cxnSpLocks/>
            </p:cNvCxnSpPr>
            <p:nvPr/>
          </p:nvCxnSpPr>
          <p:spPr bwMode="auto">
            <a:xfrm>
              <a:off x="1914412" y="5589971"/>
              <a:ext cx="852697" cy="0"/>
            </a:xfrm>
            <a:prstGeom prst="line">
              <a:avLst/>
            </a:prstGeom>
            <a:noFill/>
            <a:ln w="28575"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00145518-B805-4113-B63C-6E75B1F2BFF8}"/>
                </a:ext>
              </a:extLst>
            </p:cNvPr>
            <p:cNvCxnSpPr>
              <a:cxnSpLocks/>
            </p:cNvCxnSpPr>
            <p:nvPr/>
          </p:nvCxnSpPr>
          <p:spPr bwMode="auto">
            <a:xfrm>
              <a:off x="2757957" y="5018280"/>
              <a:ext cx="0" cy="558299"/>
            </a:xfrm>
            <a:prstGeom prst="line">
              <a:avLst/>
            </a:prstGeom>
            <a:noFill/>
            <a:ln w="28575"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0DDF2E51-ADF5-4930-A7E4-B0B52D1BF108}"/>
                </a:ext>
              </a:extLst>
            </p:cNvPr>
            <p:cNvCxnSpPr>
              <a:cxnSpLocks/>
            </p:cNvCxnSpPr>
            <p:nvPr/>
          </p:nvCxnSpPr>
          <p:spPr bwMode="auto">
            <a:xfrm>
              <a:off x="2770086" y="5585849"/>
              <a:ext cx="324683" cy="197468"/>
            </a:xfrm>
            <a:prstGeom prst="line">
              <a:avLst/>
            </a:prstGeom>
            <a:noFill/>
            <a:ln w="28575" cap="sq" cmpd="sng" algn="ctr">
              <a:solidFill>
                <a:srgbClr val="66FF33"/>
              </a:solidFill>
              <a:prstDash val="solid"/>
              <a:round/>
              <a:headEnd type="none" w="med" len="med"/>
              <a:tailEnd type="none" w="med" len="med"/>
            </a:ln>
            <a:effectLst/>
          </p:spPr>
        </p:cxnSp>
      </p:grpSp>
      <p:sp>
        <p:nvSpPr>
          <p:cNvPr id="144" name="Text Box 33">
            <a:extLst>
              <a:ext uri="{FF2B5EF4-FFF2-40B4-BE49-F238E27FC236}">
                <a16:creationId xmlns:a16="http://schemas.microsoft.com/office/drawing/2014/main" id="{80483813-3C68-4D80-B420-64A625FC7864}"/>
              </a:ext>
            </a:extLst>
          </p:cNvPr>
          <p:cNvSpPr txBox="1">
            <a:spLocks noChangeArrowheads="1"/>
          </p:cNvSpPr>
          <p:nvPr/>
        </p:nvSpPr>
        <p:spPr bwMode="auto">
          <a:xfrm>
            <a:off x="2971800" y="4353580"/>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Each layer of the NN transforms the data.</a:t>
            </a:r>
          </a:p>
        </p:txBody>
      </p:sp>
      <p:sp>
        <p:nvSpPr>
          <p:cNvPr id="145" name="Text Box 33">
            <a:extLst>
              <a:ext uri="{FF2B5EF4-FFF2-40B4-BE49-F238E27FC236}">
                <a16:creationId xmlns:a16="http://schemas.microsoft.com/office/drawing/2014/main" id="{7F922DCB-F026-4025-B8AB-14EE60BFC5DC}"/>
              </a:ext>
            </a:extLst>
          </p:cNvPr>
          <p:cNvSpPr txBox="1">
            <a:spLocks noChangeArrowheads="1"/>
          </p:cNvSpPr>
          <p:nvPr/>
        </p:nvSpPr>
        <p:spPr bwMode="auto">
          <a:xfrm>
            <a:off x="5291487" y="641098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Until it can categorize it.</a:t>
            </a:r>
          </a:p>
        </p:txBody>
      </p:sp>
      <mc:AlternateContent xmlns:mc="http://schemas.openxmlformats.org/markup-compatibility/2006" xmlns:a14="http://schemas.microsoft.com/office/drawing/2010/main">
        <mc:Choice Requires="a14">
          <p:sp>
            <p:nvSpPr>
              <p:cNvPr id="146" name="Text Box 33">
                <a:extLst>
                  <a:ext uri="{FF2B5EF4-FFF2-40B4-BE49-F238E27FC236}">
                    <a16:creationId xmlns:a16="http://schemas.microsoft.com/office/drawing/2014/main" id="{0338CC89-773A-4840-B216-4DA11F4367F6}"/>
                  </a:ext>
                </a:extLst>
              </p:cNvPr>
              <p:cNvSpPr txBox="1">
                <a:spLocks noChangeArrowheads="1"/>
              </p:cNvSpPr>
              <p:nvPr/>
            </p:nvSpPr>
            <p:spPr bwMode="auto">
              <a:xfrm>
                <a:off x="4449040" y="6373073"/>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146" name="Text Box 33">
                <a:extLst>
                  <a:ext uri="{FF2B5EF4-FFF2-40B4-BE49-F238E27FC236}">
                    <a16:creationId xmlns:a16="http://schemas.microsoft.com/office/drawing/2014/main" id="{0338CC89-773A-4840-B216-4DA11F4367F6}"/>
                  </a:ext>
                </a:extLst>
              </p:cNvPr>
              <p:cNvSpPr txBox="1">
                <a:spLocks noRot="1" noChangeAspect="1" noMove="1" noResize="1" noEditPoints="1" noAdjustHandles="1" noChangeArrowheads="1" noChangeShapeType="1" noTextEdit="1"/>
              </p:cNvSpPr>
              <p:nvPr/>
            </p:nvSpPr>
            <p:spPr bwMode="auto">
              <a:xfrm>
                <a:off x="4449040" y="6373073"/>
                <a:ext cx="914400" cy="513282"/>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147" name="Group 146">
            <a:extLst>
              <a:ext uri="{FF2B5EF4-FFF2-40B4-BE49-F238E27FC236}">
                <a16:creationId xmlns:a16="http://schemas.microsoft.com/office/drawing/2014/main" id="{7249A071-3E88-465E-B646-44F4800A30B4}"/>
              </a:ext>
            </a:extLst>
          </p:cNvPr>
          <p:cNvGrpSpPr/>
          <p:nvPr/>
        </p:nvGrpSpPr>
        <p:grpSpPr>
          <a:xfrm>
            <a:off x="4762500" y="2730501"/>
            <a:ext cx="110141" cy="1610380"/>
            <a:chOff x="4008388" y="965526"/>
            <a:chExt cx="180774" cy="2363274"/>
          </a:xfrm>
          <a:solidFill>
            <a:srgbClr val="FF00FF"/>
          </a:solidFill>
        </p:grpSpPr>
        <p:sp>
          <p:nvSpPr>
            <p:cNvPr id="148" name="Oval 147">
              <a:extLst>
                <a:ext uri="{FF2B5EF4-FFF2-40B4-BE49-F238E27FC236}">
                  <a16:creationId xmlns:a16="http://schemas.microsoft.com/office/drawing/2014/main" id="{7E7056F7-937C-4F09-B5A9-C68F1580CEC2}"/>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49" name="Oval 148">
              <a:extLst>
                <a:ext uri="{FF2B5EF4-FFF2-40B4-BE49-F238E27FC236}">
                  <a16:creationId xmlns:a16="http://schemas.microsoft.com/office/drawing/2014/main" id="{D60BE3BE-982D-4920-AEA6-BF94A632FA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50" name="Oval 149">
              <a:extLst>
                <a:ext uri="{FF2B5EF4-FFF2-40B4-BE49-F238E27FC236}">
                  <a16:creationId xmlns:a16="http://schemas.microsoft.com/office/drawing/2014/main" id="{1A820350-5096-4F28-9E17-35F39A0F966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51" name="Oval 150">
              <a:extLst>
                <a:ext uri="{FF2B5EF4-FFF2-40B4-BE49-F238E27FC236}">
                  <a16:creationId xmlns:a16="http://schemas.microsoft.com/office/drawing/2014/main" id="{5D456E4E-A383-43F2-8A3B-F2766D5CE46B}"/>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2" name="Oval 151">
              <a:extLst>
                <a:ext uri="{FF2B5EF4-FFF2-40B4-BE49-F238E27FC236}">
                  <a16:creationId xmlns:a16="http://schemas.microsoft.com/office/drawing/2014/main" id="{FBADD445-6C9E-4A8B-B4D3-B3CEF7331299}"/>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3" name="Oval 152">
              <a:extLst>
                <a:ext uri="{FF2B5EF4-FFF2-40B4-BE49-F238E27FC236}">
                  <a16:creationId xmlns:a16="http://schemas.microsoft.com/office/drawing/2014/main" id="{70E8E666-6835-4B2D-B77D-23FD75079CD1}"/>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4" name="Oval 153">
              <a:extLst>
                <a:ext uri="{FF2B5EF4-FFF2-40B4-BE49-F238E27FC236}">
                  <a16:creationId xmlns:a16="http://schemas.microsoft.com/office/drawing/2014/main" id="{C172F038-E08B-470D-919E-9D9AE1E7E50B}"/>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AC4E1658-9EAD-4953-8130-E4F9A3B123D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080DCDBC-8F3D-45B0-95D7-C020C7CA3DE8}"/>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60" name="Group 159">
            <a:extLst>
              <a:ext uri="{FF2B5EF4-FFF2-40B4-BE49-F238E27FC236}">
                <a16:creationId xmlns:a16="http://schemas.microsoft.com/office/drawing/2014/main" id="{90C219F7-9C3C-45BF-95C9-238D990A91E2}"/>
              </a:ext>
            </a:extLst>
          </p:cNvPr>
          <p:cNvGrpSpPr/>
          <p:nvPr/>
        </p:nvGrpSpPr>
        <p:grpSpPr>
          <a:xfrm>
            <a:off x="4768706" y="2825314"/>
            <a:ext cx="113087" cy="1438924"/>
            <a:chOff x="2438400" y="617404"/>
            <a:chExt cx="184697" cy="2088786"/>
          </a:xfrm>
        </p:grpSpPr>
        <p:sp>
          <p:nvSpPr>
            <p:cNvPr id="161" name="Oval 160">
              <a:extLst>
                <a:ext uri="{FF2B5EF4-FFF2-40B4-BE49-F238E27FC236}">
                  <a16:creationId xmlns:a16="http://schemas.microsoft.com/office/drawing/2014/main" id="{567243D7-3948-4991-B651-0755CA729505}"/>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2" name="Oval 161">
              <a:extLst>
                <a:ext uri="{FF2B5EF4-FFF2-40B4-BE49-F238E27FC236}">
                  <a16:creationId xmlns:a16="http://schemas.microsoft.com/office/drawing/2014/main" id="{1B7BDDC8-2A53-4F58-A164-123550E54568}"/>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A93EFB34-84C6-4336-BBA0-1AE0327540E1}"/>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DCAFE744-16E7-4DD9-AA2A-42AEA3A75AB2}"/>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E62E9F85-4D6E-43C4-AE98-6A72D6269933}"/>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6" name="Oval 165">
              <a:extLst>
                <a:ext uri="{FF2B5EF4-FFF2-40B4-BE49-F238E27FC236}">
                  <a16:creationId xmlns:a16="http://schemas.microsoft.com/office/drawing/2014/main" id="{101A51DD-3A39-4BBA-8051-D12D753E8128}"/>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7" name="Oval 166">
              <a:extLst>
                <a:ext uri="{FF2B5EF4-FFF2-40B4-BE49-F238E27FC236}">
                  <a16:creationId xmlns:a16="http://schemas.microsoft.com/office/drawing/2014/main" id="{1022B35D-8DE7-4AC8-BBC4-276F271B9AF3}"/>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a:extLst>
                <a:ext uri="{FF2B5EF4-FFF2-40B4-BE49-F238E27FC236}">
                  <a16:creationId xmlns:a16="http://schemas.microsoft.com/office/drawing/2014/main" id="{D8B33C18-823E-49F2-A93E-8E80FCE04C0E}"/>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4" name="Group 173">
            <a:extLst>
              <a:ext uri="{FF2B5EF4-FFF2-40B4-BE49-F238E27FC236}">
                <a16:creationId xmlns:a16="http://schemas.microsoft.com/office/drawing/2014/main" id="{61C2F6AD-4F2C-4DFB-BB5C-2CDE6F4B2CCD}"/>
              </a:ext>
            </a:extLst>
          </p:cNvPr>
          <p:cNvGrpSpPr/>
          <p:nvPr/>
        </p:nvGrpSpPr>
        <p:grpSpPr>
          <a:xfrm>
            <a:off x="6972300" y="3196866"/>
            <a:ext cx="116752" cy="699358"/>
            <a:chOff x="6771206" y="1152459"/>
            <a:chExt cx="185296" cy="992125"/>
          </a:xfrm>
        </p:grpSpPr>
        <p:sp>
          <p:nvSpPr>
            <p:cNvPr id="175" name="Oval 174">
              <a:extLst>
                <a:ext uri="{FF2B5EF4-FFF2-40B4-BE49-F238E27FC236}">
                  <a16:creationId xmlns:a16="http://schemas.microsoft.com/office/drawing/2014/main" id="{95281F72-AF06-480F-9134-A2C8C0224E3E}"/>
                </a:ext>
              </a:extLst>
            </p:cNvPr>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a:extLst>
                <a:ext uri="{FF2B5EF4-FFF2-40B4-BE49-F238E27FC236}">
                  <a16:creationId xmlns:a16="http://schemas.microsoft.com/office/drawing/2014/main" id="{8C8CD91D-4CA3-41C8-B4D9-DC0C75FA7615}"/>
                </a:ext>
              </a:extLst>
            </p:cNvPr>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A8084F4F-0E52-4604-81D3-3E6BF6649058}"/>
                </a:ext>
              </a:extLst>
            </p:cNvPr>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7D93DFF4-E799-411B-A3BF-0C70A304DD09}"/>
                </a:ext>
              </a:extLst>
            </p:cNvPr>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9" name="Group 178">
            <a:extLst>
              <a:ext uri="{FF2B5EF4-FFF2-40B4-BE49-F238E27FC236}">
                <a16:creationId xmlns:a16="http://schemas.microsoft.com/office/drawing/2014/main" id="{09830897-CB28-468A-B064-0BBF475B73F6}"/>
              </a:ext>
            </a:extLst>
          </p:cNvPr>
          <p:cNvGrpSpPr/>
          <p:nvPr/>
        </p:nvGrpSpPr>
        <p:grpSpPr>
          <a:xfrm>
            <a:off x="5503259" y="2717800"/>
            <a:ext cx="110141" cy="1610380"/>
            <a:chOff x="4008388" y="965526"/>
            <a:chExt cx="180774" cy="2363274"/>
          </a:xfrm>
          <a:solidFill>
            <a:srgbClr val="FF00FF"/>
          </a:solidFill>
        </p:grpSpPr>
        <p:sp>
          <p:nvSpPr>
            <p:cNvPr id="180" name="Oval 179">
              <a:extLst>
                <a:ext uri="{FF2B5EF4-FFF2-40B4-BE49-F238E27FC236}">
                  <a16:creationId xmlns:a16="http://schemas.microsoft.com/office/drawing/2014/main" id="{F6CB5204-B2C4-4640-854E-EF235D69C707}"/>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FDF1DDD7-876A-4BBC-BA89-EBBD315B64A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6803D80E-CB6B-46BE-B8A0-1BC93E1BFB7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A188D9D7-9E61-4BBE-A2C4-787C2E650BD1}"/>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42D1D0A1-BCDB-418F-AE38-263E46CBC9F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DABE1255-CB98-4638-816F-0AFBCE601DE7}"/>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61CAA033-31BE-4AE6-AB4A-6E62049CCFD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5F86670F-306A-4AFF-B568-92594862A29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FCC48316-671F-4261-817F-8E17AE9DDB65}"/>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89" name="Group 188">
            <a:extLst>
              <a:ext uri="{FF2B5EF4-FFF2-40B4-BE49-F238E27FC236}">
                <a16:creationId xmlns:a16="http://schemas.microsoft.com/office/drawing/2014/main" id="{71C472D1-C8F3-42E0-AF85-350B84DDE7FC}"/>
              </a:ext>
            </a:extLst>
          </p:cNvPr>
          <p:cNvGrpSpPr/>
          <p:nvPr/>
        </p:nvGrpSpPr>
        <p:grpSpPr>
          <a:xfrm>
            <a:off x="6244018" y="2730499"/>
            <a:ext cx="110141" cy="1610380"/>
            <a:chOff x="4008388" y="965526"/>
            <a:chExt cx="180774" cy="2363274"/>
          </a:xfrm>
          <a:solidFill>
            <a:srgbClr val="FF00FF"/>
          </a:solidFill>
        </p:grpSpPr>
        <p:sp>
          <p:nvSpPr>
            <p:cNvPr id="190" name="Oval 189">
              <a:extLst>
                <a:ext uri="{FF2B5EF4-FFF2-40B4-BE49-F238E27FC236}">
                  <a16:creationId xmlns:a16="http://schemas.microsoft.com/office/drawing/2014/main" id="{47D25387-8ECF-4EF3-8CC0-37232D76E651}"/>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0B68C5AC-4E7B-474F-B51E-899AC95B6F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92" name="Oval 191">
              <a:extLst>
                <a:ext uri="{FF2B5EF4-FFF2-40B4-BE49-F238E27FC236}">
                  <a16:creationId xmlns:a16="http://schemas.microsoft.com/office/drawing/2014/main" id="{809C528E-85D8-4586-B3DC-023625719459}"/>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CC187248-C83B-4FAC-90CC-59B7B69074B3}"/>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94" name="Oval 193">
              <a:extLst>
                <a:ext uri="{FF2B5EF4-FFF2-40B4-BE49-F238E27FC236}">
                  <a16:creationId xmlns:a16="http://schemas.microsoft.com/office/drawing/2014/main" id="{2775201E-2F1D-4FB7-8902-3ECFFA985F35}"/>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95" name="Oval 194">
              <a:extLst>
                <a:ext uri="{FF2B5EF4-FFF2-40B4-BE49-F238E27FC236}">
                  <a16:creationId xmlns:a16="http://schemas.microsoft.com/office/drawing/2014/main" id="{74D9B4D8-730B-4682-BF19-E349DA7EAE6B}"/>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96" name="Oval 195">
              <a:extLst>
                <a:ext uri="{FF2B5EF4-FFF2-40B4-BE49-F238E27FC236}">
                  <a16:creationId xmlns:a16="http://schemas.microsoft.com/office/drawing/2014/main" id="{AED7DF72-7B59-49A8-9C7C-3F2F83279718}"/>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C8AA3119-BD05-487C-8650-F3CF1B0207BB}"/>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95D0A669-4511-41E3-930C-C7BDFCF26AD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3" name="Oval 2">
            <a:extLst>
              <a:ext uri="{FF2B5EF4-FFF2-40B4-BE49-F238E27FC236}">
                <a16:creationId xmlns:a16="http://schemas.microsoft.com/office/drawing/2014/main" id="{08093DDD-5DB3-406F-A705-44D200173068}"/>
              </a:ext>
            </a:extLst>
          </p:cNvPr>
          <p:cNvSpPr/>
          <p:nvPr/>
        </p:nvSpPr>
        <p:spPr>
          <a:xfrm>
            <a:off x="7364575" y="3388866"/>
            <a:ext cx="661941" cy="239665"/>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0427033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6">
                                            <p:txEl>
                                              <p:pRg st="0" end="0"/>
                                            </p:txEl>
                                          </p:spTgt>
                                        </p:tgtEl>
                                        <p:attrNameLst>
                                          <p:attrName>style.visibility</p:attrName>
                                        </p:attrNameLst>
                                      </p:cBhvr>
                                      <p:to>
                                        <p:strVal val="visible"/>
                                      </p:to>
                                    </p:set>
                                    <p:anim calcmode="lin" valueType="num">
                                      <p:cBhvr additive="base">
                                        <p:cTn id="7" dur="500" fill="hold"/>
                                        <p:tgtEl>
                                          <p:spTgt spid="46">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6">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7"/>
                                        </p:tgtEl>
                                        <p:attrNameLst>
                                          <p:attrName>style.visibility</p:attrName>
                                        </p:attrNameLst>
                                      </p:cBhvr>
                                      <p:to>
                                        <p:strVal val="visible"/>
                                      </p:to>
                                    </p:set>
                                    <p:anim calcmode="lin" valueType="num">
                                      <p:cBhvr additive="base">
                                        <p:cTn id="15" dur="500" fill="hold"/>
                                        <p:tgtEl>
                                          <p:spTgt spid="47"/>
                                        </p:tgtEl>
                                        <p:attrNameLst>
                                          <p:attrName>ppt_x</p:attrName>
                                        </p:attrNameLst>
                                      </p:cBhvr>
                                      <p:tavLst>
                                        <p:tav tm="0">
                                          <p:val>
                                            <p:strVal val="0-#ppt_w/2"/>
                                          </p:val>
                                        </p:tav>
                                        <p:tav tm="100000">
                                          <p:val>
                                            <p:strVal val="#ppt_x"/>
                                          </p:val>
                                        </p:tav>
                                      </p:tavLst>
                                    </p:anim>
                                    <p:anim calcmode="lin" valueType="num">
                                      <p:cBhvr additive="base">
                                        <p:cTn id="16"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1"/>
                                        </p:tgtEl>
                                        <p:attrNameLst>
                                          <p:attrName>style.visibility</p:attrName>
                                        </p:attrNameLst>
                                      </p:cBhvr>
                                      <p:to>
                                        <p:strVal val="visible"/>
                                      </p:to>
                                    </p:set>
                                    <p:anim calcmode="lin" valueType="num">
                                      <p:cBhvr additive="base">
                                        <p:cTn id="21" dur="500" fill="hold"/>
                                        <p:tgtEl>
                                          <p:spTgt spid="51"/>
                                        </p:tgtEl>
                                        <p:attrNameLst>
                                          <p:attrName>ppt_x</p:attrName>
                                        </p:attrNameLst>
                                      </p:cBhvr>
                                      <p:tavLst>
                                        <p:tav tm="0">
                                          <p:val>
                                            <p:strVal val="0-#ppt_w/2"/>
                                          </p:val>
                                        </p:tav>
                                        <p:tav tm="100000">
                                          <p:val>
                                            <p:strVal val="#ppt_x"/>
                                          </p:val>
                                        </p:tav>
                                      </p:tavLst>
                                    </p:anim>
                                    <p:anim calcmode="lin" valueType="num">
                                      <p:cBhvr additive="base">
                                        <p:cTn id="22" dur="500" fill="hold"/>
                                        <p:tgtEl>
                                          <p:spTgt spid="51"/>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46"/>
                                        </p:tgtEl>
                                        <p:attrNameLst>
                                          <p:attrName>style.visibility</p:attrName>
                                        </p:attrNameLst>
                                      </p:cBhvr>
                                      <p:to>
                                        <p:strVal val="visible"/>
                                      </p:to>
                                    </p:set>
                                    <p:anim calcmode="lin" valueType="num">
                                      <p:cBhvr additive="base">
                                        <p:cTn id="25" dur="500" fill="hold"/>
                                        <p:tgtEl>
                                          <p:spTgt spid="146"/>
                                        </p:tgtEl>
                                        <p:attrNameLst>
                                          <p:attrName>ppt_x</p:attrName>
                                        </p:attrNameLst>
                                      </p:cBhvr>
                                      <p:tavLst>
                                        <p:tav tm="0">
                                          <p:val>
                                            <p:strVal val="0-#ppt_w/2"/>
                                          </p:val>
                                        </p:tav>
                                        <p:tav tm="100000">
                                          <p:val>
                                            <p:strVal val="#ppt_x"/>
                                          </p:val>
                                        </p:tav>
                                      </p:tavLst>
                                    </p:anim>
                                    <p:anim calcmode="lin" valueType="num">
                                      <p:cBhvr additive="base">
                                        <p:cTn id="26" dur="500" fill="hold"/>
                                        <p:tgtEl>
                                          <p:spTgt spid="146"/>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44"/>
                                        </p:tgtEl>
                                        <p:attrNameLst>
                                          <p:attrName>style.visibility</p:attrName>
                                        </p:attrNameLst>
                                      </p:cBhvr>
                                      <p:to>
                                        <p:strVal val="visible"/>
                                      </p:to>
                                    </p:set>
                                    <p:anim calcmode="lin" valueType="num">
                                      <p:cBhvr additive="base">
                                        <p:cTn id="31" dur="500" fill="hold"/>
                                        <p:tgtEl>
                                          <p:spTgt spid="144"/>
                                        </p:tgtEl>
                                        <p:attrNameLst>
                                          <p:attrName>ppt_x</p:attrName>
                                        </p:attrNameLst>
                                      </p:cBhvr>
                                      <p:tavLst>
                                        <p:tav tm="0">
                                          <p:val>
                                            <p:strVal val="0-#ppt_w/2"/>
                                          </p:val>
                                        </p:tav>
                                        <p:tav tm="100000">
                                          <p:val>
                                            <p:strVal val="#ppt_x"/>
                                          </p:val>
                                        </p:tav>
                                      </p:tavLst>
                                    </p:anim>
                                    <p:anim calcmode="lin" valueType="num">
                                      <p:cBhvr additive="base">
                                        <p:cTn id="32" dur="500" fill="hold"/>
                                        <p:tgtEl>
                                          <p:spTgt spid="144"/>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60"/>
                                        </p:tgtEl>
                                        <p:attrNameLst>
                                          <p:attrName>style.visibility</p:attrName>
                                        </p:attrNameLst>
                                      </p:cBhvr>
                                      <p:to>
                                        <p:strVal val="visible"/>
                                      </p:to>
                                    </p:set>
                                    <p:anim calcmode="lin" valueType="num">
                                      <p:cBhvr additive="base">
                                        <p:cTn id="37" dur="500" fill="hold"/>
                                        <p:tgtEl>
                                          <p:spTgt spid="160"/>
                                        </p:tgtEl>
                                        <p:attrNameLst>
                                          <p:attrName>ppt_x</p:attrName>
                                        </p:attrNameLst>
                                      </p:cBhvr>
                                      <p:tavLst>
                                        <p:tav tm="0">
                                          <p:val>
                                            <p:strVal val="0-#ppt_w/2"/>
                                          </p:val>
                                        </p:tav>
                                        <p:tav tm="100000">
                                          <p:val>
                                            <p:strVal val="#ppt_x"/>
                                          </p:val>
                                        </p:tav>
                                      </p:tavLst>
                                    </p:anim>
                                    <p:anim calcmode="lin" valueType="num">
                                      <p:cBhvr additive="base">
                                        <p:cTn id="38" dur="500" fill="hold"/>
                                        <p:tgtEl>
                                          <p:spTgt spid="16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8" presetClass="emph" presetSubtype="0" fill="hold" nodeType="clickEffect">
                                  <p:stCondLst>
                                    <p:cond delay="0"/>
                                  </p:stCondLst>
                                  <p:childTnLst>
                                    <p:animRot by="-5400000">
                                      <p:cBhvr>
                                        <p:cTn id="42" dur="500" fill="hold"/>
                                        <p:tgtEl>
                                          <p:spTgt spid="51"/>
                                        </p:tgtEl>
                                        <p:attrNameLst>
                                          <p:attrName>r</p:attrName>
                                        </p:attrNameLst>
                                      </p:cBhvr>
                                    </p:animRot>
                                  </p:childTnLst>
                                </p:cTn>
                              </p:par>
                              <p:par>
                                <p:cTn id="43" presetID="1" presetClass="exit" presetSubtype="0" fill="hold" nodeType="withEffect">
                                  <p:stCondLst>
                                    <p:cond delay="0"/>
                                  </p:stCondLst>
                                  <p:childTnLst>
                                    <p:set>
                                      <p:cBhvr>
                                        <p:cTn id="44" dur="1" fill="hold">
                                          <p:stCondLst>
                                            <p:cond delay="0"/>
                                          </p:stCondLst>
                                        </p:cTn>
                                        <p:tgtEl>
                                          <p:spTgt spid="160"/>
                                        </p:tgtEl>
                                        <p:attrNameLst>
                                          <p:attrName>style.visibility</p:attrName>
                                        </p:attrNameLst>
                                      </p:cBhvr>
                                      <p:to>
                                        <p:strVal val="hidden"/>
                                      </p:to>
                                    </p:set>
                                  </p:childTnLst>
                                </p:cTn>
                              </p:par>
                              <p:par>
                                <p:cTn id="45" presetID="1" presetClass="entr" presetSubtype="0" fill="hold" nodeType="withEffect">
                                  <p:stCondLst>
                                    <p:cond delay="0"/>
                                  </p:stCondLst>
                                  <p:childTnLst>
                                    <p:set>
                                      <p:cBhvr>
                                        <p:cTn id="46" dur="1" fill="hold">
                                          <p:stCondLst>
                                            <p:cond delay="0"/>
                                          </p:stCondLst>
                                        </p:cTn>
                                        <p:tgtEl>
                                          <p:spTgt spid="147"/>
                                        </p:tgtEl>
                                        <p:attrNameLst>
                                          <p:attrName>style.visibility</p:attrName>
                                        </p:attrNameLst>
                                      </p:cBhvr>
                                      <p:to>
                                        <p:strVal val="visible"/>
                                      </p:to>
                                    </p:set>
                                  </p:childTnLst>
                                </p:cTn>
                              </p:par>
                              <p:par>
                                <p:cTn id="47" presetID="42" presetClass="path" presetSubtype="0" accel="50000" decel="50000" fill="hold" nodeType="withEffect">
                                  <p:stCondLst>
                                    <p:cond delay="0"/>
                                  </p:stCondLst>
                                  <p:childTnLst>
                                    <p:animMotion origin="layout" path="M 3.88889E-6 7.40741E-7 L 0.08125 -0.0007 " pathEditMode="relative" rAng="0" ptsTypes="AA">
                                      <p:cBhvr>
                                        <p:cTn id="48" dur="700" fill="hold"/>
                                        <p:tgtEl>
                                          <p:spTgt spid="147"/>
                                        </p:tgtEl>
                                        <p:attrNameLst>
                                          <p:attrName>ppt_x</p:attrName>
                                          <p:attrName>ppt_y</p:attrName>
                                        </p:attrNameLst>
                                      </p:cBhvr>
                                      <p:rCtr x="4062" y="-46"/>
                                    </p:animMotion>
                                  </p:childTnLst>
                                </p:cTn>
                              </p:par>
                            </p:childTnLst>
                          </p:cTn>
                        </p:par>
                        <p:par>
                          <p:cTn id="49" fill="hold">
                            <p:stCondLst>
                              <p:cond delay="700"/>
                            </p:stCondLst>
                            <p:childTnLst>
                              <p:par>
                                <p:cTn id="50" presetID="0" presetClass="path" presetSubtype="0" accel="50000" decel="50000" fill="hold" nodeType="afterEffect">
                                  <p:stCondLst>
                                    <p:cond delay="0"/>
                                  </p:stCondLst>
                                  <p:childTnLst>
                                    <p:animMotion origin="layout" path="M -0.00694 -0.00069 L -0.00694 -0.00069 L 0.01129 -0.025 C 0.01285 -0.02708 0.01407 -0.0294 0.0158 -0.03102 C 0.01893 -0.03379 0.0224 -0.03565 0.025 -0.03912 C 0.02639 -0.0412 0.02778 -0.04352 0.02952 -0.04514 C 0.03229 -0.04815 0.03594 -0.04977 0.03854 -0.05324 C 0.0474 -0.06504 0.0382 -0.0537 0.0507 -0.06528 C 0.06198 -0.07592 0.054 -0.07153 0.06285 -0.07546 C 0.0658 -0.06319 0.06476 -0.0706 0.06285 -0.0493 C 0.06181 -0.03889 0.06077 -0.02893 0.05834 -0.01898 C 0.05782 -0.0169 0.05712 -0.01504 0.05677 -0.01296 C 0.05608 -0.00903 0.05573 -0.00486 0.05521 -0.00069 C 0.04792 -0.00579 0.04861 -0.00463 0.04167 -0.01296 C 0.03889 -0.0162 0.03594 -0.01898 0.03403 -0.02291 C 0.03299 -0.025 0.03229 -0.02731 0.03108 -0.02916 C 0.02969 -0.03079 0.02813 -0.03194 0.02639 -0.0331 C 0.01979 -0.0375 0.01841 -0.03727 0.01129 -0.03912 C 0.00608 -0.04259 0.00052 -0.04722 -0.00538 -0.0493 C -0.00781 -0.05 -0.01041 -0.05069 -0.01302 -0.05116 C -0.02396 -0.0537 -0.02795 -0.0537 -0.04028 -0.05532 C -0.04271 -0.05602 -0.04514 -0.05741 -0.04774 -0.05741 C -0.04948 -0.05741 -0.05225 -0.05741 -0.05225 -0.05532 C -0.05225 -0.05278 -0.04948 -0.05208 -0.04774 -0.05116 C -0.0434 -0.0493 -0.03871 -0.04838 -0.0342 -0.04722 C -0.01701 -0.04282 -0.01701 -0.04329 -0.00087 -0.0412 C 0.00122 -0.04051 0.00313 -0.03981 0.00521 -0.03912 C 0.00782 -0.03842 0.01025 -0.03796 0.01285 -0.03704 C 0.01597 -0.03611 0.01875 -0.03403 0.02188 -0.0331 C 0.02396 -0.03241 0.02604 -0.03194 0.02795 -0.03102 C 0.03108 -0.02986 0.03386 -0.02731 0.03698 -0.02708 L 0.05365 -0.025 C 0.06389 -0.01829 0.05556 -0.02315 0.0658 -0.01898 C 0.06893 -0.01782 0.0717 -0.01528 0.075 -0.01504 L 0.09011 -0.01296 C 0.09167 -0.01157 0.09288 -0.00972 0.09462 -0.00879 C 0.09653 -0.00787 0.09861 -0.00764 0.1007 -0.00694 C 0.10226 -0.00625 0.10365 -0.00555 0.10521 -0.00486 C 0.10886 -0.01921 0.10365 -0.00185 0.11129 -0.0169 C 0.11216 -0.01875 0.11216 -0.02106 0.11285 -0.02291 C 0.11459 -0.02778 0.11684 -0.03241 0.11893 -0.03704 C 0.11979 -0.03912 0.12101 -0.04097 0.12188 -0.04329 C 0.12813 -0.05995 0.11771 -0.03796 0.12639 -0.05532 C 0.12726 -0.05972 0.12952 -0.07245 0.13108 -0.07546 C 0.13195 -0.07754 0.13247 -0.08055 0.13403 -0.08148 C 0.1349 -0.08217 0.13403 -0.07893 0.13403 -0.07754 L 0.14775 -0.01504 " pathEditMode="relative" ptsTypes="AAAAAAAAAAAAAAAAAAAAAAAAAAAAAAAAAAAAAAAAAAAAAAA">
                                      <p:cBhvr>
                                        <p:cTn id="51" dur="500" fill="hold"/>
                                        <p:tgtEl>
                                          <p:spTgt spid="51"/>
                                        </p:tgtEl>
                                        <p:attrNameLst>
                                          <p:attrName>ppt_x</p:attrName>
                                          <p:attrName>ppt_y</p:attrName>
                                        </p:attrNameLst>
                                      </p:cBhvr>
                                    </p:animMotion>
                                  </p:childTnLst>
                                </p:cTn>
                              </p:par>
                              <p:par>
                                <p:cTn id="52" presetID="1" presetClass="exit" presetSubtype="0" fill="hold" nodeType="withEffect">
                                  <p:stCondLst>
                                    <p:cond delay="0"/>
                                  </p:stCondLst>
                                  <p:childTnLst>
                                    <p:set>
                                      <p:cBhvr>
                                        <p:cTn id="53" dur="1" fill="hold">
                                          <p:stCondLst>
                                            <p:cond delay="0"/>
                                          </p:stCondLst>
                                        </p:cTn>
                                        <p:tgtEl>
                                          <p:spTgt spid="147"/>
                                        </p:tgtEl>
                                        <p:attrNameLst>
                                          <p:attrName>style.visibility</p:attrName>
                                        </p:attrNameLst>
                                      </p:cBhvr>
                                      <p:to>
                                        <p:strVal val="hidden"/>
                                      </p:to>
                                    </p:set>
                                  </p:childTnLst>
                                </p:cTn>
                              </p:par>
                              <p:par>
                                <p:cTn id="54" presetID="1" presetClass="entr" presetSubtype="0" fill="hold" nodeType="withEffect">
                                  <p:stCondLst>
                                    <p:cond delay="0"/>
                                  </p:stCondLst>
                                  <p:childTnLst>
                                    <p:set>
                                      <p:cBhvr>
                                        <p:cTn id="55" dur="1" fill="hold">
                                          <p:stCondLst>
                                            <p:cond delay="0"/>
                                          </p:stCondLst>
                                        </p:cTn>
                                        <p:tgtEl>
                                          <p:spTgt spid="179"/>
                                        </p:tgtEl>
                                        <p:attrNameLst>
                                          <p:attrName>style.visibility</p:attrName>
                                        </p:attrNameLst>
                                      </p:cBhvr>
                                      <p:to>
                                        <p:strVal val="visible"/>
                                      </p:to>
                                    </p:set>
                                  </p:childTnLst>
                                </p:cTn>
                              </p:par>
                              <p:par>
                                <p:cTn id="56" presetID="42" presetClass="path" presetSubtype="0" accel="50000" decel="50000" fill="hold" nodeType="withEffect">
                                  <p:stCondLst>
                                    <p:cond delay="0"/>
                                  </p:stCondLst>
                                  <p:childTnLst>
                                    <p:animMotion origin="layout" path="M -2.5E-6 2.59259E-6 L 0.08125 -0.0007 " pathEditMode="relative" rAng="0" ptsTypes="AA">
                                      <p:cBhvr>
                                        <p:cTn id="57" dur="900" fill="hold"/>
                                        <p:tgtEl>
                                          <p:spTgt spid="179"/>
                                        </p:tgtEl>
                                        <p:attrNameLst>
                                          <p:attrName>ppt_x</p:attrName>
                                          <p:attrName>ppt_y</p:attrName>
                                        </p:attrNameLst>
                                      </p:cBhvr>
                                      <p:rCtr x="4062" y="-46"/>
                                    </p:animMotion>
                                  </p:childTnLst>
                                </p:cTn>
                              </p:par>
                            </p:childTnLst>
                          </p:cTn>
                        </p:par>
                        <p:par>
                          <p:cTn id="58" fill="hold">
                            <p:stCondLst>
                              <p:cond delay="1600"/>
                            </p:stCondLst>
                            <p:childTnLst>
                              <p:par>
                                <p:cTn id="59" presetID="45" presetClass="entr" presetSubtype="0" fill="hold" nodeType="afterEffect">
                                  <p:stCondLst>
                                    <p:cond delay="0"/>
                                  </p:stCondLst>
                                  <p:childTnLst>
                                    <p:set>
                                      <p:cBhvr>
                                        <p:cTn id="60" dur="1" fill="hold">
                                          <p:stCondLst>
                                            <p:cond delay="0"/>
                                          </p:stCondLst>
                                        </p:cTn>
                                        <p:tgtEl>
                                          <p:spTgt spid="51"/>
                                        </p:tgtEl>
                                        <p:attrNameLst>
                                          <p:attrName>style.visibility</p:attrName>
                                        </p:attrNameLst>
                                      </p:cBhvr>
                                      <p:to>
                                        <p:strVal val="visible"/>
                                      </p:to>
                                    </p:set>
                                    <p:animEffect transition="in" filter="fade">
                                      <p:cBhvr>
                                        <p:cTn id="61" dur="500"/>
                                        <p:tgtEl>
                                          <p:spTgt spid="51"/>
                                        </p:tgtEl>
                                      </p:cBhvr>
                                    </p:animEffect>
                                    <p:anim calcmode="lin" valueType="num">
                                      <p:cBhvr>
                                        <p:cTn id="62" dur="500" fill="hold"/>
                                        <p:tgtEl>
                                          <p:spTgt spid="51"/>
                                        </p:tgtEl>
                                        <p:attrNameLst>
                                          <p:attrName>ppt_w</p:attrName>
                                        </p:attrNameLst>
                                      </p:cBhvr>
                                      <p:tavLst>
                                        <p:tav tm="0" fmla="#ppt_w*sin(2.5*pi*$)">
                                          <p:val>
                                            <p:fltVal val="0"/>
                                          </p:val>
                                        </p:tav>
                                        <p:tav tm="100000">
                                          <p:val>
                                            <p:fltVal val="1"/>
                                          </p:val>
                                        </p:tav>
                                      </p:tavLst>
                                    </p:anim>
                                    <p:anim calcmode="lin" valueType="num">
                                      <p:cBhvr>
                                        <p:cTn id="63" dur="500" fill="hold"/>
                                        <p:tgtEl>
                                          <p:spTgt spid="51"/>
                                        </p:tgtEl>
                                        <p:attrNameLst>
                                          <p:attrName>ppt_h</p:attrName>
                                        </p:attrNameLst>
                                      </p:cBhvr>
                                      <p:tavLst>
                                        <p:tav tm="0">
                                          <p:val>
                                            <p:strVal val="#ppt_h"/>
                                          </p:val>
                                        </p:tav>
                                        <p:tav tm="100000">
                                          <p:val>
                                            <p:strVal val="#ppt_h"/>
                                          </p:val>
                                        </p:tav>
                                      </p:tavLst>
                                    </p:anim>
                                  </p:childTnLst>
                                </p:cTn>
                              </p:par>
                            </p:childTnLst>
                          </p:cTn>
                        </p:par>
                        <p:par>
                          <p:cTn id="64" fill="hold">
                            <p:stCondLst>
                              <p:cond delay="2100"/>
                            </p:stCondLst>
                            <p:childTnLst>
                              <p:par>
                                <p:cTn id="65" presetID="8" presetClass="emph" presetSubtype="0" fill="hold" nodeType="afterEffect">
                                  <p:stCondLst>
                                    <p:cond delay="0"/>
                                  </p:stCondLst>
                                  <p:childTnLst>
                                    <p:animRot by="5400000">
                                      <p:cBhvr>
                                        <p:cTn id="66" dur="500" fill="hold"/>
                                        <p:tgtEl>
                                          <p:spTgt spid="51"/>
                                        </p:tgtEl>
                                        <p:attrNameLst>
                                          <p:attrName>r</p:attrName>
                                        </p:attrNameLst>
                                      </p:cBhvr>
                                    </p:animRot>
                                  </p:childTnLst>
                                </p:cTn>
                              </p:par>
                              <p:par>
                                <p:cTn id="67" presetID="1" presetClass="exit" presetSubtype="0" fill="hold" nodeType="withEffect">
                                  <p:stCondLst>
                                    <p:cond delay="0"/>
                                  </p:stCondLst>
                                  <p:childTnLst>
                                    <p:set>
                                      <p:cBhvr>
                                        <p:cTn id="68" dur="1" fill="hold">
                                          <p:stCondLst>
                                            <p:cond delay="0"/>
                                          </p:stCondLst>
                                        </p:cTn>
                                        <p:tgtEl>
                                          <p:spTgt spid="179"/>
                                        </p:tgtEl>
                                        <p:attrNameLst>
                                          <p:attrName>style.visibility</p:attrName>
                                        </p:attrNameLst>
                                      </p:cBhvr>
                                      <p:to>
                                        <p:strVal val="hidden"/>
                                      </p:to>
                                    </p:set>
                                  </p:childTnLst>
                                </p:cTn>
                              </p:par>
                              <p:par>
                                <p:cTn id="69" presetID="1" presetClass="entr" presetSubtype="0" fill="hold" nodeType="withEffect">
                                  <p:stCondLst>
                                    <p:cond delay="0"/>
                                  </p:stCondLst>
                                  <p:childTnLst>
                                    <p:set>
                                      <p:cBhvr>
                                        <p:cTn id="70" dur="1" fill="hold">
                                          <p:stCondLst>
                                            <p:cond delay="0"/>
                                          </p:stCondLst>
                                        </p:cTn>
                                        <p:tgtEl>
                                          <p:spTgt spid="189"/>
                                        </p:tgtEl>
                                        <p:attrNameLst>
                                          <p:attrName>style.visibility</p:attrName>
                                        </p:attrNameLst>
                                      </p:cBhvr>
                                      <p:to>
                                        <p:strVal val="visible"/>
                                      </p:to>
                                    </p:set>
                                  </p:childTnLst>
                                </p:cTn>
                              </p:par>
                              <p:par>
                                <p:cTn id="71" presetID="42" presetClass="path" presetSubtype="0" accel="50000" decel="50000" fill="hold" nodeType="withEffect">
                                  <p:stCondLst>
                                    <p:cond delay="0"/>
                                  </p:stCondLst>
                                  <p:childTnLst>
                                    <p:animMotion origin="layout" path="M 1.11111E-6 7.40741E-7 L 0.08125 -0.0007 " pathEditMode="relative" rAng="0" ptsTypes="AA">
                                      <p:cBhvr>
                                        <p:cTn id="72" dur="800" fill="hold"/>
                                        <p:tgtEl>
                                          <p:spTgt spid="189"/>
                                        </p:tgtEl>
                                        <p:attrNameLst>
                                          <p:attrName>ppt_x</p:attrName>
                                          <p:attrName>ppt_y</p:attrName>
                                        </p:attrNameLst>
                                      </p:cBhvr>
                                      <p:rCtr x="4062" y="-46"/>
                                    </p:animMotion>
                                  </p:childTnLst>
                                </p:cTn>
                              </p:par>
                            </p:childTnLst>
                          </p:cTn>
                        </p:par>
                        <p:par>
                          <p:cTn id="73" fill="hold">
                            <p:stCondLst>
                              <p:cond delay="2900"/>
                            </p:stCondLst>
                            <p:childTnLst>
                              <p:par>
                                <p:cTn id="74" presetID="0" presetClass="path" presetSubtype="0" accel="50000" decel="50000" fill="hold" nodeType="afterEffect">
                                  <p:stCondLst>
                                    <p:cond delay="0"/>
                                  </p:stCondLst>
                                  <p:childTnLst>
                                    <p:animMotion origin="layout" path="M 0.16129 -0.01273 L 0.16129 -0.01273 C 0.16528 -0.01551 0.16962 -0.01759 0.17344 -0.02083 C 0.17674 -0.02384 0.17882 -0.0287 0.18091 -0.03287 C 0.1816 -0.03704 0.18351 -0.05254 0.18542 -0.05509 C 0.18698 -0.05717 0.18837 -0.05949 0.18993 -0.06134 C 0.1915 -0.06273 0.19636 -0.06458 0.19462 -0.06528 C 0.19167 -0.06666 0.18854 -0.06389 0.18542 -0.06319 C 0.18403 -0.0625 0.18247 -0.0618 0.18091 -0.06134 C 0.17847 -0.06041 0.17587 -0.06041 0.17344 -0.05926 C 0.17118 -0.05833 0.16927 -0.05671 0.16736 -0.05509 C 0.1658 -0.05393 0.16441 -0.05208 0.16285 -0.05116 C 0.16042 -0.05 0.15764 -0.05 0.15521 -0.04907 C 0.15365 -0.04861 0.15226 -0.04768 0.1507 -0.04722 C 0.14861 -0.04305 0.14549 -0.03981 0.14462 -0.03495 C 0.14271 -0.02477 0.14375 -0.02963 0.14167 -0.02083 C 0.14358 -0.02014 0.14566 -0.01944 0.14757 -0.01875 C 0.1507 -0.01805 0.15382 -0.01805 0.15677 -0.0169 C 0.16528 -0.01296 0.15729 -0.01227 0.1658 -0.00671 C 0.16806 -0.00532 0.17084 -0.00555 0.17344 -0.00463 C 0.17535 -0.00416 0.17743 -0.00347 0.17934 -0.00278 C 0.18299 -0.00139 0.18646 0.00046 0.18993 0.00139 C 0.19497 0.00255 0.20018 0.00278 0.20521 0.00324 C 0.2066 0.00463 0.20834 0.00579 0.20972 0.00741 C 0.22136 0.02037 0.20747 0.00741 0.21875 0.01759 C 0.22066 0.0169 0.22726 0.01482 0.22934 0.01343 C 0.23351 0.01065 0.23507 0.00787 0.23837 0.00324 C 0.2408 -0.00625 0.24115 -0.0044 0.23837 -0.01875 C 0.23837 -0.01944 0.2375 -0.01875 0.23698 -0.01875 L 0.23698 -0.01875 " pathEditMode="relative" ptsTypes="AAAAAAAAAAAAAAAAAAAAAAAAAAAAAA">
                                      <p:cBhvr>
                                        <p:cTn id="75" dur="500" fill="hold"/>
                                        <p:tgtEl>
                                          <p:spTgt spid="51"/>
                                        </p:tgtEl>
                                        <p:attrNameLst>
                                          <p:attrName>ppt_x</p:attrName>
                                          <p:attrName>ppt_y</p:attrName>
                                        </p:attrNameLst>
                                      </p:cBhvr>
                                    </p:animMotion>
                                  </p:childTnLst>
                                </p:cTn>
                              </p:par>
                            </p:childTnLst>
                          </p:cTn>
                        </p:par>
                        <p:par>
                          <p:cTn id="76" fill="hold">
                            <p:stCondLst>
                              <p:cond delay="3400"/>
                            </p:stCondLst>
                            <p:childTnLst>
                              <p:par>
                                <p:cTn id="77" presetID="1" presetClass="exit" presetSubtype="0" fill="hold" nodeType="afterEffect">
                                  <p:stCondLst>
                                    <p:cond delay="0"/>
                                  </p:stCondLst>
                                  <p:childTnLst>
                                    <p:set>
                                      <p:cBhvr>
                                        <p:cTn id="78" dur="1" fill="hold">
                                          <p:stCondLst>
                                            <p:cond delay="499"/>
                                          </p:stCondLst>
                                        </p:cTn>
                                        <p:tgtEl>
                                          <p:spTgt spid="51"/>
                                        </p:tgtEl>
                                        <p:attrNameLst>
                                          <p:attrName>style.visibility</p:attrName>
                                        </p:attrNameLst>
                                      </p:cBhvr>
                                      <p:to>
                                        <p:strVal val="hidden"/>
                                      </p:to>
                                    </p:set>
                                  </p:childTnLst>
                                </p:cTn>
                              </p:par>
                            </p:childTnLst>
                          </p:cTn>
                        </p:par>
                        <p:par>
                          <p:cTn id="79" fill="hold">
                            <p:stCondLst>
                              <p:cond delay="3900"/>
                            </p:stCondLst>
                            <p:childTnLst>
                              <p:par>
                                <p:cTn id="80" presetID="31" presetClass="entr" presetSubtype="0" fill="hold" nodeType="afterEffect">
                                  <p:stCondLst>
                                    <p:cond delay="0"/>
                                  </p:stCondLst>
                                  <p:childTnLst>
                                    <p:set>
                                      <p:cBhvr>
                                        <p:cTn id="81" dur="1" fill="hold">
                                          <p:stCondLst>
                                            <p:cond delay="0"/>
                                          </p:stCondLst>
                                        </p:cTn>
                                        <p:tgtEl>
                                          <p:spTgt spid="105"/>
                                        </p:tgtEl>
                                        <p:attrNameLst>
                                          <p:attrName>style.visibility</p:attrName>
                                        </p:attrNameLst>
                                      </p:cBhvr>
                                      <p:to>
                                        <p:strVal val="visible"/>
                                      </p:to>
                                    </p:set>
                                    <p:anim calcmode="lin" valueType="num">
                                      <p:cBhvr>
                                        <p:cTn id="82" dur="500" fill="hold"/>
                                        <p:tgtEl>
                                          <p:spTgt spid="105"/>
                                        </p:tgtEl>
                                        <p:attrNameLst>
                                          <p:attrName>ppt_w</p:attrName>
                                        </p:attrNameLst>
                                      </p:cBhvr>
                                      <p:tavLst>
                                        <p:tav tm="0">
                                          <p:val>
                                            <p:fltVal val="0"/>
                                          </p:val>
                                        </p:tav>
                                        <p:tav tm="100000">
                                          <p:val>
                                            <p:strVal val="#ppt_w"/>
                                          </p:val>
                                        </p:tav>
                                      </p:tavLst>
                                    </p:anim>
                                    <p:anim calcmode="lin" valueType="num">
                                      <p:cBhvr>
                                        <p:cTn id="83" dur="500" fill="hold"/>
                                        <p:tgtEl>
                                          <p:spTgt spid="105"/>
                                        </p:tgtEl>
                                        <p:attrNameLst>
                                          <p:attrName>ppt_h</p:attrName>
                                        </p:attrNameLst>
                                      </p:cBhvr>
                                      <p:tavLst>
                                        <p:tav tm="0">
                                          <p:val>
                                            <p:fltVal val="0"/>
                                          </p:val>
                                        </p:tav>
                                        <p:tav tm="100000">
                                          <p:val>
                                            <p:strVal val="#ppt_h"/>
                                          </p:val>
                                        </p:tav>
                                      </p:tavLst>
                                    </p:anim>
                                    <p:anim calcmode="lin" valueType="num">
                                      <p:cBhvr>
                                        <p:cTn id="84" dur="500" fill="hold"/>
                                        <p:tgtEl>
                                          <p:spTgt spid="105"/>
                                        </p:tgtEl>
                                        <p:attrNameLst>
                                          <p:attrName>style.rotation</p:attrName>
                                        </p:attrNameLst>
                                      </p:cBhvr>
                                      <p:tavLst>
                                        <p:tav tm="0">
                                          <p:val>
                                            <p:fltVal val="90"/>
                                          </p:val>
                                        </p:tav>
                                        <p:tav tm="100000">
                                          <p:val>
                                            <p:fltVal val="0"/>
                                          </p:val>
                                        </p:tav>
                                      </p:tavLst>
                                    </p:anim>
                                    <p:animEffect transition="in" filter="fade">
                                      <p:cBhvr>
                                        <p:cTn id="85" dur="500"/>
                                        <p:tgtEl>
                                          <p:spTgt spid="105"/>
                                        </p:tgtEl>
                                      </p:cBhvr>
                                    </p:animEffect>
                                  </p:childTnLst>
                                </p:cTn>
                              </p:par>
                              <p:par>
                                <p:cTn id="86" presetID="1" presetClass="exit" presetSubtype="0" fill="hold" nodeType="withEffect">
                                  <p:stCondLst>
                                    <p:cond delay="0"/>
                                  </p:stCondLst>
                                  <p:childTnLst>
                                    <p:set>
                                      <p:cBhvr>
                                        <p:cTn id="87" dur="1" fill="hold">
                                          <p:stCondLst>
                                            <p:cond delay="0"/>
                                          </p:stCondLst>
                                        </p:cTn>
                                        <p:tgtEl>
                                          <p:spTgt spid="189"/>
                                        </p:tgtEl>
                                        <p:attrNameLst>
                                          <p:attrName>style.visibility</p:attrName>
                                        </p:attrNameLst>
                                      </p:cBhvr>
                                      <p:to>
                                        <p:strVal val="hidden"/>
                                      </p:to>
                                    </p:set>
                                  </p:childTnLst>
                                </p:cTn>
                              </p:par>
                              <p:par>
                                <p:cTn id="88" presetID="1" presetClass="entr" presetSubtype="0" fill="hold" nodeType="withEffect">
                                  <p:stCondLst>
                                    <p:cond delay="0"/>
                                  </p:stCondLst>
                                  <p:childTnLst>
                                    <p:set>
                                      <p:cBhvr>
                                        <p:cTn id="89" dur="1" fill="hold">
                                          <p:stCondLst>
                                            <p:cond delay="0"/>
                                          </p:stCondLst>
                                        </p:cTn>
                                        <p:tgtEl>
                                          <p:spTgt spid="174"/>
                                        </p:tgtEl>
                                        <p:attrNameLst>
                                          <p:attrName>style.visibility</p:attrName>
                                        </p:attrNameLst>
                                      </p:cBhvr>
                                      <p:to>
                                        <p:strVal val="visible"/>
                                      </p:to>
                                    </p:set>
                                  </p:childTnLst>
                                </p:cTn>
                              </p:par>
                              <p:par>
                                <p:cTn id="90" presetID="42" presetClass="path" presetSubtype="0" accel="50000" decel="50000" fill="hold" nodeType="withEffect">
                                  <p:stCondLst>
                                    <p:cond delay="0"/>
                                  </p:stCondLst>
                                  <p:childTnLst>
                                    <p:animMotion origin="layout" path="M -3.61111E-6 3.7037E-7 L 0.079 0.00139 " pathEditMode="relative" rAng="0" ptsTypes="AA">
                                      <p:cBhvr>
                                        <p:cTn id="91" dur="800" fill="hold"/>
                                        <p:tgtEl>
                                          <p:spTgt spid="174"/>
                                        </p:tgtEl>
                                        <p:attrNameLst>
                                          <p:attrName>ppt_x</p:attrName>
                                          <p:attrName>ppt_y</p:attrName>
                                        </p:attrNameLst>
                                      </p:cBhvr>
                                      <p:rCtr x="3941" y="69"/>
                                    </p:animMotion>
                                  </p:childTnLst>
                                </p:cTn>
                              </p:par>
                            </p:childTnLst>
                          </p:cTn>
                        </p:par>
                      </p:childTnLst>
                    </p:cTn>
                  </p:par>
                  <p:par>
                    <p:cTn id="92" fill="hold">
                      <p:stCondLst>
                        <p:cond delay="indefinite"/>
                      </p:stCondLst>
                      <p:childTnLst>
                        <p:par>
                          <p:cTn id="93" fill="hold">
                            <p:stCondLst>
                              <p:cond delay="0"/>
                            </p:stCondLst>
                            <p:childTnLst>
                              <p:par>
                                <p:cTn id="94" presetID="2" presetClass="entr" presetSubtype="8" fill="hold" nodeType="clickEffect">
                                  <p:stCondLst>
                                    <p:cond delay="0"/>
                                  </p:stCondLst>
                                  <p:childTnLst>
                                    <p:set>
                                      <p:cBhvr>
                                        <p:cTn id="95" dur="1" fill="hold">
                                          <p:stCondLst>
                                            <p:cond delay="0"/>
                                          </p:stCondLst>
                                        </p:cTn>
                                        <p:tgtEl>
                                          <p:spTgt spid="140"/>
                                        </p:tgtEl>
                                        <p:attrNameLst>
                                          <p:attrName>style.visibility</p:attrName>
                                        </p:attrNameLst>
                                      </p:cBhvr>
                                      <p:to>
                                        <p:strVal val="visible"/>
                                      </p:to>
                                    </p:set>
                                    <p:anim calcmode="lin" valueType="num">
                                      <p:cBhvr additive="base">
                                        <p:cTn id="96" dur="500" fill="hold"/>
                                        <p:tgtEl>
                                          <p:spTgt spid="140"/>
                                        </p:tgtEl>
                                        <p:attrNameLst>
                                          <p:attrName>ppt_x</p:attrName>
                                        </p:attrNameLst>
                                      </p:cBhvr>
                                      <p:tavLst>
                                        <p:tav tm="0">
                                          <p:val>
                                            <p:strVal val="0-#ppt_w/2"/>
                                          </p:val>
                                        </p:tav>
                                        <p:tav tm="100000">
                                          <p:val>
                                            <p:strVal val="#ppt_x"/>
                                          </p:val>
                                        </p:tav>
                                      </p:tavLst>
                                    </p:anim>
                                    <p:anim calcmode="lin" valueType="num">
                                      <p:cBhvr additive="base">
                                        <p:cTn id="97" dur="500" fill="hold"/>
                                        <p:tgtEl>
                                          <p:spTgt spid="140"/>
                                        </p:tgtEl>
                                        <p:attrNameLst>
                                          <p:attrName>ppt_y</p:attrName>
                                        </p:attrNameLst>
                                      </p:cBhvr>
                                      <p:tavLst>
                                        <p:tav tm="0">
                                          <p:val>
                                            <p:strVal val="#ppt_y"/>
                                          </p:val>
                                        </p:tav>
                                        <p:tav tm="100000">
                                          <p:val>
                                            <p:strVal val="#ppt_y"/>
                                          </p:val>
                                        </p:tav>
                                      </p:tavLst>
                                    </p:anim>
                                  </p:childTnLst>
                                </p:cTn>
                              </p:par>
                              <p:par>
                                <p:cTn id="98" presetID="2" presetClass="entr" presetSubtype="8" fill="hold" grpId="0" nodeType="withEffect">
                                  <p:stCondLst>
                                    <p:cond delay="0"/>
                                  </p:stCondLst>
                                  <p:childTnLst>
                                    <p:set>
                                      <p:cBhvr>
                                        <p:cTn id="99" dur="1" fill="hold">
                                          <p:stCondLst>
                                            <p:cond delay="0"/>
                                          </p:stCondLst>
                                        </p:cTn>
                                        <p:tgtEl>
                                          <p:spTgt spid="145"/>
                                        </p:tgtEl>
                                        <p:attrNameLst>
                                          <p:attrName>style.visibility</p:attrName>
                                        </p:attrNameLst>
                                      </p:cBhvr>
                                      <p:to>
                                        <p:strVal val="visible"/>
                                      </p:to>
                                    </p:set>
                                    <p:anim calcmode="lin" valueType="num">
                                      <p:cBhvr additive="base">
                                        <p:cTn id="100" dur="500" fill="hold"/>
                                        <p:tgtEl>
                                          <p:spTgt spid="145"/>
                                        </p:tgtEl>
                                        <p:attrNameLst>
                                          <p:attrName>ppt_x</p:attrName>
                                        </p:attrNameLst>
                                      </p:cBhvr>
                                      <p:tavLst>
                                        <p:tav tm="0">
                                          <p:val>
                                            <p:strVal val="0-#ppt_w/2"/>
                                          </p:val>
                                        </p:tav>
                                        <p:tav tm="100000">
                                          <p:val>
                                            <p:strVal val="#ppt_x"/>
                                          </p:val>
                                        </p:tav>
                                      </p:tavLst>
                                    </p:anim>
                                    <p:anim calcmode="lin" valueType="num">
                                      <p:cBhvr additive="base">
                                        <p:cTn id="101" dur="500" fill="hold"/>
                                        <p:tgtEl>
                                          <p:spTgt spid="145"/>
                                        </p:tgtEl>
                                        <p:attrNameLst>
                                          <p:attrName>ppt_y</p:attrName>
                                        </p:attrNameLst>
                                      </p:cBhvr>
                                      <p:tavLst>
                                        <p:tav tm="0">
                                          <p:val>
                                            <p:strVal val="#ppt_y"/>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1" presetClass="exit" presetSubtype="0" fill="hold" nodeType="clickEffect">
                                  <p:stCondLst>
                                    <p:cond delay="0"/>
                                  </p:stCondLst>
                                  <p:childTnLst>
                                    <p:set>
                                      <p:cBhvr>
                                        <p:cTn id="105" dur="1" fill="hold">
                                          <p:stCondLst>
                                            <p:cond delay="0"/>
                                          </p:stCondLst>
                                        </p:cTn>
                                        <p:tgtEl>
                                          <p:spTgt spid="174"/>
                                        </p:tgtEl>
                                        <p:attrNameLst>
                                          <p:attrName>style.visibility</p:attrName>
                                        </p:attrNameLst>
                                      </p:cBhvr>
                                      <p:to>
                                        <p:strVal val="hidden"/>
                                      </p:to>
                                    </p:set>
                                  </p:childTnLst>
                                </p:cTn>
                              </p:par>
                              <p:par>
                                <p:cTn id="106" presetID="1" presetClass="entr" presetSubtype="0" fill="hold" grpId="0" nodeType="withEffect">
                                  <p:stCondLst>
                                    <p:cond delay="0"/>
                                  </p:stCondLst>
                                  <p:childTnLst>
                                    <p:set>
                                      <p:cBhvr>
                                        <p:cTn id="107" dur="1" fill="hold">
                                          <p:stCondLst>
                                            <p:cond delay="0"/>
                                          </p:stCondLst>
                                        </p:cTn>
                                        <p:tgtEl>
                                          <p:spTgt spid="3"/>
                                        </p:tgtEl>
                                        <p:attrNameLst>
                                          <p:attrName>style.visibility</p:attrName>
                                        </p:attrNameLst>
                                      </p:cBhvr>
                                      <p:to>
                                        <p:strVal val="visible"/>
                                      </p:to>
                                    </p:set>
                                  </p:childTnLst>
                                </p:cTn>
                              </p:par>
                              <p:par>
                                <p:cTn id="108" presetID="42" presetClass="path" presetSubtype="0" accel="50000" decel="50000" fill="hold" grpId="1" nodeType="withEffect">
                                  <p:stCondLst>
                                    <p:cond delay="0"/>
                                  </p:stCondLst>
                                  <p:childTnLst>
                                    <p:animMotion origin="layout" path="M -3.05556E-6 -4.07407E-6 L 0.09323 0.03264 " pathEditMode="relative" rAng="0" ptsTypes="AA">
                                      <p:cBhvr>
                                        <p:cTn id="109" dur="900" fill="hold"/>
                                        <p:tgtEl>
                                          <p:spTgt spid="3"/>
                                        </p:tgtEl>
                                        <p:attrNameLst>
                                          <p:attrName>ppt_x</p:attrName>
                                          <p:attrName>ppt_y</p:attrName>
                                        </p:attrNameLst>
                                      </p:cBhvr>
                                      <p:rCtr x="4653" y="16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144" grpId="0"/>
      <p:bldP spid="145" grpId="0"/>
      <p:bldP spid="146" grpId="0"/>
      <p:bldP spid="3" grpId="0" animBg="1"/>
      <p:bldP spid="3" grpId="1" animBg="1"/>
    </p:bldLst>
  </p:timing>
</p:sld>
</file>

<file path=ppt/slides/slide6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994E321D-B7E8-489C-831E-87B0B3A00E43}"/>
              </a:ext>
            </a:extLst>
          </p:cNvPr>
          <p:cNvSpPr>
            <a:spLocks noGrp="1"/>
          </p:cNvSpPr>
          <p:nvPr>
            <p:ph idx="1"/>
          </p:nvPr>
        </p:nvSpPr>
        <p:spPr>
          <a:xfrm>
            <a:off x="152400" y="838200"/>
            <a:ext cx="8839200" cy="4114800"/>
          </a:xfrm>
        </p:spPr>
        <p:txBody>
          <a:bodyPr/>
          <a:lstStyle/>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This is a scary topic.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You put in sensitive information which is against the law.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We do not understand the weights at all so we don't know how it uses this sensitive information.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We can guess that if the labels (give mortgage) in the training data are correlated with this sensitive information then the machine will naturally learn to reflect this correlation.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I suppose you could test it by flipping the client's sensitive data and seeing if the result changes.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Even if you just ask for the client's address then </a:t>
            </a:r>
          </a:p>
          <a:p>
            <a:pPr marL="0" indent="0"/>
            <a:r>
              <a:rPr lang="en-US" altLang="en-US" sz="2400" dirty="0">
                <a:solidFill>
                  <a:srgbClr val="D5D5D5"/>
                </a:solidFill>
                <a:effectLst/>
                <a:latin typeface="Times New Roman" panose="02020603050405020304" pitchFamily="18" charset="0"/>
                <a:cs typeface="Times New Roman" panose="02020603050405020304" pitchFamily="18" charset="0"/>
              </a:rPr>
              <a:t>       this may correlate with their race </a:t>
            </a:r>
          </a:p>
          <a:p>
            <a:pPr marL="0" indent="0"/>
            <a:r>
              <a:rPr lang="en-US" altLang="en-US" sz="2400" dirty="0">
                <a:solidFill>
                  <a:srgbClr val="D5D5D5"/>
                </a:solidFill>
                <a:effectLst/>
                <a:latin typeface="Times New Roman" panose="02020603050405020304" pitchFamily="18" charset="0"/>
                <a:cs typeface="Times New Roman" panose="02020603050405020304" pitchFamily="18" charset="0"/>
              </a:rPr>
              <a:t>       which then in turn may correlate with whether or not </a:t>
            </a:r>
            <a:br>
              <a:rPr lang="en-US" altLang="en-US" sz="2400" dirty="0">
                <a:solidFill>
                  <a:srgbClr val="D5D5D5"/>
                </a:solidFill>
                <a:effectLst/>
                <a:latin typeface="Times New Roman" panose="02020603050405020304" pitchFamily="18" charset="0"/>
                <a:cs typeface="Times New Roman" panose="02020603050405020304" pitchFamily="18" charset="0"/>
              </a:rPr>
            </a:br>
            <a:r>
              <a:rPr lang="en-US" altLang="en-US" sz="2400" dirty="0">
                <a:solidFill>
                  <a:srgbClr val="D5D5D5"/>
                </a:solidFill>
                <a:effectLst/>
                <a:latin typeface="Times New Roman" panose="02020603050405020304" pitchFamily="18" charset="0"/>
                <a:cs typeface="Times New Roman" panose="02020603050405020304" pitchFamily="18" charset="0"/>
              </a:rPr>
              <a:t>       they pay back their mortgage. </a:t>
            </a:r>
          </a:p>
          <a:p>
            <a:pPr>
              <a:buFont typeface="Arial" panose="020B0604020202020204" pitchFamily="34" charset="0"/>
              <a:buChar char="•"/>
            </a:pPr>
            <a:r>
              <a:rPr lang="en-US" altLang="en-US" sz="2400" dirty="0">
                <a:solidFill>
                  <a:srgbClr val="D5D5D5"/>
                </a:solidFill>
                <a:effectLst/>
                <a:latin typeface="Times New Roman" panose="02020603050405020304" pitchFamily="18" charset="0"/>
                <a:cs typeface="Times New Roman" panose="02020603050405020304" pitchFamily="18" charset="0"/>
              </a:rPr>
              <a:t>It is all very hard &lt;3</a:t>
            </a:r>
            <a:endParaRPr lang="en-US" altLang="en-US" sz="2400" dirty="0">
              <a:effectLst/>
              <a:latin typeface="Times New Roman" panose="02020603050405020304" pitchFamily="18" charset="0"/>
              <a:cs typeface="Times New Roman" panose="02020603050405020304" pitchFamily="18" charset="0"/>
            </a:endParaRPr>
          </a:p>
          <a:p>
            <a:pPr>
              <a:buFont typeface="Arial" panose="020B0604020202020204" pitchFamily="34" charset="0"/>
              <a:buChar char="•"/>
            </a:pPr>
            <a:endParaRPr lang="en-US" sz="2400" dirty="0">
              <a:latin typeface="Times New Roman" panose="02020603050405020304" pitchFamily="18" charset="0"/>
              <a:cs typeface="Times New Roman" panose="02020603050405020304" pitchFamily="18" charset="0"/>
            </a:endParaRPr>
          </a:p>
        </p:txBody>
      </p:sp>
      <p:sp>
        <p:nvSpPr>
          <p:cNvPr id="4" name="Title 1">
            <a:extLst>
              <a:ext uri="{FF2B5EF4-FFF2-40B4-BE49-F238E27FC236}">
                <a16:creationId xmlns:a16="http://schemas.microsoft.com/office/drawing/2014/main" id="{D16F6B53-DFB1-42CC-B47A-3CD2AC320534}"/>
              </a:ext>
            </a:extLst>
          </p:cNvPr>
          <p:cNvSpPr>
            <a:spLocks noGrp="1"/>
          </p:cNvSpPr>
          <p:nvPr>
            <p:ph type="title"/>
          </p:nvPr>
        </p:nvSpPr>
        <p:spPr>
          <a:xfrm>
            <a:off x="685800" y="-116541"/>
            <a:ext cx="7772400" cy="1143000"/>
          </a:xfrm>
        </p:spPr>
        <p:txBody>
          <a:bodyPr/>
          <a:lstStyle/>
          <a:p>
            <a:r>
              <a:rPr lang="en-US" dirty="0"/>
              <a:t>Ethics</a:t>
            </a:r>
          </a:p>
        </p:txBody>
      </p:sp>
    </p:spTree>
    <p:extLst>
      <p:ext uri="{BB962C8B-B14F-4D97-AF65-F5344CB8AC3E}">
        <p14:creationId xmlns:p14="http://schemas.microsoft.com/office/powerpoint/2010/main" val="2915135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anim calcmode="lin" valueType="num">
                                      <p:cBhvr additive="base">
                                        <p:cTn id="7" dur="500" fill="hold"/>
                                        <p:tgtEl>
                                          <p:spTgt spid="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anim calcmode="lin" valueType="num">
                                      <p:cBhvr additive="base">
                                        <p:cTn id="13" dur="500" fill="hold"/>
                                        <p:tgtEl>
                                          <p:spTgt spid="3">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3">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nodeType="clickEffect">
                                  <p:stCondLst>
                                    <p:cond delay="0"/>
                                  </p:stCondLst>
                                  <p:childTnLst>
                                    <p:set>
                                      <p:cBhvr>
                                        <p:cTn id="18" dur="1" fill="hold">
                                          <p:stCondLst>
                                            <p:cond delay="0"/>
                                          </p:stCondLst>
                                        </p:cTn>
                                        <p:tgtEl>
                                          <p:spTgt spid="3">
                                            <p:txEl>
                                              <p:pRg st="2" end="2"/>
                                            </p:txEl>
                                          </p:spTgt>
                                        </p:tgtEl>
                                        <p:attrNameLst>
                                          <p:attrName>style.visibility</p:attrName>
                                        </p:attrNameLst>
                                      </p:cBhvr>
                                      <p:to>
                                        <p:strVal val="visible"/>
                                      </p:to>
                                    </p:set>
                                    <p:anim calcmode="lin" valueType="num">
                                      <p:cBhvr additive="base">
                                        <p:cTn id="19" dur="500" fill="hold"/>
                                        <p:tgtEl>
                                          <p:spTgt spid="3">
                                            <p:txEl>
                                              <p:pRg st="2" end="2"/>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nodeType="clickEffect">
                                  <p:stCondLst>
                                    <p:cond delay="0"/>
                                  </p:stCondLst>
                                  <p:childTnLst>
                                    <p:set>
                                      <p:cBhvr>
                                        <p:cTn id="24" dur="1" fill="hold">
                                          <p:stCondLst>
                                            <p:cond delay="0"/>
                                          </p:stCondLst>
                                        </p:cTn>
                                        <p:tgtEl>
                                          <p:spTgt spid="3">
                                            <p:txEl>
                                              <p:pRg st="3" end="3"/>
                                            </p:txEl>
                                          </p:spTgt>
                                        </p:tgtEl>
                                        <p:attrNameLst>
                                          <p:attrName>style.visibility</p:attrName>
                                        </p:attrNameLst>
                                      </p:cBhvr>
                                      <p:to>
                                        <p:strVal val="visible"/>
                                      </p:to>
                                    </p:set>
                                    <p:anim calcmode="lin" valueType="num">
                                      <p:cBhvr additive="base">
                                        <p:cTn id="25" dur="500" fill="hold"/>
                                        <p:tgtEl>
                                          <p:spTgt spid="3">
                                            <p:txEl>
                                              <p:pRg st="3" end="3"/>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3">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4" fill="hold" nodeType="clickEffect">
                                  <p:stCondLst>
                                    <p:cond delay="0"/>
                                  </p:stCondLst>
                                  <p:childTnLst>
                                    <p:set>
                                      <p:cBhvr>
                                        <p:cTn id="30" dur="1" fill="hold">
                                          <p:stCondLst>
                                            <p:cond delay="0"/>
                                          </p:stCondLst>
                                        </p:cTn>
                                        <p:tgtEl>
                                          <p:spTgt spid="3">
                                            <p:txEl>
                                              <p:pRg st="4" end="4"/>
                                            </p:txEl>
                                          </p:spTgt>
                                        </p:tgtEl>
                                        <p:attrNameLst>
                                          <p:attrName>style.visibility</p:attrName>
                                        </p:attrNameLst>
                                      </p:cBhvr>
                                      <p:to>
                                        <p:strVal val="visible"/>
                                      </p:to>
                                    </p:set>
                                    <p:anim calcmode="lin" valueType="num">
                                      <p:cBhvr additive="base">
                                        <p:cTn id="31" dur="500" fill="hold"/>
                                        <p:tgtEl>
                                          <p:spTgt spid="3">
                                            <p:txEl>
                                              <p:pRg st="4" end="4"/>
                                            </p:txEl>
                                          </p:spTgt>
                                        </p:tgtEl>
                                        <p:attrNameLst>
                                          <p:attrName>ppt_x</p:attrName>
                                        </p:attrNameLst>
                                      </p:cBhvr>
                                      <p:tavLst>
                                        <p:tav tm="0">
                                          <p:val>
                                            <p:strVal val="#ppt_x"/>
                                          </p:val>
                                        </p:tav>
                                        <p:tav tm="100000">
                                          <p:val>
                                            <p:strVal val="#ppt_x"/>
                                          </p:val>
                                        </p:tav>
                                      </p:tavLst>
                                    </p:anim>
                                    <p:anim calcmode="lin" valueType="num">
                                      <p:cBhvr additive="base">
                                        <p:cTn id="32" dur="500" fill="hold"/>
                                        <p:tgtEl>
                                          <p:spTgt spid="3">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4" fill="hold" nodeType="clickEffect">
                                  <p:stCondLst>
                                    <p:cond delay="0"/>
                                  </p:stCondLst>
                                  <p:childTnLst>
                                    <p:set>
                                      <p:cBhvr>
                                        <p:cTn id="36" dur="1" fill="hold">
                                          <p:stCondLst>
                                            <p:cond delay="0"/>
                                          </p:stCondLst>
                                        </p:cTn>
                                        <p:tgtEl>
                                          <p:spTgt spid="3">
                                            <p:txEl>
                                              <p:pRg st="5" end="5"/>
                                            </p:txEl>
                                          </p:spTgt>
                                        </p:tgtEl>
                                        <p:attrNameLst>
                                          <p:attrName>style.visibility</p:attrName>
                                        </p:attrNameLst>
                                      </p:cBhvr>
                                      <p:to>
                                        <p:strVal val="visible"/>
                                      </p:to>
                                    </p:set>
                                    <p:anim calcmode="lin" valueType="num">
                                      <p:cBhvr additive="base">
                                        <p:cTn id="37" dur="500" fill="hold"/>
                                        <p:tgtEl>
                                          <p:spTgt spid="3">
                                            <p:txEl>
                                              <p:pRg st="5" end="5"/>
                                            </p:txEl>
                                          </p:spTgt>
                                        </p:tgtEl>
                                        <p:attrNameLst>
                                          <p:attrName>ppt_x</p:attrName>
                                        </p:attrNameLst>
                                      </p:cBhvr>
                                      <p:tavLst>
                                        <p:tav tm="0">
                                          <p:val>
                                            <p:strVal val="#ppt_x"/>
                                          </p:val>
                                        </p:tav>
                                        <p:tav tm="100000">
                                          <p:val>
                                            <p:strVal val="#ppt_x"/>
                                          </p:val>
                                        </p:tav>
                                      </p:tavLst>
                                    </p:anim>
                                    <p:anim calcmode="lin" valueType="num">
                                      <p:cBhvr additive="base">
                                        <p:cTn id="38" dur="500" fill="hold"/>
                                        <p:tgtEl>
                                          <p:spTgt spid="3">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4" fill="hold" nodeType="clickEffect">
                                  <p:stCondLst>
                                    <p:cond delay="0"/>
                                  </p:stCondLst>
                                  <p:childTnLst>
                                    <p:set>
                                      <p:cBhvr>
                                        <p:cTn id="42" dur="1" fill="hold">
                                          <p:stCondLst>
                                            <p:cond delay="0"/>
                                          </p:stCondLst>
                                        </p:cTn>
                                        <p:tgtEl>
                                          <p:spTgt spid="3">
                                            <p:txEl>
                                              <p:pRg st="6" end="6"/>
                                            </p:txEl>
                                          </p:spTgt>
                                        </p:tgtEl>
                                        <p:attrNameLst>
                                          <p:attrName>style.visibility</p:attrName>
                                        </p:attrNameLst>
                                      </p:cBhvr>
                                      <p:to>
                                        <p:strVal val="visible"/>
                                      </p:to>
                                    </p:set>
                                    <p:anim calcmode="lin" valueType="num">
                                      <p:cBhvr additive="base">
                                        <p:cTn id="43" dur="500" fill="hold"/>
                                        <p:tgtEl>
                                          <p:spTgt spid="3">
                                            <p:txEl>
                                              <p:pRg st="6" end="6"/>
                                            </p:txEl>
                                          </p:spTgt>
                                        </p:tgtEl>
                                        <p:attrNameLst>
                                          <p:attrName>ppt_x</p:attrName>
                                        </p:attrNameLst>
                                      </p:cBhvr>
                                      <p:tavLst>
                                        <p:tav tm="0">
                                          <p:val>
                                            <p:strVal val="#ppt_x"/>
                                          </p:val>
                                        </p:tav>
                                        <p:tav tm="100000">
                                          <p:val>
                                            <p:strVal val="#ppt_x"/>
                                          </p:val>
                                        </p:tav>
                                      </p:tavLst>
                                    </p:anim>
                                    <p:anim calcmode="lin" valueType="num">
                                      <p:cBhvr additive="base">
                                        <p:cTn id="44" dur="500" fill="hold"/>
                                        <p:tgtEl>
                                          <p:spTgt spid="3">
                                            <p:txEl>
                                              <p:pRg st="6" end="6"/>
                                            </p:txEl>
                                          </p:spTgt>
                                        </p:tgtEl>
                                        <p:attrNameLst>
                                          <p:attrName>ppt_y</p:attrName>
                                        </p:attrNameLst>
                                      </p:cBhvr>
                                      <p:tavLst>
                                        <p:tav tm="0">
                                          <p:val>
                                            <p:strVal val="1+#ppt_h/2"/>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4" fill="hold" nodeType="clickEffect">
                                  <p:stCondLst>
                                    <p:cond delay="0"/>
                                  </p:stCondLst>
                                  <p:childTnLst>
                                    <p:set>
                                      <p:cBhvr>
                                        <p:cTn id="48" dur="1" fill="hold">
                                          <p:stCondLst>
                                            <p:cond delay="0"/>
                                          </p:stCondLst>
                                        </p:cTn>
                                        <p:tgtEl>
                                          <p:spTgt spid="3">
                                            <p:txEl>
                                              <p:pRg st="7" end="7"/>
                                            </p:txEl>
                                          </p:spTgt>
                                        </p:tgtEl>
                                        <p:attrNameLst>
                                          <p:attrName>style.visibility</p:attrName>
                                        </p:attrNameLst>
                                      </p:cBhvr>
                                      <p:to>
                                        <p:strVal val="visible"/>
                                      </p:to>
                                    </p:set>
                                    <p:anim calcmode="lin" valueType="num">
                                      <p:cBhvr additive="base">
                                        <p:cTn id="49" dur="500" fill="hold"/>
                                        <p:tgtEl>
                                          <p:spTgt spid="3">
                                            <p:txEl>
                                              <p:pRg st="7" end="7"/>
                                            </p:txEl>
                                          </p:spTgt>
                                        </p:tgtEl>
                                        <p:attrNameLst>
                                          <p:attrName>ppt_x</p:attrName>
                                        </p:attrNameLst>
                                      </p:cBhvr>
                                      <p:tavLst>
                                        <p:tav tm="0">
                                          <p:val>
                                            <p:strVal val="#ppt_x"/>
                                          </p:val>
                                        </p:tav>
                                        <p:tav tm="100000">
                                          <p:val>
                                            <p:strVal val="#ppt_x"/>
                                          </p:val>
                                        </p:tav>
                                      </p:tavLst>
                                    </p:anim>
                                    <p:anim calcmode="lin" valueType="num">
                                      <p:cBhvr additive="base">
                                        <p:cTn id="50" dur="500" fill="hold"/>
                                        <p:tgtEl>
                                          <p:spTgt spid="3">
                                            <p:txEl>
                                              <p:pRg st="7" end="7"/>
                                            </p:txEl>
                                          </p:spTgt>
                                        </p:tgtEl>
                                        <p:attrNameLst>
                                          <p:attrName>ppt_y</p:attrName>
                                        </p:attrNameLst>
                                      </p:cBhvr>
                                      <p:tavLst>
                                        <p:tav tm="0">
                                          <p:val>
                                            <p:strVal val="1+#ppt_h/2"/>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2" presetClass="entr" presetSubtype="4" fill="hold" nodeType="clickEffect">
                                  <p:stCondLst>
                                    <p:cond delay="0"/>
                                  </p:stCondLst>
                                  <p:childTnLst>
                                    <p:set>
                                      <p:cBhvr>
                                        <p:cTn id="54" dur="1" fill="hold">
                                          <p:stCondLst>
                                            <p:cond delay="0"/>
                                          </p:stCondLst>
                                        </p:cTn>
                                        <p:tgtEl>
                                          <p:spTgt spid="3">
                                            <p:txEl>
                                              <p:pRg st="8" end="8"/>
                                            </p:txEl>
                                          </p:spTgt>
                                        </p:tgtEl>
                                        <p:attrNameLst>
                                          <p:attrName>style.visibility</p:attrName>
                                        </p:attrNameLst>
                                      </p:cBhvr>
                                      <p:to>
                                        <p:strVal val="visible"/>
                                      </p:to>
                                    </p:set>
                                    <p:anim calcmode="lin" valueType="num">
                                      <p:cBhvr additive="base">
                                        <p:cTn id="55" dur="500" fill="hold"/>
                                        <p:tgtEl>
                                          <p:spTgt spid="3">
                                            <p:txEl>
                                              <p:pRg st="8" end="8"/>
                                            </p:txEl>
                                          </p:spTgt>
                                        </p:tgtEl>
                                        <p:attrNameLst>
                                          <p:attrName>ppt_x</p:attrName>
                                        </p:attrNameLst>
                                      </p:cBhvr>
                                      <p:tavLst>
                                        <p:tav tm="0">
                                          <p:val>
                                            <p:strVal val="#ppt_x"/>
                                          </p:val>
                                        </p:tav>
                                        <p:tav tm="100000">
                                          <p:val>
                                            <p:strVal val="#ppt_x"/>
                                          </p:val>
                                        </p:tav>
                                      </p:tavLst>
                                    </p:anim>
                                    <p:anim calcmode="lin" valueType="num">
                                      <p:cBhvr additive="base">
                                        <p:cTn id="56" dur="500" fill="hold"/>
                                        <p:tgtEl>
                                          <p:spTgt spid="3">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sp>
        <p:nvSpPr>
          <p:cNvPr id="31" name="Text Box 33"/>
          <p:cNvSpPr txBox="1">
            <a:spLocks noChangeArrowheads="1"/>
          </p:cNvSpPr>
          <p:nvPr/>
        </p:nvSpPr>
        <p:spPr bwMode="auto">
          <a:xfrm>
            <a:off x="3512024" y="1876568"/>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polynomial, </a:t>
            </a:r>
          </a:p>
        </p:txBody>
      </p:sp>
      <p:grpSp>
        <p:nvGrpSpPr>
          <p:cNvPr id="28" name="Group 27"/>
          <p:cNvGrpSpPr/>
          <p:nvPr/>
        </p:nvGrpSpPr>
        <p:grpSpPr>
          <a:xfrm>
            <a:off x="4185729" y="2451898"/>
            <a:ext cx="4848408" cy="1928792"/>
            <a:chOff x="990600" y="571500"/>
            <a:chExt cx="7145283" cy="2781300"/>
          </a:xfrm>
        </p:grpSpPr>
        <p:sp>
          <p:nvSpPr>
            <p:cNvPr id="29" name="Rectangle 28"/>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35" name="Rectangle 34"/>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6" name="Rectangle 35"/>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7" name="Rectangle 36"/>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38" name="Rectangle 37"/>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39" name="Rectangle 38"/>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40" name="Rectangle 39"/>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41" name="Rectangle 40"/>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42" name="Rectangle 41"/>
            <p:cNvSpPr/>
            <p:nvPr/>
          </p:nvSpPr>
          <p:spPr>
            <a:xfrm>
              <a:off x="6873072" y="2047818"/>
              <a:ext cx="696024" cy="381541"/>
            </a:xfrm>
            <a:prstGeom prst="rect">
              <a:avLst/>
            </a:prstGeom>
          </p:spPr>
          <p:txBody>
            <a:bodyPr wrap="non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43" name="Rectangle 42"/>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45" name="Rectangle 44"/>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sp>
        <p:nvSpPr>
          <p:cNvPr id="46" name="Text Box 33"/>
          <p:cNvSpPr txBox="1">
            <a:spLocks noChangeArrowheads="1"/>
          </p:cNvSpPr>
          <p:nvPr/>
        </p:nvSpPr>
        <p:spPr bwMode="auto">
          <a:xfrm>
            <a:off x="5334362" y="1876295"/>
            <a:ext cx="4343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Neural Networks, …</a:t>
            </a:r>
          </a:p>
        </p:txBody>
      </p:sp>
      <p:sp>
        <p:nvSpPr>
          <p:cNvPr id="47" name="Freeform 46"/>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48"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48"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1" name="Group 50">
            <a:extLst>
              <a:ext uri="{FF2B5EF4-FFF2-40B4-BE49-F238E27FC236}">
                <a16:creationId xmlns:a16="http://schemas.microsoft.com/office/drawing/2014/main" id="{169E6342-6594-452F-916D-0101FB3228DB}"/>
              </a:ext>
            </a:extLst>
          </p:cNvPr>
          <p:cNvGrpSpPr/>
          <p:nvPr/>
        </p:nvGrpSpPr>
        <p:grpSpPr>
          <a:xfrm>
            <a:off x="4374276" y="4829465"/>
            <a:ext cx="1797924" cy="1682316"/>
            <a:chOff x="354242" y="4953000"/>
            <a:chExt cx="1295694" cy="1328609"/>
          </a:xfrm>
        </p:grpSpPr>
        <p:sp>
          <p:nvSpPr>
            <p:cNvPr id="52" name="Rectangle 51">
              <a:extLst>
                <a:ext uri="{FF2B5EF4-FFF2-40B4-BE49-F238E27FC236}">
                  <a16:creationId xmlns:a16="http://schemas.microsoft.com/office/drawing/2014/main" id="{A0A0FE49-A8D9-4BD3-BA36-B08A41CA2635}"/>
                </a:ext>
              </a:extLst>
            </p:cNvPr>
            <p:cNvSpPr/>
            <p:nvPr/>
          </p:nvSpPr>
          <p:spPr>
            <a:xfrm>
              <a:off x="354242" y="4953000"/>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83" name="Oval 82">
              <a:extLst>
                <a:ext uri="{FF2B5EF4-FFF2-40B4-BE49-F238E27FC236}">
                  <a16:creationId xmlns:a16="http://schemas.microsoft.com/office/drawing/2014/main" id="{F5043EA0-14AE-4B16-8A64-7F52026021C1}"/>
                </a:ext>
              </a:extLst>
            </p:cNvPr>
            <p:cNvSpPr/>
            <p:nvPr/>
          </p:nvSpPr>
          <p:spPr>
            <a:xfrm>
              <a:off x="701391" y="5319989"/>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grpSp>
      <p:grpSp>
        <p:nvGrpSpPr>
          <p:cNvPr id="105" name="Group 104">
            <a:extLst>
              <a:ext uri="{FF2B5EF4-FFF2-40B4-BE49-F238E27FC236}">
                <a16:creationId xmlns:a16="http://schemas.microsoft.com/office/drawing/2014/main" id="{25E4DBF7-E8E6-43BE-A732-725822C815A7}"/>
              </a:ext>
            </a:extLst>
          </p:cNvPr>
          <p:cNvGrpSpPr/>
          <p:nvPr/>
        </p:nvGrpSpPr>
        <p:grpSpPr>
          <a:xfrm>
            <a:off x="6372395" y="4824545"/>
            <a:ext cx="1797918" cy="1682311"/>
            <a:chOff x="1828506" y="4950065"/>
            <a:chExt cx="1295694" cy="1328609"/>
          </a:xfrm>
        </p:grpSpPr>
        <p:sp>
          <p:nvSpPr>
            <p:cNvPr id="106" name="Rectangle 105">
              <a:extLst>
                <a:ext uri="{FF2B5EF4-FFF2-40B4-BE49-F238E27FC236}">
                  <a16:creationId xmlns:a16="http://schemas.microsoft.com/office/drawing/2014/main" id="{34B631B2-9D7D-4A16-96C5-443F13EAC620}"/>
                </a:ext>
              </a:extLst>
            </p:cNvPr>
            <p:cNvSpPr/>
            <p:nvPr/>
          </p:nvSpPr>
          <p:spPr>
            <a:xfrm>
              <a:off x="1828506" y="4950065"/>
              <a:ext cx="1295694" cy="1328609"/>
            </a:xfrm>
            <a:prstGeom prst="rect">
              <a:avLst/>
            </a:prstGeom>
            <a:solidFill>
              <a:srgbClr val="FFFFFF"/>
            </a:solidFill>
            <a:ln w="25400">
              <a:noFill/>
            </a:ln>
          </p:spPr>
          <p:txBody>
            <a:bodyPr wrap="squar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20" name="Oval 119">
              <a:extLst>
                <a:ext uri="{FF2B5EF4-FFF2-40B4-BE49-F238E27FC236}">
                  <a16:creationId xmlns:a16="http://schemas.microsoft.com/office/drawing/2014/main" id="{EE5D8398-4E67-4078-9926-4B26C5003E56}"/>
                </a:ext>
              </a:extLst>
            </p:cNvPr>
            <p:cNvSpPr/>
            <p:nvPr/>
          </p:nvSpPr>
          <p:spPr>
            <a:xfrm>
              <a:off x="2160756" y="5075117"/>
              <a:ext cx="72000" cy="87120"/>
            </a:xfrm>
            <a:prstGeom prst="ellipse">
              <a:avLst/>
            </a:prstGeom>
            <a:solidFill>
              <a:srgbClr val="FF0000"/>
            </a:solidFill>
            <a:ln w="25400">
              <a:solidFill>
                <a:srgbClr val="FF00FF"/>
              </a:solidFill>
            </a:ln>
          </p:spPr>
          <p:txBody>
            <a:bodyPr wrap="square" rtlCol="0" anchor="ctr">
              <a:spAutoFit/>
            </a:bodyPr>
            <a:lstStyle/>
            <a:p>
              <a:pPr algn="l"/>
              <a:endParaRPr lang="en-CA" sz="2400" dirty="0"/>
            </a:p>
          </p:txBody>
        </p:sp>
      </p:grpSp>
      <p:grpSp>
        <p:nvGrpSpPr>
          <p:cNvPr id="140" name="Group 139">
            <a:extLst>
              <a:ext uri="{FF2B5EF4-FFF2-40B4-BE49-F238E27FC236}">
                <a16:creationId xmlns:a16="http://schemas.microsoft.com/office/drawing/2014/main" id="{122A12F4-3085-4E4D-9ED7-2807C0204917}"/>
              </a:ext>
            </a:extLst>
          </p:cNvPr>
          <p:cNvGrpSpPr/>
          <p:nvPr/>
        </p:nvGrpSpPr>
        <p:grpSpPr>
          <a:xfrm>
            <a:off x="6506564" y="4894746"/>
            <a:ext cx="1637880" cy="968708"/>
            <a:chOff x="1914412" y="5018280"/>
            <a:chExt cx="1180357" cy="765037"/>
          </a:xfrm>
        </p:grpSpPr>
        <p:cxnSp>
          <p:nvCxnSpPr>
            <p:cNvPr id="141" name="Straight Connector 140">
              <a:extLst>
                <a:ext uri="{FF2B5EF4-FFF2-40B4-BE49-F238E27FC236}">
                  <a16:creationId xmlns:a16="http://schemas.microsoft.com/office/drawing/2014/main" id="{3A38A00E-3FC0-48E1-B6C7-C322F0E80054}"/>
                </a:ext>
              </a:extLst>
            </p:cNvPr>
            <p:cNvCxnSpPr>
              <a:cxnSpLocks/>
            </p:cNvCxnSpPr>
            <p:nvPr/>
          </p:nvCxnSpPr>
          <p:spPr bwMode="auto">
            <a:xfrm>
              <a:off x="1914412" y="5589971"/>
              <a:ext cx="852697" cy="0"/>
            </a:xfrm>
            <a:prstGeom prst="line">
              <a:avLst/>
            </a:prstGeom>
            <a:noFill/>
            <a:ln w="28575" cap="sq" cmpd="sng" algn="ctr">
              <a:solidFill>
                <a:srgbClr val="66FF33"/>
              </a:solidFill>
              <a:prstDash val="solid"/>
              <a:round/>
              <a:headEnd type="none" w="med" len="med"/>
              <a:tailEnd type="none" w="med" len="med"/>
            </a:ln>
            <a:effectLst/>
          </p:spPr>
        </p:cxnSp>
        <p:cxnSp>
          <p:nvCxnSpPr>
            <p:cNvPr id="142" name="Straight Connector 141">
              <a:extLst>
                <a:ext uri="{FF2B5EF4-FFF2-40B4-BE49-F238E27FC236}">
                  <a16:creationId xmlns:a16="http://schemas.microsoft.com/office/drawing/2014/main" id="{00145518-B805-4113-B63C-6E75B1F2BFF8}"/>
                </a:ext>
              </a:extLst>
            </p:cNvPr>
            <p:cNvCxnSpPr>
              <a:cxnSpLocks/>
            </p:cNvCxnSpPr>
            <p:nvPr/>
          </p:nvCxnSpPr>
          <p:spPr bwMode="auto">
            <a:xfrm>
              <a:off x="2757957" y="5018280"/>
              <a:ext cx="0" cy="558299"/>
            </a:xfrm>
            <a:prstGeom prst="line">
              <a:avLst/>
            </a:prstGeom>
            <a:noFill/>
            <a:ln w="28575" cap="sq" cmpd="sng" algn="ctr">
              <a:solidFill>
                <a:srgbClr val="66FF33"/>
              </a:solidFill>
              <a:prstDash val="solid"/>
              <a:round/>
              <a:headEnd type="none" w="med" len="med"/>
              <a:tailEnd type="none" w="med" len="med"/>
            </a:ln>
            <a:effectLst/>
          </p:spPr>
        </p:cxnSp>
        <p:cxnSp>
          <p:nvCxnSpPr>
            <p:cNvPr id="143" name="Straight Connector 142">
              <a:extLst>
                <a:ext uri="{FF2B5EF4-FFF2-40B4-BE49-F238E27FC236}">
                  <a16:creationId xmlns:a16="http://schemas.microsoft.com/office/drawing/2014/main" id="{0DDF2E51-ADF5-4930-A7E4-B0B52D1BF108}"/>
                </a:ext>
              </a:extLst>
            </p:cNvPr>
            <p:cNvCxnSpPr>
              <a:cxnSpLocks/>
            </p:cNvCxnSpPr>
            <p:nvPr/>
          </p:nvCxnSpPr>
          <p:spPr bwMode="auto">
            <a:xfrm>
              <a:off x="2770086" y="5585849"/>
              <a:ext cx="324683" cy="197468"/>
            </a:xfrm>
            <a:prstGeom prst="line">
              <a:avLst/>
            </a:prstGeom>
            <a:noFill/>
            <a:ln w="28575" cap="sq" cmpd="sng" algn="ctr">
              <a:solidFill>
                <a:srgbClr val="66FF33"/>
              </a:solidFill>
              <a:prstDash val="solid"/>
              <a:round/>
              <a:headEnd type="none" w="med" len="med"/>
              <a:tailEnd type="none" w="med" len="med"/>
            </a:ln>
            <a:effectLst/>
          </p:spPr>
        </p:cxnSp>
      </p:grpSp>
      <p:sp>
        <p:nvSpPr>
          <p:cNvPr id="144" name="Text Box 33">
            <a:extLst>
              <a:ext uri="{FF2B5EF4-FFF2-40B4-BE49-F238E27FC236}">
                <a16:creationId xmlns:a16="http://schemas.microsoft.com/office/drawing/2014/main" id="{80483813-3C68-4D80-B420-64A625FC7864}"/>
              </a:ext>
            </a:extLst>
          </p:cNvPr>
          <p:cNvSpPr txBox="1">
            <a:spLocks noChangeArrowheads="1"/>
          </p:cNvSpPr>
          <p:nvPr/>
        </p:nvSpPr>
        <p:spPr bwMode="auto">
          <a:xfrm>
            <a:off x="2971800" y="4353580"/>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Each layer of the NN transforms the data.</a:t>
            </a:r>
          </a:p>
        </p:txBody>
      </p:sp>
      <p:sp>
        <p:nvSpPr>
          <p:cNvPr id="145" name="Text Box 33">
            <a:extLst>
              <a:ext uri="{FF2B5EF4-FFF2-40B4-BE49-F238E27FC236}">
                <a16:creationId xmlns:a16="http://schemas.microsoft.com/office/drawing/2014/main" id="{7F922DCB-F026-4025-B8AB-14EE60BFC5DC}"/>
              </a:ext>
            </a:extLst>
          </p:cNvPr>
          <p:cNvSpPr txBox="1">
            <a:spLocks noChangeArrowheads="1"/>
          </p:cNvSpPr>
          <p:nvPr/>
        </p:nvSpPr>
        <p:spPr bwMode="auto">
          <a:xfrm>
            <a:off x="5291487" y="641098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Until it can categorize it.</a:t>
            </a:r>
          </a:p>
        </p:txBody>
      </p:sp>
      <mc:AlternateContent xmlns:mc="http://schemas.openxmlformats.org/markup-compatibility/2006" xmlns:a14="http://schemas.microsoft.com/office/drawing/2010/main">
        <mc:Choice Requires="a14">
          <p:sp>
            <p:nvSpPr>
              <p:cNvPr id="146" name="Text Box 33">
                <a:extLst>
                  <a:ext uri="{FF2B5EF4-FFF2-40B4-BE49-F238E27FC236}">
                    <a16:creationId xmlns:a16="http://schemas.microsoft.com/office/drawing/2014/main" id="{0338CC89-773A-4840-B216-4DA11F4367F6}"/>
                  </a:ext>
                </a:extLst>
              </p:cNvPr>
              <p:cNvSpPr txBox="1">
                <a:spLocks noChangeArrowheads="1"/>
              </p:cNvSpPr>
              <p:nvPr/>
            </p:nvSpPr>
            <p:spPr bwMode="auto">
              <a:xfrm>
                <a:off x="4449040" y="6373073"/>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146" name="Text Box 33">
                <a:extLst>
                  <a:ext uri="{FF2B5EF4-FFF2-40B4-BE49-F238E27FC236}">
                    <a16:creationId xmlns:a16="http://schemas.microsoft.com/office/drawing/2014/main" id="{0338CC89-773A-4840-B216-4DA11F4367F6}"/>
                  </a:ext>
                </a:extLst>
              </p:cNvPr>
              <p:cNvSpPr txBox="1">
                <a:spLocks noRot="1" noChangeAspect="1" noMove="1" noResize="1" noEditPoints="1" noAdjustHandles="1" noChangeArrowheads="1" noChangeShapeType="1" noTextEdit="1"/>
              </p:cNvSpPr>
              <p:nvPr/>
            </p:nvSpPr>
            <p:spPr bwMode="auto">
              <a:xfrm>
                <a:off x="4449040" y="6373073"/>
                <a:ext cx="914400" cy="513282"/>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147" name="Group 146">
            <a:extLst>
              <a:ext uri="{FF2B5EF4-FFF2-40B4-BE49-F238E27FC236}">
                <a16:creationId xmlns:a16="http://schemas.microsoft.com/office/drawing/2014/main" id="{7249A071-3E88-465E-B646-44F4800A30B4}"/>
              </a:ext>
            </a:extLst>
          </p:cNvPr>
          <p:cNvGrpSpPr/>
          <p:nvPr/>
        </p:nvGrpSpPr>
        <p:grpSpPr>
          <a:xfrm>
            <a:off x="4762500" y="2730501"/>
            <a:ext cx="110141" cy="1610380"/>
            <a:chOff x="4008388" y="965526"/>
            <a:chExt cx="180774" cy="2363274"/>
          </a:xfrm>
          <a:solidFill>
            <a:srgbClr val="FF00FF"/>
          </a:solidFill>
        </p:grpSpPr>
        <p:sp>
          <p:nvSpPr>
            <p:cNvPr id="148" name="Oval 147">
              <a:extLst>
                <a:ext uri="{FF2B5EF4-FFF2-40B4-BE49-F238E27FC236}">
                  <a16:creationId xmlns:a16="http://schemas.microsoft.com/office/drawing/2014/main" id="{7E7056F7-937C-4F09-B5A9-C68F1580CEC2}"/>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49" name="Oval 148">
              <a:extLst>
                <a:ext uri="{FF2B5EF4-FFF2-40B4-BE49-F238E27FC236}">
                  <a16:creationId xmlns:a16="http://schemas.microsoft.com/office/drawing/2014/main" id="{D60BE3BE-982D-4920-AEA6-BF94A632FA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50" name="Oval 149">
              <a:extLst>
                <a:ext uri="{FF2B5EF4-FFF2-40B4-BE49-F238E27FC236}">
                  <a16:creationId xmlns:a16="http://schemas.microsoft.com/office/drawing/2014/main" id="{1A820350-5096-4F28-9E17-35F39A0F966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51" name="Oval 150">
              <a:extLst>
                <a:ext uri="{FF2B5EF4-FFF2-40B4-BE49-F238E27FC236}">
                  <a16:creationId xmlns:a16="http://schemas.microsoft.com/office/drawing/2014/main" id="{5D456E4E-A383-43F2-8A3B-F2766D5CE46B}"/>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2" name="Oval 151">
              <a:extLst>
                <a:ext uri="{FF2B5EF4-FFF2-40B4-BE49-F238E27FC236}">
                  <a16:creationId xmlns:a16="http://schemas.microsoft.com/office/drawing/2014/main" id="{FBADD445-6C9E-4A8B-B4D3-B3CEF7331299}"/>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3" name="Oval 152">
              <a:extLst>
                <a:ext uri="{FF2B5EF4-FFF2-40B4-BE49-F238E27FC236}">
                  <a16:creationId xmlns:a16="http://schemas.microsoft.com/office/drawing/2014/main" id="{70E8E666-6835-4B2D-B77D-23FD75079CD1}"/>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4" name="Oval 153">
              <a:extLst>
                <a:ext uri="{FF2B5EF4-FFF2-40B4-BE49-F238E27FC236}">
                  <a16:creationId xmlns:a16="http://schemas.microsoft.com/office/drawing/2014/main" id="{C172F038-E08B-470D-919E-9D9AE1E7E50B}"/>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AC4E1658-9EAD-4953-8130-E4F9A3B123D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080DCDBC-8F3D-45B0-95D7-C020C7CA3DE8}"/>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60" name="Group 159">
            <a:extLst>
              <a:ext uri="{FF2B5EF4-FFF2-40B4-BE49-F238E27FC236}">
                <a16:creationId xmlns:a16="http://schemas.microsoft.com/office/drawing/2014/main" id="{90C219F7-9C3C-45BF-95C9-238D990A91E2}"/>
              </a:ext>
            </a:extLst>
          </p:cNvPr>
          <p:cNvGrpSpPr/>
          <p:nvPr/>
        </p:nvGrpSpPr>
        <p:grpSpPr>
          <a:xfrm>
            <a:off x="4768706" y="2825314"/>
            <a:ext cx="113087" cy="1438924"/>
            <a:chOff x="2438400" y="617404"/>
            <a:chExt cx="184697" cy="2088786"/>
          </a:xfrm>
        </p:grpSpPr>
        <p:sp>
          <p:nvSpPr>
            <p:cNvPr id="161" name="Oval 160">
              <a:extLst>
                <a:ext uri="{FF2B5EF4-FFF2-40B4-BE49-F238E27FC236}">
                  <a16:creationId xmlns:a16="http://schemas.microsoft.com/office/drawing/2014/main" id="{567243D7-3948-4991-B651-0755CA729505}"/>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2" name="Oval 161">
              <a:extLst>
                <a:ext uri="{FF2B5EF4-FFF2-40B4-BE49-F238E27FC236}">
                  <a16:creationId xmlns:a16="http://schemas.microsoft.com/office/drawing/2014/main" id="{1B7BDDC8-2A53-4F58-A164-123550E54568}"/>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A93EFB34-84C6-4336-BBA0-1AE0327540E1}"/>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DCAFE744-16E7-4DD9-AA2A-42AEA3A75AB2}"/>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E62E9F85-4D6E-43C4-AE98-6A72D6269933}"/>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6" name="Oval 165">
              <a:extLst>
                <a:ext uri="{FF2B5EF4-FFF2-40B4-BE49-F238E27FC236}">
                  <a16:creationId xmlns:a16="http://schemas.microsoft.com/office/drawing/2014/main" id="{101A51DD-3A39-4BBA-8051-D12D753E8128}"/>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7" name="Oval 166">
              <a:extLst>
                <a:ext uri="{FF2B5EF4-FFF2-40B4-BE49-F238E27FC236}">
                  <a16:creationId xmlns:a16="http://schemas.microsoft.com/office/drawing/2014/main" id="{1022B35D-8DE7-4AC8-BBC4-276F271B9AF3}"/>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a:extLst>
                <a:ext uri="{FF2B5EF4-FFF2-40B4-BE49-F238E27FC236}">
                  <a16:creationId xmlns:a16="http://schemas.microsoft.com/office/drawing/2014/main" id="{D8B33C18-823E-49F2-A93E-8E80FCE04C0E}"/>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4" name="Group 173">
            <a:extLst>
              <a:ext uri="{FF2B5EF4-FFF2-40B4-BE49-F238E27FC236}">
                <a16:creationId xmlns:a16="http://schemas.microsoft.com/office/drawing/2014/main" id="{61C2F6AD-4F2C-4DFB-BB5C-2CDE6F4B2CCD}"/>
              </a:ext>
            </a:extLst>
          </p:cNvPr>
          <p:cNvGrpSpPr/>
          <p:nvPr/>
        </p:nvGrpSpPr>
        <p:grpSpPr>
          <a:xfrm>
            <a:off x="6972300" y="3196866"/>
            <a:ext cx="116752" cy="699358"/>
            <a:chOff x="6771206" y="1152459"/>
            <a:chExt cx="185296" cy="992125"/>
          </a:xfrm>
        </p:grpSpPr>
        <p:sp>
          <p:nvSpPr>
            <p:cNvPr id="175" name="Oval 174">
              <a:extLst>
                <a:ext uri="{FF2B5EF4-FFF2-40B4-BE49-F238E27FC236}">
                  <a16:creationId xmlns:a16="http://schemas.microsoft.com/office/drawing/2014/main" id="{95281F72-AF06-480F-9134-A2C8C0224E3E}"/>
                </a:ext>
              </a:extLst>
            </p:cNvPr>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a:extLst>
                <a:ext uri="{FF2B5EF4-FFF2-40B4-BE49-F238E27FC236}">
                  <a16:creationId xmlns:a16="http://schemas.microsoft.com/office/drawing/2014/main" id="{8C8CD91D-4CA3-41C8-B4D9-DC0C75FA7615}"/>
                </a:ext>
              </a:extLst>
            </p:cNvPr>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A8084F4F-0E52-4604-81D3-3E6BF6649058}"/>
                </a:ext>
              </a:extLst>
            </p:cNvPr>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7D93DFF4-E799-411B-A3BF-0C70A304DD09}"/>
                </a:ext>
              </a:extLst>
            </p:cNvPr>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9" name="Group 178">
            <a:extLst>
              <a:ext uri="{FF2B5EF4-FFF2-40B4-BE49-F238E27FC236}">
                <a16:creationId xmlns:a16="http://schemas.microsoft.com/office/drawing/2014/main" id="{09830897-CB28-468A-B064-0BBF475B73F6}"/>
              </a:ext>
            </a:extLst>
          </p:cNvPr>
          <p:cNvGrpSpPr/>
          <p:nvPr/>
        </p:nvGrpSpPr>
        <p:grpSpPr>
          <a:xfrm>
            <a:off x="5503259" y="2717800"/>
            <a:ext cx="110141" cy="1610380"/>
            <a:chOff x="4008388" y="965526"/>
            <a:chExt cx="180774" cy="2363274"/>
          </a:xfrm>
          <a:solidFill>
            <a:srgbClr val="FF00FF"/>
          </a:solidFill>
        </p:grpSpPr>
        <p:sp>
          <p:nvSpPr>
            <p:cNvPr id="180" name="Oval 179">
              <a:extLst>
                <a:ext uri="{FF2B5EF4-FFF2-40B4-BE49-F238E27FC236}">
                  <a16:creationId xmlns:a16="http://schemas.microsoft.com/office/drawing/2014/main" id="{F6CB5204-B2C4-4640-854E-EF235D69C707}"/>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FDF1DDD7-876A-4BBC-BA89-EBBD315B64A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6803D80E-CB6B-46BE-B8A0-1BC93E1BFB7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A188D9D7-9E61-4BBE-A2C4-787C2E650BD1}"/>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42D1D0A1-BCDB-418F-AE38-263E46CBC9F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DABE1255-CB98-4638-816F-0AFBCE601DE7}"/>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61CAA033-31BE-4AE6-AB4A-6E62049CCFD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5F86670F-306A-4AFF-B568-92594862A29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FCC48316-671F-4261-817F-8E17AE9DDB65}"/>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89" name="Group 188">
            <a:extLst>
              <a:ext uri="{FF2B5EF4-FFF2-40B4-BE49-F238E27FC236}">
                <a16:creationId xmlns:a16="http://schemas.microsoft.com/office/drawing/2014/main" id="{71C472D1-C8F3-42E0-AF85-350B84DDE7FC}"/>
              </a:ext>
            </a:extLst>
          </p:cNvPr>
          <p:cNvGrpSpPr/>
          <p:nvPr/>
        </p:nvGrpSpPr>
        <p:grpSpPr>
          <a:xfrm>
            <a:off x="6244018" y="2730499"/>
            <a:ext cx="110141" cy="1610380"/>
            <a:chOff x="4008388" y="965526"/>
            <a:chExt cx="180774" cy="2363274"/>
          </a:xfrm>
          <a:solidFill>
            <a:srgbClr val="FF00FF"/>
          </a:solidFill>
        </p:grpSpPr>
        <p:sp>
          <p:nvSpPr>
            <p:cNvPr id="190" name="Oval 189">
              <a:extLst>
                <a:ext uri="{FF2B5EF4-FFF2-40B4-BE49-F238E27FC236}">
                  <a16:creationId xmlns:a16="http://schemas.microsoft.com/office/drawing/2014/main" id="{47D25387-8ECF-4EF3-8CC0-37232D76E651}"/>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0B68C5AC-4E7B-474F-B51E-899AC95B6F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92" name="Oval 191">
              <a:extLst>
                <a:ext uri="{FF2B5EF4-FFF2-40B4-BE49-F238E27FC236}">
                  <a16:creationId xmlns:a16="http://schemas.microsoft.com/office/drawing/2014/main" id="{809C528E-85D8-4586-B3DC-023625719459}"/>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CC187248-C83B-4FAC-90CC-59B7B69074B3}"/>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94" name="Oval 193">
              <a:extLst>
                <a:ext uri="{FF2B5EF4-FFF2-40B4-BE49-F238E27FC236}">
                  <a16:creationId xmlns:a16="http://schemas.microsoft.com/office/drawing/2014/main" id="{2775201E-2F1D-4FB7-8902-3ECFFA985F35}"/>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95" name="Oval 194">
              <a:extLst>
                <a:ext uri="{FF2B5EF4-FFF2-40B4-BE49-F238E27FC236}">
                  <a16:creationId xmlns:a16="http://schemas.microsoft.com/office/drawing/2014/main" id="{74D9B4D8-730B-4682-BF19-E349DA7EAE6B}"/>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96" name="Oval 195">
              <a:extLst>
                <a:ext uri="{FF2B5EF4-FFF2-40B4-BE49-F238E27FC236}">
                  <a16:creationId xmlns:a16="http://schemas.microsoft.com/office/drawing/2014/main" id="{AED7DF72-7B59-49A8-9C7C-3F2F83279718}"/>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C8AA3119-BD05-487C-8650-F3CF1B0207BB}"/>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95D0A669-4511-41E3-930C-C7BDFCF26AD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3" name="Oval 2">
            <a:extLst>
              <a:ext uri="{FF2B5EF4-FFF2-40B4-BE49-F238E27FC236}">
                <a16:creationId xmlns:a16="http://schemas.microsoft.com/office/drawing/2014/main" id="{08093DDD-5DB3-406F-A705-44D200173068}"/>
              </a:ext>
            </a:extLst>
          </p:cNvPr>
          <p:cNvSpPr/>
          <p:nvPr/>
        </p:nvSpPr>
        <p:spPr>
          <a:xfrm>
            <a:off x="7364575" y="3388866"/>
            <a:ext cx="661941" cy="239665"/>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9" name="Text Box 33">
            <a:extLst>
              <a:ext uri="{FF2B5EF4-FFF2-40B4-BE49-F238E27FC236}">
                <a16:creationId xmlns:a16="http://schemas.microsoft.com/office/drawing/2014/main" id="{E7C4A5FE-ED8B-44A3-92C5-9088700F99F3}"/>
              </a:ext>
            </a:extLst>
          </p:cNvPr>
          <p:cNvSpPr txBox="1">
            <a:spLocks noChangeArrowheads="1"/>
          </p:cNvSpPr>
          <p:nvPr/>
        </p:nvSpPr>
        <p:spPr bwMode="auto">
          <a:xfrm>
            <a:off x="1295400" y="2700810"/>
            <a:ext cx="307744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Actually, it only takes in one data item at a time.</a:t>
            </a:r>
          </a:p>
        </p:txBody>
      </p:sp>
    </p:spTree>
    <p:extLst>
      <p:ext uri="{BB962C8B-B14F-4D97-AF65-F5344CB8AC3E}">
        <p14:creationId xmlns:p14="http://schemas.microsoft.com/office/powerpoint/2010/main" val="1058334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169"/>
                                        </p:tgtEl>
                                        <p:attrNameLst>
                                          <p:attrName>style.visibility</p:attrName>
                                        </p:attrNameLst>
                                      </p:cBhvr>
                                      <p:to>
                                        <p:strVal val="visible"/>
                                      </p:to>
                                    </p:set>
                                    <p:anim calcmode="lin" valueType="num">
                                      <p:cBhvr additive="base">
                                        <p:cTn id="7" dur="500" fill="hold"/>
                                        <p:tgtEl>
                                          <p:spTgt spid="169"/>
                                        </p:tgtEl>
                                        <p:attrNameLst>
                                          <p:attrName>ppt_x</p:attrName>
                                        </p:attrNameLst>
                                      </p:cBhvr>
                                      <p:tavLst>
                                        <p:tav tm="0">
                                          <p:val>
                                            <p:strVal val="0-#ppt_w/2"/>
                                          </p:val>
                                        </p:tav>
                                        <p:tav tm="100000">
                                          <p:val>
                                            <p:strVal val="#ppt_x"/>
                                          </p:val>
                                        </p:tav>
                                      </p:tavLst>
                                    </p:anim>
                                    <p:anim calcmode="lin" valueType="num">
                                      <p:cBhvr additive="base">
                                        <p:cTn id="8" dur="500" fill="hold"/>
                                        <p:tgtEl>
                                          <p:spTgt spid="16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60"/>
                                        </p:tgtEl>
                                        <p:attrNameLst>
                                          <p:attrName>style.visibility</p:attrName>
                                        </p:attrNameLst>
                                      </p:cBhvr>
                                      <p:to>
                                        <p:strVal val="visible"/>
                                      </p:to>
                                    </p:set>
                                    <p:anim calcmode="lin" valueType="num">
                                      <p:cBhvr additive="base">
                                        <p:cTn id="13" dur="500" fill="hold"/>
                                        <p:tgtEl>
                                          <p:spTgt spid="160"/>
                                        </p:tgtEl>
                                        <p:attrNameLst>
                                          <p:attrName>ppt_x</p:attrName>
                                        </p:attrNameLst>
                                      </p:cBhvr>
                                      <p:tavLst>
                                        <p:tav tm="0">
                                          <p:val>
                                            <p:strVal val="0-#ppt_w/2"/>
                                          </p:val>
                                        </p:tav>
                                        <p:tav tm="100000">
                                          <p:val>
                                            <p:strVal val="#ppt_x"/>
                                          </p:val>
                                        </p:tav>
                                      </p:tavLst>
                                    </p:anim>
                                    <p:anim calcmode="lin" valueType="num">
                                      <p:cBhvr additive="base">
                                        <p:cTn id="14" dur="500" fill="hold"/>
                                        <p:tgtEl>
                                          <p:spTgt spid="160"/>
                                        </p:tgtEl>
                                        <p:attrNameLst>
                                          <p:attrName>ppt_y</p:attrName>
                                        </p:attrNameLst>
                                      </p:cBhvr>
                                      <p:tavLst>
                                        <p:tav tm="0">
                                          <p:val>
                                            <p:strVal val="#ppt_y"/>
                                          </p:val>
                                        </p:tav>
                                        <p:tav tm="100000">
                                          <p:val>
                                            <p:strVal val="#ppt_y"/>
                                          </p:val>
                                        </p:tav>
                                      </p:tavLst>
                                    </p:anim>
                                  </p:childTnLst>
                                </p:cTn>
                              </p:par>
                            </p:childTnLst>
                          </p:cTn>
                        </p:par>
                        <p:par>
                          <p:cTn id="15" fill="hold">
                            <p:stCondLst>
                              <p:cond delay="500"/>
                            </p:stCondLst>
                            <p:childTnLst>
                              <p:par>
                                <p:cTn id="16" presetID="8" presetClass="emph" presetSubtype="0" fill="hold" nodeType="afterEffect">
                                  <p:stCondLst>
                                    <p:cond delay="0"/>
                                  </p:stCondLst>
                                  <p:childTnLst>
                                    <p:animRot by="-5400000">
                                      <p:cBhvr>
                                        <p:cTn id="17" dur="500" fill="hold"/>
                                        <p:tgtEl>
                                          <p:spTgt spid="51"/>
                                        </p:tgtEl>
                                        <p:attrNameLst>
                                          <p:attrName>r</p:attrName>
                                        </p:attrNameLst>
                                      </p:cBhvr>
                                    </p:animRot>
                                  </p:childTnLst>
                                </p:cTn>
                              </p:par>
                              <p:par>
                                <p:cTn id="18" presetID="1" presetClass="exit" presetSubtype="0" fill="hold" nodeType="withEffect">
                                  <p:stCondLst>
                                    <p:cond delay="0"/>
                                  </p:stCondLst>
                                  <p:childTnLst>
                                    <p:set>
                                      <p:cBhvr>
                                        <p:cTn id="19" dur="1" fill="hold">
                                          <p:stCondLst>
                                            <p:cond delay="0"/>
                                          </p:stCondLst>
                                        </p:cTn>
                                        <p:tgtEl>
                                          <p:spTgt spid="160"/>
                                        </p:tgtEl>
                                        <p:attrNameLst>
                                          <p:attrName>style.visibility</p:attrName>
                                        </p:attrNameLst>
                                      </p:cBhvr>
                                      <p:to>
                                        <p:strVal val="hidden"/>
                                      </p:to>
                                    </p:set>
                                  </p:childTnLst>
                                </p:cTn>
                              </p:par>
                              <p:par>
                                <p:cTn id="20" presetID="1" presetClass="entr" presetSubtype="0" fill="hold" nodeType="withEffect">
                                  <p:stCondLst>
                                    <p:cond delay="0"/>
                                  </p:stCondLst>
                                  <p:childTnLst>
                                    <p:set>
                                      <p:cBhvr>
                                        <p:cTn id="21" dur="1" fill="hold">
                                          <p:stCondLst>
                                            <p:cond delay="0"/>
                                          </p:stCondLst>
                                        </p:cTn>
                                        <p:tgtEl>
                                          <p:spTgt spid="147"/>
                                        </p:tgtEl>
                                        <p:attrNameLst>
                                          <p:attrName>style.visibility</p:attrName>
                                        </p:attrNameLst>
                                      </p:cBhvr>
                                      <p:to>
                                        <p:strVal val="visible"/>
                                      </p:to>
                                    </p:set>
                                  </p:childTnLst>
                                </p:cTn>
                              </p:par>
                              <p:par>
                                <p:cTn id="22" presetID="42" presetClass="path" presetSubtype="0" accel="50000" decel="50000" fill="hold" nodeType="withEffect">
                                  <p:stCondLst>
                                    <p:cond delay="0"/>
                                  </p:stCondLst>
                                  <p:childTnLst>
                                    <p:animMotion origin="layout" path="M 3.88889E-6 7.40741E-7 L 0.08125 -0.0007 " pathEditMode="relative" rAng="0" ptsTypes="AA">
                                      <p:cBhvr>
                                        <p:cTn id="23" dur="700" fill="hold"/>
                                        <p:tgtEl>
                                          <p:spTgt spid="147"/>
                                        </p:tgtEl>
                                        <p:attrNameLst>
                                          <p:attrName>ppt_x</p:attrName>
                                          <p:attrName>ppt_y</p:attrName>
                                        </p:attrNameLst>
                                      </p:cBhvr>
                                      <p:rCtr x="4062" y="-46"/>
                                    </p:animMotion>
                                  </p:childTnLst>
                                </p:cTn>
                              </p:par>
                            </p:childTnLst>
                          </p:cTn>
                        </p:par>
                        <p:par>
                          <p:cTn id="24" fill="hold">
                            <p:stCondLst>
                              <p:cond delay="1200"/>
                            </p:stCondLst>
                            <p:childTnLst>
                              <p:par>
                                <p:cTn id="25" presetID="0" presetClass="path" presetSubtype="0" accel="50000" decel="50000" fill="hold" nodeType="afterEffect">
                                  <p:stCondLst>
                                    <p:cond delay="0"/>
                                  </p:stCondLst>
                                  <p:childTnLst>
                                    <p:animMotion origin="layout" path="M -0.00694 -0.00069 L -0.00694 -0.00069 L 0.01129 -0.025 C 0.01285 -0.02708 0.01407 -0.0294 0.0158 -0.03102 C 0.01893 -0.03379 0.0224 -0.03565 0.025 -0.03912 C 0.02639 -0.0412 0.02778 -0.04352 0.02952 -0.04514 C 0.03229 -0.04815 0.03594 -0.04977 0.03854 -0.05324 C 0.0474 -0.06504 0.0382 -0.0537 0.0507 -0.06528 C 0.06198 -0.07592 0.054 -0.07153 0.06285 -0.07546 C 0.0658 -0.06319 0.06476 -0.0706 0.06285 -0.0493 C 0.06181 -0.03889 0.06077 -0.02893 0.05834 -0.01898 C 0.05782 -0.0169 0.05712 -0.01504 0.05677 -0.01296 C 0.05608 -0.00903 0.05573 -0.00486 0.05521 -0.00069 C 0.04792 -0.00579 0.04861 -0.00463 0.04167 -0.01296 C 0.03889 -0.0162 0.03594 -0.01898 0.03403 -0.02291 C 0.03299 -0.025 0.03229 -0.02731 0.03108 -0.02916 C 0.02969 -0.03079 0.02813 -0.03194 0.02639 -0.0331 C 0.01979 -0.0375 0.01841 -0.03727 0.01129 -0.03912 C 0.00608 -0.04259 0.00052 -0.04722 -0.00538 -0.0493 C -0.00781 -0.05 -0.01041 -0.05069 -0.01302 -0.05116 C -0.02396 -0.0537 -0.02795 -0.0537 -0.04028 -0.05532 C -0.04271 -0.05602 -0.04514 -0.05741 -0.04774 -0.05741 C -0.04948 -0.05741 -0.05225 -0.05741 -0.05225 -0.05532 C -0.05225 -0.05278 -0.04948 -0.05208 -0.04774 -0.05116 C -0.0434 -0.0493 -0.03871 -0.04838 -0.0342 -0.04722 C -0.01701 -0.04282 -0.01701 -0.04329 -0.00087 -0.0412 C 0.00122 -0.04051 0.00313 -0.03981 0.00521 -0.03912 C 0.00782 -0.03842 0.01025 -0.03796 0.01285 -0.03704 C 0.01597 -0.03611 0.01875 -0.03403 0.02188 -0.0331 C 0.02396 -0.03241 0.02604 -0.03194 0.02795 -0.03102 C 0.03108 -0.02986 0.03386 -0.02731 0.03698 -0.02708 L 0.05365 -0.025 C 0.06389 -0.01829 0.05556 -0.02315 0.0658 -0.01898 C 0.06893 -0.01782 0.0717 -0.01528 0.075 -0.01504 L 0.09011 -0.01296 C 0.09167 -0.01157 0.09288 -0.00972 0.09462 -0.00879 C 0.09653 -0.00787 0.09861 -0.00764 0.1007 -0.00694 C 0.10226 -0.00625 0.10365 -0.00555 0.10521 -0.00486 C 0.10886 -0.01921 0.10365 -0.00185 0.11129 -0.0169 C 0.11216 -0.01875 0.11216 -0.02106 0.11285 -0.02291 C 0.11459 -0.02778 0.11684 -0.03241 0.11893 -0.03704 C 0.11979 -0.03912 0.12101 -0.04097 0.12188 -0.04329 C 0.12813 -0.05995 0.11771 -0.03796 0.12639 -0.05532 C 0.12726 -0.05972 0.12952 -0.07245 0.13108 -0.07546 C 0.13195 -0.07754 0.13247 -0.08055 0.13403 -0.08148 C 0.1349 -0.08217 0.13403 -0.07893 0.13403 -0.07754 L 0.14775 -0.01504 " pathEditMode="relative" ptsTypes="AAAAAAAAAAAAAAAAAAAAAAAAAAAAAAAAAAAAAAAAAAAAAAA">
                                      <p:cBhvr>
                                        <p:cTn id="26" dur="500" fill="hold"/>
                                        <p:tgtEl>
                                          <p:spTgt spid="51"/>
                                        </p:tgtEl>
                                        <p:attrNameLst>
                                          <p:attrName>ppt_x</p:attrName>
                                          <p:attrName>ppt_y</p:attrName>
                                        </p:attrNameLst>
                                      </p:cBhvr>
                                    </p:animMotion>
                                  </p:childTnLst>
                                </p:cTn>
                              </p:par>
                              <p:par>
                                <p:cTn id="27" presetID="1" presetClass="exit" presetSubtype="0" fill="hold" nodeType="withEffect">
                                  <p:stCondLst>
                                    <p:cond delay="0"/>
                                  </p:stCondLst>
                                  <p:childTnLst>
                                    <p:set>
                                      <p:cBhvr>
                                        <p:cTn id="28" dur="1" fill="hold">
                                          <p:stCondLst>
                                            <p:cond delay="0"/>
                                          </p:stCondLst>
                                        </p:cTn>
                                        <p:tgtEl>
                                          <p:spTgt spid="147"/>
                                        </p:tgtEl>
                                        <p:attrNameLst>
                                          <p:attrName>style.visibility</p:attrName>
                                        </p:attrNameLst>
                                      </p:cBhvr>
                                      <p:to>
                                        <p:strVal val="hidden"/>
                                      </p:to>
                                    </p:set>
                                  </p:childTnLst>
                                </p:cTn>
                              </p:par>
                              <p:par>
                                <p:cTn id="29" presetID="1" presetClass="entr" presetSubtype="0" fill="hold" nodeType="withEffect">
                                  <p:stCondLst>
                                    <p:cond delay="0"/>
                                  </p:stCondLst>
                                  <p:childTnLst>
                                    <p:set>
                                      <p:cBhvr>
                                        <p:cTn id="30" dur="1" fill="hold">
                                          <p:stCondLst>
                                            <p:cond delay="0"/>
                                          </p:stCondLst>
                                        </p:cTn>
                                        <p:tgtEl>
                                          <p:spTgt spid="179"/>
                                        </p:tgtEl>
                                        <p:attrNameLst>
                                          <p:attrName>style.visibility</p:attrName>
                                        </p:attrNameLst>
                                      </p:cBhvr>
                                      <p:to>
                                        <p:strVal val="visible"/>
                                      </p:to>
                                    </p:set>
                                  </p:childTnLst>
                                </p:cTn>
                              </p:par>
                              <p:par>
                                <p:cTn id="31" presetID="42" presetClass="path" presetSubtype="0" accel="50000" decel="50000" fill="hold" nodeType="withEffect">
                                  <p:stCondLst>
                                    <p:cond delay="0"/>
                                  </p:stCondLst>
                                  <p:childTnLst>
                                    <p:animMotion origin="layout" path="M -2.5E-6 2.59259E-6 L 0.08125 -0.0007 " pathEditMode="relative" rAng="0" ptsTypes="AA">
                                      <p:cBhvr>
                                        <p:cTn id="32" dur="900" fill="hold"/>
                                        <p:tgtEl>
                                          <p:spTgt spid="179"/>
                                        </p:tgtEl>
                                        <p:attrNameLst>
                                          <p:attrName>ppt_x</p:attrName>
                                          <p:attrName>ppt_y</p:attrName>
                                        </p:attrNameLst>
                                      </p:cBhvr>
                                      <p:rCtr x="4062" y="-46"/>
                                    </p:animMotion>
                                  </p:childTnLst>
                                </p:cTn>
                              </p:par>
                            </p:childTnLst>
                          </p:cTn>
                        </p:par>
                        <p:par>
                          <p:cTn id="33" fill="hold">
                            <p:stCondLst>
                              <p:cond delay="2100"/>
                            </p:stCondLst>
                            <p:childTnLst>
                              <p:par>
                                <p:cTn id="34" presetID="45" presetClass="entr" presetSubtype="0" fill="hold" nodeType="afterEffect">
                                  <p:stCondLst>
                                    <p:cond delay="0"/>
                                  </p:stCondLst>
                                  <p:childTnLst>
                                    <p:set>
                                      <p:cBhvr>
                                        <p:cTn id="35" dur="1" fill="hold">
                                          <p:stCondLst>
                                            <p:cond delay="0"/>
                                          </p:stCondLst>
                                        </p:cTn>
                                        <p:tgtEl>
                                          <p:spTgt spid="51"/>
                                        </p:tgtEl>
                                        <p:attrNameLst>
                                          <p:attrName>style.visibility</p:attrName>
                                        </p:attrNameLst>
                                      </p:cBhvr>
                                      <p:to>
                                        <p:strVal val="visible"/>
                                      </p:to>
                                    </p:set>
                                    <p:animEffect transition="in" filter="fade">
                                      <p:cBhvr>
                                        <p:cTn id="36" dur="500"/>
                                        <p:tgtEl>
                                          <p:spTgt spid="51"/>
                                        </p:tgtEl>
                                      </p:cBhvr>
                                    </p:animEffect>
                                    <p:anim calcmode="lin" valueType="num">
                                      <p:cBhvr>
                                        <p:cTn id="37" dur="500" fill="hold"/>
                                        <p:tgtEl>
                                          <p:spTgt spid="51"/>
                                        </p:tgtEl>
                                        <p:attrNameLst>
                                          <p:attrName>ppt_w</p:attrName>
                                        </p:attrNameLst>
                                      </p:cBhvr>
                                      <p:tavLst>
                                        <p:tav tm="0" fmla="#ppt_w*sin(2.5*pi*$)">
                                          <p:val>
                                            <p:fltVal val="0"/>
                                          </p:val>
                                        </p:tav>
                                        <p:tav tm="100000">
                                          <p:val>
                                            <p:fltVal val="1"/>
                                          </p:val>
                                        </p:tav>
                                      </p:tavLst>
                                    </p:anim>
                                    <p:anim calcmode="lin" valueType="num">
                                      <p:cBhvr>
                                        <p:cTn id="38" dur="500" fill="hold"/>
                                        <p:tgtEl>
                                          <p:spTgt spid="51"/>
                                        </p:tgtEl>
                                        <p:attrNameLst>
                                          <p:attrName>ppt_h</p:attrName>
                                        </p:attrNameLst>
                                      </p:cBhvr>
                                      <p:tavLst>
                                        <p:tav tm="0">
                                          <p:val>
                                            <p:strVal val="#ppt_h"/>
                                          </p:val>
                                        </p:tav>
                                        <p:tav tm="100000">
                                          <p:val>
                                            <p:strVal val="#ppt_h"/>
                                          </p:val>
                                        </p:tav>
                                      </p:tavLst>
                                    </p:anim>
                                  </p:childTnLst>
                                </p:cTn>
                              </p:par>
                            </p:childTnLst>
                          </p:cTn>
                        </p:par>
                        <p:par>
                          <p:cTn id="39" fill="hold">
                            <p:stCondLst>
                              <p:cond delay="2600"/>
                            </p:stCondLst>
                            <p:childTnLst>
                              <p:par>
                                <p:cTn id="40" presetID="8" presetClass="emph" presetSubtype="0" fill="hold" nodeType="afterEffect">
                                  <p:stCondLst>
                                    <p:cond delay="0"/>
                                  </p:stCondLst>
                                  <p:childTnLst>
                                    <p:animRot by="5400000">
                                      <p:cBhvr>
                                        <p:cTn id="41" dur="500" fill="hold"/>
                                        <p:tgtEl>
                                          <p:spTgt spid="51"/>
                                        </p:tgtEl>
                                        <p:attrNameLst>
                                          <p:attrName>r</p:attrName>
                                        </p:attrNameLst>
                                      </p:cBhvr>
                                    </p:animRot>
                                  </p:childTnLst>
                                </p:cTn>
                              </p:par>
                              <p:par>
                                <p:cTn id="42" presetID="1" presetClass="exit" presetSubtype="0" fill="hold" nodeType="withEffect">
                                  <p:stCondLst>
                                    <p:cond delay="0"/>
                                  </p:stCondLst>
                                  <p:childTnLst>
                                    <p:set>
                                      <p:cBhvr>
                                        <p:cTn id="43" dur="1" fill="hold">
                                          <p:stCondLst>
                                            <p:cond delay="0"/>
                                          </p:stCondLst>
                                        </p:cTn>
                                        <p:tgtEl>
                                          <p:spTgt spid="179"/>
                                        </p:tgtEl>
                                        <p:attrNameLst>
                                          <p:attrName>style.visibility</p:attrName>
                                        </p:attrNameLst>
                                      </p:cBhvr>
                                      <p:to>
                                        <p:strVal val="hidden"/>
                                      </p:to>
                                    </p:set>
                                  </p:childTnLst>
                                </p:cTn>
                              </p:par>
                              <p:par>
                                <p:cTn id="44" presetID="1" presetClass="entr" presetSubtype="0" fill="hold" nodeType="withEffect">
                                  <p:stCondLst>
                                    <p:cond delay="0"/>
                                  </p:stCondLst>
                                  <p:childTnLst>
                                    <p:set>
                                      <p:cBhvr>
                                        <p:cTn id="45" dur="1" fill="hold">
                                          <p:stCondLst>
                                            <p:cond delay="0"/>
                                          </p:stCondLst>
                                        </p:cTn>
                                        <p:tgtEl>
                                          <p:spTgt spid="189"/>
                                        </p:tgtEl>
                                        <p:attrNameLst>
                                          <p:attrName>style.visibility</p:attrName>
                                        </p:attrNameLst>
                                      </p:cBhvr>
                                      <p:to>
                                        <p:strVal val="visible"/>
                                      </p:to>
                                    </p:set>
                                  </p:childTnLst>
                                </p:cTn>
                              </p:par>
                              <p:par>
                                <p:cTn id="46" presetID="42" presetClass="path" presetSubtype="0" accel="50000" decel="50000" fill="hold" nodeType="withEffect">
                                  <p:stCondLst>
                                    <p:cond delay="0"/>
                                  </p:stCondLst>
                                  <p:childTnLst>
                                    <p:animMotion origin="layout" path="M 1.11111E-6 7.40741E-7 L 0.08125 -0.0007 " pathEditMode="relative" rAng="0" ptsTypes="AA">
                                      <p:cBhvr>
                                        <p:cTn id="47" dur="800" fill="hold"/>
                                        <p:tgtEl>
                                          <p:spTgt spid="189"/>
                                        </p:tgtEl>
                                        <p:attrNameLst>
                                          <p:attrName>ppt_x</p:attrName>
                                          <p:attrName>ppt_y</p:attrName>
                                        </p:attrNameLst>
                                      </p:cBhvr>
                                      <p:rCtr x="4062" y="-46"/>
                                    </p:animMotion>
                                  </p:childTnLst>
                                </p:cTn>
                              </p:par>
                            </p:childTnLst>
                          </p:cTn>
                        </p:par>
                        <p:par>
                          <p:cTn id="48" fill="hold">
                            <p:stCondLst>
                              <p:cond delay="3400"/>
                            </p:stCondLst>
                            <p:childTnLst>
                              <p:par>
                                <p:cTn id="49" presetID="0" presetClass="path" presetSubtype="0" accel="50000" decel="50000" fill="hold" nodeType="afterEffect">
                                  <p:stCondLst>
                                    <p:cond delay="0"/>
                                  </p:stCondLst>
                                  <p:childTnLst>
                                    <p:animMotion origin="layout" path="M 0.16129 -0.01273 L 0.16129 -0.01273 C 0.16528 -0.01551 0.16962 -0.01759 0.17344 -0.02083 C 0.17674 -0.02384 0.17882 -0.0287 0.18091 -0.03287 C 0.1816 -0.03704 0.18351 -0.05254 0.18542 -0.05509 C 0.18698 -0.05717 0.18837 -0.05949 0.18993 -0.06134 C 0.1915 -0.06273 0.19636 -0.06458 0.19462 -0.06528 C 0.19167 -0.06666 0.18854 -0.06389 0.18542 -0.06319 C 0.18403 -0.0625 0.18247 -0.0618 0.18091 -0.06134 C 0.17847 -0.06041 0.17587 -0.06041 0.17344 -0.05926 C 0.17118 -0.05833 0.16927 -0.05671 0.16736 -0.05509 C 0.1658 -0.05393 0.16441 -0.05208 0.16285 -0.05116 C 0.16042 -0.05 0.15764 -0.05 0.15521 -0.04907 C 0.15365 -0.04861 0.15226 -0.04768 0.1507 -0.04722 C 0.14861 -0.04305 0.14549 -0.03981 0.14462 -0.03495 C 0.14271 -0.02477 0.14375 -0.02963 0.14167 -0.02083 C 0.14358 -0.02014 0.14566 -0.01944 0.14757 -0.01875 C 0.1507 -0.01805 0.15382 -0.01805 0.15677 -0.0169 C 0.16528 -0.01296 0.15729 -0.01227 0.1658 -0.00671 C 0.16806 -0.00532 0.17084 -0.00555 0.17344 -0.00463 C 0.17535 -0.00416 0.17743 -0.00347 0.17934 -0.00278 C 0.18299 -0.00139 0.18646 0.00046 0.18993 0.00139 C 0.19497 0.00255 0.20018 0.00278 0.20521 0.00324 C 0.2066 0.00463 0.20834 0.00579 0.20972 0.00741 C 0.22136 0.02037 0.20747 0.00741 0.21875 0.01759 C 0.22066 0.0169 0.22726 0.01482 0.22934 0.01343 C 0.23351 0.01065 0.23507 0.00787 0.23837 0.00324 C 0.2408 -0.00625 0.24115 -0.0044 0.23837 -0.01875 C 0.23837 -0.01944 0.2375 -0.01875 0.23698 -0.01875 L 0.23698 -0.01875 " pathEditMode="relative" ptsTypes="AAAAAAAAAAAAAAAAAAAAAAAAAAAAAA">
                                      <p:cBhvr>
                                        <p:cTn id="50" dur="500" fill="hold"/>
                                        <p:tgtEl>
                                          <p:spTgt spid="51"/>
                                        </p:tgtEl>
                                        <p:attrNameLst>
                                          <p:attrName>ppt_x</p:attrName>
                                          <p:attrName>ppt_y</p:attrName>
                                        </p:attrNameLst>
                                      </p:cBhvr>
                                    </p:animMotion>
                                  </p:childTnLst>
                                </p:cTn>
                              </p:par>
                            </p:childTnLst>
                          </p:cTn>
                        </p:par>
                        <p:par>
                          <p:cTn id="51" fill="hold">
                            <p:stCondLst>
                              <p:cond delay="3900"/>
                            </p:stCondLst>
                            <p:childTnLst>
                              <p:par>
                                <p:cTn id="52" presetID="1" presetClass="exit" presetSubtype="0" fill="hold" nodeType="afterEffect">
                                  <p:stCondLst>
                                    <p:cond delay="0"/>
                                  </p:stCondLst>
                                  <p:childTnLst>
                                    <p:set>
                                      <p:cBhvr>
                                        <p:cTn id="53" dur="1" fill="hold">
                                          <p:stCondLst>
                                            <p:cond delay="499"/>
                                          </p:stCondLst>
                                        </p:cTn>
                                        <p:tgtEl>
                                          <p:spTgt spid="51"/>
                                        </p:tgtEl>
                                        <p:attrNameLst>
                                          <p:attrName>style.visibility</p:attrName>
                                        </p:attrNameLst>
                                      </p:cBhvr>
                                      <p:to>
                                        <p:strVal val="hidden"/>
                                      </p:to>
                                    </p:set>
                                  </p:childTnLst>
                                </p:cTn>
                              </p:par>
                            </p:childTnLst>
                          </p:cTn>
                        </p:par>
                        <p:par>
                          <p:cTn id="54" fill="hold">
                            <p:stCondLst>
                              <p:cond delay="4400"/>
                            </p:stCondLst>
                            <p:childTnLst>
                              <p:par>
                                <p:cTn id="55" presetID="31" presetClass="entr" presetSubtype="0" fill="hold" nodeType="afterEffect">
                                  <p:stCondLst>
                                    <p:cond delay="0"/>
                                  </p:stCondLst>
                                  <p:childTnLst>
                                    <p:set>
                                      <p:cBhvr>
                                        <p:cTn id="56" dur="1" fill="hold">
                                          <p:stCondLst>
                                            <p:cond delay="0"/>
                                          </p:stCondLst>
                                        </p:cTn>
                                        <p:tgtEl>
                                          <p:spTgt spid="105"/>
                                        </p:tgtEl>
                                        <p:attrNameLst>
                                          <p:attrName>style.visibility</p:attrName>
                                        </p:attrNameLst>
                                      </p:cBhvr>
                                      <p:to>
                                        <p:strVal val="visible"/>
                                      </p:to>
                                    </p:set>
                                    <p:anim calcmode="lin" valueType="num">
                                      <p:cBhvr>
                                        <p:cTn id="57" dur="500" fill="hold"/>
                                        <p:tgtEl>
                                          <p:spTgt spid="105"/>
                                        </p:tgtEl>
                                        <p:attrNameLst>
                                          <p:attrName>ppt_w</p:attrName>
                                        </p:attrNameLst>
                                      </p:cBhvr>
                                      <p:tavLst>
                                        <p:tav tm="0">
                                          <p:val>
                                            <p:fltVal val="0"/>
                                          </p:val>
                                        </p:tav>
                                        <p:tav tm="100000">
                                          <p:val>
                                            <p:strVal val="#ppt_w"/>
                                          </p:val>
                                        </p:tav>
                                      </p:tavLst>
                                    </p:anim>
                                    <p:anim calcmode="lin" valueType="num">
                                      <p:cBhvr>
                                        <p:cTn id="58" dur="500" fill="hold"/>
                                        <p:tgtEl>
                                          <p:spTgt spid="105"/>
                                        </p:tgtEl>
                                        <p:attrNameLst>
                                          <p:attrName>ppt_h</p:attrName>
                                        </p:attrNameLst>
                                      </p:cBhvr>
                                      <p:tavLst>
                                        <p:tav tm="0">
                                          <p:val>
                                            <p:fltVal val="0"/>
                                          </p:val>
                                        </p:tav>
                                        <p:tav tm="100000">
                                          <p:val>
                                            <p:strVal val="#ppt_h"/>
                                          </p:val>
                                        </p:tav>
                                      </p:tavLst>
                                    </p:anim>
                                    <p:anim calcmode="lin" valueType="num">
                                      <p:cBhvr>
                                        <p:cTn id="59" dur="500" fill="hold"/>
                                        <p:tgtEl>
                                          <p:spTgt spid="105"/>
                                        </p:tgtEl>
                                        <p:attrNameLst>
                                          <p:attrName>style.rotation</p:attrName>
                                        </p:attrNameLst>
                                      </p:cBhvr>
                                      <p:tavLst>
                                        <p:tav tm="0">
                                          <p:val>
                                            <p:fltVal val="90"/>
                                          </p:val>
                                        </p:tav>
                                        <p:tav tm="100000">
                                          <p:val>
                                            <p:fltVal val="0"/>
                                          </p:val>
                                        </p:tav>
                                      </p:tavLst>
                                    </p:anim>
                                    <p:animEffect transition="in" filter="fade">
                                      <p:cBhvr>
                                        <p:cTn id="60" dur="500"/>
                                        <p:tgtEl>
                                          <p:spTgt spid="105"/>
                                        </p:tgtEl>
                                      </p:cBhvr>
                                    </p:animEffect>
                                  </p:childTnLst>
                                </p:cTn>
                              </p:par>
                              <p:par>
                                <p:cTn id="61" presetID="1" presetClass="exit" presetSubtype="0" fill="hold" nodeType="withEffect">
                                  <p:stCondLst>
                                    <p:cond delay="0"/>
                                  </p:stCondLst>
                                  <p:childTnLst>
                                    <p:set>
                                      <p:cBhvr>
                                        <p:cTn id="62" dur="1" fill="hold">
                                          <p:stCondLst>
                                            <p:cond delay="0"/>
                                          </p:stCondLst>
                                        </p:cTn>
                                        <p:tgtEl>
                                          <p:spTgt spid="189"/>
                                        </p:tgtEl>
                                        <p:attrNameLst>
                                          <p:attrName>style.visibility</p:attrName>
                                        </p:attrNameLst>
                                      </p:cBhvr>
                                      <p:to>
                                        <p:strVal val="hidden"/>
                                      </p:to>
                                    </p:set>
                                  </p:childTnLst>
                                </p:cTn>
                              </p:par>
                              <p:par>
                                <p:cTn id="63" presetID="1" presetClass="entr" presetSubtype="0" fill="hold" nodeType="withEffect">
                                  <p:stCondLst>
                                    <p:cond delay="0"/>
                                  </p:stCondLst>
                                  <p:childTnLst>
                                    <p:set>
                                      <p:cBhvr>
                                        <p:cTn id="64" dur="1" fill="hold">
                                          <p:stCondLst>
                                            <p:cond delay="0"/>
                                          </p:stCondLst>
                                        </p:cTn>
                                        <p:tgtEl>
                                          <p:spTgt spid="174"/>
                                        </p:tgtEl>
                                        <p:attrNameLst>
                                          <p:attrName>style.visibility</p:attrName>
                                        </p:attrNameLst>
                                      </p:cBhvr>
                                      <p:to>
                                        <p:strVal val="visible"/>
                                      </p:to>
                                    </p:set>
                                  </p:childTnLst>
                                </p:cTn>
                              </p:par>
                              <p:par>
                                <p:cTn id="65" presetID="42" presetClass="path" presetSubtype="0" accel="50000" decel="50000" fill="hold" nodeType="withEffect">
                                  <p:stCondLst>
                                    <p:cond delay="0"/>
                                  </p:stCondLst>
                                  <p:childTnLst>
                                    <p:animMotion origin="layout" path="M -3.61111E-6 3.7037E-7 L 0.079 0.00139 " pathEditMode="relative" rAng="0" ptsTypes="AA">
                                      <p:cBhvr>
                                        <p:cTn id="66" dur="800" fill="hold"/>
                                        <p:tgtEl>
                                          <p:spTgt spid="174"/>
                                        </p:tgtEl>
                                        <p:attrNameLst>
                                          <p:attrName>ppt_x</p:attrName>
                                          <p:attrName>ppt_y</p:attrName>
                                        </p:attrNameLst>
                                      </p:cBhvr>
                                      <p:rCtr x="3941" y="69"/>
                                    </p:animMotion>
                                  </p:childTnLst>
                                </p:cTn>
                              </p:par>
                            </p:childTnLst>
                          </p:cTn>
                        </p:par>
                        <p:par>
                          <p:cTn id="67" fill="hold">
                            <p:stCondLst>
                              <p:cond delay="5200"/>
                            </p:stCondLst>
                            <p:childTnLst>
                              <p:par>
                                <p:cTn id="68" presetID="2" presetClass="entr" presetSubtype="8" fill="hold" nodeType="afterEffect">
                                  <p:stCondLst>
                                    <p:cond delay="0"/>
                                  </p:stCondLst>
                                  <p:childTnLst>
                                    <p:set>
                                      <p:cBhvr>
                                        <p:cTn id="69" dur="1" fill="hold">
                                          <p:stCondLst>
                                            <p:cond delay="0"/>
                                          </p:stCondLst>
                                        </p:cTn>
                                        <p:tgtEl>
                                          <p:spTgt spid="140"/>
                                        </p:tgtEl>
                                        <p:attrNameLst>
                                          <p:attrName>style.visibility</p:attrName>
                                        </p:attrNameLst>
                                      </p:cBhvr>
                                      <p:to>
                                        <p:strVal val="visible"/>
                                      </p:to>
                                    </p:set>
                                    <p:anim calcmode="lin" valueType="num">
                                      <p:cBhvr additive="base">
                                        <p:cTn id="70" dur="500" fill="hold"/>
                                        <p:tgtEl>
                                          <p:spTgt spid="140"/>
                                        </p:tgtEl>
                                        <p:attrNameLst>
                                          <p:attrName>ppt_x</p:attrName>
                                        </p:attrNameLst>
                                      </p:cBhvr>
                                      <p:tavLst>
                                        <p:tav tm="0">
                                          <p:val>
                                            <p:strVal val="0-#ppt_w/2"/>
                                          </p:val>
                                        </p:tav>
                                        <p:tav tm="100000">
                                          <p:val>
                                            <p:strVal val="#ppt_x"/>
                                          </p:val>
                                        </p:tav>
                                      </p:tavLst>
                                    </p:anim>
                                    <p:anim calcmode="lin" valueType="num">
                                      <p:cBhvr additive="base">
                                        <p:cTn id="71" dur="500" fill="hold"/>
                                        <p:tgtEl>
                                          <p:spTgt spid="140"/>
                                        </p:tgtEl>
                                        <p:attrNameLst>
                                          <p:attrName>ppt_y</p:attrName>
                                        </p:attrNameLst>
                                      </p:cBhvr>
                                      <p:tavLst>
                                        <p:tav tm="0">
                                          <p:val>
                                            <p:strVal val="#ppt_y"/>
                                          </p:val>
                                        </p:tav>
                                        <p:tav tm="100000">
                                          <p:val>
                                            <p:strVal val="#ppt_y"/>
                                          </p:val>
                                        </p:tav>
                                      </p:tavLst>
                                    </p:anim>
                                  </p:childTnLst>
                                </p:cTn>
                              </p:par>
                            </p:childTnLst>
                          </p:cTn>
                        </p:par>
                        <p:par>
                          <p:cTn id="72" fill="hold">
                            <p:stCondLst>
                              <p:cond delay="5700"/>
                            </p:stCondLst>
                            <p:childTnLst>
                              <p:par>
                                <p:cTn id="73" presetID="1" presetClass="exit" presetSubtype="0" fill="hold" nodeType="afterEffect">
                                  <p:stCondLst>
                                    <p:cond delay="0"/>
                                  </p:stCondLst>
                                  <p:childTnLst>
                                    <p:set>
                                      <p:cBhvr>
                                        <p:cTn id="74" dur="1" fill="hold">
                                          <p:stCondLst>
                                            <p:cond delay="0"/>
                                          </p:stCondLst>
                                        </p:cTn>
                                        <p:tgtEl>
                                          <p:spTgt spid="174"/>
                                        </p:tgtEl>
                                        <p:attrNameLst>
                                          <p:attrName>style.visibility</p:attrName>
                                        </p:attrNameLst>
                                      </p:cBhvr>
                                      <p:to>
                                        <p:strVal val="hidden"/>
                                      </p:to>
                                    </p:set>
                                  </p:childTnLst>
                                </p:cTn>
                              </p:par>
                              <p:par>
                                <p:cTn id="75" presetID="1" presetClass="entr" presetSubtype="0" fill="hold" grpId="0" nodeType="withEffect">
                                  <p:stCondLst>
                                    <p:cond delay="0"/>
                                  </p:stCondLst>
                                  <p:childTnLst>
                                    <p:set>
                                      <p:cBhvr>
                                        <p:cTn id="76" dur="1" fill="hold">
                                          <p:stCondLst>
                                            <p:cond delay="0"/>
                                          </p:stCondLst>
                                        </p:cTn>
                                        <p:tgtEl>
                                          <p:spTgt spid="3"/>
                                        </p:tgtEl>
                                        <p:attrNameLst>
                                          <p:attrName>style.visibility</p:attrName>
                                        </p:attrNameLst>
                                      </p:cBhvr>
                                      <p:to>
                                        <p:strVal val="visible"/>
                                      </p:to>
                                    </p:set>
                                  </p:childTnLst>
                                </p:cTn>
                              </p:par>
                              <p:par>
                                <p:cTn id="77" presetID="42" presetClass="path" presetSubtype="0" accel="50000" decel="50000" fill="hold" grpId="1" nodeType="withEffect">
                                  <p:stCondLst>
                                    <p:cond delay="0"/>
                                  </p:stCondLst>
                                  <p:childTnLst>
                                    <p:animMotion origin="layout" path="M -3.05556E-6 -4.07407E-6 L 0.09323 0.03264 " pathEditMode="relative" rAng="0" ptsTypes="AA">
                                      <p:cBhvr>
                                        <p:cTn id="78" dur="900" fill="hold"/>
                                        <p:tgtEl>
                                          <p:spTgt spid="3"/>
                                        </p:tgtEl>
                                        <p:attrNameLst>
                                          <p:attrName>ppt_x</p:attrName>
                                          <p:attrName>ppt_y</p:attrName>
                                        </p:attrNameLst>
                                      </p:cBhvr>
                                      <p:rCtr x="4653" y="16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P spid="169" grpId="0"/>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a14="http://schemas.microsoft.com/office/drawing/2010/main">
        <mc:Choice Requires="a14">
          <p:sp>
            <p:nvSpPr>
              <p:cNvPr id="1049633" name="Text Box 33"/>
              <p:cNvSpPr txBox="1">
                <a:spLocks noChangeArrowheads="1"/>
              </p:cNvSpPr>
              <p:nvPr/>
            </p:nvSpPr>
            <p:spPr bwMode="auto">
              <a:xfrm>
                <a:off x="-97457" y="609600"/>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r>
                  <a:rPr lang="en-US" altLang="en-US" sz="2800" dirty="0">
                    <a:latin typeface="Times New Roman" pitchFamily="18" charset="0"/>
                    <a:sym typeface="Symbol" panose="05050102010706020507" pitchFamily="18" charset="2"/>
                  </a:rPr>
                  <a:t>takes an input </a:t>
                </a:r>
                <a14:m>
                  <m:oMath xmlns:m="http://schemas.openxmlformats.org/officeDocument/2006/math">
                    <m:acc>
                      <m:accPr>
                        <m:chr m:val="⃗"/>
                        <m:ctrlPr>
                          <a:rPr lang="en-US" altLang="en-US" sz="2800" b="1" i="1">
                            <a:solidFill>
                              <a:srgbClr val="FF00FF"/>
                            </a:solidFill>
                            <a:latin typeface="Cambria Math" panose="02040503050406030204" pitchFamily="18" charset="0"/>
                            <a:sym typeface="Symbol" panose="05050102010706020507" pitchFamily="18" charset="2"/>
                          </a:rPr>
                        </m:ctrlPr>
                      </m:accPr>
                      <m:e>
                        <m:r>
                          <a:rPr lang="en-CA" altLang="en-US" sz="2800" b="1" i="1">
                            <a:solidFill>
                              <a:srgbClr val="FF00FF"/>
                            </a:solidFill>
                            <a:latin typeface="Cambria Math" panose="02040503050406030204" pitchFamily="18" charset="0"/>
                            <a:sym typeface="Symbol" panose="05050102010706020507" pitchFamily="18" charset="2"/>
                          </a:rPr>
                          <m:t>𝒙</m:t>
                        </m:r>
                      </m:e>
                    </m:acc>
                  </m:oMath>
                </a14:m>
                <a:r>
                  <a:rPr lang="en-US" altLang="en-US" sz="2800" dirty="0">
                    <a:latin typeface="Times New Roman" pitchFamily="18" charset="0"/>
                    <a:sym typeface="Symbol" panose="05050102010706020507" pitchFamily="18" charset="2"/>
                  </a:rPr>
                  <a:t> and returns an answer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a:latin typeface="Cambria Math" panose="02040503050406030204" pitchFamily="18" charset="0"/>
                            <a:sym typeface="Symbol" panose="05050102010706020507" pitchFamily="18" charset="2"/>
                          </a:rPr>
                        </m:ctrlPr>
                      </m:d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a:t>
                </a:r>
              </a:p>
              <a:p>
                <a:pPr marL="1200150" lvl="1" indent="-457200">
                  <a:spcBef>
                    <a:spcPct val="0"/>
                  </a:spcBef>
                </a:pPr>
                <a:r>
                  <a:rPr lang="en-US" altLang="en-US" sz="2800" dirty="0">
                    <a:latin typeface="Times New Roman" pitchFamily="18" charset="0"/>
                    <a:sym typeface="Symbol" panose="05050102010706020507" pitchFamily="18" charset="2"/>
                  </a:rPr>
                  <a:t>It </a:t>
                </a:r>
                <a:r>
                  <a:rPr lang="en-US" altLang="en-US" sz="2800" dirty="0">
                    <a:latin typeface="Times New Roman" pitchFamily="18" charset="0"/>
                  </a:rPr>
                  <a:t>is represented with </a:t>
                </a:r>
                <a:r>
                  <a:rPr lang="en-US" altLang="en-US" sz="2800" i="1" dirty="0">
                    <a:latin typeface="Times New Roman" pitchFamily="18" charset="0"/>
                  </a:rPr>
                  <a:t>m-</a:t>
                </a:r>
                <a:r>
                  <a:rPr lang="en-US" altLang="en-US" sz="2800" dirty="0">
                    <a:latin typeface="Times New Roman" pitchFamily="18" charset="0"/>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a:spcBef>
                    <a:spcPct val="0"/>
                  </a:spcBef>
                </a:pPr>
                <a:r>
                  <a:rPr lang="en-US" altLang="en-US" sz="2800" dirty="0">
                    <a:latin typeface="Times New Roman" pitchFamily="18" charset="0"/>
                    <a:sym typeface="Symbol" panose="05050102010706020507" pitchFamily="18" charset="2"/>
                  </a:rPr>
                  <a:t>             </a:t>
                </a:r>
              </a:p>
            </p:txBody>
          </p:sp>
        </mc:Choice>
        <mc:Fallback xmlns="">
          <p:sp>
            <p:nvSpPr>
              <p:cNvPr id="1049633" name="Text Box 33"/>
              <p:cNvSpPr txBox="1">
                <a:spLocks noRot="1" noChangeAspect="1" noMove="1" noResize="1" noEditPoints="1" noAdjustHandles="1" noChangeArrowheads="1" noChangeShapeType="1" noTextEdit="1"/>
              </p:cNvSpPr>
              <p:nvPr/>
            </p:nvSpPr>
            <p:spPr bwMode="auto">
              <a:xfrm>
                <a:off x="-97457" y="609600"/>
                <a:ext cx="9338913" cy="1815882"/>
              </a:xfrm>
              <a:prstGeom prst="rect">
                <a:avLst/>
              </a:prstGeom>
              <a:blipFill>
                <a:blip r:embed="rId3"/>
                <a:stretch>
                  <a:fillRect t="-3356"/>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Machine</a:t>
            </a:r>
          </a:p>
        </p:txBody>
      </p:sp>
      <mc:AlternateContent xmlns:mc="http://schemas.openxmlformats.org/markup-compatibility/2006" xmlns:a14="http://schemas.microsoft.com/office/drawing/2010/main">
        <mc:Choice Requires="a14">
          <p:sp>
            <p:nvSpPr>
              <p:cNvPr id="24" name="Rectangle 23"/>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24" name="Rectangle 23"/>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4"/>
                <a:stretch>
                  <a:fillRect l="-2478" t="-12941" r="-1487" b="-34118"/>
                </a:stretch>
              </a:blipFill>
            </p:spPr>
            <p:txBody>
              <a:bodyPr/>
              <a:lstStyle/>
              <a:p>
                <a:r>
                  <a:rPr lang="en-CA">
                    <a:noFill/>
                  </a:rPr>
                  <a:t> </a:t>
                </a:r>
              </a:p>
            </p:txBody>
          </p:sp>
        </mc:Fallback>
      </mc:AlternateContent>
      <p:grpSp>
        <p:nvGrpSpPr>
          <p:cNvPr id="53" name="Group 52"/>
          <p:cNvGrpSpPr/>
          <p:nvPr/>
        </p:nvGrpSpPr>
        <p:grpSpPr>
          <a:xfrm>
            <a:off x="76200" y="3962400"/>
            <a:ext cx="3766810" cy="2590800"/>
            <a:chOff x="76200" y="3962400"/>
            <a:chExt cx="3766810" cy="2590800"/>
          </a:xfrm>
        </p:grpSpPr>
        <p:grpSp>
          <p:nvGrpSpPr>
            <p:cNvPr id="62" name="Group 61"/>
            <p:cNvGrpSpPr/>
            <p:nvPr/>
          </p:nvGrpSpPr>
          <p:grpSpPr>
            <a:xfrm>
              <a:off x="76200" y="3962400"/>
              <a:ext cx="3766810" cy="2590800"/>
              <a:chOff x="76200" y="3962400"/>
              <a:chExt cx="3766810" cy="2590800"/>
            </a:xfrm>
          </p:grpSpPr>
          <p:cxnSp>
            <p:nvCxnSpPr>
              <p:cNvPr id="76" name="Straight Connector 75"/>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77" name="Straight Connector 7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7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3" name="Group 62"/>
            <p:cNvGrpSpPr/>
            <p:nvPr/>
          </p:nvGrpSpPr>
          <p:grpSpPr>
            <a:xfrm>
              <a:off x="876128" y="4942080"/>
              <a:ext cx="2353800" cy="860040"/>
              <a:chOff x="875410" y="4942080"/>
              <a:chExt cx="2353800" cy="860040"/>
            </a:xfrm>
          </p:grpSpPr>
          <p:sp>
            <p:nvSpPr>
              <p:cNvPr id="64" name="Oval 63"/>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5" name="Oval 6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6" name="Oval 6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7" name="Oval 6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8" name="Oval 6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90" name="Text Box 33"/>
          <p:cNvSpPr txBox="1">
            <a:spLocks noChangeArrowheads="1"/>
          </p:cNvSpPr>
          <p:nvPr/>
        </p:nvSpPr>
        <p:spPr bwMode="auto">
          <a:xfrm>
            <a:off x="643287" y="1894708"/>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latin typeface="Times New Roman" pitchFamily="18" charset="0"/>
                <a:sym typeface="Symbol" panose="05050102010706020507" pitchFamily="18" charset="2"/>
              </a:rPr>
              <a:t>Example: linear, </a:t>
            </a:r>
          </a:p>
        </p:txBody>
      </p:sp>
      <p:sp>
        <p:nvSpPr>
          <p:cNvPr id="31" name="Text Box 33"/>
          <p:cNvSpPr txBox="1">
            <a:spLocks noChangeArrowheads="1"/>
          </p:cNvSpPr>
          <p:nvPr/>
        </p:nvSpPr>
        <p:spPr bwMode="auto">
          <a:xfrm>
            <a:off x="3512024" y="1876568"/>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polynomial, </a:t>
            </a:r>
          </a:p>
        </p:txBody>
      </p:sp>
      <p:grpSp>
        <p:nvGrpSpPr>
          <p:cNvPr id="28" name="Group 27"/>
          <p:cNvGrpSpPr/>
          <p:nvPr/>
        </p:nvGrpSpPr>
        <p:grpSpPr>
          <a:xfrm>
            <a:off x="4185729" y="2451898"/>
            <a:ext cx="4848408" cy="1928792"/>
            <a:chOff x="990600" y="571500"/>
            <a:chExt cx="7145283" cy="2781300"/>
          </a:xfrm>
        </p:grpSpPr>
        <p:sp>
          <p:nvSpPr>
            <p:cNvPr id="29" name="Rectangle 28"/>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30"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34" name="Rectangle 33"/>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35" name="Rectangle 34"/>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36" name="Rectangle 35"/>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37" name="Rectangle 36"/>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38" name="Rectangle 37"/>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39" name="Rectangle 38"/>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40" name="Rectangle 39"/>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41" name="Rectangle 40"/>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42" name="Rectangle 41"/>
            <p:cNvSpPr/>
            <p:nvPr/>
          </p:nvSpPr>
          <p:spPr>
            <a:xfrm>
              <a:off x="6873072" y="2047818"/>
              <a:ext cx="696024" cy="381541"/>
            </a:xfrm>
            <a:prstGeom prst="rect">
              <a:avLst/>
            </a:prstGeom>
          </p:spPr>
          <p:txBody>
            <a:bodyPr wrap="none">
              <a:spAutoFit/>
            </a:bodyPr>
            <a:lstStyle/>
            <a:p>
              <a:r>
                <a:rPr lang="en-US" altLang="en-US" sz="2400" i="1" dirty="0">
                  <a:solidFill>
                    <a:schemeClr val="bg2"/>
                  </a:solidFill>
                  <a:sym typeface="Symbol" panose="05050102010706020507" pitchFamily="18" charset="2"/>
                </a:rPr>
                <a:t>face</a:t>
              </a:r>
              <a:endParaRPr lang="en-CA" sz="2400" dirty="0">
                <a:solidFill>
                  <a:schemeClr val="bg2"/>
                </a:solidFill>
              </a:endParaRPr>
            </a:p>
          </p:txBody>
        </p:sp>
        <p:sp>
          <p:nvSpPr>
            <p:cNvPr id="43" name="Rectangle 42"/>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45" name="Rectangle 44"/>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sp>
        <p:nvSpPr>
          <p:cNvPr id="46" name="Text Box 33"/>
          <p:cNvSpPr txBox="1">
            <a:spLocks noChangeArrowheads="1"/>
          </p:cNvSpPr>
          <p:nvPr/>
        </p:nvSpPr>
        <p:spPr bwMode="auto">
          <a:xfrm>
            <a:off x="5334362" y="1876295"/>
            <a:ext cx="4343038"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Neural Networks, …</a:t>
            </a:r>
          </a:p>
        </p:txBody>
      </p:sp>
      <p:sp>
        <p:nvSpPr>
          <p:cNvPr id="47" name="Freeform 46"/>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48"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48"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44" name="Text Box 33">
            <a:extLst>
              <a:ext uri="{FF2B5EF4-FFF2-40B4-BE49-F238E27FC236}">
                <a16:creationId xmlns:a16="http://schemas.microsoft.com/office/drawing/2014/main" id="{80483813-3C68-4D80-B420-64A625FC7864}"/>
              </a:ext>
            </a:extLst>
          </p:cNvPr>
          <p:cNvSpPr txBox="1">
            <a:spLocks noChangeArrowheads="1"/>
          </p:cNvSpPr>
          <p:nvPr/>
        </p:nvSpPr>
        <p:spPr bwMode="auto">
          <a:xfrm>
            <a:off x="2971800" y="4353580"/>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Each layer of the NN transforms the data.</a:t>
            </a:r>
          </a:p>
        </p:txBody>
      </p:sp>
      <p:sp>
        <p:nvSpPr>
          <p:cNvPr id="145" name="Text Box 33">
            <a:extLst>
              <a:ext uri="{FF2B5EF4-FFF2-40B4-BE49-F238E27FC236}">
                <a16:creationId xmlns:a16="http://schemas.microsoft.com/office/drawing/2014/main" id="{7F922DCB-F026-4025-B8AB-14EE60BFC5DC}"/>
              </a:ext>
            </a:extLst>
          </p:cNvPr>
          <p:cNvSpPr txBox="1">
            <a:spLocks noChangeArrowheads="1"/>
          </p:cNvSpPr>
          <p:nvPr/>
        </p:nvSpPr>
        <p:spPr bwMode="auto">
          <a:xfrm>
            <a:off x="5291487" y="641098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Until it can categorize it.</a:t>
            </a:r>
          </a:p>
        </p:txBody>
      </p:sp>
      <mc:AlternateContent xmlns:mc="http://schemas.openxmlformats.org/markup-compatibility/2006" xmlns:a14="http://schemas.microsoft.com/office/drawing/2010/main">
        <mc:Choice Requires="a14">
          <p:sp>
            <p:nvSpPr>
              <p:cNvPr id="146" name="Text Box 33">
                <a:extLst>
                  <a:ext uri="{FF2B5EF4-FFF2-40B4-BE49-F238E27FC236}">
                    <a16:creationId xmlns:a16="http://schemas.microsoft.com/office/drawing/2014/main" id="{0338CC89-773A-4840-B216-4DA11F4367F6}"/>
                  </a:ext>
                </a:extLst>
              </p:cNvPr>
              <p:cNvSpPr txBox="1">
                <a:spLocks noChangeArrowheads="1"/>
              </p:cNvSpPr>
              <p:nvPr/>
            </p:nvSpPr>
            <p:spPr bwMode="auto">
              <a:xfrm>
                <a:off x="4449040" y="6373073"/>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146" name="Text Box 33">
                <a:extLst>
                  <a:ext uri="{FF2B5EF4-FFF2-40B4-BE49-F238E27FC236}">
                    <a16:creationId xmlns:a16="http://schemas.microsoft.com/office/drawing/2014/main" id="{0338CC89-773A-4840-B216-4DA11F4367F6}"/>
                  </a:ext>
                </a:extLst>
              </p:cNvPr>
              <p:cNvSpPr txBox="1">
                <a:spLocks noRot="1" noChangeAspect="1" noMove="1" noResize="1" noEditPoints="1" noAdjustHandles="1" noChangeArrowheads="1" noChangeShapeType="1" noTextEdit="1"/>
              </p:cNvSpPr>
              <p:nvPr/>
            </p:nvSpPr>
            <p:spPr bwMode="auto">
              <a:xfrm>
                <a:off x="4449040" y="6373073"/>
                <a:ext cx="914400" cy="513282"/>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147" name="Group 146">
            <a:extLst>
              <a:ext uri="{FF2B5EF4-FFF2-40B4-BE49-F238E27FC236}">
                <a16:creationId xmlns:a16="http://schemas.microsoft.com/office/drawing/2014/main" id="{7249A071-3E88-465E-B646-44F4800A30B4}"/>
              </a:ext>
            </a:extLst>
          </p:cNvPr>
          <p:cNvGrpSpPr/>
          <p:nvPr/>
        </p:nvGrpSpPr>
        <p:grpSpPr>
          <a:xfrm>
            <a:off x="4762500" y="2730501"/>
            <a:ext cx="110141" cy="1610380"/>
            <a:chOff x="4008388" y="965526"/>
            <a:chExt cx="180774" cy="2363274"/>
          </a:xfrm>
          <a:solidFill>
            <a:srgbClr val="FF00FF"/>
          </a:solidFill>
        </p:grpSpPr>
        <p:sp>
          <p:nvSpPr>
            <p:cNvPr id="148" name="Oval 147">
              <a:extLst>
                <a:ext uri="{FF2B5EF4-FFF2-40B4-BE49-F238E27FC236}">
                  <a16:creationId xmlns:a16="http://schemas.microsoft.com/office/drawing/2014/main" id="{7E7056F7-937C-4F09-B5A9-C68F1580CEC2}"/>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49" name="Oval 148">
              <a:extLst>
                <a:ext uri="{FF2B5EF4-FFF2-40B4-BE49-F238E27FC236}">
                  <a16:creationId xmlns:a16="http://schemas.microsoft.com/office/drawing/2014/main" id="{D60BE3BE-982D-4920-AEA6-BF94A632FA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50" name="Oval 149">
              <a:extLst>
                <a:ext uri="{FF2B5EF4-FFF2-40B4-BE49-F238E27FC236}">
                  <a16:creationId xmlns:a16="http://schemas.microsoft.com/office/drawing/2014/main" id="{1A820350-5096-4F28-9E17-35F39A0F966A}"/>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51" name="Oval 150">
              <a:extLst>
                <a:ext uri="{FF2B5EF4-FFF2-40B4-BE49-F238E27FC236}">
                  <a16:creationId xmlns:a16="http://schemas.microsoft.com/office/drawing/2014/main" id="{5D456E4E-A383-43F2-8A3B-F2766D5CE46B}"/>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2" name="Oval 151">
              <a:extLst>
                <a:ext uri="{FF2B5EF4-FFF2-40B4-BE49-F238E27FC236}">
                  <a16:creationId xmlns:a16="http://schemas.microsoft.com/office/drawing/2014/main" id="{FBADD445-6C9E-4A8B-B4D3-B3CEF7331299}"/>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3" name="Oval 152">
              <a:extLst>
                <a:ext uri="{FF2B5EF4-FFF2-40B4-BE49-F238E27FC236}">
                  <a16:creationId xmlns:a16="http://schemas.microsoft.com/office/drawing/2014/main" id="{70E8E666-6835-4B2D-B77D-23FD75079CD1}"/>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4" name="Oval 153">
              <a:extLst>
                <a:ext uri="{FF2B5EF4-FFF2-40B4-BE49-F238E27FC236}">
                  <a16:creationId xmlns:a16="http://schemas.microsoft.com/office/drawing/2014/main" id="{C172F038-E08B-470D-919E-9D9AE1E7E50B}"/>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5" name="Oval 154">
              <a:extLst>
                <a:ext uri="{FF2B5EF4-FFF2-40B4-BE49-F238E27FC236}">
                  <a16:creationId xmlns:a16="http://schemas.microsoft.com/office/drawing/2014/main" id="{AC4E1658-9EAD-4953-8130-E4F9A3B123DE}"/>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6" name="Oval 155">
              <a:extLst>
                <a:ext uri="{FF2B5EF4-FFF2-40B4-BE49-F238E27FC236}">
                  <a16:creationId xmlns:a16="http://schemas.microsoft.com/office/drawing/2014/main" id="{080DCDBC-8F3D-45B0-95D7-C020C7CA3DE8}"/>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60" name="Group 159">
            <a:extLst>
              <a:ext uri="{FF2B5EF4-FFF2-40B4-BE49-F238E27FC236}">
                <a16:creationId xmlns:a16="http://schemas.microsoft.com/office/drawing/2014/main" id="{90C219F7-9C3C-45BF-95C9-238D990A91E2}"/>
              </a:ext>
            </a:extLst>
          </p:cNvPr>
          <p:cNvGrpSpPr/>
          <p:nvPr/>
        </p:nvGrpSpPr>
        <p:grpSpPr>
          <a:xfrm>
            <a:off x="4768706" y="2825314"/>
            <a:ext cx="113087" cy="1438924"/>
            <a:chOff x="2438400" y="617404"/>
            <a:chExt cx="184697" cy="2088786"/>
          </a:xfrm>
        </p:grpSpPr>
        <p:sp>
          <p:nvSpPr>
            <p:cNvPr id="161" name="Oval 160">
              <a:extLst>
                <a:ext uri="{FF2B5EF4-FFF2-40B4-BE49-F238E27FC236}">
                  <a16:creationId xmlns:a16="http://schemas.microsoft.com/office/drawing/2014/main" id="{567243D7-3948-4991-B651-0755CA729505}"/>
                </a:ext>
              </a:extLst>
            </p:cNvPr>
            <p:cNvSpPr/>
            <p:nvPr/>
          </p:nvSpPr>
          <p:spPr>
            <a:xfrm>
              <a:off x="2443097" y="1175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2" name="Oval 161">
              <a:extLst>
                <a:ext uri="{FF2B5EF4-FFF2-40B4-BE49-F238E27FC236}">
                  <a16:creationId xmlns:a16="http://schemas.microsoft.com/office/drawing/2014/main" id="{1B7BDDC8-2A53-4F58-A164-123550E54568}"/>
                </a:ext>
              </a:extLst>
            </p:cNvPr>
            <p:cNvSpPr/>
            <p:nvPr/>
          </p:nvSpPr>
          <p:spPr>
            <a:xfrm>
              <a:off x="2438486" y="61740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3" name="Oval 162">
              <a:extLst>
                <a:ext uri="{FF2B5EF4-FFF2-40B4-BE49-F238E27FC236}">
                  <a16:creationId xmlns:a16="http://schemas.microsoft.com/office/drawing/2014/main" id="{A93EFB34-84C6-4336-BBA0-1AE0327540E1}"/>
                </a:ext>
              </a:extLst>
            </p:cNvPr>
            <p:cNvSpPr/>
            <p:nvPr/>
          </p:nvSpPr>
          <p:spPr>
            <a:xfrm>
              <a:off x="2438572" y="89123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4" name="Oval 163">
              <a:extLst>
                <a:ext uri="{FF2B5EF4-FFF2-40B4-BE49-F238E27FC236}">
                  <a16:creationId xmlns:a16="http://schemas.microsoft.com/office/drawing/2014/main" id="{DCAFE744-16E7-4DD9-AA2A-42AEA3A75AB2}"/>
                </a:ext>
              </a:extLst>
            </p:cNvPr>
            <p:cNvSpPr/>
            <p:nvPr/>
          </p:nvSpPr>
          <p:spPr>
            <a:xfrm>
              <a:off x="2438744" y="14484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5" name="Oval 164">
              <a:extLst>
                <a:ext uri="{FF2B5EF4-FFF2-40B4-BE49-F238E27FC236}">
                  <a16:creationId xmlns:a16="http://schemas.microsoft.com/office/drawing/2014/main" id="{E62E9F85-4D6E-43C4-AE98-6A72D6269933}"/>
                </a:ext>
              </a:extLst>
            </p:cNvPr>
            <p:cNvSpPr/>
            <p:nvPr/>
          </p:nvSpPr>
          <p:spPr>
            <a:xfrm>
              <a:off x="2438916" y="197721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6" name="Oval 165">
              <a:extLst>
                <a:ext uri="{FF2B5EF4-FFF2-40B4-BE49-F238E27FC236}">
                  <a16:creationId xmlns:a16="http://schemas.microsoft.com/office/drawing/2014/main" id="{101A51DD-3A39-4BBA-8051-D12D753E8128}"/>
                </a:ext>
              </a:extLst>
            </p:cNvPr>
            <p:cNvSpPr/>
            <p:nvPr/>
          </p:nvSpPr>
          <p:spPr>
            <a:xfrm>
              <a:off x="2439002" y="22517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7" name="Oval 166">
              <a:extLst>
                <a:ext uri="{FF2B5EF4-FFF2-40B4-BE49-F238E27FC236}">
                  <a16:creationId xmlns:a16="http://schemas.microsoft.com/office/drawing/2014/main" id="{1022B35D-8DE7-4AC8-BBC4-276F271B9AF3}"/>
                </a:ext>
              </a:extLst>
            </p:cNvPr>
            <p:cNvSpPr/>
            <p:nvPr/>
          </p:nvSpPr>
          <p:spPr>
            <a:xfrm>
              <a:off x="2439088" y="252619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a:extLst>
                <a:ext uri="{FF2B5EF4-FFF2-40B4-BE49-F238E27FC236}">
                  <a16:creationId xmlns:a16="http://schemas.microsoft.com/office/drawing/2014/main" id="{D8B33C18-823E-49F2-A93E-8E80FCE04C0E}"/>
                </a:ext>
              </a:extLst>
            </p:cNvPr>
            <p:cNvSpPr/>
            <p:nvPr/>
          </p:nvSpPr>
          <p:spPr>
            <a:xfrm>
              <a:off x="2438400" y="1719988"/>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4" name="Group 173">
            <a:extLst>
              <a:ext uri="{FF2B5EF4-FFF2-40B4-BE49-F238E27FC236}">
                <a16:creationId xmlns:a16="http://schemas.microsoft.com/office/drawing/2014/main" id="{61C2F6AD-4F2C-4DFB-BB5C-2CDE6F4B2CCD}"/>
              </a:ext>
            </a:extLst>
          </p:cNvPr>
          <p:cNvGrpSpPr/>
          <p:nvPr/>
        </p:nvGrpSpPr>
        <p:grpSpPr>
          <a:xfrm>
            <a:off x="6972300" y="3196866"/>
            <a:ext cx="116752" cy="699358"/>
            <a:chOff x="6771206" y="1152459"/>
            <a:chExt cx="185296" cy="992125"/>
          </a:xfrm>
        </p:grpSpPr>
        <p:sp>
          <p:nvSpPr>
            <p:cNvPr id="175" name="Oval 174">
              <a:extLst>
                <a:ext uri="{FF2B5EF4-FFF2-40B4-BE49-F238E27FC236}">
                  <a16:creationId xmlns:a16="http://schemas.microsoft.com/office/drawing/2014/main" id="{95281F72-AF06-480F-9134-A2C8C0224E3E}"/>
                </a:ext>
              </a:extLst>
            </p:cNvPr>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6" name="Oval 175">
              <a:extLst>
                <a:ext uri="{FF2B5EF4-FFF2-40B4-BE49-F238E27FC236}">
                  <a16:creationId xmlns:a16="http://schemas.microsoft.com/office/drawing/2014/main" id="{8C8CD91D-4CA3-41C8-B4D9-DC0C75FA7615}"/>
                </a:ext>
              </a:extLst>
            </p:cNvPr>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7" name="Oval 176">
              <a:extLst>
                <a:ext uri="{FF2B5EF4-FFF2-40B4-BE49-F238E27FC236}">
                  <a16:creationId xmlns:a16="http://schemas.microsoft.com/office/drawing/2014/main" id="{A8084F4F-0E52-4604-81D3-3E6BF6649058}"/>
                </a:ext>
              </a:extLst>
            </p:cNvPr>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8" name="Oval 177">
              <a:extLst>
                <a:ext uri="{FF2B5EF4-FFF2-40B4-BE49-F238E27FC236}">
                  <a16:creationId xmlns:a16="http://schemas.microsoft.com/office/drawing/2014/main" id="{7D93DFF4-E799-411B-A3BF-0C70A304DD09}"/>
                </a:ext>
              </a:extLst>
            </p:cNvPr>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9" name="Group 178">
            <a:extLst>
              <a:ext uri="{FF2B5EF4-FFF2-40B4-BE49-F238E27FC236}">
                <a16:creationId xmlns:a16="http://schemas.microsoft.com/office/drawing/2014/main" id="{09830897-CB28-468A-B064-0BBF475B73F6}"/>
              </a:ext>
            </a:extLst>
          </p:cNvPr>
          <p:cNvGrpSpPr/>
          <p:nvPr/>
        </p:nvGrpSpPr>
        <p:grpSpPr>
          <a:xfrm>
            <a:off x="5503259" y="2717800"/>
            <a:ext cx="110141" cy="1610380"/>
            <a:chOff x="4008388" y="965526"/>
            <a:chExt cx="180774" cy="2363274"/>
          </a:xfrm>
          <a:solidFill>
            <a:srgbClr val="FF00FF"/>
          </a:solidFill>
        </p:grpSpPr>
        <p:sp>
          <p:nvSpPr>
            <p:cNvPr id="180" name="Oval 179">
              <a:extLst>
                <a:ext uri="{FF2B5EF4-FFF2-40B4-BE49-F238E27FC236}">
                  <a16:creationId xmlns:a16="http://schemas.microsoft.com/office/drawing/2014/main" id="{F6CB5204-B2C4-4640-854E-EF235D69C707}"/>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81" name="Oval 180">
              <a:extLst>
                <a:ext uri="{FF2B5EF4-FFF2-40B4-BE49-F238E27FC236}">
                  <a16:creationId xmlns:a16="http://schemas.microsoft.com/office/drawing/2014/main" id="{FDF1DDD7-876A-4BBC-BA89-EBBD315B64AD}"/>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82" name="Oval 181">
              <a:extLst>
                <a:ext uri="{FF2B5EF4-FFF2-40B4-BE49-F238E27FC236}">
                  <a16:creationId xmlns:a16="http://schemas.microsoft.com/office/drawing/2014/main" id="{6803D80E-CB6B-46BE-B8A0-1BC93E1BFB75}"/>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83" name="Oval 182">
              <a:extLst>
                <a:ext uri="{FF2B5EF4-FFF2-40B4-BE49-F238E27FC236}">
                  <a16:creationId xmlns:a16="http://schemas.microsoft.com/office/drawing/2014/main" id="{A188D9D7-9E61-4BBE-A2C4-787C2E650BD1}"/>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84" name="Oval 183">
              <a:extLst>
                <a:ext uri="{FF2B5EF4-FFF2-40B4-BE49-F238E27FC236}">
                  <a16:creationId xmlns:a16="http://schemas.microsoft.com/office/drawing/2014/main" id="{42D1D0A1-BCDB-418F-AE38-263E46CBC9FD}"/>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85" name="Oval 184">
              <a:extLst>
                <a:ext uri="{FF2B5EF4-FFF2-40B4-BE49-F238E27FC236}">
                  <a16:creationId xmlns:a16="http://schemas.microsoft.com/office/drawing/2014/main" id="{DABE1255-CB98-4638-816F-0AFBCE601DE7}"/>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86" name="Oval 185">
              <a:extLst>
                <a:ext uri="{FF2B5EF4-FFF2-40B4-BE49-F238E27FC236}">
                  <a16:creationId xmlns:a16="http://schemas.microsoft.com/office/drawing/2014/main" id="{61CAA033-31BE-4AE6-AB4A-6E62049CCFDA}"/>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87" name="Oval 186">
              <a:extLst>
                <a:ext uri="{FF2B5EF4-FFF2-40B4-BE49-F238E27FC236}">
                  <a16:creationId xmlns:a16="http://schemas.microsoft.com/office/drawing/2014/main" id="{5F86670F-306A-4AFF-B568-92594862A297}"/>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88" name="Oval 187">
              <a:extLst>
                <a:ext uri="{FF2B5EF4-FFF2-40B4-BE49-F238E27FC236}">
                  <a16:creationId xmlns:a16="http://schemas.microsoft.com/office/drawing/2014/main" id="{FCC48316-671F-4261-817F-8E17AE9DDB65}"/>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nvGrpSpPr>
          <p:cNvPr id="189" name="Group 188">
            <a:extLst>
              <a:ext uri="{FF2B5EF4-FFF2-40B4-BE49-F238E27FC236}">
                <a16:creationId xmlns:a16="http://schemas.microsoft.com/office/drawing/2014/main" id="{71C472D1-C8F3-42E0-AF85-350B84DDE7FC}"/>
              </a:ext>
            </a:extLst>
          </p:cNvPr>
          <p:cNvGrpSpPr/>
          <p:nvPr/>
        </p:nvGrpSpPr>
        <p:grpSpPr>
          <a:xfrm>
            <a:off x="6244018" y="2730499"/>
            <a:ext cx="110141" cy="1610380"/>
            <a:chOff x="4008388" y="965526"/>
            <a:chExt cx="180774" cy="2363274"/>
          </a:xfrm>
          <a:solidFill>
            <a:srgbClr val="FF00FF"/>
          </a:solidFill>
        </p:grpSpPr>
        <p:sp>
          <p:nvSpPr>
            <p:cNvPr id="190" name="Oval 189">
              <a:extLst>
                <a:ext uri="{FF2B5EF4-FFF2-40B4-BE49-F238E27FC236}">
                  <a16:creationId xmlns:a16="http://schemas.microsoft.com/office/drawing/2014/main" id="{47D25387-8ECF-4EF3-8CC0-37232D76E651}"/>
                </a:ext>
              </a:extLst>
            </p:cNvPr>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91" name="Oval 190">
              <a:extLst>
                <a:ext uri="{FF2B5EF4-FFF2-40B4-BE49-F238E27FC236}">
                  <a16:creationId xmlns:a16="http://schemas.microsoft.com/office/drawing/2014/main" id="{0B68C5AC-4E7B-474F-B51E-899AC95B6FA5}"/>
                </a:ext>
              </a:extLst>
            </p:cNvPr>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92" name="Oval 191">
              <a:extLst>
                <a:ext uri="{FF2B5EF4-FFF2-40B4-BE49-F238E27FC236}">
                  <a16:creationId xmlns:a16="http://schemas.microsoft.com/office/drawing/2014/main" id="{809C528E-85D8-4586-B3DC-023625719459}"/>
                </a:ext>
              </a:extLst>
            </p:cNvPr>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93" name="Oval 192">
              <a:extLst>
                <a:ext uri="{FF2B5EF4-FFF2-40B4-BE49-F238E27FC236}">
                  <a16:creationId xmlns:a16="http://schemas.microsoft.com/office/drawing/2014/main" id="{CC187248-C83B-4FAC-90CC-59B7B69074B3}"/>
                </a:ext>
              </a:extLst>
            </p:cNvPr>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94" name="Oval 193">
              <a:extLst>
                <a:ext uri="{FF2B5EF4-FFF2-40B4-BE49-F238E27FC236}">
                  <a16:creationId xmlns:a16="http://schemas.microsoft.com/office/drawing/2014/main" id="{2775201E-2F1D-4FB7-8902-3ECFFA985F35}"/>
                </a:ext>
              </a:extLst>
            </p:cNvPr>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95" name="Oval 194">
              <a:extLst>
                <a:ext uri="{FF2B5EF4-FFF2-40B4-BE49-F238E27FC236}">
                  <a16:creationId xmlns:a16="http://schemas.microsoft.com/office/drawing/2014/main" id="{74D9B4D8-730B-4682-BF19-E349DA7EAE6B}"/>
                </a:ext>
              </a:extLst>
            </p:cNvPr>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96" name="Oval 195">
              <a:extLst>
                <a:ext uri="{FF2B5EF4-FFF2-40B4-BE49-F238E27FC236}">
                  <a16:creationId xmlns:a16="http://schemas.microsoft.com/office/drawing/2014/main" id="{AED7DF72-7B59-49A8-9C7C-3F2F83279718}"/>
                </a:ext>
              </a:extLst>
            </p:cNvPr>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97" name="Oval 196">
              <a:extLst>
                <a:ext uri="{FF2B5EF4-FFF2-40B4-BE49-F238E27FC236}">
                  <a16:creationId xmlns:a16="http://schemas.microsoft.com/office/drawing/2014/main" id="{C8AA3119-BD05-487C-8650-F3CF1B0207BB}"/>
                </a:ext>
              </a:extLst>
            </p:cNvPr>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98" name="Oval 197">
              <a:extLst>
                <a:ext uri="{FF2B5EF4-FFF2-40B4-BE49-F238E27FC236}">
                  <a16:creationId xmlns:a16="http://schemas.microsoft.com/office/drawing/2014/main" id="{95D0A669-4511-41E3-930C-C7BDFCF26AD1}"/>
                </a:ext>
              </a:extLst>
            </p:cNvPr>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sp>
        <p:nvSpPr>
          <p:cNvPr id="3" name="Oval 2">
            <a:extLst>
              <a:ext uri="{FF2B5EF4-FFF2-40B4-BE49-F238E27FC236}">
                <a16:creationId xmlns:a16="http://schemas.microsoft.com/office/drawing/2014/main" id="{08093DDD-5DB3-406F-A705-44D200173068}"/>
              </a:ext>
            </a:extLst>
          </p:cNvPr>
          <p:cNvSpPr/>
          <p:nvPr/>
        </p:nvSpPr>
        <p:spPr>
          <a:xfrm>
            <a:off x="7364575" y="3388866"/>
            <a:ext cx="661941" cy="239665"/>
          </a:xfrm>
          <a:prstGeom prst="ellipse">
            <a:avLst/>
          </a:prstGeom>
          <a:ln w="25400">
            <a:solidFill>
              <a:srgbClr val="FF00FF"/>
            </a:solidFill>
          </a:ln>
        </p:spPr>
        <p:txBody>
          <a:bodyPr wrap="none" rtlCol="0" anchor="ctr">
            <a:spAutoFit/>
          </a:bodyPr>
          <a:lstStyle/>
          <a:p>
            <a:pPr algn="ctr"/>
            <a:endParaRPr lang="en-US" sz="2400" dirty="0">
              <a:cs typeface="Times New Roman" panose="02020603050405020304" pitchFamily="18" charset="0"/>
              <a:sym typeface="Symbol" panose="05050102010706020507" pitchFamily="18" charset="2"/>
            </a:endParaRPr>
          </a:p>
        </p:txBody>
      </p:sp>
      <p:sp>
        <p:nvSpPr>
          <p:cNvPr id="169" name="Text Box 33">
            <a:extLst>
              <a:ext uri="{FF2B5EF4-FFF2-40B4-BE49-F238E27FC236}">
                <a16:creationId xmlns:a16="http://schemas.microsoft.com/office/drawing/2014/main" id="{E7C4A5FE-ED8B-44A3-92C5-9088700F99F3}"/>
              </a:ext>
            </a:extLst>
          </p:cNvPr>
          <p:cNvSpPr txBox="1">
            <a:spLocks noChangeArrowheads="1"/>
          </p:cNvSpPr>
          <p:nvPr/>
        </p:nvSpPr>
        <p:spPr bwMode="auto">
          <a:xfrm>
            <a:off x="1295400" y="2700810"/>
            <a:ext cx="3077440"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Actually, it only takes in one data item at a time.</a:t>
            </a:r>
          </a:p>
        </p:txBody>
      </p:sp>
      <p:grpSp>
        <p:nvGrpSpPr>
          <p:cNvPr id="101" name="Group 100">
            <a:extLst>
              <a:ext uri="{FF2B5EF4-FFF2-40B4-BE49-F238E27FC236}">
                <a16:creationId xmlns:a16="http://schemas.microsoft.com/office/drawing/2014/main" id="{32A73951-FE5E-4BB8-8EBD-3A51B8652989}"/>
              </a:ext>
            </a:extLst>
          </p:cNvPr>
          <p:cNvGrpSpPr/>
          <p:nvPr/>
        </p:nvGrpSpPr>
        <p:grpSpPr>
          <a:xfrm>
            <a:off x="4618104" y="4851257"/>
            <a:ext cx="1484720" cy="1521815"/>
            <a:chOff x="2985705" y="4894043"/>
            <a:chExt cx="419965" cy="457201"/>
          </a:xfrm>
        </p:grpSpPr>
        <p:pic>
          <p:nvPicPr>
            <p:cNvPr id="102" name="Picture 101">
              <a:extLst>
                <a:ext uri="{FF2B5EF4-FFF2-40B4-BE49-F238E27FC236}">
                  <a16:creationId xmlns:a16="http://schemas.microsoft.com/office/drawing/2014/main" id="{C2BC2067-507D-432A-9F4D-88505D2922ED}"/>
                </a:ext>
              </a:extLst>
            </p:cNvPr>
            <p:cNvPicPr>
              <a:picLocks noChangeAspect="1"/>
            </p:cNvPicPr>
            <p:nvPr/>
          </p:nvPicPr>
          <p:blipFill rotWithShape="1">
            <a:blip r:embed="rId8"/>
            <a:srcRect l="21431" t="1733" r="59465" b="73385"/>
            <a:stretch/>
          </p:blipFill>
          <p:spPr>
            <a:xfrm>
              <a:off x="2985705" y="4894043"/>
              <a:ext cx="419965" cy="457201"/>
            </a:xfrm>
            <a:prstGeom prst="rect">
              <a:avLst/>
            </a:prstGeom>
          </p:spPr>
        </p:pic>
        <p:sp>
          <p:nvSpPr>
            <p:cNvPr id="103" name="Rectangle 102">
              <a:extLst>
                <a:ext uri="{FF2B5EF4-FFF2-40B4-BE49-F238E27FC236}">
                  <a16:creationId xmlns:a16="http://schemas.microsoft.com/office/drawing/2014/main" id="{D81CF481-55D0-401A-B2DB-64046C37A7C5}"/>
                </a:ext>
              </a:extLst>
            </p:cNvPr>
            <p:cNvSpPr/>
            <p:nvPr/>
          </p:nvSpPr>
          <p:spPr>
            <a:xfrm>
              <a:off x="2985705" y="4894044"/>
              <a:ext cx="419965" cy="457200"/>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 name="Group 1">
            <a:extLst>
              <a:ext uri="{FF2B5EF4-FFF2-40B4-BE49-F238E27FC236}">
                <a16:creationId xmlns:a16="http://schemas.microsoft.com/office/drawing/2014/main" id="{FBCA29C6-4892-4C74-98DA-ECE26BB0B1F6}"/>
              </a:ext>
            </a:extLst>
          </p:cNvPr>
          <p:cNvGrpSpPr/>
          <p:nvPr/>
        </p:nvGrpSpPr>
        <p:grpSpPr>
          <a:xfrm>
            <a:off x="6286561" y="4857750"/>
            <a:ext cx="1484892" cy="1550842"/>
            <a:chOff x="6429203" y="4800600"/>
            <a:chExt cx="1484892" cy="1550842"/>
          </a:xfrm>
        </p:grpSpPr>
        <p:pic>
          <p:nvPicPr>
            <p:cNvPr id="107" name="Picture 106">
              <a:extLst>
                <a:ext uri="{FF2B5EF4-FFF2-40B4-BE49-F238E27FC236}">
                  <a16:creationId xmlns:a16="http://schemas.microsoft.com/office/drawing/2014/main" id="{1E99078F-2779-48D9-9E58-6E0E2B089119}"/>
                </a:ext>
              </a:extLst>
            </p:cNvPr>
            <p:cNvPicPr>
              <a:picLocks noChangeAspect="1"/>
            </p:cNvPicPr>
            <p:nvPr/>
          </p:nvPicPr>
          <p:blipFill rotWithShape="1">
            <a:blip r:embed="rId9"/>
            <a:srcRect l="59650" t="2709" r="22076" b="75741"/>
            <a:stretch/>
          </p:blipFill>
          <p:spPr>
            <a:xfrm>
              <a:off x="6429203" y="4807946"/>
              <a:ext cx="1474496" cy="1543496"/>
            </a:xfrm>
            <a:prstGeom prst="rect">
              <a:avLst/>
            </a:prstGeom>
          </p:spPr>
        </p:pic>
        <p:sp>
          <p:nvSpPr>
            <p:cNvPr id="108" name="Rectangle 107">
              <a:extLst>
                <a:ext uri="{FF2B5EF4-FFF2-40B4-BE49-F238E27FC236}">
                  <a16:creationId xmlns:a16="http://schemas.microsoft.com/office/drawing/2014/main" id="{FA72C60E-CE4A-4423-B6A1-C4D1E9402A08}"/>
                </a:ext>
              </a:extLst>
            </p:cNvPr>
            <p:cNvSpPr/>
            <p:nvPr/>
          </p:nvSpPr>
          <p:spPr>
            <a:xfrm>
              <a:off x="6429375" y="4800600"/>
              <a:ext cx="1484720" cy="1521812"/>
            </a:xfrm>
            <a:prstGeom prst="rect">
              <a:avLst/>
            </a:prstGeom>
            <a:ln w="25400">
              <a:solidFill>
                <a:srgbClr val="FF00FF"/>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3376487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1"/>
                                        </p:tgtEl>
                                        <p:attrNameLst>
                                          <p:attrName>style.visibility</p:attrName>
                                        </p:attrNameLst>
                                      </p:cBhvr>
                                      <p:to>
                                        <p:strVal val="visible"/>
                                      </p:to>
                                    </p:set>
                                    <p:anim calcmode="lin" valueType="num">
                                      <p:cBhvr additive="base">
                                        <p:cTn id="7" dur="800" fill="hold"/>
                                        <p:tgtEl>
                                          <p:spTgt spid="101"/>
                                        </p:tgtEl>
                                        <p:attrNameLst>
                                          <p:attrName>ppt_x</p:attrName>
                                        </p:attrNameLst>
                                      </p:cBhvr>
                                      <p:tavLst>
                                        <p:tav tm="0">
                                          <p:val>
                                            <p:strVal val="0-#ppt_w/2"/>
                                          </p:val>
                                        </p:tav>
                                        <p:tav tm="100000">
                                          <p:val>
                                            <p:strVal val="#ppt_x"/>
                                          </p:val>
                                        </p:tav>
                                      </p:tavLst>
                                    </p:anim>
                                    <p:anim calcmode="lin" valueType="num">
                                      <p:cBhvr additive="base">
                                        <p:cTn id="8" dur="800" fill="hold"/>
                                        <p:tgtEl>
                                          <p:spTgt spid="101"/>
                                        </p:tgtEl>
                                        <p:attrNameLst>
                                          <p:attrName>ppt_y</p:attrName>
                                        </p:attrNameLst>
                                      </p:cBhvr>
                                      <p:tavLst>
                                        <p:tav tm="0">
                                          <p:val>
                                            <p:strVal val="#ppt_y"/>
                                          </p:val>
                                        </p:tav>
                                        <p:tav tm="100000">
                                          <p:val>
                                            <p:strVal val="#ppt_y"/>
                                          </p:val>
                                        </p:tav>
                                      </p:tavLst>
                                    </p:anim>
                                  </p:childTnLst>
                                </p:cTn>
                              </p:par>
                            </p:childTnLst>
                          </p:cTn>
                        </p:par>
                        <p:par>
                          <p:cTn id="9" fill="hold">
                            <p:stCondLst>
                              <p:cond delay="800"/>
                            </p:stCondLst>
                            <p:childTnLst>
                              <p:par>
                                <p:cTn id="10" presetID="45" presetClass="entr" presetSubtype="0" fill="hold" nodeType="afterEffect">
                                  <p:stCondLst>
                                    <p:cond delay="0"/>
                                  </p:stCondLst>
                                  <p:childTnLst>
                                    <p:set>
                                      <p:cBhvr>
                                        <p:cTn id="11" dur="1" fill="hold">
                                          <p:stCondLst>
                                            <p:cond delay="0"/>
                                          </p:stCondLst>
                                        </p:cTn>
                                        <p:tgtEl>
                                          <p:spTgt spid="101"/>
                                        </p:tgtEl>
                                        <p:attrNameLst>
                                          <p:attrName>style.visibility</p:attrName>
                                        </p:attrNameLst>
                                      </p:cBhvr>
                                      <p:to>
                                        <p:strVal val="visible"/>
                                      </p:to>
                                    </p:set>
                                    <p:animEffect transition="in" filter="fade">
                                      <p:cBhvr>
                                        <p:cTn id="12" dur="800"/>
                                        <p:tgtEl>
                                          <p:spTgt spid="101"/>
                                        </p:tgtEl>
                                      </p:cBhvr>
                                    </p:animEffect>
                                    <p:anim calcmode="lin" valueType="num">
                                      <p:cBhvr>
                                        <p:cTn id="13" dur="800" fill="hold"/>
                                        <p:tgtEl>
                                          <p:spTgt spid="101"/>
                                        </p:tgtEl>
                                        <p:attrNameLst>
                                          <p:attrName>ppt_w</p:attrName>
                                        </p:attrNameLst>
                                      </p:cBhvr>
                                      <p:tavLst>
                                        <p:tav tm="0" fmla="#ppt_w*sin(2.5*pi*$)">
                                          <p:val>
                                            <p:fltVal val="0"/>
                                          </p:val>
                                        </p:tav>
                                        <p:tav tm="100000">
                                          <p:val>
                                            <p:fltVal val="1"/>
                                          </p:val>
                                        </p:tav>
                                      </p:tavLst>
                                    </p:anim>
                                    <p:anim calcmode="lin" valueType="num">
                                      <p:cBhvr>
                                        <p:cTn id="14" dur="800" fill="hold"/>
                                        <p:tgtEl>
                                          <p:spTgt spid="101"/>
                                        </p:tgtEl>
                                        <p:attrNameLst>
                                          <p:attrName>ppt_h</p:attrName>
                                        </p:attrNameLst>
                                      </p:cBhvr>
                                      <p:tavLst>
                                        <p:tav tm="0">
                                          <p:val>
                                            <p:strVal val="#ppt_h"/>
                                          </p:val>
                                        </p:tav>
                                        <p:tav tm="100000">
                                          <p:val>
                                            <p:strVal val="#ppt_h"/>
                                          </p:val>
                                        </p:tav>
                                      </p:tavLst>
                                    </p:anim>
                                  </p:childTnLst>
                                </p:cTn>
                              </p:par>
                              <p:par>
                                <p:cTn id="15" presetID="2" presetClass="entr" presetSubtype="8" fill="hold" nodeType="withEffect">
                                  <p:stCondLst>
                                    <p:cond delay="0"/>
                                  </p:stCondLst>
                                  <p:childTnLst>
                                    <p:set>
                                      <p:cBhvr>
                                        <p:cTn id="16" dur="1" fill="hold">
                                          <p:stCondLst>
                                            <p:cond delay="0"/>
                                          </p:stCondLst>
                                        </p:cTn>
                                        <p:tgtEl>
                                          <p:spTgt spid="160"/>
                                        </p:tgtEl>
                                        <p:attrNameLst>
                                          <p:attrName>style.visibility</p:attrName>
                                        </p:attrNameLst>
                                      </p:cBhvr>
                                      <p:to>
                                        <p:strVal val="visible"/>
                                      </p:to>
                                    </p:set>
                                    <p:anim calcmode="lin" valueType="num">
                                      <p:cBhvr additive="base">
                                        <p:cTn id="17" dur="500" fill="hold"/>
                                        <p:tgtEl>
                                          <p:spTgt spid="160"/>
                                        </p:tgtEl>
                                        <p:attrNameLst>
                                          <p:attrName>ppt_x</p:attrName>
                                        </p:attrNameLst>
                                      </p:cBhvr>
                                      <p:tavLst>
                                        <p:tav tm="0">
                                          <p:val>
                                            <p:strVal val="0-#ppt_w/2"/>
                                          </p:val>
                                        </p:tav>
                                        <p:tav tm="100000">
                                          <p:val>
                                            <p:strVal val="#ppt_x"/>
                                          </p:val>
                                        </p:tav>
                                      </p:tavLst>
                                    </p:anim>
                                    <p:anim calcmode="lin" valueType="num">
                                      <p:cBhvr additive="base">
                                        <p:cTn id="18" dur="500" fill="hold"/>
                                        <p:tgtEl>
                                          <p:spTgt spid="160"/>
                                        </p:tgtEl>
                                        <p:attrNameLst>
                                          <p:attrName>ppt_y</p:attrName>
                                        </p:attrNameLst>
                                      </p:cBhvr>
                                      <p:tavLst>
                                        <p:tav tm="0">
                                          <p:val>
                                            <p:strVal val="#ppt_y"/>
                                          </p:val>
                                        </p:tav>
                                        <p:tav tm="100000">
                                          <p:val>
                                            <p:strVal val="#ppt_y"/>
                                          </p:val>
                                        </p:tav>
                                      </p:tavLst>
                                    </p:anim>
                                  </p:childTnLst>
                                </p:cTn>
                              </p:par>
                            </p:childTnLst>
                          </p:cTn>
                        </p:par>
                        <p:par>
                          <p:cTn id="19" fill="hold">
                            <p:stCondLst>
                              <p:cond delay="1600"/>
                            </p:stCondLst>
                            <p:childTnLst>
                              <p:par>
                                <p:cTn id="20" presetID="8" presetClass="emph" presetSubtype="0" fill="hold" nodeType="afterEffect">
                                  <p:stCondLst>
                                    <p:cond delay="0"/>
                                  </p:stCondLst>
                                  <p:childTnLst>
                                    <p:animRot by="5400000">
                                      <p:cBhvr>
                                        <p:cTn id="21" dur="900" fill="hold"/>
                                        <p:tgtEl>
                                          <p:spTgt spid="101"/>
                                        </p:tgtEl>
                                        <p:attrNameLst>
                                          <p:attrName>r</p:attrName>
                                        </p:attrNameLst>
                                      </p:cBhvr>
                                    </p:animRot>
                                  </p:childTnLst>
                                </p:cTn>
                              </p:par>
                              <p:par>
                                <p:cTn id="22" presetID="1" presetClass="exit" presetSubtype="0" fill="hold" nodeType="withEffect">
                                  <p:stCondLst>
                                    <p:cond delay="0"/>
                                  </p:stCondLst>
                                  <p:childTnLst>
                                    <p:set>
                                      <p:cBhvr>
                                        <p:cTn id="23" dur="1" fill="hold">
                                          <p:stCondLst>
                                            <p:cond delay="0"/>
                                          </p:stCondLst>
                                        </p:cTn>
                                        <p:tgtEl>
                                          <p:spTgt spid="160"/>
                                        </p:tgtEl>
                                        <p:attrNameLst>
                                          <p:attrName>style.visibility</p:attrName>
                                        </p:attrNameLst>
                                      </p:cBhvr>
                                      <p:to>
                                        <p:strVal val="hidden"/>
                                      </p:to>
                                    </p:set>
                                  </p:childTnLst>
                                </p:cTn>
                              </p:par>
                              <p:par>
                                <p:cTn id="24" presetID="1" presetClass="entr" presetSubtype="0" fill="hold" nodeType="withEffect">
                                  <p:stCondLst>
                                    <p:cond delay="0"/>
                                  </p:stCondLst>
                                  <p:childTnLst>
                                    <p:set>
                                      <p:cBhvr>
                                        <p:cTn id="25" dur="1" fill="hold">
                                          <p:stCondLst>
                                            <p:cond delay="0"/>
                                          </p:stCondLst>
                                        </p:cTn>
                                        <p:tgtEl>
                                          <p:spTgt spid="147"/>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3.88889E-6 7.40741E-7 L 0.08125 -0.0007 " pathEditMode="relative" rAng="0" ptsTypes="AA">
                                      <p:cBhvr>
                                        <p:cTn id="27" dur="700" fill="hold"/>
                                        <p:tgtEl>
                                          <p:spTgt spid="147"/>
                                        </p:tgtEl>
                                        <p:attrNameLst>
                                          <p:attrName>ppt_x</p:attrName>
                                          <p:attrName>ppt_y</p:attrName>
                                        </p:attrNameLst>
                                      </p:cBhvr>
                                      <p:rCtr x="4062" y="-46"/>
                                    </p:animMotion>
                                  </p:childTnLst>
                                </p:cTn>
                              </p:par>
                            </p:childTnLst>
                          </p:cTn>
                        </p:par>
                        <p:par>
                          <p:cTn id="28" fill="hold">
                            <p:stCondLst>
                              <p:cond delay="2500"/>
                            </p:stCondLst>
                            <p:childTnLst>
                              <p:par>
                                <p:cTn id="29" presetID="0" presetClass="path" presetSubtype="0" accel="50000" decel="50000" fill="hold" nodeType="afterEffect">
                                  <p:stCondLst>
                                    <p:cond delay="0"/>
                                  </p:stCondLst>
                                  <p:childTnLst>
                                    <p:animMotion origin="layout" path="M -0.00417 -0.00162 L -0.00417 -0.00162 C 0.00139 -0.00232 0.00695 -0.00232 0.0125 -0.00348 C 0.01528 -0.00417 0.02083 -0.00718 0.02083 -0.00718 C 0.02535 -0.0132 0.02552 -0.01459 0.03056 -0.01829 C 0.03646 -0.02292 0.04063 -0.02315 0.04445 -0.03334 C 0.04531 -0.03565 0.04636 -0.0382 0.04722 -0.04074 C 0.04774 -0.04236 0.05 -0.0456 0.04861 -0.0463 C 0.04549 -0.04769 0.04202 -0.04491 0.03889 -0.04445 C 0.03611 -0.04306 0.03281 -0.04306 0.03056 -0.04074 C 0.02708 -0.03727 0.02708 -0.03172 0.02917 -0.02778 C 0.03021 -0.02547 0.03195 -0.02408 0.03333 -0.02223 C 0.03438 -0.02037 0.03472 -0.01783 0.03611 -0.01644 C 0.03715 -0.01528 0.03889 -0.01528 0.04028 -0.01459 C 0.04202 -0.01273 0.04392 -0.01088 0.04583 -0.00903 C 0.04705 -0.00787 0.04879 -0.00718 0.05 -0.00533 C 0.05087 -0.00394 0.05087 -0.00162 0.05139 0.00023 C 0.05087 0.00208 0.04861 0.00509 0.05 0.00578 C 0.05261 0.00717 0.05538 0.0044 0.05833 0.00393 C 0.06285 0.00301 0.06754 0.00301 0.07222 0.00208 C 0.07674 0.00115 0.08142 -0.00023 0.08611 -0.00162 C 0.0875 -0.00209 0.08872 -0.00348 0.09028 -0.00348 C 0.09531 -0.00394 0.10035 -0.00348 0.10556 -0.00348 L 0.11111 -0.00903 L 0.11111 -0.00903 L 0.10556 -0.00162 " pathEditMode="relative" ptsTypes="AAAAAAAAAAAAAAAAAAAAAAAAAA">
                                      <p:cBhvr>
                                        <p:cTn id="30" dur="800" fill="hold"/>
                                        <p:tgtEl>
                                          <p:spTgt spid="101"/>
                                        </p:tgtEl>
                                        <p:attrNameLst>
                                          <p:attrName>ppt_x</p:attrName>
                                          <p:attrName>ppt_y</p:attrName>
                                        </p:attrNameLst>
                                      </p:cBhvr>
                                    </p:animMotion>
                                  </p:childTnLst>
                                </p:cTn>
                              </p:par>
                              <p:par>
                                <p:cTn id="31" presetID="1" presetClass="exit" presetSubtype="0" fill="hold" nodeType="withEffect">
                                  <p:stCondLst>
                                    <p:cond delay="0"/>
                                  </p:stCondLst>
                                  <p:childTnLst>
                                    <p:set>
                                      <p:cBhvr>
                                        <p:cTn id="32" dur="1" fill="hold">
                                          <p:stCondLst>
                                            <p:cond delay="0"/>
                                          </p:stCondLst>
                                        </p:cTn>
                                        <p:tgtEl>
                                          <p:spTgt spid="147"/>
                                        </p:tgtEl>
                                        <p:attrNameLst>
                                          <p:attrName>style.visibility</p:attrName>
                                        </p:attrNameLst>
                                      </p:cBhvr>
                                      <p:to>
                                        <p:strVal val="hidden"/>
                                      </p:to>
                                    </p:set>
                                  </p:childTnLst>
                                </p:cTn>
                              </p:par>
                              <p:par>
                                <p:cTn id="33" presetID="1" presetClass="entr" presetSubtype="0" fill="hold" nodeType="withEffect">
                                  <p:stCondLst>
                                    <p:cond delay="0"/>
                                  </p:stCondLst>
                                  <p:childTnLst>
                                    <p:set>
                                      <p:cBhvr>
                                        <p:cTn id="34" dur="1" fill="hold">
                                          <p:stCondLst>
                                            <p:cond delay="0"/>
                                          </p:stCondLst>
                                        </p:cTn>
                                        <p:tgtEl>
                                          <p:spTgt spid="179"/>
                                        </p:tgtEl>
                                        <p:attrNameLst>
                                          <p:attrName>style.visibility</p:attrName>
                                        </p:attrNameLst>
                                      </p:cBhvr>
                                      <p:to>
                                        <p:strVal val="visible"/>
                                      </p:to>
                                    </p:set>
                                  </p:childTnLst>
                                </p:cTn>
                              </p:par>
                              <p:par>
                                <p:cTn id="35" presetID="42" presetClass="path" presetSubtype="0" accel="50000" decel="50000" fill="hold" nodeType="withEffect">
                                  <p:stCondLst>
                                    <p:cond delay="0"/>
                                  </p:stCondLst>
                                  <p:childTnLst>
                                    <p:animMotion origin="layout" path="M -2.5E-6 2.59259E-6 L 0.08125 -0.0007 " pathEditMode="relative" rAng="0" ptsTypes="AA">
                                      <p:cBhvr>
                                        <p:cTn id="36" dur="900" fill="hold"/>
                                        <p:tgtEl>
                                          <p:spTgt spid="179"/>
                                        </p:tgtEl>
                                        <p:attrNameLst>
                                          <p:attrName>ppt_x</p:attrName>
                                          <p:attrName>ppt_y</p:attrName>
                                        </p:attrNameLst>
                                      </p:cBhvr>
                                      <p:rCtr x="4062" y="-46"/>
                                    </p:animMotion>
                                  </p:childTnLst>
                                </p:cTn>
                              </p:par>
                            </p:childTnLst>
                          </p:cTn>
                        </p:par>
                        <p:par>
                          <p:cTn id="37" fill="hold">
                            <p:stCondLst>
                              <p:cond delay="3400"/>
                            </p:stCondLst>
                            <p:childTnLst>
                              <p:par>
                                <p:cTn id="38" presetID="8" presetClass="emph" presetSubtype="0" fill="hold" nodeType="afterEffect">
                                  <p:stCondLst>
                                    <p:cond delay="0"/>
                                  </p:stCondLst>
                                  <p:childTnLst>
                                    <p:animRot by="-5400000">
                                      <p:cBhvr>
                                        <p:cTn id="39" dur="900" fill="hold"/>
                                        <p:tgtEl>
                                          <p:spTgt spid="101"/>
                                        </p:tgtEl>
                                        <p:attrNameLst>
                                          <p:attrName>r</p:attrName>
                                        </p:attrNameLst>
                                      </p:cBhvr>
                                    </p:animRot>
                                  </p:childTnLst>
                                </p:cTn>
                              </p:par>
                              <p:par>
                                <p:cTn id="40" presetID="1" presetClass="exit" presetSubtype="0" fill="hold" nodeType="withEffect">
                                  <p:stCondLst>
                                    <p:cond delay="0"/>
                                  </p:stCondLst>
                                  <p:childTnLst>
                                    <p:set>
                                      <p:cBhvr>
                                        <p:cTn id="41" dur="1" fill="hold">
                                          <p:stCondLst>
                                            <p:cond delay="0"/>
                                          </p:stCondLst>
                                        </p:cTn>
                                        <p:tgtEl>
                                          <p:spTgt spid="179"/>
                                        </p:tgtEl>
                                        <p:attrNameLst>
                                          <p:attrName>style.visibility</p:attrName>
                                        </p:attrNameLst>
                                      </p:cBhvr>
                                      <p:to>
                                        <p:strVal val="hidden"/>
                                      </p:to>
                                    </p:set>
                                  </p:childTnLst>
                                </p:cTn>
                              </p:par>
                              <p:par>
                                <p:cTn id="42" presetID="1" presetClass="entr" presetSubtype="0" fill="hold" nodeType="withEffect">
                                  <p:stCondLst>
                                    <p:cond delay="0"/>
                                  </p:stCondLst>
                                  <p:childTnLst>
                                    <p:set>
                                      <p:cBhvr>
                                        <p:cTn id="43" dur="1" fill="hold">
                                          <p:stCondLst>
                                            <p:cond delay="0"/>
                                          </p:stCondLst>
                                        </p:cTn>
                                        <p:tgtEl>
                                          <p:spTgt spid="189"/>
                                        </p:tgtEl>
                                        <p:attrNameLst>
                                          <p:attrName>style.visibility</p:attrName>
                                        </p:attrNameLst>
                                      </p:cBhvr>
                                      <p:to>
                                        <p:strVal val="visible"/>
                                      </p:to>
                                    </p:set>
                                  </p:childTnLst>
                                </p:cTn>
                              </p:par>
                              <p:par>
                                <p:cTn id="44" presetID="42" presetClass="path" presetSubtype="0" accel="50000" decel="50000" fill="hold" nodeType="withEffect">
                                  <p:stCondLst>
                                    <p:cond delay="0"/>
                                  </p:stCondLst>
                                  <p:childTnLst>
                                    <p:animMotion origin="layout" path="M 1.11111E-6 7.40741E-7 L 0.08125 -0.0007 " pathEditMode="relative" rAng="0" ptsTypes="AA">
                                      <p:cBhvr>
                                        <p:cTn id="45" dur="800" fill="hold"/>
                                        <p:tgtEl>
                                          <p:spTgt spid="189"/>
                                        </p:tgtEl>
                                        <p:attrNameLst>
                                          <p:attrName>ppt_x</p:attrName>
                                          <p:attrName>ppt_y</p:attrName>
                                        </p:attrNameLst>
                                      </p:cBhvr>
                                      <p:rCtr x="4062" y="-46"/>
                                    </p:animMotion>
                                  </p:childTnLst>
                                </p:cTn>
                              </p:par>
                            </p:childTnLst>
                          </p:cTn>
                        </p:par>
                        <p:par>
                          <p:cTn id="46" fill="hold">
                            <p:stCondLst>
                              <p:cond delay="4300"/>
                            </p:stCondLst>
                            <p:childTnLst>
                              <p:par>
                                <p:cTn id="47" presetID="0" presetClass="path" presetSubtype="0" accel="50000" decel="50000" fill="hold" nodeType="afterEffect">
                                  <p:stCondLst>
                                    <p:cond delay="0"/>
                                  </p:stCondLst>
                                  <p:childTnLst>
                                    <p:animMotion origin="layout" path="M 0.10833 -0.00348 L 0.10833 -0.00348 C 0.11077 -0.0125 0.11007 -0.01875 0.11667 -0.02199 C 0.11875 -0.02315 0.12118 -0.02338 0.12361 -0.02385 C 0.12674 -0.02338 0.13021 -0.02385 0.13333 -0.02199 C 0.13542 -0.02084 0.13681 -0.01343 0.1375 -0.01088 C 0.13646 -0.00903 0.13594 -0.00695 0.13472 -0.00533 C 0.13351 -0.00417 0.13195 -0.00417 0.13056 -0.00348 C 0.12292 -0.0007 0.12257 -0.00139 0.1125 0.00023 C 0.11111 0.00069 0.10972 0.00162 0.10833 0.00208 C 0.10434 0.00254 0.08368 -0.00348 0.09167 0.01134 C 0.09306 0.01365 0.09531 0.01504 0.09722 0.0169 C 0.10452 0.0162 0.11215 0.01643 0.11945 0.01504 C 0.12101 0.01458 0.12205 0.01227 0.12361 0.01134 C 0.12743 0.00856 0.1349 0.00555 0.13889 0.00393 C 0.15278 -0.00232 0.13108 0.00717 0.14861 0.00023 C 0.15139 -0.00093 0.15695 -0.00348 0.15695 -0.00348 C 0.16215 0.00694 0.15833 0.00301 0.17361 0.00023 C 0.17535 -0.00023 0.17726 -0.00093 0.17917 -0.00162 C 0.18056 -0.00232 0.18333 -0.00348 0.18333 -0.00348 L 0.18472 -0.00348 " pathEditMode="relative" ptsTypes="AAAAAAAAAAAAAAAAAAAAA">
                                      <p:cBhvr>
                                        <p:cTn id="48" dur="900" fill="hold"/>
                                        <p:tgtEl>
                                          <p:spTgt spid="101"/>
                                        </p:tgtEl>
                                        <p:attrNameLst>
                                          <p:attrName>ppt_x</p:attrName>
                                          <p:attrName>ppt_y</p:attrName>
                                        </p:attrNameLst>
                                      </p:cBhvr>
                                    </p:animMotion>
                                  </p:childTnLst>
                                </p:cTn>
                              </p:par>
                              <p:par>
                                <p:cTn id="49" presetID="1" presetClass="exit" presetSubtype="0" fill="hold" nodeType="withEffect">
                                  <p:stCondLst>
                                    <p:cond delay="0"/>
                                  </p:stCondLst>
                                  <p:childTnLst>
                                    <p:set>
                                      <p:cBhvr>
                                        <p:cTn id="50" dur="1" fill="hold">
                                          <p:stCondLst>
                                            <p:cond delay="0"/>
                                          </p:stCondLst>
                                        </p:cTn>
                                        <p:tgtEl>
                                          <p:spTgt spid="189"/>
                                        </p:tgtEl>
                                        <p:attrNameLst>
                                          <p:attrName>style.visibility</p:attrName>
                                        </p:attrNameLst>
                                      </p:cBhvr>
                                      <p:to>
                                        <p:strVal val="hidden"/>
                                      </p:to>
                                    </p:set>
                                  </p:childTnLst>
                                </p:cTn>
                              </p:par>
                              <p:par>
                                <p:cTn id="51" presetID="1" presetClass="entr" presetSubtype="0" fill="hold" nodeType="withEffect">
                                  <p:stCondLst>
                                    <p:cond delay="0"/>
                                  </p:stCondLst>
                                  <p:childTnLst>
                                    <p:set>
                                      <p:cBhvr>
                                        <p:cTn id="52" dur="1" fill="hold">
                                          <p:stCondLst>
                                            <p:cond delay="0"/>
                                          </p:stCondLst>
                                        </p:cTn>
                                        <p:tgtEl>
                                          <p:spTgt spid="174"/>
                                        </p:tgtEl>
                                        <p:attrNameLst>
                                          <p:attrName>style.visibility</p:attrName>
                                        </p:attrNameLst>
                                      </p:cBhvr>
                                      <p:to>
                                        <p:strVal val="visible"/>
                                      </p:to>
                                    </p:set>
                                  </p:childTnLst>
                                </p:cTn>
                              </p:par>
                              <p:par>
                                <p:cTn id="53" presetID="42" presetClass="path" presetSubtype="0" accel="50000" decel="50000" fill="hold" nodeType="withEffect">
                                  <p:stCondLst>
                                    <p:cond delay="0"/>
                                  </p:stCondLst>
                                  <p:childTnLst>
                                    <p:animMotion origin="layout" path="M -3.61111E-6 3.7037E-7 L 0.079 0.00139 " pathEditMode="relative" rAng="0" ptsTypes="AA">
                                      <p:cBhvr>
                                        <p:cTn id="54" dur="800" fill="hold"/>
                                        <p:tgtEl>
                                          <p:spTgt spid="174"/>
                                        </p:tgtEl>
                                        <p:attrNameLst>
                                          <p:attrName>ppt_x</p:attrName>
                                          <p:attrName>ppt_y</p:attrName>
                                        </p:attrNameLst>
                                      </p:cBhvr>
                                      <p:rCtr x="3941" y="69"/>
                                    </p:animMotion>
                                  </p:childTnLst>
                                </p:cTn>
                              </p:par>
                            </p:childTnLst>
                          </p:cTn>
                        </p:par>
                        <p:par>
                          <p:cTn id="55" fill="hold">
                            <p:stCondLst>
                              <p:cond delay="5200"/>
                            </p:stCondLst>
                            <p:childTnLst>
                              <p:par>
                                <p:cTn id="56" presetID="31" presetClass="entr" presetSubtype="0" fill="hold" nodeType="afterEffect">
                                  <p:stCondLst>
                                    <p:cond delay="0"/>
                                  </p:stCondLst>
                                  <p:childTnLst>
                                    <p:set>
                                      <p:cBhvr>
                                        <p:cTn id="57" dur="1" fill="hold">
                                          <p:stCondLst>
                                            <p:cond delay="0"/>
                                          </p:stCondLst>
                                        </p:cTn>
                                        <p:tgtEl>
                                          <p:spTgt spid="2"/>
                                        </p:tgtEl>
                                        <p:attrNameLst>
                                          <p:attrName>style.visibility</p:attrName>
                                        </p:attrNameLst>
                                      </p:cBhvr>
                                      <p:to>
                                        <p:strVal val="visible"/>
                                      </p:to>
                                    </p:set>
                                    <p:anim calcmode="lin" valueType="num">
                                      <p:cBhvr>
                                        <p:cTn id="58" dur="1000" fill="hold"/>
                                        <p:tgtEl>
                                          <p:spTgt spid="2"/>
                                        </p:tgtEl>
                                        <p:attrNameLst>
                                          <p:attrName>ppt_w</p:attrName>
                                        </p:attrNameLst>
                                      </p:cBhvr>
                                      <p:tavLst>
                                        <p:tav tm="0">
                                          <p:val>
                                            <p:fltVal val="0"/>
                                          </p:val>
                                        </p:tav>
                                        <p:tav tm="100000">
                                          <p:val>
                                            <p:strVal val="#ppt_w"/>
                                          </p:val>
                                        </p:tav>
                                      </p:tavLst>
                                    </p:anim>
                                    <p:anim calcmode="lin" valueType="num">
                                      <p:cBhvr>
                                        <p:cTn id="59" dur="1000" fill="hold"/>
                                        <p:tgtEl>
                                          <p:spTgt spid="2"/>
                                        </p:tgtEl>
                                        <p:attrNameLst>
                                          <p:attrName>ppt_h</p:attrName>
                                        </p:attrNameLst>
                                      </p:cBhvr>
                                      <p:tavLst>
                                        <p:tav tm="0">
                                          <p:val>
                                            <p:fltVal val="0"/>
                                          </p:val>
                                        </p:tav>
                                        <p:tav tm="100000">
                                          <p:val>
                                            <p:strVal val="#ppt_h"/>
                                          </p:val>
                                        </p:tav>
                                      </p:tavLst>
                                    </p:anim>
                                    <p:anim calcmode="lin" valueType="num">
                                      <p:cBhvr>
                                        <p:cTn id="60" dur="1000" fill="hold"/>
                                        <p:tgtEl>
                                          <p:spTgt spid="2"/>
                                        </p:tgtEl>
                                        <p:attrNameLst>
                                          <p:attrName>style.rotation</p:attrName>
                                        </p:attrNameLst>
                                      </p:cBhvr>
                                      <p:tavLst>
                                        <p:tav tm="0">
                                          <p:val>
                                            <p:fltVal val="90"/>
                                          </p:val>
                                        </p:tav>
                                        <p:tav tm="100000">
                                          <p:val>
                                            <p:fltVal val="0"/>
                                          </p:val>
                                        </p:tav>
                                      </p:tavLst>
                                    </p:anim>
                                    <p:animEffect transition="in" filter="fade">
                                      <p:cBhvr>
                                        <p:cTn id="61" dur="1000"/>
                                        <p:tgtEl>
                                          <p:spTgt spid="2"/>
                                        </p:tgtEl>
                                      </p:cBhvr>
                                    </p:animEffect>
                                  </p:childTnLst>
                                </p:cTn>
                              </p:par>
                              <p:par>
                                <p:cTn id="62" presetID="1" presetClass="exit" presetSubtype="0" fill="hold" nodeType="withEffect">
                                  <p:stCondLst>
                                    <p:cond delay="0"/>
                                  </p:stCondLst>
                                  <p:childTnLst>
                                    <p:set>
                                      <p:cBhvr>
                                        <p:cTn id="63" dur="1" fill="hold">
                                          <p:stCondLst>
                                            <p:cond delay="0"/>
                                          </p:stCondLst>
                                        </p:cTn>
                                        <p:tgtEl>
                                          <p:spTgt spid="101"/>
                                        </p:tgtEl>
                                        <p:attrNameLst>
                                          <p:attrName>style.visibility</p:attrName>
                                        </p:attrNameLst>
                                      </p:cBhvr>
                                      <p:to>
                                        <p:strVal val="hidden"/>
                                      </p:to>
                                    </p:set>
                                  </p:childTnLst>
                                </p:cTn>
                              </p:par>
                            </p:childTnLst>
                          </p:cTn>
                        </p:par>
                        <p:par>
                          <p:cTn id="64" fill="hold">
                            <p:stCondLst>
                              <p:cond delay="6200"/>
                            </p:stCondLst>
                            <p:childTnLst>
                              <p:par>
                                <p:cTn id="65" presetID="1" presetClass="exit" presetSubtype="0" fill="hold" nodeType="afterEffect">
                                  <p:stCondLst>
                                    <p:cond delay="0"/>
                                  </p:stCondLst>
                                  <p:childTnLst>
                                    <p:set>
                                      <p:cBhvr>
                                        <p:cTn id="66" dur="1" fill="hold">
                                          <p:stCondLst>
                                            <p:cond delay="0"/>
                                          </p:stCondLst>
                                        </p:cTn>
                                        <p:tgtEl>
                                          <p:spTgt spid="174"/>
                                        </p:tgtEl>
                                        <p:attrNameLst>
                                          <p:attrName>style.visibility</p:attrName>
                                        </p:attrNameLst>
                                      </p:cBhvr>
                                      <p:to>
                                        <p:strVal val="hidden"/>
                                      </p:to>
                                    </p:set>
                                  </p:childTnLst>
                                </p:cTn>
                              </p:par>
                              <p:par>
                                <p:cTn id="67" presetID="1" presetClass="entr" presetSubtype="0" fill="hold" grpId="0" nodeType="withEffect">
                                  <p:stCondLst>
                                    <p:cond delay="0"/>
                                  </p:stCondLst>
                                  <p:childTnLst>
                                    <p:set>
                                      <p:cBhvr>
                                        <p:cTn id="68" dur="1" fill="hold">
                                          <p:stCondLst>
                                            <p:cond delay="0"/>
                                          </p:stCondLst>
                                        </p:cTn>
                                        <p:tgtEl>
                                          <p:spTgt spid="3"/>
                                        </p:tgtEl>
                                        <p:attrNameLst>
                                          <p:attrName>style.visibility</p:attrName>
                                        </p:attrNameLst>
                                      </p:cBhvr>
                                      <p:to>
                                        <p:strVal val="visible"/>
                                      </p:to>
                                    </p:set>
                                  </p:childTnLst>
                                </p:cTn>
                              </p:par>
                              <p:par>
                                <p:cTn id="69" presetID="42" presetClass="path" presetSubtype="0" accel="50000" decel="50000" fill="hold" grpId="1" nodeType="withEffect">
                                  <p:stCondLst>
                                    <p:cond delay="0"/>
                                  </p:stCondLst>
                                  <p:childTnLst>
                                    <p:animMotion origin="layout" path="M -3.05556E-6 -4.07407E-6 L 0.09323 0.03264 " pathEditMode="relative" rAng="0" ptsTypes="AA">
                                      <p:cBhvr>
                                        <p:cTn id="70" dur="900" fill="hold"/>
                                        <p:tgtEl>
                                          <p:spTgt spid="3"/>
                                        </p:tgtEl>
                                        <p:attrNameLst>
                                          <p:attrName>ppt_x</p:attrName>
                                          <p:attrName>ppt_y</p:attrName>
                                        </p:attrNameLst>
                                      </p:cBhvr>
                                      <p:rCtr x="4653" y="16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3"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ext Box 33"/>
          <p:cNvSpPr txBox="1">
            <a:spLocks noChangeArrowheads="1"/>
          </p:cNvSpPr>
          <p:nvPr/>
        </p:nvSpPr>
        <p:spPr bwMode="auto">
          <a:xfrm>
            <a:off x="-97457" y="3429000"/>
            <a:ext cx="9338913" cy="31085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A neuron:</a:t>
            </a:r>
          </a:p>
          <a:p>
            <a:pPr marL="457200" indent="-457200">
              <a:spcBef>
                <a:spcPct val="0"/>
              </a:spcBef>
              <a:buFont typeface="Arial" panose="020B0604020202020204" pitchFamily="34" charset="0"/>
              <a:buChar char="•"/>
            </a:pPr>
            <a:r>
              <a:rPr lang="en-US" altLang="en-US" sz="2800" dirty="0">
                <a:latin typeface="Times New Roman" pitchFamily="18" charset="0"/>
              </a:rPr>
              <a:t>When a neuron fires, it sends a signal to its neighbors across its synapses.</a:t>
            </a:r>
          </a:p>
          <a:p>
            <a:pPr marL="457200" indent="-457200">
              <a:spcBef>
                <a:spcPct val="0"/>
              </a:spcBef>
              <a:buFont typeface="Arial" panose="020B0604020202020204" pitchFamily="34" charset="0"/>
              <a:buChar char="•"/>
            </a:pPr>
            <a:r>
              <a:rPr lang="en-US" altLang="en-US" sz="2800" dirty="0">
                <a:latin typeface="Times New Roman" pitchFamily="18" charset="0"/>
              </a:rPr>
              <a:t>These synapses have different weights in their influence.</a:t>
            </a:r>
          </a:p>
          <a:p>
            <a:pPr marL="457200" indent="-457200">
              <a:spcBef>
                <a:spcPct val="0"/>
              </a:spcBef>
              <a:buFont typeface="Arial" panose="020B0604020202020204" pitchFamily="34" charset="0"/>
              <a:buChar char="•"/>
            </a:pPr>
            <a:r>
              <a:rPr lang="en-US" altLang="en-US" sz="2800" dirty="0">
                <a:latin typeface="Times New Roman" pitchFamily="18" charset="0"/>
              </a:rPr>
              <a:t>When a neuron’s incoming signal </a:t>
            </a:r>
          </a:p>
          <a:p>
            <a:pPr>
              <a:spcBef>
                <a:spcPct val="0"/>
              </a:spcBef>
            </a:pPr>
            <a:r>
              <a:rPr lang="en-US" altLang="en-US" sz="2800" dirty="0">
                <a:latin typeface="Times New Roman" pitchFamily="18" charset="0"/>
              </a:rPr>
              <a:t>         reaches a threshold</a:t>
            </a:r>
          </a:p>
          <a:p>
            <a:pPr>
              <a:spcBef>
                <a:spcPct val="0"/>
              </a:spcBef>
            </a:pPr>
            <a:r>
              <a:rPr lang="en-US" altLang="en-US" sz="2800" dirty="0">
                <a:latin typeface="Times New Roman" pitchFamily="18" charset="0"/>
              </a:rPr>
              <a:t>         it fires.</a:t>
            </a:r>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pic>
        <p:nvPicPr>
          <p:cNvPr id="32770" name="Picture 2" descr="Related image"/>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267200" y="522810"/>
            <a:ext cx="4724400" cy="2658476"/>
          </a:xfrm>
          <a:prstGeom prst="rect">
            <a:avLst/>
          </a:prstGeom>
          <a:noFill/>
          <a:extLst>
            <a:ext uri="{909E8E84-426E-40DD-AFC4-6F175D3DCCD1}">
              <a14:hiddenFill xmlns:a14="http://schemas.microsoft.com/office/drawing/2010/main">
                <a:solidFill>
                  <a:srgbClr val="FFFFFF"/>
                </a:solidFill>
              </a14:hiddenFill>
            </a:ext>
          </a:extLst>
        </p:spPr>
      </p:pic>
      <p:grpSp>
        <p:nvGrpSpPr>
          <p:cNvPr id="5" name="Group 4"/>
          <p:cNvGrpSpPr/>
          <p:nvPr/>
        </p:nvGrpSpPr>
        <p:grpSpPr>
          <a:xfrm>
            <a:off x="228601" y="508195"/>
            <a:ext cx="3886200" cy="2463605"/>
            <a:chOff x="990600" y="1116892"/>
            <a:chExt cx="3124200" cy="2278380"/>
          </a:xfrm>
        </p:grpSpPr>
        <p:sp>
          <p:nvSpPr>
            <p:cNvPr id="6" name="Rectangle 5"/>
            <p:cNvSpPr/>
            <p:nvPr/>
          </p:nvSpPr>
          <p:spPr>
            <a:xfrm>
              <a:off x="990600" y="1116892"/>
              <a:ext cx="3124200" cy="2278380"/>
            </a:xfrm>
            <a:prstGeom prst="rect">
              <a:avLst/>
            </a:prstGeom>
            <a:solidFill>
              <a:schemeClr val="tx1"/>
            </a:solidFill>
            <a:ln>
              <a:noFill/>
            </a:ln>
          </p:spPr>
          <p:txBody>
            <a:bodyPr wrap="square" rtlCol="0" anchor="ctr">
              <a:spAutoFit/>
            </a:bodyPr>
            <a:lstStyle/>
            <a:p>
              <a:pPr algn="l"/>
              <a:endParaRPr lang="en-CA" sz="2400" dirty="0"/>
            </a:p>
          </p:txBody>
        </p:sp>
        <p:pic>
          <p:nvPicPr>
            <p:cNvPr id="7" name="Picture 2" descr="https://cdn-images-1.medium.com/max/1600/1*Uo_ATzM9NWueKalZ5OJQJA.png"/>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990600" y="1116892"/>
              <a:ext cx="3048000" cy="227838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323302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32770"/>
                                        </p:tgtEl>
                                        <p:attrNameLst>
                                          <p:attrName>style.visibility</p:attrName>
                                        </p:attrNameLst>
                                      </p:cBhvr>
                                      <p:to>
                                        <p:strVal val="visible"/>
                                      </p:to>
                                    </p:set>
                                    <p:anim calcmode="lin" valueType="num">
                                      <p:cBhvr additive="base">
                                        <p:cTn id="7" dur="500" fill="hold"/>
                                        <p:tgtEl>
                                          <p:spTgt spid="32770"/>
                                        </p:tgtEl>
                                        <p:attrNameLst>
                                          <p:attrName>ppt_x</p:attrName>
                                        </p:attrNameLst>
                                      </p:cBhvr>
                                      <p:tavLst>
                                        <p:tav tm="0">
                                          <p:val>
                                            <p:strVal val="#ppt_x"/>
                                          </p:val>
                                        </p:tav>
                                        <p:tav tm="100000">
                                          <p:val>
                                            <p:strVal val="#ppt_x"/>
                                          </p:val>
                                        </p:tav>
                                      </p:tavLst>
                                    </p:anim>
                                    <p:anim calcmode="lin" valueType="num">
                                      <p:cBhvr additive="base">
                                        <p:cTn id="8" dur="500" fill="hold"/>
                                        <p:tgtEl>
                                          <p:spTgt spid="32770"/>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500" fill="hold"/>
                                        <p:tgtEl>
                                          <p:spTgt spid="10"/>
                                        </p:tgtEl>
                                        <p:attrNameLst>
                                          <p:attrName>ppt_x</p:attrName>
                                        </p:attrNameLst>
                                      </p:cBhvr>
                                      <p:tavLst>
                                        <p:tav tm="0">
                                          <p:val>
                                            <p:strVal val="#ppt_x"/>
                                          </p:val>
                                        </p:tav>
                                        <p:tav tm="100000">
                                          <p:val>
                                            <p:strVal val="#ppt_x"/>
                                          </p:val>
                                        </p:tav>
                                      </p:tavLst>
                                    </p:anim>
                                    <p:anim calcmode="lin" valueType="num">
                                      <p:cBhvr additive="base">
                                        <p:cTn id="12" dur="5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ppt_x"/>
                                          </p:val>
                                        </p:tav>
                                        <p:tav tm="100000">
                                          <p:val>
                                            <p:strVal val="#ppt_x"/>
                                          </p:val>
                                        </p:tav>
                                      </p:tavLst>
                                    </p:anim>
                                    <p:anim calcmode="lin" valueType="num">
                                      <p:cBhvr additive="base">
                                        <p:cTn id="16"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9">
                                            <p:txEl>
                                              <p:pRg st="0" end="0"/>
                                            </p:txEl>
                                          </p:spTgt>
                                        </p:tgtEl>
                                        <p:attrNameLst>
                                          <p:attrName>style.visibility</p:attrName>
                                        </p:attrNameLst>
                                      </p:cBhvr>
                                      <p:to>
                                        <p:strVal val="visible"/>
                                      </p:to>
                                    </p:set>
                                    <p:anim calcmode="lin" valueType="num">
                                      <p:cBhvr additive="base">
                                        <p:cTn id="21"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additive="base">
                                        <p:cTn id="22" dur="500" fill="hold"/>
                                        <p:tgtEl>
                                          <p:spTgt spid="9">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anim calcmode="lin" valueType="num">
                                      <p:cBhvr additive="base">
                                        <p:cTn id="27" dur="500" fill="hold"/>
                                        <p:tgtEl>
                                          <p:spTgt spid="9">
                                            <p:txEl>
                                              <p:pRg st="1" end="1"/>
                                            </p:txEl>
                                          </p:spTgt>
                                        </p:tgtEl>
                                        <p:attrNameLst>
                                          <p:attrName>ppt_x</p:attrName>
                                        </p:attrNameLst>
                                      </p:cBhvr>
                                      <p:tavLst>
                                        <p:tav tm="0">
                                          <p:val>
                                            <p:strVal val="#ppt_x"/>
                                          </p:val>
                                        </p:tav>
                                        <p:tav tm="100000">
                                          <p:val>
                                            <p:strVal val="#ppt_x"/>
                                          </p:val>
                                        </p:tav>
                                      </p:tavLst>
                                    </p:anim>
                                    <p:anim calcmode="lin" valueType="num">
                                      <p:cBhvr additive="base">
                                        <p:cTn id="28" dur="500" fill="hold"/>
                                        <p:tgtEl>
                                          <p:spTgt spid="9">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4" fill="hold" nodeType="clickEffect">
                                  <p:stCondLst>
                                    <p:cond delay="0"/>
                                  </p:stCondLst>
                                  <p:childTnLst>
                                    <p:set>
                                      <p:cBhvr>
                                        <p:cTn id="32" dur="1" fill="hold">
                                          <p:stCondLst>
                                            <p:cond delay="0"/>
                                          </p:stCondLst>
                                        </p:cTn>
                                        <p:tgtEl>
                                          <p:spTgt spid="9">
                                            <p:txEl>
                                              <p:pRg st="2" end="2"/>
                                            </p:txEl>
                                          </p:spTgt>
                                        </p:tgtEl>
                                        <p:attrNameLst>
                                          <p:attrName>style.visibility</p:attrName>
                                        </p:attrNameLst>
                                      </p:cBhvr>
                                      <p:to>
                                        <p:strVal val="visible"/>
                                      </p:to>
                                    </p:set>
                                    <p:anim calcmode="lin" valueType="num">
                                      <p:cBhvr additive="base">
                                        <p:cTn id="33" dur="500" fill="hold"/>
                                        <p:tgtEl>
                                          <p:spTgt spid="9">
                                            <p:txEl>
                                              <p:pRg st="2" end="2"/>
                                            </p:txEl>
                                          </p:spTgt>
                                        </p:tgtEl>
                                        <p:attrNameLst>
                                          <p:attrName>ppt_x</p:attrName>
                                        </p:attrNameLst>
                                      </p:cBhvr>
                                      <p:tavLst>
                                        <p:tav tm="0">
                                          <p:val>
                                            <p:strVal val="#ppt_x"/>
                                          </p:val>
                                        </p:tav>
                                        <p:tav tm="100000">
                                          <p:val>
                                            <p:strVal val="#ppt_x"/>
                                          </p:val>
                                        </p:tav>
                                      </p:tavLst>
                                    </p:anim>
                                    <p:anim calcmode="lin" valueType="num">
                                      <p:cBhvr additive="base">
                                        <p:cTn id="34" dur="500" fill="hold"/>
                                        <p:tgtEl>
                                          <p:spTgt spid="9">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4" fill="hold" nodeType="clickEffect">
                                  <p:stCondLst>
                                    <p:cond delay="0"/>
                                  </p:stCondLst>
                                  <p:childTnLst>
                                    <p:set>
                                      <p:cBhvr>
                                        <p:cTn id="38" dur="1" fill="hold">
                                          <p:stCondLst>
                                            <p:cond delay="0"/>
                                          </p:stCondLst>
                                        </p:cTn>
                                        <p:tgtEl>
                                          <p:spTgt spid="9">
                                            <p:txEl>
                                              <p:pRg st="3" end="3"/>
                                            </p:txEl>
                                          </p:spTgt>
                                        </p:tgtEl>
                                        <p:attrNameLst>
                                          <p:attrName>style.visibility</p:attrName>
                                        </p:attrNameLst>
                                      </p:cBhvr>
                                      <p:to>
                                        <p:strVal val="visible"/>
                                      </p:to>
                                    </p:set>
                                    <p:anim calcmode="lin" valueType="num">
                                      <p:cBhvr additive="base">
                                        <p:cTn id="39" dur="500" fill="hold"/>
                                        <p:tgtEl>
                                          <p:spTgt spid="9">
                                            <p:txEl>
                                              <p:pRg st="3" end="3"/>
                                            </p:txEl>
                                          </p:spTgt>
                                        </p:tgtEl>
                                        <p:attrNameLst>
                                          <p:attrName>ppt_x</p:attrName>
                                        </p:attrNameLst>
                                      </p:cBhvr>
                                      <p:tavLst>
                                        <p:tav tm="0">
                                          <p:val>
                                            <p:strVal val="#ppt_x"/>
                                          </p:val>
                                        </p:tav>
                                        <p:tav tm="100000">
                                          <p:val>
                                            <p:strVal val="#ppt_x"/>
                                          </p:val>
                                        </p:tav>
                                      </p:tavLst>
                                    </p:anim>
                                    <p:anim calcmode="lin" valueType="num">
                                      <p:cBhvr additive="base">
                                        <p:cTn id="40" dur="500" fill="hold"/>
                                        <p:tgtEl>
                                          <p:spTgt spid="9">
                                            <p:txEl>
                                              <p:pRg st="3" end="3"/>
                                            </p:txEl>
                                          </p:spTgt>
                                        </p:tgtEl>
                                        <p:attrNameLst>
                                          <p:attrName>ppt_y</p:attrName>
                                        </p:attrNameLst>
                                      </p:cBhvr>
                                      <p:tavLst>
                                        <p:tav tm="0">
                                          <p:val>
                                            <p:strVal val="1+#ppt_h/2"/>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4" fill="hold" nodeType="clickEffect">
                                  <p:stCondLst>
                                    <p:cond delay="0"/>
                                  </p:stCondLst>
                                  <p:childTnLst>
                                    <p:set>
                                      <p:cBhvr>
                                        <p:cTn id="44" dur="1" fill="hold">
                                          <p:stCondLst>
                                            <p:cond delay="0"/>
                                          </p:stCondLst>
                                        </p:cTn>
                                        <p:tgtEl>
                                          <p:spTgt spid="9">
                                            <p:txEl>
                                              <p:pRg st="4" end="4"/>
                                            </p:txEl>
                                          </p:spTgt>
                                        </p:tgtEl>
                                        <p:attrNameLst>
                                          <p:attrName>style.visibility</p:attrName>
                                        </p:attrNameLst>
                                      </p:cBhvr>
                                      <p:to>
                                        <p:strVal val="visible"/>
                                      </p:to>
                                    </p:set>
                                    <p:anim calcmode="lin" valueType="num">
                                      <p:cBhvr additive="base">
                                        <p:cTn id="45" dur="500" fill="hold"/>
                                        <p:tgtEl>
                                          <p:spTgt spid="9">
                                            <p:txEl>
                                              <p:pRg st="4" end="4"/>
                                            </p:txEl>
                                          </p:spTgt>
                                        </p:tgtEl>
                                        <p:attrNameLst>
                                          <p:attrName>ppt_x</p:attrName>
                                        </p:attrNameLst>
                                      </p:cBhvr>
                                      <p:tavLst>
                                        <p:tav tm="0">
                                          <p:val>
                                            <p:strVal val="#ppt_x"/>
                                          </p:val>
                                        </p:tav>
                                        <p:tav tm="100000">
                                          <p:val>
                                            <p:strVal val="#ppt_x"/>
                                          </p:val>
                                        </p:tav>
                                      </p:tavLst>
                                    </p:anim>
                                    <p:anim calcmode="lin" valueType="num">
                                      <p:cBhvr additive="base">
                                        <p:cTn id="46" dur="500" fill="hold"/>
                                        <p:tgtEl>
                                          <p:spTgt spid="9">
                                            <p:txEl>
                                              <p:pRg st="4" end="4"/>
                                            </p:txEl>
                                          </p:spTgt>
                                        </p:tgtEl>
                                        <p:attrNameLst>
                                          <p:attrName>ppt_y</p:attrName>
                                        </p:attrNameLst>
                                      </p:cBhvr>
                                      <p:tavLst>
                                        <p:tav tm="0">
                                          <p:val>
                                            <p:strVal val="1+#ppt_h/2"/>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nodeType="clickEffect">
                                  <p:stCondLst>
                                    <p:cond delay="0"/>
                                  </p:stCondLst>
                                  <p:childTnLst>
                                    <p:set>
                                      <p:cBhvr>
                                        <p:cTn id="50" dur="1" fill="hold">
                                          <p:stCondLst>
                                            <p:cond delay="0"/>
                                          </p:stCondLst>
                                        </p:cTn>
                                        <p:tgtEl>
                                          <p:spTgt spid="9">
                                            <p:txEl>
                                              <p:pRg st="5" end="5"/>
                                            </p:txEl>
                                          </p:spTgt>
                                        </p:tgtEl>
                                        <p:attrNameLst>
                                          <p:attrName>style.visibility</p:attrName>
                                        </p:attrNameLst>
                                      </p:cBhvr>
                                      <p:to>
                                        <p:strVal val="visible"/>
                                      </p:to>
                                    </p:set>
                                    <p:anim calcmode="lin" valueType="num">
                                      <p:cBhvr additive="base">
                                        <p:cTn id="51" dur="500" fill="hold"/>
                                        <p:tgtEl>
                                          <p:spTgt spid="9">
                                            <p:txEl>
                                              <p:pRg st="5" end="5"/>
                                            </p:txEl>
                                          </p:spTgt>
                                        </p:tgtEl>
                                        <p:attrNameLst>
                                          <p:attrName>ppt_x</p:attrName>
                                        </p:attrNameLst>
                                      </p:cBhvr>
                                      <p:tavLst>
                                        <p:tav tm="0">
                                          <p:val>
                                            <p:strVal val="#ppt_x"/>
                                          </p:val>
                                        </p:tav>
                                        <p:tav tm="100000">
                                          <p:val>
                                            <p:strVal val="#ppt_x"/>
                                          </p:val>
                                        </p:tav>
                                      </p:tavLst>
                                    </p:anim>
                                    <p:anim calcmode="lin" valueType="num">
                                      <p:cBhvr additive="base">
                                        <p:cTn id="52" dur="500" fill="hold"/>
                                        <p:tgtEl>
                                          <p:spTgt spid="9">
                                            <p:txEl>
                                              <p:pRg st="5" end="5"/>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519" name="Group 21518"/>
          <p:cNvGrpSpPr/>
          <p:nvPr/>
        </p:nvGrpSpPr>
        <p:grpSpPr>
          <a:xfrm>
            <a:off x="380999" y="4169053"/>
            <a:ext cx="8359048" cy="2460343"/>
            <a:chOff x="380999" y="4169053"/>
            <a:chExt cx="8359048" cy="2460343"/>
          </a:xfrm>
        </p:grpSpPr>
        <p:grpSp>
          <p:nvGrpSpPr>
            <p:cNvPr id="21504" name="Group 21503"/>
            <p:cNvGrpSpPr/>
            <p:nvPr/>
          </p:nvGrpSpPr>
          <p:grpSpPr>
            <a:xfrm>
              <a:off x="380999" y="4220667"/>
              <a:ext cx="8336525" cy="2301246"/>
              <a:chOff x="121675" y="4220667"/>
              <a:chExt cx="8336525" cy="2301246"/>
            </a:xfrm>
          </p:grpSpPr>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869009" y="4220667"/>
                <a:ext cx="7589191" cy="230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4" name="Rectangle 73"/>
              <p:cNvSpPr/>
              <p:nvPr/>
            </p:nvSpPr>
            <p:spPr>
              <a:xfrm>
                <a:off x="121675" y="4220667"/>
                <a:ext cx="935067" cy="2301246"/>
              </a:xfrm>
              <a:prstGeom prst="rect">
                <a:avLst/>
              </a:prstGeom>
              <a:solidFill>
                <a:schemeClr val="tx1"/>
              </a:solidFill>
              <a:ln>
                <a:noFill/>
              </a:ln>
            </p:spPr>
            <p:txBody>
              <a:bodyPr wrap="square" rtlCol="0" anchor="ctr">
                <a:spAutoFit/>
              </a:bodyPr>
              <a:lstStyle/>
              <a:p>
                <a:pPr algn="l"/>
                <a:endParaRPr lang="en-CA" sz="2400" dirty="0"/>
              </a:p>
            </p:txBody>
          </p:sp>
        </p:grpSp>
        <p:grpSp>
          <p:nvGrpSpPr>
            <p:cNvPr id="21518" name="Group 21517"/>
            <p:cNvGrpSpPr/>
            <p:nvPr/>
          </p:nvGrpSpPr>
          <p:grpSpPr>
            <a:xfrm>
              <a:off x="3951302" y="4169053"/>
              <a:ext cx="4788745" cy="2460343"/>
              <a:chOff x="3951302" y="4169053"/>
              <a:chExt cx="4788745" cy="2460343"/>
            </a:xfrm>
          </p:grpSpPr>
          <p:sp>
            <p:nvSpPr>
              <p:cNvPr id="3" name="Rectangle 2"/>
              <p:cNvSpPr/>
              <p:nvPr/>
            </p:nvSpPr>
            <p:spPr>
              <a:xfrm>
                <a:off x="4200440" y="5464584"/>
                <a:ext cx="117536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3951302" y="5725663"/>
                    <a:ext cx="1564077" cy="609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951302" y="5725663"/>
                    <a:ext cx="1564077" cy="609872"/>
                  </a:xfrm>
                  <a:prstGeom prst="rect">
                    <a:avLst/>
                  </a:prstGeom>
                  <a:blipFill>
                    <a:blip r:embed="rId4"/>
                    <a:stretch>
                      <a:fillRect r="-389" b="-21000"/>
                    </a:stretch>
                  </a:blipFill>
                </p:spPr>
                <p:txBody>
                  <a:bodyPr/>
                  <a:lstStyle/>
                  <a:p>
                    <a:r>
                      <a:rPr lang="en-CA">
                        <a:noFill/>
                      </a:rPr>
                      <a:t> </a:t>
                    </a:r>
                  </a:p>
                </p:txBody>
              </p:sp>
            </mc:Fallback>
          </mc:AlternateContent>
          <p:grpSp>
            <p:nvGrpSpPr>
              <p:cNvPr id="21516" name="Group 21515"/>
              <p:cNvGrpSpPr/>
              <p:nvPr/>
            </p:nvGrpSpPr>
            <p:grpSpPr>
              <a:xfrm>
                <a:off x="5655427" y="4169053"/>
                <a:ext cx="3084620" cy="2460343"/>
                <a:chOff x="5655427" y="4169053"/>
                <a:chExt cx="3084620" cy="2460343"/>
              </a:xfrm>
            </p:grpSpPr>
            <p:sp>
              <p:nvSpPr>
                <p:cNvPr id="5" name="Rectangle 4"/>
                <p:cNvSpPr/>
                <p:nvPr/>
              </p:nvSpPr>
              <p:spPr>
                <a:xfrm>
                  <a:off x="6345051" y="5588975"/>
                  <a:ext cx="214331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5999354" y="5803834"/>
                      <a:ext cx="1764155" cy="356043"/>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b="0" i="1" smtClean="0">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999354" y="5803834"/>
                      <a:ext cx="1764155" cy="356043"/>
                    </a:xfrm>
                    <a:prstGeom prst="rect">
                      <a:avLst/>
                    </a:prstGeom>
                    <a:blipFill>
                      <a:blip r:embed="rId5"/>
                      <a:stretch>
                        <a:fillRect l="-8621" t="-5172" r="-7931" b="-482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 name="TextBox 12"/>
                    <p:cNvSpPr txBox="1"/>
                    <p:nvPr/>
                  </p:nvSpPr>
                  <p:spPr>
                    <a:xfrm>
                      <a:off x="8073533" y="5213371"/>
                      <a:ext cx="193037"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73533" y="5213371"/>
                      <a:ext cx="193037" cy="251213"/>
                    </a:xfrm>
                    <a:prstGeom prst="rect">
                      <a:avLst/>
                    </a:prstGeom>
                    <a:blipFill>
                      <a:blip r:embed="rId6"/>
                      <a:stretch>
                        <a:fillRect l="-34375" r="-34375" b="-56098"/>
                      </a:stretch>
                    </a:blipFill>
                  </p:spPr>
                  <p:txBody>
                    <a:bodyPr/>
                    <a:lstStyle/>
                    <a:p>
                      <a:r>
                        <a:rPr lang="en-CA">
                          <a:noFill/>
                        </a:rPr>
                        <a:t> </a:t>
                      </a:r>
                    </a:p>
                  </p:txBody>
                </p:sp>
              </mc:Fallback>
            </mc:AlternateContent>
            <p:sp>
              <p:nvSpPr>
                <p:cNvPr id="98" name="Rectangle 97"/>
                <p:cNvSpPr/>
                <p:nvPr/>
              </p:nvSpPr>
              <p:spPr>
                <a:xfrm>
                  <a:off x="5655427" y="4169053"/>
                  <a:ext cx="3084620" cy="2460343"/>
                </a:xfrm>
                <a:prstGeom prst="rect">
                  <a:avLst/>
                </a:prstGeom>
                <a:solidFill>
                  <a:srgbClr val="000066"/>
                </a:solidFill>
                <a:ln>
                  <a:noFill/>
                </a:ln>
              </p:spPr>
              <p:txBody>
                <a:bodyPr wrap="square" rtlCol="0" anchor="ctr">
                  <a:spAutoFit/>
                </a:bodyPr>
                <a:lstStyle/>
                <a:p>
                  <a:pPr algn="l"/>
                  <a:endParaRPr lang="en-CA" sz="2400" dirty="0"/>
                </a:p>
              </p:txBody>
            </p:sp>
          </p:grpSp>
        </p:grpSp>
      </p:grpSp>
      <mc:AlternateContent xmlns:mc="http://schemas.openxmlformats.org/markup-compatibility/2006" xmlns:a14="http://schemas.microsoft.com/office/drawing/2010/main">
        <mc:Choice Requires="a14">
          <p:sp>
            <p:nvSpPr>
              <p:cNvPr id="12" name="TextBox 11"/>
              <p:cNvSpPr txBox="1"/>
              <p:nvPr/>
            </p:nvSpPr>
            <p:spPr>
              <a:xfrm>
                <a:off x="4511578" y="5088979"/>
                <a:ext cx="174129"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511578" y="5088979"/>
                <a:ext cx="174129" cy="251213"/>
              </a:xfrm>
              <a:prstGeom prst="rect">
                <a:avLst/>
              </a:prstGeom>
              <a:blipFill>
                <a:blip r:embed="rId7"/>
                <a:stretch>
                  <a:fillRect l="-20690" r="-20690" b="-21951"/>
                </a:stretch>
              </a:blipFill>
            </p:spPr>
            <p:txBody>
              <a:bodyPr/>
              <a:lstStyle/>
              <a:p>
                <a:r>
                  <a:rPr lang="en-CA">
                    <a:noFill/>
                  </a:rPr>
                  <a:t> </a:t>
                </a:r>
              </a:p>
            </p:txBody>
          </p:sp>
        </mc:Fallback>
      </mc:AlternateContent>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mc:AlternateContent xmlns:mc="http://schemas.openxmlformats.org/markup-compatibility/2006" xmlns:a14="http://schemas.microsoft.com/office/drawing/2010/main">
        <mc:Choice Requires="a14">
          <p:sp>
            <p:nvSpPr>
              <p:cNvPr id="55" name="Text Box 33"/>
              <p:cNvSpPr txBox="1">
                <a:spLocks noChangeArrowheads="1"/>
              </p:cNvSpPr>
              <p:nvPr/>
            </p:nvSpPr>
            <p:spPr bwMode="auto">
              <a:xfrm>
                <a:off x="-97458" y="381000"/>
                <a:ext cx="9546258" cy="38472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anose="02020603050405020304" pitchFamily="18" charset="0"/>
                    <a:cs typeface="Times New Roman" panose="02020603050405020304" pitchFamily="18" charset="0"/>
                  </a:rPr>
                  <a:t>An artificial neuron:</a:t>
                </a:r>
              </a:p>
              <a:p>
                <a:pPr marL="457200" indent="-457200">
                  <a:spcBef>
                    <a:spcPct val="0"/>
                  </a:spcBef>
                  <a:buFont typeface="Arial" panose="020B0604020202020204" pitchFamily="34" charset="0"/>
                  <a:buChar char="•"/>
                </a:pPr>
                <a:r>
                  <a:rPr lang="en-US" altLang="en-US" sz="2400" dirty="0">
                    <a:solidFill>
                      <a:srgbClr val="FF00FF"/>
                    </a:solidFill>
                    <a:latin typeface="Times New Roman" panose="02020603050405020304" pitchFamily="18" charset="0"/>
                    <a:cs typeface="Times New Roman" panose="02020603050405020304" pitchFamily="18" charset="0"/>
                  </a:rPr>
                  <a:t>Input: </a:t>
                </a:r>
                <a14:m>
                  <m:oMath xmlns:m="http://schemas.openxmlformats.org/officeDocument/2006/math">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b="0" i="1" dirty="0">
                            <a:solidFill>
                              <a:srgbClr val="FF00FF"/>
                            </a:solidFill>
                            <a:latin typeface="Cambria Math" panose="02040503050406030204" pitchFamily="18" charset="0"/>
                            <a:sym typeface="Symbol" panose="05050102010706020507" pitchFamily="18" charset="2"/>
                          </a:rPr>
                          <m:t>𝑥</m:t>
                        </m:r>
                      </m:e>
                    </m:acc>
                    <m:r>
                      <a:rPr lang="en-CA" altLang="en-US" sz="2400" b="0" i="1" dirty="0" smtClean="0">
                        <a:solidFill>
                          <a:srgbClr val="FF00FF"/>
                        </a:solidFill>
                        <a:latin typeface="Cambria Math" panose="02040503050406030204" pitchFamily="18" charset="0"/>
                        <a:sym typeface="Symbol" panose="05050102010706020507" pitchFamily="18" charset="2"/>
                      </a:rPr>
                      <m:t> </m:t>
                    </m:r>
                  </m:oMath>
                </a14:m>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rPr>
                  <a:t>1</a:t>
                </a:r>
                <a:r>
                  <a:rPr lang="en-US" altLang="en-US" sz="2400" i="1" dirty="0">
                    <a:solidFill>
                      <a:srgbClr val="FF00FF"/>
                    </a:solidFill>
                    <a:latin typeface="Times New Roman" panose="02020603050405020304" pitchFamily="18" charset="0"/>
                    <a:cs typeface="Times New Roman" panose="02020603050405020304" pitchFamily="18" charset="0"/>
                  </a:rPr>
                  <a:t>,…, </a:t>
                </a:r>
                <a:r>
                  <a:rPr lang="en-US" altLang="en-US" sz="2400" i="1" dirty="0" err="1">
                    <a:solidFill>
                      <a:srgbClr val="FF00FF"/>
                    </a:solidFill>
                    <a:latin typeface="Times New Roman" panose="02020603050405020304" pitchFamily="18" charset="0"/>
                    <a:cs typeface="Times New Roman" panose="02020603050405020304" pitchFamily="18" charset="0"/>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rPr>
                  <a:t>n</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p>
              <a:p>
                <a:pPr>
                  <a:spcBef>
                    <a:spcPct val="0"/>
                  </a:spcBef>
                </a:pP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i</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brightness of </a:t>
                </a:r>
                <a:r>
                  <a:rPr lang="en-US" altLang="en-US" sz="2400" i="1" dirty="0" err="1">
                    <a:latin typeface="Times New Roman" panose="02020603050405020304" pitchFamily="18" charset="0"/>
                    <a:cs typeface="Times New Roman" panose="02020603050405020304" pitchFamily="18" charset="0"/>
                    <a:sym typeface="Symbol" panose="05050102010706020507" pitchFamily="18" charset="2"/>
                  </a:rPr>
                  <a:t>i</a:t>
                </a:r>
                <a:r>
                  <a:rPr lang="en-US" altLang="en-US" sz="24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pixel.</a:t>
                </a:r>
              </a:p>
              <a:p>
                <a:pPr>
                  <a:spcBef>
                    <a:spcPct val="0"/>
                  </a:spcBef>
                </a:pP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err="1">
                    <a:latin typeface="Times New Roman" panose="02020603050405020304" pitchFamily="18" charset="0"/>
                    <a:cs typeface="Times New Roman" panose="02020603050405020304" pitchFamily="18" charset="0"/>
                    <a:sym typeface="Symbol" panose="05050102010706020507" pitchFamily="18" charset="2"/>
                  </a:rPr>
                  <a:t>Eg</a:t>
                </a:r>
                <a:r>
                  <a:rPr lang="en-US" altLang="en-US" sz="20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0.5</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0.3</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 </a:t>
                </a:r>
                <a:r>
                  <a:rPr lang="en-US" alt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n</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0.4</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p>
              <a:p>
                <a:pPr marL="457200" indent="-457200">
                  <a:spcBef>
                    <a:spcPct val="0"/>
                  </a:spcBef>
                  <a:buFont typeface="Arial" panose="020B0604020202020204" pitchFamily="34" charset="0"/>
                  <a:buChar char="•"/>
                </a:pPr>
                <a:r>
                  <a:rPr lang="en-US" altLang="en-US" sz="2400" dirty="0">
                    <a:solidFill>
                      <a:srgbClr val="66FF33"/>
                    </a:solidFill>
                    <a:latin typeface="Times New Roman" panose="02020603050405020304" pitchFamily="18" charset="0"/>
                    <a:cs typeface="Times New Roman" panose="02020603050405020304" pitchFamily="18" charset="0"/>
                  </a:rPr>
                  <a:t>Edge Weights </a:t>
                </a:r>
                <a14:m>
                  <m:oMath xmlns:m="http://schemas.openxmlformats.org/officeDocument/2006/math">
                    <m:acc>
                      <m:accPr>
                        <m:chr m:val="⃗"/>
                        <m:ctrlPr>
                          <a:rPr lang="en-US" altLang="en-US" sz="2400" i="1" dirty="0" smtClean="0">
                            <a:solidFill>
                              <a:srgbClr val="66FF33"/>
                            </a:solidFill>
                            <a:latin typeface="Cambria Math" panose="02040503050406030204" pitchFamily="18" charset="0"/>
                          </a:rPr>
                        </m:ctrlPr>
                      </m:accPr>
                      <m:e>
                        <m:r>
                          <a:rPr lang="en-CA" altLang="en-US" sz="2400" b="0" i="1" dirty="0" smtClean="0">
                            <a:solidFill>
                              <a:srgbClr val="66FF33"/>
                            </a:solidFill>
                            <a:latin typeface="Cambria Math" panose="02040503050406030204" pitchFamily="18" charset="0"/>
                          </a:rPr>
                          <m:t>𝑤</m:t>
                        </m:r>
                      </m:e>
                    </m:acc>
                  </m:oMath>
                </a14:m>
                <a:r>
                  <a:rPr lang="en-US" altLang="en-US" sz="2400" i="1" dirty="0">
                    <a:solidFill>
                      <a:srgbClr val="66FF33"/>
                    </a:solidFill>
                    <a:latin typeface="Times New Roman" panose="02020603050405020304" pitchFamily="18" charset="0"/>
                    <a:cs typeface="Times New Roman" panose="02020603050405020304" pitchFamily="18" charset="0"/>
                  </a:rPr>
                  <a:t> = </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rPr>
                  <a:t>w</a:t>
                </a:r>
                <a:r>
                  <a:rPr lang="en-US" altLang="en-US" sz="2400" i="1" baseline="-25000" dirty="0">
                    <a:solidFill>
                      <a:srgbClr val="66FF33"/>
                    </a:solidFill>
                    <a:latin typeface="Times New Roman" panose="02020603050405020304" pitchFamily="18" charset="0"/>
                    <a:cs typeface="Times New Roman" panose="02020603050405020304" pitchFamily="18" charset="0"/>
                  </a:rPr>
                  <a:t>0</a:t>
                </a:r>
                <a:r>
                  <a:rPr lang="en-US" altLang="en-US" sz="2400" i="1" dirty="0">
                    <a:solidFill>
                      <a:srgbClr val="66FF33"/>
                    </a:solidFill>
                    <a:latin typeface="Times New Roman" panose="02020603050405020304" pitchFamily="18" charset="0"/>
                    <a:cs typeface="Times New Roman" panose="02020603050405020304" pitchFamily="18" charset="0"/>
                  </a:rPr>
                  <a:t>,w</a:t>
                </a:r>
                <a:r>
                  <a:rPr lang="en-US" altLang="en-US" sz="2400" i="1" baseline="-25000" dirty="0">
                    <a:solidFill>
                      <a:srgbClr val="66FF33"/>
                    </a:solidFill>
                    <a:latin typeface="Times New Roman" panose="02020603050405020304" pitchFamily="18" charset="0"/>
                    <a:cs typeface="Times New Roman" panose="02020603050405020304" pitchFamily="18" charset="0"/>
                  </a:rPr>
                  <a:t>1</a:t>
                </a:r>
                <a:r>
                  <a:rPr lang="en-US" altLang="en-US" sz="2400" i="1" dirty="0">
                    <a:solidFill>
                      <a:srgbClr val="66FF33"/>
                    </a:solidFill>
                    <a:latin typeface="Times New Roman" panose="02020603050405020304" pitchFamily="18" charset="0"/>
                    <a:cs typeface="Times New Roman" panose="02020603050405020304" pitchFamily="18" charset="0"/>
                  </a:rPr>
                  <a:t>,…,</a:t>
                </a:r>
                <a:r>
                  <a:rPr lang="en-US" altLang="en-US" sz="2400" i="1" dirty="0" err="1">
                    <a:solidFill>
                      <a:srgbClr val="66FF33"/>
                    </a:solidFill>
                    <a:latin typeface="Times New Roman" panose="02020603050405020304" pitchFamily="18" charset="0"/>
                    <a:cs typeface="Times New Roman" panose="02020603050405020304" pitchFamily="18" charset="0"/>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rPr>
                  <a:t>n</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p>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rPr>
                  <a:t>      </a:t>
                </a:r>
                <a:r>
                  <a:rPr lang="en-US" altLang="en-US" sz="2400" i="1" dirty="0" err="1">
                    <a:solidFill>
                      <a:srgbClr val="66FF33"/>
                    </a:solidFill>
                    <a:latin typeface="Times New Roman" panose="02020603050405020304" pitchFamily="18" charset="0"/>
                    <a:cs typeface="Times New Roman" panose="02020603050405020304" pitchFamily="18" charset="0"/>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rPr>
                  <a:t>i</a:t>
                </a:r>
                <a:r>
                  <a:rPr lang="en-US" altLang="en-US" sz="2400" i="1" dirty="0">
                    <a:solidFill>
                      <a:srgbClr val="66FF33"/>
                    </a:solidFill>
                    <a:latin typeface="Times New Roman" panose="02020603050405020304" pitchFamily="18" charset="0"/>
                    <a:cs typeface="Times New Roman" panose="02020603050405020304" pitchFamily="18" charset="0"/>
                  </a:rPr>
                  <a:t> =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influence of </a:t>
                </a:r>
                <a:r>
                  <a:rPr lang="en-US" altLang="en-US" sz="2400" i="1" dirty="0" err="1">
                    <a:latin typeface="Times New Roman" panose="02020603050405020304" pitchFamily="18" charset="0"/>
                    <a:cs typeface="Times New Roman" panose="02020603050405020304" pitchFamily="18" charset="0"/>
                    <a:sym typeface="Symbol" panose="05050102010706020507" pitchFamily="18" charset="2"/>
                  </a:rPr>
                  <a:t>i</a:t>
                </a:r>
                <a:r>
                  <a:rPr lang="en-US" altLang="en-US" sz="2400" i="1" baseline="30000" dirty="0" err="1">
                    <a:latin typeface="Times New Roman" panose="02020603050405020304" pitchFamily="18" charset="0"/>
                    <a:cs typeface="Times New Roman" panose="02020603050405020304" pitchFamily="18" charset="0"/>
                    <a:sym typeface="Symbol" panose="05050102010706020507" pitchFamily="18" charset="2"/>
                  </a:rPr>
                  <a:t>th</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pixel on neuron.</a:t>
                </a:r>
              </a:p>
              <a:p>
                <a:pPr>
                  <a:spcBef>
                    <a:spcPct val="0"/>
                  </a:spcBef>
                </a:pP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000" dirty="0" err="1">
                    <a:latin typeface="Times New Roman" panose="02020603050405020304" pitchFamily="18" charset="0"/>
                    <a:cs typeface="Times New Roman" panose="02020603050405020304" pitchFamily="18" charset="0"/>
                    <a:sym typeface="Symbol" panose="05050102010706020507" pitchFamily="18" charset="2"/>
                  </a:rPr>
                  <a:t>Eg</a:t>
                </a:r>
                <a:r>
                  <a:rPr lang="en-US" altLang="en-US" sz="20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8</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4</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n</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=9</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p>
              <a:p>
                <a:pPr marL="342900" indent="-342900">
                  <a:spcBef>
                    <a:spcPct val="0"/>
                  </a:spcBef>
                  <a:buFont typeface="Arial" panose="020B0604020202020204" pitchFamily="34" charset="0"/>
                  <a:buChar char="•"/>
                </a:pPr>
                <a:r>
                  <a:rPr lang="en-US" altLang="en-US" sz="2400" dirty="0">
                    <a:solidFill>
                      <a:srgbClr val="FF7C80"/>
                    </a:solidFill>
                    <a:latin typeface="Times New Roman" panose="02020603050405020304" pitchFamily="18" charset="0"/>
                    <a:cs typeface="Times New Roman" panose="02020603050405020304" pitchFamily="18" charset="0"/>
                    <a:sym typeface="Symbol" panose="05050102010706020507" pitchFamily="18" charset="2"/>
                  </a:rPr>
                  <a:t>Total incoming signal: </a:t>
                </a:r>
                <a:r>
                  <a:rPr lang="en-US" altLang="en-US" sz="2400" i="1" dirty="0">
                    <a:solidFill>
                      <a:srgbClr val="FF7C80"/>
                    </a:solidFill>
                    <a:latin typeface="Times New Roman" panose="02020603050405020304" pitchFamily="18" charset="0"/>
                    <a:cs typeface="Times New Roman" panose="02020603050405020304" pitchFamily="18" charset="0"/>
                    <a:sym typeface="Symbol" panose="05050102010706020507" pitchFamily="18" charset="2"/>
                  </a:rPr>
                  <a:t>z =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1</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   </a:t>
                </a:r>
                <a:r>
                  <a:rPr lang="en-US" altLang="en-US" sz="2400" i="1"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 </a:t>
                </a:r>
                <a:r>
                  <a:rPr lang="en-US" altLang="en-US" sz="2400" i="1"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x</a:t>
                </a:r>
                <a:r>
                  <a:rPr lang="en-US" altLang="en-US" sz="2400" i="1" baseline="-25000" dirty="0" err="1">
                    <a:solidFill>
                      <a:srgbClr val="FF00FF"/>
                    </a:solidFill>
                    <a:latin typeface="Times New Roman" panose="02020603050405020304" pitchFamily="18" charset="0"/>
                    <a:cs typeface="Times New Roman" panose="02020603050405020304" pitchFamily="18" charset="0"/>
                    <a:sym typeface="Symbol" panose="05050102010706020507" pitchFamily="18" charset="2"/>
                  </a:rPr>
                  <a:t>n</a:t>
                </a:r>
                <a:r>
                  <a:rPr lang="en-US" altLang="en-US" sz="2400" dirty="0" err="1">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n</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FF7C80"/>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         0.5</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4   </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1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7C8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0.3</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(-2) </a:t>
                </a:r>
                <a:r>
                  <a:rPr lang="en-US" altLang="en-US" sz="2400" i="1"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1800" dirty="0">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7C80"/>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0.4</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a:t>
                </a:r>
                <a:r>
                  <a:rPr lang="en-US"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9 </a:t>
                </a:r>
                <a:endParaRPr lang="en-US" altLang="en-US" sz="2400" dirty="0">
                  <a:solidFill>
                    <a:srgbClr val="FF7C80"/>
                  </a:solidFill>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55" name="Text Box 33"/>
              <p:cNvSpPr txBox="1">
                <a:spLocks noRot="1" noChangeAspect="1" noMove="1" noResize="1" noEditPoints="1" noAdjustHandles="1" noChangeArrowheads="1" noChangeShapeType="1" noTextEdit="1"/>
              </p:cNvSpPr>
              <p:nvPr/>
            </p:nvSpPr>
            <p:spPr bwMode="auto">
              <a:xfrm>
                <a:off x="-97458" y="381000"/>
                <a:ext cx="9546258" cy="3847207"/>
              </a:xfrm>
              <a:prstGeom prst="rect">
                <a:avLst/>
              </a:prstGeom>
              <a:blipFill>
                <a:blip r:embed="rId8"/>
                <a:stretch>
                  <a:fillRect t="-126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grpSp>
        <p:nvGrpSpPr>
          <p:cNvPr id="64" name="Group 63"/>
          <p:cNvGrpSpPr/>
          <p:nvPr/>
        </p:nvGrpSpPr>
        <p:grpSpPr>
          <a:xfrm>
            <a:off x="1938252" y="861922"/>
            <a:ext cx="484800" cy="459800"/>
            <a:chOff x="3220343" y="2894580"/>
            <a:chExt cx="540000" cy="540000"/>
          </a:xfrm>
        </p:grpSpPr>
        <p:sp>
          <p:nvSpPr>
            <p:cNvPr id="65" name="Rectangle 64"/>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66" name="Picture 10" descr="Image result for bicycle"/>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67" name="Group 66"/>
          <p:cNvGrpSpPr/>
          <p:nvPr/>
        </p:nvGrpSpPr>
        <p:grpSpPr>
          <a:xfrm>
            <a:off x="1371600" y="1349432"/>
            <a:ext cx="387055" cy="423936"/>
            <a:chOff x="5181600" y="2743200"/>
            <a:chExt cx="543876" cy="540000"/>
          </a:xfrm>
        </p:grpSpPr>
        <p:pic>
          <p:nvPicPr>
            <p:cNvPr id="68" name="Picture 2" descr="Pixel, square wallpaper"/>
            <p:cNvPicPr>
              <a:picLocks noChangeAspect="1" noChangeArrowheads="1"/>
            </p:cNvPicPr>
            <p:nvPr/>
          </p:nvPicPr>
          <p:blipFill rotWithShape="1">
            <a:blip r:embed="rId10">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69" name="Rectangle 6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70" name="Rectangle 6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71" name="Group 70"/>
          <p:cNvGrpSpPr/>
          <p:nvPr/>
        </p:nvGrpSpPr>
        <p:grpSpPr>
          <a:xfrm>
            <a:off x="422808" y="5085117"/>
            <a:ext cx="540000" cy="540000"/>
            <a:chOff x="3220343" y="2894580"/>
            <a:chExt cx="540000" cy="540000"/>
          </a:xfrm>
        </p:grpSpPr>
        <p:sp>
          <p:nvSpPr>
            <p:cNvPr id="72" name="Rectangle 71"/>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73" name="Picture 10" descr="Image result for bicycle"/>
            <p:cNvPicPr>
              <a:picLocks noChangeAspect="1" noChangeArrowheads="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21512" name="Group 21511"/>
          <p:cNvGrpSpPr/>
          <p:nvPr/>
        </p:nvGrpSpPr>
        <p:grpSpPr>
          <a:xfrm>
            <a:off x="1873674" y="4597757"/>
            <a:ext cx="1479253" cy="1587307"/>
            <a:chOff x="1614350" y="4597757"/>
            <a:chExt cx="1479253" cy="1587307"/>
          </a:xfrm>
        </p:grpSpPr>
        <p:cxnSp>
          <p:nvCxnSpPr>
            <p:cNvPr id="81" name="Straight Connector 80"/>
            <p:cNvCxnSpPr>
              <a:endCxn id="29" idx="0"/>
            </p:cNvCxnSpPr>
            <p:nvPr/>
          </p:nvCxnSpPr>
          <p:spPr bwMode="auto">
            <a:xfrm>
              <a:off x="1659953" y="4597757"/>
              <a:ext cx="1433650" cy="749136"/>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p:cNvCxnSpPr/>
            <p:nvPr/>
          </p:nvCxnSpPr>
          <p:spPr bwMode="auto">
            <a:xfrm>
              <a:off x="2819400" y="4722447"/>
              <a:ext cx="251122" cy="617745"/>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a:off x="1614350" y="4915594"/>
              <a:ext cx="1398812" cy="455696"/>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p:cNvCxnSpPr/>
            <p:nvPr/>
          </p:nvCxnSpPr>
          <p:spPr bwMode="auto">
            <a:xfrm flipV="1">
              <a:off x="1630976" y="5390229"/>
              <a:ext cx="1417024" cy="794835"/>
            </a:xfrm>
            <a:prstGeom prst="line">
              <a:avLst/>
            </a:prstGeom>
            <a:noFill/>
            <a:ln w="25400" cap="sq" cmpd="sng" algn="ctr">
              <a:solidFill>
                <a:srgbClr val="66FF33"/>
              </a:solidFill>
              <a:prstDash val="solid"/>
              <a:round/>
              <a:headEnd type="none" w="med" len="med"/>
              <a:tailEnd type="none" w="med" len="med"/>
            </a:ln>
            <a:effectLst/>
          </p:spPr>
        </p:cxnSp>
      </p:grpSp>
      <p:grpSp>
        <p:nvGrpSpPr>
          <p:cNvPr id="21513" name="Group 21512"/>
          <p:cNvGrpSpPr/>
          <p:nvPr/>
        </p:nvGrpSpPr>
        <p:grpSpPr>
          <a:xfrm>
            <a:off x="834046" y="4377729"/>
            <a:ext cx="664775" cy="1953798"/>
            <a:chOff x="834046" y="4377729"/>
            <a:chExt cx="664775" cy="1953798"/>
          </a:xfrm>
        </p:grpSpPr>
        <p:sp>
          <p:nvSpPr>
            <p:cNvPr id="21511" name="Rectangle 21510"/>
            <p:cNvSpPr/>
            <p:nvPr/>
          </p:nvSpPr>
          <p:spPr>
            <a:xfrm>
              <a:off x="849284" y="4377729"/>
              <a:ext cx="649537" cy="400110"/>
            </a:xfrm>
            <a:prstGeom prst="rect">
              <a:avLst/>
            </a:prstGeom>
          </p:spPr>
          <p:txBody>
            <a:bodyPr wrap="none">
              <a:spAutoFit/>
            </a:bodyPr>
            <a:lstStyle/>
            <a:p>
              <a:r>
                <a:rPr lang="en-US" altLang="en-US" sz="2000" dirty="0">
                  <a:solidFill>
                    <a:srgbClr val="FF00FF"/>
                  </a:solidFill>
                  <a:sym typeface="Symbol" panose="05050102010706020507" pitchFamily="18" charset="2"/>
                </a:rPr>
                <a:t>0.5=</a:t>
              </a:r>
              <a:endParaRPr lang="en-CA" sz="2000" dirty="0"/>
            </a:p>
          </p:txBody>
        </p:sp>
        <p:sp>
          <p:nvSpPr>
            <p:cNvPr id="91" name="Rectangle 90"/>
            <p:cNvSpPr/>
            <p:nvPr/>
          </p:nvSpPr>
          <p:spPr>
            <a:xfrm>
              <a:off x="834046" y="4703309"/>
              <a:ext cx="649537" cy="400110"/>
            </a:xfrm>
            <a:prstGeom prst="rect">
              <a:avLst/>
            </a:prstGeom>
          </p:spPr>
          <p:txBody>
            <a:bodyPr wrap="none">
              <a:spAutoFit/>
            </a:bodyPr>
            <a:lstStyle/>
            <a:p>
              <a:r>
                <a:rPr lang="en-US" altLang="en-US" sz="2000" dirty="0">
                  <a:solidFill>
                    <a:srgbClr val="FF00FF"/>
                  </a:solidFill>
                  <a:sym typeface="Symbol" panose="05050102010706020507" pitchFamily="18" charset="2"/>
                </a:rPr>
                <a:t>0.3=</a:t>
              </a:r>
              <a:endParaRPr lang="en-CA" sz="2000" dirty="0"/>
            </a:p>
          </p:txBody>
        </p:sp>
        <p:sp>
          <p:nvSpPr>
            <p:cNvPr id="117" name="Rectangle 116"/>
            <p:cNvSpPr/>
            <p:nvPr/>
          </p:nvSpPr>
          <p:spPr>
            <a:xfrm>
              <a:off x="838200" y="5931417"/>
              <a:ext cx="649537" cy="400110"/>
            </a:xfrm>
            <a:prstGeom prst="rect">
              <a:avLst/>
            </a:prstGeom>
          </p:spPr>
          <p:txBody>
            <a:bodyPr wrap="none">
              <a:spAutoFit/>
            </a:bodyPr>
            <a:lstStyle/>
            <a:p>
              <a:r>
                <a:rPr lang="en-US" altLang="en-US" sz="2000" dirty="0">
                  <a:solidFill>
                    <a:srgbClr val="FF00FF"/>
                  </a:solidFill>
                  <a:sym typeface="Symbol" panose="05050102010706020507" pitchFamily="18" charset="2"/>
                </a:rPr>
                <a:t>0.4=</a:t>
              </a:r>
              <a:endParaRPr lang="en-CA" sz="2000" dirty="0"/>
            </a:p>
          </p:txBody>
        </p:sp>
      </p:grpSp>
      <p:grpSp>
        <p:nvGrpSpPr>
          <p:cNvPr id="6" name="Group 5"/>
          <p:cNvGrpSpPr/>
          <p:nvPr/>
        </p:nvGrpSpPr>
        <p:grpSpPr>
          <a:xfrm>
            <a:off x="1655858" y="4461302"/>
            <a:ext cx="240897" cy="1820208"/>
            <a:chOff x="1396534" y="4461302"/>
            <a:chExt cx="240897" cy="1820208"/>
          </a:xfrm>
        </p:grpSpPr>
        <p:sp>
          <p:nvSpPr>
            <p:cNvPr id="27" name="Oval 26"/>
            <p:cNvSpPr>
              <a:spLocks noChangeAspect="1"/>
            </p:cNvSpPr>
            <p:nvPr/>
          </p:nvSpPr>
          <p:spPr>
            <a:xfrm>
              <a:off x="1399310" y="6047510"/>
              <a:ext cx="234000" cy="234000"/>
            </a:xfrm>
            <a:prstGeom prst="ellipse">
              <a:avLst/>
            </a:prstGeom>
            <a:solidFill>
              <a:srgbClr val="FF00FF"/>
            </a:solidFill>
            <a:ln>
              <a:noFill/>
            </a:ln>
          </p:spPr>
          <p:txBody>
            <a:bodyPr wrap="square" rtlCol="0" anchor="ctr">
              <a:spAutoFit/>
            </a:bodyPr>
            <a:lstStyle/>
            <a:p>
              <a:pPr algn="l"/>
              <a:endParaRPr lang="en-CA" sz="2400" dirty="0"/>
            </a:p>
          </p:txBody>
        </p:sp>
        <p:sp>
          <p:nvSpPr>
            <p:cNvPr id="75" name="Oval 74"/>
            <p:cNvSpPr>
              <a:spLocks noChangeAspect="1"/>
            </p:cNvSpPr>
            <p:nvPr/>
          </p:nvSpPr>
          <p:spPr>
            <a:xfrm>
              <a:off x="1396534" y="4811684"/>
              <a:ext cx="234000" cy="234000"/>
            </a:xfrm>
            <a:prstGeom prst="ellipse">
              <a:avLst/>
            </a:prstGeom>
            <a:solidFill>
              <a:srgbClr val="FF00FF"/>
            </a:solidFill>
            <a:ln>
              <a:noFill/>
            </a:ln>
          </p:spPr>
          <p:txBody>
            <a:bodyPr wrap="square" rtlCol="0" anchor="ctr">
              <a:spAutoFit/>
            </a:bodyPr>
            <a:lstStyle/>
            <a:p>
              <a:pPr algn="l"/>
              <a:endParaRPr lang="en-CA" sz="2400" dirty="0"/>
            </a:p>
          </p:txBody>
        </p:sp>
        <p:sp>
          <p:nvSpPr>
            <p:cNvPr id="76" name="Oval 75"/>
            <p:cNvSpPr>
              <a:spLocks noChangeAspect="1"/>
            </p:cNvSpPr>
            <p:nvPr/>
          </p:nvSpPr>
          <p:spPr>
            <a:xfrm>
              <a:off x="1403431" y="4461302"/>
              <a:ext cx="234000" cy="234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21514" name="Group 21513"/>
          <p:cNvGrpSpPr/>
          <p:nvPr/>
        </p:nvGrpSpPr>
        <p:grpSpPr>
          <a:xfrm>
            <a:off x="2209800" y="4419600"/>
            <a:ext cx="1698568" cy="1640091"/>
            <a:chOff x="2209800" y="4419600"/>
            <a:chExt cx="1698568" cy="1640091"/>
          </a:xfrm>
        </p:grpSpPr>
        <p:sp>
          <p:nvSpPr>
            <p:cNvPr id="93" name="Rectangle 92"/>
            <p:cNvSpPr/>
            <p:nvPr/>
          </p:nvSpPr>
          <p:spPr>
            <a:xfrm>
              <a:off x="2216761" y="4419600"/>
              <a:ext cx="457176" cy="400110"/>
            </a:xfrm>
            <a:prstGeom prst="rect">
              <a:avLst/>
            </a:prstGeom>
          </p:spPr>
          <p:txBody>
            <a:bodyPr wrap="none">
              <a:spAutoFit/>
            </a:bodyPr>
            <a:lstStyle/>
            <a:p>
              <a:r>
                <a:rPr lang="en-US" altLang="en-US" sz="2000" dirty="0">
                  <a:solidFill>
                    <a:srgbClr val="00B050"/>
                  </a:solidFill>
                  <a:sym typeface="Symbol" panose="05050102010706020507" pitchFamily="18" charset="2"/>
                </a:rPr>
                <a:t>=4</a:t>
              </a:r>
              <a:endParaRPr lang="en-CA" sz="2000" dirty="0">
                <a:solidFill>
                  <a:srgbClr val="00B050"/>
                </a:solidFill>
              </a:endParaRPr>
            </a:p>
          </p:txBody>
        </p:sp>
        <p:sp>
          <p:nvSpPr>
            <p:cNvPr id="94" name="Rectangle 93"/>
            <p:cNvSpPr/>
            <p:nvPr/>
          </p:nvSpPr>
          <p:spPr>
            <a:xfrm>
              <a:off x="2216302" y="4729942"/>
              <a:ext cx="542136" cy="400110"/>
            </a:xfrm>
            <a:prstGeom prst="rect">
              <a:avLst/>
            </a:prstGeom>
          </p:spPr>
          <p:txBody>
            <a:bodyPr wrap="none">
              <a:spAutoFit/>
            </a:bodyPr>
            <a:lstStyle/>
            <a:p>
              <a:r>
                <a:rPr lang="en-US" altLang="en-US" sz="2000" dirty="0">
                  <a:solidFill>
                    <a:srgbClr val="00B050"/>
                  </a:solidFill>
                  <a:sym typeface="Symbol" panose="05050102010706020507" pitchFamily="18" charset="2"/>
                </a:rPr>
                <a:t>=-2</a:t>
              </a:r>
              <a:endParaRPr lang="en-CA" sz="2000" dirty="0">
                <a:solidFill>
                  <a:srgbClr val="00B050"/>
                </a:solidFill>
              </a:endParaRPr>
            </a:p>
          </p:txBody>
        </p:sp>
        <p:sp>
          <p:nvSpPr>
            <p:cNvPr id="95" name="Rectangle 94"/>
            <p:cNvSpPr/>
            <p:nvPr/>
          </p:nvSpPr>
          <p:spPr>
            <a:xfrm>
              <a:off x="3451192" y="4735484"/>
              <a:ext cx="457176" cy="400110"/>
            </a:xfrm>
            <a:prstGeom prst="rect">
              <a:avLst/>
            </a:prstGeom>
          </p:spPr>
          <p:txBody>
            <a:bodyPr wrap="none">
              <a:spAutoFit/>
            </a:bodyPr>
            <a:lstStyle/>
            <a:p>
              <a:r>
                <a:rPr lang="en-US" sz="2000" dirty="0">
                  <a:solidFill>
                    <a:srgbClr val="00B050"/>
                  </a:solidFill>
                  <a:sym typeface="Symbol" panose="05050102010706020507" pitchFamily="18" charset="2"/>
                </a:rPr>
                <a:t>=8</a:t>
              </a:r>
              <a:endParaRPr lang="en-CA" sz="2000" dirty="0">
                <a:solidFill>
                  <a:srgbClr val="00B050"/>
                </a:solidFill>
              </a:endParaRPr>
            </a:p>
          </p:txBody>
        </p:sp>
        <p:sp>
          <p:nvSpPr>
            <p:cNvPr id="118" name="Rectangle 117"/>
            <p:cNvSpPr/>
            <p:nvPr/>
          </p:nvSpPr>
          <p:spPr>
            <a:xfrm>
              <a:off x="2209800" y="5659581"/>
              <a:ext cx="457176" cy="400110"/>
            </a:xfrm>
            <a:prstGeom prst="rect">
              <a:avLst/>
            </a:prstGeom>
          </p:spPr>
          <p:txBody>
            <a:bodyPr wrap="none">
              <a:spAutoFit/>
            </a:bodyPr>
            <a:lstStyle/>
            <a:p>
              <a:r>
                <a:rPr lang="en-US" altLang="en-US" sz="2000" dirty="0">
                  <a:solidFill>
                    <a:srgbClr val="00B050"/>
                  </a:solidFill>
                  <a:sym typeface="Symbol" panose="05050102010706020507" pitchFamily="18" charset="2"/>
                </a:rPr>
                <a:t>=9</a:t>
              </a:r>
              <a:endParaRPr lang="en-CA" sz="2000" dirty="0">
                <a:solidFill>
                  <a:srgbClr val="00B050"/>
                </a:solidFill>
              </a:endParaRPr>
            </a:p>
          </p:txBody>
        </p:sp>
      </p:grpSp>
      <p:sp>
        <p:nvSpPr>
          <p:cNvPr id="21520" name="Rectangle 21519"/>
          <p:cNvSpPr/>
          <p:nvPr/>
        </p:nvSpPr>
        <p:spPr>
          <a:xfrm>
            <a:off x="4708591" y="5031728"/>
            <a:ext cx="841897" cy="400110"/>
          </a:xfrm>
          <a:prstGeom prst="rect">
            <a:avLst/>
          </a:prstGeom>
        </p:spPr>
        <p:txBody>
          <a:bodyPr wrap="none">
            <a:spAutoFit/>
          </a:bodyPr>
          <a:lstStyle/>
          <a:p>
            <a:r>
              <a:rPr lang="en-US" altLang="en-US" sz="2000" dirty="0">
                <a:solidFill>
                  <a:srgbClr val="FF7C80"/>
                </a:solidFill>
                <a:sym typeface="Symbol" panose="05050102010706020507" pitchFamily="18" charset="2"/>
              </a:rPr>
              <a:t>= 18.2</a:t>
            </a:r>
          </a:p>
        </p:txBody>
      </p:sp>
      <p:sp>
        <p:nvSpPr>
          <p:cNvPr id="21521" name="Rectangle 21520"/>
          <p:cNvSpPr/>
          <p:nvPr/>
        </p:nvSpPr>
        <p:spPr>
          <a:xfrm>
            <a:off x="5181600" y="1218810"/>
            <a:ext cx="2805768" cy="707886"/>
          </a:xfrm>
          <a:prstGeom prst="rect">
            <a:avLst/>
          </a:prstGeom>
        </p:spPr>
        <p:txBody>
          <a:bodyPr wrap="none">
            <a:spAutoFit/>
          </a:bodyPr>
          <a:lstStyle/>
          <a:p>
            <a:r>
              <a:rPr lang="en-US" altLang="en-US" sz="2000" dirty="0">
                <a:sym typeface="Symbol" panose="05050102010706020507" pitchFamily="18" charset="2"/>
              </a:rPr>
              <a:t>Don’t worry about </a:t>
            </a:r>
            <a:r>
              <a:rPr lang="en-US" altLang="en-US" sz="2000" dirty="0" err="1">
                <a:sym typeface="Symbol" panose="05050102010706020507" pitchFamily="18" charset="2"/>
              </a:rPr>
              <a:t>colour</a:t>
            </a:r>
            <a:endParaRPr lang="en-US" altLang="en-US" sz="2000" dirty="0">
              <a:sym typeface="Symbol" panose="05050102010706020507" pitchFamily="18" charset="2"/>
            </a:endParaRPr>
          </a:p>
          <a:p>
            <a:r>
              <a:rPr lang="en-US" sz="2000" dirty="0">
                <a:sym typeface="Symbol" panose="05050102010706020507" pitchFamily="18" charset="2"/>
              </a:rPr>
              <a:t>  0.0=dark … 1.0=bright</a:t>
            </a:r>
            <a:endParaRPr lang="en-CA" sz="2000" dirty="0"/>
          </a:p>
        </p:txBody>
      </p:sp>
      <p:grpSp>
        <p:nvGrpSpPr>
          <p:cNvPr id="21524" name="Group 21523"/>
          <p:cNvGrpSpPr/>
          <p:nvPr/>
        </p:nvGrpSpPr>
        <p:grpSpPr>
          <a:xfrm>
            <a:off x="4977729" y="2101303"/>
            <a:ext cx="1411795" cy="968901"/>
            <a:chOff x="4977729" y="2101303"/>
            <a:chExt cx="1411795" cy="968901"/>
          </a:xfrm>
        </p:grpSpPr>
        <p:sp>
          <p:nvSpPr>
            <p:cNvPr id="21522" name="Freeform 21521"/>
            <p:cNvSpPr/>
            <p:nvPr/>
          </p:nvSpPr>
          <p:spPr>
            <a:xfrm>
              <a:off x="4977729" y="2101303"/>
              <a:ext cx="1072313" cy="968901"/>
            </a:xfrm>
            <a:custGeom>
              <a:avLst/>
              <a:gdLst>
                <a:gd name="connsiteX0" fmla="*/ 0 w 902397"/>
                <a:gd name="connsiteY0" fmla="*/ 0 h 1108180"/>
                <a:gd name="connsiteX1" fmla="*/ 902289 w 902397"/>
                <a:gd name="connsiteY1" fmla="*/ 599507 h 1108180"/>
                <a:gd name="connsiteX2" fmla="*/ 66612 w 902397"/>
                <a:gd name="connsiteY2" fmla="*/ 1108180 h 1108180"/>
                <a:gd name="connsiteX3" fmla="*/ 66612 w 902397"/>
                <a:gd name="connsiteY3" fmla="*/ 1108180 h 1108180"/>
                <a:gd name="connsiteX4" fmla="*/ 18167 w 902397"/>
                <a:gd name="connsiteY4" fmla="*/ 1083958 h 1108180"/>
                <a:gd name="connsiteX0" fmla="*/ 0 w 902397"/>
                <a:gd name="connsiteY0" fmla="*/ 0 h 1108180"/>
                <a:gd name="connsiteX1" fmla="*/ 902289 w 902397"/>
                <a:gd name="connsiteY1" fmla="*/ 599507 h 1108180"/>
                <a:gd name="connsiteX2" fmla="*/ 66612 w 902397"/>
                <a:gd name="connsiteY2" fmla="*/ 1108180 h 1108180"/>
                <a:gd name="connsiteX3" fmla="*/ 66612 w 902397"/>
                <a:gd name="connsiteY3" fmla="*/ 1108180 h 1108180"/>
                <a:gd name="connsiteX0" fmla="*/ 0 w 902397"/>
                <a:gd name="connsiteY0" fmla="*/ 0 h 1108180"/>
                <a:gd name="connsiteX1" fmla="*/ 902289 w 902397"/>
                <a:gd name="connsiteY1" fmla="*/ 599507 h 1108180"/>
                <a:gd name="connsiteX2" fmla="*/ 66612 w 902397"/>
                <a:gd name="connsiteY2" fmla="*/ 1108180 h 1108180"/>
                <a:gd name="connsiteX0" fmla="*/ 60556 w 963005"/>
                <a:gd name="connsiteY0" fmla="*/ 0 h 1011290"/>
                <a:gd name="connsiteX1" fmla="*/ 962845 w 963005"/>
                <a:gd name="connsiteY1" fmla="*/ 599507 h 1011290"/>
                <a:gd name="connsiteX2" fmla="*/ 0 w 963005"/>
                <a:gd name="connsiteY2" fmla="*/ 1011290 h 1011290"/>
                <a:gd name="connsiteX0" fmla="*/ 0 w 1072095"/>
                <a:gd name="connsiteY0" fmla="*/ 0 h 932567"/>
                <a:gd name="connsiteX1" fmla="*/ 1071846 w 1072095"/>
                <a:gd name="connsiteY1" fmla="*/ 520784 h 932567"/>
                <a:gd name="connsiteX2" fmla="*/ 109001 w 1072095"/>
                <a:gd name="connsiteY2" fmla="*/ 932567 h 932567"/>
                <a:gd name="connsiteX0" fmla="*/ 0 w 1072095"/>
                <a:gd name="connsiteY0" fmla="*/ 0 h 932567"/>
                <a:gd name="connsiteX1" fmla="*/ 1071846 w 1072095"/>
                <a:gd name="connsiteY1" fmla="*/ 520784 h 932567"/>
                <a:gd name="connsiteX2" fmla="*/ 109001 w 1072095"/>
                <a:gd name="connsiteY2" fmla="*/ 932567 h 932567"/>
                <a:gd name="connsiteX0" fmla="*/ 0 w 1072682"/>
                <a:gd name="connsiteY0" fmla="*/ 0 h 932567"/>
                <a:gd name="connsiteX1" fmla="*/ 1071846 w 1072682"/>
                <a:gd name="connsiteY1" fmla="*/ 520784 h 932567"/>
                <a:gd name="connsiteX2" fmla="*/ 109001 w 1072682"/>
                <a:gd name="connsiteY2" fmla="*/ 932567 h 932567"/>
                <a:gd name="connsiteX0" fmla="*/ 0 w 1071848"/>
                <a:gd name="connsiteY0" fmla="*/ 0 h 968901"/>
                <a:gd name="connsiteX1" fmla="*/ 1071846 w 1071848"/>
                <a:gd name="connsiteY1" fmla="*/ 520784 h 968901"/>
                <a:gd name="connsiteX2" fmla="*/ 12111 w 1071848"/>
                <a:gd name="connsiteY2" fmla="*/ 968901 h 968901"/>
                <a:gd name="connsiteX0" fmla="*/ 0 w 1072313"/>
                <a:gd name="connsiteY0" fmla="*/ 0 h 968901"/>
                <a:gd name="connsiteX1" fmla="*/ 1071846 w 1072313"/>
                <a:gd name="connsiteY1" fmla="*/ 520784 h 968901"/>
                <a:gd name="connsiteX2" fmla="*/ 12111 w 1072313"/>
                <a:gd name="connsiteY2" fmla="*/ 968901 h 968901"/>
              </a:gdLst>
              <a:ahLst/>
              <a:cxnLst>
                <a:cxn ang="0">
                  <a:pos x="connsiteX0" y="connsiteY0"/>
                </a:cxn>
                <a:cxn ang="0">
                  <a:pos x="connsiteX1" y="connsiteY1"/>
                </a:cxn>
                <a:cxn ang="0">
                  <a:pos x="connsiteX2" y="connsiteY2"/>
                </a:cxn>
              </a:cxnLst>
              <a:rect l="l" t="t" r="r" b="b"/>
              <a:pathLst>
                <a:path w="1072313" h="968901">
                  <a:moveTo>
                    <a:pt x="0" y="0"/>
                  </a:moveTo>
                  <a:cubicBezTo>
                    <a:pt x="590928" y="7569"/>
                    <a:pt x="1045606" y="159466"/>
                    <a:pt x="1071846" y="520784"/>
                  </a:cubicBezTo>
                  <a:cubicBezTo>
                    <a:pt x="1098086" y="882102"/>
                    <a:pt x="12111" y="968901"/>
                    <a:pt x="12111" y="968901"/>
                  </a:cubicBezTo>
                </a:path>
              </a:pathLst>
            </a:custGeom>
            <a:noFill/>
            <a:ln w="25400">
              <a:solidFill>
                <a:srgbClr val="FF0000"/>
              </a:solidFill>
              <a:headEnd type="arrow"/>
              <a:tailEnd type="arrow"/>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21523" name="Rectangle 21522"/>
            <p:cNvSpPr/>
            <p:nvPr/>
          </p:nvSpPr>
          <p:spPr>
            <a:xfrm>
              <a:off x="6007688" y="2225440"/>
              <a:ext cx="381836" cy="523220"/>
            </a:xfrm>
            <a:prstGeom prst="rect">
              <a:avLst/>
            </a:prstGeom>
          </p:spPr>
          <p:txBody>
            <a:bodyPr wrap="none">
              <a:spAutoFit/>
            </a:bodyPr>
            <a:lstStyle/>
            <a:p>
              <a:r>
                <a:rPr lang="en-US" altLang="en-US" dirty="0">
                  <a:sym typeface="Symbol" panose="05050102010706020507" pitchFamily="18" charset="2"/>
                </a:rPr>
                <a:t></a:t>
              </a:r>
              <a:endParaRPr lang="en-CA" dirty="0"/>
            </a:p>
          </p:txBody>
        </p:sp>
      </p:grpSp>
      <p:grpSp>
        <p:nvGrpSpPr>
          <p:cNvPr id="21528" name="Group 21527"/>
          <p:cNvGrpSpPr/>
          <p:nvPr/>
        </p:nvGrpSpPr>
        <p:grpSpPr>
          <a:xfrm>
            <a:off x="7010400" y="2232092"/>
            <a:ext cx="1295400" cy="523220"/>
            <a:chOff x="7010400" y="2232092"/>
            <a:chExt cx="1295400" cy="523220"/>
          </a:xfrm>
        </p:grpSpPr>
        <p:cxnSp>
          <p:nvCxnSpPr>
            <p:cNvPr id="21526" name="Straight Arrow Connector 21525"/>
            <p:cNvCxnSpPr/>
            <p:nvPr/>
          </p:nvCxnSpPr>
          <p:spPr bwMode="auto">
            <a:xfrm>
              <a:off x="7010400" y="2362200"/>
              <a:ext cx="1295400" cy="0"/>
            </a:xfrm>
            <a:prstGeom prst="straightConnector1">
              <a:avLst/>
            </a:prstGeom>
            <a:noFill/>
            <a:ln w="28575" cap="sq" cmpd="sng" algn="ctr">
              <a:solidFill>
                <a:schemeClr val="hlink"/>
              </a:solidFill>
              <a:prstDash val="solid"/>
              <a:round/>
              <a:headEnd type="arrow" w="med" len="med"/>
              <a:tailEnd type="arrow"/>
            </a:ln>
            <a:effectLst/>
          </p:spPr>
        </p:cxnSp>
        <p:sp>
          <p:nvSpPr>
            <p:cNvPr id="21527" name="Rectangle 21526"/>
            <p:cNvSpPr/>
            <p:nvPr/>
          </p:nvSpPr>
          <p:spPr>
            <a:xfrm>
              <a:off x="7467600" y="2232092"/>
              <a:ext cx="426720" cy="523220"/>
            </a:xfrm>
            <a:prstGeom prst="rect">
              <a:avLst/>
            </a:prstGeom>
          </p:spPr>
          <p:txBody>
            <a:bodyPr wrap="none">
              <a:spAutoFit/>
            </a:bodyPr>
            <a:lstStyle/>
            <a:p>
              <a:r>
                <a:rPr lang="en-US" altLang="en-US" i="1" dirty="0">
                  <a:sym typeface="Symbol" panose="05050102010706020507" pitchFamily="18" charset="2"/>
                </a:rPr>
                <a:t>+</a:t>
              </a:r>
              <a:endParaRPr lang="en-CA" dirty="0"/>
            </a:p>
          </p:txBody>
        </p:sp>
      </p:grpSp>
      <p:grpSp>
        <p:nvGrpSpPr>
          <p:cNvPr id="113" name="Group 112"/>
          <p:cNvGrpSpPr/>
          <p:nvPr/>
        </p:nvGrpSpPr>
        <p:grpSpPr>
          <a:xfrm>
            <a:off x="1371600" y="3916480"/>
            <a:ext cx="387055" cy="423936"/>
            <a:chOff x="5181600" y="2743200"/>
            <a:chExt cx="543876" cy="540000"/>
          </a:xfrm>
        </p:grpSpPr>
        <p:pic>
          <p:nvPicPr>
            <p:cNvPr id="114" name="Picture 2" descr="Pixel, square wallpaper"/>
            <p:cNvPicPr>
              <a:picLocks noChangeAspect="1" noChangeArrowheads="1"/>
            </p:cNvPicPr>
            <p:nvPr/>
          </p:nvPicPr>
          <p:blipFill rotWithShape="1">
            <a:blip r:embed="rId10">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115" name="Rectangle 114"/>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116" name="Rectangle 115"/>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21531" name="Group 21530"/>
          <p:cNvGrpSpPr/>
          <p:nvPr/>
        </p:nvGrpSpPr>
        <p:grpSpPr>
          <a:xfrm>
            <a:off x="3657600" y="3228945"/>
            <a:ext cx="849134" cy="823509"/>
            <a:chOff x="3636819" y="3202025"/>
            <a:chExt cx="849134" cy="823509"/>
          </a:xfrm>
        </p:grpSpPr>
        <p:sp>
          <p:nvSpPr>
            <p:cNvPr id="21529" name="Rectangle 21528"/>
            <p:cNvSpPr/>
            <p:nvPr/>
          </p:nvSpPr>
          <p:spPr>
            <a:xfrm>
              <a:off x="3636819" y="3202025"/>
              <a:ext cx="777777" cy="461665"/>
            </a:xfrm>
            <a:prstGeom prst="rect">
              <a:avLst/>
            </a:prstGeom>
          </p:spPr>
          <p:txBody>
            <a:bodyPr wrap="none">
              <a:spAutoFit/>
            </a:bodyPr>
            <a:lstStyle/>
            <a:p>
              <a:r>
                <a:rPr lang="en-US" altLang="en-US" sz="2400" i="1" dirty="0">
                  <a:solidFill>
                    <a:srgbClr val="66FF33"/>
                  </a:solidFill>
                  <a:sym typeface="Symbol" panose="05050102010706020507" pitchFamily="18" charset="2"/>
                </a:rPr>
                <a:t>w</a:t>
              </a:r>
              <a:r>
                <a:rPr lang="en-US" altLang="en-US" sz="2400" i="1" baseline="-25000" dirty="0">
                  <a:solidFill>
                    <a:srgbClr val="66FF33"/>
                  </a:solidFill>
                  <a:sym typeface="Symbol" panose="05050102010706020507" pitchFamily="18" charset="2"/>
                </a:rPr>
                <a:t>0</a:t>
              </a:r>
              <a:r>
                <a:rPr lang="en-US" altLang="en-US" sz="2400" i="1" dirty="0">
                  <a:sym typeface="Symbol" panose="05050102010706020507" pitchFamily="18" charset="2"/>
                </a:rPr>
                <a:t> +</a:t>
              </a:r>
              <a:endParaRPr lang="en-CA" sz="2400" dirty="0"/>
            </a:p>
          </p:txBody>
        </p:sp>
        <p:sp>
          <p:nvSpPr>
            <p:cNvPr id="21530" name="Rectangle 21529"/>
            <p:cNvSpPr/>
            <p:nvPr/>
          </p:nvSpPr>
          <p:spPr>
            <a:xfrm>
              <a:off x="3743442" y="3563869"/>
              <a:ext cx="742511" cy="461665"/>
            </a:xfrm>
            <a:prstGeom prst="rect">
              <a:avLst/>
            </a:prstGeom>
          </p:spPr>
          <p:txBody>
            <a:bodyPr wrap="none">
              <a:spAutoFit/>
            </a:bodyPr>
            <a:lstStyle/>
            <a:p>
              <a:r>
                <a:rPr lang="en-US" altLang="en-US" sz="2400" dirty="0">
                  <a:solidFill>
                    <a:srgbClr val="66FF33"/>
                  </a:solidFill>
                  <a:sym typeface="Symbol" panose="05050102010706020507" pitchFamily="18" charset="2"/>
                </a:rPr>
                <a:t>8  </a:t>
              </a:r>
              <a:r>
                <a:rPr lang="en-US" altLang="en-US" sz="2400" dirty="0">
                  <a:sym typeface="Symbol" panose="05050102010706020507" pitchFamily="18" charset="2"/>
                </a:rPr>
                <a:t>+ </a:t>
              </a:r>
              <a:endParaRPr lang="en-CA" sz="2400" dirty="0"/>
            </a:p>
          </p:txBody>
        </p:sp>
      </p:grpSp>
      <p:sp>
        <p:nvSpPr>
          <p:cNvPr id="21532" name="Rectangle 21531"/>
          <p:cNvSpPr/>
          <p:nvPr/>
        </p:nvSpPr>
        <p:spPr>
          <a:xfrm>
            <a:off x="3484419" y="3879273"/>
            <a:ext cx="973343" cy="461665"/>
          </a:xfrm>
          <a:prstGeom prst="rect">
            <a:avLst/>
          </a:prstGeom>
        </p:spPr>
        <p:txBody>
          <a:bodyPr wrap="none">
            <a:spAutoFit/>
          </a:bodyPr>
          <a:lstStyle/>
          <a:p>
            <a:r>
              <a:rPr lang="en-US" altLang="en-US" sz="2400" dirty="0">
                <a:solidFill>
                  <a:srgbClr val="FF7C80"/>
                </a:solidFill>
                <a:cs typeface="Times New Roman" panose="02020603050405020304" pitchFamily="18" charset="0"/>
                <a:sym typeface="Symbol" panose="05050102010706020507" pitchFamily="18" charset="2"/>
              </a:rPr>
              <a:t>= 18.2</a:t>
            </a:r>
          </a:p>
        </p:txBody>
      </p:sp>
    </p:spTree>
    <p:extLst>
      <p:ext uri="{BB962C8B-B14F-4D97-AF65-F5344CB8AC3E}">
        <p14:creationId xmlns:p14="http://schemas.microsoft.com/office/powerpoint/2010/main" val="4500791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5">
                                            <p:txEl>
                                              <p:pRg st="0" end="0"/>
                                            </p:txEl>
                                          </p:spTgt>
                                        </p:tgtEl>
                                        <p:attrNameLst>
                                          <p:attrName>style.visibility</p:attrName>
                                        </p:attrNameLst>
                                      </p:cBhvr>
                                      <p:to>
                                        <p:strVal val="visible"/>
                                      </p:to>
                                    </p:set>
                                    <p:anim calcmode="lin" valueType="num">
                                      <p:cBhvr additive="base">
                                        <p:cTn id="7" dur="500" fill="hold"/>
                                        <p:tgtEl>
                                          <p:spTgt spid="5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1519"/>
                                        </p:tgtEl>
                                        <p:attrNameLst>
                                          <p:attrName>style.visibility</p:attrName>
                                        </p:attrNameLst>
                                      </p:cBhvr>
                                      <p:to>
                                        <p:strVal val="visible"/>
                                      </p:to>
                                    </p:set>
                                    <p:anim calcmode="lin" valueType="num">
                                      <p:cBhvr additive="base">
                                        <p:cTn id="11" dur="500" fill="hold"/>
                                        <p:tgtEl>
                                          <p:spTgt spid="21519"/>
                                        </p:tgtEl>
                                        <p:attrNameLst>
                                          <p:attrName>ppt_x</p:attrName>
                                        </p:attrNameLst>
                                      </p:cBhvr>
                                      <p:tavLst>
                                        <p:tav tm="0">
                                          <p:val>
                                            <p:strVal val="0-#ppt_w/2"/>
                                          </p:val>
                                        </p:tav>
                                        <p:tav tm="100000">
                                          <p:val>
                                            <p:strVal val="#ppt_x"/>
                                          </p:val>
                                        </p:tav>
                                      </p:tavLst>
                                    </p:anim>
                                    <p:anim calcmode="lin" valueType="num">
                                      <p:cBhvr additive="base">
                                        <p:cTn id="12" dur="500" fill="hold"/>
                                        <p:tgtEl>
                                          <p:spTgt spid="21519"/>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12"/>
                                        </p:tgtEl>
                                        <p:attrNameLst>
                                          <p:attrName>style.visibility</p:attrName>
                                        </p:attrNameLst>
                                      </p:cBhvr>
                                      <p:to>
                                        <p:strVal val="visible"/>
                                      </p:to>
                                    </p:set>
                                    <p:anim calcmode="lin" valueType="num">
                                      <p:cBhvr additive="base">
                                        <p:cTn id="15" dur="500" fill="hold"/>
                                        <p:tgtEl>
                                          <p:spTgt spid="12"/>
                                        </p:tgtEl>
                                        <p:attrNameLst>
                                          <p:attrName>ppt_x</p:attrName>
                                        </p:attrNameLst>
                                      </p:cBhvr>
                                      <p:tavLst>
                                        <p:tav tm="0">
                                          <p:val>
                                            <p:strVal val="0-#ppt_w/2"/>
                                          </p:val>
                                        </p:tav>
                                        <p:tav tm="100000">
                                          <p:val>
                                            <p:strVal val="#ppt_x"/>
                                          </p:val>
                                        </p:tav>
                                      </p:tavLst>
                                    </p:anim>
                                    <p:anim calcmode="lin" valueType="num">
                                      <p:cBhvr additive="base">
                                        <p:cTn id="16"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55">
                                            <p:txEl>
                                              <p:pRg st="1" end="1"/>
                                            </p:txEl>
                                          </p:spTgt>
                                        </p:tgtEl>
                                        <p:attrNameLst>
                                          <p:attrName>style.visibility</p:attrName>
                                        </p:attrNameLst>
                                      </p:cBhvr>
                                      <p:to>
                                        <p:strVal val="visible"/>
                                      </p:to>
                                    </p:set>
                                    <p:anim calcmode="lin" valueType="num">
                                      <p:cBhvr additive="base">
                                        <p:cTn id="21" dur="500" fill="hold"/>
                                        <p:tgtEl>
                                          <p:spTgt spid="55">
                                            <p:txEl>
                                              <p:pRg st="1" end="1"/>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55">
                                            <p:txEl>
                                              <p:pRg st="1" end="1"/>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64"/>
                                        </p:tgtEl>
                                        <p:attrNameLst>
                                          <p:attrName>style.visibility</p:attrName>
                                        </p:attrNameLst>
                                      </p:cBhvr>
                                      <p:to>
                                        <p:strVal val="visible"/>
                                      </p:to>
                                    </p:set>
                                    <p:anim calcmode="lin" valueType="num">
                                      <p:cBhvr additive="base">
                                        <p:cTn id="25" dur="500" fill="hold"/>
                                        <p:tgtEl>
                                          <p:spTgt spid="64"/>
                                        </p:tgtEl>
                                        <p:attrNameLst>
                                          <p:attrName>ppt_x</p:attrName>
                                        </p:attrNameLst>
                                      </p:cBhvr>
                                      <p:tavLst>
                                        <p:tav tm="0">
                                          <p:val>
                                            <p:strVal val="0-#ppt_w/2"/>
                                          </p:val>
                                        </p:tav>
                                        <p:tav tm="100000">
                                          <p:val>
                                            <p:strVal val="#ppt_x"/>
                                          </p:val>
                                        </p:tav>
                                      </p:tavLst>
                                    </p:anim>
                                    <p:anim calcmode="lin" valueType="num">
                                      <p:cBhvr additive="base">
                                        <p:cTn id="26" dur="500" fill="hold"/>
                                        <p:tgtEl>
                                          <p:spTgt spid="6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71"/>
                                        </p:tgtEl>
                                        <p:attrNameLst>
                                          <p:attrName>style.visibility</p:attrName>
                                        </p:attrNameLst>
                                      </p:cBhvr>
                                      <p:to>
                                        <p:strVal val="visible"/>
                                      </p:to>
                                    </p:set>
                                    <p:anim calcmode="lin" valueType="num">
                                      <p:cBhvr additive="base">
                                        <p:cTn id="31" dur="500" fill="hold"/>
                                        <p:tgtEl>
                                          <p:spTgt spid="71"/>
                                        </p:tgtEl>
                                        <p:attrNameLst>
                                          <p:attrName>ppt_x</p:attrName>
                                        </p:attrNameLst>
                                      </p:cBhvr>
                                      <p:tavLst>
                                        <p:tav tm="0">
                                          <p:val>
                                            <p:strVal val="0-#ppt_w/2"/>
                                          </p:val>
                                        </p:tav>
                                        <p:tav tm="100000">
                                          <p:val>
                                            <p:strVal val="#ppt_x"/>
                                          </p:val>
                                        </p:tav>
                                      </p:tavLst>
                                    </p:anim>
                                    <p:anim calcmode="lin" valueType="num">
                                      <p:cBhvr additive="base">
                                        <p:cTn id="32"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55">
                                            <p:txEl>
                                              <p:pRg st="2" end="2"/>
                                            </p:txEl>
                                          </p:spTgt>
                                        </p:tgtEl>
                                        <p:attrNameLst>
                                          <p:attrName>style.visibility</p:attrName>
                                        </p:attrNameLst>
                                      </p:cBhvr>
                                      <p:to>
                                        <p:strVal val="visible"/>
                                      </p:to>
                                    </p:set>
                                    <p:anim calcmode="lin" valueType="num">
                                      <p:cBhvr additive="base">
                                        <p:cTn id="37" dur="500" fill="hold"/>
                                        <p:tgtEl>
                                          <p:spTgt spid="55">
                                            <p:txEl>
                                              <p:pRg st="2" end="2"/>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55">
                                            <p:txEl>
                                              <p:pRg st="2" end="2"/>
                                            </p:txEl>
                                          </p:spTgt>
                                        </p:tgtEl>
                                        <p:attrNameLst>
                                          <p:attrName>ppt_y</p:attrName>
                                        </p:attrNameLst>
                                      </p:cBhvr>
                                      <p:tavLst>
                                        <p:tav tm="0">
                                          <p:val>
                                            <p:strVal val="#ppt_y"/>
                                          </p:val>
                                        </p:tav>
                                        <p:tav tm="100000">
                                          <p:val>
                                            <p:strVal val="#ppt_y"/>
                                          </p:val>
                                        </p:tav>
                                      </p:tavLst>
                                    </p:anim>
                                  </p:childTnLst>
                                </p:cTn>
                              </p:par>
                              <p:par>
                                <p:cTn id="39" presetID="2" presetClass="entr" presetSubtype="8" fill="hold" nodeType="with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500" fill="hold"/>
                                        <p:tgtEl>
                                          <p:spTgt spid="67"/>
                                        </p:tgtEl>
                                        <p:attrNameLst>
                                          <p:attrName>ppt_x</p:attrName>
                                        </p:attrNameLst>
                                      </p:cBhvr>
                                      <p:tavLst>
                                        <p:tav tm="0">
                                          <p:val>
                                            <p:strVal val="0-#ppt_w/2"/>
                                          </p:val>
                                        </p:tav>
                                        <p:tav tm="100000">
                                          <p:val>
                                            <p:strVal val="#ppt_x"/>
                                          </p:val>
                                        </p:tav>
                                      </p:tavLst>
                                    </p:anim>
                                    <p:anim calcmode="lin" valueType="num">
                                      <p:cBhvr additive="base">
                                        <p:cTn id="42" dur="500" fill="hold"/>
                                        <p:tgtEl>
                                          <p:spTgt spid="67"/>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6"/>
                                        </p:tgtEl>
                                        <p:attrNameLst>
                                          <p:attrName>style.visibility</p:attrName>
                                        </p:attrNameLst>
                                      </p:cBhvr>
                                      <p:to>
                                        <p:strVal val="visible"/>
                                      </p:to>
                                    </p:set>
                                    <p:anim calcmode="lin" valueType="num">
                                      <p:cBhvr additive="base">
                                        <p:cTn id="47" dur="500" fill="hold"/>
                                        <p:tgtEl>
                                          <p:spTgt spid="6"/>
                                        </p:tgtEl>
                                        <p:attrNameLst>
                                          <p:attrName>ppt_x</p:attrName>
                                        </p:attrNameLst>
                                      </p:cBhvr>
                                      <p:tavLst>
                                        <p:tav tm="0">
                                          <p:val>
                                            <p:strVal val="0-#ppt_w/2"/>
                                          </p:val>
                                        </p:tav>
                                        <p:tav tm="100000">
                                          <p:val>
                                            <p:strVal val="#ppt_x"/>
                                          </p:val>
                                        </p:tav>
                                      </p:tavLst>
                                    </p:anim>
                                    <p:anim calcmode="lin" valueType="num">
                                      <p:cBhvr additive="base">
                                        <p:cTn id="48" dur="500" fill="hold"/>
                                        <p:tgtEl>
                                          <p:spTgt spid="6"/>
                                        </p:tgtEl>
                                        <p:attrNameLst>
                                          <p:attrName>ppt_y</p:attrName>
                                        </p:attrNameLst>
                                      </p:cBhvr>
                                      <p:tavLst>
                                        <p:tav tm="0">
                                          <p:val>
                                            <p:strVal val="#ppt_y"/>
                                          </p:val>
                                        </p:tav>
                                        <p:tav tm="100000">
                                          <p:val>
                                            <p:strVal val="#ppt_y"/>
                                          </p:val>
                                        </p:tav>
                                      </p:tavLst>
                                    </p:anim>
                                  </p:childTnLst>
                                </p:cTn>
                              </p:par>
                              <p:par>
                                <p:cTn id="49" presetID="2" presetClass="entr" presetSubtype="8" fill="hold" nodeType="withEffect">
                                  <p:stCondLst>
                                    <p:cond delay="0"/>
                                  </p:stCondLst>
                                  <p:childTnLst>
                                    <p:set>
                                      <p:cBhvr>
                                        <p:cTn id="50" dur="1" fill="hold">
                                          <p:stCondLst>
                                            <p:cond delay="0"/>
                                          </p:stCondLst>
                                        </p:cTn>
                                        <p:tgtEl>
                                          <p:spTgt spid="113"/>
                                        </p:tgtEl>
                                        <p:attrNameLst>
                                          <p:attrName>style.visibility</p:attrName>
                                        </p:attrNameLst>
                                      </p:cBhvr>
                                      <p:to>
                                        <p:strVal val="visible"/>
                                      </p:to>
                                    </p:set>
                                    <p:anim calcmode="lin" valueType="num">
                                      <p:cBhvr additive="base">
                                        <p:cTn id="51" dur="500" fill="hold"/>
                                        <p:tgtEl>
                                          <p:spTgt spid="113"/>
                                        </p:tgtEl>
                                        <p:attrNameLst>
                                          <p:attrName>ppt_x</p:attrName>
                                        </p:attrNameLst>
                                      </p:cBhvr>
                                      <p:tavLst>
                                        <p:tav tm="0">
                                          <p:val>
                                            <p:strVal val="0-#ppt_w/2"/>
                                          </p:val>
                                        </p:tav>
                                        <p:tav tm="100000">
                                          <p:val>
                                            <p:strVal val="#ppt_x"/>
                                          </p:val>
                                        </p:tav>
                                      </p:tavLst>
                                    </p:anim>
                                    <p:anim calcmode="lin" valueType="num">
                                      <p:cBhvr additive="base">
                                        <p:cTn id="52" dur="500" fill="hold"/>
                                        <p:tgtEl>
                                          <p:spTgt spid="113"/>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1521"/>
                                        </p:tgtEl>
                                        <p:attrNameLst>
                                          <p:attrName>style.visibility</p:attrName>
                                        </p:attrNameLst>
                                      </p:cBhvr>
                                      <p:to>
                                        <p:strVal val="visible"/>
                                      </p:to>
                                    </p:set>
                                    <p:anim calcmode="lin" valueType="num">
                                      <p:cBhvr additive="base">
                                        <p:cTn id="57" dur="500" fill="hold"/>
                                        <p:tgtEl>
                                          <p:spTgt spid="21521"/>
                                        </p:tgtEl>
                                        <p:attrNameLst>
                                          <p:attrName>ppt_x</p:attrName>
                                        </p:attrNameLst>
                                      </p:cBhvr>
                                      <p:tavLst>
                                        <p:tav tm="0">
                                          <p:val>
                                            <p:strVal val="0-#ppt_w/2"/>
                                          </p:val>
                                        </p:tav>
                                        <p:tav tm="100000">
                                          <p:val>
                                            <p:strVal val="#ppt_x"/>
                                          </p:val>
                                        </p:tav>
                                      </p:tavLst>
                                    </p:anim>
                                    <p:anim calcmode="lin" valueType="num">
                                      <p:cBhvr additive="base">
                                        <p:cTn id="58" dur="500" fill="hold"/>
                                        <p:tgtEl>
                                          <p:spTgt spid="21521"/>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55">
                                            <p:txEl>
                                              <p:pRg st="3" end="3"/>
                                            </p:txEl>
                                          </p:spTgt>
                                        </p:tgtEl>
                                        <p:attrNameLst>
                                          <p:attrName>style.visibility</p:attrName>
                                        </p:attrNameLst>
                                      </p:cBhvr>
                                      <p:to>
                                        <p:strVal val="visible"/>
                                      </p:to>
                                    </p:set>
                                    <p:anim calcmode="lin" valueType="num">
                                      <p:cBhvr additive="base">
                                        <p:cTn id="63" dur="500" fill="hold"/>
                                        <p:tgtEl>
                                          <p:spTgt spid="55">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5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nodeType="clickEffect">
                                  <p:stCondLst>
                                    <p:cond delay="0"/>
                                  </p:stCondLst>
                                  <p:childTnLst>
                                    <p:set>
                                      <p:cBhvr>
                                        <p:cTn id="68" dur="1" fill="hold">
                                          <p:stCondLst>
                                            <p:cond delay="0"/>
                                          </p:stCondLst>
                                        </p:cTn>
                                        <p:tgtEl>
                                          <p:spTgt spid="21513"/>
                                        </p:tgtEl>
                                        <p:attrNameLst>
                                          <p:attrName>style.visibility</p:attrName>
                                        </p:attrNameLst>
                                      </p:cBhvr>
                                      <p:to>
                                        <p:strVal val="visible"/>
                                      </p:to>
                                    </p:set>
                                    <p:anim calcmode="lin" valueType="num">
                                      <p:cBhvr additive="base">
                                        <p:cTn id="69" dur="500" fill="hold"/>
                                        <p:tgtEl>
                                          <p:spTgt spid="21513"/>
                                        </p:tgtEl>
                                        <p:attrNameLst>
                                          <p:attrName>ppt_x</p:attrName>
                                        </p:attrNameLst>
                                      </p:cBhvr>
                                      <p:tavLst>
                                        <p:tav tm="0">
                                          <p:val>
                                            <p:strVal val="0-#ppt_w/2"/>
                                          </p:val>
                                        </p:tav>
                                        <p:tav tm="100000">
                                          <p:val>
                                            <p:strVal val="#ppt_x"/>
                                          </p:val>
                                        </p:tav>
                                      </p:tavLst>
                                    </p:anim>
                                    <p:anim calcmode="lin" valueType="num">
                                      <p:cBhvr additive="base">
                                        <p:cTn id="70" dur="500" fill="hold"/>
                                        <p:tgtEl>
                                          <p:spTgt spid="21513"/>
                                        </p:tgtEl>
                                        <p:attrNameLst>
                                          <p:attrName>ppt_y</p:attrName>
                                        </p:attrNameLst>
                                      </p:cBhvr>
                                      <p:tavLst>
                                        <p:tav tm="0">
                                          <p:val>
                                            <p:strVal val="#ppt_y"/>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2" presetClass="entr" presetSubtype="8" fill="hold" nodeType="clickEffect">
                                  <p:stCondLst>
                                    <p:cond delay="0"/>
                                  </p:stCondLst>
                                  <p:childTnLst>
                                    <p:set>
                                      <p:cBhvr>
                                        <p:cTn id="74" dur="1" fill="hold">
                                          <p:stCondLst>
                                            <p:cond delay="0"/>
                                          </p:stCondLst>
                                        </p:cTn>
                                        <p:tgtEl>
                                          <p:spTgt spid="55">
                                            <p:txEl>
                                              <p:pRg st="4" end="4"/>
                                            </p:txEl>
                                          </p:spTgt>
                                        </p:tgtEl>
                                        <p:attrNameLst>
                                          <p:attrName>style.visibility</p:attrName>
                                        </p:attrNameLst>
                                      </p:cBhvr>
                                      <p:to>
                                        <p:strVal val="visible"/>
                                      </p:to>
                                    </p:set>
                                    <p:anim calcmode="lin" valueType="num">
                                      <p:cBhvr additive="base">
                                        <p:cTn id="75" dur="500" fill="hold"/>
                                        <p:tgtEl>
                                          <p:spTgt spid="55">
                                            <p:txEl>
                                              <p:pRg st="4" end="4"/>
                                            </p:txEl>
                                          </p:spTgt>
                                        </p:tgtEl>
                                        <p:attrNameLst>
                                          <p:attrName>ppt_x</p:attrName>
                                        </p:attrNameLst>
                                      </p:cBhvr>
                                      <p:tavLst>
                                        <p:tav tm="0">
                                          <p:val>
                                            <p:strVal val="0-#ppt_w/2"/>
                                          </p:val>
                                        </p:tav>
                                        <p:tav tm="100000">
                                          <p:val>
                                            <p:strVal val="#ppt_x"/>
                                          </p:val>
                                        </p:tav>
                                      </p:tavLst>
                                    </p:anim>
                                    <p:anim calcmode="lin" valueType="num">
                                      <p:cBhvr additive="base">
                                        <p:cTn id="76" dur="500" fill="hold"/>
                                        <p:tgtEl>
                                          <p:spTgt spid="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nodeType="clickEffect">
                                  <p:stCondLst>
                                    <p:cond delay="0"/>
                                  </p:stCondLst>
                                  <p:childTnLst>
                                    <p:set>
                                      <p:cBhvr>
                                        <p:cTn id="80" dur="1" fill="hold">
                                          <p:stCondLst>
                                            <p:cond delay="0"/>
                                          </p:stCondLst>
                                        </p:cTn>
                                        <p:tgtEl>
                                          <p:spTgt spid="21512"/>
                                        </p:tgtEl>
                                        <p:attrNameLst>
                                          <p:attrName>style.visibility</p:attrName>
                                        </p:attrNameLst>
                                      </p:cBhvr>
                                      <p:to>
                                        <p:strVal val="visible"/>
                                      </p:to>
                                    </p:set>
                                    <p:anim calcmode="lin" valueType="num">
                                      <p:cBhvr additive="base">
                                        <p:cTn id="81" dur="500" fill="hold"/>
                                        <p:tgtEl>
                                          <p:spTgt spid="21512"/>
                                        </p:tgtEl>
                                        <p:attrNameLst>
                                          <p:attrName>ppt_x</p:attrName>
                                        </p:attrNameLst>
                                      </p:cBhvr>
                                      <p:tavLst>
                                        <p:tav tm="0">
                                          <p:val>
                                            <p:strVal val="0-#ppt_w/2"/>
                                          </p:val>
                                        </p:tav>
                                        <p:tav tm="100000">
                                          <p:val>
                                            <p:strVal val="#ppt_x"/>
                                          </p:val>
                                        </p:tav>
                                      </p:tavLst>
                                    </p:anim>
                                    <p:anim calcmode="lin" valueType="num">
                                      <p:cBhvr additive="base">
                                        <p:cTn id="82" dur="500" fill="hold"/>
                                        <p:tgtEl>
                                          <p:spTgt spid="21512"/>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nodeType="clickEffect">
                                  <p:stCondLst>
                                    <p:cond delay="0"/>
                                  </p:stCondLst>
                                  <p:childTnLst>
                                    <p:set>
                                      <p:cBhvr>
                                        <p:cTn id="86" dur="1" fill="hold">
                                          <p:stCondLst>
                                            <p:cond delay="0"/>
                                          </p:stCondLst>
                                        </p:cTn>
                                        <p:tgtEl>
                                          <p:spTgt spid="55">
                                            <p:txEl>
                                              <p:pRg st="5" end="5"/>
                                            </p:txEl>
                                          </p:spTgt>
                                        </p:tgtEl>
                                        <p:attrNameLst>
                                          <p:attrName>style.visibility</p:attrName>
                                        </p:attrNameLst>
                                      </p:cBhvr>
                                      <p:to>
                                        <p:strVal val="visible"/>
                                      </p:to>
                                    </p:set>
                                    <p:anim calcmode="lin" valueType="num">
                                      <p:cBhvr additive="base">
                                        <p:cTn id="87" dur="500" fill="hold"/>
                                        <p:tgtEl>
                                          <p:spTgt spid="55">
                                            <p:txEl>
                                              <p:pRg st="5" end="5"/>
                                            </p:txEl>
                                          </p:spTgt>
                                        </p:tgtEl>
                                        <p:attrNameLst>
                                          <p:attrName>ppt_x</p:attrName>
                                        </p:attrNameLst>
                                      </p:cBhvr>
                                      <p:tavLst>
                                        <p:tav tm="0">
                                          <p:val>
                                            <p:strVal val="0-#ppt_w/2"/>
                                          </p:val>
                                        </p:tav>
                                        <p:tav tm="100000">
                                          <p:val>
                                            <p:strVal val="#ppt_x"/>
                                          </p:val>
                                        </p:tav>
                                      </p:tavLst>
                                    </p:anim>
                                    <p:anim calcmode="lin" valueType="num">
                                      <p:cBhvr additive="base">
                                        <p:cTn id="88" dur="500" fill="hold"/>
                                        <p:tgtEl>
                                          <p:spTgt spid="5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nodeType="clickEffect">
                                  <p:stCondLst>
                                    <p:cond delay="0"/>
                                  </p:stCondLst>
                                  <p:childTnLst>
                                    <p:set>
                                      <p:cBhvr>
                                        <p:cTn id="92" dur="1" fill="hold">
                                          <p:stCondLst>
                                            <p:cond delay="0"/>
                                          </p:stCondLst>
                                        </p:cTn>
                                        <p:tgtEl>
                                          <p:spTgt spid="55">
                                            <p:txEl>
                                              <p:pRg st="6" end="6"/>
                                            </p:txEl>
                                          </p:spTgt>
                                        </p:tgtEl>
                                        <p:attrNameLst>
                                          <p:attrName>style.visibility</p:attrName>
                                        </p:attrNameLst>
                                      </p:cBhvr>
                                      <p:to>
                                        <p:strVal val="visible"/>
                                      </p:to>
                                    </p:set>
                                    <p:anim calcmode="lin" valueType="num">
                                      <p:cBhvr additive="base">
                                        <p:cTn id="93" dur="500" fill="hold"/>
                                        <p:tgtEl>
                                          <p:spTgt spid="55">
                                            <p:txEl>
                                              <p:pRg st="6" end="6"/>
                                            </p:txEl>
                                          </p:spTgt>
                                        </p:tgtEl>
                                        <p:attrNameLst>
                                          <p:attrName>ppt_x</p:attrName>
                                        </p:attrNameLst>
                                      </p:cBhvr>
                                      <p:tavLst>
                                        <p:tav tm="0">
                                          <p:val>
                                            <p:strVal val="0-#ppt_w/2"/>
                                          </p:val>
                                        </p:tav>
                                        <p:tav tm="100000">
                                          <p:val>
                                            <p:strVal val="#ppt_x"/>
                                          </p:val>
                                        </p:tav>
                                      </p:tavLst>
                                    </p:anim>
                                    <p:anim calcmode="lin" valueType="num">
                                      <p:cBhvr additive="base">
                                        <p:cTn id="94" dur="500" fill="hold"/>
                                        <p:tgtEl>
                                          <p:spTgt spid="55">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95" fill="hold">
                      <p:stCondLst>
                        <p:cond delay="indefinite"/>
                      </p:stCondLst>
                      <p:childTnLst>
                        <p:par>
                          <p:cTn id="96" fill="hold">
                            <p:stCondLst>
                              <p:cond delay="0"/>
                            </p:stCondLst>
                            <p:childTnLst>
                              <p:par>
                                <p:cTn id="97" presetID="2" presetClass="entr" presetSubtype="8" fill="hold" nodeType="clickEffect">
                                  <p:stCondLst>
                                    <p:cond delay="0"/>
                                  </p:stCondLst>
                                  <p:childTnLst>
                                    <p:set>
                                      <p:cBhvr>
                                        <p:cTn id="98" dur="1" fill="hold">
                                          <p:stCondLst>
                                            <p:cond delay="0"/>
                                          </p:stCondLst>
                                        </p:cTn>
                                        <p:tgtEl>
                                          <p:spTgt spid="21514"/>
                                        </p:tgtEl>
                                        <p:attrNameLst>
                                          <p:attrName>style.visibility</p:attrName>
                                        </p:attrNameLst>
                                      </p:cBhvr>
                                      <p:to>
                                        <p:strVal val="visible"/>
                                      </p:to>
                                    </p:set>
                                    <p:anim calcmode="lin" valueType="num">
                                      <p:cBhvr additive="base">
                                        <p:cTn id="99" dur="500" fill="hold"/>
                                        <p:tgtEl>
                                          <p:spTgt spid="21514"/>
                                        </p:tgtEl>
                                        <p:attrNameLst>
                                          <p:attrName>ppt_x</p:attrName>
                                        </p:attrNameLst>
                                      </p:cBhvr>
                                      <p:tavLst>
                                        <p:tav tm="0">
                                          <p:val>
                                            <p:strVal val="0-#ppt_w/2"/>
                                          </p:val>
                                        </p:tav>
                                        <p:tav tm="100000">
                                          <p:val>
                                            <p:strVal val="#ppt_x"/>
                                          </p:val>
                                        </p:tav>
                                      </p:tavLst>
                                    </p:anim>
                                    <p:anim calcmode="lin" valueType="num">
                                      <p:cBhvr additive="base">
                                        <p:cTn id="100" dur="500" fill="hold"/>
                                        <p:tgtEl>
                                          <p:spTgt spid="21514"/>
                                        </p:tgtEl>
                                        <p:attrNameLst>
                                          <p:attrName>ppt_y</p:attrName>
                                        </p:attrNameLst>
                                      </p:cBhvr>
                                      <p:tavLst>
                                        <p:tav tm="0">
                                          <p:val>
                                            <p:strVal val="#ppt_y"/>
                                          </p:val>
                                        </p:tav>
                                        <p:tav tm="100000">
                                          <p:val>
                                            <p:strVal val="#ppt_y"/>
                                          </p:val>
                                        </p:tav>
                                      </p:tavLst>
                                    </p:anim>
                                  </p:childTnLst>
                                </p:cTn>
                              </p:par>
                            </p:childTnLst>
                          </p:cTn>
                        </p:par>
                      </p:childTnLst>
                    </p:cTn>
                  </p:par>
                  <p:par>
                    <p:cTn id="101" fill="hold">
                      <p:stCondLst>
                        <p:cond delay="indefinite"/>
                      </p:stCondLst>
                      <p:childTnLst>
                        <p:par>
                          <p:cTn id="102" fill="hold">
                            <p:stCondLst>
                              <p:cond delay="0"/>
                            </p:stCondLst>
                            <p:childTnLst>
                              <p:par>
                                <p:cTn id="103" presetID="2" presetClass="entr" presetSubtype="8" fill="hold" nodeType="clickEffect">
                                  <p:stCondLst>
                                    <p:cond delay="0"/>
                                  </p:stCondLst>
                                  <p:childTnLst>
                                    <p:set>
                                      <p:cBhvr>
                                        <p:cTn id="104" dur="1" fill="hold">
                                          <p:stCondLst>
                                            <p:cond delay="0"/>
                                          </p:stCondLst>
                                        </p:cTn>
                                        <p:tgtEl>
                                          <p:spTgt spid="21524"/>
                                        </p:tgtEl>
                                        <p:attrNameLst>
                                          <p:attrName>style.visibility</p:attrName>
                                        </p:attrNameLst>
                                      </p:cBhvr>
                                      <p:to>
                                        <p:strVal val="visible"/>
                                      </p:to>
                                    </p:set>
                                    <p:anim calcmode="lin" valueType="num">
                                      <p:cBhvr additive="base">
                                        <p:cTn id="105" dur="500" fill="hold"/>
                                        <p:tgtEl>
                                          <p:spTgt spid="21524"/>
                                        </p:tgtEl>
                                        <p:attrNameLst>
                                          <p:attrName>ppt_x</p:attrName>
                                        </p:attrNameLst>
                                      </p:cBhvr>
                                      <p:tavLst>
                                        <p:tav tm="0">
                                          <p:val>
                                            <p:strVal val="0-#ppt_w/2"/>
                                          </p:val>
                                        </p:tav>
                                        <p:tav tm="100000">
                                          <p:val>
                                            <p:strVal val="#ppt_x"/>
                                          </p:val>
                                        </p:tav>
                                      </p:tavLst>
                                    </p:anim>
                                    <p:anim calcmode="lin" valueType="num">
                                      <p:cBhvr additive="base">
                                        <p:cTn id="106" dur="500" fill="hold"/>
                                        <p:tgtEl>
                                          <p:spTgt spid="21524"/>
                                        </p:tgtEl>
                                        <p:attrNameLst>
                                          <p:attrName>ppt_y</p:attrName>
                                        </p:attrNameLst>
                                      </p:cBhvr>
                                      <p:tavLst>
                                        <p:tav tm="0">
                                          <p:val>
                                            <p:strVal val="#ppt_y"/>
                                          </p:val>
                                        </p:tav>
                                        <p:tav tm="100000">
                                          <p:val>
                                            <p:strVal val="#ppt_y"/>
                                          </p:val>
                                        </p:tav>
                                      </p:tavLst>
                                    </p:anim>
                                  </p:childTnLst>
                                </p:cTn>
                              </p:par>
                            </p:childTnLst>
                          </p:cTn>
                        </p:par>
                      </p:childTnLst>
                    </p:cTn>
                  </p:par>
                  <p:par>
                    <p:cTn id="107" fill="hold">
                      <p:stCondLst>
                        <p:cond delay="indefinite"/>
                      </p:stCondLst>
                      <p:childTnLst>
                        <p:par>
                          <p:cTn id="108" fill="hold">
                            <p:stCondLst>
                              <p:cond delay="0"/>
                            </p:stCondLst>
                            <p:childTnLst>
                              <p:par>
                                <p:cTn id="109" presetID="2" presetClass="entr" presetSubtype="8" fill="hold" nodeType="clickEffect">
                                  <p:stCondLst>
                                    <p:cond delay="0"/>
                                  </p:stCondLst>
                                  <p:childTnLst>
                                    <p:set>
                                      <p:cBhvr>
                                        <p:cTn id="110" dur="1" fill="hold">
                                          <p:stCondLst>
                                            <p:cond delay="0"/>
                                          </p:stCondLst>
                                        </p:cTn>
                                        <p:tgtEl>
                                          <p:spTgt spid="21528"/>
                                        </p:tgtEl>
                                        <p:attrNameLst>
                                          <p:attrName>style.visibility</p:attrName>
                                        </p:attrNameLst>
                                      </p:cBhvr>
                                      <p:to>
                                        <p:strVal val="visible"/>
                                      </p:to>
                                    </p:set>
                                    <p:anim calcmode="lin" valueType="num">
                                      <p:cBhvr additive="base">
                                        <p:cTn id="111" dur="500" fill="hold"/>
                                        <p:tgtEl>
                                          <p:spTgt spid="21528"/>
                                        </p:tgtEl>
                                        <p:attrNameLst>
                                          <p:attrName>ppt_x</p:attrName>
                                        </p:attrNameLst>
                                      </p:cBhvr>
                                      <p:tavLst>
                                        <p:tav tm="0">
                                          <p:val>
                                            <p:strVal val="0-#ppt_w/2"/>
                                          </p:val>
                                        </p:tav>
                                        <p:tav tm="100000">
                                          <p:val>
                                            <p:strVal val="#ppt_x"/>
                                          </p:val>
                                        </p:tav>
                                      </p:tavLst>
                                    </p:anim>
                                    <p:anim calcmode="lin" valueType="num">
                                      <p:cBhvr additive="base">
                                        <p:cTn id="112" dur="500" fill="hold"/>
                                        <p:tgtEl>
                                          <p:spTgt spid="21528"/>
                                        </p:tgtEl>
                                        <p:attrNameLst>
                                          <p:attrName>ppt_y</p:attrName>
                                        </p:attrNameLst>
                                      </p:cBhvr>
                                      <p:tavLst>
                                        <p:tav tm="0">
                                          <p:val>
                                            <p:strVal val="#ppt_y"/>
                                          </p:val>
                                        </p:tav>
                                        <p:tav tm="100000">
                                          <p:val>
                                            <p:strVal val="#ppt_y"/>
                                          </p:val>
                                        </p:tav>
                                      </p:tavLst>
                                    </p:anim>
                                  </p:childTnLst>
                                </p:cTn>
                              </p:par>
                            </p:childTnLst>
                          </p:cTn>
                        </p:par>
                      </p:childTnLst>
                    </p:cTn>
                  </p:par>
                  <p:par>
                    <p:cTn id="113" fill="hold">
                      <p:stCondLst>
                        <p:cond delay="indefinite"/>
                      </p:stCondLst>
                      <p:childTnLst>
                        <p:par>
                          <p:cTn id="114" fill="hold">
                            <p:stCondLst>
                              <p:cond delay="0"/>
                            </p:stCondLst>
                            <p:childTnLst>
                              <p:par>
                                <p:cTn id="115" presetID="2" presetClass="entr" presetSubtype="8" fill="hold" nodeType="clickEffect">
                                  <p:stCondLst>
                                    <p:cond delay="0"/>
                                  </p:stCondLst>
                                  <p:childTnLst>
                                    <p:set>
                                      <p:cBhvr>
                                        <p:cTn id="116" dur="1" fill="hold">
                                          <p:stCondLst>
                                            <p:cond delay="0"/>
                                          </p:stCondLst>
                                        </p:cTn>
                                        <p:tgtEl>
                                          <p:spTgt spid="55">
                                            <p:txEl>
                                              <p:pRg st="7" end="7"/>
                                            </p:txEl>
                                          </p:spTgt>
                                        </p:tgtEl>
                                        <p:attrNameLst>
                                          <p:attrName>style.visibility</p:attrName>
                                        </p:attrNameLst>
                                      </p:cBhvr>
                                      <p:to>
                                        <p:strVal val="visible"/>
                                      </p:to>
                                    </p:set>
                                    <p:anim calcmode="lin" valueType="num">
                                      <p:cBhvr additive="base">
                                        <p:cTn id="117" dur="500" fill="hold"/>
                                        <p:tgtEl>
                                          <p:spTgt spid="55">
                                            <p:txEl>
                                              <p:pRg st="7" end="7"/>
                                            </p:txEl>
                                          </p:spTgt>
                                        </p:tgtEl>
                                        <p:attrNameLst>
                                          <p:attrName>ppt_x</p:attrName>
                                        </p:attrNameLst>
                                      </p:cBhvr>
                                      <p:tavLst>
                                        <p:tav tm="0">
                                          <p:val>
                                            <p:strVal val="0-#ppt_w/2"/>
                                          </p:val>
                                        </p:tav>
                                        <p:tav tm="100000">
                                          <p:val>
                                            <p:strVal val="#ppt_x"/>
                                          </p:val>
                                        </p:tav>
                                      </p:tavLst>
                                    </p:anim>
                                    <p:anim calcmode="lin" valueType="num">
                                      <p:cBhvr additive="base">
                                        <p:cTn id="118" dur="500" fill="hold"/>
                                        <p:tgtEl>
                                          <p:spTgt spid="55">
                                            <p:txEl>
                                              <p:pRg st="7" end="7"/>
                                            </p:txEl>
                                          </p:spTgt>
                                        </p:tgtEl>
                                        <p:attrNameLst>
                                          <p:attrName>ppt_y</p:attrName>
                                        </p:attrNameLst>
                                      </p:cBhvr>
                                      <p:tavLst>
                                        <p:tav tm="0">
                                          <p:val>
                                            <p:strVal val="#ppt_y"/>
                                          </p:val>
                                        </p:tav>
                                        <p:tav tm="100000">
                                          <p:val>
                                            <p:strVal val="#ppt_y"/>
                                          </p:val>
                                        </p:tav>
                                      </p:tavLst>
                                    </p:anim>
                                  </p:childTnLst>
                                </p:cTn>
                              </p:par>
                              <p:par>
                                <p:cTn id="119" presetID="2" presetClass="entr" presetSubtype="8" fill="hold" nodeType="withEffect">
                                  <p:stCondLst>
                                    <p:cond delay="0"/>
                                  </p:stCondLst>
                                  <p:childTnLst>
                                    <p:set>
                                      <p:cBhvr>
                                        <p:cTn id="120" dur="1" fill="hold">
                                          <p:stCondLst>
                                            <p:cond delay="0"/>
                                          </p:stCondLst>
                                        </p:cTn>
                                        <p:tgtEl>
                                          <p:spTgt spid="55">
                                            <p:txEl>
                                              <p:pRg st="8" end="8"/>
                                            </p:txEl>
                                          </p:spTgt>
                                        </p:tgtEl>
                                        <p:attrNameLst>
                                          <p:attrName>style.visibility</p:attrName>
                                        </p:attrNameLst>
                                      </p:cBhvr>
                                      <p:to>
                                        <p:strVal val="visible"/>
                                      </p:to>
                                    </p:set>
                                    <p:anim calcmode="lin" valueType="num">
                                      <p:cBhvr additive="base">
                                        <p:cTn id="121" dur="500" fill="hold"/>
                                        <p:tgtEl>
                                          <p:spTgt spid="55">
                                            <p:txEl>
                                              <p:pRg st="8" end="8"/>
                                            </p:txEl>
                                          </p:spTgt>
                                        </p:tgtEl>
                                        <p:attrNameLst>
                                          <p:attrName>ppt_x</p:attrName>
                                        </p:attrNameLst>
                                      </p:cBhvr>
                                      <p:tavLst>
                                        <p:tav tm="0">
                                          <p:val>
                                            <p:strVal val="0-#ppt_w/2"/>
                                          </p:val>
                                        </p:tav>
                                        <p:tav tm="100000">
                                          <p:val>
                                            <p:strVal val="#ppt_x"/>
                                          </p:val>
                                        </p:tav>
                                      </p:tavLst>
                                    </p:anim>
                                    <p:anim calcmode="lin" valueType="num">
                                      <p:cBhvr additive="base">
                                        <p:cTn id="122" dur="500" fill="hold"/>
                                        <p:tgtEl>
                                          <p:spTgt spid="55">
                                            <p:txEl>
                                              <p:pRg st="8" end="8"/>
                                            </p:txEl>
                                          </p:spTgt>
                                        </p:tgtEl>
                                        <p:attrNameLst>
                                          <p:attrName>ppt_y</p:attrName>
                                        </p:attrNameLst>
                                      </p:cBhvr>
                                      <p:tavLst>
                                        <p:tav tm="0">
                                          <p:val>
                                            <p:strVal val="#ppt_y"/>
                                          </p:val>
                                        </p:tav>
                                        <p:tav tm="100000">
                                          <p:val>
                                            <p:strVal val="#ppt_y"/>
                                          </p:val>
                                        </p:tav>
                                      </p:tavLst>
                                    </p:anim>
                                  </p:childTnLst>
                                </p:cTn>
                              </p:par>
                            </p:childTnLst>
                          </p:cTn>
                        </p:par>
                      </p:childTnLst>
                    </p:cTn>
                  </p:par>
                  <p:par>
                    <p:cTn id="123" fill="hold">
                      <p:stCondLst>
                        <p:cond delay="indefinite"/>
                      </p:stCondLst>
                      <p:childTnLst>
                        <p:par>
                          <p:cTn id="124" fill="hold">
                            <p:stCondLst>
                              <p:cond delay="0"/>
                            </p:stCondLst>
                            <p:childTnLst>
                              <p:par>
                                <p:cTn id="125" presetID="2" presetClass="entr" presetSubtype="8" fill="hold" nodeType="clickEffect">
                                  <p:stCondLst>
                                    <p:cond delay="0"/>
                                  </p:stCondLst>
                                  <p:childTnLst>
                                    <p:set>
                                      <p:cBhvr>
                                        <p:cTn id="126" dur="1" fill="hold">
                                          <p:stCondLst>
                                            <p:cond delay="0"/>
                                          </p:stCondLst>
                                        </p:cTn>
                                        <p:tgtEl>
                                          <p:spTgt spid="21531"/>
                                        </p:tgtEl>
                                        <p:attrNameLst>
                                          <p:attrName>style.visibility</p:attrName>
                                        </p:attrNameLst>
                                      </p:cBhvr>
                                      <p:to>
                                        <p:strVal val="visible"/>
                                      </p:to>
                                    </p:set>
                                    <p:anim calcmode="lin" valueType="num">
                                      <p:cBhvr additive="base">
                                        <p:cTn id="127" dur="500" fill="hold"/>
                                        <p:tgtEl>
                                          <p:spTgt spid="21531"/>
                                        </p:tgtEl>
                                        <p:attrNameLst>
                                          <p:attrName>ppt_x</p:attrName>
                                        </p:attrNameLst>
                                      </p:cBhvr>
                                      <p:tavLst>
                                        <p:tav tm="0">
                                          <p:val>
                                            <p:strVal val="0-#ppt_w/2"/>
                                          </p:val>
                                        </p:tav>
                                        <p:tav tm="100000">
                                          <p:val>
                                            <p:strVal val="#ppt_x"/>
                                          </p:val>
                                        </p:tav>
                                      </p:tavLst>
                                    </p:anim>
                                    <p:anim calcmode="lin" valueType="num">
                                      <p:cBhvr additive="base">
                                        <p:cTn id="128" dur="500" fill="hold"/>
                                        <p:tgtEl>
                                          <p:spTgt spid="21531"/>
                                        </p:tgtEl>
                                        <p:attrNameLst>
                                          <p:attrName>ppt_y</p:attrName>
                                        </p:attrNameLst>
                                      </p:cBhvr>
                                      <p:tavLst>
                                        <p:tav tm="0">
                                          <p:val>
                                            <p:strVal val="#ppt_y"/>
                                          </p:val>
                                        </p:tav>
                                        <p:tav tm="100000">
                                          <p:val>
                                            <p:strVal val="#ppt_y"/>
                                          </p:val>
                                        </p:tav>
                                      </p:tavLst>
                                    </p:anim>
                                  </p:childTnLst>
                                </p:cTn>
                              </p:par>
                            </p:childTnLst>
                          </p:cTn>
                        </p:par>
                      </p:childTnLst>
                    </p:cTn>
                  </p:par>
                  <p:par>
                    <p:cTn id="129" fill="hold">
                      <p:stCondLst>
                        <p:cond delay="indefinite"/>
                      </p:stCondLst>
                      <p:childTnLst>
                        <p:par>
                          <p:cTn id="130" fill="hold">
                            <p:stCondLst>
                              <p:cond delay="0"/>
                            </p:stCondLst>
                            <p:childTnLst>
                              <p:par>
                                <p:cTn id="131" presetID="2" presetClass="entr" presetSubtype="8" fill="hold" grpId="0" nodeType="clickEffect">
                                  <p:stCondLst>
                                    <p:cond delay="0"/>
                                  </p:stCondLst>
                                  <p:childTnLst>
                                    <p:set>
                                      <p:cBhvr>
                                        <p:cTn id="132" dur="1" fill="hold">
                                          <p:stCondLst>
                                            <p:cond delay="0"/>
                                          </p:stCondLst>
                                        </p:cTn>
                                        <p:tgtEl>
                                          <p:spTgt spid="21532"/>
                                        </p:tgtEl>
                                        <p:attrNameLst>
                                          <p:attrName>style.visibility</p:attrName>
                                        </p:attrNameLst>
                                      </p:cBhvr>
                                      <p:to>
                                        <p:strVal val="visible"/>
                                      </p:to>
                                    </p:set>
                                    <p:anim calcmode="lin" valueType="num">
                                      <p:cBhvr additive="base">
                                        <p:cTn id="133" dur="500" fill="hold"/>
                                        <p:tgtEl>
                                          <p:spTgt spid="21532"/>
                                        </p:tgtEl>
                                        <p:attrNameLst>
                                          <p:attrName>ppt_x</p:attrName>
                                        </p:attrNameLst>
                                      </p:cBhvr>
                                      <p:tavLst>
                                        <p:tav tm="0">
                                          <p:val>
                                            <p:strVal val="0-#ppt_w/2"/>
                                          </p:val>
                                        </p:tav>
                                        <p:tav tm="100000">
                                          <p:val>
                                            <p:strVal val="#ppt_x"/>
                                          </p:val>
                                        </p:tav>
                                      </p:tavLst>
                                    </p:anim>
                                    <p:anim calcmode="lin" valueType="num">
                                      <p:cBhvr additive="base">
                                        <p:cTn id="134" dur="500" fill="hold"/>
                                        <p:tgtEl>
                                          <p:spTgt spid="21532"/>
                                        </p:tgtEl>
                                        <p:attrNameLst>
                                          <p:attrName>ppt_y</p:attrName>
                                        </p:attrNameLst>
                                      </p:cBhvr>
                                      <p:tavLst>
                                        <p:tav tm="0">
                                          <p:val>
                                            <p:strVal val="#ppt_y"/>
                                          </p:val>
                                        </p:tav>
                                        <p:tav tm="100000">
                                          <p:val>
                                            <p:strVal val="#ppt_y"/>
                                          </p:val>
                                        </p:tav>
                                      </p:tavLst>
                                    </p:anim>
                                  </p:childTnLst>
                                </p:cTn>
                              </p:par>
                            </p:childTnLst>
                          </p:cTn>
                        </p:par>
                      </p:childTnLst>
                    </p:cTn>
                  </p:par>
                  <p:par>
                    <p:cTn id="135" fill="hold">
                      <p:stCondLst>
                        <p:cond delay="indefinite"/>
                      </p:stCondLst>
                      <p:childTnLst>
                        <p:par>
                          <p:cTn id="136" fill="hold">
                            <p:stCondLst>
                              <p:cond delay="0"/>
                            </p:stCondLst>
                            <p:childTnLst>
                              <p:par>
                                <p:cTn id="137" presetID="2" presetClass="entr" presetSubtype="8" fill="hold" grpId="0" nodeType="clickEffect">
                                  <p:stCondLst>
                                    <p:cond delay="0"/>
                                  </p:stCondLst>
                                  <p:childTnLst>
                                    <p:set>
                                      <p:cBhvr>
                                        <p:cTn id="138" dur="1" fill="hold">
                                          <p:stCondLst>
                                            <p:cond delay="0"/>
                                          </p:stCondLst>
                                        </p:cTn>
                                        <p:tgtEl>
                                          <p:spTgt spid="21520"/>
                                        </p:tgtEl>
                                        <p:attrNameLst>
                                          <p:attrName>style.visibility</p:attrName>
                                        </p:attrNameLst>
                                      </p:cBhvr>
                                      <p:to>
                                        <p:strVal val="visible"/>
                                      </p:to>
                                    </p:set>
                                    <p:anim calcmode="lin" valueType="num">
                                      <p:cBhvr additive="base">
                                        <p:cTn id="139" dur="500" fill="hold"/>
                                        <p:tgtEl>
                                          <p:spTgt spid="21520"/>
                                        </p:tgtEl>
                                        <p:attrNameLst>
                                          <p:attrName>ppt_x</p:attrName>
                                        </p:attrNameLst>
                                      </p:cBhvr>
                                      <p:tavLst>
                                        <p:tav tm="0">
                                          <p:val>
                                            <p:strVal val="0-#ppt_w/2"/>
                                          </p:val>
                                        </p:tav>
                                        <p:tav tm="100000">
                                          <p:val>
                                            <p:strVal val="#ppt_x"/>
                                          </p:val>
                                        </p:tav>
                                      </p:tavLst>
                                    </p:anim>
                                    <p:anim calcmode="lin" valueType="num">
                                      <p:cBhvr additive="base">
                                        <p:cTn id="140" dur="500" fill="hold"/>
                                        <p:tgtEl>
                                          <p:spTgt spid="215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21520" grpId="0"/>
      <p:bldP spid="21521" grpId="0"/>
      <p:bldP spid="21532"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Rectangle 95"/>
          <p:cNvSpPr/>
          <p:nvPr/>
        </p:nvSpPr>
        <p:spPr>
          <a:xfrm>
            <a:off x="8631648" y="4221280"/>
            <a:ext cx="335856" cy="2301246"/>
          </a:xfrm>
          <a:prstGeom prst="rect">
            <a:avLst/>
          </a:prstGeom>
          <a:solidFill>
            <a:schemeClr val="tx1"/>
          </a:solidFill>
          <a:ln>
            <a:noFill/>
          </a:ln>
        </p:spPr>
        <p:txBody>
          <a:bodyPr wrap="square" rtlCol="0" anchor="ctr">
            <a:spAutoFit/>
          </a:bodyPr>
          <a:lstStyle/>
          <a:p>
            <a:pPr algn="l"/>
            <a:endParaRPr lang="en-CA" sz="2400" dirty="0"/>
          </a:p>
        </p:txBody>
      </p:sp>
      <p:sp>
        <p:nvSpPr>
          <p:cNvPr id="55" name="Text Box 33"/>
          <p:cNvSpPr txBox="1">
            <a:spLocks noChangeArrowheads="1"/>
          </p:cNvSpPr>
          <p:nvPr/>
        </p:nvSpPr>
        <p:spPr bwMode="auto">
          <a:xfrm>
            <a:off x="-97458" y="434876"/>
            <a:ext cx="954625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An artificial neuron:</a:t>
            </a:r>
          </a:p>
          <a:p>
            <a:pPr marL="342900" indent="-342900">
              <a:spcBef>
                <a:spcPct val="0"/>
              </a:spcBef>
              <a:buFont typeface="Arial" panose="020B0604020202020204" pitchFamily="34" charset="0"/>
              <a:buChar char="•"/>
            </a:pPr>
            <a:r>
              <a:rPr lang="en-US" altLang="en-US" sz="2400" dirty="0">
                <a:solidFill>
                  <a:srgbClr val="FF7C80"/>
                </a:solidFill>
                <a:latin typeface="Times New Roman" pitchFamily="18" charset="0"/>
                <a:sym typeface="Symbol" panose="05050102010706020507" pitchFamily="18" charset="2"/>
              </a:rPr>
              <a:t>Total incoming signal: </a:t>
            </a:r>
            <a:r>
              <a:rPr lang="en-US" altLang="en-US" sz="2400" i="1" dirty="0">
                <a:solidFill>
                  <a:srgbClr val="FF7C80"/>
                </a:solidFill>
                <a:latin typeface="Times New Roman" pitchFamily="18" charset="0"/>
                <a:sym typeface="Symbol" panose="05050102010706020507" pitchFamily="18" charset="2"/>
              </a:rPr>
              <a:t>z = </a:t>
            </a:r>
            <a:r>
              <a:rPr lang="en-US" altLang="en-US" sz="2400" dirty="0">
                <a:solidFill>
                  <a:srgbClr val="FF7C80"/>
                </a:solidFill>
                <a:latin typeface="Times New Roman" pitchFamily="18" charset="0"/>
                <a:sym typeface="Symbol" panose="05050102010706020507" pitchFamily="18" charset="2"/>
              </a:rPr>
              <a:t>18.2</a:t>
            </a:r>
          </a:p>
          <a:p>
            <a:pPr marL="457200" indent="-457200">
              <a:spcBef>
                <a:spcPct val="0"/>
              </a:spcBef>
              <a:buFont typeface="Arial" panose="020B0604020202020204" pitchFamily="34" charset="0"/>
              <a:buChar char="•"/>
            </a:pPr>
            <a:r>
              <a:rPr lang="en-US" altLang="en-US" sz="2400" i="1" dirty="0">
                <a:solidFill>
                  <a:srgbClr val="00FFFF"/>
                </a:solidFill>
                <a:latin typeface="Times New Roman" pitchFamily="18" charset="0"/>
              </a:rPr>
              <a:t>y</a:t>
            </a:r>
            <a:r>
              <a:rPr lang="en-US" altLang="en-US" sz="2400" dirty="0">
                <a:latin typeface="Times New Roman" pitchFamily="18" charset="0"/>
              </a:rPr>
              <a:t> is the activation of the right unit.</a:t>
            </a:r>
          </a:p>
          <a:p>
            <a:pPr>
              <a:spcBef>
                <a:spcPct val="0"/>
              </a:spcBef>
            </a:pPr>
            <a:r>
              <a:rPr lang="en-US" altLang="en-US" sz="2400" dirty="0">
                <a:latin typeface="Times New Roman" pitchFamily="18" charset="0"/>
              </a:rPr>
              <a:t>     In a brain, a neuron either fires or it doesn’t.</a:t>
            </a:r>
          </a:p>
          <a:p>
            <a:pPr>
              <a:spcBef>
                <a:spcPct val="0"/>
              </a:spcBef>
            </a:pPr>
            <a:r>
              <a:rPr lang="en-US" altLang="en-US" sz="2400" dirty="0">
                <a:latin typeface="Times New Roman" pitchFamily="18" charset="0"/>
              </a:rPr>
              <a:t>     The picture is either a cat or not.</a:t>
            </a:r>
          </a:p>
          <a:p>
            <a:pPr marL="457200" indent="-457200">
              <a:spcBef>
                <a:spcPct val="0"/>
              </a:spcBef>
              <a:buFont typeface="Arial" panose="020B0604020202020204" pitchFamily="34" charset="0"/>
              <a:buChar char="•"/>
            </a:pPr>
            <a:r>
              <a:rPr lang="en-US" altLang="en-US" sz="2400" dirty="0">
                <a:latin typeface="Times New Roman" pitchFamily="18" charset="0"/>
              </a:rPr>
              <a:t>One might model this by</a:t>
            </a:r>
            <a:endParaRPr lang="en-CA" altLang="en-US" sz="2400" dirty="0">
              <a:latin typeface="Times New Roman" pitchFamily="18" charset="0"/>
            </a:endParaRPr>
          </a:p>
        </p:txBody>
      </p:sp>
      <p:grpSp>
        <p:nvGrpSpPr>
          <p:cNvPr id="4" name="Group 3"/>
          <p:cNvGrpSpPr/>
          <p:nvPr/>
        </p:nvGrpSpPr>
        <p:grpSpPr>
          <a:xfrm>
            <a:off x="380999" y="4220667"/>
            <a:ext cx="8496553" cy="2301859"/>
            <a:chOff x="380999" y="4220667"/>
            <a:chExt cx="8496553" cy="2301859"/>
          </a:xfrm>
        </p:grpSpPr>
        <p:grpSp>
          <p:nvGrpSpPr>
            <p:cNvPr id="21519" name="Group 21518"/>
            <p:cNvGrpSpPr/>
            <p:nvPr/>
          </p:nvGrpSpPr>
          <p:grpSpPr>
            <a:xfrm>
              <a:off x="380999" y="4220667"/>
              <a:ext cx="8336525" cy="2301246"/>
              <a:chOff x="380999" y="4220667"/>
              <a:chExt cx="8336525" cy="2301246"/>
            </a:xfrm>
          </p:grpSpPr>
          <p:grpSp>
            <p:nvGrpSpPr>
              <p:cNvPr id="21504" name="Group 21503"/>
              <p:cNvGrpSpPr/>
              <p:nvPr/>
            </p:nvGrpSpPr>
            <p:grpSpPr>
              <a:xfrm>
                <a:off x="380999" y="4220667"/>
                <a:ext cx="8336525" cy="2301246"/>
                <a:chOff x="121675" y="4220667"/>
                <a:chExt cx="8336525" cy="2301246"/>
              </a:xfrm>
            </p:grpSpPr>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869009" y="4220667"/>
                  <a:ext cx="7589191" cy="230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4" name="Rectangle 73"/>
                <p:cNvSpPr/>
                <p:nvPr/>
              </p:nvSpPr>
              <p:spPr>
                <a:xfrm>
                  <a:off x="121675" y="4220667"/>
                  <a:ext cx="935067" cy="2301246"/>
                </a:xfrm>
                <a:prstGeom prst="rect">
                  <a:avLst/>
                </a:prstGeom>
                <a:solidFill>
                  <a:schemeClr val="tx1"/>
                </a:solidFill>
                <a:ln>
                  <a:noFill/>
                </a:ln>
              </p:spPr>
              <p:txBody>
                <a:bodyPr wrap="square" rtlCol="0" anchor="ctr">
                  <a:spAutoFit/>
                </a:bodyPr>
                <a:lstStyle/>
                <a:p>
                  <a:pPr algn="l"/>
                  <a:endParaRPr lang="en-CA" sz="2400" dirty="0"/>
                </a:p>
              </p:txBody>
            </p:sp>
          </p:grpSp>
          <p:grpSp>
            <p:nvGrpSpPr>
              <p:cNvPr id="21518" name="Group 21517"/>
              <p:cNvGrpSpPr/>
              <p:nvPr/>
            </p:nvGrpSpPr>
            <p:grpSpPr>
              <a:xfrm>
                <a:off x="3951302" y="5213371"/>
                <a:ext cx="4537067" cy="1122164"/>
                <a:chOff x="3951302" y="5213371"/>
                <a:chExt cx="4537067" cy="1122164"/>
              </a:xfrm>
            </p:grpSpPr>
            <p:sp>
              <p:nvSpPr>
                <p:cNvPr id="3" name="Rectangle 2"/>
                <p:cNvSpPr/>
                <p:nvPr/>
              </p:nvSpPr>
              <p:spPr>
                <a:xfrm>
                  <a:off x="4200440" y="5464584"/>
                  <a:ext cx="117536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3951302" y="5725663"/>
                      <a:ext cx="1564077" cy="609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951302" y="5725663"/>
                      <a:ext cx="1564077" cy="609872"/>
                    </a:xfrm>
                    <a:prstGeom prst="rect">
                      <a:avLst/>
                    </a:prstGeom>
                    <a:blipFill>
                      <a:blip r:embed="rId4"/>
                      <a:stretch>
                        <a:fillRect r="-389" b="-21000"/>
                      </a:stretch>
                    </a:blipFill>
                  </p:spPr>
                  <p:txBody>
                    <a:bodyPr/>
                    <a:lstStyle/>
                    <a:p>
                      <a:r>
                        <a:rPr lang="en-CA">
                          <a:noFill/>
                        </a:rPr>
                        <a:t> </a:t>
                      </a:r>
                    </a:p>
                  </p:txBody>
                </p:sp>
              </mc:Fallback>
            </mc:AlternateContent>
            <p:grpSp>
              <p:nvGrpSpPr>
                <p:cNvPr id="21516" name="Group 21515"/>
                <p:cNvGrpSpPr/>
                <p:nvPr/>
              </p:nvGrpSpPr>
              <p:grpSpPr>
                <a:xfrm>
                  <a:off x="5999354" y="5213371"/>
                  <a:ext cx="2489015" cy="946506"/>
                  <a:chOff x="5999354" y="5213371"/>
                  <a:chExt cx="2489015" cy="946506"/>
                </a:xfrm>
              </p:grpSpPr>
              <p:sp>
                <p:nvSpPr>
                  <p:cNvPr id="5" name="Rectangle 4"/>
                  <p:cNvSpPr/>
                  <p:nvPr/>
                </p:nvSpPr>
                <p:spPr>
                  <a:xfrm>
                    <a:off x="6345051" y="5588975"/>
                    <a:ext cx="214331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5999354" y="5803834"/>
                        <a:ext cx="1764155" cy="356043"/>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b="0" i="1" smtClean="0">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999354" y="5803834"/>
                        <a:ext cx="1764155" cy="356043"/>
                      </a:xfrm>
                      <a:prstGeom prst="rect">
                        <a:avLst/>
                      </a:prstGeom>
                      <a:blipFill>
                        <a:blip r:embed="rId5"/>
                        <a:stretch>
                          <a:fillRect l="-8621" t="-5172" r="-7931" b="-482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 name="TextBox 12"/>
                      <p:cNvSpPr txBox="1"/>
                      <p:nvPr/>
                    </p:nvSpPr>
                    <p:spPr>
                      <a:xfrm>
                        <a:off x="8073533" y="5213371"/>
                        <a:ext cx="193037"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73533" y="5213371"/>
                        <a:ext cx="193037" cy="251213"/>
                      </a:xfrm>
                      <a:prstGeom prst="rect">
                        <a:avLst/>
                      </a:prstGeom>
                      <a:blipFill>
                        <a:blip r:embed="rId6"/>
                        <a:stretch>
                          <a:fillRect l="-34375" r="-34375" b="-56098"/>
                        </a:stretch>
                      </a:blipFill>
                    </p:spPr>
                    <p:txBody>
                      <a:bodyPr/>
                      <a:lstStyle/>
                      <a:p>
                        <a:r>
                          <a:rPr lang="en-CA">
                            <a:noFill/>
                          </a:rPr>
                          <a:t> </a:t>
                        </a:r>
                      </a:p>
                    </p:txBody>
                  </p:sp>
                </mc:Fallback>
              </mc:AlternateContent>
            </p:grpSp>
          </p:grpSp>
        </p:grpSp>
        <p:sp>
          <p:nvSpPr>
            <p:cNvPr id="78" name="Rectangle 77"/>
            <p:cNvSpPr/>
            <p:nvPr/>
          </p:nvSpPr>
          <p:spPr>
            <a:xfrm>
              <a:off x="8631648" y="4221280"/>
              <a:ext cx="245904" cy="2301246"/>
            </a:xfrm>
            <a:prstGeom prst="rect">
              <a:avLst/>
            </a:prstGeom>
            <a:solidFill>
              <a:schemeClr val="tx1"/>
            </a:solidFill>
            <a:ln>
              <a:no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2" name="TextBox 11"/>
              <p:cNvSpPr txBox="1"/>
              <p:nvPr/>
            </p:nvSpPr>
            <p:spPr>
              <a:xfrm>
                <a:off x="4511578" y="5088979"/>
                <a:ext cx="174129"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511578" y="5088979"/>
                <a:ext cx="174129" cy="251213"/>
              </a:xfrm>
              <a:prstGeom prst="rect">
                <a:avLst/>
              </a:prstGeom>
              <a:blipFill>
                <a:blip r:embed="rId7"/>
                <a:stretch>
                  <a:fillRect l="-20690" r="-20690" b="-21951"/>
                </a:stretch>
              </a:blipFill>
            </p:spPr>
            <p:txBody>
              <a:bodyPr/>
              <a:lstStyle/>
              <a:p>
                <a:r>
                  <a:rPr lang="en-CA">
                    <a:noFill/>
                  </a:rPr>
                  <a:t> </a:t>
                </a:r>
              </a:p>
            </p:txBody>
          </p:sp>
        </mc:Fallback>
      </mc:AlternateContent>
      <p:sp>
        <p:nvSpPr>
          <p:cNvPr id="21520" name="Rectangle 21519"/>
          <p:cNvSpPr/>
          <p:nvPr/>
        </p:nvSpPr>
        <p:spPr>
          <a:xfrm>
            <a:off x="4708591" y="5031728"/>
            <a:ext cx="841897" cy="400110"/>
          </a:xfrm>
          <a:prstGeom prst="rect">
            <a:avLst/>
          </a:prstGeom>
        </p:spPr>
        <p:txBody>
          <a:bodyPr wrap="none">
            <a:spAutoFit/>
          </a:bodyPr>
          <a:lstStyle/>
          <a:p>
            <a:r>
              <a:rPr lang="en-US" altLang="en-US" sz="2000" dirty="0">
                <a:solidFill>
                  <a:srgbClr val="FF7C80"/>
                </a:solidFill>
                <a:sym typeface="Symbol" panose="05050102010706020507" pitchFamily="18" charset="2"/>
              </a:rPr>
              <a:t>= 18.2</a:t>
            </a:r>
          </a:p>
        </p:txBody>
      </p:sp>
      <p:sp>
        <p:nvSpPr>
          <p:cNvPr id="52" name="Oval 51"/>
          <p:cNvSpPr>
            <a:spLocks noChangeAspect="1"/>
          </p:cNvSpPr>
          <p:nvPr/>
        </p:nvSpPr>
        <p:spPr>
          <a:xfrm>
            <a:off x="7803336" y="5257800"/>
            <a:ext cx="234000" cy="234000"/>
          </a:xfrm>
          <a:prstGeom prst="ellipse">
            <a:avLst/>
          </a:prstGeom>
          <a:solidFill>
            <a:schemeClr val="bg1">
              <a:lumMod val="40000"/>
              <a:lumOff val="60000"/>
            </a:schemeClr>
          </a:solidFill>
          <a:ln>
            <a:noFill/>
          </a:ln>
        </p:spPr>
        <p:txBody>
          <a:bodyPr wrap="square" rtlCol="0" anchor="ctr">
            <a:spAutoFit/>
          </a:bodyPr>
          <a:lstStyle/>
          <a:p>
            <a:pPr algn="l"/>
            <a:endParaRPr lang="en-CA" sz="2400" dirty="0"/>
          </a:p>
        </p:txBody>
      </p:sp>
      <p:sp>
        <p:nvSpPr>
          <p:cNvPr id="77" name="Rectangle 76"/>
          <p:cNvSpPr/>
          <p:nvPr/>
        </p:nvSpPr>
        <p:spPr>
          <a:xfrm>
            <a:off x="8183671" y="5184128"/>
            <a:ext cx="521297" cy="400110"/>
          </a:xfrm>
          <a:prstGeom prst="rect">
            <a:avLst/>
          </a:prstGeom>
        </p:spPr>
        <p:txBody>
          <a:bodyPr wrap="none">
            <a:spAutoFit/>
          </a:bodyPr>
          <a:lstStyle/>
          <a:p>
            <a:r>
              <a:rPr lang="en-US" altLang="en-US" sz="2000" dirty="0">
                <a:solidFill>
                  <a:srgbClr val="0070C0"/>
                </a:solidFill>
                <a:sym typeface="Symbol" panose="05050102010706020507" pitchFamily="18" charset="2"/>
              </a:rPr>
              <a:t>= 1</a:t>
            </a:r>
          </a:p>
        </p:txBody>
      </p:sp>
      <p:sp>
        <p:nvSpPr>
          <p:cNvPr id="8" name="Oval 7"/>
          <p:cNvSpPr/>
          <p:nvPr/>
        </p:nvSpPr>
        <p:spPr>
          <a:xfrm>
            <a:off x="5699360" y="5105400"/>
            <a:ext cx="692912" cy="533400"/>
          </a:xfrm>
          <a:prstGeom prst="ellipse">
            <a:avLst/>
          </a:prstGeom>
          <a:solidFill>
            <a:srgbClr val="FFFFFF"/>
          </a:solidFill>
          <a:ln w="25400">
            <a:no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cxnSp>
        <p:nvCxnSpPr>
          <p:cNvPr id="79" name="Elbow Connector 78"/>
          <p:cNvCxnSpPr/>
          <p:nvPr/>
        </p:nvCxnSpPr>
        <p:spPr bwMode="auto">
          <a:xfrm flipV="1">
            <a:off x="5783502" y="5263330"/>
            <a:ext cx="542154" cy="210958"/>
          </a:xfrm>
          <a:prstGeom prst="bentConnector3">
            <a:avLst/>
          </a:prstGeom>
          <a:noFill/>
          <a:ln w="31750" cap="sq" cmpd="sng" algn="ctr">
            <a:solidFill>
              <a:schemeClr val="bg1">
                <a:lumMod val="40000"/>
                <a:lumOff val="60000"/>
              </a:schemeClr>
            </a:solidFill>
            <a:prstDash val="solid"/>
            <a:round/>
            <a:headEnd type="none" w="med" len="med"/>
            <a:tailEnd type="none" w="med" len="med"/>
          </a:ln>
          <a:effectLst/>
        </p:spPr>
      </p:cxnSp>
      <p:sp>
        <p:nvSpPr>
          <p:cNvPr id="80" name="Rectangle 79"/>
          <p:cNvSpPr/>
          <p:nvPr/>
        </p:nvSpPr>
        <p:spPr>
          <a:xfrm flipV="1">
            <a:off x="5867400" y="5769504"/>
            <a:ext cx="2362200" cy="692692"/>
          </a:xfrm>
          <a:prstGeom prst="rect">
            <a:avLst/>
          </a:prstGeom>
          <a:solidFill>
            <a:schemeClr val="tx1"/>
          </a:solidFill>
          <a:ln>
            <a:noFill/>
          </a:ln>
        </p:spPr>
        <p:txBody>
          <a:bodyPr wrap="square" rtlCol="0" anchor="ctr">
            <a:spAutoFit/>
          </a:bodyPr>
          <a:lstStyle/>
          <a:p>
            <a:pPr algn="l"/>
            <a:endParaRPr lang="en-CA" sz="2400" dirty="0"/>
          </a:p>
        </p:txBody>
      </p:sp>
      <p:grpSp>
        <p:nvGrpSpPr>
          <p:cNvPr id="15" name="Group 14"/>
          <p:cNvGrpSpPr/>
          <p:nvPr/>
        </p:nvGrpSpPr>
        <p:grpSpPr>
          <a:xfrm>
            <a:off x="1121744" y="2057400"/>
            <a:ext cx="7946056" cy="2057400"/>
            <a:chOff x="1121744" y="2057400"/>
            <a:chExt cx="7946056" cy="2057400"/>
          </a:xfrm>
        </p:grpSpPr>
        <p:grpSp>
          <p:nvGrpSpPr>
            <p:cNvPr id="53" name="Group 52"/>
            <p:cNvGrpSpPr/>
            <p:nvPr/>
          </p:nvGrpSpPr>
          <p:grpSpPr>
            <a:xfrm>
              <a:off x="1121744" y="2057400"/>
              <a:ext cx="7946056" cy="2057400"/>
              <a:chOff x="1121744" y="4724400"/>
              <a:chExt cx="7946056" cy="2057400"/>
            </a:xfrm>
          </p:grpSpPr>
          <p:grpSp>
            <p:nvGrpSpPr>
              <p:cNvPr id="54" name="Group 53"/>
              <p:cNvGrpSpPr/>
              <p:nvPr/>
            </p:nvGrpSpPr>
            <p:grpSpPr>
              <a:xfrm>
                <a:off x="1121744" y="5599093"/>
                <a:ext cx="2916856" cy="954107"/>
                <a:chOff x="6324600" y="5410200"/>
                <a:chExt cx="2916856" cy="954107"/>
              </a:xfrm>
            </p:grpSpPr>
            <p:sp>
              <p:nvSpPr>
                <p:cNvPr id="61" name="TextBox 60"/>
                <p:cNvSpPr txBox="1"/>
                <p:nvPr/>
              </p:nvSpPr>
              <p:spPr>
                <a:xfrm flipH="1">
                  <a:off x="7078576" y="5410200"/>
                  <a:ext cx="2162880" cy="954107"/>
                </a:xfrm>
                <a:prstGeom prst="rect">
                  <a:avLst/>
                </a:prstGeom>
                <a:noFill/>
              </p:spPr>
              <p:txBody>
                <a:bodyPr wrap="square" rtlCol="0">
                  <a:spAutoFit/>
                </a:bodyPr>
                <a:lstStyle/>
                <a:p>
                  <a:r>
                    <a:rPr lang="en-CA" i="1" dirty="0">
                      <a:solidFill>
                        <a:srgbClr val="00FFFF"/>
                      </a:solidFill>
                    </a:rPr>
                    <a:t>1  if  </a:t>
                  </a:r>
                  <a:r>
                    <a:rPr lang="en-CA" i="1" dirty="0">
                      <a:solidFill>
                        <a:srgbClr val="FF7C80"/>
                      </a:solidFill>
                    </a:rPr>
                    <a:t>z </a:t>
                  </a:r>
                  <a:r>
                    <a:rPr lang="en-CA" i="1" dirty="0">
                      <a:solidFill>
                        <a:srgbClr val="FF7C80"/>
                      </a:solidFill>
                      <a:sym typeface="Symbol" panose="05050102010706020507" pitchFamily="18" charset="2"/>
                    </a:rPr>
                    <a:t> 0</a:t>
                  </a:r>
                </a:p>
                <a:p>
                  <a:r>
                    <a:rPr lang="en-CA" i="1" dirty="0">
                      <a:solidFill>
                        <a:srgbClr val="00FFFF"/>
                      </a:solidFill>
                      <a:sym typeface="Symbol" panose="05050102010706020507" pitchFamily="18" charset="2"/>
                    </a:rPr>
                    <a:t>0  else</a:t>
                  </a:r>
                  <a:endParaRPr lang="en-CA" i="1" dirty="0">
                    <a:solidFill>
                      <a:srgbClr val="00FFFF"/>
                    </a:solidFill>
                  </a:endParaRPr>
                </a:p>
              </p:txBody>
            </p:sp>
            <p:sp>
              <p:nvSpPr>
                <p:cNvPr id="62" name="Left Brace 61"/>
                <p:cNvSpPr/>
                <p:nvPr/>
              </p:nvSpPr>
              <p:spPr bwMode="auto">
                <a:xfrm>
                  <a:off x="6976453" y="5508171"/>
                  <a:ext cx="174575" cy="856135"/>
                </a:xfrm>
                <a:prstGeom prst="leftBrace">
                  <a:avLst/>
                </a:prstGeom>
                <a:noFill/>
                <a:ln w="22225" cap="sq" cmpd="sng" algn="ctr">
                  <a:solidFill>
                    <a:schemeClr val="tx1"/>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sng"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3" name="TextBox 62"/>
                <p:cNvSpPr txBox="1"/>
                <p:nvPr/>
              </p:nvSpPr>
              <p:spPr>
                <a:xfrm flipH="1">
                  <a:off x="6324600" y="5670750"/>
                  <a:ext cx="685800" cy="523220"/>
                </a:xfrm>
                <a:prstGeom prst="rect">
                  <a:avLst/>
                </a:prstGeom>
                <a:noFill/>
              </p:spPr>
              <p:txBody>
                <a:bodyPr wrap="square" rtlCol="0">
                  <a:spAutoFit/>
                </a:bodyPr>
                <a:lstStyle/>
                <a:p>
                  <a:r>
                    <a:rPr lang="en-CA" i="1" dirty="0">
                      <a:solidFill>
                        <a:srgbClr val="00FFFF"/>
                      </a:solidFill>
                    </a:rPr>
                    <a:t>y =</a:t>
                  </a:r>
                  <a:r>
                    <a:rPr lang="en-CA" i="1" dirty="0"/>
                    <a:t> </a:t>
                  </a:r>
                </a:p>
              </p:txBody>
            </p:sp>
          </p:grpSp>
          <p:grpSp>
            <p:nvGrpSpPr>
              <p:cNvPr id="56" name="Group 55"/>
              <p:cNvGrpSpPr/>
              <p:nvPr/>
            </p:nvGrpSpPr>
            <p:grpSpPr>
              <a:xfrm>
                <a:off x="5257800" y="4724400"/>
                <a:ext cx="3810000" cy="2057400"/>
                <a:chOff x="457200" y="990600"/>
                <a:chExt cx="4619625" cy="3076575"/>
              </a:xfrm>
            </p:grpSpPr>
            <p:pic>
              <p:nvPicPr>
                <p:cNvPr id="57" name="Picture 56" descr="Image result for sigmoid functi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457200" y="990600"/>
                  <a:ext cx="4619625" cy="3076575"/>
                </a:xfrm>
                <a:prstGeom prst="rect">
                  <a:avLst/>
                </a:prstGeom>
                <a:noFill/>
                <a:extLst>
                  <a:ext uri="{909E8E84-426E-40DD-AFC4-6F175D3DCCD1}">
                    <a14:hiddenFill xmlns:a14="http://schemas.microsoft.com/office/drawing/2010/main">
                      <a:solidFill>
                        <a:srgbClr val="FFFFFF"/>
                      </a:solidFill>
                    </a14:hiddenFill>
                  </a:ext>
                </a:extLst>
              </p:spPr>
            </p:pic>
            <p:sp>
              <p:nvSpPr>
                <p:cNvPr id="58" name="Rectangle 57"/>
                <p:cNvSpPr/>
                <p:nvPr/>
              </p:nvSpPr>
              <p:spPr>
                <a:xfrm>
                  <a:off x="1076507" y="1218494"/>
                  <a:ext cx="3733800" cy="2368667"/>
                </a:xfrm>
                <a:prstGeom prst="rect">
                  <a:avLst/>
                </a:prstGeom>
                <a:solidFill>
                  <a:schemeClr val="tx1"/>
                </a:solidFill>
                <a:ln>
                  <a:noFill/>
                </a:ln>
              </p:spPr>
              <p:txBody>
                <a:bodyPr wrap="square" rtlCol="0" anchor="ctr">
                  <a:spAutoFit/>
                </a:bodyPr>
                <a:lstStyle/>
                <a:p>
                  <a:pPr algn="l"/>
                  <a:endParaRPr lang="en-CA" sz="2400" u="sng" dirty="0"/>
                </a:p>
              </p:txBody>
            </p:sp>
            <p:cxnSp>
              <p:nvCxnSpPr>
                <p:cNvPr id="59" name="Straight Connector 58"/>
                <p:cNvCxnSpPr/>
                <p:nvPr/>
              </p:nvCxnSpPr>
              <p:spPr bwMode="auto">
                <a:xfrm>
                  <a:off x="2960914" y="1143000"/>
                  <a:ext cx="0" cy="2514600"/>
                </a:xfrm>
                <a:prstGeom prst="line">
                  <a:avLst/>
                </a:prstGeom>
                <a:noFill/>
                <a:ln w="12700" cap="sq" cmpd="sng" algn="ctr">
                  <a:solidFill>
                    <a:schemeClr val="bg2"/>
                  </a:solidFill>
                  <a:prstDash val="solid"/>
                  <a:round/>
                  <a:headEnd type="none" w="med" len="med"/>
                  <a:tailEnd type="none" w="med" len="med"/>
                </a:ln>
                <a:effectLst/>
              </p:spPr>
            </p:cxnSp>
            <p:cxnSp>
              <p:nvCxnSpPr>
                <p:cNvPr id="60" name="Elbow Connector 59"/>
                <p:cNvCxnSpPr/>
                <p:nvPr/>
              </p:nvCxnSpPr>
              <p:spPr bwMode="auto">
                <a:xfrm flipV="1">
                  <a:off x="990600" y="1219200"/>
                  <a:ext cx="3962400" cy="2209800"/>
                </a:xfrm>
                <a:prstGeom prst="bentConnector3">
                  <a:avLst/>
                </a:prstGeom>
                <a:noFill/>
                <a:ln w="19050" cap="sq" cmpd="sng" algn="ctr">
                  <a:solidFill>
                    <a:schemeClr val="bg1">
                      <a:lumMod val="40000"/>
                      <a:lumOff val="60000"/>
                    </a:schemeClr>
                  </a:solidFill>
                  <a:prstDash val="solid"/>
                  <a:round/>
                  <a:headEnd type="none" w="med" len="med"/>
                  <a:tailEnd type="none" w="med" len="med"/>
                </a:ln>
                <a:effectLst/>
              </p:spPr>
            </p:cxnSp>
          </p:grpSp>
        </p:grpSp>
        <p:cxnSp>
          <p:nvCxnSpPr>
            <p:cNvPr id="14" name="Straight Connector 13"/>
            <p:cNvCxnSpPr/>
            <p:nvPr/>
          </p:nvCxnSpPr>
          <p:spPr bwMode="auto">
            <a:xfrm>
              <a:off x="5699360" y="3840905"/>
              <a:ext cx="3266317" cy="0"/>
            </a:xfrm>
            <a:prstGeom prst="line">
              <a:avLst/>
            </a:prstGeom>
            <a:noFill/>
            <a:ln w="38100" cap="sq" cmpd="sng" algn="ctr">
              <a:solidFill>
                <a:srgbClr val="FF7C80"/>
              </a:solidFill>
              <a:prstDash val="solid"/>
              <a:round/>
              <a:headEnd type="none" w="med" len="med"/>
              <a:tailEnd type="none" w="med" len="med"/>
            </a:ln>
            <a:effectLst/>
          </p:spPr>
        </p:cxnSp>
      </p:grpSp>
      <p:sp>
        <p:nvSpPr>
          <p:cNvPr id="82" name="Rectangle 81"/>
          <p:cNvSpPr/>
          <p:nvPr/>
        </p:nvSpPr>
        <p:spPr>
          <a:xfrm>
            <a:off x="4724400" y="5043898"/>
            <a:ext cx="926857" cy="400110"/>
          </a:xfrm>
          <a:prstGeom prst="rect">
            <a:avLst/>
          </a:prstGeom>
        </p:spPr>
        <p:txBody>
          <a:bodyPr wrap="none">
            <a:spAutoFit/>
          </a:bodyPr>
          <a:lstStyle/>
          <a:p>
            <a:r>
              <a:rPr lang="en-US" altLang="en-US" sz="2000" dirty="0">
                <a:solidFill>
                  <a:srgbClr val="FF7C80"/>
                </a:solidFill>
                <a:sym typeface="Symbol" panose="05050102010706020507" pitchFamily="18" charset="2"/>
              </a:rPr>
              <a:t>= -18.2</a:t>
            </a:r>
          </a:p>
        </p:txBody>
      </p:sp>
      <p:sp>
        <p:nvSpPr>
          <p:cNvPr id="83" name="Rectangle 82"/>
          <p:cNvSpPr/>
          <p:nvPr/>
        </p:nvSpPr>
        <p:spPr>
          <a:xfrm>
            <a:off x="8189727" y="5181600"/>
            <a:ext cx="521297" cy="400110"/>
          </a:xfrm>
          <a:prstGeom prst="rect">
            <a:avLst/>
          </a:prstGeom>
        </p:spPr>
        <p:txBody>
          <a:bodyPr wrap="none">
            <a:spAutoFit/>
          </a:bodyPr>
          <a:lstStyle/>
          <a:p>
            <a:r>
              <a:rPr lang="en-US" altLang="en-US" sz="2000" dirty="0">
                <a:solidFill>
                  <a:srgbClr val="0070C0"/>
                </a:solidFill>
                <a:sym typeface="Symbol" panose="05050102010706020507" pitchFamily="18" charset="2"/>
              </a:rPr>
              <a:t>= 0</a:t>
            </a:r>
          </a:p>
        </p:txBody>
      </p:sp>
      <p:sp>
        <p:nvSpPr>
          <p:cNvPr id="87" name="Rectangle 86"/>
          <p:cNvSpPr/>
          <p:nvPr/>
        </p:nvSpPr>
        <p:spPr>
          <a:xfrm>
            <a:off x="6555037" y="1294095"/>
            <a:ext cx="2183739" cy="707886"/>
          </a:xfrm>
          <a:prstGeom prst="rect">
            <a:avLst/>
          </a:prstGeom>
        </p:spPr>
        <p:txBody>
          <a:bodyPr wrap="none">
            <a:spAutoFit/>
          </a:bodyPr>
          <a:lstStyle/>
          <a:p>
            <a:pPr algn="ctr"/>
            <a:r>
              <a:rPr lang="en-US" altLang="en-US" sz="2000" dirty="0">
                <a:solidFill>
                  <a:srgbClr val="FF0000"/>
                </a:solidFill>
                <a:sym typeface="Symbol" panose="05050102010706020507" pitchFamily="18" charset="2"/>
              </a:rPr>
              <a:t>Instead of YES/NO</a:t>
            </a:r>
          </a:p>
          <a:p>
            <a:pPr algn="ctr"/>
            <a:r>
              <a:rPr lang="en-US" sz="2000" dirty="0">
                <a:solidFill>
                  <a:srgbClr val="FF0000"/>
                </a:solidFill>
                <a:sym typeface="Symbol" panose="05050102010706020507" pitchFamily="18" charset="2"/>
              </a:rPr>
              <a:t>allow maybe so.</a:t>
            </a:r>
            <a:endParaRPr lang="en-CA" sz="2000" dirty="0">
              <a:solidFill>
                <a:srgbClr val="FF0000"/>
              </a:solidFill>
            </a:endParaRPr>
          </a:p>
        </p:txBody>
      </p:sp>
      <p:grpSp>
        <p:nvGrpSpPr>
          <p:cNvPr id="18" name="Group 17"/>
          <p:cNvGrpSpPr/>
          <p:nvPr/>
        </p:nvGrpSpPr>
        <p:grpSpPr>
          <a:xfrm>
            <a:off x="1807544" y="2867848"/>
            <a:ext cx="2878162" cy="1170752"/>
            <a:chOff x="1807544" y="2867848"/>
            <a:chExt cx="2878162" cy="1170752"/>
          </a:xfrm>
        </p:grpSpPr>
        <p:sp>
          <p:nvSpPr>
            <p:cNvPr id="88" name="TextBox 87"/>
            <p:cNvSpPr txBox="1"/>
            <p:nvPr/>
          </p:nvSpPr>
          <p:spPr>
            <a:xfrm flipH="1">
              <a:off x="3657599" y="2989968"/>
              <a:ext cx="1028107" cy="461665"/>
            </a:xfrm>
            <a:prstGeom prst="rect">
              <a:avLst/>
            </a:prstGeom>
            <a:noFill/>
          </p:spPr>
          <p:txBody>
            <a:bodyPr wrap="square" rtlCol="0">
              <a:spAutoFit/>
            </a:bodyPr>
            <a:lstStyle/>
            <a:p>
              <a:r>
                <a:rPr lang="en-CA" sz="2400" i="1" dirty="0">
                  <a:solidFill>
                    <a:srgbClr val="00FFFF"/>
                  </a:solidFill>
                </a:rPr>
                <a:t>0.98</a:t>
              </a:r>
              <a:endParaRPr lang="en-CA" sz="2400" i="1" dirty="0"/>
            </a:p>
          </p:txBody>
        </p:sp>
        <p:sp>
          <p:nvSpPr>
            <p:cNvPr id="89" name="TextBox 88"/>
            <p:cNvSpPr txBox="1"/>
            <p:nvPr/>
          </p:nvSpPr>
          <p:spPr>
            <a:xfrm flipH="1">
              <a:off x="3651544" y="3407304"/>
              <a:ext cx="1028107" cy="461665"/>
            </a:xfrm>
            <a:prstGeom prst="rect">
              <a:avLst/>
            </a:prstGeom>
            <a:noFill/>
          </p:spPr>
          <p:txBody>
            <a:bodyPr wrap="square" rtlCol="0">
              <a:spAutoFit/>
            </a:bodyPr>
            <a:lstStyle/>
            <a:p>
              <a:r>
                <a:rPr lang="en-CA" sz="2400" i="1" dirty="0">
                  <a:solidFill>
                    <a:srgbClr val="00FFFF"/>
                  </a:solidFill>
                </a:rPr>
                <a:t>0.02</a:t>
              </a:r>
              <a:endParaRPr lang="en-CA" sz="2400" i="1" dirty="0"/>
            </a:p>
          </p:txBody>
        </p:sp>
        <p:cxnSp>
          <p:nvCxnSpPr>
            <p:cNvPr id="17" name="Straight Connector 16"/>
            <p:cNvCxnSpPr/>
            <p:nvPr/>
          </p:nvCxnSpPr>
          <p:spPr bwMode="auto">
            <a:xfrm flipH="1">
              <a:off x="1807544" y="2895600"/>
              <a:ext cx="478456" cy="1143000"/>
            </a:xfrm>
            <a:prstGeom prst="line">
              <a:avLst/>
            </a:prstGeom>
            <a:noFill/>
            <a:ln w="38100" cap="sq" cmpd="sng" algn="ctr">
              <a:solidFill>
                <a:schemeClr val="hlink"/>
              </a:solidFill>
              <a:prstDash val="solid"/>
              <a:round/>
              <a:headEnd type="none" w="med" len="med"/>
              <a:tailEnd type="none" w="med" len="med"/>
            </a:ln>
            <a:effectLst/>
          </p:spPr>
        </p:cxnSp>
        <p:cxnSp>
          <p:nvCxnSpPr>
            <p:cNvPr id="90" name="Straight Connector 89"/>
            <p:cNvCxnSpPr/>
            <p:nvPr/>
          </p:nvCxnSpPr>
          <p:spPr bwMode="auto">
            <a:xfrm>
              <a:off x="1828800" y="2867848"/>
              <a:ext cx="478456" cy="1143000"/>
            </a:xfrm>
            <a:prstGeom prst="line">
              <a:avLst/>
            </a:prstGeom>
            <a:noFill/>
            <a:ln w="38100" cap="sq" cmpd="sng" algn="ctr">
              <a:solidFill>
                <a:schemeClr val="hlink"/>
              </a:solidFill>
              <a:prstDash val="solid"/>
              <a:round/>
              <a:headEnd type="none" w="med" len="med"/>
              <a:tailEnd type="none" w="med" len="med"/>
            </a:ln>
            <a:effectLst/>
          </p:spPr>
        </p:cxnSp>
      </p:grpSp>
      <p:sp>
        <p:nvSpPr>
          <p:cNvPr id="92" name="Rectangle 91"/>
          <p:cNvSpPr/>
          <p:nvPr/>
        </p:nvSpPr>
        <p:spPr>
          <a:xfrm>
            <a:off x="6265231" y="259285"/>
            <a:ext cx="2871299" cy="1015663"/>
          </a:xfrm>
          <a:prstGeom prst="rect">
            <a:avLst/>
          </a:prstGeom>
        </p:spPr>
        <p:txBody>
          <a:bodyPr wrap="none">
            <a:spAutoFit/>
          </a:bodyPr>
          <a:lstStyle/>
          <a:p>
            <a:pPr algn="ctr"/>
            <a:r>
              <a:rPr lang="en-US" altLang="en-US" sz="2000" dirty="0">
                <a:solidFill>
                  <a:srgbClr val="FF0000"/>
                </a:solidFill>
                <a:sym typeface="Symbol" panose="05050102010706020507" pitchFamily="18" charset="2"/>
              </a:rPr>
              <a:t>So we can later hill climb,</a:t>
            </a:r>
            <a:br>
              <a:rPr lang="en-US" altLang="en-US" sz="2000" dirty="0">
                <a:solidFill>
                  <a:srgbClr val="FF0000"/>
                </a:solidFill>
                <a:sym typeface="Symbol" panose="05050102010706020507" pitchFamily="18" charset="2"/>
              </a:rPr>
            </a:br>
            <a:r>
              <a:rPr lang="en-US" altLang="en-US" sz="2000" dirty="0">
                <a:solidFill>
                  <a:srgbClr val="FF0000"/>
                </a:solidFill>
                <a:sym typeface="Symbol" panose="05050102010706020507" pitchFamily="18" charset="2"/>
              </a:rPr>
              <a:t>we want change </a:t>
            </a:r>
            <a:br>
              <a:rPr lang="en-US" altLang="en-US" sz="2000" dirty="0">
                <a:solidFill>
                  <a:srgbClr val="FF0000"/>
                </a:solidFill>
                <a:sym typeface="Symbol" panose="05050102010706020507" pitchFamily="18" charset="2"/>
              </a:rPr>
            </a:br>
            <a:r>
              <a:rPr lang="en-US" altLang="en-US" sz="2000" dirty="0">
                <a:solidFill>
                  <a:srgbClr val="FF0000"/>
                </a:solidFill>
                <a:sym typeface="Symbol" panose="05050102010706020507" pitchFamily="18" charset="2"/>
              </a:rPr>
              <a:t>to happen gracefully.</a:t>
            </a:r>
            <a:endParaRPr lang="en-CA" sz="2000" dirty="0">
              <a:solidFill>
                <a:srgbClr val="FF0000"/>
              </a:solidFill>
            </a:endParaRPr>
          </a:p>
        </p:txBody>
      </p:sp>
      <p:sp>
        <p:nvSpPr>
          <p:cNvPr id="20" name="Rectangle 19"/>
          <p:cNvSpPr/>
          <p:nvPr/>
        </p:nvSpPr>
        <p:spPr>
          <a:xfrm>
            <a:off x="6369281" y="5791200"/>
            <a:ext cx="2241319" cy="461665"/>
          </a:xfrm>
          <a:prstGeom prst="rect">
            <a:avLst/>
          </a:prstGeom>
        </p:spPr>
        <p:txBody>
          <a:bodyPr wrap="none">
            <a:spAutoFit/>
          </a:bodyPr>
          <a:lstStyle/>
          <a:p>
            <a:r>
              <a:rPr lang="en-US" altLang="en-US" sz="2400" dirty="0">
                <a:solidFill>
                  <a:schemeClr val="bg2"/>
                </a:solidFill>
              </a:rPr>
              <a:t>Linear Separator</a:t>
            </a:r>
            <a:endParaRPr lang="en-CA" sz="2400" dirty="0">
              <a:solidFill>
                <a:schemeClr val="bg2"/>
              </a:solidFill>
            </a:endParaRPr>
          </a:p>
        </p:txBody>
      </p:sp>
      <p:sp>
        <p:nvSpPr>
          <p:cNvPr id="21" name="Oval 20"/>
          <p:cNvSpPr/>
          <p:nvPr/>
        </p:nvSpPr>
        <p:spPr>
          <a:xfrm>
            <a:off x="8382000" y="1905000"/>
            <a:ext cx="609600" cy="2209800"/>
          </a:xfrm>
          <a:prstGeom prst="ellipse">
            <a:avLst/>
          </a:prstGeom>
          <a:ln w="25400">
            <a:solidFill>
              <a:srgbClr val="FF7C8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
        <p:nvSpPr>
          <p:cNvPr id="97" name="Oval 96"/>
          <p:cNvSpPr/>
          <p:nvPr/>
        </p:nvSpPr>
        <p:spPr>
          <a:xfrm>
            <a:off x="5715000" y="1885950"/>
            <a:ext cx="609600" cy="2209800"/>
          </a:xfrm>
          <a:prstGeom prst="ellipse">
            <a:avLst/>
          </a:prstGeom>
          <a:ln w="25400">
            <a:solidFill>
              <a:srgbClr val="FF7C8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
        <p:nvSpPr>
          <p:cNvPr id="99"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Tree>
    <p:extLst>
      <p:ext uri="{BB962C8B-B14F-4D97-AF65-F5344CB8AC3E}">
        <p14:creationId xmlns:p14="http://schemas.microsoft.com/office/powerpoint/2010/main" val="32647183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55">
                                            <p:txEl>
                                              <p:pRg st="1" end="1"/>
                                            </p:txEl>
                                          </p:spTgt>
                                        </p:tgtEl>
                                        <p:attrNameLst>
                                          <p:attrName>style.visibility</p:attrName>
                                        </p:attrNameLst>
                                      </p:cBhvr>
                                      <p:to>
                                        <p:strVal val="visible"/>
                                      </p:to>
                                    </p:set>
                                    <p:anim calcmode="lin" valueType="num">
                                      <p:cBhvr additive="base">
                                        <p:cTn id="7" dur="500" fill="hold"/>
                                        <p:tgtEl>
                                          <p:spTgt spid="55">
                                            <p:txEl>
                                              <p:pRg st="1" end="1"/>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5">
                                            <p:txEl>
                                              <p:pRg st="1" end="1"/>
                                            </p:txEl>
                                          </p:spTgt>
                                        </p:tgtEl>
                                        <p:attrNameLst>
                                          <p:attrName>ppt_y</p:attrName>
                                        </p:attrNameLst>
                                      </p:cBhvr>
                                      <p:tavLst>
                                        <p:tav tm="0">
                                          <p:val>
                                            <p:strVal val="1+#ppt_h/2"/>
                                          </p:val>
                                        </p:tav>
                                        <p:tav tm="100000">
                                          <p:val>
                                            <p:strVal val="#ppt_y"/>
                                          </p:val>
                                        </p:tav>
                                      </p:tavLst>
                                    </p:anim>
                                  </p:childTnLst>
                                </p:cTn>
                              </p:par>
                              <p:par>
                                <p:cTn id="9" presetID="1" presetClass="entr" presetSubtype="0" fill="hold" grpId="2" nodeType="withEffect">
                                  <p:stCondLst>
                                    <p:cond delay="0"/>
                                  </p:stCondLst>
                                  <p:childTnLst>
                                    <p:set>
                                      <p:cBhvr>
                                        <p:cTn id="10" dur="1" fill="hold">
                                          <p:stCondLst>
                                            <p:cond delay="0"/>
                                          </p:stCondLst>
                                        </p:cTn>
                                        <p:tgtEl>
                                          <p:spTgt spid="2152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8" fill="hold" nodeType="clickEffect">
                                  <p:stCondLst>
                                    <p:cond delay="0"/>
                                  </p:stCondLst>
                                  <p:childTnLst>
                                    <p:set>
                                      <p:cBhvr>
                                        <p:cTn id="14" dur="1" fill="hold">
                                          <p:stCondLst>
                                            <p:cond delay="0"/>
                                          </p:stCondLst>
                                        </p:cTn>
                                        <p:tgtEl>
                                          <p:spTgt spid="55">
                                            <p:txEl>
                                              <p:pRg st="2" end="2"/>
                                            </p:txEl>
                                          </p:spTgt>
                                        </p:tgtEl>
                                        <p:attrNameLst>
                                          <p:attrName>style.visibility</p:attrName>
                                        </p:attrNameLst>
                                      </p:cBhvr>
                                      <p:to>
                                        <p:strVal val="visible"/>
                                      </p:to>
                                    </p:set>
                                    <p:anim calcmode="lin" valueType="num">
                                      <p:cBhvr additive="base">
                                        <p:cTn id="15" dur="500" fill="hold"/>
                                        <p:tgtEl>
                                          <p:spTgt spid="55">
                                            <p:txEl>
                                              <p:pRg st="2" end="2"/>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5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grpId="0" nodeType="clickEffect">
                                  <p:stCondLst>
                                    <p:cond delay="0"/>
                                  </p:stCondLst>
                                  <p:childTnLst>
                                    <p:set>
                                      <p:cBhvr>
                                        <p:cTn id="20" dur="1" fill="hold">
                                          <p:stCondLst>
                                            <p:cond delay="0"/>
                                          </p:stCondLst>
                                        </p:cTn>
                                        <p:tgtEl>
                                          <p:spTgt spid="52"/>
                                        </p:tgtEl>
                                        <p:attrNameLst>
                                          <p:attrName>style.visibility</p:attrName>
                                        </p:attrNameLst>
                                      </p:cBhvr>
                                      <p:to>
                                        <p:strVal val="visible"/>
                                      </p:to>
                                    </p:set>
                                    <p:anim calcmode="lin" valueType="num">
                                      <p:cBhvr additive="base">
                                        <p:cTn id="21" dur="500" fill="hold"/>
                                        <p:tgtEl>
                                          <p:spTgt spid="52"/>
                                        </p:tgtEl>
                                        <p:attrNameLst>
                                          <p:attrName>ppt_x</p:attrName>
                                        </p:attrNameLst>
                                      </p:cBhvr>
                                      <p:tavLst>
                                        <p:tav tm="0">
                                          <p:val>
                                            <p:strVal val="0-#ppt_w/2"/>
                                          </p:val>
                                        </p:tav>
                                        <p:tav tm="100000">
                                          <p:val>
                                            <p:strVal val="#ppt_x"/>
                                          </p:val>
                                        </p:tav>
                                      </p:tavLst>
                                    </p:anim>
                                    <p:anim calcmode="lin" valueType="num">
                                      <p:cBhvr additive="base">
                                        <p:cTn id="22"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55">
                                            <p:txEl>
                                              <p:pRg st="3" end="3"/>
                                            </p:txEl>
                                          </p:spTgt>
                                        </p:tgtEl>
                                        <p:attrNameLst>
                                          <p:attrName>style.visibility</p:attrName>
                                        </p:attrNameLst>
                                      </p:cBhvr>
                                      <p:to>
                                        <p:strVal val="visible"/>
                                      </p:to>
                                    </p:set>
                                    <p:anim calcmode="lin" valueType="num">
                                      <p:cBhvr additive="base">
                                        <p:cTn id="27" dur="500" fill="hold"/>
                                        <p:tgtEl>
                                          <p:spTgt spid="55">
                                            <p:txEl>
                                              <p:pRg st="3" end="3"/>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55">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55">
                                            <p:txEl>
                                              <p:pRg st="4" end="4"/>
                                            </p:txEl>
                                          </p:spTgt>
                                        </p:tgtEl>
                                        <p:attrNameLst>
                                          <p:attrName>style.visibility</p:attrName>
                                        </p:attrNameLst>
                                      </p:cBhvr>
                                      <p:to>
                                        <p:strVal val="visible"/>
                                      </p:to>
                                    </p:set>
                                    <p:anim calcmode="lin" valueType="num">
                                      <p:cBhvr additive="base">
                                        <p:cTn id="33" dur="500" fill="hold"/>
                                        <p:tgtEl>
                                          <p:spTgt spid="55">
                                            <p:txEl>
                                              <p:pRg st="4" end="4"/>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55">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55">
                                            <p:txEl>
                                              <p:pRg st="5" end="5"/>
                                            </p:txEl>
                                          </p:spTgt>
                                        </p:tgtEl>
                                        <p:attrNameLst>
                                          <p:attrName>style.visibility</p:attrName>
                                        </p:attrNameLst>
                                      </p:cBhvr>
                                      <p:to>
                                        <p:strVal val="visible"/>
                                      </p:to>
                                    </p:set>
                                    <p:anim calcmode="lin" valueType="num">
                                      <p:cBhvr additive="base">
                                        <p:cTn id="39" dur="500" fill="hold"/>
                                        <p:tgtEl>
                                          <p:spTgt spid="55">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55">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1" fill="hold">
                      <p:stCondLst>
                        <p:cond delay="indefinite"/>
                      </p:stCondLst>
                      <p:childTnLst>
                        <p:par>
                          <p:cTn id="42" fill="hold">
                            <p:stCondLst>
                              <p:cond delay="0"/>
                            </p:stCondLst>
                            <p:childTnLst>
                              <p:par>
                                <p:cTn id="43" presetID="2" presetClass="entr" presetSubtype="8" fill="hold" nodeType="clickEffect">
                                  <p:stCondLst>
                                    <p:cond delay="0"/>
                                  </p:stCondLst>
                                  <p:childTnLst>
                                    <p:set>
                                      <p:cBhvr>
                                        <p:cTn id="44" dur="1" fill="hold">
                                          <p:stCondLst>
                                            <p:cond delay="0"/>
                                          </p:stCondLst>
                                        </p:cTn>
                                        <p:tgtEl>
                                          <p:spTgt spid="15"/>
                                        </p:tgtEl>
                                        <p:attrNameLst>
                                          <p:attrName>style.visibility</p:attrName>
                                        </p:attrNameLst>
                                      </p:cBhvr>
                                      <p:to>
                                        <p:strVal val="visible"/>
                                      </p:to>
                                    </p:set>
                                    <p:anim calcmode="lin" valueType="num">
                                      <p:cBhvr additive="base">
                                        <p:cTn id="45" dur="500" fill="hold"/>
                                        <p:tgtEl>
                                          <p:spTgt spid="15"/>
                                        </p:tgtEl>
                                        <p:attrNameLst>
                                          <p:attrName>ppt_x</p:attrName>
                                        </p:attrNameLst>
                                      </p:cBhvr>
                                      <p:tavLst>
                                        <p:tav tm="0">
                                          <p:val>
                                            <p:strVal val="0-#ppt_w/2"/>
                                          </p:val>
                                        </p:tav>
                                        <p:tav tm="100000">
                                          <p:val>
                                            <p:strVal val="#ppt_x"/>
                                          </p:val>
                                        </p:tav>
                                      </p:tavLst>
                                    </p:anim>
                                    <p:anim calcmode="lin" valueType="num">
                                      <p:cBhvr additive="base">
                                        <p:cTn id="46" dur="500" fill="hold"/>
                                        <p:tgtEl>
                                          <p:spTgt spid="15"/>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8" fill="hold" grpId="3" nodeType="clickEffect">
                                  <p:stCondLst>
                                    <p:cond delay="0"/>
                                  </p:stCondLst>
                                  <p:childTnLst>
                                    <p:set>
                                      <p:cBhvr>
                                        <p:cTn id="50" dur="1" fill="hold">
                                          <p:stCondLst>
                                            <p:cond delay="0"/>
                                          </p:stCondLst>
                                        </p:cTn>
                                        <p:tgtEl>
                                          <p:spTgt spid="21520"/>
                                        </p:tgtEl>
                                        <p:attrNameLst>
                                          <p:attrName>style.visibility</p:attrName>
                                        </p:attrNameLst>
                                      </p:cBhvr>
                                      <p:to>
                                        <p:strVal val="visible"/>
                                      </p:to>
                                    </p:set>
                                    <p:anim calcmode="lin" valueType="num">
                                      <p:cBhvr additive="base">
                                        <p:cTn id="51" dur="500" fill="hold"/>
                                        <p:tgtEl>
                                          <p:spTgt spid="21520"/>
                                        </p:tgtEl>
                                        <p:attrNameLst>
                                          <p:attrName>ppt_x</p:attrName>
                                        </p:attrNameLst>
                                      </p:cBhvr>
                                      <p:tavLst>
                                        <p:tav tm="0">
                                          <p:val>
                                            <p:strVal val="0-#ppt_w/2"/>
                                          </p:val>
                                        </p:tav>
                                        <p:tav tm="100000">
                                          <p:val>
                                            <p:strVal val="#ppt_x"/>
                                          </p:val>
                                        </p:tav>
                                      </p:tavLst>
                                    </p:anim>
                                    <p:anim calcmode="lin" valueType="num">
                                      <p:cBhvr additive="base">
                                        <p:cTn id="52" dur="500" fill="hold"/>
                                        <p:tgtEl>
                                          <p:spTgt spid="21520"/>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grpId="0" nodeType="clickEffect">
                                  <p:stCondLst>
                                    <p:cond delay="0"/>
                                  </p:stCondLst>
                                  <p:childTnLst>
                                    <p:set>
                                      <p:cBhvr>
                                        <p:cTn id="56" dur="1" fill="hold">
                                          <p:stCondLst>
                                            <p:cond delay="0"/>
                                          </p:stCondLst>
                                        </p:cTn>
                                        <p:tgtEl>
                                          <p:spTgt spid="21"/>
                                        </p:tgtEl>
                                        <p:attrNameLst>
                                          <p:attrName>style.visibility</p:attrName>
                                        </p:attrNameLst>
                                      </p:cBhvr>
                                      <p:to>
                                        <p:strVal val="visible"/>
                                      </p:to>
                                    </p:set>
                                    <p:anim calcmode="lin" valueType="num">
                                      <p:cBhvr additive="base">
                                        <p:cTn id="57" dur="500" fill="hold"/>
                                        <p:tgtEl>
                                          <p:spTgt spid="21"/>
                                        </p:tgtEl>
                                        <p:attrNameLst>
                                          <p:attrName>ppt_x</p:attrName>
                                        </p:attrNameLst>
                                      </p:cBhvr>
                                      <p:tavLst>
                                        <p:tav tm="0">
                                          <p:val>
                                            <p:strVal val="0-#ppt_w/2"/>
                                          </p:val>
                                        </p:tav>
                                        <p:tav tm="100000">
                                          <p:val>
                                            <p:strVal val="#ppt_x"/>
                                          </p:val>
                                        </p:tav>
                                      </p:tavLst>
                                    </p:anim>
                                    <p:anim calcmode="lin" valueType="num">
                                      <p:cBhvr additive="base">
                                        <p:cTn id="5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grpId="0" nodeType="clickEffect">
                                  <p:stCondLst>
                                    <p:cond delay="0"/>
                                  </p:stCondLst>
                                  <p:childTnLst>
                                    <p:set>
                                      <p:cBhvr>
                                        <p:cTn id="62" dur="1" fill="hold">
                                          <p:stCondLst>
                                            <p:cond delay="0"/>
                                          </p:stCondLst>
                                        </p:cTn>
                                        <p:tgtEl>
                                          <p:spTgt spid="77"/>
                                        </p:tgtEl>
                                        <p:attrNameLst>
                                          <p:attrName>style.visibility</p:attrName>
                                        </p:attrNameLst>
                                      </p:cBhvr>
                                      <p:to>
                                        <p:strVal val="visible"/>
                                      </p:to>
                                    </p:set>
                                    <p:anim calcmode="lin" valueType="num">
                                      <p:cBhvr additive="base">
                                        <p:cTn id="63" dur="500" fill="hold"/>
                                        <p:tgtEl>
                                          <p:spTgt spid="77"/>
                                        </p:tgtEl>
                                        <p:attrNameLst>
                                          <p:attrName>ppt_x</p:attrName>
                                        </p:attrNameLst>
                                      </p:cBhvr>
                                      <p:tavLst>
                                        <p:tav tm="0">
                                          <p:val>
                                            <p:strVal val="0-#ppt_w/2"/>
                                          </p:val>
                                        </p:tav>
                                        <p:tav tm="100000">
                                          <p:val>
                                            <p:strVal val="#ppt_x"/>
                                          </p:val>
                                        </p:tav>
                                      </p:tavLst>
                                    </p:anim>
                                    <p:anim calcmode="lin" valueType="num">
                                      <p:cBhvr additive="base">
                                        <p:cTn id="64"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8" fill="hold" grpId="0" nodeType="clickEffect">
                                  <p:stCondLst>
                                    <p:cond delay="0"/>
                                  </p:stCondLst>
                                  <p:childTnLst>
                                    <p:set>
                                      <p:cBhvr>
                                        <p:cTn id="68" dur="1" fill="hold">
                                          <p:stCondLst>
                                            <p:cond delay="0"/>
                                          </p:stCondLst>
                                        </p:cTn>
                                        <p:tgtEl>
                                          <p:spTgt spid="82"/>
                                        </p:tgtEl>
                                        <p:attrNameLst>
                                          <p:attrName>style.visibility</p:attrName>
                                        </p:attrNameLst>
                                      </p:cBhvr>
                                      <p:to>
                                        <p:strVal val="visible"/>
                                      </p:to>
                                    </p:set>
                                    <p:anim calcmode="lin" valueType="num">
                                      <p:cBhvr additive="base">
                                        <p:cTn id="69" dur="500" fill="hold"/>
                                        <p:tgtEl>
                                          <p:spTgt spid="82"/>
                                        </p:tgtEl>
                                        <p:attrNameLst>
                                          <p:attrName>ppt_x</p:attrName>
                                        </p:attrNameLst>
                                      </p:cBhvr>
                                      <p:tavLst>
                                        <p:tav tm="0">
                                          <p:val>
                                            <p:strVal val="0-#ppt_w/2"/>
                                          </p:val>
                                        </p:tav>
                                        <p:tav tm="100000">
                                          <p:val>
                                            <p:strVal val="#ppt_x"/>
                                          </p:val>
                                        </p:tav>
                                      </p:tavLst>
                                    </p:anim>
                                    <p:anim calcmode="lin" valueType="num">
                                      <p:cBhvr additive="base">
                                        <p:cTn id="70" dur="500" fill="hold"/>
                                        <p:tgtEl>
                                          <p:spTgt spid="82"/>
                                        </p:tgtEl>
                                        <p:attrNameLst>
                                          <p:attrName>ppt_y</p:attrName>
                                        </p:attrNameLst>
                                      </p:cBhvr>
                                      <p:tavLst>
                                        <p:tav tm="0">
                                          <p:val>
                                            <p:strVal val="#ppt_y"/>
                                          </p:val>
                                        </p:tav>
                                        <p:tav tm="100000">
                                          <p:val>
                                            <p:strVal val="#ppt_y"/>
                                          </p:val>
                                        </p:tav>
                                      </p:tavLst>
                                    </p:anim>
                                  </p:childTnLst>
                                </p:cTn>
                              </p:par>
                              <p:par>
                                <p:cTn id="71" presetID="1" presetClass="exit" presetSubtype="0" fill="hold" grpId="1" nodeType="withEffect">
                                  <p:stCondLst>
                                    <p:cond delay="0"/>
                                  </p:stCondLst>
                                  <p:childTnLst>
                                    <p:set>
                                      <p:cBhvr>
                                        <p:cTn id="72" dur="1" fill="hold">
                                          <p:stCondLst>
                                            <p:cond delay="0"/>
                                          </p:stCondLst>
                                        </p:cTn>
                                        <p:tgtEl>
                                          <p:spTgt spid="21"/>
                                        </p:tgtEl>
                                        <p:attrNameLst>
                                          <p:attrName>style.visibility</p:attrName>
                                        </p:attrNameLst>
                                      </p:cBhvr>
                                      <p:to>
                                        <p:strVal val="hidden"/>
                                      </p:to>
                                    </p:set>
                                  </p:childTnLst>
                                </p:cTn>
                              </p:par>
                              <p:par>
                                <p:cTn id="73" presetID="1" presetClass="exit" presetSubtype="0" fill="hold" grpId="1" nodeType="withEffect">
                                  <p:stCondLst>
                                    <p:cond delay="0"/>
                                  </p:stCondLst>
                                  <p:childTnLst>
                                    <p:set>
                                      <p:cBhvr>
                                        <p:cTn id="74" dur="1" fill="hold">
                                          <p:stCondLst>
                                            <p:cond delay="0"/>
                                          </p:stCondLst>
                                        </p:cTn>
                                        <p:tgtEl>
                                          <p:spTgt spid="77"/>
                                        </p:tgtEl>
                                        <p:attrNameLst>
                                          <p:attrName>style.visibility</p:attrName>
                                        </p:attrNameLst>
                                      </p:cBhvr>
                                      <p:to>
                                        <p:strVal val="hidden"/>
                                      </p:to>
                                    </p:set>
                                  </p:childTnLst>
                                </p:cTn>
                              </p:par>
                              <p:par>
                                <p:cTn id="75" presetID="1" presetClass="exit" presetSubtype="0" fill="hold" grpId="1" nodeType="withEffect">
                                  <p:stCondLst>
                                    <p:cond delay="0"/>
                                  </p:stCondLst>
                                  <p:childTnLst>
                                    <p:set>
                                      <p:cBhvr>
                                        <p:cTn id="76" dur="1" fill="hold">
                                          <p:stCondLst>
                                            <p:cond delay="0"/>
                                          </p:stCondLst>
                                        </p:cTn>
                                        <p:tgtEl>
                                          <p:spTgt spid="21520"/>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2" presetClass="entr" presetSubtype="8" fill="hold" grpId="0" nodeType="clickEffect">
                                  <p:stCondLst>
                                    <p:cond delay="0"/>
                                  </p:stCondLst>
                                  <p:childTnLst>
                                    <p:set>
                                      <p:cBhvr>
                                        <p:cTn id="80" dur="1" fill="hold">
                                          <p:stCondLst>
                                            <p:cond delay="0"/>
                                          </p:stCondLst>
                                        </p:cTn>
                                        <p:tgtEl>
                                          <p:spTgt spid="97"/>
                                        </p:tgtEl>
                                        <p:attrNameLst>
                                          <p:attrName>style.visibility</p:attrName>
                                        </p:attrNameLst>
                                      </p:cBhvr>
                                      <p:to>
                                        <p:strVal val="visible"/>
                                      </p:to>
                                    </p:set>
                                    <p:anim calcmode="lin" valueType="num">
                                      <p:cBhvr additive="base">
                                        <p:cTn id="81" dur="500" fill="hold"/>
                                        <p:tgtEl>
                                          <p:spTgt spid="97"/>
                                        </p:tgtEl>
                                        <p:attrNameLst>
                                          <p:attrName>ppt_x</p:attrName>
                                        </p:attrNameLst>
                                      </p:cBhvr>
                                      <p:tavLst>
                                        <p:tav tm="0">
                                          <p:val>
                                            <p:strVal val="0-#ppt_w/2"/>
                                          </p:val>
                                        </p:tav>
                                        <p:tav tm="100000">
                                          <p:val>
                                            <p:strVal val="#ppt_x"/>
                                          </p:val>
                                        </p:tav>
                                      </p:tavLst>
                                    </p:anim>
                                    <p:anim calcmode="lin" valueType="num">
                                      <p:cBhvr additive="base">
                                        <p:cTn id="82" dur="500" fill="hold"/>
                                        <p:tgtEl>
                                          <p:spTgt spid="97"/>
                                        </p:tgtEl>
                                        <p:attrNameLst>
                                          <p:attrName>ppt_y</p:attrName>
                                        </p:attrNameLst>
                                      </p:cBhvr>
                                      <p:tavLst>
                                        <p:tav tm="0">
                                          <p:val>
                                            <p:strVal val="#ppt_y"/>
                                          </p:val>
                                        </p:tav>
                                        <p:tav tm="100000">
                                          <p:val>
                                            <p:strVal val="#ppt_y"/>
                                          </p:val>
                                        </p:tav>
                                      </p:tavLst>
                                    </p:anim>
                                  </p:childTnLst>
                                </p:cTn>
                              </p:par>
                            </p:childTnLst>
                          </p:cTn>
                        </p:par>
                      </p:childTnLst>
                    </p:cTn>
                  </p:par>
                  <p:par>
                    <p:cTn id="83" fill="hold">
                      <p:stCondLst>
                        <p:cond delay="indefinite"/>
                      </p:stCondLst>
                      <p:childTnLst>
                        <p:par>
                          <p:cTn id="84" fill="hold">
                            <p:stCondLst>
                              <p:cond delay="0"/>
                            </p:stCondLst>
                            <p:childTnLst>
                              <p:par>
                                <p:cTn id="85" presetID="2" presetClass="entr" presetSubtype="8" fill="hold" grpId="0" nodeType="clickEffect">
                                  <p:stCondLst>
                                    <p:cond delay="0"/>
                                  </p:stCondLst>
                                  <p:childTnLst>
                                    <p:set>
                                      <p:cBhvr>
                                        <p:cTn id="86" dur="1" fill="hold">
                                          <p:stCondLst>
                                            <p:cond delay="0"/>
                                          </p:stCondLst>
                                        </p:cTn>
                                        <p:tgtEl>
                                          <p:spTgt spid="83"/>
                                        </p:tgtEl>
                                        <p:attrNameLst>
                                          <p:attrName>style.visibility</p:attrName>
                                        </p:attrNameLst>
                                      </p:cBhvr>
                                      <p:to>
                                        <p:strVal val="visible"/>
                                      </p:to>
                                    </p:set>
                                    <p:anim calcmode="lin" valueType="num">
                                      <p:cBhvr additive="base">
                                        <p:cTn id="87" dur="500" fill="hold"/>
                                        <p:tgtEl>
                                          <p:spTgt spid="83"/>
                                        </p:tgtEl>
                                        <p:attrNameLst>
                                          <p:attrName>ppt_x</p:attrName>
                                        </p:attrNameLst>
                                      </p:cBhvr>
                                      <p:tavLst>
                                        <p:tav tm="0">
                                          <p:val>
                                            <p:strVal val="0-#ppt_w/2"/>
                                          </p:val>
                                        </p:tav>
                                        <p:tav tm="100000">
                                          <p:val>
                                            <p:strVal val="#ppt_x"/>
                                          </p:val>
                                        </p:tav>
                                      </p:tavLst>
                                    </p:anim>
                                    <p:anim calcmode="lin" valueType="num">
                                      <p:cBhvr additive="base">
                                        <p:cTn id="88"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89" fill="hold">
                      <p:stCondLst>
                        <p:cond delay="indefinite"/>
                      </p:stCondLst>
                      <p:childTnLst>
                        <p:par>
                          <p:cTn id="90" fill="hold">
                            <p:stCondLst>
                              <p:cond delay="0"/>
                            </p:stCondLst>
                            <p:childTnLst>
                              <p:par>
                                <p:cTn id="91" presetID="2" presetClass="entr" presetSubtype="8" fill="hold" grpId="0" nodeType="clickEffect">
                                  <p:stCondLst>
                                    <p:cond delay="0"/>
                                  </p:stCondLst>
                                  <p:childTnLst>
                                    <p:set>
                                      <p:cBhvr>
                                        <p:cTn id="92" dur="1" fill="hold">
                                          <p:stCondLst>
                                            <p:cond delay="0"/>
                                          </p:stCondLst>
                                        </p:cTn>
                                        <p:tgtEl>
                                          <p:spTgt spid="20"/>
                                        </p:tgtEl>
                                        <p:attrNameLst>
                                          <p:attrName>style.visibility</p:attrName>
                                        </p:attrNameLst>
                                      </p:cBhvr>
                                      <p:to>
                                        <p:strVal val="visible"/>
                                      </p:to>
                                    </p:set>
                                    <p:anim calcmode="lin" valueType="num">
                                      <p:cBhvr additive="base">
                                        <p:cTn id="93" dur="500" fill="hold"/>
                                        <p:tgtEl>
                                          <p:spTgt spid="20"/>
                                        </p:tgtEl>
                                        <p:attrNameLst>
                                          <p:attrName>ppt_x</p:attrName>
                                        </p:attrNameLst>
                                      </p:cBhvr>
                                      <p:tavLst>
                                        <p:tav tm="0">
                                          <p:val>
                                            <p:strVal val="0-#ppt_w/2"/>
                                          </p:val>
                                        </p:tav>
                                        <p:tav tm="100000">
                                          <p:val>
                                            <p:strVal val="#ppt_x"/>
                                          </p:val>
                                        </p:tav>
                                      </p:tavLst>
                                    </p:anim>
                                    <p:anim calcmode="lin" valueType="num">
                                      <p:cBhvr additive="base">
                                        <p:cTn id="94" dur="500" fill="hold"/>
                                        <p:tgtEl>
                                          <p:spTgt spid="20"/>
                                        </p:tgtEl>
                                        <p:attrNameLst>
                                          <p:attrName>ppt_y</p:attrName>
                                        </p:attrNameLst>
                                      </p:cBhvr>
                                      <p:tavLst>
                                        <p:tav tm="0">
                                          <p:val>
                                            <p:strVal val="#ppt_y"/>
                                          </p:val>
                                        </p:tav>
                                        <p:tav tm="100000">
                                          <p:val>
                                            <p:strVal val="#ppt_y"/>
                                          </p:val>
                                        </p:tav>
                                      </p:tavLst>
                                    </p:anim>
                                  </p:childTnLst>
                                </p:cTn>
                              </p:par>
                              <p:par>
                                <p:cTn id="95" presetID="1" presetClass="exit" presetSubtype="0" fill="hold" grpId="1" nodeType="withEffect">
                                  <p:stCondLst>
                                    <p:cond delay="0"/>
                                  </p:stCondLst>
                                  <p:childTnLst>
                                    <p:set>
                                      <p:cBhvr>
                                        <p:cTn id="96" dur="1" fill="hold">
                                          <p:stCondLst>
                                            <p:cond delay="0"/>
                                          </p:stCondLst>
                                        </p:cTn>
                                        <p:tgtEl>
                                          <p:spTgt spid="97"/>
                                        </p:tgtEl>
                                        <p:attrNameLst>
                                          <p:attrName>style.visibility</p:attrName>
                                        </p:attrNameLst>
                                      </p:cBhvr>
                                      <p:to>
                                        <p:strVal val="hidden"/>
                                      </p:to>
                                    </p:set>
                                  </p:childTnLst>
                                </p:cTn>
                              </p:par>
                            </p:childTnLst>
                          </p:cTn>
                        </p:par>
                      </p:childTnLst>
                    </p:cTn>
                  </p:par>
                  <p:par>
                    <p:cTn id="97" fill="hold">
                      <p:stCondLst>
                        <p:cond delay="indefinite"/>
                      </p:stCondLst>
                      <p:childTnLst>
                        <p:par>
                          <p:cTn id="98" fill="hold">
                            <p:stCondLst>
                              <p:cond delay="0"/>
                            </p:stCondLst>
                            <p:childTnLst>
                              <p:par>
                                <p:cTn id="99" presetID="2" presetClass="entr" presetSubtype="8" fill="hold" grpId="0" nodeType="clickEffect">
                                  <p:stCondLst>
                                    <p:cond delay="0"/>
                                  </p:stCondLst>
                                  <p:childTnLst>
                                    <p:set>
                                      <p:cBhvr>
                                        <p:cTn id="100" dur="1" fill="hold">
                                          <p:stCondLst>
                                            <p:cond delay="0"/>
                                          </p:stCondLst>
                                        </p:cTn>
                                        <p:tgtEl>
                                          <p:spTgt spid="92"/>
                                        </p:tgtEl>
                                        <p:attrNameLst>
                                          <p:attrName>style.visibility</p:attrName>
                                        </p:attrNameLst>
                                      </p:cBhvr>
                                      <p:to>
                                        <p:strVal val="visible"/>
                                      </p:to>
                                    </p:set>
                                    <p:anim calcmode="lin" valueType="num">
                                      <p:cBhvr additive="base">
                                        <p:cTn id="101" dur="500" fill="hold"/>
                                        <p:tgtEl>
                                          <p:spTgt spid="92"/>
                                        </p:tgtEl>
                                        <p:attrNameLst>
                                          <p:attrName>ppt_x</p:attrName>
                                        </p:attrNameLst>
                                      </p:cBhvr>
                                      <p:tavLst>
                                        <p:tav tm="0">
                                          <p:val>
                                            <p:strVal val="0-#ppt_w/2"/>
                                          </p:val>
                                        </p:tav>
                                        <p:tav tm="100000">
                                          <p:val>
                                            <p:strVal val="#ppt_x"/>
                                          </p:val>
                                        </p:tav>
                                      </p:tavLst>
                                    </p:anim>
                                    <p:anim calcmode="lin" valueType="num">
                                      <p:cBhvr additive="base">
                                        <p:cTn id="102"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103" fill="hold">
                      <p:stCondLst>
                        <p:cond delay="indefinite"/>
                      </p:stCondLst>
                      <p:childTnLst>
                        <p:par>
                          <p:cTn id="104" fill="hold">
                            <p:stCondLst>
                              <p:cond delay="0"/>
                            </p:stCondLst>
                            <p:childTnLst>
                              <p:par>
                                <p:cTn id="105" presetID="2" presetClass="entr" presetSubtype="8" fill="hold" grpId="0" nodeType="clickEffect">
                                  <p:stCondLst>
                                    <p:cond delay="0"/>
                                  </p:stCondLst>
                                  <p:childTnLst>
                                    <p:set>
                                      <p:cBhvr>
                                        <p:cTn id="106" dur="1" fill="hold">
                                          <p:stCondLst>
                                            <p:cond delay="0"/>
                                          </p:stCondLst>
                                        </p:cTn>
                                        <p:tgtEl>
                                          <p:spTgt spid="87"/>
                                        </p:tgtEl>
                                        <p:attrNameLst>
                                          <p:attrName>style.visibility</p:attrName>
                                        </p:attrNameLst>
                                      </p:cBhvr>
                                      <p:to>
                                        <p:strVal val="visible"/>
                                      </p:to>
                                    </p:set>
                                    <p:anim calcmode="lin" valueType="num">
                                      <p:cBhvr additive="base">
                                        <p:cTn id="107" dur="500" fill="hold"/>
                                        <p:tgtEl>
                                          <p:spTgt spid="87"/>
                                        </p:tgtEl>
                                        <p:attrNameLst>
                                          <p:attrName>ppt_x</p:attrName>
                                        </p:attrNameLst>
                                      </p:cBhvr>
                                      <p:tavLst>
                                        <p:tav tm="0">
                                          <p:val>
                                            <p:strVal val="0-#ppt_w/2"/>
                                          </p:val>
                                        </p:tav>
                                        <p:tav tm="100000">
                                          <p:val>
                                            <p:strVal val="#ppt_x"/>
                                          </p:val>
                                        </p:tav>
                                      </p:tavLst>
                                    </p:anim>
                                    <p:anim calcmode="lin" valueType="num">
                                      <p:cBhvr additive="base">
                                        <p:cTn id="108" dur="500" fill="hold"/>
                                        <p:tgtEl>
                                          <p:spTgt spid="87"/>
                                        </p:tgtEl>
                                        <p:attrNameLst>
                                          <p:attrName>ppt_y</p:attrName>
                                        </p:attrNameLst>
                                      </p:cBhvr>
                                      <p:tavLst>
                                        <p:tav tm="0">
                                          <p:val>
                                            <p:strVal val="#ppt_y"/>
                                          </p:val>
                                        </p:tav>
                                        <p:tav tm="100000">
                                          <p:val>
                                            <p:strVal val="#ppt_y"/>
                                          </p:val>
                                        </p:tav>
                                      </p:tavLst>
                                    </p:anim>
                                  </p:childTnLst>
                                </p:cTn>
                              </p:par>
                              <p:par>
                                <p:cTn id="109" presetID="1" presetClass="exit" presetSubtype="0" fill="hold" grpId="1" nodeType="withEffect">
                                  <p:stCondLst>
                                    <p:cond delay="0"/>
                                  </p:stCondLst>
                                  <p:childTnLst>
                                    <p:set>
                                      <p:cBhvr>
                                        <p:cTn id="110" dur="1" fill="hold">
                                          <p:stCondLst>
                                            <p:cond delay="0"/>
                                          </p:stCondLst>
                                        </p:cTn>
                                        <p:tgtEl>
                                          <p:spTgt spid="20"/>
                                        </p:tgtEl>
                                        <p:attrNameLst>
                                          <p:attrName>style.visibility</p:attrName>
                                        </p:attrNameLst>
                                      </p:cBhvr>
                                      <p:to>
                                        <p:strVal val="hidden"/>
                                      </p:to>
                                    </p:set>
                                  </p:childTnLst>
                                </p:cTn>
                              </p:par>
                            </p:childTnLst>
                          </p:cTn>
                        </p:par>
                      </p:childTnLst>
                    </p:cTn>
                  </p:par>
                  <p:par>
                    <p:cTn id="111" fill="hold">
                      <p:stCondLst>
                        <p:cond delay="indefinite"/>
                      </p:stCondLst>
                      <p:childTnLst>
                        <p:par>
                          <p:cTn id="112" fill="hold">
                            <p:stCondLst>
                              <p:cond delay="0"/>
                            </p:stCondLst>
                            <p:childTnLst>
                              <p:par>
                                <p:cTn id="113" presetID="2" presetClass="entr" presetSubtype="8" fill="hold" nodeType="clickEffect">
                                  <p:stCondLst>
                                    <p:cond delay="0"/>
                                  </p:stCondLst>
                                  <p:childTnLst>
                                    <p:set>
                                      <p:cBhvr>
                                        <p:cTn id="114" dur="1" fill="hold">
                                          <p:stCondLst>
                                            <p:cond delay="0"/>
                                          </p:stCondLst>
                                        </p:cTn>
                                        <p:tgtEl>
                                          <p:spTgt spid="18"/>
                                        </p:tgtEl>
                                        <p:attrNameLst>
                                          <p:attrName>style.visibility</p:attrName>
                                        </p:attrNameLst>
                                      </p:cBhvr>
                                      <p:to>
                                        <p:strVal val="visible"/>
                                      </p:to>
                                    </p:set>
                                    <p:anim calcmode="lin" valueType="num">
                                      <p:cBhvr additive="base">
                                        <p:cTn id="115" dur="500" fill="hold"/>
                                        <p:tgtEl>
                                          <p:spTgt spid="18"/>
                                        </p:tgtEl>
                                        <p:attrNameLst>
                                          <p:attrName>ppt_x</p:attrName>
                                        </p:attrNameLst>
                                      </p:cBhvr>
                                      <p:tavLst>
                                        <p:tav tm="0">
                                          <p:val>
                                            <p:strVal val="0-#ppt_w/2"/>
                                          </p:val>
                                        </p:tav>
                                        <p:tav tm="100000">
                                          <p:val>
                                            <p:strVal val="#ppt_x"/>
                                          </p:val>
                                        </p:tav>
                                      </p:tavLst>
                                    </p:anim>
                                    <p:anim calcmode="lin" valueType="num">
                                      <p:cBhvr additive="base">
                                        <p:cTn id="116"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0" grpId="1"/>
      <p:bldP spid="21520" grpId="2"/>
      <p:bldP spid="21520" grpId="3"/>
      <p:bldP spid="52" grpId="0" animBg="1"/>
      <p:bldP spid="77" grpId="0"/>
      <p:bldP spid="77" grpId="1"/>
      <p:bldP spid="82" grpId="0"/>
      <p:bldP spid="83" grpId="0"/>
      <p:bldP spid="87" grpId="0"/>
      <p:bldP spid="92" grpId="0"/>
      <p:bldP spid="20" grpId="0"/>
      <p:bldP spid="20" grpId="1"/>
      <p:bldP spid="21" grpId="0" animBg="1"/>
      <p:bldP spid="21" grpId="1" animBg="1"/>
      <p:bldP spid="97" grpId="0" animBg="1"/>
      <p:bldP spid="97" grpId="1"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 name="Rectangle 40"/>
          <p:cNvSpPr/>
          <p:nvPr/>
        </p:nvSpPr>
        <p:spPr>
          <a:xfrm>
            <a:off x="8631648" y="4221280"/>
            <a:ext cx="335856" cy="2301246"/>
          </a:xfrm>
          <a:prstGeom prst="rect">
            <a:avLst/>
          </a:prstGeom>
          <a:solidFill>
            <a:schemeClr val="tx1"/>
          </a:solidFill>
          <a:ln>
            <a:noFill/>
          </a:ln>
        </p:spPr>
        <p:txBody>
          <a:bodyPr wrap="square" rtlCol="0" anchor="ctr">
            <a:spAutoFit/>
          </a:bodyPr>
          <a:lstStyle/>
          <a:p>
            <a:pPr algn="l"/>
            <a:endParaRPr lang="en-CA" sz="2400" dirty="0"/>
          </a:p>
        </p:txBody>
      </p:sp>
      <p:sp>
        <p:nvSpPr>
          <p:cNvPr id="1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grpSp>
        <p:nvGrpSpPr>
          <p:cNvPr id="21519" name="Group 21518"/>
          <p:cNvGrpSpPr/>
          <p:nvPr/>
        </p:nvGrpSpPr>
        <p:grpSpPr>
          <a:xfrm>
            <a:off x="380999" y="4220667"/>
            <a:ext cx="8336525" cy="2301246"/>
            <a:chOff x="380999" y="4220667"/>
            <a:chExt cx="8336525" cy="2301246"/>
          </a:xfrm>
        </p:grpSpPr>
        <p:grpSp>
          <p:nvGrpSpPr>
            <p:cNvPr id="21504" name="Group 21503"/>
            <p:cNvGrpSpPr/>
            <p:nvPr/>
          </p:nvGrpSpPr>
          <p:grpSpPr>
            <a:xfrm>
              <a:off x="380999" y="4220667"/>
              <a:ext cx="8336525" cy="2301246"/>
              <a:chOff x="121675" y="4220667"/>
              <a:chExt cx="8336525" cy="2301246"/>
            </a:xfrm>
          </p:grpSpPr>
          <p:pic>
            <p:nvPicPr>
              <p:cNvPr id="21506" name="Picture 2" descr="image20"/>
              <p:cNvPicPr>
                <a:picLocks noChangeAspect="1" noChangeArrowheads="1"/>
              </p:cNvPicPr>
              <p:nvPr/>
            </p:nvPicPr>
            <p:blipFill rotWithShape="1">
              <a:blip r:embed="rId3">
                <a:extLst>
                  <a:ext uri="{28A0092B-C50C-407E-A947-70E740481C1C}">
                    <a14:useLocalDpi xmlns:a14="http://schemas.microsoft.com/office/drawing/2010/main" val="0"/>
                  </a:ext>
                </a:extLst>
              </a:blip>
              <a:srcRect l="13333" t="22222" r="12500" b="44444"/>
              <a:stretch/>
            </p:blipFill>
            <p:spPr bwMode="auto">
              <a:xfrm>
                <a:off x="869009" y="4220667"/>
                <a:ext cx="7589191" cy="230124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4" name="Rectangle 73"/>
              <p:cNvSpPr/>
              <p:nvPr/>
            </p:nvSpPr>
            <p:spPr>
              <a:xfrm>
                <a:off x="121675" y="4220667"/>
                <a:ext cx="935067" cy="2301246"/>
              </a:xfrm>
              <a:prstGeom prst="rect">
                <a:avLst/>
              </a:prstGeom>
              <a:solidFill>
                <a:schemeClr val="tx1"/>
              </a:solidFill>
              <a:ln>
                <a:noFill/>
              </a:ln>
            </p:spPr>
            <p:txBody>
              <a:bodyPr wrap="square" rtlCol="0" anchor="ctr">
                <a:spAutoFit/>
              </a:bodyPr>
              <a:lstStyle/>
              <a:p>
                <a:pPr algn="l"/>
                <a:endParaRPr lang="en-CA" sz="2400" dirty="0"/>
              </a:p>
            </p:txBody>
          </p:sp>
        </p:grpSp>
        <p:grpSp>
          <p:nvGrpSpPr>
            <p:cNvPr id="21518" name="Group 21517"/>
            <p:cNvGrpSpPr/>
            <p:nvPr/>
          </p:nvGrpSpPr>
          <p:grpSpPr>
            <a:xfrm>
              <a:off x="3951302" y="5213371"/>
              <a:ext cx="4537067" cy="1122164"/>
              <a:chOff x="3951302" y="5213371"/>
              <a:chExt cx="4537067" cy="1122164"/>
            </a:xfrm>
          </p:grpSpPr>
          <p:sp>
            <p:nvSpPr>
              <p:cNvPr id="3" name="Rectangle 2"/>
              <p:cNvSpPr/>
              <p:nvPr/>
            </p:nvSpPr>
            <p:spPr>
              <a:xfrm>
                <a:off x="4200440" y="5464584"/>
                <a:ext cx="117536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2" name="TextBox 1"/>
                  <p:cNvSpPr txBox="1"/>
                  <p:nvPr/>
                </p:nvSpPr>
                <p:spPr>
                  <a:xfrm>
                    <a:off x="3951302" y="5725663"/>
                    <a:ext cx="1564077" cy="609872"/>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r>
                            <a:rPr lang="en-CA" sz="2000" b="0" i="1" smtClean="0">
                              <a:solidFill>
                                <a:schemeClr val="bg2"/>
                              </a:solidFill>
                              <a:latin typeface="Cambria Math" panose="02040503050406030204" pitchFamily="18" charset="0"/>
                            </a:rPr>
                            <m:t>= </m:t>
                          </m:r>
                          <m:nary>
                            <m:naryPr>
                              <m:chr m:val="∑"/>
                              <m:supHide m:val="on"/>
                              <m:ctrlPr>
                                <a:rPr lang="en-CA" sz="2000" b="0" i="1" smtClean="0">
                                  <a:solidFill>
                                    <a:schemeClr val="bg2"/>
                                  </a:solidFill>
                                  <a:latin typeface="Cambria Math" panose="02040503050406030204" pitchFamily="18" charset="0"/>
                                </a:rPr>
                              </m:ctrlPr>
                            </m:naryPr>
                            <m:sub>
                              <m:r>
                                <m:rPr>
                                  <m:brk m:alnAt="7"/>
                                </m:rPr>
                                <a:rPr lang="en-CA" sz="2000" b="0" i="1" smtClean="0">
                                  <a:solidFill>
                                    <a:schemeClr val="bg2"/>
                                  </a:solidFill>
                                  <a:latin typeface="Cambria Math" panose="02040503050406030204" pitchFamily="18" charset="0"/>
                                </a:rPr>
                                <m:t>𝑖</m:t>
                              </m:r>
                              <m:r>
                                <a:rPr lang="en-CA" sz="2000" b="0" i="1" smtClean="0">
                                  <a:solidFill>
                                    <a:schemeClr val="bg2"/>
                                  </a:solidFill>
                                  <a:latin typeface="Cambria Math" panose="02040503050406030204" pitchFamily="18" charset="0"/>
                                </a:rPr>
                                <m:t>=0..</m:t>
                              </m:r>
                              <m:r>
                                <a:rPr lang="en-CA" sz="2000" b="0" i="1" smtClean="0">
                                  <a:solidFill>
                                    <a:schemeClr val="bg2"/>
                                  </a:solidFill>
                                  <a:latin typeface="Cambria Math" panose="02040503050406030204" pitchFamily="18" charset="0"/>
                                </a:rPr>
                                <m:t>𝑛</m:t>
                              </m:r>
                            </m:sub>
                            <m:sup/>
                            <m:e>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𝑤</m:t>
                                  </m:r>
                                </m:e>
                                <m:sub>
                                  <m:r>
                                    <a:rPr lang="en-CA" sz="2000" b="0" i="1" smtClean="0">
                                      <a:solidFill>
                                        <a:schemeClr val="bg2"/>
                                      </a:solidFill>
                                      <a:latin typeface="Cambria Math" panose="02040503050406030204" pitchFamily="18" charset="0"/>
                                    </a:rPr>
                                    <m:t>𝑖</m:t>
                                  </m:r>
                                </m:sub>
                              </m:sSub>
                            </m:e>
                          </m:nary>
                          <m:sSub>
                            <m:sSubPr>
                              <m:ctrlPr>
                                <a:rPr lang="en-CA" sz="2000" b="0" i="1" smtClean="0">
                                  <a:solidFill>
                                    <a:schemeClr val="bg2"/>
                                  </a:solidFill>
                                  <a:latin typeface="Cambria Math" panose="02040503050406030204" pitchFamily="18" charset="0"/>
                                </a:rPr>
                              </m:ctrlPr>
                            </m:sSubPr>
                            <m:e>
                              <m:r>
                                <a:rPr lang="en-CA" sz="2000" b="0" i="1" smtClean="0">
                                  <a:solidFill>
                                    <a:schemeClr val="bg2"/>
                                  </a:solidFill>
                                  <a:latin typeface="Cambria Math" panose="02040503050406030204" pitchFamily="18" charset="0"/>
                                </a:rPr>
                                <m:t>𝑥</m:t>
                              </m:r>
                            </m:e>
                            <m:sub>
                              <m:r>
                                <a:rPr lang="en-CA" sz="2000" b="0" i="1" smtClean="0">
                                  <a:solidFill>
                                    <a:schemeClr val="bg2"/>
                                  </a:solidFill>
                                  <a:latin typeface="Cambria Math" panose="02040503050406030204" pitchFamily="18" charset="0"/>
                                </a:rPr>
                                <m:t>𝑖</m:t>
                              </m:r>
                            </m:sub>
                          </m:sSub>
                          <m:r>
                            <a:rPr lang="en-CA" sz="2000" b="0" i="1" smtClean="0">
                              <a:solidFill>
                                <a:schemeClr val="bg2"/>
                              </a:solidFill>
                              <a:latin typeface="Cambria Math" panose="02040503050406030204" pitchFamily="18" charset="0"/>
                            </a:rPr>
                            <m:t> </m:t>
                          </m:r>
                        </m:oMath>
                      </m:oMathPara>
                    </a14:m>
                    <a:endParaRPr lang="en-CA" sz="2000" dirty="0">
                      <a:solidFill>
                        <a:schemeClr val="bg2"/>
                      </a:solidFill>
                    </a:endParaRPr>
                  </a:p>
                </p:txBody>
              </p:sp>
            </mc:Choice>
            <mc:Fallback xmlns="">
              <p:sp>
                <p:nvSpPr>
                  <p:cNvPr id="2" name="TextBox 1"/>
                  <p:cNvSpPr txBox="1">
                    <a:spLocks noRot="1" noChangeAspect="1" noMove="1" noResize="1" noEditPoints="1" noAdjustHandles="1" noChangeArrowheads="1" noChangeShapeType="1" noTextEdit="1"/>
                  </p:cNvSpPr>
                  <p:nvPr/>
                </p:nvSpPr>
                <p:spPr>
                  <a:xfrm>
                    <a:off x="3951302" y="5725663"/>
                    <a:ext cx="1564077" cy="609872"/>
                  </a:xfrm>
                  <a:prstGeom prst="rect">
                    <a:avLst/>
                  </a:prstGeom>
                  <a:blipFill>
                    <a:blip r:embed="rId4"/>
                    <a:stretch>
                      <a:fillRect r="-389" b="-21000"/>
                    </a:stretch>
                  </a:blipFill>
                </p:spPr>
                <p:txBody>
                  <a:bodyPr/>
                  <a:lstStyle/>
                  <a:p>
                    <a:r>
                      <a:rPr lang="en-CA">
                        <a:noFill/>
                      </a:rPr>
                      <a:t> </a:t>
                    </a:r>
                  </a:p>
                </p:txBody>
              </p:sp>
            </mc:Fallback>
          </mc:AlternateContent>
          <p:grpSp>
            <p:nvGrpSpPr>
              <p:cNvPr id="21516" name="Group 21515"/>
              <p:cNvGrpSpPr/>
              <p:nvPr/>
            </p:nvGrpSpPr>
            <p:grpSpPr>
              <a:xfrm>
                <a:off x="5999354" y="5213371"/>
                <a:ext cx="2489015" cy="946506"/>
                <a:chOff x="5999354" y="5213371"/>
                <a:chExt cx="2489015" cy="946506"/>
              </a:xfrm>
            </p:grpSpPr>
            <p:sp>
              <p:nvSpPr>
                <p:cNvPr id="5" name="Rectangle 4"/>
                <p:cNvSpPr/>
                <p:nvPr/>
              </p:nvSpPr>
              <p:spPr>
                <a:xfrm>
                  <a:off x="6345051" y="5588975"/>
                  <a:ext cx="2143318" cy="497567"/>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7" name="TextBox 6"/>
                    <p:cNvSpPr txBox="1"/>
                    <p:nvPr/>
                  </p:nvSpPr>
                  <p:spPr>
                    <a:xfrm>
                      <a:off x="5999354" y="5803834"/>
                      <a:ext cx="1764155" cy="356043"/>
                    </a:xfrm>
                    <a:prstGeom prst="rect">
                      <a:avLst/>
                    </a:prstGeom>
                    <a:noFill/>
                  </p:spPr>
                  <p:txBody>
                    <a:bodyPr wrap="none" lIns="0" tIns="0" rIns="0" bIns="0" rtlCol="0">
                      <a:spAutoFit/>
                    </a:bodyPr>
                    <a:lstStyle/>
                    <a:p>
                      <a:r>
                        <a:rPr lang="en-CA" sz="2000" dirty="0">
                          <a:solidFill>
                            <a:schemeClr val="bg2"/>
                          </a:solidFill>
                        </a:rPr>
                        <a:t>y</a:t>
                      </a:r>
                      <a:r>
                        <a:rPr lang="en-CA" sz="2000" b="0" dirty="0">
                          <a:solidFill>
                            <a:schemeClr val="bg2"/>
                          </a:solidFill>
                        </a:rPr>
                        <a:t> </a:t>
                      </a:r>
                      <a14:m>
                        <m:oMath xmlns:m="http://schemas.openxmlformats.org/officeDocument/2006/math">
                          <m:r>
                            <a:rPr lang="en-CA" sz="2000" b="0" i="1" smtClean="0">
                              <a:solidFill>
                                <a:schemeClr val="bg2"/>
                              </a:solidFill>
                              <a:latin typeface="Cambria Math" panose="02040503050406030204" pitchFamily="18" charset="0"/>
                            </a:rPr>
                            <m:t>=</m:t>
                          </m:r>
                          <m:r>
                            <a:rPr lang="en-CA" sz="2000" b="0" i="1" smtClean="0">
                              <a:solidFill>
                                <a:schemeClr val="bg2"/>
                              </a:solidFill>
                              <a:latin typeface="Cambria Math" panose="02040503050406030204" pitchFamily="18" charset="0"/>
                              <a:sym typeface="Symbol" panose="05050102010706020507" pitchFamily="18" charset="2"/>
                            </a:rPr>
                            <m:t></m:t>
                          </m:r>
                          <m:d>
                            <m:dPr>
                              <m:ctrlPr>
                                <a:rPr lang="en-CA" sz="2000" b="0" i="1" smtClean="0">
                                  <a:solidFill>
                                    <a:schemeClr val="bg2"/>
                                  </a:solidFill>
                                  <a:latin typeface="Cambria Math" panose="02040503050406030204" pitchFamily="18" charset="0"/>
                                  <a:sym typeface="Symbol" panose="05050102010706020507" pitchFamily="18" charset="2"/>
                                </a:rPr>
                              </m:ctrlPr>
                            </m:dPr>
                            <m:e>
                              <m:r>
                                <a:rPr lang="en-CA" sz="2000" b="0" i="1" smtClean="0">
                                  <a:solidFill>
                                    <a:schemeClr val="bg2"/>
                                  </a:solidFill>
                                  <a:latin typeface="Cambria Math" panose="02040503050406030204" pitchFamily="18" charset="0"/>
                                  <a:sym typeface="Symbol" panose="05050102010706020507" pitchFamily="18" charset="2"/>
                                </a:rPr>
                                <m:t>𝑧</m:t>
                              </m:r>
                            </m:e>
                          </m:d>
                          <m:r>
                            <a:rPr lang="en-CA" sz="2000" b="0" i="1" smtClean="0">
                              <a:solidFill>
                                <a:schemeClr val="bg2"/>
                              </a:solidFill>
                              <a:latin typeface="Cambria Math" panose="02040503050406030204" pitchFamily="18" charset="0"/>
                              <a:sym typeface="Symbol" panose="05050102010706020507" pitchFamily="18" charset="2"/>
                            </a:rPr>
                            <m:t>= </m:t>
                          </m:r>
                          <m:f>
                            <m:fPr>
                              <m:ctrlPr>
                                <a:rPr lang="en-CA" sz="2000" b="0" i="1" smtClean="0">
                                  <a:solidFill>
                                    <a:schemeClr val="bg2"/>
                                  </a:solidFill>
                                  <a:latin typeface="Cambria Math" panose="02040503050406030204" pitchFamily="18" charset="0"/>
                                  <a:sym typeface="Symbol" panose="05050102010706020507" pitchFamily="18" charset="2"/>
                                </a:rPr>
                              </m:ctrlPr>
                            </m:fPr>
                            <m:num>
                              <m:r>
                                <a:rPr lang="en-CA" sz="2000" b="0" i="1" smtClean="0">
                                  <a:solidFill>
                                    <a:schemeClr val="bg2"/>
                                  </a:solidFill>
                                  <a:latin typeface="Cambria Math" panose="02040503050406030204" pitchFamily="18" charset="0"/>
                                  <a:sym typeface="Symbol" panose="05050102010706020507" pitchFamily="18" charset="2"/>
                                </a:rPr>
                                <m:t>1</m:t>
                              </m:r>
                            </m:num>
                            <m:den>
                              <m:r>
                                <a:rPr lang="en-CA" sz="2000" b="0" i="1" smtClean="0">
                                  <a:solidFill>
                                    <a:schemeClr val="bg2"/>
                                  </a:solidFill>
                                  <a:latin typeface="Cambria Math" panose="02040503050406030204" pitchFamily="18" charset="0"/>
                                  <a:sym typeface="Symbol" panose="05050102010706020507" pitchFamily="18" charset="2"/>
                                </a:rPr>
                                <m:t>1+</m:t>
                              </m:r>
                              <m:sSup>
                                <m:sSupPr>
                                  <m:ctrlPr>
                                    <a:rPr lang="en-CA" sz="2000" b="0" i="1" smtClean="0">
                                      <a:solidFill>
                                        <a:schemeClr val="bg2"/>
                                      </a:solidFill>
                                      <a:latin typeface="Cambria Math" panose="02040503050406030204" pitchFamily="18" charset="0"/>
                                      <a:sym typeface="Symbol" panose="05050102010706020507" pitchFamily="18" charset="2"/>
                                    </a:rPr>
                                  </m:ctrlPr>
                                </m:sSupPr>
                                <m:e>
                                  <m:r>
                                    <a:rPr lang="en-CA" sz="2000" b="0" i="1" smtClean="0">
                                      <a:solidFill>
                                        <a:schemeClr val="bg2"/>
                                      </a:solidFill>
                                      <a:latin typeface="Cambria Math" panose="02040503050406030204" pitchFamily="18" charset="0"/>
                                      <a:sym typeface="Symbol" panose="05050102010706020507" pitchFamily="18" charset="2"/>
                                    </a:rPr>
                                    <m:t>𝑒</m:t>
                                  </m:r>
                                </m:e>
                                <m:sup>
                                  <m:r>
                                    <a:rPr lang="en-CA" sz="2000" b="0" i="1" smtClean="0">
                                      <a:solidFill>
                                        <a:schemeClr val="bg2"/>
                                      </a:solidFill>
                                      <a:latin typeface="Cambria Math" panose="02040503050406030204" pitchFamily="18" charset="0"/>
                                      <a:sym typeface="Symbol" panose="05050102010706020507" pitchFamily="18" charset="2"/>
                                    </a:rPr>
                                    <m:t>−</m:t>
                                  </m:r>
                                  <m:r>
                                    <a:rPr lang="en-CA" sz="2000" b="0" i="1" smtClean="0">
                                      <a:solidFill>
                                        <a:schemeClr val="bg2"/>
                                      </a:solidFill>
                                      <a:latin typeface="Cambria Math" panose="02040503050406030204" pitchFamily="18" charset="0"/>
                                      <a:sym typeface="Symbol" panose="05050102010706020507" pitchFamily="18" charset="2"/>
                                    </a:rPr>
                                    <m:t>𝑧</m:t>
                                  </m:r>
                                </m:sup>
                              </m:sSup>
                            </m:den>
                          </m:f>
                        </m:oMath>
                      </a14:m>
                      <a:endParaRPr lang="en-CA" sz="2000" dirty="0">
                        <a:solidFill>
                          <a:schemeClr val="bg2"/>
                        </a:solidFill>
                      </a:endParaRPr>
                    </a:p>
                  </p:txBody>
                </p:sp>
              </mc:Choice>
              <mc:Fallback xmlns="">
                <p:sp>
                  <p:nvSpPr>
                    <p:cNvPr id="7" name="TextBox 6"/>
                    <p:cNvSpPr txBox="1">
                      <a:spLocks noRot="1" noChangeAspect="1" noMove="1" noResize="1" noEditPoints="1" noAdjustHandles="1" noChangeArrowheads="1" noChangeShapeType="1" noTextEdit="1"/>
                    </p:cNvSpPr>
                    <p:nvPr/>
                  </p:nvSpPr>
                  <p:spPr>
                    <a:xfrm>
                      <a:off x="5999354" y="5803834"/>
                      <a:ext cx="1764155" cy="356043"/>
                    </a:xfrm>
                    <a:prstGeom prst="rect">
                      <a:avLst/>
                    </a:prstGeom>
                    <a:blipFill>
                      <a:blip r:embed="rId5"/>
                      <a:stretch>
                        <a:fillRect l="-8621" t="-5172" r="-7931" b="-48276"/>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3" name="TextBox 12"/>
                    <p:cNvSpPr txBox="1"/>
                    <p:nvPr/>
                  </p:nvSpPr>
                  <p:spPr>
                    <a:xfrm>
                      <a:off x="8073533" y="5213371"/>
                      <a:ext cx="193037"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𝑦</m:t>
                            </m:r>
                          </m:oMath>
                        </m:oMathPara>
                      </a14:m>
                      <a:endParaRPr lang="en-CA" sz="2000" dirty="0">
                        <a:solidFill>
                          <a:schemeClr val="bg2"/>
                        </a:solidFill>
                      </a:endParaRPr>
                    </a:p>
                  </p:txBody>
                </p:sp>
              </mc:Choice>
              <mc:Fallback xmlns="">
                <p:sp>
                  <p:nvSpPr>
                    <p:cNvPr id="13" name="TextBox 12"/>
                    <p:cNvSpPr txBox="1">
                      <a:spLocks noRot="1" noChangeAspect="1" noMove="1" noResize="1" noEditPoints="1" noAdjustHandles="1" noChangeArrowheads="1" noChangeShapeType="1" noTextEdit="1"/>
                    </p:cNvSpPr>
                    <p:nvPr/>
                  </p:nvSpPr>
                  <p:spPr>
                    <a:xfrm>
                      <a:off x="8073533" y="5213371"/>
                      <a:ext cx="193037" cy="251213"/>
                    </a:xfrm>
                    <a:prstGeom prst="rect">
                      <a:avLst/>
                    </a:prstGeom>
                    <a:blipFill>
                      <a:blip r:embed="rId6"/>
                      <a:stretch>
                        <a:fillRect l="-34375" r="-34375" b="-56098"/>
                      </a:stretch>
                    </a:blipFill>
                  </p:spPr>
                  <p:txBody>
                    <a:bodyPr/>
                    <a:lstStyle/>
                    <a:p>
                      <a:r>
                        <a:rPr lang="en-CA">
                          <a:noFill/>
                        </a:rPr>
                        <a:t> </a:t>
                      </a:r>
                    </a:p>
                  </p:txBody>
                </p:sp>
              </mc:Fallback>
            </mc:AlternateContent>
          </p:grpSp>
        </p:grpSp>
      </p:grpSp>
      <mc:AlternateContent xmlns:mc="http://schemas.openxmlformats.org/markup-compatibility/2006" xmlns:a14="http://schemas.microsoft.com/office/drawing/2010/main">
        <mc:Choice Requires="a14">
          <p:sp>
            <p:nvSpPr>
              <p:cNvPr id="12" name="TextBox 11"/>
              <p:cNvSpPr txBox="1"/>
              <p:nvPr/>
            </p:nvSpPr>
            <p:spPr>
              <a:xfrm>
                <a:off x="4511578" y="5088979"/>
                <a:ext cx="174129" cy="251213"/>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a:rPr lang="en-CA" sz="2000" b="0" i="1" smtClean="0">
                          <a:solidFill>
                            <a:schemeClr val="bg2"/>
                          </a:solidFill>
                          <a:latin typeface="Cambria Math" panose="02040503050406030204" pitchFamily="18" charset="0"/>
                        </a:rPr>
                        <m:t>𝑧</m:t>
                      </m:r>
                    </m:oMath>
                  </m:oMathPara>
                </a14:m>
                <a:endParaRPr lang="en-CA" sz="2000" dirty="0">
                  <a:solidFill>
                    <a:schemeClr val="bg2"/>
                  </a:solidFill>
                </a:endParaRPr>
              </a:p>
            </p:txBody>
          </p:sp>
        </mc:Choice>
        <mc:Fallback xmlns="">
          <p:sp>
            <p:nvSpPr>
              <p:cNvPr id="12" name="TextBox 11"/>
              <p:cNvSpPr txBox="1">
                <a:spLocks noRot="1" noChangeAspect="1" noMove="1" noResize="1" noEditPoints="1" noAdjustHandles="1" noChangeArrowheads="1" noChangeShapeType="1" noTextEdit="1"/>
              </p:cNvSpPr>
              <p:nvPr/>
            </p:nvSpPr>
            <p:spPr>
              <a:xfrm>
                <a:off x="4511578" y="5088979"/>
                <a:ext cx="174129" cy="251213"/>
              </a:xfrm>
              <a:prstGeom prst="rect">
                <a:avLst/>
              </a:prstGeom>
              <a:blipFill>
                <a:blip r:embed="rId7"/>
                <a:stretch>
                  <a:fillRect l="-20690" r="-20690" b="-21951"/>
                </a:stretch>
              </a:blipFill>
            </p:spPr>
            <p:txBody>
              <a:bodyPr/>
              <a:lstStyle/>
              <a:p>
                <a:r>
                  <a:rPr lang="en-CA">
                    <a:noFill/>
                  </a:rPr>
                  <a:t> </a:t>
                </a:r>
              </a:p>
            </p:txBody>
          </p:sp>
        </mc:Fallback>
      </mc:AlternateContent>
      <p:sp>
        <p:nvSpPr>
          <p:cNvPr id="21520" name="Rectangle 21519"/>
          <p:cNvSpPr/>
          <p:nvPr/>
        </p:nvSpPr>
        <p:spPr>
          <a:xfrm>
            <a:off x="4708591" y="5031728"/>
            <a:ext cx="841897" cy="400110"/>
          </a:xfrm>
          <a:prstGeom prst="rect">
            <a:avLst/>
          </a:prstGeom>
        </p:spPr>
        <p:txBody>
          <a:bodyPr wrap="none">
            <a:spAutoFit/>
          </a:bodyPr>
          <a:lstStyle/>
          <a:p>
            <a:r>
              <a:rPr lang="en-US" altLang="en-US" sz="2000" dirty="0">
                <a:solidFill>
                  <a:srgbClr val="FF7C80"/>
                </a:solidFill>
                <a:sym typeface="Symbol" panose="05050102010706020507" pitchFamily="18" charset="2"/>
              </a:rPr>
              <a:t>= 18.2</a:t>
            </a:r>
          </a:p>
        </p:txBody>
      </p:sp>
      <p:sp>
        <p:nvSpPr>
          <p:cNvPr id="52" name="Oval 51"/>
          <p:cNvSpPr>
            <a:spLocks noChangeAspect="1"/>
          </p:cNvSpPr>
          <p:nvPr/>
        </p:nvSpPr>
        <p:spPr>
          <a:xfrm>
            <a:off x="7803336" y="5257800"/>
            <a:ext cx="234000" cy="234000"/>
          </a:xfrm>
          <a:prstGeom prst="ellipse">
            <a:avLst/>
          </a:prstGeom>
          <a:solidFill>
            <a:schemeClr val="bg1">
              <a:lumMod val="40000"/>
              <a:lumOff val="60000"/>
            </a:schemeClr>
          </a:solidFill>
          <a:ln>
            <a:noFill/>
          </a:ln>
        </p:spPr>
        <p:txBody>
          <a:bodyPr wrap="square" rtlCol="0" anchor="ctr">
            <a:spAutoFit/>
          </a:bodyPr>
          <a:lstStyle/>
          <a:p>
            <a:pPr algn="l"/>
            <a:endParaRPr lang="en-CA" sz="2400" dirty="0"/>
          </a:p>
        </p:txBody>
      </p:sp>
      <p:sp>
        <p:nvSpPr>
          <p:cNvPr id="77" name="Rectangle 76"/>
          <p:cNvSpPr/>
          <p:nvPr/>
        </p:nvSpPr>
        <p:spPr>
          <a:xfrm>
            <a:off x="8183671" y="5184128"/>
            <a:ext cx="841897" cy="400110"/>
          </a:xfrm>
          <a:prstGeom prst="rect">
            <a:avLst/>
          </a:prstGeom>
        </p:spPr>
        <p:txBody>
          <a:bodyPr wrap="none">
            <a:spAutoFit/>
          </a:bodyPr>
          <a:lstStyle/>
          <a:p>
            <a:r>
              <a:rPr lang="en-US" altLang="en-US" sz="2000" dirty="0">
                <a:solidFill>
                  <a:srgbClr val="0070C0"/>
                </a:solidFill>
                <a:sym typeface="Symbol" panose="05050102010706020507" pitchFamily="18" charset="2"/>
              </a:rPr>
              <a:t>= 0.98</a:t>
            </a:r>
          </a:p>
        </p:txBody>
      </p:sp>
      <p:grpSp>
        <p:nvGrpSpPr>
          <p:cNvPr id="6" name="Group 5"/>
          <p:cNvGrpSpPr/>
          <p:nvPr/>
        </p:nvGrpSpPr>
        <p:grpSpPr>
          <a:xfrm>
            <a:off x="1121744" y="2057400"/>
            <a:ext cx="7946056" cy="2057400"/>
            <a:chOff x="1121744" y="2057400"/>
            <a:chExt cx="7946056" cy="2057400"/>
          </a:xfrm>
        </p:grpSpPr>
        <p:sp>
          <p:nvSpPr>
            <p:cNvPr id="63" name="TextBox 62"/>
            <p:cNvSpPr txBox="1"/>
            <p:nvPr/>
          </p:nvSpPr>
          <p:spPr>
            <a:xfrm flipH="1">
              <a:off x="1121744" y="3192643"/>
              <a:ext cx="3066140" cy="523220"/>
            </a:xfrm>
            <a:prstGeom prst="rect">
              <a:avLst/>
            </a:prstGeom>
            <a:noFill/>
          </p:spPr>
          <p:txBody>
            <a:bodyPr wrap="square" rtlCol="0">
              <a:spAutoFit/>
            </a:bodyPr>
            <a:lstStyle/>
            <a:p>
              <a:r>
                <a:rPr lang="en-CA" i="1" dirty="0">
                  <a:solidFill>
                    <a:srgbClr val="00FFFF"/>
                  </a:solidFill>
                </a:rPr>
                <a:t>y = Sigmoid(</a:t>
              </a:r>
              <a:r>
                <a:rPr lang="en-CA" i="1" dirty="0">
                  <a:solidFill>
                    <a:srgbClr val="FF7C80"/>
                  </a:solidFill>
                </a:rPr>
                <a:t>z</a:t>
              </a:r>
              <a:r>
                <a:rPr lang="en-CA" i="1" dirty="0">
                  <a:solidFill>
                    <a:srgbClr val="00FFFF"/>
                  </a:solidFill>
                </a:rPr>
                <a:t>)</a:t>
              </a:r>
              <a:r>
                <a:rPr lang="en-CA" i="1" dirty="0"/>
                <a:t> </a:t>
              </a:r>
            </a:p>
          </p:txBody>
        </p:sp>
        <p:pic>
          <p:nvPicPr>
            <p:cNvPr id="57" name="Picture 56" descr="Image result for sigmoid function"/>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5257800" y="2057400"/>
              <a:ext cx="3810000" cy="2057400"/>
            </a:xfrm>
            <a:prstGeom prst="rect">
              <a:avLst/>
            </a:prstGeom>
            <a:noFill/>
            <a:extLst>
              <a:ext uri="{909E8E84-426E-40DD-AFC4-6F175D3DCCD1}">
                <a14:hiddenFill xmlns:a14="http://schemas.microsoft.com/office/drawing/2010/main">
                  <a:solidFill>
                    <a:srgbClr val="FFFFFF"/>
                  </a:solidFill>
                </a14:hiddenFill>
              </a:ext>
            </a:extLst>
          </p:spPr>
        </p:pic>
        <p:cxnSp>
          <p:nvCxnSpPr>
            <p:cNvPr id="14" name="Straight Connector 13"/>
            <p:cNvCxnSpPr/>
            <p:nvPr/>
          </p:nvCxnSpPr>
          <p:spPr bwMode="auto">
            <a:xfrm>
              <a:off x="5699360" y="3840905"/>
              <a:ext cx="3266317" cy="0"/>
            </a:xfrm>
            <a:prstGeom prst="line">
              <a:avLst/>
            </a:prstGeom>
            <a:noFill/>
            <a:ln w="38100" cap="sq" cmpd="sng" algn="ctr">
              <a:solidFill>
                <a:srgbClr val="FF7C80"/>
              </a:solidFill>
              <a:prstDash val="solid"/>
              <a:round/>
              <a:headEnd type="none" w="med" len="med"/>
              <a:tailEnd type="none" w="med" len="med"/>
            </a:ln>
            <a:effectLst/>
          </p:spPr>
        </p:cxnSp>
      </p:grpSp>
      <p:sp>
        <p:nvSpPr>
          <p:cNvPr id="82" name="Rectangle 81"/>
          <p:cNvSpPr/>
          <p:nvPr/>
        </p:nvSpPr>
        <p:spPr>
          <a:xfrm>
            <a:off x="4724400" y="5062066"/>
            <a:ext cx="926857" cy="400110"/>
          </a:xfrm>
          <a:prstGeom prst="rect">
            <a:avLst/>
          </a:prstGeom>
        </p:spPr>
        <p:txBody>
          <a:bodyPr wrap="none">
            <a:spAutoFit/>
          </a:bodyPr>
          <a:lstStyle/>
          <a:p>
            <a:r>
              <a:rPr lang="en-US" altLang="en-US" sz="2000" dirty="0">
                <a:solidFill>
                  <a:srgbClr val="FF7C80"/>
                </a:solidFill>
                <a:sym typeface="Symbol" panose="05050102010706020507" pitchFamily="18" charset="2"/>
              </a:rPr>
              <a:t>= -18.2</a:t>
            </a:r>
          </a:p>
        </p:txBody>
      </p:sp>
      <p:sp>
        <p:nvSpPr>
          <p:cNvPr id="83" name="Rectangle 82"/>
          <p:cNvSpPr/>
          <p:nvPr/>
        </p:nvSpPr>
        <p:spPr>
          <a:xfrm>
            <a:off x="8189727" y="5181600"/>
            <a:ext cx="841897" cy="400110"/>
          </a:xfrm>
          <a:prstGeom prst="rect">
            <a:avLst/>
          </a:prstGeom>
        </p:spPr>
        <p:txBody>
          <a:bodyPr wrap="none">
            <a:spAutoFit/>
          </a:bodyPr>
          <a:lstStyle/>
          <a:p>
            <a:r>
              <a:rPr lang="en-US" altLang="en-US" sz="2000" dirty="0">
                <a:solidFill>
                  <a:srgbClr val="0070C0"/>
                </a:solidFill>
                <a:sym typeface="Symbol" panose="05050102010706020507" pitchFamily="18" charset="2"/>
              </a:rPr>
              <a:t>= 0.02</a:t>
            </a:r>
          </a:p>
        </p:txBody>
      </p:sp>
      <p:sp>
        <p:nvSpPr>
          <p:cNvPr id="42" name="Rectangle 41"/>
          <p:cNvSpPr/>
          <p:nvPr/>
        </p:nvSpPr>
        <p:spPr>
          <a:xfrm>
            <a:off x="4724400" y="5029200"/>
            <a:ext cx="521297" cy="400110"/>
          </a:xfrm>
          <a:prstGeom prst="rect">
            <a:avLst/>
          </a:prstGeom>
        </p:spPr>
        <p:txBody>
          <a:bodyPr wrap="none">
            <a:spAutoFit/>
          </a:bodyPr>
          <a:lstStyle/>
          <a:p>
            <a:r>
              <a:rPr lang="en-US" altLang="en-US" sz="2000" dirty="0">
                <a:solidFill>
                  <a:srgbClr val="FF7C80"/>
                </a:solidFill>
                <a:sym typeface="Symbol" panose="05050102010706020507" pitchFamily="18" charset="2"/>
              </a:rPr>
              <a:t>= 0</a:t>
            </a:r>
          </a:p>
        </p:txBody>
      </p:sp>
      <p:sp>
        <p:nvSpPr>
          <p:cNvPr id="43" name="Rectangle 42"/>
          <p:cNvSpPr/>
          <p:nvPr/>
        </p:nvSpPr>
        <p:spPr>
          <a:xfrm>
            <a:off x="8189727" y="5162490"/>
            <a:ext cx="713657" cy="400110"/>
          </a:xfrm>
          <a:prstGeom prst="rect">
            <a:avLst/>
          </a:prstGeom>
        </p:spPr>
        <p:txBody>
          <a:bodyPr wrap="none">
            <a:spAutoFit/>
          </a:bodyPr>
          <a:lstStyle/>
          <a:p>
            <a:r>
              <a:rPr lang="en-US" altLang="en-US" sz="2000" dirty="0">
                <a:solidFill>
                  <a:srgbClr val="0070C0"/>
                </a:solidFill>
                <a:sym typeface="Symbol" panose="05050102010706020507" pitchFamily="18" charset="2"/>
              </a:rPr>
              <a:t>= 0.5</a:t>
            </a:r>
          </a:p>
        </p:txBody>
      </p:sp>
      <p:sp>
        <p:nvSpPr>
          <p:cNvPr id="44" name="Text Box 33"/>
          <p:cNvSpPr txBox="1">
            <a:spLocks noChangeArrowheads="1"/>
          </p:cNvSpPr>
          <p:nvPr/>
        </p:nvSpPr>
        <p:spPr bwMode="auto">
          <a:xfrm>
            <a:off x="-99363" y="434876"/>
            <a:ext cx="9546258" cy="230832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An artificial neuron:</a:t>
            </a:r>
          </a:p>
          <a:p>
            <a:pPr marL="342900" indent="-342900">
              <a:spcBef>
                <a:spcPct val="0"/>
              </a:spcBef>
              <a:buFont typeface="Arial" panose="020B0604020202020204" pitchFamily="34" charset="0"/>
              <a:buChar char="•"/>
            </a:pPr>
            <a:r>
              <a:rPr lang="en-US" altLang="en-US" sz="2400" dirty="0">
                <a:solidFill>
                  <a:srgbClr val="FF7C80"/>
                </a:solidFill>
                <a:latin typeface="Times New Roman" pitchFamily="18" charset="0"/>
                <a:sym typeface="Symbol" panose="05050102010706020507" pitchFamily="18" charset="2"/>
              </a:rPr>
              <a:t>Total incoming signal: </a:t>
            </a:r>
            <a:r>
              <a:rPr lang="en-US" altLang="en-US" sz="2400" i="1" dirty="0">
                <a:solidFill>
                  <a:srgbClr val="FF7C80"/>
                </a:solidFill>
                <a:latin typeface="Times New Roman" pitchFamily="18" charset="0"/>
                <a:sym typeface="Symbol" panose="05050102010706020507" pitchFamily="18" charset="2"/>
              </a:rPr>
              <a:t>z = </a:t>
            </a:r>
            <a:r>
              <a:rPr lang="en-US" altLang="en-US" sz="2400" dirty="0">
                <a:solidFill>
                  <a:srgbClr val="FF7C80"/>
                </a:solidFill>
                <a:latin typeface="Times New Roman" pitchFamily="18" charset="0"/>
                <a:sym typeface="Symbol" panose="05050102010706020507" pitchFamily="18" charset="2"/>
              </a:rPr>
              <a:t>18.2</a:t>
            </a:r>
          </a:p>
          <a:p>
            <a:pPr marL="457200" indent="-457200">
              <a:spcBef>
                <a:spcPct val="0"/>
              </a:spcBef>
              <a:buFont typeface="Arial" panose="020B0604020202020204" pitchFamily="34" charset="0"/>
              <a:buChar char="•"/>
            </a:pPr>
            <a:r>
              <a:rPr lang="en-US" altLang="en-US" sz="2400" i="1" dirty="0">
                <a:solidFill>
                  <a:srgbClr val="00FFFF"/>
                </a:solidFill>
                <a:latin typeface="Times New Roman" pitchFamily="18" charset="0"/>
              </a:rPr>
              <a:t>y</a:t>
            </a:r>
            <a:r>
              <a:rPr lang="en-US" altLang="en-US" sz="2400" dirty="0">
                <a:latin typeface="Times New Roman" pitchFamily="18" charset="0"/>
              </a:rPr>
              <a:t> is the activation of the right unit.</a:t>
            </a:r>
          </a:p>
          <a:p>
            <a:pPr>
              <a:spcBef>
                <a:spcPct val="0"/>
              </a:spcBef>
            </a:pPr>
            <a:r>
              <a:rPr lang="en-US" altLang="en-US" sz="2400" dirty="0">
                <a:latin typeface="Times New Roman" pitchFamily="18" charset="0"/>
              </a:rPr>
              <a:t>     In a brain, a neuron either fires or it doesn’t.</a:t>
            </a:r>
          </a:p>
          <a:p>
            <a:pPr>
              <a:spcBef>
                <a:spcPct val="0"/>
              </a:spcBef>
            </a:pPr>
            <a:r>
              <a:rPr lang="en-US" altLang="en-US" sz="2400" dirty="0">
                <a:latin typeface="Times New Roman" pitchFamily="18" charset="0"/>
              </a:rPr>
              <a:t>     The picture is either a cat or not.</a:t>
            </a:r>
          </a:p>
          <a:p>
            <a:pPr marL="457200" indent="-457200">
              <a:spcBef>
                <a:spcPct val="0"/>
              </a:spcBef>
              <a:buFont typeface="Arial" panose="020B0604020202020204" pitchFamily="34" charset="0"/>
              <a:buChar char="•"/>
            </a:pPr>
            <a:r>
              <a:rPr lang="en-US" altLang="en-US" sz="2400" dirty="0">
                <a:latin typeface="Times New Roman" pitchFamily="18" charset="0"/>
              </a:rPr>
              <a:t>One might model this by</a:t>
            </a:r>
            <a:endParaRPr lang="en-CA" altLang="en-US" sz="2400" dirty="0">
              <a:latin typeface="Times New Roman" pitchFamily="18" charset="0"/>
            </a:endParaRPr>
          </a:p>
        </p:txBody>
      </p:sp>
      <p:sp>
        <p:nvSpPr>
          <p:cNvPr id="45" name="Rectangle 44"/>
          <p:cNvSpPr/>
          <p:nvPr/>
        </p:nvSpPr>
        <p:spPr>
          <a:xfrm>
            <a:off x="6555037" y="1294095"/>
            <a:ext cx="2183739" cy="707886"/>
          </a:xfrm>
          <a:prstGeom prst="rect">
            <a:avLst/>
          </a:prstGeom>
        </p:spPr>
        <p:txBody>
          <a:bodyPr wrap="none">
            <a:spAutoFit/>
          </a:bodyPr>
          <a:lstStyle/>
          <a:p>
            <a:pPr algn="ctr"/>
            <a:r>
              <a:rPr lang="en-US" altLang="en-US" sz="2000" dirty="0">
                <a:solidFill>
                  <a:srgbClr val="FF0000"/>
                </a:solidFill>
                <a:sym typeface="Symbol" panose="05050102010706020507" pitchFamily="18" charset="2"/>
              </a:rPr>
              <a:t>Instead of YES/NO</a:t>
            </a:r>
          </a:p>
          <a:p>
            <a:pPr algn="ctr"/>
            <a:r>
              <a:rPr lang="en-US" sz="2000" dirty="0">
                <a:solidFill>
                  <a:srgbClr val="FF0000"/>
                </a:solidFill>
                <a:sym typeface="Symbol" panose="05050102010706020507" pitchFamily="18" charset="2"/>
              </a:rPr>
              <a:t>allow maybe so.</a:t>
            </a:r>
            <a:endParaRPr lang="en-CA" sz="2000" dirty="0">
              <a:solidFill>
                <a:srgbClr val="FF0000"/>
              </a:solidFill>
            </a:endParaRPr>
          </a:p>
        </p:txBody>
      </p:sp>
      <p:sp>
        <p:nvSpPr>
          <p:cNvPr id="46" name="Rectangle 45"/>
          <p:cNvSpPr/>
          <p:nvPr/>
        </p:nvSpPr>
        <p:spPr>
          <a:xfrm>
            <a:off x="6265231" y="259285"/>
            <a:ext cx="2871299" cy="1015663"/>
          </a:xfrm>
          <a:prstGeom prst="rect">
            <a:avLst/>
          </a:prstGeom>
        </p:spPr>
        <p:txBody>
          <a:bodyPr wrap="none">
            <a:spAutoFit/>
          </a:bodyPr>
          <a:lstStyle/>
          <a:p>
            <a:pPr algn="ctr"/>
            <a:r>
              <a:rPr lang="en-US" altLang="en-US" sz="2000" dirty="0">
                <a:solidFill>
                  <a:srgbClr val="FF0000"/>
                </a:solidFill>
                <a:sym typeface="Symbol" panose="05050102010706020507" pitchFamily="18" charset="2"/>
              </a:rPr>
              <a:t>So we can later hill climb,</a:t>
            </a:r>
            <a:br>
              <a:rPr lang="en-US" altLang="en-US" sz="2000" dirty="0">
                <a:solidFill>
                  <a:srgbClr val="FF0000"/>
                </a:solidFill>
                <a:sym typeface="Symbol" panose="05050102010706020507" pitchFamily="18" charset="2"/>
              </a:rPr>
            </a:br>
            <a:r>
              <a:rPr lang="en-US" altLang="en-US" sz="2000" dirty="0">
                <a:solidFill>
                  <a:srgbClr val="FF0000"/>
                </a:solidFill>
                <a:sym typeface="Symbol" panose="05050102010706020507" pitchFamily="18" charset="2"/>
              </a:rPr>
              <a:t>we want change </a:t>
            </a:r>
            <a:br>
              <a:rPr lang="en-US" altLang="en-US" sz="2000" dirty="0">
                <a:solidFill>
                  <a:srgbClr val="FF0000"/>
                </a:solidFill>
                <a:sym typeface="Symbol" panose="05050102010706020507" pitchFamily="18" charset="2"/>
              </a:rPr>
            </a:br>
            <a:r>
              <a:rPr lang="en-US" altLang="en-US" sz="2000" dirty="0">
                <a:solidFill>
                  <a:srgbClr val="FF0000"/>
                </a:solidFill>
                <a:sym typeface="Symbol" panose="05050102010706020507" pitchFamily="18" charset="2"/>
              </a:rPr>
              <a:t>to happen gracefully.</a:t>
            </a:r>
            <a:endParaRPr lang="en-CA" sz="2000" dirty="0">
              <a:solidFill>
                <a:srgbClr val="FF0000"/>
              </a:solidFill>
            </a:endParaRPr>
          </a:p>
        </p:txBody>
      </p:sp>
      <p:sp>
        <p:nvSpPr>
          <p:cNvPr id="47" name="Oval 46"/>
          <p:cNvSpPr/>
          <p:nvPr/>
        </p:nvSpPr>
        <p:spPr>
          <a:xfrm>
            <a:off x="8382000" y="1905000"/>
            <a:ext cx="609600" cy="2209800"/>
          </a:xfrm>
          <a:prstGeom prst="ellipse">
            <a:avLst/>
          </a:prstGeom>
          <a:ln w="25400">
            <a:solidFill>
              <a:srgbClr val="FF7C8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
        <p:nvSpPr>
          <p:cNvPr id="48" name="Oval 47"/>
          <p:cNvSpPr/>
          <p:nvPr/>
        </p:nvSpPr>
        <p:spPr>
          <a:xfrm>
            <a:off x="7010400" y="1885950"/>
            <a:ext cx="609600" cy="2209800"/>
          </a:xfrm>
          <a:prstGeom prst="ellipse">
            <a:avLst/>
          </a:prstGeom>
          <a:ln w="25400">
            <a:solidFill>
              <a:srgbClr val="FF7C8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
        <p:nvSpPr>
          <p:cNvPr id="49" name="Oval 48"/>
          <p:cNvSpPr/>
          <p:nvPr/>
        </p:nvSpPr>
        <p:spPr>
          <a:xfrm>
            <a:off x="5715000" y="1880235"/>
            <a:ext cx="609600" cy="2209800"/>
          </a:xfrm>
          <a:prstGeom prst="ellipse">
            <a:avLst/>
          </a:prstGeom>
          <a:ln w="25400">
            <a:solidFill>
              <a:srgbClr val="FF7C8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Tree>
    <p:extLst>
      <p:ext uri="{BB962C8B-B14F-4D97-AF65-F5344CB8AC3E}">
        <p14:creationId xmlns:p14="http://schemas.microsoft.com/office/powerpoint/2010/main" val="113471740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1" nodeType="clickEffect">
                                  <p:stCondLst>
                                    <p:cond delay="0"/>
                                  </p:stCondLst>
                                  <p:childTnLst>
                                    <p:set>
                                      <p:cBhvr>
                                        <p:cTn id="6" dur="1" fill="hold">
                                          <p:stCondLst>
                                            <p:cond delay="0"/>
                                          </p:stCondLst>
                                        </p:cTn>
                                        <p:tgtEl>
                                          <p:spTgt spid="21520"/>
                                        </p:tgtEl>
                                        <p:attrNameLst>
                                          <p:attrName>style.visibility</p:attrName>
                                        </p:attrNameLst>
                                      </p:cBhvr>
                                      <p:to>
                                        <p:strVal val="visible"/>
                                      </p:to>
                                    </p:set>
                                    <p:anim calcmode="lin" valueType="num">
                                      <p:cBhvr additive="base">
                                        <p:cTn id="7" dur="500" fill="hold"/>
                                        <p:tgtEl>
                                          <p:spTgt spid="21520"/>
                                        </p:tgtEl>
                                        <p:attrNameLst>
                                          <p:attrName>ppt_x</p:attrName>
                                        </p:attrNameLst>
                                      </p:cBhvr>
                                      <p:tavLst>
                                        <p:tav tm="0">
                                          <p:val>
                                            <p:strVal val="0-#ppt_w/2"/>
                                          </p:val>
                                        </p:tav>
                                        <p:tav tm="100000">
                                          <p:val>
                                            <p:strVal val="#ppt_x"/>
                                          </p:val>
                                        </p:tav>
                                      </p:tavLst>
                                    </p:anim>
                                    <p:anim calcmode="lin" valueType="num">
                                      <p:cBhvr additive="base">
                                        <p:cTn id="8" dur="500" fill="hold"/>
                                        <p:tgtEl>
                                          <p:spTgt spid="2152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47"/>
                                        </p:tgtEl>
                                        <p:attrNameLst>
                                          <p:attrName>style.visibility</p:attrName>
                                        </p:attrNameLst>
                                      </p:cBhvr>
                                      <p:to>
                                        <p:strVal val="visible"/>
                                      </p:to>
                                    </p:set>
                                    <p:anim calcmode="lin" valueType="num">
                                      <p:cBhvr additive="base">
                                        <p:cTn id="13" dur="500" fill="hold"/>
                                        <p:tgtEl>
                                          <p:spTgt spid="47"/>
                                        </p:tgtEl>
                                        <p:attrNameLst>
                                          <p:attrName>ppt_x</p:attrName>
                                        </p:attrNameLst>
                                      </p:cBhvr>
                                      <p:tavLst>
                                        <p:tav tm="0">
                                          <p:val>
                                            <p:strVal val="0-#ppt_w/2"/>
                                          </p:val>
                                        </p:tav>
                                        <p:tav tm="100000">
                                          <p:val>
                                            <p:strVal val="#ppt_x"/>
                                          </p:val>
                                        </p:tav>
                                      </p:tavLst>
                                    </p:anim>
                                    <p:anim calcmode="lin" valueType="num">
                                      <p:cBhvr additive="base">
                                        <p:cTn id="14" dur="500" fill="hold"/>
                                        <p:tgtEl>
                                          <p:spTgt spid="47"/>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77"/>
                                        </p:tgtEl>
                                        <p:attrNameLst>
                                          <p:attrName>style.visibility</p:attrName>
                                        </p:attrNameLst>
                                      </p:cBhvr>
                                      <p:to>
                                        <p:strVal val="visible"/>
                                      </p:to>
                                    </p:set>
                                    <p:anim calcmode="lin" valueType="num">
                                      <p:cBhvr additive="base">
                                        <p:cTn id="19" dur="500" fill="hold"/>
                                        <p:tgtEl>
                                          <p:spTgt spid="77"/>
                                        </p:tgtEl>
                                        <p:attrNameLst>
                                          <p:attrName>ppt_x</p:attrName>
                                        </p:attrNameLst>
                                      </p:cBhvr>
                                      <p:tavLst>
                                        <p:tav tm="0">
                                          <p:val>
                                            <p:strVal val="0-#ppt_w/2"/>
                                          </p:val>
                                        </p:tav>
                                        <p:tav tm="100000">
                                          <p:val>
                                            <p:strVal val="#ppt_x"/>
                                          </p:val>
                                        </p:tav>
                                      </p:tavLst>
                                    </p:anim>
                                    <p:anim calcmode="lin" valueType="num">
                                      <p:cBhvr additive="base">
                                        <p:cTn id="2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82"/>
                                        </p:tgtEl>
                                        <p:attrNameLst>
                                          <p:attrName>style.visibility</p:attrName>
                                        </p:attrNameLst>
                                      </p:cBhvr>
                                      <p:to>
                                        <p:strVal val="visible"/>
                                      </p:to>
                                    </p:set>
                                    <p:anim calcmode="lin" valueType="num">
                                      <p:cBhvr additive="base">
                                        <p:cTn id="25" dur="500" fill="hold"/>
                                        <p:tgtEl>
                                          <p:spTgt spid="82"/>
                                        </p:tgtEl>
                                        <p:attrNameLst>
                                          <p:attrName>ppt_x</p:attrName>
                                        </p:attrNameLst>
                                      </p:cBhvr>
                                      <p:tavLst>
                                        <p:tav tm="0">
                                          <p:val>
                                            <p:strVal val="0-#ppt_w/2"/>
                                          </p:val>
                                        </p:tav>
                                        <p:tav tm="100000">
                                          <p:val>
                                            <p:strVal val="#ppt_x"/>
                                          </p:val>
                                        </p:tav>
                                      </p:tavLst>
                                    </p:anim>
                                    <p:anim calcmode="lin" valueType="num">
                                      <p:cBhvr additive="base">
                                        <p:cTn id="26" dur="500" fill="hold"/>
                                        <p:tgtEl>
                                          <p:spTgt spid="82"/>
                                        </p:tgtEl>
                                        <p:attrNameLst>
                                          <p:attrName>ppt_y</p:attrName>
                                        </p:attrNameLst>
                                      </p:cBhvr>
                                      <p:tavLst>
                                        <p:tav tm="0">
                                          <p:val>
                                            <p:strVal val="#ppt_y"/>
                                          </p:val>
                                        </p:tav>
                                        <p:tav tm="100000">
                                          <p:val>
                                            <p:strVal val="#ppt_y"/>
                                          </p:val>
                                        </p:tav>
                                      </p:tavLst>
                                    </p:anim>
                                  </p:childTnLst>
                                </p:cTn>
                              </p:par>
                              <p:par>
                                <p:cTn id="27" presetID="1" presetClass="exit" presetSubtype="0" fill="hold" grpId="1" nodeType="withEffect">
                                  <p:stCondLst>
                                    <p:cond delay="0"/>
                                  </p:stCondLst>
                                  <p:childTnLst>
                                    <p:set>
                                      <p:cBhvr>
                                        <p:cTn id="28" dur="1" fill="hold">
                                          <p:stCondLst>
                                            <p:cond delay="0"/>
                                          </p:stCondLst>
                                        </p:cTn>
                                        <p:tgtEl>
                                          <p:spTgt spid="47"/>
                                        </p:tgtEl>
                                        <p:attrNameLst>
                                          <p:attrName>style.visibility</p:attrName>
                                        </p:attrNameLst>
                                      </p:cBhvr>
                                      <p:to>
                                        <p:strVal val="hidden"/>
                                      </p:to>
                                    </p:set>
                                  </p:childTnLst>
                                </p:cTn>
                              </p:par>
                              <p:par>
                                <p:cTn id="29" presetID="1" presetClass="exit" presetSubtype="0" fill="hold" grpId="1" nodeType="withEffect">
                                  <p:stCondLst>
                                    <p:cond delay="0"/>
                                  </p:stCondLst>
                                  <p:childTnLst>
                                    <p:set>
                                      <p:cBhvr>
                                        <p:cTn id="30" dur="1" fill="hold">
                                          <p:stCondLst>
                                            <p:cond delay="0"/>
                                          </p:stCondLst>
                                        </p:cTn>
                                        <p:tgtEl>
                                          <p:spTgt spid="77"/>
                                        </p:tgtEl>
                                        <p:attrNameLst>
                                          <p:attrName>style.visibility</p:attrName>
                                        </p:attrNameLst>
                                      </p:cBhvr>
                                      <p:to>
                                        <p:strVal val="hidden"/>
                                      </p:to>
                                    </p:set>
                                  </p:childTnLst>
                                </p:cTn>
                              </p:par>
                              <p:par>
                                <p:cTn id="31" presetID="1" presetClass="exit" presetSubtype="0" fill="hold" grpId="0" nodeType="withEffect">
                                  <p:stCondLst>
                                    <p:cond delay="0"/>
                                  </p:stCondLst>
                                  <p:childTnLst>
                                    <p:set>
                                      <p:cBhvr>
                                        <p:cTn id="32" dur="1" fill="hold">
                                          <p:stCondLst>
                                            <p:cond delay="0"/>
                                          </p:stCondLst>
                                        </p:cTn>
                                        <p:tgtEl>
                                          <p:spTgt spid="21520"/>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49"/>
                                        </p:tgtEl>
                                        <p:attrNameLst>
                                          <p:attrName>style.visibility</p:attrName>
                                        </p:attrNameLst>
                                      </p:cBhvr>
                                      <p:to>
                                        <p:strVal val="visible"/>
                                      </p:to>
                                    </p:set>
                                    <p:anim calcmode="lin" valueType="num">
                                      <p:cBhvr additive="base">
                                        <p:cTn id="37" dur="500" fill="hold"/>
                                        <p:tgtEl>
                                          <p:spTgt spid="49"/>
                                        </p:tgtEl>
                                        <p:attrNameLst>
                                          <p:attrName>ppt_x</p:attrName>
                                        </p:attrNameLst>
                                      </p:cBhvr>
                                      <p:tavLst>
                                        <p:tav tm="0">
                                          <p:val>
                                            <p:strVal val="0-#ppt_w/2"/>
                                          </p:val>
                                        </p:tav>
                                        <p:tav tm="100000">
                                          <p:val>
                                            <p:strVal val="#ppt_x"/>
                                          </p:val>
                                        </p:tav>
                                      </p:tavLst>
                                    </p:anim>
                                    <p:anim calcmode="lin" valueType="num">
                                      <p:cBhvr additive="base">
                                        <p:cTn id="38"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83"/>
                                        </p:tgtEl>
                                        <p:attrNameLst>
                                          <p:attrName>style.visibility</p:attrName>
                                        </p:attrNameLst>
                                      </p:cBhvr>
                                      <p:to>
                                        <p:strVal val="visible"/>
                                      </p:to>
                                    </p:set>
                                    <p:anim calcmode="lin" valueType="num">
                                      <p:cBhvr additive="base">
                                        <p:cTn id="43" dur="500" fill="hold"/>
                                        <p:tgtEl>
                                          <p:spTgt spid="83"/>
                                        </p:tgtEl>
                                        <p:attrNameLst>
                                          <p:attrName>ppt_x</p:attrName>
                                        </p:attrNameLst>
                                      </p:cBhvr>
                                      <p:tavLst>
                                        <p:tav tm="0">
                                          <p:val>
                                            <p:strVal val="0-#ppt_w/2"/>
                                          </p:val>
                                        </p:tav>
                                        <p:tav tm="100000">
                                          <p:val>
                                            <p:strVal val="#ppt_x"/>
                                          </p:val>
                                        </p:tav>
                                      </p:tavLst>
                                    </p:anim>
                                    <p:anim calcmode="lin" valueType="num">
                                      <p:cBhvr additive="base">
                                        <p:cTn id="44" dur="500" fill="hold"/>
                                        <p:tgtEl>
                                          <p:spTgt spid="8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0-#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par>
                                <p:cTn id="51" presetID="1" presetClass="exit" presetSubtype="0" fill="hold" grpId="1" nodeType="withEffect">
                                  <p:stCondLst>
                                    <p:cond delay="0"/>
                                  </p:stCondLst>
                                  <p:childTnLst>
                                    <p:set>
                                      <p:cBhvr>
                                        <p:cTn id="52" dur="1" fill="hold">
                                          <p:stCondLst>
                                            <p:cond delay="0"/>
                                          </p:stCondLst>
                                        </p:cTn>
                                        <p:tgtEl>
                                          <p:spTgt spid="83"/>
                                        </p:tgtEl>
                                        <p:attrNameLst>
                                          <p:attrName>style.visibility</p:attrName>
                                        </p:attrNameLst>
                                      </p:cBhvr>
                                      <p:to>
                                        <p:strVal val="hidden"/>
                                      </p:to>
                                    </p:set>
                                  </p:childTnLst>
                                </p:cTn>
                              </p:par>
                              <p:par>
                                <p:cTn id="53" presetID="1" presetClass="exit" presetSubtype="0" fill="hold" grpId="1" nodeType="withEffect">
                                  <p:stCondLst>
                                    <p:cond delay="0"/>
                                  </p:stCondLst>
                                  <p:childTnLst>
                                    <p:set>
                                      <p:cBhvr>
                                        <p:cTn id="54" dur="1" fill="hold">
                                          <p:stCondLst>
                                            <p:cond delay="0"/>
                                          </p:stCondLst>
                                        </p:cTn>
                                        <p:tgtEl>
                                          <p:spTgt spid="82"/>
                                        </p:tgtEl>
                                        <p:attrNameLst>
                                          <p:attrName>style.visibility</p:attrName>
                                        </p:attrNameLst>
                                      </p:cBhvr>
                                      <p:to>
                                        <p:strVal val="hidden"/>
                                      </p:to>
                                    </p:set>
                                  </p:childTnLst>
                                </p:cTn>
                              </p:par>
                              <p:par>
                                <p:cTn id="55" presetID="1" presetClass="exit" presetSubtype="0" fill="hold" grpId="1" nodeType="withEffect">
                                  <p:stCondLst>
                                    <p:cond delay="0"/>
                                  </p:stCondLst>
                                  <p:childTnLst>
                                    <p:set>
                                      <p:cBhvr>
                                        <p:cTn id="56" dur="1" fill="hold">
                                          <p:stCondLst>
                                            <p:cond delay="0"/>
                                          </p:stCondLst>
                                        </p:cTn>
                                        <p:tgtEl>
                                          <p:spTgt spid="49"/>
                                        </p:tgtEl>
                                        <p:attrNameLst>
                                          <p:attrName>style.visibility</p:attrName>
                                        </p:attrNameLst>
                                      </p:cBhvr>
                                      <p:to>
                                        <p:strVal val="hidden"/>
                                      </p:to>
                                    </p:set>
                                  </p:childTnLst>
                                </p:cTn>
                              </p:par>
                            </p:childTnLst>
                          </p:cTn>
                        </p:par>
                      </p:childTnLst>
                    </p:cTn>
                  </p:par>
                  <p:par>
                    <p:cTn id="57" fill="hold">
                      <p:stCondLst>
                        <p:cond delay="indefinite"/>
                      </p:stCondLst>
                      <p:childTnLst>
                        <p:par>
                          <p:cTn id="58" fill="hold">
                            <p:stCondLst>
                              <p:cond delay="0"/>
                            </p:stCondLst>
                            <p:childTnLst>
                              <p:par>
                                <p:cTn id="59" presetID="2" presetClass="entr" presetSubtype="8" fill="hold" grpId="0" nodeType="clickEffect">
                                  <p:stCondLst>
                                    <p:cond delay="0"/>
                                  </p:stCondLst>
                                  <p:childTnLst>
                                    <p:set>
                                      <p:cBhvr>
                                        <p:cTn id="60" dur="1" fill="hold">
                                          <p:stCondLst>
                                            <p:cond delay="0"/>
                                          </p:stCondLst>
                                        </p:cTn>
                                        <p:tgtEl>
                                          <p:spTgt spid="48"/>
                                        </p:tgtEl>
                                        <p:attrNameLst>
                                          <p:attrName>style.visibility</p:attrName>
                                        </p:attrNameLst>
                                      </p:cBhvr>
                                      <p:to>
                                        <p:strVal val="visible"/>
                                      </p:to>
                                    </p:set>
                                    <p:anim calcmode="lin" valueType="num">
                                      <p:cBhvr additive="base">
                                        <p:cTn id="61" dur="500" fill="hold"/>
                                        <p:tgtEl>
                                          <p:spTgt spid="48"/>
                                        </p:tgtEl>
                                        <p:attrNameLst>
                                          <p:attrName>ppt_x</p:attrName>
                                        </p:attrNameLst>
                                      </p:cBhvr>
                                      <p:tavLst>
                                        <p:tav tm="0">
                                          <p:val>
                                            <p:strVal val="0-#ppt_w/2"/>
                                          </p:val>
                                        </p:tav>
                                        <p:tav tm="100000">
                                          <p:val>
                                            <p:strVal val="#ppt_x"/>
                                          </p:val>
                                        </p:tav>
                                      </p:tavLst>
                                    </p:anim>
                                    <p:anim calcmode="lin" valueType="num">
                                      <p:cBhvr additive="base">
                                        <p:cTn id="62"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63" fill="hold">
                      <p:stCondLst>
                        <p:cond delay="indefinite"/>
                      </p:stCondLst>
                      <p:childTnLst>
                        <p:par>
                          <p:cTn id="64" fill="hold">
                            <p:stCondLst>
                              <p:cond delay="0"/>
                            </p:stCondLst>
                            <p:childTnLst>
                              <p:par>
                                <p:cTn id="65" presetID="2" presetClass="entr" presetSubtype="8" fill="hold" grpId="0" nodeType="clickEffect">
                                  <p:stCondLst>
                                    <p:cond delay="0"/>
                                  </p:stCondLst>
                                  <p:childTnLst>
                                    <p:set>
                                      <p:cBhvr>
                                        <p:cTn id="66" dur="1" fill="hold">
                                          <p:stCondLst>
                                            <p:cond delay="0"/>
                                          </p:stCondLst>
                                        </p:cTn>
                                        <p:tgtEl>
                                          <p:spTgt spid="43"/>
                                        </p:tgtEl>
                                        <p:attrNameLst>
                                          <p:attrName>style.visibility</p:attrName>
                                        </p:attrNameLst>
                                      </p:cBhvr>
                                      <p:to>
                                        <p:strVal val="visible"/>
                                      </p:to>
                                    </p:set>
                                    <p:anim calcmode="lin" valueType="num">
                                      <p:cBhvr additive="base">
                                        <p:cTn id="67" dur="500" fill="hold"/>
                                        <p:tgtEl>
                                          <p:spTgt spid="43"/>
                                        </p:tgtEl>
                                        <p:attrNameLst>
                                          <p:attrName>ppt_x</p:attrName>
                                        </p:attrNameLst>
                                      </p:cBhvr>
                                      <p:tavLst>
                                        <p:tav tm="0">
                                          <p:val>
                                            <p:strVal val="0-#ppt_w/2"/>
                                          </p:val>
                                        </p:tav>
                                        <p:tav tm="100000">
                                          <p:val>
                                            <p:strVal val="#ppt_x"/>
                                          </p:val>
                                        </p:tav>
                                      </p:tavLst>
                                    </p:anim>
                                    <p:anim calcmode="lin" valueType="num">
                                      <p:cBhvr additive="base">
                                        <p:cTn id="68" dur="500" fill="hold"/>
                                        <p:tgtEl>
                                          <p:spTgt spid="4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20" grpId="0"/>
      <p:bldP spid="21520" grpId="1"/>
      <p:bldP spid="77" grpId="0"/>
      <p:bldP spid="77" grpId="1"/>
      <p:bldP spid="82" grpId="0"/>
      <p:bldP spid="82" grpId="1"/>
      <p:bldP spid="83" grpId="0"/>
      <p:bldP spid="83" grpId="1"/>
      <p:bldP spid="42" grpId="0"/>
      <p:bldP spid="43" grpId="0"/>
      <p:bldP spid="47" grpId="0" animBg="1"/>
      <p:bldP spid="47" grpId="1" animBg="1"/>
      <p:bldP spid="48" grpId="0" animBg="1"/>
      <p:bldP spid="49" grpId="0" animBg="1"/>
      <p:bldP spid="49" grpId="1" animBg="1"/>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63" name="Group 362"/>
          <p:cNvGrpSpPr/>
          <p:nvPr/>
        </p:nvGrpSpPr>
        <p:grpSpPr>
          <a:xfrm>
            <a:off x="1371600" y="3113960"/>
            <a:ext cx="7551031" cy="2786667"/>
            <a:chOff x="1371600" y="3113960"/>
            <a:chExt cx="7551031" cy="2786667"/>
          </a:xfrm>
        </p:grpSpPr>
        <p:sp>
          <p:nvSpPr>
            <p:cNvPr id="349" name="Rectangle 348"/>
            <p:cNvSpPr/>
            <p:nvPr/>
          </p:nvSpPr>
          <p:spPr>
            <a:xfrm>
              <a:off x="8334660" y="3113960"/>
              <a:ext cx="587971" cy="2774576"/>
            </a:xfrm>
            <a:prstGeom prst="rect">
              <a:avLst/>
            </a:prstGeom>
            <a:solidFill>
              <a:schemeClr val="tx1"/>
            </a:solidFill>
            <a:ln>
              <a:noFill/>
            </a:ln>
          </p:spPr>
          <p:txBody>
            <a:bodyPr wrap="square" rtlCol="0" anchor="ctr">
              <a:spAutoFit/>
            </a:bodyPr>
            <a:lstStyle/>
            <a:p>
              <a:pPr algn="l"/>
              <a:endParaRPr lang="en-CA" sz="2400" dirty="0"/>
            </a:p>
          </p:txBody>
        </p:sp>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
        <p:nvSpPr>
          <p:cNvPr id="13" name="Text Box 33"/>
          <p:cNvSpPr txBox="1">
            <a:spLocks noChangeArrowheads="1"/>
          </p:cNvSpPr>
          <p:nvPr/>
        </p:nvSpPr>
        <p:spPr bwMode="auto">
          <a:xfrm>
            <a:off x="-97457" y="609600"/>
            <a:ext cx="10155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Neural Network:</a:t>
            </a:r>
          </a:p>
          <a:p>
            <a:pPr marL="457200" indent="-457200">
              <a:spcBef>
                <a:spcPct val="0"/>
              </a:spcBef>
              <a:buFont typeface="Arial" panose="020B0604020202020204" pitchFamily="34" charset="0"/>
              <a:buChar char="•"/>
            </a:pPr>
            <a:r>
              <a:rPr lang="en-US" altLang="en-US" sz="2400" dirty="0">
                <a:latin typeface="Times New Roman" pitchFamily="18" charset="0"/>
              </a:rPr>
              <a:t>A layered network of artificial neurons (nodes/units).</a:t>
            </a:r>
          </a:p>
        </p:txBody>
      </p:sp>
      <p:sp>
        <p:nvSpPr>
          <p:cNvPr id="61" name="Text Box 33"/>
          <p:cNvSpPr txBox="1">
            <a:spLocks noChangeArrowheads="1"/>
          </p:cNvSpPr>
          <p:nvPr/>
        </p:nvSpPr>
        <p:spPr bwMode="auto">
          <a:xfrm>
            <a:off x="3505200" y="5918200"/>
            <a:ext cx="5431246"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The </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machine</a:t>
            </a:r>
            <a:r>
              <a:rPr lang="en-CA" sz="2400" dirty="0">
                <a:latin typeface="Times New Roman" panose="02020603050405020304" pitchFamily="18" charset="0"/>
                <a:cs typeface="Times New Roman" panose="02020603050405020304" pitchFamily="18" charset="0"/>
                <a:sym typeface="Symbol" panose="05050102010706020507" pitchFamily="18" charset="2"/>
              </a:rPr>
              <a:t> says that the probability </a:t>
            </a:r>
            <a:br>
              <a:rPr lang="en-CA" sz="2400" dirty="0">
                <a:latin typeface="Times New Roman" panose="02020603050405020304" pitchFamily="18" charset="0"/>
                <a:cs typeface="Times New Roman" panose="02020603050405020304" pitchFamily="18" charset="0"/>
                <a:sym typeface="Symbol" panose="05050102010706020507" pitchFamily="18" charset="2"/>
              </a:rPr>
            </a:br>
            <a:r>
              <a:rPr lang="en-CA" sz="2400" dirty="0">
                <a:latin typeface="Times New Roman" panose="02020603050405020304" pitchFamily="18" charset="0"/>
                <a:cs typeface="Times New Roman" panose="02020603050405020304" pitchFamily="18" charset="0"/>
                <a:sym typeface="Symbol" panose="05050102010706020507" pitchFamily="18" charset="2"/>
              </a:rPr>
              <a:t>that the </a:t>
            </a:r>
            <a:r>
              <a:rPr lang="en-CA" sz="24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input</a:t>
            </a:r>
            <a:r>
              <a:rPr lang="en-CA" sz="2400" dirty="0">
                <a:latin typeface="Times New Roman" panose="02020603050405020304" pitchFamily="18" charset="0"/>
                <a:cs typeface="Times New Roman" panose="02020603050405020304" pitchFamily="18" charset="0"/>
                <a:sym typeface="Symbol" panose="05050102010706020507" pitchFamily="18" charset="2"/>
              </a:rPr>
              <a:t> is a bike is </a:t>
            </a:r>
            <a:r>
              <a:rPr lang="en-CA"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0.92</a:t>
            </a:r>
          </a:p>
        </p:txBody>
      </p:sp>
      <mc:AlternateContent xmlns:mc="http://schemas.openxmlformats.org/markup-compatibility/2006" xmlns:a14="http://schemas.microsoft.com/office/drawing/2010/main">
        <mc:Choice Requires="a14">
          <p:sp>
            <p:nvSpPr>
              <p:cNvPr id="98" name="Text Box 33"/>
              <p:cNvSpPr txBox="1">
                <a:spLocks noChangeArrowheads="1"/>
              </p:cNvSpPr>
              <p:nvPr/>
            </p:nvSpPr>
            <p:spPr bwMode="auto">
              <a:xfrm>
                <a:off x="-97458" y="1402140"/>
                <a:ext cx="9338913"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400" dirty="0">
                    <a:solidFill>
                      <a:srgbClr val="FF00FF"/>
                    </a:solidFill>
                    <a:latin typeface="Times New Roman" pitchFamily="18" charset="0"/>
                  </a:rPr>
                  <a:t>Input: </a:t>
                </a:r>
                <a14:m>
                  <m:oMath xmlns:m="http://schemas.openxmlformats.org/officeDocument/2006/math">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r>
                      <a:rPr lang="en-CA" altLang="en-US" sz="2400" i="1" dirty="0">
                        <a:solidFill>
                          <a:srgbClr val="FF00FF"/>
                        </a:solidFill>
                        <a:latin typeface="Cambria Math" panose="02040503050406030204" pitchFamily="18" charset="0"/>
                        <a:sym typeface="Symbol" panose="05050102010706020507" pitchFamily="18" charset="2"/>
                      </a:rPr>
                      <m:t> </m:t>
                    </m:r>
                  </m:oMath>
                </a14:m>
                <a:r>
                  <a:rPr lang="en-US" altLang="en-US" sz="2400" dirty="0">
                    <a:solidFill>
                      <a:srgbClr val="FF00FF"/>
                    </a:solidFill>
                    <a:latin typeface="Times New Roman" pitchFamily="18" charset="0"/>
                    <a:sym typeface="Symbol" panose="05050102010706020507" pitchFamily="18" charset="2"/>
                  </a:rPr>
                  <a:t>=        = </a:t>
                </a:r>
                <a:r>
                  <a:rPr lang="en-US" altLang="en-US" sz="2400" i="1" dirty="0">
                    <a:solidFill>
                      <a:srgbClr val="FF00FF"/>
                    </a:solidFill>
                    <a:latin typeface="Times New Roman" pitchFamily="18" charset="0"/>
                    <a:sym typeface="Symbol" panose="05050102010706020507" pitchFamily="18" charset="2"/>
                  </a:rPr>
                  <a:t>x</a:t>
                </a:r>
                <a:r>
                  <a:rPr lang="en-US" altLang="en-US" sz="2400" i="1" baseline="-25000" dirty="0">
                    <a:solidFill>
                      <a:srgbClr val="FF00FF"/>
                    </a:solidFill>
                    <a:latin typeface="Times New Roman" pitchFamily="18" charset="0"/>
                  </a:rPr>
                  <a:t>1</a:t>
                </a:r>
                <a:r>
                  <a:rPr lang="en-US" altLang="en-US" sz="2400" i="1" dirty="0">
                    <a:solidFill>
                      <a:srgbClr val="FF00FF"/>
                    </a:solidFill>
                    <a:latin typeface="Times New Roman" pitchFamily="18" charset="0"/>
                  </a:rPr>
                  <a:t>,…, </a:t>
                </a:r>
                <a:r>
                  <a:rPr lang="en-US" altLang="en-US" sz="2400" i="1" dirty="0" err="1">
                    <a:solidFill>
                      <a:srgbClr val="FF00FF"/>
                    </a:solidFill>
                    <a:latin typeface="Times New Roman" pitchFamily="18" charset="0"/>
                  </a:rPr>
                  <a:t>x</a:t>
                </a:r>
                <a:r>
                  <a:rPr lang="en-US" altLang="en-US" sz="2400" i="1" baseline="-25000" dirty="0" err="1">
                    <a:solidFill>
                      <a:srgbClr val="FF00FF"/>
                    </a:solidFill>
                    <a:latin typeface="Times New Roman" pitchFamily="18" charset="0"/>
                  </a:rPr>
                  <a:t>n</a:t>
                </a:r>
                <a:r>
                  <a:rPr lang="en-US" altLang="en-US" sz="2400" dirty="0">
                    <a:solidFill>
                      <a:srgbClr val="FF00FF"/>
                    </a:solidFill>
                    <a:latin typeface="Times New Roman" pitchFamily="18" charset="0"/>
                    <a:sym typeface="Symbol" panose="05050102010706020507" pitchFamily="18" charset="2"/>
                  </a:rPr>
                  <a:t>.</a:t>
                </a:r>
              </a:p>
            </p:txBody>
          </p:sp>
        </mc:Choice>
        <mc:Fallback xmlns="">
          <p:sp>
            <p:nvSpPr>
              <p:cNvPr id="98" name="Text Box 33"/>
              <p:cNvSpPr txBox="1">
                <a:spLocks noRot="1" noChangeAspect="1" noMove="1" noResize="1" noEditPoints="1" noAdjustHandles="1" noChangeArrowheads="1" noChangeShapeType="1" noTextEdit="1"/>
              </p:cNvSpPr>
              <p:nvPr/>
            </p:nvSpPr>
            <p:spPr bwMode="auto">
              <a:xfrm>
                <a:off x="-97458" y="1402140"/>
                <a:ext cx="9338913" cy="461665"/>
              </a:xfrm>
              <a:prstGeom prst="rect">
                <a:avLst/>
              </a:prstGeom>
              <a:blipFill>
                <a:blip r:embed="rId3"/>
                <a:stretch>
                  <a:fillRect t="-18421"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320" name="Group 319"/>
          <p:cNvGrpSpPr/>
          <p:nvPr/>
        </p:nvGrpSpPr>
        <p:grpSpPr>
          <a:xfrm>
            <a:off x="1905000" y="1348740"/>
            <a:ext cx="484800" cy="459800"/>
            <a:chOff x="3220343" y="2894580"/>
            <a:chExt cx="540000" cy="540000"/>
          </a:xfrm>
        </p:grpSpPr>
        <p:sp>
          <p:nvSpPr>
            <p:cNvPr id="321" name="Rectangle 320"/>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2"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42" name="Rectangle 341"/>
          <p:cNvSpPr/>
          <p:nvPr/>
        </p:nvSpPr>
        <p:spPr>
          <a:xfrm>
            <a:off x="4114800" y="1429425"/>
            <a:ext cx="3509294" cy="461665"/>
          </a:xfrm>
          <a:prstGeom prst="rect">
            <a:avLst/>
          </a:prstGeom>
        </p:spPr>
        <p:txBody>
          <a:bodyPr wrap="none">
            <a:spAutoFit/>
          </a:bodyPr>
          <a:lstStyle/>
          <a:p>
            <a:r>
              <a:rPr lang="en-US" altLang="en-US" sz="2400" dirty="0">
                <a:solidFill>
                  <a:srgbClr val="FF00FF"/>
                </a:solidFill>
              </a:rPr>
              <a:t>Desired Output y = “bike.”</a:t>
            </a:r>
            <a:endParaRPr lang="en-CA" sz="2400" dirty="0"/>
          </a:p>
        </p:txBody>
      </p:sp>
      <p:grpSp>
        <p:nvGrpSpPr>
          <p:cNvPr id="347" name="Group 346"/>
          <p:cNvGrpSpPr/>
          <p:nvPr/>
        </p:nvGrpSpPr>
        <p:grpSpPr>
          <a:xfrm>
            <a:off x="1478043" y="3331467"/>
            <a:ext cx="1145054" cy="2444287"/>
            <a:chOff x="1478043" y="3331467"/>
            <a:chExt cx="1145054" cy="2444287"/>
          </a:xfrm>
        </p:grpSpPr>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36" name="Rectangle 335"/>
            <p:cNvSpPr/>
            <p:nvPr/>
          </p:nvSpPr>
          <p:spPr>
            <a:xfrm>
              <a:off x="2038312" y="4535447"/>
              <a:ext cx="409086" cy="523220"/>
            </a:xfrm>
            <a:prstGeom prst="rect">
              <a:avLst/>
            </a:prstGeom>
          </p:spPr>
          <p:txBody>
            <a:bodyPr wrap="none">
              <a:spAutoFit/>
            </a:bodyPr>
            <a:lstStyle/>
            <a:p>
              <a:r>
                <a:rPr lang="en-US" altLang="en-US" i="1" dirty="0">
                  <a:solidFill>
                    <a:srgbClr val="FF00FF"/>
                  </a:solidFill>
                  <a:sym typeface="Symbol" panose="05050102010706020507" pitchFamily="18" charset="2"/>
                </a:rPr>
                <a:t>x</a:t>
              </a:r>
              <a:r>
                <a:rPr lang="en-US" altLang="en-US" i="1" baseline="-25000" dirty="0">
                  <a:solidFill>
                    <a:srgbClr val="FF00FF"/>
                  </a:solidFill>
                  <a:sym typeface="Symbol" panose="05050102010706020507" pitchFamily="18" charset="2"/>
                </a:rPr>
                <a:t>i</a:t>
              </a:r>
              <a:endParaRPr lang="en-CA" dirty="0"/>
            </a:p>
          </p:txBody>
        </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6">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34" name="Group 333"/>
            <p:cNvGrpSpPr/>
            <p:nvPr/>
          </p:nvGrpSpPr>
          <p:grpSpPr>
            <a:xfrm>
              <a:off x="2438400" y="3686968"/>
              <a:ext cx="184697" cy="2088786"/>
              <a:chOff x="2438400" y="3428901"/>
              <a:chExt cx="184697" cy="2088786"/>
            </a:xfrm>
          </p:grpSpPr>
          <p:sp>
            <p:nvSpPr>
              <p:cNvPr id="326" name="Oval 325"/>
              <p:cNvSpPr/>
              <p:nvPr/>
            </p:nvSpPr>
            <p:spPr>
              <a:xfrm>
                <a:off x="2438486" y="34289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7" name="Oval 326"/>
              <p:cNvSpPr/>
              <p:nvPr/>
            </p:nvSpPr>
            <p:spPr>
              <a:xfrm>
                <a:off x="2438572" y="37027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8" name="Oval 327"/>
              <p:cNvSpPr/>
              <p:nvPr/>
            </p:nvSpPr>
            <p:spPr>
              <a:xfrm>
                <a:off x="2443097" y="398668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9" name="Oval 328"/>
              <p:cNvSpPr/>
              <p:nvPr/>
            </p:nvSpPr>
            <p:spPr>
              <a:xfrm>
                <a:off x="2438744" y="425994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0" name="Oval 329"/>
              <p:cNvSpPr/>
              <p:nvPr/>
            </p:nvSpPr>
            <p:spPr>
              <a:xfrm>
                <a:off x="2438916" y="478871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1" name="Oval 330"/>
              <p:cNvSpPr/>
              <p:nvPr/>
            </p:nvSpPr>
            <p:spPr>
              <a:xfrm>
                <a:off x="2439002" y="506319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2" name="Oval 331"/>
              <p:cNvSpPr/>
              <p:nvPr/>
            </p:nvSpPr>
            <p:spPr>
              <a:xfrm>
                <a:off x="2439088" y="53376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3" name="Oval 332"/>
              <p:cNvSpPr/>
              <p:nvPr/>
            </p:nvSpPr>
            <p:spPr>
              <a:xfrm>
                <a:off x="2438400" y="453148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348" name="Text Box 33"/>
              <p:cNvSpPr txBox="1">
                <a:spLocks noChangeArrowheads="1"/>
              </p:cNvSpPr>
              <p:nvPr/>
            </p:nvSpPr>
            <p:spPr bwMode="auto">
              <a:xfrm>
                <a:off x="-86963" y="2554585"/>
                <a:ext cx="9338913"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indent="-342900">
                  <a:spcBef>
                    <a:spcPct val="0"/>
                  </a:spcBef>
                  <a:buFont typeface="Arial" panose="020B0604020202020204" pitchFamily="34" charset="0"/>
                  <a:buChar char="•"/>
                </a:pPr>
                <a:r>
                  <a:rPr lang="en-US" altLang="en-US" sz="2400" dirty="0">
                    <a:solidFill>
                      <a:srgbClr val="66FF33"/>
                    </a:solidFill>
                    <a:latin typeface="Times New Roman" pitchFamily="18" charset="0"/>
                  </a:rPr>
                  <a:t>Machine</a:t>
                </a:r>
                <a:r>
                  <a:rPr lang="en-US" altLang="en-US" sz="2400" dirty="0">
                    <a:solidFill>
                      <a:schemeClr val="accent1"/>
                    </a:solidFill>
                    <a:latin typeface="Times New Roman" pitchFamily="18" charset="0"/>
                  </a:rPr>
                  <a:t> </a:t>
                </a:r>
                <a:r>
                  <a:rPr lang="en-US" altLang="en-US" sz="2400" dirty="0">
                    <a:latin typeface="Times New Roman" pitchFamily="18" charset="0"/>
                    <a:sym typeface="Symbol" panose="05050102010706020507" pitchFamily="18" charset="2"/>
                  </a:rPr>
                  <a:t>specified with </a:t>
                </a:r>
                <a14:m>
                  <m:oMath xmlns:m="http://schemas.openxmlformats.org/officeDocument/2006/math">
                    <m:acc>
                      <m:accPr>
                        <m:chr m:val="⃗"/>
                        <m:ctrlPr>
                          <a:rPr lang="en-US" altLang="en-US" sz="2400" i="1" dirty="0" smtClean="0">
                            <a:solidFill>
                              <a:srgbClr val="66FF33"/>
                            </a:solidFill>
                            <a:latin typeface="Cambria Math" panose="02040503050406030204" pitchFamily="18" charset="0"/>
                          </a:rPr>
                        </m:ctrlPr>
                      </m:accPr>
                      <m:e>
                        <m:r>
                          <a:rPr lang="en-CA" altLang="en-US" sz="2400" b="0" i="1" dirty="0" smtClean="0">
                            <a:solidFill>
                              <a:srgbClr val="66FF33"/>
                            </a:solidFill>
                            <a:latin typeface="Cambria Math" panose="02040503050406030204" pitchFamily="18" charset="0"/>
                          </a:rPr>
                          <m:t>𝑤</m:t>
                        </m:r>
                      </m:e>
                    </m:acc>
                  </m:oMath>
                </a14:m>
                <a:r>
                  <a:rPr lang="en-US" altLang="en-US" sz="2400" i="1" dirty="0">
                    <a:solidFill>
                      <a:srgbClr val="66FF33"/>
                    </a:solidFill>
                    <a:latin typeface="Times New Roman" pitchFamily="18" charset="0"/>
                  </a:rPr>
                  <a:t> = </a:t>
                </a:r>
                <a:r>
                  <a:rPr lang="en-US" altLang="en-US" sz="2400" dirty="0">
                    <a:solidFill>
                      <a:srgbClr val="66FF33"/>
                    </a:solidFill>
                    <a:latin typeface="Times New Roman" pitchFamily="18" charset="0"/>
                    <a:sym typeface="Symbol" panose="05050102010706020507" pitchFamily="18" charset="2"/>
                  </a:rPr>
                  <a:t></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66FF33"/>
                    </a:solidFill>
                    <a:latin typeface="Times New Roman" pitchFamily="18" charset="0"/>
                  </a:rPr>
                  <a:t>,…,</a:t>
                </a:r>
                <a:r>
                  <a:rPr lang="en-US" altLang="en-US" sz="2400" i="1" dirty="0" err="1">
                    <a:solidFill>
                      <a:srgbClr val="66FF33"/>
                    </a:solidFill>
                    <a:latin typeface="Times New Roman" pitchFamily="18" charset="0"/>
                  </a:rPr>
                  <a:t>w</a:t>
                </a:r>
                <a:r>
                  <a:rPr lang="en-US" altLang="en-US" sz="2400" i="1" baseline="-25000" dirty="0" err="1">
                    <a:solidFill>
                      <a:srgbClr val="66FF33"/>
                    </a:solidFill>
                    <a:latin typeface="Times New Roman" pitchFamily="18" charset="0"/>
                  </a:rPr>
                  <a:t>m</a:t>
                </a:r>
                <a:r>
                  <a:rPr lang="en-US" altLang="en-US" sz="2400" dirty="0">
                    <a:solidFill>
                      <a:srgbClr val="66FF33"/>
                    </a:solidFill>
                    <a:latin typeface="Times New Roman" pitchFamily="18" charset="0"/>
                    <a:sym typeface="Symbol" panose="05050102010706020507" pitchFamily="18" charset="2"/>
                  </a:rPr>
                  <a:t></a:t>
                </a:r>
                <a:r>
                  <a:rPr lang="en-US" altLang="en-US" sz="2400" dirty="0">
                    <a:latin typeface="Times New Roman" pitchFamily="18" charset="0"/>
                    <a:sym typeface="Symbol" panose="05050102010706020507" pitchFamily="18" charset="2"/>
                  </a:rPr>
                  <a:t> and input </a:t>
                </a:r>
                <a14:m>
                  <m:oMath xmlns:m="http://schemas.openxmlformats.org/officeDocument/2006/math">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r>
                      <a:rPr lang="en-CA" altLang="en-US" sz="2400" i="1" dirty="0">
                        <a:solidFill>
                          <a:srgbClr val="FF00FF"/>
                        </a:solidFill>
                        <a:latin typeface="Cambria Math" panose="02040503050406030204" pitchFamily="18" charset="0"/>
                        <a:sym typeface="Symbol" panose="05050102010706020507" pitchFamily="18" charset="2"/>
                      </a:rPr>
                      <m:t> </m:t>
                    </m:r>
                  </m:oMath>
                </a14:m>
                <a:r>
                  <a:rPr lang="en-US" altLang="en-US" sz="2400" dirty="0">
                    <a:latin typeface="Times New Roman" pitchFamily="18" charset="0"/>
                    <a:sym typeface="Symbol" panose="05050102010706020507" pitchFamily="18" charset="2"/>
                  </a:rPr>
                  <a:t>outputs </a:t>
                </a:r>
                <a14:m>
                  <m:oMath xmlns:m="http://schemas.openxmlformats.org/officeDocument/2006/math">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400" i="1" dirty="0">
                                <a:solidFill>
                                  <a:srgbClr val="66FF33"/>
                                </a:solidFill>
                                <a:latin typeface="Cambria Math" panose="02040503050406030204" pitchFamily="18" charset="0"/>
                                <a:sym typeface="Symbol" panose="05050102010706020507" pitchFamily="18" charset="2"/>
                              </a:rPr>
                            </m:ctrlPr>
                          </m:accPr>
                          <m:e>
                            <m:r>
                              <a:rPr lang="en-CA" altLang="en-US" sz="24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400" i="1" dirty="0">
                            <a:latin typeface="Cambria Math" panose="02040503050406030204" pitchFamily="18" charset="0"/>
                            <a:sym typeface="Symbol" panose="05050102010706020507" pitchFamily="18" charset="2"/>
                          </a:rPr>
                        </m:ctrlPr>
                      </m:dPr>
                      <m:e>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e>
                    </m:d>
                  </m:oMath>
                </a14:m>
                <a:r>
                  <a:rPr lang="en-US" altLang="en-US" sz="2400" dirty="0">
                    <a:latin typeface="Times New Roman" pitchFamily="18" charset="0"/>
                    <a:sym typeface="Symbol" panose="05050102010706020507" pitchFamily="18" charset="2"/>
                  </a:rPr>
                  <a:t>.</a:t>
                </a:r>
              </a:p>
            </p:txBody>
          </p:sp>
        </mc:Choice>
        <mc:Fallback xmlns="">
          <p:sp>
            <p:nvSpPr>
              <p:cNvPr id="348" name="Text Box 33"/>
              <p:cNvSpPr txBox="1">
                <a:spLocks noRot="1" noChangeAspect="1" noMove="1" noResize="1" noEditPoints="1" noAdjustHandles="1" noChangeArrowheads="1" noChangeShapeType="1" noTextEdit="1"/>
              </p:cNvSpPr>
              <p:nvPr/>
            </p:nvSpPr>
            <p:spPr bwMode="auto">
              <a:xfrm>
                <a:off x="-86963" y="2554585"/>
                <a:ext cx="9338913" cy="461665"/>
              </a:xfrm>
              <a:prstGeom prst="rect">
                <a:avLst/>
              </a:prstGeom>
              <a:blipFill>
                <a:blip r:embed="rId7"/>
                <a:stretch>
                  <a:fillRect t="-18421"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362" name="Group 361"/>
          <p:cNvGrpSpPr/>
          <p:nvPr/>
        </p:nvGrpSpPr>
        <p:grpSpPr>
          <a:xfrm>
            <a:off x="7269017" y="3313270"/>
            <a:ext cx="1716868" cy="2047869"/>
            <a:chOff x="7269017" y="3313270"/>
            <a:chExt cx="1716868" cy="2047869"/>
          </a:xfrm>
        </p:grpSpPr>
        <p:grpSp>
          <p:nvGrpSpPr>
            <p:cNvPr id="311" name="Group 310"/>
            <p:cNvGrpSpPr/>
            <p:nvPr/>
          </p:nvGrpSpPr>
          <p:grpSpPr>
            <a:xfrm>
              <a:off x="7269017" y="3313270"/>
              <a:ext cx="1147814" cy="2029314"/>
              <a:chOff x="7269017" y="1988403"/>
              <a:chExt cx="1147814" cy="2029314"/>
            </a:xfrm>
          </p:grpSpPr>
          <p:grpSp>
            <p:nvGrpSpPr>
              <p:cNvPr id="6" name="Group 5"/>
              <p:cNvGrpSpPr/>
              <p:nvPr/>
            </p:nvGrpSpPr>
            <p:grpSpPr>
              <a:xfrm>
                <a:off x="7269017" y="1988403"/>
                <a:ext cx="1147814" cy="2029314"/>
                <a:chOff x="7269017" y="961310"/>
                <a:chExt cx="1147814" cy="2029314"/>
              </a:xfrm>
            </p:grpSpPr>
            <mc:AlternateContent xmlns:mc="http://schemas.openxmlformats.org/markup-compatibility/2006" xmlns:a14="http://schemas.microsoft.com/office/drawing/2010/main">
              <mc:Choice Requires="a14">
                <p:sp>
                  <p:nvSpPr>
                    <p:cNvPr id="69" name="Rectangle 68"/>
                    <p:cNvSpPr/>
                    <p:nvPr/>
                  </p:nvSpPr>
                  <p:spPr>
                    <a:xfrm>
                      <a:off x="7269017" y="961310"/>
                      <a:ext cx="1147814" cy="822469"/>
                    </a:xfrm>
                    <a:prstGeom prst="rect">
                      <a:avLst/>
                    </a:prstGeom>
                    <a:solidFill>
                      <a:srgbClr val="000066"/>
                    </a:solidFill>
                  </p:spPr>
                  <p:txBody>
                    <a:bodyPr wrap="none">
                      <a:spAutoFit/>
                    </a:bodyPr>
                    <a:lstStyle/>
                    <a:p>
                      <a:pPr algn="ctr"/>
                      <a:r>
                        <a:rPr lang="en-US" sz="2400" dirty="0">
                          <a:solidFill>
                            <a:srgbClr val="66FF33"/>
                          </a:solidFill>
                          <a:sym typeface="Symbol" panose="05050102010706020507" pitchFamily="18" charset="2"/>
                        </a:rPr>
                        <a:t>Output </a:t>
                      </a:r>
                      <a:br>
                        <a:rPr lang="en-US" sz="2400" dirty="0">
                          <a:solidFill>
                            <a:srgbClr val="66FF33"/>
                          </a:solidFill>
                          <a:sym typeface="Symbol" panose="05050102010706020507" pitchFamily="18" charset="2"/>
                        </a:rPr>
                      </a:br>
                      <a14:m>
                        <m:oMathPara xmlns:m="http://schemas.openxmlformats.org/officeDocument/2006/math">
                          <m:oMathParaPr>
                            <m:jc m:val="centerGroup"/>
                          </m:oMathParaPr>
                          <m:oMath xmlns:m="http://schemas.openxmlformats.org/officeDocument/2006/math">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400" i="1" dirty="0">
                                        <a:solidFill>
                                          <a:srgbClr val="66FF33"/>
                                        </a:solidFill>
                                        <a:latin typeface="Cambria Math" panose="02040503050406030204" pitchFamily="18" charset="0"/>
                                        <a:sym typeface="Symbol" panose="05050102010706020507" pitchFamily="18" charset="2"/>
                                      </a:rPr>
                                    </m:ctrlPr>
                                  </m:accPr>
                                  <m:e>
                                    <m:r>
                                      <a:rPr lang="en-CA" altLang="en-US" sz="24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400" i="1" dirty="0">
                                    <a:latin typeface="Cambria Math" panose="02040503050406030204" pitchFamily="18" charset="0"/>
                                    <a:sym typeface="Symbol" panose="05050102010706020507" pitchFamily="18" charset="2"/>
                                  </a:rPr>
                                </m:ctrlPr>
                              </m:dPr>
                              <m:e>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e>
                            </m:d>
                          </m:oMath>
                        </m:oMathPara>
                      </a14:m>
                      <a:endParaRPr lang="en-CA" sz="2400" i="1" baseline="-25000" dirty="0">
                        <a:solidFill>
                          <a:srgbClr val="FF00FF"/>
                        </a:solidFill>
                      </a:endParaRPr>
                    </a:p>
                  </p:txBody>
                </p:sp>
              </mc:Choice>
              <mc:Fallback xmlns="">
                <p:sp>
                  <p:nvSpPr>
                    <p:cNvPr id="69" name="Rectangle 68"/>
                    <p:cNvSpPr>
                      <a:spLocks noRot="1" noChangeAspect="1" noMove="1" noResize="1" noEditPoints="1" noAdjustHandles="1" noChangeArrowheads="1" noChangeShapeType="1" noTextEdit="1"/>
                    </p:cNvSpPr>
                    <p:nvPr/>
                  </p:nvSpPr>
                  <p:spPr>
                    <a:xfrm>
                      <a:off x="7269017" y="961310"/>
                      <a:ext cx="1147814" cy="822469"/>
                    </a:xfrm>
                    <a:prstGeom prst="rect">
                      <a:avLst/>
                    </a:prstGeom>
                    <a:blipFill>
                      <a:blip r:embed="rId8"/>
                      <a:stretch>
                        <a:fillRect l="-7937" t="-5970" r="-19048" b="-746"/>
                      </a:stretch>
                    </a:blipFill>
                  </p:spPr>
                  <p:txBody>
                    <a:bodyPr/>
                    <a:lstStyle/>
                    <a:p>
                      <a:r>
                        <a:rPr lang="en-CA">
                          <a:noFill/>
                        </a:rPr>
                        <a:t> </a:t>
                      </a:r>
                    </a:p>
                  </p:txBody>
                </p:sp>
              </mc:Fallback>
            </mc:AlternateContent>
            <p:sp>
              <p:nvSpPr>
                <p:cNvPr id="70" name="Rectangle 69"/>
                <p:cNvSpPr/>
                <p:nvPr/>
              </p:nvSpPr>
              <p:spPr>
                <a:xfrm>
                  <a:off x="7467600" y="1696660"/>
                  <a:ext cx="5597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cat</a:t>
                  </a:r>
                  <a:endParaRPr lang="en-CA" sz="2400" dirty="0">
                    <a:solidFill>
                      <a:srgbClr val="00B050"/>
                    </a:solidFill>
                  </a:endParaRPr>
                </a:p>
              </p:txBody>
            </p:sp>
            <p:sp>
              <p:nvSpPr>
                <p:cNvPr id="71" name="Rectangle 70"/>
                <p:cNvSpPr/>
                <p:nvPr/>
              </p:nvSpPr>
              <p:spPr>
                <a:xfrm>
                  <a:off x="7482672" y="2270122"/>
                  <a:ext cx="7729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face </a:t>
                  </a:r>
                  <a:endParaRPr lang="en-CA" sz="2400" dirty="0">
                    <a:solidFill>
                      <a:srgbClr val="00B050"/>
                    </a:solidFill>
                  </a:endParaRPr>
                </a:p>
              </p:txBody>
            </p:sp>
            <p:sp>
              <p:nvSpPr>
                <p:cNvPr id="72" name="Rectangle 71"/>
                <p:cNvSpPr/>
                <p:nvPr/>
              </p:nvSpPr>
              <p:spPr>
                <a:xfrm>
                  <a:off x="7467600" y="2528959"/>
                  <a:ext cx="696024" cy="461665"/>
                </a:xfrm>
                <a:prstGeom prst="rect">
                  <a:avLst/>
                </a:prstGeom>
              </p:spPr>
              <p:txBody>
                <a:bodyPr wrap="none">
                  <a:spAutoFit/>
                </a:bodyPr>
                <a:lstStyle/>
                <a:p>
                  <a:r>
                    <a:rPr lang="en-US" sz="2400" i="1" dirty="0">
                      <a:solidFill>
                        <a:srgbClr val="00B050"/>
                      </a:solidFill>
                      <a:sym typeface="Symbol" panose="05050102010706020507" pitchFamily="18" charset="2"/>
                    </a:rPr>
                    <a:t>bike</a:t>
                  </a:r>
                  <a:endParaRPr lang="en-CA" sz="2400" dirty="0">
                    <a:solidFill>
                      <a:srgbClr val="00B050"/>
                    </a:solidFill>
                  </a:endParaRPr>
                </a:p>
              </p:txBody>
            </p:sp>
            <p:sp>
              <p:nvSpPr>
                <p:cNvPr id="73" name="Rectangle 72"/>
                <p:cNvSpPr/>
                <p:nvPr/>
              </p:nvSpPr>
              <p:spPr>
                <a:xfrm>
                  <a:off x="7467600" y="1975463"/>
                  <a:ext cx="646331" cy="461665"/>
                </a:xfrm>
                <a:prstGeom prst="rect">
                  <a:avLst/>
                </a:prstGeom>
              </p:spPr>
              <p:txBody>
                <a:bodyPr wrap="none">
                  <a:spAutoFit/>
                </a:bodyPr>
                <a:lstStyle/>
                <a:p>
                  <a:r>
                    <a:rPr lang="en-US" sz="2400" i="1" dirty="0">
                      <a:solidFill>
                        <a:srgbClr val="00B050"/>
                      </a:solidFill>
                      <a:sym typeface="Symbol" panose="05050102010706020507" pitchFamily="18" charset="2"/>
                    </a:rPr>
                    <a:t>dog</a:t>
                  </a:r>
                  <a:endParaRPr lang="en-CA" sz="2400" dirty="0">
                    <a:solidFill>
                      <a:srgbClr val="00B050"/>
                    </a:solidFill>
                  </a:endParaRPr>
                </a:p>
              </p:txBody>
            </p:sp>
          </p:grpSp>
          <p:grpSp>
            <p:nvGrpSpPr>
              <p:cNvPr id="310" name="Group 309"/>
              <p:cNvGrpSpPr/>
              <p:nvPr/>
            </p:nvGrpSpPr>
            <p:grpSpPr>
              <a:xfrm>
                <a:off x="7298930" y="2874820"/>
                <a:ext cx="185296" cy="992125"/>
                <a:chOff x="6934200" y="3050625"/>
                <a:chExt cx="185296" cy="992125"/>
              </a:xfrm>
            </p:grpSpPr>
            <p:sp>
              <p:nvSpPr>
                <p:cNvPr id="306" name="Oval 305"/>
                <p:cNvSpPr/>
                <p:nvPr/>
              </p:nvSpPr>
              <p:spPr>
                <a:xfrm>
                  <a:off x="6939324" y="3050625"/>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07" name="Oval 306"/>
                <p:cNvSpPr/>
                <p:nvPr/>
              </p:nvSpPr>
              <p:spPr>
                <a:xfrm>
                  <a:off x="6939410" y="3344661"/>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08" name="Oval 307"/>
                <p:cNvSpPr/>
                <p:nvPr/>
              </p:nvSpPr>
              <p:spPr>
                <a:xfrm>
                  <a:off x="6939496" y="3603553"/>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09" name="Oval 308"/>
                <p:cNvSpPr/>
                <p:nvPr/>
              </p:nvSpPr>
              <p:spPr>
                <a:xfrm>
                  <a:off x="6934200" y="3862750"/>
                  <a:ext cx="180000" cy="180000"/>
                </a:xfrm>
                <a:prstGeom prst="ellipse">
                  <a:avLst/>
                </a:prstGeom>
                <a:solidFill>
                  <a:srgbClr val="92D050"/>
                </a:solidFill>
                <a:ln>
                  <a:noFill/>
                </a:ln>
              </p:spPr>
              <p:txBody>
                <a:bodyPr wrap="square" rtlCol="0" anchor="ctr">
                  <a:spAutoFit/>
                </a:bodyPr>
                <a:lstStyle/>
                <a:p>
                  <a:pPr algn="l"/>
                  <a:endParaRPr lang="en-CA" sz="2400" dirty="0"/>
                </a:p>
              </p:txBody>
            </p:sp>
          </p:grpSp>
        </p:grpSp>
        <p:grpSp>
          <p:nvGrpSpPr>
            <p:cNvPr id="351" name="Group 350"/>
            <p:cNvGrpSpPr/>
            <p:nvPr/>
          </p:nvGrpSpPr>
          <p:grpSpPr>
            <a:xfrm>
              <a:off x="7962204" y="4067175"/>
              <a:ext cx="1023681" cy="1293964"/>
              <a:chOff x="7467600" y="1696660"/>
              <a:chExt cx="1023681" cy="1293964"/>
            </a:xfrm>
          </p:grpSpPr>
          <p:sp>
            <p:nvSpPr>
              <p:cNvPr id="358" name="Rectangle 357"/>
              <p:cNvSpPr/>
              <p:nvPr/>
            </p:nvSpPr>
            <p:spPr>
              <a:xfrm>
                <a:off x="7467600" y="1696660"/>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0.02</a:t>
                </a:r>
                <a:endParaRPr lang="en-CA" sz="2400" dirty="0">
                  <a:solidFill>
                    <a:srgbClr val="00B050"/>
                  </a:solidFill>
                </a:endParaRPr>
              </a:p>
            </p:txBody>
          </p:sp>
          <p:sp>
            <p:nvSpPr>
              <p:cNvPr id="359" name="Rectangle 358"/>
              <p:cNvSpPr/>
              <p:nvPr/>
            </p:nvSpPr>
            <p:spPr>
              <a:xfrm>
                <a:off x="7482672" y="2270122"/>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0.05</a:t>
                </a:r>
                <a:endParaRPr lang="en-CA" sz="2400" dirty="0">
                  <a:solidFill>
                    <a:srgbClr val="00B050"/>
                  </a:solidFill>
                </a:endParaRPr>
              </a:p>
            </p:txBody>
          </p:sp>
          <p:sp>
            <p:nvSpPr>
              <p:cNvPr id="360" name="Rectangle 359"/>
              <p:cNvSpPr/>
              <p:nvPr/>
            </p:nvSpPr>
            <p:spPr>
              <a:xfrm>
                <a:off x="7467600" y="2528959"/>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0.92</a:t>
                </a:r>
                <a:endParaRPr lang="en-CA" sz="2400" dirty="0">
                  <a:solidFill>
                    <a:srgbClr val="00B050"/>
                  </a:solidFill>
                </a:endParaRPr>
              </a:p>
            </p:txBody>
          </p:sp>
          <p:sp>
            <p:nvSpPr>
              <p:cNvPr id="361" name="Rectangle 360"/>
              <p:cNvSpPr/>
              <p:nvPr/>
            </p:nvSpPr>
            <p:spPr>
              <a:xfrm>
                <a:off x="7467600" y="1975463"/>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0.01</a:t>
                </a:r>
                <a:endParaRPr lang="en-CA" sz="2400" dirty="0">
                  <a:solidFill>
                    <a:srgbClr val="00B050"/>
                  </a:solidFill>
                </a:endParaRPr>
              </a:p>
            </p:txBody>
          </p:sp>
        </p:grpSp>
      </p:grpSp>
    </p:spTree>
    <p:extLst>
      <p:ext uri="{BB962C8B-B14F-4D97-AF65-F5344CB8AC3E}">
        <p14:creationId xmlns:p14="http://schemas.microsoft.com/office/powerpoint/2010/main" val="182936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3">
                                            <p:txEl>
                                              <p:pRg st="0" end="0"/>
                                            </p:txEl>
                                          </p:spTgt>
                                        </p:tgtEl>
                                        <p:attrNameLst>
                                          <p:attrName>style.visibility</p:attrName>
                                        </p:attrNameLst>
                                      </p:cBhvr>
                                      <p:to>
                                        <p:strVal val="visible"/>
                                      </p:to>
                                    </p:set>
                                    <p:anim calcmode="lin" valueType="num">
                                      <p:cBhvr additive="base">
                                        <p:cTn id="7" dur="500" fill="hold"/>
                                        <p:tgtEl>
                                          <p:spTgt spid="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3">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63"/>
                                        </p:tgtEl>
                                        <p:attrNameLst>
                                          <p:attrName>style.visibility</p:attrName>
                                        </p:attrNameLst>
                                      </p:cBhvr>
                                      <p:to>
                                        <p:strVal val="visible"/>
                                      </p:to>
                                    </p:set>
                                    <p:anim calcmode="lin" valueType="num">
                                      <p:cBhvr additive="base">
                                        <p:cTn id="11" dur="500" fill="hold"/>
                                        <p:tgtEl>
                                          <p:spTgt spid="363"/>
                                        </p:tgtEl>
                                        <p:attrNameLst>
                                          <p:attrName>ppt_x</p:attrName>
                                        </p:attrNameLst>
                                      </p:cBhvr>
                                      <p:tavLst>
                                        <p:tav tm="0">
                                          <p:val>
                                            <p:strVal val="0-#ppt_w/2"/>
                                          </p:val>
                                        </p:tav>
                                        <p:tav tm="100000">
                                          <p:val>
                                            <p:strVal val="#ppt_x"/>
                                          </p:val>
                                        </p:tav>
                                      </p:tavLst>
                                    </p:anim>
                                    <p:anim calcmode="lin" valueType="num">
                                      <p:cBhvr additive="base">
                                        <p:cTn id="12" dur="500" fill="hold"/>
                                        <p:tgtEl>
                                          <p:spTgt spid="36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13">
                                            <p:txEl>
                                              <p:pRg st="1" end="1"/>
                                            </p:txEl>
                                          </p:spTgt>
                                        </p:tgtEl>
                                        <p:attrNameLst>
                                          <p:attrName>style.visibility</p:attrName>
                                        </p:attrNameLst>
                                      </p:cBhvr>
                                      <p:to>
                                        <p:strVal val="visible"/>
                                      </p:to>
                                    </p:set>
                                    <p:anim calcmode="lin" valueType="num">
                                      <p:cBhvr additive="base">
                                        <p:cTn id="15" dur="500" fill="hold"/>
                                        <p:tgtEl>
                                          <p:spTgt spid="13">
                                            <p:txEl>
                                              <p:pRg st="1" end="1"/>
                                            </p:txEl>
                                          </p:spTgt>
                                        </p:tgtEl>
                                        <p:attrNameLst>
                                          <p:attrName>ppt_x</p:attrName>
                                        </p:attrNameLst>
                                      </p:cBhvr>
                                      <p:tavLst>
                                        <p:tav tm="0">
                                          <p:val>
                                            <p:strVal val="0-#ppt_w/2"/>
                                          </p:val>
                                        </p:tav>
                                        <p:tav tm="100000">
                                          <p:val>
                                            <p:strVal val="#ppt_x"/>
                                          </p:val>
                                        </p:tav>
                                      </p:tavLst>
                                    </p:anim>
                                    <p:anim calcmode="lin" valueType="num">
                                      <p:cBhvr additive="base">
                                        <p:cTn id="16" dur="500" fill="hold"/>
                                        <p:tgtEl>
                                          <p:spTgt spid="13">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98">
                                            <p:txEl>
                                              <p:pRg st="0" end="0"/>
                                            </p:txEl>
                                          </p:spTgt>
                                        </p:tgtEl>
                                        <p:attrNameLst>
                                          <p:attrName>style.visibility</p:attrName>
                                        </p:attrNameLst>
                                      </p:cBhvr>
                                      <p:to>
                                        <p:strVal val="visible"/>
                                      </p:to>
                                    </p:set>
                                    <p:anim calcmode="lin" valueType="num">
                                      <p:cBhvr additive="base">
                                        <p:cTn id="21" dur="500" fill="hold"/>
                                        <p:tgtEl>
                                          <p:spTgt spid="98">
                                            <p:txEl>
                                              <p:pRg st="0" end="0"/>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98">
                                            <p:txEl>
                                              <p:pRg st="0" end="0"/>
                                            </p:txEl>
                                          </p:spTgt>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347"/>
                                        </p:tgtEl>
                                        <p:attrNameLst>
                                          <p:attrName>style.visibility</p:attrName>
                                        </p:attrNameLst>
                                      </p:cBhvr>
                                      <p:to>
                                        <p:strVal val="visible"/>
                                      </p:to>
                                    </p:set>
                                    <p:anim calcmode="lin" valueType="num">
                                      <p:cBhvr additive="base">
                                        <p:cTn id="25" dur="500" fill="hold"/>
                                        <p:tgtEl>
                                          <p:spTgt spid="347"/>
                                        </p:tgtEl>
                                        <p:attrNameLst>
                                          <p:attrName>ppt_x</p:attrName>
                                        </p:attrNameLst>
                                      </p:cBhvr>
                                      <p:tavLst>
                                        <p:tav tm="0">
                                          <p:val>
                                            <p:strVal val="0-#ppt_w/2"/>
                                          </p:val>
                                        </p:tav>
                                        <p:tav tm="100000">
                                          <p:val>
                                            <p:strVal val="#ppt_x"/>
                                          </p:val>
                                        </p:tav>
                                      </p:tavLst>
                                    </p:anim>
                                    <p:anim calcmode="lin" valueType="num">
                                      <p:cBhvr additive="base">
                                        <p:cTn id="26" dur="500" fill="hold"/>
                                        <p:tgtEl>
                                          <p:spTgt spid="347"/>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320"/>
                                        </p:tgtEl>
                                        <p:attrNameLst>
                                          <p:attrName>style.visibility</p:attrName>
                                        </p:attrNameLst>
                                      </p:cBhvr>
                                      <p:to>
                                        <p:strVal val="visible"/>
                                      </p:to>
                                    </p:set>
                                    <p:anim calcmode="lin" valueType="num">
                                      <p:cBhvr additive="base">
                                        <p:cTn id="29" dur="500" fill="hold"/>
                                        <p:tgtEl>
                                          <p:spTgt spid="320"/>
                                        </p:tgtEl>
                                        <p:attrNameLst>
                                          <p:attrName>ppt_x</p:attrName>
                                        </p:attrNameLst>
                                      </p:cBhvr>
                                      <p:tavLst>
                                        <p:tav tm="0">
                                          <p:val>
                                            <p:strVal val="0-#ppt_w/2"/>
                                          </p:val>
                                        </p:tav>
                                        <p:tav tm="100000">
                                          <p:val>
                                            <p:strVal val="#ppt_x"/>
                                          </p:val>
                                        </p:tav>
                                      </p:tavLst>
                                    </p:anim>
                                    <p:anim calcmode="lin" valueType="num">
                                      <p:cBhvr additive="base">
                                        <p:cTn id="30" dur="500" fill="hold"/>
                                        <p:tgtEl>
                                          <p:spTgt spid="320"/>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grpId="0" nodeType="clickEffect">
                                  <p:stCondLst>
                                    <p:cond delay="0"/>
                                  </p:stCondLst>
                                  <p:childTnLst>
                                    <p:set>
                                      <p:cBhvr>
                                        <p:cTn id="34" dur="1" fill="hold">
                                          <p:stCondLst>
                                            <p:cond delay="0"/>
                                          </p:stCondLst>
                                        </p:cTn>
                                        <p:tgtEl>
                                          <p:spTgt spid="342"/>
                                        </p:tgtEl>
                                        <p:attrNameLst>
                                          <p:attrName>style.visibility</p:attrName>
                                        </p:attrNameLst>
                                      </p:cBhvr>
                                      <p:to>
                                        <p:strVal val="visible"/>
                                      </p:to>
                                    </p:set>
                                    <p:anim calcmode="lin" valueType="num">
                                      <p:cBhvr additive="base">
                                        <p:cTn id="35" dur="500" fill="hold"/>
                                        <p:tgtEl>
                                          <p:spTgt spid="342"/>
                                        </p:tgtEl>
                                        <p:attrNameLst>
                                          <p:attrName>ppt_x</p:attrName>
                                        </p:attrNameLst>
                                      </p:cBhvr>
                                      <p:tavLst>
                                        <p:tav tm="0">
                                          <p:val>
                                            <p:strVal val="0-#ppt_w/2"/>
                                          </p:val>
                                        </p:tav>
                                        <p:tav tm="100000">
                                          <p:val>
                                            <p:strVal val="#ppt_x"/>
                                          </p:val>
                                        </p:tav>
                                      </p:tavLst>
                                    </p:anim>
                                    <p:anim calcmode="lin" valueType="num">
                                      <p:cBhvr additive="base">
                                        <p:cTn id="36" dur="500" fill="hold"/>
                                        <p:tgtEl>
                                          <p:spTgt spid="342"/>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48">
                                            <p:txEl>
                                              <p:pRg st="0" end="0"/>
                                            </p:txEl>
                                          </p:spTgt>
                                        </p:tgtEl>
                                        <p:attrNameLst>
                                          <p:attrName>style.visibility</p:attrName>
                                        </p:attrNameLst>
                                      </p:cBhvr>
                                      <p:to>
                                        <p:strVal val="visible"/>
                                      </p:to>
                                    </p:set>
                                    <p:anim calcmode="lin" valueType="num">
                                      <p:cBhvr additive="base">
                                        <p:cTn id="41" dur="500" fill="hold"/>
                                        <p:tgtEl>
                                          <p:spTgt spid="348">
                                            <p:txEl>
                                              <p:pRg st="0" end="0"/>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48">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362"/>
                                        </p:tgtEl>
                                        <p:attrNameLst>
                                          <p:attrName>style.visibility</p:attrName>
                                        </p:attrNameLst>
                                      </p:cBhvr>
                                      <p:to>
                                        <p:strVal val="visible"/>
                                      </p:to>
                                    </p:set>
                                    <p:anim calcmode="lin" valueType="num">
                                      <p:cBhvr additive="base">
                                        <p:cTn id="47" dur="500" fill="hold"/>
                                        <p:tgtEl>
                                          <p:spTgt spid="362"/>
                                        </p:tgtEl>
                                        <p:attrNameLst>
                                          <p:attrName>ppt_x</p:attrName>
                                        </p:attrNameLst>
                                      </p:cBhvr>
                                      <p:tavLst>
                                        <p:tav tm="0">
                                          <p:val>
                                            <p:strVal val="0-#ppt_w/2"/>
                                          </p:val>
                                        </p:tav>
                                        <p:tav tm="100000">
                                          <p:val>
                                            <p:strVal val="#ppt_x"/>
                                          </p:val>
                                        </p:tav>
                                      </p:tavLst>
                                    </p:anim>
                                    <p:anim calcmode="lin" valueType="num">
                                      <p:cBhvr additive="base">
                                        <p:cTn id="48" dur="500" fill="hold"/>
                                        <p:tgtEl>
                                          <p:spTgt spid="362"/>
                                        </p:tgtEl>
                                        <p:attrNameLst>
                                          <p:attrName>ppt_y</p:attrName>
                                        </p:attrNameLst>
                                      </p:cBhvr>
                                      <p:tavLst>
                                        <p:tav tm="0">
                                          <p:val>
                                            <p:strVal val="#ppt_y"/>
                                          </p:val>
                                        </p:tav>
                                        <p:tav tm="100000">
                                          <p:val>
                                            <p:strVal val="#ppt_y"/>
                                          </p:val>
                                        </p:tav>
                                      </p:tavLst>
                                    </p:anim>
                                  </p:childTnLst>
                                </p:cTn>
                              </p:par>
                            </p:childTnLst>
                          </p:cTn>
                        </p:par>
                      </p:childTnLst>
                    </p:cTn>
                  </p:par>
                  <p:par>
                    <p:cTn id="49" fill="hold">
                      <p:stCondLst>
                        <p:cond delay="indefinite"/>
                      </p:stCondLst>
                      <p:childTnLst>
                        <p:par>
                          <p:cTn id="50" fill="hold">
                            <p:stCondLst>
                              <p:cond delay="0"/>
                            </p:stCondLst>
                            <p:childTnLst>
                              <p:par>
                                <p:cTn id="51" presetID="2" presetClass="entr" presetSubtype="8" fill="hold" nodeType="clickEffect">
                                  <p:stCondLst>
                                    <p:cond delay="0"/>
                                  </p:stCondLst>
                                  <p:childTnLst>
                                    <p:set>
                                      <p:cBhvr>
                                        <p:cTn id="52" dur="1" fill="hold">
                                          <p:stCondLst>
                                            <p:cond delay="0"/>
                                          </p:stCondLst>
                                        </p:cTn>
                                        <p:tgtEl>
                                          <p:spTgt spid="61">
                                            <p:txEl>
                                              <p:pRg st="0" end="0"/>
                                            </p:txEl>
                                          </p:spTgt>
                                        </p:tgtEl>
                                        <p:attrNameLst>
                                          <p:attrName>style.visibility</p:attrName>
                                        </p:attrNameLst>
                                      </p:cBhvr>
                                      <p:to>
                                        <p:strVal val="visible"/>
                                      </p:to>
                                    </p:set>
                                    <p:anim calcmode="lin" valueType="num">
                                      <p:cBhvr additive="base">
                                        <p:cTn id="53"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54"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371600" y="3113960"/>
            <a:ext cx="7086600" cy="2786667"/>
            <a:chOff x="1371600" y="762000"/>
            <a:chExt cx="7086600" cy="2786667"/>
          </a:xfrm>
        </p:grpSpPr>
        <p:sp>
          <p:nvSpPr>
            <p:cNvPr id="17" name="Rectangle 16"/>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18"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sp>
        <p:nvSpPr>
          <p:cNvPr id="12"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Neural Networks</a:t>
            </a:r>
          </a:p>
        </p:txBody>
      </p:sp>
      <p:sp>
        <p:nvSpPr>
          <p:cNvPr id="13" name="Text Box 33"/>
          <p:cNvSpPr txBox="1">
            <a:spLocks noChangeArrowheads="1"/>
          </p:cNvSpPr>
          <p:nvPr/>
        </p:nvSpPr>
        <p:spPr bwMode="auto">
          <a:xfrm>
            <a:off x="-97457" y="609600"/>
            <a:ext cx="10155857"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400" dirty="0">
                <a:solidFill>
                  <a:schemeClr val="tx2"/>
                </a:solidFill>
                <a:latin typeface="Times New Roman" pitchFamily="18" charset="0"/>
              </a:rPr>
              <a:t>Neural Network:</a:t>
            </a:r>
          </a:p>
          <a:p>
            <a:pPr marL="457200" indent="-457200">
              <a:spcBef>
                <a:spcPct val="0"/>
              </a:spcBef>
              <a:buFont typeface="Arial" panose="020B0604020202020204" pitchFamily="34" charset="0"/>
              <a:buChar char="•"/>
            </a:pPr>
            <a:r>
              <a:rPr lang="en-US" altLang="en-US" sz="2400" dirty="0">
                <a:latin typeface="Times New Roman" pitchFamily="18" charset="0"/>
              </a:rPr>
              <a:t>A layered network of artificial neurons (nodes/units).</a:t>
            </a:r>
          </a:p>
        </p:txBody>
      </p:sp>
      <p:sp>
        <p:nvSpPr>
          <p:cNvPr id="61" name="Text Box 33"/>
          <p:cNvSpPr txBox="1">
            <a:spLocks noChangeArrowheads="1"/>
          </p:cNvSpPr>
          <p:nvPr/>
        </p:nvSpPr>
        <p:spPr bwMode="auto">
          <a:xfrm>
            <a:off x="2514600" y="5874603"/>
            <a:ext cx="922020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Hidden layers have no human designated meaning.</a:t>
            </a:r>
          </a:p>
          <a:p>
            <a:pPr>
              <a:spcBef>
                <a:spcPct val="0"/>
              </a:spcBef>
            </a:pPr>
            <a:r>
              <a:rPr lang="en-CA" sz="2400" dirty="0">
                <a:latin typeface="Times New Roman" panose="02020603050405020304" pitchFamily="18" charset="0"/>
                <a:cs typeface="Times New Roman" panose="02020603050405020304" pitchFamily="18" charset="0"/>
                <a:sym typeface="Symbol" panose="05050102010706020507" pitchFamily="18" charset="2"/>
              </a:rPr>
              <a:t>Meaning is “learned” by choosing weights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sz="2400" dirty="0">
                <a:latin typeface="Times New Roman" panose="02020603050405020304" pitchFamily="18" charset="0"/>
                <a:cs typeface="Times New Roman" panose="02020603050405020304" pitchFamily="18" charset="0"/>
                <a:sym typeface="Symbol" panose="05050102010706020507" pitchFamily="18" charset="2"/>
              </a:rPr>
              <a:t>.</a:t>
            </a:r>
          </a:p>
        </p:txBody>
      </p:sp>
      <p:grpSp>
        <p:nvGrpSpPr>
          <p:cNvPr id="3" name="Group 2"/>
          <p:cNvGrpSpPr/>
          <p:nvPr/>
        </p:nvGrpSpPr>
        <p:grpSpPr>
          <a:xfrm>
            <a:off x="3308073" y="3037760"/>
            <a:ext cx="864141" cy="1507204"/>
            <a:chOff x="3308073" y="685800"/>
            <a:chExt cx="864141" cy="1507204"/>
          </a:xfrm>
        </p:grpSpPr>
        <p:grpSp>
          <p:nvGrpSpPr>
            <p:cNvPr id="54" name="Group 53"/>
            <p:cNvGrpSpPr/>
            <p:nvPr/>
          </p:nvGrpSpPr>
          <p:grpSpPr>
            <a:xfrm>
              <a:off x="3810000" y="1235727"/>
              <a:ext cx="362214" cy="888230"/>
              <a:chOff x="3894887" y="1447802"/>
              <a:chExt cx="362214" cy="888230"/>
            </a:xfrm>
          </p:grpSpPr>
          <p:sp>
            <p:nvSpPr>
              <p:cNvPr id="55" name="Rectangle 54"/>
              <p:cNvSpPr/>
              <p:nvPr/>
            </p:nvSpPr>
            <p:spPr>
              <a:xfrm>
                <a:off x="3980981" y="1675640"/>
                <a:ext cx="276120" cy="461665"/>
              </a:xfrm>
              <a:prstGeom prst="rect">
                <a:avLst/>
              </a:prstGeom>
              <a:solidFill>
                <a:srgbClr val="000066"/>
              </a:solidFill>
            </p:spPr>
            <p:txBody>
              <a:bodyPr wrap="square">
                <a:spAutoFit/>
              </a:bodyPr>
              <a:lstStyle/>
              <a:p>
                <a:r>
                  <a:rPr lang="en-US" sz="2400" i="1" dirty="0">
                    <a:solidFill>
                      <a:srgbClr val="00FFFF"/>
                    </a:solidFill>
                    <a:cs typeface="Times New Roman" panose="02020603050405020304" pitchFamily="18" charset="0"/>
                    <a:sym typeface="Symbol" panose="05050102010706020507" pitchFamily="18" charset="2"/>
                  </a:rPr>
                  <a:t>j</a:t>
                </a:r>
                <a:endParaRPr lang="en-CA" sz="2400" dirty="0">
                  <a:solidFill>
                    <a:srgbClr val="00FFFF"/>
                  </a:solidFill>
                </a:endParaRPr>
              </a:p>
            </p:txBody>
          </p:sp>
          <p:cxnSp>
            <p:nvCxnSpPr>
              <p:cNvPr id="56" name="Straight Arrow Connector 55"/>
              <p:cNvCxnSpPr/>
              <p:nvPr/>
            </p:nvCxnSpPr>
            <p:spPr bwMode="auto">
              <a:xfrm flipV="1">
                <a:off x="3894887" y="1447802"/>
                <a:ext cx="10932" cy="888230"/>
              </a:xfrm>
              <a:prstGeom prst="straightConnector1">
                <a:avLst/>
              </a:prstGeom>
              <a:noFill/>
              <a:ln w="38100" cap="sq" cmpd="sng" algn="ctr">
                <a:solidFill>
                  <a:srgbClr val="00FFFF"/>
                </a:solidFill>
                <a:prstDash val="solid"/>
                <a:round/>
                <a:headEnd type="triangle"/>
                <a:tailEnd type="triangle"/>
              </a:ln>
              <a:effectLst/>
            </p:spPr>
          </p:cxnSp>
        </p:grpSp>
        <p:grpSp>
          <p:nvGrpSpPr>
            <p:cNvPr id="57" name="Group 56"/>
            <p:cNvGrpSpPr/>
            <p:nvPr/>
          </p:nvGrpSpPr>
          <p:grpSpPr>
            <a:xfrm>
              <a:off x="3308073" y="685800"/>
              <a:ext cx="525780" cy="584473"/>
              <a:chOff x="4055280" y="3839232"/>
              <a:chExt cx="525780" cy="584473"/>
            </a:xfrm>
          </p:grpSpPr>
          <p:pic>
            <p:nvPicPr>
              <p:cNvPr id="58" name="Picture 4" descr="Image result for hidden"/>
              <p:cNvPicPr>
                <a:picLocks noChangeAspect="1" noChangeArrowheads="1"/>
              </p:cNvPicPr>
              <p:nvPr/>
            </p:nvPicPr>
            <p:blipFill rotWithShape="1">
              <a:blip r:embed="rId4" cstate="print">
                <a:extLst>
                  <a:ext uri="{28A0092B-C50C-407E-A947-70E740481C1C}">
                    <a14:useLocalDpi xmlns:a14="http://schemas.microsoft.com/office/drawing/2010/main" val="0"/>
                  </a:ext>
                </a:extLst>
              </a:blip>
              <a:srcRect l="14739" r="17465"/>
              <a:stretch/>
            </p:blipFill>
            <p:spPr bwMode="auto">
              <a:xfrm>
                <a:off x="4055280" y="3883705"/>
                <a:ext cx="525780" cy="540000"/>
              </a:xfrm>
              <a:prstGeom prst="rect">
                <a:avLst/>
              </a:prstGeom>
              <a:noFill/>
              <a:ln w="25400">
                <a:solidFill>
                  <a:srgbClr val="00FFFF"/>
                </a:solidFill>
              </a:ln>
              <a:extLst>
                <a:ext uri="{909E8E84-426E-40DD-AFC4-6F175D3DCCD1}">
                  <a14:hiddenFill xmlns:a14="http://schemas.microsoft.com/office/drawing/2010/main">
                    <a:solidFill>
                      <a:srgbClr val="FFFFFF"/>
                    </a:solidFill>
                  </a14:hiddenFill>
                </a:ext>
              </a:extLst>
            </p:spPr>
          </p:pic>
          <p:sp>
            <p:nvSpPr>
              <p:cNvPr id="59" name="Rectangle 58"/>
              <p:cNvSpPr/>
              <p:nvPr/>
            </p:nvSpPr>
            <p:spPr>
              <a:xfrm>
                <a:off x="4291154" y="3839232"/>
                <a:ext cx="284052" cy="523220"/>
              </a:xfrm>
              <a:prstGeom prst="rect">
                <a:avLst/>
              </a:prstGeom>
            </p:spPr>
            <p:txBody>
              <a:bodyPr wrap="none">
                <a:spAutoFit/>
              </a:bodyPr>
              <a:lstStyle/>
              <a:p>
                <a:r>
                  <a:rPr lang="en-US" b="1" i="1" dirty="0">
                    <a:solidFill>
                      <a:schemeClr val="bg2"/>
                    </a:solidFill>
                    <a:sym typeface="Symbol" panose="05050102010706020507" pitchFamily="18" charset="2"/>
                  </a:rPr>
                  <a:t>j</a:t>
                </a:r>
                <a:endParaRPr lang="en-CA" b="1" dirty="0">
                  <a:solidFill>
                    <a:schemeClr val="bg2"/>
                  </a:solidFill>
                </a:endParaRPr>
              </a:p>
            </p:txBody>
          </p:sp>
        </p:grpSp>
        <p:sp>
          <p:nvSpPr>
            <p:cNvPr id="60" name="Oval 59"/>
            <p:cNvSpPr/>
            <p:nvPr/>
          </p:nvSpPr>
          <p:spPr>
            <a:xfrm>
              <a:off x="3519430" y="201300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nvGrpSpPr>
          <p:cNvPr id="77" name="Group 76"/>
          <p:cNvGrpSpPr/>
          <p:nvPr/>
        </p:nvGrpSpPr>
        <p:grpSpPr>
          <a:xfrm>
            <a:off x="2529454" y="3788242"/>
            <a:ext cx="1119268" cy="1910898"/>
            <a:chOff x="4099442" y="1066800"/>
            <a:chExt cx="1119268" cy="1910898"/>
          </a:xfrm>
        </p:grpSpPr>
        <p:cxnSp>
          <p:nvCxnSpPr>
            <p:cNvPr id="78" name="Straight Connector 77"/>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p:cNvCxnSpPr/>
            <p:nvPr/>
          </p:nvCxnSpPr>
          <p:spPr bwMode="auto">
            <a:xfrm>
              <a:off x="4114800" y="1066800"/>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98" name="Text Box 33"/>
              <p:cNvSpPr txBox="1">
                <a:spLocks noChangeArrowheads="1"/>
              </p:cNvSpPr>
              <p:nvPr/>
            </p:nvSpPr>
            <p:spPr bwMode="auto">
              <a:xfrm>
                <a:off x="-97458" y="1402140"/>
                <a:ext cx="9338913" cy="120032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400" dirty="0">
                    <a:solidFill>
                      <a:srgbClr val="FF00FF"/>
                    </a:solidFill>
                    <a:latin typeface="Times New Roman" pitchFamily="18" charset="0"/>
                  </a:rPr>
                  <a:t>Input: </a:t>
                </a:r>
                <a14:m>
                  <m:oMath xmlns:m="http://schemas.openxmlformats.org/officeDocument/2006/math">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r>
                      <a:rPr lang="en-CA" altLang="en-US" sz="2400" i="1" dirty="0">
                        <a:solidFill>
                          <a:srgbClr val="FF00FF"/>
                        </a:solidFill>
                        <a:latin typeface="Cambria Math" panose="02040503050406030204" pitchFamily="18" charset="0"/>
                        <a:sym typeface="Symbol" panose="05050102010706020507" pitchFamily="18" charset="2"/>
                      </a:rPr>
                      <m:t> </m:t>
                    </m:r>
                  </m:oMath>
                </a14:m>
                <a:r>
                  <a:rPr lang="en-US" altLang="en-US" sz="2400" dirty="0">
                    <a:solidFill>
                      <a:srgbClr val="FF00FF"/>
                    </a:solidFill>
                    <a:latin typeface="Times New Roman" pitchFamily="18" charset="0"/>
                    <a:sym typeface="Symbol" panose="05050102010706020507" pitchFamily="18" charset="2"/>
                  </a:rPr>
                  <a:t>=        = </a:t>
                </a:r>
                <a:r>
                  <a:rPr lang="en-US" altLang="en-US" sz="2400" i="1" dirty="0">
                    <a:solidFill>
                      <a:srgbClr val="FF00FF"/>
                    </a:solidFill>
                    <a:latin typeface="Times New Roman" pitchFamily="18" charset="0"/>
                    <a:sym typeface="Symbol" panose="05050102010706020507" pitchFamily="18" charset="2"/>
                  </a:rPr>
                  <a:t>x</a:t>
                </a:r>
                <a:r>
                  <a:rPr lang="en-US" altLang="en-US" sz="2400" i="1" baseline="-25000" dirty="0">
                    <a:solidFill>
                      <a:srgbClr val="FF00FF"/>
                    </a:solidFill>
                    <a:latin typeface="Times New Roman" pitchFamily="18" charset="0"/>
                  </a:rPr>
                  <a:t>1</a:t>
                </a:r>
                <a:r>
                  <a:rPr lang="en-US" altLang="en-US" sz="2400" i="1" dirty="0">
                    <a:solidFill>
                      <a:srgbClr val="FF00FF"/>
                    </a:solidFill>
                    <a:latin typeface="Times New Roman" pitchFamily="18" charset="0"/>
                  </a:rPr>
                  <a:t>,…, </a:t>
                </a:r>
                <a:r>
                  <a:rPr lang="en-US" altLang="en-US" sz="2400" i="1" dirty="0" err="1">
                    <a:solidFill>
                      <a:srgbClr val="FF00FF"/>
                    </a:solidFill>
                    <a:latin typeface="Times New Roman" pitchFamily="18" charset="0"/>
                  </a:rPr>
                  <a:t>x</a:t>
                </a:r>
                <a:r>
                  <a:rPr lang="en-US" altLang="en-US" sz="2400" i="1" baseline="-25000" dirty="0" err="1">
                    <a:solidFill>
                      <a:srgbClr val="FF00FF"/>
                    </a:solidFill>
                    <a:latin typeface="Times New Roman" pitchFamily="18" charset="0"/>
                  </a:rPr>
                  <a:t>n</a:t>
                </a:r>
                <a:r>
                  <a:rPr lang="en-US" altLang="en-US" sz="2400" dirty="0">
                    <a:solidFill>
                      <a:srgbClr val="FF00FF"/>
                    </a:solidFill>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US" altLang="en-US" sz="2400" dirty="0">
                    <a:solidFill>
                      <a:srgbClr val="66FF33"/>
                    </a:solidFill>
                    <a:latin typeface="Times New Roman" pitchFamily="18" charset="0"/>
                  </a:rPr>
                  <a:t>Edge Weights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i="1" dirty="0">
                    <a:solidFill>
                      <a:srgbClr val="66FF33"/>
                    </a:solidFill>
                    <a:latin typeface="Times New Roman" pitchFamily="18" charset="0"/>
                  </a:rPr>
                  <a:t> = </a:t>
                </a:r>
                <a:r>
                  <a:rPr lang="en-US" altLang="en-US" sz="2400" dirty="0">
                    <a:solidFill>
                      <a:srgbClr val="66FF33"/>
                    </a:solidFill>
                    <a:latin typeface="Times New Roman" pitchFamily="18" charset="0"/>
                    <a:sym typeface="Symbol" panose="05050102010706020507" pitchFamily="18" charset="2"/>
                  </a:rPr>
                  <a:t></a:t>
                </a:r>
                <a:r>
                  <a:rPr lang="en-US" altLang="en-US" sz="2400" i="1" dirty="0">
                    <a:solidFill>
                      <a:srgbClr val="66FF33"/>
                    </a:solidFill>
                    <a:latin typeface="Times New Roman" pitchFamily="18" charset="0"/>
                  </a:rPr>
                  <a:t>…,</a:t>
                </a:r>
                <a:r>
                  <a:rPr lang="en-US" altLang="en-US" sz="2400" i="1" dirty="0">
                    <a:solidFill>
                      <a:srgbClr val="66FF33"/>
                    </a:solidFill>
                    <a:cs typeface="Times New Roman" panose="02020603050405020304" pitchFamily="18" charset="0"/>
                    <a:sym typeface="Symbol" panose="05050102010706020507" pitchFamily="18" charset="2"/>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CA" altLang="en-US" sz="24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itchFamily="18" charset="0"/>
                  </a:rPr>
                  <a:t>…</a:t>
                </a:r>
                <a:r>
                  <a:rPr lang="en-US" altLang="en-US" sz="2400" dirty="0">
                    <a:solidFill>
                      <a:srgbClr val="66FF33"/>
                    </a:solidFill>
                    <a:latin typeface="Times New Roman" pitchFamily="18" charset="0"/>
                    <a:sym typeface="Symbol" panose="05050102010706020507" pitchFamily="18" charset="2"/>
                  </a:rPr>
                  <a:t></a:t>
                </a:r>
                <a:r>
                  <a:rPr lang="en-US" altLang="en-US" sz="2400" dirty="0">
                    <a:latin typeface="Times New Roman" pitchFamily="18" charset="0"/>
                    <a:sym typeface="Symbol" panose="05050102010706020507" pitchFamily="18" charset="2"/>
                  </a:rPr>
                  <a:t>.</a:t>
                </a:r>
              </a:p>
              <a:p>
                <a:pPr>
                  <a:spcBef>
                    <a:spcPct val="0"/>
                  </a:spcBef>
                </a:pPr>
                <a:r>
                  <a:rPr lang="en-US" altLang="en-US" sz="2400" i="1" dirty="0">
                    <a:solidFill>
                      <a:srgbClr val="66FF33"/>
                    </a:solidFill>
                    <a:latin typeface="Times New Roman" pitchFamily="18" charset="0"/>
                  </a:rPr>
                  <a:t>       </a:t>
                </a:r>
                <a:r>
                  <a:rPr lang="en-US" altLang="en-US" sz="2400" i="1"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w</a:t>
                </a:r>
                <a:r>
                  <a:rPr lang="en-US" alt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sz="2400" i="1" baseline="-25000" dirty="0" err="1">
                    <a:solidFill>
                      <a:srgbClr val="66FF33"/>
                    </a:solidFill>
                    <a:latin typeface="Times New Roman" panose="02020603050405020304" pitchFamily="18" charset="0"/>
                    <a:cs typeface="Times New Roman" panose="02020603050405020304" pitchFamily="18" charset="0"/>
                    <a:sym typeface="Symbol" panose="05050102010706020507" pitchFamily="18" charset="2"/>
                  </a:rPr>
                  <a:t>i,j</a:t>
                </a:r>
                <a:r>
                  <a:rPr lang="en-US" altLang="en-US" sz="2400" i="1" baseline="-250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400" i="1" dirty="0">
                    <a:solidFill>
                      <a:srgbClr val="66FF33"/>
                    </a:solidFill>
                    <a:latin typeface="Times New Roman" pitchFamily="18" charset="0"/>
                  </a:rPr>
                  <a:t> = </a:t>
                </a:r>
                <a:r>
                  <a:rPr lang="en-US" altLang="en-US" sz="2400" dirty="0">
                    <a:latin typeface="Times New Roman" pitchFamily="18" charset="0"/>
                    <a:sym typeface="Symbol" panose="05050102010706020507" pitchFamily="18" charset="2"/>
                  </a:rPr>
                  <a:t>influence of </a:t>
                </a:r>
                <a:r>
                  <a:rPr lang="en-US" altLang="en-US" sz="2400" i="1" dirty="0" err="1">
                    <a:latin typeface="Times New Roman" pitchFamily="18" charset="0"/>
                    <a:sym typeface="Symbol" panose="05050102010706020507" pitchFamily="18" charset="2"/>
                  </a:rPr>
                  <a:t>i</a:t>
                </a:r>
                <a:r>
                  <a:rPr lang="en-US" altLang="en-US" sz="2400" i="1" baseline="30000" dirty="0" err="1">
                    <a:latin typeface="Times New Roman" pitchFamily="18" charset="0"/>
                    <a:sym typeface="Symbol" panose="05050102010706020507" pitchFamily="18" charset="2"/>
                  </a:rPr>
                  <a:t>th</a:t>
                </a:r>
                <a:r>
                  <a:rPr lang="en-US" altLang="en-US" sz="2400" dirty="0">
                    <a:latin typeface="Times New Roman" pitchFamily="18" charset="0"/>
                    <a:sym typeface="Symbol" panose="05050102010706020507" pitchFamily="18" charset="2"/>
                  </a:rPr>
                  <a:t> pixel </a:t>
                </a:r>
                <a:r>
                  <a:rPr lang="en-US" altLang="en-US" sz="2400" i="1" dirty="0" err="1">
                    <a:latin typeface="Times New Roman" pitchFamily="18" charset="0"/>
                    <a:sym typeface="Symbol" panose="05050102010706020507" pitchFamily="18" charset="2"/>
                  </a:rPr>
                  <a:t>j</a:t>
                </a:r>
                <a:r>
                  <a:rPr lang="en-US" altLang="en-US" sz="2400" i="1" baseline="30000" dirty="0" err="1">
                    <a:latin typeface="Times New Roman" pitchFamily="18" charset="0"/>
                    <a:sym typeface="Symbol" panose="05050102010706020507" pitchFamily="18" charset="2"/>
                  </a:rPr>
                  <a:t>th</a:t>
                </a:r>
                <a:r>
                  <a:rPr lang="en-US" altLang="en-US" sz="2400" dirty="0">
                    <a:latin typeface="Times New Roman" pitchFamily="18" charset="0"/>
                    <a:sym typeface="Symbol" panose="05050102010706020507" pitchFamily="18" charset="2"/>
                  </a:rPr>
                  <a:t> hidden node.</a:t>
                </a:r>
              </a:p>
            </p:txBody>
          </p:sp>
        </mc:Choice>
        <mc:Fallback xmlns="">
          <p:sp>
            <p:nvSpPr>
              <p:cNvPr id="98" name="Text Box 33"/>
              <p:cNvSpPr txBox="1">
                <a:spLocks noRot="1" noChangeAspect="1" noMove="1" noResize="1" noEditPoints="1" noAdjustHandles="1" noChangeArrowheads="1" noChangeShapeType="1" noTextEdit="1"/>
              </p:cNvSpPr>
              <p:nvPr/>
            </p:nvSpPr>
            <p:spPr bwMode="auto">
              <a:xfrm>
                <a:off x="-97458" y="1402140"/>
                <a:ext cx="9338913" cy="1200329"/>
              </a:xfrm>
              <a:prstGeom prst="rect">
                <a:avLst/>
              </a:prstGeom>
              <a:blipFill>
                <a:blip r:embed="rId5"/>
                <a:stretch>
                  <a:fillRect t="-7107" b="-1066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184" name="Group 183"/>
          <p:cNvGrpSpPr/>
          <p:nvPr/>
        </p:nvGrpSpPr>
        <p:grpSpPr>
          <a:xfrm>
            <a:off x="4629478" y="3528611"/>
            <a:ext cx="1277786" cy="2374932"/>
            <a:chOff x="4008388" y="953868"/>
            <a:chExt cx="1277786" cy="2374932"/>
          </a:xfrm>
        </p:grpSpPr>
        <p:grpSp>
          <p:nvGrpSpPr>
            <p:cNvPr id="185" name="Group 184"/>
            <p:cNvGrpSpPr/>
            <p:nvPr/>
          </p:nvGrpSpPr>
          <p:grpSpPr>
            <a:xfrm>
              <a:off x="4097248" y="1066800"/>
              <a:ext cx="1082664" cy="2184968"/>
              <a:chOff x="4097248" y="1066800"/>
              <a:chExt cx="1082664" cy="2184968"/>
            </a:xfrm>
          </p:grpSpPr>
          <p:cxnSp>
            <p:nvCxnSpPr>
              <p:cNvPr id="226" name="Straight Connector 225"/>
              <p:cNvCxnSpPr>
                <a:stCxn id="186"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227" name="Straight Connector 226"/>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228" name="Straight Connector 227"/>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229" name="Straight Connector 228"/>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230" name="Straight Connector 229"/>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231" name="Straight Connector 230"/>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232" name="Straight Connector 231"/>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233" name="Straight Connector 232"/>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234" name="Straight Connector 233"/>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86" name="Oval 18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7" name="Oval 18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8" name="Oval 187"/>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89" name="Oval 188"/>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0" name="Oval 18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1" name="Oval 19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2" name="Oval 191"/>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3" name="Oval 192"/>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94" name="Oval 193"/>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95" name="Group 194"/>
            <p:cNvGrpSpPr/>
            <p:nvPr/>
          </p:nvGrpSpPr>
          <p:grpSpPr>
            <a:xfrm>
              <a:off x="4008388" y="965526"/>
              <a:ext cx="1081524" cy="2363274"/>
              <a:chOff x="4008388" y="965526"/>
              <a:chExt cx="1081524" cy="2363274"/>
            </a:xfrm>
          </p:grpSpPr>
          <p:cxnSp>
            <p:nvCxnSpPr>
              <p:cNvPr id="207" name="Straight Connector 206"/>
              <p:cNvCxnSpPr>
                <a:stCxn id="208"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208" name="Oval 207"/>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209" name="Straight Connector 208"/>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210" name="Straight Connector 209"/>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211" name="Straight Connector 210"/>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212" name="Straight Connector 211"/>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213" name="Straight Connector 212"/>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214" name="Straight Connector 213"/>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215" name="Straight Connector 214"/>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216" name="Straight Connector 215"/>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217" name="Straight Connector 216"/>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218" name="Oval 217"/>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19" name="Oval 218"/>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0" name="Oval 219"/>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1" name="Oval 220"/>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2" name="Oval 221"/>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3" name="Oval 222"/>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4" name="Oval 223"/>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25" name="Oval 224"/>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96" name="Oval 195"/>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97" name="Group 196"/>
            <p:cNvGrpSpPr/>
            <p:nvPr/>
          </p:nvGrpSpPr>
          <p:grpSpPr>
            <a:xfrm>
              <a:off x="5105400" y="953868"/>
              <a:ext cx="180774" cy="2363274"/>
              <a:chOff x="4008388" y="965526"/>
              <a:chExt cx="180774" cy="2363274"/>
            </a:xfrm>
            <a:solidFill>
              <a:srgbClr val="00FFFF"/>
            </a:solidFill>
          </p:grpSpPr>
          <p:sp>
            <p:nvSpPr>
              <p:cNvPr id="198" name="Oval 197"/>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99" name="Oval 198"/>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200" name="Oval 199"/>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201" name="Oval 200"/>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202" name="Oval 201"/>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203" name="Oval 202"/>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204" name="Oval 203"/>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205" name="Oval 204"/>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206" name="Oval 205"/>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235" name="Group 234"/>
          <p:cNvGrpSpPr/>
          <p:nvPr/>
        </p:nvGrpSpPr>
        <p:grpSpPr>
          <a:xfrm>
            <a:off x="5701938" y="3533593"/>
            <a:ext cx="1266676" cy="2363274"/>
            <a:chOff x="5689826" y="462960"/>
            <a:chExt cx="1266676" cy="2363274"/>
          </a:xfrm>
        </p:grpSpPr>
        <p:cxnSp>
          <p:nvCxnSpPr>
            <p:cNvPr id="237" name="Straight Connector 236"/>
            <p:cNvCxnSpPr>
              <a:stCxn id="245"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238" name="Straight Connector 237"/>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239" name="Straight Connector 238"/>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240" name="Straight Connector 239"/>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241" name="Straight Connector 240"/>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242" name="Straight Connector 241"/>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243" name="Straight Connector 242"/>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244" name="Straight Connector 243"/>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245" name="Oval 244"/>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46" name="Oval 245"/>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47" name="Oval 246"/>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48" name="Oval 247"/>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49" name="Oval 248"/>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0" name="Oval 249"/>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1" name="Oval 250"/>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2" name="Oval 251"/>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53" name="Oval 252"/>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255" name="Straight Connector 254"/>
            <p:cNvCxnSpPr>
              <a:stCxn id="256"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256" name="Oval 255"/>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257" name="Straight Connector 256"/>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258" name="Straight Connector 257"/>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259" name="Straight Connector 258"/>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260" name="Straight Connector 259"/>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261" name="Straight Connector 260"/>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262" name="Straight Connector 261"/>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263" name="Straight Connector 262"/>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264" name="Straight Connector 263"/>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265" name="Oval 264"/>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6" name="Oval 265"/>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7" name="Oval 266"/>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8" name="Oval 267"/>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69" name="Oval 268"/>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0" name="Oval 269"/>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1" name="Oval 270"/>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72" name="Oval 271"/>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274" name="Group 273"/>
            <p:cNvGrpSpPr/>
            <p:nvPr/>
          </p:nvGrpSpPr>
          <p:grpSpPr>
            <a:xfrm>
              <a:off x="6771206" y="1152459"/>
              <a:ext cx="185296" cy="992125"/>
              <a:chOff x="6781800" y="1152459"/>
              <a:chExt cx="185296" cy="992125"/>
            </a:xfrm>
          </p:grpSpPr>
          <p:sp>
            <p:nvSpPr>
              <p:cNvPr id="275" name="Oval 274"/>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76" name="Oval 275"/>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77" name="Oval 276"/>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78" name="Oval 277"/>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279" name="Group 278"/>
          <p:cNvGrpSpPr/>
          <p:nvPr/>
        </p:nvGrpSpPr>
        <p:grpSpPr>
          <a:xfrm>
            <a:off x="6781800" y="4213633"/>
            <a:ext cx="718658" cy="1001584"/>
            <a:chOff x="6771206" y="1143000"/>
            <a:chExt cx="718658" cy="1001584"/>
          </a:xfrm>
        </p:grpSpPr>
        <p:cxnSp>
          <p:nvCxnSpPr>
            <p:cNvPr id="280" name="Straight Connector 279"/>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282" name="Group 281"/>
            <p:cNvGrpSpPr/>
            <p:nvPr/>
          </p:nvGrpSpPr>
          <p:grpSpPr>
            <a:xfrm>
              <a:off x="7304568" y="1143000"/>
              <a:ext cx="185296" cy="992125"/>
              <a:chOff x="6781800" y="1152459"/>
              <a:chExt cx="185296" cy="992125"/>
            </a:xfrm>
          </p:grpSpPr>
          <p:sp>
            <p:nvSpPr>
              <p:cNvPr id="292" name="Oval 291"/>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93" name="Oval 292"/>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94" name="Oval 293"/>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295" name="Oval 294"/>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283" name="Straight Connector 282"/>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284" name="Straight Connector 283"/>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285" name="Straight Connector 284"/>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287" name="Group 286"/>
            <p:cNvGrpSpPr/>
            <p:nvPr/>
          </p:nvGrpSpPr>
          <p:grpSpPr>
            <a:xfrm>
              <a:off x="6771206" y="1152459"/>
              <a:ext cx="185296" cy="992125"/>
              <a:chOff x="6771206" y="1152459"/>
              <a:chExt cx="185296" cy="992125"/>
            </a:xfrm>
          </p:grpSpPr>
          <p:sp>
            <p:nvSpPr>
              <p:cNvPr id="288" name="Oval 287"/>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89" name="Oval 288"/>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0" name="Oval 289"/>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291" name="Oval 290"/>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sp>
        <p:nvSpPr>
          <p:cNvPr id="296" name="Text Box 33"/>
          <p:cNvSpPr txBox="1">
            <a:spLocks noChangeArrowheads="1"/>
          </p:cNvSpPr>
          <p:nvPr/>
        </p:nvSpPr>
        <p:spPr bwMode="auto">
          <a:xfrm>
            <a:off x="3886199" y="3074253"/>
            <a:ext cx="2590801" cy="523220"/>
          </a:xfrm>
          <a:prstGeom prst="rect">
            <a:avLst/>
          </a:prstGeom>
          <a:solidFill>
            <a:srgbClr val="000066"/>
          </a:solidFill>
          <a:ln>
            <a:noFill/>
          </a:ln>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sz="2800" dirty="0">
                <a:solidFill>
                  <a:srgbClr val="00FFFF"/>
                </a:solidFill>
                <a:latin typeface="Times New Roman" panose="02020603050405020304" pitchFamily="18" charset="0"/>
                <a:cs typeface="Times New Roman" panose="02020603050405020304" pitchFamily="18" charset="0"/>
                <a:sym typeface="Symbol" panose="05050102010706020507" pitchFamily="18" charset="2"/>
              </a:rPr>
              <a:t>Hidden layers</a:t>
            </a:r>
          </a:p>
        </p:txBody>
      </p:sp>
      <p:grpSp>
        <p:nvGrpSpPr>
          <p:cNvPr id="320" name="Group 319"/>
          <p:cNvGrpSpPr/>
          <p:nvPr/>
        </p:nvGrpSpPr>
        <p:grpSpPr>
          <a:xfrm>
            <a:off x="1905000" y="1348740"/>
            <a:ext cx="484800" cy="459800"/>
            <a:chOff x="3220343" y="2894580"/>
            <a:chExt cx="540000" cy="540000"/>
          </a:xfrm>
        </p:grpSpPr>
        <p:sp>
          <p:nvSpPr>
            <p:cNvPr id="321" name="Rectangle 320"/>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2" name="Picture 10" descr="Image result for bicycle"/>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343" name="Group 342"/>
          <p:cNvGrpSpPr/>
          <p:nvPr/>
        </p:nvGrpSpPr>
        <p:grpSpPr>
          <a:xfrm>
            <a:off x="2536036" y="4056564"/>
            <a:ext cx="1112686" cy="820372"/>
            <a:chOff x="2536036" y="3798497"/>
            <a:chExt cx="1112686" cy="820372"/>
          </a:xfrm>
        </p:grpSpPr>
        <p:cxnSp>
          <p:nvCxnSpPr>
            <p:cNvPr id="344" name="Straight Connector 343"/>
            <p:cNvCxnSpPr/>
            <p:nvPr/>
          </p:nvCxnSpPr>
          <p:spPr bwMode="auto">
            <a:xfrm flipV="1">
              <a:off x="2536036" y="4197623"/>
              <a:ext cx="1112686" cy="421246"/>
            </a:xfrm>
            <a:prstGeom prst="line">
              <a:avLst/>
            </a:prstGeom>
            <a:noFill/>
            <a:ln w="25400" cap="sq" cmpd="sng" algn="ctr">
              <a:solidFill>
                <a:srgbClr val="66FF33"/>
              </a:solidFill>
              <a:prstDash val="solid"/>
              <a:round/>
              <a:headEnd type="none" w="med" len="med"/>
              <a:tailEnd type="none" w="med" len="med"/>
            </a:ln>
            <a:effectLst/>
          </p:spPr>
        </p:cxnSp>
        <p:sp>
          <p:nvSpPr>
            <p:cNvPr id="345" name="Rectangle 344"/>
            <p:cNvSpPr/>
            <p:nvPr/>
          </p:nvSpPr>
          <p:spPr>
            <a:xfrm>
              <a:off x="2749288" y="3874697"/>
              <a:ext cx="822760" cy="46080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346" name="Rectangle 345"/>
            <p:cNvSpPr/>
            <p:nvPr/>
          </p:nvSpPr>
          <p:spPr>
            <a:xfrm>
              <a:off x="2723859" y="3798497"/>
              <a:ext cx="840551" cy="461665"/>
            </a:xfrm>
            <a:prstGeom prst="rect">
              <a:avLst/>
            </a:prstGeom>
            <a:noFill/>
          </p:spPr>
          <p:txBody>
            <a:bodyPr wrap="square">
              <a:spAutoFit/>
            </a:bodyPr>
            <a:lstStyle/>
            <a:p>
              <a:r>
                <a:rPr lang="en-US" altLang="en-US" sz="2400" i="1" dirty="0" err="1">
                  <a:solidFill>
                    <a:srgbClr val="66FF33"/>
                  </a:solidFill>
                  <a:cs typeface="Times New Roman" panose="02020603050405020304" pitchFamily="18" charset="0"/>
                  <a:sym typeface="Symbol" panose="05050102010706020507" pitchFamily="18" charset="2"/>
                </a:rPr>
                <a:t>w</a:t>
              </a:r>
              <a:r>
                <a:rPr lang="en-US" altLang="en-US" sz="2400" i="1" baseline="-25000" dirty="0" err="1">
                  <a:solidFill>
                    <a:srgbClr val="66FF33"/>
                  </a:solidFill>
                  <a:sym typeface="Symbol" panose="05050102010706020507" pitchFamily="18" charset="2"/>
                </a:rPr>
                <a:t></a:t>
              </a:r>
              <a:r>
                <a:rPr lang="en-US" sz="2400" i="1" baseline="-25000" dirty="0" err="1">
                  <a:solidFill>
                    <a:srgbClr val="66FF33"/>
                  </a:solidFill>
                  <a:cs typeface="Times New Roman" panose="02020603050405020304" pitchFamily="18" charset="0"/>
                  <a:sym typeface="Symbol" panose="05050102010706020507" pitchFamily="18" charset="2"/>
                </a:rPr>
                <a:t>i,j</a:t>
              </a:r>
              <a:r>
                <a:rPr lang="en-US" altLang="en-US" sz="2400" i="1" baseline="-25000" dirty="0">
                  <a:solidFill>
                    <a:srgbClr val="66FF33"/>
                  </a:solidFill>
                  <a:sym typeface="Symbol" panose="05050102010706020507" pitchFamily="18" charset="2"/>
                </a:rPr>
                <a:t></a:t>
              </a:r>
              <a:endParaRPr lang="en-CA" sz="2400" dirty="0">
                <a:solidFill>
                  <a:srgbClr val="66FF33"/>
                </a:solidFill>
              </a:endParaRPr>
            </a:p>
          </p:txBody>
        </p:sp>
      </p:grpSp>
      <p:grpSp>
        <p:nvGrpSpPr>
          <p:cNvPr id="347" name="Group 346"/>
          <p:cNvGrpSpPr/>
          <p:nvPr/>
        </p:nvGrpSpPr>
        <p:grpSpPr>
          <a:xfrm>
            <a:off x="1478043" y="3331467"/>
            <a:ext cx="1145054" cy="2444287"/>
            <a:chOff x="1478043" y="3331467"/>
            <a:chExt cx="1145054" cy="2444287"/>
          </a:xfrm>
        </p:grpSpPr>
        <p:grpSp>
          <p:nvGrpSpPr>
            <p:cNvPr id="323" name="Group 322"/>
            <p:cNvGrpSpPr/>
            <p:nvPr/>
          </p:nvGrpSpPr>
          <p:grpSpPr>
            <a:xfrm>
              <a:off x="1478043" y="4251162"/>
              <a:ext cx="540000" cy="540000"/>
              <a:chOff x="3220343" y="2894580"/>
              <a:chExt cx="540000" cy="540000"/>
            </a:xfrm>
          </p:grpSpPr>
          <p:sp>
            <p:nvSpPr>
              <p:cNvPr id="324" name="Rectangle 32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325" name="Picture 10" descr="Image result for bicycle"/>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336" name="Rectangle 335"/>
            <p:cNvSpPr/>
            <p:nvPr/>
          </p:nvSpPr>
          <p:spPr>
            <a:xfrm>
              <a:off x="2038312" y="4535447"/>
              <a:ext cx="409086" cy="523220"/>
            </a:xfrm>
            <a:prstGeom prst="rect">
              <a:avLst/>
            </a:prstGeom>
          </p:spPr>
          <p:txBody>
            <a:bodyPr wrap="none">
              <a:spAutoFit/>
            </a:bodyPr>
            <a:lstStyle/>
            <a:p>
              <a:r>
                <a:rPr lang="en-US" altLang="en-US" i="1" dirty="0">
                  <a:solidFill>
                    <a:srgbClr val="FF00FF"/>
                  </a:solidFill>
                  <a:sym typeface="Symbol" panose="05050102010706020507" pitchFamily="18" charset="2"/>
                </a:rPr>
                <a:t>x</a:t>
              </a:r>
              <a:r>
                <a:rPr lang="en-US" altLang="en-US" i="1" baseline="-25000" dirty="0">
                  <a:solidFill>
                    <a:srgbClr val="FF00FF"/>
                  </a:solidFill>
                  <a:sym typeface="Symbol" panose="05050102010706020507" pitchFamily="18" charset="2"/>
                </a:rPr>
                <a:t>i</a:t>
              </a:r>
              <a:endParaRPr lang="en-CA" dirty="0"/>
            </a:p>
          </p:txBody>
        </p:sp>
        <p:grpSp>
          <p:nvGrpSpPr>
            <p:cNvPr id="337" name="Group 336"/>
            <p:cNvGrpSpPr/>
            <p:nvPr/>
          </p:nvGrpSpPr>
          <p:grpSpPr>
            <a:xfrm>
              <a:off x="1898945" y="3331467"/>
              <a:ext cx="387055" cy="423936"/>
              <a:chOff x="5181600" y="2743200"/>
              <a:chExt cx="543876" cy="540000"/>
            </a:xfrm>
          </p:grpSpPr>
          <p:pic>
            <p:nvPicPr>
              <p:cNvPr id="338" name="Picture 2" descr="Pixel, square wallpaper"/>
              <p:cNvPicPr>
                <a:picLocks noChangeAspect="1" noChangeArrowheads="1"/>
              </p:cNvPicPr>
              <p:nvPr/>
            </p:nvPicPr>
            <p:blipFill rotWithShape="1">
              <a:blip r:embed="rId8">
                <a:extLst>
                  <a:ext uri="{28A0092B-C50C-407E-A947-70E740481C1C}">
                    <a14:useLocalDpi xmlns:a14="http://schemas.microsoft.com/office/drawing/2010/main" val="0"/>
                  </a:ext>
                </a:extLst>
              </a:blip>
              <a:srcRect l="11707" t="2229" r="45366" b="33537"/>
              <a:stretch/>
            </p:blipFill>
            <p:spPr bwMode="auto">
              <a:xfrm>
                <a:off x="5181600" y="2743200"/>
                <a:ext cx="540001" cy="540000"/>
              </a:xfrm>
              <a:prstGeom prst="rect">
                <a:avLst/>
              </a:prstGeom>
              <a:solidFill>
                <a:schemeClr val="bg1"/>
              </a:solidFill>
              <a:ln w="25400">
                <a:solidFill>
                  <a:srgbClr val="FF00FF"/>
                </a:solidFill>
              </a:ln>
            </p:spPr>
          </p:pic>
          <p:sp>
            <p:nvSpPr>
              <p:cNvPr id="339" name="Rectangle 338"/>
              <p:cNvSpPr/>
              <p:nvPr/>
            </p:nvSpPr>
            <p:spPr>
              <a:xfrm>
                <a:off x="5441424" y="2743200"/>
                <a:ext cx="284052" cy="523220"/>
              </a:xfrm>
              <a:prstGeom prst="rect">
                <a:avLst/>
              </a:prstGeom>
            </p:spPr>
            <p:txBody>
              <a:bodyPr wrap="none">
                <a:spAutoFit/>
              </a:bodyPr>
              <a:lstStyle/>
              <a:p>
                <a:r>
                  <a:rPr lang="en-US" b="1" i="1" dirty="0" err="1">
                    <a:solidFill>
                      <a:schemeClr val="bg2"/>
                    </a:solidFill>
                    <a:sym typeface="Symbol" panose="05050102010706020507" pitchFamily="18" charset="2"/>
                  </a:rPr>
                  <a:t>i</a:t>
                </a:r>
                <a:endParaRPr lang="en-CA" b="1" dirty="0">
                  <a:solidFill>
                    <a:schemeClr val="bg2"/>
                  </a:solidFill>
                </a:endParaRPr>
              </a:p>
            </p:txBody>
          </p:sp>
          <p:sp>
            <p:nvSpPr>
              <p:cNvPr id="340" name="Rectangle 339"/>
              <p:cNvSpPr/>
              <p:nvPr/>
            </p:nvSpPr>
            <p:spPr>
              <a:xfrm flipH="1" flipV="1">
                <a:off x="5305545" y="2870715"/>
                <a:ext cx="144000" cy="144000"/>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nvGrpSpPr>
            <p:cNvPr id="334" name="Group 333"/>
            <p:cNvGrpSpPr/>
            <p:nvPr/>
          </p:nvGrpSpPr>
          <p:grpSpPr>
            <a:xfrm>
              <a:off x="2438400" y="3686968"/>
              <a:ext cx="184697" cy="2088786"/>
              <a:chOff x="2438400" y="3428901"/>
              <a:chExt cx="184697" cy="2088786"/>
            </a:xfrm>
          </p:grpSpPr>
          <p:sp>
            <p:nvSpPr>
              <p:cNvPr id="326" name="Oval 325"/>
              <p:cNvSpPr/>
              <p:nvPr/>
            </p:nvSpPr>
            <p:spPr>
              <a:xfrm>
                <a:off x="2438486" y="34289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7" name="Oval 326"/>
              <p:cNvSpPr/>
              <p:nvPr/>
            </p:nvSpPr>
            <p:spPr>
              <a:xfrm>
                <a:off x="2438572" y="37027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8" name="Oval 327"/>
              <p:cNvSpPr/>
              <p:nvPr/>
            </p:nvSpPr>
            <p:spPr>
              <a:xfrm>
                <a:off x="2443097" y="398668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29" name="Oval 328"/>
              <p:cNvSpPr/>
              <p:nvPr/>
            </p:nvSpPr>
            <p:spPr>
              <a:xfrm>
                <a:off x="2438744" y="425994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0" name="Oval 329"/>
              <p:cNvSpPr/>
              <p:nvPr/>
            </p:nvSpPr>
            <p:spPr>
              <a:xfrm>
                <a:off x="2438916" y="478871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1" name="Oval 330"/>
              <p:cNvSpPr/>
              <p:nvPr/>
            </p:nvSpPr>
            <p:spPr>
              <a:xfrm>
                <a:off x="2439002" y="506319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2" name="Oval 331"/>
              <p:cNvSpPr/>
              <p:nvPr/>
            </p:nvSpPr>
            <p:spPr>
              <a:xfrm>
                <a:off x="2439088" y="53376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33" name="Oval 332"/>
              <p:cNvSpPr/>
              <p:nvPr/>
            </p:nvSpPr>
            <p:spPr>
              <a:xfrm>
                <a:off x="2438400" y="453148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nvGrpSpPr>
          <p:cNvPr id="130" name="Group 129"/>
          <p:cNvGrpSpPr/>
          <p:nvPr/>
        </p:nvGrpSpPr>
        <p:grpSpPr>
          <a:xfrm>
            <a:off x="3532252" y="3521935"/>
            <a:ext cx="1277786" cy="2374932"/>
            <a:chOff x="4008388" y="953868"/>
            <a:chExt cx="1277786" cy="2374932"/>
          </a:xfrm>
        </p:grpSpPr>
        <p:grpSp>
          <p:nvGrpSpPr>
            <p:cNvPr id="132" name="Group 131"/>
            <p:cNvGrpSpPr/>
            <p:nvPr/>
          </p:nvGrpSpPr>
          <p:grpSpPr>
            <a:xfrm>
              <a:off x="4097248" y="1066800"/>
              <a:ext cx="1082664" cy="2184968"/>
              <a:chOff x="4097248" y="1066800"/>
              <a:chExt cx="1082664" cy="2184968"/>
            </a:xfrm>
          </p:grpSpPr>
          <p:cxnSp>
            <p:nvCxnSpPr>
              <p:cNvPr id="175" name="Straight Connector 174"/>
              <p:cNvCxnSpPr>
                <a:stCxn id="133"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76" name="Straight Connector 175"/>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77" name="Straight Connector 176"/>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78" name="Straight Connector 177"/>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79" name="Straight Connector 178"/>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80" name="Straight Connector 179"/>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81" name="Straight Connector 180"/>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82" name="Straight Connector 181"/>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83" name="Straight Connector 182"/>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33" name="Oval 132"/>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4" name="Oval 133"/>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5" name="Oval 134"/>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6" name="Oval 135"/>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7" name="Oval 136"/>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8" name="Oval 137"/>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39" name="Oval 138"/>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0" name="Oval 139"/>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41" name="Oval 140"/>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143" name="Group 142"/>
            <p:cNvGrpSpPr/>
            <p:nvPr/>
          </p:nvGrpSpPr>
          <p:grpSpPr>
            <a:xfrm>
              <a:off x="4008388" y="965526"/>
              <a:ext cx="1081524" cy="2363274"/>
              <a:chOff x="4008388" y="965526"/>
              <a:chExt cx="1081524" cy="2363274"/>
            </a:xfrm>
          </p:grpSpPr>
          <p:cxnSp>
            <p:nvCxnSpPr>
              <p:cNvPr id="156" name="Straight Connector 155"/>
              <p:cNvCxnSpPr>
                <a:stCxn id="157"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157" name="Oval 156"/>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158" name="Straight Connector 157"/>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59" name="Straight Connector 158"/>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60" name="Straight Connector 159"/>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61" name="Straight Connector 160"/>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62" name="Straight Connector 161"/>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63" name="Straight Connector 162"/>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64" name="Straight Connector 163"/>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65" name="Straight Connector 164"/>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66" name="Straight Connector 165"/>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67" name="Oval 16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 name="Oval 167"/>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 name="Oval 168"/>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 name="Oval 16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 name="Oval 17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2" name="Oval 171"/>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3" name="Oval 172"/>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 name="Oval 173"/>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45" name="Oval 144"/>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146" name="Group 145"/>
            <p:cNvGrpSpPr/>
            <p:nvPr/>
          </p:nvGrpSpPr>
          <p:grpSpPr>
            <a:xfrm>
              <a:off x="5105400" y="953868"/>
              <a:ext cx="180774" cy="2363274"/>
              <a:chOff x="4008388" y="965526"/>
              <a:chExt cx="180774" cy="2363274"/>
            </a:xfrm>
            <a:solidFill>
              <a:srgbClr val="00FFFF"/>
            </a:solidFill>
          </p:grpSpPr>
          <p:sp>
            <p:nvSpPr>
              <p:cNvPr id="147" name="Oval 146"/>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148" name="Oval 147"/>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149" name="Oval 148"/>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150" name="Oval 149"/>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151" name="Oval 150"/>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152" name="Oval 151"/>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153" name="Oval 152"/>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154" name="Oval 153"/>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155" name="Oval 154"/>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236" name="Text Box 33"/>
              <p:cNvSpPr txBox="1">
                <a:spLocks noChangeArrowheads="1"/>
              </p:cNvSpPr>
              <p:nvPr/>
            </p:nvSpPr>
            <p:spPr bwMode="auto">
              <a:xfrm>
                <a:off x="-86963" y="2554585"/>
                <a:ext cx="9338913" cy="46166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342900" indent="-342900">
                  <a:spcBef>
                    <a:spcPct val="0"/>
                  </a:spcBef>
                  <a:buFont typeface="Arial" panose="020B0604020202020204" pitchFamily="34" charset="0"/>
                  <a:buChar char="•"/>
                </a:pPr>
                <a:r>
                  <a:rPr lang="en-US" altLang="en-US" sz="2400" dirty="0">
                    <a:solidFill>
                      <a:srgbClr val="66FF33"/>
                    </a:solidFill>
                    <a:latin typeface="Times New Roman" pitchFamily="18" charset="0"/>
                  </a:rPr>
                  <a:t>Machine</a:t>
                </a:r>
                <a:r>
                  <a:rPr lang="en-US" altLang="en-US" sz="2400" dirty="0">
                    <a:solidFill>
                      <a:schemeClr val="accent1"/>
                    </a:solidFill>
                    <a:latin typeface="Times New Roman" pitchFamily="18" charset="0"/>
                  </a:rPr>
                  <a:t> </a:t>
                </a:r>
                <a:r>
                  <a:rPr lang="en-US" altLang="en-US" sz="2400" dirty="0">
                    <a:latin typeface="Times New Roman" pitchFamily="18" charset="0"/>
                    <a:sym typeface="Symbol" panose="05050102010706020507" pitchFamily="18" charset="2"/>
                  </a:rPr>
                  <a:t>specified with </a:t>
                </a:r>
                <a14:m>
                  <m:oMath xmlns:m="http://schemas.openxmlformats.org/officeDocument/2006/math">
                    <m:acc>
                      <m:accPr>
                        <m:chr m:val="⃗"/>
                        <m:ctrlPr>
                          <a:rPr lang="en-US" altLang="en-US" sz="2400" i="1" dirty="0" smtClean="0">
                            <a:solidFill>
                              <a:srgbClr val="66FF33"/>
                            </a:solidFill>
                            <a:latin typeface="Cambria Math" panose="02040503050406030204" pitchFamily="18" charset="0"/>
                          </a:rPr>
                        </m:ctrlPr>
                      </m:accPr>
                      <m:e>
                        <m:r>
                          <a:rPr lang="en-CA" altLang="en-US" sz="2400" b="0" i="1" dirty="0" smtClean="0">
                            <a:solidFill>
                              <a:srgbClr val="66FF33"/>
                            </a:solidFill>
                            <a:latin typeface="Cambria Math" panose="02040503050406030204" pitchFamily="18" charset="0"/>
                          </a:rPr>
                          <m:t>𝑤</m:t>
                        </m:r>
                      </m:e>
                    </m:acc>
                  </m:oMath>
                </a14:m>
                <a:r>
                  <a:rPr lang="en-US" altLang="en-US" sz="2400" i="1" dirty="0">
                    <a:solidFill>
                      <a:srgbClr val="66FF33"/>
                    </a:solidFill>
                    <a:latin typeface="Times New Roman" pitchFamily="18" charset="0"/>
                  </a:rPr>
                  <a:t> = </a:t>
                </a:r>
                <a:r>
                  <a:rPr lang="en-US" altLang="en-US" sz="2400" dirty="0">
                    <a:solidFill>
                      <a:srgbClr val="66FF33"/>
                    </a:solidFill>
                    <a:latin typeface="Times New Roman" pitchFamily="18" charset="0"/>
                    <a:sym typeface="Symbol" panose="05050102010706020507" pitchFamily="18" charset="2"/>
                  </a:rPr>
                  <a:t></a:t>
                </a:r>
                <a:r>
                  <a:rPr lang="en-US" altLang="en-US" sz="2400" i="1" dirty="0">
                    <a:solidFill>
                      <a:srgbClr val="66FF33"/>
                    </a:solidFill>
                    <a:latin typeface="Times New Roman" pitchFamily="18" charset="0"/>
                  </a:rPr>
                  <a:t>w</a:t>
                </a:r>
                <a:r>
                  <a:rPr lang="en-US" altLang="en-US" sz="2400" i="1" baseline="-25000" dirty="0">
                    <a:solidFill>
                      <a:srgbClr val="66FF33"/>
                    </a:solidFill>
                    <a:latin typeface="Times New Roman" pitchFamily="18" charset="0"/>
                  </a:rPr>
                  <a:t>1</a:t>
                </a:r>
                <a:r>
                  <a:rPr lang="en-US" altLang="en-US" sz="2400" i="1" dirty="0">
                    <a:solidFill>
                      <a:srgbClr val="66FF33"/>
                    </a:solidFill>
                    <a:latin typeface="Times New Roman" pitchFamily="18" charset="0"/>
                  </a:rPr>
                  <a:t>,…,</a:t>
                </a:r>
                <a:r>
                  <a:rPr lang="en-US" altLang="en-US" sz="2400" i="1" dirty="0" err="1">
                    <a:solidFill>
                      <a:srgbClr val="66FF33"/>
                    </a:solidFill>
                    <a:latin typeface="Times New Roman" pitchFamily="18" charset="0"/>
                  </a:rPr>
                  <a:t>w</a:t>
                </a:r>
                <a:r>
                  <a:rPr lang="en-US" altLang="en-US" sz="2400" i="1" baseline="-25000" dirty="0" err="1">
                    <a:solidFill>
                      <a:srgbClr val="66FF33"/>
                    </a:solidFill>
                    <a:latin typeface="Times New Roman" pitchFamily="18" charset="0"/>
                  </a:rPr>
                  <a:t>m</a:t>
                </a:r>
                <a:r>
                  <a:rPr lang="en-US" altLang="en-US" sz="2400" dirty="0">
                    <a:solidFill>
                      <a:srgbClr val="66FF33"/>
                    </a:solidFill>
                    <a:latin typeface="Times New Roman" pitchFamily="18" charset="0"/>
                    <a:sym typeface="Symbol" panose="05050102010706020507" pitchFamily="18" charset="2"/>
                  </a:rPr>
                  <a:t></a:t>
                </a:r>
                <a:r>
                  <a:rPr lang="en-US" altLang="en-US" sz="2400" dirty="0">
                    <a:latin typeface="Times New Roman" pitchFamily="18" charset="0"/>
                    <a:sym typeface="Symbol" panose="05050102010706020507" pitchFamily="18" charset="2"/>
                  </a:rPr>
                  <a:t> and input </a:t>
                </a:r>
                <a14:m>
                  <m:oMath xmlns:m="http://schemas.openxmlformats.org/officeDocument/2006/math">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r>
                      <a:rPr lang="en-CA" altLang="en-US" sz="2400" i="1" dirty="0">
                        <a:solidFill>
                          <a:srgbClr val="FF00FF"/>
                        </a:solidFill>
                        <a:latin typeface="Cambria Math" panose="02040503050406030204" pitchFamily="18" charset="0"/>
                        <a:sym typeface="Symbol" panose="05050102010706020507" pitchFamily="18" charset="2"/>
                      </a:rPr>
                      <m:t> </m:t>
                    </m:r>
                  </m:oMath>
                </a14:m>
                <a:r>
                  <a:rPr lang="en-US" altLang="en-US" sz="2400" dirty="0">
                    <a:latin typeface="Times New Roman" pitchFamily="18" charset="0"/>
                    <a:sym typeface="Symbol" panose="05050102010706020507" pitchFamily="18" charset="2"/>
                  </a:rPr>
                  <a:t>outputs </a:t>
                </a:r>
                <a14:m>
                  <m:oMath xmlns:m="http://schemas.openxmlformats.org/officeDocument/2006/math">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400" i="1" dirty="0">
                                <a:solidFill>
                                  <a:srgbClr val="66FF33"/>
                                </a:solidFill>
                                <a:latin typeface="Cambria Math" panose="02040503050406030204" pitchFamily="18" charset="0"/>
                                <a:sym typeface="Symbol" panose="05050102010706020507" pitchFamily="18" charset="2"/>
                              </a:rPr>
                            </m:ctrlPr>
                          </m:accPr>
                          <m:e>
                            <m:r>
                              <a:rPr lang="en-CA" altLang="en-US" sz="24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400" i="1" dirty="0">
                            <a:latin typeface="Cambria Math" panose="02040503050406030204" pitchFamily="18" charset="0"/>
                            <a:sym typeface="Symbol" panose="05050102010706020507" pitchFamily="18" charset="2"/>
                          </a:rPr>
                        </m:ctrlPr>
                      </m:dPr>
                      <m:e>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e>
                    </m:d>
                  </m:oMath>
                </a14:m>
                <a:r>
                  <a:rPr lang="en-US" altLang="en-US" sz="2400" dirty="0">
                    <a:latin typeface="Times New Roman" pitchFamily="18" charset="0"/>
                    <a:sym typeface="Symbol" panose="05050102010706020507" pitchFamily="18" charset="2"/>
                  </a:rPr>
                  <a:t>.</a:t>
                </a:r>
              </a:p>
            </p:txBody>
          </p:sp>
        </mc:Choice>
        <mc:Fallback xmlns="">
          <p:sp>
            <p:nvSpPr>
              <p:cNvPr id="236" name="Text Box 33"/>
              <p:cNvSpPr txBox="1">
                <a:spLocks noRot="1" noChangeAspect="1" noMove="1" noResize="1" noEditPoints="1" noAdjustHandles="1" noChangeArrowheads="1" noChangeShapeType="1" noTextEdit="1"/>
              </p:cNvSpPr>
              <p:nvPr/>
            </p:nvSpPr>
            <p:spPr bwMode="auto">
              <a:xfrm>
                <a:off x="-86963" y="2554585"/>
                <a:ext cx="9338913" cy="461665"/>
              </a:xfrm>
              <a:prstGeom prst="rect">
                <a:avLst/>
              </a:prstGeom>
              <a:blipFill>
                <a:blip r:embed="rId9"/>
                <a:stretch>
                  <a:fillRect t="-18421" b="-2894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273" name="Rectangle 272"/>
          <p:cNvSpPr/>
          <p:nvPr/>
        </p:nvSpPr>
        <p:spPr>
          <a:xfrm>
            <a:off x="8334660" y="3113960"/>
            <a:ext cx="587971" cy="2774576"/>
          </a:xfrm>
          <a:prstGeom prst="rect">
            <a:avLst/>
          </a:prstGeom>
          <a:solidFill>
            <a:schemeClr val="tx1"/>
          </a:solidFill>
          <a:ln>
            <a:noFill/>
          </a:ln>
        </p:spPr>
        <p:txBody>
          <a:bodyPr wrap="square" rtlCol="0" anchor="ctr">
            <a:spAutoFit/>
          </a:bodyPr>
          <a:lstStyle/>
          <a:p>
            <a:pPr algn="l"/>
            <a:endParaRPr lang="en-CA" sz="2400" dirty="0"/>
          </a:p>
        </p:txBody>
      </p:sp>
      <p:grpSp>
        <p:nvGrpSpPr>
          <p:cNvPr id="281" name="Group 280"/>
          <p:cNvGrpSpPr/>
          <p:nvPr/>
        </p:nvGrpSpPr>
        <p:grpSpPr>
          <a:xfrm>
            <a:off x="7269017" y="3313270"/>
            <a:ext cx="1716868" cy="2047869"/>
            <a:chOff x="7269017" y="3313270"/>
            <a:chExt cx="1716868" cy="2047869"/>
          </a:xfrm>
        </p:grpSpPr>
        <p:grpSp>
          <p:nvGrpSpPr>
            <p:cNvPr id="286" name="Group 285"/>
            <p:cNvGrpSpPr/>
            <p:nvPr/>
          </p:nvGrpSpPr>
          <p:grpSpPr>
            <a:xfrm>
              <a:off x="7269017" y="3313270"/>
              <a:ext cx="1147814" cy="2029314"/>
              <a:chOff x="7269017" y="1988403"/>
              <a:chExt cx="1147814" cy="2029314"/>
            </a:xfrm>
          </p:grpSpPr>
          <p:grpSp>
            <p:nvGrpSpPr>
              <p:cNvPr id="302" name="Group 301"/>
              <p:cNvGrpSpPr/>
              <p:nvPr/>
            </p:nvGrpSpPr>
            <p:grpSpPr>
              <a:xfrm>
                <a:off x="7269017" y="1988403"/>
                <a:ext cx="1147814" cy="2029314"/>
                <a:chOff x="7269017" y="961310"/>
                <a:chExt cx="1147814" cy="2029314"/>
              </a:xfrm>
            </p:grpSpPr>
            <mc:AlternateContent xmlns:mc="http://schemas.openxmlformats.org/markup-compatibility/2006" xmlns:a14="http://schemas.microsoft.com/office/drawing/2010/main">
              <mc:Choice Requires="a14">
                <p:sp>
                  <p:nvSpPr>
                    <p:cNvPr id="314" name="Rectangle 313"/>
                    <p:cNvSpPr/>
                    <p:nvPr/>
                  </p:nvSpPr>
                  <p:spPr>
                    <a:xfrm>
                      <a:off x="7269017" y="961310"/>
                      <a:ext cx="1147814" cy="822469"/>
                    </a:xfrm>
                    <a:prstGeom prst="rect">
                      <a:avLst/>
                    </a:prstGeom>
                    <a:solidFill>
                      <a:srgbClr val="000066"/>
                    </a:solidFill>
                  </p:spPr>
                  <p:txBody>
                    <a:bodyPr wrap="none">
                      <a:spAutoFit/>
                    </a:bodyPr>
                    <a:lstStyle/>
                    <a:p>
                      <a:pPr algn="ctr"/>
                      <a:r>
                        <a:rPr lang="en-US" sz="2400" dirty="0">
                          <a:solidFill>
                            <a:srgbClr val="66FF33"/>
                          </a:solidFill>
                          <a:sym typeface="Symbol" panose="05050102010706020507" pitchFamily="18" charset="2"/>
                        </a:rPr>
                        <a:t>Output </a:t>
                      </a:r>
                      <a:br>
                        <a:rPr lang="en-US" sz="2400" dirty="0">
                          <a:solidFill>
                            <a:srgbClr val="66FF33"/>
                          </a:solidFill>
                          <a:sym typeface="Symbol" panose="05050102010706020507" pitchFamily="18" charset="2"/>
                        </a:rPr>
                      </a:br>
                      <a14:m>
                        <m:oMathPara xmlns:m="http://schemas.openxmlformats.org/officeDocument/2006/math">
                          <m:oMathParaPr>
                            <m:jc m:val="centerGroup"/>
                          </m:oMathParaPr>
                          <m:oMath xmlns:m="http://schemas.openxmlformats.org/officeDocument/2006/math">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400" i="1" dirty="0">
                                        <a:solidFill>
                                          <a:srgbClr val="66FF33"/>
                                        </a:solidFill>
                                        <a:latin typeface="Cambria Math" panose="02040503050406030204" pitchFamily="18" charset="0"/>
                                        <a:sym typeface="Symbol" panose="05050102010706020507" pitchFamily="18" charset="2"/>
                                      </a:rPr>
                                    </m:ctrlPr>
                                  </m:accPr>
                                  <m:e>
                                    <m:r>
                                      <a:rPr lang="en-CA" altLang="en-US" sz="24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400" i="1" dirty="0">
                                    <a:latin typeface="Cambria Math" panose="02040503050406030204" pitchFamily="18" charset="0"/>
                                    <a:sym typeface="Symbol" panose="05050102010706020507" pitchFamily="18" charset="2"/>
                                  </a:rPr>
                                </m:ctrlPr>
                              </m:dPr>
                              <m:e>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e>
                            </m:d>
                          </m:oMath>
                        </m:oMathPara>
                      </a14:m>
                      <a:endParaRPr lang="en-CA" sz="2400" i="1" baseline="-25000" dirty="0">
                        <a:solidFill>
                          <a:srgbClr val="FF00FF"/>
                        </a:solidFill>
                      </a:endParaRPr>
                    </a:p>
                  </p:txBody>
                </p:sp>
              </mc:Choice>
              <mc:Fallback xmlns="">
                <p:sp>
                  <p:nvSpPr>
                    <p:cNvPr id="314" name="Rectangle 313"/>
                    <p:cNvSpPr>
                      <a:spLocks noRot="1" noChangeAspect="1" noMove="1" noResize="1" noEditPoints="1" noAdjustHandles="1" noChangeArrowheads="1" noChangeShapeType="1" noTextEdit="1"/>
                    </p:cNvSpPr>
                    <p:nvPr/>
                  </p:nvSpPr>
                  <p:spPr>
                    <a:xfrm>
                      <a:off x="7269017" y="961310"/>
                      <a:ext cx="1147814" cy="822469"/>
                    </a:xfrm>
                    <a:prstGeom prst="rect">
                      <a:avLst/>
                    </a:prstGeom>
                    <a:blipFill>
                      <a:blip r:embed="rId10"/>
                      <a:stretch>
                        <a:fillRect l="-7937" t="-5970" r="-19048" b="-746"/>
                      </a:stretch>
                    </a:blipFill>
                  </p:spPr>
                  <p:txBody>
                    <a:bodyPr/>
                    <a:lstStyle/>
                    <a:p>
                      <a:r>
                        <a:rPr lang="en-CA">
                          <a:noFill/>
                        </a:rPr>
                        <a:t> </a:t>
                      </a:r>
                    </a:p>
                  </p:txBody>
                </p:sp>
              </mc:Fallback>
            </mc:AlternateContent>
            <p:sp>
              <p:nvSpPr>
                <p:cNvPr id="315" name="Rectangle 314"/>
                <p:cNvSpPr/>
                <p:nvPr/>
              </p:nvSpPr>
              <p:spPr>
                <a:xfrm>
                  <a:off x="7467600" y="1696660"/>
                  <a:ext cx="5597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cat</a:t>
                  </a:r>
                  <a:endParaRPr lang="en-CA" sz="2400" dirty="0">
                    <a:solidFill>
                      <a:srgbClr val="00B050"/>
                    </a:solidFill>
                  </a:endParaRPr>
                </a:p>
              </p:txBody>
            </p:sp>
            <p:sp>
              <p:nvSpPr>
                <p:cNvPr id="316" name="Rectangle 315"/>
                <p:cNvSpPr/>
                <p:nvPr/>
              </p:nvSpPr>
              <p:spPr>
                <a:xfrm>
                  <a:off x="7482672" y="2270122"/>
                  <a:ext cx="7729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face </a:t>
                  </a:r>
                  <a:endParaRPr lang="en-CA" sz="2400" dirty="0">
                    <a:solidFill>
                      <a:srgbClr val="00B050"/>
                    </a:solidFill>
                  </a:endParaRPr>
                </a:p>
              </p:txBody>
            </p:sp>
            <p:sp>
              <p:nvSpPr>
                <p:cNvPr id="317" name="Rectangle 316"/>
                <p:cNvSpPr/>
                <p:nvPr/>
              </p:nvSpPr>
              <p:spPr>
                <a:xfrm>
                  <a:off x="7467600" y="2528959"/>
                  <a:ext cx="696024" cy="461665"/>
                </a:xfrm>
                <a:prstGeom prst="rect">
                  <a:avLst/>
                </a:prstGeom>
              </p:spPr>
              <p:txBody>
                <a:bodyPr wrap="none">
                  <a:spAutoFit/>
                </a:bodyPr>
                <a:lstStyle/>
                <a:p>
                  <a:r>
                    <a:rPr lang="en-US" sz="2400" i="1" dirty="0">
                      <a:solidFill>
                        <a:srgbClr val="00B050"/>
                      </a:solidFill>
                      <a:sym typeface="Symbol" panose="05050102010706020507" pitchFamily="18" charset="2"/>
                    </a:rPr>
                    <a:t>bike</a:t>
                  </a:r>
                  <a:endParaRPr lang="en-CA" sz="2400" dirty="0">
                    <a:solidFill>
                      <a:srgbClr val="00B050"/>
                    </a:solidFill>
                  </a:endParaRPr>
                </a:p>
              </p:txBody>
            </p:sp>
            <p:sp>
              <p:nvSpPr>
                <p:cNvPr id="318" name="Rectangle 317"/>
                <p:cNvSpPr/>
                <p:nvPr/>
              </p:nvSpPr>
              <p:spPr>
                <a:xfrm>
                  <a:off x="7467600" y="1975463"/>
                  <a:ext cx="646331" cy="461665"/>
                </a:xfrm>
                <a:prstGeom prst="rect">
                  <a:avLst/>
                </a:prstGeom>
              </p:spPr>
              <p:txBody>
                <a:bodyPr wrap="none">
                  <a:spAutoFit/>
                </a:bodyPr>
                <a:lstStyle/>
                <a:p>
                  <a:r>
                    <a:rPr lang="en-US" sz="2400" i="1" dirty="0">
                      <a:solidFill>
                        <a:srgbClr val="00B050"/>
                      </a:solidFill>
                      <a:sym typeface="Symbol" panose="05050102010706020507" pitchFamily="18" charset="2"/>
                    </a:rPr>
                    <a:t>dog</a:t>
                  </a:r>
                  <a:endParaRPr lang="en-CA" sz="2400" dirty="0">
                    <a:solidFill>
                      <a:srgbClr val="00B050"/>
                    </a:solidFill>
                  </a:endParaRPr>
                </a:p>
              </p:txBody>
            </p:sp>
          </p:grpSp>
          <p:grpSp>
            <p:nvGrpSpPr>
              <p:cNvPr id="303" name="Group 302"/>
              <p:cNvGrpSpPr/>
              <p:nvPr/>
            </p:nvGrpSpPr>
            <p:grpSpPr>
              <a:xfrm>
                <a:off x="7298930" y="2874820"/>
                <a:ext cx="185296" cy="992125"/>
                <a:chOff x="6934200" y="3050625"/>
                <a:chExt cx="185296" cy="992125"/>
              </a:xfrm>
            </p:grpSpPr>
            <p:sp>
              <p:nvSpPr>
                <p:cNvPr id="304" name="Oval 303"/>
                <p:cNvSpPr/>
                <p:nvPr/>
              </p:nvSpPr>
              <p:spPr>
                <a:xfrm>
                  <a:off x="6939324" y="3050625"/>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05" name="Oval 304"/>
                <p:cNvSpPr/>
                <p:nvPr/>
              </p:nvSpPr>
              <p:spPr>
                <a:xfrm>
                  <a:off x="6939410" y="3344661"/>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12" name="Oval 311"/>
                <p:cNvSpPr/>
                <p:nvPr/>
              </p:nvSpPr>
              <p:spPr>
                <a:xfrm>
                  <a:off x="6939496" y="3603553"/>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313" name="Oval 312"/>
                <p:cNvSpPr/>
                <p:nvPr/>
              </p:nvSpPr>
              <p:spPr>
                <a:xfrm>
                  <a:off x="6934200" y="3862750"/>
                  <a:ext cx="180000" cy="180000"/>
                </a:xfrm>
                <a:prstGeom prst="ellipse">
                  <a:avLst/>
                </a:prstGeom>
                <a:solidFill>
                  <a:srgbClr val="92D050"/>
                </a:solidFill>
                <a:ln>
                  <a:noFill/>
                </a:ln>
              </p:spPr>
              <p:txBody>
                <a:bodyPr wrap="square" rtlCol="0" anchor="ctr">
                  <a:spAutoFit/>
                </a:bodyPr>
                <a:lstStyle/>
                <a:p>
                  <a:pPr algn="l"/>
                  <a:endParaRPr lang="en-CA" sz="2400" dirty="0"/>
                </a:p>
              </p:txBody>
            </p:sp>
          </p:grpSp>
        </p:grpSp>
        <p:grpSp>
          <p:nvGrpSpPr>
            <p:cNvPr id="297" name="Group 296"/>
            <p:cNvGrpSpPr/>
            <p:nvPr/>
          </p:nvGrpSpPr>
          <p:grpSpPr>
            <a:xfrm>
              <a:off x="7962204" y="4067175"/>
              <a:ext cx="1023681" cy="1293964"/>
              <a:chOff x="7467600" y="1696660"/>
              <a:chExt cx="1023681" cy="1293964"/>
            </a:xfrm>
          </p:grpSpPr>
          <p:sp>
            <p:nvSpPr>
              <p:cNvPr id="298" name="Rectangle 297"/>
              <p:cNvSpPr/>
              <p:nvPr/>
            </p:nvSpPr>
            <p:spPr>
              <a:xfrm>
                <a:off x="7467600" y="1696660"/>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0.02</a:t>
                </a:r>
                <a:endParaRPr lang="en-CA" sz="2400" dirty="0">
                  <a:solidFill>
                    <a:srgbClr val="00B050"/>
                  </a:solidFill>
                </a:endParaRPr>
              </a:p>
            </p:txBody>
          </p:sp>
          <p:sp>
            <p:nvSpPr>
              <p:cNvPr id="299" name="Rectangle 298"/>
              <p:cNvSpPr/>
              <p:nvPr/>
            </p:nvSpPr>
            <p:spPr>
              <a:xfrm>
                <a:off x="7482672" y="2270122"/>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0.05</a:t>
                </a:r>
                <a:endParaRPr lang="en-CA" sz="2400" dirty="0">
                  <a:solidFill>
                    <a:srgbClr val="00B050"/>
                  </a:solidFill>
                </a:endParaRPr>
              </a:p>
            </p:txBody>
          </p:sp>
          <p:sp>
            <p:nvSpPr>
              <p:cNvPr id="300" name="Rectangle 299"/>
              <p:cNvSpPr/>
              <p:nvPr/>
            </p:nvSpPr>
            <p:spPr>
              <a:xfrm>
                <a:off x="7467600" y="2528959"/>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0.92</a:t>
                </a:r>
                <a:endParaRPr lang="en-CA" sz="2400" dirty="0">
                  <a:solidFill>
                    <a:srgbClr val="00B050"/>
                  </a:solidFill>
                </a:endParaRPr>
              </a:p>
            </p:txBody>
          </p:sp>
          <p:sp>
            <p:nvSpPr>
              <p:cNvPr id="301" name="Rectangle 300"/>
              <p:cNvSpPr/>
              <p:nvPr/>
            </p:nvSpPr>
            <p:spPr>
              <a:xfrm>
                <a:off x="7467600" y="1975463"/>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0.01</a:t>
                </a:r>
                <a:endParaRPr lang="en-CA" sz="2400" dirty="0">
                  <a:solidFill>
                    <a:srgbClr val="00B050"/>
                  </a:solidFill>
                </a:endParaRPr>
              </a:p>
            </p:txBody>
          </p:sp>
        </p:grpSp>
      </p:grpSp>
      <p:sp>
        <p:nvSpPr>
          <p:cNvPr id="319" name="Rectangle 318"/>
          <p:cNvSpPr/>
          <p:nvPr/>
        </p:nvSpPr>
        <p:spPr>
          <a:xfrm>
            <a:off x="4114800" y="1429425"/>
            <a:ext cx="3509294" cy="461665"/>
          </a:xfrm>
          <a:prstGeom prst="rect">
            <a:avLst/>
          </a:prstGeom>
        </p:spPr>
        <p:txBody>
          <a:bodyPr wrap="none">
            <a:spAutoFit/>
          </a:bodyPr>
          <a:lstStyle/>
          <a:p>
            <a:r>
              <a:rPr lang="en-US" altLang="en-US" sz="2400" dirty="0">
                <a:solidFill>
                  <a:srgbClr val="FF00FF"/>
                </a:solidFill>
              </a:rPr>
              <a:t>Desired Output y = “bike.”</a:t>
            </a:r>
            <a:endParaRPr lang="en-CA" sz="2400" dirty="0"/>
          </a:p>
        </p:txBody>
      </p:sp>
    </p:spTree>
    <p:extLst>
      <p:ext uri="{BB962C8B-B14F-4D97-AF65-F5344CB8AC3E}">
        <p14:creationId xmlns:p14="http://schemas.microsoft.com/office/powerpoint/2010/main" val="6088628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281"/>
                                        </p:tgtEl>
                                        <p:attrNameLst>
                                          <p:attrName>style.visibility</p:attrName>
                                        </p:attrNameLst>
                                      </p:cBhvr>
                                      <p:to>
                                        <p:strVal val="visible"/>
                                      </p:to>
                                    </p:set>
                                  </p:childTnLst>
                                </p:cTn>
                              </p:par>
                              <p:par>
                                <p:cTn id="7" presetID="2" presetClass="entr" presetSubtype="8" fill="hold" nodeType="withEffect">
                                  <p:stCondLst>
                                    <p:cond delay="0"/>
                                  </p:stCondLst>
                                  <p:childTnLst>
                                    <p:set>
                                      <p:cBhvr>
                                        <p:cTn id="8" dur="1" fill="hold">
                                          <p:stCondLst>
                                            <p:cond delay="0"/>
                                          </p:stCondLst>
                                        </p:cTn>
                                        <p:tgtEl>
                                          <p:spTgt spid="3"/>
                                        </p:tgtEl>
                                        <p:attrNameLst>
                                          <p:attrName>style.visibility</p:attrName>
                                        </p:attrNameLst>
                                      </p:cBhvr>
                                      <p:to>
                                        <p:strVal val="visible"/>
                                      </p:to>
                                    </p:set>
                                    <p:anim calcmode="lin" valueType="num">
                                      <p:cBhvr additive="base">
                                        <p:cTn id="9" dur="500" fill="hold"/>
                                        <p:tgtEl>
                                          <p:spTgt spid="3"/>
                                        </p:tgtEl>
                                        <p:attrNameLst>
                                          <p:attrName>ppt_x</p:attrName>
                                        </p:attrNameLst>
                                      </p:cBhvr>
                                      <p:tavLst>
                                        <p:tav tm="0">
                                          <p:val>
                                            <p:strVal val="0-#ppt_w/2"/>
                                          </p:val>
                                        </p:tav>
                                        <p:tav tm="100000">
                                          <p:val>
                                            <p:strVal val="#ppt_x"/>
                                          </p:val>
                                        </p:tav>
                                      </p:tavLst>
                                    </p:anim>
                                    <p:anim calcmode="lin" valueType="num">
                                      <p:cBhvr additive="base">
                                        <p:cTn id="10" dur="500" fill="hold"/>
                                        <p:tgtEl>
                                          <p:spTgt spid="3"/>
                                        </p:tgtEl>
                                        <p:attrNameLst>
                                          <p:attrName>ppt_y</p:attrName>
                                        </p:attrNameLst>
                                      </p:cBhvr>
                                      <p:tavLst>
                                        <p:tav tm="0">
                                          <p:val>
                                            <p:strVal val="#ppt_y"/>
                                          </p:val>
                                        </p:tav>
                                        <p:tav tm="100000">
                                          <p:val>
                                            <p:strVal val="#ppt_y"/>
                                          </p:val>
                                        </p:tav>
                                      </p:tavLst>
                                    </p:anim>
                                  </p:childTnLst>
                                </p:cTn>
                              </p:par>
                              <p:par>
                                <p:cTn id="11" presetID="2" presetClass="entr" presetSubtype="8" fill="hold" grpId="0" nodeType="withEffect">
                                  <p:stCondLst>
                                    <p:cond delay="0"/>
                                  </p:stCondLst>
                                  <p:childTnLst>
                                    <p:set>
                                      <p:cBhvr>
                                        <p:cTn id="12" dur="1" fill="hold">
                                          <p:stCondLst>
                                            <p:cond delay="0"/>
                                          </p:stCondLst>
                                        </p:cTn>
                                        <p:tgtEl>
                                          <p:spTgt spid="296"/>
                                        </p:tgtEl>
                                        <p:attrNameLst>
                                          <p:attrName>style.visibility</p:attrName>
                                        </p:attrNameLst>
                                      </p:cBhvr>
                                      <p:to>
                                        <p:strVal val="visible"/>
                                      </p:to>
                                    </p:set>
                                    <p:anim calcmode="lin" valueType="num">
                                      <p:cBhvr additive="base">
                                        <p:cTn id="13" dur="500" fill="hold"/>
                                        <p:tgtEl>
                                          <p:spTgt spid="296"/>
                                        </p:tgtEl>
                                        <p:attrNameLst>
                                          <p:attrName>ppt_x</p:attrName>
                                        </p:attrNameLst>
                                      </p:cBhvr>
                                      <p:tavLst>
                                        <p:tav tm="0">
                                          <p:val>
                                            <p:strVal val="0-#ppt_w/2"/>
                                          </p:val>
                                        </p:tav>
                                        <p:tav tm="100000">
                                          <p:val>
                                            <p:strVal val="#ppt_x"/>
                                          </p:val>
                                        </p:tav>
                                      </p:tavLst>
                                    </p:anim>
                                    <p:anim calcmode="lin" valueType="num">
                                      <p:cBhvr additive="base">
                                        <p:cTn id="14" dur="500" fill="hold"/>
                                        <p:tgtEl>
                                          <p:spTgt spid="296"/>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1">
                                            <p:txEl>
                                              <p:pRg st="0" end="0"/>
                                            </p:txEl>
                                          </p:spTgt>
                                        </p:tgtEl>
                                        <p:attrNameLst>
                                          <p:attrName>style.visibility</p:attrName>
                                        </p:attrNameLst>
                                      </p:cBhvr>
                                      <p:to>
                                        <p:strVal val="visible"/>
                                      </p:to>
                                    </p:set>
                                    <p:anim calcmode="lin" valueType="num">
                                      <p:cBhvr additive="base">
                                        <p:cTn id="19" dur="500" fill="hold"/>
                                        <p:tgtEl>
                                          <p:spTgt spid="61">
                                            <p:txEl>
                                              <p:pRg st="0" end="0"/>
                                            </p:txEl>
                                          </p:spTgt>
                                        </p:tgtEl>
                                        <p:attrNameLst>
                                          <p:attrName>ppt_x</p:attrName>
                                        </p:attrNameLst>
                                      </p:cBhvr>
                                      <p:tavLst>
                                        <p:tav tm="0">
                                          <p:val>
                                            <p:strVal val="0-#ppt_w/2"/>
                                          </p:val>
                                        </p:tav>
                                        <p:tav tm="100000">
                                          <p:val>
                                            <p:strVal val="#ppt_x"/>
                                          </p:val>
                                        </p:tav>
                                      </p:tavLst>
                                    </p:anim>
                                    <p:anim calcmode="lin" valueType="num">
                                      <p:cBhvr additive="base">
                                        <p:cTn id="20" dur="500" fill="hold"/>
                                        <p:tgtEl>
                                          <p:spTgt spid="6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1">
                                            <p:txEl>
                                              <p:pRg st="1" end="1"/>
                                            </p:txEl>
                                          </p:spTgt>
                                        </p:tgtEl>
                                        <p:attrNameLst>
                                          <p:attrName>style.visibility</p:attrName>
                                        </p:attrNameLst>
                                      </p:cBhvr>
                                      <p:to>
                                        <p:strVal val="visible"/>
                                      </p:to>
                                    </p:set>
                                    <p:anim calcmode="lin" valueType="num">
                                      <p:cBhvr additive="base">
                                        <p:cTn id="25" dur="500" fill="hold"/>
                                        <p:tgtEl>
                                          <p:spTgt spid="61">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1">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8">
                                            <p:txEl>
                                              <p:pRg st="1" end="1"/>
                                            </p:txEl>
                                          </p:spTgt>
                                        </p:tgtEl>
                                        <p:attrNameLst>
                                          <p:attrName>style.visibility</p:attrName>
                                        </p:attrNameLst>
                                      </p:cBhvr>
                                      <p:to>
                                        <p:strVal val="visible"/>
                                      </p:to>
                                    </p:set>
                                    <p:anim calcmode="lin" valueType="num">
                                      <p:cBhvr additive="base">
                                        <p:cTn id="31" dur="500" fill="hold"/>
                                        <p:tgtEl>
                                          <p:spTgt spid="98">
                                            <p:txEl>
                                              <p:pRg st="1" end="1"/>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98">
                                            <p:txEl>
                                              <p:pRg st="1" end="1"/>
                                            </p:txEl>
                                          </p:spTgt>
                                        </p:tgtEl>
                                        <p:attrNameLst>
                                          <p:attrName>ppt_y</p:attrName>
                                        </p:attrNameLst>
                                      </p:cBhvr>
                                      <p:tavLst>
                                        <p:tav tm="0">
                                          <p:val>
                                            <p:strVal val="#ppt_y"/>
                                          </p:val>
                                        </p:tav>
                                        <p:tav tm="100000">
                                          <p:val>
                                            <p:strVal val="#ppt_y"/>
                                          </p:val>
                                        </p:tav>
                                      </p:tavLst>
                                    </p:anim>
                                  </p:childTnLst>
                                </p:cTn>
                              </p:par>
                              <p:par>
                                <p:cTn id="33" presetID="1" presetClass="exit" presetSubtype="0" fill="hold" nodeType="withEffect">
                                  <p:stCondLst>
                                    <p:cond delay="0"/>
                                  </p:stCondLst>
                                  <p:childTnLst>
                                    <p:set>
                                      <p:cBhvr>
                                        <p:cTn id="34" dur="1" fill="hold">
                                          <p:stCondLst>
                                            <p:cond delay="0"/>
                                          </p:stCondLst>
                                        </p:cTn>
                                        <p:tgtEl>
                                          <p:spTgt spid="281"/>
                                        </p:tgtEl>
                                        <p:attrNameLst>
                                          <p:attrName>style.visibility</p:attrName>
                                        </p:attrNameLst>
                                      </p:cBhvr>
                                      <p:to>
                                        <p:strVal val="hidden"/>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98">
                                            <p:txEl>
                                              <p:pRg st="2" end="2"/>
                                            </p:txEl>
                                          </p:spTgt>
                                        </p:tgtEl>
                                        <p:attrNameLst>
                                          <p:attrName>style.visibility</p:attrName>
                                        </p:attrNameLst>
                                      </p:cBhvr>
                                      <p:to>
                                        <p:strVal val="visible"/>
                                      </p:to>
                                    </p:set>
                                    <p:anim calcmode="lin" valueType="num">
                                      <p:cBhvr additive="base">
                                        <p:cTn id="39" dur="500" fill="hold"/>
                                        <p:tgtEl>
                                          <p:spTgt spid="98">
                                            <p:txEl>
                                              <p:pRg st="2" end="2"/>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98">
                                            <p:txEl>
                                              <p:pRg st="2" end="2"/>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43"/>
                                        </p:tgtEl>
                                        <p:attrNameLst>
                                          <p:attrName>style.visibility</p:attrName>
                                        </p:attrNameLst>
                                      </p:cBhvr>
                                      <p:to>
                                        <p:strVal val="visible"/>
                                      </p:to>
                                    </p:set>
                                    <p:anim calcmode="lin" valueType="num">
                                      <p:cBhvr additive="base">
                                        <p:cTn id="43" dur="500" fill="hold"/>
                                        <p:tgtEl>
                                          <p:spTgt spid="343"/>
                                        </p:tgtEl>
                                        <p:attrNameLst>
                                          <p:attrName>ppt_x</p:attrName>
                                        </p:attrNameLst>
                                      </p:cBhvr>
                                      <p:tavLst>
                                        <p:tav tm="0">
                                          <p:val>
                                            <p:strVal val="0-#ppt_w/2"/>
                                          </p:val>
                                        </p:tav>
                                        <p:tav tm="100000">
                                          <p:val>
                                            <p:strVal val="#ppt_x"/>
                                          </p:val>
                                        </p:tav>
                                      </p:tavLst>
                                    </p:anim>
                                    <p:anim calcmode="lin" valueType="num">
                                      <p:cBhvr additive="base">
                                        <p:cTn id="44" dur="500" fill="hold"/>
                                        <p:tgtEl>
                                          <p:spTgt spid="343"/>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77"/>
                                        </p:tgtEl>
                                        <p:attrNameLst>
                                          <p:attrName>style.visibility</p:attrName>
                                        </p:attrNameLst>
                                      </p:cBhvr>
                                      <p:to>
                                        <p:strVal val="visible"/>
                                      </p:to>
                                    </p:set>
                                    <p:anim calcmode="lin" valueType="num">
                                      <p:cBhvr additive="base">
                                        <p:cTn id="49" dur="500" fill="hold"/>
                                        <p:tgtEl>
                                          <p:spTgt spid="77"/>
                                        </p:tgtEl>
                                        <p:attrNameLst>
                                          <p:attrName>ppt_x</p:attrName>
                                        </p:attrNameLst>
                                      </p:cBhvr>
                                      <p:tavLst>
                                        <p:tav tm="0">
                                          <p:val>
                                            <p:strVal val="0-#ppt_w/2"/>
                                          </p:val>
                                        </p:tav>
                                        <p:tav tm="100000">
                                          <p:val>
                                            <p:strVal val="#ppt_x"/>
                                          </p:val>
                                        </p:tav>
                                      </p:tavLst>
                                    </p:anim>
                                    <p:anim calcmode="lin" valueType="num">
                                      <p:cBhvr additive="base">
                                        <p:cTn id="50"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30"/>
                                        </p:tgtEl>
                                        <p:attrNameLst>
                                          <p:attrName>style.visibility</p:attrName>
                                        </p:attrNameLst>
                                      </p:cBhvr>
                                      <p:to>
                                        <p:strVal val="visible"/>
                                      </p:to>
                                    </p:set>
                                  </p:childTnLst>
                                </p:cTn>
                              </p:par>
                              <p:par>
                                <p:cTn id="55" presetID="1" presetClass="exit" presetSubtype="0" fill="hold" nodeType="withEffect">
                                  <p:stCondLst>
                                    <p:cond delay="0"/>
                                  </p:stCondLst>
                                  <p:childTnLst>
                                    <p:set>
                                      <p:cBhvr>
                                        <p:cTn id="56" dur="1" fill="hold">
                                          <p:stCondLst>
                                            <p:cond delay="0"/>
                                          </p:stCondLst>
                                        </p:cTn>
                                        <p:tgtEl>
                                          <p:spTgt spid="347"/>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343"/>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77"/>
                                        </p:tgtEl>
                                        <p:attrNameLst>
                                          <p:attrName>style.visibility</p:attrName>
                                        </p:attrNameLst>
                                      </p:cBhvr>
                                      <p:to>
                                        <p:strVal val="hidden"/>
                                      </p:to>
                                    </p:set>
                                  </p:childTnLst>
                                </p:cTn>
                              </p:par>
                              <p:par>
                                <p:cTn id="61" presetID="1" presetClass="exit" presetSubtype="0" fill="hold" nodeType="withEffect">
                                  <p:stCondLst>
                                    <p:cond delay="0"/>
                                  </p:stCondLst>
                                  <p:childTnLst>
                                    <p:set>
                                      <p:cBhvr>
                                        <p:cTn id="62" dur="1" fill="hold">
                                          <p:stCondLst>
                                            <p:cond delay="0"/>
                                          </p:stCondLst>
                                        </p:cTn>
                                        <p:tgtEl>
                                          <p:spTgt spid="3"/>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nodeType="clickEffect">
                                  <p:stCondLst>
                                    <p:cond delay="0"/>
                                  </p:stCondLst>
                                  <p:childTnLst>
                                    <p:set>
                                      <p:cBhvr>
                                        <p:cTn id="66" dur="1" fill="hold">
                                          <p:stCondLst>
                                            <p:cond delay="0"/>
                                          </p:stCondLst>
                                        </p:cTn>
                                        <p:tgtEl>
                                          <p:spTgt spid="184"/>
                                        </p:tgtEl>
                                        <p:attrNameLst>
                                          <p:attrName>style.visibility</p:attrName>
                                        </p:attrNameLst>
                                      </p:cBhvr>
                                      <p:to>
                                        <p:strVal val="visible"/>
                                      </p:to>
                                    </p:set>
                                  </p:childTnLst>
                                </p:cTn>
                              </p:par>
                              <p:par>
                                <p:cTn id="67" presetID="1" presetClass="exit" presetSubtype="0" fill="hold" nodeType="withEffect">
                                  <p:stCondLst>
                                    <p:cond delay="0"/>
                                  </p:stCondLst>
                                  <p:childTnLst>
                                    <p:set>
                                      <p:cBhvr>
                                        <p:cTn id="68" dur="1" fill="hold">
                                          <p:stCondLst>
                                            <p:cond delay="0"/>
                                          </p:stCondLst>
                                        </p:cTn>
                                        <p:tgtEl>
                                          <p:spTgt spid="130"/>
                                        </p:tgtEl>
                                        <p:attrNameLst>
                                          <p:attrName>style.visibility</p:attrName>
                                        </p:attrNameLst>
                                      </p:cBhvr>
                                      <p:to>
                                        <p:strVal val="hidden"/>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nodeType="clickEffect">
                                  <p:stCondLst>
                                    <p:cond delay="0"/>
                                  </p:stCondLst>
                                  <p:childTnLst>
                                    <p:set>
                                      <p:cBhvr>
                                        <p:cTn id="72" dur="1" fill="hold">
                                          <p:stCondLst>
                                            <p:cond delay="0"/>
                                          </p:stCondLst>
                                        </p:cTn>
                                        <p:tgtEl>
                                          <p:spTgt spid="235"/>
                                        </p:tgtEl>
                                        <p:attrNameLst>
                                          <p:attrName>style.visibility</p:attrName>
                                        </p:attrNameLst>
                                      </p:cBhvr>
                                      <p:to>
                                        <p:strVal val="visible"/>
                                      </p:to>
                                    </p:set>
                                  </p:childTnLst>
                                </p:cTn>
                              </p:par>
                              <p:par>
                                <p:cTn id="73" presetID="1" presetClass="exit" presetSubtype="0" fill="hold" nodeType="withEffect">
                                  <p:stCondLst>
                                    <p:cond delay="0"/>
                                  </p:stCondLst>
                                  <p:childTnLst>
                                    <p:set>
                                      <p:cBhvr>
                                        <p:cTn id="74" dur="1" fill="hold">
                                          <p:stCondLst>
                                            <p:cond delay="0"/>
                                          </p:stCondLst>
                                        </p:cTn>
                                        <p:tgtEl>
                                          <p:spTgt spid="184"/>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nodeType="clickEffect">
                                  <p:stCondLst>
                                    <p:cond delay="0"/>
                                  </p:stCondLst>
                                  <p:childTnLst>
                                    <p:set>
                                      <p:cBhvr>
                                        <p:cTn id="78" dur="1" fill="hold">
                                          <p:stCondLst>
                                            <p:cond delay="0"/>
                                          </p:stCondLst>
                                        </p:cTn>
                                        <p:tgtEl>
                                          <p:spTgt spid="279"/>
                                        </p:tgtEl>
                                        <p:attrNameLst>
                                          <p:attrName>style.visibility</p:attrName>
                                        </p:attrNameLst>
                                      </p:cBhvr>
                                      <p:to>
                                        <p:strVal val="visible"/>
                                      </p:to>
                                    </p:set>
                                  </p:childTnLst>
                                </p:cTn>
                              </p:par>
                              <p:par>
                                <p:cTn id="79" presetID="1" presetClass="exit" presetSubtype="0" fill="hold" nodeType="withEffect">
                                  <p:stCondLst>
                                    <p:cond delay="0"/>
                                  </p:stCondLst>
                                  <p:childTnLst>
                                    <p:set>
                                      <p:cBhvr>
                                        <p:cTn id="80" dur="1" fill="hold">
                                          <p:stCondLst>
                                            <p:cond delay="0"/>
                                          </p:stCondLst>
                                        </p:cTn>
                                        <p:tgtEl>
                                          <p:spTgt spid="235"/>
                                        </p:tgtEl>
                                        <p:attrNameLst>
                                          <p:attrName>style.visibility</p:attrName>
                                        </p:attrNameLst>
                                      </p:cBhvr>
                                      <p:to>
                                        <p:strVal val="hidden"/>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nodeType="clickEffect">
                                  <p:stCondLst>
                                    <p:cond delay="0"/>
                                  </p:stCondLst>
                                  <p:childTnLst>
                                    <p:set>
                                      <p:cBhvr>
                                        <p:cTn id="84" dur="1" fill="hold">
                                          <p:stCondLst>
                                            <p:cond delay="0"/>
                                          </p:stCondLst>
                                        </p:cTn>
                                        <p:tgtEl>
                                          <p:spTgt spid="281"/>
                                        </p:tgtEl>
                                        <p:attrNameLst>
                                          <p:attrName>style.visibility</p:attrName>
                                        </p:attrNameLst>
                                      </p:cBhvr>
                                      <p:to>
                                        <p:strVal val="visible"/>
                                      </p:to>
                                    </p:set>
                                  </p:childTnLst>
                                </p:cTn>
                              </p:par>
                              <p:par>
                                <p:cTn id="85" presetID="1" presetClass="exit" presetSubtype="0" fill="hold" nodeType="withEffect">
                                  <p:stCondLst>
                                    <p:cond delay="0"/>
                                  </p:stCondLst>
                                  <p:childTnLst>
                                    <p:set>
                                      <p:cBhvr>
                                        <p:cTn id="86" dur="1" fill="hold">
                                          <p:stCondLst>
                                            <p:cond delay="0"/>
                                          </p:stCondLst>
                                        </p:cTn>
                                        <p:tgtEl>
                                          <p:spTgt spid="279"/>
                                        </p:tgtEl>
                                        <p:attrNameLst>
                                          <p:attrName>style.visibility</p:attrName>
                                        </p:attrNameLst>
                                      </p:cBhvr>
                                      <p:to>
                                        <p:strVal val="hidden"/>
                                      </p:to>
                                    </p:set>
                                  </p:childTnLst>
                                </p:cTn>
                              </p:par>
                              <p:par>
                                <p:cTn id="87" presetID="1" presetClass="exit" presetSubtype="0" fill="hold" grpId="1" nodeType="withEffect">
                                  <p:stCondLst>
                                    <p:cond delay="0"/>
                                  </p:stCondLst>
                                  <p:childTnLst>
                                    <p:set>
                                      <p:cBhvr>
                                        <p:cTn id="88" dur="1" fill="hold">
                                          <p:stCondLst>
                                            <p:cond delay="0"/>
                                          </p:stCondLst>
                                        </p:cTn>
                                        <p:tgtEl>
                                          <p:spTgt spid="296"/>
                                        </p:tgtEl>
                                        <p:attrNameLst>
                                          <p:attrName>style.visibility</p:attrName>
                                        </p:attrNameLst>
                                      </p:cBhvr>
                                      <p:to>
                                        <p:strVal val="hidden"/>
                                      </p:to>
                                    </p:set>
                                  </p:childTnLst>
                                </p:cTn>
                              </p:par>
                              <p:par>
                                <p:cTn id="89" presetID="1" presetClass="exit" presetSubtype="0" fill="hold" grpId="0" nodeType="withEffect">
                                  <p:stCondLst>
                                    <p:cond delay="0"/>
                                  </p:stCondLst>
                                  <p:childTnLst>
                                    <p:set>
                                      <p:cBhvr>
                                        <p:cTn id="90" dur="1" fill="hold">
                                          <p:stCondLst>
                                            <p:cond delay="0"/>
                                          </p:stCondLst>
                                        </p:cTn>
                                        <p:tgtEl>
                                          <p:spTgt spid="61">
                                            <p:txEl>
                                              <p:pRg st="0" end="0"/>
                                            </p:txEl>
                                          </p:spTgt>
                                        </p:tgtEl>
                                        <p:attrNameLst>
                                          <p:attrName>style.visibility</p:attrName>
                                        </p:attrNameLst>
                                      </p:cBhvr>
                                      <p:to>
                                        <p:strVal val="hidden"/>
                                      </p:to>
                                    </p:set>
                                  </p:childTnLst>
                                </p:cTn>
                              </p:par>
                              <p:par>
                                <p:cTn id="91" presetID="1" presetClass="exit" presetSubtype="0" fill="hold" grpId="0" nodeType="withEffect">
                                  <p:stCondLst>
                                    <p:cond delay="0"/>
                                  </p:stCondLst>
                                  <p:childTnLst>
                                    <p:set>
                                      <p:cBhvr>
                                        <p:cTn id="92" dur="1" fill="hold">
                                          <p:stCondLst>
                                            <p:cond delay="0"/>
                                          </p:stCondLst>
                                        </p:cTn>
                                        <p:tgtEl>
                                          <p:spTgt spid="61">
                                            <p:txEl>
                                              <p:pRg st="1" end="1"/>
                                            </p:txEl>
                                          </p:spTgt>
                                        </p:tgtEl>
                                        <p:attrNameLst>
                                          <p:attrName>style.visibility</p:attrName>
                                        </p:attrNameLst>
                                      </p:cBhvr>
                                      <p:to>
                                        <p:strVal val="hidden"/>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8" fill="hold" nodeType="clickEffect">
                                  <p:stCondLst>
                                    <p:cond delay="0"/>
                                  </p:stCondLst>
                                  <p:childTnLst>
                                    <p:set>
                                      <p:cBhvr>
                                        <p:cTn id="96" dur="1" fill="hold">
                                          <p:stCondLst>
                                            <p:cond delay="0"/>
                                          </p:stCondLst>
                                        </p:cTn>
                                        <p:tgtEl>
                                          <p:spTgt spid="236">
                                            <p:txEl>
                                              <p:pRg st="0" end="0"/>
                                            </p:txEl>
                                          </p:spTgt>
                                        </p:tgtEl>
                                        <p:attrNameLst>
                                          <p:attrName>style.visibility</p:attrName>
                                        </p:attrNameLst>
                                      </p:cBhvr>
                                      <p:to>
                                        <p:strVal val="visible"/>
                                      </p:to>
                                    </p:set>
                                    <p:anim calcmode="lin" valueType="num">
                                      <p:cBhvr additive="base">
                                        <p:cTn id="97" dur="500" fill="hold"/>
                                        <p:tgtEl>
                                          <p:spTgt spid="236">
                                            <p:txEl>
                                              <p:pRg st="0" end="0"/>
                                            </p:txEl>
                                          </p:spTgt>
                                        </p:tgtEl>
                                        <p:attrNameLst>
                                          <p:attrName>ppt_x</p:attrName>
                                        </p:attrNameLst>
                                      </p:cBhvr>
                                      <p:tavLst>
                                        <p:tav tm="0">
                                          <p:val>
                                            <p:strVal val="0-#ppt_w/2"/>
                                          </p:val>
                                        </p:tav>
                                        <p:tav tm="100000">
                                          <p:val>
                                            <p:strVal val="#ppt_x"/>
                                          </p:val>
                                        </p:tav>
                                      </p:tavLst>
                                    </p:anim>
                                    <p:anim calcmode="lin" valueType="num">
                                      <p:cBhvr additive="base">
                                        <p:cTn id="98" dur="500" fill="hold"/>
                                        <p:tgtEl>
                                          <p:spTgt spid="236">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build="allAtOnce"/>
      <p:bldP spid="296" grpId="0" animBg="1"/>
      <p:bldP spid="296" grpId="1"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AutoShape 6" descr="Image result for evolution"/>
          <p:cNvSpPr>
            <a:spLocks noChangeAspect="1" noChangeArrowheads="1"/>
          </p:cNvSpPr>
          <p:nvPr/>
        </p:nvSpPr>
        <p:spPr bwMode="auto">
          <a:xfrm>
            <a:off x="155575"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CA" dirty="0"/>
          </a:p>
        </p:txBody>
      </p:sp>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pic>
        <p:nvPicPr>
          <p:cNvPr id="4098" name="Picture 2" descr="Image result for Any sufficiently advanced indistinguishable from magic"/>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155574" y="1346786"/>
            <a:ext cx="8912225" cy="501312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873329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additive="base">
                                        <p:cTn id="7" dur="500" fill="hold"/>
                                        <p:tgtEl>
                                          <p:spTgt spid="25"/>
                                        </p:tgtEl>
                                        <p:attrNameLst>
                                          <p:attrName>ppt_x</p:attrName>
                                        </p:attrNameLst>
                                      </p:cBhvr>
                                      <p:tavLst>
                                        <p:tav tm="0">
                                          <p:val>
                                            <p:strVal val="0-#ppt_w/2"/>
                                          </p:val>
                                        </p:tav>
                                        <p:tav tm="100000">
                                          <p:val>
                                            <p:strVal val="#ppt_x"/>
                                          </p:val>
                                        </p:tav>
                                      </p:tavLst>
                                    </p:anim>
                                    <p:anim calcmode="lin" valueType="num">
                                      <p:cBhvr additive="base">
                                        <p:cTn id="8" dur="500" fill="hold"/>
                                        <p:tgtEl>
                                          <p:spTgt spid="25"/>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098"/>
                                        </p:tgtEl>
                                        <p:attrNameLst>
                                          <p:attrName>style.visibility</p:attrName>
                                        </p:attrNameLst>
                                      </p:cBhvr>
                                      <p:to>
                                        <p:strVal val="visible"/>
                                      </p:to>
                                    </p:set>
                                    <p:anim calcmode="lin" valueType="num">
                                      <p:cBhvr additive="base">
                                        <p:cTn id="11" dur="500" fill="hold"/>
                                        <p:tgtEl>
                                          <p:spTgt spid="4098"/>
                                        </p:tgtEl>
                                        <p:attrNameLst>
                                          <p:attrName>ppt_x</p:attrName>
                                        </p:attrNameLst>
                                      </p:cBhvr>
                                      <p:tavLst>
                                        <p:tav tm="0">
                                          <p:val>
                                            <p:strVal val="0-#ppt_w/2"/>
                                          </p:val>
                                        </p:tav>
                                        <p:tav tm="100000">
                                          <p:val>
                                            <p:strVal val="#ppt_x"/>
                                          </p:val>
                                        </p:tav>
                                      </p:tavLst>
                                    </p:anim>
                                    <p:anim calcmode="lin" valueType="num">
                                      <p:cBhvr additive="base">
                                        <p:cTn id="12" dur="500" fill="hold"/>
                                        <p:tgtEl>
                                          <p:spTgt spid="409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3" name="Oval 22"/>
              <p:cNvSpPr/>
              <p:nvPr/>
            </p:nvSpPr>
            <p:spPr>
              <a:xfrm>
                <a:off x="2856610"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p:grpSp>
        <p:nvGrpSpPr>
          <p:cNvPr id="42" name="Group 41"/>
          <p:cNvGrpSpPr/>
          <p:nvPr/>
        </p:nvGrpSpPr>
        <p:grpSpPr>
          <a:xfrm>
            <a:off x="3105291" y="4876800"/>
            <a:ext cx="6267309" cy="544661"/>
            <a:chOff x="3105291" y="4876800"/>
            <a:chExt cx="5962509" cy="544661"/>
          </a:xfrm>
        </p:grpSpPr>
        <p:cxnSp>
          <p:nvCxnSpPr>
            <p:cNvPr id="43" name="Straight Connector 42"/>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6" name="TextBox 45"/>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4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4"/>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7" name="Rectangle 46"/>
                <p:cNvSpPr/>
                <p:nvPr/>
              </p:nvSpPr>
              <p:spPr>
                <a:xfrm>
                  <a:off x="4892702" y="4898241"/>
                  <a:ext cx="4175098"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Supervisor's answer for</a:t>
                  </a:r>
                  <a:r>
                    <a:rPr lang="en-US" altLang="en-US" b="1" i="1" dirty="0">
                      <a:solidFill>
                        <a:srgbClr val="FF00FF"/>
                      </a:solidFill>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7" name="Rectangle 46"/>
                <p:cNvSpPr>
                  <a:spLocks noRot="1" noChangeAspect="1" noMove="1" noResize="1" noEditPoints="1" noAdjustHandles="1" noChangeArrowheads="1" noChangeShapeType="1" noTextEdit="1"/>
                </p:cNvSpPr>
                <p:nvPr/>
              </p:nvSpPr>
              <p:spPr>
                <a:xfrm>
                  <a:off x="4892702" y="4898241"/>
                  <a:ext cx="4175098" cy="523220"/>
                </a:xfrm>
                <a:prstGeom prst="rect">
                  <a:avLst/>
                </a:prstGeom>
                <a:blipFill>
                  <a:blip r:embed="rId5"/>
                  <a:stretch>
                    <a:fillRect l="-2917" t="-12941" b="-32941"/>
                  </a:stretch>
                </a:blipFill>
              </p:spPr>
              <p:txBody>
                <a:bodyPr/>
                <a:lstStyle/>
                <a:p>
                  <a:r>
                    <a:rPr lang="en-CA">
                      <a:noFill/>
                    </a:rPr>
                    <a:t> </a:t>
                  </a:r>
                </a:p>
              </p:txBody>
            </p:sp>
          </mc:Fallback>
        </mc:AlternateContent>
      </p:grpSp>
      <p:grpSp>
        <p:nvGrpSpPr>
          <p:cNvPr id="48" name="Group 47"/>
          <p:cNvGrpSpPr/>
          <p:nvPr/>
        </p:nvGrpSpPr>
        <p:grpSpPr>
          <a:xfrm>
            <a:off x="2596978" y="5155784"/>
            <a:ext cx="5755488" cy="1692036"/>
            <a:chOff x="2596978" y="5155784"/>
            <a:chExt cx="5755488" cy="1692036"/>
          </a:xfrm>
        </p:grpSpPr>
        <mc:AlternateContent xmlns:mc="http://schemas.openxmlformats.org/markup-compatibility/2006" xmlns:a14="http://schemas.microsoft.com/office/drawing/2010/main">
          <mc:Choice Requires="a14">
            <p:sp>
              <p:nvSpPr>
                <p:cNvPr id="49"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49"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6"/>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4" name="Rectangle 63"/>
            <p:cNvSpPr/>
            <p:nvPr/>
          </p:nvSpPr>
          <p:spPr>
            <a:xfrm>
              <a:off x="4939352" y="6324600"/>
              <a:ext cx="3413114" cy="523220"/>
            </a:xfrm>
            <a:prstGeom prst="rect">
              <a:avLst/>
            </a:prstGeom>
          </p:spPr>
          <p:txBody>
            <a:bodyPr wrap="none">
              <a:spAutoFit/>
            </a:bodyPr>
            <a:lstStyle/>
            <a:p>
              <a:r>
                <a:rPr lang="en-CA" dirty="0">
                  <a:cs typeface="Times New Roman" panose="02020603050405020304" pitchFamily="18" charset="0"/>
                  <a:sym typeface="Symbol" panose="05050102010706020507" pitchFamily="18" charset="2"/>
                </a:rPr>
                <a:t>The </a:t>
              </a:r>
              <a:r>
                <a:rPr lang="en-CA" i="1" dirty="0" err="1">
                  <a:solidFill>
                    <a:srgbClr val="FF00FF"/>
                  </a:solidFill>
                  <a:cs typeface="Times New Roman" panose="02020603050405020304" pitchFamily="18" charset="0"/>
                  <a:sym typeface="Symbol" panose="05050102010706020507" pitchFamily="18" charset="2"/>
                </a:rPr>
                <a:t>d</a:t>
              </a:r>
              <a:r>
                <a:rPr lang="en-CA" i="1" baseline="30000" dirty="0" err="1">
                  <a:solidFill>
                    <a:srgbClr val="FF00FF"/>
                  </a:solidFill>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endParaRPr lang="en-CA" dirty="0"/>
            </a:p>
          </p:txBody>
        </p:sp>
        <p:cxnSp>
          <p:nvCxnSpPr>
            <p:cNvPr id="65" name="Straight Connector 64"/>
            <p:cNvCxnSpPr/>
            <p:nvPr/>
          </p:nvCxnSpPr>
          <p:spPr bwMode="auto">
            <a:xfrm flipV="1">
              <a:off x="3039330" y="5155784"/>
              <a:ext cx="2990" cy="1245016"/>
            </a:xfrm>
            <a:prstGeom prst="line">
              <a:avLst/>
            </a:prstGeom>
            <a:noFill/>
            <a:ln w="12700" cap="sq" cmpd="sng" algn="ctr">
              <a:solidFill>
                <a:srgbClr val="FF00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14352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1435201"/>
              </a:xfrm>
              <a:prstGeom prst="rect">
                <a:avLst/>
              </a:prstGeom>
              <a:blipFill>
                <a:blip r:embed="rId7"/>
                <a:stretch>
                  <a:fillRect t="-4237" b="-720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67" name="Group 66"/>
          <p:cNvGrpSpPr/>
          <p:nvPr/>
        </p:nvGrpSpPr>
        <p:grpSpPr>
          <a:xfrm>
            <a:off x="3076792" y="5344180"/>
            <a:ext cx="5917541" cy="523220"/>
            <a:chOff x="3076792" y="5344180"/>
            <a:chExt cx="5917541" cy="523220"/>
          </a:xfrm>
        </p:grpSpPr>
        <p:cxnSp>
          <p:nvCxnSpPr>
            <p:cNvPr id="68" name="Straight Connector 67"/>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69" name="TextBox 68"/>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69" name="TextBox 68"/>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8"/>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70" name="Rectangle 69"/>
                <p:cNvSpPr/>
                <p:nvPr/>
              </p:nvSpPr>
              <p:spPr>
                <a:xfrm>
                  <a:off x="5178480" y="5344180"/>
                  <a:ext cx="3815853"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Machine's answer for</a:t>
                  </a:r>
                  <a:r>
                    <a:rPr lang="en-US" altLang="en-US" b="1" i="1" dirty="0">
                      <a:solidFill>
                        <a:srgbClr val="FF00FF"/>
                      </a:solidFill>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70" name="Rectangle 69"/>
                <p:cNvSpPr>
                  <a:spLocks noRot="1" noChangeAspect="1" noMove="1" noResize="1" noEditPoints="1" noAdjustHandles="1" noChangeArrowheads="1" noChangeShapeType="1" noTextEdit="1"/>
                </p:cNvSpPr>
                <p:nvPr/>
              </p:nvSpPr>
              <p:spPr>
                <a:xfrm>
                  <a:off x="5178480" y="5344180"/>
                  <a:ext cx="3815853" cy="523220"/>
                </a:xfrm>
                <a:prstGeom prst="rect">
                  <a:avLst/>
                </a:prstGeom>
                <a:blipFill>
                  <a:blip r:embed="rId9"/>
                  <a:stretch>
                    <a:fillRect l="-3195" t="-12791" r="-2556" b="-31395"/>
                  </a:stretch>
                </a:blipFill>
              </p:spPr>
              <p:txBody>
                <a:bodyPr/>
                <a:lstStyle/>
                <a:p>
                  <a:r>
                    <a:rPr lang="en-CA">
                      <a:noFill/>
                    </a:rPr>
                    <a:t> </a:t>
                  </a:r>
                </a:p>
              </p:txBody>
            </p:sp>
          </mc:Fallback>
        </mc:AlternateContent>
      </p:grpSp>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45" name="TextBox 44">
                <a:extLst>
                  <a:ext uri="{FF2B5EF4-FFF2-40B4-BE49-F238E27FC236}">
                    <a16:creationId xmlns:a16="http://schemas.microsoft.com/office/drawing/2014/main" id="{CBA949C1-11EB-4E0E-9E15-E6296DDC9AAD}"/>
                  </a:ext>
                </a:extLst>
              </p:cNvPr>
              <p:cNvSpPr txBox="1"/>
              <p:nvPr/>
            </p:nvSpPr>
            <p:spPr>
              <a:xfrm>
                <a:off x="1218625" y="2024045"/>
                <a:ext cx="4384214" cy="215443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r>
                  <a:rPr lang="en-US" altLang="en-US" dirty="0">
                    <a:cs typeface="Times New Roman" panose="02020603050405020304" pitchFamily="18" charset="0"/>
                    <a:sym typeface="Symbol" panose="05050102010706020507" pitchFamily="18" charset="2"/>
                  </a:rPr>
                  <a:t>fraction data set </a:t>
                </a:r>
                <a:br>
                  <a:rPr lang="en-US" altLang="en-US" dirty="0">
                    <a:cs typeface="Times New Roman" panose="02020603050405020304" pitchFamily="18" charset="0"/>
                    <a:sym typeface="Symbol" panose="05050102010706020507" pitchFamily="18" charset="2"/>
                  </a:rPr>
                </a:br>
                <a:r>
                  <a:rPr lang="en-US" altLang="en-US" dirty="0">
                    <a:cs typeface="Times New Roman" panose="02020603050405020304" pitchFamily="18" charset="0"/>
                    <a:sym typeface="Symbol" panose="05050102010706020507" pitchFamily="18" charset="2"/>
                  </a:rPr>
                  <a:t>             for which the machine</a:t>
                </a:r>
              </a:p>
              <a:p>
                <a:r>
                  <a:rPr lang="en-US" altLang="en-US" dirty="0">
                    <a:cs typeface="Times New Roman" panose="02020603050405020304" pitchFamily="18" charset="0"/>
                    <a:sym typeface="Symbol" panose="05050102010706020507" pitchFamily="18" charset="2"/>
                  </a:rPr>
                  <a:t>             got the correct answer</a:t>
                </a:r>
              </a:p>
              <a:p>
                <a:r>
                  <a:rPr lang="en-US" altLang="en-US" dirty="0">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a14:m>
                <a:r>
                  <a:rPr lang="en-CA" sz="2000" dirty="0">
                    <a:solidFill>
                      <a:srgbClr val="FFC000"/>
                    </a:solidFill>
                  </a:rPr>
                  <a:t> </a:t>
                </a:r>
                <a:r>
                  <a:rPr lang="en-CA" sz="2000" dirty="0"/>
                  <a:t>=</a:t>
                </a:r>
                <a:r>
                  <a:rPr lang="en-CA" sz="2000" dirty="0">
                    <a:solidFill>
                      <a:srgbClr val="FFC000"/>
                    </a:solidFill>
                  </a:rPr>
                  <a:t> </a:t>
                </a:r>
                <a14:m>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a14:m>
                <a:endParaRPr lang="en-CA" sz="2000" dirty="0"/>
              </a:p>
              <a:p>
                <a:endParaRPr lang="en-US" altLang="en-US" dirty="0">
                  <a:cs typeface="Times New Roman" panose="02020603050405020304" pitchFamily="18" charset="0"/>
                  <a:sym typeface="Symbol" panose="05050102010706020507" pitchFamily="18" charset="2"/>
                </a:endParaRPr>
              </a:p>
            </p:txBody>
          </p:sp>
        </mc:Choice>
        <mc:Fallback xmlns="">
          <p:sp>
            <p:nvSpPr>
              <p:cNvPr id="45" name="TextBox 44">
                <a:extLst>
                  <a:ext uri="{FF2B5EF4-FFF2-40B4-BE49-F238E27FC236}">
                    <a16:creationId xmlns:a16="http://schemas.microsoft.com/office/drawing/2014/main" id="{CBA949C1-11EB-4E0E-9E15-E6296DDC9AAD}"/>
                  </a:ext>
                </a:extLst>
              </p:cNvPr>
              <p:cNvSpPr txBox="1">
                <a:spLocks noRot="1" noChangeAspect="1" noMove="1" noResize="1" noEditPoints="1" noAdjustHandles="1" noChangeArrowheads="1" noChangeShapeType="1" noTextEdit="1"/>
              </p:cNvSpPr>
              <p:nvPr/>
            </p:nvSpPr>
            <p:spPr>
              <a:xfrm>
                <a:off x="1218625" y="2024045"/>
                <a:ext cx="4384214" cy="2154436"/>
              </a:xfrm>
              <a:prstGeom prst="rect">
                <a:avLst/>
              </a:prstGeom>
              <a:blipFill>
                <a:blip r:embed="rId10"/>
                <a:stretch>
                  <a:fillRect l="-5007" t="-5099" r="-3199"/>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53" name="TextBox 52">
                <a:extLst>
                  <a:ext uri="{FF2B5EF4-FFF2-40B4-BE49-F238E27FC236}">
                    <a16:creationId xmlns:a16="http://schemas.microsoft.com/office/drawing/2014/main" id="{CB8A9EA4-D6E3-431C-98D5-BC17AFA3C44D}"/>
                  </a:ext>
                </a:extLst>
              </p:cNvPr>
              <p:cNvSpPr txBox="1"/>
              <p:nvPr/>
            </p:nvSpPr>
            <p:spPr>
              <a:xfrm>
                <a:off x="912128" y="3826454"/>
                <a:ext cx="6477000" cy="861774"/>
              </a:xfrm>
              <a:prstGeom prst="rect">
                <a:avLst/>
              </a:prstGeom>
              <a:noFill/>
            </p:spPr>
            <p:txBody>
              <a:bodyPr wrap="square" lIns="0" tIns="0" rIns="0" bIns="0" rtlCol="0">
                <a:spAutoFit/>
              </a:bodyPr>
              <a:lstStyle/>
              <a:p>
                <a:pPr algn="ctr"/>
                <a:r>
                  <a:rPr lang="en-US" altLang="en-US" dirty="0">
                    <a:cs typeface="Times New Roman" panose="02020603050405020304" pitchFamily="18" charset="0"/>
                    <a:sym typeface="Symbol" panose="05050102010706020507" pitchFamily="18" charset="2"/>
                  </a:rPr>
                  <a:t>But this </a:t>
                </a:r>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cs typeface="Times New Roman" panose="02020603050405020304" pitchFamily="18" charset="0"/>
                    <a:sym typeface="Symbol" panose="05050102010706020507" pitchFamily="18" charset="2"/>
                  </a:rPr>
                  <a:t>is not smooth/differentiable </a:t>
                </a:r>
                <a:r>
                  <a:rPr lang="en-US" altLang="en-US" dirty="0">
                    <a:solidFill>
                      <a:schemeClr val="tx1"/>
                    </a:solidFill>
                    <a:cs typeface="Times New Roman" panose="02020603050405020304" pitchFamily="18" charset="0"/>
                    <a:sym typeface="Symbol" panose="05050102010706020507" pitchFamily="18" charset="2"/>
                  </a:rPr>
                  <a:t>with respect to </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dirty="0">
                    <a:solidFill>
                      <a:schemeClr val="tx1"/>
                    </a:solidFill>
                    <a:cs typeface="Times New Roman" panose="02020603050405020304" pitchFamily="18" charset="0"/>
                    <a:sym typeface="Symbol" panose="05050102010706020507" pitchFamily="18" charset="2"/>
                  </a:rPr>
                  <a:t>.  </a:t>
                </a:r>
                <a:endParaRPr lang="en-US" altLang="en-US" dirty="0">
                  <a:cs typeface="Times New Roman" panose="02020603050405020304" pitchFamily="18" charset="0"/>
                  <a:sym typeface="Symbol" panose="05050102010706020507" pitchFamily="18" charset="2"/>
                </a:endParaRPr>
              </a:p>
            </p:txBody>
          </p:sp>
        </mc:Choice>
        <mc:Fallback xmlns="">
          <p:sp>
            <p:nvSpPr>
              <p:cNvPr id="53" name="TextBox 52">
                <a:extLst>
                  <a:ext uri="{FF2B5EF4-FFF2-40B4-BE49-F238E27FC236}">
                    <a16:creationId xmlns:a16="http://schemas.microsoft.com/office/drawing/2014/main" id="{CB8A9EA4-D6E3-431C-98D5-BC17AFA3C44D}"/>
                  </a:ext>
                </a:extLst>
              </p:cNvPr>
              <p:cNvSpPr txBox="1">
                <a:spLocks noRot="1" noChangeAspect="1" noMove="1" noResize="1" noEditPoints="1" noAdjustHandles="1" noChangeArrowheads="1" noChangeShapeType="1" noTextEdit="1"/>
              </p:cNvSpPr>
              <p:nvPr/>
            </p:nvSpPr>
            <p:spPr>
              <a:xfrm>
                <a:off x="912128" y="3826454"/>
                <a:ext cx="6477000" cy="861774"/>
              </a:xfrm>
              <a:prstGeom prst="rect">
                <a:avLst/>
              </a:prstGeom>
              <a:blipFill>
                <a:blip r:embed="rId11"/>
                <a:stretch>
                  <a:fillRect t="-12766" r="-753" b="-24113"/>
                </a:stretch>
              </a:blipFill>
            </p:spPr>
            <p:txBody>
              <a:bodyPr/>
              <a:lstStyle/>
              <a:p>
                <a:r>
                  <a:rPr lang="en-US">
                    <a:noFill/>
                  </a:rPr>
                  <a:t> </a:t>
                </a:r>
              </a:p>
            </p:txBody>
          </p:sp>
        </mc:Fallback>
      </mc:AlternateContent>
    </p:spTree>
    <p:extLst>
      <p:ext uri="{BB962C8B-B14F-4D97-AF65-F5344CB8AC3E}">
        <p14:creationId xmlns:p14="http://schemas.microsoft.com/office/powerpoint/2010/main" val="2120933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ppt_x"/>
                                          </p:val>
                                        </p:tav>
                                        <p:tav tm="100000">
                                          <p:val>
                                            <p:strVal val="#ppt_x"/>
                                          </p:val>
                                        </p:tav>
                                      </p:tavLst>
                                    </p:anim>
                                    <p:anim calcmode="lin" valueType="num">
                                      <p:cBhvr additive="base">
                                        <p:cTn id="8" dur="500" fill="hold"/>
                                        <p:tgtEl>
                                          <p:spTgt spid="31"/>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nodeType="clickEffect">
                                  <p:stCondLst>
                                    <p:cond delay="0"/>
                                  </p:stCondLst>
                                  <p:childTnLst>
                                    <p:set>
                                      <p:cBhvr>
                                        <p:cTn id="12" dur="1" fill="hold">
                                          <p:stCondLst>
                                            <p:cond delay="0"/>
                                          </p:stCondLst>
                                        </p:cTn>
                                        <p:tgtEl>
                                          <p:spTgt spid="66">
                                            <p:txEl>
                                              <p:pRg st="0" end="0"/>
                                            </p:txEl>
                                          </p:spTgt>
                                        </p:tgtEl>
                                        <p:attrNameLst>
                                          <p:attrName>style.visibility</p:attrName>
                                        </p:attrNameLst>
                                      </p:cBhvr>
                                      <p:to>
                                        <p:strVal val="visible"/>
                                      </p:to>
                                    </p:set>
                                    <p:anim calcmode="lin" valueType="num">
                                      <p:cBhvr additive="base">
                                        <p:cTn id="13" dur="500" fill="hold"/>
                                        <p:tgtEl>
                                          <p:spTgt spid="66">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66">
                                            <p:txEl>
                                              <p:pRg st="0" end="0"/>
                                            </p:txEl>
                                          </p:spTgt>
                                        </p:tgtEl>
                                        <p:attrNameLst>
                                          <p:attrName>ppt_y</p:attrName>
                                        </p:attrNameLst>
                                      </p:cBhvr>
                                      <p:tavLst>
                                        <p:tav tm="0">
                                          <p:val>
                                            <p:strVal val="1+#ppt_h/2"/>
                                          </p:val>
                                        </p:tav>
                                        <p:tav tm="100000">
                                          <p:val>
                                            <p:strVal val="#ppt_y"/>
                                          </p:val>
                                        </p:tav>
                                      </p:tavLst>
                                    </p:anim>
                                  </p:childTnLst>
                                </p:cTn>
                              </p:par>
                              <p:par>
                                <p:cTn id="15" presetID="2" presetClass="entr" presetSubtype="4" fill="hold" nodeType="withEffect">
                                  <p:stCondLst>
                                    <p:cond delay="0"/>
                                  </p:stCondLst>
                                  <p:childTnLst>
                                    <p:set>
                                      <p:cBhvr>
                                        <p:cTn id="16" dur="1" fill="hold">
                                          <p:stCondLst>
                                            <p:cond delay="0"/>
                                          </p:stCondLst>
                                        </p:cTn>
                                        <p:tgtEl>
                                          <p:spTgt spid="66">
                                            <p:txEl>
                                              <p:pRg st="1" end="1"/>
                                            </p:txEl>
                                          </p:spTgt>
                                        </p:tgtEl>
                                        <p:attrNameLst>
                                          <p:attrName>style.visibility</p:attrName>
                                        </p:attrNameLst>
                                      </p:cBhvr>
                                      <p:to>
                                        <p:strVal val="visible"/>
                                      </p:to>
                                    </p:set>
                                    <p:anim calcmode="lin" valueType="num">
                                      <p:cBhvr additive="base">
                                        <p:cTn id="17" dur="500" fill="hold"/>
                                        <p:tgtEl>
                                          <p:spTgt spid="66">
                                            <p:txEl>
                                              <p:pRg st="1" end="1"/>
                                            </p:txEl>
                                          </p:spTgt>
                                        </p:tgtEl>
                                        <p:attrNameLst>
                                          <p:attrName>ppt_x</p:attrName>
                                        </p:attrNameLst>
                                      </p:cBhvr>
                                      <p:tavLst>
                                        <p:tav tm="0">
                                          <p:val>
                                            <p:strVal val="#ppt_x"/>
                                          </p:val>
                                        </p:tav>
                                        <p:tav tm="100000">
                                          <p:val>
                                            <p:strVal val="#ppt_x"/>
                                          </p:val>
                                        </p:tav>
                                      </p:tavLst>
                                    </p:anim>
                                    <p:anim calcmode="lin" valueType="num">
                                      <p:cBhvr additive="base">
                                        <p:cTn id="18" dur="500" fill="hold"/>
                                        <p:tgtEl>
                                          <p:spTgt spid="66">
                                            <p:txEl>
                                              <p:pRg st="1" end="1"/>
                                            </p:txEl>
                                          </p:spTgt>
                                        </p:tgtEl>
                                        <p:attrNameLst>
                                          <p:attrName>ppt_y</p:attrName>
                                        </p:attrNameLst>
                                      </p:cBhvr>
                                      <p:tavLst>
                                        <p:tav tm="0">
                                          <p:val>
                                            <p:strVal val="1+#ppt_h/2"/>
                                          </p:val>
                                        </p:tav>
                                        <p:tav tm="100000">
                                          <p:val>
                                            <p:strVal val="#ppt_y"/>
                                          </p:val>
                                        </p:tav>
                                      </p:tavLst>
                                    </p:anim>
                                  </p:childTnLst>
                                </p:cTn>
                              </p:par>
                              <p:par>
                                <p:cTn id="19" presetID="2" presetClass="entr" presetSubtype="4" fill="hold" grpId="0" nodeType="withEffect">
                                  <p:stCondLst>
                                    <p:cond delay="0"/>
                                  </p:stCondLst>
                                  <p:childTnLst>
                                    <p:set>
                                      <p:cBhvr>
                                        <p:cTn id="20" dur="1" fill="hold">
                                          <p:stCondLst>
                                            <p:cond delay="0"/>
                                          </p:stCondLst>
                                        </p:cTn>
                                        <p:tgtEl>
                                          <p:spTgt spid="41"/>
                                        </p:tgtEl>
                                        <p:attrNameLst>
                                          <p:attrName>style.visibility</p:attrName>
                                        </p:attrNameLst>
                                      </p:cBhvr>
                                      <p:to>
                                        <p:strVal val="visible"/>
                                      </p:to>
                                    </p:set>
                                    <p:anim calcmode="lin" valueType="num">
                                      <p:cBhvr additive="base">
                                        <p:cTn id="21" dur="500" fill="hold"/>
                                        <p:tgtEl>
                                          <p:spTgt spid="41"/>
                                        </p:tgtEl>
                                        <p:attrNameLst>
                                          <p:attrName>ppt_x</p:attrName>
                                        </p:attrNameLst>
                                      </p:cBhvr>
                                      <p:tavLst>
                                        <p:tav tm="0">
                                          <p:val>
                                            <p:strVal val="#ppt_x"/>
                                          </p:val>
                                        </p:tav>
                                        <p:tav tm="100000">
                                          <p:val>
                                            <p:strVal val="#ppt_x"/>
                                          </p:val>
                                        </p:tav>
                                      </p:tavLst>
                                    </p:anim>
                                    <p:anim calcmode="lin" valueType="num">
                                      <p:cBhvr additive="base">
                                        <p:cTn id="22" dur="500" fill="hold"/>
                                        <p:tgtEl>
                                          <p:spTgt spid="41"/>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1049636"/>
                                        </p:tgtEl>
                                        <p:attrNameLst>
                                          <p:attrName>style.visibility</p:attrName>
                                        </p:attrNameLst>
                                      </p:cBhvr>
                                      <p:to>
                                        <p:strVal val="visible"/>
                                      </p:to>
                                    </p:set>
                                    <p:anim calcmode="lin" valueType="num">
                                      <p:cBhvr additive="base">
                                        <p:cTn id="25" dur="500" fill="hold"/>
                                        <p:tgtEl>
                                          <p:spTgt spid="1049636"/>
                                        </p:tgtEl>
                                        <p:attrNameLst>
                                          <p:attrName>ppt_x</p:attrName>
                                        </p:attrNameLst>
                                      </p:cBhvr>
                                      <p:tavLst>
                                        <p:tav tm="0">
                                          <p:val>
                                            <p:strVal val="#ppt_x"/>
                                          </p:val>
                                        </p:tav>
                                        <p:tav tm="100000">
                                          <p:val>
                                            <p:strVal val="#ppt_x"/>
                                          </p:val>
                                        </p:tav>
                                      </p:tavLst>
                                    </p:anim>
                                    <p:anim calcmode="lin" valueType="num">
                                      <p:cBhvr additive="base">
                                        <p:cTn id="26" dur="500" fill="hold"/>
                                        <p:tgtEl>
                                          <p:spTgt spid="1049636"/>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66">
                                            <p:txEl>
                                              <p:pRg st="2" end="2"/>
                                            </p:txEl>
                                          </p:spTgt>
                                        </p:tgtEl>
                                        <p:attrNameLst>
                                          <p:attrName>style.visibility</p:attrName>
                                        </p:attrNameLst>
                                      </p:cBhvr>
                                      <p:to>
                                        <p:strVal val="visible"/>
                                      </p:to>
                                    </p:set>
                                    <p:anim calcmode="lin" valueType="num">
                                      <p:cBhvr additive="base">
                                        <p:cTn id="31" dur="500" fill="hold"/>
                                        <p:tgtEl>
                                          <p:spTgt spid="66">
                                            <p:txEl>
                                              <p:pRg st="2" end="2"/>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6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48"/>
                                        </p:tgtEl>
                                        <p:attrNameLst>
                                          <p:attrName>style.visibility</p:attrName>
                                        </p:attrNameLst>
                                      </p:cBhvr>
                                      <p:to>
                                        <p:strVal val="visible"/>
                                      </p:to>
                                    </p:set>
                                    <p:anim calcmode="lin" valueType="num">
                                      <p:cBhvr additive="base">
                                        <p:cTn id="37" dur="500" fill="hold"/>
                                        <p:tgtEl>
                                          <p:spTgt spid="48"/>
                                        </p:tgtEl>
                                        <p:attrNameLst>
                                          <p:attrName>ppt_x</p:attrName>
                                        </p:attrNameLst>
                                      </p:cBhvr>
                                      <p:tavLst>
                                        <p:tav tm="0">
                                          <p:val>
                                            <p:strVal val="0-#ppt_w/2"/>
                                          </p:val>
                                        </p:tav>
                                        <p:tav tm="100000">
                                          <p:val>
                                            <p:strVal val="#ppt_x"/>
                                          </p:val>
                                        </p:tav>
                                      </p:tavLst>
                                    </p:anim>
                                    <p:anim calcmode="lin" valueType="num">
                                      <p:cBhvr additive="base">
                                        <p:cTn id="38" dur="500" fill="hold"/>
                                        <p:tgtEl>
                                          <p:spTgt spid="4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42"/>
                                        </p:tgtEl>
                                        <p:attrNameLst>
                                          <p:attrName>style.visibility</p:attrName>
                                        </p:attrNameLst>
                                      </p:cBhvr>
                                      <p:to>
                                        <p:strVal val="visible"/>
                                      </p:to>
                                    </p:set>
                                    <p:anim calcmode="lin" valueType="num">
                                      <p:cBhvr additive="base">
                                        <p:cTn id="43" dur="500" fill="hold"/>
                                        <p:tgtEl>
                                          <p:spTgt spid="42"/>
                                        </p:tgtEl>
                                        <p:attrNameLst>
                                          <p:attrName>ppt_x</p:attrName>
                                        </p:attrNameLst>
                                      </p:cBhvr>
                                      <p:tavLst>
                                        <p:tav tm="0">
                                          <p:val>
                                            <p:strVal val="0-#ppt_w/2"/>
                                          </p:val>
                                        </p:tav>
                                        <p:tav tm="100000">
                                          <p:val>
                                            <p:strVal val="#ppt_x"/>
                                          </p:val>
                                        </p:tav>
                                      </p:tavLst>
                                    </p:anim>
                                    <p:anim calcmode="lin" valueType="num">
                                      <p:cBhvr additive="base">
                                        <p:cTn id="44" dur="500" fill="hold"/>
                                        <p:tgtEl>
                                          <p:spTgt spid="42"/>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7"/>
                                        </p:tgtEl>
                                        <p:attrNameLst>
                                          <p:attrName>style.visibility</p:attrName>
                                        </p:attrNameLst>
                                      </p:cBhvr>
                                      <p:to>
                                        <p:strVal val="visible"/>
                                      </p:to>
                                    </p:set>
                                    <p:anim calcmode="lin" valueType="num">
                                      <p:cBhvr additive="base">
                                        <p:cTn id="49" dur="500" fill="hold"/>
                                        <p:tgtEl>
                                          <p:spTgt spid="67"/>
                                        </p:tgtEl>
                                        <p:attrNameLst>
                                          <p:attrName>ppt_x</p:attrName>
                                        </p:attrNameLst>
                                      </p:cBhvr>
                                      <p:tavLst>
                                        <p:tav tm="0">
                                          <p:val>
                                            <p:strVal val="0-#ppt_w/2"/>
                                          </p:val>
                                        </p:tav>
                                        <p:tav tm="100000">
                                          <p:val>
                                            <p:strVal val="#ppt_x"/>
                                          </p:val>
                                        </p:tav>
                                      </p:tavLst>
                                    </p:anim>
                                    <p:anim calcmode="lin" valueType="num">
                                      <p:cBhvr additive="base">
                                        <p:cTn id="50" dur="500" fill="hold"/>
                                        <p:tgtEl>
                                          <p:spTgt spid="67"/>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71"/>
                                        </p:tgtEl>
                                        <p:attrNameLst>
                                          <p:attrName>style.visibility</p:attrName>
                                        </p:attrNameLst>
                                      </p:cBhvr>
                                      <p:to>
                                        <p:strVal val="visible"/>
                                      </p:to>
                                    </p:set>
                                    <p:anim calcmode="lin" valueType="num">
                                      <p:cBhvr additive="base">
                                        <p:cTn id="53" dur="500" fill="hold"/>
                                        <p:tgtEl>
                                          <p:spTgt spid="71"/>
                                        </p:tgtEl>
                                        <p:attrNameLst>
                                          <p:attrName>ppt_x</p:attrName>
                                        </p:attrNameLst>
                                      </p:cBhvr>
                                      <p:tavLst>
                                        <p:tav tm="0">
                                          <p:val>
                                            <p:strVal val="0-#ppt_w/2"/>
                                          </p:val>
                                        </p:tav>
                                        <p:tav tm="100000">
                                          <p:val>
                                            <p:strVal val="#ppt_x"/>
                                          </p:val>
                                        </p:tav>
                                      </p:tavLst>
                                    </p:anim>
                                    <p:anim calcmode="lin" valueType="num">
                                      <p:cBhvr additive="base">
                                        <p:cTn id="54" dur="500" fill="hold"/>
                                        <p:tgtEl>
                                          <p:spTgt spid="71"/>
                                        </p:tgtEl>
                                        <p:attrNameLst>
                                          <p:attrName>ppt_y</p:attrName>
                                        </p:attrNameLst>
                                      </p:cBhvr>
                                      <p:tavLst>
                                        <p:tav tm="0">
                                          <p:val>
                                            <p:strVal val="#ppt_y"/>
                                          </p:val>
                                        </p:tav>
                                        <p:tav tm="100000">
                                          <p:val>
                                            <p:strVal val="#ppt_y"/>
                                          </p:val>
                                        </p:tav>
                                      </p:tavLst>
                                    </p:anim>
                                  </p:childTnLst>
                                </p:cTn>
                              </p:par>
                            </p:childTnLst>
                          </p:cTn>
                        </p:par>
                      </p:childTnLst>
                    </p:cTn>
                  </p:par>
                  <p:par>
                    <p:cTn id="55" fill="hold">
                      <p:stCondLst>
                        <p:cond delay="indefinite"/>
                      </p:stCondLst>
                      <p:childTnLst>
                        <p:par>
                          <p:cTn id="56" fill="hold">
                            <p:stCondLst>
                              <p:cond delay="0"/>
                            </p:stCondLst>
                            <p:childTnLst>
                              <p:par>
                                <p:cTn id="57" presetID="2" presetClass="entr" presetSubtype="8" fill="hold" grpId="0" nodeType="clickEffect">
                                  <p:stCondLst>
                                    <p:cond delay="0"/>
                                  </p:stCondLst>
                                  <p:childTnLst>
                                    <p:set>
                                      <p:cBhvr>
                                        <p:cTn id="58" dur="1" fill="hold">
                                          <p:stCondLst>
                                            <p:cond delay="0"/>
                                          </p:stCondLst>
                                        </p:cTn>
                                        <p:tgtEl>
                                          <p:spTgt spid="45"/>
                                        </p:tgtEl>
                                        <p:attrNameLst>
                                          <p:attrName>style.visibility</p:attrName>
                                        </p:attrNameLst>
                                      </p:cBhvr>
                                      <p:to>
                                        <p:strVal val="visible"/>
                                      </p:to>
                                    </p:set>
                                    <p:anim calcmode="lin" valueType="num">
                                      <p:cBhvr additive="base">
                                        <p:cTn id="59" dur="500" fill="hold"/>
                                        <p:tgtEl>
                                          <p:spTgt spid="45"/>
                                        </p:tgtEl>
                                        <p:attrNameLst>
                                          <p:attrName>ppt_x</p:attrName>
                                        </p:attrNameLst>
                                      </p:cBhvr>
                                      <p:tavLst>
                                        <p:tav tm="0">
                                          <p:val>
                                            <p:strVal val="0-#ppt_w/2"/>
                                          </p:val>
                                        </p:tav>
                                        <p:tav tm="100000">
                                          <p:val>
                                            <p:strVal val="#ppt_x"/>
                                          </p:val>
                                        </p:tav>
                                      </p:tavLst>
                                    </p:anim>
                                    <p:anim calcmode="lin" valueType="num">
                                      <p:cBhvr additive="base">
                                        <p:cTn id="60" dur="500" fill="hold"/>
                                        <p:tgtEl>
                                          <p:spTgt spid="45"/>
                                        </p:tgtEl>
                                        <p:attrNameLst>
                                          <p:attrName>ppt_y</p:attrName>
                                        </p:attrNameLst>
                                      </p:cBhvr>
                                      <p:tavLst>
                                        <p:tav tm="0">
                                          <p:val>
                                            <p:strVal val="#ppt_y"/>
                                          </p:val>
                                        </p:tav>
                                        <p:tav tm="100000">
                                          <p:val>
                                            <p:strVal val="#ppt_y"/>
                                          </p:val>
                                        </p:tav>
                                      </p:tavLst>
                                    </p:anim>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grpId="0" nodeType="clickEffect">
                                  <p:stCondLst>
                                    <p:cond delay="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500" fill="hold"/>
                                        <p:tgtEl>
                                          <p:spTgt spid="53"/>
                                        </p:tgtEl>
                                        <p:attrNameLst>
                                          <p:attrName>ppt_x</p:attrName>
                                        </p:attrNameLst>
                                      </p:cBhvr>
                                      <p:tavLst>
                                        <p:tav tm="0">
                                          <p:val>
                                            <p:strVal val="0-#ppt_w/2"/>
                                          </p:val>
                                        </p:tav>
                                        <p:tav tm="100000">
                                          <p:val>
                                            <p:strVal val="#ppt_x"/>
                                          </p:val>
                                        </p:tav>
                                      </p:tavLst>
                                    </p:anim>
                                    <p:anim calcmode="lin" valueType="num">
                                      <p:cBhvr additive="base">
                                        <p:cTn id="66" dur="500" fill="hold"/>
                                        <p:tgtEl>
                                          <p:spTgt spid="5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P spid="41" grpId="0"/>
      <p:bldP spid="71" grpId="0" animBg="1"/>
      <p:bldP spid="45" grpId="0"/>
      <p:bldP spid="53" grpId="0"/>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p:grpSp>
        <p:nvGrpSpPr>
          <p:cNvPr id="48" name="Group 47"/>
          <p:cNvGrpSpPr/>
          <p:nvPr/>
        </p:nvGrpSpPr>
        <p:grpSpPr>
          <a:xfrm>
            <a:off x="2596978" y="6324600"/>
            <a:ext cx="5755488" cy="523220"/>
            <a:chOff x="2596978" y="6324600"/>
            <a:chExt cx="5755488" cy="523220"/>
          </a:xfrm>
        </p:grpSpPr>
        <mc:AlternateContent xmlns:mc="http://schemas.openxmlformats.org/markup-compatibility/2006" xmlns:a14="http://schemas.microsoft.com/office/drawing/2010/main">
          <mc:Choice Requires="a14">
            <p:sp>
              <p:nvSpPr>
                <p:cNvPr id="49"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49"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4" name="Rectangle 63"/>
            <p:cNvSpPr/>
            <p:nvPr/>
          </p:nvSpPr>
          <p:spPr>
            <a:xfrm>
              <a:off x="4939352" y="6324600"/>
              <a:ext cx="3413114" cy="523220"/>
            </a:xfrm>
            <a:prstGeom prst="rect">
              <a:avLst/>
            </a:prstGeom>
          </p:spPr>
          <p:txBody>
            <a:bodyPr wrap="none">
              <a:spAutoFit/>
            </a:bodyPr>
            <a:lstStyle/>
            <a:p>
              <a:r>
                <a:rPr lang="en-CA" dirty="0">
                  <a:cs typeface="Times New Roman" panose="02020603050405020304" pitchFamily="18" charset="0"/>
                  <a:sym typeface="Symbol" panose="05050102010706020507" pitchFamily="18" charset="2"/>
                </a:rPr>
                <a:t>The </a:t>
              </a:r>
              <a:r>
                <a:rPr lang="en-CA" i="1" dirty="0" err="1">
                  <a:solidFill>
                    <a:srgbClr val="FF00FF"/>
                  </a:solidFill>
                  <a:cs typeface="Times New Roman" panose="02020603050405020304" pitchFamily="18" charset="0"/>
                  <a:sym typeface="Symbol" panose="05050102010706020507" pitchFamily="18" charset="2"/>
                </a:rPr>
                <a:t>d</a:t>
              </a:r>
              <a:r>
                <a:rPr lang="en-CA" i="1" baseline="30000" dirty="0" err="1">
                  <a:solidFill>
                    <a:srgbClr val="FF00FF"/>
                  </a:solidFill>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endParaRPr lang="en-CA" dirty="0"/>
            </a:p>
          </p:txBody>
        </p:sp>
      </p:grpSp>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14352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1435201"/>
              </a:xfrm>
              <a:prstGeom prst="rect">
                <a:avLst/>
              </a:prstGeom>
              <a:blipFill>
                <a:blip r:embed="rId6"/>
                <a:stretch>
                  <a:fillRect t="-4237" b="-720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58140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581400"/>
                <a:ext cx="2553199" cy="534634"/>
              </a:xfrm>
              <a:prstGeom prst="rect">
                <a:avLst/>
              </a:prstGeom>
              <a:blipFill>
                <a:blip r:embed="rId7"/>
                <a:stretch>
                  <a:fillRect/>
                </a:stretch>
              </a:blipFill>
            </p:spPr>
            <p:txBody>
              <a:bodyPr/>
              <a:lstStyle/>
              <a:p>
                <a:r>
                  <a:rPr lang="en-CA">
                    <a:noFill/>
                  </a:rPr>
                  <a:t> </a:t>
                </a:r>
              </a:p>
            </p:txBody>
          </p:sp>
        </mc:Fallback>
      </mc:AlternateContent>
      <p:sp>
        <p:nvSpPr>
          <p:cNvPr id="53" name="Text Box 33"/>
          <p:cNvSpPr txBox="1">
            <a:spLocks noChangeArrowheads="1"/>
          </p:cNvSpPr>
          <p:nvPr/>
        </p:nvSpPr>
        <p:spPr bwMode="auto">
          <a:xfrm>
            <a:off x="6172200" y="4899645"/>
            <a:ext cx="859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800" dirty="0">
              <a:latin typeface="Times New Roman" pitchFamily="18" charset="0"/>
            </a:endParaRPr>
          </a:p>
        </p:txBody>
      </p:sp>
      <p:sp>
        <p:nvSpPr>
          <p:cNvPr id="58" name="Oval 57"/>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Text Box 33"/>
          <p:cNvSpPr txBox="1">
            <a:spLocks noChangeArrowheads="1"/>
          </p:cNvSpPr>
          <p:nvPr/>
        </p:nvSpPr>
        <p:spPr bwMode="auto">
          <a:xfrm>
            <a:off x="6215068" y="4048780"/>
            <a:ext cx="25358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FF"/>
                </a:solidFill>
                <a:latin typeface="Times New Roman" pitchFamily="18" charset="0"/>
              </a:rPr>
              <a:t>9.4</a:t>
            </a:r>
            <a:r>
              <a:rPr lang="en-CA" altLang="en-US" sz="2800" dirty="0">
                <a:latin typeface="Times New Roman" pitchFamily="18" charset="0"/>
              </a:rPr>
              <a:t>-</a:t>
            </a:r>
            <a:r>
              <a:rPr lang="en-CA" altLang="en-US" sz="2800" dirty="0">
                <a:solidFill>
                  <a:srgbClr val="66FF33"/>
                </a:solidFill>
                <a:latin typeface="Times New Roman" pitchFamily="18" charset="0"/>
              </a:rPr>
              <a:t>7.1</a:t>
            </a:r>
            <a:r>
              <a:rPr lang="en-CA" altLang="en-US" sz="2800" dirty="0">
                <a:latin typeface="Times New Roman" pitchFamily="18" charset="0"/>
              </a:rPr>
              <a:t> = </a:t>
            </a:r>
            <a:r>
              <a:rPr lang="en-CA" altLang="en-US" sz="2800" dirty="0">
                <a:solidFill>
                  <a:schemeClr val="accent2"/>
                </a:solidFill>
                <a:latin typeface="Times New Roman" pitchFamily="18" charset="0"/>
              </a:rPr>
              <a:t>2.3</a:t>
            </a:r>
          </a:p>
        </p:txBody>
      </p:sp>
      <p:sp>
        <p:nvSpPr>
          <p:cNvPr id="59" name="Text Box 33"/>
          <p:cNvSpPr txBox="1">
            <a:spLocks noChangeArrowheads="1"/>
          </p:cNvSpPr>
          <p:nvPr/>
        </p:nvSpPr>
        <p:spPr bwMode="auto">
          <a:xfrm>
            <a:off x="4837421" y="4886476"/>
            <a:ext cx="1639579"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FF"/>
                </a:solidFill>
                <a:latin typeface="Times New Roman" pitchFamily="18" charset="0"/>
              </a:rPr>
              <a:t>= 9.4</a:t>
            </a:r>
          </a:p>
          <a:p>
            <a:pPr>
              <a:spcBef>
                <a:spcPct val="0"/>
              </a:spcBef>
            </a:pPr>
            <a:r>
              <a:rPr lang="en-CA" altLang="en-US" sz="2800" dirty="0">
                <a:solidFill>
                  <a:srgbClr val="66FF33"/>
                </a:solidFill>
                <a:latin typeface="Times New Roman" pitchFamily="18" charset="0"/>
              </a:rPr>
              <a:t>= 7.1</a:t>
            </a:r>
          </a:p>
        </p:txBody>
      </p:sp>
      <p:grpSp>
        <p:nvGrpSpPr>
          <p:cNvPr id="86" name="Group 85"/>
          <p:cNvGrpSpPr/>
          <p:nvPr/>
        </p:nvGrpSpPr>
        <p:grpSpPr>
          <a:xfrm>
            <a:off x="3105291" y="4876800"/>
            <a:ext cx="1148387" cy="430887"/>
            <a:chOff x="3105291" y="4876800"/>
            <a:chExt cx="1092537" cy="430887"/>
          </a:xfrm>
        </p:grpSpPr>
        <p:cxnSp>
          <p:nvCxnSpPr>
            <p:cNvPr id="94" name="Straight Connector 93"/>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95" name="TextBox 94"/>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4"/>
                  <a:stretch>
                    <a:fillRect/>
                  </a:stretch>
                </a:blipFill>
              </p:spPr>
              <p:txBody>
                <a:bodyPr/>
                <a:lstStyle/>
                <a:p>
                  <a:r>
                    <a:rPr lang="en-CA">
                      <a:noFill/>
                    </a:rPr>
                    <a:t> </a:t>
                  </a:r>
                </a:p>
              </p:txBody>
            </p:sp>
          </mc:Fallback>
        </mc:AlternateContent>
      </p:grpSp>
      <p:cxnSp>
        <p:nvCxnSpPr>
          <p:cNvPr id="87" name="Straight Connector 86"/>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arrow" w="med" len="med"/>
          </a:ln>
          <a:effectLst/>
        </p:spPr>
      </p:cxnSp>
      <p:grpSp>
        <p:nvGrpSpPr>
          <p:cNvPr id="88" name="Group 87"/>
          <p:cNvGrpSpPr/>
          <p:nvPr/>
        </p:nvGrpSpPr>
        <p:grpSpPr>
          <a:xfrm>
            <a:off x="5913511" y="5115580"/>
            <a:ext cx="1249289" cy="523220"/>
            <a:chOff x="4953000" y="5115580"/>
            <a:chExt cx="1249289" cy="523220"/>
          </a:xfrm>
        </p:grpSpPr>
        <p:sp>
          <p:nvSpPr>
            <p:cNvPr id="92" name="Rectangle 91"/>
            <p:cNvSpPr/>
            <p:nvPr/>
          </p:nvSpPr>
          <p:spPr>
            <a:xfrm>
              <a:off x="5257800" y="5115580"/>
              <a:ext cx="944489" cy="523220"/>
            </a:xfrm>
            <a:prstGeom prst="rect">
              <a:avLst/>
            </a:prstGeom>
          </p:spPr>
          <p:txBody>
            <a:bodyPr wrap="none">
              <a:spAutoFit/>
            </a:bodyPr>
            <a:lstStyle/>
            <a:p>
              <a:r>
                <a:rPr lang="en-CA" altLang="en-US" dirty="0">
                  <a:solidFill>
                    <a:srgbClr val="FFC000"/>
                  </a:solidFill>
                  <a:cs typeface="Times New Roman" panose="02020603050405020304" pitchFamily="18" charset="0"/>
                  <a:sym typeface="Symbol" panose="05050102010706020507" pitchFamily="18" charset="2"/>
                </a:rPr>
                <a:t>Error</a:t>
              </a:r>
              <a:endParaRPr lang="en-CA" dirty="0">
                <a:solidFill>
                  <a:srgbClr val="FFC000"/>
                </a:solidFill>
              </a:endParaRPr>
            </a:p>
          </p:txBody>
        </p:sp>
        <p:sp>
          <p:nvSpPr>
            <p:cNvPr id="93" name="Right Brace 92"/>
            <p:cNvSpPr/>
            <p:nvPr/>
          </p:nvSpPr>
          <p:spPr bwMode="auto">
            <a:xfrm>
              <a:off x="4953000" y="5155784"/>
              <a:ext cx="228600" cy="458386"/>
            </a:xfrm>
            <a:prstGeom prst="rightBrace">
              <a:avLst/>
            </a:prstGeom>
            <a:noFill/>
            <a:ln w="15875"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89" name="Group 88"/>
          <p:cNvGrpSpPr/>
          <p:nvPr/>
        </p:nvGrpSpPr>
        <p:grpSpPr>
          <a:xfrm>
            <a:off x="3076792" y="5374957"/>
            <a:ext cx="1966020" cy="430887"/>
            <a:chOff x="3076792" y="5374957"/>
            <a:chExt cx="1966020" cy="430887"/>
          </a:xfrm>
        </p:grpSpPr>
        <p:cxnSp>
          <p:nvCxnSpPr>
            <p:cNvPr id="90" name="Straight Connector 89"/>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91" name="TextBox 90"/>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52" name="TextBox 51"/>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8"/>
                  <a:stretch>
                    <a:fillRect/>
                  </a:stretch>
                </a:blipFill>
              </p:spPr>
              <p:txBody>
                <a:bodyPr/>
                <a:lstStyle/>
                <a:p>
                  <a:r>
                    <a:rPr lang="en-CA">
                      <a:noFill/>
                    </a:rPr>
                    <a:t> </a:t>
                  </a:r>
                </a:p>
              </p:txBody>
            </p:sp>
          </mc:Fallback>
        </mc:AlternateContent>
      </p:grpSp>
      <p:sp>
        <p:nvSpPr>
          <p:cNvPr id="107" name="Text Box 33"/>
          <p:cNvSpPr txBox="1">
            <a:spLocks noChangeArrowheads="1"/>
          </p:cNvSpPr>
          <p:nvPr/>
        </p:nvSpPr>
        <p:spPr bwMode="auto">
          <a:xfrm>
            <a:off x="2781472" y="4643735"/>
            <a:ext cx="10285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2.3</a:t>
            </a:r>
          </a:p>
        </p:txBody>
      </p:sp>
    </p:spTree>
    <p:extLst>
      <p:ext uri="{BB962C8B-B14F-4D97-AF65-F5344CB8AC3E}">
        <p14:creationId xmlns:p14="http://schemas.microsoft.com/office/powerpoint/2010/main" val="217569541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7"/>
                                        </p:tgtEl>
                                        <p:attrNameLst>
                                          <p:attrName>style.visibility</p:attrName>
                                        </p:attrNameLst>
                                      </p:cBhvr>
                                      <p:to>
                                        <p:strVal val="visible"/>
                                      </p:to>
                                    </p:set>
                                    <p:anim calcmode="lin" valueType="num">
                                      <p:cBhvr additive="base">
                                        <p:cTn id="13" dur="500" fill="hold"/>
                                        <p:tgtEl>
                                          <p:spTgt spid="37"/>
                                        </p:tgtEl>
                                        <p:attrNameLst>
                                          <p:attrName>ppt_x</p:attrName>
                                        </p:attrNameLst>
                                      </p:cBhvr>
                                      <p:tavLst>
                                        <p:tav tm="0">
                                          <p:val>
                                            <p:strVal val="0-#ppt_w/2"/>
                                          </p:val>
                                        </p:tav>
                                        <p:tav tm="100000">
                                          <p:val>
                                            <p:strVal val="#ppt_x"/>
                                          </p:val>
                                        </p:tav>
                                      </p:tavLst>
                                    </p:anim>
                                    <p:anim calcmode="lin" valueType="num">
                                      <p:cBhvr additive="base">
                                        <p:cTn id="14" dur="500" fill="hold"/>
                                        <p:tgtEl>
                                          <p:spTgt spid="37"/>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88"/>
                                        </p:tgtEl>
                                        <p:attrNameLst>
                                          <p:attrName>style.visibility</p:attrName>
                                        </p:attrNameLst>
                                      </p:cBhvr>
                                      <p:to>
                                        <p:strVal val="visible"/>
                                      </p:to>
                                    </p:set>
                                    <p:anim calcmode="lin" valueType="num">
                                      <p:cBhvr additive="base">
                                        <p:cTn id="17" dur="500" fill="hold"/>
                                        <p:tgtEl>
                                          <p:spTgt spid="88"/>
                                        </p:tgtEl>
                                        <p:attrNameLst>
                                          <p:attrName>ppt_x</p:attrName>
                                        </p:attrNameLst>
                                      </p:cBhvr>
                                      <p:tavLst>
                                        <p:tav tm="0">
                                          <p:val>
                                            <p:strVal val="0-#ppt_w/2"/>
                                          </p:val>
                                        </p:tav>
                                        <p:tav tm="100000">
                                          <p:val>
                                            <p:strVal val="#ppt_x"/>
                                          </p:val>
                                        </p:tav>
                                      </p:tavLst>
                                    </p:anim>
                                    <p:anim calcmode="lin" valueType="num">
                                      <p:cBhvr additive="base">
                                        <p:cTn id="18" dur="500" fill="hold"/>
                                        <p:tgtEl>
                                          <p:spTgt spid="88"/>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57"/>
                                        </p:tgtEl>
                                        <p:attrNameLst>
                                          <p:attrName>style.visibility</p:attrName>
                                        </p:attrNameLst>
                                      </p:cBhvr>
                                      <p:to>
                                        <p:strVal val="visible"/>
                                      </p:to>
                                    </p:set>
                                    <p:anim calcmode="lin" valueType="num">
                                      <p:cBhvr additive="base">
                                        <p:cTn id="21" dur="500" fill="hold"/>
                                        <p:tgtEl>
                                          <p:spTgt spid="57"/>
                                        </p:tgtEl>
                                        <p:attrNameLst>
                                          <p:attrName>ppt_x</p:attrName>
                                        </p:attrNameLst>
                                      </p:cBhvr>
                                      <p:tavLst>
                                        <p:tav tm="0">
                                          <p:val>
                                            <p:strVal val="0-#ppt_w/2"/>
                                          </p:val>
                                        </p:tav>
                                        <p:tav tm="100000">
                                          <p:val>
                                            <p:strVal val="#ppt_x"/>
                                          </p:val>
                                        </p:tav>
                                      </p:tavLst>
                                    </p:anim>
                                    <p:anim calcmode="lin" valueType="num">
                                      <p:cBhvr additive="base">
                                        <p:cTn id="22"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2" fill="hold" grpId="0" nodeType="clickEffect">
                                  <p:stCondLst>
                                    <p:cond delay="0"/>
                                  </p:stCondLst>
                                  <p:childTnLst>
                                    <p:set>
                                      <p:cBhvr>
                                        <p:cTn id="26" dur="1" fill="hold">
                                          <p:stCondLst>
                                            <p:cond delay="0"/>
                                          </p:stCondLst>
                                        </p:cTn>
                                        <p:tgtEl>
                                          <p:spTgt spid="107"/>
                                        </p:tgtEl>
                                        <p:attrNameLst>
                                          <p:attrName>style.visibility</p:attrName>
                                        </p:attrNameLst>
                                      </p:cBhvr>
                                      <p:to>
                                        <p:strVal val="visible"/>
                                      </p:to>
                                    </p:set>
                                    <p:anim calcmode="lin" valueType="num">
                                      <p:cBhvr additive="base">
                                        <p:cTn id="27" dur="500" fill="hold"/>
                                        <p:tgtEl>
                                          <p:spTgt spid="107"/>
                                        </p:tgtEl>
                                        <p:attrNameLst>
                                          <p:attrName>ppt_x</p:attrName>
                                        </p:attrNameLst>
                                      </p:cBhvr>
                                      <p:tavLst>
                                        <p:tav tm="0">
                                          <p:val>
                                            <p:strVal val="1+#ppt_w/2"/>
                                          </p:val>
                                        </p:tav>
                                        <p:tav tm="100000">
                                          <p:val>
                                            <p:strVal val="#ppt_x"/>
                                          </p:val>
                                        </p:tav>
                                      </p:tavLst>
                                    </p:anim>
                                    <p:anim calcmode="lin" valueType="num">
                                      <p:cBhvr additive="base">
                                        <p:cTn id="28" dur="500" fill="hold"/>
                                        <p:tgtEl>
                                          <p:spTgt spid="10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57" grpId="0"/>
      <p:bldP spid="59" grpId="0"/>
      <p:bldP spid="10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p:grpSp>
        <p:nvGrpSpPr>
          <p:cNvPr id="42" name="Group 41"/>
          <p:cNvGrpSpPr/>
          <p:nvPr/>
        </p:nvGrpSpPr>
        <p:grpSpPr>
          <a:xfrm>
            <a:off x="2918582" y="5451027"/>
            <a:ext cx="1148387" cy="430887"/>
            <a:chOff x="3105291" y="4876800"/>
            <a:chExt cx="1092537" cy="430887"/>
          </a:xfrm>
        </p:grpSpPr>
        <p:cxnSp>
          <p:nvCxnSpPr>
            <p:cNvPr id="43" name="Straight Connector 42"/>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6" name="TextBox 45"/>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4"/>
                  <a:stretch>
                    <a:fillRect/>
                  </a:stretch>
                </a:blipFill>
              </p:spPr>
              <p:txBody>
                <a:bodyPr/>
                <a:lstStyle/>
                <a:p>
                  <a:r>
                    <a:rPr lang="en-CA">
                      <a:noFill/>
                    </a:rPr>
                    <a:t> </a:t>
                  </a:r>
                </a:p>
              </p:txBody>
            </p:sp>
          </mc:Fallback>
        </mc:AlternateContent>
      </p:grpSp>
      <p:grpSp>
        <p:nvGrpSpPr>
          <p:cNvPr id="48" name="Group 47"/>
          <p:cNvGrpSpPr/>
          <p:nvPr/>
        </p:nvGrpSpPr>
        <p:grpSpPr>
          <a:xfrm>
            <a:off x="2596978" y="6324600"/>
            <a:ext cx="5755488" cy="523220"/>
            <a:chOff x="2596978" y="6324600"/>
            <a:chExt cx="5755488" cy="523220"/>
          </a:xfrm>
        </p:grpSpPr>
        <mc:AlternateContent xmlns:mc="http://schemas.openxmlformats.org/markup-compatibility/2006" xmlns:a14="http://schemas.microsoft.com/office/drawing/2010/main">
          <mc:Choice Requires="a14">
            <p:sp>
              <p:nvSpPr>
                <p:cNvPr id="49"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49"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4" name="Rectangle 63"/>
            <p:cNvSpPr/>
            <p:nvPr/>
          </p:nvSpPr>
          <p:spPr>
            <a:xfrm>
              <a:off x="4939352" y="6324600"/>
              <a:ext cx="3413114" cy="523220"/>
            </a:xfrm>
            <a:prstGeom prst="rect">
              <a:avLst/>
            </a:prstGeom>
          </p:spPr>
          <p:txBody>
            <a:bodyPr wrap="none">
              <a:spAutoFit/>
            </a:bodyPr>
            <a:lstStyle/>
            <a:p>
              <a:r>
                <a:rPr lang="en-CA" dirty="0">
                  <a:cs typeface="Times New Roman" panose="02020603050405020304" pitchFamily="18" charset="0"/>
                  <a:sym typeface="Symbol" panose="05050102010706020507" pitchFamily="18" charset="2"/>
                </a:rPr>
                <a:t>The </a:t>
              </a:r>
              <a:r>
                <a:rPr lang="en-CA" i="1" dirty="0" err="1">
                  <a:solidFill>
                    <a:srgbClr val="FF00FF"/>
                  </a:solidFill>
                  <a:cs typeface="Times New Roman" panose="02020603050405020304" pitchFamily="18" charset="0"/>
                  <a:sym typeface="Symbol" panose="05050102010706020507" pitchFamily="18" charset="2"/>
                </a:rPr>
                <a:t>d</a:t>
              </a:r>
              <a:r>
                <a:rPr lang="en-CA" i="1" baseline="30000" dirty="0" err="1">
                  <a:solidFill>
                    <a:srgbClr val="FF00FF"/>
                  </a:solidFill>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endParaRPr lang="en-CA" dirty="0"/>
            </a:p>
          </p:txBody>
        </p:sp>
      </p:grpSp>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1435201"/>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1435201"/>
              </a:xfrm>
              <a:prstGeom prst="rect">
                <a:avLst/>
              </a:prstGeom>
              <a:blipFill>
                <a:blip r:embed="rId6"/>
                <a:stretch>
                  <a:fillRect t="-4237" b="-720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58140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581400"/>
                <a:ext cx="2553199" cy="534634"/>
              </a:xfrm>
              <a:prstGeom prst="rect">
                <a:avLst/>
              </a:prstGeom>
              <a:blipFill>
                <a:blip r:embed="rId7"/>
                <a:stretch>
                  <a:fillRect/>
                </a:stretch>
              </a:blipFill>
            </p:spPr>
            <p:txBody>
              <a:bodyPr/>
              <a:lstStyle/>
              <a:p>
                <a:r>
                  <a:rPr lang="en-CA">
                    <a:noFill/>
                  </a:rPr>
                  <a:t> </a:t>
                </a:r>
              </a:p>
            </p:txBody>
          </p:sp>
        </mc:Fallback>
      </mc:AlternateContent>
      <p:cxnSp>
        <p:nvCxnSpPr>
          <p:cNvPr id="38" name="Straight Connector 37"/>
          <p:cNvCxnSpPr/>
          <p:nvPr/>
        </p:nvCxnSpPr>
        <p:spPr bwMode="auto">
          <a:xfrm flipV="1">
            <a:off x="2895600" y="5486400"/>
            <a:ext cx="0" cy="202004"/>
          </a:xfrm>
          <a:prstGeom prst="line">
            <a:avLst/>
          </a:prstGeom>
          <a:noFill/>
          <a:ln w="12700" cap="sq" cmpd="sng" algn="ctr">
            <a:solidFill>
              <a:schemeClr val="accent1"/>
            </a:solidFill>
            <a:prstDash val="solid"/>
            <a:round/>
            <a:headEnd type="arrow" w="med" len="med"/>
            <a:tailEnd type="none" w="med" len="med"/>
          </a:ln>
          <a:effectLst/>
        </p:spPr>
      </p:cxnSp>
      <p:grpSp>
        <p:nvGrpSpPr>
          <p:cNvPr id="54" name="Group 53"/>
          <p:cNvGrpSpPr/>
          <p:nvPr/>
        </p:nvGrpSpPr>
        <p:grpSpPr>
          <a:xfrm>
            <a:off x="2924628" y="5257800"/>
            <a:ext cx="1966020" cy="430887"/>
            <a:chOff x="3076792" y="5374957"/>
            <a:chExt cx="1966020" cy="430887"/>
          </a:xfrm>
        </p:grpSpPr>
        <p:cxnSp>
          <p:nvCxnSpPr>
            <p:cNvPr id="55" name="Straight Connector 54"/>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56" name="TextBox 55"/>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56" name="TextBox 55"/>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8"/>
                  <a:stretch>
                    <a:fillRect/>
                  </a:stretch>
                </a:blipFill>
              </p:spPr>
              <p:txBody>
                <a:bodyPr/>
                <a:lstStyle/>
                <a:p>
                  <a:r>
                    <a:rPr lang="en-CA">
                      <a:noFill/>
                    </a:rPr>
                    <a:t> </a:t>
                  </a:r>
                </a:p>
              </p:txBody>
            </p:sp>
          </mc:Fallback>
        </mc:AlternateContent>
      </p:grpSp>
      <p:sp>
        <p:nvSpPr>
          <p:cNvPr id="58" name="Oval 57"/>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57" name="Text Box 33"/>
          <p:cNvSpPr txBox="1">
            <a:spLocks noChangeArrowheads="1"/>
          </p:cNvSpPr>
          <p:nvPr/>
        </p:nvSpPr>
        <p:spPr bwMode="auto">
          <a:xfrm>
            <a:off x="6227180" y="4048780"/>
            <a:ext cx="25358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FF"/>
                </a:solidFill>
                <a:latin typeface="Times New Roman" pitchFamily="18" charset="0"/>
              </a:rPr>
              <a:t>6.2</a:t>
            </a:r>
            <a:r>
              <a:rPr lang="en-CA" altLang="en-US" sz="2800" dirty="0">
                <a:latin typeface="Times New Roman" pitchFamily="18" charset="0"/>
              </a:rPr>
              <a:t>-</a:t>
            </a:r>
            <a:r>
              <a:rPr lang="en-CA" altLang="en-US" sz="2800" dirty="0">
                <a:solidFill>
                  <a:srgbClr val="66FF33"/>
                </a:solidFill>
                <a:latin typeface="Times New Roman" pitchFamily="18" charset="0"/>
              </a:rPr>
              <a:t>7.5</a:t>
            </a:r>
            <a:r>
              <a:rPr lang="en-CA" altLang="en-US" sz="2800" dirty="0">
                <a:latin typeface="Times New Roman" pitchFamily="18" charset="0"/>
              </a:rPr>
              <a:t> = </a:t>
            </a:r>
            <a:r>
              <a:rPr lang="en-CA" altLang="en-US" sz="2800" dirty="0">
                <a:solidFill>
                  <a:schemeClr val="accent2"/>
                </a:solidFill>
                <a:latin typeface="Times New Roman" pitchFamily="18" charset="0"/>
              </a:rPr>
              <a:t>-1.3</a:t>
            </a:r>
          </a:p>
        </p:txBody>
      </p:sp>
      <p:sp>
        <p:nvSpPr>
          <p:cNvPr id="70" name="Text Box 33"/>
          <p:cNvSpPr txBox="1">
            <a:spLocks noChangeArrowheads="1"/>
          </p:cNvSpPr>
          <p:nvPr/>
        </p:nvSpPr>
        <p:spPr bwMode="auto">
          <a:xfrm>
            <a:off x="6297254" y="4899645"/>
            <a:ext cx="8594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endParaRPr lang="en-CA" altLang="en-US" sz="2800" dirty="0">
              <a:latin typeface="Times New Roman" pitchFamily="18" charset="0"/>
            </a:endParaRPr>
          </a:p>
        </p:txBody>
      </p:sp>
      <p:sp>
        <p:nvSpPr>
          <p:cNvPr id="72" name="Text Box 33"/>
          <p:cNvSpPr txBox="1">
            <a:spLocks noChangeArrowheads="1"/>
          </p:cNvSpPr>
          <p:nvPr/>
        </p:nvSpPr>
        <p:spPr bwMode="auto">
          <a:xfrm>
            <a:off x="4867109" y="5420380"/>
            <a:ext cx="1434142"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FF00FF"/>
                </a:solidFill>
                <a:latin typeface="Times New Roman" pitchFamily="18" charset="0"/>
              </a:rPr>
              <a:t>= 6.2</a:t>
            </a:r>
          </a:p>
        </p:txBody>
      </p:sp>
      <p:sp>
        <p:nvSpPr>
          <p:cNvPr id="73" name="Text Box 33"/>
          <p:cNvSpPr txBox="1">
            <a:spLocks noChangeArrowheads="1"/>
          </p:cNvSpPr>
          <p:nvPr/>
        </p:nvSpPr>
        <p:spPr bwMode="auto">
          <a:xfrm>
            <a:off x="4849454" y="5154529"/>
            <a:ext cx="1469104"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solidFill>
                  <a:srgbClr val="66FF33"/>
                </a:solidFill>
                <a:latin typeface="Times New Roman" pitchFamily="18" charset="0"/>
              </a:rPr>
              <a:t>= 7.5</a:t>
            </a:r>
          </a:p>
        </p:txBody>
      </p:sp>
      <p:grpSp>
        <p:nvGrpSpPr>
          <p:cNvPr id="74" name="Group 73"/>
          <p:cNvGrpSpPr/>
          <p:nvPr/>
        </p:nvGrpSpPr>
        <p:grpSpPr>
          <a:xfrm>
            <a:off x="5930108" y="5363029"/>
            <a:ext cx="1301965" cy="399312"/>
            <a:chOff x="4953000" y="4928712"/>
            <a:chExt cx="1240073" cy="685458"/>
          </a:xfrm>
        </p:grpSpPr>
        <p:sp>
          <p:nvSpPr>
            <p:cNvPr id="75" name="Rectangle 74"/>
            <p:cNvSpPr/>
            <p:nvPr/>
          </p:nvSpPr>
          <p:spPr>
            <a:xfrm>
              <a:off x="5248584" y="4928712"/>
              <a:ext cx="944489" cy="523219"/>
            </a:xfrm>
            <a:prstGeom prst="rect">
              <a:avLst/>
            </a:prstGeom>
          </p:spPr>
          <p:txBody>
            <a:bodyPr wrap="none">
              <a:spAutoFit/>
            </a:bodyPr>
            <a:lstStyle/>
            <a:p>
              <a:r>
                <a:rPr lang="en-CA" altLang="en-US" dirty="0">
                  <a:solidFill>
                    <a:srgbClr val="FFC000"/>
                  </a:solidFill>
                  <a:cs typeface="Times New Roman" panose="02020603050405020304" pitchFamily="18" charset="0"/>
                  <a:sym typeface="Symbol" panose="05050102010706020507" pitchFamily="18" charset="2"/>
                </a:rPr>
                <a:t>Error</a:t>
              </a:r>
              <a:endParaRPr lang="en-CA" dirty="0">
                <a:solidFill>
                  <a:srgbClr val="FFC000"/>
                </a:solidFill>
              </a:endParaRPr>
            </a:p>
          </p:txBody>
        </p:sp>
        <p:sp>
          <p:nvSpPr>
            <p:cNvPr id="76" name="Right Brace 75"/>
            <p:cNvSpPr/>
            <p:nvPr/>
          </p:nvSpPr>
          <p:spPr bwMode="auto">
            <a:xfrm>
              <a:off x="4953000" y="5155784"/>
              <a:ext cx="228600" cy="458386"/>
            </a:xfrm>
            <a:prstGeom prst="rightBrace">
              <a:avLst/>
            </a:prstGeom>
            <a:noFill/>
            <a:ln w="15875"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sp>
        <p:nvSpPr>
          <p:cNvPr id="77" name="Text Box 33"/>
          <p:cNvSpPr txBox="1">
            <a:spLocks noChangeArrowheads="1"/>
          </p:cNvSpPr>
          <p:nvPr/>
        </p:nvSpPr>
        <p:spPr bwMode="auto">
          <a:xfrm>
            <a:off x="2781472" y="4643735"/>
            <a:ext cx="10285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2.3</a:t>
            </a:r>
          </a:p>
        </p:txBody>
      </p:sp>
      <p:sp>
        <p:nvSpPr>
          <p:cNvPr id="78" name="Text Box 33"/>
          <p:cNvSpPr txBox="1">
            <a:spLocks noChangeArrowheads="1"/>
          </p:cNvSpPr>
          <p:nvPr/>
        </p:nvSpPr>
        <p:spPr bwMode="auto">
          <a:xfrm>
            <a:off x="2122170" y="4653915"/>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-1.3</a:t>
            </a:r>
          </a:p>
        </p:txBody>
      </p:sp>
    </p:spTree>
    <p:extLst>
      <p:ext uri="{BB962C8B-B14F-4D97-AF65-F5344CB8AC3E}">
        <p14:creationId xmlns:p14="http://schemas.microsoft.com/office/powerpoint/2010/main" val="2751947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57"/>
                                        </p:tgtEl>
                                        <p:attrNameLst>
                                          <p:attrName>style.visibility</p:attrName>
                                        </p:attrNameLst>
                                      </p:cBhvr>
                                      <p:to>
                                        <p:strVal val="visible"/>
                                      </p:to>
                                    </p:set>
                                    <p:anim calcmode="lin" valueType="num">
                                      <p:cBhvr additive="base">
                                        <p:cTn id="7" dur="500" fill="hold"/>
                                        <p:tgtEl>
                                          <p:spTgt spid="57"/>
                                        </p:tgtEl>
                                        <p:attrNameLst>
                                          <p:attrName>ppt_x</p:attrName>
                                        </p:attrNameLst>
                                      </p:cBhvr>
                                      <p:tavLst>
                                        <p:tav tm="0">
                                          <p:val>
                                            <p:strVal val="0-#ppt_w/2"/>
                                          </p:val>
                                        </p:tav>
                                        <p:tav tm="100000">
                                          <p:val>
                                            <p:strVal val="#ppt_x"/>
                                          </p:val>
                                        </p:tav>
                                      </p:tavLst>
                                    </p:anim>
                                    <p:anim calcmode="lin" valueType="num">
                                      <p:cBhvr additive="base">
                                        <p:cTn id="8" dur="500" fill="hold"/>
                                        <p:tgtEl>
                                          <p:spTgt spid="5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78"/>
                                        </p:tgtEl>
                                        <p:attrNameLst>
                                          <p:attrName>style.visibility</p:attrName>
                                        </p:attrNameLst>
                                      </p:cBhvr>
                                      <p:to>
                                        <p:strVal val="visible"/>
                                      </p:to>
                                    </p:set>
                                    <p:anim calcmode="lin" valueType="num">
                                      <p:cBhvr additive="base">
                                        <p:cTn id="13" dur="500" fill="hold"/>
                                        <p:tgtEl>
                                          <p:spTgt spid="78"/>
                                        </p:tgtEl>
                                        <p:attrNameLst>
                                          <p:attrName>ppt_x</p:attrName>
                                        </p:attrNameLst>
                                      </p:cBhvr>
                                      <p:tavLst>
                                        <p:tav tm="0">
                                          <p:val>
                                            <p:strVal val="1+#ppt_w/2"/>
                                          </p:val>
                                        </p:tav>
                                        <p:tav tm="100000">
                                          <p:val>
                                            <p:strVal val="#ppt_x"/>
                                          </p:val>
                                        </p:tav>
                                      </p:tavLst>
                                    </p:anim>
                                    <p:anim calcmode="lin" valueType="num">
                                      <p:cBhvr additive="base">
                                        <p:cTn id="14"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P spid="78"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810000" cy="2885420"/>
            <a:chOff x="76200" y="3962400"/>
            <a:chExt cx="3810000" cy="2885420"/>
          </a:xfrm>
        </p:grpSpPr>
        <p:grpSp>
          <p:nvGrpSpPr>
            <p:cNvPr id="27" name="Group 26"/>
            <p:cNvGrpSpPr/>
            <p:nvPr/>
          </p:nvGrpSpPr>
          <p:grpSpPr>
            <a:xfrm>
              <a:off x="76200" y="3962400"/>
              <a:ext cx="3810000" cy="2885420"/>
              <a:chOff x="76200" y="3962400"/>
              <a:chExt cx="3810000" cy="288542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p:grpSp>
        <p:nvGrpSpPr>
          <p:cNvPr id="48" name="Group 47"/>
          <p:cNvGrpSpPr/>
          <p:nvPr/>
        </p:nvGrpSpPr>
        <p:grpSpPr>
          <a:xfrm>
            <a:off x="2596978" y="6324600"/>
            <a:ext cx="5755488" cy="523220"/>
            <a:chOff x="2596978" y="6324600"/>
            <a:chExt cx="5755488" cy="523220"/>
          </a:xfrm>
        </p:grpSpPr>
        <mc:AlternateContent xmlns:mc="http://schemas.openxmlformats.org/markup-compatibility/2006" xmlns:a14="http://schemas.microsoft.com/office/drawing/2010/main">
          <mc:Choice Requires="a14">
            <p:sp>
              <p:nvSpPr>
                <p:cNvPr id="49" name="Text Box 33"/>
                <p:cNvSpPr txBox="1">
                  <a:spLocks noChangeArrowheads="1"/>
                </p:cNvSpPr>
                <p:nvPr/>
              </p:nvSpPr>
              <p:spPr bwMode="auto">
                <a:xfrm>
                  <a:off x="2596978" y="6324600"/>
                  <a:ext cx="914400" cy="5132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49" name="Text Box 33"/>
                <p:cNvSpPr txBox="1">
                  <a:spLocks noRot="1" noChangeAspect="1" noMove="1" noResize="1" noEditPoints="1" noAdjustHandles="1" noChangeArrowheads="1" noChangeShapeType="1" noTextEdit="1"/>
                </p:cNvSpPr>
                <p:nvPr/>
              </p:nvSpPr>
              <p:spPr bwMode="auto">
                <a:xfrm>
                  <a:off x="2596978" y="6324600"/>
                  <a:ext cx="914400" cy="513282"/>
                </a:xfrm>
                <a:prstGeom prst="rect">
                  <a:avLst/>
                </a:prstGeom>
                <a:blipFill>
                  <a:blip r:embed="rId5"/>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64" name="Rectangle 63"/>
            <p:cNvSpPr/>
            <p:nvPr/>
          </p:nvSpPr>
          <p:spPr>
            <a:xfrm>
              <a:off x="4939352" y="6324600"/>
              <a:ext cx="3413114" cy="523220"/>
            </a:xfrm>
            <a:prstGeom prst="rect">
              <a:avLst/>
            </a:prstGeom>
          </p:spPr>
          <p:txBody>
            <a:bodyPr wrap="none">
              <a:spAutoFit/>
            </a:bodyPr>
            <a:lstStyle/>
            <a:p>
              <a:r>
                <a:rPr lang="en-CA" dirty="0">
                  <a:cs typeface="Times New Roman" panose="02020603050405020304" pitchFamily="18" charset="0"/>
                  <a:sym typeface="Symbol" panose="05050102010706020507" pitchFamily="18" charset="2"/>
                </a:rPr>
                <a:t>The </a:t>
              </a:r>
              <a:r>
                <a:rPr lang="en-CA" i="1" dirty="0" err="1">
                  <a:solidFill>
                    <a:srgbClr val="FF00FF"/>
                  </a:solidFill>
                  <a:cs typeface="Times New Roman" panose="02020603050405020304" pitchFamily="18" charset="0"/>
                  <a:sym typeface="Symbol" panose="05050102010706020507" pitchFamily="18" charset="2"/>
                </a:rPr>
                <a:t>d</a:t>
              </a:r>
              <a:r>
                <a:rPr lang="en-CA" i="1" baseline="30000" dirty="0" err="1">
                  <a:solidFill>
                    <a:srgbClr val="FF00FF"/>
                  </a:solidFill>
                  <a:cs typeface="Times New Roman" panose="02020603050405020304" pitchFamily="18" charset="0"/>
                  <a:sym typeface="Symbol" panose="05050102010706020507" pitchFamily="18" charset="2"/>
                </a:rPr>
                <a:t>th</a:t>
              </a:r>
              <a:r>
                <a:rPr lang="en-CA" dirty="0">
                  <a:cs typeface="Times New Roman" panose="02020603050405020304" pitchFamily="18" charset="0"/>
                  <a:sym typeface="Symbol" panose="05050102010706020507" pitchFamily="18" charset="2"/>
                </a:rPr>
                <a:t> training input.</a:t>
              </a:r>
              <a:endParaRPr lang="en-CA" dirty="0"/>
            </a:p>
          </p:txBody>
        </p:sp>
      </p:grpSp>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353943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p>
              <a:p>
                <a:pPr>
                  <a:spcBef>
                    <a:spcPct val="0"/>
                  </a:spcBef>
                </a:pPr>
                <a:r>
                  <a:rPr lang="en-US" altLang="en-US" sz="2800" i="1" dirty="0">
                    <a:solidFill>
                      <a:srgbClr val="FF00FF"/>
                    </a:solidFill>
                    <a:latin typeface="Times New Roman" pitchFamily="18" charset="0"/>
                    <a:cs typeface="Times New Roman" panose="02020603050405020304" pitchFamily="18" charset="0"/>
                    <a:sym typeface="Symbol" panose="05050102010706020507" pitchFamily="18" charset="2"/>
                  </a:rPr>
                  <a:t>     </a:t>
                </a:r>
                <a:r>
                  <a:rPr lang="en-US" altLang="en-US" sz="2800" dirty="0">
                    <a:latin typeface="Times New Roman" pitchFamily="18" charset="0"/>
                    <a:cs typeface="Times New Roman" panose="02020603050405020304" pitchFamily="18" charset="0"/>
                    <a:sym typeface="Symbol" panose="05050102010706020507" pitchFamily="18" charset="2"/>
                  </a:rPr>
                  <a:t>Square it:</a:t>
                </a:r>
              </a:p>
              <a:p>
                <a:pPr lvl="1">
                  <a:spcBef>
                    <a:spcPct val="0"/>
                  </a:spcBef>
                </a:pPr>
                <a:r>
                  <a:rPr lang="en-US" altLang="en-US" sz="2800" dirty="0">
                    <a:latin typeface="Times New Roman" pitchFamily="18" charset="0"/>
                    <a:cs typeface="Times New Roman" panose="02020603050405020304" pitchFamily="18" charset="0"/>
                    <a:sym typeface="Symbol" panose="05050102010706020507" pitchFamily="18" charset="2"/>
                  </a:rPr>
                  <a:t>To make it positive.</a:t>
                </a:r>
              </a:p>
              <a:p>
                <a:pPr lvl="1">
                  <a:spcBef>
                    <a:spcPct val="0"/>
                  </a:spcBef>
                </a:pPr>
                <a:r>
                  <a:rPr lang="en-US" altLang="en-US" sz="2800" dirty="0">
                    <a:latin typeface="Times New Roman" pitchFamily="18" charset="0"/>
                    <a:cs typeface="Times New Roman" panose="02020603050405020304" pitchFamily="18" charset="0"/>
                    <a:sym typeface="Symbol" panose="05050102010706020507" pitchFamily="18" charset="2"/>
                  </a:rPr>
                  <a:t>To punish big errors even more.</a:t>
                </a:r>
              </a:p>
              <a:p>
                <a:pPr lvl="1">
                  <a:spcBef>
                    <a:spcPct val="0"/>
                  </a:spcBef>
                </a:pPr>
                <a:r>
                  <a:rPr lang="en-US" altLang="en-US" sz="2800" dirty="0">
                    <a:latin typeface="Times New Roman" pitchFamily="18" charset="0"/>
                    <a:cs typeface="Times New Roman" panose="02020603050405020304" pitchFamily="18" charset="0"/>
                    <a:sym typeface="Symbol" panose="05050102010706020507" pitchFamily="18" charset="2"/>
                  </a:rPr>
                  <a:t>Absolute values make the math near impossible.</a:t>
                </a:r>
              </a:p>
              <a:p>
                <a:pPr marL="457200" indent="-457200">
                  <a:spcBef>
                    <a:spcPct val="0"/>
                  </a:spcBef>
                  <a:buFont typeface="Arial" panose="020B0604020202020204" pitchFamily="34" charset="0"/>
                  <a:buChar char="•"/>
                </a:pP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3539430"/>
              </a:xfrm>
              <a:prstGeom prst="rect">
                <a:avLst/>
              </a:prstGeom>
              <a:blipFill>
                <a:blip r:embed="rId6"/>
                <a:stretch>
                  <a:fillRect t="-172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7"/>
                <a:stretch>
                  <a:fillRect/>
                </a:stretch>
              </a:blipFill>
            </p:spPr>
            <p:txBody>
              <a:bodyPr/>
              <a:lstStyle/>
              <a:p>
                <a:r>
                  <a:rPr lang="en-CA">
                    <a:noFill/>
                  </a:rPr>
                  <a:t> </a:t>
                </a:r>
              </a:p>
            </p:txBody>
          </p:sp>
        </mc:Fallback>
      </mc:AlternateContent>
      <p:sp>
        <p:nvSpPr>
          <p:cNvPr id="45" name="Text Box 33"/>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p:sp>
        <p:nvSpPr>
          <p:cNvPr id="47" name="Text Box 33"/>
          <p:cNvSpPr txBox="1">
            <a:spLocks noChangeArrowheads="1"/>
          </p:cNvSpPr>
          <p:nvPr/>
        </p:nvSpPr>
        <p:spPr bwMode="auto">
          <a:xfrm>
            <a:off x="6019800" y="4257020"/>
            <a:ext cx="29718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2"/>
                </a:solidFill>
                <a:latin typeface="Times New Roman" pitchFamily="18" charset="0"/>
              </a:rPr>
              <a:t>(+1)</a:t>
            </a:r>
            <a:r>
              <a:rPr lang="en-CA" altLang="en-US" sz="2800" baseline="30000" dirty="0">
                <a:solidFill>
                  <a:schemeClr val="accent2"/>
                </a:solidFill>
                <a:latin typeface="Times New Roman" pitchFamily="18" charset="0"/>
              </a:rPr>
              <a:t>2</a:t>
            </a:r>
            <a:r>
              <a:rPr lang="en-CA" altLang="en-US" sz="2800" dirty="0">
                <a:solidFill>
                  <a:schemeClr val="accent2"/>
                </a:solidFill>
                <a:latin typeface="Times New Roman" pitchFamily="18" charset="0"/>
              </a:rPr>
              <a:t> = (-1)</a:t>
            </a:r>
            <a:r>
              <a:rPr lang="en-CA" altLang="en-US" sz="2800" baseline="30000" dirty="0">
                <a:solidFill>
                  <a:schemeClr val="accent2"/>
                </a:solidFill>
                <a:latin typeface="Times New Roman" pitchFamily="18" charset="0"/>
              </a:rPr>
              <a:t> 2</a:t>
            </a:r>
            <a:r>
              <a:rPr lang="en-CA" altLang="en-US" sz="2800" dirty="0">
                <a:solidFill>
                  <a:schemeClr val="accent2"/>
                </a:solidFill>
                <a:latin typeface="Times New Roman" pitchFamily="18" charset="0"/>
              </a:rPr>
              <a:t> = 1</a:t>
            </a:r>
          </a:p>
          <a:p>
            <a:pPr algn="ctr">
              <a:spcBef>
                <a:spcPct val="0"/>
              </a:spcBef>
            </a:pPr>
            <a:r>
              <a:rPr lang="en-CA" altLang="en-US" sz="2800" dirty="0">
                <a:solidFill>
                  <a:schemeClr val="accent2"/>
                </a:solidFill>
                <a:latin typeface="Times New Roman" pitchFamily="18" charset="0"/>
              </a:rPr>
              <a:t>10</a:t>
            </a:r>
            <a:r>
              <a:rPr lang="en-CA" altLang="en-US" sz="2800" baseline="30000" dirty="0">
                <a:solidFill>
                  <a:schemeClr val="accent2"/>
                </a:solidFill>
                <a:latin typeface="Times New Roman" pitchFamily="18" charset="0"/>
              </a:rPr>
              <a:t>2</a:t>
            </a:r>
            <a:r>
              <a:rPr lang="en-CA" altLang="en-US" sz="2800" dirty="0">
                <a:solidFill>
                  <a:schemeClr val="accent2"/>
                </a:solidFill>
                <a:latin typeface="Times New Roman" pitchFamily="18" charset="0"/>
              </a:rPr>
              <a:t> = 100</a:t>
            </a:r>
          </a:p>
        </p:txBody>
      </p:sp>
      <p:grpSp>
        <p:nvGrpSpPr>
          <p:cNvPr id="2" name="Group 1"/>
          <p:cNvGrpSpPr/>
          <p:nvPr/>
        </p:nvGrpSpPr>
        <p:grpSpPr>
          <a:xfrm>
            <a:off x="3076792" y="4876800"/>
            <a:ext cx="3125497" cy="929044"/>
            <a:chOff x="3076792" y="4876800"/>
            <a:chExt cx="3125497" cy="929044"/>
          </a:xfrm>
        </p:grpSpPr>
        <p:grpSp>
          <p:nvGrpSpPr>
            <p:cNvPr id="42" name="Group 41"/>
            <p:cNvGrpSpPr/>
            <p:nvPr/>
          </p:nvGrpSpPr>
          <p:grpSpPr>
            <a:xfrm>
              <a:off x="3105291" y="4876800"/>
              <a:ext cx="1148387" cy="430887"/>
              <a:chOff x="3105291" y="4876800"/>
              <a:chExt cx="1092537" cy="430887"/>
            </a:xfrm>
          </p:grpSpPr>
          <p:cxnSp>
            <p:nvCxnSpPr>
              <p:cNvPr id="43" name="Straight Connector 42"/>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6" name="TextBox 45"/>
                  <p:cNvSpPr txBox="1"/>
                  <p:nvPr/>
                </p:nvSpPr>
                <p:spPr>
                  <a:xfrm>
                    <a:off x="3847068" y="4876800"/>
                    <a:ext cx="350760"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46" name="TextBox 45"/>
                  <p:cNvSpPr txBox="1">
                    <a:spLocks noRot="1" noChangeAspect="1" noMove="1" noResize="1" noEditPoints="1" noAdjustHandles="1" noChangeArrowheads="1" noChangeShapeType="1" noTextEdit="1"/>
                  </p:cNvSpPr>
                  <p:nvPr/>
                </p:nvSpPr>
                <p:spPr>
                  <a:xfrm>
                    <a:off x="3847068" y="4876800"/>
                    <a:ext cx="350760" cy="430887"/>
                  </a:xfrm>
                  <a:prstGeom prst="rect">
                    <a:avLst/>
                  </a:prstGeom>
                  <a:blipFill>
                    <a:blip r:embed="rId4"/>
                    <a:stretch>
                      <a:fillRect/>
                    </a:stretch>
                  </a:blipFill>
                </p:spPr>
                <p:txBody>
                  <a:bodyPr/>
                  <a:lstStyle/>
                  <a:p>
                    <a:r>
                      <a:rPr lang="en-CA">
                        <a:noFill/>
                      </a:rPr>
                      <a:t> </a:t>
                    </a:r>
                  </a:p>
                </p:txBody>
              </p:sp>
            </mc:Fallback>
          </mc:AlternateContent>
        </p:grpSp>
        <p:grpSp>
          <p:nvGrpSpPr>
            <p:cNvPr id="39" name="Group 38"/>
            <p:cNvGrpSpPr/>
            <p:nvPr/>
          </p:nvGrpSpPr>
          <p:grpSpPr>
            <a:xfrm>
              <a:off x="4953000" y="5115580"/>
              <a:ext cx="1249289" cy="523220"/>
              <a:chOff x="4953000" y="5115580"/>
              <a:chExt cx="1249289" cy="523220"/>
            </a:xfrm>
          </p:grpSpPr>
          <p:sp>
            <p:nvSpPr>
              <p:cNvPr id="40" name="Rectangle 39"/>
              <p:cNvSpPr/>
              <p:nvPr/>
            </p:nvSpPr>
            <p:spPr>
              <a:xfrm>
                <a:off x="5257800" y="5115580"/>
                <a:ext cx="944489" cy="523220"/>
              </a:xfrm>
              <a:prstGeom prst="rect">
                <a:avLst/>
              </a:prstGeom>
            </p:spPr>
            <p:txBody>
              <a:bodyPr wrap="none">
                <a:spAutoFit/>
              </a:bodyPr>
              <a:lstStyle/>
              <a:p>
                <a:r>
                  <a:rPr lang="en-CA" altLang="en-US" dirty="0">
                    <a:solidFill>
                      <a:srgbClr val="FFC000"/>
                    </a:solidFill>
                    <a:cs typeface="Times New Roman" panose="02020603050405020304" pitchFamily="18" charset="0"/>
                    <a:sym typeface="Symbol" panose="05050102010706020507" pitchFamily="18" charset="2"/>
                  </a:rPr>
                  <a:t>Error</a:t>
                </a:r>
                <a:endParaRPr lang="en-CA" dirty="0">
                  <a:solidFill>
                    <a:srgbClr val="FFC000"/>
                  </a:solidFill>
                </a:endParaRPr>
              </a:p>
            </p:txBody>
          </p:sp>
          <p:sp>
            <p:nvSpPr>
              <p:cNvPr id="44" name="Right Brace 43"/>
              <p:cNvSpPr/>
              <p:nvPr/>
            </p:nvSpPr>
            <p:spPr bwMode="auto">
              <a:xfrm>
                <a:off x="4953000" y="5155784"/>
                <a:ext cx="228600" cy="458386"/>
              </a:xfrm>
              <a:prstGeom prst="rightBrace">
                <a:avLst/>
              </a:prstGeom>
              <a:noFill/>
              <a:ln w="15875" cap="sq" cmpd="sng" algn="ctr">
                <a:solidFill>
                  <a:schemeClr val="hlink"/>
                </a:solidFill>
                <a:prstDash val="solid"/>
                <a:round/>
                <a:headEnd type="none" w="med" len="med"/>
                <a:tailEnd type="none" w="med" len="med"/>
              </a:ln>
              <a:effectLst/>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50" name="Group 49"/>
            <p:cNvGrpSpPr/>
            <p:nvPr/>
          </p:nvGrpSpPr>
          <p:grpSpPr>
            <a:xfrm>
              <a:off x="3076792" y="5374957"/>
              <a:ext cx="1966020" cy="430887"/>
              <a:chOff x="3076792" y="5374957"/>
              <a:chExt cx="1966020" cy="430887"/>
            </a:xfrm>
          </p:grpSpPr>
          <p:cxnSp>
            <p:nvCxnSpPr>
              <p:cNvPr id="51" name="Straight Connector 50"/>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52" name="TextBox 51"/>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52" name="TextBox 51"/>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8"/>
                    <a:stretch>
                      <a:fillRect/>
                    </a:stretch>
                  </a:blipFill>
                </p:spPr>
                <p:txBody>
                  <a:bodyPr/>
                  <a:lstStyle/>
                  <a:p>
                    <a:r>
                      <a:rPr lang="en-CA">
                        <a:noFill/>
                      </a:rPr>
                      <a:t> </a:t>
                    </a:r>
                  </a:p>
                </p:txBody>
              </p:sp>
            </mc:Fallback>
          </mc:AlternateContent>
        </p:grpSp>
      </p:grpSp>
      <p:sp>
        <p:nvSpPr>
          <p:cNvPr id="54" name="Oval 53"/>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55" name="Straight Connector 54"/>
          <p:cNvCxnSpPr/>
          <p:nvPr/>
        </p:nvCxnSpPr>
        <p:spPr bwMode="auto">
          <a:xfrm flipV="1">
            <a:off x="2895600" y="5486400"/>
            <a:ext cx="0" cy="202004"/>
          </a:xfrm>
          <a:prstGeom prst="line">
            <a:avLst/>
          </a:prstGeom>
          <a:noFill/>
          <a:ln w="12700" cap="sq" cmpd="sng" algn="ctr">
            <a:solidFill>
              <a:schemeClr val="accent1"/>
            </a:solidFill>
            <a:prstDash val="solid"/>
            <a:round/>
            <a:headEnd type="arrow" w="med" len="med"/>
            <a:tailEnd type="none" w="med" len="med"/>
          </a:ln>
          <a:effectLst/>
        </p:spPr>
      </p:cxnSp>
      <p:cxnSp>
        <p:nvCxnSpPr>
          <p:cNvPr id="56" name="Straight Connector 55"/>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arrow" w="med" len="med"/>
          </a:ln>
          <a:effectLst/>
        </p:spPr>
      </p:cxnSp>
      <p:sp>
        <p:nvSpPr>
          <p:cNvPr id="57" name="Text Box 33"/>
          <p:cNvSpPr txBox="1">
            <a:spLocks noChangeArrowheads="1"/>
          </p:cNvSpPr>
          <p:nvPr/>
        </p:nvSpPr>
        <p:spPr bwMode="auto">
          <a:xfrm>
            <a:off x="2781472" y="4643735"/>
            <a:ext cx="10285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2.3</a:t>
            </a:r>
          </a:p>
        </p:txBody>
      </p:sp>
      <p:sp>
        <p:nvSpPr>
          <p:cNvPr id="58" name="Text Box 33"/>
          <p:cNvSpPr txBox="1">
            <a:spLocks noChangeArrowheads="1"/>
          </p:cNvSpPr>
          <p:nvPr/>
        </p:nvSpPr>
        <p:spPr bwMode="auto">
          <a:xfrm>
            <a:off x="2122170" y="4653915"/>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-1.3</a:t>
            </a:r>
          </a:p>
        </p:txBody>
      </p:sp>
      <p:grpSp>
        <p:nvGrpSpPr>
          <p:cNvPr id="4" name="Group 3"/>
          <p:cNvGrpSpPr/>
          <p:nvPr/>
        </p:nvGrpSpPr>
        <p:grpSpPr>
          <a:xfrm>
            <a:off x="2085975" y="4267200"/>
            <a:ext cx="1949704" cy="471845"/>
            <a:chOff x="2085975" y="4267200"/>
            <a:chExt cx="1949704" cy="471845"/>
          </a:xfrm>
        </p:grpSpPr>
        <p:sp>
          <p:nvSpPr>
            <p:cNvPr id="59" name="Text Box 33"/>
            <p:cNvSpPr txBox="1">
              <a:spLocks noChangeArrowheads="1"/>
            </p:cNvSpPr>
            <p:nvPr/>
          </p:nvSpPr>
          <p:spPr bwMode="auto">
            <a:xfrm>
              <a:off x="2745276" y="4267200"/>
              <a:ext cx="12904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5.29</a:t>
              </a:r>
            </a:p>
          </p:txBody>
        </p:sp>
        <p:sp>
          <p:nvSpPr>
            <p:cNvPr id="60" name="Text Box 33"/>
            <p:cNvSpPr txBox="1">
              <a:spLocks noChangeArrowheads="1"/>
            </p:cNvSpPr>
            <p:nvPr/>
          </p:nvSpPr>
          <p:spPr bwMode="auto">
            <a:xfrm>
              <a:off x="2085975" y="4277380"/>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1.69</a:t>
              </a:r>
            </a:p>
          </p:txBody>
        </p:sp>
      </p:grpSp>
      <p:grpSp>
        <p:nvGrpSpPr>
          <p:cNvPr id="63" name="Group 62"/>
          <p:cNvGrpSpPr/>
          <p:nvPr/>
        </p:nvGrpSpPr>
        <p:grpSpPr>
          <a:xfrm>
            <a:off x="2582290" y="4575691"/>
            <a:ext cx="1857078" cy="348734"/>
            <a:chOff x="2076449" y="4267200"/>
            <a:chExt cx="1857078" cy="348734"/>
          </a:xfrm>
        </p:grpSpPr>
        <p:sp>
          <p:nvSpPr>
            <p:cNvPr id="65" name="Text Box 33"/>
            <p:cNvSpPr txBox="1">
              <a:spLocks noChangeArrowheads="1"/>
            </p:cNvSpPr>
            <p:nvPr/>
          </p:nvSpPr>
          <p:spPr bwMode="auto">
            <a:xfrm>
              <a:off x="2643124" y="4267200"/>
              <a:ext cx="1290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sp>
          <p:nvSpPr>
            <p:cNvPr id="67" name="Text Box 33"/>
            <p:cNvSpPr txBox="1">
              <a:spLocks noChangeArrowheads="1"/>
            </p:cNvSpPr>
            <p:nvPr/>
          </p:nvSpPr>
          <p:spPr bwMode="auto">
            <a:xfrm>
              <a:off x="2076449" y="4277380"/>
              <a:ext cx="5756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grpSp>
    </p:spTree>
    <p:extLst>
      <p:ext uri="{BB962C8B-B14F-4D97-AF65-F5344CB8AC3E}">
        <p14:creationId xmlns:p14="http://schemas.microsoft.com/office/powerpoint/2010/main" val="16830752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5">
                                            <p:txEl>
                                              <p:pRg st="0" end="0"/>
                                            </p:txEl>
                                          </p:spTgt>
                                        </p:tgtEl>
                                        <p:attrNameLst>
                                          <p:attrName>style.visibility</p:attrName>
                                        </p:attrNameLst>
                                      </p:cBhvr>
                                      <p:to>
                                        <p:strVal val="visible"/>
                                      </p:to>
                                    </p:set>
                                    <p:anim calcmode="lin" valueType="num">
                                      <p:cBhvr additive="base">
                                        <p:cTn id="7" dur="500" fill="hold"/>
                                        <p:tgtEl>
                                          <p:spTgt spid="45">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45">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6">
                                            <p:txEl>
                                              <p:pRg st="3" end="3"/>
                                            </p:txEl>
                                          </p:spTgt>
                                        </p:tgtEl>
                                        <p:attrNameLst>
                                          <p:attrName>style.visibility</p:attrName>
                                        </p:attrNameLst>
                                      </p:cBhvr>
                                      <p:to>
                                        <p:strVal val="visible"/>
                                      </p:to>
                                    </p:set>
                                    <p:anim calcmode="lin" valueType="num">
                                      <p:cBhvr additive="base">
                                        <p:cTn id="11" dur="500" fill="hold"/>
                                        <p:tgtEl>
                                          <p:spTgt spid="66">
                                            <p:txEl>
                                              <p:pRg st="3" end="3"/>
                                            </p:txEl>
                                          </p:spTgt>
                                        </p:tgtEl>
                                        <p:attrNameLst>
                                          <p:attrName>ppt_x</p:attrName>
                                        </p:attrNameLst>
                                      </p:cBhvr>
                                      <p:tavLst>
                                        <p:tav tm="0">
                                          <p:val>
                                            <p:strVal val="0-#ppt_w/2"/>
                                          </p:val>
                                        </p:tav>
                                        <p:tav tm="100000">
                                          <p:val>
                                            <p:strVal val="#ppt_x"/>
                                          </p:val>
                                        </p:tav>
                                      </p:tavLst>
                                    </p:anim>
                                    <p:anim calcmode="lin" valueType="num">
                                      <p:cBhvr additive="base">
                                        <p:cTn id="12" dur="500" fill="hold"/>
                                        <p:tgtEl>
                                          <p:spTgt spid="6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63"/>
                                        </p:tgtEl>
                                        <p:attrNameLst>
                                          <p:attrName>style.visibility</p:attrName>
                                        </p:attrNameLst>
                                      </p:cBhvr>
                                      <p:to>
                                        <p:strVal val="visible"/>
                                      </p:to>
                                    </p:set>
                                    <p:anim calcmode="lin" valueType="num">
                                      <p:cBhvr additive="base">
                                        <p:cTn id="17" dur="500" fill="hold"/>
                                        <p:tgtEl>
                                          <p:spTgt spid="63"/>
                                        </p:tgtEl>
                                        <p:attrNameLst>
                                          <p:attrName>ppt_x</p:attrName>
                                        </p:attrNameLst>
                                      </p:cBhvr>
                                      <p:tavLst>
                                        <p:tav tm="0">
                                          <p:val>
                                            <p:strVal val="1+#ppt_w/2"/>
                                          </p:val>
                                        </p:tav>
                                        <p:tav tm="100000">
                                          <p:val>
                                            <p:strVal val="#ppt_x"/>
                                          </p:val>
                                        </p:tav>
                                      </p:tavLst>
                                    </p:anim>
                                    <p:anim calcmode="lin" valueType="num">
                                      <p:cBhvr additive="base">
                                        <p:cTn id="18" dur="500" fill="hold"/>
                                        <p:tgtEl>
                                          <p:spTgt spid="63"/>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4"/>
                                        </p:tgtEl>
                                        <p:attrNameLst>
                                          <p:attrName>style.visibility</p:attrName>
                                        </p:attrNameLst>
                                      </p:cBhvr>
                                      <p:to>
                                        <p:strVal val="visible"/>
                                      </p:to>
                                    </p:set>
                                    <p:anim calcmode="lin" valueType="num">
                                      <p:cBhvr additive="base">
                                        <p:cTn id="23" dur="500" fill="hold"/>
                                        <p:tgtEl>
                                          <p:spTgt spid="4"/>
                                        </p:tgtEl>
                                        <p:attrNameLst>
                                          <p:attrName>ppt_x</p:attrName>
                                        </p:attrNameLst>
                                      </p:cBhvr>
                                      <p:tavLst>
                                        <p:tav tm="0">
                                          <p:val>
                                            <p:strVal val="1+#ppt_w/2"/>
                                          </p:val>
                                        </p:tav>
                                        <p:tav tm="100000">
                                          <p:val>
                                            <p:strVal val="#ppt_x"/>
                                          </p:val>
                                        </p:tav>
                                      </p:tavLst>
                                    </p:anim>
                                    <p:anim calcmode="lin" valueType="num">
                                      <p:cBhvr additive="base">
                                        <p:cTn id="24"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6">
                                            <p:txEl>
                                              <p:pRg st="4" end="4"/>
                                            </p:txEl>
                                          </p:spTgt>
                                        </p:tgtEl>
                                        <p:attrNameLst>
                                          <p:attrName>style.visibility</p:attrName>
                                        </p:attrNameLst>
                                      </p:cBhvr>
                                      <p:to>
                                        <p:strVal val="visible"/>
                                      </p:to>
                                    </p:set>
                                    <p:anim calcmode="lin" valueType="num">
                                      <p:cBhvr additive="base">
                                        <p:cTn id="29" dur="500" fill="hold"/>
                                        <p:tgtEl>
                                          <p:spTgt spid="66">
                                            <p:txEl>
                                              <p:pRg st="4" end="4"/>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6">
                                            <p:txEl>
                                              <p:pRg st="4" end="4"/>
                                            </p:txEl>
                                          </p:spTgt>
                                        </p:tgtEl>
                                        <p:attrNameLst>
                                          <p:attrName>ppt_y</p:attrName>
                                        </p:attrNameLst>
                                      </p:cBhvr>
                                      <p:tavLst>
                                        <p:tav tm="0">
                                          <p:val>
                                            <p:strVal val="#ppt_y"/>
                                          </p:val>
                                        </p:tav>
                                        <p:tav tm="100000">
                                          <p:val>
                                            <p:strVal val="#ppt_y"/>
                                          </p:val>
                                        </p:tav>
                                      </p:tavLst>
                                    </p:anim>
                                  </p:childTnLst>
                                </p:cTn>
                              </p:par>
                              <p:par>
                                <p:cTn id="31" presetID="2" presetClass="entr" presetSubtype="8" fill="hold" nodeType="withEffect">
                                  <p:stCondLst>
                                    <p:cond delay="0"/>
                                  </p:stCondLst>
                                  <p:childTnLst>
                                    <p:set>
                                      <p:cBhvr>
                                        <p:cTn id="32" dur="1" fill="hold">
                                          <p:stCondLst>
                                            <p:cond delay="0"/>
                                          </p:stCondLst>
                                        </p:cTn>
                                        <p:tgtEl>
                                          <p:spTgt spid="47">
                                            <p:txEl>
                                              <p:pRg st="0" end="0"/>
                                            </p:txEl>
                                          </p:spTgt>
                                        </p:tgtEl>
                                        <p:attrNameLst>
                                          <p:attrName>style.visibility</p:attrName>
                                        </p:attrNameLst>
                                      </p:cBhvr>
                                      <p:to>
                                        <p:strVal val="visible"/>
                                      </p:to>
                                    </p:set>
                                    <p:anim calcmode="lin" valueType="num">
                                      <p:cBhvr additive="base">
                                        <p:cTn id="33" dur="500" fill="hold"/>
                                        <p:tgtEl>
                                          <p:spTgt spid="47">
                                            <p:txEl>
                                              <p:pRg st="0" end="0"/>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47">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2" presetClass="entr" presetSubtype="8" fill="hold" nodeType="clickEffect">
                                  <p:stCondLst>
                                    <p:cond delay="0"/>
                                  </p:stCondLst>
                                  <p:childTnLst>
                                    <p:set>
                                      <p:cBhvr>
                                        <p:cTn id="38" dur="1" fill="hold">
                                          <p:stCondLst>
                                            <p:cond delay="0"/>
                                          </p:stCondLst>
                                        </p:cTn>
                                        <p:tgtEl>
                                          <p:spTgt spid="66">
                                            <p:txEl>
                                              <p:pRg st="5" end="5"/>
                                            </p:txEl>
                                          </p:spTgt>
                                        </p:tgtEl>
                                        <p:attrNameLst>
                                          <p:attrName>style.visibility</p:attrName>
                                        </p:attrNameLst>
                                      </p:cBhvr>
                                      <p:to>
                                        <p:strVal val="visible"/>
                                      </p:to>
                                    </p:set>
                                    <p:anim calcmode="lin" valueType="num">
                                      <p:cBhvr additive="base">
                                        <p:cTn id="39" dur="500" fill="hold"/>
                                        <p:tgtEl>
                                          <p:spTgt spid="66">
                                            <p:txEl>
                                              <p:pRg st="5" end="5"/>
                                            </p:txEl>
                                          </p:spTgt>
                                        </p:tgtEl>
                                        <p:attrNameLst>
                                          <p:attrName>ppt_x</p:attrName>
                                        </p:attrNameLst>
                                      </p:cBhvr>
                                      <p:tavLst>
                                        <p:tav tm="0">
                                          <p:val>
                                            <p:strVal val="0-#ppt_w/2"/>
                                          </p:val>
                                        </p:tav>
                                        <p:tav tm="100000">
                                          <p:val>
                                            <p:strVal val="#ppt_x"/>
                                          </p:val>
                                        </p:tav>
                                      </p:tavLst>
                                    </p:anim>
                                    <p:anim calcmode="lin" valueType="num">
                                      <p:cBhvr additive="base">
                                        <p:cTn id="40" dur="500" fill="hold"/>
                                        <p:tgtEl>
                                          <p:spTgt spid="66">
                                            <p:txEl>
                                              <p:pRg st="5" end="5"/>
                                            </p:txEl>
                                          </p:spTgt>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47">
                                            <p:txEl>
                                              <p:pRg st="1" end="1"/>
                                            </p:txEl>
                                          </p:spTgt>
                                        </p:tgtEl>
                                        <p:attrNameLst>
                                          <p:attrName>style.visibility</p:attrName>
                                        </p:attrNameLst>
                                      </p:cBhvr>
                                      <p:to>
                                        <p:strVal val="visible"/>
                                      </p:to>
                                    </p:set>
                                    <p:anim calcmode="lin" valueType="num">
                                      <p:cBhvr additive="base">
                                        <p:cTn id="43" dur="500" fill="hold"/>
                                        <p:tgtEl>
                                          <p:spTgt spid="47">
                                            <p:txEl>
                                              <p:pRg st="1" end="1"/>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4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6">
                                            <p:txEl>
                                              <p:pRg st="6" end="6"/>
                                            </p:txEl>
                                          </p:spTgt>
                                        </p:tgtEl>
                                        <p:attrNameLst>
                                          <p:attrName>style.visibility</p:attrName>
                                        </p:attrNameLst>
                                      </p:cBhvr>
                                      <p:to>
                                        <p:strVal val="visible"/>
                                      </p:to>
                                    </p:set>
                                    <p:anim calcmode="lin" valueType="num">
                                      <p:cBhvr additive="base">
                                        <p:cTn id="49" dur="500" fill="hold"/>
                                        <p:tgtEl>
                                          <p:spTgt spid="6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6">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766810" cy="2590800"/>
            <a:chOff x="76200" y="3962400"/>
            <a:chExt cx="3766810" cy="2590800"/>
          </a:xfrm>
        </p:grpSpPr>
        <p:grpSp>
          <p:nvGrpSpPr>
            <p:cNvPr id="27" name="Group 26"/>
            <p:cNvGrpSpPr/>
            <p:nvPr/>
          </p:nvGrpSpPr>
          <p:grpSpPr>
            <a:xfrm>
              <a:off x="76200" y="3962400"/>
              <a:ext cx="3766810" cy="2590800"/>
              <a:chOff x="76200" y="3962400"/>
              <a:chExt cx="3766810" cy="259080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224676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p>
              <a:p>
                <a:pPr>
                  <a:spcBef>
                    <a:spcPct val="0"/>
                  </a:spcBef>
                </a:pPr>
                <a:r>
                  <a:rPr lang="en-US" altLang="en-US" sz="2800" i="1" dirty="0">
                    <a:solidFill>
                      <a:srgbClr val="FF00FF"/>
                    </a:solidFill>
                    <a:latin typeface="Times New Roman" pitchFamily="18" charset="0"/>
                    <a:cs typeface="Times New Roman" panose="02020603050405020304" pitchFamily="18" charset="0"/>
                    <a:sym typeface="Symbol" panose="05050102010706020507" pitchFamily="18" charset="2"/>
                  </a:rPr>
                  <a:t>     </a:t>
                </a:r>
                <a:r>
                  <a:rPr lang="en-US" altLang="en-US" sz="2800" dirty="0">
                    <a:latin typeface="Times New Roman" pitchFamily="18" charset="0"/>
                    <a:cs typeface="Times New Roman" panose="02020603050405020304" pitchFamily="18" charset="0"/>
                    <a:sym typeface="Symbol" panose="05050102010706020507" pitchFamily="18" charset="2"/>
                  </a:rPr>
                  <a:t>Square it.</a:t>
                </a:r>
              </a:p>
              <a:p>
                <a:pPr>
                  <a:spcBef>
                    <a:spcPct val="0"/>
                  </a:spcBef>
                </a:pPr>
                <a:r>
                  <a:rPr lang="en-US" altLang="en-US" sz="2800" dirty="0">
                    <a:latin typeface="Times New Roman" pitchFamily="18" charset="0"/>
                    <a:cs typeface="Times New Roman" panose="02020603050405020304" pitchFamily="18" charset="0"/>
                    <a:sym typeface="Symbol" panose="05050102010706020507" pitchFamily="18" charset="2"/>
                  </a:rPr>
                  <a:t>     Sum over all data items.</a:t>
                </a: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2246769"/>
              </a:xfrm>
              <a:prstGeom prst="rect">
                <a:avLst/>
              </a:prstGeom>
              <a:blipFill>
                <a:blip r:embed="rId4"/>
                <a:stretch>
                  <a:fillRect t="-2710" b="-650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5"/>
                <a:stretch>
                  <a:fillRect/>
                </a:stretch>
              </a:blipFill>
            </p:spPr>
            <p:txBody>
              <a:bodyPr/>
              <a:lstStyle/>
              <a:p>
                <a:r>
                  <a:rPr lang="en-CA">
                    <a:noFill/>
                  </a:rPr>
                  <a:t> </a:t>
                </a:r>
              </a:p>
            </p:txBody>
          </p:sp>
        </mc:Fallback>
      </mc:AlternateContent>
      <p:sp>
        <p:nvSpPr>
          <p:cNvPr id="45" name="Text Box 33"/>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5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5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2" name="TextBox 51"/>
              <p:cNvSpPr txBox="1"/>
              <p:nvPr/>
            </p:nvSpPr>
            <p:spPr>
              <a:xfrm>
                <a:off x="4931845" y="3647420"/>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4931845" y="3647420"/>
                <a:ext cx="1773755" cy="492443"/>
              </a:xfrm>
              <a:prstGeom prst="rect">
                <a:avLst/>
              </a:prstGeom>
              <a:blipFill>
                <a:blip r:embed="rId7"/>
                <a:stretch>
                  <a:fillRect/>
                </a:stretch>
              </a:blipFill>
            </p:spPr>
            <p:txBody>
              <a:bodyPr/>
              <a:lstStyle/>
              <a:p>
                <a:r>
                  <a:rPr lang="en-CA">
                    <a:noFill/>
                  </a:rPr>
                  <a:t> </a:t>
                </a:r>
              </a:p>
            </p:txBody>
          </p:sp>
        </mc:Fallback>
      </mc:AlternateContent>
      <p:grpSp>
        <p:nvGrpSpPr>
          <p:cNvPr id="53" name="Group 52"/>
          <p:cNvGrpSpPr/>
          <p:nvPr/>
        </p:nvGrpSpPr>
        <p:grpSpPr>
          <a:xfrm>
            <a:off x="914400" y="5007360"/>
            <a:ext cx="2280320" cy="794760"/>
            <a:chOff x="912128" y="5007360"/>
            <a:chExt cx="2280320" cy="794760"/>
          </a:xfrm>
        </p:grpSpPr>
        <p:cxnSp>
          <p:nvCxnSpPr>
            <p:cNvPr id="54" name="Straight Connector 53"/>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6" name="Straight Connector 55"/>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57" name="Straight Connector 56"/>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58" name="Straight Connector 57"/>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0" name="Straight Connector 59"/>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2" name="Rectangle 41"/>
              <p:cNvSpPr/>
              <p:nvPr/>
            </p:nvSpPr>
            <p:spPr>
              <a:xfrm>
                <a:off x="3034146" y="3647420"/>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a:solidFill>
                              <a:srgbClr val="66FF33"/>
                            </a:solidFill>
                            <a:latin typeface="Cambria Math" panose="02040503050406030204" pitchFamily="18" charset="0"/>
                          </a:rPr>
                        </m:ctrlPr>
                      </m:accPr>
                      <m:e>
                        <m:r>
                          <a:rPr lang="en-CA" altLang="en-US" sz="3200" i="1" dirty="0">
                            <a:solidFill>
                              <a:srgbClr val="66FF33"/>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42" name="Rectangle 41"/>
              <p:cNvSpPr>
                <a:spLocks noRot="1" noChangeAspect="1" noMove="1" noResize="1" noEditPoints="1" noAdjustHandles="1" noChangeArrowheads="1" noChangeShapeType="1" noTextEdit="1"/>
              </p:cNvSpPr>
              <p:nvPr/>
            </p:nvSpPr>
            <p:spPr>
              <a:xfrm>
                <a:off x="3034146" y="3647420"/>
                <a:ext cx="2590800" cy="584775"/>
              </a:xfrm>
              <a:prstGeom prst="rect">
                <a:avLst/>
              </a:prstGeom>
              <a:blipFill>
                <a:blip r:embed="rId8"/>
                <a:stretch>
                  <a:fillRect t="-14583" b="-32292"/>
                </a:stretch>
              </a:blipFill>
            </p:spPr>
            <p:txBody>
              <a:bodyPr/>
              <a:lstStyle/>
              <a:p>
                <a:r>
                  <a:rPr lang="en-CA">
                    <a:noFill/>
                  </a:rPr>
                  <a:t> </a:t>
                </a:r>
              </a:p>
            </p:txBody>
          </p:sp>
        </mc:Fallback>
      </mc:AlternateContent>
      <p:grpSp>
        <p:nvGrpSpPr>
          <p:cNvPr id="6" name="Group 5"/>
          <p:cNvGrpSpPr/>
          <p:nvPr/>
        </p:nvGrpSpPr>
        <p:grpSpPr>
          <a:xfrm>
            <a:off x="3810000" y="1767240"/>
            <a:ext cx="5147792" cy="671160"/>
            <a:chOff x="3810000" y="1767240"/>
            <a:chExt cx="5147792" cy="671160"/>
          </a:xfrm>
        </p:grpSpPr>
        <p:sp>
          <p:nvSpPr>
            <p:cNvPr id="2" name="Rectangle 1"/>
            <p:cNvSpPr/>
            <p:nvPr/>
          </p:nvSpPr>
          <p:spPr>
            <a:xfrm>
              <a:off x="4114800" y="1915180"/>
              <a:ext cx="4842992"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totaled over all the </a:t>
              </a:r>
              <a:r>
                <a:rPr lang="en-CA" altLang="en-US" dirty="0">
                  <a:solidFill>
                    <a:srgbClr val="FF00FF"/>
                  </a:solidFill>
                  <a:cs typeface="Times New Roman" panose="02020603050405020304" pitchFamily="18" charset="0"/>
                  <a:sym typeface="Symbol" panose="05050102010706020507" pitchFamily="18" charset="2"/>
                </a:rPr>
                <a:t>training data</a:t>
              </a:r>
              <a:r>
                <a:rPr lang="en-CA" altLang="en-US" dirty="0">
                  <a:cs typeface="Times New Roman" panose="02020603050405020304" pitchFamily="18" charset="0"/>
                  <a:sym typeface="Symbol" panose="05050102010706020507" pitchFamily="18" charset="2"/>
                </a:rPr>
                <a:t>.</a:t>
              </a:r>
              <a:endParaRPr lang="en-US" altLang="en-US" dirty="0"/>
            </a:p>
          </p:txBody>
        </p:sp>
        <p:cxnSp>
          <p:nvCxnSpPr>
            <p:cNvPr id="5" name="Straight Connector 4"/>
            <p:cNvCxnSpPr/>
            <p:nvPr/>
          </p:nvCxnSpPr>
          <p:spPr bwMode="auto">
            <a:xfrm>
              <a:off x="3810000" y="1767240"/>
              <a:ext cx="2209800" cy="0"/>
            </a:xfrm>
            <a:prstGeom prst="line">
              <a:avLst/>
            </a:prstGeom>
            <a:noFill/>
            <a:ln w="38100" cap="sq" cmpd="sng" algn="ctr">
              <a:solidFill>
                <a:schemeClr val="hlink"/>
              </a:solidFill>
              <a:prstDash val="solid"/>
              <a:round/>
              <a:headEnd type="none" w="med" len="med"/>
              <a:tailEnd type="none" w="med" len="med"/>
            </a:ln>
            <a:effectLst/>
          </p:spPr>
        </p:cxnSp>
      </p:grpSp>
      <p:grpSp>
        <p:nvGrpSpPr>
          <p:cNvPr id="79" name="Group 78"/>
          <p:cNvGrpSpPr/>
          <p:nvPr/>
        </p:nvGrpSpPr>
        <p:grpSpPr>
          <a:xfrm flipV="1">
            <a:off x="570845" y="3985260"/>
            <a:ext cx="2981980" cy="523220"/>
            <a:chOff x="5323820" y="1851092"/>
            <a:chExt cx="2981980" cy="523220"/>
          </a:xfrm>
        </p:grpSpPr>
        <p:cxnSp>
          <p:nvCxnSpPr>
            <p:cNvPr id="80" name="Straight Arrow Connector 79"/>
            <p:cNvCxnSpPr/>
            <p:nvPr/>
          </p:nvCxnSpPr>
          <p:spPr bwMode="auto">
            <a:xfrm>
              <a:off x="5323820" y="2362200"/>
              <a:ext cx="2981980" cy="0"/>
            </a:xfrm>
            <a:prstGeom prst="straightConnector1">
              <a:avLst/>
            </a:prstGeom>
            <a:noFill/>
            <a:ln w="28575" cap="sq" cmpd="sng" algn="ctr">
              <a:solidFill>
                <a:schemeClr val="hlink"/>
              </a:solidFill>
              <a:prstDash val="solid"/>
              <a:round/>
              <a:headEnd type="arrow" w="med" len="med"/>
              <a:tailEnd type="arrow"/>
            </a:ln>
            <a:effectLst/>
          </p:spPr>
        </p:cxnSp>
        <p:sp>
          <p:nvSpPr>
            <p:cNvPr id="81" name="Rectangle 80"/>
            <p:cNvSpPr/>
            <p:nvPr/>
          </p:nvSpPr>
          <p:spPr>
            <a:xfrm>
              <a:off x="6635115" y="1851092"/>
              <a:ext cx="426720" cy="523220"/>
            </a:xfrm>
            <a:prstGeom prst="rect">
              <a:avLst/>
            </a:prstGeom>
          </p:spPr>
          <p:txBody>
            <a:bodyPr wrap="none">
              <a:spAutoFit/>
            </a:bodyPr>
            <a:lstStyle/>
            <a:p>
              <a:r>
                <a:rPr lang="en-US" altLang="en-US" i="1" dirty="0">
                  <a:sym typeface="Symbol" panose="05050102010706020507" pitchFamily="18" charset="2"/>
                </a:rPr>
                <a:t>+</a:t>
              </a:r>
              <a:endParaRPr lang="en-CA" dirty="0"/>
            </a:p>
          </p:txBody>
        </p:sp>
      </p:grpSp>
      <p:sp>
        <p:nvSpPr>
          <p:cNvPr id="82" name="Oval 81"/>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83" name="Straight Connector 82"/>
          <p:cNvCxnSpPr/>
          <p:nvPr/>
        </p:nvCxnSpPr>
        <p:spPr bwMode="auto">
          <a:xfrm flipV="1">
            <a:off x="2895600" y="5486400"/>
            <a:ext cx="0" cy="202004"/>
          </a:xfrm>
          <a:prstGeom prst="line">
            <a:avLst/>
          </a:prstGeom>
          <a:noFill/>
          <a:ln w="12700" cap="sq" cmpd="sng" algn="ctr">
            <a:solidFill>
              <a:schemeClr val="accent1"/>
            </a:solidFill>
            <a:prstDash val="solid"/>
            <a:round/>
            <a:headEnd type="none" w="med" len="med"/>
            <a:tailEnd type="none" w="med" len="med"/>
          </a:ln>
          <a:effectLst/>
        </p:spPr>
      </p:cxnSp>
      <p:cxnSp>
        <p:nvCxnSpPr>
          <p:cNvPr id="84" name="Straight Connector 83"/>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p:sp>
        <p:nvSpPr>
          <p:cNvPr id="85" name="Text Box 33"/>
          <p:cNvSpPr txBox="1">
            <a:spLocks noChangeArrowheads="1"/>
          </p:cNvSpPr>
          <p:nvPr/>
        </p:nvSpPr>
        <p:spPr bwMode="auto">
          <a:xfrm>
            <a:off x="2781472" y="4643735"/>
            <a:ext cx="10285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2.3</a:t>
            </a:r>
          </a:p>
        </p:txBody>
      </p:sp>
      <p:sp>
        <p:nvSpPr>
          <p:cNvPr id="86" name="Text Box 33"/>
          <p:cNvSpPr txBox="1">
            <a:spLocks noChangeArrowheads="1"/>
          </p:cNvSpPr>
          <p:nvPr/>
        </p:nvSpPr>
        <p:spPr bwMode="auto">
          <a:xfrm>
            <a:off x="2122170" y="4653915"/>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-1.3</a:t>
            </a:r>
          </a:p>
        </p:txBody>
      </p:sp>
      <p:grpSp>
        <p:nvGrpSpPr>
          <p:cNvPr id="87" name="Group 86"/>
          <p:cNvGrpSpPr/>
          <p:nvPr/>
        </p:nvGrpSpPr>
        <p:grpSpPr>
          <a:xfrm>
            <a:off x="2099226" y="4282677"/>
            <a:ext cx="1949704" cy="471845"/>
            <a:chOff x="2085975" y="4267200"/>
            <a:chExt cx="1949704" cy="471845"/>
          </a:xfrm>
        </p:grpSpPr>
        <p:sp>
          <p:nvSpPr>
            <p:cNvPr id="88" name="Text Box 33"/>
            <p:cNvSpPr txBox="1">
              <a:spLocks noChangeArrowheads="1"/>
            </p:cNvSpPr>
            <p:nvPr/>
          </p:nvSpPr>
          <p:spPr bwMode="auto">
            <a:xfrm>
              <a:off x="2745276" y="4267200"/>
              <a:ext cx="12904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5.29</a:t>
              </a:r>
            </a:p>
          </p:txBody>
        </p:sp>
        <p:sp>
          <p:nvSpPr>
            <p:cNvPr id="89" name="Text Box 33"/>
            <p:cNvSpPr txBox="1">
              <a:spLocks noChangeArrowheads="1"/>
            </p:cNvSpPr>
            <p:nvPr/>
          </p:nvSpPr>
          <p:spPr bwMode="auto">
            <a:xfrm>
              <a:off x="2085975" y="4277380"/>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1.69</a:t>
              </a:r>
            </a:p>
          </p:txBody>
        </p:sp>
      </p:grpSp>
      <p:grpSp>
        <p:nvGrpSpPr>
          <p:cNvPr id="90" name="Group 89"/>
          <p:cNvGrpSpPr/>
          <p:nvPr/>
        </p:nvGrpSpPr>
        <p:grpSpPr>
          <a:xfrm>
            <a:off x="2582290" y="4575691"/>
            <a:ext cx="1857078" cy="348734"/>
            <a:chOff x="2076449" y="4267200"/>
            <a:chExt cx="1857078" cy="348734"/>
          </a:xfrm>
        </p:grpSpPr>
        <p:sp>
          <p:nvSpPr>
            <p:cNvPr id="91" name="Text Box 33"/>
            <p:cNvSpPr txBox="1">
              <a:spLocks noChangeArrowheads="1"/>
            </p:cNvSpPr>
            <p:nvPr/>
          </p:nvSpPr>
          <p:spPr bwMode="auto">
            <a:xfrm>
              <a:off x="2643124" y="4267200"/>
              <a:ext cx="1290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sp>
          <p:nvSpPr>
            <p:cNvPr id="92" name="Text Box 33"/>
            <p:cNvSpPr txBox="1">
              <a:spLocks noChangeArrowheads="1"/>
            </p:cNvSpPr>
            <p:nvPr/>
          </p:nvSpPr>
          <p:spPr bwMode="auto">
            <a:xfrm>
              <a:off x="2076449" y="4277380"/>
              <a:ext cx="575638"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grpSp>
      <p:sp>
        <p:nvSpPr>
          <p:cNvPr id="93" name="Text Box 33"/>
          <p:cNvSpPr txBox="1">
            <a:spLocks noChangeArrowheads="1"/>
          </p:cNvSpPr>
          <p:nvPr/>
        </p:nvSpPr>
        <p:spPr bwMode="auto">
          <a:xfrm>
            <a:off x="1447800" y="3413105"/>
            <a:ext cx="144780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a:t>
            </a:r>
          </a:p>
        </p:txBody>
      </p:sp>
      <p:grpSp>
        <p:nvGrpSpPr>
          <p:cNvPr id="94" name="Group 93"/>
          <p:cNvGrpSpPr/>
          <p:nvPr/>
        </p:nvGrpSpPr>
        <p:grpSpPr>
          <a:xfrm>
            <a:off x="213360" y="4300180"/>
            <a:ext cx="2574544" cy="471845"/>
            <a:chOff x="1461135" y="4267200"/>
            <a:chExt cx="2574544" cy="471845"/>
          </a:xfrm>
        </p:grpSpPr>
        <p:sp>
          <p:nvSpPr>
            <p:cNvPr id="95" name="Text Box 33"/>
            <p:cNvSpPr txBox="1">
              <a:spLocks noChangeArrowheads="1"/>
            </p:cNvSpPr>
            <p:nvPr/>
          </p:nvSpPr>
          <p:spPr bwMode="auto">
            <a:xfrm>
              <a:off x="2745276" y="4267200"/>
              <a:ext cx="1290403"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3.95</a:t>
              </a:r>
            </a:p>
          </p:txBody>
        </p:sp>
        <p:sp>
          <p:nvSpPr>
            <p:cNvPr id="96" name="Text Box 33"/>
            <p:cNvSpPr txBox="1">
              <a:spLocks noChangeArrowheads="1"/>
            </p:cNvSpPr>
            <p:nvPr/>
          </p:nvSpPr>
          <p:spPr bwMode="auto">
            <a:xfrm>
              <a:off x="2085975" y="4277380"/>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4.52</a:t>
              </a:r>
            </a:p>
          </p:txBody>
        </p:sp>
        <p:sp>
          <p:nvSpPr>
            <p:cNvPr id="97" name="Text Box 33"/>
            <p:cNvSpPr txBox="1">
              <a:spLocks noChangeArrowheads="1"/>
            </p:cNvSpPr>
            <p:nvPr/>
          </p:nvSpPr>
          <p:spPr bwMode="auto">
            <a:xfrm>
              <a:off x="1461135" y="4276130"/>
              <a:ext cx="1151510"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2.75</a:t>
              </a:r>
            </a:p>
          </p:txBody>
        </p:sp>
      </p:grpSp>
      <p:grpSp>
        <p:nvGrpSpPr>
          <p:cNvPr id="9" name="Group 8"/>
          <p:cNvGrpSpPr/>
          <p:nvPr/>
        </p:nvGrpSpPr>
        <p:grpSpPr>
          <a:xfrm>
            <a:off x="164838" y="4574141"/>
            <a:ext cx="3135986" cy="584869"/>
            <a:chOff x="164838" y="3849434"/>
            <a:chExt cx="3135986" cy="584869"/>
          </a:xfrm>
        </p:grpSpPr>
        <p:sp>
          <p:nvSpPr>
            <p:cNvPr id="68" name="Text Box 33"/>
            <p:cNvSpPr txBox="1">
              <a:spLocks noChangeArrowheads="1"/>
            </p:cNvSpPr>
            <p:nvPr/>
          </p:nvSpPr>
          <p:spPr bwMode="auto">
            <a:xfrm>
              <a:off x="2010421" y="3849434"/>
              <a:ext cx="1290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grpSp>
          <p:nvGrpSpPr>
            <p:cNvPr id="7" name="Group 6"/>
            <p:cNvGrpSpPr/>
            <p:nvPr/>
          </p:nvGrpSpPr>
          <p:grpSpPr>
            <a:xfrm>
              <a:off x="164838" y="3886200"/>
              <a:ext cx="2493252" cy="548103"/>
              <a:chOff x="164838" y="4636088"/>
              <a:chExt cx="2493252" cy="548103"/>
            </a:xfrm>
          </p:grpSpPr>
          <p:sp>
            <p:nvSpPr>
              <p:cNvPr id="62" name="Text Box 33"/>
              <p:cNvSpPr txBox="1">
                <a:spLocks noChangeArrowheads="1"/>
              </p:cNvSpPr>
              <p:nvPr/>
            </p:nvSpPr>
            <p:spPr bwMode="auto">
              <a:xfrm>
                <a:off x="1405408" y="4668896"/>
                <a:ext cx="1252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-1.99</a:t>
                </a:r>
              </a:p>
            </p:txBody>
          </p:sp>
          <p:sp>
            <p:nvSpPr>
              <p:cNvPr id="69" name="Text Box 33"/>
              <p:cNvSpPr txBox="1">
                <a:spLocks noChangeArrowheads="1"/>
              </p:cNvSpPr>
              <p:nvPr/>
            </p:nvSpPr>
            <p:spPr bwMode="auto">
              <a:xfrm>
                <a:off x="1325680" y="4636088"/>
                <a:ext cx="1290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grpSp>
            <p:nvGrpSpPr>
              <p:cNvPr id="4" name="Group 3"/>
              <p:cNvGrpSpPr/>
              <p:nvPr/>
            </p:nvGrpSpPr>
            <p:grpSpPr>
              <a:xfrm>
                <a:off x="164838" y="4651728"/>
                <a:ext cx="1898618" cy="532463"/>
                <a:chOff x="164838" y="4651728"/>
                <a:chExt cx="1898618" cy="532463"/>
              </a:xfrm>
            </p:grpSpPr>
            <p:sp>
              <p:nvSpPr>
                <p:cNvPr id="64" name="Text Box 33"/>
                <p:cNvSpPr txBox="1">
                  <a:spLocks noChangeArrowheads="1"/>
                </p:cNvSpPr>
                <p:nvPr/>
              </p:nvSpPr>
              <p:spPr bwMode="auto">
                <a:xfrm>
                  <a:off x="810774" y="4695711"/>
                  <a:ext cx="1252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2.12</a:t>
                  </a:r>
                </a:p>
              </p:txBody>
            </p:sp>
            <p:sp>
              <p:nvSpPr>
                <p:cNvPr id="67" name="Text Box 33"/>
                <p:cNvSpPr txBox="1">
                  <a:spLocks noChangeArrowheads="1"/>
                </p:cNvSpPr>
                <p:nvPr/>
              </p:nvSpPr>
              <p:spPr bwMode="auto">
                <a:xfrm>
                  <a:off x="164838" y="4722526"/>
                  <a:ext cx="125268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1.67</a:t>
                  </a:r>
                </a:p>
              </p:txBody>
            </p:sp>
            <p:sp>
              <p:nvSpPr>
                <p:cNvPr id="70" name="Text Box 33"/>
                <p:cNvSpPr txBox="1">
                  <a:spLocks noChangeArrowheads="1"/>
                </p:cNvSpPr>
                <p:nvPr/>
              </p:nvSpPr>
              <p:spPr bwMode="auto">
                <a:xfrm>
                  <a:off x="690797" y="4651728"/>
                  <a:ext cx="1290403" cy="338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1600" dirty="0">
                      <a:solidFill>
                        <a:schemeClr val="accent2"/>
                      </a:solidFill>
                      <a:latin typeface="Times New Roman" pitchFamily="18" charset="0"/>
                    </a:rPr>
                    <a:t>2</a:t>
                  </a:r>
                </a:p>
              </p:txBody>
            </p:sp>
          </p:grpSp>
        </p:grpSp>
      </p:grpSp>
    </p:spTree>
    <p:extLst>
      <p:ext uri="{BB962C8B-B14F-4D97-AF65-F5344CB8AC3E}">
        <p14:creationId xmlns:p14="http://schemas.microsoft.com/office/powerpoint/2010/main" val="12393659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nodeType="withEffect">
                                  <p:stCondLst>
                                    <p:cond delay="0"/>
                                  </p:stCondLst>
                                  <p:childTnLst>
                                    <p:set>
                                      <p:cBhvr>
                                        <p:cTn id="6" dur="1" fill="hold">
                                          <p:stCondLst>
                                            <p:cond delay="0"/>
                                          </p:stCondLst>
                                        </p:cTn>
                                        <p:tgtEl>
                                          <p:spTgt spid="94"/>
                                        </p:tgtEl>
                                        <p:attrNameLst>
                                          <p:attrName>style.visibility</p:attrName>
                                        </p:attrNameLst>
                                      </p:cBhvr>
                                      <p:to>
                                        <p:strVal val="visible"/>
                                      </p:to>
                                    </p:set>
                                    <p:anim calcmode="lin" valueType="num">
                                      <p:cBhvr additive="base">
                                        <p:cTn id="7" dur="500" fill="hold"/>
                                        <p:tgtEl>
                                          <p:spTgt spid="94"/>
                                        </p:tgtEl>
                                        <p:attrNameLst>
                                          <p:attrName>ppt_x</p:attrName>
                                        </p:attrNameLst>
                                      </p:cBhvr>
                                      <p:tavLst>
                                        <p:tav tm="0">
                                          <p:val>
                                            <p:strVal val="1+#ppt_w/2"/>
                                          </p:val>
                                        </p:tav>
                                        <p:tav tm="100000">
                                          <p:val>
                                            <p:strVal val="#ppt_x"/>
                                          </p:val>
                                        </p:tav>
                                      </p:tavLst>
                                    </p:anim>
                                    <p:anim calcmode="lin" valueType="num">
                                      <p:cBhvr additive="base">
                                        <p:cTn id="8" dur="500" fill="hold"/>
                                        <p:tgtEl>
                                          <p:spTgt spid="94"/>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3"/>
                                        </p:tgtEl>
                                        <p:attrNameLst>
                                          <p:attrName>style.visibility</p:attrName>
                                        </p:attrNameLst>
                                      </p:cBhvr>
                                      <p:to>
                                        <p:strVal val="visible"/>
                                      </p:to>
                                    </p:set>
                                    <p:anim calcmode="lin" valueType="num">
                                      <p:cBhvr additive="base">
                                        <p:cTn id="11" dur="500" fill="hold"/>
                                        <p:tgtEl>
                                          <p:spTgt spid="53"/>
                                        </p:tgtEl>
                                        <p:attrNameLst>
                                          <p:attrName>ppt_x</p:attrName>
                                        </p:attrNameLst>
                                      </p:cBhvr>
                                      <p:tavLst>
                                        <p:tav tm="0">
                                          <p:val>
                                            <p:strVal val="1+#ppt_w/2"/>
                                          </p:val>
                                        </p:tav>
                                        <p:tav tm="100000">
                                          <p:val>
                                            <p:strVal val="#ppt_x"/>
                                          </p:val>
                                        </p:tav>
                                      </p:tavLst>
                                    </p:anim>
                                    <p:anim calcmode="lin" valueType="num">
                                      <p:cBhvr additive="base">
                                        <p:cTn id="12" dur="500" fill="hold"/>
                                        <p:tgtEl>
                                          <p:spTgt spid="53"/>
                                        </p:tgtEl>
                                        <p:attrNameLst>
                                          <p:attrName>ppt_y</p:attrName>
                                        </p:attrNameLst>
                                      </p:cBhvr>
                                      <p:tavLst>
                                        <p:tav tm="0">
                                          <p:val>
                                            <p:strVal val="#ppt_y"/>
                                          </p:val>
                                        </p:tav>
                                        <p:tav tm="100000">
                                          <p:val>
                                            <p:strVal val="#ppt_y"/>
                                          </p:val>
                                        </p:tav>
                                      </p:tavLst>
                                    </p:anim>
                                  </p:childTnLst>
                                </p:cTn>
                              </p:par>
                              <p:par>
                                <p:cTn id="13" presetID="2" presetClass="entr" presetSubtype="2" fill="hold" nodeType="withEffect">
                                  <p:stCondLst>
                                    <p:cond delay="0"/>
                                  </p:stCondLst>
                                  <p:childTnLst>
                                    <p:set>
                                      <p:cBhvr>
                                        <p:cTn id="14" dur="1" fill="hold">
                                          <p:stCondLst>
                                            <p:cond delay="0"/>
                                          </p:stCondLst>
                                        </p:cTn>
                                        <p:tgtEl>
                                          <p:spTgt spid="9"/>
                                        </p:tgtEl>
                                        <p:attrNameLst>
                                          <p:attrName>style.visibility</p:attrName>
                                        </p:attrNameLst>
                                      </p:cBhvr>
                                      <p:to>
                                        <p:strVal val="visible"/>
                                      </p:to>
                                    </p:set>
                                    <p:anim calcmode="lin" valueType="num">
                                      <p:cBhvr additive="base">
                                        <p:cTn id="15" dur="500" fill="hold"/>
                                        <p:tgtEl>
                                          <p:spTgt spid="9"/>
                                        </p:tgtEl>
                                        <p:attrNameLst>
                                          <p:attrName>ppt_x</p:attrName>
                                        </p:attrNameLst>
                                      </p:cBhvr>
                                      <p:tavLst>
                                        <p:tav tm="0">
                                          <p:val>
                                            <p:strVal val="1+#ppt_w/2"/>
                                          </p:val>
                                        </p:tav>
                                        <p:tav tm="100000">
                                          <p:val>
                                            <p:strVal val="#ppt_x"/>
                                          </p:val>
                                        </p:tav>
                                      </p:tavLst>
                                    </p:anim>
                                    <p:anim calcmode="lin" valueType="num">
                                      <p:cBhvr additive="base">
                                        <p:cTn id="16" dur="500" fill="hold"/>
                                        <p:tgtEl>
                                          <p:spTgt spid="9"/>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9"/>
                                        </p:tgtEl>
                                        <p:attrNameLst>
                                          <p:attrName>style.visibility</p:attrName>
                                        </p:attrNameLst>
                                      </p:cBhvr>
                                      <p:to>
                                        <p:strVal val="visible"/>
                                      </p:to>
                                    </p:set>
                                    <p:anim calcmode="lin" valueType="num">
                                      <p:cBhvr additive="base">
                                        <p:cTn id="21" dur="500" fill="hold"/>
                                        <p:tgtEl>
                                          <p:spTgt spid="79"/>
                                        </p:tgtEl>
                                        <p:attrNameLst>
                                          <p:attrName>ppt_x</p:attrName>
                                        </p:attrNameLst>
                                      </p:cBhvr>
                                      <p:tavLst>
                                        <p:tav tm="0">
                                          <p:val>
                                            <p:strVal val="0-#ppt_w/2"/>
                                          </p:val>
                                        </p:tav>
                                        <p:tav tm="100000">
                                          <p:val>
                                            <p:strVal val="#ppt_x"/>
                                          </p:val>
                                        </p:tav>
                                      </p:tavLst>
                                    </p:anim>
                                    <p:anim calcmode="lin" valueType="num">
                                      <p:cBhvr additive="base">
                                        <p:cTn id="22" dur="500" fill="hold"/>
                                        <p:tgtEl>
                                          <p:spTgt spid="79"/>
                                        </p:tgtEl>
                                        <p:attrNameLst>
                                          <p:attrName>ppt_y</p:attrName>
                                        </p:attrNameLst>
                                      </p:cBhvr>
                                      <p:tavLst>
                                        <p:tav tm="0">
                                          <p:val>
                                            <p:strVal val="#ppt_y"/>
                                          </p:val>
                                        </p:tav>
                                        <p:tav tm="100000">
                                          <p:val>
                                            <p:strVal val="#ppt_y"/>
                                          </p:val>
                                        </p:tav>
                                      </p:tavLst>
                                    </p:anim>
                                  </p:childTnLst>
                                </p:cTn>
                              </p:par>
                              <p:par>
                                <p:cTn id="23" presetID="2" presetClass="entr" presetSubtype="8" fill="hold" nodeType="withEffect">
                                  <p:stCondLst>
                                    <p:cond delay="0"/>
                                  </p:stCondLst>
                                  <p:childTnLst>
                                    <p:set>
                                      <p:cBhvr>
                                        <p:cTn id="24" dur="1" fill="hold">
                                          <p:stCondLst>
                                            <p:cond delay="0"/>
                                          </p:stCondLst>
                                        </p:cTn>
                                        <p:tgtEl>
                                          <p:spTgt spid="66">
                                            <p:txEl>
                                              <p:pRg st="4" end="4"/>
                                            </p:txEl>
                                          </p:spTgt>
                                        </p:tgtEl>
                                        <p:attrNameLst>
                                          <p:attrName>style.visibility</p:attrName>
                                        </p:attrNameLst>
                                      </p:cBhvr>
                                      <p:to>
                                        <p:strVal val="visible"/>
                                      </p:to>
                                    </p:set>
                                    <p:anim calcmode="lin" valueType="num">
                                      <p:cBhvr additive="base">
                                        <p:cTn id="25" dur="500" fill="hold"/>
                                        <p:tgtEl>
                                          <p:spTgt spid="66">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93"/>
                                        </p:tgtEl>
                                        <p:attrNameLst>
                                          <p:attrName>style.visibility</p:attrName>
                                        </p:attrNameLst>
                                      </p:cBhvr>
                                      <p:to>
                                        <p:strVal val="visible"/>
                                      </p:to>
                                    </p:set>
                                    <p:anim calcmode="lin" valueType="num">
                                      <p:cBhvr additive="base">
                                        <p:cTn id="31" dur="500" fill="hold"/>
                                        <p:tgtEl>
                                          <p:spTgt spid="93"/>
                                        </p:tgtEl>
                                        <p:attrNameLst>
                                          <p:attrName>ppt_x</p:attrName>
                                        </p:attrNameLst>
                                      </p:cBhvr>
                                      <p:tavLst>
                                        <p:tav tm="0">
                                          <p:val>
                                            <p:strVal val="0-#ppt_w/2"/>
                                          </p:val>
                                        </p:tav>
                                        <p:tav tm="100000">
                                          <p:val>
                                            <p:strVal val="#ppt_x"/>
                                          </p:val>
                                        </p:tav>
                                      </p:tavLst>
                                    </p:anim>
                                    <p:anim calcmode="lin" valueType="num">
                                      <p:cBhvr additive="base">
                                        <p:cTn id="32" dur="500" fill="hold"/>
                                        <p:tgtEl>
                                          <p:spTgt spid="93"/>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52"/>
                                        </p:tgtEl>
                                        <p:attrNameLst>
                                          <p:attrName>style.visibility</p:attrName>
                                        </p:attrNameLst>
                                      </p:cBhvr>
                                      <p:to>
                                        <p:strVal val="visible"/>
                                      </p:to>
                                    </p:set>
                                    <p:anim calcmode="lin" valueType="num">
                                      <p:cBhvr additive="base">
                                        <p:cTn id="37" dur="500" fill="hold"/>
                                        <p:tgtEl>
                                          <p:spTgt spid="52"/>
                                        </p:tgtEl>
                                        <p:attrNameLst>
                                          <p:attrName>ppt_x</p:attrName>
                                        </p:attrNameLst>
                                      </p:cBhvr>
                                      <p:tavLst>
                                        <p:tav tm="0">
                                          <p:val>
                                            <p:strVal val="0-#ppt_w/2"/>
                                          </p:val>
                                        </p:tav>
                                        <p:tav tm="100000">
                                          <p:val>
                                            <p:strVal val="#ppt_x"/>
                                          </p:val>
                                        </p:tav>
                                      </p:tavLst>
                                    </p:anim>
                                    <p:anim calcmode="lin" valueType="num">
                                      <p:cBhvr additive="base">
                                        <p:cTn id="38" dur="500" fill="hold"/>
                                        <p:tgtEl>
                                          <p:spTgt spid="52"/>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6"/>
                                        </p:tgtEl>
                                        <p:attrNameLst>
                                          <p:attrName>style.visibility</p:attrName>
                                        </p:attrNameLst>
                                      </p:cBhvr>
                                      <p:to>
                                        <p:strVal val="visible"/>
                                      </p:to>
                                    </p:set>
                                    <p:anim calcmode="lin" valueType="num">
                                      <p:cBhvr additive="base">
                                        <p:cTn id="43" dur="500" fill="hold"/>
                                        <p:tgtEl>
                                          <p:spTgt spid="6"/>
                                        </p:tgtEl>
                                        <p:attrNameLst>
                                          <p:attrName>ppt_x</p:attrName>
                                        </p:attrNameLst>
                                      </p:cBhvr>
                                      <p:tavLst>
                                        <p:tav tm="0">
                                          <p:val>
                                            <p:strVal val="0-#ppt_w/2"/>
                                          </p:val>
                                        </p:tav>
                                        <p:tav tm="100000">
                                          <p:val>
                                            <p:strVal val="#ppt_x"/>
                                          </p:val>
                                        </p:tav>
                                      </p:tavLst>
                                    </p:anim>
                                    <p:anim calcmode="lin" valueType="num">
                                      <p:cBhvr additive="base">
                                        <p:cTn id="44"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42"/>
                                        </p:tgtEl>
                                        <p:attrNameLst>
                                          <p:attrName>style.visibility</p:attrName>
                                        </p:attrNameLst>
                                      </p:cBhvr>
                                      <p:to>
                                        <p:strVal val="visible"/>
                                      </p:to>
                                    </p:set>
                                    <p:anim calcmode="lin" valueType="num">
                                      <p:cBhvr additive="base">
                                        <p:cTn id="49" dur="500" fill="hold"/>
                                        <p:tgtEl>
                                          <p:spTgt spid="42"/>
                                        </p:tgtEl>
                                        <p:attrNameLst>
                                          <p:attrName>ppt_x</p:attrName>
                                        </p:attrNameLst>
                                      </p:cBhvr>
                                      <p:tavLst>
                                        <p:tav tm="0">
                                          <p:val>
                                            <p:strVal val="0-#ppt_w/2"/>
                                          </p:val>
                                        </p:tav>
                                        <p:tav tm="100000">
                                          <p:val>
                                            <p:strVal val="#ppt_x"/>
                                          </p:val>
                                        </p:tav>
                                      </p:tavLst>
                                    </p:anim>
                                    <p:anim calcmode="lin" valueType="num">
                                      <p:cBhvr additive="base">
                                        <p:cTn id="50" dur="500" fill="hold"/>
                                        <p:tgtEl>
                                          <p:spTgt spid="4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P spid="42" grpId="0"/>
      <p:bldP spid="93"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766810" cy="2590800"/>
            <a:chOff x="76200" y="3962400"/>
            <a:chExt cx="3766810" cy="2590800"/>
          </a:xfrm>
        </p:grpSpPr>
        <p:grpSp>
          <p:nvGrpSpPr>
            <p:cNvPr id="27" name="Group 26"/>
            <p:cNvGrpSpPr/>
            <p:nvPr/>
          </p:nvGrpSpPr>
          <p:grpSpPr>
            <a:xfrm>
              <a:off x="76200" y="3962400"/>
              <a:ext cx="3766810" cy="2590800"/>
              <a:chOff x="76200" y="3962400"/>
              <a:chExt cx="3766810" cy="259080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2246769"/>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of machine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r>
                          <a:rPr lang="en-CA" altLang="en-US" sz="28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sub>
                    </m:sSub>
                    <m:r>
                      <a:rPr lang="en-CA" altLang="en-US" sz="2800" b="0" i="1" dirty="0" smtClean="0">
                        <a:solidFill>
                          <a:srgbClr val="66FF33"/>
                        </a:solidFill>
                        <a:latin typeface="Cambria Math" panose="02040503050406030204" pitchFamily="18" charset="0"/>
                        <a:sym typeface="Symbol" panose="05050102010706020507" pitchFamily="18" charset="2"/>
                      </a:rPr>
                      <m:t> </m:t>
                    </m:r>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on this input </a:t>
                </a:r>
                <a14:m>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a14:m>
                <a:r>
                  <a:rPr lang="en-US" altLang="en-US" sz="2800" dirty="0">
                    <a:latin typeface="Times New Roman" pitchFamily="18" charset="0"/>
                  </a:rPr>
                  <a:t>:</a:t>
                </a:r>
              </a:p>
              <a:p>
                <a:pPr>
                  <a:spcBef>
                    <a:spcPct val="0"/>
                  </a:spcBef>
                </a:pPr>
                <a:r>
                  <a:rPr lang="en-US" altLang="en-US" sz="2800" i="1" dirty="0">
                    <a:solidFill>
                      <a:srgbClr val="FF00FF"/>
                    </a:solidFill>
                    <a:latin typeface="Times New Roman" pitchFamily="18" charset="0"/>
                    <a:cs typeface="Times New Roman" panose="02020603050405020304" pitchFamily="18" charset="0"/>
                    <a:sym typeface="Symbol" panose="05050102010706020507" pitchFamily="18" charset="2"/>
                  </a:rPr>
                  <a:t>     </a:t>
                </a:r>
                <a:r>
                  <a:rPr lang="en-US" altLang="en-US" sz="2800" dirty="0">
                    <a:latin typeface="Times New Roman" pitchFamily="18" charset="0"/>
                    <a:cs typeface="Times New Roman" panose="02020603050405020304" pitchFamily="18" charset="0"/>
                    <a:sym typeface="Symbol" panose="05050102010706020507" pitchFamily="18" charset="2"/>
                  </a:rPr>
                  <a:t>Square it.</a:t>
                </a:r>
              </a:p>
              <a:p>
                <a:pPr>
                  <a:spcBef>
                    <a:spcPct val="0"/>
                  </a:spcBef>
                </a:pPr>
                <a:r>
                  <a:rPr lang="en-US" altLang="en-US" sz="2800" dirty="0">
                    <a:latin typeface="Times New Roman" pitchFamily="18" charset="0"/>
                    <a:cs typeface="Times New Roman" panose="02020603050405020304" pitchFamily="18" charset="0"/>
                    <a:sym typeface="Symbol" panose="05050102010706020507" pitchFamily="18" charset="2"/>
                  </a:rPr>
                  <a:t>     Sum over all data items.</a:t>
                </a:r>
                <a:endParaRPr lang="en-US" altLang="en-US" sz="2800" dirty="0">
                  <a:latin typeface="Times New Roman"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2246769"/>
              </a:xfrm>
              <a:prstGeom prst="rect">
                <a:avLst/>
              </a:prstGeom>
              <a:blipFill>
                <a:blip r:embed="rId4"/>
                <a:stretch>
                  <a:fillRect t="-2710" b="-6504"/>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5"/>
                <a:stretch>
                  <a:fillRect/>
                </a:stretch>
              </a:blipFill>
            </p:spPr>
            <p:txBody>
              <a:bodyPr/>
              <a:lstStyle/>
              <a:p>
                <a:r>
                  <a:rPr lang="en-CA">
                    <a:noFill/>
                  </a:rPr>
                  <a:t> </a:t>
                </a:r>
              </a:p>
            </p:txBody>
          </p:sp>
        </mc:Fallback>
      </mc:AlternateContent>
      <p:sp>
        <p:nvSpPr>
          <p:cNvPr id="45" name="Text Box 33"/>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5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5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2" name="TextBox 51"/>
              <p:cNvSpPr txBox="1"/>
              <p:nvPr/>
            </p:nvSpPr>
            <p:spPr>
              <a:xfrm>
                <a:off x="4931845" y="3647420"/>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4931845" y="3647420"/>
                <a:ext cx="1773755" cy="492443"/>
              </a:xfrm>
              <a:prstGeom prst="rect">
                <a:avLst/>
              </a:prstGeom>
              <a:blipFill>
                <a:blip r:embed="rId7"/>
                <a:stretch>
                  <a:fillRect/>
                </a:stretch>
              </a:blipFill>
            </p:spPr>
            <p:txBody>
              <a:bodyPr/>
              <a:lstStyle/>
              <a:p>
                <a:r>
                  <a:rPr lang="en-CA">
                    <a:noFill/>
                  </a:rPr>
                  <a:t> </a:t>
                </a:r>
              </a:p>
            </p:txBody>
          </p:sp>
        </mc:Fallback>
      </mc:AlternateContent>
      <p:grpSp>
        <p:nvGrpSpPr>
          <p:cNvPr id="53" name="Group 52"/>
          <p:cNvGrpSpPr/>
          <p:nvPr/>
        </p:nvGrpSpPr>
        <p:grpSpPr>
          <a:xfrm>
            <a:off x="914400" y="5007360"/>
            <a:ext cx="2280320" cy="794760"/>
            <a:chOff x="912128" y="5007360"/>
            <a:chExt cx="2280320" cy="794760"/>
          </a:xfrm>
        </p:grpSpPr>
        <p:cxnSp>
          <p:nvCxnSpPr>
            <p:cNvPr id="54" name="Straight Connector 53"/>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6" name="Straight Connector 55"/>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57" name="Straight Connector 56"/>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58" name="Straight Connector 57"/>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0" name="Straight Connector 59"/>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2" name="Rectangle 41"/>
              <p:cNvSpPr/>
              <p:nvPr/>
            </p:nvSpPr>
            <p:spPr>
              <a:xfrm>
                <a:off x="3034146" y="3647420"/>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a:solidFill>
                              <a:srgbClr val="66FF33"/>
                            </a:solidFill>
                            <a:latin typeface="Cambria Math" panose="02040503050406030204" pitchFamily="18" charset="0"/>
                          </a:rPr>
                        </m:ctrlPr>
                      </m:accPr>
                      <m:e>
                        <m:r>
                          <a:rPr lang="en-CA" altLang="en-US" sz="3200" i="1" dirty="0">
                            <a:solidFill>
                              <a:srgbClr val="66FF33"/>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42" name="Rectangle 41"/>
              <p:cNvSpPr>
                <a:spLocks noRot="1" noChangeAspect="1" noMove="1" noResize="1" noEditPoints="1" noAdjustHandles="1" noChangeArrowheads="1" noChangeShapeType="1" noTextEdit="1"/>
              </p:cNvSpPr>
              <p:nvPr/>
            </p:nvSpPr>
            <p:spPr>
              <a:xfrm>
                <a:off x="3034146" y="3647420"/>
                <a:ext cx="2590800" cy="584775"/>
              </a:xfrm>
              <a:prstGeom prst="rect">
                <a:avLst/>
              </a:prstGeom>
              <a:blipFill>
                <a:blip r:embed="rId8"/>
                <a:stretch>
                  <a:fillRect t="-14583" b="-32292"/>
                </a:stretch>
              </a:blipFill>
            </p:spPr>
            <p:txBody>
              <a:bodyPr/>
              <a:lstStyle/>
              <a:p>
                <a:r>
                  <a:rPr lang="en-CA">
                    <a:noFill/>
                  </a:rPr>
                  <a:t> </a:t>
                </a:r>
              </a:p>
            </p:txBody>
          </p:sp>
        </mc:Fallback>
      </mc:AlternateContent>
      <p:grpSp>
        <p:nvGrpSpPr>
          <p:cNvPr id="6" name="Group 5"/>
          <p:cNvGrpSpPr/>
          <p:nvPr/>
        </p:nvGrpSpPr>
        <p:grpSpPr>
          <a:xfrm>
            <a:off x="3810000" y="1767240"/>
            <a:ext cx="5147792" cy="671160"/>
            <a:chOff x="3810000" y="1767240"/>
            <a:chExt cx="5147792" cy="671160"/>
          </a:xfrm>
        </p:grpSpPr>
        <p:sp>
          <p:nvSpPr>
            <p:cNvPr id="2" name="Rectangle 1"/>
            <p:cNvSpPr/>
            <p:nvPr/>
          </p:nvSpPr>
          <p:spPr>
            <a:xfrm>
              <a:off x="4114800" y="1915180"/>
              <a:ext cx="4842992"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totaled over all the </a:t>
              </a:r>
              <a:r>
                <a:rPr lang="en-CA" altLang="en-US" dirty="0">
                  <a:solidFill>
                    <a:srgbClr val="FF00FF"/>
                  </a:solidFill>
                  <a:cs typeface="Times New Roman" panose="02020603050405020304" pitchFamily="18" charset="0"/>
                  <a:sym typeface="Symbol" panose="05050102010706020507" pitchFamily="18" charset="2"/>
                </a:rPr>
                <a:t>training data</a:t>
              </a:r>
              <a:r>
                <a:rPr lang="en-CA" altLang="en-US" dirty="0">
                  <a:cs typeface="Times New Roman" panose="02020603050405020304" pitchFamily="18" charset="0"/>
                  <a:sym typeface="Symbol" panose="05050102010706020507" pitchFamily="18" charset="2"/>
                </a:rPr>
                <a:t>.</a:t>
              </a:r>
              <a:endParaRPr lang="en-US" altLang="en-US" dirty="0"/>
            </a:p>
          </p:txBody>
        </p:sp>
        <p:cxnSp>
          <p:nvCxnSpPr>
            <p:cNvPr id="5" name="Straight Connector 4"/>
            <p:cNvCxnSpPr/>
            <p:nvPr/>
          </p:nvCxnSpPr>
          <p:spPr bwMode="auto">
            <a:xfrm>
              <a:off x="3810000" y="1767240"/>
              <a:ext cx="2209800" cy="0"/>
            </a:xfrm>
            <a:prstGeom prst="line">
              <a:avLst/>
            </a:prstGeom>
            <a:noFill/>
            <a:ln w="38100" cap="sq" cmpd="sng" algn="ctr">
              <a:solidFill>
                <a:schemeClr val="hlink"/>
              </a:solidFill>
              <a:prstDash val="solid"/>
              <a:round/>
              <a:headEnd type="none" w="med" len="med"/>
              <a:tailEnd type="none" w="med" len="med"/>
            </a:ln>
            <a:effectLst/>
          </p:spPr>
        </p:cxnSp>
      </p:grpSp>
      <p:grpSp>
        <p:nvGrpSpPr>
          <p:cNvPr id="10" name="Group 9"/>
          <p:cNvGrpSpPr/>
          <p:nvPr/>
        </p:nvGrpSpPr>
        <p:grpSpPr>
          <a:xfrm>
            <a:off x="4433454" y="3962400"/>
            <a:ext cx="3905356" cy="2885420"/>
            <a:chOff x="4433454" y="3962400"/>
            <a:chExt cx="3905356" cy="2885420"/>
          </a:xfrm>
        </p:grpSpPr>
        <p:grpSp>
          <p:nvGrpSpPr>
            <p:cNvPr id="49" name="Group 48"/>
            <p:cNvGrpSpPr/>
            <p:nvPr/>
          </p:nvGrpSpPr>
          <p:grpSpPr>
            <a:xfrm>
              <a:off x="4572000" y="3962400"/>
              <a:ext cx="3766810" cy="2590800"/>
              <a:chOff x="76200" y="3962400"/>
              <a:chExt cx="3766810" cy="2590800"/>
            </a:xfrm>
          </p:grpSpPr>
          <p:cxnSp>
            <p:nvCxnSpPr>
              <p:cNvPr id="64" name="Straight Connector 63"/>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67" name="Straight Connector 6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6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mc:AlternateContent xmlns:mc="http://schemas.openxmlformats.org/markup-compatibility/2006" xmlns:a14="http://schemas.microsoft.com/office/drawing/2010/main">
          <mc:Choice Requires="a14">
            <p:sp>
              <p:nvSpPr>
                <p:cNvPr id="69"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oMath>
                  </a14:m>
                  <a:endParaRPr lang="en-CA" altLang="en-US" sz="2800" dirty="0">
                    <a:solidFill>
                      <a:srgbClr val="66FF33"/>
                    </a:solidFill>
                    <a:latin typeface="Times New Roman" pitchFamily="18" charset="0"/>
                  </a:endParaRPr>
                </a:p>
              </p:txBody>
            </p:sp>
          </mc:Choice>
          <mc:Fallback xmlns="">
            <p:sp>
              <p:nvSpPr>
                <p:cNvPr id="69" name="Text Box 33"/>
                <p:cNvSpPr txBox="1">
                  <a:spLocks noRot="1" noChangeAspect="1" noMove="1" noResize="1" noEditPoints="1" noAdjustHandles="1" noChangeArrowheads="1" noChangeShapeType="1" noTextEdit="1"/>
                </p:cNvSpPr>
                <p:nvPr/>
              </p:nvSpPr>
              <p:spPr bwMode="auto">
                <a:xfrm>
                  <a:off x="4433454" y="6324600"/>
                  <a:ext cx="2590800" cy="523220"/>
                </a:xfrm>
                <a:prstGeom prst="rect">
                  <a:avLst/>
                </a:prstGeom>
                <a:blipFill>
                  <a:blip r:embed="rId9"/>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0" name="Straight Connector 69"/>
            <p:cNvCxnSpPr/>
            <p:nvPr/>
          </p:nvCxnSpPr>
          <p:spPr bwMode="auto">
            <a:xfrm flipV="1">
              <a:off x="6096000" y="5676900"/>
              <a:ext cx="0" cy="723900"/>
            </a:xfrm>
            <a:prstGeom prst="line">
              <a:avLst/>
            </a:prstGeom>
            <a:noFill/>
            <a:ln w="127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flipH="1" flipV="1">
              <a:off x="5098473" y="5645724"/>
              <a:ext cx="1008000" cy="0"/>
            </a:xfrm>
            <a:prstGeom prst="line">
              <a:avLst/>
            </a:prstGeom>
            <a:noFill/>
            <a:ln w="12700" cap="sq" cmpd="sng" algn="ctr">
              <a:solidFill>
                <a:schemeClr val="accent2"/>
              </a:solidFill>
              <a:prstDash val="solid"/>
              <a:round/>
              <a:headEnd type="none" w="med" len="med"/>
              <a:tailEnd type="none" w="med" len="med"/>
            </a:ln>
            <a:effectLst/>
          </p:spPr>
        </p:cxnSp>
        <p:sp>
          <p:nvSpPr>
            <p:cNvPr id="76" name="Oval 75"/>
            <p:cNvSpPr/>
            <p:nvPr/>
          </p:nvSpPr>
          <p:spPr>
            <a:xfrm>
              <a:off x="6061362" y="5607099"/>
              <a:ext cx="72000" cy="87120"/>
            </a:xfrm>
            <a:prstGeom prst="ellipse">
              <a:avLst/>
            </a:prstGeom>
            <a:solidFill>
              <a:srgbClr val="92D050"/>
            </a:solidFill>
            <a:ln>
              <a:noFill/>
            </a:ln>
          </p:spPr>
          <p:txBody>
            <a:bodyPr wrap="square" rtlCol="0" anchor="ctr">
              <a:spAutoFit/>
            </a:bodyPr>
            <a:lstStyle/>
            <a:p>
              <a:pPr algn="l"/>
              <a:endParaRPr lang="en-CA" sz="2400" dirty="0"/>
            </a:p>
          </p:txBody>
        </p:sp>
      </p:grpSp>
      <p:sp>
        <p:nvSpPr>
          <p:cNvPr id="82" name="Oval 81"/>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83" name="Straight Connector 82"/>
          <p:cNvCxnSpPr/>
          <p:nvPr/>
        </p:nvCxnSpPr>
        <p:spPr bwMode="auto">
          <a:xfrm flipV="1">
            <a:off x="2895600" y="5486400"/>
            <a:ext cx="0" cy="202004"/>
          </a:xfrm>
          <a:prstGeom prst="line">
            <a:avLst/>
          </a:prstGeom>
          <a:noFill/>
          <a:ln w="12700" cap="sq" cmpd="sng" algn="ctr">
            <a:solidFill>
              <a:schemeClr val="accent1"/>
            </a:solidFill>
            <a:prstDash val="solid"/>
            <a:round/>
            <a:headEnd type="none" w="med" len="med"/>
            <a:tailEnd type="none" w="med" len="med"/>
          </a:ln>
          <a:effectLst/>
        </p:spPr>
      </p:cxnSp>
      <p:cxnSp>
        <p:nvCxnSpPr>
          <p:cNvPr id="84" name="Straight Connector 83"/>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p:sp>
        <p:nvSpPr>
          <p:cNvPr id="93" name="Text Box 33"/>
          <p:cNvSpPr txBox="1">
            <a:spLocks noChangeArrowheads="1"/>
          </p:cNvSpPr>
          <p:nvPr/>
        </p:nvSpPr>
        <p:spPr bwMode="auto">
          <a:xfrm>
            <a:off x="1447800" y="3700760"/>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 =</a:t>
            </a:r>
          </a:p>
        </p:txBody>
      </p:sp>
      <p:sp>
        <p:nvSpPr>
          <p:cNvPr id="72" name="Text Box 33"/>
          <p:cNvSpPr txBox="1">
            <a:spLocks noChangeArrowheads="1"/>
          </p:cNvSpPr>
          <p:nvPr/>
        </p:nvSpPr>
        <p:spPr bwMode="auto">
          <a:xfrm>
            <a:off x="3623872" y="5417165"/>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a:t>
            </a:r>
          </a:p>
        </p:txBody>
      </p:sp>
    </p:spTree>
    <p:extLst>
      <p:ext uri="{BB962C8B-B14F-4D97-AF65-F5344CB8AC3E}">
        <p14:creationId xmlns:p14="http://schemas.microsoft.com/office/powerpoint/2010/main" val="42940481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500" fill="hold"/>
                                        <p:tgtEl>
                                          <p:spTgt spid="10"/>
                                        </p:tgtEl>
                                        <p:attrNameLst>
                                          <p:attrName>ppt_x</p:attrName>
                                        </p:attrNameLst>
                                      </p:cBhvr>
                                      <p:tavLst>
                                        <p:tav tm="0">
                                          <p:val>
                                            <p:strVal val="0-#ppt_w/2"/>
                                          </p:val>
                                        </p:tav>
                                        <p:tav tm="100000">
                                          <p:val>
                                            <p:strVal val="#ppt_x"/>
                                          </p:val>
                                        </p:tav>
                                      </p:tavLst>
                                    </p:anim>
                                    <p:anim calcmode="lin" valueType="num">
                                      <p:cBhvr additive="base">
                                        <p:cTn id="8" dur="500" fill="hold"/>
                                        <p:tgtEl>
                                          <p:spTgt spid="10"/>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72"/>
                                        </p:tgtEl>
                                        <p:attrNameLst>
                                          <p:attrName>style.visibility</p:attrName>
                                        </p:attrNameLst>
                                      </p:cBhvr>
                                      <p:to>
                                        <p:strVal val="visible"/>
                                      </p:to>
                                    </p:set>
                                    <p:anim calcmode="lin" valueType="num">
                                      <p:cBhvr additive="base">
                                        <p:cTn id="11" dur="500" fill="hold"/>
                                        <p:tgtEl>
                                          <p:spTgt spid="72"/>
                                        </p:tgtEl>
                                        <p:attrNameLst>
                                          <p:attrName>ppt_x</p:attrName>
                                        </p:attrNameLst>
                                      </p:cBhvr>
                                      <p:tavLst>
                                        <p:tav tm="0">
                                          <p:val>
                                            <p:strVal val="0-#ppt_w/2"/>
                                          </p:val>
                                        </p:tav>
                                        <p:tav tm="100000">
                                          <p:val>
                                            <p:strVal val="#ppt_x"/>
                                          </p:val>
                                        </p:tav>
                                      </p:tavLst>
                                    </p:anim>
                                    <p:anim calcmode="lin" valueType="num">
                                      <p:cBhvr additive="base">
                                        <p:cTn id="12" dur="500" fill="hold"/>
                                        <p:tgtEl>
                                          <p:spTgt spid="7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2" grpId="0"/>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766810" cy="2590800"/>
            <a:chOff x="76200" y="3962400"/>
            <a:chExt cx="3766810" cy="2590800"/>
          </a:xfrm>
        </p:grpSpPr>
        <p:grpSp>
          <p:nvGrpSpPr>
            <p:cNvPr id="27" name="Group 26"/>
            <p:cNvGrpSpPr/>
            <p:nvPr/>
          </p:nvGrpSpPr>
          <p:grpSpPr>
            <a:xfrm>
              <a:off x="76200" y="3962400"/>
              <a:ext cx="3766810" cy="2590800"/>
              <a:chOff x="76200" y="3962400"/>
              <a:chExt cx="3766810" cy="259080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5"/>
                <a:stretch>
                  <a:fillRect/>
                </a:stretch>
              </a:blipFill>
            </p:spPr>
            <p:txBody>
              <a:bodyPr/>
              <a:lstStyle/>
              <a:p>
                <a:r>
                  <a:rPr lang="en-CA">
                    <a:noFill/>
                  </a:rPr>
                  <a:t> </a:t>
                </a:r>
              </a:p>
            </p:txBody>
          </p:sp>
        </mc:Fallback>
      </mc:AlternateContent>
      <p:sp>
        <p:nvSpPr>
          <p:cNvPr id="45" name="Text Box 33"/>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5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5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2" name="TextBox 51"/>
              <p:cNvSpPr txBox="1"/>
              <p:nvPr/>
            </p:nvSpPr>
            <p:spPr>
              <a:xfrm>
                <a:off x="4931845" y="3647420"/>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4931845" y="3647420"/>
                <a:ext cx="1773755" cy="492443"/>
              </a:xfrm>
              <a:prstGeom prst="rect">
                <a:avLst/>
              </a:prstGeom>
              <a:blipFill>
                <a:blip r:embed="rId7"/>
                <a:stretch>
                  <a:fillRect/>
                </a:stretch>
              </a:blipFill>
            </p:spPr>
            <p:txBody>
              <a:bodyPr/>
              <a:lstStyle/>
              <a:p>
                <a:r>
                  <a:rPr lang="en-CA">
                    <a:noFill/>
                  </a:rPr>
                  <a:t> </a:t>
                </a:r>
              </a:p>
            </p:txBody>
          </p:sp>
        </mc:Fallback>
      </mc:AlternateContent>
      <p:grpSp>
        <p:nvGrpSpPr>
          <p:cNvPr id="53" name="Group 52"/>
          <p:cNvGrpSpPr/>
          <p:nvPr/>
        </p:nvGrpSpPr>
        <p:grpSpPr>
          <a:xfrm>
            <a:off x="914400" y="5007360"/>
            <a:ext cx="2280320" cy="794760"/>
            <a:chOff x="912128" y="5007360"/>
            <a:chExt cx="2280320" cy="794760"/>
          </a:xfrm>
        </p:grpSpPr>
        <p:cxnSp>
          <p:nvCxnSpPr>
            <p:cNvPr id="54" name="Straight Connector 53"/>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6" name="Straight Connector 55"/>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57" name="Straight Connector 56"/>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58" name="Straight Connector 57"/>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0" name="Straight Connector 59"/>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2" name="Rectangle 41"/>
              <p:cNvSpPr/>
              <p:nvPr/>
            </p:nvSpPr>
            <p:spPr>
              <a:xfrm>
                <a:off x="3034146" y="3647420"/>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a:solidFill>
                              <a:srgbClr val="66FF33"/>
                            </a:solidFill>
                            <a:latin typeface="Cambria Math" panose="02040503050406030204" pitchFamily="18" charset="0"/>
                          </a:rPr>
                        </m:ctrlPr>
                      </m:accPr>
                      <m:e>
                        <m:r>
                          <a:rPr lang="en-CA" altLang="en-US" sz="3200" i="1" dirty="0">
                            <a:solidFill>
                              <a:srgbClr val="66FF33"/>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42" name="Rectangle 41"/>
              <p:cNvSpPr>
                <a:spLocks noRot="1" noChangeAspect="1" noMove="1" noResize="1" noEditPoints="1" noAdjustHandles="1" noChangeArrowheads="1" noChangeShapeType="1" noTextEdit="1"/>
              </p:cNvSpPr>
              <p:nvPr/>
            </p:nvSpPr>
            <p:spPr>
              <a:xfrm>
                <a:off x="3034146" y="3647420"/>
                <a:ext cx="2590800" cy="584775"/>
              </a:xfrm>
              <a:prstGeom prst="rect">
                <a:avLst/>
              </a:prstGeom>
              <a:blipFill>
                <a:blip r:embed="rId8"/>
                <a:stretch>
                  <a:fillRect t="-14583" b="-32292"/>
                </a:stretch>
              </a:blipFill>
            </p:spPr>
            <p:txBody>
              <a:bodyPr/>
              <a:lstStyle/>
              <a:p>
                <a:r>
                  <a:rPr lang="en-CA">
                    <a:noFill/>
                  </a:rPr>
                  <a:t> </a:t>
                </a:r>
              </a:p>
            </p:txBody>
          </p:sp>
        </mc:Fallback>
      </mc:AlternateContent>
      <p:grpSp>
        <p:nvGrpSpPr>
          <p:cNvPr id="10" name="Group 9"/>
          <p:cNvGrpSpPr/>
          <p:nvPr/>
        </p:nvGrpSpPr>
        <p:grpSpPr>
          <a:xfrm>
            <a:off x="4433454" y="3962400"/>
            <a:ext cx="3905356" cy="2885420"/>
            <a:chOff x="4433454" y="3962400"/>
            <a:chExt cx="3905356" cy="2885420"/>
          </a:xfrm>
        </p:grpSpPr>
        <p:grpSp>
          <p:nvGrpSpPr>
            <p:cNvPr id="49" name="Group 48"/>
            <p:cNvGrpSpPr/>
            <p:nvPr/>
          </p:nvGrpSpPr>
          <p:grpSpPr>
            <a:xfrm>
              <a:off x="4572000" y="3962400"/>
              <a:ext cx="3766810" cy="2590800"/>
              <a:chOff x="76200" y="3962400"/>
              <a:chExt cx="3766810" cy="2590800"/>
            </a:xfrm>
          </p:grpSpPr>
          <p:cxnSp>
            <p:nvCxnSpPr>
              <p:cNvPr id="64" name="Straight Connector 63"/>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67" name="Straight Connector 66"/>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68"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mc:AlternateContent xmlns:mc="http://schemas.openxmlformats.org/markup-compatibility/2006" xmlns:a14="http://schemas.microsoft.com/office/drawing/2010/main">
          <mc:Choice Requires="a14">
            <p:sp>
              <p:nvSpPr>
                <p:cNvPr id="69"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oMath>
                  </a14:m>
                  <a:endParaRPr lang="en-CA" altLang="en-US" sz="2800" dirty="0">
                    <a:solidFill>
                      <a:srgbClr val="66FF33"/>
                    </a:solidFill>
                    <a:latin typeface="Times New Roman" pitchFamily="18" charset="0"/>
                  </a:endParaRPr>
                </a:p>
              </p:txBody>
            </p:sp>
          </mc:Choice>
          <mc:Fallback xmlns="">
            <p:sp>
              <p:nvSpPr>
                <p:cNvPr id="69" name="Text Box 33"/>
                <p:cNvSpPr txBox="1">
                  <a:spLocks noRot="1" noChangeAspect="1" noMove="1" noResize="1" noEditPoints="1" noAdjustHandles="1" noChangeArrowheads="1" noChangeShapeType="1" noTextEdit="1"/>
                </p:cNvSpPr>
                <p:nvPr/>
              </p:nvSpPr>
              <p:spPr bwMode="auto">
                <a:xfrm>
                  <a:off x="4433454" y="6324600"/>
                  <a:ext cx="2590800" cy="523220"/>
                </a:xfrm>
                <a:prstGeom prst="rect">
                  <a:avLst/>
                </a:prstGeom>
                <a:blipFill>
                  <a:blip r:embed="rId9"/>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0" name="Straight Connector 69"/>
            <p:cNvCxnSpPr/>
            <p:nvPr/>
          </p:nvCxnSpPr>
          <p:spPr bwMode="auto">
            <a:xfrm flipV="1">
              <a:off x="6096000" y="5676900"/>
              <a:ext cx="0" cy="723900"/>
            </a:xfrm>
            <a:prstGeom prst="line">
              <a:avLst/>
            </a:prstGeom>
            <a:noFill/>
            <a:ln w="127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flipH="1" flipV="1">
              <a:off x="5098473" y="5645724"/>
              <a:ext cx="1008000" cy="0"/>
            </a:xfrm>
            <a:prstGeom prst="line">
              <a:avLst/>
            </a:prstGeom>
            <a:noFill/>
            <a:ln w="12700" cap="sq" cmpd="sng" algn="ctr">
              <a:solidFill>
                <a:schemeClr val="accent2"/>
              </a:solidFill>
              <a:prstDash val="solid"/>
              <a:round/>
              <a:headEnd type="none" w="med" len="med"/>
              <a:tailEnd type="none" w="med" len="med"/>
            </a:ln>
            <a:effectLst/>
          </p:spPr>
        </p:cxnSp>
        <p:sp>
          <p:nvSpPr>
            <p:cNvPr id="76" name="Oval 75"/>
            <p:cNvSpPr/>
            <p:nvPr/>
          </p:nvSpPr>
          <p:spPr>
            <a:xfrm>
              <a:off x="6061362" y="5607099"/>
              <a:ext cx="72000" cy="87120"/>
            </a:xfrm>
            <a:prstGeom prst="ellipse">
              <a:avLst/>
            </a:prstGeom>
            <a:solidFill>
              <a:srgbClr val="92D050"/>
            </a:solidFill>
            <a:ln>
              <a:noFill/>
            </a:ln>
          </p:spPr>
          <p:txBody>
            <a:bodyPr wrap="square" rtlCol="0" anchor="ctr">
              <a:spAutoFit/>
            </a:bodyPr>
            <a:lstStyle/>
            <a:p>
              <a:pPr algn="l"/>
              <a:endParaRPr lang="en-CA" sz="2400" dirty="0"/>
            </a:p>
          </p:txBody>
        </p:sp>
      </p:grpSp>
      <p:sp>
        <p:nvSpPr>
          <p:cNvPr id="82" name="Oval 81"/>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83" name="Straight Connector 82"/>
          <p:cNvCxnSpPr/>
          <p:nvPr/>
        </p:nvCxnSpPr>
        <p:spPr bwMode="auto">
          <a:xfrm flipV="1">
            <a:off x="2895600" y="5486400"/>
            <a:ext cx="0" cy="202004"/>
          </a:xfrm>
          <a:prstGeom prst="line">
            <a:avLst/>
          </a:prstGeom>
          <a:noFill/>
          <a:ln w="12700" cap="sq" cmpd="sng" algn="ctr">
            <a:solidFill>
              <a:schemeClr val="accent1"/>
            </a:solidFill>
            <a:prstDash val="solid"/>
            <a:round/>
            <a:headEnd type="none" w="med" len="med"/>
            <a:tailEnd type="none" w="med" len="med"/>
          </a:ln>
          <a:effectLst/>
        </p:spPr>
      </p:cxnSp>
      <p:cxnSp>
        <p:nvCxnSpPr>
          <p:cNvPr id="84" name="Straight Connector 83"/>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p:sp>
        <p:nvSpPr>
          <p:cNvPr id="93" name="Text Box 33"/>
          <p:cNvSpPr txBox="1">
            <a:spLocks noChangeArrowheads="1"/>
          </p:cNvSpPr>
          <p:nvPr/>
        </p:nvSpPr>
        <p:spPr bwMode="auto">
          <a:xfrm>
            <a:off x="1447800" y="3700760"/>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 =</a:t>
            </a:r>
          </a:p>
        </p:txBody>
      </p:sp>
      <p:sp>
        <p:nvSpPr>
          <p:cNvPr id="72" name="Text Box 33"/>
          <p:cNvSpPr txBox="1">
            <a:spLocks noChangeArrowheads="1"/>
          </p:cNvSpPr>
          <p:nvPr/>
        </p:nvSpPr>
        <p:spPr bwMode="auto">
          <a:xfrm>
            <a:off x="3623872" y="5417165"/>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a:t>
            </a:r>
          </a:p>
        </p:txBody>
      </p:sp>
      <mc:AlternateContent xmlns:mc="http://schemas.openxmlformats.org/markup-compatibility/2006" xmlns:a14="http://schemas.microsoft.com/office/drawing/2010/main">
        <mc:Choice Requires="a14">
          <p:sp>
            <p:nvSpPr>
              <p:cNvPr id="62" name="Text Box 33"/>
              <p:cNvSpPr txBox="1">
                <a:spLocks noChangeArrowheads="1"/>
              </p:cNvSpPr>
              <p:nvPr/>
            </p:nvSpPr>
            <p:spPr bwMode="auto">
              <a:xfrm>
                <a:off x="381000" y="434876"/>
                <a:ext cx="6553201" cy="138499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Different </a:t>
                </a:r>
                <a:r>
                  <a:rPr lang="en-CA" altLang="en-US" sz="2800" dirty="0">
                    <a:solidFill>
                      <a:srgbClr val="66FF33"/>
                    </a:solidFill>
                    <a:latin typeface="Times New Roman" pitchFamily="18" charset="0"/>
                  </a:rPr>
                  <a:t>weights</a:t>
                </a:r>
                <a:r>
                  <a:rPr lang="en-CA" altLang="en-US" sz="2800" dirty="0">
                    <a:latin typeface="Times New Roman" pitchFamily="18" charset="0"/>
                  </a:rPr>
                  <a:t>, </a:t>
                </a:r>
                <a:r>
                  <a:rPr lang="en-CA" altLang="en-US" sz="2800" dirty="0">
                    <a:solidFill>
                      <a:schemeClr val="tx1"/>
                    </a:solidFill>
                    <a:latin typeface="Times New Roman" pitchFamily="18" charset="0"/>
                  </a:rPr>
                  <a:t>i.e.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i="1" dirty="0" smtClean="0">
                            <a:solidFill>
                              <a:srgbClr val="66FF33"/>
                            </a:solidFill>
                            <a:latin typeface="Cambria Math" panose="02040503050406030204" pitchFamily="18" charset="0"/>
                          </a:rPr>
                          <m:t>𝑤</m:t>
                        </m:r>
                      </m:e>
                    </m:acc>
                  </m:oMath>
                </a14:m>
                <a:r>
                  <a:rPr lang="en-CA" altLang="en-US" sz="2800" dirty="0">
                    <a:solidFill>
                      <a:schemeClr val="tx1"/>
                    </a:solidFill>
                    <a:latin typeface="Times New Roman" pitchFamily="18" charset="0"/>
                  </a:rPr>
                  <a:t> </a:t>
                </a:r>
                <a:r>
                  <a:rPr lang="en-CA" altLang="en-US" sz="2800" dirty="0">
                    <a:latin typeface="Times New Roman" pitchFamily="18" charset="0"/>
                  </a:rPr>
                  <a:t>vs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a:solidFill>
                              <a:srgbClr val="00B050"/>
                            </a:solidFill>
                            <a:latin typeface="Cambria Math" panose="02040503050406030204" pitchFamily="18" charset="0"/>
                          </a:rPr>
                        </m:ctrlPr>
                      </m:accPr>
                      <m:e>
                        <m:r>
                          <a:rPr lang="en-CA" altLang="en-US" sz="2800" i="1" dirty="0">
                            <a:solidFill>
                              <a:srgbClr val="00B050"/>
                            </a:solidFill>
                            <a:latin typeface="Cambria Math" panose="02040503050406030204" pitchFamily="18" charset="0"/>
                          </a:rPr>
                          <m:t>𝑤</m:t>
                        </m:r>
                      </m:e>
                    </m:acc>
                  </m:oMath>
                </a14:m>
                <a:r>
                  <a:rPr lang="en-CA" altLang="en-US" sz="2800" dirty="0">
                    <a:solidFill>
                      <a:schemeClr val="tx1"/>
                    </a:solidFill>
                    <a:latin typeface="Times New Roman" pitchFamily="18" charset="0"/>
                  </a:rPr>
                  <a:t>.</a:t>
                </a:r>
              </a:p>
              <a:p>
                <a:pPr>
                  <a:spcBef>
                    <a:spcPct val="0"/>
                  </a:spcBef>
                </a:pPr>
                <a:r>
                  <a:rPr lang="en-CA" altLang="en-US" sz="2800" dirty="0">
                    <a:latin typeface="Times New Roman" pitchFamily="18" charset="0"/>
                  </a:rPr>
                  <a:t>  </a:t>
                </a:r>
                <a:r>
                  <a:rPr lang="en-CA" altLang="en-US" sz="2800" dirty="0">
                    <a:latin typeface="Times New Roman" pitchFamily="18" charset="0"/>
                    <a:sym typeface="Wingdings" panose="05000000000000000000" pitchFamily="2" charset="2"/>
                  </a:rPr>
                  <a:t> </a:t>
                </a:r>
                <a:r>
                  <a:rPr lang="en-CA" altLang="en-US" sz="2800" dirty="0">
                    <a:latin typeface="Times New Roman" pitchFamily="18" charset="0"/>
                  </a:rPr>
                  <a:t>the machine gives different </a:t>
                </a:r>
                <a:r>
                  <a:rPr lang="en-CA" altLang="en-US" sz="2800" dirty="0">
                    <a:solidFill>
                      <a:srgbClr val="66FF33"/>
                    </a:solidFill>
                    <a:latin typeface="Times New Roman" pitchFamily="18" charset="0"/>
                  </a:rPr>
                  <a:t>answers</a:t>
                </a:r>
                <a:br>
                  <a:rPr lang="en-CA" altLang="en-US" sz="2800" dirty="0">
                    <a:solidFill>
                      <a:srgbClr val="66FF33"/>
                    </a:solidFill>
                    <a:latin typeface="Times New Roman" pitchFamily="18" charset="0"/>
                  </a:rPr>
                </a:br>
                <a:r>
                  <a:rPr lang="en-CA" altLang="en-US" sz="2800" dirty="0">
                    <a:latin typeface="Times New Roman" pitchFamily="18" charset="0"/>
                  </a:rPr>
                  <a:t>        given same </a:t>
                </a:r>
                <a:r>
                  <a:rPr lang="en-CA" altLang="en-US" sz="2800" dirty="0">
                    <a:solidFill>
                      <a:srgbClr val="FF00FF"/>
                    </a:solidFill>
                    <a:latin typeface="Times New Roman" pitchFamily="18" charset="0"/>
                  </a:rPr>
                  <a:t>training data</a:t>
                </a:r>
              </a:p>
            </p:txBody>
          </p:sp>
        </mc:Choice>
        <mc:Fallback xmlns="">
          <p:sp>
            <p:nvSpPr>
              <p:cNvPr id="62" name="Text Box 33"/>
              <p:cNvSpPr txBox="1">
                <a:spLocks noRot="1" noChangeAspect="1" noMove="1" noResize="1" noEditPoints="1" noAdjustHandles="1" noChangeArrowheads="1" noChangeShapeType="1" noTextEdit="1"/>
              </p:cNvSpPr>
              <p:nvPr/>
            </p:nvSpPr>
            <p:spPr bwMode="auto">
              <a:xfrm>
                <a:off x="381000" y="434876"/>
                <a:ext cx="6553201" cy="1384995"/>
              </a:xfrm>
              <a:prstGeom prst="rect">
                <a:avLst/>
              </a:prstGeom>
              <a:blipFill>
                <a:blip r:embed="rId10"/>
                <a:stretch>
                  <a:fillRect t="-4386" b="-109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73" name="Group 72"/>
          <p:cNvGrpSpPr/>
          <p:nvPr/>
        </p:nvGrpSpPr>
        <p:grpSpPr>
          <a:xfrm>
            <a:off x="6532416" y="5652654"/>
            <a:ext cx="2088785" cy="1177638"/>
            <a:chOff x="6532416" y="5652654"/>
            <a:chExt cx="2088785" cy="1177638"/>
          </a:xfrm>
        </p:grpSpPr>
        <mc:AlternateContent xmlns:mc="http://schemas.openxmlformats.org/markup-compatibility/2006" xmlns:a14="http://schemas.microsoft.com/office/drawing/2010/main">
          <mc:Choice Requires="a14">
            <p:sp>
              <p:nvSpPr>
                <p:cNvPr id="75" name="Text Box 33"/>
                <p:cNvSpPr txBox="1">
                  <a:spLocks noChangeArrowheads="1"/>
                </p:cNvSpPr>
                <p:nvPr/>
              </p:nvSpPr>
              <p:spPr bwMode="auto">
                <a:xfrm>
                  <a:off x="6532416" y="6307072"/>
                  <a:ext cx="2088785"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vs   </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00B050"/>
                              </a:solidFill>
                              <a:latin typeface="Cambria Math" panose="02040503050406030204" pitchFamily="18" charset="0"/>
                              <a:sym typeface="Symbol" panose="05050102010706020507" pitchFamily="18" charset="2"/>
                            </a:rPr>
                          </m:ctrlPr>
                        </m:accPr>
                        <m:e>
                          <m:r>
                            <a:rPr lang="en-CA" altLang="en-US" sz="2800" b="0" i="1" dirty="0" smtClean="0">
                              <a:solidFill>
                                <a:srgbClr val="00B050"/>
                              </a:solidFill>
                              <a:latin typeface="Cambria Math" panose="02040503050406030204" pitchFamily="18" charset="0"/>
                              <a:sym typeface="Symbol" panose="05050102010706020507" pitchFamily="18" charset="2"/>
                            </a:rPr>
                            <m:t>𝑤</m:t>
                          </m:r>
                        </m:e>
                      </m:acc>
                    </m:oMath>
                  </a14:m>
                  <a:endParaRPr lang="en-CA" altLang="en-US" sz="2800" dirty="0">
                    <a:solidFill>
                      <a:srgbClr val="00B050"/>
                    </a:solidFill>
                    <a:latin typeface="Times New Roman" pitchFamily="18" charset="0"/>
                  </a:endParaRPr>
                </a:p>
              </p:txBody>
            </p:sp>
          </mc:Choice>
          <mc:Fallback xmlns="">
            <p:sp>
              <p:nvSpPr>
                <p:cNvPr id="75" name="Text Box 33"/>
                <p:cNvSpPr txBox="1">
                  <a:spLocks noRot="1" noChangeAspect="1" noMove="1" noResize="1" noEditPoints="1" noAdjustHandles="1" noChangeArrowheads="1" noChangeShapeType="1" noTextEdit="1"/>
                </p:cNvSpPr>
                <p:nvPr/>
              </p:nvSpPr>
              <p:spPr bwMode="auto">
                <a:xfrm>
                  <a:off x="6532416" y="6307072"/>
                  <a:ext cx="2088785" cy="523220"/>
                </a:xfrm>
                <a:prstGeom prst="rect">
                  <a:avLst/>
                </a:prstGeom>
                <a:blipFill>
                  <a:blip r:embed="rId11"/>
                  <a:stretch>
                    <a:fillRect t="-12941"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7" name="Straight Connector 76"/>
            <p:cNvCxnSpPr/>
            <p:nvPr/>
          </p:nvCxnSpPr>
          <p:spPr bwMode="auto">
            <a:xfrm flipV="1">
              <a:off x="7620000" y="5652654"/>
              <a:ext cx="0" cy="723900"/>
            </a:xfrm>
            <a:prstGeom prst="line">
              <a:avLst/>
            </a:prstGeom>
            <a:noFill/>
            <a:ln w="12700" cap="sq" cmpd="sng" algn="ctr">
              <a:solidFill>
                <a:srgbClr val="00B050"/>
              </a:solidFill>
              <a:prstDash val="solid"/>
              <a:round/>
              <a:headEnd type="none" w="med" len="med"/>
              <a:tailEnd type="none" w="med" len="med"/>
            </a:ln>
            <a:effectLst/>
          </p:spPr>
        </p:cxnSp>
      </p:grpSp>
      <p:sp>
        <p:nvSpPr>
          <p:cNvPr id="78" name="Freeform 77"/>
          <p:cNvSpPr/>
          <p:nvPr/>
        </p:nvSpPr>
        <p:spPr>
          <a:xfrm>
            <a:off x="645224" y="5238509"/>
            <a:ext cx="2871056" cy="64776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807261"/>
              <a:gd name="connsiteY0" fmla="*/ 519508 h 823200"/>
              <a:gd name="connsiteX1" fmla="*/ 1515671 w 2807261"/>
              <a:gd name="connsiteY1" fmla="*/ 240 h 823200"/>
              <a:gd name="connsiteX2" fmla="*/ 2807261 w 2807261"/>
              <a:gd name="connsiteY2" fmla="*/ 823200 h 823200"/>
              <a:gd name="connsiteX0" fmla="*/ 0 w 2807261"/>
              <a:gd name="connsiteY0" fmla="*/ 519508 h 823200"/>
              <a:gd name="connsiteX1" fmla="*/ 1345550 w 2807261"/>
              <a:gd name="connsiteY1" fmla="*/ 240 h 823200"/>
              <a:gd name="connsiteX2" fmla="*/ 2807261 w 2807261"/>
              <a:gd name="connsiteY2" fmla="*/ 823200 h 823200"/>
              <a:gd name="connsiteX0" fmla="*/ 0 w 2871056"/>
              <a:gd name="connsiteY0" fmla="*/ 519508 h 647763"/>
              <a:gd name="connsiteX1" fmla="*/ 1345550 w 2871056"/>
              <a:gd name="connsiteY1" fmla="*/ 240 h 647763"/>
              <a:gd name="connsiteX2" fmla="*/ 2871056 w 2871056"/>
              <a:gd name="connsiteY2" fmla="*/ 647763 h 647763"/>
            </a:gdLst>
            <a:ahLst/>
            <a:cxnLst>
              <a:cxn ang="0">
                <a:pos x="connsiteX0" y="connsiteY0"/>
              </a:cxn>
              <a:cxn ang="0">
                <a:pos x="connsiteX1" y="connsiteY1"/>
              </a:cxn>
              <a:cxn ang="0">
                <a:pos x="connsiteX2" y="connsiteY2"/>
              </a:cxn>
            </a:cxnLst>
            <a:rect l="l" t="t" r="r" b="b"/>
            <a:pathLst>
              <a:path w="2871056" h="647763">
                <a:moveTo>
                  <a:pt x="0" y="519508"/>
                </a:moveTo>
                <a:cubicBezTo>
                  <a:pt x="122396" y="213279"/>
                  <a:pt x="833105" y="-8332"/>
                  <a:pt x="1345550" y="240"/>
                </a:cubicBezTo>
                <a:cubicBezTo>
                  <a:pt x="1857995" y="8812"/>
                  <a:pt x="2597689" y="279146"/>
                  <a:pt x="2871056" y="647763"/>
                </a:cubicBezTo>
              </a:path>
            </a:pathLst>
          </a:custGeom>
          <a:noFill/>
          <a:ln w="15875">
            <a:solidFill>
              <a:srgbClr val="00B05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1357" name="Group 1356"/>
          <p:cNvGrpSpPr/>
          <p:nvPr/>
        </p:nvGrpSpPr>
        <p:grpSpPr>
          <a:xfrm>
            <a:off x="1295400" y="1870714"/>
            <a:ext cx="4167502" cy="2777486"/>
            <a:chOff x="1295400" y="1870714"/>
            <a:chExt cx="4167502" cy="2777486"/>
          </a:xfrm>
        </p:grpSpPr>
        <p:sp>
          <p:nvSpPr>
            <p:cNvPr id="1358" name="Rectangle 1357"/>
            <p:cNvSpPr/>
            <p:nvPr/>
          </p:nvSpPr>
          <p:spPr>
            <a:xfrm>
              <a:off x="5056787" y="3309164"/>
              <a:ext cx="317843" cy="1331154"/>
            </a:xfrm>
            <a:prstGeom prst="rect">
              <a:avLst/>
            </a:prstGeom>
            <a:solidFill>
              <a:schemeClr val="tx1"/>
            </a:solidFill>
            <a:ln>
              <a:noFill/>
            </a:ln>
          </p:spPr>
          <p:txBody>
            <a:bodyPr wrap="square" rtlCol="0" anchor="ctr">
              <a:spAutoFit/>
            </a:bodyPr>
            <a:lstStyle/>
            <a:p>
              <a:pPr algn="l"/>
              <a:endParaRPr lang="en-CA" sz="2400" dirty="0"/>
            </a:p>
          </p:txBody>
        </p:sp>
        <p:sp>
          <p:nvSpPr>
            <p:cNvPr id="1359" name="Rectangle 1358"/>
            <p:cNvSpPr/>
            <p:nvPr/>
          </p:nvSpPr>
          <p:spPr>
            <a:xfrm>
              <a:off x="1295401" y="1870714"/>
              <a:ext cx="3830843" cy="1332761"/>
            </a:xfrm>
            <a:prstGeom prst="rect">
              <a:avLst/>
            </a:prstGeom>
            <a:solidFill>
              <a:schemeClr val="tx1"/>
            </a:solidFill>
            <a:ln>
              <a:noFill/>
            </a:ln>
          </p:spPr>
          <p:txBody>
            <a:bodyPr wrap="square" rtlCol="0" anchor="ctr">
              <a:spAutoFit/>
            </a:bodyPr>
            <a:lstStyle/>
            <a:p>
              <a:pPr algn="l"/>
              <a:endParaRPr lang="en-CA" sz="2400" dirty="0"/>
            </a:p>
          </p:txBody>
        </p:sp>
        <p:pic>
          <p:nvPicPr>
            <p:cNvPr id="1360" name="Picture 6" descr="Image result for convolutional neural network"/>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707320" y="1932696"/>
              <a:ext cx="2883431" cy="1274973"/>
            </a:xfrm>
            <a:prstGeom prst="rect">
              <a:avLst/>
            </a:prstGeom>
            <a:noFill/>
            <a:extLst>
              <a:ext uri="{909E8E84-426E-40DD-AFC4-6F175D3DCCD1}">
                <a14:hiddenFill xmlns:a14="http://schemas.microsoft.com/office/drawing/2010/main">
                  <a:solidFill>
                    <a:srgbClr val="FFFFFF"/>
                  </a:solidFill>
                </a14:hiddenFill>
              </a:ext>
            </a:extLst>
          </p:spPr>
        </p:pic>
        <p:cxnSp>
          <p:nvCxnSpPr>
            <p:cNvPr id="1361" name="Straight Connector 1360"/>
            <p:cNvCxnSpPr/>
            <p:nvPr/>
          </p:nvCxnSpPr>
          <p:spPr bwMode="auto">
            <a:xfrm flipV="1">
              <a:off x="1969391" y="2514434"/>
              <a:ext cx="555555" cy="203356"/>
            </a:xfrm>
            <a:prstGeom prst="line">
              <a:avLst/>
            </a:prstGeom>
            <a:noFill/>
            <a:ln w="25400" cap="sq" cmpd="sng" algn="ctr">
              <a:solidFill>
                <a:srgbClr val="66FF33"/>
              </a:solidFill>
              <a:prstDash val="solid"/>
              <a:round/>
              <a:headEnd type="none" w="med" len="med"/>
              <a:tailEnd type="none" w="med" len="med"/>
            </a:ln>
            <a:effectLst/>
          </p:spPr>
        </p:cxnSp>
        <p:cxnSp>
          <p:nvCxnSpPr>
            <p:cNvPr id="1362" name="Straight Connector 1361"/>
            <p:cNvCxnSpPr/>
            <p:nvPr/>
          </p:nvCxnSpPr>
          <p:spPr bwMode="auto">
            <a:xfrm>
              <a:off x="1929611" y="2194213"/>
              <a:ext cx="569441" cy="320221"/>
            </a:xfrm>
            <a:prstGeom prst="line">
              <a:avLst/>
            </a:prstGeom>
            <a:noFill/>
            <a:ln w="25400" cap="sq" cmpd="sng" algn="ctr">
              <a:solidFill>
                <a:srgbClr val="66FF33"/>
              </a:solidFill>
              <a:prstDash val="solid"/>
              <a:round/>
              <a:headEnd type="none" w="med" len="med"/>
              <a:tailEnd type="none" w="med" len="med"/>
            </a:ln>
            <a:effectLst/>
          </p:spPr>
        </p:cxnSp>
        <p:cxnSp>
          <p:nvCxnSpPr>
            <p:cNvPr id="1363" name="Straight Connector 1362"/>
            <p:cNvCxnSpPr/>
            <p:nvPr/>
          </p:nvCxnSpPr>
          <p:spPr bwMode="auto">
            <a:xfrm>
              <a:off x="1928425" y="2323278"/>
              <a:ext cx="597933" cy="191155"/>
            </a:xfrm>
            <a:prstGeom prst="line">
              <a:avLst/>
            </a:prstGeom>
            <a:noFill/>
            <a:ln w="25400" cap="sq" cmpd="sng" algn="ctr">
              <a:solidFill>
                <a:srgbClr val="66FF33"/>
              </a:solidFill>
              <a:prstDash val="solid"/>
              <a:round/>
              <a:headEnd type="none" w="med" len="med"/>
              <a:tailEnd type="none" w="med" len="med"/>
            </a:ln>
            <a:effectLst/>
          </p:spPr>
        </p:cxnSp>
        <p:cxnSp>
          <p:nvCxnSpPr>
            <p:cNvPr id="1364" name="Straight Connector 1363"/>
            <p:cNvCxnSpPr/>
            <p:nvPr/>
          </p:nvCxnSpPr>
          <p:spPr bwMode="auto">
            <a:xfrm>
              <a:off x="1927239" y="2453556"/>
              <a:ext cx="599119" cy="60878"/>
            </a:xfrm>
            <a:prstGeom prst="line">
              <a:avLst/>
            </a:prstGeom>
            <a:noFill/>
            <a:ln w="25400" cap="sq" cmpd="sng" algn="ctr">
              <a:solidFill>
                <a:srgbClr val="66FF33"/>
              </a:solidFill>
              <a:prstDash val="solid"/>
              <a:round/>
              <a:headEnd type="none" w="med" len="med"/>
              <a:tailEnd type="none" w="med" len="med"/>
            </a:ln>
            <a:effectLst/>
          </p:spPr>
        </p:cxnSp>
        <p:cxnSp>
          <p:nvCxnSpPr>
            <p:cNvPr id="1365" name="Straight Connector 1364"/>
            <p:cNvCxnSpPr/>
            <p:nvPr/>
          </p:nvCxnSpPr>
          <p:spPr bwMode="auto">
            <a:xfrm flipV="1">
              <a:off x="1926053" y="2514434"/>
              <a:ext cx="600305" cy="70611"/>
            </a:xfrm>
            <a:prstGeom prst="line">
              <a:avLst/>
            </a:prstGeom>
            <a:noFill/>
            <a:ln w="25400" cap="sq" cmpd="sng" algn="ctr">
              <a:solidFill>
                <a:srgbClr val="66FF33"/>
              </a:solidFill>
              <a:prstDash val="solid"/>
              <a:round/>
              <a:headEnd type="none" w="med" len="med"/>
              <a:tailEnd type="none" w="med" len="med"/>
            </a:ln>
            <a:effectLst/>
          </p:spPr>
        </p:cxnSp>
        <p:cxnSp>
          <p:nvCxnSpPr>
            <p:cNvPr id="1366" name="Straight Connector 1365"/>
            <p:cNvCxnSpPr/>
            <p:nvPr/>
          </p:nvCxnSpPr>
          <p:spPr bwMode="auto">
            <a:xfrm flipV="1">
              <a:off x="1923681" y="2499589"/>
              <a:ext cx="561485" cy="348435"/>
            </a:xfrm>
            <a:prstGeom prst="line">
              <a:avLst/>
            </a:prstGeom>
            <a:noFill/>
            <a:ln w="25400" cap="sq" cmpd="sng" algn="ctr">
              <a:solidFill>
                <a:srgbClr val="66FF33"/>
              </a:solidFill>
              <a:prstDash val="solid"/>
              <a:round/>
              <a:headEnd type="none" w="med" len="med"/>
              <a:tailEnd type="none" w="med" len="med"/>
            </a:ln>
            <a:effectLst/>
          </p:spPr>
        </p:cxnSp>
        <p:cxnSp>
          <p:nvCxnSpPr>
            <p:cNvPr id="1367" name="Straight Connector 1366"/>
            <p:cNvCxnSpPr/>
            <p:nvPr/>
          </p:nvCxnSpPr>
          <p:spPr bwMode="auto">
            <a:xfrm flipV="1">
              <a:off x="1922495" y="2514434"/>
              <a:ext cx="562671" cy="465079"/>
            </a:xfrm>
            <a:prstGeom prst="line">
              <a:avLst/>
            </a:prstGeom>
            <a:noFill/>
            <a:ln w="25400" cap="sq" cmpd="sng" algn="ctr">
              <a:solidFill>
                <a:srgbClr val="66FF33"/>
              </a:solidFill>
              <a:prstDash val="solid"/>
              <a:round/>
              <a:headEnd type="none" w="med" len="med"/>
              <a:tailEnd type="none" w="med" len="med"/>
            </a:ln>
            <a:effectLst/>
          </p:spPr>
        </p:cxnSp>
        <p:cxnSp>
          <p:nvCxnSpPr>
            <p:cNvPr id="1368" name="Straight Connector 1367"/>
            <p:cNvCxnSpPr/>
            <p:nvPr/>
          </p:nvCxnSpPr>
          <p:spPr bwMode="auto">
            <a:xfrm flipV="1">
              <a:off x="1921309" y="2514434"/>
              <a:ext cx="605049" cy="596568"/>
            </a:xfrm>
            <a:prstGeom prst="line">
              <a:avLst/>
            </a:prstGeom>
            <a:noFill/>
            <a:ln w="25400" cap="sq" cmpd="sng" algn="ctr">
              <a:solidFill>
                <a:srgbClr val="66FF33"/>
              </a:solidFill>
              <a:prstDash val="solid"/>
              <a:round/>
              <a:headEnd type="none" w="med" len="med"/>
              <a:tailEnd type="none" w="med" len="med"/>
            </a:ln>
            <a:effectLst/>
          </p:spPr>
        </p:cxnSp>
        <p:grpSp>
          <p:nvGrpSpPr>
            <p:cNvPr id="1369" name="Group 1368"/>
            <p:cNvGrpSpPr/>
            <p:nvPr/>
          </p:nvGrpSpPr>
          <p:grpSpPr>
            <a:xfrm>
              <a:off x="3104566" y="2123832"/>
              <a:ext cx="585262" cy="1048278"/>
              <a:chOff x="4097248" y="1066800"/>
              <a:chExt cx="1082664" cy="2184968"/>
            </a:xfrm>
          </p:grpSpPr>
          <p:cxnSp>
            <p:nvCxnSpPr>
              <p:cNvPr id="1756" name="Straight Connector 1755"/>
              <p:cNvCxnSpPr>
                <a:stCxn id="1370"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757" name="Straight Connector 1756"/>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758" name="Straight Connector 1757"/>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759" name="Straight Connector 1758"/>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760" name="Straight Connector 1759"/>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761" name="Straight Connector 1760"/>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762" name="Straight Connector 1761"/>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763" name="Straight Connector 1762"/>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764" name="Straight Connector 1763"/>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370" name="Oval 1369"/>
            <p:cNvSpPr/>
            <p:nvPr/>
          </p:nvSpPr>
          <p:spPr>
            <a:xfrm>
              <a:off x="3056530" y="260422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1" name="Oval 1370"/>
            <p:cNvSpPr/>
            <p:nvPr/>
          </p:nvSpPr>
          <p:spPr>
            <a:xfrm>
              <a:off x="3056576" y="207524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2" name="Oval 1371"/>
            <p:cNvSpPr/>
            <p:nvPr/>
          </p:nvSpPr>
          <p:spPr>
            <a:xfrm>
              <a:off x="3056624" y="2220266"/>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3" name="Oval 1372"/>
            <p:cNvSpPr/>
            <p:nvPr/>
          </p:nvSpPr>
          <p:spPr>
            <a:xfrm>
              <a:off x="3056669" y="234710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4" name="Oval 1373"/>
            <p:cNvSpPr/>
            <p:nvPr/>
          </p:nvSpPr>
          <p:spPr>
            <a:xfrm>
              <a:off x="3056716" y="247395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5" name="Oval 1374"/>
            <p:cNvSpPr/>
            <p:nvPr/>
          </p:nvSpPr>
          <p:spPr>
            <a:xfrm>
              <a:off x="3056809" y="272763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6" name="Oval 1375"/>
            <p:cNvSpPr/>
            <p:nvPr/>
          </p:nvSpPr>
          <p:spPr>
            <a:xfrm>
              <a:off x="3056856" y="285932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7" name="Oval 1376"/>
            <p:cNvSpPr/>
            <p:nvPr/>
          </p:nvSpPr>
          <p:spPr>
            <a:xfrm>
              <a:off x="3056902" y="299101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78" name="Oval 1377"/>
            <p:cNvSpPr/>
            <p:nvPr/>
          </p:nvSpPr>
          <p:spPr>
            <a:xfrm>
              <a:off x="3056948" y="3122710"/>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1379" name="Group 1378"/>
            <p:cNvGrpSpPr/>
            <p:nvPr/>
          </p:nvGrpSpPr>
          <p:grpSpPr>
            <a:xfrm>
              <a:off x="3056530" y="2075244"/>
              <a:ext cx="584646" cy="1133824"/>
              <a:chOff x="4008388" y="965526"/>
              <a:chExt cx="1081524" cy="2363274"/>
            </a:xfrm>
          </p:grpSpPr>
          <p:cxnSp>
            <p:nvCxnSpPr>
              <p:cNvPr id="1737" name="Straight Connector 1736"/>
              <p:cNvCxnSpPr>
                <a:stCxn id="1738"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1738" name="Oval 1737"/>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1739" name="Straight Connector 1738"/>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740" name="Straight Connector 1739"/>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741" name="Straight Connector 1740"/>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742" name="Straight Connector 1741"/>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743" name="Straight Connector 1742"/>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744" name="Straight Connector 1743"/>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745" name="Straight Connector 1744"/>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746" name="Straight Connector 1745"/>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747" name="Straight Connector 1746"/>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748" name="Oval 1747"/>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49" name="Oval 1748"/>
              <p:cNvSpPr/>
              <p:nvPr/>
            </p:nvSpPr>
            <p:spPr>
              <a:xfrm>
                <a:off x="4008561" y="12678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0" name="Oval 1749"/>
              <p:cNvSpPr/>
              <p:nvPr/>
            </p:nvSpPr>
            <p:spPr>
              <a:xfrm>
                <a:off x="4008646" y="1532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1" name="Oval 1750"/>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2" name="Oval 1751"/>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3" name="Oval 1752"/>
              <p:cNvSpPr/>
              <p:nvPr/>
            </p:nvSpPr>
            <p:spPr>
              <a:xfrm>
                <a:off x="4008991"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4" name="Oval 1753"/>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55" name="Oval 1754"/>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380" name="Oval 1379"/>
            <p:cNvSpPr/>
            <p:nvPr/>
          </p:nvSpPr>
          <p:spPr>
            <a:xfrm>
              <a:off x="3641175" y="2343182"/>
              <a:ext cx="97304" cy="86358"/>
            </a:xfrm>
            <a:prstGeom prst="ellipse">
              <a:avLst/>
            </a:prstGeom>
            <a:solidFill>
              <a:srgbClr val="00FFFF"/>
            </a:solidFill>
            <a:ln>
              <a:noFill/>
            </a:ln>
          </p:spPr>
          <p:txBody>
            <a:bodyPr wrap="square" rtlCol="0" anchor="ctr">
              <a:spAutoFit/>
            </a:bodyPr>
            <a:lstStyle/>
            <a:p>
              <a:pPr algn="l"/>
              <a:endParaRPr lang="en-CA" sz="2400" dirty="0"/>
            </a:p>
          </p:txBody>
        </p:sp>
        <p:grpSp>
          <p:nvGrpSpPr>
            <p:cNvPr id="1381" name="Group 1380"/>
            <p:cNvGrpSpPr/>
            <p:nvPr/>
          </p:nvGrpSpPr>
          <p:grpSpPr>
            <a:xfrm>
              <a:off x="3649548" y="2069651"/>
              <a:ext cx="97722" cy="1133824"/>
              <a:chOff x="4008388" y="965526"/>
              <a:chExt cx="180773" cy="2363274"/>
            </a:xfrm>
            <a:solidFill>
              <a:srgbClr val="00FFFF"/>
            </a:solidFill>
          </p:grpSpPr>
          <p:sp>
            <p:nvSpPr>
              <p:cNvPr id="1728" name="Oval 1727"/>
              <p:cNvSpPr/>
              <p:nvPr/>
            </p:nvSpPr>
            <p:spPr>
              <a:xfrm>
                <a:off x="4008388" y="2068110"/>
                <a:ext cx="179999" cy="180000"/>
              </a:xfrm>
              <a:prstGeom prst="ellipse">
                <a:avLst/>
              </a:prstGeom>
              <a:grpFill/>
              <a:ln>
                <a:noFill/>
              </a:ln>
            </p:spPr>
            <p:txBody>
              <a:bodyPr wrap="square" rtlCol="0" anchor="ctr">
                <a:spAutoFit/>
              </a:bodyPr>
              <a:lstStyle/>
              <a:p>
                <a:pPr algn="l"/>
                <a:endParaRPr lang="en-CA" sz="2400" dirty="0"/>
              </a:p>
            </p:txBody>
          </p:sp>
          <p:sp>
            <p:nvSpPr>
              <p:cNvPr id="1729" name="Oval 1728"/>
              <p:cNvSpPr/>
              <p:nvPr/>
            </p:nvSpPr>
            <p:spPr>
              <a:xfrm>
                <a:off x="4008474" y="965526"/>
                <a:ext cx="179999" cy="180000"/>
              </a:xfrm>
              <a:prstGeom prst="ellipse">
                <a:avLst/>
              </a:prstGeom>
              <a:grpFill/>
              <a:ln>
                <a:noFill/>
              </a:ln>
            </p:spPr>
            <p:txBody>
              <a:bodyPr wrap="square" rtlCol="0" anchor="ctr">
                <a:spAutoFit/>
              </a:bodyPr>
              <a:lstStyle/>
              <a:p>
                <a:pPr algn="l"/>
                <a:endParaRPr lang="en-CA" sz="2400" dirty="0"/>
              </a:p>
            </p:txBody>
          </p:sp>
          <p:sp>
            <p:nvSpPr>
              <p:cNvPr id="1730" name="Oval 1729"/>
              <p:cNvSpPr/>
              <p:nvPr/>
            </p:nvSpPr>
            <p:spPr>
              <a:xfrm>
                <a:off x="4008561" y="1267801"/>
                <a:ext cx="179999" cy="180000"/>
              </a:xfrm>
              <a:prstGeom prst="ellipse">
                <a:avLst/>
              </a:prstGeom>
              <a:grpFill/>
              <a:ln>
                <a:noFill/>
              </a:ln>
            </p:spPr>
            <p:txBody>
              <a:bodyPr wrap="square" rtlCol="0" anchor="ctr">
                <a:spAutoFit/>
              </a:bodyPr>
              <a:lstStyle/>
              <a:p>
                <a:pPr algn="l"/>
                <a:endParaRPr lang="en-CA" sz="2400" dirty="0"/>
              </a:p>
            </p:txBody>
          </p:sp>
          <p:sp>
            <p:nvSpPr>
              <p:cNvPr id="1731" name="Oval 1730"/>
              <p:cNvSpPr/>
              <p:nvPr/>
            </p:nvSpPr>
            <p:spPr>
              <a:xfrm>
                <a:off x="4008646" y="1532183"/>
                <a:ext cx="179999" cy="180000"/>
              </a:xfrm>
              <a:prstGeom prst="ellipse">
                <a:avLst/>
              </a:prstGeom>
              <a:grpFill/>
              <a:ln>
                <a:noFill/>
              </a:ln>
            </p:spPr>
            <p:txBody>
              <a:bodyPr wrap="square" rtlCol="0" anchor="ctr">
                <a:spAutoFit/>
              </a:bodyPr>
              <a:lstStyle/>
              <a:p>
                <a:pPr algn="l"/>
                <a:endParaRPr lang="en-CA" sz="2400" dirty="0"/>
              </a:p>
            </p:txBody>
          </p:sp>
          <p:sp>
            <p:nvSpPr>
              <p:cNvPr id="1732" name="Oval 1731"/>
              <p:cNvSpPr/>
              <p:nvPr/>
            </p:nvSpPr>
            <p:spPr>
              <a:xfrm>
                <a:off x="4008732" y="1796568"/>
                <a:ext cx="179999" cy="180000"/>
              </a:xfrm>
              <a:prstGeom prst="ellipse">
                <a:avLst/>
              </a:prstGeom>
              <a:grpFill/>
              <a:ln>
                <a:noFill/>
              </a:ln>
            </p:spPr>
            <p:txBody>
              <a:bodyPr wrap="square" rtlCol="0" anchor="ctr">
                <a:spAutoFit/>
              </a:bodyPr>
              <a:lstStyle/>
              <a:p>
                <a:pPr algn="l"/>
                <a:endParaRPr lang="en-CA" sz="2400" dirty="0"/>
              </a:p>
            </p:txBody>
          </p:sp>
          <p:sp>
            <p:nvSpPr>
              <p:cNvPr id="1733" name="Oval 1732"/>
              <p:cNvSpPr/>
              <p:nvPr/>
            </p:nvSpPr>
            <p:spPr>
              <a:xfrm>
                <a:off x="4008904" y="2325336"/>
                <a:ext cx="179999" cy="180000"/>
              </a:xfrm>
              <a:prstGeom prst="ellipse">
                <a:avLst/>
              </a:prstGeom>
              <a:grpFill/>
              <a:ln>
                <a:noFill/>
              </a:ln>
            </p:spPr>
            <p:txBody>
              <a:bodyPr wrap="square" rtlCol="0" anchor="ctr">
                <a:spAutoFit/>
              </a:bodyPr>
              <a:lstStyle/>
              <a:p>
                <a:pPr algn="l"/>
                <a:endParaRPr lang="en-CA" sz="2400" dirty="0"/>
              </a:p>
            </p:txBody>
          </p:sp>
          <p:sp>
            <p:nvSpPr>
              <p:cNvPr id="1734" name="Oval 1733"/>
              <p:cNvSpPr/>
              <p:nvPr/>
            </p:nvSpPr>
            <p:spPr>
              <a:xfrm>
                <a:off x="4008991" y="2599824"/>
                <a:ext cx="179999" cy="180000"/>
              </a:xfrm>
              <a:prstGeom prst="ellipse">
                <a:avLst/>
              </a:prstGeom>
              <a:grpFill/>
              <a:ln>
                <a:noFill/>
              </a:ln>
            </p:spPr>
            <p:txBody>
              <a:bodyPr wrap="square" rtlCol="0" anchor="ctr">
                <a:spAutoFit/>
              </a:bodyPr>
              <a:lstStyle/>
              <a:p>
                <a:pPr algn="l"/>
                <a:endParaRPr lang="en-CA" sz="2400" dirty="0"/>
              </a:p>
            </p:txBody>
          </p:sp>
          <p:sp>
            <p:nvSpPr>
              <p:cNvPr id="1735" name="Oval 1734"/>
              <p:cNvSpPr/>
              <p:nvPr/>
            </p:nvSpPr>
            <p:spPr>
              <a:xfrm>
                <a:off x="4009076" y="2874312"/>
                <a:ext cx="179999" cy="180000"/>
              </a:xfrm>
              <a:prstGeom prst="ellipse">
                <a:avLst/>
              </a:prstGeom>
              <a:grpFill/>
              <a:ln>
                <a:noFill/>
              </a:ln>
            </p:spPr>
            <p:txBody>
              <a:bodyPr wrap="square" rtlCol="0" anchor="ctr">
                <a:spAutoFit/>
              </a:bodyPr>
              <a:lstStyle/>
              <a:p>
                <a:pPr algn="l"/>
                <a:endParaRPr lang="en-CA" sz="2400" dirty="0"/>
              </a:p>
            </p:txBody>
          </p:sp>
          <p:sp>
            <p:nvSpPr>
              <p:cNvPr id="1736" name="Oval 1735"/>
              <p:cNvSpPr/>
              <p:nvPr/>
            </p:nvSpPr>
            <p:spPr>
              <a:xfrm>
                <a:off x="4009161" y="3148800"/>
                <a:ext cx="180000" cy="180000"/>
              </a:xfrm>
              <a:prstGeom prst="ellipse">
                <a:avLst/>
              </a:prstGeom>
              <a:grpFill/>
              <a:ln>
                <a:noFill/>
              </a:ln>
            </p:spPr>
            <p:txBody>
              <a:bodyPr wrap="square" rtlCol="0" anchor="ctr">
                <a:spAutoFit/>
              </a:bodyPr>
              <a:lstStyle/>
              <a:p>
                <a:pPr algn="l"/>
                <a:endParaRPr lang="en-CA" sz="2400" dirty="0"/>
              </a:p>
            </p:txBody>
          </p:sp>
        </p:grpSp>
        <p:cxnSp>
          <p:nvCxnSpPr>
            <p:cNvPr id="1382" name="Straight Connector 1381"/>
            <p:cNvCxnSpPr>
              <a:stCxn id="1390" idx="6"/>
            </p:cNvCxnSpPr>
            <p:nvPr/>
          </p:nvCxnSpPr>
          <p:spPr bwMode="auto">
            <a:xfrm>
              <a:off x="3733580" y="2644204"/>
              <a:ext cx="546043" cy="198506"/>
            </a:xfrm>
            <a:prstGeom prst="line">
              <a:avLst/>
            </a:prstGeom>
            <a:noFill/>
            <a:ln w="25400" cap="sq" cmpd="sng" algn="ctr">
              <a:solidFill>
                <a:srgbClr val="66FF33"/>
              </a:solidFill>
              <a:prstDash val="solid"/>
              <a:round/>
              <a:headEnd type="none" w="med" len="med"/>
              <a:tailEnd type="none" w="med" len="med"/>
            </a:ln>
            <a:effectLst/>
          </p:spPr>
        </p:cxnSp>
        <p:cxnSp>
          <p:nvCxnSpPr>
            <p:cNvPr id="1383" name="Straight Connector 1382"/>
            <p:cNvCxnSpPr/>
            <p:nvPr/>
          </p:nvCxnSpPr>
          <p:spPr bwMode="auto">
            <a:xfrm>
              <a:off x="3693800" y="2120628"/>
              <a:ext cx="568088" cy="721082"/>
            </a:xfrm>
            <a:prstGeom prst="line">
              <a:avLst/>
            </a:prstGeom>
            <a:noFill/>
            <a:ln w="25400" cap="sq" cmpd="sng" algn="ctr">
              <a:solidFill>
                <a:srgbClr val="66FF33"/>
              </a:solidFill>
              <a:prstDash val="solid"/>
              <a:round/>
              <a:headEnd type="none" w="med" len="med"/>
              <a:tailEnd type="none" w="med" len="med"/>
            </a:ln>
            <a:effectLst/>
          </p:spPr>
        </p:cxnSp>
        <p:cxnSp>
          <p:nvCxnSpPr>
            <p:cNvPr id="1384" name="Straight Connector 1383"/>
            <p:cNvCxnSpPr/>
            <p:nvPr/>
          </p:nvCxnSpPr>
          <p:spPr bwMode="auto">
            <a:xfrm>
              <a:off x="3692614" y="2249693"/>
              <a:ext cx="575149" cy="587308"/>
            </a:xfrm>
            <a:prstGeom prst="line">
              <a:avLst/>
            </a:prstGeom>
            <a:noFill/>
            <a:ln w="25400" cap="sq" cmpd="sng" algn="ctr">
              <a:solidFill>
                <a:srgbClr val="66FF33"/>
              </a:solidFill>
              <a:prstDash val="solid"/>
              <a:round/>
              <a:headEnd type="none" w="med" len="med"/>
              <a:tailEnd type="none" w="med" len="med"/>
            </a:ln>
            <a:effectLst/>
          </p:spPr>
        </p:cxnSp>
        <p:cxnSp>
          <p:nvCxnSpPr>
            <p:cNvPr id="1385" name="Straight Connector 1384"/>
            <p:cNvCxnSpPr/>
            <p:nvPr/>
          </p:nvCxnSpPr>
          <p:spPr bwMode="auto">
            <a:xfrm>
              <a:off x="3691428" y="2379971"/>
              <a:ext cx="581079" cy="458028"/>
            </a:xfrm>
            <a:prstGeom prst="line">
              <a:avLst/>
            </a:prstGeom>
            <a:noFill/>
            <a:ln w="25400" cap="sq" cmpd="sng" algn="ctr">
              <a:solidFill>
                <a:srgbClr val="66FF33"/>
              </a:solidFill>
              <a:prstDash val="solid"/>
              <a:round/>
              <a:headEnd type="none" w="med" len="med"/>
              <a:tailEnd type="none" w="med" len="med"/>
            </a:ln>
            <a:effectLst/>
          </p:spPr>
        </p:cxnSp>
        <p:cxnSp>
          <p:nvCxnSpPr>
            <p:cNvPr id="1386" name="Straight Connector 1385"/>
            <p:cNvCxnSpPr/>
            <p:nvPr/>
          </p:nvCxnSpPr>
          <p:spPr bwMode="auto">
            <a:xfrm>
              <a:off x="3690242" y="2511460"/>
              <a:ext cx="577521" cy="325542"/>
            </a:xfrm>
            <a:prstGeom prst="line">
              <a:avLst/>
            </a:prstGeom>
            <a:noFill/>
            <a:ln w="25400" cap="sq" cmpd="sng" algn="ctr">
              <a:solidFill>
                <a:srgbClr val="66FF33"/>
              </a:solidFill>
              <a:prstDash val="solid"/>
              <a:round/>
              <a:headEnd type="none" w="med" len="med"/>
              <a:tailEnd type="none" w="med" len="med"/>
            </a:ln>
            <a:effectLst/>
          </p:spPr>
        </p:cxnSp>
        <p:cxnSp>
          <p:nvCxnSpPr>
            <p:cNvPr id="1387" name="Straight Connector 1386"/>
            <p:cNvCxnSpPr/>
            <p:nvPr/>
          </p:nvCxnSpPr>
          <p:spPr bwMode="auto">
            <a:xfrm>
              <a:off x="3687870" y="2774439"/>
              <a:ext cx="579893" cy="62563"/>
            </a:xfrm>
            <a:prstGeom prst="line">
              <a:avLst/>
            </a:prstGeom>
            <a:noFill/>
            <a:ln w="25400" cap="sq" cmpd="sng" algn="ctr">
              <a:solidFill>
                <a:srgbClr val="66FF33"/>
              </a:solidFill>
              <a:prstDash val="solid"/>
              <a:round/>
              <a:headEnd type="none" w="med" len="med"/>
              <a:tailEnd type="none" w="med" len="med"/>
            </a:ln>
            <a:effectLst/>
          </p:spPr>
        </p:cxnSp>
        <p:cxnSp>
          <p:nvCxnSpPr>
            <p:cNvPr id="1388" name="Straight Connector 1387"/>
            <p:cNvCxnSpPr/>
            <p:nvPr/>
          </p:nvCxnSpPr>
          <p:spPr bwMode="auto">
            <a:xfrm flipV="1">
              <a:off x="3686684" y="2837002"/>
              <a:ext cx="582890" cy="68926"/>
            </a:xfrm>
            <a:prstGeom prst="line">
              <a:avLst/>
            </a:prstGeom>
            <a:noFill/>
            <a:ln w="25400" cap="sq" cmpd="sng" algn="ctr">
              <a:solidFill>
                <a:srgbClr val="66FF33"/>
              </a:solidFill>
              <a:prstDash val="solid"/>
              <a:round/>
              <a:headEnd type="none" w="med" len="med"/>
              <a:tailEnd type="none" w="med" len="med"/>
            </a:ln>
            <a:effectLst/>
          </p:spPr>
        </p:cxnSp>
        <p:cxnSp>
          <p:nvCxnSpPr>
            <p:cNvPr id="1389" name="Straight Connector 1388"/>
            <p:cNvCxnSpPr/>
            <p:nvPr/>
          </p:nvCxnSpPr>
          <p:spPr bwMode="auto">
            <a:xfrm flipV="1">
              <a:off x="3684312" y="2837002"/>
              <a:ext cx="585262" cy="331905"/>
            </a:xfrm>
            <a:prstGeom prst="line">
              <a:avLst/>
            </a:prstGeom>
            <a:noFill/>
            <a:ln w="25400" cap="sq" cmpd="sng" algn="ctr">
              <a:solidFill>
                <a:srgbClr val="66FF33"/>
              </a:solidFill>
              <a:prstDash val="solid"/>
              <a:round/>
              <a:headEnd type="none" w="med" len="med"/>
              <a:tailEnd type="none" w="med" len="med"/>
            </a:ln>
            <a:effectLst/>
          </p:spPr>
        </p:cxnSp>
        <p:sp>
          <p:nvSpPr>
            <p:cNvPr id="1390" name="Oval 1389"/>
            <p:cNvSpPr/>
            <p:nvPr/>
          </p:nvSpPr>
          <p:spPr>
            <a:xfrm>
              <a:off x="3636276" y="260102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1" name="Oval 1390"/>
            <p:cNvSpPr/>
            <p:nvPr/>
          </p:nvSpPr>
          <p:spPr>
            <a:xfrm>
              <a:off x="3636322" y="2072040"/>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2" name="Oval 1391"/>
            <p:cNvSpPr/>
            <p:nvPr/>
          </p:nvSpPr>
          <p:spPr>
            <a:xfrm>
              <a:off x="3636370" y="22170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3" name="Oval 1392"/>
            <p:cNvSpPr/>
            <p:nvPr/>
          </p:nvSpPr>
          <p:spPr>
            <a:xfrm>
              <a:off x="3636415" y="234390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4" name="Oval 1393"/>
            <p:cNvSpPr/>
            <p:nvPr/>
          </p:nvSpPr>
          <p:spPr>
            <a:xfrm>
              <a:off x="3636462" y="24707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5" name="Oval 1394"/>
            <p:cNvSpPr/>
            <p:nvPr/>
          </p:nvSpPr>
          <p:spPr>
            <a:xfrm>
              <a:off x="3636555" y="27244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6" name="Oval 1395"/>
            <p:cNvSpPr/>
            <p:nvPr/>
          </p:nvSpPr>
          <p:spPr>
            <a:xfrm>
              <a:off x="3636602" y="28561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7" name="Oval 1396"/>
            <p:cNvSpPr/>
            <p:nvPr/>
          </p:nvSpPr>
          <p:spPr>
            <a:xfrm>
              <a:off x="3636648" y="29878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398" name="Oval 1397"/>
            <p:cNvSpPr/>
            <p:nvPr/>
          </p:nvSpPr>
          <p:spPr>
            <a:xfrm>
              <a:off x="3636694" y="3119506"/>
              <a:ext cx="97304"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399" name="Straight Connector 1398"/>
            <p:cNvCxnSpPr>
              <a:stCxn id="1400" idx="6"/>
            </p:cNvCxnSpPr>
            <p:nvPr/>
          </p:nvCxnSpPr>
          <p:spPr bwMode="auto">
            <a:xfrm flipV="1">
              <a:off x="3733580" y="2471418"/>
              <a:ext cx="535994" cy="172786"/>
            </a:xfrm>
            <a:prstGeom prst="line">
              <a:avLst/>
            </a:prstGeom>
            <a:noFill/>
            <a:ln w="25400" cap="sq" cmpd="sng" algn="ctr">
              <a:solidFill>
                <a:srgbClr val="66FF33"/>
              </a:solidFill>
              <a:prstDash val="solid"/>
              <a:round/>
              <a:headEnd type="none" w="med" len="med"/>
              <a:tailEnd type="none" w="med" len="med"/>
            </a:ln>
            <a:effectLst/>
          </p:spPr>
        </p:cxnSp>
        <p:sp>
          <p:nvSpPr>
            <p:cNvPr id="1400" name="Oval 1399"/>
            <p:cNvSpPr/>
            <p:nvPr/>
          </p:nvSpPr>
          <p:spPr>
            <a:xfrm>
              <a:off x="3636276" y="2601025"/>
              <a:ext cx="97304"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401" name="Straight Connector 1400"/>
            <p:cNvCxnSpPr/>
            <p:nvPr/>
          </p:nvCxnSpPr>
          <p:spPr bwMode="auto">
            <a:xfrm>
              <a:off x="3693800" y="2120628"/>
              <a:ext cx="573963" cy="332779"/>
            </a:xfrm>
            <a:prstGeom prst="line">
              <a:avLst/>
            </a:prstGeom>
            <a:noFill/>
            <a:ln w="25400" cap="sq" cmpd="sng" algn="ctr">
              <a:solidFill>
                <a:srgbClr val="66FF33"/>
              </a:solidFill>
              <a:prstDash val="solid"/>
              <a:round/>
              <a:headEnd type="none" w="med" len="med"/>
              <a:tailEnd type="none" w="med" len="med"/>
            </a:ln>
            <a:effectLst/>
          </p:spPr>
        </p:cxnSp>
        <p:cxnSp>
          <p:nvCxnSpPr>
            <p:cNvPr id="1402" name="Straight Connector 1401"/>
            <p:cNvCxnSpPr/>
            <p:nvPr/>
          </p:nvCxnSpPr>
          <p:spPr bwMode="auto">
            <a:xfrm>
              <a:off x="3692614" y="2249693"/>
              <a:ext cx="576959" cy="203714"/>
            </a:xfrm>
            <a:prstGeom prst="line">
              <a:avLst/>
            </a:prstGeom>
            <a:noFill/>
            <a:ln w="25400" cap="sq" cmpd="sng" algn="ctr">
              <a:solidFill>
                <a:srgbClr val="66FF33"/>
              </a:solidFill>
              <a:prstDash val="solid"/>
              <a:round/>
              <a:headEnd type="none" w="med" len="med"/>
              <a:tailEnd type="none" w="med" len="med"/>
            </a:ln>
            <a:effectLst/>
          </p:spPr>
        </p:cxnSp>
        <p:cxnSp>
          <p:nvCxnSpPr>
            <p:cNvPr id="1403" name="Straight Connector 1402"/>
            <p:cNvCxnSpPr/>
            <p:nvPr/>
          </p:nvCxnSpPr>
          <p:spPr bwMode="auto">
            <a:xfrm>
              <a:off x="3691428" y="2379971"/>
              <a:ext cx="578145" cy="73437"/>
            </a:xfrm>
            <a:prstGeom prst="line">
              <a:avLst/>
            </a:prstGeom>
            <a:noFill/>
            <a:ln w="25400" cap="sq" cmpd="sng" algn="ctr">
              <a:solidFill>
                <a:srgbClr val="66FF33"/>
              </a:solidFill>
              <a:prstDash val="solid"/>
              <a:round/>
              <a:headEnd type="none" w="med" len="med"/>
              <a:tailEnd type="none" w="med" len="med"/>
            </a:ln>
            <a:effectLst/>
          </p:spPr>
        </p:cxnSp>
        <p:cxnSp>
          <p:nvCxnSpPr>
            <p:cNvPr id="1404" name="Straight Connector 1403"/>
            <p:cNvCxnSpPr/>
            <p:nvPr/>
          </p:nvCxnSpPr>
          <p:spPr bwMode="auto">
            <a:xfrm flipV="1">
              <a:off x="3690242" y="2453407"/>
              <a:ext cx="579332" cy="58052"/>
            </a:xfrm>
            <a:prstGeom prst="line">
              <a:avLst/>
            </a:prstGeom>
            <a:noFill/>
            <a:ln w="25400" cap="sq" cmpd="sng" algn="ctr">
              <a:solidFill>
                <a:srgbClr val="66FF33"/>
              </a:solidFill>
              <a:prstDash val="solid"/>
              <a:round/>
              <a:headEnd type="none" w="med" len="med"/>
              <a:tailEnd type="none" w="med" len="med"/>
            </a:ln>
            <a:effectLst/>
          </p:spPr>
        </p:cxnSp>
        <p:cxnSp>
          <p:nvCxnSpPr>
            <p:cNvPr id="1405" name="Straight Connector 1404"/>
            <p:cNvCxnSpPr/>
            <p:nvPr/>
          </p:nvCxnSpPr>
          <p:spPr bwMode="auto">
            <a:xfrm flipV="1">
              <a:off x="3687870" y="2453407"/>
              <a:ext cx="581704" cy="321031"/>
            </a:xfrm>
            <a:prstGeom prst="line">
              <a:avLst/>
            </a:prstGeom>
            <a:noFill/>
            <a:ln w="25400" cap="sq" cmpd="sng" algn="ctr">
              <a:solidFill>
                <a:srgbClr val="66FF33"/>
              </a:solidFill>
              <a:prstDash val="solid"/>
              <a:round/>
              <a:headEnd type="none" w="med" len="med"/>
              <a:tailEnd type="none" w="med" len="med"/>
            </a:ln>
            <a:effectLst/>
          </p:spPr>
        </p:cxnSp>
        <p:cxnSp>
          <p:nvCxnSpPr>
            <p:cNvPr id="1406" name="Straight Connector 1405"/>
            <p:cNvCxnSpPr/>
            <p:nvPr/>
          </p:nvCxnSpPr>
          <p:spPr bwMode="auto">
            <a:xfrm flipV="1">
              <a:off x="3686684" y="2453407"/>
              <a:ext cx="582890" cy="452520"/>
            </a:xfrm>
            <a:prstGeom prst="line">
              <a:avLst/>
            </a:prstGeom>
            <a:noFill/>
            <a:ln w="25400" cap="sq" cmpd="sng" algn="ctr">
              <a:solidFill>
                <a:srgbClr val="66FF33"/>
              </a:solidFill>
              <a:prstDash val="solid"/>
              <a:round/>
              <a:headEnd type="none" w="med" len="med"/>
              <a:tailEnd type="none" w="med" len="med"/>
            </a:ln>
            <a:effectLst/>
          </p:spPr>
        </p:cxnSp>
        <p:cxnSp>
          <p:nvCxnSpPr>
            <p:cNvPr id="1407" name="Straight Connector 1406"/>
            <p:cNvCxnSpPr/>
            <p:nvPr/>
          </p:nvCxnSpPr>
          <p:spPr bwMode="auto">
            <a:xfrm flipV="1">
              <a:off x="3685498" y="2453407"/>
              <a:ext cx="584076" cy="584009"/>
            </a:xfrm>
            <a:prstGeom prst="line">
              <a:avLst/>
            </a:prstGeom>
            <a:noFill/>
            <a:ln w="25400" cap="sq" cmpd="sng" algn="ctr">
              <a:solidFill>
                <a:srgbClr val="66FF33"/>
              </a:solidFill>
              <a:prstDash val="solid"/>
              <a:round/>
              <a:headEnd type="none" w="med" len="med"/>
              <a:tailEnd type="none" w="med" len="med"/>
            </a:ln>
            <a:effectLst/>
          </p:spPr>
        </p:cxnSp>
        <p:cxnSp>
          <p:nvCxnSpPr>
            <p:cNvPr id="1408" name="Straight Connector 1407"/>
            <p:cNvCxnSpPr/>
            <p:nvPr/>
          </p:nvCxnSpPr>
          <p:spPr bwMode="auto">
            <a:xfrm flipV="1">
              <a:off x="3684312" y="2453407"/>
              <a:ext cx="585262" cy="715499"/>
            </a:xfrm>
            <a:prstGeom prst="line">
              <a:avLst/>
            </a:prstGeom>
            <a:noFill/>
            <a:ln w="25400" cap="sq" cmpd="sng" algn="ctr">
              <a:solidFill>
                <a:srgbClr val="66FF33"/>
              </a:solidFill>
              <a:prstDash val="solid"/>
              <a:round/>
              <a:headEnd type="none" w="med" len="med"/>
              <a:tailEnd type="none" w="med" len="med"/>
            </a:ln>
            <a:effectLst/>
          </p:spPr>
        </p:cxnSp>
        <p:sp>
          <p:nvSpPr>
            <p:cNvPr id="1409" name="Oval 1408"/>
            <p:cNvSpPr/>
            <p:nvPr/>
          </p:nvSpPr>
          <p:spPr>
            <a:xfrm>
              <a:off x="3636322" y="207657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0" name="Oval 1409"/>
            <p:cNvSpPr/>
            <p:nvPr/>
          </p:nvSpPr>
          <p:spPr>
            <a:xfrm>
              <a:off x="3636369" y="22170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1" name="Oval 1410"/>
            <p:cNvSpPr/>
            <p:nvPr/>
          </p:nvSpPr>
          <p:spPr>
            <a:xfrm>
              <a:off x="3636415" y="234390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2" name="Oval 1411"/>
            <p:cNvSpPr/>
            <p:nvPr/>
          </p:nvSpPr>
          <p:spPr>
            <a:xfrm>
              <a:off x="3636462" y="24707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3" name="Oval 1412"/>
            <p:cNvSpPr/>
            <p:nvPr/>
          </p:nvSpPr>
          <p:spPr>
            <a:xfrm>
              <a:off x="3636555" y="27244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4" name="Oval 1413"/>
            <p:cNvSpPr/>
            <p:nvPr/>
          </p:nvSpPr>
          <p:spPr>
            <a:xfrm>
              <a:off x="3636601" y="28561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5" name="Oval 1414"/>
            <p:cNvSpPr/>
            <p:nvPr/>
          </p:nvSpPr>
          <p:spPr>
            <a:xfrm>
              <a:off x="3636647" y="29878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16" name="Oval 1415"/>
            <p:cNvSpPr/>
            <p:nvPr/>
          </p:nvSpPr>
          <p:spPr>
            <a:xfrm>
              <a:off x="3636694" y="3119506"/>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1417" name="Group 1416"/>
            <p:cNvGrpSpPr/>
            <p:nvPr/>
          </p:nvGrpSpPr>
          <p:grpSpPr>
            <a:xfrm>
              <a:off x="4220844" y="2402840"/>
              <a:ext cx="100166" cy="475990"/>
              <a:chOff x="6781799" y="1152459"/>
              <a:chExt cx="185296" cy="992124"/>
            </a:xfrm>
          </p:grpSpPr>
          <p:sp>
            <p:nvSpPr>
              <p:cNvPr id="1724" name="Oval 1723"/>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725" name="Oval 1724"/>
              <p:cNvSpPr/>
              <p:nvPr/>
            </p:nvSpPr>
            <p:spPr>
              <a:xfrm>
                <a:off x="6787009"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726" name="Oval 1725"/>
              <p:cNvSpPr/>
              <p:nvPr/>
            </p:nvSpPr>
            <p:spPr>
              <a:xfrm>
                <a:off x="6787095" y="170538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1727" name="Oval 1726"/>
              <p:cNvSpPr/>
              <p:nvPr/>
            </p:nvSpPr>
            <p:spPr>
              <a:xfrm>
                <a:off x="6781799" y="1964583"/>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418" name="Straight Connector 1417"/>
            <p:cNvCxnSpPr/>
            <p:nvPr/>
          </p:nvCxnSpPr>
          <p:spPr bwMode="auto">
            <a:xfrm flipV="1">
              <a:off x="4265074" y="2837002"/>
              <a:ext cx="249019" cy="0"/>
            </a:xfrm>
            <a:prstGeom prst="line">
              <a:avLst/>
            </a:prstGeom>
            <a:noFill/>
            <a:ln w="25400" cap="sq" cmpd="sng" algn="ctr">
              <a:solidFill>
                <a:srgbClr val="66FF33"/>
              </a:solidFill>
              <a:prstDash val="solid"/>
              <a:round/>
              <a:headEnd type="none" w="med" len="med"/>
              <a:tailEnd type="none" w="med" len="med"/>
            </a:ln>
            <a:effectLst/>
          </p:spPr>
        </p:cxnSp>
        <p:grpSp>
          <p:nvGrpSpPr>
            <p:cNvPr id="1419" name="Group 1418"/>
            <p:cNvGrpSpPr/>
            <p:nvPr/>
          </p:nvGrpSpPr>
          <p:grpSpPr>
            <a:xfrm>
              <a:off x="4508346" y="2398302"/>
              <a:ext cx="100166" cy="475990"/>
              <a:chOff x="6781800" y="1152459"/>
              <a:chExt cx="185296" cy="992125"/>
            </a:xfrm>
          </p:grpSpPr>
          <p:sp>
            <p:nvSpPr>
              <p:cNvPr id="1720" name="Oval 1719"/>
              <p:cNvSpPr/>
              <p:nvPr/>
            </p:nvSpPr>
            <p:spPr>
              <a:xfrm>
                <a:off x="6786925" y="1152459"/>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1721" name="Oval 1720"/>
              <p:cNvSpPr/>
              <p:nvPr/>
            </p:nvSpPr>
            <p:spPr>
              <a:xfrm>
                <a:off x="6787010" y="1446496"/>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1722" name="Oval 1721"/>
              <p:cNvSpPr/>
              <p:nvPr/>
            </p:nvSpPr>
            <p:spPr>
              <a:xfrm>
                <a:off x="6787096" y="1705387"/>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1723" name="Oval 1722"/>
              <p:cNvSpPr/>
              <p:nvPr/>
            </p:nvSpPr>
            <p:spPr>
              <a:xfrm>
                <a:off x="6781800" y="1964584"/>
                <a:ext cx="180000" cy="180000"/>
              </a:xfrm>
              <a:prstGeom prst="ellipse">
                <a:avLst/>
              </a:prstGeom>
              <a:solidFill>
                <a:srgbClr val="66FF33"/>
              </a:solidFill>
              <a:ln>
                <a:noFill/>
              </a:ln>
            </p:spPr>
            <p:txBody>
              <a:bodyPr wrap="square" rtlCol="0" anchor="ctr">
                <a:spAutoFit/>
              </a:bodyPr>
              <a:lstStyle/>
              <a:p>
                <a:pPr algn="l"/>
                <a:endParaRPr lang="en-CA" sz="2400" dirty="0"/>
              </a:p>
            </p:txBody>
          </p:sp>
        </p:grpSp>
        <p:cxnSp>
          <p:nvCxnSpPr>
            <p:cNvPr id="1420" name="Straight Connector 1419"/>
            <p:cNvCxnSpPr/>
            <p:nvPr/>
          </p:nvCxnSpPr>
          <p:spPr bwMode="auto">
            <a:xfrm flipV="1">
              <a:off x="4281311" y="2708622"/>
              <a:ext cx="249019" cy="0"/>
            </a:xfrm>
            <a:prstGeom prst="line">
              <a:avLst/>
            </a:prstGeom>
            <a:noFill/>
            <a:ln w="25400" cap="sq" cmpd="sng" algn="ctr">
              <a:solidFill>
                <a:srgbClr val="66FF33"/>
              </a:solidFill>
              <a:prstDash val="solid"/>
              <a:round/>
              <a:headEnd type="none" w="med" len="med"/>
              <a:tailEnd type="none" w="med" len="med"/>
            </a:ln>
            <a:effectLst/>
          </p:spPr>
        </p:cxnSp>
        <p:cxnSp>
          <p:nvCxnSpPr>
            <p:cNvPr id="1421" name="Straight Connector 1420"/>
            <p:cNvCxnSpPr/>
            <p:nvPr/>
          </p:nvCxnSpPr>
          <p:spPr bwMode="auto">
            <a:xfrm flipV="1">
              <a:off x="4297547" y="2580242"/>
              <a:ext cx="249019" cy="0"/>
            </a:xfrm>
            <a:prstGeom prst="line">
              <a:avLst/>
            </a:prstGeom>
            <a:noFill/>
            <a:ln w="25400" cap="sq" cmpd="sng" algn="ctr">
              <a:solidFill>
                <a:srgbClr val="66FF33"/>
              </a:solidFill>
              <a:prstDash val="solid"/>
              <a:round/>
              <a:headEnd type="none" w="med" len="med"/>
              <a:tailEnd type="none" w="med" len="med"/>
            </a:ln>
            <a:effectLst/>
          </p:spPr>
        </p:cxnSp>
        <p:cxnSp>
          <p:nvCxnSpPr>
            <p:cNvPr id="1422" name="Straight Connector 1421"/>
            <p:cNvCxnSpPr/>
            <p:nvPr/>
          </p:nvCxnSpPr>
          <p:spPr bwMode="auto">
            <a:xfrm flipV="1">
              <a:off x="4313784" y="2451861"/>
              <a:ext cx="249019" cy="0"/>
            </a:xfrm>
            <a:prstGeom prst="line">
              <a:avLst/>
            </a:prstGeom>
            <a:noFill/>
            <a:ln w="25400" cap="sq" cmpd="sng" algn="ctr">
              <a:solidFill>
                <a:srgbClr val="66FF33"/>
              </a:solidFill>
              <a:prstDash val="solid"/>
              <a:round/>
              <a:headEnd type="none" w="med" len="med"/>
              <a:tailEnd type="none" w="med" len="med"/>
            </a:ln>
            <a:effectLst/>
          </p:spPr>
        </p:cxnSp>
        <p:grpSp>
          <p:nvGrpSpPr>
            <p:cNvPr id="1423" name="Group 1422"/>
            <p:cNvGrpSpPr/>
            <p:nvPr/>
          </p:nvGrpSpPr>
          <p:grpSpPr>
            <a:xfrm>
              <a:off x="4220023" y="2402840"/>
              <a:ext cx="100166" cy="475990"/>
              <a:chOff x="6771205" y="1152459"/>
              <a:chExt cx="185296" cy="992124"/>
            </a:xfrm>
          </p:grpSpPr>
          <p:sp>
            <p:nvSpPr>
              <p:cNvPr id="1716" name="Oval 1715"/>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7" name="Oval 1716"/>
              <p:cNvSpPr/>
              <p:nvPr/>
            </p:nvSpPr>
            <p:spPr>
              <a:xfrm>
                <a:off x="6776415" y="144649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8" name="Oval 1717"/>
              <p:cNvSpPr/>
              <p:nvPr/>
            </p:nvSpPr>
            <p:spPr>
              <a:xfrm>
                <a:off x="6776501"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9" name="Oval 1718"/>
              <p:cNvSpPr/>
              <p:nvPr/>
            </p:nvSpPr>
            <p:spPr>
              <a:xfrm>
                <a:off x="6771205" y="1964583"/>
                <a:ext cx="180000" cy="180000"/>
              </a:xfrm>
              <a:prstGeom prst="ellipse">
                <a:avLst/>
              </a:prstGeom>
              <a:solidFill>
                <a:srgbClr val="FF00FF"/>
              </a:solidFill>
              <a:ln>
                <a:noFill/>
              </a:ln>
            </p:spPr>
            <p:txBody>
              <a:bodyPr wrap="square" rtlCol="0" anchor="ctr">
                <a:spAutoFit/>
              </a:bodyPr>
              <a:lstStyle/>
              <a:p>
                <a:pPr algn="l"/>
                <a:endParaRPr lang="en-CA" sz="2400" dirty="0"/>
              </a:p>
            </p:txBody>
          </p:sp>
        </p:grpSp>
        <p:cxnSp>
          <p:nvCxnSpPr>
            <p:cNvPr id="1424" name="Straight Connector 1423"/>
            <p:cNvCxnSpPr/>
            <p:nvPr/>
          </p:nvCxnSpPr>
          <p:spPr bwMode="auto">
            <a:xfrm flipV="1">
              <a:off x="1924867" y="2514434"/>
              <a:ext cx="601491" cy="202101"/>
            </a:xfrm>
            <a:prstGeom prst="line">
              <a:avLst/>
            </a:prstGeom>
            <a:noFill/>
            <a:ln w="25400" cap="sq" cmpd="sng" algn="ctr">
              <a:solidFill>
                <a:srgbClr val="66FF33"/>
              </a:solidFill>
              <a:prstDash val="solid"/>
              <a:round/>
              <a:headEnd type="none" w="med" len="med"/>
              <a:tailEnd type="none" w="med" len="med"/>
            </a:ln>
            <a:effectLst/>
          </p:spPr>
        </p:cxnSp>
        <p:sp>
          <p:nvSpPr>
            <p:cNvPr id="1425" name="Rectangle 1424"/>
            <p:cNvSpPr/>
            <p:nvPr/>
          </p:nvSpPr>
          <p:spPr>
            <a:xfrm>
              <a:off x="2040146" y="2359504"/>
              <a:ext cx="444764" cy="221078"/>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426" name="Rectangle 1425"/>
            <p:cNvSpPr/>
            <p:nvPr/>
          </p:nvSpPr>
          <p:spPr>
            <a:xfrm>
              <a:off x="2026400" y="2322946"/>
              <a:ext cx="454381" cy="276999"/>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a:t>
              </a:r>
              <a:r>
                <a:rPr lang="en-US" sz="1200" i="1" baseline="-25000" dirty="0" err="1">
                  <a:solidFill>
                    <a:srgbClr val="66FF33"/>
                  </a:solidFill>
                  <a:cs typeface="Times New Roman" panose="02020603050405020304" pitchFamily="18" charset="0"/>
                  <a:sym typeface="Symbol" panose="05050102010706020507" pitchFamily="18" charset="2"/>
                </a:rPr>
                <a:t>i,j</a:t>
              </a:r>
              <a:r>
                <a:rPr lang="en-US" altLang="en-US" sz="1200" i="1" baseline="-25000" dirty="0">
                  <a:solidFill>
                    <a:srgbClr val="66FF33"/>
                  </a:solidFill>
                  <a:sym typeface="Symbol" panose="05050102010706020507" pitchFamily="18" charset="2"/>
                </a:rPr>
                <a:t></a:t>
              </a:r>
              <a:endParaRPr lang="en-CA" sz="1200" dirty="0">
                <a:solidFill>
                  <a:srgbClr val="66FF33"/>
                </a:solidFill>
              </a:endParaRPr>
            </a:p>
          </p:txBody>
        </p:sp>
        <p:grpSp>
          <p:nvGrpSpPr>
            <p:cNvPr id="1427" name="Group 1426"/>
            <p:cNvGrpSpPr/>
            <p:nvPr/>
          </p:nvGrpSpPr>
          <p:grpSpPr>
            <a:xfrm>
              <a:off x="1352942" y="2416308"/>
              <a:ext cx="291911" cy="259075"/>
              <a:chOff x="3220343" y="2894580"/>
              <a:chExt cx="540000" cy="540000"/>
            </a:xfrm>
          </p:grpSpPr>
          <p:sp>
            <p:nvSpPr>
              <p:cNvPr id="1714" name="Rectangle 1713"/>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715" name="Picture 10" descr="Image result for bicycle"/>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428" name="Rectangle 1427"/>
            <p:cNvSpPr/>
            <p:nvPr/>
          </p:nvSpPr>
          <p:spPr>
            <a:xfrm>
              <a:off x="1551587" y="2552699"/>
              <a:ext cx="330541" cy="369332"/>
            </a:xfrm>
            <a:prstGeom prst="rect">
              <a:avLst/>
            </a:prstGeom>
          </p:spPr>
          <p:txBody>
            <a:bodyPr wrap="none">
              <a:spAutoFit/>
            </a:bodyPr>
            <a:lstStyle/>
            <a:p>
              <a:r>
                <a:rPr lang="en-US" altLang="en-US" sz="1800" i="1" dirty="0">
                  <a:solidFill>
                    <a:srgbClr val="FF00FF"/>
                  </a:solidFill>
                  <a:sym typeface="Symbol" panose="05050102010706020507" pitchFamily="18" charset="2"/>
                </a:rPr>
                <a:t>x</a:t>
              </a:r>
              <a:r>
                <a:rPr lang="en-US" altLang="en-US" sz="1800" i="1" baseline="-25000" dirty="0">
                  <a:solidFill>
                    <a:srgbClr val="FF00FF"/>
                  </a:solidFill>
                  <a:sym typeface="Symbol" panose="05050102010706020507" pitchFamily="18" charset="2"/>
                </a:rPr>
                <a:t>i</a:t>
              </a:r>
              <a:endParaRPr lang="en-CA" sz="1800" dirty="0"/>
            </a:p>
          </p:txBody>
        </p:sp>
        <p:sp>
          <p:nvSpPr>
            <p:cNvPr id="1429" name="Rectangle 1428"/>
            <p:cNvSpPr/>
            <p:nvPr/>
          </p:nvSpPr>
          <p:spPr>
            <a:xfrm flipH="1" flipV="1">
              <a:off x="1628152" y="2023100"/>
              <a:ext cx="55398" cy="54238"/>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430" name="Group 1429"/>
            <p:cNvGrpSpPr/>
            <p:nvPr/>
          </p:nvGrpSpPr>
          <p:grpSpPr>
            <a:xfrm>
              <a:off x="1872088" y="2145625"/>
              <a:ext cx="99843" cy="1002134"/>
              <a:chOff x="2438400" y="3428901"/>
              <a:chExt cx="184697" cy="2088787"/>
            </a:xfrm>
          </p:grpSpPr>
          <p:sp>
            <p:nvSpPr>
              <p:cNvPr id="1706" name="Oval 1705"/>
              <p:cNvSpPr/>
              <p:nvPr/>
            </p:nvSpPr>
            <p:spPr>
              <a:xfrm>
                <a:off x="2438486" y="34289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7" name="Oval 1706"/>
              <p:cNvSpPr/>
              <p:nvPr/>
            </p:nvSpPr>
            <p:spPr>
              <a:xfrm>
                <a:off x="2438573" y="370273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8" name="Oval 1707"/>
              <p:cNvSpPr/>
              <p:nvPr/>
            </p:nvSpPr>
            <p:spPr>
              <a:xfrm>
                <a:off x="2443097" y="398668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09" name="Oval 1708"/>
              <p:cNvSpPr/>
              <p:nvPr/>
            </p:nvSpPr>
            <p:spPr>
              <a:xfrm>
                <a:off x="2438744" y="425994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0" name="Oval 1709"/>
              <p:cNvSpPr/>
              <p:nvPr/>
            </p:nvSpPr>
            <p:spPr>
              <a:xfrm>
                <a:off x="2438916" y="47887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1" name="Oval 1710"/>
              <p:cNvSpPr/>
              <p:nvPr/>
            </p:nvSpPr>
            <p:spPr>
              <a:xfrm>
                <a:off x="2439003" y="506319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2" name="Oval 1711"/>
              <p:cNvSpPr/>
              <p:nvPr/>
            </p:nvSpPr>
            <p:spPr>
              <a:xfrm>
                <a:off x="2439088" y="533768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713" name="Oval 1712"/>
              <p:cNvSpPr/>
              <p:nvPr/>
            </p:nvSpPr>
            <p:spPr>
              <a:xfrm>
                <a:off x="2438400" y="453148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431" name="Group 1430"/>
            <p:cNvGrpSpPr/>
            <p:nvPr/>
          </p:nvGrpSpPr>
          <p:grpSpPr>
            <a:xfrm>
              <a:off x="2511433" y="2120628"/>
              <a:ext cx="585262" cy="1048278"/>
              <a:chOff x="4097248" y="1066800"/>
              <a:chExt cx="1082664" cy="2184968"/>
            </a:xfrm>
          </p:grpSpPr>
          <p:cxnSp>
            <p:nvCxnSpPr>
              <p:cNvPr id="1697" name="Straight Connector 1696"/>
              <p:cNvCxnSpPr>
                <a:stCxn id="1432"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1698" name="Straight Connector 1697"/>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1699" name="Straight Connector 1698"/>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1700" name="Straight Connector 1699"/>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1701" name="Straight Connector 1700"/>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1702" name="Straight Connector 1701"/>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1703" name="Straight Connector 1702"/>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1704" name="Straight Connector 1703"/>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1705" name="Straight Connector 1704"/>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432" name="Oval 1431"/>
            <p:cNvSpPr/>
            <p:nvPr/>
          </p:nvSpPr>
          <p:spPr>
            <a:xfrm>
              <a:off x="2463397" y="260102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3" name="Oval 1432"/>
            <p:cNvSpPr/>
            <p:nvPr/>
          </p:nvSpPr>
          <p:spPr>
            <a:xfrm>
              <a:off x="2463443" y="2072040"/>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4" name="Oval 1433"/>
            <p:cNvSpPr/>
            <p:nvPr/>
          </p:nvSpPr>
          <p:spPr>
            <a:xfrm>
              <a:off x="2463491" y="22170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5" name="Oval 1434"/>
            <p:cNvSpPr/>
            <p:nvPr/>
          </p:nvSpPr>
          <p:spPr>
            <a:xfrm>
              <a:off x="2463536" y="234390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6" name="Oval 1435"/>
            <p:cNvSpPr/>
            <p:nvPr/>
          </p:nvSpPr>
          <p:spPr>
            <a:xfrm>
              <a:off x="2463583" y="24707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7" name="Oval 1436"/>
            <p:cNvSpPr/>
            <p:nvPr/>
          </p:nvSpPr>
          <p:spPr>
            <a:xfrm>
              <a:off x="2463676" y="27244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8" name="Oval 1437"/>
            <p:cNvSpPr/>
            <p:nvPr/>
          </p:nvSpPr>
          <p:spPr>
            <a:xfrm>
              <a:off x="2463723" y="28561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39" name="Oval 1438"/>
            <p:cNvSpPr/>
            <p:nvPr/>
          </p:nvSpPr>
          <p:spPr>
            <a:xfrm>
              <a:off x="2463769" y="29878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40" name="Oval 1439"/>
            <p:cNvSpPr/>
            <p:nvPr/>
          </p:nvSpPr>
          <p:spPr>
            <a:xfrm>
              <a:off x="2463815" y="3119506"/>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1441" name="Group 1440"/>
            <p:cNvGrpSpPr/>
            <p:nvPr/>
          </p:nvGrpSpPr>
          <p:grpSpPr>
            <a:xfrm>
              <a:off x="2463397" y="2072040"/>
              <a:ext cx="584646" cy="1133824"/>
              <a:chOff x="4008388" y="965526"/>
              <a:chExt cx="1081524" cy="2363274"/>
            </a:xfrm>
          </p:grpSpPr>
          <p:cxnSp>
            <p:nvCxnSpPr>
              <p:cNvPr id="1678" name="Straight Connector 1677"/>
              <p:cNvCxnSpPr>
                <a:stCxn id="1696"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1679" name="Straight Connector 1678"/>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1680" name="Straight Connector 1679"/>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1681" name="Straight Connector 1680"/>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1682" name="Straight Connector 1681"/>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1683" name="Straight Connector 1682"/>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1684" name="Straight Connector 1683"/>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1685" name="Straight Connector 1684"/>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1686" name="Straight Connector 1685"/>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1687" name="Straight Connector 1686"/>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1688" name="Oval 1687"/>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89" name="Oval 1688"/>
              <p:cNvSpPr/>
              <p:nvPr/>
            </p:nvSpPr>
            <p:spPr>
              <a:xfrm>
                <a:off x="4008561" y="12678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0" name="Oval 1689"/>
              <p:cNvSpPr/>
              <p:nvPr/>
            </p:nvSpPr>
            <p:spPr>
              <a:xfrm>
                <a:off x="4008646" y="1532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1" name="Oval 1690"/>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2" name="Oval 1691"/>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3" name="Oval 1692"/>
              <p:cNvSpPr/>
              <p:nvPr/>
            </p:nvSpPr>
            <p:spPr>
              <a:xfrm>
                <a:off x="4008991"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4" name="Oval 1693"/>
              <p:cNvSpPr/>
              <p:nvPr/>
            </p:nvSpPr>
            <p:spPr>
              <a:xfrm>
                <a:off x="4009076" y="287431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5" name="Oval 1694"/>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1696" name="Oval 1695"/>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442" name="Oval 1441"/>
            <p:cNvSpPr/>
            <p:nvPr/>
          </p:nvSpPr>
          <p:spPr>
            <a:xfrm>
              <a:off x="3048042" y="2339978"/>
              <a:ext cx="97304" cy="86358"/>
            </a:xfrm>
            <a:prstGeom prst="ellipse">
              <a:avLst/>
            </a:prstGeom>
            <a:solidFill>
              <a:srgbClr val="00FFFF"/>
            </a:solidFill>
            <a:ln>
              <a:noFill/>
            </a:ln>
          </p:spPr>
          <p:txBody>
            <a:bodyPr wrap="square" rtlCol="0" anchor="ctr">
              <a:spAutoFit/>
            </a:bodyPr>
            <a:lstStyle/>
            <a:p>
              <a:pPr algn="l"/>
              <a:endParaRPr lang="en-CA" sz="2400" dirty="0"/>
            </a:p>
          </p:txBody>
        </p:sp>
        <p:grpSp>
          <p:nvGrpSpPr>
            <p:cNvPr id="1443" name="Group 1442"/>
            <p:cNvGrpSpPr/>
            <p:nvPr/>
          </p:nvGrpSpPr>
          <p:grpSpPr>
            <a:xfrm>
              <a:off x="3056415" y="2066447"/>
              <a:ext cx="97722" cy="1133824"/>
              <a:chOff x="4008388" y="965526"/>
              <a:chExt cx="180773" cy="2363274"/>
            </a:xfrm>
            <a:solidFill>
              <a:srgbClr val="00FFFF"/>
            </a:solidFill>
          </p:grpSpPr>
          <p:sp>
            <p:nvSpPr>
              <p:cNvPr id="1669" name="Oval 1668"/>
              <p:cNvSpPr/>
              <p:nvPr/>
            </p:nvSpPr>
            <p:spPr>
              <a:xfrm>
                <a:off x="4008388" y="2068110"/>
                <a:ext cx="179999" cy="180000"/>
              </a:xfrm>
              <a:prstGeom prst="ellipse">
                <a:avLst/>
              </a:prstGeom>
              <a:grpFill/>
              <a:ln>
                <a:noFill/>
              </a:ln>
            </p:spPr>
            <p:txBody>
              <a:bodyPr wrap="square" rtlCol="0" anchor="ctr">
                <a:spAutoFit/>
              </a:bodyPr>
              <a:lstStyle/>
              <a:p>
                <a:pPr algn="l"/>
                <a:endParaRPr lang="en-CA" sz="2400" dirty="0"/>
              </a:p>
            </p:txBody>
          </p:sp>
          <p:sp>
            <p:nvSpPr>
              <p:cNvPr id="1670" name="Oval 1669"/>
              <p:cNvSpPr/>
              <p:nvPr/>
            </p:nvSpPr>
            <p:spPr>
              <a:xfrm>
                <a:off x="4008474" y="965526"/>
                <a:ext cx="179999" cy="180000"/>
              </a:xfrm>
              <a:prstGeom prst="ellipse">
                <a:avLst/>
              </a:prstGeom>
              <a:grpFill/>
              <a:ln>
                <a:noFill/>
              </a:ln>
            </p:spPr>
            <p:txBody>
              <a:bodyPr wrap="square" rtlCol="0" anchor="ctr">
                <a:spAutoFit/>
              </a:bodyPr>
              <a:lstStyle/>
              <a:p>
                <a:pPr algn="l"/>
                <a:endParaRPr lang="en-CA" sz="2400" dirty="0"/>
              </a:p>
            </p:txBody>
          </p:sp>
          <p:sp>
            <p:nvSpPr>
              <p:cNvPr id="1671" name="Oval 1670"/>
              <p:cNvSpPr/>
              <p:nvPr/>
            </p:nvSpPr>
            <p:spPr>
              <a:xfrm>
                <a:off x="4008561" y="1267801"/>
                <a:ext cx="179999" cy="180000"/>
              </a:xfrm>
              <a:prstGeom prst="ellipse">
                <a:avLst/>
              </a:prstGeom>
              <a:grpFill/>
              <a:ln>
                <a:noFill/>
              </a:ln>
            </p:spPr>
            <p:txBody>
              <a:bodyPr wrap="square" rtlCol="0" anchor="ctr">
                <a:spAutoFit/>
              </a:bodyPr>
              <a:lstStyle/>
              <a:p>
                <a:pPr algn="l"/>
                <a:endParaRPr lang="en-CA" sz="2400" dirty="0"/>
              </a:p>
            </p:txBody>
          </p:sp>
          <p:sp>
            <p:nvSpPr>
              <p:cNvPr id="1672" name="Oval 1671"/>
              <p:cNvSpPr/>
              <p:nvPr/>
            </p:nvSpPr>
            <p:spPr>
              <a:xfrm>
                <a:off x="4008646" y="1532183"/>
                <a:ext cx="179999" cy="180000"/>
              </a:xfrm>
              <a:prstGeom prst="ellipse">
                <a:avLst/>
              </a:prstGeom>
              <a:grpFill/>
              <a:ln>
                <a:noFill/>
              </a:ln>
            </p:spPr>
            <p:txBody>
              <a:bodyPr wrap="square" rtlCol="0" anchor="ctr">
                <a:spAutoFit/>
              </a:bodyPr>
              <a:lstStyle/>
              <a:p>
                <a:pPr algn="l"/>
                <a:endParaRPr lang="en-CA" sz="2400" dirty="0"/>
              </a:p>
            </p:txBody>
          </p:sp>
          <p:sp>
            <p:nvSpPr>
              <p:cNvPr id="1673" name="Oval 1672"/>
              <p:cNvSpPr/>
              <p:nvPr/>
            </p:nvSpPr>
            <p:spPr>
              <a:xfrm>
                <a:off x="4008732" y="1796568"/>
                <a:ext cx="179999" cy="180000"/>
              </a:xfrm>
              <a:prstGeom prst="ellipse">
                <a:avLst/>
              </a:prstGeom>
              <a:grpFill/>
              <a:ln>
                <a:noFill/>
              </a:ln>
            </p:spPr>
            <p:txBody>
              <a:bodyPr wrap="square" rtlCol="0" anchor="ctr">
                <a:spAutoFit/>
              </a:bodyPr>
              <a:lstStyle/>
              <a:p>
                <a:pPr algn="l"/>
                <a:endParaRPr lang="en-CA" sz="2400" dirty="0"/>
              </a:p>
            </p:txBody>
          </p:sp>
          <p:sp>
            <p:nvSpPr>
              <p:cNvPr id="1674" name="Oval 1673"/>
              <p:cNvSpPr/>
              <p:nvPr/>
            </p:nvSpPr>
            <p:spPr>
              <a:xfrm>
                <a:off x="4008904" y="2325336"/>
                <a:ext cx="179999" cy="180000"/>
              </a:xfrm>
              <a:prstGeom prst="ellipse">
                <a:avLst/>
              </a:prstGeom>
              <a:grpFill/>
              <a:ln>
                <a:noFill/>
              </a:ln>
            </p:spPr>
            <p:txBody>
              <a:bodyPr wrap="square" rtlCol="0" anchor="ctr">
                <a:spAutoFit/>
              </a:bodyPr>
              <a:lstStyle/>
              <a:p>
                <a:pPr algn="l"/>
                <a:endParaRPr lang="en-CA" sz="2400" dirty="0"/>
              </a:p>
            </p:txBody>
          </p:sp>
          <p:sp>
            <p:nvSpPr>
              <p:cNvPr id="1675" name="Oval 1674"/>
              <p:cNvSpPr/>
              <p:nvPr/>
            </p:nvSpPr>
            <p:spPr>
              <a:xfrm>
                <a:off x="4008991" y="2599824"/>
                <a:ext cx="179999" cy="180000"/>
              </a:xfrm>
              <a:prstGeom prst="ellipse">
                <a:avLst/>
              </a:prstGeom>
              <a:grpFill/>
              <a:ln>
                <a:noFill/>
              </a:ln>
            </p:spPr>
            <p:txBody>
              <a:bodyPr wrap="square" rtlCol="0" anchor="ctr">
                <a:spAutoFit/>
              </a:bodyPr>
              <a:lstStyle/>
              <a:p>
                <a:pPr algn="l"/>
                <a:endParaRPr lang="en-CA" sz="2400" dirty="0"/>
              </a:p>
            </p:txBody>
          </p:sp>
          <p:sp>
            <p:nvSpPr>
              <p:cNvPr id="1676" name="Oval 1675"/>
              <p:cNvSpPr/>
              <p:nvPr/>
            </p:nvSpPr>
            <p:spPr>
              <a:xfrm>
                <a:off x="4009076" y="2874313"/>
                <a:ext cx="179999" cy="180000"/>
              </a:xfrm>
              <a:prstGeom prst="ellipse">
                <a:avLst/>
              </a:prstGeom>
              <a:grpFill/>
              <a:ln>
                <a:noFill/>
              </a:ln>
            </p:spPr>
            <p:txBody>
              <a:bodyPr wrap="square" rtlCol="0" anchor="ctr">
                <a:spAutoFit/>
              </a:bodyPr>
              <a:lstStyle/>
              <a:p>
                <a:pPr algn="l"/>
                <a:endParaRPr lang="en-CA" sz="2400" dirty="0"/>
              </a:p>
            </p:txBody>
          </p:sp>
          <p:sp>
            <p:nvSpPr>
              <p:cNvPr id="1677" name="Oval 1676"/>
              <p:cNvSpPr/>
              <p:nvPr/>
            </p:nvSpPr>
            <p:spPr>
              <a:xfrm>
                <a:off x="4009161" y="3148800"/>
                <a:ext cx="180000" cy="180000"/>
              </a:xfrm>
              <a:prstGeom prst="ellipse">
                <a:avLst/>
              </a:prstGeom>
              <a:grpFill/>
              <a:ln>
                <a:noFill/>
              </a:ln>
            </p:spPr>
            <p:txBody>
              <a:bodyPr wrap="square" rtlCol="0" anchor="ctr">
                <a:spAutoFit/>
              </a:bodyPr>
              <a:lstStyle/>
              <a:p>
                <a:pPr algn="l"/>
                <a:endParaRPr lang="en-CA" sz="2400" dirty="0"/>
              </a:p>
            </p:txBody>
          </p:sp>
        </p:grpSp>
        <p:sp>
          <p:nvSpPr>
            <p:cNvPr id="1444" name="Rectangle 1443"/>
            <p:cNvSpPr/>
            <p:nvPr/>
          </p:nvSpPr>
          <p:spPr>
            <a:xfrm>
              <a:off x="5059461" y="1870714"/>
              <a:ext cx="317843" cy="1331154"/>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445" name="Rectangle 1444"/>
                <p:cNvSpPr/>
                <p:nvPr/>
              </p:nvSpPr>
              <p:spPr>
                <a:xfrm>
                  <a:off x="4460310" y="1966337"/>
                  <a:ext cx="666657" cy="457433"/>
                </a:xfrm>
                <a:prstGeom prst="rect">
                  <a:avLst/>
                </a:prstGeom>
                <a:solidFill>
                  <a:srgbClr val="000066"/>
                </a:solidFill>
              </p:spPr>
              <p:txBody>
                <a:bodyPr wrap="none">
                  <a:spAutoFit/>
                </a:bodyPr>
                <a:lstStyle/>
                <a:p>
                  <a:pPr algn="ctr"/>
                  <a:r>
                    <a:rPr lang="en-US" sz="1200" dirty="0">
                      <a:solidFill>
                        <a:srgbClr val="66FF33"/>
                      </a:solidFill>
                      <a:sym typeface="Symbol" panose="05050102010706020507" pitchFamily="18" charset="2"/>
                    </a:rPr>
                    <a:t>Output </a:t>
                  </a:r>
                  <a:br>
                    <a:rPr lang="en-US" sz="1200" dirty="0">
                      <a:solidFill>
                        <a:srgbClr val="FF00FF"/>
                      </a:solidFill>
                      <a:sym typeface="Symbol" panose="05050102010706020507" pitchFamily="18" charset="2"/>
                    </a:rPr>
                  </a:br>
                  <a14:m>
                    <m:oMathPara xmlns:m="http://schemas.openxmlformats.org/officeDocument/2006/math">
                      <m:oMathParaPr>
                        <m:jc m:val="centerGroup"/>
                      </m:oMathParaPr>
                      <m:oMath xmlns:m="http://schemas.openxmlformats.org/officeDocument/2006/math">
                        <m:sSub>
                          <m:sSubPr>
                            <m:ctrlPr>
                              <a:rPr lang="en-US" altLang="en-US" sz="1200" i="1" dirty="0">
                                <a:solidFill>
                                  <a:srgbClr val="66FF33"/>
                                </a:solidFill>
                                <a:latin typeface="Cambria Math" panose="02040503050406030204" pitchFamily="18" charset="0"/>
                                <a:sym typeface="Symbol" panose="05050102010706020507" pitchFamily="18" charset="2"/>
                              </a:rPr>
                            </m:ctrlPr>
                          </m:sSubPr>
                          <m:e>
                            <m:r>
                              <a:rPr lang="en-CA" altLang="en-US" sz="1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1200" i="1" dirty="0">
                                    <a:solidFill>
                                      <a:srgbClr val="66FF33"/>
                                    </a:solidFill>
                                    <a:latin typeface="Cambria Math" panose="02040503050406030204" pitchFamily="18" charset="0"/>
                                    <a:sym typeface="Symbol" panose="05050102010706020507" pitchFamily="18" charset="2"/>
                                  </a:rPr>
                                </m:ctrlPr>
                              </m:accPr>
                              <m:e>
                                <m:r>
                                  <a:rPr lang="en-CA" altLang="en-US" sz="1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1200" i="1" dirty="0">
                                <a:latin typeface="Cambria Math" panose="02040503050406030204" pitchFamily="18" charset="0"/>
                                <a:sym typeface="Symbol" panose="05050102010706020507" pitchFamily="18" charset="2"/>
                              </a:rPr>
                            </m:ctrlPr>
                          </m:dPr>
                          <m:e>
                            <m:acc>
                              <m:accPr>
                                <m:chr m:val="⃗"/>
                                <m:ctrlPr>
                                  <a:rPr lang="en-US" altLang="en-US" sz="1200" i="1" dirty="0">
                                    <a:solidFill>
                                      <a:srgbClr val="FF00FF"/>
                                    </a:solidFill>
                                    <a:latin typeface="Cambria Math" panose="02040503050406030204" pitchFamily="18" charset="0"/>
                                    <a:sym typeface="Symbol" panose="05050102010706020507" pitchFamily="18" charset="2"/>
                                  </a:rPr>
                                </m:ctrlPr>
                              </m:accPr>
                              <m:e>
                                <m:r>
                                  <a:rPr lang="en-CA" altLang="en-US" sz="1200" i="1" dirty="0">
                                    <a:solidFill>
                                      <a:srgbClr val="FF00FF"/>
                                    </a:solidFill>
                                    <a:latin typeface="Cambria Math" panose="02040503050406030204" pitchFamily="18" charset="0"/>
                                    <a:sym typeface="Symbol" panose="05050102010706020507" pitchFamily="18" charset="2"/>
                                  </a:rPr>
                                  <m:t>𝑥</m:t>
                                </m:r>
                              </m:e>
                            </m:acc>
                          </m:e>
                        </m:d>
                      </m:oMath>
                    </m:oMathPara>
                  </a14:m>
                  <a:endParaRPr lang="en-CA" sz="1200" i="1" baseline="-25000" dirty="0">
                    <a:solidFill>
                      <a:srgbClr val="FF00FF"/>
                    </a:solidFill>
                  </a:endParaRPr>
                </a:p>
              </p:txBody>
            </p:sp>
          </mc:Choice>
          <mc:Fallback xmlns="">
            <p:sp>
              <p:nvSpPr>
                <p:cNvPr id="1445" name="Rectangle 1444"/>
                <p:cNvSpPr>
                  <a:spLocks noRot="1" noChangeAspect="1" noMove="1" noResize="1" noEditPoints="1" noAdjustHandles="1" noChangeArrowheads="1" noChangeShapeType="1" noTextEdit="1"/>
                </p:cNvSpPr>
                <p:nvPr/>
              </p:nvSpPr>
              <p:spPr>
                <a:xfrm>
                  <a:off x="4460310" y="1966337"/>
                  <a:ext cx="666657" cy="457433"/>
                </a:xfrm>
                <a:prstGeom prst="rect">
                  <a:avLst/>
                </a:prstGeom>
                <a:blipFill>
                  <a:blip r:embed="rId14"/>
                  <a:stretch>
                    <a:fillRect l="-917" t="-1333" r="-9174"/>
                  </a:stretch>
                </a:blipFill>
              </p:spPr>
              <p:txBody>
                <a:bodyPr/>
                <a:lstStyle/>
                <a:p>
                  <a:r>
                    <a:rPr lang="en-CA">
                      <a:noFill/>
                    </a:rPr>
                    <a:t> </a:t>
                  </a:r>
                </a:p>
              </p:txBody>
            </p:sp>
          </mc:Fallback>
        </mc:AlternateContent>
        <p:sp>
          <p:nvSpPr>
            <p:cNvPr id="1446" name="Rectangle 1445"/>
            <p:cNvSpPr/>
            <p:nvPr/>
          </p:nvSpPr>
          <p:spPr>
            <a:xfrm>
              <a:off x="4590751" y="2319134"/>
              <a:ext cx="373820" cy="276999"/>
            </a:xfrm>
            <a:prstGeom prst="rect">
              <a:avLst/>
            </a:prstGeom>
          </p:spPr>
          <p:txBody>
            <a:bodyPr wrap="none">
              <a:spAutoFit/>
            </a:bodyPr>
            <a:lstStyle/>
            <a:p>
              <a:r>
                <a:rPr lang="en-US" altLang="en-US" sz="1200" i="1" dirty="0">
                  <a:solidFill>
                    <a:srgbClr val="66FF33"/>
                  </a:solidFill>
                  <a:sym typeface="Symbol" panose="05050102010706020507" pitchFamily="18" charset="2"/>
                </a:rPr>
                <a:t>cat</a:t>
              </a:r>
              <a:endParaRPr lang="en-CA" sz="1200" dirty="0">
                <a:solidFill>
                  <a:srgbClr val="66FF33"/>
                </a:solidFill>
              </a:endParaRPr>
            </a:p>
          </p:txBody>
        </p:sp>
        <p:sp>
          <p:nvSpPr>
            <p:cNvPr id="1447" name="Rectangle 1446"/>
            <p:cNvSpPr/>
            <p:nvPr/>
          </p:nvSpPr>
          <p:spPr>
            <a:xfrm>
              <a:off x="4598899" y="2594264"/>
              <a:ext cx="481222" cy="276999"/>
            </a:xfrm>
            <a:prstGeom prst="rect">
              <a:avLst/>
            </a:prstGeom>
          </p:spPr>
          <p:txBody>
            <a:bodyPr wrap="none">
              <a:spAutoFit/>
            </a:bodyPr>
            <a:lstStyle/>
            <a:p>
              <a:r>
                <a:rPr lang="en-US" altLang="en-US" sz="1200" i="1" dirty="0">
                  <a:solidFill>
                    <a:srgbClr val="66FF33"/>
                  </a:solidFill>
                  <a:sym typeface="Symbol" panose="05050102010706020507" pitchFamily="18" charset="2"/>
                </a:rPr>
                <a:t>face </a:t>
              </a:r>
              <a:endParaRPr lang="en-CA" sz="1200" dirty="0">
                <a:solidFill>
                  <a:srgbClr val="66FF33"/>
                </a:solidFill>
              </a:endParaRPr>
            </a:p>
          </p:txBody>
        </p:sp>
        <p:sp>
          <p:nvSpPr>
            <p:cNvPr id="1448" name="Rectangle 1447"/>
            <p:cNvSpPr/>
            <p:nvPr/>
          </p:nvSpPr>
          <p:spPr>
            <a:xfrm>
              <a:off x="4590751" y="2718445"/>
              <a:ext cx="442750" cy="276999"/>
            </a:xfrm>
            <a:prstGeom prst="rect">
              <a:avLst/>
            </a:prstGeom>
          </p:spPr>
          <p:txBody>
            <a:bodyPr wrap="none">
              <a:spAutoFit/>
            </a:bodyPr>
            <a:lstStyle/>
            <a:p>
              <a:r>
                <a:rPr lang="en-US" sz="1200" i="1" dirty="0">
                  <a:solidFill>
                    <a:srgbClr val="66FF33"/>
                  </a:solidFill>
                  <a:sym typeface="Symbol" panose="05050102010706020507" pitchFamily="18" charset="2"/>
                </a:rPr>
                <a:t>bike</a:t>
              </a:r>
              <a:endParaRPr lang="en-CA" sz="1200" dirty="0">
                <a:solidFill>
                  <a:srgbClr val="66FF33"/>
                </a:solidFill>
              </a:endParaRPr>
            </a:p>
          </p:txBody>
        </p:sp>
        <p:sp>
          <p:nvSpPr>
            <p:cNvPr id="1449" name="Rectangle 1448"/>
            <p:cNvSpPr/>
            <p:nvPr/>
          </p:nvSpPr>
          <p:spPr>
            <a:xfrm>
              <a:off x="4590751" y="2452896"/>
              <a:ext cx="415498" cy="276999"/>
            </a:xfrm>
            <a:prstGeom prst="rect">
              <a:avLst/>
            </a:prstGeom>
          </p:spPr>
          <p:txBody>
            <a:bodyPr wrap="none">
              <a:spAutoFit/>
            </a:bodyPr>
            <a:lstStyle/>
            <a:p>
              <a:r>
                <a:rPr lang="en-US" sz="1200" i="1" dirty="0">
                  <a:solidFill>
                    <a:srgbClr val="66FF33"/>
                  </a:solidFill>
                  <a:sym typeface="Symbol" panose="05050102010706020507" pitchFamily="18" charset="2"/>
                </a:rPr>
                <a:t>dog</a:t>
              </a:r>
              <a:endParaRPr lang="en-CA" sz="1200" dirty="0">
                <a:solidFill>
                  <a:srgbClr val="66FF33"/>
                </a:solidFill>
              </a:endParaRPr>
            </a:p>
          </p:txBody>
        </p:sp>
        <p:sp>
          <p:nvSpPr>
            <p:cNvPr id="1450" name="Rectangle 1449"/>
            <p:cNvSpPr/>
            <p:nvPr/>
          </p:nvSpPr>
          <p:spPr>
            <a:xfrm>
              <a:off x="4858115" y="2328036"/>
              <a:ext cx="596638" cy="276999"/>
            </a:xfrm>
            <a:prstGeom prst="rect">
              <a:avLst/>
            </a:prstGeom>
          </p:spPr>
          <p:txBody>
            <a:bodyPr wrap="none">
              <a:spAutoFit/>
            </a:bodyPr>
            <a:lstStyle/>
            <a:p>
              <a:r>
                <a:rPr lang="en-US" altLang="en-US" sz="1200" i="1" dirty="0">
                  <a:solidFill>
                    <a:srgbClr val="66FF33"/>
                  </a:solidFill>
                  <a:sym typeface="Symbol" panose="05050102010706020507" pitchFamily="18" charset="2"/>
                </a:rPr>
                <a:t>= 0.02</a:t>
              </a:r>
              <a:endParaRPr lang="en-CA" sz="1200" dirty="0">
                <a:solidFill>
                  <a:srgbClr val="66FF33"/>
                </a:solidFill>
              </a:endParaRPr>
            </a:p>
          </p:txBody>
        </p:sp>
        <p:sp>
          <p:nvSpPr>
            <p:cNvPr id="1451" name="Rectangle 1450"/>
            <p:cNvSpPr/>
            <p:nvPr/>
          </p:nvSpPr>
          <p:spPr>
            <a:xfrm>
              <a:off x="4866264" y="2603165"/>
              <a:ext cx="596638" cy="276999"/>
            </a:xfrm>
            <a:prstGeom prst="rect">
              <a:avLst/>
            </a:prstGeom>
          </p:spPr>
          <p:txBody>
            <a:bodyPr wrap="none">
              <a:spAutoFit/>
            </a:bodyPr>
            <a:lstStyle/>
            <a:p>
              <a:r>
                <a:rPr lang="en-US" altLang="en-US" sz="1200" i="1" dirty="0">
                  <a:solidFill>
                    <a:srgbClr val="66FF33"/>
                  </a:solidFill>
                  <a:sym typeface="Symbol" panose="05050102010706020507" pitchFamily="18" charset="2"/>
                </a:rPr>
                <a:t>= 0.05</a:t>
              </a:r>
              <a:endParaRPr lang="en-CA" sz="1200" dirty="0">
                <a:solidFill>
                  <a:srgbClr val="66FF33"/>
                </a:solidFill>
              </a:endParaRPr>
            </a:p>
          </p:txBody>
        </p:sp>
        <p:sp>
          <p:nvSpPr>
            <p:cNvPr id="1452" name="Rectangle 1451"/>
            <p:cNvSpPr/>
            <p:nvPr/>
          </p:nvSpPr>
          <p:spPr>
            <a:xfrm>
              <a:off x="4858117" y="2727347"/>
              <a:ext cx="596638" cy="276999"/>
            </a:xfrm>
            <a:prstGeom prst="rect">
              <a:avLst/>
            </a:prstGeom>
          </p:spPr>
          <p:txBody>
            <a:bodyPr wrap="none">
              <a:spAutoFit/>
            </a:bodyPr>
            <a:lstStyle/>
            <a:p>
              <a:r>
                <a:rPr lang="en-US" sz="1200" i="1" dirty="0">
                  <a:solidFill>
                    <a:srgbClr val="66FF33"/>
                  </a:solidFill>
                  <a:sym typeface="Symbol" panose="05050102010706020507" pitchFamily="18" charset="2"/>
                </a:rPr>
                <a:t>= 0.92</a:t>
              </a:r>
              <a:endParaRPr lang="en-CA" sz="1200" dirty="0">
                <a:solidFill>
                  <a:srgbClr val="66FF33"/>
                </a:solidFill>
              </a:endParaRPr>
            </a:p>
          </p:txBody>
        </p:sp>
        <p:sp>
          <p:nvSpPr>
            <p:cNvPr id="1453" name="Rectangle 1452"/>
            <p:cNvSpPr/>
            <p:nvPr/>
          </p:nvSpPr>
          <p:spPr>
            <a:xfrm>
              <a:off x="4858117" y="2461797"/>
              <a:ext cx="596638" cy="276999"/>
            </a:xfrm>
            <a:prstGeom prst="rect">
              <a:avLst/>
            </a:prstGeom>
          </p:spPr>
          <p:txBody>
            <a:bodyPr wrap="none">
              <a:spAutoFit/>
            </a:bodyPr>
            <a:lstStyle/>
            <a:p>
              <a:r>
                <a:rPr lang="en-US" sz="1200" i="1" dirty="0">
                  <a:solidFill>
                    <a:srgbClr val="66FF33"/>
                  </a:solidFill>
                  <a:sym typeface="Symbol" panose="05050102010706020507" pitchFamily="18" charset="2"/>
                </a:rPr>
                <a:t>= 0.01</a:t>
              </a:r>
              <a:endParaRPr lang="en-CA" sz="1200" dirty="0">
                <a:solidFill>
                  <a:srgbClr val="66FF33"/>
                </a:solidFill>
              </a:endParaRPr>
            </a:p>
          </p:txBody>
        </p:sp>
        <p:cxnSp>
          <p:nvCxnSpPr>
            <p:cNvPr id="1454" name="Straight Connector 1453"/>
            <p:cNvCxnSpPr>
              <a:stCxn id="1455" idx="6"/>
            </p:cNvCxnSpPr>
            <p:nvPr/>
          </p:nvCxnSpPr>
          <p:spPr bwMode="auto">
            <a:xfrm>
              <a:off x="3148614" y="2638612"/>
              <a:ext cx="546043" cy="198505"/>
            </a:xfrm>
            <a:prstGeom prst="line">
              <a:avLst/>
            </a:prstGeom>
            <a:noFill/>
            <a:ln w="25400" cap="sq" cmpd="sng" algn="ctr">
              <a:solidFill>
                <a:srgbClr val="66FF33"/>
              </a:solidFill>
              <a:prstDash val="solid"/>
              <a:round/>
              <a:headEnd type="none" w="med" len="med"/>
              <a:tailEnd type="none" w="med" len="med"/>
            </a:ln>
            <a:effectLst/>
          </p:spPr>
        </p:cxnSp>
        <p:sp>
          <p:nvSpPr>
            <p:cNvPr id="1455" name="Oval 1454"/>
            <p:cNvSpPr/>
            <p:nvPr/>
          </p:nvSpPr>
          <p:spPr>
            <a:xfrm>
              <a:off x="3051311" y="259543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56" name="Oval 1455"/>
            <p:cNvSpPr/>
            <p:nvPr/>
          </p:nvSpPr>
          <p:spPr>
            <a:xfrm>
              <a:off x="3051357" y="2066447"/>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57" name="Oval 1456"/>
            <p:cNvSpPr/>
            <p:nvPr/>
          </p:nvSpPr>
          <p:spPr>
            <a:xfrm>
              <a:off x="3051405" y="221146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58" name="Oval 1457"/>
            <p:cNvSpPr/>
            <p:nvPr/>
          </p:nvSpPr>
          <p:spPr>
            <a:xfrm>
              <a:off x="3051450" y="233831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59" name="Oval 1458"/>
            <p:cNvSpPr/>
            <p:nvPr/>
          </p:nvSpPr>
          <p:spPr>
            <a:xfrm>
              <a:off x="3051497" y="246515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0" name="Oval 1459"/>
            <p:cNvSpPr/>
            <p:nvPr/>
          </p:nvSpPr>
          <p:spPr>
            <a:xfrm>
              <a:off x="3051590" y="271884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1" name="Oval 1460"/>
            <p:cNvSpPr/>
            <p:nvPr/>
          </p:nvSpPr>
          <p:spPr>
            <a:xfrm>
              <a:off x="3051637" y="285053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2" name="Oval 1461"/>
            <p:cNvSpPr/>
            <p:nvPr/>
          </p:nvSpPr>
          <p:spPr>
            <a:xfrm>
              <a:off x="3051683" y="298222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3" name="Oval 1462"/>
            <p:cNvSpPr/>
            <p:nvPr/>
          </p:nvSpPr>
          <p:spPr>
            <a:xfrm>
              <a:off x="3051729" y="3113913"/>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4" name="Oval 1463"/>
            <p:cNvSpPr/>
            <p:nvPr/>
          </p:nvSpPr>
          <p:spPr>
            <a:xfrm>
              <a:off x="3051357" y="2070986"/>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5" name="Oval 1464"/>
            <p:cNvSpPr/>
            <p:nvPr/>
          </p:nvSpPr>
          <p:spPr>
            <a:xfrm>
              <a:off x="3051405" y="221146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6" name="Oval 1465"/>
            <p:cNvSpPr/>
            <p:nvPr/>
          </p:nvSpPr>
          <p:spPr>
            <a:xfrm>
              <a:off x="3051450" y="233831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7" name="Oval 1466"/>
            <p:cNvSpPr/>
            <p:nvPr/>
          </p:nvSpPr>
          <p:spPr>
            <a:xfrm>
              <a:off x="3051497" y="246515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8" name="Oval 1467"/>
            <p:cNvSpPr/>
            <p:nvPr/>
          </p:nvSpPr>
          <p:spPr>
            <a:xfrm>
              <a:off x="3051590" y="271884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9" name="Oval 1468"/>
            <p:cNvSpPr/>
            <p:nvPr/>
          </p:nvSpPr>
          <p:spPr>
            <a:xfrm>
              <a:off x="3051637" y="285053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70" name="Oval 1469"/>
            <p:cNvSpPr/>
            <p:nvPr/>
          </p:nvSpPr>
          <p:spPr>
            <a:xfrm>
              <a:off x="3051683" y="298222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71" name="Oval 1470"/>
            <p:cNvSpPr/>
            <p:nvPr/>
          </p:nvSpPr>
          <p:spPr>
            <a:xfrm>
              <a:off x="3051729" y="3113913"/>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72" name="Rectangle 1471"/>
            <p:cNvSpPr/>
            <p:nvPr/>
          </p:nvSpPr>
          <p:spPr>
            <a:xfrm>
              <a:off x="1295400" y="3309846"/>
              <a:ext cx="3830843" cy="1332761"/>
            </a:xfrm>
            <a:prstGeom prst="rect">
              <a:avLst/>
            </a:prstGeom>
            <a:solidFill>
              <a:schemeClr val="tx1"/>
            </a:solidFill>
            <a:ln>
              <a:noFill/>
            </a:ln>
          </p:spPr>
          <p:txBody>
            <a:bodyPr wrap="square" rtlCol="0" anchor="ctr">
              <a:spAutoFit/>
            </a:bodyPr>
            <a:lstStyle/>
            <a:p>
              <a:pPr algn="l"/>
              <a:endParaRPr lang="en-CA" sz="2400" dirty="0"/>
            </a:p>
          </p:txBody>
        </p:sp>
        <p:pic>
          <p:nvPicPr>
            <p:cNvPr id="1473" name="Picture 6" descr="Image result for convolutional neural network"/>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a:off x="1707319" y="3371828"/>
              <a:ext cx="2883430" cy="1274973"/>
            </a:xfrm>
            <a:prstGeom prst="rect">
              <a:avLst/>
            </a:prstGeom>
            <a:noFill/>
            <a:extLst>
              <a:ext uri="{909E8E84-426E-40DD-AFC4-6F175D3DCCD1}">
                <a14:hiddenFill xmlns:a14="http://schemas.microsoft.com/office/drawing/2010/main">
                  <a:solidFill>
                    <a:srgbClr val="FFFFFF"/>
                  </a:solidFill>
                </a14:hiddenFill>
              </a:ext>
            </a:extLst>
          </p:spPr>
        </p:pic>
        <p:cxnSp>
          <p:nvCxnSpPr>
            <p:cNvPr id="1474" name="Straight Connector 1473"/>
            <p:cNvCxnSpPr/>
            <p:nvPr/>
          </p:nvCxnSpPr>
          <p:spPr bwMode="auto">
            <a:xfrm flipV="1">
              <a:off x="1969390" y="3953565"/>
              <a:ext cx="555555" cy="203356"/>
            </a:xfrm>
            <a:prstGeom prst="line">
              <a:avLst/>
            </a:prstGeom>
            <a:noFill/>
            <a:ln w="25400" cap="sq" cmpd="sng" algn="ctr">
              <a:solidFill>
                <a:srgbClr val="00B050"/>
              </a:solidFill>
              <a:prstDash val="solid"/>
              <a:round/>
              <a:headEnd type="none" w="med" len="med"/>
              <a:tailEnd type="none" w="med" len="med"/>
            </a:ln>
            <a:effectLst/>
          </p:spPr>
        </p:cxnSp>
        <p:cxnSp>
          <p:nvCxnSpPr>
            <p:cNvPr id="1475" name="Straight Connector 1474"/>
            <p:cNvCxnSpPr/>
            <p:nvPr/>
          </p:nvCxnSpPr>
          <p:spPr bwMode="auto">
            <a:xfrm>
              <a:off x="1929610" y="3633345"/>
              <a:ext cx="569441" cy="320220"/>
            </a:xfrm>
            <a:prstGeom prst="line">
              <a:avLst/>
            </a:prstGeom>
            <a:noFill/>
            <a:ln w="25400" cap="sq" cmpd="sng" algn="ctr">
              <a:solidFill>
                <a:srgbClr val="00B050"/>
              </a:solidFill>
              <a:prstDash val="solid"/>
              <a:round/>
              <a:headEnd type="none" w="med" len="med"/>
              <a:tailEnd type="none" w="med" len="med"/>
            </a:ln>
            <a:effectLst/>
          </p:spPr>
        </p:cxnSp>
        <p:cxnSp>
          <p:nvCxnSpPr>
            <p:cNvPr id="1476" name="Straight Connector 1475"/>
            <p:cNvCxnSpPr/>
            <p:nvPr/>
          </p:nvCxnSpPr>
          <p:spPr bwMode="auto">
            <a:xfrm>
              <a:off x="1928424" y="3762410"/>
              <a:ext cx="597932" cy="191155"/>
            </a:xfrm>
            <a:prstGeom prst="line">
              <a:avLst/>
            </a:prstGeom>
            <a:noFill/>
            <a:ln w="25400" cap="sq" cmpd="sng" algn="ctr">
              <a:solidFill>
                <a:srgbClr val="00B050"/>
              </a:solidFill>
              <a:prstDash val="solid"/>
              <a:round/>
              <a:headEnd type="none" w="med" len="med"/>
              <a:tailEnd type="none" w="med" len="med"/>
            </a:ln>
            <a:effectLst/>
          </p:spPr>
        </p:cxnSp>
        <p:cxnSp>
          <p:nvCxnSpPr>
            <p:cNvPr id="1477" name="Straight Connector 1476"/>
            <p:cNvCxnSpPr/>
            <p:nvPr/>
          </p:nvCxnSpPr>
          <p:spPr bwMode="auto">
            <a:xfrm>
              <a:off x="1927238" y="3892687"/>
              <a:ext cx="599118" cy="60878"/>
            </a:xfrm>
            <a:prstGeom prst="line">
              <a:avLst/>
            </a:prstGeom>
            <a:noFill/>
            <a:ln w="25400" cap="sq" cmpd="sng" algn="ctr">
              <a:solidFill>
                <a:srgbClr val="00B050"/>
              </a:solidFill>
              <a:prstDash val="solid"/>
              <a:round/>
              <a:headEnd type="none" w="med" len="med"/>
              <a:tailEnd type="none" w="med" len="med"/>
            </a:ln>
            <a:effectLst/>
          </p:spPr>
        </p:cxnSp>
        <p:cxnSp>
          <p:nvCxnSpPr>
            <p:cNvPr id="1478" name="Straight Connector 1477"/>
            <p:cNvCxnSpPr/>
            <p:nvPr/>
          </p:nvCxnSpPr>
          <p:spPr bwMode="auto">
            <a:xfrm flipV="1">
              <a:off x="1926052" y="3953565"/>
              <a:ext cx="600305" cy="70611"/>
            </a:xfrm>
            <a:prstGeom prst="line">
              <a:avLst/>
            </a:prstGeom>
            <a:noFill/>
            <a:ln w="25400" cap="sq" cmpd="sng" algn="ctr">
              <a:solidFill>
                <a:srgbClr val="00B050"/>
              </a:solidFill>
              <a:prstDash val="solid"/>
              <a:round/>
              <a:headEnd type="none" w="med" len="med"/>
              <a:tailEnd type="none" w="med" len="med"/>
            </a:ln>
            <a:effectLst/>
          </p:spPr>
        </p:cxnSp>
        <p:cxnSp>
          <p:nvCxnSpPr>
            <p:cNvPr id="1479" name="Straight Connector 1478"/>
            <p:cNvCxnSpPr/>
            <p:nvPr/>
          </p:nvCxnSpPr>
          <p:spPr bwMode="auto">
            <a:xfrm flipV="1">
              <a:off x="1923680" y="3938720"/>
              <a:ext cx="561485" cy="348435"/>
            </a:xfrm>
            <a:prstGeom prst="line">
              <a:avLst/>
            </a:prstGeom>
            <a:noFill/>
            <a:ln w="25400" cap="sq" cmpd="sng" algn="ctr">
              <a:solidFill>
                <a:srgbClr val="00B050"/>
              </a:solidFill>
              <a:prstDash val="solid"/>
              <a:round/>
              <a:headEnd type="none" w="med" len="med"/>
              <a:tailEnd type="none" w="med" len="med"/>
            </a:ln>
            <a:effectLst/>
          </p:spPr>
        </p:cxnSp>
        <p:cxnSp>
          <p:nvCxnSpPr>
            <p:cNvPr id="1480" name="Straight Connector 1479"/>
            <p:cNvCxnSpPr/>
            <p:nvPr/>
          </p:nvCxnSpPr>
          <p:spPr bwMode="auto">
            <a:xfrm flipV="1">
              <a:off x="1922494" y="3953565"/>
              <a:ext cx="562671" cy="465079"/>
            </a:xfrm>
            <a:prstGeom prst="line">
              <a:avLst/>
            </a:prstGeom>
            <a:noFill/>
            <a:ln w="25400" cap="sq" cmpd="sng" algn="ctr">
              <a:solidFill>
                <a:srgbClr val="00B050"/>
              </a:solidFill>
              <a:prstDash val="solid"/>
              <a:round/>
              <a:headEnd type="none" w="med" len="med"/>
              <a:tailEnd type="none" w="med" len="med"/>
            </a:ln>
            <a:effectLst/>
          </p:spPr>
        </p:cxnSp>
        <p:cxnSp>
          <p:nvCxnSpPr>
            <p:cNvPr id="1481" name="Straight Connector 1480"/>
            <p:cNvCxnSpPr/>
            <p:nvPr/>
          </p:nvCxnSpPr>
          <p:spPr bwMode="auto">
            <a:xfrm flipV="1">
              <a:off x="1921308" y="3953565"/>
              <a:ext cx="605049" cy="596568"/>
            </a:xfrm>
            <a:prstGeom prst="line">
              <a:avLst/>
            </a:prstGeom>
            <a:noFill/>
            <a:ln w="25400" cap="sq" cmpd="sng" algn="ctr">
              <a:solidFill>
                <a:srgbClr val="00B050"/>
              </a:solidFill>
              <a:prstDash val="solid"/>
              <a:round/>
              <a:headEnd type="none" w="med" len="med"/>
              <a:tailEnd type="none" w="med" len="med"/>
            </a:ln>
            <a:effectLst/>
          </p:spPr>
        </p:cxnSp>
        <p:cxnSp>
          <p:nvCxnSpPr>
            <p:cNvPr id="1482" name="Straight Connector 1481"/>
            <p:cNvCxnSpPr>
              <a:stCxn id="1491" idx="6"/>
            </p:cNvCxnSpPr>
            <p:nvPr/>
          </p:nvCxnSpPr>
          <p:spPr bwMode="auto">
            <a:xfrm>
              <a:off x="3153834" y="4086540"/>
              <a:ext cx="487342" cy="128752"/>
            </a:xfrm>
            <a:prstGeom prst="line">
              <a:avLst/>
            </a:prstGeom>
            <a:noFill/>
            <a:ln w="25400" cap="sq" cmpd="sng" algn="ctr">
              <a:solidFill>
                <a:srgbClr val="00B050"/>
              </a:solidFill>
              <a:prstDash val="solid"/>
              <a:round/>
              <a:headEnd type="none" w="med" len="med"/>
              <a:tailEnd type="none" w="med" len="med"/>
            </a:ln>
            <a:effectLst/>
          </p:spPr>
        </p:cxnSp>
        <p:cxnSp>
          <p:nvCxnSpPr>
            <p:cNvPr id="1483" name="Straight Connector 1482"/>
            <p:cNvCxnSpPr/>
            <p:nvPr/>
          </p:nvCxnSpPr>
          <p:spPr bwMode="auto">
            <a:xfrm>
              <a:off x="3114053" y="3562964"/>
              <a:ext cx="527122" cy="621796"/>
            </a:xfrm>
            <a:prstGeom prst="line">
              <a:avLst/>
            </a:prstGeom>
            <a:noFill/>
            <a:ln w="25400" cap="sq" cmpd="sng" algn="ctr">
              <a:solidFill>
                <a:srgbClr val="00B050"/>
              </a:solidFill>
              <a:prstDash val="solid"/>
              <a:round/>
              <a:headEnd type="none" w="med" len="med"/>
              <a:tailEnd type="none" w="med" len="med"/>
            </a:ln>
            <a:effectLst/>
          </p:spPr>
        </p:cxnSp>
        <p:cxnSp>
          <p:nvCxnSpPr>
            <p:cNvPr id="1484" name="Straight Connector 1483"/>
            <p:cNvCxnSpPr/>
            <p:nvPr/>
          </p:nvCxnSpPr>
          <p:spPr bwMode="auto">
            <a:xfrm>
              <a:off x="3112867" y="3692029"/>
              <a:ext cx="542558" cy="492730"/>
            </a:xfrm>
            <a:prstGeom prst="line">
              <a:avLst/>
            </a:prstGeom>
            <a:noFill/>
            <a:ln w="25400" cap="sq" cmpd="sng" algn="ctr">
              <a:solidFill>
                <a:srgbClr val="00B050"/>
              </a:solidFill>
              <a:prstDash val="solid"/>
              <a:round/>
              <a:headEnd type="none" w="med" len="med"/>
              <a:tailEnd type="none" w="med" len="med"/>
            </a:ln>
            <a:effectLst/>
          </p:spPr>
        </p:cxnSp>
        <p:cxnSp>
          <p:nvCxnSpPr>
            <p:cNvPr id="1485" name="Straight Connector 1484"/>
            <p:cNvCxnSpPr/>
            <p:nvPr/>
          </p:nvCxnSpPr>
          <p:spPr bwMode="auto">
            <a:xfrm>
              <a:off x="3111682" y="3822306"/>
              <a:ext cx="529494" cy="392986"/>
            </a:xfrm>
            <a:prstGeom prst="line">
              <a:avLst/>
            </a:prstGeom>
            <a:noFill/>
            <a:ln w="25400" cap="sq" cmpd="sng" algn="ctr">
              <a:solidFill>
                <a:srgbClr val="00B050"/>
              </a:solidFill>
              <a:prstDash val="solid"/>
              <a:round/>
              <a:headEnd type="none" w="med" len="med"/>
              <a:tailEnd type="none" w="med" len="med"/>
            </a:ln>
            <a:effectLst/>
          </p:spPr>
        </p:cxnSp>
        <p:cxnSp>
          <p:nvCxnSpPr>
            <p:cNvPr id="1486" name="Straight Connector 1485"/>
            <p:cNvCxnSpPr/>
            <p:nvPr/>
          </p:nvCxnSpPr>
          <p:spPr bwMode="auto">
            <a:xfrm>
              <a:off x="3110496" y="3953796"/>
              <a:ext cx="544929" cy="230964"/>
            </a:xfrm>
            <a:prstGeom prst="line">
              <a:avLst/>
            </a:prstGeom>
            <a:noFill/>
            <a:ln w="25400" cap="sq" cmpd="sng" algn="ctr">
              <a:solidFill>
                <a:srgbClr val="00B050"/>
              </a:solidFill>
              <a:prstDash val="solid"/>
              <a:round/>
              <a:headEnd type="none" w="med" len="med"/>
              <a:tailEnd type="none" w="med" len="med"/>
            </a:ln>
            <a:effectLst/>
          </p:spPr>
        </p:cxnSp>
        <p:cxnSp>
          <p:nvCxnSpPr>
            <p:cNvPr id="1487" name="Straight Connector 1486"/>
            <p:cNvCxnSpPr/>
            <p:nvPr/>
          </p:nvCxnSpPr>
          <p:spPr bwMode="auto">
            <a:xfrm flipV="1">
              <a:off x="3108124" y="4172113"/>
              <a:ext cx="581704" cy="44661"/>
            </a:xfrm>
            <a:prstGeom prst="line">
              <a:avLst/>
            </a:prstGeom>
            <a:noFill/>
            <a:ln w="25400" cap="sq" cmpd="sng" algn="ctr">
              <a:solidFill>
                <a:srgbClr val="00B050"/>
              </a:solidFill>
              <a:prstDash val="solid"/>
              <a:round/>
              <a:headEnd type="none" w="med" len="med"/>
              <a:tailEnd type="none" w="med" len="med"/>
            </a:ln>
            <a:effectLst/>
          </p:spPr>
        </p:cxnSp>
        <p:cxnSp>
          <p:nvCxnSpPr>
            <p:cNvPr id="1488" name="Straight Connector 1487"/>
            <p:cNvCxnSpPr/>
            <p:nvPr/>
          </p:nvCxnSpPr>
          <p:spPr bwMode="auto">
            <a:xfrm flipV="1">
              <a:off x="3106937" y="4172113"/>
              <a:ext cx="582890" cy="176150"/>
            </a:xfrm>
            <a:prstGeom prst="line">
              <a:avLst/>
            </a:prstGeom>
            <a:noFill/>
            <a:ln w="25400" cap="sq" cmpd="sng" algn="ctr">
              <a:solidFill>
                <a:srgbClr val="00B050"/>
              </a:solidFill>
              <a:prstDash val="solid"/>
              <a:round/>
              <a:headEnd type="none" w="med" len="med"/>
              <a:tailEnd type="none" w="med" len="med"/>
            </a:ln>
            <a:effectLst/>
          </p:spPr>
        </p:cxnSp>
        <p:cxnSp>
          <p:nvCxnSpPr>
            <p:cNvPr id="1489" name="Straight Connector 1488"/>
            <p:cNvCxnSpPr/>
            <p:nvPr/>
          </p:nvCxnSpPr>
          <p:spPr bwMode="auto">
            <a:xfrm flipV="1">
              <a:off x="3105751" y="4245824"/>
              <a:ext cx="549674" cy="233928"/>
            </a:xfrm>
            <a:prstGeom prst="line">
              <a:avLst/>
            </a:prstGeom>
            <a:noFill/>
            <a:ln w="25400" cap="sq" cmpd="sng" algn="ctr">
              <a:solidFill>
                <a:srgbClr val="00B050"/>
              </a:solidFill>
              <a:prstDash val="solid"/>
              <a:round/>
              <a:headEnd type="none" w="med" len="med"/>
              <a:tailEnd type="none" w="med" len="med"/>
            </a:ln>
            <a:effectLst/>
          </p:spPr>
        </p:cxnSp>
        <p:cxnSp>
          <p:nvCxnSpPr>
            <p:cNvPr id="1490" name="Straight Connector 1489"/>
            <p:cNvCxnSpPr/>
            <p:nvPr/>
          </p:nvCxnSpPr>
          <p:spPr bwMode="auto">
            <a:xfrm flipV="1">
              <a:off x="3104565" y="4172113"/>
              <a:ext cx="585262" cy="439130"/>
            </a:xfrm>
            <a:prstGeom prst="line">
              <a:avLst/>
            </a:prstGeom>
            <a:noFill/>
            <a:ln w="25400" cap="sq" cmpd="sng" algn="ctr">
              <a:solidFill>
                <a:srgbClr val="00B050"/>
              </a:solidFill>
              <a:prstDash val="solid"/>
              <a:round/>
              <a:headEnd type="none" w="med" len="med"/>
              <a:tailEnd type="none" w="med" len="med"/>
            </a:ln>
            <a:effectLst/>
          </p:spPr>
        </p:cxnSp>
        <p:sp>
          <p:nvSpPr>
            <p:cNvPr id="1491" name="Oval 1490"/>
            <p:cNvSpPr/>
            <p:nvPr/>
          </p:nvSpPr>
          <p:spPr>
            <a:xfrm>
              <a:off x="3056530" y="404336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2" name="Oval 1491"/>
            <p:cNvSpPr/>
            <p:nvPr/>
          </p:nvSpPr>
          <p:spPr>
            <a:xfrm>
              <a:off x="3056576" y="3514376"/>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3" name="Oval 1492"/>
            <p:cNvSpPr/>
            <p:nvPr/>
          </p:nvSpPr>
          <p:spPr>
            <a:xfrm>
              <a:off x="3056623" y="365939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4" name="Oval 1493"/>
            <p:cNvSpPr/>
            <p:nvPr/>
          </p:nvSpPr>
          <p:spPr>
            <a:xfrm>
              <a:off x="3056669" y="378624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5" name="Oval 1494"/>
            <p:cNvSpPr/>
            <p:nvPr/>
          </p:nvSpPr>
          <p:spPr>
            <a:xfrm>
              <a:off x="3056715" y="3913083"/>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6" name="Oval 1495"/>
            <p:cNvSpPr/>
            <p:nvPr/>
          </p:nvSpPr>
          <p:spPr>
            <a:xfrm>
              <a:off x="3056809" y="416677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7" name="Oval 1496"/>
            <p:cNvSpPr/>
            <p:nvPr/>
          </p:nvSpPr>
          <p:spPr>
            <a:xfrm>
              <a:off x="3056855" y="429846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8" name="Oval 1497"/>
            <p:cNvSpPr/>
            <p:nvPr/>
          </p:nvSpPr>
          <p:spPr>
            <a:xfrm>
              <a:off x="3056901" y="443015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499" name="Oval 1498"/>
            <p:cNvSpPr/>
            <p:nvPr/>
          </p:nvSpPr>
          <p:spPr>
            <a:xfrm>
              <a:off x="3056948" y="4561842"/>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00" name="Straight Connector 1499"/>
            <p:cNvCxnSpPr>
              <a:stCxn id="1501" idx="6"/>
            </p:cNvCxnSpPr>
            <p:nvPr/>
          </p:nvCxnSpPr>
          <p:spPr bwMode="auto">
            <a:xfrm flipV="1">
              <a:off x="3153833" y="3825493"/>
              <a:ext cx="487342" cy="245573"/>
            </a:xfrm>
            <a:prstGeom prst="line">
              <a:avLst/>
            </a:prstGeom>
            <a:noFill/>
            <a:ln w="25400" cap="sq" cmpd="sng" algn="ctr">
              <a:solidFill>
                <a:srgbClr val="00B050"/>
              </a:solidFill>
              <a:prstDash val="solid"/>
              <a:round/>
              <a:headEnd type="none" w="med" len="med"/>
              <a:tailEnd type="none" w="med" len="med"/>
            </a:ln>
            <a:effectLst/>
          </p:spPr>
        </p:cxnSp>
        <p:sp>
          <p:nvSpPr>
            <p:cNvPr id="1501" name="Oval 1500"/>
            <p:cNvSpPr/>
            <p:nvPr/>
          </p:nvSpPr>
          <p:spPr>
            <a:xfrm>
              <a:off x="3056530" y="4043360"/>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02" name="Straight Connector 1501"/>
            <p:cNvCxnSpPr/>
            <p:nvPr/>
          </p:nvCxnSpPr>
          <p:spPr bwMode="auto">
            <a:xfrm>
              <a:off x="3114053" y="3562964"/>
              <a:ext cx="527122" cy="262529"/>
            </a:xfrm>
            <a:prstGeom prst="line">
              <a:avLst/>
            </a:prstGeom>
            <a:noFill/>
            <a:ln w="25400" cap="sq" cmpd="sng" algn="ctr">
              <a:solidFill>
                <a:srgbClr val="00B050"/>
              </a:solidFill>
              <a:prstDash val="solid"/>
              <a:round/>
              <a:headEnd type="none" w="med" len="med"/>
              <a:tailEnd type="none" w="med" len="med"/>
            </a:ln>
            <a:effectLst/>
          </p:spPr>
        </p:cxnSp>
        <p:cxnSp>
          <p:nvCxnSpPr>
            <p:cNvPr id="1503" name="Straight Connector 1502"/>
            <p:cNvCxnSpPr/>
            <p:nvPr/>
          </p:nvCxnSpPr>
          <p:spPr bwMode="auto">
            <a:xfrm>
              <a:off x="3112867" y="3692029"/>
              <a:ext cx="518820" cy="133015"/>
            </a:xfrm>
            <a:prstGeom prst="line">
              <a:avLst/>
            </a:prstGeom>
            <a:noFill/>
            <a:ln w="25400" cap="sq" cmpd="sng" algn="ctr">
              <a:solidFill>
                <a:srgbClr val="00B050"/>
              </a:solidFill>
              <a:prstDash val="solid"/>
              <a:round/>
              <a:headEnd type="none" w="med" len="med"/>
              <a:tailEnd type="none" w="med" len="med"/>
            </a:ln>
            <a:effectLst/>
          </p:spPr>
        </p:cxnSp>
        <p:cxnSp>
          <p:nvCxnSpPr>
            <p:cNvPr id="1504" name="Straight Connector 1503"/>
            <p:cNvCxnSpPr/>
            <p:nvPr/>
          </p:nvCxnSpPr>
          <p:spPr bwMode="auto">
            <a:xfrm>
              <a:off x="3111681" y="3822306"/>
              <a:ext cx="520006" cy="11599"/>
            </a:xfrm>
            <a:prstGeom prst="line">
              <a:avLst/>
            </a:prstGeom>
            <a:noFill/>
            <a:ln w="25400" cap="sq" cmpd="sng" algn="ctr">
              <a:solidFill>
                <a:srgbClr val="00B050"/>
              </a:solidFill>
              <a:prstDash val="solid"/>
              <a:round/>
              <a:headEnd type="none" w="med" len="med"/>
              <a:tailEnd type="none" w="med" len="med"/>
            </a:ln>
            <a:effectLst/>
          </p:spPr>
        </p:cxnSp>
        <p:cxnSp>
          <p:nvCxnSpPr>
            <p:cNvPr id="1505" name="Straight Connector 1504"/>
            <p:cNvCxnSpPr/>
            <p:nvPr/>
          </p:nvCxnSpPr>
          <p:spPr bwMode="auto">
            <a:xfrm flipV="1">
              <a:off x="3110495" y="3822306"/>
              <a:ext cx="521192" cy="131489"/>
            </a:xfrm>
            <a:prstGeom prst="line">
              <a:avLst/>
            </a:prstGeom>
            <a:noFill/>
            <a:ln w="25400" cap="sq" cmpd="sng" algn="ctr">
              <a:solidFill>
                <a:srgbClr val="00B050"/>
              </a:solidFill>
              <a:prstDash val="solid"/>
              <a:round/>
              <a:headEnd type="none" w="med" len="med"/>
              <a:tailEnd type="none" w="med" len="med"/>
            </a:ln>
            <a:effectLst/>
          </p:spPr>
        </p:cxnSp>
        <p:cxnSp>
          <p:nvCxnSpPr>
            <p:cNvPr id="1506" name="Straight Connector 1505"/>
            <p:cNvCxnSpPr/>
            <p:nvPr/>
          </p:nvCxnSpPr>
          <p:spPr bwMode="auto">
            <a:xfrm flipV="1">
              <a:off x="3109310" y="3825493"/>
              <a:ext cx="531866" cy="259792"/>
            </a:xfrm>
            <a:prstGeom prst="line">
              <a:avLst/>
            </a:prstGeom>
            <a:noFill/>
            <a:ln w="25400" cap="sq" cmpd="sng" algn="ctr">
              <a:solidFill>
                <a:srgbClr val="00B050"/>
              </a:solidFill>
              <a:prstDash val="solid"/>
              <a:round/>
              <a:headEnd type="none" w="med" len="med"/>
              <a:tailEnd type="none" w="med" len="med"/>
            </a:ln>
            <a:effectLst/>
          </p:spPr>
        </p:cxnSp>
        <p:cxnSp>
          <p:nvCxnSpPr>
            <p:cNvPr id="1507" name="Straight Connector 1506"/>
            <p:cNvCxnSpPr/>
            <p:nvPr/>
          </p:nvCxnSpPr>
          <p:spPr bwMode="auto">
            <a:xfrm flipV="1">
              <a:off x="3108124" y="3825493"/>
              <a:ext cx="533052" cy="391281"/>
            </a:xfrm>
            <a:prstGeom prst="line">
              <a:avLst/>
            </a:prstGeom>
            <a:noFill/>
            <a:ln w="25400" cap="sq" cmpd="sng" algn="ctr">
              <a:solidFill>
                <a:srgbClr val="00B050"/>
              </a:solidFill>
              <a:prstDash val="solid"/>
              <a:round/>
              <a:headEnd type="none" w="med" len="med"/>
              <a:tailEnd type="none" w="med" len="med"/>
            </a:ln>
            <a:effectLst/>
          </p:spPr>
        </p:cxnSp>
        <p:cxnSp>
          <p:nvCxnSpPr>
            <p:cNvPr id="1508" name="Straight Connector 1507"/>
            <p:cNvCxnSpPr/>
            <p:nvPr/>
          </p:nvCxnSpPr>
          <p:spPr bwMode="auto">
            <a:xfrm flipV="1">
              <a:off x="3106937" y="3840810"/>
              <a:ext cx="524750" cy="507453"/>
            </a:xfrm>
            <a:prstGeom prst="line">
              <a:avLst/>
            </a:prstGeom>
            <a:noFill/>
            <a:ln w="25400" cap="sq" cmpd="sng" algn="ctr">
              <a:solidFill>
                <a:srgbClr val="00B050"/>
              </a:solidFill>
              <a:prstDash val="solid"/>
              <a:round/>
              <a:headEnd type="none" w="med" len="med"/>
              <a:tailEnd type="none" w="med" len="med"/>
            </a:ln>
            <a:effectLst/>
          </p:spPr>
        </p:cxnSp>
        <p:cxnSp>
          <p:nvCxnSpPr>
            <p:cNvPr id="1509" name="Straight Connector 1508"/>
            <p:cNvCxnSpPr/>
            <p:nvPr/>
          </p:nvCxnSpPr>
          <p:spPr bwMode="auto">
            <a:xfrm flipV="1">
              <a:off x="3105751" y="3833905"/>
              <a:ext cx="530122" cy="645847"/>
            </a:xfrm>
            <a:prstGeom prst="line">
              <a:avLst/>
            </a:prstGeom>
            <a:noFill/>
            <a:ln w="25400" cap="sq" cmpd="sng" algn="ctr">
              <a:solidFill>
                <a:srgbClr val="00B050"/>
              </a:solidFill>
              <a:prstDash val="solid"/>
              <a:round/>
              <a:headEnd type="none" w="med" len="med"/>
              <a:tailEnd type="none" w="med" len="med"/>
            </a:ln>
            <a:effectLst/>
          </p:spPr>
        </p:cxnSp>
        <p:cxnSp>
          <p:nvCxnSpPr>
            <p:cNvPr id="1510" name="Straight Connector 1509"/>
            <p:cNvCxnSpPr/>
            <p:nvPr/>
          </p:nvCxnSpPr>
          <p:spPr bwMode="auto">
            <a:xfrm flipV="1">
              <a:off x="3104565" y="3825493"/>
              <a:ext cx="536610" cy="785749"/>
            </a:xfrm>
            <a:prstGeom prst="line">
              <a:avLst/>
            </a:prstGeom>
            <a:noFill/>
            <a:ln w="25400" cap="sq" cmpd="sng" algn="ctr">
              <a:solidFill>
                <a:srgbClr val="00B050"/>
              </a:solidFill>
              <a:prstDash val="solid"/>
              <a:round/>
              <a:headEnd type="none" w="med" len="med"/>
              <a:tailEnd type="none" w="med" len="med"/>
            </a:ln>
            <a:effectLst/>
          </p:spPr>
        </p:cxnSp>
        <p:sp>
          <p:nvSpPr>
            <p:cNvPr id="1511" name="Oval 1510"/>
            <p:cNvSpPr/>
            <p:nvPr/>
          </p:nvSpPr>
          <p:spPr>
            <a:xfrm>
              <a:off x="3056576" y="3514376"/>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2" name="Oval 1511"/>
            <p:cNvSpPr/>
            <p:nvPr/>
          </p:nvSpPr>
          <p:spPr>
            <a:xfrm>
              <a:off x="3056623" y="365939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3" name="Oval 1512"/>
            <p:cNvSpPr/>
            <p:nvPr/>
          </p:nvSpPr>
          <p:spPr>
            <a:xfrm>
              <a:off x="3056669" y="378624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4" name="Oval 1513"/>
            <p:cNvSpPr/>
            <p:nvPr/>
          </p:nvSpPr>
          <p:spPr>
            <a:xfrm>
              <a:off x="3056715" y="3913083"/>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5" name="Oval 1514"/>
            <p:cNvSpPr/>
            <p:nvPr/>
          </p:nvSpPr>
          <p:spPr>
            <a:xfrm>
              <a:off x="3056809" y="416677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6" name="Oval 1515"/>
            <p:cNvSpPr/>
            <p:nvPr/>
          </p:nvSpPr>
          <p:spPr>
            <a:xfrm>
              <a:off x="3056855" y="429846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7" name="Oval 1516"/>
            <p:cNvSpPr/>
            <p:nvPr/>
          </p:nvSpPr>
          <p:spPr>
            <a:xfrm>
              <a:off x="3056901" y="443015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8" name="Oval 1517"/>
            <p:cNvSpPr/>
            <p:nvPr/>
          </p:nvSpPr>
          <p:spPr>
            <a:xfrm>
              <a:off x="3056948" y="456184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19" name="Oval 1518"/>
            <p:cNvSpPr/>
            <p:nvPr/>
          </p:nvSpPr>
          <p:spPr>
            <a:xfrm>
              <a:off x="3641175" y="3782314"/>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0" name="Oval 1519"/>
            <p:cNvSpPr/>
            <p:nvPr/>
          </p:nvSpPr>
          <p:spPr>
            <a:xfrm>
              <a:off x="3649547" y="4037767"/>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1" name="Oval 1520"/>
            <p:cNvSpPr/>
            <p:nvPr/>
          </p:nvSpPr>
          <p:spPr>
            <a:xfrm>
              <a:off x="3649594" y="3508783"/>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2" name="Oval 1521"/>
            <p:cNvSpPr/>
            <p:nvPr/>
          </p:nvSpPr>
          <p:spPr>
            <a:xfrm>
              <a:off x="3649641" y="3653804"/>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3" name="Oval 1522"/>
            <p:cNvSpPr/>
            <p:nvPr/>
          </p:nvSpPr>
          <p:spPr>
            <a:xfrm>
              <a:off x="3649687" y="3780647"/>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4" name="Oval 1523"/>
            <p:cNvSpPr/>
            <p:nvPr/>
          </p:nvSpPr>
          <p:spPr>
            <a:xfrm>
              <a:off x="3649733" y="3907490"/>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5" name="Oval 1524"/>
            <p:cNvSpPr/>
            <p:nvPr/>
          </p:nvSpPr>
          <p:spPr>
            <a:xfrm>
              <a:off x="3649827" y="4161177"/>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6" name="Oval 1525"/>
            <p:cNvSpPr/>
            <p:nvPr/>
          </p:nvSpPr>
          <p:spPr>
            <a:xfrm>
              <a:off x="3649873" y="4292867"/>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7" name="Oval 1526"/>
            <p:cNvSpPr/>
            <p:nvPr/>
          </p:nvSpPr>
          <p:spPr>
            <a:xfrm>
              <a:off x="3649919" y="4424558"/>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28" name="Oval 1527"/>
            <p:cNvSpPr/>
            <p:nvPr/>
          </p:nvSpPr>
          <p:spPr>
            <a:xfrm>
              <a:off x="3649965" y="4556248"/>
              <a:ext cx="97304" cy="86358"/>
            </a:xfrm>
            <a:prstGeom prst="ellipse">
              <a:avLst/>
            </a:prstGeom>
            <a:solidFill>
              <a:srgbClr val="00FFFF"/>
            </a:solidFill>
            <a:ln>
              <a:noFill/>
            </a:ln>
          </p:spPr>
          <p:txBody>
            <a:bodyPr wrap="square" rtlCol="0" anchor="ctr">
              <a:spAutoFit/>
            </a:bodyPr>
            <a:lstStyle/>
            <a:p>
              <a:pPr algn="l"/>
              <a:endParaRPr lang="en-CA" sz="2400" dirty="0"/>
            </a:p>
          </p:txBody>
        </p:sp>
        <p:cxnSp>
          <p:nvCxnSpPr>
            <p:cNvPr id="1529" name="Straight Connector 1528"/>
            <p:cNvCxnSpPr>
              <a:stCxn id="1537" idx="6"/>
            </p:cNvCxnSpPr>
            <p:nvPr/>
          </p:nvCxnSpPr>
          <p:spPr bwMode="auto">
            <a:xfrm>
              <a:off x="3733579" y="4083337"/>
              <a:ext cx="546043" cy="198505"/>
            </a:xfrm>
            <a:prstGeom prst="line">
              <a:avLst/>
            </a:prstGeom>
            <a:noFill/>
            <a:ln w="25400" cap="sq" cmpd="sng" algn="ctr">
              <a:solidFill>
                <a:srgbClr val="00B050"/>
              </a:solidFill>
              <a:prstDash val="solid"/>
              <a:round/>
              <a:headEnd type="none" w="med" len="med"/>
              <a:tailEnd type="none" w="med" len="med"/>
            </a:ln>
            <a:effectLst/>
          </p:spPr>
        </p:cxnSp>
        <p:cxnSp>
          <p:nvCxnSpPr>
            <p:cNvPr id="1530" name="Straight Connector 1529"/>
            <p:cNvCxnSpPr/>
            <p:nvPr/>
          </p:nvCxnSpPr>
          <p:spPr bwMode="auto">
            <a:xfrm>
              <a:off x="3693799" y="3559761"/>
              <a:ext cx="568088" cy="721082"/>
            </a:xfrm>
            <a:prstGeom prst="line">
              <a:avLst/>
            </a:prstGeom>
            <a:noFill/>
            <a:ln w="25400" cap="sq" cmpd="sng" algn="ctr">
              <a:solidFill>
                <a:srgbClr val="00B050"/>
              </a:solidFill>
              <a:prstDash val="solid"/>
              <a:round/>
              <a:headEnd type="none" w="med" len="med"/>
              <a:tailEnd type="none" w="med" len="med"/>
            </a:ln>
            <a:effectLst/>
          </p:spPr>
        </p:cxnSp>
        <p:cxnSp>
          <p:nvCxnSpPr>
            <p:cNvPr id="1531" name="Straight Connector 1530"/>
            <p:cNvCxnSpPr/>
            <p:nvPr/>
          </p:nvCxnSpPr>
          <p:spPr bwMode="auto">
            <a:xfrm>
              <a:off x="3692613" y="3688826"/>
              <a:ext cx="575149" cy="587308"/>
            </a:xfrm>
            <a:prstGeom prst="line">
              <a:avLst/>
            </a:prstGeom>
            <a:noFill/>
            <a:ln w="25400" cap="sq" cmpd="sng" algn="ctr">
              <a:solidFill>
                <a:srgbClr val="00B050"/>
              </a:solidFill>
              <a:prstDash val="solid"/>
              <a:round/>
              <a:headEnd type="none" w="med" len="med"/>
              <a:tailEnd type="none" w="med" len="med"/>
            </a:ln>
            <a:effectLst/>
          </p:spPr>
        </p:cxnSp>
        <p:cxnSp>
          <p:nvCxnSpPr>
            <p:cNvPr id="1532" name="Straight Connector 1531"/>
            <p:cNvCxnSpPr/>
            <p:nvPr/>
          </p:nvCxnSpPr>
          <p:spPr bwMode="auto">
            <a:xfrm>
              <a:off x="3691427" y="3819103"/>
              <a:ext cx="581079" cy="458028"/>
            </a:xfrm>
            <a:prstGeom prst="line">
              <a:avLst/>
            </a:prstGeom>
            <a:noFill/>
            <a:ln w="25400" cap="sq" cmpd="sng" algn="ctr">
              <a:solidFill>
                <a:srgbClr val="00B050"/>
              </a:solidFill>
              <a:prstDash val="solid"/>
              <a:round/>
              <a:headEnd type="none" w="med" len="med"/>
              <a:tailEnd type="none" w="med" len="med"/>
            </a:ln>
            <a:effectLst/>
          </p:spPr>
        </p:cxnSp>
        <p:cxnSp>
          <p:nvCxnSpPr>
            <p:cNvPr id="1533" name="Straight Connector 1532"/>
            <p:cNvCxnSpPr/>
            <p:nvPr/>
          </p:nvCxnSpPr>
          <p:spPr bwMode="auto">
            <a:xfrm>
              <a:off x="3690241" y="3950592"/>
              <a:ext cx="577520" cy="325542"/>
            </a:xfrm>
            <a:prstGeom prst="line">
              <a:avLst/>
            </a:prstGeom>
            <a:noFill/>
            <a:ln w="25400" cap="sq" cmpd="sng" algn="ctr">
              <a:solidFill>
                <a:srgbClr val="00B050"/>
              </a:solidFill>
              <a:prstDash val="solid"/>
              <a:round/>
              <a:headEnd type="none" w="med" len="med"/>
              <a:tailEnd type="none" w="med" len="med"/>
            </a:ln>
            <a:effectLst/>
          </p:spPr>
        </p:cxnSp>
        <p:cxnSp>
          <p:nvCxnSpPr>
            <p:cNvPr id="1534" name="Straight Connector 1533"/>
            <p:cNvCxnSpPr/>
            <p:nvPr/>
          </p:nvCxnSpPr>
          <p:spPr bwMode="auto">
            <a:xfrm>
              <a:off x="3687869" y="4213571"/>
              <a:ext cx="579893" cy="62563"/>
            </a:xfrm>
            <a:prstGeom prst="line">
              <a:avLst/>
            </a:prstGeom>
            <a:noFill/>
            <a:ln w="25400" cap="sq" cmpd="sng" algn="ctr">
              <a:solidFill>
                <a:srgbClr val="00B050"/>
              </a:solidFill>
              <a:prstDash val="solid"/>
              <a:round/>
              <a:headEnd type="none" w="med" len="med"/>
              <a:tailEnd type="none" w="med" len="med"/>
            </a:ln>
            <a:effectLst/>
          </p:spPr>
        </p:cxnSp>
        <p:cxnSp>
          <p:nvCxnSpPr>
            <p:cNvPr id="1535" name="Straight Connector 1534"/>
            <p:cNvCxnSpPr/>
            <p:nvPr/>
          </p:nvCxnSpPr>
          <p:spPr bwMode="auto">
            <a:xfrm flipV="1">
              <a:off x="3686683" y="4276135"/>
              <a:ext cx="582890" cy="68926"/>
            </a:xfrm>
            <a:prstGeom prst="line">
              <a:avLst/>
            </a:prstGeom>
            <a:noFill/>
            <a:ln w="25400" cap="sq" cmpd="sng" algn="ctr">
              <a:solidFill>
                <a:srgbClr val="00B050"/>
              </a:solidFill>
              <a:prstDash val="solid"/>
              <a:round/>
              <a:headEnd type="none" w="med" len="med"/>
              <a:tailEnd type="none" w="med" len="med"/>
            </a:ln>
            <a:effectLst/>
          </p:spPr>
        </p:cxnSp>
        <p:cxnSp>
          <p:nvCxnSpPr>
            <p:cNvPr id="1536" name="Straight Connector 1535"/>
            <p:cNvCxnSpPr/>
            <p:nvPr/>
          </p:nvCxnSpPr>
          <p:spPr bwMode="auto">
            <a:xfrm flipV="1">
              <a:off x="3684311" y="4276135"/>
              <a:ext cx="585262" cy="331905"/>
            </a:xfrm>
            <a:prstGeom prst="line">
              <a:avLst/>
            </a:prstGeom>
            <a:noFill/>
            <a:ln w="25400" cap="sq" cmpd="sng" algn="ctr">
              <a:solidFill>
                <a:srgbClr val="00B050"/>
              </a:solidFill>
              <a:prstDash val="solid"/>
              <a:round/>
              <a:headEnd type="none" w="med" len="med"/>
              <a:tailEnd type="none" w="med" len="med"/>
            </a:ln>
            <a:effectLst/>
          </p:spPr>
        </p:cxnSp>
        <p:sp>
          <p:nvSpPr>
            <p:cNvPr id="1537" name="Oval 1536"/>
            <p:cNvSpPr/>
            <p:nvPr/>
          </p:nvSpPr>
          <p:spPr>
            <a:xfrm>
              <a:off x="3636275" y="40401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38" name="Oval 1537"/>
            <p:cNvSpPr/>
            <p:nvPr/>
          </p:nvSpPr>
          <p:spPr>
            <a:xfrm>
              <a:off x="3636321" y="351117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39" name="Oval 1538"/>
            <p:cNvSpPr/>
            <p:nvPr/>
          </p:nvSpPr>
          <p:spPr>
            <a:xfrm>
              <a:off x="3636368" y="365619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0" name="Oval 1539"/>
            <p:cNvSpPr/>
            <p:nvPr/>
          </p:nvSpPr>
          <p:spPr>
            <a:xfrm>
              <a:off x="3636414" y="378303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1" name="Oval 1540"/>
            <p:cNvSpPr/>
            <p:nvPr/>
          </p:nvSpPr>
          <p:spPr>
            <a:xfrm>
              <a:off x="3636461" y="390988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2" name="Oval 1541"/>
            <p:cNvSpPr/>
            <p:nvPr/>
          </p:nvSpPr>
          <p:spPr>
            <a:xfrm>
              <a:off x="3636554" y="4163566"/>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3" name="Oval 1542"/>
            <p:cNvSpPr/>
            <p:nvPr/>
          </p:nvSpPr>
          <p:spPr>
            <a:xfrm>
              <a:off x="3636601" y="42952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4" name="Oval 1543"/>
            <p:cNvSpPr/>
            <p:nvPr/>
          </p:nvSpPr>
          <p:spPr>
            <a:xfrm>
              <a:off x="3636647" y="442694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45" name="Oval 1544"/>
            <p:cNvSpPr/>
            <p:nvPr/>
          </p:nvSpPr>
          <p:spPr>
            <a:xfrm>
              <a:off x="3636693" y="4558638"/>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46" name="Straight Connector 1545"/>
            <p:cNvCxnSpPr>
              <a:stCxn id="1547" idx="6"/>
            </p:cNvCxnSpPr>
            <p:nvPr/>
          </p:nvCxnSpPr>
          <p:spPr bwMode="auto">
            <a:xfrm flipV="1">
              <a:off x="3733579" y="3910551"/>
              <a:ext cx="535994" cy="172786"/>
            </a:xfrm>
            <a:prstGeom prst="line">
              <a:avLst/>
            </a:prstGeom>
            <a:noFill/>
            <a:ln w="25400" cap="sq" cmpd="sng" algn="ctr">
              <a:solidFill>
                <a:srgbClr val="00B050"/>
              </a:solidFill>
              <a:prstDash val="solid"/>
              <a:round/>
              <a:headEnd type="none" w="med" len="med"/>
              <a:tailEnd type="none" w="med" len="med"/>
            </a:ln>
            <a:effectLst/>
          </p:spPr>
        </p:cxnSp>
        <p:sp>
          <p:nvSpPr>
            <p:cNvPr id="1547" name="Oval 1546"/>
            <p:cNvSpPr/>
            <p:nvPr/>
          </p:nvSpPr>
          <p:spPr>
            <a:xfrm>
              <a:off x="3636275" y="4040157"/>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48" name="Straight Connector 1547"/>
            <p:cNvCxnSpPr/>
            <p:nvPr/>
          </p:nvCxnSpPr>
          <p:spPr bwMode="auto">
            <a:xfrm>
              <a:off x="3693799" y="3559761"/>
              <a:ext cx="573963" cy="332779"/>
            </a:xfrm>
            <a:prstGeom prst="line">
              <a:avLst/>
            </a:prstGeom>
            <a:noFill/>
            <a:ln w="25400" cap="sq" cmpd="sng" algn="ctr">
              <a:solidFill>
                <a:srgbClr val="00B050"/>
              </a:solidFill>
              <a:prstDash val="solid"/>
              <a:round/>
              <a:headEnd type="none" w="med" len="med"/>
              <a:tailEnd type="none" w="med" len="med"/>
            </a:ln>
            <a:effectLst/>
          </p:spPr>
        </p:cxnSp>
        <p:cxnSp>
          <p:nvCxnSpPr>
            <p:cNvPr id="1549" name="Straight Connector 1548"/>
            <p:cNvCxnSpPr/>
            <p:nvPr/>
          </p:nvCxnSpPr>
          <p:spPr bwMode="auto">
            <a:xfrm>
              <a:off x="3692613" y="3688826"/>
              <a:ext cx="576959" cy="203714"/>
            </a:xfrm>
            <a:prstGeom prst="line">
              <a:avLst/>
            </a:prstGeom>
            <a:noFill/>
            <a:ln w="25400" cap="sq" cmpd="sng" algn="ctr">
              <a:solidFill>
                <a:srgbClr val="00B050"/>
              </a:solidFill>
              <a:prstDash val="solid"/>
              <a:round/>
              <a:headEnd type="none" w="med" len="med"/>
              <a:tailEnd type="none" w="med" len="med"/>
            </a:ln>
            <a:effectLst/>
          </p:spPr>
        </p:cxnSp>
        <p:cxnSp>
          <p:nvCxnSpPr>
            <p:cNvPr id="1550" name="Straight Connector 1549"/>
            <p:cNvCxnSpPr/>
            <p:nvPr/>
          </p:nvCxnSpPr>
          <p:spPr bwMode="auto">
            <a:xfrm>
              <a:off x="3691427" y="3819103"/>
              <a:ext cx="578146" cy="73437"/>
            </a:xfrm>
            <a:prstGeom prst="line">
              <a:avLst/>
            </a:prstGeom>
            <a:noFill/>
            <a:ln w="25400" cap="sq" cmpd="sng" algn="ctr">
              <a:solidFill>
                <a:srgbClr val="00B050"/>
              </a:solidFill>
              <a:prstDash val="solid"/>
              <a:round/>
              <a:headEnd type="none" w="med" len="med"/>
              <a:tailEnd type="none" w="med" len="med"/>
            </a:ln>
            <a:effectLst/>
          </p:spPr>
        </p:cxnSp>
        <p:cxnSp>
          <p:nvCxnSpPr>
            <p:cNvPr id="1551" name="Straight Connector 1550"/>
            <p:cNvCxnSpPr/>
            <p:nvPr/>
          </p:nvCxnSpPr>
          <p:spPr bwMode="auto">
            <a:xfrm flipV="1">
              <a:off x="3690241" y="3892540"/>
              <a:ext cx="579332" cy="58052"/>
            </a:xfrm>
            <a:prstGeom prst="line">
              <a:avLst/>
            </a:prstGeom>
            <a:noFill/>
            <a:ln w="25400" cap="sq" cmpd="sng" algn="ctr">
              <a:solidFill>
                <a:srgbClr val="00B050"/>
              </a:solidFill>
              <a:prstDash val="solid"/>
              <a:round/>
              <a:headEnd type="none" w="med" len="med"/>
              <a:tailEnd type="none" w="med" len="med"/>
            </a:ln>
            <a:effectLst/>
          </p:spPr>
        </p:cxnSp>
        <p:cxnSp>
          <p:nvCxnSpPr>
            <p:cNvPr id="1552" name="Straight Connector 1551"/>
            <p:cNvCxnSpPr/>
            <p:nvPr/>
          </p:nvCxnSpPr>
          <p:spPr bwMode="auto">
            <a:xfrm flipV="1">
              <a:off x="3687869" y="3892540"/>
              <a:ext cx="581704" cy="321031"/>
            </a:xfrm>
            <a:prstGeom prst="line">
              <a:avLst/>
            </a:prstGeom>
            <a:noFill/>
            <a:ln w="25400" cap="sq" cmpd="sng" algn="ctr">
              <a:solidFill>
                <a:srgbClr val="00B050"/>
              </a:solidFill>
              <a:prstDash val="solid"/>
              <a:round/>
              <a:headEnd type="none" w="med" len="med"/>
              <a:tailEnd type="none" w="med" len="med"/>
            </a:ln>
            <a:effectLst/>
          </p:spPr>
        </p:cxnSp>
        <p:cxnSp>
          <p:nvCxnSpPr>
            <p:cNvPr id="1553" name="Straight Connector 1552"/>
            <p:cNvCxnSpPr/>
            <p:nvPr/>
          </p:nvCxnSpPr>
          <p:spPr bwMode="auto">
            <a:xfrm flipV="1">
              <a:off x="3686683" y="3892540"/>
              <a:ext cx="582890" cy="452520"/>
            </a:xfrm>
            <a:prstGeom prst="line">
              <a:avLst/>
            </a:prstGeom>
            <a:noFill/>
            <a:ln w="25400" cap="sq" cmpd="sng" algn="ctr">
              <a:solidFill>
                <a:srgbClr val="00B050"/>
              </a:solidFill>
              <a:prstDash val="solid"/>
              <a:round/>
              <a:headEnd type="none" w="med" len="med"/>
              <a:tailEnd type="none" w="med" len="med"/>
            </a:ln>
            <a:effectLst/>
          </p:spPr>
        </p:cxnSp>
        <p:cxnSp>
          <p:nvCxnSpPr>
            <p:cNvPr id="1554" name="Straight Connector 1553"/>
            <p:cNvCxnSpPr/>
            <p:nvPr/>
          </p:nvCxnSpPr>
          <p:spPr bwMode="auto">
            <a:xfrm flipV="1">
              <a:off x="3685497" y="3892540"/>
              <a:ext cx="584076" cy="584009"/>
            </a:xfrm>
            <a:prstGeom prst="line">
              <a:avLst/>
            </a:prstGeom>
            <a:noFill/>
            <a:ln w="25400" cap="sq" cmpd="sng" algn="ctr">
              <a:solidFill>
                <a:srgbClr val="00B050"/>
              </a:solidFill>
              <a:prstDash val="solid"/>
              <a:round/>
              <a:headEnd type="none" w="med" len="med"/>
              <a:tailEnd type="none" w="med" len="med"/>
            </a:ln>
            <a:effectLst/>
          </p:spPr>
        </p:cxnSp>
        <p:cxnSp>
          <p:nvCxnSpPr>
            <p:cNvPr id="1555" name="Straight Connector 1554"/>
            <p:cNvCxnSpPr/>
            <p:nvPr/>
          </p:nvCxnSpPr>
          <p:spPr bwMode="auto">
            <a:xfrm flipV="1">
              <a:off x="3684311" y="3892540"/>
              <a:ext cx="585262" cy="715499"/>
            </a:xfrm>
            <a:prstGeom prst="line">
              <a:avLst/>
            </a:prstGeom>
            <a:noFill/>
            <a:ln w="25400" cap="sq" cmpd="sng" algn="ctr">
              <a:solidFill>
                <a:srgbClr val="00B050"/>
              </a:solidFill>
              <a:prstDash val="solid"/>
              <a:round/>
              <a:headEnd type="none" w="med" len="med"/>
              <a:tailEnd type="none" w="med" len="med"/>
            </a:ln>
            <a:effectLst/>
          </p:spPr>
        </p:cxnSp>
        <p:sp>
          <p:nvSpPr>
            <p:cNvPr id="1556" name="Oval 1555"/>
            <p:cNvSpPr/>
            <p:nvPr/>
          </p:nvSpPr>
          <p:spPr>
            <a:xfrm>
              <a:off x="3636321" y="351571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57" name="Oval 1556"/>
            <p:cNvSpPr/>
            <p:nvPr/>
          </p:nvSpPr>
          <p:spPr>
            <a:xfrm>
              <a:off x="3636368" y="365619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58" name="Oval 1557"/>
            <p:cNvSpPr/>
            <p:nvPr/>
          </p:nvSpPr>
          <p:spPr>
            <a:xfrm>
              <a:off x="3636414" y="378303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59" name="Oval 1558"/>
            <p:cNvSpPr/>
            <p:nvPr/>
          </p:nvSpPr>
          <p:spPr>
            <a:xfrm>
              <a:off x="3636461" y="390988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60" name="Oval 1559"/>
            <p:cNvSpPr/>
            <p:nvPr/>
          </p:nvSpPr>
          <p:spPr>
            <a:xfrm>
              <a:off x="3636554" y="416356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61" name="Oval 1560"/>
            <p:cNvSpPr/>
            <p:nvPr/>
          </p:nvSpPr>
          <p:spPr>
            <a:xfrm>
              <a:off x="3636601" y="42952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62" name="Oval 1561"/>
            <p:cNvSpPr/>
            <p:nvPr/>
          </p:nvSpPr>
          <p:spPr>
            <a:xfrm>
              <a:off x="3636647" y="442694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63" name="Oval 1562"/>
            <p:cNvSpPr/>
            <p:nvPr/>
          </p:nvSpPr>
          <p:spPr>
            <a:xfrm>
              <a:off x="3636693" y="455863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64" name="Oval 1563"/>
            <p:cNvSpPr/>
            <p:nvPr/>
          </p:nvSpPr>
          <p:spPr>
            <a:xfrm>
              <a:off x="4223613" y="3841973"/>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65" name="Oval 1564"/>
            <p:cNvSpPr/>
            <p:nvPr/>
          </p:nvSpPr>
          <p:spPr>
            <a:xfrm>
              <a:off x="4223659" y="3983042"/>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66" name="Oval 1565"/>
            <p:cNvSpPr/>
            <p:nvPr/>
          </p:nvSpPr>
          <p:spPr>
            <a:xfrm>
              <a:off x="4223706" y="4107249"/>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567" name="Oval 1566"/>
            <p:cNvSpPr/>
            <p:nvPr/>
          </p:nvSpPr>
          <p:spPr>
            <a:xfrm>
              <a:off x="4220843" y="4231604"/>
              <a:ext cx="97303" cy="86358"/>
            </a:xfrm>
            <a:prstGeom prst="ellipse">
              <a:avLst/>
            </a:prstGeom>
            <a:solidFill>
              <a:srgbClr val="00FFFF"/>
            </a:solidFill>
            <a:ln>
              <a:noFill/>
            </a:ln>
          </p:spPr>
          <p:txBody>
            <a:bodyPr wrap="square" rtlCol="0" anchor="ctr">
              <a:spAutoFit/>
            </a:bodyPr>
            <a:lstStyle/>
            <a:p>
              <a:pPr algn="l"/>
              <a:endParaRPr lang="en-CA" sz="2400" dirty="0"/>
            </a:p>
          </p:txBody>
        </p:sp>
        <p:cxnSp>
          <p:nvCxnSpPr>
            <p:cNvPr id="1568" name="Straight Connector 1567"/>
            <p:cNvCxnSpPr/>
            <p:nvPr/>
          </p:nvCxnSpPr>
          <p:spPr bwMode="auto">
            <a:xfrm flipV="1">
              <a:off x="4265073" y="4276134"/>
              <a:ext cx="249019" cy="1"/>
            </a:xfrm>
            <a:prstGeom prst="line">
              <a:avLst/>
            </a:prstGeom>
            <a:noFill/>
            <a:ln w="25400" cap="sq" cmpd="sng" algn="ctr">
              <a:solidFill>
                <a:srgbClr val="00B050"/>
              </a:solidFill>
              <a:prstDash val="solid"/>
              <a:round/>
              <a:headEnd type="none" w="med" len="med"/>
              <a:tailEnd type="none" w="med" len="med"/>
            </a:ln>
            <a:effectLst/>
          </p:spPr>
        </p:cxnSp>
        <p:cxnSp>
          <p:nvCxnSpPr>
            <p:cNvPr id="1569" name="Straight Connector 1568"/>
            <p:cNvCxnSpPr/>
            <p:nvPr/>
          </p:nvCxnSpPr>
          <p:spPr bwMode="auto">
            <a:xfrm flipV="1">
              <a:off x="4281310" y="4147754"/>
              <a:ext cx="249019" cy="1"/>
            </a:xfrm>
            <a:prstGeom prst="line">
              <a:avLst/>
            </a:prstGeom>
            <a:noFill/>
            <a:ln w="25400" cap="sq" cmpd="sng" algn="ctr">
              <a:solidFill>
                <a:srgbClr val="00B050"/>
              </a:solidFill>
              <a:prstDash val="solid"/>
              <a:round/>
              <a:headEnd type="none" w="med" len="med"/>
              <a:tailEnd type="none" w="med" len="med"/>
            </a:ln>
            <a:effectLst/>
          </p:spPr>
        </p:cxnSp>
        <p:cxnSp>
          <p:nvCxnSpPr>
            <p:cNvPr id="1570" name="Straight Connector 1569"/>
            <p:cNvCxnSpPr/>
            <p:nvPr/>
          </p:nvCxnSpPr>
          <p:spPr bwMode="auto">
            <a:xfrm flipV="1">
              <a:off x="4297546" y="4019374"/>
              <a:ext cx="249019" cy="1"/>
            </a:xfrm>
            <a:prstGeom prst="line">
              <a:avLst/>
            </a:prstGeom>
            <a:noFill/>
            <a:ln w="25400" cap="sq" cmpd="sng" algn="ctr">
              <a:solidFill>
                <a:srgbClr val="00B050"/>
              </a:solidFill>
              <a:prstDash val="solid"/>
              <a:round/>
              <a:headEnd type="none" w="med" len="med"/>
              <a:tailEnd type="none" w="med" len="med"/>
            </a:ln>
            <a:effectLst/>
          </p:spPr>
        </p:cxnSp>
        <p:cxnSp>
          <p:nvCxnSpPr>
            <p:cNvPr id="1571" name="Straight Connector 1570"/>
            <p:cNvCxnSpPr/>
            <p:nvPr/>
          </p:nvCxnSpPr>
          <p:spPr bwMode="auto">
            <a:xfrm flipV="1">
              <a:off x="4313783" y="3890994"/>
              <a:ext cx="249019" cy="1"/>
            </a:xfrm>
            <a:prstGeom prst="line">
              <a:avLst/>
            </a:prstGeom>
            <a:noFill/>
            <a:ln w="25400" cap="sq" cmpd="sng" algn="ctr">
              <a:solidFill>
                <a:srgbClr val="00B050"/>
              </a:solidFill>
              <a:prstDash val="solid"/>
              <a:round/>
              <a:headEnd type="none" w="med" len="med"/>
              <a:tailEnd type="none" w="med" len="med"/>
            </a:ln>
            <a:effectLst/>
          </p:spPr>
        </p:cxnSp>
        <p:sp>
          <p:nvSpPr>
            <p:cNvPr id="1572" name="Oval 1571"/>
            <p:cNvSpPr/>
            <p:nvPr/>
          </p:nvSpPr>
          <p:spPr>
            <a:xfrm>
              <a:off x="4222792" y="3841973"/>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73" name="Oval 1572"/>
            <p:cNvSpPr/>
            <p:nvPr/>
          </p:nvSpPr>
          <p:spPr>
            <a:xfrm>
              <a:off x="4222838" y="398304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74" name="Oval 1573"/>
            <p:cNvSpPr/>
            <p:nvPr/>
          </p:nvSpPr>
          <p:spPr>
            <a:xfrm>
              <a:off x="4511115" y="3837434"/>
              <a:ext cx="97303" cy="86358"/>
            </a:xfrm>
            <a:prstGeom prst="ellipse">
              <a:avLst/>
            </a:prstGeom>
            <a:solidFill>
              <a:srgbClr val="00B050"/>
            </a:solidFill>
            <a:ln>
              <a:noFill/>
            </a:ln>
          </p:spPr>
          <p:txBody>
            <a:bodyPr wrap="square" rtlCol="0" anchor="ctr">
              <a:spAutoFit/>
            </a:bodyPr>
            <a:lstStyle/>
            <a:p>
              <a:pPr algn="l"/>
              <a:endParaRPr lang="en-CA" sz="2400" dirty="0"/>
            </a:p>
          </p:txBody>
        </p:sp>
        <p:sp>
          <p:nvSpPr>
            <p:cNvPr id="1575" name="Oval 1574"/>
            <p:cNvSpPr/>
            <p:nvPr/>
          </p:nvSpPr>
          <p:spPr>
            <a:xfrm>
              <a:off x="4511161" y="3978504"/>
              <a:ext cx="97303" cy="86358"/>
            </a:xfrm>
            <a:prstGeom prst="ellipse">
              <a:avLst/>
            </a:prstGeom>
            <a:solidFill>
              <a:srgbClr val="00B050"/>
            </a:solidFill>
            <a:ln>
              <a:noFill/>
            </a:ln>
          </p:spPr>
          <p:txBody>
            <a:bodyPr wrap="square" rtlCol="0" anchor="ctr">
              <a:spAutoFit/>
            </a:bodyPr>
            <a:lstStyle/>
            <a:p>
              <a:pPr algn="l"/>
              <a:endParaRPr lang="en-CA" sz="2400" dirty="0"/>
            </a:p>
          </p:txBody>
        </p:sp>
        <p:sp>
          <p:nvSpPr>
            <p:cNvPr id="1576" name="Oval 1575"/>
            <p:cNvSpPr/>
            <p:nvPr/>
          </p:nvSpPr>
          <p:spPr>
            <a:xfrm>
              <a:off x="4511207" y="4102712"/>
              <a:ext cx="97303" cy="86358"/>
            </a:xfrm>
            <a:prstGeom prst="ellipse">
              <a:avLst/>
            </a:prstGeom>
            <a:solidFill>
              <a:srgbClr val="00B050"/>
            </a:solidFill>
            <a:ln>
              <a:noFill/>
            </a:ln>
          </p:spPr>
          <p:txBody>
            <a:bodyPr wrap="square" rtlCol="0" anchor="ctr">
              <a:spAutoFit/>
            </a:bodyPr>
            <a:lstStyle/>
            <a:p>
              <a:pPr algn="l"/>
              <a:endParaRPr lang="en-CA" sz="2400" dirty="0"/>
            </a:p>
          </p:txBody>
        </p:sp>
        <p:sp>
          <p:nvSpPr>
            <p:cNvPr id="1577" name="Oval 1576"/>
            <p:cNvSpPr/>
            <p:nvPr/>
          </p:nvSpPr>
          <p:spPr>
            <a:xfrm>
              <a:off x="4508345" y="4227066"/>
              <a:ext cx="97303" cy="86358"/>
            </a:xfrm>
            <a:prstGeom prst="ellipse">
              <a:avLst/>
            </a:prstGeom>
            <a:solidFill>
              <a:srgbClr val="00B050"/>
            </a:solidFill>
            <a:ln>
              <a:noFill/>
            </a:ln>
          </p:spPr>
          <p:txBody>
            <a:bodyPr wrap="square" rtlCol="0" anchor="ctr">
              <a:spAutoFit/>
            </a:bodyPr>
            <a:lstStyle/>
            <a:p>
              <a:pPr algn="l"/>
              <a:endParaRPr lang="en-CA" sz="2400" dirty="0"/>
            </a:p>
          </p:txBody>
        </p:sp>
        <p:sp>
          <p:nvSpPr>
            <p:cNvPr id="1578" name="Oval 1577"/>
            <p:cNvSpPr/>
            <p:nvPr/>
          </p:nvSpPr>
          <p:spPr>
            <a:xfrm>
              <a:off x="4222884" y="410725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79" name="Oval 1578"/>
            <p:cNvSpPr/>
            <p:nvPr/>
          </p:nvSpPr>
          <p:spPr>
            <a:xfrm>
              <a:off x="4220022" y="4231603"/>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80" name="Straight Connector 1579"/>
            <p:cNvCxnSpPr/>
            <p:nvPr/>
          </p:nvCxnSpPr>
          <p:spPr bwMode="auto">
            <a:xfrm flipV="1">
              <a:off x="1924866" y="3953565"/>
              <a:ext cx="601491" cy="202101"/>
            </a:xfrm>
            <a:prstGeom prst="line">
              <a:avLst/>
            </a:prstGeom>
            <a:noFill/>
            <a:ln w="25400" cap="sq" cmpd="sng" algn="ctr">
              <a:solidFill>
                <a:srgbClr val="00B050"/>
              </a:solidFill>
              <a:prstDash val="solid"/>
              <a:round/>
              <a:headEnd type="none" w="med" len="med"/>
              <a:tailEnd type="none" w="med" len="med"/>
            </a:ln>
            <a:effectLst/>
          </p:spPr>
        </p:cxnSp>
        <p:sp>
          <p:nvSpPr>
            <p:cNvPr id="1581" name="Rectangle 1580"/>
            <p:cNvSpPr/>
            <p:nvPr/>
          </p:nvSpPr>
          <p:spPr>
            <a:xfrm>
              <a:off x="2040145" y="3798636"/>
              <a:ext cx="444764" cy="221077"/>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582" name="Rectangle 1581"/>
            <p:cNvSpPr/>
            <p:nvPr/>
          </p:nvSpPr>
          <p:spPr>
            <a:xfrm>
              <a:off x="2026399" y="3762078"/>
              <a:ext cx="454381" cy="276999"/>
            </a:xfrm>
            <a:prstGeom prst="rect">
              <a:avLst/>
            </a:prstGeom>
            <a:noFill/>
          </p:spPr>
          <p:txBody>
            <a:bodyPr wrap="square">
              <a:spAutoFit/>
            </a:bodyPr>
            <a:lstStyle/>
            <a:p>
              <a:r>
                <a:rPr lang="en-US" altLang="en-US" sz="1200" i="1" dirty="0" err="1">
                  <a:solidFill>
                    <a:srgbClr val="00B050"/>
                  </a:solidFill>
                  <a:cs typeface="Times New Roman" panose="02020603050405020304" pitchFamily="18" charset="0"/>
                  <a:sym typeface="Symbol" panose="05050102010706020507" pitchFamily="18" charset="2"/>
                </a:rPr>
                <a:t>w</a:t>
              </a:r>
              <a:r>
                <a:rPr lang="en-US" altLang="en-US" sz="1200" i="1" baseline="-25000" dirty="0" err="1">
                  <a:solidFill>
                    <a:srgbClr val="00B050"/>
                  </a:solidFill>
                  <a:sym typeface="Symbol" panose="05050102010706020507" pitchFamily="18" charset="2"/>
                </a:rPr>
                <a:t></a:t>
              </a:r>
              <a:r>
                <a:rPr lang="en-US" sz="1200" i="1" baseline="-25000" dirty="0" err="1">
                  <a:solidFill>
                    <a:srgbClr val="00B050"/>
                  </a:solidFill>
                  <a:cs typeface="Times New Roman" panose="02020603050405020304" pitchFamily="18" charset="0"/>
                  <a:sym typeface="Symbol" panose="05050102010706020507" pitchFamily="18" charset="2"/>
                </a:rPr>
                <a:t>i,j</a:t>
              </a:r>
              <a:r>
                <a:rPr lang="en-US" altLang="en-US" sz="1200" i="1" baseline="-25000" dirty="0">
                  <a:solidFill>
                    <a:srgbClr val="00B050"/>
                  </a:solidFill>
                  <a:sym typeface="Symbol" panose="05050102010706020507" pitchFamily="18" charset="2"/>
                </a:rPr>
                <a:t></a:t>
              </a:r>
              <a:endParaRPr lang="en-CA" sz="1200" dirty="0">
                <a:solidFill>
                  <a:srgbClr val="00B050"/>
                </a:solidFill>
              </a:endParaRPr>
            </a:p>
          </p:txBody>
        </p:sp>
        <p:sp>
          <p:nvSpPr>
            <p:cNvPr id="1583" name="Rectangle 1582"/>
            <p:cNvSpPr/>
            <p:nvPr/>
          </p:nvSpPr>
          <p:spPr>
            <a:xfrm>
              <a:off x="1352941" y="3855440"/>
              <a:ext cx="291911" cy="259075"/>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1584" name="Picture 10" descr="Image result for bicycle"/>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1363758" y="3862787"/>
              <a:ext cx="252989" cy="224532"/>
            </a:xfrm>
            <a:prstGeom prst="rect">
              <a:avLst/>
            </a:prstGeom>
            <a:noFill/>
            <a:ln w="25400">
              <a:noFill/>
            </a:ln>
            <a:extLst>
              <a:ext uri="{909E8E84-426E-40DD-AFC4-6F175D3DCCD1}">
                <a14:hiddenFill xmlns:a14="http://schemas.microsoft.com/office/drawing/2010/main">
                  <a:solidFill>
                    <a:srgbClr val="FFFFFF"/>
                  </a:solidFill>
                </a14:hiddenFill>
              </a:ext>
            </a:extLst>
          </p:spPr>
        </p:pic>
        <p:sp>
          <p:nvSpPr>
            <p:cNvPr id="1585" name="Rectangle 1584"/>
            <p:cNvSpPr/>
            <p:nvPr/>
          </p:nvSpPr>
          <p:spPr>
            <a:xfrm>
              <a:off x="1551588" y="3991831"/>
              <a:ext cx="330540" cy="369332"/>
            </a:xfrm>
            <a:prstGeom prst="rect">
              <a:avLst/>
            </a:prstGeom>
          </p:spPr>
          <p:txBody>
            <a:bodyPr wrap="none">
              <a:spAutoFit/>
            </a:bodyPr>
            <a:lstStyle/>
            <a:p>
              <a:r>
                <a:rPr lang="en-US" altLang="en-US" sz="1800" i="1" dirty="0">
                  <a:solidFill>
                    <a:srgbClr val="FF00FF"/>
                  </a:solidFill>
                  <a:sym typeface="Symbol" panose="05050102010706020507" pitchFamily="18" charset="2"/>
                </a:rPr>
                <a:t>x</a:t>
              </a:r>
              <a:r>
                <a:rPr lang="en-US" altLang="en-US" sz="1800" i="1" baseline="-25000" dirty="0">
                  <a:solidFill>
                    <a:srgbClr val="FF00FF"/>
                  </a:solidFill>
                  <a:sym typeface="Symbol" panose="05050102010706020507" pitchFamily="18" charset="2"/>
                </a:rPr>
                <a:t>i</a:t>
              </a:r>
              <a:endParaRPr lang="en-CA" sz="1800" dirty="0"/>
            </a:p>
          </p:txBody>
        </p:sp>
        <p:sp>
          <p:nvSpPr>
            <p:cNvPr id="1586" name="Rectangle 1585"/>
            <p:cNvSpPr/>
            <p:nvPr/>
          </p:nvSpPr>
          <p:spPr>
            <a:xfrm flipH="1" flipV="1">
              <a:off x="1628151" y="3462232"/>
              <a:ext cx="55397" cy="54238"/>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587" name="Oval 1586"/>
            <p:cNvSpPr/>
            <p:nvPr/>
          </p:nvSpPr>
          <p:spPr>
            <a:xfrm>
              <a:off x="1872134" y="35847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88" name="Oval 1587"/>
            <p:cNvSpPr/>
            <p:nvPr/>
          </p:nvSpPr>
          <p:spPr>
            <a:xfrm>
              <a:off x="1872180" y="3716135"/>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89" name="Oval 1588"/>
            <p:cNvSpPr/>
            <p:nvPr/>
          </p:nvSpPr>
          <p:spPr>
            <a:xfrm>
              <a:off x="1874626" y="385236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90" name="Oval 1589"/>
            <p:cNvSpPr/>
            <p:nvPr/>
          </p:nvSpPr>
          <p:spPr>
            <a:xfrm>
              <a:off x="1872273" y="398346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91" name="Oval 1590"/>
            <p:cNvSpPr/>
            <p:nvPr/>
          </p:nvSpPr>
          <p:spPr>
            <a:xfrm>
              <a:off x="1872366" y="423715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92" name="Oval 1591"/>
            <p:cNvSpPr/>
            <p:nvPr/>
          </p:nvSpPr>
          <p:spPr>
            <a:xfrm>
              <a:off x="1872413" y="436884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93" name="Oval 1592"/>
            <p:cNvSpPr/>
            <p:nvPr/>
          </p:nvSpPr>
          <p:spPr>
            <a:xfrm>
              <a:off x="1872459" y="450053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594" name="Oval 1593"/>
            <p:cNvSpPr/>
            <p:nvPr/>
          </p:nvSpPr>
          <p:spPr>
            <a:xfrm>
              <a:off x="1872087" y="4113742"/>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595" name="Straight Connector 1594"/>
            <p:cNvCxnSpPr>
              <a:stCxn id="1604" idx="6"/>
            </p:cNvCxnSpPr>
            <p:nvPr/>
          </p:nvCxnSpPr>
          <p:spPr bwMode="auto">
            <a:xfrm>
              <a:off x="2560700" y="4083337"/>
              <a:ext cx="487342" cy="128752"/>
            </a:xfrm>
            <a:prstGeom prst="line">
              <a:avLst/>
            </a:prstGeom>
            <a:noFill/>
            <a:ln w="25400" cap="sq" cmpd="sng" algn="ctr">
              <a:solidFill>
                <a:srgbClr val="00B050"/>
              </a:solidFill>
              <a:prstDash val="solid"/>
              <a:round/>
              <a:headEnd type="none" w="med" len="med"/>
              <a:tailEnd type="none" w="med" len="med"/>
            </a:ln>
            <a:effectLst/>
          </p:spPr>
        </p:cxnSp>
        <p:cxnSp>
          <p:nvCxnSpPr>
            <p:cNvPr id="1596" name="Straight Connector 1595"/>
            <p:cNvCxnSpPr/>
            <p:nvPr/>
          </p:nvCxnSpPr>
          <p:spPr bwMode="auto">
            <a:xfrm>
              <a:off x="2520920" y="3559761"/>
              <a:ext cx="527122" cy="621796"/>
            </a:xfrm>
            <a:prstGeom prst="line">
              <a:avLst/>
            </a:prstGeom>
            <a:noFill/>
            <a:ln w="25400" cap="sq" cmpd="sng" algn="ctr">
              <a:solidFill>
                <a:srgbClr val="00B050"/>
              </a:solidFill>
              <a:prstDash val="solid"/>
              <a:round/>
              <a:headEnd type="none" w="med" len="med"/>
              <a:tailEnd type="none" w="med" len="med"/>
            </a:ln>
            <a:effectLst/>
          </p:spPr>
        </p:cxnSp>
        <p:cxnSp>
          <p:nvCxnSpPr>
            <p:cNvPr id="1597" name="Straight Connector 1596"/>
            <p:cNvCxnSpPr/>
            <p:nvPr/>
          </p:nvCxnSpPr>
          <p:spPr bwMode="auto">
            <a:xfrm>
              <a:off x="2519734" y="3688826"/>
              <a:ext cx="542558" cy="492730"/>
            </a:xfrm>
            <a:prstGeom prst="line">
              <a:avLst/>
            </a:prstGeom>
            <a:noFill/>
            <a:ln w="25400" cap="sq" cmpd="sng" algn="ctr">
              <a:solidFill>
                <a:srgbClr val="00B050"/>
              </a:solidFill>
              <a:prstDash val="solid"/>
              <a:round/>
              <a:headEnd type="none" w="med" len="med"/>
              <a:tailEnd type="none" w="med" len="med"/>
            </a:ln>
            <a:effectLst/>
          </p:spPr>
        </p:cxnSp>
        <p:cxnSp>
          <p:nvCxnSpPr>
            <p:cNvPr id="1598" name="Straight Connector 1597"/>
            <p:cNvCxnSpPr/>
            <p:nvPr/>
          </p:nvCxnSpPr>
          <p:spPr bwMode="auto">
            <a:xfrm>
              <a:off x="2518548" y="3819103"/>
              <a:ext cx="529494" cy="392986"/>
            </a:xfrm>
            <a:prstGeom prst="line">
              <a:avLst/>
            </a:prstGeom>
            <a:noFill/>
            <a:ln w="25400" cap="sq" cmpd="sng" algn="ctr">
              <a:solidFill>
                <a:srgbClr val="00B050"/>
              </a:solidFill>
              <a:prstDash val="solid"/>
              <a:round/>
              <a:headEnd type="none" w="med" len="med"/>
              <a:tailEnd type="none" w="med" len="med"/>
            </a:ln>
            <a:effectLst/>
          </p:spPr>
        </p:cxnSp>
        <p:cxnSp>
          <p:nvCxnSpPr>
            <p:cNvPr id="1599" name="Straight Connector 1598"/>
            <p:cNvCxnSpPr/>
            <p:nvPr/>
          </p:nvCxnSpPr>
          <p:spPr bwMode="auto">
            <a:xfrm>
              <a:off x="2517362" y="3950592"/>
              <a:ext cx="544929" cy="230964"/>
            </a:xfrm>
            <a:prstGeom prst="line">
              <a:avLst/>
            </a:prstGeom>
            <a:noFill/>
            <a:ln w="25400" cap="sq" cmpd="sng" algn="ctr">
              <a:solidFill>
                <a:srgbClr val="00B050"/>
              </a:solidFill>
              <a:prstDash val="solid"/>
              <a:round/>
              <a:headEnd type="none" w="med" len="med"/>
              <a:tailEnd type="none" w="med" len="med"/>
            </a:ln>
            <a:effectLst/>
          </p:spPr>
        </p:cxnSp>
        <p:cxnSp>
          <p:nvCxnSpPr>
            <p:cNvPr id="1600" name="Straight Connector 1599"/>
            <p:cNvCxnSpPr/>
            <p:nvPr/>
          </p:nvCxnSpPr>
          <p:spPr bwMode="auto">
            <a:xfrm flipV="1">
              <a:off x="2514990" y="4168910"/>
              <a:ext cx="581704" cy="44661"/>
            </a:xfrm>
            <a:prstGeom prst="line">
              <a:avLst/>
            </a:prstGeom>
            <a:noFill/>
            <a:ln w="25400" cap="sq" cmpd="sng" algn="ctr">
              <a:solidFill>
                <a:srgbClr val="00B050"/>
              </a:solidFill>
              <a:prstDash val="solid"/>
              <a:round/>
              <a:headEnd type="none" w="med" len="med"/>
              <a:tailEnd type="none" w="med" len="med"/>
            </a:ln>
            <a:effectLst/>
          </p:spPr>
        </p:cxnSp>
        <p:cxnSp>
          <p:nvCxnSpPr>
            <p:cNvPr id="1601" name="Straight Connector 1600"/>
            <p:cNvCxnSpPr/>
            <p:nvPr/>
          </p:nvCxnSpPr>
          <p:spPr bwMode="auto">
            <a:xfrm flipV="1">
              <a:off x="2513804" y="4168910"/>
              <a:ext cx="582890" cy="176150"/>
            </a:xfrm>
            <a:prstGeom prst="line">
              <a:avLst/>
            </a:prstGeom>
            <a:noFill/>
            <a:ln w="25400" cap="sq" cmpd="sng" algn="ctr">
              <a:solidFill>
                <a:srgbClr val="00B050"/>
              </a:solidFill>
              <a:prstDash val="solid"/>
              <a:round/>
              <a:headEnd type="none" w="med" len="med"/>
              <a:tailEnd type="none" w="med" len="med"/>
            </a:ln>
            <a:effectLst/>
          </p:spPr>
        </p:cxnSp>
        <p:cxnSp>
          <p:nvCxnSpPr>
            <p:cNvPr id="1602" name="Straight Connector 1601"/>
            <p:cNvCxnSpPr/>
            <p:nvPr/>
          </p:nvCxnSpPr>
          <p:spPr bwMode="auto">
            <a:xfrm flipV="1">
              <a:off x="2512618" y="4242621"/>
              <a:ext cx="549674" cy="233928"/>
            </a:xfrm>
            <a:prstGeom prst="line">
              <a:avLst/>
            </a:prstGeom>
            <a:noFill/>
            <a:ln w="25400" cap="sq" cmpd="sng" algn="ctr">
              <a:solidFill>
                <a:srgbClr val="00B050"/>
              </a:solidFill>
              <a:prstDash val="solid"/>
              <a:round/>
              <a:headEnd type="none" w="med" len="med"/>
              <a:tailEnd type="none" w="med" len="med"/>
            </a:ln>
            <a:effectLst/>
          </p:spPr>
        </p:cxnSp>
        <p:cxnSp>
          <p:nvCxnSpPr>
            <p:cNvPr id="1603" name="Straight Connector 1602"/>
            <p:cNvCxnSpPr/>
            <p:nvPr/>
          </p:nvCxnSpPr>
          <p:spPr bwMode="auto">
            <a:xfrm flipV="1">
              <a:off x="2511432" y="4168910"/>
              <a:ext cx="585262" cy="439130"/>
            </a:xfrm>
            <a:prstGeom prst="line">
              <a:avLst/>
            </a:prstGeom>
            <a:noFill/>
            <a:ln w="25400" cap="sq" cmpd="sng" algn="ctr">
              <a:solidFill>
                <a:srgbClr val="00B050"/>
              </a:solidFill>
              <a:prstDash val="solid"/>
              <a:round/>
              <a:headEnd type="none" w="med" len="med"/>
              <a:tailEnd type="none" w="med" len="med"/>
            </a:ln>
            <a:effectLst/>
          </p:spPr>
        </p:cxnSp>
        <p:sp>
          <p:nvSpPr>
            <p:cNvPr id="1604" name="Oval 1603"/>
            <p:cNvSpPr/>
            <p:nvPr/>
          </p:nvSpPr>
          <p:spPr>
            <a:xfrm>
              <a:off x="2463396" y="40401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05" name="Oval 1604"/>
            <p:cNvSpPr/>
            <p:nvPr/>
          </p:nvSpPr>
          <p:spPr>
            <a:xfrm>
              <a:off x="2463443" y="351117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06" name="Oval 1605"/>
            <p:cNvSpPr/>
            <p:nvPr/>
          </p:nvSpPr>
          <p:spPr>
            <a:xfrm>
              <a:off x="2463490" y="365619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07" name="Oval 1606"/>
            <p:cNvSpPr/>
            <p:nvPr/>
          </p:nvSpPr>
          <p:spPr>
            <a:xfrm>
              <a:off x="2463535" y="378303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08" name="Oval 1607"/>
            <p:cNvSpPr/>
            <p:nvPr/>
          </p:nvSpPr>
          <p:spPr>
            <a:xfrm>
              <a:off x="2463582" y="390988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09" name="Oval 1608"/>
            <p:cNvSpPr/>
            <p:nvPr/>
          </p:nvSpPr>
          <p:spPr>
            <a:xfrm>
              <a:off x="2463675" y="4163566"/>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10" name="Oval 1609"/>
            <p:cNvSpPr/>
            <p:nvPr/>
          </p:nvSpPr>
          <p:spPr>
            <a:xfrm>
              <a:off x="2463722" y="42952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11" name="Oval 1610"/>
            <p:cNvSpPr/>
            <p:nvPr/>
          </p:nvSpPr>
          <p:spPr>
            <a:xfrm>
              <a:off x="2463768" y="442694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12" name="Oval 1611"/>
            <p:cNvSpPr/>
            <p:nvPr/>
          </p:nvSpPr>
          <p:spPr>
            <a:xfrm>
              <a:off x="2463815" y="4558638"/>
              <a:ext cx="97303"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1613" name="Straight Connector 1612"/>
            <p:cNvCxnSpPr>
              <a:stCxn id="1668" idx="6"/>
            </p:cNvCxnSpPr>
            <p:nvPr/>
          </p:nvCxnSpPr>
          <p:spPr bwMode="auto">
            <a:xfrm flipV="1">
              <a:off x="2560700" y="3822290"/>
              <a:ext cx="487342" cy="245573"/>
            </a:xfrm>
            <a:prstGeom prst="line">
              <a:avLst/>
            </a:prstGeom>
            <a:noFill/>
            <a:ln w="25400" cap="sq" cmpd="sng" algn="ctr">
              <a:solidFill>
                <a:srgbClr val="00B050"/>
              </a:solidFill>
              <a:prstDash val="solid"/>
              <a:round/>
              <a:headEnd type="none" w="med" len="med"/>
              <a:tailEnd type="none" w="med" len="med"/>
            </a:ln>
            <a:effectLst/>
          </p:spPr>
        </p:cxnSp>
        <p:cxnSp>
          <p:nvCxnSpPr>
            <p:cNvPr id="1614" name="Straight Connector 1613"/>
            <p:cNvCxnSpPr/>
            <p:nvPr/>
          </p:nvCxnSpPr>
          <p:spPr bwMode="auto">
            <a:xfrm>
              <a:off x="2520920" y="3559761"/>
              <a:ext cx="527122" cy="262529"/>
            </a:xfrm>
            <a:prstGeom prst="line">
              <a:avLst/>
            </a:prstGeom>
            <a:noFill/>
            <a:ln w="25400" cap="sq" cmpd="sng" algn="ctr">
              <a:solidFill>
                <a:srgbClr val="00B050"/>
              </a:solidFill>
              <a:prstDash val="solid"/>
              <a:round/>
              <a:headEnd type="none" w="med" len="med"/>
              <a:tailEnd type="none" w="med" len="med"/>
            </a:ln>
            <a:effectLst/>
          </p:spPr>
        </p:cxnSp>
        <p:cxnSp>
          <p:nvCxnSpPr>
            <p:cNvPr id="1615" name="Straight Connector 1614"/>
            <p:cNvCxnSpPr/>
            <p:nvPr/>
          </p:nvCxnSpPr>
          <p:spPr bwMode="auto">
            <a:xfrm>
              <a:off x="2519734" y="3688826"/>
              <a:ext cx="518820" cy="133015"/>
            </a:xfrm>
            <a:prstGeom prst="line">
              <a:avLst/>
            </a:prstGeom>
            <a:noFill/>
            <a:ln w="25400" cap="sq" cmpd="sng" algn="ctr">
              <a:solidFill>
                <a:srgbClr val="00B050"/>
              </a:solidFill>
              <a:prstDash val="solid"/>
              <a:round/>
              <a:headEnd type="none" w="med" len="med"/>
              <a:tailEnd type="none" w="med" len="med"/>
            </a:ln>
            <a:effectLst/>
          </p:spPr>
        </p:cxnSp>
        <p:cxnSp>
          <p:nvCxnSpPr>
            <p:cNvPr id="1616" name="Straight Connector 1615"/>
            <p:cNvCxnSpPr/>
            <p:nvPr/>
          </p:nvCxnSpPr>
          <p:spPr bwMode="auto">
            <a:xfrm>
              <a:off x="2518548" y="3819103"/>
              <a:ext cx="520006" cy="11599"/>
            </a:xfrm>
            <a:prstGeom prst="line">
              <a:avLst/>
            </a:prstGeom>
            <a:noFill/>
            <a:ln w="25400" cap="sq" cmpd="sng" algn="ctr">
              <a:solidFill>
                <a:srgbClr val="00B050"/>
              </a:solidFill>
              <a:prstDash val="solid"/>
              <a:round/>
              <a:headEnd type="none" w="med" len="med"/>
              <a:tailEnd type="none" w="med" len="med"/>
            </a:ln>
            <a:effectLst/>
          </p:spPr>
        </p:cxnSp>
        <p:cxnSp>
          <p:nvCxnSpPr>
            <p:cNvPr id="1617" name="Straight Connector 1616"/>
            <p:cNvCxnSpPr/>
            <p:nvPr/>
          </p:nvCxnSpPr>
          <p:spPr bwMode="auto">
            <a:xfrm flipV="1">
              <a:off x="2517362" y="3819103"/>
              <a:ext cx="521192" cy="131489"/>
            </a:xfrm>
            <a:prstGeom prst="line">
              <a:avLst/>
            </a:prstGeom>
            <a:noFill/>
            <a:ln w="25400" cap="sq" cmpd="sng" algn="ctr">
              <a:solidFill>
                <a:srgbClr val="00B050"/>
              </a:solidFill>
              <a:prstDash val="solid"/>
              <a:round/>
              <a:headEnd type="none" w="med" len="med"/>
              <a:tailEnd type="none" w="med" len="med"/>
            </a:ln>
            <a:effectLst/>
          </p:spPr>
        </p:cxnSp>
        <p:cxnSp>
          <p:nvCxnSpPr>
            <p:cNvPr id="1618" name="Straight Connector 1617"/>
            <p:cNvCxnSpPr/>
            <p:nvPr/>
          </p:nvCxnSpPr>
          <p:spPr bwMode="auto">
            <a:xfrm flipV="1">
              <a:off x="2516176" y="3822290"/>
              <a:ext cx="531866" cy="259792"/>
            </a:xfrm>
            <a:prstGeom prst="line">
              <a:avLst/>
            </a:prstGeom>
            <a:noFill/>
            <a:ln w="25400" cap="sq" cmpd="sng" algn="ctr">
              <a:solidFill>
                <a:srgbClr val="00B050"/>
              </a:solidFill>
              <a:prstDash val="solid"/>
              <a:round/>
              <a:headEnd type="none" w="med" len="med"/>
              <a:tailEnd type="none" w="med" len="med"/>
            </a:ln>
            <a:effectLst/>
          </p:spPr>
        </p:cxnSp>
        <p:cxnSp>
          <p:nvCxnSpPr>
            <p:cNvPr id="1619" name="Straight Connector 1618"/>
            <p:cNvCxnSpPr/>
            <p:nvPr/>
          </p:nvCxnSpPr>
          <p:spPr bwMode="auto">
            <a:xfrm flipV="1">
              <a:off x="2514990" y="3822290"/>
              <a:ext cx="533052" cy="391281"/>
            </a:xfrm>
            <a:prstGeom prst="line">
              <a:avLst/>
            </a:prstGeom>
            <a:noFill/>
            <a:ln w="25400" cap="sq" cmpd="sng" algn="ctr">
              <a:solidFill>
                <a:srgbClr val="00B050"/>
              </a:solidFill>
              <a:prstDash val="solid"/>
              <a:round/>
              <a:headEnd type="none" w="med" len="med"/>
              <a:tailEnd type="none" w="med" len="med"/>
            </a:ln>
            <a:effectLst/>
          </p:spPr>
        </p:cxnSp>
        <p:cxnSp>
          <p:nvCxnSpPr>
            <p:cNvPr id="1620" name="Straight Connector 1619"/>
            <p:cNvCxnSpPr/>
            <p:nvPr/>
          </p:nvCxnSpPr>
          <p:spPr bwMode="auto">
            <a:xfrm flipV="1">
              <a:off x="2513804" y="3837607"/>
              <a:ext cx="524750" cy="507453"/>
            </a:xfrm>
            <a:prstGeom prst="line">
              <a:avLst/>
            </a:prstGeom>
            <a:noFill/>
            <a:ln w="25400" cap="sq" cmpd="sng" algn="ctr">
              <a:solidFill>
                <a:srgbClr val="00B050"/>
              </a:solidFill>
              <a:prstDash val="solid"/>
              <a:round/>
              <a:headEnd type="none" w="med" len="med"/>
              <a:tailEnd type="none" w="med" len="med"/>
            </a:ln>
            <a:effectLst/>
          </p:spPr>
        </p:cxnSp>
        <p:cxnSp>
          <p:nvCxnSpPr>
            <p:cNvPr id="1621" name="Straight Connector 1620"/>
            <p:cNvCxnSpPr/>
            <p:nvPr/>
          </p:nvCxnSpPr>
          <p:spPr bwMode="auto">
            <a:xfrm flipV="1">
              <a:off x="2512618" y="3830702"/>
              <a:ext cx="530122" cy="645847"/>
            </a:xfrm>
            <a:prstGeom prst="line">
              <a:avLst/>
            </a:prstGeom>
            <a:noFill/>
            <a:ln w="25400" cap="sq" cmpd="sng" algn="ctr">
              <a:solidFill>
                <a:srgbClr val="00B050"/>
              </a:solidFill>
              <a:prstDash val="solid"/>
              <a:round/>
              <a:headEnd type="none" w="med" len="med"/>
              <a:tailEnd type="none" w="med" len="med"/>
            </a:ln>
            <a:effectLst/>
          </p:spPr>
        </p:cxnSp>
        <p:cxnSp>
          <p:nvCxnSpPr>
            <p:cNvPr id="1622" name="Straight Connector 1621"/>
            <p:cNvCxnSpPr/>
            <p:nvPr/>
          </p:nvCxnSpPr>
          <p:spPr bwMode="auto">
            <a:xfrm flipV="1">
              <a:off x="2511432" y="3822290"/>
              <a:ext cx="536610" cy="785749"/>
            </a:xfrm>
            <a:prstGeom prst="line">
              <a:avLst/>
            </a:prstGeom>
            <a:noFill/>
            <a:ln w="25400" cap="sq" cmpd="sng" algn="ctr">
              <a:solidFill>
                <a:srgbClr val="00B050"/>
              </a:solidFill>
              <a:prstDash val="solid"/>
              <a:round/>
              <a:headEnd type="none" w="med" len="med"/>
              <a:tailEnd type="none" w="med" len="med"/>
            </a:ln>
            <a:effectLst/>
          </p:spPr>
        </p:cxnSp>
        <p:sp>
          <p:nvSpPr>
            <p:cNvPr id="1623" name="Oval 1622"/>
            <p:cNvSpPr/>
            <p:nvPr/>
          </p:nvSpPr>
          <p:spPr>
            <a:xfrm>
              <a:off x="2463443" y="3511172"/>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4" name="Oval 1623"/>
            <p:cNvSpPr/>
            <p:nvPr/>
          </p:nvSpPr>
          <p:spPr>
            <a:xfrm>
              <a:off x="2463490" y="365619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5" name="Oval 1624"/>
            <p:cNvSpPr/>
            <p:nvPr/>
          </p:nvSpPr>
          <p:spPr>
            <a:xfrm>
              <a:off x="2463535" y="378303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6" name="Oval 1625"/>
            <p:cNvSpPr/>
            <p:nvPr/>
          </p:nvSpPr>
          <p:spPr>
            <a:xfrm>
              <a:off x="2463582" y="3909880"/>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7" name="Oval 1626"/>
            <p:cNvSpPr/>
            <p:nvPr/>
          </p:nvSpPr>
          <p:spPr>
            <a:xfrm>
              <a:off x="2463675" y="4163566"/>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8" name="Oval 1627"/>
            <p:cNvSpPr/>
            <p:nvPr/>
          </p:nvSpPr>
          <p:spPr>
            <a:xfrm>
              <a:off x="2463722" y="429525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29" name="Oval 1628"/>
            <p:cNvSpPr/>
            <p:nvPr/>
          </p:nvSpPr>
          <p:spPr>
            <a:xfrm>
              <a:off x="2463768" y="442694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30" name="Oval 1629"/>
            <p:cNvSpPr/>
            <p:nvPr/>
          </p:nvSpPr>
          <p:spPr>
            <a:xfrm>
              <a:off x="2463815" y="455863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31" name="Oval 1630"/>
            <p:cNvSpPr/>
            <p:nvPr/>
          </p:nvSpPr>
          <p:spPr>
            <a:xfrm>
              <a:off x="3048041" y="3779111"/>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2" name="Oval 1631"/>
            <p:cNvSpPr/>
            <p:nvPr/>
          </p:nvSpPr>
          <p:spPr>
            <a:xfrm>
              <a:off x="3056414" y="4034564"/>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3" name="Oval 1632"/>
            <p:cNvSpPr/>
            <p:nvPr/>
          </p:nvSpPr>
          <p:spPr>
            <a:xfrm>
              <a:off x="3056461" y="3505579"/>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4" name="Oval 1633"/>
            <p:cNvSpPr/>
            <p:nvPr/>
          </p:nvSpPr>
          <p:spPr>
            <a:xfrm>
              <a:off x="3056507" y="3650601"/>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5" name="Oval 1634"/>
            <p:cNvSpPr/>
            <p:nvPr/>
          </p:nvSpPr>
          <p:spPr>
            <a:xfrm>
              <a:off x="3056553" y="3777444"/>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6" name="Oval 1635"/>
            <p:cNvSpPr/>
            <p:nvPr/>
          </p:nvSpPr>
          <p:spPr>
            <a:xfrm>
              <a:off x="3056600" y="3904287"/>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7" name="Oval 1636"/>
            <p:cNvSpPr/>
            <p:nvPr/>
          </p:nvSpPr>
          <p:spPr>
            <a:xfrm>
              <a:off x="3056693" y="4157973"/>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8" name="Oval 1637"/>
            <p:cNvSpPr/>
            <p:nvPr/>
          </p:nvSpPr>
          <p:spPr>
            <a:xfrm>
              <a:off x="3056740" y="4289664"/>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39" name="Oval 1638"/>
            <p:cNvSpPr/>
            <p:nvPr/>
          </p:nvSpPr>
          <p:spPr>
            <a:xfrm>
              <a:off x="3056786" y="4421355"/>
              <a:ext cx="97303" cy="86358"/>
            </a:xfrm>
            <a:prstGeom prst="ellipse">
              <a:avLst/>
            </a:prstGeom>
            <a:solidFill>
              <a:srgbClr val="00FFFF"/>
            </a:solidFill>
            <a:ln>
              <a:noFill/>
            </a:ln>
          </p:spPr>
          <p:txBody>
            <a:bodyPr wrap="square" rtlCol="0" anchor="ctr">
              <a:spAutoFit/>
            </a:bodyPr>
            <a:lstStyle/>
            <a:p>
              <a:pPr algn="l"/>
              <a:endParaRPr lang="en-CA" sz="2400" dirty="0"/>
            </a:p>
          </p:txBody>
        </p:sp>
        <p:sp>
          <p:nvSpPr>
            <p:cNvPr id="1640" name="Oval 1639"/>
            <p:cNvSpPr/>
            <p:nvPr/>
          </p:nvSpPr>
          <p:spPr>
            <a:xfrm>
              <a:off x="3056832" y="4553045"/>
              <a:ext cx="97304" cy="86358"/>
            </a:xfrm>
            <a:prstGeom prst="ellipse">
              <a:avLst/>
            </a:prstGeom>
            <a:solidFill>
              <a:srgbClr val="00FFFF"/>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641" name="Rectangle 1640"/>
                <p:cNvSpPr/>
                <p:nvPr/>
              </p:nvSpPr>
              <p:spPr>
                <a:xfrm>
                  <a:off x="4460307" y="3405469"/>
                  <a:ext cx="666657" cy="457433"/>
                </a:xfrm>
                <a:prstGeom prst="rect">
                  <a:avLst/>
                </a:prstGeom>
                <a:solidFill>
                  <a:srgbClr val="000066"/>
                </a:solidFill>
              </p:spPr>
              <p:txBody>
                <a:bodyPr wrap="none">
                  <a:spAutoFit/>
                </a:bodyPr>
                <a:lstStyle/>
                <a:p>
                  <a:pPr algn="ctr"/>
                  <a:r>
                    <a:rPr lang="en-US" sz="1200" dirty="0">
                      <a:solidFill>
                        <a:srgbClr val="00B050"/>
                      </a:solidFill>
                      <a:sym typeface="Symbol" panose="05050102010706020507" pitchFamily="18" charset="2"/>
                    </a:rPr>
                    <a:t>Output</a:t>
                  </a:r>
                  <a:r>
                    <a:rPr lang="en-US" sz="1200" dirty="0">
                      <a:solidFill>
                        <a:srgbClr val="66FF33"/>
                      </a:solidFill>
                      <a:sym typeface="Symbol" panose="05050102010706020507" pitchFamily="18" charset="2"/>
                    </a:rPr>
                    <a:t> </a:t>
                  </a:r>
                  <a:br>
                    <a:rPr lang="en-US" sz="1200" dirty="0">
                      <a:solidFill>
                        <a:srgbClr val="FF00FF"/>
                      </a:solidFill>
                      <a:sym typeface="Symbol" panose="05050102010706020507" pitchFamily="18" charset="2"/>
                    </a:rPr>
                  </a:br>
                  <a14:m>
                    <m:oMathPara xmlns:m="http://schemas.openxmlformats.org/officeDocument/2006/math">
                      <m:oMathParaPr>
                        <m:jc m:val="centerGroup"/>
                      </m:oMathParaPr>
                      <m:oMath xmlns:m="http://schemas.openxmlformats.org/officeDocument/2006/math">
                        <m:sSub>
                          <m:sSubPr>
                            <m:ctrlPr>
                              <a:rPr lang="en-US" altLang="en-US" sz="1200" i="1" dirty="0" smtClean="0">
                                <a:solidFill>
                                  <a:srgbClr val="00B050"/>
                                </a:solidFill>
                                <a:latin typeface="Cambria Math" panose="02040503050406030204" pitchFamily="18" charset="0"/>
                                <a:sym typeface="Symbol" panose="05050102010706020507" pitchFamily="18" charset="2"/>
                              </a:rPr>
                            </m:ctrlPr>
                          </m:sSubPr>
                          <m:e>
                            <m:r>
                              <a:rPr lang="en-CA" altLang="en-US" sz="1200" i="1" dirty="0">
                                <a:solidFill>
                                  <a:srgbClr val="00B050"/>
                                </a:solidFill>
                                <a:latin typeface="Cambria Math" panose="02040503050406030204" pitchFamily="18" charset="0"/>
                                <a:sym typeface="Symbol" panose="05050102010706020507" pitchFamily="18" charset="2"/>
                              </a:rPr>
                              <m:t>𝑀</m:t>
                            </m:r>
                          </m:e>
                          <m:sub>
                            <m:acc>
                              <m:accPr>
                                <m:chr m:val="⃗"/>
                                <m:ctrlPr>
                                  <a:rPr lang="en-US" altLang="en-US" sz="1200" i="1" dirty="0">
                                    <a:solidFill>
                                      <a:srgbClr val="00B050"/>
                                    </a:solidFill>
                                    <a:latin typeface="Cambria Math" panose="02040503050406030204" pitchFamily="18" charset="0"/>
                                    <a:sym typeface="Symbol" panose="05050102010706020507" pitchFamily="18" charset="2"/>
                                  </a:rPr>
                                </m:ctrlPr>
                              </m:accPr>
                              <m:e>
                                <m:r>
                                  <a:rPr lang="en-CA" altLang="en-US" sz="1200" i="1" dirty="0">
                                    <a:solidFill>
                                      <a:srgbClr val="00B050"/>
                                    </a:solidFill>
                                    <a:latin typeface="Cambria Math" panose="02040503050406030204" pitchFamily="18" charset="0"/>
                                    <a:sym typeface="Symbol" panose="05050102010706020507" pitchFamily="18" charset="2"/>
                                  </a:rPr>
                                  <m:t>𝑤</m:t>
                                </m:r>
                              </m:e>
                            </m:acc>
                          </m:sub>
                        </m:sSub>
                        <m:d>
                          <m:dPr>
                            <m:ctrlPr>
                              <a:rPr lang="en-US" altLang="en-US" sz="1200" i="1" dirty="0">
                                <a:latin typeface="Cambria Math" panose="02040503050406030204" pitchFamily="18" charset="0"/>
                                <a:sym typeface="Symbol" panose="05050102010706020507" pitchFamily="18" charset="2"/>
                              </a:rPr>
                            </m:ctrlPr>
                          </m:dPr>
                          <m:e>
                            <m:acc>
                              <m:accPr>
                                <m:chr m:val="⃗"/>
                                <m:ctrlPr>
                                  <a:rPr lang="en-US" altLang="en-US" sz="1200" i="1" dirty="0">
                                    <a:solidFill>
                                      <a:srgbClr val="FF00FF"/>
                                    </a:solidFill>
                                    <a:latin typeface="Cambria Math" panose="02040503050406030204" pitchFamily="18" charset="0"/>
                                    <a:sym typeface="Symbol" panose="05050102010706020507" pitchFamily="18" charset="2"/>
                                  </a:rPr>
                                </m:ctrlPr>
                              </m:accPr>
                              <m:e>
                                <m:r>
                                  <a:rPr lang="en-CA" altLang="en-US" sz="1200" i="1" dirty="0">
                                    <a:solidFill>
                                      <a:srgbClr val="FF00FF"/>
                                    </a:solidFill>
                                    <a:latin typeface="Cambria Math" panose="02040503050406030204" pitchFamily="18" charset="0"/>
                                    <a:sym typeface="Symbol" panose="05050102010706020507" pitchFamily="18" charset="2"/>
                                  </a:rPr>
                                  <m:t>𝑥</m:t>
                                </m:r>
                              </m:e>
                            </m:acc>
                          </m:e>
                        </m:d>
                      </m:oMath>
                    </m:oMathPara>
                  </a14:m>
                  <a:endParaRPr lang="en-CA" sz="1200" i="1" baseline="-25000" dirty="0">
                    <a:solidFill>
                      <a:srgbClr val="FF00FF"/>
                    </a:solidFill>
                  </a:endParaRPr>
                </a:p>
              </p:txBody>
            </p:sp>
          </mc:Choice>
          <mc:Fallback xmlns="">
            <p:sp>
              <p:nvSpPr>
                <p:cNvPr id="1641" name="Rectangle 1640"/>
                <p:cNvSpPr>
                  <a:spLocks noRot="1" noChangeAspect="1" noMove="1" noResize="1" noEditPoints="1" noAdjustHandles="1" noChangeArrowheads="1" noChangeShapeType="1" noTextEdit="1"/>
                </p:cNvSpPr>
                <p:nvPr/>
              </p:nvSpPr>
              <p:spPr>
                <a:xfrm>
                  <a:off x="4460307" y="3405469"/>
                  <a:ext cx="666657" cy="457433"/>
                </a:xfrm>
                <a:prstGeom prst="rect">
                  <a:avLst/>
                </a:prstGeom>
                <a:blipFill>
                  <a:blip r:embed="rId15"/>
                  <a:stretch>
                    <a:fillRect l="-917" t="-1333" r="-9174"/>
                  </a:stretch>
                </a:blipFill>
              </p:spPr>
              <p:txBody>
                <a:bodyPr/>
                <a:lstStyle/>
                <a:p>
                  <a:r>
                    <a:rPr lang="en-US">
                      <a:noFill/>
                    </a:rPr>
                    <a:t> </a:t>
                  </a:r>
                </a:p>
              </p:txBody>
            </p:sp>
          </mc:Fallback>
        </mc:AlternateContent>
        <p:sp>
          <p:nvSpPr>
            <p:cNvPr id="1642" name="Rectangle 1641"/>
            <p:cNvSpPr/>
            <p:nvPr/>
          </p:nvSpPr>
          <p:spPr>
            <a:xfrm>
              <a:off x="4590748" y="3758267"/>
              <a:ext cx="373820" cy="276999"/>
            </a:xfrm>
            <a:prstGeom prst="rect">
              <a:avLst/>
            </a:prstGeom>
          </p:spPr>
          <p:txBody>
            <a:bodyPr wrap="none">
              <a:spAutoFit/>
            </a:bodyPr>
            <a:lstStyle/>
            <a:p>
              <a:r>
                <a:rPr lang="en-US" altLang="en-US" sz="1200" i="1" dirty="0">
                  <a:solidFill>
                    <a:srgbClr val="00B050"/>
                  </a:solidFill>
                  <a:sym typeface="Symbol" panose="05050102010706020507" pitchFamily="18" charset="2"/>
                </a:rPr>
                <a:t>cat</a:t>
              </a:r>
              <a:endParaRPr lang="en-CA" sz="1200" dirty="0">
                <a:solidFill>
                  <a:srgbClr val="00B050"/>
                </a:solidFill>
              </a:endParaRPr>
            </a:p>
          </p:txBody>
        </p:sp>
        <p:sp>
          <p:nvSpPr>
            <p:cNvPr id="1643" name="Rectangle 1642"/>
            <p:cNvSpPr/>
            <p:nvPr/>
          </p:nvSpPr>
          <p:spPr>
            <a:xfrm>
              <a:off x="4598897" y="4033396"/>
              <a:ext cx="481222" cy="276999"/>
            </a:xfrm>
            <a:prstGeom prst="rect">
              <a:avLst/>
            </a:prstGeom>
          </p:spPr>
          <p:txBody>
            <a:bodyPr wrap="none">
              <a:spAutoFit/>
            </a:bodyPr>
            <a:lstStyle/>
            <a:p>
              <a:r>
                <a:rPr lang="en-US" altLang="en-US" sz="1200" i="1" dirty="0">
                  <a:solidFill>
                    <a:srgbClr val="00B050"/>
                  </a:solidFill>
                  <a:sym typeface="Symbol" panose="05050102010706020507" pitchFamily="18" charset="2"/>
                </a:rPr>
                <a:t>face </a:t>
              </a:r>
              <a:endParaRPr lang="en-CA" sz="1200" dirty="0">
                <a:solidFill>
                  <a:srgbClr val="00B050"/>
                </a:solidFill>
              </a:endParaRPr>
            </a:p>
          </p:txBody>
        </p:sp>
        <p:sp>
          <p:nvSpPr>
            <p:cNvPr id="1644" name="Rectangle 1643"/>
            <p:cNvSpPr/>
            <p:nvPr/>
          </p:nvSpPr>
          <p:spPr>
            <a:xfrm>
              <a:off x="4590748" y="4157577"/>
              <a:ext cx="442750" cy="276999"/>
            </a:xfrm>
            <a:prstGeom prst="rect">
              <a:avLst/>
            </a:prstGeom>
          </p:spPr>
          <p:txBody>
            <a:bodyPr wrap="none">
              <a:spAutoFit/>
            </a:bodyPr>
            <a:lstStyle/>
            <a:p>
              <a:r>
                <a:rPr lang="en-US" sz="1200" i="1" dirty="0">
                  <a:solidFill>
                    <a:srgbClr val="00B050"/>
                  </a:solidFill>
                  <a:sym typeface="Symbol" panose="05050102010706020507" pitchFamily="18" charset="2"/>
                </a:rPr>
                <a:t>bike</a:t>
              </a:r>
              <a:endParaRPr lang="en-CA" sz="1200" dirty="0">
                <a:solidFill>
                  <a:srgbClr val="00B050"/>
                </a:solidFill>
              </a:endParaRPr>
            </a:p>
          </p:txBody>
        </p:sp>
        <p:sp>
          <p:nvSpPr>
            <p:cNvPr id="1645" name="Rectangle 1644"/>
            <p:cNvSpPr/>
            <p:nvPr/>
          </p:nvSpPr>
          <p:spPr>
            <a:xfrm>
              <a:off x="4590748" y="3892027"/>
              <a:ext cx="415498" cy="276999"/>
            </a:xfrm>
            <a:prstGeom prst="rect">
              <a:avLst/>
            </a:prstGeom>
          </p:spPr>
          <p:txBody>
            <a:bodyPr wrap="none">
              <a:spAutoFit/>
            </a:bodyPr>
            <a:lstStyle/>
            <a:p>
              <a:r>
                <a:rPr lang="en-US" sz="1200" i="1" dirty="0">
                  <a:solidFill>
                    <a:srgbClr val="00B050"/>
                  </a:solidFill>
                  <a:sym typeface="Symbol" panose="05050102010706020507" pitchFamily="18" charset="2"/>
                </a:rPr>
                <a:t>dog</a:t>
              </a:r>
              <a:endParaRPr lang="en-CA" sz="1200" dirty="0">
                <a:solidFill>
                  <a:srgbClr val="00B050"/>
                </a:solidFill>
              </a:endParaRPr>
            </a:p>
          </p:txBody>
        </p:sp>
        <p:sp>
          <p:nvSpPr>
            <p:cNvPr id="1646" name="Rectangle 1645"/>
            <p:cNvSpPr/>
            <p:nvPr/>
          </p:nvSpPr>
          <p:spPr>
            <a:xfrm>
              <a:off x="4858114" y="3767168"/>
              <a:ext cx="596638" cy="276999"/>
            </a:xfrm>
            <a:prstGeom prst="rect">
              <a:avLst/>
            </a:prstGeom>
          </p:spPr>
          <p:txBody>
            <a:bodyPr wrap="none">
              <a:spAutoFit/>
            </a:bodyPr>
            <a:lstStyle/>
            <a:p>
              <a:r>
                <a:rPr lang="en-US" altLang="en-US" sz="1200" i="1" dirty="0">
                  <a:solidFill>
                    <a:srgbClr val="00B050"/>
                  </a:solidFill>
                  <a:sym typeface="Symbol" panose="05050102010706020507" pitchFamily="18" charset="2"/>
                </a:rPr>
                <a:t>= 0.04</a:t>
              </a:r>
              <a:endParaRPr lang="en-CA" sz="1200" dirty="0">
                <a:solidFill>
                  <a:srgbClr val="00B050"/>
                </a:solidFill>
              </a:endParaRPr>
            </a:p>
          </p:txBody>
        </p:sp>
        <p:sp>
          <p:nvSpPr>
            <p:cNvPr id="1647" name="Rectangle 1646"/>
            <p:cNvSpPr/>
            <p:nvPr/>
          </p:nvSpPr>
          <p:spPr>
            <a:xfrm>
              <a:off x="4866262" y="4042296"/>
              <a:ext cx="596638" cy="276999"/>
            </a:xfrm>
            <a:prstGeom prst="rect">
              <a:avLst/>
            </a:prstGeom>
          </p:spPr>
          <p:txBody>
            <a:bodyPr wrap="none">
              <a:spAutoFit/>
            </a:bodyPr>
            <a:lstStyle/>
            <a:p>
              <a:r>
                <a:rPr lang="en-US" altLang="en-US" sz="1200" i="1" dirty="0">
                  <a:solidFill>
                    <a:srgbClr val="00B050"/>
                  </a:solidFill>
                  <a:sym typeface="Symbol" panose="05050102010706020507" pitchFamily="18" charset="2"/>
                </a:rPr>
                <a:t>= 0.03</a:t>
              </a:r>
              <a:endParaRPr lang="en-CA" sz="1200" dirty="0">
                <a:solidFill>
                  <a:srgbClr val="00B050"/>
                </a:solidFill>
              </a:endParaRPr>
            </a:p>
          </p:txBody>
        </p:sp>
        <p:sp>
          <p:nvSpPr>
            <p:cNvPr id="1648" name="Rectangle 1647"/>
            <p:cNvSpPr/>
            <p:nvPr/>
          </p:nvSpPr>
          <p:spPr>
            <a:xfrm>
              <a:off x="4858115" y="4166479"/>
              <a:ext cx="596638" cy="276999"/>
            </a:xfrm>
            <a:prstGeom prst="rect">
              <a:avLst/>
            </a:prstGeom>
          </p:spPr>
          <p:txBody>
            <a:bodyPr wrap="none">
              <a:spAutoFit/>
            </a:bodyPr>
            <a:lstStyle/>
            <a:p>
              <a:r>
                <a:rPr lang="en-US" sz="1200" i="1" dirty="0">
                  <a:solidFill>
                    <a:srgbClr val="00B050"/>
                  </a:solidFill>
                  <a:sym typeface="Symbol" panose="05050102010706020507" pitchFamily="18" charset="2"/>
                </a:rPr>
                <a:t>= 0.86</a:t>
              </a:r>
              <a:endParaRPr lang="en-CA" sz="1200" dirty="0">
                <a:solidFill>
                  <a:srgbClr val="00B050"/>
                </a:solidFill>
              </a:endParaRPr>
            </a:p>
          </p:txBody>
        </p:sp>
        <p:sp>
          <p:nvSpPr>
            <p:cNvPr id="1649" name="Rectangle 1648"/>
            <p:cNvSpPr/>
            <p:nvPr/>
          </p:nvSpPr>
          <p:spPr>
            <a:xfrm>
              <a:off x="4858115" y="3900929"/>
              <a:ext cx="596638" cy="276999"/>
            </a:xfrm>
            <a:prstGeom prst="rect">
              <a:avLst/>
            </a:prstGeom>
          </p:spPr>
          <p:txBody>
            <a:bodyPr wrap="none">
              <a:spAutoFit/>
            </a:bodyPr>
            <a:lstStyle/>
            <a:p>
              <a:r>
                <a:rPr lang="en-US" sz="1200" i="1" dirty="0">
                  <a:solidFill>
                    <a:srgbClr val="00B050"/>
                  </a:solidFill>
                  <a:sym typeface="Symbol" panose="05050102010706020507" pitchFamily="18" charset="2"/>
                </a:rPr>
                <a:t>= 0.07</a:t>
              </a:r>
              <a:endParaRPr lang="en-CA" sz="1200" dirty="0">
                <a:solidFill>
                  <a:srgbClr val="00B050"/>
                </a:solidFill>
              </a:endParaRPr>
            </a:p>
          </p:txBody>
        </p:sp>
        <p:cxnSp>
          <p:nvCxnSpPr>
            <p:cNvPr id="1650" name="Straight Connector 1649"/>
            <p:cNvCxnSpPr>
              <a:stCxn id="1651" idx="6"/>
            </p:cNvCxnSpPr>
            <p:nvPr/>
          </p:nvCxnSpPr>
          <p:spPr bwMode="auto">
            <a:xfrm>
              <a:off x="3148614" y="4077744"/>
              <a:ext cx="546043" cy="198505"/>
            </a:xfrm>
            <a:prstGeom prst="line">
              <a:avLst/>
            </a:prstGeom>
            <a:noFill/>
            <a:ln w="25400" cap="sq" cmpd="sng" algn="ctr">
              <a:solidFill>
                <a:srgbClr val="00B050"/>
              </a:solidFill>
              <a:prstDash val="solid"/>
              <a:round/>
              <a:headEnd type="none" w="med" len="med"/>
              <a:tailEnd type="none" w="med" len="med"/>
            </a:ln>
            <a:effectLst/>
          </p:spPr>
        </p:cxnSp>
        <p:sp>
          <p:nvSpPr>
            <p:cNvPr id="1651" name="Oval 1650"/>
            <p:cNvSpPr/>
            <p:nvPr/>
          </p:nvSpPr>
          <p:spPr>
            <a:xfrm>
              <a:off x="3051310" y="403456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2" name="Oval 1651"/>
            <p:cNvSpPr/>
            <p:nvPr/>
          </p:nvSpPr>
          <p:spPr>
            <a:xfrm>
              <a:off x="3051357" y="3505579"/>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3" name="Oval 1652"/>
            <p:cNvSpPr/>
            <p:nvPr/>
          </p:nvSpPr>
          <p:spPr>
            <a:xfrm>
              <a:off x="3051403" y="365060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4" name="Oval 1653"/>
            <p:cNvSpPr/>
            <p:nvPr/>
          </p:nvSpPr>
          <p:spPr>
            <a:xfrm>
              <a:off x="3051449" y="377744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5" name="Oval 1654"/>
            <p:cNvSpPr/>
            <p:nvPr/>
          </p:nvSpPr>
          <p:spPr>
            <a:xfrm>
              <a:off x="3051496" y="390428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6" name="Oval 1655"/>
            <p:cNvSpPr/>
            <p:nvPr/>
          </p:nvSpPr>
          <p:spPr>
            <a:xfrm>
              <a:off x="3051589" y="4157973"/>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7" name="Oval 1656"/>
            <p:cNvSpPr/>
            <p:nvPr/>
          </p:nvSpPr>
          <p:spPr>
            <a:xfrm>
              <a:off x="3051636" y="428966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8" name="Oval 1657"/>
            <p:cNvSpPr/>
            <p:nvPr/>
          </p:nvSpPr>
          <p:spPr>
            <a:xfrm>
              <a:off x="3051682" y="4421355"/>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59" name="Oval 1658"/>
            <p:cNvSpPr/>
            <p:nvPr/>
          </p:nvSpPr>
          <p:spPr>
            <a:xfrm>
              <a:off x="3051729" y="4553045"/>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0" name="Oval 1659"/>
            <p:cNvSpPr/>
            <p:nvPr/>
          </p:nvSpPr>
          <p:spPr>
            <a:xfrm>
              <a:off x="3051357" y="3510118"/>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1" name="Oval 1660"/>
            <p:cNvSpPr/>
            <p:nvPr/>
          </p:nvSpPr>
          <p:spPr>
            <a:xfrm>
              <a:off x="3051403" y="3650601"/>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2" name="Oval 1661"/>
            <p:cNvSpPr/>
            <p:nvPr/>
          </p:nvSpPr>
          <p:spPr>
            <a:xfrm>
              <a:off x="3051449" y="377744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3" name="Oval 1662"/>
            <p:cNvSpPr/>
            <p:nvPr/>
          </p:nvSpPr>
          <p:spPr>
            <a:xfrm>
              <a:off x="3051496" y="3904287"/>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4" name="Oval 1663"/>
            <p:cNvSpPr/>
            <p:nvPr/>
          </p:nvSpPr>
          <p:spPr>
            <a:xfrm>
              <a:off x="3051589" y="415797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5" name="Oval 1664"/>
            <p:cNvSpPr/>
            <p:nvPr/>
          </p:nvSpPr>
          <p:spPr>
            <a:xfrm>
              <a:off x="3051636" y="4289664"/>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6" name="Oval 1665"/>
            <p:cNvSpPr/>
            <p:nvPr/>
          </p:nvSpPr>
          <p:spPr>
            <a:xfrm>
              <a:off x="3051682" y="4421355"/>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7" name="Oval 1666"/>
            <p:cNvSpPr/>
            <p:nvPr/>
          </p:nvSpPr>
          <p:spPr>
            <a:xfrm>
              <a:off x="3051729" y="4553045"/>
              <a:ext cx="97303" cy="86358"/>
            </a:xfrm>
            <a:prstGeom prst="ellipse">
              <a:avLst/>
            </a:prstGeom>
            <a:solidFill>
              <a:srgbClr val="FF00FF"/>
            </a:solidFill>
            <a:ln>
              <a:noFill/>
            </a:ln>
          </p:spPr>
          <p:txBody>
            <a:bodyPr wrap="square" rtlCol="0" anchor="ctr">
              <a:spAutoFit/>
            </a:bodyPr>
            <a:lstStyle/>
            <a:p>
              <a:pPr algn="l"/>
              <a:endParaRPr lang="en-CA" sz="2400" dirty="0"/>
            </a:p>
          </p:txBody>
        </p:sp>
        <p:sp>
          <p:nvSpPr>
            <p:cNvPr id="1668" name="Oval 1667"/>
            <p:cNvSpPr/>
            <p:nvPr/>
          </p:nvSpPr>
          <p:spPr>
            <a:xfrm>
              <a:off x="2463396" y="4040157"/>
              <a:ext cx="97303" cy="86358"/>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765" name="Group 1764"/>
          <p:cNvGrpSpPr/>
          <p:nvPr/>
        </p:nvGrpSpPr>
        <p:grpSpPr>
          <a:xfrm>
            <a:off x="4949885" y="2718841"/>
            <a:ext cx="509109" cy="1706070"/>
            <a:chOff x="5739291" y="2736247"/>
            <a:chExt cx="509109" cy="1706070"/>
          </a:xfrm>
        </p:grpSpPr>
        <p:sp>
          <p:nvSpPr>
            <p:cNvPr id="1766" name="Oval 1765"/>
            <p:cNvSpPr/>
            <p:nvPr/>
          </p:nvSpPr>
          <p:spPr>
            <a:xfrm flipH="1">
              <a:off x="5739291" y="2736247"/>
              <a:ext cx="491697" cy="264461"/>
            </a:xfrm>
            <a:prstGeom prst="ellipse">
              <a:avLst/>
            </a:prstGeom>
            <a:ln w="25400">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sp>
          <p:nvSpPr>
            <p:cNvPr id="1767" name="Oval 1766"/>
            <p:cNvSpPr/>
            <p:nvPr/>
          </p:nvSpPr>
          <p:spPr>
            <a:xfrm flipH="1">
              <a:off x="5756703" y="4177856"/>
              <a:ext cx="491697" cy="264461"/>
            </a:xfrm>
            <a:prstGeom prst="ellipse">
              <a:avLst/>
            </a:prstGeom>
            <a:ln w="25400">
              <a:solidFill>
                <a:srgbClr val="FF0000"/>
              </a:solidFill>
            </a:ln>
          </p:spPr>
          <p:txBody>
            <a:bodyPr rot="0" spcFirstLastPara="0" vertOverflow="overflow" horzOverflow="overflow" vert="horz" wrap="squar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p:grpSp>
    </p:spTree>
    <p:extLst>
      <p:ext uri="{BB962C8B-B14F-4D97-AF65-F5344CB8AC3E}">
        <p14:creationId xmlns:p14="http://schemas.microsoft.com/office/powerpoint/2010/main" val="36206594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2">
                                            <p:txEl>
                                              <p:pRg st="0" end="0"/>
                                            </p:txEl>
                                          </p:spTgt>
                                        </p:tgtEl>
                                        <p:attrNameLst>
                                          <p:attrName>style.visibility</p:attrName>
                                        </p:attrNameLst>
                                      </p:cBhvr>
                                      <p:to>
                                        <p:strVal val="visible"/>
                                      </p:to>
                                    </p:set>
                                    <p:anim calcmode="lin" valueType="num">
                                      <p:cBhvr additive="base">
                                        <p:cTn id="7" dur="500" fill="hold"/>
                                        <p:tgtEl>
                                          <p:spTgt spid="6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3"/>
                                        </p:tgtEl>
                                        <p:attrNameLst>
                                          <p:attrName>style.visibility</p:attrName>
                                        </p:attrNameLst>
                                      </p:cBhvr>
                                      <p:to>
                                        <p:strVal val="visible"/>
                                      </p:to>
                                    </p:set>
                                    <p:anim calcmode="lin" valueType="num">
                                      <p:cBhvr additive="base">
                                        <p:cTn id="13" dur="500" fill="hold"/>
                                        <p:tgtEl>
                                          <p:spTgt spid="73"/>
                                        </p:tgtEl>
                                        <p:attrNameLst>
                                          <p:attrName>ppt_x</p:attrName>
                                        </p:attrNameLst>
                                      </p:cBhvr>
                                      <p:tavLst>
                                        <p:tav tm="0">
                                          <p:val>
                                            <p:strVal val="0-#ppt_w/2"/>
                                          </p:val>
                                        </p:tav>
                                        <p:tav tm="100000">
                                          <p:val>
                                            <p:strVal val="#ppt_x"/>
                                          </p:val>
                                        </p:tav>
                                      </p:tavLst>
                                    </p:anim>
                                    <p:anim calcmode="lin" valueType="num">
                                      <p:cBhvr additive="base">
                                        <p:cTn id="14" dur="500" fill="hold"/>
                                        <p:tgtEl>
                                          <p:spTgt spid="7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57"/>
                                        </p:tgtEl>
                                        <p:attrNameLst>
                                          <p:attrName>style.visibility</p:attrName>
                                        </p:attrNameLst>
                                      </p:cBhvr>
                                      <p:to>
                                        <p:strVal val="visible"/>
                                      </p:to>
                                    </p:set>
                                    <p:anim calcmode="lin" valueType="num">
                                      <p:cBhvr additive="base">
                                        <p:cTn id="19" dur="500" fill="hold"/>
                                        <p:tgtEl>
                                          <p:spTgt spid="1357"/>
                                        </p:tgtEl>
                                        <p:attrNameLst>
                                          <p:attrName>ppt_x</p:attrName>
                                        </p:attrNameLst>
                                      </p:cBhvr>
                                      <p:tavLst>
                                        <p:tav tm="0">
                                          <p:val>
                                            <p:strVal val="0-#ppt_w/2"/>
                                          </p:val>
                                        </p:tav>
                                        <p:tav tm="100000">
                                          <p:val>
                                            <p:strVal val="#ppt_x"/>
                                          </p:val>
                                        </p:tav>
                                      </p:tavLst>
                                    </p:anim>
                                    <p:anim calcmode="lin" valueType="num">
                                      <p:cBhvr additive="base">
                                        <p:cTn id="20" dur="500" fill="hold"/>
                                        <p:tgtEl>
                                          <p:spTgt spid="1357"/>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62">
                                            <p:txEl>
                                              <p:pRg st="1" end="1"/>
                                            </p:txEl>
                                          </p:spTgt>
                                        </p:tgtEl>
                                        <p:attrNameLst>
                                          <p:attrName>style.visibility</p:attrName>
                                        </p:attrNameLst>
                                      </p:cBhvr>
                                      <p:to>
                                        <p:strVal val="visible"/>
                                      </p:to>
                                    </p:set>
                                    <p:anim calcmode="lin" valueType="num">
                                      <p:cBhvr additive="base">
                                        <p:cTn id="25" dur="500" fill="hold"/>
                                        <p:tgtEl>
                                          <p:spTgt spid="62">
                                            <p:txEl>
                                              <p:pRg st="1" end="1"/>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6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765"/>
                                        </p:tgtEl>
                                        <p:attrNameLst>
                                          <p:attrName>style.visibility</p:attrName>
                                        </p:attrNameLst>
                                      </p:cBhvr>
                                      <p:to>
                                        <p:strVal val="visible"/>
                                      </p:to>
                                    </p:set>
                                    <p:anim calcmode="lin" valueType="num">
                                      <p:cBhvr additive="base">
                                        <p:cTn id="31" dur="500" fill="hold"/>
                                        <p:tgtEl>
                                          <p:spTgt spid="1765"/>
                                        </p:tgtEl>
                                        <p:attrNameLst>
                                          <p:attrName>ppt_x</p:attrName>
                                        </p:attrNameLst>
                                      </p:cBhvr>
                                      <p:tavLst>
                                        <p:tav tm="0">
                                          <p:val>
                                            <p:strVal val="0-#ppt_w/2"/>
                                          </p:val>
                                        </p:tav>
                                        <p:tav tm="100000">
                                          <p:val>
                                            <p:strVal val="#ppt_x"/>
                                          </p:val>
                                        </p:tav>
                                      </p:tavLst>
                                    </p:anim>
                                    <p:anim calcmode="lin" valueType="num">
                                      <p:cBhvr additive="base">
                                        <p:cTn id="32" dur="500" fill="hold"/>
                                        <p:tgtEl>
                                          <p:spTgt spid="1765"/>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78"/>
                                        </p:tgtEl>
                                        <p:attrNameLst>
                                          <p:attrName>style.visibility</p:attrName>
                                        </p:attrNameLst>
                                      </p:cBhvr>
                                      <p:to>
                                        <p:strVal val="visible"/>
                                      </p:to>
                                    </p:set>
                                    <p:anim calcmode="lin" valueType="num">
                                      <p:cBhvr additive="base">
                                        <p:cTn id="37" dur="500" fill="hold"/>
                                        <p:tgtEl>
                                          <p:spTgt spid="78"/>
                                        </p:tgtEl>
                                        <p:attrNameLst>
                                          <p:attrName>ppt_x</p:attrName>
                                        </p:attrNameLst>
                                      </p:cBhvr>
                                      <p:tavLst>
                                        <p:tav tm="0">
                                          <p:val>
                                            <p:strVal val="0-#ppt_w/2"/>
                                          </p:val>
                                        </p:tav>
                                        <p:tav tm="100000">
                                          <p:val>
                                            <p:strVal val="#ppt_x"/>
                                          </p:val>
                                        </p:tav>
                                      </p:tavLst>
                                    </p:anim>
                                    <p:anim calcmode="lin" valueType="num">
                                      <p:cBhvr additive="base">
                                        <p:cTn id="38" dur="500" fill="hold"/>
                                        <p:tgtEl>
                                          <p:spTgt spid="7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8" grpId="0" animBg="1"/>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p:grpSp>
        <p:nvGrpSpPr>
          <p:cNvPr id="1049636" name="Group 1049635"/>
          <p:cNvGrpSpPr/>
          <p:nvPr/>
        </p:nvGrpSpPr>
        <p:grpSpPr>
          <a:xfrm>
            <a:off x="76200" y="3962400"/>
            <a:ext cx="3766810" cy="2590800"/>
            <a:chOff x="76200" y="3962400"/>
            <a:chExt cx="3766810" cy="2590800"/>
          </a:xfrm>
        </p:grpSpPr>
        <p:grpSp>
          <p:nvGrpSpPr>
            <p:cNvPr id="27" name="Group 26"/>
            <p:cNvGrpSpPr/>
            <p:nvPr/>
          </p:nvGrpSpPr>
          <p:grpSpPr>
            <a:xfrm>
              <a:off x="76200" y="3962400"/>
              <a:ext cx="3766810" cy="2590800"/>
              <a:chOff x="76200" y="3962400"/>
              <a:chExt cx="3766810" cy="259080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37" name="TextBox 36"/>
              <p:cNvSpPr txBox="1"/>
              <p:nvPr/>
            </p:nvSpPr>
            <p:spPr>
              <a:xfrm>
                <a:off x="6254737" y="3647420"/>
                <a:ext cx="2553199" cy="53463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a:solidFill>
                                        <a:srgbClr val="66FF33"/>
                                      </a:solidFill>
                                      <a:latin typeface="Cambria Math" panose="02040503050406030204" pitchFamily="18" charset="0"/>
                                      <a:sym typeface="Symbol" panose="05050102010706020507" pitchFamily="18" charset="2"/>
                                    </a:rPr>
                                  </m:ctrlPr>
                                </m:sSubPr>
                                <m:e>
                                  <m:r>
                                    <a:rPr lang="en-CA" altLang="en-US" sz="3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66FF33"/>
                                          </a:solidFill>
                                          <a:latin typeface="Cambria Math" panose="02040503050406030204" pitchFamily="18" charset="0"/>
                                          <a:sym typeface="Symbol" panose="05050102010706020507" pitchFamily="18" charset="2"/>
                                        </a:rPr>
                                      </m:ctrlPr>
                                    </m:accPr>
                                    <m:e>
                                      <m:r>
                                        <a:rPr lang="en-CA" altLang="en-US" sz="3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37" name="TextBox 36"/>
              <p:cNvSpPr txBox="1">
                <a:spLocks noRot="1" noChangeAspect="1" noMove="1" noResize="1" noEditPoints="1" noAdjustHandles="1" noChangeArrowheads="1" noChangeShapeType="1" noTextEdit="1"/>
              </p:cNvSpPr>
              <p:nvPr/>
            </p:nvSpPr>
            <p:spPr>
              <a:xfrm>
                <a:off x="6254737" y="3647420"/>
                <a:ext cx="2553199" cy="534634"/>
              </a:xfrm>
              <a:prstGeom prst="rect">
                <a:avLst/>
              </a:prstGeom>
              <a:blipFill>
                <a:blip r:embed="rId5"/>
                <a:stretch>
                  <a:fillRect/>
                </a:stretch>
              </a:blipFill>
            </p:spPr>
            <p:txBody>
              <a:bodyPr/>
              <a:lstStyle/>
              <a:p>
                <a:r>
                  <a:rPr lang="en-CA">
                    <a:noFill/>
                  </a:rPr>
                  <a:t> </a:t>
                </a:r>
              </a:p>
            </p:txBody>
          </p:sp>
        </mc:Fallback>
      </mc:AlternateContent>
      <p:sp>
        <p:nvSpPr>
          <p:cNvPr id="45" name="Text Box 33"/>
          <p:cNvSpPr txBox="1">
            <a:spLocks noChangeArrowheads="1"/>
          </p:cNvSpPr>
          <p:nvPr/>
        </p:nvSpPr>
        <p:spPr bwMode="auto">
          <a:xfrm>
            <a:off x="8229600" y="3505200"/>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5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5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52" name="TextBox 51"/>
              <p:cNvSpPr txBox="1"/>
              <p:nvPr/>
            </p:nvSpPr>
            <p:spPr>
              <a:xfrm>
                <a:off x="4931845" y="3647420"/>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52" name="TextBox 51"/>
              <p:cNvSpPr txBox="1">
                <a:spLocks noRot="1" noChangeAspect="1" noMove="1" noResize="1" noEditPoints="1" noAdjustHandles="1" noChangeArrowheads="1" noChangeShapeType="1" noTextEdit="1"/>
              </p:cNvSpPr>
              <p:nvPr/>
            </p:nvSpPr>
            <p:spPr>
              <a:xfrm>
                <a:off x="4931845" y="3647420"/>
                <a:ext cx="1773755" cy="492443"/>
              </a:xfrm>
              <a:prstGeom prst="rect">
                <a:avLst/>
              </a:prstGeom>
              <a:blipFill>
                <a:blip r:embed="rId7"/>
                <a:stretch>
                  <a:fillRect/>
                </a:stretch>
              </a:blipFill>
            </p:spPr>
            <p:txBody>
              <a:bodyPr/>
              <a:lstStyle/>
              <a:p>
                <a:r>
                  <a:rPr lang="en-CA">
                    <a:noFill/>
                  </a:rPr>
                  <a:t> </a:t>
                </a:r>
              </a:p>
            </p:txBody>
          </p:sp>
        </mc:Fallback>
      </mc:AlternateContent>
      <p:grpSp>
        <p:nvGrpSpPr>
          <p:cNvPr id="53" name="Group 52"/>
          <p:cNvGrpSpPr/>
          <p:nvPr/>
        </p:nvGrpSpPr>
        <p:grpSpPr>
          <a:xfrm>
            <a:off x="914400" y="5007360"/>
            <a:ext cx="2280320" cy="794760"/>
            <a:chOff x="912128" y="5007360"/>
            <a:chExt cx="2280320" cy="794760"/>
          </a:xfrm>
        </p:grpSpPr>
        <p:cxnSp>
          <p:nvCxnSpPr>
            <p:cNvPr id="54" name="Straight Connector 53"/>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6" name="Straight Connector 55"/>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57" name="Straight Connector 56"/>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58" name="Straight Connector 57"/>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0" name="Straight Connector 59"/>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p:cxnSp>
        <p:nvCxnSpPr>
          <p:cNvPr id="50" name="Straight Connector 49"/>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p:sp>
        <p:nvSpPr>
          <p:cNvPr id="70" name="Freeform 69"/>
          <p:cNvSpPr/>
          <p:nvPr/>
        </p:nvSpPr>
        <p:spPr>
          <a:xfrm>
            <a:off x="645224" y="5238509"/>
            <a:ext cx="2871056" cy="64776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807261"/>
              <a:gd name="connsiteY0" fmla="*/ 519508 h 823200"/>
              <a:gd name="connsiteX1" fmla="*/ 1515671 w 2807261"/>
              <a:gd name="connsiteY1" fmla="*/ 240 h 823200"/>
              <a:gd name="connsiteX2" fmla="*/ 2807261 w 2807261"/>
              <a:gd name="connsiteY2" fmla="*/ 823200 h 823200"/>
              <a:gd name="connsiteX0" fmla="*/ 0 w 2807261"/>
              <a:gd name="connsiteY0" fmla="*/ 519508 h 823200"/>
              <a:gd name="connsiteX1" fmla="*/ 1345550 w 2807261"/>
              <a:gd name="connsiteY1" fmla="*/ 240 h 823200"/>
              <a:gd name="connsiteX2" fmla="*/ 2807261 w 2807261"/>
              <a:gd name="connsiteY2" fmla="*/ 823200 h 823200"/>
              <a:gd name="connsiteX0" fmla="*/ 0 w 2871056"/>
              <a:gd name="connsiteY0" fmla="*/ 519508 h 647763"/>
              <a:gd name="connsiteX1" fmla="*/ 1345550 w 2871056"/>
              <a:gd name="connsiteY1" fmla="*/ 240 h 647763"/>
              <a:gd name="connsiteX2" fmla="*/ 2871056 w 2871056"/>
              <a:gd name="connsiteY2" fmla="*/ 647763 h 647763"/>
            </a:gdLst>
            <a:ahLst/>
            <a:cxnLst>
              <a:cxn ang="0">
                <a:pos x="connsiteX0" y="connsiteY0"/>
              </a:cxn>
              <a:cxn ang="0">
                <a:pos x="connsiteX1" y="connsiteY1"/>
              </a:cxn>
              <a:cxn ang="0">
                <a:pos x="connsiteX2" y="connsiteY2"/>
              </a:cxn>
            </a:cxnLst>
            <a:rect l="l" t="t" r="r" b="b"/>
            <a:pathLst>
              <a:path w="2871056" h="647763">
                <a:moveTo>
                  <a:pt x="0" y="519508"/>
                </a:moveTo>
                <a:cubicBezTo>
                  <a:pt x="122396" y="213279"/>
                  <a:pt x="833105" y="-8332"/>
                  <a:pt x="1345550" y="240"/>
                </a:cubicBezTo>
                <a:cubicBezTo>
                  <a:pt x="1857995" y="8812"/>
                  <a:pt x="2597689" y="279146"/>
                  <a:pt x="2871056" y="647763"/>
                </a:cubicBezTo>
              </a:path>
            </a:pathLst>
          </a:custGeom>
          <a:noFill/>
          <a:ln w="15875">
            <a:solidFill>
              <a:srgbClr val="00B05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5" name="Group 4"/>
          <p:cNvGrpSpPr/>
          <p:nvPr/>
        </p:nvGrpSpPr>
        <p:grpSpPr>
          <a:xfrm>
            <a:off x="2971800" y="4080532"/>
            <a:ext cx="5856768" cy="726995"/>
            <a:chOff x="2971800" y="4073605"/>
            <a:chExt cx="5856768" cy="726995"/>
          </a:xfrm>
        </p:grpSpPr>
        <mc:AlternateContent xmlns:mc="http://schemas.openxmlformats.org/markup-compatibility/2006" xmlns:a14="http://schemas.microsoft.com/office/drawing/2010/main">
          <mc:Choice Requires="a14">
            <p:sp>
              <p:nvSpPr>
                <p:cNvPr id="72" name="TextBox 71"/>
                <p:cNvSpPr txBox="1"/>
                <p:nvPr/>
              </p:nvSpPr>
              <p:spPr>
                <a:xfrm>
                  <a:off x="6244105" y="4215825"/>
                  <a:ext cx="2458622" cy="481094"/>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p>
                          <m:sSupPr>
                            <m:ctrlPr>
                              <a:rPr lang="en-US" altLang="en-US" sz="3200" i="1">
                                <a:solidFill>
                                  <a:schemeClr val="accent1"/>
                                </a:solidFill>
                                <a:latin typeface="Cambria Math" panose="02040503050406030204" pitchFamily="18" charset="0"/>
                                <a:sym typeface="Symbol" panose="05050102010706020507" pitchFamily="18" charset="2"/>
                              </a:rPr>
                            </m:ctrlPr>
                          </m:sSupPr>
                          <m:e>
                            <m:d>
                              <m:dPr>
                                <m:ctrlPr>
                                  <a:rPr lang="en-US" altLang="en-US" sz="3200" i="1">
                                    <a:solidFill>
                                      <a:schemeClr val="accent1"/>
                                    </a:solidFill>
                                    <a:latin typeface="Cambria Math" panose="02040503050406030204" pitchFamily="18" charset="0"/>
                                    <a:sym typeface="Symbol" panose="05050102010706020507" pitchFamily="18" charset="2"/>
                                  </a:rPr>
                                </m:ctrlPr>
                              </m:dPr>
                              <m:e>
                                <m:r>
                                  <m:rPr>
                                    <m:nor/>
                                  </m:rPr>
                                  <a:rPr lang="en-CA" altLang="en-US" sz="3200" i="1" dirty="0">
                                    <a:solidFill>
                                      <a:srgbClr val="FF00FF"/>
                                    </a:solidFill>
                                    <a:sym typeface="Symbol" panose="05050102010706020507" pitchFamily="18" charset="2"/>
                                  </a:rPr>
                                  <m:t>y</m:t>
                                </m:r>
                                <m:r>
                                  <m:rPr>
                                    <m:nor/>
                                  </m:rPr>
                                  <a:rPr lang="en-CA" altLang="en-US" sz="3200" b="0" i="1" baseline="-25000" dirty="0" smtClean="0">
                                    <a:solidFill>
                                      <a:srgbClr val="FF00FF"/>
                                    </a:solidFill>
                                    <a:sym typeface="Symbol" panose="05050102010706020507" pitchFamily="18" charset="2"/>
                                  </a:rPr>
                                  <m:t>d</m:t>
                                </m:r>
                                <m:r>
                                  <m:rPr>
                                    <m:nor/>
                                  </m:rPr>
                                  <a:rPr lang="en-CA" sz="3200" dirty="0"/>
                                  <m:t>−</m:t>
                                </m:r>
                                <m:sSub>
                                  <m:sSubPr>
                                    <m:ctrlPr>
                                      <a:rPr lang="en-US" altLang="en-US" sz="3200" i="1" dirty="0" smtClean="0">
                                        <a:solidFill>
                                          <a:srgbClr val="00B050"/>
                                        </a:solidFill>
                                        <a:latin typeface="Cambria Math" panose="02040503050406030204" pitchFamily="18" charset="0"/>
                                        <a:sym typeface="Symbol" panose="05050102010706020507" pitchFamily="18" charset="2"/>
                                      </a:rPr>
                                    </m:ctrlPr>
                                  </m:sSubPr>
                                  <m:e>
                                    <m:r>
                                      <a:rPr lang="en-CA" altLang="en-US" sz="3200" i="1" dirty="0">
                                        <a:solidFill>
                                          <a:srgbClr val="00B050"/>
                                        </a:solidFill>
                                        <a:latin typeface="Cambria Math" panose="02040503050406030204" pitchFamily="18" charset="0"/>
                                        <a:sym typeface="Symbol" panose="05050102010706020507" pitchFamily="18" charset="2"/>
                                      </a:rPr>
                                      <m:t>𝑀</m:t>
                                    </m:r>
                                  </m:e>
                                  <m:sub>
                                    <m:acc>
                                      <m:accPr>
                                        <m:chr m:val="⃗"/>
                                        <m:ctrlPr>
                                          <a:rPr lang="en-US" altLang="en-US" sz="3200" i="1" dirty="0">
                                            <a:solidFill>
                                              <a:srgbClr val="00B050"/>
                                            </a:solidFill>
                                            <a:latin typeface="Cambria Math" panose="02040503050406030204" pitchFamily="18" charset="0"/>
                                            <a:sym typeface="Symbol" panose="05050102010706020507" pitchFamily="18" charset="2"/>
                                          </a:rPr>
                                        </m:ctrlPr>
                                      </m:accPr>
                                      <m:e>
                                        <m:r>
                                          <a:rPr lang="en-CA" altLang="en-US" sz="3200" i="1" dirty="0">
                                            <a:solidFill>
                                              <a:srgbClr val="00B050"/>
                                            </a:solidFill>
                                            <a:latin typeface="Cambria Math" panose="02040503050406030204" pitchFamily="18" charset="0"/>
                                            <a:sym typeface="Symbol" panose="05050102010706020507" pitchFamily="18" charset="2"/>
                                          </a:rPr>
                                          <m:t>𝑤</m:t>
                                        </m:r>
                                      </m:e>
                                    </m:acc>
                                  </m:sub>
                                </m:sSub>
                                <m:d>
                                  <m:dPr>
                                    <m:ctrlPr>
                                      <a:rPr lang="en-US" altLang="en-US" sz="3200" i="1" dirty="0">
                                        <a:latin typeface="Cambria Math" panose="02040503050406030204" pitchFamily="18" charset="0"/>
                                        <a:sym typeface="Symbol" panose="05050102010706020507" pitchFamily="18" charset="2"/>
                                      </a:rPr>
                                    </m:ctrlPr>
                                  </m:dPr>
                                  <m:e>
                                    <m:acc>
                                      <m:accPr>
                                        <m:chr m:val="⃗"/>
                                        <m:ctrlPr>
                                          <a:rPr lang="en-US" altLang="en-US" sz="3200" i="1" dirty="0">
                                            <a:solidFill>
                                              <a:srgbClr val="FF00FF"/>
                                            </a:solidFill>
                                            <a:latin typeface="Cambria Math" panose="02040503050406030204" pitchFamily="18" charset="0"/>
                                            <a:sym typeface="Symbol" panose="05050102010706020507" pitchFamily="18" charset="2"/>
                                          </a:rPr>
                                        </m:ctrlPr>
                                      </m:accPr>
                                      <m:e>
                                        <m:r>
                                          <a:rPr lang="en-CA" altLang="en-US" sz="3200" i="1" dirty="0">
                                            <a:solidFill>
                                              <a:srgbClr val="FF00FF"/>
                                            </a:solidFill>
                                            <a:latin typeface="Cambria Math" panose="02040503050406030204" pitchFamily="18" charset="0"/>
                                            <a:sym typeface="Symbol" panose="05050102010706020507" pitchFamily="18" charset="2"/>
                                          </a:rPr>
                                          <m:t>𝑥</m:t>
                                        </m:r>
                                      </m:e>
                                    </m:acc>
                                  </m:e>
                                </m:d>
                                <m:r>
                                  <m:rPr>
                                    <m:nor/>
                                  </m:rPr>
                                  <a:rPr lang="en-CA" sz="2400" dirty="0"/>
                                  <m:t> </m:t>
                                </m:r>
                              </m:e>
                            </m:d>
                          </m:e>
                          <m:sup/>
                        </m:sSup>
                      </m:oMath>
                    </m:oMathPara>
                  </a14:m>
                  <a:endParaRPr lang="en-CA" sz="2400" dirty="0"/>
                </a:p>
              </p:txBody>
            </p:sp>
          </mc:Choice>
          <mc:Fallback xmlns="">
            <p:sp>
              <p:nvSpPr>
                <p:cNvPr id="72" name="TextBox 71"/>
                <p:cNvSpPr txBox="1">
                  <a:spLocks noRot="1" noChangeAspect="1" noMove="1" noResize="1" noEditPoints="1" noAdjustHandles="1" noChangeArrowheads="1" noChangeShapeType="1" noTextEdit="1"/>
                </p:cNvSpPr>
                <p:nvPr/>
              </p:nvSpPr>
              <p:spPr>
                <a:xfrm>
                  <a:off x="6244105" y="4215825"/>
                  <a:ext cx="2458622" cy="481094"/>
                </a:xfrm>
                <a:prstGeom prst="rect">
                  <a:avLst/>
                </a:prstGeom>
                <a:blipFill>
                  <a:blip r:embed="rId8"/>
                  <a:stretch>
                    <a:fillRect b="-1266"/>
                  </a:stretch>
                </a:blipFill>
              </p:spPr>
              <p:txBody>
                <a:bodyPr/>
                <a:lstStyle/>
                <a:p>
                  <a:r>
                    <a:rPr lang="en-CA">
                      <a:noFill/>
                    </a:rPr>
                    <a:t> </a:t>
                  </a:r>
                </a:p>
              </p:txBody>
            </p:sp>
          </mc:Fallback>
        </mc:AlternateContent>
        <p:sp>
          <p:nvSpPr>
            <p:cNvPr id="73" name="Text Box 33"/>
            <p:cNvSpPr txBox="1">
              <a:spLocks noChangeArrowheads="1"/>
            </p:cNvSpPr>
            <p:nvPr/>
          </p:nvSpPr>
          <p:spPr bwMode="auto">
            <a:xfrm>
              <a:off x="8218968" y="4073605"/>
              <a:ext cx="6096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CA" altLang="en-US" sz="2800" dirty="0">
                  <a:solidFill>
                    <a:schemeClr val="accent1"/>
                  </a:solidFill>
                  <a:latin typeface="Times New Roman" pitchFamily="18" charset="0"/>
                </a:rPr>
                <a:t>2</a:t>
              </a:r>
            </a:p>
          </p:txBody>
        </p:sp>
        <mc:AlternateContent xmlns:mc="http://schemas.openxmlformats.org/markup-compatibility/2006" xmlns:a14="http://schemas.microsoft.com/office/drawing/2010/main">
          <mc:Choice Requires="a14">
            <p:sp>
              <p:nvSpPr>
                <p:cNvPr id="74" name="TextBox 73"/>
                <p:cNvSpPr txBox="1"/>
                <p:nvPr/>
              </p:nvSpPr>
              <p:spPr>
                <a:xfrm>
                  <a:off x="4921213" y="4215825"/>
                  <a:ext cx="1773755" cy="492443"/>
                </a:xfrm>
                <a:prstGeom prst="rect">
                  <a:avLst/>
                </a:prstGeom>
                <a:noFill/>
              </p:spPr>
              <p:txBody>
                <a:bodyPr wrap="none" lIns="0" tIns="0" rIns="0" bIns="0" rtlCol="0">
                  <a:spAutoFit/>
                </a:bodyPr>
                <a:lstStyle/>
                <a:p>
                  <a:r>
                    <a:rPr lang="en-US" altLang="en-US" sz="3200" dirty="0">
                      <a:solidFill>
                        <a:schemeClr val="tx1"/>
                      </a:solidFill>
                      <a:sym typeface="Symbol" panose="05050102010706020507" pitchFamily="18" charset="2"/>
                    </a:rPr>
                    <a:t> </a:t>
                  </a:r>
                  <a14:m>
                    <m:oMath xmlns:m="http://schemas.openxmlformats.org/officeDocument/2006/math">
                      <m:nary>
                        <m:naryPr>
                          <m:chr m:val="∑"/>
                          <m:supHide m:val="on"/>
                          <m:ctrlPr>
                            <a:rPr lang="en-US" altLang="en-US" sz="3200"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sz="3200" b="0" i="1" dirty="0" smtClean="0">
                              <a:solidFill>
                                <a:srgbClr val="FF00FF"/>
                              </a:solidFill>
                              <a:latin typeface="Cambria Math" panose="02040503050406030204" pitchFamily="18" charset="0"/>
                              <a:sym typeface="Symbol" panose="05050102010706020507" pitchFamily="18" charset="2"/>
                            </a:rPr>
                            <m:t>𝑑</m:t>
                          </m:r>
                          <m:r>
                            <a:rPr lang="en-CA" altLang="en-US" sz="3200" b="0" i="1" dirty="0" smtClean="0">
                              <a:solidFill>
                                <a:srgbClr val="FF00FF"/>
                              </a:solidFill>
                              <a:latin typeface="Cambria Math" panose="02040503050406030204" pitchFamily="18" charset="0"/>
                              <a:sym typeface="Symbol" panose="05050102010706020507" pitchFamily="18" charset="2"/>
                            </a:rPr>
                            <m:t>=1..</m:t>
                          </m:r>
                          <m:r>
                            <a:rPr lang="en-CA" altLang="en-US" sz="3200" b="0" i="1" dirty="0" smtClean="0">
                              <a:solidFill>
                                <a:srgbClr val="FF00FF"/>
                              </a:solidFill>
                              <a:latin typeface="Cambria Math" panose="02040503050406030204" pitchFamily="18" charset="0"/>
                              <a:sym typeface="Symbol" panose="05050102010706020507" pitchFamily="18" charset="2"/>
                            </a:rPr>
                            <m:t>𝐷</m:t>
                          </m:r>
                        </m:sub>
                        <m:sup/>
                        <m:e/>
                      </m:nary>
                    </m:oMath>
                  </a14:m>
                  <a:endParaRPr lang="en-CA" sz="3200" dirty="0">
                    <a:solidFill>
                      <a:schemeClr val="tx1"/>
                    </a:solidFill>
                  </a:endParaRPr>
                </a:p>
              </p:txBody>
            </p:sp>
          </mc:Choice>
          <mc:Fallback xmlns="">
            <p:sp>
              <p:nvSpPr>
                <p:cNvPr id="74" name="TextBox 73"/>
                <p:cNvSpPr txBox="1">
                  <a:spLocks noRot="1" noChangeAspect="1" noMove="1" noResize="1" noEditPoints="1" noAdjustHandles="1" noChangeArrowheads="1" noChangeShapeType="1" noTextEdit="1"/>
                </p:cNvSpPr>
                <p:nvPr/>
              </p:nvSpPr>
              <p:spPr>
                <a:xfrm>
                  <a:off x="4921213" y="4215825"/>
                  <a:ext cx="1773755" cy="492443"/>
                </a:xfrm>
                <a:prstGeom prst="rect">
                  <a:avLst/>
                </a:prstGeom>
                <a:blipFill>
                  <a:blip r:embed="rId9"/>
                  <a:stretch>
                    <a:fillRect b="-1250"/>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75" name="Rectangle 74"/>
                <p:cNvSpPr/>
                <p:nvPr/>
              </p:nvSpPr>
              <p:spPr>
                <a:xfrm>
                  <a:off x="2971800" y="4215825"/>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smtClean="0">
                              <a:solidFill>
                                <a:srgbClr val="00B050"/>
                              </a:solidFill>
                              <a:latin typeface="Cambria Math" panose="02040503050406030204" pitchFamily="18" charset="0"/>
                            </a:rPr>
                          </m:ctrlPr>
                        </m:accPr>
                        <m:e>
                          <m:r>
                            <a:rPr lang="en-CA" altLang="en-US" sz="3200" i="1" dirty="0">
                              <a:solidFill>
                                <a:srgbClr val="00B050"/>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75" name="Rectangle 74"/>
                <p:cNvSpPr>
                  <a:spLocks noRot="1" noChangeAspect="1" noMove="1" noResize="1" noEditPoints="1" noAdjustHandles="1" noChangeArrowheads="1" noChangeShapeType="1" noTextEdit="1"/>
                </p:cNvSpPr>
                <p:nvPr/>
              </p:nvSpPr>
              <p:spPr>
                <a:xfrm>
                  <a:off x="2971800" y="4215825"/>
                  <a:ext cx="2590800" cy="584775"/>
                </a:xfrm>
                <a:prstGeom prst="rect">
                  <a:avLst/>
                </a:prstGeom>
                <a:blipFill>
                  <a:blip r:embed="rId10"/>
                  <a:stretch>
                    <a:fillRect t="-14583" b="-32292"/>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76" name="Text Box 33"/>
              <p:cNvSpPr txBox="1">
                <a:spLocks noChangeArrowheads="1"/>
              </p:cNvSpPr>
              <p:nvPr/>
            </p:nvSpPr>
            <p:spPr bwMode="auto">
              <a:xfrm>
                <a:off x="381000" y="434876"/>
                <a:ext cx="6553201" cy="2677656"/>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Different </a:t>
                </a:r>
                <a:r>
                  <a:rPr lang="en-CA" altLang="en-US" sz="2800" dirty="0">
                    <a:solidFill>
                      <a:srgbClr val="66FF33"/>
                    </a:solidFill>
                    <a:latin typeface="Times New Roman" pitchFamily="18" charset="0"/>
                  </a:rPr>
                  <a:t>weights</a:t>
                </a:r>
                <a:r>
                  <a:rPr lang="en-CA" altLang="en-US" sz="2800" dirty="0">
                    <a:latin typeface="Times New Roman" pitchFamily="18" charset="0"/>
                  </a:rPr>
                  <a:t>, </a:t>
                </a:r>
                <a:r>
                  <a:rPr lang="en-CA" altLang="en-US" sz="2800" dirty="0">
                    <a:solidFill>
                      <a:schemeClr val="tx1"/>
                    </a:solidFill>
                    <a:latin typeface="Times New Roman" pitchFamily="18" charset="0"/>
                  </a:rPr>
                  <a:t>i.e.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i="1" dirty="0" smtClean="0">
                            <a:solidFill>
                              <a:srgbClr val="66FF33"/>
                            </a:solidFill>
                            <a:latin typeface="Cambria Math" panose="02040503050406030204" pitchFamily="18" charset="0"/>
                          </a:rPr>
                          <m:t>𝑤</m:t>
                        </m:r>
                      </m:e>
                    </m:acc>
                  </m:oMath>
                </a14:m>
                <a:r>
                  <a:rPr lang="en-CA" altLang="en-US" sz="2800" dirty="0">
                    <a:solidFill>
                      <a:schemeClr val="tx1"/>
                    </a:solidFill>
                    <a:latin typeface="Times New Roman" pitchFamily="18" charset="0"/>
                  </a:rPr>
                  <a:t> </a:t>
                </a:r>
                <a:r>
                  <a:rPr lang="en-CA" altLang="en-US" sz="2800" dirty="0">
                    <a:latin typeface="Times New Roman" pitchFamily="18" charset="0"/>
                  </a:rPr>
                  <a:t>vs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a:solidFill>
                              <a:srgbClr val="00B050"/>
                            </a:solidFill>
                            <a:latin typeface="Cambria Math" panose="02040503050406030204" pitchFamily="18" charset="0"/>
                          </a:rPr>
                        </m:ctrlPr>
                      </m:accPr>
                      <m:e>
                        <m:r>
                          <a:rPr lang="en-CA" altLang="en-US" sz="2800" i="1" dirty="0">
                            <a:solidFill>
                              <a:srgbClr val="00B050"/>
                            </a:solidFill>
                            <a:latin typeface="Cambria Math" panose="02040503050406030204" pitchFamily="18" charset="0"/>
                          </a:rPr>
                          <m:t>𝑤</m:t>
                        </m:r>
                      </m:e>
                    </m:acc>
                  </m:oMath>
                </a14:m>
                <a:r>
                  <a:rPr lang="en-CA" altLang="en-US" sz="2800" dirty="0">
                    <a:solidFill>
                      <a:schemeClr val="tx1"/>
                    </a:solidFill>
                    <a:latin typeface="Times New Roman" pitchFamily="18" charset="0"/>
                  </a:rPr>
                  <a:t>.</a:t>
                </a:r>
              </a:p>
              <a:p>
                <a:pPr>
                  <a:spcBef>
                    <a:spcPct val="0"/>
                  </a:spcBef>
                </a:pPr>
                <a:r>
                  <a:rPr lang="en-CA" altLang="en-US" sz="2800" dirty="0">
                    <a:latin typeface="Times New Roman" pitchFamily="18" charset="0"/>
                  </a:rPr>
                  <a:t>  </a:t>
                </a:r>
                <a:r>
                  <a:rPr lang="en-CA" altLang="en-US" sz="2800" dirty="0">
                    <a:latin typeface="Times New Roman" pitchFamily="18" charset="0"/>
                    <a:sym typeface="Wingdings" panose="05000000000000000000" pitchFamily="2" charset="2"/>
                  </a:rPr>
                  <a:t> </a:t>
                </a:r>
                <a:r>
                  <a:rPr lang="en-CA" altLang="en-US" sz="2800" dirty="0">
                    <a:latin typeface="Times New Roman" pitchFamily="18" charset="0"/>
                  </a:rPr>
                  <a:t>the machine gives different </a:t>
                </a:r>
                <a:r>
                  <a:rPr lang="en-CA" altLang="en-US" sz="2800" dirty="0">
                    <a:solidFill>
                      <a:srgbClr val="66FF33"/>
                    </a:solidFill>
                    <a:latin typeface="Times New Roman" pitchFamily="18" charset="0"/>
                  </a:rPr>
                  <a:t>answers</a:t>
                </a:r>
                <a:br>
                  <a:rPr lang="en-CA" altLang="en-US" sz="2800" dirty="0">
                    <a:solidFill>
                      <a:srgbClr val="66FF33"/>
                    </a:solidFill>
                    <a:latin typeface="Times New Roman" pitchFamily="18" charset="0"/>
                  </a:rPr>
                </a:br>
                <a:r>
                  <a:rPr lang="en-CA" altLang="en-US" sz="2800" dirty="0">
                    <a:latin typeface="Times New Roman" pitchFamily="18" charset="0"/>
                  </a:rPr>
                  <a:t>        given same </a:t>
                </a:r>
                <a:r>
                  <a:rPr lang="en-CA" altLang="en-US" sz="2800" dirty="0">
                    <a:solidFill>
                      <a:srgbClr val="FF00FF"/>
                    </a:solidFill>
                    <a:latin typeface="Times New Roman" pitchFamily="18" charset="0"/>
                  </a:rPr>
                  <a:t>training data</a:t>
                </a:r>
              </a:p>
              <a:p>
                <a:pPr>
                  <a:spcBef>
                    <a:spcPct val="0"/>
                  </a:spcBef>
                </a:pPr>
                <a:r>
                  <a:rPr lang="en-CA" altLang="en-US" sz="2800" dirty="0">
                    <a:latin typeface="Times New Roman" pitchFamily="18" charset="0"/>
                    <a:sym typeface="Wingdings" panose="05000000000000000000" pitchFamily="2" charset="2"/>
                  </a:rPr>
                  <a:t>   whose total </a:t>
                </a:r>
                <a:r>
                  <a:rPr lang="en-CA" altLang="en-US" sz="2800" dirty="0">
                    <a:solidFill>
                      <a:schemeClr val="accent1"/>
                    </a:solidFill>
                    <a:latin typeface="Times New Roman" pitchFamily="18" charset="0"/>
                    <a:sym typeface="Wingdings" panose="05000000000000000000" pitchFamily="2" charset="2"/>
                  </a:rPr>
                  <a:t>error</a:t>
                </a:r>
                <a:r>
                  <a:rPr lang="en-CA" altLang="en-US" sz="2800" dirty="0">
                    <a:latin typeface="Times New Roman" pitchFamily="18" charset="0"/>
                    <a:sym typeface="Wingdings" panose="05000000000000000000" pitchFamily="2" charset="2"/>
                  </a:rPr>
                  <a:t> is different</a:t>
                </a:r>
              </a:p>
              <a:p>
                <a:pPr>
                  <a:spcBef>
                    <a:spcPct val="0"/>
                  </a:spcBef>
                </a:pPr>
                <a:r>
                  <a:rPr lang="en-CA" altLang="en-US" sz="2800" dirty="0">
                    <a:latin typeface="Times New Roman" pitchFamily="18" charset="0"/>
                    <a:sym typeface="Wingdings" panose="05000000000000000000" pitchFamily="2" charset="2"/>
                  </a:rPr>
                  <a:t>Clearly we want to use the </a:t>
                </a:r>
                <a:br>
                  <a:rPr lang="en-CA" altLang="en-US" sz="2800" dirty="0">
                    <a:latin typeface="Times New Roman" pitchFamily="18" charset="0"/>
                    <a:sym typeface="Wingdings" panose="05000000000000000000" pitchFamily="2" charset="2"/>
                  </a:rPr>
                </a:br>
                <a:r>
                  <a:rPr lang="en-CA" altLang="en-US" sz="2800" dirty="0">
                    <a:latin typeface="Times New Roman" pitchFamily="18" charset="0"/>
                    <a:sym typeface="Wingdings" panose="05000000000000000000" pitchFamily="2" charset="2"/>
                  </a:rPr>
                  <a:t>machine with the </a:t>
                </a:r>
                <a:r>
                  <a:rPr lang="en-CA" altLang="en-US" sz="2800" dirty="0">
                    <a:solidFill>
                      <a:srgbClr val="FF0000"/>
                    </a:solidFill>
                    <a:latin typeface="Times New Roman" pitchFamily="18" charset="0"/>
                    <a:sym typeface="Wingdings" panose="05000000000000000000" pitchFamily="2" charset="2"/>
                  </a:rPr>
                  <a:t>better</a:t>
                </a:r>
                <a:r>
                  <a:rPr lang="en-CA" altLang="en-US" sz="2800" dirty="0">
                    <a:latin typeface="Times New Roman" pitchFamily="18" charset="0"/>
                    <a:sym typeface="Wingdings" panose="05000000000000000000" pitchFamily="2" charset="2"/>
                  </a:rPr>
                  <a:t> </a:t>
                </a:r>
                <a:r>
                  <a:rPr lang="en-CA" altLang="en-US" sz="2800" dirty="0">
                    <a:solidFill>
                      <a:srgbClr val="66FF33"/>
                    </a:solidFill>
                    <a:latin typeface="Times New Roman" pitchFamily="18" charset="0"/>
                    <a:sym typeface="Wingdings" panose="05000000000000000000" pitchFamily="2" charset="2"/>
                  </a:rPr>
                  <a:t>weights</a:t>
                </a:r>
                <a:r>
                  <a:rPr lang="en-CA" altLang="en-US" sz="2800" dirty="0">
                    <a:latin typeface="Times New Roman" pitchFamily="18" charset="0"/>
                    <a:sym typeface="Wingdings" panose="05000000000000000000" pitchFamily="2" charset="2"/>
                  </a:rPr>
                  <a:t>!</a:t>
                </a:r>
              </a:p>
            </p:txBody>
          </p:sp>
        </mc:Choice>
        <mc:Fallback xmlns="">
          <p:sp>
            <p:nvSpPr>
              <p:cNvPr id="76" name="Text Box 33"/>
              <p:cNvSpPr txBox="1">
                <a:spLocks noRot="1" noChangeAspect="1" noMove="1" noResize="1" noEditPoints="1" noAdjustHandles="1" noChangeArrowheads="1" noChangeShapeType="1" noTextEdit="1"/>
              </p:cNvSpPr>
              <p:nvPr/>
            </p:nvSpPr>
            <p:spPr bwMode="auto">
              <a:xfrm>
                <a:off x="381000" y="434876"/>
                <a:ext cx="6553201" cy="2677656"/>
              </a:xfrm>
              <a:prstGeom prst="rect">
                <a:avLst/>
              </a:prstGeom>
              <a:blipFill>
                <a:blip r:embed="rId11"/>
                <a:stretch>
                  <a:fillRect t="-2273" b="-522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4" name="Group 23"/>
          <p:cNvGrpSpPr/>
          <p:nvPr/>
        </p:nvGrpSpPr>
        <p:grpSpPr>
          <a:xfrm>
            <a:off x="5091545" y="5136042"/>
            <a:ext cx="2565820" cy="1263393"/>
            <a:chOff x="5091545" y="5136042"/>
            <a:chExt cx="2565820" cy="1263393"/>
          </a:xfrm>
        </p:grpSpPr>
        <p:cxnSp>
          <p:nvCxnSpPr>
            <p:cNvPr id="96" name="Straight Connector 95"/>
            <p:cNvCxnSpPr/>
            <p:nvPr/>
          </p:nvCxnSpPr>
          <p:spPr bwMode="auto">
            <a:xfrm flipH="1" flipV="1">
              <a:off x="7620000" y="5175435"/>
              <a:ext cx="0" cy="1224000"/>
            </a:xfrm>
            <a:prstGeom prst="line">
              <a:avLst/>
            </a:prstGeom>
            <a:noFill/>
            <a:ln w="12700" cap="sq" cmpd="sng" algn="ctr">
              <a:solidFill>
                <a:srgbClr val="00B050"/>
              </a:solidFill>
              <a:prstDash val="solid"/>
              <a:round/>
              <a:headEnd type="none" w="med" len="med"/>
              <a:tailEnd type="none" w="med" len="med"/>
            </a:ln>
            <a:effectLst/>
          </p:spPr>
        </p:cxnSp>
        <p:sp>
          <p:nvSpPr>
            <p:cNvPr id="100" name="Oval 99"/>
            <p:cNvSpPr/>
            <p:nvPr/>
          </p:nvSpPr>
          <p:spPr>
            <a:xfrm>
              <a:off x="7585365" y="5136042"/>
              <a:ext cx="72000" cy="87120"/>
            </a:xfrm>
            <a:prstGeom prst="ellipse">
              <a:avLst/>
            </a:prstGeom>
            <a:solidFill>
              <a:srgbClr val="00B050"/>
            </a:solidFill>
            <a:ln>
              <a:noFill/>
            </a:ln>
          </p:spPr>
          <p:txBody>
            <a:bodyPr wrap="square" rtlCol="0" anchor="ctr">
              <a:spAutoFit/>
            </a:bodyPr>
            <a:lstStyle/>
            <a:p>
              <a:pPr algn="l"/>
              <a:endParaRPr lang="en-CA" sz="2400" dirty="0"/>
            </a:p>
          </p:txBody>
        </p:sp>
        <p:cxnSp>
          <p:nvCxnSpPr>
            <p:cNvPr id="102" name="Straight Connector 101"/>
            <p:cNvCxnSpPr/>
            <p:nvPr/>
          </p:nvCxnSpPr>
          <p:spPr bwMode="auto">
            <a:xfrm flipH="1" flipV="1">
              <a:off x="5091545" y="5188527"/>
              <a:ext cx="2520000" cy="0"/>
            </a:xfrm>
            <a:prstGeom prst="line">
              <a:avLst/>
            </a:prstGeom>
            <a:noFill/>
            <a:ln w="12700" cap="sq" cmpd="sng" algn="ctr">
              <a:solidFill>
                <a:schemeClr val="accent2"/>
              </a:solidFill>
              <a:prstDash val="solid"/>
              <a:round/>
              <a:headEnd type="none" w="med" len="med"/>
              <a:tailEnd type="none" w="med" len="med"/>
            </a:ln>
            <a:effectLst/>
          </p:spPr>
        </p:cxnSp>
      </p:grpSp>
      <p:sp>
        <p:nvSpPr>
          <p:cNvPr id="103" name="Freeform 102"/>
          <p:cNvSpPr/>
          <p:nvPr/>
        </p:nvSpPr>
        <p:spPr>
          <a:xfrm flipV="1">
            <a:off x="5406390" y="4495800"/>
            <a:ext cx="2594610" cy="1404000"/>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105" name="Rectangle 104"/>
              <p:cNvSpPr/>
              <p:nvPr/>
            </p:nvSpPr>
            <p:spPr>
              <a:xfrm>
                <a:off x="5867400" y="2362200"/>
                <a:ext cx="3429000" cy="1200329"/>
              </a:xfrm>
              <a:prstGeom prst="rect">
                <a:avLst/>
              </a:prstGeom>
            </p:spPr>
            <p:txBody>
              <a:bodyPr wrap="square">
                <a:spAutoFit/>
              </a:bodyPr>
              <a:lstStyle/>
              <a:p>
                <a:pPr algn="ctr"/>
                <a:r>
                  <a:rPr lang="en-US" altLang="en-US" sz="2400" dirty="0">
                    <a:cs typeface="Times New Roman" panose="02020603050405020304" pitchFamily="18" charset="0"/>
                    <a:sym typeface="Symbol" panose="05050102010706020507" pitchFamily="18" charset="2"/>
                  </a:rPr>
                  <a:t>Note we think of this </a:t>
                </a:r>
              </a:p>
              <a:p>
                <a:pPr algn="ctr"/>
                <a:r>
                  <a:rPr lang="en-US" altLang="en-US" sz="2400" dirty="0">
                    <a:solidFill>
                      <a:schemeClr val="accent2"/>
                    </a:solidFill>
                    <a:cs typeface="Times New Roman" panose="02020603050405020304" pitchFamily="18" charset="0"/>
                    <a:sym typeface="Symbol" panose="05050102010706020507" pitchFamily="18" charset="2"/>
                  </a:rPr>
                  <a:t>error</a:t>
                </a:r>
                <a:r>
                  <a:rPr lang="en-US" altLang="en-US" sz="2400" dirty="0">
                    <a:cs typeface="Times New Roman" panose="02020603050405020304" pitchFamily="18" charset="0"/>
                    <a:sym typeface="Symbol" panose="05050102010706020507" pitchFamily="18" charset="2"/>
                  </a:rPr>
                  <a:t> as a </a:t>
                </a:r>
                <a:r>
                  <a:rPr lang="en-US" altLang="en-US" sz="2400" dirty="0">
                    <a:solidFill>
                      <a:schemeClr val="accent2"/>
                    </a:solidFill>
                    <a:cs typeface="Times New Roman" panose="02020603050405020304" pitchFamily="18" charset="0"/>
                    <a:sym typeface="Symbol" panose="05050102010706020507" pitchFamily="18" charset="2"/>
                  </a:rPr>
                  <a:t>function</a:t>
                </a:r>
                <a:r>
                  <a:rPr lang="en-US" altLang="en-US" sz="2400" dirty="0">
                    <a:cs typeface="Times New Roman" panose="02020603050405020304" pitchFamily="18" charset="0"/>
                    <a:sym typeface="Symbol" panose="05050102010706020507" pitchFamily="18" charset="2"/>
                  </a:rPr>
                  <a:t> </a:t>
                </a:r>
              </a:p>
              <a:p>
                <a:pPr algn="ctr"/>
                <a:r>
                  <a:rPr lang="en-US" altLang="en-US" sz="2400" dirty="0">
                    <a:cs typeface="Times New Roman" panose="02020603050405020304" pitchFamily="18" charset="0"/>
                    <a:sym typeface="Symbol" panose="05050102010706020507" pitchFamily="18" charset="2"/>
                  </a:rPr>
                  <a:t>of the </a:t>
                </a:r>
                <a:r>
                  <a:rPr lang="en-US" altLang="en-US" sz="2400" i="1" dirty="0">
                    <a:solidFill>
                      <a:srgbClr val="66FF33"/>
                    </a:solidFill>
                    <a:cs typeface="Times New Roman" panose="02020603050405020304" pitchFamily="18" charset="0"/>
                    <a:sym typeface="Symbol" panose="05050102010706020507" pitchFamily="18" charset="2"/>
                  </a:rPr>
                  <a:t>weights</a:t>
                </a:r>
                <a:r>
                  <a:rPr lang="en-US" altLang="en-US" sz="2400" dirty="0">
                    <a:sym typeface="Symbol" panose="05050102010706020507" pitchFamily="18" charset="2"/>
                  </a:rPr>
                  <a:t>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mc:Choice>
        <mc:Fallback xmlns="">
          <p:sp>
            <p:nvSpPr>
              <p:cNvPr id="105" name="Rectangle 104"/>
              <p:cNvSpPr>
                <a:spLocks noRot="1" noChangeAspect="1" noMove="1" noResize="1" noEditPoints="1" noAdjustHandles="1" noChangeArrowheads="1" noChangeShapeType="1" noTextEdit="1"/>
              </p:cNvSpPr>
              <p:nvPr/>
            </p:nvSpPr>
            <p:spPr>
              <a:xfrm>
                <a:off x="5867400" y="2362200"/>
                <a:ext cx="3429000" cy="1200329"/>
              </a:xfrm>
              <a:prstGeom prst="rect">
                <a:avLst/>
              </a:prstGeom>
              <a:blipFill>
                <a:blip r:embed="rId12"/>
                <a:stretch>
                  <a:fillRect t="-4082" b="-10714"/>
                </a:stretch>
              </a:blipFill>
            </p:spPr>
            <p:txBody>
              <a:bodyPr/>
              <a:lstStyle/>
              <a:p>
                <a:r>
                  <a:rPr lang="en-CA">
                    <a:noFill/>
                  </a:rPr>
                  <a:t> </a:t>
                </a:r>
              </a:p>
            </p:txBody>
          </p:sp>
        </mc:Fallback>
      </mc:AlternateContent>
      <p:grpSp>
        <p:nvGrpSpPr>
          <p:cNvPr id="28" name="Group 27"/>
          <p:cNvGrpSpPr/>
          <p:nvPr/>
        </p:nvGrpSpPr>
        <p:grpSpPr>
          <a:xfrm>
            <a:off x="6532416" y="5652654"/>
            <a:ext cx="2088785" cy="1177638"/>
            <a:chOff x="6532416" y="5652654"/>
            <a:chExt cx="2088785" cy="1177638"/>
          </a:xfrm>
        </p:grpSpPr>
        <mc:AlternateContent xmlns:mc="http://schemas.openxmlformats.org/markup-compatibility/2006" xmlns:a14="http://schemas.microsoft.com/office/drawing/2010/main">
          <mc:Choice Requires="a14">
            <p:sp>
              <p:nvSpPr>
                <p:cNvPr id="97" name="Text Box 33"/>
                <p:cNvSpPr txBox="1">
                  <a:spLocks noChangeArrowheads="1"/>
                </p:cNvSpPr>
                <p:nvPr/>
              </p:nvSpPr>
              <p:spPr bwMode="auto">
                <a:xfrm>
                  <a:off x="6532416" y="6307072"/>
                  <a:ext cx="2088785"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vs   </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00B050"/>
                              </a:solidFill>
                              <a:latin typeface="Cambria Math" panose="02040503050406030204" pitchFamily="18" charset="0"/>
                              <a:sym typeface="Symbol" panose="05050102010706020507" pitchFamily="18" charset="2"/>
                            </a:rPr>
                          </m:ctrlPr>
                        </m:accPr>
                        <m:e>
                          <m:r>
                            <a:rPr lang="en-CA" altLang="en-US" sz="2800" b="0" i="1" dirty="0" smtClean="0">
                              <a:solidFill>
                                <a:srgbClr val="00B050"/>
                              </a:solidFill>
                              <a:latin typeface="Cambria Math" panose="02040503050406030204" pitchFamily="18" charset="0"/>
                              <a:sym typeface="Symbol" panose="05050102010706020507" pitchFamily="18" charset="2"/>
                            </a:rPr>
                            <m:t>𝑤</m:t>
                          </m:r>
                        </m:e>
                      </m:acc>
                    </m:oMath>
                  </a14:m>
                  <a:endParaRPr lang="en-CA" altLang="en-US" sz="2800" dirty="0">
                    <a:solidFill>
                      <a:srgbClr val="00B050"/>
                    </a:solidFill>
                    <a:latin typeface="Times New Roman" pitchFamily="18" charset="0"/>
                  </a:endParaRPr>
                </a:p>
              </p:txBody>
            </p:sp>
          </mc:Choice>
          <mc:Fallback xmlns="">
            <p:sp>
              <p:nvSpPr>
                <p:cNvPr id="97" name="Text Box 33"/>
                <p:cNvSpPr txBox="1">
                  <a:spLocks noRot="1" noChangeAspect="1" noMove="1" noResize="1" noEditPoints="1" noAdjustHandles="1" noChangeArrowheads="1" noChangeShapeType="1" noTextEdit="1"/>
                </p:cNvSpPr>
                <p:nvPr/>
              </p:nvSpPr>
              <p:spPr bwMode="auto">
                <a:xfrm>
                  <a:off x="6532416" y="6307072"/>
                  <a:ext cx="2088785" cy="523220"/>
                </a:xfrm>
                <a:prstGeom prst="rect">
                  <a:avLst/>
                </a:prstGeom>
                <a:blipFill>
                  <a:blip r:embed="rId13"/>
                  <a:stretch>
                    <a:fillRect t="-12941"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106" name="Straight Connector 105"/>
            <p:cNvCxnSpPr/>
            <p:nvPr/>
          </p:nvCxnSpPr>
          <p:spPr bwMode="auto">
            <a:xfrm flipV="1">
              <a:off x="7620000" y="5652654"/>
              <a:ext cx="0" cy="723900"/>
            </a:xfrm>
            <a:prstGeom prst="line">
              <a:avLst/>
            </a:prstGeom>
            <a:noFill/>
            <a:ln w="12700" cap="sq" cmpd="sng" algn="ctr">
              <a:solidFill>
                <a:srgbClr val="00B050"/>
              </a:solidFill>
              <a:prstDash val="solid"/>
              <a:round/>
              <a:headEnd type="none" w="med" len="med"/>
              <a:tailEnd type="none" w="med" len="med"/>
            </a:ln>
            <a:effectLst/>
          </p:spPr>
        </p:cxnSp>
      </p:grpSp>
      <p:sp>
        <p:nvSpPr>
          <p:cNvPr id="30" name="Oval 29"/>
          <p:cNvSpPr/>
          <p:nvPr/>
        </p:nvSpPr>
        <p:spPr>
          <a:xfrm>
            <a:off x="5895108" y="5456670"/>
            <a:ext cx="381000" cy="415748"/>
          </a:xfrm>
          <a:prstGeom prst="ellipse">
            <a:avLst/>
          </a:prstGeom>
          <a:ln w="25400">
            <a:solidFill>
              <a:srgbClr val="FF0000"/>
            </a:solidFill>
          </a:ln>
        </p:spPr>
        <p:txBody>
          <a:bodyPr rot="0" spcFirstLastPara="0" vertOverflow="overflow" horzOverflow="overflow" vert="horz" wrap="none" lIns="91440" tIns="45720" rIns="91440" bIns="45720" numCol="1" spcCol="0" rtlCol="0" fromWordArt="0" anchor="ctr" anchorCtr="0" forceAA="0" compatLnSpc="1">
            <a:prstTxWarp prst="textNoShape">
              <a:avLst/>
            </a:prstTxWarp>
            <a:spAutoFit/>
          </a:bodyPr>
          <a:lstStyle/>
          <a:p>
            <a:pPr algn="ctr"/>
            <a:endParaRPr lang="en-CA" sz="2400" dirty="0">
              <a:cs typeface="Times New Roman" panose="02020603050405020304" pitchFamily="18" charset="0"/>
              <a:sym typeface="Symbol" panose="05050102010706020507" pitchFamily="18" charset="2"/>
            </a:endParaRPr>
          </a:p>
        </p:txBody>
      </p:sp>
      <mc:AlternateContent xmlns:mc="http://schemas.openxmlformats.org/markup-compatibility/2006" xmlns:a14="http://schemas.microsoft.com/office/drawing/2010/main">
        <mc:Choice Requires="a14">
          <p:sp>
            <p:nvSpPr>
              <p:cNvPr id="108" name="Rectangle 107"/>
              <p:cNvSpPr/>
              <p:nvPr/>
            </p:nvSpPr>
            <p:spPr>
              <a:xfrm>
                <a:off x="3034146" y="3647420"/>
                <a:ext cx="2590800" cy="584775"/>
              </a:xfrm>
              <a:prstGeom prst="rect">
                <a:avLst/>
              </a:prstGeom>
              <a:noFill/>
            </p:spPr>
            <p:txBody>
              <a:bodyPr wrap="square">
                <a:spAutoFit/>
              </a:bodyPr>
              <a:lstStyle/>
              <a:p>
                <a:pPr algn="ctr"/>
                <a:r>
                  <a:rPr lang="en-US" sz="3200" i="1" dirty="0">
                    <a:solidFill>
                      <a:schemeClr val="accent1"/>
                    </a:solidFill>
                  </a:rPr>
                  <a:t>E(</a:t>
                </a:r>
                <a14:m>
                  <m:oMath xmlns:m="http://schemas.openxmlformats.org/officeDocument/2006/math">
                    <m:acc>
                      <m:accPr>
                        <m:chr m:val="⃗"/>
                        <m:ctrlPr>
                          <a:rPr lang="en-US" altLang="en-US" sz="3200" i="1" dirty="0">
                            <a:solidFill>
                              <a:srgbClr val="66FF33"/>
                            </a:solidFill>
                            <a:latin typeface="Cambria Math" panose="02040503050406030204" pitchFamily="18" charset="0"/>
                          </a:rPr>
                        </m:ctrlPr>
                      </m:accPr>
                      <m:e>
                        <m:r>
                          <a:rPr lang="en-CA" altLang="en-US" sz="3200" i="1" dirty="0">
                            <a:solidFill>
                              <a:srgbClr val="66FF33"/>
                            </a:solidFill>
                            <a:latin typeface="Cambria Math" panose="02040503050406030204" pitchFamily="18" charset="0"/>
                          </a:rPr>
                          <m:t>𝑤</m:t>
                        </m:r>
                      </m:e>
                    </m:acc>
                  </m:oMath>
                </a14:m>
                <a:r>
                  <a:rPr lang="en-CA" sz="3200" i="1" dirty="0">
                    <a:solidFill>
                      <a:schemeClr val="accent1"/>
                    </a:solidFill>
                  </a:rPr>
                  <a:t>) </a:t>
                </a:r>
                <a:r>
                  <a:rPr lang="en-CA" sz="3200" i="1" dirty="0"/>
                  <a:t>=</a:t>
                </a:r>
              </a:p>
            </p:txBody>
          </p:sp>
        </mc:Choice>
        <mc:Fallback xmlns="">
          <p:sp>
            <p:nvSpPr>
              <p:cNvPr id="108" name="Rectangle 107"/>
              <p:cNvSpPr>
                <a:spLocks noRot="1" noChangeAspect="1" noMove="1" noResize="1" noEditPoints="1" noAdjustHandles="1" noChangeArrowheads="1" noChangeShapeType="1" noTextEdit="1"/>
              </p:cNvSpPr>
              <p:nvPr/>
            </p:nvSpPr>
            <p:spPr>
              <a:xfrm>
                <a:off x="3034146" y="3647420"/>
                <a:ext cx="2590800" cy="584775"/>
              </a:xfrm>
              <a:prstGeom prst="rect">
                <a:avLst/>
              </a:prstGeom>
              <a:blipFill>
                <a:blip r:embed="rId14"/>
                <a:stretch>
                  <a:fillRect t="-14583" b="-32292"/>
                </a:stretch>
              </a:blipFill>
            </p:spPr>
            <p:txBody>
              <a:bodyPr/>
              <a:lstStyle/>
              <a:p>
                <a:r>
                  <a:rPr lang="en-CA">
                    <a:noFill/>
                  </a:rPr>
                  <a:t> </a:t>
                </a:r>
              </a:p>
            </p:txBody>
          </p:sp>
        </mc:Fallback>
      </mc:AlternateContent>
      <p:sp>
        <p:nvSpPr>
          <p:cNvPr id="109" name="Oval 108"/>
          <p:cNvSpPr/>
          <p:nvPr/>
        </p:nvSpPr>
        <p:spPr>
          <a:xfrm>
            <a:off x="2857328" y="5679608"/>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cxnSp>
        <p:nvCxnSpPr>
          <p:cNvPr id="110" name="Straight Connector 109"/>
          <p:cNvCxnSpPr/>
          <p:nvPr/>
        </p:nvCxnSpPr>
        <p:spPr bwMode="auto">
          <a:xfrm flipV="1">
            <a:off x="2895600" y="5486400"/>
            <a:ext cx="0" cy="202004"/>
          </a:xfrm>
          <a:prstGeom prst="line">
            <a:avLst/>
          </a:prstGeom>
          <a:noFill/>
          <a:ln w="12700" cap="sq" cmpd="sng" algn="ctr">
            <a:solidFill>
              <a:schemeClr val="accent1"/>
            </a:solidFill>
            <a:prstDash val="solid"/>
            <a:round/>
            <a:headEnd type="none" w="med" len="med"/>
            <a:tailEnd type="none" w="med" len="med"/>
          </a:ln>
          <a:effectLst/>
        </p:spPr>
      </p:cxnSp>
      <p:sp>
        <p:nvSpPr>
          <p:cNvPr id="111" name="Text Box 33"/>
          <p:cNvSpPr txBox="1">
            <a:spLocks noChangeArrowheads="1"/>
          </p:cNvSpPr>
          <p:nvPr/>
        </p:nvSpPr>
        <p:spPr bwMode="auto">
          <a:xfrm>
            <a:off x="1447800" y="3700760"/>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 =</a:t>
            </a:r>
          </a:p>
        </p:txBody>
      </p:sp>
      <p:grpSp>
        <p:nvGrpSpPr>
          <p:cNvPr id="112" name="Group 111"/>
          <p:cNvGrpSpPr/>
          <p:nvPr/>
        </p:nvGrpSpPr>
        <p:grpSpPr>
          <a:xfrm>
            <a:off x="4433454" y="3962400"/>
            <a:ext cx="3905356" cy="2885420"/>
            <a:chOff x="4433454" y="3962400"/>
            <a:chExt cx="3905356" cy="2885420"/>
          </a:xfrm>
        </p:grpSpPr>
        <p:grpSp>
          <p:nvGrpSpPr>
            <p:cNvPr id="113" name="Group 112"/>
            <p:cNvGrpSpPr/>
            <p:nvPr/>
          </p:nvGrpSpPr>
          <p:grpSpPr>
            <a:xfrm>
              <a:off x="4572000" y="3962400"/>
              <a:ext cx="3766810" cy="2590800"/>
              <a:chOff x="76200" y="3962400"/>
              <a:chExt cx="3766810" cy="2590800"/>
            </a:xfrm>
          </p:grpSpPr>
          <p:cxnSp>
            <p:nvCxnSpPr>
              <p:cNvPr id="118" name="Straight Connector 117"/>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119" name="Straight Connector 118"/>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mc:AlternateContent xmlns:mc="http://schemas.openxmlformats.org/markup-compatibility/2006" xmlns:a14="http://schemas.microsoft.com/office/drawing/2010/main">
          <mc:Choice Requires="a14">
            <p:sp>
              <p:nvSpPr>
                <p:cNvPr id="114"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oMath>
                  </a14:m>
                  <a:endParaRPr lang="en-CA" altLang="en-US" sz="2800" dirty="0">
                    <a:solidFill>
                      <a:srgbClr val="66FF33"/>
                    </a:solidFill>
                    <a:latin typeface="Times New Roman" pitchFamily="18" charset="0"/>
                  </a:endParaRPr>
                </a:p>
              </p:txBody>
            </p:sp>
          </mc:Choice>
          <mc:Fallback xmlns="">
            <p:sp>
              <p:nvSpPr>
                <p:cNvPr id="114" name="Text Box 33"/>
                <p:cNvSpPr txBox="1">
                  <a:spLocks noRot="1" noChangeAspect="1" noMove="1" noResize="1" noEditPoints="1" noAdjustHandles="1" noChangeArrowheads="1" noChangeShapeType="1" noTextEdit="1"/>
                </p:cNvSpPr>
                <p:nvPr/>
              </p:nvSpPr>
              <p:spPr bwMode="auto">
                <a:xfrm>
                  <a:off x="4433454" y="6324600"/>
                  <a:ext cx="2590800" cy="523220"/>
                </a:xfrm>
                <a:prstGeom prst="rect">
                  <a:avLst/>
                </a:prstGeom>
                <a:blipFill>
                  <a:blip r:embed="rId15"/>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115" name="Straight Connector 114"/>
            <p:cNvCxnSpPr/>
            <p:nvPr/>
          </p:nvCxnSpPr>
          <p:spPr bwMode="auto">
            <a:xfrm flipV="1">
              <a:off x="6096000" y="5676900"/>
              <a:ext cx="0" cy="723900"/>
            </a:xfrm>
            <a:prstGeom prst="line">
              <a:avLst/>
            </a:prstGeom>
            <a:noFill/>
            <a:ln w="12700" cap="sq" cmpd="sng" algn="ctr">
              <a:solidFill>
                <a:srgbClr val="66FF33"/>
              </a:solidFill>
              <a:prstDash val="solid"/>
              <a:round/>
              <a:headEnd type="none" w="med" len="med"/>
              <a:tailEnd type="none" w="med" len="med"/>
            </a:ln>
            <a:effectLst/>
          </p:spPr>
        </p:cxnSp>
        <p:cxnSp>
          <p:nvCxnSpPr>
            <p:cNvPr id="116" name="Straight Connector 115"/>
            <p:cNvCxnSpPr/>
            <p:nvPr/>
          </p:nvCxnSpPr>
          <p:spPr bwMode="auto">
            <a:xfrm flipH="1" flipV="1">
              <a:off x="5098473" y="5645724"/>
              <a:ext cx="1008000" cy="0"/>
            </a:xfrm>
            <a:prstGeom prst="line">
              <a:avLst/>
            </a:prstGeom>
            <a:noFill/>
            <a:ln w="12700" cap="sq" cmpd="sng" algn="ctr">
              <a:solidFill>
                <a:schemeClr val="accent2"/>
              </a:solidFill>
              <a:prstDash val="solid"/>
              <a:round/>
              <a:headEnd type="none" w="med" len="med"/>
              <a:tailEnd type="none" w="med" len="med"/>
            </a:ln>
            <a:effectLst/>
          </p:spPr>
        </p:cxnSp>
        <p:sp>
          <p:nvSpPr>
            <p:cNvPr id="117" name="Oval 116"/>
            <p:cNvSpPr/>
            <p:nvPr/>
          </p:nvSpPr>
          <p:spPr>
            <a:xfrm>
              <a:off x="6061362" y="5607099"/>
              <a:ext cx="72000" cy="87120"/>
            </a:xfrm>
            <a:prstGeom prst="ellipse">
              <a:avLst/>
            </a:prstGeom>
            <a:solidFill>
              <a:srgbClr val="92D050"/>
            </a:solidFill>
            <a:ln>
              <a:noFill/>
            </a:ln>
          </p:spPr>
          <p:txBody>
            <a:bodyPr wrap="square" rtlCol="0" anchor="ctr">
              <a:spAutoFit/>
            </a:bodyPr>
            <a:lstStyle/>
            <a:p>
              <a:pPr algn="l"/>
              <a:endParaRPr lang="en-CA" sz="2400" dirty="0"/>
            </a:p>
          </p:txBody>
        </p:sp>
      </p:grpSp>
      <p:sp>
        <p:nvSpPr>
          <p:cNvPr id="121" name="Text Box 33"/>
          <p:cNvSpPr txBox="1">
            <a:spLocks noChangeArrowheads="1"/>
          </p:cNvSpPr>
          <p:nvPr/>
        </p:nvSpPr>
        <p:spPr bwMode="auto">
          <a:xfrm>
            <a:off x="1459230" y="4338935"/>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437.52 =</a:t>
            </a:r>
          </a:p>
        </p:txBody>
      </p:sp>
      <p:sp>
        <p:nvSpPr>
          <p:cNvPr id="122" name="Text Box 33"/>
          <p:cNvSpPr txBox="1">
            <a:spLocks noChangeArrowheads="1"/>
          </p:cNvSpPr>
          <p:nvPr/>
        </p:nvSpPr>
        <p:spPr bwMode="auto">
          <a:xfrm>
            <a:off x="3623872" y="5417165"/>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289.34</a:t>
            </a:r>
          </a:p>
        </p:txBody>
      </p:sp>
      <p:sp>
        <p:nvSpPr>
          <p:cNvPr id="123" name="Text Box 33"/>
          <p:cNvSpPr txBox="1">
            <a:spLocks noChangeArrowheads="1"/>
          </p:cNvSpPr>
          <p:nvPr/>
        </p:nvSpPr>
        <p:spPr bwMode="auto">
          <a:xfrm>
            <a:off x="3604822" y="4970145"/>
            <a:ext cx="171012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solidFill>
                  <a:schemeClr val="accent2"/>
                </a:solidFill>
                <a:latin typeface="Times New Roman" pitchFamily="18" charset="0"/>
              </a:rPr>
              <a:t>437.52</a:t>
            </a:r>
          </a:p>
        </p:txBody>
      </p:sp>
    </p:spTree>
    <p:extLst>
      <p:ext uri="{BB962C8B-B14F-4D97-AF65-F5344CB8AC3E}">
        <p14:creationId xmlns:p14="http://schemas.microsoft.com/office/powerpoint/2010/main" val="5051751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76">
                                            <p:txEl>
                                              <p:pRg st="2" end="2"/>
                                            </p:txEl>
                                          </p:spTgt>
                                        </p:tgtEl>
                                        <p:attrNameLst>
                                          <p:attrName>style.visibility</p:attrName>
                                        </p:attrNameLst>
                                      </p:cBhvr>
                                      <p:to>
                                        <p:strVal val="visible"/>
                                      </p:to>
                                    </p:set>
                                    <p:anim calcmode="lin" valueType="num">
                                      <p:cBhvr additive="base">
                                        <p:cTn id="7" dur="500" fill="hold"/>
                                        <p:tgtEl>
                                          <p:spTgt spid="76">
                                            <p:txEl>
                                              <p:pRg st="2" end="2"/>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76">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anim calcmode="lin" valueType="num">
                                      <p:cBhvr additive="base">
                                        <p:cTn id="13" dur="500" fill="hold"/>
                                        <p:tgtEl>
                                          <p:spTgt spid="5"/>
                                        </p:tgtEl>
                                        <p:attrNameLst>
                                          <p:attrName>ppt_x</p:attrName>
                                        </p:attrNameLst>
                                      </p:cBhvr>
                                      <p:tavLst>
                                        <p:tav tm="0">
                                          <p:val>
                                            <p:strVal val="0-#ppt_w/2"/>
                                          </p:val>
                                        </p:tav>
                                        <p:tav tm="100000">
                                          <p:val>
                                            <p:strVal val="#ppt_x"/>
                                          </p:val>
                                        </p:tav>
                                      </p:tavLst>
                                    </p:anim>
                                    <p:anim calcmode="lin" valueType="num">
                                      <p:cBhvr additive="base">
                                        <p:cTn id="14" dur="500" fill="hold"/>
                                        <p:tgtEl>
                                          <p:spTgt spid="5"/>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121"/>
                                        </p:tgtEl>
                                        <p:attrNameLst>
                                          <p:attrName>style.visibility</p:attrName>
                                        </p:attrNameLst>
                                      </p:cBhvr>
                                      <p:to>
                                        <p:strVal val="visible"/>
                                      </p:to>
                                    </p:set>
                                    <p:anim calcmode="lin" valueType="num">
                                      <p:cBhvr additive="base">
                                        <p:cTn id="17" dur="500" fill="hold"/>
                                        <p:tgtEl>
                                          <p:spTgt spid="121"/>
                                        </p:tgtEl>
                                        <p:attrNameLst>
                                          <p:attrName>ppt_x</p:attrName>
                                        </p:attrNameLst>
                                      </p:cBhvr>
                                      <p:tavLst>
                                        <p:tav tm="0">
                                          <p:val>
                                            <p:strVal val="0-#ppt_w/2"/>
                                          </p:val>
                                        </p:tav>
                                        <p:tav tm="100000">
                                          <p:val>
                                            <p:strVal val="#ppt_x"/>
                                          </p:val>
                                        </p:tav>
                                      </p:tavLst>
                                    </p:anim>
                                    <p:anim calcmode="lin" valueType="num">
                                      <p:cBhvr additive="base">
                                        <p:cTn id="18" dur="500" fill="hold"/>
                                        <p:tgtEl>
                                          <p:spTgt spid="12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24"/>
                                        </p:tgtEl>
                                        <p:attrNameLst>
                                          <p:attrName>style.visibility</p:attrName>
                                        </p:attrNameLst>
                                      </p:cBhvr>
                                      <p:to>
                                        <p:strVal val="visible"/>
                                      </p:to>
                                    </p:set>
                                    <p:anim calcmode="lin" valueType="num">
                                      <p:cBhvr additive="base">
                                        <p:cTn id="23" dur="500" fill="hold"/>
                                        <p:tgtEl>
                                          <p:spTgt spid="24"/>
                                        </p:tgtEl>
                                        <p:attrNameLst>
                                          <p:attrName>ppt_x</p:attrName>
                                        </p:attrNameLst>
                                      </p:cBhvr>
                                      <p:tavLst>
                                        <p:tav tm="0">
                                          <p:val>
                                            <p:strVal val="0-#ppt_w/2"/>
                                          </p:val>
                                        </p:tav>
                                        <p:tav tm="100000">
                                          <p:val>
                                            <p:strVal val="#ppt_x"/>
                                          </p:val>
                                        </p:tav>
                                      </p:tavLst>
                                    </p:anim>
                                    <p:anim calcmode="lin" valueType="num">
                                      <p:cBhvr additive="base">
                                        <p:cTn id="24" dur="500" fill="hold"/>
                                        <p:tgtEl>
                                          <p:spTgt spid="24"/>
                                        </p:tgtEl>
                                        <p:attrNameLst>
                                          <p:attrName>ppt_y</p:attrName>
                                        </p:attrNameLst>
                                      </p:cBhvr>
                                      <p:tavLst>
                                        <p:tav tm="0">
                                          <p:val>
                                            <p:strVal val="#ppt_y"/>
                                          </p:val>
                                        </p:tav>
                                        <p:tav tm="100000">
                                          <p:val>
                                            <p:strVal val="#ppt_y"/>
                                          </p:val>
                                        </p:tav>
                                      </p:tavLst>
                                    </p:anim>
                                  </p:childTnLst>
                                </p:cTn>
                              </p:par>
                              <p:par>
                                <p:cTn id="25" presetID="2" presetClass="entr" presetSubtype="8" fill="hold" grpId="0" nodeType="withEffect">
                                  <p:stCondLst>
                                    <p:cond delay="0"/>
                                  </p:stCondLst>
                                  <p:childTnLst>
                                    <p:set>
                                      <p:cBhvr>
                                        <p:cTn id="26" dur="1" fill="hold">
                                          <p:stCondLst>
                                            <p:cond delay="0"/>
                                          </p:stCondLst>
                                        </p:cTn>
                                        <p:tgtEl>
                                          <p:spTgt spid="123"/>
                                        </p:tgtEl>
                                        <p:attrNameLst>
                                          <p:attrName>style.visibility</p:attrName>
                                        </p:attrNameLst>
                                      </p:cBhvr>
                                      <p:to>
                                        <p:strVal val="visible"/>
                                      </p:to>
                                    </p:set>
                                    <p:anim calcmode="lin" valueType="num">
                                      <p:cBhvr additive="base">
                                        <p:cTn id="27" dur="500" fill="hold"/>
                                        <p:tgtEl>
                                          <p:spTgt spid="123"/>
                                        </p:tgtEl>
                                        <p:attrNameLst>
                                          <p:attrName>ppt_x</p:attrName>
                                        </p:attrNameLst>
                                      </p:cBhvr>
                                      <p:tavLst>
                                        <p:tav tm="0">
                                          <p:val>
                                            <p:strVal val="0-#ppt_w/2"/>
                                          </p:val>
                                        </p:tav>
                                        <p:tav tm="100000">
                                          <p:val>
                                            <p:strVal val="#ppt_x"/>
                                          </p:val>
                                        </p:tav>
                                      </p:tavLst>
                                    </p:anim>
                                    <p:anim calcmode="lin" valueType="num">
                                      <p:cBhvr additive="base">
                                        <p:cTn id="28" dur="500" fill="hold"/>
                                        <p:tgtEl>
                                          <p:spTgt spid="123"/>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76">
                                            <p:txEl>
                                              <p:pRg st="3" end="3"/>
                                            </p:txEl>
                                          </p:spTgt>
                                        </p:tgtEl>
                                        <p:attrNameLst>
                                          <p:attrName>style.visibility</p:attrName>
                                        </p:attrNameLst>
                                      </p:cBhvr>
                                      <p:to>
                                        <p:strVal val="visible"/>
                                      </p:to>
                                    </p:set>
                                    <p:anim calcmode="lin" valueType="num">
                                      <p:cBhvr additive="base">
                                        <p:cTn id="33" dur="500" fill="hold"/>
                                        <p:tgtEl>
                                          <p:spTgt spid="76">
                                            <p:txEl>
                                              <p:pRg st="3" end="3"/>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76">
                                            <p:txEl>
                                              <p:pRg st="3" end="3"/>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30"/>
                                        </p:tgtEl>
                                        <p:attrNameLst>
                                          <p:attrName>style.visibility</p:attrName>
                                        </p:attrNameLst>
                                      </p:cBhvr>
                                      <p:to>
                                        <p:strVal val="visible"/>
                                      </p:to>
                                    </p:set>
                                    <p:anim calcmode="lin" valueType="num">
                                      <p:cBhvr additive="base">
                                        <p:cTn id="37" dur="500" fill="hold"/>
                                        <p:tgtEl>
                                          <p:spTgt spid="30"/>
                                        </p:tgtEl>
                                        <p:attrNameLst>
                                          <p:attrName>ppt_x</p:attrName>
                                        </p:attrNameLst>
                                      </p:cBhvr>
                                      <p:tavLst>
                                        <p:tav tm="0">
                                          <p:val>
                                            <p:strVal val="0-#ppt_w/2"/>
                                          </p:val>
                                        </p:tav>
                                        <p:tav tm="100000">
                                          <p:val>
                                            <p:strVal val="#ppt_x"/>
                                          </p:val>
                                        </p:tav>
                                      </p:tavLst>
                                    </p:anim>
                                    <p:anim calcmode="lin" valueType="num">
                                      <p:cBhvr additive="base">
                                        <p:cTn id="38" dur="500" fill="hold"/>
                                        <p:tgtEl>
                                          <p:spTgt spid="30"/>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grpId="0" nodeType="clickEffect">
                                  <p:stCondLst>
                                    <p:cond delay="0"/>
                                  </p:stCondLst>
                                  <p:childTnLst>
                                    <p:set>
                                      <p:cBhvr>
                                        <p:cTn id="42" dur="1" fill="hold">
                                          <p:stCondLst>
                                            <p:cond delay="0"/>
                                          </p:stCondLst>
                                        </p:cTn>
                                        <p:tgtEl>
                                          <p:spTgt spid="105"/>
                                        </p:tgtEl>
                                        <p:attrNameLst>
                                          <p:attrName>style.visibility</p:attrName>
                                        </p:attrNameLst>
                                      </p:cBhvr>
                                      <p:to>
                                        <p:strVal val="visible"/>
                                      </p:to>
                                    </p:set>
                                    <p:anim calcmode="lin" valueType="num">
                                      <p:cBhvr additive="base">
                                        <p:cTn id="43" dur="500" fill="hold"/>
                                        <p:tgtEl>
                                          <p:spTgt spid="105"/>
                                        </p:tgtEl>
                                        <p:attrNameLst>
                                          <p:attrName>ppt_x</p:attrName>
                                        </p:attrNameLst>
                                      </p:cBhvr>
                                      <p:tavLst>
                                        <p:tav tm="0">
                                          <p:val>
                                            <p:strVal val="0-#ppt_w/2"/>
                                          </p:val>
                                        </p:tav>
                                        <p:tav tm="100000">
                                          <p:val>
                                            <p:strVal val="#ppt_x"/>
                                          </p:val>
                                        </p:tav>
                                      </p:tavLst>
                                    </p:anim>
                                    <p:anim calcmode="lin" valueType="num">
                                      <p:cBhvr additive="base">
                                        <p:cTn id="44" dur="500" fill="hold"/>
                                        <p:tgtEl>
                                          <p:spTgt spid="105"/>
                                        </p:tgtEl>
                                        <p:attrNameLst>
                                          <p:attrName>ppt_y</p:attrName>
                                        </p:attrNameLst>
                                      </p:cBhvr>
                                      <p:tavLst>
                                        <p:tav tm="0">
                                          <p:val>
                                            <p:strVal val="#ppt_y"/>
                                          </p:val>
                                        </p:tav>
                                        <p:tav tm="100000">
                                          <p:val>
                                            <p:strVal val="#ppt_y"/>
                                          </p:val>
                                        </p:tav>
                                      </p:tavLst>
                                    </p:anim>
                                  </p:childTnLst>
                                </p:cTn>
                              </p:par>
                              <p:par>
                                <p:cTn id="45" presetID="2" presetClass="entr" presetSubtype="8" fill="hold" grpId="0" nodeType="withEffect">
                                  <p:stCondLst>
                                    <p:cond delay="0"/>
                                  </p:stCondLst>
                                  <p:childTnLst>
                                    <p:set>
                                      <p:cBhvr>
                                        <p:cTn id="46" dur="1" fill="hold">
                                          <p:stCondLst>
                                            <p:cond delay="0"/>
                                          </p:stCondLst>
                                        </p:cTn>
                                        <p:tgtEl>
                                          <p:spTgt spid="103"/>
                                        </p:tgtEl>
                                        <p:attrNameLst>
                                          <p:attrName>style.visibility</p:attrName>
                                        </p:attrNameLst>
                                      </p:cBhvr>
                                      <p:to>
                                        <p:strVal val="visible"/>
                                      </p:to>
                                    </p:set>
                                    <p:anim calcmode="lin" valueType="num">
                                      <p:cBhvr additive="base">
                                        <p:cTn id="47" dur="500" fill="hold"/>
                                        <p:tgtEl>
                                          <p:spTgt spid="103"/>
                                        </p:tgtEl>
                                        <p:attrNameLst>
                                          <p:attrName>ppt_x</p:attrName>
                                        </p:attrNameLst>
                                      </p:cBhvr>
                                      <p:tavLst>
                                        <p:tav tm="0">
                                          <p:val>
                                            <p:strVal val="0-#ppt_w/2"/>
                                          </p:val>
                                        </p:tav>
                                        <p:tav tm="100000">
                                          <p:val>
                                            <p:strVal val="#ppt_x"/>
                                          </p:val>
                                        </p:tav>
                                      </p:tavLst>
                                    </p:anim>
                                    <p:anim calcmode="lin" valueType="num">
                                      <p:cBhvr additive="base">
                                        <p:cTn id="48" dur="500" fill="hold"/>
                                        <p:tgtEl>
                                          <p:spTgt spid="10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animBg="1"/>
      <p:bldP spid="105" grpId="0"/>
      <p:bldP spid="30" grpId="0" animBg="1"/>
      <p:bldP spid="121" grpId="0"/>
      <p:bldP spid="123"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49636" name="Group 1049635"/>
          <p:cNvGrpSpPr/>
          <p:nvPr/>
        </p:nvGrpSpPr>
        <p:grpSpPr>
          <a:xfrm>
            <a:off x="76200" y="3962400"/>
            <a:ext cx="3766810" cy="2590800"/>
            <a:chOff x="76200" y="3962400"/>
            <a:chExt cx="3766810" cy="2590800"/>
          </a:xfrm>
        </p:grpSpPr>
        <p:grpSp>
          <p:nvGrpSpPr>
            <p:cNvPr id="27" name="Group 26"/>
            <p:cNvGrpSpPr/>
            <p:nvPr/>
          </p:nvGrpSpPr>
          <p:grpSpPr>
            <a:xfrm>
              <a:off x="76200" y="3962400"/>
              <a:ext cx="3766810" cy="2590800"/>
              <a:chOff x="76200" y="3962400"/>
              <a:chExt cx="3766810" cy="2590800"/>
            </a:xfrm>
          </p:grpSpPr>
          <p:cxnSp>
            <p:nvCxnSpPr>
              <p:cNvPr id="3" name="Straight Connector 2"/>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 name="Straight Connector 7"/>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9" name="Group 28"/>
            <p:cNvGrpSpPr/>
            <p:nvPr/>
          </p:nvGrpSpPr>
          <p:grpSpPr>
            <a:xfrm>
              <a:off x="876128" y="4942080"/>
              <a:ext cx="2353800" cy="860040"/>
              <a:chOff x="875410" y="4942080"/>
              <a:chExt cx="2353800" cy="860040"/>
            </a:xfrm>
          </p:grpSpPr>
          <p:sp>
            <p:nvSpPr>
              <p:cNvPr id="13" name="Oval 12"/>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5" name="Oval 14"/>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6" name="Oval 15"/>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7" name="Oval 16"/>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8" name="Oval 17"/>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9" name="Oval 18"/>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0" name="Oval 19"/>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1" name="Oval 20"/>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2" name="Oval 21"/>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5" name="Oval 24"/>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6" name="Oval 25"/>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71" name="Freeform 70"/>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51"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51"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6"/>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53" name="Group 52"/>
          <p:cNvGrpSpPr/>
          <p:nvPr/>
        </p:nvGrpSpPr>
        <p:grpSpPr>
          <a:xfrm>
            <a:off x="914400" y="5007360"/>
            <a:ext cx="2280320" cy="794760"/>
            <a:chOff x="912128" y="5007360"/>
            <a:chExt cx="2280320" cy="794760"/>
          </a:xfrm>
        </p:grpSpPr>
        <p:cxnSp>
          <p:nvCxnSpPr>
            <p:cNvPr id="54" name="Straight Connector 53"/>
            <p:cNvCxnSpPr/>
            <p:nvPr/>
          </p:nvCxnSpPr>
          <p:spPr bwMode="auto">
            <a:xfrm flipV="1">
              <a:off x="912128" y="5551680"/>
              <a:ext cx="2990" cy="250440"/>
            </a:xfrm>
            <a:prstGeom prst="line">
              <a:avLst/>
            </a:prstGeom>
            <a:noFill/>
            <a:ln w="127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1140010" y="539034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6" name="Straight Connector 55"/>
            <p:cNvCxnSpPr/>
            <p:nvPr/>
          </p:nvCxnSpPr>
          <p:spPr bwMode="auto">
            <a:xfrm flipV="1">
              <a:off x="1371600" y="5149820"/>
              <a:ext cx="0" cy="108960"/>
            </a:xfrm>
            <a:prstGeom prst="line">
              <a:avLst/>
            </a:prstGeom>
            <a:noFill/>
            <a:ln w="12700" cap="sq" cmpd="sng" algn="ctr">
              <a:solidFill>
                <a:schemeClr val="accent1"/>
              </a:solidFill>
              <a:prstDash val="solid"/>
              <a:round/>
              <a:headEnd type="none" w="med" len="med"/>
              <a:tailEnd type="none" w="med" len="med"/>
            </a:ln>
            <a:effectLst/>
          </p:spPr>
        </p:cxnSp>
        <p:cxnSp>
          <p:nvCxnSpPr>
            <p:cNvPr id="57" name="Straight Connector 56"/>
            <p:cNvCxnSpPr/>
            <p:nvPr/>
          </p:nvCxnSpPr>
          <p:spPr bwMode="auto">
            <a:xfrm flipV="1">
              <a:off x="1748624" y="5117328"/>
              <a:ext cx="2990" cy="206760"/>
            </a:xfrm>
            <a:prstGeom prst="line">
              <a:avLst/>
            </a:prstGeom>
            <a:noFill/>
            <a:ln w="12700" cap="sq" cmpd="sng" algn="ctr">
              <a:solidFill>
                <a:schemeClr val="accent1"/>
              </a:solidFill>
              <a:prstDash val="solid"/>
              <a:round/>
              <a:headEnd type="none" w="med" len="med"/>
              <a:tailEnd type="none" w="med" len="med"/>
            </a:ln>
            <a:effectLst/>
          </p:spPr>
        </p:cxnSp>
        <p:cxnSp>
          <p:nvCxnSpPr>
            <p:cNvPr id="58" name="Straight Connector 57"/>
            <p:cNvCxnSpPr/>
            <p:nvPr/>
          </p:nvCxnSpPr>
          <p:spPr bwMode="auto">
            <a:xfrm flipV="1">
              <a:off x="2131628" y="5007360"/>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2283010" y="5141868"/>
              <a:ext cx="0" cy="98040"/>
            </a:xfrm>
            <a:prstGeom prst="line">
              <a:avLst/>
            </a:prstGeom>
            <a:noFill/>
            <a:ln w="12700" cap="sq" cmpd="sng" algn="ctr">
              <a:solidFill>
                <a:schemeClr val="accent1"/>
              </a:solidFill>
              <a:prstDash val="solid"/>
              <a:round/>
              <a:headEnd type="none" w="med" len="med"/>
              <a:tailEnd type="none" w="med" len="med"/>
            </a:ln>
            <a:effectLst/>
          </p:spPr>
        </p:cxnSp>
        <p:cxnSp>
          <p:nvCxnSpPr>
            <p:cNvPr id="60" name="Straight Connector 59"/>
            <p:cNvCxnSpPr/>
            <p:nvPr/>
          </p:nvCxnSpPr>
          <p:spPr bwMode="auto">
            <a:xfrm flipV="1">
              <a:off x="2511610" y="5007360"/>
              <a:ext cx="2990" cy="204032"/>
            </a:xfrm>
            <a:prstGeom prst="line">
              <a:avLst/>
            </a:prstGeom>
            <a:noFill/>
            <a:ln w="12700" cap="sq" cmpd="sng" algn="ctr">
              <a:solidFill>
                <a:schemeClr val="accent1"/>
              </a:solidFill>
              <a:prstDash val="solid"/>
              <a:round/>
              <a:headEnd type="none" w="med" len="med"/>
              <a:tailEnd type="none" w="med" len="med"/>
            </a:ln>
            <a:effectLst/>
          </p:spPr>
        </p:cxnSp>
        <p:cxnSp>
          <p:nvCxnSpPr>
            <p:cNvPr id="61" name="Straight Connector 60"/>
            <p:cNvCxnSpPr/>
            <p:nvPr/>
          </p:nvCxnSpPr>
          <p:spPr bwMode="auto">
            <a:xfrm>
              <a:off x="2659048" y="5312160"/>
              <a:ext cx="0" cy="152400"/>
            </a:xfrm>
            <a:prstGeom prst="line">
              <a:avLst/>
            </a:prstGeom>
            <a:noFill/>
            <a:ln w="12700" cap="sq" cmpd="sng" algn="ctr">
              <a:solidFill>
                <a:schemeClr val="accent1"/>
              </a:solidFill>
              <a:prstDash val="solid"/>
              <a:round/>
              <a:headEnd type="none" w="med" len="med"/>
              <a:tailEnd type="none" w="med" len="med"/>
            </a:ln>
            <a:effectLst/>
          </p:spPr>
        </p:cxnSp>
        <p:cxnSp>
          <p:nvCxnSpPr>
            <p:cNvPr id="63" name="Straight Connector 62"/>
            <p:cNvCxnSpPr/>
            <p:nvPr/>
          </p:nvCxnSpPr>
          <p:spPr bwMode="auto">
            <a:xfrm flipV="1">
              <a:off x="3037058" y="5155784"/>
              <a:ext cx="2990" cy="455212"/>
            </a:xfrm>
            <a:prstGeom prst="line">
              <a:avLst/>
            </a:prstGeom>
            <a:noFill/>
            <a:ln w="12700" cap="sq" cmpd="sng" algn="ctr">
              <a:solidFill>
                <a:schemeClr val="accent1"/>
              </a:solidFill>
              <a:prstDash val="solid"/>
              <a:round/>
              <a:headEnd type="none" w="med" len="med"/>
              <a:tailEnd type="none" w="med" len="med"/>
            </a:ln>
            <a:effectLst/>
          </p:spPr>
        </p:cxnSp>
        <p:cxnSp>
          <p:nvCxnSpPr>
            <p:cNvPr id="65" name="Straight Connector 64"/>
            <p:cNvCxnSpPr/>
            <p:nvPr/>
          </p:nvCxnSpPr>
          <p:spPr bwMode="auto">
            <a:xfrm flipV="1">
              <a:off x="3189458" y="5464560"/>
              <a:ext cx="2990" cy="326640"/>
            </a:xfrm>
            <a:prstGeom prst="line">
              <a:avLst/>
            </a:prstGeom>
            <a:noFill/>
            <a:ln w="12700" cap="sq" cmpd="sng" algn="ctr">
              <a:solidFill>
                <a:schemeClr val="accent1"/>
              </a:solidFill>
              <a:prstDash val="solid"/>
              <a:round/>
              <a:headEnd type="none" w="med" len="med"/>
              <a:tailEnd type="none" w="med" len="med"/>
            </a:ln>
            <a:effectLst/>
          </p:spPr>
        </p:cxnSp>
      </p:grpSp>
      <p:cxnSp>
        <p:nvCxnSpPr>
          <p:cNvPr id="50" name="Straight Connector 49"/>
          <p:cNvCxnSpPr/>
          <p:nvPr/>
        </p:nvCxnSpPr>
        <p:spPr bwMode="auto">
          <a:xfrm flipV="1">
            <a:off x="3039330" y="5155784"/>
            <a:ext cx="2990" cy="455212"/>
          </a:xfrm>
          <a:prstGeom prst="line">
            <a:avLst/>
          </a:prstGeom>
          <a:noFill/>
          <a:ln w="12700" cap="sq" cmpd="sng" algn="ctr">
            <a:solidFill>
              <a:schemeClr val="accent1"/>
            </a:solidFill>
            <a:prstDash val="solid"/>
            <a:round/>
            <a:headEnd type="none" w="med" len="med"/>
            <a:tailEnd type="none" w="med" len="med"/>
          </a:ln>
          <a:effectLst/>
        </p:spPr>
      </p:cxnSp>
      <p:sp>
        <p:nvSpPr>
          <p:cNvPr id="70" name="Freeform 69"/>
          <p:cNvSpPr/>
          <p:nvPr/>
        </p:nvSpPr>
        <p:spPr>
          <a:xfrm>
            <a:off x="645224" y="5238509"/>
            <a:ext cx="2871056" cy="647763"/>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 name="connsiteX0" fmla="*/ 0 w 2807261"/>
              <a:gd name="connsiteY0" fmla="*/ 519508 h 823200"/>
              <a:gd name="connsiteX1" fmla="*/ 1515671 w 2807261"/>
              <a:gd name="connsiteY1" fmla="*/ 240 h 823200"/>
              <a:gd name="connsiteX2" fmla="*/ 2807261 w 2807261"/>
              <a:gd name="connsiteY2" fmla="*/ 823200 h 823200"/>
              <a:gd name="connsiteX0" fmla="*/ 0 w 2807261"/>
              <a:gd name="connsiteY0" fmla="*/ 519508 h 823200"/>
              <a:gd name="connsiteX1" fmla="*/ 1345550 w 2807261"/>
              <a:gd name="connsiteY1" fmla="*/ 240 h 823200"/>
              <a:gd name="connsiteX2" fmla="*/ 2807261 w 2807261"/>
              <a:gd name="connsiteY2" fmla="*/ 823200 h 823200"/>
              <a:gd name="connsiteX0" fmla="*/ 0 w 2871056"/>
              <a:gd name="connsiteY0" fmla="*/ 519508 h 647763"/>
              <a:gd name="connsiteX1" fmla="*/ 1345550 w 2871056"/>
              <a:gd name="connsiteY1" fmla="*/ 240 h 647763"/>
              <a:gd name="connsiteX2" fmla="*/ 2871056 w 2871056"/>
              <a:gd name="connsiteY2" fmla="*/ 647763 h 647763"/>
            </a:gdLst>
            <a:ahLst/>
            <a:cxnLst>
              <a:cxn ang="0">
                <a:pos x="connsiteX0" y="connsiteY0"/>
              </a:cxn>
              <a:cxn ang="0">
                <a:pos x="connsiteX1" y="connsiteY1"/>
              </a:cxn>
              <a:cxn ang="0">
                <a:pos x="connsiteX2" y="connsiteY2"/>
              </a:cxn>
            </a:cxnLst>
            <a:rect l="l" t="t" r="r" b="b"/>
            <a:pathLst>
              <a:path w="2871056" h="647763">
                <a:moveTo>
                  <a:pt x="0" y="519508"/>
                </a:moveTo>
                <a:cubicBezTo>
                  <a:pt x="122396" y="213279"/>
                  <a:pt x="833105" y="-8332"/>
                  <a:pt x="1345550" y="240"/>
                </a:cubicBezTo>
                <a:cubicBezTo>
                  <a:pt x="1857995" y="8812"/>
                  <a:pt x="2597689" y="279146"/>
                  <a:pt x="2871056" y="647763"/>
                </a:cubicBezTo>
              </a:path>
            </a:pathLst>
          </a:custGeom>
          <a:noFill/>
          <a:ln w="15875">
            <a:solidFill>
              <a:srgbClr val="00B050"/>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86" name="Group 85"/>
          <p:cNvGrpSpPr/>
          <p:nvPr/>
        </p:nvGrpSpPr>
        <p:grpSpPr>
          <a:xfrm>
            <a:off x="4572000" y="3962400"/>
            <a:ext cx="3766810" cy="2590800"/>
            <a:chOff x="76200" y="3962400"/>
            <a:chExt cx="3766810" cy="2590800"/>
          </a:xfrm>
        </p:grpSpPr>
        <p:cxnSp>
          <p:nvCxnSpPr>
            <p:cNvPr id="88" name="Straight Connector 87"/>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9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mc:AlternateContent xmlns:mc="http://schemas.openxmlformats.org/markup-compatibility/2006" xmlns:a14="http://schemas.microsoft.com/office/drawing/2010/main">
        <mc:Choice Requires="a14">
          <p:sp>
            <p:nvSpPr>
              <p:cNvPr id="91"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oMath>
                </a14:m>
                <a:endParaRPr lang="en-CA" altLang="en-US" sz="2800" dirty="0">
                  <a:solidFill>
                    <a:srgbClr val="66FF33"/>
                  </a:solidFill>
                  <a:latin typeface="Times New Roman" pitchFamily="18" charset="0"/>
                </a:endParaRPr>
              </a:p>
            </p:txBody>
          </p:sp>
        </mc:Choice>
        <mc:Fallback xmlns="">
          <p:sp>
            <p:nvSpPr>
              <p:cNvPr id="91" name="Text Box 33"/>
              <p:cNvSpPr txBox="1">
                <a:spLocks noRot="1" noChangeAspect="1" noMove="1" noResize="1" noEditPoints="1" noAdjustHandles="1" noChangeArrowheads="1" noChangeShapeType="1" noTextEdit="1"/>
              </p:cNvSpPr>
              <p:nvPr/>
            </p:nvSpPr>
            <p:spPr bwMode="auto">
              <a:xfrm>
                <a:off x="4433454" y="6324600"/>
                <a:ext cx="2590800"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94" name="Straight Connector 93"/>
          <p:cNvCxnSpPr/>
          <p:nvPr/>
        </p:nvCxnSpPr>
        <p:spPr bwMode="auto">
          <a:xfrm flipV="1">
            <a:off x="6096000" y="5676900"/>
            <a:ext cx="0" cy="723900"/>
          </a:xfrm>
          <a:prstGeom prst="line">
            <a:avLst/>
          </a:prstGeom>
          <a:noFill/>
          <a:ln w="12700" cap="sq" cmpd="sng" algn="ctr">
            <a:solidFill>
              <a:srgbClr val="66FF33"/>
            </a:solidFill>
            <a:prstDash val="solid"/>
            <a:round/>
            <a:headEnd type="none" w="med" len="med"/>
            <a:tailEnd type="none" w="med" len="med"/>
          </a:ln>
          <a:effectLst/>
        </p:spPr>
      </p:cxnSp>
      <p:cxnSp>
        <p:nvCxnSpPr>
          <p:cNvPr id="98" name="Straight Connector 97"/>
          <p:cNvCxnSpPr/>
          <p:nvPr/>
        </p:nvCxnSpPr>
        <p:spPr bwMode="auto">
          <a:xfrm flipH="1" flipV="1">
            <a:off x="5098473" y="5645724"/>
            <a:ext cx="1008000" cy="0"/>
          </a:xfrm>
          <a:prstGeom prst="line">
            <a:avLst/>
          </a:prstGeom>
          <a:noFill/>
          <a:ln w="12700" cap="sq" cmpd="sng" algn="ctr">
            <a:solidFill>
              <a:schemeClr val="accent2"/>
            </a:solidFill>
            <a:prstDash val="solid"/>
            <a:round/>
            <a:headEnd type="none" w="med" len="med"/>
            <a:tailEnd type="none" w="med" len="med"/>
          </a:ln>
          <a:effectLst/>
        </p:spPr>
      </p:cxnSp>
      <p:sp>
        <p:nvSpPr>
          <p:cNvPr id="101" name="Oval 100"/>
          <p:cNvSpPr/>
          <p:nvPr/>
        </p:nvSpPr>
        <p:spPr>
          <a:xfrm>
            <a:off x="6061362" y="5607099"/>
            <a:ext cx="72000" cy="87120"/>
          </a:xfrm>
          <a:prstGeom prst="ellipse">
            <a:avLst/>
          </a:prstGeom>
          <a:solidFill>
            <a:srgbClr val="92D050"/>
          </a:solidFill>
          <a:ln>
            <a:noFill/>
          </a:ln>
        </p:spPr>
        <p:txBody>
          <a:bodyPr wrap="square" rtlCol="0" anchor="ctr">
            <a:spAutoFit/>
          </a:bodyPr>
          <a:lstStyle/>
          <a:p>
            <a:pPr algn="l"/>
            <a:endParaRPr lang="en-CA" sz="2400" dirty="0"/>
          </a:p>
        </p:txBody>
      </p:sp>
      <p:grpSp>
        <p:nvGrpSpPr>
          <p:cNvPr id="24" name="Group 23"/>
          <p:cNvGrpSpPr/>
          <p:nvPr/>
        </p:nvGrpSpPr>
        <p:grpSpPr>
          <a:xfrm>
            <a:off x="5091545" y="5136042"/>
            <a:ext cx="2565820" cy="1263393"/>
            <a:chOff x="5091545" y="5136042"/>
            <a:chExt cx="2565820" cy="1263393"/>
          </a:xfrm>
        </p:grpSpPr>
        <p:cxnSp>
          <p:nvCxnSpPr>
            <p:cNvPr id="96" name="Straight Connector 95"/>
            <p:cNvCxnSpPr/>
            <p:nvPr/>
          </p:nvCxnSpPr>
          <p:spPr bwMode="auto">
            <a:xfrm flipH="1" flipV="1">
              <a:off x="7620000" y="5175435"/>
              <a:ext cx="0" cy="1224000"/>
            </a:xfrm>
            <a:prstGeom prst="line">
              <a:avLst/>
            </a:prstGeom>
            <a:noFill/>
            <a:ln w="12700" cap="sq" cmpd="sng" algn="ctr">
              <a:solidFill>
                <a:srgbClr val="00B050"/>
              </a:solidFill>
              <a:prstDash val="solid"/>
              <a:round/>
              <a:headEnd type="none" w="med" len="med"/>
              <a:tailEnd type="none" w="med" len="med"/>
            </a:ln>
            <a:effectLst/>
          </p:spPr>
        </p:cxnSp>
        <p:sp>
          <p:nvSpPr>
            <p:cNvPr id="100" name="Oval 99"/>
            <p:cNvSpPr/>
            <p:nvPr/>
          </p:nvSpPr>
          <p:spPr>
            <a:xfrm>
              <a:off x="7585365" y="5136042"/>
              <a:ext cx="72000" cy="87120"/>
            </a:xfrm>
            <a:prstGeom prst="ellipse">
              <a:avLst/>
            </a:prstGeom>
            <a:solidFill>
              <a:srgbClr val="00B050"/>
            </a:solidFill>
            <a:ln>
              <a:noFill/>
            </a:ln>
          </p:spPr>
          <p:txBody>
            <a:bodyPr wrap="square" rtlCol="0" anchor="ctr">
              <a:spAutoFit/>
            </a:bodyPr>
            <a:lstStyle/>
            <a:p>
              <a:pPr algn="l"/>
              <a:endParaRPr lang="en-CA" sz="2400" dirty="0"/>
            </a:p>
          </p:txBody>
        </p:sp>
        <p:cxnSp>
          <p:nvCxnSpPr>
            <p:cNvPr id="102" name="Straight Connector 101"/>
            <p:cNvCxnSpPr/>
            <p:nvPr/>
          </p:nvCxnSpPr>
          <p:spPr bwMode="auto">
            <a:xfrm flipH="1" flipV="1">
              <a:off x="5091545" y="5188527"/>
              <a:ext cx="2520000" cy="0"/>
            </a:xfrm>
            <a:prstGeom prst="line">
              <a:avLst/>
            </a:prstGeom>
            <a:noFill/>
            <a:ln w="12700" cap="sq" cmpd="sng" algn="ctr">
              <a:solidFill>
                <a:schemeClr val="accent2"/>
              </a:solidFill>
              <a:prstDash val="solid"/>
              <a:round/>
              <a:headEnd type="none" w="med" len="med"/>
              <a:tailEnd type="none" w="med" len="med"/>
            </a:ln>
            <a:effectLst/>
          </p:spPr>
        </p:cxnSp>
      </p:grpSp>
      <p:sp>
        <p:nvSpPr>
          <p:cNvPr id="103" name="Freeform 102"/>
          <p:cNvSpPr/>
          <p:nvPr/>
        </p:nvSpPr>
        <p:spPr>
          <a:xfrm flipV="1">
            <a:off x="5406390" y="4495800"/>
            <a:ext cx="2594610" cy="1404000"/>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28" name="Group 27"/>
          <p:cNvGrpSpPr/>
          <p:nvPr/>
        </p:nvGrpSpPr>
        <p:grpSpPr>
          <a:xfrm>
            <a:off x="6532416" y="5652654"/>
            <a:ext cx="2088785" cy="1177638"/>
            <a:chOff x="6532416" y="5652654"/>
            <a:chExt cx="2088785" cy="1177638"/>
          </a:xfrm>
        </p:grpSpPr>
        <mc:AlternateContent xmlns:mc="http://schemas.openxmlformats.org/markup-compatibility/2006" xmlns:a14="http://schemas.microsoft.com/office/drawing/2010/main">
          <mc:Choice Requires="a14">
            <p:sp>
              <p:nvSpPr>
                <p:cNvPr id="97" name="Text Box 33"/>
                <p:cNvSpPr txBox="1">
                  <a:spLocks noChangeArrowheads="1"/>
                </p:cNvSpPr>
                <p:nvPr/>
              </p:nvSpPr>
              <p:spPr bwMode="auto">
                <a:xfrm>
                  <a:off x="6532416" y="6307072"/>
                  <a:ext cx="2088785"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vs   </a:t>
                  </a:r>
                  <a:r>
                    <a:rPr lang="en-CA" altLang="en-US" sz="2800" dirty="0">
                      <a:solidFill>
                        <a:srgbClr val="66FF33"/>
                      </a:solidFill>
                      <a:latin typeface="Times New Roman" pitchFamily="18" charset="0"/>
                    </a:rPr>
                    <a:t> </a:t>
                  </a:r>
                  <a14:m>
                    <m:oMath xmlns:m="http://schemas.openxmlformats.org/officeDocument/2006/math">
                      <m:acc>
                        <m:accPr>
                          <m:chr m:val="⃗"/>
                          <m:ctrlPr>
                            <a:rPr lang="en-US" altLang="en-US" sz="2800" i="1" dirty="0" smtClean="0">
                              <a:solidFill>
                                <a:srgbClr val="00B050"/>
                              </a:solidFill>
                              <a:latin typeface="Cambria Math" panose="02040503050406030204" pitchFamily="18" charset="0"/>
                              <a:sym typeface="Symbol" panose="05050102010706020507" pitchFamily="18" charset="2"/>
                            </a:rPr>
                          </m:ctrlPr>
                        </m:accPr>
                        <m:e>
                          <m:r>
                            <a:rPr lang="en-CA" altLang="en-US" sz="2800" b="0" i="1" dirty="0" smtClean="0">
                              <a:solidFill>
                                <a:srgbClr val="00B050"/>
                              </a:solidFill>
                              <a:latin typeface="Cambria Math" panose="02040503050406030204" pitchFamily="18" charset="0"/>
                              <a:sym typeface="Symbol" panose="05050102010706020507" pitchFamily="18" charset="2"/>
                            </a:rPr>
                            <m:t>𝑤</m:t>
                          </m:r>
                        </m:e>
                      </m:acc>
                    </m:oMath>
                  </a14:m>
                  <a:endParaRPr lang="en-CA" altLang="en-US" sz="2800" dirty="0">
                    <a:solidFill>
                      <a:srgbClr val="00B050"/>
                    </a:solidFill>
                    <a:latin typeface="Times New Roman" pitchFamily="18" charset="0"/>
                  </a:endParaRPr>
                </a:p>
              </p:txBody>
            </p:sp>
          </mc:Choice>
          <mc:Fallback xmlns="">
            <p:sp>
              <p:nvSpPr>
                <p:cNvPr id="97" name="Text Box 33"/>
                <p:cNvSpPr txBox="1">
                  <a:spLocks noRot="1" noChangeAspect="1" noMove="1" noResize="1" noEditPoints="1" noAdjustHandles="1" noChangeArrowheads="1" noChangeShapeType="1" noTextEdit="1"/>
                </p:cNvSpPr>
                <p:nvPr/>
              </p:nvSpPr>
              <p:spPr bwMode="auto">
                <a:xfrm>
                  <a:off x="6532416" y="6307072"/>
                  <a:ext cx="2088785" cy="523220"/>
                </a:xfrm>
                <a:prstGeom prst="rect">
                  <a:avLst/>
                </a:prstGeom>
                <a:blipFill>
                  <a:blip r:embed="rId8"/>
                  <a:stretch>
                    <a:fillRect t="-12941" b="-32941"/>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106" name="Straight Connector 105"/>
            <p:cNvCxnSpPr/>
            <p:nvPr/>
          </p:nvCxnSpPr>
          <p:spPr bwMode="auto">
            <a:xfrm flipV="1">
              <a:off x="7620000" y="5652654"/>
              <a:ext cx="0" cy="723900"/>
            </a:xfrm>
            <a:prstGeom prst="line">
              <a:avLst/>
            </a:prstGeom>
            <a:noFill/>
            <a:ln w="12700" cap="sq" cmpd="sng" algn="ctr">
              <a:solidFill>
                <a:srgbClr val="00B050"/>
              </a:solidFill>
              <a:prstDash val="solid"/>
              <a:round/>
              <a:headEnd type="none" w="med" len="med"/>
              <a:tailEnd type="none" w="med" len="med"/>
            </a:ln>
            <a:effectLst/>
          </p:spPr>
        </p:cxnSp>
      </p:grpSp>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9"/>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310854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a:spcBef>
                    <a:spcPct val="0"/>
                  </a:spcBef>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Given the </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training data</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find the </a:t>
                </a:r>
                <a:r>
                  <a:rPr lang="en-CA"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that minimizes the </a:t>
                </a:r>
                <a:r>
                  <a:rPr lang="en-CA" altLang="en-US" sz="28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3108543"/>
              </a:xfrm>
              <a:prstGeom prst="rect">
                <a:avLst/>
              </a:prstGeom>
              <a:blipFill>
                <a:blip r:embed="rId10"/>
                <a:stretch>
                  <a:fillRect t="-1961" b="-45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11"/>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9" name="Rectangle 68"/>
              <p:cNvSpPr/>
              <p:nvPr/>
            </p:nvSpPr>
            <p:spPr>
              <a:xfrm>
                <a:off x="5867400" y="2362200"/>
                <a:ext cx="3429000" cy="1200329"/>
              </a:xfrm>
              <a:prstGeom prst="rect">
                <a:avLst/>
              </a:prstGeom>
            </p:spPr>
            <p:txBody>
              <a:bodyPr wrap="square">
                <a:spAutoFit/>
              </a:bodyPr>
              <a:lstStyle/>
              <a:p>
                <a:pPr algn="ctr"/>
                <a:r>
                  <a:rPr lang="en-US" altLang="en-US" sz="2400" dirty="0">
                    <a:cs typeface="Times New Roman" panose="02020603050405020304" pitchFamily="18" charset="0"/>
                    <a:sym typeface="Symbol" panose="05050102010706020507" pitchFamily="18" charset="2"/>
                  </a:rPr>
                  <a:t>Note we think of this </a:t>
                </a:r>
              </a:p>
              <a:p>
                <a:pPr algn="ctr"/>
                <a:r>
                  <a:rPr lang="en-US" altLang="en-US" sz="2400" dirty="0">
                    <a:solidFill>
                      <a:schemeClr val="accent2"/>
                    </a:solidFill>
                    <a:cs typeface="Times New Roman" panose="02020603050405020304" pitchFamily="18" charset="0"/>
                    <a:sym typeface="Symbol" panose="05050102010706020507" pitchFamily="18" charset="2"/>
                  </a:rPr>
                  <a:t>error</a:t>
                </a:r>
                <a:r>
                  <a:rPr lang="en-US" altLang="en-US" sz="2400" dirty="0">
                    <a:cs typeface="Times New Roman" panose="02020603050405020304" pitchFamily="18" charset="0"/>
                    <a:sym typeface="Symbol" panose="05050102010706020507" pitchFamily="18" charset="2"/>
                  </a:rPr>
                  <a:t> as a </a:t>
                </a:r>
                <a:r>
                  <a:rPr lang="en-US" altLang="en-US" sz="2400" dirty="0">
                    <a:solidFill>
                      <a:schemeClr val="accent2"/>
                    </a:solidFill>
                    <a:cs typeface="Times New Roman" panose="02020603050405020304" pitchFamily="18" charset="0"/>
                    <a:sym typeface="Symbol" panose="05050102010706020507" pitchFamily="18" charset="2"/>
                  </a:rPr>
                  <a:t>function</a:t>
                </a:r>
                <a:r>
                  <a:rPr lang="en-US" altLang="en-US" sz="2400" dirty="0">
                    <a:cs typeface="Times New Roman" panose="02020603050405020304" pitchFamily="18" charset="0"/>
                    <a:sym typeface="Symbol" panose="05050102010706020507" pitchFamily="18" charset="2"/>
                  </a:rPr>
                  <a:t> </a:t>
                </a:r>
              </a:p>
              <a:p>
                <a:pPr algn="ctr"/>
                <a:r>
                  <a:rPr lang="en-US" altLang="en-US" sz="2400" dirty="0">
                    <a:cs typeface="Times New Roman" panose="02020603050405020304" pitchFamily="18" charset="0"/>
                    <a:sym typeface="Symbol" panose="05050102010706020507" pitchFamily="18" charset="2"/>
                  </a:rPr>
                  <a:t>of the </a:t>
                </a:r>
                <a:r>
                  <a:rPr lang="en-US" altLang="en-US" sz="2400" i="1" dirty="0">
                    <a:solidFill>
                      <a:srgbClr val="66FF33"/>
                    </a:solidFill>
                    <a:cs typeface="Times New Roman" panose="02020603050405020304" pitchFamily="18" charset="0"/>
                    <a:sym typeface="Symbol" panose="05050102010706020507" pitchFamily="18" charset="2"/>
                  </a:rPr>
                  <a:t>weights</a:t>
                </a:r>
                <a:r>
                  <a:rPr lang="en-US" altLang="en-US" sz="2400" dirty="0">
                    <a:sym typeface="Symbol" panose="05050102010706020507" pitchFamily="18" charset="2"/>
                  </a:rPr>
                  <a:t>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mc:Choice>
        <mc:Fallback xmlns="">
          <p:sp>
            <p:nvSpPr>
              <p:cNvPr id="69" name="Rectangle 68"/>
              <p:cNvSpPr>
                <a:spLocks noRot="1" noChangeAspect="1" noMove="1" noResize="1" noEditPoints="1" noAdjustHandles="1" noChangeArrowheads="1" noChangeShapeType="1" noTextEdit="1"/>
              </p:cNvSpPr>
              <p:nvPr/>
            </p:nvSpPr>
            <p:spPr>
              <a:xfrm>
                <a:off x="5867400" y="2362200"/>
                <a:ext cx="3429000" cy="1200329"/>
              </a:xfrm>
              <a:prstGeom prst="rect">
                <a:avLst/>
              </a:prstGeom>
              <a:blipFill>
                <a:blip r:embed="rId12"/>
                <a:stretch>
                  <a:fillRect t="-4082" b="-10714"/>
                </a:stretch>
              </a:blipFill>
            </p:spPr>
            <p:txBody>
              <a:bodyPr/>
              <a:lstStyle/>
              <a:p>
                <a:r>
                  <a:rPr lang="en-CA">
                    <a:noFill/>
                  </a:rPr>
                  <a:t> </a:t>
                </a:r>
              </a:p>
            </p:txBody>
          </p:sp>
        </mc:Fallback>
      </mc:AlternateContent>
    </p:spTree>
    <p:extLst>
      <p:ext uri="{BB962C8B-B14F-4D97-AF65-F5344CB8AC3E}">
        <p14:creationId xmlns:p14="http://schemas.microsoft.com/office/powerpoint/2010/main" val="97041948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7">
                                            <p:txEl>
                                              <p:pRg st="3" end="3"/>
                                            </p:txEl>
                                          </p:spTgt>
                                        </p:tgtEl>
                                        <p:attrNameLst>
                                          <p:attrName>style.visibility</p:attrName>
                                        </p:attrNameLst>
                                      </p:cBhvr>
                                      <p:to>
                                        <p:strVal val="visible"/>
                                      </p:to>
                                    </p:set>
                                    <p:anim calcmode="lin" valueType="num">
                                      <p:cBhvr additive="base">
                                        <p:cTn id="7" dur="500" fill="hold"/>
                                        <p:tgtEl>
                                          <p:spTgt spid="67">
                                            <p:txEl>
                                              <p:pRg st="3" end="3"/>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7">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7">
                                            <p:txEl>
                                              <p:pRg st="4" end="4"/>
                                            </p:txEl>
                                          </p:spTgt>
                                        </p:tgtEl>
                                        <p:attrNameLst>
                                          <p:attrName>style.visibility</p:attrName>
                                        </p:attrNameLst>
                                      </p:cBhvr>
                                      <p:to>
                                        <p:strVal val="visible"/>
                                      </p:to>
                                    </p:set>
                                    <p:anim calcmode="lin" valueType="num">
                                      <p:cBhvr additive="base">
                                        <p:cTn id="13" dur="500" fill="hold"/>
                                        <p:tgtEl>
                                          <p:spTgt spid="67">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7">
                                            <p:txEl>
                                              <p:pRg st="4" end="4"/>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67">
                                            <p:txEl>
                                              <p:pRg st="0" end="0"/>
                                            </p:txEl>
                                          </p:spTgt>
                                        </p:tgtEl>
                                        <p:attrNameLst>
                                          <p:attrName>style.visibility</p:attrName>
                                        </p:attrNameLst>
                                      </p:cBhvr>
                                      <p:to>
                                        <p:strVal val="visible"/>
                                      </p:to>
                                    </p:set>
                                    <p:anim calcmode="lin" valueType="num">
                                      <p:cBhvr additive="base">
                                        <p:cTn id="17" dur="500" fill="hold"/>
                                        <p:tgtEl>
                                          <p:spTgt spid="67">
                                            <p:txEl>
                                              <p:pRg st="0" end="0"/>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67">
                                            <p:txEl>
                                              <p:pRg st="0" end="0"/>
                                            </p:txEl>
                                          </p:spTgt>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66"/>
                                        </p:tgtEl>
                                        <p:attrNameLst>
                                          <p:attrName>style.visibility</p:attrName>
                                        </p:attrNameLst>
                                      </p:cBhvr>
                                      <p:to>
                                        <p:strVal val="visible"/>
                                      </p:to>
                                    </p:set>
                                    <p:anim calcmode="lin" valueType="num">
                                      <p:cBhvr additive="base">
                                        <p:cTn id="21" dur="500" fill="hold"/>
                                        <p:tgtEl>
                                          <p:spTgt spid="66"/>
                                        </p:tgtEl>
                                        <p:attrNameLst>
                                          <p:attrName>ppt_x</p:attrName>
                                        </p:attrNameLst>
                                      </p:cBhvr>
                                      <p:tavLst>
                                        <p:tav tm="0">
                                          <p:val>
                                            <p:strVal val="0-#ppt_w/2"/>
                                          </p:val>
                                        </p:tav>
                                        <p:tav tm="100000">
                                          <p:val>
                                            <p:strVal val="#ppt_x"/>
                                          </p:val>
                                        </p:tav>
                                      </p:tavLst>
                                    </p:anim>
                                    <p:anim calcmode="lin" valueType="num">
                                      <p:cBhvr additive="base">
                                        <p:cTn id="22" dur="500" fill="hold"/>
                                        <p:tgtEl>
                                          <p:spTgt spid="66"/>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67">
                                            <p:txEl>
                                              <p:pRg st="1" end="1"/>
                                            </p:txEl>
                                          </p:spTgt>
                                        </p:tgtEl>
                                        <p:attrNameLst>
                                          <p:attrName>style.visibility</p:attrName>
                                        </p:attrNameLst>
                                      </p:cBhvr>
                                      <p:to>
                                        <p:strVal val="visible"/>
                                      </p:to>
                                    </p:set>
                                    <p:anim calcmode="lin" valueType="num">
                                      <p:cBhvr additive="base">
                                        <p:cTn id="27" dur="500" fill="hold"/>
                                        <p:tgtEl>
                                          <p:spTgt spid="67">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67">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 presetClass="entr" presetSubtype="8" fill="hold" nodeType="clickEffect">
                                  <p:stCondLst>
                                    <p:cond delay="0"/>
                                  </p:stCondLst>
                                  <p:childTnLst>
                                    <p:set>
                                      <p:cBhvr>
                                        <p:cTn id="32" dur="1" fill="hold">
                                          <p:stCondLst>
                                            <p:cond delay="0"/>
                                          </p:stCondLst>
                                        </p:cTn>
                                        <p:tgtEl>
                                          <p:spTgt spid="67">
                                            <p:txEl>
                                              <p:pRg st="2" end="2"/>
                                            </p:txEl>
                                          </p:spTgt>
                                        </p:tgtEl>
                                        <p:attrNameLst>
                                          <p:attrName>style.visibility</p:attrName>
                                        </p:attrNameLst>
                                      </p:cBhvr>
                                      <p:to>
                                        <p:strVal val="visible"/>
                                      </p:to>
                                    </p:set>
                                    <p:anim calcmode="lin" valueType="num">
                                      <p:cBhvr additive="base">
                                        <p:cTn id="33" dur="500" fill="hold"/>
                                        <p:tgtEl>
                                          <p:spTgt spid="67">
                                            <p:txEl>
                                              <p:pRg st="2" end="2"/>
                                            </p:txEl>
                                          </p:spTgt>
                                        </p:tgtEl>
                                        <p:attrNameLst>
                                          <p:attrName>ppt_x</p:attrName>
                                        </p:attrNameLst>
                                      </p:cBhvr>
                                      <p:tavLst>
                                        <p:tav tm="0">
                                          <p:val>
                                            <p:strVal val="0-#ppt_w/2"/>
                                          </p:val>
                                        </p:tav>
                                        <p:tav tm="100000">
                                          <p:val>
                                            <p:strVal val="#ppt_x"/>
                                          </p:val>
                                        </p:tav>
                                      </p:tavLst>
                                    </p:anim>
                                    <p:anim calcmode="lin" valueType="num">
                                      <p:cBhvr additive="base">
                                        <p:cTn id="34" dur="500" fill="hold"/>
                                        <p:tgtEl>
                                          <p:spTgt spid="67">
                                            <p:txEl>
                                              <p:pRg st="2" end="2"/>
                                            </p:txEl>
                                          </p:spTgt>
                                        </p:tgtEl>
                                        <p:attrNameLst>
                                          <p:attrName>ppt_y</p:attrName>
                                        </p:attrNameLst>
                                      </p:cBhvr>
                                      <p:tavLst>
                                        <p:tav tm="0">
                                          <p:val>
                                            <p:strVal val="#ppt_y"/>
                                          </p:val>
                                        </p:tav>
                                        <p:tav tm="100000">
                                          <p:val>
                                            <p:strVal val="#ppt_y"/>
                                          </p:val>
                                        </p:tav>
                                      </p:tavLst>
                                    </p:anim>
                                  </p:childTnLst>
                                </p:cTn>
                              </p:par>
                              <p:par>
                                <p:cTn id="35" presetID="2" presetClass="entr" presetSubtype="8" fill="hold" grpId="0" nodeType="with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67">
                                            <p:txEl>
                                              <p:pRg st="5" end="5"/>
                                            </p:txEl>
                                          </p:spTgt>
                                        </p:tgtEl>
                                        <p:attrNameLst>
                                          <p:attrName>style.visibility</p:attrName>
                                        </p:attrNameLst>
                                      </p:cBhvr>
                                      <p:to>
                                        <p:strVal val="visible"/>
                                      </p:to>
                                    </p:set>
                                    <p:anim calcmode="lin" valueType="num">
                                      <p:cBhvr additive="base">
                                        <p:cTn id="43" dur="500" fill="hold"/>
                                        <p:tgtEl>
                                          <p:spTgt spid="67">
                                            <p:txEl>
                                              <p:pRg st="5" end="5"/>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67">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67">
                                            <p:txEl>
                                              <p:pRg st="6" end="6"/>
                                            </p:txEl>
                                          </p:spTgt>
                                        </p:tgtEl>
                                        <p:attrNameLst>
                                          <p:attrName>style.visibility</p:attrName>
                                        </p:attrNameLst>
                                      </p:cBhvr>
                                      <p:to>
                                        <p:strVal val="visible"/>
                                      </p:to>
                                    </p:set>
                                    <p:anim calcmode="lin" valueType="num">
                                      <p:cBhvr additive="base">
                                        <p:cTn id="49" dur="500" fill="hold"/>
                                        <p:tgtEl>
                                          <p:spTgt spid="67">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67">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p:bldP spid="6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4572000" y="3962400"/>
            <a:ext cx="3766810" cy="2590800"/>
            <a:chOff x="76200" y="3962400"/>
            <a:chExt cx="3766810" cy="2590800"/>
          </a:xfrm>
        </p:grpSpPr>
        <p:cxnSp>
          <p:nvCxnSpPr>
            <p:cNvPr id="88" name="Straight Connector 87"/>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9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p:sp>
        <p:nvSpPr>
          <p:cNvPr id="91"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endParaRPr lang="en-CA" altLang="en-US" sz="2800" dirty="0">
              <a:solidFill>
                <a:srgbClr val="66FF33"/>
              </a:solidFill>
              <a:latin typeface="Times New Roman" pitchFamily="18" charset="0"/>
            </a:endParaRPr>
          </a:p>
        </p:txBody>
      </p:sp>
      <p:sp>
        <p:nvSpPr>
          <p:cNvPr id="103" name="Freeform 102"/>
          <p:cNvSpPr/>
          <p:nvPr/>
        </p:nvSpPr>
        <p:spPr>
          <a:xfrm flipV="1">
            <a:off x="5406390" y="4495800"/>
            <a:ext cx="2594610" cy="1404000"/>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310854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a:spcBef>
                    <a:spcPct val="0"/>
                  </a:spcBef>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       </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Given the </a:t>
                </a:r>
                <a:r>
                  <a:rPr lang="en-CA" altLang="en-US" sz="2800" dirty="0">
                    <a:solidFill>
                      <a:srgbClr val="FF00FF"/>
                    </a:solidFill>
                    <a:latin typeface="Times New Roman" panose="02020603050405020304" pitchFamily="18" charset="0"/>
                    <a:cs typeface="Times New Roman" panose="02020603050405020304" pitchFamily="18" charset="0"/>
                    <a:sym typeface="Symbol" panose="05050102010706020507" pitchFamily="18" charset="2"/>
                  </a:rPr>
                  <a:t>training data</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find the </a:t>
                </a:r>
                <a:r>
                  <a:rPr lang="en-CA"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that minimizes the </a:t>
                </a:r>
                <a:r>
                  <a:rPr lang="en-CA" altLang="en-US" sz="2800" dirty="0">
                    <a:solidFill>
                      <a:schemeClr val="accent2"/>
                    </a:solidFill>
                    <a:latin typeface="Times New Roman" panose="02020603050405020304" pitchFamily="18" charset="0"/>
                    <a:cs typeface="Times New Roman" panose="02020603050405020304" pitchFamily="18" charset="0"/>
                    <a:sym typeface="Symbol" panose="05050102010706020507" pitchFamily="18" charset="2"/>
                  </a:rPr>
                  <a:t>error</a:t>
                </a: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endParaRPr lang="en-US" altLang="en-US" sz="2800" dirty="0">
                  <a:latin typeface="Times New Roman" pitchFamily="18" charset="0"/>
                  <a:sym typeface="Symbol" panose="05050102010706020507" pitchFamily="18" charset="2"/>
                </a:endParaRP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3108543"/>
              </a:xfrm>
              <a:prstGeom prst="rect">
                <a:avLst/>
              </a:prstGeom>
              <a:blipFill>
                <a:blip r:embed="rId4"/>
                <a:stretch>
                  <a:fillRect t="-1961" b="-4510"/>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9" name="Rectangle 68"/>
              <p:cNvSpPr/>
              <p:nvPr/>
            </p:nvSpPr>
            <p:spPr>
              <a:xfrm>
                <a:off x="5867400" y="2362200"/>
                <a:ext cx="3429000" cy="1200329"/>
              </a:xfrm>
              <a:prstGeom prst="rect">
                <a:avLst/>
              </a:prstGeom>
            </p:spPr>
            <p:txBody>
              <a:bodyPr wrap="square">
                <a:spAutoFit/>
              </a:bodyPr>
              <a:lstStyle/>
              <a:p>
                <a:pPr algn="ctr"/>
                <a:r>
                  <a:rPr lang="en-US" altLang="en-US" sz="2400" dirty="0">
                    <a:cs typeface="Times New Roman" panose="02020603050405020304" pitchFamily="18" charset="0"/>
                    <a:sym typeface="Symbol" panose="05050102010706020507" pitchFamily="18" charset="2"/>
                  </a:rPr>
                  <a:t>Note we think of this </a:t>
                </a:r>
              </a:p>
              <a:p>
                <a:pPr algn="ctr"/>
                <a:r>
                  <a:rPr lang="en-US" altLang="en-US" sz="2400" dirty="0">
                    <a:solidFill>
                      <a:schemeClr val="accent2"/>
                    </a:solidFill>
                    <a:cs typeface="Times New Roman" panose="02020603050405020304" pitchFamily="18" charset="0"/>
                    <a:sym typeface="Symbol" panose="05050102010706020507" pitchFamily="18" charset="2"/>
                  </a:rPr>
                  <a:t>error</a:t>
                </a:r>
                <a:r>
                  <a:rPr lang="en-US" altLang="en-US" sz="2400" dirty="0">
                    <a:cs typeface="Times New Roman" panose="02020603050405020304" pitchFamily="18" charset="0"/>
                    <a:sym typeface="Symbol" panose="05050102010706020507" pitchFamily="18" charset="2"/>
                  </a:rPr>
                  <a:t> as a </a:t>
                </a:r>
                <a:r>
                  <a:rPr lang="en-US" altLang="en-US" sz="2400" dirty="0">
                    <a:solidFill>
                      <a:schemeClr val="accent2"/>
                    </a:solidFill>
                    <a:cs typeface="Times New Roman" panose="02020603050405020304" pitchFamily="18" charset="0"/>
                    <a:sym typeface="Symbol" panose="05050102010706020507" pitchFamily="18" charset="2"/>
                  </a:rPr>
                  <a:t>function</a:t>
                </a:r>
                <a:r>
                  <a:rPr lang="en-US" altLang="en-US" sz="2400" dirty="0">
                    <a:cs typeface="Times New Roman" panose="02020603050405020304" pitchFamily="18" charset="0"/>
                    <a:sym typeface="Symbol" panose="05050102010706020507" pitchFamily="18" charset="2"/>
                  </a:rPr>
                  <a:t> </a:t>
                </a:r>
              </a:p>
              <a:p>
                <a:pPr algn="ctr"/>
                <a:r>
                  <a:rPr lang="en-US" altLang="en-US" sz="2400" dirty="0">
                    <a:cs typeface="Times New Roman" panose="02020603050405020304" pitchFamily="18" charset="0"/>
                    <a:sym typeface="Symbol" panose="05050102010706020507" pitchFamily="18" charset="2"/>
                  </a:rPr>
                  <a:t>of the </a:t>
                </a:r>
                <a:r>
                  <a:rPr lang="en-US" altLang="en-US" sz="2400" i="1" dirty="0">
                    <a:solidFill>
                      <a:srgbClr val="66FF33"/>
                    </a:solidFill>
                    <a:cs typeface="Times New Roman" panose="02020603050405020304" pitchFamily="18" charset="0"/>
                    <a:sym typeface="Symbol" panose="05050102010706020507" pitchFamily="18" charset="2"/>
                  </a:rPr>
                  <a:t>weights</a:t>
                </a:r>
                <a:r>
                  <a:rPr lang="en-US" altLang="en-US" sz="2400" dirty="0">
                    <a:sym typeface="Symbol" panose="05050102010706020507" pitchFamily="18" charset="2"/>
                  </a:rPr>
                  <a:t>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mc:Choice>
        <mc:Fallback xmlns="">
          <p:sp>
            <p:nvSpPr>
              <p:cNvPr id="69" name="Rectangle 68"/>
              <p:cNvSpPr>
                <a:spLocks noRot="1" noChangeAspect="1" noMove="1" noResize="1" noEditPoints="1" noAdjustHandles="1" noChangeArrowheads="1" noChangeShapeType="1" noTextEdit="1"/>
              </p:cNvSpPr>
              <p:nvPr/>
            </p:nvSpPr>
            <p:spPr>
              <a:xfrm>
                <a:off x="5867400" y="2362200"/>
                <a:ext cx="3429000" cy="1200329"/>
              </a:xfrm>
              <a:prstGeom prst="rect">
                <a:avLst/>
              </a:prstGeom>
              <a:blipFill>
                <a:blip r:embed="rId6"/>
                <a:stretch>
                  <a:fillRect t="-4082" b="-10714"/>
                </a:stretch>
              </a:blipFill>
            </p:spPr>
            <p:txBody>
              <a:bodyPr/>
              <a:lstStyle/>
              <a:p>
                <a:r>
                  <a:rPr lang="en-CA">
                    <a:noFill/>
                  </a:rPr>
                  <a:t> </a:t>
                </a:r>
              </a:p>
            </p:txBody>
          </p:sp>
        </mc:Fallback>
      </mc:AlternateContent>
      <p:grpSp>
        <p:nvGrpSpPr>
          <p:cNvPr id="75" name="Group 74"/>
          <p:cNvGrpSpPr/>
          <p:nvPr/>
        </p:nvGrpSpPr>
        <p:grpSpPr>
          <a:xfrm>
            <a:off x="6137618" y="5899588"/>
            <a:ext cx="914400" cy="981446"/>
            <a:chOff x="2596978" y="5899588"/>
            <a:chExt cx="914400" cy="981446"/>
          </a:xfrm>
        </p:grpSpPr>
        <mc:AlternateContent xmlns:mc="http://schemas.openxmlformats.org/markup-compatibility/2006" xmlns:a14="http://schemas.microsoft.com/office/drawing/2010/main">
          <mc:Choice Requires="a14">
            <p:sp>
              <p:nvSpPr>
                <p:cNvPr id="76" name="Text Box 33"/>
                <p:cNvSpPr txBox="1">
                  <a:spLocks noChangeArrowheads="1"/>
                </p:cNvSpPr>
                <p:nvPr/>
              </p:nvSpPr>
              <p:spPr bwMode="auto">
                <a:xfrm>
                  <a:off x="259697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latin typeface="Times New Roman" pitchFamily="18" charset="0"/>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2596978" y="6324600"/>
                  <a:ext cx="914400" cy="556434"/>
                </a:xfrm>
                <a:prstGeom prst="rect">
                  <a:avLst/>
                </a:prstGeom>
                <a:blipFill>
                  <a:blip r:embed="rId8"/>
                  <a:stretch>
                    <a:fillRect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7" name="Straight Connector 76"/>
            <p:cNvCxnSpPr/>
            <p:nvPr/>
          </p:nvCxnSpPr>
          <p:spPr bwMode="auto">
            <a:xfrm flipV="1">
              <a:off x="3133444" y="5899588"/>
              <a:ext cx="0" cy="501212"/>
            </a:xfrm>
            <a:prstGeom prst="line">
              <a:avLst/>
            </a:prstGeom>
            <a:noFill/>
            <a:ln w="12700" cap="sq" cmpd="sng" algn="ctr">
              <a:solidFill>
                <a:srgbClr val="66FF33"/>
              </a:solidFill>
              <a:prstDash val="solid"/>
              <a:round/>
              <a:headEnd type="none" w="med" len="med"/>
              <a:tailEnd type="none" w="med" len="med"/>
            </a:ln>
            <a:effectLst/>
          </p:spPr>
        </p:cxnSp>
      </p:grpSp>
      <p:grpSp>
        <p:nvGrpSpPr>
          <p:cNvPr id="5" name="Group 4"/>
          <p:cNvGrpSpPr/>
          <p:nvPr/>
        </p:nvGrpSpPr>
        <p:grpSpPr>
          <a:xfrm>
            <a:off x="2133600" y="5590308"/>
            <a:ext cx="4561509" cy="523220"/>
            <a:chOff x="2133600" y="5590308"/>
            <a:chExt cx="4561509" cy="523220"/>
          </a:xfrm>
        </p:grpSpPr>
        <p:cxnSp>
          <p:nvCxnSpPr>
            <p:cNvPr id="78" name="Straight Connector 77"/>
            <p:cNvCxnSpPr/>
            <p:nvPr/>
          </p:nvCxnSpPr>
          <p:spPr bwMode="auto">
            <a:xfrm>
              <a:off x="4433454" y="5899588"/>
              <a:ext cx="2261655" cy="822"/>
            </a:xfrm>
            <a:prstGeom prst="line">
              <a:avLst/>
            </a:prstGeom>
            <a:noFill/>
            <a:ln w="12700" cap="sq" cmpd="sng" algn="ctr">
              <a:solidFill>
                <a:schemeClr val="accent1"/>
              </a:solidFill>
              <a:prstDash val="solid"/>
              <a:round/>
              <a:headEnd type="none" w="med" len="med"/>
              <a:tailEnd type="none" w="med" len="med"/>
            </a:ln>
            <a:effectLst/>
          </p:spPr>
        </p:cxnSp>
        <p:sp>
          <p:nvSpPr>
            <p:cNvPr id="79" name="Rectangle 78"/>
            <p:cNvSpPr/>
            <p:nvPr/>
          </p:nvSpPr>
          <p:spPr>
            <a:xfrm>
              <a:off x="2133600" y="5590308"/>
              <a:ext cx="4388526"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Minimum error</a:t>
              </a:r>
            </a:p>
          </p:txBody>
        </p:sp>
      </p:grpSp>
    </p:spTree>
    <p:extLst>
      <p:ext uri="{BB962C8B-B14F-4D97-AF65-F5344CB8AC3E}">
        <p14:creationId xmlns:p14="http://schemas.microsoft.com/office/powerpoint/2010/main" val="19595171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additive="base">
                                        <p:cTn id="7" dur="500" fill="hold"/>
                                        <p:tgtEl>
                                          <p:spTgt spid="5"/>
                                        </p:tgtEl>
                                        <p:attrNameLst>
                                          <p:attrName>ppt_x</p:attrName>
                                        </p:attrNameLst>
                                      </p:cBhvr>
                                      <p:tavLst>
                                        <p:tav tm="0">
                                          <p:val>
                                            <p:strVal val="0-#ppt_w/2"/>
                                          </p:val>
                                        </p:tav>
                                        <p:tav tm="100000">
                                          <p:val>
                                            <p:strVal val="#ppt_x"/>
                                          </p:val>
                                        </p:tav>
                                      </p:tavLst>
                                    </p:anim>
                                    <p:anim calcmode="lin" valueType="num">
                                      <p:cBhvr additive="base">
                                        <p:cTn id="8"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75"/>
                                        </p:tgtEl>
                                        <p:attrNameLst>
                                          <p:attrName>style.visibility</p:attrName>
                                        </p:attrNameLst>
                                      </p:cBhvr>
                                      <p:to>
                                        <p:strVal val="visible"/>
                                      </p:to>
                                    </p:set>
                                    <p:anim calcmode="lin" valueType="num">
                                      <p:cBhvr additive="base">
                                        <p:cTn id="13" dur="500" fill="hold"/>
                                        <p:tgtEl>
                                          <p:spTgt spid="75"/>
                                        </p:tgtEl>
                                        <p:attrNameLst>
                                          <p:attrName>ppt_x</p:attrName>
                                        </p:attrNameLst>
                                      </p:cBhvr>
                                      <p:tavLst>
                                        <p:tav tm="0">
                                          <p:val>
                                            <p:strVal val="0-#ppt_w/2"/>
                                          </p:val>
                                        </p:tav>
                                        <p:tav tm="100000">
                                          <p:val>
                                            <p:strVal val="#ppt_x"/>
                                          </p:val>
                                        </p:tav>
                                      </p:tavLst>
                                    </p:anim>
                                    <p:anim calcmode="lin" valueType="num">
                                      <p:cBhvr additive="base">
                                        <p:cTn id="14" dur="500" fill="hold"/>
                                        <p:tgtEl>
                                          <p:spTgt spid="7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838200" y="609600"/>
            <a:ext cx="7772400" cy="1143000"/>
          </a:xfrm>
          <a:prstGeom prst="rect">
            <a:avLst/>
          </a:prstGeom>
          <a:noFill/>
          <a:ln w="9525">
            <a:noFill/>
            <a:miter lim="800000"/>
            <a:headEnd/>
            <a:tailEnd/>
          </a:ln>
          <a:effectLst/>
        </p:spPr>
        <p:txBody>
          <a:bodyPr anchor="ctr"/>
          <a:lstStyle/>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Do you know the basics</a:t>
            </a:r>
          </a:p>
          <a:p>
            <a:pPr algn="ctr" eaLnBrk="0" hangingPunct="0">
              <a:defRPr/>
            </a:pPr>
            <a:r>
              <a:rPr lang="en-US" sz="3200" b="1" dirty="0">
                <a:solidFill>
                  <a:schemeClr val="tx2"/>
                </a:solidFill>
                <a:effectLst>
                  <a:outerShdw blurRad="38100" dist="38100" dir="2700000" algn="tl">
                    <a:srgbClr val="000000"/>
                  </a:outerShdw>
                </a:effectLst>
                <a:cs typeface="Times New Roman" pitchFamily="18" charset="0"/>
              </a:rPr>
              <a:t>of how the things in your world work?</a:t>
            </a:r>
          </a:p>
        </p:txBody>
      </p:sp>
      <p:pic>
        <p:nvPicPr>
          <p:cNvPr id="63492" name="Picture 4" descr="http://cdn4.explainthatstuff.com/carengine.jpg"/>
          <p:cNvPicPr>
            <a:picLocks noChangeAspect="1" noChangeArrowheads="1"/>
          </p:cNvPicPr>
          <p:nvPr/>
        </p:nvPicPr>
        <p:blipFill rotWithShape="1">
          <a:blip r:embed="rId2">
            <a:extLst>
              <a:ext uri="{28A0092B-C50C-407E-A947-70E740481C1C}">
                <a14:useLocalDpi xmlns:a14="http://schemas.microsoft.com/office/drawing/2010/main" val="0"/>
              </a:ext>
            </a:extLst>
          </a:blip>
          <a:srcRect t="-1454" r="7112" b="8244"/>
          <a:stretch/>
        </p:blipFill>
        <p:spPr bwMode="auto">
          <a:xfrm>
            <a:off x="1170164" y="1752600"/>
            <a:ext cx="3240000" cy="2438400"/>
          </a:xfrm>
          <a:prstGeom prst="rect">
            <a:avLst/>
          </a:prstGeom>
          <a:solidFill>
            <a:srgbClr val="000000">
              <a:shade val="95000"/>
            </a:srgbClr>
          </a:solidFill>
          <a:ln w="444500" cap="sq">
            <a:noFill/>
            <a:miter lim="800000"/>
          </a:ln>
          <a:effectLst>
            <a:outerShdw blurRad="254000" dist="190500" dir="2700000" sy="90000" algn="bl" rotWithShape="0">
              <a:srgbClr val="000000">
                <a:alpha val="40000"/>
              </a:srgbClr>
            </a:outerShdw>
          </a:effectLst>
        </p:spPr>
      </p:pic>
      <p:pic>
        <p:nvPicPr>
          <p:cNvPr id="5" name="Picture 4" descr="https://encrypted-tbn1.gstatic.com/images?q=tbn:ANd9GcQO1CabP-j_pWwM9Mg9CLpEyijenBWi4LCJd06oLZ9Wf8Ei6FsqhA"/>
          <p:cNvPicPr>
            <a:picLocks noChangeAspect="1" noChangeArrowheads="1"/>
          </p:cNvPicPr>
          <p:nvPr/>
        </p:nvPicPr>
        <p:blipFill rotWithShape="1">
          <a:blip r:embed="rId3">
            <a:extLst>
              <a:ext uri="{28A0092B-C50C-407E-A947-70E740481C1C}">
                <a14:useLocalDpi xmlns:a14="http://schemas.microsoft.com/office/drawing/2010/main" val="0"/>
              </a:ext>
            </a:extLst>
          </a:blip>
          <a:srcRect l="9062" t="11508" r="19348" b="5526"/>
          <a:stretch/>
        </p:blipFill>
        <p:spPr bwMode="auto">
          <a:xfrm>
            <a:off x="4684800" y="1746250"/>
            <a:ext cx="3240000" cy="2444750"/>
          </a:xfrm>
          <a:prstGeom prst="rect">
            <a:avLst/>
          </a:prstGeom>
          <a:solidFill>
            <a:srgbClr val="000000">
              <a:shade val="95000"/>
            </a:srgbClr>
          </a:solidFill>
          <a:ln w="444500" cap="sq">
            <a:noFill/>
            <a:miter lim="800000"/>
          </a:ln>
          <a:effectLst>
            <a:outerShdw blurRad="254000" dist="190500" dir="2700000" sy="90000" algn="bl" rotWithShape="0">
              <a:srgbClr val="000000">
                <a:alpha val="40000"/>
              </a:srgbClr>
            </a:outerShdw>
          </a:effectLst>
        </p:spPr>
      </p:pic>
      <p:pic>
        <p:nvPicPr>
          <p:cNvPr id="67586" name="Picture 2" descr="https://encrypted-tbn3.gstatic.com/images?q=tbn:ANd9GcRqTaC8VAT6aefJ9_zCK7wd7OVFz9kjzlsSxhhaU0vGVjcfHyIz"/>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70164" y="4343400"/>
            <a:ext cx="3240000" cy="2258652"/>
          </a:xfrm>
          <a:prstGeom prst="rect">
            <a:avLst/>
          </a:prstGeom>
          <a:solidFill>
            <a:srgbClr val="000000">
              <a:shade val="95000"/>
            </a:srgbClr>
          </a:solidFill>
          <a:ln w="444500" cap="sq">
            <a:noFill/>
            <a:miter lim="800000"/>
          </a:ln>
          <a:effectLst>
            <a:outerShdw blurRad="254000" dist="190500" dir="2700000" sy="90000" algn="bl" rotWithShape="0">
              <a:srgbClr val="000000">
                <a:alpha val="40000"/>
              </a:srgbClr>
            </a:outerShdw>
          </a:effectLst>
        </p:spPr>
      </p:pic>
      <p:pic>
        <p:nvPicPr>
          <p:cNvPr id="67588" name="Picture 4" descr="https://encrypted-tbn0.gstatic.com/images?q=tbn:ANd9GcT3uC3dhKzETNGOFIKYPJSlV8BEGO6pqGzPtgsaEdOTAZD_CRtW"/>
          <p:cNvPicPr>
            <a:picLocks noChangeAspect="1" noChangeArrowheads="1"/>
          </p:cNvPicPr>
          <p:nvPr/>
        </p:nvPicPr>
        <p:blipFill rotWithShape="1">
          <a:blip r:embed="rId5">
            <a:extLst>
              <a:ext uri="{28A0092B-C50C-407E-A947-70E740481C1C}">
                <a14:useLocalDpi xmlns:a14="http://schemas.microsoft.com/office/drawing/2010/main" val="0"/>
              </a:ext>
            </a:extLst>
          </a:blip>
          <a:srcRect b="12968"/>
          <a:stretch/>
        </p:blipFill>
        <p:spPr bwMode="auto">
          <a:xfrm>
            <a:off x="4665750" y="4343400"/>
            <a:ext cx="3240000" cy="2258652"/>
          </a:xfrm>
          <a:prstGeom prst="rect">
            <a:avLst/>
          </a:prstGeom>
          <a:solidFill>
            <a:srgbClr val="000000">
              <a:shade val="95000"/>
            </a:srgbClr>
          </a:solidFill>
          <a:ln w="444500" cap="sq">
            <a:noFill/>
            <a:miter lim="800000"/>
          </a:ln>
          <a:effectLst>
            <a:outerShdw blurRad="254000" dist="190500" dir="2700000" sy="90000" algn="bl" rotWithShape="0">
              <a:srgbClr val="000000">
                <a:alpha val="40000"/>
              </a:srgbClr>
            </a:outerShdw>
          </a:effectLst>
        </p:spPr>
      </p:pic>
      <p:sp>
        <p:nvSpPr>
          <p:cNvPr id="7" name="Title 1"/>
          <p:cNvSpPr>
            <a:spLocks noGrp="1"/>
          </p:cNvSpPr>
          <p:nvPr>
            <p:ph type="title"/>
          </p:nvPr>
        </p:nvSpPr>
        <p:spPr>
          <a:xfrm>
            <a:off x="685800" y="-228600"/>
            <a:ext cx="7772400" cy="1143000"/>
          </a:xfrm>
        </p:spPr>
        <p:txBody>
          <a:bodyPr/>
          <a:lstStyle/>
          <a:p>
            <a:pPr>
              <a:defRPr/>
            </a:pPr>
            <a:r>
              <a:rPr lang="en-CA" b="0" dirty="0">
                <a:effectLst/>
              </a:rPr>
              <a:t>Magic</a:t>
            </a:r>
          </a:p>
        </p:txBody>
      </p:sp>
    </p:spTree>
    <p:extLst>
      <p:ext uri="{BB962C8B-B14F-4D97-AF65-F5344CB8AC3E}">
        <p14:creationId xmlns:p14="http://schemas.microsoft.com/office/powerpoint/2010/main" val="28695666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63492"/>
                                        </p:tgtEl>
                                        <p:attrNameLst>
                                          <p:attrName>style.visibility</p:attrName>
                                        </p:attrNameLst>
                                      </p:cBhvr>
                                      <p:to>
                                        <p:strVal val="visible"/>
                                      </p:to>
                                    </p:set>
                                    <p:anim calcmode="lin" valueType="num">
                                      <p:cBhvr additive="base">
                                        <p:cTn id="11" dur="500" fill="hold"/>
                                        <p:tgtEl>
                                          <p:spTgt spid="63492"/>
                                        </p:tgtEl>
                                        <p:attrNameLst>
                                          <p:attrName>ppt_x</p:attrName>
                                        </p:attrNameLst>
                                      </p:cBhvr>
                                      <p:tavLst>
                                        <p:tav tm="0">
                                          <p:val>
                                            <p:strVal val="0-#ppt_w/2"/>
                                          </p:val>
                                        </p:tav>
                                        <p:tav tm="100000">
                                          <p:val>
                                            <p:strVal val="#ppt_x"/>
                                          </p:val>
                                        </p:tav>
                                      </p:tavLst>
                                    </p:anim>
                                    <p:anim calcmode="lin" valueType="num">
                                      <p:cBhvr additive="base">
                                        <p:cTn id="12" dur="500" fill="hold"/>
                                        <p:tgtEl>
                                          <p:spTgt spid="63492"/>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0-#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par>
                                <p:cTn id="17" presetID="2" presetClass="entr" presetSubtype="8" fill="hold" nodeType="withEffect">
                                  <p:stCondLst>
                                    <p:cond delay="0"/>
                                  </p:stCondLst>
                                  <p:childTnLst>
                                    <p:set>
                                      <p:cBhvr>
                                        <p:cTn id="18" dur="1" fill="hold">
                                          <p:stCondLst>
                                            <p:cond delay="0"/>
                                          </p:stCondLst>
                                        </p:cTn>
                                        <p:tgtEl>
                                          <p:spTgt spid="67588"/>
                                        </p:tgtEl>
                                        <p:attrNameLst>
                                          <p:attrName>style.visibility</p:attrName>
                                        </p:attrNameLst>
                                      </p:cBhvr>
                                      <p:to>
                                        <p:strVal val="visible"/>
                                      </p:to>
                                    </p:set>
                                    <p:anim calcmode="lin" valueType="num">
                                      <p:cBhvr additive="base">
                                        <p:cTn id="19" dur="500" fill="hold"/>
                                        <p:tgtEl>
                                          <p:spTgt spid="67588"/>
                                        </p:tgtEl>
                                        <p:attrNameLst>
                                          <p:attrName>ppt_x</p:attrName>
                                        </p:attrNameLst>
                                      </p:cBhvr>
                                      <p:tavLst>
                                        <p:tav tm="0">
                                          <p:val>
                                            <p:strVal val="0-#ppt_w/2"/>
                                          </p:val>
                                        </p:tav>
                                        <p:tav tm="100000">
                                          <p:val>
                                            <p:strVal val="#ppt_x"/>
                                          </p:val>
                                        </p:tav>
                                      </p:tavLst>
                                    </p:anim>
                                    <p:anim calcmode="lin" valueType="num">
                                      <p:cBhvr additive="base">
                                        <p:cTn id="20" dur="500" fill="hold"/>
                                        <p:tgtEl>
                                          <p:spTgt spid="67588"/>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67586"/>
                                        </p:tgtEl>
                                        <p:attrNameLst>
                                          <p:attrName>style.visibility</p:attrName>
                                        </p:attrNameLst>
                                      </p:cBhvr>
                                      <p:to>
                                        <p:strVal val="visible"/>
                                      </p:to>
                                    </p:set>
                                    <p:anim calcmode="lin" valueType="num">
                                      <p:cBhvr additive="base">
                                        <p:cTn id="23" dur="500" fill="hold"/>
                                        <p:tgtEl>
                                          <p:spTgt spid="67586"/>
                                        </p:tgtEl>
                                        <p:attrNameLst>
                                          <p:attrName>ppt_x</p:attrName>
                                        </p:attrNameLst>
                                      </p:cBhvr>
                                      <p:tavLst>
                                        <p:tav tm="0">
                                          <p:val>
                                            <p:strVal val="0-#ppt_w/2"/>
                                          </p:val>
                                        </p:tav>
                                        <p:tav tm="100000">
                                          <p:val>
                                            <p:strVal val="#ppt_x"/>
                                          </p:val>
                                        </p:tav>
                                      </p:tavLst>
                                    </p:anim>
                                    <p:anim calcmode="lin" valueType="num">
                                      <p:cBhvr additive="base">
                                        <p:cTn id="24" dur="500" fill="hold"/>
                                        <p:tgtEl>
                                          <p:spTgt spid="6758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4572000" y="3962400"/>
            <a:ext cx="3766810" cy="2590800"/>
            <a:chOff x="76200" y="3962400"/>
            <a:chExt cx="3766810" cy="2590800"/>
          </a:xfrm>
        </p:grpSpPr>
        <p:cxnSp>
          <p:nvCxnSpPr>
            <p:cNvPr id="88" name="Straight Connector 87"/>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89" name="Straight Connector 88"/>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9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p:sp>
        <p:nvSpPr>
          <p:cNvPr id="91"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endParaRPr lang="en-CA" altLang="en-US" sz="2800" dirty="0">
              <a:solidFill>
                <a:srgbClr val="66FF33"/>
              </a:solidFill>
              <a:latin typeface="Times New Roman" pitchFamily="18" charset="0"/>
            </a:endParaRPr>
          </a:p>
        </p:txBody>
      </p:sp>
      <p:sp>
        <p:nvSpPr>
          <p:cNvPr id="103" name="Freeform 102"/>
          <p:cNvSpPr/>
          <p:nvPr/>
        </p:nvSpPr>
        <p:spPr>
          <a:xfrm flipV="1">
            <a:off x="5406390" y="4495800"/>
            <a:ext cx="2594610" cy="1404000"/>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9" name="Rectangle 68"/>
              <p:cNvSpPr/>
              <p:nvPr/>
            </p:nvSpPr>
            <p:spPr>
              <a:xfrm>
                <a:off x="5867400" y="2362200"/>
                <a:ext cx="3429000" cy="1200329"/>
              </a:xfrm>
              <a:prstGeom prst="rect">
                <a:avLst/>
              </a:prstGeom>
            </p:spPr>
            <p:txBody>
              <a:bodyPr wrap="square">
                <a:spAutoFit/>
              </a:bodyPr>
              <a:lstStyle/>
              <a:p>
                <a:pPr algn="ctr"/>
                <a:r>
                  <a:rPr lang="en-US" altLang="en-US" sz="2400" dirty="0">
                    <a:cs typeface="Times New Roman" panose="02020603050405020304" pitchFamily="18" charset="0"/>
                    <a:sym typeface="Symbol" panose="05050102010706020507" pitchFamily="18" charset="2"/>
                  </a:rPr>
                  <a:t>Note we think of this </a:t>
                </a:r>
              </a:p>
              <a:p>
                <a:pPr algn="ctr"/>
                <a:r>
                  <a:rPr lang="en-US" altLang="en-US" sz="2400" dirty="0">
                    <a:solidFill>
                      <a:schemeClr val="accent2"/>
                    </a:solidFill>
                    <a:cs typeface="Times New Roman" panose="02020603050405020304" pitchFamily="18" charset="0"/>
                    <a:sym typeface="Symbol" panose="05050102010706020507" pitchFamily="18" charset="2"/>
                  </a:rPr>
                  <a:t>error</a:t>
                </a:r>
                <a:r>
                  <a:rPr lang="en-US" altLang="en-US" sz="2400" dirty="0">
                    <a:cs typeface="Times New Roman" panose="02020603050405020304" pitchFamily="18" charset="0"/>
                    <a:sym typeface="Symbol" panose="05050102010706020507" pitchFamily="18" charset="2"/>
                  </a:rPr>
                  <a:t> as a </a:t>
                </a:r>
                <a:r>
                  <a:rPr lang="en-US" altLang="en-US" sz="2400" dirty="0">
                    <a:solidFill>
                      <a:schemeClr val="accent2"/>
                    </a:solidFill>
                    <a:cs typeface="Times New Roman" panose="02020603050405020304" pitchFamily="18" charset="0"/>
                    <a:sym typeface="Symbol" panose="05050102010706020507" pitchFamily="18" charset="2"/>
                  </a:rPr>
                  <a:t>function</a:t>
                </a:r>
                <a:r>
                  <a:rPr lang="en-US" altLang="en-US" sz="2400" dirty="0">
                    <a:cs typeface="Times New Roman" panose="02020603050405020304" pitchFamily="18" charset="0"/>
                    <a:sym typeface="Symbol" panose="05050102010706020507" pitchFamily="18" charset="2"/>
                  </a:rPr>
                  <a:t> </a:t>
                </a:r>
              </a:p>
              <a:p>
                <a:pPr algn="ctr"/>
                <a:r>
                  <a:rPr lang="en-US" altLang="en-US" sz="2400" dirty="0">
                    <a:cs typeface="Times New Roman" panose="02020603050405020304" pitchFamily="18" charset="0"/>
                    <a:sym typeface="Symbol" panose="05050102010706020507" pitchFamily="18" charset="2"/>
                  </a:rPr>
                  <a:t>of the </a:t>
                </a:r>
                <a:r>
                  <a:rPr lang="en-US" altLang="en-US" sz="2400" i="1" dirty="0">
                    <a:solidFill>
                      <a:srgbClr val="66FF33"/>
                    </a:solidFill>
                    <a:cs typeface="Times New Roman" panose="02020603050405020304" pitchFamily="18" charset="0"/>
                    <a:sym typeface="Symbol" panose="05050102010706020507" pitchFamily="18" charset="2"/>
                  </a:rPr>
                  <a:t>weights</a:t>
                </a:r>
                <a:r>
                  <a:rPr lang="en-US" altLang="en-US" sz="2400" dirty="0">
                    <a:sym typeface="Symbol" panose="05050102010706020507" pitchFamily="18" charset="2"/>
                  </a:rPr>
                  <a:t>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dirty="0">
                    <a:cs typeface="Times New Roman" panose="02020603050405020304" pitchFamily="18" charset="0"/>
                    <a:sym typeface="Symbol" panose="05050102010706020507" pitchFamily="18" charset="2"/>
                  </a:rPr>
                  <a:t>.</a:t>
                </a:r>
                <a:endParaRPr lang="en-US" altLang="en-US" sz="2400" dirty="0">
                  <a:sym typeface="Symbol" panose="05050102010706020507" pitchFamily="18" charset="2"/>
                </a:endParaRPr>
              </a:p>
            </p:txBody>
          </p:sp>
        </mc:Choice>
        <mc:Fallback xmlns="">
          <p:sp>
            <p:nvSpPr>
              <p:cNvPr id="69" name="Rectangle 68"/>
              <p:cNvSpPr>
                <a:spLocks noRot="1" noChangeAspect="1" noMove="1" noResize="1" noEditPoints="1" noAdjustHandles="1" noChangeArrowheads="1" noChangeShapeType="1" noTextEdit="1"/>
              </p:cNvSpPr>
              <p:nvPr/>
            </p:nvSpPr>
            <p:spPr>
              <a:xfrm>
                <a:off x="5867400" y="2362200"/>
                <a:ext cx="3429000" cy="1200329"/>
              </a:xfrm>
              <a:prstGeom prst="rect">
                <a:avLst/>
              </a:prstGeom>
              <a:blipFill>
                <a:blip r:embed="rId6"/>
                <a:stretch>
                  <a:fillRect t="-4082" b="-10714"/>
                </a:stretch>
              </a:blipFill>
            </p:spPr>
            <p:txBody>
              <a:bodyPr/>
              <a:lstStyle/>
              <a:p>
                <a:r>
                  <a:rPr lang="en-CA">
                    <a:noFill/>
                  </a:rPr>
                  <a:t> </a:t>
                </a:r>
              </a:p>
            </p:txBody>
          </p:sp>
        </mc:Fallback>
      </mc:AlternateContent>
      <p:grpSp>
        <p:nvGrpSpPr>
          <p:cNvPr id="75" name="Group 74"/>
          <p:cNvGrpSpPr/>
          <p:nvPr/>
        </p:nvGrpSpPr>
        <p:grpSpPr>
          <a:xfrm>
            <a:off x="6137618" y="5899588"/>
            <a:ext cx="914400" cy="981446"/>
            <a:chOff x="2596978" y="5899588"/>
            <a:chExt cx="914400" cy="981446"/>
          </a:xfrm>
        </p:grpSpPr>
        <mc:AlternateContent xmlns:mc="http://schemas.openxmlformats.org/markup-compatibility/2006" xmlns:a14="http://schemas.microsoft.com/office/drawing/2010/main">
          <mc:Choice Requires="a14">
            <p:sp>
              <p:nvSpPr>
                <p:cNvPr id="76" name="Text Box 33"/>
                <p:cNvSpPr txBox="1">
                  <a:spLocks noChangeArrowheads="1"/>
                </p:cNvSpPr>
                <p:nvPr/>
              </p:nvSpPr>
              <p:spPr bwMode="auto">
                <a:xfrm>
                  <a:off x="259697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latin typeface="Times New Roman" pitchFamily="18" charset="0"/>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2596978" y="6324600"/>
                  <a:ext cx="914400" cy="556434"/>
                </a:xfrm>
                <a:prstGeom prst="rect">
                  <a:avLst/>
                </a:prstGeom>
                <a:blipFill>
                  <a:blip r:embed="rId8"/>
                  <a:stretch>
                    <a:fillRect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7" name="Straight Connector 76"/>
            <p:cNvCxnSpPr/>
            <p:nvPr/>
          </p:nvCxnSpPr>
          <p:spPr bwMode="auto">
            <a:xfrm flipV="1">
              <a:off x="3133444" y="5899588"/>
              <a:ext cx="0" cy="501212"/>
            </a:xfrm>
            <a:prstGeom prst="line">
              <a:avLst/>
            </a:prstGeom>
            <a:noFill/>
            <a:ln w="12700" cap="sq" cmpd="sng" algn="ctr">
              <a:solidFill>
                <a:srgbClr val="66FF33"/>
              </a:solidFill>
              <a:prstDash val="solid"/>
              <a:round/>
              <a:headEnd type="none" w="med" len="med"/>
              <a:tailEnd type="none" w="med" len="med"/>
            </a:ln>
            <a:effectLst/>
          </p:spPr>
        </p:cxnSp>
      </p:grpSp>
      <p:grpSp>
        <p:nvGrpSpPr>
          <p:cNvPr id="5" name="Group 4"/>
          <p:cNvGrpSpPr/>
          <p:nvPr/>
        </p:nvGrpSpPr>
        <p:grpSpPr>
          <a:xfrm>
            <a:off x="2133600" y="5590308"/>
            <a:ext cx="4561509" cy="523220"/>
            <a:chOff x="2133600" y="5590308"/>
            <a:chExt cx="4561509" cy="523220"/>
          </a:xfrm>
        </p:grpSpPr>
        <p:cxnSp>
          <p:nvCxnSpPr>
            <p:cNvPr id="78" name="Straight Connector 77"/>
            <p:cNvCxnSpPr/>
            <p:nvPr/>
          </p:nvCxnSpPr>
          <p:spPr bwMode="auto">
            <a:xfrm>
              <a:off x="4433454" y="5899588"/>
              <a:ext cx="2261655" cy="822"/>
            </a:xfrm>
            <a:prstGeom prst="line">
              <a:avLst/>
            </a:prstGeom>
            <a:noFill/>
            <a:ln w="12700" cap="sq" cmpd="sng" algn="ctr">
              <a:solidFill>
                <a:schemeClr val="accent1"/>
              </a:solidFill>
              <a:prstDash val="solid"/>
              <a:round/>
              <a:headEnd type="none" w="med" len="med"/>
              <a:tailEnd type="none" w="med" len="med"/>
            </a:ln>
            <a:effectLst/>
          </p:spPr>
        </p:cxnSp>
        <p:sp>
          <p:nvSpPr>
            <p:cNvPr id="79" name="Rectangle 78"/>
            <p:cNvSpPr/>
            <p:nvPr/>
          </p:nvSpPr>
          <p:spPr>
            <a:xfrm>
              <a:off x="2133600" y="5590308"/>
              <a:ext cx="4388526"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Minimum error</a:t>
              </a:r>
            </a:p>
          </p:txBody>
        </p:sp>
      </p:grpSp>
      <p:grpSp>
        <p:nvGrpSpPr>
          <p:cNvPr id="81" name="Group 80"/>
          <p:cNvGrpSpPr/>
          <p:nvPr/>
        </p:nvGrpSpPr>
        <p:grpSpPr>
          <a:xfrm>
            <a:off x="1244672" y="1854272"/>
            <a:ext cx="5028299" cy="1649547"/>
            <a:chOff x="686701" y="3833575"/>
            <a:chExt cx="5028299" cy="1649547"/>
          </a:xfrm>
        </p:grpSpPr>
        <mc:AlternateContent xmlns:mc="http://schemas.openxmlformats.org/markup-compatibility/2006" xmlns:a14="http://schemas.microsoft.com/office/drawing/2010/main">
          <mc:Choice Requires="a14">
            <p:sp>
              <p:nvSpPr>
                <p:cNvPr id="82" name="Rectangle 81"/>
                <p:cNvSpPr/>
                <p:nvPr/>
              </p:nvSpPr>
              <p:spPr>
                <a:xfrm>
                  <a:off x="686701" y="4495800"/>
                  <a:ext cx="4851328" cy="987322"/>
                </a:xfrm>
                <a:prstGeom prst="rect">
                  <a:avLst/>
                </a:prstGeom>
              </p:spPr>
              <p:txBody>
                <a:bodyPr wrap="none">
                  <a:spAutoFit/>
                </a:bodyPr>
                <a:lstStyle/>
                <a:p>
                  <a:pPr algn="ctr"/>
                  <a:r>
                    <a:rPr lang="en-US" altLang="en-US" dirty="0">
                      <a:sym typeface="Symbol" panose="05050102010706020507" pitchFamily="18" charset="2"/>
                    </a:rPr>
                    <a:t>Find me the argument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e>
                        <m:sub>
                          <m:r>
                            <a:rPr lang="en-CA" altLang="en-US" i="1" dirty="0">
                              <a:solidFill>
                                <a:srgbClr val="66FF33"/>
                              </a:solidFill>
                              <a:latin typeface="Cambria Math" panose="02040503050406030204" pitchFamily="18" charset="0"/>
                              <a:sym typeface="Symbol" panose="05050102010706020507" pitchFamily="18" charset="2"/>
                            </a:rPr>
                            <m:t>𝑜𝑝𝑡</m:t>
                          </m:r>
                        </m:sub>
                      </m:sSub>
                    </m:oMath>
                  </a14:m>
                  <a:r>
                    <a:rPr lang="en-US" dirty="0">
                      <a:sym typeface="Symbol" panose="05050102010706020507" pitchFamily="18" charset="2"/>
                    </a:rPr>
                    <a:t>that </a:t>
                  </a:r>
                  <a:br>
                    <a:rPr lang="en-US" dirty="0">
                      <a:sym typeface="Symbol" panose="05050102010706020507" pitchFamily="18" charset="2"/>
                    </a:rPr>
                  </a:br>
                  <a:r>
                    <a:rPr lang="en-US" dirty="0">
                      <a:sym typeface="Symbol" panose="05050102010706020507" pitchFamily="18" charset="2"/>
                    </a:rPr>
                    <a:t>gives the minimum error.</a:t>
                  </a:r>
                  <a:endParaRPr lang="en-CA" dirty="0"/>
                </a:p>
              </p:txBody>
            </p:sp>
          </mc:Choice>
          <mc:Fallback xmlns="">
            <p:sp>
              <p:nvSpPr>
                <p:cNvPr id="82" name="Rectangle 81"/>
                <p:cNvSpPr>
                  <a:spLocks noRot="1" noChangeAspect="1" noMove="1" noResize="1" noEditPoints="1" noAdjustHandles="1" noChangeArrowheads="1" noChangeShapeType="1" noTextEdit="1"/>
                </p:cNvSpPr>
                <p:nvPr/>
              </p:nvSpPr>
              <p:spPr>
                <a:xfrm>
                  <a:off x="686701" y="4495800"/>
                  <a:ext cx="4851328" cy="987322"/>
                </a:xfrm>
                <a:prstGeom prst="rect">
                  <a:avLst/>
                </a:prstGeom>
                <a:blipFill>
                  <a:blip r:embed="rId9"/>
                  <a:stretch>
                    <a:fillRect l="-1131" t="-6790" r="-1131" b="-16667"/>
                  </a:stretch>
                </a:blipFill>
              </p:spPr>
              <p:txBody>
                <a:bodyPr/>
                <a:lstStyle/>
                <a:p>
                  <a:r>
                    <a:rPr lang="en-CA">
                      <a:noFill/>
                    </a:rPr>
                    <a:t> </a:t>
                  </a:r>
                </a:p>
              </p:txBody>
            </p:sp>
          </mc:Fallback>
        </mc:AlternateContent>
        <p:sp>
          <p:nvSpPr>
            <p:cNvPr id="83" name="Oval 82"/>
            <p:cNvSpPr/>
            <p:nvPr/>
          </p:nvSpPr>
          <p:spPr>
            <a:xfrm>
              <a:off x="4028657" y="3833575"/>
              <a:ext cx="1686343" cy="630014"/>
            </a:xfrm>
            <a:prstGeom prst="ellipse">
              <a:avLst/>
            </a:prstGeom>
            <a:ln w="25400">
              <a:solidFill>
                <a:srgbClr val="FFFF00"/>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10"/>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28552073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84"/>
                                        </p:tgtEl>
                                        <p:attrNameLst>
                                          <p:attrName>style.visibility</p:attrName>
                                        </p:attrNameLst>
                                      </p:cBhvr>
                                      <p:to>
                                        <p:strVal val="visible"/>
                                      </p:to>
                                    </p:set>
                                    <p:anim calcmode="lin" valueType="num">
                                      <p:cBhvr additive="base">
                                        <p:cTn id="7" dur="500" fill="hold"/>
                                        <p:tgtEl>
                                          <p:spTgt spid="84"/>
                                        </p:tgtEl>
                                        <p:attrNameLst>
                                          <p:attrName>ppt_x</p:attrName>
                                        </p:attrNameLst>
                                      </p:cBhvr>
                                      <p:tavLst>
                                        <p:tav tm="0">
                                          <p:val>
                                            <p:strVal val="0-#ppt_w/2"/>
                                          </p:val>
                                        </p:tav>
                                        <p:tav tm="100000">
                                          <p:val>
                                            <p:strVal val="#ppt_x"/>
                                          </p:val>
                                        </p:tav>
                                      </p:tavLst>
                                    </p:anim>
                                    <p:anim calcmode="lin" valueType="num">
                                      <p:cBhvr additive="base">
                                        <p:cTn id="8"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81"/>
                                        </p:tgtEl>
                                        <p:attrNameLst>
                                          <p:attrName>style.visibility</p:attrName>
                                        </p:attrNameLst>
                                      </p:cBhvr>
                                      <p:to>
                                        <p:strVal val="visible"/>
                                      </p:to>
                                    </p:set>
                                    <p:anim calcmode="lin" valueType="num">
                                      <p:cBhvr additive="base">
                                        <p:cTn id="13" dur="500" fill="hold"/>
                                        <p:tgtEl>
                                          <p:spTgt spid="81"/>
                                        </p:tgtEl>
                                        <p:attrNameLst>
                                          <p:attrName>ppt_x</p:attrName>
                                        </p:attrNameLst>
                                      </p:cBhvr>
                                      <p:tavLst>
                                        <p:tav tm="0">
                                          <p:val>
                                            <p:strVal val="0-#ppt_w/2"/>
                                          </p:val>
                                        </p:tav>
                                        <p:tav tm="100000">
                                          <p:val>
                                            <p:strVal val="#ppt_x"/>
                                          </p:val>
                                        </p:tav>
                                      </p:tavLst>
                                    </p:anim>
                                    <p:anim calcmode="lin" valueType="num">
                                      <p:cBhvr additive="base">
                                        <p:cTn id="14" dur="500" fill="hold"/>
                                        <p:tgtEl>
                                          <p:spTgt spid="8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4"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6" name="Group 85"/>
          <p:cNvGrpSpPr/>
          <p:nvPr/>
        </p:nvGrpSpPr>
        <p:grpSpPr>
          <a:xfrm>
            <a:off x="4572000" y="3962400"/>
            <a:ext cx="523220" cy="2590800"/>
            <a:chOff x="76200" y="3962400"/>
            <a:chExt cx="523220" cy="2590800"/>
          </a:xfrm>
        </p:grpSpPr>
        <p:cxnSp>
          <p:nvCxnSpPr>
            <p:cNvPr id="88" name="Straight Connector 87"/>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sp>
          <p:nvSpPr>
            <p:cNvPr id="90"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Error </a:t>
              </a:r>
              <a:r>
                <a:rPr lang="en-CA" altLang="en-US" sz="2800" i="1" dirty="0">
                  <a:solidFill>
                    <a:schemeClr val="accent1"/>
                  </a:solidFill>
                  <a:latin typeface="Times New Roman" pitchFamily="18" charset="0"/>
                </a:rPr>
                <a:t>E</a:t>
              </a:r>
            </a:p>
          </p:txBody>
        </p:sp>
      </p:grpSp>
      <p:sp>
        <p:nvSpPr>
          <p:cNvPr id="91" name="Text Box 33"/>
          <p:cNvSpPr txBox="1">
            <a:spLocks noChangeArrowheads="1"/>
          </p:cNvSpPr>
          <p:nvPr/>
        </p:nvSpPr>
        <p:spPr bwMode="auto">
          <a:xfrm>
            <a:off x="4433454"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Weights</a:t>
            </a:r>
            <a:endParaRPr lang="en-CA" altLang="en-US" sz="2800" dirty="0">
              <a:solidFill>
                <a:srgbClr val="66FF33"/>
              </a:solidFill>
              <a:latin typeface="Times New Roman" pitchFamily="18" charset="0"/>
            </a:endParaRPr>
          </a:p>
        </p:txBody>
      </p:sp>
      <p:sp>
        <p:nvSpPr>
          <p:cNvPr id="103" name="Freeform 102"/>
          <p:cNvSpPr/>
          <p:nvPr/>
        </p:nvSpPr>
        <p:spPr>
          <a:xfrm flipV="1">
            <a:off x="5406390" y="4495800"/>
            <a:ext cx="2594610" cy="1404000"/>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chemeClr val="accent1"/>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p:grpSp>
        <p:nvGrpSpPr>
          <p:cNvPr id="75" name="Group 74"/>
          <p:cNvGrpSpPr/>
          <p:nvPr/>
        </p:nvGrpSpPr>
        <p:grpSpPr>
          <a:xfrm>
            <a:off x="6137618" y="5899588"/>
            <a:ext cx="914400" cy="981446"/>
            <a:chOff x="2596978" y="5899588"/>
            <a:chExt cx="914400" cy="981446"/>
          </a:xfrm>
        </p:grpSpPr>
        <mc:AlternateContent xmlns:mc="http://schemas.openxmlformats.org/markup-compatibility/2006" xmlns:a14="http://schemas.microsoft.com/office/drawing/2010/main">
          <mc:Choice Requires="a14">
            <p:sp>
              <p:nvSpPr>
                <p:cNvPr id="76" name="Text Box 33"/>
                <p:cNvSpPr txBox="1">
                  <a:spLocks noChangeArrowheads="1"/>
                </p:cNvSpPr>
                <p:nvPr/>
              </p:nvSpPr>
              <p:spPr bwMode="auto">
                <a:xfrm>
                  <a:off x="259697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latin typeface="Times New Roman" pitchFamily="18" charset="0"/>
                  </a:endParaRPr>
                </a:p>
              </p:txBody>
            </p:sp>
          </mc:Choice>
          <mc:Fallback xmlns="">
            <p:sp>
              <p:nvSpPr>
                <p:cNvPr id="50" name="Text Box 33"/>
                <p:cNvSpPr txBox="1">
                  <a:spLocks noRot="1" noChangeAspect="1" noMove="1" noResize="1" noEditPoints="1" noAdjustHandles="1" noChangeArrowheads="1" noChangeShapeType="1" noTextEdit="1"/>
                </p:cNvSpPr>
                <p:nvPr/>
              </p:nvSpPr>
              <p:spPr bwMode="auto">
                <a:xfrm>
                  <a:off x="2596978" y="6324600"/>
                  <a:ext cx="914400" cy="556434"/>
                </a:xfrm>
                <a:prstGeom prst="rect">
                  <a:avLst/>
                </a:prstGeom>
                <a:blipFill>
                  <a:blip r:embed="rId8"/>
                  <a:stretch>
                    <a:fillRect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7" name="Straight Connector 76"/>
            <p:cNvCxnSpPr/>
            <p:nvPr/>
          </p:nvCxnSpPr>
          <p:spPr bwMode="auto">
            <a:xfrm flipV="1">
              <a:off x="3133444" y="5899588"/>
              <a:ext cx="0" cy="501212"/>
            </a:xfrm>
            <a:prstGeom prst="line">
              <a:avLst/>
            </a:prstGeom>
            <a:noFill/>
            <a:ln w="12700" cap="sq" cmpd="sng" algn="ctr">
              <a:solidFill>
                <a:srgbClr val="66FF33"/>
              </a:solidFill>
              <a:prstDash val="solid"/>
              <a:round/>
              <a:headEnd type="none" w="med" len="med"/>
              <a:tailEnd type="none" w="med" len="med"/>
            </a:ln>
            <a:effectLst/>
          </p:spPr>
        </p:cxnSp>
      </p:grpSp>
      <p:grpSp>
        <p:nvGrpSpPr>
          <p:cNvPr id="5" name="Group 4"/>
          <p:cNvGrpSpPr/>
          <p:nvPr/>
        </p:nvGrpSpPr>
        <p:grpSpPr>
          <a:xfrm>
            <a:off x="2133600" y="5590308"/>
            <a:ext cx="4561509" cy="523220"/>
            <a:chOff x="2133600" y="5590308"/>
            <a:chExt cx="4561509" cy="523220"/>
          </a:xfrm>
        </p:grpSpPr>
        <p:cxnSp>
          <p:nvCxnSpPr>
            <p:cNvPr id="78" name="Straight Connector 77"/>
            <p:cNvCxnSpPr/>
            <p:nvPr/>
          </p:nvCxnSpPr>
          <p:spPr bwMode="auto">
            <a:xfrm>
              <a:off x="4433454" y="5899588"/>
              <a:ext cx="2261655" cy="822"/>
            </a:xfrm>
            <a:prstGeom prst="line">
              <a:avLst/>
            </a:prstGeom>
            <a:noFill/>
            <a:ln w="12700" cap="sq" cmpd="sng" algn="ctr">
              <a:solidFill>
                <a:schemeClr val="accent1"/>
              </a:solidFill>
              <a:prstDash val="solid"/>
              <a:round/>
              <a:headEnd type="none" w="med" len="med"/>
              <a:tailEnd type="none" w="med" len="med"/>
            </a:ln>
            <a:effectLst/>
          </p:spPr>
        </p:cxnSp>
        <p:sp>
          <p:nvSpPr>
            <p:cNvPr id="79" name="Rectangle 78"/>
            <p:cNvSpPr/>
            <p:nvPr/>
          </p:nvSpPr>
          <p:spPr>
            <a:xfrm>
              <a:off x="2133600" y="5590308"/>
              <a:ext cx="4388526"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Minimum error</a:t>
              </a:r>
            </a:p>
          </p:txBody>
        </p:sp>
      </p:grpSp>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9"/>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954107"/>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This graph pretends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dirty="0">
                    <a:solidFill>
                      <a:srgbClr val="66FF33"/>
                    </a:solidFill>
                    <a:latin typeface="Times New Roman" pitchFamily="18" charset="0"/>
                    <a:sym typeface="Symbol" panose="05050102010706020507" pitchFamily="18" charset="2"/>
                  </a:rPr>
                  <a:t> </a:t>
                </a:r>
                <a:r>
                  <a:rPr lang="en-US" altLang="en-US" sz="2800" dirty="0">
                    <a:latin typeface="Times New Roman" pitchFamily="18" charset="0"/>
                    <a:sym typeface="Symbol" panose="05050102010706020507" pitchFamily="18" charset="2"/>
                  </a:rPr>
                  <a:t> is one real number.</a:t>
                </a:r>
              </a:p>
              <a:p>
                <a:pPr>
                  <a:spcBef>
                    <a:spcPct val="0"/>
                  </a:spcBef>
                </a:pPr>
                <a:r>
                  <a:rPr lang="en-US" altLang="en-US" sz="2800" dirty="0">
                    <a:latin typeface="Times New Roman" pitchFamily="18" charset="0"/>
                    <a:sym typeface="Symbol" panose="05050102010706020507" pitchFamily="18" charset="2"/>
                  </a:rPr>
                  <a:t>Weights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 of thousands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954107"/>
              </a:xfrm>
              <a:prstGeom prst="rect">
                <a:avLst/>
              </a:prstGeom>
              <a:blipFill>
                <a:blip r:embed="rId10"/>
                <a:stretch>
                  <a:fillRect t="-6369" b="-17197"/>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25" name="Straight Connector 24"/>
          <p:cNvCxnSpPr/>
          <p:nvPr/>
        </p:nvCxnSpPr>
        <p:spPr bwMode="auto">
          <a:xfrm flipH="1">
            <a:off x="4909810" y="6400800"/>
            <a:ext cx="3429000" cy="0"/>
          </a:xfrm>
          <a:prstGeom prst="line">
            <a:avLst/>
          </a:prstGeom>
          <a:noFill/>
          <a:ln w="12700" cap="sq" cmpd="sng" algn="ctr">
            <a:solidFill>
              <a:schemeClr val="tx1"/>
            </a:solidFill>
            <a:prstDash val="solid"/>
            <a:round/>
            <a:headEnd type="none" w="med" len="med"/>
            <a:tailEnd type="none" w="med" len="med"/>
          </a:ln>
          <a:effectLst/>
        </p:spPr>
      </p:cxnSp>
      <p:grpSp>
        <p:nvGrpSpPr>
          <p:cNvPr id="2" name="Group 1"/>
          <p:cNvGrpSpPr/>
          <p:nvPr/>
        </p:nvGrpSpPr>
        <p:grpSpPr>
          <a:xfrm>
            <a:off x="2362200" y="3429000"/>
            <a:ext cx="4167501" cy="1338354"/>
            <a:chOff x="1295401" y="3547114"/>
            <a:chExt cx="4167501" cy="1338354"/>
          </a:xfrm>
        </p:grpSpPr>
        <p:sp>
          <p:nvSpPr>
            <p:cNvPr id="28" name="Rectangle 27"/>
            <p:cNvSpPr/>
            <p:nvPr/>
          </p:nvSpPr>
          <p:spPr>
            <a:xfrm>
              <a:off x="1295401" y="3547114"/>
              <a:ext cx="3830843" cy="1332761"/>
            </a:xfrm>
            <a:prstGeom prst="rect">
              <a:avLst/>
            </a:prstGeom>
            <a:solidFill>
              <a:schemeClr val="tx1"/>
            </a:solidFill>
            <a:ln>
              <a:noFill/>
            </a:ln>
          </p:spPr>
          <p:txBody>
            <a:bodyPr wrap="square" rtlCol="0" anchor="ctr">
              <a:spAutoFit/>
            </a:bodyPr>
            <a:lstStyle/>
            <a:p>
              <a:pPr algn="l"/>
              <a:endParaRPr lang="en-CA" sz="2400" dirty="0"/>
            </a:p>
          </p:txBody>
        </p:sp>
        <p:pic>
          <p:nvPicPr>
            <p:cNvPr id="29" name="Picture 6" descr="Image result for convolutional neural network"/>
            <p:cNvPicPr>
              <a:picLocks noChangeAspect="1" noChangeArrowheads="1"/>
            </p:cNvPicPr>
            <p:nvPr/>
          </p:nvPicPr>
          <p:blipFill>
            <a:blip r:embed="rId11">
              <a:extLst>
                <a:ext uri="{28A0092B-C50C-407E-A947-70E740481C1C}">
                  <a14:useLocalDpi xmlns:a14="http://schemas.microsoft.com/office/drawing/2010/main" val="0"/>
                </a:ext>
              </a:extLst>
            </a:blip>
            <a:srcRect/>
            <a:stretch>
              <a:fillRect/>
            </a:stretch>
          </p:blipFill>
          <p:spPr bwMode="auto">
            <a:xfrm>
              <a:off x="1707320" y="3609096"/>
              <a:ext cx="2883431" cy="1274973"/>
            </a:xfrm>
            <a:prstGeom prst="rect">
              <a:avLst/>
            </a:prstGeom>
            <a:noFill/>
            <a:extLst>
              <a:ext uri="{909E8E84-426E-40DD-AFC4-6F175D3DCCD1}">
                <a14:hiddenFill xmlns:a14="http://schemas.microsoft.com/office/drawing/2010/main">
                  <a:solidFill>
                    <a:srgbClr val="FFFFFF"/>
                  </a:solidFill>
                </a14:hiddenFill>
              </a:ext>
            </a:extLst>
          </p:spPr>
        </p:pic>
        <p:cxnSp>
          <p:nvCxnSpPr>
            <p:cNvPr id="30" name="Straight Connector 29"/>
            <p:cNvCxnSpPr/>
            <p:nvPr/>
          </p:nvCxnSpPr>
          <p:spPr bwMode="auto">
            <a:xfrm flipV="1">
              <a:off x="1969391" y="4190834"/>
              <a:ext cx="555555" cy="203356"/>
            </a:xfrm>
            <a:prstGeom prst="line">
              <a:avLst/>
            </a:prstGeom>
            <a:noFill/>
            <a:ln w="25400" cap="sq" cmpd="sng" algn="ctr">
              <a:solidFill>
                <a:srgbClr val="66FF33"/>
              </a:solidFill>
              <a:prstDash val="solid"/>
              <a:round/>
              <a:headEnd type="none" w="med" len="med"/>
              <a:tailEnd type="none" w="med" len="med"/>
            </a:ln>
            <a:effectLst/>
          </p:spPr>
        </p:cxnSp>
        <p:cxnSp>
          <p:nvCxnSpPr>
            <p:cNvPr id="31" name="Straight Connector 30"/>
            <p:cNvCxnSpPr/>
            <p:nvPr/>
          </p:nvCxnSpPr>
          <p:spPr bwMode="auto">
            <a:xfrm>
              <a:off x="1929611" y="3870613"/>
              <a:ext cx="569441" cy="320221"/>
            </a:xfrm>
            <a:prstGeom prst="line">
              <a:avLst/>
            </a:prstGeom>
            <a:noFill/>
            <a:ln w="25400" cap="sq" cmpd="sng" algn="ctr">
              <a:solidFill>
                <a:srgbClr val="66FF33"/>
              </a:solidFill>
              <a:prstDash val="solid"/>
              <a:round/>
              <a:headEnd type="none" w="med" len="med"/>
              <a:tailEnd type="none" w="med" len="med"/>
            </a:ln>
            <a:effectLst/>
          </p:spPr>
        </p:cxnSp>
        <p:cxnSp>
          <p:nvCxnSpPr>
            <p:cNvPr id="32" name="Straight Connector 31"/>
            <p:cNvCxnSpPr/>
            <p:nvPr/>
          </p:nvCxnSpPr>
          <p:spPr bwMode="auto">
            <a:xfrm>
              <a:off x="1928425" y="3999678"/>
              <a:ext cx="597933" cy="191155"/>
            </a:xfrm>
            <a:prstGeom prst="line">
              <a:avLst/>
            </a:prstGeom>
            <a:noFill/>
            <a:ln w="25400" cap="sq" cmpd="sng" algn="ctr">
              <a:solidFill>
                <a:srgbClr val="66FF33"/>
              </a:solidFill>
              <a:prstDash val="solid"/>
              <a:round/>
              <a:headEnd type="none" w="med" len="med"/>
              <a:tailEnd type="none" w="med" len="med"/>
            </a:ln>
            <a:effectLst/>
          </p:spPr>
        </p:cxnSp>
        <p:cxnSp>
          <p:nvCxnSpPr>
            <p:cNvPr id="33" name="Straight Connector 32"/>
            <p:cNvCxnSpPr/>
            <p:nvPr/>
          </p:nvCxnSpPr>
          <p:spPr bwMode="auto">
            <a:xfrm>
              <a:off x="1927239" y="4129956"/>
              <a:ext cx="599119" cy="60878"/>
            </a:xfrm>
            <a:prstGeom prst="line">
              <a:avLst/>
            </a:prstGeom>
            <a:noFill/>
            <a:ln w="25400" cap="sq" cmpd="sng" algn="ctr">
              <a:solidFill>
                <a:srgbClr val="66FF33"/>
              </a:solidFill>
              <a:prstDash val="solid"/>
              <a:round/>
              <a:headEnd type="none" w="med" len="med"/>
              <a:tailEnd type="none" w="med" len="med"/>
            </a:ln>
            <a:effectLst/>
          </p:spPr>
        </p:cxnSp>
        <p:cxnSp>
          <p:nvCxnSpPr>
            <p:cNvPr id="34" name="Straight Connector 33"/>
            <p:cNvCxnSpPr/>
            <p:nvPr/>
          </p:nvCxnSpPr>
          <p:spPr bwMode="auto">
            <a:xfrm flipV="1">
              <a:off x="1926053" y="4190834"/>
              <a:ext cx="600305" cy="70611"/>
            </a:xfrm>
            <a:prstGeom prst="line">
              <a:avLst/>
            </a:prstGeom>
            <a:noFill/>
            <a:ln w="25400" cap="sq" cmpd="sng" algn="ctr">
              <a:solidFill>
                <a:srgbClr val="66FF33"/>
              </a:solidFill>
              <a:prstDash val="solid"/>
              <a:round/>
              <a:headEnd type="none" w="med" len="med"/>
              <a:tailEnd type="none" w="med" len="med"/>
            </a:ln>
            <a:effectLst/>
          </p:spPr>
        </p:cxnSp>
        <p:cxnSp>
          <p:nvCxnSpPr>
            <p:cNvPr id="35" name="Straight Connector 34"/>
            <p:cNvCxnSpPr/>
            <p:nvPr/>
          </p:nvCxnSpPr>
          <p:spPr bwMode="auto">
            <a:xfrm flipV="1">
              <a:off x="1923681" y="4175989"/>
              <a:ext cx="561485" cy="348435"/>
            </a:xfrm>
            <a:prstGeom prst="line">
              <a:avLst/>
            </a:prstGeom>
            <a:noFill/>
            <a:ln w="25400" cap="sq" cmpd="sng" algn="ctr">
              <a:solidFill>
                <a:srgbClr val="66FF33"/>
              </a:solidFill>
              <a:prstDash val="solid"/>
              <a:round/>
              <a:headEnd type="none" w="med" len="med"/>
              <a:tailEnd type="none" w="med" len="med"/>
            </a:ln>
            <a:effectLst/>
          </p:spPr>
        </p:cxnSp>
        <p:cxnSp>
          <p:nvCxnSpPr>
            <p:cNvPr id="36" name="Straight Connector 35"/>
            <p:cNvCxnSpPr/>
            <p:nvPr/>
          </p:nvCxnSpPr>
          <p:spPr bwMode="auto">
            <a:xfrm flipV="1">
              <a:off x="1922495" y="4190834"/>
              <a:ext cx="562671" cy="465079"/>
            </a:xfrm>
            <a:prstGeom prst="line">
              <a:avLst/>
            </a:prstGeom>
            <a:noFill/>
            <a:ln w="25400" cap="sq" cmpd="sng" algn="ctr">
              <a:solidFill>
                <a:srgbClr val="66FF33"/>
              </a:solidFill>
              <a:prstDash val="solid"/>
              <a:round/>
              <a:headEnd type="none" w="med" len="med"/>
              <a:tailEnd type="none" w="med" len="med"/>
            </a:ln>
            <a:effectLst/>
          </p:spPr>
        </p:cxnSp>
        <p:cxnSp>
          <p:nvCxnSpPr>
            <p:cNvPr id="37" name="Straight Connector 36"/>
            <p:cNvCxnSpPr/>
            <p:nvPr/>
          </p:nvCxnSpPr>
          <p:spPr bwMode="auto">
            <a:xfrm flipV="1">
              <a:off x="1921309" y="4190834"/>
              <a:ext cx="605049" cy="596568"/>
            </a:xfrm>
            <a:prstGeom prst="line">
              <a:avLst/>
            </a:prstGeom>
            <a:noFill/>
            <a:ln w="25400" cap="sq" cmpd="sng" algn="ctr">
              <a:solidFill>
                <a:srgbClr val="66FF33"/>
              </a:solidFill>
              <a:prstDash val="solid"/>
              <a:round/>
              <a:headEnd type="none" w="med" len="med"/>
              <a:tailEnd type="none" w="med" len="med"/>
            </a:ln>
            <a:effectLst/>
          </p:spPr>
        </p:cxnSp>
        <p:grpSp>
          <p:nvGrpSpPr>
            <p:cNvPr id="38" name="Group 37"/>
            <p:cNvGrpSpPr/>
            <p:nvPr/>
          </p:nvGrpSpPr>
          <p:grpSpPr>
            <a:xfrm>
              <a:off x="3104566" y="3800232"/>
              <a:ext cx="585262" cy="1048278"/>
              <a:chOff x="4097248" y="1066800"/>
              <a:chExt cx="1082664" cy="2184968"/>
            </a:xfrm>
          </p:grpSpPr>
          <p:cxnSp>
            <p:nvCxnSpPr>
              <p:cNvPr id="445" name="Straight Connector 444"/>
              <p:cNvCxnSpPr>
                <a:stCxn id="39"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446" name="Straight Connector 445"/>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447" name="Straight Connector 446"/>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448" name="Straight Connector 447"/>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449" name="Straight Connector 448"/>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450" name="Straight Connector 449"/>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451" name="Straight Connector 450"/>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452" name="Straight Connector 451"/>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453" name="Straight Connector 452"/>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39" name="Oval 38"/>
            <p:cNvSpPr/>
            <p:nvPr/>
          </p:nvSpPr>
          <p:spPr>
            <a:xfrm>
              <a:off x="3056530" y="428062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0" name="Oval 39"/>
            <p:cNvSpPr/>
            <p:nvPr/>
          </p:nvSpPr>
          <p:spPr>
            <a:xfrm>
              <a:off x="3056576" y="375164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1" name="Oval 40"/>
            <p:cNvSpPr/>
            <p:nvPr/>
          </p:nvSpPr>
          <p:spPr>
            <a:xfrm>
              <a:off x="3056624" y="3896666"/>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2" name="Oval 41"/>
            <p:cNvSpPr/>
            <p:nvPr/>
          </p:nvSpPr>
          <p:spPr>
            <a:xfrm>
              <a:off x="3056669" y="402350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3" name="Oval 42"/>
            <p:cNvSpPr/>
            <p:nvPr/>
          </p:nvSpPr>
          <p:spPr>
            <a:xfrm>
              <a:off x="3056716" y="415035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4" name="Oval 43"/>
            <p:cNvSpPr/>
            <p:nvPr/>
          </p:nvSpPr>
          <p:spPr>
            <a:xfrm>
              <a:off x="3056809" y="440403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5" name="Oval 44"/>
            <p:cNvSpPr/>
            <p:nvPr/>
          </p:nvSpPr>
          <p:spPr>
            <a:xfrm>
              <a:off x="3056856" y="453572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6" name="Oval 45"/>
            <p:cNvSpPr/>
            <p:nvPr/>
          </p:nvSpPr>
          <p:spPr>
            <a:xfrm>
              <a:off x="3056902" y="466741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47" name="Oval 46"/>
            <p:cNvSpPr/>
            <p:nvPr/>
          </p:nvSpPr>
          <p:spPr>
            <a:xfrm>
              <a:off x="3056948" y="4799110"/>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48" name="Group 47"/>
            <p:cNvGrpSpPr/>
            <p:nvPr/>
          </p:nvGrpSpPr>
          <p:grpSpPr>
            <a:xfrm>
              <a:off x="3056530" y="3751644"/>
              <a:ext cx="584646" cy="1133824"/>
              <a:chOff x="4008388" y="965526"/>
              <a:chExt cx="1081524" cy="2363274"/>
            </a:xfrm>
          </p:grpSpPr>
          <p:cxnSp>
            <p:nvCxnSpPr>
              <p:cNvPr id="426" name="Straight Connector 425"/>
              <p:cNvCxnSpPr>
                <a:stCxn id="427"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427" name="Oval 426"/>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428" name="Straight Connector 427"/>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429" name="Straight Connector 428"/>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430" name="Straight Connector 429"/>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431" name="Straight Connector 430"/>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432" name="Straight Connector 431"/>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433" name="Straight Connector 432"/>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434" name="Straight Connector 433"/>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435" name="Straight Connector 434"/>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436" name="Straight Connector 435"/>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437" name="Oval 43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38" name="Oval 437"/>
              <p:cNvSpPr/>
              <p:nvPr/>
            </p:nvSpPr>
            <p:spPr>
              <a:xfrm>
                <a:off x="4008561" y="12678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39" name="Oval 438"/>
              <p:cNvSpPr/>
              <p:nvPr/>
            </p:nvSpPr>
            <p:spPr>
              <a:xfrm>
                <a:off x="4008646" y="1532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0" name="Oval 43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1" name="Oval 44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2" name="Oval 441"/>
              <p:cNvSpPr/>
              <p:nvPr/>
            </p:nvSpPr>
            <p:spPr>
              <a:xfrm>
                <a:off x="4008991"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3" name="Oval 442"/>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4" name="Oval 443"/>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49" name="Oval 48"/>
            <p:cNvSpPr/>
            <p:nvPr/>
          </p:nvSpPr>
          <p:spPr>
            <a:xfrm>
              <a:off x="3641175" y="4019582"/>
              <a:ext cx="97304" cy="86358"/>
            </a:xfrm>
            <a:prstGeom prst="ellipse">
              <a:avLst/>
            </a:prstGeom>
            <a:solidFill>
              <a:srgbClr val="00FFFF"/>
            </a:solidFill>
            <a:ln>
              <a:noFill/>
            </a:ln>
          </p:spPr>
          <p:txBody>
            <a:bodyPr wrap="square" rtlCol="0" anchor="ctr">
              <a:spAutoFit/>
            </a:bodyPr>
            <a:lstStyle/>
            <a:p>
              <a:pPr algn="l"/>
              <a:endParaRPr lang="en-CA" sz="2400" dirty="0"/>
            </a:p>
          </p:txBody>
        </p:sp>
        <p:grpSp>
          <p:nvGrpSpPr>
            <p:cNvPr id="50" name="Group 49"/>
            <p:cNvGrpSpPr/>
            <p:nvPr/>
          </p:nvGrpSpPr>
          <p:grpSpPr>
            <a:xfrm>
              <a:off x="3649548" y="3746051"/>
              <a:ext cx="97722" cy="1133824"/>
              <a:chOff x="4008388" y="965526"/>
              <a:chExt cx="180773" cy="2363274"/>
            </a:xfrm>
            <a:solidFill>
              <a:srgbClr val="00FFFF"/>
            </a:solidFill>
          </p:grpSpPr>
          <p:sp>
            <p:nvSpPr>
              <p:cNvPr id="417" name="Oval 416"/>
              <p:cNvSpPr/>
              <p:nvPr/>
            </p:nvSpPr>
            <p:spPr>
              <a:xfrm>
                <a:off x="4008388" y="2068110"/>
                <a:ext cx="179999" cy="180000"/>
              </a:xfrm>
              <a:prstGeom prst="ellipse">
                <a:avLst/>
              </a:prstGeom>
              <a:grpFill/>
              <a:ln>
                <a:noFill/>
              </a:ln>
            </p:spPr>
            <p:txBody>
              <a:bodyPr wrap="square" rtlCol="0" anchor="ctr">
                <a:spAutoFit/>
              </a:bodyPr>
              <a:lstStyle/>
              <a:p>
                <a:pPr algn="l"/>
                <a:endParaRPr lang="en-CA" sz="2400" dirty="0"/>
              </a:p>
            </p:txBody>
          </p:sp>
          <p:sp>
            <p:nvSpPr>
              <p:cNvPr id="418" name="Oval 417"/>
              <p:cNvSpPr/>
              <p:nvPr/>
            </p:nvSpPr>
            <p:spPr>
              <a:xfrm>
                <a:off x="4008474" y="965526"/>
                <a:ext cx="179999" cy="180000"/>
              </a:xfrm>
              <a:prstGeom prst="ellipse">
                <a:avLst/>
              </a:prstGeom>
              <a:grpFill/>
              <a:ln>
                <a:noFill/>
              </a:ln>
            </p:spPr>
            <p:txBody>
              <a:bodyPr wrap="square" rtlCol="0" anchor="ctr">
                <a:spAutoFit/>
              </a:bodyPr>
              <a:lstStyle/>
              <a:p>
                <a:pPr algn="l"/>
                <a:endParaRPr lang="en-CA" sz="2400" dirty="0"/>
              </a:p>
            </p:txBody>
          </p:sp>
          <p:sp>
            <p:nvSpPr>
              <p:cNvPr id="419" name="Oval 418"/>
              <p:cNvSpPr/>
              <p:nvPr/>
            </p:nvSpPr>
            <p:spPr>
              <a:xfrm>
                <a:off x="4008561" y="1267801"/>
                <a:ext cx="179999" cy="180000"/>
              </a:xfrm>
              <a:prstGeom prst="ellipse">
                <a:avLst/>
              </a:prstGeom>
              <a:grpFill/>
              <a:ln>
                <a:noFill/>
              </a:ln>
            </p:spPr>
            <p:txBody>
              <a:bodyPr wrap="square" rtlCol="0" anchor="ctr">
                <a:spAutoFit/>
              </a:bodyPr>
              <a:lstStyle/>
              <a:p>
                <a:pPr algn="l"/>
                <a:endParaRPr lang="en-CA" sz="2400" dirty="0"/>
              </a:p>
            </p:txBody>
          </p:sp>
          <p:sp>
            <p:nvSpPr>
              <p:cNvPr id="420" name="Oval 419"/>
              <p:cNvSpPr/>
              <p:nvPr/>
            </p:nvSpPr>
            <p:spPr>
              <a:xfrm>
                <a:off x="4008646" y="1532183"/>
                <a:ext cx="179999" cy="180000"/>
              </a:xfrm>
              <a:prstGeom prst="ellipse">
                <a:avLst/>
              </a:prstGeom>
              <a:grpFill/>
              <a:ln>
                <a:noFill/>
              </a:ln>
            </p:spPr>
            <p:txBody>
              <a:bodyPr wrap="square" rtlCol="0" anchor="ctr">
                <a:spAutoFit/>
              </a:bodyPr>
              <a:lstStyle/>
              <a:p>
                <a:pPr algn="l"/>
                <a:endParaRPr lang="en-CA" sz="2400" dirty="0"/>
              </a:p>
            </p:txBody>
          </p:sp>
          <p:sp>
            <p:nvSpPr>
              <p:cNvPr id="421" name="Oval 420"/>
              <p:cNvSpPr/>
              <p:nvPr/>
            </p:nvSpPr>
            <p:spPr>
              <a:xfrm>
                <a:off x="4008732" y="1796568"/>
                <a:ext cx="179999" cy="180000"/>
              </a:xfrm>
              <a:prstGeom prst="ellipse">
                <a:avLst/>
              </a:prstGeom>
              <a:grpFill/>
              <a:ln>
                <a:noFill/>
              </a:ln>
            </p:spPr>
            <p:txBody>
              <a:bodyPr wrap="square" rtlCol="0" anchor="ctr">
                <a:spAutoFit/>
              </a:bodyPr>
              <a:lstStyle/>
              <a:p>
                <a:pPr algn="l"/>
                <a:endParaRPr lang="en-CA" sz="2400" dirty="0"/>
              </a:p>
            </p:txBody>
          </p:sp>
          <p:sp>
            <p:nvSpPr>
              <p:cNvPr id="422" name="Oval 421"/>
              <p:cNvSpPr/>
              <p:nvPr/>
            </p:nvSpPr>
            <p:spPr>
              <a:xfrm>
                <a:off x="4008904" y="2325336"/>
                <a:ext cx="179999" cy="180000"/>
              </a:xfrm>
              <a:prstGeom prst="ellipse">
                <a:avLst/>
              </a:prstGeom>
              <a:grpFill/>
              <a:ln>
                <a:noFill/>
              </a:ln>
            </p:spPr>
            <p:txBody>
              <a:bodyPr wrap="square" rtlCol="0" anchor="ctr">
                <a:spAutoFit/>
              </a:bodyPr>
              <a:lstStyle/>
              <a:p>
                <a:pPr algn="l"/>
                <a:endParaRPr lang="en-CA" sz="2400" dirty="0"/>
              </a:p>
            </p:txBody>
          </p:sp>
          <p:sp>
            <p:nvSpPr>
              <p:cNvPr id="423" name="Oval 422"/>
              <p:cNvSpPr/>
              <p:nvPr/>
            </p:nvSpPr>
            <p:spPr>
              <a:xfrm>
                <a:off x="4008991" y="2599824"/>
                <a:ext cx="179999" cy="180000"/>
              </a:xfrm>
              <a:prstGeom prst="ellipse">
                <a:avLst/>
              </a:prstGeom>
              <a:grpFill/>
              <a:ln>
                <a:noFill/>
              </a:ln>
            </p:spPr>
            <p:txBody>
              <a:bodyPr wrap="square" rtlCol="0" anchor="ctr">
                <a:spAutoFit/>
              </a:bodyPr>
              <a:lstStyle/>
              <a:p>
                <a:pPr algn="l"/>
                <a:endParaRPr lang="en-CA" sz="2400" dirty="0"/>
              </a:p>
            </p:txBody>
          </p:sp>
          <p:sp>
            <p:nvSpPr>
              <p:cNvPr id="424" name="Oval 423"/>
              <p:cNvSpPr/>
              <p:nvPr/>
            </p:nvSpPr>
            <p:spPr>
              <a:xfrm>
                <a:off x="4009076" y="2874312"/>
                <a:ext cx="179999" cy="180000"/>
              </a:xfrm>
              <a:prstGeom prst="ellipse">
                <a:avLst/>
              </a:prstGeom>
              <a:grpFill/>
              <a:ln>
                <a:noFill/>
              </a:ln>
            </p:spPr>
            <p:txBody>
              <a:bodyPr wrap="square" rtlCol="0" anchor="ctr">
                <a:spAutoFit/>
              </a:bodyPr>
              <a:lstStyle/>
              <a:p>
                <a:pPr algn="l"/>
                <a:endParaRPr lang="en-CA" sz="2400" dirty="0"/>
              </a:p>
            </p:txBody>
          </p:sp>
          <p:sp>
            <p:nvSpPr>
              <p:cNvPr id="425" name="Oval 424"/>
              <p:cNvSpPr/>
              <p:nvPr/>
            </p:nvSpPr>
            <p:spPr>
              <a:xfrm>
                <a:off x="4009161" y="3148800"/>
                <a:ext cx="180000" cy="180000"/>
              </a:xfrm>
              <a:prstGeom prst="ellipse">
                <a:avLst/>
              </a:prstGeom>
              <a:grpFill/>
              <a:ln>
                <a:noFill/>
              </a:ln>
            </p:spPr>
            <p:txBody>
              <a:bodyPr wrap="square" rtlCol="0" anchor="ctr">
                <a:spAutoFit/>
              </a:bodyPr>
              <a:lstStyle/>
              <a:p>
                <a:pPr algn="l"/>
                <a:endParaRPr lang="en-CA" sz="2400" dirty="0"/>
              </a:p>
            </p:txBody>
          </p:sp>
        </p:grpSp>
        <p:cxnSp>
          <p:nvCxnSpPr>
            <p:cNvPr id="51" name="Straight Connector 50"/>
            <p:cNvCxnSpPr>
              <a:stCxn id="59" idx="6"/>
            </p:cNvCxnSpPr>
            <p:nvPr/>
          </p:nvCxnSpPr>
          <p:spPr bwMode="auto">
            <a:xfrm>
              <a:off x="3733580" y="4320604"/>
              <a:ext cx="546043" cy="198506"/>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a:off x="3693800" y="3797028"/>
              <a:ext cx="568088" cy="721082"/>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p:cNvCxnSpPr/>
            <p:nvPr/>
          </p:nvCxnSpPr>
          <p:spPr bwMode="auto">
            <a:xfrm>
              <a:off x="3692614" y="3926093"/>
              <a:ext cx="575149" cy="587308"/>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p:cNvCxnSpPr/>
            <p:nvPr/>
          </p:nvCxnSpPr>
          <p:spPr bwMode="auto">
            <a:xfrm>
              <a:off x="3691428" y="4056371"/>
              <a:ext cx="581079" cy="458028"/>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p:cNvCxnSpPr/>
            <p:nvPr/>
          </p:nvCxnSpPr>
          <p:spPr bwMode="auto">
            <a:xfrm>
              <a:off x="3690242" y="4187860"/>
              <a:ext cx="577521" cy="325542"/>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p:cNvCxnSpPr/>
            <p:nvPr/>
          </p:nvCxnSpPr>
          <p:spPr bwMode="auto">
            <a:xfrm>
              <a:off x="3687870" y="4450839"/>
              <a:ext cx="579893" cy="62563"/>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p:cNvCxnSpPr/>
            <p:nvPr/>
          </p:nvCxnSpPr>
          <p:spPr bwMode="auto">
            <a:xfrm flipV="1">
              <a:off x="3686684" y="4513402"/>
              <a:ext cx="582890" cy="68926"/>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p:cNvCxnSpPr/>
            <p:nvPr/>
          </p:nvCxnSpPr>
          <p:spPr bwMode="auto">
            <a:xfrm flipV="1">
              <a:off x="3684312" y="4513402"/>
              <a:ext cx="585262" cy="331905"/>
            </a:xfrm>
            <a:prstGeom prst="line">
              <a:avLst/>
            </a:prstGeom>
            <a:noFill/>
            <a:ln w="25400" cap="sq" cmpd="sng" algn="ctr">
              <a:solidFill>
                <a:srgbClr val="66FF33"/>
              </a:solidFill>
              <a:prstDash val="solid"/>
              <a:round/>
              <a:headEnd type="none" w="med" len="med"/>
              <a:tailEnd type="none" w="med" len="med"/>
            </a:ln>
            <a:effectLst/>
          </p:spPr>
        </p:cxnSp>
        <p:sp>
          <p:nvSpPr>
            <p:cNvPr id="59" name="Oval 58"/>
            <p:cNvSpPr/>
            <p:nvPr/>
          </p:nvSpPr>
          <p:spPr>
            <a:xfrm>
              <a:off x="3636276" y="427742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60" name="Oval 59"/>
            <p:cNvSpPr/>
            <p:nvPr/>
          </p:nvSpPr>
          <p:spPr>
            <a:xfrm>
              <a:off x="3636322" y="3748440"/>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61" name="Oval 60"/>
            <p:cNvSpPr/>
            <p:nvPr/>
          </p:nvSpPr>
          <p:spPr>
            <a:xfrm>
              <a:off x="3636370" y="38934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62" name="Oval 61"/>
            <p:cNvSpPr/>
            <p:nvPr/>
          </p:nvSpPr>
          <p:spPr>
            <a:xfrm>
              <a:off x="3636415" y="402030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63" name="Oval 62"/>
            <p:cNvSpPr/>
            <p:nvPr/>
          </p:nvSpPr>
          <p:spPr>
            <a:xfrm>
              <a:off x="3636462" y="41471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65" name="Oval 64"/>
            <p:cNvSpPr/>
            <p:nvPr/>
          </p:nvSpPr>
          <p:spPr>
            <a:xfrm>
              <a:off x="3636555" y="44008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70" name="Oval 69"/>
            <p:cNvSpPr/>
            <p:nvPr/>
          </p:nvSpPr>
          <p:spPr>
            <a:xfrm>
              <a:off x="3636602" y="45325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71" name="Oval 70"/>
            <p:cNvSpPr/>
            <p:nvPr/>
          </p:nvSpPr>
          <p:spPr>
            <a:xfrm>
              <a:off x="3636648" y="46642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72" name="Oval 71"/>
            <p:cNvSpPr/>
            <p:nvPr/>
          </p:nvSpPr>
          <p:spPr>
            <a:xfrm>
              <a:off x="3636694" y="4795906"/>
              <a:ext cx="97304"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73" name="Straight Connector 72"/>
            <p:cNvCxnSpPr>
              <a:stCxn id="74" idx="6"/>
            </p:cNvCxnSpPr>
            <p:nvPr/>
          </p:nvCxnSpPr>
          <p:spPr bwMode="auto">
            <a:xfrm flipV="1">
              <a:off x="3733580" y="4147818"/>
              <a:ext cx="535994" cy="172786"/>
            </a:xfrm>
            <a:prstGeom prst="line">
              <a:avLst/>
            </a:prstGeom>
            <a:noFill/>
            <a:ln w="25400" cap="sq" cmpd="sng" algn="ctr">
              <a:solidFill>
                <a:srgbClr val="66FF33"/>
              </a:solidFill>
              <a:prstDash val="solid"/>
              <a:round/>
              <a:headEnd type="none" w="med" len="med"/>
              <a:tailEnd type="none" w="med" len="med"/>
            </a:ln>
            <a:effectLst/>
          </p:spPr>
        </p:cxnSp>
        <p:sp>
          <p:nvSpPr>
            <p:cNvPr id="74" name="Oval 73"/>
            <p:cNvSpPr/>
            <p:nvPr/>
          </p:nvSpPr>
          <p:spPr>
            <a:xfrm>
              <a:off x="3636276" y="4277425"/>
              <a:ext cx="97304" cy="86358"/>
            </a:xfrm>
            <a:prstGeom prst="ellipse">
              <a:avLst/>
            </a:prstGeom>
            <a:solidFill>
              <a:srgbClr val="FF00FF"/>
            </a:solidFill>
            <a:ln>
              <a:noFill/>
            </a:ln>
          </p:spPr>
          <p:txBody>
            <a:bodyPr wrap="square" rtlCol="0" anchor="ctr">
              <a:spAutoFit/>
            </a:bodyPr>
            <a:lstStyle/>
            <a:p>
              <a:pPr algn="l"/>
              <a:endParaRPr lang="en-CA" sz="2400" dirty="0"/>
            </a:p>
          </p:txBody>
        </p:sp>
        <p:cxnSp>
          <p:nvCxnSpPr>
            <p:cNvPr id="80" name="Straight Connector 79"/>
            <p:cNvCxnSpPr/>
            <p:nvPr/>
          </p:nvCxnSpPr>
          <p:spPr bwMode="auto">
            <a:xfrm>
              <a:off x="3693800" y="3797028"/>
              <a:ext cx="573963" cy="332779"/>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a:off x="3692614" y="3926093"/>
              <a:ext cx="576959" cy="203714"/>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p:cNvCxnSpPr/>
            <p:nvPr/>
          </p:nvCxnSpPr>
          <p:spPr bwMode="auto">
            <a:xfrm>
              <a:off x="3691428" y="4056371"/>
              <a:ext cx="578145" cy="73437"/>
            </a:xfrm>
            <a:prstGeom prst="line">
              <a:avLst/>
            </a:prstGeom>
            <a:noFill/>
            <a:ln w="25400" cap="sq" cmpd="sng" algn="ctr">
              <a:solidFill>
                <a:srgbClr val="66FF33"/>
              </a:solidFill>
              <a:prstDash val="solid"/>
              <a:round/>
              <a:headEnd type="none" w="med" len="med"/>
              <a:tailEnd type="none" w="med" len="med"/>
            </a:ln>
            <a:effectLst/>
          </p:spPr>
        </p:cxnSp>
        <p:cxnSp>
          <p:nvCxnSpPr>
            <p:cNvPr id="92" name="Straight Connector 91"/>
            <p:cNvCxnSpPr/>
            <p:nvPr/>
          </p:nvCxnSpPr>
          <p:spPr bwMode="auto">
            <a:xfrm flipV="1">
              <a:off x="3690242" y="4129807"/>
              <a:ext cx="579332" cy="58052"/>
            </a:xfrm>
            <a:prstGeom prst="line">
              <a:avLst/>
            </a:prstGeom>
            <a:noFill/>
            <a:ln w="25400" cap="sq" cmpd="sng" algn="ctr">
              <a:solidFill>
                <a:srgbClr val="66FF33"/>
              </a:solidFill>
              <a:prstDash val="solid"/>
              <a:round/>
              <a:headEnd type="none" w="med" len="med"/>
              <a:tailEnd type="none" w="med" len="med"/>
            </a:ln>
            <a:effectLst/>
          </p:spPr>
        </p:cxnSp>
        <p:cxnSp>
          <p:nvCxnSpPr>
            <p:cNvPr id="93" name="Straight Connector 92"/>
            <p:cNvCxnSpPr/>
            <p:nvPr/>
          </p:nvCxnSpPr>
          <p:spPr bwMode="auto">
            <a:xfrm flipV="1">
              <a:off x="3687870" y="4129807"/>
              <a:ext cx="581704" cy="321031"/>
            </a:xfrm>
            <a:prstGeom prst="line">
              <a:avLst/>
            </a:prstGeom>
            <a:noFill/>
            <a:ln w="25400" cap="sq" cmpd="sng" algn="ctr">
              <a:solidFill>
                <a:srgbClr val="66FF33"/>
              </a:solidFill>
              <a:prstDash val="solid"/>
              <a:round/>
              <a:headEnd type="none" w="med" len="med"/>
              <a:tailEnd type="none" w="med" len="med"/>
            </a:ln>
            <a:effectLst/>
          </p:spPr>
        </p:cxnSp>
        <p:cxnSp>
          <p:nvCxnSpPr>
            <p:cNvPr id="94" name="Straight Connector 93"/>
            <p:cNvCxnSpPr/>
            <p:nvPr/>
          </p:nvCxnSpPr>
          <p:spPr bwMode="auto">
            <a:xfrm flipV="1">
              <a:off x="3686684" y="4129807"/>
              <a:ext cx="582890" cy="452520"/>
            </a:xfrm>
            <a:prstGeom prst="line">
              <a:avLst/>
            </a:prstGeom>
            <a:noFill/>
            <a:ln w="25400" cap="sq" cmpd="sng" algn="ctr">
              <a:solidFill>
                <a:srgbClr val="66FF33"/>
              </a:solidFill>
              <a:prstDash val="solid"/>
              <a:round/>
              <a:headEnd type="none" w="med" len="med"/>
              <a:tailEnd type="none" w="med" len="med"/>
            </a:ln>
            <a:effectLst/>
          </p:spPr>
        </p:cxnSp>
        <p:cxnSp>
          <p:nvCxnSpPr>
            <p:cNvPr id="95" name="Straight Connector 94"/>
            <p:cNvCxnSpPr/>
            <p:nvPr/>
          </p:nvCxnSpPr>
          <p:spPr bwMode="auto">
            <a:xfrm flipV="1">
              <a:off x="3685498" y="4129807"/>
              <a:ext cx="584076" cy="584009"/>
            </a:xfrm>
            <a:prstGeom prst="line">
              <a:avLst/>
            </a:prstGeom>
            <a:noFill/>
            <a:ln w="25400" cap="sq" cmpd="sng" algn="ctr">
              <a:solidFill>
                <a:srgbClr val="66FF33"/>
              </a:solidFill>
              <a:prstDash val="solid"/>
              <a:round/>
              <a:headEnd type="none" w="med" len="med"/>
              <a:tailEnd type="none" w="med" len="med"/>
            </a:ln>
            <a:effectLst/>
          </p:spPr>
        </p:cxnSp>
        <p:cxnSp>
          <p:nvCxnSpPr>
            <p:cNvPr id="96" name="Straight Connector 95"/>
            <p:cNvCxnSpPr/>
            <p:nvPr/>
          </p:nvCxnSpPr>
          <p:spPr bwMode="auto">
            <a:xfrm flipV="1">
              <a:off x="3684312" y="4129807"/>
              <a:ext cx="585262" cy="715499"/>
            </a:xfrm>
            <a:prstGeom prst="line">
              <a:avLst/>
            </a:prstGeom>
            <a:noFill/>
            <a:ln w="25400" cap="sq" cmpd="sng" algn="ctr">
              <a:solidFill>
                <a:srgbClr val="66FF33"/>
              </a:solidFill>
              <a:prstDash val="solid"/>
              <a:round/>
              <a:headEnd type="none" w="med" len="med"/>
              <a:tailEnd type="none" w="med" len="med"/>
            </a:ln>
            <a:effectLst/>
          </p:spPr>
        </p:cxnSp>
        <p:sp>
          <p:nvSpPr>
            <p:cNvPr id="97" name="Oval 96"/>
            <p:cNvSpPr/>
            <p:nvPr/>
          </p:nvSpPr>
          <p:spPr>
            <a:xfrm>
              <a:off x="3636322" y="375297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98" name="Oval 97"/>
            <p:cNvSpPr/>
            <p:nvPr/>
          </p:nvSpPr>
          <p:spPr>
            <a:xfrm>
              <a:off x="3636369" y="38934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99" name="Oval 98"/>
            <p:cNvSpPr/>
            <p:nvPr/>
          </p:nvSpPr>
          <p:spPr>
            <a:xfrm>
              <a:off x="3636415" y="402030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00" name="Oval 99"/>
            <p:cNvSpPr/>
            <p:nvPr/>
          </p:nvSpPr>
          <p:spPr>
            <a:xfrm>
              <a:off x="3636462" y="41471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01" name="Oval 100"/>
            <p:cNvSpPr/>
            <p:nvPr/>
          </p:nvSpPr>
          <p:spPr>
            <a:xfrm>
              <a:off x="3636555" y="44008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02" name="Oval 101"/>
            <p:cNvSpPr/>
            <p:nvPr/>
          </p:nvSpPr>
          <p:spPr>
            <a:xfrm>
              <a:off x="3636601" y="45325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04" name="Oval 103"/>
            <p:cNvSpPr/>
            <p:nvPr/>
          </p:nvSpPr>
          <p:spPr>
            <a:xfrm>
              <a:off x="3636647" y="46642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05" name="Oval 104"/>
            <p:cNvSpPr/>
            <p:nvPr/>
          </p:nvSpPr>
          <p:spPr>
            <a:xfrm>
              <a:off x="3636694" y="4795906"/>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106" name="Group 105"/>
            <p:cNvGrpSpPr/>
            <p:nvPr/>
          </p:nvGrpSpPr>
          <p:grpSpPr>
            <a:xfrm>
              <a:off x="4220844" y="4079240"/>
              <a:ext cx="100166" cy="475990"/>
              <a:chOff x="6781799" y="1152459"/>
              <a:chExt cx="185296" cy="992124"/>
            </a:xfrm>
          </p:grpSpPr>
          <p:sp>
            <p:nvSpPr>
              <p:cNvPr id="413" name="Oval 412"/>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4" name="Oval 413"/>
              <p:cNvSpPr/>
              <p:nvPr/>
            </p:nvSpPr>
            <p:spPr>
              <a:xfrm>
                <a:off x="6787009"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5" name="Oval 414"/>
              <p:cNvSpPr/>
              <p:nvPr/>
            </p:nvSpPr>
            <p:spPr>
              <a:xfrm>
                <a:off x="6787095" y="1705386"/>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6" name="Oval 415"/>
              <p:cNvSpPr/>
              <p:nvPr/>
            </p:nvSpPr>
            <p:spPr>
              <a:xfrm>
                <a:off x="6781799" y="1964583"/>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107" name="Straight Connector 106"/>
            <p:cNvCxnSpPr/>
            <p:nvPr/>
          </p:nvCxnSpPr>
          <p:spPr bwMode="auto">
            <a:xfrm flipV="1">
              <a:off x="4265074" y="4513402"/>
              <a:ext cx="249019" cy="0"/>
            </a:xfrm>
            <a:prstGeom prst="line">
              <a:avLst/>
            </a:prstGeom>
            <a:noFill/>
            <a:ln w="25400" cap="sq" cmpd="sng" algn="ctr">
              <a:solidFill>
                <a:srgbClr val="66FF33"/>
              </a:solidFill>
              <a:prstDash val="solid"/>
              <a:round/>
              <a:headEnd type="none" w="med" len="med"/>
              <a:tailEnd type="none" w="med" len="med"/>
            </a:ln>
            <a:effectLst/>
          </p:spPr>
        </p:cxnSp>
        <p:grpSp>
          <p:nvGrpSpPr>
            <p:cNvPr id="108" name="Group 107"/>
            <p:cNvGrpSpPr/>
            <p:nvPr/>
          </p:nvGrpSpPr>
          <p:grpSpPr>
            <a:xfrm>
              <a:off x="4508346" y="4074702"/>
              <a:ext cx="100166" cy="475990"/>
              <a:chOff x="6781800" y="1152459"/>
              <a:chExt cx="185296" cy="992125"/>
            </a:xfrm>
          </p:grpSpPr>
          <p:sp>
            <p:nvSpPr>
              <p:cNvPr id="409" name="Oval 408"/>
              <p:cNvSpPr/>
              <p:nvPr/>
            </p:nvSpPr>
            <p:spPr>
              <a:xfrm>
                <a:off x="6786925" y="1152459"/>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410" name="Oval 409"/>
              <p:cNvSpPr/>
              <p:nvPr/>
            </p:nvSpPr>
            <p:spPr>
              <a:xfrm>
                <a:off x="6787010" y="1446496"/>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411" name="Oval 410"/>
              <p:cNvSpPr/>
              <p:nvPr/>
            </p:nvSpPr>
            <p:spPr>
              <a:xfrm>
                <a:off x="6787096" y="1705387"/>
                <a:ext cx="180000" cy="180000"/>
              </a:xfrm>
              <a:prstGeom prst="ellipse">
                <a:avLst/>
              </a:prstGeom>
              <a:solidFill>
                <a:srgbClr val="66FF33"/>
              </a:solidFill>
              <a:ln>
                <a:noFill/>
              </a:ln>
            </p:spPr>
            <p:txBody>
              <a:bodyPr wrap="square" rtlCol="0" anchor="ctr">
                <a:spAutoFit/>
              </a:bodyPr>
              <a:lstStyle/>
              <a:p>
                <a:pPr algn="l"/>
                <a:endParaRPr lang="en-CA" sz="2400" dirty="0"/>
              </a:p>
            </p:txBody>
          </p:sp>
          <p:sp>
            <p:nvSpPr>
              <p:cNvPr id="412" name="Oval 411"/>
              <p:cNvSpPr/>
              <p:nvPr/>
            </p:nvSpPr>
            <p:spPr>
              <a:xfrm>
                <a:off x="6781800" y="1964584"/>
                <a:ext cx="180000" cy="180000"/>
              </a:xfrm>
              <a:prstGeom prst="ellipse">
                <a:avLst/>
              </a:prstGeom>
              <a:solidFill>
                <a:srgbClr val="66FF33"/>
              </a:solidFill>
              <a:ln>
                <a:noFill/>
              </a:ln>
            </p:spPr>
            <p:txBody>
              <a:bodyPr wrap="square" rtlCol="0" anchor="ctr">
                <a:spAutoFit/>
              </a:bodyPr>
              <a:lstStyle/>
              <a:p>
                <a:pPr algn="l"/>
                <a:endParaRPr lang="en-CA" sz="2400" dirty="0"/>
              </a:p>
            </p:txBody>
          </p:sp>
        </p:grpSp>
        <p:cxnSp>
          <p:nvCxnSpPr>
            <p:cNvPr id="109" name="Straight Connector 108"/>
            <p:cNvCxnSpPr/>
            <p:nvPr/>
          </p:nvCxnSpPr>
          <p:spPr bwMode="auto">
            <a:xfrm flipV="1">
              <a:off x="4281311" y="4385022"/>
              <a:ext cx="249019" cy="0"/>
            </a:xfrm>
            <a:prstGeom prst="line">
              <a:avLst/>
            </a:prstGeom>
            <a:noFill/>
            <a:ln w="25400" cap="sq" cmpd="sng" algn="ctr">
              <a:solidFill>
                <a:srgbClr val="66FF33"/>
              </a:solidFill>
              <a:prstDash val="solid"/>
              <a:round/>
              <a:headEnd type="none" w="med" len="med"/>
              <a:tailEnd type="none" w="med" len="med"/>
            </a:ln>
            <a:effectLst/>
          </p:spPr>
        </p:cxnSp>
        <p:cxnSp>
          <p:nvCxnSpPr>
            <p:cNvPr id="110" name="Straight Connector 109"/>
            <p:cNvCxnSpPr/>
            <p:nvPr/>
          </p:nvCxnSpPr>
          <p:spPr bwMode="auto">
            <a:xfrm flipV="1">
              <a:off x="4297547" y="4256642"/>
              <a:ext cx="249019" cy="0"/>
            </a:xfrm>
            <a:prstGeom prst="line">
              <a:avLst/>
            </a:prstGeom>
            <a:noFill/>
            <a:ln w="25400" cap="sq" cmpd="sng" algn="ctr">
              <a:solidFill>
                <a:srgbClr val="66FF33"/>
              </a:solidFill>
              <a:prstDash val="solid"/>
              <a:round/>
              <a:headEnd type="none" w="med" len="med"/>
              <a:tailEnd type="none" w="med" len="med"/>
            </a:ln>
            <a:effectLst/>
          </p:spPr>
        </p:cxnSp>
        <p:cxnSp>
          <p:nvCxnSpPr>
            <p:cNvPr id="111" name="Straight Connector 110"/>
            <p:cNvCxnSpPr/>
            <p:nvPr/>
          </p:nvCxnSpPr>
          <p:spPr bwMode="auto">
            <a:xfrm flipV="1">
              <a:off x="4313784" y="4128261"/>
              <a:ext cx="249019" cy="0"/>
            </a:xfrm>
            <a:prstGeom prst="line">
              <a:avLst/>
            </a:prstGeom>
            <a:noFill/>
            <a:ln w="25400" cap="sq" cmpd="sng" algn="ctr">
              <a:solidFill>
                <a:srgbClr val="66FF33"/>
              </a:solidFill>
              <a:prstDash val="solid"/>
              <a:round/>
              <a:headEnd type="none" w="med" len="med"/>
              <a:tailEnd type="none" w="med" len="med"/>
            </a:ln>
            <a:effectLst/>
          </p:spPr>
        </p:cxnSp>
        <p:grpSp>
          <p:nvGrpSpPr>
            <p:cNvPr id="112" name="Group 111"/>
            <p:cNvGrpSpPr/>
            <p:nvPr/>
          </p:nvGrpSpPr>
          <p:grpSpPr>
            <a:xfrm>
              <a:off x="4220023" y="4079240"/>
              <a:ext cx="100166" cy="475990"/>
              <a:chOff x="6771205" y="1152459"/>
              <a:chExt cx="185296" cy="992124"/>
            </a:xfrm>
          </p:grpSpPr>
          <p:sp>
            <p:nvSpPr>
              <p:cNvPr id="405" name="Oval 404"/>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6" name="Oval 405"/>
              <p:cNvSpPr/>
              <p:nvPr/>
            </p:nvSpPr>
            <p:spPr>
              <a:xfrm>
                <a:off x="6776415" y="144649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7" name="Oval 406"/>
              <p:cNvSpPr/>
              <p:nvPr/>
            </p:nvSpPr>
            <p:spPr>
              <a:xfrm>
                <a:off x="6776501"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8" name="Oval 407"/>
              <p:cNvSpPr/>
              <p:nvPr/>
            </p:nvSpPr>
            <p:spPr>
              <a:xfrm>
                <a:off x="6771205" y="1964583"/>
                <a:ext cx="180000" cy="180000"/>
              </a:xfrm>
              <a:prstGeom prst="ellipse">
                <a:avLst/>
              </a:prstGeom>
              <a:solidFill>
                <a:srgbClr val="FF00FF"/>
              </a:solidFill>
              <a:ln>
                <a:noFill/>
              </a:ln>
            </p:spPr>
            <p:txBody>
              <a:bodyPr wrap="square" rtlCol="0" anchor="ctr">
                <a:spAutoFit/>
              </a:bodyPr>
              <a:lstStyle/>
              <a:p>
                <a:pPr algn="l"/>
                <a:endParaRPr lang="en-CA" sz="2400" dirty="0"/>
              </a:p>
            </p:txBody>
          </p:sp>
        </p:grpSp>
        <p:cxnSp>
          <p:nvCxnSpPr>
            <p:cNvPr id="113" name="Straight Connector 112"/>
            <p:cNvCxnSpPr/>
            <p:nvPr/>
          </p:nvCxnSpPr>
          <p:spPr bwMode="auto">
            <a:xfrm flipV="1">
              <a:off x="1924867" y="4190834"/>
              <a:ext cx="601491" cy="202101"/>
            </a:xfrm>
            <a:prstGeom prst="line">
              <a:avLst/>
            </a:prstGeom>
            <a:noFill/>
            <a:ln w="25400" cap="sq" cmpd="sng" algn="ctr">
              <a:solidFill>
                <a:srgbClr val="66FF33"/>
              </a:solidFill>
              <a:prstDash val="solid"/>
              <a:round/>
              <a:headEnd type="none" w="med" len="med"/>
              <a:tailEnd type="none" w="med" len="med"/>
            </a:ln>
            <a:effectLst/>
          </p:spPr>
        </p:cxnSp>
        <p:sp>
          <p:nvSpPr>
            <p:cNvPr id="114" name="Rectangle 113"/>
            <p:cNvSpPr/>
            <p:nvPr/>
          </p:nvSpPr>
          <p:spPr>
            <a:xfrm>
              <a:off x="2040146" y="4035904"/>
              <a:ext cx="444764" cy="221078"/>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115" name="Rectangle 114"/>
            <p:cNvSpPr/>
            <p:nvPr/>
          </p:nvSpPr>
          <p:spPr>
            <a:xfrm>
              <a:off x="2026400" y="3999346"/>
              <a:ext cx="454381" cy="276999"/>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a:t>
              </a:r>
              <a:r>
                <a:rPr lang="en-US" sz="1200" i="1" baseline="-25000" dirty="0" err="1">
                  <a:solidFill>
                    <a:srgbClr val="66FF33"/>
                  </a:solidFill>
                  <a:cs typeface="Times New Roman" panose="02020603050405020304" pitchFamily="18" charset="0"/>
                  <a:sym typeface="Symbol" panose="05050102010706020507" pitchFamily="18" charset="2"/>
                </a:rPr>
                <a:t>i,j</a:t>
              </a:r>
              <a:r>
                <a:rPr lang="en-US" altLang="en-US" sz="1200" i="1" baseline="-25000" dirty="0">
                  <a:solidFill>
                    <a:srgbClr val="66FF33"/>
                  </a:solidFill>
                  <a:sym typeface="Symbol" panose="05050102010706020507" pitchFamily="18" charset="2"/>
                </a:rPr>
                <a:t></a:t>
              </a:r>
              <a:endParaRPr lang="en-CA" sz="1200" dirty="0">
                <a:solidFill>
                  <a:srgbClr val="66FF33"/>
                </a:solidFill>
              </a:endParaRPr>
            </a:p>
          </p:txBody>
        </p:sp>
        <p:grpSp>
          <p:nvGrpSpPr>
            <p:cNvPr id="116" name="Group 115"/>
            <p:cNvGrpSpPr/>
            <p:nvPr/>
          </p:nvGrpSpPr>
          <p:grpSpPr>
            <a:xfrm>
              <a:off x="1352942" y="4092708"/>
              <a:ext cx="291911" cy="259075"/>
              <a:chOff x="3220343" y="2894580"/>
              <a:chExt cx="540000" cy="540000"/>
            </a:xfrm>
          </p:grpSpPr>
          <p:sp>
            <p:nvSpPr>
              <p:cNvPr id="403" name="Rectangle 402"/>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04" name="Picture 10" descr="Image result for bicycle"/>
              <p:cNvPicPr>
                <a:picLocks noChangeAspect="1" noChangeArrowheads="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sp>
          <p:nvSpPr>
            <p:cNvPr id="117" name="Rectangle 116"/>
            <p:cNvSpPr/>
            <p:nvPr/>
          </p:nvSpPr>
          <p:spPr>
            <a:xfrm>
              <a:off x="1551587" y="4229099"/>
              <a:ext cx="330541" cy="369332"/>
            </a:xfrm>
            <a:prstGeom prst="rect">
              <a:avLst/>
            </a:prstGeom>
          </p:spPr>
          <p:txBody>
            <a:bodyPr wrap="none">
              <a:spAutoFit/>
            </a:bodyPr>
            <a:lstStyle/>
            <a:p>
              <a:r>
                <a:rPr lang="en-US" altLang="en-US" sz="1800" i="1" dirty="0">
                  <a:solidFill>
                    <a:srgbClr val="FF00FF"/>
                  </a:solidFill>
                  <a:sym typeface="Symbol" panose="05050102010706020507" pitchFamily="18" charset="2"/>
                </a:rPr>
                <a:t>x</a:t>
              </a:r>
              <a:r>
                <a:rPr lang="en-US" altLang="en-US" sz="1800" i="1" baseline="-25000" dirty="0">
                  <a:solidFill>
                    <a:srgbClr val="FF00FF"/>
                  </a:solidFill>
                  <a:sym typeface="Symbol" panose="05050102010706020507" pitchFamily="18" charset="2"/>
                </a:rPr>
                <a:t>i</a:t>
              </a:r>
              <a:endParaRPr lang="en-CA" sz="1800" dirty="0"/>
            </a:p>
          </p:txBody>
        </p:sp>
        <p:sp>
          <p:nvSpPr>
            <p:cNvPr id="118" name="Rectangle 117"/>
            <p:cNvSpPr/>
            <p:nvPr/>
          </p:nvSpPr>
          <p:spPr>
            <a:xfrm flipH="1" flipV="1">
              <a:off x="1628152" y="3699500"/>
              <a:ext cx="55398" cy="54238"/>
            </a:xfrm>
            <a:prstGeom prst="rect">
              <a:avLst/>
            </a:prstGeom>
            <a:ln w="25400">
              <a:solidFill>
                <a:schemeClr val="bg2"/>
              </a:solidFill>
            </a:ln>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nvGrpSpPr>
            <p:cNvPr id="119" name="Group 118"/>
            <p:cNvGrpSpPr/>
            <p:nvPr/>
          </p:nvGrpSpPr>
          <p:grpSpPr>
            <a:xfrm>
              <a:off x="1872088" y="3822025"/>
              <a:ext cx="99843" cy="1002134"/>
              <a:chOff x="2438400" y="3428901"/>
              <a:chExt cx="184697" cy="2088787"/>
            </a:xfrm>
          </p:grpSpPr>
          <p:sp>
            <p:nvSpPr>
              <p:cNvPr id="395" name="Oval 394"/>
              <p:cNvSpPr/>
              <p:nvPr/>
            </p:nvSpPr>
            <p:spPr>
              <a:xfrm>
                <a:off x="2438486" y="34289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6" name="Oval 395"/>
              <p:cNvSpPr/>
              <p:nvPr/>
            </p:nvSpPr>
            <p:spPr>
              <a:xfrm>
                <a:off x="2438573" y="370273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7" name="Oval 396"/>
              <p:cNvSpPr/>
              <p:nvPr/>
            </p:nvSpPr>
            <p:spPr>
              <a:xfrm>
                <a:off x="2443097" y="398668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8" name="Oval 397"/>
              <p:cNvSpPr/>
              <p:nvPr/>
            </p:nvSpPr>
            <p:spPr>
              <a:xfrm>
                <a:off x="2438744" y="425994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9" name="Oval 398"/>
              <p:cNvSpPr/>
              <p:nvPr/>
            </p:nvSpPr>
            <p:spPr>
              <a:xfrm>
                <a:off x="2438916" y="47887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0" name="Oval 399"/>
              <p:cNvSpPr/>
              <p:nvPr/>
            </p:nvSpPr>
            <p:spPr>
              <a:xfrm>
                <a:off x="2439003" y="506319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1" name="Oval 400"/>
              <p:cNvSpPr/>
              <p:nvPr/>
            </p:nvSpPr>
            <p:spPr>
              <a:xfrm>
                <a:off x="2439088" y="533768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2" name="Oval 401"/>
              <p:cNvSpPr/>
              <p:nvPr/>
            </p:nvSpPr>
            <p:spPr>
              <a:xfrm>
                <a:off x="2438400" y="453148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nvGrpSpPr>
            <p:cNvPr id="120" name="Group 119"/>
            <p:cNvGrpSpPr/>
            <p:nvPr/>
          </p:nvGrpSpPr>
          <p:grpSpPr>
            <a:xfrm>
              <a:off x="2511433" y="3797028"/>
              <a:ext cx="585262" cy="1048278"/>
              <a:chOff x="4097248" y="1066800"/>
              <a:chExt cx="1082664" cy="2184968"/>
            </a:xfrm>
          </p:grpSpPr>
          <p:cxnSp>
            <p:nvCxnSpPr>
              <p:cNvPr id="386" name="Straight Connector 385"/>
              <p:cNvCxnSpPr>
                <a:stCxn id="121"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387" name="Straight Connector 386"/>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388" name="Straight Connector 387"/>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389" name="Straight Connector 388"/>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390" name="Straight Connector 389"/>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391" name="Straight Connector 390"/>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392" name="Straight Connector 391"/>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393" name="Straight Connector 392"/>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394" name="Straight Connector 393"/>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121" name="Oval 120"/>
            <p:cNvSpPr/>
            <p:nvPr/>
          </p:nvSpPr>
          <p:spPr>
            <a:xfrm>
              <a:off x="2463397" y="427742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2" name="Oval 121"/>
            <p:cNvSpPr/>
            <p:nvPr/>
          </p:nvSpPr>
          <p:spPr>
            <a:xfrm>
              <a:off x="2463443" y="3748440"/>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3" name="Oval 122"/>
            <p:cNvSpPr/>
            <p:nvPr/>
          </p:nvSpPr>
          <p:spPr>
            <a:xfrm>
              <a:off x="2463491" y="389346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4" name="Oval 123"/>
            <p:cNvSpPr/>
            <p:nvPr/>
          </p:nvSpPr>
          <p:spPr>
            <a:xfrm>
              <a:off x="2463536" y="402030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5" name="Oval 124"/>
            <p:cNvSpPr/>
            <p:nvPr/>
          </p:nvSpPr>
          <p:spPr>
            <a:xfrm>
              <a:off x="2463583" y="4147148"/>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6" name="Oval 125"/>
            <p:cNvSpPr/>
            <p:nvPr/>
          </p:nvSpPr>
          <p:spPr>
            <a:xfrm>
              <a:off x="2463676" y="440083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7" name="Oval 126"/>
            <p:cNvSpPr/>
            <p:nvPr/>
          </p:nvSpPr>
          <p:spPr>
            <a:xfrm>
              <a:off x="2463723" y="4532524"/>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8" name="Oval 127"/>
            <p:cNvSpPr/>
            <p:nvPr/>
          </p:nvSpPr>
          <p:spPr>
            <a:xfrm>
              <a:off x="2463769" y="466421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29" name="Oval 128"/>
            <p:cNvSpPr/>
            <p:nvPr/>
          </p:nvSpPr>
          <p:spPr>
            <a:xfrm>
              <a:off x="2463815" y="4795906"/>
              <a:ext cx="97304" cy="86358"/>
            </a:xfrm>
            <a:prstGeom prst="ellipse">
              <a:avLst/>
            </a:prstGeom>
            <a:solidFill>
              <a:srgbClr val="FF00FF"/>
            </a:solidFill>
            <a:ln>
              <a:noFill/>
            </a:ln>
          </p:spPr>
          <p:txBody>
            <a:bodyPr wrap="square" rtlCol="0" anchor="ctr">
              <a:spAutoFit/>
            </a:bodyPr>
            <a:lstStyle/>
            <a:p>
              <a:pPr algn="l"/>
              <a:endParaRPr lang="en-CA" sz="2400" dirty="0"/>
            </a:p>
          </p:txBody>
        </p:sp>
        <p:grpSp>
          <p:nvGrpSpPr>
            <p:cNvPr id="130" name="Group 129"/>
            <p:cNvGrpSpPr/>
            <p:nvPr/>
          </p:nvGrpSpPr>
          <p:grpSpPr>
            <a:xfrm>
              <a:off x="2463397" y="3748440"/>
              <a:ext cx="584646" cy="1133824"/>
              <a:chOff x="4008388" y="965526"/>
              <a:chExt cx="1081524" cy="2363274"/>
            </a:xfrm>
          </p:grpSpPr>
          <p:cxnSp>
            <p:nvCxnSpPr>
              <p:cNvPr id="367" name="Straight Connector 366"/>
              <p:cNvCxnSpPr>
                <a:stCxn id="385"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cxnSp>
            <p:nvCxnSpPr>
              <p:cNvPr id="368" name="Straight Connector 367"/>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369" name="Straight Connector 368"/>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370" name="Straight Connector 369"/>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371" name="Straight Connector 370"/>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372" name="Straight Connector 371"/>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373" name="Straight Connector 372"/>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374" name="Straight Connector 373"/>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375" name="Straight Connector 374"/>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376" name="Straight Connector 375"/>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377" name="Oval 376"/>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8" name="Oval 377"/>
              <p:cNvSpPr/>
              <p:nvPr/>
            </p:nvSpPr>
            <p:spPr>
              <a:xfrm>
                <a:off x="4008561" y="12678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9" name="Oval 378"/>
              <p:cNvSpPr/>
              <p:nvPr/>
            </p:nvSpPr>
            <p:spPr>
              <a:xfrm>
                <a:off x="4008646" y="153218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0" name="Oval 379"/>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1" name="Oval 380"/>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2" name="Oval 381"/>
              <p:cNvSpPr/>
              <p:nvPr/>
            </p:nvSpPr>
            <p:spPr>
              <a:xfrm>
                <a:off x="4008991"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3" name="Oval 382"/>
              <p:cNvSpPr/>
              <p:nvPr/>
            </p:nvSpPr>
            <p:spPr>
              <a:xfrm>
                <a:off x="4009076" y="287431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4" name="Oval 383"/>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5" name="Oval 384"/>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131" name="Oval 130"/>
            <p:cNvSpPr/>
            <p:nvPr/>
          </p:nvSpPr>
          <p:spPr>
            <a:xfrm>
              <a:off x="3048042" y="4016378"/>
              <a:ext cx="97304" cy="86358"/>
            </a:xfrm>
            <a:prstGeom prst="ellipse">
              <a:avLst/>
            </a:prstGeom>
            <a:solidFill>
              <a:srgbClr val="00FFFF"/>
            </a:solidFill>
            <a:ln>
              <a:noFill/>
            </a:ln>
          </p:spPr>
          <p:txBody>
            <a:bodyPr wrap="square" rtlCol="0" anchor="ctr">
              <a:spAutoFit/>
            </a:bodyPr>
            <a:lstStyle/>
            <a:p>
              <a:pPr algn="l"/>
              <a:endParaRPr lang="en-CA" sz="2400" dirty="0"/>
            </a:p>
          </p:txBody>
        </p:sp>
        <p:grpSp>
          <p:nvGrpSpPr>
            <p:cNvPr id="132" name="Group 131"/>
            <p:cNvGrpSpPr/>
            <p:nvPr/>
          </p:nvGrpSpPr>
          <p:grpSpPr>
            <a:xfrm>
              <a:off x="3056415" y="3742847"/>
              <a:ext cx="97722" cy="1133824"/>
              <a:chOff x="4008388" y="965526"/>
              <a:chExt cx="180773" cy="2363274"/>
            </a:xfrm>
            <a:solidFill>
              <a:srgbClr val="00FFFF"/>
            </a:solidFill>
          </p:grpSpPr>
          <p:sp>
            <p:nvSpPr>
              <p:cNvPr id="358" name="Oval 357"/>
              <p:cNvSpPr/>
              <p:nvPr/>
            </p:nvSpPr>
            <p:spPr>
              <a:xfrm>
                <a:off x="4008388" y="2068110"/>
                <a:ext cx="179999" cy="180000"/>
              </a:xfrm>
              <a:prstGeom prst="ellipse">
                <a:avLst/>
              </a:prstGeom>
              <a:grpFill/>
              <a:ln>
                <a:noFill/>
              </a:ln>
            </p:spPr>
            <p:txBody>
              <a:bodyPr wrap="square" rtlCol="0" anchor="ctr">
                <a:spAutoFit/>
              </a:bodyPr>
              <a:lstStyle/>
              <a:p>
                <a:pPr algn="l"/>
                <a:endParaRPr lang="en-CA" sz="2400" dirty="0"/>
              </a:p>
            </p:txBody>
          </p:sp>
          <p:sp>
            <p:nvSpPr>
              <p:cNvPr id="359" name="Oval 358"/>
              <p:cNvSpPr/>
              <p:nvPr/>
            </p:nvSpPr>
            <p:spPr>
              <a:xfrm>
                <a:off x="4008474" y="965526"/>
                <a:ext cx="179999" cy="180000"/>
              </a:xfrm>
              <a:prstGeom prst="ellipse">
                <a:avLst/>
              </a:prstGeom>
              <a:grpFill/>
              <a:ln>
                <a:noFill/>
              </a:ln>
            </p:spPr>
            <p:txBody>
              <a:bodyPr wrap="square" rtlCol="0" anchor="ctr">
                <a:spAutoFit/>
              </a:bodyPr>
              <a:lstStyle/>
              <a:p>
                <a:pPr algn="l"/>
                <a:endParaRPr lang="en-CA" sz="2400" dirty="0"/>
              </a:p>
            </p:txBody>
          </p:sp>
          <p:sp>
            <p:nvSpPr>
              <p:cNvPr id="360" name="Oval 359"/>
              <p:cNvSpPr/>
              <p:nvPr/>
            </p:nvSpPr>
            <p:spPr>
              <a:xfrm>
                <a:off x="4008561" y="1267801"/>
                <a:ext cx="179999" cy="180000"/>
              </a:xfrm>
              <a:prstGeom prst="ellipse">
                <a:avLst/>
              </a:prstGeom>
              <a:grpFill/>
              <a:ln>
                <a:noFill/>
              </a:ln>
            </p:spPr>
            <p:txBody>
              <a:bodyPr wrap="square" rtlCol="0" anchor="ctr">
                <a:spAutoFit/>
              </a:bodyPr>
              <a:lstStyle/>
              <a:p>
                <a:pPr algn="l"/>
                <a:endParaRPr lang="en-CA" sz="2400" dirty="0"/>
              </a:p>
            </p:txBody>
          </p:sp>
          <p:sp>
            <p:nvSpPr>
              <p:cNvPr id="361" name="Oval 360"/>
              <p:cNvSpPr/>
              <p:nvPr/>
            </p:nvSpPr>
            <p:spPr>
              <a:xfrm>
                <a:off x="4008646" y="1532183"/>
                <a:ext cx="179999" cy="180000"/>
              </a:xfrm>
              <a:prstGeom prst="ellipse">
                <a:avLst/>
              </a:prstGeom>
              <a:grpFill/>
              <a:ln>
                <a:noFill/>
              </a:ln>
            </p:spPr>
            <p:txBody>
              <a:bodyPr wrap="square" rtlCol="0" anchor="ctr">
                <a:spAutoFit/>
              </a:bodyPr>
              <a:lstStyle/>
              <a:p>
                <a:pPr algn="l"/>
                <a:endParaRPr lang="en-CA" sz="2400" dirty="0"/>
              </a:p>
            </p:txBody>
          </p:sp>
          <p:sp>
            <p:nvSpPr>
              <p:cNvPr id="362" name="Oval 361"/>
              <p:cNvSpPr/>
              <p:nvPr/>
            </p:nvSpPr>
            <p:spPr>
              <a:xfrm>
                <a:off x="4008732" y="1796568"/>
                <a:ext cx="179999" cy="180000"/>
              </a:xfrm>
              <a:prstGeom prst="ellipse">
                <a:avLst/>
              </a:prstGeom>
              <a:grpFill/>
              <a:ln>
                <a:noFill/>
              </a:ln>
            </p:spPr>
            <p:txBody>
              <a:bodyPr wrap="square" rtlCol="0" anchor="ctr">
                <a:spAutoFit/>
              </a:bodyPr>
              <a:lstStyle/>
              <a:p>
                <a:pPr algn="l"/>
                <a:endParaRPr lang="en-CA" sz="2400" dirty="0"/>
              </a:p>
            </p:txBody>
          </p:sp>
          <p:sp>
            <p:nvSpPr>
              <p:cNvPr id="363" name="Oval 362"/>
              <p:cNvSpPr/>
              <p:nvPr/>
            </p:nvSpPr>
            <p:spPr>
              <a:xfrm>
                <a:off x="4008904" y="2325336"/>
                <a:ext cx="179999" cy="180000"/>
              </a:xfrm>
              <a:prstGeom prst="ellipse">
                <a:avLst/>
              </a:prstGeom>
              <a:grpFill/>
              <a:ln>
                <a:noFill/>
              </a:ln>
            </p:spPr>
            <p:txBody>
              <a:bodyPr wrap="square" rtlCol="0" anchor="ctr">
                <a:spAutoFit/>
              </a:bodyPr>
              <a:lstStyle/>
              <a:p>
                <a:pPr algn="l"/>
                <a:endParaRPr lang="en-CA" sz="2400" dirty="0"/>
              </a:p>
            </p:txBody>
          </p:sp>
          <p:sp>
            <p:nvSpPr>
              <p:cNvPr id="364" name="Oval 363"/>
              <p:cNvSpPr/>
              <p:nvPr/>
            </p:nvSpPr>
            <p:spPr>
              <a:xfrm>
                <a:off x="4008991" y="2599824"/>
                <a:ext cx="179999" cy="180000"/>
              </a:xfrm>
              <a:prstGeom prst="ellipse">
                <a:avLst/>
              </a:prstGeom>
              <a:grpFill/>
              <a:ln>
                <a:noFill/>
              </a:ln>
            </p:spPr>
            <p:txBody>
              <a:bodyPr wrap="square" rtlCol="0" anchor="ctr">
                <a:spAutoFit/>
              </a:bodyPr>
              <a:lstStyle/>
              <a:p>
                <a:pPr algn="l"/>
                <a:endParaRPr lang="en-CA" sz="2400" dirty="0"/>
              </a:p>
            </p:txBody>
          </p:sp>
          <p:sp>
            <p:nvSpPr>
              <p:cNvPr id="365" name="Oval 364"/>
              <p:cNvSpPr/>
              <p:nvPr/>
            </p:nvSpPr>
            <p:spPr>
              <a:xfrm>
                <a:off x="4009076" y="2874313"/>
                <a:ext cx="179999" cy="180000"/>
              </a:xfrm>
              <a:prstGeom prst="ellipse">
                <a:avLst/>
              </a:prstGeom>
              <a:grpFill/>
              <a:ln>
                <a:noFill/>
              </a:ln>
            </p:spPr>
            <p:txBody>
              <a:bodyPr wrap="square" rtlCol="0" anchor="ctr">
                <a:spAutoFit/>
              </a:bodyPr>
              <a:lstStyle/>
              <a:p>
                <a:pPr algn="l"/>
                <a:endParaRPr lang="en-CA" sz="2400" dirty="0"/>
              </a:p>
            </p:txBody>
          </p:sp>
          <p:sp>
            <p:nvSpPr>
              <p:cNvPr id="366" name="Oval 365"/>
              <p:cNvSpPr/>
              <p:nvPr/>
            </p:nvSpPr>
            <p:spPr>
              <a:xfrm>
                <a:off x="4009161" y="3148800"/>
                <a:ext cx="180000" cy="180000"/>
              </a:xfrm>
              <a:prstGeom prst="ellipse">
                <a:avLst/>
              </a:prstGeom>
              <a:grpFill/>
              <a:ln>
                <a:noFill/>
              </a:ln>
            </p:spPr>
            <p:txBody>
              <a:bodyPr wrap="square" rtlCol="0" anchor="ctr">
                <a:spAutoFit/>
              </a:bodyPr>
              <a:lstStyle/>
              <a:p>
                <a:pPr algn="l"/>
                <a:endParaRPr lang="en-CA" sz="2400" dirty="0"/>
              </a:p>
            </p:txBody>
          </p:sp>
        </p:grpSp>
        <p:sp>
          <p:nvSpPr>
            <p:cNvPr id="133" name="Rectangle 132"/>
            <p:cNvSpPr/>
            <p:nvPr/>
          </p:nvSpPr>
          <p:spPr>
            <a:xfrm>
              <a:off x="5059461" y="3547114"/>
              <a:ext cx="317843" cy="1331154"/>
            </a:xfrm>
            <a:prstGeom prst="rect">
              <a:avLst/>
            </a:prstGeom>
            <a:solidFill>
              <a:schemeClr val="tx1"/>
            </a:solidFill>
            <a:ln>
              <a:noFill/>
            </a:ln>
          </p:spPr>
          <p:txBody>
            <a:bodyPr wrap="square" rtlCol="0" anchor="ctr">
              <a:spAutoFit/>
            </a:bodyPr>
            <a:lstStyle/>
            <a:p>
              <a:pPr algn="l"/>
              <a:endParaRPr lang="en-CA" sz="2400" dirty="0"/>
            </a:p>
          </p:txBody>
        </p:sp>
        <mc:AlternateContent xmlns:mc="http://schemas.openxmlformats.org/markup-compatibility/2006" xmlns:a14="http://schemas.microsoft.com/office/drawing/2010/main">
          <mc:Choice Requires="a14">
            <p:sp>
              <p:nvSpPr>
                <p:cNvPr id="134" name="Rectangle 133"/>
                <p:cNvSpPr/>
                <p:nvPr/>
              </p:nvSpPr>
              <p:spPr>
                <a:xfrm>
                  <a:off x="4460310" y="3642737"/>
                  <a:ext cx="666657" cy="457433"/>
                </a:xfrm>
                <a:prstGeom prst="rect">
                  <a:avLst/>
                </a:prstGeom>
                <a:solidFill>
                  <a:srgbClr val="000066"/>
                </a:solidFill>
              </p:spPr>
              <p:txBody>
                <a:bodyPr wrap="none">
                  <a:spAutoFit/>
                </a:bodyPr>
                <a:lstStyle/>
                <a:p>
                  <a:pPr algn="ctr"/>
                  <a:r>
                    <a:rPr lang="en-US" sz="1200" dirty="0">
                      <a:solidFill>
                        <a:srgbClr val="66FF33"/>
                      </a:solidFill>
                      <a:sym typeface="Symbol" panose="05050102010706020507" pitchFamily="18" charset="2"/>
                    </a:rPr>
                    <a:t>Output </a:t>
                  </a:r>
                  <a:br>
                    <a:rPr lang="en-US" sz="1200" dirty="0">
                      <a:solidFill>
                        <a:srgbClr val="FF00FF"/>
                      </a:solidFill>
                      <a:sym typeface="Symbol" panose="05050102010706020507" pitchFamily="18" charset="2"/>
                    </a:rPr>
                  </a:br>
                  <a14:m>
                    <m:oMathPara xmlns:m="http://schemas.openxmlformats.org/officeDocument/2006/math">
                      <m:oMathParaPr>
                        <m:jc m:val="centerGroup"/>
                      </m:oMathParaPr>
                      <m:oMath xmlns:m="http://schemas.openxmlformats.org/officeDocument/2006/math">
                        <m:sSub>
                          <m:sSubPr>
                            <m:ctrlPr>
                              <a:rPr lang="en-US" altLang="en-US" sz="1200" i="1" dirty="0">
                                <a:solidFill>
                                  <a:srgbClr val="66FF33"/>
                                </a:solidFill>
                                <a:latin typeface="Cambria Math" panose="02040503050406030204" pitchFamily="18" charset="0"/>
                                <a:sym typeface="Symbol" panose="05050102010706020507" pitchFamily="18" charset="2"/>
                              </a:rPr>
                            </m:ctrlPr>
                          </m:sSubPr>
                          <m:e>
                            <m:r>
                              <a:rPr lang="en-CA" altLang="en-US" sz="12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1200" i="1" dirty="0">
                                    <a:solidFill>
                                      <a:srgbClr val="66FF33"/>
                                    </a:solidFill>
                                    <a:latin typeface="Cambria Math" panose="02040503050406030204" pitchFamily="18" charset="0"/>
                                    <a:sym typeface="Symbol" panose="05050102010706020507" pitchFamily="18" charset="2"/>
                                  </a:rPr>
                                </m:ctrlPr>
                              </m:accPr>
                              <m:e>
                                <m:r>
                                  <a:rPr lang="en-CA" altLang="en-US" sz="12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1200" i="1" dirty="0">
                                <a:latin typeface="Cambria Math" panose="02040503050406030204" pitchFamily="18" charset="0"/>
                                <a:sym typeface="Symbol" panose="05050102010706020507" pitchFamily="18" charset="2"/>
                              </a:rPr>
                            </m:ctrlPr>
                          </m:dPr>
                          <m:e>
                            <m:acc>
                              <m:accPr>
                                <m:chr m:val="⃗"/>
                                <m:ctrlPr>
                                  <a:rPr lang="en-US" altLang="en-US" sz="1200" i="1" dirty="0">
                                    <a:solidFill>
                                      <a:srgbClr val="FF00FF"/>
                                    </a:solidFill>
                                    <a:latin typeface="Cambria Math" panose="02040503050406030204" pitchFamily="18" charset="0"/>
                                    <a:sym typeface="Symbol" panose="05050102010706020507" pitchFamily="18" charset="2"/>
                                  </a:rPr>
                                </m:ctrlPr>
                              </m:accPr>
                              <m:e>
                                <m:r>
                                  <a:rPr lang="en-CA" altLang="en-US" sz="1200" i="1" dirty="0">
                                    <a:solidFill>
                                      <a:srgbClr val="FF00FF"/>
                                    </a:solidFill>
                                    <a:latin typeface="Cambria Math" panose="02040503050406030204" pitchFamily="18" charset="0"/>
                                    <a:sym typeface="Symbol" panose="05050102010706020507" pitchFamily="18" charset="2"/>
                                  </a:rPr>
                                  <m:t>𝑥</m:t>
                                </m:r>
                              </m:e>
                            </m:acc>
                          </m:e>
                        </m:d>
                      </m:oMath>
                    </m:oMathPara>
                  </a14:m>
                  <a:endParaRPr lang="en-CA" sz="1200" i="1" baseline="-25000" dirty="0">
                    <a:solidFill>
                      <a:srgbClr val="FF00FF"/>
                    </a:solidFill>
                  </a:endParaRPr>
                </a:p>
              </p:txBody>
            </p:sp>
          </mc:Choice>
          <mc:Fallback xmlns="">
            <p:sp>
              <p:nvSpPr>
                <p:cNvPr id="134" name="Rectangle 133"/>
                <p:cNvSpPr>
                  <a:spLocks noRot="1" noChangeAspect="1" noMove="1" noResize="1" noEditPoints="1" noAdjustHandles="1" noChangeArrowheads="1" noChangeShapeType="1" noTextEdit="1"/>
                </p:cNvSpPr>
                <p:nvPr/>
              </p:nvSpPr>
              <p:spPr>
                <a:xfrm>
                  <a:off x="4460310" y="3642737"/>
                  <a:ext cx="666657" cy="457433"/>
                </a:xfrm>
                <a:prstGeom prst="rect">
                  <a:avLst/>
                </a:prstGeom>
                <a:blipFill>
                  <a:blip r:embed="rId13"/>
                  <a:stretch>
                    <a:fillRect l="-917" r="-9174"/>
                  </a:stretch>
                </a:blipFill>
              </p:spPr>
              <p:txBody>
                <a:bodyPr/>
                <a:lstStyle/>
                <a:p>
                  <a:r>
                    <a:rPr lang="en-CA">
                      <a:noFill/>
                    </a:rPr>
                    <a:t> </a:t>
                  </a:r>
                </a:p>
              </p:txBody>
            </p:sp>
          </mc:Fallback>
        </mc:AlternateContent>
        <p:sp>
          <p:nvSpPr>
            <p:cNvPr id="135" name="Rectangle 134"/>
            <p:cNvSpPr/>
            <p:nvPr/>
          </p:nvSpPr>
          <p:spPr>
            <a:xfrm>
              <a:off x="4590751" y="3995534"/>
              <a:ext cx="373820" cy="276999"/>
            </a:xfrm>
            <a:prstGeom prst="rect">
              <a:avLst/>
            </a:prstGeom>
          </p:spPr>
          <p:txBody>
            <a:bodyPr wrap="none">
              <a:spAutoFit/>
            </a:bodyPr>
            <a:lstStyle/>
            <a:p>
              <a:r>
                <a:rPr lang="en-US" altLang="en-US" sz="1200" i="1" dirty="0">
                  <a:solidFill>
                    <a:srgbClr val="66FF33"/>
                  </a:solidFill>
                  <a:sym typeface="Symbol" panose="05050102010706020507" pitchFamily="18" charset="2"/>
                </a:rPr>
                <a:t>cat</a:t>
              </a:r>
              <a:endParaRPr lang="en-CA" sz="1200" dirty="0">
                <a:solidFill>
                  <a:srgbClr val="66FF33"/>
                </a:solidFill>
              </a:endParaRPr>
            </a:p>
          </p:txBody>
        </p:sp>
        <p:sp>
          <p:nvSpPr>
            <p:cNvPr id="136" name="Rectangle 135"/>
            <p:cNvSpPr/>
            <p:nvPr/>
          </p:nvSpPr>
          <p:spPr>
            <a:xfrm>
              <a:off x="4598899" y="4270664"/>
              <a:ext cx="481222" cy="276999"/>
            </a:xfrm>
            <a:prstGeom prst="rect">
              <a:avLst/>
            </a:prstGeom>
          </p:spPr>
          <p:txBody>
            <a:bodyPr wrap="none">
              <a:spAutoFit/>
            </a:bodyPr>
            <a:lstStyle/>
            <a:p>
              <a:r>
                <a:rPr lang="en-US" altLang="en-US" sz="1200" i="1" dirty="0">
                  <a:solidFill>
                    <a:srgbClr val="66FF33"/>
                  </a:solidFill>
                  <a:sym typeface="Symbol" panose="05050102010706020507" pitchFamily="18" charset="2"/>
                </a:rPr>
                <a:t>face </a:t>
              </a:r>
              <a:endParaRPr lang="en-CA" sz="1200" dirty="0">
                <a:solidFill>
                  <a:srgbClr val="66FF33"/>
                </a:solidFill>
              </a:endParaRPr>
            </a:p>
          </p:txBody>
        </p:sp>
        <p:sp>
          <p:nvSpPr>
            <p:cNvPr id="137" name="Rectangle 136"/>
            <p:cNvSpPr/>
            <p:nvPr/>
          </p:nvSpPr>
          <p:spPr>
            <a:xfrm>
              <a:off x="4590751" y="4394845"/>
              <a:ext cx="442750" cy="276999"/>
            </a:xfrm>
            <a:prstGeom prst="rect">
              <a:avLst/>
            </a:prstGeom>
          </p:spPr>
          <p:txBody>
            <a:bodyPr wrap="none">
              <a:spAutoFit/>
            </a:bodyPr>
            <a:lstStyle/>
            <a:p>
              <a:r>
                <a:rPr lang="en-US" sz="1200" i="1" dirty="0">
                  <a:solidFill>
                    <a:srgbClr val="66FF33"/>
                  </a:solidFill>
                  <a:sym typeface="Symbol" panose="05050102010706020507" pitchFamily="18" charset="2"/>
                </a:rPr>
                <a:t>bike</a:t>
              </a:r>
              <a:endParaRPr lang="en-CA" sz="1200" dirty="0">
                <a:solidFill>
                  <a:srgbClr val="66FF33"/>
                </a:solidFill>
              </a:endParaRPr>
            </a:p>
          </p:txBody>
        </p:sp>
        <p:sp>
          <p:nvSpPr>
            <p:cNvPr id="138" name="Rectangle 137"/>
            <p:cNvSpPr/>
            <p:nvPr/>
          </p:nvSpPr>
          <p:spPr>
            <a:xfrm>
              <a:off x="4590751" y="4129296"/>
              <a:ext cx="415498" cy="276999"/>
            </a:xfrm>
            <a:prstGeom prst="rect">
              <a:avLst/>
            </a:prstGeom>
          </p:spPr>
          <p:txBody>
            <a:bodyPr wrap="none">
              <a:spAutoFit/>
            </a:bodyPr>
            <a:lstStyle/>
            <a:p>
              <a:r>
                <a:rPr lang="en-US" sz="1200" i="1" dirty="0">
                  <a:solidFill>
                    <a:srgbClr val="66FF33"/>
                  </a:solidFill>
                  <a:sym typeface="Symbol" panose="05050102010706020507" pitchFamily="18" charset="2"/>
                </a:rPr>
                <a:t>dog</a:t>
              </a:r>
              <a:endParaRPr lang="en-CA" sz="1200" dirty="0">
                <a:solidFill>
                  <a:srgbClr val="66FF33"/>
                </a:solidFill>
              </a:endParaRPr>
            </a:p>
          </p:txBody>
        </p:sp>
        <p:sp>
          <p:nvSpPr>
            <p:cNvPr id="139" name="Rectangle 138"/>
            <p:cNvSpPr/>
            <p:nvPr/>
          </p:nvSpPr>
          <p:spPr>
            <a:xfrm>
              <a:off x="4858115" y="4004436"/>
              <a:ext cx="596638" cy="276999"/>
            </a:xfrm>
            <a:prstGeom prst="rect">
              <a:avLst/>
            </a:prstGeom>
          </p:spPr>
          <p:txBody>
            <a:bodyPr wrap="none">
              <a:spAutoFit/>
            </a:bodyPr>
            <a:lstStyle/>
            <a:p>
              <a:r>
                <a:rPr lang="en-US" altLang="en-US" sz="1200" i="1" dirty="0">
                  <a:solidFill>
                    <a:srgbClr val="66FF33"/>
                  </a:solidFill>
                  <a:sym typeface="Symbol" panose="05050102010706020507" pitchFamily="18" charset="2"/>
                </a:rPr>
                <a:t>= 0.02</a:t>
              </a:r>
              <a:endParaRPr lang="en-CA" sz="1200" dirty="0">
                <a:solidFill>
                  <a:srgbClr val="66FF33"/>
                </a:solidFill>
              </a:endParaRPr>
            </a:p>
          </p:txBody>
        </p:sp>
        <p:sp>
          <p:nvSpPr>
            <p:cNvPr id="140" name="Rectangle 139"/>
            <p:cNvSpPr/>
            <p:nvPr/>
          </p:nvSpPr>
          <p:spPr>
            <a:xfrm>
              <a:off x="4866264" y="4279565"/>
              <a:ext cx="596638" cy="276999"/>
            </a:xfrm>
            <a:prstGeom prst="rect">
              <a:avLst/>
            </a:prstGeom>
          </p:spPr>
          <p:txBody>
            <a:bodyPr wrap="none">
              <a:spAutoFit/>
            </a:bodyPr>
            <a:lstStyle/>
            <a:p>
              <a:r>
                <a:rPr lang="en-US" altLang="en-US" sz="1200" i="1" dirty="0">
                  <a:solidFill>
                    <a:srgbClr val="66FF33"/>
                  </a:solidFill>
                  <a:sym typeface="Symbol" panose="05050102010706020507" pitchFamily="18" charset="2"/>
                </a:rPr>
                <a:t>= 0.05</a:t>
              </a:r>
              <a:endParaRPr lang="en-CA" sz="1200" dirty="0">
                <a:solidFill>
                  <a:srgbClr val="66FF33"/>
                </a:solidFill>
              </a:endParaRPr>
            </a:p>
          </p:txBody>
        </p:sp>
        <p:sp>
          <p:nvSpPr>
            <p:cNvPr id="141" name="Rectangle 140"/>
            <p:cNvSpPr/>
            <p:nvPr/>
          </p:nvSpPr>
          <p:spPr>
            <a:xfrm>
              <a:off x="4858117" y="4403747"/>
              <a:ext cx="596638" cy="276999"/>
            </a:xfrm>
            <a:prstGeom prst="rect">
              <a:avLst/>
            </a:prstGeom>
          </p:spPr>
          <p:txBody>
            <a:bodyPr wrap="none">
              <a:spAutoFit/>
            </a:bodyPr>
            <a:lstStyle/>
            <a:p>
              <a:r>
                <a:rPr lang="en-US" sz="1200" i="1" dirty="0">
                  <a:solidFill>
                    <a:srgbClr val="66FF33"/>
                  </a:solidFill>
                  <a:sym typeface="Symbol" panose="05050102010706020507" pitchFamily="18" charset="2"/>
                </a:rPr>
                <a:t>= 0.92</a:t>
              </a:r>
              <a:endParaRPr lang="en-CA" sz="1200" dirty="0">
                <a:solidFill>
                  <a:srgbClr val="66FF33"/>
                </a:solidFill>
              </a:endParaRPr>
            </a:p>
          </p:txBody>
        </p:sp>
        <p:sp>
          <p:nvSpPr>
            <p:cNvPr id="142" name="Rectangle 141"/>
            <p:cNvSpPr/>
            <p:nvPr/>
          </p:nvSpPr>
          <p:spPr>
            <a:xfrm>
              <a:off x="4858117" y="4138197"/>
              <a:ext cx="596638" cy="276999"/>
            </a:xfrm>
            <a:prstGeom prst="rect">
              <a:avLst/>
            </a:prstGeom>
          </p:spPr>
          <p:txBody>
            <a:bodyPr wrap="none">
              <a:spAutoFit/>
            </a:bodyPr>
            <a:lstStyle/>
            <a:p>
              <a:r>
                <a:rPr lang="en-US" sz="1200" i="1" dirty="0">
                  <a:solidFill>
                    <a:srgbClr val="66FF33"/>
                  </a:solidFill>
                  <a:sym typeface="Symbol" panose="05050102010706020507" pitchFamily="18" charset="2"/>
                </a:rPr>
                <a:t>= 0.01</a:t>
              </a:r>
              <a:endParaRPr lang="en-CA" sz="1200" dirty="0">
                <a:solidFill>
                  <a:srgbClr val="66FF33"/>
                </a:solidFill>
              </a:endParaRPr>
            </a:p>
          </p:txBody>
        </p:sp>
        <p:cxnSp>
          <p:nvCxnSpPr>
            <p:cNvPr id="143" name="Straight Connector 142"/>
            <p:cNvCxnSpPr>
              <a:stCxn id="144" idx="6"/>
            </p:cNvCxnSpPr>
            <p:nvPr/>
          </p:nvCxnSpPr>
          <p:spPr bwMode="auto">
            <a:xfrm>
              <a:off x="3148614" y="4315012"/>
              <a:ext cx="546043" cy="198505"/>
            </a:xfrm>
            <a:prstGeom prst="line">
              <a:avLst/>
            </a:prstGeom>
            <a:noFill/>
            <a:ln w="25400" cap="sq" cmpd="sng" algn="ctr">
              <a:solidFill>
                <a:srgbClr val="66FF33"/>
              </a:solidFill>
              <a:prstDash val="solid"/>
              <a:round/>
              <a:headEnd type="none" w="med" len="med"/>
              <a:tailEnd type="none" w="med" len="med"/>
            </a:ln>
            <a:effectLst/>
          </p:spPr>
        </p:cxnSp>
        <p:sp>
          <p:nvSpPr>
            <p:cNvPr id="144" name="Oval 143"/>
            <p:cNvSpPr/>
            <p:nvPr/>
          </p:nvSpPr>
          <p:spPr>
            <a:xfrm>
              <a:off x="3051311" y="427183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5" name="Oval 144"/>
            <p:cNvSpPr/>
            <p:nvPr/>
          </p:nvSpPr>
          <p:spPr>
            <a:xfrm>
              <a:off x="3051357" y="3742847"/>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6" name="Oval 145"/>
            <p:cNvSpPr/>
            <p:nvPr/>
          </p:nvSpPr>
          <p:spPr>
            <a:xfrm>
              <a:off x="3051405" y="388786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7" name="Oval 146"/>
            <p:cNvSpPr/>
            <p:nvPr/>
          </p:nvSpPr>
          <p:spPr>
            <a:xfrm>
              <a:off x="3051450" y="401471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8" name="Oval 147"/>
            <p:cNvSpPr/>
            <p:nvPr/>
          </p:nvSpPr>
          <p:spPr>
            <a:xfrm>
              <a:off x="3051497" y="414155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49" name="Oval 148"/>
            <p:cNvSpPr/>
            <p:nvPr/>
          </p:nvSpPr>
          <p:spPr>
            <a:xfrm>
              <a:off x="3051590" y="439524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0" name="Oval 149"/>
            <p:cNvSpPr/>
            <p:nvPr/>
          </p:nvSpPr>
          <p:spPr>
            <a:xfrm>
              <a:off x="3051637" y="452693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1" name="Oval 150"/>
            <p:cNvSpPr/>
            <p:nvPr/>
          </p:nvSpPr>
          <p:spPr>
            <a:xfrm>
              <a:off x="3051683" y="465862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2" name="Oval 151"/>
            <p:cNvSpPr/>
            <p:nvPr/>
          </p:nvSpPr>
          <p:spPr>
            <a:xfrm>
              <a:off x="3051729" y="4790313"/>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3" name="Oval 152"/>
            <p:cNvSpPr/>
            <p:nvPr/>
          </p:nvSpPr>
          <p:spPr>
            <a:xfrm>
              <a:off x="3051357" y="3747386"/>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4" name="Oval 153"/>
            <p:cNvSpPr/>
            <p:nvPr/>
          </p:nvSpPr>
          <p:spPr>
            <a:xfrm>
              <a:off x="3051405" y="3887869"/>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5" name="Oval 154"/>
            <p:cNvSpPr/>
            <p:nvPr/>
          </p:nvSpPr>
          <p:spPr>
            <a:xfrm>
              <a:off x="3051450" y="401471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6" name="Oval 155"/>
            <p:cNvSpPr/>
            <p:nvPr/>
          </p:nvSpPr>
          <p:spPr>
            <a:xfrm>
              <a:off x="3051497" y="4141555"/>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7" name="Oval 156"/>
            <p:cNvSpPr/>
            <p:nvPr/>
          </p:nvSpPr>
          <p:spPr>
            <a:xfrm>
              <a:off x="3051590" y="439524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8" name="Oval 157"/>
            <p:cNvSpPr/>
            <p:nvPr/>
          </p:nvSpPr>
          <p:spPr>
            <a:xfrm>
              <a:off x="3051637" y="4526931"/>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59" name="Oval 158"/>
            <p:cNvSpPr/>
            <p:nvPr/>
          </p:nvSpPr>
          <p:spPr>
            <a:xfrm>
              <a:off x="3051683" y="4658622"/>
              <a:ext cx="97304" cy="86358"/>
            </a:xfrm>
            <a:prstGeom prst="ellipse">
              <a:avLst/>
            </a:prstGeom>
            <a:solidFill>
              <a:srgbClr val="FF00FF"/>
            </a:solidFill>
            <a:ln>
              <a:noFill/>
            </a:ln>
          </p:spPr>
          <p:txBody>
            <a:bodyPr wrap="square" rtlCol="0" anchor="ctr">
              <a:spAutoFit/>
            </a:bodyPr>
            <a:lstStyle/>
            <a:p>
              <a:pPr algn="l"/>
              <a:endParaRPr lang="en-CA" sz="2400" dirty="0"/>
            </a:p>
          </p:txBody>
        </p:sp>
        <p:sp>
          <p:nvSpPr>
            <p:cNvPr id="160" name="Oval 159"/>
            <p:cNvSpPr/>
            <p:nvPr/>
          </p:nvSpPr>
          <p:spPr>
            <a:xfrm>
              <a:off x="3051729" y="4790313"/>
              <a:ext cx="97304" cy="86358"/>
            </a:xfrm>
            <a:prstGeom prst="ellipse">
              <a:avLst/>
            </a:prstGeom>
            <a:solidFill>
              <a:srgbClr val="FF00FF"/>
            </a:solidFill>
            <a:ln>
              <a:noFill/>
            </a:ln>
          </p:spPr>
          <p:txBody>
            <a:bodyPr wrap="square" rtlCol="0" anchor="ctr">
              <a:spAutoFit/>
            </a:bodyPr>
            <a:lstStyle/>
            <a:p>
              <a:pPr algn="l"/>
              <a:endParaRPr lang="en-CA" sz="2400" dirty="0"/>
            </a:p>
          </p:txBody>
        </p:sp>
      </p:grpSp>
    </p:spTree>
    <p:extLst>
      <p:ext uri="{BB962C8B-B14F-4D97-AF65-F5344CB8AC3E}">
        <p14:creationId xmlns:p14="http://schemas.microsoft.com/office/powerpoint/2010/main" val="5307638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par>
                                <p:cTn id="9" presetID="7" presetClass="emph" presetSubtype="2" fill="hold" nodeType="withEffect">
                                  <p:stCondLst>
                                    <p:cond delay="0"/>
                                  </p:stCondLst>
                                  <p:childTnLst>
                                    <p:animClr clrSpc="rgb" dir="cw">
                                      <p:cBhvr>
                                        <p:cTn id="10" dur="1000" fill="hold"/>
                                        <p:tgtEl>
                                          <p:spTgt spid="25"/>
                                        </p:tgtEl>
                                        <p:attrNameLst>
                                          <p:attrName>stroke.color</p:attrName>
                                        </p:attrNameLst>
                                      </p:cBhvr>
                                      <p:to>
                                        <a:srgbClr val="99FF66"/>
                                      </p:to>
                                    </p:animClr>
                                    <p:set>
                                      <p:cBhvr>
                                        <p:cTn id="11" dur="1000" fill="hold"/>
                                        <p:tgtEl>
                                          <p:spTgt spid="25"/>
                                        </p:tgtEl>
                                        <p:attrNameLst>
                                          <p:attrName>stroke.on</p:attrName>
                                        </p:attrNameLst>
                                      </p:cBhvr>
                                      <p:to>
                                        <p:strVal val="true"/>
                                      </p:to>
                                    </p:set>
                                  </p:childTnLst>
                                </p:cTn>
                              </p:par>
                            </p:childTnLst>
                          </p:cTn>
                        </p:par>
                      </p:childTnLst>
                    </p:cTn>
                  </p:par>
                  <p:par>
                    <p:cTn id="12" fill="hold">
                      <p:stCondLst>
                        <p:cond delay="indefinite"/>
                      </p:stCondLst>
                      <p:childTnLst>
                        <p:par>
                          <p:cTn id="13" fill="hold">
                            <p:stCondLst>
                              <p:cond delay="0"/>
                            </p:stCondLst>
                            <p:childTnLst>
                              <p:par>
                                <p:cTn id="14" presetID="2" presetClass="entr" presetSubtype="8" fill="hold" nodeType="clickEffect">
                                  <p:stCondLst>
                                    <p:cond delay="0"/>
                                  </p:stCondLst>
                                  <p:childTnLst>
                                    <p:set>
                                      <p:cBhvr>
                                        <p:cTn id="15" dur="1" fill="hold">
                                          <p:stCondLst>
                                            <p:cond delay="0"/>
                                          </p:stCondLst>
                                        </p:cTn>
                                        <p:tgtEl>
                                          <p:spTgt spid="24">
                                            <p:txEl>
                                              <p:pRg st="1" end="1"/>
                                            </p:txEl>
                                          </p:spTgt>
                                        </p:tgtEl>
                                        <p:attrNameLst>
                                          <p:attrName>style.visibility</p:attrName>
                                        </p:attrNameLst>
                                      </p:cBhvr>
                                      <p:to>
                                        <p:strVal val="visible"/>
                                      </p:to>
                                    </p:set>
                                    <p:anim calcmode="lin" valueType="num">
                                      <p:cBhvr additive="base">
                                        <p:cTn id="16" dur="500" fill="hold"/>
                                        <p:tgtEl>
                                          <p:spTgt spid="24">
                                            <p:txEl>
                                              <p:pRg st="1" end="1"/>
                                            </p:txEl>
                                          </p:spTgt>
                                        </p:tgtEl>
                                        <p:attrNameLst>
                                          <p:attrName>ppt_x</p:attrName>
                                        </p:attrNameLst>
                                      </p:cBhvr>
                                      <p:tavLst>
                                        <p:tav tm="0">
                                          <p:val>
                                            <p:strVal val="0-#ppt_w/2"/>
                                          </p:val>
                                        </p:tav>
                                        <p:tav tm="100000">
                                          <p:val>
                                            <p:strVal val="#ppt_x"/>
                                          </p:val>
                                        </p:tav>
                                      </p:tavLst>
                                    </p:anim>
                                    <p:anim calcmode="lin" valueType="num">
                                      <p:cBhvr additive="base">
                                        <p:cTn id="17" dur="500" fill="hold"/>
                                        <p:tgtEl>
                                          <p:spTgt spid="24">
                                            <p:txEl>
                                              <p:pRg st="1" end="1"/>
                                            </p:txEl>
                                          </p:spTgt>
                                        </p:tgtEl>
                                        <p:attrNameLst>
                                          <p:attrName>ppt_y</p:attrName>
                                        </p:attrNameLst>
                                      </p:cBhvr>
                                      <p:tavLst>
                                        <p:tav tm="0">
                                          <p:val>
                                            <p:strVal val="#ppt_y"/>
                                          </p:val>
                                        </p:tav>
                                        <p:tav tm="100000">
                                          <p:val>
                                            <p:strVal val="#ppt_y"/>
                                          </p:val>
                                        </p:tav>
                                      </p:tavLst>
                                    </p:anim>
                                  </p:childTnLst>
                                </p:cTn>
                              </p:par>
                              <p:par>
                                <p:cTn id="18" presetID="2" presetClass="entr" presetSubtype="8" fill="hold" nodeType="with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fill="hold"/>
                                        <p:tgtEl>
                                          <p:spTgt spid="2"/>
                                        </p:tgtEl>
                                        <p:attrNameLst>
                                          <p:attrName>ppt_x</p:attrName>
                                        </p:attrNameLst>
                                      </p:cBhvr>
                                      <p:tavLst>
                                        <p:tav tm="0">
                                          <p:val>
                                            <p:strVal val="0-#ppt_w/2"/>
                                          </p:val>
                                        </p:tav>
                                        <p:tav tm="100000">
                                          <p:val>
                                            <p:strVal val="#ppt_x"/>
                                          </p:val>
                                        </p:tav>
                                      </p:tavLst>
                                    </p:anim>
                                    <p:anim calcmode="lin" valueType="num">
                                      <p:cBhvr additive="base">
                                        <p:cTn id="21"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Lets pretend that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consists of two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82" name="Rectangle 81"/>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83" name="Picture 6" descr="Image result for gradient descent"/>
          <p:cNvPicPr>
            <a:picLocks noGrp="1" noChangeAspect="1" noChangeArrowheads="1"/>
          </p:cNvPicPr>
          <p:nvPr>
            <p:ph idx="1"/>
          </p:nvPr>
        </p:nvPicPr>
        <p:blipFill>
          <a:blip r:embed="rId8">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85" name="Rectangle 8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86" name="Group 85"/>
          <p:cNvGrpSpPr/>
          <p:nvPr/>
        </p:nvGrpSpPr>
        <p:grpSpPr>
          <a:xfrm>
            <a:off x="94638" y="3504217"/>
            <a:ext cx="6892627" cy="3276600"/>
            <a:chOff x="76199" y="3505200"/>
            <a:chExt cx="6892627" cy="3276600"/>
          </a:xfrm>
        </p:grpSpPr>
        <p:sp>
          <p:nvSpPr>
            <p:cNvPr id="87" name="TextBox 86"/>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88" name="Group 87"/>
            <p:cNvGrpSpPr/>
            <p:nvPr/>
          </p:nvGrpSpPr>
          <p:grpSpPr>
            <a:xfrm>
              <a:off x="76199" y="3505200"/>
              <a:ext cx="6892627" cy="3276600"/>
              <a:chOff x="76199" y="3505200"/>
              <a:chExt cx="6892627" cy="3276600"/>
            </a:xfrm>
          </p:grpSpPr>
          <p:sp>
            <p:nvSpPr>
              <p:cNvPr id="90" name="Rectangle 89"/>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91" name="Group 90"/>
              <p:cNvGrpSpPr/>
              <p:nvPr/>
            </p:nvGrpSpPr>
            <p:grpSpPr>
              <a:xfrm>
                <a:off x="2379154" y="4505419"/>
                <a:ext cx="3198170" cy="1259209"/>
                <a:chOff x="2379154" y="4505419"/>
                <a:chExt cx="3198170" cy="1259209"/>
              </a:xfrm>
            </p:grpSpPr>
            <p:sp>
              <p:nvSpPr>
                <p:cNvPr id="104" name="TextBox 103"/>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5" name="TextBox 104"/>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6" name="TextBox 105"/>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7" name="TextBox 106"/>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8" name="TextBox 107"/>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09" name="TextBox 108"/>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0" name="TextBox 109"/>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1" name="TextBox 110"/>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2" name="TextBox 111"/>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113" name="TextBox 112"/>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2" name="Group 91"/>
              <p:cNvGrpSpPr/>
              <p:nvPr/>
            </p:nvGrpSpPr>
            <p:grpSpPr>
              <a:xfrm>
                <a:off x="76199" y="4038600"/>
                <a:ext cx="5529615" cy="2057400"/>
                <a:chOff x="76199" y="4038600"/>
                <a:chExt cx="5529615" cy="2057400"/>
              </a:xfrm>
            </p:grpSpPr>
            <p:sp>
              <p:nvSpPr>
                <p:cNvPr id="93" name="Rectangle 92"/>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94" name="Straight Connector 93"/>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95" name="Straight Connector 94"/>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96" name="Straight Connector 95"/>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97" name="Straight Connector 96"/>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98" name="Straight Connector 97"/>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99" name="Straight Connector 9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100" name="Straight Connector 99"/>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101" name="Straight Connector 100"/>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89" name="TextBox 88"/>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sp>
        <p:nvSpPr>
          <p:cNvPr id="132" name="Rectangle 13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133" name="Rectangle 13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grpSp>
        <p:nvGrpSpPr>
          <p:cNvPr id="134" name="Group 133"/>
          <p:cNvGrpSpPr/>
          <p:nvPr/>
        </p:nvGrpSpPr>
        <p:grpSpPr>
          <a:xfrm>
            <a:off x="2379301" y="5072234"/>
            <a:ext cx="2502237" cy="709490"/>
            <a:chOff x="2379301" y="5072234"/>
            <a:chExt cx="2502237" cy="709490"/>
          </a:xfrm>
        </p:grpSpPr>
        <p:grpSp>
          <p:nvGrpSpPr>
            <p:cNvPr id="135" name="Group 134"/>
            <p:cNvGrpSpPr/>
            <p:nvPr/>
          </p:nvGrpSpPr>
          <p:grpSpPr>
            <a:xfrm>
              <a:off x="2379301" y="5072234"/>
              <a:ext cx="2502237" cy="709490"/>
              <a:chOff x="2812059" y="5172124"/>
              <a:chExt cx="2502237" cy="709490"/>
            </a:xfrm>
          </p:grpSpPr>
          <p:cxnSp>
            <p:nvCxnSpPr>
              <p:cNvPr id="137" name="Straight Connector 136"/>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138" name="Straight Connector 137"/>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139" name="Oval 138"/>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36" name="Rectangle 13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136" name="Rectangle 13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140" name="Group 139"/>
          <p:cNvGrpSpPr/>
          <p:nvPr/>
        </p:nvGrpSpPr>
        <p:grpSpPr>
          <a:xfrm>
            <a:off x="2277122" y="5245944"/>
            <a:ext cx="2329214" cy="850056"/>
            <a:chOff x="1863136" y="5169744"/>
            <a:chExt cx="2329214" cy="850056"/>
          </a:xfrm>
        </p:grpSpPr>
        <p:grpSp>
          <p:nvGrpSpPr>
            <p:cNvPr id="141" name="Group 140"/>
            <p:cNvGrpSpPr/>
            <p:nvPr/>
          </p:nvGrpSpPr>
          <p:grpSpPr>
            <a:xfrm>
              <a:off x="1863136" y="5169744"/>
              <a:ext cx="2329214" cy="652000"/>
              <a:chOff x="2143494" y="5057816"/>
              <a:chExt cx="2329214" cy="652000"/>
            </a:xfrm>
          </p:grpSpPr>
          <p:cxnSp>
            <p:nvCxnSpPr>
              <p:cNvPr id="143" name="Straight Connector 142"/>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144" name="Straight Connector 143"/>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145" name="Oval 144"/>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142" name="Rectangle 141"/>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142" name="Rectangle 141"/>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10"/>
                  <a:stretch>
                    <a:fillRect/>
                  </a:stretch>
                </a:blipFill>
              </p:spPr>
              <p:txBody>
                <a:bodyPr/>
                <a:lstStyle/>
                <a:p>
                  <a:r>
                    <a:rPr lang="en-CA">
                      <a:noFill/>
                    </a:rPr>
                    <a:t> </a:t>
                  </a:r>
                </a:p>
              </p:txBody>
            </p:sp>
          </mc:Fallback>
        </mc:AlternateContent>
      </p:grpSp>
      <p:grpSp>
        <p:nvGrpSpPr>
          <p:cNvPr id="146" name="Group 145"/>
          <p:cNvGrpSpPr/>
          <p:nvPr/>
        </p:nvGrpSpPr>
        <p:grpSpPr>
          <a:xfrm>
            <a:off x="2943372" y="4664982"/>
            <a:ext cx="142875" cy="744826"/>
            <a:chOff x="3377327" y="4762250"/>
            <a:chExt cx="142875" cy="744826"/>
          </a:xfrm>
        </p:grpSpPr>
        <p:cxnSp>
          <p:nvCxnSpPr>
            <p:cNvPr id="147" name="Straight Connector 146"/>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148" name="Picture 147"/>
            <p:cNvPicPr>
              <a:picLocks noChangeAspect="1"/>
            </p:cNvPicPr>
            <p:nvPr/>
          </p:nvPicPr>
          <p:blipFill rotWithShape="1">
            <a:blip r:embed="rId11"/>
            <a:srcRect r="50000" b="60666"/>
            <a:stretch/>
          </p:blipFill>
          <p:spPr>
            <a:xfrm>
              <a:off x="3377327" y="4762250"/>
              <a:ext cx="142875" cy="135962"/>
            </a:xfrm>
            <a:prstGeom prst="rect">
              <a:avLst/>
            </a:prstGeom>
          </p:spPr>
        </p:pic>
      </p:grpSp>
      <p:grpSp>
        <p:nvGrpSpPr>
          <p:cNvPr id="149" name="Group 148"/>
          <p:cNvGrpSpPr/>
          <p:nvPr/>
        </p:nvGrpSpPr>
        <p:grpSpPr>
          <a:xfrm>
            <a:off x="3505847" y="5054516"/>
            <a:ext cx="142875" cy="575989"/>
            <a:chOff x="3377327" y="4931088"/>
            <a:chExt cx="142875" cy="575989"/>
          </a:xfrm>
        </p:grpSpPr>
        <p:cxnSp>
          <p:nvCxnSpPr>
            <p:cNvPr id="150" name="Straight Connector 149"/>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151" name="Picture 150"/>
            <p:cNvPicPr>
              <a:picLocks noChangeAspect="1"/>
            </p:cNvPicPr>
            <p:nvPr/>
          </p:nvPicPr>
          <p:blipFill rotWithShape="1">
            <a:blip r:embed="rId11"/>
            <a:srcRect r="50000" b="60666"/>
            <a:stretch/>
          </p:blipFill>
          <p:spPr>
            <a:xfrm>
              <a:off x="3377327" y="4931088"/>
              <a:ext cx="142875" cy="135962"/>
            </a:xfrm>
            <a:prstGeom prst="rect">
              <a:avLst/>
            </a:prstGeom>
          </p:spPr>
        </p:pic>
      </p:grpSp>
      <p:sp>
        <p:nvSpPr>
          <p:cNvPr id="152" name="Rectangle 151"/>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153"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153"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12"/>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54" name="Rectangle 153"/>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Tree>
    <p:extLst>
      <p:ext uri="{BB962C8B-B14F-4D97-AF65-F5344CB8AC3E}">
        <p14:creationId xmlns:p14="http://schemas.microsoft.com/office/powerpoint/2010/main" val="23396359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53"/>
                                        </p:tgtEl>
                                        <p:attrNameLst>
                                          <p:attrName>style.visibility</p:attrName>
                                        </p:attrNameLst>
                                      </p:cBhvr>
                                      <p:to>
                                        <p:strVal val="visible"/>
                                      </p:to>
                                    </p:set>
                                    <p:anim calcmode="lin" valueType="num">
                                      <p:cBhvr additive="base">
                                        <p:cTn id="13" dur="500" fill="hold"/>
                                        <p:tgtEl>
                                          <p:spTgt spid="153"/>
                                        </p:tgtEl>
                                        <p:attrNameLst>
                                          <p:attrName>ppt_x</p:attrName>
                                        </p:attrNameLst>
                                      </p:cBhvr>
                                      <p:tavLst>
                                        <p:tav tm="0">
                                          <p:val>
                                            <p:strVal val="0-#ppt_w/2"/>
                                          </p:val>
                                        </p:tav>
                                        <p:tav tm="100000">
                                          <p:val>
                                            <p:strVal val="#ppt_x"/>
                                          </p:val>
                                        </p:tav>
                                      </p:tavLst>
                                    </p:anim>
                                    <p:anim calcmode="lin" valueType="num">
                                      <p:cBhvr additive="base">
                                        <p:cTn id="14" dur="500" fill="hold"/>
                                        <p:tgtEl>
                                          <p:spTgt spid="15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134"/>
                                        </p:tgtEl>
                                        <p:attrNameLst>
                                          <p:attrName>style.visibility</p:attrName>
                                        </p:attrNameLst>
                                      </p:cBhvr>
                                      <p:to>
                                        <p:strVal val="visible"/>
                                      </p:to>
                                    </p:set>
                                    <p:anim calcmode="lin" valueType="num">
                                      <p:cBhvr additive="base">
                                        <p:cTn id="19" dur="500" fill="hold"/>
                                        <p:tgtEl>
                                          <p:spTgt spid="134"/>
                                        </p:tgtEl>
                                        <p:attrNameLst>
                                          <p:attrName>ppt_x</p:attrName>
                                        </p:attrNameLst>
                                      </p:cBhvr>
                                      <p:tavLst>
                                        <p:tav tm="0">
                                          <p:val>
                                            <p:strVal val="0-#ppt_w/2"/>
                                          </p:val>
                                        </p:tav>
                                        <p:tav tm="100000">
                                          <p:val>
                                            <p:strVal val="#ppt_x"/>
                                          </p:val>
                                        </p:tav>
                                      </p:tavLst>
                                    </p:anim>
                                    <p:anim calcmode="lin" valueType="num">
                                      <p:cBhvr additive="base">
                                        <p:cTn id="20" dur="500" fill="hold"/>
                                        <p:tgtEl>
                                          <p:spTgt spid="134"/>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40"/>
                                        </p:tgtEl>
                                        <p:attrNameLst>
                                          <p:attrName>style.visibility</p:attrName>
                                        </p:attrNameLst>
                                      </p:cBhvr>
                                      <p:to>
                                        <p:strVal val="visible"/>
                                      </p:to>
                                    </p:set>
                                    <p:anim calcmode="lin" valueType="num">
                                      <p:cBhvr additive="base">
                                        <p:cTn id="25" dur="500" fill="hold"/>
                                        <p:tgtEl>
                                          <p:spTgt spid="140"/>
                                        </p:tgtEl>
                                        <p:attrNameLst>
                                          <p:attrName>ppt_x</p:attrName>
                                        </p:attrNameLst>
                                      </p:cBhvr>
                                      <p:tavLst>
                                        <p:tav tm="0">
                                          <p:val>
                                            <p:strVal val="0-#ppt_w/2"/>
                                          </p:val>
                                        </p:tav>
                                        <p:tav tm="100000">
                                          <p:val>
                                            <p:strVal val="#ppt_x"/>
                                          </p:val>
                                        </p:tav>
                                      </p:tavLst>
                                    </p:anim>
                                    <p:anim calcmode="lin" valueType="num">
                                      <p:cBhvr additive="base">
                                        <p:cTn id="26" dur="500" fill="hold"/>
                                        <p:tgtEl>
                                          <p:spTgt spid="140"/>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2"/>
                                        </p:tgtEl>
                                        <p:attrNameLst>
                                          <p:attrName>style.visibility</p:attrName>
                                        </p:attrNameLst>
                                      </p:cBhvr>
                                      <p:to>
                                        <p:strVal val="visible"/>
                                      </p:to>
                                    </p:set>
                                    <p:anim calcmode="lin" valueType="num">
                                      <p:cBhvr additive="base">
                                        <p:cTn id="31" dur="500" fill="hold"/>
                                        <p:tgtEl>
                                          <p:spTgt spid="152"/>
                                        </p:tgtEl>
                                        <p:attrNameLst>
                                          <p:attrName>ppt_x</p:attrName>
                                        </p:attrNameLst>
                                      </p:cBhvr>
                                      <p:tavLst>
                                        <p:tav tm="0">
                                          <p:val>
                                            <p:strVal val="0-#ppt_w/2"/>
                                          </p:val>
                                        </p:tav>
                                        <p:tav tm="100000">
                                          <p:val>
                                            <p:strVal val="#ppt_x"/>
                                          </p:val>
                                        </p:tav>
                                      </p:tavLst>
                                    </p:anim>
                                    <p:anim calcmode="lin" valueType="num">
                                      <p:cBhvr additive="base">
                                        <p:cTn id="32" dur="500" fill="hold"/>
                                        <p:tgtEl>
                                          <p:spTgt spid="15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46"/>
                                        </p:tgtEl>
                                        <p:attrNameLst>
                                          <p:attrName>style.visibility</p:attrName>
                                        </p:attrNameLst>
                                      </p:cBhvr>
                                      <p:to>
                                        <p:strVal val="visible"/>
                                      </p:to>
                                    </p:set>
                                    <p:anim calcmode="lin" valueType="num">
                                      <p:cBhvr additive="base">
                                        <p:cTn id="37" dur="500" fill="hold"/>
                                        <p:tgtEl>
                                          <p:spTgt spid="146"/>
                                        </p:tgtEl>
                                        <p:attrNameLst>
                                          <p:attrName>ppt_x</p:attrName>
                                        </p:attrNameLst>
                                      </p:cBhvr>
                                      <p:tavLst>
                                        <p:tav tm="0">
                                          <p:val>
                                            <p:strVal val="0-#ppt_w/2"/>
                                          </p:val>
                                        </p:tav>
                                        <p:tav tm="100000">
                                          <p:val>
                                            <p:strVal val="#ppt_x"/>
                                          </p:val>
                                        </p:tav>
                                      </p:tavLst>
                                    </p:anim>
                                    <p:anim calcmode="lin" valueType="num">
                                      <p:cBhvr additive="base">
                                        <p:cTn id="38" dur="500" fill="hold"/>
                                        <p:tgtEl>
                                          <p:spTgt spid="146"/>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49"/>
                                        </p:tgtEl>
                                        <p:attrNameLst>
                                          <p:attrName>style.visibility</p:attrName>
                                        </p:attrNameLst>
                                      </p:cBhvr>
                                      <p:to>
                                        <p:strVal val="visible"/>
                                      </p:to>
                                    </p:set>
                                    <p:anim calcmode="lin" valueType="num">
                                      <p:cBhvr additive="base">
                                        <p:cTn id="43" dur="500" fill="hold"/>
                                        <p:tgtEl>
                                          <p:spTgt spid="149"/>
                                        </p:tgtEl>
                                        <p:attrNameLst>
                                          <p:attrName>ppt_x</p:attrName>
                                        </p:attrNameLst>
                                      </p:cBhvr>
                                      <p:tavLst>
                                        <p:tav tm="0">
                                          <p:val>
                                            <p:strVal val="0-#ppt_w/2"/>
                                          </p:val>
                                        </p:tav>
                                        <p:tav tm="100000">
                                          <p:val>
                                            <p:strVal val="#ppt_x"/>
                                          </p:val>
                                        </p:tav>
                                      </p:tavLst>
                                    </p:anim>
                                    <p:anim calcmode="lin" valueType="num">
                                      <p:cBhvr additive="base">
                                        <p:cTn id="44" dur="500" fill="hold"/>
                                        <p:tgtEl>
                                          <p:spTgt spid="149"/>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grpId="0" nodeType="clickEffect">
                                  <p:stCondLst>
                                    <p:cond delay="0"/>
                                  </p:stCondLst>
                                  <p:childTnLst>
                                    <p:set>
                                      <p:cBhvr>
                                        <p:cTn id="48" dur="1" fill="hold">
                                          <p:stCondLst>
                                            <p:cond delay="0"/>
                                          </p:stCondLst>
                                        </p:cTn>
                                        <p:tgtEl>
                                          <p:spTgt spid="154"/>
                                        </p:tgtEl>
                                        <p:attrNameLst>
                                          <p:attrName>style.visibility</p:attrName>
                                        </p:attrNameLst>
                                      </p:cBhvr>
                                      <p:to>
                                        <p:strVal val="visible"/>
                                      </p:to>
                                    </p:set>
                                    <p:anim calcmode="lin" valueType="num">
                                      <p:cBhvr additive="base">
                                        <p:cTn id="49" dur="500" fill="hold"/>
                                        <p:tgtEl>
                                          <p:spTgt spid="154"/>
                                        </p:tgtEl>
                                        <p:attrNameLst>
                                          <p:attrName>ppt_x</p:attrName>
                                        </p:attrNameLst>
                                      </p:cBhvr>
                                      <p:tavLst>
                                        <p:tav tm="0">
                                          <p:val>
                                            <p:strVal val="0-#ppt_w/2"/>
                                          </p:val>
                                        </p:tav>
                                        <p:tav tm="100000">
                                          <p:val>
                                            <p:strVal val="#ppt_x"/>
                                          </p:val>
                                        </p:tav>
                                      </p:tavLst>
                                    </p:anim>
                                    <p:anim calcmode="lin" valueType="num">
                                      <p:cBhvr additive="base">
                                        <p:cTn id="50" dur="500" fill="hold"/>
                                        <p:tgtEl>
                                          <p:spTgt spid="15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2" grpId="0"/>
      <p:bldP spid="153" grpId="0"/>
      <p:bldP spid="154"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Lets pretend that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consists of two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80" name="Group 279"/>
          <p:cNvGrpSpPr/>
          <p:nvPr/>
        </p:nvGrpSpPr>
        <p:grpSpPr>
          <a:xfrm>
            <a:off x="76200" y="3504217"/>
            <a:ext cx="6911065" cy="3276600"/>
            <a:chOff x="76200" y="3504217"/>
            <a:chExt cx="6911065" cy="3276600"/>
          </a:xfrm>
        </p:grpSpPr>
        <p:sp>
          <p:nvSpPr>
            <p:cNvPr id="281" name="Rectangle 280"/>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sp>
          <p:nvSpPr>
            <p:cNvPr id="282" name="Rectangle 281"/>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283" name="Group 282"/>
            <p:cNvGrpSpPr/>
            <p:nvPr/>
          </p:nvGrpSpPr>
          <p:grpSpPr>
            <a:xfrm>
              <a:off x="94638" y="3504217"/>
              <a:ext cx="6892627" cy="3276600"/>
              <a:chOff x="76199" y="3505200"/>
              <a:chExt cx="6892627" cy="3276600"/>
            </a:xfrm>
          </p:grpSpPr>
          <p:sp>
            <p:nvSpPr>
              <p:cNvPr id="284" name="TextBox 283"/>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285" name="Group 284"/>
              <p:cNvGrpSpPr/>
              <p:nvPr/>
            </p:nvGrpSpPr>
            <p:grpSpPr>
              <a:xfrm>
                <a:off x="76199" y="3505200"/>
                <a:ext cx="6892627" cy="3276600"/>
                <a:chOff x="76199" y="3505200"/>
                <a:chExt cx="6892627" cy="3276600"/>
              </a:xfrm>
            </p:grpSpPr>
            <p:sp>
              <p:nvSpPr>
                <p:cNvPr id="287" name="Rectangle 286"/>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288" name="Group 287"/>
                <p:cNvGrpSpPr/>
                <p:nvPr/>
              </p:nvGrpSpPr>
              <p:grpSpPr>
                <a:xfrm>
                  <a:off x="2092026" y="4505419"/>
                  <a:ext cx="3775373" cy="1980421"/>
                  <a:chOff x="2092026" y="4505419"/>
                  <a:chExt cx="3775373" cy="1980421"/>
                </a:xfrm>
              </p:grpSpPr>
              <p:sp>
                <p:nvSpPr>
                  <p:cNvPr id="299" name="Rectangle 298"/>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300" name="Rectangle 299"/>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301" name="TextBox 300"/>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2" name="TextBox 301"/>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3" name="TextBox 302"/>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4" name="TextBox 303"/>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5" name="TextBox 304"/>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6" name="TextBox 305"/>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7" name="TextBox 306"/>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8" name="TextBox 307"/>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09" name="TextBox 308"/>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310" name="TextBox 309"/>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289" name="Group 288"/>
                <p:cNvGrpSpPr/>
                <p:nvPr/>
              </p:nvGrpSpPr>
              <p:grpSpPr>
                <a:xfrm>
                  <a:off x="76199" y="4038600"/>
                  <a:ext cx="5529615" cy="2057400"/>
                  <a:chOff x="76199" y="4038600"/>
                  <a:chExt cx="5529615" cy="2057400"/>
                </a:xfrm>
              </p:grpSpPr>
              <p:sp>
                <p:nvSpPr>
                  <p:cNvPr id="290" name="Rectangle 289"/>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291" name="Straight Connector 290"/>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2" name="Straight Connector 291"/>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293" name="Straight Connector 292"/>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294" name="Straight Connector 293"/>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295" name="Straight Connector 29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6" name="Straight Connector 295"/>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297" name="Straight Connector 296"/>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298" name="Straight Connector 297"/>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286" name="TextBox 285"/>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grpSp>
        <p:nvGrpSpPr>
          <p:cNvPr id="8" name="Group 7"/>
          <p:cNvGrpSpPr/>
          <p:nvPr/>
        </p:nvGrpSpPr>
        <p:grpSpPr>
          <a:xfrm>
            <a:off x="2379301" y="5072234"/>
            <a:ext cx="2502237" cy="709490"/>
            <a:chOff x="2379301" y="5072234"/>
            <a:chExt cx="2502237" cy="709490"/>
          </a:xfrm>
        </p:grpSpPr>
        <p:grpSp>
          <p:nvGrpSpPr>
            <p:cNvPr id="311" name="Group 310"/>
            <p:cNvGrpSpPr/>
            <p:nvPr/>
          </p:nvGrpSpPr>
          <p:grpSpPr>
            <a:xfrm>
              <a:off x="2379301" y="5072234"/>
              <a:ext cx="2502237" cy="709490"/>
              <a:chOff x="2812059" y="5172124"/>
              <a:chExt cx="2502237" cy="709490"/>
            </a:xfrm>
          </p:grpSpPr>
          <p:cxnSp>
            <p:nvCxnSpPr>
              <p:cNvPr id="312" name="Straight Connector 311"/>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313" name="Straight Connector 312"/>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314" name="Oval 313"/>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6" name="Rectangle 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6" name="Rectangle 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8"/>
                  <a:stretch>
                    <a:fillRect/>
                  </a:stretch>
                </a:blipFill>
              </p:spPr>
              <p:txBody>
                <a:bodyPr/>
                <a:lstStyle/>
                <a:p>
                  <a:r>
                    <a:rPr lang="en-CA">
                      <a:noFill/>
                    </a:rPr>
                    <a:t> </a:t>
                  </a:r>
                </a:p>
              </p:txBody>
            </p:sp>
          </mc:Fallback>
        </mc:AlternateContent>
      </p:grpSp>
      <p:grpSp>
        <p:nvGrpSpPr>
          <p:cNvPr id="7" name="Group 6"/>
          <p:cNvGrpSpPr/>
          <p:nvPr/>
        </p:nvGrpSpPr>
        <p:grpSpPr>
          <a:xfrm>
            <a:off x="2277122" y="5245944"/>
            <a:ext cx="2329214" cy="850056"/>
            <a:chOff x="1863136" y="5169744"/>
            <a:chExt cx="2329214" cy="850056"/>
          </a:xfrm>
        </p:grpSpPr>
        <p:grpSp>
          <p:nvGrpSpPr>
            <p:cNvPr id="326" name="Group 325"/>
            <p:cNvGrpSpPr/>
            <p:nvPr/>
          </p:nvGrpSpPr>
          <p:grpSpPr>
            <a:xfrm>
              <a:off x="1863136" y="5169744"/>
              <a:ext cx="2329214" cy="652000"/>
              <a:chOff x="2143494" y="5057816"/>
              <a:chExt cx="2329214" cy="652000"/>
            </a:xfrm>
          </p:grpSpPr>
          <p:cxnSp>
            <p:nvCxnSpPr>
              <p:cNvPr id="327" name="Straight Connector 326"/>
              <p:cNvCxnSpPr/>
              <p:nvPr/>
            </p:nvCxnSpPr>
            <p:spPr bwMode="auto">
              <a:xfrm flipV="1">
                <a:off x="3060847" y="5057816"/>
                <a:ext cx="1354859" cy="652000"/>
              </a:xfrm>
              <a:prstGeom prst="line">
                <a:avLst/>
              </a:prstGeom>
              <a:noFill/>
              <a:ln w="38100" cap="sq" cmpd="sng" algn="ctr">
                <a:solidFill>
                  <a:srgbClr val="00B050"/>
                </a:solidFill>
                <a:prstDash val="dash"/>
                <a:round/>
                <a:headEnd type="none" w="med" len="med"/>
                <a:tailEnd type="none" w="med" len="med"/>
              </a:ln>
              <a:effectLst/>
            </p:spPr>
          </p:cxnSp>
          <p:cxnSp>
            <p:nvCxnSpPr>
              <p:cNvPr id="328" name="Straight Connector 327"/>
              <p:cNvCxnSpPr>
                <a:cxnSpLocks/>
              </p:cNvCxnSpPr>
              <p:nvPr/>
            </p:nvCxnSpPr>
            <p:spPr bwMode="auto">
              <a:xfrm>
                <a:off x="2143494" y="5271638"/>
                <a:ext cx="2329214" cy="418181"/>
              </a:xfrm>
              <a:prstGeom prst="line">
                <a:avLst/>
              </a:prstGeom>
              <a:noFill/>
              <a:ln w="38100" cap="sq" cmpd="sng" algn="ctr">
                <a:solidFill>
                  <a:srgbClr val="00B050"/>
                </a:solidFill>
                <a:prstDash val="dash"/>
                <a:round/>
                <a:headEnd type="none" w="med" len="med"/>
                <a:tailEnd type="none" w="med" len="med"/>
              </a:ln>
              <a:effectLst/>
            </p:spPr>
          </p:cxnSp>
          <p:sp>
            <p:nvSpPr>
              <p:cNvPr id="329" name="Oval 328"/>
              <p:cNvSpPr>
                <a:spLocks/>
              </p:cNvSpPr>
              <p:nvPr/>
            </p:nvSpPr>
            <p:spPr>
              <a:xfrm>
                <a:off x="3357145" y="5461926"/>
                <a:ext cx="177271" cy="123972"/>
              </a:xfrm>
              <a:prstGeom prst="ellipse">
                <a:avLst/>
              </a:prstGeom>
              <a:solidFill>
                <a:srgbClr val="00B050"/>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330" name="Rectangle 329"/>
                <p:cNvSpPr/>
                <p:nvPr/>
              </p:nvSpPr>
              <p:spPr>
                <a:xfrm>
                  <a:off x="3200400" y="5496580"/>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smtClean="0">
                                <a:solidFill>
                                  <a:srgbClr val="00B050"/>
                                </a:solidFill>
                                <a:latin typeface="Cambria Math" panose="02040503050406030204" pitchFamily="18" charset="0"/>
                              </a:rPr>
                            </m:ctrlPr>
                          </m:accPr>
                          <m:e>
                            <m:r>
                              <a:rPr lang="en-CA" altLang="en-US" i="1" dirty="0">
                                <a:solidFill>
                                  <a:srgbClr val="00B050"/>
                                </a:solidFill>
                                <a:latin typeface="Cambria Math" panose="02040503050406030204" pitchFamily="18" charset="0"/>
                              </a:rPr>
                              <m:t>𝑤</m:t>
                            </m:r>
                          </m:e>
                        </m:acc>
                      </m:oMath>
                    </m:oMathPara>
                  </a14:m>
                  <a:endParaRPr lang="en-CA" dirty="0">
                    <a:solidFill>
                      <a:srgbClr val="00B050"/>
                    </a:solidFill>
                  </a:endParaRPr>
                </a:p>
              </p:txBody>
            </p:sp>
          </mc:Choice>
          <mc:Fallback xmlns="">
            <p:sp>
              <p:nvSpPr>
                <p:cNvPr id="330" name="Rectangle 329"/>
                <p:cNvSpPr>
                  <a:spLocks noRot="1" noChangeAspect="1" noMove="1" noResize="1" noEditPoints="1" noAdjustHandles="1" noChangeArrowheads="1" noChangeShapeType="1" noTextEdit="1"/>
                </p:cNvSpPr>
                <p:nvPr/>
              </p:nvSpPr>
              <p:spPr>
                <a:xfrm>
                  <a:off x="3200400" y="5496580"/>
                  <a:ext cx="549445" cy="523220"/>
                </a:xfrm>
                <a:prstGeom prst="rect">
                  <a:avLst/>
                </a:prstGeom>
                <a:blipFill>
                  <a:blip r:embed="rId9"/>
                  <a:stretch>
                    <a:fillRect/>
                  </a:stretch>
                </a:blipFill>
              </p:spPr>
              <p:txBody>
                <a:bodyPr/>
                <a:lstStyle/>
                <a:p>
                  <a:r>
                    <a:rPr lang="en-CA">
                      <a:noFill/>
                    </a:rPr>
                    <a:t> </a:t>
                  </a:r>
                </a:p>
              </p:txBody>
            </p:sp>
          </mc:Fallback>
        </mc:AlternateContent>
      </p:grpSp>
      <p:grpSp>
        <p:nvGrpSpPr>
          <p:cNvPr id="315" name="Group 314"/>
          <p:cNvGrpSpPr/>
          <p:nvPr/>
        </p:nvGrpSpPr>
        <p:grpSpPr>
          <a:xfrm>
            <a:off x="2943372" y="4664982"/>
            <a:ext cx="142875" cy="744826"/>
            <a:chOff x="3377327" y="4762250"/>
            <a:chExt cx="142875" cy="744826"/>
          </a:xfrm>
        </p:grpSpPr>
        <p:cxnSp>
          <p:nvCxnSpPr>
            <p:cNvPr id="316" name="Straight Connector 315"/>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317" name="Picture 316"/>
            <p:cNvPicPr>
              <a:picLocks noChangeAspect="1"/>
            </p:cNvPicPr>
            <p:nvPr/>
          </p:nvPicPr>
          <p:blipFill rotWithShape="1">
            <a:blip r:embed="rId10"/>
            <a:srcRect r="50000" b="60666"/>
            <a:stretch/>
          </p:blipFill>
          <p:spPr>
            <a:xfrm>
              <a:off x="3377327" y="4762250"/>
              <a:ext cx="142875" cy="135962"/>
            </a:xfrm>
            <a:prstGeom prst="rect">
              <a:avLst/>
            </a:prstGeom>
          </p:spPr>
        </p:pic>
      </p:grpSp>
      <p:grpSp>
        <p:nvGrpSpPr>
          <p:cNvPr id="322" name="Group 321"/>
          <p:cNvGrpSpPr/>
          <p:nvPr/>
        </p:nvGrpSpPr>
        <p:grpSpPr>
          <a:xfrm>
            <a:off x="3505847" y="5054516"/>
            <a:ext cx="142875" cy="575989"/>
            <a:chOff x="3377327" y="4931088"/>
            <a:chExt cx="142875" cy="575989"/>
          </a:xfrm>
        </p:grpSpPr>
        <p:cxnSp>
          <p:nvCxnSpPr>
            <p:cNvPr id="323" name="Straight Connector 322"/>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324" name="Picture 323"/>
            <p:cNvPicPr>
              <a:picLocks noChangeAspect="1"/>
            </p:cNvPicPr>
            <p:nvPr/>
          </p:nvPicPr>
          <p:blipFill rotWithShape="1">
            <a:blip r:embed="rId10"/>
            <a:srcRect r="50000" b="60666"/>
            <a:stretch/>
          </p:blipFill>
          <p:spPr>
            <a:xfrm>
              <a:off x="3377327" y="4931088"/>
              <a:ext cx="142875" cy="135962"/>
            </a:xfrm>
            <a:prstGeom prst="rect">
              <a:avLst/>
            </a:prstGeom>
          </p:spPr>
        </p:pic>
      </p:grpSp>
      <p:sp>
        <p:nvSpPr>
          <p:cNvPr id="58" name="Rectangle 57"/>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59" name="Picture 6" descr="Image result for gradient descent"/>
          <p:cNvPicPr>
            <a:picLocks noGrp="1" noChangeAspect="1" noChangeArrowheads="1"/>
          </p:cNvPicPr>
          <p:nvPr>
            <p:ph idx="1"/>
          </p:nvPr>
        </p:nvPicPr>
        <p:blipFill>
          <a:blip r:embed="rId11">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grpSp>
        <p:nvGrpSpPr>
          <p:cNvPr id="60" name="Group 59"/>
          <p:cNvGrpSpPr/>
          <p:nvPr/>
        </p:nvGrpSpPr>
        <p:grpSpPr>
          <a:xfrm>
            <a:off x="76200" y="3504217"/>
            <a:ext cx="6911065" cy="3276600"/>
            <a:chOff x="76200" y="3504217"/>
            <a:chExt cx="6911065" cy="3276600"/>
          </a:xfrm>
        </p:grpSpPr>
        <p:sp>
          <p:nvSpPr>
            <p:cNvPr id="61" name="Rectangle 60"/>
            <p:cNvSpPr/>
            <p:nvPr/>
          </p:nvSpPr>
          <p:spPr>
            <a:xfrm>
              <a:off x="94638" y="4939487"/>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62" name="Rectangle 61"/>
            <p:cNvSpPr/>
            <p:nvPr/>
          </p:nvSpPr>
          <p:spPr>
            <a:xfrm>
              <a:off x="2110465" y="60231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1</a:t>
              </a:r>
              <a:endParaRPr lang="en-CA" sz="2400" i="1" dirty="0">
                <a:solidFill>
                  <a:srgbClr val="66FF33"/>
                </a:solidFill>
              </a:endParaRPr>
            </a:p>
          </p:txBody>
        </p:sp>
        <p:sp>
          <p:nvSpPr>
            <p:cNvPr id="63" name="Rectangle 62"/>
            <p:cNvSpPr/>
            <p:nvPr/>
          </p:nvSpPr>
          <p:spPr>
            <a:xfrm>
              <a:off x="5077356" y="5870792"/>
              <a:ext cx="808482" cy="461665"/>
            </a:xfrm>
            <a:prstGeom prst="rect">
              <a:avLst/>
            </a:prstGeom>
            <a:solidFill>
              <a:schemeClr val="tx1"/>
            </a:solidFill>
          </p:spPr>
          <p:txBody>
            <a:bodyPr wrap="square">
              <a:spAutoFit/>
            </a:bodyPr>
            <a:lstStyle/>
            <a:p>
              <a:pPr algn="ctr"/>
              <a:r>
                <a:rPr lang="en-US" altLang="en-US" sz="2400" i="1" dirty="0">
                  <a:solidFill>
                    <a:srgbClr val="66FF33"/>
                  </a:solidFill>
                </a:rPr>
                <a:t>w</a:t>
              </a:r>
              <a:r>
                <a:rPr lang="en-US" altLang="en-US" sz="2400" i="1" baseline="-25000" dirty="0">
                  <a:solidFill>
                    <a:srgbClr val="66FF33"/>
                  </a:solidFill>
                </a:rPr>
                <a:t>2</a:t>
              </a:r>
              <a:endParaRPr lang="en-CA" sz="2400" i="1" dirty="0">
                <a:solidFill>
                  <a:srgbClr val="66FF33"/>
                </a:solidFill>
              </a:endParaRPr>
            </a:p>
          </p:txBody>
        </p:sp>
        <p:sp>
          <p:nvSpPr>
            <p:cNvPr id="65" name="Rectangle 64"/>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69" name="Rectangle 68"/>
            <p:cNvSpPr/>
            <p:nvPr/>
          </p:nvSpPr>
          <p:spPr>
            <a:xfrm>
              <a:off x="5885838" y="3504217"/>
              <a:ext cx="1101427" cy="3276600"/>
            </a:xfrm>
            <a:prstGeom prst="rect">
              <a:avLst/>
            </a:prstGeom>
            <a:solidFill>
              <a:srgbClr val="000066"/>
            </a:solidFill>
            <a:ln>
              <a:noFill/>
            </a:ln>
          </p:spPr>
          <p:txBody>
            <a:bodyPr wrap="square" rtlCol="0" anchor="ctr">
              <a:spAutoFit/>
            </a:bodyPr>
            <a:lstStyle/>
            <a:p>
              <a:pPr algn="l"/>
              <a:endParaRPr lang="en-CA" sz="2400" dirty="0"/>
            </a:p>
          </p:txBody>
        </p:sp>
      </p:grpSp>
      <p:grpSp>
        <p:nvGrpSpPr>
          <p:cNvPr id="70" name="Group 69"/>
          <p:cNvGrpSpPr/>
          <p:nvPr/>
        </p:nvGrpSpPr>
        <p:grpSpPr>
          <a:xfrm>
            <a:off x="3122042" y="5665384"/>
            <a:ext cx="1397258" cy="854486"/>
            <a:chOff x="6019800" y="6026548"/>
            <a:chExt cx="1202330" cy="854486"/>
          </a:xfrm>
        </p:grpSpPr>
        <mc:AlternateContent xmlns:mc="http://schemas.openxmlformats.org/markup-compatibility/2006" xmlns:a14="http://schemas.microsoft.com/office/drawing/2010/main">
          <mc:Choice Requires="a14">
            <p:sp>
              <p:nvSpPr>
                <p:cNvPr id="71"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71"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12"/>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72" name="Straight Connector 71"/>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73" name="Straight Connector 72"/>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sp>
          <p:nvSpPr>
            <p:cNvPr id="74" name="Oval 73"/>
            <p:cNvSpPr/>
            <p:nvPr/>
          </p:nvSpPr>
          <p:spPr>
            <a:xfrm>
              <a:off x="6252600" y="6026548"/>
              <a:ext cx="72000" cy="87120"/>
            </a:xfrm>
            <a:prstGeom prst="ellipse">
              <a:avLst/>
            </a:prstGeom>
            <a:solidFill>
              <a:srgbClr val="00B050"/>
            </a:solidFill>
            <a:ln>
              <a:noFill/>
            </a:ln>
          </p:spPr>
          <p:txBody>
            <a:bodyPr wrap="square" rtlCol="0" anchor="ctr">
              <a:spAutoFit/>
            </a:bodyPr>
            <a:lstStyle/>
            <a:p>
              <a:pPr algn="l"/>
              <a:endParaRPr lang="en-CA" sz="2400" dirty="0"/>
            </a:p>
          </p:txBody>
        </p:sp>
      </p:grpSp>
      <p:sp>
        <p:nvSpPr>
          <p:cNvPr id="76" name="Rectangle 75"/>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77"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77"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13"/>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8" name="Rectangle 77"/>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Tree>
    <p:extLst>
      <p:ext uri="{BB962C8B-B14F-4D97-AF65-F5344CB8AC3E}">
        <p14:creationId xmlns:p14="http://schemas.microsoft.com/office/powerpoint/2010/main" val="6265381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9"/>
                                        </p:tgtEl>
                                        <p:attrNameLst>
                                          <p:attrName>style.visibility</p:attrName>
                                        </p:attrNameLst>
                                      </p:cBhvr>
                                      <p:to>
                                        <p:strVal val="visible"/>
                                      </p:to>
                                    </p:set>
                                    <p:anim calcmode="lin" valueType="num">
                                      <p:cBhvr additive="base">
                                        <p:cTn id="7" dur="500" fill="hold"/>
                                        <p:tgtEl>
                                          <p:spTgt spid="59"/>
                                        </p:tgtEl>
                                        <p:attrNameLst>
                                          <p:attrName>ppt_x</p:attrName>
                                        </p:attrNameLst>
                                      </p:cBhvr>
                                      <p:tavLst>
                                        <p:tav tm="0">
                                          <p:val>
                                            <p:strVal val="0-#ppt_w/2"/>
                                          </p:val>
                                        </p:tav>
                                        <p:tav tm="100000">
                                          <p:val>
                                            <p:strVal val="#ppt_x"/>
                                          </p:val>
                                        </p:tav>
                                      </p:tavLst>
                                    </p:anim>
                                    <p:anim calcmode="lin" valueType="num">
                                      <p:cBhvr additive="base">
                                        <p:cTn id="8" dur="500" fill="hold"/>
                                        <p:tgtEl>
                                          <p:spTgt spid="59"/>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8"/>
                                        </p:tgtEl>
                                        <p:attrNameLst>
                                          <p:attrName>style.visibility</p:attrName>
                                        </p:attrNameLst>
                                      </p:cBhvr>
                                      <p:to>
                                        <p:strVal val="visible"/>
                                      </p:to>
                                    </p:set>
                                    <p:anim calcmode="lin" valueType="num">
                                      <p:cBhvr additive="base">
                                        <p:cTn id="11" dur="500" fill="hold"/>
                                        <p:tgtEl>
                                          <p:spTgt spid="58"/>
                                        </p:tgtEl>
                                        <p:attrNameLst>
                                          <p:attrName>ppt_x</p:attrName>
                                        </p:attrNameLst>
                                      </p:cBhvr>
                                      <p:tavLst>
                                        <p:tav tm="0">
                                          <p:val>
                                            <p:strVal val="0-#ppt_w/2"/>
                                          </p:val>
                                        </p:tav>
                                        <p:tav tm="100000">
                                          <p:val>
                                            <p:strVal val="#ppt_x"/>
                                          </p:val>
                                        </p:tav>
                                      </p:tavLst>
                                    </p:anim>
                                    <p:anim calcmode="lin" valueType="num">
                                      <p:cBhvr additive="base">
                                        <p:cTn id="12" dur="500" fill="hold"/>
                                        <p:tgtEl>
                                          <p:spTgt spid="58"/>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60"/>
                                        </p:tgtEl>
                                        <p:attrNameLst>
                                          <p:attrName>style.visibility</p:attrName>
                                        </p:attrNameLst>
                                      </p:cBhvr>
                                      <p:to>
                                        <p:strVal val="visible"/>
                                      </p:to>
                                    </p:set>
                                    <p:anim calcmode="lin" valueType="num">
                                      <p:cBhvr additive="base">
                                        <p:cTn id="15" dur="500" fill="hold"/>
                                        <p:tgtEl>
                                          <p:spTgt spid="60"/>
                                        </p:tgtEl>
                                        <p:attrNameLst>
                                          <p:attrName>ppt_x</p:attrName>
                                        </p:attrNameLst>
                                      </p:cBhvr>
                                      <p:tavLst>
                                        <p:tav tm="0">
                                          <p:val>
                                            <p:strVal val="0-#ppt_w/2"/>
                                          </p:val>
                                        </p:tav>
                                        <p:tav tm="100000">
                                          <p:val>
                                            <p:strVal val="#ppt_x"/>
                                          </p:val>
                                        </p:tav>
                                      </p:tavLst>
                                    </p:anim>
                                    <p:anim calcmode="lin" valueType="num">
                                      <p:cBhvr additive="base">
                                        <p:cTn id="16" dur="500" fill="hold"/>
                                        <p:tgtEl>
                                          <p:spTgt spid="60"/>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70"/>
                                        </p:tgtEl>
                                        <p:attrNameLst>
                                          <p:attrName>style.visibility</p:attrName>
                                        </p:attrNameLst>
                                      </p:cBhvr>
                                      <p:to>
                                        <p:strVal val="visible"/>
                                      </p:to>
                                    </p:set>
                                    <p:anim calcmode="lin" valueType="num">
                                      <p:cBhvr additive="base">
                                        <p:cTn id="21" dur="500" fill="hold"/>
                                        <p:tgtEl>
                                          <p:spTgt spid="70"/>
                                        </p:tgtEl>
                                        <p:attrNameLst>
                                          <p:attrName>ppt_x</p:attrName>
                                        </p:attrNameLst>
                                      </p:cBhvr>
                                      <p:tavLst>
                                        <p:tav tm="0">
                                          <p:val>
                                            <p:strVal val="0-#ppt_w/2"/>
                                          </p:val>
                                        </p:tav>
                                        <p:tav tm="100000">
                                          <p:val>
                                            <p:strVal val="#ppt_x"/>
                                          </p:val>
                                        </p:tav>
                                      </p:tavLst>
                                    </p:anim>
                                    <p:anim calcmode="lin" valueType="num">
                                      <p:cBhvr additive="base">
                                        <p:cTn id="22" dur="500" fill="hold"/>
                                        <p:tgtEl>
                                          <p:spTgt spid="7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 of thousands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3" name="Group 22"/>
          <p:cNvGrpSpPr/>
          <p:nvPr/>
        </p:nvGrpSpPr>
        <p:grpSpPr>
          <a:xfrm>
            <a:off x="417974" y="3608700"/>
            <a:ext cx="2744698" cy="3173100"/>
            <a:chOff x="6151440" y="3608700"/>
            <a:chExt cx="2744698" cy="3173100"/>
          </a:xfrm>
        </p:grpSpPr>
        <p:pic>
          <p:nvPicPr>
            <p:cNvPr id="25" name="Picture 2" descr="Related image"/>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151440" y="3608700"/>
              <a:ext cx="2687760" cy="1649100"/>
            </a:xfrm>
            <a:prstGeom prst="rect">
              <a:avLst/>
            </a:prstGeom>
            <a:noFill/>
            <a:extLst>
              <a:ext uri="{909E8E84-426E-40DD-AFC4-6F175D3DCCD1}">
                <a14:hiddenFill xmlns:a14="http://schemas.microsoft.com/office/drawing/2010/main">
                  <a:solidFill>
                    <a:srgbClr val="FFFFFF"/>
                  </a:solidFill>
                </a14:hiddenFill>
              </a:ext>
            </a:extLst>
          </p:spPr>
        </p:pic>
        <p:sp>
          <p:nvSpPr>
            <p:cNvPr id="26" name="Rectangle 25"/>
            <p:cNvSpPr/>
            <p:nvPr/>
          </p:nvSpPr>
          <p:spPr>
            <a:xfrm>
              <a:off x="6209184" y="5212140"/>
              <a:ext cx="2686954" cy="1569660"/>
            </a:xfrm>
            <a:prstGeom prst="rect">
              <a:avLst/>
            </a:prstGeom>
          </p:spPr>
          <p:txBody>
            <a:bodyPr wrap="none">
              <a:spAutoFit/>
            </a:bodyPr>
            <a:lstStyle/>
            <a:p>
              <a:pPr algn="ctr"/>
              <a:r>
                <a:rPr lang="en-US" sz="2400" dirty="0"/>
                <a:t>We can’t really see </a:t>
              </a:r>
              <a:br>
                <a:rPr lang="en-US" sz="2400" dirty="0"/>
              </a:br>
              <a:r>
                <a:rPr lang="en-US" sz="2400" dirty="0"/>
                <a:t>the whole </a:t>
              </a:r>
            </a:p>
            <a:p>
              <a:pPr algn="ctr"/>
              <a:r>
                <a:rPr lang="en-US" sz="2400" dirty="0">
                  <a:solidFill>
                    <a:srgbClr val="66FF33"/>
                  </a:solidFill>
                </a:rPr>
                <a:t>10,000 dimensional </a:t>
              </a:r>
              <a:br>
                <a:rPr lang="en-US" sz="2400" dirty="0"/>
              </a:br>
              <a:r>
                <a:rPr lang="en-US" sz="2400" dirty="0"/>
                <a:t>error functions.</a:t>
              </a:r>
              <a:endParaRPr lang="en-CA" sz="2400" dirty="0"/>
            </a:p>
          </p:txBody>
        </p:sp>
      </p:grpSp>
      <p:sp>
        <p:nvSpPr>
          <p:cNvPr id="37" name="Rectangle 36"/>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9"/>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9" name="Rectangle 38"/>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
        <p:nvSpPr>
          <p:cNvPr id="16" name="Rectangle 15">
            <a:extLst>
              <a:ext uri="{FF2B5EF4-FFF2-40B4-BE49-F238E27FC236}">
                <a16:creationId xmlns:a16="http://schemas.microsoft.com/office/drawing/2014/main" id="{7C5D098B-AFE2-4ACB-8FD0-DBEF2B8D6F09}"/>
              </a:ext>
            </a:extLst>
          </p:cNvPr>
          <p:cNvSpPr/>
          <p:nvPr/>
        </p:nvSpPr>
        <p:spPr>
          <a:xfrm>
            <a:off x="2692997" y="3276600"/>
            <a:ext cx="3472424" cy="1200329"/>
          </a:xfrm>
          <a:prstGeom prst="rect">
            <a:avLst/>
          </a:prstGeom>
        </p:spPr>
        <p:txBody>
          <a:bodyPr wrap="none">
            <a:spAutoFit/>
          </a:bodyPr>
          <a:lstStyle/>
          <a:p>
            <a:pPr algn="ctr"/>
            <a:r>
              <a:rPr lang="en-US" sz="2400" dirty="0"/>
              <a:t>With </a:t>
            </a:r>
            <a:r>
              <a:rPr lang="en-US" sz="2400" dirty="0">
                <a:solidFill>
                  <a:srgbClr val="66FF33"/>
                </a:solidFill>
              </a:rPr>
              <a:t>10,000 weights</a:t>
            </a:r>
            <a:br>
              <a:rPr lang="en-US" sz="2400" dirty="0"/>
            </a:br>
            <a:r>
              <a:rPr lang="en-US" sz="2400" dirty="0"/>
              <a:t>with values </a:t>
            </a:r>
            <a:r>
              <a:rPr lang="en-US" sz="2400" dirty="0">
                <a:solidFill>
                  <a:srgbClr val="66FF33"/>
                </a:solidFill>
              </a:rPr>
              <a:t>0..9 </a:t>
            </a:r>
          </a:p>
          <a:p>
            <a:pPr algn="ctr"/>
            <a:r>
              <a:rPr lang="en-US" sz="2400" dirty="0"/>
              <a:t>There are </a:t>
            </a:r>
            <a:r>
              <a:rPr lang="en-US" sz="2400" dirty="0">
                <a:solidFill>
                  <a:srgbClr val="66FF33"/>
                </a:solidFill>
              </a:rPr>
              <a:t>10</a:t>
            </a:r>
            <a:r>
              <a:rPr lang="en-US" sz="2400" baseline="30000" dirty="0">
                <a:solidFill>
                  <a:srgbClr val="66FF33"/>
                </a:solidFill>
              </a:rPr>
              <a:t>10,000</a:t>
            </a:r>
            <a:r>
              <a:rPr lang="en-US" sz="2400" dirty="0"/>
              <a:t> settings.</a:t>
            </a:r>
            <a:endParaRPr lang="en-CA" sz="2400" dirty="0"/>
          </a:p>
        </p:txBody>
      </p:sp>
      <p:sp>
        <p:nvSpPr>
          <p:cNvPr id="15" name="Rectangle 14">
            <a:extLst>
              <a:ext uri="{FF2B5EF4-FFF2-40B4-BE49-F238E27FC236}">
                <a16:creationId xmlns:a16="http://schemas.microsoft.com/office/drawing/2014/main" id="{5DA479BF-18A1-4486-A30B-EF0F779B22DB}"/>
              </a:ext>
            </a:extLst>
          </p:cNvPr>
          <p:cNvSpPr/>
          <p:nvPr/>
        </p:nvSpPr>
        <p:spPr>
          <a:xfrm>
            <a:off x="3036948" y="4590871"/>
            <a:ext cx="2884957" cy="2308324"/>
          </a:xfrm>
          <a:prstGeom prst="rect">
            <a:avLst/>
          </a:prstGeom>
        </p:spPr>
        <p:txBody>
          <a:bodyPr wrap="none">
            <a:spAutoFit/>
          </a:bodyPr>
          <a:lstStyle/>
          <a:p>
            <a:pPr algn="ctr"/>
            <a:r>
              <a:rPr lang="en-US" sz="2400" dirty="0"/>
              <a:t>A super computer</a:t>
            </a:r>
          </a:p>
          <a:p>
            <a:pPr algn="ctr"/>
            <a:r>
              <a:rPr lang="en-US" sz="2400" dirty="0"/>
              <a:t>on each atom </a:t>
            </a:r>
            <a:br>
              <a:rPr lang="en-US" sz="2400" dirty="0"/>
            </a:br>
            <a:r>
              <a:rPr lang="en-US" sz="2400" dirty="0"/>
              <a:t>of the universe</a:t>
            </a:r>
          </a:p>
          <a:p>
            <a:pPr algn="ctr"/>
            <a:r>
              <a:rPr lang="en-US" sz="2400" dirty="0"/>
              <a:t>working for the age </a:t>
            </a:r>
          </a:p>
          <a:p>
            <a:pPr algn="ctr"/>
            <a:r>
              <a:rPr lang="en-US" sz="2400" dirty="0"/>
              <a:t>of the universe</a:t>
            </a:r>
          </a:p>
          <a:p>
            <a:pPr algn="ctr"/>
            <a:r>
              <a:rPr lang="en-US" sz="2400" dirty="0"/>
              <a:t>couldn’t dent this list!</a:t>
            </a:r>
            <a:endParaRPr lang="en-CA" sz="2400" dirty="0"/>
          </a:p>
        </p:txBody>
      </p:sp>
    </p:spTree>
    <p:extLst>
      <p:ext uri="{BB962C8B-B14F-4D97-AF65-F5344CB8AC3E}">
        <p14:creationId xmlns:p14="http://schemas.microsoft.com/office/powerpoint/2010/main" val="945224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23"/>
                                        </p:tgtEl>
                                        <p:attrNameLst>
                                          <p:attrName>style.visibility</p:attrName>
                                        </p:attrNameLst>
                                      </p:cBhvr>
                                      <p:to>
                                        <p:strVal val="visible"/>
                                      </p:to>
                                    </p:set>
                                    <p:anim calcmode="lin" valueType="num">
                                      <p:cBhvr additive="base">
                                        <p:cTn id="13" dur="500" fill="hold"/>
                                        <p:tgtEl>
                                          <p:spTgt spid="23"/>
                                        </p:tgtEl>
                                        <p:attrNameLst>
                                          <p:attrName>ppt_x</p:attrName>
                                        </p:attrNameLst>
                                      </p:cBhvr>
                                      <p:tavLst>
                                        <p:tav tm="0">
                                          <p:val>
                                            <p:strVal val="0-#ppt_w/2"/>
                                          </p:val>
                                        </p:tav>
                                        <p:tav tm="100000">
                                          <p:val>
                                            <p:strVal val="#ppt_x"/>
                                          </p:val>
                                        </p:tav>
                                      </p:tavLst>
                                    </p:anim>
                                    <p:anim calcmode="lin" valueType="num">
                                      <p:cBhvr additive="base">
                                        <p:cTn id="14" dur="500" fill="hold"/>
                                        <p:tgtEl>
                                          <p:spTgt spid="23"/>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
                                        </p:tgtEl>
                                        <p:attrNameLst>
                                          <p:attrName>style.visibility</p:attrName>
                                        </p:attrNameLst>
                                      </p:cBhvr>
                                      <p:to>
                                        <p:strVal val="visible"/>
                                      </p:to>
                                    </p:set>
                                    <p:anim calcmode="lin" valueType="num">
                                      <p:cBhvr additive="base">
                                        <p:cTn id="19" dur="500" fill="hold"/>
                                        <p:tgtEl>
                                          <p:spTgt spid="16"/>
                                        </p:tgtEl>
                                        <p:attrNameLst>
                                          <p:attrName>ppt_x</p:attrName>
                                        </p:attrNameLst>
                                      </p:cBhvr>
                                      <p:tavLst>
                                        <p:tav tm="0">
                                          <p:val>
                                            <p:strVal val="0-#ppt_w/2"/>
                                          </p:val>
                                        </p:tav>
                                        <p:tav tm="100000">
                                          <p:val>
                                            <p:strVal val="#ppt_x"/>
                                          </p:val>
                                        </p:tav>
                                      </p:tavLst>
                                    </p:anim>
                                    <p:anim calcmode="lin" valueType="num">
                                      <p:cBhvr additive="base">
                                        <p:cTn id="20" dur="500" fill="hold"/>
                                        <p:tgtEl>
                                          <p:spTgt spid="16"/>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5"/>
                                        </p:tgtEl>
                                        <p:attrNameLst>
                                          <p:attrName>style.visibility</p:attrName>
                                        </p:attrNameLst>
                                      </p:cBhvr>
                                      <p:to>
                                        <p:strVal val="visible"/>
                                      </p:to>
                                    </p:set>
                                    <p:anim calcmode="lin" valueType="num">
                                      <p:cBhvr additive="base">
                                        <p:cTn id="25" dur="500" fill="hold"/>
                                        <p:tgtEl>
                                          <p:spTgt spid="15"/>
                                        </p:tgtEl>
                                        <p:attrNameLst>
                                          <p:attrName>ppt_x</p:attrName>
                                        </p:attrNameLst>
                                      </p:cBhvr>
                                      <p:tavLst>
                                        <p:tav tm="0">
                                          <p:val>
                                            <p:strVal val="0-#ppt_w/2"/>
                                          </p:val>
                                        </p:tav>
                                        <p:tav tm="100000">
                                          <p:val>
                                            <p:strVal val="#ppt_x"/>
                                          </p:val>
                                        </p:tav>
                                      </p:tavLst>
                                    </p:anim>
                                    <p:anim calcmode="lin" valueType="num">
                                      <p:cBhvr additive="base">
                                        <p:cTn id="26"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5" grpId="0"/>
    </p:bld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Error Surface</a:t>
            </a:r>
          </a:p>
        </p:txBody>
      </p:sp>
      <mc:AlternateContent xmlns:mc="http://schemas.openxmlformats.org/markup-compatibility/2006" xmlns:a14="http://schemas.microsoft.com/office/drawing/2010/main">
        <mc:Choice Requires="a14">
          <p:sp>
            <p:nvSpPr>
              <p:cNvPr id="66" name="Rectangle 6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66" name="Rectangle 6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7" name="Text Box 33"/>
              <p:cNvSpPr txBox="1">
                <a:spLocks noChangeArrowheads="1"/>
              </p:cNvSpPr>
              <p:nvPr/>
            </p:nvSpPr>
            <p:spPr bwMode="auto">
              <a:xfrm>
                <a:off x="-97458" y="622199"/>
                <a:ext cx="9338913"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Choice>
        <mc:Fallback xmlns="">
          <p:sp>
            <p:nvSpPr>
              <p:cNvPr id="67" name="Text Box 33"/>
              <p:cNvSpPr txBox="1">
                <a:spLocks noRot="1" noChangeAspect="1" noMove="1" noResize="1" noEditPoints="1" noAdjustHandles="1" noChangeArrowheads="1" noChangeShapeType="1" noTextEdit="1"/>
              </p:cNvSpPr>
              <p:nvPr/>
            </p:nvSpPr>
            <p:spPr bwMode="auto">
              <a:xfrm>
                <a:off x="-97458" y="622199"/>
                <a:ext cx="9338913" cy="1815882"/>
              </a:xfrm>
              <a:prstGeom prst="rect">
                <a:avLst/>
              </a:prstGeom>
              <a:blipFill>
                <a:blip r:embed="rId4"/>
                <a:stretch>
                  <a:fillRect t="-3356"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8" name="TextBox 67"/>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68" name="TextBox 67"/>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96981" y="2377875"/>
                <a:ext cx="9927258"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sym typeface="Symbol" panose="05050102010706020507" pitchFamily="18" charset="2"/>
                  </a:rPr>
                  <a:t>Weights </a:t>
                </a: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consist of thousands of real numbers!</a:t>
                </a: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96981" y="2377875"/>
                <a:ext cx="9927258" cy="523220"/>
              </a:xfrm>
              <a:prstGeom prst="rect">
                <a:avLst/>
              </a:prstGeom>
              <a:blipFill>
                <a:blip r:embed="rId7"/>
                <a:stretch>
                  <a:fillRect t="-11628" b="-3255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7" name="Rectangle 36"/>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38"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38"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8"/>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39" name="Rectangle 38"/>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grpSp>
        <p:nvGrpSpPr>
          <p:cNvPr id="2" name="Group 1"/>
          <p:cNvGrpSpPr/>
          <p:nvPr/>
        </p:nvGrpSpPr>
        <p:grpSpPr>
          <a:xfrm>
            <a:off x="0" y="3813347"/>
            <a:ext cx="7315200" cy="2739853"/>
            <a:chOff x="0" y="3813347"/>
            <a:chExt cx="7315200" cy="2739853"/>
          </a:xfrm>
        </p:grpSpPr>
        <mc:AlternateContent xmlns:mc="http://schemas.openxmlformats.org/markup-compatibility/2006" xmlns:a14="http://schemas.microsoft.com/office/drawing/2010/main">
          <mc:Choice Requires="a14">
            <p:sp>
              <p:nvSpPr>
                <p:cNvPr id="14" name="Text Box 33"/>
                <p:cNvSpPr txBox="1">
                  <a:spLocks noChangeArrowheads="1"/>
                </p:cNvSpPr>
                <p:nvPr/>
              </p:nvSpPr>
              <p:spPr bwMode="auto">
                <a:xfrm>
                  <a:off x="0" y="3813347"/>
                  <a:ext cx="7315200" cy="2739853"/>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400" dirty="0">
                      <a:latin typeface="Times New Roman" panose="02020603050405020304" pitchFamily="18" charset="0"/>
                      <a:cs typeface="Times New Roman" panose="02020603050405020304" pitchFamily="18" charset="0"/>
                      <a:sym typeface="Symbol" panose="05050102010706020507" pitchFamily="18" charset="2"/>
                    </a:rPr>
                    <a:t>This surface is smooth/differentiable:</a:t>
                  </a:r>
                </a:p>
                <a:p>
                  <a:pPr marL="457200" indent="-457200">
                    <a:spcBef>
                      <a:spcPct val="0"/>
                    </a:spcBef>
                    <a:buFont typeface="Arial" panose="020B0604020202020204" pitchFamily="34" charset="0"/>
                    <a:buChar char="•"/>
                  </a:pPr>
                  <a:r>
                    <a:rPr lang="en-CA" sz="2400" dirty="0">
                      <a:latin typeface="Times New Roman" pitchFamily="18" charset="0"/>
                      <a:cs typeface="Times New Roman" panose="02020603050405020304" pitchFamily="18" charset="0"/>
                      <a:sym typeface="Symbol" panose="05050102010706020507" pitchFamily="18" charset="2"/>
                    </a:rPr>
                    <a:t>An infinitesimally small change in</a:t>
                  </a:r>
                  <a:r>
                    <a:rPr lang="en-US" altLang="en-US" sz="2400" dirty="0">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CA" sz="2400" dirty="0">
                      <a:latin typeface="Times New Roman" pitchFamily="18" charset="0"/>
                      <a:cs typeface="Times New Roman" panose="02020603050405020304" pitchFamily="18" charset="0"/>
                      <a:sym typeface="Symbol" panose="05050102010706020507" pitchFamily="18" charset="2"/>
                    </a:rPr>
                    <a:t> </a:t>
                  </a:r>
                  <a:br>
                    <a:rPr lang="en-CA" sz="2400" dirty="0">
                      <a:latin typeface="Times New Roman" pitchFamily="18" charset="0"/>
                      <a:cs typeface="Times New Roman" panose="02020603050405020304" pitchFamily="18" charset="0"/>
                      <a:sym typeface="Symbol" panose="05050102010706020507" pitchFamily="18" charset="2"/>
                    </a:rPr>
                  </a:br>
                  <a:r>
                    <a:rPr lang="en-CA" sz="2400" dirty="0">
                      <a:latin typeface="Times New Roman" pitchFamily="18" charset="0"/>
                      <a:cs typeface="Times New Roman" panose="02020603050405020304" pitchFamily="18" charset="0"/>
                      <a:sym typeface="Symbol" panose="05050102010706020507" pitchFamily="18" charset="2"/>
                    </a:rPr>
                    <a:t>causes an infinitesimally small one in </a:t>
                  </a:r>
                </a:p>
                <a:p>
                  <a:pPr>
                    <a:spcBef>
                      <a:spcPct val="0"/>
                    </a:spcBef>
                  </a:pPr>
                  <a:r>
                    <a:rPr lang="en-CA" sz="2400" dirty="0">
                      <a:solidFill>
                        <a:schemeClr val="tx1"/>
                      </a:solidFill>
                      <a:latin typeface="Times New Roman" panose="02020603050405020304" pitchFamily="18" charset="0"/>
                      <a:cs typeface="Times New Roman" panose="02020603050405020304" pitchFamily="18" charset="0"/>
                    </a:rPr>
                    <a:t>           </a:t>
                  </a:r>
                  <a14:m>
                    <m:oMath xmlns:m="http://schemas.openxmlformats.org/officeDocument/2006/math">
                      <m:r>
                        <a:rPr lang="en-CA" sz="2400" i="1" smtClean="0">
                          <a:solidFill>
                            <a:schemeClr val="tx1"/>
                          </a:solidFill>
                          <a:latin typeface="Cambria Math" panose="02040503050406030204" pitchFamily="18" charset="0"/>
                        </a:rPr>
                        <m:t>𝑧</m:t>
                      </m:r>
                      <m:r>
                        <a:rPr lang="en-CA" sz="2400" i="1" smtClean="0">
                          <a:solidFill>
                            <a:schemeClr val="tx1"/>
                          </a:solidFill>
                          <a:latin typeface="Cambria Math" panose="02040503050406030204" pitchFamily="18" charset="0"/>
                        </a:rPr>
                        <m:t>= </m:t>
                      </m:r>
                      <m:nary>
                        <m:naryPr>
                          <m:chr m:val="∑"/>
                          <m:supHide m:val="on"/>
                          <m:ctrlPr>
                            <a:rPr lang="en-CA" sz="2400" i="1">
                              <a:solidFill>
                                <a:schemeClr val="tx1"/>
                              </a:solidFill>
                              <a:latin typeface="Cambria Math" panose="02040503050406030204" pitchFamily="18" charset="0"/>
                            </a:rPr>
                          </m:ctrlPr>
                        </m:naryPr>
                        <m:sub>
                          <m:r>
                            <m:rPr>
                              <m:brk m:alnAt="7"/>
                            </m:rPr>
                            <a:rPr lang="en-CA" sz="2400" i="1">
                              <a:solidFill>
                                <a:schemeClr val="tx1"/>
                              </a:solidFill>
                              <a:latin typeface="Cambria Math" panose="02040503050406030204" pitchFamily="18" charset="0"/>
                            </a:rPr>
                            <m:t>𝑖</m:t>
                          </m:r>
                          <m:r>
                            <a:rPr lang="en-CA" sz="2400" i="1">
                              <a:solidFill>
                                <a:schemeClr val="tx1"/>
                              </a:solidFill>
                              <a:latin typeface="Cambria Math" panose="02040503050406030204" pitchFamily="18" charset="0"/>
                            </a:rPr>
                            <m:t>=0..</m:t>
                          </m:r>
                          <m:r>
                            <a:rPr lang="en-CA" sz="2400" i="1">
                              <a:solidFill>
                                <a:schemeClr val="tx1"/>
                              </a:solidFill>
                              <a:latin typeface="Cambria Math" panose="02040503050406030204" pitchFamily="18" charset="0"/>
                            </a:rPr>
                            <m:t>𝑛</m:t>
                          </m:r>
                        </m:sub>
                        <m:sup/>
                        <m:e>
                          <m:sSub>
                            <m:sSubPr>
                              <m:ctrlPr>
                                <a:rPr lang="en-CA" sz="2400" i="1">
                                  <a:solidFill>
                                    <a:schemeClr val="tx1"/>
                                  </a:solidFill>
                                  <a:latin typeface="Cambria Math" panose="02040503050406030204" pitchFamily="18" charset="0"/>
                                </a:rPr>
                              </m:ctrlPr>
                            </m:sSubPr>
                            <m:e>
                              <m:r>
                                <a:rPr lang="en-CA" sz="2400" i="1">
                                  <a:solidFill>
                                    <a:schemeClr val="tx1"/>
                                  </a:solidFill>
                                  <a:latin typeface="Cambria Math" panose="02040503050406030204" pitchFamily="18" charset="0"/>
                                </a:rPr>
                                <m:t>𝑤</m:t>
                              </m:r>
                            </m:e>
                            <m:sub>
                              <m:r>
                                <a:rPr lang="en-CA" sz="2400" i="1">
                                  <a:solidFill>
                                    <a:schemeClr val="tx1"/>
                                  </a:solidFill>
                                  <a:latin typeface="Cambria Math" panose="02040503050406030204" pitchFamily="18" charset="0"/>
                                </a:rPr>
                                <m:t>𝑖</m:t>
                              </m:r>
                            </m:sub>
                          </m:sSub>
                        </m:e>
                      </m:nary>
                      <m:sSub>
                        <m:sSubPr>
                          <m:ctrlPr>
                            <a:rPr lang="en-CA" sz="2400" i="1">
                              <a:solidFill>
                                <a:schemeClr val="tx1"/>
                              </a:solidFill>
                              <a:latin typeface="Cambria Math" panose="02040503050406030204" pitchFamily="18" charset="0"/>
                            </a:rPr>
                          </m:ctrlPr>
                        </m:sSubPr>
                        <m:e>
                          <m:r>
                            <a:rPr lang="en-CA" sz="2400" i="1">
                              <a:solidFill>
                                <a:schemeClr val="tx1"/>
                              </a:solidFill>
                              <a:latin typeface="Cambria Math" panose="02040503050406030204" pitchFamily="18" charset="0"/>
                            </a:rPr>
                            <m:t>𝑥</m:t>
                          </m:r>
                        </m:e>
                        <m:sub>
                          <m:r>
                            <a:rPr lang="en-CA" sz="2400" i="1">
                              <a:solidFill>
                                <a:schemeClr val="tx1"/>
                              </a:solidFill>
                              <a:latin typeface="Cambria Math" panose="02040503050406030204" pitchFamily="18" charset="0"/>
                            </a:rPr>
                            <m:t>𝑖</m:t>
                          </m:r>
                        </m:sub>
                      </m:sSub>
                      <m:r>
                        <a:rPr lang="en-CA" sz="2400" i="1">
                          <a:solidFill>
                            <a:schemeClr val="bg2"/>
                          </a:solidFill>
                          <a:latin typeface="Cambria Math" panose="02040503050406030204" pitchFamily="18" charset="0"/>
                        </a:rPr>
                        <m:t> </m:t>
                      </m:r>
                    </m:oMath>
                  </a14:m>
                  <a:endParaRPr lang="en-CA" sz="2400" dirty="0">
                    <a:solidFill>
                      <a:schemeClr val="bg2"/>
                    </a:solidFill>
                    <a:latin typeface="Times New Roman" panose="02020603050405020304" pitchFamily="18" charset="0"/>
                    <a:cs typeface="Times New Roman" panose="02020603050405020304" pitchFamily="18" charset="0"/>
                  </a:endParaRPr>
                </a:p>
                <a:p>
                  <a:pPr>
                    <a:spcBef>
                      <a:spcPct val="0"/>
                    </a:spcBef>
                  </a:pPr>
                  <a:r>
                    <a:rPr lang="en-US" altLang="en-US" sz="28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p>
                <a:p>
                  <a:pPr>
                    <a:spcBef>
                      <a:spcPct val="0"/>
                    </a:spcBef>
                  </a:pPr>
                  <a:r>
                    <a:rPr lang="en-US" altLang="en-US" sz="2400" i="1"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sz="2400" i="1" dirty="0">
                              <a:solidFill>
                                <a:srgbClr val="66FF33"/>
                              </a:solidFill>
                              <a:latin typeface="Cambria Math" panose="02040503050406030204" pitchFamily="18" charset="0"/>
                              <a:sym typeface="Symbol" panose="05050102010706020507" pitchFamily="18" charset="2"/>
                            </a:rPr>
                          </m:ctrlPr>
                        </m:sSubPr>
                        <m:e>
                          <m:r>
                            <a:rPr lang="en-CA" altLang="en-US" sz="2400"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sz="2400" i="1" dirty="0">
                                  <a:solidFill>
                                    <a:srgbClr val="66FF33"/>
                                  </a:solidFill>
                                  <a:latin typeface="Cambria Math" panose="02040503050406030204" pitchFamily="18" charset="0"/>
                                  <a:sym typeface="Symbol" panose="05050102010706020507" pitchFamily="18" charset="2"/>
                                </a:rPr>
                              </m:ctrlPr>
                            </m:accPr>
                            <m:e>
                              <m:r>
                                <a:rPr lang="en-CA" altLang="en-US" sz="2400" i="1" dirty="0">
                                  <a:solidFill>
                                    <a:srgbClr val="66FF33"/>
                                  </a:solidFill>
                                  <a:latin typeface="Cambria Math" panose="02040503050406030204" pitchFamily="18" charset="0"/>
                                  <a:sym typeface="Symbol" panose="05050102010706020507" pitchFamily="18" charset="2"/>
                                </a:rPr>
                                <m:t>𝑤</m:t>
                              </m:r>
                            </m:e>
                          </m:acc>
                        </m:sub>
                      </m:sSub>
                      <m:d>
                        <m:dPr>
                          <m:ctrlPr>
                            <a:rPr lang="en-US" altLang="en-US" sz="2400" i="1" dirty="0">
                              <a:latin typeface="Cambria Math" panose="02040503050406030204" pitchFamily="18" charset="0"/>
                              <a:sym typeface="Symbol" panose="05050102010706020507" pitchFamily="18" charset="2"/>
                            </a:rPr>
                          </m:ctrlPr>
                        </m:dPr>
                        <m:e>
                          <m:acc>
                            <m:accPr>
                              <m:chr m:val="⃗"/>
                              <m:ctrlPr>
                                <a:rPr lang="en-US" altLang="en-US" sz="2400" i="1" dirty="0">
                                  <a:solidFill>
                                    <a:srgbClr val="FF00FF"/>
                                  </a:solidFill>
                                  <a:latin typeface="Cambria Math" panose="02040503050406030204" pitchFamily="18" charset="0"/>
                                  <a:sym typeface="Symbol" panose="05050102010706020507" pitchFamily="18" charset="2"/>
                                </a:rPr>
                              </m:ctrlPr>
                            </m:accPr>
                            <m:e>
                              <m:r>
                                <a:rPr lang="en-CA" altLang="en-US" sz="2400" i="1" dirty="0">
                                  <a:solidFill>
                                    <a:srgbClr val="FF00FF"/>
                                  </a:solidFill>
                                  <a:latin typeface="Cambria Math" panose="02040503050406030204" pitchFamily="18" charset="0"/>
                                  <a:sym typeface="Symbol" panose="05050102010706020507" pitchFamily="18" charset="2"/>
                                </a:rPr>
                                <m:t>𝑥</m:t>
                              </m:r>
                            </m:e>
                          </m:acc>
                        </m:e>
                      </m:d>
                    </m:oMath>
                  </a14:m>
                  <a:endParaRPr lang="en-CA" sz="2400" dirty="0">
                    <a:solidFill>
                      <a:schemeClr val="bg2"/>
                    </a:solidFill>
                    <a:latin typeface="Times New Roman" panose="02020603050405020304" pitchFamily="18" charset="0"/>
                    <a:cs typeface="Times New Roman" panose="02020603050405020304" pitchFamily="18" charset="0"/>
                  </a:endParaRPr>
                </a:p>
                <a:p>
                  <a:pPr>
                    <a:spcBef>
                      <a:spcPct val="0"/>
                    </a:spcBef>
                  </a:pPr>
                  <a:r>
                    <a:rPr lang="en-CA" sz="2400" dirty="0">
                      <a:solidFill>
                        <a:schemeClr val="bg2"/>
                      </a:solidFill>
                      <a:latin typeface="Times New Roman" panose="02020603050405020304" pitchFamily="18" charset="0"/>
                      <a:cs typeface="Times New Roman" panose="02020603050405020304" pitchFamily="18" charset="0"/>
                    </a:rPr>
                    <a:t>          </a:t>
                  </a:r>
                  <a:r>
                    <a:rPr lang="en-US" altLang="en-US" sz="24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sz="2400" i="1" dirty="0">
                              <a:solidFill>
                                <a:srgbClr val="66FF33"/>
                              </a:solidFill>
                              <a:latin typeface="Cambria Math" panose="02040503050406030204" pitchFamily="18" charset="0"/>
                            </a:rPr>
                          </m:ctrlPr>
                        </m:accPr>
                        <m:e>
                          <m:r>
                            <a:rPr lang="en-CA" altLang="en-US" sz="2400" i="1" dirty="0">
                              <a:solidFill>
                                <a:srgbClr val="66FF33"/>
                              </a:solidFill>
                              <a:latin typeface="Cambria Math" panose="02040503050406030204" pitchFamily="18" charset="0"/>
                            </a:rPr>
                            <m:t>𝑤</m:t>
                          </m:r>
                        </m:e>
                      </m:acc>
                    </m:oMath>
                  </a14:m>
                  <a:r>
                    <a:rPr lang="en-US" altLang="en-US" sz="2400" i="1"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a:t>
                  </a:r>
                  <a:endParaRPr lang="en-CA" sz="2400" dirty="0">
                    <a:solidFill>
                      <a:schemeClr val="bg2"/>
                    </a:solidFill>
                    <a:latin typeface="Times New Roman" panose="02020603050405020304" pitchFamily="18" charset="0"/>
                    <a:cs typeface="Times New Roman" panose="02020603050405020304" pitchFamily="18" charset="0"/>
                  </a:endParaRPr>
                </a:p>
              </p:txBody>
            </p:sp>
          </mc:Choice>
          <mc:Fallback xmlns="">
            <p:sp>
              <p:nvSpPr>
                <p:cNvPr id="14" name="Text Box 33"/>
                <p:cNvSpPr txBox="1">
                  <a:spLocks noRot="1" noChangeAspect="1" noMove="1" noResize="1" noEditPoints="1" noAdjustHandles="1" noChangeArrowheads="1" noChangeShapeType="1" noTextEdit="1"/>
                </p:cNvSpPr>
                <p:nvPr/>
              </p:nvSpPr>
              <p:spPr bwMode="auto">
                <a:xfrm>
                  <a:off x="0" y="3813347"/>
                  <a:ext cx="7315200" cy="2739853"/>
                </a:xfrm>
                <a:prstGeom prst="rect">
                  <a:avLst/>
                </a:prstGeom>
                <a:blipFill>
                  <a:blip r:embed="rId9"/>
                  <a:stretch>
                    <a:fillRect t="-1782" b="-4232"/>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pic>
          <p:nvPicPr>
            <p:cNvPr id="15" name="Picture 14"/>
            <p:cNvPicPr>
              <a:picLocks noChangeAspect="1"/>
            </p:cNvPicPr>
            <p:nvPr/>
          </p:nvPicPr>
          <p:blipFill rotWithShape="1">
            <a:blip r:embed="rId10"/>
            <a:srcRect l="9188" t="5560"/>
            <a:stretch/>
          </p:blipFill>
          <p:spPr>
            <a:xfrm>
              <a:off x="1219200" y="5358185"/>
              <a:ext cx="428029" cy="408791"/>
            </a:xfrm>
            <a:prstGeom prst="rect">
              <a:avLst/>
            </a:prstGeom>
          </p:spPr>
        </p:pic>
      </p:grpSp>
    </p:spTree>
    <p:extLst>
      <p:ext uri="{BB962C8B-B14F-4D97-AF65-F5344CB8AC3E}">
        <p14:creationId xmlns:p14="http://schemas.microsoft.com/office/powerpoint/2010/main" val="29009060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22199"/>
                <a:ext cx="9338913" cy="3572645"/>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Linear Regression:</a:t>
                </a:r>
                <a:br>
                  <a:rPr lang="en-CA" altLang="en-US" sz="2800" dirty="0">
                    <a:latin typeface="Times New Roman" panose="02020603050405020304" pitchFamily="18" charset="0"/>
                    <a:cs typeface="Times New Roman" panose="02020603050405020304" pitchFamily="18" charset="0"/>
                    <a:sym typeface="Symbol" panose="05050102010706020507" pitchFamily="18" charset="2"/>
                  </a:rPr>
                </a:b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If the “machines” are lines or polynomials,</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then there are formulas that will give you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Note that these are linear in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endParaRPr lang="en-CA" altLang="en-US" sz="2800" dirty="0">
                  <a:latin typeface="Times New Roman" panose="02020603050405020304" pitchFamily="18" charset="0"/>
                  <a:cs typeface="Times New Roman" panose="02020603050405020304" pitchFamily="18" charset="0"/>
                  <a:sym typeface="Symbol" panose="05050102010706020507" pitchFamily="18" charset="2"/>
                </a:endParaRP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22199"/>
                <a:ext cx="9338913" cy="3572645"/>
              </a:xfrm>
              <a:prstGeom prst="rect">
                <a:avLst/>
              </a:prstGeom>
              <a:blipFill>
                <a:blip r:embed="rId4"/>
                <a:stretch>
                  <a:fillRect t="-1706" b="-392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3" name="TextBox 42"/>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43" name="TextBox 42"/>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grpSp>
        <p:nvGrpSpPr>
          <p:cNvPr id="2" name="Group 1"/>
          <p:cNvGrpSpPr/>
          <p:nvPr/>
        </p:nvGrpSpPr>
        <p:grpSpPr>
          <a:xfrm>
            <a:off x="76200" y="3962400"/>
            <a:ext cx="7848600" cy="2885420"/>
            <a:chOff x="76200" y="3962400"/>
            <a:chExt cx="7848600" cy="2885420"/>
          </a:xfrm>
        </p:grpSpPr>
        <p:grpSp>
          <p:nvGrpSpPr>
            <p:cNvPr id="23" name="Group 22"/>
            <p:cNvGrpSpPr/>
            <p:nvPr/>
          </p:nvGrpSpPr>
          <p:grpSpPr>
            <a:xfrm>
              <a:off x="76200" y="3962400"/>
              <a:ext cx="3766810" cy="2590800"/>
              <a:chOff x="76200" y="3962400"/>
              <a:chExt cx="3766810" cy="2590800"/>
            </a:xfrm>
          </p:grpSpPr>
          <p:grpSp>
            <p:nvGrpSpPr>
              <p:cNvPr id="24" name="Group 23"/>
              <p:cNvGrpSpPr/>
              <p:nvPr/>
            </p:nvGrpSpPr>
            <p:grpSpPr>
              <a:xfrm>
                <a:off x="76200" y="3962400"/>
                <a:ext cx="3766810" cy="2590800"/>
                <a:chOff x="76200" y="3962400"/>
                <a:chExt cx="3766810" cy="2590800"/>
              </a:xfrm>
            </p:grpSpPr>
            <p:cxnSp>
              <p:nvCxnSpPr>
                <p:cNvPr id="40" name="Straight Connector 39"/>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45" name="Straight Connector 44"/>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5" name="Group 24"/>
              <p:cNvGrpSpPr/>
              <p:nvPr/>
            </p:nvGrpSpPr>
            <p:grpSpPr>
              <a:xfrm>
                <a:off x="876128" y="4942080"/>
                <a:ext cx="2353800" cy="860040"/>
                <a:chOff x="875410" y="4942080"/>
                <a:chExt cx="2353800" cy="860040"/>
              </a:xfrm>
            </p:grpSpPr>
            <p:sp>
              <p:nvSpPr>
                <p:cNvPr id="26" name="Oval 2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53" name="Freeform 52"/>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mc:AlternateContent xmlns:mc="http://schemas.openxmlformats.org/markup-compatibility/2006" xmlns:a14="http://schemas.microsoft.com/office/drawing/2010/main">
          <mc:Choice Requires="a14">
            <p:sp>
              <p:nvSpPr>
                <p:cNvPr id="7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75"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76" name="Text Box 33"/>
            <p:cNvSpPr txBox="1">
              <a:spLocks noChangeArrowheads="1"/>
            </p:cNvSpPr>
            <p:nvPr/>
          </p:nvSpPr>
          <p:spPr bwMode="auto">
            <a:xfrm>
              <a:off x="457200" y="4038600"/>
              <a:ext cx="68580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i="1" dirty="0" err="1">
                  <a:solidFill>
                    <a:srgbClr val="FF00FF"/>
                  </a:solidFill>
                  <a:latin typeface="Times New Roman" pitchFamily="18" charset="0"/>
                </a:rPr>
                <a:t>y</a:t>
              </a:r>
              <a:r>
                <a:rPr lang="en-US" altLang="en-US" sz="2800" i="1" baseline="-25000" dirty="0" err="1">
                  <a:solidFill>
                    <a:srgbClr val="FF00FF"/>
                  </a:solidFill>
                  <a:latin typeface="Times New Roman" pitchFamily="18" charset="0"/>
                </a:rPr>
                <a:t>d</a:t>
              </a:r>
              <a:r>
                <a:rPr lang="en-CA" altLang="en-US" sz="2800" dirty="0">
                  <a:latin typeface="Times New Roman" pitchFamily="18" charset="0"/>
                </a:rPr>
                <a:t> =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0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2</a:t>
              </a:r>
              <a:r>
                <a:rPr lang="en-US" altLang="en-US" sz="2800" i="1" dirty="0">
                  <a:solidFill>
                    <a:srgbClr val="FF00FF"/>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 </a:t>
              </a:r>
              <a:r>
                <a:rPr lang="en-CA" altLang="en-US" sz="2800" dirty="0">
                  <a:latin typeface="Times New Roman" pitchFamily="18" charset="0"/>
                </a:rPr>
                <a:t>+ </a:t>
              </a:r>
              <a:r>
                <a:rPr lang="en-US" altLang="en-US" sz="2800" i="1" dirty="0">
                  <a:latin typeface="Times New Roman" pitchFamily="18" charset="0"/>
                </a:rPr>
                <a:t>…</a:t>
              </a:r>
              <a:r>
                <a:rPr lang="en-US" altLang="en-US" sz="2800" i="1" dirty="0">
                  <a:solidFill>
                    <a:srgbClr val="FF00FF"/>
                  </a:solidFill>
                  <a:latin typeface="Times New Roman" pitchFamily="18" charset="0"/>
                </a:rPr>
                <a:t> </a:t>
              </a:r>
              <a:r>
                <a:rPr lang="en-CA" altLang="en-US" sz="2800" dirty="0">
                  <a:latin typeface="Times New Roman" pitchFamily="18" charset="0"/>
                </a:rPr>
                <a:t>+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n</a:t>
              </a:r>
              <a:r>
                <a:rPr lang="en-US" altLang="en-US" sz="2800" i="1" dirty="0">
                  <a:solidFill>
                    <a:srgbClr val="FF00FF"/>
                  </a:solidFill>
                  <a:latin typeface="Times New Roman" pitchFamily="18" charset="0"/>
                </a:rPr>
                <a:t> </a:t>
              </a:r>
              <a:r>
                <a:rPr lang="en-US" altLang="en-US" sz="2800" i="1" dirty="0" err="1">
                  <a:solidFill>
                    <a:srgbClr val="FF00FF"/>
                  </a:solidFill>
                  <a:latin typeface="Times New Roman" pitchFamily="18" charset="0"/>
                  <a:sym typeface="Symbol" panose="05050102010706020507" pitchFamily="18" charset="2"/>
                </a:rPr>
                <a:t>x</a:t>
              </a:r>
              <a:r>
                <a:rPr lang="en-US" altLang="en-US" sz="2800" baseline="-25000" dirty="0" err="1">
                  <a:solidFill>
                    <a:srgbClr val="FF00FF"/>
                  </a:solidFill>
                  <a:latin typeface="Times New Roman" pitchFamily="18" charset="0"/>
                  <a:sym typeface="Symbol" panose="05050102010706020507" pitchFamily="18" charset="2"/>
                </a:rPr>
                <a:t></a:t>
              </a:r>
              <a:r>
                <a:rPr lang="en-US" altLang="en-US" sz="2800" i="1" baseline="-25000" dirty="0" err="1">
                  <a:solidFill>
                    <a:srgbClr val="FF00FF"/>
                  </a:solidFill>
                  <a:latin typeface="Times New Roman" pitchFamily="18" charset="0"/>
                  <a:sym typeface="Symbol" panose="05050102010706020507" pitchFamily="18" charset="2"/>
                </a:rPr>
                <a:t>d</a:t>
              </a:r>
              <a:r>
                <a:rPr lang="en-US" altLang="en-US" sz="2800" i="1" baseline="-25000" dirty="0" err="1">
                  <a:solidFill>
                    <a:srgbClr val="FF00FF"/>
                  </a:solidFill>
                  <a:latin typeface="Times New Roman" pitchFamily="18" charset="0"/>
                </a:rPr>
                <a:t>,n</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rPr>
                <a:t>  </a:t>
              </a:r>
              <a:endParaRPr lang="en-CA" altLang="en-US" sz="2800" dirty="0">
                <a:latin typeface="Times New Roman" pitchFamily="18" charset="0"/>
              </a:endParaRPr>
            </a:p>
          </p:txBody>
        </p:sp>
        <p:sp>
          <p:nvSpPr>
            <p:cNvPr id="77" name="Text Box 33"/>
            <p:cNvSpPr txBox="1">
              <a:spLocks noChangeArrowheads="1"/>
            </p:cNvSpPr>
            <p:nvPr/>
          </p:nvSpPr>
          <p:spPr bwMode="auto">
            <a:xfrm>
              <a:off x="2971800" y="4572000"/>
              <a:ext cx="4953000"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 </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m-1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,1</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US" altLang="en-US" sz="2800" i="1" baseline="30000" dirty="0">
                  <a:solidFill>
                    <a:srgbClr val="FF00FF"/>
                  </a:solidFill>
                  <a:latin typeface="Times New Roman" pitchFamily="18" charset="0"/>
                </a:rPr>
                <a:t>2</a:t>
              </a:r>
              <a:r>
                <a:rPr lang="en-CA" altLang="en-US" sz="2800" dirty="0">
                  <a:latin typeface="Times New Roman" pitchFamily="18" charset="0"/>
                </a:rPr>
                <a:t> + </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i="1" baseline="-25000" dirty="0">
                  <a:solidFill>
                    <a:srgbClr val="66FF33"/>
                  </a:solidFill>
                  <a:latin typeface="Times New Roman" pitchFamily="18" charset="0"/>
                </a:rPr>
                <a:t>  </a:t>
              </a:r>
              <a:r>
                <a:rPr lang="en-US" altLang="en-US" sz="2800" i="1" dirty="0">
                  <a:solidFill>
                    <a:srgbClr val="FF00FF"/>
                  </a:solidFill>
                  <a:latin typeface="Times New Roman" pitchFamily="18" charset="0"/>
                  <a:sym typeface="Symbol" panose="05050102010706020507" pitchFamily="18" charset="2"/>
                </a:rPr>
                <a:t>x</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baseline="-25000" dirty="0">
                  <a:solidFill>
                    <a:srgbClr val="FF00FF"/>
                  </a:solidFill>
                  <a:latin typeface="Times New Roman" pitchFamily="18" charset="0"/>
                  <a:sym typeface="Symbol" panose="05050102010706020507" pitchFamily="18" charset="2"/>
                </a:rPr>
                <a:t>d</a:t>
              </a:r>
              <a:r>
                <a:rPr lang="en-US" altLang="en-US" sz="2800" i="1" baseline="-25000" dirty="0">
                  <a:solidFill>
                    <a:srgbClr val="FF00FF"/>
                  </a:solidFill>
                  <a:latin typeface="Times New Roman" pitchFamily="18" charset="0"/>
                </a:rPr>
                <a:t>,2</a:t>
              </a:r>
              <a:r>
                <a:rPr lang="en-US" altLang="en-US" sz="2800" baseline="-25000" dirty="0">
                  <a:solidFill>
                    <a:srgbClr val="FF00FF"/>
                  </a:solidFill>
                  <a:latin typeface="Times New Roman" pitchFamily="18" charset="0"/>
                  <a:sym typeface="Symbol" panose="05050102010706020507" pitchFamily="18" charset="2"/>
                </a:rPr>
                <a:t></a:t>
              </a:r>
              <a:r>
                <a:rPr lang="en-US" altLang="en-US" sz="2800" i="1" dirty="0">
                  <a:solidFill>
                    <a:srgbClr val="FF00FF"/>
                  </a:solidFill>
                  <a:latin typeface="Times New Roman" pitchFamily="18" charset="0"/>
                  <a:sym typeface="Symbol" panose="05050102010706020507" pitchFamily="18" charset="2"/>
                </a:rPr>
                <a:t> </a:t>
              </a:r>
              <a:r>
                <a:rPr lang="en-US" altLang="en-US" sz="2800" i="1" baseline="30000" dirty="0">
                  <a:solidFill>
                    <a:srgbClr val="FF00FF"/>
                  </a:solidFill>
                  <a:latin typeface="Times New Roman" pitchFamily="18" charset="0"/>
                </a:rPr>
                <a:t>2</a:t>
              </a:r>
              <a:r>
                <a:rPr lang="en-CA" altLang="en-US" sz="2800" dirty="0">
                  <a:latin typeface="Times New Roman" pitchFamily="18" charset="0"/>
                </a:rPr>
                <a:t> </a:t>
              </a:r>
            </a:p>
            <a:p>
              <a:pPr>
                <a:spcBef>
                  <a:spcPct val="0"/>
                </a:spcBef>
              </a:pPr>
              <a:endParaRPr lang="en-CA" altLang="en-US" sz="2800" dirty="0">
                <a:latin typeface="Times New Roman" pitchFamily="18" charset="0"/>
              </a:endParaRPr>
            </a:p>
          </p:txBody>
        </p:sp>
      </p:grpSp>
    </p:spTree>
    <p:extLst>
      <p:ext uri="{BB962C8B-B14F-4D97-AF65-F5344CB8AC3E}">
        <p14:creationId xmlns:p14="http://schemas.microsoft.com/office/powerpoint/2010/main" val="429190612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31"/>
                                        </p:tgtEl>
                                        <p:attrNameLst>
                                          <p:attrName>style.visibility</p:attrName>
                                        </p:attrNameLst>
                                      </p:cBhvr>
                                      <p:to>
                                        <p:strVal val="visible"/>
                                      </p:to>
                                    </p:set>
                                    <p:anim calcmode="lin" valueType="num">
                                      <p:cBhvr additive="base">
                                        <p:cTn id="7" dur="500" fill="hold"/>
                                        <p:tgtEl>
                                          <p:spTgt spid="31"/>
                                        </p:tgtEl>
                                        <p:attrNameLst>
                                          <p:attrName>ppt_x</p:attrName>
                                        </p:attrNameLst>
                                      </p:cBhvr>
                                      <p:tavLst>
                                        <p:tav tm="0">
                                          <p:val>
                                            <p:strVal val="0-#ppt_w/2"/>
                                          </p:val>
                                        </p:tav>
                                        <p:tav tm="100000">
                                          <p:val>
                                            <p:strVal val="#ppt_x"/>
                                          </p:val>
                                        </p:tav>
                                      </p:tavLst>
                                    </p:anim>
                                    <p:anim calcmode="lin" valueType="num">
                                      <p:cBhvr additive="base">
                                        <p:cTn id="8" dur="500" fill="hold"/>
                                        <p:tgtEl>
                                          <p:spTgt spid="31"/>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6">
                                            <p:txEl>
                                              <p:pRg st="4" end="4"/>
                                            </p:txEl>
                                          </p:spTgt>
                                        </p:tgtEl>
                                        <p:attrNameLst>
                                          <p:attrName>style.visibility</p:attrName>
                                        </p:attrNameLst>
                                      </p:cBhvr>
                                      <p:to>
                                        <p:strVal val="visible"/>
                                      </p:to>
                                    </p:set>
                                    <p:anim calcmode="lin" valueType="num">
                                      <p:cBhvr additive="base">
                                        <p:cTn id="13" dur="500" fill="hold"/>
                                        <p:tgtEl>
                                          <p:spTgt spid="66">
                                            <p:txEl>
                                              <p:pRg st="4" end="4"/>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66">
                                            <p:txEl>
                                              <p:pRg st="4" end="4"/>
                                            </p:txEl>
                                          </p:spTgt>
                                        </p:tgtEl>
                                        <p:attrNameLst>
                                          <p:attrName>ppt_y</p:attrName>
                                        </p:attrNameLst>
                                      </p:cBhvr>
                                      <p:tavLst>
                                        <p:tav tm="0">
                                          <p:val>
                                            <p:strVal val="#ppt_y"/>
                                          </p:val>
                                        </p:tav>
                                        <p:tav tm="100000">
                                          <p:val>
                                            <p:strVal val="#ppt_y"/>
                                          </p:val>
                                        </p:tav>
                                      </p:tavLst>
                                    </p:anim>
                                  </p:childTnLst>
                                </p:cTn>
                              </p:par>
                              <p:par>
                                <p:cTn id="15" presetID="2" presetClass="entr" presetSubtype="8" fill="hold"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0-#ppt_w/2"/>
                                          </p:val>
                                        </p:tav>
                                        <p:tav tm="100000">
                                          <p:val>
                                            <p:strVal val="#ppt_x"/>
                                          </p:val>
                                        </p:tav>
                                      </p:tavLst>
                                    </p:anim>
                                    <p:anim calcmode="lin" valueType="num">
                                      <p:cBhvr additive="base">
                                        <p:cTn id="1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66">
                                            <p:txEl>
                                              <p:pRg st="5" end="5"/>
                                            </p:txEl>
                                          </p:spTgt>
                                        </p:tgtEl>
                                        <p:attrNameLst>
                                          <p:attrName>style.visibility</p:attrName>
                                        </p:attrNameLst>
                                      </p:cBhvr>
                                      <p:to>
                                        <p:strVal val="visible"/>
                                      </p:to>
                                    </p:set>
                                    <p:anim calcmode="lin" valueType="num">
                                      <p:cBhvr additive="base">
                                        <p:cTn id="23" dur="500" fill="hold"/>
                                        <p:tgtEl>
                                          <p:spTgt spid="66">
                                            <p:txEl>
                                              <p:pRg st="5" end="5"/>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6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66">
                                            <p:txEl>
                                              <p:pRg st="6" end="6"/>
                                            </p:txEl>
                                          </p:spTgt>
                                        </p:tgtEl>
                                        <p:attrNameLst>
                                          <p:attrName>style.visibility</p:attrName>
                                        </p:attrNameLst>
                                      </p:cBhvr>
                                      <p:to>
                                        <p:strVal val="visible"/>
                                      </p:to>
                                    </p:set>
                                    <p:anim calcmode="lin" valueType="num">
                                      <p:cBhvr additive="base">
                                        <p:cTn id="29" dur="500" fill="hold"/>
                                        <p:tgtEl>
                                          <p:spTgt spid="66">
                                            <p:txEl>
                                              <p:pRg st="6" end="6"/>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66">
                                            <p:txEl>
                                              <p:pRg st="6" end="6"/>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09600"/>
                <a:ext cx="9338913" cy="271087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Neural Networks:</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It is much harder to find the weights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09600"/>
                <a:ext cx="9338913" cy="2710870"/>
              </a:xfrm>
              <a:prstGeom prst="rect">
                <a:avLst/>
              </a:prstGeom>
              <a:blipFill>
                <a:blip r:embed="rId4"/>
                <a:stretch>
                  <a:fillRect t="-2247" b="-40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3" name="TextBox 42"/>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43" name="TextBox 42"/>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grpSp>
        <p:nvGrpSpPr>
          <p:cNvPr id="23" name="Group 22"/>
          <p:cNvGrpSpPr/>
          <p:nvPr/>
        </p:nvGrpSpPr>
        <p:grpSpPr>
          <a:xfrm>
            <a:off x="76200" y="3962400"/>
            <a:ext cx="3766810" cy="2590800"/>
            <a:chOff x="76200" y="3962400"/>
            <a:chExt cx="3766810" cy="2590800"/>
          </a:xfrm>
        </p:grpSpPr>
        <p:grpSp>
          <p:nvGrpSpPr>
            <p:cNvPr id="24" name="Group 23"/>
            <p:cNvGrpSpPr/>
            <p:nvPr/>
          </p:nvGrpSpPr>
          <p:grpSpPr>
            <a:xfrm>
              <a:off x="76200" y="3962400"/>
              <a:ext cx="3766810" cy="2590800"/>
              <a:chOff x="76200" y="3962400"/>
              <a:chExt cx="3766810" cy="2590800"/>
            </a:xfrm>
          </p:grpSpPr>
          <p:cxnSp>
            <p:nvCxnSpPr>
              <p:cNvPr id="40" name="Straight Connector 39"/>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45" name="Straight Connector 44"/>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5" name="Group 24"/>
            <p:cNvGrpSpPr/>
            <p:nvPr/>
          </p:nvGrpSpPr>
          <p:grpSpPr>
            <a:xfrm>
              <a:off x="876128" y="4942080"/>
              <a:ext cx="2353800" cy="860040"/>
              <a:chOff x="875410" y="4942080"/>
              <a:chExt cx="2353800" cy="860040"/>
            </a:xfrm>
          </p:grpSpPr>
          <p:sp>
            <p:nvSpPr>
              <p:cNvPr id="26" name="Oval 2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7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75"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Freeform 43"/>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46" name="Group 45"/>
          <p:cNvGrpSpPr/>
          <p:nvPr/>
        </p:nvGrpSpPr>
        <p:grpSpPr>
          <a:xfrm>
            <a:off x="4185729" y="4776808"/>
            <a:ext cx="4848408" cy="1928792"/>
            <a:chOff x="990600" y="571500"/>
            <a:chExt cx="7145283" cy="2781300"/>
          </a:xfrm>
        </p:grpSpPr>
        <p:sp>
          <p:nvSpPr>
            <p:cNvPr id="47" name="Rectangle 46"/>
            <p:cNvSpPr/>
            <p:nvPr/>
          </p:nvSpPr>
          <p:spPr>
            <a:xfrm>
              <a:off x="990600" y="571500"/>
              <a:ext cx="6858000" cy="2781300"/>
            </a:xfrm>
            <a:prstGeom prst="rect">
              <a:avLst/>
            </a:prstGeom>
            <a:solidFill>
              <a:schemeClr val="tx1"/>
            </a:solidFill>
            <a:ln>
              <a:noFill/>
            </a:ln>
          </p:spPr>
          <p:txBody>
            <a:bodyPr wrap="square" rtlCol="0" anchor="ctr">
              <a:spAutoFit/>
            </a:bodyPr>
            <a:lstStyle/>
            <a:p>
              <a:pPr algn="l"/>
              <a:endParaRPr lang="en-CA" sz="2400" dirty="0"/>
            </a:p>
          </p:txBody>
        </p:sp>
        <p:pic>
          <p:nvPicPr>
            <p:cNvPr id="48" name="Picture 6" descr="Image result for convolutional neural network"/>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1524000" y="668887"/>
              <a:ext cx="5334000" cy="265747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a:off x="6096001" y="2792965"/>
              <a:ext cx="1752599" cy="488192"/>
            </a:xfrm>
            <a:prstGeom prst="rect">
              <a:avLst/>
            </a:prstGeom>
            <a:solidFill>
              <a:schemeClr val="tx1"/>
            </a:solidFill>
          </p:spPr>
          <p:txBody>
            <a:bodyPr wrap="square">
              <a:spAutoFit/>
            </a:bodyPr>
            <a:lstStyle/>
            <a:p>
              <a:pPr algn="ctr"/>
              <a:r>
                <a:rPr lang="en-US" sz="1600" i="1" dirty="0">
                  <a:solidFill>
                    <a:schemeClr val="accent1"/>
                  </a:solidFill>
                </a:rPr>
                <a:t>E(</a:t>
              </a:r>
              <a:r>
                <a:rPr lang="en-US" altLang="en-US" sz="1600" i="1" dirty="0">
                  <a:solidFill>
                    <a:srgbClr val="008000"/>
                  </a:solidFill>
                </a:rPr>
                <a:t>w</a:t>
              </a:r>
              <a:r>
                <a:rPr lang="en-US" altLang="en-US" sz="1600" i="1" baseline="-25000" dirty="0">
                  <a:solidFill>
                    <a:srgbClr val="008000"/>
                  </a:solidFill>
                </a:rPr>
                <a:t>1</a:t>
              </a:r>
              <a:r>
                <a:rPr lang="en-CA" sz="1600" i="1" dirty="0">
                  <a:solidFill>
                    <a:schemeClr val="accent1"/>
                  </a:solidFill>
                </a:rPr>
                <a:t>,…,</a:t>
              </a:r>
              <a:r>
                <a:rPr lang="en-US" altLang="en-US" sz="1600" i="1" dirty="0" err="1">
                  <a:solidFill>
                    <a:srgbClr val="008000"/>
                  </a:solidFill>
                </a:rPr>
                <a:t>w</a:t>
              </a:r>
              <a:r>
                <a:rPr lang="en-US" altLang="en-US" sz="1600" i="1" baseline="-25000" dirty="0" err="1">
                  <a:solidFill>
                    <a:srgbClr val="008000"/>
                  </a:solidFill>
                </a:rPr>
                <a:t>m</a:t>
              </a:r>
              <a:r>
                <a:rPr lang="en-CA" sz="1600" i="1" dirty="0">
                  <a:solidFill>
                    <a:schemeClr val="accent1"/>
                  </a:solidFill>
                </a:rPr>
                <a:t>)</a:t>
              </a:r>
            </a:p>
          </p:txBody>
        </p:sp>
        <p:sp>
          <p:nvSpPr>
            <p:cNvPr id="50" name="Rectangle 49"/>
            <p:cNvSpPr/>
            <p:nvPr/>
          </p:nvSpPr>
          <p:spPr>
            <a:xfrm>
              <a:off x="2087118" y="735563"/>
              <a:ext cx="808482" cy="507832"/>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51" name="Rectangle 50"/>
            <p:cNvSpPr/>
            <p:nvPr/>
          </p:nvSpPr>
          <p:spPr>
            <a:xfrm>
              <a:off x="2102500" y="1001483"/>
              <a:ext cx="808482" cy="461665"/>
            </a:xfrm>
            <a:prstGeom prst="rect">
              <a:avLst/>
            </a:prstGeom>
            <a:no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54" name="Rectangle 53"/>
            <p:cNvSpPr/>
            <p:nvPr/>
          </p:nvSpPr>
          <p:spPr>
            <a:xfrm>
              <a:off x="5439918" y="2640563"/>
              <a:ext cx="808482" cy="461665"/>
            </a:xfrm>
            <a:prstGeom prst="rect">
              <a:avLst/>
            </a:prstGeom>
            <a:noFill/>
          </p:spPr>
          <p:txBody>
            <a:bodyPr wrap="square">
              <a:spAutoFit/>
            </a:bodyPr>
            <a:lstStyle/>
            <a:p>
              <a:pPr algn="ctr"/>
              <a:r>
                <a:rPr lang="en-US" altLang="en-US" sz="2400" i="1" dirty="0" err="1">
                  <a:solidFill>
                    <a:srgbClr val="008000"/>
                  </a:solidFill>
                </a:rPr>
                <a:t>w</a:t>
              </a:r>
              <a:r>
                <a:rPr lang="en-US" altLang="en-US" sz="2400" i="1" baseline="-25000" dirty="0" err="1">
                  <a:solidFill>
                    <a:srgbClr val="008000"/>
                  </a:solidFill>
                </a:rPr>
                <a:t>m</a:t>
              </a:r>
              <a:endParaRPr lang="en-CA" sz="2400" i="1" dirty="0">
                <a:solidFill>
                  <a:srgbClr val="008000"/>
                </a:solidFill>
              </a:endParaRPr>
            </a:p>
          </p:txBody>
        </p:sp>
        <p:sp>
          <p:nvSpPr>
            <p:cNvPr id="55" name="Rectangle 54"/>
            <p:cNvSpPr/>
            <p:nvPr/>
          </p:nvSpPr>
          <p:spPr>
            <a:xfrm>
              <a:off x="1360650" y="905470"/>
              <a:ext cx="637050" cy="461665"/>
            </a:xfrm>
            <a:prstGeom prst="rect">
              <a:avLst/>
            </a:prstGeom>
            <a:noFill/>
          </p:spPr>
          <p:txBody>
            <a:bodyPr wrap="square">
              <a:spAutoFit/>
            </a:bodyPr>
            <a:lstStyle/>
            <a:p>
              <a:pPr algn="ctr"/>
              <a:r>
                <a:rPr lang="en-US" altLang="en-US" sz="2400" i="1" dirty="0">
                  <a:solidFill>
                    <a:schemeClr val="bg2"/>
                  </a:solidFill>
                </a:rPr>
                <a:t>x</a:t>
              </a:r>
              <a:r>
                <a:rPr lang="en-US" altLang="en-US" sz="2400" i="1" baseline="-25000" dirty="0">
                  <a:solidFill>
                    <a:schemeClr val="bg2"/>
                  </a:solidFill>
                </a:rPr>
                <a:t>1</a:t>
              </a:r>
              <a:endParaRPr lang="en-CA" sz="2400" i="1" dirty="0">
                <a:solidFill>
                  <a:schemeClr val="bg2"/>
                </a:solidFill>
              </a:endParaRPr>
            </a:p>
          </p:txBody>
        </p:sp>
        <p:sp>
          <p:nvSpPr>
            <p:cNvPr id="56" name="Rectangle 55"/>
            <p:cNvSpPr/>
            <p:nvPr/>
          </p:nvSpPr>
          <p:spPr>
            <a:xfrm>
              <a:off x="1344150" y="2796613"/>
              <a:ext cx="637050" cy="461665"/>
            </a:xfrm>
            <a:prstGeom prst="rect">
              <a:avLst/>
            </a:prstGeom>
            <a:noFill/>
          </p:spPr>
          <p:txBody>
            <a:bodyPr wrap="square">
              <a:spAutoFit/>
            </a:bodyPr>
            <a:lstStyle/>
            <a:p>
              <a:pPr algn="ctr"/>
              <a:r>
                <a:rPr lang="en-US" altLang="en-US" sz="2400" i="1" dirty="0" err="1">
                  <a:solidFill>
                    <a:schemeClr val="bg2"/>
                  </a:solidFill>
                </a:rPr>
                <a:t>x</a:t>
              </a:r>
              <a:r>
                <a:rPr lang="en-US" altLang="en-US" sz="2400" i="1" baseline="-25000" dirty="0" err="1">
                  <a:solidFill>
                    <a:schemeClr val="bg2"/>
                  </a:solidFill>
                </a:rPr>
                <a:t>n</a:t>
              </a:r>
              <a:endParaRPr lang="en-CA" sz="2400" i="1" dirty="0">
                <a:solidFill>
                  <a:schemeClr val="bg2"/>
                </a:solidFill>
              </a:endParaRPr>
            </a:p>
          </p:txBody>
        </p:sp>
        <p:sp>
          <p:nvSpPr>
            <p:cNvPr id="57" name="Rectangle 56"/>
            <p:cNvSpPr/>
            <p:nvPr/>
          </p:nvSpPr>
          <p:spPr>
            <a:xfrm>
              <a:off x="6858000" y="1474356"/>
              <a:ext cx="559769" cy="461665"/>
            </a:xfrm>
            <a:prstGeom prst="rect">
              <a:avLst/>
            </a:prstGeom>
          </p:spPr>
          <p:txBody>
            <a:bodyPr wrap="none">
              <a:spAutoFit/>
            </a:bodyPr>
            <a:lstStyle/>
            <a:p>
              <a:r>
                <a:rPr lang="en-US" altLang="en-US" sz="2400" i="1">
                  <a:solidFill>
                    <a:schemeClr val="bg2"/>
                  </a:solidFill>
                  <a:sym typeface="Symbol" panose="05050102010706020507" pitchFamily="18" charset="2"/>
                </a:rPr>
                <a:t>cat</a:t>
              </a:r>
              <a:endParaRPr lang="en-CA" sz="2400" dirty="0">
                <a:solidFill>
                  <a:schemeClr val="bg2"/>
                </a:solidFill>
              </a:endParaRPr>
            </a:p>
          </p:txBody>
        </p:sp>
        <p:sp>
          <p:nvSpPr>
            <p:cNvPr id="58" name="Rectangle 57"/>
            <p:cNvSpPr/>
            <p:nvPr/>
          </p:nvSpPr>
          <p:spPr>
            <a:xfrm>
              <a:off x="6858000" y="1753159"/>
              <a:ext cx="646331" cy="461665"/>
            </a:xfrm>
            <a:prstGeom prst="rect">
              <a:avLst/>
            </a:prstGeom>
          </p:spPr>
          <p:txBody>
            <a:bodyPr wrap="none">
              <a:spAutoFit/>
            </a:bodyPr>
            <a:lstStyle/>
            <a:p>
              <a:r>
                <a:rPr lang="en-US" sz="2400" i="1" dirty="0">
                  <a:solidFill>
                    <a:schemeClr val="bg2"/>
                  </a:solidFill>
                  <a:sym typeface="Symbol" panose="05050102010706020507" pitchFamily="18" charset="2"/>
                </a:rPr>
                <a:t>dog</a:t>
              </a:r>
              <a:endParaRPr lang="en-CA" sz="2400" dirty="0">
                <a:solidFill>
                  <a:schemeClr val="bg2"/>
                </a:solidFill>
              </a:endParaRPr>
            </a:p>
          </p:txBody>
        </p:sp>
        <p:sp>
          <p:nvSpPr>
            <p:cNvPr id="59" name="Rectangle 58"/>
            <p:cNvSpPr/>
            <p:nvPr/>
          </p:nvSpPr>
          <p:spPr>
            <a:xfrm>
              <a:off x="6873072" y="2047818"/>
              <a:ext cx="696024" cy="381541"/>
            </a:xfrm>
            <a:prstGeom prst="rect">
              <a:avLst/>
            </a:prstGeom>
          </p:spPr>
          <p:txBody>
            <a:bodyPr wrap="none">
              <a:spAutoFit/>
            </a:bodyPr>
            <a:lstStyle/>
            <a:p>
              <a:r>
                <a:rPr lang="en-US" altLang="en-US" sz="2400" i="1">
                  <a:solidFill>
                    <a:schemeClr val="bg2"/>
                  </a:solidFill>
                  <a:sym typeface="Symbol" panose="05050102010706020507" pitchFamily="18" charset="2"/>
                </a:rPr>
                <a:t>face</a:t>
              </a:r>
              <a:endParaRPr lang="en-CA" sz="2400" dirty="0">
                <a:solidFill>
                  <a:schemeClr val="bg2"/>
                </a:solidFill>
              </a:endParaRPr>
            </a:p>
          </p:txBody>
        </p:sp>
        <p:sp>
          <p:nvSpPr>
            <p:cNvPr id="60" name="Rectangle 59"/>
            <p:cNvSpPr/>
            <p:nvPr/>
          </p:nvSpPr>
          <p:spPr>
            <a:xfrm>
              <a:off x="6469914" y="2306655"/>
              <a:ext cx="1665969" cy="665717"/>
            </a:xfrm>
            <a:prstGeom prst="rect">
              <a:avLst/>
            </a:prstGeom>
          </p:spPr>
          <p:txBody>
            <a:bodyPr wrap="none">
              <a:spAutoFit/>
            </a:bodyPr>
            <a:lstStyle/>
            <a:p>
              <a:r>
                <a:rPr lang="en-US" sz="2400" i="1" dirty="0">
                  <a:solidFill>
                    <a:schemeClr val="bg2"/>
                  </a:solidFill>
                  <a:sym typeface="Symbol" panose="05050102010706020507" pitchFamily="18" charset="2"/>
                </a:rPr>
                <a:t>bicycle.</a:t>
              </a:r>
              <a:endParaRPr lang="en-CA" sz="2400" dirty="0">
                <a:solidFill>
                  <a:schemeClr val="bg2"/>
                </a:solidFill>
              </a:endParaRPr>
            </a:p>
          </p:txBody>
        </p:sp>
        <p:sp>
          <p:nvSpPr>
            <p:cNvPr id="61" name="Rectangle 60"/>
            <p:cNvSpPr/>
            <p:nvPr/>
          </p:nvSpPr>
          <p:spPr>
            <a:xfrm>
              <a:off x="1033505" y="1752600"/>
              <a:ext cx="947695" cy="461665"/>
            </a:xfrm>
            <a:prstGeom prst="rect">
              <a:avLst/>
            </a:prstGeom>
          </p:spPr>
          <p:txBody>
            <a:bodyPr wrap="none">
              <a:spAutoFit/>
            </a:bodyPr>
            <a:lstStyle/>
            <a:p>
              <a:r>
                <a:rPr lang="en-US" sz="2400" i="1" dirty="0" err="1">
                  <a:solidFill>
                    <a:schemeClr val="bg2"/>
                  </a:solidFill>
                  <a:sym typeface="Symbol" panose="05050102010706020507" pitchFamily="18" charset="2"/>
                </a:rPr>
                <a:t>pixel</a:t>
              </a:r>
              <a:r>
                <a:rPr lang="en-US" sz="2400" i="1" baseline="-25000" dirty="0" err="1">
                  <a:solidFill>
                    <a:schemeClr val="bg2"/>
                  </a:solidFill>
                  <a:sym typeface="Symbol" panose="05050102010706020507" pitchFamily="18" charset="2"/>
                </a:rPr>
                <a:t>i,j</a:t>
              </a:r>
              <a:endParaRPr lang="en-CA" sz="2400" baseline="-25000" dirty="0">
                <a:solidFill>
                  <a:schemeClr val="bg2"/>
                </a:solidFill>
              </a:endParaRPr>
            </a:p>
          </p:txBody>
        </p:sp>
      </p:grpSp>
      <p:grpSp>
        <p:nvGrpSpPr>
          <p:cNvPr id="3" name="Group 2"/>
          <p:cNvGrpSpPr/>
          <p:nvPr/>
        </p:nvGrpSpPr>
        <p:grpSpPr>
          <a:xfrm>
            <a:off x="163413" y="3200400"/>
            <a:ext cx="8828187" cy="2362200"/>
            <a:chOff x="87213" y="3200400"/>
            <a:chExt cx="8828187" cy="2362200"/>
          </a:xfrm>
        </p:grpSpPr>
        <p:sp>
          <p:nvSpPr>
            <p:cNvPr id="67" name="Rectangle 5"/>
            <p:cNvSpPr>
              <a:spLocks noChangeArrowheads="1"/>
            </p:cNvSpPr>
            <p:nvPr/>
          </p:nvSpPr>
          <p:spPr bwMode="auto">
            <a:xfrm>
              <a:off x="87213" y="3200400"/>
              <a:ext cx="88281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None/>
              </a:pPr>
              <a:r>
                <a:rPr lang="en-US" altLang="en-US" sz="2800" dirty="0">
                  <a:latin typeface="Times New Roman" pitchFamily="18" charset="0"/>
                  <a:cs typeface="Times New Roman" pitchFamily="18" charset="0"/>
                </a:rPr>
                <a:t>Weights </a:t>
              </a:r>
              <a:r>
                <a:rPr lang="en-US" altLang="en-US" sz="2800" i="1" dirty="0" err="1">
                  <a:solidFill>
                    <a:srgbClr val="66FF33"/>
                  </a:solidFill>
                  <a:latin typeface="Times New Roman" pitchFamily="18" charset="0"/>
                  <a:cs typeface="Times New Roman" pitchFamily="18" charset="0"/>
                </a:rPr>
                <a:t>w</a:t>
              </a:r>
              <a:r>
                <a:rPr lang="en-US" altLang="en-US" sz="2800" i="1" baseline="-25000" dirty="0" err="1">
                  <a:solidFill>
                    <a:srgbClr val="66FF33"/>
                  </a:solidFill>
                  <a:latin typeface="Times New Roman" pitchFamily="18" charset="0"/>
                  <a:cs typeface="Times New Roman" pitchFamily="18" charset="0"/>
                </a:rPr>
                <a:t>k</a:t>
              </a:r>
              <a:r>
                <a:rPr lang="en-US" altLang="en-US" sz="2800" dirty="0">
                  <a:solidFill>
                    <a:srgbClr val="66FF33"/>
                  </a:solidFill>
                  <a:latin typeface="Times New Roman" pitchFamily="18" charset="0"/>
                  <a:cs typeface="Times New Roman" pitchFamily="18" charset="0"/>
                </a:rPr>
                <a:t> </a:t>
              </a:r>
              <a:r>
                <a:rPr lang="en-US" altLang="en-US" sz="2800" dirty="0">
                  <a:latin typeface="Times New Roman" pitchFamily="18" charset="0"/>
                  <a:cs typeface="Times New Roman" pitchFamily="18" charset="0"/>
                </a:rPr>
                <a:t>that influence correct answers are increased</a:t>
              </a:r>
            </a:p>
            <a:p>
              <a:pPr lvl="1" algn="ctr">
                <a:spcBef>
                  <a:spcPct val="0"/>
                </a:spcBef>
                <a:buNone/>
              </a:pPr>
              <a:r>
                <a:rPr lang="en-US" altLang="en-US" sz="2800" dirty="0">
                  <a:latin typeface="Times New Roman" pitchFamily="18" charset="0"/>
                  <a:cs typeface="Times New Roman" pitchFamily="18" charset="0"/>
                </a:rPr>
                <a:t>and those that influence wrong answers are decreased.</a:t>
              </a:r>
            </a:p>
          </p:txBody>
        </p:sp>
        <p:grpSp>
          <p:nvGrpSpPr>
            <p:cNvPr id="68" name="Group 67"/>
            <p:cNvGrpSpPr/>
            <p:nvPr/>
          </p:nvGrpSpPr>
          <p:grpSpPr>
            <a:xfrm>
              <a:off x="4955211" y="4176954"/>
              <a:ext cx="1826589" cy="1385646"/>
              <a:chOff x="4724400" y="3077392"/>
              <a:chExt cx="4030951" cy="3642254"/>
            </a:xfrm>
          </p:grpSpPr>
          <p:pic>
            <p:nvPicPr>
              <p:cNvPr id="69" name="Picture 2" descr="Related image"/>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724400" y="3077392"/>
                <a:ext cx="4030951" cy="3642254"/>
              </a:xfrm>
              <a:prstGeom prst="rect">
                <a:avLst/>
              </a:prstGeom>
              <a:noFill/>
              <a:extLst>
                <a:ext uri="{909E8E84-426E-40DD-AFC4-6F175D3DCCD1}">
                  <a14:hiddenFill xmlns:a14="http://schemas.microsoft.com/office/drawing/2010/main">
                    <a:solidFill>
                      <a:srgbClr val="FFFFFF"/>
                    </a:solidFill>
                  </a14:hiddenFill>
                </a:ext>
              </a:extLst>
            </p:spPr>
          </p:pic>
          <p:sp>
            <p:nvSpPr>
              <p:cNvPr id="70" name="Rectangle 69"/>
              <p:cNvSpPr/>
              <p:nvPr/>
            </p:nvSpPr>
            <p:spPr>
              <a:xfrm>
                <a:off x="6400800" y="4114800"/>
                <a:ext cx="2033628" cy="609600"/>
              </a:xfrm>
              <a:prstGeom prst="rect">
                <a:avLst/>
              </a:prstGeom>
              <a:solidFill>
                <a:srgbClr val="00621A"/>
              </a:solidFill>
            </p:spPr>
            <p:txBody>
              <a:bodyPr wrap="square" rtlCol="0" anchor="ctr">
                <a:spAutoFit/>
              </a:bodyPr>
              <a:lstStyle/>
              <a:p>
                <a:pPr algn="ctr"/>
                <a:endParaRPr lang="en-CA" sz="3200" dirty="0">
                  <a:cs typeface="Times New Roman" panose="02020603050405020304" pitchFamily="18" charset="0"/>
                  <a:sym typeface="Symbol" panose="05050102010706020507" pitchFamily="18" charset="2"/>
                </a:endParaRPr>
              </a:p>
            </p:txBody>
          </p:sp>
        </p:grpSp>
      </p:grpSp>
    </p:spTree>
    <p:extLst>
      <p:ext uri="{BB962C8B-B14F-4D97-AF65-F5344CB8AC3E}">
        <p14:creationId xmlns:p14="http://schemas.microsoft.com/office/powerpoint/2010/main" val="12583478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66">
                                            <p:txEl>
                                              <p:pRg st="4" end="4"/>
                                            </p:txEl>
                                          </p:spTgt>
                                        </p:tgtEl>
                                        <p:attrNameLst>
                                          <p:attrName>style.visibility</p:attrName>
                                        </p:attrNameLst>
                                      </p:cBhvr>
                                      <p:to>
                                        <p:strVal val="visible"/>
                                      </p:to>
                                    </p:set>
                                    <p:anim calcmode="lin" valueType="num">
                                      <p:cBhvr additive="base">
                                        <p:cTn id="7" dur="500" fill="hold"/>
                                        <p:tgtEl>
                                          <p:spTgt spid="66">
                                            <p:txEl>
                                              <p:pRg st="4" end="4"/>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66">
                                            <p:txEl>
                                              <p:pRg st="4" end="4"/>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46"/>
                                        </p:tgtEl>
                                        <p:attrNameLst>
                                          <p:attrName>style.visibility</p:attrName>
                                        </p:attrNameLst>
                                      </p:cBhvr>
                                      <p:to>
                                        <p:strVal val="visible"/>
                                      </p:to>
                                    </p:set>
                                    <p:anim calcmode="lin" valueType="num">
                                      <p:cBhvr additive="base">
                                        <p:cTn id="11" dur="500" fill="hold"/>
                                        <p:tgtEl>
                                          <p:spTgt spid="46"/>
                                        </p:tgtEl>
                                        <p:attrNameLst>
                                          <p:attrName>ppt_x</p:attrName>
                                        </p:attrNameLst>
                                      </p:cBhvr>
                                      <p:tavLst>
                                        <p:tav tm="0">
                                          <p:val>
                                            <p:strVal val="0-#ppt_w/2"/>
                                          </p:val>
                                        </p:tav>
                                        <p:tav tm="100000">
                                          <p:val>
                                            <p:strVal val="#ppt_x"/>
                                          </p:val>
                                        </p:tav>
                                      </p:tavLst>
                                    </p:anim>
                                    <p:anim calcmode="lin" valueType="num">
                                      <p:cBhvr additive="base">
                                        <p:cTn id="12" dur="500" fill="hold"/>
                                        <p:tgtEl>
                                          <p:spTgt spid="4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500" fill="hold"/>
                                        <p:tgtEl>
                                          <p:spTgt spid="44"/>
                                        </p:tgtEl>
                                        <p:attrNameLst>
                                          <p:attrName>ppt_x</p:attrName>
                                        </p:attrNameLst>
                                      </p:cBhvr>
                                      <p:tavLst>
                                        <p:tav tm="0">
                                          <p:val>
                                            <p:strVal val="0-#ppt_w/2"/>
                                          </p:val>
                                        </p:tav>
                                        <p:tav tm="100000">
                                          <p:val>
                                            <p:strVal val="#ppt_x"/>
                                          </p:val>
                                        </p:tav>
                                      </p:tavLst>
                                    </p:anim>
                                    <p:anim calcmode="lin" valueType="num">
                                      <p:cBhvr additive="base">
                                        <p:cTn id="16" dur="500" fill="hold"/>
                                        <p:tgtEl>
                                          <p:spTgt spid="44"/>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66">
                                            <p:txEl>
                                              <p:pRg st="5" end="5"/>
                                            </p:txEl>
                                          </p:spTgt>
                                        </p:tgtEl>
                                        <p:attrNameLst>
                                          <p:attrName>style.visibility</p:attrName>
                                        </p:attrNameLst>
                                      </p:cBhvr>
                                      <p:to>
                                        <p:strVal val="visible"/>
                                      </p:to>
                                    </p:set>
                                    <p:anim calcmode="lin" valueType="num">
                                      <p:cBhvr additive="base">
                                        <p:cTn id="21" dur="500" fill="hold"/>
                                        <p:tgtEl>
                                          <p:spTgt spid="66">
                                            <p:txEl>
                                              <p:pRg st="5" end="5"/>
                                            </p:txEl>
                                          </p:spTgt>
                                        </p:tgtEl>
                                        <p:attrNameLst>
                                          <p:attrName>ppt_x</p:attrName>
                                        </p:attrNameLst>
                                      </p:cBhvr>
                                      <p:tavLst>
                                        <p:tav tm="0">
                                          <p:val>
                                            <p:strVal val="0-#ppt_w/2"/>
                                          </p:val>
                                        </p:tav>
                                        <p:tav tm="100000">
                                          <p:val>
                                            <p:strVal val="#ppt_x"/>
                                          </p:val>
                                        </p:tav>
                                      </p:tavLst>
                                    </p:anim>
                                    <p:anim calcmode="lin" valueType="num">
                                      <p:cBhvr additive="base">
                                        <p:cTn id="22" dur="500" fill="hold"/>
                                        <p:tgtEl>
                                          <p:spTgt spid="6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
                                        </p:tgtEl>
                                        <p:attrNameLst>
                                          <p:attrName>style.visibility</p:attrName>
                                        </p:attrNameLst>
                                      </p:cBhvr>
                                      <p:to>
                                        <p:strVal val="visible"/>
                                      </p:to>
                                    </p:set>
                                    <p:anim calcmode="lin" valueType="num">
                                      <p:cBhvr additive="base">
                                        <p:cTn id="27" dur="500" fill="hold"/>
                                        <p:tgtEl>
                                          <p:spTgt spid="3"/>
                                        </p:tgtEl>
                                        <p:attrNameLst>
                                          <p:attrName>ppt_x</p:attrName>
                                        </p:attrNameLst>
                                      </p:cBhvr>
                                      <p:tavLst>
                                        <p:tav tm="0">
                                          <p:val>
                                            <p:strVal val="0-#ppt_w/2"/>
                                          </p:val>
                                        </p:tav>
                                        <p:tav tm="100000">
                                          <p:val>
                                            <p:strVal val="#ppt_x"/>
                                          </p:val>
                                        </p:tav>
                                      </p:tavLst>
                                    </p:anim>
                                    <p:anim calcmode="lin" valueType="num">
                                      <p:cBhvr additive="base">
                                        <p:cTn id="2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09600"/>
                <a:ext cx="9338913" cy="271087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Neural Networks:</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It is much harder to find the weights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09600"/>
                <a:ext cx="9338913" cy="2710870"/>
              </a:xfrm>
              <a:prstGeom prst="rect">
                <a:avLst/>
              </a:prstGeom>
              <a:blipFill>
                <a:blip r:embed="rId4"/>
                <a:stretch>
                  <a:fillRect t="-2247" b="-40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3" name="TextBox 42"/>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43" name="TextBox 42"/>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grpSp>
        <p:nvGrpSpPr>
          <p:cNvPr id="23" name="Group 22"/>
          <p:cNvGrpSpPr/>
          <p:nvPr/>
        </p:nvGrpSpPr>
        <p:grpSpPr>
          <a:xfrm>
            <a:off x="76200" y="3962400"/>
            <a:ext cx="3766810" cy="2590800"/>
            <a:chOff x="76200" y="3962400"/>
            <a:chExt cx="3766810" cy="2590800"/>
          </a:xfrm>
        </p:grpSpPr>
        <p:grpSp>
          <p:nvGrpSpPr>
            <p:cNvPr id="24" name="Group 23"/>
            <p:cNvGrpSpPr/>
            <p:nvPr/>
          </p:nvGrpSpPr>
          <p:grpSpPr>
            <a:xfrm>
              <a:off x="76200" y="3962400"/>
              <a:ext cx="3766810" cy="2590800"/>
              <a:chOff x="76200" y="3962400"/>
              <a:chExt cx="3766810" cy="2590800"/>
            </a:xfrm>
          </p:grpSpPr>
          <p:cxnSp>
            <p:nvCxnSpPr>
              <p:cNvPr id="40" name="Straight Connector 39"/>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45" name="Straight Connector 44"/>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5" name="Group 24"/>
            <p:cNvGrpSpPr/>
            <p:nvPr/>
          </p:nvGrpSpPr>
          <p:grpSpPr>
            <a:xfrm>
              <a:off x="876128" y="4942080"/>
              <a:ext cx="2353800" cy="860040"/>
              <a:chOff x="875410" y="4942080"/>
              <a:chExt cx="2353800" cy="860040"/>
            </a:xfrm>
          </p:grpSpPr>
          <p:sp>
            <p:nvSpPr>
              <p:cNvPr id="26" name="Oval 2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7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75"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Freeform 43"/>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7" name="Rectangle 5"/>
          <p:cNvSpPr>
            <a:spLocks noChangeArrowheads="1"/>
          </p:cNvSpPr>
          <p:nvPr/>
        </p:nvSpPr>
        <p:spPr bwMode="auto">
          <a:xfrm>
            <a:off x="163413" y="3200400"/>
            <a:ext cx="8828187"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None/>
            </a:pPr>
            <a:r>
              <a:rPr lang="en-US" altLang="en-US" sz="2800" dirty="0">
                <a:latin typeface="Times New Roman" pitchFamily="18" charset="0"/>
                <a:cs typeface="Times New Roman" pitchFamily="18" charset="0"/>
              </a:rPr>
              <a:t>Weights </a:t>
            </a:r>
            <a:r>
              <a:rPr lang="en-US" altLang="en-US" sz="2800" i="1" dirty="0" err="1">
                <a:solidFill>
                  <a:srgbClr val="66FF33"/>
                </a:solidFill>
                <a:latin typeface="Times New Roman" pitchFamily="18" charset="0"/>
                <a:cs typeface="Times New Roman" pitchFamily="18" charset="0"/>
              </a:rPr>
              <a:t>w</a:t>
            </a:r>
            <a:r>
              <a:rPr lang="en-US" altLang="en-US" sz="2800" i="1" baseline="-25000" dirty="0" err="1">
                <a:solidFill>
                  <a:srgbClr val="66FF33"/>
                </a:solidFill>
                <a:latin typeface="Times New Roman" pitchFamily="18" charset="0"/>
                <a:cs typeface="Times New Roman" pitchFamily="18" charset="0"/>
              </a:rPr>
              <a:t>k</a:t>
            </a:r>
            <a:r>
              <a:rPr lang="en-US" altLang="en-US" sz="2800" dirty="0">
                <a:solidFill>
                  <a:srgbClr val="66FF33"/>
                </a:solidFill>
                <a:latin typeface="Times New Roman" pitchFamily="18" charset="0"/>
                <a:cs typeface="Times New Roman" pitchFamily="18" charset="0"/>
              </a:rPr>
              <a:t> </a:t>
            </a:r>
            <a:r>
              <a:rPr lang="en-US" altLang="en-US" sz="2800" dirty="0">
                <a:latin typeface="Times New Roman" pitchFamily="18" charset="0"/>
                <a:cs typeface="Times New Roman" pitchFamily="18" charset="0"/>
              </a:rPr>
              <a:t>that influence correct answers are increased</a:t>
            </a:r>
          </a:p>
          <a:p>
            <a:pPr lvl="1" algn="ctr">
              <a:spcBef>
                <a:spcPct val="0"/>
              </a:spcBef>
              <a:buNone/>
            </a:pPr>
            <a:r>
              <a:rPr lang="en-US" altLang="en-US" sz="2800" dirty="0">
                <a:latin typeface="Times New Roman" pitchFamily="18" charset="0"/>
                <a:cs typeface="Times New Roman" pitchFamily="18" charset="0"/>
              </a:rPr>
              <a:t>and those that influence wrong answers are decreased.</a:t>
            </a:r>
          </a:p>
        </p:txBody>
      </p:sp>
      <p:sp>
        <p:nvSpPr>
          <p:cNvPr id="63" name="Rectangle 5"/>
          <p:cNvSpPr>
            <a:spLocks noChangeArrowheads="1"/>
          </p:cNvSpPr>
          <p:nvPr/>
        </p:nvSpPr>
        <p:spPr bwMode="auto">
          <a:xfrm>
            <a:off x="3587869" y="5294293"/>
            <a:ext cx="321594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None/>
            </a:pPr>
            <a:r>
              <a:rPr lang="en-US" altLang="en-US" sz="2800" dirty="0">
                <a:latin typeface="Times New Roman" pitchFamily="18" charset="0"/>
                <a:cs typeface="Times New Roman" pitchFamily="18" charset="0"/>
              </a:rPr>
              <a:t>This is called</a:t>
            </a:r>
            <a:br>
              <a:rPr lang="en-US" altLang="en-US" sz="2800" dirty="0">
                <a:latin typeface="Times New Roman" pitchFamily="18" charset="0"/>
                <a:cs typeface="Times New Roman" pitchFamily="18" charset="0"/>
              </a:rPr>
            </a:br>
            <a:r>
              <a:rPr lang="en-US" altLang="en-US" sz="2800" dirty="0">
                <a:solidFill>
                  <a:srgbClr val="FFFF66"/>
                </a:solidFill>
                <a:latin typeface="Times New Roman" pitchFamily="18" charset="0"/>
                <a:cs typeface="Times New Roman" pitchFamily="18" charset="0"/>
              </a:rPr>
              <a:t>gradient descent</a:t>
            </a:r>
          </a:p>
        </p:txBody>
      </p:sp>
    </p:spTree>
    <p:extLst>
      <p:ext uri="{BB962C8B-B14F-4D97-AF65-F5344CB8AC3E}">
        <p14:creationId xmlns:p14="http://schemas.microsoft.com/office/powerpoint/2010/main" val="1903202398"/>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Rectangle 63"/>
          <p:cNvSpPr>
            <a:spLocks noChangeArrowheads="1"/>
          </p:cNvSpPr>
          <p:nvPr/>
        </p:nvSpPr>
        <p:spPr bwMode="auto">
          <a:xfrm>
            <a:off x="457200" y="-304800"/>
            <a:ext cx="86868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Learning</a:t>
            </a:r>
          </a:p>
        </p:txBody>
      </p:sp>
      <mc:AlternateContent xmlns:mc="http://schemas.openxmlformats.org/markup-compatibility/2006" xmlns:a14="http://schemas.microsoft.com/office/drawing/2010/main">
        <mc:Choice Requires="a14">
          <p:sp>
            <p:nvSpPr>
              <p:cNvPr id="41" name="Rectangle 40"/>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41" name="Rectangle 40"/>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66" name="Text Box 33"/>
              <p:cNvSpPr txBox="1">
                <a:spLocks noChangeArrowheads="1"/>
              </p:cNvSpPr>
              <p:nvPr/>
            </p:nvSpPr>
            <p:spPr bwMode="auto">
              <a:xfrm>
                <a:off x="-97458" y="609600"/>
                <a:ext cx="9338913" cy="271087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28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US" altLang="en-US" sz="2800" dirty="0">
                    <a:solidFill>
                      <a:srgbClr val="66FF33"/>
                    </a:solidFill>
                    <a:latin typeface="Times New Roman" pitchFamily="18" charset="0"/>
                  </a:rPr>
                  <a:t>Machine</a:t>
                </a:r>
                <a:r>
                  <a:rPr lang="en-US" altLang="en-US" sz="2800" dirty="0">
                    <a:solidFill>
                      <a:schemeClr val="accent1"/>
                    </a:solidFill>
                    <a:latin typeface="Times New Roman" pitchFamily="18" charset="0"/>
                  </a:rPr>
                  <a:t> </a:t>
                </a:r>
                <a14:m>
                  <m:oMath xmlns:m="http://schemas.openxmlformats.org/officeDocument/2006/math">
                    <m:sSub>
                      <m:sSubPr>
                        <m:ctrlPr>
                          <a:rPr lang="en-US" altLang="en-US" sz="2800" i="1" dirty="0" smtClean="0">
                            <a:solidFill>
                              <a:srgbClr val="66FF33"/>
                            </a:solidFill>
                            <a:latin typeface="Cambria Math" panose="02040503050406030204" pitchFamily="18" charset="0"/>
                            <a:sym typeface="Symbol" panose="05050102010706020507" pitchFamily="18" charset="2"/>
                          </a:rPr>
                        </m:ctrlPr>
                      </m:sSubPr>
                      <m:e>
                        <m:r>
                          <a:rPr lang="en-CA" altLang="en-US" sz="2800" b="0" i="1" dirty="0" smtClean="0">
                            <a:solidFill>
                              <a:srgbClr val="66FF33"/>
                            </a:solidFill>
                            <a:latin typeface="Cambria Math" panose="02040503050406030204" pitchFamily="18" charset="0"/>
                            <a:sym typeface="Symbol" panose="05050102010706020507" pitchFamily="18" charset="2"/>
                          </a:rPr>
                          <m:t>𝑀</m:t>
                        </m:r>
                      </m:e>
                      <m:sub>
                        <m:acc>
                          <m:accPr>
                            <m:chr m:val="⃗"/>
                            <m:ctrlPr>
                              <a:rPr lang="en-US" altLang="en-US" sz="2800" i="1" dirty="0" smtClean="0">
                                <a:solidFill>
                                  <a:srgbClr val="66FF33"/>
                                </a:solidFill>
                                <a:latin typeface="Cambria Math" panose="02040503050406030204" pitchFamily="18" charset="0"/>
                                <a:sym typeface="Symbol" panose="05050102010706020507" pitchFamily="18" charset="2"/>
                              </a:rPr>
                            </m:ctrlPr>
                          </m:accPr>
                          <m:e>
                            <m:r>
                              <a:rPr lang="en-CA" altLang="en-US" sz="2800" b="0" i="1" dirty="0" smtClean="0">
                                <a:solidFill>
                                  <a:srgbClr val="66FF33"/>
                                </a:solidFill>
                                <a:latin typeface="Cambria Math" panose="02040503050406030204" pitchFamily="18" charset="0"/>
                                <a:sym typeface="Symbol" panose="05050102010706020507" pitchFamily="18" charset="2"/>
                              </a:rPr>
                              <m:t>𝑤</m:t>
                            </m:r>
                          </m:e>
                        </m:acc>
                      </m:sub>
                    </m:sSub>
                    <m:d>
                      <m:dPr>
                        <m:ctrlPr>
                          <a:rPr lang="en-US" altLang="en-US" sz="2800" i="1" dirty="0" smtClean="0">
                            <a:solidFill>
                              <a:schemeClr val="tx1"/>
                            </a:solidFill>
                            <a:latin typeface="Cambria Math" panose="02040503050406030204" pitchFamily="18" charset="0"/>
                            <a:sym typeface="Symbol" panose="05050102010706020507" pitchFamily="18" charset="2"/>
                          </a:rPr>
                        </m:ctrlPr>
                      </m:dPr>
                      <m:e>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e>
                    </m:d>
                  </m:oMath>
                </a14:m>
                <a:r>
                  <a:rPr lang="en-US" altLang="en-US" sz="2800" dirty="0">
                    <a:latin typeface="Times New Roman" pitchFamily="18" charset="0"/>
                    <a:sym typeface="Symbol" panose="05050102010706020507" pitchFamily="18" charset="2"/>
                  </a:rPr>
                  <a:t> specified with </a:t>
                </a:r>
                <a14:m>
                  <m:oMath xmlns:m="http://schemas.openxmlformats.org/officeDocument/2006/math">
                    <m:acc>
                      <m:accPr>
                        <m:chr m:val="⃗"/>
                        <m:ctrlPr>
                          <a:rPr lang="en-US" altLang="en-US" sz="2800" i="1" dirty="0" smtClean="0">
                            <a:solidFill>
                              <a:srgbClr val="66FF33"/>
                            </a:solidFill>
                            <a:latin typeface="Cambria Math" panose="02040503050406030204" pitchFamily="18" charset="0"/>
                          </a:rPr>
                        </m:ctrlPr>
                      </m:accPr>
                      <m:e>
                        <m:r>
                          <a:rPr lang="en-CA" altLang="en-US" sz="2800" b="0" i="1" dirty="0" smtClean="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a:t>
                </a:r>
                <a:r>
                  <a:rPr lang="en-US" altLang="en-US" sz="2800" i="1" baseline="-25000" dirty="0">
                    <a:solidFill>
                      <a:srgbClr val="66FF33"/>
                    </a:solidFill>
                    <a:latin typeface="Times New Roman" pitchFamily="18" charset="0"/>
                  </a:rPr>
                  <a:t>1</a:t>
                </a:r>
                <a:r>
                  <a:rPr lang="en-US" altLang="en-US" sz="2800" i="1" dirty="0">
                    <a:solidFill>
                      <a:srgbClr val="66FF33"/>
                    </a:solidFill>
                    <a:latin typeface="Times New Roman" pitchFamily="18" charset="0"/>
                  </a:rPr>
                  <a:t>,…,</a:t>
                </a:r>
                <a:r>
                  <a:rPr lang="en-US" altLang="en-US" sz="2800" i="1" dirty="0" err="1">
                    <a:solidFill>
                      <a:srgbClr val="66FF33"/>
                    </a:solidFill>
                    <a:latin typeface="Times New Roman" pitchFamily="18" charset="0"/>
                  </a:rPr>
                  <a:t>w</a:t>
                </a:r>
                <a:r>
                  <a:rPr lang="en-US" altLang="en-US" sz="2800" i="1" baseline="-25000" dirty="0" err="1">
                    <a:solidFill>
                      <a:srgbClr val="66FF33"/>
                    </a:solidFill>
                    <a:latin typeface="Times New Roman" pitchFamily="18" charset="0"/>
                  </a:rPr>
                  <a:t>m</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a:t>
                </a:r>
              </a:p>
              <a:p>
                <a:pPr marL="457200" indent="-457200">
                  <a:spcBef>
                    <a:spcPct val="0"/>
                  </a:spcBef>
                  <a:buFont typeface="Arial" panose="020B0604020202020204" pitchFamily="34" charset="0"/>
                  <a:buChar char="•"/>
                </a:pPr>
                <a:r>
                  <a:rPr lang="en-CA" altLang="en-US" sz="2800" dirty="0">
                    <a:solidFill>
                      <a:schemeClr val="accent1"/>
                    </a:solidFill>
                    <a:latin typeface="Times New Roman" panose="02020603050405020304" pitchFamily="18" charset="0"/>
                    <a:cs typeface="Times New Roman" panose="02020603050405020304" pitchFamily="18" charset="0"/>
                    <a:sym typeface="Symbol" panose="05050102010706020507" pitchFamily="18" charset="2"/>
                  </a:rPr>
                  <a:t>Error:</a:t>
                </a: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Neural Networks:</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It is much harder to find the weights </a:t>
                </a:r>
                <a14:m>
                  <m:oMath xmlns:m="http://schemas.openxmlformats.org/officeDocument/2006/math">
                    <m:sSub>
                      <m:sSubPr>
                        <m:ctrlPr>
                          <a:rPr lang="en-US" altLang="en-US" sz="2800"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66FF33"/>
                                </a:solidFill>
                                <a:latin typeface="Cambria Math" panose="02040503050406030204" pitchFamily="18" charset="0"/>
                                <a:sym typeface="Symbol" panose="05050102010706020507" pitchFamily="18" charset="2"/>
                              </a:rPr>
                            </m:ctrlPr>
                          </m:accPr>
                          <m:e>
                            <m:r>
                              <a:rPr lang="en-CA" altLang="en-US" sz="2800" i="1" dirty="0">
                                <a:solidFill>
                                  <a:srgbClr val="66FF33"/>
                                </a:solidFill>
                                <a:latin typeface="Cambria Math" panose="02040503050406030204" pitchFamily="18" charset="0"/>
                                <a:sym typeface="Symbol" panose="05050102010706020507" pitchFamily="18" charset="2"/>
                              </a:rPr>
                              <m:t>𝑤</m:t>
                            </m:r>
                          </m:e>
                        </m:acc>
                      </m:e>
                      <m:sub>
                        <m:r>
                          <a:rPr lang="en-CA" altLang="en-US" sz="2800" i="1" dirty="0">
                            <a:solidFill>
                              <a:srgbClr val="66FF33"/>
                            </a:solidFill>
                            <a:latin typeface="Cambria Math" panose="02040503050406030204" pitchFamily="18" charset="0"/>
                            <a:sym typeface="Symbol" panose="05050102010706020507" pitchFamily="18" charset="2"/>
                          </a:rPr>
                          <m:t>𝑜𝑝𝑡</m:t>
                        </m:r>
                      </m:sub>
                    </m:sSub>
                  </m:oMath>
                </a14:m>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a:t>
                </a:r>
              </a:p>
            </p:txBody>
          </p:sp>
        </mc:Choice>
        <mc:Fallback xmlns="">
          <p:sp>
            <p:nvSpPr>
              <p:cNvPr id="66" name="Text Box 33"/>
              <p:cNvSpPr txBox="1">
                <a:spLocks noRot="1" noChangeAspect="1" noMove="1" noResize="1" noEditPoints="1" noAdjustHandles="1" noChangeArrowheads="1" noChangeShapeType="1" noTextEdit="1"/>
              </p:cNvSpPr>
              <p:nvPr/>
            </p:nvSpPr>
            <p:spPr bwMode="auto">
              <a:xfrm>
                <a:off x="-97458" y="609600"/>
                <a:ext cx="9338913" cy="2710870"/>
              </a:xfrm>
              <a:prstGeom prst="rect">
                <a:avLst/>
              </a:prstGeom>
              <a:blipFill>
                <a:blip r:embed="rId4"/>
                <a:stretch>
                  <a:fillRect t="-2247" b="-404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2" name="TextBox 41"/>
              <p:cNvSpPr txBox="1"/>
              <p:nvPr/>
            </p:nvSpPr>
            <p:spPr>
              <a:xfrm>
                <a:off x="1646703" y="1502304"/>
                <a:ext cx="4830297" cy="436786"/>
              </a:xfrm>
              <a:prstGeom prst="rect">
                <a:avLst/>
              </a:prstGeom>
              <a:noFill/>
            </p:spPr>
            <p:txBody>
              <a:bodyPr wrap="none" lIns="0" tIns="0" rIns="0" bIns="0" rtlCol="0">
                <a:spAutoFit/>
              </a:bodyPr>
              <a:lstStyle/>
              <a:p>
                <a:r>
                  <a:rPr lang="en-US" altLang="en-US" i="1" dirty="0">
                    <a:solidFill>
                      <a:schemeClr val="accent1"/>
                    </a:solidFill>
                    <a:cs typeface="Times New Roman" panose="02020603050405020304" pitchFamily="18" charset="0"/>
                    <a:sym typeface="Symbol" panose="05050102010706020507" pitchFamily="18" charset="2"/>
                  </a:rPr>
                  <a:t>E(</a:t>
                </a:r>
                <a14:m>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a14:m>
                <a:r>
                  <a:rPr lang="en-US" altLang="en-US" i="1" dirty="0">
                    <a:solidFill>
                      <a:schemeClr val="accent1"/>
                    </a:solidFill>
                    <a:cs typeface="Times New Roman" panose="02020603050405020304" pitchFamily="18" charset="0"/>
                    <a:sym typeface="Symbol" panose="05050102010706020507" pitchFamily="18" charset="2"/>
                  </a:rPr>
                  <a:t>) </a:t>
                </a:r>
                <a:r>
                  <a:rPr lang="en-US" altLang="en-US" dirty="0">
                    <a:solidFill>
                      <a:schemeClr val="tx1"/>
                    </a:solidFill>
                    <a:cs typeface="Times New Roman" panose="02020603050405020304" pitchFamily="18" charset="0"/>
                    <a:sym typeface="Symbol" panose="05050102010706020507" pitchFamily="18" charset="2"/>
                  </a:rPr>
                  <a:t>= </a:t>
                </a:r>
                <a14:m>
                  <m:oMath xmlns:m="http://schemas.openxmlformats.org/officeDocument/2006/math">
                    <m:nary>
                      <m:naryPr>
                        <m:chr m:val="∑"/>
                        <m:supHide m:val="on"/>
                        <m:ctrlPr>
                          <a:rPr lang="en-US" altLang="en-US" i="1" dirty="0" smtClean="0">
                            <a:solidFill>
                              <a:schemeClr val="tx1"/>
                            </a:solidFill>
                            <a:latin typeface="Cambria Math" panose="02040503050406030204" pitchFamily="18" charset="0"/>
                            <a:sym typeface="Symbol" panose="05050102010706020507" pitchFamily="18" charset="2"/>
                          </a:rPr>
                        </m:ctrlPr>
                      </m:naryPr>
                      <m:sub>
                        <m:r>
                          <m:rPr>
                            <m:brk m:alnAt="7"/>
                          </m:rPr>
                          <a:rPr lang="en-CA" altLang="en-US" b="0" i="1" dirty="0" smtClean="0">
                            <a:solidFill>
                              <a:schemeClr val="tx1"/>
                            </a:solidFill>
                            <a:latin typeface="Cambria Math" panose="02040503050406030204" pitchFamily="18" charset="0"/>
                            <a:sym typeface="Symbol" panose="05050102010706020507" pitchFamily="18" charset="2"/>
                          </a:rPr>
                          <m:t>𝑑</m:t>
                        </m:r>
                        <m:r>
                          <a:rPr lang="en-CA" altLang="en-US" b="0" i="1" dirty="0" smtClean="0">
                            <a:solidFill>
                              <a:schemeClr val="tx1"/>
                            </a:solidFill>
                            <a:latin typeface="Cambria Math" panose="02040503050406030204" pitchFamily="18" charset="0"/>
                            <a:sym typeface="Symbol" panose="05050102010706020507" pitchFamily="18" charset="2"/>
                          </a:rPr>
                          <m:t>=1..</m:t>
                        </m:r>
                        <m:r>
                          <a:rPr lang="en-CA" altLang="en-US" b="0" i="1" dirty="0" smtClean="0">
                            <a:solidFill>
                              <a:schemeClr val="tx1"/>
                            </a:solidFill>
                            <a:latin typeface="Cambria Math" panose="02040503050406030204" pitchFamily="18" charset="0"/>
                            <a:sym typeface="Symbol" panose="05050102010706020507" pitchFamily="18" charset="2"/>
                          </a:rPr>
                          <m:t>𝐷</m:t>
                        </m:r>
                      </m:sub>
                      <m:sup/>
                      <m:e>
                        <m:sSup>
                          <m:sSupPr>
                            <m:ctrlPr>
                              <a:rPr lang="en-US" altLang="en-US" i="1" dirty="0" smtClean="0">
                                <a:solidFill>
                                  <a:schemeClr val="tx1"/>
                                </a:solidFill>
                                <a:latin typeface="Cambria Math" panose="02040503050406030204" pitchFamily="18" charset="0"/>
                                <a:sym typeface="Symbol" panose="05050102010706020507" pitchFamily="18" charset="2"/>
                              </a:rPr>
                            </m:ctrlPr>
                          </m:sSupPr>
                          <m:e>
                            <m:r>
                              <a:rPr lang="en-CA" altLang="en-US" b="0" i="0" dirty="0" smtClean="0">
                                <a:solidFill>
                                  <a:schemeClr val="tx1"/>
                                </a:solidFill>
                                <a:latin typeface="Cambria Math" panose="02040503050406030204" pitchFamily="18" charset="0"/>
                                <a:sym typeface="Symbol" panose="05050102010706020507" pitchFamily="18" charset="2"/>
                              </a:rPr>
                              <m:t> </m:t>
                            </m:r>
                            <m:r>
                              <a:rPr lang="en-US" altLang="en-US" i="0" dirty="0" smtClean="0">
                                <a:solidFill>
                                  <a:schemeClr val="tx1"/>
                                </a:solidFill>
                                <a:latin typeface="Cambria Math" panose="02040503050406030204" pitchFamily="18" charset="0"/>
                                <a:sym typeface="Symbol" panose="05050102010706020507" pitchFamily="18" charset="2"/>
                              </a:rPr>
                              <m:t>(</m:t>
                            </m:r>
                            <m:r>
                              <a:rPr lang="en-CA" altLang="en-US" b="0" i="0" dirty="0" smtClean="0">
                                <a:solidFill>
                                  <a:schemeClr val="tx1"/>
                                </a:solidFill>
                                <a:latin typeface="Cambria Math" panose="02040503050406030204" pitchFamily="18" charset="0"/>
                                <a:sym typeface="Symbol" panose="05050102010706020507" pitchFamily="18" charset="2"/>
                              </a:rPr>
                              <m:t> </m:t>
                            </m:r>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r>
                                  <a:rPr lang="en-CA" altLang="en-US" b="0" i="1" dirty="0" smtClean="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𝑑</m:t>
                                </m:r>
                              </m:sub>
                            </m:sSub>
                            <m:r>
                              <a:rPr lang="en-CA" altLang="en-US" b="0" i="0" dirty="0" smtClean="0">
                                <a:solidFill>
                                  <a:srgbClr val="FF00FF"/>
                                </a:solidFill>
                                <a:latin typeface="Cambria Math" panose="02040503050406030204" pitchFamily="18" charset="0"/>
                                <a:sym typeface="Symbol" panose="05050102010706020507" pitchFamily="18" charset="2"/>
                              </a:rPr>
                              <m:t> </m:t>
                            </m:r>
                            <m:r>
                              <a:rPr lang="en-CA" i="0" dirty="0">
                                <a:solidFill>
                                  <a:schemeClr val="tx1"/>
                                </a:solidFill>
                                <a:latin typeface="Cambria Math" panose="02040503050406030204" pitchFamily="18" charset="0"/>
                              </a:rPr>
                              <m:t>−</m:t>
                            </m:r>
                            <m:r>
                              <a:rPr lang="en-CA" b="0" i="0" dirty="0" smtClean="0">
                                <a:solidFill>
                                  <a:schemeClr val="tx1"/>
                                </a:solidFill>
                                <a:latin typeface="Cambria Math" panose="02040503050406030204" pitchFamily="18" charset="0"/>
                              </a:rPr>
                              <m:t> </m:t>
                            </m:r>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smtClean="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𝑑</m:t>
                                    </m:r>
                                  </m:sub>
                                </m:sSub>
                              </m:e>
                            </m:d>
                            <m:r>
                              <a:rPr lang="en-CA" altLang="en-US" b="0" i="1" dirty="0" smtClean="0">
                                <a:solidFill>
                                  <a:srgbClr val="FF00FF"/>
                                </a:solidFill>
                                <a:latin typeface="Cambria Math" panose="02040503050406030204" pitchFamily="18" charset="0"/>
                                <a:sym typeface="Symbol" panose="05050102010706020507" pitchFamily="18" charset="2"/>
                              </a:rPr>
                              <m:t> </m:t>
                            </m:r>
                            <m:r>
                              <a:rPr lang="en-US" altLang="en-US" i="0" dirty="0">
                                <a:solidFill>
                                  <a:schemeClr val="tx1"/>
                                </a:solidFill>
                                <a:latin typeface="Cambria Math" panose="02040503050406030204" pitchFamily="18" charset="0"/>
                                <a:sym typeface="Symbol" panose="05050102010706020507" pitchFamily="18" charset="2"/>
                              </a:rPr>
                              <m:t>)</m:t>
                            </m:r>
                          </m:e>
                          <m:sup>
                            <m:r>
                              <a:rPr lang="en-CA" altLang="en-US" b="0" i="1" dirty="0" smtClean="0">
                                <a:solidFill>
                                  <a:schemeClr val="tx1"/>
                                </a:solidFill>
                                <a:latin typeface="Cambria Math" panose="02040503050406030204" pitchFamily="18" charset="0"/>
                                <a:sym typeface="Symbol" panose="05050102010706020507" pitchFamily="18" charset="2"/>
                              </a:rPr>
                              <m:t>2</m:t>
                            </m:r>
                          </m:sup>
                        </m:sSup>
                      </m:e>
                    </m:nary>
                  </m:oMath>
                </a14:m>
                <a:endParaRPr lang="en-CA" dirty="0">
                  <a:solidFill>
                    <a:schemeClr val="tx1"/>
                  </a:solidFill>
                  <a:cs typeface="Times New Roman" panose="02020603050405020304" pitchFamily="18" charset="0"/>
                </a:endParaRPr>
              </a:p>
            </p:txBody>
          </p:sp>
        </mc:Choice>
        <mc:Fallback xmlns="">
          <p:sp>
            <p:nvSpPr>
              <p:cNvPr id="42" name="TextBox 41"/>
              <p:cNvSpPr txBox="1">
                <a:spLocks noRot="1" noChangeAspect="1" noMove="1" noResize="1" noEditPoints="1" noAdjustHandles="1" noChangeArrowheads="1" noChangeShapeType="1" noTextEdit="1"/>
              </p:cNvSpPr>
              <p:nvPr/>
            </p:nvSpPr>
            <p:spPr>
              <a:xfrm>
                <a:off x="1646703" y="1502304"/>
                <a:ext cx="4830297" cy="436786"/>
              </a:xfrm>
              <a:prstGeom prst="rect">
                <a:avLst/>
              </a:prstGeom>
              <a:blipFill>
                <a:blip r:embed="rId5"/>
                <a:stretch>
                  <a:fillRect l="-4414" t="-23611" r="-4666" b="-48611"/>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43" name="TextBox 42"/>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43" name="TextBox 42"/>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6"/>
                <a:stretch>
                  <a:fillRect/>
                </a:stretch>
              </a:blipFill>
            </p:spPr>
            <p:txBody>
              <a:bodyPr/>
              <a:lstStyle/>
              <a:p>
                <a:r>
                  <a:rPr lang="en-CA">
                    <a:noFill/>
                  </a:rPr>
                  <a:t> </a:t>
                </a:r>
              </a:p>
            </p:txBody>
          </p:sp>
        </mc:Fallback>
      </mc:AlternateContent>
      <p:grpSp>
        <p:nvGrpSpPr>
          <p:cNvPr id="23" name="Group 22"/>
          <p:cNvGrpSpPr/>
          <p:nvPr/>
        </p:nvGrpSpPr>
        <p:grpSpPr>
          <a:xfrm>
            <a:off x="76200" y="3962400"/>
            <a:ext cx="3766810" cy="2590800"/>
            <a:chOff x="76200" y="3962400"/>
            <a:chExt cx="3766810" cy="2590800"/>
          </a:xfrm>
        </p:grpSpPr>
        <p:grpSp>
          <p:nvGrpSpPr>
            <p:cNvPr id="24" name="Group 23"/>
            <p:cNvGrpSpPr/>
            <p:nvPr/>
          </p:nvGrpSpPr>
          <p:grpSpPr>
            <a:xfrm>
              <a:off x="76200" y="3962400"/>
              <a:ext cx="3766810" cy="2590800"/>
              <a:chOff x="76200" y="3962400"/>
              <a:chExt cx="3766810" cy="2590800"/>
            </a:xfrm>
          </p:grpSpPr>
          <p:cxnSp>
            <p:nvCxnSpPr>
              <p:cNvPr id="40" name="Straight Connector 39"/>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45" name="Straight Connector 44"/>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52"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25" name="Group 24"/>
            <p:cNvGrpSpPr/>
            <p:nvPr/>
          </p:nvGrpSpPr>
          <p:grpSpPr>
            <a:xfrm>
              <a:off x="876128" y="4942080"/>
              <a:ext cx="2353800" cy="860040"/>
              <a:chOff x="875410" y="4942080"/>
              <a:chExt cx="2353800" cy="860040"/>
            </a:xfrm>
          </p:grpSpPr>
          <p:sp>
            <p:nvSpPr>
              <p:cNvPr id="26" name="Oval 25"/>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8" name="Oval 27"/>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29" name="Oval 28"/>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0" name="Oval 29"/>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2" name="Oval 3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3" name="Oval 3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4" name="Oval 3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5" name="Oval 34"/>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6" name="Oval 35"/>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7" name="Oval 36"/>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8" name="Oval 37"/>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39" name="Oval 38"/>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mc:AlternateContent xmlns:mc="http://schemas.openxmlformats.org/markup-compatibility/2006" xmlns:a14="http://schemas.microsoft.com/office/drawing/2010/main">
        <mc:Choice Requires="a14">
          <p:sp>
            <p:nvSpPr>
              <p:cNvPr id="75"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 </a:t>
                </a:r>
                <a14:m>
                  <m:oMath xmlns:m="http://schemas.openxmlformats.org/officeDocument/2006/math">
                    <m:acc>
                      <m:accPr>
                        <m:chr m:val="⃗"/>
                        <m:ctrlPr>
                          <a:rPr lang="en-US" altLang="en-US" sz="2800" i="1" dirty="0" smtClean="0">
                            <a:solidFill>
                              <a:srgbClr val="FF00FF"/>
                            </a:solidFill>
                            <a:latin typeface="Cambria Math" panose="02040503050406030204" pitchFamily="18" charset="0"/>
                            <a:sym typeface="Symbol" panose="05050102010706020507" pitchFamily="18" charset="2"/>
                          </a:rPr>
                        </m:ctrlPr>
                      </m:accPr>
                      <m:e>
                        <m:r>
                          <a:rPr lang="en-CA" altLang="en-US" sz="2800" b="0" i="1" dirty="0" smtClean="0">
                            <a:solidFill>
                              <a:srgbClr val="FF00FF"/>
                            </a:solidFill>
                            <a:latin typeface="Cambria Math" panose="02040503050406030204" pitchFamily="18" charset="0"/>
                            <a:sym typeface="Symbol" panose="05050102010706020507" pitchFamily="18" charset="2"/>
                          </a:rPr>
                          <m:t>𝑥</m:t>
                        </m:r>
                      </m:e>
                    </m:acc>
                  </m:oMath>
                </a14:m>
                <a:endParaRPr lang="en-CA" altLang="en-US" sz="2800" dirty="0">
                  <a:latin typeface="Times New Roman" pitchFamily="18" charset="0"/>
                </a:endParaRPr>
              </a:p>
            </p:txBody>
          </p:sp>
        </mc:Choice>
        <mc:Fallback xmlns="">
          <p:sp>
            <p:nvSpPr>
              <p:cNvPr id="75" name="Text Box 33"/>
              <p:cNvSpPr txBox="1">
                <a:spLocks noRot="1" noChangeAspect="1" noMove="1" noResize="1" noEditPoints="1" noAdjustHandles="1" noChangeArrowheads="1" noChangeShapeType="1" noTextEdit="1"/>
              </p:cNvSpPr>
              <p:nvPr/>
            </p:nvSpPr>
            <p:spPr bwMode="auto">
              <a:xfrm>
                <a:off x="1295400" y="6324600"/>
                <a:ext cx="2590800" cy="523220"/>
              </a:xfrm>
              <a:prstGeom prst="rect">
                <a:avLst/>
              </a:prstGeom>
              <a:blipFill>
                <a:blip r:embed="rId7"/>
                <a:stretch>
                  <a:fillRect t="-12941" b="-31765"/>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44" name="Freeform 43"/>
          <p:cNvSpPr/>
          <p:nvPr/>
        </p:nvSpPr>
        <p:spPr>
          <a:xfrm>
            <a:off x="791200" y="4994900"/>
            <a:ext cx="2720340" cy="98299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720340" h="982990">
                <a:moveTo>
                  <a:pt x="0" y="925840"/>
                </a:moveTo>
                <a:cubicBezTo>
                  <a:pt x="37147" y="881548"/>
                  <a:pt x="74295" y="837257"/>
                  <a:pt x="137160" y="771535"/>
                </a:cubicBezTo>
                <a:cubicBezTo>
                  <a:pt x="200025" y="705813"/>
                  <a:pt x="301943" y="638185"/>
                  <a:pt x="377190" y="531505"/>
                </a:cubicBezTo>
                <a:cubicBezTo>
                  <a:pt x="452437" y="424825"/>
                  <a:pt x="499110" y="170507"/>
                  <a:pt x="588645" y="131455"/>
                </a:cubicBezTo>
                <a:cubicBezTo>
                  <a:pt x="678180" y="92402"/>
                  <a:pt x="787718" y="314335"/>
                  <a:pt x="914400" y="297190"/>
                </a:cubicBezTo>
                <a:cubicBezTo>
                  <a:pt x="1041082" y="280045"/>
                  <a:pt x="1254443" y="36205"/>
                  <a:pt x="1348740" y="28585"/>
                </a:cubicBezTo>
                <a:cubicBezTo>
                  <a:pt x="1443037" y="20965"/>
                  <a:pt x="1419225" y="256233"/>
                  <a:pt x="1480185" y="251470"/>
                </a:cubicBezTo>
                <a:cubicBezTo>
                  <a:pt x="1541145" y="246708"/>
                  <a:pt x="1664018" y="-1895"/>
                  <a:pt x="1714500" y="10"/>
                </a:cubicBezTo>
                <a:cubicBezTo>
                  <a:pt x="1764982" y="1915"/>
                  <a:pt x="1760220" y="182890"/>
                  <a:pt x="1783080" y="262900"/>
                </a:cubicBezTo>
                <a:cubicBezTo>
                  <a:pt x="1805940" y="342910"/>
                  <a:pt x="1801178" y="422920"/>
                  <a:pt x="1851660" y="480070"/>
                </a:cubicBezTo>
                <a:cubicBezTo>
                  <a:pt x="1902143" y="537220"/>
                  <a:pt x="2012632" y="663903"/>
                  <a:pt x="2085975" y="605800"/>
                </a:cubicBezTo>
                <a:cubicBezTo>
                  <a:pt x="2159318" y="547697"/>
                  <a:pt x="2239328" y="157173"/>
                  <a:pt x="2291715" y="131455"/>
                </a:cubicBezTo>
                <a:cubicBezTo>
                  <a:pt x="2344103" y="105738"/>
                  <a:pt x="2360295" y="343863"/>
                  <a:pt x="2400300" y="451495"/>
                </a:cubicBezTo>
                <a:cubicBezTo>
                  <a:pt x="2440305" y="559127"/>
                  <a:pt x="2478405" y="688668"/>
                  <a:pt x="2531745" y="777250"/>
                </a:cubicBezTo>
                <a:cubicBezTo>
                  <a:pt x="2585085" y="865832"/>
                  <a:pt x="2652712" y="924411"/>
                  <a:pt x="2720340" y="982990"/>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63" name="Rectangle 5"/>
          <p:cNvSpPr>
            <a:spLocks noChangeArrowheads="1"/>
          </p:cNvSpPr>
          <p:nvPr/>
        </p:nvSpPr>
        <p:spPr bwMode="auto">
          <a:xfrm>
            <a:off x="3587869" y="5294293"/>
            <a:ext cx="321594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none" lIns="205740" rIns="205740">
            <a:spAutoFit/>
          </a:bodyPr>
          <a:lstStyle>
            <a:lvl1pPr marL="342900" indent="-342900" eaLnBrk="0" hangingPunct="0">
              <a:spcBef>
                <a:spcPct val="20000"/>
              </a:spcBef>
              <a:defRPr sz="3200">
                <a:solidFill>
                  <a:schemeClr val="tx1"/>
                </a:solidFill>
                <a:latin typeface="Comic Sans MS" pitchFamily="66" charset="0"/>
              </a:defRPr>
            </a:lvl1pPr>
            <a:lvl2pPr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lvl="1" algn="ctr">
              <a:spcBef>
                <a:spcPct val="0"/>
              </a:spcBef>
              <a:buNone/>
            </a:pPr>
            <a:r>
              <a:rPr lang="en-US" altLang="en-US" sz="2800" dirty="0">
                <a:latin typeface="Times New Roman" pitchFamily="18" charset="0"/>
                <a:cs typeface="Times New Roman" pitchFamily="18" charset="0"/>
              </a:rPr>
              <a:t>This is called</a:t>
            </a:r>
            <a:br>
              <a:rPr lang="en-US" altLang="en-US" sz="2800" dirty="0">
                <a:latin typeface="Times New Roman" pitchFamily="18" charset="0"/>
                <a:cs typeface="Times New Roman" pitchFamily="18" charset="0"/>
              </a:rPr>
            </a:br>
            <a:r>
              <a:rPr lang="en-US" altLang="en-US" sz="2800" dirty="0">
                <a:solidFill>
                  <a:srgbClr val="FFFF66"/>
                </a:solidFill>
                <a:latin typeface="Times New Roman" pitchFamily="18" charset="0"/>
                <a:cs typeface="Times New Roman" pitchFamily="18" charset="0"/>
              </a:rPr>
              <a:t>gradient descent</a:t>
            </a:r>
          </a:p>
        </p:txBody>
      </p:sp>
      <p:grpSp>
        <p:nvGrpSpPr>
          <p:cNvPr id="3" name="Group 2"/>
          <p:cNvGrpSpPr/>
          <p:nvPr/>
        </p:nvGrpSpPr>
        <p:grpSpPr>
          <a:xfrm>
            <a:off x="609600" y="3305041"/>
            <a:ext cx="7924800" cy="1952759"/>
            <a:chOff x="609600" y="3305041"/>
            <a:chExt cx="7924800" cy="1952759"/>
          </a:xfrm>
        </p:grpSpPr>
        <p:sp>
          <p:nvSpPr>
            <p:cNvPr id="2" name="Rectangle 1"/>
            <p:cNvSpPr/>
            <p:nvPr/>
          </p:nvSpPr>
          <p:spPr>
            <a:xfrm>
              <a:off x="609600" y="3465493"/>
              <a:ext cx="4572000" cy="954107"/>
            </a:xfrm>
            <a:prstGeom prst="rect">
              <a:avLst/>
            </a:prstGeom>
          </p:spPr>
          <p:txBody>
            <a:bodyPr>
              <a:spAutoFit/>
            </a:bodyPr>
            <a:lstStyle/>
            <a:p>
              <a:pPr algn="ctr"/>
              <a:r>
                <a:rPr lang="en-CA" altLang="en-US" dirty="0">
                  <a:cs typeface="Times New Roman" panose="02020603050405020304" pitchFamily="18" charset="0"/>
                  <a:sym typeface="Symbol" panose="05050102010706020507" pitchFamily="18" charset="2"/>
                </a:rPr>
                <a:t>We find a local optimal </a:t>
              </a:r>
              <a:br>
                <a:rPr lang="en-CA" altLang="en-US" dirty="0">
                  <a:cs typeface="Times New Roman" panose="02020603050405020304" pitchFamily="18" charset="0"/>
                  <a:sym typeface="Symbol" panose="05050102010706020507" pitchFamily="18" charset="2"/>
                </a:rPr>
              </a:br>
              <a:r>
                <a:rPr lang="en-CA" altLang="en-US" dirty="0">
                  <a:cs typeface="Times New Roman" panose="02020603050405020304" pitchFamily="18" charset="0"/>
                  <a:sym typeface="Symbol" panose="05050102010706020507" pitchFamily="18" charset="2"/>
                </a:rPr>
                <a:t> not a global one.</a:t>
              </a:r>
            </a:p>
          </p:txBody>
        </p:sp>
        <p:grpSp>
          <p:nvGrpSpPr>
            <p:cNvPr id="46" name="Group 45"/>
            <p:cNvGrpSpPr/>
            <p:nvPr/>
          </p:nvGrpSpPr>
          <p:grpSpPr>
            <a:xfrm>
              <a:off x="5081557" y="3305041"/>
              <a:ext cx="3452843" cy="1952759"/>
              <a:chOff x="761999" y="2819400"/>
              <a:chExt cx="6934201" cy="3739031"/>
            </a:xfrm>
          </p:grpSpPr>
          <p:pic>
            <p:nvPicPr>
              <p:cNvPr id="47" name="Picture 2" descr="Image result for gradient descent"/>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762000" y="2819400"/>
                <a:ext cx="6934200" cy="3739031"/>
              </a:xfrm>
              <a:prstGeom prst="rect">
                <a:avLst/>
              </a:prstGeom>
              <a:noFill/>
              <a:extLst>
                <a:ext uri="{909E8E84-426E-40DD-AFC4-6F175D3DCCD1}">
                  <a14:hiddenFill xmlns:a14="http://schemas.microsoft.com/office/drawing/2010/main">
                    <a:solidFill>
                      <a:srgbClr val="FFFFFF"/>
                    </a:solidFill>
                  </a14:hiddenFill>
                </a:ext>
              </a:extLst>
            </p:spPr>
          </p:pic>
          <p:sp>
            <p:nvSpPr>
              <p:cNvPr id="48" name="Rectangle 47"/>
              <p:cNvSpPr/>
              <p:nvPr/>
            </p:nvSpPr>
            <p:spPr>
              <a:xfrm>
                <a:off x="4114800" y="6096000"/>
                <a:ext cx="685800" cy="461665"/>
              </a:xfrm>
              <a:prstGeom prst="rect">
                <a:avLst/>
              </a:prstGeom>
              <a:solidFill>
                <a:schemeClr val="tx1"/>
              </a:solidFill>
            </p:spPr>
            <p:txBody>
              <a:bodyPr wrap="square">
                <a:spAutoFit/>
              </a:bodyPr>
              <a:lstStyle/>
              <a:p>
                <a:pPr algn="ctr"/>
                <a:r>
                  <a:rPr lang="en-US" altLang="en-US" sz="2400" i="1" dirty="0">
                    <a:solidFill>
                      <a:srgbClr val="008000"/>
                    </a:solidFill>
                  </a:rPr>
                  <a:t>w</a:t>
                </a:r>
                <a:endParaRPr lang="en-CA" sz="2400" i="1" dirty="0">
                  <a:solidFill>
                    <a:srgbClr val="008000"/>
                  </a:solidFill>
                </a:endParaRPr>
              </a:p>
            </p:txBody>
          </p:sp>
          <p:sp>
            <p:nvSpPr>
              <p:cNvPr id="49" name="Rectangle 48"/>
              <p:cNvSpPr/>
              <p:nvPr/>
            </p:nvSpPr>
            <p:spPr>
              <a:xfrm>
                <a:off x="761999" y="4415135"/>
                <a:ext cx="533401" cy="461665"/>
              </a:xfrm>
              <a:prstGeom prst="rect">
                <a:avLst/>
              </a:prstGeom>
              <a:solidFill>
                <a:schemeClr val="tx1"/>
              </a:solidFill>
            </p:spPr>
            <p:txBody>
              <a:bodyPr wrap="square">
                <a:spAutoFit/>
              </a:bodyPr>
              <a:lstStyle/>
              <a:p>
                <a:pPr algn="ctr"/>
                <a:r>
                  <a:rPr lang="en-US" sz="2400" i="1" dirty="0">
                    <a:solidFill>
                      <a:schemeClr val="accent1"/>
                    </a:solidFill>
                  </a:rPr>
                  <a:t>E</a:t>
                </a:r>
                <a:endParaRPr lang="en-CA" sz="2400" i="1" dirty="0">
                  <a:solidFill>
                    <a:schemeClr val="accent1"/>
                  </a:solidFill>
                </a:endParaRPr>
              </a:p>
            </p:txBody>
          </p:sp>
        </p:grpSp>
      </p:grpSp>
    </p:spTree>
    <p:extLst>
      <p:ext uri="{BB962C8B-B14F-4D97-AF65-F5344CB8AC3E}">
        <p14:creationId xmlns:p14="http://schemas.microsoft.com/office/powerpoint/2010/main" val="13464601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 name="Title 1"/>
          <p:cNvSpPr>
            <a:spLocks noGrp="1"/>
          </p:cNvSpPr>
          <p:nvPr>
            <p:ph type="title"/>
          </p:nvPr>
        </p:nvSpPr>
        <p:spPr>
          <a:xfrm>
            <a:off x="685800" y="-228600"/>
            <a:ext cx="7772400" cy="1143000"/>
          </a:xfrm>
        </p:spPr>
        <p:txBody>
          <a:bodyPr/>
          <a:lstStyle/>
          <a:p>
            <a:pPr>
              <a:defRPr/>
            </a:pPr>
            <a:r>
              <a:rPr lang="en-CA" b="0" dirty="0">
                <a:effectLst/>
              </a:rPr>
              <a:t>Magic</a:t>
            </a:r>
          </a:p>
        </p:txBody>
      </p:sp>
      <p:sp>
        <p:nvSpPr>
          <p:cNvPr id="18" name="Text Box 33"/>
          <p:cNvSpPr txBox="1">
            <a:spLocks noChangeArrowheads="1"/>
          </p:cNvSpPr>
          <p:nvPr/>
        </p:nvSpPr>
        <p:spPr bwMode="auto">
          <a:xfrm>
            <a:off x="3886200" y="4114800"/>
            <a:ext cx="5715000" cy="35394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Tx/>
              <a:buChar char="-"/>
            </a:pPr>
            <a:r>
              <a:rPr lang="en-US" altLang="en-US" sz="2800" dirty="0">
                <a:latin typeface="Times New Roman" pitchFamily="18" charset="0"/>
              </a:rPr>
              <a:t>The instructions are 100% </a:t>
            </a:r>
            <a:br>
              <a:rPr lang="en-US" altLang="en-US" sz="2800" dirty="0">
                <a:latin typeface="Times New Roman" pitchFamily="18" charset="0"/>
              </a:rPr>
            </a:br>
            <a:r>
              <a:rPr lang="en-US" altLang="en-US" sz="2800" dirty="0">
                <a:latin typeface="Times New Roman" pitchFamily="18" charset="0"/>
              </a:rPr>
              <a:t>  dictated by weights </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i="1" dirty="0">
                <a:solidFill>
                  <a:srgbClr val="66FF33"/>
                </a:solidFill>
                <a:latin typeface="Times New Roman" panose="02020603050405020304" pitchFamily="18" charset="0"/>
                <a:cs typeface="Times New Roman" panose="02020603050405020304" pitchFamily="18" charset="0"/>
              </a:rPr>
              <a:t>w</a:t>
            </a:r>
            <a:r>
              <a:rPr lang="en-US" altLang="en-US" sz="2800" i="1" baseline="-25000" dirty="0">
                <a:solidFill>
                  <a:srgbClr val="66FF33"/>
                </a:solidFill>
                <a:latin typeface="Times New Roman" panose="02020603050405020304" pitchFamily="18" charset="0"/>
                <a:cs typeface="Times New Roman" panose="02020603050405020304" pitchFamily="18" charset="0"/>
              </a:rPr>
              <a:t>1</a:t>
            </a:r>
            <a:r>
              <a:rPr lang="en-US" altLang="en-US" sz="2800" i="1" dirty="0">
                <a:solidFill>
                  <a:srgbClr val="66FF33"/>
                </a:solidFill>
                <a:latin typeface="Times New Roman" panose="02020603050405020304" pitchFamily="18" charset="0"/>
                <a:cs typeface="Times New Roman" panose="02020603050405020304" pitchFamily="18" charset="0"/>
              </a:rPr>
              <a:t>,…,</a:t>
            </a:r>
            <a:r>
              <a:rPr lang="en-US" altLang="en-US" sz="2800" i="1" dirty="0" err="1">
                <a:solidFill>
                  <a:srgbClr val="66FF33"/>
                </a:solidFill>
                <a:latin typeface="Times New Roman" panose="02020603050405020304" pitchFamily="18" charset="0"/>
                <a:cs typeface="Times New Roman" panose="02020603050405020304" pitchFamily="18" charset="0"/>
              </a:rPr>
              <a:t>w</a:t>
            </a:r>
            <a:r>
              <a:rPr lang="en-US" altLang="en-US" sz="2800" i="1" baseline="-25000" dirty="0" err="1">
                <a:solidFill>
                  <a:srgbClr val="66FF33"/>
                </a:solidFill>
                <a:latin typeface="Times New Roman" panose="02020603050405020304" pitchFamily="18" charset="0"/>
                <a:cs typeface="Times New Roman" panose="02020603050405020304" pitchFamily="18" charset="0"/>
              </a:rPr>
              <a:t>m</a:t>
            </a:r>
            <a:r>
              <a:rPr lang="en-US" altLang="en-US" sz="2800" dirty="0">
                <a:solidFill>
                  <a:srgbClr val="66FF33"/>
                </a:solidFill>
                <a:latin typeface="Times New Roman" panose="02020603050405020304" pitchFamily="18" charset="0"/>
                <a:cs typeface="Times New Roman" panose="02020603050405020304" pitchFamily="18" charset="0"/>
                <a:sym typeface="Symbol" panose="05050102010706020507" pitchFamily="18" charset="2"/>
              </a:rPr>
              <a:t></a:t>
            </a:r>
            <a:r>
              <a:rPr lang="en-US" altLang="en-US" sz="2800" dirty="0">
                <a:latin typeface="Times New Roman" panose="02020603050405020304" pitchFamily="18" charset="0"/>
                <a:cs typeface="Times New Roman" panose="02020603050405020304" pitchFamily="18" charset="0"/>
              </a:rPr>
              <a:t>. </a:t>
            </a:r>
          </a:p>
          <a:p>
            <a:pPr>
              <a:spcBef>
                <a:spcPct val="0"/>
              </a:spcBef>
            </a:pPr>
            <a:r>
              <a:rPr lang="en-US" altLang="en-US" sz="2800" dirty="0">
                <a:latin typeface="Times New Roman" pitchFamily="18" charset="0"/>
              </a:rPr>
              <a:t>- Too hard to understand.</a:t>
            </a:r>
          </a:p>
          <a:p>
            <a:pPr>
              <a:spcBef>
                <a:spcPct val="0"/>
              </a:spcBef>
            </a:pPr>
            <a:r>
              <a:rPr lang="en-US" altLang="en-US" sz="2800" dirty="0">
                <a:latin typeface="Times New Roman" pitchFamily="18" charset="0"/>
              </a:rPr>
              <a:t>- They are learned using </a:t>
            </a:r>
            <a:br>
              <a:rPr lang="en-US" altLang="en-US" sz="2800" dirty="0">
                <a:latin typeface="Times New Roman" pitchFamily="18" charset="0"/>
              </a:rPr>
            </a:br>
            <a:r>
              <a:rPr lang="en-US" altLang="en-US" sz="2800" dirty="0">
                <a:latin typeface="Times New Roman" pitchFamily="18" charset="0"/>
              </a:rPr>
              <a:t>   a simple algorithm. </a:t>
            </a:r>
          </a:p>
          <a:p>
            <a:pPr>
              <a:spcBef>
                <a:spcPct val="0"/>
              </a:spcBef>
            </a:pPr>
            <a:r>
              <a:rPr lang="en-US" altLang="en-US" sz="2800" dirty="0">
                <a:latin typeface="Times New Roman" pitchFamily="18" charset="0"/>
              </a:rPr>
              <a:t>- Finding patterns in lots of data.</a:t>
            </a:r>
          </a:p>
          <a:p>
            <a:pPr marL="457200" indent="-457200">
              <a:spcBef>
                <a:spcPct val="0"/>
              </a:spcBef>
              <a:buFontTx/>
              <a:buChar char="-"/>
            </a:pPr>
            <a:endParaRPr lang="en-US" altLang="en-US" sz="2800" dirty="0">
              <a:latin typeface="Times New Roman" pitchFamily="18" charset="0"/>
            </a:endParaRPr>
          </a:p>
          <a:p>
            <a:pPr marL="457200" indent="-457200">
              <a:spcBef>
                <a:spcPct val="0"/>
              </a:spcBef>
              <a:buFontTx/>
              <a:buChar char="-"/>
            </a:pPr>
            <a:endParaRPr lang="en-US" altLang="en-US" sz="2800" dirty="0">
              <a:latin typeface="Times New Roman" pitchFamily="18" charset="0"/>
            </a:endParaRPr>
          </a:p>
        </p:txBody>
      </p:sp>
      <p:grpSp>
        <p:nvGrpSpPr>
          <p:cNvPr id="3" name="Group 2"/>
          <p:cNvGrpSpPr/>
          <p:nvPr/>
        </p:nvGrpSpPr>
        <p:grpSpPr>
          <a:xfrm>
            <a:off x="186087" y="685800"/>
            <a:ext cx="4081113" cy="2082513"/>
            <a:chOff x="186087" y="685800"/>
            <a:chExt cx="4081113" cy="2082513"/>
          </a:xfrm>
        </p:grpSpPr>
        <p:sp>
          <p:nvSpPr>
            <p:cNvPr id="16" name="Text Box 33"/>
            <p:cNvSpPr txBox="1">
              <a:spLocks noChangeArrowheads="1"/>
            </p:cNvSpPr>
            <p:nvPr/>
          </p:nvSpPr>
          <p:spPr bwMode="auto">
            <a:xfrm>
              <a:off x="186087" y="685800"/>
              <a:ext cx="40811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Coding:</a:t>
              </a:r>
              <a:endParaRPr lang="en-US" altLang="en-US" sz="2800" dirty="0">
                <a:latin typeface="Times New Roman" pitchFamily="18" charset="0"/>
              </a:endParaRPr>
            </a:p>
          </p:txBody>
        </p:sp>
        <p:pic>
          <p:nvPicPr>
            <p:cNvPr id="8194" name="Picture 2" descr="Image result for software"/>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98821" y="1219200"/>
              <a:ext cx="2753979" cy="154911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p:cNvGrpSpPr/>
          <p:nvPr/>
        </p:nvGrpSpPr>
        <p:grpSpPr>
          <a:xfrm>
            <a:off x="4572000" y="685800"/>
            <a:ext cx="4766913" cy="1966261"/>
            <a:chOff x="4572000" y="685800"/>
            <a:chExt cx="4766913" cy="1966261"/>
          </a:xfrm>
        </p:grpSpPr>
        <p:sp>
          <p:nvSpPr>
            <p:cNvPr id="11" name="Text Box 33"/>
            <p:cNvSpPr txBox="1">
              <a:spLocks noChangeArrowheads="1"/>
            </p:cNvSpPr>
            <p:nvPr/>
          </p:nvSpPr>
          <p:spPr bwMode="auto">
            <a:xfrm>
              <a:off x="4572000" y="685800"/>
              <a:ext cx="4766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chemeClr val="tx2"/>
                  </a:solidFill>
                  <a:latin typeface="Times New Roman" pitchFamily="18" charset="0"/>
                </a:rPr>
                <a:t>Neural Nets:</a:t>
              </a:r>
              <a:endParaRPr lang="en-US" altLang="en-US" sz="2800" dirty="0">
                <a:latin typeface="Times New Roman" pitchFamily="18" charset="0"/>
              </a:endParaRPr>
            </a:p>
          </p:txBody>
        </p:sp>
        <p:pic>
          <p:nvPicPr>
            <p:cNvPr id="13" name="Picture 410" descr="Related imag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029201" y="1182779"/>
              <a:ext cx="2209800" cy="1469282"/>
            </a:xfrm>
            <a:prstGeom prst="rect">
              <a:avLst/>
            </a:prstGeom>
            <a:noFill/>
            <a:extLst>
              <a:ext uri="{909E8E84-426E-40DD-AFC4-6F175D3DCCD1}">
                <a14:hiddenFill xmlns:a14="http://schemas.microsoft.com/office/drawing/2010/main">
                  <a:solidFill>
                    <a:srgbClr val="FFFFFF"/>
                  </a:solidFill>
                </a14:hiddenFill>
              </a:ext>
            </a:extLst>
          </p:spPr>
        </p:pic>
      </p:grpSp>
      <p:sp>
        <p:nvSpPr>
          <p:cNvPr id="14" name="Text Box 33"/>
          <p:cNvSpPr txBox="1">
            <a:spLocks noChangeArrowheads="1"/>
          </p:cNvSpPr>
          <p:nvPr/>
        </p:nvSpPr>
        <p:spPr bwMode="auto">
          <a:xfrm>
            <a:off x="-76200" y="4114800"/>
            <a:ext cx="4843113" cy="224676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latin typeface="Times New Roman" pitchFamily="18" charset="0"/>
              </a:rPr>
              <a:t>- The instructions are</a:t>
            </a:r>
            <a:br>
              <a:rPr lang="en-US" altLang="en-US" sz="2800" dirty="0">
                <a:latin typeface="Times New Roman" pitchFamily="18" charset="0"/>
              </a:rPr>
            </a:br>
            <a:r>
              <a:rPr lang="en-US" altLang="en-US" sz="2800" dirty="0">
                <a:latin typeface="Times New Roman" pitchFamily="18" charset="0"/>
              </a:rPr>
              <a:t>  painstakingly written by</a:t>
            </a:r>
            <a:br>
              <a:rPr lang="en-US" altLang="en-US" sz="2800" dirty="0">
                <a:latin typeface="Times New Roman" pitchFamily="18" charset="0"/>
              </a:rPr>
            </a:br>
            <a:r>
              <a:rPr lang="en-US" altLang="en-US" sz="2800" dirty="0">
                <a:latin typeface="Times New Roman" pitchFamily="18" charset="0"/>
              </a:rPr>
              <a:t>  humans. </a:t>
            </a:r>
          </a:p>
          <a:p>
            <a:pPr>
              <a:spcBef>
                <a:spcPct val="0"/>
              </a:spcBef>
            </a:pPr>
            <a:r>
              <a:rPr lang="en-US" altLang="en-US" sz="2800" dirty="0">
                <a:latin typeface="Times New Roman" pitchFamily="18" charset="0"/>
              </a:rPr>
              <a:t>- Work great for simple</a:t>
            </a:r>
            <a:br>
              <a:rPr lang="en-US" altLang="en-US" sz="2800" dirty="0">
                <a:latin typeface="Times New Roman" pitchFamily="18" charset="0"/>
              </a:rPr>
            </a:br>
            <a:r>
              <a:rPr lang="en-US" altLang="en-US" sz="2800" dirty="0">
                <a:latin typeface="Times New Roman" pitchFamily="18" charset="0"/>
              </a:rPr>
              <a:t>   repetitive tasks.</a:t>
            </a:r>
          </a:p>
        </p:txBody>
      </p:sp>
      <p:sp>
        <p:nvSpPr>
          <p:cNvPr id="21" name="Text Box 33"/>
          <p:cNvSpPr txBox="1">
            <a:spLocks noChangeArrowheads="1"/>
          </p:cNvSpPr>
          <p:nvPr/>
        </p:nvSpPr>
        <p:spPr bwMode="auto">
          <a:xfrm>
            <a:off x="186087" y="2743200"/>
            <a:ext cx="4462113" cy="138499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66FF33"/>
                </a:solidFill>
                <a:latin typeface="Times New Roman" pitchFamily="18" charset="0"/>
              </a:rPr>
              <a:t>While( banking )</a:t>
            </a:r>
          </a:p>
          <a:p>
            <a:pPr>
              <a:spcBef>
                <a:spcPct val="0"/>
              </a:spcBef>
            </a:pPr>
            <a:r>
              <a:rPr lang="en-US" altLang="en-US" sz="2800" dirty="0">
                <a:solidFill>
                  <a:srgbClr val="66FF33"/>
                </a:solidFill>
                <a:latin typeface="Times New Roman" pitchFamily="18" charset="0"/>
              </a:rPr>
              <a:t>    if( money is owed )</a:t>
            </a:r>
          </a:p>
          <a:p>
            <a:pPr>
              <a:spcBef>
                <a:spcPct val="0"/>
              </a:spcBef>
            </a:pPr>
            <a:r>
              <a:rPr lang="en-US" altLang="en-US" sz="2800" dirty="0">
                <a:solidFill>
                  <a:srgbClr val="66FF33"/>
                </a:solidFill>
                <a:latin typeface="Times New Roman" pitchFamily="18" charset="0"/>
              </a:rPr>
              <a:t>         add interest and fees</a:t>
            </a:r>
          </a:p>
        </p:txBody>
      </p:sp>
      <p:grpSp>
        <p:nvGrpSpPr>
          <p:cNvPr id="6" name="Group 5"/>
          <p:cNvGrpSpPr/>
          <p:nvPr/>
        </p:nvGrpSpPr>
        <p:grpSpPr>
          <a:xfrm>
            <a:off x="4800600" y="2819400"/>
            <a:ext cx="3410537" cy="1295400"/>
            <a:chOff x="5029200" y="2819400"/>
            <a:chExt cx="3410537" cy="1295400"/>
          </a:xfrm>
        </p:grpSpPr>
        <p:sp>
          <p:nvSpPr>
            <p:cNvPr id="20" name="Rectangle 19"/>
            <p:cNvSpPr/>
            <p:nvPr/>
          </p:nvSpPr>
          <p:spPr>
            <a:xfrm>
              <a:off x="5139516" y="2891689"/>
              <a:ext cx="3155589" cy="1209412"/>
            </a:xfrm>
            <a:prstGeom prst="rect">
              <a:avLst/>
            </a:prstGeom>
            <a:solidFill>
              <a:schemeClr val="tx1"/>
            </a:solidFill>
            <a:ln>
              <a:noFill/>
            </a:ln>
          </p:spPr>
          <p:txBody>
            <a:bodyPr wrap="square" rtlCol="0" anchor="ctr">
              <a:spAutoFit/>
            </a:bodyPr>
            <a:lstStyle/>
            <a:p>
              <a:pPr algn="l"/>
              <a:endParaRPr lang="en-CA" sz="2400" dirty="0"/>
            </a:p>
          </p:txBody>
        </p:sp>
        <p:pic>
          <p:nvPicPr>
            <p:cNvPr id="23" name="Picture 6" descr="Image result for convolutional neural network"/>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5029200" y="2819400"/>
              <a:ext cx="3410537" cy="129540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 name="Group 1"/>
          <p:cNvGrpSpPr/>
          <p:nvPr/>
        </p:nvGrpSpPr>
        <p:grpSpPr>
          <a:xfrm>
            <a:off x="5053707" y="3010343"/>
            <a:ext cx="2789426" cy="1068329"/>
            <a:chOff x="5282307" y="3010343"/>
            <a:chExt cx="2789426" cy="1068329"/>
          </a:xfrm>
        </p:grpSpPr>
        <p:cxnSp>
          <p:nvCxnSpPr>
            <p:cNvPr id="24" name="Straight Connector 23"/>
            <p:cNvCxnSpPr/>
            <p:nvPr/>
          </p:nvCxnSpPr>
          <p:spPr bwMode="auto">
            <a:xfrm flipV="1">
              <a:off x="5339179" y="3410458"/>
              <a:ext cx="657113" cy="206614"/>
            </a:xfrm>
            <a:prstGeom prst="line">
              <a:avLst/>
            </a:prstGeom>
            <a:noFill/>
            <a:ln w="25400" cap="sq" cmpd="sng" algn="ctr">
              <a:solidFill>
                <a:srgbClr val="66FF33"/>
              </a:solidFill>
              <a:prstDash val="solid"/>
              <a:round/>
              <a:headEnd type="none" w="med" len="med"/>
              <a:tailEnd type="none" w="med" len="med"/>
            </a:ln>
            <a:effectLst/>
          </p:spPr>
        </p:cxnSp>
        <p:cxnSp>
          <p:nvCxnSpPr>
            <p:cNvPr id="26" name="Straight Connector 25"/>
            <p:cNvCxnSpPr/>
            <p:nvPr/>
          </p:nvCxnSpPr>
          <p:spPr bwMode="auto">
            <a:xfrm>
              <a:off x="5292127" y="3085107"/>
              <a:ext cx="673538" cy="325351"/>
            </a:xfrm>
            <a:prstGeom prst="line">
              <a:avLst/>
            </a:prstGeom>
            <a:noFill/>
            <a:ln w="25400" cap="sq" cmpd="sng" algn="ctr">
              <a:solidFill>
                <a:srgbClr val="66FF33"/>
              </a:solidFill>
              <a:prstDash val="solid"/>
              <a:round/>
              <a:headEnd type="none" w="med" len="med"/>
              <a:tailEnd type="none" w="med" len="med"/>
            </a:ln>
            <a:effectLst/>
          </p:spPr>
        </p:cxnSp>
        <p:cxnSp>
          <p:nvCxnSpPr>
            <p:cNvPr id="27" name="Straight Connector 26"/>
            <p:cNvCxnSpPr/>
            <p:nvPr/>
          </p:nvCxnSpPr>
          <p:spPr bwMode="auto">
            <a:xfrm>
              <a:off x="5290724" y="3216240"/>
              <a:ext cx="707238" cy="194218"/>
            </a:xfrm>
            <a:prstGeom prst="line">
              <a:avLst/>
            </a:prstGeom>
            <a:noFill/>
            <a:ln w="25400" cap="sq" cmpd="sng" algn="ctr">
              <a:solidFill>
                <a:srgbClr val="66FF33"/>
              </a:solidFill>
              <a:prstDash val="solid"/>
              <a:round/>
              <a:headEnd type="none" w="med" len="med"/>
              <a:tailEnd type="none" w="med" len="med"/>
            </a:ln>
            <a:effectLst/>
          </p:spPr>
        </p:cxnSp>
        <p:cxnSp>
          <p:nvCxnSpPr>
            <p:cNvPr id="28" name="Straight Connector 27"/>
            <p:cNvCxnSpPr/>
            <p:nvPr/>
          </p:nvCxnSpPr>
          <p:spPr bwMode="auto">
            <a:xfrm>
              <a:off x="5289321" y="3348605"/>
              <a:ext cx="708641" cy="61853"/>
            </a:xfrm>
            <a:prstGeom prst="line">
              <a:avLst/>
            </a:prstGeom>
            <a:noFill/>
            <a:ln w="25400" cap="sq" cmpd="sng" algn="ctr">
              <a:solidFill>
                <a:srgbClr val="66FF33"/>
              </a:solidFill>
              <a:prstDash val="solid"/>
              <a:round/>
              <a:headEnd type="none" w="med" len="med"/>
              <a:tailEnd type="none" w="med" len="med"/>
            </a:ln>
            <a:effectLst/>
          </p:spPr>
        </p:cxnSp>
        <p:cxnSp>
          <p:nvCxnSpPr>
            <p:cNvPr id="29" name="Straight Connector 28"/>
            <p:cNvCxnSpPr/>
            <p:nvPr/>
          </p:nvCxnSpPr>
          <p:spPr bwMode="auto">
            <a:xfrm flipV="1">
              <a:off x="5287919" y="3410458"/>
              <a:ext cx="710044" cy="71742"/>
            </a:xfrm>
            <a:prstGeom prst="line">
              <a:avLst/>
            </a:prstGeom>
            <a:noFill/>
            <a:ln w="25400" cap="sq" cmpd="sng" algn="ctr">
              <a:solidFill>
                <a:srgbClr val="66FF33"/>
              </a:solidFill>
              <a:prstDash val="solid"/>
              <a:round/>
              <a:headEnd type="none" w="med" len="med"/>
              <a:tailEnd type="none" w="med" len="med"/>
            </a:ln>
            <a:effectLst/>
          </p:spPr>
        </p:cxnSp>
        <p:cxnSp>
          <p:nvCxnSpPr>
            <p:cNvPr id="30" name="Straight Connector 29"/>
            <p:cNvCxnSpPr/>
            <p:nvPr/>
          </p:nvCxnSpPr>
          <p:spPr bwMode="auto">
            <a:xfrm flipV="1">
              <a:off x="5285113" y="3395375"/>
              <a:ext cx="664127" cy="354017"/>
            </a:xfrm>
            <a:prstGeom prst="line">
              <a:avLst/>
            </a:prstGeom>
            <a:noFill/>
            <a:ln w="25400" cap="sq" cmpd="sng" algn="ctr">
              <a:solidFill>
                <a:srgbClr val="66FF33"/>
              </a:solidFill>
              <a:prstDash val="solid"/>
              <a:round/>
              <a:headEnd type="none" w="med" len="med"/>
              <a:tailEnd type="none" w="med" len="med"/>
            </a:ln>
            <a:effectLst/>
          </p:spPr>
        </p:cxnSp>
        <p:cxnSp>
          <p:nvCxnSpPr>
            <p:cNvPr id="31" name="Straight Connector 30"/>
            <p:cNvCxnSpPr/>
            <p:nvPr/>
          </p:nvCxnSpPr>
          <p:spPr bwMode="auto">
            <a:xfrm flipV="1">
              <a:off x="5283710" y="3410458"/>
              <a:ext cx="665530" cy="472530"/>
            </a:xfrm>
            <a:prstGeom prst="line">
              <a:avLst/>
            </a:prstGeom>
            <a:noFill/>
            <a:ln w="25400" cap="sq" cmpd="sng" algn="ctr">
              <a:solidFill>
                <a:srgbClr val="66FF33"/>
              </a:solidFill>
              <a:prstDash val="solid"/>
              <a:round/>
              <a:headEnd type="none" w="med" len="med"/>
              <a:tailEnd type="none" w="med" len="med"/>
            </a:ln>
            <a:effectLst/>
          </p:spPr>
        </p:cxnSp>
        <p:cxnSp>
          <p:nvCxnSpPr>
            <p:cNvPr id="32" name="Straight Connector 31"/>
            <p:cNvCxnSpPr/>
            <p:nvPr/>
          </p:nvCxnSpPr>
          <p:spPr bwMode="auto">
            <a:xfrm flipV="1">
              <a:off x="5282307" y="3410458"/>
              <a:ext cx="715655" cy="606126"/>
            </a:xfrm>
            <a:prstGeom prst="line">
              <a:avLst/>
            </a:prstGeom>
            <a:noFill/>
            <a:ln w="25400" cap="sq" cmpd="sng" algn="ctr">
              <a:solidFill>
                <a:srgbClr val="66FF33"/>
              </a:solidFill>
              <a:prstDash val="solid"/>
              <a:round/>
              <a:headEnd type="none" w="med" len="med"/>
              <a:tailEnd type="none" w="med" len="med"/>
            </a:ln>
            <a:effectLst/>
          </p:spPr>
        </p:cxnSp>
        <p:cxnSp>
          <p:nvCxnSpPr>
            <p:cNvPr id="33" name="Straight Connector 32"/>
            <p:cNvCxnSpPr/>
            <p:nvPr/>
          </p:nvCxnSpPr>
          <p:spPr bwMode="auto">
            <a:xfrm>
              <a:off x="6740144" y="3545563"/>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34" name="Straight Connector 33"/>
            <p:cNvCxnSpPr/>
            <p:nvPr/>
          </p:nvCxnSpPr>
          <p:spPr bwMode="auto">
            <a:xfrm>
              <a:off x="6693092" y="3013598"/>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35" name="Straight Connector 34"/>
            <p:cNvCxnSpPr/>
            <p:nvPr/>
          </p:nvCxnSpPr>
          <p:spPr bwMode="auto">
            <a:xfrm>
              <a:off x="6691689" y="3144731"/>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36" name="Straight Connector 35"/>
            <p:cNvCxnSpPr/>
            <p:nvPr/>
          </p:nvCxnSpPr>
          <p:spPr bwMode="auto">
            <a:xfrm>
              <a:off x="6690287" y="3277095"/>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37" name="Straight Connector 36"/>
            <p:cNvCxnSpPr/>
            <p:nvPr/>
          </p:nvCxnSpPr>
          <p:spPr bwMode="auto">
            <a:xfrm>
              <a:off x="6688884" y="3410692"/>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38" name="Straight Connector 37"/>
            <p:cNvCxnSpPr/>
            <p:nvPr/>
          </p:nvCxnSpPr>
          <p:spPr bwMode="auto">
            <a:xfrm flipV="1">
              <a:off x="6686078" y="3632507"/>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39" name="Straight Connector 38"/>
            <p:cNvCxnSpPr/>
            <p:nvPr/>
          </p:nvCxnSpPr>
          <p:spPr bwMode="auto">
            <a:xfrm flipV="1">
              <a:off x="6684675" y="3632507"/>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40" name="Straight Connector 39"/>
            <p:cNvCxnSpPr/>
            <p:nvPr/>
          </p:nvCxnSpPr>
          <p:spPr bwMode="auto">
            <a:xfrm flipV="1">
              <a:off x="6683273" y="3707399"/>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41" name="Straight Connector 40"/>
            <p:cNvCxnSpPr/>
            <p:nvPr/>
          </p:nvCxnSpPr>
          <p:spPr bwMode="auto">
            <a:xfrm flipV="1">
              <a:off x="6681870" y="3632507"/>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42" name="Straight Connector 41"/>
            <p:cNvCxnSpPr/>
            <p:nvPr/>
          </p:nvCxnSpPr>
          <p:spPr bwMode="auto">
            <a:xfrm flipV="1">
              <a:off x="6740144" y="3280333"/>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43" name="Straight Connector 42"/>
            <p:cNvCxnSpPr/>
            <p:nvPr/>
          </p:nvCxnSpPr>
          <p:spPr bwMode="auto">
            <a:xfrm>
              <a:off x="6693092" y="3013598"/>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a:off x="6691689" y="3144731"/>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45" name="Straight Connector 44"/>
            <p:cNvCxnSpPr/>
            <p:nvPr/>
          </p:nvCxnSpPr>
          <p:spPr bwMode="auto">
            <a:xfrm>
              <a:off x="6690287" y="3277096"/>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46" name="Straight Connector 45"/>
            <p:cNvCxnSpPr/>
            <p:nvPr/>
          </p:nvCxnSpPr>
          <p:spPr bwMode="auto">
            <a:xfrm flipV="1">
              <a:off x="6688884" y="3277096"/>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47" name="Straight Connector 46"/>
            <p:cNvCxnSpPr/>
            <p:nvPr/>
          </p:nvCxnSpPr>
          <p:spPr bwMode="auto">
            <a:xfrm flipV="1">
              <a:off x="6687481" y="3280333"/>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6686078" y="3280333"/>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49" name="Straight Connector 48"/>
            <p:cNvCxnSpPr/>
            <p:nvPr/>
          </p:nvCxnSpPr>
          <p:spPr bwMode="auto">
            <a:xfrm flipV="1">
              <a:off x="6684675" y="3295896"/>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50" name="Straight Connector 49"/>
            <p:cNvCxnSpPr/>
            <p:nvPr/>
          </p:nvCxnSpPr>
          <p:spPr bwMode="auto">
            <a:xfrm flipV="1">
              <a:off x="6683273" y="3288881"/>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51" name="Straight Connector 50"/>
            <p:cNvCxnSpPr/>
            <p:nvPr/>
          </p:nvCxnSpPr>
          <p:spPr bwMode="auto">
            <a:xfrm flipV="1">
              <a:off x="6681870" y="3280333"/>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a:off x="7425871" y="3542307"/>
              <a:ext cx="645862" cy="201686"/>
            </a:xfrm>
            <a:prstGeom prst="line">
              <a:avLst/>
            </a:prstGeom>
            <a:noFill/>
            <a:ln w="25400" cap="sq" cmpd="sng" algn="ctr">
              <a:solidFill>
                <a:srgbClr val="66FF33"/>
              </a:solidFill>
              <a:prstDash val="solid"/>
              <a:round/>
              <a:headEnd type="none" w="med" len="med"/>
              <a:tailEnd type="none" w="med" len="med"/>
            </a:ln>
            <a:effectLst/>
          </p:spPr>
        </p:cxnSp>
        <p:cxnSp>
          <p:nvCxnSpPr>
            <p:cNvPr id="53" name="Straight Connector 52"/>
            <p:cNvCxnSpPr/>
            <p:nvPr/>
          </p:nvCxnSpPr>
          <p:spPr bwMode="auto">
            <a:xfrm>
              <a:off x="7378819" y="3010343"/>
              <a:ext cx="671937" cy="732635"/>
            </a:xfrm>
            <a:prstGeom prst="line">
              <a:avLst/>
            </a:prstGeom>
            <a:noFill/>
            <a:ln w="25400" cap="sq" cmpd="sng" algn="ctr">
              <a:solidFill>
                <a:srgbClr val="66FF33"/>
              </a:solidFill>
              <a:prstDash val="solid"/>
              <a:round/>
              <a:headEnd type="none" w="med" len="med"/>
              <a:tailEnd type="none" w="med" len="med"/>
            </a:ln>
            <a:effectLst/>
          </p:spPr>
        </p:cxnSp>
        <p:cxnSp>
          <p:nvCxnSpPr>
            <p:cNvPr id="54" name="Straight Connector 53"/>
            <p:cNvCxnSpPr/>
            <p:nvPr/>
          </p:nvCxnSpPr>
          <p:spPr bwMode="auto">
            <a:xfrm>
              <a:off x="7377416" y="3141476"/>
              <a:ext cx="680289" cy="596718"/>
            </a:xfrm>
            <a:prstGeom prst="line">
              <a:avLst/>
            </a:prstGeom>
            <a:noFill/>
            <a:ln w="25400" cap="sq" cmpd="sng" algn="ctr">
              <a:solidFill>
                <a:srgbClr val="66FF33"/>
              </a:solidFill>
              <a:prstDash val="solid"/>
              <a:round/>
              <a:headEnd type="none" w="med" len="med"/>
              <a:tailEnd type="none" w="med" len="med"/>
            </a:ln>
            <a:effectLst/>
          </p:spPr>
        </p:cxnSp>
        <p:cxnSp>
          <p:nvCxnSpPr>
            <p:cNvPr id="55" name="Straight Connector 54"/>
            <p:cNvCxnSpPr/>
            <p:nvPr/>
          </p:nvCxnSpPr>
          <p:spPr bwMode="auto">
            <a:xfrm>
              <a:off x="7376013" y="3273841"/>
              <a:ext cx="687303" cy="465366"/>
            </a:xfrm>
            <a:prstGeom prst="line">
              <a:avLst/>
            </a:prstGeom>
            <a:noFill/>
            <a:ln w="25400" cap="sq" cmpd="sng" algn="ctr">
              <a:solidFill>
                <a:srgbClr val="66FF33"/>
              </a:solidFill>
              <a:prstDash val="solid"/>
              <a:round/>
              <a:headEnd type="none" w="med" len="med"/>
              <a:tailEnd type="none" w="med" len="med"/>
            </a:ln>
            <a:effectLst/>
          </p:spPr>
        </p:cxnSp>
        <p:cxnSp>
          <p:nvCxnSpPr>
            <p:cNvPr id="56" name="Straight Connector 55"/>
            <p:cNvCxnSpPr/>
            <p:nvPr/>
          </p:nvCxnSpPr>
          <p:spPr bwMode="auto">
            <a:xfrm>
              <a:off x="7374610" y="3407437"/>
              <a:ext cx="683095" cy="330758"/>
            </a:xfrm>
            <a:prstGeom prst="line">
              <a:avLst/>
            </a:prstGeom>
            <a:noFill/>
            <a:ln w="25400" cap="sq" cmpd="sng" algn="ctr">
              <a:solidFill>
                <a:srgbClr val="66FF33"/>
              </a:solidFill>
              <a:prstDash val="solid"/>
              <a:round/>
              <a:headEnd type="none" w="med" len="med"/>
              <a:tailEnd type="none" w="med" len="med"/>
            </a:ln>
            <a:effectLst/>
          </p:spPr>
        </p:cxnSp>
        <p:cxnSp>
          <p:nvCxnSpPr>
            <p:cNvPr id="57" name="Straight Connector 56"/>
            <p:cNvCxnSpPr/>
            <p:nvPr/>
          </p:nvCxnSpPr>
          <p:spPr bwMode="auto">
            <a:xfrm>
              <a:off x="7371805" y="3674629"/>
              <a:ext cx="685900" cy="63565"/>
            </a:xfrm>
            <a:prstGeom prst="line">
              <a:avLst/>
            </a:prstGeom>
            <a:noFill/>
            <a:ln w="25400" cap="sq" cmpd="sng" algn="ctr">
              <a:solidFill>
                <a:srgbClr val="66FF33"/>
              </a:solidFill>
              <a:prstDash val="solid"/>
              <a:round/>
              <a:headEnd type="none" w="med" len="med"/>
              <a:tailEnd type="none" w="med" len="med"/>
            </a:ln>
            <a:effectLst/>
          </p:spPr>
        </p:cxnSp>
        <p:cxnSp>
          <p:nvCxnSpPr>
            <p:cNvPr id="58" name="Straight Connector 57"/>
            <p:cNvCxnSpPr/>
            <p:nvPr/>
          </p:nvCxnSpPr>
          <p:spPr bwMode="auto">
            <a:xfrm flipV="1">
              <a:off x="7370402" y="3738194"/>
              <a:ext cx="689445" cy="70030"/>
            </a:xfrm>
            <a:prstGeom prst="line">
              <a:avLst/>
            </a:prstGeom>
            <a:noFill/>
            <a:ln w="25400" cap="sq" cmpd="sng" algn="ctr">
              <a:solidFill>
                <a:srgbClr val="66FF33"/>
              </a:solidFill>
              <a:prstDash val="solid"/>
              <a:round/>
              <a:headEnd type="none" w="med" len="med"/>
              <a:tailEnd type="none" w="med" len="med"/>
            </a:ln>
            <a:effectLst/>
          </p:spPr>
        </p:cxnSp>
        <p:cxnSp>
          <p:nvCxnSpPr>
            <p:cNvPr id="59" name="Straight Connector 58"/>
            <p:cNvCxnSpPr/>
            <p:nvPr/>
          </p:nvCxnSpPr>
          <p:spPr bwMode="auto">
            <a:xfrm flipV="1">
              <a:off x="7367596" y="3738194"/>
              <a:ext cx="692251" cy="337223"/>
            </a:xfrm>
            <a:prstGeom prst="line">
              <a:avLst/>
            </a:prstGeom>
            <a:noFill/>
            <a:ln w="254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7425871" y="3366753"/>
              <a:ext cx="633976" cy="175554"/>
            </a:xfrm>
            <a:prstGeom prst="line">
              <a:avLst/>
            </a:prstGeom>
            <a:noFill/>
            <a:ln w="25400" cap="sq" cmpd="sng" algn="ctr">
              <a:solidFill>
                <a:srgbClr val="66FF33"/>
              </a:solidFill>
              <a:prstDash val="solid"/>
              <a:round/>
              <a:headEnd type="none" w="med" len="med"/>
              <a:tailEnd type="none" w="med" len="med"/>
            </a:ln>
            <a:effectLst/>
          </p:spPr>
        </p:cxnSp>
        <p:cxnSp>
          <p:nvCxnSpPr>
            <p:cNvPr id="61" name="Straight Connector 60"/>
            <p:cNvCxnSpPr/>
            <p:nvPr/>
          </p:nvCxnSpPr>
          <p:spPr bwMode="auto">
            <a:xfrm>
              <a:off x="7378819" y="3010343"/>
              <a:ext cx="678886" cy="338111"/>
            </a:xfrm>
            <a:prstGeom prst="line">
              <a:avLst/>
            </a:prstGeom>
            <a:noFill/>
            <a:ln w="25400" cap="sq" cmpd="sng" algn="ctr">
              <a:solidFill>
                <a:srgbClr val="66FF33"/>
              </a:solidFill>
              <a:prstDash val="solid"/>
              <a:round/>
              <a:headEnd type="none" w="med" len="med"/>
              <a:tailEnd type="none" w="med" len="med"/>
            </a:ln>
            <a:effectLst/>
          </p:spPr>
        </p:cxnSp>
        <p:cxnSp>
          <p:nvCxnSpPr>
            <p:cNvPr id="62" name="Straight Connector 61"/>
            <p:cNvCxnSpPr/>
            <p:nvPr/>
          </p:nvCxnSpPr>
          <p:spPr bwMode="auto">
            <a:xfrm>
              <a:off x="7377416" y="3141476"/>
              <a:ext cx="682430" cy="206978"/>
            </a:xfrm>
            <a:prstGeom prst="line">
              <a:avLst/>
            </a:prstGeom>
            <a:noFill/>
            <a:ln w="25400" cap="sq" cmpd="sng" algn="ctr">
              <a:solidFill>
                <a:srgbClr val="66FF33"/>
              </a:solidFill>
              <a:prstDash val="solid"/>
              <a:round/>
              <a:headEnd type="none" w="med" len="med"/>
              <a:tailEnd type="none" w="med" len="med"/>
            </a:ln>
            <a:effectLst/>
          </p:spPr>
        </p:cxnSp>
        <p:cxnSp>
          <p:nvCxnSpPr>
            <p:cNvPr id="63" name="Straight Connector 62"/>
            <p:cNvCxnSpPr/>
            <p:nvPr/>
          </p:nvCxnSpPr>
          <p:spPr bwMode="auto">
            <a:xfrm>
              <a:off x="7376013" y="3273841"/>
              <a:ext cx="683833" cy="74614"/>
            </a:xfrm>
            <a:prstGeom prst="line">
              <a:avLst/>
            </a:prstGeom>
            <a:noFill/>
            <a:ln w="25400" cap="sq" cmpd="sng" algn="ctr">
              <a:solidFill>
                <a:srgbClr val="66FF33"/>
              </a:solidFill>
              <a:prstDash val="solid"/>
              <a:round/>
              <a:headEnd type="none" w="med" len="med"/>
              <a:tailEnd type="none" w="med" len="med"/>
            </a:ln>
            <a:effectLst/>
          </p:spPr>
        </p:cxnSp>
        <p:cxnSp>
          <p:nvCxnSpPr>
            <p:cNvPr id="64" name="Straight Connector 63"/>
            <p:cNvCxnSpPr/>
            <p:nvPr/>
          </p:nvCxnSpPr>
          <p:spPr bwMode="auto">
            <a:xfrm flipV="1">
              <a:off x="7374610" y="3348454"/>
              <a:ext cx="685237" cy="58982"/>
            </a:xfrm>
            <a:prstGeom prst="line">
              <a:avLst/>
            </a:prstGeom>
            <a:noFill/>
            <a:ln w="25400" cap="sq" cmpd="sng" algn="ctr">
              <a:solidFill>
                <a:srgbClr val="66FF33"/>
              </a:solidFill>
              <a:prstDash val="solid"/>
              <a:round/>
              <a:headEnd type="none" w="med" len="med"/>
              <a:tailEnd type="none" w="med" len="med"/>
            </a:ln>
            <a:effectLst/>
          </p:spPr>
        </p:cxnSp>
        <p:cxnSp>
          <p:nvCxnSpPr>
            <p:cNvPr id="65" name="Straight Connector 64"/>
            <p:cNvCxnSpPr/>
            <p:nvPr/>
          </p:nvCxnSpPr>
          <p:spPr bwMode="auto">
            <a:xfrm flipV="1">
              <a:off x="7371805" y="3348454"/>
              <a:ext cx="688042" cy="326174"/>
            </a:xfrm>
            <a:prstGeom prst="line">
              <a:avLst/>
            </a:prstGeom>
            <a:noFill/>
            <a:ln w="25400" cap="sq" cmpd="sng" algn="ctr">
              <a:solidFill>
                <a:srgbClr val="66FF33"/>
              </a:solidFill>
              <a:prstDash val="solid"/>
              <a:round/>
              <a:headEnd type="none" w="med" len="med"/>
              <a:tailEnd type="none" w="med" len="med"/>
            </a:ln>
            <a:effectLst/>
          </p:spPr>
        </p:cxnSp>
        <p:cxnSp>
          <p:nvCxnSpPr>
            <p:cNvPr id="66" name="Straight Connector 65"/>
            <p:cNvCxnSpPr/>
            <p:nvPr/>
          </p:nvCxnSpPr>
          <p:spPr bwMode="auto">
            <a:xfrm flipV="1">
              <a:off x="7370402" y="3348454"/>
              <a:ext cx="689445" cy="459770"/>
            </a:xfrm>
            <a:prstGeom prst="line">
              <a:avLst/>
            </a:prstGeom>
            <a:noFill/>
            <a:ln w="25400" cap="sq" cmpd="sng" algn="ctr">
              <a:solidFill>
                <a:srgbClr val="66FF33"/>
              </a:solidFill>
              <a:prstDash val="solid"/>
              <a:round/>
              <a:headEnd type="none" w="med" len="med"/>
              <a:tailEnd type="none" w="med" len="med"/>
            </a:ln>
            <a:effectLst/>
          </p:spPr>
        </p:cxnSp>
        <p:cxnSp>
          <p:nvCxnSpPr>
            <p:cNvPr id="67" name="Straight Connector 66"/>
            <p:cNvCxnSpPr/>
            <p:nvPr/>
          </p:nvCxnSpPr>
          <p:spPr bwMode="auto">
            <a:xfrm flipV="1">
              <a:off x="7368999" y="3348454"/>
              <a:ext cx="690848" cy="593366"/>
            </a:xfrm>
            <a:prstGeom prst="line">
              <a:avLst/>
            </a:prstGeom>
            <a:noFill/>
            <a:ln w="25400" cap="sq" cmpd="sng" algn="ctr">
              <a:solidFill>
                <a:srgbClr val="66FF33"/>
              </a:solidFill>
              <a:prstDash val="solid"/>
              <a:round/>
              <a:headEnd type="none" w="med" len="med"/>
              <a:tailEnd type="none" w="med" len="med"/>
            </a:ln>
            <a:effectLst/>
          </p:spPr>
        </p:cxnSp>
        <p:cxnSp>
          <p:nvCxnSpPr>
            <p:cNvPr id="68" name="Straight Connector 67"/>
            <p:cNvCxnSpPr/>
            <p:nvPr/>
          </p:nvCxnSpPr>
          <p:spPr bwMode="auto">
            <a:xfrm flipV="1">
              <a:off x="7367596" y="3348454"/>
              <a:ext cx="692251" cy="726962"/>
            </a:xfrm>
            <a:prstGeom prst="line">
              <a:avLst/>
            </a:prstGeom>
            <a:noFill/>
            <a:ln w="25400" cap="sq" cmpd="sng" algn="ctr">
              <a:solidFill>
                <a:srgbClr val="66FF33"/>
              </a:solidFill>
              <a:prstDash val="solid"/>
              <a:round/>
              <a:headEnd type="none" w="med" len="med"/>
              <a:tailEnd type="none" w="med" len="med"/>
            </a:ln>
            <a:effectLst/>
          </p:spPr>
        </p:cxnSp>
        <p:cxnSp>
          <p:nvCxnSpPr>
            <p:cNvPr id="69" name="Straight Connector 68"/>
            <p:cNvCxnSpPr/>
            <p:nvPr/>
          </p:nvCxnSpPr>
          <p:spPr bwMode="auto">
            <a:xfrm flipV="1">
              <a:off x="5286516" y="3410458"/>
              <a:ext cx="711447" cy="205339"/>
            </a:xfrm>
            <a:prstGeom prst="line">
              <a:avLst/>
            </a:prstGeom>
            <a:noFill/>
            <a:ln w="25400" cap="sq" cmpd="sng" algn="ctr">
              <a:solidFill>
                <a:srgbClr val="66FF33"/>
              </a:solidFill>
              <a:prstDash val="solid"/>
              <a:round/>
              <a:headEnd type="none" w="med" len="med"/>
              <a:tailEnd type="none" w="med" len="med"/>
            </a:ln>
            <a:effectLst/>
          </p:spPr>
        </p:cxnSp>
        <p:sp>
          <p:nvSpPr>
            <p:cNvPr id="70" name="Rectangle 69"/>
            <p:cNvSpPr/>
            <p:nvPr/>
          </p:nvSpPr>
          <p:spPr>
            <a:xfrm>
              <a:off x="5422868" y="3253046"/>
              <a:ext cx="526069" cy="224620"/>
            </a:xfrm>
            <a:prstGeom prst="rect">
              <a:avLst/>
            </a:prstGeom>
            <a:solidFill>
              <a:srgbClr val="000066"/>
            </a:solidFill>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sp>
          <p:nvSpPr>
            <p:cNvPr id="71" name="Rectangle 70"/>
            <p:cNvSpPr/>
            <p:nvPr/>
          </p:nvSpPr>
          <p:spPr>
            <a:xfrm>
              <a:off x="5406609" y="3215902"/>
              <a:ext cx="537444" cy="281437"/>
            </a:xfrm>
            <a:prstGeom prst="rect">
              <a:avLst/>
            </a:prstGeom>
            <a:noFill/>
          </p:spPr>
          <p:txBody>
            <a:bodyPr wrap="square">
              <a:spAutoFit/>
            </a:bodyPr>
            <a:lstStyle/>
            <a:p>
              <a:r>
                <a:rPr lang="en-US" altLang="en-US" sz="1200" i="1" dirty="0" err="1">
                  <a:solidFill>
                    <a:srgbClr val="66FF33"/>
                  </a:solidFill>
                  <a:cs typeface="Times New Roman" panose="02020603050405020304" pitchFamily="18" charset="0"/>
                  <a:sym typeface="Symbol" panose="05050102010706020507" pitchFamily="18" charset="2"/>
                </a:rPr>
                <a:t>w</a:t>
              </a:r>
              <a:r>
                <a:rPr lang="en-US" altLang="en-US" sz="1200" i="1" baseline="-25000" dirty="0" err="1">
                  <a:solidFill>
                    <a:srgbClr val="66FF33"/>
                  </a:solidFill>
                  <a:sym typeface="Symbol" panose="05050102010706020507" pitchFamily="18" charset="2"/>
                </a:rPr>
                <a:t>k</a:t>
              </a:r>
              <a:endParaRPr lang="en-CA" sz="1200" dirty="0">
                <a:solidFill>
                  <a:srgbClr val="66FF33"/>
                </a:solidFill>
              </a:endParaRPr>
            </a:p>
          </p:txBody>
        </p:sp>
        <p:cxnSp>
          <p:nvCxnSpPr>
            <p:cNvPr id="72" name="Straight Connector 71"/>
            <p:cNvCxnSpPr/>
            <p:nvPr/>
          </p:nvCxnSpPr>
          <p:spPr bwMode="auto">
            <a:xfrm>
              <a:off x="6038583" y="3542307"/>
              <a:ext cx="576431" cy="130815"/>
            </a:xfrm>
            <a:prstGeom prst="line">
              <a:avLst/>
            </a:prstGeom>
            <a:noFill/>
            <a:ln w="25400" cap="sq" cmpd="sng" algn="ctr">
              <a:solidFill>
                <a:srgbClr val="66FF33"/>
              </a:solidFill>
              <a:prstDash val="solid"/>
              <a:round/>
              <a:headEnd type="none" w="med" len="med"/>
              <a:tailEnd type="none" w="med" len="med"/>
            </a:ln>
            <a:effectLst/>
          </p:spPr>
        </p:cxnSp>
        <p:cxnSp>
          <p:nvCxnSpPr>
            <p:cNvPr id="73" name="Straight Connector 72"/>
            <p:cNvCxnSpPr/>
            <p:nvPr/>
          </p:nvCxnSpPr>
          <p:spPr bwMode="auto">
            <a:xfrm>
              <a:off x="5991531" y="3010343"/>
              <a:ext cx="623483" cy="631757"/>
            </a:xfrm>
            <a:prstGeom prst="line">
              <a:avLst/>
            </a:prstGeom>
            <a:noFill/>
            <a:ln w="25400" cap="sq" cmpd="sng" algn="ctr">
              <a:solidFill>
                <a:srgbClr val="66FF33"/>
              </a:solidFill>
              <a:prstDash val="solid"/>
              <a:round/>
              <a:headEnd type="none" w="med" len="med"/>
              <a:tailEnd type="none" w="med" len="med"/>
            </a:ln>
            <a:effectLst/>
          </p:spPr>
        </p:cxnSp>
        <p:cxnSp>
          <p:nvCxnSpPr>
            <p:cNvPr id="74" name="Straight Connector 73"/>
            <p:cNvCxnSpPr/>
            <p:nvPr/>
          </p:nvCxnSpPr>
          <p:spPr bwMode="auto">
            <a:xfrm>
              <a:off x="5990129" y="3141476"/>
              <a:ext cx="641740" cy="500624"/>
            </a:xfrm>
            <a:prstGeom prst="line">
              <a:avLst/>
            </a:prstGeom>
            <a:noFill/>
            <a:ln w="25400" cap="sq" cmpd="sng" algn="ctr">
              <a:solidFill>
                <a:srgbClr val="66FF33"/>
              </a:solidFill>
              <a:prstDash val="solid"/>
              <a:round/>
              <a:headEnd type="none" w="med" len="med"/>
              <a:tailEnd type="none" w="med" len="med"/>
            </a:ln>
            <a:effectLst/>
          </p:spPr>
        </p:cxnSp>
        <p:cxnSp>
          <p:nvCxnSpPr>
            <p:cNvPr id="75" name="Straight Connector 74"/>
            <p:cNvCxnSpPr/>
            <p:nvPr/>
          </p:nvCxnSpPr>
          <p:spPr bwMode="auto">
            <a:xfrm>
              <a:off x="5988726" y="3273840"/>
              <a:ext cx="626288" cy="399281"/>
            </a:xfrm>
            <a:prstGeom prst="line">
              <a:avLst/>
            </a:prstGeom>
            <a:noFill/>
            <a:ln w="25400" cap="sq" cmpd="sng" algn="ctr">
              <a:solidFill>
                <a:srgbClr val="66FF33"/>
              </a:solidFill>
              <a:prstDash val="solid"/>
              <a:round/>
              <a:headEnd type="none" w="med" len="med"/>
              <a:tailEnd type="none" w="med" len="med"/>
            </a:ln>
            <a:effectLst/>
          </p:spPr>
        </p:cxnSp>
        <p:cxnSp>
          <p:nvCxnSpPr>
            <p:cNvPr id="76" name="Straight Connector 75"/>
            <p:cNvCxnSpPr/>
            <p:nvPr/>
          </p:nvCxnSpPr>
          <p:spPr bwMode="auto">
            <a:xfrm>
              <a:off x="5987323" y="3407437"/>
              <a:ext cx="644546" cy="234664"/>
            </a:xfrm>
            <a:prstGeom prst="line">
              <a:avLst/>
            </a:prstGeom>
            <a:noFill/>
            <a:ln w="25400" cap="sq" cmpd="sng" algn="ctr">
              <a:solidFill>
                <a:srgbClr val="66FF33"/>
              </a:solidFill>
              <a:prstDash val="solid"/>
              <a:round/>
              <a:headEnd type="none" w="med" len="med"/>
              <a:tailEnd type="none" w="med" len="med"/>
            </a:ln>
            <a:effectLst/>
          </p:spPr>
        </p:cxnSp>
        <p:cxnSp>
          <p:nvCxnSpPr>
            <p:cNvPr id="77" name="Straight Connector 76"/>
            <p:cNvCxnSpPr/>
            <p:nvPr/>
          </p:nvCxnSpPr>
          <p:spPr bwMode="auto">
            <a:xfrm flipV="1">
              <a:off x="5984517" y="3629251"/>
              <a:ext cx="688042" cy="45377"/>
            </a:xfrm>
            <a:prstGeom prst="line">
              <a:avLst/>
            </a:prstGeom>
            <a:noFill/>
            <a:ln w="25400" cap="sq" cmpd="sng" algn="ctr">
              <a:solidFill>
                <a:srgbClr val="66FF33"/>
              </a:solidFill>
              <a:prstDash val="solid"/>
              <a:round/>
              <a:headEnd type="none" w="med" len="med"/>
              <a:tailEnd type="none" w="med" len="med"/>
            </a:ln>
            <a:effectLst/>
          </p:spPr>
        </p:cxnSp>
        <p:cxnSp>
          <p:nvCxnSpPr>
            <p:cNvPr id="78" name="Straight Connector 77"/>
            <p:cNvCxnSpPr/>
            <p:nvPr/>
          </p:nvCxnSpPr>
          <p:spPr bwMode="auto">
            <a:xfrm flipV="1">
              <a:off x="5983115" y="3629251"/>
              <a:ext cx="689445" cy="178972"/>
            </a:xfrm>
            <a:prstGeom prst="line">
              <a:avLst/>
            </a:prstGeom>
            <a:noFill/>
            <a:ln w="25400" cap="sq" cmpd="sng" algn="ctr">
              <a:solidFill>
                <a:srgbClr val="66FF33"/>
              </a:solidFill>
              <a:prstDash val="solid"/>
              <a:round/>
              <a:headEnd type="none" w="med" len="med"/>
              <a:tailEnd type="none" w="med" len="med"/>
            </a:ln>
            <a:effectLst/>
          </p:spPr>
        </p:cxnSp>
        <p:cxnSp>
          <p:nvCxnSpPr>
            <p:cNvPr id="79" name="Straight Connector 78"/>
            <p:cNvCxnSpPr/>
            <p:nvPr/>
          </p:nvCxnSpPr>
          <p:spPr bwMode="auto">
            <a:xfrm flipV="1">
              <a:off x="5981712" y="3704143"/>
              <a:ext cx="650157" cy="237676"/>
            </a:xfrm>
            <a:prstGeom prst="line">
              <a:avLst/>
            </a:prstGeom>
            <a:noFill/>
            <a:ln w="25400" cap="sq" cmpd="sng" algn="ctr">
              <a:solidFill>
                <a:srgbClr val="66FF33"/>
              </a:solidFill>
              <a:prstDash val="solid"/>
              <a:round/>
              <a:headEnd type="none" w="med" len="med"/>
              <a:tailEnd type="none" w="med" len="med"/>
            </a:ln>
            <a:effectLst/>
          </p:spPr>
        </p:cxnSp>
        <p:cxnSp>
          <p:nvCxnSpPr>
            <p:cNvPr id="80" name="Straight Connector 79"/>
            <p:cNvCxnSpPr/>
            <p:nvPr/>
          </p:nvCxnSpPr>
          <p:spPr bwMode="auto">
            <a:xfrm flipV="1">
              <a:off x="5980309" y="3629251"/>
              <a:ext cx="692251" cy="446165"/>
            </a:xfrm>
            <a:prstGeom prst="line">
              <a:avLst/>
            </a:prstGeom>
            <a:noFill/>
            <a:ln w="25400" cap="sq" cmpd="sng" algn="ctr">
              <a:solidFill>
                <a:srgbClr val="66FF33"/>
              </a:solidFill>
              <a:prstDash val="solid"/>
              <a:round/>
              <a:headEnd type="none" w="med" len="med"/>
              <a:tailEnd type="none" w="med" len="med"/>
            </a:ln>
            <a:effectLst/>
          </p:spPr>
        </p:cxnSp>
        <p:cxnSp>
          <p:nvCxnSpPr>
            <p:cNvPr id="81" name="Straight Connector 80"/>
            <p:cNvCxnSpPr/>
            <p:nvPr/>
          </p:nvCxnSpPr>
          <p:spPr bwMode="auto">
            <a:xfrm flipV="1">
              <a:off x="6038583" y="3277078"/>
              <a:ext cx="576431" cy="249506"/>
            </a:xfrm>
            <a:prstGeom prst="line">
              <a:avLst/>
            </a:prstGeom>
            <a:noFill/>
            <a:ln w="25400" cap="sq" cmpd="sng" algn="ctr">
              <a:solidFill>
                <a:srgbClr val="66FF33"/>
              </a:solidFill>
              <a:prstDash val="solid"/>
              <a:round/>
              <a:headEnd type="none" w="med" len="med"/>
              <a:tailEnd type="none" w="med" len="med"/>
            </a:ln>
            <a:effectLst/>
          </p:spPr>
        </p:cxnSp>
        <p:cxnSp>
          <p:nvCxnSpPr>
            <p:cNvPr id="82" name="Straight Connector 81"/>
            <p:cNvCxnSpPr/>
            <p:nvPr/>
          </p:nvCxnSpPr>
          <p:spPr bwMode="auto">
            <a:xfrm>
              <a:off x="5991531" y="3010343"/>
              <a:ext cx="623483" cy="266735"/>
            </a:xfrm>
            <a:prstGeom prst="line">
              <a:avLst/>
            </a:prstGeom>
            <a:noFill/>
            <a:ln w="25400" cap="sq" cmpd="sng" algn="ctr">
              <a:solidFill>
                <a:srgbClr val="66FF33"/>
              </a:solidFill>
              <a:prstDash val="solid"/>
              <a:round/>
              <a:headEnd type="none" w="med" len="med"/>
              <a:tailEnd type="none" w="med" len="med"/>
            </a:ln>
            <a:effectLst/>
          </p:spPr>
        </p:cxnSp>
        <p:cxnSp>
          <p:nvCxnSpPr>
            <p:cNvPr id="83" name="Straight Connector 82"/>
            <p:cNvCxnSpPr/>
            <p:nvPr/>
          </p:nvCxnSpPr>
          <p:spPr bwMode="auto">
            <a:xfrm>
              <a:off x="5990129" y="3141476"/>
              <a:ext cx="613663" cy="135146"/>
            </a:xfrm>
            <a:prstGeom prst="line">
              <a:avLst/>
            </a:prstGeom>
            <a:noFill/>
            <a:ln w="25400" cap="sq" cmpd="sng" algn="ctr">
              <a:solidFill>
                <a:srgbClr val="66FF33"/>
              </a:solidFill>
              <a:prstDash val="solid"/>
              <a:round/>
              <a:headEnd type="none" w="med" len="med"/>
              <a:tailEnd type="none" w="med" len="med"/>
            </a:ln>
            <a:effectLst/>
          </p:spPr>
        </p:cxnSp>
        <p:cxnSp>
          <p:nvCxnSpPr>
            <p:cNvPr id="84" name="Straight Connector 83"/>
            <p:cNvCxnSpPr/>
            <p:nvPr/>
          </p:nvCxnSpPr>
          <p:spPr bwMode="auto">
            <a:xfrm>
              <a:off x="5988726" y="3273841"/>
              <a:ext cx="615066" cy="11785"/>
            </a:xfrm>
            <a:prstGeom prst="line">
              <a:avLst/>
            </a:prstGeom>
            <a:noFill/>
            <a:ln w="25400" cap="sq" cmpd="sng" algn="ctr">
              <a:solidFill>
                <a:srgbClr val="66FF33"/>
              </a:solidFill>
              <a:prstDash val="solid"/>
              <a:round/>
              <a:headEnd type="none" w="med" len="med"/>
              <a:tailEnd type="none" w="med" len="med"/>
            </a:ln>
            <a:effectLst/>
          </p:spPr>
        </p:cxnSp>
        <p:cxnSp>
          <p:nvCxnSpPr>
            <p:cNvPr id="85" name="Straight Connector 84"/>
            <p:cNvCxnSpPr/>
            <p:nvPr/>
          </p:nvCxnSpPr>
          <p:spPr bwMode="auto">
            <a:xfrm flipV="1">
              <a:off x="5987323" y="3273841"/>
              <a:ext cx="616469" cy="133596"/>
            </a:xfrm>
            <a:prstGeom prst="line">
              <a:avLst/>
            </a:prstGeom>
            <a:noFill/>
            <a:ln w="25400" cap="sq" cmpd="sng" algn="ctr">
              <a:solidFill>
                <a:srgbClr val="66FF33"/>
              </a:solidFill>
              <a:prstDash val="solid"/>
              <a:round/>
              <a:headEnd type="none" w="med" len="med"/>
              <a:tailEnd type="none" w="med" len="med"/>
            </a:ln>
            <a:effectLst/>
          </p:spPr>
        </p:cxnSp>
        <p:cxnSp>
          <p:nvCxnSpPr>
            <p:cNvPr id="86" name="Straight Connector 85"/>
            <p:cNvCxnSpPr/>
            <p:nvPr/>
          </p:nvCxnSpPr>
          <p:spPr bwMode="auto">
            <a:xfrm flipV="1">
              <a:off x="5985920" y="3277078"/>
              <a:ext cx="629094" cy="263954"/>
            </a:xfrm>
            <a:prstGeom prst="line">
              <a:avLst/>
            </a:prstGeom>
            <a:noFill/>
            <a:ln w="25400" cap="sq" cmpd="sng" algn="ctr">
              <a:solidFill>
                <a:srgbClr val="66FF33"/>
              </a:solidFill>
              <a:prstDash val="solid"/>
              <a:round/>
              <a:headEnd type="none" w="med" len="med"/>
              <a:tailEnd type="none" w="med" len="med"/>
            </a:ln>
            <a:effectLst/>
          </p:spPr>
        </p:cxnSp>
        <p:cxnSp>
          <p:nvCxnSpPr>
            <p:cNvPr id="87" name="Straight Connector 86"/>
            <p:cNvCxnSpPr/>
            <p:nvPr/>
          </p:nvCxnSpPr>
          <p:spPr bwMode="auto">
            <a:xfrm flipV="1">
              <a:off x="5984517" y="3277078"/>
              <a:ext cx="630497" cy="397550"/>
            </a:xfrm>
            <a:prstGeom prst="line">
              <a:avLst/>
            </a:prstGeom>
            <a:noFill/>
            <a:ln w="25400" cap="sq" cmpd="sng" algn="ctr">
              <a:solidFill>
                <a:srgbClr val="66FF33"/>
              </a:solidFill>
              <a:prstDash val="solid"/>
              <a:round/>
              <a:headEnd type="none" w="med" len="med"/>
              <a:tailEnd type="none" w="med" len="med"/>
            </a:ln>
            <a:effectLst/>
          </p:spPr>
        </p:cxnSp>
        <p:cxnSp>
          <p:nvCxnSpPr>
            <p:cNvPr id="88" name="Straight Connector 87"/>
            <p:cNvCxnSpPr/>
            <p:nvPr/>
          </p:nvCxnSpPr>
          <p:spPr bwMode="auto">
            <a:xfrm flipV="1">
              <a:off x="5983115" y="3292640"/>
              <a:ext cx="620677" cy="515583"/>
            </a:xfrm>
            <a:prstGeom prst="line">
              <a:avLst/>
            </a:prstGeom>
            <a:noFill/>
            <a:ln w="25400" cap="sq" cmpd="sng" algn="ctr">
              <a:solidFill>
                <a:srgbClr val="66FF33"/>
              </a:solidFill>
              <a:prstDash val="solid"/>
              <a:round/>
              <a:headEnd type="none" w="med" len="med"/>
              <a:tailEnd type="none" w="med" len="med"/>
            </a:ln>
            <a:effectLst/>
          </p:spPr>
        </p:cxnSp>
        <p:cxnSp>
          <p:nvCxnSpPr>
            <p:cNvPr id="89" name="Straight Connector 88"/>
            <p:cNvCxnSpPr/>
            <p:nvPr/>
          </p:nvCxnSpPr>
          <p:spPr bwMode="auto">
            <a:xfrm flipV="1">
              <a:off x="5981712" y="3285626"/>
              <a:ext cx="627031" cy="656194"/>
            </a:xfrm>
            <a:prstGeom prst="line">
              <a:avLst/>
            </a:prstGeom>
            <a:noFill/>
            <a:ln w="25400" cap="sq" cmpd="sng" algn="ctr">
              <a:solidFill>
                <a:srgbClr val="66FF33"/>
              </a:solidFill>
              <a:prstDash val="solid"/>
              <a:round/>
              <a:headEnd type="none" w="med" len="med"/>
              <a:tailEnd type="none" w="med" len="med"/>
            </a:ln>
            <a:effectLst/>
          </p:spPr>
        </p:cxnSp>
        <p:cxnSp>
          <p:nvCxnSpPr>
            <p:cNvPr id="90" name="Straight Connector 89"/>
            <p:cNvCxnSpPr/>
            <p:nvPr/>
          </p:nvCxnSpPr>
          <p:spPr bwMode="auto">
            <a:xfrm flipV="1">
              <a:off x="5980309" y="3277078"/>
              <a:ext cx="634705" cy="798338"/>
            </a:xfrm>
            <a:prstGeom prst="line">
              <a:avLst/>
            </a:prstGeom>
            <a:noFill/>
            <a:ln w="25400" cap="sq" cmpd="sng" algn="ctr">
              <a:solidFill>
                <a:srgbClr val="66FF33"/>
              </a:solidFill>
              <a:prstDash val="solid"/>
              <a:round/>
              <a:headEnd type="none" w="med" len="med"/>
              <a:tailEnd type="none" w="med" len="med"/>
            </a:ln>
            <a:effectLst/>
          </p:spPr>
        </p:cxnSp>
        <p:cxnSp>
          <p:nvCxnSpPr>
            <p:cNvPr id="91" name="Straight Connector 90"/>
            <p:cNvCxnSpPr/>
            <p:nvPr/>
          </p:nvCxnSpPr>
          <p:spPr bwMode="auto">
            <a:xfrm>
              <a:off x="6733970" y="3536626"/>
              <a:ext cx="645862" cy="201685"/>
            </a:xfrm>
            <a:prstGeom prst="line">
              <a:avLst/>
            </a:prstGeom>
            <a:noFill/>
            <a:ln w="25400" cap="sq" cmpd="sng" algn="ctr">
              <a:solidFill>
                <a:srgbClr val="66FF33"/>
              </a:solidFill>
              <a:prstDash val="solid"/>
              <a:round/>
              <a:headEnd type="none" w="med" len="med"/>
              <a:tailEnd type="none" w="med" len="med"/>
            </a:ln>
            <a:effectLst/>
          </p:spPr>
        </p:cxnSp>
      </p:grpSp>
    </p:spTree>
    <p:extLst>
      <p:ext uri="{BB962C8B-B14F-4D97-AF65-F5344CB8AC3E}">
        <p14:creationId xmlns:p14="http://schemas.microsoft.com/office/powerpoint/2010/main" val="16497399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500" fill="hold"/>
                                        <p:tgtEl>
                                          <p:spTgt spid="3"/>
                                        </p:tgtEl>
                                        <p:attrNameLst>
                                          <p:attrName>ppt_x</p:attrName>
                                        </p:attrNameLst>
                                      </p:cBhvr>
                                      <p:tavLst>
                                        <p:tav tm="0">
                                          <p:val>
                                            <p:strVal val="0-#ppt_w/2"/>
                                          </p:val>
                                        </p:tav>
                                        <p:tav tm="100000">
                                          <p:val>
                                            <p:strVal val="#ppt_x"/>
                                          </p:val>
                                        </p:tav>
                                      </p:tavLst>
                                    </p:anim>
                                    <p:anim calcmode="lin" valueType="num">
                                      <p:cBhvr additive="base">
                                        <p:cTn id="8" dur="500" fill="hold"/>
                                        <p:tgtEl>
                                          <p:spTgt spid="3"/>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1+#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21"/>
                                        </p:tgtEl>
                                        <p:attrNameLst>
                                          <p:attrName>style.visibility</p:attrName>
                                        </p:attrNameLst>
                                      </p:cBhvr>
                                      <p:to>
                                        <p:strVal val="visible"/>
                                      </p:to>
                                    </p:set>
                                    <p:anim calcmode="lin" valueType="num">
                                      <p:cBhvr additive="base">
                                        <p:cTn id="17" dur="500" fill="hold"/>
                                        <p:tgtEl>
                                          <p:spTgt spid="21"/>
                                        </p:tgtEl>
                                        <p:attrNameLst>
                                          <p:attrName>ppt_x</p:attrName>
                                        </p:attrNameLst>
                                      </p:cBhvr>
                                      <p:tavLst>
                                        <p:tav tm="0">
                                          <p:val>
                                            <p:strVal val="0-#ppt_w/2"/>
                                          </p:val>
                                        </p:tav>
                                        <p:tav tm="100000">
                                          <p:val>
                                            <p:strVal val="#ppt_x"/>
                                          </p:val>
                                        </p:tav>
                                      </p:tavLst>
                                    </p:anim>
                                    <p:anim calcmode="lin" valueType="num">
                                      <p:cBhvr additive="base">
                                        <p:cTn id="18" dur="500" fill="hold"/>
                                        <p:tgtEl>
                                          <p:spTgt spid="21"/>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nodeType="clickEffect">
                                  <p:stCondLst>
                                    <p:cond delay="0"/>
                                  </p:stCondLst>
                                  <p:childTnLst>
                                    <p:set>
                                      <p:cBhvr>
                                        <p:cTn id="22" dur="1" fill="hold">
                                          <p:stCondLst>
                                            <p:cond delay="0"/>
                                          </p:stCondLst>
                                        </p:cTn>
                                        <p:tgtEl>
                                          <p:spTgt spid="14">
                                            <p:txEl>
                                              <p:pRg st="0" end="0"/>
                                            </p:txEl>
                                          </p:spTgt>
                                        </p:tgtEl>
                                        <p:attrNameLst>
                                          <p:attrName>style.visibility</p:attrName>
                                        </p:attrNameLst>
                                      </p:cBhvr>
                                      <p:to>
                                        <p:strVal val="visible"/>
                                      </p:to>
                                    </p:set>
                                    <p:anim calcmode="lin" valueType="num">
                                      <p:cBhvr additive="base">
                                        <p:cTn id="23" dur="500" fill="hold"/>
                                        <p:tgtEl>
                                          <p:spTgt spid="14">
                                            <p:txEl>
                                              <p:pRg st="0" end="0"/>
                                            </p:txEl>
                                          </p:spTgt>
                                        </p:tgtEl>
                                        <p:attrNameLst>
                                          <p:attrName>ppt_x</p:attrName>
                                        </p:attrNameLst>
                                      </p:cBhvr>
                                      <p:tavLst>
                                        <p:tav tm="0">
                                          <p:val>
                                            <p:strVal val="0-#ppt_w/2"/>
                                          </p:val>
                                        </p:tav>
                                        <p:tav tm="100000">
                                          <p:val>
                                            <p:strVal val="#ppt_x"/>
                                          </p:val>
                                        </p:tav>
                                      </p:tavLst>
                                    </p:anim>
                                    <p:anim calcmode="lin" valueType="num">
                                      <p:cBhvr additive="base">
                                        <p:cTn id="24" dur="500" fill="hold"/>
                                        <p:tgtEl>
                                          <p:spTgt spid="1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14">
                                            <p:txEl>
                                              <p:pRg st="1" end="1"/>
                                            </p:txEl>
                                          </p:spTgt>
                                        </p:tgtEl>
                                        <p:attrNameLst>
                                          <p:attrName>style.visibility</p:attrName>
                                        </p:attrNameLst>
                                      </p:cBhvr>
                                      <p:to>
                                        <p:strVal val="visible"/>
                                      </p:to>
                                    </p:set>
                                    <p:anim calcmode="lin" valueType="num">
                                      <p:cBhvr additive="base">
                                        <p:cTn id="29" dur="500" fill="hold"/>
                                        <p:tgtEl>
                                          <p:spTgt spid="14">
                                            <p:txEl>
                                              <p:pRg st="1" end="1"/>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14">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1+#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nodeType="clickEffect">
                                  <p:stCondLst>
                                    <p:cond delay="0"/>
                                  </p:stCondLst>
                                  <p:childTnLst>
                                    <p:set>
                                      <p:cBhvr>
                                        <p:cTn id="40" dur="1" fill="hold">
                                          <p:stCondLst>
                                            <p:cond delay="0"/>
                                          </p:stCondLst>
                                        </p:cTn>
                                        <p:tgtEl>
                                          <p:spTgt spid="18">
                                            <p:txEl>
                                              <p:pRg st="0" end="0"/>
                                            </p:txEl>
                                          </p:spTgt>
                                        </p:tgtEl>
                                        <p:attrNameLst>
                                          <p:attrName>style.visibility</p:attrName>
                                        </p:attrNameLst>
                                      </p:cBhvr>
                                      <p:to>
                                        <p:strVal val="visible"/>
                                      </p:to>
                                    </p:set>
                                    <p:anim calcmode="lin" valueType="num">
                                      <p:cBhvr additive="base">
                                        <p:cTn id="41" dur="500" fill="hold"/>
                                        <p:tgtEl>
                                          <p:spTgt spid="18">
                                            <p:txEl>
                                              <p:pRg st="0" end="0"/>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18">
                                            <p:txEl>
                                              <p:pRg st="0" end="0"/>
                                            </p:txEl>
                                          </p:spTgt>
                                        </p:tgtEl>
                                        <p:attrNameLst>
                                          <p:attrName>ppt_y</p:attrName>
                                        </p:attrNameLst>
                                      </p:cBhvr>
                                      <p:tavLst>
                                        <p:tav tm="0">
                                          <p:val>
                                            <p:strVal val="#ppt_y"/>
                                          </p:val>
                                        </p:tav>
                                        <p:tav tm="100000">
                                          <p:val>
                                            <p:strVal val="#ppt_y"/>
                                          </p:val>
                                        </p:tav>
                                      </p:tavLst>
                                    </p:anim>
                                  </p:childTnLst>
                                </p:cTn>
                              </p:par>
                              <p:par>
                                <p:cTn id="43" presetID="2" presetClass="entr" presetSubtype="2" fill="hold" nodeType="withEffect">
                                  <p:stCondLst>
                                    <p:cond delay="0"/>
                                  </p:stCondLst>
                                  <p:childTnLst>
                                    <p:set>
                                      <p:cBhvr>
                                        <p:cTn id="44" dur="1" fill="hold">
                                          <p:stCondLst>
                                            <p:cond delay="0"/>
                                          </p:stCondLst>
                                        </p:cTn>
                                        <p:tgtEl>
                                          <p:spTgt spid="2"/>
                                        </p:tgtEl>
                                        <p:attrNameLst>
                                          <p:attrName>style.visibility</p:attrName>
                                        </p:attrNameLst>
                                      </p:cBhvr>
                                      <p:to>
                                        <p:strVal val="visible"/>
                                      </p:to>
                                    </p:set>
                                    <p:anim calcmode="lin" valueType="num">
                                      <p:cBhvr additive="base">
                                        <p:cTn id="45" dur="500" fill="hold"/>
                                        <p:tgtEl>
                                          <p:spTgt spid="2"/>
                                        </p:tgtEl>
                                        <p:attrNameLst>
                                          <p:attrName>ppt_x</p:attrName>
                                        </p:attrNameLst>
                                      </p:cBhvr>
                                      <p:tavLst>
                                        <p:tav tm="0">
                                          <p:val>
                                            <p:strVal val="1+#ppt_w/2"/>
                                          </p:val>
                                        </p:tav>
                                        <p:tav tm="100000">
                                          <p:val>
                                            <p:strVal val="#ppt_x"/>
                                          </p:val>
                                        </p:tav>
                                      </p:tavLst>
                                    </p:anim>
                                    <p:anim calcmode="lin" valueType="num">
                                      <p:cBhvr additive="base">
                                        <p:cTn id="4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18">
                                            <p:txEl>
                                              <p:pRg st="1" end="1"/>
                                            </p:txEl>
                                          </p:spTgt>
                                        </p:tgtEl>
                                        <p:attrNameLst>
                                          <p:attrName>style.visibility</p:attrName>
                                        </p:attrNameLst>
                                      </p:cBhvr>
                                      <p:to>
                                        <p:strVal val="visible"/>
                                      </p:to>
                                    </p:set>
                                    <p:anim calcmode="lin" valueType="num">
                                      <p:cBhvr additive="base">
                                        <p:cTn id="51" dur="500" fill="hold"/>
                                        <p:tgtEl>
                                          <p:spTgt spid="18">
                                            <p:txEl>
                                              <p:pRg st="1" end="1"/>
                                            </p:txEl>
                                          </p:spTgt>
                                        </p:tgtEl>
                                        <p:attrNameLst>
                                          <p:attrName>ppt_x</p:attrName>
                                        </p:attrNameLst>
                                      </p:cBhvr>
                                      <p:tavLst>
                                        <p:tav tm="0">
                                          <p:val>
                                            <p:strVal val="1+#ppt_w/2"/>
                                          </p:val>
                                        </p:tav>
                                        <p:tav tm="100000">
                                          <p:val>
                                            <p:strVal val="#ppt_x"/>
                                          </p:val>
                                        </p:tav>
                                      </p:tavLst>
                                    </p:anim>
                                    <p:anim calcmode="lin" valueType="num">
                                      <p:cBhvr additive="base">
                                        <p:cTn id="52" dur="500" fill="hold"/>
                                        <p:tgtEl>
                                          <p:spTgt spid="18">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2" fill="hold" nodeType="clickEffect">
                                  <p:stCondLst>
                                    <p:cond delay="0"/>
                                  </p:stCondLst>
                                  <p:childTnLst>
                                    <p:set>
                                      <p:cBhvr>
                                        <p:cTn id="56" dur="1" fill="hold">
                                          <p:stCondLst>
                                            <p:cond delay="0"/>
                                          </p:stCondLst>
                                        </p:cTn>
                                        <p:tgtEl>
                                          <p:spTgt spid="18">
                                            <p:txEl>
                                              <p:pRg st="2" end="2"/>
                                            </p:txEl>
                                          </p:spTgt>
                                        </p:tgtEl>
                                        <p:attrNameLst>
                                          <p:attrName>style.visibility</p:attrName>
                                        </p:attrNameLst>
                                      </p:cBhvr>
                                      <p:to>
                                        <p:strVal val="visible"/>
                                      </p:to>
                                    </p:set>
                                    <p:anim calcmode="lin" valueType="num">
                                      <p:cBhvr additive="base">
                                        <p:cTn id="57" dur="500" fill="hold"/>
                                        <p:tgtEl>
                                          <p:spTgt spid="18">
                                            <p:txEl>
                                              <p:pRg st="2" end="2"/>
                                            </p:txEl>
                                          </p:spTgt>
                                        </p:tgtEl>
                                        <p:attrNameLst>
                                          <p:attrName>ppt_x</p:attrName>
                                        </p:attrNameLst>
                                      </p:cBhvr>
                                      <p:tavLst>
                                        <p:tav tm="0">
                                          <p:val>
                                            <p:strVal val="1+#ppt_w/2"/>
                                          </p:val>
                                        </p:tav>
                                        <p:tav tm="100000">
                                          <p:val>
                                            <p:strVal val="#ppt_x"/>
                                          </p:val>
                                        </p:tav>
                                      </p:tavLst>
                                    </p:anim>
                                    <p:anim calcmode="lin" valueType="num">
                                      <p:cBhvr additive="base">
                                        <p:cTn id="58" dur="500" fill="hold"/>
                                        <p:tgtEl>
                                          <p:spTgt spid="18">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nodeType="clickEffect">
                                  <p:stCondLst>
                                    <p:cond delay="0"/>
                                  </p:stCondLst>
                                  <p:childTnLst>
                                    <p:set>
                                      <p:cBhvr>
                                        <p:cTn id="62" dur="1" fill="hold">
                                          <p:stCondLst>
                                            <p:cond delay="0"/>
                                          </p:stCondLst>
                                        </p:cTn>
                                        <p:tgtEl>
                                          <p:spTgt spid="18">
                                            <p:txEl>
                                              <p:pRg st="3" end="3"/>
                                            </p:txEl>
                                          </p:spTgt>
                                        </p:tgtEl>
                                        <p:attrNameLst>
                                          <p:attrName>style.visibility</p:attrName>
                                        </p:attrNameLst>
                                      </p:cBhvr>
                                      <p:to>
                                        <p:strVal val="visible"/>
                                      </p:to>
                                    </p:set>
                                    <p:anim calcmode="lin" valueType="num">
                                      <p:cBhvr additive="base">
                                        <p:cTn id="63" dur="500" fill="hold"/>
                                        <p:tgtEl>
                                          <p:spTgt spid="18">
                                            <p:txEl>
                                              <p:pRg st="3" end="3"/>
                                            </p:txEl>
                                          </p:spTgt>
                                        </p:tgtEl>
                                        <p:attrNameLst>
                                          <p:attrName>ppt_x</p:attrName>
                                        </p:attrNameLst>
                                      </p:cBhvr>
                                      <p:tavLst>
                                        <p:tav tm="0">
                                          <p:val>
                                            <p:strVal val="1+#ppt_w/2"/>
                                          </p:val>
                                        </p:tav>
                                        <p:tav tm="100000">
                                          <p:val>
                                            <p:strVal val="#ppt_x"/>
                                          </p:val>
                                        </p:tav>
                                      </p:tavLst>
                                    </p:anim>
                                    <p:anim calcmode="lin" valueType="num">
                                      <p:cBhvr additive="base">
                                        <p:cTn id="64" dur="500" fill="hold"/>
                                        <p:tgtEl>
                                          <p:spTgt spid="18">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97458" y="609600"/>
            <a:ext cx="9338913" cy="523220"/>
            <a:chOff x="-97458" y="1890415"/>
            <a:chExt cx="9338913" cy="523220"/>
          </a:xfrm>
        </p:grpSpPr>
        <p:sp>
          <p:nvSpPr>
            <p:cNvPr id="67" name="Text Box 33"/>
            <p:cNvSpPr txBox="1">
              <a:spLocks noChangeArrowheads="1"/>
            </p:cNvSpPr>
            <p:nvPr/>
          </p:nvSpPr>
          <p:spPr bwMode="auto">
            <a:xfrm>
              <a:off x="-97458" y="1890415"/>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3"/>
                  <a:stretch>
                    <a:fillRect b="-1316"/>
                  </a:stretch>
                </a:blipFill>
              </p:spPr>
              <p:txBody>
                <a:bodyPr/>
                <a:lstStyle/>
                <a:p>
                  <a:r>
                    <a:rPr lang="en-CA">
                      <a:noFill/>
                    </a:rPr>
                    <a:t> </a:t>
                  </a:r>
                </a:p>
              </p:txBody>
            </p:sp>
          </mc:Fallback>
        </mc:AlternateContent>
      </p:grpSp>
      <p:sp>
        <p:nvSpPr>
          <p:cNvPr id="7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mc:AlternateContent xmlns:mc="http://schemas.openxmlformats.org/markup-compatibility/2006" xmlns:a14="http://schemas.microsoft.com/office/drawing/2010/main">
        <mc:Choice Requires="a14">
          <p:sp>
            <p:nvSpPr>
              <p:cNvPr id="77" name="Rectangle 76"/>
              <p:cNvSpPr/>
              <p:nvPr/>
            </p:nvSpPr>
            <p:spPr>
              <a:xfrm>
                <a:off x="855734" y="1143000"/>
                <a:ext cx="5415778" cy="556434"/>
              </a:xfrm>
              <a:prstGeom prst="rect">
                <a:avLst/>
              </a:prstGeom>
            </p:spPr>
            <p:txBody>
              <a:bodyPr wrap="none">
                <a:spAutoFit/>
              </a:bodyPr>
              <a:lstStyle/>
              <a:p>
                <a:r>
                  <a:rPr lang="en-US" dirty="0"/>
                  <a:t>We find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e>
                      <m:sub>
                        <m:r>
                          <a:rPr lang="en-CA" altLang="en-US" i="1" dirty="0">
                            <a:solidFill>
                              <a:srgbClr val="66FF33"/>
                            </a:solidFill>
                            <a:latin typeface="Cambria Math" panose="02040503050406030204" pitchFamily="18" charset="0"/>
                            <a:sym typeface="Symbol" panose="05050102010706020507" pitchFamily="18" charset="2"/>
                          </a:rPr>
                          <m:t>𝑜𝑝𝑡</m:t>
                        </m:r>
                      </m:sub>
                    </m:sSub>
                  </m:oMath>
                </a14:m>
                <a:r>
                  <a:rPr lang="en-US" dirty="0"/>
                  <a:t>using gradient descent.</a:t>
                </a:r>
                <a:endParaRPr lang="en-CA" dirty="0"/>
              </a:p>
            </p:txBody>
          </p:sp>
        </mc:Choice>
        <mc:Fallback xmlns="">
          <p:sp>
            <p:nvSpPr>
              <p:cNvPr id="77" name="Rectangle 76"/>
              <p:cNvSpPr>
                <a:spLocks noRot="1" noChangeAspect="1" noMove="1" noResize="1" noEditPoints="1" noAdjustHandles="1" noChangeArrowheads="1" noChangeShapeType="1" noTextEdit="1"/>
              </p:cNvSpPr>
              <p:nvPr/>
            </p:nvSpPr>
            <p:spPr>
              <a:xfrm>
                <a:off x="855734" y="1143000"/>
                <a:ext cx="5415778" cy="556434"/>
              </a:xfrm>
              <a:prstGeom prst="rect">
                <a:avLst/>
              </a:prstGeom>
              <a:blipFill>
                <a:blip r:embed="rId4"/>
                <a:stretch>
                  <a:fillRect l="-2250" t="-12088" r="-1350" b="-23077"/>
                </a:stretch>
              </a:blipFill>
            </p:spPr>
            <p:txBody>
              <a:bodyPr/>
              <a:lstStyle/>
              <a:p>
                <a:r>
                  <a:rPr lang="en-CA">
                    <a:noFill/>
                  </a:rPr>
                  <a:t> </a:t>
                </a:r>
              </a:p>
            </p:txBody>
          </p:sp>
        </mc:Fallback>
      </mc:AlternateContent>
      <p:grpSp>
        <p:nvGrpSpPr>
          <p:cNvPr id="6" name="Group 5">
            <a:extLst>
              <a:ext uri="{FF2B5EF4-FFF2-40B4-BE49-F238E27FC236}">
                <a16:creationId xmlns:a16="http://schemas.microsoft.com/office/drawing/2014/main" id="{7520EA3F-C6B2-4535-9012-63CD11986D99}"/>
              </a:ext>
            </a:extLst>
          </p:cNvPr>
          <p:cNvGrpSpPr/>
          <p:nvPr/>
        </p:nvGrpSpPr>
        <p:grpSpPr>
          <a:xfrm>
            <a:off x="4648200" y="1811933"/>
            <a:ext cx="4806600" cy="4940823"/>
            <a:chOff x="4648200" y="1811933"/>
            <a:chExt cx="4806600" cy="4940823"/>
          </a:xfrm>
        </p:grpSpPr>
        <p:sp>
          <p:nvSpPr>
            <p:cNvPr id="28" name="Rectangle 27">
              <a:extLst>
                <a:ext uri="{FF2B5EF4-FFF2-40B4-BE49-F238E27FC236}">
                  <a16:creationId xmlns:a16="http://schemas.microsoft.com/office/drawing/2014/main" id="{A72D3552-446F-43FE-9101-438E49268EAC}"/>
                </a:ext>
              </a:extLst>
            </p:cNvPr>
            <p:cNvSpPr/>
            <p:nvPr/>
          </p:nvSpPr>
          <p:spPr>
            <a:xfrm>
              <a:off x="4648200" y="1811933"/>
              <a:ext cx="4806600" cy="954107"/>
            </a:xfrm>
            <a:prstGeom prst="rect">
              <a:avLst/>
            </a:prstGeom>
          </p:spPr>
          <p:txBody>
            <a:bodyPr wrap="square">
              <a:spAutoFit/>
            </a:bodyPr>
            <a:lstStyle/>
            <a:p>
              <a:pPr algn="ctr"/>
              <a:r>
                <a:rPr lang="en-CA" dirty="0"/>
                <a:t>The direction </a:t>
              </a:r>
            </a:p>
            <a:p>
              <a:pPr algn="ctr"/>
              <a:r>
                <a:rPr lang="en-CA" dirty="0"/>
                <a:t>water flows</a:t>
              </a:r>
            </a:p>
          </p:txBody>
        </p:sp>
        <p:pic>
          <p:nvPicPr>
            <p:cNvPr id="29" name="Picture 2" descr="Related image">
              <a:extLst>
                <a:ext uri="{FF2B5EF4-FFF2-40B4-BE49-F238E27FC236}">
                  <a16:creationId xmlns:a16="http://schemas.microsoft.com/office/drawing/2014/main" id="{654671D2-5001-461F-AFD1-FED0764FC030}"/>
                </a:ext>
              </a:extLst>
            </p:cNvPr>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562600" y="2805796"/>
              <a:ext cx="2955287" cy="394696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a:extLst>
              <a:ext uri="{FF2B5EF4-FFF2-40B4-BE49-F238E27FC236}">
                <a16:creationId xmlns:a16="http://schemas.microsoft.com/office/drawing/2014/main" id="{4F765954-5747-426A-A8AB-A6BA923842A6}"/>
              </a:ext>
            </a:extLst>
          </p:cNvPr>
          <p:cNvGrpSpPr/>
          <p:nvPr/>
        </p:nvGrpSpPr>
        <p:grpSpPr>
          <a:xfrm>
            <a:off x="609600" y="1805646"/>
            <a:ext cx="4838266" cy="5052353"/>
            <a:chOff x="609600" y="1805646"/>
            <a:chExt cx="4838266" cy="5052353"/>
          </a:xfrm>
        </p:grpSpPr>
        <p:sp>
          <p:nvSpPr>
            <p:cNvPr id="30" name="Rectangle 29">
              <a:extLst>
                <a:ext uri="{FF2B5EF4-FFF2-40B4-BE49-F238E27FC236}">
                  <a16:creationId xmlns:a16="http://schemas.microsoft.com/office/drawing/2014/main" id="{B129B71A-39BF-462B-930A-88B3B3DBDB30}"/>
                </a:ext>
              </a:extLst>
            </p:cNvPr>
            <p:cNvSpPr/>
            <p:nvPr/>
          </p:nvSpPr>
          <p:spPr>
            <a:xfrm>
              <a:off x="1219200" y="1805646"/>
              <a:ext cx="3816000" cy="954107"/>
            </a:xfrm>
            <a:prstGeom prst="rect">
              <a:avLst/>
            </a:prstGeom>
          </p:spPr>
          <p:txBody>
            <a:bodyPr>
              <a:spAutoFit/>
            </a:bodyPr>
            <a:lstStyle/>
            <a:p>
              <a:pPr algn="ctr"/>
              <a:r>
                <a:rPr lang="en-CA" dirty="0"/>
                <a:t>Which direction is steepest?</a:t>
              </a:r>
            </a:p>
          </p:txBody>
        </p:sp>
        <p:pic>
          <p:nvPicPr>
            <p:cNvPr id="31" name="Picture 2" descr="Image result for skiing back and forth">
              <a:extLst>
                <a:ext uri="{FF2B5EF4-FFF2-40B4-BE49-F238E27FC236}">
                  <a16:creationId xmlns:a16="http://schemas.microsoft.com/office/drawing/2014/main" id="{30D459F4-ED54-4E88-A52A-13D205731BBC}"/>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9726" t="5913" r="52989" b="22640"/>
            <a:stretch/>
          </p:blipFill>
          <p:spPr bwMode="auto">
            <a:xfrm>
              <a:off x="2274991" y="5125112"/>
              <a:ext cx="1532938" cy="1732887"/>
            </a:xfrm>
            <a:prstGeom prst="rect">
              <a:avLst/>
            </a:prstGeom>
            <a:noFill/>
            <a:extLst>
              <a:ext uri="{909E8E84-426E-40DD-AFC4-6F175D3DCCD1}">
                <a14:hiddenFill xmlns:a14="http://schemas.microsoft.com/office/drawing/2010/main">
                  <a:solidFill>
                    <a:srgbClr val="FFFFFF"/>
                  </a:solidFill>
                </a14:hiddenFill>
              </a:ext>
            </a:extLst>
          </p:spPr>
        </p:pic>
        <p:pic>
          <p:nvPicPr>
            <p:cNvPr id="32" name="Picture 6" descr="Image result for windy mountain path">
              <a:extLst>
                <a:ext uri="{FF2B5EF4-FFF2-40B4-BE49-F238E27FC236}">
                  <a16:creationId xmlns:a16="http://schemas.microsoft.com/office/drawing/2014/main" id="{579F43E5-2F7D-411D-9985-2B22787E766E}"/>
                </a:ext>
              </a:extLst>
            </p:cNvPr>
            <p:cNvPicPr>
              <a:picLocks noChangeAspect="1" noChangeArrowheads="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09600" y="2819048"/>
              <a:ext cx="4838266" cy="2246770"/>
            </a:xfrm>
            <a:prstGeom prst="rect">
              <a:avLst/>
            </a:prstGeom>
            <a:noFill/>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3898961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withEffect">
                                  <p:stCondLst>
                                    <p:cond delay="0"/>
                                  </p:stCondLst>
                                  <p:childTnLst>
                                    <p:set>
                                      <p:cBhvr>
                                        <p:cTn id="6" dur="1" fill="hold">
                                          <p:stCondLst>
                                            <p:cond delay="0"/>
                                          </p:stCondLst>
                                        </p:cTn>
                                        <p:tgtEl>
                                          <p:spTgt spid="76"/>
                                        </p:tgtEl>
                                        <p:attrNameLst>
                                          <p:attrName>style.visibility</p:attrName>
                                        </p:attrNameLst>
                                      </p:cBhvr>
                                      <p:to>
                                        <p:strVal val="visible"/>
                                      </p:to>
                                    </p:set>
                                    <p:anim calcmode="lin" valueType="num">
                                      <p:cBhvr additive="base">
                                        <p:cTn id="7" dur="500" fill="hold"/>
                                        <p:tgtEl>
                                          <p:spTgt spid="76"/>
                                        </p:tgtEl>
                                        <p:attrNameLst>
                                          <p:attrName>ppt_x</p:attrName>
                                        </p:attrNameLst>
                                      </p:cBhvr>
                                      <p:tavLst>
                                        <p:tav tm="0">
                                          <p:val>
                                            <p:strVal val="0-#ppt_w/2"/>
                                          </p:val>
                                        </p:tav>
                                        <p:tav tm="100000">
                                          <p:val>
                                            <p:strVal val="#ppt_x"/>
                                          </p:val>
                                        </p:tav>
                                      </p:tavLst>
                                    </p:anim>
                                    <p:anim calcmode="lin" valueType="num">
                                      <p:cBhvr additive="base">
                                        <p:cTn id="8" dur="500" fill="hold"/>
                                        <p:tgtEl>
                                          <p:spTgt spid="76"/>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77"/>
                                        </p:tgtEl>
                                        <p:attrNameLst>
                                          <p:attrName>style.visibility</p:attrName>
                                        </p:attrNameLst>
                                      </p:cBhvr>
                                      <p:to>
                                        <p:strVal val="visible"/>
                                      </p:to>
                                    </p:set>
                                    <p:anim calcmode="lin" valueType="num">
                                      <p:cBhvr additive="base">
                                        <p:cTn id="15" dur="500" fill="hold"/>
                                        <p:tgtEl>
                                          <p:spTgt spid="77"/>
                                        </p:tgtEl>
                                        <p:attrNameLst>
                                          <p:attrName>ppt_x</p:attrName>
                                        </p:attrNameLst>
                                      </p:cBhvr>
                                      <p:tavLst>
                                        <p:tav tm="0">
                                          <p:val>
                                            <p:strVal val="0-#ppt_w/2"/>
                                          </p:val>
                                        </p:tav>
                                        <p:tav tm="100000">
                                          <p:val>
                                            <p:strVal val="#ppt_x"/>
                                          </p:val>
                                        </p:tav>
                                      </p:tavLst>
                                    </p:anim>
                                    <p:anim calcmode="lin" valueType="num">
                                      <p:cBhvr additive="base">
                                        <p:cTn id="16" dur="500" fill="hold"/>
                                        <p:tgtEl>
                                          <p:spTgt spid="77"/>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5"/>
                                        </p:tgtEl>
                                        <p:attrNameLst>
                                          <p:attrName>style.visibility</p:attrName>
                                        </p:attrNameLst>
                                      </p:cBhvr>
                                      <p:to>
                                        <p:strVal val="visible"/>
                                      </p:to>
                                    </p:set>
                                    <p:anim calcmode="lin" valueType="num">
                                      <p:cBhvr additive="base">
                                        <p:cTn id="21" dur="500" fill="hold"/>
                                        <p:tgtEl>
                                          <p:spTgt spid="5"/>
                                        </p:tgtEl>
                                        <p:attrNameLst>
                                          <p:attrName>ppt_x</p:attrName>
                                        </p:attrNameLst>
                                      </p:cBhvr>
                                      <p:tavLst>
                                        <p:tav tm="0">
                                          <p:val>
                                            <p:strVal val="#ppt_x"/>
                                          </p:val>
                                        </p:tav>
                                        <p:tav tm="100000">
                                          <p:val>
                                            <p:strVal val="#ppt_x"/>
                                          </p:val>
                                        </p:tav>
                                      </p:tavLst>
                                    </p:anim>
                                    <p:anim calcmode="lin" valueType="num">
                                      <p:cBhvr additive="base">
                                        <p:cTn id="22" dur="500" fill="hold"/>
                                        <p:tgtEl>
                                          <p:spTgt spid="5"/>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4" fill="hold" nodeType="clickEffect">
                                  <p:stCondLst>
                                    <p:cond delay="0"/>
                                  </p:stCondLst>
                                  <p:childTnLst>
                                    <p:set>
                                      <p:cBhvr>
                                        <p:cTn id="26" dur="1" fill="hold">
                                          <p:stCondLst>
                                            <p:cond delay="0"/>
                                          </p:stCondLst>
                                        </p:cTn>
                                        <p:tgtEl>
                                          <p:spTgt spid="6"/>
                                        </p:tgtEl>
                                        <p:attrNameLst>
                                          <p:attrName>style.visibility</p:attrName>
                                        </p:attrNameLst>
                                      </p:cBhvr>
                                      <p:to>
                                        <p:strVal val="visible"/>
                                      </p:to>
                                    </p:set>
                                    <p:anim calcmode="lin" valueType="num">
                                      <p:cBhvr additive="base">
                                        <p:cTn id="27" dur="500" fill="hold"/>
                                        <p:tgtEl>
                                          <p:spTgt spid="6"/>
                                        </p:tgtEl>
                                        <p:attrNameLst>
                                          <p:attrName>ppt_x</p:attrName>
                                        </p:attrNameLst>
                                      </p:cBhvr>
                                      <p:tavLst>
                                        <p:tav tm="0">
                                          <p:val>
                                            <p:strVal val="#ppt_x"/>
                                          </p:val>
                                        </p:tav>
                                        <p:tav tm="100000">
                                          <p:val>
                                            <p:strVal val="#ppt_x"/>
                                          </p:val>
                                        </p:tav>
                                      </p:tavLst>
                                    </p:anim>
                                    <p:anim calcmode="lin" valueType="num">
                                      <p:cBhvr additive="base">
                                        <p:cTn id="28" dur="500" fill="hold"/>
                                        <p:tgtEl>
                                          <p:spTgt spid="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p:bldP spid="77" grpId="0"/>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97458" y="609600"/>
            <a:ext cx="9338913" cy="523220"/>
            <a:chOff x="-97458" y="1890415"/>
            <a:chExt cx="9338913" cy="523220"/>
          </a:xfrm>
        </p:grpSpPr>
        <p:sp>
          <p:nvSpPr>
            <p:cNvPr id="67" name="Text Box 33"/>
            <p:cNvSpPr txBox="1">
              <a:spLocks noChangeArrowheads="1"/>
            </p:cNvSpPr>
            <p:nvPr/>
          </p:nvSpPr>
          <p:spPr bwMode="auto">
            <a:xfrm>
              <a:off x="-97458" y="1890415"/>
              <a:ext cx="9338913"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p:txBody>
        </p:sp>
        <mc:AlternateContent xmlns:mc="http://schemas.openxmlformats.org/markup-compatibility/2006" xmlns:a14="http://schemas.microsoft.com/office/drawing/2010/main">
          <mc:Choice Requires="a14">
            <p:sp>
              <p:nvSpPr>
                <p:cNvPr id="84" name="TextBox 83"/>
                <p:cNvSpPr txBox="1"/>
                <p:nvPr/>
              </p:nvSpPr>
              <p:spPr>
                <a:xfrm>
                  <a:off x="3446398" y="1935280"/>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84" name="TextBox 83"/>
                <p:cNvSpPr txBox="1">
                  <a:spLocks noRot="1" noChangeAspect="1" noMove="1" noResize="1" noEditPoints="1" noAdjustHandles="1" noChangeArrowheads="1" noChangeShapeType="1" noTextEdit="1"/>
                </p:cNvSpPr>
                <p:nvPr/>
              </p:nvSpPr>
              <p:spPr>
                <a:xfrm>
                  <a:off x="3446398" y="1935280"/>
                  <a:ext cx="3716402" cy="464101"/>
                </a:xfrm>
                <a:prstGeom prst="rect">
                  <a:avLst/>
                </a:prstGeom>
                <a:blipFill>
                  <a:blip r:embed="rId3"/>
                  <a:stretch>
                    <a:fillRect b="-1316"/>
                  </a:stretch>
                </a:blipFill>
              </p:spPr>
              <p:txBody>
                <a:bodyPr/>
                <a:lstStyle/>
                <a:p>
                  <a:r>
                    <a:rPr lang="en-CA">
                      <a:noFill/>
                    </a:rPr>
                    <a:t> </a:t>
                  </a:r>
                </a:p>
              </p:txBody>
            </p:sp>
          </mc:Fallback>
        </mc:AlternateContent>
      </p:grpSp>
      <p:sp>
        <p:nvSpPr>
          <p:cNvPr id="76"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mc:AlternateContent xmlns:mc="http://schemas.openxmlformats.org/markup-compatibility/2006" xmlns:a14="http://schemas.microsoft.com/office/drawing/2010/main">
        <mc:Choice Requires="a14">
          <p:sp>
            <p:nvSpPr>
              <p:cNvPr id="77" name="Rectangle 76"/>
              <p:cNvSpPr/>
              <p:nvPr/>
            </p:nvSpPr>
            <p:spPr>
              <a:xfrm>
                <a:off x="855734" y="1143000"/>
                <a:ext cx="5415778" cy="556434"/>
              </a:xfrm>
              <a:prstGeom prst="rect">
                <a:avLst/>
              </a:prstGeom>
            </p:spPr>
            <p:txBody>
              <a:bodyPr wrap="none">
                <a:spAutoFit/>
              </a:bodyPr>
              <a:lstStyle/>
              <a:p>
                <a:r>
                  <a:rPr lang="en-US" dirty="0"/>
                  <a:t>We find </a:t>
                </a:r>
                <a14:m>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e>
                      <m:sub>
                        <m:r>
                          <a:rPr lang="en-CA" altLang="en-US" i="1" dirty="0">
                            <a:solidFill>
                              <a:srgbClr val="66FF33"/>
                            </a:solidFill>
                            <a:latin typeface="Cambria Math" panose="02040503050406030204" pitchFamily="18" charset="0"/>
                            <a:sym typeface="Symbol" panose="05050102010706020507" pitchFamily="18" charset="2"/>
                          </a:rPr>
                          <m:t>𝑜𝑝𝑡</m:t>
                        </m:r>
                      </m:sub>
                    </m:sSub>
                  </m:oMath>
                </a14:m>
                <a:r>
                  <a:rPr lang="en-US" dirty="0"/>
                  <a:t>using gradient descent.</a:t>
                </a:r>
                <a:endParaRPr lang="en-CA" dirty="0"/>
              </a:p>
            </p:txBody>
          </p:sp>
        </mc:Choice>
        <mc:Fallback xmlns="">
          <p:sp>
            <p:nvSpPr>
              <p:cNvPr id="77" name="Rectangle 76"/>
              <p:cNvSpPr>
                <a:spLocks noRot="1" noChangeAspect="1" noMove="1" noResize="1" noEditPoints="1" noAdjustHandles="1" noChangeArrowheads="1" noChangeShapeType="1" noTextEdit="1"/>
              </p:cNvSpPr>
              <p:nvPr/>
            </p:nvSpPr>
            <p:spPr>
              <a:xfrm>
                <a:off x="855734" y="1143000"/>
                <a:ext cx="5415778" cy="556434"/>
              </a:xfrm>
              <a:prstGeom prst="rect">
                <a:avLst/>
              </a:prstGeom>
              <a:blipFill>
                <a:blip r:embed="rId4"/>
                <a:stretch>
                  <a:fillRect l="-2250" t="-12088" r="-1350" b="-23077"/>
                </a:stretch>
              </a:blipFill>
            </p:spPr>
            <p:txBody>
              <a:bodyPr/>
              <a:lstStyle/>
              <a:p>
                <a:r>
                  <a:rPr lang="en-CA">
                    <a:noFill/>
                  </a:rPr>
                  <a:t> </a:t>
                </a:r>
              </a:p>
            </p:txBody>
          </p:sp>
        </mc:Fallback>
      </mc:AlternateContent>
      <p:sp>
        <p:nvSpPr>
          <p:cNvPr id="86" name="Rectangle 85"/>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87" name="Picture 6" descr="Image result for gradient descent"/>
          <p:cNvPicPr>
            <a:picLocks noGrp="1" noChangeAspect="1" noChangeArrowheads="1"/>
          </p:cNvPicPr>
          <p:nvPr>
            <p:ph idx="1"/>
          </p:nvPr>
        </p:nvPicPr>
        <p:blipFill>
          <a:blip r:embed="rId5">
            <a:extLst>
              <a:ext uri="{28A0092B-C50C-407E-A947-70E740481C1C}">
                <a14:useLocalDpi xmlns:a14="http://schemas.microsoft.com/office/drawing/2010/main" val="0"/>
              </a:ext>
            </a:extLst>
          </a:blip>
          <a:srcRect/>
          <a:stretch>
            <a:fillRect/>
          </a:stretch>
        </p:blipFill>
        <p:spPr bwMode="auto">
          <a:xfrm>
            <a:off x="990599"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88" name="Rectangle 87"/>
          <p:cNvSpPr/>
          <p:nvPr/>
        </p:nvSpPr>
        <p:spPr>
          <a:xfrm>
            <a:off x="2126653"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89" name="Rectangle 88"/>
          <p:cNvSpPr/>
          <p:nvPr/>
        </p:nvSpPr>
        <p:spPr>
          <a:xfrm>
            <a:off x="5093544"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90" name="Rectangle 89"/>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91" name="Rectangle 90"/>
          <p:cNvSpPr/>
          <p:nvPr/>
        </p:nvSpPr>
        <p:spPr>
          <a:xfrm>
            <a:off x="110826"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92" name="Rectangle 91"/>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sp>
        <p:nvSpPr>
          <p:cNvPr id="339" name="Rectangle 338"/>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24"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24"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6"/>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93" name="Rectangle 92"/>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grpSp>
        <p:nvGrpSpPr>
          <p:cNvPr id="94" name="Group 93"/>
          <p:cNvGrpSpPr/>
          <p:nvPr/>
        </p:nvGrpSpPr>
        <p:grpSpPr>
          <a:xfrm>
            <a:off x="2379301" y="5072234"/>
            <a:ext cx="2502237" cy="709490"/>
            <a:chOff x="2379301" y="5072234"/>
            <a:chExt cx="2502237" cy="709490"/>
          </a:xfrm>
        </p:grpSpPr>
        <p:grpSp>
          <p:nvGrpSpPr>
            <p:cNvPr id="95" name="Group 94"/>
            <p:cNvGrpSpPr/>
            <p:nvPr/>
          </p:nvGrpSpPr>
          <p:grpSpPr>
            <a:xfrm>
              <a:off x="2379301" y="5072234"/>
              <a:ext cx="2502237" cy="709490"/>
              <a:chOff x="2812059" y="5172124"/>
              <a:chExt cx="2502237" cy="709490"/>
            </a:xfrm>
          </p:grpSpPr>
          <p:cxnSp>
            <p:nvCxnSpPr>
              <p:cNvPr id="97" name="Straight Connector 96"/>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98" name="Straight Connector 97"/>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9" name="Oval 98"/>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mc:AlternateContent xmlns:mc="http://schemas.openxmlformats.org/markup-compatibility/2006" xmlns:a14="http://schemas.microsoft.com/office/drawing/2010/main">
          <mc:Choice Requires="a14">
            <p:sp>
              <p:nvSpPr>
                <p:cNvPr id="96" name="Rectangle 95"/>
                <p:cNvSpPr/>
                <p:nvPr/>
              </p:nvSpPr>
              <p:spPr>
                <a:xfrm>
                  <a:off x="2438400" y="5186604"/>
                  <a:ext cx="549445" cy="523220"/>
                </a:xfrm>
                <a:prstGeom prst="rect">
                  <a:avLst/>
                </a:prstGeom>
              </p:spPr>
              <p:txBody>
                <a:bodyPr wrap="none">
                  <a:spAutoFit/>
                </a:bodyPr>
                <a:lstStyle/>
                <a:p>
                  <a:pPr/>
                  <a14:m>
                    <m:oMathPara xmlns:m="http://schemas.openxmlformats.org/officeDocument/2006/math">
                      <m:oMathParaPr>
                        <m:jc m:val="centerGroup"/>
                      </m:oMathParaPr>
                      <m:oMath xmlns:m="http://schemas.openxmlformats.org/officeDocument/2006/math">
                        <m:acc>
                          <m:accPr>
                            <m:chr m:val="⃗"/>
                            <m:ctrlPr>
                              <a:rPr lang="en-US" altLang="en-US" i="1" dirty="0">
                                <a:solidFill>
                                  <a:srgbClr val="66FF33"/>
                                </a:solidFill>
                                <a:latin typeface="Cambria Math" panose="02040503050406030204" pitchFamily="18" charset="0"/>
                              </a:rPr>
                            </m:ctrlPr>
                          </m:accPr>
                          <m:e>
                            <m:r>
                              <a:rPr lang="en-CA" altLang="en-US" i="1" dirty="0">
                                <a:solidFill>
                                  <a:srgbClr val="66FF33"/>
                                </a:solidFill>
                                <a:latin typeface="Cambria Math" panose="02040503050406030204" pitchFamily="18" charset="0"/>
                              </a:rPr>
                              <m:t>𝑤</m:t>
                            </m:r>
                          </m:e>
                        </m:acc>
                      </m:oMath>
                    </m:oMathPara>
                  </a14:m>
                  <a:endParaRPr lang="en-CA" dirty="0"/>
                </a:p>
              </p:txBody>
            </p:sp>
          </mc:Choice>
          <mc:Fallback xmlns="">
            <p:sp>
              <p:nvSpPr>
                <p:cNvPr id="96" name="Rectangle 95"/>
                <p:cNvSpPr>
                  <a:spLocks noRot="1" noChangeAspect="1" noMove="1" noResize="1" noEditPoints="1" noAdjustHandles="1" noChangeArrowheads="1" noChangeShapeType="1" noTextEdit="1"/>
                </p:cNvSpPr>
                <p:nvPr/>
              </p:nvSpPr>
              <p:spPr>
                <a:xfrm>
                  <a:off x="2438400" y="5186604"/>
                  <a:ext cx="549445" cy="523220"/>
                </a:xfrm>
                <a:prstGeom prst="rect">
                  <a:avLst/>
                </a:prstGeom>
                <a:blipFill>
                  <a:blip r:embed="rId7"/>
                  <a:stretch>
                    <a:fillRect/>
                  </a:stretch>
                </a:blipFill>
              </p:spPr>
              <p:txBody>
                <a:bodyPr/>
                <a:lstStyle/>
                <a:p>
                  <a:r>
                    <a:rPr lang="en-CA">
                      <a:noFill/>
                    </a:rPr>
                    <a:t> </a:t>
                  </a:r>
                </a:p>
              </p:txBody>
            </p:sp>
          </mc:Fallback>
        </mc:AlternateContent>
      </p:grpSp>
      <p:grpSp>
        <p:nvGrpSpPr>
          <p:cNvPr id="100" name="Group 99"/>
          <p:cNvGrpSpPr/>
          <p:nvPr/>
        </p:nvGrpSpPr>
        <p:grpSpPr>
          <a:xfrm>
            <a:off x="2943372" y="4664982"/>
            <a:ext cx="142875" cy="744826"/>
            <a:chOff x="3377327" y="4762250"/>
            <a:chExt cx="142875" cy="744826"/>
          </a:xfrm>
        </p:grpSpPr>
        <p:cxnSp>
          <p:nvCxnSpPr>
            <p:cNvPr id="101" name="Straight Connector 100"/>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102" name="Picture 101"/>
            <p:cNvPicPr>
              <a:picLocks noChangeAspect="1"/>
            </p:cNvPicPr>
            <p:nvPr/>
          </p:nvPicPr>
          <p:blipFill rotWithShape="1">
            <a:blip r:embed="rId8"/>
            <a:srcRect r="50000" b="60666"/>
            <a:stretch/>
          </p:blipFill>
          <p:spPr>
            <a:xfrm>
              <a:off x="3377327" y="4762250"/>
              <a:ext cx="142875" cy="135962"/>
            </a:xfrm>
            <a:prstGeom prst="rect">
              <a:avLst/>
            </a:prstGeom>
          </p:spPr>
        </p:pic>
      </p:grpSp>
    </p:spTree>
    <p:extLst>
      <p:ext uri="{BB962C8B-B14F-4D97-AF65-F5344CB8AC3E}">
        <p14:creationId xmlns:p14="http://schemas.microsoft.com/office/powerpoint/2010/main" val="7114962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86"/>
                                        </p:tgtEl>
                                        <p:attrNameLst>
                                          <p:attrName>style.visibility</p:attrName>
                                        </p:attrNameLst>
                                      </p:cBhvr>
                                      <p:to>
                                        <p:strVal val="visible"/>
                                      </p:to>
                                    </p:set>
                                    <p:anim calcmode="lin" valueType="num">
                                      <p:cBhvr additive="base">
                                        <p:cTn id="7" dur="500" fill="hold"/>
                                        <p:tgtEl>
                                          <p:spTgt spid="86"/>
                                        </p:tgtEl>
                                        <p:attrNameLst>
                                          <p:attrName>ppt_x</p:attrName>
                                        </p:attrNameLst>
                                      </p:cBhvr>
                                      <p:tavLst>
                                        <p:tav tm="0">
                                          <p:val>
                                            <p:strVal val="#ppt_x"/>
                                          </p:val>
                                        </p:tav>
                                        <p:tav tm="100000">
                                          <p:val>
                                            <p:strVal val="#ppt_x"/>
                                          </p:val>
                                        </p:tav>
                                      </p:tavLst>
                                    </p:anim>
                                    <p:anim calcmode="lin" valueType="num">
                                      <p:cBhvr additive="base">
                                        <p:cTn id="8" dur="500" fill="hold"/>
                                        <p:tgtEl>
                                          <p:spTgt spid="86"/>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87"/>
                                        </p:tgtEl>
                                        <p:attrNameLst>
                                          <p:attrName>style.visibility</p:attrName>
                                        </p:attrNameLst>
                                      </p:cBhvr>
                                      <p:to>
                                        <p:strVal val="visible"/>
                                      </p:to>
                                    </p:set>
                                    <p:anim calcmode="lin" valueType="num">
                                      <p:cBhvr additive="base">
                                        <p:cTn id="11" dur="500" fill="hold"/>
                                        <p:tgtEl>
                                          <p:spTgt spid="87"/>
                                        </p:tgtEl>
                                        <p:attrNameLst>
                                          <p:attrName>ppt_x</p:attrName>
                                        </p:attrNameLst>
                                      </p:cBhvr>
                                      <p:tavLst>
                                        <p:tav tm="0">
                                          <p:val>
                                            <p:strVal val="#ppt_x"/>
                                          </p:val>
                                        </p:tav>
                                        <p:tav tm="100000">
                                          <p:val>
                                            <p:strVal val="#ppt_x"/>
                                          </p:val>
                                        </p:tav>
                                      </p:tavLst>
                                    </p:anim>
                                    <p:anim calcmode="lin" valueType="num">
                                      <p:cBhvr additive="base">
                                        <p:cTn id="12" dur="500" fill="hold"/>
                                        <p:tgtEl>
                                          <p:spTgt spid="8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88"/>
                                        </p:tgtEl>
                                        <p:attrNameLst>
                                          <p:attrName>style.visibility</p:attrName>
                                        </p:attrNameLst>
                                      </p:cBhvr>
                                      <p:to>
                                        <p:strVal val="visible"/>
                                      </p:to>
                                    </p:set>
                                    <p:anim calcmode="lin" valueType="num">
                                      <p:cBhvr additive="base">
                                        <p:cTn id="15" dur="500" fill="hold"/>
                                        <p:tgtEl>
                                          <p:spTgt spid="88"/>
                                        </p:tgtEl>
                                        <p:attrNameLst>
                                          <p:attrName>ppt_x</p:attrName>
                                        </p:attrNameLst>
                                      </p:cBhvr>
                                      <p:tavLst>
                                        <p:tav tm="0">
                                          <p:val>
                                            <p:strVal val="#ppt_x"/>
                                          </p:val>
                                        </p:tav>
                                        <p:tav tm="100000">
                                          <p:val>
                                            <p:strVal val="#ppt_x"/>
                                          </p:val>
                                        </p:tav>
                                      </p:tavLst>
                                    </p:anim>
                                    <p:anim calcmode="lin" valueType="num">
                                      <p:cBhvr additive="base">
                                        <p:cTn id="16" dur="500" fill="hold"/>
                                        <p:tgtEl>
                                          <p:spTgt spid="8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89"/>
                                        </p:tgtEl>
                                        <p:attrNameLst>
                                          <p:attrName>style.visibility</p:attrName>
                                        </p:attrNameLst>
                                      </p:cBhvr>
                                      <p:to>
                                        <p:strVal val="visible"/>
                                      </p:to>
                                    </p:set>
                                    <p:anim calcmode="lin" valueType="num">
                                      <p:cBhvr additive="base">
                                        <p:cTn id="19" dur="500" fill="hold"/>
                                        <p:tgtEl>
                                          <p:spTgt spid="89"/>
                                        </p:tgtEl>
                                        <p:attrNameLst>
                                          <p:attrName>ppt_x</p:attrName>
                                        </p:attrNameLst>
                                      </p:cBhvr>
                                      <p:tavLst>
                                        <p:tav tm="0">
                                          <p:val>
                                            <p:strVal val="#ppt_x"/>
                                          </p:val>
                                        </p:tav>
                                        <p:tav tm="100000">
                                          <p:val>
                                            <p:strVal val="#ppt_x"/>
                                          </p:val>
                                        </p:tav>
                                      </p:tavLst>
                                    </p:anim>
                                    <p:anim calcmode="lin" valueType="num">
                                      <p:cBhvr additive="base">
                                        <p:cTn id="20" dur="500" fill="hold"/>
                                        <p:tgtEl>
                                          <p:spTgt spid="8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0"/>
                                        </p:tgtEl>
                                        <p:attrNameLst>
                                          <p:attrName>style.visibility</p:attrName>
                                        </p:attrNameLst>
                                      </p:cBhvr>
                                      <p:to>
                                        <p:strVal val="visible"/>
                                      </p:to>
                                    </p:set>
                                    <p:anim calcmode="lin" valueType="num">
                                      <p:cBhvr additive="base">
                                        <p:cTn id="23" dur="500" fill="hold"/>
                                        <p:tgtEl>
                                          <p:spTgt spid="90"/>
                                        </p:tgtEl>
                                        <p:attrNameLst>
                                          <p:attrName>ppt_x</p:attrName>
                                        </p:attrNameLst>
                                      </p:cBhvr>
                                      <p:tavLst>
                                        <p:tav tm="0">
                                          <p:val>
                                            <p:strVal val="#ppt_x"/>
                                          </p:val>
                                        </p:tav>
                                        <p:tav tm="100000">
                                          <p:val>
                                            <p:strVal val="#ppt_x"/>
                                          </p:val>
                                        </p:tav>
                                      </p:tavLst>
                                    </p:anim>
                                    <p:anim calcmode="lin" valueType="num">
                                      <p:cBhvr additive="base">
                                        <p:cTn id="24" dur="500" fill="hold"/>
                                        <p:tgtEl>
                                          <p:spTgt spid="9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1"/>
                                        </p:tgtEl>
                                        <p:attrNameLst>
                                          <p:attrName>style.visibility</p:attrName>
                                        </p:attrNameLst>
                                      </p:cBhvr>
                                      <p:to>
                                        <p:strVal val="visible"/>
                                      </p:to>
                                    </p:set>
                                    <p:anim calcmode="lin" valueType="num">
                                      <p:cBhvr additive="base">
                                        <p:cTn id="27" dur="500" fill="hold"/>
                                        <p:tgtEl>
                                          <p:spTgt spid="91"/>
                                        </p:tgtEl>
                                        <p:attrNameLst>
                                          <p:attrName>ppt_x</p:attrName>
                                        </p:attrNameLst>
                                      </p:cBhvr>
                                      <p:tavLst>
                                        <p:tav tm="0">
                                          <p:val>
                                            <p:strVal val="#ppt_x"/>
                                          </p:val>
                                        </p:tav>
                                        <p:tav tm="100000">
                                          <p:val>
                                            <p:strVal val="#ppt_x"/>
                                          </p:val>
                                        </p:tav>
                                      </p:tavLst>
                                    </p:anim>
                                    <p:anim calcmode="lin" valueType="num">
                                      <p:cBhvr additive="base">
                                        <p:cTn id="28" dur="500" fill="hold"/>
                                        <p:tgtEl>
                                          <p:spTgt spid="9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3"/>
                                        </p:tgtEl>
                                        <p:attrNameLst>
                                          <p:attrName>style.visibility</p:attrName>
                                        </p:attrNameLst>
                                      </p:cBhvr>
                                      <p:to>
                                        <p:strVal val="visible"/>
                                      </p:to>
                                    </p:set>
                                    <p:anim calcmode="lin" valueType="num">
                                      <p:cBhvr additive="base">
                                        <p:cTn id="31" dur="500" fill="hold"/>
                                        <p:tgtEl>
                                          <p:spTgt spid="93"/>
                                        </p:tgtEl>
                                        <p:attrNameLst>
                                          <p:attrName>ppt_x</p:attrName>
                                        </p:attrNameLst>
                                      </p:cBhvr>
                                      <p:tavLst>
                                        <p:tav tm="0">
                                          <p:val>
                                            <p:strVal val="#ppt_x"/>
                                          </p:val>
                                        </p:tav>
                                        <p:tav tm="100000">
                                          <p:val>
                                            <p:strVal val="#ppt_x"/>
                                          </p:val>
                                        </p:tav>
                                      </p:tavLst>
                                    </p:anim>
                                    <p:anim calcmode="lin" valueType="num">
                                      <p:cBhvr additive="base">
                                        <p:cTn id="32" dur="500" fill="hold"/>
                                        <p:tgtEl>
                                          <p:spTgt spid="9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2"/>
                                        </p:tgtEl>
                                        <p:attrNameLst>
                                          <p:attrName>style.visibility</p:attrName>
                                        </p:attrNameLst>
                                      </p:cBhvr>
                                      <p:to>
                                        <p:strVal val="visible"/>
                                      </p:to>
                                    </p:set>
                                    <p:anim calcmode="lin" valueType="num">
                                      <p:cBhvr additive="base">
                                        <p:cTn id="35" dur="500" fill="hold"/>
                                        <p:tgtEl>
                                          <p:spTgt spid="92"/>
                                        </p:tgtEl>
                                        <p:attrNameLst>
                                          <p:attrName>ppt_x</p:attrName>
                                        </p:attrNameLst>
                                      </p:cBhvr>
                                      <p:tavLst>
                                        <p:tav tm="0">
                                          <p:val>
                                            <p:strVal val="#ppt_x"/>
                                          </p:val>
                                        </p:tav>
                                        <p:tav tm="100000">
                                          <p:val>
                                            <p:strVal val="#ppt_x"/>
                                          </p:val>
                                        </p:tav>
                                      </p:tavLst>
                                    </p:anim>
                                    <p:anim calcmode="lin" valueType="num">
                                      <p:cBhvr additive="base">
                                        <p:cTn id="36" dur="500" fill="hold"/>
                                        <p:tgtEl>
                                          <p:spTgt spid="92"/>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4" fill="hold" grpId="0" nodeType="clickEffect">
                                  <p:stCondLst>
                                    <p:cond delay="0"/>
                                  </p:stCondLst>
                                  <p:childTnLst>
                                    <p:set>
                                      <p:cBhvr>
                                        <p:cTn id="40" dur="1" fill="hold">
                                          <p:stCondLst>
                                            <p:cond delay="0"/>
                                          </p:stCondLst>
                                        </p:cTn>
                                        <p:tgtEl>
                                          <p:spTgt spid="24"/>
                                        </p:tgtEl>
                                        <p:attrNameLst>
                                          <p:attrName>style.visibility</p:attrName>
                                        </p:attrNameLst>
                                      </p:cBhvr>
                                      <p:to>
                                        <p:strVal val="visible"/>
                                      </p:to>
                                    </p:set>
                                    <p:anim calcmode="lin" valueType="num">
                                      <p:cBhvr additive="base">
                                        <p:cTn id="41" dur="500" fill="hold"/>
                                        <p:tgtEl>
                                          <p:spTgt spid="24"/>
                                        </p:tgtEl>
                                        <p:attrNameLst>
                                          <p:attrName>ppt_x</p:attrName>
                                        </p:attrNameLst>
                                      </p:cBhvr>
                                      <p:tavLst>
                                        <p:tav tm="0">
                                          <p:val>
                                            <p:strVal val="#ppt_x"/>
                                          </p:val>
                                        </p:tav>
                                        <p:tav tm="100000">
                                          <p:val>
                                            <p:strVal val="#ppt_x"/>
                                          </p:val>
                                        </p:tav>
                                      </p:tavLst>
                                    </p:anim>
                                    <p:anim calcmode="lin" valueType="num">
                                      <p:cBhvr additive="base">
                                        <p:cTn id="42" dur="500" fill="hold"/>
                                        <p:tgtEl>
                                          <p:spTgt spid="24"/>
                                        </p:tgtEl>
                                        <p:attrNameLst>
                                          <p:attrName>ppt_y</p:attrName>
                                        </p:attrNameLst>
                                      </p:cBhvr>
                                      <p:tavLst>
                                        <p:tav tm="0">
                                          <p:val>
                                            <p:strVal val="1+#ppt_h/2"/>
                                          </p:val>
                                        </p:tav>
                                        <p:tav tm="100000">
                                          <p:val>
                                            <p:strVal val="#ppt_y"/>
                                          </p:val>
                                        </p:tav>
                                      </p:tavLst>
                                    </p:anim>
                                  </p:childTnLst>
                                </p:cTn>
                              </p:par>
                              <p:par>
                                <p:cTn id="43" presetID="2" presetClass="entr" presetSubtype="8" fill="hold" nodeType="withEffect">
                                  <p:stCondLst>
                                    <p:cond delay="0"/>
                                  </p:stCondLst>
                                  <p:childTnLst>
                                    <p:set>
                                      <p:cBhvr>
                                        <p:cTn id="44" dur="1" fill="hold">
                                          <p:stCondLst>
                                            <p:cond delay="0"/>
                                          </p:stCondLst>
                                        </p:cTn>
                                        <p:tgtEl>
                                          <p:spTgt spid="94"/>
                                        </p:tgtEl>
                                        <p:attrNameLst>
                                          <p:attrName>style.visibility</p:attrName>
                                        </p:attrNameLst>
                                      </p:cBhvr>
                                      <p:to>
                                        <p:strVal val="visible"/>
                                      </p:to>
                                    </p:set>
                                    <p:anim calcmode="lin" valueType="num">
                                      <p:cBhvr additive="base">
                                        <p:cTn id="45" dur="500" fill="hold"/>
                                        <p:tgtEl>
                                          <p:spTgt spid="94"/>
                                        </p:tgtEl>
                                        <p:attrNameLst>
                                          <p:attrName>ppt_x</p:attrName>
                                        </p:attrNameLst>
                                      </p:cBhvr>
                                      <p:tavLst>
                                        <p:tav tm="0">
                                          <p:val>
                                            <p:strVal val="0-#ppt_w/2"/>
                                          </p:val>
                                        </p:tav>
                                        <p:tav tm="100000">
                                          <p:val>
                                            <p:strVal val="#ppt_x"/>
                                          </p:val>
                                        </p:tav>
                                      </p:tavLst>
                                    </p:anim>
                                    <p:anim calcmode="lin" valueType="num">
                                      <p:cBhvr additive="base">
                                        <p:cTn id="46" dur="500" fill="hold"/>
                                        <p:tgtEl>
                                          <p:spTgt spid="94"/>
                                        </p:tgtEl>
                                        <p:attrNameLst>
                                          <p:attrName>ppt_y</p:attrName>
                                        </p:attrNameLst>
                                      </p:cBhvr>
                                      <p:tavLst>
                                        <p:tav tm="0">
                                          <p:val>
                                            <p:strVal val="#ppt_y"/>
                                          </p:val>
                                        </p:tav>
                                        <p:tav tm="100000">
                                          <p:val>
                                            <p:strVal val="#ppt_y"/>
                                          </p:val>
                                        </p:tav>
                                      </p:tavLst>
                                    </p:anim>
                                  </p:childTnLst>
                                </p:cTn>
                              </p:par>
                            </p:childTnLst>
                          </p:cTn>
                        </p:par>
                      </p:childTnLst>
                    </p:cTn>
                  </p:par>
                  <p:par>
                    <p:cTn id="47" fill="hold">
                      <p:stCondLst>
                        <p:cond delay="indefinite"/>
                      </p:stCondLst>
                      <p:childTnLst>
                        <p:par>
                          <p:cTn id="48" fill="hold">
                            <p:stCondLst>
                              <p:cond delay="0"/>
                            </p:stCondLst>
                            <p:childTnLst>
                              <p:par>
                                <p:cTn id="49" presetID="2" presetClass="entr" presetSubtype="4" fill="hold" grpId="0" nodeType="clickEffect">
                                  <p:stCondLst>
                                    <p:cond delay="0"/>
                                  </p:stCondLst>
                                  <p:childTnLst>
                                    <p:set>
                                      <p:cBhvr>
                                        <p:cTn id="50" dur="1" fill="hold">
                                          <p:stCondLst>
                                            <p:cond delay="0"/>
                                          </p:stCondLst>
                                        </p:cTn>
                                        <p:tgtEl>
                                          <p:spTgt spid="339"/>
                                        </p:tgtEl>
                                        <p:attrNameLst>
                                          <p:attrName>style.visibility</p:attrName>
                                        </p:attrNameLst>
                                      </p:cBhvr>
                                      <p:to>
                                        <p:strVal val="visible"/>
                                      </p:to>
                                    </p:set>
                                    <p:anim calcmode="lin" valueType="num">
                                      <p:cBhvr additive="base">
                                        <p:cTn id="51" dur="500" fill="hold"/>
                                        <p:tgtEl>
                                          <p:spTgt spid="339"/>
                                        </p:tgtEl>
                                        <p:attrNameLst>
                                          <p:attrName>ppt_x</p:attrName>
                                        </p:attrNameLst>
                                      </p:cBhvr>
                                      <p:tavLst>
                                        <p:tav tm="0">
                                          <p:val>
                                            <p:strVal val="#ppt_x"/>
                                          </p:val>
                                        </p:tav>
                                        <p:tav tm="100000">
                                          <p:val>
                                            <p:strVal val="#ppt_x"/>
                                          </p:val>
                                        </p:tav>
                                      </p:tavLst>
                                    </p:anim>
                                    <p:anim calcmode="lin" valueType="num">
                                      <p:cBhvr additive="base">
                                        <p:cTn id="52" dur="500" fill="hold"/>
                                        <p:tgtEl>
                                          <p:spTgt spid="339"/>
                                        </p:tgtEl>
                                        <p:attrNameLst>
                                          <p:attrName>ppt_y</p:attrName>
                                        </p:attrNameLst>
                                      </p:cBhvr>
                                      <p:tavLst>
                                        <p:tav tm="0">
                                          <p:val>
                                            <p:strVal val="1+#ppt_h/2"/>
                                          </p:val>
                                        </p:tav>
                                        <p:tav tm="100000">
                                          <p:val>
                                            <p:strVal val="#ppt_y"/>
                                          </p:val>
                                        </p:tav>
                                      </p:tavLst>
                                    </p:anim>
                                  </p:childTnLst>
                                </p:cTn>
                              </p:par>
                              <p:par>
                                <p:cTn id="53" presetID="2" presetClass="entr" presetSubtype="4" fill="hold" nodeType="withEffect">
                                  <p:stCondLst>
                                    <p:cond delay="0"/>
                                  </p:stCondLst>
                                  <p:childTnLst>
                                    <p:set>
                                      <p:cBhvr>
                                        <p:cTn id="54" dur="1" fill="hold">
                                          <p:stCondLst>
                                            <p:cond delay="0"/>
                                          </p:stCondLst>
                                        </p:cTn>
                                        <p:tgtEl>
                                          <p:spTgt spid="100"/>
                                        </p:tgtEl>
                                        <p:attrNameLst>
                                          <p:attrName>style.visibility</p:attrName>
                                        </p:attrNameLst>
                                      </p:cBhvr>
                                      <p:to>
                                        <p:strVal val="visible"/>
                                      </p:to>
                                    </p:set>
                                    <p:anim calcmode="lin" valueType="num">
                                      <p:cBhvr additive="base">
                                        <p:cTn id="55" dur="500" fill="hold"/>
                                        <p:tgtEl>
                                          <p:spTgt spid="100"/>
                                        </p:tgtEl>
                                        <p:attrNameLst>
                                          <p:attrName>ppt_x</p:attrName>
                                        </p:attrNameLst>
                                      </p:cBhvr>
                                      <p:tavLst>
                                        <p:tav tm="0">
                                          <p:val>
                                            <p:strVal val="#ppt_x"/>
                                          </p:val>
                                        </p:tav>
                                        <p:tav tm="100000">
                                          <p:val>
                                            <p:strVal val="#ppt_x"/>
                                          </p:val>
                                        </p:tav>
                                      </p:tavLst>
                                    </p:anim>
                                    <p:anim calcmode="lin" valueType="num">
                                      <p:cBhvr additive="base">
                                        <p:cTn id="56" dur="500" fill="hold"/>
                                        <p:tgtEl>
                                          <p:spTgt spid="10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88" grpId="0" animBg="1"/>
      <p:bldP spid="89" grpId="0" animBg="1"/>
      <p:bldP spid="90" grpId="0" animBg="1"/>
      <p:bldP spid="91" grpId="0" animBg="1"/>
      <p:bldP spid="92" grpId="0" animBg="1"/>
      <p:bldP spid="339" grpId="0"/>
      <p:bldP spid="24" grpId="0"/>
      <p:bldP spid="93"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sp>
        <p:nvSpPr>
          <p:cNvPr id="12" name="Rectangle 11"/>
          <p:cNvSpPr/>
          <p:nvPr/>
        </p:nvSpPr>
        <p:spPr>
          <a:xfrm>
            <a:off x="1981200" y="563940"/>
            <a:ext cx="10191032" cy="1384995"/>
          </a:xfrm>
          <a:prstGeom prst="rect">
            <a:avLst/>
          </a:prstGeom>
        </p:spPr>
        <p:txBody>
          <a:bodyPr wrap="square">
            <a:spAutoFit/>
          </a:bodyPr>
          <a:lstStyle/>
          <a:p>
            <a:pPr>
              <a:spcAft>
                <a:spcPts val="0"/>
              </a:spcAft>
            </a:pPr>
            <a:r>
              <a:rPr lang="en-US" dirty="0"/>
              <a:t>The way to find the bottom of the valley </a:t>
            </a:r>
          </a:p>
          <a:p>
            <a:pPr marL="342900" indent="-342900">
              <a:spcAft>
                <a:spcPts val="0"/>
              </a:spcAft>
              <a:buFont typeface="Arial" panose="020B0604020202020204" pitchFamily="34" charset="0"/>
              <a:buChar char="•"/>
            </a:pPr>
            <a:r>
              <a:rPr lang="en-US" dirty="0"/>
              <a:t>is to keep going down.</a:t>
            </a:r>
          </a:p>
          <a:p>
            <a:pPr marL="800100" lvl="1" indent="-342900">
              <a:spcAft>
                <a:spcPts val="0"/>
              </a:spcAft>
              <a:buFont typeface="Arial" panose="020B0604020202020204" pitchFamily="34" charset="0"/>
              <a:buChar char="•"/>
            </a:pPr>
            <a:endParaRPr lang="en-US" dirty="0"/>
          </a:p>
        </p:txBody>
      </p:sp>
      <p:pic>
        <p:nvPicPr>
          <p:cNvPr id="24" name="Picture 4" descr="Related image"/>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019543" y="1517113"/>
            <a:ext cx="2695457" cy="1933962"/>
          </a:xfrm>
          <a:prstGeom prst="rect">
            <a:avLst/>
          </a:prstGeom>
          <a:noFill/>
          <a:extLst>
            <a:ext uri="{909E8E84-426E-40DD-AFC4-6F175D3DCCD1}">
              <a14:hiddenFill xmlns:a14="http://schemas.microsoft.com/office/drawing/2010/main">
                <a:solidFill>
                  <a:srgbClr val="FFFFFF"/>
                </a:solidFill>
              </a14:hiddenFill>
            </a:ext>
          </a:extLst>
        </p:spPr>
      </p:pic>
      <p:sp>
        <p:nvSpPr>
          <p:cNvPr id="25" name="Rectangle 24"/>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26"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990599"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27" name="Rectangle 26"/>
          <p:cNvSpPr/>
          <p:nvPr/>
        </p:nvSpPr>
        <p:spPr>
          <a:xfrm>
            <a:off x="2126653"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28" name="Rectangle 27"/>
          <p:cNvSpPr/>
          <p:nvPr/>
        </p:nvSpPr>
        <p:spPr>
          <a:xfrm>
            <a:off x="5093544"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29" name="Rectangle 28"/>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30" name="Rectangle 29"/>
          <p:cNvSpPr/>
          <p:nvPr/>
        </p:nvSpPr>
        <p:spPr>
          <a:xfrm>
            <a:off x="110826"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31" name="Rectangle 30"/>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sp>
        <p:nvSpPr>
          <p:cNvPr id="17" name="Rectangle 16"/>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18"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18"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4"/>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
        <p:nvSpPr>
          <p:cNvPr id="19" name="Rectangle 18"/>
          <p:cNvSpPr/>
          <p:nvPr/>
        </p:nvSpPr>
        <p:spPr>
          <a:xfrm>
            <a:off x="137057" y="2996625"/>
            <a:ext cx="2130711" cy="523220"/>
          </a:xfrm>
          <a:prstGeom prst="rect">
            <a:avLst/>
          </a:prstGeom>
        </p:spPr>
        <p:txBody>
          <a:bodyPr wrap="none">
            <a:spAutoFit/>
          </a:bodyPr>
          <a:lstStyle/>
          <a:p>
            <a:pPr algn="ctr"/>
            <a:r>
              <a:rPr lang="en-US" dirty="0">
                <a:solidFill>
                  <a:srgbClr val="FFC000"/>
                </a:solidFill>
              </a:rPr>
              <a:t>Error</a:t>
            </a:r>
            <a:r>
              <a:rPr lang="en-US" dirty="0"/>
              <a:t> </a:t>
            </a:r>
            <a:r>
              <a:rPr lang="en-US" dirty="0">
                <a:solidFill>
                  <a:schemeClr val="tx2">
                    <a:lumMod val="60000"/>
                    <a:lumOff val="40000"/>
                  </a:schemeClr>
                </a:solidFill>
              </a:rPr>
              <a:t>Surface</a:t>
            </a:r>
            <a:endParaRPr lang="en-CA" dirty="0">
              <a:solidFill>
                <a:schemeClr val="tx2">
                  <a:lumMod val="60000"/>
                  <a:lumOff val="40000"/>
                </a:schemeClr>
              </a:solidFill>
            </a:endParaRPr>
          </a:p>
        </p:txBody>
      </p:sp>
    </p:spTree>
    <p:extLst>
      <p:ext uri="{BB962C8B-B14F-4D97-AF65-F5344CB8AC3E}">
        <p14:creationId xmlns:p14="http://schemas.microsoft.com/office/powerpoint/2010/main" val="1439805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12">
                                            <p:txEl>
                                              <p:pRg st="1" end="1"/>
                                            </p:txEl>
                                          </p:spTgt>
                                        </p:tgtEl>
                                        <p:attrNameLst>
                                          <p:attrName>style.visibility</p:attrName>
                                        </p:attrNameLst>
                                      </p:cBhvr>
                                      <p:to>
                                        <p:strVal val="visible"/>
                                      </p:to>
                                    </p:set>
                                    <p:anim calcmode="lin" valueType="num">
                                      <p:cBhvr additive="base">
                                        <p:cTn id="17"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sp>
        <p:nvSpPr>
          <p:cNvPr id="12" name="Rectangle 11"/>
          <p:cNvSpPr/>
          <p:nvPr/>
        </p:nvSpPr>
        <p:spPr>
          <a:xfrm>
            <a:off x="152400" y="609600"/>
            <a:ext cx="9048032" cy="3108543"/>
          </a:xfrm>
          <a:prstGeom prst="rect">
            <a:avLst/>
          </a:prstGeom>
        </p:spPr>
        <p:txBody>
          <a:bodyPr wrap="square">
            <a:spAutoFit/>
          </a:bodyPr>
          <a:lstStyle/>
          <a:p>
            <a:pPr>
              <a:spcAft>
                <a:spcPts val="0"/>
              </a:spcAft>
            </a:pPr>
            <a:r>
              <a:rPr lang="en-US" sz="2400" dirty="0"/>
              <a:t>Method for finding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altLang="en-US" sz="2400" dirty="0"/>
              <a:t>that minimize </a:t>
            </a:r>
            <a:r>
              <a:rPr lang="en-US" sz="2400" dirty="0"/>
              <a:t>error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lvl="1">
              <a:spcAft>
                <a:spcPts val="0"/>
              </a:spcAft>
            </a:pPr>
            <a:r>
              <a:rPr lang="en-CA" sz="2400" dirty="0"/>
              <a:t>Start with random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lvl="1">
              <a:spcAft>
                <a:spcPts val="0"/>
              </a:spcAft>
            </a:pPr>
            <a:r>
              <a:rPr lang="en-US" sz="2400" dirty="0">
                <a:sym typeface="Symbol" panose="05050102010706020507" pitchFamily="18" charset="2"/>
              </a:rPr>
              <a:t>Repeat:</a:t>
            </a:r>
          </a:p>
          <a:p>
            <a:pPr marL="800100" lvl="1" indent="-342900">
              <a:spcAft>
                <a:spcPts val="0"/>
              </a:spcAft>
              <a:buFont typeface="Arial" panose="020B0604020202020204" pitchFamily="34" charset="0"/>
              <a:buChar char="•"/>
            </a:pPr>
            <a:r>
              <a:rPr lang="en-US" sz="2400" dirty="0"/>
              <a:t>Find the direction and slope of steepest descent. </a:t>
            </a:r>
          </a:p>
          <a:p>
            <a:pPr marL="800100" lvl="1" indent="-342900">
              <a:spcAft>
                <a:spcPts val="0"/>
              </a:spcAft>
              <a:buFont typeface="Arial" panose="020B0604020202020204" pitchFamily="34" charset="0"/>
              <a:buChar char="•"/>
            </a:pPr>
            <a:r>
              <a:rPr lang="en-US" sz="2400" dirty="0"/>
              <a:t>Change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sz="2400" dirty="0"/>
              <a:t>by a small step in this direction.</a:t>
            </a:r>
          </a:p>
          <a:p>
            <a:pPr lvl="1">
              <a:spcAft>
                <a:spcPts val="0"/>
              </a:spcAft>
            </a:pPr>
            <a:r>
              <a:rPr lang="en-US" sz="2400" dirty="0"/>
              <a:t>Stop when at the bottom of a valley.</a:t>
            </a:r>
          </a:p>
          <a:p>
            <a:pPr lvl="1">
              <a:spcAft>
                <a:spcPts val="0"/>
              </a:spcAft>
            </a:pPr>
            <a:r>
              <a:rPr lang="en-US" sz="2400" dirty="0"/>
              <a:t>Hope that this is a particularly low location.</a:t>
            </a:r>
          </a:p>
          <a:p>
            <a:pPr marL="800100" lvl="1" indent="-342900">
              <a:spcAft>
                <a:spcPts val="0"/>
              </a:spcAft>
              <a:buFont typeface="Arial" panose="020B0604020202020204" pitchFamily="34" charset="0"/>
              <a:buChar char="•"/>
            </a:pPr>
            <a:endParaRPr lang="en-US" sz="2400" dirty="0"/>
          </a:p>
        </p:txBody>
      </p:sp>
      <p:sp>
        <p:nvSpPr>
          <p:cNvPr id="13" name="Rectangle 12"/>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4" name="Picture 6" descr="Image result for gradient descent"/>
          <p:cNvPicPr>
            <a:picLocks noGrp="1" noChangeAspect="1" noChangeArrowheads="1"/>
          </p:cNvPicPr>
          <p:nvPr>
            <p:ph idx="1"/>
          </p:nvPr>
        </p:nvPicPr>
        <p:blipFill>
          <a:blip r:embed="rId2">
            <a:extLst>
              <a:ext uri="{28A0092B-C50C-407E-A947-70E740481C1C}">
                <a14:useLocalDpi xmlns:a14="http://schemas.microsoft.com/office/drawing/2010/main" val="0"/>
              </a:ext>
            </a:extLst>
          </a:blip>
          <a:srcRect/>
          <a:stretch>
            <a:fillRect/>
          </a:stretch>
        </p:blipFill>
        <p:spPr bwMode="auto">
          <a:xfrm>
            <a:off x="990599"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5" name="Rectangle 14"/>
          <p:cNvSpPr/>
          <p:nvPr/>
        </p:nvSpPr>
        <p:spPr>
          <a:xfrm>
            <a:off x="2126653"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6" name="Rectangle 15"/>
          <p:cNvSpPr/>
          <p:nvPr/>
        </p:nvSpPr>
        <p:spPr>
          <a:xfrm>
            <a:off x="5093544"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17" name="Rectangle 16"/>
          <p:cNvSpPr/>
          <p:nvPr/>
        </p:nvSpPr>
        <p:spPr>
          <a:xfrm>
            <a:off x="76200" y="6400800"/>
            <a:ext cx="6553199" cy="152400"/>
          </a:xfrm>
          <a:prstGeom prst="rect">
            <a:avLst/>
          </a:prstGeom>
          <a:solidFill>
            <a:schemeClr val="tx1"/>
          </a:solidFill>
          <a:ln>
            <a:noFill/>
          </a:ln>
        </p:spPr>
        <p:txBody>
          <a:bodyPr wrap="square" rtlCol="0" anchor="ctr">
            <a:spAutoFit/>
          </a:bodyPr>
          <a:lstStyle/>
          <a:p>
            <a:pPr algn="l"/>
            <a:endParaRPr lang="en-CA" sz="2400" dirty="0"/>
          </a:p>
        </p:txBody>
      </p:sp>
      <p:sp>
        <p:nvSpPr>
          <p:cNvPr id="18" name="Rectangle 17"/>
          <p:cNvSpPr/>
          <p:nvPr/>
        </p:nvSpPr>
        <p:spPr>
          <a:xfrm>
            <a:off x="110826"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sp>
        <p:nvSpPr>
          <p:cNvPr id="24" name="Oval 23"/>
          <p:cNvSpPr>
            <a:spLocks noChangeAspect="1"/>
          </p:cNvSpPr>
          <p:nvPr/>
        </p:nvSpPr>
        <p:spPr>
          <a:xfrm>
            <a:off x="3359242" y="4740015"/>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25" name="Straight Connector 24"/>
          <p:cNvCxnSpPr/>
          <p:nvPr/>
        </p:nvCxnSpPr>
        <p:spPr bwMode="auto">
          <a:xfrm>
            <a:off x="3441322" y="4816215"/>
            <a:ext cx="0" cy="593985"/>
          </a:xfrm>
          <a:prstGeom prst="line">
            <a:avLst/>
          </a:prstGeom>
          <a:noFill/>
          <a:ln w="50800" cap="sq" cmpd="sng" algn="ctr">
            <a:solidFill>
              <a:srgbClr val="66FF33"/>
            </a:solidFill>
            <a:prstDash val="solid"/>
            <a:round/>
            <a:headEnd type="none" w="lg" len="lg"/>
            <a:tailEnd type="stealth" w="med" len="med"/>
          </a:ln>
          <a:effectLst/>
        </p:spPr>
      </p:cxnSp>
      <p:sp>
        <p:nvSpPr>
          <p:cNvPr id="28" name="Oval 27"/>
          <p:cNvSpPr>
            <a:spLocks noChangeAspect="1"/>
          </p:cNvSpPr>
          <p:nvPr/>
        </p:nvSpPr>
        <p:spPr>
          <a:xfrm>
            <a:off x="3349087" y="4882116"/>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29" name="Straight Connector 28"/>
          <p:cNvCxnSpPr/>
          <p:nvPr/>
        </p:nvCxnSpPr>
        <p:spPr bwMode="auto">
          <a:xfrm>
            <a:off x="3426415" y="4963632"/>
            <a:ext cx="0" cy="449135"/>
          </a:xfrm>
          <a:prstGeom prst="line">
            <a:avLst/>
          </a:prstGeom>
          <a:noFill/>
          <a:ln w="50800" cap="sq" cmpd="sng" algn="ctr">
            <a:solidFill>
              <a:srgbClr val="66FF33"/>
            </a:solidFill>
            <a:prstDash val="solid"/>
            <a:round/>
            <a:headEnd type="none" w="lg" len="lg"/>
            <a:tailEnd type="stealth" w="med" len="med"/>
          </a:ln>
          <a:effectLst/>
        </p:spPr>
      </p:cxnSp>
      <p:sp>
        <p:nvSpPr>
          <p:cNvPr id="30" name="Oval 29"/>
          <p:cNvSpPr>
            <a:spLocks noChangeAspect="1"/>
          </p:cNvSpPr>
          <p:nvPr/>
        </p:nvSpPr>
        <p:spPr>
          <a:xfrm>
            <a:off x="3349087" y="5028072"/>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31" name="Straight Connector 30"/>
          <p:cNvCxnSpPr/>
          <p:nvPr/>
        </p:nvCxnSpPr>
        <p:spPr bwMode="auto">
          <a:xfrm flipH="1">
            <a:off x="3029436" y="5134088"/>
            <a:ext cx="380466" cy="343939"/>
          </a:xfrm>
          <a:prstGeom prst="line">
            <a:avLst/>
          </a:prstGeom>
          <a:noFill/>
          <a:ln w="50800" cap="sq" cmpd="sng" algn="ctr">
            <a:solidFill>
              <a:srgbClr val="66FF33"/>
            </a:solidFill>
            <a:prstDash val="solid"/>
            <a:round/>
            <a:headEnd type="none" w="lg" len="lg"/>
            <a:tailEnd type="stealth" w="med" len="med"/>
          </a:ln>
          <a:effectLst/>
        </p:spPr>
      </p:cxnSp>
      <p:sp>
        <p:nvSpPr>
          <p:cNvPr id="32" name="Oval 31"/>
          <p:cNvSpPr>
            <a:spLocks noChangeAspect="1"/>
          </p:cNvSpPr>
          <p:nvPr/>
        </p:nvSpPr>
        <p:spPr>
          <a:xfrm>
            <a:off x="3225097" y="5192232"/>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33" name="Straight Connector 32"/>
          <p:cNvCxnSpPr/>
          <p:nvPr/>
        </p:nvCxnSpPr>
        <p:spPr bwMode="auto">
          <a:xfrm>
            <a:off x="3308595" y="5270472"/>
            <a:ext cx="94779" cy="412632"/>
          </a:xfrm>
          <a:prstGeom prst="line">
            <a:avLst/>
          </a:prstGeom>
          <a:noFill/>
          <a:ln w="50800" cap="sq" cmpd="sng" algn="ctr">
            <a:solidFill>
              <a:srgbClr val="66FF33"/>
            </a:solidFill>
            <a:prstDash val="solid"/>
            <a:round/>
            <a:headEnd type="none" w="lg" len="lg"/>
            <a:tailEnd type="stealth" w="med" len="med"/>
          </a:ln>
          <a:effectLst/>
        </p:spPr>
      </p:cxnSp>
      <p:sp>
        <p:nvSpPr>
          <p:cNvPr id="34" name="Oval 33"/>
          <p:cNvSpPr>
            <a:spLocks noChangeAspect="1"/>
          </p:cNvSpPr>
          <p:nvPr/>
        </p:nvSpPr>
        <p:spPr>
          <a:xfrm>
            <a:off x="3217386" y="5320055"/>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35" name="Straight Connector 34"/>
          <p:cNvCxnSpPr/>
          <p:nvPr/>
        </p:nvCxnSpPr>
        <p:spPr bwMode="auto">
          <a:xfrm>
            <a:off x="3321458" y="5407451"/>
            <a:ext cx="446969" cy="83414"/>
          </a:xfrm>
          <a:prstGeom prst="line">
            <a:avLst/>
          </a:prstGeom>
          <a:noFill/>
          <a:ln w="50800" cap="sq" cmpd="sng" algn="ctr">
            <a:solidFill>
              <a:srgbClr val="66FF33"/>
            </a:solidFill>
            <a:prstDash val="solid"/>
            <a:round/>
            <a:headEnd type="none" w="lg" len="lg"/>
            <a:tailEnd type="stealth" w="med" len="med"/>
          </a:ln>
          <a:effectLst/>
        </p:spPr>
      </p:cxnSp>
      <p:sp>
        <p:nvSpPr>
          <p:cNvPr id="36" name="Oval 35"/>
          <p:cNvSpPr>
            <a:spLocks noChangeAspect="1"/>
          </p:cNvSpPr>
          <p:nvPr/>
        </p:nvSpPr>
        <p:spPr>
          <a:xfrm>
            <a:off x="3449490" y="5363947"/>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37" name="Straight Connector 36"/>
          <p:cNvCxnSpPr/>
          <p:nvPr/>
        </p:nvCxnSpPr>
        <p:spPr bwMode="auto">
          <a:xfrm>
            <a:off x="3554563" y="5458557"/>
            <a:ext cx="280817" cy="332643"/>
          </a:xfrm>
          <a:prstGeom prst="line">
            <a:avLst/>
          </a:prstGeom>
          <a:noFill/>
          <a:ln w="50800" cap="sq" cmpd="sng" algn="ctr">
            <a:solidFill>
              <a:srgbClr val="66FF33"/>
            </a:solidFill>
            <a:prstDash val="solid"/>
            <a:round/>
            <a:headEnd type="none" w="lg" len="lg"/>
            <a:tailEnd type="stealth" w="med" len="med"/>
          </a:ln>
          <a:effectLst/>
        </p:spPr>
      </p:cxnSp>
      <p:sp>
        <p:nvSpPr>
          <p:cNvPr id="38" name="Oval 37"/>
          <p:cNvSpPr>
            <a:spLocks noChangeAspect="1"/>
          </p:cNvSpPr>
          <p:nvPr/>
        </p:nvSpPr>
        <p:spPr>
          <a:xfrm>
            <a:off x="3531570" y="5446027"/>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cxnSp>
        <p:nvCxnSpPr>
          <p:cNvPr id="39" name="Straight Connector 38"/>
          <p:cNvCxnSpPr/>
          <p:nvPr/>
        </p:nvCxnSpPr>
        <p:spPr bwMode="auto">
          <a:xfrm flipH="1">
            <a:off x="3526426" y="5541083"/>
            <a:ext cx="81516" cy="402517"/>
          </a:xfrm>
          <a:prstGeom prst="line">
            <a:avLst/>
          </a:prstGeom>
          <a:noFill/>
          <a:ln w="50800" cap="sq" cmpd="sng" algn="ctr">
            <a:solidFill>
              <a:srgbClr val="66FF33"/>
            </a:solidFill>
            <a:prstDash val="solid"/>
            <a:round/>
            <a:headEnd type="none" w="lg" len="lg"/>
            <a:tailEnd type="stealth" w="med" len="med"/>
          </a:ln>
          <a:effectLst/>
        </p:spPr>
      </p:cxnSp>
      <p:sp>
        <p:nvSpPr>
          <p:cNvPr id="40" name="Oval 39"/>
          <p:cNvSpPr>
            <a:spLocks noChangeAspect="1"/>
          </p:cNvSpPr>
          <p:nvPr/>
        </p:nvSpPr>
        <p:spPr>
          <a:xfrm>
            <a:off x="3449490" y="5610187"/>
            <a:ext cx="164160" cy="164160"/>
          </a:xfrm>
          <a:prstGeom prst="ellipse">
            <a:avLst/>
          </a:prstGeom>
          <a:solidFill>
            <a:srgbClr val="66FF33"/>
          </a:solidFill>
          <a:ln>
            <a:solidFill>
              <a:srgbClr val="66FF33"/>
            </a:solidFill>
          </a:ln>
        </p:spPr>
        <p:txBody>
          <a:bodyPr wrap="square" rtlCol="0" anchor="ctr">
            <a:spAutoFit/>
          </a:bodyPr>
          <a:lstStyle/>
          <a:p>
            <a:pPr algn="l"/>
            <a:endParaRPr lang="en-CA" sz="2400" dirty="0"/>
          </a:p>
        </p:txBody>
      </p:sp>
      <p:grpSp>
        <p:nvGrpSpPr>
          <p:cNvPr id="44" name="Group 43"/>
          <p:cNvGrpSpPr/>
          <p:nvPr/>
        </p:nvGrpSpPr>
        <p:grpSpPr>
          <a:xfrm>
            <a:off x="3293470" y="5715000"/>
            <a:ext cx="1202330" cy="818116"/>
            <a:chOff x="6019800" y="6062918"/>
            <a:chExt cx="1202330" cy="818116"/>
          </a:xfrm>
        </p:grpSpPr>
        <mc:AlternateContent xmlns:mc="http://schemas.openxmlformats.org/markup-compatibility/2006" xmlns:a14="http://schemas.microsoft.com/office/drawing/2010/main">
          <mc:Choice Requires="a14">
            <p:sp>
              <p:nvSpPr>
                <p:cNvPr id="45" name="Text Box 33"/>
                <p:cNvSpPr txBox="1">
                  <a:spLocks noChangeArrowheads="1"/>
                </p:cNvSpPr>
                <p:nvPr/>
              </p:nvSpPr>
              <p:spPr bwMode="auto">
                <a:xfrm>
                  <a:off x="6137618" y="6324600"/>
                  <a:ext cx="914400" cy="556434"/>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smtClean="0">
                                <a:solidFill>
                                  <a:srgbClr val="00B050"/>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00B050"/>
                                    </a:solidFill>
                                    <a:latin typeface="Cambria Math" panose="02040503050406030204" pitchFamily="18" charset="0"/>
                                    <a:sym typeface="Symbol" panose="05050102010706020507" pitchFamily="18" charset="2"/>
                                  </a:rPr>
                                </m:ctrlPr>
                              </m:accPr>
                              <m:e>
                                <m:r>
                                  <a:rPr lang="en-CA" altLang="en-US" sz="2800" i="1" dirty="0">
                                    <a:solidFill>
                                      <a:srgbClr val="00B050"/>
                                    </a:solidFill>
                                    <a:latin typeface="Cambria Math" panose="02040503050406030204" pitchFamily="18" charset="0"/>
                                    <a:sym typeface="Symbol" panose="05050102010706020507" pitchFamily="18" charset="2"/>
                                  </a:rPr>
                                  <m:t>𝑤</m:t>
                                </m:r>
                              </m:e>
                            </m:acc>
                          </m:e>
                          <m:sub>
                            <m:r>
                              <a:rPr lang="en-CA" altLang="en-US" sz="2800" i="1" dirty="0">
                                <a:solidFill>
                                  <a:srgbClr val="00B050"/>
                                </a:solidFill>
                                <a:latin typeface="Cambria Math" panose="02040503050406030204" pitchFamily="18" charset="0"/>
                                <a:sym typeface="Symbol" panose="05050102010706020507" pitchFamily="18" charset="2"/>
                              </a:rPr>
                              <m:t>𝑜𝑝𝑡</m:t>
                            </m:r>
                          </m:sub>
                        </m:sSub>
                      </m:oMath>
                    </m:oMathPara>
                  </a14:m>
                  <a:endParaRPr lang="en-CA" altLang="en-US" sz="2800" baseline="-25000" dirty="0">
                    <a:solidFill>
                      <a:srgbClr val="00B050"/>
                    </a:solidFill>
                    <a:latin typeface="Times New Roman" pitchFamily="18" charset="0"/>
                  </a:endParaRPr>
                </a:p>
              </p:txBody>
            </p:sp>
          </mc:Choice>
          <mc:Fallback xmlns="">
            <p:sp>
              <p:nvSpPr>
                <p:cNvPr id="45" name="Text Box 33"/>
                <p:cNvSpPr txBox="1">
                  <a:spLocks noRot="1" noChangeAspect="1" noMove="1" noResize="1" noEditPoints="1" noAdjustHandles="1" noChangeArrowheads="1" noChangeShapeType="1" noTextEdit="1"/>
                </p:cNvSpPr>
                <p:nvPr/>
              </p:nvSpPr>
              <p:spPr bwMode="auto">
                <a:xfrm>
                  <a:off x="6137618" y="6324600"/>
                  <a:ext cx="914400" cy="556434"/>
                </a:xfrm>
                <a:prstGeom prst="rect">
                  <a:avLst/>
                </a:prstGeom>
                <a:blipFill>
                  <a:blip r:embed="rId3"/>
                  <a:stretch>
                    <a:fillRect r="-3333"/>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cxnSp>
          <p:nvCxnSpPr>
            <p:cNvPr id="46" name="Straight Connector 45"/>
            <p:cNvCxnSpPr/>
            <p:nvPr/>
          </p:nvCxnSpPr>
          <p:spPr bwMode="auto">
            <a:xfrm flipV="1">
              <a:off x="6019800" y="6086623"/>
              <a:ext cx="253171" cy="161777"/>
            </a:xfrm>
            <a:prstGeom prst="line">
              <a:avLst/>
            </a:prstGeom>
            <a:noFill/>
            <a:ln w="12700" cap="sq" cmpd="sng" algn="ctr">
              <a:solidFill>
                <a:srgbClr val="00B050"/>
              </a:solidFill>
              <a:prstDash val="solid"/>
              <a:round/>
              <a:headEnd type="none" w="med" len="med"/>
              <a:tailEnd type="none" w="med" len="med"/>
            </a:ln>
            <a:effectLst/>
          </p:spPr>
        </p:cxnSp>
        <p:cxnSp>
          <p:nvCxnSpPr>
            <p:cNvPr id="47" name="Straight Connector 46"/>
            <p:cNvCxnSpPr/>
            <p:nvPr/>
          </p:nvCxnSpPr>
          <p:spPr bwMode="auto">
            <a:xfrm>
              <a:off x="6286533" y="6062918"/>
              <a:ext cx="935597" cy="198978"/>
            </a:xfrm>
            <a:prstGeom prst="line">
              <a:avLst/>
            </a:prstGeom>
            <a:noFill/>
            <a:ln w="12700" cap="sq" cmpd="sng" algn="ctr">
              <a:solidFill>
                <a:srgbClr val="00B050"/>
              </a:solidFill>
              <a:prstDash val="solid"/>
              <a:round/>
              <a:headEnd type="none" w="med" len="med"/>
              <a:tailEnd type="none" w="med" len="med"/>
            </a:ln>
            <a:effectLst/>
          </p:spPr>
        </p:cxnSp>
      </p:grpSp>
      <p:sp>
        <p:nvSpPr>
          <p:cNvPr id="51" name="Rectangle 50"/>
          <p:cNvSpPr/>
          <p:nvPr/>
        </p:nvSpPr>
        <p:spPr>
          <a:xfrm>
            <a:off x="6040073" y="5522893"/>
            <a:ext cx="3025188" cy="954107"/>
          </a:xfrm>
          <a:prstGeom prst="rect">
            <a:avLst/>
          </a:prstGeom>
        </p:spPr>
        <p:txBody>
          <a:bodyPr wrap="none">
            <a:spAutoFit/>
          </a:bodyPr>
          <a:lstStyle/>
          <a:p>
            <a:pPr algn="ctr"/>
            <a:r>
              <a:rPr lang="en-US" dirty="0"/>
              <a:t>The </a:t>
            </a:r>
            <a:r>
              <a:rPr lang="en-US" dirty="0">
                <a:solidFill>
                  <a:srgbClr val="FFC000"/>
                </a:solidFill>
              </a:rPr>
              <a:t>Error</a:t>
            </a:r>
            <a:r>
              <a:rPr lang="en-US" dirty="0"/>
              <a:t> specifies </a:t>
            </a:r>
            <a:br>
              <a:rPr lang="en-US" dirty="0"/>
            </a:br>
            <a:r>
              <a:rPr lang="en-US" dirty="0"/>
              <a:t>our </a:t>
            </a:r>
            <a:r>
              <a:rPr lang="en-US" dirty="0">
                <a:solidFill>
                  <a:schemeClr val="accent1"/>
                </a:solidFill>
              </a:rPr>
              <a:t>altitude</a:t>
            </a:r>
            <a:r>
              <a:rPr lang="en-US" dirty="0"/>
              <a:t>.</a:t>
            </a:r>
            <a:endParaRPr lang="en-CA" dirty="0"/>
          </a:p>
        </p:txBody>
      </p:sp>
      <mc:AlternateContent xmlns:mc="http://schemas.openxmlformats.org/markup-compatibility/2006" xmlns:a14="http://schemas.microsoft.com/office/drawing/2010/main">
        <mc:Choice Requires="a14">
          <p:sp>
            <p:nvSpPr>
              <p:cNvPr id="52" name="Text Box 33"/>
              <p:cNvSpPr txBox="1">
                <a:spLocks noChangeArrowheads="1"/>
              </p:cNvSpPr>
              <p:nvPr/>
            </p:nvSpPr>
            <p:spPr bwMode="auto">
              <a:xfrm>
                <a:off x="5998115" y="3517312"/>
                <a:ext cx="3121661" cy="1815882"/>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lgn="ctr">
                  <a:spcBef>
                    <a:spcPct val="0"/>
                  </a:spcBef>
                </a:pPr>
                <a:r>
                  <a:rPr lang="en-US" altLang="en-US" sz="2800" dirty="0">
                    <a:latin typeface="Times New Roman" pitchFamily="18" charset="0"/>
                    <a:sym typeface="Symbol" panose="05050102010706020507" pitchFamily="18" charset="2"/>
                  </a:rPr>
                  <a:t>The </a:t>
                </a:r>
                <a:r>
                  <a:rPr lang="en-US" altLang="en-US" sz="2800" dirty="0">
                    <a:solidFill>
                      <a:srgbClr val="66FF33"/>
                    </a:solidFill>
                    <a:latin typeface="Times New Roman" pitchFamily="18" charset="0"/>
                    <a:sym typeface="Symbol" panose="05050102010706020507" pitchFamily="18" charset="2"/>
                  </a:rPr>
                  <a:t>weights</a:t>
                </a:r>
                <a:r>
                  <a:rPr lang="en-US" altLang="en-US" sz="2800" dirty="0">
                    <a:latin typeface="Times New Roman" pitchFamily="18" charset="0"/>
                    <a:sym typeface="Symbol" panose="05050102010706020507" pitchFamily="18" charset="2"/>
                  </a:rPr>
                  <a:t> </a:t>
                </a:r>
              </a:p>
              <a:p>
                <a:pPr algn="ctr">
                  <a:spcBef>
                    <a:spcPct val="0"/>
                  </a:spcBef>
                </a:pPr>
                <a14:m>
                  <m:oMath xmlns:m="http://schemas.openxmlformats.org/officeDocument/2006/math">
                    <m:acc>
                      <m:accPr>
                        <m:chr m:val="⃗"/>
                        <m:ctrlPr>
                          <a:rPr lang="en-US" altLang="en-US" sz="2800" i="1" dirty="0">
                            <a:solidFill>
                              <a:srgbClr val="66FF33"/>
                            </a:solidFill>
                            <a:latin typeface="Cambria Math" panose="02040503050406030204" pitchFamily="18" charset="0"/>
                          </a:rPr>
                        </m:ctrlPr>
                      </m:accPr>
                      <m:e>
                        <m:r>
                          <a:rPr lang="en-CA" altLang="en-US" sz="2800" i="1" dirty="0">
                            <a:solidFill>
                              <a:srgbClr val="66FF33"/>
                            </a:solidFill>
                            <a:latin typeface="Cambria Math" panose="02040503050406030204" pitchFamily="18" charset="0"/>
                          </a:rPr>
                          <m:t>𝑤</m:t>
                        </m:r>
                      </m:e>
                    </m:acc>
                  </m:oMath>
                </a14:m>
                <a:r>
                  <a:rPr lang="en-US" altLang="en-US" sz="2800" i="1" dirty="0">
                    <a:solidFill>
                      <a:srgbClr val="66FF33"/>
                    </a:solidFill>
                    <a:latin typeface="Times New Roman" pitchFamily="18" charset="0"/>
                  </a:rPr>
                  <a:t> = </a:t>
                </a:r>
                <a:r>
                  <a:rPr lang="en-US" altLang="en-US" sz="2800" dirty="0">
                    <a:solidFill>
                      <a:srgbClr val="66FF33"/>
                    </a:solidFill>
                    <a:latin typeface="Times New Roman" pitchFamily="18" charset="0"/>
                    <a:sym typeface="Symbol" panose="05050102010706020507" pitchFamily="18" charset="2"/>
                  </a:rPr>
                  <a:t></a:t>
                </a:r>
                <a:r>
                  <a:rPr lang="en-US" altLang="en-US" sz="2800" i="1" dirty="0">
                    <a:solidFill>
                      <a:srgbClr val="66FF33"/>
                    </a:solidFill>
                    <a:latin typeface="Times New Roman" pitchFamily="18" charset="0"/>
                  </a:rPr>
                  <a:t>w,w</a:t>
                </a:r>
                <a:r>
                  <a:rPr lang="en-US" altLang="en-US" sz="2800" i="1" baseline="-25000" dirty="0">
                    <a:solidFill>
                      <a:srgbClr val="66FF33"/>
                    </a:solidFill>
                    <a:latin typeface="Times New Roman" pitchFamily="18" charset="0"/>
                  </a:rPr>
                  <a:t>2</a:t>
                </a:r>
                <a:r>
                  <a:rPr lang="en-US" altLang="en-US" sz="2800" dirty="0">
                    <a:solidFill>
                      <a:srgbClr val="66FF33"/>
                    </a:solidFill>
                    <a:latin typeface="Times New Roman" pitchFamily="18" charset="0"/>
                    <a:sym typeface="Symbol" panose="05050102010706020507" pitchFamily="18" charset="2"/>
                  </a:rPr>
                  <a:t></a:t>
                </a:r>
                <a:r>
                  <a:rPr lang="en-US" altLang="en-US" sz="2800" dirty="0">
                    <a:latin typeface="Times New Roman" pitchFamily="18" charset="0"/>
                    <a:sym typeface="Symbol" panose="05050102010706020507" pitchFamily="18" charset="2"/>
                  </a:rPr>
                  <a:t> </a:t>
                </a:r>
                <a:r>
                  <a:rPr lang="en-US" sz="2800" dirty="0">
                    <a:latin typeface="Times New Roman" panose="02020603050405020304" pitchFamily="18" charset="0"/>
                    <a:cs typeface="Times New Roman" panose="02020603050405020304" pitchFamily="18" charset="0"/>
                  </a:rPr>
                  <a:t>specifies </a:t>
                </a:r>
                <a:br>
                  <a:rPr lang="en-US" sz="2800" dirty="0">
                    <a:latin typeface="Times New Roman" panose="02020603050405020304" pitchFamily="18" charset="0"/>
                    <a:cs typeface="Times New Roman" panose="02020603050405020304" pitchFamily="18" charset="0"/>
                  </a:rPr>
                </a:br>
                <a:r>
                  <a:rPr lang="en-US" sz="2800" dirty="0">
                    <a:latin typeface="Times New Roman" panose="02020603050405020304" pitchFamily="18" charset="0"/>
                    <a:cs typeface="Times New Roman" panose="02020603050405020304" pitchFamily="18" charset="0"/>
                  </a:rPr>
                  <a:t>where we </a:t>
                </a:r>
                <a:r>
                  <a:rPr lang="en-US" sz="2800" dirty="0">
                    <a:solidFill>
                      <a:srgbClr val="66FF33"/>
                    </a:solidFill>
                    <a:latin typeface="Times New Roman" panose="02020603050405020304" pitchFamily="18" charset="0"/>
                    <a:cs typeface="Times New Roman" panose="02020603050405020304" pitchFamily="18" charset="0"/>
                  </a:rPr>
                  <a:t>stand.</a:t>
                </a:r>
                <a:endParaRPr lang="en-CA" sz="2800" dirty="0">
                  <a:latin typeface="Times New Roman" panose="02020603050405020304" pitchFamily="18" charset="0"/>
                  <a:cs typeface="Times New Roman" panose="02020603050405020304" pitchFamily="18" charset="0"/>
                </a:endParaRPr>
              </a:p>
            </p:txBody>
          </p:sp>
        </mc:Choice>
        <mc:Fallback xmlns="">
          <p:sp>
            <p:nvSpPr>
              <p:cNvPr id="52" name="Text Box 33"/>
              <p:cNvSpPr txBox="1">
                <a:spLocks noRot="1" noChangeAspect="1" noMove="1" noResize="1" noEditPoints="1" noAdjustHandles="1" noChangeArrowheads="1" noChangeShapeType="1" noTextEdit="1"/>
              </p:cNvSpPr>
              <p:nvPr/>
            </p:nvSpPr>
            <p:spPr bwMode="auto">
              <a:xfrm>
                <a:off x="5998115" y="3517312"/>
                <a:ext cx="3121661" cy="1815882"/>
              </a:xfrm>
              <a:prstGeom prst="rect">
                <a:avLst/>
              </a:prstGeom>
              <a:blipFill>
                <a:blip r:embed="rId4"/>
                <a:stretch>
                  <a:fillRect t="-3691" b="-8389"/>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spTree>
    <p:extLst>
      <p:ext uri="{BB962C8B-B14F-4D97-AF65-F5344CB8AC3E}">
        <p14:creationId xmlns:p14="http://schemas.microsoft.com/office/powerpoint/2010/main" val="8787682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 calcmode="lin" valueType="num">
                                      <p:cBhvr additive="base">
                                        <p:cTn id="7" dur="500" fill="hold"/>
                                        <p:tgtEl>
                                          <p:spTgt spid="12">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12">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2">
                                            <p:txEl>
                                              <p:pRg st="1" end="1"/>
                                            </p:txEl>
                                          </p:spTgt>
                                        </p:tgtEl>
                                        <p:attrNameLst>
                                          <p:attrName>style.visibility</p:attrName>
                                        </p:attrNameLst>
                                      </p:cBhvr>
                                      <p:to>
                                        <p:strVal val="visible"/>
                                      </p:to>
                                    </p:set>
                                    <p:anim calcmode="lin" valueType="num">
                                      <p:cBhvr additive="base">
                                        <p:cTn id="13" dur="500" fill="hold"/>
                                        <p:tgtEl>
                                          <p:spTgt spid="12">
                                            <p:txEl>
                                              <p:pRg st="1" end="1"/>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2">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24"/>
                                        </p:tgtEl>
                                        <p:attrNameLst>
                                          <p:attrName>style.visibility</p:attrName>
                                        </p:attrNameLst>
                                      </p:cBhvr>
                                      <p:to>
                                        <p:strVal val="visible"/>
                                      </p:to>
                                    </p:set>
                                    <p:anim calcmode="lin" valueType="num">
                                      <p:cBhvr additive="base">
                                        <p:cTn id="19" dur="500" fill="hold"/>
                                        <p:tgtEl>
                                          <p:spTgt spid="24"/>
                                        </p:tgtEl>
                                        <p:attrNameLst>
                                          <p:attrName>ppt_x</p:attrName>
                                        </p:attrNameLst>
                                      </p:cBhvr>
                                      <p:tavLst>
                                        <p:tav tm="0">
                                          <p:val>
                                            <p:strVal val="#ppt_x"/>
                                          </p:val>
                                        </p:tav>
                                        <p:tav tm="100000">
                                          <p:val>
                                            <p:strVal val="#ppt_x"/>
                                          </p:val>
                                        </p:tav>
                                      </p:tavLst>
                                    </p:anim>
                                    <p:anim calcmode="lin" valueType="num">
                                      <p:cBhvr additive="base">
                                        <p:cTn id="20" dur="500" fill="hold"/>
                                        <p:tgtEl>
                                          <p:spTgt spid="24"/>
                                        </p:tgtEl>
                                        <p:attrNameLst>
                                          <p:attrName>ppt_y</p:attrName>
                                        </p:attrNameLst>
                                      </p:cBhvr>
                                      <p:tavLst>
                                        <p:tav tm="0">
                                          <p:val>
                                            <p:strVal val="0-#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2">
                                            <p:txEl>
                                              <p:pRg st="2" end="2"/>
                                            </p:txEl>
                                          </p:spTgt>
                                        </p:tgtEl>
                                        <p:attrNameLst>
                                          <p:attrName>style.visibility</p:attrName>
                                        </p:attrNameLst>
                                      </p:cBhvr>
                                      <p:to>
                                        <p:strVal val="visible"/>
                                      </p:to>
                                    </p:set>
                                    <p:anim calcmode="lin" valueType="num">
                                      <p:cBhvr additive="base">
                                        <p:cTn id="25" dur="500" fill="hold"/>
                                        <p:tgtEl>
                                          <p:spTgt spid="12">
                                            <p:txEl>
                                              <p:pRg st="2" end="2"/>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2">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12">
                                            <p:txEl>
                                              <p:pRg st="3" end="3"/>
                                            </p:txEl>
                                          </p:spTgt>
                                        </p:tgtEl>
                                        <p:attrNameLst>
                                          <p:attrName>style.visibility</p:attrName>
                                        </p:attrNameLst>
                                      </p:cBhvr>
                                      <p:to>
                                        <p:strVal val="visible"/>
                                      </p:to>
                                    </p:set>
                                    <p:anim calcmode="lin" valueType="num">
                                      <p:cBhvr additive="base">
                                        <p:cTn id="31" dur="500" fill="hold"/>
                                        <p:tgtEl>
                                          <p:spTgt spid="12">
                                            <p:txEl>
                                              <p:pRg st="3" end="3"/>
                                            </p:txEl>
                                          </p:spTgt>
                                        </p:tgtEl>
                                        <p:attrNameLst>
                                          <p:attrName>ppt_x</p:attrName>
                                        </p:attrNameLst>
                                      </p:cBhvr>
                                      <p:tavLst>
                                        <p:tav tm="0">
                                          <p:val>
                                            <p:strVal val="0-#ppt_w/2"/>
                                          </p:val>
                                        </p:tav>
                                        <p:tav tm="100000">
                                          <p:val>
                                            <p:strVal val="#ppt_x"/>
                                          </p:val>
                                        </p:tav>
                                      </p:tavLst>
                                    </p:anim>
                                    <p:anim calcmode="lin" valueType="num">
                                      <p:cBhvr additive="base">
                                        <p:cTn id="32" dur="500" fill="hold"/>
                                        <p:tgtEl>
                                          <p:spTgt spid="12">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1" fill="hold" nodeType="clickEffect">
                                  <p:stCondLst>
                                    <p:cond delay="0"/>
                                  </p:stCondLst>
                                  <p:childTnLst>
                                    <p:set>
                                      <p:cBhvr>
                                        <p:cTn id="36" dur="1" fill="hold">
                                          <p:stCondLst>
                                            <p:cond delay="0"/>
                                          </p:stCondLst>
                                        </p:cTn>
                                        <p:tgtEl>
                                          <p:spTgt spid="25"/>
                                        </p:tgtEl>
                                        <p:attrNameLst>
                                          <p:attrName>style.visibility</p:attrName>
                                        </p:attrNameLst>
                                      </p:cBhvr>
                                      <p:to>
                                        <p:strVal val="visible"/>
                                      </p:to>
                                    </p:set>
                                    <p:anim calcmode="lin" valueType="num">
                                      <p:cBhvr additive="base">
                                        <p:cTn id="37" dur="500" fill="hold"/>
                                        <p:tgtEl>
                                          <p:spTgt spid="25"/>
                                        </p:tgtEl>
                                        <p:attrNameLst>
                                          <p:attrName>ppt_x</p:attrName>
                                        </p:attrNameLst>
                                      </p:cBhvr>
                                      <p:tavLst>
                                        <p:tav tm="0">
                                          <p:val>
                                            <p:strVal val="#ppt_x"/>
                                          </p:val>
                                        </p:tav>
                                        <p:tav tm="100000">
                                          <p:val>
                                            <p:strVal val="#ppt_x"/>
                                          </p:val>
                                        </p:tav>
                                      </p:tavLst>
                                    </p:anim>
                                    <p:anim calcmode="lin" valueType="num">
                                      <p:cBhvr additive="base">
                                        <p:cTn id="38" dur="500" fill="hold"/>
                                        <p:tgtEl>
                                          <p:spTgt spid="25"/>
                                        </p:tgtEl>
                                        <p:attrNameLst>
                                          <p:attrName>ppt_y</p:attrName>
                                        </p:attrNameLst>
                                      </p:cBhvr>
                                      <p:tavLst>
                                        <p:tav tm="0">
                                          <p:val>
                                            <p:strVal val="0-#ppt_h/2"/>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12">
                                            <p:txEl>
                                              <p:pRg st="4" end="4"/>
                                            </p:txEl>
                                          </p:spTgt>
                                        </p:tgtEl>
                                        <p:attrNameLst>
                                          <p:attrName>style.visibility</p:attrName>
                                        </p:attrNameLst>
                                      </p:cBhvr>
                                      <p:to>
                                        <p:strVal val="visible"/>
                                      </p:to>
                                    </p:set>
                                    <p:anim calcmode="lin" valueType="num">
                                      <p:cBhvr additive="base">
                                        <p:cTn id="43" dur="500" fill="hold"/>
                                        <p:tgtEl>
                                          <p:spTgt spid="12">
                                            <p:txEl>
                                              <p:pRg st="4" end="4"/>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12">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1" nodeType="clickEffect">
                                  <p:stCondLst>
                                    <p:cond delay="0"/>
                                  </p:stCondLst>
                                  <p:childTnLst>
                                    <p:set>
                                      <p:cBhvr>
                                        <p:cTn id="48" dur="1" fill="hold">
                                          <p:stCondLst>
                                            <p:cond delay="0"/>
                                          </p:stCondLst>
                                        </p:cTn>
                                        <p:tgtEl>
                                          <p:spTgt spid="28"/>
                                        </p:tgtEl>
                                        <p:attrNameLst>
                                          <p:attrName>style.visibility</p:attrName>
                                        </p:attrNameLst>
                                      </p:cBhvr>
                                      <p:to>
                                        <p:strVal val="visible"/>
                                      </p:to>
                                    </p:set>
                                  </p:childTnLst>
                                </p:cTn>
                              </p:par>
                              <p:par>
                                <p:cTn id="49" presetID="1" presetClass="exit" presetSubtype="0" fill="hold" grpId="1" nodeType="withEffect">
                                  <p:stCondLst>
                                    <p:cond delay="0"/>
                                  </p:stCondLst>
                                  <p:childTnLst>
                                    <p:set>
                                      <p:cBhvr>
                                        <p:cTn id="50" dur="1" fill="hold">
                                          <p:stCondLst>
                                            <p:cond delay="0"/>
                                          </p:stCondLst>
                                        </p:cTn>
                                        <p:tgtEl>
                                          <p:spTgt spid="24"/>
                                        </p:tgtEl>
                                        <p:attrNameLst>
                                          <p:attrName>style.visibility</p:attrName>
                                        </p:attrNameLst>
                                      </p:cBhvr>
                                      <p:to>
                                        <p:strVal val="hidden"/>
                                      </p:to>
                                    </p:set>
                                  </p:childTnLst>
                                </p:cTn>
                              </p:par>
                              <p:par>
                                <p:cTn id="51" presetID="1" presetClass="exit" presetSubtype="0" fill="hold" nodeType="withEffect">
                                  <p:stCondLst>
                                    <p:cond delay="0"/>
                                  </p:stCondLst>
                                  <p:childTnLst>
                                    <p:set>
                                      <p:cBhvr>
                                        <p:cTn id="52" dur="1" fill="hold">
                                          <p:stCondLst>
                                            <p:cond delay="0"/>
                                          </p:stCondLst>
                                        </p:cTn>
                                        <p:tgtEl>
                                          <p:spTgt spid="25"/>
                                        </p:tgtEl>
                                        <p:attrNameLst>
                                          <p:attrName>style.visibility</p:attrName>
                                        </p:attrNameLst>
                                      </p:cBhvr>
                                      <p:to>
                                        <p:strVal val="hidden"/>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29"/>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1" nodeType="clickEffect">
                                  <p:stCondLst>
                                    <p:cond delay="0"/>
                                  </p:stCondLst>
                                  <p:childTnLst>
                                    <p:set>
                                      <p:cBhvr>
                                        <p:cTn id="60" dur="1" fill="hold">
                                          <p:stCondLst>
                                            <p:cond delay="0"/>
                                          </p:stCondLst>
                                        </p:cTn>
                                        <p:tgtEl>
                                          <p:spTgt spid="30"/>
                                        </p:tgtEl>
                                        <p:attrNameLst>
                                          <p:attrName>style.visibility</p:attrName>
                                        </p:attrNameLst>
                                      </p:cBhvr>
                                      <p:to>
                                        <p:strVal val="visible"/>
                                      </p:to>
                                    </p:set>
                                  </p:childTnLst>
                                </p:cTn>
                              </p:par>
                              <p:par>
                                <p:cTn id="61" presetID="1" presetClass="exit" presetSubtype="0" fill="hold" grpId="0" nodeType="withEffect">
                                  <p:stCondLst>
                                    <p:cond delay="0"/>
                                  </p:stCondLst>
                                  <p:childTnLst>
                                    <p:set>
                                      <p:cBhvr>
                                        <p:cTn id="62" dur="1" fill="hold">
                                          <p:stCondLst>
                                            <p:cond delay="0"/>
                                          </p:stCondLst>
                                        </p:cTn>
                                        <p:tgtEl>
                                          <p:spTgt spid="28"/>
                                        </p:tgtEl>
                                        <p:attrNameLst>
                                          <p:attrName>style.visibility</p:attrName>
                                        </p:attrNameLst>
                                      </p:cBhvr>
                                      <p:to>
                                        <p:strVal val="hidden"/>
                                      </p:to>
                                    </p:set>
                                  </p:childTnLst>
                                </p:cTn>
                              </p:par>
                              <p:par>
                                <p:cTn id="63" presetID="1" presetClass="exit" presetSubtype="0" fill="hold" nodeType="withEffect">
                                  <p:stCondLst>
                                    <p:cond delay="0"/>
                                  </p:stCondLst>
                                  <p:childTnLst>
                                    <p:set>
                                      <p:cBhvr>
                                        <p:cTn id="64" dur="1" fill="hold">
                                          <p:stCondLst>
                                            <p:cond delay="0"/>
                                          </p:stCondLst>
                                        </p:cTn>
                                        <p:tgtEl>
                                          <p:spTgt spid="29"/>
                                        </p:tgtEl>
                                        <p:attrNameLst>
                                          <p:attrName>style.visibility</p:attrName>
                                        </p:attrNameLst>
                                      </p:cBhvr>
                                      <p:to>
                                        <p:strVal val="hidden"/>
                                      </p:to>
                                    </p:set>
                                  </p:childTnLst>
                                </p:cTn>
                              </p:par>
                            </p:childTnLst>
                          </p:cTn>
                        </p:par>
                      </p:childTnLst>
                    </p:cTn>
                  </p:par>
                  <p:par>
                    <p:cTn id="65" fill="hold">
                      <p:stCondLst>
                        <p:cond delay="indefinite"/>
                      </p:stCondLst>
                      <p:childTnLst>
                        <p:par>
                          <p:cTn id="66" fill="hold">
                            <p:stCondLst>
                              <p:cond delay="0"/>
                            </p:stCondLst>
                            <p:childTnLst>
                              <p:par>
                                <p:cTn id="67" presetID="1" presetClass="entr" presetSubtype="0" fill="hold" nodeType="clickEffect">
                                  <p:stCondLst>
                                    <p:cond delay="0"/>
                                  </p:stCondLst>
                                  <p:childTnLst>
                                    <p:set>
                                      <p:cBhvr>
                                        <p:cTn id="68" dur="1" fill="hold">
                                          <p:stCondLst>
                                            <p:cond delay="0"/>
                                          </p:stCondLst>
                                        </p:cTn>
                                        <p:tgtEl>
                                          <p:spTgt spid="3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ntr" presetSubtype="0" fill="hold" grpId="1" nodeType="clickEffect">
                                  <p:stCondLst>
                                    <p:cond delay="0"/>
                                  </p:stCondLst>
                                  <p:childTnLst>
                                    <p:set>
                                      <p:cBhvr>
                                        <p:cTn id="72" dur="1" fill="hold">
                                          <p:stCondLst>
                                            <p:cond delay="0"/>
                                          </p:stCondLst>
                                        </p:cTn>
                                        <p:tgtEl>
                                          <p:spTgt spid="32"/>
                                        </p:tgtEl>
                                        <p:attrNameLst>
                                          <p:attrName>style.visibility</p:attrName>
                                        </p:attrNameLst>
                                      </p:cBhvr>
                                      <p:to>
                                        <p:strVal val="visible"/>
                                      </p:to>
                                    </p:set>
                                  </p:childTnLst>
                                </p:cTn>
                              </p:par>
                              <p:par>
                                <p:cTn id="73" presetID="1" presetClass="exit" presetSubtype="0" fill="hold" grpId="0" nodeType="withEffect">
                                  <p:stCondLst>
                                    <p:cond delay="0"/>
                                  </p:stCondLst>
                                  <p:childTnLst>
                                    <p:set>
                                      <p:cBhvr>
                                        <p:cTn id="74" dur="1" fill="hold">
                                          <p:stCondLst>
                                            <p:cond delay="0"/>
                                          </p:stCondLst>
                                        </p:cTn>
                                        <p:tgtEl>
                                          <p:spTgt spid="30"/>
                                        </p:tgtEl>
                                        <p:attrNameLst>
                                          <p:attrName>style.visibility</p:attrName>
                                        </p:attrNameLst>
                                      </p:cBhvr>
                                      <p:to>
                                        <p:strVal val="hidden"/>
                                      </p:to>
                                    </p:set>
                                  </p:childTnLst>
                                </p:cTn>
                              </p:par>
                              <p:par>
                                <p:cTn id="75" presetID="1" presetClass="exit" presetSubtype="0" fill="hold" nodeType="withEffect">
                                  <p:stCondLst>
                                    <p:cond delay="0"/>
                                  </p:stCondLst>
                                  <p:childTnLst>
                                    <p:set>
                                      <p:cBhvr>
                                        <p:cTn id="76" dur="1" fill="hold">
                                          <p:stCondLst>
                                            <p:cond delay="0"/>
                                          </p:stCondLst>
                                        </p:cTn>
                                        <p:tgtEl>
                                          <p:spTgt spid="31"/>
                                        </p:tgtEl>
                                        <p:attrNameLst>
                                          <p:attrName>style.visibility</p:attrName>
                                        </p:attrNameLst>
                                      </p:cBhvr>
                                      <p:to>
                                        <p:strVal val="hidden"/>
                                      </p:to>
                                    </p:set>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nodeType="clickEffect">
                                  <p:stCondLst>
                                    <p:cond delay="0"/>
                                  </p:stCondLst>
                                  <p:childTnLst>
                                    <p:set>
                                      <p:cBhvr>
                                        <p:cTn id="80" dur="1" fill="hold">
                                          <p:stCondLst>
                                            <p:cond delay="0"/>
                                          </p:stCondLst>
                                        </p:cTn>
                                        <p:tgtEl>
                                          <p:spTgt spid="33"/>
                                        </p:tgtEl>
                                        <p:attrNameLst>
                                          <p:attrName>style.visibility</p:attrName>
                                        </p:attrNameLst>
                                      </p:cBhvr>
                                      <p:to>
                                        <p:strVal val="visible"/>
                                      </p:to>
                                    </p:set>
                                  </p:childTnLst>
                                </p:cTn>
                              </p:par>
                            </p:childTnLst>
                          </p:cTn>
                        </p:par>
                      </p:childTnLst>
                    </p:cTn>
                  </p:par>
                  <p:par>
                    <p:cTn id="81" fill="hold">
                      <p:stCondLst>
                        <p:cond delay="indefinite"/>
                      </p:stCondLst>
                      <p:childTnLst>
                        <p:par>
                          <p:cTn id="82" fill="hold">
                            <p:stCondLst>
                              <p:cond delay="0"/>
                            </p:stCondLst>
                            <p:childTnLst>
                              <p:par>
                                <p:cTn id="83" presetID="1" presetClass="entr" presetSubtype="0" fill="hold" grpId="1" nodeType="clickEffect">
                                  <p:stCondLst>
                                    <p:cond delay="0"/>
                                  </p:stCondLst>
                                  <p:childTnLst>
                                    <p:set>
                                      <p:cBhvr>
                                        <p:cTn id="84" dur="1" fill="hold">
                                          <p:stCondLst>
                                            <p:cond delay="0"/>
                                          </p:stCondLst>
                                        </p:cTn>
                                        <p:tgtEl>
                                          <p:spTgt spid="34"/>
                                        </p:tgtEl>
                                        <p:attrNameLst>
                                          <p:attrName>style.visibility</p:attrName>
                                        </p:attrNameLst>
                                      </p:cBhvr>
                                      <p:to>
                                        <p:strVal val="visible"/>
                                      </p:to>
                                    </p:set>
                                  </p:childTnLst>
                                </p:cTn>
                              </p:par>
                              <p:par>
                                <p:cTn id="85" presetID="1" presetClass="exit" presetSubtype="0" fill="hold" grpId="0" nodeType="withEffect">
                                  <p:stCondLst>
                                    <p:cond delay="0"/>
                                  </p:stCondLst>
                                  <p:childTnLst>
                                    <p:set>
                                      <p:cBhvr>
                                        <p:cTn id="86" dur="1" fill="hold">
                                          <p:stCondLst>
                                            <p:cond delay="0"/>
                                          </p:stCondLst>
                                        </p:cTn>
                                        <p:tgtEl>
                                          <p:spTgt spid="32"/>
                                        </p:tgtEl>
                                        <p:attrNameLst>
                                          <p:attrName>style.visibility</p:attrName>
                                        </p:attrNameLst>
                                      </p:cBhvr>
                                      <p:to>
                                        <p:strVal val="hidden"/>
                                      </p:to>
                                    </p:set>
                                  </p:childTnLst>
                                </p:cTn>
                              </p:par>
                              <p:par>
                                <p:cTn id="87" presetID="1" presetClass="exit" presetSubtype="0" fill="hold" nodeType="withEffect">
                                  <p:stCondLst>
                                    <p:cond delay="0"/>
                                  </p:stCondLst>
                                  <p:childTnLst>
                                    <p:set>
                                      <p:cBhvr>
                                        <p:cTn id="88" dur="1" fill="hold">
                                          <p:stCondLst>
                                            <p:cond delay="0"/>
                                          </p:stCondLst>
                                        </p:cTn>
                                        <p:tgtEl>
                                          <p:spTgt spid="33"/>
                                        </p:tgtEl>
                                        <p:attrNameLst>
                                          <p:attrName>style.visibility</p:attrName>
                                        </p:attrNameLst>
                                      </p:cBhvr>
                                      <p:to>
                                        <p:strVal val="hidden"/>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nodeType="clickEffect">
                                  <p:stCondLst>
                                    <p:cond delay="0"/>
                                  </p:stCondLst>
                                  <p:childTnLst>
                                    <p:set>
                                      <p:cBhvr>
                                        <p:cTn id="92" dur="1" fill="hold">
                                          <p:stCondLst>
                                            <p:cond delay="0"/>
                                          </p:stCondLst>
                                        </p:cTn>
                                        <p:tgtEl>
                                          <p:spTgt spid="35"/>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1" presetClass="entr" presetSubtype="0" fill="hold" grpId="1" nodeType="clickEffect">
                                  <p:stCondLst>
                                    <p:cond delay="0"/>
                                  </p:stCondLst>
                                  <p:childTnLst>
                                    <p:set>
                                      <p:cBhvr>
                                        <p:cTn id="96" dur="1" fill="hold">
                                          <p:stCondLst>
                                            <p:cond delay="0"/>
                                          </p:stCondLst>
                                        </p:cTn>
                                        <p:tgtEl>
                                          <p:spTgt spid="36"/>
                                        </p:tgtEl>
                                        <p:attrNameLst>
                                          <p:attrName>style.visibility</p:attrName>
                                        </p:attrNameLst>
                                      </p:cBhvr>
                                      <p:to>
                                        <p:strVal val="visible"/>
                                      </p:to>
                                    </p:set>
                                  </p:childTnLst>
                                </p:cTn>
                              </p:par>
                              <p:par>
                                <p:cTn id="97" presetID="1" presetClass="exit" presetSubtype="0" fill="hold" grpId="0" nodeType="withEffect">
                                  <p:stCondLst>
                                    <p:cond delay="0"/>
                                  </p:stCondLst>
                                  <p:childTnLst>
                                    <p:set>
                                      <p:cBhvr>
                                        <p:cTn id="98" dur="1" fill="hold">
                                          <p:stCondLst>
                                            <p:cond delay="0"/>
                                          </p:stCondLst>
                                        </p:cTn>
                                        <p:tgtEl>
                                          <p:spTgt spid="34"/>
                                        </p:tgtEl>
                                        <p:attrNameLst>
                                          <p:attrName>style.visibility</p:attrName>
                                        </p:attrNameLst>
                                      </p:cBhvr>
                                      <p:to>
                                        <p:strVal val="hidden"/>
                                      </p:to>
                                    </p:set>
                                  </p:childTnLst>
                                </p:cTn>
                              </p:par>
                              <p:par>
                                <p:cTn id="99" presetID="1" presetClass="exit" presetSubtype="0" fill="hold" nodeType="withEffect">
                                  <p:stCondLst>
                                    <p:cond delay="0"/>
                                  </p:stCondLst>
                                  <p:childTnLst>
                                    <p:set>
                                      <p:cBhvr>
                                        <p:cTn id="100" dur="1" fill="hold">
                                          <p:stCondLst>
                                            <p:cond delay="0"/>
                                          </p:stCondLst>
                                        </p:cTn>
                                        <p:tgtEl>
                                          <p:spTgt spid="35"/>
                                        </p:tgtEl>
                                        <p:attrNameLst>
                                          <p:attrName>style.visibility</p:attrName>
                                        </p:attrNameLst>
                                      </p:cBhvr>
                                      <p:to>
                                        <p:strVal val="hidden"/>
                                      </p:to>
                                    </p:set>
                                  </p:childTnLst>
                                </p:cTn>
                              </p:par>
                            </p:childTnLst>
                          </p:cTn>
                        </p:par>
                      </p:childTnLst>
                    </p:cTn>
                  </p:par>
                  <p:par>
                    <p:cTn id="101" fill="hold">
                      <p:stCondLst>
                        <p:cond delay="indefinite"/>
                      </p:stCondLst>
                      <p:childTnLst>
                        <p:par>
                          <p:cTn id="102" fill="hold">
                            <p:stCondLst>
                              <p:cond delay="0"/>
                            </p:stCondLst>
                            <p:childTnLst>
                              <p:par>
                                <p:cTn id="103" presetID="1" presetClass="entr" presetSubtype="0" fill="hold" nodeType="clickEffect">
                                  <p:stCondLst>
                                    <p:cond delay="0"/>
                                  </p:stCondLst>
                                  <p:childTnLst>
                                    <p:set>
                                      <p:cBhvr>
                                        <p:cTn id="104" dur="1" fill="hold">
                                          <p:stCondLst>
                                            <p:cond delay="0"/>
                                          </p:stCondLst>
                                        </p:cTn>
                                        <p:tgtEl>
                                          <p:spTgt spid="37"/>
                                        </p:tgtEl>
                                        <p:attrNameLst>
                                          <p:attrName>style.visibility</p:attrName>
                                        </p:attrNameLst>
                                      </p:cBhvr>
                                      <p:to>
                                        <p:strVal val="visible"/>
                                      </p:to>
                                    </p:set>
                                  </p:childTnLst>
                                </p:cTn>
                              </p:par>
                            </p:childTnLst>
                          </p:cTn>
                        </p:par>
                      </p:childTnLst>
                    </p:cTn>
                  </p:par>
                  <p:par>
                    <p:cTn id="105" fill="hold">
                      <p:stCondLst>
                        <p:cond delay="indefinite"/>
                      </p:stCondLst>
                      <p:childTnLst>
                        <p:par>
                          <p:cTn id="106" fill="hold">
                            <p:stCondLst>
                              <p:cond delay="0"/>
                            </p:stCondLst>
                            <p:childTnLst>
                              <p:par>
                                <p:cTn id="107" presetID="1" presetClass="entr" presetSubtype="0" fill="hold" grpId="1" nodeType="clickEffect">
                                  <p:stCondLst>
                                    <p:cond delay="0"/>
                                  </p:stCondLst>
                                  <p:childTnLst>
                                    <p:set>
                                      <p:cBhvr>
                                        <p:cTn id="108" dur="1" fill="hold">
                                          <p:stCondLst>
                                            <p:cond delay="0"/>
                                          </p:stCondLst>
                                        </p:cTn>
                                        <p:tgtEl>
                                          <p:spTgt spid="38"/>
                                        </p:tgtEl>
                                        <p:attrNameLst>
                                          <p:attrName>style.visibility</p:attrName>
                                        </p:attrNameLst>
                                      </p:cBhvr>
                                      <p:to>
                                        <p:strVal val="visible"/>
                                      </p:to>
                                    </p:set>
                                  </p:childTnLst>
                                </p:cTn>
                              </p:par>
                              <p:par>
                                <p:cTn id="109" presetID="1" presetClass="exit" presetSubtype="0" fill="hold" grpId="0" nodeType="withEffect">
                                  <p:stCondLst>
                                    <p:cond delay="0"/>
                                  </p:stCondLst>
                                  <p:childTnLst>
                                    <p:set>
                                      <p:cBhvr>
                                        <p:cTn id="110" dur="1" fill="hold">
                                          <p:stCondLst>
                                            <p:cond delay="0"/>
                                          </p:stCondLst>
                                        </p:cTn>
                                        <p:tgtEl>
                                          <p:spTgt spid="36"/>
                                        </p:tgtEl>
                                        <p:attrNameLst>
                                          <p:attrName>style.visibility</p:attrName>
                                        </p:attrNameLst>
                                      </p:cBhvr>
                                      <p:to>
                                        <p:strVal val="hidden"/>
                                      </p:to>
                                    </p:set>
                                  </p:childTnLst>
                                </p:cTn>
                              </p:par>
                              <p:par>
                                <p:cTn id="111" presetID="1" presetClass="exit" presetSubtype="0" fill="hold" nodeType="withEffect">
                                  <p:stCondLst>
                                    <p:cond delay="0"/>
                                  </p:stCondLst>
                                  <p:childTnLst>
                                    <p:set>
                                      <p:cBhvr>
                                        <p:cTn id="112" dur="1" fill="hold">
                                          <p:stCondLst>
                                            <p:cond delay="0"/>
                                          </p:stCondLst>
                                        </p:cTn>
                                        <p:tgtEl>
                                          <p:spTgt spid="37"/>
                                        </p:tgtEl>
                                        <p:attrNameLst>
                                          <p:attrName>style.visibility</p:attrName>
                                        </p:attrNameLst>
                                      </p:cBhvr>
                                      <p:to>
                                        <p:strVal val="hidden"/>
                                      </p:to>
                                    </p:set>
                                  </p:childTnLst>
                                </p:cTn>
                              </p:par>
                            </p:childTnLst>
                          </p:cTn>
                        </p:par>
                      </p:childTnLst>
                    </p:cTn>
                  </p:par>
                  <p:par>
                    <p:cTn id="113" fill="hold">
                      <p:stCondLst>
                        <p:cond delay="indefinite"/>
                      </p:stCondLst>
                      <p:childTnLst>
                        <p:par>
                          <p:cTn id="114" fill="hold">
                            <p:stCondLst>
                              <p:cond delay="0"/>
                            </p:stCondLst>
                            <p:childTnLst>
                              <p:par>
                                <p:cTn id="115" presetID="1" presetClass="entr" presetSubtype="0" fill="hold" nodeType="clickEffect">
                                  <p:stCondLst>
                                    <p:cond delay="0"/>
                                  </p:stCondLst>
                                  <p:childTnLst>
                                    <p:set>
                                      <p:cBhvr>
                                        <p:cTn id="116" dur="1" fill="hold">
                                          <p:stCondLst>
                                            <p:cond delay="0"/>
                                          </p:stCondLst>
                                        </p:cTn>
                                        <p:tgtEl>
                                          <p:spTgt spid="39"/>
                                        </p:tgtEl>
                                        <p:attrNameLst>
                                          <p:attrName>style.visibility</p:attrName>
                                        </p:attrNameLst>
                                      </p:cBhvr>
                                      <p:to>
                                        <p:strVal val="visible"/>
                                      </p:to>
                                    </p:set>
                                  </p:childTnLst>
                                </p:cTn>
                              </p:par>
                            </p:childTnLst>
                          </p:cTn>
                        </p:par>
                      </p:childTnLst>
                    </p:cTn>
                  </p:par>
                  <p:par>
                    <p:cTn id="117" fill="hold">
                      <p:stCondLst>
                        <p:cond delay="indefinite"/>
                      </p:stCondLst>
                      <p:childTnLst>
                        <p:par>
                          <p:cTn id="118" fill="hold">
                            <p:stCondLst>
                              <p:cond delay="0"/>
                            </p:stCondLst>
                            <p:childTnLst>
                              <p:par>
                                <p:cTn id="119" presetID="1" presetClass="entr" presetSubtype="0" fill="hold" grpId="0" nodeType="clickEffect">
                                  <p:stCondLst>
                                    <p:cond delay="0"/>
                                  </p:stCondLst>
                                  <p:childTnLst>
                                    <p:set>
                                      <p:cBhvr>
                                        <p:cTn id="120" dur="1" fill="hold">
                                          <p:stCondLst>
                                            <p:cond delay="0"/>
                                          </p:stCondLst>
                                        </p:cTn>
                                        <p:tgtEl>
                                          <p:spTgt spid="40"/>
                                        </p:tgtEl>
                                        <p:attrNameLst>
                                          <p:attrName>style.visibility</p:attrName>
                                        </p:attrNameLst>
                                      </p:cBhvr>
                                      <p:to>
                                        <p:strVal val="visible"/>
                                      </p:to>
                                    </p:set>
                                  </p:childTnLst>
                                </p:cTn>
                              </p:par>
                              <p:par>
                                <p:cTn id="121" presetID="1" presetClass="exit" presetSubtype="0" fill="hold" grpId="0" nodeType="withEffect">
                                  <p:stCondLst>
                                    <p:cond delay="0"/>
                                  </p:stCondLst>
                                  <p:childTnLst>
                                    <p:set>
                                      <p:cBhvr>
                                        <p:cTn id="122" dur="1" fill="hold">
                                          <p:stCondLst>
                                            <p:cond delay="0"/>
                                          </p:stCondLst>
                                        </p:cTn>
                                        <p:tgtEl>
                                          <p:spTgt spid="38"/>
                                        </p:tgtEl>
                                        <p:attrNameLst>
                                          <p:attrName>style.visibility</p:attrName>
                                        </p:attrNameLst>
                                      </p:cBhvr>
                                      <p:to>
                                        <p:strVal val="hidden"/>
                                      </p:to>
                                    </p:set>
                                  </p:childTnLst>
                                </p:cTn>
                              </p:par>
                              <p:par>
                                <p:cTn id="123" presetID="1" presetClass="exit" presetSubtype="0" fill="hold" nodeType="withEffect">
                                  <p:stCondLst>
                                    <p:cond delay="0"/>
                                  </p:stCondLst>
                                  <p:childTnLst>
                                    <p:set>
                                      <p:cBhvr>
                                        <p:cTn id="124" dur="1" fill="hold">
                                          <p:stCondLst>
                                            <p:cond delay="0"/>
                                          </p:stCondLst>
                                        </p:cTn>
                                        <p:tgtEl>
                                          <p:spTgt spid="39"/>
                                        </p:tgtEl>
                                        <p:attrNameLst>
                                          <p:attrName>style.visibility</p:attrName>
                                        </p:attrNameLst>
                                      </p:cBhvr>
                                      <p:to>
                                        <p:strVal val="hidden"/>
                                      </p:to>
                                    </p:set>
                                  </p:childTnLst>
                                </p:cTn>
                              </p:par>
                            </p:childTnLst>
                          </p:cTn>
                        </p:par>
                      </p:childTnLst>
                    </p:cTn>
                  </p:par>
                  <p:par>
                    <p:cTn id="125" fill="hold">
                      <p:stCondLst>
                        <p:cond delay="indefinite"/>
                      </p:stCondLst>
                      <p:childTnLst>
                        <p:par>
                          <p:cTn id="126" fill="hold">
                            <p:stCondLst>
                              <p:cond delay="0"/>
                            </p:stCondLst>
                            <p:childTnLst>
                              <p:par>
                                <p:cTn id="127" presetID="2" presetClass="entr" presetSubtype="8" fill="hold" nodeType="clickEffect">
                                  <p:stCondLst>
                                    <p:cond delay="0"/>
                                  </p:stCondLst>
                                  <p:childTnLst>
                                    <p:set>
                                      <p:cBhvr>
                                        <p:cTn id="128" dur="1" fill="hold">
                                          <p:stCondLst>
                                            <p:cond delay="0"/>
                                          </p:stCondLst>
                                        </p:cTn>
                                        <p:tgtEl>
                                          <p:spTgt spid="12">
                                            <p:txEl>
                                              <p:pRg st="5" end="5"/>
                                            </p:txEl>
                                          </p:spTgt>
                                        </p:tgtEl>
                                        <p:attrNameLst>
                                          <p:attrName>style.visibility</p:attrName>
                                        </p:attrNameLst>
                                      </p:cBhvr>
                                      <p:to>
                                        <p:strVal val="visible"/>
                                      </p:to>
                                    </p:set>
                                    <p:anim calcmode="lin" valueType="num">
                                      <p:cBhvr additive="base">
                                        <p:cTn id="129" dur="500" fill="hold"/>
                                        <p:tgtEl>
                                          <p:spTgt spid="12">
                                            <p:txEl>
                                              <p:pRg st="5" end="5"/>
                                            </p:txEl>
                                          </p:spTgt>
                                        </p:tgtEl>
                                        <p:attrNameLst>
                                          <p:attrName>ppt_x</p:attrName>
                                        </p:attrNameLst>
                                      </p:cBhvr>
                                      <p:tavLst>
                                        <p:tav tm="0">
                                          <p:val>
                                            <p:strVal val="0-#ppt_w/2"/>
                                          </p:val>
                                        </p:tav>
                                        <p:tav tm="100000">
                                          <p:val>
                                            <p:strVal val="#ppt_x"/>
                                          </p:val>
                                        </p:tav>
                                      </p:tavLst>
                                    </p:anim>
                                    <p:anim calcmode="lin" valueType="num">
                                      <p:cBhvr additive="base">
                                        <p:cTn id="130" dur="500" fill="hold"/>
                                        <p:tgtEl>
                                          <p:spTgt spid="12">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31" fill="hold">
                      <p:stCondLst>
                        <p:cond delay="indefinite"/>
                      </p:stCondLst>
                      <p:childTnLst>
                        <p:par>
                          <p:cTn id="132" fill="hold">
                            <p:stCondLst>
                              <p:cond delay="0"/>
                            </p:stCondLst>
                            <p:childTnLst>
                              <p:par>
                                <p:cTn id="133" presetID="2" presetClass="entr" presetSubtype="8" fill="hold" nodeType="clickEffect">
                                  <p:stCondLst>
                                    <p:cond delay="0"/>
                                  </p:stCondLst>
                                  <p:childTnLst>
                                    <p:set>
                                      <p:cBhvr>
                                        <p:cTn id="134" dur="1" fill="hold">
                                          <p:stCondLst>
                                            <p:cond delay="0"/>
                                          </p:stCondLst>
                                        </p:cTn>
                                        <p:tgtEl>
                                          <p:spTgt spid="12">
                                            <p:txEl>
                                              <p:pRg st="6" end="6"/>
                                            </p:txEl>
                                          </p:spTgt>
                                        </p:tgtEl>
                                        <p:attrNameLst>
                                          <p:attrName>style.visibility</p:attrName>
                                        </p:attrNameLst>
                                      </p:cBhvr>
                                      <p:to>
                                        <p:strVal val="visible"/>
                                      </p:to>
                                    </p:set>
                                    <p:anim calcmode="lin" valueType="num">
                                      <p:cBhvr additive="base">
                                        <p:cTn id="135" dur="500" fill="hold"/>
                                        <p:tgtEl>
                                          <p:spTgt spid="12">
                                            <p:txEl>
                                              <p:pRg st="6" end="6"/>
                                            </p:txEl>
                                          </p:spTgt>
                                        </p:tgtEl>
                                        <p:attrNameLst>
                                          <p:attrName>ppt_x</p:attrName>
                                        </p:attrNameLst>
                                      </p:cBhvr>
                                      <p:tavLst>
                                        <p:tav tm="0">
                                          <p:val>
                                            <p:strVal val="0-#ppt_w/2"/>
                                          </p:val>
                                        </p:tav>
                                        <p:tav tm="100000">
                                          <p:val>
                                            <p:strVal val="#ppt_x"/>
                                          </p:val>
                                        </p:tav>
                                      </p:tavLst>
                                    </p:anim>
                                    <p:anim calcmode="lin" valueType="num">
                                      <p:cBhvr additive="base">
                                        <p:cTn id="136" dur="500" fill="hold"/>
                                        <p:tgtEl>
                                          <p:spTgt spid="12">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137" fill="hold">
                      <p:stCondLst>
                        <p:cond delay="indefinite"/>
                      </p:stCondLst>
                      <p:childTnLst>
                        <p:par>
                          <p:cTn id="138" fill="hold">
                            <p:stCondLst>
                              <p:cond delay="0"/>
                            </p:stCondLst>
                            <p:childTnLst>
                              <p:par>
                                <p:cTn id="139" presetID="2" presetClass="entr" presetSubtype="8" fill="hold" nodeType="clickEffect">
                                  <p:stCondLst>
                                    <p:cond delay="0"/>
                                  </p:stCondLst>
                                  <p:childTnLst>
                                    <p:set>
                                      <p:cBhvr>
                                        <p:cTn id="140" dur="1" fill="hold">
                                          <p:stCondLst>
                                            <p:cond delay="0"/>
                                          </p:stCondLst>
                                        </p:cTn>
                                        <p:tgtEl>
                                          <p:spTgt spid="44"/>
                                        </p:tgtEl>
                                        <p:attrNameLst>
                                          <p:attrName>style.visibility</p:attrName>
                                        </p:attrNameLst>
                                      </p:cBhvr>
                                      <p:to>
                                        <p:strVal val="visible"/>
                                      </p:to>
                                    </p:set>
                                    <p:anim calcmode="lin" valueType="num">
                                      <p:cBhvr additive="base">
                                        <p:cTn id="141" dur="500" fill="hold"/>
                                        <p:tgtEl>
                                          <p:spTgt spid="44"/>
                                        </p:tgtEl>
                                        <p:attrNameLst>
                                          <p:attrName>ppt_x</p:attrName>
                                        </p:attrNameLst>
                                      </p:cBhvr>
                                      <p:tavLst>
                                        <p:tav tm="0">
                                          <p:val>
                                            <p:strVal val="0-#ppt_w/2"/>
                                          </p:val>
                                        </p:tav>
                                        <p:tav tm="100000">
                                          <p:val>
                                            <p:strVal val="#ppt_x"/>
                                          </p:val>
                                        </p:tav>
                                      </p:tavLst>
                                    </p:anim>
                                    <p:anim calcmode="lin" valueType="num">
                                      <p:cBhvr additive="base">
                                        <p:cTn id="142" dur="500" fill="hold"/>
                                        <p:tgtEl>
                                          <p:spTgt spid="4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4" grpId="1" animBg="1"/>
      <p:bldP spid="28" grpId="0" animBg="1"/>
      <p:bldP spid="28" grpId="1" animBg="1"/>
      <p:bldP spid="30" grpId="0" animBg="1"/>
      <p:bldP spid="30" grpId="1" animBg="1"/>
      <p:bldP spid="32" grpId="0" animBg="1"/>
      <p:bldP spid="32" grpId="1" animBg="1"/>
      <p:bldP spid="34" grpId="0" animBg="1"/>
      <p:bldP spid="34" grpId="1" animBg="1"/>
      <p:bldP spid="36" grpId="0" animBg="1"/>
      <p:bldP spid="36" grpId="1" animBg="1"/>
      <p:bldP spid="38" grpId="0" animBg="1"/>
      <p:bldP spid="38" grpId="1" animBg="1"/>
      <p:bldP spid="40"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sp>
        <p:nvSpPr>
          <p:cNvPr id="13" name="Rectangle 12"/>
          <p:cNvSpPr/>
          <p:nvPr/>
        </p:nvSpPr>
        <p:spPr>
          <a:xfrm>
            <a:off x="76200" y="3585775"/>
            <a:ext cx="6553200" cy="2900065"/>
          </a:xfrm>
          <a:prstGeom prst="rect">
            <a:avLst/>
          </a:prstGeom>
          <a:solidFill>
            <a:schemeClr val="tx1"/>
          </a:solidFill>
          <a:ln>
            <a:noFill/>
          </a:ln>
        </p:spPr>
        <p:txBody>
          <a:bodyPr wrap="square" rtlCol="0" anchor="ctr">
            <a:spAutoFit/>
          </a:bodyPr>
          <a:lstStyle/>
          <a:p>
            <a:pPr algn="l"/>
            <a:endParaRPr lang="en-CA" sz="2400" dirty="0"/>
          </a:p>
        </p:txBody>
      </p:sp>
      <p:pic>
        <p:nvPicPr>
          <p:cNvPr id="14" name="Picture 6" descr="Image result for gradient descent"/>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bwMode="auto">
          <a:xfrm>
            <a:off x="916971" y="3581400"/>
            <a:ext cx="5633657" cy="2971800"/>
          </a:xfrm>
          <a:prstGeom prst="rect">
            <a:avLst/>
          </a:prstGeom>
          <a:noFill/>
          <a:extLst>
            <a:ext uri="{909E8E84-426E-40DD-AFC4-6F175D3DCCD1}">
              <a14:hiddenFill xmlns:a14="http://schemas.microsoft.com/office/drawing/2010/main">
                <a:solidFill>
                  <a:srgbClr val="FFFFFF"/>
                </a:solidFill>
              </a14:hiddenFill>
            </a:ext>
          </a:extLst>
        </p:spPr>
      </p:pic>
      <p:sp>
        <p:nvSpPr>
          <p:cNvPr id="17" name="Rectangle 16"/>
          <p:cNvSpPr/>
          <p:nvPr/>
        </p:nvSpPr>
        <p:spPr>
          <a:xfrm>
            <a:off x="76200" y="6477000"/>
            <a:ext cx="6553199" cy="152400"/>
          </a:xfrm>
          <a:prstGeom prst="rect">
            <a:avLst/>
          </a:prstGeom>
          <a:solidFill>
            <a:schemeClr val="tx1"/>
          </a:solidFill>
          <a:ln>
            <a:noFill/>
          </a:ln>
        </p:spPr>
        <p:txBody>
          <a:bodyPr wrap="square" rtlCol="0" anchor="ctr">
            <a:spAutoFit/>
          </a:bodyPr>
          <a:lstStyle/>
          <a:p>
            <a:pPr algn="l"/>
            <a:endParaRPr lang="en-CA" sz="2400" dirty="0"/>
          </a:p>
        </p:txBody>
      </p:sp>
      <p:grpSp>
        <p:nvGrpSpPr>
          <p:cNvPr id="76" name="Group 75"/>
          <p:cNvGrpSpPr/>
          <p:nvPr/>
        </p:nvGrpSpPr>
        <p:grpSpPr>
          <a:xfrm>
            <a:off x="94638" y="3504217"/>
            <a:ext cx="6892627" cy="3276600"/>
            <a:chOff x="76199" y="3505200"/>
            <a:chExt cx="6892627" cy="3276600"/>
          </a:xfrm>
        </p:grpSpPr>
        <p:sp>
          <p:nvSpPr>
            <p:cNvPr id="58" name="TextBox 57"/>
            <p:cNvSpPr txBox="1"/>
            <p:nvPr/>
          </p:nvSpPr>
          <p:spPr bwMode="auto">
            <a:xfrm rot="20818719">
              <a:off x="1950318" y="4675208"/>
              <a:ext cx="1644479" cy="53184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nvGrpSpPr>
            <p:cNvPr id="74" name="Group 73"/>
            <p:cNvGrpSpPr/>
            <p:nvPr/>
          </p:nvGrpSpPr>
          <p:grpSpPr>
            <a:xfrm>
              <a:off x="76199" y="3505200"/>
              <a:ext cx="6892627" cy="3276600"/>
              <a:chOff x="76199" y="3505200"/>
              <a:chExt cx="6892627" cy="3276600"/>
            </a:xfrm>
          </p:grpSpPr>
          <p:sp>
            <p:nvSpPr>
              <p:cNvPr id="19" name="Rectangle 18"/>
              <p:cNvSpPr/>
              <p:nvPr/>
            </p:nvSpPr>
            <p:spPr>
              <a:xfrm>
                <a:off x="5867399" y="3505200"/>
                <a:ext cx="1101427" cy="3276600"/>
              </a:xfrm>
              <a:prstGeom prst="rect">
                <a:avLst/>
              </a:prstGeom>
              <a:solidFill>
                <a:srgbClr val="000066"/>
              </a:solidFill>
              <a:ln>
                <a:noFill/>
              </a:ln>
            </p:spPr>
            <p:txBody>
              <a:bodyPr wrap="square" rtlCol="0" anchor="ctr">
                <a:spAutoFit/>
              </a:bodyPr>
              <a:lstStyle/>
              <a:p>
                <a:pPr algn="l"/>
                <a:endParaRPr lang="en-CA" sz="2400" dirty="0"/>
              </a:p>
            </p:txBody>
          </p:sp>
          <p:grpSp>
            <p:nvGrpSpPr>
              <p:cNvPr id="62" name="Group 61"/>
              <p:cNvGrpSpPr/>
              <p:nvPr/>
            </p:nvGrpSpPr>
            <p:grpSpPr>
              <a:xfrm>
                <a:off x="2092026" y="4505419"/>
                <a:ext cx="3775373" cy="1980421"/>
                <a:chOff x="2092026" y="4505419"/>
                <a:chExt cx="3775373" cy="1980421"/>
              </a:xfrm>
            </p:grpSpPr>
            <p:sp>
              <p:nvSpPr>
                <p:cNvPr id="15" name="Rectangle 14"/>
                <p:cNvSpPr/>
                <p:nvPr/>
              </p:nvSpPr>
              <p:spPr>
                <a:xfrm>
                  <a:off x="2092026" y="60241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1</a:t>
                  </a:r>
                  <a:endParaRPr lang="en-CA" sz="2400" i="1" dirty="0">
                    <a:solidFill>
                      <a:srgbClr val="008000"/>
                    </a:solidFill>
                  </a:endParaRPr>
                </a:p>
              </p:txBody>
            </p:sp>
            <p:sp>
              <p:nvSpPr>
                <p:cNvPr id="16" name="Rectangle 15"/>
                <p:cNvSpPr/>
                <p:nvPr/>
              </p:nvSpPr>
              <p:spPr>
                <a:xfrm>
                  <a:off x="5058917" y="5871775"/>
                  <a:ext cx="808482" cy="461665"/>
                </a:xfrm>
                <a:prstGeom prst="rect">
                  <a:avLst/>
                </a:prstGeom>
                <a:solidFill>
                  <a:schemeClr val="tx1"/>
                </a:solidFill>
              </p:spPr>
              <p:txBody>
                <a:bodyPr wrap="square">
                  <a:spAutoFit/>
                </a:bodyPr>
                <a:lstStyle/>
                <a:p>
                  <a:pPr algn="ctr"/>
                  <a:r>
                    <a:rPr lang="en-US" altLang="en-US" sz="2400" i="1" dirty="0">
                      <a:solidFill>
                        <a:srgbClr val="008000"/>
                      </a:solidFill>
                    </a:rPr>
                    <a:t>w</a:t>
                  </a:r>
                  <a:r>
                    <a:rPr lang="en-US" altLang="en-US" sz="2400" i="1" baseline="-25000" dirty="0">
                      <a:solidFill>
                        <a:srgbClr val="008000"/>
                      </a:solidFill>
                    </a:rPr>
                    <a:t>2</a:t>
                  </a:r>
                  <a:endParaRPr lang="en-CA" sz="2400" i="1" dirty="0">
                    <a:solidFill>
                      <a:srgbClr val="008000"/>
                    </a:solidFill>
                  </a:endParaRPr>
                </a:p>
              </p:txBody>
            </p:sp>
            <p:sp>
              <p:nvSpPr>
                <p:cNvPr id="63" name="TextBox 62"/>
                <p:cNvSpPr txBox="1"/>
                <p:nvPr/>
              </p:nvSpPr>
              <p:spPr bwMode="auto">
                <a:xfrm>
                  <a:off x="2454539" y="4675402"/>
                  <a:ext cx="2552641"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4" name="TextBox 63"/>
                <p:cNvSpPr txBox="1"/>
                <p:nvPr/>
              </p:nvSpPr>
              <p:spPr bwMode="auto">
                <a:xfrm rot="20022446">
                  <a:off x="3610533" y="4568097"/>
                  <a:ext cx="1075325" cy="732702"/>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5" name="TextBox 64"/>
                <p:cNvSpPr txBox="1"/>
                <p:nvPr/>
              </p:nvSpPr>
              <p:spPr bwMode="auto">
                <a:xfrm rot="1769552">
                  <a:off x="4314346" y="4505419"/>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6" name="TextBox 65"/>
                <p:cNvSpPr txBox="1"/>
                <p:nvPr/>
              </p:nvSpPr>
              <p:spPr bwMode="auto">
                <a:xfrm rot="2353458">
                  <a:off x="2914450" y="5049858"/>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7" name="TextBox 66"/>
                <p:cNvSpPr txBox="1"/>
                <p:nvPr/>
              </p:nvSpPr>
              <p:spPr bwMode="auto">
                <a:xfrm rot="18982493">
                  <a:off x="3127042" y="5179553"/>
                  <a:ext cx="755816" cy="585075"/>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8" name="TextBox 67"/>
                <p:cNvSpPr txBox="1"/>
                <p:nvPr/>
              </p:nvSpPr>
              <p:spPr bwMode="auto">
                <a:xfrm rot="563998">
                  <a:off x="2379154" y="5365649"/>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69" name="TextBox 68"/>
                <p:cNvSpPr txBox="1"/>
                <p:nvPr/>
              </p:nvSpPr>
              <p:spPr bwMode="auto">
                <a:xfrm rot="563998">
                  <a:off x="4219211" y="526102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0" name="TextBox 69"/>
                <p:cNvSpPr txBox="1"/>
                <p:nvPr/>
              </p:nvSpPr>
              <p:spPr bwMode="auto">
                <a:xfrm rot="563998">
                  <a:off x="3304811" y="4553882"/>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1" name="TextBox 70"/>
                <p:cNvSpPr txBox="1"/>
                <p:nvPr/>
              </p:nvSpPr>
              <p:spPr bwMode="auto">
                <a:xfrm rot="2027731">
                  <a:off x="4852330" y="4826806"/>
                  <a:ext cx="724994" cy="167296"/>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sp>
              <p:nvSpPr>
                <p:cNvPr id="72" name="TextBox 71"/>
                <p:cNvSpPr txBox="1"/>
                <p:nvPr/>
              </p:nvSpPr>
              <p:spPr bwMode="auto">
                <a:xfrm rot="19217064">
                  <a:off x="4600648" y="5076204"/>
                  <a:ext cx="724994" cy="288000"/>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73" name="Group 72"/>
              <p:cNvGrpSpPr/>
              <p:nvPr/>
            </p:nvGrpSpPr>
            <p:grpSpPr>
              <a:xfrm>
                <a:off x="76199" y="4038600"/>
                <a:ext cx="5529615" cy="2057400"/>
                <a:chOff x="76199" y="4038600"/>
                <a:chExt cx="5529615" cy="2057400"/>
              </a:xfrm>
            </p:grpSpPr>
            <p:sp>
              <p:nvSpPr>
                <p:cNvPr id="18" name="Rectangle 17"/>
                <p:cNvSpPr/>
                <p:nvPr/>
              </p:nvSpPr>
              <p:spPr>
                <a:xfrm>
                  <a:off x="76199" y="4940470"/>
                  <a:ext cx="1752600" cy="461665"/>
                </a:xfrm>
                <a:prstGeom prst="rect">
                  <a:avLst/>
                </a:prstGeom>
                <a:solidFill>
                  <a:schemeClr val="tx1"/>
                </a:solidFill>
              </p:spPr>
              <p:txBody>
                <a:bodyPr wrap="square">
                  <a:spAutoFit/>
                </a:bodyPr>
                <a:lstStyle/>
                <a:p>
                  <a:pPr algn="ctr"/>
                  <a:r>
                    <a:rPr lang="en-US" sz="2400" i="1" dirty="0">
                      <a:solidFill>
                        <a:schemeClr val="accent1"/>
                      </a:solidFill>
                    </a:rPr>
                    <a:t>E(</a:t>
                  </a:r>
                  <a:r>
                    <a:rPr lang="en-US" altLang="en-US" sz="2400" i="1" dirty="0">
                      <a:solidFill>
                        <a:srgbClr val="008000"/>
                      </a:solidFill>
                    </a:rPr>
                    <a:t>w</a:t>
                  </a:r>
                  <a:r>
                    <a:rPr lang="en-US" altLang="en-US" sz="2400" i="1" baseline="-25000" dirty="0">
                      <a:solidFill>
                        <a:srgbClr val="008000"/>
                      </a:solidFill>
                    </a:rPr>
                    <a:t>1</a:t>
                  </a:r>
                  <a:r>
                    <a:rPr lang="en-CA" sz="2400" i="1" dirty="0">
                      <a:solidFill>
                        <a:schemeClr val="accent1"/>
                      </a:solidFill>
                    </a:rPr>
                    <a:t>,…,</a:t>
                  </a:r>
                  <a:r>
                    <a:rPr lang="en-US" altLang="en-US" sz="2400" i="1" dirty="0" err="1">
                      <a:solidFill>
                        <a:srgbClr val="008000"/>
                      </a:solidFill>
                    </a:rPr>
                    <a:t>w</a:t>
                  </a:r>
                  <a:r>
                    <a:rPr lang="en-US" altLang="en-US" sz="2400" i="1" baseline="-25000" dirty="0" err="1">
                      <a:solidFill>
                        <a:srgbClr val="008000"/>
                      </a:solidFill>
                    </a:rPr>
                    <a:t>m</a:t>
                  </a:r>
                  <a:r>
                    <a:rPr lang="en-CA" sz="2400" i="1" dirty="0">
                      <a:solidFill>
                        <a:schemeClr val="accent1"/>
                      </a:solidFill>
                    </a:rPr>
                    <a:t>)</a:t>
                  </a:r>
                </a:p>
              </p:txBody>
            </p:sp>
            <p:cxnSp>
              <p:nvCxnSpPr>
                <p:cNvPr id="3" name="Straight Connector 2"/>
                <p:cNvCxnSpPr/>
                <p:nvPr/>
              </p:nvCxnSpPr>
              <p:spPr bwMode="auto">
                <a:xfrm>
                  <a:off x="1861786" y="566897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44" name="Straight Connector 43"/>
                <p:cNvCxnSpPr/>
                <p:nvPr/>
              </p:nvCxnSpPr>
              <p:spPr bwMode="auto">
                <a:xfrm flipH="1">
                  <a:off x="4191000" y="5452869"/>
                  <a:ext cx="1367722" cy="632529"/>
                </a:xfrm>
                <a:prstGeom prst="line">
                  <a:avLst/>
                </a:prstGeom>
                <a:noFill/>
                <a:ln w="38100" cap="sq" cmpd="sng" algn="ctr">
                  <a:solidFill>
                    <a:srgbClr val="66FF33"/>
                  </a:solidFill>
                  <a:prstDash val="solid"/>
                  <a:round/>
                  <a:headEnd type="none" w="med" len="med"/>
                  <a:tailEnd type="none" w="med" len="med"/>
                </a:ln>
                <a:effectLst/>
              </p:spPr>
            </p:cxnSp>
            <p:cxnSp>
              <p:nvCxnSpPr>
                <p:cNvPr id="48" name="Straight Connector 47"/>
                <p:cNvCxnSpPr/>
                <p:nvPr/>
              </p:nvCxnSpPr>
              <p:spPr bwMode="auto">
                <a:xfrm flipV="1">
                  <a:off x="1919109" y="4994797"/>
                  <a:ext cx="1354859" cy="652000"/>
                </a:xfrm>
                <a:prstGeom prst="line">
                  <a:avLst/>
                </a:prstGeom>
                <a:noFill/>
                <a:ln w="38100" cap="sq" cmpd="sng" algn="ctr">
                  <a:solidFill>
                    <a:srgbClr val="66FF33"/>
                  </a:solidFill>
                  <a:prstDash val="solid"/>
                  <a:round/>
                  <a:headEnd type="none" w="med" len="med"/>
                  <a:tailEnd type="none" w="med" len="med"/>
                </a:ln>
                <a:effectLst/>
              </p:spPr>
            </p:cxnSp>
            <p:cxnSp>
              <p:nvCxnSpPr>
                <p:cNvPr id="52" name="Straight Connector 51"/>
                <p:cNvCxnSpPr/>
                <p:nvPr/>
              </p:nvCxnSpPr>
              <p:spPr bwMode="auto">
                <a:xfrm flipV="1">
                  <a:off x="1868387" y="4635521"/>
                  <a:ext cx="0" cy="1011276"/>
                </a:xfrm>
                <a:prstGeom prst="line">
                  <a:avLst/>
                </a:prstGeom>
                <a:noFill/>
                <a:ln w="38100" cap="sq" cmpd="sng" algn="ctr">
                  <a:solidFill>
                    <a:schemeClr val="accent1"/>
                  </a:solidFill>
                  <a:prstDash val="solid"/>
                  <a:round/>
                  <a:headEnd type="none" w="med" len="med"/>
                  <a:tailEnd type="none" w="med" len="med"/>
                </a:ln>
                <a:effectLst/>
              </p:spPr>
            </p:cxnSp>
            <p:cxnSp>
              <p:nvCxnSpPr>
                <p:cNvPr id="55" name="Straight Connector 54"/>
                <p:cNvCxnSpPr/>
                <p:nvPr/>
              </p:nvCxnSpPr>
              <p:spPr bwMode="auto">
                <a:xfrm flipV="1">
                  <a:off x="3283128" y="4038600"/>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59" name="Straight Connector 58"/>
                <p:cNvCxnSpPr/>
                <p:nvPr/>
              </p:nvCxnSpPr>
              <p:spPr bwMode="auto">
                <a:xfrm flipV="1">
                  <a:off x="5590689" y="4461469"/>
                  <a:ext cx="0" cy="953483"/>
                </a:xfrm>
                <a:prstGeom prst="line">
                  <a:avLst/>
                </a:prstGeom>
                <a:noFill/>
                <a:ln w="38100" cap="sq" cmpd="sng" algn="ctr">
                  <a:solidFill>
                    <a:schemeClr val="accent1"/>
                  </a:solidFill>
                  <a:prstDash val="solid"/>
                  <a:round/>
                  <a:headEnd type="none" w="med" len="med"/>
                  <a:tailEnd type="none" w="med" len="med"/>
                </a:ln>
                <a:effectLst/>
              </p:spPr>
            </p:cxnSp>
            <p:cxnSp>
              <p:nvCxnSpPr>
                <p:cNvPr id="75" name="Straight Connector 74"/>
                <p:cNvCxnSpPr/>
                <p:nvPr/>
              </p:nvCxnSpPr>
              <p:spPr bwMode="auto">
                <a:xfrm>
                  <a:off x="3276600" y="4992019"/>
                  <a:ext cx="2329214" cy="418181"/>
                </a:xfrm>
                <a:prstGeom prst="line">
                  <a:avLst/>
                </a:prstGeom>
                <a:noFill/>
                <a:ln w="38100" cap="sq" cmpd="sng" algn="ctr">
                  <a:solidFill>
                    <a:srgbClr val="66FF33"/>
                  </a:solidFill>
                  <a:prstDash val="solid"/>
                  <a:round/>
                  <a:headEnd type="none" w="med" len="med"/>
                  <a:tailEnd type="none" w="med" len="med"/>
                </a:ln>
                <a:effectLst/>
              </p:spPr>
            </p:cxnSp>
            <p:cxnSp>
              <p:nvCxnSpPr>
                <p:cNvPr id="60" name="Straight Connector 59"/>
                <p:cNvCxnSpPr/>
                <p:nvPr/>
              </p:nvCxnSpPr>
              <p:spPr bwMode="auto">
                <a:xfrm flipV="1">
                  <a:off x="4162911" y="5142517"/>
                  <a:ext cx="0" cy="953483"/>
                </a:xfrm>
                <a:prstGeom prst="line">
                  <a:avLst/>
                </a:prstGeom>
                <a:noFill/>
                <a:ln w="38100" cap="sq" cmpd="sng" algn="ctr">
                  <a:solidFill>
                    <a:schemeClr val="accent1"/>
                  </a:solidFill>
                  <a:prstDash val="solid"/>
                  <a:round/>
                  <a:headEnd type="none" w="med" len="med"/>
                  <a:tailEnd type="none" w="med" len="med"/>
                </a:ln>
                <a:effectLst/>
              </p:spPr>
            </p:cxnSp>
          </p:grpSp>
        </p:grpSp>
        <p:sp>
          <p:nvSpPr>
            <p:cNvPr id="105" name="TextBox 104"/>
            <p:cNvSpPr txBox="1"/>
            <p:nvPr/>
          </p:nvSpPr>
          <p:spPr bwMode="auto">
            <a:xfrm rot="20086641">
              <a:off x="2061505" y="5023999"/>
              <a:ext cx="1153370" cy="228531"/>
            </a:xfrm>
            <a:prstGeom prst="rect">
              <a:avLst/>
            </a:prstGeom>
            <a:solidFill>
              <a:schemeClr val="tx1"/>
            </a:solidFill>
            <a:ln>
              <a:noFill/>
            </a:ln>
          </p:spPr>
          <p:txBody>
            <a:bodyPr wrap="square" lIns="274320" rIns="274320" rtlCol="0">
              <a:spAutoFit/>
            </a:bodyPr>
            <a:lstStyle/>
            <a:p>
              <a:pPr>
                <a:spcBef>
                  <a:spcPct val="0"/>
                </a:spcBef>
              </a:pPr>
              <a:endParaRPr lang="en-CA" sz="3600" dirty="0">
                <a:latin typeface="Times New Roman" panose="02020603050405020304" pitchFamily="18" charset="0"/>
                <a:cs typeface="Times New Roman" panose="02020603050405020304" pitchFamily="18" charset="0"/>
                <a:sym typeface="Symbol" panose="05050102010706020507" pitchFamily="18" charset="2"/>
              </a:endParaRPr>
            </a:p>
          </p:txBody>
        </p:sp>
      </p:grpSp>
      <p:grpSp>
        <p:nvGrpSpPr>
          <p:cNvPr id="95" name="Group 94"/>
          <p:cNvGrpSpPr/>
          <p:nvPr/>
        </p:nvGrpSpPr>
        <p:grpSpPr>
          <a:xfrm>
            <a:off x="2379301" y="5072234"/>
            <a:ext cx="2502237" cy="709490"/>
            <a:chOff x="2812059" y="5172124"/>
            <a:chExt cx="2502237" cy="709490"/>
          </a:xfrm>
        </p:grpSpPr>
        <p:cxnSp>
          <p:nvCxnSpPr>
            <p:cNvPr id="84" name="Straight Connector 83"/>
            <p:cNvCxnSpPr/>
            <p:nvPr/>
          </p:nvCxnSpPr>
          <p:spPr bwMode="auto">
            <a:xfrm flipV="1">
              <a:off x="2812059" y="5172124"/>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86" name="Straight Connector 85"/>
            <p:cNvCxnSpPr>
              <a:cxnSpLocks/>
            </p:cNvCxnSpPr>
            <p:nvPr/>
          </p:nvCxnSpPr>
          <p:spPr bwMode="auto">
            <a:xfrm>
              <a:off x="2985082" y="5463433"/>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90" name="Oval 89"/>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3072" name="Group 3071"/>
          <p:cNvGrpSpPr/>
          <p:nvPr/>
        </p:nvGrpSpPr>
        <p:grpSpPr>
          <a:xfrm>
            <a:off x="2943372" y="4664982"/>
            <a:ext cx="142875" cy="744826"/>
            <a:chOff x="3377327" y="4762250"/>
            <a:chExt cx="142875" cy="744826"/>
          </a:xfrm>
        </p:grpSpPr>
        <p:cxnSp>
          <p:nvCxnSpPr>
            <p:cNvPr id="93" name="Straight Connector 92"/>
            <p:cNvCxnSpPr/>
            <p:nvPr/>
          </p:nvCxnSpPr>
          <p:spPr bwMode="auto">
            <a:xfrm flipV="1">
              <a:off x="3447952" y="4909471"/>
              <a:ext cx="0" cy="597605"/>
            </a:xfrm>
            <a:prstGeom prst="line">
              <a:avLst/>
            </a:prstGeom>
            <a:noFill/>
            <a:ln w="38100" cap="sq" cmpd="sng" algn="ctr">
              <a:solidFill>
                <a:schemeClr val="accent1"/>
              </a:solidFill>
              <a:prstDash val="solid"/>
              <a:round/>
              <a:headEnd type="none" w="med" len="med"/>
              <a:tailEnd type="none" w="med" len="med"/>
            </a:ln>
            <a:effectLst/>
          </p:spPr>
        </p:cxnSp>
        <p:pic>
          <p:nvPicPr>
            <p:cNvPr id="89" name="Picture 88"/>
            <p:cNvPicPr>
              <a:picLocks noChangeAspect="1"/>
            </p:cNvPicPr>
            <p:nvPr/>
          </p:nvPicPr>
          <p:blipFill rotWithShape="1">
            <a:blip r:embed="rId4"/>
            <a:srcRect r="50000" b="60666"/>
            <a:stretch/>
          </p:blipFill>
          <p:spPr>
            <a:xfrm>
              <a:off x="3377327" y="4762250"/>
              <a:ext cx="142875" cy="135962"/>
            </a:xfrm>
            <a:prstGeom prst="rect">
              <a:avLst/>
            </a:prstGeom>
          </p:spPr>
        </p:pic>
      </p:grpSp>
      <p:cxnSp>
        <p:nvCxnSpPr>
          <p:cNvPr id="99" name="Straight Connector 98"/>
          <p:cNvCxnSpPr>
            <a:endCxn id="67" idx="1"/>
          </p:cNvCxnSpPr>
          <p:nvPr/>
        </p:nvCxnSpPr>
        <p:spPr bwMode="auto">
          <a:xfrm>
            <a:off x="3017761" y="5433453"/>
            <a:ext cx="232072" cy="298388"/>
          </a:xfrm>
          <a:prstGeom prst="line">
            <a:avLst/>
          </a:prstGeom>
          <a:noFill/>
          <a:ln w="38100" cap="sq" cmpd="sng" algn="ctr">
            <a:solidFill>
              <a:srgbClr val="66FF33"/>
            </a:solidFill>
            <a:prstDash val="solid"/>
            <a:round/>
            <a:headEnd type="none" w="med" len="med"/>
            <a:tailEnd type="triangle" w="med" len="med"/>
          </a:ln>
          <a:effectLst/>
        </p:spPr>
      </p:cxnSp>
      <p:grpSp>
        <p:nvGrpSpPr>
          <p:cNvPr id="3077" name="Group 3076"/>
          <p:cNvGrpSpPr/>
          <p:nvPr/>
        </p:nvGrpSpPr>
        <p:grpSpPr>
          <a:xfrm>
            <a:off x="6151440" y="3608700"/>
            <a:ext cx="2706226" cy="3173100"/>
            <a:chOff x="6151440" y="3608700"/>
            <a:chExt cx="2706226" cy="3173100"/>
          </a:xfrm>
        </p:grpSpPr>
        <p:pic>
          <p:nvPicPr>
            <p:cNvPr id="3074" name="Picture 2" descr="Related image"/>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151440" y="3608700"/>
              <a:ext cx="2687760" cy="1649100"/>
            </a:xfrm>
            <a:prstGeom prst="rect">
              <a:avLst/>
            </a:prstGeom>
            <a:noFill/>
            <a:extLst>
              <a:ext uri="{909E8E84-426E-40DD-AFC4-6F175D3DCCD1}">
                <a14:hiddenFill xmlns:a14="http://schemas.microsoft.com/office/drawing/2010/main">
                  <a:solidFill>
                    <a:srgbClr val="FFFFFF"/>
                  </a:solidFill>
                </a14:hiddenFill>
              </a:ext>
            </a:extLst>
          </p:spPr>
        </p:pic>
        <p:sp>
          <p:nvSpPr>
            <p:cNvPr id="3076" name="Rectangle 3075"/>
            <p:cNvSpPr/>
            <p:nvPr/>
          </p:nvSpPr>
          <p:spPr>
            <a:xfrm>
              <a:off x="6247656" y="5212140"/>
              <a:ext cx="2610010" cy="1569660"/>
            </a:xfrm>
            <a:prstGeom prst="rect">
              <a:avLst/>
            </a:prstGeom>
          </p:spPr>
          <p:txBody>
            <a:bodyPr wrap="none">
              <a:spAutoFit/>
            </a:bodyPr>
            <a:lstStyle/>
            <a:p>
              <a:pPr algn="ctr"/>
              <a:r>
                <a:rPr lang="en-US" sz="2400" dirty="0"/>
                <a:t>But we can’t see </a:t>
              </a:r>
              <a:br>
                <a:rPr lang="en-US" sz="2400" dirty="0"/>
              </a:br>
              <a:r>
                <a:rPr lang="en-US" sz="2400" dirty="0"/>
                <a:t>the whole </a:t>
              </a:r>
            </a:p>
            <a:p>
              <a:pPr algn="ctr"/>
              <a:r>
                <a:rPr lang="en-US" sz="2400" dirty="0"/>
                <a:t>10000 dimensional </a:t>
              </a:r>
              <a:br>
                <a:rPr lang="en-US" sz="2400" dirty="0"/>
              </a:br>
              <a:r>
                <a:rPr lang="en-US" sz="2400" dirty="0"/>
                <a:t>error functions.</a:t>
              </a:r>
              <a:endParaRPr lang="en-CA" sz="2400" dirty="0"/>
            </a:p>
          </p:txBody>
        </p:sp>
      </p:grpSp>
      <p:sp>
        <p:nvSpPr>
          <p:cNvPr id="106" name="Rectangle 105"/>
          <p:cNvSpPr/>
          <p:nvPr/>
        </p:nvSpPr>
        <p:spPr>
          <a:xfrm>
            <a:off x="152400" y="609600"/>
            <a:ext cx="9906000" cy="3046988"/>
          </a:xfrm>
          <a:prstGeom prst="rect">
            <a:avLst/>
          </a:prstGeom>
        </p:spPr>
        <p:txBody>
          <a:bodyPr wrap="square">
            <a:spAutoFit/>
          </a:bodyPr>
          <a:lstStyle/>
          <a:p>
            <a:pPr>
              <a:spcAft>
                <a:spcPts val="0"/>
              </a:spcAft>
            </a:pPr>
            <a:r>
              <a:rPr lang="en-US" sz="2400" dirty="0"/>
              <a:t>Method for finding weights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altLang="en-US" sz="2400" dirty="0"/>
              <a:t>that minimize </a:t>
            </a:r>
            <a:r>
              <a:rPr lang="en-US" sz="2400" dirty="0"/>
              <a:t>error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lvl="1">
              <a:spcAft>
                <a:spcPts val="0"/>
              </a:spcAft>
            </a:pPr>
            <a:r>
              <a:rPr lang="en-CA" sz="2400" dirty="0"/>
              <a:t>Start with random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lvl="1">
              <a:spcAft>
                <a:spcPts val="0"/>
              </a:spcAft>
            </a:pPr>
            <a:r>
              <a:rPr lang="en-US" sz="2400" dirty="0">
                <a:sym typeface="Symbol" panose="05050102010706020507" pitchFamily="18" charset="2"/>
              </a:rPr>
              <a:t>Repeat:</a:t>
            </a:r>
          </a:p>
          <a:p>
            <a:pPr marL="800100" lvl="1" indent="-342900">
              <a:spcAft>
                <a:spcPts val="0"/>
              </a:spcAft>
              <a:buFont typeface="Arial" panose="020B0604020202020204" pitchFamily="34" charset="0"/>
              <a:buChar char="•"/>
            </a:pPr>
            <a:r>
              <a:rPr lang="en-US" sz="2400" dirty="0"/>
              <a:t>We know where we are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a:t>
            </a:r>
          </a:p>
          <a:p>
            <a:pPr marL="800100" lvl="1" indent="-342900">
              <a:spcAft>
                <a:spcPts val="0"/>
              </a:spcAft>
              <a:buFont typeface="Arial" panose="020B0604020202020204" pitchFamily="34" charset="0"/>
              <a:buChar char="•"/>
            </a:pPr>
            <a:r>
              <a:rPr lang="en-US" altLang="en-US" sz="2400" dirty="0">
                <a:sym typeface="Symbol" panose="05050102010706020507" pitchFamily="18" charset="2"/>
              </a:rPr>
              <a:t>Calculate our height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a:p>
            <a:pPr marL="800100" lvl="1" indent="-342900">
              <a:spcAft>
                <a:spcPts val="0"/>
              </a:spcAft>
              <a:buFont typeface="Arial" panose="020B0604020202020204" pitchFamily="34" charset="0"/>
              <a:buChar char="•"/>
            </a:pPr>
            <a:r>
              <a:rPr lang="en-US" altLang="en-US" sz="2400" dirty="0">
                <a:sym typeface="Symbol" panose="05050102010706020507" pitchFamily="18" charset="2"/>
              </a:rPr>
              <a:t>Calculate </a:t>
            </a:r>
            <a:r>
              <a:rPr lang="en-US" sz="2400" dirty="0"/>
              <a:t>the direction and slope of steepest descent. </a:t>
            </a:r>
          </a:p>
          <a:p>
            <a:pPr marL="800100" lvl="1" indent="-342900">
              <a:spcAft>
                <a:spcPts val="0"/>
              </a:spcAft>
              <a:buFont typeface="Arial" panose="020B0604020202020204" pitchFamily="34" charset="0"/>
              <a:buChar char="•"/>
            </a:pPr>
            <a:r>
              <a:rPr lang="en-US" sz="2400" dirty="0"/>
              <a:t>Change </a:t>
            </a:r>
            <a:r>
              <a:rPr lang="en-US" altLang="en-US" sz="2400" dirty="0">
                <a:solidFill>
                  <a:srgbClr val="66FF33"/>
                </a:solidFill>
                <a:sym typeface="Symbol" panose="05050102010706020507" pitchFamily="18" charset="2"/>
              </a:rPr>
              <a:t></a:t>
            </a:r>
            <a:r>
              <a:rPr lang="en-US" altLang="en-US" sz="2400" i="1" dirty="0">
                <a:solidFill>
                  <a:srgbClr val="66FF33"/>
                </a:solidFill>
              </a:rPr>
              <a:t>w</a:t>
            </a:r>
            <a:r>
              <a:rPr lang="en-US" altLang="en-US" sz="2400" i="1" baseline="-25000" dirty="0">
                <a:solidFill>
                  <a:srgbClr val="66FF33"/>
                </a:solidFill>
              </a:rPr>
              <a:t>1</a:t>
            </a:r>
            <a:r>
              <a:rPr lang="en-US" altLang="en-US" sz="2400" i="1" dirty="0">
                <a:solidFill>
                  <a:srgbClr val="66FF33"/>
                </a:solidFill>
              </a:rPr>
              <a:t>,..,w</a:t>
            </a:r>
            <a:r>
              <a:rPr lang="en-US" altLang="en-US" sz="2400" i="1" baseline="-25000" dirty="0">
                <a:solidFill>
                  <a:srgbClr val="66FF33"/>
                </a:solidFill>
              </a:rPr>
              <a:t>m</a:t>
            </a:r>
            <a:r>
              <a:rPr lang="en-US" altLang="en-US" sz="2400" dirty="0">
                <a:solidFill>
                  <a:srgbClr val="66FF33"/>
                </a:solidFill>
                <a:sym typeface="Symbol" panose="05050102010706020507" pitchFamily="18" charset="2"/>
              </a:rPr>
              <a:t> </a:t>
            </a:r>
            <a:r>
              <a:rPr lang="en-US" sz="2400" dirty="0"/>
              <a:t>by a small step in this direction &amp; speed.</a:t>
            </a:r>
          </a:p>
          <a:p>
            <a:pPr lvl="1">
              <a:spcAft>
                <a:spcPts val="0"/>
              </a:spcAft>
            </a:pPr>
            <a:r>
              <a:rPr lang="en-US" sz="2400" dirty="0"/>
              <a:t>Stop when every direction is up.</a:t>
            </a:r>
          </a:p>
        </p:txBody>
      </p:sp>
      <p:grpSp>
        <p:nvGrpSpPr>
          <p:cNvPr id="114" name="Group 113"/>
          <p:cNvGrpSpPr/>
          <p:nvPr/>
        </p:nvGrpSpPr>
        <p:grpSpPr>
          <a:xfrm>
            <a:off x="2438400" y="5169744"/>
            <a:ext cx="2329214" cy="773856"/>
            <a:chOff x="2718758" y="5057816"/>
            <a:chExt cx="2329214" cy="773856"/>
          </a:xfrm>
        </p:grpSpPr>
        <p:cxnSp>
          <p:nvCxnSpPr>
            <p:cNvPr id="115" name="Straight Connector 114"/>
            <p:cNvCxnSpPr/>
            <p:nvPr/>
          </p:nvCxnSpPr>
          <p:spPr bwMode="auto">
            <a:xfrm flipV="1">
              <a:off x="3060847" y="5057816"/>
              <a:ext cx="1354859" cy="652000"/>
            </a:xfrm>
            <a:prstGeom prst="line">
              <a:avLst/>
            </a:prstGeom>
            <a:noFill/>
            <a:ln w="38100" cap="sq" cmpd="sng" algn="ctr">
              <a:solidFill>
                <a:srgbClr val="66FF33"/>
              </a:solidFill>
              <a:prstDash val="dash"/>
              <a:round/>
              <a:headEnd type="none" w="med" len="med"/>
              <a:tailEnd type="none" w="med" len="med"/>
            </a:ln>
            <a:effectLst/>
          </p:spPr>
        </p:cxnSp>
        <p:cxnSp>
          <p:nvCxnSpPr>
            <p:cNvPr id="116" name="Straight Connector 115"/>
            <p:cNvCxnSpPr>
              <a:cxnSpLocks/>
            </p:cNvCxnSpPr>
            <p:nvPr/>
          </p:nvCxnSpPr>
          <p:spPr bwMode="auto">
            <a:xfrm>
              <a:off x="2718758" y="5413491"/>
              <a:ext cx="2329214" cy="418181"/>
            </a:xfrm>
            <a:prstGeom prst="line">
              <a:avLst/>
            </a:prstGeom>
            <a:noFill/>
            <a:ln w="38100" cap="sq" cmpd="sng" algn="ctr">
              <a:solidFill>
                <a:srgbClr val="66FF33"/>
              </a:solidFill>
              <a:prstDash val="dash"/>
              <a:round/>
              <a:headEnd type="none" w="med" len="med"/>
              <a:tailEnd type="none" w="med" len="med"/>
            </a:ln>
            <a:effectLst/>
          </p:spPr>
        </p:cxnSp>
        <p:sp>
          <p:nvSpPr>
            <p:cNvPr id="117" name="Oval 116"/>
            <p:cNvSpPr>
              <a:spLocks/>
            </p:cNvSpPr>
            <p:nvPr/>
          </p:nvSpPr>
          <p:spPr>
            <a:xfrm>
              <a:off x="3357145" y="5461926"/>
              <a:ext cx="177271" cy="123972"/>
            </a:xfrm>
            <a:prstGeom prst="ellipse">
              <a:avLst/>
            </a:prstGeom>
            <a:solidFill>
              <a:srgbClr val="66FF33"/>
            </a:solidFill>
            <a:ln>
              <a:solidFill>
                <a:srgbClr val="FF00FF"/>
              </a:solidFill>
            </a:ln>
          </p:spPr>
          <p:txBody>
            <a:bodyPr wrap="square" rtlCol="0" anchor="ctr">
              <a:spAutoFit/>
            </a:bodyPr>
            <a:lstStyle/>
            <a:p>
              <a:pPr algn="l"/>
              <a:endParaRPr lang="en-CA" sz="2400" dirty="0"/>
            </a:p>
          </p:txBody>
        </p:sp>
      </p:grpSp>
      <p:grpSp>
        <p:nvGrpSpPr>
          <p:cNvPr id="118" name="Group 117"/>
          <p:cNvGrpSpPr/>
          <p:nvPr/>
        </p:nvGrpSpPr>
        <p:grpSpPr>
          <a:xfrm>
            <a:off x="3095772" y="5045638"/>
            <a:ext cx="142875" cy="575989"/>
            <a:chOff x="3377327" y="4931088"/>
            <a:chExt cx="142875" cy="575989"/>
          </a:xfrm>
        </p:grpSpPr>
        <p:cxnSp>
          <p:nvCxnSpPr>
            <p:cNvPr id="119" name="Straight Connector 118"/>
            <p:cNvCxnSpPr/>
            <p:nvPr/>
          </p:nvCxnSpPr>
          <p:spPr bwMode="auto">
            <a:xfrm flipV="1">
              <a:off x="3447952" y="5066067"/>
              <a:ext cx="0" cy="441010"/>
            </a:xfrm>
            <a:prstGeom prst="line">
              <a:avLst/>
            </a:prstGeom>
            <a:noFill/>
            <a:ln w="38100" cap="sq" cmpd="sng" algn="ctr">
              <a:solidFill>
                <a:schemeClr val="accent1"/>
              </a:solidFill>
              <a:prstDash val="solid"/>
              <a:round/>
              <a:headEnd type="none" w="med" len="med"/>
              <a:tailEnd type="none" w="med" len="med"/>
            </a:ln>
            <a:effectLst/>
          </p:spPr>
        </p:cxnSp>
        <p:pic>
          <p:nvPicPr>
            <p:cNvPr id="120" name="Picture 119"/>
            <p:cNvPicPr>
              <a:picLocks noChangeAspect="1"/>
            </p:cNvPicPr>
            <p:nvPr/>
          </p:nvPicPr>
          <p:blipFill rotWithShape="1">
            <a:blip r:embed="rId4"/>
            <a:srcRect r="50000" b="60666"/>
            <a:stretch/>
          </p:blipFill>
          <p:spPr>
            <a:xfrm>
              <a:off x="3377327" y="4931088"/>
              <a:ext cx="142875" cy="135962"/>
            </a:xfrm>
            <a:prstGeom prst="rect">
              <a:avLst/>
            </a:prstGeom>
          </p:spPr>
        </p:pic>
      </p:grpSp>
      <p:cxnSp>
        <p:nvCxnSpPr>
          <p:cNvPr id="122" name="Straight Connector 121"/>
          <p:cNvCxnSpPr/>
          <p:nvPr/>
        </p:nvCxnSpPr>
        <p:spPr bwMode="auto">
          <a:xfrm>
            <a:off x="3170161" y="5640724"/>
            <a:ext cx="481848" cy="230068"/>
          </a:xfrm>
          <a:prstGeom prst="line">
            <a:avLst/>
          </a:prstGeom>
          <a:noFill/>
          <a:ln w="38100" cap="sq" cmpd="sng" algn="ctr">
            <a:solidFill>
              <a:srgbClr val="66FF33"/>
            </a:solidFill>
            <a:prstDash val="solid"/>
            <a:round/>
            <a:headEnd type="none" w="med" len="med"/>
            <a:tailEnd type="triangle" w="med" len="med"/>
          </a:ln>
          <a:effectLst/>
        </p:spPr>
      </p:cxnSp>
    </p:spTree>
    <p:extLst>
      <p:ext uri="{BB962C8B-B14F-4D97-AF65-F5344CB8AC3E}">
        <p14:creationId xmlns:p14="http://schemas.microsoft.com/office/powerpoint/2010/main" val="31307240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3077"/>
                                        </p:tgtEl>
                                        <p:attrNameLst>
                                          <p:attrName>style.visibility</p:attrName>
                                        </p:attrNameLst>
                                      </p:cBhvr>
                                      <p:to>
                                        <p:strVal val="visible"/>
                                      </p:to>
                                    </p:set>
                                    <p:anim calcmode="lin" valueType="num">
                                      <p:cBhvr additive="base">
                                        <p:cTn id="7" dur="500" fill="hold"/>
                                        <p:tgtEl>
                                          <p:spTgt spid="3077"/>
                                        </p:tgtEl>
                                        <p:attrNameLst>
                                          <p:attrName>ppt_x</p:attrName>
                                        </p:attrNameLst>
                                      </p:cBhvr>
                                      <p:tavLst>
                                        <p:tav tm="0">
                                          <p:val>
                                            <p:strVal val="0-#ppt_w/2"/>
                                          </p:val>
                                        </p:tav>
                                        <p:tav tm="100000">
                                          <p:val>
                                            <p:strVal val="#ppt_x"/>
                                          </p:val>
                                        </p:tav>
                                      </p:tavLst>
                                    </p:anim>
                                    <p:anim calcmode="lin" valueType="num">
                                      <p:cBhvr additive="base">
                                        <p:cTn id="8" dur="500" fill="hold"/>
                                        <p:tgtEl>
                                          <p:spTgt spid="3077"/>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106">
                                            <p:txEl>
                                              <p:pRg st="3" end="3"/>
                                            </p:txEl>
                                          </p:spTgt>
                                        </p:tgtEl>
                                        <p:attrNameLst>
                                          <p:attrName>style.visibility</p:attrName>
                                        </p:attrNameLst>
                                      </p:cBhvr>
                                      <p:to>
                                        <p:strVal val="visible"/>
                                      </p:to>
                                    </p:set>
                                    <p:anim calcmode="lin" valueType="num">
                                      <p:cBhvr additive="base">
                                        <p:cTn id="13" dur="500" fill="hold"/>
                                        <p:tgtEl>
                                          <p:spTgt spid="106">
                                            <p:txEl>
                                              <p:pRg st="3" end="3"/>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106">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0-#ppt_w/2"/>
                                          </p:val>
                                        </p:tav>
                                        <p:tav tm="100000">
                                          <p:val>
                                            <p:strVal val="#ppt_x"/>
                                          </p:val>
                                        </p:tav>
                                      </p:tavLst>
                                    </p:anim>
                                    <p:anim calcmode="lin" valueType="num">
                                      <p:cBhvr additive="base">
                                        <p:cTn id="20" dur="500" fill="hold"/>
                                        <p:tgtEl>
                                          <p:spTgt spid="95"/>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8" fill="hold" nodeType="clickEffect">
                                  <p:stCondLst>
                                    <p:cond delay="0"/>
                                  </p:stCondLst>
                                  <p:childTnLst>
                                    <p:set>
                                      <p:cBhvr>
                                        <p:cTn id="24" dur="1" fill="hold">
                                          <p:stCondLst>
                                            <p:cond delay="0"/>
                                          </p:stCondLst>
                                        </p:cTn>
                                        <p:tgtEl>
                                          <p:spTgt spid="106">
                                            <p:txEl>
                                              <p:pRg st="4" end="4"/>
                                            </p:txEl>
                                          </p:spTgt>
                                        </p:tgtEl>
                                        <p:attrNameLst>
                                          <p:attrName>style.visibility</p:attrName>
                                        </p:attrNameLst>
                                      </p:cBhvr>
                                      <p:to>
                                        <p:strVal val="visible"/>
                                      </p:to>
                                    </p:set>
                                    <p:anim calcmode="lin" valueType="num">
                                      <p:cBhvr additive="base">
                                        <p:cTn id="25" dur="500" fill="hold"/>
                                        <p:tgtEl>
                                          <p:spTgt spid="106">
                                            <p:txEl>
                                              <p:pRg st="4" end="4"/>
                                            </p:txEl>
                                          </p:spTgt>
                                        </p:tgtEl>
                                        <p:attrNameLst>
                                          <p:attrName>ppt_x</p:attrName>
                                        </p:attrNameLst>
                                      </p:cBhvr>
                                      <p:tavLst>
                                        <p:tav tm="0">
                                          <p:val>
                                            <p:strVal val="0-#ppt_w/2"/>
                                          </p:val>
                                        </p:tav>
                                        <p:tav tm="100000">
                                          <p:val>
                                            <p:strVal val="#ppt_x"/>
                                          </p:val>
                                        </p:tav>
                                      </p:tavLst>
                                    </p:anim>
                                    <p:anim calcmode="lin" valueType="num">
                                      <p:cBhvr additive="base">
                                        <p:cTn id="26" dur="500" fill="hold"/>
                                        <p:tgtEl>
                                          <p:spTgt spid="106">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3072"/>
                                        </p:tgtEl>
                                        <p:attrNameLst>
                                          <p:attrName>style.visibility</p:attrName>
                                        </p:attrNameLst>
                                      </p:cBhvr>
                                      <p:to>
                                        <p:strVal val="visible"/>
                                      </p:to>
                                    </p:set>
                                    <p:anim calcmode="lin" valueType="num">
                                      <p:cBhvr additive="base">
                                        <p:cTn id="31" dur="500" fill="hold"/>
                                        <p:tgtEl>
                                          <p:spTgt spid="3072"/>
                                        </p:tgtEl>
                                        <p:attrNameLst>
                                          <p:attrName>ppt_x</p:attrName>
                                        </p:attrNameLst>
                                      </p:cBhvr>
                                      <p:tavLst>
                                        <p:tav tm="0">
                                          <p:val>
                                            <p:strVal val="0-#ppt_w/2"/>
                                          </p:val>
                                        </p:tav>
                                        <p:tav tm="100000">
                                          <p:val>
                                            <p:strVal val="#ppt_x"/>
                                          </p:val>
                                        </p:tav>
                                      </p:tavLst>
                                    </p:anim>
                                    <p:anim calcmode="lin" valueType="num">
                                      <p:cBhvr additive="base">
                                        <p:cTn id="32" dur="500" fill="hold"/>
                                        <p:tgtEl>
                                          <p:spTgt spid="3072"/>
                                        </p:tgtEl>
                                        <p:attrNameLst>
                                          <p:attrName>ppt_y</p:attrName>
                                        </p:attrNameLst>
                                      </p:cBhvr>
                                      <p:tavLst>
                                        <p:tav tm="0">
                                          <p:val>
                                            <p:strVal val="#ppt_y"/>
                                          </p:val>
                                        </p:tav>
                                        <p:tav tm="100000">
                                          <p:val>
                                            <p:strVal val="#ppt_y"/>
                                          </p:val>
                                        </p:tav>
                                      </p:tavLst>
                                    </p:anim>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nodeType="clickEffect">
                                  <p:stCondLst>
                                    <p:cond delay="0"/>
                                  </p:stCondLst>
                                  <p:childTnLst>
                                    <p:set>
                                      <p:cBhvr>
                                        <p:cTn id="36" dur="1" fill="hold">
                                          <p:stCondLst>
                                            <p:cond delay="0"/>
                                          </p:stCondLst>
                                        </p:cTn>
                                        <p:tgtEl>
                                          <p:spTgt spid="106">
                                            <p:txEl>
                                              <p:pRg st="5" end="5"/>
                                            </p:txEl>
                                          </p:spTgt>
                                        </p:tgtEl>
                                        <p:attrNameLst>
                                          <p:attrName>style.visibility</p:attrName>
                                        </p:attrNameLst>
                                      </p:cBhvr>
                                      <p:to>
                                        <p:strVal val="visible"/>
                                      </p:to>
                                    </p:set>
                                    <p:anim calcmode="lin" valueType="num">
                                      <p:cBhvr additive="base">
                                        <p:cTn id="37" dur="500" fill="hold"/>
                                        <p:tgtEl>
                                          <p:spTgt spid="106">
                                            <p:txEl>
                                              <p:pRg st="5" end="5"/>
                                            </p:txEl>
                                          </p:spTgt>
                                        </p:tgtEl>
                                        <p:attrNameLst>
                                          <p:attrName>ppt_x</p:attrName>
                                        </p:attrNameLst>
                                      </p:cBhvr>
                                      <p:tavLst>
                                        <p:tav tm="0">
                                          <p:val>
                                            <p:strVal val="0-#ppt_w/2"/>
                                          </p:val>
                                        </p:tav>
                                        <p:tav tm="100000">
                                          <p:val>
                                            <p:strVal val="#ppt_x"/>
                                          </p:val>
                                        </p:tav>
                                      </p:tavLst>
                                    </p:anim>
                                    <p:anim calcmode="lin" valueType="num">
                                      <p:cBhvr additive="base">
                                        <p:cTn id="38" dur="500" fill="hold"/>
                                        <p:tgtEl>
                                          <p:spTgt spid="106">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99"/>
                                        </p:tgtEl>
                                        <p:attrNameLst>
                                          <p:attrName>style.visibility</p:attrName>
                                        </p:attrNameLst>
                                      </p:cBhvr>
                                      <p:to>
                                        <p:strVal val="visible"/>
                                      </p:to>
                                    </p:set>
                                    <p:anim calcmode="lin" valueType="num">
                                      <p:cBhvr additive="base">
                                        <p:cTn id="43" dur="500" fill="hold"/>
                                        <p:tgtEl>
                                          <p:spTgt spid="99"/>
                                        </p:tgtEl>
                                        <p:attrNameLst>
                                          <p:attrName>ppt_x</p:attrName>
                                        </p:attrNameLst>
                                      </p:cBhvr>
                                      <p:tavLst>
                                        <p:tav tm="0">
                                          <p:val>
                                            <p:strVal val="0-#ppt_w/2"/>
                                          </p:val>
                                        </p:tav>
                                        <p:tav tm="100000">
                                          <p:val>
                                            <p:strVal val="#ppt_x"/>
                                          </p:val>
                                        </p:tav>
                                      </p:tavLst>
                                    </p:anim>
                                    <p:anim calcmode="lin" valueType="num">
                                      <p:cBhvr additive="base">
                                        <p:cTn id="44" dur="500" fill="hold"/>
                                        <p:tgtEl>
                                          <p:spTgt spid="99"/>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106">
                                            <p:txEl>
                                              <p:pRg st="6" end="6"/>
                                            </p:txEl>
                                          </p:spTgt>
                                        </p:tgtEl>
                                        <p:attrNameLst>
                                          <p:attrName>style.visibility</p:attrName>
                                        </p:attrNameLst>
                                      </p:cBhvr>
                                      <p:to>
                                        <p:strVal val="visible"/>
                                      </p:to>
                                    </p:set>
                                    <p:anim calcmode="lin" valueType="num">
                                      <p:cBhvr additive="base">
                                        <p:cTn id="49" dur="500" fill="hold"/>
                                        <p:tgtEl>
                                          <p:spTgt spid="106">
                                            <p:txEl>
                                              <p:pRg st="6" end="6"/>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106">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14"/>
                                        </p:tgtEl>
                                        <p:attrNameLst>
                                          <p:attrName>style.visibility</p:attrName>
                                        </p:attrNameLst>
                                      </p:cBhvr>
                                      <p:to>
                                        <p:strVal val="visible"/>
                                      </p:to>
                                    </p:set>
                                  </p:childTnLst>
                                </p:cTn>
                              </p:par>
                              <p:par>
                                <p:cTn id="55" presetID="1" presetClass="exit" presetSubtype="0" fill="hold" nodeType="withEffect">
                                  <p:stCondLst>
                                    <p:cond delay="0"/>
                                  </p:stCondLst>
                                  <p:childTnLst>
                                    <p:set>
                                      <p:cBhvr>
                                        <p:cTn id="56" dur="1" fill="hold">
                                          <p:stCondLst>
                                            <p:cond delay="0"/>
                                          </p:stCondLst>
                                        </p:cTn>
                                        <p:tgtEl>
                                          <p:spTgt spid="95"/>
                                        </p:tgtEl>
                                        <p:attrNameLst>
                                          <p:attrName>style.visibility</p:attrName>
                                        </p:attrNameLst>
                                      </p:cBhvr>
                                      <p:to>
                                        <p:strVal val="hidden"/>
                                      </p:to>
                                    </p:set>
                                  </p:childTnLst>
                                </p:cTn>
                              </p:par>
                              <p:par>
                                <p:cTn id="57" presetID="1" presetClass="exit" presetSubtype="0" fill="hold" nodeType="withEffect">
                                  <p:stCondLst>
                                    <p:cond delay="0"/>
                                  </p:stCondLst>
                                  <p:childTnLst>
                                    <p:set>
                                      <p:cBhvr>
                                        <p:cTn id="58" dur="1" fill="hold">
                                          <p:stCondLst>
                                            <p:cond delay="0"/>
                                          </p:stCondLst>
                                        </p:cTn>
                                        <p:tgtEl>
                                          <p:spTgt spid="99"/>
                                        </p:tgtEl>
                                        <p:attrNameLst>
                                          <p:attrName>style.visibility</p:attrName>
                                        </p:attrNameLst>
                                      </p:cBhvr>
                                      <p:to>
                                        <p:strVal val="hidden"/>
                                      </p:to>
                                    </p:set>
                                  </p:childTnLst>
                                </p:cTn>
                              </p:par>
                              <p:par>
                                <p:cTn id="59" presetID="1" presetClass="exit" presetSubtype="0" fill="hold" nodeType="withEffect">
                                  <p:stCondLst>
                                    <p:cond delay="0"/>
                                  </p:stCondLst>
                                  <p:childTnLst>
                                    <p:set>
                                      <p:cBhvr>
                                        <p:cTn id="60" dur="1" fill="hold">
                                          <p:stCondLst>
                                            <p:cond delay="0"/>
                                          </p:stCondLst>
                                        </p:cTn>
                                        <p:tgtEl>
                                          <p:spTgt spid="3072"/>
                                        </p:tgtEl>
                                        <p:attrNameLst>
                                          <p:attrName>style.visibility</p:attrName>
                                        </p:attrNameLst>
                                      </p:cBhvr>
                                      <p:to>
                                        <p:strVal val="hidden"/>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8" fill="hold" nodeType="clickEffect">
                                  <p:stCondLst>
                                    <p:cond delay="0"/>
                                  </p:stCondLst>
                                  <p:childTnLst>
                                    <p:set>
                                      <p:cBhvr>
                                        <p:cTn id="64" dur="1" fill="hold">
                                          <p:stCondLst>
                                            <p:cond delay="0"/>
                                          </p:stCondLst>
                                        </p:cTn>
                                        <p:tgtEl>
                                          <p:spTgt spid="118"/>
                                        </p:tgtEl>
                                        <p:attrNameLst>
                                          <p:attrName>style.visibility</p:attrName>
                                        </p:attrNameLst>
                                      </p:cBhvr>
                                      <p:to>
                                        <p:strVal val="visible"/>
                                      </p:to>
                                    </p:set>
                                    <p:anim calcmode="lin" valueType="num">
                                      <p:cBhvr additive="base">
                                        <p:cTn id="65" dur="500" fill="hold"/>
                                        <p:tgtEl>
                                          <p:spTgt spid="118"/>
                                        </p:tgtEl>
                                        <p:attrNameLst>
                                          <p:attrName>ppt_x</p:attrName>
                                        </p:attrNameLst>
                                      </p:cBhvr>
                                      <p:tavLst>
                                        <p:tav tm="0">
                                          <p:val>
                                            <p:strVal val="0-#ppt_w/2"/>
                                          </p:val>
                                        </p:tav>
                                        <p:tav tm="100000">
                                          <p:val>
                                            <p:strVal val="#ppt_x"/>
                                          </p:val>
                                        </p:tav>
                                      </p:tavLst>
                                    </p:anim>
                                    <p:anim calcmode="lin" valueType="num">
                                      <p:cBhvr additive="base">
                                        <p:cTn id="66" dur="500" fill="hold"/>
                                        <p:tgtEl>
                                          <p:spTgt spid="118"/>
                                        </p:tgtEl>
                                        <p:attrNameLst>
                                          <p:attrName>ppt_y</p:attrName>
                                        </p:attrNameLst>
                                      </p:cBhvr>
                                      <p:tavLst>
                                        <p:tav tm="0">
                                          <p:val>
                                            <p:strVal val="#ppt_y"/>
                                          </p:val>
                                        </p:tav>
                                        <p:tav tm="100000">
                                          <p:val>
                                            <p:strVal val="#ppt_y"/>
                                          </p:val>
                                        </p:tav>
                                      </p:tavLst>
                                    </p:anim>
                                  </p:childTnLst>
                                </p:cTn>
                              </p:par>
                            </p:childTnLst>
                          </p:cTn>
                        </p:par>
                      </p:childTnLst>
                    </p:cTn>
                  </p:par>
                  <p:par>
                    <p:cTn id="67" fill="hold">
                      <p:stCondLst>
                        <p:cond delay="indefinite"/>
                      </p:stCondLst>
                      <p:childTnLst>
                        <p:par>
                          <p:cTn id="68" fill="hold">
                            <p:stCondLst>
                              <p:cond delay="0"/>
                            </p:stCondLst>
                            <p:childTnLst>
                              <p:par>
                                <p:cTn id="69" presetID="2" presetClass="entr" presetSubtype="8" fill="hold" nodeType="clickEffect">
                                  <p:stCondLst>
                                    <p:cond delay="0"/>
                                  </p:stCondLst>
                                  <p:childTnLst>
                                    <p:set>
                                      <p:cBhvr>
                                        <p:cTn id="70" dur="1" fill="hold">
                                          <p:stCondLst>
                                            <p:cond delay="0"/>
                                          </p:stCondLst>
                                        </p:cTn>
                                        <p:tgtEl>
                                          <p:spTgt spid="122"/>
                                        </p:tgtEl>
                                        <p:attrNameLst>
                                          <p:attrName>style.visibility</p:attrName>
                                        </p:attrNameLst>
                                      </p:cBhvr>
                                      <p:to>
                                        <p:strVal val="visible"/>
                                      </p:to>
                                    </p:set>
                                    <p:anim calcmode="lin" valueType="num">
                                      <p:cBhvr additive="base">
                                        <p:cTn id="71" dur="500" fill="hold"/>
                                        <p:tgtEl>
                                          <p:spTgt spid="122"/>
                                        </p:tgtEl>
                                        <p:attrNameLst>
                                          <p:attrName>ppt_x</p:attrName>
                                        </p:attrNameLst>
                                      </p:cBhvr>
                                      <p:tavLst>
                                        <p:tav tm="0">
                                          <p:val>
                                            <p:strVal val="0-#ppt_w/2"/>
                                          </p:val>
                                        </p:tav>
                                        <p:tav tm="100000">
                                          <p:val>
                                            <p:strVal val="#ppt_x"/>
                                          </p:val>
                                        </p:tav>
                                      </p:tavLst>
                                    </p:anim>
                                    <p:anim calcmode="lin" valueType="num">
                                      <p:cBhvr additive="base">
                                        <p:cTn id="72" dur="500" fill="hold"/>
                                        <p:tgtEl>
                                          <p:spTgt spid="122"/>
                                        </p:tgtEl>
                                        <p:attrNameLst>
                                          <p:attrName>ppt_y</p:attrName>
                                        </p:attrNameLst>
                                      </p:cBhvr>
                                      <p:tavLst>
                                        <p:tav tm="0">
                                          <p:val>
                                            <p:strVal val="#ppt_y"/>
                                          </p:val>
                                        </p:tav>
                                        <p:tav tm="100000">
                                          <p:val>
                                            <p:strVal val="#ppt_y"/>
                                          </p:val>
                                        </p:tav>
                                      </p:tavLst>
                                    </p:anim>
                                  </p:childTnLst>
                                </p:cTn>
                              </p:par>
                            </p:childTnLst>
                          </p:cTn>
                        </p:par>
                      </p:childTnLst>
                    </p:cTn>
                  </p:par>
                  <p:par>
                    <p:cTn id="73" fill="hold">
                      <p:stCondLst>
                        <p:cond delay="indefinite"/>
                      </p:stCondLst>
                      <p:childTnLst>
                        <p:par>
                          <p:cTn id="74" fill="hold">
                            <p:stCondLst>
                              <p:cond delay="0"/>
                            </p:stCondLst>
                            <p:childTnLst>
                              <p:par>
                                <p:cTn id="75" presetID="2" presetClass="entr" presetSubtype="8" fill="hold" nodeType="clickEffect">
                                  <p:stCondLst>
                                    <p:cond delay="0"/>
                                  </p:stCondLst>
                                  <p:childTnLst>
                                    <p:set>
                                      <p:cBhvr>
                                        <p:cTn id="76" dur="1" fill="hold">
                                          <p:stCondLst>
                                            <p:cond delay="0"/>
                                          </p:stCondLst>
                                        </p:cTn>
                                        <p:tgtEl>
                                          <p:spTgt spid="106">
                                            <p:txEl>
                                              <p:pRg st="7" end="7"/>
                                            </p:txEl>
                                          </p:spTgt>
                                        </p:tgtEl>
                                        <p:attrNameLst>
                                          <p:attrName>style.visibility</p:attrName>
                                        </p:attrNameLst>
                                      </p:cBhvr>
                                      <p:to>
                                        <p:strVal val="visible"/>
                                      </p:to>
                                    </p:set>
                                    <p:anim calcmode="lin" valueType="num">
                                      <p:cBhvr additive="base">
                                        <p:cTn id="77" dur="500" fill="hold"/>
                                        <p:tgtEl>
                                          <p:spTgt spid="106">
                                            <p:txEl>
                                              <p:pRg st="7" end="7"/>
                                            </p:txEl>
                                          </p:spTgt>
                                        </p:tgtEl>
                                        <p:attrNameLst>
                                          <p:attrName>ppt_x</p:attrName>
                                        </p:attrNameLst>
                                      </p:cBhvr>
                                      <p:tavLst>
                                        <p:tav tm="0">
                                          <p:val>
                                            <p:strVal val="0-#ppt_w/2"/>
                                          </p:val>
                                        </p:tav>
                                        <p:tav tm="100000">
                                          <p:val>
                                            <p:strVal val="#ppt_x"/>
                                          </p:val>
                                        </p:tav>
                                      </p:tavLst>
                                    </p:anim>
                                    <p:anim calcmode="lin" valueType="num">
                                      <p:cBhvr additive="base">
                                        <p:cTn id="78" dur="500" fill="hold"/>
                                        <p:tgtEl>
                                          <p:spTgt spid="106">
                                            <p:txEl>
                                              <p:pRg st="7" end="7"/>
                                            </p:txEl>
                                          </p:spTgt>
                                        </p:tgtEl>
                                        <p:attrNameLst>
                                          <p:attrName>ppt_y</p:attrName>
                                        </p:attrNameLst>
                                      </p:cBhvr>
                                      <p:tavLst>
                                        <p:tav tm="0">
                                          <p:val>
                                            <p:strVal val="#ppt_y"/>
                                          </p:val>
                                        </p:tav>
                                        <p:tav tm="100000">
                                          <p:val>
                                            <p:strVal val="#ppt_y"/>
                                          </p:val>
                                        </p:tav>
                                      </p:tavLst>
                                    </p:anim>
                                  </p:childTnLst>
                                </p:cTn>
                              </p:par>
                              <p:par>
                                <p:cTn id="79" presetID="1" presetClass="exit" presetSubtype="0" fill="hold" nodeType="withEffect">
                                  <p:stCondLst>
                                    <p:cond delay="0"/>
                                  </p:stCondLst>
                                  <p:childTnLst>
                                    <p:set>
                                      <p:cBhvr>
                                        <p:cTn id="80" dur="1" fill="hold">
                                          <p:stCondLst>
                                            <p:cond delay="0"/>
                                          </p:stCondLst>
                                        </p:cTn>
                                        <p:tgtEl>
                                          <p:spTgt spid="12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grpSp>
        <p:nvGrpSpPr>
          <p:cNvPr id="305" name="Group 304"/>
          <p:cNvGrpSpPr/>
          <p:nvPr/>
        </p:nvGrpSpPr>
        <p:grpSpPr>
          <a:xfrm>
            <a:off x="76200" y="3113960"/>
            <a:ext cx="7086600" cy="2786667"/>
            <a:chOff x="1371600" y="762000"/>
            <a:chExt cx="7086600" cy="2786667"/>
          </a:xfrm>
        </p:grpSpPr>
        <p:sp>
          <p:nvSpPr>
            <p:cNvPr id="306" name="Rectangle 305"/>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307"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8" name="Group 307"/>
          <p:cNvGrpSpPr/>
          <p:nvPr/>
        </p:nvGrpSpPr>
        <p:grpSpPr>
          <a:xfrm>
            <a:off x="3334078" y="3528611"/>
            <a:ext cx="1277786" cy="2374932"/>
            <a:chOff x="4008388" y="953868"/>
            <a:chExt cx="1277786" cy="2374932"/>
          </a:xfrm>
        </p:grpSpPr>
        <p:grpSp>
          <p:nvGrpSpPr>
            <p:cNvPr id="309" name="Group 308"/>
            <p:cNvGrpSpPr/>
            <p:nvPr/>
          </p:nvGrpSpPr>
          <p:grpSpPr>
            <a:xfrm>
              <a:off x="4097248" y="1066800"/>
              <a:ext cx="1082664" cy="2184968"/>
              <a:chOff x="4097248" y="1066800"/>
              <a:chExt cx="1082664" cy="2184968"/>
            </a:xfrm>
          </p:grpSpPr>
          <p:cxnSp>
            <p:nvCxnSpPr>
              <p:cNvPr id="350" name="Straight Connector 349"/>
              <p:cNvCxnSpPr>
                <a:stCxn id="310"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351" name="Straight Connector 350"/>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352" name="Straight Connector 351"/>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353" name="Straight Connector 352"/>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354" name="Straight Connector 353"/>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355" name="Straight Connector 354"/>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356" name="Straight Connector 355"/>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357" name="Straight Connector 356"/>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358" name="Straight Connector 357"/>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310" name="Oval 309"/>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1" name="Oval 310"/>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2" name="Oval 311"/>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3" name="Oval 312"/>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4" name="Oval 313"/>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5" name="Oval 314"/>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6" name="Oval 315"/>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7" name="Oval 316"/>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8" name="Oval 317"/>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319" name="Group 318"/>
            <p:cNvGrpSpPr/>
            <p:nvPr/>
          </p:nvGrpSpPr>
          <p:grpSpPr>
            <a:xfrm>
              <a:off x="4008388" y="965526"/>
              <a:ext cx="1081524" cy="2363274"/>
              <a:chOff x="4008388" y="965526"/>
              <a:chExt cx="1081524" cy="2363274"/>
            </a:xfrm>
          </p:grpSpPr>
          <p:cxnSp>
            <p:nvCxnSpPr>
              <p:cNvPr id="331" name="Straight Connector 330"/>
              <p:cNvCxnSpPr>
                <a:stCxn id="332"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332" name="Oval 331"/>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33" name="Straight Connector 332"/>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334" name="Straight Connector 333"/>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335" name="Straight Connector 334"/>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336" name="Straight Connector 335"/>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337" name="Straight Connector 336"/>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338" name="Straight Connector 337"/>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339" name="Straight Connector 338"/>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340" name="Straight Connector 339"/>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341" name="Straight Connector 340"/>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342" name="Oval 34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3" name="Oval 34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4" name="Oval 34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5" name="Oval 34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6" name="Oval 34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7" name="Oval 34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8" name="Oval 34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9" name="Oval 34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320" name="Oval 319"/>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321" name="Group 320"/>
            <p:cNvGrpSpPr/>
            <p:nvPr/>
          </p:nvGrpSpPr>
          <p:grpSpPr>
            <a:xfrm>
              <a:off x="5105400" y="953868"/>
              <a:ext cx="180774" cy="2363274"/>
              <a:chOff x="4008388" y="965526"/>
              <a:chExt cx="180774" cy="2363274"/>
            </a:xfrm>
            <a:solidFill>
              <a:srgbClr val="00FFFF"/>
            </a:solidFill>
          </p:grpSpPr>
          <p:sp>
            <p:nvSpPr>
              <p:cNvPr id="322" name="Oval 321"/>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23" name="Oval 322"/>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24" name="Oval 323"/>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25" name="Oval 324"/>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26" name="Oval 325"/>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27" name="Oval 326"/>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28" name="Oval 327"/>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29" name="Oval 328"/>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30" name="Oval 329"/>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359" name="Group 358"/>
          <p:cNvGrpSpPr/>
          <p:nvPr/>
        </p:nvGrpSpPr>
        <p:grpSpPr>
          <a:xfrm>
            <a:off x="4406538" y="3533593"/>
            <a:ext cx="1266676" cy="2363274"/>
            <a:chOff x="5689826" y="462960"/>
            <a:chExt cx="1266676" cy="2363274"/>
          </a:xfrm>
        </p:grpSpPr>
        <p:cxnSp>
          <p:nvCxnSpPr>
            <p:cNvPr id="360" name="Straight Connector 359"/>
            <p:cNvCxnSpPr>
              <a:stCxn id="368"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361" name="Straight Connector 360"/>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362" name="Straight Connector 361"/>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363" name="Straight Connector 362"/>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364" name="Straight Connector 363"/>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365" name="Straight Connector 364"/>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366" name="Straight Connector 365"/>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367" name="Straight Connector 366"/>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368" name="Oval 36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9" name="Oval 368"/>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0" name="Oval 369"/>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1" name="Oval 370"/>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2" name="Oval 371"/>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3" name="Oval 372"/>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4" name="Oval 373"/>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5" name="Oval 374"/>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6" name="Oval 375"/>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77" name="Straight Connector 376"/>
            <p:cNvCxnSpPr>
              <a:stCxn id="378"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378" name="Oval 37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79" name="Straight Connector 378"/>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380" name="Straight Connector 379"/>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381" name="Straight Connector 380"/>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382" name="Straight Connector 381"/>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383" name="Straight Connector 382"/>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384" name="Straight Connector 383"/>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385" name="Straight Connector 384"/>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386" name="Straight Connector 385"/>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387" name="Oval 386"/>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8" name="Oval 387"/>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9" name="Oval 388"/>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0" name="Oval 389"/>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1" name="Oval 390"/>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2" name="Oval 391"/>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3" name="Oval 392"/>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4" name="Oval 393"/>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395" name="Group 394"/>
            <p:cNvGrpSpPr/>
            <p:nvPr/>
          </p:nvGrpSpPr>
          <p:grpSpPr>
            <a:xfrm>
              <a:off x="6771206" y="1152459"/>
              <a:ext cx="185296" cy="992125"/>
              <a:chOff x="6781800" y="1152459"/>
              <a:chExt cx="185296" cy="992125"/>
            </a:xfrm>
          </p:grpSpPr>
          <p:sp>
            <p:nvSpPr>
              <p:cNvPr id="396" name="Oval 395"/>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7" name="Oval 396"/>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8" name="Oval 397"/>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9" name="Oval 398"/>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400" name="Group 399"/>
          <p:cNvGrpSpPr/>
          <p:nvPr/>
        </p:nvGrpSpPr>
        <p:grpSpPr>
          <a:xfrm>
            <a:off x="5486400" y="4213633"/>
            <a:ext cx="718658" cy="1001584"/>
            <a:chOff x="6771206" y="1143000"/>
            <a:chExt cx="718658" cy="1001584"/>
          </a:xfrm>
        </p:grpSpPr>
        <p:cxnSp>
          <p:nvCxnSpPr>
            <p:cNvPr id="401" name="Straight Connector 400"/>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402" name="Group 401"/>
            <p:cNvGrpSpPr/>
            <p:nvPr/>
          </p:nvGrpSpPr>
          <p:grpSpPr>
            <a:xfrm>
              <a:off x="7304568" y="1143000"/>
              <a:ext cx="185296" cy="992125"/>
              <a:chOff x="6781800" y="1152459"/>
              <a:chExt cx="185296" cy="992125"/>
            </a:xfrm>
          </p:grpSpPr>
          <p:sp>
            <p:nvSpPr>
              <p:cNvPr id="411" name="Oval 410"/>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2" name="Oval 411"/>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3" name="Oval 412"/>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4" name="Oval 413"/>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03" name="Straight Connector 402"/>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404" name="Straight Connector 403"/>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405" name="Straight Connector 404"/>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406" name="Group 405"/>
            <p:cNvGrpSpPr/>
            <p:nvPr/>
          </p:nvGrpSpPr>
          <p:grpSpPr>
            <a:xfrm>
              <a:off x="6771206" y="1152459"/>
              <a:ext cx="185296" cy="992125"/>
              <a:chOff x="6771206" y="1152459"/>
              <a:chExt cx="185296" cy="992125"/>
            </a:xfrm>
          </p:grpSpPr>
          <p:sp>
            <p:nvSpPr>
              <p:cNvPr id="407" name="Oval 406"/>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8" name="Oval 407"/>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9" name="Oval 408"/>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10" name="Oval 409"/>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nvGrpSpPr>
          <p:cNvPr id="415" name="Group 414"/>
          <p:cNvGrpSpPr/>
          <p:nvPr/>
        </p:nvGrpSpPr>
        <p:grpSpPr>
          <a:xfrm>
            <a:off x="182643" y="3686968"/>
            <a:ext cx="2170679" cy="2088786"/>
            <a:chOff x="1478043" y="3686968"/>
            <a:chExt cx="2170679" cy="2088786"/>
          </a:xfrm>
        </p:grpSpPr>
        <p:grpSp>
          <p:nvGrpSpPr>
            <p:cNvPr id="416" name="Group 415"/>
            <p:cNvGrpSpPr/>
            <p:nvPr/>
          </p:nvGrpSpPr>
          <p:grpSpPr>
            <a:xfrm>
              <a:off x="2529454" y="3776534"/>
              <a:ext cx="1119268" cy="1892546"/>
              <a:chOff x="4099442" y="1085152"/>
              <a:chExt cx="1119268" cy="1892546"/>
            </a:xfrm>
          </p:grpSpPr>
          <p:cxnSp>
            <p:nvCxnSpPr>
              <p:cNvPr id="431" name="Straight Connector 430"/>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432" name="Straight Connector 431"/>
              <p:cNvCxnSpPr/>
              <p:nvPr/>
            </p:nvCxnSpPr>
            <p:spPr bwMode="auto">
              <a:xfrm>
                <a:off x="4114800" y="1085152"/>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433" name="Straight Connector 432"/>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434" name="Straight Connector 433"/>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435" name="Straight Connector 434"/>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436" name="Straight Connector 435"/>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437" name="Straight Connector 436"/>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438" name="Straight Connector 437"/>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grpSp>
        <p:grpSp>
          <p:nvGrpSpPr>
            <p:cNvPr id="417" name="Group 416"/>
            <p:cNvGrpSpPr/>
            <p:nvPr/>
          </p:nvGrpSpPr>
          <p:grpSpPr>
            <a:xfrm>
              <a:off x="1478043" y="3686968"/>
              <a:ext cx="1145054" cy="2088786"/>
              <a:chOff x="1478043" y="3686968"/>
              <a:chExt cx="1145054" cy="2088786"/>
            </a:xfrm>
          </p:grpSpPr>
          <p:grpSp>
            <p:nvGrpSpPr>
              <p:cNvPr id="418" name="Group 417"/>
              <p:cNvGrpSpPr/>
              <p:nvPr/>
            </p:nvGrpSpPr>
            <p:grpSpPr>
              <a:xfrm>
                <a:off x="1478043" y="4251162"/>
                <a:ext cx="540000" cy="540000"/>
                <a:chOff x="3220343" y="2894580"/>
                <a:chExt cx="540000" cy="540000"/>
              </a:xfrm>
            </p:grpSpPr>
            <p:sp>
              <p:nvSpPr>
                <p:cNvPr id="429" name="Rectangle 428"/>
                <p:cNvSpPr/>
                <p:nvPr/>
              </p:nvSpPr>
              <p:spPr>
                <a:xfrm>
                  <a:off x="3220343" y="2894580"/>
                  <a:ext cx="540000" cy="540000"/>
                </a:xfrm>
                <a:prstGeom prst="rect">
                  <a:avLst/>
                </a:prstGeom>
                <a:solidFill>
                  <a:schemeClr val="tx1"/>
                </a:solidFill>
                <a:ln w="25400">
                  <a:solidFill>
                    <a:schemeClr val="bg2"/>
                  </a:solidFill>
                </a:ln>
              </p:spPr>
              <p:txBody>
                <a:bodyPr wrap="none" rtlCol="0" anchor="ctr">
                  <a:spAutoFit/>
                </a:bodyPr>
                <a:lstStyle/>
                <a:p>
                  <a:pPr algn="ctr"/>
                  <a:endParaRPr lang="en-CA" sz="3200" dirty="0">
                    <a:cs typeface="Times New Roman" panose="02020603050405020304" pitchFamily="18" charset="0"/>
                    <a:sym typeface="Symbol" panose="05050102010706020507" pitchFamily="18" charset="2"/>
                  </a:endParaRPr>
                </a:p>
              </p:txBody>
            </p:sp>
            <p:pic>
              <p:nvPicPr>
                <p:cNvPr id="430" name="Picture 10" descr="Image result for bicycle"/>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3240352" y="2909895"/>
                  <a:ext cx="468000" cy="468000"/>
                </a:xfrm>
                <a:prstGeom prst="rect">
                  <a:avLst/>
                </a:prstGeom>
                <a:noFill/>
                <a:ln w="25400">
                  <a:noFill/>
                </a:ln>
                <a:extLst>
                  <a:ext uri="{909E8E84-426E-40DD-AFC4-6F175D3DCCD1}">
                    <a14:hiddenFill xmlns:a14="http://schemas.microsoft.com/office/drawing/2010/main">
                      <a:solidFill>
                        <a:srgbClr val="FFFFFF"/>
                      </a:solidFill>
                    </a14:hiddenFill>
                  </a:ext>
                </a:extLst>
              </p:spPr>
            </p:pic>
          </p:grpSp>
          <p:grpSp>
            <p:nvGrpSpPr>
              <p:cNvPr id="420" name="Group 419"/>
              <p:cNvGrpSpPr/>
              <p:nvPr/>
            </p:nvGrpSpPr>
            <p:grpSpPr>
              <a:xfrm>
                <a:off x="2438400" y="3686968"/>
                <a:ext cx="184697" cy="2088786"/>
                <a:chOff x="2438400" y="3428901"/>
                <a:chExt cx="184697" cy="2088786"/>
              </a:xfrm>
            </p:grpSpPr>
            <p:sp>
              <p:nvSpPr>
                <p:cNvPr id="421" name="Oval 420"/>
                <p:cNvSpPr/>
                <p:nvPr/>
              </p:nvSpPr>
              <p:spPr>
                <a:xfrm>
                  <a:off x="2438486" y="342890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2" name="Oval 421"/>
                <p:cNvSpPr/>
                <p:nvPr/>
              </p:nvSpPr>
              <p:spPr>
                <a:xfrm>
                  <a:off x="2438572" y="37027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3" name="Oval 422"/>
                <p:cNvSpPr/>
                <p:nvPr/>
              </p:nvSpPr>
              <p:spPr>
                <a:xfrm>
                  <a:off x="2443097" y="398668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4" name="Oval 423"/>
                <p:cNvSpPr/>
                <p:nvPr/>
              </p:nvSpPr>
              <p:spPr>
                <a:xfrm>
                  <a:off x="2438744" y="4259943"/>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5" name="Oval 424"/>
                <p:cNvSpPr/>
                <p:nvPr/>
              </p:nvSpPr>
              <p:spPr>
                <a:xfrm>
                  <a:off x="2438916" y="4788711"/>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6" name="Oval 425"/>
                <p:cNvSpPr/>
                <p:nvPr/>
              </p:nvSpPr>
              <p:spPr>
                <a:xfrm>
                  <a:off x="2439002" y="506319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7" name="Oval 426"/>
                <p:cNvSpPr/>
                <p:nvPr/>
              </p:nvSpPr>
              <p:spPr>
                <a:xfrm>
                  <a:off x="2439088" y="53376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28" name="Oval 427"/>
                <p:cNvSpPr/>
                <p:nvPr/>
              </p:nvSpPr>
              <p:spPr>
                <a:xfrm>
                  <a:off x="2438400" y="4531485"/>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grpSp>
        <p:nvGrpSpPr>
          <p:cNvPr id="439" name="Group 438"/>
          <p:cNvGrpSpPr/>
          <p:nvPr/>
        </p:nvGrpSpPr>
        <p:grpSpPr>
          <a:xfrm>
            <a:off x="2236852" y="3521935"/>
            <a:ext cx="1277786" cy="2374932"/>
            <a:chOff x="4008388" y="953868"/>
            <a:chExt cx="1277786" cy="2374932"/>
          </a:xfrm>
        </p:grpSpPr>
        <p:grpSp>
          <p:nvGrpSpPr>
            <p:cNvPr id="440" name="Group 439"/>
            <p:cNvGrpSpPr/>
            <p:nvPr/>
          </p:nvGrpSpPr>
          <p:grpSpPr>
            <a:xfrm>
              <a:off x="4097248" y="1066800"/>
              <a:ext cx="1082664" cy="2184968"/>
              <a:chOff x="4097248" y="1066800"/>
              <a:chExt cx="1082664" cy="2184968"/>
            </a:xfrm>
          </p:grpSpPr>
          <p:cxnSp>
            <p:nvCxnSpPr>
              <p:cNvPr id="481" name="Straight Connector 480"/>
              <p:cNvCxnSpPr>
                <a:stCxn id="441"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482" name="Straight Connector 481"/>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483" name="Straight Connector 482"/>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484" name="Straight Connector 483"/>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485" name="Straight Connector 484"/>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486" name="Straight Connector 485"/>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487" name="Straight Connector 486"/>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488" name="Straight Connector 487"/>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489" name="Straight Connector 488"/>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441" name="Oval 440"/>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2" name="Oval 44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3" name="Oval 44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4" name="Oval 44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5" name="Oval 44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6" name="Oval 44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7" name="Oval 44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8" name="Oval 44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9" name="Oval 44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450" name="Group 449"/>
            <p:cNvGrpSpPr/>
            <p:nvPr/>
          </p:nvGrpSpPr>
          <p:grpSpPr>
            <a:xfrm>
              <a:off x="4008388" y="965526"/>
              <a:ext cx="1081524" cy="2363274"/>
              <a:chOff x="4008388" y="965526"/>
              <a:chExt cx="1081524" cy="2363274"/>
            </a:xfrm>
          </p:grpSpPr>
          <p:cxnSp>
            <p:nvCxnSpPr>
              <p:cNvPr id="462" name="Straight Connector 461"/>
              <p:cNvCxnSpPr>
                <a:stCxn id="463"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463" name="Oval 462"/>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464" name="Straight Connector 463"/>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465" name="Straight Connector 464"/>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466" name="Straight Connector 465"/>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467" name="Straight Connector 466"/>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468" name="Straight Connector 467"/>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469" name="Straight Connector 468"/>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470" name="Straight Connector 469"/>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471" name="Straight Connector 470"/>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472" name="Straight Connector 471"/>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473" name="Oval 47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4" name="Oval 47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5" name="Oval 47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6" name="Oval 47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7" name="Oval 47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8" name="Oval 47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9" name="Oval 47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80" name="Oval 47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451" name="Oval 450"/>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452" name="Group 451"/>
            <p:cNvGrpSpPr/>
            <p:nvPr/>
          </p:nvGrpSpPr>
          <p:grpSpPr>
            <a:xfrm>
              <a:off x="5105400" y="953868"/>
              <a:ext cx="180774" cy="2363274"/>
              <a:chOff x="4008388" y="965526"/>
              <a:chExt cx="180774" cy="2363274"/>
            </a:xfrm>
            <a:solidFill>
              <a:srgbClr val="00FFFF"/>
            </a:solidFill>
          </p:grpSpPr>
          <p:sp>
            <p:nvSpPr>
              <p:cNvPr id="453" name="Oval 452"/>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454" name="Oval 453"/>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455" name="Oval 454"/>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456" name="Oval 455"/>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457" name="Oval 456"/>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458" name="Oval 457"/>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459" name="Oval 458"/>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460" name="Oval 459"/>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461" name="Oval 460"/>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sp>
        <p:nvSpPr>
          <p:cNvPr id="490" name="Rectangle 489"/>
          <p:cNvSpPr/>
          <p:nvPr/>
        </p:nvSpPr>
        <p:spPr>
          <a:xfrm>
            <a:off x="7039260" y="3113960"/>
            <a:ext cx="587971" cy="2774576"/>
          </a:xfrm>
          <a:prstGeom prst="rect">
            <a:avLst/>
          </a:prstGeom>
          <a:solidFill>
            <a:schemeClr val="tx1"/>
          </a:solidFill>
          <a:ln>
            <a:noFill/>
          </a:ln>
        </p:spPr>
        <p:txBody>
          <a:bodyPr wrap="square" rtlCol="0" anchor="ctr">
            <a:spAutoFit/>
          </a:bodyPr>
          <a:lstStyle/>
          <a:p>
            <a:pPr algn="l"/>
            <a:endParaRPr lang="en-CA" sz="2400" dirty="0"/>
          </a:p>
        </p:txBody>
      </p:sp>
      <p:grpSp>
        <p:nvGrpSpPr>
          <p:cNvPr id="491" name="Group 490"/>
          <p:cNvGrpSpPr/>
          <p:nvPr/>
        </p:nvGrpSpPr>
        <p:grpSpPr>
          <a:xfrm>
            <a:off x="6003530" y="4048620"/>
            <a:ext cx="1686955" cy="1312519"/>
            <a:chOff x="7298930" y="4048620"/>
            <a:chExt cx="1686955" cy="1312519"/>
          </a:xfrm>
        </p:grpSpPr>
        <p:grpSp>
          <p:nvGrpSpPr>
            <p:cNvPr id="492" name="Group 491"/>
            <p:cNvGrpSpPr/>
            <p:nvPr/>
          </p:nvGrpSpPr>
          <p:grpSpPr>
            <a:xfrm>
              <a:off x="7298930" y="4048620"/>
              <a:ext cx="956711" cy="1293964"/>
              <a:chOff x="7298930" y="2723753"/>
              <a:chExt cx="956711" cy="1293964"/>
            </a:xfrm>
          </p:grpSpPr>
          <p:grpSp>
            <p:nvGrpSpPr>
              <p:cNvPr id="498" name="Group 497"/>
              <p:cNvGrpSpPr/>
              <p:nvPr/>
            </p:nvGrpSpPr>
            <p:grpSpPr>
              <a:xfrm>
                <a:off x="7467600" y="2723753"/>
                <a:ext cx="788041" cy="1293964"/>
                <a:chOff x="7467600" y="1696660"/>
                <a:chExt cx="788041" cy="1293964"/>
              </a:xfrm>
            </p:grpSpPr>
            <p:sp>
              <p:nvSpPr>
                <p:cNvPr id="504" name="Rectangle 503"/>
                <p:cNvSpPr/>
                <p:nvPr/>
              </p:nvSpPr>
              <p:spPr>
                <a:xfrm>
                  <a:off x="7467600" y="1696660"/>
                  <a:ext cx="5597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cat</a:t>
                  </a:r>
                  <a:endParaRPr lang="en-CA" sz="2400" dirty="0">
                    <a:solidFill>
                      <a:srgbClr val="00B050"/>
                    </a:solidFill>
                  </a:endParaRPr>
                </a:p>
              </p:txBody>
            </p:sp>
            <p:sp>
              <p:nvSpPr>
                <p:cNvPr id="505" name="Rectangle 504"/>
                <p:cNvSpPr/>
                <p:nvPr/>
              </p:nvSpPr>
              <p:spPr>
                <a:xfrm>
                  <a:off x="7482672" y="2270122"/>
                  <a:ext cx="7729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face </a:t>
                  </a:r>
                  <a:endParaRPr lang="en-CA" sz="2400" dirty="0">
                    <a:solidFill>
                      <a:srgbClr val="00B050"/>
                    </a:solidFill>
                  </a:endParaRPr>
                </a:p>
              </p:txBody>
            </p:sp>
            <p:sp>
              <p:nvSpPr>
                <p:cNvPr id="506" name="Rectangle 505"/>
                <p:cNvSpPr/>
                <p:nvPr/>
              </p:nvSpPr>
              <p:spPr>
                <a:xfrm>
                  <a:off x="7467600" y="2528959"/>
                  <a:ext cx="696024" cy="461665"/>
                </a:xfrm>
                <a:prstGeom prst="rect">
                  <a:avLst/>
                </a:prstGeom>
              </p:spPr>
              <p:txBody>
                <a:bodyPr wrap="none">
                  <a:spAutoFit/>
                </a:bodyPr>
                <a:lstStyle/>
                <a:p>
                  <a:r>
                    <a:rPr lang="en-US" sz="2400" i="1" dirty="0">
                      <a:solidFill>
                        <a:srgbClr val="00B050"/>
                      </a:solidFill>
                      <a:sym typeface="Symbol" panose="05050102010706020507" pitchFamily="18" charset="2"/>
                    </a:rPr>
                    <a:t>bike</a:t>
                  </a:r>
                  <a:endParaRPr lang="en-CA" sz="2400" dirty="0">
                    <a:solidFill>
                      <a:srgbClr val="00B050"/>
                    </a:solidFill>
                  </a:endParaRPr>
                </a:p>
              </p:txBody>
            </p:sp>
            <p:sp>
              <p:nvSpPr>
                <p:cNvPr id="507" name="Rectangle 506"/>
                <p:cNvSpPr/>
                <p:nvPr/>
              </p:nvSpPr>
              <p:spPr>
                <a:xfrm>
                  <a:off x="7467600" y="1975463"/>
                  <a:ext cx="646331" cy="461665"/>
                </a:xfrm>
                <a:prstGeom prst="rect">
                  <a:avLst/>
                </a:prstGeom>
              </p:spPr>
              <p:txBody>
                <a:bodyPr wrap="none">
                  <a:spAutoFit/>
                </a:bodyPr>
                <a:lstStyle/>
                <a:p>
                  <a:r>
                    <a:rPr lang="en-US" sz="2400" i="1" dirty="0">
                      <a:solidFill>
                        <a:srgbClr val="00B050"/>
                      </a:solidFill>
                      <a:sym typeface="Symbol" panose="05050102010706020507" pitchFamily="18" charset="2"/>
                    </a:rPr>
                    <a:t>dog</a:t>
                  </a:r>
                  <a:endParaRPr lang="en-CA" sz="2400" dirty="0">
                    <a:solidFill>
                      <a:srgbClr val="00B050"/>
                    </a:solidFill>
                  </a:endParaRPr>
                </a:p>
              </p:txBody>
            </p:sp>
          </p:grpSp>
          <p:grpSp>
            <p:nvGrpSpPr>
              <p:cNvPr id="499" name="Group 498"/>
              <p:cNvGrpSpPr/>
              <p:nvPr/>
            </p:nvGrpSpPr>
            <p:grpSpPr>
              <a:xfrm>
                <a:off x="7298930" y="2874820"/>
                <a:ext cx="185296" cy="992125"/>
                <a:chOff x="6934200" y="3050625"/>
                <a:chExt cx="185296" cy="992125"/>
              </a:xfrm>
            </p:grpSpPr>
            <p:sp>
              <p:nvSpPr>
                <p:cNvPr id="500" name="Oval 499"/>
                <p:cNvSpPr/>
                <p:nvPr/>
              </p:nvSpPr>
              <p:spPr>
                <a:xfrm>
                  <a:off x="6939324" y="3050625"/>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1" name="Oval 500"/>
                <p:cNvSpPr/>
                <p:nvPr/>
              </p:nvSpPr>
              <p:spPr>
                <a:xfrm>
                  <a:off x="6939410" y="3344661"/>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2" name="Oval 501"/>
                <p:cNvSpPr/>
                <p:nvPr/>
              </p:nvSpPr>
              <p:spPr>
                <a:xfrm>
                  <a:off x="6939496" y="3603553"/>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3" name="Oval 502"/>
                <p:cNvSpPr/>
                <p:nvPr/>
              </p:nvSpPr>
              <p:spPr>
                <a:xfrm>
                  <a:off x="6934200" y="3862750"/>
                  <a:ext cx="180000" cy="180000"/>
                </a:xfrm>
                <a:prstGeom prst="ellipse">
                  <a:avLst/>
                </a:prstGeom>
                <a:solidFill>
                  <a:srgbClr val="92D050"/>
                </a:solidFill>
                <a:ln>
                  <a:noFill/>
                </a:ln>
              </p:spPr>
              <p:txBody>
                <a:bodyPr wrap="square" rtlCol="0" anchor="ctr">
                  <a:spAutoFit/>
                </a:bodyPr>
                <a:lstStyle/>
                <a:p>
                  <a:pPr algn="l"/>
                  <a:endParaRPr lang="en-CA" sz="2400" dirty="0"/>
                </a:p>
              </p:txBody>
            </p:sp>
          </p:grpSp>
        </p:grpSp>
        <p:grpSp>
          <p:nvGrpSpPr>
            <p:cNvPr id="493" name="Group 492"/>
            <p:cNvGrpSpPr/>
            <p:nvPr/>
          </p:nvGrpSpPr>
          <p:grpSpPr>
            <a:xfrm>
              <a:off x="7962204" y="4067175"/>
              <a:ext cx="1023681" cy="1293964"/>
              <a:chOff x="7467600" y="1696660"/>
              <a:chExt cx="1023681" cy="1293964"/>
            </a:xfrm>
          </p:grpSpPr>
          <p:sp>
            <p:nvSpPr>
              <p:cNvPr id="494" name="Rectangle 493"/>
              <p:cNvSpPr/>
              <p:nvPr/>
            </p:nvSpPr>
            <p:spPr>
              <a:xfrm>
                <a:off x="7467600" y="1696660"/>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0.02</a:t>
                </a:r>
                <a:endParaRPr lang="en-CA" sz="2400" dirty="0">
                  <a:solidFill>
                    <a:srgbClr val="00B050"/>
                  </a:solidFill>
                </a:endParaRPr>
              </a:p>
            </p:txBody>
          </p:sp>
          <p:sp>
            <p:nvSpPr>
              <p:cNvPr id="495" name="Rectangle 494"/>
              <p:cNvSpPr/>
              <p:nvPr/>
            </p:nvSpPr>
            <p:spPr>
              <a:xfrm>
                <a:off x="7482672" y="2270122"/>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0.05</a:t>
                </a:r>
                <a:endParaRPr lang="en-CA" sz="2400" dirty="0">
                  <a:solidFill>
                    <a:srgbClr val="00B050"/>
                  </a:solidFill>
                </a:endParaRPr>
              </a:p>
            </p:txBody>
          </p:sp>
          <p:sp>
            <p:nvSpPr>
              <p:cNvPr id="496" name="Rectangle 495"/>
              <p:cNvSpPr/>
              <p:nvPr/>
            </p:nvSpPr>
            <p:spPr>
              <a:xfrm>
                <a:off x="7467600" y="2528959"/>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0.92</a:t>
                </a:r>
                <a:endParaRPr lang="en-CA" sz="2400" dirty="0">
                  <a:solidFill>
                    <a:srgbClr val="00B050"/>
                  </a:solidFill>
                </a:endParaRPr>
              </a:p>
            </p:txBody>
          </p:sp>
          <p:sp>
            <p:nvSpPr>
              <p:cNvPr id="497" name="Rectangle 496"/>
              <p:cNvSpPr/>
              <p:nvPr/>
            </p:nvSpPr>
            <p:spPr>
              <a:xfrm>
                <a:off x="7467600" y="1975463"/>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0.01</a:t>
                </a:r>
                <a:endParaRPr lang="en-CA" sz="2400" dirty="0">
                  <a:solidFill>
                    <a:srgbClr val="00B050"/>
                  </a:solidFill>
                </a:endParaRPr>
              </a:p>
            </p:txBody>
          </p:sp>
        </p:grpSp>
      </p:grpSp>
      <p:sp>
        <p:nvSpPr>
          <p:cNvPr id="508" name="Rectangle 507"/>
          <p:cNvSpPr/>
          <p:nvPr/>
        </p:nvSpPr>
        <p:spPr>
          <a:xfrm>
            <a:off x="7691386" y="4267200"/>
            <a:ext cx="1545616" cy="461665"/>
          </a:xfrm>
          <a:prstGeom prst="rect">
            <a:avLst/>
          </a:prstGeom>
          <a:solidFill>
            <a:srgbClr val="000066"/>
          </a:solidFill>
        </p:spPr>
        <p:txBody>
          <a:bodyPr wrap="none">
            <a:spAutoFit/>
          </a:bodyPr>
          <a:lstStyle/>
          <a:p>
            <a:pPr>
              <a:spcAft>
                <a:spcPts val="0"/>
              </a:spcAft>
            </a:pP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p:txBody>
      </p:sp>
      <p:sp>
        <p:nvSpPr>
          <p:cNvPr id="513" name="Rectangle 512"/>
          <p:cNvSpPr/>
          <p:nvPr/>
        </p:nvSpPr>
        <p:spPr>
          <a:xfrm>
            <a:off x="762000" y="2438400"/>
            <a:ext cx="9906000" cy="461665"/>
          </a:xfrm>
          <a:prstGeom prst="rect">
            <a:avLst/>
          </a:prstGeom>
        </p:spPr>
        <p:txBody>
          <a:bodyPr wrap="square">
            <a:spAutoFit/>
          </a:bodyPr>
          <a:lstStyle/>
          <a:p>
            <a:pPr>
              <a:spcAft>
                <a:spcPts val="0"/>
              </a:spcAft>
            </a:pPr>
            <a:r>
              <a:rPr lang="en-US" altLang="en-US" sz="2400" dirty="0">
                <a:sym typeface="Symbol" panose="05050102010706020507" pitchFamily="18" charset="2"/>
              </a:rPr>
              <a:t>      using </a:t>
            </a:r>
            <a:r>
              <a:rPr lang="en-US" altLang="en-US" sz="2400" dirty="0">
                <a:solidFill>
                  <a:schemeClr val="tx2">
                    <a:lumMod val="60000"/>
                    <a:lumOff val="40000"/>
                  </a:schemeClr>
                </a:solidFill>
                <a:sym typeface="Symbol" panose="05050102010706020507" pitchFamily="18" charset="2"/>
              </a:rPr>
              <a:t>Forward Propagation.</a:t>
            </a:r>
            <a:endParaRPr lang="en-CA" sz="2400" i="1" dirty="0">
              <a:solidFill>
                <a:schemeClr val="accent1"/>
              </a:solidFill>
            </a:endParaRPr>
          </a:p>
        </p:txBody>
      </p:sp>
      <p:sp>
        <p:nvSpPr>
          <p:cNvPr id="514" name="Rectangle 513"/>
          <p:cNvSpPr/>
          <p:nvPr/>
        </p:nvSpPr>
        <p:spPr>
          <a:xfrm>
            <a:off x="152400" y="2077159"/>
            <a:ext cx="5834542" cy="461665"/>
          </a:xfrm>
          <a:prstGeom prst="rect">
            <a:avLst/>
          </a:prstGeom>
        </p:spPr>
        <p:txBody>
          <a:bodyPr wrap="square">
            <a:spAutoFit/>
          </a:bodyPr>
          <a:lstStyle/>
          <a:p>
            <a:pPr marL="800100" lvl="1" indent="-342900">
              <a:spcAft>
                <a:spcPts val="0"/>
              </a:spcAft>
              <a:buFont typeface="Arial" panose="020B0604020202020204" pitchFamily="34" charset="0"/>
              <a:buChar char="•"/>
            </a:pPr>
            <a:r>
              <a:rPr lang="en-US" altLang="en-US" sz="2400" dirty="0">
                <a:sym typeface="Symbol" panose="05050102010706020507" pitchFamily="18" charset="2"/>
              </a:rPr>
              <a:t>Calculate our height </a:t>
            </a: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p:txBody>
      </p:sp>
    </p:spTree>
    <p:extLst>
      <p:ext uri="{BB962C8B-B14F-4D97-AF65-F5344CB8AC3E}">
        <p14:creationId xmlns:p14="http://schemas.microsoft.com/office/powerpoint/2010/main" val="21806242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13">
                                            <p:txEl>
                                              <p:pRg st="0" end="0"/>
                                            </p:txEl>
                                          </p:spTgt>
                                        </p:tgtEl>
                                        <p:attrNameLst>
                                          <p:attrName>style.visibility</p:attrName>
                                        </p:attrNameLst>
                                      </p:cBhvr>
                                      <p:to>
                                        <p:strVal val="visible"/>
                                      </p:to>
                                    </p:set>
                                    <p:anim calcmode="lin" valueType="num">
                                      <p:cBhvr additive="base">
                                        <p:cTn id="7" dur="500" fill="hold"/>
                                        <p:tgtEl>
                                          <p:spTgt spid="513">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1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415"/>
                                        </p:tgtEl>
                                        <p:attrNameLst>
                                          <p:attrName>style.visibility</p:attrName>
                                        </p:attrNameLst>
                                      </p:cBhvr>
                                      <p:to>
                                        <p:strVal val="visible"/>
                                      </p:to>
                                    </p:set>
                                    <p:anim calcmode="lin" valueType="num">
                                      <p:cBhvr additive="base">
                                        <p:cTn id="13" dur="500" fill="hold"/>
                                        <p:tgtEl>
                                          <p:spTgt spid="415"/>
                                        </p:tgtEl>
                                        <p:attrNameLst>
                                          <p:attrName>ppt_x</p:attrName>
                                        </p:attrNameLst>
                                      </p:cBhvr>
                                      <p:tavLst>
                                        <p:tav tm="0">
                                          <p:val>
                                            <p:strVal val="0-#ppt_w/2"/>
                                          </p:val>
                                        </p:tav>
                                        <p:tav tm="100000">
                                          <p:val>
                                            <p:strVal val="#ppt_x"/>
                                          </p:val>
                                        </p:tav>
                                      </p:tavLst>
                                    </p:anim>
                                    <p:anim calcmode="lin" valueType="num">
                                      <p:cBhvr additive="base">
                                        <p:cTn id="14" dur="500" fill="hold"/>
                                        <p:tgtEl>
                                          <p:spTgt spid="415"/>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39"/>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415"/>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308"/>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439"/>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59"/>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308"/>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400"/>
                                        </p:tgtEl>
                                        <p:attrNameLst>
                                          <p:attrName>style.visibility</p:attrName>
                                        </p:attrNameLst>
                                      </p:cBhvr>
                                      <p:to>
                                        <p:strVal val="visible"/>
                                      </p:to>
                                    </p:set>
                                  </p:childTnLst>
                                </p:cTn>
                              </p:par>
                              <p:par>
                                <p:cTn id="37" presetID="1" presetClass="exit" presetSubtype="0" fill="hold" nodeType="withEffect">
                                  <p:stCondLst>
                                    <p:cond delay="0"/>
                                  </p:stCondLst>
                                  <p:childTnLst>
                                    <p:set>
                                      <p:cBhvr>
                                        <p:cTn id="38" dur="1" fill="hold">
                                          <p:stCondLst>
                                            <p:cond delay="0"/>
                                          </p:stCondLst>
                                        </p:cTn>
                                        <p:tgtEl>
                                          <p:spTgt spid="35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91"/>
                                        </p:tgtEl>
                                        <p:attrNameLst>
                                          <p:attrName>style.visibility</p:attrName>
                                        </p:attrNameLst>
                                      </p:cBhvr>
                                      <p:to>
                                        <p:strVal val="visible"/>
                                      </p:to>
                                    </p:set>
                                  </p:childTnLst>
                                </p:cTn>
                              </p:par>
                              <p:par>
                                <p:cTn id="43" presetID="1" presetClass="exit" presetSubtype="0" fill="hold" nodeType="withEffect">
                                  <p:stCondLst>
                                    <p:cond delay="0"/>
                                  </p:stCondLst>
                                  <p:childTnLst>
                                    <p:set>
                                      <p:cBhvr>
                                        <p:cTn id="44" dur="1" fill="hold">
                                          <p:stCondLst>
                                            <p:cond delay="0"/>
                                          </p:stCondLst>
                                        </p:cTn>
                                        <p:tgtEl>
                                          <p:spTgt spid="400"/>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08"/>
                                        </p:tgtEl>
                                        <p:attrNameLst>
                                          <p:attrName>style.visibility</p:attrName>
                                        </p:attrNameLst>
                                      </p:cBhvr>
                                      <p:to>
                                        <p:strVal val="visible"/>
                                      </p:to>
                                    </p:set>
                                  </p:childTnLst>
                                </p:cTn>
                              </p:par>
                              <p:par>
                                <p:cTn id="49" presetID="1" presetClass="exit" presetSubtype="0" fill="hold" nodeType="withEffect">
                                  <p:stCondLst>
                                    <p:cond delay="0"/>
                                  </p:stCondLst>
                                  <p:childTnLst>
                                    <p:set>
                                      <p:cBhvr>
                                        <p:cTn id="50" dur="1" fill="hold">
                                          <p:stCondLst>
                                            <p:cond delay="0"/>
                                          </p:stCondLst>
                                        </p:cTn>
                                        <p:tgtEl>
                                          <p:spTgt spid="49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 grpId="0" animBg="1"/>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Gradient Descent</a:t>
            </a:r>
          </a:p>
        </p:txBody>
      </p:sp>
      <p:grpSp>
        <p:nvGrpSpPr>
          <p:cNvPr id="305" name="Group 304"/>
          <p:cNvGrpSpPr/>
          <p:nvPr/>
        </p:nvGrpSpPr>
        <p:grpSpPr>
          <a:xfrm>
            <a:off x="76200" y="3113960"/>
            <a:ext cx="7086600" cy="2786667"/>
            <a:chOff x="1371600" y="762000"/>
            <a:chExt cx="7086600" cy="2786667"/>
          </a:xfrm>
        </p:grpSpPr>
        <p:sp>
          <p:nvSpPr>
            <p:cNvPr id="306" name="Rectangle 305"/>
            <p:cNvSpPr/>
            <p:nvPr/>
          </p:nvSpPr>
          <p:spPr>
            <a:xfrm>
              <a:off x="1371600" y="762000"/>
              <a:ext cx="7086600" cy="2777925"/>
            </a:xfrm>
            <a:prstGeom prst="rect">
              <a:avLst/>
            </a:prstGeom>
            <a:solidFill>
              <a:schemeClr val="tx1"/>
            </a:solidFill>
            <a:ln>
              <a:noFill/>
            </a:ln>
          </p:spPr>
          <p:txBody>
            <a:bodyPr wrap="square" rtlCol="0" anchor="ctr">
              <a:spAutoFit/>
            </a:bodyPr>
            <a:lstStyle/>
            <a:p>
              <a:pPr algn="l"/>
              <a:endParaRPr lang="en-CA" sz="2400" dirty="0"/>
            </a:p>
          </p:txBody>
        </p:sp>
        <p:pic>
          <p:nvPicPr>
            <p:cNvPr id="307" name="Picture 6" descr="Image result for convolutional neural network"/>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33600" y="891191"/>
              <a:ext cx="5334000" cy="265747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308" name="Group 307"/>
          <p:cNvGrpSpPr/>
          <p:nvPr/>
        </p:nvGrpSpPr>
        <p:grpSpPr>
          <a:xfrm>
            <a:off x="3334078" y="3528611"/>
            <a:ext cx="1277786" cy="2374932"/>
            <a:chOff x="4008388" y="953868"/>
            <a:chExt cx="1277786" cy="2374932"/>
          </a:xfrm>
        </p:grpSpPr>
        <p:grpSp>
          <p:nvGrpSpPr>
            <p:cNvPr id="309" name="Group 308"/>
            <p:cNvGrpSpPr/>
            <p:nvPr/>
          </p:nvGrpSpPr>
          <p:grpSpPr>
            <a:xfrm>
              <a:off x="4097248" y="1066800"/>
              <a:ext cx="1082664" cy="2184968"/>
              <a:chOff x="4097248" y="1066800"/>
              <a:chExt cx="1082664" cy="2184968"/>
            </a:xfrm>
          </p:grpSpPr>
          <p:cxnSp>
            <p:nvCxnSpPr>
              <p:cNvPr id="350" name="Straight Connector 349"/>
              <p:cNvCxnSpPr>
                <a:stCxn id="310"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351" name="Straight Connector 350"/>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352" name="Straight Connector 351"/>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353" name="Straight Connector 352"/>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354" name="Straight Connector 353"/>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355" name="Straight Connector 354"/>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356" name="Straight Connector 355"/>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357" name="Straight Connector 356"/>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358" name="Straight Connector 357"/>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310" name="Oval 309"/>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1" name="Oval 310"/>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2" name="Oval 311"/>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3" name="Oval 312"/>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4" name="Oval 313"/>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5" name="Oval 314"/>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6" name="Oval 315"/>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7" name="Oval 316"/>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18" name="Oval 317"/>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319" name="Group 318"/>
            <p:cNvGrpSpPr/>
            <p:nvPr/>
          </p:nvGrpSpPr>
          <p:grpSpPr>
            <a:xfrm>
              <a:off x="4008388" y="965526"/>
              <a:ext cx="1081524" cy="2363274"/>
              <a:chOff x="4008388" y="965526"/>
              <a:chExt cx="1081524" cy="2363274"/>
            </a:xfrm>
          </p:grpSpPr>
          <p:cxnSp>
            <p:nvCxnSpPr>
              <p:cNvPr id="331" name="Straight Connector 330"/>
              <p:cNvCxnSpPr>
                <a:stCxn id="332"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332" name="Oval 331"/>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33" name="Straight Connector 332"/>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334" name="Straight Connector 333"/>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335" name="Straight Connector 334"/>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336" name="Straight Connector 335"/>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337" name="Straight Connector 336"/>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338" name="Straight Connector 337"/>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339" name="Straight Connector 338"/>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340" name="Straight Connector 339"/>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341" name="Straight Connector 340"/>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342" name="Oval 34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3" name="Oval 34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4" name="Oval 34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5" name="Oval 34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6" name="Oval 34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7" name="Oval 34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8" name="Oval 34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49" name="Oval 34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320" name="Oval 319"/>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321" name="Group 320"/>
            <p:cNvGrpSpPr/>
            <p:nvPr/>
          </p:nvGrpSpPr>
          <p:grpSpPr>
            <a:xfrm>
              <a:off x="5105400" y="953868"/>
              <a:ext cx="180774" cy="2363274"/>
              <a:chOff x="4008388" y="965526"/>
              <a:chExt cx="180774" cy="2363274"/>
            </a:xfrm>
            <a:solidFill>
              <a:srgbClr val="00FFFF"/>
            </a:solidFill>
          </p:grpSpPr>
          <p:sp>
            <p:nvSpPr>
              <p:cNvPr id="322" name="Oval 321"/>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323" name="Oval 322"/>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324" name="Oval 323"/>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325" name="Oval 324"/>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326" name="Oval 325"/>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327" name="Oval 326"/>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328" name="Oval 327"/>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329" name="Oval 328"/>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330" name="Oval 329"/>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grpSp>
        <p:nvGrpSpPr>
          <p:cNvPr id="359" name="Group 358"/>
          <p:cNvGrpSpPr/>
          <p:nvPr/>
        </p:nvGrpSpPr>
        <p:grpSpPr>
          <a:xfrm>
            <a:off x="4406538" y="3533593"/>
            <a:ext cx="1266676" cy="2363274"/>
            <a:chOff x="5689826" y="462960"/>
            <a:chExt cx="1266676" cy="2363274"/>
          </a:xfrm>
        </p:grpSpPr>
        <p:cxnSp>
          <p:nvCxnSpPr>
            <p:cNvPr id="360" name="Straight Connector 359"/>
            <p:cNvCxnSpPr>
              <a:stCxn id="368" idx="6"/>
            </p:cNvCxnSpPr>
            <p:nvPr/>
          </p:nvCxnSpPr>
          <p:spPr bwMode="auto">
            <a:xfrm>
              <a:off x="5869826" y="1655544"/>
              <a:ext cx="1010114" cy="413753"/>
            </a:xfrm>
            <a:prstGeom prst="line">
              <a:avLst/>
            </a:prstGeom>
            <a:noFill/>
            <a:ln w="25400" cap="sq" cmpd="sng" algn="ctr">
              <a:solidFill>
                <a:srgbClr val="66FF33"/>
              </a:solidFill>
              <a:prstDash val="solid"/>
              <a:round/>
              <a:headEnd type="none" w="med" len="med"/>
              <a:tailEnd type="none" w="med" len="med"/>
            </a:ln>
            <a:effectLst/>
          </p:spPr>
        </p:cxnSp>
        <p:cxnSp>
          <p:nvCxnSpPr>
            <p:cNvPr id="361" name="Straight Connector 360"/>
            <p:cNvCxnSpPr/>
            <p:nvPr/>
          </p:nvCxnSpPr>
          <p:spPr bwMode="auto">
            <a:xfrm>
              <a:off x="5796238" y="564234"/>
              <a:ext cx="1050894" cy="1502980"/>
            </a:xfrm>
            <a:prstGeom prst="line">
              <a:avLst/>
            </a:prstGeom>
            <a:noFill/>
            <a:ln w="25400" cap="sq" cmpd="sng" algn="ctr">
              <a:solidFill>
                <a:srgbClr val="66FF33"/>
              </a:solidFill>
              <a:prstDash val="solid"/>
              <a:round/>
              <a:headEnd type="none" w="med" len="med"/>
              <a:tailEnd type="none" w="med" len="med"/>
            </a:ln>
            <a:effectLst/>
          </p:spPr>
        </p:cxnSp>
        <p:cxnSp>
          <p:nvCxnSpPr>
            <p:cNvPr id="362" name="Straight Connector 361"/>
            <p:cNvCxnSpPr/>
            <p:nvPr/>
          </p:nvCxnSpPr>
          <p:spPr bwMode="auto">
            <a:xfrm>
              <a:off x="5794044" y="833250"/>
              <a:ext cx="1063956" cy="1224150"/>
            </a:xfrm>
            <a:prstGeom prst="line">
              <a:avLst/>
            </a:prstGeom>
            <a:noFill/>
            <a:ln w="25400" cap="sq" cmpd="sng" algn="ctr">
              <a:solidFill>
                <a:srgbClr val="66FF33"/>
              </a:solidFill>
              <a:prstDash val="solid"/>
              <a:round/>
              <a:headEnd type="none" w="med" len="med"/>
              <a:tailEnd type="none" w="med" len="med"/>
            </a:ln>
            <a:effectLst/>
          </p:spPr>
        </p:cxnSp>
        <p:cxnSp>
          <p:nvCxnSpPr>
            <p:cNvPr id="363" name="Straight Connector 362"/>
            <p:cNvCxnSpPr/>
            <p:nvPr/>
          </p:nvCxnSpPr>
          <p:spPr bwMode="auto">
            <a:xfrm>
              <a:off x="5791850" y="1104792"/>
              <a:ext cx="1074926" cy="954686"/>
            </a:xfrm>
            <a:prstGeom prst="line">
              <a:avLst/>
            </a:prstGeom>
            <a:noFill/>
            <a:ln w="25400" cap="sq" cmpd="sng" algn="ctr">
              <a:solidFill>
                <a:srgbClr val="66FF33"/>
              </a:solidFill>
              <a:prstDash val="solid"/>
              <a:round/>
              <a:headEnd type="none" w="med" len="med"/>
              <a:tailEnd type="none" w="med" len="med"/>
            </a:ln>
            <a:effectLst/>
          </p:spPr>
        </p:cxnSp>
        <p:cxnSp>
          <p:nvCxnSpPr>
            <p:cNvPr id="364" name="Straight Connector 363"/>
            <p:cNvCxnSpPr/>
            <p:nvPr/>
          </p:nvCxnSpPr>
          <p:spPr bwMode="auto">
            <a:xfrm>
              <a:off x="5789656" y="1378860"/>
              <a:ext cx="1068344" cy="678540"/>
            </a:xfrm>
            <a:prstGeom prst="line">
              <a:avLst/>
            </a:prstGeom>
            <a:noFill/>
            <a:ln w="25400" cap="sq" cmpd="sng" algn="ctr">
              <a:solidFill>
                <a:srgbClr val="66FF33"/>
              </a:solidFill>
              <a:prstDash val="solid"/>
              <a:round/>
              <a:headEnd type="none" w="med" len="med"/>
              <a:tailEnd type="none" w="med" len="med"/>
            </a:ln>
            <a:effectLst/>
          </p:spPr>
        </p:cxnSp>
        <p:cxnSp>
          <p:nvCxnSpPr>
            <p:cNvPr id="365" name="Straight Connector 364"/>
            <p:cNvCxnSpPr/>
            <p:nvPr/>
          </p:nvCxnSpPr>
          <p:spPr bwMode="auto">
            <a:xfrm>
              <a:off x="5785268" y="1926997"/>
              <a:ext cx="1072732" cy="130403"/>
            </a:xfrm>
            <a:prstGeom prst="line">
              <a:avLst/>
            </a:prstGeom>
            <a:noFill/>
            <a:ln w="25400" cap="sq" cmpd="sng" algn="ctr">
              <a:solidFill>
                <a:srgbClr val="66FF33"/>
              </a:solidFill>
              <a:prstDash val="solid"/>
              <a:round/>
              <a:headEnd type="none" w="med" len="med"/>
              <a:tailEnd type="none" w="med" len="med"/>
            </a:ln>
            <a:effectLst/>
          </p:spPr>
        </p:cxnSp>
        <p:cxnSp>
          <p:nvCxnSpPr>
            <p:cNvPr id="366" name="Straight Connector 365"/>
            <p:cNvCxnSpPr/>
            <p:nvPr/>
          </p:nvCxnSpPr>
          <p:spPr bwMode="auto">
            <a:xfrm flipV="1">
              <a:off x="5783074" y="2057400"/>
              <a:ext cx="1078276" cy="143665"/>
            </a:xfrm>
            <a:prstGeom prst="line">
              <a:avLst/>
            </a:prstGeom>
            <a:noFill/>
            <a:ln w="25400" cap="sq" cmpd="sng" algn="ctr">
              <a:solidFill>
                <a:srgbClr val="66FF33"/>
              </a:solidFill>
              <a:prstDash val="solid"/>
              <a:round/>
              <a:headEnd type="none" w="med" len="med"/>
              <a:tailEnd type="none" w="med" len="med"/>
            </a:ln>
            <a:effectLst/>
          </p:spPr>
        </p:cxnSp>
        <p:cxnSp>
          <p:nvCxnSpPr>
            <p:cNvPr id="367" name="Straight Connector 366"/>
            <p:cNvCxnSpPr/>
            <p:nvPr/>
          </p:nvCxnSpPr>
          <p:spPr bwMode="auto">
            <a:xfrm flipV="1">
              <a:off x="5778686" y="2057400"/>
              <a:ext cx="1082664" cy="691803"/>
            </a:xfrm>
            <a:prstGeom prst="line">
              <a:avLst/>
            </a:prstGeom>
            <a:noFill/>
            <a:ln w="25400" cap="sq" cmpd="sng" algn="ctr">
              <a:solidFill>
                <a:srgbClr val="66FF33"/>
              </a:solidFill>
              <a:prstDash val="solid"/>
              <a:round/>
              <a:headEnd type="none" w="med" len="med"/>
              <a:tailEnd type="none" w="med" len="med"/>
            </a:ln>
            <a:effectLst/>
          </p:spPr>
        </p:cxnSp>
        <p:sp>
          <p:nvSpPr>
            <p:cNvPr id="368" name="Oval 36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69" name="Oval 368"/>
            <p:cNvSpPr/>
            <p:nvPr/>
          </p:nvSpPr>
          <p:spPr>
            <a:xfrm>
              <a:off x="5689912" y="46296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0" name="Oval 369"/>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1" name="Oval 370"/>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2" name="Oval 371"/>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3" name="Oval 372"/>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4" name="Oval 373"/>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5" name="Oval 374"/>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76" name="Oval 375"/>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77" name="Straight Connector 376"/>
            <p:cNvCxnSpPr>
              <a:stCxn id="378" idx="6"/>
            </p:cNvCxnSpPr>
            <p:nvPr/>
          </p:nvCxnSpPr>
          <p:spPr bwMode="auto">
            <a:xfrm flipV="1">
              <a:off x="5869826" y="1295400"/>
              <a:ext cx="991524" cy="360144"/>
            </a:xfrm>
            <a:prstGeom prst="line">
              <a:avLst/>
            </a:prstGeom>
            <a:noFill/>
            <a:ln w="25400" cap="sq" cmpd="sng" algn="ctr">
              <a:solidFill>
                <a:srgbClr val="66FF33"/>
              </a:solidFill>
              <a:prstDash val="solid"/>
              <a:round/>
              <a:headEnd type="none" w="med" len="med"/>
              <a:tailEnd type="none" w="med" len="med"/>
            </a:ln>
            <a:effectLst/>
          </p:spPr>
        </p:cxnSp>
        <p:sp>
          <p:nvSpPr>
            <p:cNvPr id="378" name="Oval 377"/>
            <p:cNvSpPr/>
            <p:nvPr/>
          </p:nvSpPr>
          <p:spPr>
            <a:xfrm>
              <a:off x="5689826" y="1565544"/>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379" name="Straight Connector 378"/>
            <p:cNvCxnSpPr/>
            <p:nvPr/>
          </p:nvCxnSpPr>
          <p:spPr bwMode="auto">
            <a:xfrm>
              <a:off x="5796238" y="564234"/>
              <a:ext cx="1061762" cy="693625"/>
            </a:xfrm>
            <a:prstGeom prst="line">
              <a:avLst/>
            </a:prstGeom>
            <a:noFill/>
            <a:ln w="25400" cap="sq" cmpd="sng" algn="ctr">
              <a:solidFill>
                <a:srgbClr val="66FF33"/>
              </a:solidFill>
              <a:prstDash val="solid"/>
              <a:round/>
              <a:headEnd type="none" w="med" len="med"/>
              <a:tailEnd type="none" w="med" len="med"/>
            </a:ln>
            <a:effectLst/>
          </p:spPr>
        </p:cxnSp>
        <p:cxnSp>
          <p:nvCxnSpPr>
            <p:cNvPr id="380" name="Straight Connector 379"/>
            <p:cNvCxnSpPr/>
            <p:nvPr/>
          </p:nvCxnSpPr>
          <p:spPr bwMode="auto">
            <a:xfrm>
              <a:off x="5794044" y="833250"/>
              <a:ext cx="1067306" cy="424609"/>
            </a:xfrm>
            <a:prstGeom prst="line">
              <a:avLst/>
            </a:prstGeom>
            <a:noFill/>
            <a:ln w="25400" cap="sq" cmpd="sng" algn="ctr">
              <a:solidFill>
                <a:srgbClr val="66FF33"/>
              </a:solidFill>
              <a:prstDash val="solid"/>
              <a:round/>
              <a:headEnd type="none" w="med" len="med"/>
              <a:tailEnd type="none" w="med" len="med"/>
            </a:ln>
            <a:effectLst/>
          </p:spPr>
        </p:cxnSp>
        <p:cxnSp>
          <p:nvCxnSpPr>
            <p:cNvPr id="381" name="Straight Connector 380"/>
            <p:cNvCxnSpPr/>
            <p:nvPr/>
          </p:nvCxnSpPr>
          <p:spPr bwMode="auto">
            <a:xfrm>
              <a:off x="5791850" y="1104792"/>
              <a:ext cx="1069500" cy="153067"/>
            </a:xfrm>
            <a:prstGeom prst="line">
              <a:avLst/>
            </a:prstGeom>
            <a:noFill/>
            <a:ln w="25400" cap="sq" cmpd="sng" algn="ctr">
              <a:solidFill>
                <a:srgbClr val="66FF33"/>
              </a:solidFill>
              <a:prstDash val="solid"/>
              <a:round/>
              <a:headEnd type="none" w="med" len="med"/>
              <a:tailEnd type="none" w="med" len="med"/>
            </a:ln>
            <a:effectLst/>
          </p:spPr>
        </p:cxnSp>
        <p:cxnSp>
          <p:nvCxnSpPr>
            <p:cNvPr id="382" name="Straight Connector 381"/>
            <p:cNvCxnSpPr/>
            <p:nvPr/>
          </p:nvCxnSpPr>
          <p:spPr bwMode="auto">
            <a:xfrm flipV="1">
              <a:off x="5789656" y="1257859"/>
              <a:ext cx="1071694" cy="121001"/>
            </a:xfrm>
            <a:prstGeom prst="line">
              <a:avLst/>
            </a:prstGeom>
            <a:noFill/>
            <a:ln w="25400" cap="sq" cmpd="sng" algn="ctr">
              <a:solidFill>
                <a:srgbClr val="66FF33"/>
              </a:solidFill>
              <a:prstDash val="solid"/>
              <a:round/>
              <a:headEnd type="none" w="med" len="med"/>
              <a:tailEnd type="none" w="med" len="med"/>
            </a:ln>
            <a:effectLst/>
          </p:spPr>
        </p:cxnSp>
        <p:cxnSp>
          <p:nvCxnSpPr>
            <p:cNvPr id="383" name="Straight Connector 382"/>
            <p:cNvCxnSpPr/>
            <p:nvPr/>
          </p:nvCxnSpPr>
          <p:spPr bwMode="auto">
            <a:xfrm flipV="1">
              <a:off x="5785268" y="1257859"/>
              <a:ext cx="1076082" cy="669137"/>
            </a:xfrm>
            <a:prstGeom prst="line">
              <a:avLst/>
            </a:prstGeom>
            <a:noFill/>
            <a:ln w="25400" cap="sq" cmpd="sng" algn="ctr">
              <a:solidFill>
                <a:srgbClr val="66FF33"/>
              </a:solidFill>
              <a:prstDash val="solid"/>
              <a:round/>
              <a:headEnd type="none" w="med" len="med"/>
              <a:tailEnd type="none" w="med" len="med"/>
            </a:ln>
            <a:effectLst/>
          </p:spPr>
        </p:cxnSp>
        <p:cxnSp>
          <p:nvCxnSpPr>
            <p:cNvPr id="384" name="Straight Connector 383"/>
            <p:cNvCxnSpPr/>
            <p:nvPr/>
          </p:nvCxnSpPr>
          <p:spPr bwMode="auto">
            <a:xfrm flipV="1">
              <a:off x="5783074" y="1257859"/>
              <a:ext cx="1078276" cy="943205"/>
            </a:xfrm>
            <a:prstGeom prst="line">
              <a:avLst/>
            </a:prstGeom>
            <a:noFill/>
            <a:ln w="25400" cap="sq" cmpd="sng" algn="ctr">
              <a:solidFill>
                <a:srgbClr val="66FF33"/>
              </a:solidFill>
              <a:prstDash val="solid"/>
              <a:round/>
              <a:headEnd type="none" w="med" len="med"/>
              <a:tailEnd type="none" w="med" len="med"/>
            </a:ln>
            <a:effectLst/>
          </p:spPr>
        </p:cxnSp>
        <p:cxnSp>
          <p:nvCxnSpPr>
            <p:cNvPr id="385" name="Straight Connector 384"/>
            <p:cNvCxnSpPr/>
            <p:nvPr/>
          </p:nvCxnSpPr>
          <p:spPr bwMode="auto">
            <a:xfrm flipV="1">
              <a:off x="5780880" y="1257859"/>
              <a:ext cx="1080470" cy="1217273"/>
            </a:xfrm>
            <a:prstGeom prst="line">
              <a:avLst/>
            </a:prstGeom>
            <a:noFill/>
            <a:ln w="25400" cap="sq" cmpd="sng" algn="ctr">
              <a:solidFill>
                <a:srgbClr val="66FF33"/>
              </a:solidFill>
              <a:prstDash val="solid"/>
              <a:round/>
              <a:headEnd type="none" w="med" len="med"/>
              <a:tailEnd type="none" w="med" len="med"/>
            </a:ln>
            <a:effectLst/>
          </p:spPr>
        </p:cxnSp>
        <p:cxnSp>
          <p:nvCxnSpPr>
            <p:cNvPr id="386" name="Straight Connector 385"/>
            <p:cNvCxnSpPr/>
            <p:nvPr/>
          </p:nvCxnSpPr>
          <p:spPr bwMode="auto">
            <a:xfrm flipV="1">
              <a:off x="5778686" y="1257859"/>
              <a:ext cx="1082664" cy="1491343"/>
            </a:xfrm>
            <a:prstGeom prst="line">
              <a:avLst/>
            </a:prstGeom>
            <a:noFill/>
            <a:ln w="25400" cap="sq" cmpd="sng" algn="ctr">
              <a:solidFill>
                <a:srgbClr val="66FF33"/>
              </a:solidFill>
              <a:prstDash val="solid"/>
              <a:round/>
              <a:headEnd type="none" w="med" len="med"/>
              <a:tailEnd type="none" w="med" len="med"/>
            </a:ln>
            <a:effectLst/>
          </p:spPr>
        </p:cxnSp>
        <p:sp>
          <p:nvSpPr>
            <p:cNvPr id="387" name="Oval 386"/>
            <p:cNvSpPr/>
            <p:nvPr/>
          </p:nvSpPr>
          <p:spPr>
            <a:xfrm>
              <a:off x="5689912" y="47241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8" name="Oval 387"/>
            <p:cNvSpPr/>
            <p:nvPr/>
          </p:nvSpPr>
          <p:spPr>
            <a:xfrm>
              <a:off x="5689998" y="76523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89" name="Oval 388"/>
            <p:cNvSpPr/>
            <p:nvPr/>
          </p:nvSpPr>
          <p:spPr>
            <a:xfrm>
              <a:off x="5690084" y="102961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0" name="Oval 389"/>
            <p:cNvSpPr/>
            <p:nvPr/>
          </p:nvSpPr>
          <p:spPr>
            <a:xfrm>
              <a:off x="5690170" y="129400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1" name="Oval 390"/>
            <p:cNvSpPr/>
            <p:nvPr/>
          </p:nvSpPr>
          <p:spPr>
            <a:xfrm>
              <a:off x="5690342" y="182277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2" name="Oval 391"/>
            <p:cNvSpPr/>
            <p:nvPr/>
          </p:nvSpPr>
          <p:spPr>
            <a:xfrm>
              <a:off x="5690428" y="209725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3" name="Oval 392"/>
            <p:cNvSpPr/>
            <p:nvPr/>
          </p:nvSpPr>
          <p:spPr>
            <a:xfrm>
              <a:off x="5690514" y="237174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394" name="Oval 393"/>
            <p:cNvSpPr/>
            <p:nvPr/>
          </p:nvSpPr>
          <p:spPr>
            <a:xfrm>
              <a:off x="5690600" y="2646234"/>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395" name="Group 394"/>
            <p:cNvGrpSpPr/>
            <p:nvPr/>
          </p:nvGrpSpPr>
          <p:grpSpPr>
            <a:xfrm>
              <a:off x="6771206" y="1152459"/>
              <a:ext cx="185296" cy="992125"/>
              <a:chOff x="6781800" y="1152459"/>
              <a:chExt cx="185296" cy="992125"/>
            </a:xfrm>
          </p:grpSpPr>
          <p:sp>
            <p:nvSpPr>
              <p:cNvPr id="396" name="Oval 395"/>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7" name="Oval 396"/>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8" name="Oval 397"/>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399" name="Oval 398"/>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grpSp>
      <p:grpSp>
        <p:nvGrpSpPr>
          <p:cNvPr id="400" name="Group 399"/>
          <p:cNvGrpSpPr/>
          <p:nvPr/>
        </p:nvGrpSpPr>
        <p:grpSpPr>
          <a:xfrm>
            <a:off x="5486400" y="4213633"/>
            <a:ext cx="718658" cy="1001584"/>
            <a:chOff x="6771206" y="1143000"/>
            <a:chExt cx="718658" cy="1001584"/>
          </a:xfrm>
        </p:grpSpPr>
        <p:cxnSp>
          <p:nvCxnSpPr>
            <p:cNvPr id="401" name="Straight Connector 400"/>
            <p:cNvCxnSpPr/>
            <p:nvPr/>
          </p:nvCxnSpPr>
          <p:spPr bwMode="auto">
            <a:xfrm flipV="1">
              <a:off x="6854544" y="2057400"/>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402" name="Group 401"/>
            <p:cNvGrpSpPr/>
            <p:nvPr/>
          </p:nvGrpSpPr>
          <p:grpSpPr>
            <a:xfrm>
              <a:off x="7304568" y="1143000"/>
              <a:ext cx="185296" cy="992125"/>
              <a:chOff x="6781800" y="1152459"/>
              <a:chExt cx="185296" cy="992125"/>
            </a:xfrm>
          </p:grpSpPr>
          <p:sp>
            <p:nvSpPr>
              <p:cNvPr id="411" name="Oval 410"/>
              <p:cNvSpPr/>
              <p:nvPr/>
            </p:nvSpPr>
            <p:spPr>
              <a:xfrm>
                <a:off x="6786924" y="1152459"/>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2" name="Oval 411"/>
              <p:cNvSpPr/>
              <p:nvPr/>
            </p:nvSpPr>
            <p:spPr>
              <a:xfrm>
                <a:off x="6787010" y="1446495"/>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3" name="Oval 412"/>
              <p:cNvSpPr/>
              <p:nvPr/>
            </p:nvSpPr>
            <p:spPr>
              <a:xfrm>
                <a:off x="6787096" y="1705387"/>
                <a:ext cx="180000" cy="180000"/>
              </a:xfrm>
              <a:prstGeom prst="ellipse">
                <a:avLst/>
              </a:prstGeom>
              <a:solidFill>
                <a:srgbClr val="00FFFF"/>
              </a:solidFill>
              <a:ln>
                <a:noFill/>
              </a:ln>
            </p:spPr>
            <p:txBody>
              <a:bodyPr wrap="square" rtlCol="0" anchor="ctr">
                <a:spAutoFit/>
              </a:bodyPr>
              <a:lstStyle/>
              <a:p>
                <a:pPr algn="l"/>
                <a:endParaRPr lang="en-CA" sz="2400" dirty="0"/>
              </a:p>
            </p:txBody>
          </p:sp>
          <p:sp>
            <p:nvSpPr>
              <p:cNvPr id="414" name="Oval 413"/>
              <p:cNvSpPr/>
              <p:nvPr/>
            </p:nvSpPr>
            <p:spPr>
              <a:xfrm>
                <a:off x="6781800" y="1964584"/>
                <a:ext cx="180000" cy="180000"/>
              </a:xfrm>
              <a:prstGeom prst="ellipse">
                <a:avLst/>
              </a:prstGeom>
              <a:solidFill>
                <a:srgbClr val="00FFFF"/>
              </a:solidFill>
              <a:ln>
                <a:noFill/>
              </a:ln>
            </p:spPr>
            <p:txBody>
              <a:bodyPr wrap="square" rtlCol="0" anchor="ctr">
                <a:spAutoFit/>
              </a:bodyPr>
              <a:lstStyle/>
              <a:p>
                <a:pPr algn="l"/>
                <a:endParaRPr lang="en-CA" sz="2400" dirty="0"/>
              </a:p>
            </p:txBody>
          </p:sp>
        </p:grpSp>
        <p:cxnSp>
          <p:nvCxnSpPr>
            <p:cNvPr id="403" name="Straight Connector 402"/>
            <p:cNvCxnSpPr/>
            <p:nvPr/>
          </p:nvCxnSpPr>
          <p:spPr bwMode="auto">
            <a:xfrm flipV="1">
              <a:off x="6884580" y="1789812"/>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404" name="Straight Connector 403"/>
            <p:cNvCxnSpPr/>
            <p:nvPr/>
          </p:nvCxnSpPr>
          <p:spPr bwMode="auto">
            <a:xfrm flipV="1">
              <a:off x="6914616" y="1522224"/>
              <a:ext cx="460656" cy="1"/>
            </a:xfrm>
            <a:prstGeom prst="line">
              <a:avLst/>
            </a:prstGeom>
            <a:noFill/>
            <a:ln w="25400" cap="sq" cmpd="sng" algn="ctr">
              <a:solidFill>
                <a:srgbClr val="66FF33"/>
              </a:solidFill>
              <a:prstDash val="solid"/>
              <a:round/>
              <a:headEnd type="none" w="med" len="med"/>
              <a:tailEnd type="none" w="med" len="med"/>
            </a:ln>
            <a:effectLst/>
          </p:spPr>
        </p:cxnSp>
        <p:cxnSp>
          <p:nvCxnSpPr>
            <p:cNvPr id="405" name="Straight Connector 404"/>
            <p:cNvCxnSpPr/>
            <p:nvPr/>
          </p:nvCxnSpPr>
          <p:spPr bwMode="auto">
            <a:xfrm flipV="1">
              <a:off x="6944652" y="1254636"/>
              <a:ext cx="460656" cy="1"/>
            </a:xfrm>
            <a:prstGeom prst="line">
              <a:avLst/>
            </a:prstGeom>
            <a:noFill/>
            <a:ln w="25400" cap="sq" cmpd="sng" algn="ctr">
              <a:solidFill>
                <a:srgbClr val="66FF33"/>
              </a:solidFill>
              <a:prstDash val="solid"/>
              <a:round/>
              <a:headEnd type="none" w="med" len="med"/>
              <a:tailEnd type="none" w="med" len="med"/>
            </a:ln>
            <a:effectLst/>
          </p:spPr>
        </p:cxnSp>
        <p:grpSp>
          <p:nvGrpSpPr>
            <p:cNvPr id="406" name="Group 405"/>
            <p:cNvGrpSpPr/>
            <p:nvPr/>
          </p:nvGrpSpPr>
          <p:grpSpPr>
            <a:xfrm>
              <a:off x="6771206" y="1152459"/>
              <a:ext cx="185296" cy="992125"/>
              <a:chOff x="6771206" y="1152459"/>
              <a:chExt cx="185296" cy="992125"/>
            </a:xfrm>
          </p:grpSpPr>
          <p:sp>
            <p:nvSpPr>
              <p:cNvPr id="407" name="Oval 406"/>
              <p:cNvSpPr/>
              <p:nvPr/>
            </p:nvSpPr>
            <p:spPr>
              <a:xfrm>
                <a:off x="6776330" y="1152459"/>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8" name="Oval 407"/>
              <p:cNvSpPr/>
              <p:nvPr/>
            </p:nvSpPr>
            <p:spPr>
              <a:xfrm>
                <a:off x="6776416" y="1446495"/>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09" name="Oval 408"/>
              <p:cNvSpPr/>
              <p:nvPr/>
            </p:nvSpPr>
            <p:spPr>
              <a:xfrm>
                <a:off x="6776502" y="1705387"/>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10" name="Oval 409"/>
              <p:cNvSpPr/>
              <p:nvPr/>
            </p:nvSpPr>
            <p:spPr>
              <a:xfrm>
                <a:off x="6771206" y="1964584"/>
                <a:ext cx="180000" cy="180000"/>
              </a:xfrm>
              <a:prstGeom prst="ellipse">
                <a:avLst/>
              </a:prstGeom>
              <a:solidFill>
                <a:srgbClr val="FF00FF"/>
              </a:solidFill>
              <a:ln>
                <a:noFill/>
              </a:ln>
            </p:spPr>
            <p:txBody>
              <a:bodyPr wrap="square" rtlCol="0" anchor="ctr">
                <a:spAutoFit/>
              </a:bodyPr>
              <a:lstStyle/>
              <a:p>
                <a:pPr algn="l"/>
                <a:endParaRPr lang="en-CA" sz="2400" dirty="0"/>
              </a:p>
            </p:txBody>
          </p:sp>
        </p:grpSp>
      </p:grpSp>
      <p:grpSp>
        <p:nvGrpSpPr>
          <p:cNvPr id="416" name="Group 415"/>
          <p:cNvGrpSpPr/>
          <p:nvPr/>
        </p:nvGrpSpPr>
        <p:grpSpPr>
          <a:xfrm>
            <a:off x="1234054" y="3776534"/>
            <a:ext cx="1119268" cy="1892546"/>
            <a:chOff x="4099442" y="1085152"/>
            <a:chExt cx="1119268" cy="1892546"/>
          </a:xfrm>
        </p:grpSpPr>
        <p:cxnSp>
          <p:nvCxnSpPr>
            <p:cNvPr id="431" name="Straight Connector 430"/>
            <p:cNvCxnSpPr/>
            <p:nvPr/>
          </p:nvCxnSpPr>
          <p:spPr bwMode="auto">
            <a:xfrm flipV="1">
              <a:off x="4188388" y="1734248"/>
              <a:ext cx="1027710" cy="423862"/>
            </a:xfrm>
            <a:prstGeom prst="line">
              <a:avLst/>
            </a:prstGeom>
            <a:noFill/>
            <a:ln w="25400" cap="sq" cmpd="sng" algn="ctr">
              <a:solidFill>
                <a:srgbClr val="66FF33"/>
              </a:solidFill>
              <a:prstDash val="solid"/>
              <a:round/>
              <a:headEnd type="none" w="med" len="med"/>
              <a:tailEnd type="none" w="med" len="med"/>
            </a:ln>
            <a:effectLst/>
          </p:spPr>
        </p:cxnSp>
        <p:cxnSp>
          <p:nvCxnSpPr>
            <p:cNvPr id="432" name="Straight Connector 431"/>
            <p:cNvCxnSpPr/>
            <p:nvPr/>
          </p:nvCxnSpPr>
          <p:spPr bwMode="auto">
            <a:xfrm>
              <a:off x="4114800" y="1085152"/>
              <a:ext cx="1053397" cy="667448"/>
            </a:xfrm>
            <a:prstGeom prst="line">
              <a:avLst/>
            </a:prstGeom>
            <a:noFill/>
            <a:ln w="25400" cap="sq" cmpd="sng" algn="ctr">
              <a:solidFill>
                <a:srgbClr val="66FF33"/>
              </a:solidFill>
              <a:prstDash val="solid"/>
              <a:round/>
              <a:headEnd type="none" w="med" len="med"/>
              <a:tailEnd type="none" w="med" len="med"/>
            </a:ln>
            <a:effectLst/>
          </p:spPr>
        </p:cxnSp>
        <p:cxnSp>
          <p:nvCxnSpPr>
            <p:cNvPr id="433" name="Straight Connector 432"/>
            <p:cNvCxnSpPr/>
            <p:nvPr/>
          </p:nvCxnSpPr>
          <p:spPr bwMode="auto">
            <a:xfrm>
              <a:off x="4112606" y="1335816"/>
              <a:ext cx="1106104" cy="398432"/>
            </a:xfrm>
            <a:prstGeom prst="line">
              <a:avLst/>
            </a:prstGeom>
            <a:noFill/>
            <a:ln w="25400" cap="sq" cmpd="sng" algn="ctr">
              <a:solidFill>
                <a:srgbClr val="66FF33"/>
              </a:solidFill>
              <a:prstDash val="solid"/>
              <a:round/>
              <a:headEnd type="none" w="med" len="med"/>
              <a:tailEnd type="none" w="med" len="med"/>
            </a:ln>
            <a:effectLst/>
          </p:spPr>
        </p:cxnSp>
        <p:cxnSp>
          <p:nvCxnSpPr>
            <p:cNvPr id="434" name="Straight Connector 433"/>
            <p:cNvCxnSpPr/>
            <p:nvPr/>
          </p:nvCxnSpPr>
          <p:spPr bwMode="auto">
            <a:xfrm>
              <a:off x="4110412" y="1607358"/>
              <a:ext cx="1108298" cy="126890"/>
            </a:xfrm>
            <a:prstGeom prst="line">
              <a:avLst/>
            </a:prstGeom>
            <a:noFill/>
            <a:ln w="25400" cap="sq" cmpd="sng" algn="ctr">
              <a:solidFill>
                <a:srgbClr val="66FF33"/>
              </a:solidFill>
              <a:prstDash val="solid"/>
              <a:round/>
              <a:headEnd type="none" w="med" len="med"/>
              <a:tailEnd type="none" w="med" len="med"/>
            </a:ln>
            <a:effectLst/>
          </p:spPr>
        </p:cxnSp>
        <p:cxnSp>
          <p:nvCxnSpPr>
            <p:cNvPr id="435" name="Straight Connector 434"/>
            <p:cNvCxnSpPr/>
            <p:nvPr/>
          </p:nvCxnSpPr>
          <p:spPr bwMode="auto">
            <a:xfrm flipV="1">
              <a:off x="4108218" y="1734248"/>
              <a:ext cx="1110492" cy="147178"/>
            </a:xfrm>
            <a:prstGeom prst="line">
              <a:avLst/>
            </a:prstGeom>
            <a:noFill/>
            <a:ln w="25400" cap="sq" cmpd="sng" algn="ctr">
              <a:solidFill>
                <a:srgbClr val="66FF33"/>
              </a:solidFill>
              <a:prstDash val="solid"/>
              <a:round/>
              <a:headEnd type="none" w="med" len="med"/>
              <a:tailEnd type="none" w="med" len="med"/>
            </a:ln>
            <a:effectLst/>
          </p:spPr>
        </p:cxnSp>
        <p:cxnSp>
          <p:nvCxnSpPr>
            <p:cNvPr id="436" name="Straight Connector 435"/>
            <p:cNvCxnSpPr/>
            <p:nvPr/>
          </p:nvCxnSpPr>
          <p:spPr bwMode="auto">
            <a:xfrm flipV="1">
              <a:off x="4103830" y="1703306"/>
              <a:ext cx="1038680" cy="726256"/>
            </a:xfrm>
            <a:prstGeom prst="line">
              <a:avLst/>
            </a:prstGeom>
            <a:noFill/>
            <a:ln w="25400" cap="sq" cmpd="sng" algn="ctr">
              <a:solidFill>
                <a:srgbClr val="66FF33"/>
              </a:solidFill>
              <a:prstDash val="solid"/>
              <a:round/>
              <a:headEnd type="none" w="med" len="med"/>
              <a:tailEnd type="none" w="med" len="med"/>
            </a:ln>
            <a:effectLst/>
          </p:spPr>
        </p:cxnSp>
        <p:cxnSp>
          <p:nvCxnSpPr>
            <p:cNvPr id="437" name="Straight Connector 436"/>
            <p:cNvCxnSpPr/>
            <p:nvPr/>
          </p:nvCxnSpPr>
          <p:spPr bwMode="auto">
            <a:xfrm flipV="1">
              <a:off x="4101636" y="1734248"/>
              <a:ext cx="1040874" cy="969382"/>
            </a:xfrm>
            <a:prstGeom prst="line">
              <a:avLst/>
            </a:prstGeom>
            <a:noFill/>
            <a:ln w="25400" cap="sq" cmpd="sng" algn="ctr">
              <a:solidFill>
                <a:srgbClr val="66FF33"/>
              </a:solidFill>
              <a:prstDash val="solid"/>
              <a:round/>
              <a:headEnd type="none" w="med" len="med"/>
              <a:tailEnd type="none" w="med" len="med"/>
            </a:ln>
            <a:effectLst/>
          </p:spPr>
        </p:cxnSp>
        <p:cxnSp>
          <p:nvCxnSpPr>
            <p:cNvPr id="438" name="Straight Connector 437"/>
            <p:cNvCxnSpPr/>
            <p:nvPr/>
          </p:nvCxnSpPr>
          <p:spPr bwMode="auto">
            <a:xfrm flipV="1">
              <a:off x="4099442" y="1734248"/>
              <a:ext cx="1119268" cy="1243450"/>
            </a:xfrm>
            <a:prstGeom prst="line">
              <a:avLst/>
            </a:prstGeom>
            <a:noFill/>
            <a:ln w="25400" cap="sq" cmpd="sng" algn="ctr">
              <a:solidFill>
                <a:srgbClr val="66FF33"/>
              </a:solidFill>
              <a:prstDash val="solid"/>
              <a:round/>
              <a:headEnd type="none" w="med" len="med"/>
              <a:tailEnd type="none" w="med" len="med"/>
            </a:ln>
            <a:effectLst/>
          </p:spPr>
        </p:cxnSp>
      </p:grpSp>
      <p:grpSp>
        <p:nvGrpSpPr>
          <p:cNvPr id="439" name="Group 438"/>
          <p:cNvGrpSpPr/>
          <p:nvPr/>
        </p:nvGrpSpPr>
        <p:grpSpPr>
          <a:xfrm>
            <a:off x="2236852" y="3521935"/>
            <a:ext cx="1277786" cy="2374932"/>
            <a:chOff x="4008388" y="953868"/>
            <a:chExt cx="1277786" cy="2374932"/>
          </a:xfrm>
        </p:grpSpPr>
        <p:grpSp>
          <p:nvGrpSpPr>
            <p:cNvPr id="440" name="Group 439"/>
            <p:cNvGrpSpPr/>
            <p:nvPr/>
          </p:nvGrpSpPr>
          <p:grpSpPr>
            <a:xfrm>
              <a:off x="4097248" y="1066800"/>
              <a:ext cx="1082664" cy="2184968"/>
              <a:chOff x="4097248" y="1066800"/>
              <a:chExt cx="1082664" cy="2184968"/>
            </a:xfrm>
          </p:grpSpPr>
          <p:cxnSp>
            <p:nvCxnSpPr>
              <p:cNvPr id="481" name="Straight Connector 480"/>
              <p:cNvCxnSpPr>
                <a:stCxn id="441" idx="6"/>
              </p:cNvCxnSpPr>
              <p:nvPr/>
            </p:nvCxnSpPr>
            <p:spPr bwMode="auto">
              <a:xfrm>
                <a:off x="4188388" y="2158110"/>
                <a:ext cx="901524" cy="268363"/>
              </a:xfrm>
              <a:prstGeom prst="line">
                <a:avLst/>
              </a:prstGeom>
              <a:noFill/>
              <a:ln w="25400" cap="sq" cmpd="sng" algn="ctr">
                <a:solidFill>
                  <a:srgbClr val="66FF33"/>
                </a:solidFill>
                <a:prstDash val="solid"/>
                <a:round/>
                <a:headEnd type="none" w="med" len="med"/>
                <a:tailEnd type="none" w="med" len="med"/>
              </a:ln>
              <a:effectLst/>
            </p:spPr>
          </p:cxnSp>
          <p:cxnSp>
            <p:nvCxnSpPr>
              <p:cNvPr id="482" name="Straight Connector 481"/>
              <p:cNvCxnSpPr/>
              <p:nvPr/>
            </p:nvCxnSpPr>
            <p:spPr bwMode="auto">
              <a:xfrm>
                <a:off x="4114800" y="1066800"/>
                <a:ext cx="975112" cy="1296033"/>
              </a:xfrm>
              <a:prstGeom prst="line">
                <a:avLst/>
              </a:prstGeom>
              <a:noFill/>
              <a:ln w="25400" cap="sq" cmpd="sng" algn="ctr">
                <a:solidFill>
                  <a:srgbClr val="66FF33"/>
                </a:solidFill>
                <a:prstDash val="solid"/>
                <a:round/>
                <a:headEnd type="none" w="med" len="med"/>
                <a:tailEnd type="none" w="med" len="med"/>
              </a:ln>
              <a:effectLst/>
            </p:spPr>
          </p:cxnSp>
          <p:cxnSp>
            <p:nvCxnSpPr>
              <p:cNvPr id="483" name="Straight Connector 482"/>
              <p:cNvCxnSpPr/>
              <p:nvPr/>
            </p:nvCxnSpPr>
            <p:spPr bwMode="auto">
              <a:xfrm>
                <a:off x="4112606" y="1335816"/>
                <a:ext cx="1003666" cy="1027017"/>
              </a:xfrm>
              <a:prstGeom prst="line">
                <a:avLst/>
              </a:prstGeom>
              <a:noFill/>
              <a:ln w="25400" cap="sq" cmpd="sng" algn="ctr">
                <a:solidFill>
                  <a:srgbClr val="66FF33"/>
                </a:solidFill>
                <a:prstDash val="solid"/>
                <a:round/>
                <a:headEnd type="none" w="med" len="med"/>
                <a:tailEnd type="none" w="med" len="med"/>
              </a:ln>
              <a:effectLst/>
            </p:spPr>
          </p:cxnSp>
          <p:cxnSp>
            <p:nvCxnSpPr>
              <p:cNvPr id="484" name="Straight Connector 483"/>
              <p:cNvCxnSpPr/>
              <p:nvPr/>
            </p:nvCxnSpPr>
            <p:spPr bwMode="auto">
              <a:xfrm>
                <a:off x="4110412" y="1607358"/>
                <a:ext cx="979500" cy="819115"/>
              </a:xfrm>
              <a:prstGeom prst="line">
                <a:avLst/>
              </a:prstGeom>
              <a:noFill/>
              <a:ln w="25400" cap="sq" cmpd="sng" algn="ctr">
                <a:solidFill>
                  <a:srgbClr val="66FF33"/>
                </a:solidFill>
                <a:prstDash val="solid"/>
                <a:round/>
                <a:headEnd type="none" w="med" len="med"/>
                <a:tailEnd type="none" w="med" len="med"/>
              </a:ln>
              <a:effectLst/>
            </p:spPr>
          </p:cxnSp>
          <p:cxnSp>
            <p:nvCxnSpPr>
              <p:cNvPr id="485" name="Straight Connector 484"/>
              <p:cNvCxnSpPr/>
              <p:nvPr/>
            </p:nvCxnSpPr>
            <p:spPr bwMode="auto">
              <a:xfrm>
                <a:off x="4108218" y="1881426"/>
                <a:ext cx="1008054" cy="481407"/>
              </a:xfrm>
              <a:prstGeom prst="line">
                <a:avLst/>
              </a:prstGeom>
              <a:noFill/>
              <a:ln w="25400" cap="sq" cmpd="sng" algn="ctr">
                <a:solidFill>
                  <a:srgbClr val="66FF33"/>
                </a:solidFill>
                <a:prstDash val="solid"/>
                <a:round/>
                <a:headEnd type="none" w="med" len="med"/>
                <a:tailEnd type="none" w="med" len="med"/>
              </a:ln>
              <a:effectLst/>
            </p:spPr>
          </p:cxnSp>
          <p:cxnSp>
            <p:nvCxnSpPr>
              <p:cNvPr id="486" name="Straight Connector 485"/>
              <p:cNvCxnSpPr/>
              <p:nvPr/>
            </p:nvCxnSpPr>
            <p:spPr bwMode="auto">
              <a:xfrm flipV="1">
                <a:off x="4103830" y="2336473"/>
                <a:ext cx="1076082" cy="93089"/>
              </a:xfrm>
              <a:prstGeom prst="line">
                <a:avLst/>
              </a:prstGeom>
              <a:noFill/>
              <a:ln w="25400" cap="sq" cmpd="sng" algn="ctr">
                <a:solidFill>
                  <a:srgbClr val="66FF33"/>
                </a:solidFill>
                <a:prstDash val="solid"/>
                <a:round/>
                <a:headEnd type="none" w="med" len="med"/>
                <a:tailEnd type="none" w="med" len="med"/>
              </a:ln>
              <a:effectLst/>
            </p:spPr>
          </p:cxnSp>
          <p:cxnSp>
            <p:nvCxnSpPr>
              <p:cNvPr id="487" name="Straight Connector 486"/>
              <p:cNvCxnSpPr/>
              <p:nvPr/>
            </p:nvCxnSpPr>
            <p:spPr bwMode="auto">
              <a:xfrm flipV="1">
                <a:off x="4101636" y="2336473"/>
                <a:ext cx="1078276" cy="367157"/>
              </a:xfrm>
              <a:prstGeom prst="line">
                <a:avLst/>
              </a:prstGeom>
              <a:noFill/>
              <a:ln w="25400" cap="sq" cmpd="sng" algn="ctr">
                <a:solidFill>
                  <a:srgbClr val="66FF33"/>
                </a:solidFill>
                <a:prstDash val="solid"/>
                <a:round/>
                <a:headEnd type="none" w="med" len="med"/>
                <a:tailEnd type="none" w="med" len="med"/>
              </a:ln>
              <a:effectLst/>
            </p:spPr>
          </p:cxnSp>
          <p:cxnSp>
            <p:nvCxnSpPr>
              <p:cNvPr id="488" name="Straight Connector 487"/>
              <p:cNvCxnSpPr/>
              <p:nvPr/>
            </p:nvCxnSpPr>
            <p:spPr bwMode="auto">
              <a:xfrm flipV="1">
                <a:off x="4099442" y="2490113"/>
                <a:ext cx="1016830" cy="487585"/>
              </a:xfrm>
              <a:prstGeom prst="line">
                <a:avLst/>
              </a:prstGeom>
              <a:noFill/>
              <a:ln w="25400" cap="sq" cmpd="sng" algn="ctr">
                <a:solidFill>
                  <a:srgbClr val="66FF33"/>
                </a:solidFill>
                <a:prstDash val="solid"/>
                <a:round/>
                <a:headEnd type="none" w="med" len="med"/>
                <a:tailEnd type="none" w="med" len="med"/>
              </a:ln>
              <a:effectLst/>
            </p:spPr>
          </p:cxnSp>
          <p:cxnSp>
            <p:nvCxnSpPr>
              <p:cNvPr id="489" name="Straight Connector 488"/>
              <p:cNvCxnSpPr/>
              <p:nvPr/>
            </p:nvCxnSpPr>
            <p:spPr bwMode="auto">
              <a:xfrm flipV="1">
                <a:off x="4097248" y="2336473"/>
                <a:ext cx="1082664" cy="915295"/>
              </a:xfrm>
              <a:prstGeom prst="line">
                <a:avLst/>
              </a:prstGeom>
              <a:noFill/>
              <a:ln w="25400" cap="sq" cmpd="sng" algn="ctr">
                <a:solidFill>
                  <a:srgbClr val="66FF33"/>
                </a:solidFill>
                <a:prstDash val="solid"/>
                <a:round/>
                <a:headEnd type="none" w="med" len="med"/>
                <a:tailEnd type="none" w="med" len="med"/>
              </a:ln>
              <a:effectLst/>
            </p:spPr>
          </p:cxnSp>
        </p:grpSp>
        <p:sp>
          <p:nvSpPr>
            <p:cNvPr id="441" name="Oval 440"/>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2" name="Oval 441"/>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3" name="Oval 442"/>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4" name="Oval 443"/>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5" name="Oval 444"/>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6" name="Oval 445"/>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7" name="Oval 446"/>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8" name="Oval 447"/>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49" name="Oval 448"/>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nvGrpSpPr>
            <p:cNvPr id="450" name="Group 449"/>
            <p:cNvGrpSpPr/>
            <p:nvPr/>
          </p:nvGrpSpPr>
          <p:grpSpPr>
            <a:xfrm>
              <a:off x="4008388" y="965526"/>
              <a:ext cx="1081524" cy="2363274"/>
              <a:chOff x="4008388" y="965526"/>
              <a:chExt cx="1081524" cy="2363274"/>
            </a:xfrm>
          </p:grpSpPr>
          <p:cxnSp>
            <p:nvCxnSpPr>
              <p:cNvPr id="462" name="Straight Connector 461"/>
              <p:cNvCxnSpPr>
                <a:stCxn id="463" idx="6"/>
              </p:cNvCxnSpPr>
              <p:nvPr/>
            </p:nvCxnSpPr>
            <p:spPr bwMode="auto">
              <a:xfrm flipV="1">
                <a:off x="4188388" y="1614000"/>
                <a:ext cx="901524" cy="511856"/>
              </a:xfrm>
              <a:prstGeom prst="line">
                <a:avLst/>
              </a:prstGeom>
              <a:noFill/>
              <a:ln w="25400" cap="sq" cmpd="sng" algn="ctr">
                <a:solidFill>
                  <a:srgbClr val="66FF33"/>
                </a:solidFill>
                <a:prstDash val="solid"/>
                <a:round/>
                <a:headEnd type="none" w="med" len="med"/>
                <a:tailEnd type="none" w="med" len="med"/>
              </a:ln>
              <a:effectLst/>
            </p:spPr>
          </p:cxnSp>
          <p:sp>
            <p:nvSpPr>
              <p:cNvPr id="463" name="Oval 462"/>
              <p:cNvSpPr/>
              <p:nvPr/>
            </p:nvSpPr>
            <p:spPr>
              <a:xfrm>
                <a:off x="4008388" y="2068110"/>
                <a:ext cx="180000" cy="180000"/>
              </a:xfrm>
              <a:prstGeom prst="ellipse">
                <a:avLst/>
              </a:prstGeom>
              <a:solidFill>
                <a:srgbClr val="FF00FF"/>
              </a:solidFill>
              <a:ln>
                <a:noFill/>
              </a:ln>
            </p:spPr>
            <p:txBody>
              <a:bodyPr wrap="square" rtlCol="0" anchor="ctr">
                <a:spAutoFit/>
              </a:bodyPr>
              <a:lstStyle/>
              <a:p>
                <a:pPr algn="l"/>
                <a:endParaRPr lang="en-CA" sz="2400" dirty="0"/>
              </a:p>
            </p:txBody>
          </p:sp>
          <p:cxnSp>
            <p:nvCxnSpPr>
              <p:cNvPr id="464" name="Straight Connector 463"/>
              <p:cNvCxnSpPr/>
              <p:nvPr/>
            </p:nvCxnSpPr>
            <p:spPr bwMode="auto">
              <a:xfrm>
                <a:off x="4114800" y="1066800"/>
                <a:ext cx="975112" cy="547200"/>
              </a:xfrm>
              <a:prstGeom prst="line">
                <a:avLst/>
              </a:prstGeom>
              <a:noFill/>
              <a:ln w="25400" cap="sq" cmpd="sng" algn="ctr">
                <a:solidFill>
                  <a:srgbClr val="66FF33"/>
                </a:solidFill>
                <a:prstDash val="solid"/>
                <a:round/>
                <a:headEnd type="none" w="med" len="med"/>
                <a:tailEnd type="none" w="med" len="med"/>
              </a:ln>
              <a:effectLst/>
            </p:spPr>
          </p:cxnSp>
          <p:cxnSp>
            <p:nvCxnSpPr>
              <p:cNvPr id="465" name="Straight Connector 464"/>
              <p:cNvCxnSpPr/>
              <p:nvPr/>
            </p:nvCxnSpPr>
            <p:spPr bwMode="auto">
              <a:xfrm>
                <a:off x="4112606" y="1335816"/>
                <a:ext cx="959754" cy="277248"/>
              </a:xfrm>
              <a:prstGeom prst="line">
                <a:avLst/>
              </a:prstGeom>
              <a:noFill/>
              <a:ln w="25400" cap="sq" cmpd="sng" algn="ctr">
                <a:solidFill>
                  <a:srgbClr val="66FF33"/>
                </a:solidFill>
                <a:prstDash val="solid"/>
                <a:round/>
                <a:headEnd type="none" w="med" len="med"/>
                <a:tailEnd type="none" w="med" len="med"/>
              </a:ln>
              <a:effectLst/>
            </p:spPr>
          </p:cxnSp>
          <p:cxnSp>
            <p:nvCxnSpPr>
              <p:cNvPr id="466" name="Straight Connector 465"/>
              <p:cNvCxnSpPr/>
              <p:nvPr/>
            </p:nvCxnSpPr>
            <p:spPr bwMode="auto">
              <a:xfrm>
                <a:off x="4110412" y="1607358"/>
                <a:ext cx="961948" cy="24176"/>
              </a:xfrm>
              <a:prstGeom prst="line">
                <a:avLst/>
              </a:prstGeom>
              <a:noFill/>
              <a:ln w="25400" cap="sq" cmpd="sng" algn="ctr">
                <a:solidFill>
                  <a:srgbClr val="66FF33"/>
                </a:solidFill>
                <a:prstDash val="solid"/>
                <a:round/>
                <a:headEnd type="none" w="med" len="med"/>
                <a:tailEnd type="none" w="med" len="med"/>
              </a:ln>
              <a:effectLst/>
            </p:spPr>
          </p:cxnSp>
          <p:cxnSp>
            <p:nvCxnSpPr>
              <p:cNvPr id="467" name="Straight Connector 466"/>
              <p:cNvCxnSpPr/>
              <p:nvPr/>
            </p:nvCxnSpPr>
            <p:spPr bwMode="auto">
              <a:xfrm flipV="1">
                <a:off x="4108218" y="1607358"/>
                <a:ext cx="964142" cy="274068"/>
              </a:xfrm>
              <a:prstGeom prst="line">
                <a:avLst/>
              </a:prstGeom>
              <a:noFill/>
              <a:ln w="25400" cap="sq" cmpd="sng" algn="ctr">
                <a:solidFill>
                  <a:srgbClr val="66FF33"/>
                </a:solidFill>
                <a:prstDash val="solid"/>
                <a:round/>
                <a:headEnd type="none" w="med" len="med"/>
                <a:tailEnd type="none" w="med" len="med"/>
              </a:ln>
              <a:effectLst/>
            </p:spPr>
          </p:cxnSp>
          <p:cxnSp>
            <p:nvCxnSpPr>
              <p:cNvPr id="468" name="Straight Connector 467"/>
              <p:cNvCxnSpPr/>
              <p:nvPr/>
            </p:nvCxnSpPr>
            <p:spPr bwMode="auto">
              <a:xfrm flipV="1">
                <a:off x="4106024" y="1614000"/>
                <a:ext cx="983888" cy="541494"/>
              </a:xfrm>
              <a:prstGeom prst="line">
                <a:avLst/>
              </a:prstGeom>
              <a:noFill/>
              <a:ln w="25400" cap="sq" cmpd="sng" algn="ctr">
                <a:solidFill>
                  <a:srgbClr val="66FF33"/>
                </a:solidFill>
                <a:prstDash val="solid"/>
                <a:round/>
                <a:headEnd type="none" w="med" len="med"/>
                <a:tailEnd type="none" w="med" len="med"/>
              </a:ln>
              <a:effectLst/>
            </p:spPr>
          </p:cxnSp>
          <p:cxnSp>
            <p:nvCxnSpPr>
              <p:cNvPr id="469" name="Straight Connector 468"/>
              <p:cNvCxnSpPr/>
              <p:nvPr/>
            </p:nvCxnSpPr>
            <p:spPr bwMode="auto">
              <a:xfrm flipV="1">
                <a:off x="4103830" y="1614000"/>
                <a:ext cx="986082" cy="815562"/>
              </a:xfrm>
              <a:prstGeom prst="line">
                <a:avLst/>
              </a:prstGeom>
              <a:noFill/>
              <a:ln w="25400" cap="sq" cmpd="sng" algn="ctr">
                <a:solidFill>
                  <a:srgbClr val="66FF33"/>
                </a:solidFill>
                <a:prstDash val="solid"/>
                <a:round/>
                <a:headEnd type="none" w="med" len="med"/>
                <a:tailEnd type="none" w="med" len="med"/>
              </a:ln>
              <a:effectLst/>
            </p:spPr>
          </p:cxnSp>
          <p:cxnSp>
            <p:nvCxnSpPr>
              <p:cNvPr id="470" name="Straight Connector 469"/>
              <p:cNvCxnSpPr/>
              <p:nvPr/>
            </p:nvCxnSpPr>
            <p:spPr bwMode="auto">
              <a:xfrm flipV="1">
                <a:off x="4101636" y="1645926"/>
                <a:ext cx="970724" cy="1057704"/>
              </a:xfrm>
              <a:prstGeom prst="line">
                <a:avLst/>
              </a:prstGeom>
              <a:noFill/>
              <a:ln w="25400" cap="sq" cmpd="sng" algn="ctr">
                <a:solidFill>
                  <a:srgbClr val="66FF33"/>
                </a:solidFill>
                <a:prstDash val="solid"/>
                <a:round/>
                <a:headEnd type="none" w="med" len="med"/>
                <a:tailEnd type="none" w="med" len="med"/>
              </a:ln>
              <a:effectLst/>
            </p:spPr>
          </p:cxnSp>
          <p:cxnSp>
            <p:nvCxnSpPr>
              <p:cNvPr id="471" name="Straight Connector 470"/>
              <p:cNvCxnSpPr/>
              <p:nvPr/>
            </p:nvCxnSpPr>
            <p:spPr bwMode="auto">
              <a:xfrm flipV="1">
                <a:off x="4099442" y="1631534"/>
                <a:ext cx="980662" cy="1346164"/>
              </a:xfrm>
              <a:prstGeom prst="line">
                <a:avLst/>
              </a:prstGeom>
              <a:noFill/>
              <a:ln w="25400" cap="sq" cmpd="sng" algn="ctr">
                <a:solidFill>
                  <a:srgbClr val="66FF33"/>
                </a:solidFill>
                <a:prstDash val="solid"/>
                <a:round/>
                <a:headEnd type="none" w="med" len="med"/>
                <a:tailEnd type="none" w="med" len="med"/>
              </a:ln>
              <a:effectLst/>
            </p:spPr>
          </p:cxnSp>
          <p:cxnSp>
            <p:nvCxnSpPr>
              <p:cNvPr id="472" name="Straight Connector 471"/>
              <p:cNvCxnSpPr/>
              <p:nvPr/>
            </p:nvCxnSpPr>
            <p:spPr bwMode="auto">
              <a:xfrm flipV="1">
                <a:off x="4097248" y="1614000"/>
                <a:ext cx="992664" cy="1637767"/>
              </a:xfrm>
              <a:prstGeom prst="line">
                <a:avLst/>
              </a:prstGeom>
              <a:noFill/>
              <a:ln w="25400" cap="sq" cmpd="sng" algn="ctr">
                <a:solidFill>
                  <a:srgbClr val="66FF33"/>
                </a:solidFill>
                <a:prstDash val="solid"/>
                <a:round/>
                <a:headEnd type="none" w="med" len="med"/>
                <a:tailEnd type="none" w="med" len="med"/>
              </a:ln>
              <a:effectLst/>
            </p:spPr>
          </p:cxnSp>
          <p:sp>
            <p:nvSpPr>
              <p:cNvPr id="473" name="Oval 472"/>
              <p:cNvSpPr/>
              <p:nvPr/>
            </p:nvSpPr>
            <p:spPr>
              <a:xfrm>
                <a:off x="4008474" y="96552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4" name="Oval 473"/>
              <p:cNvSpPr/>
              <p:nvPr/>
            </p:nvSpPr>
            <p:spPr>
              <a:xfrm>
                <a:off x="4008560" y="1267800"/>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5" name="Oval 474"/>
              <p:cNvSpPr/>
              <p:nvPr/>
            </p:nvSpPr>
            <p:spPr>
              <a:xfrm>
                <a:off x="4008646" y="153218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6" name="Oval 475"/>
              <p:cNvSpPr/>
              <p:nvPr/>
            </p:nvSpPr>
            <p:spPr>
              <a:xfrm>
                <a:off x="4008732" y="1796568"/>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7" name="Oval 476"/>
              <p:cNvSpPr/>
              <p:nvPr/>
            </p:nvSpPr>
            <p:spPr>
              <a:xfrm>
                <a:off x="4008904" y="2325336"/>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8" name="Oval 477"/>
              <p:cNvSpPr/>
              <p:nvPr/>
            </p:nvSpPr>
            <p:spPr>
              <a:xfrm>
                <a:off x="4008990" y="2599824"/>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79" name="Oval 478"/>
              <p:cNvSpPr/>
              <p:nvPr/>
            </p:nvSpPr>
            <p:spPr>
              <a:xfrm>
                <a:off x="4009076" y="2874312"/>
                <a:ext cx="180000" cy="180000"/>
              </a:xfrm>
              <a:prstGeom prst="ellipse">
                <a:avLst/>
              </a:prstGeom>
              <a:solidFill>
                <a:srgbClr val="FF00FF"/>
              </a:solidFill>
              <a:ln>
                <a:noFill/>
              </a:ln>
            </p:spPr>
            <p:txBody>
              <a:bodyPr wrap="square" rtlCol="0" anchor="ctr">
                <a:spAutoFit/>
              </a:bodyPr>
              <a:lstStyle/>
              <a:p>
                <a:pPr algn="l"/>
                <a:endParaRPr lang="en-CA" sz="2400" dirty="0"/>
              </a:p>
            </p:txBody>
          </p:sp>
          <p:sp>
            <p:nvSpPr>
              <p:cNvPr id="480" name="Oval 479"/>
              <p:cNvSpPr/>
              <p:nvPr/>
            </p:nvSpPr>
            <p:spPr>
              <a:xfrm>
                <a:off x="4009162" y="3148800"/>
                <a:ext cx="180000" cy="180000"/>
              </a:xfrm>
              <a:prstGeom prst="ellipse">
                <a:avLst/>
              </a:prstGeom>
              <a:solidFill>
                <a:srgbClr val="FF00FF"/>
              </a:solidFill>
              <a:ln>
                <a:noFill/>
              </a:ln>
            </p:spPr>
            <p:txBody>
              <a:bodyPr wrap="square" rtlCol="0" anchor="ctr">
                <a:spAutoFit/>
              </a:bodyPr>
              <a:lstStyle/>
              <a:p>
                <a:pPr algn="l"/>
                <a:endParaRPr lang="en-CA" sz="2400" dirty="0"/>
              </a:p>
            </p:txBody>
          </p:sp>
        </p:grpSp>
        <p:sp>
          <p:nvSpPr>
            <p:cNvPr id="451" name="Oval 450"/>
            <p:cNvSpPr/>
            <p:nvPr/>
          </p:nvSpPr>
          <p:spPr>
            <a:xfrm>
              <a:off x="5089912" y="1524000"/>
              <a:ext cx="180000" cy="180000"/>
            </a:xfrm>
            <a:prstGeom prst="ellipse">
              <a:avLst/>
            </a:prstGeom>
            <a:solidFill>
              <a:srgbClr val="00FFFF"/>
            </a:solidFill>
            <a:ln>
              <a:noFill/>
            </a:ln>
          </p:spPr>
          <p:txBody>
            <a:bodyPr wrap="square" rtlCol="0" anchor="ctr">
              <a:spAutoFit/>
            </a:bodyPr>
            <a:lstStyle/>
            <a:p>
              <a:pPr algn="l"/>
              <a:endParaRPr lang="en-CA" sz="2400" dirty="0"/>
            </a:p>
          </p:txBody>
        </p:sp>
        <p:grpSp>
          <p:nvGrpSpPr>
            <p:cNvPr id="452" name="Group 451"/>
            <p:cNvGrpSpPr/>
            <p:nvPr/>
          </p:nvGrpSpPr>
          <p:grpSpPr>
            <a:xfrm>
              <a:off x="5105400" y="953868"/>
              <a:ext cx="180774" cy="2363274"/>
              <a:chOff x="4008388" y="965526"/>
              <a:chExt cx="180774" cy="2363274"/>
            </a:xfrm>
            <a:solidFill>
              <a:srgbClr val="00FFFF"/>
            </a:solidFill>
          </p:grpSpPr>
          <p:sp>
            <p:nvSpPr>
              <p:cNvPr id="453" name="Oval 452"/>
              <p:cNvSpPr/>
              <p:nvPr/>
            </p:nvSpPr>
            <p:spPr>
              <a:xfrm>
                <a:off x="4008388" y="2068110"/>
                <a:ext cx="180000" cy="180000"/>
              </a:xfrm>
              <a:prstGeom prst="ellipse">
                <a:avLst/>
              </a:prstGeom>
              <a:grpFill/>
              <a:ln>
                <a:noFill/>
              </a:ln>
            </p:spPr>
            <p:txBody>
              <a:bodyPr wrap="square" rtlCol="0" anchor="ctr">
                <a:spAutoFit/>
              </a:bodyPr>
              <a:lstStyle/>
              <a:p>
                <a:pPr algn="l"/>
                <a:endParaRPr lang="en-CA" sz="2400" dirty="0"/>
              </a:p>
            </p:txBody>
          </p:sp>
          <p:sp>
            <p:nvSpPr>
              <p:cNvPr id="454" name="Oval 453"/>
              <p:cNvSpPr/>
              <p:nvPr/>
            </p:nvSpPr>
            <p:spPr>
              <a:xfrm>
                <a:off x="4008474" y="965526"/>
                <a:ext cx="180000" cy="180000"/>
              </a:xfrm>
              <a:prstGeom prst="ellipse">
                <a:avLst/>
              </a:prstGeom>
              <a:grpFill/>
              <a:ln>
                <a:noFill/>
              </a:ln>
            </p:spPr>
            <p:txBody>
              <a:bodyPr wrap="square" rtlCol="0" anchor="ctr">
                <a:spAutoFit/>
              </a:bodyPr>
              <a:lstStyle/>
              <a:p>
                <a:pPr algn="l"/>
                <a:endParaRPr lang="en-CA" sz="2400" dirty="0"/>
              </a:p>
            </p:txBody>
          </p:sp>
          <p:sp>
            <p:nvSpPr>
              <p:cNvPr id="455" name="Oval 454"/>
              <p:cNvSpPr/>
              <p:nvPr/>
            </p:nvSpPr>
            <p:spPr>
              <a:xfrm>
                <a:off x="4008560" y="1267800"/>
                <a:ext cx="180000" cy="180000"/>
              </a:xfrm>
              <a:prstGeom prst="ellipse">
                <a:avLst/>
              </a:prstGeom>
              <a:grpFill/>
              <a:ln>
                <a:noFill/>
              </a:ln>
            </p:spPr>
            <p:txBody>
              <a:bodyPr wrap="square" rtlCol="0" anchor="ctr">
                <a:spAutoFit/>
              </a:bodyPr>
              <a:lstStyle/>
              <a:p>
                <a:pPr algn="l"/>
                <a:endParaRPr lang="en-CA" sz="2400" dirty="0"/>
              </a:p>
            </p:txBody>
          </p:sp>
          <p:sp>
            <p:nvSpPr>
              <p:cNvPr id="456" name="Oval 455"/>
              <p:cNvSpPr/>
              <p:nvPr/>
            </p:nvSpPr>
            <p:spPr>
              <a:xfrm>
                <a:off x="4008646" y="1532184"/>
                <a:ext cx="180000" cy="180000"/>
              </a:xfrm>
              <a:prstGeom prst="ellipse">
                <a:avLst/>
              </a:prstGeom>
              <a:grpFill/>
              <a:ln>
                <a:noFill/>
              </a:ln>
            </p:spPr>
            <p:txBody>
              <a:bodyPr wrap="square" rtlCol="0" anchor="ctr">
                <a:spAutoFit/>
              </a:bodyPr>
              <a:lstStyle/>
              <a:p>
                <a:pPr algn="l"/>
                <a:endParaRPr lang="en-CA" sz="2400" dirty="0"/>
              </a:p>
            </p:txBody>
          </p:sp>
          <p:sp>
            <p:nvSpPr>
              <p:cNvPr id="457" name="Oval 456"/>
              <p:cNvSpPr/>
              <p:nvPr/>
            </p:nvSpPr>
            <p:spPr>
              <a:xfrm>
                <a:off x="4008732" y="1796568"/>
                <a:ext cx="180000" cy="180000"/>
              </a:xfrm>
              <a:prstGeom prst="ellipse">
                <a:avLst/>
              </a:prstGeom>
              <a:grpFill/>
              <a:ln>
                <a:noFill/>
              </a:ln>
            </p:spPr>
            <p:txBody>
              <a:bodyPr wrap="square" rtlCol="0" anchor="ctr">
                <a:spAutoFit/>
              </a:bodyPr>
              <a:lstStyle/>
              <a:p>
                <a:pPr algn="l"/>
                <a:endParaRPr lang="en-CA" sz="2400" dirty="0"/>
              </a:p>
            </p:txBody>
          </p:sp>
          <p:sp>
            <p:nvSpPr>
              <p:cNvPr id="458" name="Oval 457"/>
              <p:cNvSpPr/>
              <p:nvPr/>
            </p:nvSpPr>
            <p:spPr>
              <a:xfrm>
                <a:off x="4008904" y="2325336"/>
                <a:ext cx="180000" cy="180000"/>
              </a:xfrm>
              <a:prstGeom prst="ellipse">
                <a:avLst/>
              </a:prstGeom>
              <a:grpFill/>
              <a:ln>
                <a:noFill/>
              </a:ln>
            </p:spPr>
            <p:txBody>
              <a:bodyPr wrap="square" rtlCol="0" anchor="ctr">
                <a:spAutoFit/>
              </a:bodyPr>
              <a:lstStyle/>
              <a:p>
                <a:pPr algn="l"/>
                <a:endParaRPr lang="en-CA" sz="2400" dirty="0"/>
              </a:p>
            </p:txBody>
          </p:sp>
          <p:sp>
            <p:nvSpPr>
              <p:cNvPr id="459" name="Oval 458"/>
              <p:cNvSpPr/>
              <p:nvPr/>
            </p:nvSpPr>
            <p:spPr>
              <a:xfrm>
                <a:off x="4008990" y="2599824"/>
                <a:ext cx="180000" cy="180000"/>
              </a:xfrm>
              <a:prstGeom prst="ellipse">
                <a:avLst/>
              </a:prstGeom>
              <a:grpFill/>
              <a:ln>
                <a:noFill/>
              </a:ln>
            </p:spPr>
            <p:txBody>
              <a:bodyPr wrap="square" rtlCol="0" anchor="ctr">
                <a:spAutoFit/>
              </a:bodyPr>
              <a:lstStyle/>
              <a:p>
                <a:pPr algn="l"/>
                <a:endParaRPr lang="en-CA" sz="2400" dirty="0"/>
              </a:p>
            </p:txBody>
          </p:sp>
          <p:sp>
            <p:nvSpPr>
              <p:cNvPr id="460" name="Oval 459"/>
              <p:cNvSpPr/>
              <p:nvPr/>
            </p:nvSpPr>
            <p:spPr>
              <a:xfrm>
                <a:off x="4009076" y="2874312"/>
                <a:ext cx="180000" cy="180000"/>
              </a:xfrm>
              <a:prstGeom prst="ellipse">
                <a:avLst/>
              </a:prstGeom>
              <a:grpFill/>
              <a:ln>
                <a:noFill/>
              </a:ln>
            </p:spPr>
            <p:txBody>
              <a:bodyPr wrap="square" rtlCol="0" anchor="ctr">
                <a:spAutoFit/>
              </a:bodyPr>
              <a:lstStyle/>
              <a:p>
                <a:pPr algn="l"/>
                <a:endParaRPr lang="en-CA" sz="2400" dirty="0"/>
              </a:p>
            </p:txBody>
          </p:sp>
          <p:sp>
            <p:nvSpPr>
              <p:cNvPr id="461" name="Oval 460"/>
              <p:cNvSpPr/>
              <p:nvPr/>
            </p:nvSpPr>
            <p:spPr>
              <a:xfrm>
                <a:off x="4009162" y="3148800"/>
                <a:ext cx="180000" cy="180000"/>
              </a:xfrm>
              <a:prstGeom prst="ellipse">
                <a:avLst/>
              </a:prstGeom>
              <a:grpFill/>
              <a:ln>
                <a:noFill/>
              </a:ln>
            </p:spPr>
            <p:txBody>
              <a:bodyPr wrap="square" rtlCol="0" anchor="ctr">
                <a:spAutoFit/>
              </a:bodyPr>
              <a:lstStyle/>
              <a:p>
                <a:pPr algn="l"/>
                <a:endParaRPr lang="en-CA" sz="2400" dirty="0"/>
              </a:p>
            </p:txBody>
          </p:sp>
        </p:grpSp>
      </p:grpSp>
      <p:sp>
        <p:nvSpPr>
          <p:cNvPr id="490" name="Rectangle 489"/>
          <p:cNvSpPr/>
          <p:nvPr/>
        </p:nvSpPr>
        <p:spPr>
          <a:xfrm>
            <a:off x="7039260" y="3113960"/>
            <a:ext cx="587971" cy="2774576"/>
          </a:xfrm>
          <a:prstGeom prst="rect">
            <a:avLst/>
          </a:prstGeom>
          <a:solidFill>
            <a:schemeClr val="tx1"/>
          </a:solidFill>
          <a:ln>
            <a:noFill/>
          </a:ln>
        </p:spPr>
        <p:txBody>
          <a:bodyPr wrap="square" rtlCol="0" anchor="ctr">
            <a:spAutoFit/>
          </a:bodyPr>
          <a:lstStyle/>
          <a:p>
            <a:pPr algn="l"/>
            <a:endParaRPr lang="en-CA" sz="2400" dirty="0"/>
          </a:p>
        </p:txBody>
      </p:sp>
      <p:grpSp>
        <p:nvGrpSpPr>
          <p:cNvPr id="491" name="Group 490"/>
          <p:cNvGrpSpPr/>
          <p:nvPr/>
        </p:nvGrpSpPr>
        <p:grpSpPr>
          <a:xfrm>
            <a:off x="6003530" y="4048620"/>
            <a:ext cx="1686955" cy="1312519"/>
            <a:chOff x="7298930" y="4048620"/>
            <a:chExt cx="1686955" cy="1312519"/>
          </a:xfrm>
        </p:grpSpPr>
        <p:grpSp>
          <p:nvGrpSpPr>
            <p:cNvPr id="492" name="Group 491"/>
            <p:cNvGrpSpPr/>
            <p:nvPr/>
          </p:nvGrpSpPr>
          <p:grpSpPr>
            <a:xfrm>
              <a:off x="7298930" y="4048620"/>
              <a:ext cx="956711" cy="1293964"/>
              <a:chOff x="7298930" y="2723753"/>
              <a:chExt cx="956711" cy="1293964"/>
            </a:xfrm>
          </p:grpSpPr>
          <p:grpSp>
            <p:nvGrpSpPr>
              <p:cNvPr id="498" name="Group 497"/>
              <p:cNvGrpSpPr/>
              <p:nvPr/>
            </p:nvGrpSpPr>
            <p:grpSpPr>
              <a:xfrm>
                <a:off x="7467600" y="2723753"/>
                <a:ext cx="788041" cy="1293964"/>
                <a:chOff x="7467600" y="1696660"/>
                <a:chExt cx="788041" cy="1293964"/>
              </a:xfrm>
            </p:grpSpPr>
            <p:sp>
              <p:nvSpPr>
                <p:cNvPr id="504" name="Rectangle 503"/>
                <p:cNvSpPr/>
                <p:nvPr/>
              </p:nvSpPr>
              <p:spPr>
                <a:xfrm>
                  <a:off x="7467600" y="1696660"/>
                  <a:ext cx="5597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cat</a:t>
                  </a:r>
                  <a:endParaRPr lang="en-CA" sz="2400" dirty="0">
                    <a:solidFill>
                      <a:srgbClr val="00B050"/>
                    </a:solidFill>
                  </a:endParaRPr>
                </a:p>
              </p:txBody>
            </p:sp>
            <p:sp>
              <p:nvSpPr>
                <p:cNvPr id="505" name="Rectangle 504"/>
                <p:cNvSpPr/>
                <p:nvPr/>
              </p:nvSpPr>
              <p:spPr>
                <a:xfrm>
                  <a:off x="7482672" y="2270122"/>
                  <a:ext cx="77296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face </a:t>
                  </a:r>
                  <a:endParaRPr lang="en-CA" sz="2400" dirty="0">
                    <a:solidFill>
                      <a:srgbClr val="00B050"/>
                    </a:solidFill>
                  </a:endParaRPr>
                </a:p>
              </p:txBody>
            </p:sp>
            <p:sp>
              <p:nvSpPr>
                <p:cNvPr id="506" name="Rectangle 505"/>
                <p:cNvSpPr/>
                <p:nvPr/>
              </p:nvSpPr>
              <p:spPr>
                <a:xfrm>
                  <a:off x="7467600" y="2528959"/>
                  <a:ext cx="696024" cy="461665"/>
                </a:xfrm>
                <a:prstGeom prst="rect">
                  <a:avLst/>
                </a:prstGeom>
              </p:spPr>
              <p:txBody>
                <a:bodyPr wrap="none">
                  <a:spAutoFit/>
                </a:bodyPr>
                <a:lstStyle/>
                <a:p>
                  <a:r>
                    <a:rPr lang="en-US" sz="2400" i="1" dirty="0">
                      <a:solidFill>
                        <a:srgbClr val="00B050"/>
                      </a:solidFill>
                      <a:sym typeface="Symbol" panose="05050102010706020507" pitchFamily="18" charset="2"/>
                    </a:rPr>
                    <a:t>bike</a:t>
                  </a:r>
                  <a:endParaRPr lang="en-CA" sz="2400" dirty="0">
                    <a:solidFill>
                      <a:srgbClr val="00B050"/>
                    </a:solidFill>
                  </a:endParaRPr>
                </a:p>
              </p:txBody>
            </p:sp>
            <p:sp>
              <p:nvSpPr>
                <p:cNvPr id="507" name="Rectangle 506"/>
                <p:cNvSpPr/>
                <p:nvPr/>
              </p:nvSpPr>
              <p:spPr>
                <a:xfrm>
                  <a:off x="7467600" y="1975463"/>
                  <a:ext cx="646331" cy="461665"/>
                </a:xfrm>
                <a:prstGeom prst="rect">
                  <a:avLst/>
                </a:prstGeom>
              </p:spPr>
              <p:txBody>
                <a:bodyPr wrap="none">
                  <a:spAutoFit/>
                </a:bodyPr>
                <a:lstStyle/>
                <a:p>
                  <a:r>
                    <a:rPr lang="en-US" sz="2400" i="1" dirty="0">
                      <a:solidFill>
                        <a:srgbClr val="00B050"/>
                      </a:solidFill>
                      <a:sym typeface="Symbol" panose="05050102010706020507" pitchFamily="18" charset="2"/>
                    </a:rPr>
                    <a:t>dog</a:t>
                  </a:r>
                  <a:endParaRPr lang="en-CA" sz="2400" dirty="0">
                    <a:solidFill>
                      <a:srgbClr val="00B050"/>
                    </a:solidFill>
                  </a:endParaRPr>
                </a:p>
              </p:txBody>
            </p:sp>
          </p:grpSp>
          <p:grpSp>
            <p:nvGrpSpPr>
              <p:cNvPr id="499" name="Group 498"/>
              <p:cNvGrpSpPr/>
              <p:nvPr/>
            </p:nvGrpSpPr>
            <p:grpSpPr>
              <a:xfrm>
                <a:off x="7298930" y="2874820"/>
                <a:ext cx="185296" cy="992125"/>
                <a:chOff x="6934200" y="3050625"/>
                <a:chExt cx="185296" cy="992125"/>
              </a:xfrm>
            </p:grpSpPr>
            <p:sp>
              <p:nvSpPr>
                <p:cNvPr id="500" name="Oval 499"/>
                <p:cNvSpPr/>
                <p:nvPr/>
              </p:nvSpPr>
              <p:spPr>
                <a:xfrm>
                  <a:off x="6939324" y="3050625"/>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1" name="Oval 500"/>
                <p:cNvSpPr/>
                <p:nvPr/>
              </p:nvSpPr>
              <p:spPr>
                <a:xfrm>
                  <a:off x="6939410" y="3344661"/>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2" name="Oval 501"/>
                <p:cNvSpPr/>
                <p:nvPr/>
              </p:nvSpPr>
              <p:spPr>
                <a:xfrm>
                  <a:off x="6939496" y="3603553"/>
                  <a:ext cx="180000" cy="180000"/>
                </a:xfrm>
                <a:prstGeom prst="ellipse">
                  <a:avLst/>
                </a:prstGeom>
                <a:solidFill>
                  <a:srgbClr val="92D050"/>
                </a:solidFill>
                <a:ln>
                  <a:noFill/>
                </a:ln>
              </p:spPr>
              <p:txBody>
                <a:bodyPr wrap="square" rtlCol="0" anchor="ctr">
                  <a:spAutoFit/>
                </a:bodyPr>
                <a:lstStyle/>
                <a:p>
                  <a:pPr algn="l"/>
                  <a:endParaRPr lang="en-CA" sz="2400" dirty="0"/>
                </a:p>
              </p:txBody>
            </p:sp>
            <p:sp>
              <p:nvSpPr>
                <p:cNvPr id="503" name="Oval 502"/>
                <p:cNvSpPr/>
                <p:nvPr/>
              </p:nvSpPr>
              <p:spPr>
                <a:xfrm>
                  <a:off x="6934200" y="3862750"/>
                  <a:ext cx="180000" cy="180000"/>
                </a:xfrm>
                <a:prstGeom prst="ellipse">
                  <a:avLst/>
                </a:prstGeom>
                <a:solidFill>
                  <a:srgbClr val="92D050"/>
                </a:solidFill>
                <a:ln>
                  <a:noFill/>
                </a:ln>
              </p:spPr>
              <p:txBody>
                <a:bodyPr wrap="square" rtlCol="0" anchor="ctr">
                  <a:spAutoFit/>
                </a:bodyPr>
                <a:lstStyle/>
                <a:p>
                  <a:pPr algn="l"/>
                  <a:endParaRPr lang="en-CA" sz="2400" dirty="0"/>
                </a:p>
              </p:txBody>
            </p:sp>
          </p:grpSp>
        </p:grpSp>
        <p:grpSp>
          <p:nvGrpSpPr>
            <p:cNvPr id="493" name="Group 492"/>
            <p:cNvGrpSpPr/>
            <p:nvPr/>
          </p:nvGrpSpPr>
          <p:grpSpPr>
            <a:xfrm>
              <a:off x="7962204" y="4067175"/>
              <a:ext cx="1023681" cy="1293964"/>
              <a:chOff x="7467600" y="1696660"/>
              <a:chExt cx="1023681" cy="1293964"/>
            </a:xfrm>
          </p:grpSpPr>
          <p:sp>
            <p:nvSpPr>
              <p:cNvPr id="494" name="Rectangle 493"/>
              <p:cNvSpPr/>
              <p:nvPr/>
            </p:nvSpPr>
            <p:spPr>
              <a:xfrm>
                <a:off x="7467600" y="1696660"/>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0.02</a:t>
                </a:r>
                <a:endParaRPr lang="en-CA" sz="2400" dirty="0">
                  <a:solidFill>
                    <a:srgbClr val="00B050"/>
                  </a:solidFill>
                </a:endParaRPr>
              </a:p>
            </p:txBody>
          </p:sp>
          <p:sp>
            <p:nvSpPr>
              <p:cNvPr id="495" name="Rectangle 494"/>
              <p:cNvSpPr/>
              <p:nvPr/>
            </p:nvSpPr>
            <p:spPr>
              <a:xfrm>
                <a:off x="7482672" y="2270122"/>
                <a:ext cx="1008609" cy="461665"/>
              </a:xfrm>
              <a:prstGeom prst="rect">
                <a:avLst/>
              </a:prstGeom>
            </p:spPr>
            <p:txBody>
              <a:bodyPr wrap="none">
                <a:spAutoFit/>
              </a:bodyPr>
              <a:lstStyle/>
              <a:p>
                <a:r>
                  <a:rPr lang="en-US" altLang="en-US" sz="2400" i="1" dirty="0">
                    <a:solidFill>
                      <a:srgbClr val="00B050"/>
                    </a:solidFill>
                    <a:sym typeface="Symbol" panose="05050102010706020507" pitchFamily="18" charset="2"/>
                  </a:rPr>
                  <a:t>= 0.05</a:t>
                </a:r>
                <a:endParaRPr lang="en-CA" sz="2400" dirty="0">
                  <a:solidFill>
                    <a:srgbClr val="00B050"/>
                  </a:solidFill>
                </a:endParaRPr>
              </a:p>
            </p:txBody>
          </p:sp>
          <p:sp>
            <p:nvSpPr>
              <p:cNvPr id="496" name="Rectangle 495"/>
              <p:cNvSpPr/>
              <p:nvPr/>
            </p:nvSpPr>
            <p:spPr>
              <a:xfrm>
                <a:off x="7467600" y="2528959"/>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0.92</a:t>
                </a:r>
                <a:endParaRPr lang="en-CA" sz="2400" dirty="0">
                  <a:solidFill>
                    <a:srgbClr val="00B050"/>
                  </a:solidFill>
                </a:endParaRPr>
              </a:p>
            </p:txBody>
          </p:sp>
          <p:sp>
            <p:nvSpPr>
              <p:cNvPr id="497" name="Rectangle 496"/>
              <p:cNvSpPr/>
              <p:nvPr/>
            </p:nvSpPr>
            <p:spPr>
              <a:xfrm>
                <a:off x="7467600" y="1975463"/>
                <a:ext cx="1008609" cy="461665"/>
              </a:xfrm>
              <a:prstGeom prst="rect">
                <a:avLst/>
              </a:prstGeom>
            </p:spPr>
            <p:txBody>
              <a:bodyPr wrap="none">
                <a:spAutoFit/>
              </a:bodyPr>
              <a:lstStyle/>
              <a:p>
                <a:r>
                  <a:rPr lang="en-US" sz="2400" i="1" dirty="0">
                    <a:solidFill>
                      <a:srgbClr val="00B050"/>
                    </a:solidFill>
                    <a:sym typeface="Symbol" panose="05050102010706020507" pitchFamily="18" charset="2"/>
                  </a:rPr>
                  <a:t>= 0.01</a:t>
                </a:r>
                <a:endParaRPr lang="en-CA" sz="2400" dirty="0">
                  <a:solidFill>
                    <a:srgbClr val="00B050"/>
                  </a:solidFill>
                </a:endParaRPr>
              </a:p>
            </p:txBody>
          </p:sp>
        </p:grpSp>
      </p:grpSp>
      <p:sp>
        <p:nvSpPr>
          <p:cNvPr id="508" name="Rectangle 507"/>
          <p:cNvSpPr/>
          <p:nvPr/>
        </p:nvSpPr>
        <p:spPr>
          <a:xfrm>
            <a:off x="7691386" y="4267200"/>
            <a:ext cx="1545616" cy="461665"/>
          </a:xfrm>
          <a:prstGeom prst="rect">
            <a:avLst/>
          </a:prstGeom>
          <a:solidFill>
            <a:srgbClr val="000066"/>
          </a:solidFill>
        </p:spPr>
        <p:txBody>
          <a:bodyPr wrap="none">
            <a:spAutoFit/>
          </a:bodyPr>
          <a:lstStyle/>
          <a:p>
            <a:pPr>
              <a:spcAft>
                <a:spcPts val="0"/>
              </a:spcAft>
            </a:pPr>
            <a:r>
              <a:rPr lang="en-US" sz="2400" i="1" dirty="0">
                <a:solidFill>
                  <a:schemeClr val="accent1"/>
                </a:solidFill>
              </a:rPr>
              <a:t>E(</a:t>
            </a:r>
            <a:r>
              <a:rPr lang="en-US" altLang="en-US" sz="2400" i="1" dirty="0">
                <a:solidFill>
                  <a:srgbClr val="66FF33"/>
                </a:solidFill>
              </a:rPr>
              <a:t>w</a:t>
            </a:r>
            <a:r>
              <a:rPr lang="en-US" altLang="en-US" sz="2400" i="1" baseline="-25000" dirty="0">
                <a:solidFill>
                  <a:srgbClr val="66FF33"/>
                </a:solidFill>
              </a:rPr>
              <a:t>1</a:t>
            </a:r>
            <a:r>
              <a:rPr lang="en-CA" sz="2400" i="1" dirty="0">
                <a:solidFill>
                  <a:srgbClr val="66FF33"/>
                </a:solidFill>
              </a:rPr>
              <a:t>,..,</a:t>
            </a:r>
            <a:r>
              <a:rPr lang="en-US" altLang="en-US" sz="2400" i="1" dirty="0" err="1">
                <a:solidFill>
                  <a:srgbClr val="66FF33"/>
                </a:solidFill>
              </a:rPr>
              <a:t>w</a:t>
            </a:r>
            <a:r>
              <a:rPr lang="en-US" altLang="en-US" sz="2400" i="1" baseline="-25000" dirty="0" err="1">
                <a:solidFill>
                  <a:srgbClr val="66FF33"/>
                </a:solidFill>
              </a:rPr>
              <a:t>m</a:t>
            </a:r>
            <a:r>
              <a:rPr lang="en-CA" sz="2400" i="1" dirty="0">
                <a:solidFill>
                  <a:schemeClr val="accent1"/>
                </a:solidFill>
              </a:rPr>
              <a:t>)</a:t>
            </a:r>
          </a:p>
        </p:txBody>
      </p:sp>
      <p:sp>
        <p:nvSpPr>
          <p:cNvPr id="211" name="Rectangle 210"/>
          <p:cNvSpPr/>
          <p:nvPr/>
        </p:nvSpPr>
        <p:spPr>
          <a:xfrm>
            <a:off x="762000" y="2438400"/>
            <a:ext cx="9906000" cy="461665"/>
          </a:xfrm>
          <a:prstGeom prst="rect">
            <a:avLst/>
          </a:prstGeom>
        </p:spPr>
        <p:txBody>
          <a:bodyPr wrap="square">
            <a:spAutoFit/>
          </a:bodyPr>
          <a:lstStyle/>
          <a:p>
            <a:pPr>
              <a:spcAft>
                <a:spcPts val="0"/>
              </a:spcAft>
            </a:pPr>
            <a:r>
              <a:rPr lang="en-US" altLang="en-US" sz="2400" dirty="0">
                <a:sym typeface="Symbol" panose="05050102010706020507" pitchFamily="18" charset="2"/>
              </a:rPr>
              <a:t>      using </a:t>
            </a:r>
            <a:r>
              <a:rPr lang="en-US" altLang="en-US" sz="2400" dirty="0">
                <a:solidFill>
                  <a:schemeClr val="tx2">
                    <a:lumMod val="60000"/>
                    <a:lumOff val="40000"/>
                  </a:schemeClr>
                </a:solidFill>
                <a:sym typeface="Symbol" panose="05050102010706020507" pitchFamily="18" charset="2"/>
              </a:rPr>
              <a:t>Backward Propagation.</a:t>
            </a:r>
            <a:endParaRPr lang="en-CA" sz="2400" i="1" dirty="0">
              <a:solidFill>
                <a:schemeClr val="accent1"/>
              </a:solidFill>
            </a:endParaRPr>
          </a:p>
        </p:txBody>
      </p:sp>
      <p:sp>
        <p:nvSpPr>
          <p:cNvPr id="212" name="Rectangle 211"/>
          <p:cNvSpPr/>
          <p:nvPr/>
        </p:nvSpPr>
        <p:spPr>
          <a:xfrm>
            <a:off x="152400" y="2077159"/>
            <a:ext cx="6715824" cy="461665"/>
          </a:xfrm>
          <a:prstGeom prst="rect">
            <a:avLst/>
          </a:prstGeom>
        </p:spPr>
        <p:txBody>
          <a:bodyPr wrap="square">
            <a:spAutoFit/>
          </a:bodyPr>
          <a:lstStyle/>
          <a:p>
            <a:pPr marL="800100" lvl="1" indent="-342900">
              <a:spcAft>
                <a:spcPts val="0"/>
              </a:spcAft>
              <a:buFont typeface="Arial" panose="020B0604020202020204" pitchFamily="34" charset="0"/>
              <a:buChar char="•"/>
            </a:pPr>
            <a:r>
              <a:rPr lang="en-US" altLang="en-US" sz="2400" dirty="0">
                <a:sym typeface="Symbol" panose="05050102010706020507" pitchFamily="18" charset="2"/>
              </a:rPr>
              <a:t>Calculate </a:t>
            </a:r>
            <a:r>
              <a:rPr lang="en-US" sz="2400" dirty="0"/>
              <a:t>the direction of steepest descent </a:t>
            </a:r>
          </a:p>
        </p:txBody>
      </p:sp>
    </p:spTree>
    <p:extLst>
      <p:ext uri="{BB962C8B-B14F-4D97-AF65-F5344CB8AC3E}">
        <p14:creationId xmlns:p14="http://schemas.microsoft.com/office/powerpoint/2010/main" val="17754363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211">
                                            <p:txEl>
                                              <p:pRg st="0" end="0"/>
                                            </p:txEl>
                                          </p:spTgt>
                                        </p:tgtEl>
                                        <p:attrNameLst>
                                          <p:attrName>style.visibility</p:attrName>
                                        </p:attrNameLst>
                                      </p:cBhvr>
                                      <p:to>
                                        <p:strVal val="visible"/>
                                      </p:to>
                                    </p:set>
                                    <p:anim calcmode="lin" valueType="num">
                                      <p:cBhvr additive="base">
                                        <p:cTn id="7" dur="500" fill="hold"/>
                                        <p:tgtEl>
                                          <p:spTgt spid="211">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211">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508"/>
                                        </p:tgtEl>
                                        <p:attrNameLst>
                                          <p:attrName>style.visibility</p:attrName>
                                        </p:attrNameLst>
                                      </p:cBhvr>
                                      <p:to>
                                        <p:strVal val="visible"/>
                                      </p:to>
                                    </p:set>
                                    <p:anim calcmode="lin" valueType="num">
                                      <p:cBhvr additive="base">
                                        <p:cTn id="13" dur="500" fill="hold"/>
                                        <p:tgtEl>
                                          <p:spTgt spid="508"/>
                                        </p:tgtEl>
                                        <p:attrNameLst>
                                          <p:attrName>ppt_x</p:attrName>
                                        </p:attrNameLst>
                                      </p:cBhvr>
                                      <p:tavLst>
                                        <p:tav tm="0">
                                          <p:val>
                                            <p:strVal val="1+#ppt_w/2"/>
                                          </p:val>
                                        </p:tav>
                                        <p:tav tm="100000">
                                          <p:val>
                                            <p:strVal val="#ppt_x"/>
                                          </p:val>
                                        </p:tav>
                                      </p:tavLst>
                                    </p:anim>
                                    <p:anim calcmode="lin" valueType="num">
                                      <p:cBhvr additive="base">
                                        <p:cTn id="14" dur="500" fill="hold"/>
                                        <p:tgtEl>
                                          <p:spTgt spid="508"/>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91"/>
                                        </p:tgtEl>
                                        <p:attrNameLst>
                                          <p:attrName>style.visibility</p:attrName>
                                        </p:attrNameLst>
                                      </p:cBhvr>
                                      <p:to>
                                        <p:strVal val="visible"/>
                                      </p:to>
                                    </p:set>
                                  </p:childTnLst>
                                </p:cTn>
                              </p:par>
                              <p:par>
                                <p:cTn id="19" presetID="1" presetClass="exit" presetSubtype="0" fill="hold" grpId="1" nodeType="withEffect">
                                  <p:stCondLst>
                                    <p:cond delay="0"/>
                                  </p:stCondLst>
                                  <p:childTnLst>
                                    <p:set>
                                      <p:cBhvr>
                                        <p:cTn id="20" dur="1" fill="hold">
                                          <p:stCondLst>
                                            <p:cond delay="0"/>
                                          </p:stCondLst>
                                        </p:cTn>
                                        <p:tgtEl>
                                          <p:spTgt spid="508"/>
                                        </p:tgtEl>
                                        <p:attrNameLst>
                                          <p:attrName>style.visibility</p:attrName>
                                        </p:attrNameLst>
                                      </p:cBhvr>
                                      <p:to>
                                        <p:strVal val="hidden"/>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400"/>
                                        </p:tgtEl>
                                        <p:attrNameLst>
                                          <p:attrName>style.visibility</p:attrName>
                                        </p:attrNameLst>
                                      </p:cBhvr>
                                      <p:to>
                                        <p:strVal val="visible"/>
                                      </p:to>
                                    </p:set>
                                  </p:childTnLst>
                                </p:cTn>
                              </p:par>
                              <p:par>
                                <p:cTn id="25" presetID="1" presetClass="exit" presetSubtype="0" fill="hold" nodeType="withEffect">
                                  <p:stCondLst>
                                    <p:cond delay="0"/>
                                  </p:stCondLst>
                                  <p:childTnLst>
                                    <p:set>
                                      <p:cBhvr>
                                        <p:cTn id="26" dur="1" fill="hold">
                                          <p:stCondLst>
                                            <p:cond delay="0"/>
                                          </p:stCondLst>
                                        </p:cTn>
                                        <p:tgtEl>
                                          <p:spTgt spid="491"/>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359"/>
                                        </p:tgtEl>
                                        <p:attrNameLst>
                                          <p:attrName>style.visibility</p:attrName>
                                        </p:attrNameLst>
                                      </p:cBhvr>
                                      <p:to>
                                        <p:strVal val="visible"/>
                                      </p:to>
                                    </p:set>
                                  </p:childTnLst>
                                </p:cTn>
                              </p:par>
                              <p:par>
                                <p:cTn id="31" presetID="1" presetClass="exit" presetSubtype="0" fill="hold" nodeType="withEffect">
                                  <p:stCondLst>
                                    <p:cond delay="0"/>
                                  </p:stCondLst>
                                  <p:childTnLst>
                                    <p:set>
                                      <p:cBhvr>
                                        <p:cTn id="32" dur="1" fill="hold">
                                          <p:stCondLst>
                                            <p:cond delay="0"/>
                                          </p:stCondLst>
                                        </p:cTn>
                                        <p:tgtEl>
                                          <p:spTgt spid="400"/>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nodeType="clickEffect">
                                  <p:stCondLst>
                                    <p:cond delay="0"/>
                                  </p:stCondLst>
                                  <p:childTnLst>
                                    <p:set>
                                      <p:cBhvr>
                                        <p:cTn id="36" dur="1" fill="hold">
                                          <p:stCondLst>
                                            <p:cond delay="0"/>
                                          </p:stCondLst>
                                        </p:cTn>
                                        <p:tgtEl>
                                          <p:spTgt spid="308"/>
                                        </p:tgtEl>
                                        <p:attrNameLst>
                                          <p:attrName>style.visibility</p:attrName>
                                        </p:attrNameLst>
                                      </p:cBhvr>
                                      <p:to>
                                        <p:strVal val="visible"/>
                                      </p:to>
                                    </p:set>
                                  </p:childTnLst>
                                </p:cTn>
                              </p:par>
                              <p:par>
                                <p:cTn id="37" presetID="1" presetClass="exit" presetSubtype="0" fill="hold" nodeType="withEffect">
                                  <p:stCondLst>
                                    <p:cond delay="0"/>
                                  </p:stCondLst>
                                  <p:childTnLst>
                                    <p:set>
                                      <p:cBhvr>
                                        <p:cTn id="38" dur="1" fill="hold">
                                          <p:stCondLst>
                                            <p:cond delay="0"/>
                                          </p:stCondLst>
                                        </p:cTn>
                                        <p:tgtEl>
                                          <p:spTgt spid="359"/>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439"/>
                                        </p:tgtEl>
                                        <p:attrNameLst>
                                          <p:attrName>style.visibility</p:attrName>
                                        </p:attrNameLst>
                                      </p:cBhvr>
                                      <p:to>
                                        <p:strVal val="visible"/>
                                      </p:to>
                                    </p:set>
                                  </p:childTnLst>
                                </p:cTn>
                              </p:par>
                              <p:par>
                                <p:cTn id="43" presetID="1" presetClass="exit" presetSubtype="0" fill="hold" nodeType="withEffect">
                                  <p:stCondLst>
                                    <p:cond delay="0"/>
                                  </p:stCondLst>
                                  <p:childTnLst>
                                    <p:set>
                                      <p:cBhvr>
                                        <p:cTn id="44" dur="1" fill="hold">
                                          <p:stCondLst>
                                            <p:cond delay="0"/>
                                          </p:stCondLst>
                                        </p:cTn>
                                        <p:tgtEl>
                                          <p:spTgt spid="308"/>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416"/>
                                        </p:tgtEl>
                                        <p:attrNameLst>
                                          <p:attrName>style.visibility</p:attrName>
                                        </p:attrNameLst>
                                      </p:cBhvr>
                                      <p:to>
                                        <p:strVal val="visible"/>
                                      </p:to>
                                    </p:set>
                                  </p:childTnLst>
                                </p:cTn>
                              </p:par>
                              <p:par>
                                <p:cTn id="49" presetID="1" presetClass="exit" presetSubtype="0" fill="hold" nodeType="withEffect">
                                  <p:stCondLst>
                                    <p:cond delay="0"/>
                                  </p:stCondLst>
                                  <p:childTnLst>
                                    <p:set>
                                      <p:cBhvr>
                                        <p:cTn id="50" dur="1" fill="hold">
                                          <p:stCondLst>
                                            <p:cond delay="0"/>
                                          </p:stCondLst>
                                        </p:cTn>
                                        <p:tgtEl>
                                          <p:spTgt spid="43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8" grpId="0" animBg="1"/>
      <p:bldP spid="508" grpId="1" animBg="1"/>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106" name="Freeform 105"/>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nvGrpSpPr>
          <p:cNvPr id="107" name="Group 106"/>
          <p:cNvGrpSpPr/>
          <p:nvPr/>
        </p:nvGrpSpPr>
        <p:grpSpPr>
          <a:xfrm>
            <a:off x="3039330" y="4876800"/>
            <a:ext cx="5942889" cy="1524000"/>
            <a:chOff x="3039330" y="4876800"/>
            <a:chExt cx="5942889" cy="1524000"/>
          </a:xfrm>
        </p:grpSpPr>
        <p:cxnSp>
          <p:nvCxnSpPr>
            <p:cNvPr id="108" name="Straight Connector 107"/>
            <p:cNvCxnSpPr/>
            <p:nvPr/>
          </p:nvCxnSpPr>
          <p:spPr bwMode="auto">
            <a:xfrm flipV="1">
              <a:off x="3039330" y="5155784"/>
              <a:ext cx="2990" cy="1245016"/>
            </a:xfrm>
            <a:prstGeom prst="line">
              <a:avLst/>
            </a:prstGeom>
            <a:noFill/>
            <a:ln w="12700" cap="sq" cmpd="sng" algn="ctr">
              <a:solidFill>
                <a:srgbClr val="FF00FF"/>
              </a:solidFill>
              <a:prstDash val="solid"/>
              <a:round/>
              <a:headEnd type="none" w="med" len="med"/>
              <a:tailEnd type="none" w="med" len="med"/>
            </a:ln>
            <a:effectLst/>
          </p:spPr>
        </p:cxnSp>
        <p:cxnSp>
          <p:nvCxnSpPr>
            <p:cNvPr id="109" name="Straight Connector 108"/>
            <p:cNvCxnSpPr/>
            <p:nvPr/>
          </p:nvCxnSpPr>
          <p:spPr bwMode="auto">
            <a:xfrm>
              <a:off x="3105291" y="5157534"/>
              <a:ext cx="609600" cy="0"/>
            </a:xfrm>
            <a:prstGeom prst="line">
              <a:avLst/>
            </a:prstGeom>
            <a:noFill/>
            <a:ln w="12700" cap="sq" cmpd="sng" algn="ctr">
              <a:solidFill>
                <a:srgbClr val="FF00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10" name="TextBox 109"/>
                <p:cNvSpPr txBox="1"/>
                <p:nvPr/>
              </p:nvSpPr>
              <p:spPr>
                <a:xfrm>
                  <a:off x="3847068" y="4876800"/>
                  <a:ext cx="36869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a:solidFill>
                              <a:srgbClr val="FF00FF"/>
                            </a:solidFill>
                            <a:sym typeface="Symbol" panose="05050102010706020507" pitchFamily="18" charset="2"/>
                          </a:rPr>
                          <m:t>y</m:t>
                        </m:r>
                        <m:r>
                          <m:rPr>
                            <m:nor/>
                          </m:rPr>
                          <a:rPr lang="en-CA" altLang="en-US" i="1" baseline="-25000" dirty="0">
                            <a:solidFill>
                              <a:srgbClr val="FF00FF"/>
                            </a:solidFill>
                            <a:sym typeface="Symbol" panose="05050102010706020507" pitchFamily="18" charset="2"/>
                          </a:rPr>
                          <m:t>d</m:t>
                        </m:r>
                      </m:oMath>
                    </m:oMathPara>
                  </a14:m>
                  <a:endParaRPr lang="en-CA" sz="2000" dirty="0"/>
                </a:p>
              </p:txBody>
            </p:sp>
          </mc:Choice>
          <mc:Fallback xmlns="">
            <p:sp>
              <p:nvSpPr>
                <p:cNvPr id="110" name="TextBox 109"/>
                <p:cNvSpPr txBox="1">
                  <a:spLocks noRot="1" noChangeAspect="1" noMove="1" noResize="1" noEditPoints="1" noAdjustHandles="1" noChangeArrowheads="1" noChangeShapeType="1" noTextEdit="1"/>
                </p:cNvSpPr>
                <p:nvPr/>
              </p:nvSpPr>
              <p:spPr>
                <a:xfrm>
                  <a:off x="3847068" y="4876800"/>
                  <a:ext cx="368691" cy="430887"/>
                </a:xfrm>
                <a:prstGeom prst="rect">
                  <a:avLst/>
                </a:prstGeom>
                <a:blipFill>
                  <a:blip r:embed="rId3"/>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11" name="Rectangle 110"/>
                <p:cNvSpPr/>
                <p:nvPr/>
              </p:nvSpPr>
              <p:spPr>
                <a:xfrm>
                  <a:off x="4892702" y="4898241"/>
                  <a:ext cx="4089517"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Supervisor's answer for</a:t>
                  </a:r>
                  <a:r>
                    <a:rPr lang="en-US" altLang="en-US" b="1" i="1" dirty="0">
                      <a:solidFill>
                        <a:srgbClr val="FF00FF"/>
                      </a:solidFill>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111" name="Rectangle 110"/>
                <p:cNvSpPr>
                  <a:spLocks noRot="1" noChangeAspect="1" noMove="1" noResize="1" noEditPoints="1" noAdjustHandles="1" noChangeArrowheads="1" noChangeShapeType="1" noTextEdit="1"/>
                </p:cNvSpPr>
                <p:nvPr/>
              </p:nvSpPr>
              <p:spPr>
                <a:xfrm>
                  <a:off x="4892702" y="4898241"/>
                  <a:ext cx="4089517" cy="523220"/>
                </a:xfrm>
                <a:prstGeom prst="rect">
                  <a:avLst/>
                </a:prstGeom>
                <a:blipFill>
                  <a:blip r:embed="rId4"/>
                  <a:stretch>
                    <a:fillRect l="-3134" t="-12941" r="-2985" b="-32941"/>
                  </a:stretch>
                </a:blipFill>
              </p:spPr>
              <p:txBody>
                <a:bodyPr/>
                <a:lstStyle/>
                <a:p>
                  <a:r>
                    <a:rPr lang="en-CA">
                      <a:noFill/>
                    </a:rPr>
                    <a:t> </a:t>
                  </a:r>
                </a:p>
              </p:txBody>
            </p:sp>
          </mc:Fallback>
        </mc:AlternateContent>
      </p:grpSp>
      <p:grpSp>
        <p:nvGrpSpPr>
          <p:cNvPr id="112" name="Group 111"/>
          <p:cNvGrpSpPr/>
          <p:nvPr/>
        </p:nvGrpSpPr>
        <p:grpSpPr>
          <a:xfrm>
            <a:off x="3076792" y="5344180"/>
            <a:ext cx="5917541" cy="523220"/>
            <a:chOff x="3076792" y="5344180"/>
            <a:chExt cx="5917541" cy="523220"/>
          </a:xfrm>
        </p:grpSpPr>
        <p:cxnSp>
          <p:nvCxnSpPr>
            <p:cNvPr id="115" name="Straight Connector 114"/>
            <p:cNvCxnSpPr/>
            <p:nvPr/>
          </p:nvCxnSpPr>
          <p:spPr bwMode="auto">
            <a:xfrm>
              <a:off x="3076792" y="5614170"/>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149" name="TextBox 148"/>
                <p:cNvSpPr txBox="1"/>
                <p:nvPr/>
              </p:nvSpPr>
              <p:spPr>
                <a:xfrm>
                  <a:off x="3733800" y="5374957"/>
                  <a:ext cx="1309012"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e>
                        </m:d>
                      </m:oMath>
                    </m:oMathPara>
                  </a14:m>
                  <a:endParaRPr lang="en-CA" sz="2000" dirty="0"/>
                </a:p>
              </p:txBody>
            </p:sp>
          </mc:Choice>
          <mc:Fallback xmlns="">
            <p:sp>
              <p:nvSpPr>
                <p:cNvPr id="149" name="TextBox 148"/>
                <p:cNvSpPr txBox="1">
                  <a:spLocks noRot="1" noChangeAspect="1" noMove="1" noResize="1" noEditPoints="1" noAdjustHandles="1" noChangeArrowheads="1" noChangeShapeType="1" noTextEdit="1"/>
                </p:cNvSpPr>
                <p:nvPr/>
              </p:nvSpPr>
              <p:spPr>
                <a:xfrm>
                  <a:off x="3733800" y="5374957"/>
                  <a:ext cx="1309012" cy="430887"/>
                </a:xfrm>
                <a:prstGeom prst="rect">
                  <a:avLst/>
                </a:prstGeom>
                <a:blipFill>
                  <a:blip r:embed="rId5"/>
                  <a:stretch>
                    <a:fillRect/>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150" name="Rectangle 149"/>
                <p:cNvSpPr/>
                <p:nvPr/>
              </p:nvSpPr>
              <p:spPr>
                <a:xfrm>
                  <a:off x="5178480" y="5344180"/>
                  <a:ext cx="3815853"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Machine's answer for</a:t>
                  </a:r>
                  <a:r>
                    <a:rPr lang="en-US" altLang="en-US" b="1" i="1" dirty="0">
                      <a:solidFill>
                        <a:srgbClr val="FF00FF"/>
                      </a:solidFill>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𝑑</m:t>
                          </m:r>
                        </m:sub>
                      </m:sSub>
                    </m:oMath>
                  </a14:m>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150" name="Rectangle 149"/>
                <p:cNvSpPr>
                  <a:spLocks noRot="1" noChangeAspect="1" noMove="1" noResize="1" noEditPoints="1" noAdjustHandles="1" noChangeArrowheads="1" noChangeShapeType="1" noTextEdit="1"/>
                </p:cNvSpPr>
                <p:nvPr/>
              </p:nvSpPr>
              <p:spPr>
                <a:xfrm>
                  <a:off x="5178480" y="5344180"/>
                  <a:ext cx="3815853" cy="523220"/>
                </a:xfrm>
                <a:prstGeom prst="rect">
                  <a:avLst/>
                </a:prstGeom>
                <a:blipFill>
                  <a:blip r:embed="rId6"/>
                  <a:stretch>
                    <a:fillRect l="-3195" t="-12791" r="-2556" b="-31395"/>
                  </a:stretch>
                </a:blipFill>
              </p:spPr>
              <p:txBody>
                <a:bodyPr/>
                <a:lstStyle/>
                <a:p>
                  <a:r>
                    <a:rPr lang="en-CA">
                      <a:noFill/>
                    </a:rPr>
                    <a:t> </a:t>
                  </a:r>
                </a:p>
              </p:txBody>
            </p:sp>
          </mc:Fallback>
        </mc:AlternateContent>
      </p:grpSp>
      <mc:AlternateContent xmlns:mc="http://schemas.openxmlformats.org/markup-compatibility/2006" xmlns:a14="http://schemas.microsoft.com/office/drawing/2010/main">
        <mc:Choice Requires="a14">
          <p:sp>
            <p:nvSpPr>
              <p:cNvPr id="151" name="Text Box 33"/>
              <p:cNvSpPr txBox="1">
                <a:spLocks noChangeArrowheads="1"/>
              </p:cNvSpPr>
              <p:nvPr/>
            </p:nvSpPr>
            <p:spPr bwMode="auto">
              <a:xfrm>
                <a:off x="2596978" y="6324600"/>
                <a:ext cx="9144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14:m>
                  <m:oMathPara xmlns:m="http://schemas.openxmlformats.org/officeDocument/2006/math">
                    <m:oMathParaPr>
                      <m:jc m:val="centerGroup"/>
                    </m:oMathParaPr>
                    <m:oMath xmlns:m="http://schemas.openxmlformats.org/officeDocument/2006/math">
                      <m:sSub>
                        <m:sSubPr>
                          <m:ctrlPr>
                            <a:rPr lang="en-US" altLang="en-US" sz="2800"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sz="2800" i="1" dirty="0">
                                  <a:solidFill>
                                    <a:srgbClr val="FF00FF"/>
                                  </a:solidFill>
                                  <a:latin typeface="Cambria Math" panose="02040503050406030204" pitchFamily="18" charset="0"/>
                                  <a:sym typeface="Symbol" panose="05050102010706020507" pitchFamily="18" charset="2"/>
                                </a:rPr>
                              </m:ctrlPr>
                            </m:accPr>
                            <m:e>
                              <m:r>
                                <a:rPr lang="en-CA" altLang="en-US" sz="2800" i="1" dirty="0">
                                  <a:solidFill>
                                    <a:srgbClr val="FF00FF"/>
                                  </a:solidFill>
                                  <a:latin typeface="Cambria Math" panose="02040503050406030204" pitchFamily="18" charset="0"/>
                                  <a:sym typeface="Symbol" panose="05050102010706020507" pitchFamily="18" charset="2"/>
                                </a:rPr>
                                <m:t>𝑥</m:t>
                              </m:r>
                            </m:e>
                          </m:acc>
                        </m:e>
                        <m:sub>
                          <m:r>
                            <a:rPr lang="en-CA" altLang="en-US" sz="2800" i="1" dirty="0">
                              <a:solidFill>
                                <a:srgbClr val="FF00FF"/>
                              </a:solidFill>
                              <a:latin typeface="Cambria Math" panose="02040503050406030204" pitchFamily="18" charset="0"/>
                              <a:sym typeface="Symbol" panose="05050102010706020507" pitchFamily="18" charset="2"/>
                            </a:rPr>
                            <m:t>𝑑</m:t>
                          </m:r>
                        </m:sub>
                      </m:sSub>
                    </m:oMath>
                  </m:oMathPara>
                </a14:m>
                <a:endParaRPr lang="en-CA" altLang="en-US" sz="2800" baseline="-25000" dirty="0">
                  <a:latin typeface="Times New Roman" pitchFamily="18" charset="0"/>
                </a:endParaRPr>
              </a:p>
            </p:txBody>
          </p:sp>
        </mc:Choice>
        <mc:Fallback xmlns="">
          <p:sp>
            <p:nvSpPr>
              <p:cNvPr id="151" name="Text Box 33"/>
              <p:cNvSpPr txBox="1">
                <a:spLocks noRot="1" noChangeAspect="1" noMove="1" noResize="1" noEditPoints="1" noAdjustHandles="1" noChangeArrowheads="1" noChangeShapeType="1" noTextEdit="1"/>
              </p:cNvSpPr>
              <p:nvPr/>
            </p:nvSpPr>
            <p:spPr bwMode="auto">
              <a:xfrm>
                <a:off x="2596978" y="6324600"/>
                <a:ext cx="914400" cy="523220"/>
              </a:xfrm>
              <a:prstGeom prst="rect">
                <a:avLst/>
              </a:prstGeom>
              <a:blipFill>
                <a:blip r:embed="rId7"/>
                <a:stretch>
                  <a:fillRect/>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CA">
                    <a:noFill/>
                  </a:rPr>
                  <a:t> </a:t>
                </a:r>
              </a:p>
            </p:txBody>
          </p:sp>
        </mc:Fallback>
      </mc:AlternateContent>
      <p:grpSp>
        <p:nvGrpSpPr>
          <p:cNvPr id="2" name="Group 1">
            <a:extLst>
              <a:ext uri="{FF2B5EF4-FFF2-40B4-BE49-F238E27FC236}">
                <a16:creationId xmlns:a16="http://schemas.microsoft.com/office/drawing/2014/main" id="{8197F9AF-ED34-4E46-A233-54F383D463FF}"/>
              </a:ext>
            </a:extLst>
          </p:cNvPr>
          <p:cNvGrpSpPr/>
          <p:nvPr/>
        </p:nvGrpSpPr>
        <p:grpSpPr>
          <a:xfrm>
            <a:off x="76200" y="3972580"/>
            <a:ext cx="3810000" cy="2885420"/>
            <a:chOff x="76200" y="3962400"/>
            <a:chExt cx="3810000" cy="2885420"/>
          </a:xfrm>
        </p:grpSpPr>
        <p:grpSp>
          <p:nvGrpSpPr>
            <p:cNvPr id="65" name="Group 64"/>
            <p:cNvGrpSpPr/>
            <p:nvPr/>
          </p:nvGrpSpPr>
          <p:grpSpPr>
            <a:xfrm>
              <a:off x="76200" y="3962400"/>
              <a:ext cx="3766810" cy="2590800"/>
              <a:chOff x="76200" y="3962400"/>
              <a:chExt cx="3766810" cy="2590800"/>
            </a:xfrm>
          </p:grpSpPr>
          <p:grpSp>
            <p:nvGrpSpPr>
              <p:cNvPr id="66" name="Group 65"/>
              <p:cNvGrpSpPr/>
              <p:nvPr/>
            </p:nvGrpSpPr>
            <p:grpSpPr>
              <a:xfrm>
                <a:off x="76200" y="3962400"/>
                <a:ext cx="3766810" cy="2590800"/>
                <a:chOff x="76200" y="3962400"/>
                <a:chExt cx="3766810" cy="2590800"/>
              </a:xfrm>
            </p:grpSpPr>
            <p:cxnSp>
              <p:nvCxnSpPr>
                <p:cNvPr id="102" name="Straight Connector 101"/>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103" name="Straight Connector 102"/>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5"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7" name="Group 66"/>
              <p:cNvGrpSpPr/>
              <p:nvPr/>
            </p:nvGrpSpPr>
            <p:grpSpPr>
              <a:xfrm>
                <a:off x="876128" y="4942080"/>
                <a:ext cx="2353800" cy="860040"/>
                <a:chOff x="875410" y="4942080"/>
                <a:chExt cx="2353800" cy="860040"/>
              </a:xfrm>
            </p:grpSpPr>
            <p:sp>
              <p:nvSpPr>
                <p:cNvPr id="68" name="Oval 6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7" name="Oval 76"/>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8" name="Oval 97"/>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9" name="Oval 98"/>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0" name="Oval 99"/>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1" name="Oval 100"/>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34"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grpSp>
      <p:sp>
        <p:nvSpPr>
          <p:cNvPr id="35" name="Text Box 33"/>
          <p:cNvSpPr txBox="1">
            <a:spLocks noChangeArrowheads="1"/>
          </p:cNvSpPr>
          <p:nvPr/>
        </p:nvSpPr>
        <p:spPr bwMode="auto">
          <a:xfrm>
            <a:off x="-97457" y="622523"/>
            <a:ext cx="9338913"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This machine is optimized for the training data.</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But how well does it generalize to other inputs?</a:t>
            </a:r>
          </a:p>
        </p:txBody>
      </p:sp>
      <mc:AlternateContent xmlns:mc="http://schemas.openxmlformats.org/markup-compatibility/2006" xmlns:a14="http://schemas.microsoft.com/office/drawing/2010/main">
        <mc:Choice Requires="a14">
          <p:sp>
            <p:nvSpPr>
              <p:cNvPr id="36" name="Rectangle 3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6" name="Rectangle 3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8"/>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7" name="TextBox 36"/>
              <p:cNvSpPr txBox="1"/>
              <p:nvPr/>
            </p:nvSpPr>
            <p:spPr>
              <a:xfrm>
                <a:off x="3446398" y="10910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37" name="TextBox 36"/>
              <p:cNvSpPr txBox="1">
                <a:spLocks noRot="1" noChangeAspect="1" noMove="1" noResize="1" noEditPoints="1" noAdjustHandles="1" noChangeArrowheads="1" noChangeShapeType="1" noTextEdit="1"/>
              </p:cNvSpPr>
              <p:nvPr/>
            </p:nvSpPr>
            <p:spPr>
              <a:xfrm>
                <a:off x="3446398" y="1091024"/>
                <a:ext cx="3716402" cy="464101"/>
              </a:xfrm>
              <a:prstGeom prst="rect">
                <a:avLst/>
              </a:prstGeom>
              <a:blipFill>
                <a:blip r:embed="rId9"/>
                <a:stretch>
                  <a:fillRect/>
                </a:stretch>
              </a:blipFill>
            </p:spPr>
            <p:txBody>
              <a:bodyPr/>
              <a:lstStyle/>
              <a:p>
                <a:r>
                  <a:rPr lang="en-CA">
                    <a:noFill/>
                  </a:rPr>
                  <a:t> </a:t>
                </a:r>
              </a:p>
            </p:txBody>
          </p:sp>
        </mc:Fallback>
      </mc:AlternateContent>
    </p:spTree>
    <p:extLst>
      <p:ext uri="{BB962C8B-B14F-4D97-AF65-F5344CB8AC3E}">
        <p14:creationId xmlns:p14="http://schemas.microsoft.com/office/powerpoint/2010/main" val="39808689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additive="base">
                                        <p:cTn id="7" dur="500" fill="hold"/>
                                        <p:tgtEl>
                                          <p:spTgt spid="40"/>
                                        </p:tgtEl>
                                        <p:attrNameLst>
                                          <p:attrName>ppt_x</p:attrName>
                                        </p:attrNameLst>
                                      </p:cBhvr>
                                      <p:tavLst>
                                        <p:tav tm="0">
                                          <p:val>
                                            <p:strVal val="#ppt_x"/>
                                          </p:val>
                                        </p:tav>
                                        <p:tav tm="100000">
                                          <p:val>
                                            <p:strVal val="#ppt_x"/>
                                          </p:val>
                                        </p:tav>
                                      </p:tavLst>
                                    </p:anim>
                                    <p:anim calcmode="lin" valueType="num">
                                      <p:cBhvr additive="base">
                                        <p:cTn id="8" dur="500" fill="hold"/>
                                        <p:tgtEl>
                                          <p:spTgt spid="40"/>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35">
                                            <p:txEl>
                                              <p:pRg st="0" end="0"/>
                                            </p:txEl>
                                          </p:spTgt>
                                        </p:tgtEl>
                                        <p:attrNameLst>
                                          <p:attrName>style.visibility</p:attrName>
                                        </p:attrNameLst>
                                      </p:cBhvr>
                                      <p:to>
                                        <p:strVal val="visible"/>
                                      </p:to>
                                    </p:set>
                                    <p:anim calcmode="lin" valueType="num">
                                      <p:cBhvr additive="base">
                                        <p:cTn id="13" dur="500" fill="hold"/>
                                        <p:tgtEl>
                                          <p:spTgt spid="35">
                                            <p:txEl>
                                              <p:pRg st="0" end="0"/>
                                            </p:txEl>
                                          </p:spTgt>
                                        </p:tgtEl>
                                        <p:attrNameLst>
                                          <p:attrName>ppt_x</p:attrName>
                                        </p:attrNameLst>
                                      </p:cBhvr>
                                      <p:tavLst>
                                        <p:tav tm="0">
                                          <p:val>
                                            <p:strVal val="0-#ppt_w/2"/>
                                          </p:val>
                                        </p:tav>
                                        <p:tav tm="100000">
                                          <p:val>
                                            <p:strVal val="#ppt_x"/>
                                          </p:val>
                                        </p:tav>
                                      </p:tavLst>
                                    </p:anim>
                                    <p:anim calcmode="lin" valueType="num">
                                      <p:cBhvr additive="base">
                                        <p:cTn id="14" dur="500" fill="hold"/>
                                        <p:tgtEl>
                                          <p:spTgt spid="35">
                                            <p:txEl>
                                              <p:pRg st="0" end="0"/>
                                            </p:txEl>
                                          </p:spTgt>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36"/>
                                        </p:tgtEl>
                                        <p:attrNameLst>
                                          <p:attrName>style.visibility</p:attrName>
                                        </p:attrNameLst>
                                      </p:cBhvr>
                                      <p:to>
                                        <p:strVal val="visible"/>
                                      </p:to>
                                    </p:set>
                                    <p:anim calcmode="lin" valueType="num">
                                      <p:cBhvr additive="base">
                                        <p:cTn id="17" dur="500" fill="hold"/>
                                        <p:tgtEl>
                                          <p:spTgt spid="36"/>
                                        </p:tgtEl>
                                        <p:attrNameLst>
                                          <p:attrName>ppt_x</p:attrName>
                                        </p:attrNameLst>
                                      </p:cBhvr>
                                      <p:tavLst>
                                        <p:tav tm="0">
                                          <p:val>
                                            <p:strVal val="0-#ppt_w/2"/>
                                          </p:val>
                                        </p:tav>
                                        <p:tav tm="100000">
                                          <p:val>
                                            <p:strVal val="#ppt_x"/>
                                          </p:val>
                                        </p:tav>
                                      </p:tavLst>
                                    </p:anim>
                                    <p:anim calcmode="lin" valueType="num">
                                      <p:cBhvr additive="base">
                                        <p:cTn id="18" dur="500" fill="hold"/>
                                        <p:tgtEl>
                                          <p:spTgt spid="36"/>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2"/>
                                        </p:tgtEl>
                                        <p:attrNameLst>
                                          <p:attrName>style.visibility</p:attrName>
                                        </p:attrNameLst>
                                      </p:cBhvr>
                                      <p:to>
                                        <p:strVal val="visible"/>
                                      </p:to>
                                    </p:set>
                                    <p:anim calcmode="lin" valueType="num">
                                      <p:cBhvr additive="base">
                                        <p:cTn id="21" dur="500" fill="hold"/>
                                        <p:tgtEl>
                                          <p:spTgt spid="2"/>
                                        </p:tgtEl>
                                        <p:attrNameLst>
                                          <p:attrName>ppt_x</p:attrName>
                                        </p:attrNameLst>
                                      </p:cBhvr>
                                      <p:tavLst>
                                        <p:tav tm="0">
                                          <p:val>
                                            <p:strVal val="0-#ppt_w/2"/>
                                          </p:val>
                                        </p:tav>
                                        <p:tav tm="100000">
                                          <p:val>
                                            <p:strVal val="#ppt_x"/>
                                          </p:val>
                                        </p:tav>
                                      </p:tavLst>
                                    </p:anim>
                                    <p:anim calcmode="lin" valueType="num">
                                      <p:cBhvr additive="base">
                                        <p:cTn id="22"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 presetClass="entr" presetSubtype="8" fill="hold" nodeType="clickEffect">
                                  <p:stCondLst>
                                    <p:cond delay="0"/>
                                  </p:stCondLst>
                                  <p:childTnLst>
                                    <p:set>
                                      <p:cBhvr>
                                        <p:cTn id="26" dur="1" fill="hold">
                                          <p:stCondLst>
                                            <p:cond delay="0"/>
                                          </p:stCondLst>
                                        </p:cTn>
                                        <p:tgtEl>
                                          <p:spTgt spid="35">
                                            <p:txEl>
                                              <p:pRg st="1" end="1"/>
                                            </p:txEl>
                                          </p:spTgt>
                                        </p:tgtEl>
                                        <p:attrNameLst>
                                          <p:attrName>style.visibility</p:attrName>
                                        </p:attrNameLst>
                                      </p:cBhvr>
                                      <p:to>
                                        <p:strVal val="visible"/>
                                      </p:to>
                                    </p:set>
                                    <p:anim calcmode="lin" valueType="num">
                                      <p:cBhvr additive="base">
                                        <p:cTn id="27" dur="500" fill="hold"/>
                                        <p:tgtEl>
                                          <p:spTgt spid="35">
                                            <p:txEl>
                                              <p:pRg st="1" end="1"/>
                                            </p:txEl>
                                          </p:spTgt>
                                        </p:tgtEl>
                                        <p:attrNameLst>
                                          <p:attrName>ppt_x</p:attrName>
                                        </p:attrNameLst>
                                      </p:cBhvr>
                                      <p:tavLst>
                                        <p:tav tm="0">
                                          <p:val>
                                            <p:strVal val="0-#ppt_w/2"/>
                                          </p:val>
                                        </p:tav>
                                        <p:tav tm="100000">
                                          <p:val>
                                            <p:strVal val="#ppt_x"/>
                                          </p:val>
                                        </p:tav>
                                      </p:tavLst>
                                    </p:anim>
                                    <p:anim calcmode="lin" valueType="num">
                                      <p:cBhvr additive="base">
                                        <p:cTn id="28" dur="500" fill="hold"/>
                                        <p:tgtEl>
                                          <p:spTgt spid="35">
                                            <p:txEl>
                                              <p:pRg st="1" end="1"/>
                                            </p:txEl>
                                          </p:spTgt>
                                        </p:tgtEl>
                                        <p:attrNameLst>
                                          <p:attrName>ppt_y</p:attrName>
                                        </p:attrNameLst>
                                      </p:cBhvr>
                                      <p:tavLst>
                                        <p:tav tm="0">
                                          <p:val>
                                            <p:strVal val="#ppt_y"/>
                                          </p:val>
                                        </p:tav>
                                        <p:tav tm="100000">
                                          <p:val>
                                            <p:strVal val="#ppt_y"/>
                                          </p:val>
                                        </p:tav>
                                      </p:tavLst>
                                    </p:anim>
                                  </p:childTnLst>
                                </p:cTn>
                              </p:par>
                              <p:par>
                                <p:cTn id="29" presetID="2" presetClass="entr" presetSubtype="8" fill="hold" grpId="0" nodeType="withEffect">
                                  <p:stCondLst>
                                    <p:cond delay="0"/>
                                  </p:stCondLst>
                                  <p:childTnLst>
                                    <p:set>
                                      <p:cBhvr>
                                        <p:cTn id="30" dur="1" fill="hold">
                                          <p:stCondLst>
                                            <p:cond delay="0"/>
                                          </p:stCondLst>
                                        </p:cTn>
                                        <p:tgtEl>
                                          <p:spTgt spid="37"/>
                                        </p:tgtEl>
                                        <p:attrNameLst>
                                          <p:attrName>style.visibility</p:attrName>
                                        </p:attrNameLst>
                                      </p:cBhvr>
                                      <p:to>
                                        <p:strVal val="visible"/>
                                      </p:to>
                                    </p:set>
                                    <p:anim calcmode="lin" valueType="num">
                                      <p:cBhvr additive="base">
                                        <p:cTn id="31" dur="500" fill="hold"/>
                                        <p:tgtEl>
                                          <p:spTgt spid="37"/>
                                        </p:tgtEl>
                                        <p:attrNameLst>
                                          <p:attrName>ppt_x</p:attrName>
                                        </p:attrNameLst>
                                      </p:cBhvr>
                                      <p:tavLst>
                                        <p:tav tm="0">
                                          <p:val>
                                            <p:strVal val="0-#ppt_w/2"/>
                                          </p:val>
                                        </p:tav>
                                        <p:tav tm="100000">
                                          <p:val>
                                            <p:strVal val="#ppt_x"/>
                                          </p:val>
                                        </p:tav>
                                      </p:tavLst>
                                    </p:anim>
                                    <p:anim calcmode="lin" valueType="num">
                                      <p:cBhvr additive="base">
                                        <p:cTn id="32" dur="500" fill="hold"/>
                                        <p:tgtEl>
                                          <p:spTgt spid="37"/>
                                        </p:tgtEl>
                                        <p:attrNameLst>
                                          <p:attrName>ppt_y</p:attrName>
                                        </p:attrNameLst>
                                      </p:cBhvr>
                                      <p:tavLst>
                                        <p:tav tm="0">
                                          <p:val>
                                            <p:strVal val="#ppt_y"/>
                                          </p:val>
                                        </p:tav>
                                        <p:tav tm="100000">
                                          <p:val>
                                            <p:strVal val="#ppt_y"/>
                                          </p:val>
                                        </p:tav>
                                      </p:tavLst>
                                    </p:anim>
                                  </p:childTnLst>
                                </p:cTn>
                              </p:par>
                              <p:par>
                                <p:cTn id="33" presetID="2" presetClass="entr" presetSubtype="8" fill="hold" grpId="0" nodeType="withEffect">
                                  <p:stCondLst>
                                    <p:cond delay="0"/>
                                  </p:stCondLst>
                                  <p:childTnLst>
                                    <p:set>
                                      <p:cBhvr>
                                        <p:cTn id="34" dur="1" fill="hold">
                                          <p:stCondLst>
                                            <p:cond delay="0"/>
                                          </p:stCondLst>
                                        </p:cTn>
                                        <p:tgtEl>
                                          <p:spTgt spid="106"/>
                                        </p:tgtEl>
                                        <p:attrNameLst>
                                          <p:attrName>style.visibility</p:attrName>
                                        </p:attrNameLst>
                                      </p:cBhvr>
                                      <p:to>
                                        <p:strVal val="visible"/>
                                      </p:to>
                                    </p:set>
                                    <p:anim calcmode="lin" valueType="num">
                                      <p:cBhvr additive="base">
                                        <p:cTn id="35" dur="500" fill="hold"/>
                                        <p:tgtEl>
                                          <p:spTgt spid="106"/>
                                        </p:tgtEl>
                                        <p:attrNameLst>
                                          <p:attrName>ppt_x</p:attrName>
                                        </p:attrNameLst>
                                      </p:cBhvr>
                                      <p:tavLst>
                                        <p:tav tm="0">
                                          <p:val>
                                            <p:strVal val="0-#ppt_w/2"/>
                                          </p:val>
                                        </p:tav>
                                        <p:tav tm="100000">
                                          <p:val>
                                            <p:strVal val="#ppt_x"/>
                                          </p:val>
                                        </p:tav>
                                      </p:tavLst>
                                    </p:anim>
                                    <p:anim calcmode="lin" valueType="num">
                                      <p:cBhvr additive="base">
                                        <p:cTn id="36" dur="500" fill="hold"/>
                                        <p:tgtEl>
                                          <p:spTgt spid="106"/>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8" fill="hold" nodeType="clickEffect">
                                  <p:stCondLst>
                                    <p:cond delay="0"/>
                                  </p:stCondLst>
                                  <p:childTnLst>
                                    <p:set>
                                      <p:cBhvr>
                                        <p:cTn id="40" dur="1" fill="hold">
                                          <p:stCondLst>
                                            <p:cond delay="0"/>
                                          </p:stCondLst>
                                        </p:cTn>
                                        <p:tgtEl>
                                          <p:spTgt spid="35">
                                            <p:txEl>
                                              <p:pRg st="2" end="2"/>
                                            </p:txEl>
                                          </p:spTgt>
                                        </p:tgtEl>
                                        <p:attrNameLst>
                                          <p:attrName>style.visibility</p:attrName>
                                        </p:attrNameLst>
                                      </p:cBhvr>
                                      <p:to>
                                        <p:strVal val="visible"/>
                                      </p:to>
                                    </p:set>
                                    <p:anim calcmode="lin" valueType="num">
                                      <p:cBhvr additive="base">
                                        <p:cTn id="41" dur="500" fill="hold"/>
                                        <p:tgtEl>
                                          <p:spTgt spid="35">
                                            <p:txEl>
                                              <p:pRg st="2" end="2"/>
                                            </p:txEl>
                                          </p:spTgt>
                                        </p:tgtEl>
                                        <p:attrNameLst>
                                          <p:attrName>ppt_x</p:attrName>
                                        </p:attrNameLst>
                                      </p:cBhvr>
                                      <p:tavLst>
                                        <p:tav tm="0">
                                          <p:val>
                                            <p:strVal val="0-#ppt_w/2"/>
                                          </p:val>
                                        </p:tav>
                                        <p:tav tm="100000">
                                          <p:val>
                                            <p:strVal val="#ppt_x"/>
                                          </p:val>
                                        </p:tav>
                                      </p:tavLst>
                                    </p:anim>
                                    <p:anim calcmode="lin" valueType="num">
                                      <p:cBhvr additive="base">
                                        <p:cTn id="42" dur="500" fill="hold"/>
                                        <p:tgtEl>
                                          <p:spTgt spid="35">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8" fill="hold" nodeType="clickEffect">
                                  <p:stCondLst>
                                    <p:cond delay="0"/>
                                  </p:stCondLst>
                                  <p:childTnLst>
                                    <p:set>
                                      <p:cBhvr>
                                        <p:cTn id="46" dur="1" fill="hold">
                                          <p:stCondLst>
                                            <p:cond delay="0"/>
                                          </p:stCondLst>
                                        </p:cTn>
                                        <p:tgtEl>
                                          <p:spTgt spid="107"/>
                                        </p:tgtEl>
                                        <p:attrNameLst>
                                          <p:attrName>style.visibility</p:attrName>
                                        </p:attrNameLst>
                                      </p:cBhvr>
                                      <p:to>
                                        <p:strVal val="visible"/>
                                      </p:to>
                                    </p:set>
                                    <p:anim calcmode="lin" valueType="num">
                                      <p:cBhvr additive="base">
                                        <p:cTn id="47" dur="500" fill="hold"/>
                                        <p:tgtEl>
                                          <p:spTgt spid="107"/>
                                        </p:tgtEl>
                                        <p:attrNameLst>
                                          <p:attrName>ppt_x</p:attrName>
                                        </p:attrNameLst>
                                      </p:cBhvr>
                                      <p:tavLst>
                                        <p:tav tm="0">
                                          <p:val>
                                            <p:strVal val="0-#ppt_w/2"/>
                                          </p:val>
                                        </p:tav>
                                        <p:tav tm="100000">
                                          <p:val>
                                            <p:strVal val="#ppt_x"/>
                                          </p:val>
                                        </p:tav>
                                      </p:tavLst>
                                    </p:anim>
                                    <p:anim calcmode="lin" valueType="num">
                                      <p:cBhvr additive="base">
                                        <p:cTn id="48" dur="500" fill="hold"/>
                                        <p:tgtEl>
                                          <p:spTgt spid="107"/>
                                        </p:tgtEl>
                                        <p:attrNameLst>
                                          <p:attrName>ppt_y</p:attrName>
                                        </p:attrNameLst>
                                      </p:cBhvr>
                                      <p:tavLst>
                                        <p:tav tm="0">
                                          <p:val>
                                            <p:strVal val="#ppt_y"/>
                                          </p:val>
                                        </p:tav>
                                        <p:tav tm="100000">
                                          <p:val>
                                            <p:strVal val="#ppt_y"/>
                                          </p:val>
                                        </p:tav>
                                      </p:tavLst>
                                    </p:anim>
                                  </p:childTnLst>
                                </p:cTn>
                              </p:par>
                              <p:par>
                                <p:cTn id="49" presetID="2" presetClass="entr" presetSubtype="8" fill="hold" grpId="0" nodeType="withEffect">
                                  <p:stCondLst>
                                    <p:cond delay="0"/>
                                  </p:stCondLst>
                                  <p:childTnLst>
                                    <p:set>
                                      <p:cBhvr>
                                        <p:cTn id="50" dur="1" fill="hold">
                                          <p:stCondLst>
                                            <p:cond delay="0"/>
                                          </p:stCondLst>
                                        </p:cTn>
                                        <p:tgtEl>
                                          <p:spTgt spid="151"/>
                                        </p:tgtEl>
                                        <p:attrNameLst>
                                          <p:attrName>style.visibility</p:attrName>
                                        </p:attrNameLst>
                                      </p:cBhvr>
                                      <p:to>
                                        <p:strVal val="visible"/>
                                      </p:to>
                                    </p:set>
                                    <p:anim calcmode="lin" valueType="num">
                                      <p:cBhvr additive="base">
                                        <p:cTn id="51" dur="500" fill="hold"/>
                                        <p:tgtEl>
                                          <p:spTgt spid="151"/>
                                        </p:tgtEl>
                                        <p:attrNameLst>
                                          <p:attrName>ppt_x</p:attrName>
                                        </p:attrNameLst>
                                      </p:cBhvr>
                                      <p:tavLst>
                                        <p:tav tm="0">
                                          <p:val>
                                            <p:strVal val="0-#ppt_w/2"/>
                                          </p:val>
                                        </p:tav>
                                        <p:tav tm="100000">
                                          <p:val>
                                            <p:strVal val="#ppt_x"/>
                                          </p:val>
                                        </p:tav>
                                      </p:tavLst>
                                    </p:anim>
                                    <p:anim calcmode="lin" valueType="num">
                                      <p:cBhvr additive="base">
                                        <p:cTn id="52" dur="500" fill="hold"/>
                                        <p:tgtEl>
                                          <p:spTgt spid="151"/>
                                        </p:tgtEl>
                                        <p:attrNameLst>
                                          <p:attrName>ppt_y</p:attrName>
                                        </p:attrNameLst>
                                      </p:cBhvr>
                                      <p:tavLst>
                                        <p:tav tm="0">
                                          <p:val>
                                            <p:strVal val="#ppt_y"/>
                                          </p:val>
                                        </p:tav>
                                        <p:tav tm="100000">
                                          <p:val>
                                            <p:strVal val="#ppt_y"/>
                                          </p:val>
                                        </p:tav>
                                      </p:tavLst>
                                    </p:anim>
                                  </p:childTnLst>
                                </p:cTn>
                              </p:par>
                            </p:childTnLst>
                          </p:cTn>
                        </p:par>
                      </p:childTnLst>
                    </p:cTn>
                  </p:par>
                  <p:par>
                    <p:cTn id="53" fill="hold">
                      <p:stCondLst>
                        <p:cond delay="indefinite"/>
                      </p:stCondLst>
                      <p:childTnLst>
                        <p:par>
                          <p:cTn id="54" fill="hold">
                            <p:stCondLst>
                              <p:cond delay="0"/>
                            </p:stCondLst>
                            <p:childTnLst>
                              <p:par>
                                <p:cTn id="55" presetID="2" presetClass="entr" presetSubtype="8" fill="hold" nodeType="clickEffect">
                                  <p:stCondLst>
                                    <p:cond delay="0"/>
                                  </p:stCondLst>
                                  <p:childTnLst>
                                    <p:set>
                                      <p:cBhvr>
                                        <p:cTn id="56" dur="1" fill="hold">
                                          <p:stCondLst>
                                            <p:cond delay="0"/>
                                          </p:stCondLst>
                                        </p:cTn>
                                        <p:tgtEl>
                                          <p:spTgt spid="112"/>
                                        </p:tgtEl>
                                        <p:attrNameLst>
                                          <p:attrName>style.visibility</p:attrName>
                                        </p:attrNameLst>
                                      </p:cBhvr>
                                      <p:to>
                                        <p:strVal val="visible"/>
                                      </p:to>
                                    </p:set>
                                    <p:anim calcmode="lin" valueType="num">
                                      <p:cBhvr additive="base">
                                        <p:cTn id="57" dur="500" fill="hold"/>
                                        <p:tgtEl>
                                          <p:spTgt spid="112"/>
                                        </p:tgtEl>
                                        <p:attrNameLst>
                                          <p:attrName>ppt_x</p:attrName>
                                        </p:attrNameLst>
                                      </p:cBhvr>
                                      <p:tavLst>
                                        <p:tav tm="0">
                                          <p:val>
                                            <p:strVal val="0-#ppt_w/2"/>
                                          </p:val>
                                        </p:tav>
                                        <p:tav tm="100000">
                                          <p:val>
                                            <p:strVal val="#ppt_x"/>
                                          </p:val>
                                        </p:tav>
                                      </p:tavLst>
                                    </p:anim>
                                    <p:anim calcmode="lin" valueType="num">
                                      <p:cBhvr additive="base">
                                        <p:cTn id="58" dur="500" fill="hold"/>
                                        <p:tgtEl>
                                          <p:spTgt spid="112"/>
                                        </p:tgtEl>
                                        <p:attrNameLst>
                                          <p:attrName>ppt_y</p:attrName>
                                        </p:attrNameLst>
                                      </p:cBhvr>
                                      <p:tavLst>
                                        <p:tav tm="0">
                                          <p:val>
                                            <p:strVal val="#ppt_y"/>
                                          </p:val>
                                        </p:tav>
                                        <p:tav tm="100000">
                                          <p:val>
                                            <p:strVal val="#ppt_y"/>
                                          </p:val>
                                        </p:tav>
                                      </p:tavLst>
                                    </p:anim>
                                  </p:childTnLst>
                                </p:cTn>
                              </p:par>
                            </p:childTnLst>
                          </p:cTn>
                        </p:par>
                      </p:childTnLst>
                    </p:cTn>
                  </p:par>
                  <p:par>
                    <p:cTn id="59" fill="hold">
                      <p:stCondLst>
                        <p:cond delay="indefinite"/>
                      </p:stCondLst>
                      <p:childTnLst>
                        <p:par>
                          <p:cTn id="60" fill="hold">
                            <p:stCondLst>
                              <p:cond delay="0"/>
                            </p:stCondLst>
                            <p:childTnLst>
                              <p:par>
                                <p:cTn id="61" presetID="2" presetClass="entr" presetSubtype="8" fill="hold" nodeType="clickEffect">
                                  <p:stCondLst>
                                    <p:cond delay="0"/>
                                  </p:stCondLst>
                                  <p:childTnLst>
                                    <p:set>
                                      <p:cBhvr>
                                        <p:cTn id="62" dur="1" fill="hold">
                                          <p:stCondLst>
                                            <p:cond delay="0"/>
                                          </p:stCondLst>
                                        </p:cTn>
                                        <p:tgtEl>
                                          <p:spTgt spid="35">
                                            <p:txEl>
                                              <p:pRg st="3" end="3"/>
                                            </p:txEl>
                                          </p:spTgt>
                                        </p:tgtEl>
                                        <p:attrNameLst>
                                          <p:attrName>style.visibility</p:attrName>
                                        </p:attrNameLst>
                                      </p:cBhvr>
                                      <p:to>
                                        <p:strVal val="visible"/>
                                      </p:to>
                                    </p:set>
                                    <p:anim calcmode="lin" valueType="num">
                                      <p:cBhvr additive="base">
                                        <p:cTn id="63" dur="500" fill="hold"/>
                                        <p:tgtEl>
                                          <p:spTgt spid="35">
                                            <p:txEl>
                                              <p:pRg st="3" end="3"/>
                                            </p:txEl>
                                          </p:spTgt>
                                        </p:tgtEl>
                                        <p:attrNameLst>
                                          <p:attrName>ppt_x</p:attrName>
                                        </p:attrNameLst>
                                      </p:cBhvr>
                                      <p:tavLst>
                                        <p:tav tm="0">
                                          <p:val>
                                            <p:strVal val="0-#ppt_w/2"/>
                                          </p:val>
                                        </p:tav>
                                        <p:tav tm="100000">
                                          <p:val>
                                            <p:strVal val="#ppt_x"/>
                                          </p:val>
                                        </p:tav>
                                      </p:tavLst>
                                    </p:anim>
                                    <p:anim calcmode="lin" valueType="num">
                                      <p:cBhvr additive="base">
                                        <p:cTn id="64" dur="500" fill="hold"/>
                                        <p:tgtEl>
                                          <p:spTgt spid="35">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p:bldP spid="106" grpId="0" animBg="1"/>
      <p:bldP spid="151" grpId="0"/>
      <p:bldP spid="36" grpId="0"/>
      <p:bldP spid="37"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grpSp>
        <p:nvGrpSpPr>
          <p:cNvPr id="65" name="Group 64"/>
          <p:cNvGrpSpPr/>
          <p:nvPr/>
        </p:nvGrpSpPr>
        <p:grpSpPr>
          <a:xfrm>
            <a:off x="76200" y="3962400"/>
            <a:ext cx="3766810" cy="2590800"/>
            <a:chOff x="76200" y="3962400"/>
            <a:chExt cx="3766810" cy="2590800"/>
          </a:xfrm>
        </p:grpSpPr>
        <p:grpSp>
          <p:nvGrpSpPr>
            <p:cNvPr id="66" name="Group 65"/>
            <p:cNvGrpSpPr/>
            <p:nvPr/>
          </p:nvGrpSpPr>
          <p:grpSpPr>
            <a:xfrm>
              <a:off x="76200" y="3962400"/>
              <a:ext cx="3766810" cy="2590800"/>
              <a:chOff x="76200" y="3962400"/>
              <a:chExt cx="3766810" cy="2590800"/>
            </a:xfrm>
          </p:grpSpPr>
          <p:cxnSp>
            <p:nvCxnSpPr>
              <p:cNvPr id="102" name="Straight Connector 101"/>
              <p:cNvCxnSpPr/>
              <p:nvPr/>
            </p:nvCxnSpPr>
            <p:spPr bwMode="auto">
              <a:xfrm>
                <a:off x="566410" y="4724400"/>
                <a:ext cx="0" cy="1828800"/>
              </a:xfrm>
              <a:prstGeom prst="line">
                <a:avLst/>
              </a:prstGeom>
              <a:noFill/>
              <a:ln w="12700" cap="sq" cmpd="sng" algn="ctr">
                <a:solidFill>
                  <a:schemeClr val="tx1"/>
                </a:solidFill>
                <a:prstDash val="solid"/>
                <a:round/>
                <a:headEnd type="none" w="med" len="med"/>
                <a:tailEnd type="none" w="med" len="med"/>
              </a:ln>
              <a:effectLst/>
            </p:spPr>
          </p:cxnSp>
          <p:cxnSp>
            <p:nvCxnSpPr>
              <p:cNvPr id="103" name="Straight Connector 102"/>
              <p:cNvCxnSpPr/>
              <p:nvPr/>
            </p:nvCxnSpPr>
            <p:spPr bwMode="auto">
              <a:xfrm flipH="1">
                <a:off x="414010" y="6400800"/>
                <a:ext cx="3429000" cy="0"/>
              </a:xfrm>
              <a:prstGeom prst="line">
                <a:avLst/>
              </a:prstGeom>
              <a:noFill/>
              <a:ln w="12700" cap="sq" cmpd="sng" algn="ctr">
                <a:solidFill>
                  <a:schemeClr val="tx1"/>
                </a:solidFill>
                <a:prstDash val="solid"/>
                <a:round/>
                <a:headEnd type="none" w="med" len="med"/>
                <a:tailEnd type="none" w="med" len="med"/>
              </a:ln>
              <a:effectLst/>
            </p:spPr>
          </p:cxnSp>
          <p:sp>
            <p:nvSpPr>
              <p:cNvPr id="105" name="Text Box 33"/>
              <p:cNvSpPr txBox="1">
                <a:spLocks noChangeArrowheads="1"/>
              </p:cNvSpPr>
              <p:nvPr/>
            </p:nvSpPr>
            <p:spPr bwMode="auto">
              <a:xfrm rot="16200000">
                <a:off x="-957590" y="499619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Output </a:t>
                </a:r>
                <a:r>
                  <a:rPr lang="en-US" altLang="en-US" sz="2800" i="1" dirty="0">
                    <a:solidFill>
                      <a:srgbClr val="FF00FF"/>
                    </a:solidFill>
                    <a:latin typeface="Times New Roman" pitchFamily="18" charset="0"/>
                  </a:rPr>
                  <a:t>y</a:t>
                </a:r>
                <a:endParaRPr lang="en-CA" altLang="en-US" sz="2800" dirty="0">
                  <a:latin typeface="Times New Roman" pitchFamily="18" charset="0"/>
                </a:endParaRPr>
              </a:p>
            </p:txBody>
          </p:sp>
        </p:grpSp>
        <p:grpSp>
          <p:nvGrpSpPr>
            <p:cNvPr id="67" name="Group 66"/>
            <p:cNvGrpSpPr/>
            <p:nvPr/>
          </p:nvGrpSpPr>
          <p:grpSpPr>
            <a:xfrm>
              <a:off x="876128" y="4942080"/>
              <a:ext cx="2353800" cy="860040"/>
              <a:chOff x="875410" y="4942080"/>
              <a:chExt cx="2353800" cy="860040"/>
            </a:xfrm>
          </p:grpSpPr>
          <p:sp>
            <p:nvSpPr>
              <p:cNvPr id="68" name="Oval 67"/>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9" name="Oval 68"/>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0" name="Oval 69"/>
              <p:cNvSpPr/>
              <p:nvPr/>
            </p:nvSpPr>
            <p:spPr>
              <a:xfrm>
                <a:off x="13326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1" name="Oval 70"/>
              <p:cNvSpPr/>
              <p:nvPr/>
            </p:nvSpPr>
            <p:spPr>
              <a:xfrm>
                <a:off x="1713610"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2" name="Oval 71"/>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3" name="Oval 72"/>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4" name="Oval 73"/>
              <p:cNvSpPr/>
              <p:nvPr/>
            </p:nvSpPr>
            <p:spPr>
              <a:xfrm>
                <a:off x="26238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7" name="Oval 76"/>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8" name="Oval 97"/>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9" name="Oval 98"/>
              <p:cNvSpPr/>
              <p:nvPr/>
            </p:nvSpPr>
            <p:spPr>
              <a:xfrm>
                <a:off x="2856610"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0" name="Oval 99"/>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1" name="Oval 100"/>
              <p:cNvSpPr/>
              <p:nvPr/>
            </p:nvSpPr>
            <p:spPr>
              <a:xfrm>
                <a:off x="3004810" y="5105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06" name="Freeform 105"/>
          <p:cNvSpPr/>
          <p:nvPr/>
        </p:nvSpPr>
        <p:spPr>
          <a:xfrm>
            <a:off x="705475" y="5086226"/>
            <a:ext cx="2594610" cy="823084"/>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sp>
        <p:nvSpPr>
          <p:cNvPr id="34" name="Text Box 33"/>
          <p:cNvSpPr txBox="1">
            <a:spLocks noChangeArrowheads="1"/>
          </p:cNvSpPr>
          <p:nvPr/>
        </p:nvSpPr>
        <p:spPr bwMode="auto">
          <a:xfrm>
            <a:off x="1295400" y="6324600"/>
            <a:ext cx="259080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CA" altLang="en-US" sz="2800" dirty="0">
                <a:latin typeface="Times New Roman" pitchFamily="18" charset="0"/>
              </a:rPr>
              <a:t>Input</a:t>
            </a:r>
          </a:p>
        </p:txBody>
      </p:sp>
      <p:sp>
        <p:nvSpPr>
          <p:cNvPr id="35" name="Text Box 33"/>
          <p:cNvSpPr txBox="1">
            <a:spLocks noChangeArrowheads="1"/>
          </p:cNvSpPr>
          <p:nvPr/>
        </p:nvSpPr>
        <p:spPr bwMode="auto">
          <a:xfrm>
            <a:off x="-97457" y="622523"/>
            <a:ext cx="9338913"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This machine is optimized for the training data.</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But how well does it generalize to other inputs?</a:t>
            </a:r>
          </a:p>
        </p:txBody>
      </p:sp>
      <mc:AlternateContent xmlns:mc="http://schemas.openxmlformats.org/markup-compatibility/2006" xmlns:a14="http://schemas.microsoft.com/office/drawing/2010/main">
        <mc:Choice Requires="a14">
          <p:sp>
            <p:nvSpPr>
              <p:cNvPr id="36" name="Rectangle 3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6" name="Rectangle 3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7" name="TextBox 36"/>
              <p:cNvSpPr txBox="1"/>
              <p:nvPr/>
            </p:nvSpPr>
            <p:spPr>
              <a:xfrm>
                <a:off x="3446398" y="10910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37" name="TextBox 36"/>
              <p:cNvSpPr txBox="1">
                <a:spLocks noRot="1" noChangeAspect="1" noMove="1" noResize="1" noEditPoints="1" noAdjustHandles="1" noChangeArrowheads="1" noChangeShapeType="1" noTextEdit="1"/>
              </p:cNvSpPr>
              <p:nvPr/>
            </p:nvSpPr>
            <p:spPr>
              <a:xfrm>
                <a:off x="3446398" y="1091024"/>
                <a:ext cx="3716402" cy="464101"/>
              </a:xfrm>
              <a:prstGeom prst="rect">
                <a:avLst/>
              </a:prstGeom>
              <a:blipFill>
                <a:blip r:embed="rId4"/>
                <a:stretch>
                  <a:fillRect/>
                </a:stretch>
              </a:blipFill>
            </p:spPr>
            <p:txBody>
              <a:bodyPr/>
              <a:lstStyle/>
              <a:p>
                <a:r>
                  <a:rPr lang="en-CA">
                    <a:noFill/>
                  </a:rPr>
                  <a:t> </a:t>
                </a:r>
              </a:p>
            </p:txBody>
          </p:sp>
        </mc:Fallback>
      </mc:AlternateContent>
      <p:grpSp>
        <p:nvGrpSpPr>
          <p:cNvPr id="38" name="Group 37"/>
          <p:cNvGrpSpPr/>
          <p:nvPr/>
        </p:nvGrpSpPr>
        <p:grpSpPr>
          <a:xfrm>
            <a:off x="2803498" y="5113351"/>
            <a:ext cx="6236873" cy="523220"/>
            <a:chOff x="2795547" y="5368033"/>
            <a:chExt cx="6236873" cy="523220"/>
          </a:xfrm>
        </p:grpSpPr>
        <p:cxnSp>
          <p:nvCxnSpPr>
            <p:cNvPr id="39" name="Straight Connector 38"/>
            <p:cNvCxnSpPr/>
            <p:nvPr/>
          </p:nvCxnSpPr>
          <p:spPr bwMode="auto">
            <a:xfrm>
              <a:off x="2795547" y="5646751"/>
              <a:ext cx="609600" cy="0"/>
            </a:xfrm>
            <a:prstGeom prst="line">
              <a:avLst/>
            </a:prstGeom>
            <a:noFill/>
            <a:ln w="12700" cap="sq" cmpd="sng" algn="ctr">
              <a:solidFill>
                <a:srgbClr val="66FF33"/>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1" name="TextBox 40"/>
                <p:cNvSpPr txBox="1"/>
                <p:nvPr/>
              </p:nvSpPr>
              <p:spPr>
                <a:xfrm>
                  <a:off x="3733800" y="5374957"/>
                  <a:ext cx="1257331"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sSub>
                          <m:sSubPr>
                            <m:ctrlPr>
                              <a:rPr lang="en-US" altLang="en-US" i="1" dirty="0">
                                <a:solidFill>
                                  <a:srgbClr val="66FF33"/>
                                </a:solidFill>
                                <a:latin typeface="Cambria Math" panose="02040503050406030204" pitchFamily="18" charset="0"/>
                                <a:sym typeface="Symbol" panose="05050102010706020507" pitchFamily="18" charset="2"/>
                              </a:rPr>
                            </m:ctrlPr>
                          </m:sSubPr>
                          <m:e>
                            <m:r>
                              <a:rPr lang="en-CA" altLang="en-US" i="1" dirty="0">
                                <a:solidFill>
                                  <a:srgbClr val="66FF33"/>
                                </a:solidFill>
                                <a:latin typeface="Cambria Math" panose="02040503050406030204" pitchFamily="18" charset="0"/>
                                <a:sym typeface="Symbol" panose="05050102010706020507" pitchFamily="18" charset="2"/>
                              </a:rPr>
                              <m:t>𝑀</m:t>
                            </m:r>
                          </m:e>
                          <m:sub>
                            <m:acc>
                              <m:accPr>
                                <m:chr m:val="⃗"/>
                                <m:ctrlPr>
                                  <a:rPr lang="en-US" altLang="en-US" i="1" dirty="0">
                                    <a:solidFill>
                                      <a:srgbClr val="66FF33"/>
                                    </a:solidFill>
                                    <a:latin typeface="Cambria Math" panose="02040503050406030204" pitchFamily="18" charset="0"/>
                                    <a:sym typeface="Symbol" panose="05050102010706020507" pitchFamily="18" charset="2"/>
                                  </a:rPr>
                                </m:ctrlPr>
                              </m:accPr>
                              <m:e>
                                <m:r>
                                  <a:rPr lang="en-CA" altLang="en-US" i="1" dirty="0">
                                    <a:solidFill>
                                      <a:srgbClr val="66FF33"/>
                                    </a:solidFill>
                                    <a:latin typeface="Cambria Math" panose="02040503050406030204" pitchFamily="18" charset="0"/>
                                    <a:sym typeface="Symbol" panose="05050102010706020507" pitchFamily="18" charset="2"/>
                                  </a:rPr>
                                  <m:t>𝑤</m:t>
                                </m:r>
                              </m:e>
                            </m:acc>
                          </m:sub>
                        </m:sSub>
                        <m:d>
                          <m:dPr>
                            <m:ctrlPr>
                              <a:rPr lang="en-US" altLang="en-US" i="1" dirty="0">
                                <a:latin typeface="Cambria Math" panose="02040503050406030204" pitchFamily="18" charset="0"/>
                                <a:sym typeface="Symbol" panose="05050102010706020507" pitchFamily="18" charset="2"/>
                              </a:rPr>
                            </m:ctrlPr>
                          </m:dPr>
                          <m:e>
                            <m:acc>
                              <m:accPr>
                                <m:chr m:val="⃗"/>
                                <m:ctrlPr>
                                  <a:rPr lang="en-US" altLang="en-US" b="1" i="1" smtClean="0">
                                    <a:solidFill>
                                      <a:srgbClr val="00FFFF"/>
                                    </a:solidFill>
                                    <a:latin typeface="Cambria Math" panose="02040503050406030204" pitchFamily="18" charset="0"/>
                                    <a:sym typeface="Symbol" panose="05050102010706020507" pitchFamily="18" charset="2"/>
                                  </a:rPr>
                                </m:ctrlPr>
                              </m:accPr>
                              <m:e>
                                <m:r>
                                  <a:rPr lang="en-CA" altLang="en-US" b="1" i="1">
                                    <a:solidFill>
                                      <a:srgbClr val="00FFFF"/>
                                    </a:solidFill>
                                    <a:latin typeface="Cambria Math" panose="02040503050406030204" pitchFamily="18" charset="0"/>
                                    <a:sym typeface="Symbol" panose="05050102010706020507" pitchFamily="18" charset="2"/>
                                  </a:rPr>
                                  <m:t>𝒙</m:t>
                                </m:r>
                              </m:e>
                            </m:acc>
                            <m:r>
                              <m:rPr>
                                <m:nor/>
                              </m:rPr>
                              <a:rPr lang="en-US" altLang="en-US" dirty="0" smtClean="0">
                                <a:solidFill>
                                  <a:srgbClr val="00FFFF"/>
                                </a:solidFill>
                                <a:sym typeface="Symbol" panose="05050102010706020507" pitchFamily="18" charset="2"/>
                              </a:rPr>
                              <m:t>´</m:t>
                            </m:r>
                          </m:e>
                        </m:d>
                      </m:oMath>
                    </m:oMathPara>
                  </a14:m>
                  <a:endParaRPr lang="en-CA" sz="2000" dirty="0"/>
                </a:p>
              </p:txBody>
            </p:sp>
          </mc:Choice>
          <mc:Fallback xmlns="">
            <p:sp>
              <p:nvSpPr>
                <p:cNvPr id="41" name="TextBox 40"/>
                <p:cNvSpPr txBox="1">
                  <a:spLocks noRot="1" noChangeAspect="1" noMove="1" noResize="1" noEditPoints="1" noAdjustHandles="1" noChangeArrowheads="1" noChangeShapeType="1" noTextEdit="1"/>
                </p:cNvSpPr>
                <p:nvPr/>
              </p:nvSpPr>
              <p:spPr>
                <a:xfrm>
                  <a:off x="3733800" y="5374957"/>
                  <a:ext cx="1257331" cy="430887"/>
                </a:xfrm>
                <a:prstGeom prst="rect">
                  <a:avLst/>
                </a:prstGeom>
                <a:blipFill>
                  <a:blip r:embed="rId5"/>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2" name="Rectangle 41"/>
                <p:cNvSpPr/>
                <p:nvPr/>
              </p:nvSpPr>
              <p:spPr>
                <a:xfrm>
                  <a:off x="5178480" y="5368033"/>
                  <a:ext cx="3853940" cy="523220"/>
                </a:xfrm>
                <a:prstGeom prst="rect">
                  <a:avLst/>
                </a:prstGeom>
              </p:spPr>
              <p:txBody>
                <a:bodyPr wrap="none">
                  <a:spAutoFit/>
                </a:bodyPr>
                <a:lstStyle/>
                <a:p>
                  <a:r>
                    <a:rPr lang="en-CA" altLang="en-US" dirty="0">
                      <a:cs typeface="Times New Roman" panose="02020603050405020304" pitchFamily="18" charset="0"/>
                      <a:sym typeface="Symbol" panose="05050102010706020507" pitchFamily="18" charset="2"/>
                    </a:rPr>
                    <a:t>Machine's answer for</a:t>
                  </a:r>
                  <a:r>
                    <a:rPr lang="en-US" altLang="en-US" b="1" i="1" dirty="0">
                      <a:solidFill>
                        <a:srgbClr val="FF00FF"/>
                      </a:solidFill>
                      <a:sym typeface="Symbol" panose="05050102010706020507" pitchFamily="18" charset="2"/>
                    </a:rPr>
                    <a:t> </a:t>
                  </a:r>
                  <a:r>
                    <a:rPr lang="en-US" altLang="en-US" dirty="0">
                      <a:solidFill>
                        <a:srgbClr val="FF00FF"/>
                      </a:solidFill>
                      <a:sym typeface="Symbol" panose="05050102010706020507" pitchFamily="18" charset="2"/>
                    </a:rPr>
                    <a:t> </a:t>
                  </a:r>
                  <a14:m>
                    <m:oMath xmlns:m="http://schemas.openxmlformats.org/officeDocument/2006/math">
                      <m:acc>
                        <m:accPr>
                          <m:chr m:val="⃗"/>
                          <m:ctrlPr>
                            <a:rPr lang="en-US" altLang="en-US" b="1" i="1" smtClean="0">
                              <a:solidFill>
                                <a:srgbClr val="00FFFF"/>
                              </a:solidFill>
                              <a:latin typeface="Cambria Math" panose="02040503050406030204" pitchFamily="18" charset="0"/>
                              <a:sym typeface="Symbol" panose="05050102010706020507" pitchFamily="18" charset="2"/>
                            </a:rPr>
                          </m:ctrlPr>
                        </m:accPr>
                        <m:e>
                          <m:r>
                            <a:rPr lang="en-CA" altLang="en-US" b="1" i="1">
                              <a:solidFill>
                                <a:srgbClr val="00FFFF"/>
                              </a:solidFill>
                              <a:latin typeface="Cambria Math" panose="02040503050406030204" pitchFamily="18" charset="0"/>
                              <a:sym typeface="Symbol" panose="05050102010706020507" pitchFamily="18" charset="2"/>
                            </a:rPr>
                            <m:t>𝒙</m:t>
                          </m:r>
                        </m:e>
                      </m:acc>
                    </m:oMath>
                  </a14:m>
                  <a:r>
                    <a:rPr lang="en-US" altLang="en-US" dirty="0">
                      <a:solidFill>
                        <a:srgbClr val="00FFFF"/>
                      </a:solidFill>
                      <a:sym typeface="Symbol" panose="05050102010706020507" pitchFamily="18" charset="2"/>
                    </a:rPr>
                    <a:t>´</a:t>
                  </a:r>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2" name="Rectangle 41"/>
                <p:cNvSpPr>
                  <a:spLocks noRot="1" noChangeAspect="1" noMove="1" noResize="1" noEditPoints="1" noAdjustHandles="1" noChangeArrowheads="1" noChangeShapeType="1" noTextEdit="1"/>
                </p:cNvSpPr>
                <p:nvPr/>
              </p:nvSpPr>
              <p:spPr>
                <a:xfrm>
                  <a:off x="5178480" y="5368033"/>
                  <a:ext cx="3853940" cy="523220"/>
                </a:xfrm>
                <a:prstGeom prst="rect">
                  <a:avLst/>
                </a:prstGeom>
                <a:blipFill>
                  <a:blip r:embed="rId6"/>
                  <a:stretch>
                    <a:fillRect l="-3323" t="-13953" r="-2215" b="-31395"/>
                  </a:stretch>
                </a:blipFill>
              </p:spPr>
              <p:txBody>
                <a:bodyPr/>
                <a:lstStyle/>
                <a:p>
                  <a:r>
                    <a:rPr lang="en-US">
                      <a:noFill/>
                    </a:rPr>
                    <a:t> </a:t>
                  </a:r>
                </a:p>
              </p:txBody>
            </p:sp>
          </mc:Fallback>
        </mc:AlternateContent>
      </p:grpSp>
      <p:grpSp>
        <p:nvGrpSpPr>
          <p:cNvPr id="43" name="Group 42"/>
          <p:cNvGrpSpPr/>
          <p:nvPr/>
        </p:nvGrpSpPr>
        <p:grpSpPr>
          <a:xfrm>
            <a:off x="2775004" y="4179739"/>
            <a:ext cx="6826198" cy="2221061"/>
            <a:chOff x="2775004" y="4179739"/>
            <a:chExt cx="6826198" cy="2221061"/>
          </a:xfrm>
        </p:grpSpPr>
        <p:grpSp>
          <p:nvGrpSpPr>
            <p:cNvPr id="44" name="Group 43"/>
            <p:cNvGrpSpPr/>
            <p:nvPr/>
          </p:nvGrpSpPr>
          <p:grpSpPr>
            <a:xfrm>
              <a:off x="2780659" y="4179739"/>
              <a:ext cx="6820543" cy="576465"/>
              <a:chOff x="3084153" y="4876800"/>
              <a:chExt cx="6312385" cy="576465"/>
            </a:xfrm>
          </p:grpSpPr>
          <p:cxnSp>
            <p:nvCxnSpPr>
              <p:cNvPr id="46" name="Straight Connector 45"/>
              <p:cNvCxnSpPr/>
              <p:nvPr/>
            </p:nvCxnSpPr>
            <p:spPr bwMode="auto">
              <a:xfrm>
                <a:off x="3084153" y="5128038"/>
                <a:ext cx="670560" cy="0"/>
              </a:xfrm>
              <a:prstGeom prst="line">
                <a:avLst/>
              </a:prstGeom>
              <a:noFill/>
              <a:ln w="12700" cap="sq" cmpd="sng" algn="ctr">
                <a:solidFill>
                  <a:srgbClr val="00FFFF"/>
                </a:solidFill>
                <a:prstDash val="solid"/>
                <a:round/>
                <a:headEnd type="none" w="med" len="med"/>
                <a:tailEnd type="none" w="med" len="med"/>
              </a:ln>
              <a:effectLst/>
            </p:spPr>
          </p:cxnSp>
          <mc:AlternateContent xmlns:mc="http://schemas.openxmlformats.org/markup-compatibility/2006" xmlns:a14="http://schemas.microsoft.com/office/drawing/2010/main">
            <mc:Choice Requires="a14">
              <p:sp>
                <p:nvSpPr>
                  <p:cNvPr id="47" name="TextBox 46"/>
                  <p:cNvSpPr txBox="1"/>
                  <p:nvPr/>
                </p:nvSpPr>
                <p:spPr>
                  <a:xfrm>
                    <a:off x="4320442" y="4876800"/>
                    <a:ext cx="229954" cy="430887"/>
                  </a:xfrm>
                  <a:prstGeom prst="rect">
                    <a:avLst/>
                  </a:prstGeom>
                  <a:noFill/>
                </p:spPr>
                <p:txBody>
                  <a:bodyPr wrap="none" lIns="0" tIns="0" rIns="0" bIns="0" rtlCol="0">
                    <a:spAutoFit/>
                  </a:bodyPr>
                  <a:lstStyle/>
                  <a:p>
                    <a:pPr/>
                    <a14:m>
                      <m:oMathPara xmlns:m="http://schemas.openxmlformats.org/officeDocument/2006/math">
                        <m:oMathParaPr>
                          <m:jc m:val="centerGroup"/>
                        </m:oMathParaPr>
                        <m:oMath xmlns:m="http://schemas.openxmlformats.org/officeDocument/2006/math">
                          <m:r>
                            <m:rPr>
                              <m:nor/>
                            </m:rPr>
                            <a:rPr lang="en-CA" altLang="en-US" i="1" dirty="0" smtClean="0">
                              <a:solidFill>
                                <a:srgbClr val="00FFFF"/>
                              </a:solidFill>
                              <a:sym typeface="Symbol" panose="05050102010706020507" pitchFamily="18" charset="2"/>
                            </a:rPr>
                            <m:t>y</m:t>
                          </m:r>
                        </m:oMath>
                      </m:oMathPara>
                    </a14:m>
                    <a:endParaRPr lang="en-CA" sz="2000" dirty="0">
                      <a:solidFill>
                        <a:srgbClr val="00FFFF"/>
                      </a:solidFill>
                    </a:endParaRPr>
                  </a:p>
                </p:txBody>
              </p:sp>
            </mc:Choice>
            <mc:Fallback xmlns="">
              <p:sp>
                <p:nvSpPr>
                  <p:cNvPr id="47" name="TextBox 46"/>
                  <p:cNvSpPr txBox="1">
                    <a:spLocks noRot="1" noChangeAspect="1" noMove="1" noResize="1" noEditPoints="1" noAdjustHandles="1" noChangeArrowheads="1" noChangeShapeType="1" noTextEdit="1"/>
                  </p:cNvSpPr>
                  <p:nvPr/>
                </p:nvSpPr>
                <p:spPr>
                  <a:xfrm>
                    <a:off x="4320442" y="4876800"/>
                    <a:ext cx="229954" cy="430887"/>
                  </a:xfrm>
                  <a:prstGeom prst="rect">
                    <a:avLst/>
                  </a:prstGeom>
                  <a:blipFill>
                    <a:blip r:embed="rId7"/>
                    <a:stretch>
                      <a:fillRect/>
                    </a:stretch>
                  </a:blipFill>
                </p:spPr>
                <p:txBody>
                  <a:bodyPr/>
                  <a:lstStyle/>
                  <a:p>
                    <a:r>
                      <a:rPr lang="en-US">
                        <a:noFill/>
                      </a:rPr>
                      <a:t> </a:t>
                    </a:r>
                  </a:p>
                </p:txBody>
              </p:sp>
            </mc:Fallback>
          </mc:AlternateContent>
          <mc:AlternateContent xmlns:mc="http://schemas.openxmlformats.org/markup-compatibility/2006" xmlns:a14="http://schemas.microsoft.com/office/drawing/2010/main">
            <mc:Choice Requires="a14">
              <p:sp>
                <p:nvSpPr>
                  <p:cNvPr id="48" name="Rectangle 47"/>
                  <p:cNvSpPr/>
                  <p:nvPr/>
                </p:nvSpPr>
                <p:spPr>
                  <a:xfrm>
                    <a:off x="4892702" y="4930045"/>
                    <a:ext cx="4503836" cy="523220"/>
                  </a:xfrm>
                  <a:prstGeom prst="rect">
                    <a:avLst/>
                  </a:prstGeom>
                </p:spPr>
                <p:txBody>
                  <a:bodyPr wrap="square">
                    <a:spAutoFit/>
                  </a:bodyPr>
                  <a:lstStyle/>
                  <a:p>
                    <a:r>
                      <a:rPr lang="en-CA" altLang="en-US" dirty="0">
                        <a:cs typeface="Times New Roman" panose="02020603050405020304" pitchFamily="18" charset="0"/>
                        <a:sym typeface="Symbol" panose="05050102010706020507" pitchFamily="18" charset="2"/>
                      </a:rPr>
                      <a:t>No supervisor's answer for</a:t>
                    </a:r>
                    <a:r>
                      <a:rPr lang="en-US" altLang="en-US" b="1" i="1" dirty="0">
                        <a:solidFill>
                          <a:srgbClr val="FF00FF"/>
                        </a:solidFill>
                        <a:sym typeface="Symbol" panose="05050102010706020507" pitchFamily="18" charset="2"/>
                      </a:rPr>
                      <a:t> </a:t>
                    </a:r>
                    <a:r>
                      <a:rPr lang="en-US" altLang="en-US" dirty="0">
                        <a:solidFill>
                          <a:srgbClr val="FF00FF"/>
                        </a:solidFill>
                        <a:sym typeface="Symbol" panose="05050102010706020507" pitchFamily="18" charset="2"/>
                      </a:rPr>
                      <a:t> </a:t>
                    </a:r>
                    <a14:m>
                      <m:oMath xmlns:m="http://schemas.openxmlformats.org/officeDocument/2006/math">
                        <m:acc>
                          <m:accPr>
                            <m:chr m:val="⃗"/>
                            <m:ctrlPr>
                              <a:rPr lang="en-US" altLang="en-US" b="1" i="1" smtClean="0">
                                <a:solidFill>
                                  <a:srgbClr val="00FFFF"/>
                                </a:solidFill>
                                <a:latin typeface="Cambria Math" panose="02040503050406030204" pitchFamily="18" charset="0"/>
                                <a:sym typeface="Symbol" panose="05050102010706020507" pitchFamily="18" charset="2"/>
                              </a:rPr>
                            </m:ctrlPr>
                          </m:accPr>
                          <m:e>
                            <m:r>
                              <a:rPr lang="en-CA" altLang="en-US" b="1" i="1">
                                <a:solidFill>
                                  <a:srgbClr val="00FFFF"/>
                                </a:solidFill>
                                <a:latin typeface="Cambria Math" panose="02040503050406030204" pitchFamily="18" charset="0"/>
                                <a:sym typeface="Symbol" panose="05050102010706020507" pitchFamily="18" charset="2"/>
                              </a:rPr>
                              <m:t>𝒙</m:t>
                            </m:r>
                          </m:e>
                        </m:acc>
                      </m:oMath>
                    </a14:m>
                    <a:r>
                      <a:rPr lang="en-US" altLang="en-US" dirty="0">
                        <a:solidFill>
                          <a:srgbClr val="00FFFF"/>
                        </a:solidFill>
                        <a:sym typeface="Symbol" panose="05050102010706020507" pitchFamily="18" charset="2"/>
                      </a:rPr>
                      <a:t>´</a:t>
                    </a:r>
                    <a:r>
                      <a:rPr lang="en-CA" altLang="en-US" dirty="0">
                        <a:cs typeface="Times New Roman" panose="02020603050405020304" pitchFamily="18" charset="0"/>
                        <a:sym typeface="Symbol" panose="05050102010706020507" pitchFamily="18" charset="2"/>
                      </a:rPr>
                      <a:t>.</a:t>
                    </a:r>
                    <a:endParaRPr lang="en-CA" dirty="0"/>
                  </a:p>
                </p:txBody>
              </p:sp>
            </mc:Choice>
            <mc:Fallback xmlns="">
              <p:sp>
                <p:nvSpPr>
                  <p:cNvPr id="48" name="Rectangle 47"/>
                  <p:cNvSpPr>
                    <a:spLocks noRot="1" noChangeAspect="1" noMove="1" noResize="1" noEditPoints="1" noAdjustHandles="1" noChangeArrowheads="1" noChangeShapeType="1" noTextEdit="1"/>
                  </p:cNvSpPr>
                  <p:nvPr/>
                </p:nvSpPr>
                <p:spPr>
                  <a:xfrm>
                    <a:off x="4892702" y="4930045"/>
                    <a:ext cx="4503836" cy="523220"/>
                  </a:xfrm>
                  <a:prstGeom prst="rect">
                    <a:avLst/>
                  </a:prstGeom>
                  <a:blipFill>
                    <a:blip r:embed="rId8"/>
                    <a:stretch>
                      <a:fillRect l="-2632" t="-12791" b="-31395"/>
                    </a:stretch>
                  </a:blipFill>
                </p:spPr>
                <p:txBody>
                  <a:bodyPr/>
                  <a:lstStyle/>
                  <a:p>
                    <a:r>
                      <a:rPr lang="en-US">
                        <a:noFill/>
                      </a:rPr>
                      <a:t> </a:t>
                    </a:r>
                  </a:p>
                </p:txBody>
              </p:sp>
            </mc:Fallback>
          </mc:AlternateContent>
        </p:grpSp>
        <p:cxnSp>
          <p:nvCxnSpPr>
            <p:cNvPr id="45" name="Straight Connector 44"/>
            <p:cNvCxnSpPr/>
            <p:nvPr/>
          </p:nvCxnSpPr>
          <p:spPr bwMode="auto">
            <a:xfrm flipV="1">
              <a:off x="2775004" y="4435205"/>
              <a:ext cx="0" cy="1965595"/>
            </a:xfrm>
            <a:prstGeom prst="line">
              <a:avLst/>
            </a:prstGeom>
            <a:noFill/>
            <a:ln w="12700" cap="sq" cmpd="sng" algn="ctr">
              <a:solidFill>
                <a:srgbClr val="00FFFF"/>
              </a:solidFill>
              <a:prstDash val="solid"/>
              <a:round/>
              <a:headEnd type="none" w="med" len="med"/>
              <a:tailEnd type="none" w="med" len="med"/>
            </a:ln>
            <a:effectLst/>
          </p:spPr>
        </p:cxnSp>
      </p:grpSp>
      <mc:AlternateContent xmlns:mc="http://schemas.openxmlformats.org/markup-compatibility/2006" xmlns:a14="http://schemas.microsoft.com/office/drawing/2010/main">
        <mc:Choice Requires="a14">
          <p:sp>
            <p:nvSpPr>
              <p:cNvPr id="49" name="Text Box 33"/>
              <p:cNvSpPr txBox="1">
                <a:spLocks noChangeArrowheads="1"/>
              </p:cNvSpPr>
              <p:nvPr/>
            </p:nvSpPr>
            <p:spPr bwMode="auto">
              <a:xfrm>
                <a:off x="2286000" y="6324600"/>
                <a:ext cx="1143000" cy="523220"/>
              </a:xfrm>
              <a:prstGeom prst="rect">
                <a:avLst/>
              </a:prstGeom>
              <a:noFill/>
              <a:ln>
                <a:noFill/>
              </a:ln>
              <a:extLst>
                <a:ext uri="{909E8E84-426E-40DD-AFC4-6F175D3DCCD1}">
                  <a14:hiddenFill>
                    <a:solidFill>
                      <a:srgbClr val="FFFFFF"/>
                    </a:solidFill>
                  </a14:hiddenFill>
                </a:ext>
                <a:ext uri="{91240B29-F687-4F45-9708-019B960494DF}">
                  <a14:hiddenLine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a:spcBef>
                    <a:spcPct val="0"/>
                  </a:spcBef>
                </a:pPr>
                <a:r>
                  <a:rPr lang="en-US" altLang="en-US" sz="2800" dirty="0">
                    <a:solidFill>
                      <a:srgbClr val="00FFFF"/>
                    </a:solidFill>
                    <a:latin typeface="Times New Roman" pitchFamily="18" charset="0"/>
                    <a:sym typeface="Symbol" panose="05050102010706020507" pitchFamily="18" charset="2"/>
                  </a:rPr>
                  <a:t> </a:t>
                </a:r>
                <a14:m>
                  <m:oMath xmlns:m="http://schemas.openxmlformats.org/officeDocument/2006/math">
                    <m:acc>
                      <m:accPr>
                        <m:chr m:val="⃗"/>
                        <m:ctrlPr>
                          <a:rPr lang="en-US" altLang="en-US" sz="2800" b="1" i="1">
                            <a:solidFill>
                              <a:srgbClr val="00FFFF"/>
                            </a:solidFill>
                            <a:latin typeface="Cambria Math" panose="02040503050406030204" pitchFamily="18" charset="0"/>
                            <a:sym typeface="Symbol" panose="05050102010706020507" pitchFamily="18" charset="2"/>
                          </a:rPr>
                        </m:ctrlPr>
                      </m:accPr>
                      <m:e>
                        <m:r>
                          <a:rPr lang="en-CA" altLang="en-US" sz="2800" b="1" i="1" smtClean="0">
                            <a:solidFill>
                              <a:srgbClr val="00FFFF"/>
                            </a:solidFill>
                            <a:latin typeface="Cambria Math" panose="02040503050406030204" pitchFamily="18" charset="0"/>
                            <a:sym typeface="Symbol" panose="05050102010706020507" pitchFamily="18" charset="2"/>
                          </a:rPr>
                          <m:t>𝒙</m:t>
                        </m:r>
                      </m:e>
                    </m:acc>
                  </m:oMath>
                </a14:m>
                <a:r>
                  <a:rPr lang="en-US" altLang="en-US" sz="2800" dirty="0">
                    <a:solidFill>
                      <a:srgbClr val="00FFFF"/>
                    </a:solidFill>
                    <a:latin typeface="Times New Roman" pitchFamily="18" charset="0"/>
                    <a:sym typeface="Symbol" panose="05050102010706020507" pitchFamily="18" charset="2"/>
                  </a:rPr>
                  <a:t>´</a:t>
                </a:r>
              </a:p>
            </p:txBody>
          </p:sp>
        </mc:Choice>
        <mc:Fallback xmlns="">
          <p:sp>
            <p:nvSpPr>
              <p:cNvPr id="49" name="Text Box 33"/>
              <p:cNvSpPr txBox="1">
                <a:spLocks noRot="1" noChangeAspect="1" noMove="1" noResize="1" noEditPoints="1" noAdjustHandles="1" noChangeArrowheads="1" noChangeShapeType="1" noTextEdit="1"/>
              </p:cNvSpPr>
              <p:nvPr/>
            </p:nvSpPr>
            <p:spPr bwMode="auto">
              <a:xfrm>
                <a:off x="2286000" y="6324600"/>
                <a:ext cx="1143000" cy="523220"/>
              </a:xfrm>
              <a:prstGeom prst="rect">
                <a:avLst/>
              </a:prstGeom>
              <a:blipFill>
                <a:blip r:embed="rId9"/>
                <a:stretch>
                  <a:fillRect t="-14118" b="-30588"/>
                </a:stretch>
              </a:blip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a:lstStyle/>
              <a:p>
                <a:r>
                  <a:rPr lang="en-US">
                    <a:noFill/>
                  </a:rPr>
                  <a:t> </a:t>
                </a:r>
              </a:p>
            </p:txBody>
          </p:sp>
        </mc:Fallback>
      </mc:AlternateContent>
    </p:spTree>
    <p:extLst>
      <p:ext uri="{BB962C8B-B14F-4D97-AF65-F5344CB8AC3E}">
        <p14:creationId xmlns:p14="http://schemas.microsoft.com/office/powerpoint/2010/main" val="386787627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43"/>
                                        </p:tgtEl>
                                        <p:attrNameLst>
                                          <p:attrName>style.visibility</p:attrName>
                                        </p:attrNameLst>
                                      </p:cBhvr>
                                      <p:to>
                                        <p:strVal val="visible"/>
                                      </p:to>
                                    </p:set>
                                    <p:anim calcmode="lin" valueType="num">
                                      <p:cBhvr additive="base">
                                        <p:cTn id="7" dur="500" fill="hold"/>
                                        <p:tgtEl>
                                          <p:spTgt spid="43"/>
                                        </p:tgtEl>
                                        <p:attrNameLst>
                                          <p:attrName>ppt_x</p:attrName>
                                        </p:attrNameLst>
                                      </p:cBhvr>
                                      <p:tavLst>
                                        <p:tav tm="0">
                                          <p:val>
                                            <p:strVal val="0-#ppt_w/2"/>
                                          </p:val>
                                        </p:tav>
                                        <p:tav tm="100000">
                                          <p:val>
                                            <p:strVal val="#ppt_x"/>
                                          </p:val>
                                        </p:tav>
                                      </p:tavLst>
                                    </p:anim>
                                    <p:anim calcmode="lin" valueType="num">
                                      <p:cBhvr additive="base">
                                        <p:cTn id="8" dur="500" fill="hold"/>
                                        <p:tgtEl>
                                          <p:spTgt spid="43"/>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49"/>
                                        </p:tgtEl>
                                        <p:attrNameLst>
                                          <p:attrName>style.visibility</p:attrName>
                                        </p:attrNameLst>
                                      </p:cBhvr>
                                      <p:to>
                                        <p:strVal val="visible"/>
                                      </p:to>
                                    </p:set>
                                    <p:anim calcmode="lin" valueType="num">
                                      <p:cBhvr additive="base">
                                        <p:cTn id="11" dur="500" fill="hold"/>
                                        <p:tgtEl>
                                          <p:spTgt spid="49"/>
                                        </p:tgtEl>
                                        <p:attrNameLst>
                                          <p:attrName>ppt_x</p:attrName>
                                        </p:attrNameLst>
                                      </p:cBhvr>
                                      <p:tavLst>
                                        <p:tav tm="0">
                                          <p:val>
                                            <p:strVal val="0-#ppt_w/2"/>
                                          </p:val>
                                        </p:tav>
                                        <p:tav tm="100000">
                                          <p:val>
                                            <p:strVal val="#ppt_x"/>
                                          </p:val>
                                        </p:tav>
                                      </p:tavLst>
                                    </p:anim>
                                    <p:anim calcmode="lin" valueType="num">
                                      <p:cBhvr additive="base">
                                        <p:cTn id="12" dur="500" fill="hold"/>
                                        <p:tgtEl>
                                          <p:spTgt spid="49"/>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38"/>
                                        </p:tgtEl>
                                        <p:attrNameLst>
                                          <p:attrName>style.visibility</p:attrName>
                                        </p:attrNameLst>
                                      </p:cBhvr>
                                      <p:to>
                                        <p:strVal val="visible"/>
                                      </p:to>
                                    </p:set>
                                    <p:anim calcmode="lin" valueType="num">
                                      <p:cBhvr additive="base">
                                        <p:cTn id="17" dur="500" fill="hold"/>
                                        <p:tgtEl>
                                          <p:spTgt spid="38"/>
                                        </p:tgtEl>
                                        <p:attrNameLst>
                                          <p:attrName>ppt_x</p:attrName>
                                        </p:attrNameLst>
                                      </p:cBhvr>
                                      <p:tavLst>
                                        <p:tav tm="0">
                                          <p:val>
                                            <p:strVal val="0-#ppt_w/2"/>
                                          </p:val>
                                        </p:tav>
                                        <p:tav tm="100000">
                                          <p:val>
                                            <p:strVal val="#ppt_x"/>
                                          </p:val>
                                        </p:tav>
                                      </p:tavLst>
                                    </p:anim>
                                    <p:anim calcmode="lin" valueType="num">
                                      <p:cBhvr additive="base">
                                        <p:cTn id="18" dur="500" fill="hold"/>
                                        <p:tgtEl>
                                          <p:spTgt spid="3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 name="Rectangle 63"/>
          <p:cNvSpPr>
            <a:spLocks noChangeArrowheads="1"/>
          </p:cNvSpPr>
          <p:nvPr/>
        </p:nvSpPr>
        <p:spPr bwMode="auto">
          <a:xfrm>
            <a:off x="685800" y="-304800"/>
            <a:ext cx="7772400" cy="1143000"/>
          </a:xfrm>
          <a:prstGeom prst="rect">
            <a:avLst/>
          </a:prstGeom>
          <a:noFill/>
          <a:ln w="9525">
            <a:noFill/>
            <a:miter lim="800000"/>
            <a:headEnd/>
            <a:tailEnd/>
          </a:ln>
          <a:effectLst/>
        </p:spPr>
        <p:txBody>
          <a:bodyPr anchor="ctr"/>
          <a:lstStyle/>
          <a:p>
            <a:pPr algn="ctr" eaLnBrk="0" hangingPunct="0">
              <a:defRPr/>
            </a:pPr>
            <a:r>
              <a:rPr lang="en-US" sz="3600" b="1" dirty="0">
                <a:solidFill>
                  <a:schemeClr val="tx2"/>
                </a:solidFill>
                <a:effectLst>
                  <a:outerShdw blurRad="38100" dist="38100" dir="2700000" algn="tl">
                    <a:srgbClr val="000000"/>
                  </a:outerShdw>
                </a:effectLst>
                <a:latin typeface="Arial Rounded MT Bold" pitchFamily="34" charset="0"/>
                <a:cs typeface="+mn-cs"/>
              </a:rPr>
              <a:t>Generalizing from Training Data</a:t>
            </a:r>
          </a:p>
        </p:txBody>
      </p:sp>
      <p:sp>
        <p:nvSpPr>
          <p:cNvPr id="35" name="Text Box 33"/>
          <p:cNvSpPr txBox="1">
            <a:spLocks noChangeArrowheads="1"/>
          </p:cNvSpPr>
          <p:nvPr/>
        </p:nvSpPr>
        <p:spPr bwMode="auto">
          <a:xfrm>
            <a:off x="-97457" y="622523"/>
            <a:ext cx="9338913" cy="18774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p:spPr>
        <p:txBody>
          <a:bodyPr wrap="square" lIns="274320" rIns="274320">
            <a:spAutoFit/>
          </a:bodyPr>
          <a:lstStyle>
            <a:lvl1pPr eaLnBrk="0" hangingPunct="0">
              <a:spcBef>
                <a:spcPct val="20000"/>
              </a:spcBef>
              <a:defRPr sz="3200">
                <a:solidFill>
                  <a:schemeClr val="tx1"/>
                </a:solidFill>
                <a:latin typeface="Comic Sans MS" pitchFamily="66" charset="0"/>
              </a:defRPr>
            </a:lvl1pPr>
            <a:lvl2pPr marL="742950" indent="-285750" eaLnBrk="0" hangingPunct="0">
              <a:spcBef>
                <a:spcPct val="20000"/>
              </a:spcBef>
              <a:buChar char="•"/>
              <a:defRPr sz="3200">
                <a:solidFill>
                  <a:schemeClr val="tx1"/>
                </a:solidFill>
                <a:latin typeface="Arial" charset="0"/>
              </a:defRPr>
            </a:lvl2pPr>
            <a:lvl3pPr marL="1143000" indent="-228600" eaLnBrk="0" hangingPunct="0">
              <a:spcBef>
                <a:spcPct val="20000"/>
              </a:spcBef>
              <a:buChar char="–"/>
              <a:defRPr sz="2800">
                <a:solidFill>
                  <a:schemeClr val="tx1"/>
                </a:solidFill>
                <a:latin typeface="Arial" charset="0"/>
              </a:defRPr>
            </a:lvl3pPr>
            <a:lvl4pPr marL="1600200" indent="-228600" eaLnBrk="0" hangingPunct="0">
              <a:spcBef>
                <a:spcPct val="20000"/>
              </a:spcBef>
              <a:buChar char="•"/>
              <a:defRPr sz="2400">
                <a:solidFill>
                  <a:schemeClr val="tx1"/>
                </a:solidFill>
                <a:latin typeface="Arial" charset="0"/>
              </a:defRPr>
            </a:lvl4pPr>
            <a:lvl5pPr marL="2057400" indent="-228600" eaLnBrk="0" hangingPunct="0">
              <a:spcBef>
                <a:spcPct val="20000"/>
              </a:spcBef>
              <a:buChar char="–"/>
              <a:defRPr sz="2400">
                <a:solidFill>
                  <a:schemeClr val="tx1"/>
                </a:solidFill>
                <a:latin typeface="Arial" charset="0"/>
              </a:defRPr>
            </a:lvl5pPr>
            <a:lvl6pPr marL="2514600" indent="-228600" eaLnBrk="0" fontAlgn="base" hangingPunct="0">
              <a:spcBef>
                <a:spcPct val="20000"/>
              </a:spcBef>
              <a:spcAft>
                <a:spcPct val="0"/>
              </a:spcAft>
              <a:buChar char="–"/>
              <a:defRPr sz="2400">
                <a:solidFill>
                  <a:schemeClr val="tx1"/>
                </a:solidFill>
                <a:latin typeface="Arial" charset="0"/>
              </a:defRPr>
            </a:lvl6pPr>
            <a:lvl7pPr marL="2971800" indent="-228600" eaLnBrk="0" fontAlgn="base" hangingPunct="0">
              <a:spcBef>
                <a:spcPct val="20000"/>
              </a:spcBef>
              <a:spcAft>
                <a:spcPct val="0"/>
              </a:spcAft>
              <a:buChar char="–"/>
              <a:defRPr sz="2400">
                <a:solidFill>
                  <a:schemeClr val="tx1"/>
                </a:solidFill>
                <a:latin typeface="Arial" charset="0"/>
              </a:defRPr>
            </a:lvl7pPr>
            <a:lvl8pPr marL="3429000" indent="-228600" eaLnBrk="0" fontAlgn="base" hangingPunct="0">
              <a:spcBef>
                <a:spcPct val="20000"/>
              </a:spcBef>
              <a:spcAft>
                <a:spcPct val="0"/>
              </a:spcAft>
              <a:buChar char="–"/>
              <a:defRPr sz="2400">
                <a:solidFill>
                  <a:schemeClr val="tx1"/>
                </a:solidFill>
                <a:latin typeface="Arial" charset="0"/>
              </a:defRPr>
            </a:lvl8pPr>
            <a:lvl9pPr marL="3886200" indent="-228600" eaLnBrk="0" fontAlgn="base" hangingPunct="0">
              <a:spcBef>
                <a:spcPct val="20000"/>
              </a:spcBef>
              <a:spcAft>
                <a:spcPct val="0"/>
              </a:spcAft>
              <a:buChar char="–"/>
              <a:defRPr sz="2400">
                <a:solidFill>
                  <a:schemeClr val="tx1"/>
                </a:solidFill>
                <a:latin typeface="Arial" charset="0"/>
              </a:defRPr>
            </a:lvl9pPr>
          </a:lstStyle>
          <a:p>
            <a:pPr marL="457200" indent="-457200">
              <a:spcBef>
                <a:spcPct val="0"/>
              </a:spcBef>
              <a:buFont typeface="Arial" panose="020B0604020202020204" pitchFamily="34" charset="0"/>
              <a:buChar char="•"/>
            </a:pPr>
            <a:r>
              <a:rPr lang="en-US" altLang="en-US" sz="2800" dirty="0">
                <a:solidFill>
                  <a:srgbClr val="FF00FF"/>
                </a:solidFill>
                <a:latin typeface="Times New Roman" pitchFamily="18" charset="0"/>
              </a:rPr>
              <a:t>Training data:</a:t>
            </a:r>
            <a:endParaRPr lang="en-US" altLang="en-US" sz="4000" dirty="0">
              <a:solidFill>
                <a:srgbClr val="FF00FF"/>
              </a:solidFill>
              <a:latin typeface="Times New Roman" pitchFamily="18" charset="0"/>
              <a:sym typeface="Symbol" panose="05050102010706020507" pitchFamily="18" charset="2"/>
            </a:endParaRPr>
          </a:p>
          <a:p>
            <a:pPr marL="457200" indent="-457200">
              <a:spcBef>
                <a:spcPct val="0"/>
              </a:spcBef>
              <a:buFont typeface="Arial" panose="020B0604020202020204" pitchFamily="34" charset="0"/>
              <a:buChar char="•"/>
            </a:pPr>
            <a:r>
              <a:rPr lang="en-CA" altLang="en-US" sz="2800" dirty="0">
                <a:solidFill>
                  <a:schemeClr val="tx2"/>
                </a:solidFill>
                <a:latin typeface="Times New Roman" panose="02020603050405020304" pitchFamily="18" charset="0"/>
                <a:cs typeface="Times New Roman" panose="02020603050405020304" pitchFamily="18" charset="0"/>
                <a:sym typeface="Symbol" panose="05050102010706020507" pitchFamily="18" charset="2"/>
              </a:rPr>
              <a:t>Machine Learning: </a:t>
            </a:r>
          </a:p>
          <a:p>
            <a:pPr marL="457200" indent="-457200">
              <a:spcBef>
                <a:spcPct val="0"/>
              </a:spcBef>
              <a:buFont typeface="Arial" panose="020B0604020202020204" pitchFamily="34" charset="0"/>
              <a:buChar char="•"/>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This machine is optimized for the training data.</a:t>
            </a:r>
          </a:p>
          <a:p>
            <a:pPr>
              <a:spcBef>
                <a:spcPct val="0"/>
              </a:spcBef>
            </a:pPr>
            <a:r>
              <a:rPr lang="en-CA" altLang="en-US" sz="2800" dirty="0">
                <a:latin typeface="Times New Roman" panose="02020603050405020304" pitchFamily="18" charset="0"/>
                <a:cs typeface="Times New Roman" panose="02020603050405020304" pitchFamily="18" charset="0"/>
                <a:sym typeface="Symbol" panose="05050102010706020507" pitchFamily="18" charset="2"/>
              </a:rPr>
              <a:t>      But how well does it generalize to other inputs?</a:t>
            </a:r>
          </a:p>
        </p:txBody>
      </p:sp>
      <mc:AlternateContent xmlns:mc="http://schemas.openxmlformats.org/markup-compatibility/2006" xmlns:a14="http://schemas.microsoft.com/office/drawing/2010/main">
        <mc:Choice Requires="a14">
          <p:sp>
            <p:nvSpPr>
              <p:cNvPr id="36" name="Rectangle 35"/>
              <p:cNvSpPr/>
              <p:nvPr/>
            </p:nvSpPr>
            <p:spPr>
              <a:xfrm>
                <a:off x="2701201" y="589128"/>
                <a:ext cx="4918799" cy="523220"/>
              </a:xfrm>
              <a:prstGeom prst="rect">
                <a:avLst/>
              </a:prstGeom>
            </p:spPr>
            <p:txBody>
              <a:bodyPr wrap="square">
                <a:spAutoFit/>
              </a:bodyPr>
              <a:lstStyle/>
              <a:p>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i="1" dirty="0">
                            <a:solidFill>
                              <a:srgbClr val="FF00FF"/>
                            </a:solidFill>
                            <a:latin typeface="Cambria Math" panose="02040503050406030204" pitchFamily="18" charset="0"/>
                            <a:sym typeface="Symbol" panose="05050102010706020507" pitchFamily="18" charset="2"/>
                          </a:rPr>
                          <m:t>1</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i="1" dirty="0">
                            <a:solidFill>
                              <a:srgbClr val="FF00FF"/>
                            </a:solidFill>
                            <a:latin typeface="Cambria Math" panose="02040503050406030204" pitchFamily="18" charset="0"/>
                            <a:sym typeface="Symbol" panose="05050102010706020507" pitchFamily="18" charset="2"/>
                          </a:rPr>
                          <m:t>1</m:t>
                        </m:r>
                      </m:sub>
                    </m:sSub>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2</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2</m:t>
                        </m:r>
                      </m:sub>
                    </m:sSub>
                  </m:oMath>
                </a14:m>
                <a:r>
                  <a:rPr lang="en-US" altLang="en-US" dirty="0">
                    <a:solidFill>
                      <a:srgbClr val="FF00FF"/>
                    </a:solidFill>
                    <a:cs typeface="Times New Roman" panose="02020603050405020304" pitchFamily="18" charset="0"/>
                    <a:sym typeface="Symbol" panose="05050102010706020507" pitchFamily="18" charset="2"/>
                  </a:rPr>
                  <a:t>,</a:t>
                </a:r>
                <a14:m>
                  <m:oMath xmlns:m="http://schemas.openxmlformats.org/officeDocument/2006/math">
                    <m:r>
                      <a:rPr lang="en-CA" altLang="en-US" i="1" dirty="0" smtClean="0">
                        <a:solidFill>
                          <a:srgbClr val="FF00FF"/>
                        </a:solidFill>
                        <a:latin typeface="Cambria Math" panose="02040503050406030204" pitchFamily="18" charset="0"/>
                        <a:sym typeface="Symbol" panose="05050102010706020507" pitchFamily="18" charset="2"/>
                      </a:rPr>
                      <m:t> </m:t>
                    </m:r>
                  </m:oMath>
                </a14:m>
                <a:r>
                  <a:rPr lang="en-US" altLang="en-US" dirty="0">
                    <a:solidFill>
                      <a:srgbClr val="FF00FF"/>
                    </a:solidFill>
                    <a:cs typeface="Times New Roman" panose="02020603050405020304" pitchFamily="18" charset="0"/>
                    <a:sym typeface="Symbol" panose="05050102010706020507" pitchFamily="18" charset="2"/>
                  </a:rPr>
                  <a:t>…, </a:t>
                </a:r>
                <a14:m>
                  <m:oMath xmlns:m="http://schemas.openxmlformats.org/officeDocument/2006/math">
                    <m:sSub>
                      <m:sSubPr>
                        <m:ctrlPr>
                          <a:rPr lang="en-US" altLang="en-US" i="1" dirty="0">
                            <a:solidFill>
                              <a:srgbClr val="FF00FF"/>
                            </a:solidFill>
                            <a:latin typeface="Cambria Math" panose="02040503050406030204" pitchFamily="18" charset="0"/>
                            <a:sym typeface="Symbol" panose="05050102010706020507" pitchFamily="18" charset="2"/>
                          </a:rPr>
                        </m:ctrlPr>
                      </m:sSubPr>
                      <m:e>
                        <m:acc>
                          <m:accPr>
                            <m:chr m:val="⃗"/>
                            <m:ctrlPr>
                              <a:rPr lang="en-US" altLang="en-US" i="1" dirty="0">
                                <a:solidFill>
                                  <a:srgbClr val="FF00FF"/>
                                </a:solidFill>
                                <a:latin typeface="Cambria Math" panose="02040503050406030204" pitchFamily="18" charset="0"/>
                                <a:sym typeface="Symbol" panose="05050102010706020507" pitchFamily="18" charset="2"/>
                              </a:rPr>
                            </m:ctrlPr>
                          </m:accPr>
                          <m:e>
                            <m:r>
                              <a:rPr lang="en-CA" altLang="en-US" i="1" dirty="0">
                                <a:solidFill>
                                  <a:srgbClr val="FF00FF"/>
                                </a:solidFill>
                                <a:latin typeface="Cambria Math" panose="02040503050406030204" pitchFamily="18" charset="0"/>
                                <a:sym typeface="Symbol" panose="05050102010706020507" pitchFamily="18" charset="2"/>
                              </a:rPr>
                              <m:t>𝑥</m:t>
                            </m:r>
                          </m:e>
                        </m:acc>
                      </m:e>
                      <m:sub>
                        <m:r>
                          <a:rPr lang="en-CA" altLang="en-US" b="0" i="1" dirty="0" smtClean="0">
                            <a:solidFill>
                              <a:srgbClr val="FF00FF"/>
                            </a:solidFill>
                            <a:latin typeface="Cambria Math" panose="02040503050406030204" pitchFamily="18" charset="0"/>
                            <a:sym typeface="Symbol" panose="05050102010706020507" pitchFamily="18" charset="2"/>
                          </a:rPr>
                          <m:t>𝐷</m:t>
                        </m:r>
                      </m:sub>
                    </m:sSub>
                    <m:r>
                      <a:rPr lang="en-CA" altLang="en-US" dirty="0">
                        <a:solidFill>
                          <a:srgbClr val="FF00FF"/>
                        </a:solidFill>
                        <a:latin typeface="Cambria Math" panose="02040503050406030204" pitchFamily="18" charset="0"/>
                        <a:sym typeface="Symbol" panose="05050102010706020507" pitchFamily="18" charset="2"/>
                      </a:rPr>
                      <m:t>,</m:t>
                    </m:r>
                    <m:sSub>
                      <m:sSubPr>
                        <m:ctrlPr>
                          <a:rPr lang="en-CA" altLang="en-US" i="1" dirty="0">
                            <a:solidFill>
                              <a:srgbClr val="FF00FF"/>
                            </a:solidFill>
                            <a:latin typeface="Cambria Math" panose="02040503050406030204" pitchFamily="18" charset="0"/>
                            <a:sym typeface="Symbol" panose="05050102010706020507" pitchFamily="18" charset="2"/>
                          </a:rPr>
                        </m:ctrlPr>
                      </m:sSubPr>
                      <m:e>
                        <m:r>
                          <a:rPr lang="en-CA" altLang="en-US" i="1" dirty="0">
                            <a:solidFill>
                              <a:srgbClr val="FF00FF"/>
                            </a:solidFill>
                            <a:latin typeface="Cambria Math" panose="02040503050406030204" pitchFamily="18" charset="0"/>
                            <a:sym typeface="Symbol" panose="05050102010706020507" pitchFamily="18" charset="2"/>
                          </a:rPr>
                          <m:t>𝑦</m:t>
                        </m:r>
                      </m:e>
                      <m:sub>
                        <m:r>
                          <a:rPr lang="en-CA" altLang="en-US" b="0" i="1" dirty="0" smtClean="0">
                            <a:solidFill>
                              <a:srgbClr val="FF00FF"/>
                            </a:solidFill>
                            <a:latin typeface="Cambria Math" panose="02040503050406030204" pitchFamily="18" charset="0"/>
                            <a:sym typeface="Symbol" panose="05050102010706020507" pitchFamily="18" charset="2"/>
                          </a:rPr>
                          <m:t>𝐷</m:t>
                        </m:r>
                      </m:sub>
                    </m:sSub>
                  </m:oMath>
                </a14:m>
                <a:r>
                  <a:rPr lang="en-US" altLang="en-US" dirty="0">
                    <a:solidFill>
                      <a:srgbClr val="FF00FF"/>
                    </a:solidFill>
                    <a:cs typeface="Times New Roman" panose="02020603050405020304" pitchFamily="18" charset="0"/>
                    <a:sym typeface="Symbol" panose="05050102010706020507" pitchFamily="18" charset="2"/>
                  </a:rPr>
                  <a:t> }</a:t>
                </a:r>
              </a:p>
            </p:txBody>
          </p:sp>
        </mc:Choice>
        <mc:Fallback xmlns="">
          <p:sp>
            <p:nvSpPr>
              <p:cNvPr id="36" name="Rectangle 35"/>
              <p:cNvSpPr>
                <a:spLocks noRot="1" noChangeAspect="1" noMove="1" noResize="1" noEditPoints="1" noAdjustHandles="1" noChangeArrowheads="1" noChangeShapeType="1" noTextEdit="1"/>
              </p:cNvSpPr>
              <p:nvPr/>
            </p:nvSpPr>
            <p:spPr>
              <a:xfrm>
                <a:off x="2701201" y="589128"/>
                <a:ext cx="4918799" cy="523220"/>
              </a:xfrm>
              <a:prstGeom prst="rect">
                <a:avLst/>
              </a:prstGeom>
              <a:blipFill>
                <a:blip r:embed="rId3"/>
                <a:stretch>
                  <a:fillRect l="-2478" t="-12941" r="-1487" b="-34118"/>
                </a:stretch>
              </a:blipFill>
            </p:spPr>
            <p:txBody>
              <a:bodyPr/>
              <a:lstStyle/>
              <a:p>
                <a:r>
                  <a:rPr lang="en-CA">
                    <a:noFill/>
                  </a:rPr>
                  <a:t> </a:t>
                </a:r>
              </a:p>
            </p:txBody>
          </p:sp>
        </mc:Fallback>
      </mc:AlternateContent>
      <mc:AlternateContent xmlns:mc="http://schemas.openxmlformats.org/markup-compatibility/2006" xmlns:a14="http://schemas.microsoft.com/office/drawing/2010/main">
        <mc:Choice Requires="a14">
          <p:sp>
            <p:nvSpPr>
              <p:cNvPr id="37" name="TextBox 36"/>
              <p:cNvSpPr txBox="1"/>
              <p:nvPr/>
            </p:nvSpPr>
            <p:spPr>
              <a:xfrm>
                <a:off x="3446398" y="1091024"/>
                <a:ext cx="3716402" cy="464101"/>
              </a:xfrm>
              <a:prstGeom prst="rect">
                <a:avLst/>
              </a:prstGeom>
              <a:noFill/>
            </p:spPr>
            <p:txBody>
              <a:bodyPr wrap="none" lIns="0" tIns="0" rIns="0" bIns="0" rtlCol="0">
                <a:spAutoFit/>
              </a:bodyPr>
              <a:lstStyle/>
              <a:p>
                <a14:m>
                  <m:oMath xmlns:m="http://schemas.openxmlformats.org/officeDocument/2006/math">
                    <m:sSub>
                      <m:sSubPr>
                        <m:ctrlPr>
                          <a:rPr lang="en-US" altLang="en-US" i="1" dirty="0" smtClean="0">
                            <a:solidFill>
                              <a:srgbClr val="66FF33"/>
                            </a:solidFill>
                            <a:latin typeface="Cambria Math" panose="02040503050406030204" pitchFamily="18" charset="0"/>
                            <a:sym typeface="Symbol" panose="05050102010706020507" pitchFamily="18" charset="2"/>
                          </a:rPr>
                        </m:ctrlPr>
                      </m:sSubPr>
                      <m:e>
                        <m:acc>
                          <m:accPr>
                            <m:chr m:val="⃗"/>
                            <m:ctrlPr>
                              <a:rPr lang="en-US" altLang="en-US" i="1" dirty="0" smtClean="0">
                                <a:solidFill>
                                  <a:srgbClr val="66FF33"/>
                                </a:solidFill>
                                <a:latin typeface="Cambria Math" panose="02040503050406030204" pitchFamily="18" charset="0"/>
                                <a:sym typeface="Symbol" panose="05050102010706020507" pitchFamily="18" charset="2"/>
                              </a:rPr>
                            </m:ctrlPr>
                          </m:accPr>
                          <m:e>
                            <m:r>
                              <a:rPr lang="en-CA" altLang="en-US" b="0" i="1" dirty="0" smtClean="0">
                                <a:solidFill>
                                  <a:srgbClr val="66FF33"/>
                                </a:solidFill>
                                <a:latin typeface="Cambria Math" panose="02040503050406030204" pitchFamily="18" charset="0"/>
                                <a:sym typeface="Symbol" panose="05050102010706020507" pitchFamily="18" charset="2"/>
                              </a:rPr>
                              <m:t>𝑤</m:t>
                            </m:r>
                          </m:e>
                        </m:acc>
                      </m:e>
                      <m:sub>
                        <m:r>
                          <a:rPr lang="en-CA" altLang="en-US" b="0" i="1" dirty="0" smtClean="0">
                            <a:solidFill>
                              <a:srgbClr val="66FF33"/>
                            </a:solidFill>
                            <a:latin typeface="Cambria Math" panose="02040503050406030204" pitchFamily="18" charset="0"/>
                            <a:sym typeface="Symbol" panose="05050102010706020507" pitchFamily="18" charset="2"/>
                          </a:rPr>
                          <m:t>𝑜𝑝𝑡</m:t>
                        </m:r>
                      </m:sub>
                    </m:sSub>
                    <m:r>
                      <a:rPr lang="en-CA" altLang="en-US" b="0" i="1" dirty="0" smtClean="0">
                        <a:solidFill>
                          <a:schemeClr val="tx1"/>
                        </a:solidFill>
                        <a:latin typeface="Cambria Math" panose="02040503050406030204" pitchFamily="18" charset="0"/>
                      </a:rPr>
                      <m:t>= </m:t>
                    </m:r>
                    <m:sSub>
                      <m:sSubPr>
                        <m:ctrlPr>
                          <a:rPr lang="en-CA" altLang="en-US" b="0" i="1" dirty="0" smtClean="0">
                            <a:solidFill>
                              <a:schemeClr val="tx1"/>
                            </a:solidFill>
                            <a:latin typeface="Cambria Math" panose="02040503050406030204" pitchFamily="18" charset="0"/>
                          </a:rPr>
                        </m:ctrlPr>
                      </m:sSubPr>
                      <m:e>
                        <m:r>
                          <a:rPr lang="en-CA" altLang="en-US" b="0" i="1" dirty="0" smtClean="0">
                            <a:solidFill>
                              <a:schemeClr val="tx1"/>
                            </a:solidFill>
                            <a:latin typeface="Cambria Math" panose="02040503050406030204" pitchFamily="18" charset="0"/>
                          </a:rPr>
                          <m:t>𝐴𝑟𝑔𝑀𝑖𝑛</m:t>
                        </m:r>
                      </m:e>
                      <m:sub>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sub>
                    </m:sSub>
                    <m:r>
                      <a:rPr lang="en-CA" altLang="en-US" b="0" i="1" dirty="0" smtClean="0">
                        <a:solidFill>
                          <a:srgbClr val="66FF33"/>
                        </a:solidFill>
                        <a:latin typeface="Cambria Math" panose="02040503050406030204" pitchFamily="18" charset="0"/>
                      </a:rPr>
                      <m:t> </m:t>
                    </m:r>
                    <m:r>
                      <a:rPr lang="en-CA" altLang="en-US" b="0" i="1" dirty="0" smtClean="0">
                        <a:solidFill>
                          <a:schemeClr val="accent1"/>
                        </a:solidFill>
                        <a:latin typeface="Cambria Math" panose="02040503050406030204" pitchFamily="18" charset="0"/>
                      </a:rPr>
                      <m:t>𝐸</m:t>
                    </m:r>
                    <m:d>
                      <m:dPr>
                        <m:ctrlPr>
                          <a:rPr lang="en-CA" altLang="en-US" b="0" i="1" dirty="0" smtClean="0">
                            <a:solidFill>
                              <a:schemeClr val="accent1"/>
                            </a:solidFill>
                            <a:latin typeface="Cambria Math" panose="02040503050406030204" pitchFamily="18" charset="0"/>
                          </a:rPr>
                        </m:ctrlPr>
                      </m:dPr>
                      <m:e>
                        <m:acc>
                          <m:accPr>
                            <m:chr m:val="⃗"/>
                            <m:ctrlPr>
                              <a:rPr lang="en-CA" altLang="en-US" b="0" i="1" dirty="0" smtClean="0">
                                <a:solidFill>
                                  <a:srgbClr val="66FF33"/>
                                </a:solidFill>
                                <a:latin typeface="Cambria Math" panose="02040503050406030204" pitchFamily="18" charset="0"/>
                              </a:rPr>
                            </m:ctrlPr>
                          </m:accPr>
                          <m:e>
                            <m:r>
                              <a:rPr lang="en-CA" altLang="en-US" b="0" i="1" dirty="0" smtClean="0">
                                <a:solidFill>
                                  <a:srgbClr val="66FF33"/>
                                </a:solidFill>
                                <a:latin typeface="Cambria Math" panose="02040503050406030204" pitchFamily="18" charset="0"/>
                              </a:rPr>
                              <m:t>𝑤</m:t>
                            </m:r>
                          </m:e>
                        </m:acc>
                      </m:e>
                    </m:d>
                  </m:oMath>
                </a14:m>
                <a:r>
                  <a:rPr lang="en-US" altLang="en-US" i="1" dirty="0">
                    <a:sym typeface="Symbol" panose="05050102010706020507" pitchFamily="18" charset="2"/>
                  </a:rPr>
                  <a:t> </a:t>
                </a:r>
                <a:endParaRPr lang="en-CA" dirty="0">
                  <a:solidFill>
                    <a:schemeClr val="tx1"/>
                  </a:solidFill>
                </a:endParaRPr>
              </a:p>
            </p:txBody>
          </p:sp>
        </mc:Choice>
        <mc:Fallback xmlns="">
          <p:sp>
            <p:nvSpPr>
              <p:cNvPr id="37" name="TextBox 36"/>
              <p:cNvSpPr txBox="1">
                <a:spLocks noRot="1" noChangeAspect="1" noMove="1" noResize="1" noEditPoints="1" noAdjustHandles="1" noChangeArrowheads="1" noChangeShapeType="1" noTextEdit="1"/>
              </p:cNvSpPr>
              <p:nvPr/>
            </p:nvSpPr>
            <p:spPr>
              <a:xfrm>
                <a:off x="3446398" y="1091024"/>
                <a:ext cx="3716402" cy="464101"/>
              </a:xfrm>
              <a:prstGeom prst="rect">
                <a:avLst/>
              </a:prstGeom>
              <a:blipFill>
                <a:blip r:embed="rId4"/>
                <a:stretch>
                  <a:fillRect/>
                </a:stretch>
              </a:blipFill>
            </p:spPr>
            <p:txBody>
              <a:bodyPr/>
              <a:lstStyle/>
              <a:p>
                <a:r>
                  <a:rPr lang="en-CA">
                    <a:noFill/>
                  </a:rPr>
                  <a:t> </a:t>
                </a:r>
              </a:p>
            </p:txBody>
          </p:sp>
        </mc:Fallback>
      </mc:AlternateContent>
      <p:sp>
        <p:nvSpPr>
          <p:cNvPr id="50" name="Rectangle 49"/>
          <p:cNvSpPr/>
          <p:nvPr/>
        </p:nvSpPr>
        <p:spPr>
          <a:xfrm>
            <a:off x="448192" y="2521059"/>
            <a:ext cx="8086208" cy="2677656"/>
          </a:xfrm>
          <a:prstGeom prst="rect">
            <a:avLst/>
          </a:prstGeom>
        </p:spPr>
        <p:txBody>
          <a:bodyPr wrap="square">
            <a:spAutoFit/>
          </a:bodyPr>
          <a:lstStyle/>
          <a:p>
            <a:pPr marL="285750"/>
            <a:r>
              <a:rPr lang="en-CA" altLang="en-US" dirty="0">
                <a:cs typeface="Times New Roman" panose="02020603050405020304" pitchFamily="18" charset="0"/>
                <a:sym typeface="Symbol" panose="05050102010706020507" pitchFamily="18" charset="2"/>
              </a:rPr>
              <a:t>Which of these three gives the best answers on </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The training inputs?</a:t>
            </a:r>
          </a:p>
          <a:p>
            <a:pPr marL="742950" indent="-457200">
              <a:buFont typeface="Arial" panose="020B0604020202020204" pitchFamily="34" charset="0"/>
              <a:buChar char="•"/>
            </a:pPr>
            <a:r>
              <a:rPr lang="en-CA" altLang="en-US" dirty="0">
                <a:cs typeface="Times New Roman" panose="02020603050405020304" pitchFamily="18" charset="0"/>
                <a:sym typeface="Symbol" panose="05050102010706020507" pitchFamily="18" charset="2"/>
              </a:rPr>
              <a:t>General inputs?</a:t>
            </a:r>
          </a:p>
          <a:p>
            <a:pPr marL="285750"/>
            <a:r>
              <a:rPr lang="en-CA" altLang="en-US" dirty="0">
                <a:cs typeface="Times New Roman" panose="02020603050405020304" pitchFamily="18" charset="0"/>
                <a:sym typeface="Symbol" panose="05050102010706020507" pitchFamily="18" charset="2"/>
              </a:rPr>
              <a:t>      There is a “no free lunch” theorem</a:t>
            </a:r>
            <a:br>
              <a:rPr lang="en-CA" altLang="en-US" dirty="0">
                <a:cs typeface="Times New Roman" panose="02020603050405020304" pitchFamily="18" charset="0"/>
                <a:sym typeface="Symbol" panose="05050102010706020507" pitchFamily="18" charset="2"/>
              </a:rPr>
            </a:br>
            <a:r>
              <a:rPr lang="en-CA" altLang="en-US" dirty="0">
                <a:cs typeface="Times New Roman" panose="02020603050405020304" pitchFamily="18" charset="0"/>
                <a:sym typeface="Symbol" panose="05050102010706020507" pitchFamily="18" charset="2"/>
              </a:rPr>
              <a:t>       that says that no one method works in all cases.</a:t>
            </a:r>
          </a:p>
          <a:p>
            <a:pPr marL="285750"/>
            <a:r>
              <a:rPr lang="en-CA" altLang="en-US" dirty="0">
                <a:cs typeface="Times New Roman" panose="02020603050405020304" pitchFamily="18" charset="0"/>
                <a:sym typeface="Symbol" panose="05050102010706020507" pitchFamily="18" charset="2"/>
              </a:rPr>
              <a:t>      But there are a few principles. </a:t>
            </a:r>
          </a:p>
        </p:txBody>
      </p:sp>
      <p:sp>
        <p:nvSpPr>
          <p:cNvPr id="51" name="Rectangle 50"/>
          <p:cNvSpPr/>
          <p:nvPr/>
        </p:nvSpPr>
        <p:spPr>
          <a:xfrm>
            <a:off x="6324600" y="5105400"/>
            <a:ext cx="2743200" cy="1676400"/>
          </a:xfrm>
          <a:prstGeom prst="rect">
            <a:avLst/>
          </a:prstGeom>
          <a:ln w="25400">
            <a:solidFill>
              <a:srgbClr val="FFFF00"/>
            </a:solidFill>
          </a:ln>
        </p:spPr>
        <p:txBody>
          <a:bodyPr wrap="square" rtlCol="0" anchor="ctr">
            <a:spAutoFit/>
          </a:bodyPr>
          <a:lstStyle/>
          <a:p>
            <a:pPr algn="l"/>
            <a:endParaRPr lang="en-CA" sz="2400" dirty="0"/>
          </a:p>
        </p:txBody>
      </p:sp>
      <p:grpSp>
        <p:nvGrpSpPr>
          <p:cNvPr id="3" name="Group 2">
            <a:extLst>
              <a:ext uri="{FF2B5EF4-FFF2-40B4-BE49-F238E27FC236}">
                <a16:creationId xmlns:a16="http://schemas.microsoft.com/office/drawing/2014/main" id="{8601234A-CEE7-45CA-8E29-586AA8BDFFB6}"/>
              </a:ext>
            </a:extLst>
          </p:cNvPr>
          <p:cNvGrpSpPr/>
          <p:nvPr/>
        </p:nvGrpSpPr>
        <p:grpSpPr>
          <a:xfrm>
            <a:off x="829192" y="5256291"/>
            <a:ext cx="8162408" cy="1525509"/>
            <a:chOff x="829192" y="5256291"/>
            <a:chExt cx="8162408" cy="1525509"/>
          </a:xfrm>
        </p:grpSpPr>
        <p:grpSp>
          <p:nvGrpSpPr>
            <p:cNvPr id="2" name="Group 1">
              <a:extLst>
                <a:ext uri="{FF2B5EF4-FFF2-40B4-BE49-F238E27FC236}">
                  <a16:creationId xmlns:a16="http://schemas.microsoft.com/office/drawing/2014/main" id="{FAFF9FA9-0345-493F-A485-E1FC91604091}"/>
                </a:ext>
              </a:extLst>
            </p:cNvPr>
            <p:cNvGrpSpPr/>
            <p:nvPr/>
          </p:nvGrpSpPr>
          <p:grpSpPr>
            <a:xfrm>
              <a:off x="6603434" y="5256291"/>
              <a:ext cx="2388166" cy="1519448"/>
              <a:chOff x="6603434" y="5256291"/>
              <a:chExt cx="2388166" cy="1519448"/>
            </a:xfrm>
          </p:grpSpPr>
          <p:grpSp>
            <p:nvGrpSpPr>
              <p:cNvPr id="111" name="Group 110"/>
              <p:cNvGrpSpPr/>
              <p:nvPr/>
            </p:nvGrpSpPr>
            <p:grpSpPr>
              <a:xfrm>
                <a:off x="6603434" y="5333308"/>
                <a:ext cx="2388166" cy="1442431"/>
                <a:chOff x="6483672" y="5173013"/>
                <a:chExt cx="2388166" cy="1442431"/>
              </a:xfrm>
            </p:grpSpPr>
            <p:grpSp>
              <p:nvGrpSpPr>
                <p:cNvPr id="113" name="Group 112"/>
                <p:cNvGrpSpPr/>
                <p:nvPr/>
              </p:nvGrpSpPr>
              <p:grpSpPr>
                <a:xfrm>
                  <a:off x="6483672" y="5173013"/>
                  <a:ext cx="2388166" cy="1442431"/>
                  <a:chOff x="6483672" y="5173013"/>
                  <a:chExt cx="2388166" cy="1442431"/>
                </a:xfrm>
              </p:grpSpPr>
              <p:cxnSp>
                <p:nvCxnSpPr>
                  <p:cNvPr id="127" name="Straight Connector 126"/>
                  <p:cNvCxnSpPr/>
                  <p:nvPr/>
                </p:nvCxnSpPr>
                <p:spPr bwMode="auto">
                  <a:xfrm>
                    <a:off x="6589813"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28" name="Straight Connector 127"/>
                  <p:cNvCxnSpPr/>
                  <p:nvPr/>
                </p:nvCxnSpPr>
                <p:spPr bwMode="auto">
                  <a:xfrm flipH="1">
                    <a:off x="64836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114" name="Group 113"/>
                <p:cNvGrpSpPr/>
                <p:nvPr/>
              </p:nvGrpSpPr>
              <p:grpSpPr>
                <a:xfrm>
                  <a:off x="6805519" y="5344704"/>
                  <a:ext cx="1639329" cy="678340"/>
                  <a:chOff x="6805519" y="5344704"/>
                  <a:chExt cx="1639329" cy="678340"/>
                </a:xfrm>
              </p:grpSpPr>
              <p:sp>
                <p:nvSpPr>
                  <p:cNvPr id="115" name="Oval 114"/>
                  <p:cNvSpPr/>
                  <p:nvPr/>
                </p:nvSpPr>
                <p:spPr>
                  <a:xfrm>
                    <a:off x="6805519" y="595433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6" name="Oval 115"/>
                  <p:cNvSpPr/>
                  <p:nvPr/>
                </p:nvSpPr>
                <p:spPr>
                  <a:xfrm>
                    <a:off x="6964729" y="5774026"/>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7" name="Oval 116"/>
                  <p:cNvSpPr/>
                  <p:nvPr/>
                </p:nvSpPr>
                <p:spPr>
                  <a:xfrm>
                    <a:off x="7123940" y="5473520"/>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8" name="Oval 117"/>
                  <p:cNvSpPr/>
                  <p:nvPr/>
                </p:nvSpPr>
                <p:spPr>
                  <a:xfrm>
                    <a:off x="7389293" y="558510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19" name="Oval 118"/>
                  <p:cNvSpPr/>
                  <p:nvPr/>
                </p:nvSpPr>
                <p:spPr>
                  <a:xfrm>
                    <a:off x="7654643" y="5353317"/>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0" name="Oval 119"/>
                  <p:cNvSpPr/>
                  <p:nvPr/>
                </p:nvSpPr>
                <p:spPr>
                  <a:xfrm>
                    <a:off x="7919996" y="534470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1" name="Oval 120"/>
                  <p:cNvSpPr/>
                  <p:nvPr/>
                </p:nvSpPr>
                <p:spPr>
                  <a:xfrm>
                    <a:off x="8023210"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2" name="Oval 121"/>
                  <p:cNvSpPr/>
                  <p:nvPr/>
                </p:nvSpPr>
                <p:spPr>
                  <a:xfrm>
                    <a:off x="7970140" y="5533621"/>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3" name="Oval 122"/>
                  <p:cNvSpPr/>
                  <p:nvPr/>
                </p:nvSpPr>
                <p:spPr>
                  <a:xfrm>
                    <a:off x="7757859" y="5525008"/>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4" name="Oval 123"/>
                  <p:cNvSpPr/>
                  <p:nvPr/>
                </p:nvSpPr>
                <p:spPr>
                  <a:xfrm>
                    <a:off x="8185347" y="5825514"/>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5" name="Oval 124"/>
                  <p:cNvSpPr/>
                  <p:nvPr/>
                </p:nvSpPr>
                <p:spPr>
                  <a:xfrm>
                    <a:off x="8394703" y="5713925"/>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26" name="Oval 125"/>
                  <p:cNvSpPr/>
                  <p:nvPr/>
                </p:nvSpPr>
                <p:spPr>
                  <a:xfrm>
                    <a:off x="8288562" y="5473519"/>
                    <a:ext cx="50145" cy="68714"/>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112" name="Freeform 111"/>
              <p:cNvSpPr/>
              <p:nvPr/>
            </p:nvSpPr>
            <p:spPr>
              <a:xfrm>
                <a:off x="6929632" y="5256291"/>
                <a:ext cx="1636262" cy="1210060"/>
              </a:xfrm>
              <a:custGeom>
                <a:avLst/>
                <a:gdLst>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65935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137410 w 2720340"/>
                  <a:gd name="connsiteY10" fmla="*/ 622945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914400 w 2720340"/>
                  <a:gd name="connsiteY4" fmla="*/ 297190 h 982990"/>
                  <a:gd name="connsiteX5" fmla="*/ 1348740 w 2720340"/>
                  <a:gd name="connsiteY5" fmla="*/ 28585 h 982990"/>
                  <a:gd name="connsiteX6" fmla="*/ 1480185 w 2720340"/>
                  <a:gd name="connsiteY6" fmla="*/ 251470 h 982990"/>
                  <a:gd name="connsiteX7" fmla="*/ 1714500 w 2720340"/>
                  <a:gd name="connsiteY7" fmla="*/ 10 h 982990"/>
                  <a:gd name="connsiteX8" fmla="*/ 1783080 w 2720340"/>
                  <a:gd name="connsiteY8" fmla="*/ 262900 h 982990"/>
                  <a:gd name="connsiteX9" fmla="*/ 1851660 w 2720340"/>
                  <a:gd name="connsiteY9" fmla="*/ 480070 h 982990"/>
                  <a:gd name="connsiteX10" fmla="*/ 2085975 w 2720340"/>
                  <a:gd name="connsiteY10" fmla="*/ 605800 h 982990"/>
                  <a:gd name="connsiteX11" fmla="*/ 2291715 w 2720340"/>
                  <a:gd name="connsiteY11" fmla="*/ 131455 h 982990"/>
                  <a:gd name="connsiteX12" fmla="*/ 2400300 w 2720340"/>
                  <a:gd name="connsiteY12" fmla="*/ 451495 h 982990"/>
                  <a:gd name="connsiteX13" fmla="*/ 2531745 w 2720340"/>
                  <a:gd name="connsiteY13" fmla="*/ 777250 h 982990"/>
                  <a:gd name="connsiteX14" fmla="*/ 2720340 w 2720340"/>
                  <a:gd name="connsiteY14" fmla="*/ 982990 h 982990"/>
                  <a:gd name="connsiteX0" fmla="*/ 0 w 2720340"/>
                  <a:gd name="connsiteY0" fmla="*/ 925840 h 982990"/>
                  <a:gd name="connsiteX1" fmla="*/ 137160 w 2720340"/>
                  <a:gd name="connsiteY1" fmla="*/ 771535 h 982990"/>
                  <a:gd name="connsiteX2" fmla="*/ 377190 w 2720340"/>
                  <a:gd name="connsiteY2" fmla="*/ 531505 h 982990"/>
                  <a:gd name="connsiteX3" fmla="*/ 588645 w 2720340"/>
                  <a:gd name="connsiteY3" fmla="*/ 131455 h 982990"/>
                  <a:gd name="connsiteX4" fmla="*/ 717726 w 2720340"/>
                  <a:gd name="connsiteY4" fmla="*/ 210103 h 982990"/>
                  <a:gd name="connsiteX5" fmla="*/ 914400 w 2720340"/>
                  <a:gd name="connsiteY5" fmla="*/ 297190 h 982990"/>
                  <a:gd name="connsiteX6" fmla="*/ 1348740 w 2720340"/>
                  <a:gd name="connsiteY6" fmla="*/ 28585 h 982990"/>
                  <a:gd name="connsiteX7" fmla="*/ 1480185 w 2720340"/>
                  <a:gd name="connsiteY7" fmla="*/ 251470 h 982990"/>
                  <a:gd name="connsiteX8" fmla="*/ 1714500 w 2720340"/>
                  <a:gd name="connsiteY8" fmla="*/ 10 h 982990"/>
                  <a:gd name="connsiteX9" fmla="*/ 1783080 w 2720340"/>
                  <a:gd name="connsiteY9" fmla="*/ 262900 h 982990"/>
                  <a:gd name="connsiteX10" fmla="*/ 1851660 w 2720340"/>
                  <a:gd name="connsiteY10" fmla="*/ 480070 h 982990"/>
                  <a:gd name="connsiteX11" fmla="*/ 2085975 w 2720340"/>
                  <a:gd name="connsiteY11" fmla="*/ 605800 h 982990"/>
                  <a:gd name="connsiteX12" fmla="*/ 2291715 w 2720340"/>
                  <a:gd name="connsiteY12" fmla="*/ 131455 h 982990"/>
                  <a:gd name="connsiteX13" fmla="*/ 2400300 w 2720340"/>
                  <a:gd name="connsiteY13" fmla="*/ 451495 h 982990"/>
                  <a:gd name="connsiteX14" fmla="*/ 2531745 w 2720340"/>
                  <a:gd name="connsiteY14" fmla="*/ 777250 h 982990"/>
                  <a:gd name="connsiteX15" fmla="*/ 2720340 w 2720340"/>
                  <a:gd name="connsiteY15" fmla="*/ 982990 h 982990"/>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348740 w 2720340"/>
                  <a:gd name="connsiteY6" fmla="*/ 399582 h 1353987"/>
                  <a:gd name="connsiteX7" fmla="*/ 1480185 w 2720340"/>
                  <a:gd name="connsiteY7" fmla="*/ 622467 h 1353987"/>
                  <a:gd name="connsiteX8" fmla="*/ 1714500 w 2720340"/>
                  <a:gd name="connsiteY8" fmla="*/ 371007 h 1353987"/>
                  <a:gd name="connsiteX9" fmla="*/ 1783080 w 2720340"/>
                  <a:gd name="connsiteY9" fmla="*/ 633897 h 1353987"/>
                  <a:gd name="connsiteX10" fmla="*/ 1851660 w 2720340"/>
                  <a:gd name="connsiteY10" fmla="*/ 851067 h 1353987"/>
                  <a:gd name="connsiteX11" fmla="*/ 2085975 w 2720340"/>
                  <a:gd name="connsiteY11" fmla="*/ 976797 h 1353987"/>
                  <a:gd name="connsiteX12" fmla="*/ 2291715 w 2720340"/>
                  <a:gd name="connsiteY12" fmla="*/ 502452 h 1353987"/>
                  <a:gd name="connsiteX13" fmla="*/ 2400300 w 2720340"/>
                  <a:gd name="connsiteY13" fmla="*/ 822492 h 1353987"/>
                  <a:gd name="connsiteX14" fmla="*/ 2531745 w 2720340"/>
                  <a:gd name="connsiteY14" fmla="*/ 1148247 h 1353987"/>
                  <a:gd name="connsiteX15" fmla="*/ 2720340 w 2720340"/>
                  <a:gd name="connsiteY15"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18897 w 2720340"/>
                  <a:gd name="connsiteY6" fmla="*/ 58110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2085975 w 2720340"/>
                  <a:gd name="connsiteY12" fmla="*/ 976797 h 1353987"/>
                  <a:gd name="connsiteX13" fmla="*/ 2291715 w 2720340"/>
                  <a:gd name="connsiteY13" fmla="*/ 502452 h 1353987"/>
                  <a:gd name="connsiteX14" fmla="*/ 2400300 w 2720340"/>
                  <a:gd name="connsiteY14" fmla="*/ 822492 h 1353987"/>
                  <a:gd name="connsiteX15" fmla="*/ 2531745 w 2720340"/>
                  <a:gd name="connsiteY15" fmla="*/ 1148247 h 1353987"/>
                  <a:gd name="connsiteX16" fmla="*/ 2720340 w 2720340"/>
                  <a:gd name="connsiteY16" fmla="*/ 1353987 h 1353987"/>
                  <a:gd name="connsiteX0" fmla="*/ 0 w 2720340"/>
                  <a:gd name="connsiteY0" fmla="*/ 1296837 h 1353987"/>
                  <a:gd name="connsiteX1" fmla="*/ 137160 w 2720340"/>
                  <a:gd name="connsiteY1" fmla="*/ 1142532 h 1353987"/>
                  <a:gd name="connsiteX2" fmla="*/ 377190 w 2720340"/>
                  <a:gd name="connsiteY2" fmla="*/ 902502 h 1353987"/>
                  <a:gd name="connsiteX3" fmla="*/ 588645 w 2720340"/>
                  <a:gd name="connsiteY3" fmla="*/ 502452 h 1353987"/>
                  <a:gd name="connsiteX4" fmla="*/ 754196 w 2720340"/>
                  <a:gd name="connsiteY4" fmla="*/ 1435 h 1353987"/>
                  <a:gd name="connsiteX5" fmla="*/ 914400 w 2720340"/>
                  <a:gd name="connsiteY5" fmla="*/ 668187 h 1353987"/>
                  <a:gd name="connsiteX6" fmla="*/ 1155367 w 2720340"/>
                  <a:gd name="connsiteY6" fmla="*/ 1112460 h 1353987"/>
                  <a:gd name="connsiteX7" fmla="*/ 1348740 w 2720340"/>
                  <a:gd name="connsiteY7" fmla="*/ 399582 h 1353987"/>
                  <a:gd name="connsiteX8" fmla="*/ 1480185 w 2720340"/>
                  <a:gd name="connsiteY8" fmla="*/ 622467 h 1353987"/>
                  <a:gd name="connsiteX9" fmla="*/ 1714500 w 2720340"/>
                  <a:gd name="connsiteY9" fmla="*/ 371007 h 1353987"/>
                  <a:gd name="connsiteX10" fmla="*/ 1783080 w 2720340"/>
                  <a:gd name="connsiteY10" fmla="*/ 633897 h 1353987"/>
                  <a:gd name="connsiteX11" fmla="*/ 1851660 w 2720340"/>
                  <a:gd name="connsiteY11" fmla="*/ 851067 h 1353987"/>
                  <a:gd name="connsiteX12" fmla="*/ 1921239 w 2720340"/>
                  <a:gd name="connsiteY12" fmla="*/ 919238 h 1353987"/>
                  <a:gd name="connsiteX13" fmla="*/ 2085975 w 2720340"/>
                  <a:gd name="connsiteY13" fmla="*/ 976797 h 1353987"/>
                  <a:gd name="connsiteX14" fmla="*/ 2291715 w 2720340"/>
                  <a:gd name="connsiteY14" fmla="*/ 502452 h 1353987"/>
                  <a:gd name="connsiteX15" fmla="*/ 2400300 w 2720340"/>
                  <a:gd name="connsiteY15" fmla="*/ 822492 h 1353987"/>
                  <a:gd name="connsiteX16" fmla="*/ 2531745 w 2720340"/>
                  <a:gd name="connsiteY16" fmla="*/ 1148247 h 1353987"/>
                  <a:gd name="connsiteX17" fmla="*/ 2720340 w 2720340"/>
                  <a:gd name="connsiteY17" fmla="*/ 1353987 h 1353987"/>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14400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480185 w 2720340"/>
                  <a:gd name="connsiteY8" fmla="*/ 62246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600"/>
                  <a:gd name="connsiteX1" fmla="*/ 137160 w 2720340"/>
                  <a:gd name="connsiteY1" fmla="*/ 1142532 h 1467600"/>
                  <a:gd name="connsiteX2" fmla="*/ 377190 w 2720340"/>
                  <a:gd name="connsiteY2" fmla="*/ 902502 h 1467600"/>
                  <a:gd name="connsiteX3" fmla="*/ 588645 w 2720340"/>
                  <a:gd name="connsiteY3" fmla="*/ 502452 h 1467600"/>
                  <a:gd name="connsiteX4" fmla="*/ 754196 w 2720340"/>
                  <a:gd name="connsiteY4" fmla="*/ 1435 h 1467600"/>
                  <a:gd name="connsiteX5" fmla="*/ 932635 w 2720340"/>
                  <a:gd name="connsiteY5" fmla="*/ 668187 h 1467600"/>
                  <a:gd name="connsiteX6" fmla="*/ 1155367 w 2720340"/>
                  <a:gd name="connsiteY6" fmla="*/ 1112460 h 1467600"/>
                  <a:gd name="connsiteX7" fmla="*/ 1348740 w 2720340"/>
                  <a:gd name="connsiteY7" fmla="*/ 399582 h 1467600"/>
                  <a:gd name="connsiteX8" fmla="*/ 1626065 w 2720340"/>
                  <a:gd name="connsiteY8" fmla="*/ 976707 h 1467600"/>
                  <a:gd name="connsiteX9" fmla="*/ 1714500 w 2720340"/>
                  <a:gd name="connsiteY9" fmla="*/ 371007 h 1467600"/>
                  <a:gd name="connsiteX10" fmla="*/ 1783080 w 2720340"/>
                  <a:gd name="connsiteY10" fmla="*/ 633897 h 1467600"/>
                  <a:gd name="connsiteX11" fmla="*/ 1851660 w 2720340"/>
                  <a:gd name="connsiteY11" fmla="*/ 851067 h 1467600"/>
                  <a:gd name="connsiteX12" fmla="*/ 1975944 w 2720340"/>
                  <a:gd name="connsiteY12" fmla="*/ 1466700 h 1467600"/>
                  <a:gd name="connsiteX13" fmla="*/ 2085975 w 2720340"/>
                  <a:gd name="connsiteY13" fmla="*/ 976797 h 1467600"/>
                  <a:gd name="connsiteX14" fmla="*/ 2291715 w 2720340"/>
                  <a:gd name="connsiteY14" fmla="*/ 502452 h 1467600"/>
                  <a:gd name="connsiteX15" fmla="*/ 2400300 w 2720340"/>
                  <a:gd name="connsiteY15" fmla="*/ 822492 h 1467600"/>
                  <a:gd name="connsiteX16" fmla="*/ 2531745 w 2720340"/>
                  <a:gd name="connsiteY16" fmla="*/ 1148247 h 1467600"/>
                  <a:gd name="connsiteX17" fmla="*/ 2720340 w 2720340"/>
                  <a:gd name="connsiteY17" fmla="*/ 1353987 h 1467600"/>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400300 w 2720340"/>
                  <a:gd name="connsiteY15" fmla="*/ 822492 h 1467828"/>
                  <a:gd name="connsiteX16" fmla="*/ 2531745 w 2720340"/>
                  <a:gd name="connsiteY16" fmla="*/ 1148247 h 1467828"/>
                  <a:gd name="connsiteX17" fmla="*/ 2720340 w 2720340"/>
                  <a:gd name="connsiteY17"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49469 w 2720340"/>
                  <a:gd name="connsiteY15" fmla="*/ 355675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158294 w 2720340"/>
                  <a:gd name="connsiteY15" fmla="*/ 291268 h 1467828"/>
                  <a:gd name="connsiteX16" fmla="*/ 2267705 w 2720340"/>
                  <a:gd name="connsiteY16" fmla="*/ 564998 h 1467828"/>
                  <a:gd name="connsiteX17" fmla="*/ 2400300 w 2720340"/>
                  <a:gd name="connsiteY17" fmla="*/ 822492 h 1467828"/>
                  <a:gd name="connsiteX18" fmla="*/ 2531745 w 2720340"/>
                  <a:gd name="connsiteY18" fmla="*/ 1148247 h 1467828"/>
                  <a:gd name="connsiteX19" fmla="*/ 2720340 w 2720340"/>
                  <a:gd name="connsiteY19" fmla="*/ 1353987 h 1467828"/>
                  <a:gd name="connsiteX0" fmla="*/ 0 w 2720340"/>
                  <a:gd name="connsiteY0" fmla="*/ 1296837 h 1467828"/>
                  <a:gd name="connsiteX1" fmla="*/ 137160 w 2720340"/>
                  <a:gd name="connsiteY1" fmla="*/ 1142532 h 1467828"/>
                  <a:gd name="connsiteX2" fmla="*/ 377190 w 2720340"/>
                  <a:gd name="connsiteY2" fmla="*/ 902502 h 1467828"/>
                  <a:gd name="connsiteX3" fmla="*/ 588645 w 2720340"/>
                  <a:gd name="connsiteY3" fmla="*/ 502452 h 1467828"/>
                  <a:gd name="connsiteX4" fmla="*/ 754196 w 2720340"/>
                  <a:gd name="connsiteY4" fmla="*/ 1435 h 1467828"/>
                  <a:gd name="connsiteX5" fmla="*/ 932635 w 2720340"/>
                  <a:gd name="connsiteY5" fmla="*/ 668187 h 1467828"/>
                  <a:gd name="connsiteX6" fmla="*/ 1155367 w 2720340"/>
                  <a:gd name="connsiteY6" fmla="*/ 1112460 h 1467828"/>
                  <a:gd name="connsiteX7" fmla="*/ 1348740 w 2720340"/>
                  <a:gd name="connsiteY7" fmla="*/ 399582 h 1467828"/>
                  <a:gd name="connsiteX8" fmla="*/ 1626065 w 2720340"/>
                  <a:gd name="connsiteY8" fmla="*/ 976707 h 1467828"/>
                  <a:gd name="connsiteX9" fmla="*/ 1714500 w 2720340"/>
                  <a:gd name="connsiteY9" fmla="*/ 371007 h 1467828"/>
                  <a:gd name="connsiteX10" fmla="*/ 1783080 w 2720340"/>
                  <a:gd name="connsiteY10" fmla="*/ 633897 h 1467828"/>
                  <a:gd name="connsiteX11" fmla="*/ 1851660 w 2720340"/>
                  <a:gd name="connsiteY11" fmla="*/ 851067 h 1467828"/>
                  <a:gd name="connsiteX12" fmla="*/ 1975944 w 2720340"/>
                  <a:gd name="connsiteY12" fmla="*/ 1466700 h 1467828"/>
                  <a:gd name="connsiteX13" fmla="*/ 2085975 w 2720340"/>
                  <a:gd name="connsiteY13" fmla="*/ 976797 h 1467828"/>
                  <a:gd name="connsiteX14" fmla="*/ 2145834 w 2720340"/>
                  <a:gd name="connsiteY14" fmla="*/ 51602 h 1467828"/>
                  <a:gd name="connsiteX15" fmla="*/ 2267705 w 2720340"/>
                  <a:gd name="connsiteY15" fmla="*/ 564998 h 1467828"/>
                  <a:gd name="connsiteX16" fmla="*/ 2400300 w 2720340"/>
                  <a:gd name="connsiteY16" fmla="*/ 822492 h 1467828"/>
                  <a:gd name="connsiteX17" fmla="*/ 2531745 w 2720340"/>
                  <a:gd name="connsiteY17" fmla="*/ 1148247 h 1467828"/>
                  <a:gd name="connsiteX18" fmla="*/ 2720340 w 2720340"/>
                  <a:gd name="connsiteY18" fmla="*/ 1353987 h 1467828"/>
                  <a:gd name="connsiteX0" fmla="*/ 0 w 2720340"/>
                  <a:gd name="connsiteY0" fmla="*/ 1297282 h 1500084"/>
                  <a:gd name="connsiteX1" fmla="*/ 137160 w 2720340"/>
                  <a:gd name="connsiteY1" fmla="*/ 1142977 h 1500084"/>
                  <a:gd name="connsiteX2" fmla="*/ 596010 w 2720340"/>
                  <a:gd name="connsiteY2" fmla="*/ 1482612 h 1500084"/>
                  <a:gd name="connsiteX3" fmla="*/ 588645 w 2720340"/>
                  <a:gd name="connsiteY3" fmla="*/ 502897 h 1500084"/>
                  <a:gd name="connsiteX4" fmla="*/ 754196 w 2720340"/>
                  <a:gd name="connsiteY4" fmla="*/ 1880 h 1500084"/>
                  <a:gd name="connsiteX5" fmla="*/ 932635 w 2720340"/>
                  <a:gd name="connsiteY5" fmla="*/ 668632 h 1500084"/>
                  <a:gd name="connsiteX6" fmla="*/ 1155367 w 2720340"/>
                  <a:gd name="connsiteY6" fmla="*/ 1112905 h 1500084"/>
                  <a:gd name="connsiteX7" fmla="*/ 1348740 w 2720340"/>
                  <a:gd name="connsiteY7" fmla="*/ 400027 h 1500084"/>
                  <a:gd name="connsiteX8" fmla="*/ 1626065 w 2720340"/>
                  <a:gd name="connsiteY8" fmla="*/ 977152 h 1500084"/>
                  <a:gd name="connsiteX9" fmla="*/ 1714500 w 2720340"/>
                  <a:gd name="connsiteY9" fmla="*/ 371452 h 1500084"/>
                  <a:gd name="connsiteX10" fmla="*/ 1783080 w 2720340"/>
                  <a:gd name="connsiteY10" fmla="*/ 634342 h 1500084"/>
                  <a:gd name="connsiteX11" fmla="*/ 1851660 w 2720340"/>
                  <a:gd name="connsiteY11" fmla="*/ 851512 h 1500084"/>
                  <a:gd name="connsiteX12" fmla="*/ 1975944 w 2720340"/>
                  <a:gd name="connsiteY12" fmla="*/ 1467145 h 1500084"/>
                  <a:gd name="connsiteX13" fmla="*/ 2085975 w 2720340"/>
                  <a:gd name="connsiteY13" fmla="*/ 977242 h 1500084"/>
                  <a:gd name="connsiteX14" fmla="*/ 2145834 w 2720340"/>
                  <a:gd name="connsiteY14" fmla="*/ 52047 h 1500084"/>
                  <a:gd name="connsiteX15" fmla="*/ 2267705 w 2720340"/>
                  <a:gd name="connsiteY15" fmla="*/ 565443 h 1500084"/>
                  <a:gd name="connsiteX16" fmla="*/ 2400300 w 2720340"/>
                  <a:gd name="connsiteY16" fmla="*/ 822937 h 1500084"/>
                  <a:gd name="connsiteX17" fmla="*/ 2531745 w 2720340"/>
                  <a:gd name="connsiteY17" fmla="*/ 1148692 h 1500084"/>
                  <a:gd name="connsiteX18" fmla="*/ 2720340 w 2720340"/>
                  <a:gd name="connsiteY18" fmla="*/ 1354432 h 1500084"/>
                  <a:gd name="connsiteX0" fmla="*/ 0 w 2720340"/>
                  <a:gd name="connsiteY0" fmla="*/ 1297282 h 1482648"/>
                  <a:gd name="connsiteX1" fmla="*/ 173631 w 2720340"/>
                  <a:gd name="connsiteY1" fmla="*/ 466701 h 1482648"/>
                  <a:gd name="connsiteX2" fmla="*/ 596010 w 2720340"/>
                  <a:gd name="connsiteY2" fmla="*/ 1482612 h 1482648"/>
                  <a:gd name="connsiteX3" fmla="*/ 588645 w 2720340"/>
                  <a:gd name="connsiteY3" fmla="*/ 502897 h 1482648"/>
                  <a:gd name="connsiteX4" fmla="*/ 754196 w 2720340"/>
                  <a:gd name="connsiteY4" fmla="*/ 1880 h 1482648"/>
                  <a:gd name="connsiteX5" fmla="*/ 932635 w 2720340"/>
                  <a:gd name="connsiteY5" fmla="*/ 668632 h 1482648"/>
                  <a:gd name="connsiteX6" fmla="*/ 1155367 w 2720340"/>
                  <a:gd name="connsiteY6" fmla="*/ 1112905 h 1482648"/>
                  <a:gd name="connsiteX7" fmla="*/ 1348740 w 2720340"/>
                  <a:gd name="connsiteY7" fmla="*/ 400027 h 1482648"/>
                  <a:gd name="connsiteX8" fmla="*/ 1626065 w 2720340"/>
                  <a:gd name="connsiteY8" fmla="*/ 977152 h 1482648"/>
                  <a:gd name="connsiteX9" fmla="*/ 1714500 w 2720340"/>
                  <a:gd name="connsiteY9" fmla="*/ 371452 h 1482648"/>
                  <a:gd name="connsiteX10" fmla="*/ 1783080 w 2720340"/>
                  <a:gd name="connsiteY10" fmla="*/ 634342 h 1482648"/>
                  <a:gd name="connsiteX11" fmla="*/ 1851660 w 2720340"/>
                  <a:gd name="connsiteY11" fmla="*/ 851512 h 1482648"/>
                  <a:gd name="connsiteX12" fmla="*/ 1975944 w 2720340"/>
                  <a:gd name="connsiteY12" fmla="*/ 1467145 h 1482648"/>
                  <a:gd name="connsiteX13" fmla="*/ 2085975 w 2720340"/>
                  <a:gd name="connsiteY13" fmla="*/ 977242 h 1482648"/>
                  <a:gd name="connsiteX14" fmla="*/ 2145834 w 2720340"/>
                  <a:gd name="connsiteY14" fmla="*/ 52047 h 1482648"/>
                  <a:gd name="connsiteX15" fmla="*/ 2267705 w 2720340"/>
                  <a:gd name="connsiteY15" fmla="*/ 565443 h 1482648"/>
                  <a:gd name="connsiteX16" fmla="*/ 2400300 w 2720340"/>
                  <a:gd name="connsiteY16" fmla="*/ 822937 h 1482648"/>
                  <a:gd name="connsiteX17" fmla="*/ 2531745 w 2720340"/>
                  <a:gd name="connsiteY17" fmla="*/ 1148692 h 1482648"/>
                  <a:gd name="connsiteX18" fmla="*/ 2720340 w 2720340"/>
                  <a:gd name="connsiteY18" fmla="*/ 1354432 h 1482648"/>
                  <a:gd name="connsiteX0" fmla="*/ 0 w 2720340"/>
                  <a:gd name="connsiteY0" fmla="*/ 1297315 h 1514885"/>
                  <a:gd name="connsiteX1" fmla="*/ 173631 w 2720340"/>
                  <a:gd name="connsiteY1" fmla="*/ 466734 h 1514885"/>
                  <a:gd name="connsiteX2" fmla="*/ 504835 w 2720340"/>
                  <a:gd name="connsiteY2" fmla="*/ 1514849 h 1514885"/>
                  <a:gd name="connsiteX3" fmla="*/ 588645 w 2720340"/>
                  <a:gd name="connsiteY3" fmla="*/ 502930 h 1514885"/>
                  <a:gd name="connsiteX4" fmla="*/ 754196 w 2720340"/>
                  <a:gd name="connsiteY4" fmla="*/ 1913 h 1514885"/>
                  <a:gd name="connsiteX5" fmla="*/ 932635 w 2720340"/>
                  <a:gd name="connsiteY5" fmla="*/ 668665 h 1514885"/>
                  <a:gd name="connsiteX6" fmla="*/ 1155367 w 2720340"/>
                  <a:gd name="connsiteY6" fmla="*/ 1112938 h 1514885"/>
                  <a:gd name="connsiteX7" fmla="*/ 1348740 w 2720340"/>
                  <a:gd name="connsiteY7" fmla="*/ 400060 h 1514885"/>
                  <a:gd name="connsiteX8" fmla="*/ 1626065 w 2720340"/>
                  <a:gd name="connsiteY8" fmla="*/ 977185 h 1514885"/>
                  <a:gd name="connsiteX9" fmla="*/ 1714500 w 2720340"/>
                  <a:gd name="connsiteY9" fmla="*/ 371485 h 1514885"/>
                  <a:gd name="connsiteX10" fmla="*/ 1783080 w 2720340"/>
                  <a:gd name="connsiteY10" fmla="*/ 634375 h 1514885"/>
                  <a:gd name="connsiteX11" fmla="*/ 1851660 w 2720340"/>
                  <a:gd name="connsiteY11" fmla="*/ 851545 h 1514885"/>
                  <a:gd name="connsiteX12" fmla="*/ 1975944 w 2720340"/>
                  <a:gd name="connsiteY12" fmla="*/ 1467178 h 1514885"/>
                  <a:gd name="connsiteX13" fmla="*/ 2085975 w 2720340"/>
                  <a:gd name="connsiteY13" fmla="*/ 977275 h 1514885"/>
                  <a:gd name="connsiteX14" fmla="*/ 2145834 w 2720340"/>
                  <a:gd name="connsiteY14" fmla="*/ 52080 h 1514885"/>
                  <a:gd name="connsiteX15" fmla="*/ 2267705 w 2720340"/>
                  <a:gd name="connsiteY15" fmla="*/ 565476 h 1514885"/>
                  <a:gd name="connsiteX16" fmla="*/ 2400300 w 2720340"/>
                  <a:gd name="connsiteY16" fmla="*/ 822970 h 1514885"/>
                  <a:gd name="connsiteX17" fmla="*/ 2531745 w 2720340"/>
                  <a:gd name="connsiteY17" fmla="*/ 1148725 h 1514885"/>
                  <a:gd name="connsiteX18" fmla="*/ 2720340 w 2720340"/>
                  <a:gd name="connsiteY18" fmla="*/ 1354465 h 1514885"/>
                  <a:gd name="connsiteX0" fmla="*/ 0 w 2720340"/>
                  <a:gd name="connsiteY0" fmla="*/ 1297315 h 1516386"/>
                  <a:gd name="connsiteX1" fmla="*/ 173631 w 2720340"/>
                  <a:gd name="connsiteY1" fmla="*/ 466734 h 1516386"/>
                  <a:gd name="connsiteX2" fmla="*/ 280085 w 2720340"/>
                  <a:gd name="connsiteY2" fmla="*/ 726496 h 1516386"/>
                  <a:gd name="connsiteX3" fmla="*/ 504835 w 2720340"/>
                  <a:gd name="connsiteY3" fmla="*/ 1514849 h 1516386"/>
                  <a:gd name="connsiteX4" fmla="*/ 588645 w 2720340"/>
                  <a:gd name="connsiteY4" fmla="*/ 502930 h 1516386"/>
                  <a:gd name="connsiteX5" fmla="*/ 754196 w 2720340"/>
                  <a:gd name="connsiteY5" fmla="*/ 1913 h 1516386"/>
                  <a:gd name="connsiteX6" fmla="*/ 932635 w 2720340"/>
                  <a:gd name="connsiteY6" fmla="*/ 668665 h 1516386"/>
                  <a:gd name="connsiteX7" fmla="*/ 1155367 w 2720340"/>
                  <a:gd name="connsiteY7" fmla="*/ 1112938 h 1516386"/>
                  <a:gd name="connsiteX8" fmla="*/ 1348740 w 2720340"/>
                  <a:gd name="connsiteY8" fmla="*/ 400060 h 1516386"/>
                  <a:gd name="connsiteX9" fmla="*/ 1626065 w 2720340"/>
                  <a:gd name="connsiteY9" fmla="*/ 977185 h 1516386"/>
                  <a:gd name="connsiteX10" fmla="*/ 1714500 w 2720340"/>
                  <a:gd name="connsiteY10" fmla="*/ 371485 h 1516386"/>
                  <a:gd name="connsiteX11" fmla="*/ 1783080 w 2720340"/>
                  <a:gd name="connsiteY11" fmla="*/ 634375 h 1516386"/>
                  <a:gd name="connsiteX12" fmla="*/ 1851660 w 2720340"/>
                  <a:gd name="connsiteY12" fmla="*/ 851545 h 1516386"/>
                  <a:gd name="connsiteX13" fmla="*/ 1975944 w 2720340"/>
                  <a:gd name="connsiteY13" fmla="*/ 1467178 h 1516386"/>
                  <a:gd name="connsiteX14" fmla="*/ 2085975 w 2720340"/>
                  <a:gd name="connsiteY14" fmla="*/ 977275 h 1516386"/>
                  <a:gd name="connsiteX15" fmla="*/ 2145834 w 2720340"/>
                  <a:gd name="connsiteY15" fmla="*/ 52080 h 1516386"/>
                  <a:gd name="connsiteX16" fmla="*/ 2267705 w 2720340"/>
                  <a:gd name="connsiteY16" fmla="*/ 565476 h 1516386"/>
                  <a:gd name="connsiteX17" fmla="*/ 2400300 w 2720340"/>
                  <a:gd name="connsiteY17" fmla="*/ 822970 h 1516386"/>
                  <a:gd name="connsiteX18" fmla="*/ 2531745 w 2720340"/>
                  <a:gd name="connsiteY18" fmla="*/ 1148725 h 1516386"/>
                  <a:gd name="connsiteX19" fmla="*/ 2720340 w 2720340"/>
                  <a:gd name="connsiteY19" fmla="*/ 1354465 h 1516386"/>
                  <a:gd name="connsiteX0" fmla="*/ 0 w 2720340"/>
                  <a:gd name="connsiteY0" fmla="*/ 1297315 h 1528622"/>
                  <a:gd name="connsiteX1" fmla="*/ 173631 w 2720340"/>
                  <a:gd name="connsiteY1" fmla="*/ 466734 h 1528622"/>
                  <a:gd name="connsiteX2" fmla="*/ 407730 w 2720340"/>
                  <a:gd name="connsiteY2" fmla="*/ 1048532 h 1528622"/>
                  <a:gd name="connsiteX3" fmla="*/ 504835 w 2720340"/>
                  <a:gd name="connsiteY3" fmla="*/ 1514849 h 1528622"/>
                  <a:gd name="connsiteX4" fmla="*/ 588645 w 2720340"/>
                  <a:gd name="connsiteY4" fmla="*/ 502930 h 1528622"/>
                  <a:gd name="connsiteX5" fmla="*/ 754196 w 2720340"/>
                  <a:gd name="connsiteY5" fmla="*/ 1913 h 1528622"/>
                  <a:gd name="connsiteX6" fmla="*/ 932635 w 2720340"/>
                  <a:gd name="connsiteY6" fmla="*/ 668665 h 1528622"/>
                  <a:gd name="connsiteX7" fmla="*/ 1155367 w 2720340"/>
                  <a:gd name="connsiteY7" fmla="*/ 1112938 h 1528622"/>
                  <a:gd name="connsiteX8" fmla="*/ 1348740 w 2720340"/>
                  <a:gd name="connsiteY8" fmla="*/ 400060 h 1528622"/>
                  <a:gd name="connsiteX9" fmla="*/ 1626065 w 2720340"/>
                  <a:gd name="connsiteY9" fmla="*/ 977185 h 1528622"/>
                  <a:gd name="connsiteX10" fmla="*/ 1714500 w 2720340"/>
                  <a:gd name="connsiteY10" fmla="*/ 371485 h 1528622"/>
                  <a:gd name="connsiteX11" fmla="*/ 1783080 w 2720340"/>
                  <a:gd name="connsiteY11" fmla="*/ 634375 h 1528622"/>
                  <a:gd name="connsiteX12" fmla="*/ 1851660 w 2720340"/>
                  <a:gd name="connsiteY12" fmla="*/ 851545 h 1528622"/>
                  <a:gd name="connsiteX13" fmla="*/ 1975944 w 2720340"/>
                  <a:gd name="connsiteY13" fmla="*/ 1467178 h 1528622"/>
                  <a:gd name="connsiteX14" fmla="*/ 2085975 w 2720340"/>
                  <a:gd name="connsiteY14" fmla="*/ 977275 h 1528622"/>
                  <a:gd name="connsiteX15" fmla="*/ 2145834 w 2720340"/>
                  <a:gd name="connsiteY15" fmla="*/ 52080 h 1528622"/>
                  <a:gd name="connsiteX16" fmla="*/ 2267705 w 2720340"/>
                  <a:gd name="connsiteY16" fmla="*/ 565476 h 1528622"/>
                  <a:gd name="connsiteX17" fmla="*/ 2400300 w 2720340"/>
                  <a:gd name="connsiteY17" fmla="*/ 822970 h 1528622"/>
                  <a:gd name="connsiteX18" fmla="*/ 2531745 w 2720340"/>
                  <a:gd name="connsiteY18" fmla="*/ 1148725 h 1528622"/>
                  <a:gd name="connsiteX19" fmla="*/ 2720340 w 2720340"/>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57565 w 2629165"/>
                  <a:gd name="connsiteY8" fmla="*/ 400060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534890 w 2629165"/>
                  <a:gd name="connsiteY9" fmla="*/ 977185 h 1528622"/>
                  <a:gd name="connsiteX10" fmla="*/ 1623325 w 2629165"/>
                  <a:gd name="connsiteY10" fmla="*/ 371485 h 1528622"/>
                  <a:gd name="connsiteX11" fmla="*/ 1691905 w 2629165"/>
                  <a:gd name="connsiteY11" fmla="*/ 634375 h 1528622"/>
                  <a:gd name="connsiteX12" fmla="*/ 1760485 w 2629165"/>
                  <a:gd name="connsiteY12" fmla="*/ 851545 h 1528622"/>
                  <a:gd name="connsiteX13" fmla="*/ 1884769 w 2629165"/>
                  <a:gd name="connsiteY13" fmla="*/ 1467178 h 1528622"/>
                  <a:gd name="connsiteX14" fmla="*/ 1994800 w 2629165"/>
                  <a:gd name="connsiteY14" fmla="*/ 977275 h 1528622"/>
                  <a:gd name="connsiteX15" fmla="*/ 2054659 w 2629165"/>
                  <a:gd name="connsiteY15" fmla="*/ 52080 h 1528622"/>
                  <a:gd name="connsiteX16" fmla="*/ 2176530 w 2629165"/>
                  <a:gd name="connsiteY16" fmla="*/ 565476 h 1528622"/>
                  <a:gd name="connsiteX17" fmla="*/ 2309125 w 2629165"/>
                  <a:gd name="connsiteY17" fmla="*/ 822970 h 1528622"/>
                  <a:gd name="connsiteX18" fmla="*/ 2440570 w 2629165"/>
                  <a:gd name="connsiteY18" fmla="*/ 1148725 h 1528622"/>
                  <a:gd name="connsiteX19" fmla="*/ 2629165 w 2629165"/>
                  <a:gd name="connsiteY19"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10658 w 2629165"/>
                  <a:gd name="connsiteY9" fmla="*/ 436662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348740 w 2629165"/>
                  <a:gd name="connsiteY8" fmla="*/ 142431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447128 w 2629165"/>
                  <a:gd name="connsiteY9" fmla="*/ 549375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8622"/>
                  <a:gd name="connsiteX1" fmla="*/ 82456 w 2629165"/>
                  <a:gd name="connsiteY1" fmla="*/ 466734 h 1528622"/>
                  <a:gd name="connsiteX2" fmla="*/ 316555 w 2629165"/>
                  <a:gd name="connsiteY2" fmla="*/ 1048532 h 1528622"/>
                  <a:gd name="connsiteX3" fmla="*/ 413660 w 2629165"/>
                  <a:gd name="connsiteY3" fmla="*/ 1514849 h 1528622"/>
                  <a:gd name="connsiteX4" fmla="*/ 497470 w 2629165"/>
                  <a:gd name="connsiteY4" fmla="*/ 502930 h 1528622"/>
                  <a:gd name="connsiteX5" fmla="*/ 663021 w 2629165"/>
                  <a:gd name="connsiteY5" fmla="*/ 1913 h 1528622"/>
                  <a:gd name="connsiteX6" fmla="*/ 841460 w 2629165"/>
                  <a:gd name="connsiteY6" fmla="*/ 668665 h 1528622"/>
                  <a:gd name="connsiteX7" fmla="*/ 1064192 w 2629165"/>
                  <a:gd name="connsiteY7" fmla="*/ 1112938 h 1528622"/>
                  <a:gd name="connsiteX8" fmla="*/ 1294035 w 2629165"/>
                  <a:gd name="connsiteY8" fmla="*/ 126329 h 1528622"/>
                  <a:gd name="connsiteX9" fmla="*/ 1392422 w 2629165"/>
                  <a:gd name="connsiteY9" fmla="*/ 645986 h 1528622"/>
                  <a:gd name="connsiteX10" fmla="*/ 1534890 w 2629165"/>
                  <a:gd name="connsiteY10" fmla="*/ 977185 h 1528622"/>
                  <a:gd name="connsiteX11" fmla="*/ 1623325 w 2629165"/>
                  <a:gd name="connsiteY11" fmla="*/ 371485 h 1528622"/>
                  <a:gd name="connsiteX12" fmla="*/ 1691905 w 2629165"/>
                  <a:gd name="connsiteY12" fmla="*/ 634375 h 1528622"/>
                  <a:gd name="connsiteX13" fmla="*/ 1760485 w 2629165"/>
                  <a:gd name="connsiteY13" fmla="*/ 851545 h 1528622"/>
                  <a:gd name="connsiteX14" fmla="*/ 1884769 w 2629165"/>
                  <a:gd name="connsiteY14" fmla="*/ 1467178 h 1528622"/>
                  <a:gd name="connsiteX15" fmla="*/ 1994800 w 2629165"/>
                  <a:gd name="connsiteY15" fmla="*/ 977275 h 1528622"/>
                  <a:gd name="connsiteX16" fmla="*/ 2054659 w 2629165"/>
                  <a:gd name="connsiteY16" fmla="*/ 52080 h 1528622"/>
                  <a:gd name="connsiteX17" fmla="*/ 2176530 w 2629165"/>
                  <a:gd name="connsiteY17" fmla="*/ 565476 h 1528622"/>
                  <a:gd name="connsiteX18" fmla="*/ 2309125 w 2629165"/>
                  <a:gd name="connsiteY18" fmla="*/ 822970 h 1528622"/>
                  <a:gd name="connsiteX19" fmla="*/ 2440570 w 2629165"/>
                  <a:gd name="connsiteY19" fmla="*/ 1148725 h 1528622"/>
                  <a:gd name="connsiteX20" fmla="*/ 2629165 w 2629165"/>
                  <a:gd name="connsiteY20" fmla="*/ 1354465 h 1528622"/>
                  <a:gd name="connsiteX0" fmla="*/ 0 w 2629165"/>
                  <a:gd name="connsiteY0" fmla="*/ 1329519 h 1521545"/>
                  <a:gd name="connsiteX1" fmla="*/ 82456 w 2629165"/>
                  <a:gd name="connsiteY1" fmla="*/ 466734 h 1521545"/>
                  <a:gd name="connsiteX2" fmla="*/ 261850 w 2629165"/>
                  <a:gd name="connsiteY2" fmla="*/ 919718 h 1521545"/>
                  <a:gd name="connsiteX3" fmla="*/ 413660 w 2629165"/>
                  <a:gd name="connsiteY3" fmla="*/ 1514849 h 1521545"/>
                  <a:gd name="connsiteX4" fmla="*/ 497470 w 2629165"/>
                  <a:gd name="connsiteY4" fmla="*/ 502930 h 1521545"/>
                  <a:gd name="connsiteX5" fmla="*/ 663021 w 2629165"/>
                  <a:gd name="connsiteY5" fmla="*/ 1913 h 1521545"/>
                  <a:gd name="connsiteX6" fmla="*/ 841460 w 2629165"/>
                  <a:gd name="connsiteY6" fmla="*/ 668665 h 1521545"/>
                  <a:gd name="connsiteX7" fmla="*/ 1064192 w 2629165"/>
                  <a:gd name="connsiteY7" fmla="*/ 1112938 h 1521545"/>
                  <a:gd name="connsiteX8" fmla="*/ 1294035 w 2629165"/>
                  <a:gd name="connsiteY8" fmla="*/ 126329 h 1521545"/>
                  <a:gd name="connsiteX9" fmla="*/ 1392422 w 2629165"/>
                  <a:gd name="connsiteY9" fmla="*/ 645986 h 1521545"/>
                  <a:gd name="connsiteX10" fmla="*/ 1534890 w 2629165"/>
                  <a:gd name="connsiteY10" fmla="*/ 977185 h 1521545"/>
                  <a:gd name="connsiteX11" fmla="*/ 1623325 w 2629165"/>
                  <a:gd name="connsiteY11" fmla="*/ 371485 h 1521545"/>
                  <a:gd name="connsiteX12" fmla="*/ 1691905 w 2629165"/>
                  <a:gd name="connsiteY12" fmla="*/ 634375 h 1521545"/>
                  <a:gd name="connsiteX13" fmla="*/ 1760485 w 2629165"/>
                  <a:gd name="connsiteY13" fmla="*/ 851545 h 1521545"/>
                  <a:gd name="connsiteX14" fmla="*/ 1884769 w 2629165"/>
                  <a:gd name="connsiteY14" fmla="*/ 1467178 h 1521545"/>
                  <a:gd name="connsiteX15" fmla="*/ 1994800 w 2629165"/>
                  <a:gd name="connsiteY15" fmla="*/ 977275 h 1521545"/>
                  <a:gd name="connsiteX16" fmla="*/ 2054659 w 2629165"/>
                  <a:gd name="connsiteY16" fmla="*/ 52080 h 1521545"/>
                  <a:gd name="connsiteX17" fmla="*/ 2176530 w 2629165"/>
                  <a:gd name="connsiteY17" fmla="*/ 565476 h 1521545"/>
                  <a:gd name="connsiteX18" fmla="*/ 2309125 w 2629165"/>
                  <a:gd name="connsiteY18" fmla="*/ 822970 h 1521545"/>
                  <a:gd name="connsiteX19" fmla="*/ 2440570 w 2629165"/>
                  <a:gd name="connsiteY19" fmla="*/ 1148725 h 1521545"/>
                  <a:gd name="connsiteX20" fmla="*/ 2629165 w 2629165"/>
                  <a:gd name="connsiteY20" fmla="*/ 1354465 h 1521545"/>
                  <a:gd name="connsiteX0" fmla="*/ 0 w 2629165"/>
                  <a:gd name="connsiteY0" fmla="*/ 1329519 h 1542676"/>
                  <a:gd name="connsiteX1" fmla="*/ 82456 w 2629165"/>
                  <a:gd name="connsiteY1" fmla="*/ 466734 h 1542676"/>
                  <a:gd name="connsiteX2" fmla="*/ 261850 w 2629165"/>
                  <a:gd name="connsiteY2" fmla="*/ 919718 h 1542676"/>
                  <a:gd name="connsiteX3" fmla="*/ 413660 w 2629165"/>
                  <a:gd name="connsiteY3" fmla="*/ 1514849 h 1542676"/>
                  <a:gd name="connsiteX4" fmla="*/ 497470 w 2629165"/>
                  <a:gd name="connsiteY4" fmla="*/ 502930 h 1542676"/>
                  <a:gd name="connsiteX5" fmla="*/ 663021 w 2629165"/>
                  <a:gd name="connsiteY5" fmla="*/ 1913 h 1542676"/>
                  <a:gd name="connsiteX6" fmla="*/ 841460 w 2629165"/>
                  <a:gd name="connsiteY6" fmla="*/ 668665 h 1542676"/>
                  <a:gd name="connsiteX7" fmla="*/ 1064192 w 2629165"/>
                  <a:gd name="connsiteY7" fmla="*/ 1112938 h 1542676"/>
                  <a:gd name="connsiteX8" fmla="*/ 1294035 w 2629165"/>
                  <a:gd name="connsiteY8" fmla="*/ 126329 h 1542676"/>
                  <a:gd name="connsiteX9" fmla="*/ 1392422 w 2629165"/>
                  <a:gd name="connsiteY9" fmla="*/ 645986 h 1542676"/>
                  <a:gd name="connsiteX10" fmla="*/ 1534890 w 2629165"/>
                  <a:gd name="connsiteY10" fmla="*/ 977185 h 1542676"/>
                  <a:gd name="connsiteX11" fmla="*/ 1623325 w 2629165"/>
                  <a:gd name="connsiteY11" fmla="*/ 371485 h 1542676"/>
                  <a:gd name="connsiteX12" fmla="*/ 1691905 w 2629165"/>
                  <a:gd name="connsiteY12" fmla="*/ 634375 h 1542676"/>
                  <a:gd name="connsiteX13" fmla="*/ 1760485 w 2629165"/>
                  <a:gd name="connsiteY13" fmla="*/ 851545 h 1542676"/>
                  <a:gd name="connsiteX14" fmla="*/ 1884769 w 2629165"/>
                  <a:gd name="connsiteY14" fmla="*/ 1467178 h 1542676"/>
                  <a:gd name="connsiteX15" fmla="*/ 1994800 w 2629165"/>
                  <a:gd name="connsiteY15" fmla="*/ 977275 h 1542676"/>
                  <a:gd name="connsiteX16" fmla="*/ 2054659 w 2629165"/>
                  <a:gd name="connsiteY16" fmla="*/ 52080 h 1542676"/>
                  <a:gd name="connsiteX17" fmla="*/ 2176530 w 2629165"/>
                  <a:gd name="connsiteY17" fmla="*/ 565476 h 1542676"/>
                  <a:gd name="connsiteX18" fmla="*/ 2309126 w 2629165"/>
                  <a:gd name="connsiteY18" fmla="*/ 1531450 h 1542676"/>
                  <a:gd name="connsiteX19" fmla="*/ 2440570 w 2629165"/>
                  <a:gd name="connsiteY19" fmla="*/ 1148725 h 1542676"/>
                  <a:gd name="connsiteX20" fmla="*/ 2629165 w 2629165"/>
                  <a:gd name="connsiteY20" fmla="*/ 1354465 h 1542676"/>
                  <a:gd name="connsiteX0" fmla="*/ 0 w 2629165"/>
                  <a:gd name="connsiteY0" fmla="*/ 1329519 h 1534185"/>
                  <a:gd name="connsiteX1" fmla="*/ 82456 w 2629165"/>
                  <a:gd name="connsiteY1" fmla="*/ 466734 h 1534185"/>
                  <a:gd name="connsiteX2" fmla="*/ 261850 w 2629165"/>
                  <a:gd name="connsiteY2" fmla="*/ 919718 h 1534185"/>
                  <a:gd name="connsiteX3" fmla="*/ 413660 w 2629165"/>
                  <a:gd name="connsiteY3" fmla="*/ 1514849 h 1534185"/>
                  <a:gd name="connsiteX4" fmla="*/ 497470 w 2629165"/>
                  <a:gd name="connsiteY4" fmla="*/ 502930 h 1534185"/>
                  <a:gd name="connsiteX5" fmla="*/ 663021 w 2629165"/>
                  <a:gd name="connsiteY5" fmla="*/ 1913 h 1534185"/>
                  <a:gd name="connsiteX6" fmla="*/ 841460 w 2629165"/>
                  <a:gd name="connsiteY6" fmla="*/ 668665 h 1534185"/>
                  <a:gd name="connsiteX7" fmla="*/ 1064192 w 2629165"/>
                  <a:gd name="connsiteY7" fmla="*/ 1112938 h 1534185"/>
                  <a:gd name="connsiteX8" fmla="*/ 1294035 w 2629165"/>
                  <a:gd name="connsiteY8" fmla="*/ 126329 h 1534185"/>
                  <a:gd name="connsiteX9" fmla="*/ 1392422 w 2629165"/>
                  <a:gd name="connsiteY9" fmla="*/ 645986 h 1534185"/>
                  <a:gd name="connsiteX10" fmla="*/ 1534890 w 2629165"/>
                  <a:gd name="connsiteY10" fmla="*/ 977185 h 1534185"/>
                  <a:gd name="connsiteX11" fmla="*/ 1623325 w 2629165"/>
                  <a:gd name="connsiteY11" fmla="*/ 371485 h 1534185"/>
                  <a:gd name="connsiteX12" fmla="*/ 1691905 w 2629165"/>
                  <a:gd name="connsiteY12" fmla="*/ 634375 h 1534185"/>
                  <a:gd name="connsiteX13" fmla="*/ 1760485 w 2629165"/>
                  <a:gd name="connsiteY13" fmla="*/ 851545 h 1534185"/>
                  <a:gd name="connsiteX14" fmla="*/ 1884769 w 2629165"/>
                  <a:gd name="connsiteY14" fmla="*/ 1467178 h 1534185"/>
                  <a:gd name="connsiteX15" fmla="*/ 1994800 w 2629165"/>
                  <a:gd name="connsiteY15" fmla="*/ 977275 h 1534185"/>
                  <a:gd name="connsiteX16" fmla="*/ 2054659 w 2629165"/>
                  <a:gd name="connsiteY16" fmla="*/ 52080 h 1534185"/>
                  <a:gd name="connsiteX17" fmla="*/ 2176530 w 2629165"/>
                  <a:gd name="connsiteY17" fmla="*/ 565476 h 1534185"/>
                  <a:gd name="connsiteX18" fmla="*/ 2309126 w 2629165"/>
                  <a:gd name="connsiteY18" fmla="*/ 1531450 h 1534185"/>
                  <a:gd name="connsiteX19" fmla="*/ 2349395 w 2629165"/>
                  <a:gd name="connsiteY19" fmla="*/ 214821 h 1534185"/>
                  <a:gd name="connsiteX20" fmla="*/ 2629165 w 2629165"/>
                  <a:gd name="connsiteY20" fmla="*/ 1354465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70 w 2349395"/>
                  <a:gd name="connsiteY4" fmla="*/ 502930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8853 h 1533519"/>
                  <a:gd name="connsiteX1" fmla="*/ 82456 w 2349395"/>
                  <a:gd name="connsiteY1" fmla="*/ 466068 h 1533519"/>
                  <a:gd name="connsiteX2" fmla="*/ 261850 w 2349395"/>
                  <a:gd name="connsiteY2" fmla="*/ 919052 h 1533519"/>
                  <a:gd name="connsiteX3" fmla="*/ 413660 w 2349395"/>
                  <a:gd name="connsiteY3" fmla="*/ 1514183 h 1533519"/>
                  <a:gd name="connsiteX4" fmla="*/ 479234 w 2349395"/>
                  <a:gd name="connsiteY4" fmla="*/ 663282 h 1533519"/>
                  <a:gd name="connsiteX5" fmla="*/ 663021 w 2349395"/>
                  <a:gd name="connsiteY5" fmla="*/ 1247 h 1533519"/>
                  <a:gd name="connsiteX6" fmla="*/ 841460 w 2349395"/>
                  <a:gd name="connsiteY6" fmla="*/ 667999 h 1533519"/>
                  <a:gd name="connsiteX7" fmla="*/ 1064192 w 2349395"/>
                  <a:gd name="connsiteY7" fmla="*/ 1112272 h 1533519"/>
                  <a:gd name="connsiteX8" fmla="*/ 1294035 w 2349395"/>
                  <a:gd name="connsiteY8" fmla="*/ 125663 h 1533519"/>
                  <a:gd name="connsiteX9" fmla="*/ 1392422 w 2349395"/>
                  <a:gd name="connsiteY9" fmla="*/ 645320 h 1533519"/>
                  <a:gd name="connsiteX10" fmla="*/ 1534890 w 2349395"/>
                  <a:gd name="connsiteY10" fmla="*/ 976519 h 1533519"/>
                  <a:gd name="connsiteX11" fmla="*/ 1623325 w 2349395"/>
                  <a:gd name="connsiteY11" fmla="*/ 370819 h 1533519"/>
                  <a:gd name="connsiteX12" fmla="*/ 1691905 w 2349395"/>
                  <a:gd name="connsiteY12" fmla="*/ 633709 h 1533519"/>
                  <a:gd name="connsiteX13" fmla="*/ 1760485 w 2349395"/>
                  <a:gd name="connsiteY13" fmla="*/ 850879 h 1533519"/>
                  <a:gd name="connsiteX14" fmla="*/ 1884769 w 2349395"/>
                  <a:gd name="connsiteY14" fmla="*/ 1466512 h 1533519"/>
                  <a:gd name="connsiteX15" fmla="*/ 1994800 w 2349395"/>
                  <a:gd name="connsiteY15" fmla="*/ 976609 h 1533519"/>
                  <a:gd name="connsiteX16" fmla="*/ 2054659 w 2349395"/>
                  <a:gd name="connsiteY16" fmla="*/ 51414 h 1533519"/>
                  <a:gd name="connsiteX17" fmla="*/ 2176530 w 2349395"/>
                  <a:gd name="connsiteY17" fmla="*/ 564810 h 1533519"/>
                  <a:gd name="connsiteX18" fmla="*/ 2309126 w 2349395"/>
                  <a:gd name="connsiteY18" fmla="*/ 1530784 h 1533519"/>
                  <a:gd name="connsiteX19" fmla="*/ 2349395 w 2349395"/>
                  <a:gd name="connsiteY19" fmla="*/ 214155 h 1533519"/>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97469 w 2349395"/>
                  <a:gd name="connsiteY4" fmla="*/ 502931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623325 w 2349395"/>
                  <a:gd name="connsiteY11" fmla="*/ 371485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41460 w 2349395"/>
                  <a:gd name="connsiteY6" fmla="*/ 668665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 name="connsiteX0" fmla="*/ 0 w 2349395"/>
                  <a:gd name="connsiteY0" fmla="*/ 1329519 h 1534185"/>
                  <a:gd name="connsiteX1" fmla="*/ 82456 w 2349395"/>
                  <a:gd name="connsiteY1" fmla="*/ 466734 h 1534185"/>
                  <a:gd name="connsiteX2" fmla="*/ 261850 w 2349395"/>
                  <a:gd name="connsiteY2" fmla="*/ 919718 h 1534185"/>
                  <a:gd name="connsiteX3" fmla="*/ 413660 w 2349395"/>
                  <a:gd name="connsiteY3" fmla="*/ 1514849 h 1534185"/>
                  <a:gd name="connsiteX4" fmla="*/ 460999 w 2349395"/>
                  <a:gd name="connsiteY4" fmla="*/ 502932 h 1534185"/>
                  <a:gd name="connsiteX5" fmla="*/ 663021 w 2349395"/>
                  <a:gd name="connsiteY5" fmla="*/ 1913 h 1534185"/>
                  <a:gd name="connsiteX6" fmla="*/ 859695 w 2349395"/>
                  <a:gd name="connsiteY6" fmla="*/ 652563 h 1534185"/>
                  <a:gd name="connsiteX7" fmla="*/ 1064192 w 2349395"/>
                  <a:gd name="connsiteY7" fmla="*/ 1112938 h 1534185"/>
                  <a:gd name="connsiteX8" fmla="*/ 1294035 w 2349395"/>
                  <a:gd name="connsiteY8" fmla="*/ 126329 h 1534185"/>
                  <a:gd name="connsiteX9" fmla="*/ 1392422 w 2349395"/>
                  <a:gd name="connsiteY9" fmla="*/ 645986 h 1534185"/>
                  <a:gd name="connsiteX10" fmla="*/ 1534890 w 2349395"/>
                  <a:gd name="connsiteY10" fmla="*/ 977185 h 1534185"/>
                  <a:gd name="connsiteX11" fmla="*/ 1550385 w 2349395"/>
                  <a:gd name="connsiteY11" fmla="*/ 49449 h 1534185"/>
                  <a:gd name="connsiteX12" fmla="*/ 1691905 w 2349395"/>
                  <a:gd name="connsiteY12" fmla="*/ 634375 h 1534185"/>
                  <a:gd name="connsiteX13" fmla="*/ 1760485 w 2349395"/>
                  <a:gd name="connsiteY13" fmla="*/ 851545 h 1534185"/>
                  <a:gd name="connsiteX14" fmla="*/ 1884769 w 2349395"/>
                  <a:gd name="connsiteY14" fmla="*/ 1467178 h 1534185"/>
                  <a:gd name="connsiteX15" fmla="*/ 1994800 w 2349395"/>
                  <a:gd name="connsiteY15" fmla="*/ 977275 h 1534185"/>
                  <a:gd name="connsiteX16" fmla="*/ 2054659 w 2349395"/>
                  <a:gd name="connsiteY16" fmla="*/ 52080 h 1534185"/>
                  <a:gd name="connsiteX17" fmla="*/ 2176530 w 2349395"/>
                  <a:gd name="connsiteY17" fmla="*/ 565476 h 1534185"/>
                  <a:gd name="connsiteX18" fmla="*/ 2309126 w 2349395"/>
                  <a:gd name="connsiteY18" fmla="*/ 1531450 h 1534185"/>
                  <a:gd name="connsiteX19" fmla="*/ 2349395 w 2349395"/>
                  <a:gd name="connsiteY19" fmla="*/ 214821 h 15341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349395" h="1534185">
                    <a:moveTo>
                      <a:pt x="0" y="1329519"/>
                    </a:moveTo>
                    <a:cubicBezTo>
                      <a:pt x="37147" y="1285227"/>
                      <a:pt x="38814" y="535034"/>
                      <a:pt x="82456" y="466734"/>
                    </a:cubicBezTo>
                    <a:cubicBezTo>
                      <a:pt x="126098" y="398434"/>
                      <a:pt x="206649" y="745032"/>
                      <a:pt x="261850" y="919718"/>
                    </a:cubicBezTo>
                    <a:cubicBezTo>
                      <a:pt x="317051" y="1094404"/>
                      <a:pt x="380468" y="1584313"/>
                      <a:pt x="413660" y="1514849"/>
                    </a:cubicBezTo>
                    <a:cubicBezTo>
                      <a:pt x="446852" y="1445385"/>
                      <a:pt x="419439" y="755088"/>
                      <a:pt x="460999" y="502932"/>
                    </a:cubicBezTo>
                    <a:cubicBezTo>
                      <a:pt x="502559" y="250776"/>
                      <a:pt x="608729" y="-25709"/>
                      <a:pt x="663021" y="1913"/>
                    </a:cubicBezTo>
                    <a:cubicBezTo>
                      <a:pt x="717313" y="29535"/>
                      <a:pt x="792833" y="467392"/>
                      <a:pt x="859695" y="652563"/>
                    </a:cubicBezTo>
                    <a:cubicBezTo>
                      <a:pt x="926557" y="837734"/>
                      <a:pt x="991802" y="1157705"/>
                      <a:pt x="1064192" y="1112938"/>
                    </a:cubicBezTo>
                    <a:cubicBezTo>
                      <a:pt x="1136582" y="1068171"/>
                      <a:pt x="1239330" y="204154"/>
                      <a:pt x="1294035" y="126329"/>
                    </a:cubicBezTo>
                    <a:cubicBezTo>
                      <a:pt x="1348740" y="48504"/>
                      <a:pt x="1361397" y="506860"/>
                      <a:pt x="1392422" y="645986"/>
                    </a:cubicBezTo>
                    <a:cubicBezTo>
                      <a:pt x="1423447" y="785112"/>
                      <a:pt x="1508563" y="1076608"/>
                      <a:pt x="1534890" y="977185"/>
                    </a:cubicBezTo>
                    <a:cubicBezTo>
                      <a:pt x="1561217" y="877762"/>
                      <a:pt x="1524216" y="106584"/>
                      <a:pt x="1550385" y="49449"/>
                    </a:cubicBezTo>
                    <a:cubicBezTo>
                      <a:pt x="1576554" y="-7686"/>
                      <a:pt x="1656888" y="500692"/>
                      <a:pt x="1691905" y="634375"/>
                    </a:cubicBezTo>
                    <a:cubicBezTo>
                      <a:pt x="1726922" y="768058"/>
                      <a:pt x="1728341" y="712745"/>
                      <a:pt x="1760485" y="851545"/>
                    </a:cubicBezTo>
                    <a:cubicBezTo>
                      <a:pt x="1792629" y="990345"/>
                      <a:pt x="1845717" y="1446223"/>
                      <a:pt x="1884769" y="1467178"/>
                    </a:cubicBezTo>
                    <a:cubicBezTo>
                      <a:pt x="1923822" y="1488133"/>
                      <a:pt x="1966485" y="1213125"/>
                      <a:pt x="1994800" y="977275"/>
                    </a:cubicBezTo>
                    <a:cubicBezTo>
                      <a:pt x="2023115" y="741425"/>
                      <a:pt x="2024371" y="120713"/>
                      <a:pt x="2054659" y="52080"/>
                    </a:cubicBezTo>
                    <a:cubicBezTo>
                      <a:pt x="2084947" y="-16553"/>
                      <a:pt x="2134119" y="436994"/>
                      <a:pt x="2176530" y="565476"/>
                    </a:cubicBezTo>
                    <a:cubicBezTo>
                      <a:pt x="2218941" y="693958"/>
                      <a:pt x="2280315" y="1589892"/>
                      <a:pt x="2309126" y="1531450"/>
                    </a:cubicBezTo>
                    <a:cubicBezTo>
                      <a:pt x="2337937" y="1473008"/>
                      <a:pt x="2296055" y="126239"/>
                      <a:pt x="2349395" y="214821"/>
                    </a:cubicBezTo>
                  </a:path>
                </a:pathLst>
              </a:custGeom>
              <a:noFill/>
              <a:ln>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dirty="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54" name="Group 53"/>
            <p:cNvGrpSpPr/>
            <p:nvPr/>
          </p:nvGrpSpPr>
          <p:grpSpPr>
            <a:xfrm>
              <a:off x="3707835" y="5339369"/>
              <a:ext cx="2388165" cy="1442431"/>
              <a:chOff x="2963950" y="5101903"/>
              <a:chExt cx="2388165" cy="1442431"/>
            </a:xfrm>
          </p:grpSpPr>
          <p:grpSp>
            <p:nvGrpSpPr>
              <p:cNvPr id="85" name="Group 84"/>
              <p:cNvGrpSpPr/>
              <p:nvPr/>
            </p:nvGrpSpPr>
            <p:grpSpPr>
              <a:xfrm>
                <a:off x="2963950" y="5101903"/>
                <a:ext cx="2388165" cy="1442431"/>
                <a:chOff x="2963950" y="5101903"/>
                <a:chExt cx="2388165" cy="1442431"/>
              </a:xfrm>
            </p:grpSpPr>
            <p:grpSp>
              <p:nvGrpSpPr>
                <p:cNvPr id="87" name="Group 86"/>
                <p:cNvGrpSpPr/>
                <p:nvPr/>
              </p:nvGrpSpPr>
              <p:grpSpPr>
                <a:xfrm>
                  <a:off x="2963950" y="5101903"/>
                  <a:ext cx="2388165" cy="1442431"/>
                  <a:chOff x="2963950" y="5101903"/>
                  <a:chExt cx="2388165" cy="1442431"/>
                </a:xfrm>
              </p:grpSpPr>
              <p:cxnSp>
                <p:nvCxnSpPr>
                  <p:cNvPr id="109" name="Straight Connector 108"/>
                  <p:cNvCxnSpPr/>
                  <p:nvPr/>
                </p:nvCxnSpPr>
                <p:spPr bwMode="auto">
                  <a:xfrm>
                    <a:off x="3070091" y="510190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110" name="Straight Connector 109"/>
                  <p:cNvCxnSpPr/>
                  <p:nvPr/>
                </p:nvCxnSpPr>
                <p:spPr bwMode="auto">
                  <a:xfrm flipH="1">
                    <a:off x="2963950" y="6424132"/>
                    <a:ext cx="2388165" cy="0"/>
                  </a:xfrm>
                  <a:prstGeom prst="line">
                    <a:avLst/>
                  </a:prstGeom>
                  <a:noFill/>
                  <a:ln w="12700" cap="sq" cmpd="sng" algn="ctr">
                    <a:solidFill>
                      <a:schemeClr val="tx1"/>
                    </a:solidFill>
                    <a:prstDash val="solid"/>
                    <a:round/>
                    <a:headEnd type="none" w="med" len="med"/>
                    <a:tailEnd type="none" w="med" len="med"/>
                  </a:ln>
                  <a:effectLst/>
                </p:spPr>
              </p:cxnSp>
            </p:grpSp>
            <p:grpSp>
              <p:nvGrpSpPr>
                <p:cNvPr id="88" name="Group 87"/>
                <p:cNvGrpSpPr/>
                <p:nvPr/>
              </p:nvGrpSpPr>
              <p:grpSpPr>
                <a:xfrm>
                  <a:off x="3285797" y="5273594"/>
                  <a:ext cx="1639331" cy="678340"/>
                  <a:chOff x="875410" y="4942080"/>
                  <a:chExt cx="2353800" cy="860040"/>
                </a:xfrm>
              </p:grpSpPr>
              <p:sp>
                <p:nvSpPr>
                  <p:cNvPr id="89" name="Oval 88"/>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0" name="Oval 89"/>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1" name="Oval 90"/>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2" name="Oval 91"/>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3" name="Oval 92"/>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4" name="Oval 93"/>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5" name="Oval 94"/>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6" name="Oval 95"/>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97" name="Oval 96"/>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4" name="Oval 103"/>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7" name="Oval 106"/>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108" name="Oval 107"/>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sp>
            <p:nvSpPr>
              <p:cNvPr id="86" name="Freeform 85"/>
              <p:cNvSpPr/>
              <p:nvPr/>
            </p:nvSpPr>
            <p:spPr>
              <a:xfrm>
                <a:off x="3166944" y="5387286"/>
                <a:ext cx="1807045" cy="649192"/>
              </a:xfrm>
              <a:custGeom>
                <a:avLst/>
                <a:gdLst>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34618 h 823800"/>
                  <a:gd name="connsiteX1" fmla="*/ 531495 w 3829050"/>
                  <a:gd name="connsiteY1" fmla="*/ 31673 h 823800"/>
                  <a:gd name="connsiteX2" fmla="*/ 1720215 w 3829050"/>
                  <a:gd name="connsiteY2" fmla="*/ 191693 h 823800"/>
                  <a:gd name="connsiteX3" fmla="*/ 2594610 w 3829050"/>
                  <a:gd name="connsiteY3" fmla="*/ 820343 h 823800"/>
                  <a:gd name="connsiteX4" fmla="*/ 3611880 w 3829050"/>
                  <a:gd name="connsiteY4" fmla="*/ 460298 h 823800"/>
                  <a:gd name="connsiteX5" fmla="*/ 3611880 w 3829050"/>
                  <a:gd name="connsiteY5" fmla="*/ 460298 h 823800"/>
                  <a:gd name="connsiteX6" fmla="*/ 3829050 w 3829050"/>
                  <a:gd name="connsiteY6" fmla="*/ 311708 h 823800"/>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611880 w 3829050"/>
                  <a:gd name="connsiteY4" fmla="*/ 428988 h 797016"/>
                  <a:gd name="connsiteX5" fmla="*/ 3829050 w 3829050"/>
                  <a:gd name="connsiteY5" fmla="*/ 280398 h 797016"/>
                  <a:gd name="connsiteX0" fmla="*/ 0 w 3829050"/>
                  <a:gd name="connsiteY0" fmla="*/ 703308 h 797016"/>
                  <a:gd name="connsiteX1" fmla="*/ 531495 w 3829050"/>
                  <a:gd name="connsiteY1" fmla="*/ 363 h 797016"/>
                  <a:gd name="connsiteX2" fmla="*/ 2594610 w 3829050"/>
                  <a:gd name="connsiteY2" fmla="*/ 789033 h 797016"/>
                  <a:gd name="connsiteX3" fmla="*/ 3611880 w 3829050"/>
                  <a:gd name="connsiteY3" fmla="*/ 428988 h 797016"/>
                  <a:gd name="connsiteX4" fmla="*/ 3829050 w 3829050"/>
                  <a:gd name="connsiteY4" fmla="*/ 280398 h 797016"/>
                  <a:gd name="connsiteX0" fmla="*/ 0 w 3611880"/>
                  <a:gd name="connsiteY0" fmla="*/ 703308 h 797016"/>
                  <a:gd name="connsiteX1" fmla="*/ 531495 w 3611880"/>
                  <a:gd name="connsiteY1" fmla="*/ 363 h 797016"/>
                  <a:gd name="connsiteX2" fmla="*/ 2594610 w 3611880"/>
                  <a:gd name="connsiteY2" fmla="*/ 789033 h 797016"/>
                  <a:gd name="connsiteX3" fmla="*/ 3611880 w 3611880"/>
                  <a:gd name="connsiteY3" fmla="*/ 428988 h 797016"/>
                  <a:gd name="connsiteX0" fmla="*/ 0 w 2594610"/>
                  <a:gd name="connsiteY0" fmla="*/ 703308 h 789033"/>
                  <a:gd name="connsiteX1" fmla="*/ 531495 w 2594610"/>
                  <a:gd name="connsiteY1" fmla="*/ 363 h 789033"/>
                  <a:gd name="connsiteX2" fmla="*/ 2594610 w 2594610"/>
                  <a:gd name="connsiteY2" fmla="*/ 789033 h 789033"/>
                  <a:gd name="connsiteX0" fmla="*/ 0 w 2594610"/>
                  <a:gd name="connsiteY0" fmla="*/ 737570 h 823295"/>
                  <a:gd name="connsiteX1" fmla="*/ 1303020 w 2594610"/>
                  <a:gd name="connsiteY1" fmla="*/ 335 h 823295"/>
                  <a:gd name="connsiteX2" fmla="*/ 2594610 w 2594610"/>
                  <a:gd name="connsiteY2" fmla="*/ 823295 h 82329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53390 h 839115"/>
                  <a:gd name="connsiteX1" fmla="*/ 1303020 w 2594610"/>
                  <a:gd name="connsiteY1" fmla="*/ 16155 h 839115"/>
                  <a:gd name="connsiteX2" fmla="*/ 2594610 w 2594610"/>
                  <a:gd name="connsiteY2" fmla="*/ 839115 h 839115"/>
                  <a:gd name="connsiteX0" fmla="*/ 0 w 2594610"/>
                  <a:gd name="connsiteY0" fmla="*/ 737359 h 823084"/>
                  <a:gd name="connsiteX1" fmla="*/ 1303020 w 2594610"/>
                  <a:gd name="connsiteY1" fmla="*/ 124 h 823084"/>
                  <a:gd name="connsiteX2" fmla="*/ 2594610 w 2594610"/>
                  <a:gd name="connsiteY2" fmla="*/ 823084 h 823084"/>
                </a:gdLst>
                <a:ahLst/>
                <a:cxnLst>
                  <a:cxn ang="0">
                    <a:pos x="connsiteX0" y="connsiteY0"/>
                  </a:cxn>
                  <a:cxn ang="0">
                    <a:pos x="connsiteX1" y="connsiteY1"/>
                  </a:cxn>
                  <a:cxn ang="0">
                    <a:pos x="connsiteX2" y="connsiteY2"/>
                  </a:cxn>
                </a:cxnLst>
                <a:rect l="l" t="t" r="r" b="b"/>
                <a:pathLst>
                  <a:path w="2594610" h="823084">
                    <a:moveTo>
                      <a:pt x="0" y="737359"/>
                    </a:moveTo>
                    <a:cubicBezTo>
                      <a:pt x="122396" y="431130"/>
                      <a:pt x="790575" y="-8448"/>
                      <a:pt x="1303020" y="124"/>
                    </a:cubicBezTo>
                    <a:cubicBezTo>
                      <a:pt x="1815465" y="8696"/>
                      <a:pt x="2321243" y="454467"/>
                      <a:pt x="2594610" y="823084"/>
                    </a:cubicBezTo>
                  </a:path>
                </a:pathLst>
              </a:custGeom>
              <a:noFill/>
              <a:ln w="15875">
                <a:solidFill>
                  <a:srgbClr val="66FF33"/>
                </a:solidFill>
              </a:ln>
            </p:spPr>
            <p:txBody>
              <a:bodyPr vert="horz" wrap="square" lIns="274320" tIns="45720" rIns="274320" bIns="45720" numCol="1" rtlCol="0" anchor="t" anchorCtr="0" compatLnSpc="1">
                <a:prstTxWarp prst="textNoShape">
                  <a:avLst/>
                </a:prstTxWarp>
                <a:spAutoFit/>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en-CA" sz="2800" b="0" i="0" u="none" strike="noStrike" cap="none" normalizeH="0" baseline="0">
                  <a:ln>
                    <a:noFill/>
                  </a:ln>
                  <a:solidFill>
                    <a:schemeClr val="tx1"/>
                  </a:solidFill>
                  <a:effectLst>
                    <a:outerShdw blurRad="38100" dist="38100" dir="2700000" algn="tl">
                      <a:srgbClr val="000000">
                        <a:alpha val="43137"/>
                      </a:srgbClr>
                    </a:outerShdw>
                  </a:effectLst>
                  <a:latin typeface="Times New Roman" pitchFamily="18" charset="0"/>
                </a:endParaRPr>
              </a:p>
            </p:txBody>
          </p:sp>
        </p:grpSp>
        <p:grpSp>
          <p:nvGrpSpPr>
            <p:cNvPr id="55" name="Group 54"/>
            <p:cNvGrpSpPr/>
            <p:nvPr/>
          </p:nvGrpSpPr>
          <p:grpSpPr>
            <a:xfrm>
              <a:off x="829192" y="5339369"/>
              <a:ext cx="2388166" cy="1442431"/>
              <a:chOff x="76200" y="5339369"/>
              <a:chExt cx="2388166" cy="1442431"/>
            </a:xfrm>
          </p:grpSpPr>
          <p:grpSp>
            <p:nvGrpSpPr>
              <p:cNvPr id="56" name="Group 55"/>
              <p:cNvGrpSpPr/>
              <p:nvPr/>
            </p:nvGrpSpPr>
            <p:grpSpPr>
              <a:xfrm>
                <a:off x="76200" y="5339369"/>
                <a:ext cx="2388166" cy="1442431"/>
                <a:chOff x="311472" y="5173013"/>
                <a:chExt cx="2388166" cy="1442431"/>
              </a:xfrm>
            </p:grpSpPr>
            <p:grpSp>
              <p:nvGrpSpPr>
                <p:cNvPr id="58" name="Group 57"/>
                <p:cNvGrpSpPr/>
                <p:nvPr/>
              </p:nvGrpSpPr>
              <p:grpSpPr>
                <a:xfrm>
                  <a:off x="311472" y="5173013"/>
                  <a:ext cx="2388166" cy="1442431"/>
                  <a:chOff x="311472" y="5173013"/>
                  <a:chExt cx="2388166" cy="1442431"/>
                </a:xfrm>
              </p:grpSpPr>
              <p:cxnSp>
                <p:nvCxnSpPr>
                  <p:cNvPr id="83" name="Straight Connector 82"/>
                  <p:cNvCxnSpPr/>
                  <p:nvPr/>
                </p:nvCxnSpPr>
                <p:spPr bwMode="auto">
                  <a:xfrm>
                    <a:off x="417612" y="5173013"/>
                    <a:ext cx="0" cy="1442431"/>
                  </a:xfrm>
                  <a:prstGeom prst="line">
                    <a:avLst/>
                  </a:prstGeom>
                  <a:noFill/>
                  <a:ln w="12700" cap="sq" cmpd="sng" algn="ctr">
                    <a:solidFill>
                      <a:schemeClr val="tx1"/>
                    </a:solidFill>
                    <a:prstDash val="solid"/>
                    <a:round/>
                    <a:headEnd type="none" w="med" len="med"/>
                    <a:tailEnd type="none" w="med" len="med"/>
                  </a:ln>
                  <a:effectLst/>
                </p:spPr>
              </p:cxnSp>
              <p:cxnSp>
                <p:nvCxnSpPr>
                  <p:cNvPr id="84" name="Straight Connector 83"/>
                  <p:cNvCxnSpPr/>
                  <p:nvPr/>
                </p:nvCxnSpPr>
                <p:spPr bwMode="auto">
                  <a:xfrm flipH="1">
                    <a:off x="311472" y="6495241"/>
                    <a:ext cx="2388166" cy="0"/>
                  </a:xfrm>
                  <a:prstGeom prst="line">
                    <a:avLst/>
                  </a:prstGeom>
                  <a:noFill/>
                  <a:ln w="12700" cap="sq" cmpd="sng" algn="ctr">
                    <a:solidFill>
                      <a:schemeClr val="tx1"/>
                    </a:solidFill>
                    <a:prstDash val="solid"/>
                    <a:round/>
                    <a:headEnd type="none" w="med" len="med"/>
                    <a:tailEnd type="none" w="med" len="med"/>
                  </a:ln>
                  <a:effectLst/>
                </p:spPr>
              </p:cxnSp>
            </p:grpSp>
            <p:grpSp>
              <p:nvGrpSpPr>
                <p:cNvPr id="59" name="Group 58"/>
                <p:cNvGrpSpPr/>
                <p:nvPr/>
              </p:nvGrpSpPr>
              <p:grpSpPr>
                <a:xfrm>
                  <a:off x="633319" y="5344704"/>
                  <a:ext cx="1639331" cy="678340"/>
                  <a:chOff x="875410" y="4942080"/>
                  <a:chExt cx="2353800" cy="860040"/>
                </a:xfrm>
              </p:grpSpPr>
              <p:sp>
                <p:nvSpPr>
                  <p:cNvPr id="60" name="Oval 59"/>
                  <p:cNvSpPr/>
                  <p:nvPr/>
                </p:nvSpPr>
                <p:spPr>
                  <a:xfrm>
                    <a:off x="875410" y="5715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1" name="Oval 60"/>
                  <p:cNvSpPr/>
                  <p:nvPr/>
                </p:nvSpPr>
                <p:spPr>
                  <a:xfrm>
                    <a:off x="1104010" y="54864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2" name="Oval 61"/>
                  <p:cNvSpPr/>
                  <p:nvPr/>
                </p:nvSpPr>
                <p:spPr>
                  <a:xfrm>
                    <a:off x="1332610" y="5105401"/>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3" name="Oval 62"/>
                  <p:cNvSpPr/>
                  <p:nvPr/>
                </p:nvSpPr>
                <p:spPr>
                  <a:xfrm>
                    <a:off x="1713611" y="52468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64" name="Oval 63"/>
                  <p:cNvSpPr/>
                  <p:nvPr/>
                </p:nvSpPr>
                <p:spPr>
                  <a:xfrm>
                    <a:off x="2094610" y="49530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5" name="Oval 74"/>
                  <p:cNvSpPr/>
                  <p:nvPr/>
                </p:nvSpPr>
                <p:spPr>
                  <a:xfrm>
                    <a:off x="2475610" y="49420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6" name="Oval 75"/>
                  <p:cNvSpPr/>
                  <p:nvPr/>
                </p:nvSpPr>
                <p:spPr>
                  <a:xfrm>
                    <a:off x="2623809"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8" name="Oval 77"/>
                  <p:cNvSpPr/>
                  <p:nvPr/>
                </p:nvSpPr>
                <p:spPr>
                  <a:xfrm>
                    <a:off x="2547610" y="51816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79" name="Oval 78"/>
                  <p:cNvSpPr/>
                  <p:nvPr/>
                </p:nvSpPr>
                <p:spPr>
                  <a:xfrm>
                    <a:off x="2242810" y="5170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0" name="Oval 79"/>
                  <p:cNvSpPr/>
                  <p:nvPr/>
                </p:nvSpPr>
                <p:spPr>
                  <a:xfrm>
                    <a:off x="2856611" y="555168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1" name="Oval 80"/>
                  <p:cNvSpPr/>
                  <p:nvPr/>
                </p:nvSpPr>
                <p:spPr>
                  <a:xfrm>
                    <a:off x="3157210" y="5410200"/>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sp>
                <p:nvSpPr>
                  <p:cNvPr id="82" name="Oval 81"/>
                  <p:cNvSpPr/>
                  <p:nvPr/>
                </p:nvSpPr>
                <p:spPr>
                  <a:xfrm>
                    <a:off x="3004810" y="5105399"/>
                    <a:ext cx="72000" cy="87120"/>
                  </a:xfrm>
                  <a:prstGeom prst="ellipse">
                    <a:avLst/>
                  </a:prstGeom>
                  <a:solidFill>
                    <a:srgbClr val="FF00FF"/>
                  </a:solidFill>
                  <a:ln>
                    <a:solidFill>
                      <a:srgbClr val="FF00FF"/>
                    </a:solidFill>
                  </a:ln>
                </p:spPr>
                <p:txBody>
                  <a:bodyPr wrap="square" rtlCol="0" anchor="ctr">
                    <a:spAutoFit/>
                  </a:bodyPr>
                  <a:lstStyle/>
                  <a:p>
                    <a:pPr algn="l"/>
                    <a:endParaRPr lang="en-CA" sz="2400" dirty="0"/>
                  </a:p>
                </p:txBody>
              </p:sp>
            </p:grpSp>
          </p:grpSp>
          <p:cxnSp>
            <p:nvCxnSpPr>
              <p:cNvPr id="57" name="Straight Connector 56"/>
              <p:cNvCxnSpPr/>
              <p:nvPr/>
            </p:nvCxnSpPr>
            <p:spPr bwMode="auto">
              <a:xfrm flipV="1">
                <a:off x="304800" y="5707488"/>
                <a:ext cx="1943722" cy="209104"/>
              </a:xfrm>
              <a:prstGeom prst="line">
                <a:avLst/>
              </a:prstGeom>
              <a:noFill/>
              <a:ln w="12700" cap="sq" cmpd="sng" algn="ctr">
                <a:solidFill>
                  <a:srgbClr val="66FF33"/>
                </a:solidFill>
                <a:prstDash val="solid"/>
                <a:round/>
                <a:headEnd type="none" w="med" len="med"/>
                <a:tailEnd type="none" w="med" len="med"/>
              </a:ln>
              <a:effectLst/>
            </p:spPr>
          </p:cxnSp>
        </p:grpSp>
      </p:grpSp>
      <p:sp>
        <p:nvSpPr>
          <p:cNvPr id="68" name="Rectangle 67">
            <a:extLst>
              <a:ext uri="{FF2B5EF4-FFF2-40B4-BE49-F238E27FC236}">
                <a16:creationId xmlns:a16="http://schemas.microsoft.com/office/drawing/2014/main" id="{A434FCD9-6FF8-49C1-854D-4774F355609E}"/>
              </a:ext>
            </a:extLst>
          </p:cNvPr>
          <p:cNvSpPr/>
          <p:nvPr/>
        </p:nvSpPr>
        <p:spPr>
          <a:xfrm>
            <a:off x="3569595" y="5118279"/>
            <a:ext cx="2743200" cy="1676400"/>
          </a:xfrm>
          <a:prstGeom prst="rect">
            <a:avLst/>
          </a:prstGeom>
          <a:ln w="25400">
            <a:solidFill>
              <a:srgbClr val="FFFF00"/>
            </a:solidFill>
          </a:ln>
        </p:spPr>
        <p:txBody>
          <a:bodyPr wrap="square" rtlCol="0" anchor="ctr">
            <a:spAutoFit/>
          </a:bodyPr>
          <a:lstStyle/>
          <a:p>
            <a:pPr algn="l"/>
            <a:endParaRPr lang="en-CA" sz="2400" dirty="0"/>
          </a:p>
        </p:txBody>
      </p:sp>
    </p:spTree>
    <p:extLst>
      <p:ext uri="{BB962C8B-B14F-4D97-AF65-F5344CB8AC3E}">
        <p14:creationId xmlns:p14="http://schemas.microsoft.com/office/powerpoint/2010/main" val="32961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50">
                                            <p:txEl>
                                              <p:pRg st="0" end="0"/>
                                            </p:txEl>
                                          </p:spTgt>
                                        </p:tgtEl>
                                        <p:attrNameLst>
                                          <p:attrName>style.visibility</p:attrName>
                                        </p:attrNameLst>
                                      </p:cBhvr>
                                      <p:to>
                                        <p:strVal val="visible"/>
                                      </p:to>
                                    </p:set>
                                    <p:anim calcmode="lin" valueType="num">
                                      <p:cBhvr additive="base">
                                        <p:cTn id="7" dur="500" fill="hold"/>
                                        <p:tgtEl>
                                          <p:spTgt spid="50">
                                            <p:txEl>
                                              <p:pRg st="0" end="0"/>
                                            </p:txEl>
                                          </p:spTgt>
                                        </p:tgtEl>
                                        <p:attrNameLst>
                                          <p:attrName>ppt_x</p:attrName>
                                        </p:attrNameLst>
                                      </p:cBhvr>
                                      <p:tavLst>
                                        <p:tav tm="0">
                                          <p:val>
                                            <p:strVal val="0-#ppt_w/2"/>
                                          </p:val>
                                        </p:tav>
                                        <p:tav tm="100000">
                                          <p:val>
                                            <p:strVal val="#ppt_x"/>
                                          </p:val>
                                        </p:tav>
                                      </p:tavLst>
                                    </p:anim>
                                    <p:anim calcmode="lin" valueType="num">
                                      <p:cBhvr additive="base">
                                        <p:cTn id="8" dur="500" fill="hold"/>
                                        <p:tgtEl>
                                          <p:spTgt spid="50">
                                            <p:txEl>
                                              <p:pRg st="0" end="0"/>
                                            </p:txEl>
                                          </p:spTgt>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nodeType="clickEffect">
                                  <p:stCondLst>
                                    <p:cond delay="0"/>
                                  </p:stCondLst>
                                  <p:childTnLst>
                                    <p:set>
                                      <p:cBhvr>
                                        <p:cTn id="16" dur="1" fill="hold">
                                          <p:stCondLst>
                                            <p:cond delay="0"/>
                                          </p:stCondLst>
                                        </p:cTn>
                                        <p:tgtEl>
                                          <p:spTgt spid="50">
                                            <p:txEl>
                                              <p:pRg st="1" end="1"/>
                                            </p:txEl>
                                          </p:spTgt>
                                        </p:tgtEl>
                                        <p:attrNameLst>
                                          <p:attrName>style.visibility</p:attrName>
                                        </p:attrNameLst>
                                      </p:cBhvr>
                                      <p:to>
                                        <p:strVal val="visible"/>
                                      </p:to>
                                    </p:set>
                                    <p:anim calcmode="lin" valueType="num">
                                      <p:cBhvr additive="base">
                                        <p:cTn id="17" dur="500" fill="hold"/>
                                        <p:tgtEl>
                                          <p:spTgt spid="50">
                                            <p:txEl>
                                              <p:pRg st="1" end="1"/>
                                            </p:txEl>
                                          </p:spTgt>
                                        </p:tgtEl>
                                        <p:attrNameLst>
                                          <p:attrName>ppt_x</p:attrName>
                                        </p:attrNameLst>
                                      </p:cBhvr>
                                      <p:tavLst>
                                        <p:tav tm="0">
                                          <p:val>
                                            <p:strVal val="0-#ppt_w/2"/>
                                          </p:val>
                                        </p:tav>
                                        <p:tav tm="100000">
                                          <p:val>
                                            <p:strVal val="#ppt_x"/>
                                          </p:val>
                                        </p:tav>
                                      </p:tavLst>
                                    </p:anim>
                                    <p:anim calcmode="lin" valueType="num">
                                      <p:cBhvr additive="base">
                                        <p:cTn id="18" dur="500" fill="hold"/>
                                        <p:tgtEl>
                                          <p:spTgt spid="50">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8" fill="hold" grpId="0" nodeType="clickEffect">
                                  <p:stCondLst>
                                    <p:cond delay="0"/>
                                  </p:stCondLst>
                                  <p:childTnLst>
                                    <p:set>
                                      <p:cBhvr>
                                        <p:cTn id="22" dur="1" fill="hold">
                                          <p:stCondLst>
                                            <p:cond delay="0"/>
                                          </p:stCondLst>
                                        </p:cTn>
                                        <p:tgtEl>
                                          <p:spTgt spid="51"/>
                                        </p:tgtEl>
                                        <p:attrNameLst>
                                          <p:attrName>style.visibility</p:attrName>
                                        </p:attrNameLst>
                                      </p:cBhvr>
                                      <p:to>
                                        <p:strVal val="visible"/>
                                      </p:to>
                                    </p:set>
                                    <p:anim calcmode="lin" valueType="num">
                                      <p:cBhvr additive="base">
                                        <p:cTn id="23" dur="500" fill="hold"/>
                                        <p:tgtEl>
                                          <p:spTgt spid="51"/>
                                        </p:tgtEl>
                                        <p:attrNameLst>
                                          <p:attrName>ppt_x</p:attrName>
                                        </p:attrNameLst>
                                      </p:cBhvr>
                                      <p:tavLst>
                                        <p:tav tm="0">
                                          <p:val>
                                            <p:strVal val="0-#ppt_w/2"/>
                                          </p:val>
                                        </p:tav>
                                        <p:tav tm="100000">
                                          <p:val>
                                            <p:strVal val="#ppt_x"/>
                                          </p:val>
                                        </p:tav>
                                      </p:tavLst>
                                    </p:anim>
                                    <p:anim calcmode="lin" valueType="num">
                                      <p:cBhvr additive="base">
                                        <p:cTn id="24" dur="500" fill="hold"/>
                                        <p:tgtEl>
                                          <p:spTgt spid="51"/>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8" fill="hold" nodeType="clickEffect">
                                  <p:stCondLst>
                                    <p:cond delay="0"/>
                                  </p:stCondLst>
                                  <p:childTnLst>
                                    <p:set>
                                      <p:cBhvr>
                                        <p:cTn id="28" dur="1" fill="hold">
                                          <p:stCondLst>
                                            <p:cond delay="0"/>
                                          </p:stCondLst>
                                        </p:cTn>
                                        <p:tgtEl>
                                          <p:spTgt spid="50">
                                            <p:txEl>
                                              <p:pRg st="2" end="2"/>
                                            </p:txEl>
                                          </p:spTgt>
                                        </p:tgtEl>
                                        <p:attrNameLst>
                                          <p:attrName>style.visibility</p:attrName>
                                        </p:attrNameLst>
                                      </p:cBhvr>
                                      <p:to>
                                        <p:strVal val="visible"/>
                                      </p:to>
                                    </p:set>
                                    <p:anim calcmode="lin" valueType="num">
                                      <p:cBhvr additive="base">
                                        <p:cTn id="29" dur="500" fill="hold"/>
                                        <p:tgtEl>
                                          <p:spTgt spid="50">
                                            <p:txEl>
                                              <p:pRg st="2" end="2"/>
                                            </p:txEl>
                                          </p:spTgt>
                                        </p:tgtEl>
                                        <p:attrNameLst>
                                          <p:attrName>ppt_x</p:attrName>
                                        </p:attrNameLst>
                                      </p:cBhvr>
                                      <p:tavLst>
                                        <p:tav tm="0">
                                          <p:val>
                                            <p:strVal val="0-#ppt_w/2"/>
                                          </p:val>
                                        </p:tav>
                                        <p:tav tm="100000">
                                          <p:val>
                                            <p:strVal val="#ppt_x"/>
                                          </p:val>
                                        </p:tav>
                                      </p:tavLst>
                                    </p:anim>
                                    <p:anim calcmode="lin" valueType="num">
                                      <p:cBhvr additive="base">
                                        <p:cTn id="30" dur="500" fill="hold"/>
                                        <p:tgtEl>
                                          <p:spTgt spid="50">
                                            <p:txEl>
                                              <p:pRg st="2" end="2"/>
                                            </p:txEl>
                                          </p:spTgt>
                                        </p:tgtEl>
                                        <p:attrNameLst>
                                          <p:attrName>ppt_y</p:attrName>
                                        </p:attrNameLst>
                                      </p:cBhvr>
                                      <p:tavLst>
                                        <p:tav tm="0">
                                          <p:val>
                                            <p:strVal val="#ppt_y"/>
                                          </p:val>
                                        </p:tav>
                                        <p:tav tm="100000">
                                          <p:val>
                                            <p:strVal val="#ppt_y"/>
                                          </p:val>
                                        </p:tav>
                                      </p:tavLst>
                                    </p:anim>
                                  </p:childTnLst>
                                </p:cTn>
                              </p:par>
                              <p:par>
                                <p:cTn id="31" presetID="1" presetClass="exit" presetSubtype="0" fill="hold" grpId="1" nodeType="withEffect">
                                  <p:stCondLst>
                                    <p:cond delay="0"/>
                                  </p:stCondLst>
                                  <p:childTnLst>
                                    <p:set>
                                      <p:cBhvr>
                                        <p:cTn id="32" dur="1" fill="hold">
                                          <p:stCondLst>
                                            <p:cond delay="0"/>
                                          </p:stCondLst>
                                        </p:cTn>
                                        <p:tgtEl>
                                          <p:spTgt spid="51"/>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2" presetClass="entr" presetSubtype="8" fill="hold" grpId="0" nodeType="clickEffect">
                                  <p:stCondLst>
                                    <p:cond delay="0"/>
                                  </p:stCondLst>
                                  <p:childTnLst>
                                    <p:set>
                                      <p:cBhvr>
                                        <p:cTn id="36" dur="1" fill="hold">
                                          <p:stCondLst>
                                            <p:cond delay="0"/>
                                          </p:stCondLst>
                                        </p:cTn>
                                        <p:tgtEl>
                                          <p:spTgt spid="68"/>
                                        </p:tgtEl>
                                        <p:attrNameLst>
                                          <p:attrName>style.visibility</p:attrName>
                                        </p:attrNameLst>
                                      </p:cBhvr>
                                      <p:to>
                                        <p:strVal val="visible"/>
                                      </p:to>
                                    </p:set>
                                    <p:anim calcmode="lin" valueType="num">
                                      <p:cBhvr additive="base">
                                        <p:cTn id="37" dur="500" fill="hold"/>
                                        <p:tgtEl>
                                          <p:spTgt spid="68"/>
                                        </p:tgtEl>
                                        <p:attrNameLst>
                                          <p:attrName>ppt_x</p:attrName>
                                        </p:attrNameLst>
                                      </p:cBhvr>
                                      <p:tavLst>
                                        <p:tav tm="0">
                                          <p:val>
                                            <p:strVal val="0-#ppt_w/2"/>
                                          </p:val>
                                        </p:tav>
                                        <p:tav tm="100000">
                                          <p:val>
                                            <p:strVal val="#ppt_x"/>
                                          </p:val>
                                        </p:tav>
                                      </p:tavLst>
                                    </p:anim>
                                    <p:anim calcmode="lin" valueType="num">
                                      <p:cBhvr additive="base">
                                        <p:cTn id="38" dur="500" fill="hold"/>
                                        <p:tgtEl>
                                          <p:spTgt spid="68"/>
                                        </p:tgtEl>
                                        <p:attrNameLst>
                                          <p:attrName>ppt_y</p:attrName>
                                        </p:attrNameLst>
                                      </p:cBhvr>
                                      <p:tavLst>
                                        <p:tav tm="0">
                                          <p:val>
                                            <p:strVal val="#ppt_y"/>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2" presetClass="entr" presetSubtype="8" fill="hold" nodeType="clickEffect">
                                  <p:stCondLst>
                                    <p:cond delay="0"/>
                                  </p:stCondLst>
                                  <p:childTnLst>
                                    <p:set>
                                      <p:cBhvr>
                                        <p:cTn id="42" dur="1" fill="hold">
                                          <p:stCondLst>
                                            <p:cond delay="0"/>
                                          </p:stCondLst>
                                        </p:cTn>
                                        <p:tgtEl>
                                          <p:spTgt spid="50">
                                            <p:txEl>
                                              <p:pRg st="3" end="3"/>
                                            </p:txEl>
                                          </p:spTgt>
                                        </p:tgtEl>
                                        <p:attrNameLst>
                                          <p:attrName>style.visibility</p:attrName>
                                        </p:attrNameLst>
                                      </p:cBhvr>
                                      <p:to>
                                        <p:strVal val="visible"/>
                                      </p:to>
                                    </p:set>
                                    <p:anim calcmode="lin" valueType="num">
                                      <p:cBhvr additive="base">
                                        <p:cTn id="43" dur="500" fill="hold"/>
                                        <p:tgtEl>
                                          <p:spTgt spid="50">
                                            <p:txEl>
                                              <p:pRg st="3" end="3"/>
                                            </p:txEl>
                                          </p:spTgt>
                                        </p:tgtEl>
                                        <p:attrNameLst>
                                          <p:attrName>ppt_x</p:attrName>
                                        </p:attrNameLst>
                                      </p:cBhvr>
                                      <p:tavLst>
                                        <p:tav tm="0">
                                          <p:val>
                                            <p:strVal val="0-#ppt_w/2"/>
                                          </p:val>
                                        </p:tav>
                                        <p:tav tm="100000">
                                          <p:val>
                                            <p:strVal val="#ppt_x"/>
                                          </p:val>
                                        </p:tav>
                                      </p:tavLst>
                                    </p:anim>
                                    <p:anim calcmode="lin" valueType="num">
                                      <p:cBhvr additive="base">
                                        <p:cTn id="44" dur="500" fill="hold"/>
                                        <p:tgtEl>
                                          <p:spTgt spid="5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45" fill="hold">
                      <p:stCondLst>
                        <p:cond delay="indefinite"/>
                      </p:stCondLst>
                      <p:childTnLst>
                        <p:par>
                          <p:cTn id="46" fill="hold">
                            <p:stCondLst>
                              <p:cond delay="0"/>
                            </p:stCondLst>
                            <p:childTnLst>
                              <p:par>
                                <p:cTn id="47" presetID="2" presetClass="entr" presetSubtype="8" fill="hold" nodeType="clickEffect">
                                  <p:stCondLst>
                                    <p:cond delay="0"/>
                                  </p:stCondLst>
                                  <p:childTnLst>
                                    <p:set>
                                      <p:cBhvr>
                                        <p:cTn id="48" dur="1" fill="hold">
                                          <p:stCondLst>
                                            <p:cond delay="0"/>
                                          </p:stCondLst>
                                        </p:cTn>
                                        <p:tgtEl>
                                          <p:spTgt spid="50">
                                            <p:txEl>
                                              <p:pRg st="4" end="4"/>
                                            </p:txEl>
                                          </p:spTgt>
                                        </p:tgtEl>
                                        <p:attrNameLst>
                                          <p:attrName>style.visibility</p:attrName>
                                        </p:attrNameLst>
                                      </p:cBhvr>
                                      <p:to>
                                        <p:strVal val="visible"/>
                                      </p:to>
                                    </p:set>
                                    <p:anim calcmode="lin" valueType="num">
                                      <p:cBhvr additive="base">
                                        <p:cTn id="49" dur="500" fill="hold"/>
                                        <p:tgtEl>
                                          <p:spTgt spid="50">
                                            <p:txEl>
                                              <p:pRg st="4" end="4"/>
                                            </p:txEl>
                                          </p:spTgt>
                                        </p:tgtEl>
                                        <p:attrNameLst>
                                          <p:attrName>ppt_x</p:attrName>
                                        </p:attrNameLst>
                                      </p:cBhvr>
                                      <p:tavLst>
                                        <p:tav tm="0">
                                          <p:val>
                                            <p:strVal val="0-#ppt_w/2"/>
                                          </p:val>
                                        </p:tav>
                                        <p:tav tm="100000">
                                          <p:val>
                                            <p:strVal val="#ppt_x"/>
                                          </p:val>
                                        </p:tav>
                                      </p:tavLst>
                                    </p:anim>
                                    <p:anim calcmode="lin" valueType="num">
                                      <p:cBhvr additive="base">
                                        <p:cTn id="50" dur="500" fill="hold"/>
                                        <p:tgtEl>
                                          <p:spTgt spid="50">
                                            <p:txEl>
                                              <p:pRg st="4" end="4"/>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animBg="1"/>
      <p:bldP spid="51" grpId="1" animBg="1"/>
      <p:bldP spid="68" grpId="0" animBg="1"/>
    </p:bldLst>
  </p:timing>
</p:sld>
</file>

<file path=ppt/theme/theme1.xml><?xml version="1.0" encoding="utf-8"?>
<a:theme xmlns:a="http://schemas.openxmlformats.org/drawingml/2006/main" name="Default Design">
  <a:themeElements>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fontScheme name="Default Design">
      <a:majorFont>
        <a:latin typeface="Arial Rounded MT Bold"/>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ln w="25400">
          <a:solidFill>
            <a:srgbClr val="FF0000"/>
          </a:solidFill>
        </a:ln>
      </a:spPr>
      <a:bodyPr wrap="none" rtlCol="0" anchor="ctr">
        <a:spAutoFit/>
      </a:bodyPr>
      <a:lstStyle>
        <a:defPPr algn="ctr">
          <a:defRPr sz="2400" dirty="0">
            <a:cs typeface="Times New Roman" panose="02020603050405020304" pitchFamily="18" charset="0"/>
            <a:sym typeface="Symbol" panose="05050102010706020507" pitchFamily="18" charset="2"/>
          </a:defRPr>
        </a:defPPr>
      </a:lstStyle>
    </a:spDef>
    <a:lnDef>
      <a:spPr bwMode="auto">
        <a:xfrm>
          <a:off x="0" y="0"/>
          <a:ext cx="1" cy="1"/>
        </a:xfrm>
        <a:custGeom>
          <a:avLst/>
          <a:gdLst/>
          <a:ahLst/>
          <a:cxnLst/>
          <a:rect l="0" t="0" r="0" b="0"/>
          <a:pathLst/>
        </a:custGeom>
        <a:noFill/>
        <a:ln w="38100" cap="sq" cmpd="sng" algn="ctr">
          <a:solidFill>
            <a:schemeClr val="hlink"/>
          </a:solidFill>
          <a:prstDash val="solid"/>
          <a:round/>
          <a:headEnd type="none" w="med" len="med"/>
          <a:tailEnd type="none" w="med" len="med"/>
        </a:ln>
        <a:effectLst/>
      </a:spPr>
      <a:bodyPr vert="horz" wrap="square" lIns="274320" tIns="45720" rIns="274320" bIns="4572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800" b="0" i="0" u="none" strike="noStrike" cap="none" normalizeH="0" baseline="0" smtClean="0">
            <a:ln>
              <a:noFill/>
            </a:ln>
            <a:solidFill>
              <a:schemeClr val="tx1"/>
            </a:solidFill>
            <a:effectLst>
              <a:outerShdw blurRad="38100" dist="38100" dir="2700000" algn="tl">
                <a:srgbClr val="000000">
                  <a:alpha val="43137"/>
                </a:srgbClr>
              </a:outerShdw>
            </a:effectLst>
            <a:latin typeface="Times New Roman" pitchFamily="18" charset="0"/>
          </a:defRPr>
        </a:defPPr>
      </a:lstStyle>
    </a:lnDef>
    <a:txDef>
      <a:spPr bwMode="auto">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38100" cap="sq">
              <a:solidFill>
                <a:srgbClr val="000000"/>
              </a:solidFill>
              <a:miter lim="800000"/>
              <a:headEnd/>
              <a:tailEnd/>
            </a14:hiddenLine>
          </a:ext>
        </a:extLst>
      </a:spPr>
      <a:bodyPr wrap="square" lIns="274320" rIns="274320">
        <a:spAutoFit/>
      </a:bodyPr>
      <a:lstStyle>
        <a:defPPr>
          <a:spcBef>
            <a:spcPct val="0"/>
          </a:spcBef>
          <a:defRPr sz="3600" dirty="0" smtClean="0">
            <a:latin typeface="Times New Roman" panose="02020603050405020304" pitchFamily="18" charset="0"/>
            <a:cs typeface="Times New Roman" panose="02020603050405020304" pitchFamily="18" charset="0"/>
            <a:sym typeface="Symbol" panose="05050102010706020507" pitchFamily="18" charset="2"/>
          </a:defRPr>
        </a:defPPr>
      </a:lstStyle>
    </a:txDef>
  </a:objectDefaults>
  <a:extraClrSchemeLst>
    <a:extraClrScheme>
      <a:clrScheme name="Default Design 1">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FFFFFF"/>
        </a:lt2>
        <a:accent1>
          <a:srgbClr val="DDDDDD"/>
        </a:accent1>
        <a:accent2>
          <a:srgbClr val="4D4D4D"/>
        </a:accent2>
        <a:accent3>
          <a:srgbClr val="FFFFFF"/>
        </a:accent3>
        <a:accent4>
          <a:srgbClr val="000000"/>
        </a:accent4>
        <a:accent5>
          <a:srgbClr val="EBEBEB"/>
        </a:accent5>
        <a:accent6>
          <a:srgbClr val="454545"/>
        </a:accent6>
        <a:hlink>
          <a:srgbClr val="333333"/>
        </a:hlink>
        <a:folHlink>
          <a:srgbClr val="080808"/>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66"/>
        </a:dk2>
        <a:lt2>
          <a:srgbClr val="FFFF00"/>
        </a:lt2>
        <a:accent1>
          <a:srgbClr val="CC9900"/>
        </a:accent1>
        <a:accent2>
          <a:srgbClr val="FFCC66"/>
        </a:accent2>
        <a:accent3>
          <a:srgbClr val="AAAAB8"/>
        </a:accent3>
        <a:accent4>
          <a:srgbClr val="DADADA"/>
        </a:accent4>
        <a:accent5>
          <a:srgbClr val="E2CAAA"/>
        </a:accent5>
        <a:accent6>
          <a:srgbClr val="E7B95C"/>
        </a:accent6>
        <a:hlink>
          <a:srgbClr val="FF0000"/>
        </a:hlink>
        <a:folHlink>
          <a:srgbClr val="FFFF99"/>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C:\Program Files\Microsoft Office\Templates\Presentation Designs\PULSE.POT</Template>
  <TotalTime>175315</TotalTime>
  <Words>43956</Words>
  <Application>Microsoft Office PowerPoint</Application>
  <PresentationFormat>On-screen Show (4:3)</PresentationFormat>
  <Paragraphs>9490</Paragraphs>
  <Slides>610</Slides>
  <Notes>362</Notes>
  <HiddenSlides>0</HiddenSlides>
  <MMClips>1</MMClips>
  <ScaleCrop>false</ScaleCrop>
  <HeadingPairs>
    <vt:vector size="10" baseType="variant">
      <vt:variant>
        <vt:lpstr>Fonts Used</vt:lpstr>
      </vt:variant>
      <vt:variant>
        <vt:i4>10</vt:i4>
      </vt:variant>
      <vt:variant>
        <vt:lpstr>Theme</vt:lpstr>
      </vt:variant>
      <vt:variant>
        <vt:i4>1</vt:i4>
      </vt:variant>
      <vt:variant>
        <vt:lpstr>Embedded OLE Servers</vt:lpstr>
      </vt:variant>
      <vt:variant>
        <vt:i4>1</vt:i4>
      </vt:variant>
      <vt:variant>
        <vt:lpstr>Slide Titles</vt:lpstr>
      </vt:variant>
      <vt:variant>
        <vt:i4>610</vt:i4>
      </vt:variant>
      <vt:variant>
        <vt:lpstr>Custom Shows</vt:lpstr>
      </vt:variant>
      <vt:variant>
        <vt:i4>1</vt:i4>
      </vt:variant>
    </vt:vector>
  </HeadingPairs>
  <TitlesOfParts>
    <vt:vector size="623" baseType="lpstr">
      <vt:lpstr>Arial Rounded MT Bold</vt:lpstr>
      <vt:lpstr>Cambria Math</vt:lpstr>
      <vt:lpstr>Palatino Linotype</vt:lpstr>
      <vt:lpstr>Times New Roman</vt:lpstr>
      <vt:lpstr>Symbol</vt:lpstr>
      <vt:lpstr>Script MT Bold</vt:lpstr>
      <vt:lpstr>Comic Sans MS</vt:lpstr>
      <vt:lpstr>Monotype Corsiva</vt:lpstr>
      <vt:lpstr>Trebuchet MS</vt:lpstr>
      <vt:lpstr>Arial</vt:lpstr>
      <vt:lpstr>Default Design</vt:lpstr>
      <vt:lpstr>Equation</vt:lpstr>
      <vt:lpstr>PowerPoint Presentation</vt:lpstr>
      <vt:lpstr>PowerPoint Presentation</vt:lpstr>
      <vt:lpstr>PowerPoint Presentation</vt:lpstr>
      <vt:lpstr>PowerPoint Presentation</vt:lpstr>
      <vt:lpstr>PowerPoint Presentation</vt:lpstr>
      <vt:lpstr>PowerPoint Presentation</vt:lpstr>
      <vt:lpstr>Magic</vt:lpstr>
      <vt:lpstr>Magic</vt:lpstr>
      <vt:lpstr>Magic</vt:lpstr>
      <vt:lpstr>Magic</vt:lpstr>
      <vt:lpstr>Magic</vt:lpstr>
      <vt:lpstr>Magic</vt:lpstr>
      <vt:lpstr>Magic</vt:lpstr>
      <vt:lpstr>Magic</vt:lpstr>
      <vt:lpstr>Magic</vt:lpstr>
      <vt:lpstr>Magic</vt:lpstr>
      <vt:lpstr>Magic</vt:lpstr>
      <vt:lpstr>Magic</vt:lpstr>
      <vt:lpstr>Magic</vt:lpstr>
      <vt:lpstr>Magic</vt:lpstr>
      <vt:lpstr>Magic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Scary Applications</vt:lpstr>
      <vt:lpstr>Scary Applications</vt:lpstr>
      <vt:lpstr>Scary Applications</vt:lpstr>
      <vt:lpstr>Scary Applications</vt:lpstr>
      <vt:lpstr>Scary Applications</vt:lpstr>
      <vt:lpstr>Scary Applications</vt:lpstr>
      <vt:lpstr>Scary Applications</vt:lpstr>
      <vt:lpstr>Benevolent or Evil?</vt:lpstr>
      <vt:lpstr>My Hope is with the Hippy Coders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Computer Science Theory</vt:lpstr>
      <vt:lpstr>Understand Quantifiers!!!</vt:lpstr>
      <vt:lpstr>Iterative Algorithms  Loop Invariants </vt:lpstr>
      <vt:lpstr>Recursion</vt:lpstr>
      <vt:lpstr>Graph Search Algorithms</vt:lpstr>
      <vt:lpstr>Greedy Algorithms</vt:lpstr>
      <vt:lpstr>Recursive Back Tracking</vt:lpstr>
      <vt:lpstr>Dynamic Programing</vt:lpstr>
      <vt:lpstr>PowerPoint Presentation</vt:lpstr>
      <vt:lpstr>Linear Programming</vt:lpstr>
      <vt:lpstr>PowerPoint Presentation</vt:lpstr>
      <vt:lpstr>PowerPoint Presentation</vt:lpstr>
      <vt:lpstr>Cryptography</vt:lpstr>
      <vt:lpstr>Common Knowledge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Smooth vs Heiarcachle</vt:lpstr>
      <vt:lpstr>Manifold Learning</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Ethics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k-nearest neighbors</vt:lpstr>
      <vt:lpstr>PowerPoint Presentation</vt:lpstr>
      <vt:lpstr>PowerPoint Presentation</vt:lpstr>
      <vt:lpstr>Probabilities</vt:lpstr>
      <vt:lpstr>Probabilities</vt:lpstr>
      <vt:lpstr>Probabilities</vt:lpstr>
      <vt:lpstr>Probabilities</vt:lpstr>
      <vt:lpstr>Probabilities</vt:lpstr>
      <vt:lpstr>Probabilities</vt:lpstr>
      <vt:lpstr>Probabilities</vt:lpstr>
      <vt:lpstr>Probabilities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Python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Review</vt:lpstr>
      <vt:lpstr>Magic</vt:lpstr>
      <vt:lpstr>Magic</vt:lpstr>
      <vt:lpstr>Magic</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End</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Ethics</vt:lpstr>
      <vt:lpstr>Ethics</vt:lpstr>
      <vt:lpstr>3101</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How To Think  Like A Computer Scientist</dc:title>
  <dc:creator>Steven Rudich</dc:creator>
  <dc:description>Berkeley 1998</dc:description>
  <cp:lastModifiedBy>Jeff Edmonds</cp:lastModifiedBy>
  <cp:revision>3385</cp:revision>
  <cp:lastPrinted>1998-01-22T22:42:46Z</cp:lastPrinted>
  <dcterms:created xsi:type="dcterms:W3CDTF">1996-09-30T18:28:10Z</dcterms:created>
  <dcterms:modified xsi:type="dcterms:W3CDTF">2021-05-20T19:32:00Z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TemplateType">
    <vt:i4>1</vt:i4>
  </property>
  <property fmtid="{D5CDD505-2E9C-101B-9397-08002B2CF9AE}" pid="3" name="GraphicType">
    <vt:i4>1</vt:i4>
  </property>
  <property fmtid="{D5CDD505-2E9C-101B-9397-08002B2CF9AE}" pid="4" name="Compression">
    <vt:i4>85</vt:i4>
  </property>
  <property fmtid="{D5CDD505-2E9C-101B-9397-08002B2CF9AE}" pid="5" name="ScreenSize">
    <vt:i4>2</vt:i4>
  </property>
  <property fmtid="{D5CDD505-2E9C-101B-9397-08002B2CF9AE}" pid="6" name="ScreenUsage">
    <vt:i4>2</vt:i4>
  </property>
  <property fmtid="{D5CDD505-2E9C-101B-9397-08002B2CF9AE}" pid="7" name="MailAddress">
    <vt:lpwstr>rudich@cs.cmu.edu</vt:lpwstr>
  </property>
  <property fmtid="{D5CDD505-2E9C-101B-9397-08002B2CF9AE}" pid="8" name="HomePage">
    <vt:lpwstr>http://www.cs.cmu.edu/~rudich</vt:lpwstr>
  </property>
  <property fmtid="{D5CDD505-2E9C-101B-9397-08002B2CF9AE}" pid="9" name="Other">
    <vt:lpwstr>The lecture was generated using Powerpoint 97. The original lecture contains sound and animation that is not represented here. Some distortions of the original slides are due to bugs in the Powerpoint to HTML translator.</vt:lpwstr>
  </property>
  <property fmtid="{D5CDD505-2E9C-101B-9397-08002B2CF9AE}" pid="10" name="DownloadOriginal">
    <vt:bool>false</vt:bool>
  </property>
  <property fmtid="{D5CDD505-2E9C-101B-9397-08002B2CF9AE}" pid="11" name="DownloadIEButton">
    <vt:bool>false</vt:bool>
  </property>
  <property fmtid="{D5CDD505-2E9C-101B-9397-08002B2CF9AE}" pid="12" name="UseBrowserColor">
    <vt:bool>false</vt:bool>
  </property>
  <property fmtid="{D5CDD505-2E9C-101B-9397-08002B2CF9AE}" pid="13" name="BackColor">
    <vt:i4>6684672</vt:i4>
  </property>
  <property fmtid="{D5CDD505-2E9C-101B-9397-08002B2CF9AE}" pid="14" name="TextColor">
    <vt:i4>16777215</vt:i4>
  </property>
  <property fmtid="{D5CDD505-2E9C-101B-9397-08002B2CF9AE}" pid="15" name="LinkColor">
    <vt:i4>65535</vt:i4>
  </property>
  <property fmtid="{D5CDD505-2E9C-101B-9397-08002B2CF9AE}" pid="16" name="VisitedColor">
    <vt:i4>6737151</vt:i4>
  </property>
  <property fmtid="{D5CDD505-2E9C-101B-9397-08002B2CF9AE}" pid="17" name="TransparentButton">
    <vt:i4>0</vt:i4>
  </property>
  <property fmtid="{D5CDD505-2E9C-101B-9397-08002B2CF9AE}" pid="18" name="ButtonType">
    <vt:i4>1</vt:i4>
  </property>
  <property fmtid="{D5CDD505-2E9C-101B-9397-08002B2CF9AE}" pid="19" name="ShowNotes">
    <vt:bool>false</vt:bool>
  </property>
  <property fmtid="{D5CDD505-2E9C-101B-9397-08002B2CF9AE}" pid="20" name="NavBtnPos">
    <vt:i4>4</vt:i4>
  </property>
  <property fmtid="{D5CDD505-2E9C-101B-9397-08002B2CF9AE}" pid="21" name="OutputDir">
    <vt:lpwstr>C:\Rudich\HTML</vt:lpwstr>
  </property>
</Properties>
</file>